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1" r:id="rId2"/>
  </p:sldMasterIdLst>
  <p:notesMasterIdLst>
    <p:notesMasterId r:id="rId107"/>
  </p:notesMasterIdLst>
  <p:sldIdLst>
    <p:sldId id="256" r:id="rId3"/>
    <p:sldId id="257" r:id="rId4"/>
    <p:sldId id="309" r:id="rId5"/>
    <p:sldId id="311" r:id="rId6"/>
    <p:sldId id="312" r:id="rId7"/>
    <p:sldId id="310" r:id="rId8"/>
    <p:sldId id="327" r:id="rId9"/>
    <p:sldId id="328" r:id="rId10"/>
    <p:sldId id="321" r:id="rId11"/>
    <p:sldId id="350" r:id="rId12"/>
    <p:sldId id="258" r:id="rId13"/>
    <p:sldId id="259" r:id="rId14"/>
    <p:sldId id="260" r:id="rId15"/>
    <p:sldId id="261" r:id="rId16"/>
    <p:sldId id="262" r:id="rId17"/>
    <p:sldId id="322" r:id="rId18"/>
    <p:sldId id="324" r:id="rId19"/>
    <p:sldId id="326" r:id="rId20"/>
    <p:sldId id="325" r:id="rId21"/>
    <p:sldId id="323" r:id="rId22"/>
    <p:sldId id="331" r:id="rId23"/>
    <p:sldId id="332" r:id="rId24"/>
    <p:sldId id="263" r:id="rId25"/>
    <p:sldId id="313" r:id="rId26"/>
    <p:sldId id="308" r:id="rId27"/>
    <p:sldId id="264" r:id="rId28"/>
    <p:sldId id="300" r:id="rId29"/>
    <p:sldId id="301" r:id="rId30"/>
    <p:sldId id="302" r:id="rId31"/>
    <p:sldId id="303" r:id="rId32"/>
    <p:sldId id="304" r:id="rId33"/>
    <p:sldId id="356" r:id="rId34"/>
    <p:sldId id="265" r:id="rId35"/>
    <p:sldId id="266" r:id="rId36"/>
    <p:sldId id="314" r:id="rId37"/>
    <p:sldId id="267" r:id="rId38"/>
    <p:sldId id="315" r:id="rId39"/>
    <p:sldId id="358" r:id="rId40"/>
    <p:sldId id="316" r:id="rId41"/>
    <p:sldId id="351" r:id="rId42"/>
    <p:sldId id="317" r:id="rId43"/>
    <p:sldId id="318" r:id="rId44"/>
    <p:sldId id="319" r:id="rId45"/>
    <p:sldId id="320" r:id="rId46"/>
    <p:sldId id="268" r:id="rId47"/>
    <p:sldId id="359" r:id="rId48"/>
    <p:sldId id="341" r:id="rId49"/>
    <p:sldId id="269" r:id="rId50"/>
    <p:sldId id="270" r:id="rId51"/>
    <p:sldId id="307" r:id="rId52"/>
    <p:sldId id="271" r:id="rId53"/>
    <p:sldId id="272" r:id="rId54"/>
    <p:sldId id="352" r:id="rId55"/>
    <p:sldId id="354" r:id="rId56"/>
    <p:sldId id="353" r:id="rId57"/>
    <p:sldId id="355" r:id="rId58"/>
    <p:sldId id="273" r:id="rId59"/>
    <p:sldId id="274" r:id="rId60"/>
    <p:sldId id="275" r:id="rId61"/>
    <p:sldId id="276" r:id="rId62"/>
    <p:sldId id="277" r:id="rId63"/>
    <p:sldId id="278" r:id="rId64"/>
    <p:sldId id="279" r:id="rId65"/>
    <p:sldId id="280" r:id="rId66"/>
    <p:sldId id="281" r:id="rId67"/>
    <p:sldId id="360" r:id="rId68"/>
    <p:sldId id="361" r:id="rId69"/>
    <p:sldId id="362" r:id="rId70"/>
    <p:sldId id="363" r:id="rId71"/>
    <p:sldId id="282" r:id="rId72"/>
    <p:sldId id="305" r:id="rId73"/>
    <p:sldId id="349" r:id="rId74"/>
    <p:sldId id="306" r:id="rId75"/>
    <p:sldId id="345" r:id="rId76"/>
    <p:sldId id="346" r:id="rId77"/>
    <p:sldId id="283" r:id="rId78"/>
    <p:sldId id="284" r:id="rId79"/>
    <p:sldId id="285" r:id="rId80"/>
    <p:sldId id="286" r:id="rId81"/>
    <p:sldId id="287" r:id="rId82"/>
    <p:sldId id="288" r:id="rId83"/>
    <p:sldId id="289" r:id="rId84"/>
    <p:sldId id="290" r:id="rId85"/>
    <p:sldId id="291" r:id="rId86"/>
    <p:sldId id="292" r:id="rId87"/>
    <p:sldId id="366" r:id="rId88"/>
    <p:sldId id="367" r:id="rId89"/>
    <p:sldId id="333" r:id="rId90"/>
    <p:sldId id="334" r:id="rId91"/>
    <p:sldId id="365" r:id="rId92"/>
    <p:sldId id="335" r:id="rId93"/>
    <p:sldId id="336" r:id="rId94"/>
    <p:sldId id="337" r:id="rId95"/>
    <p:sldId id="293" r:id="rId96"/>
    <p:sldId id="294" r:id="rId97"/>
    <p:sldId id="295" r:id="rId98"/>
    <p:sldId id="338" r:id="rId99"/>
    <p:sldId id="339" r:id="rId100"/>
    <p:sldId id="340" r:id="rId101"/>
    <p:sldId id="296" r:id="rId102"/>
    <p:sldId id="330" r:id="rId103"/>
    <p:sldId id="342" r:id="rId104"/>
    <p:sldId id="343" r:id="rId105"/>
    <p:sldId id="344" r:id="rId10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5211" autoAdjust="0"/>
    <p:restoredTop sz="97723" autoAdjust="0"/>
  </p:normalViewPr>
  <p:slideViewPr>
    <p:cSldViewPr>
      <p:cViewPr>
        <p:scale>
          <a:sx n="100" d="100"/>
          <a:sy n="100" d="100"/>
        </p:scale>
        <p:origin x="-1920" y="-4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93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notesMaster" Target="notesMasters/notesMaster1.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901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901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01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01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901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B26E7E3-424A-4F41-9AE6-0F8939490612}" type="slidenum">
              <a:rPr lang="en-US"/>
              <a:pPr/>
              <a:t>‹#›</a:t>
            </a:fld>
            <a:endParaRPr lang="en-US"/>
          </a:p>
        </p:txBody>
      </p:sp>
    </p:spTree>
    <p:extLst>
      <p:ext uri="{BB962C8B-B14F-4D97-AF65-F5344CB8AC3E}">
        <p14:creationId xmlns:p14="http://schemas.microsoft.com/office/powerpoint/2010/main" val="23209799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mn-ea"/>
        <a:cs typeface="+mn-cs"/>
      </a:defRPr>
    </a:lvl2pPr>
    <a:lvl3pPr marL="914400" algn="l" rtl="0" fontAlgn="base">
      <a:spcBef>
        <a:spcPct val="30000"/>
      </a:spcBef>
      <a:spcAft>
        <a:spcPct val="0"/>
      </a:spcAft>
      <a:defRPr sz="1200" kern="1200">
        <a:solidFill>
          <a:schemeClr val="tx1"/>
        </a:solidFill>
        <a:latin typeface="Times" charset="0"/>
        <a:ea typeface="+mn-ea"/>
        <a:cs typeface="+mn-cs"/>
      </a:defRPr>
    </a:lvl3pPr>
    <a:lvl4pPr marL="1371600" algn="l" rtl="0" fontAlgn="base">
      <a:spcBef>
        <a:spcPct val="30000"/>
      </a:spcBef>
      <a:spcAft>
        <a:spcPct val="0"/>
      </a:spcAft>
      <a:defRPr sz="1200" kern="1200">
        <a:solidFill>
          <a:schemeClr val="tx1"/>
        </a:solidFill>
        <a:latin typeface="Times" charset="0"/>
        <a:ea typeface="+mn-ea"/>
        <a:cs typeface="+mn-cs"/>
      </a:defRPr>
    </a:lvl4pPr>
    <a:lvl5pPr marL="1828800" algn="l" rtl="0" fontAlgn="base">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47203F-A982-428B-A1FF-EBD6D3A9F6EB}" type="slidenum">
              <a:rPr lang="en-US"/>
              <a:pPr/>
              <a:t>6</a:t>
            </a:fld>
            <a:endParaRPr lang="en-US" dirty="0"/>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3F6E1D-FD6D-4D4D-AC85-FF8F05956AC5}" type="slidenum">
              <a:rPr lang="en-US"/>
              <a:pPr/>
              <a:t>79</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75779"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75780"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75781"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75782"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latin typeface="Arial" charset="0"/>
              </a:rPr>
              <a:t>prepared by </a:t>
            </a:r>
          </a:p>
          <a:p>
            <a:r>
              <a:rPr lang="en-US" sz="2000">
                <a:latin typeface="Arial" charset="0"/>
              </a:rPr>
              <a:t>Janice Meeking, </a:t>
            </a:r>
          </a:p>
          <a:p>
            <a:r>
              <a:rPr lang="en-US" sz="2000">
                <a:latin typeface="Arial" charset="0"/>
              </a:rPr>
              <a:t>Mount Royal College</a:t>
            </a:r>
            <a:endParaRPr lang="en-US" sz="2000">
              <a:solidFill>
                <a:schemeClr val="bg1"/>
              </a:solidFill>
              <a:latin typeface="Arial" charset="0"/>
            </a:endParaRPr>
          </a:p>
        </p:txBody>
      </p:sp>
      <p:sp>
        <p:nvSpPr>
          <p:cNvPr id="75783"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b="1">
                <a:latin typeface="Arial" charset="0"/>
              </a:rPr>
              <a:t>C H A P T E R</a:t>
            </a:r>
          </a:p>
        </p:txBody>
      </p:sp>
      <p:sp>
        <p:nvSpPr>
          <p:cNvPr id="75784"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75785"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75786"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7895" name="Rectangle 7"/>
          <p:cNvSpPr>
            <a:spLocks noGrp="1" noChangeArrowheads="1"/>
          </p:cNvSpPr>
          <p:nvPr>
            <p:ph type="ctrTitle"/>
          </p:nvPr>
        </p:nvSpPr>
        <p:spPr/>
        <p:txBody>
          <a:bodyPr/>
          <a:lstStyle>
            <a:lvl1pPr>
              <a:defRPr/>
            </a:lvl1pPr>
          </a:lstStyle>
          <a:p>
            <a:r>
              <a:rPr lang="en-US"/>
              <a:t>Click to edit Master title style</a:t>
            </a:r>
          </a:p>
        </p:txBody>
      </p:sp>
      <p:sp>
        <p:nvSpPr>
          <p:cNvPr id="37896" name="Rectangle 8"/>
          <p:cNvSpPr>
            <a:spLocks noChangeArrowheads="1"/>
          </p:cNvSpPr>
          <p:nvPr/>
        </p:nvSpPr>
        <p:spPr bwMode="auto">
          <a:xfrm>
            <a:off x="0" y="6613525"/>
            <a:ext cx="9144000" cy="244475"/>
          </a:xfrm>
          <a:prstGeom prst="rect">
            <a:avLst/>
          </a:prstGeom>
          <a:noFill/>
          <a:ln w="9525">
            <a:noFill/>
            <a:miter lim="800000"/>
            <a:headEnd/>
            <a:tailEnd/>
          </a:ln>
          <a:effectLst/>
        </p:spPr>
        <p:txBody>
          <a:bodyPr lIns="91433" tIns="45716" rIns="91433" bIns="45716">
            <a:spAutoFit/>
          </a:bodyPr>
          <a:lstStyle/>
          <a:p>
            <a:pPr eaLnBrk="0" hangingPunct="0"/>
            <a:r>
              <a:rPr lang="en-US" sz="1000"/>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78851"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78852"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78853"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78854"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solidFill>
                  <a:schemeClr val="bg1"/>
                </a:solidFill>
                <a:latin typeface="Arial" charset="0"/>
              </a:rPr>
              <a:t>prepared by Vince Austin, </a:t>
            </a:r>
          </a:p>
          <a:p>
            <a:r>
              <a:rPr lang="en-US" sz="2000">
                <a:solidFill>
                  <a:schemeClr val="bg1"/>
                </a:solidFill>
                <a:latin typeface="Arial" charset="0"/>
              </a:rPr>
              <a:t>Bluegrass Technical </a:t>
            </a:r>
            <a:br>
              <a:rPr lang="en-US" sz="2000">
                <a:solidFill>
                  <a:schemeClr val="bg1"/>
                </a:solidFill>
                <a:latin typeface="Arial" charset="0"/>
              </a:rPr>
            </a:br>
            <a:r>
              <a:rPr lang="en-US" sz="2000">
                <a:solidFill>
                  <a:schemeClr val="bg1"/>
                </a:solidFill>
                <a:latin typeface="Arial" charset="0"/>
              </a:rPr>
              <a:t>and Community College</a:t>
            </a:r>
          </a:p>
        </p:txBody>
      </p:sp>
      <p:sp>
        <p:nvSpPr>
          <p:cNvPr id="78855"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b="1">
                <a:latin typeface="Arial" charset="0"/>
              </a:rPr>
              <a:t>C H A P T E R</a:t>
            </a:r>
          </a:p>
        </p:txBody>
      </p:sp>
      <p:sp>
        <p:nvSpPr>
          <p:cNvPr id="78856"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78857"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78858"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74755"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4756"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4757"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73" r:id="rId12"/>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7827"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7828"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RpV1t9ZMSxY" TargetMode="External"/><Relationship Id="rId2" Type="http://schemas.openxmlformats.org/officeDocument/2006/relationships/hyperlink" Target="https://www.youtube.com/watch?v=gh6J2CHR_q4"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4.xml"/><Relationship Id="rId4" Type="http://schemas.openxmlformats.org/officeDocument/2006/relationships/image" Target="../media/image37.jpeg"/></Relationships>
</file>

<file path=ppt/slides/_rels/slide7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hyperlink" Target="http://en.wikipedia.org/wiki/Knee" TargetMode="External"/><Relationship Id="rId3" Type="http://schemas.openxmlformats.org/officeDocument/2006/relationships/hyperlink" Target="http://en.wikipedia.org/wiki/Skull" TargetMode="External"/><Relationship Id="rId7" Type="http://schemas.openxmlformats.org/officeDocument/2006/relationships/hyperlink" Target="http://en.wikipedia.org/wiki/Metaphysis" TargetMode="External"/><Relationship Id="rId2" Type="http://schemas.openxmlformats.org/officeDocument/2006/relationships/hyperlink" Target="http://en.wikipedia.org/wiki/Bone" TargetMode="External"/><Relationship Id="rId1" Type="http://schemas.openxmlformats.org/officeDocument/2006/relationships/slideLayout" Target="../slideLayouts/slideLayout2.xml"/><Relationship Id="rId6" Type="http://schemas.openxmlformats.org/officeDocument/2006/relationships/hyperlink" Target="http://en.wikipedia.org/wiki/Multiple_myeloma" TargetMode="External"/><Relationship Id="rId5" Type="http://schemas.openxmlformats.org/officeDocument/2006/relationships/hyperlink" Target="http://en.wikipedia.org/wiki/Tumor" TargetMode="External"/><Relationship Id="rId4" Type="http://schemas.openxmlformats.org/officeDocument/2006/relationships/hyperlink" Target="http://en.wikipedia.org/wiki/Benign" TargetMode="External"/><Relationship Id="rId9" Type="http://schemas.openxmlformats.org/officeDocument/2006/relationships/hyperlink" Target="http://en.wikipedia.org/wiki/Osteoblast" TargetMode="External"/></Relationships>
</file>

<file path=ppt/slides/_rels/slide102.xml.rels><?xml version="1.0" encoding="UTF-8" standalone="yes"?>
<Relationships xmlns="http://schemas.openxmlformats.org/package/2006/relationships"><Relationship Id="rId8" Type="http://schemas.openxmlformats.org/officeDocument/2006/relationships/hyperlink" Target="http://en.wikipedia.org/wiki/Chemotherapy" TargetMode="External"/><Relationship Id="rId3" Type="http://schemas.openxmlformats.org/officeDocument/2006/relationships/hyperlink" Target="http://en.wikipedia.org/wiki/Plasma_cell" TargetMode="External"/><Relationship Id="rId7" Type="http://schemas.openxmlformats.org/officeDocument/2006/relationships/hyperlink" Target="http://en.wikipedia.org/wiki/Glucocorticoid" TargetMode="External"/><Relationship Id="rId2" Type="http://schemas.openxmlformats.org/officeDocument/2006/relationships/hyperlink" Target="http://en.wikipedia.org/wiki/Cancer" TargetMode="External"/><Relationship Id="rId1" Type="http://schemas.openxmlformats.org/officeDocument/2006/relationships/slideLayout" Target="../slideLayouts/slideLayout2.xml"/><Relationship Id="rId6" Type="http://schemas.openxmlformats.org/officeDocument/2006/relationships/hyperlink" Target="http://en.wikipedia.org/wiki/Immune_system" TargetMode="External"/><Relationship Id="rId5" Type="http://schemas.openxmlformats.org/officeDocument/2006/relationships/hyperlink" Target="http://en.wikipedia.org/wiki/B_cell" TargetMode="External"/><Relationship Id="rId10" Type="http://schemas.openxmlformats.org/officeDocument/2006/relationships/hyperlink" Target="http://en.wikipedia.org/wiki/Stem_cell_transplant" TargetMode="External"/><Relationship Id="rId4" Type="http://schemas.openxmlformats.org/officeDocument/2006/relationships/hyperlink" Target="http://en.wikipedia.org/wiki/Antibodies" TargetMode="External"/><Relationship Id="rId9" Type="http://schemas.openxmlformats.org/officeDocument/2006/relationships/hyperlink" Target="http://en.wikipedia.org/wiki/Thalidomide"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cite_note-pmid18378543-0"/><Relationship Id="rId2" Type="http://schemas.openxmlformats.org/officeDocument/2006/relationships/hyperlink" Target="http://en.wikipedia.org/wiki/Cancer" TargetMode="External"/><Relationship Id="rId1" Type="http://schemas.openxmlformats.org/officeDocument/2006/relationships/slideLayout" Target="../slideLayouts/slideLayout2.xml"/><Relationship Id="rId5" Type="http://schemas.openxmlformats.org/officeDocument/2006/relationships/hyperlink" Target="http://en.wikipedia.org/wiki/Sarcoma" TargetMode="External"/><Relationship Id="rId4" Type="http://schemas.openxmlformats.org/officeDocument/2006/relationships/hyperlink" Target="http://en.wikipedia.org/wiki/Cartilage"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dirty="0"/>
              <a:t>6       </a:t>
            </a:r>
          </a:p>
        </p:txBody>
      </p:sp>
      <p:sp>
        <p:nvSpPr>
          <p:cNvPr id="2053" name="Rectangle 5"/>
          <p:cNvSpPr>
            <a:spLocks noGrp="1" noChangeArrowheads="1"/>
          </p:cNvSpPr>
          <p:nvPr>
            <p:ph type="subTitle" idx="1"/>
          </p:nvPr>
        </p:nvSpPr>
        <p:spPr>
          <a:xfrm>
            <a:off x="5756275" y="4086225"/>
            <a:ext cx="3387725" cy="2286000"/>
          </a:xfrm>
        </p:spPr>
        <p:txBody>
          <a:bodyPr/>
          <a:lstStyle/>
          <a:p>
            <a:r>
              <a:rPr lang="en-US" dirty="0"/>
              <a:t>Bones and Skeletal Tissues: Part 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dirty="0"/>
              <a:t>Bone Development</a:t>
            </a:r>
          </a:p>
        </p:txBody>
      </p:sp>
      <p:sp>
        <p:nvSpPr>
          <p:cNvPr id="4101" name="Rectangle 5"/>
          <p:cNvSpPr>
            <a:spLocks noGrp="1" noChangeArrowheads="1"/>
          </p:cNvSpPr>
          <p:nvPr>
            <p:ph type="body" idx="1"/>
          </p:nvPr>
        </p:nvSpPr>
        <p:spPr/>
        <p:txBody>
          <a:bodyPr/>
          <a:lstStyle/>
          <a:p>
            <a:r>
              <a:rPr lang="en-US" dirty="0"/>
              <a:t>Osteogenesis (ossification)—bone tissue formation</a:t>
            </a:r>
          </a:p>
          <a:p>
            <a:r>
              <a:rPr lang="en-CA" dirty="0"/>
              <a:t>Stages</a:t>
            </a:r>
            <a:endParaRPr lang="en-US" dirty="0"/>
          </a:p>
          <a:p>
            <a:pPr lvl="1"/>
            <a:r>
              <a:rPr lang="en-US" dirty="0"/>
              <a:t>Bone formation—begins in the 2nd month of development</a:t>
            </a:r>
          </a:p>
          <a:p>
            <a:pPr lvl="1"/>
            <a:r>
              <a:rPr lang="en-US" dirty="0"/>
              <a:t>Postnatal bone growth—until early adulthood</a:t>
            </a:r>
          </a:p>
          <a:p>
            <a:pPr lvl="1"/>
            <a:r>
              <a:rPr lang="en-US" dirty="0"/>
              <a:t>Bone remodeling and repair—lifelong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Development Timeline</a:t>
            </a:r>
            <a:endParaRPr lang="en-US" dirty="0"/>
          </a:p>
        </p:txBody>
      </p:sp>
      <p:sp>
        <p:nvSpPr>
          <p:cNvPr id="3" name="Content Placeholder 2"/>
          <p:cNvSpPr>
            <a:spLocks noGrp="1"/>
          </p:cNvSpPr>
          <p:nvPr>
            <p:ph idx="1"/>
          </p:nvPr>
        </p:nvSpPr>
        <p:spPr/>
        <p:txBody>
          <a:bodyPr/>
          <a:lstStyle/>
          <a:p>
            <a:r>
              <a:rPr lang="en-US" dirty="0" smtClean="0"/>
              <a:t>3</a:t>
            </a:r>
            <a:r>
              <a:rPr lang="en-US" baseline="30000" dirty="0" smtClean="0"/>
              <a:t>rd</a:t>
            </a:r>
            <a:r>
              <a:rPr lang="en-US" dirty="0" smtClean="0"/>
              <a:t> week – somite</a:t>
            </a:r>
          </a:p>
          <a:p>
            <a:r>
              <a:rPr lang="en-US" dirty="0" smtClean="0"/>
              <a:t>4</a:t>
            </a:r>
            <a:r>
              <a:rPr lang="en-US" baseline="30000" dirty="0" smtClean="0"/>
              <a:t>th</a:t>
            </a:r>
            <a:r>
              <a:rPr lang="en-US" dirty="0" smtClean="0"/>
              <a:t> week – mesenchyme produced</a:t>
            </a:r>
          </a:p>
          <a:p>
            <a:r>
              <a:rPr lang="en-US" dirty="0" smtClean="0"/>
              <a:t>5</a:t>
            </a:r>
            <a:r>
              <a:rPr lang="en-US" baseline="30000" dirty="0" smtClean="0"/>
              <a:t>th</a:t>
            </a:r>
            <a:r>
              <a:rPr lang="en-US" dirty="0" smtClean="0"/>
              <a:t> week – limb buds</a:t>
            </a:r>
          </a:p>
          <a:p>
            <a:r>
              <a:rPr lang="en-US" dirty="0" smtClean="0"/>
              <a:t>6</a:t>
            </a:r>
            <a:r>
              <a:rPr lang="en-US" baseline="30000" dirty="0" smtClean="0"/>
              <a:t>th</a:t>
            </a:r>
            <a:r>
              <a:rPr lang="en-US" dirty="0" smtClean="0"/>
              <a:t> week – hand plates and foot plates – with separation constriction rings – also first hyalin cartilage model</a:t>
            </a:r>
          </a:p>
          <a:p>
            <a:r>
              <a:rPr lang="en-US" dirty="0" smtClean="0"/>
              <a:t>8</a:t>
            </a:r>
            <a:r>
              <a:rPr lang="en-US" baseline="30000" dirty="0" smtClean="0"/>
              <a:t>th</a:t>
            </a:r>
            <a:r>
              <a:rPr lang="en-US" dirty="0" smtClean="0"/>
              <a:t> week – first ossification center</a:t>
            </a:r>
          </a:p>
          <a:p>
            <a:r>
              <a:rPr lang="en-US" dirty="0" smtClean="0"/>
              <a:t>12</a:t>
            </a:r>
            <a:r>
              <a:rPr lang="en-US" baseline="30000" dirty="0" smtClean="0"/>
              <a:t>th</a:t>
            </a:r>
            <a:r>
              <a:rPr lang="en-US" dirty="0" smtClean="0"/>
              <a:t> week all areas have primary ossification centers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Somite</a:t>
            </a:r>
            <a:endParaRPr lang="en-US" dirty="0"/>
          </a:p>
        </p:txBody>
      </p:sp>
      <p:pic>
        <p:nvPicPr>
          <p:cNvPr id="4" name="Content Placeholder 3" descr="somite.jpg"/>
          <p:cNvPicPr>
            <a:picLocks noGrp="1" noChangeAspect="1"/>
          </p:cNvPicPr>
          <p:nvPr>
            <p:ph idx="1"/>
          </p:nvPr>
        </p:nvPicPr>
        <p:blipFill>
          <a:blip r:embed="rId2" cstate="print"/>
          <a:stretch>
            <a:fillRect/>
          </a:stretch>
        </p:blipFill>
        <p:spPr>
          <a:xfrm>
            <a:off x="548640" y="1188720"/>
            <a:ext cx="5074920" cy="5074920"/>
          </a:xfrm>
        </p:spPr>
      </p:pic>
      <p:cxnSp>
        <p:nvCxnSpPr>
          <p:cNvPr id="6" name="Straight Arrow Connector 5"/>
          <p:cNvCxnSpPr/>
          <p:nvPr/>
        </p:nvCxnSpPr>
        <p:spPr bwMode="auto">
          <a:xfrm rot="16200000" flipH="1">
            <a:off x="876300" y="1485900"/>
            <a:ext cx="3048000" cy="17526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Somite</a:t>
            </a:r>
            <a:endParaRPr lang="en-US" dirty="0"/>
          </a:p>
        </p:txBody>
      </p:sp>
      <p:cxnSp>
        <p:nvCxnSpPr>
          <p:cNvPr id="9" name="Straight Arrow Connector 8"/>
          <p:cNvCxnSpPr/>
          <p:nvPr/>
        </p:nvCxnSpPr>
        <p:spPr bwMode="auto">
          <a:xfrm rot="5400000" flipH="1" flipV="1">
            <a:off x="1676400" y="5943600"/>
            <a:ext cx="1588"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11" name="Content Placeholder 10" descr="somite 2.jpg"/>
          <p:cNvPicPr>
            <a:picLocks noGrp="1" noChangeAspect="1"/>
          </p:cNvPicPr>
          <p:nvPr>
            <p:ph idx="1"/>
          </p:nvPr>
        </p:nvPicPr>
        <p:blipFill>
          <a:blip r:embed="rId2" cstate="print"/>
          <a:stretch>
            <a:fillRect/>
          </a:stretch>
        </p:blipFill>
        <p:spPr>
          <a:xfrm>
            <a:off x="1889760" y="533400"/>
            <a:ext cx="7254240" cy="6126480"/>
          </a:xfrm>
        </p:spPr>
      </p:pic>
      <p:sp>
        <p:nvSpPr>
          <p:cNvPr id="12" name="TextBox 11"/>
          <p:cNvSpPr txBox="1"/>
          <p:nvPr/>
        </p:nvSpPr>
        <p:spPr>
          <a:xfrm>
            <a:off x="228600" y="5562600"/>
            <a:ext cx="1970411" cy="461665"/>
          </a:xfrm>
          <a:prstGeom prst="rect">
            <a:avLst/>
          </a:prstGeom>
          <a:noFill/>
        </p:spPr>
        <p:txBody>
          <a:bodyPr wrap="none" rtlCol="0">
            <a:spAutoFit/>
          </a:bodyPr>
          <a:lstStyle/>
          <a:p>
            <a:r>
              <a:rPr lang="en-US" dirty="0" smtClean="0"/>
              <a:t>Bone Forming</a:t>
            </a:r>
            <a:endParaRPr lang="en-US" dirty="0"/>
          </a:p>
        </p:txBody>
      </p:sp>
      <p:cxnSp>
        <p:nvCxnSpPr>
          <p:cNvPr id="14" name="Straight Arrow Connector 13"/>
          <p:cNvCxnSpPr/>
          <p:nvPr/>
        </p:nvCxnSpPr>
        <p:spPr bwMode="auto">
          <a:xfrm flipV="1">
            <a:off x="2133600" y="5257800"/>
            <a:ext cx="1295400" cy="304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figure_06_17_unlabeled"/>
          <p:cNvPicPr>
            <a:picLocks noChangeAspect="1" noChangeArrowheads="1"/>
          </p:cNvPicPr>
          <p:nvPr/>
        </p:nvPicPr>
        <p:blipFill>
          <a:blip r:embed="rId3" cstate="print"/>
          <a:srcRect/>
          <a:stretch>
            <a:fillRect/>
          </a:stretch>
        </p:blipFill>
        <p:spPr bwMode="auto">
          <a:xfrm>
            <a:off x="1401763" y="533400"/>
            <a:ext cx="6340475" cy="6094413"/>
          </a:xfrm>
          <a:prstGeom prst="rect">
            <a:avLst/>
          </a:prstGeom>
          <a:noFill/>
          <a:ln w="9525">
            <a:noFill/>
            <a:miter lim="800000"/>
            <a:headEnd/>
            <a:tailEnd/>
          </a:ln>
          <a:effectLst/>
        </p:spPr>
      </p:pic>
      <p:sp>
        <p:nvSpPr>
          <p:cNvPr id="226307" name="Rectangle 3"/>
          <p:cNvSpPr>
            <a:spLocks noGrp="1" noChangeArrowheads="1"/>
          </p:cNvSpPr>
          <p:nvPr>
            <p:ph type="ctrTitle"/>
          </p:nvPr>
        </p:nvSpPr>
        <p:spPr/>
        <p:txBody>
          <a:bodyPr/>
          <a:lstStyle/>
          <a:p>
            <a:r>
              <a:rPr lang="en-US" dirty="0"/>
              <a:t>Figure 6.17  Fetal primary ossification centers at 12 weeks.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p:txBody>
          <a:bodyPr/>
          <a:lstStyle/>
          <a:p>
            <a:r>
              <a:rPr lang="en-US"/>
              <a:t>Developmental Aspects of Bones</a:t>
            </a:r>
          </a:p>
        </p:txBody>
      </p:sp>
      <p:sp>
        <p:nvSpPr>
          <p:cNvPr id="69637" name="Rectangle 5"/>
          <p:cNvSpPr>
            <a:spLocks noGrp="1" noChangeArrowheads="1"/>
          </p:cNvSpPr>
          <p:nvPr>
            <p:ph type="body" idx="1"/>
          </p:nvPr>
        </p:nvSpPr>
        <p:spPr/>
        <p:txBody>
          <a:bodyPr/>
          <a:lstStyle/>
          <a:p>
            <a:r>
              <a:rPr lang="en-US"/>
              <a:t>Embryonic skeleton ossifies predictably so fetal age easily determined from X rays or sonograms</a:t>
            </a:r>
          </a:p>
          <a:p>
            <a:r>
              <a:rPr lang="en-US"/>
              <a:t>At birth, most long bones are well ossified (except epiphyses)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a:lstStyle/>
          <a:p>
            <a:r>
              <a:rPr lang="en-US"/>
              <a:t>Developmental Aspects of Bones</a:t>
            </a:r>
          </a:p>
        </p:txBody>
      </p:sp>
      <p:sp>
        <p:nvSpPr>
          <p:cNvPr id="72709" name="Rectangle 5"/>
          <p:cNvSpPr>
            <a:spLocks noGrp="1" noChangeArrowheads="1"/>
          </p:cNvSpPr>
          <p:nvPr>
            <p:ph type="body" idx="1"/>
          </p:nvPr>
        </p:nvSpPr>
        <p:spPr/>
        <p:txBody>
          <a:bodyPr/>
          <a:lstStyle/>
          <a:p>
            <a:r>
              <a:rPr lang="en-US"/>
              <a:t>Nearly all bones completely ossified by age 25</a:t>
            </a:r>
          </a:p>
          <a:p>
            <a:r>
              <a:rPr lang="en-US"/>
              <a:t>Bone mass decreases with age beginning in 4th decade</a:t>
            </a:r>
          </a:p>
          <a:p>
            <a:r>
              <a:rPr lang="en-US"/>
              <a:t>Rate of loss determined by genetics and environmental factors </a:t>
            </a:r>
          </a:p>
          <a:p>
            <a:r>
              <a:rPr lang="en-US"/>
              <a:t>In old age, bone resorption predominates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nnective Tissue.JPG"/>
          <p:cNvPicPr>
            <a:picLocks noGrp="1" noChangeAspect="1"/>
          </p:cNvPicPr>
          <p:nvPr>
            <p:ph idx="1"/>
          </p:nvPr>
        </p:nvPicPr>
        <p:blipFill>
          <a:blip r:embed="rId2" cstate="print"/>
          <a:stretch>
            <a:fillRect/>
          </a:stretch>
        </p:blipFill>
        <p:spPr>
          <a:xfrm>
            <a:off x="0" y="91439"/>
            <a:ext cx="9144000" cy="1088136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Formation Videos To Watch</a:t>
            </a:r>
            <a:endParaRPr lang="en-US" dirty="0"/>
          </a:p>
        </p:txBody>
      </p:sp>
      <p:sp>
        <p:nvSpPr>
          <p:cNvPr id="3" name="Content Placeholder 2"/>
          <p:cNvSpPr>
            <a:spLocks noGrp="1"/>
          </p:cNvSpPr>
          <p:nvPr>
            <p:ph idx="1"/>
          </p:nvPr>
        </p:nvSpPr>
        <p:spPr/>
        <p:txBody>
          <a:bodyPr/>
          <a:lstStyle/>
          <a:p>
            <a:r>
              <a:rPr lang="en-US" dirty="0"/>
              <a:t>Intramembranous Bone Formation  </a:t>
            </a:r>
            <a:r>
              <a:rPr lang="en-US" sz="2400" u="sng" dirty="0">
                <a:hlinkClick r:id="rId2"/>
              </a:rPr>
              <a:t>https://www.youtube.com/watch?v=gh6J2CHR_q4</a:t>
            </a:r>
            <a:endParaRPr lang="en-US" sz="2400" dirty="0"/>
          </a:p>
          <a:p>
            <a:r>
              <a:rPr lang="en-US" dirty="0"/>
              <a:t>Endochondral Bone Formation  </a:t>
            </a:r>
            <a:r>
              <a:rPr lang="en-US" sz="2400" u="sng" dirty="0">
                <a:hlinkClick r:id="rId3"/>
              </a:rPr>
              <a:t>https://www.youtube.com/watch?v=RpV1t9ZMSxY</a:t>
            </a:r>
            <a:endParaRPr lang="en-US" sz="2400" dirty="0"/>
          </a:p>
          <a:p>
            <a:endParaRPr lang="en-US" dirty="0"/>
          </a:p>
        </p:txBody>
      </p:sp>
    </p:spTree>
    <p:extLst>
      <p:ext uri="{BB962C8B-B14F-4D97-AF65-F5344CB8AC3E}">
        <p14:creationId xmlns:p14="http://schemas.microsoft.com/office/powerpoint/2010/main" val="427359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US" dirty="0" smtClean="0"/>
              <a:t>Types </a:t>
            </a:r>
            <a:r>
              <a:rPr lang="en-US" dirty="0"/>
              <a:t>of </a:t>
            </a:r>
            <a:r>
              <a:rPr lang="en-US" dirty="0" smtClean="0"/>
              <a:t>Ossification </a:t>
            </a:r>
            <a:r>
              <a:rPr lang="en-US" sz="1100" dirty="0" smtClean="0"/>
              <a:t>https://www.youtube.com/watch?v=NM8zQLJ1ipQ</a:t>
            </a:r>
            <a:endParaRPr lang="en-US" sz="1100" dirty="0"/>
          </a:p>
        </p:txBody>
      </p:sp>
      <p:sp>
        <p:nvSpPr>
          <p:cNvPr id="6149" name="Rectangle 5"/>
          <p:cNvSpPr>
            <a:spLocks noGrp="1" noChangeArrowheads="1"/>
          </p:cNvSpPr>
          <p:nvPr>
            <p:ph type="body" idx="1"/>
          </p:nvPr>
        </p:nvSpPr>
        <p:spPr>
          <a:xfrm>
            <a:off x="460375" y="990601"/>
            <a:ext cx="8228013" cy="5321300"/>
          </a:xfrm>
        </p:spPr>
        <p:txBody>
          <a:bodyPr/>
          <a:lstStyle/>
          <a:p>
            <a:pPr marL="571500" indent="-571500">
              <a:lnSpc>
                <a:spcPct val="90000"/>
              </a:lnSpc>
              <a:buFont typeface="Times" charset="0"/>
              <a:buAutoNum type="arabicPeriod"/>
            </a:pPr>
            <a:r>
              <a:rPr lang="en-US" dirty="0"/>
              <a:t>Intramembranous ossification</a:t>
            </a:r>
          </a:p>
          <a:p>
            <a:pPr marL="879475" lvl="1" indent="-533400">
              <a:lnSpc>
                <a:spcPct val="90000"/>
              </a:lnSpc>
            </a:pPr>
            <a:r>
              <a:rPr lang="en-US" dirty="0"/>
              <a:t>Membrane bone develops from fibrous membrane</a:t>
            </a:r>
          </a:p>
          <a:p>
            <a:pPr marL="879475" lvl="1" indent="-533400">
              <a:lnSpc>
                <a:spcPct val="90000"/>
              </a:lnSpc>
            </a:pPr>
            <a:r>
              <a:rPr lang="en-US" dirty="0"/>
              <a:t>Forms flat bones, e.g. clavicles and cranial bones</a:t>
            </a:r>
          </a:p>
          <a:p>
            <a:pPr marL="571500" indent="-571500">
              <a:lnSpc>
                <a:spcPct val="90000"/>
              </a:lnSpc>
              <a:buFont typeface="Times" charset="0"/>
              <a:buAutoNum type="arabicPeriod" startAt="2"/>
            </a:pPr>
            <a:r>
              <a:rPr lang="en-US" dirty="0"/>
              <a:t>Endochondral </a:t>
            </a:r>
            <a:r>
              <a:rPr lang="en-US" dirty="0" smtClean="0"/>
              <a:t>ossification (Cartilage Model)</a:t>
            </a:r>
            <a:endParaRPr lang="en-US" dirty="0"/>
          </a:p>
          <a:p>
            <a:pPr marL="879475" lvl="1" indent="-533400">
              <a:lnSpc>
                <a:spcPct val="90000"/>
              </a:lnSpc>
            </a:pPr>
            <a:r>
              <a:rPr lang="en-US" dirty="0"/>
              <a:t>Cartilage (endochondral) bone forms by replacing hyaline cartilage</a:t>
            </a:r>
          </a:p>
          <a:p>
            <a:pPr marL="879475" lvl="1" indent="-533400">
              <a:lnSpc>
                <a:spcPct val="90000"/>
              </a:lnSpc>
            </a:pPr>
            <a:r>
              <a:rPr lang="en-US" dirty="0"/>
              <a:t>Forms most of the rest of the </a:t>
            </a:r>
            <a:r>
              <a:rPr lang="en-US" dirty="0" smtClean="0"/>
              <a:t>skeleton</a:t>
            </a:r>
          </a:p>
          <a:p>
            <a:pPr marL="479425" indent="-533400">
              <a:lnSpc>
                <a:spcPct val="90000"/>
              </a:lnSpc>
              <a:buNone/>
            </a:pPr>
            <a:r>
              <a:rPr lang="en-US" dirty="0" smtClean="0"/>
              <a:t>3.  Ectopic Bone Formation (Unusual)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7650163" y="6581775"/>
            <a:ext cx="149066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6.8, </a:t>
            </a:r>
            <a:r>
              <a:rPr lang="en-US" sz="1200" b="1" dirty="0">
                <a:solidFill>
                  <a:schemeClr val="tx2"/>
                </a:solidFill>
                <a:latin typeface="Arial" charset="0"/>
              </a:rPr>
              <a:t>(1 of 4)</a:t>
            </a:r>
          </a:p>
        </p:txBody>
      </p:sp>
      <p:pic>
        <p:nvPicPr>
          <p:cNvPr id="8198" name="Picture 6" descr="figure_06_08_1"/>
          <p:cNvPicPr>
            <a:picLocks noChangeAspect="1" noChangeArrowheads="1"/>
          </p:cNvPicPr>
          <p:nvPr/>
        </p:nvPicPr>
        <p:blipFill>
          <a:blip r:embed="rId2" cstate="print"/>
          <a:srcRect t="6763"/>
          <a:stretch>
            <a:fillRect/>
          </a:stretch>
        </p:blipFill>
        <p:spPr bwMode="auto">
          <a:xfrm>
            <a:off x="455613" y="788988"/>
            <a:ext cx="8231187" cy="5472112"/>
          </a:xfrm>
          <a:prstGeom prst="rect">
            <a:avLst/>
          </a:prstGeom>
          <a:noFill/>
        </p:spPr>
      </p:pic>
      <p:sp>
        <p:nvSpPr>
          <p:cNvPr id="8199" name="Line 7"/>
          <p:cNvSpPr>
            <a:spLocks noChangeShapeType="1"/>
          </p:cNvSpPr>
          <p:nvPr/>
        </p:nvSpPr>
        <p:spPr bwMode="auto">
          <a:xfrm>
            <a:off x="2625725" y="1154113"/>
            <a:ext cx="3878263" cy="1587"/>
          </a:xfrm>
          <a:prstGeom prst="line">
            <a:avLst/>
          </a:prstGeom>
          <a:noFill/>
          <a:ln w="25400">
            <a:solidFill>
              <a:srgbClr val="000000"/>
            </a:solidFill>
            <a:round/>
            <a:headEnd/>
            <a:tailEnd/>
          </a:ln>
        </p:spPr>
        <p:txBody>
          <a:bodyPr/>
          <a:lstStyle/>
          <a:p>
            <a:endParaRPr lang="en-US" dirty="0"/>
          </a:p>
        </p:txBody>
      </p:sp>
      <p:sp>
        <p:nvSpPr>
          <p:cNvPr id="8200" name="Line 8"/>
          <p:cNvSpPr>
            <a:spLocks noChangeShapeType="1"/>
          </p:cNvSpPr>
          <p:nvPr/>
        </p:nvSpPr>
        <p:spPr bwMode="auto">
          <a:xfrm flipH="1">
            <a:off x="5189538" y="1982788"/>
            <a:ext cx="1314450" cy="1587"/>
          </a:xfrm>
          <a:prstGeom prst="line">
            <a:avLst/>
          </a:prstGeom>
          <a:noFill/>
          <a:ln w="25400">
            <a:solidFill>
              <a:srgbClr val="000000"/>
            </a:solidFill>
            <a:round/>
            <a:headEnd/>
            <a:tailEnd/>
          </a:ln>
        </p:spPr>
        <p:txBody>
          <a:bodyPr/>
          <a:lstStyle/>
          <a:p>
            <a:endParaRPr lang="en-US" dirty="0"/>
          </a:p>
        </p:txBody>
      </p:sp>
      <p:sp>
        <p:nvSpPr>
          <p:cNvPr id="8201" name="Freeform 9"/>
          <p:cNvSpPr>
            <a:spLocks/>
          </p:cNvSpPr>
          <p:nvPr/>
        </p:nvSpPr>
        <p:spPr bwMode="auto">
          <a:xfrm>
            <a:off x="4025900" y="3278188"/>
            <a:ext cx="2478088" cy="360362"/>
          </a:xfrm>
          <a:custGeom>
            <a:avLst/>
            <a:gdLst/>
            <a:ahLst/>
            <a:cxnLst>
              <a:cxn ang="0">
                <a:pos x="1561" y="227"/>
              </a:cxn>
              <a:cxn ang="0">
                <a:pos x="228" y="227"/>
              </a:cxn>
              <a:cxn ang="0">
                <a:pos x="0" y="0"/>
              </a:cxn>
            </a:cxnLst>
            <a:rect l="0" t="0" r="r" b="b"/>
            <a:pathLst>
              <a:path w="1561" h="227">
                <a:moveTo>
                  <a:pt x="1561" y="227"/>
                </a:moveTo>
                <a:lnTo>
                  <a:pt x="228" y="227"/>
                </a:lnTo>
                <a:lnTo>
                  <a:pt x="0" y="0"/>
                </a:lnTo>
              </a:path>
            </a:pathLst>
          </a:custGeom>
          <a:noFill/>
          <a:ln w="25400">
            <a:solidFill>
              <a:srgbClr val="000000"/>
            </a:solidFill>
            <a:prstDash val="solid"/>
            <a:round/>
            <a:headEnd/>
            <a:tailEnd/>
          </a:ln>
        </p:spPr>
        <p:txBody>
          <a:bodyPr/>
          <a:lstStyle/>
          <a:p>
            <a:endParaRPr lang="en-US" dirty="0"/>
          </a:p>
        </p:txBody>
      </p:sp>
      <p:sp>
        <p:nvSpPr>
          <p:cNvPr id="8202" name="Freeform 10"/>
          <p:cNvSpPr>
            <a:spLocks/>
          </p:cNvSpPr>
          <p:nvPr/>
        </p:nvSpPr>
        <p:spPr bwMode="auto">
          <a:xfrm>
            <a:off x="3340100" y="3262313"/>
            <a:ext cx="3163888" cy="963612"/>
          </a:xfrm>
          <a:custGeom>
            <a:avLst/>
            <a:gdLst/>
            <a:ahLst/>
            <a:cxnLst>
              <a:cxn ang="0">
                <a:pos x="1993" y="607"/>
              </a:cxn>
              <a:cxn ang="0">
                <a:pos x="588" y="607"/>
              </a:cxn>
              <a:cxn ang="0">
                <a:pos x="0" y="0"/>
              </a:cxn>
            </a:cxnLst>
            <a:rect l="0" t="0" r="r" b="b"/>
            <a:pathLst>
              <a:path w="1993" h="607">
                <a:moveTo>
                  <a:pt x="1993" y="607"/>
                </a:moveTo>
                <a:lnTo>
                  <a:pt x="588" y="607"/>
                </a:lnTo>
                <a:lnTo>
                  <a:pt x="0" y="0"/>
                </a:lnTo>
              </a:path>
            </a:pathLst>
          </a:custGeom>
          <a:noFill/>
          <a:ln w="25400">
            <a:solidFill>
              <a:srgbClr val="000000"/>
            </a:solidFill>
            <a:prstDash val="solid"/>
            <a:round/>
            <a:headEnd/>
            <a:tailEnd/>
          </a:ln>
        </p:spPr>
        <p:txBody>
          <a:bodyPr/>
          <a:lstStyle/>
          <a:p>
            <a:endParaRPr lang="en-US" dirty="0"/>
          </a:p>
        </p:txBody>
      </p:sp>
      <p:sp>
        <p:nvSpPr>
          <p:cNvPr id="8203" name="Freeform 11"/>
          <p:cNvSpPr>
            <a:spLocks/>
          </p:cNvSpPr>
          <p:nvPr/>
        </p:nvSpPr>
        <p:spPr bwMode="auto">
          <a:xfrm>
            <a:off x="4435475" y="1608138"/>
            <a:ext cx="211138" cy="1785937"/>
          </a:xfrm>
          <a:custGeom>
            <a:avLst/>
            <a:gdLst/>
            <a:ahLst/>
            <a:cxnLst>
              <a:cxn ang="0">
                <a:pos x="4" y="1125"/>
              </a:cxn>
              <a:cxn ang="0">
                <a:pos x="133" y="1125"/>
              </a:cxn>
              <a:cxn ang="0">
                <a:pos x="133" y="0"/>
              </a:cxn>
              <a:cxn ang="0">
                <a:pos x="0" y="0"/>
              </a:cxn>
            </a:cxnLst>
            <a:rect l="0" t="0" r="r" b="b"/>
            <a:pathLst>
              <a:path w="133" h="1125">
                <a:moveTo>
                  <a:pt x="4" y="1125"/>
                </a:moveTo>
                <a:lnTo>
                  <a:pt x="133" y="1125"/>
                </a:lnTo>
                <a:lnTo>
                  <a:pt x="133" y="0"/>
                </a:lnTo>
                <a:lnTo>
                  <a:pt x="0" y="0"/>
                </a:lnTo>
              </a:path>
            </a:pathLst>
          </a:custGeom>
          <a:noFill/>
          <a:ln w="25400">
            <a:solidFill>
              <a:srgbClr val="000000"/>
            </a:solidFill>
            <a:prstDash val="solid"/>
            <a:round/>
            <a:headEnd/>
            <a:tailEnd/>
          </a:ln>
        </p:spPr>
        <p:txBody>
          <a:bodyPr/>
          <a:lstStyle/>
          <a:p>
            <a:endParaRPr lang="en-US" dirty="0"/>
          </a:p>
        </p:txBody>
      </p:sp>
      <p:sp>
        <p:nvSpPr>
          <p:cNvPr id="8204" name="Line 12"/>
          <p:cNvSpPr>
            <a:spLocks noChangeShapeType="1"/>
          </p:cNvSpPr>
          <p:nvPr/>
        </p:nvSpPr>
        <p:spPr bwMode="auto">
          <a:xfrm>
            <a:off x="4652963" y="2697163"/>
            <a:ext cx="1851025" cy="1587"/>
          </a:xfrm>
          <a:prstGeom prst="line">
            <a:avLst/>
          </a:prstGeom>
          <a:noFill/>
          <a:ln w="25400">
            <a:solidFill>
              <a:srgbClr val="000000"/>
            </a:solidFill>
            <a:round/>
            <a:headEnd/>
            <a:tailEnd/>
          </a:ln>
        </p:spPr>
        <p:txBody>
          <a:bodyPr/>
          <a:lstStyle/>
          <a:p>
            <a:endParaRPr lang="en-US" dirty="0"/>
          </a:p>
        </p:txBody>
      </p:sp>
      <p:sp>
        <p:nvSpPr>
          <p:cNvPr id="8205" name="Rectangle 13"/>
          <p:cNvSpPr>
            <a:spLocks noChangeArrowheads="1"/>
          </p:cNvSpPr>
          <p:nvPr/>
        </p:nvSpPr>
        <p:spPr bwMode="auto">
          <a:xfrm>
            <a:off x="6580188" y="962025"/>
            <a:ext cx="2081212" cy="762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Mesenchymal</a:t>
            </a:r>
            <a:br>
              <a:rPr lang="en-US" sz="2500" b="1" dirty="0">
                <a:solidFill>
                  <a:srgbClr val="000000"/>
                </a:solidFill>
                <a:latin typeface="Arial" charset="0"/>
              </a:rPr>
            </a:br>
            <a:r>
              <a:rPr lang="en-US" sz="2500" b="1" dirty="0">
                <a:solidFill>
                  <a:srgbClr val="000000"/>
                </a:solidFill>
                <a:latin typeface="Arial" charset="0"/>
              </a:rPr>
              <a:t>cell</a:t>
            </a:r>
            <a:endParaRPr lang="en-US" sz="1800" b="1" dirty="0">
              <a:latin typeface="Arial" charset="0"/>
            </a:endParaRPr>
          </a:p>
        </p:txBody>
      </p:sp>
      <p:sp>
        <p:nvSpPr>
          <p:cNvPr id="8206" name="Rectangle 14"/>
          <p:cNvSpPr>
            <a:spLocks noChangeArrowheads="1"/>
          </p:cNvSpPr>
          <p:nvPr/>
        </p:nvSpPr>
        <p:spPr bwMode="auto">
          <a:xfrm>
            <a:off x="6580188" y="1787525"/>
            <a:ext cx="1339850" cy="762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Collagen</a:t>
            </a:r>
            <a:br>
              <a:rPr lang="en-US" sz="2500" b="1" dirty="0">
                <a:solidFill>
                  <a:srgbClr val="000000"/>
                </a:solidFill>
                <a:latin typeface="Arial" charset="0"/>
              </a:rPr>
            </a:br>
            <a:r>
              <a:rPr lang="en-US" sz="2500" b="1" dirty="0">
                <a:solidFill>
                  <a:srgbClr val="000000"/>
                </a:solidFill>
                <a:latin typeface="Arial" charset="0"/>
              </a:rPr>
              <a:t>fiber</a:t>
            </a:r>
            <a:endParaRPr lang="en-US" sz="1800" b="1" dirty="0">
              <a:latin typeface="Arial" charset="0"/>
            </a:endParaRPr>
          </a:p>
        </p:txBody>
      </p:sp>
      <p:sp>
        <p:nvSpPr>
          <p:cNvPr id="8207" name="Rectangle 15"/>
          <p:cNvSpPr>
            <a:spLocks noChangeArrowheads="1"/>
          </p:cNvSpPr>
          <p:nvPr/>
        </p:nvSpPr>
        <p:spPr bwMode="auto">
          <a:xfrm>
            <a:off x="6580188" y="2509838"/>
            <a:ext cx="1819275" cy="762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Ossification</a:t>
            </a:r>
            <a:br>
              <a:rPr lang="en-US" sz="2500" b="1" dirty="0">
                <a:solidFill>
                  <a:srgbClr val="000000"/>
                </a:solidFill>
                <a:latin typeface="Arial" charset="0"/>
              </a:rPr>
            </a:br>
            <a:r>
              <a:rPr lang="en-US" sz="2500" b="1" dirty="0">
                <a:solidFill>
                  <a:srgbClr val="000000"/>
                </a:solidFill>
                <a:latin typeface="Arial" charset="0"/>
              </a:rPr>
              <a:t>center</a:t>
            </a:r>
            <a:endParaRPr lang="en-US" sz="1800" b="1" dirty="0">
              <a:latin typeface="Arial" charset="0"/>
            </a:endParaRPr>
          </a:p>
        </p:txBody>
      </p:sp>
      <p:sp>
        <p:nvSpPr>
          <p:cNvPr id="8208" name="Rectangle 16"/>
          <p:cNvSpPr>
            <a:spLocks noChangeArrowheads="1"/>
          </p:cNvSpPr>
          <p:nvPr/>
        </p:nvSpPr>
        <p:spPr bwMode="auto">
          <a:xfrm>
            <a:off x="6580188" y="3448050"/>
            <a:ext cx="1182687" cy="381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Osteoid</a:t>
            </a:r>
            <a:endParaRPr lang="en-US" sz="1800" b="1" dirty="0">
              <a:latin typeface="Arial" charset="0"/>
            </a:endParaRPr>
          </a:p>
        </p:txBody>
      </p:sp>
      <p:sp>
        <p:nvSpPr>
          <p:cNvPr id="8209" name="Rectangle 17"/>
          <p:cNvSpPr>
            <a:spLocks noChangeArrowheads="1"/>
          </p:cNvSpPr>
          <p:nvPr/>
        </p:nvSpPr>
        <p:spPr bwMode="auto">
          <a:xfrm>
            <a:off x="6580188" y="4035425"/>
            <a:ext cx="1641475" cy="381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Osteoblast</a:t>
            </a:r>
            <a:endParaRPr lang="en-US" sz="1800" b="1" dirty="0">
              <a:latin typeface="Arial" charset="0"/>
            </a:endParaRPr>
          </a:p>
        </p:txBody>
      </p:sp>
      <p:sp>
        <p:nvSpPr>
          <p:cNvPr id="8210" name="Rectangle 18"/>
          <p:cNvSpPr>
            <a:spLocks noChangeArrowheads="1"/>
          </p:cNvSpPr>
          <p:nvPr/>
        </p:nvSpPr>
        <p:spPr bwMode="auto">
          <a:xfrm>
            <a:off x="444500" y="4575175"/>
            <a:ext cx="7535863" cy="1878013"/>
          </a:xfrm>
          <a:prstGeom prst="rect">
            <a:avLst/>
          </a:prstGeom>
          <a:noFill/>
          <a:ln w="9525">
            <a:noFill/>
            <a:miter lim="800000"/>
            <a:headEnd/>
            <a:tailEnd/>
          </a:ln>
        </p:spPr>
        <p:txBody>
          <a:bodyPr wrap="none" lIns="0" tIns="0" rIns="0" bIns="0">
            <a:spAutoFit/>
          </a:bodyPr>
          <a:lstStyle/>
          <a:p>
            <a:pPr eaLnBrk="1" hangingPunct="1">
              <a:tabLst>
                <a:tab pos="190500" algn="l"/>
              </a:tabLst>
            </a:pPr>
            <a:r>
              <a:rPr lang="en-US" sz="2300" dirty="0">
                <a:solidFill>
                  <a:srgbClr val="0092C8"/>
                </a:solidFill>
                <a:latin typeface="Arial Black" pitchFamily="34" charset="0"/>
              </a:rPr>
              <a:t>     Ossification centers appear in the fibrous</a:t>
            </a:r>
            <a:br>
              <a:rPr lang="en-US" sz="2300" dirty="0">
                <a:solidFill>
                  <a:srgbClr val="0092C8"/>
                </a:solidFill>
                <a:latin typeface="Arial Black" pitchFamily="34" charset="0"/>
              </a:rPr>
            </a:br>
            <a:r>
              <a:rPr lang="en-US" sz="2300" dirty="0">
                <a:solidFill>
                  <a:srgbClr val="0092C8"/>
                </a:solidFill>
                <a:latin typeface="Arial Black" pitchFamily="34" charset="0"/>
              </a:rPr>
              <a:t>connective tissue membrane.</a:t>
            </a:r>
          </a:p>
          <a:p>
            <a:pPr eaLnBrk="1" hangingPunct="1">
              <a:tabLst>
                <a:tab pos="190500" algn="l"/>
              </a:tabLst>
            </a:pPr>
            <a:r>
              <a:rPr lang="en-US" sz="2300" b="1" dirty="0">
                <a:solidFill>
                  <a:srgbClr val="0092C8"/>
                </a:solidFill>
                <a:latin typeface="Arial" charset="0"/>
              </a:rPr>
              <a:t>• Selected centrally located mesenchymal cells cluster</a:t>
            </a:r>
            <a:br>
              <a:rPr lang="en-US" sz="2300" b="1" dirty="0">
                <a:solidFill>
                  <a:srgbClr val="0092C8"/>
                </a:solidFill>
                <a:latin typeface="Arial" charset="0"/>
              </a:rPr>
            </a:br>
            <a:r>
              <a:rPr lang="en-US" sz="2300" b="1" dirty="0">
                <a:solidFill>
                  <a:srgbClr val="0092C8"/>
                </a:solidFill>
                <a:latin typeface="Arial" charset="0"/>
              </a:rPr>
              <a:t>	and differentiate into osteoblasts, forming an</a:t>
            </a:r>
            <a:br>
              <a:rPr lang="en-US" sz="2300" b="1" dirty="0">
                <a:solidFill>
                  <a:srgbClr val="0092C8"/>
                </a:solidFill>
                <a:latin typeface="Arial" charset="0"/>
              </a:rPr>
            </a:br>
            <a:r>
              <a:rPr lang="en-US" sz="2300" b="1" dirty="0">
                <a:solidFill>
                  <a:srgbClr val="0092C8"/>
                </a:solidFill>
                <a:latin typeface="Arial" charset="0"/>
              </a:rPr>
              <a:t>	ossification center.</a:t>
            </a:r>
            <a:endParaRPr lang="en-US" sz="2300" dirty="0">
              <a:latin typeface="Arial Black" pitchFamily="34" charset="0"/>
            </a:endParaRPr>
          </a:p>
        </p:txBody>
      </p:sp>
      <p:sp>
        <p:nvSpPr>
          <p:cNvPr id="8211" name="Oval 19"/>
          <p:cNvSpPr>
            <a:spLocks noChangeArrowheads="1"/>
          </p:cNvSpPr>
          <p:nvPr/>
        </p:nvSpPr>
        <p:spPr bwMode="auto">
          <a:xfrm>
            <a:off x="444500" y="4551363"/>
            <a:ext cx="387350" cy="387350"/>
          </a:xfrm>
          <a:prstGeom prst="ellipse">
            <a:avLst/>
          </a:prstGeom>
          <a:solidFill>
            <a:schemeClr val="bg1"/>
          </a:solidFill>
          <a:ln w="25400">
            <a:solidFill>
              <a:srgbClr val="0092C8"/>
            </a:solidFill>
            <a:round/>
            <a:headEnd/>
            <a:tailEnd/>
          </a:ln>
          <a:effectLst/>
        </p:spPr>
        <p:txBody>
          <a:bodyPr wrap="none" anchor="ctr"/>
          <a:lstStyle/>
          <a:p>
            <a:pPr algn="ctr"/>
            <a:r>
              <a:rPr lang="en-US" b="1" dirty="0">
                <a:solidFill>
                  <a:srgbClr val="0092C8"/>
                </a:solidFill>
                <a:latin typeface="Arial Black" pitchFamily="34" charset="0"/>
                <a:ea typeface="ＭＳ Ｐゴシック" pitchFamily="1" charset="-128"/>
              </a:rPr>
              <a:t>1</a:t>
            </a:r>
            <a:endParaRPr lang="en-US" sz="1000" dirty="0">
              <a:latin typeface="Arial Black" pitchFamily="34" charset="0"/>
              <a:ea typeface="ＭＳ Ｐゴシック" pitchFamily="1" charset="-128"/>
            </a:endParaRPr>
          </a:p>
        </p:txBody>
      </p:sp>
      <p:sp>
        <p:nvSpPr>
          <p:cNvPr id="17" name="TextBox 16"/>
          <p:cNvSpPr txBox="1"/>
          <p:nvPr/>
        </p:nvSpPr>
        <p:spPr>
          <a:xfrm>
            <a:off x="990600" y="304800"/>
            <a:ext cx="6361037" cy="584775"/>
          </a:xfrm>
          <a:prstGeom prst="rect">
            <a:avLst/>
          </a:prstGeom>
          <a:noFill/>
        </p:spPr>
        <p:txBody>
          <a:bodyPr wrap="none" rtlCol="0">
            <a:spAutoFit/>
          </a:bodyPr>
          <a:lstStyle/>
          <a:p>
            <a:r>
              <a:rPr lang="en-US" sz="3200" b="1" dirty="0" smtClean="0"/>
              <a:t>Intramembranous Bone Formation</a:t>
            </a:r>
            <a:endParaRPr lang="en-US" sz="32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ChangeArrowheads="1"/>
          </p:cNvSpPr>
          <p:nvPr/>
        </p:nvSpPr>
        <p:spPr bwMode="auto">
          <a:xfrm>
            <a:off x="7650163" y="6581775"/>
            <a:ext cx="149066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6.8, </a:t>
            </a:r>
            <a:r>
              <a:rPr lang="en-US" sz="1200" b="1" dirty="0">
                <a:solidFill>
                  <a:schemeClr val="tx2"/>
                </a:solidFill>
                <a:latin typeface="Arial" charset="0"/>
              </a:rPr>
              <a:t>(2 of 4)</a:t>
            </a:r>
          </a:p>
        </p:txBody>
      </p:sp>
      <p:pic>
        <p:nvPicPr>
          <p:cNvPr id="9222" name="Picture 6" descr="figure_06_08_2"/>
          <p:cNvPicPr>
            <a:picLocks noChangeAspect="1" noChangeArrowheads="1"/>
          </p:cNvPicPr>
          <p:nvPr/>
        </p:nvPicPr>
        <p:blipFill>
          <a:blip r:embed="rId2" cstate="print"/>
          <a:srcRect t="7898"/>
          <a:stretch>
            <a:fillRect/>
          </a:stretch>
        </p:blipFill>
        <p:spPr bwMode="auto">
          <a:xfrm>
            <a:off x="455613" y="822325"/>
            <a:ext cx="8231187" cy="5405438"/>
          </a:xfrm>
          <a:prstGeom prst="rect">
            <a:avLst/>
          </a:prstGeom>
          <a:noFill/>
        </p:spPr>
      </p:pic>
      <p:sp>
        <p:nvSpPr>
          <p:cNvPr id="9223" name="Line 7"/>
          <p:cNvSpPr>
            <a:spLocks noChangeShapeType="1"/>
          </p:cNvSpPr>
          <p:nvPr/>
        </p:nvSpPr>
        <p:spPr bwMode="auto">
          <a:xfrm flipH="1">
            <a:off x="3343275" y="1249363"/>
            <a:ext cx="3011488" cy="1587"/>
          </a:xfrm>
          <a:prstGeom prst="line">
            <a:avLst/>
          </a:prstGeom>
          <a:noFill/>
          <a:ln w="25400">
            <a:solidFill>
              <a:srgbClr val="000000"/>
            </a:solidFill>
            <a:round/>
            <a:headEnd/>
            <a:tailEnd/>
          </a:ln>
        </p:spPr>
        <p:txBody>
          <a:bodyPr/>
          <a:lstStyle/>
          <a:p>
            <a:endParaRPr lang="en-US" dirty="0"/>
          </a:p>
        </p:txBody>
      </p:sp>
      <p:sp>
        <p:nvSpPr>
          <p:cNvPr id="9224" name="Line 8"/>
          <p:cNvSpPr>
            <a:spLocks noChangeShapeType="1"/>
          </p:cNvSpPr>
          <p:nvPr/>
        </p:nvSpPr>
        <p:spPr bwMode="auto">
          <a:xfrm flipH="1">
            <a:off x="2819400" y="2713038"/>
            <a:ext cx="3535363" cy="1587"/>
          </a:xfrm>
          <a:prstGeom prst="line">
            <a:avLst/>
          </a:prstGeom>
          <a:noFill/>
          <a:ln w="25400">
            <a:solidFill>
              <a:srgbClr val="000000"/>
            </a:solidFill>
            <a:round/>
            <a:headEnd/>
            <a:tailEnd/>
          </a:ln>
        </p:spPr>
        <p:txBody>
          <a:bodyPr/>
          <a:lstStyle/>
          <a:p>
            <a:endParaRPr lang="en-US" dirty="0"/>
          </a:p>
        </p:txBody>
      </p:sp>
      <p:sp>
        <p:nvSpPr>
          <p:cNvPr id="9225" name="Line 9"/>
          <p:cNvSpPr>
            <a:spLocks noChangeShapeType="1"/>
          </p:cNvSpPr>
          <p:nvPr/>
        </p:nvSpPr>
        <p:spPr bwMode="auto">
          <a:xfrm flipH="1">
            <a:off x="3552825" y="3319463"/>
            <a:ext cx="2801938" cy="1587"/>
          </a:xfrm>
          <a:prstGeom prst="line">
            <a:avLst/>
          </a:prstGeom>
          <a:noFill/>
          <a:ln w="25400">
            <a:solidFill>
              <a:srgbClr val="000000"/>
            </a:solidFill>
            <a:round/>
            <a:headEnd/>
            <a:tailEnd/>
          </a:ln>
        </p:spPr>
        <p:txBody>
          <a:bodyPr/>
          <a:lstStyle/>
          <a:p>
            <a:endParaRPr lang="en-US" dirty="0"/>
          </a:p>
        </p:txBody>
      </p:sp>
      <p:sp>
        <p:nvSpPr>
          <p:cNvPr id="9226" name="Line 10"/>
          <p:cNvSpPr>
            <a:spLocks noChangeShapeType="1"/>
          </p:cNvSpPr>
          <p:nvPr/>
        </p:nvSpPr>
        <p:spPr bwMode="auto">
          <a:xfrm flipH="1">
            <a:off x="4057650" y="1941513"/>
            <a:ext cx="2297113" cy="1587"/>
          </a:xfrm>
          <a:prstGeom prst="line">
            <a:avLst/>
          </a:prstGeom>
          <a:noFill/>
          <a:ln w="25400">
            <a:solidFill>
              <a:srgbClr val="000000"/>
            </a:solidFill>
            <a:round/>
            <a:headEnd/>
            <a:tailEnd/>
          </a:ln>
        </p:spPr>
        <p:txBody>
          <a:bodyPr/>
          <a:lstStyle/>
          <a:p>
            <a:endParaRPr lang="en-US" dirty="0"/>
          </a:p>
        </p:txBody>
      </p:sp>
      <p:sp>
        <p:nvSpPr>
          <p:cNvPr id="9227" name="Rectangle 11"/>
          <p:cNvSpPr>
            <a:spLocks noChangeArrowheads="1"/>
          </p:cNvSpPr>
          <p:nvPr/>
        </p:nvSpPr>
        <p:spPr bwMode="auto">
          <a:xfrm>
            <a:off x="6430963" y="1743075"/>
            <a:ext cx="1182687" cy="381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Osteoid</a:t>
            </a:r>
            <a:endParaRPr lang="en-US" sz="1800" b="1" dirty="0">
              <a:latin typeface="Arial" charset="0"/>
            </a:endParaRPr>
          </a:p>
        </p:txBody>
      </p:sp>
      <p:sp>
        <p:nvSpPr>
          <p:cNvPr id="9228" name="Rectangle 12"/>
          <p:cNvSpPr>
            <a:spLocks noChangeArrowheads="1"/>
          </p:cNvSpPr>
          <p:nvPr/>
        </p:nvSpPr>
        <p:spPr bwMode="auto">
          <a:xfrm>
            <a:off x="6430963" y="2517775"/>
            <a:ext cx="1535112" cy="381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Osteocyte</a:t>
            </a:r>
            <a:endParaRPr lang="en-US" sz="1800" b="1" dirty="0">
              <a:latin typeface="Arial" charset="0"/>
            </a:endParaRPr>
          </a:p>
        </p:txBody>
      </p:sp>
      <p:sp>
        <p:nvSpPr>
          <p:cNvPr id="9229" name="Rectangle 13"/>
          <p:cNvSpPr>
            <a:spLocks noChangeArrowheads="1"/>
          </p:cNvSpPr>
          <p:nvPr/>
        </p:nvSpPr>
        <p:spPr bwMode="auto">
          <a:xfrm>
            <a:off x="6430963" y="3127375"/>
            <a:ext cx="2278062" cy="762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Newly calcified</a:t>
            </a:r>
            <a:br>
              <a:rPr lang="en-US" sz="2500" b="1" dirty="0">
                <a:solidFill>
                  <a:srgbClr val="000000"/>
                </a:solidFill>
                <a:latin typeface="Arial" charset="0"/>
              </a:rPr>
            </a:br>
            <a:r>
              <a:rPr lang="en-US" sz="2500" b="1" dirty="0">
                <a:solidFill>
                  <a:srgbClr val="000000"/>
                </a:solidFill>
                <a:latin typeface="Arial" charset="0"/>
              </a:rPr>
              <a:t>bone matrix</a:t>
            </a:r>
            <a:endParaRPr lang="en-US" sz="1800" b="1" dirty="0">
              <a:latin typeface="Arial" charset="0"/>
            </a:endParaRPr>
          </a:p>
        </p:txBody>
      </p:sp>
      <p:sp>
        <p:nvSpPr>
          <p:cNvPr id="9230" name="Rectangle 14"/>
          <p:cNvSpPr>
            <a:spLocks noChangeArrowheads="1"/>
          </p:cNvSpPr>
          <p:nvPr/>
        </p:nvSpPr>
        <p:spPr bwMode="auto">
          <a:xfrm>
            <a:off x="6430963" y="1069975"/>
            <a:ext cx="1641475" cy="381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Osteoblast</a:t>
            </a:r>
            <a:endParaRPr lang="en-US" sz="1800" b="1" dirty="0">
              <a:latin typeface="Arial" charset="0"/>
            </a:endParaRPr>
          </a:p>
        </p:txBody>
      </p:sp>
      <p:sp>
        <p:nvSpPr>
          <p:cNvPr id="9231" name="Rectangle 15"/>
          <p:cNvSpPr>
            <a:spLocks noChangeArrowheads="1"/>
          </p:cNvSpPr>
          <p:nvPr/>
        </p:nvSpPr>
        <p:spPr bwMode="auto">
          <a:xfrm>
            <a:off x="471488" y="4521200"/>
            <a:ext cx="7539037" cy="1792288"/>
          </a:xfrm>
          <a:prstGeom prst="rect">
            <a:avLst/>
          </a:prstGeom>
          <a:noFill/>
          <a:ln w="9525">
            <a:noFill/>
            <a:miter lim="800000"/>
            <a:headEnd/>
            <a:tailEnd/>
          </a:ln>
        </p:spPr>
        <p:txBody>
          <a:bodyPr wrap="none" lIns="0" tIns="0" rIns="0" bIns="0">
            <a:spAutoFit/>
          </a:bodyPr>
          <a:lstStyle/>
          <a:p>
            <a:pPr eaLnBrk="1" hangingPunct="1">
              <a:tabLst>
                <a:tab pos="182563" algn="l"/>
              </a:tabLst>
            </a:pPr>
            <a:r>
              <a:rPr lang="en-US" sz="2200" dirty="0">
                <a:solidFill>
                  <a:srgbClr val="0092C8"/>
                </a:solidFill>
                <a:latin typeface="Arial Black" pitchFamily="34" charset="0"/>
              </a:rPr>
              <a:t>     Bone matrix (osteoid) is secreted within the</a:t>
            </a:r>
            <a:br>
              <a:rPr lang="en-US" sz="2200" dirty="0">
                <a:solidFill>
                  <a:srgbClr val="0092C8"/>
                </a:solidFill>
                <a:latin typeface="Arial Black" pitchFamily="34" charset="0"/>
              </a:rPr>
            </a:br>
            <a:r>
              <a:rPr lang="en-US" sz="2200" dirty="0">
                <a:solidFill>
                  <a:srgbClr val="0092C8"/>
                </a:solidFill>
                <a:latin typeface="Arial Black" pitchFamily="34" charset="0"/>
              </a:rPr>
              <a:t>fibrous membrane and calcifies.</a:t>
            </a:r>
            <a:br>
              <a:rPr lang="en-US" sz="2200" dirty="0">
                <a:solidFill>
                  <a:srgbClr val="0092C8"/>
                </a:solidFill>
                <a:latin typeface="Arial Black" pitchFamily="34" charset="0"/>
              </a:rPr>
            </a:br>
            <a:r>
              <a:rPr lang="en-US" sz="2200" b="1" dirty="0">
                <a:solidFill>
                  <a:srgbClr val="0092C8"/>
                </a:solidFill>
                <a:latin typeface="Arial" charset="0"/>
                <a:ea typeface="ヒラギノ角ゴ ProN W3" pitchFamily="1" charset="-128"/>
              </a:rPr>
              <a:t>•</a:t>
            </a:r>
            <a:r>
              <a:rPr lang="en-US" sz="2200" b="1" dirty="0">
                <a:solidFill>
                  <a:srgbClr val="0092C8"/>
                </a:solidFill>
                <a:latin typeface="Arial" charset="0"/>
              </a:rPr>
              <a:t> Osteoblasts begin to secrete osteoid, which is calcified</a:t>
            </a:r>
            <a:br>
              <a:rPr lang="en-US" sz="2200" b="1" dirty="0">
                <a:solidFill>
                  <a:srgbClr val="0092C8"/>
                </a:solidFill>
                <a:latin typeface="Arial" charset="0"/>
              </a:rPr>
            </a:br>
            <a:r>
              <a:rPr lang="en-US" sz="2200" b="1" dirty="0">
                <a:solidFill>
                  <a:srgbClr val="0092C8"/>
                </a:solidFill>
                <a:latin typeface="Arial" charset="0"/>
              </a:rPr>
              <a:t>	within a few days.</a:t>
            </a:r>
          </a:p>
          <a:p>
            <a:pPr eaLnBrk="1" hangingPunct="1">
              <a:tabLst>
                <a:tab pos="182563" algn="l"/>
              </a:tabLst>
            </a:pPr>
            <a:r>
              <a:rPr lang="en-US" sz="2200" b="1" dirty="0">
                <a:solidFill>
                  <a:srgbClr val="0092C8"/>
                </a:solidFill>
                <a:latin typeface="Arial" charset="0"/>
                <a:ea typeface="ヒラギノ角ゴ ProN W3" pitchFamily="1" charset="-128"/>
              </a:rPr>
              <a:t>•</a:t>
            </a:r>
            <a:r>
              <a:rPr lang="en-US" sz="2200" b="1" dirty="0">
                <a:solidFill>
                  <a:srgbClr val="0092C8"/>
                </a:solidFill>
                <a:latin typeface="Arial" charset="0"/>
              </a:rPr>
              <a:t> Trapped osteoblasts become osteocytes.</a:t>
            </a:r>
            <a:endParaRPr lang="en-US" sz="2200" dirty="0">
              <a:latin typeface="Arial Black" pitchFamily="34" charset="0"/>
            </a:endParaRPr>
          </a:p>
        </p:txBody>
      </p:sp>
      <p:sp>
        <p:nvSpPr>
          <p:cNvPr id="9232" name="Oval 16"/>
          <p:cNvSpPr>
            <a:spLocks noChangeArrowheads="1"/>
          </p:cNvSpPr>
          <p:nvPr/>
        </p:nvSpPr>
        <p:spPr bwMode="auto">
          <a:xfrm>
            <a:off x="471488" y="4492625"/>
            <a:ext cx="377825" cy="377825"/>
          </a:xfrm>
          <a:prstGeom prst="ellipse">
            <a:avLst/>
          </a:prstGeom>
          <a:solidFill>
            <a:schemeClr val="bg1"/>
          </a:solidFill>
          <a:ln w="25400">
            <a:solidFill>
              <a:srgbClr val="0092C8"/>
            </a:solidFill>
            <a:round/>
            <a:headEnd/>
            <a:tailEnd/>
          </a:ln>
          <a:effectLst/>
        </p:spPr>
        <p:txBody>
          <a:bodyPr wrap="none" anchor="ctr"/>
          <a:lstStyle/>
          <a:p>
            <a:pPr algn="ctr"/>
            <a:r>
              <a:rPr lang="en-US" sz="2300" b="1" dirty="0">
                <a:solidFill>
                  <a:srgbClr val="0092C8"/>
                </a:solidFill>
                <a:latin typeface="Arial Black" pitchFamily="34" charset="0"/>
                <a:ea typeface="ＭＳ Ｐゴシック" pitchFamily="1" charset="-128"/>
              </a:rPr>
              <a:t>2</a:t>
            </a:r>
            <a:endParaRPr lang="en-US" sz="1000" dirty="0">
              <a:latin typeface="Arial Black" pitchFamily="34" charset="0"/>
              <a:ea typeface="ＭＳ Ｐゴシック" pitchFamily="1" charset="-128"/>
            </a:endParaRPr>
          </a:p>
        </p:txBody>
      </p:sp>
      <p:sp>
        <p:nvSpPr>
          <p:cNvPr id="14" name="TextBox 13"/>
          <p:cNvSpPr txBox="1"/>
          <p:nvPr/>
        </p:nvSpPr>
        <p:spPr>
          <a:xfrm>
            <a:off x="762000" y="304800"/>
            <a:ext cx="6361037" cy="954107"/>
          </a:xfrm>
          <a:prstGeom prst="rect">
            <a:avLst/>
          </a:prstGeom>
          <a:noFill/>
        </p:spPr>
        <p:txBody>
          <a:bodyPr wrap="none" rtlCol="0">
            <a:spAutoFit/>
          </a:bodyPr>
          <a:lstStyle/>
          <a:p>
            <a:r>
              <a:rPr lang="en-US" sz="3200" b="1" dirty="0" smtClean="0"/>
              <a:t>Intramembranous Bone Formation</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ChangeArrowheads="1"/>
          </p:cNvSpPr>
          <p:nvPr/>
        </p:nvSpPr>
        <p:spPr bwMode="auto">
          <a:xfrm>
            <a:off x="7650163" y="6581775"/>
            <a:ext cx="149066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6.8, </a:t>
            </a:r>
            <a:r>
              <a:rPr lang="en-US" sz="1200" b="1" dirty="0">
                <a:solidFill>
                  <a:schemeClr val="tx2"/>
                </a:solidFill>
                <a:latin typeface="Arial" charset="0"/>
              </a:rPr>
              <a:t>(3 of 4)</a:t>
            </a:r>
            <a:endParaRPr lang="en-US" sz="1200" b="1" dirty="0">
              <a:latin typeface="Arial" charset="0"/>
            </a:endParaRPr>
          </a:p>
        </p:txBody>
      </p:sp>
      <p:pic>
        <p:nvPicPr>
          <p:cNvPr id="10246" name="Picture 6" descr="figure_06_08_3"/>
          <p:cNvPicPr>
            <a:picLocks noChangeAspect="1" noChangeArrowheads="1"/>
          </p:cNvPicPr>
          <p:nvPr/>
        </p:nvPicPr>
        <p:blipFill>
          <a:blip r:embed="rId2" cstate="print"/>
          <a:srcRect/>
          <a:stretch>
            <a:fillRect/>
          </a:stretch>
        </p:blipFill>
        <p:spPr bwMode="auto">
          <a:xfrm>
            <a:off x="455613" y="588963"/>
            <a:ext cx="8231187" cy="5868987"/>
          </a:xfrm>
          <a:prstGeom prst="rect">
            <a:avLst/>
          </a:prstGeom>
          <a:noFill/>
        </p:spPr>
      </p:pic>
      <p:sp>
        <p:nvSpPr>
          <p:cNvPr id="10247" name="Freeform 7"/>
          <p:cNvSpPr>
            <a:spLocks/>
          </p:cNvSpPr>
          <p:nvPr/>
        </p:nvSpPr>
        <p:spPr bwMode="auto">
          <a:xfrm>
            <a:off x="5953125" y="754063"/>
            <a:ext cx="511175" cy="273050"/>
          </a:xfrm>
          <a:custGeom>
            <a:avLst/>
            <a:gdLst/>
            <a:ahLst/>
            <a:cxnLst>
              <a:cxn ang="0">
                <a:pos x="322" y="0"/>
              </a:cxn>
              <a:cxn ang="0">
                <a:pos x="202" y="0"/>
              </a:cxn>
              <a:cxn ang="0">
                <a:pos x="0" y="172"/>
              </a:cxn>
            </a:cxnLst>
            <a:rect l="0" t="0" r="r" b="b"/>
            <a:pathLst>
              <a:path w="322" h="172">
                <a:moveTo>
                  <a:pt x="322" y="0"/>
                </a:moveTo>
                <a:lnTo>
                  <a:pt x="202" y="0"/>
                </a:lnTo>
                <a:lnTo>
                  <a:pt x="0" y="172"/>
                </a:lnTo>
              </a:path>
            </a:pathLst>
          </a:custGeom>
          <a:noFill/>
          <a:ln w="25400">
            <a:solidFill>
              <a:srgbClr val="000000"/>
            </a:solidFill>
            <a:prstDash val="solid"/>
            <a:round/>
            <a:headEnd/>
            <a:tailEnd/>
          </a:ln>
        </p:spPr>
        <p:txBody>
          <a:bodyPr/>
          <a:lstStyle/>
          <a:p>
            <a:endParaRPr lang="en-US" dirty="0"/>
          </a:p>
        </p:txBody>
      </p:sp>
      <p:sp>
        <p:nvSpPr>
          <p:cNvPr id="10248" name="Line 8"/>
          <p:cNvSpPr>
            <a:spLocks noChangeShapeType="1"/>
          </p:cNvSpPr>
          <p:nvPr/>
        </p:nvSpPr>
        <p:spPr bwMode="auto">
          <a:xfrm flipH="1">
            <a:off x="5362575" y="3395663"/>
            <a:ext cx="1101725" cy="1587"/>
          </a:xfrm>
          <a:prstGeom prst="line">
            <a:avLst/>
          </a:prstGeom>
          <a:noFill/>
          <a:ln w="25400">
            <a:solidFill>
              <a:srgbClr val="000000"/>
            </a:solidFill>
            <a:round/>
            <a:headEnd/>
            <a:tailEnd/>
          </a:ln>
        </p:spPr>
        <p:txBody>
          <a:bodyPr/>
          <a:lstStyle/>
          <a:p>
            <a:endParaRPr lang="en-US" dirty="0"/>
          </a:p>
        </p:txBody>
      </p:sp>
      <p:sp>
        <p:nvSpPr>
          <p:cNvPr id="10249" name="Line 9"/>
          <p:cNvSpPr>
            <a:spLocks noChangeShapeType="1"/>
          </p:cNvSpPr>
          <p:nvPr/>
        </p:nvSpPr>
        <p:spPr bwMode="auto">
          <a:xfrm flipH="1">
            <a:off x="3135313" y="2366963"/>
            <a:ext cx="3328987" cy="1587"/>
          </a:xfrm>
          <a:prstGeom prst="line">
            <a:avLst/>
          </a:prstGeom>
          <a:noFill/>
          <a:ln w="25400">
            <a:solidFill>
              <a:srgbClr val="000000"/>
            </a:solidFill>
            <a:round/>
            <a:headEnd/>
            <a:tailEnd/>
          </a:ln>
        </p:spPr>
        <p:txBody>
          <a:bodyPr/>
          <a:lstStyle/>
          <a:p>
            <a:endParaRPr lang="en-US" dirty="0"/>
          </a:p>
        </p:txBody>
      </p:sp>
      <p:sp>
        <p:nvSpPr>
          <p:cNvPr id="10250" name="Line 10"/>
          <p:cNvSpPr>
            <a:spLocks noChangeShapeType="1"/>
          </p:cNvSpPr>
          <p:nvPr/>
        </p:nvSpPr>
        <p:spPr bwMode="auto">
          <a:xfrm>
            <a:off x="3154363" y="1246188"/>
            <a:ext cx="3055937" cy="1120775"/>
          </a:xfrm>
          <a:prstGeom prst="line">
            <a:avLst/>
          </a:prstGeom>
          <a:noFill/>
          <a:ln w="25400">
            <a:solidFill>
              <a:srgbClr val="000000"/>
            </a:solidFill>
            <a:round/>
            <a:headEnd/>
            <a:tailEnd/>
          </a:ln>
        </p:spPr>
        <p:txBody>
          <a:bodyPr/>
          <a:lstStyle/>
          <a:p>
            <a:endParaRPr lang="en-US" dirty="0"/>
          </a:p>
        </p:txBody>
      </p:sp>
      <p:sp>
        <p:nvSpPr>
          <p:cNvPr id="10251" name="Line 11"/>
          <p:cNvSpPr>
            <a:spLocks noChangeShapeType="1"/>
          </p:cNvSpPr>
          <p:nvPr/>
        </p:nvSpPr>
        <p:spPr bwMode="auto">
          <a:xfrm flipH="1">
            <a:off x="5654675" y="754063"/>
            <a:ext cx="638175" cy="1587"/>
          </a:xfrm>
          <a:prstGeom prst="line">
            <a:avLst/>
          </a:prstGeom>
          <a:noFill/>
          <a:ln w="25400">
            <a:solidFill>
              <a:srgbClr val="000000"/>
            </a:solidFill>
            <a:round/>
            <a:headEnd/>
            <a:tailEnd/>
          </a:ln>
        </p:spPr>
        <p:txBody>
          <a:bodyPr/>
          <a:lstStyle/>
          <a:p>
            <a:endParaRPr lang="en-US" dirty="0"/>
          </a:p>
        </p:txBody>
      </p:sp>
      <p:sp>
        <p:nvSpPr>
          <p:cNvPr id="10252" name="Rectangle 12"/>
          <p:cNvSpPr>
            <a:spLocks noChangeArrowheads="1"/>
          </p:cNvSpPr>
          <p:nvPr/>
        </p:nvSpPr>
        <p:spPr bwMode="auto">
          <a:xfrm>
            <a:off x="6543675" y="557213"/>
            <a:ext cx="1992313" cy="1524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Mesenchyme</a:t>
            </a:r>
            <a:br>
              <a:rPr lang="en-US" sz="2500" b="1" dirty="0">
                <a:solidFill>
                  <a:srgbClr val="000000"/>
                </a:solidFill>
                <a:latin typeface="Arial" charset="0"/>
              </a:rPr>
            </a:br>
            <a:r>
              <a:rPr lang="en-US" sz="2500" b="1" dirty="0">
                <a:solidFill>
                  <a:srgbClr val="000000"/>
                </a:solidFill>
                <a:latin typeface="Arial" charset="0"/>
              </a:rPr>
              <a:t>condensing</a:t>
            </a:r>
            <a:br>
              <a:rPr lang="en-US" sz="2500" b="1" dirty="0">
                <a:solidFill>
                  <a:srgbClr val="000000"/>
                </a:solidFill>
                <a:latin typeface="Arial" charset="0"/>
              </a:rPr>
            </a:br>
            <a:r>
              <a:rPr lang="en-US" sz="2500" b="1" dirty="0">
                <a:solidFill>
                  <a:srgbClr val="000000"/>
                </a:solidFill>
                <a:latin typeface="Arial" charset="0"/>
              </a:rPr>
              <a:t>to form the</a:t>
            </a:r>
            <a:br>
              <a:rPr lang="en-US" sz="2500" b="1" dirty="0">
                <a:solidFill>
                  <a:srgbClr val="000000"/>
                </a:solidFill>
                <a:latin typeface="Arial" charset="0"/>
              </a:rPr>
            </a:br>
            <a:r>
              <a:rPr lang="en-US" sz="2500" b="1" dirty="0">
                <a:solidFill>
                  <a:srgbClr val="000000"/>
                </a:solidFill>
                <a:latin typeface="Arial" charset="0"/>
              </a:rPr>
              <a:t>periosteum</a:t>
            </a:r>
            <a:endParaRPr lang="en-US" sz="1800" b="1" dirty="0">
              <a:latin typeface="Arial" charset="0"/>
            </a:endParaRPr>
          </a:p>
        </p:txBody>
      </p:sp>
      <p:sp>
        <p:nvSpPr>
          <p:cNvPr id="10253" name="Rectangle 13"/>
          <p:cNvSpPr>
            <a:spLocks noChangeArrowheads="1"/>
          </p:cNvSpPr>
          <p:nvPr/>
        </p:nvSpPr>
        <p:spPr bwMode="auto">
          <a:xfrm>
            <a:off x="6543675" y="3206750"/>
            <a:ext cx="1957388" cy="381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Blood vessel</a:t>
            </a:r>
            <a:endParaRPr lang="en-US" sz="1800" b="1" dirty="0">
              <a:latin typeface="Arial" charset="0"/>
            </a:endParaRPr>
          </a:p>
        </p:txBody>
      </p:sp>
      <p:sp>
        <p:nvSpPr>
          <p:cNvPr id="10254" name="Rectangle 14"/>
          <p:cNvSpPr>
            <a:spLocks noChangeArrowheads="1"/>
          </p:cNvSpPr>
          <p:nvPr/>
        </p:nvSpPr>
        <p:spPr bwMode="auto">
          <a:xfrm>
            <a:off x="6543675" y="2174875"/>
            <a:ext cx="2063750" cy="762000"/>
          </a:xfrm>
          <a:prstGeom prst="rect">
            <a:avLst/>
          </a:prstGeom>
          <a:noFill/>
          <a:ln w="9525">
            <a:noFill/>
            <a:miter lim="800000"/>
            <a:headEnd/>
            <a:tailEnd/>
          </a:ln>
        </p:spPr>
        <p:txBody>
          <a:bodyPr wrap="none" lIns="0" tIns="0" rIns="0" bIns="0">
            <a:spAutoFit/>
          </a:bodyPr>
          <a:lstStyle/>
          <a:p>
            <a:pPr eaLnBrk="1" hangingPunct="1"/>
            <a:r>
              <a:rPr lang="en-US" sz="2500" b="1" dirty="0">
                <a:solidFill>
                  <a:srgbClr val="000000"/>
                </a:solidFill>
                <a:latin typeface="Arial" charset="0"/>
              </a:rPr>
              <a:t>Trabeculae of</a:t>
            </a:r>
            <a:br>
              <a:rPr lang="en-US" sz="2500" b="1" dirty="0">
                <a:solidFill>
                  <a:srgbClr val="000000"/>
                </a:solidFill>
                <a:latin typeface="Arial" charset="0"/>
              </a:rPr>
            </a:br>
            <a:r>
              <a:rPr lang="en-US" sz="2500" b="1" dirty="0">
                <a:solidFill>
                  <a:srgbClr val="000000"/>
                </a:solidFill>
                <a:latin typeface="Arial" charset="0"/>
              </a:rPr>
              <a:t>woven bone</a:t>
            </a:r>
            <a:endParaRPr lang="en-US" sz="1800" b="1" dirty="0">
              <a:latin typeface="Arial" charset="0"/>
            </a:endParaRPr>
          </a:p>
        </p:txBody>
      </p:sp>
      <p:sp>
        <p:nvSpPr>
          <p:cNvPr id="10255" name="Rectangle 15"/>
          <p:cNvSpPr>
            <a:spLocks noChangeArrowheads="1"/>
          </p:cNvSpPr>
          <p:nvPr/>
        </p:nvSpPr>
        <p:spPr bwMode="auto">
          <a:xfrm>
            <a:off x="406400" y="4343400"/>
            <a:ext cx="8312150" cy="2166938"/>
          </a:xfrm>
          <a:prstGeom prst="rect">
            <a:avLst/>
          </a:prstGeom>
          <a:noFill/>
          <a:ln w="9525">
            <a:noFill/>
            <a:miter lim="800000"/>
            <a:headEnd/>
            <a:tailEnd/>
          </a:ln>
        </p:spPr>
        <p:txBody>
          <a:bodyPr wrap="none" lIns="0" tIns="0" rIns="0" bIns="0">
            <a:spAutoFit/>
          </a:bodyPr>
          <a:lstStyle/>
          <a:p>
            <a:pPr eaLnBrk="1" hangingPunct="1">
              <a:tabLst>
                <a:tab pos="190500" algn="l"/>
              </a:tabLst>
            </a:pPr>
            <a:r>
              <a:rPr lang="en-US" sz="2300" dirty="0">
                <a:solidFill>
                  <a:srgbClr val="0092C8"/>
                </a:solidFill>
                <a:latin typeface="Arial Black" pitchFamily="34" charset="0"/>
              </a:rPr>
              <a:t>     Woven bone and periosteum form.</a:t>
            </a:r>
            <a:br>
              <a:rPr lang="en-US" sz="2300" dirty="0">
                <a:solidFill>
                  <a:srgbClr val="0092C8"/>
                </a:solidFill>
                <a:latin typeface="Arial Black" pitchFamily="34" charset="0"/>
              </a:rPr>
            </a:br>
            <a:r>
              <a:rPr lang="en-US" sz="2300" b="1" dirty="0">
                <a:solidFill>
                  <a:srgbClr val="0092C8"/>
                </a:solidFill>
                <a:latin typeface="Arial" charset="0"/>
                <a:ea typeface="ヒラギノ角ゴ ProN W3" pitchFamily="1" charset="-128"/>
              </a:rPr>
              <a:t>•</a:t>
            </a:r>
            <a:r>
              <a:rPr lang="en-US" sz="2300" b="1" dirty="0">
                <a:solidFill>
                  <a:srgbClr val="0092C8"/>
                </a:solidFill>
                <a:latin typeface="Arial" charset="0"/>
              </a:rPr>
              <a:t> Accumulating osteoid is laid down between embryonic</a:t>
            </a:r>
            <a:br>
              <a:rPr lang="en-US" sz="2300" b="1" dirty="0">
                <a:solidFill>
                  <a:srgbClr val="0092C8"/>
                </a:solidFill>
                <a:latin typeface="Arial" charset="0"/>
              </a:rPr>
            </a:br>
            <a:r>
              <a:rPr lang="en-US" sz="2300" b="1" dirty="0">
                <a:solidFill>
                  <a:srgbClr val="0092C8"/>
                </a:solidFill>
                <a:latin typeface="Arial" charset="0"/>
              </a:rPr>
              <a:t>	blood vessels in a random manner. The result is a network</a:t>
            </a:r>
            <a:br>
              <a:rPr lang="en-US" sz="2300" b="1" dirty="0">
                <a:solidFill>
                  <a:srgbClr val="0092C8"/>
                </a:solidFill>
                <a:latin typeface="Arial" charset="0"/>
              </a:rPr>
            </a:br>
            <a:r>
              <a:rPr lang="en-US" sz="2300" b="1" dirty="0">
                <a:solidFill>
                  <a:srgbClr val="0092C8"/>
                </a:solidFill>
                <a:latin typeface="Arial" charset="0"/>
              </a:rPr>
              <a:t>	(instead of lamellae) of trabeculae called woven bone.</a:t>
            </a:r>
          </a:p>
          <a:p>
            <a:pPr eaLnBrk="1" hangingPunct="1">
              <a:tabLst>
                <a:tab pos="190500" algn="l"/>
              </a:tabLst>
            </a:pPr>
            <a:r>
              <a:rPr lang="en-US" sz="2300" b="1" dirty="0">
                <a:solidFill>
                  <a:srgbClr val="0092C8"/>
                </a:solidFill>
                <a:latin typeface="Arial" charset="0"/>
                <a:ea typeface="ヒラギノ角ゴ ProN W3" pitchFamily="1" charset="-128"/>
              </a:rPr>
              <a:t>•</a:t>
            </a:r>
            <a:r>
              <a:rPr lang="en-US" sz="2300" b="1" dirty="0">
                <a:solidFill>
                  <a:srgbClr val="0092C8"/>
                </a:solidFill>
                <a:latin typeface="Arial" charset="0"/>
              </a:rPr>
              <a:t> Vascularized mesenchyme condenses on the external face</a:t>
            </a:r>
            <a:br>
              <a:rPr lang="en-US" sz="2300" b="1" dirty="0">
                <a:solidFill>
                  <a:srgbClr val="0092C8"/>
                </a:solidFill>
                <a:latin typeface="Arial" charset="0"/>
              </a:rPr>
            </a:br>
            <a:r>
              <a:rPr lang="en-US" sz="2300" b="1" dirty="0">
                <a:solidFill>
                  <a:srgbClr val="0092C8"/>
                </a:solidFill>
                <a:latin typeface="Arial" charset="0"/>
              </a:rPr>
              <a:t>	of the woven bone and becomes the periosteum.</a:t>
            </a:r>
            <a:endParaRPr lang="en-US" sz="2300" dirty="0">
              <a:latin typeface="Arial Black" pitchFamily="34" charset="0"/>
            </a:endParaRPr>
          </a:p>
        </p:txBody>
      </p:sp>
      <p:sp>
        <p:nvSpPr>
          <p:cNvPr id="10256" name="Oval 16"/>
          <p:cNvSpPr>
            <a:spLocks noChangeArrowheads="1"/>
          </p:cNvSpPr>
          <p:nvPr/>
        </p:nvSpPr>
        <p:spPr bwMode="auto">
          <a:xfrm>
            <a:off x="406400" y="4324350"/>
            <a:ext cx="390525" cy="390525"/>
          </a:xfrm>
          <a:prstGeom prst="ellipse">
            <a:avLst/>
          </a:prstGeom>
          <a:solidFill>
            <a:schemeClr val="bg1"/>
          </a:solidFill>
          <a:ln w="25400">
            <a:solidFill>
              <a:srgbClr val="0092C8"/>
            </a:solidFill>
            <a:round/>
            <a:headEnd/>
            <a:tailEnd/>
          </a:ln>
          <a:effectLst/>
        </p:spPr>
        <p:txBody>
          <a:bodyPr wrap="none" anchor="ctr"/>
          <a:lstStyle/>
          <a:p>
            <a:pPr algn="ctr"/>
            <a:r>
              <a:rPr lang="en-US" b="1" dirty="0">
                <a:solidFill>
                  <a:srgbClr val="0092C8"/>
                </a:solidFill>
                <a:latin typeface="Arial Black" pitchFamily="34" charset="0"/>
                <a:ea typeface="ＭＳ Ｐゴシック" pitchFamily="1" charset="-128"/>
              </a:rPr>
              <a:t>3</a:t>
            </a:r>
            <a:endParaRPr lang="en-US" sz="1000" dirty="0">
              <a:latin typeface="Arial Black" pitchFamily="34" charset="0"/>
              <a:ea typeface="ＭＳ Ｐゴシック" pitchFamily="1" charset="-128"/>
            </a:endParaRPr>
          </a:p>
        </p:txBody>
      </p:sp>
      <p:sp>
        <p:nvSpPr>
          <p:cNvPr id="14" name="TextBox 13"/>
          <p:cNvSpPr txBox="1"/>
          <p:nvPr/>
        </p:nvSpPr>
        <p:spPr>
          <a:xfrm>
            <a:off x="762000" y="0"/>
            <a:ext cx="5593198" cy="892552"/>
          </a:xfrm>
          <a:prstGeom prst="rect">
            <a:avLst/>
          </a:prstGeom>
          <a:noFill/>
        </p:spPr>
        <p:txBody>
          <a:bodyPr wrap="square" rtlCol="0">
            <a:spAutoFit/>
          </a:bodyPr>
          <a:lstStyle/>
          <a:p>
            <a:r>
              <a:rPr lang="en-US" sz="2800" b="1" dirty="0" smtClean="0"/>
              <a:t>Intramembranous Bone Formation</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7650163" y="6581775"/>
            <a:ext cx="149066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6.8, </a:t>
            </a:r>
            <a:r>
              <a:rPr lang="en-US" sz="1200" b="1" dirty="0">
                <a:solidFill>
                  <a:schemeClr val="tx2"/>
                </a:solidFill>
                <a:latin typeface="Arial" charset="0"/>
              </a:rPr>
              <a:t>(4 of 4)</a:t>
            </a:r>
            <a:endParaRPr lang="en-US" sz="1200" b="1" dirty="0">
              <a:latin typeface="Arial" charset="0"/>
            </a:endParaRPr>
          </a:p>
        </p:txBody>
      </p:sp>
      <p:pic>
        <p:nvPicPr>
          <p:cNvPr id="11270" name="Picture 6" descr="figure_06_08_4"/>
          <p:cNvPicPr>
            <a:picLocks noChangeAspect="1" noChangeArrowheads="1"/>
          </p:cNvPicPr>
          <p:nvPr/>
        </p:nvPicPr>
        <p:blipFill>
          <a:blip r:embed="rId2" cstate="print"/>
          <a:srcRect/>
          <a:stretch>
            <a:fillRect/>
          </a:stretch>
        </p:blipFill>
        <p:spPr bwMode="auto">
          <a:xfrm>
            <a:off x="455613" y="581025"/>
            <a:ext cx="8231187" cy="5868988"/>
          </a:xfrm>
          <a:prstGeom prst="rect">
            <a:avLst/>
          </a:prstGeom>
          <a:noFill/>
        </p:spPr>
      </p:pic>
      <p:sp>
        <p:nvSpPr>
          <p:cNvPr id="11271" name="Line 7"/>
          <p:cNvSpPr>
            <a:spLocks noChangeShapeType="1"/>
          </p:cNvSpPr>
          <p:nvPr/>
        </p:nvSpPr>
        <p:spPr bwMode="auto">
          <a:xfrm flipH="1">
            <a:off x="5467350" y="698500"/>
            <a:ext cx="755650" cy="1588"/>
          </a:xfrm>
          <a:prstGeom prst="line">
            <a:avLst/>
          </a:prstGeom>
          <a:noFill/>
          <a:ln w="25400">
            <a:solidFill>
              <a:srgbClr val="000000"/>
            </a:solidFill>
            <a:round/>
            <a:headEnd/>
            <a:tailEnd/>
          </a:ln>
        </p:spPr>
        <p:txBody>
          <a:bodyPr/>
          <a:lstStyle/>
          <a:p>
            <a:endParaRPr lang="en-US" dirty="0"/>
          </a:p>
        </p:txBody>
      </p:sp>
      <p:sp>
        <p:nvSpPr>
          <p:cNvPr id="11272" name="Line 8"/>
          <p:cNvSpPr>
            <a:spLocks noChangeShapeType="1"/>
          </p:cNvSpPr>
          <p:nvPr/>
        </p:nvSpPr>
        <p:spPr bwMode="auto">
          <a:xfrm flipH="1">
            <a:off x="4984750" y="1431925"/>
            <a:ext cx="1222375" cy="1588"/>
          </a:xfrm>
          <a:prstGeom prst="line">
            <a:avLst/>
          </a:prstGeom>
          <a:noFill/>
          <a:ln w="25400">
            <a:solidFill>
              <a:srgbClr val="000000"/>
            </a:solidFill>
            <a:round/>
            <a:headEnd/>
            <a:tailEnd/>
          </a:ln>
        </p:spPr>
        <p:txBody>
          <a:bodyPr/>
          <a:lstStyle/>
          <a:p>
            <a:endParaRPr lang="en-US" dirty="0"/>
          </a:p>
        </p:txBody>
      </p:sp>
      <p:sp>
        <p:nvSpPr>
          <p:cNvPr id="11273" name="Line 9"/>
          <p:cNvSpPr>
            <a:spLocks noChangeShapeType="1"/>
          </p:cNvSpPr>
          <p:nvPr/>
        </p:nvSpPr>
        <p:spPr bwMode="auto">
          <a:xfrm flipH="1">
            <a:off x="4519613" y="2098675"/>
            <a:ext cx="1703387" cy="1588"/>
          </a:xfrm>
          <a:prstGeom prst="line">
            <a:avLst/>
          </a:prstGeom>
          <a:noFill/>
          <a:ln w="25400">
            <a:solidFill>
              <a:srgbClr val="000000"/>
            </a:solidFill>
            <a:round/>
            <a:headEnd/>
            <a:tailEnd/>
          </a:ln>
        </p:spPr>
        <p:txBody>
          <a:bodyPr/>
          <a:lstStyle/>
          <a:p>
            <a:endParaRPr lang="en-US" dirty="0"/>
          </a:p>
        </p:txBody>
      </p:sp>
      <p:sp>
        <p:nvSpPr>
          <p:cNvPr id="11274" name="Line 10"/>
          <p:cNvSpPr>
            <a:spLocks noChangeShapeType="1"/>
          </p:cNvSpPr>
          <p:nvPr/>
        </p:nvSpPr>
        <p:spPr bwMode="auto">
          <a:xfrm flipH="1">
            <a:off x="3484563" y="2968625"/>
            <a:ext cx="2738437" cy="1588"/>
          </a:xfrm>
          <a:prstGeom prst="line">
            <a:avLst/>
          </a:prstGeom>
          <a:noFill/>
          <a:ln w="25400">
            <a:solidFill>
              <a:srgbClr val="000000"/>
            </a:solidFill>
            <a:round/>
            <a:headEnd/>
            <a:tailEnd/>
          </a:ln>
        </p:spPr>
        <p:txBody>
          <a:bodyPr/>
          <a:lstStyle/>
          <a:p>
            <a:endParaRPr lang="en-US" dirty="0"/>
          </a:p>
        </p:txBody>
      </p:sp>
      <p:sp>
        <p:nvSpPr>
          <p:cNvPr id="11275" name="Rectangle 11"/>
          <p:cNvSpPr>
            <a:spLocks noChangeArrowheads="1"/>
          </p:cNvSpPr>
          <p:nvPr/>
        </p:nvSpPr>
        <p:spPr bwMode="auto">
          <a:xfrm>
            <a:off x="6264275" y="528638"/>
            <a:ext cx="1643063" cy="730250"/>
          </a:xfrm>
          <a:prstGeom prst="rect">
            <a:avLst/>
          </a:prstGeom>
          <a:noFill/>
          <a:ln w="9525">
            <a:noFill/>
            <a:miter lim="800000"/>
            <a:headEnd/>
            <a:tailEnd/>
          </a:ln>
        </p:spPr>
        <p:txBody>
          <a:bodyPr wrap="none" lIns="0" tIns="0" rIns="0" bIns="0">
            <a:spAutoFit/>
          </a:bodyPr>
          <a:lstStyle/>
          <a:p>
            <a:pPr eaLnBrk="1" hangingPunct="1"/>
            <a:r>
              <a:rPr lang="en-US" b="1" dirty="0">
                <a:solidFill>
                  <a:srgbClr val="000000"/>
                </a:solidFill>
                <a:latin typeface="Arial" charset="0"/>
              </a:rPr>
              <a:t>Fibrous</a:t>
            </a:r>
            <a:br>
              <a:rPr lang="en-US" b="1" dirty="0">
                <a:solidFill>
                  <a:srgbClr val="000000"/>
                </a:solidFill>
                <a:latin typeface="Arial" charset="0"/>
              </a:rPr>
            </a:br>
            <a:r>
              <a:rPr lang="en-US" b="1" dirty="0">
                <a:solidFill>
                  <a:srgbClr val="000000"/>
                </a:solidFill>
                <a:latin typeface="Arial" charset="0"/>
              </a:rPr>
              <a:t>periosteum</a:t>
            </a:r>
            <a:endParaRPr lang="en-US" sz="1800" b="1" dirty="0">
              <a:latin typeface="Arial" charset="0"/>
            </a:endParaRPr>
          </a:p>
        </p:txBody>
      </p:sp>
      <p:sp>
        <p:nvSpPr>
          <p:cNvPr id="11276" name="Rectangle 12"/>
          <p:cNvSpPr>
            <a:spLocks noChangeArrowheads="1"/>
          </p:cNvSpPr>
          <p:nvPr/>
        </p:nvSpPr>
        <p:spPr bwMode="auto">
          <a:xfrm>
            <a:off x="6264275" y="1262063"/>
            <a:ext cx="1574800" cy="365125"/>
          </a:xfrm>
          <a:prstGeom prst="rect">
            <a:avLst/>
          </a:prstGeom>
          <a:noFill/>
          <a:ln w="9525">
            <a:noFill/>
            <a:miter lim="800000"/>
            <a:headEnd/>
            <a:tailEnd/>
          </a:ln>
        </p:spPr>
        <p:txBody>
          <a:bodyPr wrap="none" lIns="0" tIns="0" rIns="0" bIns="0">
            <a:spAutoFit/>
          </a:bodyPr>
          <a:lstStyle/>
          <a:p>
            <a:pPr eaLnBrk="1" hangingPunct="1"/>
            <a:r>
              <a:rPr lang="en-US" b="1" dirty="0">
                <a:solidFill>
                  <a:srgbClr val="000000"/>
                </a:solidFill>
                <a:latin typeface="Arial" charset="0"/>
              </a:rPr>
              <a:t>Osteoblast</a:t>
            </a:r>
            <a:endParaRPr lang="en-US" sz="1800" b="1" dirty="0">
              <a:latin typeface="Arial" charset="0"/>
            </a:endParaRPr>
          </a:p>
        </p:txBody>
      </p:sp>
      <p:sp>
        <p:nvSpPr>
          <p:cNvPr id="11277" name="Rectangle 13"/>
          <p:cNvSpPr>
            <a:spLocks noChangeArrowheads="1"/>
          </p:cNvSpPr>
          <p:nvPr/>
        </p:nvSpPr>
        <p:spPr bwMode="auto">
          <a:xfrm>
            <a:off x="6264275" y="1916113"/>
            <a:ext cx="2065338" cy="730250"/>
          </a:xfrm>
          <a:prstGeom prst="rect">
            <a:avLst/>
          </a:prstGeom>
          <a:noFill/>
          <a:ln w="9525">
            <a:noFill/>
            <a:miter lim="800000"/>
            <a:headEnd/>
            <a:tailEnd/>
          </a:ln>
        </p:spPr>
        <p:txBody>
          <a:bodyPr wrap="none" lIns="0" tIns="0" rIns="0" bIns="0">
            <a:spAutoFit/>
          </a:bodyPr>
          <a:lstStyle/>
          <a:p>
            <a:pPr eaLnBrk="1" hangingPunct="1"/>
            <a:r>
              <a:rPr lang="en-US" b="1" dirty="0">
                <a:solidFill>
                  <a:srgbClr val="000000"/>
                </a:solidFill>
                <a:latin typeface="Arial" charset="0"/>
              </a:rPr>
              <a:t>Plate of</a:t>
            </a:r>
            <a:br>
              <a:rPr lang="en-US" b="1" dirty="0">
                <a:solidFill>
                  <a:srgbClr val="000000"/>
                </a:solidFill>
                <a:latin typeface="Arial" charset="0"/>
              </a:rPr>
            </a:br>
            <a:r>
              <a:rPr lang="en-US" b="1" dirty="0">
                <a:solidFill>
                  <a:srgbClr val="000000"/>
                </a:solidFill>
                <a:latin typeface="Arial" charset="0"/>
              </a:rPr>
              <a:t>compact bone</a:t>
            </a:r>
            <a:endParaRPr lang="en-US" sz="1800" b="1" dirty="0">
              <a:latin typeface="Arial" charset="0"/>
            </a:endParaRPr>
          </a:p>
        </p:txBody>
      </p:sp>
      <p:sp>
        <p:nvSpPr>
          <p:cNvPr id="11278" name="Rectangle 14"/>
          <p:cNvSpPr>
            <a:spLocks noChangeArrowheads="1"/>
          </p:cNvSpPr>
          <p:nvPr/>
        </p:nvSpPr>
        <p:spPr bwMode="auto">
          <a:xfrm>
            <a:off x="6264275" y="2786063"/>
            <a:ext cx="2198688" cy="1460500"/>
          </a:xfrm>
          <a:prstGeom prst="rect">
            <a:avLst/>
          </a:prstGeom>
          <a:noFill/>
          <a:ln w="9525">
            <a:noFill/>
            <a:miter lim="800000"/>
            <a:headEnd/>
            <a:tailEnd/>
          </a:ln>
        </p:spPr>
        <p:txBody>
          <a:bodyPr wrap="none" lIns="0" tIns="0" rIns="0" bIns="0">
            <a:spAutoFit/>
          </a:bodyPr>
          <a:lstStyle/>
          <a:p>
            <a:pPr eaLnBrk="1" hangingPunct="1"/>
            <a:r>
              <a:rPr lang="en-US" b="1" dirty="0">
                <a:solidFill>
                  <a:srgbClr val="000000"/>
                </a:solidFill>
                <a:latin typeface="Arial" charset="0"/>
              </a:rPr>
              <a:t>Diplo</a:t>
            </a:r>
            <a:r>
              <a:rPr lang="en-US" altLang="ja-JP" b="1" dirty="0">
                <a:solidFill>
                  <a:srgbClr val="000000"/>
                </a:solidFill>
                <a:latin typeface="Arial" charset="0"/>
                <a:ea typeface="ＭＳ Ｐゴシック" pitchFamily="1" charset="-128"/>
              </a:rPr>
              <a:t>ë</a:t>
            </a:r>
            <a:r>
              <a:rPr lang="en-US" b="1" dirty="0">
                <a:solidFill>
                  <a:srgbClr val="000000"/>
                </a:solidFill>
                <a:latin typeface="Arial" charset="0"/>
              </a:rPr>
              <a:t> (spongy</a:t>
            </a:r>
            <a:br>
              <a:rPr lang="en-US" b="1" dirty="0">
                <a:solidFill>
                  <a:srgbClr val="000000"/>
                </a:solidFill>
                <a:latin typeface="Arial" charset="0"/>
              </a:rPr>
            </a:br>
            <a:r>
              <a:rPr lang="en-US" b="1" dirty="0">
                <a:solidFill>
                  <a:srgbClr val="000000"/>
                </a:solidFill>
                <a:latin typeface="Arial" charset="0"/>
              </a:rPr>
              <a:t>bone) cavities</a:t>
            </a:r>
            <a:br>
              <a:rPr lang="en-US" b="1" dirty="0">
                <a:solidFill>
                  <a:srgbClr val="000000"/>
                </a:solidFill>
                <a:latin typeface="Arial" charset="0"/>
              </a:rPr>
            </a:br>
            <a:r>
              <a:rPr lang="en-US" b="1" dirty="0">
                <a:solidFill>
                  <a:srgbClr val="000000"/>
                </a:solidFill>
                <a:latin typeface="Arial" charset="0"/>
              </a:rPr>
              <a:t>contain red</a:t>
            </a:r>
            <a:br>
              <a:rPr lang="en-US" b="1" dirty="0">
                <a:solidFill>
                  <a:srgbClr val="000000"/>
                </a:solidFill>
                <a:latin typeface="Arial" charset="0"/>
              </a:rPr>
            </a:br>
            <a:r>
              <a:rPr lang="en-US" b="1" dirty="0">
                <a:solidFill>
                  <a:srgbClr val="000000"/>
                </a:solidFill>
                <a:latin typeface="Arial" charset="0"/>
              </a:rPr>
              <a:t>marrow</a:t>
            </a:r>
            <a:endParaRPr lang="en-US" sz="1800" b="1" dirty="0">
              <a:latin typeface="Arial" charset="0"/>
            </a:endParaRPr>
          </a:p>
        </p:txBody>
      </p:sp>
      <p:sp>
        <p:nvSpPr>
          <p:cNvPr id="11279" name="Rectangle 15"/>
          <p:cNvSpPr>
            <a:spLocks noChangeArrowheads="1"/>
          </p:cNvSpPr>
          <p:nvPr/>
        </p:nvSpPr>
        <p:spPr bwMode="auto">
          <a:xfrm>
            <a:off x="369888" y="4175125"/>
            <a:ext cx="8267700" cy="2462213"/>
          </a:xfrm>
          <a:prstGeom prst="rect">
            <a:avLst/>
          </a:prstGeom>
          <a:noFill/>
          <a:ln w="9525">
            <a:noFill/>
            <a:miter lim="800000"/>
            <a:headEnd/>
            <a:tailEnd/>
          </a:ln>
        </p:spPr>
        <p:txBody>
          <a:bodyPr wrap="none" lIns="0" tIns="0" rIns="0" bIns="0">
            <a:spAutoFit/>
          </a:bodyPr>
          <a:lstStyle/>
          <a:p>
            <a:pPr eaLnBrk="1" hangingPunct="1">
              <a:tabLst>
                <a:tab pos="182563" algn="l"/>
              </a:tabLst>
            </a:pPr>
            <a:r>
              <a:rPr lang="en-US" sz="2200" dirty="0">
                <a:solidFill>
                  <a:srgbClr val="0092C8"/>
                </a:solidFill>
                <a:latin typeface="Arial Black" pitchFamily="34" charset="0"/>
              </a:rPr>
              <a:t>     Lamellar bone replaces woven bone, just deep to</a:t>
            </a:r>
            <a:br>
              <a:rPr lang="en-US" sz="2200" dirty="0">
                <a:solidFill>
                  <a:srgbClr val="0092C8"/>
                </a:solidFill>
                <a:latin typeface="Arial Black" pitchFamily="34" charset="0"/>
              </a:rPr>
            </a:br>
            <a:r>
              <a:rPr lang="en-US" sz="2200" dirty="0">
                <a:solidFill>
                  <a:srgbClr val="0092C8"/>
                </a:solidFill>
                <a:latin typeface="Arial Black" pitchFamily="34" charset="0"/>
              </a:rPr>
              <a:t>the periosteum. Red marrow appears.</a:t>
            </a:r>
          </a:p>
          <a:p>
            <a:pPr eaLnBrk="1" hangingPunct="1">
              <a:tabLst>
                <a:tab pos="182563" algn="l"/>
              </a:tabLst>
            </a:pPr>
            <a:r>
              <a:rPr lang="en-US" sz="2200" b="1" dirty="0">
                <a:solidFill>
                  <a:srgbClr val="0092C8"/>
                </a:solidFill>
                <a:latin typeface="Arial" charset="0"/>
                <a:ea typeface="ヒラギノ角ゴ ProN W3" pitchFamily="1" charset="-128"/>
              </a:rPr>
              <a:t>•</a:t>
            </a:r>
            <a:r>
              <a:rPr lang="en-US" sz="2200" b="1" dirty="0">
                <a:solidFill>
                  <a:srgbClr val="0092C8"/>
                </a:solidFill>
                <a:latin typeface="Arial" charset="0"/>
              </a:rPr>
              <a:t> Trabeculae just deep to the periosteum thicken, and are later</a:t>
            </a:r>
            <a:br>
              <a:rPr lang="en-US" sz="2200" b="1" dirty="0">
                <a:solidFill>
                  <a:srgbClr val="0092C8"/>
                </a:solidFill>
                <a:latin typeface="Arial" charset="0"/>
              </a:rPr>
            </a:br>
            <a:r>
              <a:rPr lang="en-US" sz="2200" b="1" dirty="0">
                <a:solidFill>
                  <a:srgbClr val="0092C8"/>
                </a:solidFill>
                <a:latin typeface="Arial" charset="0"/>
              </a:rPr>
              <a:t>	replaced with mature lamellar bone, forming compact bone</a:t>
            </a:r>
            <a:br>
              <a:rPr lang="en-US" sz="2200" b="1" dirty="0">
                <a:solidFill>
                  <a:srgbClr val="0092C8"/>
                </a:solidFill>
                <a:latin typeface="Arial" charset="0"/>
              </a:rPr>
            </a:br>
            <a:r>
              <a:rPr lang="en-US" sz="2200" b="1" dirty="0">
                <a:solidFill>
                  <a:srgbClr val="0092C8"/>
                </a:solidFill>
                <a:latin typeface="Arial" charset="0"/>
              </a:rPr>
              <a:t>	plates.</a:t>
            </a:r>
          </a:p>
          <a:p>
            <a:pPr eaLnBrk="1" hangingPunct="1">
              <a:tabLst>
                <a:tab pos="182563" algn="l"/>
              </a:tabLst>
            </a:pPr>
            <a:r>
              <a:rPr lang="en-US" sz="2200" b="1" dirty="0">
                <a:solidFill>
                  <a:srgbClr val="0092C8"/>
                </a:solidFill>
                <a:latin typeface="Arial" charset="0"/>
                <a:ea typeface="ヒラギノ角ゴ ProN W3" pitchFamily="1" charset="-128"/>
              </a:rPr>
              <a:t>•</a:t>
            </a:r>
            <a:r>
              <a:rPr lang="en-US" sz="2200" b="1" dirty="0">
                <a:solidFill>
                  <a:srgbClr val="0092C8"/>
                </a:solidFill>
                <a:latin typeface="Arial" charset="0"/>
              </a:rPr>
              <a:t> Spongy bone (diplo</a:t>
            </a:r>
            <a:r>
              <a:rPr lang="en-US" altLang="ja-JP" sz="2200" b="1" dirty="0">
                <a:solidFill>
                  <a:srgbClr val="0092C8"/>
                </a:solidFill>
                <a:latin typeface="Arial"/>
                <a:ea typeface="ＭＳ Ｐゴシック" pitchFamily="1" charset="-128"/>
              </a:rPr>
              <a:t>ë</a:t>
            </a:r>
            <a:r>
              <a:rPr lang="en-US" sz="2200" b="1" dirty="0">
                <a:solidFill>
                  <a:srgbClr val="0092C8"/>
                </a:solidFill>
                <a:latin typeface="Arial" charset="0"/>
              </a:rPr>
              <a:t>), consisting of distinct trabeculae, per-</a:t>
            </a:r>
            <a:br>
              <a:rPr lang="en-US" sz="2200" b="1" dirty="0">
                <a:solidFill>
                  <a:srgbClr val="0092C8"/>
                </a:solidFill>
                <a:latin typeface="Arial" charset="0"/>
              </a:rPr>
            </a:br>
            <a:r>
              <a:rPr lang="en-US" sz="2200" b="1" dirty="0">
                <a:solidFill>
                  <a:srgbClr val="0092C8"/>
                </a:solidFill>
                <a:latin typeface="Arial" charset="0"/>
              </a:rPr>
              <a:t>	</a:t>
            </a:r>
            <a:r>
              <a:rPr lang="en-US" sz="2200" b="1" dirty="0" err="1">
                <a:solidFill>
                  <a:srgbClr val="0092C8"/>
                </a:solidFill>
                <a:latin typeface="Arial" charset="0"/>
              </a:rPr>
              <a:t>sists</a:t>
            </a:r>
            <a:r>
              <a:rPr lang="en-US" sz="2200" b="1">
                <a:solidFill>
                  <a:srgbClr val="0092C8"/>
                </a:solidFill>
                <a:latin typeface="Arial" charset="0"/>
              </a:rPr>
              <a:t> internally and its vascular tissue becomes red marrow.</a:t>
            </a:r>
            <a:endParaRPr lang="en-US" sz="2200">
              <a:latin typeface="Arial Black" pitchFamily="34" charset="0"/>
            </a:endParaRPr>
          </a:p>
        </p:txBody>
      </p:sp>
      <p:sp>
        <p:nvSpPr>
          <p:cNvPr id="11280" name="Oval 16"/>
          <p:cNvSpPr>
            <a:spLocks noChangeArrowheads="1"/>
          </p:cNvSpPr>
          <p:nvPr/>
        </p:nvSpPr>
        <p:spPr bwMode="auto">
          <a:xfrm>
            <a:off x="369888" y="4152900"/>
            <a:ext cx="368300" cy="368300"/>
          </a:xfrm>
          <a:prstGeom prst="ellipse">
            <a:avLst/>
          </a:prstGeom>
          <a:solidFill>
            <a:schemeClr val="bg1"/>
          </a:solidFill>
          <a:ln w="22225">
            <a:solidFill>
              <a:srgbClr val="0092C8"/>
            </a:solidFill>
            <a:round/>
            <a:headEnd/>
            <a:tailEnd/>
          </a:ln>
          <a:effectLst/>
        </p:spPr>
        <p:txBody>
          <a:bodyPr wrap="none" anchor="ctr"/>
          <a:lstStyle/>
          <a:p>
            <a:pPr algn="ctr"/>
            <a:r>
              <a:rPr lang="en-US" sz="2200" b="1">
                <a:solidFill>
                  <a:srgbClr val="0092C8"/>
                </a:solidFill>
                <a:latin typeface="Arial Black" pitchFamily="34" charset="0"/>
                <a:ea typeface="ＭＳ Ｐゴシック" pitchFamily="1" charset="-128"/>
              </a:rPr>
              <a:t>4</a:t>
            </a:r>
            <a:endParaRPr lang="en-US" sz="1000">
              <a:latin typeface="Arial Black" pitchFamily="34" charset="0"/>
              <a:ea typeface="ＭＳ Ｐゴシック" pitchFamily="1" charset="-128"/>
            </a:endParaRPr>
          </a:p>
        </p:txBody>
      </p:sp>
      <p:sp>
        <p:nvSpPr>
          <p:cNvPr id="14" name="TextBox 13"/>
          <p:cNvSpPr txBox="1"/>
          <p:nvPr/>
        </p:nvSpPr>
        <p:spPr>
          <a:xfrm>
            <a:off x="609600" y="0"/>
            <a:ext cx="7315200" cy="892552"/>
          </a:xfrm>
          <a:prstGeom prst="rect">
            <a:avLst/>
          </a:prstGeom>
          <a:noFill/>
        </p:spPr>
        <p:txBody>
          <a:bodyPr wrap="square" rtlCol="0">
            <a:spAutoFit/>
          </a:bodyPr>
          <a:lstStyle/>
          <a:p>
            <a:r>
              <a:rPr lang="en-US" sz="2800" b="1" dirty="0" err="1" smtClean="0"/>
              <a:t>Intramembranous</a:t>
            </a:r>
            <a:r>
              <a:rPr lang="en-US" sz="2800" b="1" dirty="0" smtClean="0"/>
              <a:t> Bone Formation</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Endochondral Bone Formation</a:t>
            </a:r>
            <a:endParaRPr lang="en-US" dirty="0"/>
          </a:p>
        </p:txBody>
      </p:sp>
      <p:sp>
        <p:nvSpPr>
          <p:cNvPr id="3" name="Content Placeholder 2"/>
          <p:cNvSpPr>
            <a:spLocks noGrp="1"/>
          </p:cNvSpPr>
          <p:nvPr>
            <p:ph idx="1"/>
          </p:nvPr>
        </p:nvSpPr>
        <p:spPr/>
        <p:txBody>
          <a:bodyPr/>
          <a:lstStyle/>
          <a:p>
            <a:r>
              <a:rPr lang="en-US" dirty="0" smtClean="0"/>
              <a:t>Endochondral Bone Formation uses a cartilage model first</a:t>
            </a:r>
          </a:p>
          <a:p>
            <a:endParaRPr lang="en-US" dirty="0" smtClean="0"/>
          </a:p>
          <a:p>
            <a:pPr algn="ctr">
              <a:buNone/>
            </a:pPr>
            <a:r>
              <a:rPr lang="en-US" dirty="0" smtClean="0"/>
              <a:t>Let’s discuss cartilage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US" dirty="0" smtClean="0"/>
              <a:t>Three types of Cartilage</a:t>
            </a:r>
            <a:endParaRPr lang="en-US" dirty="0"/>
          </a:p>
        </p:txBody>
      </p:sp>
      <p:sp>
        <p:nvSpPr>
          <p:cNvPr id="6149" name="Rectangle 5"/>
          <p:cNvSpPr>
            <a:spLocks noGrp="1" noChangeArrowheads="1"/>
          </p:cNvSpPr>
          <p:nvPr>
            <p:ph type="body" idx="1"/>
          </p:nvPr>
        </p:nvSpPr>
        <p:spPr/>
        <p:txBody>
          <a:bodyPr/>
          <a:lstStyle/>
          <a:p>
            <a:pPr marL="571500" indent="-571500">
              <a:lnSpc>
                <a:spcPct val="90000"/>
              </a:lnSpc>
              <a:buFont typeface="Times" charset="0"/>
              <a:buAutoNum type="arabicPeriod"/>
            </a:pPr>
            <a:r>
              <a:rPr lang="en-US" dirty="0"/>
              <a:t>Hyaline cartilages</a:t>
            </a:r>
          </a:p>
          <a:p>
            <a:pPr marL="879475" lvl="1" indent="-533400">
              <a:lnSpc>
                <a:spcPct val="90000"/>
              </a:lnSpc>
            </a:pPr>
            <a:r>
              <a:rPr lang="en-US" dirty="0"/>
              <a:t>Provide support, flexibility, and resilience</a:t>
            </a:r>
          </a:p>
          <a:p>
            <a:pPr marL="879475" lvl="1" indent="-533400">
              <a:lnSpc>
                <a:spcPct val="90000"/>
              </a:lnSpc>
            </a:pPr>
            <a:r>
              <a:rPr lang="en-US" dirty="0"/>
              <a:t>Most abundant type</a:t>
            </a:r>
          </a:p>
          <a:p>
            <a:pPr marL="571500" indent="-571500">
              <a:lnSpc>
                <a:spcPct val="90000"/>
              </a:lnSpc>
              <a:buFont typeface="Times" charset="0"/>
              <a:buAutoNum type="arabicPeriod" startAt="2"/>
            </a:pPr>
            <a:r>
              <a:rPr lang="en-US" dirty="0"/>
              <a:t>Elastic cartilages</a:t>
            </a:r>
          </a:p>
          <a:p>
            <a:pPr marL="879475" lvl="1" indent="-533400">
              <a:lnSpc>
                <a:spcPct val="90000"/>
              </a:lnSpc>
            </a:pPr>
            <a:r>
              <a:rPr lang="en-US" dirty="0"/>
              <a:t>Similar to hyaline cartilages, but contain elastic fibers</a:t>
            </a:r>
          </a:p>
          <a:p>
            <a:pPr marL="571500" indent="-571500">
              <a:lnSpc>
                <a:spcPct val="90000"/>
              </a:lnSpc>
              <a:buFont typeface="Times" charset="0"/>
              <a:buAutoNum type="arabicPeriod" startAt="3"/>
            </a:pPr>
            <a:r>
              <a:rPr lang="en-US" dirty="0"/>
              <a:t>Fibrocartilages</a:t>
            </a:r>
          </a:p>
          <a:p>
            <a:pPr marL="879475" lvl="1" indent="-533400">
              <a:lnSpc>
                <a:spcPct val="90000"/>
              </a:lnSpc>
            </a:pPr>
            <a:r>
              <a:rPr lang="en-US" dirty="0"/>
              <a:t>Collagen fibers—have great tensile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tilage 2.JPG"/>
          <p:cNvPicPr>
            <a:picLocks noGrp="1" noChangeAspect="1"/>
          </p:cNvPicPr>
          <p:nvPr>
            <p:ph idx="1"/>
          </p:nvPr>
        </p:nvPicPr>
        <p:blipFill>
          <a:blip r:embed="rId2" cstate="print"/>
          <a:stretch>
            <a:fillRect/>
          </a:stretch>
        </p:blipFill>
        <p:spPr>
          <a:xfrm>
            <a:off x="1097280" y="-822960"/>
            <a:ext cx="7383780" cy="1216152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tilage 3.JPG"/>
          <p:cNvPicPr>
            <a:picLocks noGrp="1" noChangeAspect="1"/>
          </p:cNvPicPr>
          <p:nvPr>
            <p:ph idx="1"/>
          </p:nvPr>
        </p:nvPicPr>
        <p:blipFill>
          <a:blip r:embed="rId2" cstate="print"/>
          <a:stretch>
            <a:fillRect/>
          </a:stretch>
        </p:blipFill>
        <p:spPr>
          <a:xfrm>
            <a:off x="457200" y="-1"/>
            <a:ext cx="7306056" cy="12033504"/>
          </a:xfrm>
        </p:spPr>
      </p:pic>
      <p:sp>
        <p:nvSpPr>
          <p:cNvPr id="5" name="TextBox 4"/>
          <p:cNvSpPr txBox="1"/>
          <p:nvPr/>
        </p:nvSpPr>
        <p:spPr>
          <a:xfrm>
            <a:off x="762000" y="3429000"/>
            <a:ext cx="2533066" cy="461665"/>
          </a:xfrm>
          <a:prstGeom prst="rect">
            <a:avLst/>
          </a:prstGeom>
          <a:noFill/>
        </p:spPr>
        <p:txBody>
          <a:bodyPr wrap="square" rtlCol="0">
            <a:spAutoFit/>
          </a:bodyPr>
          <a:lstStyle/>
          <a:p>
            <a:r>
              <a:rPr lang="en-US" dirty="0" smtClean="0"/>
              <a:t>Hyaline Cartilage</a:t>
            </a:r>
            <a:endParaRPr lang="en-US" dirty="0"/>
          </a:p>
        </p:txBody>
      </p:sp>
      <p:sp>
        <p:nvSpPr>
          <p:cNvPr id="6" name="TextBox 5"/>
          <p:cNvSpPr txBox="1"/>
          <p:nvPr/>
        </p:nvSpPr>
        <p:spPr>
          <a:xfrm>
            <a:off x="4343400" y="3048001"/>
            <a:ext cx="2411238" cy="461665"/>
          </a:xfrm>
          <a:prstGeom prst="rect">
            <a:avLst/>
          </a:prstGeom>
          <a:noFill/>
        </p:spPr>
        <p:txBody>
          <a:bodyPr wrap="square" rtlCol="0">
            <a:spAutoFit/>
          </a:bodyPr>
          <a:lstStyle/>
          <a:p>
            <a:r>
              <a:rPr lang="en-US" dirty="0" smtClean="0"/>
              <a:t>Elastic Cartilage</a:t>
            </a:r>
            <a:endParaRPr lang="en-US" dirty="0"/>
          </a:p>
        </p:txBody>
      </p:sp>
      <p:sp>
        <p:nvSpPr>
          <p:cNvPr id="7" name="TextBox 6"/>
          <p:cNvSpPr txBox="1"/>
          <p:nvPr/>
        </p:nvSpPr>
        <p:spPr>
          <a:xfrm>
            <a:off x="2971800" y="5638800"/>
            <a:ext cx="2895600" cy="461665"/>
          </a:xfrm>
          <a:prstGeom prst="rect">
            <a:avLst/>
          </a:prstGeom>
          <a:noFill/>
        </p:spPr>
        <p:txBody>
          <a:bodyPr wrap="square" rtlCol="0">
            <a:spAutoFit/>
          </a:bodyPr>
          <a:lstStyle/>
          <a:p>
            <a:r>
              <a:rPr lang="en-US" dirty="0" smtClean="0"/>
              <a:t>Fibrocartilage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dirty="0" smtClean="0"/>
              <a:t>Cartilage Tissue</a:t>
            </a:r>
            <a:endParaRPr lang="en-US" dirty="0"/>
          </a:p>
        </p:txBody>
      </p:sp>
      <p:sp>
        <p:nvSpPr>
          <p:cNvPr id="4101" name="Rectangle 5"/>
          <p:cNvSpPr>
            <a:spLocks noGrp="1" noChangeArrowheads="1"/>
          </p:cNvSpPr>
          <p:nvPr>
            <p:ph type="body" idx="1"/>
          </p:nvPr>
        </p:nvSpPr>
        <p:spPr/>
        <p:txBody>
          <a:bodyPr/>
          <a:lstStyle/>
          <a:p>
            <a:r>
              <a:rPr lang="en-US" dirty="0"/>
              <a:t>Contain no blood vessels or nerves</a:t>
            </a:r>
          </a:p>
          <a:p>
            <a:r>
              <a:rPr lang="en-US" dirty="0"/>
              <a:t>Dense connective tissue girdle of perichondrium contains blood vessels for nutrient delivery to cartilage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Rectangle 6"/>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6.1</a:t>
            </a:r>
          </a:p>
        </p:txBody>
      </p:sp>
      <p:pic>
        <p:nvPicPr>
          <p:cNvPr id="8201" name="Picture 9" descr="figure_06_01-jLE"/>
          <p:cNvPicPr>
            <a:picLocks noChangeAspect="1" noChangeArrowheads="1"/>
          </p:cNvPicPr>
          <p:nvPr/>
        </p:nvPicPr>
        <p:blipFill>
          <a:blip r:embed="rId2" cstate="print"/>
          <a:srcRect/>
          <a:stretch>
            <a:fillRect/>
          </a:stretch>
        </p:blipFill>
        <p:spPr bwMode="auto">
          <a:xfrm>
            <a:off x="457200" y="492125"/>
            <a:ext cx="8229600" cy="5873750"/>
          </a:xfrm>
          <a:prstGeom prst="rect">
            <a:avLst/>
          </a:prstGeom>
          <a:noFill/>
        </p:spPr>
      </p:pic>
      <p:sp>
        <p:nvSpPr>
          <p:cNvPr id="8202" name="Line 10"/>
          <p:cNvSpPr>
            <a:spLocks noChangeShapeType="1"/>
          </p:cNvSpPr>
          <p:nvPr/>
        </p:nvSpPr>
        <p:spPr bwMode="auto">
          <a:xfrm flipH="1">
            <a:off x="6424613" y="614363"/>
            <a:ext cx="638175" cy="1587"/>
          </a:xfrm>
          <a:prstGeom prst="line">
            <a:avLst/>
          </a:prstGeom>
          <a:noFill/>
          <a:ln w="9525">
            <a:solidFill>
              <a:srgbClr val="231F20"/>
            </a:solidFill>
            <a:round/>
            <a:headEnd/>
            <a:tailEnd/>
          </a:ln>
        </p:spPr>
        <p:txBody>
          <a:bodyPr/>
          <a:lstStyle/>
          <a:p>
            <a:endParaRPr lang="en-US"/>
          </a:p>
        </p:txBody>
      </p:sp>
      <p:sp>
        <p:nvSpPr>
          <p:cNvPr id="8203" name="Freeform 11"/>
          <p:cNvSpPr>
            <a:spLocks/>
          </p:cNvSpPr>
          <p:nvPr/>
        </p:nvSpPr>
        <p:spPr bwMode="auto">
          <a:xfrm>
            <a:off x="6234113" y="849313"/>
            <a:ext cx="796925" cy="44450"/>
          </a:xfrm>
          <a:custGeom>
            <a:avLst/>
            <a:gdLst/>
            <a:ahLst/>
            <a:cxnLst>
              <a:cxn ang="0">
                <a:pos x="502" y="0"/>
              </a:cxn>
              <a:cxn ang="0">
                <a:pos x="332" y="28"/>
              </a:cxn>
              <a:cxn ang="0">
                <a:pos x="0" y="28"/>
              </a:cxn>
            </a:cxnLst>
            <a:rect l="0" t="0" r="r" b="b"/>
            <a:pathLst>
              <a:path w="502" h="28">
                <a:moveTo>
                  <a:pt x="502" y="0"/>
                </a:moveTo>
                <a:lnTo>
                  <a:pt x="332" y="28"/>
                </a:lnTo>
                <a:lnTo>
                  <a:pt x="0" y="28"/>
                </a:lnTo>
              </a:path>
            </a:pathLst>
          </a:custGeom>
          <a:noFill/>
          <a:ln w="9525">
            <a:solidFill>
              <a:srgbClr val="231F20"/>
            </a:solidFill>
            <a:prstDash val="solid"/>
            <a:round/>
            <a:headEnd/>
            <a:tailEnd/>
          </a:ln>
        </p:spPr>
        <p:txBody>
          <a:bodyPr/>
          <a:lstStyle/>
          <a:p>
            <a:endParaRPr lang="en-US"/>
          </a:p>
        </p:txBody>
      </p:sp>
      <p:sp>
        <p:nvSpPr>
          <p:cNvPr id="8204" name="Freeform 12"/>
          <p:cNvSpPr>
            <a:spLocks/>
          </p:cNvSpPr>
          <p:nvPr/>
        </p:nvSpPr>
        <p:spPr bwMode="auto">
          <a:xfrm>
            <a:off x="6196013" y="1096963"/>
            <a:ext cx="822325" cy="298450"/>
          </a:xfrm>
          <a:custGeom>
            <a:avLst/>
            <a:gdLst/>
            <a:ahLst/>
            <a:cxnLst>
              <a:cxn ang="0">
                <a:pos x="518" y="0"/>
              </a:cxn>
              <a:cxn ang="0">
                <a:pos x="336" y="188"/>
              </a:cxn>
              <a:cxn ang="0">
                <a:pos x="0" y="188"/>
              </a:cxn>
            </a:cxnLst>
            <a:rect l="0" t="0" r="r" b="b"/>
            <a:pathLst>
              <a:path w="518" h="188">
                <a:moveTo>
                  <a:pt x="518" y="0"/>
                </a:moveTo>
                <a:lnTo>
                  <a:pt x="336" y="188"/>
                </a:lnTo>
                <a:lnTo>
                  <a:pt x="0" y="188"/>
                </a:lnTo>
              </a:path>
            </a:pathLst>
          </a:custGeom>
          <a:noFill/>
          <a:ln w="9525">
            <a:solidFill>
              <a:srgbClr val="231F20"/>
            </a:solidFill>
            <a:prstDash val="solid"/>
            <a:round/>
            <a:headEnd/>
            <a:tailEnd/>
          </a:ln>
        </p:spPr>
        <p:txBody>
          <a:bodyPr/>
          <a:lstStyle/>
          <a:p>
            <a:endParaRPr lang="en-US"/>
          </a:p>
        </p:txBody>
      </p:sp>
      <p:sp>
        <p:nvSpPr>
          <p:cNvPr id="8205" name="Freeform 13"/>
          <p:cNvSpPr>
            <a:spLocks/>
          </p:cNvSpPr>
          <p:nvPr/>
        </p:nvSpPr>
        <p:spPr bwMode="auto">
          <a:xfrm>
            <a:off x="7786688" y="1512888"/>
            <a:ext cx="238125" cy="101600"/>
          </a:xfrm>
          <a:custGeom>
            <a:avLst/>
            <a:gdLst/>
            <a:ahLst/>
            <a:cxnLst>
              <a:cxn ang="0">
                <a:pos x="150" y="0"/>
              </a:cxn>
              <a:cxn ang="0">
                <a:pos x="112" y="0"/>
              </a:cxn>
              <a:cxn ang="0">
                <a:pos x="0" y="64"/>
              </a:cxn>
            </a:cxnLst>
            <a:rect l="0" t="0" r="r" b="b"/>
            <a:pathLst>
              <a:path w="150" h="64">
                <a:moveTo>
                  <a:pt x="150" y="0"/>
                </a:moveTo>
                <a:lnTo>
                  <a:pt x="112" y="0"/>
                </a:lnTo>
                <a:lnTo>
                  <a:pt x="0" y="64"/>
                </a:lnTo>
              </a:path>
            </a:pathLst>
          </a:custGeom>
          <a:noFill/>
          <a:ln w="9525">
            <a:solidFill>
              <a:srgbClr val="231F20"/>
            </a:solidFill>
            <a:prstDash val="solid"/>
            <a:round/>
            <a:headEnd/>
            <a:tailEnd/>
          </a:ln>
        </p:spPr>
        <p:txBody>
          <a:bodyPr/>
          <a:lstStyle/>
          <a:p>
            <a:endParaRPr lang="en-US"/>
          </a:p>
        </p:txBody>
      </p:sp>
      <p:sp>
        <p:nvSpPr>
          <p:cNvPr id="8206" name="Freeform 14"/>
          <p:cNvSpPr>
            <a:spLocks/>
          </p:cNvSpPr>
          <p:nvPr/>
        </p:nvSpPr>
        <p:spPr bwMode="auto">
          <a:xfrm>
            <a:off x="6992938" y="1766888"/>
            <a:ext cx="292100" cy="215900"/>
          </a:xfrm>
          <a:custGeom>
            <a:avLst/>
            <a:gdLst/>
            <a:ahLst/>
            <a:cxnLst>
              <a:cxn ang="0">
                <a:pos x="0" y="0"/>
              </a:cxn>
              <a:cxn ang="0">
                <a:pos x="78" y="136"/>
              </a:cxn>
              <a:cxn ang="0">
                <a:pos x="184" y="30"/>
              </a:cxn>
            </a:cxnLst>
            <a:rect l="0" t="0" r="r" b="b"/>
            <a:pathLst>
              <a:path w="184" h="136">
                <a:moveTo>
                  <a:pt x="0" y="0"/>
                </a:moveTo>
                <a:lnTo>
                  <a:pt x="78" y="136"/>
                </a:lnTo>
                <a:lnTo>
                  <a:pt x="184" y="30"/>
                </a:lnTo>
              </a:path>
            </a:pathLst>
          </a:custGeom>
          <a:noFill/>
          <a:ln w="9525">
            <a:solidFill>
              <a:srgbClr val="231F20"/>
            </a:solidFill>
            <a:prstDash val="solid"/>
            <a:round/>
            <a:headEnd/>
            <a:tailEnd/>
          </a:ln>
        </p:spPr>
        <p:txBody>
          <a:bodyPr/>
          <a:lstStyle/>
          <a:p>
            <a:endParaRPr lang="en-US"/>
          </a:p>
        </p:txBody>
      </p:sp>
      <p:sp>
        <p:nvSpPr>
          <p:cNvPr id="8207" name="Freeform 15"/>
          <p:cNvSpPr>
            <a:spLocks/>
          </p:cNvSpPr>
          <p:nvPr/>
        </p:nvSpPr>
        <p:spPr bwMode="auto">
          <a:xfrm>
            <a:off x="7116763" y="1595438"/>
            <a:ext cx="41275" cy="1673225"/>
          </a:xfrm>
          <a:custGeom>
            <a:avLst/>
            <a:gdLst/>
            <a:ahLst/>
            <a:cxnLst>
              <a:cxn ang="0">
                <a:pos x="26" y="1054"/>
              </a:cxn>
              <a:cxn ang="0">
                <a:pos x="0" y="244"/>
              </a:cxn>
              <a:cxn ang="0">
                <a:pos x="0" y="0"/>
              </a:cxn>
            </a:cxnLst>
            <a:rect l="0" t="0" r="r" b="b"/>
            <a:pathLst>
              <a:path w="26" h="1054">
                <a:moveTo>
                  <a:pt x="26" y="1054"/>
                </a:moveTo>
                <a:lnTo>
                  <a:pt x="0" y="244"/>
                </a:lnTo>
                <a:lnTo>
                  <a:pt x="0" y="0"/>
                </a:lnTo>
              </a:path>
            </a:pathLst>
          </a:custGeom>
          <a:noFill/>
          <a:ln w="9525">
            <a:solidFill>
              <a:srgbClr val="231F20"/>
            </a:solidFill>
            <a:prstDash val="solid"/>
            <a:round/>
            <a:headEnd/>
            <a:tailEnd/>
          </a:ln>
        </p:spPr>
        <p:txBody>
          <a:bodyPr/>
          <a:lstStyle/>
          <a:p>
            <a:endParaRPr lang="en-US"/>
          </a:p>
        </p:txBody>
      </p:sp>
      <p:sp>
        <p:nvSpPr>
          <p:cNvPr id="8208" name="Line 16"/>
          <p:cNvSpPr>
            <a:spLocks noChangeShapeType="1"/>
          </p:cNvSpPr>
          <p:nvPr/>
        </p:nvSpPr>
        <p:spPr bwMode="auto">
          <a:xfrm flipH="1">
            <a:off x="3297238" y="1081088"/>
            <a:ext cx="323850" cy="1587"/>
          </a:xfrm>
          <a:prstGeom prst="line">
            <a:avLst/>
          </a:prstGeom>
          <a:noFill/>
          <a:ln w="9525">
            <a:solidFill>
              <a:srgbClr val="231F20"/>
            </a:solidFill>
            <a:round/>
            <a:headEnd/>
            <a:tailEnd/>
          </a:ln>
        </p:spPr>
        <p:txBody>
          <a:bodyPr/>
          <a:lstStyle/>
          <a:p>
            <a:endParaRPr lang="en-US"/>
          </a:p>
        </p:txBody>
      </p:sp>
      <p:sp>
        <p:nvSpPr>
          <p:cNvPr id="8209" name="Line 17"/>
          <p:cNvSpPr>
            <a:spLocks noChangeShapeType="1"/>
          </p:cNvSpPr>
          <p:nvPr/>
        </p:nvSpPr>
        <p:spPr bwMode="auto">
          <a:xfrm flipH="1">
            <a:off x="2662238" y="1055688"/>
            <a:ext cx="190500" cy="1587"/>
          </a:xfrm>
          <a:prstGeom prst="line">
            <a:avLst/>
          </a:prstGeom>
          <a:noFill/>
          <a:ln w="9525">
            <a:solidFill>
              <a:srgbClr val="231F20"/>
            </a:solidFill>
            <a:round/>
            <a:headEnd/>
            <a:tailEnd/>
          </a:ln>
        </p:spPr>
        <p:txBody>
          <a:bodyPr/>
          <a:lstStyle/>
          <a:p>
            <a:endParaRPr lang="en-US"/>
          </a:p>
        </p:txBody>
      </p:sp>
      <p:sp>
        <p:nvSpPr>
          <p:cNvPr id="8210" name="Line 18"/>
          <p:cNvSpPr>
            <a:spLocks noChangeShapeType="1"/>
          </p:cNvSpPr>
          <p:nvPr/>
        </p:nvSpPr>
        <p:spPr bwMode="auto">
          <a:xfrm flipH="1">
            <a:off x="1620838" y="2287588"/>
            <a:ext cx="1346200" cy="1587"/>
          </a:xfrm>
          <a:prstGeom prst="line">
            <a:avLst/>
          </a:prstGeom>
          <a:noFill/>
          <a:ln w="9525">
            <a:solidFill>
              <a:srgbClr val="231F20"/>
            </a:solidFill>
            <a:round/>
            <a:headEnd/>
            <a:tailEnd/>
          </a:ln>
        </p:spPr>
        <p:txBody>
          <a:bodyPr/>
          <a:lstStyle/>
          <a:p>
            <a:endParaRPr lang="en-US"/>
          </a:p>
        </p:txBody>
      </p:sp>
      <p:sp>
        <p:nvSpPr>
          <p:cNvPr id="8211" name="Freeform 19"/>
          <p:cNvSpPr>
            <a:spLocks/>
          </p:cNvSpPr>
          <p:nvPr/>
        </p:nvSpPr>
        <p:spPr bwMode="auto">
          <a:xfrm>
            <a:off x="3522663" y="1592263"/>
            <a:ext cx="479425" cy="76200"/>
          </a:xfrm>
          <a:custGeom>
            <a:avLst/>
            <a:gdLst/>
            <a:ahLst/>
            <a:cxnLst>
              <a:cxn ang="0">
                <a:pos x="302" y="0"/>
              </a:cxn>
              <a:cxn ang="0">
                <a:pos x="84" y="0"/>
              </a:cxn>
              <a:cxn ang="0">
                <a:pos x="0" y="48"/>
              </a:cxn>
            </a:cxnLst>
            <a:rect l="0" t="0" r="r" b="b"/>
            <a:pathLst>
              <a:path w="302" h="48">
                <a:moveTo>
                  <a:pt x="302" y="0"/>
                </a:moveTo>
                <a:lnTo>
                  <a:pt x="84" y="0"/>
                </a:lnTo>
                <a:lnTo>
                  <a:pt x="0" y="48"/>
                </a:lnTo>
              </a:path>
            </a:pathLst>
          </a:custGeom>
          <a:noFill/>
          <a:ln w="9525">
            <a:solidFill>
              <a:srgbClr val="231F20"/>
            </a:solidFill>
            <a:prstDash val="solid"/>
            <a:round/>
            <a:headEnd/>
            <a:tailEnd/>
          </a:ln>
        </p:spPr>
        <p:txBody>
          <a:bodyPr/>
          <a:lstStyle/>
          <a:p>
            <a:endParaRPr lang="en-US"/>
          </a:p>
        </p:txBody>
      </p:sp>
      <p:sp>
        <p:nvSpPr>
          <p:cNvPr id="8212" name="Freeform 20"/>
          <p:cNvSpPr>
            <a:spLocks/>
          </p:cNvSpPr>
          <p:nvPr/>
        </p:nvSpPr>
        <p:spPr bwMode="auto">
          <a:xfrm>
            <a:off x="3195638" y="2097088"/>
            <a:ext cx="806450" cy="301625"/>
          </a:xfrm>
          <a:custGeom>
            <a:avLst/>
            <a:gdLst/>
            <a:ahLst/>
            <a:cxnLst>
              <a:cxn ang="0">
                <a:pos x="508" y="190"/>
              </a:cxn>
              <a:cxn ang="0">
                <a:pos x="394" y="190"/>
              </a:cxn>
              <a:cxn ang="0">
                <a:pos x="0" y="0"/>
              </a:cxn>
            </a:cxnLst>
            <a:rect l="0" t="0" r="r" b="b"/>
            <a:pathLst>
              <a:path w="508" h="190">
                <a:moveTo>
                  <a:pt x="508" y="190"/>
                </a:moveTo>
                <a:lnTo>
                  <a:pt x="394" y="190"/>
                </a:lnTo>
                <a:lnTo>
                  <a:pt x="0" y="0"/>
                </a:lnTo>
              </a:path>
            </a:pathLst>
          </a:custGeom>
          <a:noFill/>
          <a:ln w="9525">
            <a:solidFill>
              <a:srgbClr val="231F20"/>
            </a:solidFill>
            <a:prstDash val="solid"/>
            <a:round/>
            <a:headEnd/>
            <a:tailEnd/>
          </a:ln>
        </p:spPr>
        <p:txBody>
          <a:bodyPr/>
          <a:lstStyle/>
          <a:p>
            <a:endParaRPr lang="en-US"/>
          </a:p>
        </p:txBody>
      </p:sp>
      <p:sp>
        <p:nvSpPr>
          <p:cNvPr id="8213" name="Freeform 21"/>
          <p:cNvSpPr>
            <a:spLocks/>
          </p:cNvSpPr>
          <p:nvPr/>
        </p:nvSpPr>
        <p:spPr bwMode="auto">
          <a:xfrm>
            <a:off x="1065213" y="3424238"/>
            <a:ext cx="1851025" cy="612775"/>
          </a:xfrm>
          <a:custGeom>
            <a:avLst/>
            <a:gdLst/>
            <a:ahLst/>
            <a:cxnLst>
              <a:cxn ang="0">
                <a:pos x="1166" y="0"/>
              </a:cxn>
              <a:cxn ang="0">
                <a:pos x="1068" y="386"/>
              </a:cxn>
              <a:cxn ang="0">
                <a:pos x="0" y="386"/>
              </a:cxn>
            </a:cxnLst>
            <a:rect l="0" t="0" r="r" b="b"/>
            <a:pathLst>
              <a:path w="1166" h="386">
                <a:moveTo>
                  <a:pt x="1166" y="0"/>
                </a:moveTo>
                <a:lnTo>
                  <a:pt x="1068" y="386"/>
                </a:lnTo>
                <a:lnTo>
                  <a:pt x="0" y="386"/>
                </a:lnTo>
              </a:path>
            </a:pathLst>
          </a:custGeom>
          <a:noFill/>
          <a:ln w="9525">
            <a:solidFill>
              <a:srgbClr val="231F20"/>
            </a:solidFill>
            <a:prstDash val="solid"/>
            <a:round/>
            <a:headEnd/>
            <a:tailEnd/>
          </a:ln>
        </p:spPr>
        <p:txBody>
          <a:bodyPr/>
          <a:lstStyle/>
          <a:p>
            <a:endParaRPr lang="en-US"/>
          </a:p>
        </p:txBody>
      </p:sp>
      <p:sp>
        <p:nvSpPr>
          <p:cNvPr id="8214" name="Freeform 22"/>
          <p:cNvSpPr>
            <a:spLocks/>
          </p:cNvSpPr>
          <p:nvPr/>
        </p:nvSpPr>
        <p:spPr bwMode="auto">
          <a:xfrm>
            <a:off x="2243138" y="4541838"/>
            <a:ext cx="409575" cy="88900"/>
          </a:xfrm>
          <a:custGeom>
            <a:avLst/>
            <a:gdLst/>
            <a:ahLst/>
            <a:cxnLst>
              <a:cxn ang="0">
                <a:pos x="0" y="0"/>
              </a:cxn>
              <a:cxn ang="0">
                <a:pos x="152" y="0"/>
              </a:cxn>
              <a:cxn ang="0">
                <a:pos x="258" y="56"/>
              </a:cxn>
            </a:cxnLst>
            <a:rect l="0" t="0" r="r" b="b"/>
            <a:pathLst>
              <a:path w="258" h="56">
                <a:moveTo>
                  <a:pt x="0" y="0"/>
                </a:moveTo>
                <a:lnTo>
                  <a:pt x="152" y="0"/>
                </a:lnTo>
                <a:lnTo>
                  <a:pt x="258" y="56"/>
                </a:lnTo>
              </a:path>
            </a:pathLst>
          </a:custGeom>
          <a:noFill/>
          <a:ln w="9525">
            <a:solidFill>
              <a:srgbClr val="231F20"/>
            </a:solidFill>
            <a:prstDash val="solid"/>
            <a:round/>
            <a:headEnd/>
            <a:tailEnd/>
          </a:ln>
        </p:spPr>
        <p:txBody>
          <a:bodyPr/>
          <a:lstStyle/>
          <a:p>
            <a:endParaRPr lang="en-US"/>
          </a:p>
        </p:txBody>
      </p:sp>
      <p:sp>
        <p:nvSpPr>
          <p:cNvPr id="8215" name="Line 23"/>
          <p:cNvSpPr>
            <a:spLocks noChangeShapeType="1"/>
          </p:cNvSpPr>
          <p:nvPr/>
        </p:nvSpPr>
        <p:spPr bwMode="auto">
          <a:xfrm flipV="1">
            <a:off x="2379663" y="4643438"/>
            <a:ext cx="441325" cy="641350"/>
          </a:xfrm>
          <a:prstGeom prst="line">
            <a:avLst/>
          </a:prstGeom>
          <a:noFill/>
          <a:ln w="12700">
            <a:solidFill>
              <a:srgbClr val="231F20"/>
            </a:solidFill>
            <a:round/>
            <a:headEnd/>
            <a:tailEnd/>
          </a:ln>
        </p:spPr>
        <p:txBody>
          <a:bodyPr/>
          <a:lstStyle/>
          <a:p>
            <a:endParaRPr lang="en-US"/>
          </a:p>
        </p:txBody>
      </p:sp>
      <p:sp>
        <p:nvSpPr>
          <p:cNvPr id="8216" name="Line 24"/>
          <p:cNvSpPr>
            <a:spLocks noChangeShapeType="1"/>
          </p:cNvSpPr>
          <p:nvPr/>
        </p:nvSpPr>
        <p:spPr bwMode="auto">
          <a:xfrm>
            <a:off x="2233613" y="5284788"/>
            <a:ext cx="149225" cy="1587"/>
          </a:xfrm>
          <a:prstGeom prst="line">
            <a:avLst/>
          </a:prstGeom>
          <a:noFill/>
          <a:ln w="9525">
            <a:solidFill>
              <a:srgbClr val="231F20"/>
            </a:solidFill>
            <a:round/>
            <a:headEnd/>
            <a:tailEnd/>
          </a:ln>
        </p:spPr>
        <p:txBody>
          <a:bodyPr/>
          <a:lstStyle/>
          <a:p>
            <a:endParaRPr lang="en-US"/>
          </a:p>
        </p:txBody>
      </p:sp>
      <p:sp>
        <p:nvSpPr>
          <p:cNvPr id="8217" name="Freeform 25"/>
          <p:cNvSpPr>
            <a:spLocks/>
          </p:cNvSpPr>
          <p:nvPr/>
        </p:nvSpPr>
        <p:spPr bwMode="auto">
          <a:xfrm>
            <a:off x="7348538" y="569913"/>
            <a:ext cx="66675" cy="561975"/>
          </a:xfrm>
          <a:custGeom>
            <a:avLst/>
            <a:gdLst/>
            <a:ahLst/>
            <a:cxnLst>
              <a:cxn ang="0">
                <a:pos x="2" y="0"/>
              </a:cxn>
              <a:cxn ang="0">
                <a:pos x="42" y="0"/>
              </a:cxn>
              <a:cxn ang="0">
                <a:pos x="42" y="354"/>
              </a:cxn>
              <a:cxn ang="0">
                <a:pos x="0" y="354"/>
              </a:cxn>
            </a:cxnLst>
            <a:rect l="0" t="0" r="r" b="b"/>
            <a:pathLst>
              <a:path w="42" h="354">
                <a:moveTo>
                  <a:pt x="2" y="0"/>
                </a:moveTo>
                <a:lnTo>
                  <a:pt x="42" y="0"/>
                </a:lnTo>
                <a:lnTo>
                  <a:pt x="42" y="354"/>
                </a:lnTo>
                <a:lnTo>
                  <a:pt x="0" y="354"/>
                </a:lnTo>
              </a:path>
            </a:pathLst>
          </a:custGeom>
          <a:noFill/>
          <a:ln w="9525">
            <a:solidFill>
              <a:srgbClr val="231F20"/>
            </a:solidFill>
            <a:prstDash val="solid"/>
            <a:round/>
            <a:headEnd/>
            <a:tailEnd/>
          </a:ln>
        </p:spPr>
        <p:txBody>
          <a:bodyPr/>
          <a:lstStyle/>
          <a:p>
            <a:endParaRPr lang="en-US"/>
          </a:p>
        </p:txBody>
      </p:sp>
      <p:sp>
        <p:nvSpPr>
          <p:cNvPr id="8218" name="Line 26"/>
          <p:cNvSpPr>
            <a:spLocks noChangeShapeType="1"/>
          </p:cNvSpPr>
          <p:nvPr/>
        </p:nvSpPr>
        <p:spPr bwMode="auto">
          <a:xfrm>
            <a:off x="7418388" y="842963"/>
            <a:ext cx="66675" cy="1587"/>
          </a:xfrm>
          <a:prstGeom prst="line">
            <a:avLst/>
          </a:prstGeom>
          <a:noFill/>
          <a:ln w="9525">
            <a:solidFill>
              <a:srgbClr val="231F20"/>
            </a:solidFill>
            <a:round/>
            <a:headEnd/>
            <a:tailEnd/>
          </a:ln>
        </p:spPr>
        <p:txBody>
          <a:bodyPr/>
          <a:lstStyle/>
          <a:p>
            <a:endParaRPr lang="en-US"/>
          </a:p>
        </p:txBody>
      </p:sp>
      <p:sp>
        <p:nvSpPr>
          <p:cNvPr id="8219" name="Freeform 27"/>
          <p:cNvSpPr>
            <a:spLocks/>
          </p:cNvSpPr>
          <p:nvPr/>
        </p:nvSpPr>
        <p:spPr bwMode="auto">
          <a:xfrm>
            <a:off x="7215188" y="1141413"/>
            <a:ext cx="53975" cy="444500"/>
          </a:xfrm>
          <a:custGeom>
            <a:avLst/>
            <a:gdLst/>
            <a:ahLst/>
            <a:cxnLst>
              <a:cxn ang="0">
                <a:pos x="0" y="0"/>
              </a:cxn>
              <a:cxn ang="0">
                <a:pos x="34" y="0"/>
              </a:cxn>
              <a:cxn ang="0">
                <a:pos x="34" y="280"/>
              </a:cxn>
              <a:cxn ang="0">
                <a:pos x="0" y="280"/>
              </a:cxn>
            </a:cxnLst>
            <a:rect l="0" t="0" r="r" b="b"/>
            <a:pathLst>
              <a:path w="34" h="280">
                <a:moveTo>
                  <a:pt x="0" y="0"/>
                </a:moveTo>
                <a:lnTo>
                  <a:pt x="34" y="0"/>
                </a:lnTo>
                <a:lnTo>
                  <a:pt x="34" y="280"/>
                </a:lnTo>
                <a:lnTo>
                  <a:pt x="0" y="280"/>
                </a:lnTo>
              </a:path>
            </a:pathLst>
          </a:custGeom>
          <a:noFill/>
          <a:ln w="9525">
            <a:solidFill>
              <a:srgbClr val="231F20"/>
            </a:solidFill>
            <a:prstDash val="solid"/>
            <a:round/>
            <a:headEnd/>
            <a:tailEnd/>
          </a:ln>
        </p:spPr>
        <p:txBody>
          <a:bodyPr/>
          <a:lstStyle/>
          <a:p>
            <a:endParaRPr lang="en-US"/>
          </a:p>
        </p:txBody>
      </p:sp>
      <p:sp>
        <p:nvSpPr>
          <p:cNvPr id="8220" name="Line 28"/>
          <p:cNvSpPr>
            <a:spLocks noChangeShapeType="1"/>
          </p:cNvSpPr>
          <p:nvPr/>
        </p:nvSpPr>
        <p:spPr bwMode="auto">
          <a:xfrm>
            <a:off x="7272338" y="1322388"/>
            <a:ext cx="561975" cy="1587"/>
          </a:xfrm>
          <a:prstGeom prst="line">
            <a:avLst/>
          </a:prstGeom>
          <a:noFill/>
          <a:ln w="9525">
            <a:solidFill>
              <a:srgbClr val="231F20"/>
            </a:solidFill>
            <a:round/>
            <a:headEnd/>
            <a:tailEnd/>
          </a:ln>
        </p:spPr>
        <p:txBody>
          <a:bodyPr/>
          <a:lstStyle/>
          <a:p>
            <a:endParaRPr lang="en-US"/>
          </a:p>
        </p:txBody>
      </p:sp>
      <p:sp>
        <p:nvSpPr>
          <p:cNvPr id="8221" name="Rectangle 29"/>
          <p:cNvSpPr>
            <a:spLocks noChangeArrowheads="1"/>
          </p:cNvSpPr>
          <p:nvPr/>
        </p:nvSpPr>
        <p:spPr bwMode="auto">
          <a:xfrm>
            <a:off x="6135688" y="4338638"/>
            <a:ext cx="11906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Axial skeleton</a:t>
            </a:r>
            <a:endParaRPr lang="en-US" sz="1800" b="1">
              <a:latin typeface="Arial" charset="0"/>
            </a:endParaRPr>
          </a:p>
        </p:txBody>
      </p:sp>
      <p:sp>
        <p:nvSpPr>
          <p:cNvPr id="8222" name="Rectangle 30"/>
          <p:cNvSpPr>
            <a:spLocks noChangeArrowheads="1"/>
          </p:cNvSpPr>
          <p:nvPr/>
        </p:nvSpPr>
        <p:spPr bwMode="auto">
          <a:xfrm>
            <a:off x="6135688" y="4668838"/>
            <a:ext cx="18986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Appendicular skeleton</a:t>
            </a:r>
            <a:endParaRPr lang="en-US" sz="1800" b="1">
              <a:latin typeface="Arial" charset="0"/>
            </a:endParaRPr>
          </a:p>
        </p:txBody>
      </p:sp>
      <p:sp>
        <p:nvSpPr>
          <p:cNvPr id="8223" name="Rectangle 31"/>
          <p:cNvSpPr>
            <a:spLocks noChangeArrowheads="1"/>
          </p:cNvSpPr>
          <p:nvPr/>
        </p:nvSpPr>
        <p:spPr bwMode="auto">
          <a:xfrm>
            <a:off x="6135688" y="5418138"/>
            <a:ext cx="150653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Hyaline cartilages</a:t>
            </a:r>
            <a:endParaRPr lang="en-US" sz="1800" b="1">
              <a:latin typeface="Arial" charset="0"/>
            </a:endParaRPr>
          </a:p>
        </p:txBody>
      </p:sp>
      <p:sp>
        <p:nvSpPr>
          <p:cNvPr id="8224" name="Rectangle 32"/>
          <p:cNvSpPr>
            <a:spLocks noChangeArrowheads="1"/>
          </p:cNvSpPr>
          <p:nvPr/>
        </p:nvSpPr>
        <p:spPr bwMode="auto">
          <a:xfrm>
            <a:off x="6135688" y="5780088"/>
            <a:ext cx="14478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Elastic cartilages</a:t>
            </a:r>
            <a:endParaRPr lang="en-US" sz="1800" b="1">
              <a:latin typeface="Arial" charset="0"/>
            </a:endParaRPr>
          </a:p>
        </p:txBody>
      </p:sp>
      <p:sp>
        <p:nvSpPr>
          <p:cNvPr id="8225" name="Rectangle 33"/>
          <p:cNvSpPr>
            <a:spLocks noChangeArrowheads="1"/>
          </p:cNvSpPr>
          <p:nvPr/>
        </p:nvSpPr>
        <p:spPr bwMode="auto">
          <a:xfrm>
            <a:off x="6135688" y="6132513"/>
            <a:ext cx="12700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Fibrocartilages</a:t>
            </a:r>
            <a:endParaRPr lang="en-US" sz="1800" b="1">
              <a:latin typeface="Arial" charset="0"/>
            </a:endParaRPr>
          </a:p>
        </p:txBody>
      </p:sp>
      <p:sp>
        <p:nvSpPr>
          <p:cNvPr id="8226" name="Rectangle 34"/>
          <p:cNvSpPr>
            <a:spLocks noChangeArrowheads="1"/>
          </p:cNvSpPr>
          <p:nvPr/>
        </p:nvSpPr>
        <p:spPr bwMode="auto">
          <a:xfrm>
            <a:off x="5780088" y="5014913"/>
            <a:ext cx="1139825" cy="287337"/>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pitchFamily="34" charset="0"/>
              </a:rPr>
              <a:t>Cartilages</a:t>
            </a:r>
            <a:endParaRPr lang="en-US" sz="1800">
              <a:latin typeface="Arial" charset="0"/>
            </a:endParaRPr>
          </a:p>
        </p:txBody>
      </p:sp>
      <p:sp>
        <p:nvSpPr>
          <p:cNvPr id="8227" name="Rectangle 35"/>
          <p:cNvSpPr>
            <a:spLocks noChangeArrowheads="1"/>
          </p:cNvSpPr>
          <p:nvPr/>
        </p:nvSpPr>
        <p:spPr bwMode="auto">
          <a:xfrm>
            <a:off x="5780088" y="3875088"/>
            <a:ext cx="1995487" cy="287337"/>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pitchFamily="34" charset="0"/>
              </a:rPr>
              <a:t>Bones of skeleton</a:t>
            </a:r>
            <a:endParaRPr lang="en-US" sz="1800">
              <a:latin typeface="Arial" charset="0"/>
            </a:endParaRPr>
          </a:p>
        </p:txBody>
      </p:sp>
      <p:sp>
        <p:nvSpPr>
          <p:cNvPr id="8228" name="Rectangle 36"/>
          <p:cNvSpPr>
            <a:spLocks noChangeArrowheads="1"/>
          </p:cNvSpPr>
          <p:nvPr/>
        </p:nvSpPr>
        <p:spPr bwMode="auto">
          <a:xfrm>
            <a:off x="5449888" y="490538"/>
            <a:ext cx="927100"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Epiglottis</a:t>
            </a:r>
            <a:endParaRPr lang="en-US" sz="1800" b="1">
              <a:latin typeface="Arial" charset="0"/>
            </a:endParaRPr>
          </a:p>
        </p:txBody>
      </p:sp>
      <p:sp>
        <p:nvSpPr>
          <p:cNvPr id="8229" name="Rectangle 37"/>
          <p:cNvSpPr>
            <a:spLocks noChangeArrowheads="1"/>
          </p:cNvSpPr>
          <p:nvPr/>
        </p:nvSpPr>
        <p:spPr bwMode="auto">
          <a:xfrm>
            <a:off x="7513638" y="715963"/>
            <a:ext cx="665162"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Larynx</a:t>
            </a:r>
            <a:endParaRPr lang="en-US" sz="1800" b="1">
              <a:latin typeface="Arial" charset="0"/>
            </a:endParaRPr>
          </a:p>
        </p:txBody>
      </p:sp>
      <p:sp>
        <p:nvSpPr>
          <p:cNvPr id="8230" name="Rectangle 38"/>
          <p:cNvSpPr>
            <a:spLocks noChangeArrowheads="1"/>
          </p:cNvSpPr>
          <p:nvPr/>
        </p:nvSpPr>
        <p:spPr bwMode="auto">
          <a:xfrm>
            <a:off x="7856538" y="1198563"/>
            <a:ext cx="777875"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Trachea</a:t>
            </a:r>
            <a:endParaRPr lang="en-US" sz="1800" b="1">
              <a:latin typeface="Arial" charset="0"/>
            </a:endParaRPr>
          </a:p>
        </p:txBody>
      </p:sp>
      <p:sp>
        <p:nvSpPr>
          <p:cNvPr id="8231" name="Rectangle 39"/>
          <p:cNvSpPr>
            <a:spLocks noChangeArrowheads="1"/>
          </p:cNvSpPr>
          <p:nvPr/>
        </p:nvSpPr>
        <p:spPr bwMode="auto">
          <a:xfrm>
            <a:off x="5449888" y="1265238"/>
            <a:ext cx="836612"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Cricoid</a:t>
            </a:r>
          </a:p>
          <a:p>
            <a:r>
              <a:rPr lang="en-US" sz="1600" b="1">
                <a:solidFill>
                  <a:srgbClr val="231F20"/>
                </a:solidFill>
                <a:latin typeface="Arial" charset="0"/>
              </a:rPr>
              <a:t>cartilage</a:t>
            </a:r>
          </a:p>
        </p:txBody>
      </p:sp>
      <p:sp>
        <p:nvSpPr>
          <p:cNvPr id="8232" name="Rectangle 40"/>
          <p:cNvSpPr>
            <a:spLocks noChangeArrowheads="1"/>
          </p:cNvSpPr>
          <p:nvPr/>
        </p:nvSpPr>
        <p:spPr bwMode="auto">
          <a:xfrm>
            <a:off x="8043863" y="1398588"/>
            <a:ext cx="495300"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Lung</a:t>
            </a:r>
            <a:endParaRPr lang="en-US" sz="1800" b="1">
              <a:latin typeface="Arial" charset="0"/>
            </a:endParaRPr>
          </a:p>
        </p:txBody>
      </p:sp>
      <p:sp>
        <p:nvSpPr>
          <p:cNvPr id="8233" name="Rectangle 41"/>
          <p:cNvSpPr>
            <a:spLocks noChangeArrowheads="1"/>
          </p:cNvSpPr>
          <p:nvPr/>
        </p:nvSpPr>
        <p:spPr bwMode="auto">
          <a:xfrm>
            <a:off x="5859463" y="3255963"/>
            <a:ext cx="2620962"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Respiratory tube cartilages</a:t>
            </a:r>
          </a:p>
          <a:p>
            <a:r>
              <a:rPr lang="en-US" sz="1600" b="1">
                <a:solidFill>
                  <a:srgbClr val="231F20"/>
                </a:solidFill>
                <a:latin typeface="Arial" charset="0"/>
              </a:rPr>
              <a:t>in neck and thorax</a:t>
            </a:r>
          </a:p>
        </p:txBody>
      </p:sp>
      <p:sp>
        <p:nvSpPr>
          <p:cNvPr id="8234" name="Rectangle 42"/>
          <p:cNvSpPr>
            <a:spLocks noChangeArrowheads="1"/>
          </p:cNvSpPr>
          <p:nvPr/>
        </p:nvSpPr>
        <p:spPr bwMode="auto">
          <a:xfrm>
            <a:off x="5449888" y="774700"/>
            <a:ext cx="836612"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Thyroid</a:t>
            </a:r>
          </a:p>
          <a:p>
            <a:r>
              <a:rPr lang="en-US" sz="1600" b="1">
                <a:solidFill>
                  <a:srgbClr val="231F20"/>
                </a:solidFill>
                <a:latin typeface="Arial" charset="0"/>
              </a:rPr>
              <a:t>cartilage</a:t>
            </a:r>
          </a:p>
        </p:txBody>
      </p:sp>
      <p:sp>
        <p:nvSpPr>
          <p:cNvPr id="8235" name="Rectangle 43"/>
          <p:cNvSpPr>
            <a:spLocks noChangeArrowheads="1"/>
          </p:cNvSpPr>
          <p:nvPr/>
        </p:nvSpPr>
        <p:spPr bwMode="auto">
          <a:xfrm>
            <a:off x="1512888" y="931863"/>
            <a:ext cx="1141412"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Cartilage in</a:t>
            </a:r>
          </a:p>
          <a:p>
            <a:r>
              <a:rPr lang="en-US" sz="1600" b="1">
                <a:solidFill>
                  <a:srgbClr val="231F20"/>
                </a:solidFill>
                <a:latin typeface="Arial" charset="0"/>
              </a:rPr>
              <a:t>external ear</a:t>
            </a:r>
            <a:endParaRPr lang="en-US" sz="1600" b="1">
              <a:latin typeface="Arial" charset="0"/>
            </a:endParaRPr>
          </a:p>
        </p:txBody>
      </p:sp>
      <p:sp>
        <p:nvSpPr>
          <p:cNvPr id="8236" name="Rectangle 44"/>
          <p:cNvSpPr>
            <a:spLocks noChangeArrowheads="1"/>
          </p:cNvSpPr>
          <p:nvPr/>
        </p:nvSpPr>
        <p:spPr bwMode="auto">
          <a:xfrm>
            <a:off x="3640138" y="960438"/>
            <a:ext cx="1220787"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Cartilages in</a:t>
            </a:r>
          </a:p>
          <a:p>
            <a:r>
              <a:rPr lang="en-US" sz="1600" b="1">
                <a:solidFill>
                  <a:srgbClr val="231F20"/>
                </a:solidFill>
                <a:latin typeface="Arial" charset="0"/>
              </a:rPr>
              <a:t>nose</a:t>
            </a:r>
          </a:p>
        </p:txBody>
      </p:sp>
      <p:sp>
        <p:nvSpPr>
          <p:cNvPr id="8237" name="Rectangle 45"/>
          <p:cNvSpPr>
            <a:spLocks noChangeArrowheads="1"/>
          </p:cNvSpPr>
          <p:nvPr/>
        </p:nvSpPr>
        <p:spPr bwMode="auto">
          <a:xfrm>
            <a:off x="4024313" y="1468438"/>
            <a:ext cx="869950" cy="73342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Articular</a:t>
            </a:r>
          </a:p>
          <a:p>
            <a:r>
              <a:rPr lang="en-US" sz="1600" b="1">
                <a:solidFill>
                  <a:srgbClr val="231F20"/>
                </a:solidFill>
                <a:latin typeface="Arial" charset="0"/>
              </a:rPr>
              <a:t>Cartilage</a:t>
            </a:r>
          </a:p>
          <a:p>
            <a:r>
              <a:rPr lang="en-US" sz="1600" b="1">
                <a:solidFill>
                  <a:srgbClr val="231F20"/>
                </a:solidFill>
                <a:latin typeface="Arial" charset="0"/>
              </a:rPr>
              <a:t>of a joint</a:t>
            </a:r>
          </a:p>
        </p:txBody>
      </p:sp>
      <p:sp>
        <p:nvSpPr>
          <p:cNvPr id="8238" name="Rectangle 46"/>
          <p:cNvSpPr>
            <a:spLocks noChangeArrowheads="1"/>
          </p:cNvSpPr>
          <p:nvPr/>
        </p:nvSpPr>
        <p:spPr bwMode="auto">
          <a:xfrm>
            <a:off x="4021138" y="2284413"/>
            <a:ext cx="836612"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Costal</a:t>
            </a:r>
          </a:p>
          <a:p>
            <a:r>
              <a:rPr lang="en-US" sz="1600" b="1">
                <a:solidFill>
                  <a:srgbClr val="231F20"/>
                </a:solidFill>
                <a:latin typeface="Arial" charset="0"/>
              </a:rPr>
              <a:t>cartilage</a:t>
            </a:r>
          </a:p>
        </p:txBody>
      </p:sp>
      <p:sp>
        <p:nvSpPr>
          <p:cNvPr id="8239" name="Rectangle 47"/>
          <p:cNvSpPr>
            <a:spLocks noChangeArrowheads="1"/>
          </p:cNvSpPr>
          <p:nvPr/>
        </p:nvSpPr>
        <p:spPr bwMode="auto">
          <a:xfrm>
            <a:off x="468313" y="2170113"/>
            <a:ext cx="1300162" cy="73342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Cartilage in</a:t>
            </a:r>
          </a:p>
          <a:p>
            <a:r>
              <a:rPr lang="en-US" sz="1600" b="1">
                <a:solidFill>
                  <a:srgbClr val="231F20"/>
                </a:solidFill>
                <a:latin typeface="Arial" charset="0"/>
              </a:rPr>
              <a:t>Intervertebral</a:t>
            </a:r>
            <a:br>
              <a:rPr lang="en-US" sz="1600" b="1">
                <a:solidFill>
                  <a:srgbClr val="231F20"/>
                </a:solidFill>
                <a:latin typeface="Arial" charset="0"/>
              </a:rPr>
            </a:br>
            <a:r>
              <a:rPr lang="en-US" sz="1600" b="1">
                <a:solidFill>
                  <a:srgbClr val="231F20"/>
                </a:solidFill>
                <a:latin typeface="Arial" charset="0"/>
              </a:rPr>
              <a:t>disc</a:t>
            </a:r>
          </a:p>
        </p:txBody>
      </p:sp>
      <p:sp>
        <p:nvSpPr>
          <p:cNvPr id="8240" name="Rectangle 48"/>
          <p:cNvSpPr>
            <a:spLocks noChangeArrowheads="1"/>
          </p:cNvSpPr>
          <p:nvPr/>
        </p:nvSpPr>
        <p:spPr bwMode="auto">
          <a:xfrm>
            <a:off x="452438" y="3900488"/>
            <a:ext cx="1049337"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Pubic</a:t>
            </a:r>
          </a:p>
          <a:p>
            <a:r>
              <a:rPr lang="en-US" sz="1600" b="1">
                <a:solidFill>
                  <a:srgbClr val="231F20"/>
                </a:solidFill>
                <a:latin typeface="Arial" charset="0"/>
              </a:rPr>
              <a:t>symphysis</a:t>
            </a:r>
          </a:p>
        </p:txBody>
      </p:sp>
      <p:sp>
        <p:nvSpPr>
          <p:cNvPr id="8241" name="Rectangle 49"/>
          <p:cNvSpPr>
            <a:spLocks noChangeArrowheads="1"/>
          </p:cNvSpPr>
          <p:nvPr/>
        </p:nvSpPr>
        <p:spPr bwMode="auto">
          <a:xfrm>
            <a:off x="465138" y="5157788"/>
            <a:ext cx="1730375"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Articular cartilage</a:t>
            </a:r>
          </a:p>
          <a:p>
            <a:r>
              <a:rPr lang="en-US" sz="1600" b="1">
                <a:solidFill>
                  <a:srgbClr val="231F20"/>
                </a:solidFill>
                <a:latin typeface="Arial" charset="0"/>
              </a:rPr>
              <a:t>of a joint</a:t>
            </a:r>
          </a:p>
        </p:txBody>
      </p:sp>
      <p:sp>
        <p:nvSpPr>
          <p:cNvPr id="8242" name="Rectangle 50"/>
          <p:cNvSpPr>
            <a:spLocks noChangeArrowheads="1"/>
          </p:cNvSpPr>
          <p:nvPr/>
        </p:nvSpPr>
        <p:spPr bwMode="auto">
          <a:xfrm>
            <a:off x="452438" y="4418013"/>
            <a:ext cx="1751012" cy="733425"/>
          </a:xfrm>
          <a:prstGeom prst="rect">
            <a:avLst/>
          </a:prstGeom>
          <a:noFill/>
          <a:ln w="9525">
            <a:noFill/>
            <a:miter lim="800000"/>
            <a:headEnd/>
            <a:tailEnd/>
          </a:ln>
        </p:spPr>
        <p:txBody>
          <a:bodyPr lIns="0" tIns="0" rIns="0" bIns="0">
            <a:spAutoFit/>
          </a:bodyPr>
          <a:lstStyle/>
          <a:p>
            <a:r>
              <a:rPr lang="en-US" sz="1600" b="1">
                <a:solidFill>
                  <a:srgbClr val="231F20"/>
                </a:solidFill>
                <a:latin typeface="Arial" charset="0"/>
              </a:rPr>
              <a:t>Meniscus (padlike</a:t>
            </a:r>
          </a:p>
          <a:p>
            <a:r>
              <a:rPr lang="en-US" sz="1600" b="1">
                <a:solidFill>
                  <a:srgbClr val="231F20"/>
                </a:solidFill>
                <a:latin typeface="Arial" charset="0"/>
              </a:rPr>
              <a:t>cartilage in</a:t>
            </a:r>
          </a:p>
          <a:p>
            <a:r>
              <a:rPr lang="en-US" sz="1600" b="1">
                <a:solidFill>
                  <a:srgbClr val="231F20"/>
                </a:solidFill>
                <a:latin typeface="Arial" charset="0"/>
              </a:rPr>
              <a:t>knee joint)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p:txBody>
          <a:bodyPr/>
          <a:lstStyle/>
          <a:p>
            <a:r>
              <a:rPr lang="en-US"/>
              <a:t>Growth of Cartilage</a:t>
            </a:r>
          </a:p>
        </p:txBody>
      </p:sp>
      <p:sp>
        <p:nvSpPr>
          <p:cNvPr id="9221" name="Rectangle 5"/>
          <p:cNvSpPr>
            <a:spLocks noGrp="1" noChangeArrowheads="1"/>
          </p:cNvSpPr>
          <p:nvPr>
            <p:ph type="body" idx="1"/>
          </p:nvPr>
        </p:nvSpPr>
        <p:spPr/>
        <p:txBody>
          <a:bodyPr/>
          <a:lstStyle/>
          <a:p>
            <a:r>
              <a:rPr lang="en-US" sz="2600"/>
              <a:t>Appositional</a:t>
            </a:r>
          </a:p>
          <a:p>
            <a:pPr lvl="1"/>
            <a:r>
              <a:rPr lang="en-US" sz="2400"/>
              <a:t>Cells secrete matrix against the external face of existing cartilage</a:t>
            </a:r>
          </a:p>
          <a:p>
            <a:r>
              <a:rPr lang="en-US" sz="2600"/>
              <a:t>Interstitial</a:t>
            </a:r>
          </a:p>
          <a:p>
            <a:pPr lvl="1"/>
            <a:r>
              <a:rPr lang="en-US" sz="2400"/>
              <a:t>Chondrocytes divide and secrete new matrix, expanding cartilage from within</a:t>
            </a:r>
          </a:p>
          <a:p>
            <a:r>
              <a:rPr lang="en-US" sz="2600"/>
              <a:t>Calcification of cartilage occurs during</a:t>
            </a:r>
          </a:p>
          <a:p>
            <a:pPr lvl="1"/>
            <a:r>
              <a:rPr lang="en-US" sz="2400"/>
              <a:t>Normal bone growth</a:t>
            </a:r>
          </a:p>
          <a:p>
            <a:pPr lvl="1"/>
            <a:r>
              <a:rPr lang="en-US" sz="2400"/>
              <a:t>Old 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r>
              <a:rPr lang="en-US"/>
              <a:t>Endochondral Ossification</a:t>
            </a:r>
          </a:p>
        </p:txBody>
      </p:sp>
      <p:sp>
        <p:nvSpPr>
          <p:cNvPr id="12293" name="Rectangle 5"/>
          <p:cNvSpPr>
            <a:spLocks noGrp="1" noChangeArrowheads="1"/>
          </p:cNvSpPr>
          <p:nvPr>
            <p:ph type="body" idx="1"/>
          </p:nvPr>
        </p:nvSpPr>
        <p:spPr/>
        <p:txBody>
          <a:bodyPr/>
          <a:lstStyle/>
          <a:p>
            <a:r>
              <a:rPr lang="en-US" dirty="0"/>
              <a:t>Uses hyaline cartilage </a:t>
            </a:r>
            <a:r>
              <a:rPr lang="en-US" dirty="0" smtClean="0"/>
              <a:t>models (a cartilage prototype) </a:t>
            </a:r>
            <a:endParaRPr lang="en-US" dirty="0"/>
          </a:p>
          <a:p>
            <a:r>
              <a:rPr lang="en-US" dirty="0"/>
              <a:t>Requires breakdown of hyaline cartilage prior to ossification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Endochondral Bone Formation</a:t>
            </a:r>
            <a:endParaRPr lang="en-US" dirty="0"/>
          </a:p>
        </p:txBody>
      </p:sp>
      <p:sp>
        <p:nvSpPr>
          <p:cNvPr id="3" name="Content Placeholder 2"/>
          <p:cNvSpPr>
            <a:spLocks noGrp="1"/>
          </p:cNvSpPr>
          <p:nvPr>
            <p:ph idx="1"/>
          </p:nvPr>
        </p:nvSpPr>
        <p:spPr/>
        <p:txBody>
          <a:bodyPr/>
          <a:lstStyle/>
          <a:p>
            <a:pPr>
              <a:buNone/>
            </a:pPr>
            <a:r>
              <a:rPr lang="en-US" dirty="0" smtClean="0"/>
              <a:t>(1) </a:t>
            </a:r>
            <a:r>
              <a:rPr lang="en-US" b="1" dirty="0" smtClean="0"/>
              <a:t>Primary Bone Formation</a:t>
            </a:r>
          </a:p>
          <a:p>
            <a:pPr>
              <a:buNone/>
            </a:pPr>
            <a:r>
              <a:rPr lang="en-US" dirty="0" smtClean="0"/>
              <a:t>      A. Primary Ossification (Diaphysis)</a:t>
            </a:r>
          </a:p>
          <a:p>
            <a:pPr>
              <a:buNone/>
            </a:pPr>
            <a:r>
              <a:rPr lang="en-US" dirty="0" smtClean="0"/>
              <a:t>      B. Secondary Ossification (Epiphysis) around the time of birth</a:t>
            </a:r>
          </a:p>
          <a:p>
            <a:endParaRPr lang="en-US" dirty="0" smtClean="0"/>
          </a:p>
          <a:p>
            <a:pPr>
              <a:buNone/>
            </a:pPr>
            <a:r>
              <a:rPr lang="en-US" dirty="0" smtClean="0"/>
              <a:t>(2) </a:t>
            </a:r>
            <a:r>
              <a:rPr lang="en-US" b="1" dirty="0" smtClean="0"/>
              <a:t>Secondary Bone Formation </a:t>
            </a:r>
            <a:r>
              <a:rPr lang="en-US" dirty="0" smtClean="0"/>
              <a:t>- Remodeling</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6.9</a:t>
            </a:r>
          </a:p>
        </p:txBody>
      </p:sp>
      <p:pic>
        <p:nvPicPr>
          <p:cNvPr id="101379" name="Picture 3" descr="figure_06_09"/>
          <p:cNvPicPr>
            <a:picLocks noChangeAspect="1" noChangeArrowheads="1"/>
          </p:cNvPicPr>
          <p:nvPr/>
        </p:nvPicPr>
        <p:blipFill>
          <a:blip r:embed="rId2" cstate="print"/>
          <a:srcRect/>
          <a:stretch>
            <a:fillRect/>
          </a:stretch>
        </p:blipFill>
        <p:spPr bwMode="auto">
          <a:xfrm>
            <a:off x="439738" y="588963"/>
            <a:ext cx="8262937" cy="5868987"/>
          </a:xfrm>
          <a:prstGeom prst="rect">
            <a:avLst/>
          </a:prstGeom>
          <a:noFill/>
        </p:spPr>
      </p:pic>
      <p:sp>
        <p:nvSpPr>
          <p:cNvPr id="101380" name="Line 4"/>
          <p:cNvSpPr>
            <a:spLocks noChangeShapeType="1"/>
          </p:cNvSpPr>
          <p:nvPr/>
        </p:nvSpPr>
        <p:spPr bwMode="auto">
          <a:xfrm>
            <a:off x="741363" y="3209925"/>
            <a:ext cx="1587" cy="215900"/>
          </a:xfrm>
          <a:prstGeom prst="line">
            <a:avLst/>
          </a:prstGeom>
          <a:noFill/>
          <a:ln w="12700">
            <a:solidFill>
              <a:srgbClr val="000000"/>
            </a:solidFill>
            <a:round/>
            <a:headEnd/>
            <a:tailEnd/>
          </a:ln>
        </p:spPr>
        <p:txBody>
          <a:bodyPr/>
          <a:lstStyle/>
          <a:p>
            <a:endParaRPr lang="en-US"/>
          </a:p>
        </p:txBody>
      </p:sp>
      <p:sp>
        <p:nvSpPr>
          <p:cNvPr id="101381" name="Line 5"/>
          <p:cNvSpPr>
            <a:spLocks noChangeShapeType="1"/>
          </p:cNvSpPr>
          <p:nvPr/>
        </p:nvSpPr>
        <p:spPr bwMode="auto">
          <a:xfrm>
            <a:off x="2392363" y="2768600"/>
            <a:ext cx="1587" cy="881063"/>
          </a:xfrm>
          <a:prstGeom prst="line">
            <a:avLst/>
          </a:prstGeom>
          <a:noFill/>
          <a:ln w="12700">
            <a:solidFill>
              <a:srgbClr val="000000"/>
            </a:solidFill>
            <a:round/>
            <a:headEnd/>
            <a:tailEnd/>
          </a:ln>
        </p:spPr>
        <p:txBody>
          <a:bodyPr/>
          <a:lstStyle/>
          <a:p>
            <a:endParaRPr lang="en-US"/>
          </a:p>
        </p:txBody>
      </p:sp>
      <p:sp>
        <p:nvSpPr>
          <p:cNvPr id="101382" name="Line 6"/>
          <p:cNvSpPr>
            <a:spLocks noChangeShapeType="1"/>
          </p:cNvSpPr>
          <p:nvPr/>
        </p:nvSpPr>
        <p:spPr bwMode="auto">
          <a:xfrm>
            <a:off x="5816600" y="1857375"/>
            <a:ext cx="1588" cy="361950"/>
          </a:xfrm>
          <a:prstGeom prst="line">
            <a:avLst/>
          </a:prstGeom>
          <a:noFill/>
          <a:ln w="12700">
            <a:solidFill>
              <a:srgbClr val="000000"/>
            </a:solidFill>
            <a:round/>
            <a:headEnd/>
            <a:tailEnd/>
          </a:ln>
        </p:spPr>
        <p:txBody>
          <a:bodyPr/>
          <a:lstStyle/>
          <a:p>
            <a:endParaRPr lang="en-US"/>
          </a:p>
        </p:txBody>
      </p:sp>
      <p:sp>
        <p:nvSpPr>
          <p:cNvPr id="101383" name="Line 7"/>
          <p:cNvSpPr>
            <a:spLocks noChangeShapeType="1"/>
          </p:cNvSpPr>
          <p:nvPr/>
        </p:nvSpPr>
        <p:spPr bwMode="auto">
          <a:xfrm>
            <a:off x="3557588" y="3232150"/>
            <a:ext cx="390525" cy="1588"/>
          </a:xfrm>
          <a:prstGeom prst="line">
            <a:avLst/>
          </a:prstGeom>
          <a:noFill/>
          <a:ln w="12700">
            <a:solidFill>
              <a:srgbClr val="000000"/>
            </a:solidFill>
            <a:round/>
            <a:headEnd/>
            <a:tailEnd/>
          </a:ln>
        </p:spPr>
        <p:txBody>
          <a:bodyPr/>
          <a:lstStyle/>
          <a:p>
            <a:endParaRPr lang="en-US"/>
          </a:p>
        </p:txBody>
      </p:sp>
      <p:sp>
        <p:nvSpPr>
          <p:cNvPr id="101384" name="Line 8"/>
          <p:cNvSpPr>
            <a:spLocks noChangeShapeType="1"/>
          </p:cNvSpPr>
          <p:nvPr/>
        </p:nvSpPr>
        <p:spPr bwMode="auto">
          <a:xfrm flipH="1">
            <a:off x="3430588" y="3973513"/>
            <a:ext cx="374650" cy="1587"/>
          </a:xfrm>
          <a:prstGeom prst="line">
            <a:avLst/>
          </a:prstGeom>
          <a:noFill/>
          <a:ln w="12700">
            <a:solidFill>
              <a:srgbClr val="000000"/>
            </a:solidFill>
            <a:round/>
            <a:headEnd/>
            <a:tailEnd/>
          </a:ln>
        </p:spPr>
        <p:txBody>
          <a:bodyPr/>
          <a:lstStyle/>
          <a:p>
            <a:endParaRPr lang="en-US"/>
          </a:p>
        </p:txBody>
      </p:sp>
      <p:sp>
        <p:nvSpPr>
          <p:cNvPr id="101385" name="Line 9"/>
          <p:cNvSpPr>
            <a:spLocks noChangeShapeType="1"/>
          </p:cNvSpPr>
          <p:nvPr/>
        </p:nvSpPr>
        <p:spPr bwMode="auto">
          <a:xfrm>
            <a:off x="5813425" y="3165475"/>
            <a:ext cx="377825" cy="1588"/>
          </a:xfrm>
          <a:prstGeom prst="line">
            <a:avLst/>
          </a:prstGeom>
          <a:noFill/>
          <a:ln w="12700">
            <a:solidFill>
              <a:srgbClr val="000000"/>
            </a:solidFill>
            <a:round/>
            <a:headEnd/>
            <a:tailEnd/>
          </a:ln>
        </p:spPr>
        <p:txBody>
          <a:bodyPr/>
          <a:lstStyle/>
          <a:p>
            <a:endParaRPr lang="en-US"/>
          </a:p>
        </p:txBody>
      </p:sp>
      <p:sp>
        <p:nvSpPr>
          <p:cNvPr id="101386" name="Freeform 10"/>
          <p:cNvSpPr>
            <a:spLocks/>
          </p:cNvSpPr>
          <p:nvPr/>
        </p:nvSpPr>
        <p:spPr bwMode="auto">
          <a:xfrm>
            <a:off x="4892675" y="2397125"/>
            <a:ext cx="504825" cy="285750"/>
          </a:xfrm>
          <a:custGeom>
            <a:avLst/>
            <a:gdLst/>
            <a:ahLst/>
            <a:cxnLst>
              <a:cxn ang="0">
                <a:pos x="318" y="180"/>
              </a:cxn>
              <a:cxn ang="0">
                <a:pos x="0" y="68"/>
              </a:cxn>
              <a:cxn ang="0">
                <a:pos x="0" y="0"/>
              </a:cxn>
            </a:cxnLst>
            <a:rect l="0" t="0" r="r" b="b"/>
            <a:pathLst>
              <a:path w="318" h="180">
                <a:moveTo>
                  <a:pt x="318" y="180"/>
                </a:moveTo>
                <a:lnTo>
                  <a:pt x="0" y="68"/>
                </a:lnTo>
                <a:lnTo>
                  <a:pt x="0" y="0"/>
                </a:lnTo>
              </a:path>
            </a:pathLst>
          </a:custGeom>
          <a:noFill/>
          <a:ln w="12700">
            <a:solidFill>
              <a:srgbClr val="000000"/>
            </a:solidFill>
            <a:prstDash val="solid"/>
            <a:round/>
            <a:headEnd/>
            <a:tailEnd/>
          </a:ln>
        </p:spPr>
        <p:txBody>
          <a:bodyPr/>
          <a:lstStyle/>
          <a:p>
            <a:endParaRPr lang="en-US"/>
          </a:p>
        </p:txBody>
      </p:sp>
      <p:sp>
        <p:nvSpPr>
          <p:cNvPr id="101387" name="Line 11"/>
          <p:cNvSpPr>
            <a:spLocks noChangeShapeType="1"/>
          </p:cNvSpPr>
          <p:nvPr/>
        </p:nvSpPr>
        <p:spPr bwMode="auto">
          <a:xfrm>
            <a:off x="7280275" y="1054100"/>
            <a:ext cx="555625" cy="1588"/>
          </a:xfrm>
          <a:prstGeom prst="line">
            <a:avLst/>
          </a:prstGeom>
          <a:noFill/>
          <a:ln w="12700">
            <a:solidFill>
              <a:srgbClr val="000000"/>
            </a:solidFill>
            <a:round/>
            <a:headEnd/>
            <a:tailEnd/>
          </a:ln>
        </p:spPr>
        <p:txBody>
          <a:bodyPr/>
          <a:lstStyle/>
          <a:p>
            <a:endParaRPr lang="en-US"/>
          </a:p>
        </p:txBody>
      </p:sp>
      <p:sp>
        <p:nvSpPr>
          <p:cNvPr id="101388" name="Line 12"/>
          <p:cNvSpPr>
            <a:spLocks noChangeShapeType="1"/>
          </p:cNvSpPr>
          <p:nvPr/>
        </p:nvSpPr>
        <p:spPr bwMode="auto">
          <a:xfrm>
            <a:off x="7245350" y="1552575"/>
            <a:ext cx="463550" cy="1588"/>
          </a:xfrm>
          <a:prstGeom prst="line">
            <a:avLst/>
          </a:prstGeom>
          <a:noFill/>
          <a:ln w="12700">
            <a:solidFill>
              <a:srgbClr val="000000"/>
            </a:solidFill>
            <a:round/>
            <a:headEnd/>
            <a:tailEnd/>
          </a:ln>
        </p:spPr>
        <p:txBody>
          <a:bodyPr/>
          <a:lstStyle/>
          <a:p>
            <a:endParaRPr lang="en-US"/>
          </a:p>
        </p:txBody>
      </p:sp>
      <p:sp>
        <p:nvSpPr>
          <p:cNvPr id="101389" name="Freeform 13"/>
          <p:cNvSpPr>
            <a:spLocks/>
          </p:cNvSpPr>
          <p:nvPr/>
        </p:nvSpPr>
        <p:spPr bwMode="auto">
          <a:xfrm>
            <a:off x="7283450" y="1863725"/>
            <a:ext cx="581025" cy="479425"/>
          </a:xfrm>
          <a:custGeom>
            <a:avLst/>
            <a:gdLst/>
            <a:ahLst/>
            <a:cxnLst>
              <a:cxn ang="0">
                <a:pos x="0" y="302"/>
              </a:cxn>
              <a:cxn ang="0">
                <a:pos x="0" y="220"/>
              </a:cxn>
              <a:cxn ang="0">
                <a:pos x="366" y="0"/>
              </a:cxn>
            </a:cxnLst>
            <a:rect l="0" t="0" r="r" b="b"/>
            <a:pathLst>
              <a:path w="366" h="302">
                <a:moveTo>
                  <a:pt x="0" y="302"/>
                </a:moveTo>
                <a:lnTo>
                  <a:pt x="0" y="220"/>
                </a:lnTo>
                <a:lnTo>
                  <a:pt x="366" y="0"/>
                </a:lnTo>
              </a:path>
            </a:pathLst>
          </a:custGeom>
          <a:noFill/>
          <a:ln w="12700">
            <a:solidFill>
              <a:srgbClr val="000000"/>
            </a:solidFill>
            <a:prstDash val="solid"/>
            <a:round/>
            <a:headEnd/>
            <a:tailEnd/>
          </a:ln>
        </p:spPr>
        <p:txBody>
          <a:bodyPr/>
          <a:lstStyle/>
          <a:p>
            <a:endParaRPr lang="en-US"/>
          </a:p>
        </p:txBody>
      </p:sp>
      <p:sp>
        <p:nvSpPr>
          <p:cNvPr id="101390" name="Freeform 14"/>
          <p:cNvSpPr>
            <a:spLocks/>
          </p:cNvSpPr>
          <p:nvPr/>
        </p:nvSpPr>
        <p:spPr bwMode="auto">
          <a:xfrm>
            <a:off x="776288" y="4106863"/>
            <a:ext cx="69850" cy="273050"/>
          </a:xfrm>
          <a:custGeom>
            <a:avLst/>
            <a:gdLst/>
            <a:ahLst/>
            <a:cxnLst>
              <a:cxn ang="0">
                <a:pos x="0" y="0"/>
              </a:cxn>
              <a:cxn ang="0">
                <a:pos x="44" y="0"/>
              </a:cxn>
              <a:cxn ang="0">
                <a:pos x="44" y="172"/>
              </a:cxn>
              <a:cxn ang="0">
                <a:pos x="2" y="172"/>
              </a:cxn>
            </a:cxnLst>
            <a:rect l="0" t="0" r="r" b="b"/>
            <a:pathLst>
              <a:path w="44" h="172">
                <a:moveTo>
                  <a:pt x="0" y="0"/>
                </a:moveTo>
                <a:lnTo>
                  <a:pt x="44" y="0"/>
                </a:lnTo>
                <a:lnTo>
                  <a:pt x="44" y="172"/>
                </a:lnTo>
                <a:lnTo>
                  <a:pt x="2" y="172"/>
                </a:lnTo>
              </a:path>
            </a:pathLst>
          </a:custGeom>
          <a:noFill/>
          <a:ln w="12700">
            <a:solidFill>
              <a:srgbClr val="000000"/>
            </a:solidFill>
            <a:prstDash val="solid"/>
            <a:round/>
            <a:headEnd/>
            <a:tailEnd/>
          </a:ln>
        </p:spPr>
        <p:txBody>
          <a:bodyPr/>
          <a:lstStyle/>
          <a:p>
            <a:endParaRPr lang="en-US"/>
          </a:p>
        </p:txBody>
      </p:sp>
      <p:sp>
        <p:nvSpPr>
          <p:cNvPr id="101391" name="Line 15"/>
          <p:cNvSpPr>
            <a:spLocks noChangeShapeType="1"/>
          </p:cNvSpPr>
          <p:nvPr/>
        </p:nvSpPr>
        <p:spPr bwMode="auto">
          <a:xfrm>
            <a:off x="979488" y="3900488"/>
            <a:ext cx="123825" cy="1587"/>
          </a:xfrm>
          <a:prstGeom prst="line">
            <a:avLst/>
          </a:prstGeom>
          <a:noFill/>
          <a:ln w="12700">
            <a:solidFill>
              <a:srgbClr val="000000"/>
            </a:solidFill>
            <a:round/>
            <a:headEnd/>
            <a:tailEnd/>
          </a:ln>
        </p:spPr>
        <p:txBody>
          <a:bodyPr/>
          <a:lstStyle/>
          <a:p>
            <a:endParaRPr lang="en-US"/>
          </a:p>
        </p:txBody>
      </p:sp>
      <p:sp>
        <p:nvSpPr>
          <p:cNvPr id="101392" name="Line 16"/>
          <p:cNvSpPr>
            <a:spLocks noChangeShapeType="1"/>
          </p:cNvSpPr>
          <p:nvPr/>
        </p:nvSpPr>
        <p:spPr bwMode="auto">
          <a:xfrm>
            <a:off x="842963" y="4249738"/>
            <a:ext cx="260350" cy="1587"/>
          </a:xfrm>
          <a:prstGeom prst="line">
            <a:avLst/>
          </a:prstGeom>
          <a:noFill/>
          <a:ln w="12700">
            <a:solidFill>
              <a:srgbClr val="000000"/>
            </a:solidFill>
            <a:round/>
            <a:headEnd/>
            <a:tailEnd/>
          </a:ln>
        </p:spPr>
        <p:txBody>
          <a:bodyPr/>
          <a:lstStyle/>
          <a:p>
            <a:endParaRPr lang="en-US"/>
          </a:p>
        </p:txBody>
      </p:sp>
      <p:sp>
        <p:nvSpPr>
          <p:cNvPr id="101393" name="Rectangle 17"/>
          <p:cNvSpPr>
            <a:spLocks noChangeArrowheads="1"/>
          </p:cNvSpPr>
          <p:nvPr/>
        </p:nvSpPr>
        <p:spPr bwMode="auto">
          <a:xfrm>
            <a:off x="444500" y="5211763"/>
            <a:ext cx="1193800" cy="730250"/>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Bone collar</a:t>
            </a:r>
            <a:br>
              <a:rPr lang="en-US" sz="1200" b="1">
                <a:solidFill>
                  <a:srgbClr val="0092C8"/>
                </a:solidFill>
                <a:latin typeface="Arial" charset="0"/>
              </a:rPr>
            </a:br>
            <a:r>
              <a:rPr lang="en-US" sz="1200" b="1">
                <a:solidFill>
                  <a:srgbClr val="0092C8"/>
                </a:solidFill>
                <a:latin typeface="Arial" charset="0"/>
              </a:rPr>
              <a:t>forms around</a:t>
            </a:r>
            <a:br>
              <a:rPr lang="en-US" sz="1200" b="1">
                <a:solidFill>
                  <a:srgbClr val="0092C8"/>
                </a:solidFill>
                <a:latin typeface="Arial" charset="0"/>
              </a:rPr>
            </a:br>
            <a:r>
              <a:rPr lang="en-US" sz="1200" b="1">
                <a:solidFill>
                  <a:srgbClr val="0092C8"/>
                </a:solidFill>
                <a:latin typeface="Arial" charset="0"/>
              </a:rPr>
              <a:t>hyaline cartilage</a:t>
            </a:r>
            <a:br>
              <a:rPr lang="en-US" sz="1200" b="1">
                <a:solidFill>
                  <a:srgbClr val="0092C8"/>
                </a:solidFill>
                <a:latin typeface="Arial" charset="0"/>
              </a:rPr>
            </a:br>
            <a:r>
              <a:rPr lang="en-US" sz="1200" b="1">
                <a:solidFill>
                  <a:srgbClr val="0092C8"/>
                </a:solidFill>
                <a:latin typeface="Arial" charset="0"/>
              </a:rPr>
              <a:t>model.</a:t>
            </a:r>
            <a:endParaRPr lang="en-US" sz="1800" b="1">
              <a:latin typeface="Arial" charset="0"/>
            </a:endParaRPr>
          </a:p>
        </p:txBody>
      </p:sp>
      <p:sp>
        <p:nvSpPr>
          <p:cNvPr id="101394" name="Rectangle 18"/>
          <p:cNvSpPr>
            <a:spLocks noChangeArrowheads="1"/>
          </p:cNvSpPr>
          <p:nvPr/>
        </p:nvSpPr>
        <p:spPr bwMode="auto">
          <a:xfrm>
            <a:off x="1778000" y="5211763"/>
            <a:ext cx="1358900" cy="912812"/>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Cartilage in the</a:t>
            </a:r>
            <a:br>
              <a:rPr lang="en-US" sz="1200" b="1">
                <a:solidFill>
                  <a:srgbClr val="0092C8"/>
                </a:solidFill>
                <a:latin typeface="Arial" charset="0"/>
              </a:rPr>
            </a:br>
            <a:r>
              <a:rPr lang="en-US" sz="1200" b="1">
                <a:solidFill>
                  <a:srgbClr val="0092C8"/>
                </a:solidFill>
                <a:latin typeface="Arial" charset="0"/>
              </a:rPr>
              <a:t>center of the</a:t>
            </a:r>
            <a:br>
              <a:rPr lang="en-US" sz="1200" b="1">
                <a:solidFill>
                  <a:srgbClr val="0092C8"/>
                </a:solidFill>
                <a:latin typeface="Arial" charset="0"/>
              </a:rPr>
            </a:br>
            <a:r>
              <a:rPr lang="en-US" sz="1200" b="1">
                <a:solidFill>
                  <a:srgbClr val="0092C8"/>
                </a:solidFill>
                <a:latin typeface="Arial" charset="0"/>
              </a:rPr>
              <a:t>diaphysis calcifies</a:t>
            </a:r>
            <a:br>
              <a:rPr lang="en-US" sz="1200" b="1">
                <a:solidFill>
                  <a:srgbClr val="0092C8"/>
                </a:solidFill>
                <a:latin typeface="Arial" charset="0"/>
              </a:rPr>
            </a:br>
            <a:r>
              <a:rPr lang="en-US" sz="1200" b="1">
                <a:solidFill>
                  <a:srgbClr val="0092C8"/>
                </a:solidFill>
                <a:latin typeface="Arial" charset="0"/>
              </a:rPr>
              <a:t>and then develops</a:t>
            </a:r>
            <a:br>
              <a:rPr lang="en-US" sz="1200" b="1">
                <a:solidFill>
                  <a:srgbClr val="0092C8"/>
                </a:solidFill>
                <a:latin typeface="Arial" charset="0"/>
              </a:rPr>
            </a:br>
            <a:r>
              <a:rPr lang="en-US" sz="1200" b="1">
                <a:solidFill>
                  <a:srgbClr val="0092C8"/>
                </a:solidFill>
                <a:latin typeface="Arial" charset="0"/>
              </a:rPr>
              <a:t>cavities.</a:t>
            </a:r>
            <a:endParaRPr lang="en-US" sz="1800" b="1">
              <a:latin typeface="Arial" charset="0"/>
            </a:endParaRPr>
          </a:p>
        </p:txBody>
      </p:sp>
      <p:sp>
        <p:nvSpPr>
          <p:cNvPr id="101395" name="Rectangle 19"/>
          <p:cNvSpPr>
            <a:spLocks noChangeArrowheads="1"/>
          </p:cNvSpPr>
          <p:nvPr/>
        </p:nvSpPr>
        <p:spPr bwMode="auto">
          <a:xfrm>
            <a:off x="3457575" y="5211763"/>
            <a:ext cx="1290638" cy="912812"/>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The periosteal</a:t>
            </a:r>
            <a:br>
              <a:rPr lang="en-US" sz="1200" b="1">
                <a:solidFill>
                  <a:srgbClr val="0092C8"/>
                </a:solidFill>
                <a:latin typeface="Arial" charset="0"/>
              </a:rPr>
            </a:br>
            <a:r>
              <a:rPr lang="en-US" sz="1200" b="1">
                <a:solidFill>
                  <a:srgbClr val="0092C8"/>
                </a:solidFill>
                <a:latin typeface="Arial" charset="0"/>
              </a:rPr>
              <a:t>bud inavades the</a:t>
            </a:r>
            <a:br>
              <a:rPr lang="en-US" sz="1200" b="1">
                <a:solidFill>
                  <a:srgbClr val="0092C8"/>
                </a:solidFill>
                <a:latin typeface="Arial" charset="0"/>
              </a:rPr>
            </a:br>
            <a:r>
              <a:rPr lang="en-US" sz="1200" b="1">
                <a:solidFill>
                  <a:srgbClr val="0092C8"/>
                </a:solidFill>
                <a:latin typeface="Arial" charset="0"/>
              </a:rPr>
              <a:t>internal cavities</a:t>
            </a:r>
            <a:br>
              <a:rPr lang="en-US" sz="1200" b="1">
                <a:solidFill>
                  <a:srgbClr val="0092C8"/>
                </a:solidFill>
                <a:latin typeface="Arial" charset="0"/>
              </a:rPr>
            </a:br>
            <a:r>
              <a:rPr lang="en-US" sz="1200" b="1">
                <a:solidFill>
                  <a:srgbClr val="0092C8"/>
                </a:solidFill>
                <a:latin typeface="Arial" charset="0"/>
              </a:rPr>
              <a:t>and spongy bone</a:t>
            </a:r>
            <a:br>
              <a:rPr lang="en-US" sz="1200" b="1">
                <a:solidFill>
                  <a:srgbClr val="0092C8"/>
                </a:solidFill>
                <a:latin typeface="Arial" charset="0"/>
              </a:rPr>
            </a:br>
            <a:r>
              <a:rPr lang="en-US" sz="1200" b="1">
                <a:solidFill>
                  <a:srgbClr val="0092C8"/>
                </a:solidFill>
                <a:latin typeface="Arial" charset="0"/>
              </a:rPr>
              <a:t>begins to form.</a:t>
            </a:r>
            <a:endParaRPr lang="en-US" sz="1800" b="1">
              <a:latin typeface="Arial" charset="0"/>
            </a:endParaRPr>
          </a:p>
        </p:txBody>
      </p:sp>
      <p:sp>
        <p:nvSpPr>
          <p:cNvPr id="101396" name="Rectangle 20"/>
          <p:cNvSpPr>
            <a:spLocks noChangeArrowheads="1"/>
          </p:cNvSpPr>
          <p:nvPr/>
        </p:nvSpPr>
        <p:spPr bwMode="auto">
          <a:xfrm>
            <a:off x="5000625" y="5211763"/>
            <a:ext cx="2028825" cy="1277937"/>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The diaphysis elongates</a:t>
            </a:r>
            <a:br>
              <a:rPr lang="en-US" sz="1200" b="1">
                <a:solidFill>
                  <a:srgbClr val="0092C8"/>
                </a:solidFill>
                <a:latin typeface="Arial" charset="0"/>
              </a:rPr>
            </a:br>
            <a:r>
              <a:rPr lang="en-US" sz="1200" b="1">
                <a:solidFill>
                  <a:srgbClr val="0092C8"/>
                </a:solidFill>
                <a:latin typeface="Arial" charset="0"/>
              </a:rPr>
              <a:t>and a medullary cavity</a:t>
            </a:r>
            <a:br>
              <a:rPr lang="en-US" sz="1200" b="1">
                <a:solidFill>
                  <a:srgbClr val="0092C8"/>
                </a:solidFill>
                <a:latin typeface="Arial" charset="0"/>
              </a:rPr>
            </a:br>
            <a:r>
              <a:rPr lang="en-US" sz="1200" b="1">
                <a:solidFill>
                  <a:srgbClr val="0092C8"/>
                </a:solidFill>
                <a:latin typeface="Arial" charset="0"/>
              </a:rPr>
              <a:t>forms as ossification</a:t>
            </a:r>
            <a:br>
              <a:rPr lang="en-US" sz="1200" b="1">
                <a:solidFill>
                  <a:srgbClr val="0092C8"/>
                </a:solidFill>
                <a:latin typeface="Arial" charset="0"/>
              </a:rPr>
            </a:br>
            <a:r>
              <a:rPr lang="en-US" sz="1200" b="1">
                <a:solidFill>
                  <a:srgbClr val="0092C8"/>
                </a:solidFill>
                <a:latin typeface="Arial" charset="0"/>
              </a:rPr>
              <a:t>continues. Secondary</a:t>
            </a:r>
            <a:br>
              <a:rPr lang="en-US" sz="1200" b="1">
                <a:solidFill>
                  <a:srgbClr val="0092C8"/>
                </a:solidFill>
                <a:latin typeface="Arial" charset="0"/>
              </a:rPr>
            </a:br>
            <a:r>
              <a:rPr lang="en-US" sz="1200" b="1">
                <a:solidFill>
                  <a:srgbClr val="0092C8"/>
                </a:solidFill>
                <a:latin typeface="Arial" charset="0"/>
              </a:rPr>
              <a:t>ossification centers appear</a:t>
            </a:r>
            <a:br>
              <a:rPr lang="en-US" sz="1200" b="1">
                <a:solidFill>
                  <a:srgbClr val="0092C8"/>
                </a:solidFill>
                <a:latin typeface="Arial" charset="0"/>
              </a:rPr>
            </a:br>
            <a:r>
              <a:rPr lang="en-US" sz="1200" b="1">
                <a:solidFill>
                  <a:srgbClr val="0092C8"/>
                </a:solidFill>
                <a:latin typeface="Arial" charset="0"/>
              </a:rPr>
              <a:t>in the epiphyses in</a:t>
            </a:r>
            <a:br>
              <a:rPr lang="en-US" sz="1200" b="1">
                <a:solidFill>
                  <a:srgbClr val="0092C8"/>
                </a:solidFill>
                <a:latin typeface="Arial" charset="0"/>
              </a:rPr>
            </a:br>
            <a:r>
              <a:rPr lang="en-US" sz="1200" b="1">
                <a:solidFill>
                  <a:srgbClr val="0092C8"/>
                </a:solidFill>
                <a:latin typeface="Arial" charset="0"/>
              </a:rPr>
              <a:t>preparation for stage 5.</a:t>
            </a:r>
            <a:endParaRPr lang="en-US" sz="1800" b="1">
              <a:latin typeface="Arial" charset="0"/>
            </a:endParaRPr>
          </a:p>
        </p:txBody>
      </p:sp>
      <p:sp>
        <p:nvSpPr>
          <p:cNvPr id="101397" name="Rectangle 21"/>
          <p:cNvSpPr>
            <a:spLocks noChangeArrowheads="1"/>
          </p:cNvSpPr>
          <p:nvPr/>
        </p:nvSpPr>
        <p:spPr bwMode="auto">
          <a:xfrm>
            <a:off x="7134225" y="5211763"/>
            <a:ext cx="1608138" cy="1277937"/>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The epiphyses</a:t>
            </a:r>
            <a:br>
              <a:rPr lang="en-US" sz="1200" b="1">
                <a:solidFill>
                  <a:srgbClr val="0092C8"/>
                </a:solidFill>
                <a:latin typeface="Arial" charset="0"/>
              </a:rPr>
            </a:br>
            <a:r>
              <a:rPr lang="en-US" sz="1200" b="1">
                <a:solidFill>
                  <a:srgbClr val="0092C8"/>
                </a:solidFill>
                <a:latin typeface="Arial" charset="0"/>
              </a:rPr>
              <a:t>ossify. When</a:t>
            </a:r>
            <a:br>
              <a:rPr lang="en-US" sz="1200" b="1">
                <a:solidFill>
                  <a:srgbClr val="0092C8"/>
                </a:solidFill>
                <a:latin typeface="Arial" charset="0"/>
              </a:rPr>
            </a:br>
            <a:r>
              <a:rPr lang="en-US" sz="1200" b="1">
                <a:solidFill>
                  <a:srgbClr val="0092C8"/>
                </a:solidFill>
                <a:latin typeface="Arial" charset="0"/>
              </a:rPr>
              <a:t>completed, hyaline</a:t>
            </a:r>
            <a:br>
              <a:rPr lang="en-US" sz="1200" b="1">
                <a:solidFill>
                  <a:srgbClr val="0092C8"/>
                </a:solidFill>
                <a:latin typeface="Arial" charset="0"/>
              </a:rPr>
            </a:br>
            <a:r>
              <a:rPr lang="en-US" sz="1200" b="1">
                <a:solidFill>
                  <a:srgbClr val="0092C8"/>
                </a:solidFill>
                <a:latin typeface="Arial" charset="0"/>
              </a:rPr>
              <a:t>cartilage remains only</a:t>
            </a:r>
            <a:br>
              <a:rPr lang="en-US" sz="1200" b="1">
                <a:solidFill>
                  <a:srgbClr val="0092C8"/>
                </a:solidFill>
                <a:latin typeface="Arial" charset="0"/>
              </a:rPr>
            </a:br>
            <a:r>
              <a:rPr lang="en-US" sz="1200" b="1">
                <a:solidFill>
                  <a:srgbClr val="0092C8"/>
                </a:solidFill>
                <a:latin typeface="Arial" charset="0"/>
              </a:rPr>
              <a:t>in the epiphyseal</a:t>
            </a:r>
            <a:br>
              <a:rPr lang="en-US" sz="1200" b="1">
                <a:solidFill>
                  <a:srgbClr val="0092C8"/>
                </a:solidFill>
                <a:latin typeface="Arial" charset="0"/>
              </a:rPr>
            </a:br>
            <a:r>
              <a:rPr lang="en-US" sz="1200" b="1">
                <a:solidFill>
                  <a:srgbClr val="0092C8"/>
                </a:solidFill>
                <a:latin typeface="Arial" charset="0"/>
              </a:rPr>
              <a:t>plates and articular</a:t>
            </a:r>
            <a:br>
              <a:rPr lang="en-US" sz="1200" b="1">
                <a:solidFill>
                  <a:srgbClr val="0092C8"/>
                </a:solidFill>
                <a:latin typeface="Arial" charset="0"/>
              </a:rPr>
            </a:br>
            <a:r>
              <a:rPr lang="en-US" sz="1200" b="1">
                <a:solidFill>
                  <a:srgbClr val="0092C8"/>
                </a:solidFill>
                <a:latin typeface="Arial" charset="0"/>
              </a:rPr>
              <a:t>cartilages.</a:t>
            </a:r>
            <a:endParaRPr lang="en-US" sz="1800" b="1">
              <a:latin typeface="Arial" charset="0"/>
            </a:endParaRPr>
          </a:p>
        </p:txBody>
      </p:sp>
      <p:sp>
        <p:nvSpPr>
          <p:cNvPr id="101398" name="Rectangle 22"/>
          <p:cNvSpPr>
            <a:spLocks noChangeArrowheads="1"/>
          </p:cNvSpPr>
          <p:nvPr/>
        </p:nvSpPr>
        <p:spPr bwMode="auto">
          <a:xfrm>
            <a:off x="420688" y="2854325"/>
            <a:ext cx="625475"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Hyaline</a:t>
            </a:r>
            <a:br>
              <a:rPr lang="en-US" sz="1200" b="1">
                <a:solidFill>
                  <a:srgbClr val="000000"/>
                </a:solidFill>
                <a:latin typeface="Arial" charset="0"/>
              </a:rPr>
            </a:br>
            <a:r>
              <a:rPr lang="en-US" sz="1200" b="1">
                <a:solidFill>
                  <a:srgbClr val="000000"/>
                </a:solidFill>
                <a:latin typeface="Arial" charset="0"/>
              </a:rPr>
              <a:t>cartilage</a:t>
            </a:r>
            <a:endParaRPr lang="en-US" sz="1800" b="1">
              <a:latin typeface="Arial" charset="0"/>
            </a:endParaRPr>
          </a:p>
        </p:txBody>
      </p:sp>
      <p:sp>
        <p:nvSpPr>
          <p:cNvPr id="101399" name="Rectangle 23"/>
          <p:cNvSpPr>
            <a:spLocks noChangeArrowheads="1"/>
          </p:cNvSpPr>
          <p:nvPr/>
        </p:nvSpPr>
        <p:spPr bwMode="auto">
          <a:xfrm>
            <a:off x="1968500" y="2214563"/>
            <a:ext cx="1123950"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Area of</a:t>
            </a:r>
            <a:br>
              <a:rPr lang="en-US" sz="1200" b="1">
                <a:solidFill>
                  <a:srgbClr val="000000"/>
                </a:solidFill>
                <a:latin typeface="Arial" charset="0"/>
              </a:rPr>
            </a:br>
            <a:r>
              <a:rPr lang="en-US" sz="1200" b="1">
                <a:solidFill>
                  <a:srgbClr val="000000"/>
                </a:solidFill>
                <a:latin typeface="Arial" charset="0"/>
              </a:rPr>
              <a:t>deteriorating</a:t>
            </a:r>
            <a:br>
              <a:rPr lang="en-US" sz="1200" b="1">
                <a:solidFill>
                  <a:srgbClr val="000000"/>
                </a:solidFill>
                <a:latin typeface="Arial" charset="0"/>
              </a:rPr>
            </a:br>
            <a:r>
              <a:rPr lang="en-US" sz="1200" b="1">
                <a:solidFill>
                  <a:srgbClr val="000000"/>
                </a:solidFill>
                <a:latin typeface="Arial" charset="0"/>
              </a:rPr>
              <a:t>cartilage matrix</a:t>
            </a:r>
            <a:endParaRPr lang="en-US" sz="1800" b="1">
              <a:latin typeface="Arial" charset="0"/>
            </a:endParaRPr>
          </a:p>
        </p:txBody>
      </p:sp>
      <p:sp>
        <p:nvSpPr>
          <p:cNvPr id="101400" name="Rectangle 24"/>
          <p:cNvSpPr>
            <a:spLocks noChangeArrowheads="1"/>
          </p:cNvSpPr>
          <p:nvPr/>
        </p:nvSpPr>
        <p:spPr bwMode="auto">
          <a:xfrm>
            <a:off x="4435475" y="2036763"/>
            <a:ext cx="923925"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Epiphyseal</a:t>
            </a:r>
            <a:br>
              <a:rPr lang="en-US" sz="1200" b="1">
                <a:solidFill>
                  <a:srgbClr val="000000"/>
                </a:solidFill>
                <a:latin typeface="Arial" charset="0"/>
              </a:rPr>
            </a:br>
            <a:r>
              <a:rPr lang="en-US" sz="1200" b="1">
                <a:solidFill>
                  <a:srgbClr val="000000"/>
                </a:solidFill>
                <a:latin typeface="Arial" charset="0"/>
              </a:rPr>
              <a:t>blood vessel</a:t>
            </a:r>
            <a:endParaRPr lang="en-US" sz="1800" b="1">
              <a:latin typeface="Arial" charset="0"/>
            </a:endParaRPr>
          </a:p>
        </p:txBody>
      </p:sp>
      <p:sp>
        <p:nvSpPr>
          <p:cNvPr id="101401" name="Rectangle 25"/>
          <p:cNvSpPr>
            <a:spLocks noChangeArrowheads="1"/>
          </p:cNvSpPr>
          <p:nvPr/>
        </p:nvSpPr>
        <p:spPr bwMode="auto">
          <a:xfrm>
            <a:off x="2968625" y="3135313"/>
            <a:ext cx="703263"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Spongy</a:t>
            </a:r>
            <a:br>
              <a:rPr lang="en-US" sz="1200" b="1">
                <a:solidFill>
                  <a:srgbClr val="000000"/>
                </a:solidFill>
                <a:latin typeface="Arial" charset="0"/>
              </a:rPr>
            </a:br>
            <a:r>
              <a:rPr lang="en-US" sz="1200" b="1">
                <a:solidFill>
                  <a:srgbClr val="000000"/>
                </a:solidFill>
                <a:latin typeface="Arial" charset="0"/>
              </a:rPr>
              <a:t>bone</a:t>
            </a:r>
            <a:br>
              <a:rPr lang="en-US" sz="1200" b="1">
                <a:solidFill>
                  <a:srgbClr val="000000"/>
                </a:solidFill>
                <a:latin typeface="Arial" charset="0"/>
              </a:rPr>
            </a:br>
            <a:r>
              <a:rPr lang="en-US" sz="1200" b="1">
                <a:solidFill>
                  <a:srgbClr val="000000"/>
                </a:solidFill>
                <a:latin typeface="Arial" charset="0"/>
              </a:rPr>
              <a:t>formation</a:t>
            </a:r>
            <a:endParaRPr lang="en-US" sz="1800" b="1">
              <a:latin typeface="Arial" charset="0"/>
            </a:endParaRPr>
          </a:p>
        </p:txBody>
      </p:sp>
      <p:sp>
        <p:nvSpPr>
          <p:cNvPr id="101402" name="Rectangle 26"/>
          <p:cNvSpPr>
            <a:spLocks noChangeArrowheads="1"/>
          </p:cNvSpPr>
          <p:nvPr/>
        </p:nvSpPr>
        <p:spPr bwMode="auto">
          <a:xfrm>
            <a:off x="6807200" y="2360613"/>
            <a:ext cx="804863"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Epiphyseal</a:t>
            </a:r>
            <a:br>
              <a:rPr lang="en-US" sz="1200" b="1">
                <a:solidFill>
                  <a:srgbClr val="000000"/>
                </a:solidFill>
                <a:latin typeface="Arial" charset="0"/>
              </a:rPr>
            </a:br>
            <a:r>
              <a:rPr lang="en-US" sz="1200" b="1">
                <a:solidFill>
                  <a:srgbClr val="000000"/>
                </a:solidFill>
                <a:latin typeface="Arial" charset="0"/>
              </a:rPr>
              <a:t>plate</a:t>
            </a:r>
            <a:br>
              <a:rPr lang="en-US" sz="1200" b="1">
                <a:solidFill>
                  <a:srgbClr val="000000"/>
                </a:solidFill>
                <a:latin typeface="Arial" charset="0"/>
              </a:rPr>
            </a:br>
            <a:r>
              <a:rPr lang="en-US" sz="1200" b="1">
                <a:solidFill>
                  <a:srgbClr val="000000"/>
                </a:solidFill>
                <a:latin typeface="Arial" charset="0"/>
              </a:rPr>
              <a:t>cartilage</a:t>
            </a:r>
            <a:endParaRPr lang="en-US" sz="1800" b="1">
              <a:latin typeface="Arial" charset="0"/>
            </a:endParaRPr>
          </a:p>
        </p:txBody>
      </p:sp>
      <p:sp>
        <p:nvSpPr>
          <p:cNvPr id="101403" name="Rectangle 27"/>
          <p:cNvSpPr>
            <a:spLocks noChangeArrowheads="1"/>
          </p:cNvSpPr>
          <p:nvPr/>
        </p:nvSpPr>
        <p:spPr bwMode="auto">
          <a:xfrm>
            <a:off x="5480050" y="1328738"/>
            <a:ext cx="847725"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Secondary</a:t>
            </a:r>
            <a:br>
              <a:rPr lang="en-US" sz="1200" b="1">
                <a:solidFill>
                  <a:srgbClr val="000000"/>
                </a:solidFill>
                <a:latin typeface="Arial" charset="0"/>
              </a:rPr>
            </a:br>
            <a:r>
              <a:rPr lang="en-US" sz="1200" b="1">
                <a:solidFill>
                  <a:srgbClr val="000000"/>
                </a:solidFill>
                <a:latin typeface="Arial" charset="0"/>
              </a:rPr>
              <a:t>ossification</a:t>
            </a:r>
            <a:br>
              <a:rPr lang="en-US" sz="1200" b="1">
                <a:solidFill>
                  <a:srgbClr val="000000"/>
                </a:solidFill>
                <a:latin typeface="Arial" charset="0"/>
              </a:rPr>
            </a:br>
            <a:r>
              <a:rPr lang="en-US" sz="1200" b="1">
                <a:solidFill>
                  <a:srgbClr val="000000"/>
                </a:solidFill>
                <a:latin typeface="Arial" charset="0"/>
              </a:rPr>
              <a:t>center</a:t>
            </a:r>
            <a:endParaRPr lang="en-US" sz="1800" b="1">
              <a:latin typeface="Arial" charset="0"/>
            </a:endParaRPr>
          </a:p>
        </p:txBody>
      </p:sp>
      <p:sp>
        <p:nvSpPr>
          <p:cNvPr id="101404" name="Rectangle 28"/>
          <p:cNvSpPr>
            <a:spLocks noChangeArrowheads="1"/>
          </p:cNvSpPr>
          <p:nvPr/>
        </p:nvSpPr>
        <p:spPr bwMode="auto">
          <a:xfrm>
            <a:off x="2968625" y="3881438"/>
            <a:ext cx="719138" cy="730250"/>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Blood</a:t>
            </a:r>
            <a:br>
              <a:rPr lang="en-US" sz="1200" b="1">
                <a:solidFill>
                  <a:srgbClr val="000000"/>
                </a:solidFill>
                <a:latin typeface="Arial" charset="0"/>
              </a:rPr>
            </a:br>
            <a:r>
              <a:rPr lang="en-US" sz="1200" b="1">
                <a:solidFill>
                  <a:srgbClr val="000000"/>
                </a:solidFill>
                <a:latin typeface="Arial" charset="0"/>
              </a:rPr>
              <a:t>vessel of</a:t>
            </a:r>
            <a:br>
              <a:rPr lang="en-US" sz="1200" b="1">
                <a:solidFill>
                  <a:srgbClr val="000000"/>
                </a:solidFill>
                <a:latin typeface="Arial" charset="0"/>
              </a:rPr>
            </a:br>
            <a:r>
              <a:rPr lang="en-US" sz="1200" b="1">
                <a:solidFill>
                  <a:srgbClr val="000000"/>
                </a:solidFill>
                <a:latin typeface="Arial" charset="0"/>
              </a:rPr>
              <a:t>periosteal</a:t>
            </a:r>
            <a:br>
              <a:rPr lang="en-US" sz="1200" b="1">
                <a:solidFill>
                  <a:srgbClr val="000000"/>
                </a:solidFill>
                <a:latin typeface="Arial" charset="0"/>
              </a:rPr>
            </a:br>
            <a:r>
              <a:rPr lang="en-US" sz="1200" b="1">
                <a:solidFill>
                  <a:srgbClr val="000000"/>
                </a:solidFill>
                <a:latin typeface="Arial" charset="0"/>
              </a:rPr>
              <a:t>bud</a:t>
            </a:r>
            <a:endParaRPr lang="en-US" sz="1800" b="1">
              <a:latin typeface="Arial" charset="0"/>
            </a:endParaRPr>
          </a:p>
        </p:txBody>
      </p:sp>
      <p:sp>
        <p:nvSpPr>
          <p:cNvPr id="101405" name="Rectangle 29"/>
          <p:cNvSpPr>
            <a:spLocks noChangeArrowheads="1"/>
          </p:cNvSpPr>
          <p:nvPr/>
        </p:nvSpPr>
        <p:spPr bwMode="auto">
          <a:xfrm>
            <a:off x="6226175" y="3074988"/>
            <a:ext cx="711200"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Medullary</a:t>
            </a:r>
            <a:br>
              <a:rPr lang="en-US" sz="1200" b="1">
                <a:solidFill>
                  <a:srgbClr val="000000"/>
                </a:solidFill>
                <a:latin typeface="Arial" charset="0"/>
              </a:rPr>
            </a:br>
            <a:r>
              <a:rPr lang="en-US" sz="1200" b="1">
                <a:solidFill>
                  <a:srgbClr val="000000"/>
                </a:solidFill>
                <a:latin typeface="Arial" charset="0"/>
              </a:rPr>
              <a:t>cavity</a:t>
            </a:r>
            <a:endParaRPr lang="en-US" sz="1800" b="1">
              <a:latin typeface="Arial" charset="0"/>
            </a:endParaRPr>
          </a:p>
        </p:txBody>
      </p:sp>
      <p:sp>
        <p:nvSpPr>
          <p:cNvPr id="101406" name="Rectangle 30"/>
          <p:cNvSpPr>
            <a:spLocks noChangeArrowheads="1"/>
          </p:cNvSpPr>
          <p:nvPr/>
        </p:nvSpPr>
        <p:spPr bwMode="auto">
          <a:xfrm>
            <a:off x="6657975" y="950913"/>
            <a:ext cx="625475"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Articular</a:t>
            </a:r>
            <a:br>
              <a:rPr lang="en-US" sz="1200" b="1">
                <a:solidFill>
                  <a:srgbClr val="000000"/>
                </a:solidFill>
                <a:latin typeface="Arial" charset="0"/>
              </a:rPr>
            </a:br>
            <a:r>
              <a:rPr lang="en-US" sz="1200" b="1">
                <a:solidFill>
                  <a:srgbClr val="000000"/>
                </a:solidFill>
                <a:latin typeface="Arial" charset="0"/>
              </a:rPr>
              <a:t>cartilage</a:t>
            </a:r>
            <a:endParaRPr lang="en-US" sz="1800" b="1">
              <a:latin typeface="Arial" charset="0"/>
            </a:endParaRPr>
          </a:p>
        </p:txBody>
      </p:sp>
      <p:sp>
        <p:nvSpPr>
          <p:cNvPr id="101407" name="Rectangle 31"/>
          <p:cNvSpPr>
            <a:spLocks noChangeArrowheads="1"/>
          </p:cNvSpPr>
          <p:nvPr/>
        </p:nvSpPr>
        <p:spPr bwMode="auto">
          <a:xfrm>
            <a:off x="7515225" y="538163"/>
            <a:ext cx="1058863" cy="4318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Childhood to</a:t>
            </a:r>
            <a:br>
              <a:rPr lang="en-US" sz="1200">
                <a:solidFill>
                  <a:srgbClr val="000000"/>
                </a:solidFill>
                <a:latin typeface="Arial Black" pitchFamily="34" charset="0"/>
              </a:rPr>
            </a:br>
            <a:r>
              <a:rPr lang="en-US" sz="1200">
                <a:solidFill>
                  <a:srgbClr val="000000"/>
                </a:solidFill>
                <a:latin typeface="Arial Black" pitchFamily="34" charset="0"/>
              </a:rPr>
              <a:t>adolescence</a:t>
            </a:r>
            <a:endParaRPr lang="en-US" sz="1800">
              <a:latin typeface="Arial Black" pitchFamily="34" charset="0"/>
            </a:endParaRPr>
          </a:p>
        </p:txBody>
      </p:sp>
      <p:sp>
        <p:nvSpPr>
          <p:cNvPr id="101408" name="Rectangle 32"/>
          <p:cNvSpPr>
            <a:spLocks noChangeArrowheads="1"/>
          </p:cNvSpPr>
          <p:nvPr/>
        </p:nvSpPr>
        <p:spPr bwMode="auto">
          <a:xfrm>
            <a:off x="5641975" y="538163"/>
            <a:ext cx="407988" cy="2159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Birth</a:t>
            </a:r>
            <a:endParaRPr lang="en-US" sz="1800">
              <a:latin typeface="Arial Black" pitchFamily="34" charset="0"/>
            </a:endParaRPr>
          </a:p>
        </p:txBody>
      </p:sp>
      <p:sp>
        <p:nvSpPr>
          <p:cNvPr id="101409" name="Rectangle 33"/>
          <p:cNvSpPr>
            <a:spLocks noChangeArrowheads="1"/>
          </p:cNvSpPr>
          <p:nvPr/>
        </p:nvSpPr>
        <p:spPr bwMode="auto">
          <a:xfrm>
            <a:off x="454025" y="541338"/>
            <a:ext cx="609600" cy="2159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Week 9</a:t>
            </a:r>
            <a:endParaRPr lang="en-US" sz="1800">
              <a:latin typeface="Arial Black" pitchFamily="34" charset="0"/>
            </a:endParaRPr>
          </a:p>
        </p:txBody>
      </p:sp>
      <p:sp>
        <p:nvSpPr>
          <p:cNvPr id="101410" name="Rectangle 34"/>
          <p:cNvSpPr>
            <a:spLocks noChangeArrowheads="1"/>
          </p:cNvSpPr>
          <p:nvPr/>
        </p:nvSpPr>
        <p:spPr bwMode="auto">
          <a:xfrm>
            <a:off x="3876675" y="538163"/>
            <a:ext cx="669925" cy="2159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Month 3</a:t>
            </a:r>
            <a:endParaRPr lang="en-US" sz="1800">
              <a:latin typeface="Arial Black" pitchFamily="34" charset="0"/>
            </a:endParaRPr>
          </a:p>
        </p:txBody>
      </p:sp>
      <p:sp>
        <p:nvSpPr>
          <p:cNvPr id="101411" name="Rectangle 35"/>
          <p:cNvSpPr>
            <a:spLocks noChangeArrowheads="1"/>
          </p:cNvSpPr>
          <p:nvPr/>
        </p:nvSpPr>
        <p:spPr bwMode="auto">
          <a:xfrm>
            <a:off x="6657975" y="1458913"/>
            <a:ext cx="560388"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Spongy</a:t>
            </a:r>
            <a:br>
              <a:rPr lang="en-US" sz="1200" b="1">
                <a:solidFill>
                  <a:srgbClr val="000000"/>
                </a:solidFill>
                <a:latin typeface="Arial" charset="0"/>
              </a:rPr>
            </a:br>
            <a:r>
              <a:rPr lang="en-US" sz="1200" b="1">
                <a:solidFill>
                  <a:srgbClr val="000000"/>
                </a:solidFill>
                <a:latin typeface="Arial" charset="0"/>
              </a:rPr>
              <a:t>bone</a:t>
            </a:r>
            <a:endParaRPr lang="en-US" sz="1800" b="1">
              <a:latin typeface="Arial" charset="0"/>
            </a:endParaRPr>
          </a:p>
        </p:txBody>
      </p:sp>
      <p:sp>
        <p:nvSpPr>
          <p:cNvPr id="101412" name="Rectangle 36"/>
          <p:cNvSpPr>
            <a:spLocks noChangeArrowheads="1"/>
          </p:cNvSpPr>
          <p:nvPr/>
        </p:nvSpPr>
        <p:spPr bwMode="auto">
          <a:xfrm>
            <a:off x="1130300" y="3821113"/>
            <a:ext cx="406400"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Bone</a:t>
            </a:r>
            <a:br>
              <a:rPr lang="en-US" sz="1200" b="1">
                <a:solidFill>
                  <a:srgbClr val="000000"/>
                </a:solidFill>
                <a:latin typeface="Arial" charset="0"/>
              </a:rPr>
            </a:br>
            <a:r>
              <a:rPr lang="en-US" sz="1200" b="1">
                <a:solidFill>
                  <a:srgbClr val="000000"/>
                </a:solidFill>
                <a:latin typeface="Arial" charset="0"/>
              </a:rPr>
              <a:t>collar</a:t>
            </a:r>
            <a:endParaRPr lang="en-US" sz="1800" b="1">
              <a:latin typeface="Arial" charset="0"/>
            </a:endParaRPr>
          </a:p>
        </p:txBody>
      </p:sp>
      <p:sp>
        <p:nvSpPr>
          <p:cNvPr id="101413" name="Rectangle 37"/>
          <p:cNvSpPr>
            <a:spLocks noChangeArrowheads="1"/>
          </p:cNvSpPr>
          <p:nvPr/>
        </p:nvSpPr>
        <p:spPr bwMode="auto">
          <a:xfrm>
            <a:off x="1130300" y="4164013"/>
            <a:ext cx="847725"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Primary</a:t>
            </a:r>
            <a:br>
              <a:rPr lang="en-US" sz="1200" b="1">
                <a:solidFill>
                  <a:srgbClr val="000000"/>
                </a:solidFill>
                <a:latin typeface="Arial" charset="0"/>
              </a:rPr>
            </a:br>
            <a:r>
              <a:rPr lang="en-US" sz="1200" b="1">
                <a:solidFill>
                  <a:srgbClr val="000000"/>
                </a:solidFill>
                <a:latin typeface="Arial" charset="0"/>
              </a:rPr>
              <a:t>ossification</a:t>
            </a:r>
            <a:br>
              <a:rPr lang="en-US" sz="1200" b="1">
                <a:solidFill>
                  <a:srgbClr val="000000"/>
                </a:solidFill>
                <a:latin typeface="Arial" charset="0"/>
              </a:rPr>
            </a:br>
            <a:r>
              <a:rPr lang="en-US" sz="1200" b="1">
                <a:solidFill>
                  <a:srgbClr val="000000"/>
                </a:solidFill>
                <a:latin typeface="Arial" charset="0"/>
              </a:rPr>
              <a:t>center</a:t>
            </a:r>
            <a:endParaRPr lang="en-US" sz="1800" b="1">
              <a:latin typeface="Arial" charset="0"/>
            </a:endParaRPr>
          </a:p>
        </p:txBody>
      </p:sp>
      <p:sp>
        <p:nvSpPr>
          <p:cNvPr id="101414" name="Oval 38"/>
          <p:cNvSpPr>
            <a:spLocks noChangeArrowheads="1"/>
          </p:cNvSpPr>
          <p:nvPr/>
        </p:nvSpPr>
        <p:spPr bwMode="auto">
          <a:xfrm>
            <a:off x="444500"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1</a:t>
            </a:r>
            <a:endParaRPr lang="en-US" sz="1000">
              <a:latin typeface="Arial Black" pitchFamily="34" charset="0"/>
            </a:endParaRPr>
          </a:p>
        </p:txBody>
      </p:sp>
      <p:sp>
        <p:nvSpPr>
          <p:cNvPr id="101415" name="Oval 39"/>
          <p:cNvSpPr>
            <a:spLocks noChangeArrowheads="1"/>
          </p:cNvSpPr>
          <p:nvPr/>
        </p:nvSpPr>
        <p:spPr bwMode="auto">
          <a:xfrm>
            <a:off x="1778000"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2</a:t>
            </a:r>
            <a:endParaRPr lang="en-US" sz="1000">
              <a:latin typeface="Arial Black" pitchFamily="34" charset="0"/>
            </a:endParaRPr>
          </a:p>
        </p:txBody>
      </p:sp>
      <p:sp>
        <p:nvSpPr>
          <p:cNvPr id="101416" name="Oval 40"/>
          <p:cNvSpPr>
            <a:spLocks noChangeArrowheads="1"/>
          </p:cNvSpPr>
          <p:nvPr/>
        </p:nvSpPr>
        <p:spPr bwMode="auto">
          <a:xfrm>
            <a:off x="3457575"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3</a:t>
            </a:r>
            <a:endParaRPr lang="en-US" sz="1000">
              <a:latin typeface="Arial Black" pitchFamily="34" charset="0"/>
            </a:endParaRPr>
          </a:p>
        </p:txBody>
      </p:sp>
      <p:sp>
        <p:nvSpPr>
          <p:cNvPr id="101417" name="Oval 41"/>
          <p:cNvSpPr>
            <a:spLocks noChangeArrowheads="1"/>
          </p:cNvSpPr>
          <p:nvPr/>
        </p:nvSpPr>
        <p:spPr bwMode="auto">
          <a:xfrm>
            <a:off x="5000625"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4</a:t>
            </a:r>
            <a:endParaRPr lang="en-US" sz="1000">
              <a:latin typeface="Arial Black" pitchFamily="34" charset="0"/>
            </a:endParaRPr>
          </a:p>
        </p:txBody>
      </p:sp>
      <p:sp>
        <p:nvSpPr>
          <p:cNvPr id="101418" name="Oval 42"/>
          <p:cNvSpPr>
            <a:spLocks noChangeArrowheads="1"/>
          </p:cNvSpPr>
          <p:nvPr/>
        </p:nvSpPr>
        <p:spPr bwMode="auto">
          <a:xfrm>
            <a:off x="7134225"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5</a:t>
            </a:r>
            <a:endParaRPr lang="en-US" sz="1000">
              <a:latin typeface="Arial Black"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7710488"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6.9, step 1</a:t>
            </a:r>
          </a:p>
        </p:txBody>
      </p:sp>
      <p:pic>
        <p:nvPicPr>
          <p:cNvPr id="14342" name="Picture 6" descr="figure_06_09_1"/>
          <p:cNvPicPr>
            <a:picLocks noChangeAspect="1" noChangeArrowheads="1"/>
          </p:cNvPicPr>
          <p:nvPr/>
        </p:nvPicPr>
        <p:blipFill>
          <a:blip r:embed="rId2" cstate="print"/>
          <a:srcRect/>
          <a:stretch>
            <a:fillRect/>
          </a:stretch>
        </p:blipFill>
        <p:spPr bwMode="auto">
          <a:xfrm>
            <a:off x="455613" y="588963"/>
            <a:ext cx="8231187" cy="5868987"/>
          </a:xfrm>
          <a:prstGeom prst="rect">
            <a:avLst/>
          </a:prstGeom>
          <a:noFill/>
        </p:spPr>
      </p:pic>
      <p:sp>
        <p:nvSpPr>
          <p:cNvPr id="14343" name="Rectangle 7"/>
          <p:cNvSpPr>
            <a:spLocks noChangeArrowheads="1"/>
          </p:cNvSpPr>
          <p:nvPr/>
        </p:nvSpPr>
        <p:spPr bwMode="auto">
          <a:xfrm>
            <a:off x="2305050" y="5665788"/>
            <a:ext cx="4573588" cy="793750"/>
          </a:xfrm>
          <a:prstGeom prst="rect">
            <a:avLst/>
          </a:prstGeom>
          <a:noFill/>
          <a:ln w="9525">
            <a:noFill/>
            <a:miter lim="800000"/>
            <a:headEnd/>
            <a:tailEnd/>
          </a:ln>
        </p:spPr>
        <p:txBody>
          <a:bodyPr wrap="none" lIns="0" tIns="0" rIns="0" bIns="0">
            <a:spAutoFit/>
          </a:bodyPr>
          <a:lstStyle/>
          <a:p>
            <a:pPr eaLnBrk="1" hangingPunct="1"/>
            <a:r>
              <a:rPr lang="en-US" sz="2600" b="1">
                <a:solidFill>
                  <a:srgbClr val="0092C8"/>
                </a:solidFill>
                <a:latin typeface="Arial" charset="0"/>
              </a:rPr>
              <a:t>      Bone collar forms around</a:t>
            </a:r>
            <a:br>
              <a:rPr lang="en-US" sz="2600" b="1">
                <a:solidFill>
                  <a:srgbClr val="0092C8"/>
                </a:solidFill>
                <a:latin typeface="Arial" charset="0"/>
              </a:rPr>
            </a:br>
            <a:r>
              <a:rPr lang="en-US" sz="2600" b="1">
                <a:solidFill>
                  <a:srgbClr val="0092C8"/>
                </a:solidFill>
                <a:latin typeface="Arial" charset="0"/>
              </a:rPr>
              <a:t>hyaline cartilage model.</a:t>
            </a:r>
            <a:endParaRPr lang="en-US" sz="2600" b="1">
              <a:latin typeface="Arial" charset="0"/>
            </a:endParaRPr>
          </a:p>
        </p:txBody>
      </p:sp>
      <p:sp>
        <p:nvSpPr>
          <p:cNvPr id="14344" name="Oval 8"/>
          <p:cNvSpPr>
            <a:spLocks noChangeArrowheads="1"/>
          </p:cNvSpPr>
          <p:nvPr/>
        </p:nvSpPr>
        <p:spPr bwMode="auto">
          <a:xfrm>
            <a:off x="2305050" y="5664200"/>
            <a:ext cx="393700" cy="393700"/>
          </a:xfrm>
          <a:prstGeom prst="ellipse">
            <a:avLst/>
          </a:prstGeom>
          <a:solidFill>
            <a:schemeClr val="bg1"/>
          </a:solidFill>
          <a:ln w="25400">
            <a:solidFill>
              <a:srgbClr val="0092C8"/>
            </a:solidFill>
            <a:round/>
            <a:headEnd/>
            <a:tailEnd/>
          </a:ln>
          <a:effectLst/>
        </p:spPr>
        <p:txBody>
          <a:bodyPr wrap="none" anchor="ctr"/>
          <a:lstStyle/>
          <a:p>
            <a:pPr algn="ctr"/>
            <a:r>
              <a:rPr lang="en-US" b="1">
                <a:solidFill>
                  <a:srgbClr val="0092C8"/>
                </a:solidFill>
                <a:latin typeface="Arial Black" pitchFamily="34" charset="0"/>
              </a:rPr>
              <a:t>1</a:t>
            </a:r>
            <a:endParaRPr lang="en-US" sz="1000">
              <a:latin typeface="Arial Black" pitchFamily="34" charset="0"/>
            </a:endParaRPr>
          </a:p>
        </p:txBody>
      </p:sp>
      <p:sp>
        <p:nvSpPr>
          <p:cNvPr id="14345" name="Line 9"/>
          <p:cNvSpPr>
            <a:spLocks noChangeShapeType="1"/>
          </p:cNvSpPr>
          <p:nvPr/>
        </p:nvSpPr>
        <p:spPr bwMode="auto">
          <a:xfrm>
            <a:off x="3554413" y="1362075"/>
            <a:ext cx="1587" cy="466725"/>
          </a:xfrm>
          <a:prstGeom prst="line">
            <a:avLst/>
          </a:prstGeom>
          <a:noFill/>
          <a:ln w="28575">
            <a:solidFill>
              <a:srgbClr val="000000"/>
            </a:solidFill>
            <a:round/>
            <a:headEnd/>
            <a:tailEnd/>
          </a:ln>
        </p:spPr>
        <p:txBody>
          <a:bodyPr/>
          <a:lstStyle/>
          <a:p>
            <a:endParaRPr lang="en-US"/>
          </a:p>
        </p:txBody>
      </p:sp>
      <p:sp>
        <p:nvSpPr>
          <p:cNvPr id="14346" name="Line 10"/>
          <p:cNvSpPr>
            <a:spLocks noChangeShapeType="1"/>
          </p:cNvSpPr>
          <p:nvPr/>
        </p:nvSpPr>
        <p:spPr bwMode="auto">
          <a:xfrm>
            <a:off x="4075113" y="2857500"/>
            <a:ext cx="263525" cy="1588"/>
          </a:xfrm>
          <a:prstGeom prst="line">
            <a:avLst/>
          </a:prstGeom>
          <a:noFill/>
          <a:ln w="28575">
            <a:solidFill>
              <a:srgbClr val="000000"/>
            </a:solidFill>
            <a:round/>
            <a:headEnd/>
            <a:tailEnd/>
          </a:ln>
        </p:spPr>
        <p:txBody>
          <a:bodyPr/>
          <a:lstStyle/>
          <a:p>
            <a:endParaRPr lang="en-US"/>
          </a:p>
        </p:txBody>
      </p:sp>
      <p:sp>
        <p:nvSpPr>
          <p:cNvPr id="14347" name="Freeform 11"/>
          <p:cNvSpPr>
            <a:spLocks/>
          </p:cNvSpPr>
          <p:nvPr/>
        </p:nvSpPr>
        <p:spPr bwMode="auto">
          <a:xfrm>
            <a:off x="3630613" y="3305175"/>
            <a:ext cx="149225" cy="595313"/>
          </a:xfrm>
          <a:custGeom>
            <a:avLst/>
            <a:gdLst/>
            <a:ahLst/>
            <a:cxnLst>
              <a:cxn ang="0">
                <a:pos x="0" y="0"/>
              </a:cxn>
              <a:cxn ang="0">
                <a:pos x="94" y="0"/>
              </a:cxn>
              <a:cxn ang="0">
                <a:pos x="94" y="375"/>
              </a:cxn>
              <a:cxn ang="0">
                <a:pos x="2" y="375"/>
              </a:cxn>
            </a:cxnLst>
            <a:rect l="0" t="0" r="r" b="b"/>
            <a:pathLst>
              <a:path w="94" h="375">
                <a:moveTo>
                  <a:pt x="0" y="0"/>
                </a:moveTo>
                <a:lnTo>
                  <a:pt x="94" y="0"/>
                </a:lnTo>
                <a:lnTo>
                  <a:pt x="94" y="375"/>
                </a:lnTo>
                <a:lnTo>
                  <a:pt x="2" y="375"/>
                </a:lnTo>
              </a:path>
            </a:pathLst>
          </a:custGeom>
          <a:noFill/>
          <a:ln w="28575">
            <a:solidFill>
              <a:srgbClr val="000000"/>
            </a:solidFill>
            <a:prstDash val="solid"/>
            <a:round/>
            <a:headEnd/>
            <a:tailEnd/>
          </a:ln>
        </p:spPr>
        <p:txBody>
          <a:bodyPr/>
          <a:lstStyle/>
          <a:p>
            <a:endParaRPr lang="en-US"/>
          </a:p>
        </p:txBody>
      </p:sp>
      <p:sp>
        <p:nvSpPr>
          <p:cNvPr id="14348" name="Line 12"/>
          <p:cNvSpPr>
            <a:spLocks noChangeShapeType="1"/>
          </p:cNvSpPr>
          <p:nvPr/>
        </p:nvSpPr>
        <p:spPr bwMode="auto">
          <a:xfrm>
            <a:off x="3776663" y="3614738"/>
            <a:ext cx="558800" cy="1587"/>
          </a:xfrm>
          <a:prstGeom prst="line">
            <a:avLst/>
          </a:prstGeom>
          <a:noFill/>
          <a:ln w="28575">
            <a:solidFill>
              <a:srgbClr val="000000"/>
            </a:solidFill>
            <a:round/>
            <a:headEnd/>
            <a:tailEnd/>
          </a:ln>
        </p:spPr>
        <p:txBody>
          <a:bodyPr/>
          <a:lstStyle/>
          <a:p>
            <a:endParaRPr lang="en-US"/>
          </a:p>
        </p:txBody>
      </p:sp>
      <p:sp>
        <p:nvSpPr>
          <p:cNvPr id="14349" name="Rectangle 13"/>
          <p:cNvSpPr>
            <a:spLocks noChangeArrowheads="1"/>
          </p:cNvSpPr>
          <p:nvPr/>
        </p:nvSpPr>
        <p:spPr bwMode="auto">
          <a:xfrm>
            <a:off x="2886075" y="989013"/>
            <a:ext cx="2628900" cy="396875"/>
          </a:xfrm>
          <a:prstGeom prst="rect">
            <a:avLst/>
          </a:prstGeom>
          <a:noFill/>
          <a:ln w="9525">
            <a:noFill/>
            <a:miter lim="800000"/>
            <a:headEnd/>
            <a:tailEnd/>
          </a:ln>
        </p:spPr>
        <p:txBody>
          <a:bodyPr wrap="none" lIns="0" tIns="0" rIns="0" bIns="0">
            <a:spAutoFit/>
          </a:bodyPr>
          <a:lstStyle/>
          <a:p>
            <a:pPr eaLnBrk="1" hangingPunct="1"/>
            <a:r>
              <a:rPr lang="en-US" sz="2600" b="1">
                <a:solidFill>
                  <a:srgbClr val="000000"/>
                </a:solidFill>
                <a:latin typeface="Arial" charset="0"/>
              </a:rPr>
              <a:t>Hyaline cartilage</a:t>
            </a:r>
            <a:endParaRPr lang="en-US" sz="1800" b="1">
              <a:latin typeface="Arial" charset="0"/>
            </a:endParaRPr>
          </a:p>
        </p:txBody>
      </p:sp>
      <p:sp>
        <p:nvSpPr>
          <p:cNvPr id="14350" name="Rectangle 14"/>
          <p:cNvSpPr>
            <a:spLocks noChangeArrowheads="1"/>
          </p:cNvSpPr>
          <p:nvPr/>
        </p:nvSpPr>
        <p:spPr bwMode="auto">
          <a:xfrm>
            <a:off x="2314575" y="474663"/>
            <a:ext cx="1322388" cy="465137"/>
          </a:xfrm>
          <a:prstGeom prst="rect">
            <a:avLst/>
          </a:prstGeom>
          <a:noFill/>
          <a:ln w="9525">
            <a:noFill/>
            <a:miter lim="800000"/>
            <a:headEnd/>
            <a:tailEnd/>
          </a:ln>
        </p:spPr>
        <p:txBody>
          <a:bodyPr wrap="none" lIns="0" tIns="0" rIns="0" bIns="0">
            <a:spAutoFit/>
          </a:bodyPr>
          <a:lstStyle/>
          <a:p>
            <a:pPr eaLnBrk="1" hangingPunct="1"/>
            <a:r>
              <a:rPr lang="en-US" sz="2600">
                <a:solidFill>
                  <a:srgbClr val="000000"/>
                </a:solidFill>
                <a:latin typeface="Arial Black" pitchFamily="34" charset="0"/>
              </a:rPr>
              <a:t>Week 9</a:t>
            </a:r>
            <a:endParaRPr lang="en-US" sz="1800">
              <a:latin typeface="Arial Black" pitchFamily="34" charset="0"/>
            </a:endParaRPr>
          </a:p>
        </p:txBody>
      </p:sp>
      <p:sp>
        <p:nvSpPr>
          <p:cNvPr id="14351" name="Rectangle 15"/>
          <p:cNvSpPr>
            <a:spLocks noChangeArrowheads="1"/>
          </p:cNvSpPr>
          <p:nvPr/>
        </p:nvSpPr>
        <p:spPr bwMode="auto">
          <a:xfrm>
            <a:off x="4394200" y="2662238"/>
            <a:ext cx="1800225" cy="396875"/>
          </a:xfrm>
          <a:prstGeom prst="rect">
            <a:avLst/>
          </a:prstGeom>
          <a:noFill/>
          <a:ln w="9525">
            <a:noFill/>
            <a:miter lim="800000"/>
            <a:headEnd/>
            <a:tailEnd/>
          </a:ln>
        </p:spPr>
        <p:txBody>
          <a:bodyPr wrap="none" lIns="0" tIns="0" rIns="0" bIns="0">
            <a:spAutoFit/>
          </a:bodyPr>
          <a:lstStyle/>
          <a:p>
            <a:pPr eaLnBrk="1" hangingPunct="1"/>
            <a:r>
              <a:rPr lang="en-US" sz="2600" b="1">
                <a:solidFill>
                  <a:srgbClr val="000000"/>
                </a:solidFill>
                <a:latin typeface="Arial" charset="0"/>
              </a:rPr>
              <a:t>Bone collar</a:t>
            </a:r>
            <a:endParaRPr lang="en-US" sz="1800" b="1">
              <a:latin typeface="Arial" charset="0"/>
            </a:endParaRPr>
          </a:p>
        </p:txBody>
      </p:sp>
      <p:sp>
        <p:nvSpPr>
          <p:cNvPr id="14352" name="Rectangle 16"/>
          <p:cNvSpPr>
            <a:spLocks noChangeArrowheads="1"/>
          </p:cNvSpPr>
          <p:nvPr/>
        </p:nvSpPr>
        <p:spPr bwMode="auto">
          <a:xfrm>
            <a:off x="4394200" y="3421063"/>
            <a:ext cx="1836738" cy="1190625"/>
          </a:xfrm>
          <a:prstGeom prst="rect">
            <a:avLst/>
          </a:prstGeom>
          <a:noFill/>
          <a:ln w="9525">
            <a:noFill/>
            <a:miter lim="800000"/>
            <a:headEnd/>
            <a:tailEnd/>
          </a:ln>
        </p:spPr>
        <p:txBody>
          <a:bodyPr wrap="none" lIns="0" tIns="0" rIns="0" bIns="0">
            <a:spAutoFit/>
          </a:bodyPr>
          <a:lstStyle/>
          <a:p>
            <a:pPr eaLnBrk="1" hangingPunct="1"/>
            <a:r>
              <a:rPr lang="en-US" sz="2600" b="1">
                <a:solidFill>
                  <a:srgbClr val="000000"/>
                </a:solidFill>
                <a:latin typeface="Arial" charset="0"/>
              </a:rPr>
              <a:t>Primary</a:t>
            </a:r>
            <a:br>
              <a:rPr lang="en-US" sz="2600" b="1">
                <a:solidFill>
                  <a:srgbClr val="000000"/>
                </a:solidFill>
                <a:latin typeface="Arial" charset="0"/>
              </a:rPr>
            </a:br>
            <a:r>
              <a:rPr lang="en-US" sz="2600" b="1">
                <a:solidFill>
                  <a:srgbClr val="000000"/>
                </a:solidFill>
                <a:latin typeface="Arial" charset="0"/>
              </a:rPr>
              <a:t>ossification</a:t>
            </a:r>
            <a:br>
              <a:rPr lang="en-US" sz="2600" b="1">
                <a:solidFill>
                  <a:srgbClr val="000000"/>
                </a:solidFill>
                <a:latin typeface="Arial" charset="0"/>
              </a:rPr>
            </a:br>
            <a:r>
              <a:rPr lang="en-US" sz="2600" b="1">
                <a:solidFill>
                  <a:srgbClr val="000000"/>
                </a:solidFill>
                <a:latin typeface="Arial" charset="0"/>
              </a:rPr>
              <a:t>center</a:t>
            </a:r>
            <a:endParaRPr lang="en-US" sz="1800" b="1">
              <a:latin typeface="Arial"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7710488"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6.9, step 2</a:t>
            </a:r>
          </a:p>
        </p:txBody>
      </p:sp>
      <p:pic>
        <p:nvPicPr>
          <p:cNvPr id="81923" name="Picture 3" descr="figure_06_09_2"/>
          <p:cNvPicPr>
            <a:picLocks noChangeAspect="1" noChangeArrowheads="1"/>
          </p:cNvPicPr>
          <p:nvPr/>
        </p:nvPicPr>
        <p:blipFill>
          <a:blip r:embed="rId2" cstate="print"/>
          <a:srcRect/>
          <a:stretch>
            <a:fillRect/>
          </a:stretch>
        </p:blipFill>
        <p:spPr bwMode="auto">
          <a:xfrm>
            <a:off x="455613" y="588963"/>
            <a:ext cx="8231187" cy="5868987"/>
          </a:xfrm>
          <a:prstGeom prst="rect">
            <a:avLst/>
          </a:prstGeom>
          <a:noFill/>
        </p:spPr>
      </p:pic>
      <p:sp>
        <p:nvSpPr>
          <p:cNvPr id="81924" name="Rectangle 4"/>
          <p:cNvSpPr>
            <a:spLocks noChangeArrowheads="1"/>
          </p:cNvSpPr>
          <p:nvPr/>
        </p:nvSpPr>
        <p:spPr bwMode="auto">
          <a:xfrm>
            <a:off x="2768600" y="5499100"/>
            <a:ext cx="3468688" cy="962025"/>
          </a:xfrm>
          <a:prstGeom prst="rect">
            <a:avLst/>
          </a:prstGeom>
          <a:noFill/>
          <a:ln w="9525">
            <a:noFill/>
            <a:miter lim="800000"/>
            <a:headEnd/>
            <a:tailEnd/>
          </a:ln>
        </p:spPr>
        <p:txBody>
          <a:bodyPr wrap="none" lIns="0" tIns="0" rIns="0" bIns="0">
            <a:spAutoFit/>
          </a:bodyPr>
          <a:lstStyle/>
          <a:p>
            <a:pPr eaLnBrk="1" hangingPunct="1"/>
            <a:r>
              <a:rPr lang="en-US" sz="2100" b="1">
                <a:solidFill>
                  <a:srgbClr val="0092C8"/>
                </a:solidFill>
                <a:latin typeface="Arial" charset="0"/>
              </a:rPr>
              <a:t>      Cartilage in the center</a:t>
            </a:r>
            <a:br>
              <a:rPr lang="en-US" sz="2100" b="1">
                <a:solidFill>
                  <a:srgbClr val="0092C8"/>
                </a:solidFill>
                <a:latin typeface="Arial" charset="0"/>
              </a:rPr>
            </a:br>
            <a:r>
              <a:rPr lang="en-US" sz="2100" b="1">
                <a:solidFill>
                  <a:srgbClr val="0092C8"/>
                </a:solidFill>
                <a:latin typeface="Arial" charset="0"/>
              </a:rPr>
              <a:t>of the diaphysis calcifies</a:t>
            </a:r>
            <a:br>
              <a:rPr lang="en-US" sz="2100" b="1">
                <a:solidFill>
                  <a:srgbClr val="0092C8"/>
                </a:solidFill>
                <a:latin typeface="Arial" charset="0"/>
              </a:rPr>
            </a:br>
            <a:r>
              <a:rPr lang="en-US" sz="2100" b="1">
                <a:solidFill>
                  <a:srgbClr val="0092C8"/>
                </a:solidFill>
                <a:latin typeface="Arial" charset="0"/>
              </a:rPr>
              <a:t>and then develops cavities.</a:t>
            </a:r>
            <a:endParaRPr lang="en-US" sz="2100" b="1">
              <a:latin typeface="Arial" charset="0"/>
            </a:endParaRPr>
          </a:p>
        </p:txBody>
      </p:sp>
      <p:sp>
        <p:nvSpPr>
          <p:cNvPr id="81925" name="Oval 5"/>
          <p:cNvSpPr>
            <a:spLocks noChangeArrowheads="1"/>
          </p:cNvSpPr>
          <p:nvPr/>
        </p:nvSpPr>
        <p:spPr bwMode="auto">
          <a:xfrm>
            <a:off x="2768600" y="5494338"/>
            <a:ext cx="323850" cy="323850"/>
          </a:xfrm>
          <a:prstGeom prst="ellipse">
            <a:avLst/>
          </a:prstGeom>
          <a:solidFill>
            <a:schemeClr val="bg1"/>
          </a:solidFill>
          <a:ln w="19050">
            <a:solidFill>
              <a:srgbClr val="0092C8"/>
            </a:solidFill>
            <a:round/>
            <a:headEnd/>
            <a:tailEnd/>
          </a:ln>
          <a:effectLst/>
        </p:spPr>
        <p:txBody>
          <a:bodyPr wrap="none" anchor="ctr"/>
          <a:lstStyle/>
          <a:p>
            <a:pPr algn="ctr"/>
            <a:r>
              <a:rPr lang="en-US" sz="2000" b="1">
                <a:solidFill>
                  <a:srgbClr val="0092C8"/>
                </a:solidFill>
                <a:latin typeface="Arial Black" pitchFamily="34" charset="0"/>
              </a:rPr>
              <a:t>2</a:t>
            </a:r>
            <a:endParaRPr lang="en-US" sz="1000">
              <a:latin typeface="Arial Black" pitchFamily="34" charset="0"/>
            </a:endParaRPr>
          </a:p>
        </p:txBody>
      </p:sp>
      <p:sp>
        <p:nvSpPr>
          <p:cNvPr id="81926" name="Line 6"/>
          <p:cNvSpPr>
            <a:spLocks noChangeShapeType="1"/>
          </p:cNvSpPr>
          <p:nvPr/>
        </p:nvSpPr>
        <p:spPr bwMode="auto">
          <a:xfrm>
            <a:off x="4291013" y="1262063"/>
            <a:ext cx="1587" cy="1454150"/>
          </a:xfrm>
          <a:prstGeom prst="line">
            <a:avLst/>
          </a:prstGeom>
          <a:noFill/>
          <a:ln w="22225">
            <a:solidFill>
              <a:srgbClr val="000000"/>
            </a:solidFill>
            <a:round/>
            <a:headEnd/>
            <a:tailEnd/>
          </a:ln>
        </p:spPr>
        <p:txBody>
          <a:bodyPr/>
          <a:lstStyle/>
          <a:p>
            <a:endParaRPr lang="en-US"/>
          </a:p>
        </p:txBody>
      </p:sp>
      <p:sp>
        <p:nvSpPr>
          <p:cNvPr id="81927" name="Rectangle 7"/>
          <p:cNvSpPr>
            <a:spLocks noChangeArrowheads="1"/>
          </p:cNvSpPr>
          <p:nvPr/>
        </p:nvSpPr>
        <p:spPr bwMode="auto">
          <a:xfrm>
            <a:off x="3213100" y="561975"/>
            <a:ext cx="2622550" cy="641350"/>
          </a:xfrm>
          <a:prstGeom prst="rect">
            <a:avLst/>
          </a:prstGeom>
          <a:noFill/>
          <a:ln w="9525">
            <a:noFill/>
            <a:miter lim="800000"/>
            <a:headEnd/>
            <a:tailEnd/>
          </a:ln>
        </p:spPr>
        <p:txBody>
          <a:bodyPr wrap="none" lIns="0" tIns="0" rIns="0" bIns="0">
            <a:spAutoFit/>
          </a:bodyPr>
          <a:lstStyle/>
          <a:p>
            <a:pPr eaLnBrk="1" hangingPunct="1"/>
            <a:r>
              <a:rPr lang="en-US" sz="2100" b="1">
                <a:solidFill>
                  <a:srgbClr val="000000"/>
                </a:solidFill>
                <a:latin typeface="Arial" charset="0"/>
              </a:rPr>
              <a:t>Area of deteriorating</a:t>
            </a:r>
            <a:br>
              <a:rPr lang="en-US" sz="2100" b="1">
                <a:solidFill>
                  <a:srgbClr val="000000"/>
                </a:solidFill>
                <a:latin typeface="Arial" charset="0"/>
              </a:rPr>
            </a:br>
            <a:r>
              <a:rPr lang="en-US" sz="2100" b="1">
                <a:solidFill>
                  <a:srgbClr val="000000"/>
                </a:solidFill>
                <a:latin typeface="Arial" charset="0"/>
              </a:rPr>
              <a:t>cartilage matrix</a:t>
            </a:r>
            <a:endParaRPr lang="en-US" sz="1800" b="1">
              <a:latin typeface="Arial"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7710488"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6.9, step 3</a:t>
            </a:r>
          </a:p>
        </p:txBody>
      </p:sp>
      <p:pic>
        <p:nvPicPr>
          <p:cNvPr id="82947" name="Picture 3" descr="figure_06_09_3"/>
          <p:cNvPicPr>
            <a:picLocks noChangeAspect="1" noChangeArrowheads="1"/>
          </p:cNvPicPr>
          <p:nvPr/>
        </p:nvPicPr>
        <p:blipFill>
          <a:blip r:embed="rId2" cstate="print"/>
          <a:srcRect/>
          <a:stretch>
            <a:fillRect/>
          </a:stretch>
        </p:blipFill>
        <p:spPr bwMode="auto">
          <a:xfrm>
            <a:off x="455613" y="549275"/>
            <a:ext cx="8231187" cy="5868988"/>
          </a:xfrm>
          <a:prstGeom prst="rect">
            <a:avLst/>
          </a:prstGeom>
          <a:noFill/>
        </p:spPr>
      </p:pic>
      <p:sp>
        <p:nvSpPr>
          <p:cNvPr id="82948" name="Rectangle 4"/>
          <p:cNvSpPr>
            <a:spLocks noChangeArrowheads="1"/>
          </p:cNvSpPr>
          <p:nvPr/>
        </p:nvSpPr>
        <p:spPr bwMode="auto">
          <a:xfrm>
            <a:off x="2654300" y="5505450"/>
            <a:ext cx="4321175" cy="947738"/>
          </a:xfrm>
          <a:prstGeom prst="rect">
            <a:avLst/>
          </a:prstGeom>
          <a:noFill/>
          <a:ln w="9525">
            <a:noFill/>
            <a:miter lim="800000"/>
            <a:headEnd/>
            <a:tailEnd/>
          </a:ln>
        </p:spPr>
        <p:txBody>
          <a:bodyPr wrap="none" lIns="0" tIns="0" rIns="0" bIns="0">
            <a:spAutoFit/>
          </a:bodyPr>
          <a:lstStyle/>
          <a:p>
            <a:pPr eaLnBrk="1" hangingPunct="1">
              <a:lnSpc>
                <a:spcPct val="90000"/>
              </a:lnSpc>
            </a:pPr>
            <a:r>
              <a:rPr lang="en-US" sz="2300" b="1">
                <a:solidFill>
                  <a:srgbClr val="0092C8"/>
                </a:solidFill>
                <a:latin typeface="Arial" charset="0"/>
              </a:rPr>
              <a:t>     The periosteal bud inavades</a:t>
            </a:r>
            <a:br>
              <a:rPr lang="en-US" sz="2300" b="1">
                <a:solidFill>
                  <a:srgbClr val="0092C8"/>
                </a:solidFill>
                <a:latin typeface="Arial" charset="0"/>
              </a:rPr>
            </a:br>
            <a:r>
              <a:rPr lang="en-US" sz="2300" b="1">
                <a:solidFill>
                  <a:srgbClr val="0092C8"/>
                </a:solidFill>
                <a:latin typeface="Arial" charset="0"/>
              </a:rPr>
              <a:t>the internal cavities and</a:t>
            </a:r>
            <a:br>
              <a:rPr lang="en-US" sz="2300" b="1">
                <a:solidFill>
                  <a:srgbClr val="0092C8"/>
                </a:solidFill>
                <a:latin typeface="Arial" charset="0"/>
              </a:rPr>
            </a:br>
            <a:r>
              <a:rPr lang="en-US" sz="2300" b="1">
                <a:solidFill>
                  <a:srgbClr val="0092C8"/>
                </a:solidFill>
                <a:latin typeface="Arial" charset="0"/>
              </a:rPr>
              <a:t>spongy bone begins to form.</a:t>
            </a:r>
            <a:endParaRPr lang="en-US" sz="2300" b="1">
              <a:latin typeface="Arial" charset="0"/>
            </a:endParaRPr>
          </a:p>
        </p:txBody>
      </p:sp>
      <p:sp>
        <p:nvSpPr>
          <p:cNvPr id="82949" name="Oval 5"/>
          <p:cNvSpPr>
            <a:spLocks noChangeArrowheads="1"/>
          </p:cNvSpPr>
          <p:nvPr/>
        </p:nvSpPr>
        <p:spPr bwMode="auto">
          <a:xfrm>
            <a:off x="2654300" y="5503863"/>
            <a:ext cx="307975" cy="307975"/>
          </a:xfrm>
          <a:prstGeom prst="ellipse">
            <a:avLst/>
          </a:prstGeom>
          <a:solidFill>
            <a:schemeClr val="bg1"/>
          </a:solidFill>
          <a:ln w="22225">
            <a:solidFill>
              <a:srgbClr val="0092C8"/>
            </a:solidFill>
            <a:round/>
            <a:headEnd/>
            <a:tailEnd/>
          </a:ln>
          <a:effectLst/>
        </p:spPr>
        <p:txBody>
          <a:bodyPr wrap="none" anchor="ctr"/>
          <a:lstStyle/>
          <a:p>
            <a:pPr algn="ctr"/>
            <a:r>
              <a:rPr lang="en-US" sz="1900" b="1">
                <a:solidFill>
                  <a:srgbClr val="0092C8"/>
                </a:solidFill>
                <a:latin typeface="Arial Black" pitchFamily="34" charset="0"/>
              </a:rPr>
              <a:t>3</a:t>
            </a:r>
            <a:endParaRPr lang="en-US" sz="1000">
              <a:latin typeface="Arial Black" pitchFamily="34" charset="0"/>
            </a:endParaRPr>
          </a:p>
        </p:txBody>
      </p:sp>
      <p:sp>
        <p:nvSpPr>
          <p:cNvPr id="82950" name="Line 6"/>
          <p:cNvSpPr>
            <a:spLocks noChangeShapeType="1"/>
          </p:cNvSpPr>
          <p:nvPr/>
        </p:nvSpPr>
        <p:spPr bwMode="auto">
          <a:xfrm>
            <a:off x="4392613" y="2192338"/>
            <a:ext cx="665162" cy="1587"/>
          </a:xfrm>
          <a:prstGeom prst="line">
            <a:avLst/>
          </a:prstGeom>
          <a:noFill/>
          <a:ln w="22225">
            <a:solidFill>
              <a:srgbClr val="000000"/>
            </a:solidFill>
            <a:round/>
            <a:headEnd/>
            <a:tailEnd/>
          </a:ln>
        </p:spPr>
        <p:txBody>
          <a:bodyPr/>
          <a:lstStyle/>
          <a:p>
            <a:endParaRPr lang="en-US"/>
          </a:p>
        </p:txBody>
      </p:sp>
      <p:sp>
        <p:nvSpPr>
          <p:cNvPr id="82951" name="Line 7"/>
          <p:cNvSpPr>
            <a:spLocks noChangeShapeType="1"/>
          </p:cNvSpPr>
          <p:nvPr/>
        </p:nvSpPr>
        <p:spPr bwMode="auto">
          <a:xfrm flipH="1">
            <a:off x="4179888" y="3443288"/>
            <a:ext cx="633412" cy="1587"/>
          </a:xfrm>
          <a:prstGeom prst="line">
            <a:avLst/>
          </a:prstGeom>
          <a:noFill/>
          <a:ln w="22225">
            <a:solidFill>
              <a:srgbClr val="000000"/>
            </a:solidFill>
            <a:round/>
            <a:headEnd/>
            <a:tailEnd/>
          </a:ln>
        </p:spPr>
        <p:txBody>
          <a:bodyPr/>
          <a:lstStyle/>
          <a:p>
            <a:endParaRPr lang="en-US"/>
          </a:p>
        </p:txBody>
      </p:sp>
      <p:sp>
        <p:nvSpPr>
          <p:cNvPr id="82952" name="Rectangle 8"/>
          <p:cNvSpPr>
            <a:spLocks noChangeArrowheads="1"/>
          </p:cNvSpPr>
          <p:nvPr/>
        </p:nvSpPr>
        <p:spPr bwMode="auto">
          <a:xfrm>
            <a:off x="3302000" y="2014538"/>
            <a:ext cx="1344613" cy="947737"/>
          </a:xfrm>
          <a:prstGeom prst="rect">
            <a:avLst/>
          </a:prstGeom>
          <a:noFill/>
          <a:ln w="9525">
            <a:noFill/>
            <a:miter lim="800000"/>
            <a:headEnd/>
            <a:tailEnd/>
          </a:ln>
        </p:spPr>
        <p:txBody>
          <a:bodyPr wrap="none" lIns="0" tIns="0" rIns="0" bIns="0">
            <a:spAutoFit/>
          </a:bodyPr>
          <a:lstStyle/>
          <a:p>
            <a:pPr eaLnBrk="1" hangingPunct="1">
              <a:lnSpc>
                <a:spcPct val="90000"/>
              </a:lnSpc>
            </a:pPr>
            <a:r>
              <a:rPr lang="en-US" sz="2300" b="1">
                <a:solidFill>
                  <a:srgbClr val="000000"/>
                </a:solidFill>
                <a:latin typeface="Arial" charset="0"/>
              </a:rPr>
              <a:t>Spongy</a:t>
            </a:r>
            <a:br>
              <a:rPr lang="en-US" sz="2300" b="1">
                <a:solidFill>
                  <a:srgbClr val="000000"/>
                </a:solidFill>
                <a:latin typeface="Arial" charset="0"/>
              </a:rPr>
            </a:br>
            <a:r>
              <a:rPr lang="en-US" sz="2300" b="1">
                <a:solidFill>
                  <a:srgbClr val="000000"/>
                </a:solidFill>
                <a:latin typeface="Arial" charset="0"/>
              </a:rPr>
              <a:t>bone</a:t>
            </a:r>
            <a:br>
              <a:rPr lang="en-US" sz="2300" b="1">
                <a:solidFill>
                  <a:srgbClr val="000000"/>
                </a:solidFill>
                <a:latin typeface="Arial" charset="0"/>
              </a:rPr>
            </a:br>
            <a:r>
              <a:rPr lang="en-US" sz="2300" b="1">
                <a:solidFill>
                  <a:srgbClr val="000000"/>
                </a:solidFill>
                <a:latin typeface="Arial" charset="0"/>
              </a:rPr>
              <a:t>formation</a:t>
            </a:r>
            <a:endParaRPr lang="en-US" sz="1800" b="1">
              <a:latin typeface="Arial" charset="0"/>
            </a:endParaRPr>
          </a:p>
        </p:txBody>
      </p:sp>
      <p:sp>
        <p:nvSpPr>
          <p:cNvPr id="82953" name="Rectangle 9"/>
          <p:cNvSpPr>
            <a:spLocks noChangeArrowheads="1"/>
          </p:cNvSpPr>
          <p:nvPr/>
        </p:nvSpPr>
        <p:spPr bwMode="auto">
          <a:xfrm>
            <a:off x="3302000" y="3286125"/>
            <a:ext cx="1376363" cy="1263650"/>
          </a:xfrm>
          <a:prstGeom prst="rect">
            <a:avLst/>
          </a:prstGeom>
          <a:noFill/>
          <a:ln w="9525">
            <a:noFill/>
            <a:miter lim="800000"/>
            <a:headEnd/>
            <a:tailEnd/>
          </a:ln>
        </p:spPr>
        <p:txBody>
          <a:bodyPr wrap="none" lIns="0" tIns="0" rIns="0" bIns="0">
            <a:spAutoFit/>
          </a:bodyPr>
          <a:lstStyle/>
          <a:p>
            <a:pPr eaLnBrk="1" hangingPunct="1">
              <a:lnSpc>
                <a:spcPct val="90000"/>
              </a:lnSpc>
            </a:pPr>
            <a:r>
              <a:rPr lang="en-US" sz="2300" b="1">
                <a:solidFill>
                  <a:srgbClr val="000000"/>
                </a:solidFill>
                <a:latin typeface="Arial" charset="0"/>
              </a:rPr>
              <a:t>Blood</a:t>
            </a:r>
            <a:br>
              <a:rPr lang="en-US" sz="2300" b="1">
                <a:solidFill>
                  <a:srgbClr val="000000"/>
                </a:solidFill>
                <a:latin typeface="Arial" charset="0"/>
              </a:rPr>
            </a:br>
            <a:r>
              <a:rPr lang="en-US" sz="2300" b="1">
                <a:solidFill>
                  <a:srgbClr val="000000"/>
                </a:solidFill>
                <a:latin typeface="Arial" charset="0"/>
              </a:rPr>
              <a:t>vessel of</a:t>
            </a:r>
            <a:br>
              <a:rPr lang="en-US" sz="2300" b="1">
                <a:solidFill>
                  <a:srgbClr val="000000"/>
                </a:solidFill>
                <a:latin typeface="Arial" charset="0"/>
              </a:rPr>
            </a:br>
            <a:r>
              <a:rPr lang="en-US" sz="2300" b="1">
                <a:solidFill>
                  <a:srgbClr val="000000"/>
                </a:solidFill>
                <a:latin typeface="Arial" charset="0"/>
              </a:rPr>
              <a:t>periosteal</a:t>
            </a:r>
            <a:br>
              <a:rPr lang="en-US" sz="2300" b="1">
                <a:solidFill>
                  <a:srgbClr val="000000"/>
                </a:solidFill>
                <a:latin typeface="Arial" charset="0"/>
              </a:rPr>
            </a:br>
            <a:r>
              <a:rPr lang="en-US" sz="2300" b="1">
                <a:solidFill>
                  <a:srgbClr val="000000"/>
                </a:solidFill>
                <a:latin typeface="Arial" charset="0"/>
              </a:rPr>
              <a:t>bud</a:t>
            </a:r>
            <a:endParaRPr lang="en-US" sz="1800" b="1">
              <a:latin typeface="Arial" charset="0"/>
            </a:endParaRPr>
          </a:p>
        </p:txBody>
      </p:sp>
      <p:sp>
        <p:nvSpPr>
          <p:cNvPr id="82954" name="Rectangle 10"/>
          <p:cNvSpPr>
            <a:spLocks noChangeArrowheads="1"/>
          </p:cNvSpPr>
          <p:nvPr/>
        </p:nvSpPr>
        <p:spPr bwMode="auto">
          <a:xfrm>
            <a:off x="4775200" y="488950"/>
            <a:ext cx="1171575" cy="376238"/>
          </a:xfrm>
          <a:prstGeom prst="rect">
            <a:avLst/>
          </a:prstGeom>
          <a:noFill/>
          <a:ln w="9525">
            <a:noFill/>
            <a:miter lim="800000"/>
            <a:headEnd/>
            <a:tailEnd/>
          </a:ln>
        </p:spPr>
        <p:txBody>
          <a:bodyPr wrap="none" lIns="0" tIns="0" rIns="0" bIns="0">
            <a:spAutoFit/>
          </a:bodyPr>
          <a:lstStyle/>
          <a:p>
            <a:pPr eaLnBrk="1" hangingPunct="1"/>
            <a:r>
              <a:rPr lang="en-US" sz="2100">
                <a:solidFill>
                  <a:srgbClr val="000000"/>
                </a:solidFill>
                <a:latin typeface="Arial Black" pitchFamily="34" charset="0"/>
              </a:rPr>
              <a:t>Month 3</a:t>
            </a:r>
            <a:endParaRPr lang="en-US" sz="1800">
              <a:latin typeface="Arial Black"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7710488"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6.9, step 4</a:t>
            </a:r>
          </a:p>
        </p:txBody>
      </p:sp>
      <p:pic>
        <p:nvPicPr>
          <p:cNvPr id="83971" name="Picture 3" descr="figure_06_09_4"/>
          <p:cNvPicPr>
            <a:picLocks noChangeAspect="1" noChangeArrowheads="1"/>
          </p:cNvPicPr>
          <p:nvPr/>
        </p:nvPicPr>
        <p:blipFill>
          <a:blip r:embed="rId2" cstate="print"/>
          <a:srcRect/>
          <a:stretch>
            <a:fillRect/>
          </a:stretch>
        </p:blipFill>
        <p:spPr bwMode="auto">
          <a:xfrm>
            <a:off x="455613" y="588963"/>
            <a:ext cx="8231187" cy="5868987"/>
          </a:xfrm>
          <a:prstGeom prst="rect">
            <a:avLst/>
          </a:prstGeom>
          <a:noFill/>
        </p:spPr>
      </p:pic>
      <p:sp>
        <p:nvSpPr>
          <p:cNvPr id="83972" name="Rectangle 4"/>
          <p:cNvSpPr>
            <a:spLocks noChangeArrowheads="1"/>
          </p:cNvSpPr>
          <p:nvPr/>
        </p:nvSpPr>
        <p:spPr bwMode="auto">
          <a:xfrm>
            <a:off x="962025" y="5576888"/>
            <a:ext cx="7642225" cy="9048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2200" b="1">
                <a:solidFill>
                  <a:srgbClr val="0092C8"/>
                </a:solidFill>
                <a:latin typeface="Arial" charset="0"/>
              </a:rPr>
              <a:t>     The diaphysis elongates and a medullary cavity forms</a:t>
            </a:r>
            <a:br>
              <a:rPr lang="en-US" sz="2200" b="1">
                <a:solidFill>
                  <a:srgbClr val="0092C8"/>
                </a:solidFill>
                <a:latin typeface="Arial" charset="0"/>
              </a:rPr>
            </a:br>
            <a:r>
              <a:rPr lang="en-US" sz="2200" b="1">
                <a:solidFill>
                  <a:srgbClr val="0092C8"/>
                </a:solidFill>
                <a:latin typeface="Arial" charset="0"/>
              </a:rPr>
              <a:t>as ossification continues. Secondary ossification centers</a:t>
            </a:r>
            <a:br>
              <a:rPr lang="en-US" sz="2200" b="1">
                <a:solidFill>
                  <a:srgbClr val="0092C8"/>
                </a:solidFill>
                <a:latin typeface="Arial" charset="0"/>
              </a:rPr>
            </a:br>
            <a:r>
              <a:rPr lang="en-US" sz="2200" b="1">
                <a:solidFill>
                  <a:srgbClr val="0092C8"/>
                </a:solidFill>
                <a:latin typeface="Arial" charset="0"/>
              </a:rPr>
              <a:t>appear in the epiphyses in preparation for stage 5.</a:t>
            </a:r>
            <a:endParaRPr lang="en-US" sz="2200" b="1">
              <a:latin typeface="Arial" charset="0"/>
            </a:endParaRPr>
          </a:p>
        </p:txBody>
      </p:sp>
      <p:sp>
        <p:nvSpPr>
          <p:cNvPr id="83973" name="Oval 5"/>
          <p:cNvSpPr>
            <a:spLocks noChangeArrowheads="1"/>
          </p:cNvSpPr>
          <p:nvPr/>
        </p:nvSpPr>
        <p:spPr bwMode="auto">
          <a:xfrm>
            <a:off x="962025" y="5572125"/>
            <a:ext cx="298450" cy="298450"/>
          </a:xfrm>
          <a:prstGeom prst="ellipse">
            <a:avLst/>
          </a:prstGeom>
          <a:solidFill>
            <a:schemeClr val="bg1"/>
          </a:solidFill>
          <a:ln w="19050">
            <a:solidFill>
              <a:srgbClr val="0092C8"/>
            </a:solidFill>
            <a:round/>
            <a:headEnd/>
            <a:tailEnd/>
          </a:ln>
          <a:effectLst/>
        </p:spPr>
        <p:txBody>
          <a:bodyPr wrap="none" anchor="ctr"/>
          <a:lstStyle/>
          <a:p>
            <a:pPr algn="ctr"/>
            <a:r>
              <a:rPr lang="en-US" sz="1800" b="1">
                <a:solidFill>
                  <a:srgbClr val="0092C8"/>
                </a:solidFill>
                <a:latin typeface="Arial Black" pitchFamily="34" charset="0"/>
              </a:rPr>
              <a:t>4</a:t>
            </a:r>
            <a:endParaRPr lang="en-US" sz="1000">
              <a:latin typeface="Arial Black" pitchFamily="34" charset="0"/>
            </a:endParaRPr>
          </a:p>
        </p:txBody>
      </p:sp>
      <p:sp>
        <p:nvSpPr>
          <p:cNvPr id="83974" name="Line 6"/>
          <p:cNvSpPr>
            <a:spLocks noChangeShapeType="1"/>
          </p:cNvSpPr>
          <p:nvPr/>
        </p:nvSpPr>
        <p:spPr bwMode="auto">
          <a:xfrm flipH="1">
            <a:off x="4494213" y="1206500"/>
            <a:ext cx="1074737" cy="1588"/>
          </a:xfrm>
          <a:prstGeom prst="line">
            <a:avLst/>
          </a:prstGeom>
          <a:noFill/>
          <a:ln w="19050">
            <a:solidFill>
              <a:srgbClr val="000000"/>
            </a:solidFill>
            <a:round/>
            <a:headEnd/>
            <a:tailEnd/>
          </a:ln>
        </p:spPr>
        <p:txBody>
          <a:bodyPr/>
          <a:lstStyle/>
          <a:p>
            <a:endParaRPr lang="en-US"/>
          </a:p>
        </p:txBody>
      </p:sp>
      <p:sp>
        <p:nvSpPr>
          <p:cNvPr id="83975" name="Line 7"/>
          <p:cNvSpPr>
            <a:spLocks noChangeShapeType="1"/>
          </p:cNvSpPr>
          <p:nvPr/>
        </p:nvSpPr>
        <p:spPr bwMode="auto">
          <a:xfrm>
            <a:off x="4487863" y="2622550"/>
            <a:ext cx="569912" cy="1588"/>
          </a:xfrm>
          <a:prstGeom prst="line">
            <a:avLst/>
          </a:prstGeom>
          <a:noFill/>
          <a:ln w="19050">
            <a:solidFill>
              <a:srgbClr val="000000"/>
            </a:solidFill>
            <a:round/>
            <a:headEnd/>
            <a:tailEnd/>
          </a:ln>
        </p:spPr>
        <p:txBody>
          <a:bodyPr/>
          <a:lstStyle/>
          <a:p>
            <a:endParaRPr lang="en-US"/>
          </a:p>
        </p:txBody>
      </p:sp>
      <p:sp>
        <p:nvSpPr>
          <p:cNvPr id="83976" name="Freeform 8"/>
          <p:cNvSpPr>
            <a:spLocks/>
          </p:cNvSpPr>
          <p:nvPr/>
        </p:nvSpPr>
        <p:spPr bwMode="auto">
          <a:xfrm>
            <a:off x="2805113" y="1470025"/>
            <a:ext cx="1060450" cy="428625"/>
          </a:xfrm>
          <a:custGeom>
            <a:avLst/>
            <a:gdLst/>
            <a:ahLst/>
            <a:cxnLst>
              <a:cxn ang="0">
                <a:pos x="668" y="270"/>
              </a:cxn>
              <a:cxn ang="0">
                <a:pos x="0" y="102"/>
              </a:cxn>
              <a:cxn ang="0">
                <a:pos x="0" y="0"/>
              </a:cxn>
            </a:cxnLst>
            <a:rect l="0" t="0" r="r" b="b"/>
            <a:pathLst>
              <a:path w="668" h="270">
                <a:moveTo>
                  <a:pt x="668" y="270"/>
                </a:moveTo>
                <a:lnTo>
                  <a:pt x="0" y="102"/>
                </a:lnTo>
                <a:lnTo>
                  <a:pt x="0" y="0"/>
                </a:lnTo>
              </a:path>
            </a:pathLst>
          </a:custGeom>
          <a:noFill/>
          <a:ln w="19050">
            <a:solidFill>
              <a:srgbClr val="000000"/>
            </a:solidFill>
            <a:prstDash val="solid"/>
            <a:round/>
            <a:headEnd/>
            <a:tailEnd/>
          </a:ln>
        </p:spPr>
        <p:txBody>
          <a:bodyPr/>
          <a:lstStyle/>
          <a:p>
            <a:endParaRPr lang="en-US"/>
          </a:p>
        </p:txBody>
      </p:sp>
      <p:sp>
        <p:nvSpPr>
          <p:cNvPr id="83977" name="Rectangle 9"/>
          <p:cNvSpPr>
            <a:spLocks noChangeArrowheads="1"/>
          </p:cNvSpPr>
          <p:nvPr/>
        </p:nvSpPr>
        <p:spPr bwMode="auto">
          <a:xfrm>
            <a:off x="1981200" y="893763"/>
            <a:ext cx="1697038" cy="603250"/>
          </a:xfrm>
          <a:prstGeom prst="rect">
            <a:avLst/>
          </a:prstGeom>
          <a:noFill/>
          <a:ln w="9525">
            <a:noFill/>
            <a:miter lim="800000"/>
            <a:headEnd/>
            <a:tailEnd/>
          </a:ln>
        </p:spPr>
        <p:txBody>
          <a:bodyPr wrap="none" lIns="0" tIns="0" rIns="0" bIns="0">
            <a:spAutoFit/>
          </a:bodyPr>
          <a:lstStyle/>
          <a:p>
            <a:pPr eaLnBrk="1" hangingPunct="1">
              <a:lnSpc>
                <a:spcPct val="90000"/>
              </a:lnSpc>
            </a:pPr>
            <a:r>
              <a:rPr lang="en-US" sz="2200" b="1">
                <a:solidFill>
                  <a:srgbClr val="000000"/>
                </a:solidFill>
                <a:latin typeface="Arial" charset="0"/>
              </a:rPr>
              <a:t>Epiphyseal</a:t>
            </a:r>
            <a:br>
              <a:rPr lang="en-US" sz="2200" b="1">
                <a:solidFill>
                  <a:srgbClr val="000000"/>
                </a:solidFill>
                <a:latin typeface="Arial" charset="0"/>
              </a:rPr>
            </a:br>
            <a:r>
              <a:rPr lang="en-US" sz="2200" b="1">
                <a:solidFill>
                  <a:srgbClr val="000000"/>
                </a:solidFill>
                <a:latin typeface="Arial" charset="0"/>
              </a:rPr>
              <a:t>blood vessel</a:t>
            </a:r>
            <a:endParaRPr lang="en-US" sz="1800" b="1">
              <a:latin typeface="Arial" charset="0"/>
            </a:endParaRPr>
          </a:p>
        </p:txBody>
      </p:sp>
      <p:sp>
        <p:nvSpPr>
          <p:cNvPr id="83978" name="Rectangle 10"/>
          <p:cNvSpPr>
            <a:spLocks noChangeArrowheads="1"/>
          </p:cNvSpPr>
          <p:nvPr/>
        </p:nvSpPr>
        <p:spPr bwMode="auto">
          <a:xfrm>
            <a:off x="5607050" y="1058863"/>
            <a:ext cx="1557338" cy="9048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2200" b="1">
                <a:solidFill>
                  <a:srgbClr val="000000"/>
                </a:solidFill>
                <a:latin typeface="Arial" charset="0"/>
              </a:rPr>
              <a:t>Secondary</a:t>
            </a:r>
            <a:br>
              <a:rPr lang="en-US" sz="2200" b="1">
                <a:solidFill>
                  <a:srgbClr val="000000"/>
                </a:solidFill>
                <a:latin typeface="Arial" charset="0"/>
              </a:rPr>
            </a:br>
            <a:r>
              <a:rPr lang="en-US" sz="2200" b="1">
                <a:solidFill>
                  <a:srgbClr val="000000"/>
                </a:solidFill>
                <a:latin typeface="Arial" charset="0"/>
              </a:rPr>
              <a:t>ossification</a:t>
            </a:r>
            <a:br>
              <a:rPr lang="en-US" sz="2200" b="1">
                <a:solidFill>
                  <a:srgbClr val="000000"/>
                </a:solidFill>
                <a:latin typeface="Arial" charset="0"/>
              </a:rPr>
            </a:br>
            <a:r>
              <a:rPr lang="en-US" sz="2200" b="1">
                <a:solidFill>
                  <a:srgbClr val="000000"/>
                </a:solidFill>
                <a:latin typeface="Arial" charset="0"/>
              </a:rPr>
              <a:t>center</a:t>
            </a:r>
            <a:endParaRPr lang="en-US" sz="1800" b="1">
              <a:latin typeface="Arial" charset="0"/>
            </a:endParaRPr>
          </a:p>
        </p:txBody>
      </p:sp>
      <p:sp>
        <p:nvSpPr>
          <p:cNvPr id="83979" name="Rectangle 11"/>
          <p:cNvSpPr>
            <a:spLocks noChangeArrowheads="1"/>
          </p:cNvSpPr>
          <p:nvPr/>
        </p:nvSpPr>
        <p:spPr bwMode="auto">
          <a:xfrm>
            <a:off x="5108575" y="2484438"/>
            <a:ext cx="1306513" cy="603250"/>
          </a:xfrm>
          <a:prstGeom prst="rect">
            <a:avLst/>
          </a:prstGeom>
          <a:noFill/>
          <a:ln w="9525">
            <a:noFill/>
            <a:miter lim="800000"/>
            <a:headEnd/>
            <a:tailEnd/>
          </a:ln>
        </p:spPr>
        <p:txBody>
          <a:bodyPr wrap="none" lIns="0" tIns="0" rIns="0" bIns="0">
            <a:spAutoFit/>
          </a:bodyPr>
          <a:lstStyle/>
          <a:p>
            <a:pPr eaLnBrk="1" hangingPunct="1">
              <a:lnSpc>
                <a:spcPct val="90000"/>
              </a:lnSpc>
            </a:pPr>
            <a:r>
              <a:rPr lang="en-US" sz="2200" b="1">
                <a:solidFill>
                  <a:srgbClr val="000000"/>
                </a:solidFill>
                <a:latin typeface="Arial" charset="0"/>
              </a:rPr>
              <a:t>Medullary</a:t>
            </a:r>
            <a:br>
              <a:rPr lang="en-US" sz="2200" b="1">
                <a:solidFill>
                  <a:srgbClr val="000000"/>
                </a:solidFill>
                <a:latin typeface="Arial" charset="0"/>
              </a:rPr>
            </a:br>
            <a:r>
              <a:rPr lang="en-US" sz="2200" b="1">
                <a:solidFill>
                  <a:srgbClr val="000000"/>
                </a:solidFill>
                <a:latin typeface="Arial" charset="0"/>
              </a:rPr>
              <a:t>cavity</a:t>
            </a:r>
            <a:endParaRPr lang="en-US" sz="1800" b="1">
              <a:latin typeface="Arial" charset="0"/>
            </a:endParaRPr>
          </a:p>
        </p:txBody>
      </p:sp>
      <p:sp>
        <p:nvSpPr>
          <p:cNvPr id="83980" name="Rectangle 12"/>
          <p:cNvSpPr>
            <a:spLocks noChangeArrowheads="1"/>
          </p:cNvSpPr>
          <p:nvPr/>
        </p:nvSpPr>
        <p:spPr bwMode="auto">
          <a:xfrm>
            <a:off x="4165600" y="493713"/>
            <a:ext cx="744538" cy="393700"/>
          </a:xfrm>
          <a:prstGeom prst="rect">
            <a:avLst/>
          </a:prstGeom>
          <a:noFill/>
          <a:ln w="9525">
            <a:noFill/>
            <a:miter lim="800000"/>
            <a:headEnd/>
            <a:tailEnd/>
          </a:ln>
        </p:spPr>
        <p:txBody>
          <a:bodyPr wrap="none" lIns="0" tIns="0" rIns="0" bIns="0">
            <a:spAutoFit/>
          </a:bodyPr>
          <a:lstStyle/>
          <a:p>
            <a:pPr eaLnBrk="1" hangingPunct="1"/>
            <a:r>
              <a:rPr lang="en-US" sz="2200">
                <a:solidFill>
                  <a:srgbClr val="000000"/>
                </a:solidFill>
                <a:latin typeface="Arial Black" pitchFamily="34" charset="0"/>
              </a:rPr>
              <a:t>Birth</a:t>
            </a:r>
            <a:endParaRPr lang="en-US" sz="1800">
              <a:latin typeface="Arial Black"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7710488"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6.9, step 5</a:t>
            </a:r>
          </a:p>
        </p:txBody>
      </p:sp>
      <p:pic>
        <p:nvPicPr>
          <p:cNvPr id="84995" name="Picture 3" descr="figure_06_09_5"/>
          <p:cNvPicPr>
            <a:picLocks noChangeAspect="1" noChangeArrowheads="1"/>
          </p:cNvPicPr>
          <p:nvPr/>
        </p:nvPicPr>
        <p:blipFill>
          <a:blip r:embed="rId2" cstate="print"/>
          <a:srcRect/>
          <a:stretch>
            <a:fillRect/>
          </a:stretch>
        </p:blipFill>
        <p:spPr bwMode="auto">
          <a:xfrm>
            <a:off x="455613" y="588963"/>
            <a:ext cx="8231187" cy="5868987"/>
          </a:xfrm>
          <a:prstGeom prst="rect">
            <a:avLst/>
          </a:prstGeom>
          <a:noFill/>
        </p:spPr>
      </p:pic>
      <p:sp>
        <p:nvSpPr>
          <p:cNvPr id="84996" name="Rectangle 4"/>
          <p:cNvSpPr>
            <a:spLocks noChangeArrowheads="1"/>
          </p:cNvSpPr>
          <p:nvPr/>
        </p:nvSpPr>
        <p:spPr bwMode="auto">
          <a:xfrm>
            <a:off x="1412875" y="5967413"/>
            <a:ext cx="6680200" cy="549275"/>
          </a:xfrm>
          <a:prstGeom prst="rect">
            <a:avLst/>
          </a:prstGeom>
          <a:noFill/>
          <a:ln w="9525">
            <a:noFill/>
            <a:miter lim="800000"/>
            <a:headEnd/>
            <a:tailEnd/>
          </a:ln>
        </p:spPr>
        <p:txBody>
          <a:bodyPr wrap="none" lIns="0" tIns="0" rIns="0" bIns="0">
            <a:spAutoFit/>
          </a:bodyPr>
          <a:lstStyle/>
          <a:p>
            <a:pPr eaLnBrk="1" hangingPunct="1"/>
            <a:r>
              <a:rPr lang="en-US" sz="1800" b="1">
                <a:solidFill>
                  <a:srgbClr val="0092C8"/>
                </a:solidFill>
                <a:latin typeface="Arial" charset="0"/>
              </a:rPr>
              <a:t>     The epiphyses ossify. When completed, hyaline cartilage</a:t>
            </a:r>
            <a:br>
              <a:rPr lang="en-US" sz="1800" b="1">
                <a:solidFill>
                  <a:srgbClr val="0092C8"/>
                </a:solidFill>
                <a:latin typeface="Arial" charset="0"/>
              </a:rPr>
            </a:br>
            <a:r>
              <a:rPr lang="en-US" sz="1800" b="1">
                <a:solidFill>
                  <a:srgbClr val="0092C8"/>
                </a:solidFill>
                <a:latin typeface="Arial" charset="0"/>
              </a:rPr>
              <a:t>remains only in the epiphyseal plates and articular cartilages.</a:t>
            </a:r>
            <a:endParaRPr lang="en-US" sz="1800" b="1">
              <a:latin typeface="Arial" charset="0"/>
            </a:endParaRPr>
          </a:p>
        </p:txBody>
      </p:sp>
      <p:sp>
        <p:nvSpPr>
          <p:cNvPr id="84997" name="Oval 5"/>
          <p:cNvSpPr>
            <a:spLocks noChangeArrowheads="1"/>
          </p:cNvSpPr>
          <p:nvPr/>
        </p:nvSpPr>
        <p:spPr bwMode="auto">
          <a:xfrm>
            <a:off x="1412875" y="5981700"/>
            <a:ext cx="254000" cy="254000"/>
          </a:xfrm>
          <a:prstGeom prst="ellipse">
            <a:avLst/>
          </a:prstGeom>
          <a:solidFill>
            <a:schemeClr val="bg1"/>
          </a:solidFill>
          <a:ln w="12700">
            <a:solidFill>
              <a:srgbClr val="0092C8"/>
            </a:solidFill>
            <a:round/>
            <a:headEnd/>
            <a:tailEnd/>
          </a:ln>
          <a:effectLst/>
        </p:spPr>
        <p:txBody>
          <a:bodyPr wrap="none" anchor="ctr"/>
          <a:lstStyle/>
          <a:p>
            <a:pPr algn="ctr"/>
            <a:r>
              <a:rPr lang="en-US" sz="1500" b="1">
                <a:solidFill>
                  <a:srgbClr val="0092C8"/>
                </a:solidFill>
                <a:latin typeface="Arial Black" pitchFamily="34" charset="0"/>
              </a:rPr>
              <a:t>5</a:t>
            </a:r>
            <a:endParaRPr lang="en-US" sz="1000">
              <a:latin typeface="Arial Black" pitchFamily="34" charset="0"/>
            </a:endParaRPr>
          </a:p>
        </p:txBody>
      </p:sp>
      <p:sp>
        <p:nvSpPr>
          <p:cNvPr id="84998" name="Freeform 6"/>
          <p:cNvSpPr>
            <a:spLocks/>
          </p:cNvSpPr>
          <p:nvPr/>
        </p:nvSpPr>
        <p:spPr bwMode="auto">
          <a:xfrm>
            <a:off x="4711700" y="942975"/>
            <a:ext cx="723900" cy="139700"/>
          </a:xfrm>
          <a:custGeom>
            <a:avLst/>
            <a:gdLst/>
            <a:ahLst/>
            <a:cxnLst>
              <a:cxn ang="0">
                <a:pos x="0" y="88"/>
              </a:cxn>
              <a:cxn ang="0">
                <a:pos x="92" y="88"/>
              </a:cxn>
              <a:cxn ang="0">
                <a:pos x="456" y="0"/>
              </a:cxn>
            </a:cxnLst>
            <a:rect l="0" t="0" r="r" b="b"/>
            <a:pathLst>
              <a:path w="456" h="88">
                <a:moveTo>
                  <a:pt x="0" y="88"/>
                </a:moveTo>
                <a:lnTo>
                  <a:pt x="92" y="88"/>
                </a:lnTo>
                <a:lnTo>
                  <a:pt x="456" y="0"/>
                </a:lnTo>
              </a:path>
            </a:pathLst>
          </a:custGeom>
          <a:noFill/>
          <a:ln w="15875">
            <a:solidFill>
              <a:srgbClr val="000000"/>
            </a:solidFill>
            <a:prstDash val="solid"/>
            <a:round/>
            <a:headEnd/>
            <a:tailEnd/>
          </a:ln>
        </p:spPr>
        <p:txBody>
          <a:bodyPr/>
          <a:lstStyle/>
          <a:p>
            <a:endParaRPr lang="en-US"/>
          </a:p>
        </p:txBody>
      </p:sp>
      <p:sp>
        <p:nvSpPr>
          <p:cNvPr id="84999" name="Freeform 7"/>
          <p:cNvSpPr>
            <a:spLocks/>
          </p:cNvSpPr>
          <p:nvPr/>
        </p:nvSpPr>
        <p:spPr bwMode="auto">
          <a:xfrm>
            <a:off x="4192588" y="1549400"/>
            <a:ext cx="1087437" cy="123825"/>
          </a:xfrm>
          <a:custGeom>
            <a:avLst/>
            <a:gdLst/>
            <a:ahLst/>
            <a:cxnLst>
              <a:cxn ang="0">
                <a:pos x="0" y="78"/>
              </a:cxn>
              <a:cxn ang="0">
                <a:pos x="383" y="78"/>
              </a:cxn>
              <a:cxn ang="0">
                <a:pos x="685" y="0"/>
              </a:cxn>
            </a:cxnLst>
            <a:rect l="0" t="0" r="r" b="b"/>
            <a:pathLst>
              <a:path w="685" h="78">
                <a:moveTo>
                  <a:pt x="0" y="78"/>
                </a:moveTo>
                <a:lnTo>
                  <a:pt x="383" y="78"/>
                </a:lnTo>
                <a:lnTo>
                  <a:pt x="685" y="0"/>
                </a:lnTo>
              </a:path>
            </a:pathLst>
          </a:custGeom>
          <a:noFill/>
          <a:ln w="15875">
            <a:solidFill>
              <a:srgbClr val="000000"/>
            </a:solidFill>
            <a:prstDash val="solid"/>
            <a:round/>
            <a:headEnd/>
            <a:tailEnd/>
          </a:ln>
        </p:spPr>
        <p:txBody>
          <a:bodyPr/>
          <a:lstStyle/>
          <a:p>
            <a:endParaRPr lang="en-US"/>
          </a:p>
        </p:txBody>
      </p:sp>
      <p:sp>
        <p:nvSpPr>
          <p:cNvPr id="85000" name="Freeform 8"/>
          <p:cNvSpPr>
            <a:spLocks/>
          </p:cNvSpPr>
          <p:nvPr/>
        </p:nvSpPr>
        <p:spPr bwMode="auto">
          <a:xfrm>
            <a:off x="4551363" y="1924050"/>
            <a:ext cx="919162" cy="368300"/>
          </a:xfrm>
          <a:custGeom>
            <a:avLst/>
            <a:gdLst/>
            <a:ahLst/>
            <a:cxnLst>
              <a:cxn ang="0">
                <a:pos x="0" y="232"/>
              </a:cxn>
              <a:cxn ang="0">
                <a:pos x="201" y="232"/>
              </a:cxn>
              <a:cxn ang="0">
                <a:pos x="579" y="0"/>
              </a:cxn>
            </a:cxnLst>
            <a:rect l="0" t="0" r="r" b="b"/>
            <a:pathLst>
              <a:path w="579" h="232">
                <a:moveTo>
                  <a:pt x="0" y="232"/>
                </a:moveTo>
                <a:lnTo>
                  <a:pt x="201" y="232"/>
                </a:lnTo>
                <a:lnTo>
                  <a:pt x="579" y="0"/>
                </a:lnTo>
              </a:path>
            </a:pathLst>
          </a:custGeom>
          <a:noFill/>
          <a:ln w="15875">
            <a:solidFill>
              <a:srgbClr val="000000"/>
            </a:solidFill>
            <a:prstDash val="solid"/>
            <a:round/>
            <a:headEnd/>
            <a:tailEnd/>
          </a:ln>
        </p:spPr>
        <p:txBody>
          <a:bodyPr/>
          <a:lstStyle/>
          <a:p>
            <a:endParaRPr lang="en-US"/>
          </a:p>
        </p:txBody>
      </p:sp>
      <p:sp>
        <p:nvSpPr>
          <p:cNvPr id="85001" name="Rectangle 9"/>
          <p:cNvSpPr>
            <a:spLocks noChangeArrowheads="1"/>
          </p:cNvSpPr>
          <p:nvPr/>
        </p:nvSpPr>
        <p:spPr bwMode="auto">
          <a:xfrm>
            <a:off x="2695575" y="2138363"/>
            <a:ext cx="1803400" cy="549275"/>
          </a:xfrm>
          <a:prstGeom prst="rect">
            <a:avLst/>
          </a:prstGeom>
          <a:noFill/>
          <a:ln w="9525">
            <a:noFill/>
            <a:miter lim="800000"/>
            <a:headEnd/>
            <a:tailEnd/>
          </a:ln>
        </p:spPr>
        <p:txBody>
          <a:bodyPr wrap="none" lIns="0" tIns="0" rIns="0" bIns="0">
            <a:spAutoFit/>
          </a:bodyPr>
          <a:lstStyle/>
          <a:p>
            <a:pPr eaLnBrk="1" hangingPunct="1"/>
            <a:r>
              <a:rPr lang="en-US" sz="1800" b="1">
                <a:solidFill>
                  <a:srgbClr val="000000"/>
                </a:solidFill>
                <a:latin typeface="Arial" charset="0"/>
              </a:rPr>
              <a:t>Epiphyseal plate</a:t>
            </a:r>
            <a:br>
              <a:rPr lang="en-US" sz="1800" b="1">
                <a:solidFill>
                  <a:srgbClr val="000000"/>
                </a:solidFill>
                <a:latin typeface="Arial" charset="0"/>
              </a:rPr>
            </a:br>
            <a:r>
              <a:rPr lang="en-US" sz="1800" b="1">
                <a:solidFill>
                  <a:srgbClr val="000000"/>
                </a:solidFill>
                <a:latin typeface="Arial" charset="0"/>
              </a:rPr>
              <a:t>cartilage</a:t>
            </a:r>
            <a:endParaRPr lang="en-US" sz="1800" b="1">
              <a:latin typeface="Arial" charset="0"/>
            </a:endParaRPr>
          </a:p>
        </p:txBody>
      </p:sp>
      <p:sp>
        <p:nvSpPr>
          <p:cNvPr id="85002" name="Rectangle 10"/>
          <p:cNvSpPr>
            <a:spLocks noChangeArrowheads="1"/>
          </p:cNvSpPr>
          <p:nvPr/>
        </p:nvSpPr>
        <p:spPr bwMode="auto">
          <a:xfrm>
            <a:off x="2720975" y="939800"/>
            <a:ext cx="1943100" cy="274638"/>
          </a:xfrm>
          <a:prstGeom prst="rect">
            <a:avLst/>
          </a:prstGeom>
          <a:noFill/>
          <a:ln w="9525">
            <a:noFill/>
            <a:miter lim="800000"/>
            <a:headEnd/>
            <a:tailEnd/>
          </a:ln>
        </p:spPr>
        <p:txBody>
          <a:bodyPr wrap="none" lIns="0" tIns="0" rIns="0" bIns="0">
            <a:spAutoFit/>
          </a:bodyPr>
          <a:lstStyle/>
          <a:p>
            <a:pPr eaLnBrk="1" hangingPunct="1"/>
            <a:r>
              <a:rPr lang="en-US" sz="1800" b="1">
                <a:solidFill>
                  <a:srgbClr val="000000"/>
                </a:solidFill>
                <a:latin typeface="Arial" charset="0"/>
              </a:rPr>
              <a:t>Articular cartilage</a:t>
            </a:r>
            <a:endParaRPr lang="en-US" sz="1800" b="1">
              <a:latin typeface="Arial" charset="0"/>
            </a:endParaRPr>
          </a:p>
        </p:txBody>
      </p:sp>
      <p:sp>
        <p:nvSpPr>
          <p:cNvPr id="85003" name="Rectangle 11"/>
          <p:cNvSpPr>
            <a:spLocks noChangeArrowheads="1"/>
          </p:cNvSpPr>
          <p:nvPr/>
        </p:nvSpPr>
        <p:spPr bwMode="auto">
          <a:xfrm>
            <a:off x="2949575" y="519113"/>
            <a:ext cx="3238500" cy="322262"/>
          </a:xfrm>
          <a:prstGeom prst="rect">
            <a:avLst/>
          </a:prstGeom>
          <a:noFill/>
          <a:ln w="9525">
            <a:noFill/>
            <a:miter lim="800000"/>
            <a:headEnd/>
            <a:tailEnd/>
          </a:ln>
        </p:spPr>
        <p:txBody>
          <a:bodyPr wrap="none" lIns="0" tIns="0" rIns="0" bIns="0">
            <a:spAutoFit/>
          </a:bodyPr>
          <a:lstStyle/>
          <a:p>
            <a:pPr eaLnBrk="1" hangingPunct="1"/>
            <a:r>
              <a:rPr lang="en-US" sz="1800">
                <a:solidFill>
                  <a:srgbClr val="000000"/>
                </a:solidFill>
                <a:latin typeface="Arial Black" pitchFamily="34" charset="0"/>
              </a:rPr>
              <a:t>Childhood to adolescence</a:t>
            </a:r>
            <a:endParaRPr lang="en-US" sz="1800">
              <a:latin typeface="Arial Black" pitchFamily="34" charset="0"/>
            </a:endParaRPr>
          </a:p>
        </p:txBody>
      </p:sp>
      <p:sp>
        <p:nvSpPr>
          <p:cNvPr id="85004" name="Rectangle 12"/>
          <p:cNvSpPr>
            <a:spLocks noChangeArrowheads="1"/>
          </p:cNvSpPr>
          <p:nvPr/>
        </p:nvSpPr>
        <p:spPr bwMode="auto">
          <a:xfrm>
            <a:off x="2705100" y="1541463"/>
            <a:ext cx="1447800" cy="274637"/>
          </a:xfrm>
          <a:prstGeom prst="rect">
            <a:avLst/>
          </a:prstGeom>
          <a:noFill/>
          <a:ln w="9525">
            <a:noFill/>
            <a:miter lim="800000"/>
            <a:headEnd/>
            <a:tailEnd/>
          </a:ln>
        </p:spPr>
        <p:txBody>
          <a:bodyPr wrap="none" lIns="0" tIns="0" rIns="0" bIns="0">
            <a:spAutoFit/>
          </a:bodyPr>
          <a:lstStyle/>
          <a:p>
            <a:pPr eaLnBrk="1" hangingPunct="1"/>
            <a:r>
              <a:rPr lang="en-US" sz="1800" b="1">
                <a:solidFill>
                  <a:srgbClr val="000000"/>
                </a:solidFill>
                <a:latin typeface="Arial" charset="0"/>
              </a:rPr>
              <a:t>Spongy bone</a:t>
            </a:r>
            <a:endParaRPr lang="en-US" sz="1800" b="1">
              <a:latin typeface="Arial"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6.9</a:t>
            </a:r>
          </a:p>
        </p:txBody>
      </p:sp>
      <p:pic>
        <p:nvPicPr>
          <p:cNvPr id="86019" name="Picture 3" descr="figure_06_09"/>
          <p:cNvPicPr>
            <a:picLocks noChangeAspect="1" noChangeArrowheads="1"/>
          </p:cNvPicPr>
          <p:nvPr/>
        </p:nvPicPr>
        <p:blipFill>
          <a:blip r:embed="rId2" cstate="print"/>
          <a:srcRect/>
          <a:stretch>
            <a:fillRect/>
          </a:stretch>
        </p:blipFill>
        <p:spPr bwMode="auto">
          <a:xfrm>
            <a:off x="439738" y="588963"/>
            <a:ext cx="8262937" cy="5868987"/>
          </a:xfrm>
          <a:prstGeom prst="rect">
            <a:avLst/>
          </a:prstGeom>
          <a:noFill/>
        </p:spPr>
      </p:pic>
      <p:sp>
        <p:nvSpPr>
          <p:cNvPr id="86020" name="Line 4"/>
          <p:cNvSpPr>
            <a:spLocks noChangeShapeType="1"/>
          </p:cNvSpPr>
          <p:nvPr/>
        </p:nvSpPr>
        <p:spPr bwMode="auto">
          <a:xfrm>
            <a:off x="741363" y="3209925"/>
            <a:ext cx="1587" cy="215900"/>
          </a:xfrm>
          <a:prstGeom prst="line">
            <a:avLst/>
          </a:prstGeom>
          <a:noFill/>
          <a:ln w="12700">
            <a:solidFill>
              <a:srgbClr val="000000"/>
            </a:solidFill>
            <a:round/>
            <a:headEnd/>
            <a:tailEnd/>
          </a:ln>
        </p:spPr>
        <p:txBody>
          <a:bodyPr/>
          <a:lstStyle/>
          <a:p>
            <a:endParaRPr lang="en-US"/>
          </a:p>
        </p:txBody>
      </p:sp>
      <p:sp>
        <p:nvSpPr>
          <p:cNvPr id="86021" name="Line 5"/>
          <p:cNvSpPr>
            <a:spLocks noChangeShapeType="1"/>
          </p:cNvSpPr>
          <p:nvPr/>
        </p:nvSpPr>
        <p:spPr bwMode="auto">
          <a:xfrm>
            <a:off x="2392363" y="2768600"/>
            <a:ext cx="1587" cy="881063"/>
          </a:xfrm>
          <a:prstGeom prst="line">
            <a:avLst/>
          </a:prstGeom>
          <a:noFill/>
          <a:ln w="12700">
            <a:solidFill>
              <a:srgbClr val="000000"/>
            </a:solidFill>
            <a:round/>
            <a:headEnd/>
            <a:tailEnd/>
          </a:ln>
        </p:spPr>
        <p:txBody>
          <a:bodyPr/>
          <a:lstStyle/>
          <a:p>
            <a:endParaRPr lang="en-US"/>
          </a:p>
        </p:txBody>
      </p:sp>
      <p:sp>
        <p:nvSpPr>
          <p:cNvPr id="86022" name="Line 6"/>
          <p:cNvSpPr>
            <a:spLocks noChangeShapeType="1"/>
          </p:cNvSpPr>
          <p:nvPr/>
        </p:nvSpPr>
        <p:spPr bwMode="auto">
          <a:xfrm>
            <a:off x="5816600" y="1857375"/>
            <a:ext cx="1588" cy="361950"/>
          </a:xfrm>
          <a:prstGeom prst="line">
            <a:avLst/>
          </a:prstGeom>
          <a:noFill/>
          <a:ln w="12700">
            <a:solidFill>
              <a:srgbClr val="000000"/>
            </a:solidFill>
            <a:round/>
            <a:headEnd/>
            <a:tailEnd/>
          </a:ln>
        </p:spPr>
        <p:txBody>
          <a:bodyPr/>
          <a:lstStyle/>
          <a:p>
            <a:endParaRPr lang="en-US"/>
          </a:p>
        </p:txBody>
      </p:sp>
      <p:sp>
        <p:nvSpPr>
          <p:cNvPr id="86023" name="Line 7"/>
          <p:cNvSpPr>
            <a:spLocks noChangeShapeType="1"/>
          </p:cNvSpPr>
          <p:nvPr/>
        </p:nvSpPr>
        <p:spPr bwMode="auto">
          <a:xfrm>
            <a:off x="3557588" y="3232150"/>
            <a:ext cx="390525" cy="1588"/>
          </a:xfrm>
          <a:prstGeom prst="line">
            <a:avLst/>
          </a:prstGeom>
          <a:noFill/>
          <a:ln w="12700">
            <a:solidFill>
              <a:srgbClr val="000000"/>
            </a:solidFill>
            <a:round/>
            <a:headEnd/>
            <a:tailEnd/>
          </a:ln>
        </p:spPr>
        <p:txBody>
          <a:bodyPr/>
          <a:lstStyle/>
          <a:p>
            <a:endParaRPr lang="en-US"/>
          </a:p>
        </p:txBody>
      </p:sp>
      <p:sp>
        <p:nvSpPr>
          <p:cNvPr id="86024" name="Line 8"/>
          <p:cNvSpPr>
            <a:spLocks noChangeShapeType="1"/>
          </p:cNvSpPr>
          <p:nvPr/>
        </p:nvSpPr>
        <p:spPr bwMode="auto">
          <a:xfrm flipH="1">
            <a:off x="3430588" y="3973513"/>
            <a:ext cx="374650" cy="1587"/>
          </a:xfrm>
          <a:prstGeom prst="line">
            <a:avLst/>
          </a:prstGeom>
          <a:noFill/>
          <a:ln w="12700">
            <a:solidFill>
              <a:srgbClr val="000000"/>
            </a:solidFill>
            <a:round/>
            <a:headEnd/>
            <a:tailEnd/>
          </a:ln>
        </p:spPr>
        <p:txBody>
          <a:bodyPr/>
          <a:lstStyle/>
          <a:p>
            <a:endParaRPr lang="en-US"/>
          </a:p>
        </p:txBody>
      </p:sp>
      <p:sp>
        <p:nvSpPr>
          <p:cNvPr id="86025" name="Line 9"/>
          <p:cNvSpPr>
            <a:spLocks noChangeShapeType="1"/>
          </p:cNvSpPr>
          <p:nvPr/>
        </p:nvSpPr>
        <p:spPr bwMode="auto">
          <a:xfrm>
            <a:off x="5813425" y="3165475"/>
            <a:ext cx="377825" cy="1588"/>
          </a:xfrm>
          <a:prstGeom prst="line">
            <a:avLst/>
          </a:prstGeom>
          <a:noFill/>
          <a:ln w="12700">
            <a:solidFill>
              <a:srgbClr val="000000"/>
            </a:solidFill>
            <a:round/>
            <a:headEnd/>
            <a:tailEnd/>
          </a:ln>
        </p:spPr>
        <p:txBody>
          <a:bodyPr/>
          <a:lstStyle/>
          <a:p>
            <a:endParaRPr lang="en-US"/>
          </a:p>
        </p:txBody>
      </p:sp>
      <p:sp>
        <p:nvSpPr>
          <p:cNvPr id="86026" name="Freeform 10"/>
          <p:cNvSpPr>
            <a:spLocks/>
          </p:cNvSpPr>
          <p:nvPr/>
        </p:nvSpPr>
        <p:spPr bwMode="auto">
          <a:xfrm>
            <a:off x="4892675" y="2397125"/>
            <a:ext cx="504825" cy="285750"/>
          </a:xfrm>
          <a:custGeom>
            <a:avLst/>
            <a:gdLst/>
            <a:ahLst/>
            <a:cxnLst>
              <a:cxn ang="0">
                <a:pos x="318" y="180"/>
              </a:cxn>
              <a:cxn ang="0">
                <a:pos x="0" y="68"/>
              </a:cxn>
              <a:cxn ang="0">
                <a:pos x="0" y="0"/>
              </a:cxn>
            </a:cxnLst>
            <a:rect l="0" t="0" r="r" b="b"/>
            <a:pathLst>
              <a:path w="318" h="180">
                <a:moveTo>
                  <a:pt x="318" y="180"/>
                </a:moveTo>
                <a:lnTo>
                  <a:pt x="0" y="68"/>
                </a:lnTo>
                <a:lnTo>
                  <a:pt x="0" y="0"/>
                </a:lnTo>
              </a:path>
            </a:pathLst>
          </a:custGeom>
          <a:noFill/>
          <a:ln w="12700">
            <a:solidFill>
              <a:srgbClr val="000000"/>
            </a:solidFill>
            <a:prstDash val="solid"/>
            <a:round/>
            <a:headEnd/>
            <a:tailEnd/>
          </a:ln>
        </p:spPr>
        <p:txBody>
          <a:bodyPr/>
          <a:lstStyle/>
          <a:p>
            <a:endParaRPr lang="en-US"/>
          </a:p>
        </p:txBody>
      </p:sp>
      <p:sp>
        <p:nvSpPr>
          <p:cNvPr id="86027" name="Line 11"/>
          <p:cNvSpPr>
            <a:spLocks noChangeShapeType="1"/>
          </p:cNvSpPr>
          <p:nvPr/>
        </p:nvSpPr>
        <p:spPr bwMode="auto">
          <a:xfrm>
            <a:off x="7280275" y="1054100"/>
            <a:ext cx="555625" cy="1588"/>
          </a:xfrm>
          <a:prstGeom prst="line">
            <a:avLst/>
          </a:prstGeom>
          <a:noFill/>
          <a:ln w="12700">
            <a:solidFill>
              <a:srgbClr val="000000"/>
            </a:solidFill>
            <a:round/>
            <a:headEnd/>
            <a:tailEnd/>
          </a:ln>
        </p:spPr>
        <p:txBody>
          <a:bodyPr/>
          <a:lstStyle/>
          <a:p>
            <a:endParaRPr lang="en-US"/>
          </a:p>
        </p:txBody>
      </p:sp>
      <p:sp>
        <p:nvSpPr>
          <p:cNvPr id="86028" name="Line 12"/>
          <p:cNvSpPr>
            <a:spLocks noChangeShapeType="1"/>
          </p:cNvSpPr>
          <p:nvPr/>
        </p:nvSpPr>
        <p:spPr bwMode="auto">
          <a:xfrm>
            <a:off x="7245350" y="1552575"/>
            <a:ext cx="463550" cy="1588"/>
          </a:xfrm>
          <a:prstGeom prst="line">
            <a:avLst/>
          </a:prstGeom>
          <a:noFill/>
          <a:ln w="12700">
            <a:solidFill>
              <a:srgbClr val="000000"/>
            </a:solidFill>
            <a:round/>
            <a:headEnd/>
            <a:tailEnd/>
          </a:ln>
        </p:spPr>
        <p:txBody>
          <a:bodyPr/>
          <a:lstStyle/>
          <a:p>
            <a:endParaRPr lang="en-US"/>
          </a:p>
        </p:txBody>
      </p:sp>
      <p:sp>
        <p:nvSpPr>
          <p:cNvPr id="86029" name="Freeform 13"/>
          <p:cNvSpPr>
            <a:spLocks/>
          </p:cNvSpPr>
          <p:nvPr/>
        </p:nvSpPr>
        <p:spPr bwMode="auto">
          <a:xfrm>
            <a:off x="7283450" y="1863725"/>
            <a:ext cx="581025" cy="479425"/>
          </a:xfrm>
          <a:custGeom>
            <a:avLst/>
            <a:gdLst/>
            <a:ahLst/>
            <a:cxnLst>
              <a:cxn ang="0">
                <a:pos x="0" y="302"/>
              </a:cxn>
              <a:cxn ang="0">
                <a:pos x="0" y="220"/>
              </a:cxn>
              <a:cxn ang="0">
                <a:pos x="366" y="0"/>
              </a:cxn>
            </a:cxnLst>
            <a:rect l="0" t="0" r="r" b="b"/>
            <a:pathLst>
              <a:path w="366" h="302">
                <a:moveTo>
                  <a:pt x="0" y="302"/>
                </a:moveTo>
                <a:lnTo>
                  <a:pt x="0" y="220"/>
                </a:lnTo>
                <a:lnTo>
                  <a:pt x="366" y="0"/>
                </a:lnTo>
              </a:path>
            </a:pathLst>
          </a:custGeom>
          <a:noFill/>
          <a:ln w="12700">
            <a:solidFill>
              <a:srgbClr val="000000"/>
            </a:solidFill>
            <a:prstDash val="solid"/>
            <a:round/>
            <a:headEnd/>
            <a:tailEnd/>
          </a:ln>
        </p:spPr>
        <p:txBody>
          <a:bodyPr/>
          <a:lstStyle/>
          <a:p>
            <a:endParaRPr lang="en-US"/>
          </a:p>
        </p:txBody>
      </p:sp>
      <p:sp>
        <p:nvSpPr>
          <p:cNvPr id="86030" name="Freeform 14"/>
          <p:cNvSpPr>
            <a:spLocks/>
          </p:cNvSpPr>
          <p:nvPr/>
        </p:nvSpPr>
        <p:spPr bwMode="auto">
          <a:xfrm>
            <a:off x="776288" y="4106863"/>
            <a:ext cx="69850" cy="273050"/>
          </a:xfrm>
          <a:custGeom>
            <a:avLst/>
            <a:gdLst/>
            <a:ahLst/>
            <a:cxnLst>
              <a:cxn ang="0">
                <a:pos x="0" y="0"/>
              </a:cxn>
              <a:cxn ang="0">
                <a:pos x="44" y="0"/>
              </a:cxn>
              <a:cxn ang="0">
                <a:pos x="44" y="172"/>
              </a:cxn>
              <a:cxn ang="0">
                <a:pos x="2" y="172"/>
              </a:cxn>
            </a:cxnLst>
            <a:rect l="0" t="0" r="r" b="b"/>
            <a:pathLst>
              <a:path w="44" h="172">
                <a:moveTo>
                  <a:pt x="0" y="0"/>
                </a:moveTo>
                <a:lnTo>
                  <a:pt x="44" y="0"/>
                </a:lnTo>
                <a:lnTo>
                  <a:pt x="44" y="172"/>
                </a:lnTo>
                <a:lnTo>
                  <a:pt x="2" y="172"/>
                </a:lnTo>
              </a:path>
            </a:pathLst>
          </a:custGeom>
          <a:noFill/>
          <a:ln w="12700">
            <a:solidFill>
              <a:srgbClr val="000000"/>
            </a:solidFill>
            <a:prstDash val="solid"/>
            <a:round/>
            <a:headEnd/>
            <a:tailEnd/>
          </a:ln>
        </p:spPr>
        <p:txBody>
          <a:bodyPr/>
          <a:lstStyle/>
          <a:p>
            <a:endParaRPr lang="en-US"/>
          </a:p>
        </p:txBody>
      </p:sp>
      <p:sp>
        <p:nvSpPr>
          <p:cNvPr id="86031" name="Line 15"/>
          <p:cNvSpPr>
            <a:spLocks noChangeShapeType="1"/>
          </p:cNvSpPr>
          <p:nvPr/>
        </p:nvSpPr>
        <p:spPr bwMode="auto">
          <a:xfrm>
            <a:off x="979488" y="3900488"/>
            <a:ext cx="123825" cy="1587"/>
          </a:xfrm>
          <a:prstGeom prst="line">
            <a:avLst/>
          </a:prstGeom>
          <a:noFill/>
          <a:ln w="12700">
            <a:solidFill>
              <a:srgbClr val="000000"/>
            </a:solidFill>
            <a:round/>
            <a:headEnd/>
            <a:tailEnd/>
          </a:ln>
        </p:spPr>
        <p:txBody>
          <a:bodyPr/>
          <a:lstStyle/>
          <a:p>
            <a:endParaRPr lang="en-US"/>
          </a:p>
        </p:txBody>
      </p:sp>
      <p:sp>
        <p:nvSpPr>
          <p:cNvPr id="86032" name="Line 16"/>
          <p:cNvSpPr>
            <a:spLocks noChangeShapeType="1"/>
          </p:cNvSpPr>
          <p:nvPr/>
        </p:nvSpPr>
        <p:spPr bwMode="auto">
          <a:xfrm>
            <a:off x="842963" y="4249738"/>
            <a:ext cx="260350" cy="1587"/>
          </a:xfrm>
          <a:prstGeom prst="line">
            <a:avLst/>
          </a:prstGeom>
          <a:noFill/>
          <a:ln w="12700">
            <a:solidFill>
              <a:srgbClr val="000000"/>
            </a:solidFill>
            <a:round/>
            <a:headEnd/>
            <a:tailEnd/>
          </a:ln>
        </p:spPr>
        <p:txBody>
          <a:bodyPr/>
          <a:lstStyle/>
          <a:p>
            <a:endParaRPr lang="en-US"/>
          </a:p>
        </p:txBody>
      </p:sp>
      <p:sp>
        <p:nvSpPr>
          <p:cNvPr id="86033" name="Rectangle 17"/>
          <p:cNvSpPr>
            <a:spLocks noChangeArrowheads="1"/>
          </p:cNvSpPr>
          <p:nvPr/>
        </p:nvSpPr>
        <p:spPr bwMode="auto">
          <a:xfrm>
            <a:off x="444500" y="5211763"/>
            <a:ext cx="1193800" cy="730250"/>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Bone collar</a:t>
            </a:r>
            <a:br>
              <a:rPr lang="en-US" sz="1200" b="1">
                <a:solidFill>
                  <a:srgbClr val="0092C8"/>
                </a:solidFill>
                <a:latin typeface="Arial" charset="0"/>
              </a:rPr>
            </a:br>
            <a:r>
              <a:rPr lang="en-US" sz="1200" b="1">
                <a:solidFill>
                  <a:srgbClr val="0092C8"/>
                </a:solidFill>
                <a:latin typeface="Arial" charset="0"/>
              </a:rPr>
              <a:t>forms around</a:t>
            </a:r>
            <a:br>
              <a:rPr lang="en-US" sz="1200" b="1">
                <a:solidFill>
                  <a:srgbClr val="0092C8"/>
                </a:solidFill>
                <a:latin typeface="Arial" charset="0"/>
              </a:rPr>
            </a:br>
            <a:r>
              <a:rPr lang="en-US" sz="1200" b="1">
                <a:solidFill>
                  <a:srgbClr val="0092C8"/>
                </a:solidFill>
                <a:latin typeface="Arial" charset="0"/>
              </a:rPr>
              <a:t>hyaline cartilage</a:t>
            </a:r>
            <a:br>
              <a:rPr lang="en-US" sz="1200" b="1">
                <a:solidFill>
                  <a:srgbClr val="0092C8"/>
                </a:solidFill>
                <a:latin typeface="Arial" charset="0"/>
              </a:rPr>
            </a:br>
            <a:r>
              <a:rPr lang="en-US" sz="1200" b="1">
                <a:solidFill>
                  <a:srgbClr val="0092C8"/>
                </a:solidFill>
                <a:latin typeface="Arial" charset="0"/>
              </a:rPr>
              <a:t>model.</a:t>
            </a:r>
            <a:endParaRPr lang="en-US" sz="1800" b="1">
              <a:latin typeface="Arial" charset="0"/>
            </a:endParaRPr>
          </a:p>
        </p:txBody>
      </p:sp>
      <p:sp>
        <p:nvSpPr>
          <p:cNvPr id="86034" name="Rectangle 18"/>
          <p:cNvSpPr>
            <a:spLocks noChangeArrowheads="1"/>
          </p:cNvSpPr>
          <p:nvPr/>
        </p:nvSpPr>
        <p:spPr bwMode="auto">
          <a:xfrm>
            <a:off x="1778000" y="5211763"/>
            <a:ext cx="1358900" cy="912812"/>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Cartilage in the</a:t>
            </a:r>
            <a:br>
              <a:rPr lang="en-US" sz="1200" b="1">
                <a:solidFill>
                  <a:srgbClr val="0092C8"/>
                </a:solidFill>
                <a:latin typeface="Arial" charset="0"/>
              </a:rPr>
            </a:br>
            <a:r>
              <a:rPr lang="en-US" sz="1200" b="1">
                <a:solidFill>
                  <a:srgbClr val="0092C8"/>
                </a:solidFill>
                <a:latin typeface="Arial" charset="0"/>
              </a:rPr>
              <a:t>center of the</a:t>
            </a:r>
            <a:br>
              <a:rPr lang="en-US" sz="1200" b="1">
                <a:solidFill>
                  <a:srgbClr val="0092C8"/>
                </a:solidFill>
                <a:latin typeface="Arial" charset="0"/>
              </a:rPr>
            </a:br>
            <a:r>
              <a:rPr lang="en-US" sz="1200" b="1">
                <a:solidFill>
                  <a:srgbClr val="0092C8"/>
                </a:solidFill>
                <a:latin typeface="Arial" charset="0"/>
              </a:rPr>
              <a:t>diaphysis calcifies</a:t>
            </a:r>
            <a:br>
              <a:rPr lang="en-US" sz="1200" b="1">
                <a:solidFill>
                  <a:srgbClr val="0092C8"/>
                </a:solidFill>
                <a:latin typeface="Arial" charset="0"/>
              </a:rPr>
            </a:br>
            <a:r>
              <a:rPr lang="en-US" sz="1200" b="1">
                <a:solidFill>
                  <a:srgbClr val="0092C8"/>
                </a:solidFill>
                <a:latin typeface="Arial" charset="0"/>
              </a:rPr>
              <a:t>and then develops</a:t>
            </a:r>
            <a:br>
              <a:rPr lang="en-US" sz="1200" b="1">
                <a:solidFill>
                  <a:srgbClr val="0092C8"/>
                </a:solidFill>
                <a:latin typeface="Arial" charset="0"/>
              </a:rPr>
            </a:br>
            <a:r>
              <a:rPr lang="en-US" sz="1200" b="1">
                <a:solidFill>
                  <a:srgbClr val="0092C8"/>
                </a:solidFill>
                <a:latin typeface="Arial" charset="0"/>
              </a:rPr>
              <a:t>cavities.</a:t>
            </a:r>
            <a:endParaRPr lang="en-US" sz="1800" b="1">
              <a:latin typeface="Arial" charset="0"/>
            </a:endParaRPr>
          </a:p>
        </p:txBody>
      </p:sp>
      <p:sp>
        <p:nvSpPr>
          <p:cNvPr id="86035" name="Rectangle 19"/>
          <p:cNvSpPr>
            <a:spLocks noChangeArrowheads="1"/>
          </p:cNvSpPr>
          <p:nvPr/>
        </p:nvSpPr>
        <p:spPr bwMode="auto">
          <a:xfrm>
            <a:off x="3457575" y="5211763"/>
            <a:ext cx="1290638" cy="912812"/>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The periosteal</a:t>
            </a:r>
            <a:br>
              <a:rPr lang="en-US" sz="1200" b="1">
                <a:solidFill>
                  <a:srgbClr val="0092C8"/>
                </a:solidFill>
                <a:latin typeface="Arial" charset="0"/>
              </a:rPr>
            </a:br>
            <a:r>
              <a:rPr lang="en-US" sz="1200" b="1">
                <a:solidFill>
                  <a:srgbClr val="0092C8"/>
                </a:solidFill>
                <a:latin typeface="Arial" charset="0"/>
              </a:rPr>
              <a:t>bud inavades the</a:t>
            </a:r>
            <a:br>
              <a:rPr lang="en-US" sz="1200" b="1">
                <a:solidFill>
                  <a:srgbClr val="0092C8"/>
                </a:solidFill>
                <a:latin typeface="Arial" charset="0"/>
              </a:rPr>
            </a:br>
            <a:r>
              <a:rPr lang="en-US" sz="1200" b="1">
                <a:solidFill>
                  <a:srgbClr val="0092C8"/>
                </a:solidFill>
                <a:latin typeface="Arial" charset="0"/>
              </a:rPr>
              <a:t>internal cavities</a:t>
            </a:r>
            <a:br>
              <a:rPr lang="en-US" sz="1200" b="1">
                <a:solidFill>
                  <a:srgbClr val="0092C8"/>
                </a:solidFill>
                <a:latin typeface="Arial" charset="0"/>
              </a:rPr>
            </a:br>
            <a:r>
              <a:rPr lang="en-US" sz="1200" b="1">
                <a:solidFill>
                  <a:srgbClr val="0092C8"/>
                </a:solidFill>
                <a:latin typeface="Arial" charset="0"/>
              </a:rPr>
              <a:t>and spongy bone</a:t>
            </a:r>
            <a:br>
              <a:rPr lang="en-US" sz="1200" b="1">
                <a:solidFill>
                  <a:srgbClr val="0092C8"/>
                </a:solidFill>
                <a:latin typeface="Arial" charset="0"/>
              </a:rPr>
            </a:br>
            <a:r>
              <a:rPr lang="en-US" sz="1200" b="1">
                <a:solidFill>
                  <a:srgbClr val="0092C8"/>
                </a:solidFill>
                <a:latin typeface="Arial" charset="0"/>
              </a:rPr>
              <a:t>begins to form.</a:t>
            </a:r>
            <a:endParaRPr lang="en-US" sz="1800" b="1">
              <a:latin typeface="Arial" charset="0"/>
            </a:endParaRPr>
          </a:p>
        </p:txBody>
      </p:sp>
      <p:sp>
        <p:nvSpPr>
          <p:cNvPr id="86036" name="Rectangle 20"/>
          <p:cNvSpPr>
            <a:spLocks noChangeArrowheads="1"/>
          </p:cNvSpPr>
          <p:nvPr/>
        </p:nvSpPr>
        <p:spPr bwMode="auto">
          <a:xfrm>
            <a:off x="5000625" y="5211763"/>
            <a:ext cx="2028825" cy="1277937"/>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The diaphysis elongates</a:t>
            </a:r>
            <a:br>
              <a:rPr lang="en-US" sz="1200" b="1">
                <a:solidFill>
                  <a:srgbClr val="0092C8"/>
                </a:solidFill>
                <a:latin typeface="Arial" charset="0"/>
              </a:rPr>
            </a:br>
            <a:r>
              <a:rPr lang="en-US" sz="1200" b="1">
                <a:solidFill>
                  <a:srgbClr val="0092C8"/>
                </a:solidFill>
                <a:latin typeface="Arial" charset="0"/>
              </a:rPr>
              <a:t>and a medullary cavity</a:t>
            </a:r>
            <a:br>
              <a:rPr lang="en-US" sz="1200" b="1">
                <a:solidFill>
                  <a:srgbClr val="0092C8"/>
                </a:solidFill>
                <a:latin typeface="Arial" charset="0"/>
              </a:rPr>
            </a:br>
            <a:r>
              <a:rPr lang="en-US" sz="1200" b="1">
                <a:solidFill>
                  <a:srgbClr val="0092C8"/>
                </a:solidFill>
                <a:latin typeface="Arial" charset="0"/>
              </a:rPr>
              <a:t>forms as ossification</a:t>
            </a:r>
            <a:br>
              <a:rPr lang="en-US" sz="1200" b="1">
                <a:solidFill>
                  <a:srgbClr val="0092C8"/>
                </a:solidFill>
                <a:latin typeface="Arial" charset="0"/>
              </a:rPr>
            </a:br>
            <a:r>
              <a:rPr lang="en-US" sz="1200" b="1">
                <a:solidFill>
                  <a:srgbClr val="0092C8"/>
                </a:solidFill>
                <a:latin typeface="Arial" charset="0"/>
              </a:rPr>
              <a:t>continues. Secondary</a:t>
            </a:r>
            <a:br>
              <a:rPr lang="en-US" sz="1200" b="1">
                <a:solidFill>
                  <a:srgbClr val="0092C8"/>
                </a:solidFill>
                <a:latin typeface="Arial" charset="0"/>
              </a:rPr>
            </a:br>
            <a:r>
              <a:rPr lang="en-US" sz="1200" b="1">
                <a:solidFill>
                  <a:srgbClr val="0092C8"/>
                </a:solidFill>
                <a:latin typeface="Arial" charset="0"/>
              </a:rPr>
              <a:t>ossification centers appear</a:t>
            </a:r>
            <a:br>
              <a:rPr lang="en-US" sz="1200" b="1">
                <a:solidFill>
                  <a:srgbClr val="0092C8"/>
                </a:solidFill>
                <a:latin typeface="Arial" charset="0"/>
              </a:rPr>
            </a:br>
            <a:r>
              <a:rPr lang="en-US" sz="1200" b="1">
                <a:solidFill>
                  <a:srgbClr val="0092C8"/>
                </a:solidFill>
                <a:latin typeface="Arial" charset="0"/>
              </a:rPr>
              <a:t>in the epiphyses in</a:t>
            </a:r>
            <a:br>
              <a:rPr lang="en-US" sz="1200" b="1">
                <a:solidFill>
                  <a:srgbClr val="0092C8"/>
                </a:solidFill>
                <a:latin typeface="Arial" charset="0"/>
              </a:rPr>
            </a:br>
            <a:r>
              <a:rPr lang="en-US" sz="1200" b="1">
                <a:solidFill>
                  <a:srgbClr val="0092C8"/>
                </a:solidFill>
                <a:latin typeface="Arial" charset="0"/>
              </a:rPr>
              <a:t>preparation for stage 5.</a:t>
            </a:r>
            <a:endParaRPr lang="en-US" sz="1800" b="1">
              <a:latin typeface="Arial" charset="0"/>
            </a:endParaRPr>
          </a:p>
        </p:txBody>
      </p:sp>
      <p:sp>
        <p:nvSpPr>
          <p:cNvPr id="86037" name="Rectangle 21"/>
          <p:cNvSpPr>
            <a:spLocks noChangeArrowheads="1"/>
          </p:cNvSpPr>
          <p:nvPr/>
        </p:nvSpPr>
        <p:spPr bwMode="auto">
          <a:xfrm>
            <a:off x="7134225" y="5211763"/>
            <a:ext cx="1608138" cy="1277937"/>
          </a:xfrm>
          <a:prstGeom prst="rect">
            <a:avLst/>
          </a:prstGeom>
          <a:noFill/>
          <a:ln w="9525">
            <a:noFill/>
            <a:miter lim="800000"/>
            <a:headEnd/>
            <a:tailEnd/>
          </a:ln>
        </p:spPr>
        <p:txBody>
          <a:bodyPr wrap="none" lIns="0" tIns="0" rIns="0" bIns="0">
            <a:spAutoFit/>
          </a:bodyPr>
          <a:lstStyle/>
          <a:p>
            <a:pPr eaLnBrk="1" hangingPunct="1"/>
            <a:r>
              <a:rPr lang="en-US" sz="1200" b="1">
                <a:solidFill>
                  <a:srgbClr val="0092C8"/>
                </a:solidFill>
                <a:latin typeface="Arial" charset="0"/>
              </a:rPr>
              <a:t>      The epiphyses</a:t>
            </a:r>
            <a:br>
              <a:rPr lang="en-US" sz="1200" b="1">
                <a:solidFill>
                  <a:srgbClr val="0092C8"/>
                </a:solidFill>
                <a:latin typeface="Arial" charset="0"/>
              </a:rPr>
            </a:br>
            <a:r>
              <a:rPr lang="en-US" sz="1200" b="1">
                <a:solidFill>
                  <a:srgbClr val="0092C8"/>
                </a:solidFill>
                <a:latin typeface="Arial" charset="0"/>
              </a:rPr>
              <a:t>ossify. When</a:t>
            </a:r>
            <a:br>
              <a:rPr lang="en-US" sz="1200" b="1">
                <a:solidFill>
                  <a:srgbClr val="0092C8"/>
                </a:solidFill>
                <a:latin typeface="Arial" charset="0"/>
              </a:rPr>
            </a:br>
            <a:r>
              <a:rPr lang="en-US" sz="1200" b="1">
                <a:solidFill>
                  <a:srgbClr val="0092C8"/>
                </a:solidFill>
                <a:latin typeface="Arial" charset="0"/>
              </a:rPr>
              <a:t>completed, hyaline</a:t>
            </a:r>
            <a:br>
              <a:rPr lang="en-US" sz="1200" b="1">
                <a:solidFill>
                  <a:srgbClr val="0092C8"/>
                </a:solidFill>
                <a:latin typeface="Arial" charset="0"/>
              </a:rPr>
            </a:br>
            <a:r>
              <a:rPr lang="en-US" sz="1200" b="1">
                <a:solidFill>
                  <a:srgbClr val="0092C8"/>
                </a:solidFill>
                <a:latin typeface="Arial" charset="0"/>
              </a:rPr>
              <a:t>cartilage remains only</a:t>
            </a:r>
            <a:br>
              <a:rPr lang="en-US" sz="1200" b="1">
                <a:solidFill>
                  <a:srgbClr val="0092C8"/>
                </a:solidFill>
                <a:latin typeface="Arial" charset="0"/>
              </a:rPr>
            </a:br>
            <a:r>
              <a:rPr lang="en-US" sz="1200" b="1">
                <a:solidFill>
                  <a:srgbClr val="0092C8"/>
                </a:solidFill>
                <a:latin typeface="Arial" charset="0"/>
              </a:rPr>
              <a:t>in the epiphyseal</a:t>
            </a:r>
            <a:br>
              <a:rPr lang="en-US" sz="1200" b="1">
                <a:solidFill>
                  <a:srgbClr val="0092C8"/>
                </a:solidFill>
                <a:latin typeface="Arial" charset="0"/>
              </a:rPr>
            </a:br>
            <a:r>
              <a:rPr lang="en-US" sz="1200" b="1">
                <a:solidFill>
                  <a:srgbClr val="0092C8"/>
                </a:solidFill>
                <a:latin typeface="Arial" charset="0"/>
              </a:rPr>
              <a:t>plates and articular</a:t>
            </a:r>
            <a:br>
              <a:rPr lang="en-US" sz="1200" b="1">
                <a:solidFill>
                  <a:srgbClr val="0092C8"/>
                </a:solidFill>
                <a:latin typeface="Arial" charset="0"/>
              </a:rPr>
            </a:br>
            <a:r>
              <a:rPr lang="en-US" sz="1200" b="1">
                <a:solidFill>
                  <a:srgbClr val="0092C8"/>
                </a:solidFill>
                <a:latin typeface="Arial" charset="0"/>
              </a:rPr>
              <a:t>cartilages.</a:t>
            </a:r>
            <a:endParaRPr lang="en-US" sz="1800" b="1">
              <a:latin typeface="Arial" charset="0"/>
            </a:endParaRPr>
          </a:p>
        </p:txBody>
      </p:sp>
      <p:sp>
        <p:nvSpPr>
          <p:cNvPr id="86038" name="Rectangle 22"/>
          <p:cNvSpPr>
            <a:spLocks noChangeArrowheads="1"/>
          </p:cNvSpPr>
          <p:nvPr/>
        </p:nvSpPr>
        <p:spPr bwMode="auto">
          <a:xfrm>
            <a:off x="420688" y="2854325"/>
            <a:ext cx="625475"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Hyaline</a:t>
            </a:r>
            <a:br>
              <a:rPr lang="en-US" sz="1200" b="1">
                <a:solidFill>
                  <a:srgbClr val="000000"/>
                </a:solidFill>
                <a:latin typeface="Arial" charset="0"/>
              </a:rPr>
            </a:br>
            <a:r>
              <a:rPr lang="en-US" sz="1200" b="1">
                <a:solidFill>
                  <a:srgbClr val="000000"/>
                </a:solidFill>
                <a:latin typeface="Arial" charset="0"/>
              </a:rPr>
              <a:t>cartilage</a:t>
            </a:r>
            <a:endParaRPr lang="en-US" sz="1800" b="1">
              <a:latin typeface="Arial" charset="0"/>
            </a:endParaRPr>
          </a:p>
        </p:txBody>
      </p:sp>
      <p:sp>
        <p:nvSpPr>
          <p:cNvPr id="86039" name="Rectangle 23"/>
          <p:cNvSpPr>
            <a:spLocks noChangeArrowheads="1"/>
          </p:cNvSpPr>
          <p:nvPr/>
        </p:nvSpPr>
        <p:spPr bwMode="auto">
          <a:xfrm>
            <a:off x="1968500" y="2214563"/>
            <a:ext cx="1123950"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Area of</a:t>
            </a:r>
            <a:br>
              <a:rPr lang="en-US" sz="1200" b="1">
                <a:solidFill>
                  <a:srgbClr val="000000"/>
                </a:solidFill>
                <a:latin typeface="Arial" charset="0"/>
              </a:rPr>
            </a:br>
            <a:r>
              <a:rPr lang="en-US" sz="1200" b="1">
                <a:solidFill>
                  <a:srgbClr val="000000"/>
                </a:solidFill>
                <a:latin typeface="Arial" charset="0"/>
              </a:rPr>
              <a:t>deteriorating</a:t>
            </a:r>
            <a:br>
              <a:rPr lang="en-US" sz="1200" b="1">
                <a:solidFill>
                  <a:srgbClr val="000000"/>
                </a:solidFill>
                <a:latin typeface="Arial" charset="0"/>
              </a:rPr>
            </a:br>
            <a:r>
              <a:rPr lang="en-US" sz="1200" b="1">
                <a:solidFill>
                  <a:srgbClr val="000000"/>
                </a:solidFill>
                <a:latin typeface="Arial" charset="0"/>
              </a:rPr>
              <a:t>cartilage matrix</a:t>
            </a:r>
            <a:endParaRPr lang="en-US" sz="1800" b="1">
              <a:latin typeface="Arial" charset="0"/>
            </a:endParaRPr>
          </a:p>
        </p:txBody>
      </p:sp>
      <p:sp>
        <p:nvSpPr>
          <p:cNvPr id="86040" name="Rectangle 24"/>
          <p:cNvSpPr>
            <a:spLocks noChangeArrowheads="1"/>
          </p:cNvSpPr>
          <p:nvPr/>
        </p:nvSpPr>
        <p:spPr bwMode="auto">
          <a:xfrm>
            <a:off x="4435475" y="2036763"/>
            <a:ext cx="923925"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Epiphyseal</a:t>
            </a:r>
            <a:br>
              <a:rPr lang="en-US" sz="1200" b="1">
                <a:solidFill>
                  <a:srgbClr val="000000"/>
                </a:solidFill>
                <a:latin typeface="Arial" charset="0"/>
              </a:rPr>
            </a:br>
            <a:r>
              <a:rPr lang="en-US" sz="1200" b="1">
                <a:solidFill>
                  <a:srgbClr val="000000"/>
                </a:solidFill>
                <a:latin typeface="Arial" charset="0"/>
              </a:rPr>
              <a:t>blood vessel</a:t>
            </a:r>
            <a:endParaRPr lang="en-US" sz="1800" b="1">
              <a:latin typeface="Arial" charset="0"/>
            </a:endParaRPr>
          </a:p>
        </p:txBody>
      </p:sp>
      <p:sp>
        <p:nvSpPr>
          <p:cNvPr id="86041" name="Rectangle 25"/>
          <p:cNvSpPr>
            <a:spLocks noChangeArrowheads="1"/>
          </p:cNvSpPr>
          <p:nvPr/>
        </p:nvSpPr>
        <p:spPr bwMode="auto">
          <a:xfrm>
            <a:off x="2968625" y="3135313"/>
            <a:ext cx="703263"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Spongy</a:t>
            </a:r>
            <a:br>
              <a:rPr lang="en-US" sz="1200" b="1">
                <a:solidFill>
                  <a:srgbClr val="000000"/>
                </a:solidFill>
                <a:latin typeface="Arial" charset="0"/>
              </a:rPr>
            </a:br>
            <a:r>
              <a:rPr lang="en-US" sz="1200" b="1">
                <a:solidFill>
                  <a:srgbClr val="000000"/>
                </a:solidFill>
                <a:latin typeface="Arial" charset="0"/>
              </a:rPr>
              <a:t>bone</a:t>
            </a:r>
            <a:br>
              <a:rPr lang="en-US" sz="1200" b="1">
                <a:solidFill>
                  <a:srgbClr val="000000"/>
                </a:solidFill>
                <a:latin typeface="Arial" charset="0"/>
              </a:rPr>
            </a:br>
            <a:r>
              <a:rPr lang="en-US" sz="1200" b="1">
                <a:solidFill>
                  <a:srgbClr val="000000"/>
                </a:solidFill>
                <a:latin typeface="Arial" charset="0"/>
              </a:rPr>
              <a:t>formation</a:t>
            </a:r>
            <a:endParaRPr lang="en-US" sz="1800" b="1">
              <a:latin typeface="Arial" charset="0"/>
            </a:endParaRPr>
          </a:p>
        </p:txBody>
      </p:sp>
      <p:sp>
        <p:nvSpPr>
          <p:cNvPr id="86042" name="Rectangle 26"/>
          <p:cNvSpPr>
            <a:spLocks noChangeArrowheads="1"/>
          </p:cNvSpPr>
          <p:nvPr/>
        </p:nvSpPr>
        <p:spPr bwMode="auto">
          <a:xfrm>
            <a:off x="6807200" y="2360613"/>
            <a:ext cx="804863"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Epiphyseal</a:t>
            </a:r>
            <a:br>
              <a:rPr lang="en-US" sz="1200" b="1">
                <a:solidFill>
                  <a:srgbClr val="000000"/>
                </a:solidFill>
                <a:latin typeface="Arial" charset="0"/>
              </a:rPr>
            </a:br>
            <a:r>
              <a:rPr lang="en-US" sz="1200" b="1">
                <a:solidFill>
                  <a:srgbClr val="000000"/>
                </a:solidFill>
                <a:latin typeface="Arial" charset="0"/>
              </a:rPr>
              <a:t>plate</a:t>
            </a:r>
            <a:br>
              <a:rPr lang="en-US" sz="1200" b="1">
                <a:solidFill>
                  <a:srgbClr val="000000"/>
                </a:solidFill>
                <a:latin typeface="Arial" charset="0"/>
              </a:rPr>
            </a:br>
            <a:r>
              <a:rPr lang="en-US" sz="1200" b="1">
                <a:solidFill>
                  <a:srgbClr val="000000"/>
                </a:solidFill>
                <a:latin typeface="Arial" charset="0"/>
              </a:rPr>
              <a:t>cartilage</a:t>
            </a:r>
            <a:endParaRPr lang="en-US" sz="1800" b="1">
              <a:latin typeface="Arial" charset="0"/>
            </a:endParaRPr>
          </a:p>
        </p:txBody>
      </p:sp>
      <p:sp>
        <p:nvSpPr>
          <p:cNvPr id="86043" name="Rectangle 27"/>
          <p:cNvSpPr>
            <a:spLocks noChangeArrowheads="1"/>
          </p:cNvSpPr>
          <p:nvPr/>
        </p:nvSpPr>
        <p:spPr bwMode="auto">
          <a:xfrm>
            <a:off x="5480050" y="1328738"/>
            <a:ext cx="847725"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Secondary</a:t>
            </a:r>
            <a:br>
              <a:rPr lang="en-US" sz="1200" b="1">
                <a:solidFill>
                  <a:srgbClr val="000000"/>
                </a:solidFill>
                <a:latin typeface="Arial" charset="0"/>
              </a:rPr>
            </a:br>
            <a:r>
              <a:rPr lang="en-US" sz="1200" b="1">
                <a:solidFill>
                  <a:srgbClr val="000000"/>
                </a:solidFill>
                <a:latin typeface="Arial" charset="0"/>
              </a:rPr>
              <a:t>ossification</a:t>
            </a:r>
            <a:br>
              <a:rPr lang="en-US" sz="1200" b="1">
                <a:solidFill>
                  <a:srgbClr val="000000"/>
                </a:solidFill>
                <a:latin typeface="Arial" charset="0"/>
              </a:rPr>
            </a:br>
            <a:r>
              <a:rPr lang="en-US" sz="1200" b="1">
                <a:solidFill>
                  <a:srgbClr val="000000"/>
                </a:solidFill>
                <a:latin typeface="Arial" charset="0"/>
              </a:rPr>
              <a:t>center</a:t>
            </a:r>
            <a:endParaRPr lang="en-US" sz="1800" b="1">
              <a:latin typeface="Arial" charset="0"/>
            </a:endParaRPr>
          </a:p>
        </p:txBody>
      </p:sp>
      <p:sp>
        <p:nvSpPr>
          <p:cNvPr id="86044" name="Rectangle 28"/>
          <p:cNvSpPr>
            <a:spLocks noChangeArrowheads="1"/>
          </p:cNvSpPr>
          <p:nvPr/>
        </p:nvSpPr>
        <p:spPr bwMode="auto">
          <a:xfrm>
            <a:off x="2968625" y="3881438"/>
            <a:ext cx="719138" cy="730250"/>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Blood</a:t>
            </a:r>
            <a:br>
              <a:rPr lang="en-US" sz="1200" b="1">
                <a:solidFill>
                  <a:srgbClr val="000000"/>
                </a:solidFill>
                <a:latin typeface="Arial" charset="0"/>
              </a:rPr>
            </a:br>
            <a:r>
              <a:rPr lang="en-US" sz="1200" b="1">
                <a:solidFill>
                  <a:srgbClr val="000000"/>
                </a:solidFill>
                <a:latin typeface="Arial" charset="0"/>
              </a:rPr>
              <a:t>vessel of</a:t>
            </a:r>
            <a:br>
              <a:rPr lang="en-US" sz="1200" b="1">
                <a:solidFill>
                  <a:srgbClr val="000000"/>
                </a:solidFill>
                <a:latin typeface="Arial" charset="0"/>
              </a:rPr>
            </a:br>
            <a:r>
              <a:rPr lang="en-US" sz="1200" b="1">
                <a:solidFill>
                  <a:srgbClr val="000000"/>
                </a:solidFill>
                <a:latin typeface="Arial" charset="0"/>
              </a:rPr>
              <a:t>periosteal</a:t>
            </a:r>
            <a:br>
              <a:rPr lang="en-US" sz="1200" b="1">
                <a:solidFill>
                  <a:srgbClr val="000000"/>
                </a:solidFill>
                <a:latin typeface="Arial" charset="0"/>
              </a:rPr>
            </a:br>
            <a:r>
              <a:rPr lang="en-US" sz="1200" b="1">
                <a:solidFill>
                  <a:srgbClr val="000000"/>
                </a:solidFill>
                <a:latin typeface="Arial" charset="0"/>
              </a:rPr>
              <a:t>bud</a:t>
            </a:r>
            <a:endParaRPr lang="en-US" sz="1800" b="1">
              <a:latin typeface="Arial" charset="0"/>
            </a:endParaRPr>
          </a:p>
        </p:txBody>
      </p:sp>
      <p:sp>
        <p:nvSpPr>
          <p:cNvPr id="86045" name="Rectangle 29"/>
          <p:cNvSpPr>
            <a:spLocks noChangeArrowheads="1"/>
          </p:cNvSpPr>
          <p:nvPr/>
        </p:nvSpPr>
        <p:spPr bwMode="auto">
          <a:xfrm>
            <a:off x="6226175" y="3074988"/>
            <a:ext cx="711200"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Medullary</a:t>
            </a:r>
            <a:br>
              <a:rPr lang="en-US" sz="1200" b="1">
                <a:solidFill>
                  <a:srgbClr val="000000"/>
                </a:solidFill>
                <a:latin typeface="Arial" charset="0"/>
              </a:rPr>
            </a:br>
            <a:r>
              <a:rPr lang="en-US" sz="1200" b="1">
                <a:solidFill>
                  <a:srgbClr val="000000"/>
                </a:solidFill>
                <a:latin typeface="Arial" charset="0"/>
              </a:rPr>
              <a:t>cavity</a:t>
            </a:r>
            <a:endParaRPr lang="en-US" sz="1800" b="1">
              <a:latin typeface="Arial" charset="0"/>
            </a:endParaRPr>
          </a:p>
        </p:txBody>
      </p:sp>
      <p:sp>
        <p:nvSpPr>
          <p:cNvPr id="86046" name="Rectangle 30"/>
          <p:cNvSpPr>
            <a:spLocks noChangeArrowheads="1"/>
          </p:cNvSpPr>
          <p:nvPr/>
        </p:nvSpPr>
        <p:spPr bwMode="auto">
          <a:xfrm>
            <a:off x="6657975" y="950913"/>
            <a:ext cx="625475"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Articular</a:t>
            </a:r>
            <a:br>
              <a:rPr lang="en-US" sz="1200" b="1">
                <a:solidFill>
                  <a:srgbClr val="000000"/>
                </a:solidFill>
                <a:latin typeface="Arial" charset="0"/>
              </a:rPr>
            </a:br>
            <a:r>
              <a:rPr lang="en-US" sz="1200" b="1">
                <a:solidFill>
                  <a:srgbClr val="000000"/>
                </a:solidFill>
                <a:latin typeface="Arial" charset="0"/>
              </a:rPr>
              <a:t>cartilage</a:t>
            </a:r>
            <a:endParaRPr lang="en-US" sz="1800" b="1">
              <a:latin typeface="Arial" charset="0"/>
            </a:endParaRPr>
          </a:p>
        </p:txBody>
      </p:sp>
      <p:sp>
        <p:nvSpPr>
          <p:cNvPr id="86047" name="Rectangle 31"/>
          <p:cNvSpPr>
            <a:spLocks noChangeArrowheads="1"/>
          </p:cNvSpPr>
          <p:nvPr/>
        </p:nvSpPr>
        <p:spPr bwMode="auto">
          <a:xfrm>
            <a:off x="7515225" y="538163"/>
            <a:ext cx="1058863" cy="4318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Childhood to</a:t>
            </a:r>
            <a:br>
              <a:rPr lang="en-US" sz="1200">
                <a:solidFill>
                  <a:srgbClr val="000000"/>
                </a:solidFill>
                <a:latin typeface="Arial Black" pitchFamily="34" charset="0"/>
              </a:rPr>
            </a:br>
            <a:r>
              <a:rPr lang="en-US" sz="1200">
                <a:solidFill>
                  <a:srgbClr val="000000"/>
                </a:solidFill>
                <a:latin typeface="Arial Black" pitchFamily="34" charset="0"/>
              </a:rPr>
              <a:t>adolescence</a:t>
            </a:r>
            <a:endParaRPr lang="en-US" sz="1800">
              <a:latin typeface="Arial Black" pitchFamily="34" charset="0"/>
            </a:endParaRPr>
          </a:p>
        </p:txBody>
      </p:sp>
      <p:sp>
        <p:nvSpPr>
          <p:cNvPr id="86048" name="Rectangle 32"/>
          <p:cNvSpPr>
            <a:spLocks noChangeArrowheads="1"/>
          </p:cNvSpPr>
          <p:nvPr/>
        </p:nvSpPr>
        <p:spPr bwMode="auto">
          <a:xfrm>
            <a:off x="5641975" y="538163"/>
            <a:ext cx="407988" cy="2159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Birth</a:t>
            </a:r>
            <a:endParaRPr lang="en-US" sz="1800">
              <a:latin typeface="Arial Black" pitchFamily="34" charset="0"/>
            </a:endParaRPr>
          </a:p>
        </p:txBody>
      </p:sp>
      <p:sp>
        <p:nvSpPr>
          <p:cNvPr id="86049" name="Rectangle 33"/>
          <p:cNvSpPr>
            <a:spLocks noChangeArrowheads="1"/>
          </p:cNvSpPr>
          <p:nvPr/>
        </p:nvSpPr>
        <p:spPr bwMode="auto">
          <a:xfrm>
            <a:off x="454025" y="541338"/>
            <a:ext cx="609600" cy="2159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Week 9</a:t>
            </a:r>
            <a:endParaRPr lang="en-US" sz="1800">
              <a:latin typeface="Arial Black" pitchFamily="34" charset="0"/>
            </a:endParaRPr>
          </a:p>
        </p:txBody>
      </p:sp>
      <p:sp>
        <p:nvSpPr>
          <p:cNvPr id="86050" name="Rectangle 34"/>
          <p:cNvSpPr>
            <a:spLocks noChangeArrowheads="1"/>
          </p:cNvSpPr>
          <p:nvPr/>
        </p:nvSpPr>
        <p:spPr bwMode="auto">
          <a:xfrm>
            <a:off x="3876675" y="538163"/>
            <a:ext cx="669925" cy="215900"/>
          </a:xfrm>
          <a:prstGeom prst="rect">
            <a:avLst/>
          </a:prstGeom>
          <a:noFill/>
          <a:ln w="9525">
            <a:noFill/>
            <a:miter lim="800000"/>
            <a:headEnd/>
            <a:tailEnd/>
          </a:ln>
        </p:spPr>
        <p:txBody>
          <a:bodyPr wrap="none" lIns="0" tIns="0" rIns="0" bIns="0">
            <a:spAutoFit/>
          </a:bodyPr>
          <a:lstStyle/>
          <a:p>
            <a:pPr eaLnBrk="1" hangingPunct="1"/>
            <a:r>
              <a:rPr lang="en-US" sz="1200">
                <a:solidFill>
                  <a:srgbClr val="000000"/>
                </a:solidFill>
                <a:latin typeface="Arial Black" pitchFamily="34" charset="0"/>
              </a:rPr>
              <a:t>Month 3</a:t>
            </a:r>
            <a:endParaRPr lang="en-US" sz="1800">
              <a:latin typeface="Arial Black" pitchFamily="34" charset="0"/>
            </a:endParaRPr>
          </a:p>
        </p:txBody>
      </p:sp>
      <p:sp>
        <p:nvSpPr>
          <p:cNvPr id="86051" name="Rectangle 35"/>
          <p:cNvSpPr>
            <a:spLocks noChangeArrowheads="1"/>
          </p:cNvSpPr>
          <p:nvPr/>
        </p:nvSpPr>
        <p:spPr bwMode="auto">
          <a:xfrm>
            <a:off x="6657975" y="1458913"/>
            <a:ext cx="560388"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Spongy</a:t>
            </a:r>
            <a:br>
              <a:rPr lang="en-US" sz="1200" b="1">
                <a:solidFill>
                  <a:srgbClr val="000000"/>
                </a:solidFill>
                <a:latin typeface="Arial" charset="0"/>
              </a:rPr>
            </a:br>
            <a:r>
              <a:rPr lang="en-US" sz="1200" b="1">
                <a:solidFill>
                  <a:srgbClr val="000000"/>
                </a:solidFill>
                <a:latin typeface="Arial" charset="0"/>
              </a:rPr>
              <a:t>bone</a:t>
            </a:r>
            <a:endParaRPr lang="en-US" sz="1800" b="1">
              <a:latin typeface="Arial" charset="0"/>
            </a:endParaRPr>
          </a:p>
        </p:txBody>
      </p:sp>
      <p:sp>
        <p:nvSpPr>
          <p:cNvPr id="86052" name="Rectangle 36"/>
          <p:cNvSpPr>
            <a:spLocks noChangeArrowheads="1"/>
          </p:cNvSpPr>
          <p:nvPr/>
        </p:nvSpPr>
        <p:spPr bwMode="auto">
          <a:xfrm>
            <a:off x="1130300" y="3821113"/>
            <a:ext cx="406400" cy="365125"/>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Bone</a:t>
            </a:r>
            <a:br>
              <a:rPr lang="en-US" sz="1200" b="1">
                <a:solidFill>
                  <a:srgbClr val="000000"/>
                </a:solidFill>
                <a:latin typeface="Arial" charset="0"/>
              </a:rPr>
            </a:br>
            <a:r>
              <a:rPr lang="en-US" sz="1200" b="1">
                <a:solidFill>
                  <a:srgbClr val="000000"/>
                </a:solidFill>
                <a:latin typeface="Arial" charset="0"/>
              </a:rPr>
              <a:t>collar</a:t>
            </a:r>
            <a:endParaRPr lang="en-US" sz="1800" b="1">
              <a:latin typeface="Arial" charset="0"/>
            </a:endParaRPr>
          </a:p>
        </p:txBody>
      </p:sp>
      <p:sp>
        <p:nvSpPr>
          <p:cNvPr id="86053" name="Rectangle 37"/>
          <p:cNvSpPr>
            <a:spLocks noChangeArrowheads="1"/>
          </p:cNvSpPr>
          <p:nvPr/>
        </p:nvSpPr>
        <p:spPr bwMode="auto">
          <a:xfrm>
            <a:off x="1130300" y="4164013"/>
            <a:ext cx="847725" cy="547687"/>
          </a:xfrm>
          <a:prstGeom prst="rect">
            <a:avLst/>
          </a:prstGeom>
          <a:noFill/>
          <a:ln w="9525">
            <a:noFill/>
            <a:miter lim="800000"/>
            <a:headEnd/>
            <a:tailEnd/>
          </a:ln>
        </p:spPr>
        <p:txBody>
          <a:bodyPr wrap="none" lIns="0" tIns="0" rIns="0" bIns="0">
            <a:spAutoFit/>
          </a:bodyPr>
          <a:lstStyle/>
          <a:p>
            <a:pPr eaLnBrk="1" hangingPunct="1"/>
            <a:r>
              <a:rPr lang="en-US" sz="1200" b="1">
                <a:solidFill>
                  <a:srgbClr val="000000"/>
                </a:solidFill>
                <a:latin typeface="Arial" charset="0"/>
              </a:rPr>
              <a:t>Primary</a:t>
            </a:r>
            <a:br>
              <a:rPr lang="en-US" sz="1200" b="1">
                <a:solidFill>
                  <a:srgbClr val="000000"/>
                </a:solidFill>
                <a:latin typeface="Arial" charset="0"/>
              </a:rPr>
            </a:br>
            <a:r>
              <a:rPr lang="en-US" sz="1200" b="1">
                <a:solidFill>
                  <a:srgbClr val="000000"/>
                </a:solidFill>
                <a:latin typeface="Arial" charset="0"/>
              </a:rPr>
              <a:t>ossification</a:t>
            </a:r>
            <a:br>
              <a:rPr lang="en-US" sz="1200" b="1">
                <a:solidFill>
                  <a:srgbClr val="000000"/>
                </a:solidFill>
                <a:latin typeface="Arial" charset="0"/>
              </a:rPr>
            </a:br>
            <a:r>
              <a:rPr lang="en-US" sz="1200" b="1">
                <a:solidFill>
                  <a:srgbClr val="000000"/>
                </a:solidFill>
                <a:latin typeface="Arial" charset="0"/>
              </a:rPr>
              <a:t>center</a:t>
            </a:r>
            <a:endParaRPr lang="en-US" sz="1800" b="1">
              <a:latin typeface="Arial" charset="0"/>
            </a:endParaRPr>
          </a:p>
        </p:txBody>
      </p:sp>
      <p:sp>
        <p:nvSpPr>
          <p:cNvPr id="86054" name="Oval 38"/>
          <p:cNvSpPr>
            <a:spLocks noChangeArrowheads="1"/>
          </p:cNvSpPr>
          <p:nvPr/>
        </p:nvSpPr>
        <p:spPr bwMode="auto">
          <a:xfrm>
            <a:off x="444500"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1</a:t>
            </a:r>
            <a:endParaRPr lang="en-US" sz="1000">
              <a:latin typeface="Arial Black" pitchFamily="34" charset="0"/>
            </a:endParaRPr>
          </a:p>
        </p:txBody>
      </p:sp>
      <p:sp>
        <p:nvSpPr>
          <p:cNvPr id="86055" name="Oval 39"/>
          <p:cNvSpPr>
            <a:spLocks noChangeArrowheads="1"/>
          </p:cNvSpPr>
          <p:nvPr/>
        </p:nvSpPr>
        <p:spPr bwMode="auto">
          <a:xfrm>
            <a:off x="1778000"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2</a:t>
            </a:r>
            <a:endParaRPr lang="en-US" sz="1000">
              <a:latin typeface="Arial Black" pitchFamily="34" charset="0"/>
            </a:endParaRPr>
          </a:p>
        </p:txBody>
      </p:sp>
      <p:sp>
        <p:nvSpPr>
          <p:cNvPr id="86056" name="Oval 40"/>
          <p:cNvSpPr>
            <a:spLocks noChangeArrowheads="1"/>
          </p:cNvSpPr>
          <p:nvPr/>
        </p:nvSpPr>
        <p:spPr bwMode="auto">
          <a:xfrm>
            <a:off x="3457575"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3</a:t>
            </a:r>
            <a:endParaRPr lang="en-US" sz="1000">
              <a:latin typeface="Arial Black" pitchFamily="34" charset="0"/>
            </a:endParaRPr>
          </a:p>
        </p:txBody>
      </p:sp>
      <p:sp>
        <p:nvSpPr>
          <p:cNvPr id="86057" name="Oval 41"/>
          <p:cNvSpPr>
            <a:spLocks noChangeArrowheads="1"/>
          </p:cNvSpPr>
          <p:nvPr/>
        </p:nvSpPr>
        <p:spPr bwMode="auto">
          <a:xfrm>
            <a:off x="5000625"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4</a:t>
            </a:r>
            <a:endParaRPr lang="en-US" sz="1000">
              <a:latin typeface="Arial Black" pitchFamily="34" charset="0"/>
            </a:endParaRPr>
          </a:p>
        </p:txBody>
      </p:sp>
      <p:sp>
        <p:nvSpPr>
          <p:cNvPr id="86058" name="Oval 42"/>
          <p:cNvSpPr>
            <a:spLocks noChangeArrowheads="1"/>
          </p:cNvSpPr>
          <p:nvPr/>
        </p:nvSpPr>
        <p:spPr bwMode="auto">
          <a:xfrm>
            <a:off x="7134225" y="5208588"/>
            <a:ext cx="180975" cy="180975"/>
          </a:xfrm>
          <a:prstGeom prst="ellipse">
            <a:avLst/>
          </a:prstGeom>
          <a:solidFill>
            <a:schemeClr val="bg1"/>
          </a:solidFill>
          <a:ln w="12700">
            <a:solidFill>
              <a:srgbClr val="0092C8"/>
            </a:solidFill>
            <a:round/>
            <a:headEnd/>
            <a:tailEnd/>
          </a:ln>
          <a:effectLst/>
        </p:spPr>
        <p:txBody>
          <a:bodyPr wrap="none" anchor="ctr"/>
          <a:lstStyle/>
          <a:p>
            <a:pPr algn="ctr"/>
            <a:r>
              <a:rPr lang="en-US" sz="1100" b="1">
                <a:solidFill>
                  <a:srgbClr val="0092C8"/>
                </a:solidFill>
                <a:latin typeface="Arial Black" pitchFamily="34" charset="0"/>
              </a:rPr>
              <a:t>5</a:t>
            </a:r>
            <a:endParaRPr lang="en-US" sz="1000">
              <a:latin typeface="Arial Black"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Growth Video to Watch</a:t>
            </a:r>
            <a:endParaRPr lang="en-US" dirty="0"/>
          </a:p>
        </p:txBody>
      </p:sp>
      <p:sp>
        <p:nvSpPr>
          <p:cNvPr id="3" name="Content Placeholder 2"/>
          <p:cNvSpPr>
            <a:spLocks noGrp="1"/>
          </p:cNvSpPr>
          <p:nvPr>
            <p:ph idx="1"/>
          </p:nvPr>
        </p:nvSpPr>
        <p:spPr/>
        <p:txBody>
          <a:bodyPr/>
          <a:lstStyle/>
          <a:p>
            <a:r>
              <a:rPr lang="en-US" dirty="0"/>
              <a:t>Bone Growth  </a:t>
            </a:r>
            <a:r>
              <a:rPr lang="en-US" sz="2400" dirty="0"/>
              <a:t>https://www.youtube.com/watch?v=MI6G1amBarU</a:t>
            </a:r>
          </a:p>
          <a:p>
            <a:endParaRPr lang="en-US" dirty="0"/>
          </a:p>
        </p:txBody>
      </p:sp>
    </p:spTree>
    <p:extLst>
      <p:ext uri="{BB962C8B-B14F-4D97-AF65-F5344CB8AC3E}">
        <p14:creationId xmlns:p14="http://schemas.microsoft.com/office/powerpoint/2010/main" val="3102046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p:txBody>
          <a:bodyPr/>
          <a:lstStyle/>
          <a:p>
            <a:r>
              <a:rPr lang="en-US"/>
              <a:t>Postnatal Bone Growth</a:t>
            </a:r>
          </a:p>
        </p:txBody>
      </p:sp>
      <p:sp>
        <p:nvSpPr>
          <p:cNvPr id="15365" name="Rectangle 5"/>
          <p:cNvSpPr>
            <a:spLocks noGrp="1" noChangeArrowheads="1"/>
          </p:cNvSpPr>
          <p:nvPr>
            <p:ph type="body" idx="1"/>
          </p:nvPr>
        </p:nvSpPr>
        <p:spPr/>
        <p:txBody>
          <a:bodyPr/>
          <a:lstStyle/>
          <a:p>
            <a:r>
              <a:rPr lang="en-US"/>
              <a:t>Interstitial growth: </a:t>
            </a:r>
          </a:p>
          <a:p>
            <a:pPr lvl="1"/>
            <a:r>
              <a:rPr lang="en-US">
                <a:sym typeface="Symbol" pitchFamily="18" charset="2"/>
              </a:rPr>
              <a:t></a:t>
            </a:r>
            <a:r>
              <a:rPr lang="en-US"/>
              <a:t> length of long bones</a:t>
            </a:r>
          </a:p>
          <a:p>
            <a:r>
              <a:rPr lang="en-US"/>
              <a:t>Appositional growth: </a:t>
            </a:r>
          </a:p>
          <a:p>
            <a:pPr lvl="1"/>
            <a:r>
              <a:rPr lang="en-US">
                <a:sym typeface="Symbol" pitchFamily="18" charset="2"/>
              </a:rPr>
              <a:t></a:t>
            </a:r>
            <a:r>
              <a:rPr lang="en-US"/>
              <a:t> thickness and remodeling of all bones by osteoblasts and osteoclasts on bone surfaces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en-US"/>
              <a:t>Growth in Length of Long Bones </a:t>
            </a:r>
          </a:p>
        </p:txBody>
      </p:sp>
      <p:sp>
        <p:nvSpPr>
          <p:cNvPr id="17413" name="Rectangle 5"/>
          <p:cNvSpPr>
            <a:spLocks noGrp="1" noChangeArrowheads="1"/>
          </p:cNvSpPr>
          <p:nvPr>
            <p:ph type="body" idx="1"/>
          </p:nvPr>
        </p:nvSpPr>
        <p:spPr>
          <a:xfrm>
            <a:off x="460375" y="838201"/>
            <a:ext cx="8228013" cy="5473700"/>
          </a:xfrm>
        </p:spPr>
        <p:txBody>
          <a:bodyPr/>
          <a:lstStyle/>
          <a:p>
            <a:r>
              <a:rPr lang="en-US" dirty="0"/>
              <a:t>Epiphyseal plate </a:t>
            </a:r>
            <a:r>
              <a:rPr lang="en-US" dirty="0" smtClean="0"/>
              <a:t>cartilage (also known as the growth plate) </a:t>
            </a:r>
            <a:r>
              <a:rPr lang="en-US" dirty="0"/>
              <a:t>organizes into </a:t>
            </a:r>
            <a:r>
              <a:rPr lang="en-US" dirty="0" smtClean="0"/>
              <a:t>various zones</a:t>
            </a:r>
            <a:r>
              <a:rPr lang="en-US" dirty="0"/>
              <a:t>: </a:t>
            </a:r>
            <a:endParaRPr lang="en-US" dirty="0" smtClean="0"/>
          </a:p>
          <a:p>
            <a:pPr>
              <a:buNone/>
            </a:pPr>
            <a:r>
              <a:rPr lang="en-US" dirty="0" smtClean="0"/>
              <a:t>Order of Zones starting with epiphyseal side</a:t>
            </a:r>
          </a:p>
          <a:p>
            <a:r>
              <a:rPr lang="en-US" dirty="0" smtClean="0"/>
              <a:t>Zone of Reserve Cartilage</a:t>
            </a:r>
          </a:p>
          <a:p>
            <a:r>
              <a:rPr lang="en-US" dirty="0" smtClean="0"/>
              <a:t>Zone of Proliferation</a:t>
            </a:r>
          </a:p>
          <a:p>
            <a:r>
              <a:rPr lang="en-US" dirty="0" smtClean="0"/>
              <a:t>Zone of Maturation</a:t>
            </a:r>
          </a:p>
          <a:p>
            <a:r>
              <a:rPr lang="en-US" dirty="0" smtClean="0"/>
              <a:t>Zone of Hypertrophy</a:t>
            </a:r>
          </a:p>
          <a:p>
            <a:r>
              <a:rPr lang="en-US" dirty="0" smtClean="0"/>
              <a:t>Zone of Provisional Calcification</a:t>
            </a:r>
          </a:p>
          <a:p>
            <a:r>
              <a:rPr lang="en-US" dirty="0" smtClean="0"/>
              <a:t>Zone of Ossification</a:t>
            </a:r>
            <a:endParaRPr lang="en-US" dirty="0"/>
          </a:p>
          <a:p>
            <a:pPr lvl="1"/>
            <a:endParaRPr lang="en-US"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Plate</a:t>
            </a:r>
            <a:endParaRPr lang="en-US" dirty="0"/>
          </a:p>
        </p:txBody>
      </p:sp>
      <p:pic>
        <p:nvPicPr>
          <p:cNvPr id="4" name="Content Placeholder 3" descr="Growth Plate.jpg"/>
          <p:cNvPicPr>
            <a:picLocks noGrp="1" noChangeAspect="1"/>
          </p:cNvPicPr>
          <p:nvPr>
            <p:ph idx="1"/>
          </p:nvPr>
        </p:nvPicPr>
        <p:blipFill>
          <a:blip r:embed="rId2" cstate="print"/>
          <a:stretch>
            <a:fillRect/>
          </a:stretch>
        </p:blipFill>
        <p:spPr>
          <a:xfrm>
            <a:off x="0" y="838200"/>
            <a:ext cx="5943605" cy="5585100"/>
          </a:xfrm>
        </p:spPr>
      </p:pic>
      <p:sp>
        <p:nvSpPr>
          <p:cNvPr id="5" name="TextBox 4"/>
          <p:cNvSpPr txBox="1"/>
          <p:nvPr/>
        </p:nvSpPr>
        <p:spPr>
          <a:xfrm>
            <a:off x="5562600" y="1676400"/>
            <a:ext cx="4191000" cy="461665"/>
          </a:xfrm>
          <a:prstGeom prst="rect">
            <a:avLst/>
          </a:prstGeom>
          <a:noFill/>
        </p:spPr>
        <p:txBody>
          <a:bodyPr wrap="square" rtlCol="0">
            <a:spAutoFit/>
          </a:bodyPr>
          <a:lstStyle/>
          <a:p>
            <a:r>
              <a:rPr lang="en-US" dirty="0" smtClean="0"/>
              <a:t>Zone of Reserve Cartilage</a:t>
            </a:r>
            <a:endParaRPr lang="en-US" dirty="0"/>
          </a:p>
        </p:txBody>
      </p:sp>
      <p:cxnSp>
        <p:nvCxnSpPr>
          <p:cNvPr id="7" name="Straight Arrow Connector 6"/>
          <p:cNvCxnSpPr>
            <a:stCxn id="5" idx="1"/>
          </p:cNvCxnSpPr>
          <p:nvPr/>
        </p:nvCxnSpPr>
        <p:spPr bwMode="auto">
          <a:xfrm rot="10800000" flipV="1">
            <a:off x="3962400" y="1907233"/>
            <a:ext cx="1600200" cy="15016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9" name="TextBox 8"/>
          <p:cNvSpPr txBox="1"/>
          <p:nvPr/>
        </p:nvSpPr>
        <p:spPr>
          <a:xfrm>
            <a:off x="6019800" y="2286000"/>
            <a:ext cx="3505200" cy="461665"/>
          </a:xfrm>
          <a:prstGeom prst="rect">
            <a:avLst/>
          </a:prstGeom>
          <a:noFill/>
        </p:spPr>
        <p:txBody>
          <a:bodyPr wrap="square" rtlCol="0">
            <a:spAutoFit/>
          </a:bodyPr>
          <a:lstStyle/>
          <a:p>
            <a:r>
              <a:rPr lang="en-US" dirty="0" smtClean="0"/>
              <a:t>Zone of Proliferation</a:t>
            </a:r>
            <a:endParaRPr lang="en-US" dirty="0"/>
          </a:p>
        </p:txBody>
      </p:sp>
      <p:cxnSp>
        <p:nvCxnSpPr>
          <p:cNvPr id="11" name="Straight Arrow Connector 10"/>
          <p:cNvCxnSpPr/>
          <p:nvPr/>
        </p:nvCxnSpPr>
        <p:spPr bwMode="auto">
          <a:xfrm rot="10800000" flipV="1">
            <a:off x="3733800" y="2514600"/>
            <a:ext cx="2209800" cy="76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 name="TextBox 11"/>
          <p:cNvSpPr txBox="1"/>
          <p:nvPr/>
        </p:nvSpPr>
        <p:spPr>
          <a:xfrm>
            <a:off x="6172200" y="2743200"/>
            <a:ext cx="3581400" cy="461665"/>
          </a:xfrm>
          <a:prstGeom prst="rect">
            <a:avLst/>
          </a:prstGeom>
          <a:noFill/>
        </p:spPr>
        <p:txBody>
          <a:bodyPr wrap="square" rtlCol="0">
            <a:spAutoFit/>
          </a:bodyPr>
          <a:lstStyle/>
          <a:p>
            <a:r>
              <a:rPr lang="en-US" dirty="0" smtClean="0"/>
              <a:t>Zone of Maturation</a:t>
            </a:r>
            <a:endParaRPr lang="en-US" dirty="0"/>
          </a:p>
        </p:txBody>
      </p:sp>
      <p:cxnSp>
        <p:nvCxnSpPr>
          <p:cNvPr id="14" name="Straight Arrow Connector 13"/>
          <p:cNvCxnSpPr>
            <a:stCxn id="12" idx="1"/>
          </p:cNvCxnSpPr>
          <p:nvPr/>
        </p:nvCxnSpPr>
        <p:spPr bwMode="auto">
          <a:xfrm rot="10800000">
            <a:off x="3733800" y="2819405"/>
            <a:ext cx="2438400" cy="15462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5" name="TextBox 14"/>
          <p:cNvSpPr txBox="1"/>
          <p:nvPr/>
        </p:nvSpPr>
        <p:spPr>
          <a:xfrm>
            <a:off x="4495800" y="3276600"/>
            <a:ext cx="4495800" cy="461665"/>
          </a:xfrm>
          <a:prstGeom prst="rect">
            <a:avLst/>
          </a:prstGeom>
          <a:noFill/>
        </p:spPr>
        <p:txBody>
          <a:bodyPr wrap="square" rtlCol="0">
            <a:spAutoFit/>
          </a:bodyPr>
          <a:lstStyle/>
          <a:p>
            <a:r>
              <a:rPr lang="en-US" dirty="0" smtClean="0"/>
              <a:t>Zone of Hypertrophy</a:t>
            </a:r>
            <a:endParaRPr lang="en-US" dirty="0"/>
          </a:p>
        </p:txBody>
      </p:sp>
      <p:cxnSp>
        <p:nvCxnSpPr>
          <p:cNvPr id="17" name="Straight Arrow Connector 16"/>
          <p:cNvCxnSpPr>
            <a:stCxn id="15" idx="1"/>
          </p:cNvCxnSpPr>
          <p:nvPr/>
        </p:nvCxnSpPr>
        <p:spPr bwMode="auto">
          <a:xfrm rot="10800000">
            <a:off x="3962400" y="3124205"/>
            <a:ext cx="533400" cy="38322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 name="TextBox 17"/>
          <p:cNvSpPr txBox="1"/>
          <p:nvPr/>
        </p:nvSpPr>
        <p:spPr>
          <a:xfrm>
            <a:off x="4419600" y="3733800"/>
            <a:ext cx="5181600" cy="461665"/>
          </a:xfrm>
          <a:prstGeom prst="rect">
            <a:avLst/>
          </a:prstGeom>
          <a:noFill/>
        </p:spPr>
        <p:txBody>
          <a:bodyPr wrap="square" rtlCol="0">
            <a:spAutoFit/>
          </a:bodyPr>
          <a:lstStyle/>
          <a:p>
            <a:r>
              <a:rPr lang="en-US" dirty="0" smtClean="0"/>
              <a:t>Zone of Provisional Calcification</a:t>
            </a:r>
            <a:endParaRPr lang="en-US" dirty="0"/>
          </a:p>
        </p:txBody>
      </p:sp>
      <p:cxnSp>
        <p:nvCxnSpPr>
          <p:cNvPr id="20" name="Straight Arrow Connector 19"/>
          <p:cNvCxnSpPr>
            <a:stCxn id="18" idx="1"/>
          </p:cNvCxnSpPr>
          <p:nvPr/>
        </p:nvCxnSpPr>
        <p:spPr bwMode="auto">
          <a:xfrm rot="10800000">
            <a:off x="3810000" y="3429005"/>
            <a:ext cx="609600" cy="53562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 name="TextBox 20"/>
          <p:cNvSpPr txBox="1"/>
          <p:nvPr/>
        </p:nvSpPr>
        <p:spPr>
          <a:xfrm>
            <a:off x="4419600" y="4800600"/>
            <a:ext cx="2712602" cy="461665"/>
          </a:xfrm>
          <a:prstGeom prst="rect">
            <a:avLst/>
          </a:prstGeom>
          <a:noFill/>
        </p:spPr>
        <p:txBody>
          <a:bodyPr wrap="none" rtlCol="0">
            <a:spAutoFit/>
          </a:bodyPr>
          <a:lstStyle/>
          <a:p>
            <a:r>
              <a:rPr lang="en-US" dirty="0" smtClean="0"/>
              <a:t>Zone of Ossification</a:t>
            </a:r>
            <a:endParaRPr lang="en-US" dirty="0"/>
          </a:p>
        </p:txBody>
      </p:sp>
      <p:cxnSp>
        <p:nvCxnSpPr>
          <p:cNvPr id="23" name="Straight Arrow Connector 22"/>
          <p:cNvCxnSpPr/>
          <p:nvPr/>
        </p:nvCxnSpPr>
        <p:spPr bwMode="auto">
          <a:xfrm rot="16200000" flipV="1">
            <a:off x="3962400" y="4343400"/>
            <a:ext cx="685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6.10</a:t>
            </a:r>
          </a:p>
        </p:txBody>
      </p:sp>
      <p:pic>
        <p:nvPicPr>
          <p:cNvPr id="19463" name="Picture 7"/>
          <p:cNvPicPr>
            <a:picLocks noChangeAspect="1" noChangeArrowheads="1"/>
          </p:cNvPicPr>
          <p:nvPr/>
        </p:nvPicPr>
        <p:blipFill>
          <a:blip r:embed="rId2" cstate="print"/>
          <a:srcRect t="2158" b="5653"/>
          <a:stretch>
            <a:fillRect/>
          </a:stretch>
        </p:blipFill>
        <p:spPr bwMode="auto">
          <a:xfrm>
            <a:off x="762000" y="533400"/>
            <a:ext cx="7391399" cy="5902325"/>
          </a:xfrm>
          <a:prstGeom prst="rect">
            <a:avLst/>
          </a:prstGeom>
          <a:noFill/>
        </p:spPr>
      </p:pic>
      <p:sp>
        <p:nvSpPr>
          <p:cNvPr id="19464" name="Freeform 8"/>
          <p:cNvSpPr>
            <a:spLocks/>
          </p:cNvSpPr>
          <p:nvPr/>
        </p:nvSpPr>
        <p:spPr bwMode="auto">
          <a:xfrm>
            <a:off x="5332413" y="847725"/>
            <a:ext cx="76200" cy="117475"/>
          </a:xfrm>
          <a:custGeom>
            <a:avLst/>
            <a:gdLst/>
            <a:ahLst/>
            <a:cxnLst>
              <a:cxn ang="0">
                <a:pos x="24" y="62"/>
              </a:cxn>
              <a:cxn ang="0">
                <a:pos x="14" y="64"/>
              </a:cxn>
              <a:cxn ang="0">
                <a:pos x="6" y="68"/>
              </a:cxn>
              <a:cxn ang="0">
                <a:pos x="0" y="74"/>
              </a:cxn>
              <a:cxn ang="0">
                <a:pos x="24" y="0"/>
              </a:cxn>
              <a:cxn ang="0">
                <a:pos x="48" y="72"/>
              </a:cxn>
              <a:cxn ang="0">
                <a:pos x="42" y="68"/>
              </a:cxn>
              <a:cxn ang="0">
                <a:pos x="34" y="64"/>
              </a:cxn>
              <a:cxn ang="0">
                <a:pos x="26" y="62"/>
              </a:cxn>
              <a:cxn ang="0">
                <a:pos x="24" y="62"/>
              </a:cxn>
            </a:cxnLst>
            <a:rect l="0" t="0" r="r" b="b"/>
            <a:pathLst>
              <a:path w="48" h="74">
                <a:moveTo>
                  <a:pt x="24" y="62"/>
                </a:moveTo>
                <a:lnTo>
                  <a:pt x="14" y="64"/>
                </a:lnTo>
                <a:lnTo>
                  <a:pt x="6" y="68"/>
                </a:lnTo>
                <a:lnTo>
                  <a:pt x="0" y="74"/>
                </a:lnTo>
                <a:lnTo>
                  <a:pt x="24" y="0"/>
                </a:lnTo>
                <a:lnTo>
                  <a:pt x="48" y="72"/>
                </a:lnTo>
                <a:lnTo>
                  <a:pt x="42" y="68"/>
                </a:lnTo>
                <a:lnTo>
                  <a:pt x="34" y="64"/>
                </a:lnTo>
                <a:lnTo>
                  <a:pt x="26" y="62"/>
                </a:lnTo>
                <a:lnTo>
                  <a:pt x="24" y="62"/>
                </a:lnTo>
                <a:close/>
              </a:path>
            </a:pathLst>
          </a:custGeom>
          <a:solidFill>
            <a:srgbClr val="231F20"/>
          </a:solidFill>
          <a:ln w="9525">
            <a:noFill/>
            <a:round/>
            <a:headEnd/>
            <a:tailEnd/>
          </a:ln>
        </p:spPr>
        <p:txBody>
          <a:bodyPr/>
          <a:lstStyle/>
          <a:p>
            <a:endParaRPr lang="en-US" dirty="0"/>
          </a:p>
        </p:txBody>
      </p:sp>
      <p:sp>
        <p:nvSpPr>
          <p:cNvPr id="19465" name="Freeform 9"/>
          <p:cNvSpPr>
            <a:spLocks/>
          </p:cNvSpPr>
          <p:nvPr/>
        </p:nvSpPr>
        <p:spPr bwMode="auto">
          <a:xfrm>
            <a:off x="5287963" y="911225"/>
            <a:ext cx="79375" cy="304800"/>
          </a:xfrm>
          <a:custGeom>
            <a:avLst/>
            <a:gdLst/>
            <a:ahLst/>
            <a:cxnLst>
              <a:cxn ang="0">
                <a:pos x="50" y="0"/>
              </a:cxn>
              <a:cxn ang="0">
                <a:pos x="50" y="192"/>
              </a:cxn>
              <a:cxn ang="0">
                <a:pos x="0" y="192"/>
              </a:cxn>
            </a:cxnLst>
            <a:rect l="0" t="0" r="r" b="b"/>
            <a:pathLst>
              <a:path w="50" h="192">
                <a:moveTo>
                  <a:pt x="50" y="0"/>
                </a:moveTo>
                <a:lnTo>
                  <a:pt x="50" y="192"/>
                </a:lnTo>
                <a:lnTo>
                  <a:pt x="0" y="192"/>
                </a:lnTo>
              </a:path>
            </a:pathLst>
          </a:custGeom>
          <a:noFill/>
          <a:ln w="12700">
            <a:solidFill>
              <a:srgbClr val="231F20"/>
            </a:solidFill>
            <a:prstDash val="solid"/>
            <a:round/>
            <a:headEnd/>
            <a:tailEnd/>
          </a:ln>
        </p:spPr>
        <p:txBody>
          <a:bodyPr/>
          <a:lstStyle/>
          <a:p>
            <a:endParaRPr lang="en-US" dirty="0"/>
          </a:p>
        </p:txBody>
      </p:sp>
      <p:sp>
        <p:nvSpPr>
          <p:cNvPr id="19466" name="Freeform 10"/>
          <p:cNvSpPr>
            <a:spLocks/>
          </p:cNvSpPr>
          <p:nvPr/>
        </p:nvSpPr>
        <p:spPr bwMode="auto">
          <a:xfrm>
            <a:off x="2833688" y="4459288"/>
            <a:ext cx="1155700" cy="298450"/>
          </a:xfrm>
          <a:custGeom>
            <a:avLst/>
            <a:gdLst/>
            <a:ahLst/>
            <a:cxnLst>
              <a:cxn ang="0">
                <a:pos x="0" y="0"/>
              </a:cxn>
              <a:cxn ang="0">
                <a:pos x="316" y="0"/>
              </a:cxn>
              <a:cxn ang="0">
                <a:pos x="728" y="188"/>
              </a:cxn>
            </a:cxnLst>
            <a:rect l="0" t="0" r="r" b="b"/>
            <a:pathLst>
              <a:path w="728" h="188">
                <a:moveTo>
                  <a:pt x="0" y="0"/>
                </a:moveTo>
                <a:lnTo>
                  <a:pt x="316" y="0"/>
                </a:lnTo>
                <a:lnTo>
                  <a:pt x="728" y="188"/>
                </a:lnTo>
              </a:path>
            </a:pathLst>
          </a:custGeom>
          <a:noFill/>
          <a:ln w="28575">
            <a:solidFill>
              <a:srgbClr val="FFFFFF"/>
            </a:solidFill>
            <a:prstDash val="solid"/>
            <a:round/>
            <a:headEnd/>
            <a:tailEnd/>
          </a:ln>
        </p:spPr>
        <p:txBody>
          <a:bodyPr/>
          <a:lstStyle/>
          <a:p>
            <a:endParaRPr lang="en-US" dirty="0"/>
          </a:p>
        </p:txBody>
      </p:sp>
      <p:sp>
        <p:nvSpPr>
          <p:cNvPr id="19467" name="Freeform 11"/>
          <p:cNvSpPr>
            <a:spLocks/>
          </p:cNvSpPr>
          <p:nvPr/>
        </p:nvSpPr>
        <p:spPr bwMode="auto">
          <a:xfrm>
            <a:off x="3278188" y="4995863"/>
            <a:ext cx="831850" cy="196850"/>
          </a:xfrm>
          <a:custGeom>
            <a:avLst/>
            <a:gdLst/>
            <a:ahLst/>
            <a:cxnLst>
              <a:cxn ang="0">
                <a:pos x="0" y="0"/>
              </a:cxn>
              <a:cxn ang="0">
                <a:pos x="112" y="0"/>
              </a:cxn>
              <a:cxn ang="0">
                <a:pos x="524" y="124"/>
              </a:cxn>
            </a:cxnLst>
            <a:rect l="0" t="0" r="r" b="b"/>
            <a:pathLst>
              <a:path w="524" h="124">
                <a:moveTo>
                  <a:pt x="0" y="0"/>
                </a:moveTo>
                <a:lnTo>
                  <a:pt x="112" y="0"/>
                </a:lnTo>
                <a:lnTo>
                  <a:pt x="524" y="124"/>
                </a:lnTo>
              </a:path>
            </a:pathLst>
          </a:custGeom>
          <a:noFill/>
          <a:ln w="28575">
            <a:solidFill>
              <a:srgbClr val="FFFFFF"/>
            </a:solidFill>
            <a:prstDash val="solid"/>
            <a:round/>
            <a:headEnd/>
            <a:tailEnd/>
          </a:ln>
        </p:spPr>
        <p:txBody>
          <a:bodyPr/>
          <a:lstStyle/>
          <a:p>
            <a:endParaRPr lang="en-US" dirty="0"/>
          </a:p>
        </p:txBody>
      </p:sp>
      <p:sp>
        <p:nvSpPr>
          <p:cNvPr id="19468" name="Freeform 12"/>
          <p:cNvSpPr>
            <a:spLocks/>
          </p:cNvSpPr>
          <p:nvPr/>
        </p:nvSpPr>
        <p:spPr bwMode="auto">
          <a:xfrm>
            <a:off x="2544763" y="5614988"/>
            <a:ext cx="1914525" cy="1587"/>
          </a:xfrm>
          <a:custGeom>
            <a:avLst/>
            <a:gdLst/>
            <a:ahLst/>
            <a:cxnLst>
              <a:cxn ang="0">
                <a:pos x="0" y="0"/>
              </a:cxn>
              <a:cxn ang="0">
                <a:pos x="66" y="0"/>
              </a:cxn>
              <a:cxn ang="0">
                <a:pos x="1206" y="0"/>
              </a:cxn>
            </a:cxnLst>
            <a:rect l="0" t="0" r="r" b="b"/>
            <a:pathLst>
              <a:path w="1206">
                <a:moveTo>
                  <a:pt x="0" y="0"/>
                </a:moveTo>
                <a:lnTo>
                  <a:pt x="66" y="0"/>
                </a:lnTo>
                <a:lnTo>
                  <a:pt x="1206" y="0"/>
                </a:lnTo>
              </a:path>
            </a:pathLst>
          </a:custGeom>
          <a:noFill/>
          <a:ln w="28575">
            <a:solidFill>
              <a:srgbClr val="FFFFFF"/>
            </a:solidFill>
            <a:prstDash val="solid"/>
            <a:round/>
            <a:headEnd/>
            <a:tailEnd/>
          </a:ln>
        </p:spPr>
        <p:txBody>
          <a:bodyPr/>
          <a:lstStyle/>
          <a:p>
            <a:endParaRPr lang="en-US" dirty="0"/>
          </a:p>
        </p:txBody>
      </p:sp>
      <p:sp>
        <p:nvSpPr>
          <p:cNvPr id="19469" name="Freeform 13"/>
          <p:cNvSpPr>
            <a:spLocks/>
          </p:cNvSpPr>
          <p:nvPr/>
        </p:nvSpPr>
        <p:spPr bwMode="auto">
          <a:xfrm>
            <a:off x="2833688" y="4459288"/>
            <a:ext cx="1155700" cy="298450"/>
          </a:xfrm>
          <a:custGeom>
            <a:avLst/>
            <a:gdLst/>
            <a:ahLst/>
            <a:cxnLst>
              <a:cxn ang="0">
                <a:pos x="0" y="0"/>
              </a:cxn>
              <a:cxn ang="0">
                <a:pos x="316" y="0"/>
              </a:cxn>
              <a:cxn ang="0">
                <a:pos x="728" y="188"/>
              </a:cxn>
            </a:cxnLst>
            <a:rect l="0" t="0" r="r" b="b"/>
            <a:pathLst>
              <a:path w="728" h="188">
                <a:moveTo>
                  <a:pt x="0" y="0"/>
                </a:moveTo>
                <a:lnTo>
                  <a:pt x="316" y="0"/>
                </a:lnTo>
                <a:lnTo>
                  <a:pt x="728" y="188"/>
                </a:lnTo>
              </a:path>
            </a:pathLst>
          </a:custGeom>
          <a:noFill/>
          <a:ln w="12700">
            <a:solidFill>
              <a:srgbClr val="231F20"/>
            </a:solidFill>
            <a:prstDash val="solid"/>
            <a:round/>
            <a:headEnd/>
            <a:tailEnd/>
          </a:ln>
        </p:spPr>
        <p:txBody>
          <a:bodyPr/>
          <a:lstStyle/>
          <a:p>
            <a:endParaRPr lang="en-US" dirty="0"/>
          </a:p>
        </p:txBody>
      </p:sp>
      <p:sp>
        <p:nvSpPr>
          <p:cNvPr id="19470" name="Freeform 14"/>
          <p:cNvSpPr>
            <a:spLocks/>
          </p:cNvSpPr>
          <p:nvPr/>
        </p:nvSpPr>
        <p:spPr bwMode="auto">
          <a:xfrm>
            <a:off x="3278188" y="4995863"/>
            <a:ext cx="831850" cy="196850"/>
          </a:xfrm>
          <a:custGeom>
            <a:avLst/>
            <a:gdLst/>
            <a:ahLst/>
            <a:cxnLst>
              <a:cxn ang="0">
                <a:pos x="0" y="0"/>
              </a:cxn>
              <a:cxn ang="0">
                <a:pos x="112" y="0"/>
              </a:cxn>
              <a:cxn ang="0">
                <a:pos x="524" y="124"/>
              </a:cxn>
            </a:cxnLst>
            <a:rect l="0" t="0" r="r" b="b"/>
            <a:pathLst>
              <a:path w="524" h="124">
                <a:moveTo>
                  <a:pt x="0" y="0"/>
                </a:moveTo>
                <a:lnTo>
                  <a:pt x="112" y="0"/>
                </a:lnTo>
                <a:lnTo>
                  <a:pt x="524" y="124"/>
                </a:lnTo>
              </a:path>
            </a:pathLst>
          </a:custGeom>
          <a:noFill/>
          <a:ln w="12700">
            <a:solidFill>
              <a:srgbClr val="231F20"/>
            </a:solidFill>
            <a:prstDash val="solid"/>
            <a:round/>
            <a:headEnd/>
            <a:tailEnd/>
          </a:ln>
        </p:spPr>
        <p:txBody>
          <a:bodyPr/>
          <a:lstStyle/>
          <a:p>
            <a:endParaRPr lang="en-US" dirty="0"/>
          </a:p>
        </p:txBody>
      </p:sp>
      <p:sp>
        <p:nvSpPr>
          <p:cNvPr id="19471" name="Freeform 15"/>
          <p:cNvSpPr>
            <a:spLocks/>
          </p:cNvSpPr>
          <p:nvPr/>
        </p:nvSpPr>
        <p:spPr bwMode="auto">
          <a:xfrm>
            <a:off x="2544763" y="5614988"/>
            <a:ext cx="1914525" cy="1587"/>
          </a:xfrm>
          <a:custGeom>
            <a:avLst/>
            <a:gdLst/>
            <a:ahLst/>
            <a:cxnLst>
              <a:cxn ang="0">
                <a:pos x="0" y="0"/>
              </a:cxn>
              <a:cxn ang="0">
                <a:pos x="66" y="0"/>
              </a:cxn>
              <a:cxn ang="0">
                <a:pos x="1206" y="0"/>
              </a:cxn>
            </a:cxnLst>
            <a:rect l="0" t="0" r="r" b="b"/>
            <a:pathLst>
              <a:path w="1206">
                <a:moveTo>
                  <a:pt x="0" y="0"/>
                </a:moveTo>
                <a:lnTo>
                  <a:pt x="66" y="0"/>
                </a:lnTo>
                <a:lnTo>
                  <a:pt x="1206" y="0"/>
                </a:lnTo>
              </a:path>
            </a:pathLst>
          </a:custGeom>
          <a:noFill/>
          <a:ln w="12700">
            <a:solidFill>
              <a:srgbClr val="231F20"/>
            </a:solidFill>
            <a:prstDash val="solid"/>
            <a:round/>
            <a:headEnd/>
            <a:tailEnd/>
          </a:ln>
        </p:spPr>
        <p:txBody>
          <a:bodyPr/>
          <a:lstStyle/>
          <a:p>
            <a:endParaRPr lang="en-US" dirty="0"/>
          </a:p>
        </p:txBody>
      </p:sp>
      <p:sp>
        <p:nvSpPr>
          <p:cNvPr id="19472" name="Line 16"/>
          <p:cNvSpPr>
            <a:spLocks noChangeShapeType="1"/>
          </p:cNvSpPr>
          <p:nvPr/>
        </p:nvSpPr>
        <p:spPr bwMode="auto">
          <a:xfrm>
            <a:off x="5370513" y="1123950"/>
            <a:ext cx="98425" cy="1588"/>
          </a:xfrm>
          <a:prstGeom prst="line">
            <a:avLst/>
          </a:prstGeom>
          <a:noFill/>
          <a:ln w="12700">
            <a:solidFill>
              <a:srgbClr val="231F20"/>
            </a:solidFill>
            <a:round/>
            <a:headEnd/>
            <a:tailEnd/>
          </a:ln>
        </p:spPr>
        <p:txBody>
          <a:bodyPr/>
          <a:lstStyle/>
          <a:p>
            <a:endParaRPr lang="en-US" dirty="0"/>
          </a:p>
        </p:txBody>
      </p:sp>
      <p:sp>
        <p:nvSpPr>
          <p:cNvPr id="19473" name="Line 17"/>
          <p:cNvSpPr>
            <a:spLocks noChangeShapeType="1"/>
          </p:cNvSpPr>
          <p:nvPr/>
        </p:nvSpPr>
        <p:spPr bwMode="auto">
          <a:xfrm>
            <a:off x="5359400" y="2057400"/>
            <a:ext cx="114300" cy="1588"/>
          </a:xfrm>
          <a:prstGeom prst="line">
            <a:avLst/>
          </a:prstGeom>
          <a:noFill/>
          <a:ln w="12700">
            <a:solidFill>
              <a:srgbClr val="231F20"/>
            </a:solidFill>
            <a:round/>
            <a:headEnd/>
            <a:tailEnd/>
          </a:ln>
        </p:spPr>
        <p:txBody>
          <a:bodyPr/>
          <a:lstStyle/>
          <a:p>
            <a:endParaRPr lang="en-US" dirty="0"/>
          </a:p>
        </p:txBody>
      </p:sp>
      <p:sp>
        <p:nvSpPr>
          <p:cNvPr id="19474" name="Line 18"/>
          <p:cNvSpPr>
            <a:spLocks noChangeShapeType="1"/>
          </p:cNvSpPr>
          <p:nvPr/>
        </p:nvSpPr>
        <p:spPr bwMode="auto">
          <a:xfrm>
            <a:off x="5359400" y="3454400"/>
            <a:ext cx="114300" cy="1588"/>
          </a:xfrm>
          <a:prstGeom prst="line">
            <a:avLst/>
          </a:prstGeom>
          <a:noFill/>
          <a:ln w="12700">
            <a:solidFill>
              <a:srgbClr val="231F20"/>
            </a:solidFill>
            <a:round/>
            <a:headEnd/>
            <a:tailEnd/>
          </a:ln>
        </p:spPr>
        <p:txBody>
          <a:bodyPr/>
          <a:lstStyle/>
          <a:p>
            <a:endParaRPr lang="en-US" dirty="0"/>
          </a:p>
        </p:txBody>
      </p:sp>
      <p:sp>
        <p:nvSpPr>
          <p:cNvPr id="19475" name="Line 19"/>
          <p:cNvSpPr>
            <a:spLocks noChangeShapeType="1"/>
          </p:cNvSpPr>
          <p:nvPr/>
        </p:nvSpPr>
        <p:spPr bwMode="auto">
          <a:xfrm>
            <a:off x="5359400" y="4325938"/>
            <a:ext cx="117475" cy="1587"/>
          </a:xfrm>
          <a:prstGeom prst="line">
            <a:avLst/>
          </a:prstGeom>
          <a:noFill/>
          <a:ln w="12700">
            <a:solidFill>
              <a:srgbClr val="231F20"/>
            </a:solidFill>
            <a:round/>
            <a:headEnd/>
            <a:tailEnd/>
          </a:ln>
        </p:spPr>
        <p:txBody>
          <a:bodyPr/>
          <a:lstStyle/>
          <a:p>
            <a:endParaRPr lang="en-US" dirty="0"/>
          </a:p>
        </p:txBody>
      </p:sp>
      <p:sp>
        <p:nvSpPr>
          <p:cNvPr id="19476" name="Line 20"/>
          <p:cNvSpPr>
            <a:spLocks noChangeShapeType="1"/>
          </p:cNvSpPr>
          <p:nvPr/>
        </p:nvSpPr>
        <p:spPr bwMode="auto">
          <a:xfrm>
            <a:off x="5359400" y="5573713"/>
            <a:ext cx="117475" cy="1587"/>
          </a:xfrm>
          <a:prstGeom prst="line">
            <a:avLst/>
          </a:prstGeom>
          <a:noFill/>
          <a:ln w="12700">
            <a:solidFill>
              <a:srgbClr val="231F20"/>
            </a:solidFill>
            <a:round/>
            <a:headEnd/>
            <a:tailEnd/>
          </a:ln>
        </p:spPr>
        <p:txBody>
          <a:bodyPr/>
          <a:lstStyle/>
          <a:p>
            <a:endParaRPr lang="en-US" dirty="0"/>
          </a:p>
        </p:txBody>
      </p:sp>
      <p:sp>
        <p:nvSpPr>
          <p:cNvPr id="19477" name="Rectangle 21"/>
          <p:cNvSpPr>
            <a:spLocks noChangeArrowheads="1"/>
          </p:cNvSpPr>
          <p:nvPr/>
        </p:nvSpPr>
        <p:spPr bwMode="auto">
          <a:xfrm>
            <a:off x="841375" y="4325938"/>
            <a:ext cx="19558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Calcified cartilage</a:t>
            </a:r>
          </a:p>
          <a:p>
            <a:r>
              <a:rPr lang="en-US" sz="1800" b="1" dirty="0">
                <a:solidFill>
                  <a:srgbClr val="231F20"/>
                </a:solidFill>
                <a:latin typeface="Arial" charset="0"/>
              </a:rPr>
              <a:t>spicule</a:t>
            </a:r>
            <a:endParaRPr lang="en-US" sz="1400" b="1" dirty="0">
              <a:latin typeface="Arial" charset="0"/>
            </a:endParaRPr>
          </a:p>
        </p:txBody>
      </p:sp>
      <p:sp>
        <p:nvSpPr>
          <p:cNvPr id="19478" name="Rectangle 22"/>
          <p:cNvSpPr>
            <a:spLocks noChangeArrowheads="1"/>
          </p:cNvSpPr>
          <p:nvPr/>
        </p:nvSpPr>
        <p:spPr bwMode="auto">
          <a:xfrm>
            <a:off x="841375" y="5472113"/>
            <a:ext cx="1917700" cy="823912"/>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Osseous tissue</a:t>
            </a:r>
          </a:p>
          <a:p>
            <a:r>
              <a:rPr lang="en-US" sz="1800" b="1" dirty="0">
                <a:solidFill>
                  <a:srgbClr val="231F20"/>
                </a:solidFill>
                <a:latin typeface="Arial" charset="0"/>
              </a:rPr>
              <a:t>(bone) covering</a:t>
            </a:r>
            <a:endParaRPr lang="en-US" sz="1400" b="1" dirty="0">
              <a:latin typeface="Arial" charset="0"/>
            </a:endParaRPr>
          </a:p>
          <a:p>
            <a:r>
              <a:rPr lang="en-US" sz="1800" b="1" dirty="0">
                <a:solidFill>
                  <a:srgbClr val="231F20"/>
                </a:solidFill>
                <a:latin typeface="Arial" charset="0"/>
              </a:rPr>
              <a:t>cartilage spicules</a:t>
            </a:r>
            <a:endParaRPr lang="en-US" sz="1400" b="1" dirty="0">
              <a:latin typeface="Arial" charset="0"/>
            </a:endParaRPr>
          </a:p>
        </p:txBody>
      </p:sp>
      <p:sp>
        <p:nvSpPr>
          <p:cNvPr id="19480" name="Rectangle 24"/>
          <p:cNvSpPr>
            <a:spLocks noChangeArrowheads="1"/>
          </p:cNvSpPr>
          <p:nvPr/>
        </p:nvSpPr>
        <p:spPr bwMode="auto">
          <a:xfrm>
            <a:off x="841375" y="4859338"/>
            <a:ext cx="2400300" cy="549275"/>
          </a:xfrm>
          <a:prstGeom prst="rect">
            <a:avLst/>
          </a:prstGeom>
          <a:noFill/>
          <a:ln w="9525">
            <a:noFill/>
            <a:miter lim="800000"/>
            <a:headEnd/>
            <a:tailEnd/>
          </a:ln>
        </p:spPr>
        <p:txBody>
          <a:bodyPr wrap="none" lIns="0" tIns="0" rIns="0" bIns="0">
            <a:spAutoFit/>
          </a:bodyPr>
          <a:lstStyle/>
          <a:p>
            <a:r>
              <a:rPr lang="en-US" sz="1800" b="1" dirty="0">
                <a:solidFill>
                  <a:srgbClr val="231F20"/>
                </a:solidFill>
                <a:latin typeface="Arial" charset="0"/>
              </a:rPr>
              <a:t>Osteoblast depositing</a:t>
            </a:r>
          </a:p>
          <a:p>
            <a:r>
              <a:rPr lang="en-US" sz="1800" b="1" dirty="0">
                <a:solidFill>
                  <a:srgbClr val="231F20"/>
                </a:solidFill>
                <a:latin typeface="Arial" charset="0"/>
              </a:rPr>
              <a:t>bone matrix </a:t>
            </a:r>
          </a:p>
        </p:txBody>
      </p:sp>
      <p:sp>
        <p:nvSpPr>
          <p:cNvPr id="19481" name="Rectangle 25"/>
          <p:cNvSpPr>
            <a:spLocks noChangeArrowheads="1"/>
          </p:cNvSpPr>
          <p:nvPr/>
        </p:nvSpPr>
        <p:spPr bwMode="auto">
          <a:xfrm>
            <a:off x="5534025" y="1676401"/>
            <a:ext cx="2590800" cy="276999"/>
          </a:xfrm>
          <a:prstGeom prst="rect">
            <a:avLst/>
          </a:prstGeom>
          <a:noFill/>
          <a:ln w="9525">
            <a:noFill/>
            <a:miter lim="800000"/>
            <a:headEnd/>
            <a:tailEnd/>
          </a:ln>
        </p:spPr>
        <p:txBody>
          <a:bodyPr wrap="square" lIns="0" tIns="0" rIns="0" bIns="0">
            <a:spAutoFit/>
          </a:bodyPr>
          <a:lstStyle/>
          <a:p>
            <a:r>
              <a:rPr lang="en-US" sz="1800" dirty="0">
                <a:solidFill>
                  <a:srgbClr val="231F20"/>
                </a:solidFill>
                <a:latin typeface="Arial Black" pitchFamily="34" charset="0"/>
              </a:rPr>
              <a:t>  </a:t>
            </a:r>
            <a:endParaRPr lang="en-US" sz="1400" dirty="0">
              <a:latin typeface="Arial" charset="0"/>
            </a:endParaRPr>
          </a:p>
        </p:txBody>
      </p:sp>
      <p:sp>
        <p:nvSpPr>
          <p:cNvPr id="19482" name="Rectangle 26"/>
          <p:cNvSpPr>
            <a:spLocks noChangeArrowheads="1"/>
          </p:cNvSpPr>
          <p:nvPr/>
        </p:nvSpPr>
        <p:spPr bwMode="auto">
          <a:xfrm>
            <a:off x="5527675" y="3286125"/>
            <a:ext cx="307777" cy="276999"/>
          </a:xfrm>
          <a:prstGeom prst="rect">
            <a:avLst/>
          </a:prstGeom>
          <a:noFill/>
          <a:ln w="9525">
            <a:noFill/>
            <a:miter lim="800000"/>
            <a:headEnd/>
            <a:tailEnd/>
          </a:ln>
        </p:spPr>
        <p:txBody>
          <a:bodyPr wrap="none" lIns="0" tIns="0" rIns="0" bIns="0">
            <a:spAutoFit/>
          </a:bodyPr>
          <a:lstStyle/>
          <a:p>
            <a:r>
              <a:rPr lang="en-US" sz="1800" dirty="0">
                <a:solidFill>
                  <a:srgbClr val="231F20"/>
                </a:solidFill>
                <a:latin typeface="Arial Black" pitchFamily="34" charset="0"/>
              </a:rPr>
              <a:t>    </a:t>
            </a:r>
            <a:endParaRPr lang="en-US" sz="1400" dirty="0">
              <a:latin typeface="Arial" charset="0"/>
            </a:endParaRPr>
          </a:p>
        </p:txBody>
      </p:sp>
      <p:sp>
        <p:nvSpPr>
          <p:cNvPr id="19483" name="Rectangle 27"/>
          <p:cNvSpPr>
            <a:spLocks noChangeArrowheads="1"/>
          </p:cNvSpPr>
          <p:nvPr/>
        </p:nvSpPr>
        <p:spPr bwMode="auto">
          <a:xfrm>
            <a:off x="5543550" y="5413375"/>
            <a:ext cx="2514600" cy="871538"/>
          </a:xfrm>
          <a:prstGeom prst="rect">
            <a:avLst/>
          </a:prstGeom>
          <a:noFill/>
          <a:ln w="9525">
            <a:noFill/>
            <a:miter lim="800000"/>
            <a:headEnd/>
            <a:tailEnd/>
          </a:ln>
        </p:spPr>
        <p:txBody>
          <a:bodyPr wrap="none" lIns="0" tIns="0" rIns="0" bIns="0">
            <a:spAutoFit/>
          </a:bodyPr>
          <a:lstStyle/>
          <a:p>
            <a:r>
              <a:rPr lang="en-US" sz="1800" dirty="0">
                <a:solidFill>
                  <a:srgbClr val="231F20"/>
                </a:solidFill>
                <a:latin typeface="Arial Black" pitchFamily="34" charset="0"/>
              </a:rPr>
              <a:t>    Ossification zone</a:t>
            </a:r>
          </a:p>
          <a:p>
            <a:r>
              <a:rPr lang="en-US" sz="1800" b="1" dirty="0">
                <a:solidFill>
                  <a:srgbClr val="231F20"/>
                </a:solidFill>
                <a:latin typeface="Arial" charset="0"/>
              </a:rPr>
              <a:t>New bone formation is </a:t>
            </a:r>
            <a:endParaRPr lang="en-US" sz="1400" b="1" dirty="0">
              <a:latin typeface="Arial" charset="0"/>
            </a:endParaRPr>
          </a:p>
          <a:p>
            <a:r>
              <a:rPr lang="en-US" sz="1800" b="1" dirty="0">
                <a:solidFill>
                  <a:srgbClr val="231F20"/>
                </a:solidFill>
                <a:latin typeface="Arial" charset="0"/>
              </a:rPr>
              <a:t>occurring.</a:t>
            </a:r>
            <a:endParaRPr lang="en-US" sz="1400" dirty="0">
              <a:latin typeface="Arial" charset="0"/>
            </a:endParaRPr>
          </a:p>
        </p:txBody>
      </p:sp>
      <p:sp>
        <p:nvSpPr>
          <p:cNvPr id="19484" name="Rectangle 28"/>
          <p:cNvSpPr>
            <a:spLocks noChangeArrowheads="1"/>
          </p:cNvSpPr>
          <p:nvPr/>
        </p:nvSpPr>
        <p:spPr bwMode="auto">
          <a:xfrm>
            <a:off x="5534025" y="4206875"/>
            <a:ext cx="2844800" cy="1146175"/>
          </a:xfrm>
          <a:prstGeom prst="rect">
            <a:avLst/>
          </a:prstGeom>
          <a:noFill/>
          <a:ln w="9525">
            <a:noFill/>
            <a:miter lim="800000"/>
            <a:headEnd/>
            <a:tailEnd/>
          </a:ln>
        </p:spPr>
        <p:txBody>
          <a:bodyPr wrap="none" lIns="0" tIns="0" rIns="0" bIns="0">
            <a:spAutoFit/>
          </a:bodyPr>
          <a:lstStyle/>
          <a:p>
            <a:r>
              <a:rPr lang="en-US" sz="1800" dirty="0">
                <a:solidFill>
                  <a:srgbClr val="231F20"/>
                </a:solidFill>
                <a:latin typeface="Arial Black" pitchFamily="34" charset="0"/>
              </a:rPr>
              <a:t>    Calcification zone</a:t>
            </a:r>
          </a:p>
          <a:p>
            <a:r>
              <a:rPr lang="en-US" sz="1800" b="1" dirty="0">
                <a:solidFill>
                  <a:srgbClr val="231F20"/>
                </a:solidFill>
                <a:latin typeface="Arial" charset="0"/>
              </a:rPr>
              <a:t>Matrix becomes calcified; </a:t>
            </a:r>
            <a:endParaRPr lang="en-US" sz="1400" b="1" dirty="0">
              <a:latin typeface="Arial" charset="0"/>
            </a:endParaRPr>
          </a:p>
          <a:p>
            <a:r>
              <a:rPr lang="en-US" sz="1800" b="1" dirty="0">
                <a:solidFill>
                  <a:srgbClr val="231F20"/>
                </a:solidFill>
                <a:latin typeface="Arial" charset="0"/>
              </a:rPr>
              <a:t>cartilage cells die; matrix </a:t>
            </a:r>
            <a:endParaRPr lang="en-US" sz="1400" b="1" dirty="0">
              <a:latin typeface="Arial" charset="0"/>
            </a:endParaRPr>
          </a:p>
          <a:p>
            <a:r>
              <a:rPr lang="en-US" sz="1800" b="1" dirty="0">
                <a:solidFill>
                  <a:srgbClr val="231F20"/>
                </a:solidFill>
                <a:latin typeface="Arial" charset="0"/>
              </a:rPr>
              <a:t>begins deteriorating.</a:t>
            </a:r>
            <a:endParaRPr lang="en-US" sz="1400" dirty="0">
              <a:latin typeface="Arial" charset="0"/>
            </a:endParaRPr>
          </a:p>
        </p:txBody>
      </p:sp>
      <p:sp>
        <p:nvSpPr>
          <p:cNvPr id="19486" name="Freeform 30"/>
          <p:cNvSpPr>
            <a:spLocks/>
          </p:cNvSpPr>
          <p:nvPr/>
        </p:nvSpPr>
        <p:spPr bwMode="auto">
          <a:xfrm>
            <a:off x="5524500" y="1952625"/>
            <a:ext cx="234950" cy="234950"/>
          </a:xfrm>
          <a:custGeom>
            <a:avLst/>
            <a:gdLst/>
            <a:ahLst/>
            <a:cxnLst>
              <a:cxn ang="0">
                <a:pos x="148" y="74"/>
              </a:cxn>
              <a:cxn ang="0">
                <a:pos x="148" y="90"/>
              </a:cxn>
              <a:cxn ang="0">
                <a:pos x="142" y="104"/>
              </a:cxn>
              <a:cxn ang="0">
                <a:pos x="136" y="116"/>
              </a:cxn>
              <a:cxn ang="0">
                <a:pos x="126" y="126"/>
              </a:cxn>
              <a:cxn ang="0">
                <a:pos x="116" y="136"/>
              </a:cxn>
              <a:cxn ang="0">
                <a:pos x="104" y="142"/>
              </a:cxn>
              <a:cxn ang="0">
                <a:pos x="90" y="148"/>
              </a:cxn>
              <a:cxn ang="0">
                <a:pos x="74" y="148"/>
              </a:cxn>
              <a:cxn ang="0">
                <a:pos x="60" y="148"/>
              </a:cxn>
              <a:cxn ang="0">
                <a:pos x="46" y="142"/>
              </a:cxn>
              <a:cxn ang="0">
                <a:pos x="32" y="136"/>
              </a:cxn>
              <a:cxn ang="0">
                <a:pos x="22" y="126"/>
              </a:cxn>
              <a:cxn ang="0">
                <a:pos x="12" y="116"/>
              </a:cxn>
              <a:cxn ang="0">
                <a:pos x="6" y="104"/>
              </a:cxn>
              <a:cxn ang="0">
                <a:pos x="2" y="90"/>
              </a:cxn>
              <a:cxn ang="0">
                <a:pos x="0" y="74"/>
              </a:cxn>
              <a:cxn ang="0">
                <a:pos x="2" y="60"/>
              </a:cxn>
              <a:cxn ang="0">
                <a:pos x="6" y="46"/>
              </a:cxn>
              <a:cxn ang="0">
                <a:pos x="12" y="32"/>
              </a:cxn>
              <a:cxn ang="0">
                <a:pos x="22" y="22"/>
              </a:cxn>
              <a:cxn ang="0">
                <a:pos x="32" y="12"/>
              </a:cxn>
              <a:cxn ang="0">
                <a:pos x="46" y="6"/>
              </a:cxn>
              <a:cxn ang="0">
                <a:pos x="60" y="2"/>
              </a:cxn>
              <a:cxn ang="0">
                <a:pos x="74" y="0"/>
              </a:cxn>
              <a:cxn ang="0">
                <a:pos x="90" y="2"/>
              </a:cxn>
              <a:cxn ang="0">
                <a:pos x="104" y="6"/>
              </a:cxn>
              <a:cxn ang="0">
                <a:pos x="116" y="12"/>
              </a:cxn>
              <a:cxn ang="0">
                <a:pos x="126" y="22"/>
              </a:cxn>
              <a:cxn ang="0">
                <a:pos x="136" y="32"/>
              </a:cxn>
              <a:cxn ang="0">
                <a:pos x="142" y="46"/>
              </a:cxn>
              <a:cxn ang="0">
                <a:pos x="148" y="60"/>
              </a:cxn>
              <a:cxn ang="0">
                <a:pos x="148" y="72"/>
              </a:cxn>
            </a:cxnLst>
            <a:rect l="0" t="0" r="r" b="b"/>
            <a:pathLst>
              <a:path w="148" h="148">
                <a:moveTo>
                  <a:pt x="148" y="74"/>
                </a:moveTo>
                <a:lnTo>
                  <a:pt x="148" y="90"/>
                </a:lnTo>
                <a:lnTo>
                  <a:pt x="142" y="104"/>
                </a:lnTo>
                <a:lnTo>
                  <a:pt x="136" y="116"/>
                </a:lnTo>
                <a:lnTo>
                  <a:pt x="126" y="126"/>
                </a:lnTo>
                <a:lnTo>
                  <a:pt x="116" y="136"/>
                </a:lnTo>
                <a:lnTo>
                  <a:pt x="104" y="142"/>
                </a:lnTo>
                <a:lnTo>
                  <a:pt x="90" y="148"/>
                </a:lnTo>
                <a:lnTo>
                  <a:pt x="74" y="148"/>
                </a:lnTo>
                <a:lnTo>
                  <a:pt x="60" y="148"/>
                </a:lnTo>
                <a:lnTo>
                  <a:pt x="46" y="142"/>
                </a:lnTo>
                <a:lnTo>
                  <a:pt x="32" y="136"/>
                </a:lnTo>
                <a:lnTo>
                  <a:pt x="22" y="126"/>
                </a:lnTo>
                <a:lnTo>
                  <a:pt x="12" y="116"/>
                </a:lnTo>
                <a:lnTo>
                  <a:pt x="6" y="104"/>
                </a:lnTo>
                <a:lnTo>
                  <a:pt x="2" y="90"/>
                </a:lnTo>
                <a:lnTo>
                  <a:pt x="0" y="74"/>
                </a:lnTo>
                <a:lnTo>
                  <a:pt x="2" y="60"/>
                </a:lnTo>
                <a:lnTo>
                  <a:pt x="6" y="46"/>
                </a:lnTo>
                <a:lnTo>
                  <a:pt x="12" y="32"/>
                </a:lnTo>
                <a:lnTo>
                  <a:pt x="22" y="22"/>
                </a:lnTo>
                <a:lnTo>
                  <a:pt x="32" y="12"/>
                </a:lnTo>
                <a:lnTo>
                  <a:pt x="46" y="6"/>
                </a:lnTo>
                <a:lnTo>
                  <a:pt x="60" y="2"/>
                </a:lnTo>
                <a:lnTo>
                  <a:pt x="74" y="0"/>
                </a:lnTo>
                <a:lnTo>
                  <a:pt x="90" y="2"/>
                </a:lnTo>
                <a:lnTo>
                  <a:pt x="104" y="6"/>
                </a:lnTo>
                <a:lnTo>
                  <a:pt x="116" y="12"/>
                </a:lnTo>
                <a:lnTo>
                  <a:pt x="126" y="22"/>
                </a:lnTo>
                <a:lnTo>
                  <a:pt x="136" y="32"/>
                </a:lnTo>
                <a:lnTo>
                  <a:pt x="142" y="46"/>
                </a:lnTo>
                <a:lnTo>
                  <a:pt x="148" y="60"/>
                </a:lnTo>
                <a:lnTo>
                  <a:pt x="148" y="72"/>
                </a:lnTo>
              </a:path>
            </a:pathLst>
          </a:custGeom>
          <a:noFill/>
          <a:ln w="19050">
            <a:solidFill>
              <a:srgbClr val="231F20"/>
            </a:solidFill>
            <a:prstDash val="solid"/>
            <a:round/>
            <a:headEnd/>
            <a:tailEnd/>
          </a:ln>
        </p:spPr>
        <p:txBody>
          <a:bodyPr/>
          <a:lstStyle/>
          <a:p>
            <a:endParaRPr lang="en-US" dirty="0"/>
          </a:p>
        </p:txBody>
      </p:sp>
      <p:sp>
        <p:nvSpPr>
          <p:cNvPr id="19487" name="Freeform 31"/>
          <p:cNvSpPr>
            <a:spLocks/>
          </p:cNvSpPr>
          <p:nvPr/>
        </p:nvSpPr>
        <p:spPr bwMode="auto">
          <a:xfrm>
            <a:off x="5524500" y="3343275"/>
            <a:ext cx="238125" cy="234950"/>
          </a:xfrm>
          <a:custGeom>
            <a:avLst/>
            <a:gdLst/>
            <a:ahLst/>
            <a:cxnLst>
              <a:cxn ang="0">
                <a:pos x="150" y="74"/>
              </a:cxn>
              <a:cxn ang="0">
                <a:pos x="148" y="88"/>
              </a:cxn>
              <a:cxn ang="0">
                <a:pos x="144" y="102"/>
              </a:cxn>
              <a:cxn ang="0">
                <a:pos x="136" y="116"/>
              </a:cxn>
              <a:cxn ang="0">
                <a:pos x="128" y="126"/>
              </a:cxn>
              <a:cxn ang="0">
                <a:pos x="116" y="136"/>
              </a:cxn>
              <a:cxn ang="0">
                <a:pos x="104" y="142"/>
              </a:cxn>
              <a:cxn ang="0">
                <a:pos x="90" y="146"/>
              </a:cxn>
              <a:cxn ang="0">
                <a:pos x="74" y="148"/>
              </a:cxn>
              <a:cxn ang="0">
                <a:pos x="60" y="146"/>
              </a:cxn>
              <a:cxn ang="0">
                <a:pos x="46" y="142"/>
              </a:cxn>
              <a:cxn ang="0">
                <a:pos x="34" y="136"/>
              </a:cxn>
              <a:cxn ang="0">
                <a:pos x="22" y="126"/>
              </a:cxn>
              <a:cxn ang="0">
                <a:pos x="14" y="116"/>
              </a:cxn>
              <a:cxn ang="0">
                <a:pos x="6" y="102"/>
              </a:cxn>
              <a:cxn ang="0">
                <a:pos x="2" y="88"/>
              </a:cxn>
              <a:cxn ang="0">
                <a:pos x="0" y="74"/>
              </a:cxn>
              <a:cxn ang="0">
                <a:pos x="2" y="60"/>
              </a:cxn>
              <a:cxn ang="0">
                <a:pos x="6" y="46"/>
              </a:cxn>
              <a:cxn ang="0">
                <a:pos x="14" y="32"/>
              </a:cxn>
              <a:cxn ang="0">
                <a:pos x="22" y="22"/>
              </a:cxn>
              <a:cxn ang="0">
                <a:pos x="34" y="12"/>
              </a:cxn>
              <a:cxn ang="0">
                <a:pos x="46" y="6"/>
              </a:cxn>
              <a:cxn ang="0">
                <a:pos x="60" y="2"/>
              </a:cxn>
              <a:cxn ang="0">
                <a:pos x="74" y="0"/>
              </a:cxn>
              <a:cxn ang="0">
                <a:pos x="90" y="2"/>
              </a:cxn>
              <a:cxn ang="0">
                <a:pos x="104" y="6"/>
              </a:cxn>
              <a:cxn ang="0">
                <a:pos x="116" y="12"/>
              </a:cxn>
              <a:cxn ang="0">
                <a:pos x="128" y="22"/>
              </a:cxn>
              <a:cxn ang="0">
                <a:pos x="136" y="32"/>
              </a:cxn>
              <a:cxn ang="0">
                <a:pos x="144" y="46"/>
              </a:cxn>
              <a:cxn ang="0">
                <a:pos x="148" y="60"/>
              </a:cxn>
              <a:cxn ang="0">
                <a:pos x="148" y="74"/>
              </a:cxn>
              <a:cxn ang="0">
                <a:pos x="150" y="74"/>
              </a:cxn>
            </a:cxnLst>
            <a:rect l="0" t="0" r="r" b="b"/>
            <a:pathLst>
              <a:path w="150" h="148">
                <a:moveTo>
                  <a:pt x="150" y="74"/>
                </a:moveTo>
                <a:lnTo>
                  <a:pt x="148" y="88"/>
                </a:lnTo>
                <a:lnTo>
                  <a:pt x="144" y="102"/>
                </a:lnTo>
                <a:lnTo>
                  <a:pt x="136" y="116"/>
                </a:lnTo>
                <a:lnTo>
                  <a:pt x="128" y="126"/>
                </a:lnTo>
                <a:lnTo>
                  <a:pt x="116" y="136"/>
                </a:lnTo>
                <a:lnTo>
                  <a:pt x="104" y="142"/>
                </a:lnTo>
                <a:lnTo>
                  <a:pt x="90" y="146"/>
                </a:lnTo>
                <a:lnTo>
                  <a:pt x="74" y="148"/>
                </a:lnTo>
                <a:lnTo>
                  <a:pt x="60" y="146"/>
                </a:lnTo>
                <a:lnTo>
                  <a:pt x="46" y="142"/>
                </a:lnTo>
                <a:lnTo>
                  <a:pt x="34" y="136"/>
                </a:lnTo>
                <a:lnTo>
                  <a:pt x="22" y="126"/>
                </a:lnTo>
                <a:lnTo>
                  <a:pt x="14" y="116"/>
                </a:lnTo>
                <a:lnTo>
                  <a:pt x="6" y="102"/>
                </a:lnTo>
                <a:lnTo>
                  <a:pt x="2" y="88"/>
                </a:lnTo>
                <a:lnTo>
                  <a:pt x="0" y="74"/>
                </a:lnTo>
                <a:lnTo>
                  <a:pt x="2" y="60"/>
                </a:lnTo>
                <a:lnTo>
                  <a:pt x="6" y="46"/>
                </a:lnTo>
                <a:lnTo>
                  <a:pt x="14" y="32"/>
                </a:lnTo>
                <a:lnTo>
                  <a:pt x="22" y="22"/>
                </a:lnTo>
                <a:lnTo>
                  <a:pt x="34" y="12"/>
                </a:lnTo>
                <a:lnTo>
                  <a:pt x="46" y="6"/>
                </a:lnTo>
                <a:lnTo>
                  <a:pt x="60" y="2"/>
                </a:lnTo>
                <a:lnTo>
                  <a:pt x="74" y="0"/>
                </a:lnTo>
                <a:lnTo>
                  <a:pt x="90" y="2"/>
                </a:lnTo>
                <a:lnTo>
                  <a:pt x="104" y="6"/>
                </a:lnTo>
                <a:lnTo>
                  <a:pt x="116" y="12"/>
                </a:lnTo>
                <a:lnTo>
                  <a:pt x="128" y="22"/>
                </a:lnTo>
                <a:lnTo>
                  <a:pt x="136" y="32"/>
                </a:lnTo>
                <a:lnTo>
                  <a:pt x="144" y="46"/>
                </a:lnTo>
                <a:lnTo>
                  <a:pt x="148" y="60"/>
                </a:lnTo>
                <a:lnTo>
                  <a:pt x="148" y="74"/>
                </a:lnTo>
                <a:lnTo>
                  <a:pt x="150" y="74"/>
                </a:lnTo>
                <a:close/>
              </a:path>
            </a:pathLst>
          </a:custGeom>
          <a:solidFill>
            <a:srgbClr val="FFFFFF"/>
          </a:solidFill>
          <a:ln w="9525">
            <a:noFill/>
            <a:round/>
            <a:headEnd/>
            <a:tailEnd/>
          </a:ln>
        </p:spPr>
        <p:txBody>
          <a:bodyPr/>
          <a:lstStyle/>
          <a:p>
            <a:endParaRPr lang="en-US" dirty="0"/>
          </a:p>
        </p:txBody>
      </p:sp>
      <p:sp>
        <p:nvSpPr>
          <p:cNvPr id="19488" name="Freeform 32"/>
          <p:cNvSpPr>
            <a:spLocks/>
          </p:cNvSpPr>
          <p:nvPr/>
        </p:nvSpPr>
        <p:spPr bwMode="auto">
          <a:xfrm>
            <a:off x="5524500" y="3343275"/>
            <a:ext cx="238125" cy="234950"/>
          </a:xfrm>
          <a:custGeom>
            <a:avLst/>
            <a:gdLst/>
            <a:ahLst/>
            <a:cxnLst>
              <a:cxn ang="0">
                <a:pos x="150" y="74"/>
              </a:cxn>
              <a:cxn ang="0">
                <a:pos x="148" y="88"/>
              </a:cxn>
              <a:cxn ang="0">
                <a:pos x="144" y="102"/>
              </a:cxn>
              <a:cxn ang="0">
                <a:pos x="136" y="116"/>
              </a:cxn>
              <a:cxn ang="0">
                <a:pos x="128" y="126"/>
              </a:cxn>
              <a:cxn ang="0">
                <a:pos x="116" y="136"/>
              </a:cxn>
              <a:cxn ang="0">
                <a:pos x="104" y="142"/>
              </a:cxn>
              <a:cxn ang="0">
                <a:pos x="90" y="146"/>
              </a:cxn>
              <a:cxn ang="0">
                <a:pos x="74" y="148"/>
              </a:cxn>
              <a:cxn ang="0">
                <a:pos x="60" y="146"/>
              </a:cxn>
              <a:cxn ang="0">
                <a:pos x="46" y="142"/>
              </a:cxn>
              <a:cxn ang="0">
                <a:pos x="34" y="136"/>
              </a:cxn>
              <a:cxn ang="0">
                <a:pos x="22" y="126"/>
              </a:cxn>
              <a:cxn ang="0">
                <a:pos x="14" y="116"/>
              </a:cxn>
              <a:cxn ang="0">
                <a:pos x="6" y="102"/>
              </a:cxn>
              <a:cxn ang="0">
                <a:pos x="2" y="88"/>
              </a:cxn>
              <a:cxn ang="0">
                <a:pos x="0" y="74"/>
              </a:cxn>
              <a:cxn ang="0">
                <a:pos x="2" y="60"/>
              </a:cxn>
              <a:cxn ang="0">
                <a:pos x="6" y="46"/>
              </a:cxn>
              <a:cxn ang="0">
                <a:pos x="14" y="32"/>
              </a:cxn>
              <a:cxn ang="0">
                <a:pos x="22" y="22"/>
              </a:cxn>
              <a:cxn ang="0">
                <a:pos x="34" y="12"/>
              </a:cxn>
              <a:cxn ang="0">
                <a:pos x="46" y="6"/>
              </a:cxn>
              <a:cxn ang="0">
                <a:pos x="60" y="2"/>
              </a:cxn>
              <a:cxn ang="0">
                <a:pos x="74" y="0"/>
              </a:cxn>
              <a:cxn ang="0">
                <a:pos x="90" y="2"/>
              </a:cxn>
              <a:cxn ang="0">
                <a:pos x="104" y="6"/>
              </a:cxn>
              <a:cxn ang="0">
                <a:pos x="116" y="12"/>
              </a:cxn>
              <a:cxn ang="0">
                <a:pos x="128" y="22"/>
              </a:cxn>
              <a:cxn ang="0">
                <a:pos x="136" y="32"/>
              </a:cxn>
              <a:cxn ang="0">
                <a:pos x="144" y="46"/>
              </a:cxn>
              <a:cxn ang="0">
                <a:pos x="148" y="60"/>
              </a:cxn>
              <a:cxn ang="0">
                <a:pos x="148" y="74"/>
              </a:cxn>
            </a:cxnLst>
            <a:rect l="0" t="0" r="r" b="b"/>
            <a:pathLst>
              <a:path w="150" h="148">
                <a:moveTo>
                  <a:pt x="150" y="74"/>
                </a:moveTo>
                <a:lnTo>
                  <a:pt x="148" y="88"/>
                </a:lnTo>
                <a:lnTo>
                  <a:pt x="144" y="102"/>
                </a:lnTo>
                <a:lnTo>
                  <a:pt x="136" y="116"/>
                </a:lnTo>
                <a:lnTo>
                  <a:pt x="128" y="126"/>
                </a:lnTo>
                <a:lnTo>
                  <a:pt x="116" y="136"/>
                </a:lnTo>
                <a:lnTo>
                  <a:pt x="104" y="142"/>
                </a:lnTo>
                <a:lnTo>
                  <a:pt x="90" y="146"/>
                </a:lnTo>
                <a:lnTo>
                  <a:pt x="74" y="148"/>
                </a:lnTo>
                <a:lnTo>
                  <a:pt x="60" y="146"/>
                </a:lnTo>
                <a:lnTo>
                  <a:pt x="46" y="142"/>
                </a:lnTo>
                <a:lnTo>
                  <a:pt x="34" y="136"/>
                </a:lnTo>
                <a:lnTo>
                  <a:pt x="22" y="126"/>
                </a:lnTo>
                <a:lnTo>
                  <a:pt x="14" y="116"/>
                </a:lnTo>
                <a:lnTo>
                  <a:pt x="6" y="102"/>
                </a:lnTo>
                <a:lnTo>
                  <a:pt x="2" y="88"/>
                </a:lnTo>
                <a:lnTo>
                  <a:pt x="0" y="74"/>
                </a:lnTo>
                <a:lnTo>
                  <a:pt x="2" y="60"/>
                </a:lnTo>
                <a:lnTo>
                  <a:pt x="6" y="46"/>
                </a:lnTo>
                <a:lnTo>
                  <a:pt x="14" y="32"/>
                </a:lnTo>
                <a:lnTo>
                  <a:pt x="22" y="22"/>
                </a:lnTo>
                <a:lnTo>
                  <a:pt x="34" y="12"/>
                </a:lnTo>
                <a:lnTo>
                  <a:pt x="46" y="6"/>
                </a:lnTo>
                <a:lnTo>
                  <a:pt x="60" y="2"/>
                </a:lnTo>
                <a:lnTo>
                  <a:pt x="74" y="0"/>
                </a:lnTo>
                <a:lnTo>
                  <a:pt x="90" y="2"/>
                </a:lnTo>
                <a:lnTo>
                  <a:pt x="104" y="6"/>
                </a:lnTo>
                <a:lnTo>
                  <a:pt x="116" y="12"/>
                </a:lnTo>
                <a:lnTo>
                  <a:pt x="128" y="22"/>
                </a:lnTo>
                <a:lnTo>
                  <a:pt x="136" y="32"/>
                </a:lnTo>
                <a:lnTo>
                  <a:pt x="144" y="46"/>
                </a:lnTo>
                <a:lnTo>
                  <a:pt x="148" y="60"/>
                </a:lnTo>
                <a:lnTo>
                  <a:pt x="148" y="74"/>
                </a:lnTo>
              </a:path>
            </a:pathLst>
          </a:custGeom>
          <a:noFill/>
          <a:ln w="19050">
            <a:solidFill>
              <a:srgbClr val="231F20"/>
            </a:solidFill>
            <a:prstDash val="solid"/>
            <a:round/>
            <a:headEnd/>
            <a:tailEnd/>
          </a:ln>
        </p:spPr>
        <p:txBody>
          <a:bodyPr/>
          <a:lstStyle/>
          <a:p>
            <a:endParaRPr lang="en-US" dirty="0"/>
          </a:p>
        </p:txBody>
      </p:sp>
      <p:sp>
        <p:nvSpPr>
          <p:cNvPr id="19489" name="Freeform 33"/>
          <p:cNvSpPr>
            <a:spLocks/>
          </p:cNvSpPr>
          <p:nvPr/>
        </p:nvSpPr>
        <p:spPr bwMode="auto">
          <a:xfrm>
            <a:off x="5527675" y="5465763"/>
            <a:ext cx="234950" cy="234950"/>
          </a:xfrm>
          <a:custGeom>
            <a:avLst/>
            <a:gdLst/>
            <a:ahLst/>
            <a:cxnLst>
              <a:cxn ang="0">
                <a:pos x="148" y="74"/>
              </a:cxn>
              <a:cxn ang="0">
                <a:pos x="148" y="88"/>
              </a:cxn>
              <a:cxn ang="0">
                <a:pos x="142" y="102"/>
              </a:cxn>
              <a:cxn ang="0">
                <a:pos x="136" y="116"/>
              </a:cxn>
              <a:cxn ang="0">
                <a:pos x="126" y="126"/>
              </a:cxn>
              <a:cxn ang="0">
                <a:pos x="116" y="136"/>
              </a:cxn>
              <a:cxn ang="0">
                <a:pos x="104" y="142"/>
              </a:cxn>
              <a:cxn ang="0">
                <a:pos x="90" y="146"/>
              </a:cxn>
              <a:cxn ang="0">
                <a:pos x="74" y="148"/>
              </a:cxn>
              <a:cxn ang="0">
                <a:pos x="60" y="146"/>
              </a:cxn>
              <a:cxn ang="0">
                <a:pos x="46" y="142"/>
              </a:cxn>
              <a:cxn ang="0">
                <a:pos x="32" y="136"/>
              </a:cxn>
              <a:cxn ang="0">
                <a:pos x="22" y="126"/>
              </a:cxn>
              <a:cxn ang="0">
                <a:pos x="12" y="116"/>
              </a:cxn>
              <a:cxn ang="0">
                <a:pos x="6" y="102"/>
              </a:cxn>
              <a:cxn ang="0">
                <a:pos x="2" y="88"/>
              </a:cxn>
              <a:cxn ang="0">
                <a:pos x="0" y="74"/>
              </a:cxn>
              <a:cxn ang="0">
                <a:pos x="2" y="58"/>
              </a:cxn>
              <a:cxn ang="0">
                <a:pos x="6" y="44"/>
              </a:cxn>
              <a:cxn ang="0">
                <a:pos x="12" y="32"/>
              </a:cxn>
              <a:cxn ang="0">
                <a:pos x="22" y="22"/>
              </a:cxn>
              <a:cxn ang="0">
                <a:pos x="32" y="12"/>
              </a:cxn>
              <a:cxn ang="0">
                <a:pos x="46" y="6"/>
              </a:cxn>
              <a:cxn ang="0">
                <a:pos x="60" y="0"/>
              </a:cxn>
              <a:cxn ang="0">
                <a:pos x="74" y="0"/>
              </a:cxn>
              <a:cxn ang="0">
                <a:pos x="90" y="0"/>
              </a:cxn>
              <a:cxn ang="0">
                <a:pos x="104" y="6"/>
              </a:cxn>
              <a:cxn ang="0">
                <a:pos x="116" y="12"/>
              </a:cxn>
              <a:cxn ang="0">
                <a:pos x="126" y="22"/>
              </a:cxn>
              <a:cxn ang="0">
                <a:pos x="136" y="32"/>
              </a:cxn>
              <a:cxn ang="0">
                <a:pos x="142" y="44"/>
              </a:cxn>
              <a:cxn ang="0">
                <a:pos x="148" y="58"/>
              </a:cxn>
              <a:cxn ang="0">
                <a:pos x="148" y="72"/>
              </a:cxn>
              <a:cxn ang="0">
                <a:pos x="148" y="74"/>
              </a:cxn>
            </a:cxnLst>
            <a:rect l="0" t="0" r="r" b="b"/>
            <a:pathLst>
              <a:path w="148" h="148">
                <a:moveTo>
                  <a:pt x="148" y="74"/>
                </a:moveTo>
                <a:lnTo>
                  <a:pt x="148" y="88"/>
                </a:lnTo>
                <a:lnTo>
                  <a:pt x="142" y="102"/>
                </a:lnTo>
                <a:lnTo>
                  <a:pt x="136" y="116"/>
                </a:lnTo>
                <a:lnTo>
                  <a:pt x="126" y="126"/>
                </a:lnTo>
                <a:lnTo>
                  <a:pt x="116" y="136"/>
                </a:lnTo>
                <a:lnTo>
                  <a:pt x="104" y="142"/>
                </a:lnTo>
                <a:lnTo>
                  <a:pt x="90" y="146"/>
                </a:lnTo>
                <a:lnTo>
                  <a:pt x="74" y="148"/>
                </a:lnTo>
                <a:lnTo>
                  <a:pt x="60" y="146"/>
                </a:lnTo>
                <a:lnTo>
                  <a:pt x="46" y="142"/>
                </a:lnTo>
                <a:lnTo>
                  <a:pt x="32" y="136"/>
                </a:lnTo>
                <a:lnTo>
                  <a:pt x="22" y="126"/>
                </a:lnTo>
                <a:lnTo>
                  <a:pt x="12" y="116"/>
                </a:lnTo>
                <a:lnTo>
                  <a:pt x="6" y="102"/>
                </a:lnTo>
                <a:lnTo>
                  <a:pt x="2" y="88"/>
                </a:lnTo>
                <a:lnTo>
                  <a:pt x="0" y="74"/>
                </a:lnTo>
                <a:lnTo>
                  <a:pt x="2" y="58"/>
                </a:lnTo>
                <a:lnTo>
                  <a:pt x="6" y="44"/>
                </a:lnTo>
                <a:lnTo>
                  <a:pt x="12" y="32"/>
                </a:lnTo>
                <a:lnTo>
                  <a:pt x="22" y="22"/>
                </a:lnTo>
                <a:lnTo>
                  <a:pt x="32" y="12"/>
                </a:lnTo>
                <a:lnTo>
                  <a:pt x="46" y="6"/>
                </a:lnTo>
                <a:lnTo>
                  <a:pt x="60" y="0"/>
                </a:lnTo>
                <a:lnTo>
                  <a:pt x="74" y="0"/>
                </a:lnTo>
                <a:lnTo>
                  <a:pt x="90" y="0"/>
                </a:lnTo>
                <a:lnTo>
                  <a:pt x="104" y="6"/>
                </a:lnTo>
                <a:lnTo>
                  <a:pt x="116" y="12"/>
                </a:lnTo>
                <a:lnTo>
                  <a:pt x="126" y="22"/>
                </a:lnTo>
                <a:lnTo>
                  <a:pt x="136" y="32"/>
                </a:lnTo>
                <a:lnTo>
                  <a:pt x="142" y="44"/>
                </a:lnTo>
                <a:lnTo>
                  <a:pt x="148" y="58"/>
                </a:lnTo>
                <a:lnTo>
                  <a:pt x="148" y="72"/>
                </a:lnTo>
                <a:lnTo>
                  <a:pt x="148" y="74"/>
                </a:lnTo>
                <a:close/>
              </a:path>
            </a:pathLst>
          </a:custGeom>
          <a:solidFill>
            <a:srgbClr val="FFFFFF"/>
          </a:solidFill>
          <a:ln w="9525">
            <a:noFill/>
            <a:round/>
            <a:headEnd/>
            <a:tailEnd/>
          </a:ln>
        </p:spPr>
        <p:txBody>
          <a:bodyPr/>
          <a:lstStyle/>
          <a:p>
            <a:endParaRPr lang="en-US" dirty="0"/>
          </a:p>
        </p:txBody>
      </p:sp>
      <p:sp>
        <p:nvSpPr>
          <p:cNvPr id="19490" name="Freeform 34"/>
          <p:cNvSpPr>
            <a:spLocks/>
          </p:cNvSpPr>
          <p:nvPr/>
        </p:nvSpPr>
        <p:spPr bwMode="auto">
          <a:xfrm>
            <a:off x="5527675" y="5465763"/>
            <a:ext cx="234950" cy="234950"/>
          </a:xfrm>
          <a:custGeom>
            <a:avLst/>
            <a:gdLst/>
            <a:ahLst/>
            <a:cxnLst>
              <a:cxn ang="0">
                <a:pos x="148" y="74"/>
              </a:cxn>
              <a:cxn ang="0">
                <a:pos x="148" y="88"/>
              </a:cxn>
              <a:cxn ang="0">
                <a:pos x="142" y="102"/>
              </a:cxn>
              <a:cxn ang="0">
                <a:pos x="136" y="116"/>
              </a:cxn>
              <a:cxn ang="0">
                <a:pos x="126" y="126"/>
              </a:cxn>
              <a:cxn ang="0">
                <a:pos x="116" y="136"/>
              </a:cxn>
              <a:cxn ang="0">
                <a:pos x="104" y="142"/>
              </a:cxn>
              <a:cxn ang="0">
                <a:pos x="90" y="146"/>
              </a:cxn>
              <a:cxn ang="0">
                <a:pos x="74" y="148"/>
              </a:cxn>
              <a:cxn ang="0">
                <a:pos x="60" y="146"/>
              </a:cxn>
              <a:cxn ang="0">
                <a:pos x="46" y="142"/>
              </a:cxn>
              <a:cxn ang="0">
                <a:pos x="32" y="136"/>
              </a:cxn>
              <a:cxn ang="0">
                <a:pos x="22" y="126"/>
              </a:cxn>
              <a:cxn ang="0">
                <a:pos x="12" y="116"/>
              </a:cxn>
              <a:cxn ang="0">
                <a:pos x="6" y="102"/>
              </a:cxn>
              <a:cxn ang="0">
                <a:pos x="2" y="88"/>
              </a:cxn>
              <a:cxn ang="0">
                <a:pos x="0" y="74"/>
              </a:cxn>
              <a:cxn ang="0">
                <a:pos x="2" y="58"/>
              </a:cxn>
              <a:cxn ang="0">
                <a:pos x="6" y="44"/>
              </a:cxn>
              <a:cxn ang="0">
                <a:pos x="12" y="32"/>
              </a:cxn>
              <a:cxn ang="0">
                <a:pos x="22" y="22"/>
              </a:cxn>
              <a:cxn ang="0">
                <a:pos x="32" y="12"/>
              </a:cxn>
              <a:cxn ang="0">
                <a:pos x="46" y="6"/>
              </a:cxn>
              <a:cxn ang="0">
                <a:pos x="60" y="0"/>
              </a:cxn>
              <a:cxn ang="0">
                <a:pos x="74" y="0"/>
              </a:cxn>
              <a:cxn ang="0">
                <a:pos x="90" y="0"/>
              </a:cxn>
              <a:cxn ang="0">
                <a:pos x="104" y="6"/>
              </a:cxn>
              <a:cxn ang="0">
                <a:pos x="116" y="12"/>
              </a:cxn>
              <a:cxn ang="0">
                <a:pos x="126" y="22"/>
              </a:cxn>
              <a:cxn ang="0">
                <a:pos x="136" y="32"/>
              </a:cxn>
              <a:cxn ang="0">
                <a:pos x="142" y="44"/>
              </a:cxn>
              <a:cxn ang="0">
                <a:pos x="148" y="58"/>
              </a:cxn>
              <a:cxn ang="0">
                <a:pos x="148" y="72"/>
              </a:cxn>
            </a:cxnLst>
            <a:rect l="0" t="0" r="r" b="b"/>
            <a:pathLst>
              <a:path w="148" h="148">
                <a:moveTo>
                  <a:pt x="148" y="74"/>
                </a:moveTo>
                <a:lnTo>
                  <a:pt x="148" y="88"/>
                </a:lnTo>
                <a:lnTo>
                  <a:pt x="142" y="102"/>
                </a:lnTo>
                <a:lnTo>
                  <a:pt x="136" y="116"/>
                </a:lnTo>
                <a:lnTo>
                  <a:pt x="126" y="126"/>
                </a:lnTo>
                <a:lnTo>
                  <a:pt x="116" y="136"/>
                </a:lnTo>
                <a:lnTo>
                  <a:pt x="104" y="142"/>
                </a:lnTo>
                <a:lnTo>
                  <a:pt x="90" y="146"/>
                </a:lnTo>
                <a:lnTo>
                  <a:pt x="74" y="148"/>
                </a:lnTo>
                <a:lnTo>
                  <a:pt x="60" y="146"/>
                </a:lnTo>
                <a:lnTo>
                  <a:pt x="46" y="142"/>
                </a:lnTo>
                <a:lnTo>
                  <a:pt x="32" y="136"/>
                </a:lnTo>
                <a:lnTo>
                  <a:pt x="22" y="126"/>
                </a:lnTo>
                <a:lnTo>
                  <a:pt x="12" y="116"/>
                </a:lnTo>
                <a:lnTo>
                  <a:pt x="6" y="102"/>
                </a:lnTo>
                <a:lnTo>
                  <a:pt x="2" y="88"/>
                </a:lnTo>
                <a:lnTo>
                  <a:pt x="0" y="74"/>
                </a:lnTo>
                <a:lnTo>
                  <a:pt x="2" y="58"/>
                </a:lnTo>
                <a:lnTo>
                  <a:pt x="6" y="44"/>
                </a:lnTo>
                <a:lnTo>
                  <a:pt x="12" y="32"/>
                </a:lnTo>
                <a:lnTo>
                  <a:pt x="22" y="22"/>
                </a:lnTo>
                <a:lnTo>
                  <a:pt x="32" y="12"/>
                </a:lnTo>
                <a:lnTo>
                  <a:pt x="46" y="6"/>
                </a:lnTo>
                <a:lnTo>
                  <a:pt x="60" y="0"/>
                </a:lnTo>
                <a:lnTo>
                  <a:pt x="74" y="0"/>
                </a:lnTo>
                <a:lnTo>
                  <a:pt x="90" y="0"/>
                </a:lnTo>
                <a:lnTo>
                  <a:pt x="104" y="6"/>
                </a:lnTo>
                <a:lnTo>
                  <a:pt x="116" y="12"/>
                </a:lnTo>
                <a:lnTo>
                  <a:pt x="126" y="22"/>
                </a:lnTo>
                <a:lnTo>
                  <a:pt x="136" y="32"/>
                </a:lnTo>
                <a:lnTo>
                  <a:pt x="142" y="44"/>
                </a:lnTo>
                <a:lnTo>
                  <a:pt x="148" y="58"/>
                </a:lnTo>
                <a:lnTo>
                  <a:pt x="148" y="72"/>
                </a:lnTo>
              </a:path>
            </a:pathLst>
          </a:custGeom>
          <a:noFill/>
          <a:ln w="19050">
            <a:solidFill>
              <a:srgbClr val="231F20"/>
            </a:solidFill>
            <a:prstDash val="solid"/>
            <a:round/>
            <a:headEnd/>
            <a:tailEnd/>
          </a:ln>
        </p:spPr>
        <p:txBody>
          <a:bodyPr/>
          <a:lstStyle/>
          <a:p>
            <a:endParaRPr lang="en-US" dirty="0"/>
          </a:p>
        </p:txBody>
      </p:sp>
      <p:sp>
        <p:nvSpPr>
          <p:cNvPr id="19491" name="Freeform 35"/>
          <p:cNvSpPr>
            <a:spLocks/>
          </p:cNvSpPr>
          <p:nvPr/>
        </p:nvSpPr>
        <p:spPr bwMode="auto">
          <a:xfrm>
            <a:off x="5524500" y="4259263"/>
            <a:ext cx="238125" cy="234950"/>
          </a:xfrm>
          <a:custGeom>
            <a:avLst/>
            <a:gdLst/>
            <a:ahLst/>
            <a:cxnLst>
              <a:cxn ang="0">
                <a:pos x="150" y="74"/>
              </a:cxn>
              <a:cxn ang="0">
                <a:pos x="148" y="88"/>
              </a:cxn>
              <a:cxn ang="0">
                <a:pos x="144" y="102"/>
              </a:cxn>
              <a:cxn ang="0">
                <a:pos x="136" y="116"/>
              </a:cxn>
              <a:cxn ang="0">
                <a:pos x="128" y="126"/>
              </a:cxn>
              <a:cxn ang="0">
                <a:pos x="116" y="136"/>
              </a:cxn>
              <a:cxn ang="0">
                <a:pos x="104" y="142"/>
              </a:cxn>
              <a:cxn ang="0">
                <a:pos x="90" y="146"/>
              </a:cxn>
              <a:cxn ang="0">
                <a:pos x="74" y="148"/>
              </a:cxn>
              <a:cxn ang="0">
                <a:pos x="60" y="146"/>
              </a:cxn>
              <a:cxn ang="0">
                <a:pos x="46" y="142"/>
              </a:cxn>
              <a:cxn ang="0">
                <a:pos x="34" y="136"/>
              </a:cxn>
              <a:cxn ang="0">
                <a:pos x="22" y="126"/>
              </a:cxn>
              <a:cxn ang="0">
                <a:pos x="14" y="116"/>
              </a:cxn>
              <a:cxn ang="0">
                <a:pos x="6" y="102"/>
              </a:cxn>
              <a:cxn ang="0">
                <a:pos x="2" y="88"/>
              </a:cxn>
              <a:cxn ang="0">
                <a:pos x="0" y="74"/>
              </a:cxn>
              <a:cxn ang="0">
                <a:pos x="2" y="58"/>
              </a:cxn>
              <a:cxn ang="0">
                <a:pos x="6" y="44"/>
              </a:cxn>
              <a:cxn ang="0">
                <a:pos x="14" y="32"/>
              </a:cxn>
              <a:cxn ang="0">
                <a:pos x="22" y="22"/>
              </a:cxn>
              <a:cxn ang="0">
                <a:pos x="34" y="12"/>
              </a:cxn>
              <a:cxn ang="0">
                <a:pos x="46" y="6"/>
              </a:cxn>
              <a:cxn ang="0">
                <a:pos x="60" y="0"/>
              </a:cxn>
              <a:cxn ang="0">
                <a:pos x="74" y="0"/>
              </a:cxn>
              <a:cxn ang="0">
                <a:pos x="90" y="0"/>
              </a:cxn>
              <a:cxn ang="0">
                <a:pos x="104" y="6"/>
              </a:cxn>
              <a:cxn ang="0">
                <a:pos x="116" y="12"/>
              </a:cxn>
              <a:cxn ang="0">
                <a:pos x="128" y="22"/>
              </a:cxn>
              <a:cxn ang="0">
                <a:pos x="136" y="32"/>
              </a:cxn>
              <a:cxn ang="0">
                <a:pos x="144" y="44"/>
              </a:cxn>
              <a:cxn ang="0">
                <a:pos x="148" y="58"/>
              </a:cxn>
              <a:cxn ang="0">
                <a:pos x="148" y="74"/>
              </a:cxn>
              <a:cxn ang="0">
                <a:pos x="150" y="74"/>
              </a:cxn>
            </a:cxnLst>
            <a:rect l="0" t="0" r="r" b="b"/>
            <a:pathLst>
              <a:path w="150" h="148">
                <a:moveTo>
                  <a:pt x="150" y="74"/>
                </a:moveTo>
                <a:lnTo>
                  <a:pt x="148" y="88"/>
                </a:lnTo>
                <a:lnTo>
                  <a:pt x="144" y="102"/>
                </a:lnTo>
                <a:lnTo>
                  <a:pt x="136" y="116"/>
                </a:lnTo>
                <a:lnTo>
                  <a:pt x="128" y="126"/>
                </a:lnTo>
                <a:lnTo>
                  <a:pt x="116" y="136"/>
                </a:lnTo>
                <a:lnTo>
                  <a:pt x="104" y="142"/>
                </a:lnTo>
                <a:lnTo>
                  <a:pt x="90" y="146"/>
                </a:lnTo>
                <a:lnTo>
                  <a:pt x="74" y="148"/>
                </a:lnTo>
                <a:lnTo>
                  <a:pt x="60" y="146"/>
                </a:lnTo>
                <a:lnTo>
                  <a:pt x="46" y="142"/>
                </a:lnTo>
                <a:lnTo>
                  <a:pt x="34" y="136"/>
                </a:lnTo>
                <a:lnTo>
                  <a:pt x="22" y="126"/>
                </a:lnTo>
                <a:lnTo>
                  <a:pt x="14" y="116"/>
                </a:lnTo>
                <a:lnTo>
                  <a:pt x="6" y="102"/>
                </a:lnTo>
                <a:lnTo>
                  <a:pt x="2" y="88"/>
                </a:lnTo>
                <a:lnTo>
                  <a:pt x="0" y="74"/>
                </a:lnTo>
                <a:lnTo>
                  <a:pt x="2" y="58"/>
                </a:lnTo>
                <a:lnTo>
                  <a:pt x="6" y="44"/>
                </a:lnTo>
                <a:lnTo>
                  <a:pt x="14" y="32"/>
                </a:lnTo>
                <a:lnTo>
                  <a:pt x="22" y="22"/>
                </a:lnTo>
                <a:lnTo>
                  <a:pt x="34" y="12"/>
                </a:lnTo>
                <a:lnTo>
                  <a:pt x="46" y="6"/>
                </a:lnTo>
                <a:lnTo>
                  <a:pt x="60" y="0"/>
                </a:lnTo>
                <a:lnTo>
                  <a:pt x="74" y="0"/>
                </a:lnTo>
                <a:lnTo>
                  <a:pt x="90" y="0"/>
                </a:lnTo>
                <a:lnTo>
                  <a:pt x="104" y="6"/>
                </a:lnTo>
                <a:lnTo>
                  <a:pt x="116" y="12"/>
                </a:lnTo>
                <a:lnTo>
                  <a:pt x="128" y="22"/>
                </a:lnTo>
                <a:lnTo>
                  <a:pt x="136" y="32"/>
                </a:lnTo>
                <a:lnTo>
                  <a:pt x="144" y="44"/>
                </a:lnTo>
                <a:lnTo>
                  <a:pt x="148" y="58"/>
                </a:lnTo>
                <a:lnTo>
                  <a:pt x="148" y="74"/>
                </a:lnTo>
                <a:lnTo>
                  <a:pt x="150" y="74"/>
                </a:lnTo>
                <a:close/>
              </a:path>
            </a:pathLst>
          </a:custGeom>
          <a:solidFill>
            <a:srgbClr val="FFFFFF"/>
          </a:solidFill>
          <a:ln w="9525">
            <a:noFill/>
            <a:round/>
            <a:headEnd/>
            <a:tailEnd/>
          </a:ln>
        </p:spPr>
        <p:txBody>
          <a:bodyPr/>
          <a:lstStyle/>
          <a:p>
            <a:endParaRPr lang="en-US" dirty="0"/>
          </a:p>
        </p:txBody>
      </p:sp>
      <p:sp>
        <p:nvSpPr>
          <p:cNvPr id="19492" name="Freeform 36"/>
          <p:cNvSpPr>
            <a:spLocks/>
          </p:cNvSpPr>
          <p:nvPr/>
        </p:nvSpPr>
        <p:spPr bwMode="auto">
          <a:xfrm>
            <a:off x="5524500" y="4259263"/>
            <a:ext cx="238125" cy="234950"/>
          </a:xfrm>
          <a:custGeom>
            <a:avLst/>
            <a:gdLst/>
            <a:ahLst/>
            <a:cxnLst>
              <a:cxn ang="0">
                <a:pos x="150" y="74"/>
              </a:cxn>
              <a:cxn ang="0">
                <a:pos x="148" y="88"/>
              </a:cxn>
              <a:cxn ang="0">
                <a:pos x="144" y="102"/>
              </a:cxn>
              <a:cxn ang="0">
                <a:pos x="136" y="116"/>
              </a:cxn>
              <a:cxn ang="0">
                <a:pos x="128" y="126"/>
              </a:cxn>
              <a:cxn ang="0">
                <a:pos x="116" y="136"/>
              </a:cxn>
              <a:cxn ang="0">
                <a:pos x="104" y="142"/>
              </a:cxn>
              <a:cxn ang="0">
                <a:pos x="90" y="146"/>
              </a:cxn>
              <a:cxn ang="0">
                <a:pos x="74" y="148"/>
              </a:cxn>
              <a:cxn ang="0">
                <a:pos x="60" y="146"/>
              </a:cxn>
              <a:cxn ang="0">
                <a:pos x="46" y="142"/>
              </a:cxn>
              <a:cxn ang="0">
                <a:pos x="34" y="136"/>
              </a:cxn>
              <a:cxn ang="0">
                <a:pos x="22" y="126"/>
              </a:cxn>
              <a:cxn ang="0">
                <a:pos x="14" y="116"/>
              </a:cxn>
              <a:cxn ang="0">
                <a:pos x="6" y="102"/>
              </a:cxn>
              <a:cxn ang="0">
                <a:pos x="2" y="88"/>
              </a:cxn>
              <a:cxn ang="0">
                <a:pos x="0" y="74"/>
              </a:cxn>
              <a:cxn ang="0">
                <a:pos x="2" y="58"/>
              </a:cxn>
              <a:cxn ang="0">
                <a:pos x="6" y="44"/>
              </a:cxn>
              <a:cxn ang="0">
                <a:pos x="14" y="32"/>
              </a:cxn>
              <a:cxn ang="0">
                <a:pos x="22" y="22"/>
              </a:cxn>
              <a:cxn ang="0">
                <a:pos x="34" y="12"/>
              </a:cxn>
              <a:cxn ang="0">
                <a:pos x="46" y="6"/>
              </a:cxn>
              <a:cxn ang="0">
                <a:pos x="60" y="0"/>
              </a:cxn>
              <a:cxn ang="0">
                <a:pos x="74" y="0"/>
              </a:cxn>
              <a:cxn ang="0">
                <a:pos x="90" y="0"/>
              </a:cxn>
              <a:cxn ang="0">
                <a:pos x="104" y="6"/>
              </a:cxn>
              <a:cxn ang="0">
                <a:pos x="116" y="12"/>
              </a:cxn>
              <a:cxn ang="0">
                <a:pos x="128" y="22"/>
              </a:cxn>
              <a:cxn ang="0">
                <a:pos x="136" y="32"/>
              </a:cxn>
              <a:cxn ang="0">
                <a:pos x="144" y="44"/>
              </a:cxn>
              <a:cxn ang="0">
                <a:pos x="148" y="58"/>
              </a:cxn>
              <a:cxn ang="0">
                <a:pos x="148" y="74"/>
              </a:cxn>
            </a:cxnLst>
            <a:rect l="0" t="0" r="r" b="b"/>
            <a:pathLst>
              <a:path w="150" h="148">
                <a:moveTo>
                  <a:pt x="150" y="74"/>
                </a:moveTo>
                <a:lnTo>
                  <a:pt x="148" y="88"/>
                </a:lnTo>
                <a:lnTo>
                  <a:pt x="144" y="102"/>
                </a:lnTo>
                <a:lnTo>
                  <a:pt x="136" y="116"/>
                </a:lnTo>
                <a:lnTo>
                  <a:pt x="128" y="126"/>
                </a:lnTo>
                <a:lnTo>
                  <a:pt x="116" y="136"/>
                </a:lnTo>
                <a:lnTo>
                  <a:pt x="104" y="142"/>
                </a:lnTo>
                <a:lnTo>
                  <a:pt x="90" y="146"/>
                </a:lnTo>
                <a:lnTo>
                  <a:pt x="74" y="148"/>
                </a:lnTo>
                <a:lnTo>
                  <a:pt x="60" y="146"/>
                </a:lnTo>
                <a:lnTo>
                  <a:pt x="46" y="142"/>
                </a:lnTo>
                <a:lnTo>
                  <a:pt x="34" y="136"/>
                </a:lnTo>
                <a:lnTo>
                  <a:pt x="22" y="126"/>
                </a:lnTo>
                <a:lnTo>
                  <a:pt x="14" y="116"/>
                </a:lnTo>
                <a:lnTo>
                  <a:pt x="6" y="102"/>
                </a:lnTo>
                <a:lnTo>
                  <a:pt x="2" y="88"/>
                </a:lnTo>
                <a:lnTo>
                  <a:pt x="0" y="74"/>
                </a:lnTo>
                <a:lnTo>
                  <a:pt x="2" y="58"/>
                </a:lnTo>
                <a:lnTo>
                  <a:pt x="6" y="44"/>
                </a:lnTo>
                <a:lnTo>
                  <a:pt x="14" y="32"/>
                </a:lnTo>
                <a:lnTo>
                  <a:pt x="22" y="22"/>
                </a:lnTo>
                <a:lnTo>
                  <a:pt x="34" y="12"/>
                </a:lnTo>
                <a:lnTo>
                  <a:pt x="46" y="6"/>
                </a:lnTo>
                <a:lnTo>
                  <a:pt x="60" y="0"/>
                </a:lnTo>
                <a:lnTo>
                  <a:pt x="74" y="0"/>
                </a:lnTo>
                <a:lnTo>
                  <a:pt x="90" y="0"/>
                </a:lnTo>
                <a:lnTo>
                  <a:pt x="104" y="6"/>
                </a:lnTo>
                <a:lnTo>
                  <a:pt x="116" y="12"/>
                </a:lnTo>
                <a:lnTo>
                  <a:pt x="128" y="22"/>
                </a:lnTo>
                <a:lnTo>
                  <a:pt x="136" y="32"/>
                </a:lnTo>
                <a:lnTo>
                  <a:pt x="144" y="44"/>
                </a:lnTo>
                <a:lnTo>
                  <a:pt x="148" y="58"/>
                </a:lnTo>
                <a:lnTo>
                  <a:pt x="148" y="74"/>
                </a:lnTo>
              </a:path>
            </a:pathLst>
          </a:custGeom>
          <a:noFill/>
          <a:ln w="19050">
            <a:solidFill>
              <a:srgbClr val="231F20"/>
            </a:solidFill>
            <a:prstDash val="solid"/>
            <a:round/>
            <a:headEnd/>
            <a:tailEnd/>
          </a:ln>
        </p:spPr>
        <p:txBody>
          <a:bodyPr/>
          <a:lstStyle/>
          <a:p>
            <a:endParaRPr lang="en-US" dirty="0"/>
          </a:p>
        </p:txBody>
      </p:sp>
      <p:sp>
        <p:nvSpPr>
          <p:cNvPr id="19497" name="AutoShape 41"/>
          <p:cNvSpPr>
            <a:spLocks/>
          </p:cNvSpPr>
          <p:nvPr/>
        </p:nvSpPr>
        <p:spPr bwMode="auto">
          <a:xfrm>
            <a:off x="5283200" y="4052888"/>
            <a:ext cx="76200" cy="920750"/>
          </a:xfrm>
          <a:prstGeom prst="rightBracket">
            <a:avLst>
              <a:gd name="adj" fmla="val 0"/>
            </a:avLst>
          </a:prstGeom>
          <a:noFill/>
          <a:ln w="12700">
            <a:solidFill>
              <a:schemeClr val="tx1"/>
            </a:solidFill>
            <a:round/>
            <a:headEnd/>
            <a:tailEnd/>
          </a:ln>
          <a:effectLst/>
        </p:spPr>
        <p:txBody>
          <a:bodyPr wrap="none" anchor="ctr"/>
          <a:lstStyle/>
          <a:p>
            <a:endParaRPr lang="en-US" dirty="0"/>
          </a:p>
        </p:txBody>
      </p:sp>
      <p:sp>
        <p:nvSpPr>
          <p:cNvPr id="19498" name="AutoShape 42"/>
          <p:cNvSpPr>
            <a:spLocks/>
          </p:cNvSpPr>
          <p:nvPr/>
        </p:nvSpPr>
        <p:spPr bwMode="auto">
          <a:xfrm>
            <a:off x="5283200" y="4992688"/>
            <a:ext cx="76200" cy="1416050"/>
          </a:xfrm>
          <a:prstGeom prst="rightBracket">
            <a:avLst>
              <a:gd name="adj" fmla="val 0"/>
            </a:avLst>
          </a:prstGeom>
          <a:noFill/>
          <a:ln w="12700">
            <a:solidFill>
              <a:schemeClr val="tx1"/>
            </a:solidFill>
            <a:round/>
            <a:headEnd/>
            <a:tailEnd/>
          </a:ln>
          <a:effectLst/>
        </p:spPr>
        <p:txBody>
          <a:bodyPr wrap="none" anchor="ctr"/>
          <a:lstStyle/>
          <a:p>
            <a:endParaRPr lang="en-US" dirty="0"/>
          </a:p>
        </p:txBody>
      </p:sp>
      <p:sp>
        <p:nvSpPr>
          <p:cNvPr id="19499" name="AutoShape 43"/>
          <p:cNvSpPr>
            <a:spLocks/>
          </p:cNvSpPr>
          <p:nvPr/>
        </p:nvSpPr>
        <p:spPr bwMode="auto">
          <a:xfrm>
            <a:off x="5278438" y="3081338"/>
            <a:ext cx="79375" cy="952500"/>
          </a:xfrm>
          <a:prstGeom prst="rightBracket">
            <a:avLst>
              <a:gd name="adj" fmla="val 0"/>
            </a:avLst>
          </a:prstGeom>
          <a:noFill/>
          <a:ln w="12700">
            <a:solidFill>
              <a:schemeClr val="tx1"/>
            </a:solidFill>
            <a:round/>
            <a:headEnd/>
            <a:tailEnd/>
          </a:ln>
          <a:effectLst/>
        </p:spPr>
        <p:txBody>
          <a:bodyPr wrap="none" anchor="ctr"/>
          <a:lstStyle/>
          <a:p>
            <a:endParaRPr lang="en-US" dirty="0"/>
          </a:p>
        </p:txBody>
      </p:sp>
      <p:sp>
        <p:nvSpPr>
          <p:cNvPr id="19500" name="AutoShape 44"/>
          <p:cNvSpPr>
            <a:spLocks/>
          </p:cNvSpPr>
          <p:nvPr/>
        </p:nvSpPr>
        <p:spPr bwMode="auto">
          <a:xfrm>
            <a:off x="5278438" y="1284288"/>
            <a:ext cx="79375" cy="1778000"/>
          </a:xfrm>
          <a:prstGeom prst="rightBracket">
            <a:avLst>
              <a:gd name="adj" fmla="val 0"/>
            </a:avLst>
          </a:prstGeom>
          <a:noFill/>
          <a:ln w="12700">
            <a:solidFill>
              <a:schemeClr val="tx1"/>
            </a:solidFill>
            <a:round/>
            <a:headEnd/>
            <a:tailEnd/>
          </a:ln>
          <a:effectLst/>
        </p:spPr>
        <p:txBody>
          <a:bodyPr wrap="none" anchor="ctr"/>
          <a:lstStyle/>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0"/>
            <a:ext cx="8226425" cy="871538"/>
          </a:xfrm>
        </p:spPr>
        <p:txBody>
          <a:bodyPr/>
          <a:lstStyle/>
          <a:p>
            <a:r>
              <a:rPr lang="en-US" dirty="0" smtClean="0"/>
              <a:t>Bone Growth in Length</a:t>
            </a:r>
            <a:endParaRPr lang="en-US" dirty="0"/>
          </a:p>
        </p:txBody>
      </p:sp>
      <p:sp>
        <p:nvSpPr>
          <p:cNvPr id="3" name="Content Placeholder 2"/>
          <p:cNvSpPr>
            <a:spLocks noGrp="1"/>
          </p:cNvSpPr>
          <p:nvPr>
            <p:ph idx="1"/>
          </p:nvPr>
        </p:nvSpPr>
        <p:spPr>
          <a:xfrm>
            <a:off x="228600" y="609600"/>
            <a:ext cx="8762999" cy="5702301"/>
          </a:xfrm>
        </p:spPr>
        <p:txBody>
          <a:bodyPr/>
          <a:lstStyle/>
          <a:p>
            <a:r>
              <a:rPr lang="en-US" dirty="0" smtClean="0"/>
              <a:t>The proliferation rate of the zone of proliferation needs to be as fast or faster than the rate of action in the zone of ossification.</a:t>
            </a:r>
          </a:p>
          <a:p>
            <a:r>
              <a:rPr lang="en-US" dirty="0" smtClean="0"/>
              <a:t>When the rate of the zone of proliferation is faster than the rate of death of cartilage cells in the zone of ossification – the person grows in length</a:t>
            </a:r>
          </a:p>
          <a:p>
            <a:r>
              <a:rPr lang="en-US" dirty="0" smtClean="0"/>
              <a:t>When the proliferation zone rate becomes less than the rate of action in the ossification zone – the ossification zones begins to move towards the proliferation zone killing cartilage cells – the growth plate is closing</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Piezoelectric effect </a:t>
            </a:r>
            <a:r>
              <a:rPr lang="en-US" dirty="0" smtClean="0"/>
              <a:t>on Bone Growth</a:t>
            </a:r>
            <a:r>
              <a:rPr lang="en-US" dirty="0"/>
              <a:t/>
            </a:r>
            <a:br>
              <a:rPr lang="en-US" dirty="0"/>
            </a:b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a:t>When a crystalline structure has pressure </a:t>
            </a:r>
            <a:r>
              <a:rPr lang="en-US" dirty="0" smtClean="0"/>
              <a:t>applied, </a:t>
            </a:r>
            <a:r>
              <a:rPr lang="en-US" dirty="0"/>
              <a:t>it will generate a current.</a:t>
            </a:r>
          </a:p>
          <a:p>
            <a:r>
              <a:rPr lang="en-US" dirty="0"/>
              <a:t>When a crystalline structure has an electric current applied, it will generate pressure.</a:t>
            </a:r>
          </a:p>
          <a:p>
            <a:r>
              <a:rPr lang="en-US" dirty="0"/>
              <a:t>Bone has </a:t>
            </a:r>
            <a:r>
              <a:rPr lang="en-US" b="1" dirty="0"/>
              <a:t>hydroxyapatite crystals</a:t>
            </a:r>
            <a:r>
              <a:rPr lang="en-US" dirty="0"/>
              <a:t>, thus when pressure is applied to bone it will generate a small current.</a:t>
            </a:r>
          </a:p>
          <a:p>
            <a:r>
              <a:rPr lang="en-US" dirty="0"/>
              <a:t>The current can cause osteoblasts to start secreting the organic matrix, thus thickening the bone to handle the pressure.</a:t>
            </a:r>
          </a:p>
          <a:p>
            <a:endParaRPr lang="en-US" dirty="0"/>
          </a:p>
        </p:txBody>
      </p:sp>
    </p:spTree>
    <p:extLst>
      <p:ext uri="{BB962C8B-B14F-4D97-AF65-F5344CB8AC3E}">
        <p14:creationId xmlns:p14="http://schemas.microsoft.com/office/powerpoint/2010/main" val="3058503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of Bone</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Discuss Generic Hormones</a:t>
            </a:r>
          </a:p>
          <a:p>
            <a:r>
              <a:rPr lang="en-US" dirty="0" smtClean="0"/>
              <a:t>1. Types of Hormones (Peptide, Protein. Lipid)</a:t>
            </a:r>
          </a:p>
          <a:p>
            <a:r>
              <a:rPr lang="en-US" dirty="0" smtClean="0"/>
              <a:t>2. Receptors and locations</a:t>
            </a:r>
          </a:p>
          <a:p>
            <a:r>
              <a:rPr lang="en-US" dirty="0" smtClean="0"/>
              <a:t>3. Secondary messengers</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Excerpt on Hormones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Hormones are secreted from Endocrine Glands (Source Cells).</a:t>
            </a:r>
          </a:p>
          <a:p>
            <a:pPr marL="514350" indent="-514350">
              <a:buFont typeface="+mj-lt"/>
              <a:buAutoNum type="arabicPeriod"/>
            </a:pPr>
            <a:r>
              <a:rPr lang="en-US" dirty="0" smtClean="0"/>
              <a:t>Hormones travel long distances in the bloodstream or lymphatics.</a:t>
            </a:r>
          </a:p>
          <a:p>
            <a:pPr marL="514350" indent="-514350">
              <a:buFont typeface="+mj-lt"/>
              <a:buAutoNum type="arabicPeriod"/>
            </a:pPr>
            <a:r>
              <a:rPr lang="en-US" dirty="0" smtClean="0"/>
              <a:t>Hormones only activate cells (Target Cells) that have receptors for the particular hormone. </a:t>
            </a:r>
          </a:p>
          <a:p>
            <a:pPr marL="514350" indent="-514350">
              <a:buFont typeface="+mj-lt"/>
              <a:buAutoNum type="arabicPeriod"/>
            </a:pPr>
            <a:r>
              <a:rPr lang="en-US" dirty="0" smtClean="0"/>
              <a:t>Hormones want to communicate with the cell nucleus of the target cell. </a:t>
            </a:r>
            <a:endParaRPr lang="en-US" dirty="0"/>
          </a:p>
        </p:txBody>
      </p:sp>
    </p:spTree>
    <p:extLst>
      <p:ext uri="{BB962C8B-B14F-4D97-AF65-F5344CB8AC3E}">
        <p14:creationId xmlns:p14="http://schemas.microsoft.com/office/powerpoint/2010/main" val="1971085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Grp="1" noChangeArrowheads="1"/>
          </p:cNvSpPr>
          <p:nvPr>
            <p:ph type="title"/>
          </p:nvPr>
        </p:nvSpPr>
        <p:spPr/>
        <p:txBody>
          <a:bodyPr/>
          <a:lstStyle/>
          <a:p>
            <a:r>
              <a:rPr lang="en-US" dirty="0"/>
              <a:t>Chemistry of Hormones</a:t>
            </a:r>
          </a:p>
        </p:txBody>
      </p:sp>
      <p:sp>
        <p:nvSpPr>
          <p:cNvPr id="11271" name="Rectangle 7"/>
          <p:cNvSpPr>
            <a:spLocks noGrp="1" noChangeArrowheads="1"/>
          </p:cNvSpPr>
          <p:nvPr>
            <p:ph type="body" idx="1"/>
          </p:nvPr>
        </p:nvSpPr>
        <p:spPr/>
        <p:txBody>
          <a:bodyPr/>
          <a:lstStyle/>
          <a:p>
            <a:pPr marL="341313" indent="-341313"/>
            <a:r>
              <a:rPr lang="en-US" dirty="0"/>
              <a:t>Two main classes</a:t>
            </a:r>
          </a:p>
          <a:p>
            <a:pPr marL="685800" lvl="1" indent="-342900">
              <a:buFont typeface="Times" charset="0"/>
              <a:buNone/>
            </a:pPr>
            <a:r>
              <a:rPr lang="en-US" dirty="0">
                <a:solidFill>
                  <a:srgbClr val="003D77"/>
                </a:solidFill>
              </a:rPr>
              <a:t>1.	</a:t>
            </a:r>
            <a:r>
              <a:rPr lang="en-US" dirty="0"/>
              <a:t>Amino acid-based hormones </a:t>
            </a:r>
          </a:p>
          <a:p>
            <a:pPr marL="1027113" lvl="2" indent="-339725"/>
            <a:r>
              <a:rPr lang="en-US" dirty="0"/>
              <a:t>Amines, thyroxine, peptides, and proteins</a:t>
            </a:r>
          </a:p>
          <a:p>
            <a:pPr marL="685800" lvl="1" indent="-342900">
              <a:buFont typeface="Times" charset="0"/>
              <a:buNone/>
            </a:pPr>
            <a:r>
              <a:rPr lang="en-US" dirty="0">
                <a:solidFill>
                  <a:srgbClr val="003D77"/>
                </a:solidFill>
              </a:rPr>
              <a:t>2.	</a:t>
            </a:r>
            <a:r>
              <a:rPr lang="en-US" dirty="0"/>
              <a:t>Steroids</a:t>
            </a:r>
          </a:p>
          <a:p>
            <a:pPr marL="1027113" lvl="2" indent="-339725"/>
            <a:r>
              <a:rPr lang="en-US" dirty="0"/>
              <a:t>Synthesized from cholesterol</a:t>
            </a:r>
          </a:p>
          <a:p>
            <a:pPr marL="1027113" lvl="2" indent="-339725"/>
            <a:r>
              <a:rPr lang="en-US" dirty="0"/>
              <a:t>Gonadal and adrenocortical hormones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8"/>
          <p:cNvSpPr>
            <a:spLocks noGrp="1" noChangeArrowheads="1"/>
          </p:cNvSpPr>
          <p:nvPr>
            <p:ph type="title"/>
          </p:nvPr>
        </p:nvSpPr>
        <p:spPr/>
        <p:txBody>
          <a:bodyPr/>
          <a:lstStyle/>
          <a:p>
            <a:r>
              <a:rPr lang="en-US" dirty="0"/>
              <a:t>Mechanisms of Hormone Action</a:t>
            </a:r>
          </a:p>
        </p:txBody>
      </p:sp>
      <p:sp>
        <p:nvSpPr>
          <p:cNvPr id="15369" name="Rectangle 9"/>
          <p:cNvSpPr>
            <a:spLocks noGrp="1" noChangeArrowheads="1"/>
          </p:cNvSpPr>
          <p:nvPr>
            <p:ph type="body" idx="1"/>
          </p:nvPr>
        </p:nvSpPr>
        <p:spPr/>
        <p:txBody>
          <a:bodyPr/>
          <a:lstStyle/>
          <a:p>
            <a:pPr marL="495300" indent="-495300"/>
            <a:r>
              <a:rPr lang="en-US" sz="2600" dirty="0"/>
              <a:t>Two mechanisms, depending on their chemical nature</a:t>
            </a:r>
          </a:p>
          <a:p>
            <a:pPr marL="803275" lvl="1" indent="-457200">
              <a:buFont typeface="Times" charset="0"/>
              <a:buAutoNum type="arabicPeriod"/>
            </a:pPr>
            <a:r>
              <a:rPr lang="en-US" sz="2400" dirty="0"/>
              <a:t>Water-soluble hormones (all amino acid–based hormones except thyroid hormone)</a:t>
            </a:r>
          </a:p>
          <a:p>
            <a:pPr marL="1203325" lvl="2" indent="-457200"/>
            <a:r>
              <a:rPr lang="en-US" sz="2400" dirty="0"/>
              <a:t>Cannot enter the target cells</a:t>
            </a:r>
          </a:p>
          <a:p>
            <a:pPr marL="1203325" lvl="2" indent="-457200"/>
            <a:r>
              <a:rPr lang="en-US" sz="2400" dirty="0"/>
              <a:t>Act on plasma membrane receptors</a:t>
            </a:r>
          </a:p>
          <a:p>
            <a:pPr marL="1203325" lvl="2" indent="-457200"/>
            <a:r>
              <a:rPr lang="en-US" sz="2400" dirty="0"/>
              <a:t>Coupled by G proteins to intracellular second messengers that mediate the target cell’s response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Grp="1" noChangeArrowheads="1"/>
          </p:cNvSpPr>
          <p:nvPr>
            <p:ph type="title"/>
          </p:nvPr>
        </p:nvSpPr>
        <p:spPr/>
        <p:txBody>
          <a:bodyPr/>
          <a:lstStyle/>
          <a:p>
            <a:r>
              <a:rPr lang="en-US" dirty="0"/>
              <a:t>Mechanisms of Hormone Action</a:t>
            </a:r>
          </a:p>
        </p:txBody>
      </p:sp>
      <p:sp>
        <p:nvSpPr>
          <p:cNvPr id="107525" name="Rectangle 5"/>
          <p:cNvSpPr>
            <a:spLocks noGrp="1" noChangeArrowheads="1"/>
          </p:cNvSpPr>
          <p:nvPr>
            <p:ph type="body" idx="1"/>
          </p:nvPr>
        </p:nvSpPr>
        <p:spPr/>
        <p:txBody>
          <a:bodyPr/>
          <a:lstStyle/>
          <a:p>
            <a:pPr marL="879475" lvl="1" indent="-533400">
              <a:buFont typeface="Times" charset="0"/>
              <a:buAutoNum type="arabicPeriod" startAt="2"/>
            </a:pPr>
            <a:r>
              <a:rPr lang="en-US" dirty="0"/>
              <a:t>Lipid-soluble hormones (steroid and thyroid hormones)</a:t>
            </a:r>
          </a:p>
          <a:p>
            <a:pPr marL="1279525" lvl="2" indent="-533400"/>
            <a:r>
              <a:rPr lang="en-US" dirty="0"/>
              <a:t>Act on intracellular receptors that directly activate genes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Grp="1" noChangeArrowheads="1"/>
          </p:cNvSpPr>
          <p:nvPr>
            <p:ph type="title"/>
          </p:nvPr>
        </p:nvSpPr>
        <p:spPr/>
        <p:txBody>
          <a:bodyPr/>
          <a:lstStyle/>
          <a:p>
            <a:r>
              <a:rPr lang="en-US" dirty="0"/>
              <a:t>Interaction of Hormones at Target Cells</a:t>
            </a:r>
          </a:p>
        </p:txBody>
      </p:sp>
      <p:sp>
        <p:nvSpPr>
          <p:cNvPr id="35847" name="Rectangle 7"/>
          <p:cNvSpPr>
            <a:spLocks noGrp="1" noChangeArrowheads="1"/>
          </p:cNvSpPr>
          <p:nvPr>
            <p:ph type="body" idx="1"/>
          </p:nvPr>
        </p:nvSpPr>
        <p:spPr/>
        <p:txBody>
          <a:bodyPr/>
          <a:lstStyle/>
          <a:p>
            <a:r>
              <a:rPr lang="en-US" dirty="0"/>
              <a:t>Multiple hormones may interact in several ways</a:t>
            </a:r>
          </a:p>
          <a:p>
            <a:pPr lvl="1"/>
            <a:r>
              <a:rPr lang="en-US" dirty="0"/>
              <a:t>Permissiveness: one hormone cannot exert its effects without another hormone being present</a:t>
            </a:r>
          </a:p>
          <a:p>
            <a:pPr lvl="1"/>
            <a:r>
              <a:rPr lang="en-US" dirty="0"/>
              <a:t>Synergism: more than one hormone produces the same effects on a target cell</a:t>
            </a:r>
          </a:p>
          <a:p>
            <a:pPr lvl="1"/>
            <a:r>
              <a:rPr lang="en-US" dirty="0"/>
              <a:t>Antagonism: one or more hormones opposes the action of another hormone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p:txBody>
          <a:bodyPr/>
          <a:lstStyle/>
          <a:p>
            <a:r>
              <a:rPr lang="en-US" dirty="0"/>
              <a:t>Hormonal Regulation of Bone Growth</a:t>
            </a:r>
          </a:p>
        </p:txBody>
      </p:sp>
      <p:sp>
        <p:nvSpPr>
          <p:cNvPr id="20485" name="Rectangle 5"/>
          <p:cNvSpPr>
            <a:spLocks noGrp="1" noChangeArrowheads="1"/>
          </p:cNvSpPr>
          <p:nvPr>
            <p:ph type="body" idx="1"/>
          </p:nvPr>
        </p:nvSpPr>
        <p:spPr/>
        <p:txBody>
          <a:bodyPr/>
          <a:lstStyle/>
          <a:p>
            <a:r>
              <a:rPr lang="en-US" b="1" dirty="0"/>
              <a:t>Growth hormone </a:t>
            </a:r>
            <a:r>
              <a:rPr lang="en-US" dirty="0"/>
              <a:t>stimulates epiphyseal plate activity</a:t>
            </a:r>
          </a:p>
          <a:p>
            <a:r>
              <a:rPr lang="en-US" b="1" dirty="0"/>
              <a:t>Thyroid hormone </a:t>
            </a:r>
            <a:r>
              <a:rPr lang="en-US" dirty="0"/>
              <a:t>modulates activity of growth hormone</a:t>
            </a:r>
          </a:p>
          <a:p>
            <a:r>
              <a:rPr lang="en-US" b="1" dirty="0"/>
              <a:t>Testosterone</a:t>
            </a:r>
            <a:r>
              <a:rPr lang="en-US" dirty="0"/>
              <a:t> and </a:t>
            </a:r>
            <a:r>
              <a:rPr lang="en-US" b="1" dirty="0"/>
              <a:t>estrogens</a:t>
            </a:r>
            <a:r>
              <a:rPr lang="en-US" dirty="0"/>
              <a:t> (at puberty)</a:t>
            </a:r>
          </a:p>
          <a:p>
            <a:pPr lvl="1"/>
            <a:r>
              <a:rPr lang="en-US" dirty="0"/>
              <a:t>Promote adolescent growth spurts</a:t>
            </a:r>
          </a:p>
          <a:p>
            <a:pPr lvl="1"/>
            <a:r>
              <a:rPr lang="en-US" dirty="0"/>
              <a:t>End growth by inducing epiphyseal plate closure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798" y="457200"/>
            <a:ext cx="4605858" cy="6217920"/>
          </a:xfrm>
        </p:spPr>
      </p:pic>
    </p:spTree>
    <p:extLst>
      <p:ext uri="{BB962C8B-B14F-4D97-AF65-F5344CB8AC3E}">
        <p14:creationId xmlns:p14="http://schemas.microsoft.com/office/powerpoint/2010/main" val="36679331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2000"/>
            <a:ext cx="8762999" cy="5549901"/>
          </a:xfrm>
        </p:spPr>
        <p:txBody>
          <a:bodyPr/>
          <a:lstStyle/>
          <a:p>
            <a:r>
              <a:rPr lang="en-US" sz="2400" dirty="0" smtClean="0"/>
              <a:t>Leptins – central regulation of Bone Mass</a:t>
            </a:r>
          </a:p>
          <a:p>
            <a:pPr lvl="0"/>
            <a:r>
              <a:rPr lang="en-US" sz="2400" dirty="0" smtClean="0"/>
              <a:t>Obesity appears to </a:t>
            </a:r>
            <a:r>
              <a:rPr lang="en-US" sz="2400" i="1" dirty="0" smtClean="0"/>
              <a:t>lower</a:t>
            </a:r>
            <a:r>
              <a:rPr lang="en-US" sz="2400" dirty="0" smtClean="0"/>
              <a:t> risk of osteoporosis</a:t>
            </a:r>
          </a:p>
          <a:p>
            <a:pPr lvl="0"/>
            <a:r>
              <a:rPr lang="en-US" sz="2400" dirty="0" smtClean="0"/>
              <a:t> Leptins are known to be involved in regulation of body adiposity, leading to the idea that leptin was involved in regulation of bone </a:t>
            </a:r>
          </a:p>
          <a:p>
            <a:pPr lvl="0"/>
            <a:r>
              <a:rPr lang="en-US" sz="2400" dirty="0" smtClean="0"/>
              <a:t>Leptins are produced by adipocytes, receptors located in hypothalamus</a:t>
            </a:r>
          </a:p>
          <a:p>
            <a:pPr lvl="0"/>
            <a:r>
              <a:rPr lang="en-US" sz="2400" dirty="0" smtClean="0"/>
              <a:t>Leptins induce catecholamine (adrenalin) secretion from the hypothalamus</a:t>
            </a:r>
          </a:p>
          <a:p>
            <a:pPr lvl="0"/>
            <a:r>
              <a:rPr lang="en-US" sz="2400" dirty="0" smtClean="0"/>
              <a:t> Osteoblasts express catecholamine receptors</a:t>
            </a:r>
          </a:p>
          <a:p>
            <a:r>
              <a:rPr lang="en-US" sz="2400" dirty="0"/>
              <a:t>Estrogen depletion (as with menopause) leads to increased osteoclast activity and net bone resorption</a:t>
            </a:r>
          </a:p>
          <a:p>
            <a:pPr lvl="0"/>
            <a:endParaRPr lang="en-US" sz="2400" b="1" dirty="0" smtClean="0"/>
          </a:p>
          <a:p>
            <a:pPr lvl="0"/>
            <a:endParaRPr lang="en-US" sz="2400" b="1" dirty="0" smtClean="0"/>
          </a:p>
          <a:p>
            <a:pPr>
              <a:buNone/>
            </a:pPr>
            <a:r>
              <a:rPr lang="en-US" sz="2400" b="1" dirty="0" smtClean="0"/>
              <a:t> </a:t>
            </a:r>
          </a:p>
          <a:p>
            <a:endParaRPr lang="en-US"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6.11</a:t>
            </a:r>
          </a:p>
        </p:txBody>
      </p:sp>
      <p:pic>
        <p:nvPicPr>
          <p:cNvPr id="22535" name="Picture 7" descr="figure_06_11-jLE"/>
          <p:cNvPicPr>
            <a:picLocks noChangeAspect="1" noChangeArrowheads="1"/>
          </p:cNvPicPr>
          <p:nvPr/>
        </p:nvPicPr>
        <p:blipFill>
          <a:blip r:embed="rId2" cstate="print"/>
          <a:srcRect/>
          <a:stretch>
            <a:fillRect/>
          </a:stretch>
        </p:blipFill>
        <p:spPr bwMode="auto">
          <a:xfrm>
            <a:off x="457200" y="469900"/>
            <a:ext cx="8229600" cy="5918200"/>
          </a:xfrm>
          <a:prstGeom prst="rect">
            <a:avLst/>
          </a:prstGeom>
          <a:noFill/>
        </p:spPr>
      </p:pic>
      <p:sp>
        <p:nvSpPr>
          <p:cNvPr id="22536" name="Freeform 8"/>
          <p:cNvSpPr>
            <a:spLocks/>
          </p:cNvSpPr>
          <p:nvPr/>
        </p:nvSpPr>
        <p:spPr bwMode="auto">
          <a:xfrm>
            <a:off x="2363788" y="1817688"/>
            <a:ext cx="1349375" cy="904875"/>
          </a:xfrm>
          <a:custGeom>
            <a:avLst/>
            <a:gdLst/>
            <a:ahLst/>
            <a:cxnLst>
              <a:cxn ang="0">
                <a:pos x="0" y="570"/>
              </a:cxn>
              <a:cxn ang="0">
                <a:pos x="4" y="550"/>
              </a:cxn>
              <a:cxn ang="0">
                <a:pos x="8" y="530"/>
              </a:cxn>
              <a:cxn ang="0">
                <a:pos x="16" y="510"/>
              </a:cxn>
              <a:cxn ang="0">
                <a:pos x="24" y="488"/>
              </a:cxn>
              <a:cxn ang="0">
                <a:pos x="36" y="466"/>
              </a:cxn>
              <a:cxn ang="0">
                <a:pos x="48" y="444"/>
              </a:cxn>
              <a:cxn ang="0">
                <a:pos x="62" y="422"/>
              </a:cxn>
              <a:cxn ang="0">
                <a:pos x="76" y="398"/>
              </a:cxn>
              <a:cxn ang="0">
                <a:pos x="94" y="376"/>
              </a:cxn>
              <a:cxn ang="0">
                <a:pos x="112" y="352"/>
              </a:cxn>
              <a:cxn ang="0">
                <a:pos x="154" y="308"/>
              </a:cxn>
              <a:cxn ang="0">
                <a:pos x="202" y="262"/>
              </a:cxn>
              <a:cxn ang="0">
                <a:pos x="228" y="242"/>
              </a:cxn>
              <a:cxn ang="0">
                <a:pos x="254" y="220"/>
              </a:cxn>
              <a:cxn ang="0">
                <a:pos x="284" y="198"/>
              </a:cxn>
              <a:cxn ang="0">
                <a:pos x="314" y="178"/>
              </a:cxn>
              <a:cxn ang="0">
                <a:pos x="344" y="158"/>
              </a:cxn>
              <a:cxn ang="0">
                <a:pos x="376" y="140"/>
              </a:cxn>
              <a:cxn ang="0">
                <a:pos x="410" y="122"/>
              </a:cxn>
              <a:cxn ang="0">
                <a:pos x="446" y="104"/>
              </a:cxn>
              <a:cxn ang="0">
                <a:pos x="482" y="88"/>
              </a:cxn>
              <a:cxn ang="0">
                <a:pos x="518" y="74"/>
              </a:cxn>
              <a:cxn ang="0">
                <a:pos x="556" y="60"/>
              </a:cxn>
              <a:cxn ang="0">
                <a:pos x="596" y="46"/>
              </a:cxn>
              <a:cxn ang="0">
                <a:pos x="636" y="36"/>
              </a:cxn>
              <a:cxn ang="0">
                <a:pos x="676" y="26"/>
              </a:cxn>
              <a:cxn ang="0">
                <a:pos x="718" y="16"/>
              </a:cxn>
              <a:cxn ang="0">
                <a:pos x="762" y="10"/>
              </a:cxn>
              <a:cxn ang="0">
                <a:pos x="806" y="4"/>
              </a:cxn>
              <a:cxn ang="0">
                <a:pos x="850" y="0"/>
              </a:cxn>
            </a:cxnLst>
            <a:rect l="0" t="0" r="r" b="b"/>
            <a:pathLst>
              <a:path w="850" h="570">
                <a:moveTo>
                  <a:pt x="0" y="570"/>
                </a:moveTo>
                <a:lnTo>
                  <a:pt x="4" y="550"/>
                </a:lnTo>
                <a:lnTo>
                  <a:pt x="8" y="530"/>
                </a:lnTo>
                <a:lnTo>
                  <a:pt x="16" y="510"/>
                </a:lnTo>
                <a:lnTo>
                  <a:pt x="24" y="488"/>
                </a:lnTo>
                <a:lnTo>
                  <a:pt x="36" y="466"/>
                </a:lnTo>
                <a:lnTo>
                  <a:pt x="48" y="444"/>
                </a:lnTo>
                <a:lnTo>
                  <a:pt x="62" y="422"/>
                </a:lnTo>
                <a:lnTo>
                  <a:pt x="76" y="398"/>
                </a:lnTo>
                <a:lnTo>
                  <a:pt x="94" y="376"/>
                </a:lnTo>
                <a:lnTo>
                  <a:pt x="112" y="352"/>
                </a:lnTo>
                <a:lnTo>
                  <a:pt x="154" y="308"/>
                </a:lnTo>
                <a:lnTo>
                  <a:pt x="202" y="262"/>
                </a:lnTo>
                <a:lnTo>
                  <a:pt x="228" y="242"/>
                </a:lnTo>
                <a:lnTo>
                  <a:pt x="254" y="220"/>
                </a:lnTo>
                <a:lnTo>
                  <a:pt x="284" y="198"/>
                </a:lnTo>
                <a:lnTo>
                  <a:pt x="314" y="178"/>
                </a:lnTo>
                <a:lnTo>
                  <a:pt x="344" y="158"/>
                </a:lnTo>
                <a:lnTo>
                  <a:pt x="376" y="140"/>
                </a:lnTo>
                <a:lnTo>
                  <a:pt x="410" y="122"/>
                </a:lnTo>
                <a:lnTo>
                  <a:pt x="446" y="104"/>
                </a:lnTo>
                <a:lnTo>
                  <a:pt x="482" y="88"/>
                </a:lnTo>
                <a:lnTo>
                  <a:pt x="518" y="74"/>
                </a:lnTo>
                <a:lnTo>
                  <a:pt x="556" y="60"/>
                </a:lnTo>
                <a:lnTo>
                  <a:pt x="596" y="46"/>
                </a:lnTo>
                <a:lnTo>
                  <a:pt x="636" y="36"/>
                </a:lnTo>
                <a:lnTo>
                  <a:pt x="676" y="26"/>
                </a:lnTo>
                <a:lnTo>
                  <a:pt x="718" y="16"/>
                </a:lnTo>
                <a:lnTo>
                  <a:pt x="762" y="10"/>
                </a:lnTo>
                <a:lnTo>
                  <a:pt x="806" y="4"/>
                </a:lnTo>
                <a:lnTo>
                  <a:pt x="850" y="0"/>
                </a:lnTo>
              </a:path>
            </a:pathLst>
          </a:custGeom>
          <a:noFill/>
          <a:ln w="25400">
            <a:solidFill>
              <a:srgbClr val="231F20"/>
            </a:solidFill>
            <a:prstDash val="solid"/>
            <a:round/>
            <a:headEnd/>
            <a:tailEnd/>
          </a:ln>
        </p:spPr>
        <p:txBody>
          <a:bodyPr/>
          <a:lstStyle/>
          <a:p>
            <a:endParaRPr lang="en-US" dirty="0"/>
          </a:p>
        </p:txBody>
      </p:sp>
      <p:sp>
        <p:nvSpPr>
          <p:cNvPr id="22537" name="Freeform 9"/>
          <p:cNvSpPr>
            <a:spLocks/>
          </p:cNvSpPr>
          <p:nvPr/>
        </p:nvSpPr>
        <p:spPr bwMode="auto">
          <a:xfrm>
            <a:off x="3608388" y="3078163"/>
            <a:ext cx="965200" cy="790575"/>
          </a:xfrm>
          <a:custGeom>
            <a:avLst/>
            <a:gdLst/>
            <a:ahLst/>
            <a:cxnLst>
              <a:cxn ang="0">
                <a:pos x="0" y="498"/>
              </a:cxn>
              <a:cxn ang="0">
                <a:pos x="526" y="0"/>
              </a:cxn>
              <a:cxn ang="0">
                <a:pos x="608" y="0"/>
              </a:cxn>
            </a:cxnLst>
            <a:rect l="0" t="0" r="r" b="b"/>
            <a:pathLst>
              <a:path w="608" h="498">
                <a:moveTo>
                  <a:pt x="0" y="498"/>
                </a:moveTo>
                <a:lnTo>
                  <a:pt x="526" y="0"/>
                </a:lnTo>
                <a:lnTo>
                  <a:pt x="608" y="0"/>
                </a:lnTo>
              </a:path>
            </a:pathLst>
          </a:custGeom>
          <a:noFill/>
          <a:ln w="25400">
            <a:solidFill>
              <a:srgbClr val="231F20"/>
            </a:solidFill>
            <a:prstDash val="solid"/>
            <a:round/>
            <a:headEnd/>
            <a:tailEnd/>
          </a:ln>
        </p:spPr>
        <p:txBody>
          <a:bodyPr/>
          <a:lstStyle/>
          <a:p>
            <a:endParaRPr lang="en-US" dirty="0"/>
          </a:p>
        </p:txBody>
      </p:sp>
      <p:sp>
        <p:nvSpPr>
          <p:cNvPr id="22538" name="Line 10"/>
          <p:cNvSpPr>
            <a:spLocks noChangeShapeType="1"/>
          </p:cNvSpPr>
          <p:nvPr/>
        </p:nvSpPr>
        <p:spPr bwMode="auto">
          <a:xfrm flipH="1">
            <a:off x="3563938" y="2049463"/>
            <a:ext cx="1012825" cy="1587"/>
          </a:xfrm>
          <a:prstGeom prst="line">
            <a:avLst/>
          </a:prstGeom>
          <a:noFill/>
          <a:ln w="25400">
            <a:solidFill>
              <a:srgbClr val="231F20"/>
            </a:solidFill>
            <a:round/>
            <a:headEnd/>
            <a:tailEnd/>
          </a:ln>
        </p:spPr>
        <p:txBody>
          <a:bodyPr/>
          <a:lstStyle/>
          <a:p>
            <a:endParaRPr lang="en-US" dirty="0"/>
          </a:p>
        </p:txBody>
      </p:sp>
      <p:sp>
        <p:nvSpPr>
          <p:cNvPr id="22539" name="Line 11"/>
          <p:cNvSpPr>
            <a:spLocks noChangeShapeType="1"/>
          </p:cNvSpPr>
          <p:nvPr/>
        </p:nvSpPr>
        <p:spPr bwMode="auto">
          <a:xfrm flipH="1">
            <a:off x="6834188" y="2049463"/>
            <a:ext cx="819150" cy="1587"/>
          </a:xfrm>
          <a:prstGeom prst="line">
            <a:avLst/>
          </a:prstGeom>
          <a:noFill/>
          <a:ln w="25400">
            <a:solidFill>
              <a:srgbClr val="231F20"/>
            </a:solidFill>
            <a:round/>
            <a:headEnd/>
            <a:tailEnd/>
          </a:ln>
        </p:spPr>
        <p:txBody>
          <a:bodyPr/>
          <a:lstStyle/>
          <a:p>
            <a:endParaRPr lang="en-US" dirty="0"/>
          </a:p>
        </p:txBody>
      </p:sp>
      <p:sp>
        <p:nvSpPr>
          <p:cNvPr id="22540" name="Freeform 12"/>
          <p:cNvSpPr>
            <a:spLocks/>
          </p:cNvSpPr>
          <p:nvPr/>
        </p:nvSpPr>
        <p:spPr bwMode="auto">
          <a:xfrm>
            <a:off x="6691313" y="3084513"/>
            <a:ext cx="1241425" cy="517525"/>
          </a:xfrm>
          <a:custGeom>
            <a:avLst/>
            <a:gdLst/>
            <a:ahLst/>
            <a:cxnLst>
              <a:cxn ang="0">
                <a:pos x="782" y="326"/>
              </a:cxn>
              <a:cxn ang="0">
                <a:pos x="84" y="0"/>
              </a:cxn>
              <a:cxn ang="0">
                <a:pos x="0" y="0"/>
              </a:cxn>
            </a:cxnLst>
            <a:rect l="0" t="0" r="r" b="b"/>
            <a:pathLst>
              <a:path w="782" h="326">
                <a:moveTo>
                  <a:pt x="782" y="326"/>
                </a:moveTo>
                <a:lnTo>
                  <a:pt x="84" y="0"/>
                </a:lnTo>
                <a:lnTo>
                  <a:pt x="0" y="0"/>
                </a:lnTo>
              </a:path>
            </a:pathLst>
          </a:custGeom>
          <a:noFill/>
          <a:ln w="25400">
            <a:solidFill>
              <a:srgbClr val="231F20"/>
            </a:solidFill>
            <a:prstDash val="solid"/>
            <a:round/>
            <a:headEnd/>
            <a:tailEnd/>
          </a:ln>
        </p:spPr>
        <p:txBody>
          <a:bodyPr/>
          <a:lstStyle/>
          <a:p>
            <a:endParaRPr lang="en-US" dirty="0"/>
          </a:p>
        </p:txBody>
      </p:sp>
      <p:sp>
        <p:nvSpPr>
          <p:cNvPr id="22541" name="Freeform 13"/>
          <p:cNvSpPr>
            <a:spLocks/>
          </p:cNvSpPr>
          <p:nvPr/>
        </p:nvSpPr>
        <p:spPr bwMode="auto">
          <a:xfrm>
            <a:off x="1601788" y="2620963"/>
            <a:ext cx="1206500" cy="736600"/>
          </a:xfrm>
          <a:custGeom>
            <a:avLst/>
            <a:gdLst/>
            <a:ahLst/>
            <a:cxnLst>
              <a:cxn ang="0">
                <a:pos x="760" y="0"/>
              </a:cxn>
              <a:cxn ang="0">
                <a:pos x="242" y="464"/>
              </a:cxn>
              <a:cxn ang="0">
                <a:pos x="0" y="464"/>
              </a:cxn>
            </a:cxnLst>
            <a:rect l="0" t="0" r="r" b="b"/>
            <a:pathLst>
              <a:path w="760" h="464">
                <a:moveTo>
                  <a:pt x="760" y="0"/>
                </a:moveTo>
                <a:lnTo>
                  <a:pt x="242" y="464"/>
                </a:lnTo>
                <a:lnTo>
                  <a:pt x="0" y="464"/>
                </a:lnTo>
              </a:path>
            </a:pathLst>
          </a:custGeom>
          <a:noFill/>
          <a:ln w="25400">
            <a:solidFill>
              <a:srgbClr val="231F20"/>
            </a:solidFill>
            <a:prstDash val="solid"/>
            <a:round/>
            <a:headEnd/>
            <a:tailEnd/>
          </a:ln>
        </p:spPr>
        <p:txBody>
          <a:bodyPr/>
          <a:lstStyle/>
          <a:p>
            <a:endParaRPr lang="en-US" dirty="0"/>
          </a:p>
        </p:txBody>
      </p:sp>
      <p:sp>
        <p:nvSpPr>
          <p:cNvPr id="22542" name="Freeform 14"/>
          <p:cNvSpPr>
            <a:spLocks/>
          </p:cNvSpPr>
          <p:nvPr/>
        </p:nvSpPr>
        <p:spPr bwMode="auto">
          <a:xfrm>
            <a:off x="1624013" y="3856038"/>
            <a:ext cx="1543050" cy="527050"/>
          </a:xfrm>
          <a:custGeom>
            <a:avLst/>
            <a:gdLst/>
            <a:ahLst/>
            <a:cxnLst>
              <a:cxn ang="0">
                <a:pos x="972" y="0"/>
              </a:cxn>
              <a:cxn ang="0">
                <a:pos x="224" y="332"/>
              </a:cxn>
              <a:cxn ang="0">
                <a:pos x="0" y="332"/>
              </a:cxn>
            </a:cxnLst>
            <a:rect l="0" t="0" r="r" b="b"/>
            <a:pathLst>
              <a:path w="972" h="332">
                <a:moveTo>
                  <a:pt x="972" y="0"/>
                </a:moveTo>
                <a:lnTo>
                  <a:pt x="224" y="332"/>
                </a:lnTo>
                <a:lnTo>
                  <a:pt x="0" y="332"/>
                </a:lnTo>
              </a:path>
            </a:pathLst>
          </a:custGeom>
          <a:noFill/>
          <a:ln w="25400">
            <a:solidFill>
              <a:srgbClr val="231F20"/>
            </a:solidFill>
            <a:prstDash val="solid"/>
            <a:round/>
            <a:headEnd/>
            <a:tailEnd/>
          </a:ln>
        </p:spPr>
        <p:txBody>
          <a:bodyPr/>
          <a:lstStyle/>
          <a:p>
            <a:endParaRPr lang="en-US" dirty="0"/>
          </a:p>
        </p:txBody>
      </p:sp>
      <p:sp>
        <p:nvSpPr>
          <p:cNvPr id="22543" name="Freeform 15"/>
          <p:cNvSpPr>
            <a:spLocks/>
          </p:cNvSpPr>
          <p:nvPr/>
        </p:nvSpPr>
        <p:spPr bwMode="auto">
          <a:xfrm>
            <a:off x="1617663" y="4760913"/>
            <a:ext cx="2105025" cy="434975"/>
          </a:xfrm>
          <a:custGeom>
            <a:avLst/>
            <a:gdLst/>
            <a:ahLst/>
            <a:cxnLst>
              <a:cxn ang="0">
                <a:pos x="1326" y="0"/>
              </a:cxn>
              <a:cxn ang="0">
                <a:pos x="196" y="274"/>
              </a:cxn>
              <a:cxn ang="0">
                <a:pos x="0" y="274"/>
              </a:cxn>
            </a:cxnLst>
            <a:rect l="0" t="0" r="r" b="b"/>
            <a:pathLst>
              <a:path w="1326" h="274">
                <a:moveTo>
                  <a:pt x="1326" y="0"/>
                </a:moveTo>
                <a:lnTo>
                  <a:pt x="196" y="274"/>
                </a:lnTo>
                <a:lnTo>
                  <a:pt x="0" y="274"/>
                </a:lnTo>
              </a:path>
            </a:pathLst>
          </a:custGeom>
          <a:noFill/>
          <a:ln w="25400">
            <a:solidFill>
              <a:srgbClr val="231F20"/>
            </a:solidFill>
            <a:prstDash val="solid"/>
            <a:round/>
            <a:headEnd/>
            <a:tailEnd/>
          </a:ln>
        </p:spPr>
        <p:txBody>
          <a:bodyPr/>
          <a:lstStyle/>
          <a:p>
            <a:endParaRPr lang="en-US" dirty="0"/>
          </a:p>
        </p:txBody>
      </p:sp>
      <p:sp>
        <p:nvSpPr>
          <p:cNvPr id="22544" name="Line 16"/>
          <p:cNvSpPr>
            <a:spLocks noChangeShapeType="1"/>
          </p:cNvSpPr>
          <p:nvPr/>
        </p:nvSpPr>
        <p:spPr bwMode="auto">
          <a:xfrm flipV="1">
            <a:off x="1941513" y="4052888"/>
            <a:ext cx="1463675" cy="1139825"/>
          </a:xfrm>
          <a:prstGeom prst="line">
            <a:avLst/>
          </a:prstGeom>
          <a:noFill/>
          <a:ln w="34925">
            <a:solidFill>
              <a:srgbClr val="231F20"/>
            </a:solidFill>
            <a:round/>
            <a:headEnd/>
            <a:tailEnd/>
          </a:ln>
        </p:spPr>
        <p:txBody>
          <a:bodyPr/>
          <a:lstStyle/>
          <a:p>
            <a:endParaRPr lang="en-US" dirty="0"/>
          </a:p>
        </p:txBody>
      </p:sp>
      <p:sp>
        <p:nvSpPr>
          <p:cNvPr id="22545" name="Line 17"/>
          <p:cNvSpPr>
            <a:spLocks noChangeShapeType="1"/>
          </p:cNvSpPr>
          <p:nvPr/>
        </p:nvSpPr>
        <p:spPr bwMode="auto">
          <a:xfrm flipH="1">
            <a:off x="6875463" y="4694238"/>
            <a:ext cx="876300" cy="1587"/>
          </a:xfrm>
          <a:prstGeom prst="line">
            <a:avLst/>
          </a:prstGeom>
          <a:noFill/>
          <a:ln w="25400">
            <a:solidFill>
              <a:srgbClr val="231F20"/>
            </a:solidFill>
            <a:round/>
            <a:headEnd/>
            <a:tailEnd/>
          </a:ln>
        </p:spPr>
        <p:txBody>
          <a:bodyPr/>
          <a:lstStyle/>
          <a:p>
            <a:endParaRPr lang="en-US" dirty="0"/>
          </a:p>
        </p:txBody>
      </p:sp>
      <p:sp>
        <p:nvSpPr>
          <p:cNvPr id="22546" name="Line 18"/>
          <p:cNvSpPr>
            <a:spLocks noChangeShapeType="1"/>
          </p:cNvSpPr>
          <p:nvPr/>
        </p:nvSpPr>
        <p:spPr bwMode="auto">
          <a:xfrm flipH="1">
            <a:off x="6049963" y="5856288"/>
            <a:ext cx="2276475" cy="1587"/>
          </a:xfrm>
          <a:prstGeom prst="line">
            <a:avLst/>
          </a:prstGeom>
          <a:noFill/>
          <a:ln w="25400">
            <a:solidFill>
              <a:srgbClr val="231F20"/>
            </a:solidFill>
            <a:round/>
            <a:headEnd/>
            <a:tailEnd/>
          </a:ln>
        </p:spPr>
        <p:txBody>
          <a:bodyPr/>
          <a:lstStyle/>
          <a:p>
            <a:endParaRPr lang="en-US" dirty="0"/>
          </a:p>
        </p:txBody>
      </p:sp>
      <p:sp>
        <p:nvSpPr>
          <p:cNvPr id="22547" name="Line 19"/>
          <p:cNvSpPr>
            <a:spLocks noChangeShapeType="1"/>
          </p:cNvSpPr>
          <p:nvPr/>
        </p:nvSpPr>
        <p:spPr bwMode="auto">
          <a:xfrm>
            <a:off x="6056313" y="3643313"/>
            <a:ext cx="1181100" cy="1587"/>
          </a:xfrm>
          <a:prstGeom prst="line">
            <a:avLst/>
          </a:prstGeom>
          <a:noFill/>
          <a:ln w="25400">
            <a:solidFill>
              <a:srgbClr val="231F20"/>
            </a:solidFill>
            <a:round/>
            <a:headEnd/>
            <a:tailEnd/>
          </a:ln>
        </p:spPr>
        <p:txBody>
          <a:bodyPr/>
          <a:lstStyle/>
          <a:p>
            <a:endParaRPr lang="en-US" dirty="0"/>
          </a:p>
        </p:txBody>
      </p:sp>
      <p:sp>
        <p:nvSpPr>
          <p:cNvPr id="22548" name="Line 20"/>
          <p:cNvSpPr>
            <a:spLocks noChangeShapeType="1"/>
          </p:cNvSpPr>
          <p:nvPr/>
        </p:nvSpPr>
        <p:spPr bwMode="auto">
          <a:xfrm>
            <a:off x="1608138" y="2236788"/>
            <a:ext cx="1085850" cy="1587"/>
          </a:xfrm>
          <a:prstGeom prst="line">
            <a:avLst/>
          </a:prstGeom>
          <a:noFill/>
          <a:ln w="25400">
            <a:solidFill>
              <a:srgbClr val="231F20"/>
            </a:solidFill>
            <a:round/>
            <a:headEnd/>
            <a:tailEnd/>
          </a:ln>
        </p:spPr>
        <p:txBody>
          <a:bodyPr/>
          <a:lstStyle/>
          <a:p>
            <a:endParaRPr lang="en-US" dirty="0"/>
          </a:p>
        </p:txBody>
      </p:sp>
      <p:sp>
        <p:nvSpPr>
          <p:cNvPr id="22549" name="Rectangle 21"/>
          <p:cNvSpPr>
            <a:spLocks noChangeArrowheads="1"/>
          </p:cNvSpPr>
          <p:nvPr/>
        </p:nvSpPr>
        <p:spPr bwMode="auto">
          <a:xfrm>
            <a:off x="1033463" y="738188"/>
            <a:ext cx="2203450" cy="447675"/>
          </a:xfrm>
          <a:prstGeom prst="rect">
            <a:avLst/>
          </a:prstGeom>
          <a:noFill/>
          <a:ln w="9525">
            <a:noFill/>
            <a:miter lim="800000"/>
            <a:headEnd/>
            <a:tailEnd/>
          </a:ln>
        </p:spPr>
        <p:txBody>
          <a:bodyPr wrap="none" lIns="0" tIns="0" rIns="0" bIns="0">
            <a:spAutoFit/>
          </a:bodyPr>
          <a:lstStyle/>
          <a:p>
            <a:r>
              <a:rPr lang="en-US" sz="2500" dirty="0">
                <a:solidFill>
                  <a:srgbClr val="231F20"/>
                </a:solidFill>
                <a:latin typeface="Arial Black" pitchFamily="34" charset="0"/>
              </a:rPr>
              <a:t>Bone growth</a:t>
            </a:r>
            <a:endParaRPr lang="en-US" sz="1800" dirty="0">
              <a:latin typeface="Arial" charset="0"/>
            </a:endParaRPr>
          </a:p>
        </p:txBody>
      </p:sp>
      <p:sp>
        <p:nvSpPr>
          <p:cNvPr id="22550" name="Rectangle 22"/>
          <p:cNvSpPr>
            <a:spLocks noChangeArrowheads="1"/>
          </p:cNvSpPr>
          <p:nvPr/>
        </p:nvSpPr>
        <p:spPr bwMode="auto">
          <a:xfrm>
            <a:off x="5446713" y="735013"/>
            <a:ext cx="2925762" cy="447675"/>
          </a:xfrm>
          <a:prstGeom prst="rect">
            <a:avLst/>
          </a:prstGeom>
          <a:noFill/>
          <a:ln w="9525">
            <a:noFill/>
            <a:miter lim="800000"/>
            <a:headEnd/>
            <a:tailEnd/>
          </a:ln>
        </p:spPr>
        <p:txBody>
          <a:bodyPr wrap="none" lIns="0" tIns="0" rIns="0" bIns="0">
            <a:spAutoFit/>
          </a:bodyPr>
          <a:lstStyle/>
          <a:p>
            <a:r>
              <a:rPr lang="en-US" sz="2500" dirty="0">
                <a:solidFill>
                  <a:srgbClr val="231F20"/>
                </a:solidFill>
                <a:latin typeface="Arial Black" pitchFamily="34" charset="0"/>
              </a:rPr>
              <a:t>Bone remodeling</a:t>
            </a:r>
            <a:endParaRPr lang="en-US" sz="1800" dirty="0">
              <a:latin typeface="Arial" charset="0"/>
            </a:endParaRPr>
          </a:p>
        </p:txBody>
      </p:sp>
      <p:sp>
        <p:nvSpPr>
          <p:cNvPr id="22551" name="Rectangle 23"/>
          <p:cNvSpPr>
            <a:spLocks noChangeArrowheads="1"/>
          </p:cNvSpPr>
          <p:nvPr/>
        </p:nvSpPr>
        <p:spPr bwMode="auto">
          <a:xfrm>
            <a:off x="4611688" y="1890713"/>
            <a:ext cx="2155825"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Articular cartilage</a:t>
            </a:r>
            <a:endParaRPr lang="en-US" sz="1800" b="1" dirty="0">
              <a:latin typeface="Arial" charset="0"/>
            </a:endParaRPr>
          </a:p>
        </p:txBody>
      </p:sp>
      <p:sp>
        <p:nvSpPr>
          <p:cNvPr id="22552" name="Rectangle 24"/>
          <p:cNvSpPr>
            <a:spLocks noChangeArrowheads="1"/>
          </p:cNvSpPr>
          <p:nvPr/>
        </p:nvSpPr>
        <p:spPr bwMode="auto">
          <a:xfrm>
            <a:off x="4611688" y="2922588"/>
            <a:ext cx="2003425"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Epiphyseal plate</a:t>
            </a:r>
            <a:endParaRPr lang="en-US" sz="1800" b="1" dirty="0">
              <a:latin typeface="Arial" charset="0"/>
            </a:endParaRPr>
          </a:p>
        </p:txBody>
      </p:sp>
      <p:sp>
        <p:nvSpPr>
          <p:cNvPr id="22553" name="Rectangle 25"/>
          <p:cNvSpPr>
            <a:spLocks noChangeArrowheads="1"/>
          </p:cNvSpPr>
          <p:nvPr/>
        </p:nvSpPr>
        <p:spPr bwMode="auto">
          <a:xfrm>
            <a:off x="468313" y="2063750"/>
            <a:ext cx="1493837"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Cartilage</a:t>
            </a:r>
          </a:p>
          <a:p>
            <a:r>
              <a:rPr lang="en-US" sz="2000" b="1" dirty="0">
                <a:solidFill>
                  <a:srgbClr val="231F20"/>
                </a:solidFill>
                <a:latin typeface="Arial" charset="0"/>
              </a:rPr>
              <a:t>grows here. </a:t>
            </a:r>
          </a:p>
        </p:txBody>
      </p:sp>
      <p:sp>
        <p:nvSpPr>
          <p:cNvPr id="22554" name="Rectangle 26"/>
          <p:cNvSpPr>
            <a:spLocks noChangeArrowheads="1"/>
          </p:cNvSpPr>
          <p:nvPr/>
        </p:nvSpPr>
        <p:spPr bwMode="auto">
          <a:xfrm>
            <a:off x="455613" y="3192463"/>
            <a:ext cx="1651000" cy="9144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Cartilage</a:t>
            </a:r>
          </a:p>
          <a:p>
            <a:r>
              <a:rPr lang="en-US" sz="2000" b="1" dirty="0">
                <a:solidFill>
                  <a:srgbClr val="231F20"/>
                </a:solidFill>
                <a:latin typeface="Arial" charset="0"/>
              </a:rPr>
              <a:t>is replaced</a:t>
            </a:r>
          </a:p>
          <a:p>
            <a:r>
              <a:rPr lang="en-US" sz="2000" b="1" dirty="0">
                <a:solidFill>
                  <a:srgbClr val="231F20"/>
                </a:solidFill>
                <a:latin typeface="Arial" charset="0"/>
              </a:rPr>
              <a:t>by bone here.</a:t>
            </a:r>
          </a:p>
        </p:txBody>
      </p:sp>
      <p:sp>
        <p:nvSpPr>
          <p:cNvPr id="22555" name="Rectangle 27"/>
          <p:cNvSpPr>
            <a:spLocks noChangeArrowheads="1"/>
          </p:cNvSpPr>
          <p:nvPr/>
        </p:nvSpPr>
        <p:spPr bwMode="auto">
          <a:xfrm>
            <a:off x="468313" y="4221163"/>
            <a:ext cx="1493837"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Cartilage</a:t>
            </a:r>
          </a:p>
          <a:p>
            <a:r>
              <a:rPr lang="en-US" sz="2000" b="1" dirty="0">
                <a:solidFill>
                  <a:srgbClr val="231F20"/>
                </a:solidFill>
                <a:latin typeface="Arial" charset="0"/>
              </a:rPr>
              <a:t>grows here. </a:t>
            </a:r>
          </a:p>
        </p:txBody>
      </p:sp>
      <p:sp>
        <p:nvSpPr>
          <p:cNvPr id="22556" name="Rectangle 28"/>
          <p:cNvSpPr>
            <a:spLocks noChangeArrowheads="1"/>
          </p:cNvSpPr>
          <p:nvPr/>
        </p:nvSpPr>
        <p:spPr bwMode="auto">
          <a:xfrm>
            <a:off x="5062538" y="3506788"/>
            <a:ext cx="1833562"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Bone is</a:t>
            </a:r>
          </a:p>
          <a:p>
            <a:r>
              <a:rPr lang="en-US" sz="2000" b="1" dirty="0">
                <a:solidFill>
                  <a:srgbClr val="231F20"/>
                </a:solidFill>
                <a:latin typeface="Arial" charset="0"/>
              </a:rPr>
              <a:t>resorbed here. </a:t>
            </a:r>
          </a:p>
        </p:txBody>
      </p:sp>
      <p:sp>
        <p:nvSpPr>
          <p:cNvPr id="22557" name="Rectangle 29"/>
          <p:cNvSpPr>
            <a:spLocks noChangeArrowheads="1"/>
          </p:cNvSpPr>
          <p:nvPr/>
        </p:nvSpPr>
        <p:spPr bwMode="auto">
          <a:xfrm>
            <a:off x="5062538" y="5697538"/>
            <a:ext cx="1833562"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Bone is</a:t>
            </a:r>
          </a:p>
          <a:p>
            <a:r>
              <a:rPr lang="en-US" sz="2000" b="1" dirty="0">
                <a:solidFill>
                  <a:srgbClr val="231F20"/>
                </a:solidFill>
                <a:latin typeface="Arial" charset="0"/>
              </a:rPr>
              <a:t>resorbed here. </a:t>
            </a:r>
          </a:p>
        </p:txBody>
      </p:sp>
      <p:sp>
        <p:nvSpPr>
          <p:cNvPr id="22558" name="Rectangle 30"/>
          <p:cNvSpPr>
            <a:spLocks noChangeArrowheads="1"/>
          </p:cNvSpPr>
          <p:nvPr/>
        </p:nvSpPr>
        <p:spPr bwMode="auto">
          <a:xfrm>
            <a:off x="5062538" y="4535488"/>
            <a:ext cx="1862137" cy="9144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Bone is added</a:t>
            </a:r>
          </a:p>
          <a:p>
            <a:r>
              <a:rPr lang="en-US" sz="2000" b="1" dirty="0">
                <a:solidFill>
                  <a:srgbClr val="231F20"/>
                </a:solidFill>
                <a:latin typeface="Arial" charset="0"/>
              </a:rPr>
              <a:t>by appositional</a:t>
            </a:r>
          </a:p>
          <a:p>
            <a:r>
              <a:rPr lang="en-US" sz="2000" b="1" dirty="0">
                <a:solidFill>
                  <a:srgbClr val="231F20"/>
                </a:solidFill>
                <a:latin typeface="Arial" charset="0"/>
              </a:rPr>
              <a:t>growth here. </a:t>
            </a:r>
          </a:p>
        </p:txBody>
      </p:sp>
      <p:sp>
        <p:nvSpPr>
          <p:cNvPr id="22559" name="Rectangle 31"/>
          <p:cNvSpPr>
            <a:spLocks noChangeArrowheads="1"/>
          </p:cNvSpPr>
          <p:nvPr/>
        </p:nvSpPr>
        <p:spPr bwMode="auto">
          <a:xfrm>
            <a:off x="455613" y="5024438"/>
            <a:ext cx="1651000" cy="9144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Cartilage</a:t>
            </a:r>
          </a:p>
          <a:p>
            <a:r>
              <a:rPr lang="en-US" sz="2000" b="1" dirty="0">
                <a:solidFill>
                  <a:srgbClr val="231F20"/>
                </a:solidFill>
                <a:latin typeface="Arial" charset="0"/>
              </a:rPr>
              <a:t>is replaced</a:t>
            </a:r>
          </a:p>
          <a:p>
            <a:r>
              <a:rPr lang="en-US" sz="2000" b="1" dirty="0">
                <a:solidFill>
                  <a:srgbClr val="231F20"/>
                </a:solidFill>
                <a:latin typeface="Arial" charset="0"/>
              </a:rPr>
              <a:t>by bone here.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p:txBody>
          <a:bodyPr/>
          <a:lstStyle/>
          <a:p>
            <a:r>
              <a:rPr lang="en-US" dirty="0"/>
              <a:t>Bone Deposit</a:t>
            </a:r>
          </a:p>
        </p:txBody>
      </p:sp>
      <p:sp>
        <p:nvSpPr>
          <p:cNvPr id="23557" name="Rectangle 5"/>
          <p:cNvSpPr>
            <a:spLocks noGrp="1" noChangeArrowheads="1"/>
          </p:cNvSpPr>
          <p:nvPr>
            <p:ph type="body" idx="1"/>
          </p:nvPr>
        </p:nvSpPr>
        <p:spPr>
          <a:xfrm>
            <a:off x="460375" y="1368425"/>
            <a:ext cx="8228013" cy="5260975"/>
          </a:xfrm>
        </p:spPr>
        <p:txBody>
          <a:bodyPr/>
          <a:lstStyle/>
          <a:p>
            <a:r>
              <a:rPr lang="en-US" dirty="0"/>
              <a:t>Occurs where bone is injured or added strength is needed</a:t>
            </a:r>
          </a:p>
          <a:p>
            <a:r>
              <a:rPr lang="en-US" dirty="0"/>
              <a:t>Requires a diet rich in protein; vitamins C, D, and A; calcium; phosphorus; magnesium; and manganese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2" name="Rectangle 8"/>
          <p:cNvSpPr>
            <a:spLocks noGrp="1" noChangeArrowheads="1"/>
          </p:cNvSpPr>
          <p:nvPr>
            <p:ph type="title"/>
          </p:nvPr>
        </p:nvSpPr>
        <p:spPr/>
        <p:txBody>
          <a:bodyPr/>
          <a:lstStyle/>
          <a:p>
            <a:r>
              <a:rPr lang="en-US" dirty="0"/>
              <a:t>Bone Deposit</a:t>
            </a:r>
          </a:p>
        </p:txBody>
      </p:sp>
      <p:sp>
        <p:nvSpPr>
          <p:cNvPr id="98313" name="Rectangle 9"/>
          <p:cNvSpPr>
            <a:spLocks noGrp="1" noChangeArrowheads="1"/>
          </p:cNvSpPr>
          <p:nvPr>
            <p:ph type="body" idx="1"/>
          </p:nvPr>
        </p:nvSpPr>
        <p:spPr/>
        <p:txBody>
          <a:bodyPr/>
          <a:lstStyle/>
          <a:p>
            <a:r>
              <a:rPr lang="en-US" dirty="0"/>
              <a:t>Sites of new matrix deposit are revealed</a:t>
            </a:r>
            <a:br>
              <a:rPr lang="en-US" dirty="0"/>
            </a:br>
            <a:r>
              <a:rPr lang="en-US" dirty="0"/>
              <a:t>by the</a:t>
            </a:r>
          </a:p>
          <a:p>
            <a:pPr lvl="1"/>
            <a:r>
              <a:rPr lang="en-US" dirty="0"/>
              <a:t>Osteoid seam</a:t>
            </a:r>
          </a:p>
          <a:p>
            <a:pPr lvl="2"/>
            <a:r>
              <a:rPr lang="en-US" dirty="0"/>
              <a:t>Unmineralized band of matrix</a:t>
            </a:r>
          </a:p>
          <a:p>
            <a:pPr lvl="1"/>
            <a:r>
              <a:rPr lang="en-US" dirty="0"/>
              <a:t>Calcification front</a:t>
            </a:r>
          </a:p>
          <a:p>
            <a:pPr lvl="2"/>
            <a:r>
              <a:rPr lang="en-US" dirty="0"/>
              <a:t>The abrupt transition zone between the osteoid seam and the older mineralized bone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a:lstStyle/>
          <a:p>
            <a:r>
              <a:rPr lang="en-US" dirty="0"/>
              <a:t>Bone Resorption</a:t>
            </a:r>
          </a:p>
        </p:txBody>
      </p:sp>
      <p:sp>
        <p:nvSpPr>
          <p:cNvPr id="25605" name="Rectangle 5"/>
          <p:cNvSpPr>
            <a:spLocks noGrp="1" noChangeArrowheads="1"/>
          </p:cNvSpPr>
          <p:nvPr>
            <p:ph type="body" idx="1"/>
          </p:nvPr>
        </p:nvSpPr>
        <p:spPr/>
        <p:txBody>
          <a:bodyPr/>
          <a:lstStyle/>
          <a:p>
            <a:r>
              <a:rPr lang="en-US" dirty="0"/>
              <a:t>Osteoclasts secrete</a:t>
            </a:r>
          </a:p>
          <a:p>
            <a:pPr lvl="1"/>
            <a:r>
              <a:rPr lang="en-US" dirty="0"/>
              <a:t>Lysosomal enzymes (digest organic matrix)</a:t>
            </a:r>
          </a:p>
          <a:p>
            <a:pPr lvl="1"/>
            <a:r>
              <a:rPr lang="en-US" dirty="0"/>
              <a:t>Acids (convert calcium salts into soluble forms)</a:t>
            </a:r>
          </a:p>
          <a:p>
            <a:r>
              <a:rPr lang="en-US" dirty="0"/>
              <a:t>Dissolved matrix is </a:t>
            </a:r>
            <a:r>
              <a:rPr lang="en-US" dirty="0" err="1"/>
              <a:t>transcytosed</a:t>
            </a:r>
            <a:r>
              <a:rPr lang="en-US" dirty="0"/>
              <a:t> across osteoclast, enters interstitial fluid and then blood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p:txBody>
          <a:bodyPr/>
          <a:lstStyle/>
          <a:p>
            <a:r>
              <a:rPr lang="en-US"/>
              <a:t>Control of Remodeling</a:t>
            </a:r>
          </a:p>
        </p:txBody>
      </p:sp>
      <p:sp>
        <p:nvSpPr>
          <p:cNvPr id="27653" name="Rectangle 5"/>
          <p:cNvSpPr>
            <a:spLocks noGrp="1" noChangeArrowheads="1"/>
          </p:cNvSpPr>
          <p:nvPr>
            <p:ph type="body" idx="1"/>
          </p:nvPr>
        </p:nvSpPr>
        <p:spPr/>
        <p:txBody>
          <a:bodyPr/>
          <a:lstStyle/>
          <a:p>
            <a:r>
              <a:rPr lang="en-US"/>
              <a:t>What controls continual remodeling of bone?</a:t>
            </a:r>
          </a:p>
          <a:p>
            <a:pPr lvl="1"/>
            <a:r>
              <a:rPr lang="en-US"/>
              <a:t>Hormonal mechanisms that maintain calcium homeostasis in the blood</a:t>
            </a:r>
          </a:p>
          <a:p>
            <a:pPr lvl="1"/>
            <a:r>
              <a:rPr lang="en-US"/>
              <a:t>Mechanical and gravitational forces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PTH</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PTH – Parathyroid Hormone – released from the parathyroid gland is the major controller of the blood calcium level.</a:t>
            </a:r>
          </a:p>
          <a:p>
            <a:r>
              <a:rPr lang="en-US" b="1" dirty="0" smtClean="0"/>
              <a:t>Parathyroid hormone </a:t>
            </a:r>
            <a:r>
              <a:rPr lang="en-US" dirty="0" smtClean="0"/>
              <a:t>increases the blood calcium level, by causing A. increased breakdown of bone by osteoclasts B. increased reabsorption of calcium in the kidneys C. Increased absorption of calcium in the intestines. </a:t>
            </a:r>
            <a:endParaRPr lang="en-US" dirty="0"/>
          </a:p>
        </p:txBody>
      </p:sp>
    </p:spTree>
    <p:extLst>
      <p:ext uri="{BB962C8B-B14F-4D97-AF65-F5344CB8AC3E}">
        <p14:creationId xmlns:p14="http://schemas.microsoft.com/office/powerpoint/2010/main" val="15907993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595" y="1066799"/>
            <a:ext cx="4347148" cy="27432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2819400"/>
            <a:ext cx="4762500" cy="3810000"/>
          </a:xfrm>
          <a:prstGeom prst="rect">
            <a:avLst/>
          </a:prstGeom>
        </p:spPr>
      </p:pic>
    </p:spTree>
    <p:extLst>
      <p:ext uri="{BB962C8B-B14F-4D97-AF65-F5344CB8AC3E}">
        <p14:creationId xmlns:p14="http://schemas.microsoft.com/office/powerpoint/2010/main" val="32328334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Calcitonin</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Calcitonin is secreted by the parafollicular cells of the thyroid gland.</a:t>
            </a:r>
          </a:p>
          <a:p>
            <a:r>
              <a:rPr lang="en-US" dirty="0" smtClean="0"/>
              <a:t>This hormone acts a secondary hormone (behind PTH) to lower blood calcium level.</a:t>
            </a:r>
          </a:p>
          <a:p>
            <a:r>
              <a:rPr lang="en-US" dirty="0" smtClean="0"/>
              <a:t>If the PTH level falls and the blood calcium level is still too high, calcitonin is released.  </a:t>
            </a:r>
            <a:endParaRPr lang="en-US" dirty="0"/>
          </a:p>
        </p:txBody>
      </p:sp>
    </p:spTree>
    <p:extLst>
      <p:ext uri="{BB962C8B-B14F-4D97-AF65-F5344CB8AC3E}">
        <p14:creationId xmlns:p14="http://schemas.microsoft.com/office/powerpoint/2010/main" val="26395925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67" y="457200"/>
            <a:ext cx="2762250" cy="174307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2362200"/>
            <a:ext cx="6604000" cy="4356100"/>
          </a:xfrm>
          <a:prstGeom prst="rect">
            <a:avLst/>
          </a:prstGeom>
        </p:spPr>
      </p:pic>
    </p:spTree>
    <p:extLst>
      <p:ext uri="{BB962C8B-B14F-4D97-AF65-F5344CB8AC3E}">
        <p14:creationId xmlns:p14="http://schemas.microsoft.com/office/powerpoint/2010/main" val="3260441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p:txBody>
          <a:bodyPr/>
          <a:lstStyle/>
          <a:p>
            <a:r>
              <a:rPr lang="en-US"/>
              <a:t>Hormonal Control of Blood Ca</a:t>
            </a:r>
            <a:r>
              <a:rPr lang="en-US" baseline="30000"/>
              <a:t>2+</a:t>
            </a:r>
            <a:endParaRPr lang="en-US"/>
          </a:p>
        </p:txBody>
      </p:sp>
      <p:sp>
        <p:nvSpPr>
          <p:cNvPr id="29701" name="Rectangle 5"/>
          <p:cNvSpPr>
            <a:spLocks noGrp="1" noChangeArrowheads="1"/>
          </p:cNvSpPr>
          <p:nvPr>
            <p:ph type="body" idx="1"/>
          </p:nvPr>
        </p:nvSpPr>
        <p:spPr/>
        <p:txBody>
          <a:bodyPr/>
          <a:lstStyle/>
          <a:p>
            <a:r>
              <a:rPr lang="en-US"/>
              <a:t>Calcium is necessary for</a:t>
            </a:r>
          </a:p>
          <a:p>
            <a:pPr lvl="1"/>
            <a:r>
              <a:rPr lang="en-US"/>
              <a:t>Transmission of nerve impulses</a:t>
            </a:r>
          </a:p>
          <a:p>
            <a:pPr lvl="1"/>
            <a:r>
              <a:rPr lang="en-US"/>
              <a:t>Muscle contraction</a:t>
            </a:r>
          </a:p>
          <a:p>
            <a:pPr lvl="1"/>
            <a:r>
              <a:rPr lang="en-US"/>
              <a:t>Blood coagulation</a:t>
            </a:r>
          </a:p>
          <a:p>
            <a:pPr lvl="1"/>
            <a:r>
              <a:rPr lang="en-US"/>
              <a:t>Secretion by glands and nerve cells</a:t>
            </a:r>
          </a:p>
          <a:p>
            <a:pPr lvl="1"/>
            <a:r>
              <a:rPr lang="en-US"/>
              <a:t>Cell division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title"/>
          </p:nvPr>
        </p:nvSpPr>
        <p:spPr/>
        <p:txBody>
          <a:bodyPr/>
          <a:lstStyle/>
          <a:p>
            <a:r>
              <a:rPr lang="en-US"/>
              <a:t>Hormonal Control of Blood Ca</a:t>
            </a:r>
            <a:r>
              <a:rPr lang="en-US" baseline="30000"/>
              <a:t>2+</a:t>
            </a:r>
          </a:p>
        </p:txBody>
      </p:sp>
      <p:sp>
        <p:nvSpPr>
          <p:cNvPr id="31749" name="Rectangle 5"/>
          <p:cNvSpPr>
            <a:spLocks noGrp="1" noChangeArrowheads="1"/>
          </p:cNvSpPr>
          <p:nvPr>
            <p:ph type="body" idx="1"/>
          </p:nvPr>
        </p:nvSpPr>
        <p:spPr/>
        <p:txBody>
          <a:bodyPr/>
          <a:lstStyle/>
          <a:p>
            <a:r>
              <a:rPr lang="en-US" sz="2600"/>
              <a:t>Primarily controlled by parathyroid hormone (PTH)</a:t>
            </a:r>
          </a:p>
          <a:p>
            <a:pPr lvl="1" algn="ctr">
              <a:buFont typeface="Times" charset="0"/>
              <a:buNone/>
            </a:pPr>
            <a:r>
              <a:rPr lang="en-US" sz="2400">
                <a:sym typeface="Symbol" pitchFamily="18" charset="2"/>
              </a:rPr>
              <a:t></a:t>
            </a:r>
            <a:r>
              <a:rPr lang="en-US" sz="2400"/>
              <a:t> Blood Ca</a:t>
            </a:r>
            <a:r>
              <a:rPr lang="en-US" sz="2400" baseline="30000"/>
              <a:t>2+</a:t>
            </a:r>
            <a:r>
              <a:rPr lang="en-US" sz="2400"/>
              <a:t> levels </a:t>
            </a:r>
          </a:p>
          <a:p>
            <a:pPr lvl="1" algn="ctr">
              <a:buFont typeface="Times" charset="0"/>
              <a:buNone/>
            </a:pPr>
            <a:r>
              <a:rPr lang="en-US" sz="2400">
                <a:sym typeface="Symbol" pitchFamily="18" charset="2"/>
              </a:rPr>
              <a:t></a:t>
            </a:r>
            <a:endParaRPr lang="en-US" sz="2400"/>
          </a:p>
          <a:p>
            <a:pPr lvl="1" algn="ctr">
              <a:buFont typeface="Times" charset="0"/>
              <a:buNone/>
            </a:pPr>
            <a:r>
              <a:rPr lang="en-US" sz="2400"/>
              <a:t>Parathyroid glands release PTH</a:t>
            </a:r>
          </a:p>
          <a:p>
            <a:pPr lvl="1" algn="ctr">
              <a:buFont typeface="Times" charset="0"/>
              <a:buNone/>
            </a:pPr>
            <a:r>
              <a:rPr lang="en-US" sz="2400">
                <a:sym typeface="Symbol" pitchFamily="18" charset="2"/>
              </a:rPr>
              <a:t></a:t>
            </a:r>
            <a:endParaRPr lang="en-US" sz="2400"/>
          </a:p>
          <a:p>
            <a:pPr lvl="1" algn="ctr">
              <a:buFont typeface="Times" charset="0"/>
              <a:buNone/>
            </a:pPr>
            <a:r>
              <a:rPr lang="en-US" sz="2400"/>
              <a:t>PTH stimulates osteoclasts to degrade bone matrix and release Ca</a:t>
            </a:r>
            <a:r>
              <a:rPr lang="en-US" sz="2400" baseline="30000"/>
              <a:t>2+</a:t>
            </a:r>
            <a:r>
              <a:rPr lang="en-US" sz="2400"/>
              <a:t> </a:t>
            </a:r>
          </a:p>
          <a:p>
            <a:pPr lvl="1" algn="ctr">
              <a:buFont typeface="Times" charset="0"/>
              <a:buNone/>
            </a:pPr>
            <a:r>
              <a:rPr lang="en-US" sz="2400">
                <a:sym typeface="Symbol" pitchFamily="18" charset="2"/>
              </a:rPr>
              <a:t></a:t>
            </a:r>
            <a:endParaRPr lang="en-US" sz="2400"/>
          </a:p>
          <a:p>
            <a:pPr lvl="1" algn="ctr">
              <a:buFont typeface="Times" charset="0"/>
              <a:buNone/>
            </a:pPr>
            <a:r>
              <a:rPr lang="en-US" sz="2400">
                <a:sym typeface="Symbol" pitchFamily="18" charset="2"/>
              </a:rPr>
              <a:t></a:t>
            </a:r>
            <a:r>
              <a:rPr lang="en-US" sz="2400"/>
              <a:t> Blood Ca</a:t>
            </a:r>
            <a:r>
              <a:rPr lang="en-US" sz="2400" baseline="30000"/>
              <a:t>2+</a:t>
            </a:r>
            <a:r>
              <a:rPr lang="en-US" sz="2400"/>
              <a:t> levels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6.12</a:t>
            </a:r>
          </a:p>
        </p:txBody>
      </p:sp>
      <p:pic>
        <p:nvPicPr>
          <p:cNvPr id="33799" name="Picture 7"/>
          <p:cNvPicPr>
            <a:picLocks noChangeAspect="1" noChangeArrowheads="1"/>
          </p:cNvPicPr>
          <p:nvPr/>
        </p:nvPicPr>
        <p:blipFill>
          <a:blip r:embed="rId2" cstate="print"/>
          <a:srcRect t="2032" b="5406"/>
          <a:stretch>
            <a:fillRect/>
          </a:stretch>
        </p:blipFill>
        <p:spPr bwMode="auto">
          <a:xfrm>
            <a:off x="303213" y="571500"/>
            <a:ext cx="8535987" cy="5926138"/>
          </a:xfrm>
          <a:prstGeom prst="rect">
            <a:avLst/>
          </a:prstGeom>
          <a:noFill/>
        </p:spPr>
      </p:pic>
      <p:sp>
        <p:nvSpPr>
          <p:cNvPr id="33800" name="Freeform 8"/>
          <p:cNvSpPr>
            <a:spLocks/>
          </p:cNvSpPr>
          <p:nvPr/>
        </p:nvSpPr>
        <p:spPr bwMode="auto">
          <a:xfrm>
            <a:off x="5870575" y="4779963"/>
            <a:ext cx="1282700" cy="168275"/>
          </a:xfrm>
          <a:custGeom>
            <a:avLst/>
            <a:gdLst/>
            <a:ahLst/>
            <a:cxnLst>
              <a:cxn ang="0">
                <a:pos x="0" y="106"/>
              </a:cxn>
              <a:cxn ang="0">
                <a:pos x="246" y="106"/>
              </a:cxn>
              <a:cxn ang="0">
                <a:pos x="808" y="0"/>
              </a:cxn>
            </a:cxnLst>
            <a:rect l="0" t="0" r="r" b="b"/>
            <a:pathLst>
              <a:path w="808" h="106">
                <a:moveTo>
                  <a:pt x="0" y="106"/>
                </a:moveTo>
                <a:lnTo>
                  <a:pt x="246" y="106"/>
                </a:lnTo>
                <a:lnTo>
                  <a:pt x="808" y="0"/>
                </a:lnTo>
              </a:path>
            </a:pathLst>
          </a:custGeom>
          <a:noFill/>
          <a:ln w="19050">
            <a:solidFill>
              <a:srgbClr val="231F20"/>
            </a:solidFill>
            <a:prstDash val="solid"/>
            <a:round/>
            <a:headEnd/>
            <a:tailEnd/>
          </a:ln>
        </p:spPr>
        <p:txBody>
          <a:bodyPr/>
          <a:lstStyle/>
          <a:p>
            <a:endParaRPr lang="en-US"/>
          </a:p>
        </p:txBody>
      </p:sp>
      <p:sp>
        <p:nvSpPr>
          <p:cNvPr id="33801" name="Line 9"/>
          <p:cNvSpPr>
            <a:spLocks noChangeShapeType="1"/>
          </p:cNvSpPr>
          <p:nvPr/>
        </p:nvSpPr>
        <p:spPr bwMode="auto">
          <a:xfrm flipH="1">
            <a:off x="5359400" y="3938588"/>
            <a:ext cx="952500" cy="1587"/>
          </a:xfrm>
          <a:prstGeom prst="line">
            <a:avLst/>
          </a:prstGeom>
          <a:noFill/>
          <a:ln w="19050">
            <a:solidFill>
              <a:srgbClr val="231F20"/>
            </a:solidFill>
            <a:round/>
            <a:headEnd/>
            <a:tailEnd/>
          </a:ln>
        </p:spPr>
        <p:txBody>
          <a:bodyPr/>
          <a:lstStyle/>
          <a:p>
            <a:endParaRPr lang="en-US"/>
          </a:p>
        </p:txBody>
      </p:sp>
      <p:sp>
        <p:nvSpPr>
          <p:cNvPr id="33802" name="Line 10"/>
          <p:cNvSpPr>
            <a:spLocks noChangeShapeType="1"/>
          </p:cNvSpPr>
          <p:nvPr/>
        </p:nvSpPr>
        <p:spPr bwMode="auto">
          <a:xfrm flipH="1">
            <a:off x="6261100" y="4672013"/>
            <a:ext cx="184150" cy="276225"/>
          </a:xfrm>
          <a:prstGeom prst="line">
            <a:avLst/>
          </a:prstGeom>
          <a:noFill/>
          <a:ln w="19050">
            <a:solidFill>
              <a:srgbClr val="231F20"/>
            </a:solidFill>
            <a:round/>
            <a:headEnd/>
            <a:tailEnd/>
          </a:ln>
        </p:spPr>
        <p:txBody>
          <a:bodyPr/>
          <a:lstStyle/>
          <a:p>
            <a:endParaRPr lang="en-US"/>
          </a:p>
        </p:txBody>
      </p:sp>
      <p:sp>
        <p:nvSpPr>
          <p:cNvPr id="33803" name="Rectangle 11"/>
          <p:cNvSpPr>
            <a:spLocks noChangeArrowheads="1"/>
          </p:cNvSpPr>
          <p:nvPr/>
        </p:nvSpPr>
        <p:spPr bwMode="auto">
          <a:xfrm>
            <a:off x="450850" y="4649788"/>
            <a:ext cx="1836738" cy="167481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Osteoclasts</a:t>
            </a:r>
          </a:p>
          <a:p>
            <a:r>
              <a:rPr lang="en-US" sz="2200" b="1">
                <a:solidFill>
                  <a:srgbClr val="231F20"/>
                </a:solidFill>
                <a:latin typeface="Arial" charset="0"/>
              </a:rPr>
              <a:t>degrade bone</a:t>
            </a:r>
            <a:endParaRPr lang="en-US" sz="1600" b="1">
              <a:latin typeface="Arial" charset="0"/>
            </a:endParaRPr>
          </a:p>
          <a:p>
            <a:r>
              <a:rPr lang="en-US" sz="2200" b="1">
                <a:solidFill>
                  <a:srgbClr val="231F20"/>
                </a:solidFill>
                <a:latin typeface="Arial" charset="0"/>
              </a:rPr>
              <a:t>matrix and </a:t>
            </a:r>
            <a:endParaRPr lang="en-US" sz="1600" b="1">
              <a:latin typeface="Arial" charset="0"/>
            </a:endParaRPr>
          </a:p>
          <a:p>
            <a:r>
              <a:rPr lang="en-US" sz="2200" b="1">
                <a:solidFill>
                  <a:srgbClr val="231F20"/>
                </a:solidFill>
                <a:latin typeface="Arial" charset="0"/>
              </a:rPr>
              <a:t>release Ca</a:t>
            </a:r>
            <a:r>
              <a:rPr lang="en-US" sz="2200" b="1" baseline="30000">
                <a:solidFill>
                  <a:srgbClr val="231F20"/>
                </a:solidFill>
                <a:latin typeface="Arial" charset="0"/>
              </a:rPr>
              <a:t>2+</a:t>
            </a:r>
            <a:endParaRPr lang="en-US" sz="1600" b="1">
              <a:latin typeface="Arial" charset="0"/>
            </a:endParaRPr>
          </a:p>
          <a:p>
            <a:r>
              <a:rPr lang="en-US" sz="2200" b="1">
                <a:solidFill>
                  <a:srgbClr val="231F20"/>
                </a:solidFill>
                <a:latin typeface="Arial" charset="0"/>
              </a:rPr>
              <a:t>into blood.</a:t>
            </a:r>
            <a:endParaRPr lang="en-US" sz="1600" b="1">
              <a:latin typeface="Arial" charset="0"/>
            </a:endParaRPr>
          </a:p>
        </p:txBody>
      </p:sp>
      <p:sp>
        <p:nvSpPr>
          <p:cNvPr id="33804" name="Rectangle 12"/>
          <p:cNvSpPr>
            <a:spLocks noChangeArrowheads="1"/>
          </p:cNvSpPr>
          <p:nvPr/>
        </p:nvSpPr>
        <p:spPr bwMode="auto">
          <a:xfrm>
            <a:off x="4276725" y="4776788"/>
            <a:ext cx="1554163" cy="669925"/>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Parathyroid</a:t>
            </a:r>
          </a:p>
          <a:p>
            <a:r>
              <a:rPr lang="en-US" sz="2200" b="1">
                <a:solidFill>
                  <a:srgbClr val="231F20"/>
                </a:solidFill>
                <a:latin typeface="Arial" charset="0"/>
              </a:rPr>
              <a:t>glands</a:t>
            </a:r>
            <a:endParaRPr lang="en-US" sz="1600" b="1">
              <a:latin typeface="Arial" charset="0"/>
            </a:endParaRPr>
          </a:p>
        </p:txBody>
      </p:sp>
      <p:sp>
        <p:nvSpPr>
          <p:cNvPr id="33805" name="Rectangle 13"/>
          <p:cNvSpPr>
            <a:spLocks noChangeArrowheads="1"/>
          </p:cNvSpPr>
          <p:nvPr/>
        </p:nvSpPr>
        <p:spPr bwMode="auto">
          <a:xfrm>
            <a:off x="4279900" y="3773488"/>
            <a:ext cx="1027113" cy="669925"/>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Thyroid</a:t>
            </a:r>
          </a:p>
          <a:p>
            <a:r>
              <a:rPr lang="en-US" sz="2200" b="1">
                <a:solidFill>
                  <a:srgbClr val="231F20"/>
                </a:solidFill>
                <a:latin typeface="Arial" charset="0"/>
              </a:rPr>
              <a:t>gland</a:t>
            </a:r>
            <a:endParaRPr lang="en-US" sz="1600" b="1">
              <a:latin typeface="Arial" charset="0"/>
            </a:endParaRPr>
          </a:p>
        </p:txBody>
      </p:sp>
      <p:sp>
        <p:nvSpPr>
          <p:cNvPr id="33806" name="Rectangle 14"/>
          <p:cNvSpPr>
            <a:spLocks noChangeArrowheads="1"/>
          </p:cNvSpPr>
          <p:nvPr/>
        </p:nvSpPr>
        <p:spPr bwMode="auto">
          <a:xfrm>
            <a:off x="6584950" y="5132388"/>
            <a:ext cx="2098675" cy="1339850"/>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Parathyroid</a:t>
            </a:r>
          </a:p>
          <a:p>
            <a:r>
              <a:rPr lang="en-US" sz="2200" b="1">
                <a:solidFill>
                  <a:srgbClr val="231F20"/>
                </a:solidFill>
                <a:latin typeface="Arial" charset="0"/>
              </a:rPr>
              <a:t>glands release</a:t>
            </a:r>
            <a:endParaRPr lang="en-US" sz="1600" b="1">
              <a:latin typeface="Arial" charset="0"/>
            </a:endParaRPr>
          </a:p>
          <a:p>
            <a:r>
              <a:rPr lang="en-US" sz="2200" b="1">
                <a:solidFill>
                  <a:srgbClr val="231F20"/>
                </a:solidFill>
                <a:latin typeface="Arial" charset="0"/>
              </a:rPr>
              <a:t>parathyroid</a:t>
            </a:r>
            <a:endParaRPr lang="en-US" sz="1600" b="1">
              <a:latin typeface="Arial" charset="0"/>
            </a:endParaRPr>
          </a:p>
          <a:p>
            <a:r>
              <a:rPr lang="en-US" sz="2200" b="1">
                <a:solidFill>
                  <a:srgbClr val="231F20"/>
                </a:solidFill>
                <a:latin typeface="Arial" charset="0"/>
              </a:rPr>
              <a:t>hormone (PTH).</a:t>
            </a:r>
            <a:endParaRPr lang="en-US" sz="1600" b="1">
              <a:latin typeface="Arial" charset="0"/>
            </a:endParaRPr>
          </a:p>
        </p:txBody>
      </p:sp>
      <p:sp>
        <p:nvSpPr>
          <p:cNvPr id="33807" name="Rectangle 15"/>
          <p:cNvSpPr>
            <a:spLocks noChangeArrowheads="1"/>
          </p:cNvSpPr>
          <p:nvPr/>
        </p:nvSpPr>
        <p:spPr bwMode="auto">
          <a:xfrm>
            <a:off x="7092950" y="1976438"/>
            <a:ext cx="1600200" cy="1038225"/>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pitchFamily="34" charset="0"/>
              </a:rPr>
              <a:t>Stimulus</a:t>
            </a:r>
          </a:p>
          <a:p>
            <a:r>
              <a:rPr lang="en-US" sz="1800">
                <a:solidFill>
                  <a:srgbClr val="231F20"/>
                </a:solidFill>
                <a:latin typeface="Arial Black" pitchFamily="34" charset="0"/>
              </a:rPr>
              <a:t>Falling blood</a:t>
            </a:r>
            <a:endParaRPr lang="en-US" sz="1600">
              <a:latin typeface="Arial" charset="0"/>
            </a:endParaRPr>
          </a:p>
          <a:p>
            <a:r>
              <a:rPr lang="en-US" sz="1800">
                <a:solidFill>
                  <a:srgbClr val="231F20"/>
                </a:solidFill>
                <a:latin typeface="Arial Black" pitchFamily="34" charset="0"/>
              </a:rPr>
              <a:t>Ca</a:t>
            </a:r>
            <a:r>
              <a:rPr lang="en-US" sz="1800" baseline="30000">
                <a:solidFill>
                  <a:srgbClr val="231F20"/>
                </a:solidFill>
                <a:latin typeface="Arial Black" pitchFamily="34" charset="0"/>
              </a:rPr>
              <a:t>2+</a:t>
            </a:r>
            <a:r>
              <a:rPr lang="en-US" sz="1800">
                <a:solidFill>
                  <a:srgbClr val="231F20"/>
                </a:solidFill>
                <a:latin typeface="Arial Black" pitchFamily="34" charset="0"/>
              </a:rPr>
              <a:t> levels</a:t>
            </a:r>
            <a:endParaRPr lang="en-US" sz="1600">
              <a:latin typeface="Arial" charset="0"/>
            </a:endParaRPr>
          </a:p>
        </p:txBody>
      </p:sp>
      <p:sp>
        <p:nvSpPr>
          <p:cNvPr id="33808" name="Rectangle 16"/>
          <p:cNvSpPr>
            <a:spLocks noChangeArrowheads="1"/>
          </p:cNvSpPr>
          <p:nvPr/>
        </p:nvSpPr>
        <p:spPr bwMode="auto">
          <a:xfrm>
            <a:off x="4149725" y="6024563"/>
            <a:ext cx="5207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PTH</a:t>
            </a:r>
            <a:endParaRPr lang="en-US" sz="1600">
              <a:latin typeface="Arial" charset="0"/>
            </a:endParaRPr>
          </a:p>
        </p:txBody>
      </p:sp>
      <p:sp>
        <p:nvSpPr>
          <p:cNvPr id="33809" name="Rectangle 17"/>
          <p:cNvSpPr>
            <a:spLocks noChangeArrowheads="1"/>
          </p:cNvSpPr>
          <p:nvPr/>
        </p:nvSpPr>
        <p:spPr bwMode="auto">
          <a:xfrm>
            <a:off x="1638300" y="1414463"/>
            <a:ext cx="58420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Calcium homeostasis of blood: 9–11 mg/100 ml</a:t>
            </a:r>
            <a:endParaRPr lang="en-US" sz="1600">
              <a:latin typeface="Arial" charset="0"/>
            </a:endParaRPr>
          </a:p>
        </p:txBody>
      </p:sp>
      <p:sp>
        <p:nvSpPr>
          <p:cNvPr id="33810" name="Rectangle 18"/>
          <p:cNvSpPr>
            <a:spLocks noChangeArrowheads="1"/>
          </p:cNvSpPr>
          <p:nvPr/>
        </p:nvSpPr>
        <p:spPr bwMode="auto">
          <a:xfrm>
            <a:off x="7470775" y="1665288"/>
            <a:ext cx="1219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BALANCE</a:t>
            </a:r>
            <a:endParaRPr lang="en-US" sz="1600">
              <a:latin typeface="Arial" charset="0"/>
            </a:endParaRPr>
          </a:p>
        </p:txBody>
      </p:sp>
      <p:sp>
        <p:nvSpPr>
          <p:cNvPr id="33811" name="Rectangle 19"/>
          <p:cNvSpPr>
            <a:spLocks noChangeArrowheads="1"/>
          </p:cNvSpPr>
          <p:nvPr/>
        </p:nvSpPr>
        <p:spPr bwMode="auto">
          <a:xfrm>
            <a:off x="454025" y="1665288"/>
            <a:ext cx="1219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pitchFamily="34" charset="0"/>
              </a:rPr>
              <a:t>BALANCE</a:t>
            </a:r>
            <a:endParaRPr lang="en-US" sz="1600">
              <a:latin typeface="Arial"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p:txBody>
          <a:bodyPr/>
          <a:lstStyle/>
          <a:p>
            <a:r>
              <a:rPr lang="en-US"/>
              <a:t>Hormonal Control of Blood Ca</a:t>
            </a:r>
            <a:r>
              <a:rPr lang="en-US" baseline="30000"/>
              <a:t>2+</a:t>
            </a:r>
          </a:p>
        </p:txBody>
      </p:sp>
      <p:sp>
        <p:nvSpPr>
          <p:cNvPr id="34821" name="Rectangle 5"/>
          <p:cNvSpPr>
            <a:spLocks noGrp="1" noChangeArrowheads="1"/>
          </p:cNvSpPr>
          <p:nvPr>
            <p:ph type="body" idx="1"/>
          </p:nvPr>
        </p:nvSpPr>
        <p:spPr/>
        <p:txBody>
          <a:bodyPr/>
          <a:lstStyle/>
          <a:p>
            <a:pPr>
              <a:lnSpc>
                <a:spcPct val="90000"/>
              </a:lnSpc>
            </a:pPr>
            <a:r>
              <a:rPr lang="en-US" sz="2600"/>
              <a:t>May be affected to a lesser extent by calcitonin</a:t>
            </a:r>
          </a:p>
          <a:p>
            <a:pPr lvl="1" algn="ctr">
              <a:lnSpc>
                <a:spcPct val="90000"/>
              </a:lnSpc>
              <a:buFont typeface="Times" charset="0"/>
              <a:buNone/>
            </a:pPr>
            <a:r>
              <a:rPr lang="en-US" sz="2400">
                <a:sym typeface="Symbol" pitchFamily="18" charset="2"/>
              </a:rPr>
              <a:t></a:t>
            </a:r>
            <a:r>
              <a:rPr lang="en-US" sz="2400"/>
              <a:t> Blood Ca</a:t>
            </a:r>
            <a:r>
              <a:rPr lang="en-US" sz="2400" baseline="30000"/>
              <a:t>2+</a:t>
            </a:r>
            <a:r>
              <a:rPr lang="en-US" sz="2400"/>
              <a:t> levels</a:t>
            </a:r>
          </a:p>
          <a:p>
            <a:pPr lvl="1" algn="ctr">
              <a:lnSpc>
                <a:spcPct val="90000"/>
              </a:lnSpc>
              <a:buFont typeface="Times" charset="0"/>
              <a:buNone/>
            </a:pPr>
            <a:r>
              <a:rPr lang="en-US" sz="2400">
                <a:sym typeface="Symbol" pitchFamily="18" charset="2"/>
              </a:rPr>
              <a:t></a:t>
            </a:r>
            <a:endParaRPr lang="en-US" sz="2400"/>
          </a:p>
          <a:p>
            <a:pPr lvl="1" algn="ctr">
              <a:lnSpc>
                <a:spcPct val="90000"/>
              </a:lnSpc>
              <a:buFont typeface="Times" charset="0"/>
              <a:buNone/>
            </a:pPr>
            <a:r>
              <a:rPr lang="en-US" sz="2400"/>
              <a:t>Parafollicular cells of thyroid release calcitonin</a:t>
            </a:r>
          </a:p>
          <a:p>
            <a:pPr lvl="1" algn="ctr">
              <a:lnSpc>
                <a:spcPct val="90000"/>
              </a:lnSpc>
              <a:buFont typeface="Times" charset="0"/>
              <a:buNone/>
            </a:pPr>
            <a:r>
              <a:rPr lang="en-US" sz="2400">
                <a:sym typeface="Symbol" pitchFamily="18" charset="2"/>
              </a:rPr>
              <a:t></a:t>
            </a:r>
            <a:endParaRPr lang="en-US" sz="2400"/>
          </a:p>
          <a:p>
            <a:pPr lvl="1" algn="ctr">
              <a:lnSpc>
                <a:spcPct val="90000"/>
              </a:lnSpc>
              <a:buFont typeface="Times" charset="0"/>
              <a:buNone/>
            </a:pPr>
            <a:r>
              <a:rPr lang="en-US" sz="2400"/>
              <a:t>Osteoblasts deposit calcium salts  </a:t>
            </a:r>
          </a:p>
          <a:p>
            <a:pPr lvl="1" algn="ctr">
              <a:lnSpc>
                <a:spcPct val="90000"/>
              </a:lnSpc>
              <a:buFont typeface="Times" charset="0"/>
              <a:buNone/>
            </a:pPr>
            <a:r>
              <a:rPr lang="en-US" sz="2400">
                <a:sym typeface="Symbol" pitchFamily="18" charset="2"/>
              </a:rPr>
              <a:t></a:t>
            </a:r>
            <a:endParaRPr lang="en-US" sz="2400"/>
          </a:p>
          <a:p>
            <a:pPr lvl="1" algn="ctr">
              <a:lnSpc>
                <a:spcPct val="90000"/>
              </a:lnSpc>
              <a:buFont typeface="Times" charset="0"/>
              <a:buNone/>
            </a:pPr>
            <a:r>
              <a:rPr lang="en-US" sz="2400">
                <a:sym typeface="Symbol" pitchFamily="18" charset="2"/>
              </a:rPr>
              <a:t></a:t>
            </a:r>
            <a:r>
              <a:rPr lang="en-US" sz="2400"/>
              <a:t> Blood Ca</a:t>
            </a:r>
            <a:r>
              <a:rPr lang="en-US" sz="2400" baseline="30000"/>
              <a:t>2+</a:t>
            </a:r>
            <a:r>
              <a:rPr lang="en-US" sz="2400"/>
              <a:t> levels</a:t>
            </a:r>
          </a:p>
          <a:p>
            <a:pPr>
              <a:lnSpc>
                <a:spcPct val="90000"/>
              </a:lnSpc>
            </a:pPr>
            <a:r>
              <a:rPr lang="en-US" sz="2600"/>
              <a:t>Leptin has also been shown to influence bone density by inhibiting osteoblasts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p:txBody>
          <a:bodyPr/>
          <a:lstStyle/>
          <a:p>
            <a:r>
              <a:rPr lang="en-US"/>
              <a:t>Response to Mechanical Stress</a:t>
            </a:r>
          </a:p>
        </p:txBody>
      </p:sp>
      <p:sp>
        <p:nvSpPr>
          <p:cNvPr id="36869" name="Rectangle 5"/>
          <p:cNvSpPr>
            <a:spLocks noGrp="1" noChangeArrowheads="1"/>
          </p:cNvSpPr>
          <p:nvPr>
            <p:ph type="body" idx="1"/>
          </p:nvPr>
        </p:nvSpPr>
        <p:spPr>
          <a:xfrm>
            <a:off x="460375" y="1368425"/>
            <a:ext cx="8228013" cy="5260975"/>
          </a:xfrm>
        </p:spPr>
        <p:txBody>
          <a:bodyPr/>
          <a:lstStyle/>
          <a:p>
            <a:r>
              <a:rPr lang="en-US" sz="2600"/>
              <a:t>Wolff’s law: A bone grows or remodels in response to forces or demands placed upon it</a:t>
            </a:r>
          </a:p>
          <a:p>
            <a:r>
              <a:rPr lang="en-US" sz="2600"/>
              <a:t>Observations supporting Wolff’s law:</a:t>
            </a:r>
          </a:p>
          <a:p>
            <a:pPr lvl="1"/>
            <a:r>
              <a:rPr lang="en-US" sz="2400"/>
              <a:t>Handedness (right or left handed) results in bone of one upper limb being thicker and stronger</a:t>
            </a:r>
          </a:p>
          <a:p>
            <a:pPr lvl="1"/>
            <a:r>
              <a:rPr lang="en-US" sz="2400"/>
              <a:t>Curved bones are thickest where they are most likely to buckle</a:t>
            </a:r>
          </a:p>
          <a:p>
            <a:pPr lvl="1"/>
            <a:r>
              <a:rPr lang="en-US" sz="2400"/>
              <a:t>Trabeculae form along lines of stress</a:t>
            </a:r>
          </a:p>
          <a:p>
            <a:pPr lvl="1"/>
            <a:r>
              <a:rPr lang="en-US" sz="2400"/>
              <a:t>Large, bony projections occur where heavy, active muscles attach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6.13</a:t>
            </a:r>
          </a:p>
        </p:txBody>
      </p:sp>
      <p:pic>
        <p:nvPicPr>
          <p:cNvPr id="38919" name="Picture 7"/>
          <p:cNvPicPr>
            <a:picLocks noChangeAspect="1" noChangeArrowheads="1"/>
          </p:cNvPicPr>
          <p:nvPr/>
        </p:nvPicPr>
        <p:blipFill>
          <a:blip r:embed="rId2" cstate="print"/>
          <a:srcRect t="5678" b="5801"/>
          <a:stretch>
            <a:fillRect/>
          </a:stretch>
        </p:blipFill>
        <p:spPr bwMode="auto">
          <a:xfrm>
            <a:off x="1397000" y="757238"/>
            <a:ext cx="6350000" cy="5667375"/>
          </a:xfrm>
          <a:prstGeom prst="rect">
            <a:avLst/>
          </a:prstGeom>
          <a:noFill/>
        </p:spPr>
      </p:pic>
      <p:sp>
        <p:nvSpPr>
          <p:cNvPr id="38920" name="Line 8"/>
          <p:cNvSpPr>
            <a:spLocks noChangeShapeType="1"/>
          </p:cNvSpPr>
          <p:nvPr/>
        </p:nvSpPr>
        <p:spPr bwMode="auto">
          <a:xfrm flipH="1">
            <a:off x="5994400" y="2095500"/>
            <a:ext cx="428625" cy="1588"/>
          </a:xfrm>
          <a:prstGeom prst="line">
            <a:avLst/>
          </a:prstGeom>
          <a:noFill/>
          <a:ln w="15875">
            <a:solidFill>
              <a:srgbClr val="231F20"/>
            </a:solidFill>
            <a:round/>
            <a:headEnd/>
            <a:tailEnd/>
          </a:ln>
        </p:spPr>
        <p:txBody>
          <a:bodyPr/>
          <a:lstStyle/>
          <a:p>
            <a:endParaRPr lang="en-US"/>
          </a:p>
        </p:txBody>
      </p:sp>
      <p:sp>
        <p:nvSpPr>
          <p:cNvPr id="38921" name="Rectangle 9"/>
          <p:cNvSpPr>
            <a:spLocks noChangeArrowheads="1"/>
          </p:cNvSpPr>
          <p:nvPr/>
        </p:nvSpPr>
        <p:spPr bwMode="auto">
          <a:xfrm>
            <a:off x="3663950" y="476250"/>
            <a:ext cx="3517900" cy="365125"/>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Load here (body weight)</a:t>
            </a:r>
            <a:endParaRPr lang="en-US" sz="1600" b="1">
              <a:latin typeface="Arial" charset="0"/>
            </a:endParaRPr>
          </a:p>
        </p:txBody>
      </p:sp>
      <p:sp>
        <p:nvSpPr>
          <p:cNvPr id="38922" name="Rectangle 10"/>
          <p:cNvSpPr>
            <a:spLocks noChangeArrowheads="1"/>
          </p:cNvSpPr>
          <p:nvPr/>
        </p:nvSpPr>
        <p:spPr bwMode="auto">
          <a:xfrm>
            <a:off x="6451600" y="1938338"/>
            <a:ext cx="1117600" cy="730250"/>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Head of</a:t>
            </a:r>
          </a:p>
          <a:p>
            <a:r>
              <a:rPr lang="en-US" b="1">
                <a:solidFill>
                  <a:srgbClr val="231F20"/>
                </a:solidFill>
                <a:latin typeface="Arial" charset="0"/>
              </a:rPr>
              <a:t>femur</a:t>
            </a:r>
            <a:endParaRPr lang="en-US" sz="1600" b="1">
              <a:latin typeface="Arial" charset="0"/>
            </a:endParaRPr>
          </a:p>
        </p:txBody>
      </p:sp>
      <p:sp>
        <p:nvSpPr>
          <p:cNvPr id="38923" name="Rectangle 11"/>
          <p:cNvSpPr>
            <a:spLocks noChangeArrowheads="1"/>
          </p:cNvSpPr>
          <p:nvPr/>
        </p:nvSpPr>
        <p:spPr bwMode="auto">
          <a:xfrm>
            <a:off x="5534025" y="3865563"/>
            <a:ext cx="1947863" cy="730250"/>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Compression</a:t>
            </a:r>
          </a:p>
          <a:p>
            <a:r>
              <a:rPr lang="en-US" b="1">
                <a:solidFill>
                  <a:srgbClr val="231F20"/>
                </a:solidFill>
                <a:latin typeface="Arial" charset="0"/>
              </a:rPr>
              <a:t>here</a:t>
            </a:r>
            <a:endParaRPr lang="en-US" sz="1600" b="1">
              <a:latin typeface="Arial" charset="0"/>
            </a:endParaRPr>
          </a:p>
        </p:txBody>
      </p:sp>
      <p:sp>
        <p:nvSpPr>
          <p:cNvPr id="38924" name="Rectangle 12"/>
          <p:cNvSpPr>
            <a:spLocks noChangeArrowheads="1"/>
          </p:cNvSpPr>
          <p:nvPr/>
        </p:nvSpPr>
        <p:spPr bwMode="auto">
          <a:xfrm>
            <a:off x="3759200" y="4918075"/>
            <a:ext cx="1355725" cy="730250"/>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Point of</a:t>
            </a:r>
          </a:p>
          <a:p>
            <a:r>
              <a:rPr lang="en-US" b="1">
                <a:solidFill>
                  <a:srgbClr val="231F20"/>
                </a:solidFill>
                <a:latin typeface="Arial" charset="0"/>
              </a:rPr>
              <a:t>no stress</a:t>
            </a:r>
            <a:endParaRPr lang="en-US" sz="1600" b="1">
              <a:latin typeface="Arial" charset="0"/>
            </a:endParaRPr>
          </a:p>
        </p:txBody>
      </p:sp>
      <p:sp>
        <p:nvSpPr>
          <p:cNvPr id="38925" name="Rectangle 13"/>
          <p:cNvSpPr>
            <a:spLocks noChangeArrowheads="1"/>
          </p:cNvSpPr>
          <p:nvPr/>
        </p:nvSpPr>
        <p:spPr bwMode="auto">
          <a:xfrm>
            <a:off x="1558925" y="3821113"/>
            <a:ext cx="1166813" cy="730250"/>
          </a:xfrm>
          <a:prstGeom prst="rect">
            <a:avLst/>
          </a:prstGeom>
          <a:noFill/>
          <a:ln w="9525">
            <a:noFill/>
            <a:miter lim="800000"/>
            <a:headEnd/>
            <a:tailEnd/>
          </a:ln>
        </p:spPr>
        <p:txBody>
          <a:bodyPr wrap="none" lIns="0" tIns="0" rIns="0" bIns="0">
            <a:spAutoFit/>
          </a:bodyPr>
          <a:lstStyle/>
          <a:p>
            <a:r>
              <a:rPr lang="en-US" b="1">
                <a:solidFill>
                  <a:srgbClr val="231F20"/>
                </a:solidFill>
                <a:latin typeface="Arial" charset="0"/>
              </a:rPr>
              <a:t>Tension</a:t>
            </a:r>
          </a:p>
          <a:p>
            <a:r>
              <a:rPr lang="en-US" b="1">
                <a:solidFill>
                  <a:srgbClr val="231F20"/>
                </a:solidFill>
                <a:latin typeface="Arial" charset="0"/>
              </a:rPr>
              <a:t>here</a:t>
            </a:r>
            <a:endParaRPr lang="en-US" sz="1600" b="1">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p:txBody>
          <a:bodyPr/>
          <a:lstStyle/>
          <a:p>
            <a:r>
              <a:rPr lang="en-US"/>
              <a:t>Classification of Bone Fractures </a:t>
            </a:r>
          </a:p>
        </p:txBody>
      </p:sp>
      <p:sp>
        <p:nvSpPr>
          <p:cNvPr id="39941" name="Rectangle 5"/>
          <p:cNvSpPr>
            <a:spLocks noGrp="1" noChangeArrowheads="1"/>
          </p:cNvSpPr>
          <p:nvPr>
            <p:ph type="body" idx="1"/>
          </p:nvPr>
        </p:nvSpPr>
        <p:spPr/>
        <p:txBody>
          <a:bodyPr/>
          <a:lstStyle/>
          <a:p>
            <a:pPr marL="571500" indent="-571500"/>
            <a:r>
              <a:rPr lang="en-US" sz="2600"/>
              <a:t>Bone fractures may be classified by four “either/or” classifications:</a:t>
            </a:r>
          </a:p>
          <a:p>
            <a:pPr marL="879475" lvl="1" indent="-533400">
              <a:buFont typeface="Times" charset="0"/>
              <a:buAutoNum type="arabicPeriod"/>
            </a:pPr>
            <a:r>
              <a:rPr lang="en-US" sz="2400"/>
              <a:t>Position of bone ends after fracture:</a:t>
            </a:r>
          </a:p>
          <a:p>
            <a:pPr marL="1279525" lvl="2" indent="-533400"/>
            <a:r>
              <a:rPr lang="en-US" sz="2400"/>
              <a:t>Nondisplaced—ends retain normal position</a:t>
            </a:r>
          </a:p>
          <a:p>
            <a:pPr marL="1279525" lvl="2" indent="-533400"/>
            <a:r>
              <a:rPr lang="en-US" sz="2400"/>
              <a:t>Displaced—ends out of normal alignment</a:t>
            </a:r>
          </a:p>
          <a:p>
            <a:pPr marL="879475" lvl="1" indent="-533400">
              <a:buFont typeface="Times" charset="0"/>
              <a:buAutoNum type="arabicPeriod" startAt="2"/>
            </a:pPr>
            <a:r>
              <a:rPr lang="en-US" sz="2400"/>
              <a:t>Completeness of the break</a:t>
            </a:r>
          </a:p>
          <a:p>
            <a:pPr marL="1279525" lvl="2" indent="-533400"/>
            <a:r>
              <a:rPr lang="en-US" sz="2400"/>
              <a:t>Complete—broken all the way through</a:t>
            </a:r>
          </a:p>
          <a:p>
            <a:pPr marL="1279525" lvl="2" indent="-533400"/>
            <a:r>
              <a:rPr lang="en-US" sz="2400"/>
              <a:t>Incomplete—not broken all the way through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noChangeArrowheads="1"/>
          </p:cNvSpPr>
          <p:nvPr>
            <p:ph type="title"/>
          </p:nvPr>
        </p:nvSpPr>
        <p:spPr/>
        <p:txBody>
          <a:bodyPr/>
          <a:lstStyle/>
          <a:p>
            <a:r>
              <a:rPr lang="en-US"/>
              <a:t>Classification of Bone Fractures</a:t>
            </a:r>
          </a:p>
        </p:txBody>
      </p:sp>
      <p:sp>
        <p:nvSpPr>
          <p:cNvPr id="41989" name="Rectangle 5"/>
          <p:cNvSpPr>
            <a:spLocks noGrp="1" noChangeArrowheads="1"/>
          </p:cNvSpPr>
          <p:nvPr>
            <p:ph type="body" idx="1"/>
          </p:nvPr>
        </p:nvSpPr>
        <p:spPr/>
        <p:txBody>
          <a:bodyPr/>
          <a:lstStyle/>
          <a:p>
            <a:pPr marL="879475" lvl="1" indent="-533400">
              <a:buFont typeface="Times" charset="0"/>
              <a:buAutoNum type="arabicPeriod" startAt="3"/>
            </a:pPr>
            <a:r>
              <a:rPr lang="en-US" sz="2400"/>
              <a:t>Orientation of the break to the long axis of the bone:</a:t>
            </a:r>
          </a:p>
          <a:p>
            <a:pPr marL="1279525" lvl="2" indent="-533400"/>
            <a:r>
              <a:rPr lang="en-US" sz="2400"/>
              <a:t>Linear—parallel to long axis of the bone</a:t>
            </a:r>
          </a:p>
          <a:p>
            <a:pPr marL="1279525" lvl="2" indent="-533400"/>
            <a:r>
              <a:rPr lang="en-US" sz="2400"/>
              <a:t>Transverse—perpendicular to long axis of the bone</a:t>
            </a:r>
          </a:p>
          <a:p>
            <a:pPr marL="879475" lvl="1" indent="-533400">
              <a:buFont typeface="Times" charset="0"/>
              <a:buAutoNum type="arabicPeriod" startAt="4"/>
            </a:pPr>
            <a:r>
              <a:rPr lang="en-US" sz="2400"/>
              <a:t>Whether or not the bone ends penetrate the skin:</a:t>
            </a:r>
          </a:p>
          <a:p>
            <a:pPr marL="1279525" lvl="2" indent="-533400"/>
            <a:r>
              <a:rPr lang="en-US" sz="2400"/>
              <a:t>Compound (open)—bone ends penetrate the skin</a:t>
            </a:r>
          </a:p>
          <a:p>
            <a:pPr marL="1279525" lvl="2" indent="-533400"/>
            <a:r>
              <a:rPr lang="en-US" sz="2400"/>
              <a:t>Simple (closed)—bone ends do not penetrate the skin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p:txBody>
          <a:bodyPr/>
          <a:lstStyle/>
          <a:p>
            <a:r>
              <a:rPr lang="en-US"/>
              <a:t>Common Types of Fractures</a:t>
            </a:r>
          </a:p>
        </p:txBody>
      </p:sp>
      <p:sp>
        <p:nvSpPr>
          <p:cNvPr id="44037" name="Rectangle 5"/>
          <p:cNvSpPr>
            <a:spLocks noGrp="1" noChangeArrowheads="1"/>
          </p:cNvSpPr>
          <p:nvPr>
            <p:ph type="body" idx="1"/>
          </p:nvPr>
        </p:nvSpPr>
        <p:spPr/>
        <p:txBody>
          <a:bodyPr/>
          <a:lstStyle/>
          <a:p>
            <a:r>
              <a:rPr lang="en-US"/>
              <a:t>All fractures can be described in terms of</a:t>
            </a:r>
          </a:p>
          <a:p>
            <a:pPr lvl="1"/>
            <a:r>
              <a:rPr lang="en-US"/>
              <a:t>Location</a:t>
            </a:r>
          </a:p>
          <a:p>
            <a:pPr lvl="1"/>
            <a:r>
              <a:rPr lang="en-US"/>
              <a:t>External appearance</a:t>
            </a:r>
          </a:p>
          <a:p>
            <a:pPr lvl="1"/>
            <a:r>
              <a:rPr lang="en-US"/>
              <a:t>Nature of the break</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590" y="457199"/>
            <a:ext cx="8403704" cy="6309360"/>
          </a:xfrm>
        </p:spPr>
      </p:pic>
    </p:spTree>
    <p:extLst>
      <p:ext uri="{BB962C8B-B14F-4D97-AF65-F5344CB8AC3E}">
        <p14:creationId xmlns:p14="http://schemas.microsoft.com/office/powerpoint/2010/main" val="9817271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2" y="31376"/>
            <a:ext cx="3955921" cy="4943475"/>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038600" y="1219200"/>
            <a:ext cx="4857750" cy="4562475"/>
          </a:xfrm>
          <a:prstGeom prst="rect">
            <a:avLst/>
          </a:prstGeom>
          <a:noFill/>
          <a:ln w="9525">
            <a:noFill/>
            <a:miter lim="800000"/>
            <a:headEnd/>
            <a:tailEnd/>
          </a:ln>
          <a:effectLst/>
        </p:spPr>
      </p:pic>
    </p:spTree>
    <p:extLst>
      <p:ext uri="{BB962C8B-B14F-4D97-AF65-F5344CB8AC3E}">
        <p14:creationId xmlns:p14="http://schemas.microsoft.com/office/powerpoint/2010/main" val="2663976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457199"/>
            <a:ext cx="8412480" cy="6309360"/>
          </a:xfrm>
        </p:spPr>
      </p:pic>
    </p:spTree>
    <p:extLst>
      <p:ext uri="{BB962C8B-B14F-4D97-AF65-F5344CB8AC3E}">
        <p14:creationId xmlns:p14="http://schemas.microsoft.com/office/powerpoint/2010/main" val="24415223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5906" y="1558925"/>
            <a:ext cx="6076950" cy="4562475"/>
          </a:xfrm>
        </p:spPr>
      </p:pic>
    </p:spTree>
    <p:extLst>
      <p:ext uri="{BB962C8B-B14F-4D97-AF65-F5344CB8AC3E}">
        <p14:creationId xmlns:p14="http://schemas.microsoft.com/office/powerpoint/2010/main" val="7801317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ChangeArrowheads="1"/>
          </p:cNvSpPr>
          <p:nvPr/>
        </p:nvSpPr>
        <p:spPr bwMode="auto">
          <a:xfrm>
            <a:off x="8304213" y="6581775"/>
            <a:ext cx="836612" cy="274638"/>
          </a:xfrm>
          <a:prstGeom prst="rect">
            <a:avLst/>
          </a:prstGeom>
          <a:noFill/>
          <a:ln w="9525">
            <a:noFill/>
            <a:miter lim="800000"/>
            <a:headEnd/>
            <a:tailEnd/>
          </a:ln>
          <a:effectLst/>
        </p:spPr>
        <p:txBody>
          <a:bodyPr wrap="none">
            <a:spAutoFit/>
          </a:bodyPr>
          <a:lstStyle/>
          <a:p>
            <a:pPr algn="r"/>
            <a:r>
              <a:rPr lang="en-US" sz="1200" b="1">
                <a:latin typeface="Arial" charset="0"/>
              </a:rPr>
              <a:t>Table 6.2</a:t>
            </a:r>
          </a:p>
        </p:txBody>
      </p:sp>
      <p:pic>
        <p:nvPicPr>
          <p:cNvPr id="46086" name="Picture 6"/>
          <p:cNvPicPr>
            <a:picLocks noChangeAspect="1" noChangeArrowheads="1"/>
          </p:cNvPicPr>
          <p:nvPr/>
        </p:nvPicPr>
        <p:blipFill>
          <a:blip r:embed="rId2" cstate="print"/>
          <a:srcRect b="7010"/>
          <a:stretch>
            <a:fillRect/>
          </a:stretch>
        </p:blipFill>
        <p:spPr bwMode="auto">
          <a:xfrm>
            <a:off x="303213" y="1390650"/>
            <a:ext cx="8535987" cy="379095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8304213" y="6581775"/>
            <a:ext cx="836612" cy="274638"/>
          </a:xfrm>
          <a:prstGeom prst="rect">
            <a:avLst/>
          </a:prstGeom>
          <a:noFill/>
          <a:ln w="9525">
            <a:noFill/>
            <a:miter lim="800000"/>
            <a:headEnd/>
            <a:tailEnd/>
          </a:ln>
          <a:effectLst/>
        </p:spPr>
        <p:txBody>
          <a:bodyPr wrap="none">
            <a:spAutoFit/>
          </a:bodyPr>
          <a:lstStyle/>
          <a:p>
            <a:pPr algn="r"/>
            <a:r>
              <a:rPr lang="en-US" sz="1200" b="1">
                <a:latin typeface="Arial" charset="0"/>
              </a:rPr>
              <a:t>Table 6.2</a:t>
            </a:r>
          </a:p>
        </p:txBody>
      </p:sp>
      <p:pic>
        <p:nvPicPr>
          <p:cNvPr id="88068" name="Picture 4"/>
          <p:cNvPicPr>
            <a:picLocks noChangeAspect="1" noChangeArrowheads="1"/>
          </p:cNvPicPr>
          <p:nvPr/>
        </p:nvPicPr>
        <p:blipFill>
          <a:blip r:embed="rId2" cstate="print"/>
          <a:srcRect b="7396"/>
          <a:stretch>
            <a:fillRect/>
          </a:stretch>
        </p:blipFill>
        <p:spPr bwMode="auto">
          <a:xfrm>
            <a:off x="303213" y="1282700"/>
            <a:ext cx="8535987" cy="39751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Ankle Break</a:t>
            </a:r>
            <a:endParaRPr lang="en-US" dirty="0"/>
          </a:p>
        </p:txBody>
      </p:sp>
      <p:pic>
        <p:nvPicPr>
          <p:cNvPr id="4098" name="Picture 2" descr="C:\Users\wiclark\AppData\Local\Microsoft\Windows\Temporary Internet Files\Content.Outlook\MFA3MGM9\IMG_1723 (2).jpg"/>
          <p:cNvPicPr>
            <a:picLocks noGrp="1" noChangeAspect="1" noChangeArrowheads="1"/>
          </p:cNvPicPr>
          <p:nvPr>
            <p:ph idx="1"/>
          </p:nvPr>
        </p:nvPicPr>
        <p:blipFill>
          <a:blip r:embed="rId2" cstate="print"/>
          <a:srcRect/>
          <a:stretch>
            <a:fillRect/>
          </a:stretch>
        </p:blipFill>
        <p:spPr bwMode="auto">
          <a:xfrm>
            <a:off x="1279421" y="1368425"/>
            <a:ext cx="6589921" cy="4943475"/>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8304213" y="6581775"/>
            <a:ext cx="836612" cy="274638"/>
          </a:xfrm>
          <a:prstGeom prst="rect">
            <a:avLst/>
          </a:prstGeom>
          <a:noFill/>
          <a:ln w="9525">
            <a:noFill/>
            <a:miter lim="800000"/>
            <a:headEnd/>
            <a:tailEnd/>
          </a:ln>
          <a:effectLst/>
        </p:spPr>
        <p:txBody>
          <a:bodyPr wrap="none">
            <a:spAutoFit/>
          </a:bodyPr>
          <a:lstStyle/>
          <a:p>
            <a:pPr algn="r"/>
            <a:r>
              <a:rPr lang="en-US" sz="1200" b="1">
                <a:latin typeface="Arial" charset="0"/>
              </a:rPr>
              <a:t>Table 6.2</a:t>
            </a:r>
          </a:p>
        </p:txBody>
      </p:sp>
      <p:pic>
        <p:nvPicPr>
          <p:cNvPr id="89093" name="Picture 5"/>
          <p:cNvPicPr>
            <a:picLocks noChangeAspect="1" noChangeArrowheads="1"/>
          </p:cNvPicPr>
          <p:nvPr/>
        </p:nvPicPr>
        <p:blipFill>
          <a:blip r:embed="rId2" cstate="print"/>
          <a:srcRect b="5949"/>
          <a:stretch>
            <a:fillRect/>
          </a:stretch>
        </p:blipFill>
        <p:spPr bwMode="auto">
          <a:xfrm>
            <a:off x="303213" y="920750"/>
            <a:ext cx="8535987" cy="4718050"/>
          </a:xfrm>
          <a:prstGeom prst="rect">
            <a:avLst/>
          </a:prstGeom>
          <a:noFill/>
        </p:spPr>
      </p:pic>
      <p:pic>
        <p:nvPicPr>
          <p:cNvPr id="1026" name="Picture 2" descr="C:\Users\wiclark\AppData\Local\Microsoft\Windows\Temporary Internet Files\Content.Outlook\MFA3MGM9\20151014_165213 (2).jpg"/>
          <p:cNvPicPr>
            <a:picLocks noChangeAspect="1" noChangeArrowheads="1"/>
          </p:cNvPicPr>
          <p:nvPr/>
        </p:nvPicPr>
        <p:blipFill>
          <a:blip r:embed="rId3" cstate="print"/>
          <a:srcRect/>
          <a:stretch>
            <a:fillRect/>
          </a:stretch>
        </p:blipFill>
        <p:spPr bwMode="auto">
          <a:xfrm>
            <a:off x="0" y="857250"/>
            <a:ext cx="9144000" cy="5143500"/>
          </a:xfrm>
          <a:prstGeom prst="rect">
            <a:avLst/>
          </a:prstGeom>
          <a:noFill/>
        </p:spPr>
      </p:pic>
      <p:pic>
        <p:nvPicPr>
          <p:cNvPr id="1027" name="Picture 3" descr="C:\Users\wiclark\AppData\Local\Microsoft\Windows\Temporary Internet Files\Content.Outlook\MFA3MGM9\20150930_162628 (2).jpg"/>
          <p:cNvPicPr>
            <a:picLocks noChangeAspect="1" noChangeArrowheads="1"/>
          </p:cNvPicPr>
          <p:nvPr/>
        </p:nvPicPr>
        <p:blipFill>
          <a:blip r:embed="rId4" cstate="print"/>
          <a:srcRect/>
          <a:stretch>
            <a:fillRect/>
          </a:stretch>
        </p:blipFill>
        <p:spPr bwMode="auto">
          <a:xfrm>
            <a:off x="0" y="857250"/>
            <a:ext cx="9144000" cy="514350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wiclark\AppData\Local\Microsoft\Windows\Temporary Internet Files\Content.Outlook\MFA3MGM9\20151014_165213 (2).jpg"/>
          <p:cNvPicPr>
            <a:picLocks noGrp="1" noChangeAspect="1" noChangeArrowheads="1"/>
          </p:cNvPicPr>
          <p:nvPr>
            <p:ph idx="1"/>
          </p:nvPr>
        </p:nvPicPr>
        <p:blipFill>
          <a:blip r:embed="rId2" cstate="print"/>
          <a:srcRect/>
          <a:stretch>
            <a:fillRect/>
          </a:stretch>
        </p:blipFill>
        <p:spPr bwMode="auto">
          <a:xfrm>
            <a:off x="460375" y="1526034"/>
            <a:ext cx="8228013" cy="4628257"/>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wiclark\AppData\Local\Microsoft\Windows\Temporary Internet Files\Content.Outlook\MFA3MGM9\20150916_163246 (2).jpg"/>
          <p:cNvPicPr>
            <a:picLocks noGrp="1" noChangeAspect="1" noChangeArrowheads="1"/>
          </p:cNvPicPr>
          <p:nvPr>
            <p:ph idx="1"/>
          </p:nvPr>
        </p:nvPicPr>
        <p:blipFill>
          <a:blip r:embed="rId2" cstate="print"/>
          <a:srcRect/>
          <a:stretch>
            <a:fillRect/>
          </a:stretch>
        </p:blipFill>
        <p:spPr bwMode="auto">
          <a:xfrm>
            <a:off x="460375" y="1526034"/>
            <a:ext cx="8228013" cy="4628257"/>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a:lstStyle/>
          <a:p>
            <a:r>
              <a:rPr lang="en-US"/>
              <a:t>Stages in the Healing of a Bone Fracture</a:t>
            </a:r>
          </a:p>
        </p:txBody>
      </p:sp>
      <p:sp>
        <p:nvSpPr>
          <p:cNvPr id="47109" name="Rectangle 5"/>
          <p:cNvSpPr>
            <a:spLocks noGrp="1" noChangeArrowheads="1"/>
          </p:cNvSpPr>
          <p:nvPr>
            <p:ph type="body" idx="1"/>
          </p:nvPr>
        </p:nvSpPr>
        <p:spPr/>
        <p:txBody>
          <a:bodyPr/>
          <a:lstStyle/>
          <a:p>
            <a:pPr marL="571500" indent="-571500">
              <a:buFont typeface="Times" charset="0"/>
              <a:buAutoNum type="arabicPeriod"/>
            </a:pPr>
            <a:r>
              <a:rPr lang="en-US"/>
              <a:t>Hematoma forms</a:t>
            </a:r>
          </a:p>
          <a:p>
            <a:pPr marL="879475" lvl="1" indent="-533400"/>
            <a:r>
              <a:rPr lang="en-US"/>
              <a:t>Torn blood vessels hemorrhage</a:t>
            </a:r>
          </a:p>
          <a:p>
            <a:pPr marL="879475" lvl="1" indent="-533400"/>
            <a:r>
              <a:rPr lang="en-US"/>
              <a:t>Clot (hematoma) forms </a:t>
            </a:r>
          </a:p>
          <a:p>
            <a:pPr marL="879475" lvl="1" indent="-533400"/>
            <a:r>
              <a:rPr lang="en-US"/>
              <a:t>Site becomes swollen, painful, and inflamed</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ChangeArrowheads="1"/>
          </p:cNvSpPr>
          <p:nvPr/>
        </p:nvSpPr>
        <p:spPr bwMode="auto">
          <a:xfrm>
            <a:off x="7626350" y="6581775"/>
            <a:ext cx="1514475" cy="274638"/>
          </a:xfrm>
          <a:prstGeom prst="rect">
            <a:avLst/>
          </a:prstGeom>
          <a:noFill/>
          <a:ln w="9525">
            <a:noFill/>
            <a:miter lim="800000"/>
            <a:headEnd/>
            <a:tailEnd/>
          </a:ln>
          <a:effectLst/>
        </p:spPr>
        <p:txBody>
          <a:bodyPr wrap="none">
            <a:spAutoFit/>
          </a:bodyPr>
          <a:lstStyle/>
          <a:p>
            <a:pPr algn="r"/>
            <a:r>
              <a:rPr lang="en-US" sz="1200" b="1">
                <a:latin typeface="Arial" charset="0"/>
              </a:rPr>
              <a:t>Figure 6.15, step 1</a:t>
            </a:r>
          </a:p>
        </p:txBody>
      </p:sp>
      <p:pic>
        <p:nvPicPr>
          <p:cNvPr id="49158" name="Picture 6" descr="figure_06_15_1"/>
          <p:cNvPicPr>
            <a:picLocks noChangeAspect="1" noChangeArrowheads="1"/>
          </p:cNvPicPr>
          <p:nvPr/>
        </p:nvPicPr>
        <p:blipFill>
          <a:blip r:embed="rId2" cstate="print"/>
          <a:srcRect/>
          <a:stretch>
            <a:fillRect/>
          </a:stretch>
        </p:blipFill>
        <p:spPr bwMode="auto">
          <a:xfrm>
            <a:off x="455613" y="541338"/>
            <a:ext cx="8231187" cy="5964237"/>
          </a:xfrm>
          <a:prstGeom prst="rect">
            <a:avLst/>
          </a:prstGeom>
          <a:noFill/>
        </p:spPr>
      </p:pic>
      <p:sp>
        <p:nvSpPr>
          <p:cNvPr id="49159" name="Rectangle 7"/>
          <p:cNvSpPr>
            <a:spLocks noChangeArrowheads="1"/>
          </p:cNvSpPr>
          <p:nvPr/>
        </p:nvSpPr>
        <p:spPr bwMode="auto">
          <a:xfrm>
            <a:off x="2755900" y="5970588"/>
            <a:ext cx="3322638" cy="427037"/>
          </a:xfrm>
          <a:prstGeom prst="rect">
            <a:avLst/>
          </a:prstGeom>
          <a:noFill/>
          <a:ln w="9525">
            <a:noFill/>
            <a:miter lim="800000"/>
            <a:headEnd/>
            <a:tailEnd/>
          </a:ln>
        </p:spPr>
        <p:txBody>
          <a:bodyPr wrap="none" lIns="0" tIns="0" rIns="0" bIns="0">
            <a:spAutoFit/>
          </a:bodyPr>
          <a:lstStyle/>
          <a:p>
            <a:pPr eaLnBrk="1" hangingPunct="1"/>
            <a:r>
              <a:rPr lang="en-US" sz="2800" b="1">
                <a:solidFill>
                  <a:srgbClr val="0092C8"/>
                </a:solidFill>
                <a:latin typeface="Arial" charset="0"/>
              </a:rPr>
              <a:t>A hematoma forms.</a:t>
            </a:r>
            <a:endParaRPr lang="en-US" sz="2800" b="1">
              <a:latin typeface="Arial" charset="0"/>
            </a:endParaRPr>
          </a:p>
        </p:txBody>
      </p:sp>
      <p:sp>
        <p:nvSpPr>
          <p:cNvPr id="49160" name="Oval 8"/>
          <p:cNvSpPr>
            <a:spLocks noChangeArrowheads="1"/>
          </p:cNvSpPr>
          <p:nvPr/>
        </p:nvSpPr>
        <p:spPr bwMode="auto">
          <a:xfrm>
            <a:off x="2168525" y="5930900"/>
            <a:ext cx="473075" cy="473075"/>
          </a:xfrm>
          <a:prstGeom prst="ellipse">
            <a:avLst/>
          </a:prstGeom>
          <a:solidFill>
            <a:schemeClr val="bg1"/>
          </a:solidFill>
          <a:ln w="31750">
            <a:solidFill>
              <a:srgbClr val="0092C8"/>
            </a:solidFill>
            <a:round/>
            <a:headEnd/>
            <a:tailEnd/>
          </a:ln>
          <a:effectLst/>
        </p:spPr>
        <p:txBody>
          <a:bodyPr wrap="none" anchor="ctr"/>
          <a:lstStyle/>
          <a:p>
            <a:pPr algn="ctr"/>
            <a:r>
              <a:rPr lang="en-US" sz="2900" b="1">
                <a:solidFill>
                  <a:srgbClr val="0092C8"/>
                </a:solidFill>
                <a:latin typeface="Arial Black" pitchFamily="34" charset="0"/>
              </a:rPr>
              <a:t>1</a:t>
            </a:r>
            <a:endParaRPr lang="en-US" sz="1000">
              <a:latin typeface="Arial Black" pitchFamily="34" charset="0"/>
            </a:endParaRPr>
          </a:p>
        </p:txBody>
      </p:sp>
      <p:sp>
        <p:nvSpPr>
          <p:cNvPr id="49161" name="Freeform 9"/>
          <p:cNvSpPr>
            <a:spLocks/>
          </p:cNvSpPr>
          <p:nvPr/>
        </p:nvSpPr>
        <p:spPr bwMode="auto">
          <a:xfrm>
            <a:off x="4921250" y="1600200"/>
            <a:ext cx="962025" cy="622300"/>
          </a:xfrm>
          <a:custGeom>
            <a:avLst/>
            <a:gdLst/>
            <a:ahLst/>
            <a:cxnLst>
              <a:cxn ang="0">
                <a:pos x="0" y="392"/>
              </a:cxn>
              <a:cxn ang="0">
                <a:pos x="606" y="126"/>
              </a:cxn>
              <a:cxn ang="0">
                <a:pos x="606" y="0"/>
              </a:cxn>
            </a:cxnLst>
            <a:rect l="0" t="0" r="r" b="b"/>
            <a:pathLst>
              <a:path w="606" h="392">
                <a:moveTo>
                  <a:pt x="0" y="392"/>
                </a:moveTo>
                <a:lnTo>
                  <a:pt x="606" y="126"/>
                </a:lnTo>
                <a:lnTo>
                  <a:pt x="606" y="0"/>
                </a:lnTo>
              </a:path>
            </a:pathLst>
          </a:custGeom>
          <a:noFill/>
          <a:ln w="53975">
            <a:solidFill>
              <a:srgbClr val="FFFFFF"/>
            </a:solidFill>
            <a:prstDash val="solid"/>
            <a:round/>
            <a:headEnd/>
            <a:tailEnd/>
          </a:ln>
        </p:spPr>
        <p:txBody>
          <a:bodyPr/>
          <a:lstStyle/>
          <a:p>
            <a:endParaRPr lang="en-US"/>
          </a:p>
        </p:txBody>
      </p:sp>
      <p:sp>
        <p:nvSpPr>
          <p:cNvPr id="49162" name="Freeform 10"/>
          <p:cNvSpPr>
            <a:spLocks/>
          </p:cNvSpPr>
          <p:nvPr/>
        </p:nvSpPr>
        <p:spPr bwMode="auto">
          <a:xfrm>
            <a:off x="4921250" y="1600200"/>
            <a:ext cx="962025" cy="622300"/>
          </a:xfrm>
          <a:custGeom>
            <a:avLst/>
            <a:gdLst/>
            <a:ahLst/>
            <a:cxnLst>
              <a:cxn ang="0">
                <a:pos x="0" y="392"/>
              </a:cxn>
              <a:cxn ang="0">
                <a:pos x="606" y="126"/>
              </a:cxn>
              <a:cxn ang="0">
                <a:pos x="606" y="0"/>
              </a:cxn>
            </a:cxnLst>
            <a:rect l="0" t="0" r="r" b="b"/>
            <a:pathLst>
              <a:path w="606" h="392">
                <a:moveTo>
                  <a:pt x="0" y="392"/>
                </a:moveTo>
                <a:lnTo>
                  <a:pt x="606" y="126"/>
                </a:lnTo>
                <a:lnTo>
                  <a:pt x="606" y="0"/>
                </a:lnTo>
              </a:path>
            </a:pathLst>
          </a:custGeom>
          <a:noFill/>
          <a:ln w="22225">
            <a:solidFill>
              <a:srgbClr val="000000"/>
            </a:solidFill>
            <a:prstDash val="solid"/>
            <a:round/>
            <a:headEnd/>
            <a:tailEnd/>
          </a:ln>
        </p:spPr>
        <p:txBody>
          <a:bodyPr/>
          <a:lstStyle/>
          <a:p>
            <a:endParaRPr lang="en-US"/>
          </a:p>
        </p:txBody>
      </p:sp>
      <p:sp>
        <p:nvSpPr>
          <p:cNvPr id="49163" name="Rectangle 11"/>
          <p:cNvSpPr>
            <a:spLocks noChangeArrowheads="1"/>
          </p:cNvSpPr>
          <p:nvPr/>
        </p:nvSpPr>
        <p:spPr bwMode="auto">
          <a:xfrm>
            <a:off x="5178425" y="1211263"/>
            <a:ext cx="1743075" cy="427037"/>
          </a:xfrm>
          <a:prstGeom prst="rect">
            <a:avLst/>
          </a:prstGeom>
          <a:noFill/>
          <a:ln w="9525">
            <a:noFill/>
            <a:miter lim="800000"/>
            <a:headEnd/>
            <a:tailEnd/>
          </a:ln>
        </p:spPr>
        <p:txBody>
          <a:bodyPr wrap="none" lIns="0" tIns="0" rIns="0" bIns="0">
            <a:spAutoFit/>
          </a:bodyPr>
          <a:lstStyle/>
          <a:p>
            <a:pPr eaLnBrk="1" hangingPunct="1"/>
            <a:r>
              <a:rPr lang="en-US" sz="2800">
                <a:solidFill>
                  <a:srgbClr val="000000"/>
                </a:solidFill>
                <a:latin typeface="Arial Bold" pitchFamily="1" charset="0"/>
              </a:rPr>
              <a:t>Hematoma</a:t>
            </a:r>
            <a:endParaRPr lang="en-US" sz="1800">
              <a:latin typeface="Arial"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p:txBody>
          <a:bodyPr/>
          <a:lstStyle/>
          <a:p>
            <a:r>
              <a:rPr lang="en-US"/>
              <a:t>Stages in the Healing of a Bone Fracture</a:t>
            </a:r>
          </a:p>
        </p:txBody>
      </p:sp>
      <p:sp>
        <p:nvSpPr>
          <p:cNvPr id="50181" name="Rectangle 5"/>
          <p:cNvSpPr>
            <a:spLocks noGrp="1" noChangeArrowheads="1"/>
          </p:cNvSpPr>
          <p:nvPr>
            <p:ph type="body" idx="1"/>
          </p:nvPr>
        </p:nvSpPr>
        <p:spPr/>
        <p:txBody>
          <a:bodyPr/>
          <a:lstStyle/>
          <a:p>
            <a:pPr marL="571500" indent="-571500">
              <a:buFont typeface="Times" charset="0"/>
              <a:buAutoNum type="arabicPeriod" startAt="2"/>
            </a:pPr>
            <a:r>
              <a:rPr lang="en-US"/>
              <a:t>Fibrocartilaginous callus forms</a:t>
            </a:r>
          </a:p>
          <a:p>
            <a:pPr marL="879475" lvl="1" indent="-533400"/>
            <a:r>
              <a:rPr lang="en-US"/>
              <a:t>Phagocytic cells clear debris</a:t>
            </a:r>
          </a:p>
          <a:p>
            <a:pPr marL="879475" lvl="1" indent="-533400"/>
            <a:r>
              <a:rPr lang="en-US"/>
              <a:t>Osteoblasts begin forming spongy bone within 1 week</a:t>
            </a:r>
          </a:p>
          <a:p>
            <a:pPr marL="879475" lvl="1" indent="-533400"/>
            <a:r>
              <a:rPr lang="en-US"/>
              <a:t>Fibroblasts secrete collagen fibers to connect bone ends</a:t>
            </a:r>
          </a:p>
          <a:p>
            <a:pPr marL="879475" lvl="1" indent="-533400"/>
            <a:r>
              <a:rPr lang="en-US"/>
              <a:t>Mass of repair tissue now called fibrocartilaginous callus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ChangeArrowheads="1"/>
          </p:cNvSpPr>
          <p:nvPr/>
        </p:nvSpPr>
        <p:spPr bwMode="auto">
          <a:xfrm>
            <a:off x="7626350" y="6581775"/>
            <a:ext cx="1514475" cy="274638"/>
          </a:xfrm>
          <a:prstGeom prst="rect">
            <a:avLst/>
          </a:prstGeom>
          <a:noFill/>
          <a:ln w="9525">
            <a:noFill/>
            <a:miter lim="800000"/>
            <a:headEnd/>
            <a:tailEnd/>
          </a:ln>
          <a:effectLst/>
        </p:spPr>
        <p:txBody>
          <a:bodyPr wrap="none">
            <a:spAutoFit/>
          </a:bodyPr>
          <a:lstStyle/>
          <a:p>
            <a:pPr algn="r"/>
            <a:r>
              <a:rPr lang="en-US" sz="1200" b="1">
                <a:latin typeface="Arial" charset="0"/>
              </a:rPr>
              <a:t>Figure 6.15, step 2</a:t>
            </a:r>
          </a:p>
        </p:txBody>
      </p:sp>
      <p:pic>
        <p:nvPicPr>
          <p:cNvPr id="52230" name="Picture 6" descr="figure_06_15_2"/>
          <p:cNvPicPr>
            <a:picLocks noChangeAspect="1" noChangeArrowheads="1"/>
          </p:cNvPicPr>
          <p:nvPr/>
        </p:nvPicPr>
        <p:blipFill>
          <a:blip r:embed="rId3" cstate="print"/>
          <a:srcRect/>
          <a:stretch>
            <a:fillRect/>
          </a:stretch>
        </p:blipFill>
        <p:spPr bwMode="auto">
          <a:xfrm>
            <a:off x="455613" y="547688"/>
            <a:ext cx="8231187" cy="5951537"/>
          </a:xfrm>
          <a:prstGeom prst="rect">
            <a:avLst/>
          </a:prstGeom>
          <a:noFill/>
        </p:spPr>
      </p:pic>
      <p:sp>
        <p:nvSpPr>
          <p:cNvPr id="52231" name="Rectangle 7"/>
          <p:cNvSpPr>
            <a:spLocks noChangeArrowheads="1"/>
          </p:cNvSpPr>
          <p:nvPr/>
        </p:nvSpPr>
        <p:spPr bwMode="auto">
          <a:xfrm>
            <a:off x="2768600" y="5695950"/>
            <a:ext cx="3562350" cy="822325"/>
          </a:xfrm>
          <a:prstGeom prst="rect">
            <a:avLst/>
          </a:prstGeom>
          <a:noFill/>
          <a:ln w="9525">
            <a:noFill/>
            <a:miter lim="800000"/>
            <a:headEnd/>
            <a:tailEnd/>
          </a:ln>
        </p:spPr>
        <p:txBody>
          <a:bodyPr wrap="none" lIns="0" tIns="0" rIns="0" bIns="0">
            <a:spAutoFit/>
          </a:bodyPr>
          <a:lstStyle/>
          <a:p>
            <a:pPr eaLnBrk="1" hangingPunct="1"/>
            <a:r>
              <a:rPr lang="en-US" sz="2700" b="1">
                <a:solidFill>
                  <a:srgbClr val="0092C8"/>
                </a:solidFill>
                <a:latin typeface="Arial" charset="0"/>
              </a:rPr>
              <a:t>      Fibrocartilaginous</a:t>
            </a:r>
            <a:br>
              <a:rPr lang="en-US" sz="2700" b="1">
                <a:solidFill>
                  <a:srgbClr val="0092C8"/>
                </a:solidFill>
                <a:latin typeface="Arial" charset="0"/>
              </a:rPr>
            </a:br>
            <a:r>
              <a:rPr lang="en-US" sz="2700" b="1">
                <a:solidFill>
                  <a:srgbClr val="0092C8"/>
                </a:solidFill>
                <a:latin typeface="Arial" charset="0"/>
              </a:rPr>
              <a:t>callus forms.</a:t>
            </a:r>
            <a:endParaRPr lang="en-US" sz="2700" b="1">
              <a:latin typeface="Arial" charset="0"/>
            </a:endParaRPr>
          </a:p>
        </p:txBody>
      </p:sp>
      <p:sp>
        <p:nvSpPr>
          <p:cNvPr id="52232" name="Oval 8"/>
          <p:cNvSpPr>
            <a:spLocks noChangeArrowheads="1"/>
          </p:cNvSpPr>
          <p:nvPr/>
        </p:nvSpPr>
        <p:spPr bwMode="auto">
          <a:xfrm>
            <a:off x="2768600" y="5675313"/>
            <a:ext cx="454025" cy="454025"/>
          </a:xfrm>
          <a:prstGeom prst="ellipse">
            <a:avLst/>
          </a:prstGeom>
          <a:solidFill>
            <a:schemeClr val="bg1"/>
          </a:solidFill>
          <a:ln w="28575">
            <a:solidFill>
              <a:srgbClr val="0092C8"/>
            </a:solidFill>
            <a:round/>
            <a:headEnd/>
            <a:tailEnd/>
          </a:ln>
          <a:effectLst/>
        </p:spPr>
        <p:txBody>
          <a:bodyPr wrap="none" anchor="ctr"/>
          <a:lstStyle/>
          <a:p>
            <a:pPr algn="ctr"/>
            <a:r>
              <a:rPr lang="en-US" sz="2800" b="1">
                <a:solidFill>
                  <a:srgbClr val="0092C8"/>
                </a:solidFill>
                <a:latin typeface="Arial Black" pitchFamily="34" charset="0"/>
              </a:rPr>
              <a:t>2</a:t>
            </a:r>
            <a:endParaRPr lang="en-US" sz="1000">
              <a:latin typeface="Arial Black" pitchFamily="34" charset="0"/>
            </a:endParaRPr>
          </a:p>
        </p:txBody>
      </p:sp>
      <p:sp>
        <p:nvSpPr>
          <p:cNvPr id="52233" name="Freeform 9"/>
          <p:cNvSpPr>
            <a:spLocks/>
          </p:cNvSpPr>
          <p:nvPr/>
        </p:nvSpPr>
        <p:spPr bwMode="auto">
          <a:xfrm>
            <a:off x="5254625" y="3087688"/>
            <a:ext cx="323850" cy="304800"/>
          </a:xfrm>
          <a:custGeom>
            <a:avLst/>
            <a:gdLst/>
            <a:ahLst/>
            <a:cxnLst>
              <a:cxn ang="0">
                <a:pos x="0" y="0"/>
              </a:cxn>
              <a:cxn ang="0">
                <a:pos x="204" y="104"/>
              </a:cxn>
              <a:cxn ang="0">
                <a:pos x="6" y="192"/>
              </a:cxn>
            </a:cxnLst>
            <a:rect l="0" t="0" r="r" b="b"/>
            <a:pathLst>
              <a:path w="204" h="192">
                <a:moveTo>
                  <a:pt x="0" y="0"/>
                </a:moveTo>
                <a:lnTo>
                  <a:pt x="204" y="104"/>
                </a:lnTo>
                <a:lnTo>
                  <a:pt x="6" y="192"/>
                </a:lnTo>
              </a:path>
            </a:pathLst>
          </a:custGeom>
          <a:noFill/>
          <a:ln w="50800">
            <a:solidFill>
              <a:srgbClr val="FFFFFF"/>
            </a:solidFill>
            <a:prstDash val="solid"/>
            <a:round/>
            <a:headEnd/>
            <a:tailEnd/>
          </a:ln>
        </p:spPr>
        <p:txBody>
          <a:bodyPr/>
          <a:lstStyle/>
          <a:p>
            <a:endParaRPr lang="en-US"/>
          </a:p>
        </p:txBody>
      </p:sp>
      <p:sp>
        <p:nvSpPr>
          <p:cNvPr id="52234" name="Line 10"/>
          <p:cNvSpPr>
            <a:spLocks noChangeShapeType="1"/>
          </p:cNvSpPr>
          <p:nvPr/>
        </p:nvSpPr>
        <p:spPr bwMode="auto">
          <a:xfrm flipH="1">
            <a:off x="2773363" y="3154363"/>
            <a:ext cx="1774825" cy="1587"/>
          </a:xfrm>
          <a:prstGeom prst="line">
            <a:avLst/>
          </a:prstGeom>
          <a:noFill/>
          <a:ln w="50800">
            <a:solidFill>
              <a:srgbClr val="FFFFFF"/>
            </a:solidFill>
            <a:round/>
            <a:headEnd/>
            <a:tailEnd/>
          </a:ln>
        </p:spPr>
        <p:txBody>
          <a:bodyPr/>
          <a:lstStyle/>
          <a:p>
            <a:endParaRPr lang="en-US"/>
          </a:p>
        </p:txBody>
      </p:sp>
      <p:sp>
        <p:nvSpPr>
          <p:cNvPr id="52235" name="Line 11"/>
          <p:cNvSpPr>
            <a:spLocks noChangeShapeType="1"/>
          </p:cNvSpPr>
          <p:nvPr/>
        </p:nvSpPr>
        <p:spPr bwMode="auto">
          <a:xfrm>
            <a:off x="5578475" y="3252788"/>
            <a:ext cx="781050" cy="1587"/>
          </a:xfrm>
          <a:prstGeom prst="line">
            <a:avLst/>
          </a:prstGeom>
          <a:noFill/>
          <a:ln w="50800">
            <a:solidFill>
              <a:srgbClr val="FFFFFF"/>
            </a:solidFill>
            <a:round/>
            <a:headEnd/>
            <a:tailEnd/>
          </a:ln>
        </p:spPr>
        <p:txBody>
          <a:bodyPr/>
          <a:lstStyle/>
          <a:p>
            <a:endParaRPr lang="en-US"/>
          </a:p>
        </p:txBody>
      </p:sp>
      <p:sp>
        <p:nvSpPr>
          <p:cNvPr id="52236" name="Freeform 12"/>
          <p:cNvSpPr>
            <a:spLocks/>
          </p:cNvSpPr>
          <p:nvPr/>
        </p:nvSpPr>
        <p:spPr bwMode="auto">
          <a:xfrm>
            <a:off x="5711825" y="3598863"/>
            <a:ext cx="374650" cy="1074737"/>
          </a:xfrm>
          <a:custGeom>
            <a:avLst/>
            <a:gdLst/>
            <a:ahLst/>
            <a:cxnLst>
              <a:cxn ang="0">
                <a:pos x="0" y="0"/>
              </a:cxn>
              <a:cxn ang="0">
                <a:pos x="116" y="677"/>
              </a:cxn>
              <a:cxn ang="0">
                <a:pos x="236" y="677"/>
              </a:cxn>
            </a:cxnLst>
            <a:rect l="0" t="0" r="r" b="b"/>
            <a:pathLst>
              <a:path w="236" h="677">
                <a:moveTo>
                  <a:pt x="0" y="0"/>
                </a:moveTo>
                <a:lnTo>
                  <a:pt x="116" y="677"/>
                </a:lnTo>
                <a:lnTo>
                  <a:pt x="236" y="677"/>
                </a:lnTo>
              </a:path>
            </a:pathLst>
          </a:custGeom>
          <a:noFill/>
          <a:ln w="50800">
            <a:solidFill>
              <a:srgbClr val="FFFFFF"/>
            </a:solidFill>
            <a:prstDash val="solid"/>
            <a:round/>
            <a:headEnd/>
            <a:tailEnd/>
          </a:ln>
        </p:spPr>
        <p:txBody>
          <a:bodyPr/>
          <a:lstStyle/>
          <a:p>
            <a:endParaRPr lang="en-US"/>
          </a:p>
        </p:txBody>
      </p:sp>
      <p:sp>
        <p:nvSpPr>
          <p:cNvPr id="52237" name="Line 13"/>
          <p:cNvSpPr>
            <a:spLocks noChangeShapeType="1"/>
          </p:cNvSpPr>
          <p:nvPr/>
        </p:nvSpPr>
        <p:spPr bwMode="auto">
          <a:xfrm flipH="1">
            <a:off x="2773363" y="3154363"/>
            <a:ext cx="1774825" cy="1587"/>
          </a:xfrm>
          <a:prstGeom prst="line">
            <a:avLst/>
          </a:prstGeom>
          <a:noFill/>
          <a:ln w="22225">
            <a:solidFill>
              <a:srgbClr val="000000"/>
            </a:solidFill>
            <a:round/>
            <a:headEnd/>
            <a:tailEnd/>
          </a:ln>
        </p:spPr>
        <p:txBody>
          <a:bodyPr/>
          <a:lstStyle/>
          <a:p>
            <a:endParaRPr lang="en-US"/>
          </a:p>
        </p:txBody>
      </p:sp>
      <p:sp>
        <p:nvSpPr>
          <p:cNvPr id="52238" name="Line 14"/>
          <p:cNvSpPr>
            <a:spLocks noChangeShapeType="1"/>
          </p:cNvSpPr>
          <p:nvPr/>
        </p:nvSpPr>
        <p:spPr bwMode="auto">
          <a:xfrm>
            <a:off x="5578475" y="3252788"/>
            <a:ext cx="781050" cy="1587"/>
          </a:xfrm>
          <a:prstGeom prst="line">
            <a:avLst/>
          </a:prstGeom>
          <a:noFill/>
          <a:ln w="22225">
            <a:solidFill>
              <a:srgbClr val="000000"/>
            </a:solidFill>
            <a:round/>
            <a:headEnd/>
            <a:tailEnd/>
          </a:ln>
        </p:spPr>
        <p:txBody>
          <a:bodyPr/>
          <a:lstStyle/>
          <a:p>
            <a:endParaRPr lang="en-US"/>
          </a:p>
        </p:txBody>
      </p:sp>
      <p:sp>
        <p:nvSpPr>
          <p:cNvPr id="52239" name="Freeform 15"/>
          <p:cNvSpPr>
            <a:spLocks/>
          </p:cNvSpPr>
          <p:nvPr/>
        </p:nvSpPr>
        <p:spPr bwMode="auto">
          <a:xfrm>
            <a:off x="5711825" y="3598863"/>
            <a:ext cx="374650" cy="1074737"/>
          </a:xfrm>
          <a:custGeom>
            <a:avLst/>
            <a:gdLst/>
            <a:ahLst/>
            <a:cxnLst>
              <a:cxn ang="0">
                <a:pos x="0" y="0"/>
              </a:cxn>
              <a:cxn ang="0">
                <a:pos x="116" y="677"/>
              </a:cxn>
              <a:cxn ang="0">
                <a:pos x="236" y="677"/>
              </a:cxn>
            </a:cxnLst>
            <a:rect l="0" t="0" r="r" b="b"/>
            <a:pathLst>
              <a:path w="236" h="677">
                <a:moveTo>
                  <a:pt x="0" y="0"/>
                </a:moveTo>
                <a:lnTo>
                  <a:pt x="116" y="677"/>
                </a:lnTo>
                <a:lnTo>
                  <a:pt x="236" y="677"/>
                </a:lnTo>
              </a:path>
            </a:pathLst>
          </a:custGeom>
          <a:noFill/>
          <a:ln w="22225">
            <a:solidFill>
              <a:srgbClr val="000000"/>
            </a:solidFill>
            <a:prstDash val="solid"/>
            <a:round/>
            <a:headEnd/>
            <a:tailEnd/>
          </a:ln>
        </p:spPr>
        <p:txBody>
          <a:bodyPr/>
          <a:lstStyle/>
          <a:p>
            <a:endParaRPr lang="en-US"/>
          </a:p>
        </p:txBody>
      </p:sp>
      <p:sp>
        <p:nvSpPr>
          <p:cNvPr id="52240" name="Freeform 16"/>
          <p:cNvSpPr>
            <a:spLocks/>
          </p:cNvSpPr>
          <p:nvPr/>
        </p:nvSpPr>
        <p:spPr bwMode="auto">
          <a:xfrm>
            <a:off x="5648325" y="1541463"/>
            <a:ext cx="517525" cy="1127125"/>
          </a:xfrm>
          <a:custGeom>
            <a:avLst/>
            <a:gdLst/>
            <a:ahLst/>
            <a:cxnLst>
              <a:cxn ang="0">
                <a:pos x="0" y="710"/>
              </a:cxn>
              <a:cxn ang="0">
                <a:pos x="214" y="0"/>
              </a:cxn>
              <a:cxn ang="0">
                <a:pos x="326" y="0"/>
              </a:cxn>
            </a:cxnLst>
            <a:rect l="0" t="0" r="r" b="b"/>
            <a:pathLst>
              <a:path w="326" h="710">
                <a:moveTo>
                  <a:pt x="0" y="710"/>
                </a:moveTo>
                <a:lnTo>
                  <a:pt x="214" y="0"/>
                </a:lnTo>
                <a:lnTo>
                  <a:pt x="326" y="0"/>
                </a:lnTo>
              </a:path>
            </a:pathLst>
          </a:custGeom>
          <a:noFill/>
          <a:ln w="50800">
            <a:solidFill>
              <a:srgbClr val="FFFFFF"/>
            </a:solidFill>
            <a:prstDash val="solid"/>
            <a:round/>
            <a:headEnd/>
            <a:tailEnd/>
          </a:ln>
        </p:spPr>
        <p:txBody>
          <a:bodyPr/>
          <a:lstStyle/>
          <a:p>
            <a:endParaRPr lang="en-US"/>
          </a:p>
        </p:txBody>
      </p:sp>
      <p:sp>
        <p:nvSpPr>
          <p:cNvPr id="52241" name="Freeform 17"/>
          <p:cNvSpPr>
            <a:spLocks/>
          </p:cNvSpPr>
          <p:nvPr/>
        </p:nvSpPr>
        <p:spPr bwMode="auto">
          <a:xfrm>
            <a:off x="5648325" y="1541463"/>
            <a:ext cx="517525" cy="1127125"/>
          </a:xfrm>
          <a:custGeom>
            <a:avLst/>
            <a:gdLst/>
            <a:ahLst/>
            <a:cxnLst>
              <a:cxn ang="0">
                <a:pos x="0" y="710"/>
              </a:cxn>
              <a:cxn ang="0">
                <a:pos x="214" y="0"/>
              </a:cxn>
              <a:cxn ang="0">
                <a:pos x="326" y="0"/>
              </a:cxn>
            </a:cxnLst>
            <a:rect l="0" t="0" r="r" b="b"/>
            <a:pathLst>
              <a:path w="326" h="710">
                <a:moveTo>
                  <a:pt x="0" y="710"/>
                </a:moveTo>
                <a:lnTo>
                  <a:pt x="214" y="0"/>
                </a:lnTo>
                <a:lnTo>
                  <a:pt x="326" y="0"/>
                </a:lnTo>
              </a:path>
            </a:pathLst>
          </a:custGeom>
          <a:noFill/>
          <a:ln w="22225">
            <a:solidFill>
              <a:srgbClr val="000000"/>
            </a:solidFill>
            <a:prstDash val="solid"/>
            <a:round/>
            <a:headEnd/>
            <a:tailEnd/>
          </a:ln>
        </p:spPr>
        <p:txBody>
          <a:bodyPr/>
          <a:lstStyle/>
          <a:p>
            <a:endParaRPr lang="en-US"/>
          </a:p>
        </p:txBody>
      </p:sp>
      <p:sp>
        <p:nvSpPr>
          <p:cNvPr id="52242" name="Freeform 18"/>
          <p:cNvSpPr>
            <a:spLocks/>
          </p:cNvSpPr>
          <p:nvPr/>
        </p:nvSpPr>
        <p:spPr bwMode="auto">
          <a:xfrm>
            <a:off x="5254625" y="3087688"/>
            <a:ext cx="323850" cy="304800"/>
          </a:xfrm>
          <a:custGeom>
            <a:avLst/>
            <a:gdLst/>
            <a:ahLst/>
            <a:cxnLst>
              <a:cxn ang="0">
                <a:pos x="0" y="0"/>
              </a:cxn>
              <a:cxn ang="0">
                <a:pos x="204" y="104"/>
              </a:cxn>
              <a:cxn ang="0">
                <a:pos x="6" y="192"/>
              </a:cxn>
            </a:cxnLst>
            <a:rect l="0" t="0" r="r" b="b"/>
            <a:pathLst>
              <a:path w="204" h="192">
                <a:moveTo>
                  <a:pt x="0" y="0"/>
                </a:moveTo>
                <a:lnTo>
                  <a:pt x="204" y="104"/>
                </a:lnTo>
                <a:lnTo>
                  <a:pt x="6" y="192"/>
                </a:lnTo>
              </a:path>
            </a:pathLst>
          </a:custGeom>
          <a:noFill/>
          <a:ln w="22225">
            <a:solidFill>
              <a:srgbClr val="000000"/>
            </a:solidFill>
            <a:prstDash val="solid"/>
            <a:round/>
            <a:headEnd/>
            <a:tailEnd/>
          </a:ln>
        </p:spPr>
        <p:txBody>
          <a:bodyPr/>
          <a:lstStyle/>
          <a:p>
            <a:endParaRPr lang="en-US"/>
          </a:p>
        </p:txBody>
      </p:sp>
      <p:sp>
        <p:nvSpPr>
          <p:cNvPr id="52243" name="Rectangle 19"/>
          <p:cNvSpPr>
            <a:spLocks noChangeArrowheads="1"/>
          </p:cNvSpPr>
          <p:nvPr/>
        </p:nvSpPr>
        <p:spPr bwMode="auto">
          <a:xfrm>
            <a:off x="6207125" y="1368425"/>
            <a:ext cx="1352550" cy="739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2700" b="1">
                <a:solidFill>
                  <a:srgbClr val="000000"/>
                </a:solidFill>
                <a:latin typeface="Arial" charset="0"/>
              </a:rPr>
              <a:t>External</a:t>
            </a:r>
            <a:br>
              <a:rPr lang="en-US" sz="2700" b="1">
                <a:solidFill>
                  <a:srgbClr val="000000"/>
                </a:solidFill>
                <a:latin typeface="Arial" charset="0"/>
              </a:rPr>
            </a:br>
            <a:r>
              <a:rPr lang="en-US" sz="2700" b="1">
                <a:solidFill>
                  <a:srgbClr val="000000"/>
                </a:solidFill>
                <a:latin typeface="Arial" charset="0"/>
              </a:rPr>
              <a:t>callus</a:t>
            </a:r>
            <a:endParaRPr lang="en-US" sz="1800" b="1">
              <a:latin typeface="Arial" charset="0"/>
            </a:endParaRPr>
          </a:p>
        </p:txBody>
      </p:sp>
      <p:sp>
        <p:nvSpPr>
          <p:cNvPr id="52244" name="Rectangle 20"/>
          <p:cNvSpPr>
            <a:spLocks noChangeArrowheads="1"/>
          </p:cNvSpPr>
          <p:nvPr/>
        </p:nvSpPr>
        <p:spPr bwMode="auto">
          <a:xfrm>
            <a:off x="6426200" y="3068638"/>
            <a:ext cx="1238250" cy="1109662"/>
          </a:xfrm>
          <a:prstGeom prst="rect">
            <a:avLst/>
          </a:prstGeom>
          <a:noFill/>
          <a:ln w="9525">
            <a:noFill/>
            <a:miter lim="800000"/>
            <a:headEnd/>
            <a:tailEnd/>
          </a:ln>
        </p:spPr>
        <p:txBody>
          <a:bodyPr wrap="none" lIns="0" tIns="0" rIns="0" bIns="0">
            <a:spAutoFit/>
          </a:bodyPr>
          <a:lstStyle/>
          <a:p>
            <a:pPr eaLnBrk="1" hangingPunct="1">
              <a:lnSpc>
                <a:spcPct val="90000"/>
              </a:lnSpc>
            </a:pPr>
            <a:r>
              <a:rPr lang="en-US" sz="2700" b="1">
                <a:solidFill>
                  <a:srgbClr val="000000"/>
                </a:solidFill>
                <a:latin typeface="Arial" charset="0"/>
              </a:rPr>
              <a:t>New</a:t>
            </a:r>
            <a:br>
              <a:rPr lang="en-US" sz="2700" b="1">
                <a:solidFill>
                  <a:srgbClr val="000000"/>
                </a:solidFill>
                <a:latin typeface="Arial" charset="0"/>
              </a:rPr>
            </a:br>
            <a:r>
              <a:rPr lang="en-US" sz="2700" b="1">
                <a:solidFill>
                  <a:srgbClr val="000000"/>
                </a:solidFill>
                <a:latin typeface="Arial" charset="0"/>
              </a:rPr>
              <a:t>blood</a:t>
            </a:r>
            <a:br>
              <a:rPr lang="en-US" sz="2700" b="1">
                <a:solidFill>
                  <a:srgbClr val="000000"/>
                </a:solidFill>
                <a:latin typeface="Arial" charset="0"/>
              </a:rPr>
            </a:br>
            <a:r>
              <a:rPr lang="en-US" sz="2700" b="1">
                <a:solidFill>
                  <a:srgbClr val="000000"/>
                </a:solidFill>
                <a:latin typeface="Arial" charset="0"/>
              </a:rPr>
              <a:t>vessels</a:t>
            </a:r>
            <a:endParaRPr lang="en-US" sz="1800" b="1">
              <a:latin typeface="Arial" charset="0"/>
            </a:endParaRPr>
          </a:p>
        </p:txBody>
      </p:sp>
      <p:sp>
        <p:nvSpPr>
          <p:cNvPr id="52245" name="Rectangle 21"/>
          <p:cNvSpPr>
            <a:spLocks noChangeArrowheads="1"/>
          </p:cNvSpPr>
          <p:nvPr/>
        </p:nvSpPr>
        <p:spPr bwMode="auto">
          <a:xfrm>
            <a:off x="6127750" y="4502150"/>
            <a:ext cx="1409700" cy="1109663"/>
          </a:xfrm>
          <a:prstGeom prst="rect">
            <a:avLst/>
          </a:prstGeom>
          <a:noFill/>
          <a:ln w="9525">
            <a:noFill/>
            <a:miter lim="800000"/>
            <a:headEnd/>
            <a:tailEnd/>
          </a:ln>
        </p:spPr>
        <p:txBody>
          <a:bodyPr wrap="none" lIns="0" tIns="0" rIns="0" bIns="0">
            <a:spAutoFit/>
          </a:bodyPr>
          <a:lstStyle/>
          <a:p>
            <a:pPr eaLnBrk="1" hangingPunct="1">
              <a:lnSpc>
                <a:spcPct val="90000"/>
              </a:lnSpc>
            </a:pPr>
            <a:r>
              <a:rPr lang="en-US" sz="2700" b="1">
                <a:solidFill>
                  <a:srgbClr val="000000"/>
                </a:solidFill>
                <a:latin typeface="Arial" charset="0"/>
              </a:rPr>
              <a:t>Spongy</a:t>
            </a:r>
            <a:br>
              <a:rPr lang="en-US" sz="2700" b="1">
                <a:solidFill>
                  <a:srgbClr val="000000"/>
                </a:solidFill>
                <a:latin typeface="Arial" charset="0"/>
              </a:rPr>
            </a:br>
            <a:r>
              <a:rPr lang="en-US" sz="2700" b="1">
                <a:solidFill>
                  <a:srgbClr val="000000"/>
                </a:solidFill>
                <a:latin typeface="Arial" charset="0"/>
              </a:rPr>
              <a:t>bone</a:t>
            </a:r>
            <a:br>
              <a:rPr lang="en-US" sz="2700" b="1">
                <a:solidFill>
                  <a:srgbClr val="000000"/>
                </a:solidFill>
                <a:latin typeface="Arial" charset="0"/>
              </a:rPr>
            </a:br>
            <a:r>
              <a:rPr lang="en-US" sz="2700">
                <a:solidFill>
                  <a:srgbClr val="000000"/>
                </a:solidFill>
                <a:latin typeface="Arial Bold" pitchFamily="1" charset="0"/>
              </a:rPr>
              <a:t>trabecula</a:t>
            </a:r>
            <a:endParaRPr lang="en-US" sz="1800" b="1">
              <a:latin typeface="Arial" charset="0"/>
            </a:endParaRPr>
          </a:p>
        </p:txBody>
      </p:sp>
      <p:sp>
        <p:nvSpPr>
          <p:cNvPr id="52246" name="Rectangle 22"/>
          <p:cNvSpPr>
            <a:spLocks noChangeArrowheads="1"/>
          </p:cNvSpPr>
          <p:nvPr/>
        </p:nvSpPr>
        <p:spPr bwMode="auto">
          <a:xfrm>
            <a:off x="1479550" y="2984500"/>
            <a:ext cx="1695450" cy="1849438"/>
          </a:xfrm>
          <a:prstGeom prst="rect">
            <a:avLst/>
          </a:prstGeom>
          <a:noFill/>
          <a:ln w="9525">
            <a:noFill/>
            <a:miter lim="800000"/>
            <a:headEnd/>
            <a:tailEnd/>
          </a:ln>
        </p:spPr>
        <p:txBody>
          <a:bodyPr wrap="none" lIns="0" tIns="0" rIns="0" bIns="0">
            <a:spAutoFit/>
          </a:bodyPr>
          <a:lstStyle/>
          <a:p>
            <a:pPr eaLnBrk="1" hangingPunct="1">
              <a:lnSpc>
                <a:spcPct val="90000"/>
              </a:lnSpc>
            </a:pPr>
            <a:r>
              <a:rPr lang="en-US" sz="2700" b="1">
                <a:solidFill>
                  <a:srgbClr val="000000"/>
                </a:solidFill>
                <a:latin typeface="Arial" charset="0"/>
              </a:rPr>
              <a:t>Internal</a:t>
            </a:r>
            <a:br>
              <a:rPr lang="en-US" sz="2700" b="1">
                <a:solidFill>
                  <a:srgbClr val="000000"/>
                </a:solidFill>
                <a:latin typeface="Arial" charset="0"/>
              </a:rPr>
            </a:br>
            <a:r>
              <a:rPr lang="en-US" sz="2700" b="1">
                <a:solidFill>
                  <a:srgbClr val="000000"/>
                </a:solidFill>
                <a:latin typeface="Arial" charset="0"/>
              </a:rPr>
              <a:t>callus</a:t>
            </a:r>
            <a:br>
              <a:rPr lang="en-US" sz="2700" b="1">
                <a:solidFill>
                  <a:srgbClr val="000000"/>
                </a:solidFill>
                <a:latin typeface="Arial" charset="0"/>
              </a:rPr>
            </a:br>
            <a:r>
              <a:rPr lang="en-US" sz="2700" b="1">
                <a:solidFill>
                  <a:srgbClr val="000000"/>
                </a:solidFill>
                <a:latin typeface="Arial" charset="0"/>
              </a:rPr>
              <a:t>(fibrous</a:t>
            </a:r>
            <a:br>
              <a:rPr lang="en-US" sz="2700" b="1">
                <a:solidFill>
                  <a:srgbClr val="000000"/>
                </a:solidFill>
                <a:latin typeface="Arial" charset="0"/>
              </a:rPr>
            </a:br>
            <a:r>
              <a:rPr lang="en-US" sz="2700" b="1">
                <a:solidFill>
                  <a:srgbClr val="000000"/>
                </a:solidFill>
                <a:latin typeface="Arial" charset="0"/>
              </a:rPr>
              <a:t>tissue and</a:t>
            </a:r>
            <a:br>
              <a:rPr lang="en-US" sz="2700" b="1">
                <a:solidFill>
                  <a:srgbClr val="000000"/>
                </a:solidFill>
                <a:latin typeface="Arial" charset="0"/>
              </a:rPr>
            </a:br>
            <a:r>
              <a:rPr lang="en-US" sz="2700" b="1">
                <a:solidFill>
                  <a:srgbClr val="000000"/>
                </a:solidFill>
                <a:latin typeface="Arial" charset="0"/>
              </a:rPr>
              <a:t>cartilage)</a:t>
            </a:r>
            <a:endParaRPr lang="en-US" sz="1800" b="1">
              <a:latin typeface="Arial"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p:txBody>
          <a:bodyPr/>
          <a:lstStyle/>
          <a:p>
            <a:r>
              <a:rPr lang="en-US"/>
              <a:t>Stages in the Healing of a Bone Fracture</a:t>
            </a:r>
          </a:p>
        </p:txBody>
      </p:sp>
      <p:sp>
        <p:nvSpPr>
          <p:cNvPr id="53253" name="Rectangle 5"/>
          <p:cNvSpPr>
            <a:spLocks noGrp="1" noChangeArrowheads="1"/>
          </p:cNvSpPr>
          <p:nvPr>
            <p:ph type="body" idx="1"/>
          </p:nvPr>
        </p:nvSpPr>
        <p:spPr/>
        <p:txBody>
          <a:bodyPr/>
          <a:lstStyle/>
          <a:p>
            <a:pPr marL="571500" indent="-571500">
              <a:buFont typeface="Times" charset="0"/>
              <a:buAutoNum type="arabicPeriod" startAt="3"/>
            </a:pPr>
            <a:r>
              <a:rPr lang="en-US"/>
              <a:t>Bony callus formation</a:t>
            </a:r>
          </a:p>
          <a:p>
            <a:pPr marL="879475" lvl="1" indent="-533400"/>
            <a:r>
              <a:rPr lang="en-US"/>
              <a:t>New trabeculae form a bony (hard) callus</a:t>
            </a:r>
          </a:p>
          <a:p>
            <a:pPr marL="879475" lvl="1" indent="-533400"/>
            <a:r>
              <a:rPr lang="en-US"/>
              <a:t>Bony callus formation continues until firm union is formed in ~2 months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5"/>
          <p:cNvSpPr>
            <a:spLocks noChangeArrowheads="1"/>
          </p:cNvSpPr>
          <p:nvPr/>
        </p:nvSpPr>
        <p:spPr bwMode="auto">
          <a:xfrm>
            <a:off x="7626350" y="6581775"/>
            <a:ext cx="1514475" cy="274638"/>
          </a:xfrm>
          <a:prstGeom prst="rect">
            <a:avLst/>
          </a:prstGeom>
          <a:noFill/>
          <a:ln w="9525">
            <a:noFill/>
            <a:miter lim="800000"/>
            <a:headEnd/>
            <a:tailEnd/>
          </a:ln>
          <a:effectLst/>
        </p:spPr>
        <p:txBody>
          <a:bodyPr wrap="none">
            <a:spAutoFit/>
          </a:bodyPr>
          <a:lstStyle/>
          <a:p>
            <a:pPr algn="r"/>
            <a:r>
              <a:rPr lang="en-US" sz="1200" b="1">
                <a:latin typeface="Arial" charset="0"/>
              </a:rPr>
              <a:t>Figure 6.15, step 3</a:t>
            </a:r>
          </a:p>
        </p:txBody>
      </p:sp>
      <p:pic>
        <p:nvPicPr>
          <p:cNvPr id="55302" name="Picture 6" descr="figure_06_15_3"/>
          <p:cNvPicPr>
            <a:picLocks noChangeAspect="1" noChangeArrowheads="1"/>
          </p:cNvPicPr>
          <p:nvPr/>
        </p:nvPicPr>
        <p:blipFill>
          <a:blip r:embed="rId2" cstate="print"/>
          <a:srcRect/>
          <a:stretch>
            <a:fillRect/>
          </a:stretch>
        </p:blipFill>
        <p:spPr bwMode="auto">
          <a:xfrm>
            <a:off x="455613" y="554038"/>
            <a:ext cx="8231187" cy="5938837"/>
          </a:xfrm>
          <a:prstGeom prst="rect">
            <a:avLst/>
          </a:prstGeom>
          <a:noFill/>
        </p:spPr>
      </p:pic>
      <p:sp>
        <p:nvSpPr>
          <p:cNvPr id="55303" name="Rectangle 7"/>
          <p:cNvSpPr>
            <a:spLocks noChangeArrowheads="1"/>
          </p:cNvSpPr>
          <p:nvPr/>
        </p:nvSpPr>
        <p:spPr bwMode="auto">
          <a:xfrm>
            <a:off x="3248025" y="6005513"/>
            <a:ext cx="3184525" cy="427037"/>
          </a:xfrm>
          <a:prstGeom prst="rect">
            <a:avLst/>
          </a:prstGeom>
          <a:noFill/>
          <a:ln w="9525">
            <a:noFill/>
            <a:miter lim="800000"/>
            <a:headEnd/>
            <a:tailEnd/>
          </a:ln>
        </p:spPr>
        <p:txBody>
          <a:bodyPr wrap="none" lIns="0" tIns="0" rIns="0" bIns="0">
            <a:spAutoFit/>
          </a:bodyPr>
          <a:lstStyle/>
          <a:p>
            <a:pPr eaLnBrk="1" hangingPunct="1"/>
            <a:r>
              <a:rPr lang="en-US" sz="2800" b="1">
                <a:solidFill>
                  <a:srgbClr val="0092C8"/>
                </a:solidFill>
                <a:latin typeface="Arial" charset="0"/>
              </a:rPr>
              <a:t>Bony callus forms.</a:t>
            </a:r>
            <a:endParaRPr lang="en-US" sz="2800" b="1">
              <a:latin typeface="Arial" charset="0"/>
            </a:endParaRPr>
          </a:p>
        </p:txBody>
      </p:sp>
      <p:sp>
        <p:nvSpPr>
          <p:cNvPr id="55304" name="Oval 8"/>
          <p:cNvSpPr>
            <a:spLocks noChangeAspect="1" noChangeArrowheads="1"/>
          </p:cNvSpPr>
          <p:nvPr/>
        </p:nvSpPr>
        <p:spPr bwMode="auto">
          <a:xfrm>
            <a:off x="2655888" y="5984875"/>
            <a:ext cx="473075" cy="473075"/>
          </a:xfrm>
          <a:prstGeom prst="ellipse">
            <a:avLst/>
          </a:prstGeom>
          <a:solidFill>
            <a:schemeClr val="bg1"/>
          </a:solidFill>
          <a:ln w="31750">
            <a:solidFill>
              <a:srgbClr val="0092C8"/>
            </a:solidFill>
            <a:round/>
            <a:headEnd/>
            <a:tailEnd/>
          </a:ln>
          <a:effectLst/>
        </p:spPr>
        <p:txBody>
          <a:bodyPr wrap="none" anchor="ctr"/>
          <a:lstStyle/>
          <a:p>
            <a:pPr algn="ctr"/>
            <a:r>
              <a:rPr lang="en-US" sz="2900" b="1">
                <a:solidFill>
                  <a:srgbClr val="0092C8"/>
                </a:solidFill>
                <a:latin typeface="Arial Black" pitchFamily="34" charset="0"/>
              </a:rPr>
              <a:t>3</a:t>
            </a:r>
            <a:endParaRPr lang="en-US" sz="2900">
              <a:latin typeface="Arial Black" pitchFamily="34" charset="0"/>
            </a:endParaRPr>
          </a:p>
        </p:txBody>
      </p:sp>
      <p:sp>
        <p:nvSpPr>
          <p:cNvPr id="55305" name="Freeform 9"/>
          <p:cNvSpPr>
            <a:spLocks/>
          </p:cNvSpPr>
          <p:nvPr/>
        </p:nvSpPr>
        <p:spPr bwMode="auto">
          <a:xfrm>
            <a:off x="4043363" y="1690688"/>
            <a:ext cx="1360487" cy="1476375"/>
          </a:xfrm>
          <a:custGeom>
            <a:avLst/>
            <a:gdLst/>
            <a:ahLst/>
            <a:cxnLst>
              <a:cxn ang="0">
                <a:pos x="0" y="930"/>
              </a:cxn>
              <a:cxn ang="0">
                <a:pos x="741" y="0"/>
              </a:cxn>
              <a:cxn ang="0">
                <a:pos x="857" y="0"/>
              </a:cxn>
            </a:cxnLst>
            <a:rect l="0" t="0" r="r" b="b"/>
            <a:pathLst>
              <a:path w="857" h="930">
                <a:moveTo>
                  <a:pt x="0" y="930"/>
                </a:moveTo>
                <a:lnTo>
                  <a:pt x="741" y="0"/>
                </a:lnTo>
                <a:lnTo>
                  <a:pt x="857" y="0"/>
                </a:lnTo>
              </a:path>
            </a:pathLst>
          </a:custGeom>
          <a:noFill/>
          <a:ln w="53975">
            <a:solidFill>
              <a:srgbClr val="FFFFFF"/>
            </a:solidFill>
            <a:prstDash val="solid"/>
            <a:round/>
            <a:headEnd/>
            <a:tailEnd/>
          </a:ln>
        </p:spPr>
        <p:txBody>
          <a:bodyPr/>
          <a:lstStyle/>
          <a:p>
            <a:endParaRPr lang="en-US"/>
          </a:p>
        </p:txBody>
      </p:sp>
      <p:sp>
        <p:nvSpPr>
          <p:cNvPr id="55306" name="Freeform 10"/>
          <p:cNvSpPr>
            <a:spLocks/>
          </p:cNvSpPr>
          <p:nvPr/>
        </p:nvSpPr>
        <p:spPr bwMode="auto">
          <a:xfrm>
            <a:off x="4043363" y="1690688"/>
            <a:ext cx="1360487" cy="1476375"/>
          </a:xfrm>
          <a:custGeom>
            <a:avLst/>
            <a:gdLst/>
            <a:ahLst/>
            <a:cxnLst>
              <a:cxn ang="0">
                <a:pos x="0" y="930"/>
              </a:cxn>
              <a:cxn ang="0">
                <a:pos x="741" y="0"/>
              </a:cxn>
              <a:cxn ang="0">
                <a:pos x="857" y="0"/>
              </a:cxn>
            </a:cxnLst>
            <a:rect l="0" t="0" r="r" b="b"/>
            <a:pathLst>
              <a:path w="857" h="930">
                <a:moveTo>
                  <a:pt x="0" y="930"/>
                </a:moveTo>
                <a:lnTo>
                  <a:pt x="741" y="0"/>
                </a:lnTo>
                <a:lnTo>
                  <a:pt x="857" y="0"/>
                </a:lnTo>
              </a:path>
            </a:pathLst>
          </a:custGeom>
          <a:noFill/>
          <a:ln w="22225">
            <a:solidFill>
              <a:srgbClr val="000000"/>
            </a:solidFill>
            <a:prstDash val="solid"/>
            <a:round/>
            <a:headEnd/>
            <a:tailEnd/>
          </a:ln>
        </p:spPr>
        <p:txBody>
          <a:bodyPr/>
          <a:lstStyle/>
          <a:p>
            <a:endParaRPr lang="en-US"/>
          </a:p>
        </p:txBody>
      </p:sp>
      <p:sp>
        <p:nvSpPr>
          <p:cNvPr id="55307" name="Rectangle 11"/>
          <p:cNvSpPr>
            <a:spLocks noChangeArrowheads="1"/>
          </p:cNvSpPr>
          <p:nvPr/>
        </p:nvSpPr>
        <p:spPr bwMode="auto">
          <a:xfrm>
            <a:off x="5467350" y="1525588"/>
            <a:ext cx="1444625" cy="1536700"/>
          </a:xfrm>
          <a:prstGeom prst="rect">
            <a:avLst/>
          </a:prstGeom>
          <a:noFill/>
          <a:ln w="9525">
            <a:noFill/>
            <a:miter lim="800000"/>
            <a:headEnd/>
            <a:tailEnd/>
          </a:ln>
        </p:spPr>
        <p:txBody>
          <a:bodyPr wrap="none" lIns="0" tIns="0" rIns="0" bIns="0">
            <a:spAutoFit/>
          </a:bodyPr>
          <a:lstStyle/>
          <a:p>
            <a:pPr eaLnBrk="1" hangingPunct="1">
              <a:lnSpc>
                <a:spcPct val="90000"/>
              </a:lnSpc>
            </a:pPr>
            <a:r>
              <a:rPr lang="en-US" sz="2800" b="1">
                <a:solidFill>
                  <a:srgbClr val="000000"/>
                </a:solidFill>
                <a:latin typeface="Arial" charset="0"/>
              </a:rPr>
              <a:t>Bony</a:t>
            </a:r>
            <a:br>
              <a:rPr lang="en-US" sz="2800" b="1">
                <a:solidFill>
                  <a:srgbClr val="000000"/>
                </a:solidFill>
                <a:latin typeface="Arial" charset="0"/>
              </a:rPr>
            </a:br>
            <a:r>
              <a:rPr lang="en-US" sz="2800" b="1">
                <a:solidFill>
                  <a:srgbClr val="000000"/>
                </a:solidFill>
                <a:latin typeface="Arial" charset="0"/>
              </a:rPr>
              <a:t>callus of</a:t>
            </a:r>
            <a:br>
              <a:rPr lang="en-US" sz="2800" b="1">
                <a:solidFill>
                  <a:srgbClr val="000000"/>
                </a:solidFill>
                <a:latin typeface="Arial" charset="0"/>
              </a:rPr>
            </a:br>
            <a:r>
              <a:rPr lang="en-US" sz="2800" b="1">
                <a:solidFill>
                  <a:srgbClr val="000000"/>
                </a:solidFill>
                <a:latin typeface="Arial" charset="0"/>
              </a:rPr>
              <a:t>spongy</a:t>
            </a:r>
            <a:br>
              <a:rPr lang="en-US" sz="2800" b="1">
                <a:solidFill>
                  <a:srgbClr val="000000"/>
                </a:solidFill>
                <a:latin typeface="Arial" charset="0"/>
              </a:rPr>
            </a:br>
            <a:r>
              <a:rPr lang="en-US" sz="2800" b="1">
                <a:solidFill>
                  <a:srgbClr val="000000"/>
                </a:solidFill>
                <a:latin typeface="Arial" charset="0"/>
              </a:rPr>
              <a:t>bone</a:t>
            </a:r>
            <a:endParaRPr lang="en-US" sz="1800" b="1">
              <a:latin typeface="Arial"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p:txBody>
          <a:bodyPr/>
          <a:lstStyle/>
          <a:p>
            <a:r>
              <a:rPr lang="en-US"/>
              <a:t>Stages in the Healing of a Bone Fracture</a:t>
            </a:r>
          </a:p>
        </p:txBody>
      </p:sp>
      <p:sp>
        <p:nvSpPr>
          <p:cNvPr id="56325" name="Rectangle 5"/>
          <p:cNvSpPr>
            <a:spLocks noGrp="1" noChangeArrowheads="1"/>
          </p:cNvSpPr>
          <p:nvPr>
            <p:ph type="body" idx="1"/>
          </p:nvPr>
        </p:nvSpPr>
        <p:spPr/>
        <p:txBody>
          <a:bodyPr/>
          <a:lstStyle/>
          <a:p>
            <a:pPr marL="571500" indent="-571500">
              <a:buFont typeface="Times" charset="0"/>
              <a:buAutoNum type="arabicPeriod" startAt="4"/>
            </a:pPr>
            <a:r>
              <a:rPr lang="en-US"/>
              <a:t>Bone remodeling</a:t>
            </a:r>
          </a:p>
          <a:p>
            <a:pPr marL="879475" lvl="1" indent="-533400"/>
            <a:r>
              <a:rPr lang="en-US"/>
              <a:t>In response to mechanical stressors over several months</a:t>
            </a:r>
          </a:p>
          <a:p>
            <a:pPr marL="879475" lvl="1" indent="-533400"/>
            <a:r>
              <a:rPr lang="en-US"/>
              <a:t>Final structure resembles original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ChangeArrowheads="1"/>
          </p:cNvSpPr>
          <p:nvPr/>
        </p:nvSpPr>
        <p:spPr bwMode="auto">
          <a:xfrm>
            <a:off x="7626350" y="6581775"/>
            <a:ext cx="1514475" cy="274638"/>
          </a:xfrm>
          <a:prstGeom prst="rect">
            <a:avLst/>
          </a:prstGeom>
          <a:noFill/>
          <a:ln w="9525">
            <a:noFill/>
            <a:miter lim="800000"/>
            <a:headEnd/>
            <a:tailEnd/>
          </a:ln>
          <a:effectLst/>
        </p:spPr>
        <p:txBody>
          <a:bodyPr wrap="none">
            <a:spAutoFit/>
          </a:bodyPr>
          <a:lstStyle/>
          <a:p>
            <a:pPr algn="r"/>
            <a:r>
              <a:rPr lang="en-US" sz="1200" b="1">
                <a:latin typeface="Arial" charset="0"/>
              </a:rPr>
              <a:t>Figure 6.15, step 4</a:t>
            </a:r>
          </a:p>
        </p:txBody>
      </p:sp>
      <p:pic>
        <p:nvPicPr>
          <p:cNvPr id="58374" name="Picture 6" descr="figure_06_15_4"/>
          <p:cNvPicPr>
            <a:picLocks noChangeAspect="1" noChangeArrowheads="1"/>
          </p:cNvPicPr>
          <p:nvPr/>
        </p:nvPicPr>
        <p:blipFill>
          <a:blip r:embed="rId2" cstate="print"/>
          <a:srcRect/>
          <a:stretch>
            <a:fillRect/>
          </a:stretch>
        </p:blipFill>
        <p:spPr bwMode="auto">
          <a:xfrm>
            <a:off x="455613" y="550863"/>
            <a:ext cx="8231187" cy="5945187"/>
          </a:xfrm>
          <a:prstGeom prst="rect">
            <a:avLst/>
          </a:prstGeom>
          <a:noFill/>
        </p:spPr>
      </p:pic>
      <p:sp>
        <p:nvSpPr>
          <p:cNvPr id="58375" name="Rectangle 7"/>
          <p:cNvSpPr>
            <a:spLocks noChangeArrowheads="1"/>
          </p:cNvSpPr>
          <p:nvPr/>
        </p:nvSpPr>
        <p:spPr bwMode="auto">
          <a:xfrm>
            <a:off x="3230563" y="5689600"/>
            <a:ext cx="3371850" cy="822325"/>
          </a:xfrm>
          <a:prstGeom prst="rect">
            <a:avLst/>
          </a:prstGeom>
          <a:noFill/>
          <a:ln w="9525">
            <a:noFill/>
            <a:miter lim="800000"/>
            <a:headEnd/>
            <a:tailEnd/>
          </a:ln>
        </p:spPr>
        <p:txBody>
          <a:bodyPr wrap="none" lIns="0" tIns="0" rIns="0" bIns="0">
            <a:spAutoFit/>
          </a:bodyPr>
          <a:lstStyle/>
          <a:p>
            <a:pPr eaLnBrk="1" hangingPunct="1"/>
            <a:r>
              <a:rPr lang="en-US" sz="2700" b="1">
                <a:solidFill>
                  <a:srgbClr val="0092C8"/>
                </a:solidFill>
                <a:latin typeface="Arial" charset="0"/>
              </a:rPr>
              <a:t>      Bone remodeling</a:t>
            </a:r>
            <a:br>
              <a:rPr lang="en-US" sz="2700" b="1">
                <a:solidFill>
                  <a:srgbClr val="0092C8"/>
                </a:solidFill>
                <a:latin typeface="Arial" charset="0"/>
              </a:rPr>
            </a:br>
            <a:r>
              <a:rPr lang="en-US" sz="2700" b="1">
                <a:solidFill>
                  <a:srgbClr val="0092C8"/>
                </a:solidFill>
                <a:latin typeface="Arial" charset="0"/>
              </a:rPr>
              <a:t>occurs.</a:t>
            </a:r>
            <a:endParaRPr lang="en-US" sz="2700" b="1">
              <a:latin typeface="Arial" charset="0"/>
            </a:endParaRPr>
          </a:p>
        </p:txBody>
      </p:sp>
      <p:sp>
        <p:nvSpPr>
          <p:cNvPr id="58376" name="Oval 8"/>
          <p:cNvSpPr>
            <a:spLocks noChangeArrowheads="1"/>
          </p:cNvSpPr>
          <p:nvPr/>
        </p:nvSpPr>
        <p:spPr bwMode="auto">
          <a:xfrm>
            <a:off x="3230563" y="5668963"/>
            <a:ext cx="450850" cy="450850"/>
          </a:xfrm>
          <a:prstGeom prst="ellipse">
            <a:avLst/>
          </a:prstGeom>
          <a:solidFill>
            <a:schemeClr val="bg1"/>
          </a:solidFill>
          <a:ln w="28575">
            <a:solidFill>
              <a:srgbClr val="0092C8"/>
            </a:solidFill>
            <a:round/>
            <a:headEnd/>
            <a:tailEnd/>
          </a:ln>
          <a:effectLst/>
        </p:spPr>
        <p:txBody>
          <a:bodyPr wrap="none" anchor="ctr"/>
          <a:lstStyle/>
          <a:p>
            <a:pPr algn="ctr"/>
            <a:r>
              <a:rPr lang="en-US" sz="2800" b="1">
                <a:solidFill>
                  <a:srgbClr val="0092C8"/>
                </a:solidFill>
                <a:latin typeface="Arial Black" pitchFamily="34" charset="0"/>
              </a:rPr>
              <a:t>4</a:t>
            </a:r>
            <a:endParaRPr lang="en-US" sz="1000">
              <a:latin typeface="Arial Black" pitchFamily="34" charset="0"/>
            </a:endParaRPr>
          </a:p>
        </p:txBody>
      </p:sp>
      <p:sp>
        <p:nvSpPr>
          <p:cNvPr id="58377" name="Line 9"/>
          <p:cNvSpPr>
            <a:spLocks noChangeShapeType="1"/>
          </p:cNvSpPr>
          <p:nvPr/>
        </p:nvSpPr>
        <p:spPr bwMode="auto">
          <a:xfrm flipH="1">
            <a:off x="3729038" y="3219450"/>
            <a:ext cx="1690687" cy="1588"/>
          </a:xfrm>
          <a:prstGeom prst="line">
            <a:avLst/>
          </a:prstGeom>
          <a:noFill/>
          <a:ln w="50800">
            <a:solidFill>
              <a:srgbClr val="FFFFFF"/>
            </a:solidFill>
            <a:round/>
            <a:headEnd/>
            <a:tailEnd/>
          </a:ln>
        </p:spPr>
        <p:txBody>
          <a:bodyPr/>
          <a:lstStyle/>
          <a:p>
            <a:endParaRPr lang="en-US"/>
          </a:p>
        </p:txBody>
      </p:sp>
      <p:sp>
        <p:nvSpPr>
          <p:cNvPr id="58378" name="Line 10"/>
          <p:cNvSpPr>
            <a:spLocks noChangeShapeType="1"/>
          </p:cNvSpPr>
          <p:nvPr/>
        </p:nvSpPr>
        <p:spPr bwMode="auto">
          <a:xfrm flipH="1">
            <a:off x="3729038" y="3219450"/>
            <a:ext cx="1690687" cy="1588"/>
          </a:xfrm>
          <a:prstGeom prst="line">
            <a:avLst/>
          </a:prstGeom>
          <a:noFill/>
          <a:ln w="22225">
            <a:solidFill>
              <a:srgbClr val="000000"/>
            </a:solidFill>
            <a:round/>
            <a:headEnd/>
            <a:tailEnd/>
          </a:ln>
        </p:spPr>
        <p:txBody>
          <a:bodyPr/>
          <a:lstStyle/>
          <a:p>
            <a:endParaRPr lang="en-US"/>
          </a:p>
        </p:txBody>
      </p:sp>
      <p:sp>
        <p:nvSpPr>
          <p:cNvPr id="58379" name="Rectangle 11"/>
          <p:cNvSpPr>
            <a:spLocks noChangeArrowheads="1"/>
          </p:cNvSpPr>
          <p:nvPr/>
        </p:nvSpPr>
        <p:spPr bwMode="auto">
          <a:xfrm>
            <a:off x="2549525" y="3032125"/>
            <a:ext cx="1276350" cy="739775"/>
          </a:xfrm>
          <a:prstGeom prst="rect">
            <a:avLst/>
          </a:prstGeom>
          <a:noFill/>
          <a:ln w="9525">
            <a:noFill/>
            <a:miter lim="800000"/>
            <a:headEnd/>
            <a:tailEnd/>
          </a:ln>
        </p:spPr>
        <p:txBody>
          <a:bodyPr wrap="none" lIns="0" tIns="0" rIns="0" bIns="0">
            <a:spAutoFit/>
          </a:bodyPr>
          <a:lstStyle/>
          <a:p>
            <a:pPr eaLnBrk="1" hangingPunct="1">
              <a:lnSpc>
                <a:spcPct val="90000"/>
              </a:lnSpc>
            </a:pPr>
            <a:r>
              <a:rPr lang="en-US" sz="2700" b="1">
                <a:solidFill>
                  <a:srgbClr val="000000"/>
                </a:solidFill>
                <a:latin typeface="Arial" charset="0"/>
              </a:rPr>
              <a:t>Healed</a:t>
            </a:r>
            <a:br>
              <a:rPr lang="en-US" sz="2700" b="1">
                <a:solidFill>
                  <a:srgbClr val="000000"/>
                </a:solidFill>
                <a:latin typeface="Arial" charset="0"/>
              </a:rPr>
            </a:br>
            <a:r>
              <a:rPr lang="en-US" sz="2700" b="1">
                <a:solidFill>
                  <a:srgbClr val="000000"/>
                </a:solidFill>
                <a:latin typeface="Arial" charset="0"/>
              </a:rPr>
              <a:t>fracture</a:t>
            </a:r>
            <a:endParaRPr lang="en-US" sz="1800" b="1">
              <a:latin typeface="Arial"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6.15</a:t>
            </a:r>
          </a:p>
        </p:txBody>
      </p:sp>
      <p:pic>
        <p:nvPicPr>
          <p:cNvPr id="59397" name="Picture 5" descr="figure_06_15"/>
          <p:cNvPicPr>
            <a:picLocks noChangeAspect="1" noChangeArrowheads="1"/>
          </p:cNvPicPr>
          <p:nvPr/>
        </p:nvPicPr>
        <p:blipFill>
          <a:blip r:embed="rId2" cstate="print"/>
          <a:srcRect t="43819"/>
          <a:stretch>
            <a:fillRect/>
          </a:stretch>
        </p:blipFill>
        <p:spPr bwMode="auto">
          <a:xfrm>
            <a:off x="433388" y="1781175"/>
            <a:ext cx="8275637" cy="3297238"/>
          </a:xfrm>
          <a:prstGeom prst="rect">
            <a:avLst/>
          </a:prstGeom>
          <a:noFill/>
        </p:spPr>
      </p:pic>
      <p:sp>
        <p:nvSpPr>
          <p:cNvPr id="59398" name="Freeform 6"/>
          <p:cNvSpPr>
            <a:spLocks/>
          </p:cNvSpPr>
          <p:nvPr/>
        </p:nvSpPr>
        <p:spPr bwMode="auto">
          <a:xfrm>
            <a:off x="3870325" y="3092450"/>
            <a:ext cx="168275" cy="155575"/>
          </a:xfrm>
          <a:custGeom>
            <a:avLst/>
            <a:gdLst/>
            <a:ahLst/>
            <a:cxnLst>
              <a:cxn ang="0">
                <a:pos x="0" y="0"/>
              </a:cxn>
              <a:cxn ang="0">
                <a:pos x="106" y="52"/>
              </a:cxn>
              <a:cxn ang="0">
                <a:pos x="4" y="98"/>
              </a:cxn>
            </a:cxnLst>
            <a:rect l="0" t="0" r="r" b="b"/>
            <a:pathLst>
              <a:path w="106" h="98">
                <a:moveTo>
                  <a:pt x="0" y="0"/>
                </a:moveTo>
                <a:lnTo>
                  <a:pt x="106" y="52"/>
                </a:lnTo>
                <a:lnTo>
                  <a:pt x="4" y="98"/>
                </a:lnTo>
              </a:path>
            </a:pathLst>
          </a:custGeom>
          <a:noFill/>
          <a:ln w="25400">
            <a:solidFill>
              <a:srgbClr val="FFFFFF"/>
            </a:solidFill>
            <a:prstDash val="solid"/>
            <a:round/>
            <a:headEnd/>
            <a:tailEnd/>
          </a:ln>
        </p:spPr>
        <p:txBody>
          <a:bodyPr/>
          <a:lstStyle/>
          <a:p>
            <a:endParaRPr lang="en-US"/>
          </a:p>
        </p:txBody>
      </p:sp>
      <p:sp>
        <p:nvSpPr>
          <p:cNvPr id="59399" name="Freeform 7"/>
          <p:cNvSpPr>
            <a:spLocks/>
          </p:cNvSpPr>
          <p:nvPr/>
        </p:nvSpPr>
        <p:spPr bwMode="auto">
          <a:xfrm>
            <a:off x="1819275" y="2343150"/>
            <a:ext cx="476250" cy="307975"/>
          </a:xfrm>
          <a:custGeom>
            <a:avLst/>
            <a:gdLst/>
            <a:ahLst/>
            <a:cxnLst>
              <a:cxn ang="0">
                <a:pos x="0" y="194"/>
              </a:cxn>
              <a:cxn ang="0">
                <a:pos x="300" y="62"/>
              </a:cxn>
              <a:cxn ang="0">
                <a:pos x="300" y="0"/>
              </a:cxn>
            </a:cxnLst>
            <a:rect l="0" t="0" r="r" b="b"/>
            <a:pathLst>
              <a:path w="300" h="194">
                <a:moveTo>
                  <a:pt x="0" y="194"/>
                </a:moveTo>
                <a:lnTo>
                  <a:pt x="300" y="62"/>
                </a:lnTo>
                <a:lnTo>
                  <a:pt x="300" y="0"/>
                </a:lnTo>
              </a:path>
            </a:pathLst>
          </a:custGeom>
          <a:noFill/>
          <a:ln w="25400">
            <a:solidFill>
              <a:srgbClr val="FFFFFF"/>
            </a:solidFill>
            <a:prstDash val="solid"/>
            <a:round/>
            <a:headEnd/>
            <a:tailEnd/>
          </a:ln>
        </p:spPr>
        <p:txBody>
          <a:bodyPr/>
          <a:lstStyle/>
          <a:p>
            <a:endParaRPr lang="en-US"/>
          </a:p>
        </p:txBody>
      </p:sp>
      <p:sp>
        <p:nvSpPr>
          <p:cNvPr id="59400" name="Freeform 8"/>
          <p:cNvSpPr>
            <a:spLocks/>
          </p:cNvSpPr>
          <p:nvPr/>
        </p:nvSpPr>
        <p:spPr bwMode="auto">
          <a:xfrm>
            <a:off x="1819275" y="2343150"/>
            <a:ext cx="476250" cy="307975"/>
          </a:xfrm>
          <a:custGeom>
            <a:avLst/>
            <a:gdLst/>
            <a:ahLst/>
            <a:cxnLst>
              <a:cxn ang="0">
                <a:pos x="0" y="194"/>
              </a:cxn>
              <a:cxn ang="0">
                <a:pos x="300" y="62"/>
              </a:cxn>
              <a:cxn ang="0">
                <a:pos x="300" y="0"/>
              </a:cxn>
            </a:cxnLst>
            <a:rect l="0" t="0" r="r" b="b"/>
            <a:pathLst>
              <a:path w="300" h="194">
                <a:moveTo>
                  <a:pt x="0" y="194"/>
                </a:moveTo>
                <a:lnTo>
                  <a:pt x="300" y="62"/>
                </a:lnTo>
                <a:lnTo>
                  <a:pt x="300" y="0"/>
                </a:lnTo>
              </a:path>
            </a:pathLst>
          </a:custGeom>
          <a:noFill/>
          <a:ln w="12700">
            <a:solidFill>
              <a:srgbClr val="000000"/>
            </a:solidFill>
            <a:prstDash val="solid"/>
            <a:round/>
            <a:headEnd/>
            <a:tailEnd/>
          </a:ln>
        </p:spPr>
        <p:txBody>
          <a:bodyPr/>
          <a:lstStyle/>
          <a:p>
            <a:endParaRPr lang="en-US"/>
          </a:p>
        </p:txBody>
      </p:sp>
      <p:sp>
        <p:nvSpPr>
          <p:cNvPr id="59401" name="Line 9"/>
          <p:cNvSpPr>
            <a:spLocks noChangeShapeType="1"/>
          </p:cNvSpPr>
          <p:nvPr/>
        </p:nvSpPr>
        <p:spPr bwMode="auto">
          <a:xfrm flipH="1">
            <a:off x="2720975" y="3124200"/>
            <a:ext cx="784225" cy="1588"/>
          </a:xfrm>
          <a:prstGeom prst="line">
            <a:avLst/>
          </a:prstGeom>
          <a:noFill/>
          <a:ln w="25400">
            <a:solidFill>
              <a:srgbClr val="FFFFFF"/>
            </a:solidFill>
            <a:round/>
            <a:headEnd/>
            <a:tailEnd/>
          </a:ln>
        </p:spPr>
        <p:txBody>
          <a:bodyPr/>
          <a:lstStyle/>
          <a:p>
            <a:endParaRPr lang="en-US"/>
          </a:p>
        </p:txBody>
      </p:sp>
      <p:sp>
        <p:nvSpPr>
          <p:cNvPr id="59402" name="Line 10"/>
          <p:cNvSpPr>
            <a:spLocks noChangeShapeType="1"/>
          </p:cNvSpPr>
          <p:nvPr/>
        </p:nvSpPr>
        <p:spPr bwMode="auto">
          <a:xfrm>
            <a:off x="4038600" y="3175000"/>
            <a:ext cx="406400" cy="1588"/>
          </a:xfrm>
          <a:prstGeom prst="line">
            <a:avLst/>
          </a:prstGeom>
          <a:noFill/>
          <a:ln w="25400">
            <a:solidFill>
              <a:srgbClr val="FFFFFF"/>
            </a:solidFill>
            <a:round/>
            <a:headEnd/>
            <a:tailEnd/>
          </a:ln>
        </p:spPr>
        <p:txBody>
          <a:bodyPr/>
          <a:lstStyle/>
          <a:p>
            <a:endParaRPr lang="en-US"/>
          </a:p>
        </p:txBody>
      </p:sp>
      <p:sp>
        <p:nvSpPr>
          <p:cNvPr id="59403" name="Freeform 11"/>
          <p:cNvSpPr>
            <a:spLocks/>
          </p:cNvSpPr>
          <p:nvPr/>
        </p:nvSpPr>
        <p:spPr bwMode="auto">
          <a:xfrm>
            <a:off x="4108450" y="3355975"/>
            <a:ext cx="193675" cy="558800"/>
          </a:xfrm>
          <a:custGeom>
            <a:avLst/>
            <a:gdLst/>
            <a:ahLst/>
            <a:cxnLst>
              <a:cxn ang="0">
                <a:pos x="0" y="0"/>
              </a:cxn>
              <a:cxn ang="0">
                <a:pos x="60" y="352"/>
              </a:cxn>
              <a:cxn ang="0">
                <a:pos x="122" y="352"/>
              </a:cxn>
            </a:cxnLst>
            <a:rect l="0" t="0" r="r" b="b"/>
            <a:pathLst>
              <a:path w="122" h="352">
                <a:moveTo>
                  <a:pt x="0" y="0"/>
                </a:moveTo>
                <a:lnTo>
                  <a:pt x="60" y="352"/>
                </a:lnTo>
                <a:lnTo>
                  <a:pt x="122" y="352"/>
                </a:lnTo>
              </a:path>
            </a:pathLst>
          </a:custGeom>
          <a:noFill/>
          <a:ln w="25400">
            <a:solidFill>
              <a:srgbClr val="FFFFFF"/>
            </a:solidFill>
            <a:prstDash val="solid"/>
            <a:round/>
            <a:headEnd/>
            <a:tailEnd/>
          </a:ln>
        </p:spPr>
        <p:txBody>
          <a:bodyPr/>
          <a:lstStyle/>
          <a:p>
            <a:endParaRPr lang="en-US"/>
          </a:p>
        </p:txBody>
      </p:sp>
      <p:sp>
        <p:nvSpPr>
          <p:cNvPr id="59404" name="Line 12"/>
          <p:cNvSpPr>
            <a:spLocks noChangeShapeType="1"/>
          </p:cNvSpPr>
          <p:nvPr/>
        </p:nvSpPr>
        <p:spPr bwMode="auto">
          <a:xfrm flipH="1">
            <a:off x="2720975" y="3124200"/>
            <a:ext cx="784225" cy="1588"/>
          </a:xfrm>
          <a:prstGeom prst="line">
            <a:avLst/>
          </a:prstGeom>
          <a:noFill/>
          <a:ln w="12700">
            <a:solidFill>
              <a:srgbClr val="000000"/>
            </a:solidFill>
            <a:round/>
            <a:headEnd/>
            <a:tailEnd/>
          </a:ln>
        </p:spPr>
        <p:txBody>
          <a:bodyPr/>
          <a:lstStyle/>
          <a:p>
            <a:endParaRPr lang="en-US"/>
          </a:p>
        </p:txBody>
      </p:sp>
      <p:sp>
        <p:nvSpPr>
          <p:cNvPr id="59405" name="Line 13"/>
          <p:cNvSpPr>
            <a:spLocks noChangeShapeType="1"/>
          </p:cNvSpPr>
          <p:nvPr/>
        </p:nvSpPr>
        <p:spPr bwMode="auto">
          <a:xfrm>
            <a:off x="4038600" y="3175000"/>
            <a:ext cx="406400" cy="1588"/>
          </a:xfrm>
          <a:prstGeom prst="line">
            <a:avLst/>
          </a:prstGeom>
          <a:noFill/>
          <a:ln w="12700">
            <a:solidFill>
              <a:srgbClr val="000000"/>
            </a:solidFill>
            <a:round/>
            <a:headEnd/>
            <a:tailEnd/>
          </a:ln>
        </p:spPr>
        <p:txBody>
          <a:bodyPr/>
          <a:lstStyle/>
          <a:p>
            <a:endParaRPr lang="en-US"/>
          </a:p>
        </p:txBody>
      </p:sp>
      <p:sp>
        <p:nvSpPr>
          <p:cNvPr id="59406" name="Freeform 14"/>
          <p:cNvSpPr>
            <a:spLocks/>
          </p:cNvSpPr>
          <p:nvPr/>
        </p:nvSpPr>
        <p:spPr bwMode="auto">
          <a:xfrm>
            <a:off x="4108450" y="3355975"/>
            <a:ext cx="193675" cy="558800"/>
          </a:xfrm>
          <a:custGeom>
            <a:avLst/>
            <a:gdLst/>
            <a:ahLst/>
            <a:cxnLst>
              <a:cxn ang="0">
                <a:pos x="0" y="0"/>
              </a:cxn>
              <a:cxn ang="0">
                <a:pos x="60" y="352"/>
              </a:cxn>
              <a:cxn ang="0">
                <a:pos x="122" y="352"/>
              </a:cxn>
            </a:cxnLst>
            <a:rect l="0" t="0" r="r" b="b"/>
            <a:pathLst>
              <a:path w="122" h="352">
                <a:moveTo>
                  <a:pt x="0" y="0"/>
                </a:moveTo>
                <a:lnTo>
                  <a:pt x="60" y="352"/>
                </a:lnTo>
                <a:lnTo>
                  <a:pt x="122" y="352"/>
                </a:lnTo>
              </a:path>
            </a:pathLst>
          </a:custGeom>
          <a:noFill/>
          <a:ln w="12700">
            <a:solidFill>
              <a:srgbClr val="000000"/>
            </a:solidFill>
            <a:prstDash val="solid"/>
            <a:round/>
            <a:headEnd/>
            <a:tailEnd/>
          </a:ln>
        </p:spPr>
        <p:txBody>
          <a:bodyPr/>
          <a:lstStyle/>
          <a:p>
            <a:endParaRPr lang="en-US"/>
          </a:p>
        </p:txBody>
      </p:sp>
      <p:sp>
        <p:nvSpPr>
          <p:cNvPr id="59407" name="Freeform 15"/>
          <p:cNvSpPr>
            <a:spLocks/>
          </p:cNvSpPr>
          <p:nvPr/>
        </p:nvSpPr>
        <p:spPr bwMode="auto">
          <a:xfrm>
            <a:off x="4073525" y="2286000"/>
            <a:ext cx="269875" cy="587375"/>
          </a:xfrm>
          <a:custGeom>
            <a:avLst/>
            <a:gdLst/>
            <a:ahLst/>
            <a:cxnLst>
              <a:cxn ang="0">
                <a:pos x="0" y="370"/>
              </a:cxn>
              <a:cxn ang="0">
                <a:pos x="112" y="0"/>
              </a:cxn>
              <a:cxn ang="0">
                <a:pos x="170" y="0"/>
              </a:cxn>
            </a:cxnLst>
            <a:rect l="0" t="0" r="r" b="b"/>
            <a:pathLst>
              <a:path w="170" h="370">
                <a:moveTo>
                  <a:pt x="0" y="370"/>
                </a:moveTo>
                <a:lnTo>
                  <a:pt x="112" y="0"/>
                </a:lnTo>
                <a:lnTo>
                  <a:pt x="170" y="0"/>
                </a:lnTo>
              </a:path>
            </a:pathLst>
          </a:custGeom>
          <a:noFill/>
          <a:ln w="25400">
            <a:solidFill>
              <a:srgbClr val="FFFFFF"/>
            </a:solidFill>
            <a:prstDash val="solid"/>
            <a:round/>
            <a:headEnd/>
            <a:tailEnd/>
          </a:ln>
        </p:spPr>
        <p:txBody>
          <a:bodyPr/>
          <a:lstStyle/>
          <a:p>
            <a:endParaRPr lang="en-US"/>
          </a:p>
        </p:txBody>
      </p:sp>
      <p:sp>
        <p:nvSpPr>
          <p:cNvPr id="59408" name="Freeform 16"/>
          <p:cNvSpPr>
            <a:spLocks/>
          </p:cNvSpPr>
          <p:nvPr/>
        </p:nvSpPr>
        <p:spPr bwMode="auto">
          <a:xfrm>
            <a:off x="4073525" y="2286000"/>
            <a:ext cx="269875" cy="587375"/>
          </a:xfrm>
          <a:custGeom>
            <a:avLst/>
            <a:gdLst/>
            <a:ahLst/>
            <a:cxnLst>
              <a:cxn ang="0">
                <a:pos x="0" y="370"/>
              </a:cxn>
              <a:cxn ang="0">
                <a:pos x="112" y="0"/>
              </a:cxn>
              <a:cxn ang="0">
                <a:pos x="170" y="0"/>
              </a:cxn>
            </a:cxnLst>
            <a:rect l="0" t="0" r="r" b="b"/>
            <a:pathLst>
              <a:path w="170" h="370">
                <a:moveTo>
                  <a:pt x="0" y="370"/>
                </a:moveTo>
                <a:lnTo>
                  <a:pt x="112" y="0"/>
                </a:lnTo>
                <a:lnTo>
                  <a:pt x="170" y="0"/>
                </a:lnTo>
              </a:path>
            </a:pathLst>
          </a:custGeom>
          <a:noFill/>
          <a:ln w="12700">
            <a:solidFill>
              <a:srgbClr val="000000"/>
            </a:solidFill>
            <a:prstDash val="solid"/>
            <a:round/>
            <a:headEnd/>
            <a:tailEnd/>
          </a:ln>
        </p:spPr>
        <p:txBody>
          <a:bodyPr/>
          <a:lstStyle/>
          <a:p>
            <a:endParaRPr lang="en-US"/>
          </a:p>
        </p:txBody>
      </p:sp>
      <p:sp>
        <p:nvSpPr>
          <p:cNvPr id="59409" name="Freeform 17"/>
          <p:cNvSpPr>
            <a:spLocks/>
          </p:cNvSpPr>
          <p:nvPr/>
        </p:nvSpPr>
        <p:spPr bwMode="auto">
          <a:xfrm>
            <a:off x="5888038" y="2320925"/>
            <a:ext cx="673100" cy="730250"/>
          </a:xfrm>
          <a:custGeom>
            <a:avLst/>
            <a:gdLst/>
            <a:ahLst/>
            <a:cxnLst>
              <a:cxn ang="0">
                <a:pos x="0" y="460"/>
              </a:cxn>
              <a:cxn ang="0">
                <a:pos x="366" y="0"/>
              </a:cxn>
              <a:cxn ang="0">
                <a:pos x="424" y="0"/>
              </a:cxn>
            </a:cxnLst>
            <a:rect l="0" t="0" r="r" b="b"/>
            <a:pathLst>
              <a:path w="424" h="460">
                <a:moveTo>
                  <a:pt x="0" y="460"/>
                </a:moveTo>
                <a:lnTo>
                  <a:pt x="366" y="0"/>
                </a:lnTo>
                <a:lnTo>
                  <a:pt x="424" y="0"/>
                </a:lnTo>
              </a:path>
            </a:pathLst>
          </a:custGeom>
          <a:noFill/>
          <a:ln w="25400">
            <a:solidFill>
              <a:srgbClr val="FFFFFF"/>
            </a:solidFill>
            <a:prstDash val="solid"/>
            <a:round/>
            <a:headEnd/>
            <a:tailEnd/>
          </a:ln>
        </p:spPr>
        <p:txBody>
          <a:bodyPr/>
          <a:lstStyle/>
          <a:p>
            <a:endParaRPr lang="en-US"/>
          </a:p>
        </p:txBody>
      </p:sp>
      <p:sp>
        <p:nvSpPr>
          <p:cNvPr id="59410" name="Freeform 18"/>
          <p:cNvSpPr>
            <a:spLocks/>
          </p:cNvSpPr>
          <p:nvPr/>
        </p:nvSpPr>
        <p:spPr bwMode="auto">
          <a:xfrm>
            <a:off x="5888038" y="2320925"/>
            <a:ext cx="673100" cy="730250"/>
          </a:xfrm>
          <a:custGeom>
            <a:avLst/>
            <a:gdLst/>
            <a:ahLst/>
            <a:cxnLst>
              <a:cxn ang="0">
                <a:pos x="0" y="460"/>
              </a:cxn>
              <a:cxn ang="0">
                <a:pos x="366" y="0"/>
              </a:cxn>
              <a:cxn ang="0">
                <a:pos x="424" y="0"/>
              </a:cxn>
            </a:cxnLst>
            <a:rect l="0" t="0" r="r" b="b"/>
            <a:pathLst>
              <a:path w="424" h="460">
                <a:moveTo>
                  <a:pt x="0" y="460"/>
                </a:moveTo>
                <a:lnTo>
                  <a:pt x="366" y="0"/>
                </a:lnTo>
                <a:lnTo>
                  <a:pt x="424" y="0"/>
                </a:lnTo>
              </a:path>
            </a:pathLst>
          </a:custGeom>
          <a:noFill/>
          <a:ln w="12700">
            <a:solidFill>
              <a:srgbClr val="000000"/>
            </a:solidFill>
            <a:prstDash val="solid"/>
            <a:round/>
            <a:headEnd/>
            <a:tailEnd/>
          </a:ln>
        </p:spPr>
        <p:txBody>
          <a:bodyPr/>
          <a:lstStyle/>
          <a:p>
            <a:endParaRPr lang="en-US"/>
          </a:p>
        </p:txBody>
      </p:sp>
      <p:sp>
        <p:nvSpPr>
          <p:cNvPr id="59411" name="Line 19"/>
          <p:cNvSpPr>
            <a:spLocks noChangeShapeType="1"/>
          </p:cNvSpPr>
          <p:nvPr/>
        </p:nvSpPr>
        <p:spPr bwMode="auto">
          <a:xfrm flipH="1">
            <a:off x="7167563" y="3162300"/>
            <a:ext cx="882650" cy="1588"/>
          </a:xfrm>
          <a:prstGeom prst="line">
            <a:avLst/>
          </a:prstGeom>
          <a:noFill/>
          <a:ln w="25400">
            <a:solidFill>
              <a:srgbClr val="FFFFFF"/>
            </a:solidFill>
            <a:round/>
            <a:headEnd/>
            <a:tailEnd/>
          </a:ln>
        </p:spPr>
        <p:txBody>
          <a:bodyPr/>
          <a:lstStyle/>
          <a:p>
            <a:endParaRPr lang="en-US"/>
          </a:p>
        </p:txBody>
      </p:sp>
      <p:sp>
        <p:nvSpPr>
          <p:cNvPr id="59412" name="Line 20"/>
          <p:cNvSpPr>
            <a:spLocks noChangeShapeType="1"/>
          </p:cNvSpPr>
          <p:nvPr/>
        </p:nvSpPr>
        <p:spPr bwMode="auto">
          <a:xfrm flipH="1">
            <a:off x="7167563" y="3162300"/>
            <a:ext cx="882650" cy="1588"/>
          </a:xfrm>
          <a:prstGeom prst="line">
            <a:avLst/>
          </a:prstGeom>
          <a:noFill/>
          <a:ln w="12700">
            <a:solidFill>
              <a:srgbClr val="000000"/>
            </a:solidFill>
            <a:round/>
            <a:headEnd/>
            <a:tailEnd/>
          </a:ln>
        </p:spPr>
        <p:txBody>
          <a:bodyPr/>
          <a:lstStyle/>
          <a:p>
            <a:endParaRPr lang="en-US"/>
          </a:p>
        </p:txBody>
      </p:sp>
      <p:sp>
        <p:nvSpPr>
          <p:cNvPr id="59413" name="Freeform 21"/>
          <p:cNvSpPr>
            <a:spLocks/>
          </p:cNvSpPr>
          <p:nvPr/>
        </p:nvSpPr>
        <p:spPr bwMode="auto">
          <a:xfrm>
            <a:off x="3870325" y="3092450"/>
            <a:ext cx="168275" cy="155575"/>
          </a:xfrm>
          <a:custGeom>
            <a:avLst/>
            <a:gdLst/>
            <a:ahLst/>
            <a:cxnLst>
              <a:cxn ang="0">
                <a:pos x="0" y="0"/>
              </a:cxn>
              <a:cxn ang="0">
                <a:pos x="106" y="52"/>
              </a:cxn>
              <a:cxn ang="0">
                <a:pos x="4" y="98"/>
              </a:cxn>
            </a:cxnLst>
            <a:rect l="0" t="0" r="r" b="b"/>
            <a:pathLst>
              <a:path w="106" h="98">
                <a:moveTo>
                  <a:pt x="0" y="0"/>
                </a:moveTo>
                <a:lnTo>
                  <a:pt x="106" y="52"/>
                </a:lnTo>
                <a:lnTo>
                  <a:pt x="4" y="98"/>
                </a:lnTo>
              </a:path>
            </a:pathLst>
          </a:custGeom>
          <a:noFill/>
          <a:ln w="12700">
            <a:solidFill>
              <a:srgbClr val="000000"/>
            </a:solidFill>
            <a:prstDash val="solid"/>
            <a:round/>
            <a:headEnd/>
            <a:tailEnd/>
          </a:ln>
        </p:spPr>
        <p:txBody>
          <a:bodyPr/>
          <a:lstStyle/>
          <a:p>
            <a:endParaRPr lang="en-US"/>
          </a:p>
        </p:txBody>
      </p:sp>
      <p:sp>
        <p:nvSpPr>
          <p:cNvPr id="59414" name="Rectangle 22"/>
          <p:cNvSpPr>
            <a:spLocks noChangeArrowheads="1"/>
          </p:cNvSpPr>
          <p:nvPr/>
        </p:nvSpPr>
        <p:spPr bwMode="auto">
          <a:xfrm>
            <a:off x="1947863" y="2149475"/>
            <a:ext cx="908050" cy="212725"/>
          </a:xfrm>
          <a:prstGeom prst="rect">
            <a:avLst/>
          </a:prstGeom>
          <a:noFill/>
          <a:ln w="9525">
            <a:noFill/>
            <a:miter lim="800000"/>
            <a:headEnd/>
            <a:tailEnd/>
          </a:ln>
        </p:spPr>
        <p:txBody>
          <a:bodyPr wrap="none" lIns="0" tIns="0" rIns="0" bIns="0">
            <a:spAutoFit/>
          </a:bodyPr>
          <a:lstStyle/>
          <a:p>
            <a:r>
              <a:rPr lang="en-US" sz="1400" b="1">
                <a:solidFill>
                  <a:srgbClr val="000000"/>
                </a:solidFill>
                <a:latin typeface="Arial" charset="0"/>
              </a:rPr>
              <a:t>Hematoma</a:t>
            </a:r>
            <a:endParaRPr lang="en-US" sz="1800" b="1">
              <a:latin typeface="Arial" charset="0"/>
            </a:endParaRPr>
          </a:p>
        </p:txBody>
      </p:sp>
      <p:sp>
        <p:nvSpPr>
          <p:cNvPr id="59415" name="Rectangle 23"/>
          <p:cNvSpPr>
            <a:spLocks noChangeArrowheads="1"/>
          </p:cNvSpPr>
          <p:nvPr/>
        </p:nvSpPr>
        <p:spPr bwMode="auto">
          <a:xfrm>
            <a:off x="4367213" y="2190750"/>
            <a:ext cx="700087" cy="425450"/>
          </a:xfrm>
          <a:prstGeom prst="rect">
            <a:avLst/>
          </a:prstGeom>
          <a:noFill/>
          <a:ln w="9525">
            <a:noFill/>
            <a:miter lim="800000"/>
            <a:headEnd/>
            <a:tailEnd/>
          </a:ln>
        </p:spPr>
        <p:txBody>
          <a:bodyPr wrap="none" lIns="0" tIns="0" rIns="0" bIns="0">
            <a:spAutoFit/>
          </a:bodyPr>
          <a:lstStyle/>
          <a:p>
            <a:r>
              <a:rPr lang="en-US" sz="1400" b="1">
                <a:solidFill>
                  <a:srgbClr val="000000"/>
                </a:solidFill>
                <a:latin typeface="Arial" charset="0"/>
              </a:rPr>
              <a:t>External</a:t>
            </a:r>
            <a:br>
              <a:rPr lang="en-US" sz="1400" b="1">
                <a:solidFill>
                  <a:srgbClr val="000000"/>
                </a:solidFill>
                <a:latin typeface="Arial" charset="0"/>
              </a:rPr>
            </a:br>
            <a:r>
              <a:rPr lang="en-US" sz="1400" b="1">
                <a:solidFill>
                  <a:srgbClr val="000000"/>
                </a:solidFill>
                <a:latin typeface="Arial" charset="0"/>
              </a:rPr>
              <a:t>callus</a:t>
            </a:r>
            <a:endParaRPr lang="en-US" sz="1800" b="1">
              <a:latin typeface="Arial" charset="0"/>
            </a:endParaRPr>
          </a:p>
        </p:txBody>
      </p:sp>
      <p:sp>
        <p:nvSpPr>
          <p:cNvPr id="59416" name="Rectangle 24"/>
          <p:cNvSpPr>
            <a:spLocks noChangeArrowheads="1"/>
          </p:cNvSpPr>
          <p:nvPr/>
        </p:nvSpPr>
        <p:spPr bwMode="auto">
          <a:xfrm>
            <a:off x="6589713" y="2233613"/>
            <a:ext cx="717550" cy="850900"/>
          </a:xfrm>
          <a:prstGeom prst="rect">
            <a:avLst/>
          </a:prstGeom>
          <a:noFill/>
          <a:ln w="9525">
            <a:noFill/>
            <a:miter lim="800000"/>
            <a:headEnd/>
            <a:tailEnd/>
          </a:ln>
        </p:spPr>
        <p:txBody>
          <a:bodyPr wrap="none" lIns="0" tIns="0" rIns="0" bIns="0">
            <a:spAutoFit/>
          </a:bodyPr>
          <a:lstStyle/>
          <a:p>
            <a:r>
              <a:rPr lang="en-US" sz="1400" b="1">
                <a:solidFill>
                  <a:srgbClr val="000000"/>
                </a:solidFill>
                <a:latin typeface="Arial" charset="0"/>
              </a:rPr>
              <a:t>Bony</a:t>
            </a:r>
            <a:br>
              <a:rPr lang="en-US" sz="1400" b="1">
                <a:solidFill>
                  <a:srgbClr val="000000"/>
                </a:solidFill>
                <a:latin typeface="Arial" charset="0"/>
              </a:rPr>
            </a:br>
            <a:r>
              <a:rPr lang="en-US" sz="1400" b="1">
                <a:solidFill>
                  <a:srgbClr val="000000"/>
                </a:solidFill>
                <a:latin typeface="Arial" charset="0"/>
              </a:rPr>
              <a:t>callus of</a:t>
            </a:r>
            <a:br>
              <a:rPr lang="en-US" sz="1400" b="1">
                <a:solidFill>
                  <a:srgbClr val="000000"/>
                </a:solidFill>
                <a:latin typeface="Arial" charset="0"/>
              </a:rPr>
            </a:br>
            <a:r>
              <a:rPr lang="en-US" sz="1400" b="1">
                <a:solidFill>
                  <a:srgbClr val="000000"/>
                </a:solidFill>
                <a:latin typeface="Arial" charset="0"/>
              </a:rPr>
              <a:t>spongy</a:t>
            </a:r>
            <a:br>
              <a:rPr lang="en-US" sz="1400" b="1">
                <a:solidFill>
                  <a:srgbClr val="000000"/>
                </a:solidFill>
                <a:latin typeface="Arial" charset="0"/>
              </a:rPr>
            </a:br>
            <a:r>
              <a:rPr lang="en-US" sz="1400" b="1">
                <a:solidFill>
                  <a:srgbClr val="000000"/>
                </a:solidFill>
                <a:latin typeface="Arial" charset="0"/>
              </a:rPr>
              <a:t>bone</a:t>
            </a:r>
            <a:endParaRPr lang="en-US" sz="1800" b="1">
              <a:latin typeface="Arial" charset="0"/>
            </a:endParaRPr>
          </a:p>
        </p:txBody>
      </p:sp>
      <p:sp>
        <p:nvSpPr>
          <p:cNvPr id="59417" name="Rectangle 25"/>
          <p:cNvSpPr>
            <a:spLocks noChangeArrowheads="1"/>
          </p:cNvSpPr>
          <p:nvPr/>
        </p:nvSpPr>
        <p:spPr bwMode="auto">
          <a:xfrm>
            <a:off x="6551613" y="3068638"/>
            <a:ext cx="660400" cy="425450"/>
          </a:xfrm>
          <a:prstGeom prst="rect">
            <a:avLst/>
          </a:prstGeom>
          <a:noFill/>
          <a:ln w="9525">
            <a:noFill/>
            <a:miter lim="800000"/>
            <a:headEnd/>
            <a:tailEnd/>
          </a:ln>
        </p:spPr>
        <p:txBody>
          <a:bodyPr wrap="none" lIns="0" tIns="0" rIns="0" bIns="0">
            <a:spAutoFit/>
          </a:bodyPr>
          <a:lstStyle/>
          <a:p>
            <a:r>
              <a:rPr lang="en-US" sz="1400" b="1">
                <a:solidFill>
                  <a:srgbClr val="000000"/>
                </a:solidFill>
                <a:latin typeface="Arial" charset="0"/>
              </a:rPr>
              <a:t>Healed</a:t>
            </a:r>
            <a:br>
              <a:rPr lang="en-US" sz="1400" b="1">
                <a:solidFill>
                  <a:srgbClr val="000000"/>
                </a:solidFill>
                <a:latin typeface="Arial" charset="0"/>
              </a:rPr>
            </a:br>
            <a:r>
              <a:rPr lang="en-US" sz="1400" b="1">
                <a:solidFill>
                  <a:srgbClr val="000000"/>
                </a:solidFill>
                <a:latin typeface="Arial" charset="0"/>
              </a:rPr>
              <a:t>fracture</a:t>
            </a:r>
            <a:endParaRPr lang="en-US" sz="1800" b="1">
              <a:latin typeface="Arial" charset="0"/>
            </a:endParaRPr>
          </a:p>
        </p:txBody>
      </p:sp>
      <p:sp>
        <p:nvSpPr>
          <p:cNvPr id="59418" name="Rectangle 26"/>
          <p:cNvSpPr>
            <a:spLocks noChangeArrowheads="1"/>
          </p:cNvSpPr>
          <p:nvPr/>
        </p:nvSpPr>
        <p:spPr bwMode="auto">
          <a:xfrm>
            <a:off x="4481513" y="3084513"/>
            <a:ext cx="639762" cy="638175"/>
          </a:xfrm>
          <a:prstGeom prst="rect">
            <a:avLst/>
          </a:prstGeom>
          <a:noFill/>
          <a:ln w="9525">
            <a:noFill/>
            <a:miter lim="800000"/>
            <a:headEnd/>
            <a:tailEnd/>
          </a:ln>
        </p:spPr>
        <p:txBody>
          <a:bodyPr wrap="none" lIns="0" tIns="0" rIns="0" bIns="0">
            <a:spAutoFit/>
          </a:bodyPr>
          <a:lstStyle/>
          <a:p>
            <a:r>
              <a:rPr lang="en-US" sz="1400" b="1">
                <a:solidFill>
                  <a:srgbClr val="000000"/>
                </a:solidFill>
                <a:latin typeface="Arial" charset="0"/>
              </a:rPr>
              <a:t>New</a:t>
            </a:r>
            <a:br>
              <a:rPr lang="en-US" sz="1400" b="1">
                <a:solidFill>
                  <a:srgbClr val="000000"/>
                </a:solidFill>
                <a:latin typeface="Arial" charset="0"/>
              </a:rPr>
            </a:br>
            <a:r>
              <a:rPr lang="en-US" sz="1400" b="1">
                <a:solidFill>
                  <a:srgbClr val="000000"/>
                </a:solidFill>
                <a:latin typeface="Arial" charset="0"/>
              </a:rPr>
              <a:t>blood</a:t>
            </a:r>
            <a:br>
              <a:rPr lang="en-US" sz="1400" b="1">
                <a:solidFill>
                  <a:srgbClr val="000000"/>
                </a:solidFill>
                <a:latin typeface="Arial" charset="0"/>
              </a:rPr>
            </a:br>
            <a:r>
              <a:rPr lang="en-US" sz="1400" b="1">
                <a:solidFill>
                  <a:srgbClr val="000000"/>
                </a:solidFill>
                <a:latin typeface="Arial" charset="0"/>
              </a:rPr>
              <a:t>vessels</a:t>
            </a:r>
            <a:endParaRPr lang="en-US" sz="1800" b="1">
              <a:latin typeface="Arial" charset="0"/>
            </a:endParaRPr>
          </a:p>
        </p:txBody>
      </p:sp>
      <p:sp>
        <p:nvSpPr>
          <p:cNvPr id="59419" name="Rectangle 27"/>
          <p:cNvSpPr>
            <a:spLocks noChangeArrowheads="1"/>
          </p:cNvSpPr>
          <p:nvPr/>
        </p:nvSpPr>
        <p:spPr bwMode="auto">
          <a:xfrm>
            <a:off x="4325938" y="3824288"/>
            <a:ext cx="787400" cy="638175"/>
          </a:xfrm>
          <a:prstGeom prst="rect">
            <a:avLst/>
          </a:prstGeom>
          <a:noFill/>
          <a:ln w="9525">
            <a:noFill/>
            <a:miter lim="800000"/>
            <a:headEnd/>
            <a:tailEnd/>
          </a:ln>
        </p:spPr>
        <p:txBody>
          <a:bodyPr wrap="none" lIns="0" tIns="0" rIns="0" bIns="0">
            <a:spAutoFit/>
          </a:bodyPr>
          <a:lstStyle/>
          <a:p>
            <a:r>
              <a:rPr lang="en-US" sz="1400" b="1">
                <a:solidFill>
                  <a:srgbClr val="000000"/>
                </a:solidFill>
                <a:latin typeface="Arial" charset="0"/>
              </a:rPr>
              <a:t>Spongy</a:t>
            </a:r>
            <a:br>
              <a:rPr lang="en-US" sz="1400" b="1">
                <a:solidFill>
                  <a:srgbClr val="000000"/>
                </a:solidFill>
                <a:latin typeface="Arial" charset="0"/>
              </a:rPr>
            </a:br>
            <a:r>
              <a:rPr lang="en-US" sz="1400" b="1">
                <a:solidFill>
                  <a:srgbClr val="000000"/>
                </a:solidFill>
                <a:latin typeface="Arial" charset="0"/>
              </a:rPr>
              <a:t>bone</a:t>
            </a:r>
            <a:br>
              <a:rPr lang="en-US" sz="1400" b="1">
                <a:solidFill>
                  <a:srgbClr val="000000"/>
                </a:solidFill>
                <a:latin typeface="Arial" charset="0"/>
              </a:rPr>
            </a:br>
            <a:r>
              <a:rPr lang="en-US" sz="1400" b="1">
                <a:solidFill>
                  <a:srgbClr val="000000"/>
                </a:solidFill>
                <a:latin typeface="Arial" charset="0"/>
              </a:rPr>
              <a:t>trabecula</a:t>
            </a:r>
            <a:endParaRPr lang="en-US" sz="1800" b="1">
              <a:latin typeface="Arial" charset="0"/>
            </a:endParaRPr>
          </a:p>
        </p:txBody>
      </p:sp>
      <p:sp>
        <p:nvSpPr>
          <p:cNvPr id="59420" name="Rectangle 28"/>
          <p:cNvSpPr>
            <a:spLocks noChangeArrowheads="1"/>
          </p:cNvSpPr>
          <p:nvPr/>
        </p:nvSpPr>
        <p:spPr bwMode="auto">
          <a:xfrm>
            <a:off x="2049463" y="3036888"/>
            <a:ext cx="874712" cy="1063625"/>
          </a:xfrm>
          <a:prstGeom prst="rect">
            <a:avLst/>
          </a:prstGeom>
          <a:noFill/>
          <a:ln w="9525">
            <a:noFill/>
            <a:miter lim="800000"/>
            <a:headEnd/>
            <a:tailEnd/>
          </a:ln>
        </p:spPr>
        <p:txBody>
          <a:bodyPr wrap="none" lIns="0" tIns="0" rIns="0" bIns="0">
            <a:spAutoFit/>
          </a:bodyPr>
          <a:lstStyle/>
          <a:p>
            <a:r>
              <a:rPr lang="en-US" sz="1400" b="1">
                <a:solidFill>
                  <a:srgbClr val="000000"/>
                </a:solidFill>
                <a:latin typeface="Arial" charset="0"/>
              </a:rPr>
              <a:t>Internal</a:t>
            </a:r>
            <a:br>
              <a:rPr lang="en-US" sz="1400" b="1">
                <a:solidFill>
                  <a:srgbClr val="000000"/>
                </a:solidFill>
                <a:latin typeface="Arial" charset="0"/>
              </a:rPr>
            </a:br>
            <a:r>
              <a:rPr lang="en-US" sz="1400" b="1">
                <a:solidFill>
                  <a:srgbClr val="000000"/>
                </a:solidFill>
                <a:latin typeface="Arial" charset="0"/>
              </a:rPr>
              <a:t>callus</a:t>
            </a:r>
            <a:br>
              <a:rPr lang="en-US" sz="1400" b="1">
                <a:solidFill>
                  <a:srgbClr val="000000"/>
                </a:solidFill>
                <a:latin typeface="Arial" charset="0"/>
              </a:rPr>
            </a:br>
            <a:r>
              <a:rPr lang="en-US" sz="1400" b="1">
                <a:solidFill>
                  <a:srgbClr val="000000"/>
                </a:solidFill>
                <a:latin typeface="Arial" charset="0"/>
              </a:rPr>
              <a:t>(fibrous</a:t>
            </a:r>
            <a:br>
              <a:rPr lang="en-US" sz="1400" b="1">
                <a:solidFill>
                  <a:srgbClr val="000000"/>
                </a:solidFill>
                <a:latin typeface="Arial" charset="0"/>
              </a:rPr>
            </a:br>
            <a:r>
              <a:rPr lang="en-US" sz="1400" b="1">
                <a:solidFill>
                  <a:srgbClr val="000000"/>
                </a:solidFill>
                <a:latin typeface="Arial" charset="0"/>
              </a:rPr>
              <a:t>tissue and</a:t>
            </a:r>
            <a:br>
              <a:rPr lang="en-US" sz="1400" b="1">
                <a:solidFill>
                  <a:srgbClr val="000000"/>
                </a:solidFill>
                <a:latin typeface="Arial" charset="0"/>
              </a:rPr>
            </a:br>
            <a:r>
              <a:rPr lang="en-US" sz="1400" b="1">
                <a:solidFill>
                  <a:srgbClr val="000000"/>
                </a:solidFill>
                <a:latin typeface="Arial" charset="0"/>
              </a:rPr>
              <a:t>cartilage)</a:t>
            </a:r>
            <a:endParaRPr lang="en-US" sz="1800" b="1">
              <a:latin typeface="Arial" charset="0"/>
            </a:endParaRPr>
          </a:p>
        </p:txBody>
      </p:sp>
      <p:sp>
        <p:nvSpPr>
          <p:cNvPr id="59421" name="Rectangle 29"/>
          <p:cNvSpPr>
            <a:spLocks noChangeArrowheads="1"/>
          </p:cNvSpPr>
          <p:nvPr/>
        </p:nvSpPr>
        <p:spPr bwMode="auto">
          <a:xfrm>
            <a:off x="771525" y="4465638"/>
            <a:ext cx="1657350" cy="212725"/>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A hematoma forms.</a:t>
            </a:r>
            <a:endParaRPr lang="en-US" sz="1800" b="1">
              <a:latin typeface="Arial" charset="0"/>
            </a:endParaRPr>
          </a:p>
        </p:txBody>
      </p:sp>
      <p:sp>
        <p:nvSpPr>
          <p:cNvPr id="59422" name="Rectangle 30"/>
          <p:cNvSpPr>
            <a:spLocks noChangeArrowheads="1"/>
          </p:cNvSpPr>
          <p:nvPr/>
        </p:nvSpPr>
        <p:spPr bwMode="auto">
          <a:xfrm>
            <a:off x="2597150" y="4465638"/>
            <a:ext cx="1839913" cy="425450"/>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      Fibrocartilaginous</a:t>
            </a:r>
            <a:br>
              <a:rPr lang="en-US" sz="1400" b="1">
                <a:solidFill>
                  <a:srgbClr val="0092C8"/>
                </a:solidFill>
                <a:latin typeface="Arial" charset="0"/>
              </a:rPr>
            </a:br>
            <a:r>
              <a:rPr lang="en-US" sz="1400" b="1">
                <a:solidFill>
                  <a:srgbClr val="0092C8"/>
                </a:solidFill>
                <a:latin typeface="Arial" charset="0"/>
              </a:rPr>
              <a:t>callus forms.</a:t>
            </a:r>
            <a:endParaRPr lang="en-US" sz="1800" b="1">
              <a:latin typeface="Arial" charset="0"/>
            </a:endParaRPr>
          </a:p>
        </p:txBody>
      </p:sp>
      <p:sp>
        <p:nvSpPr>
          <p:cNvPr id="59423" name="Rectangle 31"/>
          <p:cNvSpPr>
            <a:spLocks noChangeArrowheads="1"/>
          </p:cNvSpPr>
          <p:nvPr/>
        </p:nvSpPr>
        <p:spPr bwMode="auto">
          <a:xfrm>
            <a:off x="5514975" y="4465638"/>
            <a:ext cx="1585913" cy="212725"/>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Bony callus forms.</a:t>
            </a:r>
            <a:endParaRPr lang="en-US" sz="1800" b="1">
              <a:latin typeface="Arial" charset="0"/>
            </a:endParaRPr>
          </a:p>
        </p:txBody>
      </p:sp>
      <p:sp>
        <p:nvSpPr>
          <p:cNvPr id="59424" name="Rectangle 32"/>
          <p:cNvSpPr>
            <a:spLocks noChangeArrowheads="1"/>
          </p:cNvSpPr>
          <p:nvPr/>
        </p:nvSpPr>
        <p:spPr bwMode="auto">
          <a:xfrm>
            <a:off x="7343775" y="4465638"/>
            <a:ext cx="955675" cy="638175"/>
          </a:xfrm>
          <a:prstGeom prst="rect">
            <a:avLst/>
          </a:prstGeom>
          <a:noFill/>
          <a:ln w="9525">
            <a:noFill/>
            <a:miter lim="800000"/>
            <a:headEnd/>
            <a:tailEnd/>
          </a:ln>
        </p:spPr>
        <p:txBody>
          <a:bodyPr wrap="none" lIns="0" tIns="0" rIns="0" bIns="0">
            <a:spAutoFit/>
          </a:bodyPr>
          <a:lstStyle/>
          <a:p>
            <a:r>
              <a:rPr lang="en-US" sz="1400" b="1">
                <a:solidFill>
                  <a:srgbClr val="0092C8"/>
                </a:solidFill>
                <a:latin typeface="Arial" charset="0"/>
              </a:rPr>
              <a:t>      Bone</a:t>
            </a:r>
            <a:br>
              <a:rPr lang="en-US" sz="1400" b="1">
                <a:solidFill>
                  <a:srgbClr val="0092C8"/>
                </a:solidFill>
                <a:latin typeface="Arial" charset="0"/>
              </a:rPr>
            </a:br>
            <a:r>
              <a:rPr lang="en-US" sz="1400" b="1">
                <a:solidFill>
                  <a:srgbClr val="0092C8"/>
                </a:solidFill>
                <a:latin typeface="Arial" charset="0"/>
              </a:rPr>
              <a:t>remodeling</a:t>
            </a:r>
            <a:br>
              <a:rPr lang="en-US" sz="1400" b="1">
                <a:solidFill>
                  <a:srgbClr val="0092C8"/>
                </a:solidFill>
                <a:latin typeface="Arial" charset="0"/>
              </a:rPr>
            </a:br>
            <a:r>
              <a:rPr lang="en-US" sz="1400" b="1">
                <a:solidFill>
                  <a:srgbClr val="0092C8"/>
                </a:solidFill>
                <a:latin typeface="Arial" charset="0"/>
              </a:rPr>
              <a:t>occurs.</a:t>
            </a:r>
            <a:endParaRPr lang="en-US" sz="1800" b="1">
              <a:latin typeface="Arial" charset="0"/>
            </a:endParaRPr>
          </a:p>
        </p:txBody>
      </p:sp>
      <p:sp>
        <p:nvSpPr>
          <p:cNvPr id="59425" name="Oval 33"/>
          <p:cNvSpPr>
            <a:spLocks noChangeArrowheads="1"/>
          </p:cNvSpPr>
          <p:nvPr/>
        </p:nvSpPr>
        <p:spPr bwMode="auto">
          <a:xfrm>
            <a:off x="492125" y="4445000"/>
            <a:ext cx="234950" cy="234950"/>
          </a:xfrm>
          <a:prstGeom prst="ellipse">
            <a:avLst/>
          </a:prstGeom>
          <a:solidFill>
            <a:schemeClr val="bg1"/>
          </a:solidFill>
          <a:ln w="15875">
            <a:solidFill>
              <a:srgbClr val="0092C8"/>
            </a:solidFill>
            <a:round/>
            <a:headEnd/>
            <a:tailEnd/>
          </a:ln>
          <a:effectLst/>
        </p:spPr>
        <p:txBody>
          <a:bodyPr wrap="none" anchor="ctr"/>
          <a:lstStyle/>
          <a:p>
            <a:pPr algn="ctr"/>
            <a:r>
              <a:rPr lang="en-US" sz="1400" b="1">
                <a:solidFill>
                  <a:srgbClr val="0092C8"/>
                </a:solidFill>
                <a:latin typeface="Arial Black" pitchFamily="34" charset="0"/>
              </a:rPr>
              <a:t>1</a:t>
            </a:r>
            <a:endParaRPr lang="en-US" sz="1000">
              <a:latin typeface="Arial Black" pitchFamily="34" charset="0"/>
            </a:endParaRPr>
          </a:p>
        </p:txBody>
      </p:sp>
      <p:sp>
        <p:nvSpPr>
          <p:cNvPr id="59426" name="Oval 34"/>
          <p:cNvSpPr>
            <a:spLocks noChangeArrowheads="1"/>
          </p:cNvSpPr>
          <p:nvPr/>
        </p:nvSpPr>
        <p:spPr bwMode="auto">
          <a:xfrm>
            <a:off x="2597150" y="4445000"/>
            <a:ext cx="234950" cy="234950"/>
          </a:xfrm>
          <a:prstGeom prst="ellipse">
            <a:avLst/>
          </a:prstGeom>
          <a:solidFill>
            <a:schemeClr val="bg1"/>
          </a:solidFill>
          <a:ln w="15875">
            <a:solidFill>
              <a:srgbClr val="0092C8"/>
            </a:solidFill>
            <a:round/>
            <a:headEnd/>
            <a:tailEnd/>
          </a:ln>
          <a:effectLst/>
        </p:spPr>
        <p:txBody>
          <a:bodyPr wrap="none" anchor="ctr"/>
          <a:lstStyle/>
          <a:p>
            <a:pPr algn="ctr"/>
            <a:r>
              <a:rPr lang="en-US" sz="1400" b="1">
                <a:solidFill>
                  <a:srgbClr val="0092C8"/>
                </a:solidFill>
                <a:latin typeface="Arial Black" pitchFamily="34" charset="0"/>
              </a:rPr>
              <a:t>2</a:t>
            </a:r>
            <a:endParaRPr lang="en-US" sz="1000">
              <a:latin typeface="Arial Black" pitchFamily="34" charset="0"/>
            </a:endParaRPr>
          </a:p>
        </p:txBody>
      </p:sp>
      <p:sp>
        <p:nvSpPr>
          <p:cNvPr id="59427" name="Oval 35"/>
          <p:cNvSpPr>
            <a:spLocks noChangeArrowheads="1"/>
          </p:cNvSpPr>
          <p:nvPr/>
        </p:nvSpPr>
        <p:spPr bwMode="auto">
          <a:xfrm>
            <a:off x="5222875" y="4445000"/>
            <a:ext cx="234950" cy="234950"/>
          </a:xfrm>
          <a:prstGeom prst="ellipse">
            <a:avLst/>
          </a:prstGeom>
          <a:solidFill>
            <a:schemeClr val="bg1"/>
          </a:solidFill>
          <a:ln w="15875">
            <a:solidFill>
              <a:srgbClr val="0092C8"/>
            </a:solidFill>
            <a:round/>
            <a:headEnd/>
            <a:tailEnd/>
          </a:ln>
          <a:effectLst/>
        </p:spPr>
        <p:txBody>
          <a:bodyPr wrap="none" anchor="ctr"/>
          <a:lstStyle/>
          <a:p>
            <a:pPr algn="ctr"/>
            <a:r>
              <a:rPr lang="en-US" sz="1400" b="1">
                <a:solidFill>
                  <a:srgbClr val="0092C8"/>
                </a:solidFill>
                <a:latin typeface="Arial Black" pitchFamily="34" charset="0"/>
              </a:rPr>
              <a:t>3</a:t>
            </a:r>
            <a:endParaRPr lang="en-US" sz="1000">
              <a:latin typeface="Arial Black" pitchFamily="34" charset="0"/>
            </a:endParaRPr>
          </a:p>
        </p:txBody>
      </p:sp>
      <p:sp>
        <p:nvSpPr>
          <p:cNvPr id="59428" name="Oval 36"/>
          <p:cNvSpPr>
            <a:spLocks noChangeArrowheads="1"/>
          </p:cNvSpPr>
          <p:nvPr/>
        </p:nvSpPr>
        <p:spPr bwMode="auto">
          <a:xfrm>
            <a:off x="7343775" y="4445000"/>
            <a:ext cx="234950" cy="234950"/>
          </a:xfrm>
          <a:prstGeom prst="ellipse">
            <a:avLst/>
          </a:prstGeom>
          <a:solidFill>
            <a:schemeClr val="bg1"/>
          </a:solidFill>
          <a:ln w="15875">
            <a:solidFill>
              <a:srgbClr val="0092C8"/>
            </a:solidFill>
            <a:round/>
            <a:headEnd/>
            <a:tailEnd/>
          </a:ln>
          <a:effectLst/>
        </p:spPr>
        <p:txBody>
          <a:bodyPr wrap="none" anchor="ctr"/>
          <a:lstStyle/>
          <a:p>
            <a:pPr algn="ctr"/>
            <a:r>
              <a:rPr lang="en-US" sz="1400" b="1">
                <a:solidFill>
                  <a:srgbClr val="0092C8"/>
                </a:solidFill>
                <a:latin typeface="Arial Black" pitchFamily="34" charset="0"/>
              </a:rPr>
              <a:t>4</a:t>
            </a:r>
            <a:endParaRPr lang="en-US" sz="1000">
              <a:latin typeface="Arial Black"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r>
              <a:rPr lang="en-US"/>
              <a:t>Homeostatic Imbalances</a:t>
            </a:r>
          </a:p>
        </p:txBody>
      </p:sp>
      <p:sp>
        <p:nvSpPr>
          <p:cNvPr id="60421" name="Rectangle 5"/>
          <p:cNvSpPr>
            <a:spLocks noGrp="1" noChangeArrowheads="1"/>
          </p:cNvSpPr>
          <p:nvPr>
            <p:ph type="body" idx="1"/>
          </p:nvPr>
        </p:nvSpPr>
        <p:spPr/>
        <p:txBody>
          <a:bodyPr/>
          <a:lstStyle/>
          <a:p>
            <a:r>
              <a:rPr lang="en-US" dirty="0"/>
              <a:t>Osteomalacia and </a:t>
            </a:r>
            <a:r>
              <a:rPr lang="en-US" dirty="0" smtClean="0"/>
              <a:t>rickets (bone softening)</a:t>
            </a:r>
          </a:p>
          <a:p>
            <a:r>
              <a:rPr lang="en-US" dirty="0" smtClean="0"/>
              <a:t>Deficiency of adequate inorganic (calcified) matrix</a:t>
            </a:r>
            <a:endParaRPr lang="en-US" dirty="0"/>
          </a:p>
          <a:p>
            <a:pPr lvl="1"/>
            <a:r>
              <a:rPr lang="en-US" dirty="0"/>
              <a:t>Calcium salts not deposited</a:t>
            </a:r>
          </a:p>
          <a:p>
            <a:pPr lvl="1"/>
            <a:r>
              <a:rPr lang="en-US" dirty="0"/>
              <a:t>Rickets (childhood disease) causes bowed legs and other bone deformities</a:t>
            </a:r>
          </a:p>
          <a:p>
            <a:pPr lvl="1"/>
            <a:r>
              <a:rPr lang="en-US" dirty="0"/>
              <a:t>Cause: vitamin D deficiency or insufficient dietary calcium</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PTH</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PTH – Parathyroid Hormone – released from the parathyroid gland is the major controller of the blood calcium level.</a:t>
            </a:r>
          </a:p>
          <a:p>
            <a:r>
              <a:rPr lang="en-US" b="1" dirty="0" smtClean="0"/>
              <a:t>Parathyroid hormone </a:t>
            </a:r>
            <a:r>
              <a:rPr lang="en-US" dirty="0" smtClean="0"/>
              <a:t>increases the blood calcium level, by causing A. increased breakdown of bone by osteoclasts B. increased reabsorption of calcium in the kidneys C. Increased absorption of calcium in the intestines. </a:t>
            </a:r>
            <a:endParaRPr lang="en-US" dirty="0"/>
          </a:p>
        </p:txBody>
      </p:sp>
    </p:spTree>
    <p:extLst>
      <p:ext uri="{BB962C8B-B14F-4D97-AF65-F5344CB8AC3E}">
        <p14:creationId xmlns:p14="http://schemas.microsoft.com/office/powerpoint/2010/main" val="23674297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Vitamin D Synthesis</a:t>
            </a:r>
            <a:endParaRPr lang="en-US" dirty="0"/>
          </a:p>
        </p:txBody>
      </p:sp>
      <p:sp>
        <p:nvSpPr>
          <p:cNvPr id="3" name="Content Placeholder 2"/>
          <p:cNvSpPr>
            <a:spLocks noGrp="1"/>
          </p:cNvSpPr>
          <p:nvPr>
            <p:ph idx="1"/>
          </p:nvPr>
        </p:nvSpPr>
        <p:spPr>
          <a:xfrm>
            <a:off x="0" y="914400"/>
            <a:ext cx="8915399" cy="5638799"/>
          </a:xfrm>
        </p:spPr>
        <p:txBody>
          <a:bodyPr/>
          <a:lstStyle/>
          <a:p>
            <a:pPr>
              <a:buNone/>
            </a:pPr>
            <a:r>
              <a:rPr lang="en-US" sz="2400" dirty="0" smtClean="0"/>
              <a:t>Cholesterol     7-Dehydrocholesterol (skin cells of *SB and *SS)</a:t>
            </a:r>
          </a:p>
          <a:p>
            <a:pPr>
              <a:buNone/>
            </a:pPr>
            <a:r>
              <a:rPr lang="en-US" sz="2400" dirty="0" smtClean="0"/>
              <a:t>7 – </a:t>
            </a:r>
            <a:r>
              <a:rPr lang="en-US" sz="2400" dirty="0" err="1" smtClean="0"/>
              <a:t>Dehydrocholesterol</a:t>
            </a:r>
            <a:r>
              <a:rPr lang="en-US" sz="2400" dirty="0" smtClean="0"/>
              <a:t>       </a:t>
            </a:r>
            <a:r>
              <a:rPr lang="en-US" sz="2400" dirty="0" err="1" smtClean="0"/>
              <a:t>Cholecalciferol</a:t>
            </a:r>
            <a:r>
              <a:rPr lang="en-US" sz="2400" dirty="0" smtClean="0"/>
              <a:t> (UVB light in skin) D1</a:t>
            </a:r>
          </a:p>
          <a:p>
            <a:pPr>
              <a:buNone/>
            </a:pPr>
            <a:r>
              <a:rPr lang="en-US" sz="2400" dirty="0" err="1" smtClean="0"/>
              <a:t>Cholecalciferol</a:t>
            </a:r>
            <a:r>
              <a:rPr lang="en-US" sz="2400" dirty="0" smtClean="0"/>
              <a:t>      25 OH </a:t>
            </a:r>
            <a:r>
              <a:rPr lang="en-US" sz="2400" dirty="0" err="1" smtClean="0"/>
              <a:t>Cholecalciferol</a:t>
            </a:r>
            <a:r>
              <a:rPr lang="en-US" sz="2400" dirty="0" smtClean="0"/>
              <a:t> (Liver Enzyme) D2</a:t>
            </a:r>
          </a:p>
          <a:p>
            <a:pPr>
              <a:buNone/>
            </a:pPr>
            <a:r>
              <a:rPr lang="en-US" sz="2400" dirty="0" smtClean="0"/>
              <a:t>25 OH </a:t>
            </a:r>
            <a:r>
              <a:rPr lang="en-US" sz="2400" dirty="0" err="1" smtClean="0"/>
              <a:t>Choecalciferol</a:t>
            </a:r>
            <a:r>
              <a:rPr lang="en-US" sz="2400" dirty="0" smtClean="0"/>
              <a:t>    1, 25 </a:t>
            </a:r>
            <a:r>
              <a:rPr lang="en-US" sz="2400" dirty="0" err="1" smtClean="0"/>
              <a:t>Dihydroxycholecalciferol</a:t>
            </a:r>
            <a:r>
              <a:rPr lang="en-US" sz="2400" dirty="0" smtClean="0"/>
              <a:t>  D3</a:t>
            </a:r>
          </a:p>
          <a:p>
            <a:pPr>
              <a:buNone/>
            </a:pPr>
            <a:r>
              <a:rPr lang="en-US" sz="2400" dirty="0" smtClean="0"/>
              <a:t>                           Kidney Enzyme</a:t>
            </a:r>
          </a:p>
          <a:p>
            <a:pPr>
              <a:buNone/>
            </a:pPr>
            <a:endParaRPr lang="en-US" sz="2400" dirty="0" smtClean="0"/>
          </a:p>
          <a:p>
            <a:pPr>
              <a:buNone/>
            </a:pPr>
            <a:endParaRPr lang="en-US" sz="2400" dirty="0"/>
          </a:p>
          <a:p>
            <a:pPr>
              <a:buNone/>
            </a:pPr>
            <a:r>
              <a:rPr lang="en-US" sz="2400" dirty="0" smtClean="0"/>
              <a:t>D3 </a:t>
            </a:r>
            <a:r>
              <a:rPr lang="en-US" sz="2400" dirty="0" smtClean="0"/>
              <a:t>is the active form of Vitamin </a:t>
            </a:r>
            <a:r>
              <a:rPr lang="en-US" sz="2400" dirty="0" smtClean="0"/>
              <a:t>D. It carries out th</a:t>
            </a:r>
            <a:r>
              <a:rPr lang="en-US" sz="2400" dirty="0" smtClean="0"/>
              <a:t>e function of PTH, thus it acts as a hormone.  It A. </a:t>
            </a:r>
            <a:r>
              <a:rPr lang="en-US" sz="2400" dirty="0"/>
              <a:t>increased reabsorption of calcium in the kidneys </a:t>
            </a:r>
            <a:r>
              <a:rPr lang="en-US" sz="2400" dirty="0" smtClean="0"/>
              <a:t>B. </a:t>
            </a:r>
            <a:r>
              <a:rPr lang="en-US" sz="2400" dirty="0"/>
              <a:t>Increased absorption of calcium in the intestines. </a:t>
            </a:r>
          </a:p>
          <a:p>
            <a:pPr>
              <a:buNone/>
            </a:pPr>
            <a:endParaRPr lang="en-US" sz="2400" dirty="0" smtClean="0"/>
          </a:p>
          <a:p>
            <a:pPr>
              <a:buNone/>
            </a:pPr>
            <a:endParaRPr lang="en-US" sz="2400" dirty="0"/>
          </a:p>
        </p:txBody>
      </p:sp>
      <p:cxnSp>
        <p:nvCxnSpPr>
          <p:cNvPr id="5" name="Straight Arrow Connector 4"/>
          <p:cNvCxnSpPr/>
          <p:nvPr/>
        </p:nvCxnSpPr>
        <p:spPr bwMode="auto">
          <a:xfrm>
            <a:off x="1752600" y="1143000"/>
            <a:ext cx="228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429000" y="1676400"/>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a:off x="2209800" y="2209800"/>
            <a:ext cx="152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3048000" y="2819400"/>
            <a:ext cx="228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8" name="TextBox 7"/>
          <p:cNvSpPr txBox="1"/>
          <p:nvPr/>
        </p:nvSpPr>
        <p:spPr>
          <a:xfrm>
            <a:off x="4343400" y="4114800"/>
            <a:ext cx="4385175" cy="461665"/>
          </a:xfrm>
          <a:prstGeom prst="rect">
            <a:avLst/>
          </a:prstGeom>
          <a:noFill/>
        </p:spPr>
        <p:txBody>
          <a:bodyPr wrap="none" rtlCol="0">
            <a:spAutoFit/>
          </a:bodyPr>
          <a:lstStyle/>
          <a:p>
            <a:r>
              <a:rPr lang="en-US" dirty="0" smtClean="0"/>
              <a:t>PTH Activates the kidney enzyme</a:t>
            </a:r>
            <a:endParaRPr lang="en-US" dirty="0"/>
          </a:p>
        </p:txBody>
      </p:sp>
      <p:cxnSp>
        <p:nvCxnSpPr>
          <p:cNvPr id="12" name="Straight Arrow Connector 11"/>
          <p:cNvCxnSpPr/>
          <p:nvPr/>
        </p:nvCxnSpPr>
        <p:spPr bwMode="auto">
          <a:xfrm flipH="1" flipV="1">
            <a:off x="4343400" y="3429000"/>
            <a:ext cx="1066800" cy="6858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661694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Osteomalcia</a:t>
            </a:r>
            <a:endParaRPr lang="en-US" dirty="0"/>
          </a:p>
        </p:txBody>
      </p:sp>
      <p:sp>
        <p:nvSpPr>
          <p:cNvPr id="3" name="Content Placeholder 2"/>
          <p:cNvSpPr>
            <a:spLocks noGrp="1"/>
          </p:cNvSpPr>
          <p:nvPr>
            <p:ph idx="1"/>
          </p:nvPr>
        </p:nvSpPr>
        <p:spPr/>
        <p:txBody>
          <a:bodyPr/>
          <a:lstStyle/>
          <a:p>
            <a:r>
              <a:rPr lang="en-US" dirty="0" smtClean="0"/>
              <a:t>Osteomalacia in the adult is most commonly found in confined, dark-skinned, or diet-in balanced subjects. Many of the effects of the disease overlap with the more common osteoporosis, but the two diseases are significantly different. Osteomalacia is specifically a defect in mineralization of the protein framework known as osteoid. This defective mineralization is mainly caused by lack in vitamin D.</a:t>
            </a:r>
          </a:p>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Osteomalacia</a:t>
            </a:r>
            <a:endParaRPr lang="en-US" dirty="0"/>
          </a:p>
        </p:txBody>
      </p:sp>
      <p:sp>
        <p:nvSpPr>
          <p:cNvPr id="3" name="Content Placeholder 2"/>
          <p:cNvSpPr>
            <a:spLocks noGrp="1"/>
          </p:cNvSpPr>
          <p:nvPr>
            <p:ph idx="1"/>
          </p:nvPr>
        </p:nvSpPr>
        <p:spPr>
          <a:xfrm>
            <a:off x="460375" y="762001"/>
            <a:ext cx="8228013" cy="5549900"/>
          </a:xfrm>
        </p:spPr>
        <p:txBody>
          <a:bodyPr/>
          <a:lstStyle/>
          <a:p>
            <a:r>
              <a:rPr lang="en-US" sz="2400" b="1" dirty="0" smtClean="0"/>
              <a:t>Causes</a:t>
            </a:r>
          </a:p>
          <a:p>
            <a:r>
              <a:rPr lang="en-US" sz="2400" dirty="0" smtClean="0"/>
              <a:t>Insufficient sunlight exposure, especially in dark-skinned subjects – blocking of UVB</a:t>
            </a:r>
          </a:p>
          <a:p>
            <a:r>
              <a:rPr lang="en-US" sz="2400" dirty="0" smtClean="0"/>
              <a:t>Insufficient nutritional quantities or faulty metabolism of vitamin D or phosphorus </a:t>
            </a:r>
          </a:p>
          <a:p>
            <a:r>
              <a:rPr lang="en-US" sz="2400" dirty="0" smtClean="0"/>
              <a:t>Renal tubular acidosis </a:t>
            </a:r>
          </a:p>
          <a:p>
            <a:r>
              <a:rPr lang="en-US" sz="2400" dirty="0" smtClean="0"/>
              <a:t>Malnutrition during pregnancy </a:t>
            </a:r>
          </a:p>
          <a:p>
            <a:r>
              <a:rPr lang="en-US" sz="2400" dirty="0" smtClean="0"/>
              <a:t>Malabsorption syndrome </a:t>
            </a:r>
          </a:p>
          <a:p>
            <a:r>
              <a:rPr lang="en-US" sz="2400" dirty="0" smtClean="0"/>
              <a:t>Chronic renal failure </a:t>
            </a:r>
          </a:p>
          <a:p>
            <a:r>
              <a:rPr lang="en-US" sz="2400" dirty="0" smtClean="0"/>
              <a:t>Tumor-induced osteomalacia </a:t>
            </a: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Density Scan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914400"/>
            <a:ext cx="7429500" cy="5943600"/>
          </a:xfrm>
        </p:spPr>
      </p:pic>
    </p:spTree>
    <p:extLst>
      <p:ext uri="{BB962C8B-B14F-4D97-AF65-F5344CB8AC3E}">
        <p14:creationId xmlns:p14="http://schemas.microsoft.com/office/powerpoint/2010/main" val="31549631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Osteopenia</a:t>
            </a:r>
            <a:endParaRPr lang="en-US" dirty="0"/>
          </a:p>
        </p:txBody>
      </p:sp>
      <p:sp>
        <p:nvSpPr>
          <p:cNvPr id="3" name="Content Placeholder 2"/>
          <p:cNvSpPr>
            <a:spLocks noGrp="1"/>
          </p:cNvSpPr>
          <p:nvPr>
            <p:ph idx="1"/>
          </p:nvPr>
        </p:nvSpPr>
        <p:spPr/>
        <p:txBody>
          <a:bodyPr/>
          <a:lstStyle/>
          <a:p>
            <a:r>
              <a:rPr lang="en-US" b="1" dirty="0" smtClean="0"/>
              <a:t>Osteopenia</a:t>
            </a:r>
            <a:r>
              <a:rPr lang="en-US" dirty="0" smtClean="0"/>
              <a:t> is a condition where bone mineral density is lower than normal. It is considered by many doctors to be a precursor to osteoporosis. However, not every person diagnosed with osteopenia will develop osteoporosis. More specifically, osteopenia is defined as a bone mineral density Z score between -1.0 and -2.5</a:t>
            </a: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Z-score</a:t>
            </a:r>
            <a:endParaRPr lang="en-US" dirty="0"/>
          </a:p>
        </p:txBody>
      </p:sp>
      <p:sp>
        <p:nvSpPr>
          <p:cNvPr id="3" name="Content Placeholder 2"/>
          <p:cNvSpPr>
            <a:spLocks noGrp="1"/>
          </p:cNvSpPr>
          <p:nvPr>
            <p:ph idx="1"/>
          </p:nvPr>
        </p:nvSpPr>
        <p:spPr>
          <a:xfrm>
            <a:off x="460375" y="914401"/>
            <a:ext cx="8228013" cy="5397500"/>
          </a:xfrm>
        </p:spPr>
        <p:txBody>
          <a:bodyPr/>
          <a:lstStyle/>
          <a:p>
            <a:r>
              <a:rPr lang="en-US" sz="2400" dirty="0" smtClean="0"/>
              <a:t>The Z-score is a comparison of a patient's BMD (Bone Mineral Density) to that of a healthy thirty-year-old of the same sex and ethnicity. This value is used in post-menopausal women and men over aged 50 because it better predicts risk of future fracture. The criteria of the World Health Organization are:</a:t>
            </a:r>
          </a:p>
          <a:p>
            <a:r>
              <a:rPr lang="en-US" sz="2400" dirty="0" smtClean="0"/>
              <a:t>Normal is a Z-score of -1.0 or higher </a:t>
            </a:r>
          </a:p>
          <a:p>
            <a:r>
              <a:rPr lang="en-US" sz="2400" dirty="0" smtClean="0"/>
              <a:t>Osteopenia is defined as less than -1.0 and greater than -2.5 </a:t>
            </a:r>
          </a:p>
          <a:p>
            <a:r>
              <a:rPr lang="en-US" sz="2400" dirty="0" smtClean="0"/>
              <a:t>Osteoporosis is defined as -2.5 or lower, meaning a bone density that is two and a half standard deviations below the mean of a thirty year old woman. </a:t>
            </a:r>
          </a:p>
          <a:p>
            <a:endParaRPr lang="en-US" sz="24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ell Shaped 2.JPG"/>
          <p:cNvPicPr>
            <a:picLocks noGrp="1" noChangeAspect="1"/>
          </p:cNvPicPr>
          <p:nvPr>
            <p:ph idx="1"/>
          </p:nvPr>
        </p:nvPicPr>
        <p:blipFill>
          <a:blip r:embed="rId2" cstate="print"/>
          <a:stretch>
            <a:fillRect/>
          </a:stretch>
        </p:blipFill>
        <p:spPr>
          <a:xfrm>
            <a:off x="-1554480" y="-274320"/>
            <a:ext cx="12513564" cy="20610576"/>
          </a:xfr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p:txBody>
          <a:bodyPr/>
          <a:lstStyle/>
          <a:p>
            <a:r>
              <a:rPr lang="en-US"/>
              <a:t>Homeostatic Imbalances</a:t>
            </a:r>
          </a:p>
        </p:txBody>
      </p:sp>
      <p:sp>
        <p:nvSpPr>
          <p:cNvPr id="62469" name="Rectangle 5"/>
          <p:cNvSpPr>
            <a:spLocks noGrp="1" noChangeArrowheads="1"/>
          </p:cNvSpPr>
          <p:nvPr>
            <p:ph type="body" idx="1"/>
          </p:nvPr>
        </p:nvSpPr>
        <p:spPr/>
        <p:txBody>
          <a:bodyPr/>
          <a:lstStyle/>
          <a:p>
            <a:pPr>
              <a:lnSpc>
                <a:spcPct val="90000"/>
              </a:lnSpc>
            </a:pPr>
            <a:r>
              <a:rPr lang="en-US"/>
              <a:t>Osteoporosis</a:t>
            </a:r>
          </a:p>
          <a:p>
            <a:pPr lvl="1">
              <a:lnSpc>
                <a:spcPct val="90000"/>
              </a:lnSpc>
            </a:pPr>
            <a:r>
              <a:rPr lang="en-US"/>
              <a:t>Loss of bone mass—bone resorption outpaces deposit</a:t>
            </a:r>
          </a:p>
          <a:p>
            <a:pPr lvl="1">
              <a:lnSpc>
                <a:spcPct val="90000"/>
              </a:lnSpc>
            </a:pPr>
            <a:r>
              <a:rPr lang="en-US"/>
              <a:t>Spongy bone of spine and neck of femur become most susceptible to fracture</a:t>
            </a:r>
          </a:p>
          <a:p>
            <a:pPr lvl="1">
              <a:lnSpc>
                <a:spcPct val="90000"/>
              </a:lnSpc>
            </a:pPr>
            <a:r>
              <a:rPr lang="en-US"/>
              <a:t>Risk factors</a:t>
            </a:r>
          </a:p>
          <a:p>
            <a:pPr lvl="2">
              <a:lnSpc>
                <a:spcPct val="90000"/>
              </a:lnSpc>
            </a:pPr>
            <a:r>
              <a:rPr lang="en-US"/>
              <a:t>Lack of estrogen, calcium or vitamin D; petite body form; immobility; low levels of TSH; diabetes mellitus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6.16</a:t>
            </a:r>
          </a:p>
        </p:txBody>
      </p:sp>
      <p:pic>
        <p:nvPicPr>
          <p:cNvPr id="64518" name="Picture 6"/>
          <p:cNvPicPr>
            <a:picLocks noChangeAspect="1" noChangeArrowheads="1"/>
          </p:cNvPicPr>
          <p:nvPr/>
        </p:nvPicPr>
        <p:blipFill>
          <a:blip r:embed="rId2" cstate="print"/>
          <a:srcRect/>
          <a:stretch>
            <a:fillRect/>
          </a:stretch>
        </p:blipFill>
        <p:spPr bwMode="auto">
          <a:xfrm>
            <a:off x="2349500" y="227013"/>
            <a:ext cx="4445000" cy="6402387"/>
          </a:xfrm>
          <a:prstGeom prst="rect">
            <a:avLst/>
          </a:prstGeom>
          <a:noFill/>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p:txBody>
          <a:bodyPr/>
          <a:lstStyle/>
          <a:p>
            <a:r>
              <a:rPr lang="en-US"/>
              <a:t>Osteoporosis: Treatment and Prevention</a:t>
            </a:r>
          </a:p>
        </p:txBody>
      </p:sp>
      <p:sp>
        <p:nvSpPr>
          <p:cNvPr id="65541" name="Rectangle 5"/>
          <p:cNvSpPr>
            <a:spLocks noGrp="1" noChangeArrowheads="1"/>
          </p:cNvSpPr>
          <p:nvPr>
            <p:ph type="body" idx="1"/>
          </p:nvPr>
        </p:nvSpPr>
        <p:spPr/>
        <p:txBody>
          <a:bodyPr/>
          <a:lstStyle/>
          <a:p>
            <a:r>
              <a:rPr lang="en-US" dirty="0"/>
              <a:t>Calcium, vitamin D, and fluoride supplements</a:t>
            </a:r>
          </a:p>
          <a:p>
            <a:r>
              <a:rPr lang="en-US" dirty="0">
                <a:sym typeface="Symbol" pitchFamily="18" charset="2"/>
              </a:rPr>
              <a:t></a:t>
            </a:r>
            <a:r>
              <a:rPr lang="en-US" dirty="0"/>
              <a:t> Weight-bearing exercise throughout life</a:t>
            </a:r>
          </a:p>
          <a:p>
            <a:r>
              <a:rPr lang="en-US" dirty="0"/>
              <a:t>Hormone (estrogen) replacement therapy (HRT) slows bone </a:t>
            </a:r>
            <a:r>
              <a:rPr lang="en-US" dirty="0" smtClean="0"/>
              <a:t>loss but does not reverse it </a:t>
            </a:r>
            <a:endParaRPr lang="en-US" dirty="0"/>
          </a:p>
          <a:p>
            <a:r>
              <a:rPr lang="en-US" dirty="0"/>
              <a:t>Some drugs (</a:t>
            </a:r>
            <a:r>
              <a:rPr lang="en-US" dirty="0" err="1"/>
              <a:t>Fosamax</a:t>
            </a:r>
            <a:r>
              <a:rPr lang="en-US" dirty="0"/>
              <a:t>, SERMs, </a:t>
            </a:r>
            <a:r>
              <a:rPr lang="en-US" dirty="0" err="1"/>
              <a:t>statins</a:t>
            </a:r>
            <a:r>
              <a:rPr lang="en-US" dirty="0"/>
              <a:t>) increase bone mineral density</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for Osteoporosis</a:t>
            </a:r>
            <a:endParaRPr lang="en-US" dirty="0"/>
          </a:p>
        </p:txBody>
      </p:sp>
      <p:sp>
        <p:nvSpPr>
          <p:cNvPr id="3" name="Content Placeholder 2"/>
          <p:cNvSpPr>
            <a:spLocks noGrp="1"/>
          </p:cNvSpPr>
          <p:nvPr>
            <p:ph idx="1"/>
          </p:nvPr>
        </p:nvSpPr>
        <p:spPr>
          <a:xfrm>
            <a:off x="460375" y="990601"/>
            <a:ext cx="8228013" cy="5321300"/>
          </a:xfrm>
        </p:spPr>
        <p:txBody>
          <a:bodyPr/>
          <a:lstStyle/>
          <a:p>
            <a:r>
              <a:rPr lang="en-US" dirty="0" err="1" smtClean="0"/>
              <a:t>Adrenolate</a:t>
            </a:r>
            <a:r>
              <a:rPr lang="en-US" dirty="0" smtClean="0"/>
              <a:t> (</a:t>
            </a:r>
            <a:r>
              <a:rPr lang="en-US" dirty="0" err="1" smtClean="0"/>
              <a:t>Fosamax</a:t>
            </a:r>
            <a:r>
              <a:rPr lang="en-US" dirty="0" smtClean="0"/>
              <a:t>) – decreases </a:t>
            </a:r>
            <a:r>
              <a:rPr lang="en-US" dirty="0" err="1" smtClean="0"/>
              <a:t>osteoclast</a:t>
            </a:r>
            <a:r>
              <a:rPr lang="en-US" dirty="0" smtClean="0"/>
              <a:t> activity</a:t>
            </a:r>
          </a:p>
          <a:p>
            <a:r>
              <a:rPr lang="en-US" dirty="0" smtClean="0"/>
              <a:t>Selective Estrogen Receptor Modulators (SERMs) – for example </a:t>
            </a:r>
            <a:r>
              <a:rPr lang="en-US" dirty="0" err="1" smtClean="0"/>
              <a:t>Raloxifene</a:t>
            </a:r>
            <a:r>
              <a:rPr lang="en-US" dirty="0" smtClean="0"/>
              <a:t> – termed “light estrogen” because it mimics estrogen’s beneficial bone-sparing properties without targeting the uterus or breast</a:t>
            </a:r>
          </a:p>
          <a:p>
            <a:r>
              <a:rPr lang="en-US" dirty="0" smtClean="0"/>
              <a:t>The </a:t>
            </a:r>
            <a:r>
              <a:rPr lang="en-US" dirty="0" err="1" smtClean="0"/>
              <a:t>statins</a:t>
            </a:r>
            <a:r>
              <a:rPr lang="en-US" dirty="0" smtClean="0"/>
              <a:t> which lower cholesterol seem to increase bone density. </a:t>
            </a:r>
          </a:p>
          <a:p>
            <a:r>
              <a:rPr lang="en-US" dirty="0" smtClean="0"/>
              <a:t>Some of the </a:t>
            </a:r>
            <a:r>
              <a:rPr lang="en-US" dirty="0" err="1" smtClean="0"/>
              <a:t>phytoestrogens</a:t>
            </a:r>
            <a:r>
              <a:rPr lang="en-US" dirty="0" smtClean="0"/>
              <a:t> seem to help</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Estrogen and Bone</a:t>
            </a:r>
            <a:endParaRPr lang="en-US" dirty="0"/>
          </a:p>
        </p:txBody>
      </p:sp>
      <p:sp>
        <p:nvSpPr>
          <p:cNvPr id="3" name="Content Placeholder 2"/>
          <p:cNvSpPr>
            <a:spLocks noGrp="1"/>
          </p:cNvSpPr>
          <p:nvPr>
            <p:ph idx="1"/>
          </p:nvPr>
        </p:nvSpPr>
        <p:spPr>
          <a:xfrm>
            <a:off x="460375" y="914401"/>
            <a:ext cx="8228013" cy="5397500"/>
          </a:xfrm>
        </p:spPr>
        <p:txBody>
          <a:bodyPr/>
          <a:lstStyle/>
          <a:p>
            <a:r>
              <a:rPr lang="en-US" sz="2800" dirty="0" smtClean="0"/>
              <a:t>Estrogen actions on bone are complex. The major physiological effect of estrogen is to inhibit bone </a:t>
            </a:r>
            <a:r>
              <a:rPr lang="en-US" sz="2800" dirty="0" err="1" smtClean="0"/>
              <a:t>resorption</a:t>
            </a:r>
            <a:r>
              <a:rPr lang="en-US" sz="2800" dirty="0" smtClean="0"/>
              <a:t>. Bone cells have two kinds of intracellular steroid receptors for estrogen. When estrogen binds to the receptors, various genes become active. Estrogen also has effects that do not depend on activating the DNA. </a:t>
            </a:r>
          </a:p>
          <a:p>
            <a:r>
              <a:rPr lang="en-US" sz="2800" dirty="0" smtClean="0"/>
              <a:t>Estrogen effects may be mediated in part by growth factors and interleukins. For example, interleukin 6 is a potent stimulator of bone </a:t>
            </a:r>
            <a:r>
              <a:rPr lang="en-US" sz="2800" dirty="0" err="1" smtClean="0"/>
              <a:t>resorption</a:t>
            </a:r>
            <a:r>
              <a:rPr lang="en-US" sz="2800" dirty="0" smtClean="0"/>
              <a:t>, and estrogen blocks the </a:t>
            </a:r>
            <a:r>
              <a:rPr lang="en-US" sz="2800" dirty="0" err="1" smtClean="0"/>
              <a:t>osteoblast's</a:t>
            </a:r>
            <a:r>
              <a:rPr lang="en-US" sz="2800" dirty="0" smtClean="0"/>
              <a:t> synthesis of interleukin </a:t>
            </a:r>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1" y="304800"/>
            <a:ext cx="8459788" cy="6324599"/>
          </a:xfrm>
        </p:spPr>
        <p:txBody>
          <a:bodyPr/>
          <a:lstStyle/>
          <a:p>
            <a:r>
              <a:rPr lang="en-US" sz="2800" dirty="0" err="1" smtClean="0"/>
              <a:t>Osteoclast</a:t>
            </a:r>
            <a:r>
              <a:rPr lang="en-US" sz="2800" dirty="0" smtClean="0"/>
              <a:t> apoptosis is regulated by estrogens. With estrogen deficiency, the </a:t>
            </a:r>
            <a:r>
              <a:rPr lang="en-US" sz="2800" dirty="0" err="1" smtClean="0"/>
              <a:t>osteoclasts</a:t>
            </a:r>
            <a:r>
              <a:rPr lang="en-US" sz="2800" dirty="0" smtClean="0"/>
              <a:t> live longer and are therefore able to </a:t>
            </a:r>
            <a:r>
              <a:rPr lang="en-US" sz="2800" dirty="0" err="1" smtClean="0"/>
              <a:t>resorb</a:t>
            </a:r>
            <a:r>
              <a:rPr lang="en-US" sz="2800" dirty="0" smtClean="0"/>
              <a:t> more bone. In response to the increased bone </a:t>
            </a:r>
            <a:r>
              <a:rPr lang="en-US" sz="2800" dirty="0" err="1" smtClean="0"/>
              <a:t>resorption</a:t>
            </a:r>
            <a:r>
              <a:rPr lang="en-US" sz="2800" dirty="0" smtClean="0"/>
              <a:t>, there is increased bone formation and a high-turnover state develops which leads to bone loss and perforation of the </a:t>
            </a:r>
            <a:r>
              <a:rPr lang="en-US" sz="2800" dirty="0" err="1" smtClean="0"/>
              <a:t>trabecular</a:t>
            </a:r>
            <a:r>
              <a:rPr lang="en-US" sz="2800" dirty="0" smtClean="0"/>
              <a:t> plates.</a:t>
            </a:r>
          </a:p>
          <a:p>
            <a:r>
              <a:rPr lang="en-US" sz="2800" dirty="0" smtClean="0"/>
              <a:t>Estrogen has multiple other effects that relate to the skeleton. For example, enhanced intestinal calcium absorption can be beneficial to bones. Estrogen protects the bone from the </a:t>
            </a:r>
            <a:r>
              <a:rPr lang="en-US" sz="2800" dirty="0" err="1" smtClean="0"/>
              <a:t>resorptive</a:t>
            </a:r>
            <a:r>
              <a:rPr lang="en-US" sz="2800" dirty="0" smtClean="0"/>
              <a:t> effects of PTH. Estrogens may interact with mechanical forces to build bone. </a:t>
            </a:r>
            <a:endParaRPr lang="en-US" sz="28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r>
              <a:rPr lang="en-US"/>
              <a:t>Paget’s Disease</a:t>
            </a:r>
          </a:p>
        </p:txBody>
      </p:sp>
      <p:sp>
        <p:nvSpPr>
          <p:cNvPr id="67589" name="Rectangle 5"/>
          <p:cNvSpPr>
            <a:spLocks noGrp="1" noChangeArrowheads="1"/>
          </p:cNvSpPr>
          <p:nvPr>
            <p:ph type="body" idx="1"/>
          </p:nvPr>
        </p:nvSpPr>
        <p:spPr/>
        <p:txBody>
          <a:bodyPr/>
          <a:lstStyle/>
          <a:p>
            <a:r>
              <a:rPr lang="en-US"/>
              <a:t>Excessive and haphazard bone formation and breakdown, usually in spine, pelvis, femur, or skull</a:t>
            </a:r>
          </a:p>
          <a:p>
            <a:r>
              <a:rPr lang="en-US"/>
              <a:t>Pagetic bone has very high ratio of spongy to compact bone and reduced mineralization</a:t>
            </a:r>
          </a:p>
          <a:p>
            <a:r>
              <a:rPr lang="en-US"/>
              <a:t>Unknown cause (possibly viral)</a:t>
            </a:r>
          </a:p>
          <a:p>
            <a:r>
              <a:rPr lang="en-US"/>
              <a:t>Treatment includes calcitonin and biphosphonates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Tumors</a:t>
            </a:r>
            <a:endParaRPr lang="en-US" dirty="0"/>
          </a:p>
        </p:txBody>
      </p:sp>
      <p:sp>
        <p:nvSpPr>
          <p:cNvPr id="3" name="Content Placeholder 2"/>
          <p:cNvSpPr>
            <a:spLocks noGrp="1"/>
          </p:cNvSpPr>
          <p:nvPr>
            <p:ph idx="1"/>
          </p:nvPr>
        </p:nvSpPr>
        <p:spPr>
          <a:xfrm>
            <a:off x="460375" y="838201"/>
            <a:ext cx="8228013" cy="5473700"/>
          </a:xfrm>
        </p:spPr>
        <p:txBody>
          <a:bodyPr/>
          <a:lstStyle/>
          <a:p>
            <a:r>
              <a:rPr lang="en-US" sz="2400" dirty="0" err="1" smtClean="0"/>
              <a:t>Osteoma</a:t>
            </a:r>
            <a:r>
              <a:rPr lang="en-US" sz="2400" dirty="0" smtClean="0"/>
              <a:t> - An </a:t>
            </a:r>
            <a:r>
              <a:rPr lang="en-US" sz="2400" b="1" dirty="0" err="1" smtClean="0"/>
              <a:t>osteoma</a:t>
            </a:r>
            <a:r>
              <a:rPr lang="en-US" sz="2400" dirty="0" smtClean="0"/>
              <a:t> is a new piece of </a:t>
            </a:r>
            <a:r>
              <a:rPr lang="en-US" sz="2400" dirty="0" smtClean="0">
                <a:hlinkClick r:id="rId2" action="ppaction://hlinkfile" tooltip="Bone"/>
              </a:rPr>
              <a:t>bone</a:t>
            </a:r>
            <a:r>
              <a:rPr lang="en-US" sz="2400" dirty="0" smtClean="0"/>
              <a:t> usually growing on another piece of bone, typically the </a:t>
            </a:r>
            <a:r>
              <a:rPr lang="en-US" sz="2400" dirty="0" smtClean="0">
                <a:hlinkClick r:id="rId3" action="ppaction://hlinkfile" tooltip="Skull"/>
              </a:rPr>
              <a:t>skull</a:t>
            </a:r>
            <a:r>
              <a:rPr lang="en-US" sz="2400" dirty="0" smtClean="0"/>
              <a:t>. It is a </a:t>
            </a:r>
            <a:r>
              <a:rPr lang="en-US" sz="2400" dirty="0" smtClean="0">
                <a:hlinkClick r:id="rId4" action="ppaction://hlinkfile" tooltip="Benign"/>
              </a:rPr>
              <a:t>benign</a:t>
            </a:r>
            <a:r>
              <a:rPr lang="en-US" sz="2400" dirty="0" smtClean="0"/>
              <a:t> </a:t>
            </a:r>
            <a:r>
              <a:rPr lang="en-US" sz="2400" dirty="0" smtClean="0">
                <a:hlinkClick r:id="rId5" action="ppaction://hlinkfile" tooltip="Tumor"/>
              </a:rPr>
              <a:t>tumor</a:t>
            </a:r>
            <a:endParaRPr lang="en-US" sz="2400" dirty="0" smtClean="0"/>
          </a:p>
          <a:p>
            <a:endParaRPr lang="en-US" sz="2400" b="1" dirty="0" smtClean="0"/>
          </a:p>
          <a:p>
            <a:r>
              <a:rPr lang="en-US" sz="2400" b="1" dirty="0" err="1" smtClean="0"/>
              <a:t>Osteosarcoma</a:t>
            </a:r>
            <a:r>
              <a:rPr lang="en-US" sz="2400" dirty="0" smtClean="0"/>
              <a:t> is the second most common primary malignancy of bone behind </a:t>
            </a:r>
            <a:r>
              <a:rPr lang="en-US" sz="2400" dirty="0" smtClean="0">
                <a:hlinkClick r:id="rId6" action="ppaction://hlinkfile" tooltip="Multiple myeloma"/>
              </a:rPr>
              <a:t>multiple myeloma</a:t>
            </a:r>
            <a:r>
              <a:rPr lang="en-US" sz="2400" dirty="0" smtClean="0"/>
              <a:t>. </a:t>
            </a:r>
            <a:r>
              <a:rPr lang="en-US" sz="2400" dirty="0" err="1" smtClean="0"/>
              <a:t>Osteosarcoma</a:t>
            </a:r>
            <a:r>
              <a:rPr lang="en-US" sz="2400" dirty="0" smtClean="0"/>
              <a:t> accounts for 20% of primary bone malignancies. There is a preference for the </a:t>
            </a:r>
            <a:r>
              <a:rPr lang="en-US" sz="2400" dirty="0" err="1" smtClean="0">
                <a:hlinkClick r:id="rId7" action="ppaction://hlinkfile" tooltip="Metaphysis"/>
              </a:rPr>
              <a:t>metaphyseal</a:t>
            </a:r>
            <a:r>
              <a:rPr lang="en-US" sz="2400" dirty="0" smtClean="0"/>
              <a:t> region of tubular long </a:t>
            </a:r>
            <a:r>
              <a:rPr lang="en-US" sz="2400" dirty="0" smtClean="0">
                <a:hlinkClick r:id="rId2" action="ppaction://hlinkfile" tooltip="Bone"/>
              </a:rPr>
              <a:t>bones</a:t>
            </a:r>
            <a:r>
              <a:rPr lang="en-US" sz="2400" dirty="0" smtClean="0"/>
              <a:t>. 50% of cases occur around the </a:t>
            </a:r>
            <a:r>
              <a:rPr lang="en-US" sz="2400" dirty="0" smtClean="0">
                <a:hlinkClick r:id="rId8" action="ppaction://hlinkfile" tooltip="Knee"/>
              </a:rPr>
              <a:t>knee</a:t>
            </a:r>
            <a:r>
              <a:rPr lang="en-US" sz="2400" dirty="0" smtClean="0"/>
              <a:t>. It is a malignant connective (soft) tissue tumor whose </a:t>
            </a:r>
            <a:r>
              <a:rPr lang="en-US" sz="2400" dirty="0" err="1" smtClean="0"/>
              <a:t>neoplastic</a:t>
            </a:r>
            <a:r>
              <a:rPr lang="en-US" sz="2400" dirty="0" smtClean="0"/>
              <a:t> cells present </a:t>
            </a:r>
            <a:r>
              <a:rPr lang="en-US" sz="2400" dirty="0" err="1" smtClean="0">
                <a:hlinkClick r:id="rId9" action="ppaction://hlinkfile" tooltip="Osteoblast"/>
              </a:rPr>
              <a:t>osteoblastic</a:t>
            </a:r>
            <a:r>
              <a:rPr lang="en-US" sz="2400" dirty="0" smtClean="0"/>
              <a:t> differentiation and form </a:t>
            </a:r>
            <a:r>
              <a:rPr lang="en-US" sz="2400" dirty="0" err="1" smtClean="0"/>
              <a:t>tumoral</a:t>
            </a:r>
            <a:r>
              <a:rPr lang="en-US" sz="2400" dirty="0" smtClean="0"/>
              <a:t> bone.</a:t>
            </a:r>
          </a:p>
          <a:p>
            <a:endParaRPr lang="en-US" sz="2400" dirty="0" smtClean="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Myeloma</a:t>
            </a:r>
            <a:endParaRPr lang="en-US" dirty="0"/>
          </a:p>
        </p:txBody>
      </p:sp>
      <p:sp>
        <p:nvSpPr>
          <p:cNvPr id="3" name="Content Placeholder 2"/>
          <p:cNvSpPr>
            <a:spLocks noGrp="1"/>
          </p:cNvSpPr>
          <p:nvPr>
            <p:ph idx="1"/>
          </p:nvPr>
        </p:nvSpPr>
        <p:spPr>
          <a:xfrm>
            <a:off x="460375" y="838201"/>
            <a:ext cx="8228013" cy="5473700"/>
          </a:xfrm>
        </p:spPr>
        <p:txBody>
          <a:bodyPr/>
          <a:lstStyle/>
          <a:p>
            <a:r>
              <a:rPr lang="en-US" b="1" dirty="0" smtClean="0"/>
              <a:t>Multiple myeloma</a:t>
            </a:r>
            <a:r>
              <a:rPr lang="en-US" dirty="0" smtClean="0"/>
              <a:t>) is a </a:t>
            </a:r>
            <a:r>
              <a:rPr lang="en-US" dirty="0" smtClean="0">
                <a:hlinkClick r:id="rId2" action="ppaction://hlinkfile" tooltip="Cancer"/>
              </a:rPr>
              <a:t>cancer</a:t>
            </a:r>
            <a:r>
              <a:rPr lang="en-US" dirty="0" smtClean="0"/>
              <a:t> of the white blood cells known as </a:t>
            </a:r>
            <a:r>
              <a:rPr lang="en-US" dirty="0" smtClean="0">
                <a:hlinkClick r:id="rId3" action="ppaction://hlinkfile" tooltip="Plasma cell"/>
              </a:rPr>
              <a:t>plasma cells</a:t>
            </a:r>
            <a:r>
              <a:rPr lang="en-US" dirty="0" smtClean="0"/>
              <a:t>, which produce </a:t>
            </a:r>
            <a:r>
              <a:rPr lang="en-US" dirty="0" smtClean="0">
                <a:hlinkClick r:id="rId4" action="ppaction://hlinkfile" tooltip="Antibodies"/>
              </a:rPr>
              <a:t>antibodies</a:t>
            </a:r>
            <a:r>
              <a:rPr lang="en-US" dirty="0" smtClean="0"/>
              <a:t>.</a:t>
            </a:r>
          </a:p>
          <a:p>
            <a:r>
              <a:rPr lang="en-US" dirty="0" smtClean="0"/>
              <a:t>These plasma cells, a type of </a:t>
            </a:r>
            <a:r>
              <a:rPr lang="en-US" dirty="0" smtClean="0">
                <a:hlinkClick r:id="rId5" action="ppaction://hlinkfile" tooltip="B cell"/>
              </a:rPr>
              <a:t>B cell</a:t>
            </a:r>
            <a:r>
              <a:rPr lang="en-US" dirty="0" smtClean="0"/>
              <a:t>, are part of the </a:t>
            </a:r>
            <a:r>
              <a:rPr lang="en-US" dirty="0" smtClean="0">
                <a:hlinkClick r:id="rId6" action="ppaction://hlinkfile" tooltip="Immune system"/>
              </a:rPr>
              <a:t>immune system</a:t>
            </a:r>
            <a:r>
              <a:rPr lang="en-US" dirty="0" smtClean="0"/>
              <a:t>, formed in bone marrow, and numerous in </a:t>
            </a:r>
            <a:r>
              <a:rPr lang="en-US" dirty="0" err="1" smtClean="0"/>
              <a:t>lymphatics</a:t>
            </a:r>
            <a:r>
              <a:rPr lang="en-US" dirty="0" smtClean="0"/>
              <a:t>. Myeloma is incurable, but remissions may be induced with </a:t>
            </a:r>
            <a:r>
              <a:rPr lang="en-US" dirty="0" smtClean="0">
                <a:hlinkClick r:id="rId7" action="ppaction://hlinkfile" tooltip="Glucocorticoid"/>
              </a:rPr>
              <a:t>steroids</a:t>
            </a:r>
            <a:r>
              <a:rPr lang="en-US" dirty="0" smtClean="0"/>
              <a:t>, </a:t>
            </a:r>
            <a:r>
              <a:rPr lang="en-US" dirty="0" smtClean="0">
                <a:hlinkClick r:id="rId8" action="ppaction://hlinkfile" tooltip="Chemotherapy"/>
              </a:rPr>
              <a:t>chemotherapy</a:t>
            </a:r>
            <a:r>
              <a:rPr lang="en-US" dirty="0" smtClean="0"/>
              <a:t>, </a:t>
            </a:r>
            <a:r>
              <a:rPr lang="en-US" dirty="0" smtClean="0">
                <a:hlinkClick r:id="rId9" action="ppaction://hlinkfile" tooltip="Thalidomide"/>
              </a:rPr>
              <a:t>thalidomide</a:t>
            </a:r>
            <a:r>
              <a:rPr lang="en-US" dirty="0" smtClean="0"/>
              <a:t> and </a:t>
            </a:r>
            <a:r>
              <a:rPr lang="en-US" dirty="0" smtClean="0">
                <a:hlinkClick r:id="rId10" action="ppaction://hlinkfile" tooltip="Stem cell transplant"/>
              </a:rPr>
              <a:t>stem cell transplants</a:t>
            </a:r>
            <a:r>
              <a:rPr lang="en-US" dirty="0" smtClean="0"/>
              <a: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Chondrosarcoma</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A </a:t>
            </a:r>
            <a:r>
              <a:rPr lang="en-US" b="1" dirty="0" err="1" smtClean="0"/>
              <a:t>chondrosarcoma</a:t>
            </a:r>
            <a:r>
              <a:rPr lang="en-US" dirty="0" smtClean="0"/>
              <a:t> is a type of </a:t>
            </a:r>
            <a:r>
              <a:rPr lang="en-US" dirty="0" smtClean="0">
                <a:hlinkClick r:id="rId2" action="ppaction://hlinkfile" tooltip="Cancer"/>
              </a:rPr>
              <a:t>cancer</a:t>
            </a:r>
            <a:r>
              <a:rPr lang="en-US" baseline="30000" dirty="0" smtClean="0">
                <a:hlinkClick r:id="rId3" action="ppaction://hlinkfile"/>
              </a:rPr>
              <a:t>[1]</a:t>
            </a:r>
            <a:r>
              <a:rPr lang="en-US" dirty="0" smtClean="0"/>
              <a:t> of the </a:t>
            </a:r>
            <a:r>
              <a:rPr lang="en-US" dirty="0" smtClean="0">
                <a:hlinkClick r:id="rId4" action="ppaction://hlinkfile" tooltip="Cartilage"/>
              </a:rPr>
              <a:t>cartilage</a:t>
            </a:r>
            <a:r>
              <a:rPr lang="en-US" dirty="0" smtClean="0"/>
              <a:t>. </a:t>
            </a:r>
            <a:r>
              <a:rPr lang="en-US" dirty="0" err="1" smtClean="0"/>
              <a:t>Chondrosarcoma</a:t>
            </a:r>
            <a:r>
              <a:rPr lang="en-US" dirty="0" smtClean="0"/>
              <a:t> is a cartilage-based tumor and is in a category of cancers called </a:t>
            </a:r>
            <a:r>
              <a:rPr lang="en-US" dirty="0" smtClean="0">
                <a:hlinkClick r:id="rId5" action="ppaction://hlinkfile" tooltip="Sarcoma"/>
              </a:rPr>
              <a:t>sarcomas</a:t>
            </a:r>
            <a:r>
              <a:rPr lang="en-US" dirty="0" smtClean="0"/>
              <a:t>. About 25% of primary bone cancers (meaning those which start in the bone) are </a:t>
            </a:r>
            <a:r>
              <a:rPr lang="en-US" dirty="0" err="1" smtClean="0"/>
              <a:t>chondrosarcomas</a:t>
            </a:r>
            <a:r>
              <a:rPr lang="en-US" dirty="0" smtClean="0"/>
              <a:t>. This disease can affect people or animals of any age, although it is more common among older people than among children</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Bone Metastasis (Bone is a secondary site)</a:t>
            </a:r>
            <a:endParaRPr lang="en-US" dirty="0"/>
          </a:p>
        </p:txBody>
      </p:sp>
      <p:sp>
        <p:nvSpPr>
          <p:cNvPr id="3" name="Content Placeholder 2"/>
          <p:cNvSpPr>
            <a:spLocks noGrp="1"/>
          </p:cNvSpPr>
          <p:nvPr>
            <p:ph idx="1"/>
          </p:nvPr>
        </p:nvSpPr>
        <p:spPr>
          <a:xfrm>
            <a:off x="0" y="914401"/>
            <a:ext cx="8915399" cy="5397500"/>
          </a:xfrm>
        </p:spPr>
        <p:txBody>
          <a:bodyPr/>
          <a:lstStyle/>
          <a:p>
            <a:r>
              <a:rPr lang="en-US" dirty="0" smtClean="0"/>
              <a:t>Bone metastases will develop in many people with cancer at some point in the course of their disease. Bones are often a site for metastases for certain common tumors, such as breast and prostate cancers. </a:t>
            </a:r>
          </a:p>
          <a:p>
            <a:r>
              <a:rPr lang="en-US" dirty="0" smtClean="0"/>
              <a:t>Metastases can occur in any bone in the body, but are most often found in bones near the center of the body. The spine is the most common site of bone metastasis. Other common sites are the pelvis (hip), upper leg bone (femur), upper arm bone (</a:t>
            </a:r>
            <a:r>
              <a:rPr lang="en-US" dirty="0" err="1" smtClean="0"/>
              <a:t>humerus</a:t>
            </a:r>
            <a:r>
              <a:rPr lang="en-US" dirty="0" smtClean="0"/>
              <a:t>), ribs, and the skull. </a:t>
            </a:r>
          </a:p>
          <a:p>
            <a:endParaRPr lang="en-US" dirty="0"/>
          </a:p>
        </p:txBody>
      </p:sp>
    </p:spTree>
  </p:cSld>
  <p:clrMapOvr>
    <a:masterClrMapping/>
  </p:clrMapOvr>
</p:sld>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G4_01:Production_Current:HAP8:Marieb_Lect_Des_App-blank.pot</Template>
  <TotalTime>3211</TotalTime>
  <Words>3439</Words>
  <Application>Microsoft Office PowerPoint</Application>
  <PresentationFormat>On-screen Show (4:3)</PresentationFormat>
  <Paragraphs>595</Paragraphs>
  <Slides>104</Slides>
  <Notes>2</Notes>
  <HiddenSlides>0</HiddenSlides>
  <MMClips>0</MMClips>
  <ScaleCrop>false</ScaleCrop>
  <HeadingPairs>
    <vt:vector size="4" baseType="variant">
      <vt:variant>
        <vt:lpstr>Theme</vt:lpstr>
      </vt:variant>
      <vt:variant>
        <vt:i4>2</vt:i4>
      </vt:variant>
      <vt:variant>
        <vt:lpstr>Slide Titles</vt:lpstr>
      </vt:variant>
      <vt:variant>
        <vt:i4>104</vt:i4>
      </vt:variant>
    </vt:vector>
  </HeadingPairs>
  <TitlesOfParts>
    <vt:vector size="106" baseType="lpstr">
      <vt:lpstr>Marieb_Lect_Design_Approved</vt:lpstr>
      <vt:lpstr>Marieb_Lect_Des_App-blank</vt:lpstr>
      <vt:lpstr>6       </vt:lpstr>
      <vt:lpstr>Bone Development</vt:lpstr>
      <vt:lpstr>Bone Development Timeline</vt:lpstr>
      <vt:lpstr>Somite</vt:lpstr>
      <vt:lpstr>Somite</vt:lpstr>
      <vt:lpstr>Figure 6.17  Fetal primary ossification centers at 12 weeks.</vt:lpstr>
      <vt:lpstr>Developmental Aspects of Bones</vt:lpstr>
      <vt:lpstr>Developmental Aspects of Bones</vt:lpstr>
      <vt:lpstr>PowerPoint Presentation</vt:lpstr>
      <vt:lpstr>Bone Formation Videos To Watch</vt:lpstr>
      <vt:lpstr>Types of Ossification https://www.youtube.com/watch?v=NM8zQLJ1ipQ</vt:lpstr>
      <vt:lpstr>PowerPoint Presentation</vt:lpstr>
      <vt:lpstr>PowerPoint Presentation</vt:lpstr>
      <vt:lpstr>PowerPoint Presentation</vt:lpstr>
      <vt:lpstr>PowerPoint Presentation</vt:lpstr>
      <vt:lpstr>Endochondral Bone Formation</vt:lpstr>
      <vt:lpstr>Three types of Cartilage</vt:lpstr>
      <vt:lpstr>PowerPoint Presentation</vt:lpstr>
      <vt:lpstr>PowerPoint Presentation</vt:lpstr>
      <vt:lpstr>Cartilage Tissue</vt:lpstr>
      <vt:lpstr>PowerPoint Presentation</vt:lpstr>
      <vt:lpstr>Growth of Cartilage</vt:lpstr>
      <vt:lpstr>Endochondral Ossification</vt:lpstr>
      <vt:lpstr>Stages of Endochondral Bone 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Bone Growth Video to Watch</vt:lpstr>
      <vt:lpstr>Postnatal Bone Growth</vt:lpstr>
      <vt:lpstr>Growth in Length of Long Bones </vt:lpstr>
      <vt:lpstr>Growth Plate</vt:lpstr>
      <vt:lpstr>PowerPoint Presentation</vt:lpstr>
      <vt:lpstr>Bone Growth in Length</vt:lpstr>
      <vt:lpstr>Piezoelectric effect on Bone Growth </vt:lpstr>
      <vt:lpstr>Growth of Bone</vt:lpstr>
      <vt:lpstr>Excerpt on Hormones</vt:lpstr>
      <vt:lpstr>Chemistry of Hormones</vt:lpstr>
      <vt:lpstr>Mechanisms of Hormone Action</vt:lpstr>
      <vt:lpstr>Mechanisms of Hormone Action</vt:lpstr>
      <vt:lpstr>Interaction of Hormones at Target Cells</vt:lpstr>
      <vt:lpstr>Hormonal Regulation of Bone Growth</vt:lpstr>
      <vt:lpstr>PowerPoint Presentation</vt:lpstr>
      <vt:lpstr>PowerPoint Presentation</vt:lpstr>
      <vt:lpstr>PowerPoint Presentation</vt:lpstr>
      <vt:lpstr>Bone Deposit</vt:lpstr>
      <vt:lpstr>Bone Deposit</vt:lpstr>
      <vt:lpstr>Bone Resorption</vt:lpstr>
      <vt:lpstr>Control of Remodeling</vt:lpstr>
      <vt:lpstr>PTH</vt:lpstr>
      <vt:lpstr>PowerPoint Presentation</vt:lpstr>
      <vt:lpstr>Calcitonin</vt:lpstr>
      <vt:lpstr>PowerPoint Presentation</vt:lpstr>
      <vt:lpstr>Hormonal Control of Blood Ca2+</vt:lpstr>
      <vt:lpstr>Hormonal Control of Blood Ca2+</vt:lpstr>
      <vt:lpstr>PowerPoint Presentation</vt:lpstr>
      <vt:lpstr>Hormonal Control of Blood Ca2+</vt:lpstr>
      <vt:lpstr>Response to Mechanical Stress</vt:lpstr>
      <vt:lpstr>PowerPoint Presentation</vt:lpstr>
      <vt:lpstr>Classification of Bone Fractures </vt:lpstr>
      <vt:lpstr>Classification of Bone Fractures</vt:lpstr>
      <vt:lpstr>Common Types of Fractures</vt:lpstr>
      <vt:lpstr>PowerPoint Presentation</vt:lpstr>
      <vt:lpstr>PowerPoint Presentation</vt:lpstr>
      <vt:lpstr>PowerPoint Presentation</vt:lpstr>
      <vt:lpstr>PowerPoint Presentation</vt:lpstr>
      <vt:lpstr>PowerPoint Presentation</vt:lpstr>
      <vt:lpstr>PowerPoint Presentation</vt:lpstr>
      <vt:lpstr>Ankle Break</vt:lpstr>
      <vt:lpstr>PowerPoint Presentation</vt:lpstr>
      <vt:lpstr>PowerPoint Presentation</vt:lpstr>
      <vt:lpstr>PowerPoint Presentation</vt:lpstr>
      <vt:lpstr>Stages in the Healing of a Bone Fracture</vt:lpstr>
      <vt:lpstr>PowerPoint Presentation</vt:lpstr>
      <vt:lpstr>Stages in the Healing of a Bone Fracture</vt:lpstr>
      <vt:lpstr>PowerPoint Presentation</vt:lpstr>
      <vt:lpstr>Stages in the Healing of a Bone Fracture</vt:lpstr>
      <vt:lpstr>PowerPoint Presentation</vt:lpstr>
      <vt:lpstr>Stages in the Healing of a Bone Fracture</vt:lpstr>
      <vt:lpstr>PowerPoint Presentation</vt:lpstr>
      <vt:lpstr>PowerPoint Presentation</vt:lpstr>
      <vt:lpstr>Homeostatic Imbalances</vt:lpstr>
      <vt:lpstr>PTH</vt:lpstr>
      <vt:lpstr>Vitamin D Synthesis</vt:lpstr>
      <vt:lpstr>Osteomalcia</vt:lpstr>
      <vt:lpstr>Osteomalacia</vt:lpstr>
      <vt:lpstr>Bone Density Scan</vt:lpstr>
      <vt:lpstr>Osteopenia</vt:lpstr>
      <vt:lpstr>Z-score</vt:lpstr>
      <vt:lpstr>PowerPoint Presentation</vt:lpstr>
      <vt:lpstr>Homeostatic Imbalances</vt:lpstr>
      <vt:lpstr>PowerPoint Presentation</vt:lpstr>
      <vt:lpstr>Osteoporosis: Treatment and Prevention</vt:lpstr>
      <vt:lpstr>Drugs for Osteoporosis</vt:lpstr>
      <vt:lpstr>Estrogen and Bone</vt:lpstr>
      <vt:lpstr>PowerPoint Presentation</vt:lpstr>
      <vt:lpstr>Paget’s Disease</vt:lpstr>
      <vt:lpstr>Bone Tumors</vt:lpstr>
      <vt:lpstr>Multiple Myeloma</vt:lpstr>
      <vt:lpstr>Chondrosarcoma</vt:lpstr>
      <vt:lpstr>Bone Metastasis (Bone is a secondary site)</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R U</dc:creator>
  <cp:lastModifiedBy>User</cp:lastModifiedBy>
  <cp:revision>62</cp:revision>
  <dcterms:created xsi:type="dcterms:W3CDTF">2009-02-19T21:07:30Z</dcterms:created>
  <dcterms:modified xsi:type="dcterms:W3CDTF">2017-10-13T03:27:05Z</dcterms:modified>
</cp:coreProperties>
</file>