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5" r:id="rId3"/>
    <p:sldId id="316" r:id="rId4"/>
    <p:sldId id="324" r:id="rId5"/>
    <p:sldId id="323" r:id="rId6"/>
    <p:sldId id="325" r:id="rId7"/>
    <p:sldId id="326" r:id="rId8"/>
    <p:sldId id="327" r:id="rId9"/>
    <p:sldId id="328" r:id="rId10"/>
    <p:sldId id="329" r:id="rId11"/>
    <p:sldId id="317" r:id="rId12"/>
    <p:sldId id="318" r:id="rId13"/>
    <p:sldId id="319" r:id="rId14"/>
    <p:sldId id="320" r:id="rId15"/>
    <p:sldId id="321" r:id="rId16"/>
    <p:sldId id="330" r:id="rId17"/>
    <p:sldId id="322" r:id="rId18"/>
    <p:sldId id="347" r:id="rId19"/>
    <p:sldId id="349" r:id="rId20"/>
    <p:sldId id="348" r:id="rId21"/>
    <p:sldId id="35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318"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46D58-75DC-4147-8067-8F394BC1B94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a:normAutofit/>
          </a:bodyPr>
          <a:lstStyle/>
          <a:p>
            <a:r>
              <a:rPr lang="en-US" dirty="0" smtClean="0"/>
              <a:t>Electrophysiology of Muscle</a:t>
            </a:r>
            <a:br>
              <a:rPr lang="en-US" dirty="0" smtClean="0"/>
            </a:br>
            <a:r>
              <a:rPr lang="en-US" sz="3600" i="1" dirty="0" smtClean="0"/>
              <a:t>Skeletal &amp; Cardiac excitation </a:t>
            </a:r>
            <a:r>
              <a:rPr lang="en-US" sz="3600" i="1" dirty="0" smtClean="0"/>
              <a:t>&amp; contraction</a:t>
            </a:r>
            <a:endParaRPr lang="en-US" sz="3600" i="1" dirty="0"/>
          </a:p>
        </p:txBody>
      </p:sp>
      <p:sp>
        <p:nvSpPr>
          <p:cNvPr id="3" name="Subtitle 2"/>
          <p:cNvSpPr>
            <a:spLocks noGrp="1"/>
          </p:cNvSpPr>
          <p:nvPr>
            <p:ph type="subTitle" idx="1"/>
          </p:nvPr>
        </p:nvSpPr>
        <p:spPr/>
        <p:txBody>
          <a:bodyPr/>
          <a:lstStyle/>
          <a:p>
            <a:pPr algn="r"/>
            <a:r>
              <a:rPr lang="en-US" b="1" dirty="0" smtClean="0">
                <a:solidFill>
                  <a:schemeClr val="tx1"/>
                </a:solidFill>
              </a:rPr>
              <a:t>Mike Clark, M.D.</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pPr>
              <a:buNone/>
            </a:pPr>
            <a:r>
              <a:rPr lang="en-US" dirty="0" smtClean="0"/>
              <a:t>    Prior to reading this PowerPoint presentation – students may want to review my PowerPoint presentation </a:t>
            </a:r>
            <a:r>
              <a:rPr lang="en-US" b="1" dirty="0" smtClean="0"/>
              <a:t>General Electrophysiology </a:t>
            </a:r>
            <a:r>
              <a:rPr lang="en-US" dirty="0" smtClean="0"/>
              <a:t>– which explains the Resting Membrane Potential and Action Potentials in general.</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ction potential -nerve.jpg"/>
          <p:cNvPicPr>
            <a:picLocks noGrp="1" noChangeAspect="1"/>
          </p:cNvPicPr>
          <p:nvPr>
            <p:ph idx="1"/>
          </p:nvPr>
        </p:nvPicPr>
        <p:blipFill>
          <a:blip r:embed="rId2" cstate="print"/>
          <a:stretch>
            <a:fillRect/>
          </a:stretch>
        </p:blipFill>
        <p:spPr>
          <a:xfrm>
            <a:off x="304800" y="152382"/>
            <a:ext cx="2225040" cy="2211134"/>
          </a:xfrm>
        </p:spPr>
      </p:pic>
      <p:pic>
        <p:nvPicPr>
          <p:cNvPr id="5" name="Picture 4" descr="Action potential skeletal muscle.jpg"/>
          <p:cNvPicPr>
            <a:picLocks noChangeAspect="1"/>
          </p:cNvPicPr>
          <p:nvPr/>
        </p:nvPicPr>
        <p:blipFill>
          <a:blip r:embed="rId3" cstate="print"/>
          <a:stretch>
            <a:fillRect/>
          </a:stretch>
        </p:blipFill>
        <p:spPr>
          <a:xfrm>
            <a:off x="5638800" y="152400"/>
            <a:ext cx="3236119" cy="2528888"/>
          </a:xfrm>
          <a:prstGeom prst="rect">
            <a:avLst/>
          </a:prstGeom>
        </p:spPr>
      </p:pic>
      <p:pic>
        <p:nvPicPr>
          <p:cNvPr id="6" name="Picture 5" descr="Action potential cardiac muscle.jpg"/>
          <p:cNvPicPr>
            <a:picLocks noChangeAspect="1"/>
          </p:cNvPicPr>
          <p:nvPr/>
        </p:nvPicPr>
        <p:blipFill>
          <a:blip r:embed="rId4" cstate="print"/>
          <a:stretch>
            <a:fillRect/>
          </a:stretch>
        </p:blipFill>
        <p:spPr>
          <a:xfrm>
            <a:off x="228600" y="3657600"/>
            <a:ext cx="3858016" cy="2893512"/>
          </a:xfrm>
          <a:prstGeom prst="rect">
            <a:avLst/>
          </a:prstGeom>
        </p:spPr>
      </p:pic>
      <p:pic>
        <p:nvPicPr>
          <p:cNvPr id="7" name="Picture 6" descr="Action potential pacemaker.jpg"/>
          <p:cNvPicPr>
            <a:picLocks noChangeAspect="1"/>
          </p:cNvPicPr>
          <p:nvPr/>
        </p:nvPicPr>
        <p:blipFill>
          <a:blip r:embed="rId5" cstate="print"/>
          <a:stretch>
            <a:fillRect/>
          </a:stretch>
        </p:blipFill>
        <p:spPr>
          <a:xfrm>
            <a:off x="6019800" y="4267200"/>
            <a:ext cx="2514600" cy="1885950"/>
          </a:xfrm>
          <a:prstGeom prst="rect">
            <a:avLst/>
          </a:prstGeom>
        </p:spPr>
      </p:pic>
      <p:sp>
        <p:nvSpPr>
          <p:cNvPr id="8" name="TextBox 7"/>
          <p:cNvSpPr txBox="1"/>
          <p:nvPr/>
        </p:nvSpPr>
        <p:spPr>
          <a:xfrm>
            <a:off x="609600" y="2667000"/>
            <a:ext cx="8382000" cy="369332"/>
          </a:xfrm>
          <a:prstGeom prst="rect">
            <a:avLst/>
          </a:prstGeom>
          <a:noFill/>
        </p:spPr>
        <p:txBody>
          <a:bodyPr wrap="square" rtlCol="0">
            <a:spAutoFit/>
          </a:bodyPr>
          <a:lstStyle/>
          <a:p>
            <a:r>
              <a:rPr lang="en-US" dirty="0" smtClean="0"/>
              <a:t>Neuron Action Potential                                                      Skeletal Muscle Action Potential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Events in Neuron Action Potential</a:t>
            </a:r>
            <a:endParaRPr lang="en-US" dirty="0"/>
          </a:p>
        </p:txBody>
      </p:sp>
      <p:sp>
        <p:nvSpPr>
          <p:cNvPr id="3" name="Content Placeholder 2"/>
          <p:cNvSpPr>
            <a:spLocks noGrp="1"/>
          </p:cNvSpPr>
          <p:nvPr>
            <p:ph idx="1"/>
          </p:nvPr>
        </p:nvSpPr>
        <p:spPr>
          <a:xfrm>
            <a:off x="0" y="685801"/>
            <a:ext cx="9144000" cy="2743199"/>
          </a:xfrm>
        </p:spPr>
        <p:txBody>
          <a:bodyPr>
            <a:normAutofit/>
          </a:bodyPr>
          <a:lstStyle/>
          <a:p>
            <a:pPr marL="514350" indent="-514350">
              <a:buFont typeface="+mj-lt"/>
              <a:buAutoNum type="arabicPeriod"/>
            </a:pPr>
            <a:r>
              <a:rPr lang="en-US" sz="2600" dirty="0" smtClean="0"/>
              <a:t>A threshold voltage there is immediate opening of the sodium voltage dependent activation gate</a:t>
            </a:r>
          </a:p>
          <a:p>
            <a:pPr marL="514350" indent="-514350">
              <a:buFont typeface="+mj-lt"/>
              <a:buAutoNum type="arabicPeriod"/>
            </a:pPr>
            <a:r>
              <a:rPr lang="en-US" sz="2600" dirty="0" smtClean="0"/>
              <a:t>At threshold there is the start of slow closure of the sodium voltage dependent inactivation gate</a:t>
            </a:r>
          </a:p>
          <a:p>
            <a:pPr marL="514350" indent="-514350">
              <a:buNone/>
            </a:pPr>
            <a:r>
              <a:rPr lang="en-US" sz="2600" b="1" dirty="0" smtClean="0"/>
              <a:t>Result</a:t>
            </a:r>
            <a:r>
              <a:rPr lang="en-US" sz="2600" dirty="0" smtClean="0"/>
              <a:t> from the above two events sodium can rush into the neuron because both gates are temporarily open to sodium</a:t>
            </a:r>
          </a:p>
          <a:p>
            <a:pPr marL="514350" indent="-514350">
              <a:buNone/>
            </a:pP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1554480" y="3291840"/>
            <a:ext cx="5718048" cy="3590798"/>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990600"/>
          </a:xfrm>
        </p:spPr>
        <p:txBody>
          <a:bodyPr>
            <a:normAutofit/>
          </a:bodyPr>
          <a:lstStyle/>
          <a:p>
            <a:r>
              <a:rPr lang="en-US" sz="2800" dirty="0" smtClean="0"/>
              <a:t>As a result of the positive sodium ions rushing in through the open gates you get step 2 depolarization of the membrane</a:t>
            </a:r>
            <a:endParaRPr lang="en-US" sz="2800"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737360" y="990600"/>
            <a:ext cx="5501640" cy="5913118"/>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686800" cy="6477000"/>
          </a:xfrm>
        </p:spPr>
        <p:txBody>
          <a:bodyPr>
            <a:normAutofit/>
          </a:bodyPr>
          <a:lstStyle/>
          <a:p>
            <a:pPr marL="514350" indent="-514350">
              <a:buFont typeface="+mj-lt"/>
              <a:buAutoNum type="arabicPeriod" startAt="3"/>
            </a:pPr>
            <a:r>
              <a:rPr lang="en-US" sz="2400" dirty="0" smtClean="0"/>
              <a:t>When the slow sodium inactivation gate closes the positive sodium ions stop rushing in and the membrane depolarizes no further – the up-shoot stops.</a:t>
            </a:r>
            <a:endParaRPr lang="en-US" sz="2400" dirty="0"/>
          </a:p>
        </p:txBody>
      </p:sp>
      <p:pic>
        <p:nvPicPr>
          <p:cNvPr id="7171" name="Picture 3"/>
          <p:cNvPicPr>
            <a:picLocks noChangeAspect="1" noChangeArrowheads="1"/>
          </p:cNvPicPr>
          <p:nvPr/>
        </p:nvPicPr>
        <p:blipFill>
          <a:blip r:embed="rId2" cstate="print"/>
          <a:srcRect/>
          <a:stretch>
            <a:fillRect/>
          </a:stretch>
        </p:blipFill>
        <p:spPr bwMode="auto">
          <a:xfrm>
            <a:off x="4480560" y="1737360"/>
            <a:ext cx="4632960" cy="5120640"/>
          </a:xfrm>
          <a:prstGeom prst="rect">
            <a:avLst/>
          </a:prstGeom>
          <a:noFill/>
          <a:ln w="9525">
            <a:noFill/>
            <a:miter lim="800000"/>
            <a:headEnd/>
            <a:tailEnd/>
          </a:ln>
          <a:effectLst/>
        </p:spPr>
      </p:pic>
      <p:sp>
        <p:nvSpPr>
          <p:cNvPr id="8" name="TextBox 7"/>
          <p:cNvSpPr txBox="1"/>
          <p:nvPr/>
        </p:nvSpPr>
        <p:spPr>
          <a:xfrm>
            <a:off x="0" y="1752600"/>
            <a:ext cx="5118439" cy="4893647"/>
          </a:xfrm>
          <a:prstGeom prst="rect">
            <a:avLst/>
          </a:prstGeom>
          <a:noFill/>
        </p:spPr>
        <p:txBody>
          <a:bodyPr wrap="square" rtlCol="0">
            <a:spAutoFit/>
          </a:bodyPr>
          <a:lstStyle/>
          <a:p>
            <a:pPr marL="342900" indent="-342900">
              <a:buAutoNum type="arabicPeriod" startAt="4"/>
            </a:pPr>
            <a:r>
              <a:rPr lang="en-US" sz="2400" dirty="0" smtClean="0"/>
              <a:t>The same voltage that operated the sodium gates  also is the same voltage to initiate action of the potassium gates – however the potassium gates are very slow so they do not open till around the time that the sodium inactivation gate is</a:t>
            </a:r>
          </a:p>
          <a:p>
            <a:pPr marL="342900" indent="-342900"/>
            <a:r>
              <a:rPr lang="en-US" sz="2400" dirty="0" smtClean="0"/>
              <a:t>     closing – thus since no further </a:t>
            </a:r>
          </a:p>
          <a:p>
            <a:pPr marL="342900" indent="-342900"/>
            <a:r>
              <a:rPr lang="en-US" sz="2400" dirty="0" smtClean="0"/>
              <a:t>     sodium is rushing In and now positive potassium is rushing out the inside of the neuron again begins to become More negative – Repolarization. </a:t>
            </a:r>
            <a:endParaRPr lang="en-US" sz="2400" dirty="0"/>
          </a:p>
        </p:txBody>
      </p:sp>
      <p:cxnSp>
        <p:nvCxnSpPr>
          <p:cNvPr id="10" name="Straight Arrow Connector 9"/>
          <p:cNvCxnSpPr/>
          <p:nvPr/>
        </p:nvCxnSpPr>
        <p:spPr>
          <a:xfrm>
            <a:off x="4114800" y="1143000"/>
            <a:ext cx="1828800" cy="1447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rot="5400000" flipH="1" flipV="1">
            <a:off x="3581400" y="3505200"/>
            <a:ext cx="2590800" cy="2438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5821363"/>
          </a:xfrm>
        </p:spPr>
        <p:txBody>
          <a:bodyPr/>
          <a:lstStyle/>
          <a:p>
            <a:pPr marL="514350" indent="-514350">
              <a:buFont typeface="+mj-lt"/>
              <a:buAutoNum type="arabicPeriod" startAt="5"/>
            </a:pPr>
            <a:r>
              <a:rPr lang="en-US" sz="2400" dirty="0" smtClean="0"/>
              <a:t>Just like the potassium gate was slow to open it is also slow to close – thus an overshoot of potassium moves out of the cell – causing the interior of the neuron to become more negative than at the start (Resting Membrane Potential).  This overshoot is termed “</a:t>
            </a:r>
            <a:r>
              <a:rPr lang="en-US" sz="2400" b="1" dirty="0" smtClean="0"/>
              <a:t>hyperpolarization</a:t>
            </a:r>
            <a:r>
              <a:rPr lang="en-US" dirty="0" smtClean="0"/>
              <a:t>.”</a:t>
            </a:r>
            <a:endParaRPr lang="en-US" dirty="0"/>
          </a:p>
        </p:txBody>
      </p:sp>
      <p:pic>
        <p:nvPicPr>
          <p:cNvPr id="8194" name="Picture 2"/>
          <p:cNvPicPr>
            <a:picLocks noChangeAspect="1" noChangeArrowheads="1"/>
          </p:cNvPicPr>
          <p:nvPr/>
        </p:nvPicPr>
        <p:blipFill>
          <a:blip r:embed="rId2" cstate="print"/>
          <a:srcRect/>
          <a:stretch>
            <a:fillRect/>
          </a:stretch>
        </p:blipFill>
        <p:spPr bwMode="auto">
          <a:xfrm>
            <a:off x="5394960" y="2011680"/>
            <a:ext cx="4343400" cy="4800600"/>
          </a:xfrm>
          <a:prstGeom prst="rect">
            <a:avLst/>
          </a:prstGeom>
          <a:noFill/>
          <a:ln w="9525">
            <a:noFill/>
            <a:miter lim="800000"/>
            <a:headEnd/>
            <a:tailEnd/>
          </a:ln>
          <a:effectLst/>
        </p:spPr>
      </p:pic>
      <p:cxnSp>
        <p:nvCxnSpPr>
          <p:cNvPr id="6" name="Straight Arrow Connector 5"/>
          <p:cNvCxnSpPr/>
          <p:nvPr/>
        </p:nvCxnSpPr>
        <p:spPr>
          <a:xfrm>
            <a:off x="4572000" y="2057400"/>
            <a:ext cx="266700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3200400"/>
            <a:ext cx="5486400" cy="2677656"/>
          </a:xfrm>
          <a:prstGeom prst="rect">
            <a:avLst/>
          </a:prstGeom>
          <a:noFill/>
        </p:spPr>
        <p:txBody>
          <a:bodyPr wrap="square" rtlCol="0">
            <a:spAutoFit/>
          </a:bodyPr>
          <a:lstStyle/>
          <a:p>
            <a:r>
              <a:rPr lang="en-US" dirty="0" smtClean="0"/>
              <a:t>6</a:t>
            </a:r>
            <a:r>
              <a:rPr lang="en-US" sz="2400" dirty="0" smtClean="0"/>
              <a:t>. The neuron must again return to the Resting Membrane Potential state – this is a result of the Sodium /Potassium pump (3 Na out for 2 K in) action and the large intracellular molecular anions (discussed in the General electrophysiology PowerPoint). </a:t>
            </a:r>
            <a:endParaRPr lang="en-US" sz="2400" dirty="0"/>
          </a:p>
        </p:txBody>
      </p:sp>
      <p:cxnSp>
        <p:nvCxnSpPr>
          <p:cNvPr id="9" name="Straight Arrow Connector 8"/>
          <p:cNvCxnSpPr/>
          <p:nvPr/>
        </p:nvCxnSpPr>
        <p:spPr>
          <a:xfrm flipV="1">
            <a:off x="4038600" y="3962400"/>
            <a:ext cx="411480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Refractory Periods</a:t>
            </a:r>
            <a:endParaRPr lang="en-US" dirty="0"/>
          </a:p>
        </p:txBody>
      </p:sp>
      <p:sp>
        <p:nvSpPr>
          <p:cNvPr id="3" name="Content Placeholder 2"/>
          <p:cNvSpPr>
            <a:spLocks noGrp="1"/>
          </p:cNvSpPr>
          <p:nvPr>
            <p:ph idx="1"/>
          </p:nvPr>
        </p:nvSpPr>
        <p:spPr>
          <a:xfrm>
            <a:off x="457200" y="838200"/>
            <a:ext cx="8229600" cy="5638800"/>
          </a:xfrm>
        </p:spPr>
        <p:txBody>
          <a:bodyPr>
            <a:normAutofit fontScale="92500" lnSpcReduction="10000"/>
          </a:bodyPr>
          <a:lstStyle/>
          <a:p>
            <a:r>
              <a:rPr lang="en-US" b="1" dirty="0" smtClean="0"/>
              <a:t>Absolute Refractory Period </a:t>
            </a:r>
            <a:r>
              <a:rPr lang="en-US" dirty="0" smtClean="0"/>
              <a:t>– a time in which the same area of the neuron cell membrane cannot be re-excited (fire another action potential).  It is time it takes for the sodium gates to fully reset. </a:t>
            </a:r>
          </a:p>
          <a:p>
            <a:r>
              <a:rPr lang="en-US" b="1" dirty="0" smtClean="0"/>
              <a:t>Relative Refractory Period </a:t>
            </a:r>
            <a:r>
              <a:rPr lang="en-US" dirty="0" smtClean="0"/>
              <a:t>– a time immediately after the absolute refractory period in which the same area of the neuron cell membrane can be re-excited but requires a higher voltage higher than the usual threshold voltage.  During this time the potassium channels are still open – thus positive potassium is rushing out making the interior of the neuron more negative thus harder to reach the  voltage of threshold.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152400" y="-1"/>
            <a:ext cx="8991600" cy="684885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609600"/>
          </a:xfrm>
        </p:spPr>
        <p:txBody>
          <a:bodyPr>
            <a:normAutofit fontScale="90000"/>
          </a:bodyPr>
          <a:lstStyle/>
          <a:p>
            <a:r>
              <a:rPr lang="en-US" sz="3600" b="1" dirty="0" smtClean="0"/>
              <a:t>Events in a Skeletal Muscle Action Potential </a:t>
            </a:r>
            <a:endParaRPr lang="en-US" sz="3600" b="1" dirty="0"/>
          </a:p>
        </p:txBody>
      </p:sp>
      <p:sp>
        <p:nvSpPr>
          <p:cNvPr id="3" name="Content Placeholder 2"/>
          <p:cNvSpPr>
            <a:spLocks noGrp="1"/>
          </p:cNvSpPr>
          <p:nvPr>
            <p:ph idx="1"/>
          </p:nvPr>
        </p:nvSpPr>
        <p:spPr>
          <a:xfrm>
            <a:off x="0" y="609600"/>
            <a:ext cx="9144000" cy="6248400"/>
          </a:xfrm>
        </p:spPr>
        <p:txBody>
          <a:bodyPr>
            <a:normAutofit lnSpcReduction="10000"/>
          </a:bodyPr>
          <a:lstStyle/>
          <a:p>
            <a:pPr marL="514350" indent="-514350">
              <a:buFont typeface="+mj-lt"/>
              <a:buAutoNum type="arabicPeriod"/>
            </a:pPr>
            <a:r>
              <a:rPr lang="en-US" sz="2400" dirty="0" smtClean="0"/>
              <a:t>Unlike neurons – the skeletal muscle has only one type voltage dependent sodium gate.  When threshold voltage is reached it quickly opens and sodium rushes in causing the depolarization. </a:t>
            </a:r>
          </a:p>
          <a:p>
            <a:pPr marL="514350" indent="-514350">
              <a:buFont typeface="+mj-lt"/>
              <a:buAutoNum type="arabicPeriod"/>
            </a:pPr>
            <a:r>
              <a:rPr lang="en-US" sz="2400" dirty="0" smtClean="0"/>
              <a:t>The sodium voltage dependent gate later closes and depolarization stops.</a:t>
            </a:r>
          </a:p>
          <a:p>
            <a:pPr marL="514350" indent="-514350">
              <a:buFont typeface="+mj-lt"/>
              <a:buAutoNum type="arabicPeriod"/>
            </a:pPr>
            <a:r>
              <a:rPr lang="en-US" sz="2400" dirty="0" smtClean="0"/>
              <a:t>The same voltage </a:t>
            </a:r>
          </a:p>
          <a:p>
            <a:pPr marL="514350" indent="-514350">
              <a:buNone/>
            </a:pPr>
            <a:r>
              <a:rPr lang="en-US" sz="2400" dirty="0" smtClean="0"/>
              <a:t>       (Threshold voltage) </a:t>
            </a:r>
          </a:p>
          <a:p>
            <a:pPr marL="514350" indent="-514350">
              <a:buNone/>
            </a:pPr>
            <a:r>
              <a:rPr lang="en-US" sz="2400" dirty="0" smtClean="0"/>
              <a:t>        that causes the opening of </a:t>
            </a:r>
          </a:p>
          <a:p>
            <a:pPr marL="514350" indent="-514350">
              <a:buNone/>
            </a:pPr>
            <a:r>
              <a:rPr lang="en-US" sz="2400" dirty="0" smtClean="0"/>
              <a:t>the Na gates is the same Voltage </a:t>
            </a:r>
          </a:p>
          <a:p>
            <a:pPr marL="514350" indent="-514350">
              <a:buNone/>
            </a:pPr>
            <a:r>
              <a:rPr lang="en-US" sz="2400" dirty="0" smtClean="0"/>
              <a:t>that opens the potassium gates</a:t>
            </a:r>
          </a:p>
          <a:p>
            <a:pPr marL="514350" indent="-514350">
              <a:buNone/>
            </a:pPr>
            <a:r>
              <a:rPr lang="en-US" sz="2400" dirty="0" smtClean="0"/>
              <a:t>but they are slower - opening about</a:t>
            </a:r>
          </a:p>
          <a:p>
            <a:pPr marL="514350" indent="-514350">
              <a:buNone/>
            </a:pPr>
            <a:r>
              <a:rPr lang="en-US" sz="2400" dirty="0" smtClean="0"/>
              <a:t>the same time that the Na gates are</a:t>
            </a:r>
          </a:p>
          <a:p>
            <a:pPr marL="514350" indent="-514350">
              <a:buNone/>
            </a:pPr>
            <a:r>
              <a:rPr lang="en-US" sz="2400" dirty="0" smtClean="0"/>
              <a:t>Closing – K rushes out causing </a:t>
            </a:r>
          </a:p>
          <a:p>
            <a:pPr marL="514350" indent="-514350">
              <a:buNone/>
            </a:pPr>
            <a:r>
              <a:rPr lang="en-US" sz="2400" dirty="0" smtClean="0"/>
              <a:t>Repolarization</a:t>
            </a:r>
          </a:p>
          <a:p>
            <a:pPr marL="514350" indent="-514350"/>
            <a:r>
              <a:rPr lang="en-US" sz="2400" dirty="0" smtClean="0"/>
              <a:t>Na/K pump and larger molecular anions </a:t>
            </a:r>
          </a:p>
          <a:p>
            <a:pPr marL="514350" indent="-514350">
              <a:buNone/>
            </a:pPr>
            <a:r>
              <a:rPr lang="en-US" sz="2400" dirty="0" smtClean="0"/>
              <a:t>Return membrane to Resting State (RMP)</a:t>
            </a:r>
          </a:p>
          <a:p>
            <a:pPr marL="514350" indent="-514350">
              <a:buFont typeface="+mj-lt"/>
              <a:buAutoNum type="arabicPeriod"/>
            </a:pPr>
            <a:endParaRPr lang="en-US" dirty="0"/>
          </a:p>
        </p:txBody>
      </p:sp>
      <p:pic>
        <p:nvPicPr>
          <p:cNvPr id="4" name="Picture 3" descr="Action potential skeletal muscle.jpg"/>
          <p:cNvPicPr>
            <a:picLocks noChangeAspect="1"/>
          </p:cNvPicPr>
          <p:nvPr/>
        </p:nvPicPr>
        <p:blipFill>
          <a:blip r:embed="rId2" cstate="print"/>
          <a:stretch>
            <a:fillRect/>
          </a:stretch>
        </p:blipFill>
        <p:spPr>
          <a:xfrm>
            <a:off x="5638800" y="2438400"/>
            <a:ext cx="3865241" cy="42710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Excitation- Contraction Coupling</a:t>
            </a:r>
            <a:endParaRPr lang="en-US" dirty="0"/>
          </a:p>
        </p:txBody>
      </p:sp>
      <p:sp>
        <p:nvSpPr>
          <p:cNvPr id="3" name="Content Placeholder 2"/>
          <p:cNvSpPr>
            <a:spLocks noGrp="1"/>
          </p:cNvSpPr>
          <p:nvPr>
            <p:ph idx="1"/>
          </p:nvPr>
        </p:nvSpPr>
        <p:spPr>
          <a:xfrm>
            <a:off x="0" y="838200"/>
            <a:ext cx="9144000" cy="6019800"/>
          </a:xfrm>
        </p:spPr>
        <p:txBody>
          <a:bodyPr>
            <a:normAutofit fontScale="92500"/>
          </a:bodyPr>
          <a:lstStyle/>
          <a:p>
            <a:r>
              <a:rPr lang="en-US" dirty="0" smtClean="0"/>
              <a:t>Neurons can illicit conductivity (sometimes referred to as excitation)</a:t>
            </a:r>
          </a:p>
          <a:p>
            <a:r>
              <a:rPr lang="en-US" dirty="0" smtClean="0"/>
              <a:t>This conductivity is in the form of action potentials</a:t>
            </a:r>
          </a:p>
          <a:p>
            <a:r>
              <a:rPr lang="en-US" dirty="0" smtClean="0"/>
              <a:t>Muscle can illicit the charge activity of conductivity as </a:t>
            </a:r>
            <a:r>
              <a:rPr lang="en-US" i="1" dirty="0" smtClean="0"/>
              <a:t>well as the mechanical activity of contractility</a:t>
            </a:r>
          </a:p>
          <a:p>
            <a:r>
              <a:rPr lang="en-US" dirty="0" smtClean="0"/>
              <a:t>The charge movement of conductivity (action potentials) leads to the mechanical contraction – </a:t>
            </a:r>
            <a:r>
              <a:rPr lang="en-US" b="1" dirty="0" smtClean="0"/>
              <a:t>thus the excitation must be coupled to the contraction</a:t>
            </a:r>
          </a:p>
          <a:p>
            <a:r>
              <a:rPr lang="en-US" dirty="0" smtClean="0"/>
              <a:t>Since charge activity is faster than mechanical activity – the action potentials initiate first followed fairly quickly by the initiation of the mechanical activity of contraction.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Latent Phase of Contraction</a:t>
            </a:r>
            <a:endParaRPr lang="en-US" dirty="0"/>
          </a:p>
        </p:txBody>
      </p:sp>
      <p:sp>
        <p:nvSpPr>
          <p:cNvPr id="5" name="Content Placeholder 4"/>
          <p:cNvSpPr>
            <a:spLocks noGrp="1"/>
          </p:cNvSpPr>
          <p:nvPr>
            <p:ph idx="1"/>
          </p:nvPr>
        </p:nvSpPr>
        <p:spPr>
          <a:xfrm>
            <a:off x="457200" y="685800"/>
            <a:ext cx="8229600" cy="5440363"/>
          </a:xfrm>
        </p:spPr>
        <p:txBody>
          <a:bodyPr/>
          <a:lstStyle/>
          <a:p>
            <a:pPr>
              <a:buNone/>
            </a:pPr>
            <a:r>
              <a:rPr lang="en-US" dirty="0" smtClean="0"/>
              <a:t>    The differential in time between when the action potentials initiate and the contraction initiates is termed the latent phase of muscle contraction</a:t>
            </a:r>
            <a:endParaRPr lang="en-US" dirty="0"/>
          </a:p>
        </p:txBody>
      </p:sp>
      <p:pic>
        <p:nvPicPr>
          <p:cNvPr id="6" name="Picture 2"/>
          <p:cNvPicPr>
            <a:picLocks noChangeAspect="1" noChangeArrowheads="1"/>
          </p:cNvPicPr>
          <p:nvPr/>
        </p:nvPicPr>
        <p:blipFill>
          <a:blip r:embed="rId2" cstate="print"/>
          <a:srcRect/>
          <a:stretch>
            <a:fillRect/>
          </a:stretch>
        </p:blipFill>
        <p:spPr bwMode="auto">
          <a:xfrm>
            <a:off x="3276600" y="2514600"/>
            <a:ext cx="5144008" cy="3904488"/>
          </a:xfrm>
          <a:prstGeom prst="rect">
            <a:avLst/>
          </a:prstGeom>
          <a:noFill/>
          <a:ln w="9525">
            <a:noFill/>
            <a:miter lim="800000"/>
            <a:headEnd/>
            <a:tailEnd/>
          </a:ln>
          <a:effectLst/>
        </p:spPr>
      </p:pic>
      <p:sp>
        <p:nvSpPr>
          <p:cNvPr id="7" name="TextBox 6"/>
          <p:cNvSpPr txBox="1"/>
          <p:nvPr/>
        </p:nvSpPr>
        <p:spPr>
          <a:xfrm>
            <a:off x="762000" y="4343400"/>
            <a:ext cx="1741374" cy="646331"/>
          </a:xfrm>
          <a:prstGeom prst="rect">
            <a:avLst/>
          </a:prstGeom>
          <a:noFill/>
        </p:spPr>
        <p:txBody>
          <a:bodyPr wrap="none" rtlCol="0">
            <a:spAutoFit/>
          </a:bodyPr>
          <a:lstStyle/>
          <a:p>
            <a:r>
              <a:rPr lang="en-US" dirty="0" smtClean="0"/>
              <a:t>Action potential </a:t>
            </a:r>
          </a:p>
          <a:p>
            <a:r>
              <a:rPr lang="en-US" dirty="0" smtClean="0"/>
              <a:t>initiated</a:t>
            </a:r>
            <a:endParaRPr lang="en-US" dirty="0"/>
          </a:p>
        </p:txBody>
      </p:sp>
      <p:cxnSp>
        <p:nvCxnSpPr>
          <p:cNvPr id="9" name="Straight Arrow Connector 8"/>
          <p:cNvCxnSpPr/>
          <p:nvPr/>
        </p:nvCxnSpPr>
        <p:spPr>
          <a:xfrm>
            <a:off x="2286000" y="4876800"/>
            <a:ext cx="1524000" cy="6096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Latent Phase</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0" y="914401"/>
            <a:ext cx="4099409" cy="44958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144518" y="762000"/>
            <a:ext cx="4690872" cy="5029200"/>
          </a:xfrm>
          <a:prstGeom prst="rect">
            <a:avLst/>
          </a:prstGeom>
          <a:noFill/>
          <a:ln w="9525">
            <a:noFill/>
            <a:miter lim="800000"/>
            <a:headEnd/>
            <a:tailEnd/>
          </a:ln>
          <a:effectLst/>
        </p:spPr>
      </p:pic>
      <p:sp>
        <p:nvSpPr>
          <p:cNvPr id="6" name="TextBox 5"/>
          <p:cNvSpPr txBox="1"/>
          <p:nvPr/>
        </p:nvSpPr>
        <p:spPr>
          <a:xfrm>
            <a:off x="0" y="5715000"/>
            <a:ext cx="8659510" cy="1200329"/>
          </a:xfrm>
          <a:prstGeom prst="rect">
            <a:avLst/>
          </a:prstGeom>
          <a:noFill/>
        </p:spPr>
        <p:txBody>
          <a:bodyPr wrap="square" rtlCol="0">
            <a:spAutoFit/>
          </a:bodyPr>
          <a:lstStyle/>
          <a:p>
            <a:r>
              <a:rPr lang="en-US" sz="2400" b="1" dirty="0" smtClean="0"/>
              <a:t>The latent phase involves all the events after the action potential till the myosin drags the actin over it (sliding filament) – thus causing the initiation of the muscle contraction</a:t>
            </a:r>
            <a:endParaRPr lang="en-US" sz="24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fontScale="90000"/>
          </a:bodyPr>
          <a:lstStyle/>
          <a:p>
            <a:r>
              <a:rPr lang="en-US" dirty="0" smtClean="0"/>
              <a:t>Actual Contraction (skeletal muscle)</a:t>
            </a:r>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1676400" y="1676400"/>
            <a:ext cx="6577584" cy="4992624"/>
          </a:xfrm>
          <a:prstGeom prst="rect">
            <a:avLst/>
          </a:prstGeom>
          <a:noFill/>
          <a:ln w="9525">
            <a:noFill/>
            <a:miter lim="800000"/>
            <a:headEnd/>
            <a:tailEnd/>
          </a:ln>
          <a:effectLst/>
        </p:spPr>
      </p:pic>
      <p:cxnSp>
        <p:nvCxnSpPr>
          <p:cNvPr id="14" name="Straight Connector 13"/>
          <p:cNvCxnSpPr/>
          <p:nvPr/>
        </p:nvCxnSpPr>
        <p:spPr>
          <a:xfrm rot="5400000" flipH="1" flipV="1">
            <a:off x="2133600" y="4953000"/>
            <a:ext cx="6096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rot="16200000" flipH="1">
            <a:off x="2095500" y="4991100"/>
            <a:ext cx="762000" cy="76200"/>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rot="5400000" flipH="1" flipV="1">
            <a:off x="2438400" y="5181600"/>
            <a:ext cx="2286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0" y="2590800"/>
            <a:ext cx="1984069" cy="4154984"/>
          </a:xfrm>
          <a:prstGeom prst="rect">
            <a:avLst/>
          </a:prstGeom>
          <a:noFill/>
        </p:spPr>
        <p:txBody>
          <a:bodyPr wrap="square" rtlCol="0">
            <a:spAutoFit/>
          </a:bodyPr>
          <a:lstStyle/>
          <a:p>
            <a:r>
              <a:rPr lang="en-US" sz="2400" b="1" dirty="0" smtClean="0"/>
              <a:t>Though the action</a:t>
            </a:r>
          </a:p>
          <a:p>
            <a:r>
              <a:rPr lang="en-US" sz="2400" b="1" dirty="0" smtClean="0"/>
              <a:t>potential only lasts</a:t>
            </a:r>
          </a:p>
          <a:p>
            <a:r>
              <a:rPr lang="en-US" sz="2400" b="1" dirty="0" smtClean="0"/>
              <a:t>1 to 3 milliseconds</a:t>
            </a:r>
          </a:p>
          <a:p>
            <a:r>
              <a:rPr lang="en-US" sz="2400" b="1" dirty="0" smtClean="0"/>
              <a:t>the skeletal</a:t>
            </a:r>
          </a:p>
          <a:p>
            <a:r>
              <a:rPr lang="en-US" sz="2400" b="1" dirty="0" smtClean="0"/>
              <a:t>muscle contraction</a:t>
            </a:r>
          </a:p>
          <a:p>
            <a:r>
              <a:rPr lang="en-US" sz="2400" b="1" dirty="0" smtClean="0"/>
              <a:t>lasts over 100 ms</a:t>
            </a:r>
            <a:endParaRPr lang="en-US" sz="2400" b="1" dirty="0"/>
          </a:p>
        </p:txBody>
      </p:sp>
      <p:sp>
        <p:nvSpPr>
          <p:cNvPr id="22" name="TextBox 21"/>
          <p:cNvSpPr txBox="1"/>
          <p:nvPr/>
        </p:nvSpPr>
        <p:spPr>
          <a:xfrm>
            <a:off x="152400" y="838200"/>
            <a:ext cx="8991601" cy="1200329"/>
          </a:xfrm>
          <a:prstGeom prst="rect">
            <a:avLst/>
          </a:prstGeom>
          <a:noFill/>
        </p:spPr>
        <p:txBody>
          <a:bodyPr wrap="square" rtlCol="0">
            <a:spAutoFit/>
          </a:bodyPr>
          <a:lstStyle/>
          <a:p>
            <a:r>
              <a:rPr lang="en-US" sz="2400" dirty="0" smtClean="0"/>
              <a:t>A contraction as a result of one action potential is termed a </a:t>
            </a:r>
            <a:r>
              <a:rPr lang="en-US" sz="2400" b="1" dirty="0" smtClean="0"/>
              <a:t>muscle twitch</a:t>
            </a:r>
            <a:r>
              <a:rPr lang="en-US" sz="2400" dirty="0" smtClean="0"/>
              <a:t>.  A muscle twitch has 3 periods – latent, contraction and relaxation.</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762000"/>
          </a:xfrm>
        </p:spPr>
        <p:txBody>
          <a:bodyPr>
            <a:normAutofit/>
          </a:bodyPr>
          <a:lstStyle/>
          <a:p>
            <a:r>
              <a:rPr lang="en-US" dirty="0" smtClean="0"/>
              <a:t>100 milliseconds is 1/10 of a second</a:t>
            </a:r>
            <a:endParaRPr lang="en-US" dirty="0"/>
          </a:p>
        </p:txBody>
      </p:sp>
      <p:sp>
        <p:nvSpPr>
          <p:cNvPr id="3" name="Content Placeholder 2"/>
          <p:cNvSpPr>
            <a:spLocks noGrp="1"/>
          </p:cNvSpPr>
          <p:nvPr>
            <p:ph idx="1"/>
          </p:nvPr>
        </p:nvSpPr>
        <p:spPr>
          <a:xfrm>
            <a:off x="152400" y="990600"/>
            <a:ext cx="8763000" cy="5562600"/>
          </a:xfrm>
        </p:spPr>
        <p:txBody>
          <a:bodyPr>
            <a:normAutofit fontScale="92500" lnSpcReduction="10000"/>
          </a:bodyPr>
          <a:lstStyle/>
          <a:p>
            <a:r>
              <a:rPr lang="en-US" dirty="0" smtClean="0"/>
              <a:t>100 milliseconds (1/10</a:t>
            </a:r>
            <a:r>
              <a:rPr lang="en-US" baseline="30000" dirty="0" smtClean="0"/>
              <a:t>th</a:t>
            </a:r>
            <a:r>
              <a:rPr lang="en-US" dirty="0" smtClean="0"/>
              <a:t> of a second) is not a long time at all – we could not do anything muscle wise in that time frame – thus we must add (summate)  together these isolated contractions (muscle twitch) – to make a longer useful contraction.  The adding together of muscle twitches is termed “</a:t>
            </a:r>
            <a:r>
              <a:rPr lang="en-US" b="1" dirty="0" smtClean="0"/>
              <a:t>tetany</a:t>
            </a:r>
            <a:r>
              <a:rPr lang="en-US" dirty="0" smtClean="0"/>
              <a:t>.”</a:t>
            </a:r>
          </a:p>
          <a:p>
            <a:endParaRPr lang="en-US" dirty="0" smtClean="0"/>
          </a:p>
          <a:p>
            <a:r>
              <a:rPr lang="en-US" dirty="0" smtClean="0"/>
              <a:t>Tetany occurs by delivering to the muscle cell- a rapid continuous set of action potentials. </a:t>
            </a:r>
          </a:p>
          <a:p>
            <a:r>
              <a:rPr lang="en-US" dirty="0" smtClean="0"/>
              <a:t>The action potentials can occur fast but how close together they can occur is limited by the action potentials “</a:t>
            </a:r>
            <a:r>
              <a:rPr lang="en-US" b="1" dirty="0" smtClean="0"/>
              <a:t>absolute refractory period</a:t>
            </a:r>
            <a:r>
              <a:rPr lang="en-US"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ave_summation.jpg"/>
          <p:cNvPicPr>
            <a:picLocks noGrp="1" noChangeAspect="1"/>
          </p:cNvPicPr>
          <p:nvPr>
            <p:ph idx="1"/>
          </p:nvPr>
        </p:nvPicPr>
        <p:blipFill>
          <a:blip r:embed="rId2" cstate="print"/>
          <a:stretch>
            <a:fillRect/>
          </a:stretch>
        </p:blipFill>
        <p:spPr>
          <a:xfrm>
            <a:off x="640080" y="-3"/>
            <a:ext cx="7086600" cy="6862191"/>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Tetany</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410412" y="822960"/>
            <a:ext cx="6323175" cy="4525963"/>
          </a:xfrm>
          <a:prstGeom prst="rect">
            <a:avLst/>
          </a:prstGeom>
          <a:noFill/>
          <a:ln w="9525">
            <a:noFill/>
            <a:miter lim="800000"/>
            <a:headEnd/>
            <a:tailEnd/>
          </a:ln>
          <a:effectLst/>
        </p:spPr>
      </p:pic>
      <p:sp>
        <p:nvSpPr>
          <p:cNvPr id="5" name="TextBox 4"/>
          <p:cNvSpPr txBox="1"/>
          <p:nvPr/>
        </p:nvSpPr>
        <p:spPr>
          <a:xfrm>
            <a:off x="152400" y="5486400"/>
            <a:ext cx="8283113" cy="1107996"/>
          </a:xfrm>
          <a:prstGeom prst="rect">
            <a:avLst/>
          </a:prstGeom>
          <a:noFill/>
        </p:spPr>
        <p:txBody>
          <a:bodyPr wrap="square" rtlCol="0">
            <a:spAutoFit/>
          </a:bodyPr>
          <a:lstStyle/>
          <a:p>
            <a:r>
              <a:rPr lang="en-US" sz="2400" dirty="0" smtClean="0"/>
              <a:t>Action potentials being delivered in rapid succession – thus maintaining a sustained skeletal muscle contraction.</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200" dirty="0" smtClean="0"/>
              <a:t>The events causing heart muscle contraction differ slightly from those of skeletal muscle</a:t>
            </a:r>
            <a:endParaRPr lang="en-US" sz="3200" dirty="0"/>
          </a:p>
        </p:txBody>
      </p:sp>
      <p:sp>
        <p:nvSpPr>
          <p:cNvPr id="3" name="Content Placeholder 2"/>
          <p:cNvSpPr>
            <a:spLocks noGrp="1"/>
          </p:cNvSpPr>
          <p:nvPr>
            <p:ph idx="1"/>
          </p:nvPr>
        </p:nvSpPr>
        <p:spPr>
          <a:xfrm>
            <a:off x="152400" y="1219200"/>
            <a:ext cx="8839200" cy="5486400"/>
          </a:xfrm>
        </p:spPr>
        <p:txBody>
          <a:bodyPr>
            <a:normAutofit fontScale="70000" lnSpcReduction="20000"/>
          </a:bodyPr>
          <a:lstStyle/>
          <a:p>
            <a:r>
              <a:rPr lang="en-US" dirty="0" smtClean="0"/>
              <a:t>Cardiac muscle – just as skeletal muscle- require calcium to allow actin to bind to myosin – which is the main component of the sliding filament model of muscle contraction.</a:t>
            </a:r>
          </a:p>
          <a:p>
            <a:pPr>
              <a:buNone/>
            </a:pPr>
            <a:endParaRPr lang="en-US" dirty="0" smtClean="0"/>
          </a:p>
          <a:p>
            <a:r>
              <a:rPr lang="en-US" dirty="0" smtClean="0"/>
              <a:t>All the calcium required for skeletal muscle contraction is </a:t>
            </a:r>
            <a:r>
              <a:rPr lang="en-US" b="1" dirty="0" smtClean="0"/>
              <a:t>located on the inside of the skeletal muscle cell </a:t>
            </a:r>
            <a:r>
              <a:rPr lang="en-US" dirty="0" smtClean="0"/>
              <a:t>in the sarcoplasmic reticulum – however cardiac muscle requires some calcium to enter from outside of the muscle cell. </a:t>
            </a:r>
          </a:p>
          <a:p>
            <a:r>
              <a:rPr lang="en-US" dirty="0" smtClean="0"/>
              <a:t>in cardiac muscle some (10 -20%) extracellular calcium is required for contraction.  This calcium enters through voltage dependent calcium channels known as L channels or sometimes referred to as slow calcium channels. release In fact the 10 -20% of calcium coming from the outside of the cell not only goes to troponin C to assist directly with contraction – but it also assists in the opening of the calcium release channels in the cardiac muscle cell sarcoplasmic reticulum for the other 80 – 90% to be released.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Cell Membrane Calcium Channels</a:t>
            </a:r>
            <a:endParaRPr lang="en-US" dirty="0"/>
          </a:p>
        </p:txBody>
      </p:sp>
      <p:sp>
        <p:nvSpPr>
          <p:cNvPr id="3" name="Content Placeholder 2"/>
          <p:cNvSpPr>
            <a:spLocks noGrp="1"/>
          </p:cNvSpPr>
          <p:nvPr>
            <p:ph idx="1"/>
          </p:nvPr>
        </p:nvSpPr>
        <p:spPr>
          <a:xfrm>
            <a:off x="228600" y="1066800"/>
            <a:ext cx="8763000" cy="5059363"/>
          </a:xfrm>
        </p:spPr>
        <p:txBody>
          <a:bodyPr>
            <a:normAutofit fontScale="92500" lnSpcReduction="10000"/>
          </a:bodyPr>
          <a:lstStyle/>
          <a:p>
            <a:r>
              <a:rPr lang="en-US" dirty="0" smtClean="0"/>
              <a:t>In cardiac muscle cells some (10 -20%) of extracellular calcium is required for contraction.  This calcium enters through voltage dependent calcium channels known as </a:t>
            </a:r>
            <a:r>
              <a:rPr lang="en-US" b="1" dirty="0" smtClean="0"/>
              <a:t>L (Long lasting) channels </a:t>
            </a:r>
            <a:r>
              <a:rPr lang="en-US" dirty="0" smtClean="0"/>
              <a:t>or sometimes referred to as slow calcium channels. </a:t>
            </a:r>
          </a:p>
          <a:p>
            <a:r>
              <a:rPr lang="en-US" dirty="0" smtClean="0"/>
              <a:t>The 10 -20% of calcium coming from the outside of the cell not only goes to troponin C to assist directly with cardiac muscle contraction – but it also assists in the opening of the calcium release channels in the cardiac muscle cell sarcoplasmic reticulum for the other 80 – 90% to be released.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991600" cy="6705600"/>
          </a:xfrm>
        </p:spPr>
        <p:txBody>
          <a:bodyPr>
            <a:normAutofit fontScale="85000" lnSpcReduction="20000"/>
          </a:bodyPr>
          <a:lstStyle/>
          <a:p>
            <a:r>
              <a:rPr lang="en-US" dirty="0" smtClean="0"/>
              <a:t>This influx of calcium from the outside of the cell occurs during the cardiac muscle action potential – part of the mechanism of the action potential – especially in the plateau phase.  Thus even though the calcium enters as part of the action potential mechanism–it is also important for the contraction action. </a:t>
            </a:r>
          </a:p>
          <a:p>
            <a:r>
              <a:rPr lang="en-US" dirty="0" smtClean="0"/>
              <a:t>The entering calcium is important for excitation and contraction.</a:t>
            </a:r>
          </a:p>
          <a:p>
            <a:r>
              <a:rPr lang="en-US" dirty="0" smtClean="0"/>
              <a:t>Since (1) the amount of calcium available to troponin C is important to the strength of contraction in both skeletal muscle and cardiac muscle and (2) some of the calcium for cardiac muscle contraction must come from the extracellular fluid – the blood (extracellular fluid) calcium level is more important to cardiac muscle than skeletal muscle. </a:t>
            </a:r>
          </a:p>
          <a:p>
            <a:r>
              <a:rPr lang="en-US" dirty="0" smtClean="0"/>
              <a:t>Since cardiac muscle has functional L calcium channels – and skeletal muscle cells do not – a calcium channel blocker drug will affect cardiac muscle and not skeletal muscle (example Verapamil) .  The medication will decrease the force of contractility (inotropic effect).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diac muscle contraction.png"/>
          <p:cNvPicPr>
            <a:picLocks noGrp="1" noChangeAspect="1"/>
          </p:cNvPicPr>
          <p:nvPr>
            <p:ph idx="1"/>
          </p:nvPr>
        </p:nvPicPr>
        <p:blipFill>
          <a:blip r:embed="rId2" cstate="print"/>
          <a:stretch>
            <a:fillRect/>
          </a:stretch>
        </p:blipFill>
        <p:spPr>
          <a:xfrm>
            <a:off x="228600" y="0"/>
            <a:ext cx="6096000" cy="2733675"/>
          </a:xfrm>
        </p:spPr>
      </p:pic>
      <p:pic>
        <p:nvPicPr>
          <p:cNvPr id="5" name="Picture 4" descr="skeletal muscle contraction.gif"/>
          <p:cNvPicPr>
            <a:picLocks noChangeAspect="1"/>
          </p:cNvPicPr>
          <p:nvPr/>
        </p:nvPicPr>
        <p:blipFill>
          <a:blip r:embed="rId3" cstate="print"/>
          <a:stretch>
            <a:fillRect/>
          </a:stretch>
        </p:blipFill>
        <p:spPr>
          <a:xfrm>
            <a:off x="4267200" y="2667000"/>
            <a:ext cx="4781550" cy="4191000"/>
          </a:xfrm>
          <a:prstGeom prst="rect">
            <a:avLst/>
          </a:prstGeom>
        </p:spPr>
      </p:pic>
      <p:sp>
        <p:nvSpPr>
          <p:cNvPr id="6" name="TextBox 5"/>
          <p:cNvSpPr txBox="1"/>
          <p:nvPr/>
        </p:nvSpPr>
        <p:spPr>
          <a:xfrm>
            <a:off x="6248400" y="457200"/>
            <a:ext cx="2393476" cy="523220"/>
          </a:xfrm>
          <a:prstGeom prst="rect">
            <a:avLst/>
          </a:prstGeom>
          <a:noFill/>
        </p:spPr>
        <p:txBody>
          <a:bodyPr wrap="none" rtlCol="0">
            <a:spAutoFit/>
          </a:bodyPr>
          <a:lstStyle/>
          <a:p>
            <a:r>
              <a:rPr lang="en-US" sz="2800" dirty="0" smtClean="0"/>
              <a:t>Cardiac Muscle</a:t>
            </a:r>
            <a:endParaRPr lang="en-US" sz="2800" dirty="0"/>
          </a:p>
        </p:txBody>
      </p:sp>
      <p:sp>
        <p:nvSpPr>
          <p:cNvPr id="7" name="TextBox 6"/>
          <p:cNvSpPr txBox="1"/>
          <p:nvPr/>
        </p:nvSpPr>
        <p:spPr>
          <a:xfrm>
            <a:off x="1676400" y="4648200"/>
            <a:ext cx="2438400" cy="461665"/>
          </a:xfrm>
          <a:prstGeom prst="rect">
            <a:avLst/>
          </a:prstGeom>
          <a:noFill/>
        </p:spPr>
        <p:txBody>
          <a:bodyPr wrap="square" rtlCol="0">
            <a:spAutoFit/>
          </a:bodyPr>
          <a:lstStyle/>
          <a:p>
            <a:r>
              <a:rPr lang="en-US" sz="2400" dirty="0" smtClean="0"/>
              <a:t>Skeletal Muscle</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The Heart Action Potentials</a:t>
            </a:r>
            <a:endParaRPr lang="en-US" dirty="0"/>
          </a:p>
        </p:txBody>
      </p:sp>
      <p:sp>
        <p:nvSpPr>
          <p:cNvPr id="3" name="Content Placeholder 2"/>
          <p:cNvSpPr>
            <a:spLocks noGrp="1"/>
          </p:cNvSpPr>
          <p:nvPr>
            <p:ph idx="1"/>
          </p:nvPr>
        </p:nvSpPr>
        <p:spPr>
          <a:xfrm>
            <a:off x="152400" y="762000"/>
            <a:ext cx="8991600" cy="5364163"/>
          </a:xfrm>
        </p:spPr>
        <p:txBody>
          <a:bodyPr>
            <a:normAutofit/>
          </a:bodyPr>
          <a:lstStyle/>
          <a:p>
            <a:r>
              <a:rPr lang="en-US" sz="2800" dirty="0" smtClean="0"/>
              <a:t>The heart has two types of action potentials – one type that is the </a:t>
            </a:r>
            <a:r>
              <a:rPr lang="en-US" sz="2800" b="1" dirty="0" smtClean="0"/>
              <a:t>heart muscle action potential</a:t>
            </a:r>
            <a:endParaRPr lang="en-US" sz="2800" b="1" dirty="0"/>
          </a:p>
        </p:txBody>
      </p:sp>
      <p:pic>
        <p:nvPicPr>
          <p:cNvPr id="4" name="Picture 3" descr="Action potential cardiac muscle.jpg"/>
          <p:cNvPicPr>
            <a:picLocks noChangeAspect="1"/>
          </p:cNvPicPr>
          <p:nvPr/>
        </p:nvPicPr>
        <p:blipFill>
          <a:blip r:embed="rId2" cstate="print"/>
          <a:stretch>
            <a:fillRect/>
          </a:stretch>
        </p:blipFill>
        <p:spPr>
          <a:xfrm>
            <a:off x="3429000" y="1600200"/>
            <a:ext cx="3156559" cy="2367419"/>
          </a:xfrm>
          <a:prstGeom prst="rect">
            <a:avLst/>
          </a:prstGeom>
        </p:spPr>
      </p:pic>
      <p:sp>
        <p:nvSpPr>
          <p:cNvPr id="5" name="TextBox 4"/>
          <p:cNvSpPr txBox="1"/>
          <p:nvPr/>
        </p:nvSpPr>
        <p:spPr>
          <a:xfrm>
            <a:off x="457200" y="4267200"/>
            <a:ext cx="8022517" cy="954107"/>
          </a:xfrm>
          <a:prstGeom prst="rect">
            <a:avLst/>
          </a:prstGeom>
          <a:noFill/>
        </p:spPr>
        <p:txBody>
          <a:bodyPr wrap="square" rtlCol="0">
            <a:spAutoFit/>
          </a:bodyPr>
          <a:lstStyle/>
          <a:p>
            <a:r>
              <a:rPr lang="en-US" sz="2800" dirty="0" smtClean="0"/>
              <a:t>and another type that is the </a:t>
            </a:r>
            <a:r>
              <a:rPr lang="en-US" sz="2800" b="1" dirty="0" smtClean="0"/>
              <a:t>pacemaker</a:t>
            </a:r>
            <a:r>
              <a:rPr lang="en-US" sz="2800" dirty="0" smtClean="0"/>
              <a:t> (SA node, AV node, etc. ) action potential</a:t>
            </a:r>
            <a:endParaRPr lang="en-US" sz="2800" dirty="0"/>
          </a:p>
        </p:txBody>
      </p:sp>
      <p:pic>
        <p:nvPicPr>
          <p:cNvPr id="6" name="Picture 5" descr="Action potential pacemaker.jpg"/>
          <p:cNvPicPr>
            <a:picLocks noChangeAspect="1"/>
          </p:cNvPicPr>
          <p:nvPr/>
        </p:nvPicPr>
        <p:blipFill>
          <a:blip r:embed="rId3" cstate="print"/>
          <a:stretch>
            <a:fillRect/>
          </a:stretch>
        </p:blipFill>
        <p:spPr>
          <a:xfrm>
            <a:off x="5334000" y="4800600"/>
            <a:ext cx="2514600" cy="18859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NO TETANY</a:t>
            </a:r>
            <a:endParaRPr lang="en-US" dirty="0"/>
          </a:p>
        </p:txBody>
      </p:sp>
      <p:sp>
        <p:nvSpPr>
          <p:cNvPr id="3" name="Content Placeholder 2"/>
          <p:cNvSpPr>
            <a:spLocks noGrp="1"/>
          </p:cNvSpPr>
          <p:nvPr>
            <p:ph idx="1"/>
          </p:nvPr>
        </p:nvSpPr>
        <p:spPr>
          <a:xfrm>
            <a:off x="152400" y="914400"/>
            <a:ext cx="8991600" cy="5715000"/>
          </a:xfrm>
        </p:spPr>
        <p:txBody>
          <a:bodyPr>
            <a:normAutofit fontScale="92500" lnSpcReduction="10000"/>
          </a:bodyPr>
          <a:lstStyle/>
          <a:p>
            <a:r>
              <a:rPr lang="en-US" u="sng" dirty="0" smtClean="0"/>
              <a:t>The heart muscle should never go into tetany</a:t>
            </a:r>
            <a:r>
              <a:rPr lang="en-US" dirty="0" smtClean="0"/>
              <a:t>.  A heart muscle cell should do one muscle twitch then relax for a while before it embarks on another twitch.</a:t>
            </a:r>
          </a:p>
          <a:p>
            <a:r>
              <a:rPr lang="en-US" dirty="0" smtClean="0"/>
              <a:t>A heart chamber only fills with blood when it is relaxed (diastole) – thus tetany would cause a heart chamber to have a sustained contraction- not relax and be unable to fill with blood. </a:t>
            </a:r>
          </a:p>
          <a:p>
            <a:r>
              <a:rPr lang="en-US" dirty="0" smtClean="0"/>
              <a:t>If the heart chamber cannot fill – it has no blood to empty into the next chamber or into the next blood vessels.</a:t>
            </a:r>
          </a:p>
          <a:p>
            <a:r>
              <a:rPr lang="en-US" dirty="0" smtClean="0"/>
              <a:t>If heart muscle goes into tetany – that is what is called cardiac flutter and fibrillation. Fibrillation can lead to death.</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Prevention of Cardiac muscle tetany</a:t>
            </a:r>
            <a:endParaRPr lang="en-US" dirty="0"/>
          </a:p>
        </p:txBody>
      </p:sp>
      <p:sp>
        <p:nvSpPr>
          <p:cNvPr id="3" name="Content Placeholder 2"/>
          <p:cNvSpPr>
            <a:spLocks noGrp="1"/>
          </p:cNvSpPr>
          <p:nvPr>
            <p:ph idx="1"/>
          </p:nvPr>
        </p:nvSpPr>
        <p:spPr>
          <a:xfrm>
            <a:off x="457200" y="838200"/>
            <a:ext cx="8229600" cy="5287963"/>
          </a:xfrm>
        </p:spPr>
        <p:txBody>
          <a:bodyPr/>
          <a:lstStyle/>
          <a:p>
            <a:r>
              <a:rPr lang="en-US" dirty="0" smtClean="0"/>
              <a:t>Since one initiated action potential can cause one muscle contraction (muscle twitch) – and a rapid succession of action potentials on a muscle cell can cause tetany – then make the action potentials get further apart – so they cannot summate as easily. </a:t>
            </a:r>
          </a:p>
          <a:p>
            <a:pPr algn="ctr">
              <a:buNone/>
            </a:pPr>
            <a:r>
              <a:rPr lang="en-US" b="1" dirty="0" smtClean="0"/>
              <a:t>How can this be done?</a:t>
            </a:r>
          </a:p>
          <a:p>
            <a:r>
              <a:rPr lang="en-US" dirty="0" smtClean="0"/>
              <a:t>Prolong the absolute refractory period.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ction potential cardiac muscle.jpg"/>
          <p:cNvPicPr>
            <a:picLocks noGrp="1" noChangeAspect="1"/>
          </p:cNvPicPr>
          <p:nvPr>
            <p:ph idx="1"/>
          </p:nvPr>
        </p:nvPicPr>
        <p:blipFill>
          <a:blip r:embed="rId2" cstate="print"/>
          <a:stretch>
            <a:fillRect/>
          </a:stretch>
        </p:blipFill>
        <p:spPr>
          <a:xfrm>
            <a:off x="1143000" y="0"/>
            <a:ext cx="7540668" cy="5655501"/>
          </a:xfrm>
          <a:prstGeom prst="rect">
            <a:avLst/>
          </a:prstGeom>
        </p:spPr>
      </p:pic>
      <p:sp>
        <p:nvSpPr>
          <p:cNvPr id="7" name="TextBox 6"/>
          <p:cNvSpPr txBox="1"/>
          <p:nvPr/>
        </p:nvSpPr>
        <p:spPr>
          <a:xfrm>
            <a:off x="3657600" y="2819400"/>
            <a:ext cx="2102293" cy="1015663"/>
          </a:xfrm>
          <a:prstGeom prst="rect">
            <a:avLst/>
          </a:prstGeom>
          <a:noFill/>
        </p:spPr>
        <p:txBody>
          <a:bodyPr wrap="square" rtlCol="0">
            <a:spAutoFit/>
          </a:bodyPr>
          <a:lstStyle/>
          <a:p>
            <a:r>
              <a:rPr lang="en-US" sz="2000" b="1" dirty="0" smtClean="0"/>
              <a:t>Prolonged absolute</a:t>
            </a:r>
          </a:p>
          <a:p>
            <a:r>
              <a:rPr lang="en-US" sz="2000" b="1" dirty="0" smtClean="0"/>
              <a:t>Refractory period.</a:t>
            </a:r>
            <a:endParaRPr lang="en-US" sz="2000" b="1" dirty="0"/>
          </a:p>
        </p:txBody>
      </p:sp>
      <p:cxnSp>
        <p:nvCxnSpPr>
          <p:cNvPr id="9" name="Straight Arrow Connector 8"/>
          <p:cNvCxnSpPr/>
          <p:nvPr/>
        </p:nvCxnSpPr>
        <p:spPr>
          <a:xfrm>
            <a:off x="3657600" y="2362200"/>
            <a:ext cx="1600200" cy="158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0" y="5181600"/>
            <a:ext cx="9144000" cy="1569660"/>
          </a:xfrm>
          <a:prstGeom prst="rect">
            <a:avLst/>
          </a:prstGeom>
          <a:noFill/>
        </p:spPr>
        <p:txBody>
          <a:bodyPr wrap="square" rtlCol="0">
            <a:spAutoFit/>
          </a:bodyPr>
          <a:lstStyle/>
          <a:p>
            <a:r>
              <a:rPr lang="en-US" sz="2400" dirty="0" smtClean="0"/>
              <a:t>The plateau phase of the cardiac muscle action potential – provides a longer absolute  refractory period – thus disallowing cardiac muscle action potentials from coming to close together – thus disallowing cardiac muscle tetany. </a:t>
            </a: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srcRect/>
          <a:stretch>
            <a:fillRect/>
          </a:stretch>
        </p:blipFill>
        <p:spPr bwMode="auto">
          <a:xfrm>
            <a:off x="2834640" y="2332037"/>
            <a:ext cx="6258122" cy="4525963"/>
          </a:xfrm>
          <a:prstGeom prst="rect">
            <a:avLst/>
          </a:prstGeom>
          <a:noFill/>
          <a:ln w="9525">
            <a:noFill/>
            <a:miter lim="800000"/>
            <a:headEnd/>
            <a:tailEnd/>
          </a:ln>
          <a:effectLst/>
        </p:spPr>
      </p:pic>
      <p:sp>
        <p:nvSpPr>
          <p:cNvPr id="5" name="TextBox 4"/>
          <p:cNvSpPr txBox="1"/>
          <p:nvPr/>
        </p:nvSpPr>
        <p:spPr>
          <a:xfrm>
            <a:off x="381000" y="228600"/>
            <a:ext cx="8515152" cy="2308324"/>
          </a:xfrm>
          <a:prstGeom prst="rect">
            <a:avLst/>
          </a:prstGeom>
          <a:noFill/>
        </p:spPr>
        <p:txBody>
          <a:bodyPr wrap="square" rtlCol="0">
            <a:spAutoFit/>
          </a:bodyPr>
          <a:lstStyle/>
          <a:p>
            <a:r>
              <a:rPr lang="en-US" sz="2400" dirty="0" smtClean="0"/>
              <a:t>In addition to the fact that the cardiac muscle action potentials cannot come to close together there is another fact of interest – the absolute refractory period lasts over 200 msec which is almost the entire time of one cardiac muscle twitch (one contraction). Thus by the time the action potential is fully over – so is the muscle contraction – thus no tetany. </a:t>
            </a:r>
            <a:endParaRPr lang="en-US" sz="2400" dirty="0"/>
          </a:p>
        </p:txBody>
      </p:sp>
      <p:sp>
        <p:nvSpPr>
          <p:cNvPr id="6" name="TextBox 5"/>
          <p:cNvSpPr txBox="1"/>
          <p:nvPr/>
        </p:nvSpPr>
        <p:spPr>
          <a:xfrm>
            <a:off x="0" y="3352800"/>
            <a:ext cx="2586425" cy="1938992"/>
          </a:xfrm>
          <a:prstGeom prst="rect">
            <a:avLst/>
          </a:prstGeom>
          <a:noFill/>
        </p:spPr>
        <p:txBody>
          <a:bodyPr wrap="square" rtlCol="0">
            <a:spAutoFit/>
          </a:bodyPr>
          <a:lstStyle/>
          <a:p>
            <a:r>
              <a:rPr lang="en-US" sz="2400" dirty="0" smtClean="0"/>
              <a:t>The </a:t>
            </a:r>
            <a:r>
              <a:rPr lang="en-US" sz="2400" dirty="0" smtClean="0">
                <a:solidFill>
                  <a:srgbClr val="FF0000"/>
                </a:solidFill>
              </a:rPr>
              <a:t>red</a:t>
            </a:r>
            <a:r>
              <a:rPr lang="en-US" sz="2400" dirty="0" smtClean="0"/>
              <a:t> graph</a:t>
            </a:r>
          </a:p>
          <a:p>
            <a:r>
              <a:rPr lang="en-US" sz="2400" dirty="0" smtClean="0"/>
              <a:t>is the contraction</a:t>
            </a:r>
          </a:p>
          <a:p>
            <a:r>
              <a:rPr lang="en-US" sz="2400" dirty="0" smtClean="0"/>
              <a:t>curve and the </a:t>
            </a:r>
          </a:p>
          <a:p>
            <a:r>
              <a:rPr lang="en-US" sz="2400" b="1" dirty="0" smtClean="0">
                <a:solidFill>
                  <a:srgbClr val="00B0F0"/>
                </a:solidFill>
              </a:rPr>
              <a:t>blue</a:t>
            </a:r>
            <a:r>
              <a:rPr lang="en-US" sz="2400" dirty="0" smtClean="0"/>
              <a:t> is the action</a:t>
            </a:r>
          </a:p>
          <a:p>
            <a:r>
              <a:rPr lang="en-US" sz="2400" dirty="0" smtClean="0"/>
              <a:t>potential curve</a:t>
            </a:r>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normAutofit/>
          </a:bodyPr>
          <a:lstStyle/>
          <a:p>
            <a:r>
              <a:rPr lang="en-US" sz="3600" dirty="0" smtClean="0"/>
              <a:t>Events in the Cardiac Muscle Action Potentials </a:t>
            </a:r>
            <a:endParaRPr lang="en-US" sz="3600" dirty="0"/>
          </a:p>
        </p:txBody>
      </p:sp>
      <p:pic>
        <p:nvPicPr>
          <p:cNvPr id="4" name="Content Placeholder 3" descr="cardiac muscle action potential.gif"/>
          <p:cNvPicPr>
            <a:picLocks noGrp="1" noChangeAspect="1"/>
          </p:cNvPicPr>
          <p:nvPr>
            <p:ph idx="1"/>
          </p:nvPr>
        </p:nvPicPr>
        <p:blipFill>
          <a:blip r:embed="rId2" cstate="print"/>
          <a:stretch>
            <a:fillRect/>
          </a:stretch>
        </p:blipFill>
        <p:spPr>
          <a:xfrm>
            <a:off x="3143250" y="914400"/>
            <a:ext cx="2857500" cy="291465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990600"/>
          </a:xfrm>
        </p:spPr>
        <p:txBody>
          <a:bodyPr>
            <a:normAutofit/>
          </a:bodyPr>
          <a:lstStyle/>
          <a:p>
            <a:r>
              <a:rPr lang="en-US" sz="3600" dirty="0" smtClean="0"/>
              <a:t>Events in the Cardiac Muscle Action Potential</a:t>
            </a:r>
            <a:endParaRPr lang="en-US" sz="3600" dirty="0"/>
          </a:p>
        </p:txBody>
      </p:sp>
      <p:pic>
        <p:nvPicPr>
          <p:cNvPr id="4" name="Content Placeholder 3" descr="Action_potential_ventr_myocyte.gif"/>
          <p:cNvPicPr>
            <a:picLocks noGrp="1" noChangeAspect="1"/>
          </p:cNvPicPr>
          <p:nvPr>
            <p:ph idx="1"/>
          </p:nvPr>
        </p:nvPicPr>
        <p:blipFill>
          <a:blip r:embed="rId2" cstate="print"/>
          <a:stretch>
            <a:fillRect/>
          </a:stretch>
        </p:blipFill>
        <p:spPr>
          <a:xfrm>
            <a:off x="1714500" y="914400"/>
            <a:ext cx="5715000" cy="428625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0</a:t>
            </a:r>
            <a:endParaRPr lang="en-US" dirty="0"/>
          </a:p>
        </p:txBody>
      </p:sp>
      <p:sp>
        <p:nvSpPr>
          <p:cNvPr id="3" name="Content Placeholder 2"/>
          <p:cNvSpPr>
            <a:spLocks noGrp="1"/>
          </p:cNvSpPr>
          <p:nvPr>
            <p:ph idx="1"/>
          </p:nvPr>
        </p:nvSpPr>
        <p:spPr>
          <a:xfrm>
            <a:off x="152400" y="1676400"/>
            <a:ext cx="8839200" cy="5029200"/>
          </a:xfrm>
        </p:spPr>
        <p:txBody>
          <a:bodyPr>
            <a:normAutofit fontScale="70000" lnSpcReduction="20000"/>
          </a:bodyPr>
          <a:lstStyle/>
          <a:p>
            <a:endParaRPr lang="en-US" i="1" dirty="0" smtClean="0"/>
          </a:p>
          <a:p>
            <a:r>
              <a:rPr lang="en-US" i="1" dirty="0" smtClean="0"/>
              <a:t>Phase 0</a:t>
            </a:r>
            <a:r>
              <a:rPr lang="en-US" dirty="0" smtClean="0"/>
              <a:t> is the rapid depolarization phase. The slope of phase 0 represents the maximum rate of depolarization of the cell. This phase is due to the opening of the fast Na</a:t>
            </a:r>
            <a:r>
              <a:rPr lang="en-US" baseline="30000" dirty="0" smtClean="0"/>
              <a:t>+</a:t>
            </a:r>
            <a:r>
              <a:rPr lang="en-US" dirty="0" smtClean="0"/>
              <a:t> channels causing a rapid increase in the membrane conductance to Na</a:t>
            </a:r>
            <a:r>
              <a:rPr lang="en-US" baseline="30000" dirty="0" smtClean="0"/>
              <a:t>+</a:t>
            </a:r>
            <a:r>
              <a:rPr lang="en-US" dirty="0" smtClean="0"/>
              <a:t> (</a:t>
            </a:r>
            <a:r>
              <a:rPr lang="en-US" i="1" dirty="0" err="1" smtClean="0"/>
              <a:t>G</a:t>
            </a:r>
            <a:r>
              <a:rPr lang="en-US" baseline="-25000" dirty="0" err="1" smtClean="0"/>
              <a:t>Na</a:t>
            </a:r>
            <a:r>
              <a:rPr lang="en-US" dirty="0" smtClean="0"/>
              <a:t>) and thus a rapid influx of Na</a:t>
            </a:r>
            <a:r>
              <a:rPr lang="en-US" baseline="30000" dirty="0" smtClean="0"/>
              <a:t>+</a:t>
            </a:r>
            <a:r>
              <a:rPr lang="en-US" dirty="0" smtClean="0"/>
              <a:t> ions (</a:t>
            </a:r>
            <a:r>
              <a:rPr lang="en-US" i="1" dirty="0" err="1" smtClean="0"/>
              <a:t>I</a:t>
            </a:r>
            <a:r>
              <a:rPr lang="en-US" baseline="-25000" dirty="0" err="1" smtClean="0"/>
              <a:t>Na</a:t>
            </a:r>
            <a:r>
              <a:rPr lang="en-US" dirty="0" smtClean="0"/>
              <a:t>) into the cell; a Na</a:t>
            </a:r>
            <a:r>
              <a:rPr lang="en-US" baseline="30000" dirty="0" smtClean="0"/>
              <a:t>+</a:t>
            </a:r>
            <a:r>
              <a:rPr lang="en-US" dirty="0" smtClean="0"/>
              <a:t> current.</a:t>
            </a:r>
          </a:p>
          <a:p>
            <a:r>
              <a:rPr lang="en-US" dirty="0" smtClean="0"/>
              <a:t>The ability of the cell to open the fast Na</a:t>
            </a:r>
            <a:r>
              <a:rPr lang="en-US" baseline="30000" dirty="0" smtClean="0"/>
              <a:t>+</a:t>
            </a:r>
            <a:r>
              <a:rPr lang="en-US" dirty="0" smtClean="0"/>
              <a:t> channels during phase 0 is related to the membrane potential at the moment of excitation. If the membrane potential is at its baseline (about -85 mV), all the fast Na</a:t>
            </a:r>
            <a:r>
              <a:rPr lang="en-US" baseline="30000" dirty="0" smtClean="0"/>
              <a:t>+</a:t>
            </a:r>
            <a:r>
              <a:rPr lang="en-US" dirty="0" smtClean="0"/>
              <a:t> channels are closed, and excitation will open them all, causing a large influx of Na</a:t>
            </a:r>
            <a:r>
              <a:rPr lang="en-US" baseline="30000" dirty="0" smtClean="0"/>
              <a:t>+</a:t>
            </a:r>
            <a:r>
              <a:rPr lang="en-US" dirty="0" smtClean="0"/>
              <a:t> ions. If, however, the membrane potential is less negative, some of the fast Na</a:t>
            </a:r>
            <a:r>
              <a:rPr lang="en-US" baseline="30000" dirty="0" smtClean="0"/>
              <a:t>+</a:t>
            </a:r>
            <a:r>
              <a:rPr lang="en-US" dirty="0" smtClean="0"/>
              <a:t> channels will be in an inactivated state insensitive to opening, thus causing a lesser response to excitation of the cell membrane and a lower V</a:t>
            </a:r>
            <a:r>
              <a:rPr lang="en-US" baseline="-25000" dirty="0" smtClean="0"/>
              <a:t>max</a:t>
            </a:r>
            <a:r>
              <a:rPr lang="en-US" dirty="0" smtClean="0"/>
              <a:t>. For this reason, if the resting membrane potential becomes too positive, the cell may not be excitable, and conduction through the heart may be delayed, increasing the risk for arrhythmias.</a:t>
            </a:r>
          </a:p>
          <a:p>
            <a:endParaRPr lang="en-US" dirty="0"/>
          </a:p>
        </p:txBody>
      </p:sp>
      <p:pic>
        <p:nvPicPr>
          <p:cNvPr id="4" name="Content Placeholder 3" descr="Action_potential_ventr_myocyte.gif"/>
          <p:cNvPicPr>
            <a:picLocks noChangeAspect="1"/>
          </p:cNvPicPr>
          <p:nvPr/>
        </p:nvPicPr>
        <p:blipFill>
          <a:blip r:embed="rId2" cstate="print"/>
          <a:stretch>
            <a:fillRect/>
          </a:stretch>
        </p:blipFill>
        <p:spPr>
          <a:xfrm>
            <a:off x="0" y="152417"/>
            <a:ext cx="1943100" cy="145732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pPr algn="r"/>
            <a:r>
              <a:rPr lang="en-US" dirty="0" smtClean="0"/>
              <a:t>Phase 1</a:t>
            </a:r>
            <a:endParaRPr lang="en-US" dirty="0"/>
          </a:p>
        </p:txBody>
      </p:sp>
      <p:sp>
        <p:nvSpPr>
          <p:cNvPr id="3" name="Content Placeholder 2"/>
          <p:cNvSpPr>
            <a:spLocks noGrp="1"/>
          </p:cNvSpPr>
          <p:nvPr>
            <p:ph idx="1"/>
          </p:nvPr>
        </p:nvSpPr>
        <p:spPr>
          <a:xfrm>
            <a:off x="152400" y="3124200"/>
            <a:ext cx="8839200" cy="3505200"/>
          </a:xfrm>
        </p:spPr>
        <p:txBody>
          <a:bodyPr>
            <a:normAutofit/>
          </a:bodyPr>
          <a:lstStyle/>
          <a:p>
            <a:pPr>
              <a:buNone/>
            </a:pPr>
            <a:r>
              <a:rPr lang="en-US" sz="2400" i="1" dirty="0" smtClean="0"/>
              <a:t>     Phase 1</a:t>
            </a:r>
            <a:r>
              <a:rPr lang="en-US" sz="2400" dirty="0" smtClean="0"/>
              <a:t> of the action potential occurs with the </a:t>
            </a:r>
            <a:r>
              <a:rPr lang="en-US" sz="2400" i="1" dirty="0" smtClean="0"/>
              <a:t>sudden</a:t>
            </a:r>
            <a:r>
              <a:rPr lang="en-US" sz="2400" dirty="0" smtClean="0"/>
              <a:t> inactivation of the fast Na</a:t>
            </a:r>
            <a:r>
              <a:rPr lang="en-US" sz="2400" baseline="30000" dirty="0" smtClean="0"/>
              <a:t>+</a:t>
            </a:r>
            <a:r>
              <a:rPr lang="en-US" sz="2400" dirty="0" smtClean="0"/>
              <a:t> channels. The small transient down-shoot (more negative) is due to the movement of K</a:t>
            </a:r>
            <a:r>
              <a:rPr lang="en-US" sz="2400" baseline="30000" dirty="0" smtClean="0"/>
              <a:t>+</a:t>
            </a:r>
            <a:r>
              <a:rPr lang="en-US" sz="2400" dirty="0" smtClean="0"/>
              <a:t> and Cl</a:t>
            </a:r>
            <a:r>
              <a:rPr lang="en-US" sz="2400" baseline="30000" dirty="0" smtClean="0"/>
              <a:t>-</a:t>
            </a:r>
            <a:r>
              <a:rPr lang="en-US" sz="2400" dirty="0" smtClean="0"/>
              <a:t> ions.   K</a:t>
            </a:r>
            <a:r>
              <a:rPr lang="en-US" sz="2400" baseline="30000" dirty="0" smtClean="0"/>
              <a:t>+  </a:t>
            </a:r>
            <a:r>
              <a:rPr lang="en-US" sz="2400" dirty="0" smtClean="0"/>
              <a:t>  is moving out and Cl</a:t>
            </a:r>
            <a:r>
              <a:rPr lang="en-US" sz="2400" baseline="30000" dirty="0" smtClean="0"/>
              <a:t>-  </a:t>
            </a:r>
            <a:r>
              <a:rPr lang="en-US" sz="2400" dirty="0" smtClean="0"/>
              <a:t>is moving into the cell – making the interior temporarily more negative.  Both ions are directionally moving in accordance with their respective electrochemical gradients.  They are moving through their respective passive leak channels. </a:t>
            </a:r>
          </a:p>
          <a:p>
            <a:endParaRPr lang="en-US" sz="2400" dirty="0"/>
          </a:p>
        </p:txBody>
      </p:sp>
      <p:pic>
        <p:nvPicPr>
          <p:cNvPr id="4" name="Content Placeholder 3" descr="Action_potential_ventr_myocyte.gif"/>
          <p:cNvPicPr>
            <a:picLocks noChangeAspect="1"/>
          </p:cNvPicPr>
          <p:nvPr/>
        </p:nvPicPr>
        <p:blipFill>
          <a:blip r:embed="rId2" cstate="print"/>
          <a:stretch>
            <a:fillRect/>
          </a:stretch>
        </p:blipFill>
        <p:spPr>
          <a:xfrm>
            <a:off x="685800" y="152400"/>
            <a:ext cx="4000500" cy="300037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914400"/>
          </a:xfrm>
        </p:spPr>
        <p:txBody>
          <a:bodyPr>
            <a:normAutofit fontScale="90000"/>
          </a:bodyPr>
          <a:lstStyle/>
          <a:p>
            <a:r>
              <a:rPr lang="en-US" dirty="0" smtClean="0"/>
              <a:t>Phase 2 – the plateau phase</a:t>
            </a:r>
            <a:br>
              <a:rPr lang="en-US" dirty="0" smtClean="0"/>
            </a:br>
            <a:r>
              <a:rPr lang="en-US" sz="3100" dirty="0" smtClean="0"/>
              <a:t>The basis of the prolonged absolute refractory period! </a:t>
            </a:r>
            <a:endParaRPr lang="en-US" sz="3100" dirty="0"/>
          </a:p>
        </p:txBody>
      </p:sp>
      <p:sp>
        <p:nvSpPr>
          <p:cNvPr id="3" name="Content Placeholder 2"/>
          <p:cNvSpPr>
            <a:spLocks noGrp="1"/>
          </p:cNvSpPr>
          <p:nvPr>
            <p:ph idx="1"/>
          </p:nvPr>
        </p:nvSpPr>
        <p:spPr>
          <a:xfrm>
            <a:off x="0" y="1981200"/>
            <a:ext cx="8991600" cy="4724400"/>
          </a:xfrm>
        </p:spPr>
        <p:txBody>
          <a:bodyPr>
            <a:normAutofit fontScale="85000" lnSpcReduction="20000"/>
          </a:bodyPr>
          <a:lstStyle/>
          <a:p>
            <a:endParaRPr lang="en-US" dirty="0" smtClean="0"/>
          </a:p>
          <a:p>
            <a:endParaRPr lang="en-US" dirty="0" smtClean="0"/>
          </a:p>
          <a:p>
            <a:r>
              <a:rPr lang="en-US" dirty="0" smtClean="0"/>
              <a:t>As the voltage of the cardiac muscle cell changes – it causes the slower later opening of L- Calcium channels and also the opening of some special slow delayed rectifier potassium channels (not the usual passive leak potassium channels or the usual voltage dependent potassium channels seen in neurons and skeletal muscle cells). </a:t>
            </a:r>
          </a:p>
          <a:p>
            <a:r>
              <a:rPr lang="en-US" dirty="0" smtClean="0"/>
              <a:t> This "plateau" phase of the cardiac action potential is sustained by a balance between inward movement of Ca</a:t>
            </a:r>
            <a:r>
              <a:rPr lang="en-US" baseline="30000" dirty="0" smtClean="0"/>
              <a:t>2+</a:t>
            </a:r>
            <a:r>
              <a:rPr lang="en-US" dirty="0" smtClean="0"/>
              <a:t> through L-type calcium channels and outward movement of K</a:t>
            </a:r>
            <a:r>
              <a:rPr lang="en-US" baseline="30000" dirty="0" smtClean="0"/>
              <a:t>+</a:t>
            </a:r>
            <a:r>
              <a:rPr lang="en-US" dirty="0" smtClean="0"/>
              <a:t> through the slow delayed rectifier potassium channels. </a:t>
            </a:r>
          </a:p>
          <a:p>
            <a:endParaRPr lang="en-US" dirty="0"/>
          </a:p>
        </p:txBody>
      </p:sp>
      <p:pic>
        <p:nvPicPr>
          <p:cNvPr id="4" name="Content Placeholder 3" descr="Action_potential_ventr_myocyte.gif"/>
          <p:cNvPicPr>
            <a:picLocks noChangeAspect="1"/>
          </p:cNvPicPr>
          <p:nvPr/>
        </p:nvPicPr>
        <p:blipFill>
          <a:blip r:embed="rId2" cstate="print"/>
          <a:stretch>
            <a:fillRect/>
          </a:stretch>
        </p:blipFill>
        <p:spPr>
          <a:xfrm>
            <a:off x="5181600" y="1066798"/>
            <a:ext cx="2343150" cy="175736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Phase 3 </a:t>
            </a:r>
            <a:endParaRPr lang="en-US" dirty="0"/>
          </a:p>
        </p:txBody>
      </p:sp>
      <p:sp>
        <p:nvSpPr>
          <p:cNvPr id="3" name="Content Placeholder 2"/>
          <p:cNvSpPr>
            <a:spLocks noGrp="1"/>
          </p:cNvSpPr>
          <p:nvPr>
            <p:ph idx="1"/>
          </p:nvPr>
        </p:nvSpPr>
        <p:spPr>
          <a:xfrm>
            <a:off x="457200" y="2057400"/>
            <a:ext cx="8229600" cy="4495800"/>
          </a:xfrm>
        </p:spPr>
        <p:txBody>
          <a:bodyPr>
            <a:normAutofit fontScale="70000" lnSpcReduction="20000"/>
          </a:bodyPr>
          <a:lstStyle/>
          <a:p>
            <a:endParaRPr lang="en-US" dirty="0" smtClean="0"/>
          </a:p>
          <a:p>
            <a:endParaRPr lang="en-US" dirty="0" smtClean="0"/>
          </a:p>
          <a:p>
            <a:r>
              <a:rPr lang="en-US" dirty="0" smtClean="0"/>
              <a:t>During phase 3 (the "rapid repolarization" phase) of the action potential, the L-type Ca</a:t>
            </a:r>
            <a:r>
              <a:rPr lang="en-US" baseline="30000" dirty="0" smtClean="0"/>
              <a:t>2+</a:t>
            </a:r>
            <a:r>
              <a:rPr lang="en-US" dirty="0" smtClean="0"/>
              <a:t> channels close, while the slow delayed rectifier  K</a:t>
            </a:r>
            <a:r>
              <a:rPr lang="en-US" baseline="30000" dirty="0" smtClean="0"/>
              <a:t>+</a:t>
            </a:r>
            <a:r>
              <a:rPr lang="en-US" dirty="0" smtClean="0"/>
              <a:t> channels remain open. This ensures a net outward current, corresponding to negative change in membrane potential, thus allowing more types of K</a:t>
            </a:r>
            <a:r>
              <a:rPr lang="en-US" baseline="30000" dirty="0" smtClean="0"/>
              <a:t>+</a:t>
            </a:r>
            <a:r>
              <a:rPr lang="en-US" dirty="0" smtClean="0"/>
              <a:t> channels to open. These are primarily the rapid delayed rectifier K</a:t>
            </a:r>
            <a:r>
              <a:rPr lang="en-US" baseline="30000" dirty="0" smtClean="0"/>
              <a:t>+</a:t>
            </a:r>
            <a:r>
              <a:rPr lang="en-US" dirty="0" smtClean="0"/>
              <a:t> channels. </a:t>
            </a:r>
          </a:p>
          <a:p>
            <a:endParaRPr lang="en-US" dirty="0" smtClean="0"/>
          </a:p>
          <a:p>
            <a:r>
              <a:rPr lang="en-US" dirty="0" smtClean="0"/>
              <a:t>This net outward, positive current (equal to loss of positive charge from the cell) causes the cell to repolarize. The delayed rectifier K</a:t>
            </a:r>
            <a:r>
              <a:rPr lang="en-US" baseline="30000" dirty="0" smtClean="0"/>
              <a:t>+</a:t>
            </a:r>
            <a:r>
              <a:rPr lang="en-US" dirty="0" smtClean="0"/>
              <a:t> channels close when the membrane potential is restored to about -80 to -85 mV.  The Na/K pump helps restore the RMP – </a:t>
            </a:r>
            <a:r>
              <a:rPr lang="en-US" b="1" dirty="0" smtClean="0"/>
              <a:t>Phase 4</a:t>
            </a:r>
            <a:r>
              <a:rPr lang="en-US" dirty="0" smtClean="0"/>
              <a:t>. </a:t>
            </a:r>
          </a:p>
          <a:p>
            <a:endParaRPr lang="en-US" dirty="0"/>
          </a:p>
        </p:txBody>
      </p:sp>
      <p:pic>
        <p:nvPicPr>
          <p:cNvPr id="4" name="Content Placeholder 3" descr="Action_potential_ventr_myocyte.gif"/>
          <p:cNvPicPr>
            <a:picLocks noChangeAspect="1"/>
          </p:cNvPicPr>
          <p:nvPr/>
        </p:nvPicPr>
        <p:blipFill>
          <a:blip r:embed="rId2" cstate="print"/>
          <a:stretch>
            <a:fillRect/>
          </a:stretch>
        </p:blipFill>
        <p:spPr>
          <a:xfrm>
            <a:off x="228600" y="228600"/>
            <a:ext cx="3086100" cy="2314575"/>
          </a:xfrm>
          <a:prstGeom prst="rect">
            <a:avLst/>
          </a:prstGeom>
        </p:spPr>
      </p:pic>
      <p:sp>
        <p:nvSpPr>
          <p:cNvPr id="5" name="TextBox 4"/>
          <p:cNvSpPr txBox="1"/>
          <p:nvPr/>
        </p:nvSpPr>
        <p:spPr>
          <a:xfrm>
            <a:off x="4267201" y="1371600"/>
            <a:ext cx="4876800" cy="830997"/>
          </a:xfrm>
          <a:prstGeom prst="rect">
            <a:avLst/>
          </a:prstGeom>
          <a:noFill/>
        </p:spPr>
        <p:txBody>
          <a:bodyPr wrap="square" rtlCol="0">
            <a:spAutoFit/>
          </a:bodyPr>
          <a:lstStyle/>
          <a:p>
            <a:r>
              <a:rPr lang="en-US" sz="2400" dirty="0" smtClean="0"/>
              <a:t>Phase 4 is the usual Resting Membrane Potential</a:t>
            </a: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Cardiac Pacemaker Action Potential</a:t>
            </a:r>
            <a:endParaRPr lang="en-US" dirty="0"/>
          </a:p>
        </p:txBody>
      </p:sp>
      <p:pic>
        <p:nvPicPr>
          <p:cNvPr id="4" name="Content Placeholder 3" descr="Pacemaker_potential_annotated.gif"/>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Pacemaker cells</a:t>
            </a:r>
            <a:endParaRPr lang="en-US" dirty="0"/>
          </a:p>
        </p:txBody>
      </p:sp>
      <p:sp>
        <p:nvSpPr>
          <p:cNvPr id="3" name="Content Placeholder 2"/>
          <p:cNvSpPr>
            <a:spLocks noGrp="1"/>
          </p:cNvSpPr>
          <p:nvPr>
            <p:ph idx="1"/>
          </p:nvPr>
        </p:nvSpPr>
        <p:spPr>
          <a:xfrm>
            <a:off x="152400" y="762000"/>
            <a:ext cx="8839200" cy="5943600"/>
          </a:xfrm>
        </p:spPr>
        <p:txBody>
          <a:bodyPr>
            <a:normAutofit fontScale="92500" lnSpcReduction="20000"/>
          </a:bodyPr>
          <a:lstStyle/>
          <a:p>
            <a:r>
              <a:rPr lang="en-US" dirty="0" smtClean="0"/>
              <a:t>The pacemaker cells have automatic rhythm – they spontaneously in and of themselves can fire action potentials.</a:t>
            </a:r>
          </a:p>
          <a:p>
            <a:r>
              <a:rPr lang="en-US" dirty="0" smtClean="0"/>
              <a:t>Each pacemaker structure has a different automatic firing rate.</a:t>
            </a:r>
          </a:p>
          <a:p>
            <a:r>
              <a:rPr lang="en-US" dirty="0" smtClean="0"/>
              <a:t>SA node –  60 – 80   natural pacemaker of the heart because it has the fastest firing frequency </a:t>
            </a:r>
          </a:p>
          <a:p>
            <a:r>
              <a:rPr lang="en-US" dirty="0" smtClean="0"/>
              <a:t>AV node – 40 – 60 </a:t>
            </a:r>
            <a:r>
              <a:rPr lang="en-US" sz="2600" dirty="0" smtClean="0"/>
              <a:t>spontaneous action potentials per minute</a:t>
            </a:r>
          </a:p>
          <a:p>
            <a:r>
              <a:rPr lang="en-US" dirty="0" smtClean="0"/>
              <a:t>Bundle of HIS – 20 – 40 </a:t>
            </a:r>
            <a:r>
              <a:rPr lang="en-US" sz="2600" dirty="0" smtClean="0"/>
              <a:t>action potentials  per minute</a:t>
            </a:r>
          </a:p>
          <a:p>
            <a:r>
              <a:rPr lang="en-US" dirty="0" smtClean="0"/>
              <a:t>Bundle Branches – 10 – 20 </a:t>
            </a:r>
            <a:r>
              <a:rPr lang="en-US" sz="2600" dirty="0" smtClean="0"/>
              <a:t>action potentials  per minute</a:t>
            </a:r>
          </a:p>
          <a:p>
            <a:endParaRPr lang="en-US" dirty="0" smtClean="0"/>
          </a:p>
          <a:p>
            <a:r>
              <a:rPr lang="en-US" dirty="0" smtClean="0"/>
              <a:t>It is the pacemaker cells that cause the adjacent cardiac muscle cells to reach threshold voltage – thus initiating the cardiac muscle cell action potential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762000"/>
          </a:xfrm>
        </p:spPr>
        <p:txBody>
          <a:bodyPr>
            <a:normAutofit fontScale="90000"/>
          </a:bodyPr>
          <a:lstStyle/>
          <a:p>
            <a:r>
              <a:rPr lang="en-US" dirty="0" smtClean="0"/>
              <a:t>Events of the Pacemaker Action Potential</a:t>
            </a:r>
            <a:endParaRPr lang="en-US" dirty="0"/>
          </a:p>
        </p:txBody>
      </p:sp>
      <p:pic>
        <p:nvPicPr>
          <p:cNvPr id="11266" name="Picture 2"/>
          <p:cNvPicPr>
            <a:picLocks noGrp="1" noChangeAspect="1" noChangeArrowheads="1"/>
          </p:cNvPicPr>
          <p:nvPr>
            <p:ph idx="1"/>
          </p:nvPr>
        </p:nvPicPr>
        <p:blipFill>
          <a:blip r:embed="rId2" cstate="print"/>
          <a:srcRect/>
          <a:stretch>
            <a:fillRect/>
          </a:stretch>
        </p:blipFill>
        <p:spPr bwMode="auto">
          <a:xfrm>
            <a:off x="-4" y="838200"/>
            <a:ext cx="8305803" cy="6019066"/>
          </a:xfrm>
          <a:prstGeom prst="rect">
            <a:avLst/>
          </a:prstGeom>
          <a:noFill/>
          <a:ln w="9525">
            <a:noFill/>
            <a:miter lim="800000"/>
            <a:headEnd/>
            <a:tailEnd/>
          </a:ln>
          <a:effectLst/>
        </p:spPr>
      </p:pic>
      <p:sp>
        <p:nvSpPr>
          <p:cNvPr id="5" name="TextBox 4"/>
          <p:cNvSpPr txBox="1"/>
          <p:nvPr/>
        </p:nvSpPr>
        <p:spPr>
          <a:xfrm>
            <a:off x="0" y="685800"/>
            <a:ext cx="9172034" cy="707886"/>
          </a:xfrm>
          <a:prstGeom prst="rect">
            <a:avLst/>
          </a:prstGeom>
          <a:noFill/>
        </p:spPr>
        <p:txBody>
          <a:bodyPr wrap="square" rtlCol="0">
            <a:spAutoFit/>
          </a:bodyPr>
          <a:lstStyle/>
          <a:p>
            <a:r>
              <a:rPr lang="en-US" sz="2000" dirty="0" smtClean="0"/>
              <a:t>The rate at which the pacemaker potential reaches threshold is the key to understanding the differences in the rate of firing of the different pacemakers.  </a:t>
            </a:r>
            <a:endParaRPr lang="en-US" sz="2000" dirty="0"/>
          </a:p>
        </p:txBody>
      </p:sp>
      <p:cxnSp>
        <p:nvCxnSpPr>
          <p:cNvPr id="7" name="Straight Arrow Connector 6"/>
          <p:cNvCxnSpPr/>
          <p:nvPr/>
        </p:nvCxnSpPr>
        <p:spPr>
          <a:xfrm rot="16200000" flipH="1">
            <a:off x="3276600" y="2819400"/>
            <a:ext cx="1752600" cy="76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rot="16200000" flipH="1">
            <a:off x="4000500" y="2095500"/>
            <a:ext cx="1219200" cy="990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smtClean="0"/>
              <a:t>Putting it all Together</a:t>
            </a:r>
            <a:endParaRPr lang="en-US" dirty="0"/>
          </a:p>
        </p:txBody>
      </p:sp>
      <p:pic>
        <p:nvPicPr>
          <p:cNvPr id="13314" name="Picture 2"/>
          <p:cNvPicPr>
            <a:picLocks noGrp="1" noChangeAspect="1" noChangeArrowheads="1"/>
          </p:cNvPicPr>
          <p:nvPr>
            <p:ph idx="1"/>
          </p:nvPr>
        </p:nvPicPr>
        <p:blipFill>
          <a:blip r:embed="rId2" cstate="print"/>
          <a:srcRect/>
          <a:stretch>
            <a:fillRect/>
          </a:stretch>
        </p:blipFill>
        <p:spPr bwMode="auto">
          <a:xfrm>
            <a:off x="2836184" y="731517"/>
            <a:ext cx="4690872" cy="6115507"/>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title"/>
          </p:nvPr>
        </p:nvSpPr>
        <p:spPr/>
        <p:txBody>
          <a:bodyPr/>
          <a:lstStyle/>
          <a:p>
            <a:r>
              <a:rPr lang="en-US"/>
              <a:t>Threshold </a:t>
            </a:r>
          </a:p>
        </p:txBody>
      </p:sp>
      <p:sp>
        <p:nvSpPr>
          <p:cNvPr id="105477" name="Rectangle 5"/>
          <p:cNvSpPr>
            <a:spLocks noGrp="1" noChangeArrowheads="1"/>
          </p:cNvSpPr>
          <p:nvPr>
            <p:ph type="body" idx="1"/>
          </p:nvPr>
        </p:nvSpPr>
        <p:spPr/>
        <p:txBody>
          <a:bodyPr/>
          <a:lstStyle/>
          <a:p>
            <a:r>
              <a:rPr lang="en-US"/>
              <a:t>Subthreshold stimulus—weak local depolarization that does not reach threshold</a:t>
            </a:r>
          </a:p>
          <a:p>
            <a:r>
              <a:rPr lang="en-US"/>
              <a:t>Threshold stimulus—strong enough to push the membrane potential toward and beyond threshold </a:t>
            </a:r>
          </a:p>
          <a:p>
            <a:r>
              <a:rPr lang="en-US"/>
              <a:t>AP is an all-or-none phenomenon—action potentials either happen completely, or not at all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1193</TotalTime>
  <Words>2416</Words>
  <Application>Microsoft Office PowerPoint</Application>
  <PresentationFormat>On-screen Show (4:3)</PresentationFormat>
  <Paragraphs>132</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Electrophysiology of Muscle Skeletal &amp; Cardiac excitation &amp; contraction</vt:lpstr>
      <vt:lpstr>NOTE</vt:lpstr>
      <vt:lpstr>Slide 3</vt:lpstr>
      <vt:lpstr>Events in Neuron Action Potential</vt:lpstr>
      <vt:lpstr>As a result of the positive sodium ions rushing in through the open gates you get step 2 depolarization of the membrane</vt:lpstr>
      <vt:lpstr>Slide 6</vt:lpstr>
      <vt:lpstr>Slide 7</vt:lpstr>
      <vt:lpstr>Refractory Periods</vt:lpstr>
      <vt:lpstr>Slide 9</vt:lpstr>
      <vt:lpstr>Events in a Skeletal Muscle Action Potential </vt:lpstr>
      <vt:lpstr>Excitation- Contraction Coupling</vt:lpstr>
      <vt:lpstr>Latent Phase of Contraction</vt:lpstr>
      <vt:lpstr>Latent Phase</vt:lpstr>
      <vt:lpstr>Actual Contraction (skeletal muscle)</vt:lpstr>
      <vt:lpstr>100 milliseconds is 1/10 of a second</vt:lpstr>
      <vt:lpstr>Slide 16</vt:lpstr>
      <vt:lpstr>Tetany</vt:lpstr>
      <vt:lpstr>The events causing heart muscle contraction differ slightly from those of skeletal muscle</vt:lpstr>
      <vt:lpstr>Cell Membrane Calcium Channels</vt:lpstr>
      <vt:lpstr>Slide 20</vt:lpstr>
      <vt:lpstr>Slide 21</vt:lpstr>
      <vt:lpstr>The Heart Action Potentials</vt:lpstr>
      <vt:lpstr>NO TETANY</vt:lpstr>
      <vt:lpstr>Prevention of Cardiac muscle tetany</vt:lpstr>
      <vt:lpstr>Slide 25</vt:lpstr>
      <vt:lpstr>Slide 26</vt:lpstr>
      <vt:lpstr>Events in the Cardiac Muscle Action Potentials </vt:lpstr>
      <vt:lpstr>Events in the Cardiac Muscle Action Potential</vt:lpstr>
      <vt:lpstr>Phase 0</vt:lpstr>
      <vt:lpstr>Phase 1</vt:lpstr>
      <vt:lpstr>Phase 2 – the plateau phase The basis of the prolonged absolute refractory period! </vt:lpstr>
      <vt:lpstr>Phase 3 </vt:lpstr>
      <vt:lpstr>Cardiac Pacemaker Action Potential</vt:lpstr>
      <vt:lpstr>Pacemaker cells</vt:lpstr>
      <vt:lpstr>Events of the Pacemaker Action Potential</vt:lpstr>
      <vt:lpstr>Putting it all Together</vt:lpstr>
      <vt:lpstr>Threshold </vt:lpstr>
    </vt:vector>
  </TitlesOfParts>
  <Company>Kingwood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Electrophysiology</dc:title>
  <dc:creator>Kingwood Servicedesk</dc:creator>
  <cp:lastModifiedBy>HP Authorized Customer</cp:lastModifiedBy>
  <cp:revision>72</cp:revision>
  <dcterms:created xsi:type="dcterms:W3CDTF">2009-10-21T18:00:17Z</dcterms:created>
  <dcterms:modified xsi:type="dcterms:W3CDTF">2010-07-31T14:59:00Z</dcterms:modified>
</cp:coreProperties>
</file>