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68" r:id="rId5"/>
    <p:sldId id="263" r:id="rId6"/>
    <p:sldId id="274" r:id="rId7"/>
    <p:sldId id="264" r:id="rId8"/>
    <p:sldId id="275" r:id="rId9"/>
    <p:sldId id="265" r:id="rId10"/>
    <p:sldId id="269" r:id="rId11"/>
    <p:sldId id="271" r:id="rId12"/>
    <p:sldId id="272" r:id="rId13"/>
    <p:sldId id="257" r:id="rId14"/>
    <p:sldId id="258" r:id="rId15"/>
    <p:sldId id="259" r:id="rId16"/>
    <p:sldId id="260" r:id="rId17"/>
    <p:sldId id="262" r:id="rId18"/>
    <p:sldId id="261" r:id="rId19"/>
    <p:sldId id="273" r:id="rId20"/>
    <p:sldId id="276" r:id="rId21"/>
    <p:sldId id="308" r:id="rId22"/>
    <p:sldId id="277" r:id="rId23"/>
    <p:sldId id="278" r:id="rId24"/>
    <p:sldId id="279" r:id="rId25"/>
    <p:sldId id="280" r:id="rId26"/>
    <p:sldId id="281" r:id="rId27"/>
    <p:sldId id="310" r:id="rId28"/>
    <p:sldId id="31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309" r:id="rId45"/>
    <p:sldId id="297" r:id="rId46"/>
    <p:sldId id="298" r:id="rId47"/>
    <p:sldId id="299" r:id="rId48"/>
    <p:sldId id="300" r:id="rId49"/>
    <p:sldId id="301" r:id="rId50"/>
    <p:sldId id="302" r:id="rId51"/>
    <p:sldId id="303" r:id="rId52"/>
    <p:sldId id="304" r:id="rId53"/>
    <p:sldId id="305" r:id="rId54"/>
    <p:sldId id="306" r:id="rId55"/>
    <p:sldId id="307"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318"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346D58-75DC-4147-8067-8F394BC1B94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36CF12-1671-41E2-841B-A1A38D17A825}" type="datetimeFigureOut">
              <a:rPr lang="en-US" smtClean="0"/>
              <a:pPr/>
              <a:t>7/31/2010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46D58-75DC-4147-8067-8F394BC1B94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130425"/>
            <a:ext cx="8610600" cy="1470025"/>
          </a:xfrm>
        </p:spPr>
        <p:txBody>
          <a:bodyPr/>
          <a:lstStyle/>
          <a:p>
            <a:r>
              <a:rPr lang="en-US" dirty="0" smtClean="0"/>
              <a:t>General Electrophysiology</a:t>
            </a:r>
            <a:br>
              <a:rPr lang="en-US" dirty="0" smtClean="0"/>
            </a:br>
            <a:r>
              <a:rPr lang="en-US" sz="3600" i="1" dirty="0" smtClean="0"/>
              <a:t>with emphasis on nerve action</a:t>
            </a:r>
            <a:endParaRPr lang="en-US" sz="3600" i="1" dirty="0"/>
          </a:p>
        </p:txBody>
      </p:sp>
      <p:sp>
        <p:nvSpPr>
          <p:cNvPr id="3" name="Subtitle 2"/>
          <p:cNvSpPr>
            <a:spLocks noGrp="1"/>
          </p:cNvSpPr>
          <p:nvPr>
            <p:ph type="subTitle" idx="1"/>
          </p:nvPr>
        </p:nvSpPr>
        <p:spPr/>
        <p:txBody>
          <a:bodyPr/>
          <a:lstStyle/>
          <a:p>
            <a:pPr algn="r"/>
            <a:r>
              <a:rPr lang="en-US" b="1" dirty="0" smtClean="0">
                <a:solidFill>
                  <a:schemeClr val="tx1"/>
                </a:solidFill>
              </a:rPr>
              <a:t>Mike Clark, M.D.</a:t>
            </a:r>
            <a:endParaRPr lang="en-US"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p:txBody>
          <a:bodyPr/>
          <a:lstStyle/>
          <a:p>
            <a:r>
              <a:rPr lang="en-US" dirty="0"/>
              <a:t>Principles of Electricity </a:t>
            </a:r>
          </a:p>
        </p:txBody>
      </p:sp>
      <p:sp>
        <p:nvSpPr>
          <p:cNvPr id="6149" name="Rectangle 5"/>
          <p:cNvSpPr>
            <a:spLocks noGrp="1" noChangeArrowheads="1"/>
          </p:cNvSpPr>
          <p:nvPr>
            <p:ph type="body" idx="1"/>
          </p:nvPr>
        </p:nvSpPr>
        <p:spPr/>
        <p:txBody>
          <a:bodyPr/>
          <a:lstStyle/>
          <a:p>
            <a:r>
              <a:rPr lang="en-US" dirty="0"/>
              <a:t>Opposite charges attract each other</a:t>
            </a:r>
          </a:p>
          <a:p>
            <a:r>
              <a:rPr lang="en-US" dirty="0"/>
              <a:t>Energy is required to separate opposite charges across a membrane</a:t>
            </a:r>
          </a:p>
          <a:p>
            <a:r>
              <a:rPr lang="en-US" dirty="0"/>
              <a:t>Energy is liberated when the charges move toward one another</a:t>
            </a:r>
          </a:p>
          <a:p>
            <a:r>
              <a:rPr lang="en-US" dirty="0"/>
              <a:t>If opposite charges are separated, the system has potential energy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dirty="0"/>
              <a:t>Definitions</a:t>
            </a:r>
          </a:p>
        </p:txBody>
      </p:sp>
      <p:sp>
        <p:nvSpPr>
          <p:cNvPr id="8197" name="Rectangle 5"/>
          <p:cNvSpPr>
            <a:spLocks noGrp="1" noChangeArrowheads="1"/>
          </p:cNvSpPr>
          <p:nvPr>
            <p:ph type="body" idx="1"/>
          </p:nvPr>
        </p:nvSpPr>
        <p:spPr/>
        <p:txBody>
          <a:bodyPr/>
          <a:lstStyle/>
          <a:p>
            <a:r>
              <a:rPr lang="en-US" dirty="0"/>
              <a:t>Voltage (V): measure of potential energy generated by separated charge </a:t>
            </a:r>
          </a:p>
          <a:p>
            <a:r>
              <a:rPr lang="en-US" dirty="0"/>
              <a:t>Potential difference: voltage measured between two points</a:t>
            </a:r>
          </a:p>
          <a:p>
            <a:r>
              <a:rPr lang="en-US" dirty="0"/>
              <a:t>Current (I): the flow of electrical charge (ions) between two points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4"/>
          <p:cNvSpPr>
            <a:spLocks noGrp="1" noChangeArrowheads="1"/>
          </p:cNvSpPr>
          <p:nvPr>
            <p:ph type="title"/>
          </p:nvPr>
        </p:nvSpPr>
        <p:spPr/>
        <p:txBody>
          <a:bodyPr/>
          <a:lstStyle/>
          <a:p>
            <a:r>
              <a:rPr lang="en-US" dirty="0"/>
              <a:t>Definitions</a:t>
            </a:r>
          </a:p>
        </p:txBody>
      </p:sp>
      <p:sp>
        <p:nvSpPr>
          <p:cNvPr id="96261" name="Rectangle 5"/>
          <p:cNvSpPr>
            <a:spLocks noGrp="1" noChangeArrowheads="1"/>
          </p:cNvSpPr>
          <p:nvPr>
            <p:ph type="body" idx="1"/>
          </p:nvPr>
        </p:nvSpPr>
        <p:spPr/>
        <p:txBody>
          <a:bodyPr/>
          <a:lstStyle/>
          <a:p>
            <a:r>
              <a:rPr lang="en-US" dirty="0"/>
              <a:t>Resistance (R): hindrance to charge flow (provided by the plasma membrane)</a:t>
            </a:r>
          </a:p>
          <a:p>
            <a:r>
              <a:rPr lang="en-US" dirty="0"/>
              <a:t>Insulator: substance with high electrical resistance</a:t>
            </a:r>
          </a:p>
          <a:p>
            <a:r>
              <a:rPr lang="en-US" dirty="0"/>
              <a:t>Conductor: substance with low electrical resistance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Membrane Charges</a:t>
            </a:r>
            <a:endParaRPr lang="en-US" dirty="0"/>
          </a:p>
        </p:txBody>
      </p:sp>
      <p:sp>
        <p:nvSpPr>
          <p:cNvPr id="3" name="Content Placeholder 2"/>
          <p:cNvSpPr>
            <a:spLocks noGrp="1"/>
          </p:cNvSpPr>
          <p:nvPr>
            <p:ph idx="1"/>
          </p:nvPr>
        </p:nvSpPr>
        <p:spPr>
          <a:xfrm>
            <a:off x="457200" y="1295400"/>
            <a:ext cx="8229600" cy="4830763"/>
          </a:xfrm>
        </p:spPr>
        <p:txBody>
          <a:bodyPr/>
          <a:lstStyle/>
          <a:p>
            <a:r>
              <a:rPr lang="en-US" dirty="0" smtClean="0"/>
              <a:t>Every living cell in the human body has a charge on its membrane – known as the “Resting Membrane Potential”</a:t>
            </a:r>
          </a:p>
          <a:p>
            <a:r>
              <a:rPr lang="en-US" dirty="0" smtClean="0"/>
              <a:t>This is due to the membrane having passive leak ion channels</a:t>
            </a:r>
          </a:p>
          <a:p>
            <a:r>
              <a:rPr lang="en-US" dirty="0" smtClean="0"/>
              <a:t>These channels allow ions to move in and out of the membrane according to their own energies moving down their concentration gradients and charge gradients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p:txBody>
          <a:bodyPr/>
          <a:lstStyle/>
          <a:p>
            <a:r>
              <a:rPr lang="en-US" dirty="0"/>
              <a:t>Resting Membrane Potential</a:t>
            </a:r>
          </a:p>
        </p:txBody>
      </p:sp>
      <p:sp>
        <p:nvSpPr>
          <p:cNvPr id="18437" name="Rectangle 5"/>
          <p:cNvSpPr>
            <a:spLocks noGrp="1" noChangeArrowheads="1"/>
          </p:cNvSpPr>
          <p:nvPr>
            <p:ph type="body" idx="1"/>
          </p:nvPr>
        </p:nvSpPr>
        <p:spPr>
          <a:noFill/>
        </p:spPr>
        <p:txBody>
          <a:bodyPr/>
          <a:lstStyle/>
          <a:p>
            <a:r>
              <a:rPr lang="en-US" dirty="0"/>
              <a:t>Differences in ionic makeup</a:t>
            </a:r>
          </a:p>
          <a:p>
            <a:pPr lvl="1"/>
            <a:r>
              <a:rPr lang="en-US" dirty="0"/>
              <a:t>ICF has lower concentration of Na</a:t>
            </a:r>
            <a:r>
              <a:rPr lang="en-US" baseline="30000" dirty="0"/>
              <a:t>+</a:t>
            </a:r>
            <a:r>
              <a:rPr lang="en-US" dirty="0"/>
              <a:t> and Cl</a:t>
            </a:r>
            <a:r>
              <a:rPr lang="en-US" baseline="30000" dirty="0"/>
              <a:t>–</a:t>
            </a:r>
            <a:r>
              <a:rPr lang="en-US" dirty="0"/>
              <a:t> than ECF</a:t>
            </a:r>
          </a:p>
          <a:p>
            <a:pPr lvl="1"/>
            <a:r>
              <a:rPr lang="en-US" dirty="0"/>
              <a:t>ICF has higher concentration of K</a:t>
            </a:r>
            <a:r>
              <a:rPr lang="en-US" baseline="30000" dirty="0"/>
              <a:t>+</a:t>
            </a:r>
            <a:r>
              <a:rPr lang="en-US" dirty="0"/>
              <a:t> and negatively charged proteins (A</a:t>
            </a:r>
            <a:r>
              <a:rPr lang="en-US" baseline="30000" dirty="0"/>
              <a:t>–</a:t>
            </a:r>
            <a:r>
              <a:rPr lang="en-US" dirty="0"/>
              <a:t>) than ECF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ell Ion Gradient.gif"/>
          <p:cNvPicPr>
            <a:picLocks noGrp="1" noChangeAspect="1"/>
          </p:cNvPicPr>
          <p:nvPr>
            <p:ph idx="1"/>
          </p:nvPr>
        </p:nvPicPr>
        <p:blipFill>
          <a:blip r:embed="rId2" cstate="print"/>
          <a:stretch>
            <a:fillRect/>
          </a:stretch>
        </p:blipFill>
        <p:spPr>
          <a:xfrm>
            <a:off x="0" y="-731557"/>
            <a:ext cx="9144000" cy="7000875"/>
          </a:xfrm>
        </p:spPr>
      </p:pic>
      <p:sp>
        <p:nvSpPr>
          <p:cNvPr id="3" name="TextBox 2"/>
          <p:cNvSpPr txBox="1"/>
          <p:nvPr/>
        </p:nvSpPr>
        <p:spPr>
          <a:xfrm>
            <a:off x="3048000" y="2819400"/>
            <a:ext cx="4059786" cy="461665"/>
          </a:xfrm>
          <a:prstGeom prst="rect">
            <a:avLst/>
          </a:prstGeom>
          <a:noFill/>
        </p:spPr>
        <p:txBody>
          <a:bodyPr wrap="square" rtlCol="0">
            <a:spAutoFit/>
          </a:bodyPr>
          <a:lstStyle/>
          <a:p>
            <a:r>
              <a:rPr lang="en-US" sz="2000" b="1" dirty="0" smtClean="0"/>
              <a:t>A</a:t>
            </a:r>
            <a:r>
              <a:rPr lang="en-US" sz="2400" b="1" dirty="0" smtClean="0"/>
              <a:t>- (Large Molecular Anions</a:t>
            </a:r>
            <a:r>
              <a:rPr lang="en-US" sz="2400" dirty="0" smtClean="0"/>
              <a:t>) </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Grp="1" noChangeArrowheads="1"/>
          </p:cNvSpPr>
          <p:nvPr>
            <p:ph type="title"/>
          </p:nvPr>
        </p:nvSpPr>
        <p:spPr/>
        <p:txBody>
          <a:bodyPr/>
          <a:lstStyle/>
          <a:p>
            <a:r>
              <a:rPr lang="en-US" dirty="0" smtClean="0"/>
              <a:t>Ion Ease of Permeability</a:t>
            </a:r>
            <a:endParaRPr lang="en-US" dirty="0"/>
          </a:p>
        </p:txBody>
      </p:sp>
      <p:sp>
        <p:nvSpPr>
          <p:cNvPr id="98309" name="Rectangle 5"/>
          <p:cNvSpPr>
            <a:spLocks noGrp="1" noChangeArrowheads="1"/>
          </p:cNvSpPr>
          <p:nvPr>
            <p:ph type="body" idx="1"/>
          </p:nvPr>
        </p:nvSpPr>
        <p:spPr/>
        <p:txBody>
          <a:bodyPr/>
          <a:lstStyle/>
          <a:p>
            <a:r>
              <a:rPr lang="en-US" dirty="0"/>
              <a:t>Differential permeability of membrane</a:t>
            </a:r>
          </a:p>
          <a:p>
            <a:pPr lvl="1"/>
            <a:r>
              <a:rPr lang="en-US" dirty="0"/>
              <a:t>Impermeable to A</a:t>
            </a:r>
            <a:r>
              <a:rPr lang="en-US" baseline="30000" dirty="0"/>
              <a:t>–</a:t>
            </a:r>
            <a:endParaRPr lang="en-US" dirty="0"/>
          </a:p>
          <a:p>
            <a:pPr lvl="1"/>
            <a:r>
              <a:rPr lang="en-US" dirty="0"/>
              <a:t>Slightly permeable to Na</a:t>
            </a:r>
            <a:r>
              <a:rPr lang="en-US" baseline="30000" dirty="0"/>
              <a:t>+</a:t>
            </a:r>
            <a:r>
              <a:rPr lang="en-US" dirty="0"/>
              <a:t> (through leakage channels)</a:t>
            </a:r>
          </a:p>
          <a:p>
            <a:pPr lvl="1"/>
            <a:r>
              <a:rPr lang="en-US" dirty="0"/>
              <a:t>75 times more permeable to K</a:t>
            </a:r>
            <a:r>
              <a:rPr lang="en-US" baseline="30000" dirty="0"/>
              <a:t>+</a:t>
            </a:r>
            <a:r>
              <a:rPr lang="en-US" dirty="0"/>
              <a:t> (more leakage channels)</a:t>
            </a:r>
          </a:p>
          <a:p>
            <a:pPr lvl="1"/>
            <a:r>
              <a:rPr lang="en-US" dirty="0"/>
              <a:t>Freely permeable to Cl</a:t>
            </a:r>
            <a:r>
              <a:rPr lang="en-US" baseline="30000" dirty="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Conductivity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For simplicity sake we will say that a Resting Membrane Potential is a charge on a cell membrane that sits in one position. </a:t>
            </a:r>
          </a:p>
          <a:p>
            <a:r>
              <a:rPr lang="en-US" dirty="0" smtClean="0"/>
              <a:t>As alluded to earlier all living cells (some skin cells, all hair and nail cells are dead) have this resting membrane potential</a:t>
            </a:r>
          </a:p>
          <a:p>
            <a:r>
              <a:rPr lang="en-US" dirty="0" smtClean="0"/>
              <a:t>Muscle and Nerve cells can move a charge along their respective membranes – this is termed conductivity</a:t>
            </a:r>
          </a:p>
          <a:p>
            <a:r>
              <a:rPr lang="en-US" dirty="0" smtClean="0"/>
              <a:t>This conductivity is as a result of nerve and muscle cells being able to create action potentials</a:t>
            </a:r>
          </a:p>
          <a:p>
            <a:r>
              <a:rPr lang="en-US" dirty="0" smtClean="0"/>
              <a:t>How can this occur?  Nerve and muscle cells not only have </a:t>
            </a:r>
            <a:r>
              <a:rPr lang="en-US" b="1" dirty="0" smtClean="0"/>
              <a:t>passive leak channels</a:t>
            </a:r>
            <a:r>
              <a:rPr lang="en-US" dirty="0" smtClean="0"/>
              <a:t> like all other living cells – they also </a:t>
            </a:r>
            <a:r>
              <a:rPr lang="en-US" b="1" dirty="0" smtClean="0"/>
              <a:t>voltage dependent gates </a:t>
            </a:r>
            <a:r>
              <a:rPr lang="en-US" dirty="0" smtClean="0"/>
              <a:t>(channels) in their membranes.</a:t>
            </a:r>
          </a:p>
          <a:p>
            <a:r>
              <a:rPr lang="en-US" dirty="0" smtClean="0"/>
              <a:t>Unlike passive leak channels which in most cases are always open – voltage dependent  gates are generally closes – opening only if the cell membrane receives  a certain voltage change.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a:xfrm>
            <a:off x="457200" y="152400"/>
            <a:ext cx="8229600" cy="838200"/>
          </a:xfrm>
        </p:spPr>
        <p:txBody>
          <a:bodyPr/>
          <a:lstStyle/>
          <a:p>
            <a:r>
              <a:rPr lang="en-US" dirty="0"/>
              <a:t>Role of Membrane Ion Channels</a:t>
            </a:r>
          </a:p>
        </p:txBody>
      </p:sp>
      <p:sp>
        <p:nvSpPr>
          <p:cNvPr id="10245" name="Rectangle 5"/>
          <p:cNvSpPr>
            <a:spLocks noGrp="1" noChangeArrowheads="1"/>
          </p:cNvSpPr>
          <p:nvPr>
            <p:ph type="body" idx="1"/>
          </p:nvPr>
        </p:nvSpPr>
        <p:spPr>
          <a:xfrm>
            <a:off x="0" y="838200"/>
            <a:ext cx="8991600" cy="5867400"/>
          </a:xfrm>
        </p:spPr>
        <p:txBody>
          <a:bodyPr/>
          <a:lstStyle/>
          <a:p>
            <a:pPr marL="495300" indent="-495300">
              <a:buNone/>
            </a:pPr>
            <a:r>
              <a:rPr lang="en-US" dirty="0"/>
              <a:t> </a:t>
            </a:r>
            <a:r>
              <a:rPr lang="en-US" dirty="0" smtClean="0"/>
              <a:t>Integral Proteins </a:t>
            </a:r>
            <a:r>
              <a:rPr lang="en-US" dirty="0"/>
              <a:t>serve as membrane ion channels</a:t>
            </a:r>
          </a:p>
          <a:p>
            <a:pPr marL="495300" indent="-495300">
              <a:buNone/>
            </a:pPr>
            <a:r>
              <a:rPr lang="en-US" dirty="0"/>
              <a:t>Two main types of ion channels</a:t>
            </a:r>
          </a:p>
          <a:p>
            <a:pPr marL="803275" lvl="1" indent="-457200">
              <a:buFont typeface="Times" charset="0"/>
              <a:buAutoNum type="arabicPeriod"/>
            </a:pPr>
            <a:r>
              <a:rPr lang="en-US" b="1" dirty="0"/>
              <a:t>Leakage (</a:t>
            </a:r>
            <a:r>
              <a:rPr lang="en-US" b="1" dirty="0" smtClean="0"/>
              <a:t>non-gated</a:t>
            </a:r>
            <a:r>
              <a:rPr lang="en-US" b="1" dirty="0"/>
              <a:t>) channels</a:t>
            </a:r>
            <a:r>
              <a:rPr lang="en-US" dirty="0"/>
              <a:t>—always </a:t>
            </a:r>
            <a:r>
              <a:rPr lang="en-US" dirty="0" smtClean="0"/>
              <a:t>open – ions are constantly leaking through down their respective electrochemical gradients.</a:t>
            </a:r>
          </a:p>
          <a:p>
            <a:pPr marL="879475" lvl="1" indent="-533400">
              <a:lnSpc>
                <a:spcPct val="90000"/>
              </a:lnSpc>
              <a:buFont typeface="Times" charset="0"/>
              <a:buAutoNum type="arabicPeriod" startAt="2"/>
            </a:pPr>
            <a:r>
              <a:rPr lang="en-US" b="1" dirty="0" smtClean="0"/>
              <a:t>Gated channels </a:t>
            </a:r>
            <a:r>
              <a:rPr lang="en-US" dirty="0" smtClean="0"/>
              <a:t>(three types):</a:t>
            </a:r>
          </a:p>
          <a:p>
            <a:pPr marL="1622425" lvl="3" indent="-533400">
              <a:lnSpc>
                <a:spcPct val="90000"/>
              </a:lnSpc>
            </a:pPr>
            <a:r>
              <a:rPr lang="en-US" sz="2400" b="1" dirty="0" smtClean="0"/>
              <a:t>Chemically gated (ligand-gated) channels</a:t>
            </a:r>
            <a:r>
              <a:rPr lang="en-US" sz="2400" dirty="0" smtClean="0"/>
              <a:t>—open with binding of a specific neurotransmitter</a:t>
            </a:r>
          </a:p>
          <a:p>
            <a:pPr marL="1622425" lvl="3" indent="-533400">
              <a:lnSpc>
                <a:spcPct val="90000"/>
              </a:lnSpc>
            </a:pPr>
            <a:r>
              <a:rPr lang="en-US" sz="2400" b="1" dirty="0" smtClean="0"/>
              <a:t>Voltage-gated channels</a:t>
            </a:r>
            <a:r>
              <a:rPr lang="en-US" sz="2400" dirty="0" smtClean="0"/>
              <a:t>—open and close in response to changes in membrane potential</a:t>
            </a:r>
          </a:p>
          <a:p>
            <a:pPr marL="1622425" lvl="3" indent="-533400">
              <a:lnSpc>
                <a:spcPct val="90000"/>
              </a:lnSpc>
            </a:pPr>
            <a:r>
              <a:rPr lang="en-US" sz="2400" b="1" dirty="0" smtClean="0"/>
              <a:t>Mechanically gated channels</a:t>
            </a:r>
            <a:r>
              <a:rPr lang="en-US" sz="2400" dirty="0" smtClean="0"/>
              <a:t>—open and close in response to physical deformation of receptors – like pain receptors</a:t>
            </a:r>
          </a:p>
          <a:p>
            <a:pPr marL="803275" lvl="1" indent="-457200">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11.6</a:t>
            </a:r>
          </a:p>
        </p:txBody>
      </p:sp>
      <p:pic>
        <p:nvPicPr>
          <p:cNvPr id="12297" name="Picture 9" descr="figure_11_06_0-jLE"/>
          <p:cNvPicPr>
            <a:picLocks noChangeAspect="1" noChangeArrowheads="1"/>
          </p:cNvPicPr>
          <p:nvPr/>
        </p:nvPicPr>
        <p:blipFill>
          <a:blip r:embed="rId2" cstate="print"/>
          <a:srcRect/>
          <a:stretch>
            <a:fillRect/>
          </a:stretch>
        </p:blipFill>
        <p:spPr bwMode="auto">
          <a:xfrm>
            <a:off x="455613" y="1746250"/>
            <a:ext cx="8231187" cy="2768600"/>
          </a:xfrm>
          <a:prstGeom prst="rect">
            <a:avLst/>
          </a:prstGeom>
          <a:noFill/>
        </p:spPr>
      </p:pic>
      <p:sp>
        <p:nvSpPr>
          <p:cNvPr id="12298" name="Freeform 10"/>
          <p:cNvSpPr>
            <a:spLocks/>
          </p:cNvSpPr>
          <p:nvPr/>
        </p:nvSpPr>
        <p:spPr bwMode="auto">
          <a:xfrm>
            <a:off x="696913" y="2100263"/>
            <a:ext cx="238125" cy="719137"/>
          </a:xfrm>
          <a:custGeom>
            <a:avLst/>
            <a:gdLst/>
            <a:ahLst/>
            <a:cxnLst>
              <a:cxn ang="0">
                <a:pos x="0" y="0"/>
              </a:cxn>
              <a:cxn ang="0">
                <a:pos x="0" y="91"/>
              </a:cxn>
              <a:cxn ang="0">
                <a:pos x="150" y="453"/>
              </a:cxn>
            </a:cxnLst>
            <a:rect l="0" t="0" r="r" b="b"/>
            <a:pathLst>
              <a:path w="150" h="453">
                <a:moveTo>
                  <a:pt x="0" y="0"/>
                </a:moveTo>
                <a:lnTo>
                  <a:pt x="0" y="91"/>
                </a:lnTo>
                <a:lnTo>
                  <a:pt x="150" y="453"/>
                </a:lnTo>
              </a:path>
            </a:pathLst>
          </a:custGeom>
          <a:noFill/>
          <a:ln w="12700">
            <a:solidFill>
              <a:srgbClr val="231F20"/>
            </a:solidFill>
            <a:prstDash val="solid"/>
            <a:round/>
            <a:headEnd/>
            <a:tailEnd/>
          </a:ln>
        </p:spPr>
        <p:txBody>
          <a:bodyPr/>
          <a:lstStyle/>
          <a:p>
            <a:endParaRPr lang="en-US"/>
          </a:p>
        </p:txBody>
      </p:sp>
      <p:sp>
        <p:nvSpPr>
          <p:cNvPr id="12299" name="Freeform 11"/>
          <p:cNvSpPr>
            <a:spLocks/>
          </p:cNvSpPr>
          <p:nvPr/>
        </p:nvSpPr>
        <p:spPr bwMode="auto">
          <a:xfrm>
            <a:off x="3014663" y="2247900"/>
            <a:ext cx="266700" cy="508000"/>
          </a:xfrm>
          <a:custGeom>
            <a:avLst/>
            <a:gdLst/>
            <a:ahLst/>
            <a:cxnLst>
              <a:cxn ang="0">
                <a:pos x="0" y="0"/>
              </a:cxn>
              <a:cxn ang="0">
                <a:pos x="0" y="86"/>
              </a:cxn>
              <a:cxn ang="0">
                <a:pos x="168" y="320"/>
              </a:cxn>
            </a:cxnLst>
            <a:rect l="0" t="0" r="r" b="b"/>
            <a:pathLst>
              <a:path w="168" h="320">
                <a:moveTo>
                  <a:pt x="0" y="0"/>
                </a:moveTo>
                <a:lnTo>
                  <a:pt x="0" y="86"/>
                </a:lnTo>
                <a:lnTo>
                  <a:pt x="168" y="320"/>
                </a:lnTo>
              </a:path>
            </a:pathLst>
          </a:custGeom>
          <a:noFill/>
          <a:ln w="12700">
            <a:solidFill>
              <a:srgbClr val="231F20"/>
            </a:solidFill>
            <a:prstDash val="solid"/>
            <a:round/>
            <a:headEnd/>
            <a:tailEnd/>
          </a:ln>
        </p:spPr>
        <p:txBody>
          <a:bodyPr/>
          <a:lstStyle/>
          <a:p>
            <a:endParaRPr lang="en-US"/>
          </a:p>
        </p:txBody>
      </p:sp>
      <p:sp>
        <p:nvSpPr>
          <p:cNvPr id="12300" name="Rectangle 12"/>
          <p:cNvSpPr>
            <a:spLocks noChangeArrowheads="1"/>
          </p:cNvSpPr>
          <p:nvPr/>
        </p:nvSpPr>
        <p:spPr bwMode="auto">
          <a:xfrm>
            <a:off x="4632325" y="4514850"/>
            <a:ext cx="4056063" cy="358775"/>
          </a:xfrm>
          <a:prstGeom prst="rect">
            <a:avLst/>
          </a:prstGeom>
          <a:noFill/>
          <a:ln w="9525">
            <a:noFill/>
            <a:miter lim="800000"/>
            <a:headEnd/>
            <a:tailEnd/>
          </a:ln>
        </p:spPr>
        <p:txBody>
          <a:bodyPr wrap="none" lIns="0" tIns="0" rIns="0" bIns="0">
            <a:spAutoFit/>
          </a:bodyPr>
          <a:lstStyle/>
          <a:p>
            <a:r>
              <a:rPr lang="en-US" sz="1000">
                <a:solidFill>
                  <a:srgbClr val="231F20"/>
                </a:solidFill>
                <a:latin typeface="Arial Black" charset="0"/>
              </a:rPr>
              <a:t>(b) Voltage-gated ion channels open and close in response</a:t>
            </a:r>
            <a:br>
              <a:rPr lang="en-US" sz="1000">
                <a:solidFill>
                  <a:srgbClr val="231F20"/>
                </a:solidFill>
                <a:latin typeface="Arial Black" charset="0"/>
              </a:rPr>
            </a:br>
            <a:r>
              <a:rPr lang="en-US" sz="1000">
                <a:solidFill>
                  <a:srgbClr val="231F20"/>
                </a:solidFill>
                <a:latin typeface="Arial Black" charset="0"/>
              </a:rPr>
              <a:t>to changes in membrane voltage.</a:t>
            </a:r>
            <a:endParaRPr lang="en-US" sz="1800">
              <a:latin typeface="Arial" charset="0"/>
            </a:endParaRPr>
          </a:p>
        </p:txBody>
      </p:sp>
      <p:sp>
        <p:nvSpPr>
          <p:cNvPr id="12301" name="Rectangle 13"/>
          <p:cNvSpPr>
            <a:spLocks noChangeArrowheads="1"/>
          </p:cNvSpPr>
          <p:nvPr/>
        </p:nvSpPr>
        <p:spPr bwMode="auto">
          <a:xfrm>
            <a:off x="5318125" y="2460625"/>
            <a:ext cx="220663"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Na</a:t>
            </a:r>
            <a:r>
              <a:rPr lang="en-US" sz="1000" baseline="30000">
                <a:solidFill>
                  <a:srgbClr val="231F20"/>
                </a:solidFill>
                <a:latin typeface="Arial Black" charset="0"/>
              </a:rPr>
              <a:t>+</a:t>
            </a:r>
          </a:p>
        </p:txBody>
      </p:sp>
      <p:sp>
        <p:nvSpPr>
          <p:cNvPr id="12302" name="Rectangle 14"/>
          <p:cNvSpPr>
            <a:spLocks noChangeArrowheads="1"/>
          </p:cNvSpPr>
          <p:nvPr/>
        </p:nvSpPr>
        <p:spPr bwMode="auto">
          <a:xfrm>
            <a:off x="7724775" y="2530475"/>
            <a:ext cx="220663"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Na</a:t>
            </a:r>
            <a:r>
              <a:rPr lang="en-US" sz="1000" baseline="30000">
                <a:solidFill>
                  <a:srgbClr val="231F20"/>
                </a:solidFill>
                <a:latin typeface="Arial Black" charset="0"/>
              </a:rPr>
              <a:t>+</a:t>
            </a:r>
          </a:p>
        </p:txBody>
      </p:sp>
      <p:sp>
        <p:nvSpPr>
          <p:cNvPr id="12303" name="Rectangle 15"/>
          <p:cNvSpPr>
            <a:spLocks noChangeArrowheads="1"/>
          </p:cNvSpPr>
          <p:nvPr/>
        </p:nvSpPr>
        <p:spPr bwMode="auto">
          <a:xfrm>
            <a:off x="5172075" y="4264025"/>
            <a:ext cx="471488" cy="179388"/>
          </a:xfrm>
          <a:prstGeom prst="rect">
            <a:avLst/>
          </a:prstGeom>
          <a:noFill/>
          <a:ln w="9525">
            <a:noFill/>
            <a:miter lim="800000"/>
            <a:headEnd/>
            <a:tailEnd/>
          </a:ln>
        </p:spPr>
        <p:txBody>
          <a:bodyPr wrap="none" lIns="0" tIns="0" rIns="0" bIns="0">
            <a:spAutoFit/>
          </a:bodyPr>
          <a:lstStyle/>
          <a:p>
            <a:r>
              <a:rPr lang="en-US" sz="1000">
                <a:solidFill>
                  <a:srgbClr val="231F20"/>
                </a:solidFill>
                <a:latin typeface="Arial Black" charset="0"/>
              </a:rPr>
              <a:t>Closed</a:t>
            </a:r>
            <a:endParaRPr lang="en-US" sz="1800">
              <a:latin typeface="Arial" charset="0"/>
            </a:endParaRPr>
          </a:p>
        </p:txBody>
      </p:sp>
      <p:sp>
        <p:nvSpPr>
          <p:cNvPr id="12304" name="Rectangle 16"/>
          <p:cNvSpPr>
            <a:spLocks noChangeArrowheads="1"/>
          </p:cNvSpPr>
          <p:nvPr/>
        </p:nvSpPr>
        <p:spPr bwMode="auto">
          <a:xfrm>
            <a:off x="7721600" y="4264025"/>
            <a:ext cx="358775" cy="179388"/>
          </a:xfrm>
          <a:prstGeom prst="rect">
            <a:avLst/>
          </a:prstGeom>
          <a:noFill/>
          <a:ln w="9525">
            <a:noFill/>
            <a:miter lim="800000"/>
            <a:headEnd/>
            <a:tailEnd/>
          </a:ln>
        </p:spPr>
        <p:txBody>
          <a:bodyPr wrap="none" lIns="0" tIns="0" rIns="0" bIns="0">
            <a:spAutoFit/>
          </a:bodyPr>
          <a:lstStyle/>
          <a:p>
            <a:r>
              <a:rPr lang="en-US" sz="1000">
                <a:solidFill>
                  <a:srgbClr val="231F20"/>
                </a:solidFill>
                <a:latin typeface="Arial Black" charset="0"/>
              </a:rPr>
              <a:t>Open</a:t>
            </a:r>
            <a:endParaRPr lang="en-US" sz="1800">
              <a:latin typeface="Arial" charset="0"/>
            </a:endParaRPr>
          </a:p>
        </p:txBody>
      </p:sp>
      <p:sp>
        <p:nvSpPr>
          <p:cNvPr id="12305" name="Rectangle 17"/>
          <p:cNvSpPr>
            <a:spLocks noChangeArrowheads="1"/>
          </p:cNvSpPr>
          <p:nvPr/>
        </p:nvSpPr>
        <p:spPr bwMode="auto">
          <a:xfrm>
            <a:off x="488950" y="1958975"/>
            <a:ext cx="549275"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Receptor</a:t>
            </a:r>
            <a:endParaRPr lang="en-US" sz="1800" b="1">
              <a:latin typeface="Arial" charset="0"/>
            </a:endParaRPr>
          </a:p>
        </p:txBody>
      </p:sp>
      <p:sp>
        <p:nvSpPr>
          <p:cNvPr id="12306" name="Rectangle 18"/>
          <p:cNvSpPr>
            <a:spLocks noChangeArrowheads="1"/>
          </p:cNvSpPr>
          <p:nvPr/>
        </p:nvSpPr>
        <p:spPr bwMode="auto">
          <a:xfrm>
            <a:off x="409575" y="4505325"/>
            <a:ext cx="3979863" cy="717550"/>
          </a:xfrm>
          <a:prstGeom prst="rect">
            <a:avLst/>
          </a:prstGeom>
          <a:noFill/>
          <a:ln w="9525">
            <a:noFill/>
            <a:miter lim="800000"/>
            <a:headEnd/>
            <a:tailEnd/>
          </a:ln>
        </p:spPr>
        <p:txBody>
          <a:bodyPr wrap="none" lIns="0" tIns="0" rIns="0" bIns="0">
            <a:spAutoFit/>
          </a:bodyPr>
          <a:lstStyle/>
          <a:p>
            <a:r>
              <a:rPr lang="en-US" sz="1000">
                <a:solidFill>
                  <a:srgbClr val="231F20"/>
                </a:solidFill>
                <a:latin typeface="Arial Black" charset="0"/>
              </a:rPr>
              <a:t>(a) Chemically (ligand) gated ion channels open when the</a:t>
            </a:r>
            <a:br>
              <a:rPr lang="en-US" sz="1000">
                <a:solidFill>
                  <a:srgbClr val="231F20"/>
                </a:solidFill>
                <a:latin typeface="Arial Black" charset="0"/>
              </a:rPr>
            </a:br>
            <a:r>
              <a:rPr lang="en-US" sz="1000">
                <a:solidFill>
                  <a:srgbClr val="231F20"/>
                </a:solidFill>
                <a:latin typeface="Arial Black" charset="0"/>
              </a:rPr>
              <a:t>appropriate neurotransmitter binds to the receptor,</a:t>
            </a:r>
            <a:br>
              <a:rPr lang="en-US" sz="1000">
                <a:solidFill>
                  <a:srgbClr val="231F20"/>
                </a:solidFill>
                <a:latin typeface="Arial Black" charset="0"/>
              </a:rPr>
            </a:br>
            <a:r>
              <a:rPr lang="en-US" sz="1000">
                <a:solidFill>
                  <a:srgbClr val="231F20"/>
                </a:solidFill>
                <a:latin typeface="Arial Black" charset="0"/>
              </a:rPr>
              <a:t>allowing (in this case) simultaneous movement of </a:t>
            </a:r>
            <a:br>
              <a:rPr lang="en-US" sz="1000">
                <a:solidFill>
                  <a:srgbClr val="231F20"/>
                </a:solidFill>
                <a:latin typeface="Arial Black" charset="0"/>
              </a:rPr>
            </a:br>
            <a:r>
              <a:rPr lang="en-US" sz="1000">
                <a:solidFill>
                  <a:srgbClr val="231F20"/>
                </a:solidFill>
                <a:latin typeface="Arial Black" charset="0"/>
              </a:rPr>
              <a:t>Na</a:t>
            </a:r>
            <a:r>
              <a:rPr lang="en-US" sz="1000" baseline="30000">
                <a:solidFill>
                  <a:srgbClr val="231F20"/>
                </a:solidFill>
                <a:latin typeface="Arial Black" charset="0"/>
              </a:rPr>
              <a:t>+</a:t>
            </a:r>
            <a:r>
              <a:rPr lang="en-US" sz="1000">
                <a:solidFill>
                  <a:srgbClr val="231F20"/>
                </a:solidFill>
                <a:latin typeface="Arial Black" charset="0"/>
              </a:rPr>
              <a:t> and K</a:t>
            </a:r>
            <a:r>
              <a:rPr lang="en-US" sz="1000" baseline="30000">
                <a:solidFill>
                  <a:srgbClr val="231F20"/>
                </a:solidFill>
                <a:latin typeface="Arial Black" charset="0"/>
              </a:rPr>
              <a:t>+</a:t>
            </a:r>
            <a:r>
              <a:rPr lang="en-US" sz="1000">
                <a:solidFill>
                  <a:srgbClr val="231F20"/>
                </a:solidFill>
                <a:latin typeface="Arial Black" charset="0"/>
              </a:rPr>
              <a:t>.</a:t>
            </a:r>
            <a:endParaRPr lang="en-US" sz="1800">
              <a:latin typeface="Arial" charset="0"/>
            </a:endParaRPr>
          </a:p>
        </p:txBody>
      </p:sp>
      <p:sp>
        <p:nvSpPr>
          <p:cNvPr id="12307" name="Rectangle 19"/>
          <p:cNvSpPr>
            <a:spLocks noChangeArrowheads="1"/>
          </p:cNvSpPr>
          <p:nvPr/>
        </p:nvSpPr>
        <p:spPr bwMode="auto">
          <a:xfrm>
            <a:off x="1095375" y="2193925"/>
            <a:ext cx="220663"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Na</a:t>
            </a:r>
            <a:r>
              <a:rPr lang="en-US" sz="1000" baseline="30000">
                <a:solidFill>
                  <a:srgbClr val="231F20"/>
                </a:solidFill>
                <a:latin typeface="Arial Black" charset="0"/>
              </a:rPr>
              <a:t>+</a:t>
            </a:r>
            <a:endParaRPr lang="en-US" sz="1800" b="1">
              <a:latin typeface="Arial" charset="0"/>
            </a:endParaRPr>
          </a:p>
        </p:txBody>
      </p:sp>
      <p:sp>
        <p:nvSpPr>
          <p:cNvPr id="12308" name="Rectangle 20"/>
          <p:cNvSpPr>
            <a:spLocks noChangeArrowheads="1"/>
          </p:cNvSpPr>
          <p:nvPr/>
        </p:nvSpPr>
        <p:spPr bwMode="auto">
          <a:xfrm>
            <a:off x="3692525" y="3851275"/>
            <a:ext cx="150813"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K</a:t>
            </a:r>
            <a:r>
              <a:rPr lang="en-US" sz="1000" baseline="30000">
                <a:solidFill>
                  <a:srgbClr val="231F20"/>
                </a:solidFill>
                <a:latin typeface="Arial Black" charset="0"/>
              </a:rPr>
              <a:t>+</a:t>
            </a:r>
          </a:p>
        </p:txBody>
      </p:sp>
      <p:sp>
        <p:nvSpPr>
          <p:cNvPr id="12309" name="Rectangle 21"/>
          <p:cNvSpPr>
            <a:spLocks noChangeArrowheads="1"/>
          </p:cNvSpPr>
          <p:nvPr/>
        </p:nvSpPr>
        <p:spPr bwMode="auto">
          <a:xfrm>
            <a:off x="1200150" y="3971925"/>
            <a:ext cx="150813"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K</a:t>
            </a:r>
            <a:r>
              <a:rPr lang="en-US" sz="1000" baseline="30000">
                <a:solidFill>
                  <a:srgbClr val="231F20"/>
                </a:solidFill>
                <a:latin typeface="Arial Black" charset="0"/>
              </a:rPr>
              <a:t>+</a:t>
            </a:r>
          </a:p>
        </p:txBody>
      </p:sp>
      <p:sp>
        <p:nvSpPr>
          <p:cNvPr id="12310" name="Rectangle 22"/>
          <p:cNvSpPr>
            <a:spLocks noChangeArrowheads="1"/>
          </p:cNvSpPr>
          <p:nvPr/>
        </p:nvSpPr>
        <p:spPr bwMode="auto">
          <a:xfrm>
            <a:off x="3368675" y="2406650"/>
            <a:ext cx="220663" cy="1524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Na</a:t>
            </a:r>
            <a:r>
              <a:rPr lang="en-US" sz="1000" baseline="30000">
                <a:solidFill>
                  <a:srgbClr val="231F20"/>
                </a:solidFill>
                <a:latin typeface="Arial Black" charset="0"/>
              </a:rPr>
              <a:t>+</a:t>
            </a:r>
          </a:p>
        </p:txBody>
      </p:sp>
      <p:sp>
        <p:nvSpPr>
          <p:cNvPr id="12311" name="Rectangle 23"/>
          <p:cNvSpPr>
            <a:spLocks noChangeArrowheads="1"/>
          </p:cNvSpPr>
          <p:nvPr/>
        </p:nvSpPr>
        <p:spPr bwMode="auto">
          <a:xfrm>
            <a:off x="2873375" y="1962150"/>
            <a:ext cx="1603375" cy="3048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Neurotransmitter chemical</a:t>
            </a:r>
          </a:p>
          <a:p>
            <a:r>
              <a:rPr lang="en-US" sz="1000" b="1">
                <a:solidFill>
                  <a:srgbClr val="231F20"/>
                </a:solidFill>
                <a:latin typeface="Arial" charset="0"/>
              </a:rPr>
              <a:t>attached to receptor </a:t>
            </a:r>
          </a:p>
        </p:txBody>
      </p:sp>
      <p:sp>
        <p:nvSpPr>
          <p:cNvPr id="12312" name="Rectangle 24"/>
          <p:cNvSpPr>
            <a:spLocks noChangeArrowheads="1"/>
          </p:cNvSpPr>
          <p:nvPr/>
        </p:nvSpPr>
        <p:spPr bwMode="auto">
          <a:xfrm>
            <a:off x="2124075" y="3063875"/>
            <a:ext cx="561975" cy="3048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Chemical</a:t>
            </a:r>
          </a:p>
          <a:p>
            <a:r>
              <a:rPr lang="en-US" sz="1000" b="1">
                <a:solidFill>
                  <a:srgbClr val="231F20"/>
                </a:solidFill>
                <a:latin typeface="Arial" charset="0"/>
              </a:rPr>
              <a:t>binds</a:t>
            </a:r>
            <a:endParaRPr lang="en-US" sz="1800" b="1">
              <a:latin typeface="Arial" charset="0"/>
            </a:endParaRPr>
          </a:p>
        </p:txBody>
      </p:sp>
      <p:sp>
        <p:nvSpPr>
          <p:cNvPr id="12313" name="Rectangle 25"/>
          <p:cNvSpPr>
            <a:spLocks noChangeArrowheads="1"/>
          </p:cNvSpPr>
          <p:nvPr/>
        </p:nvSpPr>
        <p:spPr bwMode="auto">
          <a:xfrm>
            <a:off x="946150" y="4267200"/>
            <a:ext cx="471488" cy="179388"/>
          </a:xfrm>
          <a:prstGeom prst="rect">
            <a:avLst/>
          </a:prstGeom>
          <a:noFill/>
          <a:ln w="9525">
            <a:noFill/>
            <a:miter lim="800000"/>
            <a:headEnd/>
            <a:tailEnd/>
          </a:ln>
        </p:spPr>
        <p:txBody>
          <a:bodyPr wrap="none" lIns="0" tIns="0" rIns="0" bIns="0">
            <a:spAutoFit/>
          </a:bodyPr>
          <a:lstStyle/>
          <a:p>
            <a:r>
              <a:rPr lang="en-US" sz="1000">
                <a:solidFill>
                  <a:srgbClr val="231F20"/>
                </a:solidFill>
                <a:latin typeface="Arial Black" charset="0"/>
              </a:rPr>
              <a:t>Closed</a:t>
            </a:r>
            <a:endParaRPr lang="en-US" sz="1800">
              <a:latin typeface="Arial" charset="0"/>
            </a:endParaRPr>
          </a:p>
        </p:txBody>
      </p:sp>
      <p:sp>
        <p:nvSpPr>
          <p:cNvPr id="12314" name="Rectangle 26"/>
          <p:cNvSpPr>
            <a:spLocks noChangeArrowheads="1"/>
          </p:cNvSpPr>
          <p:nvPr/>
        </p:nvSpPr>
        <p:spPr bwMode="auto">
          <a:xfrm>
            <a:off x="3498850" y="4267200"/>
            <a:ext cx="358775" cy="179388"/>
          </a:xfrm>
          <a:prstGeom prst="rect">
            <a:avLst/>
          </a:prstGeom>
          <a:noFill/>
          <a:ln w="9525">
            <a:noFill/>
            <a:miter lim="800000"/>
            <a:headEnd/>
            <a:tailEnd/>
          </a:ln>
        </p:spPr>
        <p:txBody>
          <a:bodyPr wrap="none" lIns="0" tIns="0" rIns="0" bIns="0">
            <a:spAutoFit/>
          </a:bodyPr>
          <a:lstStyle/>
          <a:p>
            <a:r>
              <a:rPr lang="en-US" sz="1000">
                <a:solidFill>
                  <a:srgbClr val="231F20"/>
                </a:solidFill>
                <a:latin typeface="Arial Black" charset="0"/>
              </a:rPr>
              <a:t>Open</a:t>
            </a:r>
            <a:endParaRPr lang="en-US" sz="1800">
              <a:latin typeface="Arial" charset="0"/>
            </a:endParaRPr>
          </a:p>
        </p:txBody>
      </p:sp>
      <p:sp>
        <p:nvSpPr>
          <p:cNvPr id="12315" name="Rectangle 27"/>
          <p:cNvSpPr>
            <a:spLocks noChangeArrowheads="1"/>
          </p:cNvSpPr>
          <p:nvPr/>
        </p:nvSpPr>
        <p:spPr bwMode="auto">
          <a:xfrm>
            <a:off x="6315075" y="3079750"/>
            <a:ext cx="633413" cy="457200"/>
          </a:xfrm>
          <a:prstGeom prst="rect">
            <a:avLst/>
          </a:prstGeom>
          <a:noFill/>
          <a:ln w="9525">
            <a:noFill/>
            <a:miter lim="800000"/>
            <a:headEnd/>
            <a:tailEnd/>
          </a:ln>
        </p:spPr>
        <p:txBody>
          <a:bodyPr wrap="none" lIns="0" tIns="0" rIns="0" bIns="0">
            <a:spAutoFit/>
          </a:bodyPr>
          <a:lstStyle/>
          <a:p>
            <a:r>
              <a:rPr lang="en-US" sz="1000" b="1">
                <a:solidFill>
                  <a:srgbClr val="231F20"/>
                </a:solidFill>
                <a:latin typeface="Arial" charset="0"/>
              </a:rPr>
              <a:t>Membrane</a:t>
            </a:r>
          </a:p>
          <a:p>
            <a:r>
              <a:rPr lang="en-US" sz="1000" b="1">
                <a:solidFill>
                  <a:srgbClr val="231F20"/>
                </a:solidFill>
                <a:latin typeface="Arial" charset="0"/>
              </a:rPr>
              <a:t>voltage</a:t>
            </a:r>
            <a:endParaRPr lang="en-US" sz="1800" b="1">
              <a:latin typeface="Arial" charset="0"/>
            </a:endParaRPr>
          </a:p>
          <a:p>
            <a:r>
              <a:rPr lang="en-US" sz="1000" b="1">
                <a:solidFill>
                  <a:srgbClr val="231F20"/>
                </a:solidFill>
                <a:latin typeface="Arial" charset="0"/>
              </a:rPr>
              <a:t>changes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p:txBody>
          <a:bodyPr/>
          <a:lstStyle/>
          <a:p>
            <a:r>
              <a:rPr lang="en-US"/>
              <a:t>Gated Channels</a:t>
            </a:r>
          </a:p>
        </p:txBody>
      </p:sp>
      <p:sp>
        <p:nvSpPr>
          <p:cNvPr id="13317" name="Rectangle 5"/>
          <p:cNvSpPr>
            <a:spLocks noGrp="1" noChangeArrowheads="1"/>
          </p:cNvSpPr>
          <p:nvPr>
            <p:ph type="body" idx="1"/>
          </p:nvPr>
        </p:nvSpPr>
        <p:spPr/>
        <p:txBody>
          <a:bodyPr/>
          <a:lstStyle/>
          <a:p>
            <a:pPr>
              <a:lnSpc>
                <a:spcPct val="90000"/>
              </a:lnSpc>
            </a:pPr>
            <a:r>
              <a:rPr lang="en-US"/>
              <a:t>When gated channels are open:</a:t>
            </a:r>
          </a:p>
          <a:p>
            <a:pPr lvl="1">
              <a:lnSpc>
                <a:spcPct val="90000"/>
              </a:lnSpc>
            </a:pPr>
            <a:r>
              <a:rPr lang="en-US"/>
              <a:t>Ions diffuse quickly across the membrane along their electrochemical gradients</a:t>
            </a:r>
          </a:p>
          <a:p>
            <a:pPr lvl="2">
              <a:lnSpc>
                <a:spcPct val="90000"/>
              </a:lnSpc>
            </a:pPr>
            <a:r>
              <a:rPr lang="en-US"/>
              <a:t>Along chemical concentration gradients from higher concentration to lower concentration</a:t>
            </a:r>
          </a:p>
          <a:p>
            <a:pPr lvl="2">
              <a:lnSpc>
                <a:spcPct val="90000"/>
              </a:lnSpc>
            </a:pPr>
            <a:r>
              <a:rPr lang="en-US"/>
              <a:t>Along electrical gradients toward opposite electrical charge</a:t>
            </a:r>
          </a:p>
          <a:p>
            <a:pPr lvl="1">
              <a:lnSpc>
                <a:spcPct val="90000"/>
              </a:lnSpc>
            </a:pPr>
            <a:r>
              <a:rPr lang="en-US"/>
              <a:t>Ion flow creates an electrical current and voltage changes across the membrane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Resting Membrane Potential </a:t>
            </a:r>
            <a:endParaRPr lang="en-US" dirty="0"/>
          </a:p>
        </p:txBody>
      </p:sp>
      <p:sp>
        <p:nvSpPr>
          <p:cNvPr id="3" name="Content Placeholder 2"/>
          <p:cNvSpPr>
            <a:spLocks noGrp="1"/>
          </p:cNvSpPr>
          <p:nvPr>
            <p:ph idx="1"/>
          </p:nvPr>
        </p:nvSpPr>
        <p:spPr>
          <a:xfrm>
            <a:off x="457200" y="1600200"/>
            <a:ext cx="8229600" cy="4953000"/>
          </a:xfrm>
        </p:spPr>
        <p:txBody>
          <a:bodyPr/>
          <a:lstStyle/>
          <a:p>
            <a:r>
              <a:rPr lang="en-US" dirty="0" smtClean="0"/>
              <a:t>Every living cell in the body has a charge on its membrane</a:t>
            </a:r>
          </a:p>
          <a:p>
            <a:r>
              <a:rPr lang="en-US" dirty="0" smtClean="0"/>
              <a:t>The membrane acts as a </a:t>
            </a:r>
            <a:r>
              <a:rPr lang="en-US" b="1" dirty="0" smtClean="0"/>
              <a:t>capacitor</a:t>
            </a:r>
            <a:r>
              <a:rPr lang="en-US" dirty="0" smtClean="0"/>
              <a:t> – an object that can hold a charge</a:t>
            </a:r>
          </a:p>
          <a:p>
            <a:r>
              <a:rPr lang="en-US" dirty="0" smtClean="0"/>
              <a:t>The outside of a cell close to the membrane has a positive charge and the inside of a cell close to the membrane has a negative charge</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pitchFamily="34" charset="0"/>
              </a:rPr>
              <a:t>Figure 11.7</a:t>
            </a:r>
          </a:p>
        </p:txBody>
      </p:sp>
      <p:pic>
        <p:nvPicPr>
          <p:cNvPr id="17417" name="Picture 9" descr="figure_11_07-jLE"/>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17418" name="Freeform 10"/>
          <p:cNvSpPr>
            <a:spLocks/>
          </p:cNvSpPr>
          <p:nvPr/>
        </p:nvSpPr>
        <p:spPr bwMode="auto">
          <a:xfrm>
            <a:off x="5095875" y="3929063"/>
            <a:ext cx="819150" cy="965200"/>
          </a:xfrm>
          <a:custGeom>
            <a:avLst/>
            <a:gdLst/>
            <a:ahLst/>
            <a:cxnLst>
              <a:cxn ang="0">
                <a:pos x="516" y="0"/>
              </a:cxn>
              <a:cxn ang="0">
                <a:pos x="438" y="0"/>
              </a:cxn>
              <a:cxn ang="0">
                <a:pos x="0" y="608"/>
              </a:cxn>
            </a:cxnLst>
            <a:rect l="0" t="0" r="r" b="b"/>
            <a:pathLst>
              <a:path w="516" h="608">
                <a:moveTo>
                  <a:pt x="516" y="0"/>
                </a:moveTo>
                <a:lnTo>
                  <a:pt x="438" y="0"/>
                </a:lnTo>
                <a:lnTo>
                  <a:pt x="0" y="608"/>
                </a:lnTo>
              </a:path>
            </a:pathLst>
          </a:custGeom>
          <a:noFill/>
          <a:ln w="22225">
            <a:solidFill>
              <a:srgbClr val="231F20"/>
            </a:solidFill>
            <a:prstDash val="solid"/>
            <a:round/>
            <a:headEnd/>
            <a:tailEnd/>
          </a:ln>
        </p:spPr>
        <p:txBody>
          <a:bodyPr/>
          <a:lstStyle/>
          <a:p>
            <a:endParaRPr lang="en-US"/>
          </a:p>
        </p:txBody>
      </p:sp>
      <p:sp>
        <p:nvSpPr>
          <p:cNvPr id="17419" name="Freeform 11"/>
          <p:cNvSpPr>
            <a:spLocks/>
          </p:cNvSpPr>
          <p:nvPr/>
        </p:nvSpPr>
        <p:spPr bwMode="auto">
          <a:xfrm>
            <a:off x="1350963" y="2089150"/>
            <a:ext cx="1762125" cy="558800"/>
          </a:xfrm>
          <a:custGeom>
            <a:avLst/>
            <a:gdLst/>
            <a:ahLst/>
            <a:cxnLst>
              <a:cxn ang="0">
                <a:pos x="0" y="0"/>
              </a:cxn>
              <a:cxn ang="0">
                <a:pos x="800" y="0"/>
              </a:cxn>
              <a:cxn ang="0">
                <a:pos x="1110" y="352"/>
              </a:cxn>
            </a:cxnLst>
            <a:rect l="0" t="0" r="r" b="b"/>
            <a:pathLst>
              <a:path w="1110" h="352">
                <a:moveTo>
                  <a:pt x="0" y="0"/>
                </a:moveTo>
                <a:lnTo>
                  <a:pt x="800" y="0"/>
                </a:lnTo>
                <a:lnTo>
                  <a:pt x="1110" y="352"/>
                </a:lnTo>
              </a:path>
            </a:pathLst>
          </a:custGeom>
          <a:noFill/>
          <a:ln w="22225">
            <a:solidFill>
              <a:srgbClr val="231F20"/>
            </a:solidFill>
            <a:prstDash val="solid"/>
            <a:round/>
            <a:headEnd/>
            <a:tailEnd/>
          </a:ln>
        </p:spPr>
        <p:txBody>
          <a:bodyPr/>
          <a:lstStyle/>
          <a:p>
            <a:endParaRPr lang="en-US"/>
          </a:p>
        </p:txBody>
      </p:sp>
      <p:sp>
        <p:nvSpPr>
          <p:cNvPr id="17420" name="Line 12"/>
          <p:cNvSpPr>
            <a:spLocks noChangeShapeType="1"/>
          </p:cNvSpPr>
          <p:nvPr/>
        </p:nvSpPr>
        <p:spPr bwMode="auto">
          <a:xfrm>
            <a:off x="4383088" y="771525"/>
            <a:ext cx="1587" cy="292100"/>
          </a:xfrm>
          <a:prstGeom prst="line">
            <a:avLst/>
          </a:prstGeom>
          <a:noFill/>
          <a:ln w="22225">
            <a:solidFill>
              <a:srgbClr val="231F20"/>
            </a:solidFill>
            <a:round/>
            <a:headEnd/>
            <a:tailEnd/>
          </a:ln>
        </p:spPr>
        <p:txBody>
          <a:bodyPr/>
          <a:lstStyle/>
          <a:p>
            <a:endParaRPr lang="en-US"/>
          </a:p>
        </p:txBody>
      </p:sp>
      <p:sp>
        <p:nvSpPr>
          <p:cNvPr id="17421" name="Line 13"/>
          <p:cNvSpPr>
            <a:spLocks noChangeShapeType="1"/>
          </p:cNvSpPr>
          <p:nvPr/>
        </p:nvSpPr>
        <p:spPr bwMode="auto">
          <a:xfrm flipH="1">
            <a:off x="5245100" y="2130425"/>
            <a:ext cx="1273175" cy="1588"/>
          </a:xfrm>
          <a:prstGeom prst="line">
            <a:avLst/>
          </a:prstGeom>
          <a:noFill/>
          <a:ln w="22225">
            <a:solidFill>
              <a:srgbClr val="231F20"/>
            </a:solidFill>
            <a:round/>
            <a:headEnd/>
            <a:tailEnd/>
          </a:ln>
        </p:spPr>
        <p:txBody>
          <a:bodyPr/>
          <a:lstStyle/>
          <a:p>
            <a:endParaRPr lang="en-US"/>
          </a:p>
        </p:txBody>
      </p:sp>
      <p:sp>
        <p:nvSpPr>
          <p:cNvPr id="17422" name="Freeform 14"/>
          <p:cNvSpPr>
            <a:spLocks/>
          </p:cNvSpPr>
          <p:nvPr/>
        </p:nvSpPr>
        <p:spPr bwMode="auto">
          <a:xfrm>
            <a:off x="2268538" y="2813050"/>
            <a:ext cx="1368425" cy="190500"/>
          </a:xfrm>
          <a:custGeom>
            <a:avLst/>
            <a:gdLst/>
            <a:ahLst/>
            <a:cxnLst>
              <a:cxn ang="0">
                <a:pos x="0" y="120"/>
              </a:cxn>
              <a:cxn ang="0">
                <a:pos x="764" y="120"/>
              </a:cxn>
              <a:cxn ang="0">
                <a:pos x="862" y="0"/>
              </a:cxn>
            </a:cxnLst>
            <a:rect l="0" t="0" r="r" b="b"/>
            <a:pathLst>
              <a:path w="862" h="120">
                <a:moveTo>
                  <a:pt x="0" y="120"/>
                </a:moveTo>
                <a:lnTo>
                  <a:pt x="764" y="120"/>
                </a:lnTo>
                <a:lnTo>
                  <a:pt x="862" y="0"/>
                </a:lnTo>
              </a:path>
            </a:pathLst>
          </a:custGeom>
          <a:noFill/>
          <a:ln w="22225">
            <a:solidFill>
              <a:srgbClr val="231F20"/>
            </a:solidFill>
            <a:prstDash val="solid"/>
            <a:round/>
            <a:headEnd/>
            <a:tailEnd/>
          </a:ln>
        </p:spPr>
        <p:txBody>
          <a:bodyPr/>
          <a:lstStyle/>
          <a:p>
            <a:endParaRPr lang="en-US"/>
          </a:p>
        </p:txBody>
      </p:sp>
      <p:sp>
        <p:nvSpPr>
          <p:cNvPr id="17423" name="Rectangle 15"/>
          <p:cNvSpPr>
            <a:spLocks noChangeArrowheads="1"/>
          </p:cNvSpPr>
          <p:nvPr/>
        </p:nvSpPr>
        <p:spPr bwMode="auto">
          <a:xfrm>
            <a:off x="3813175" y="484188"/>
            <a:ext cx="1169988" cy="3048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pitchFamily="34" charset="0"/>
              </a:rPr>
              <a:t>Voltmeter</a:t>
            </a:r>
            <a:endParaRPr lang="en-US" sz="1800" b="1">
              <a:latin typeface="Arial" pitchFamily="34" charset="0"/>
            </a:endParaRPr>
          </a:p>
        </p:txBody>
      </p:sp>
      <p:sp>
        <p:nvSpPr>
          <p:cNvPr id="17424" name="Rectangle 16"/>
          <p:cNvSpPr>
            <a:spLocks noChangeArrowheads="1"/>
          </p:cNvSpPr>
          <p:nvPr/>
        </p:nvSpPr>
        <p:spPr bwMode="auto">
          <a:xfrm>
            <a:off x="441325" y="2849563"/>
            <a:ext cx="1804988" cy="6096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pitchFamily="34" charset="0"/>
              </a:rPr>
              <a:t>Microelectrode</a:t>
            </a:r>
          </a:p>
          <a:p>
            <a:r>
              <a:rPr lang="en-US" sz="2000" b="1">
                <a:solidFill>
                  <a:srgbClr val="231F20"/>
                </a:solidFill>
                <a:latin typeface="Arial" pitchFamily="34" charset="0"/>
              </a:rPr>
              <a:t>inside cell</a:t>
            </a:r>
            <a:endParaRPr lang="en-US" sz="1800" b="1">
              <a:latin typeface="Arial" pitchFamily="34" charset="0"/>
            </a:endParaRPr>
          </a:p>
        </p:txBody>
      </p:sp>
      <p:sp>
        <p:nvSpPr>
          <p:cNvPr id="17425" name="Rectangle 17"/>
          <p:cNvSpPr>
            <a:spLocks noChangeArrowheads="1"/>
          </p:cNvSpPr>
          <p:nvPr/>
        </p:nvSpPr>
        <p:spPr bwMode="auto">
          <a:xfrm>
            <a:off x="441325" y="1935163"/>
            <a:ext cx="1284288" cy="6096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pitchFamily="34" charset="0"/>
              </a:rPr>
              <a:t>Plasma</a:t>
            </a:r>
          </a:p>
          <a:p>
            <a:r>
              <a:rPr lang="en-US" sz="2000" b="1">
                <a:solidFill>
                  <a:srgbClr val="231F20"/>
                </a:solidFill>
                <a:latin typeface="Arial" pitchFamily="34" charset="0"/>
              </a:rPr>
              <a:t>membrane</a:t>
            </a:r>
            <a:endParaRPr lang="en-US" sz="1800" b="1">
              <a:latin typeface="Arial" pitchFamily="34" charset="0"/>
            </a:endParaRPr>
          </a:p>
        </p:txBody>
      </p:sp>
      <p:sp>
        <p:nvSpPr>
          <p:cNvPr id="17426" name="Rectangle 18"/>
          <p:cNvSpPr>
            <a:spLocks noChangeArrowheads="1"/>
          </p:cNvSpPr>
          <p:nvPr/>
        </p:nvSpPr>
        <p:spPr bwMode="auto">
          <a:xfrm>
            <a:off x="6584950" y="1995488"/>
            <a:ext cx="2116138" cy="6096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pitchFamily="34" charset="0"/>
              </a:rPr>
              <a:t>Ground electrode</a:t>
            </a:r>
          </a:p>
          <a:p>
            <a:r>
              <a:rPr lang="en-US" sz="2000" b="1">
                <a:solidFill>
                  <a:srgbClr val="231F20"/>
                </a:solidFill>
                <a:latin typeface="Arial" pitchFamily="34" charset="0"/>
              </a:rPr>
              <a:t>outside cell</a:t>
            </a:r>
            <a:endParaRPr lang="en-US" sz="1800" b="1">
              <a:latin typeface="Arial" pitchFamily="34" charset="0"/>
            </a:endParaRPr>
          </a:p>
        </p:txBody>
      </p:sp>
      <p:sp>
        <p:nvSpPr>
          <p:cNvPr id="17427" name="Rectangle 19"/>
          <p:cNvSpPr>
            <a:spLocks noChangeArrowheads="1"/>
          </p:cNvSpPr>
          <p:nvPr/>
        </p:nvSpPr>
        <p:spPr bwMode="auto">
          <a:xfrm>
            <a:off x="4191000" y="5424488"/>
            <a:ext cx="890588" cy="3048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pitchFamily="34" charset="0"/>
              </a:rPr>
              <a:t>Neuron</a:t>
            </a:r>
            <a:endParaRPr lang="en-US" sz="1800" b="1">
              <a:latin typeface="Arial" pitchFamily="34" charset="0"/>
            </a:endParaRPr>
          </a:p>
        </p:txBody>
      </p:sp>
      <p:sp>
        <p:nvSpPr>
          <p:cNvPr id="17428" name="Rectangle 20"/>
          <p:cNvSpPr>
            <a:spLocks noChangeArrowheads="1"/>
          </p:cNvSpPr>
          <p:nvPr/>
        </p:nvSpPr>
        <p:spPr bwMode="auto">
          <a:xfrm>
            <a:off x="5975350" y="3767138"/>
            <a:ext cx="636588" cy="3048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pitchFamily="34" charset="0"/>
              </a:rPr>
              <a:t>Axon</a:t>
            </a:r>
            <a:endParaRPr lang="en-US" sz="1800" b="1">
              <a:latin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sz="3600" dirty="0" smtClean="0"/>
              <a:t>Separation of Charge across the Membrane</a:t>
            </a:r>
            <a:endParaRPr lang="en-US" sz="3600" dirty="0"/>
          </a:p>
        </p:txBody>
      </p:sp>
      <p:sp>
        <p:nvSpPr>
          <p:cNvPr id="3" name="Content Placeholder 2"/>
          <p:cNvSpPr>
            <a:spLocks noGrp="1"/>
          </p:cNvSpPr>
          <p:nvPr>
            <p:ph idx="1"/>
          </p:nvPr>
        </p:nvSpPr>
        <p:spPr>
          <a:xfrm>
            <a:off x="228600" y="990600"/>
            <a:ext cx="8686800" cy="5715000"/>
          </a:xfrm>
        </p:spPr>
        <p:txBody>
          <a:bodyPr>
            <a:normAutofit fontScale="85000" lnSpcReduction="20000"/>
          </a:bodyPr>
          <a:lstStyle/>
          <a:p>
            <a:r>
              <a:rPr lang="en-US" u="sng" dirty="0" smtClean="0"/>
              <a:t>The membrane acts as an insulator </a:t>
            </a:r>
            <a:r>
              <a:rPr lang="en-US" dirty="0" smtClean="0"/>
              <a:t>that it holds the positive and negative  charges separate despite the  fact that opposite charges like to move towards one another. The cell membrane capacitance determines how many charges it can hold apart.</a:t>
            </a:r>
          </a:p>
          <a:p>
            <a:r>
              <a:rPr lang="en-US" b="1" dirty="0" smtClean="0"/>
              <a:t> Energy</a:t>
            </a:r>
            <a:r>
              <a:rPr lang="en-US" dirty="0" smtClean="0"/>
              <a:t> is the capability to do work- work is a force times a distance- when something moves work is done and energy is formed – when something moves that is kinetic energy- when it wants to move but is not doing it now that is potential energy</a:t>
            </a:r>
          </a:p>
          <a:p>
            <a:r>
              <a:rPr lang="en-US" dirty="0" smtClean="0"/>
              <a:t>Since the charges want to move – but cannot at the time it is known as a membrane potential (potential energy)</a:t>
            </a:r>
          </a:p>
          <a:p>
            <a:r>
              <a:rPr lang="en-US" dirty="0" smtClean="0"/>
              <a:t>Since the membrane is not doing action potentials (to be discussed later) – it is considered to be at rest – thus a “Resting Membrane Potential”</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914400"/>
          </a:xfrm>
        </p:spPr>
        <p:txBody>
          <a:bodyPr>
            <a:normAutofit/>
          </a:bodyPr>
          <a:lstStyle/>
          <a:p>
            <a:r>
              <a:rPr lang="en-US" sz="3200" b="1" dirty="0" smtClean="0"/>
              <a:t>Resting Membrane Potential (Measurement)</a:t>
            </a:r>
            <a:endParaRPr lang="en-US" sz="3200" b="1" dirty="0"/>
          </a:p>
        </p:txBody>
      </p:sp>
      <p:sp>
        <p:nvSpPr>
          <p:cNvPr id="3" name="Content Placeholder 2"/>
          <p:cNvSpPr>
            <a:spLocks noGrp="1"/>
          </p:cNvSpPr>
          <p:nvPr>
            <p:ph idx="1"/>
          </p:nvPr>
        </p:nvSpPr>
        <p:spPr>
          <a:xfrm>
            <a:off x="152400" y="762000"/>
            <a:ext cx="8839200" cy="5867400"/>
          </a:xfrm>
        </p:spPr>
        <p:txBody>
          <a:bodyPr>
            <a:normAutofit fontScale="85000" lnSpcReduction="20000"/>
          </a:bodyPr>
          <a:lstStyle/>
          <a:p>
            <a:r>
              <a:rPr lang="en-US" dirty="0" smtClean="0"/>
              <a:t>Force in electricity if measured in volts</a:t>
            </a:r>
          </a:p>
          <a:p>
            <a:r>
              <a:rPr lang="en-US" dirty="0" smtClean="0"/>
              <a:t>By placing an electrode inside a cell and one outside the cell – the magnitude of the resting membrane potential can be measured</a:t>
            </a:r>
          </a:p>
          <a:p>
            <a:r>
              <a:rPr lang="en-US" dirty="0" smtClean="0"/>
              <a:t>The electrode is a glass pipette with a narrow tip – the inside of the pipette is filled with an conducting electrolyte  solution- a thin wire is placed in both pipettes – thus allowing a current to move from one pipette to the other bypassing the membrane</a:t>
            </a:r>
          </a:p>
          <a:p>
            <a:r>
              <a:rPr lang="en-US" dirty="0" smtClean="0"/>
              <a:t>The thin wire is hooked to a voltmeter – thus the current from move through the voltmeter before it can go to the next pipette (electrode) – this meter can then measure the force of movement in volts</a:t>
            </a:r>
          </a:p>
          <a:p>
            <a:r>
              <a:rPr lang="en-US" dirty="0" smtClean="0"/>
              <a:t>By international agreement the pipette (electrode) on the inside of the cell is the measuring electrode and the outside one acts as a ground electrode.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685800"/>
          </a:xfrm>
        </p:spPr>
        <p:txBody>
          <a:bodyPr>
            <a:normAutofit fontScale="90000"/>
          </a:bodyPr>
          <a:lstStyle/>
          <a:p>
            <a:r>
              <a:rPr lang="en-US" dirty="0" smtClean="0"/>
              <a:t>Millivolts and the negative sign</a:t>
            </a:r>
            <a:endParaRPr lang="en-US" dirty="0"/>
          </a:p>
        </p:txBody>
      </p:sp>
      <p:sp>
        <p:nvSpPr>
          <p:cNvPr id="3" name="Content Placeholder 2"/>
          <p:cNvSpPr>
            <a:spLocks noGrp="1"/>
          </p:cNvSpPr>
          <p:nvPr>
            <p:ph idx="1"/>
          </p:nvPr>
        </p:nvSpPr>
        <p:spPr>
          <a:xfrm>
            <a:off x="228600" y="838200"/>
            <a:ext cx="8610600" cy="5791200"/>
          </a:xfrm>
        </p:spPr>
        <p:txBody>
          <a:bodyPr>
            <a:normAutofit fontScale="92500" lnSpcReduction="10000"/>
          </a:bodyPr>
          <a:lstStyle/>
          <a:p>
            <a:r>
              <a:rPr lang="en-US" dirty="0" smtClean="0"/>
              <a:t>The voltage across a cell is not a full volt – in fact it is in thousandths of volts</a:t>
            </a:r>
          </a:p>
          <a:p>
            <a:r>
              <a:rPr lang="en-US" dirty="0" smtClean="0"/>
              <a:t>For example .070 volt is the voltage across a resting neuron membrane – if we move the decimal point over 3 places and add the prefix milli in front of the term we could say 70 millivolts </a:t>
            </a:r>
          </a:p>
          <a:p>
            <a:r>
              <a:rPr lang="en-US" dirty="0" smtClean="0"/>
              <a:t>Since the inside of a cell is negative and that is where we measure – we could say a -70 mv is the magnitude of resting membrane potential across the neuron cell membrane</a:t>
            </a:r>
          </a:p>
          <a:p>
            <a:r>
              <a:rPr lang="en-US" dirty="0" smtClean="0"/>
              <a:t>The resting membrane potential voltage varies with the type of cell – for example muscle cells generally have a -90 mv</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pitchFamily="34" charset="0"/>
              </a:rPr>
              <a:t>Figure 11.7</a:t>
            </a:r>
          </a:p>
        </p:txBody>
      </p:sp>
      <p:pic>
        <p:nvPicPr>
          <p:cNvPr id="17417" name="Picture 9" descr="figure_11_07-jLE"/>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17418" name="Freeform 10"/>
          <p:cNvSpPr>
            <a:spLocks/>
          </p:cNvSpPr>
          <p:nvPr/>
        </p:nvSpPr>
        <p:spPr bwMode="auto">
          <a:xfrm>
            <a:off x="5095875" y="3929063"/>
            <a:ext cx="819150" cy="965200"/>
          </a:xfrm>
          <a:custGeom>
            <a:avLst/>
            <a:gdLst/>
            <a:ahLst/>
            <a:cxnLst>
              <a:cxn ang="0">
                <a:pos x="516" y="0"/>
              </a:cxn>
              <a:cxn ang="0">
                <a:pos x="438" y="0"/>
              </a:cxn>
              <a:cxn ang="0">
                <a:pos x="0" y="608"/>
              </a:cxn>
            </a:cxnLst>
            <a:rect l="0" t="0" r="r" b="b"/>
            <a:pathLst>
              <a:path w="516" h="608">
                <a:moveTo>
                  <a:pt x="516" y="0"/>
                </a:moveTo>
                <a:lnTo>
                  <a:pt x="438" y="0"/>
                </a:lnTo>
                <a:lnTo>
                  <a:pt x="0" y="608"/>
                </a:lnTo>
              </a:path>
            </a:pathLst>
          </a:custGeom>
          <a:noFill/>
          <a:ln w="22225">
            <a:solidFill>
              <a:srgbClr val="231F20"/>
            </a:solidFill>
            <a:prstDash val="solid"/>
            <a:round/>
            <a:headEnd/>
            <a:tailEnd/>
          </a:ln>
        </p:spPr>
        <p:txBody>
          <a:bodyPr/>
          <a:lstStyle/>
          <a:p>
            <a:endParaRPr lang="en-US" dirty="0"/>
          </a:p>
        </p:txBody>
      </p:sp>
      <p:sp>
        <p:nvSpPr>
          <p:cNvPr id="17419" name="Freeform 11"/>
          <p:cNvSpPr>
            <a:spLocks/>
          </p:cNvSpPr>
          <p:nvPr/>
        </p:nvSpPr>
        <p:spPr bwMode="auto">
          <a:xfrm>
            <a:off x="1350963" y="2089150"/>
            <a:ext cx="1762125" cy="558800"/>
          </a:xfrm>
          <a:custGeom>
            <a:avLst/>
            <a:gdLst/>
            <a:ahLst/>
            <a:cxnLst>
              <a:cxn ang="0">
                <a:pos x="0" y="0"/>
              </a:cxn>
              <a:cxn ang="0">
                <a:pos x="800" y="0"/>
              </a:cxn>
              <a:cxn ang="0">
                <a:pos x="1110" y="352"/>
              </a:cxn>
            </a:cxnLst>
            <a:rect l="0" t="0" r="r" b="b"/>
            <a:pathLst>
              <a:path w="1110" h="352">
                <a:moveTo>
                  <a:pt x="0" y="0"/>
                </a:moveTo>
                <a:lnTo>
                  <a:pt x="800" y="0"/>
                </a:lnTo>
                <a:lnTo>
                  <a:pt x="1110" y="352"/>
                </a:lnTo>
              </a:path>
            </a:pathLst>
          </a:custGeom>
          <a:noFill/>
          <a:ln w="22225">
            <a:solidFill>
              <a:srgbClr val="231F20"/>
            </a:solidFill>
            <a:prstDash val="solid"/>
            <a:round/>
            <a:headEnd/>
            <a:tailEnd/>
          </a:ln>
        </p:spPr>
        <p:txBody>
          <a:bodyPr/>
          <a:lstStyle/>
          <a:p>
            <a:endParaRPr lang="en-US" dirty="0"/>
          </a:p>
        </p:txBody>
      </p:sp>
      <p:sp>
        <p:nvSpPr>
          <p:cNvPr id="17420" name="Line 12"/>
          <p:cNvSpPr>
            <a:spLocks noChangeShapeType="1"/>
          </p:cNvSpPr>
          <p:nvPr/>
        </p:nvSpPr>
        <p:spPr bwMode="auto">
          <a:xfrm>
            <a:off x="4383088" y="771525"/>
            <a:ext cx="1587" cy="292100"/>
          </a:xfrm>
          <a:prstGeom prst="line">
            <a:avLst/>
          </a:prstGeom>
          <a:noFill/>
          <a:ln w="22225">
            <a:solidFill>
              <a:srgbClr val="231F20"/>
            </a:solidFill>
            <a:round/>
            <a:headEnd/>
            <a:tailEnd/>
          </a:ln>
        </p:spPr>
        <p:txBody>
          <a:bodyPr/>
          <a:lstStyle/>
          <a:p>
            <a:endParaRPr lang="en-US" dirty="0"/>
          </a:p>
        </p:txBody>
      </p:sp>
      <p:sp>
        <p:nvSpPr>
          <p:cNvPr id="17421" name="Line 13"/>
          <p:cNvSpPr>
            <a:spLocks noChangeShapeType="1"/>
          </p:cNvSpPr>
          <p:nvPr/>
        </p:nvSpPr>
        <p:spPr bwMode="auto">
          <a:xfrm flipH="1">
            <a:off x="5245100" y="2130425"/>
            <a:ext cx="1273175" cy="1588"/>
          </a:xfrm>
          <a:prstGeom prst="line">
            <a:avLst/>
          </a:prstGeom>
          <a:noFill/>
          <a:ln w="22225">
            <a:solidFill>
              <a:srgbClr val="231F20"/>
            </a:solidFill>
            <a:round/>
            <a:headEnd/>
            <a:tailEnd/>
          </a:ln>
        </p:spPr>
        <p:txBody>
          <a:bodyPr/>
          <a:lstStyle/>
          <a:p>
            <a:endParaRPr lang="en-US" dirty="0"/>
          </a:p>
        </p:txBody>
      </p:sp>
      <p:sp>
        <p:nvSpPr>
          <p:cNvPr id="17422" name="Freeform 14"/>
          <p:cNvSpPr>
            <a:spLocks/>
          </p:cNvSpPr>
          <p:nvPr/>
        </p:nvSpPr>
        <p:spPr bwMode="auto">
          <a:xfrm>
            <a:off x="2268538" y="2813050"/>
            <a:ext cx="1368425" cy="190500"/>
          </a:xfrm>
          <a:custGeom>
            <a:avLst/>
            <a:gdLst/>
            <a:ahLst/>
            <a:cxnLst>
              <a:cxn ang="0">
                <a:pos x="0" y="120"/>
              </a:cxn>
              <a:cxn ang="0">
                <a:pos x="764" y="120"/>
              </a:cxn>
              <a:cxn ang="0">
                <a:pos x="862" y="0"/>
              </a:cxn>
            </a:cxnLst>
            <a:rect l="0" t="0" r="r" b="b"/>
            <a:pathLst>
              <a:path w="862" h="120">
                <a:moveTo>
                  <a:pt x="0" y="120"/>
                </a:moveTo>
                <a:lnTo>
                  <a:pt x="764" y="120"/>
                </a:lnTo>
                <a:lnTo>
                  <a:pt x="862" y="0"/>
                </a:lnTo>
              </a:path>
            </a:pathLst>
          </a:custGeom>
          <a:noFill/>
          <a:ln w="22225">
            <a:solidFill>
              <a:srgbClr val="231F20"/>
            </a:solidFill>
            <a:prstDash val="solid"/>
            <a:round/>
            <a:headEnd/>
            <a:tailEnd/>
          </a:ln>
        </p:spPr>
        <p:txBody>
          <a:bodyPr/>
          <a:lstStyle/>
          <a:p>
            <a:endParaRPr lang="en-US" dirty="0"/>
          </a:p>
        </p:txBody>
      </p:sp>
      <p:sp>
        <p:nvSpPr>
          <p:cNvPr id="17423" name="Rectangle 15"/>
          <p:cNvSpPr>
            <a:spLocks noChangeArrowheads="1"/>
          </p:cNvSpPr>
          <p:nvPr/>
        </p:nvSpPr>
        <p:spPr bwMode="auto">
          <a:xfrm>
            <a:off x="3813175" y="484188"/>
            <a:ext cx="1169988" cy="3048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pitchFamily="34" charset="0"/>
              </a:rPr>
              <a:t>Voltmeter</a:t>
            </a:r>
            <a:endParaRPr lang="en-US" sz="1800" b="1" dirty="0">
              <a:latin typeface="Arial" pitchFamily="34" charset="0"/>
            </a:endParaRPr>
          </a:p>
        </p:txBody>
      </p:sp>
      <p:sp>
        <p:nvSpPr>
          <p:cNvPr id="17424" name="Rectangle 16"/>
          <p:cNvSpPr>
            <a:spLocks noChangeArrowheads="1"/>
          </p:cNvSpPr>
          <p:nvPr/>
        </p:nvSpPr>
        <p:spPr bwMode="auto">
          <a:xfrm>
            <a:off x="441325" y="2849563"/>
            <a:ext cx="1804988" cy="6096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pitchFamily="34" charset="0"/>
              </a:rPr>
              <a:t>Microelectrode</a:t>
            </a:r>
          </a:p>
          <a:p>
            <a:r>
              <a:rPr lang="en-US" sz="2000" b="1" dirty="0">
                <a:solidFill>
                  <a:srgbClr val="231F20"/>
                </a:solidFill>
                <a:latin typeface="Arial" pitchFamily="34" charset="0"/>
              </a:rPr>
              <a:t>inside cell</a:t>
            </a:r>
            <a:endParaRPr lang="en-US" sz="1800" b="1" dirty="0">
              <a:latin typeface="Arial" pitchFamily="34" charset="0"/>
            </a:endParaRPr>
          </a:p>
        </p:txBody>
      </p:sp>
      <p:sp>
        <p:nvSpPr>
          <p:cNvPr id="17425" name="Rectangle 17"/>
          <p:cNvSpPr>
            <a:spLocks noChangeArrowheads="1"/>
          </p:cNvSpPr>
          <p:nvPr/>
        </p:nvSpPr>
        <p:spPr bwMode="auto">
          <a:xfrm>
            <a:off x="441325" y="1935163"/>
            <a:ext cx="1284288" cy="6096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pitchFamily="34" charset="0"/>
              </a:rPr>
              <a:t>Plasma</a:t>
            </a:r>
          </a:p>
          <a:p>
            <a:r>
              <a:rPr lang="en-US" sz="2000" b="1" dirty="0">
                <a:solidFill>
                  <a:srgbClr val="231F20"/>
                </a:solidFill>
                <a:latin typeface="Arial" pitchFamily="34" charset="0"/>
              </a:rPr>
              <a:t>membrane</a:t>
            </a:r>
            <a:endParaRPr lang="en-US" sz="1800" b="1" dirty="0">
              <a:latin typeface="Arial" pitchFamily="34" charset="0"/>
            </a:endParaRPr>
          </a:p>
        </p:txBody>
      </p:sp>
      <p:sp>
        <p:nvSpPr>
          <p:cNvPr id="17426" name="Rectangle 18"/>
          <p:cNvSpPr>
            <a:spLocks noChangeArrowheads="1"/>
          </p:cNvSpPr>
          <p:nvPr/>
        </p:nvSpPr>
        <p:spPr bwMode="auto">
          <a:xfrm>
            <a:off x="6584950" y="1995488"/>
            <a:ext cx="2116138" cy="6096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pitchFamily="34" charset="0"/>
              </a:rPr>
              <a:t>Ground electrode</a:t>
            </a:r>
          </a:p>
          <a:p>
            <a:r>
              <a:rPr lang="en-US" sz="2000" b="1" dirty="0">
                <a:solidFill>
                  <a:srgbClr val="231F20"/>
                </a:solidFill>
                <a:latin typeface="Arial" pitchFamily="34" charset="0"/>
              </a:rPr>
              <a:t>outside cell</a:t>
            </a:r>
            <a:endParaRPr lang="en-US" sz="1800" b="1" dirty="0">
              <a:latin typeface="Arial" pitchFamily="34" charset="0"/>
            </a:endParaRPr>
          </a:p>
        </p:txBody>
      </p:sp>
      <p:sp>
        <p:nvSpPr>
          <p:cNvPr id="17427" name="Rectangle 19"/>
          <p:cNvSpPr>
            <a:spLocks noChangeArrowheads="1"/>
          </p:cNvSpPr>
          <p:nvPr/>
        </p:nvSpPr>
        <p:spPr bwMode="auto">
          <a:xfrm>
            <a:off x="4191000" y="5424488"/>
            <a:ext cx="890588" cy="3048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pitchFamily="34" charset="0"/>
              </a:rPr>
              <a:t>Neuron</a:t>
            </a:r>
            <a:endParaRPr lang="en-US" sz="1800" b="1" dirty="0">
              <a:latin typeface="Arial" pitchFamily="34" charset="0"/>
            </a:endParaRPr>
          </a:p>
        </p:txBody>
      </p:sp>
      <p:sp>
        <p:nvSpPr>
          <p:cNvPr id="17428" name="Rectangle 20"/>
          <p:cNvSpPr>
            <a:spLocks noChangeArrowheads="1"/>
          </p:cNvSpPr>
          <p:nvPr/>
        </p:nvSpPr>
        <p:spPr bwMode="auto">
          <a:xfrm>
            <a:off x="5975350" y="3767138"/>
            <a:ext cx="636588" cy="3048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pitchFamily="34" charset="0"/>
              </a:rPr>
              <a:t>Axon</a:t>
            </a:r>
            <a:endParaRPr lang="en-US" sz="1800" b="1" dirty="0">
              <a:latin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a:xfrm>
            <a:off x="457200" y="152400"/>
            <a:ext cx="8229600" cy="914400"/>
          </a:xfrm>
        </p:spPr>
        <p:txBody>
          <a:bodyPr/>
          <a:lstStyle/>
          <a:p>
            <a:r>
              <a:rPr lang="en-US" dirty="0"/>
              <a:t>Resting Membrane Potential (</a:t>
            </a:r>
            <a:r>
              <a:rPr lang="en-US" dirty="0" err="1"/>
              <a:t>Vr</a:t>
            </a:r>
            <a:r>
              <a:rPr lang="en-US" dirty="0"/>
              <a:t>)</a:t>
            </a:r>
          </a:p>
        </p:txBody>
      </p:sp>
      <p:sp>
        <p:nvSpPr>
          <p:cNvPr id="15365" name="Rectangle 5"/>
          <p:cNvSpPr>
            <a:spLocks noGrp="1" noChangeArrowheads="1"/>
          </p:cNvSpPr>
          <p:nvPr>
            <p:ph type="body" idx="1"/>
          </p:nvPr>
        </p:nvSpPr>
        <p:spPr>
          <a:xfrm>
            <a:off x="228600" y="990600"/>
            <a:ext cx="8610600" cy="5638800"/>
          </a:xfrm>
        </p:spPr>
        <p:txBody>
          <a:bodyPr/>
          <a:lstStyle/>
          <a:p>
            <a:pPr>
              <a:lnSpc>
                <a:spcPct val="90000"/>
              </a:lnSpc>
            </a:pPr>
            <a:r>
              <a:rPr lang="en-US" dirty="0"/>
              <a:t>Potential difference across the membrane of a resting cell</a:t>
            </a:r>
          </a:p>
          <a:p>
            <a:pPr lvl="1">
              <a:lnSpc>
                <a:spcPct val="90000"/>
              </a:lnSpc>
            </a:pPr>
            <a:r>
              <a:rPr lang="en-US" dirty="0"/>
              <a:t>Approximately –70 mV in neurons (cytoplasmic side of membrane is negatively charged relative to outside)</a:t>
            </a:r>
          </a:p>
          <a:p>
            <a:pPr>
              <a:lnSpc>
                <a:spcPct val="90000"/>
              </a:lnSpc>
            </a:pPr>
            <a:r>
              <a:rPr lang="en-US" dirty="0"/>
              <a:t>Generated by:</a:t>
            </a:r>
          </a:p>
          <a:p>
            <a:pPr lvl="1">
              <a:lnSpc>
                <a:spcPct val="90000"/>
              </a:lnSpc>
            </a:pPr>
            <a:r>
              <a:rPr lang="en-US" dirty="0"/>
              <a:t>Differences in ionic makeup of ICF and ECF </a:t>
            </a:r>
          </a:p>
          <a:p>
            <a:pPr lvl="1">
              <a:lnSpc>
                <a:spcPct val="90000"/>
              </a:lnSpc>
            </a:pPr>
            <a:r>
              <a:rPr lang="en-US" dirty="0"/>
              <a:t>Differential permeability of the plasma membrane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Bulk Electro-neutrality</a:t>
            </a:r>
            <a:endParaRPr lang="en-US" dirty="0"/>
          </a:p>
        </p:txBody>
      </p:sp>
      <p:sp>
        <p:nvSpPr>
          <p:cNvPr id="3" name="Content Placeholder 2"/>
          <p:cNvSpPr>
            <a:spLocks noGrp="1"/>
          </p:cNvSpPr>
          <p:nvPr>
            <p:ph idx="1"/>
          </p:nvPr>
        </p:nvSpPr>
        <p:spPr>
          <a:xfrm>
            <a:off x="457200" y="1219200"/>
            <a:ext cx="8229600" cy="5257800"/>
          </a:xfrm>
        </p:spPr>
        <p:txBody>
          <a:bodyPr>
            <a:normAutofit fontScale="92500" lnSpcReduction="10000"/>
          </a:bodyPr>
          <a:lstStyle/>
          <a:p>
            <a:r>
              <a:rPr lang="en-US" dirty="0" smtClean="0"/>
              <a:t>Bulk electro-neutrality is a law of charges that states that any macroscopic or bulk portion of a solution must contain an equal number of positive and negative charges. Certainly it is possible to separate positive and negative charges, but the law holds for bulk quantities of solution because large forces are required to separate small quantities of charge. For example, an electrical potential of 100 mV would be developed if 10</a:t>
            </a:r>
            <a:r>
              <a:rPr lang="en-US" baseline="30000" dirty="0" smtClean="0"/>
              <a:t>-11</a:t>
            </a:r>
            <a:r>
              <a:rPr lang="en-US" dirty="0" smtClean="0"/>
              <a:t> moles of potassium ions were separated from 10</a:t>
            </a:r>
            <a:r>
              <a:rPr lang="en-US" baseline="30000" dirty="0" smtClean="0"/>
              <a:t>-11</a:t>
            </a:r>
            <a:r>
              <a:rPr lang="en-US" dirty="0" smtClean="0"/>
              <a:t> moles of chloride ions by a distance of 1 angstrom (10</a:t>
            </a:r>
            <a:r>
              <a:rPr lang="en-US" baseline="30000" dirty="0" smtClean="0"/>
              <a:t>-8</a:t>
            </a:r>
            <a:r>
              <a:rPr lang="en-US" dirty="0" smtClean="0"/>
              <a:t> meters) in water.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arges.JPG"/>
          <p:cNvPicPr>
            <a:picLocks noGrp="1" noChangeAspect="1"/>
          </p:cNvPicPr>
          <p:nvPr>
            <p:ph idx="1"/>
          </p:nvPr>
        </p:nvPicPr>
        <p:blipFill>
          <a:blip r:embed="rId2" cstate="print"/>
          <a:stretch>
            <a:fillRect/>
          </a:stretch>
        </p:blipFill>
        <p:spPr>
          <a:xfrm>
            <a:off x="0" y="-1"/>
            <a:ext cx="9249156" cy="15233904"/>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Gives the Resting Membrane (</a:t>
            </a:r>
            <a:r>
              <a:rPr lang="en-US" i="1" dirty="0" smtClean="0"/>
              <a:t>and reestablishes it</a:t>
            </a:r>
            <a:r>
              <a:rPr lang="en-US" dirty="0" smtClean="0"/>
              <a:t>) Potential?</a:t>
            </a:r>
            <a:endParaRPr lang="en-US" dirty="0"/>
          </a:p>
        </p:txBody>
      </p:sp>
      <p:sp>
        <p:nvSpPr>
          <p:cNvPr id="3" name="Content Placeholder 2"/>
          <p:cNvSpPr>
            <a:spLocks noGrp="1"/>
          </p:cNvSpPr>
          <p:nvPr>
            <p:ph idx="1"/>
          </p:nvPr>
        </p:nvSpPr>
        <p:spPr>
          <a:xfrm>
            <a:off x="457200" y="1371600"/>
            <a:ext cx="8229600" cy="4754563"/>
          </a:xfrm>
        </p:spPr>
        <p:txBody>
          <a:bodyPr/>
          <a:lstStyle/>
          <a:p>
            <a:pPr>
              <a:buNone/>
            </a:pPr>
            <a:endParaRPr lang="en-US" dirty="0" smtClean="0"/>
          </a:p>
          <a:p>
            <a:pPr>
              <a:buNone/>
            </a:pPr>
            <a:r>
              <a:rPr lang="en-US" dirty="0" smtClean="0"/>
              <a:t>1. Na</a:t>
            </a:r>
            <a:r>
              <a:rPr lang="en-US" baseline="30000" dirty="0" smtClean="0"/>
              <a:t>+ </a:t>
            </a:r>
            <a:r>
              <a:rPr lang="en-US" dirty="0" smtClean="0"/>
              <a:t>/K</a:t>
            </a:r>
            <a:r>
              <a:rPr lang="en-US" baseline="30000" dirty="0" smtClean="0"/>
              <a:t>+ </a:t>
            </a:r>
            <a:r>
              <a:rPr lang="en-US" dirty="0" smtClean="0"/>
              <a:t> pump</a:t>
            </a:r>
          </a:p>
          <a:p>
            <a:pPr>
              <a:buNone/>
            </a:pPr>
            <a:r>
              <a:rPr lang="en-US" dirty="0" smtClean="0"/>
              <a:t>2. The trapped large intracellular anions</a:t>
            </a:r>
          </a:p>
          <a:p>
            <a:pPr>
              <a:buNone/>
            </a:pPr>
            <a:r>
              <a:rPr lang="en-US" dirty="0" smtClean="0"/>
              <a:t>3. Dragging effect</a:t>
            </a:r>
          </a:p>
          <a:p>
            <a:pPr>
              <a:buNone/>
            </a:pPr>
            <a:r>
              <a:rPr lang="en-US" dirty="0" smtClean="0"/>
              <a:t>4. Maintenance of Bulk Electro-neutrality</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Explanatory Equations </a:t>
            </a:r>
            <a:endParaRPr lang="en-US" dirty="0"/>
          </a:p>
        </p:txBody>
      </p:sp>
      <p:sp>
        <p:nvSpPr>
          <p:cNvPr id="3" name="Content Placeholder 2"/>
          <p:cNvSpPr>
            <a:spLocks noGrp="1"/>
          </p:cNvSpPr>
          <p:nvPr>
            <p:ph idx="1"/>
          </p:nvPr>
        </p:nvSpPr>
        <p:spPr>
          <a:xfrm>
            <a:off x="0" y="1295400"/>
            <a:ext cx="9144000" cy="4830763"/>
          </a:xfrm>
        </p:spPr>
        <p:txBody>
          <a:bodyPr>
            <a:normAutofit/>
          </a:bodyPr>
          <a:lstStyle/>
          <a:p>
            <a:pPr algn="ctr">
              <a:buNone/>
            </a:pPr>
            <a:r>
              <a:rPr lang="en-US" b="1" dirty="0" smtClean="0"/>
              <a:t>Ohms Law  Current Flow </a:t>
            </a:r>
          </a:p>
          <a:p>
            <a:pPr algn="ctr">
              <a:buNone/>
            </a:pPr>
            <a:r>
              <a:rPr lang="en-US" dirty="0" smtClean="0"/>
              <a:t>(I) = Emf/ Resistance</a:t>
            </a:r>
          </a:p>
          <a:p>
            <a:r>
              <a:rPr lang="en-US" dirty="0" smtClean="0"/>
              <a:t>I is current – measured in Amperes</a:t>
            </a:r>
          </a:p>
          <a:p>
            <a:r>
              <a:rPr lang="en-US" dirty="0" smtClean="0"/>
              <a:t>Emf – is measured in volts</a:t>
            </a:r>
          </a:p>
          <a:p>
            <a:r>
              <a:rPr lang="en-US" dirty="0" smtClean="0"/>
              <a:t>Resistance is measured in Ohms</a:t>
            </a:r>
          </a:p>
          <a:p>
            <a:endParaRPr lang="en-US" dirty="0" smtClean="0"/>
          </a:p>
          <a:p>
            <a:pPr algn="ctr">
              <a:buNone/>
            </a:pPr>
            <a:endParaRPr lang="en-US" b="1" dirty="0" smtClean="0"/>
          </a:p>
          <a:p>
            <a:pPr algn="ctr">
              <a:buNone/>
            </a:pPr>
            <a:endParaRPr lang="en-US" b="1"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Nernst Equation</a:t>
            </a:r>
            <a:endParaRPr lang="en-US" dirty="0"/>
          </a:p>
        </p:txBody>
      </p:sp>
      <p:pic>
        <p:nvPicPr>
          <p:cNvPr id="4" name="Content Placeholder 3" descr="Nernst.JPG"/>
          <p:cNvPicPr>
            <a:picLocks noGrp="1" noChangeAspect="1"/>
          </p:cNvPicPr>
          <p:nvPr>
            <p:ph idx="1"/>
          </p:nvPr>
        </p:nvPicPr>
        <p:blipFill>
          <a:blip r:embed="rId2" cstate="print"/>
          <a:stretch>
            <a:fillRect/>
          </a:stretch>
        </p:blipFill>
        <p:spPr>
          <a:xfrm>
            <a:off x="0" y="822959"/>
            <a:ext cx="9171432" cy="15105888"/>
          </a:xfrm>
        </p:spPr>
      </p:pic>
      <p:sp>
        <p:nvSpPr>
          <p:cNvPr id="5" name="TextBox 4"/>
          <p:cNvSpPr txBox="1"/>
          <p:nvPr/>
        </p:nvSpPr>
        <p:spPr>
          <a:xfrm>
            <a:off x="533401" y="4876800"/>
            <a:ext cx="8382000" cy="923330"/>
          </a:xfrm>
          <a:prstGeom prst="rect">
            <a:avLst/>
          </a:prstGeom>
          <a:noFill/>
        </p:spPr>
        <p:txBody>
          <a:bodyPr wrap="square" rtlCol="0">
            <a:spAutoFit/>
          </a:bodyPr>
          <a:lstStyle/>
          <a:p>
            <a:r>
              <a:rPr lang="en-US" dirty="0" smtClean="0"/>
              <a:t>The Nernst equation gives a value to the Resting Membrane Potential – if only one ion was moving.  Potassium is the ion that best approximates the Resting Membrane Potential.</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Goldmann Equation</a:t>
            </a:r>
            <a:endParaRPr lang="en-US" dirty="0"/>
          </a:p>
        </p:txBody>
      </p:sp>
      <p:pic>
        <p:nvPicPr>
          <p:cNvPr id="4" name="Content Placeholder 3" descr="Goldmann.JPG"/>
          <p:cNvPicPr>
            <a:picLocks noGrp="1" noChangeAspect="1"/>
          </p:cNvPicPr>
          <p:nvPr>
            <p:ph idx="1"/>
          </p:nvPr>
        </p:nvPicPr>
        <p:blipFill>
          <a:blip r:embed="rId2" cstate="print"/>
          <a:stretch>
            <a:fillRect/>
          </a:stretch>
        </p:blipFill>
        <p:spPr>
          <a:xfrm>
            <a:off x="-1" y="731519"/>
            <a:ext cx="9171432" cy="15105888"/>
          </a:xfrm>
        </p:spPr>
      </p:pic>
      <p:sp>
        <p:nvSpPr>
          <p:cNvPr id="5" name="TextBox 4"/>
          <p:cNvSpPr txBox="1"/>
          <p:nvPr/>
        </p:nvSpPr>
        <p:spPr>
          <a:xfrm>
            <a:off x="685801" y="5486400"/>
            <a:ext cx="8077200" cy="1477328"/>
          </a:xfrm>
          <a:prstGeom prst="rect">
            <a:avLst/>
          </a:prstGeom>
          <a:noFill/>
        </p:spPr>
        <p:txBody>
          <a:bodyPr wrap="square" rtlCol="0">
            <a:spAutoFit/>
          </a:bodyPr>
          <a:lstStyle/>
          <a:p>
            <a:r>
              <a:rPr lang="en-US" dirty="0" smtClean="0"/>
              <a:t>The Goldmann equation gives a value to the Resting Membrane Potential – if all of the ions are moving.  Even if all of the ions are moving - potassium continues to be the ion contributing most to the value of the Resting Membrane Potential – even compared to all of the ions together.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Potentials</a:t>
            </a:r>
            <a:endParaRPr lang="en-US" dirty="0"/>
          </a:p>
        </p:txBody>
      </p:sp>
      <p:sp>
        <p:nvSpPr>
          <p:cNvPr id="3" name="Content Placeholder 2"/>
          <p:cNvSpPr>
            <a:spLocks noGrp="1"/>
          </p:cNvSpPr>
          <p:nvPr>
            <p:ph idx="1"/>
          </p:nvPr>
        </p:nvSpPr>
        <p:spPr>
          <a:xfrm>
            <a:off x="457200" y="1143000"/>
            <a:ext cx="8229600" cy="4983163"/>
          </a:xfrm>
        </p:spPr>
        <p:txBody>
          <a:bodyPr/>
          <a:lstStyle/>
          <a:p>
            <a:r>
              <a:rPr lang="en-US" dirty="0" smtClean="0"/>
              <a:t>Nerve and Muscle cells – along with some other cells – can generate action potentials</a:t>
            </a:r>
          </a:p>
          <a:p>
            <a:r>
              <a:rPr lang="en-US" dirty="0" smtClean="0"/>
              <a:t>Why is this?  Because they have </a:t>
            </a:r>
            <a:r>
              <a:rPr lang="en-US" b="1" dirty="0" smtClean="0"/>
              <a:t>voltage dependent gates </a:t>
            </a:r>
            <a:r>
              <a:rPr lang="en-US" dirty="0" smtClean="0"/>
              <a:t>in addition to their passive leak channels – that created a Resting Membrane Potential</a:t>
            </a:r>
          </a:p>
          <a:p>
            <a:r>
              <a:rPr lang="en-US" dirty="0" smtClean="0"/>
              <a:t>Action Potentials provide for conductivity – the ability to propagate an impulse along the membrane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6"/>
          <p:cNvSpPr>
            <a:spLocks noChangeArrowheads="1"/>
          </p:cNvSpPr>
          <p:nvPr/>
        </p:nvSpPr>
        <p:spPr bwMode="auto">
          <a:xfrm>
            <a:off x="8058150" y="6581775"/>
            <a:ext cx="1082675" cy="274638"/>
          </a:xfrm>
          <a:prstGeom prst="rect">
            <a:avLst/>
          </a:prstGeom>
          <a:noFill/>
          <a:ln w="9525">
            <a:noFill/>
            <a:miter lim="800000"/>
            <a:headEnd/>
            <a:tailEnd/>
          </a:ln>
          <a:effectLst/>
        </p:spPr>
        <p:txBody>
          <a:bodyPr wrap="none">
            <a:spAutoFit/>
          </a:bodyPr>
          <a:lstStyle/>
          <a:p>
            <a:pPr algn="r"/>
            <a:r>
              <a:rPr lang="en-US" sz="1200" b="1">
                <a:latin typeface="Arial" charset="0"/>
              </a:rPr>
              <a:t>Figure 11.4b</a:t>
            </a:r>
          </a:p>
        </p:txBody>
      </p:sp>
      <p:pic>
        <p:nvPicPr>
          <p:cNvPr id="36873" name="Picture 9"/>
          <p:cNvPicPr>
            <a:picLocks noChangeAspect="1" noChangeArrowheads="1"/>
          </p:cNvPicPr>
          <p:nvPr/>
        </p:nvPicPr>
        <p:blipFill>
          <a:blip r:embed="rId2" cstate="print"/>
          <a:srcRect l="1793" t="12199" r="17628" b="2786"/>
          <a:stretch>
            <a:fillRect/>
          </a:stretch>
        </p:blipFill>
        <p:spPr bwMode="auto">
          <a:xfrm>
            <a:off x="608013" y="1211263"/>
            <a:ext cx="6632575" cy="4989512"/>
          </a:xfrm>
          <a:prstGeom prst="rect">
            <a:avLst/>
          </a:prstGeom>
          <a:noFill/>
        </p:spPr>
      </p:pic>
      <p:sp>
        <p:nvSpPr>
          <p:cNvPr id="36874" name="Freeform 10"/>
          <p:cNvSpPr>
            <a:spLocks/>
          </p:cNvSpPr>
          <p:nvPr/>
        </p:nvSpPr>
        <p:spPr bwMode="auto">
          <a:xfrm>
            <a:off x="1209675" y="1076325"/>
            <a:ext cx="187325" cy="307975"/>
          </a:xfrm>
          <a:custGeom>
            <a:avLst/>
            <a:gdLst/>
            <a:ahLst/>
            <a:cxnLst>
              <a:cxn ang="0">
                <a:pos x="0" y="0"/>
              </a:cxn>
              <a:cxn ang="0">
                <a:pos x="0" y="80"/>
              </a:cxn>
              <a:cxn ang="0">
                <a:pos x="118" y="194"/>
              </a:cxn>
            </a:cxnLst>
            <a:rect l="0" t="0" r="r" b="b"/>
            <a:pathLst>
              <a:path w="118" h="194">
                <a:moveTo>
                  <a:pt x="0" y="0"/>
                </a:moveTo>
                <a:lnTo>
                  <a:pt x="0" y="80"/>
                </a:lnTo>
                <a:lnTo>
                  <a:pt x="118" y="194"/>
                </a:lnTo>
              </a:path>
            </a:pathLst>
          </a:custGeom>
          <a:noFill/>
          <a:ln w="12700">
            <a:solidFill>
              <a:srgbClr val="231F20"/>
            </a:solidFill>
            <a:prstDash val="solid"/>
            <a:round/>
            <a:headEnd/>
            <a:tailEnd/>
          </a:ln>
        </p:spPr>
        <p:txBody>
          <a:bodyPr/>
          <a:lstStyle/>
          <a:p>
            <a:endParaRPr lang="en-US"/>
          </a:p>
        </p:txBody>
      </p:sp>
      <p:sp>
        <p:nvSpPr>
          <p:cNvPr id="36875" name="Freeform 11"/>
          <p:cNvSpPr>
            <a:spLocks/>
          </p:cNvSpPr>
          <p:nvPr/>
        </p:nvSpPr>
        <p:spPr bwMode="auto">
          <a:xfrm>
            <a:off x="2384425" y="704850"/>
            <a:ext cx="663575" cy="2333625"/>
          </a:xfrm>
          <a:custGeom>
            <a:avLst/>
            <a:gdLst/>
            <a:ahLst/>
            <a:cxnLst>
              <a:cxn ang="0">
                <a:pos x="0" y="1470"/>
              </a:cxn>
              <a:cxn ang="0">
                <a:pos x="304" y="0"/>
              </a:cxn>
              <a:cxn ang="0">
                <a:pos x="418" y="0"/>
              </a:cxn>
            </a:cxnLst>
            <a:rect l="0" t="0" r="r" b="b"/>
            <a:pathLst>
              <a:path w="418" h="1470">
                <a:moveTo>
                  <a:pt x="0" y="1470"/>
                </a:moveTo>
                <a:lnTo>
                  <a:pt x="304" y="0"/>
                </a:lnTo>
                <a:lnTo>
                  <a:pt x="418" y="0"/>
                </a:lnTo>
              </a:path>
            </a:pathLst>
          </a:custGeom>
          <a:noFill/>
          <a:ln w="12700">
            <a:solidFill>
              <a:srgbClr val="231F20"/>
            </a:solidFill>
            <a:prstDash val="solid"/>
            <a:round/>
            <a:headEnd/>
            <a:tailEnd/>
          </a:ln>
        </p:spPr>
        <p:txBody>
          <a:bodyPr/>
          <a:lstStyle/>
          <a:p>
            <a:endParaRPr lang="en-US"/>
          </a:p>
        </p:txBody>
      </p:sp>
      <p:sp>
        <p:nvSpPr>
          <p:cNvPr id="36876" name="Freeform 12"/>
          <p:cNvSpPr>
            <a:spLocks/>
          </p:cNvSpPr>
          <p:nvPr/>
        </p:nvSpPr>
        <p:spPr bwMode="auto">
          <a:xfrm>
            <a:off x="2095500" y="2800350"/>
            <a:ext cx="968375" cy="438150"/>
          </a:xfrm>
          <a:custGeom>
            <a:avLst/>
            <a:gdLst/>
            <a:ahLst/>
            <a:cxnLst>
              <a:cxn ang="0">
                <a:pos x="610" y="0"/>
              </a:cxn>
              <a:cxn ang="0">
                <a:pos x="522" y="0"/>
              </a:cxn>
              <a:cxn ang="0">
                <a:pos x="0" y="276"/>
              </a:cxn>
            </a:cxnLst>
            <a:rect l="0" t="0" r="r" b="b"/>
            <a:pathLst>
              <a:path w="610" h="276">
                <a:moveTo>
                  <a:pt x="610" y="0"/>
                </a:moveTo>
                <a:lnTo>
                  <a:pt x="522" y="0"/>
                </a:lnTo>
                <a:lnTo>
                  <a:pt x="0" y="276"/>
                </a:lnTo>
              </a:path>
            </a:pathLst>
          </a:custGeom>
          <a:noFill/>
          <a:ln w="12700">
            <a:solidFill>
              <a:srgbClr val="231F20"/>
            </a:solidFill>
            <a:prstDash val="solid"/>
            <a:round/>
            <a:headEnd/>
            <a:tailEnd/>
          </a:ln>
        </p:spPr>
        <p:txBody>
          <a:bodyPr/>
          <a:lstStyle/>
          <a:p>
            <a:endParaRPr lang="en-US"/>
          </a:p>
        </p:txBody>
      </p:sp>
      <p:sp>
        <p:nvSpPr>
          <p:cNvPr id="36877" name="Freeform 13"/>
          <p:cNvSpPr>
            <a:spLocks/>
          </p:cNvSpPr>
          <p:nvPr/>
        </p:nvSpPr>
        <p:spPr bwMode="auto">
          <a:xfrm>
            <a:off x="1381125" y="3206750"/>
            <a:ext cx="571500" cy="1490663"/>
          </a:xfrm>
          <a:custGeom>
            <a:avLst/>
            <a:gdLst/>
            <a:ahLst/>
            <a:cxnLst>
              <a:cxn ang="0">
                <a:pos x="0" y="939"/>
              </a:cxn>
              <a:cxn ang="0">
                <a:pos x="84" y="939"/>
              </a:cxn>
              <a:cxn ang="0">
                <a:pos x="360" y="0"/>
              </a:cxn>
            </a:cxnLst>
            <a:rect l="0" t="0" r="r" b="b"/>
            <a:pathLst>
              <a:path w="360" h="939">
                <a:moveTo>
                  <a:pt x="0" y="939"/>
                </a:moveTo>
                <a:lnTo>
                  <a:pt x="84" y="939"/>
                </a:lnTo>
                <a:lnTo>
                  <a:pt x="360" y="0"/>
                </a:lnTo>
              </a:path>
            </a:pathLst>
          </a:custGeom>
          <a:noFill/>
          <a:ln w="12700">
            <a:solidFill>
              <a:srgbClr val="231F20"/>
            </a:solidFill>
            <a:prstDash val="solid"/>
            <a:round/>
            <a:headEnd/>
            <a:tailEnd/>
          </a:ln>
        </p:spPr>
        <p:txBody>
          <a:bodyPr/>
          <a:lstStyle/>
          <a:p>
            <a:endParaRPr lang="en-US"/>
          </a:p>
        </p:txBody>
      </p:sp>
      <p:sp>
        <p:nvSpPr>
          <p:cNvPr id="36878" name="Freeform 14"/>
          <p:cNvSpPr>
            <a:spLocks/>
          </p:cNvSpPr>
          <p:nvPr/>
        </p:nvSpPr>
        <p:spPr bwMode="auto">
          <a:xfrm>
            <a:off x="1831975" y="3732213"/>
            <a:ext cx="101600" cy="1339850"/>
          </a:xfrm>
          <a:custGeom>
            <a:avLst/>
            <a:gdLst/>
            <a:ahLst/>
            <a:cxnLst>
              <a:cxn ang="0">
                <a:pos x="0" y="844"/>
              </a:cxn>
              <a:cxn ang="0">
                <a:pos x="64" y="844"/>
              </a:cxn>
              <a:cxn ang="0">
                <a:pos x="62" y="0"/>
              </a:cxn>
            </a:cxnLst>
            <a:rect l="0" t="0" r="r" b="b"/>
            <a:pathLst>
              <a:path w="64" h="844">
                <a:moveTo>
                  <a:pt x="0" y="844"/>
                </a:moveTo>
                <a:lnTo>
                  <a:pt x="64" y="844"/>
                </a:lnTo>
                <a:lnTo>
                  <a:pt x="62" y="0"/>
                </a:lnTo>
              </a:path>
            </a:pathLst>
          </a:custGeom>
          <a:noFill/>
          <a:ln w="12700">
            <a:solidFill>
              <a:srgbClr val="231F20"/>
            </a:solidFill>
            <a:prstDash val="solid"/>
            <a:round/>
            <a:headEnd/>
            <a:tailEnd/>
          </a:ln>
        </p:spPr>
        <p:txBody>
          <a:bodyPr/>
          <a:lstStyle/>
          <a:p>
            <a:endParaRPr lang="en-US"/>
          </a:p>
        </p:txBody>
      </p:sp>
      <p:sp>
        <p:nvSpPr>
          <p:cNvPr id="36879" name="Line 15"/>
          <p:cNvSpPr>
            <a:spLocks noChangeShapeType="1"/>
          </p:cNvSpPr>
          <p:nvPr/>
        </p:nvSpPr>
        <p:spPr bwMode="auto">
          <a:xfrm flipH="1">
            <a:off x="1060450" y="1203325"/>
            <a:ext cx="149225" cy="187325"/>
          </a:xfrm>
          <a:prstGeom prst="line">
            <a:avLst/>
          </a:prstGeom>
          <a:noFill/>
          <a:ln w="12700">
            <a:solidFill>
              <a:srgbClr val="231F20"/>
            </a:solidFill>
            <a:round/>
            <a:headEnd/>
            <a:tailEnd/>
          </a:ln>
        </p:spPr>
        <p:txBody>
          <a:bodyPr/>
          <a:lstStyle/>
          <a:p>
            <a:endParaRPr lang="en-US"/>
          </a:p>
        </p:txBody>
      </p:sp>
      <p:sp>
        <p:nvSpPr>
          <p:cNvPr id="36880" name="Line 16"/>
          <p:cNvSpPr>
            <a:spLocks noChangeShapeType="1"/>
          </p:cNvSpPr>
          <p:nvPr/>
        </p:nvSpPr>
        <p:spPr bwMode="auto">
          <a:xfrm flipV="1">
            <a:off x="1933575" y="3713163"/>
            <a:ext cx="184150" cy="514350"/>
          </a:xfrm>
          <a:prstGeom prst="line">
            <a:avLst/>
          </a:prstGeom>
          <a:noFill/>
          <a:ln w="12700">
            <a:solidFill>
              <a:srgbClr val="231F20"/>
            </a:solidFill>
            <a:round/>
            <a:headEnd/>
            <a:tailEnd/>
          </a:ln>
        </p:spPr>
        <p:txBody>
          <a:bodyPr/>
          <a:lstStyle/>
          <a:p>
            <a:endParaRPr lang="en-US"/>
          </a:p>
        </p:txBody>
      </p:sp>
      <p:sp>
        <p:nvSpPr>
          <p:cNvPr id="36881" name="Freeform 17"/>
          <p:cNvSpPr>
            <a:spLocks/>
          </p:cNvSpPr>
          <p:nvPr/>
        </p:nvSpPr>
        <p:spPr bwMode="auto">
          <a:xfrm>
            <a:off x="2381250" y="3690938"/>
            <a:ext cx="1263650" cy="892175"/>
          </a:xfrm>
          <a:custGeom>
            <a:avLst/>
            <a:gdLst/>
            <a:ahLst/>
            <a:cxnLst>
              <a:cxn ang="0">
                <a:pos x="796" y="0"/>
              </a:cxn>
              <a:cxn ang="0">
                <a:pos x="686" y="0"/>
              </a:cxn>
              <a:cxn ang="0">
                <a:pos x="0" y="562"/>
              </a:cxn>
            </a:cxnLst>
            <a:rect l="0" t="0" r="r" b="b"/>
            <a:pathLst>
              <a:path w="796" h="562">
                <a:moveTo>
                  <a:pt x="796" y="0"/>
                </a:moveTo>
                <a:lnTo>
                  <a:pt x="686" y="0"/>
                </a:lnTo>
                <a:lnTo>
                  <a:pt x="0" y="562"/>
                </a:lnTo>
              </a:path>
            </a:pathLst>
          </a:custGeom>
          <a:noFill/>
          <a:ln w="12700">
            <a:solidFill>
              <a:srgbClr val="231F20"/>
            </a:solidFill>
            <a:prstDash val="solid"/>
            <a:round/>
            <a:headEnd/>
            <a:tailEnd/>
          </a:ln>
        </p:spPr>
        <p:txBody>
          <a:bodyPr/>
          <a:lstStyle/>
          <a:p>
            <a:endParaRPr lang="en-US"/>
          </a:p>
        </p:txBody>
      </p:sp>
      <p:sp>
        <p:nvSpPr>
          <p:cNvPr id="36882" name="Line 18"/>
          <p:cNvSpPr>
            <a:spLocks noChangeShapeType="1"/>
          </p:cNvSpPr>
          <p:nvPr/>
        </p:nvSpPr>
        <p:spPr bwMode="auto">
          <a:xfrm flipV="1">
            <a:off x="2203450" y="4186238"/>
            <a:ext cx="1588" cy="1235075"/>
          </a:xfrm>
          <a:prstGeom prst="line">
            <a:avLst/>
          </a:prstGeom>
          <a:noFill/>
          <a:ln w="12700">
            <a:solidFill>
              <a:srgbClr val="231F20"/>
            </a:solidFill>
            <a:round/>
            <a:headEnd/>
            <a:tailEnd/>
          </a:ln>
        </p:spPr>
        <p:txBody>
          <a:bodyPr/>
          <a:lstStyle/>
          <a:p>
            <a:endParaRPr lang="en-US"/>
          </a:p>
        </p:txBody>
      </p:sp>
      <p:sp>
        <p:nvSpPr>
          <p:cNvPr id="36883" name="Line 19"/>
          <p:cNvSpPr>
            <a:spLocks noChangeShapeType="1"/>
          </p:cNvSpPr>
          <p:nvPr/>
        </p:nvSpPr>
        <p:spPr bwMode="auto">
          <a:xfrm flipV="1">
            <a:off x="3556000" y="5487988"/>
            <a:ext cx="1588" cy="285750"/>
          </a:xfrm>
          <a:prstGeom prst="line">
            <a:avLst/>
          </a:prstGeom>
          <a:noFill/>
          <a:ln w="12700">
            <a:solidFill>
              <a:srgbClr val="231F20"/>
            </a:solidFill>
            <a:round/>
            <a:headEnd/>
            <a:tailEnd/>
          </a:ln>
        </p:spPr>
        <p:txBody>
          <a:bodyPr/>
          <a:lstStyle/>
          <a:p>
            <a:endParaRPr lang="en-US"/>
          </a:p>
        </p:txBody>
      </p:sp>
      <p:sp>
        <p:nvSpPr>
          <p:cNvPr id="36884" name="Freeform 20"/>
          <p:cNvSpPr>
            <a:spLocks/>
          </p:cNvSpPr>
          <p:nvPr/>
        </p:nvSpPr>
        <p:spPr bwMode="auto">
          <a:xfrm>
            <a:off x="4565650" y="5281613"/>
            <a:ext cx="347663" cy="101600"/>
          </a:xfrm>
          <a:custGeom>
            <a:avLst/>
            <a:gdLst/>
            <a:ahLst/>
            <a:cxnLst>
              <a:cxn ang="0">
                <a:pos x="0" y="2"/>
              </a:cxn>
              <a:cxn ang="0">
                <a:pos x="0" y="64"/>
              </a:cxn>
              <a:cxn ang="0">
                <a:pos x="219" y="64"/>
              </a:cxn>
              <a:cxn ang="0">
                <a:pos x="219" y="0"/>
              </a:cxn>
            </a:cxnLst>
            <a:rect l="0" t="0" r="r" b="b"/>
            <a:pathLst>
              <a:path w="219" h="64">
                <a:moveTo>
                  <a:pt x="0" y="2"/>
                </a:moveTo>
                <a:lnTo>
                  <a:pt x="0" y="64"/>
                </a:lnTo>
                <a:lnTo>
                  <a:pt x="219" y="64"/>
                </a:lnTo>
                <a:lnTo>
                  <a:pt x="219" y="0"/>
                </a:lnTo>
              </a:path>
            </a:pathLst>
          </a:custGeom>
          <a:noFill/>
          <a:ln w="12700">
            <a:solidFill>
              <a:srgbClr val="231F20"/>
            </a:solidFill>
            <a:prstDash val="solid"/>
            <a:round/>
            <a:headEnd/>
            <a:tailEnd/>
          </a:ln>
        </p:spPr>
        <p:txBody>
          <a:bodyPr/>
          <a:lstStyle/>
          <a:p>
            <a:endParaRPr lang="en-US"/>
          </a:p>
        </p:txBody>
      </p:sp>
      <p:sp>
        <p:nvSpPr>
          <p:cNvPr id="36885" name="Line 21"/>
          <p:cNvSpPr>
            <a:spLocks noChangeShapeType="1"/>
          </p:cNvSpPr>
          <p:nvPr/>
        </p:nvSpPr>
        <p:spPr bwMode="auto">
          <a:xfrm>
            <a:off x="4732338" y="5383213"/>
            <a:ext cx="1587" cy="101600"/>
          </a:xfrm>
          <a:prstGeom prst="line">
            <a:avLst/>
          </a:prstGeom>
          <a:noFill/>
          <a:ln w="12700">
            <a:solidFill>
              <a:srgbClr val="231F20"/>
            </a:solidFill>
            <a:round/>
            <a:headEnd/>
            <a:tailEnd/>
          </a:ln>
        </p:spPr>
        <p:txBody>
          <a:bodyPr/>
          <a:lstStyle/>
          <a:p>
            <a:endParaRPr lang="en-US"/>
          </a:p>
        </p:txBody>
      </p:sp>
      <p:sp>
        <p:nvSpPr>
          <p:cNvPr id="36886" name="Line 22"/>
          <p:cNvSpPr>
            <a:spLocks noChangeShapeType="1"/>
          </p:cNvSpPr>
          <p:nvPr/>
        </p:nvSpPr>
        <p:spPr bwMode="auto">
          <a:xfrm flipH="1">
            <a:off x="6100763" y="5100638"/>
            <a:ext cx="155575" cy="342900"/>
          </a:xfrm>
          <a:prstGeom prst="line">
            <a:avLst/>
          </a:prstGeom>
          <a:noFill/>
          <a:ln w="12700">
            <a:solidFill>
              <a:srgbClr val="231F20"/>
            </a:solidFill>
            <a:round/>
            <a:headEnd/>
            <a:tailEnd/>
          </a:ln>
        </p:spPr>
        <p:txBody>
          <a:bodyPr/>
          <a:lstStyle/>
          <a:p>
            <a:endParaRPr lang="en-US"/>
          </a:p>
        </p:txBody>
      </p:sp>
      <p:sp>
        <p:nvSpPr>
          <p:cNvPr id="36887" name="Line 23"/>
          <p:cNvSpPr>
            <a:spLocks noChangeShapeType="1"/>
          </p:cNvSpPr>
          <p:nvPr/>
        </p:nvSpPr>
        <p:spPr bwMode="auto">
          <a:xfrm>
            <a:off x="6665913" y="6043613"/>
            <a:ext cx="400050" cy="1587"/>
          </a:xfrm>
          <a:prstGeom prst="line">
            <a:avLst/>
          </a:prstGeom>
          <a:noFill/>
          <a:ln w="12700">
            <a:solidFill>
              <a:srgbClr val="231F20"/>
            </a:solidFill>
            <a:round/>
            <a:headEnd/>
            <a:tailEnd/>
          </a:ln>
        </p:spPr>
        <p:txBody>
          <a:bodyPr/>
          <a:lstStyle/>
          <a:p>
            <a:endParaRPr lang="en-US"/>
          </a:p>
        </p:txBody>
      </p:sp>
      <p:sp>
        <p:nvSpPr>
          <p:cNvPr id="36888" name="Line 24"/>
          <p:cNvSpPr>
            <a:spLocks noChangeShapeType="1"/>
          </p:cNvSpPr>
          <p:nvPr/>
        </p:nvSpPr>
        <p:spPr bwMode="auto">
          <a:xfrm flipH="1">
            <a:off x="7180263" y="5357813"/>
            <a:ext cx="377825" cy="1587"/>
          </a:xfrm>
          <a:prstGeom prst="line">
            <a:avLst/>
          </a:prstGeom>
          <a:noFill/>
          <a:ln w="12700">
            <a:solidFill>
              <a:srgbClr val="231F20"/>
            </a:solidFill>
            <a:round/>
            <a:headEnd/>
            <a:tailEnd/>
          </a:ln>
        </p:spPr>
        <p:txBody>
          <a:bodyPr/>
          <a:lstStyle/>
          <a:p>
            <a:endParaRPr lang="en-US"/>
          </a:p>
        </p:txBody>
      </p:sp>
      <p:sp>
        <p:nvSpPr>
          <p:cNvPr id="36889" name="Line 25"/>
          <p:cNvSpPr>
            <a:spLocks noChangeShapeType="1"/>
          </p:cNvSpPr>
          <p:nvPr/>
        </p:nvSpPr>
        <p:spPr bwMode="auto">
          <a:xfrm flipV="1">
            <a:off x="6773863" y="5735638"/>
            <a:ext cx="231775" cy="307975"/>
          </a:xfrm>
          <a:prstGeom prst="line">
            <a:avLst/>
          </a:prstGeom>
          <a:noFill/>
          <a:ln w="12700">
            <a:solidFill>
              <a:srgbClr val="231F20"/>
            </a:solidFill>
            <a:round/>
            <a:headEnd/>
            <a:tailEnd/>
          </a:ln>
        </p:spPr>
        <p:txBody>
          <a:bodyPr/>
          <a:lstStyle/>
          <a:p>
            <a:endParaRPr lang="en-US"/>
          </a:p>
        </p:txBody>
      </p:sp>
      <p:sp>
        <p:nvSpPr>
          <p:cNvPr id="36890" name="Freeform 26"/>
          <p:cNvSpPr>
            <a:spLocks/>
          </p:cNvSpPr>
          <p:nvPr/>
        </p:nvSpPr>
        <p:spPr bwMode="auto">
          <a:xfrm>
            <a:off x="7148513" y="5360988"/>
            <a:ext cx="333375" cy="796925"/>
          </a:xfrm>
          <a:custGeom>
            <a:avLst/>
            <a:gdLst/>
            <a:ahLst/>
            <a:cxnLst>
              <a:cxn ang="0">
                <a:pos x="0" y="502"/>
              </a:cxn>
              <a:cxn ang="0">
                <a:pos x="210" y="0"/>
              </a:cxn>
              <a:cxn ang="0">
                <a:pos x="44" y="74"/>
              </a:cxn>
            </a:cxnLst>
            <a:rect l="0" t="0" r="r" b="b"/>
            <a:pathLst>
              <a:path w="210" h="502">
                <a:moveTo>
                  <a:pt x="0" y="502"/>
                </a:moveTo>
                <a:lnTo>
                  <a:pt x="210" y="0"/>
                </a:lnTo>
                <a:lnTo>
                  <a:pt x="44" y="74"/>
                </a:lnTo>
              </a:path>
            </a:pathLst>
          </a:custGeom>
          <a:noFill/>
          <a:ln w="12700">
            <a:solidFill>
              <a:srgbClr val="231F20"/>
            </a:solidFill>
            <a:prstDash val="solid"/>
            <a:round/>
            <a:headEnd/>
            <a:tailEnd/>
          </a:ln>
        </p:spPr>
        <p:txBody>
          <a:bodyPr/>
          <a:lstStyle/>
          <a:p>
            <a:endParaRPr lang="en-US"/>
          </a:p>
        </p:txBody>
      </p:sp>
      <p:sp>
        <p:nvSpPr>
          <p:cNvPr id="36891" name="Freeform 27"/>
          <p:cNvSpPr>
            <a:spLocks/>
          </p:cNvSpPr>
          <p:nvPr/>
        </p:nvSpPr>
        <p:spPr bwMode="auto">
          <a:xfrm>
            <a:off x="7151688" y="5367338"/>
            <a:ext cx="320675" cy="587375"/>
          </a:xfrm>
          <a:custGeom>
            <a:avLst/>
            <a:gdLst/>
            <a:ahLst/>
            <a:cxnLst>
              <a:cxn ang="0">
                <a:pos x="2" y="370"/>
              </a:cxn>
              <a:cxn ang="0">
                <a:pos x="202" y="0"/>
              </a:cxn>
              <a:cxn ang="0">
                <a:pos x="0" y="220"/>
              </a:cxn>
            </a:cxnLst>
            <a:rect l="0" t="0" r="r" b="b"/>
            <a:pathLst>
              <a:path w="202" h="370">
                <a:moveTo>
                  <a:pt x="2" y="370"/>
                </a:moveTo>
                <a:lnTo>
                  <a:pt x="202" y="0"/>
                </a:lnTo>
                <a:lnTo>
                  <a:pt x="0" y="220"/>
                </a:lnTo>
              </a:path>
            </a:pathLst>
          </a:custGeom>
          <a:noFill/>
          <a:ln w="12700">
            <a:solidFill>
              <a:srgbClr val="231F20"/>
            </a:solidFill>
            <a:prstDash val="solid"/>
            <a:round/>
            <a:headEnd/>
            <a:tailEnd/>
          </a:ln>
        </p:spPr>
        <p:txBody>
          <a:bodyPr/>
          <a:lstStyle/>
          <a:p>
            <a:endParaRPr lang="en-US"/>
          </a:p>
        </p:txBody>
      </p:sp>
      <p:sp>
        <p:nvSpPr>
          <p:cNvPr id="36892" name="Rectangle 28"/>
          <p:cNvSpPr>
            <a:spLocks noChangeArrowheads="1"/>
          </p:cNvSpPr>
          <p:nvPr/>
        </p:nvSpPr>
        <p:spPr bwMode="auto">
          <a:xfrm>
            <a:off x="455613" y="538163"/>
            <a:ext cx="2044700" cy="596900"/>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Dendrites</a:t>
            </a:r>
          </a:p>
          <a:p>
            <a:r>
              <a:rPr lang="en-US" sz="1800" b="1">
                <a:solidFill>
                  <a:srgbClr val="231F20"/>
                </a:solidFill>
                <a:latin typeface="Arial" charset="0"/>
              </a:rPr>
              <a:t>(receptive regions)</a:t>
            </a:r>
            <a:endParaRPr lang="en-US" sz="1800">
              <a:latin typeface="Arial" charset="0"/>
            </a:endParaRPr>
          </a:p>
        </p:txBody>
      </p:sp>
      <p:sp>
        <p:nvSpPr>
          <p:cNvPr id="36893" name="Rectangle 29"/>
          <p:cNvSpPr>
            <a:spLocks noChangeArrowheads="1"/>
          </p:cNvSpPr>
          <p:nvPr/>
        </p:nvSpPr>
        <p:spPr bwMode="auto">
          <a:xfrm>
            <a:off x="3090863" y="538163"/>
            <a:ext cx="2311400" cy="871537"/>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Cell body</a:t>
            </a:r>
          </a:p>
          <a:p>
            <a:r>
              <a:rPr lang="en-US" sz="1800" b="1">
                <a:solidFill>
                  <a:srgbClr val="231F20"/>
                </a:solidFill>
                <a:latin typeface="Arial" charset="0"/>
              </a:rPr>
              <a:t>(biosynthetic center</a:t>
            </a:r>
            <a:endParaRPr lang="en-US" sz="1800" b="1">
              <a:latin typeface="Arial" charset="0"/>
            </a:endParaRPr>
          </a:p>
          <a:p>
            <a:r>
              <a:rPr lang="en-US" sz="1800" b="1">
                <a:solidFill>
                  <a:srgbClr val="231F20"/>
                </a:solidFill>
                <a:latin typeface="Arial" charset="0"/>
              </a:rPr>
              <a:t>and receptive region)</a:t>
            </a:r>
            <a:endParaRPr lang="en-US" sz="1800">
              <a:latin typeface="Arial" charset="0"/>
            </a:endParaRPr>
          </a:p>
        </p:txBody>
      </p:sp>
      <p:sp>
        <p:nvSpPr>
          <p:cNvPr id="36894" name="Rectangle 30"/>
          <p:cNvSpPr>
            <a:spLocks noChangeArrowheads="1"/>
          </p:cNvSpPr>
          <p:nvPr/>
        </p:nvSpPr>
        <p:spPr bwMode="auto">
          <a:xfrm>
            <a:off x="3090863" y="2662238"/>
            <a:ext cx="10922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Nucleolus</a:t>
            </a:r>
            <a:endParaRPr lang="en-US" sz="1800" b="1">
              <a:latin typeface="Arial" charset="0"/>
            </a:endParaRPr>
          </a:p>
        </p:txBody>
      </p:sp>
      <p:sp>
        <p:nvSpPr>
          <p:cNvPr id="36895" name="Rectangle 31"/>
          <p:cNvSpPr>
            <a:spLocks noChangeArrowheads="1"/>
          </p:cNvSpPr>
          <p:nvPr/>
        </p:nvSpPr>
        <p:spPr bwMode="auto">
          <a:xfrm>
            <a:off x="458788" y="4570413"/>
            <a:ext cx="8890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Nucleus</a:t>
            </a:r>
            <a:endParaRPr lang="en-US" sz="1800" b="1">
              <a:latin typeface="Arial" charset="0"/>
            </a:endParaRPr>
          </a:p>
        </p:txBody>
      </p:sp>
      <p:sp>
        <p:nvSpPr>
          <p:cNvPr id="36896" name="Rectangle 32"/>
          <p:cNvSpPr>
            <a:spLocks noChangeArrowheads="1"/>
          </p:cNvSpPr>
          <p:nvPr/>
        </p:nvSpPr>
        <p:spPr bwMode="auto">
          <a:xfrm>
            <a:off x="458788" y="4935538"/>
            <a:ext cx="13462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Nissl bodies</a:t>
            </a:r>
            <a:endParaRPr lang="en-US" sz="1800" b="1">
              <a:latin typeface="Arial" charset="0"/>
            </a:endParaRPr>
          </a:p>
        </p:txBody>
      </p:sp>
      <p:sp>
        <p:nvSpPr>
          <p:cNvPr id="36897" name="Rectangle 33"/>
          <p:cNvSpPr>
            <a:spLocks noChangeArrowheads="1"/>
          </p:cNvSpPr>
          <p:nvPr/>
        </p:nvSpPr>
        <p:spPr bwMode="auto">
          <a:xfrm>
            <a:off x="3678238" y="3519488"/>
            <a:ext cx="2540000" cy="871537"/>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Axon</a:t>
            </a:r>
          </a:p>
          <a:p>
            <a:r>
              <a:rPr lang="en-US" sz="1800" b="1">
                <a:solidFill>
                  <a:srgbClr val="231F20"/>
                </a:solidFill>
                <a:latin typeface="Arial" charset="0"/>
              </a:rPr>
              <a:t>(impulse generating</a:t>
            </a:r>
            <a:endParaRPr lang="en-US" sz="1800" b="1">
              <a:latin typeface="Arial" charset="0"/>
            </a:endParaRPr>
          </a:p>
          <a:p>
            <a:r>
              <a:rPr lang="en-US" sz="1800" b="1">
                <a:solidFill>
                  <a:srgbClr val="231F20"/>
                </a:solidFill>
                <a:latin typeface="Arial" charset="0"/>
              </a:rPr>
              <a:t>and conducting region)</a:t>
            </a:r>
            <a:endParaRPr lang="en-US" sz="1800">
              <a:latin typeface="Arial" charset="0"/>
            </a:endParaRPr>
          </a:p>
        </p:txBody>
      </p:sp>
      <p:sp>
        <p:nvSpPr>
          <p:cNvPr id="36898" name="Rectangle 34"/>
          <p:cNvSpPr>
            <a:spLocks noChangeArrowheads="1"/>
          </p:cNvSpPr>
          <p:nvPr/>
        </p:nvSpPr>
        <p:spPr bwMode="auto">
          <a:xfrm>
            <a:off x="1462088" y="5399088"/>
            <a:ext cx="13589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Axon hillock</a:t>
            </a:r>
            <a:endParaRPr lang="en-US" sz="1800" b="1">
              <a:latin typeface="Arial" charset="0"/>
            </a:endParaRPr>
          </a:p>
        </p:txBody>
      </p:sp>
      <p:sp>
        <p:nvSpPr>
          <p:cNvPr id="36899" name="Rectangle 35"/>
          <p:cNvSpPr>
            <a:spLocks noChangeArrowheads="1"/>
          </p:cNvSpPr>
          <p:nvPr/>
        </p:nvSpPr>
        <p:spPr bwMode="auto">
          <a:xfrm>
            <a:off x="2846388" y="5741988"/>
            <a:ext cx="13081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Neurilemma</a:t>
            </a:r>
            <a:endParaRPr lang="en-US" sz="1800" b="1">
              <a:latin typeface="Arial" charset="0"/>
            </a:endParaRPr>
          </a:p>
        </p:txBody>
      </p:sp>
      <p:sp>
        <p:nvSpPr>
          <p:cNvPr id="36900" name="Rectangle 36"/>
          <p:cNvSpPr>
            <a:spLocks noChangeArrowheads="1"/>
          </p:cNvSpPr>
          <p:nvPr/>
        </p:nvSpPr>
        <p:spPr bwMode="auto">
          <a:xfrm>
            <a:off x="5703888" y="5910263"/>
            <a:ext cx="10795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Terminal</a:t>
            </a:r>
          </a:p>
          <a:p>
            <a:r>
              <a:rPr lang="en-US" sz="1800" b="1">
                <a:solidFill>
                  <a:srgbClr val="231F20"/>
                </a:solidFill>
                <a:latin typeface="Arial" charset="0"/>
              </a:rPr>
              <a:t>branches </a:t>
            </a:r>
          </a:p>
        </p:txBody>
      </p:sp>
      <p:sp>
        <p:nvSpPr>
          <p:cNvPr id="36901" name="Rectangle 37"/>
          <p:cNvSpPr>
            <a:spLocks noChangeArrowheads="1"/>
          </p:cNvSpPr>
          <p:nvPr/>
        </p:nvSpPr>
        <p:spPr bwMode="auto">
          <a:xfrm>
            <a:off x="5754688" y="4843463"/>
            <a:ext cx="17526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Node of Ranvier</a:t>
            </a:r>
            <a:endParaRPr lang="en-US" sz="1800" b="1">
              <a:latin typeface="Arial" charset="0"/>
            </a:endParaRPr>
          </a:p>
        </p:txBody>
      </p:sp>
      <p:sp>
        <p:nvSpPr>
          <p:cNvPr id="36902" name="Rectangle 38"/>
          <p:cNvSpPr>
            <a:spLocks noChangeArrowheads="1"/>
          </p:cNvSpPr>
          <p:nvPr/>
        </p:nvSpPr>
        <p:spPr bwMode="auto">
          <a:xfrm>
            <a:off x="4268788" y="4478338"/>
            <a:ext cx="9652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Impulse</a:t>
            </a:r>
          </a:p>
          <a:p>
            <a:r>
              <a:rPr lang="en-US" sz="1800" b="1">
                <a:solidFill>
                  <a:srgbClr val="231F20"/>
                </a:solidFill>
                <a:latin typeface="Arial" charset="0"/>
              </a:rPr>
              <a:t>direction</a:t>
            </a:r>
            <a:endParaRPr lang="en-US" sz="1800" b="1">
              <a:latin typeface="Arial" charset="0"/>
            </a:endParaRPr>
          </a:p>
        </p:txBody>
      </p:sp>
      <p:sp>
        <p:nvSpPr>
          <p:cNvPr id="36903" name="Rectangle 39"/>
          <p:cNvSpPr>
            <a:spLocks noChangeArrowheads="1"/>
          </p:cNvSpPr>
          <p:nvPr/>
        </p:nvSpPr>
        <p:spPr bwMode="auto">
          <a:xfrm>
            <a:off x="4373563" y="5440363"/>
            <a:ext cx="1447800" cy="823912"/>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Schwann cell</a:t>
            </a:r>
          </a:p>
          <a:p>
            <a:r>
              <a:rPr lang="en-US" sz="1800" b="1">
                <a:solidFill>
                  <a:srgbClr val="231F20"/>
                </a:solidFill>
                <a:latin typeface="Arial" charset="0"/>
              </a:rPr>
              <a:t>(one inter-</a:t>
            </a:r>
            <a:endParaRPr lang="en-US" sz="1800" b="1">
              <a:latin typeface="Arial" charset="0"/>
            </a:endParaRPr>
          </a:p>
          <a:p>
            <a:r>
              <a:rPr lang="en-US" sz="1800" b="1">
                <a:solidFill>
                  <a:srgbClr val="231F20"/>
                </a:solidFill>
                <a:latin typeface="Arial" charset="0"/>
              </a:rPr>
              <a:t>node)</a:t>
            </a:r>
            <a:endParaRPr lang="en-US" sz="1800" b="1">
              <a:latin typeface="Arial" charset="0"/>
            </a:endParaRPr>
          </a:p>
        </p:txBody>
      </p:sp>
      <p:sp>
        <p:nvSpPr>
          <p:cNvPr id="36904" name="Rectangle 40"/>
          <p:cNvSpPr>
            <a:spLocks noChangeArrowheads="1"/>
          </p:cNvSpPr>
          <p:nvPr/>
        </p:nvSpPr>
        <p:spPr bwMode="auto">
          <a:xfrm>
            <a:off x="7580313" y="5227638"/>
            <a:ext cx="1104900" cy="1098550"/>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Axon</a:t>
            </a:r>
          </a:p>
          <a:p>
            <a:r>
              <a:rPr lang="en-US" sz="1800" b="1">
                <a:solidFill>
                  <a:srgbClr val="231F20"/>
                </a:solidFill>
                <a:latin typeface="Arial" charset="0"/>
              </a:rPr>
              <a:t>terminals</a:t>
            </a:r>
            <a:endParaRPr lang="en-US" sz="1800" b="1">
              <a:latin typeface="Arial" charset="0"/>
            </a:endParaRPr>
          </a:p>
          <a:p>
            <a:r>
              <a:rPr lang="en-US" sz="1800" b="1">
                <a:solidFill>
                  <a:srgbClr val="231F20"/>
                </a:solidFill>
                <a:latin typeface="Arial" charset="0"/>
              </a:rPr>
              <a:t>(secretory</a:t>
            </a:r>
          </a:p>
          <a:p>
            <a:r>
              <a:rPr lang="en-US" sz="1800" b="1">
                <a:solidFill>
                  <a:srgbClr val="231F20"/>
                </a:solidFill>
                <a:latin typeface="Arial" charset="0"/>
              </a:rPr>
              <a:t>region)</a:t>
            </a:r>
          </a:p>
        </p:txBody>
      </p:sp>
      <p:sp>
        <p:nvSpPr>
          <p:cNvPr id="36905" name="Rectangle 41"/>
          <p:cNvSpPr>
            <a:spLocks noChangeArrowheads="1"/>
          </p:cNvSpPr>
          <p:nvPr/>
        </p:nvSpPr>
        <p:spPr bwMode="auto">
          <a:xfrm>
            <a:off x="601663" y="5830888"/>
            <a:ext cx="3302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(b)</a:t>
            </a:r>
            <a:endParaRPr lang="en-US" sz="1800">
              <a:latin typeface="Arial"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Rectangle 6"/>
          <p:cNvSpPr>
            <a:spLocks noChangeArrowheads="1"/>
          </p:cNvSpPr>
          <p:nvPr/>
        </p:nvSpPr>
        <p:spPr bwMode="auto">
          <a:xfrm>
            <a:off x="7986713" y="6583363"/>
            <a:ext cx="1157287" cy="274637"/>
          </a:xfrm>
          <a:prstGeom prst="rect">
            <a:avLst/>
          </a:prstGeom>
          <a:noFill/>
          <a:ln w="9525">
            <a:noFill/>
            <a:miter lim="800000"/>
            <a:headEnd/>
            <a:tailEnd/>
          </a:ln>
          <a:effectLst/>
        </p:spPr>
        <p:txBody>
          <a:bodyPr wrap="none">
            <a:spAutoFit/>
          </a:bodyPr>
          <a:lstStyle/>
          <a:p>
            <a:pPr algn="r"/>
            <a:r>
              <a:rPr lang="en-US" sz="1200" b="1">
                <a:latin typeface="Arial" charset="0"/>
              </a:rPr>
              <a:t>Figure 11.12a</a:t>
            </a:r>
          </a:p>
        </p:txBody>
      </p:sp>
      <p:pic>
        <p:nvPicPr>
          <p:cNvPr id="55337" name="Picture 41" descr="figure_11_12.jpg                                               002EF44DMacintosh HD                   BF7DC75D:"/>
          <p:cNvPicPr>
            <a:picLocks noChangeAspect="1" noChangeArrowheads="1"/>
          </p:cNvPicPr>
          <p:nvPr/>
        </p:nvPicPr>
        <p:blipFill>
          <a:blip r:embed="rId2" cstate="print"/>
          <a:srcRect t="9283" r="64760"/>
          <a:stretch>
            <a:fillRect/>
          </a:stretch>
        </p:blipFill>
        <p:spPr bwMode="auto">
          <a:xfrm>
            <a:off x="2819400" y="228600"/>
            <a:ext cx="3573463" cy="6313488"/>
          </a:xfrm>
          <a:prstGeom prst="rect">
            <a:avLst/>
          </a:prstGeom>
          <a:noFill/>
        </p:spPr>
      </p:pic>
      <p:sp>
        <p:nvSpPr>
          <p:cNvPr id="55338" name="Line 42"/>
          <p:cNvSpPr>
            <a:spLocks noChangeShapeType="1"/>
          </p:cNvSpPr>
          <p:nvPr/>
        </p:nvSpPr>
        <p:spPr bwMode="auto">
          <a:xfrm flipV="1">
            <a:off x="4619625" y="2474913"/>
            <a:ext cx="265113" cy="342900"/>
          </a:xfrm>
          <a:prstGeom prst="line">
            <a:avLst/>
          </a:prstGeom>
          <a:noFill/>
          <a:ln w="12700">
            <a:solidFill>
              <a:srgbClr val="231F20"/>
            </a:solidFill>
            <a:round/>
            <a:headEnd/>
            <a:tailEnd/>
          </a:ln>
        </p:spPr>
        <p:txBody>
          <a:bodyPr/>
          <a:lstStyle/>
          <a:p>
            <a:endParaRPr lang="en-US"/>
          </a:p>
        </p:txBody>
      </p:sp>
      <p:sp>
        <p:nvSpPr>
          <p:cNvPr id="55339" name="Line 43"/>
          <p:cNvSpPr>
            <a:spLocks noChangeShapeType="1"/>
          </p:cNvSpPr>
          <p:nvPr/>
        </p:nvSpPr>
        <p:spPr bwMode="auto">
          <a:xfrm>
            <a:off x="4876800" y="2479675"/>
            <a:ext cx="85725" cy="1588"/>
          </a:xfrm>
          <a:prstGeom prst="line">
            <a:avLst/>
          </a:prstGeom>
          <a:noFill/>
          <a:ln w="12700">
            <a:solidFill>
              <a:srgbClr val="231F20"/>
            </a:solidFill>
            <a:round/>
            <a:headEnd/>
            <a:tailEnd/>
          </a:ln>
        </p:spPr>
        <p:txBody>
          <a:bodyPr/>
          <a:lstStyle/>
          <a:p>
            <a:endParaRPr lang="en-US"/>
          </a:p>
        </p:txBody>
      </p:sp>
      <p:sp>
        <p:nvSpPr>
          <p:cNvPr id="55340" name="Line 44"/>
          <p:cNvSpPr>
            <a:spLocks noChangeShapeType="1"/>
          </p:cNvSpPr>
          <p:nvPr/>
        </p:nvSpPr>
        <p:spPr bwMode="auto">
          <a:xfrm flipV="1">
            <a:off x="3840163" y="1544638"/>
            <a:ext cx="1587" cy="192087"/>
          </a:xfrm>
          <a:prstGeom prst="line">
            <a:avLst/>
          </a:prstGeom>
          <a:noFill/>
          <a:ln w="12700">
            <a:solidFill>
              <a:srgbClr val="231F20"/>
            </a:solidFill>
            <a:round/>
            <a:headEnd/>
            <a:tailEnd/>
          </a:ln>
        </p:spPr>
        <p:txBody>
          <a:bodyPr/>
          <a:lstStyle/>
          <a:p>
            <a:endParaRPr lang="en-US"/>
          </a:p>
        </p:txBody>
      </p:sp>
      <p:sp>
        <p:nvSpPr>
          <p:cNvPr id="55346" name="Rectangle 50"/>
          <p:cNvSpPr>
            <a:spLocks noChangeArrowheads="1"/>
          </p:cNvSpPr>
          <p:nvPr/>
        </p:nvSpPr>
        <p:spPr bwMode="auto">
          <a:xfrm>
            <a:off x="3559175" y="1050925"/>
            <a:ext cx="733425" cy="488950"/>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Voltage</a:t>
            </a:r>
          </a:p>
          <a:p>
            <a:pPr eaLnBrk="1" hangingPunct="1"/>
            <a:r>
              <a:rPr lang="en-US" sz="1600" b="1">
                <a:solidFill>
                  <a:srgbClr val="231F20"/>
                </a:solidFill>
                <a:latin typeface="Arial" charset="0"/>
              </a:rPr>
              <a:t>at 0 ms</a:t>
            </a:r>
            <a:endParaRPr lang="en-US" sz="1600" b="1">
              <a:latin typeface="Arial" charset="0"/>
            </a:endParaRPr>
          </a:p>
        </p:txBody>
      </p:sp>
      <p:sp>
        <p:nvSpPr>
          <p:cNvPr id="55347" name="Rectangle 51"/>
          <p:cNvSpPr>
            <a:spLocks noChangeArrowheads="1"/>
          </p:cNvSpPr>
          <p:nvPr/>
        </p:nvSpPr>
        <p:spPr bwMode="auto">
          <a:xfrm>
            <a:off x="4987925" y="2341563"/>
            <a:ext cx="1003300" cy="488950"/>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Recording</a:t>
            </a:r>
          </a:p>
          <a:p>
            <a:pPr eaLnBrk="1" hangingPunct="1"/>
            <a:r>
              <a:rPr lang="en-US" sz="1600" b="1">
                <a:solidFill>
                  <a:srgbClr val="231F20"/>
                </a:solidFill>
                <a:latin typeface="Arial" charset="0"/>
              </a:rPr>
              <a:t>electrode</a:t>
            </a:r>
            <a:endParaRPr lang="en-US" sz="1600" b="1">
              <a:latin typeface="Arial" charset="0"/>
            </a:endParaRPr>
          </a:p>
        </p:txBody>
      </p:sp>
      <p:sp>
        <p:nvSpPr>
          <p:cNvPr id="55348" name="Rectangle 52"/>
          <p:cNvSpPr>
            <a:spLocks noChangeArrowheads="1"/>
          </p:cNvSpPr>
          <p:nvPr/>
        </p:nvSpPr>
        <p:spPr bwMode="auto">
          <a:xfrm>
            <a:off x="3522663" y="4413250"/>
            <a:ext cx="2541587" cy="1020763"/>
          </a:xfrm>
          <a:prstGeom prst="rect">
            <a:avLst/>
          </a:prstGeom>
          <a:noFill/>
          <a:ln w="9525">
            <a:noFill/>
            <a:miter lim="800000"/>
            <a:headEnd/>
            <a:tailEnd/>
          </a:ln>
        </p:spPr>
        <p:txBody>
          <a:bodyPr wrap="none" lIns="0" tIns="0" rIns="0" bIns="0">
            <a:spAutoFit/>
          </a:bodyPr>
          <a:lstStyle/>
          <a:p>
            <a:pPr eaLnBrk="1" hangingPunct="1"/>
            <a:r>
              <a:rPr lang="en-US" sz="1600" dirty="0">
                <a:solidFill>
                  <a:srgbClr val="231F20"/>
                </a:solidFill>
                <a:latin typeface="Arial Black" charset="0"/>
              </a:rPr>
              <a:t>(a) Time = 0 </a:t>
            </a:r>
            <a:r>
              <a:rPr lang="en-US" sz="1600" dirty="0" err="1">
                <a:solidFill>
                  <a:srgbClr val="231F20"/>
                </a:solidFill>
                <a:latin typeface="Arial Black" charset="0"/>
              </a:rPr>
              <a:t>ms.</a:t>
            </a:r>
            <a:r>
              <a:rPr lang="en-US" sz="1600" dirty="0">
                <a:solidFill>
                  <a:srgbClr val="231F20"/>
                </a:solidFill>
                <a:latin typeface="Arial Black" charset="0"/>
              </a:rPr>
              <a:t> </a:t>
            </a:r>
            <a:r>
              <a:rPr lang="en-US" sz="1600" b="1" dirty="0">
                <a:solidFill>
                  <a:srgbClr val="231F20"/>
                </a:solidFill>
                <a:latin typeface="Arial" charset="0"/>
              </a:rPr>
              <a:t>Action </a:t>
            </a:r>
            <a:endParaRPr lang="en-US" sz="1600" b="1" dirty="0">
              <a:latin typeface="Arial" charset="0"/>
            </a:endParaRPr>
          </a:p>
          <a:p>
            <a:pPr eaLnBrk="1" hangingPunct="1"/>
            <a:r>
              <a:rPr lang="en-US" sz="1600" b="1" dirty="0">
                <a:solidFill>
                  <a:srgbClr val="231F20"/>
                </a:solidFill>
                <a:latin typeface="Arial" charset="0"/>
              </a:rPr>
              <a:t>      potential has not yet </a:t>
            </a:r>
            <a:endParaRPr lang="en-US" sz="1600" b="1" dirty="0">
              <a:latin typeface="Arial" charset="0"/>
            </a:endParaRPr>
          </a:p>
          <a:p>
            <a:pPr eaLnBrk="1" hangingPunct="1"/>
            <a:r>
              <a:rPr lang="en-US" sz="1600" b="1" dirty="0">
                <a:solidFill>
                  <a:srgbClr val="231F20"/>
                </a:solidFill>
                <a:latin typeface="Arial" charset="0"/>
              </a:rPr>
              <a:t>      reached the recording </a:t>
            </a:r>
            <a:endParaRPr lang="en-US" sz="1600" b="1" dirty="0">
              <a:latin typeface="Arial" charset="0"/>
            </a:endParaRPr>
          </a:p>
          <a:p>
            <a:pPr eaLnBrk="1" hangingPunct="1"/>
            <a:r>
              <a:rPr lang="en-US" sz="1600" b="1" dirty="0">
                <a:solidFill>
                  <a:srgbClr val="231F20"/>
                </a:solidFill>
                <a:latin typeface="Arial" charset="0"/>
              </a:rPr>
              <a:t>      electrode.</a:t>
            </a:r>
            <a:endParaRPr lang="en-US" sz="1600" dirty="0">
              <a:latin typeface="Arial" charset="0"/>
            </a:endParaRPr>
          </a:p>
        </p:txBody>
      </p:sp>
      <p:sp>
        <p:nvSpPr>
          <p:cNvPr id="55351" name="Rectangle 55"/>
          <p:cNvSpPr>
            <a:spLocks noChangeArrowheads="1"/>
          </p:cNvSpPr>
          <p:nvPr/>
        </p:nvSpPr>
        <p:spPr bwMode="auto">
          <a:xfrm>
            <a:off x="3144838" y="5724525"/>
            <a:ext cx="1649412" cy="244475"/>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Resting potential</a:t>
            </a:r>
            <a:endParaRPr lang="en-US" sz="1600" b="1">
              <a:latin typeface="Arial" charset="0"/>
            </a:endParaRPr>
          </a:p>
        </p:txBody>
      </p:sp>
      <p:sp>
        <p:nvSpPr>
          <p:cNvPr id="55352" name="Rectangle 56"/>
          <p:cNvSpPr>
            <a:spLocks noChangeArrowheads="1"/>
          </p:cNvSpPr>
          <p:nvPr/>
        </p:nvSpPr>
        <p:spPr bwMode="auto">
          <a:xfrm>
            <a:off x="3144838" y="6013450"/>
            <a:ext cx="2282825" cy="244475"/>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Peak of action potential</a:t>
            </a:r>
            <a:endParaRPr lang="en-US" sz="1600" b="1">
              <a:latin typeface="Arial" charset="0"/>
            </a:endParaRPr>
          </a:p>
        </p:txBody>
      </p:sp>
      <p:sp>
        <p:nvSpPr>
          <p:cNvPr id="55353" name="Rectangle 57"/>
          <p:cNvSpPr>
            <a:spLocks noChangeArrowheads="1"/>
          </p:cNvSpPr>
          <p:nvPr/>
        </p:nvSpPr>
        <p:spPr bwMode="auto">
          <a:xfrm>
            <a:off x="3144838" y="6300788"/>
            <a:ext cx="1716087" cy="244475"/>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Hyperpolarization</a:t>
            </a:r>
            <a:endParaRPr lang="en-US" sz="1600" b="1">
              <a:latin typeface="Arial" charset="0"/>
            </a:endParaRPr>
          </a:p>
        </p:txBody>
      </p:sp>
      <p:sp>
        <p:nvSpPr>
          <p:cNvPr id="13" name="TextBox 12"/>
          <p:cNvSpPr txBox="1"/>
          <p:nvPr/>
        </p:nvSpPr>
        <p:spPr>
          <a:xfrm>
            <a:off x="152400" y="1981200"/>
            <a:ext cx="2416431" cy="1200329"/>
          </a:xfrm>
          <a:prstGeom prst="rect">
            <a:avLst/>
          </a:prstGeom>
          <a:noFill/>
        </p:spPr>
        <p:txBody>
          <a:bodyPr wrap="square" rtlCol="0">
            <a:spAutoFit/>
          </a:bodyPr>
          <a:lstStyle/>
          <a:p>
            <a:r>
              <a:rPr lang="en-US" dirty="0" smtClean="0"/>
              <a:t>Step Up Voltage Battery hooked to membrane </a:t>
            </a:r>
          </a:p>
          <a:p>
            <a:endParaRPr lang="en-US" dirty="0" smtClean="0"/>
          </a:p>
          <a:p>
            <a:endParaRPr lang="en-US" dirty="0"/>
          </a:p>
        </p:txBody>
      </p:sp>
      <p:cxnSp>
        <p:nvCxnSpPr>
          <p:cNvPr id="15" name="Straight Connector 14"/>
          <p:cNvCxnSpPr/>
          <p:nvPr/>
        </p:nvCxnSpPr>
        <p:spPr>
          <a:xfrm>
            <a:off x="533400" y="2667000"/>
            <a:ext cx="762000" cy="1588"/>
          </a:xfrm>
          <a:prstGeom prst="line">
            <a:avLst/>
          </a:prstGeom>
        </p:spPr>
        <p:style>
          <a:lnRef idx="2">
            <a:schemeClr val="dk1"/>
          </a:lnRef>
          <a:fillRef idx="0">
            <a:schemeClr val="dk1"/>
          </a:fillRef>
          <a:effectRef idx="1">
            <a:schemeClr val="dk1"/>
          </a:effectRef>
          <a:fontRef idx="minor">
            <a:schemeClr val="tx1"/>
          </a:fontRef>
        </p:style>
      </p:cxnSp>
      <p:cxnSp>
        <p:nvCxnSpPr>
          <p:cNvPr id="17" name="Straight Connector 16"/>
          <p:cNvCxnSpPr/>
          <p:nvPr/>
        </p:nvCxnSpPr>
        <p:spPr>
          <a:xfrm rot="5400000">
            <a:off x="1067594" y="2894806"/>
            <a:ext cx="457200" cy="1588"/>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p:cNvCxnSpPr/>
          <p:nvPr/>
        </p:nvCxnSpPr>
        <p:spPr>
          <a:xfrm rot="10800000">
            <a:off x="533400" y="3124200"/>
            <a:ext cx="762000" cy="1588"/>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rot="5400000">
            <a:off x="305594" y="2894806"/>
            <a:ext cx="457200" cy="1588"/>
          </a:xfrm>
          <a:prstGeom prst="line">
            <a:avLst/>
          </a:prstGeom>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a:xfrm>
            <a:off x="1371600" y="2743200"/>
            <a:ext cx="213360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p:txBody>
          <a:bodyPr/>
          <a:lstStyle/>
          <a:p>
            <a:r>
              <a:rPr lang="en-US"/>
              <a:t>Action Potential (AP) </a:t>
            </a:r>
          </a:p>
        </p:txBody>
      </p:sp>
      <p:sp>
        <p:nvSpPr>
          <p:cNvPr id="38917" name="Rectangle 5"/>
          <p:cNvSpPr>
            <a:spLocks noGrp="1" noChangeArrowheads="1"/>
          </p:cNvSpPr>
          <p:nvPr>
            <p:ph type="body" idx="1"/>
          </p:nvPr>
        </p:nvSpPr>
        <p:spPr/>
        <p:txBody>
          <a:bodyPr/>
          <a:lstStyle/>
          <a:p>
            <a:r>
              <a:rPr lang="en-US" dirty="0"/>
              <a:t>Brief reversal of membrane potential with a total amplitude of ~100 mV</a:t>
            </a:r>
          </a:p>
          <a:p>
            <a:r>
              <a:rPr lang="en-US" dirty="0"/>
              <a:t>Occurs in muscle cells and </a:t>
            </a:r>
            <a:r>
              <a:rPr lang="en-US" b="1" dirty="0"/>
              <a:t>axons of neurons</a:t>
            </a:r>
          </a:p>
          <a:p>
            <a:r>
              <a:rPr lang="en-US" dirty="0"/>
              <a:t>Does not decrease in magnitude over distance</a:t>
            </a:r>
          </a:p>
          <a:p>
            <a:r>
              <a:rPr lang="en-US" dirty="0"/>
              <a:t>Principal means of long-distance neural communication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9" name="Picture 7"/>
          <p:cNvPicPr>
            <a:picLocks noChangeAspect="1" noChangeArrowheads="1"/>
          </p:cNvPicPr>
          <p:nvPr/>
        </p:nvPicPr>
        <p:blipFill>
          <a:blip r:embed="rId2" cstate="print"/>
          <a:srcRect l="13443" t="30783" r="25612" b="3798"/>
          <a:stretch>
            <a:fillRect/>
          </a:stretch>
        </p:blipFill>
        <p:spPr bwMode="auto">
          <a:xfrm>
            <a:off x="1554163" y="1993900"/>
            <a:ext cx="5016500" cy="3856038"/>
          </a:xfrm>
          <a:prstGeom prst="rect">
            <a:avLst/>
          </a:prstGeom>
          <a:noFill/>
        </p:spPr>
      </p:pic>
      <p:sp>
        <p:nvSpPr>
          <p:cNvPr id="100360" name="Freeform 8"/>
          <p:cNvSpPr>
            <a:spLocks/>
          </p:cNvSpPr>
          <p:nvPr/>
        </p:nvSpPr>
        <p:spPr bwMode="auto">
          <a:xfrm>
            <a:off x="3495675" y="3762375"/>
            <a:ext cx="276225" cy="193675"/>
          </a:xfrm>
          <a:custGeom>
            <a:avLst/>
            <a:gdLst/>
            <a:ahLst/>
            <a:cxnLst>
              <a:cxn ang="0">
                <a:pos x="0" y="122"/>
              </a:cxn>
              <a:cxn ang="0">
                <a:pos x="128" y="0"/>
              </a:cxn>
              <a:cxn ang="0">
                <a:pos x="174" y="0"/>
              </a:cxn>
            </a:cxnLst>
            <a:rect l="0" t="0" r="r" b="b"/>
            <a:pathLst>
              <a:path w="174" h="122">
                <a:moveTo>
                  <a:pt x="0" y="122"/>
                </a:moveTo>
                <a:lnTo>
                  <a:pt x="128" y="0"/>
                </a:lnTo>
                <a:lnTo>
                  <a:pt x="174" y="0"/>
                </a:lnTo>
              </a:path>
            </a:pathLst>
          </a:custGeom>
          <a:noFill/>
          <a:ln w="15875">
            <a:solidFill>
              <a:srgbClr val="231F20"/>
            </a:solidFill>
            <a:prstDash val="solid"/>
            <a:round/>
            <a:headEnd/>
            <a:tailEnd/>
          </a:ln>
        </p:spPr>
        <p:txBody>
          <a:bodyPr/>
          <a:lstStyle/>
          <a:p>
            <a:endParaRPr lang="en-US"/>
          </a:p>
        </p:txBody>
      </p:sp>
      <p:sp>
        <p:nvSpPr>
          <p:cNvPr id="100361" name="Line 9"/>
          <p:cNvSpPr>
            <a:spLocks noChangeShapeType="1"/>
          </p:cNvSpPr>
          <p:nvPr/>
        </p:nvSpPr>
        <p:spPr bwMode="auto">
          <a:xfrm>
            <a:off x="2663825" y="1681163"/>
            <a:ext cx="1714500" cy="1587"/>
          </a:xfrm>
          <a:prstGeom prst="line">
            <a:avLst/>
          </a:prstGeom>
          <a:noFill/>
          <a:ln w="15875">
            <a:solidFill>
              <a:srgbClr val="0092C8"/>
            </a:solidFill>
            <a:round/>
            <a:headEnd/>
            <a:tailEnd/>
          </a:ln>
        </p:spPr>
        <p:txBody>
          <a:bodyPr/>
          <a:lstStyle/>
          <a:p>
            <a:endParaRPr lang="en-US"/>
          </a:p>
        </p:txBody>
      </p:sp>
      <p:sp>
        <p:nvSpPr>
          <p:cNvPr id="100362" name="Line 10"/>
          <p:cNvSpPr>
            <a:spLocks noChangeShapeType="1"/>
          </p:cNvSpPr>
          <p:nvPr/>
        </p:nvSpPr>
        <p:spPr bwMode="auto">
          <a:xfrm>
            <a:off x="4802188" y="1681163"/>
            <a:ext cx="1577975" cy="1587"/>
          </a:xfrm>
          <a:prstGeom prst="line">
            <a:avLst/>
          </a:prstGeom>
          <a:noFill/>
          <a:ln w="15875">
            <a:solidFill>
              <a:srgbClr val="0092C8"/>
            </a:solidFill>
            <a:round/>
            <a:headEnd/>
            <a:tailEnd/>
          </a:ln>
        </p:spPr>
        <p:txBody>
          <a:bodyPr/>
          <a:lstStyle/>
          <a:p>
            <a:endParaRPr lang="en-US"/>
          </a:p>
        </p:txBody>
      </p:sp>
      <p:sp>
        <p:nvSpPr>
          <p:cNvPr id="100363" name="Line 11"/>
          <p:cNvSpPr>
            <a:spLocks noChangeShapeType="1"/>
          </p:cNvSpPr>
          <p:nvPr/>
        </p:nvSpPr>
        <p:spPr bwMode="auto">
          <a:xfrm flipH="1">
            <a:off x="2997200" y="1681163"/>
            <a:ext cx="136525" cy="2008187"/>
          </a:xfrm>
          <a:prstGeom prst="line">
            <a:avLst/>
          </a:prstGeom>
          <a:noFill/>
          <a:ln w="15875">
            <a:solidFill>
              <a:srgbClr val="0092C8"/>
            </a:solidFill>
            <a:round/>
            <a:headEnd/>
            <a:tailEnd/>
          </a:ln>
        </p:spPr>
        <p:txBody>
          <a:bodyPr/>
          <a:lstStyle/>
          <a:p>
            <a:endParaRPr lang="en-US"/>
          </a:p>
        </p:txBody>
      </p:sp>
      <p:sp>
        <p:nvSpPr>
          <p:cNvPr id="100364" name="Line 12"/>
          <p:cNvSpPr>
            <a:spLocks noChangeShapeType="1"/>
          </p:cNvSpPr>
          <p:nvPr/>
        </p:nvSpPr>
        <p:spPr bwMode="auto">
          <a:xfrm>
            <a:off x="450850" y="1681163"/>
            <a:ext cx="1835150" cy="1587"/>
          </a:xfrm>
          <a:prstGeom prst="line">
            <a:avLst/>
          </a:prstGeom>
          <a:noFill/>
          <a:ln w="15875">
            <a:solidFill>
              <a:srgbClr val="0092C8"/>
            </a:solidFill>
            <a:round/>
            <a:headEnd/>
            <a:tailEnd/>
          </a:ln>
        </p:spPr>
        <p:txBody>
          <a:bodyPr/>
          <a:lstStyle/>
          <a:p>
            <a:endParaRPr lang="en-US"/>
          </a:p>
        </p:txBody>
      </p:sp>
      <p:sp>
        <p:nvSpPr>
          <p:cNvPr id="100365" name="Freeform 13"/>
          <p:cNvSpPr>
            <a:spLocks/>
          </p:cNvSpPr>
          <p:nvPr/>
        </p:nvSpPr>
        <p:spPr bwMode="auto">
          <a:xfrm>
            <a:off x="1270000" y="1681163"/>
            <a:ext cx="1057275" cy="3360737"/>
          </a:xfrm>
          <a:custGeom>
            <a:avLst/>
            <a:gdLst/>
            <a:ahLst/>
            <a:cxnLst>
              <a:cxn ang="0">
                <a:pos x="0" y="0"/>
              </a:cxn>
              <a:cxn ang="0">
                <a:pos x="666" y="214"/>
              </a:cxn>
              <a:cxn ang="0">
                <a:pos x="666" y="2117"/>
              </a:cxn>
            </a:cxnLst>
            <a:rect l="0" t="0" r="r" b="b"/>
            <a:pathLst>
              <a:path w="666" h="2117">
                <a:moveTo>
                  <a:pt x="0" y="0"/>
                </a:moveTo>
                <a:lnTo>
                  <a:pt x="666" y="214"/>
                </a:lnTo>
                <a:lnTo>
                  <a:pt x="666" y="2117"/>
                </a:lnTo>
              </a:path>
            </a:pathLst>
          </a:custGeom>
          <a:noFill/>
          <a:ln w="15875">
            <a:solidFill>
              <a:srgbClr val="0092C8"/>
            </a:solidFill>
            <a:prstDash val="solid"/>
            <a:round/>
            <a:headEnd/>
            <a:tailEnd/>
          </a:ln>
        </p:spPr>
        <p:txBody>
          <a:bodyPr/>
          <a:lstStyle/>
          <a:p>
            <a:endParaRPr lang="en-US"/>
          </a:p>
        </p:txBody>
      </p:sp>
      <p:sp>
        <p:nvSpPr>
          <p:cNvPr id="100366" name="Freeform 14"/>
          <p:cNvSpPr>
            <a:spLocks/>
          </p:cNvSpPr>
          <p:nvPr/>
        </p:nvSpPr>
        <p:spPr bwMode="auto">
          <a:xfrm>
            <a:off x="4559300" y="3375025"/>
            <a:ext cx="2147888" cy="1885950"/>
          </a:xfrm>
          <a:custGeom>
            <a:avLst/>
            <a:gdLst/>
            <a:ahLst/>
            <a:cxnLst>
              <a:cxn ang="0">
                <a:pos x="0" y="1188"/>
              </a:cxn>
              <a:cxn ang="0">
                <a:pos x="1221" y="2"/>
              </a:cxn>
              <a:cxn ang="0">
                <a:pos x="1353" y="0"/>
              </a:cxn>
            </a:cxnLst>
            <a:rect l="0" t="0" r="r" b="b"/>
            <a:pathLst>
              <a:path w="1353" h="1188">
                <a:moveTo>
                  <a:pt x="0" y="1188"/>
                </a:moveTo>
                <a:lnTo>
                  <a:pt x="1221" y="2"/>
                </a:lnTo>
                <a:lnTo>
                  <a:pt x="1353" y="0"/>
                </a:lnTo>
              </a:path>
            </a:pathLst>
          </a:custGeom>
          <a:noFill/>
          <a:ln w="15875">
            <a:solidFill>
              <a:srgbClr val="0092C8"/>
            </a:solidFill>
            <a:prstDash val="solid"/>
            <a:round/>
            <a:headEnd/>
            <a:tailEnd/>
          </a:ln>
        </p:spPr>
        <p:txBody>
          <a:bodyPr/>
          <a:lstStyle/>
          <a:p>
            <a:endParaRPr lang="en-US"/>
          </a:p>
        </p:txBody>
      </p:sp>
      <p:sp>
        <p:nvSpPr>
          <p:cNvPr id="100367" name="Line 15"/>
          <p:cNvSpPr>
            <a:spLocks noChangeShapeType="1"/>
          </p:cNvSpPr>
          <p:nvPr/>
        </p:nvSpPr>
        <p:spPr bwMode="auto">
          <a:xfrm flipV="1">
            <a:off x="6704013" y="3254375"/>
            <a:ext cx="1587" cy="250825"/>
          </a:xfrm>
          <a:prstGeom prst="line">
            <a:avLst/>
          </a:prstGeom>
          <a:noFill/>
          <a:ln w="15875">
            <a:solidFill>
              <a:srgbClr val="0092C8"/>
            </a:solidFill>
            <a:round/>
            <a:headEnd/>
            <a:tailEnd/>
          </a:ln>
        </p:spPr>
        <p:txBody>
          <a:bodyPr/>
          <a:lstStyle/>
          <a:p>
            <a:endParaRPr lang="en-US"/>
          </a:p>
        </p:txBody>
      </p:sp>
      <p:sp>
        <p:nvSpPr>
          <p:cNvPr id="100368" name="Line 16"/>
          <p:cNvSpPr>
            <a:spLocks noChangeShapeType="1"/>
          </p:cNvSpPr>
          <p:nvPr/>
        </p:nvSpPr>
        <p:spPr bwMode="auto">
          <a:xfrm flipV="1">
            <a:off x="3441700" y="1681163"/>
            <a:ext cx="2024063" cy="1323975"/>
          </a:xfrm>
          <a:prstGeom prst="line">
            <a:avLst/>
          </a:prstGeom>
          <a:noFill/>
          <a:ln w="15875">
            <a:solidFill>
              <a:srgbClr val="0092C8"/>
            </a:solidFill>
            <a:round/>
            <a:headEnd/>
            <a:tailEnd/>
          </a:ln>
        </p:spPr>
        <p:txBody>
          <a:bodyPr/>
          <a:lstStyle/>
          <a:p>
            <a:endParaRPr lang="en-US"/>
          </a:p>
        </p:txBody>
      </p:sp>
      <p:sp>
        <p:nvSpPr>
          <p:cNvPr id="100369" name="Rectangle 17"/>
          <p:cNvSpPr>
            <a:spLocks noChangeArrowheads="1"/>
          </p:cNvSpPr>
          <p:nvPr/>
        </p:nvSpPr>
        <p:spPr bwMode="auto">
          <a:xfrm>
            <a:off x="3798888" y="3638550"/>
            <a:ext cx="804862" cy="463550"/>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Action</a:t>
            </a:r>
          </a:p>
          <a:p>
            <a:r>
              <a:rPr lang="en-US" sz="1300">
                <a:solidFill>
                  <a:srgbClr val="231F20"/>
                </a:solidFill>
                <a:latin typeface="Arial Black" charset="0"/>
              </a:rPr>
              <a:t>potential</a:t>
            </a:r>
            <a:endParaRPr lang="en-US" sz="1800">
              <a:latin typeface="Arial" charset="0"/>
            </a:endParaRPr>
          </a:p>
        </p:txBody>
      </p:sp>
      <p:sp>
        <p:nvSpPr>
          <p:cNvPr id="100370" name="Freeform 18"/>
          <p:cNvSpPr>
            <a:spLocks/>
          </p:cNvSpPr>
          <p:nvPr/>
        </p:nvSpPr>
        <p:spPr bwMode="auto">
          <a:xfrm>
            <a:off x="463550" y="1373188"/>
            <a:ext cx="228600" cy="228600"/>
          </a:xfrm>
          <a:custGeom>
            <a:avLst/>
            <a:gdLst/>
            <a:ahLst/>
            <a:cxnLst>
              <a:cxn ang="0">
                <a:pos x="144" y="72"/>
              </a:cxn>
              <a:cxn ang="0">
                <a:pos x="142" y="86"/>
              </a:cxn>
              <a:cxn ang="0">
                <a:pos x="138" y="100"/>
              </a:cxn>
              <a:cxn ang="0">
                <a:pos x="130" y="112"/>
              </a:cxn>
              <a:cxn ang="0">
                <a:pos x="122" y="122"/>
              </a:cxn>
              <a:cxn ang="0">
                <a:pos x="112" y="132"/>
              </a:cxn>
              <a:cxn ang="0">
                <a:pos x="100" y="138"/>
              </a:cxn>
              <a:cxn ang="0">
                <a:pos x="86" y="142"/>
              </a:cxn>
              <a:cxn ang="0">
                <a:pos x="72" y="144"/>
              </a:cxn>
              <a:cxn ang="0">
                <a:pos x="56" y="142"/>
              </a:cxn>
              <a:cxn ang="0">
                <a:pos x="44" y="138"/>
              </a:cxn>
              <a:cxn ang="0">
                <a:pos x="30" y="132"/>
              </a:cxn>
              <a:cxn ang="0">
                <a:pos x="20" y="122"/>
              </a:cxn>
              <a:cxn ang="0">
                <a:pos x="12" y="112"/>
              </a:cxn>
              <a:cxn ang="0">
                <a:pos x="4" y="100"/>
              </a:cxn>
              <a:cxn ang="0">
                <a:pos x="0" y="86"/>
              </a:cxn>
              <a:cxn ang="0">
                <a:pos x="0" y="72"/>
              </a:cxn>
              <a:cxn ang="0">
                <a:pos x="0" y="58"/>
              </a:cxn>
              <a:cxn ang="0">
                <a:pos x="4" y="44"/>
              </a:cxn>
              <a:cxn ang="0">
                <a:pos x="12" y="32"/>
              </a:cxn>
              <a:cxn ang="0">
                <a:pos x="20" y="20"/>
              </a:cxn>
              <a:cxn ang="0">
                <a:pos x="30" y="12"/>
              </a:cxn>
              <a:cxn ang="0">
                <a:pos x="44" y="6"/>
              </a:cxn>
              <a:cxn ang="0">
                <a:pos x="56" y="2"/>
              </a:cxn>
              <a:cxn ang="0">
                <a:pos x="72" y="0"/>
              </a:cxn>
              <a:cxn ang="0">
                <a:pos x="86" y="2"/>
              </a:cxn>
              <a:cxn ang="0">
                <a:pos x="100" y="6"/>
              </a:cxn>
              <a:cxn ang="0">
                <a:pos x="112" y="12"/>
              </a:cxn>
              <a:cxn ang="0">
                <a:pos x="122" y="20"/>
              </a:cxn>
              <a:cxn ang="0">
                <a:pos x="130" y="32"/>
              </a:cxn>
              <a:cxn ang="0">
                <a:pos x="138" y="44"/>
              </a:cxn>
              <a:cxn ang="0">
                <a:pos x="142" y="58"/>
              </a:cxn>
              <a:cxn ang="0">
                <a:pos x="142" y="72"/>
              </a:cxn>
              <a:cxn ang="0">
                <a:pos x="144" y="72"/>
              </a:cxn>
            </a:cxnLst>
            <a:rect l="0" t="0" r="r" b="b"/>
            <a:pathLst>
              <a:path w="144" h="144">
                <a:moveTo>
                  <a:pt x="144" y="72"/>
                </a:moveTo>
                <a:lnTo>
                  <a:pt x="142" y="86"/>
                </a:lnTo>
                <a:lnTo>
                  <a:pt x="138" y="100"/>
                </a:lnTo>
                <a:lnTo>
                  <a:pt x="130" y="112"/>
                </a:lnTo>
                <a:lnTo>
                  <a:pt x="122" y="122"/>
                </a:lnTo>
                <a:lnTo>
                  <a:pt x="112" y="132"/>
                </a:lnTo>
                <a:lnTo>
                  <a:pt x="100" y="138"/>
                </a:lnTo>
                <a:lnTo>
                  <a:pt x="86" y="142"/>
                </a:lnTo>
                <a:lnTo>
                  <a:pt x="72" y="144"/>
                </a:lnTo>
                <a:lnTo>
                  <a:pt x="56" y="142"/>
                </a:lnTo>
                <a:lnTo>
                  <a:pt x="44" y="138"/>
                </a:lnTo>
                <a:lnTo>
                  <a:pt x="30" y="132"/>
                </a:lnTo>
                <a:lnTo>
                  <a:pt x="20" y="122"/>
                </a:lnTo>
                <a:lnTo>
                  <a:pt x="12" y="112"/>
                </a:lnTo>
                <a:lnTo>
                  <a:pt x="4" y="100"/>
                </a:lnTo>
                <a:lnTo>
                  <a:pt x="0" y="86"/>
                </a:lnTo>
                <a:lnTo>
                  <a:pt x="0" y="72"/>
                </a:lnTo>
                <a:lnTo>
                  <a:pt x="0" y="58"/>
                </a:lnTo>
                <a:lnTo>
                  <a:pt x="4" y="44"/>
                </a:lnTo>
                <a:lnTo>
                  <a:pt x="12" y="32"/>
                </a:lnTo>
                <a:lnTo>
                  <a:pt x="20" y="20"/>
                </a:lnTo>
                <a:lnTo>
                  <a:pt x="30" y="12"/>
                </a:lnTo>
                <a:lnTo>
                  <a:pt x="44" y="6"/>
                </a:lnTo>
                <a:lnTo>
                  <a:pt x="56" y="2"/>
                </a:lnTo>
                <a:lnTo>
                  <a:pt x="72" y="0"/>
                </a:lnTo>
                <a:lnTo>
                  <a:pt x="86" y="2"/>
                </a:lnTo>
                <a:lnTo>
                  <a:pt x="100" y="6"/>
                </a:lnTo>
                <a:lnTo>
                  <a:pt x="112" y="12"/>
                </a:lnTo>
                <a:lnTo>
                  <a:pt x="122" y="20"/>
                </a:lnTo>
                <a:lnTo>
                  <a:pt x="130" y="32"/>
                </a:lnTo>
                <a:lnTo>
                  <a:pt x="138" y="44"/>
                </a:lnTo>
                <a:lnTo>
                  <a:pt x="142" y="58"/>
                </a:lnTo>
                <a:lnTo>
                  <a:pt x="142" y="72"/>
                </a:lnTo>
                <a:lnTo>
                  <a:pt x="144" y="72"/>
                </a:lnTo>
                <a:close/>
              </a:path>
            </a:pathLst>
          </a:custGeom>
          <a:solidFill>
            <a:srgbClr val="FFFFFF"/>
          </a:solidFill>
          <a:ln w="9525">
            <a:noFill/>
            <a:round/>
            <a:headEnd/>
            <a:tailEnd/>
          </a:ln>
        </p:spPr>
        <p:txBody>
          <a:bodyPr/>
          <a:lstStyle/>
          <a:p>
            <a:endParaRPr lang="en-US"/>
          </a:p>
        </p:txBody>
      </p:sp>
      <p:sp>
        <p:nvSpPr>
          <p:cNvPr id="100371" name="Freeform 19"/>
          <p:cNvSpPr>
            <a:spLocks/>
          </p:cNvSpPr>
          <p:nvPr/>
        </p:nvSpPr>
        <p:spPr bwMode="auto">
          <a:xfrm>
            <a:off x="463550" y="1373188"/>
            <a:ext cx="228600" cy="228600"/>
          </a:xfrm>
          <a:custGeom>
            <a:avLst/>
            <a:gdLst/>
            <a:ahLst/>
            <a:cxnLst>
              <a:cxn ang="0">
                <a:pos x="144" y="72"/>
              </a:cxn>
              <a:cxn ang="0">
                <a:pos x="142" y="86"/>
              </a:cxn>
              <a:cxn ang="0">
                <a:pos x="138" y="100"/>
              </a:cxn>
              <a:cxn ang="0">
                <a:pos x="130" y="112"/>
              </a:cxn>
              <a:cxn ang="0">
                <a:pos x="122" y="122"/>
              </a:cxn>
              <a:cxn ang="0">
                <a:pos x="112" y="132"/>
              </a:cxn>
              <a:cxn ang="0">
                <a:pos x="100" y="138"/>
              </a:cxn>
              <a:cxn ang="0">
                <a:pos x="86" y="142"/>
              </a:cxn>
              <a:cxn ang="0">
                <a:pos x="72" y="144"/>
              </a:cxn>
              <a:cxn ang="0">
                <a:pos x="56" y="142"/>
              </a:cxn>
              <a:cxn ang="0">
                <a:pos x="44" y="138"/>
              </a:cxn>
              <a:cxn ang="0">
                <a:pos x="30" y="132"/>
              </a:cxn>
              <a:cxn ang="0">
                <a:pos x="20" y="122"/>
              </a:cxn>
              <a:cxn ang="0">
                <a:pos x="12" y="112"/>
              </a:cxn>
              <a:cxn ang="0">
                <a:pos x="4" y="100"/>
              </a:cxn>
              <a:cxn ang="0">
                <a:pos x="0" y="86"/>
              </a:cxn>
              <a:cxn ang="0">
                <a:pos x="0" y="72"/>
              </a:cxn>
              <a:cxn ang="0">
                <a:pos x="0" y="58"/>
              </a:cxn>
              <a:cxn ang="0">
                <a:pos x="4" y="44"/>
              </a:cxn>
              <a:cxn ang="0">
                <a:pos x="12" y="32"/>
              </a:cxn>
              <a:cxn ang="0">
                <a:pos x="20" y="20"/>
              </a:cxn>
              <a:cxn ang="0">
                <a:pos x="30" y="12"/>
              </a:cxn>
              <a:cxn ang="0">
                <a:pos x="44" y="6"/>
              </a:cxn>
              <a:cxn ang="0">
                <a:pos x="56" y="2"/>
              </a:cxn>
              <a:cxn ang="0">
                <a:pos x="72" y="0"/>
              </a:cxn>
              <a:cxn ang="0">
                <a:pos x="86" y="2"/>
              </a:cxn>
              <a:cxn ang="0">
                <a:pos x="100" y="6"/>
              </a:cxn>
              <a:cxn ang="0">
                <a:pos x="112" y="12"/>
              </a:cxn>
              <a:cxn ang="0">
                <a:pos x="122" y="20"/>
              </a:cxn>
              <a:cxn ang="0">
                <a:pos x="130" y="32"/>
              </a:cxn>
              <a:cxn ang="0">
                <a:pos x="138" y="44"/>
              </a:cxn>
              <a:cxn ang="0">
                <a:pos x="142" y="58"/>
              </a:cxn>
              <a:cxn ang="0">
                <a:pos x="142" y="72"/>
              </a:cxn>
            </a:cxnLst>
            <a:rect l="0" t="0" r="r" b="b"/>
            <a:pathLst>
              <a:path w="144" h="144">
                <a:moveTo>
                  <a:pt x="144" y="72"/>
                </a:moveTo>
                <a:lnTo>
                  <a:pt x="142" y="86"/>
                </a:lnTo>
                <a:lnTo>
                  <a:pt x="138" y="100"/>
                </a:lnTo>
                <a:lnTo>
                  <a:pt x="130" y="112"/>
                </a:lnTo>
                <a:lnTo>
                  <a:pt x="122" y="122"/>
                </a:lnTo>
                <a:lnTo>
                  <a:pt x="112" y="132"/>
                </a:lnTo>
                <a:lnTo>
                  <a:pt x="100" y="138"/>
                </a:lnTo>
                <a:lnTo>
                  <a:pt x="86" y="142"/>
                </a:lnTo>
                <a:lnTo>
                  <a:pt x="72" y="144"/>
                </a:lnTo>
                <a:lnTo>
                  <a:pt x="56" y="142"/>
                </a:lnTo>
                <a:lnTo>
                  <a:pt x="44" y="138"/>
                </a:lnTo>
                <a:lnTo>
                  <a:pt x="30" y="132"/>
                </a:lnTo>
                <a:lnTo>
                  <a:pt x="20" y="122"/>
                </a:lnTo>
                <a:lnTo>
                  <a:pt x="12" y="112"/>
                </a:lnTo>
                <a:lnTo>
                  <a:pt x="4" y="100"/>
                </a:lnTo>
                <a:lnTo>
                  <a:pt x="0" y="86"/>
                </a:lnTo>
                <a:lnTo>
                  <a:pt x="0" y="72"/>
                </a:lnTo>
                <a:lnTo>
                  <a:pt x="0" y="58"/>
                </a:lnTo>
                <a:lnTo>
                  <a:pt x="4" y="44"/>
                </a:lnTo>
                <a:lnTo>
                  <a:pt x="12" y="32"/>
                </a:lnTo>
                <a:lnTo>
                  <a:pt x="20" y="20"/>
                </a:lnTo>
                <a:lnTo>
                  <a:pt x="30" y="12"/>
                </a:lnTo>
                <a:lnTo>
                  <a:pt x="44" y="6"/>
                </a:lnTo>
                <a:lnTo>
                  <a:pt x="56" y="2"/>
                </a:lnTo>
                <a:lnTo>
                  <a:pt x="72" y="0"/>
                </a:lnTo>
                <a:lnTo>
                  <a:pt x="86" y="2"/>
                </a:lnTo>
                <a:lnTo>
                  <a:pt x="100" y="6"/>
                </a:lnTo>
                <a:lnTo>
                  <a:pt x="112" y="12"/>
                </a:lnTo>
                <a:lnTo>
                  <a:pt x="122" y="20"/>
                </a:lnTo>
                <a:lnTo>
                  <a:pt x="130" y="32"/>
                </a:lnTo>
                <a:lnTo>
                  <a:pt x="138" y="44"/>
                </a:lnTo>
                <a:lnTo>
                  <a:pt x="142" y="58"/>
                </a:lnTo>
                <a:lnTo>
                  <a:pt x="142" y="72"/>
                </a:lnTo>
              </a:path>
            </a:pathLst>
          </a:custGeom>
          <a:noFill/>
          <a:ln w="15875">
            <a:solidFill>
              <a:srgbClr val="0092C8"/>
            </a:solidFill>
            <a:prstDash val="solid"/>
            <a:round/>
            <a:headEnd/>
            <a:tailEnd/>
          </a:ln>
        </p:spPr>
        <p:txBody>
          <a:bodyPr/>
          <a:lstStyle/>
          <a:p>
            <a:endParaRPr lang="en-US"/>
          </a:p>
        </p:txBody>
      </p:sp>
      <p:sp>
        <p:nvSpPr>
          <p:cNvPr id="100372" name="Freeform 20"/>
          <p:cNvSpPr>
            <a:spLocks/>
          </p:cNvSpPr>
          <p:nvPr/>
        </p:nvSpPr>
        <p:spPr bwMode="auto">
          <a:xfrm>
            <a:off x="4802188" y="1379538"/>
            <a:ext cx="228600" cy="228600"/>
          </a:xfrm>
          <a:custGeom>
            <a:avLst/>
            <a:gdLst/>
            <a:ahLst/>
            <a:cxnLst>
              <a:cxn ang="0">
                <a:pos x="144" y="72"/>
              </a:cxn>
              <a:cxn ang="0">
                <a:pos x="144" y="86"/>
              </a:cxn>
              <a:cxn ang="0">
                <a:pos x="140" y="100"/>
              </a:cxn>
              <a:cxn ang="0">
                <a:pos x="132" y="112"/>
              </a:cxn>
              <a:cxn ang="0">
                <a:pos x="124" y="124"/>
              </a:cxn>
              <a:cxn ang="0">
                <a:pos x="114" y="132"/>
              </a:cxn>
              <a:cxn ang="0">
                <a:pos x="100" y="138"/>
              </a:cxn>
              <a:cxn ang="0">
                <a:pos x="88" y="142"/>
              </a:cxn>
              <a:cxn ang="0">
                <a:pos x="72" y="144"/>
              </a:cxn>
              <a:cxn ang="0">
                <a:pos x="58" y="142"/>
              </a:cxn>
              <a:cxn ang="0">
                <a:pos x="44" y="138"/>
              </a:cxn>
              <a:cxn ang="0">
                <a:pos x="32" y="132"/>
              </a:cxn>
              <a:cxn ang="0">
                <a:pos x="22" y="124"/>
              </a:cxn>
              <a:cxn ang="0">
                <a:pos x="14" y="112"/>
              </a:cxn>
              <a:cxn ang="0">
                <a:pos x="6" y="100"/>
              </a:cxn>
              <a:cxn ang="0">
                <a:pos x="2" y="86"/>
              </a:cxn>
              <a:cxn ang="0">
                <a:pos x="0" y="72"/>
              </a:cxn>
              <a:cxn ang="0">
                <a:pos x="2" y="58"/>
              </a:cxn>
              <a:cxn ang="0">
                <a:pos x="6" y="44"/>
              </a:cxn>
              <a:cxn ang="0">
                <a:pos x="14" y="32"/>
              </a:cxn>
              <a:cxn ang="0">
                <a:pos x="22" y="22"/>
              </a:cxn>
              <a:cxn ang="0">
                <a:pos x="32" y="12"/>
              </a:cxn>
              <a:cxn ang="0">
                <a:pos x="44" y="6"/>
              </a:cxn>
              <a:cxn ang="0">
                <a:pos x="58" y="2"/>
              </a:cxn>
              <a:cxn ang="0">
                <a:pos x="72" y="0"/>
              </a:cxn>
              <a:cxn ang="0">
                <a:pos x="88" y="2"/>
              </a:cxn>
              <a:cxn ang="0">
                <a:pos x="100" y="6"/>
              </a:cxn>
              <a:cxn ang="0">
                <a:pos x="114" y="12"/>
              </a:cxn>
              <a:cxn ang="0">
                <a:pos x="124" y="22"/>
              </a:cxn>
              <a:cxn ang="0">
                <a:pos x="132" y="32"/>
              </a:cxn>
              <a:cxn ang="0">
                <a:pos x="140" y="44"/>
              </a:cxn>
              <a:cxn ang="0">
                <a:pos x="144" y="58"/>
              </a:cxn>
              <a:cxn ang="0">
                <a:pos x="144" y="70"/>
              </a:cxn>
              <a:cxn ang="0">
                <a:pos x="144" y="72"/>
              </a:cxn>
            </a:cxnLst>
            <a:rect l="0" t="0" r="r" b="b"/>
            <a:pathLst>
              <a:path w="144" h="144">
                <a:moveTo>
                  <a:pt x="144" y="72"/>
                </a:moveTo>
                <a:lnTo>
                  <a:pt x="144" y="86"/>
                </a:lnTo>
                <a:lnTo>
                  <a:pt x="140" y="100"/>
                </a:lnTo>
                <a:lnTo>
                  <a:pt x="132" y="112"/>
                </a:lnTo>
                <a:lnTo>
                  <a:pt x="124" y="124"/>
                </a:lnTo>
                <a:lnTo>
                  <a:pt x="114" y="132"/>
                </a:lnTo>
                <a:lnTo>
                  <a:pt x="100" y="138"/>
                </a:lnTo>
                <a:lnTo>
                  <a:pt x="88" y="142"/>
                </a:lnTo>
                <a:lnTo>
                  <a:pt x="72" y="144"/>
                </a:lnTo>
                <a:lnTo>
                  <a:pt x="58" y="142"/>
                </a:lnTo>
                <a:lnTo>
                  <a:pt x="44" y="138"/>
                </a:lnTo>
                <a:lnTo>
                  <a:pt x="32" y="132"/>
                </a:lnTo>
                <a:lnTo>
                  <a:pt x="22" y="124"/>
                </a:lnTo>
                <a:lnTo>
                  <a:pt x="14" y="112"/>
                </a:lnTo>
                <a:lnTo>
                  <a:pt x="6" y="100"/>
                </a:lnTo>
                <a:lnTo>
                  <a:pt x="2" y="86"/>
                </a:lnTo>
                <a:lnTo>
                  <a:pt x="0" y="72"/>
                </a:lnTo>
                <a:lnTo>
                  <a:pt x="2" y="58"/>
                </a:lnTo>
                <a:lnTo>
                  <a:pt x="6" y="44"/>
                </a:lnTo>
                <a:lnTo>
                  <a:pt x="14" y="32"/>
                </a:lnTo>
                <a:lnTo>
                  <a:pt x="22" y="22"/>
                </a:lnTo>
                <a:lnTo>
                  <a:pt x="32" y="12"/>
                </a:lnTo>
                <a:lnTo>
                  <a:pt x="44" y="6"/>
                </a:lnTo>
                <a:lnTo>
                  <a:pt x="58" y="2"/>
                </a:lnTo>
                <a:lnTo>
                  <a:pt x="72" y="0"/>
                </a:lnTo>
                <a:lnTo>
                  <a:pt x="88" y="2"/>
                </a:lnTo>
                <a:lnTo>
                  <a:pt x="100" y="6"/>
                </a:lnTo>
                <a:lnTo>
                  <a:pt x="114" y="12"/>
                </a:lnTo>
                <a:lnTo>
                  <a:pt x="124" y="22"/>
                </a:lnTo>
                <a:lnTo>
                  <a:pt x="132" y="32"/>
                </a:lnTo>
                <a:lnTo>
                  <a:pt x="140" y="44"/>
                </a:lnTo>
                <a:lnTo>
                  <a:pt x="144" y="58"/>
                </a:lnTo>
                <a:lnTo>
                  <a:pt x="144" y="70"/>
                </a:lnTo>
                <a:lnTo>
                  <a:pt x="144" y="72"/>
                </a:lnTo>
                <a:close/>
              </a:path>
            </a:pathLst>
          </a:custGeom>
          <a:solidFill>
            <a:srgbClr val="FFFFFF"/>
          </a:solidFill>
          <a:ln w="9525">
            <a:noFill/>
            <a:round/>
            <a:headEnd/>
            <a:tailEnd/>
          </a:ln>
        </p:spPr>
        <p:txBody>
          <a:bodyPr/>
          <a:lstStyle/>
          <a:p>
            <a:endParaRPr lang="en-US"/>
          </a:p>
        </p:txBody>
      </p:sp>
      <p:sp>
        <p:nvSpPr>
          <p:cNvPr id="100373" name="Freeform 21"/>
          <p:cNvSpPr>
            <a:spLocks/>
          </p:cNvSpPr>
          <p:nvPr/>
        </p:nvSpPr>
        <p:spPr bwMode="auto">
          <a:xfrm>
            <a:off x="4802188" y="1379538"/>
            <a:ext cx="228600" cy="228600"/>
          </a:xfrm>
          <a:custGeom>
            <a:avLst/>
            <a:gdLst/>
            <a:ahLst/>
            <a:cxnLst>
              <a:cxn ang="0">
                <a:pos x="144" y="72"/>
              </a:cxn>
              <a:cxn ang="0">
                <a:pos x="144" y="86"/>
              </a:cxn>
              <a:cxn ang="0">
                <a:pos x="140" y="100"/>
              </a:cxn>
              <a:cxn ang="0">
                <a:pos x="132" y="112"/>
              </a:cxn>
              <a:cxn ang="0">
                <a:pos x="124" y="124"/>
              </a:cxn>
              <a:cxn ang="0">
                <a:pos x="114" y="132"/>
              </a:cxn>
              <a:cxn ang="0">
                <a:pos x="100" y="138"/>
              </a:cxn>
              <a:cxn ang="0">
                <a:pos x="88" y="142"/>
              </a:cxn>
              <a:cxn ang="0">
                <a:pos x="72" y="144"/>
              </a:cxn>
              <a:cxn ang="0">
                <a:pos x="58" y="142"/>
              </a:cxn>
              <a:cxn ang="0">
                <a:pos x="44" y="138"/>
              </a:cxn>
              <a:cxn ang="0">
                <a:pos x="32" y="132"/>
              </a:cxn>
              <a:cxn ang="0">
                <a:pos x="22" y="124"/>
              </a:cxn>
              <a:cxn ang="0">
                <a:pos x="14" y="112"/>
              </a:cxn>
              <a:cxn ang="0">
                <a:pos x="6" y="100"/>
              </a:cxn>
              <a:cxn ang="0">
                <a:pos x="2" y="86"/>
              </a:cxn>
              <a:cxn ang="0">
                <a:pos x="0" y="72"/>
              </a:cxn>
              <a:cxn ang="0">
                <a:pos x="2" y="58"/>
              </a:cxn>
              <a:cxn ang="0">
                <a:pos x="6" y="44"/>
              </a:cxn>
              <a:cxn ang="0">
                <a:pos x="14" y="32"/>
              </a:cxn>
              <a:cxn ang="0">
                <a:pos x="22" y="22"/>
              </a:cxn>
              <a:cxn ang="0">
                <a:pos x="32" y="12"/>
              </a:cxn>
              <a:cxn ang="0">
                <a:pos x="44" y="6"/>
              </a:cxn>
              <a:cxn ang="0">
                <a:pos x="58" y="2"/>
              </a:cxn>
              <a:cxn ang="0">
                <a:pos x="72" y="0"/>
              </a:cxn>
              <a:cxn ang="0">
                <a:pos x="88" y="2"/>
              </a:cxn>
              <a:cxn ang="0">
                <a:pos x="100" y="6"/>
              </a:cxn>
              <a:cxn ang="0">
                <a:pos x="114" y="12"/>
              </a:cxn>
              <a:cxn ang="0">
                <a:pos x="124" y="22"/>
              </a:cxn>
              <a:cxn ang="0">
                <a:pos x="132" y="32"/>
              </a:cxn>
              <a:cxn ang="0">
                <a:pos x="140" y="44"/>
              </a:cxn>
              <a:cxn ang="0">
                <a:pos x="144" y="58"/>
              </a:cxn>
              <a:cxn ang="0">
                <a:pos x="144" y="70"/>
              </a:cxn>
            </a:cxnLst>
            <a:rect l="0" t="0" r="r" b="b"/>
            <a:pathLst>
              <a:path w="144" h="144">
                <a:moveTo>
                  <a:pt x="144" y="72"/>
                </a:moveTo>
                <a:lnTo>
                  <a:pt x="144" y="86"/>
                </a:lnTo>
                <a:lnTo>
                  <a:pt x="140" y="100"/>
                </a:lnTo>
                <a:lnTo>
                  <a:pt x="132" y="112"/>
                </a:lnTo>
                <a:lnTo>
                  <a:pt x="124" y="124"/>
                </a:lnTo>
                <a:lnTo>
                  <a:pt x="114" y="132"/>
                </a:lnTo>
                <a:lnTo>
                  <a:pt x="100" y="138"/>
                </a:lnTo>
                <a:lnTo>
                  <a:pt x="88" y="142"/>
                </a:lnTo>
                <a:lnTo>
                  <a:pt x="72" y="144"/>
                </a:lnTo>
                <a:lnTo>
                  <a:pt x="58" y="142"/>
                </a:lnTo>
                <a:lnTo>
                  <a:pt x="44" y="138"/>
                </a:lnTo>
                <a:lnTo>
                  <a:pt x="32" y="132"/>
                </a:lnTo>
                <a:lnTo>
                  <a:pt x="22" y="124"/>
                </a:lnTo>
                <a:lnTo>
                  <a:pt x="14" y="112"/>
                </a:lnTo>
                <a:lnTo>
                  <a:pt x="6" y="100"/>
                </a:lnTo>
                <a:lnTo>
                  <a:pt x="2" y="86"/>
                </a:lnTo>
                <a:lnTo>
                  <a:pt x="0" y="72"/>
                </a:lnTo>
                <a:lnTo>
                  <a:pt x="2" y="58"/>
                </a:lnTo>
                <a:lnTo>
                  <a:pt x="6" y="44"/>
                </a:lnTo>
                <a:lnTo>
                  <a:pt x="14" y="32"/>
                </a:lnTo>
                <a:lnTo>
                  <a:pt x="22" y="22"/>
                </a:lnTo>
                <a:lnTo>
                  <a:pt x="32" y="12"/>
                </a:lnTo>
                <a:lnTo>
                  <a:pt x="44" y="6"/>
                </a:lnTo>
                <a:lnTo>
                  <a:pt x="58" y="2"/>
                </a:lnTo>
                <a:lnTo>
                  <a:pt x="72" y="0"/>
                </a:lnTo>
                <a:lnTo>
                  <a:pt x="88" y="2"/>
                </a:lnTo>
                <a:lnTo>
                  <a:pt x="100" y="6"/>
                </a:lnTo>
                <a:lnTo>
                  <a:pt x="114" y="12"/>
                </a:lnTo>
                <a:lnTo>
                  <a:pt x="124" y="22"/>
                </a:lnTo>
                <a:lnTo>
                  <a:pt x="132" y="32"/>
                </a:lnTo>
                <a:lnTo>
                  <a:pt x="140" y="44"/>
                </a:lnTo>
                <a:lnTo>
                  <a:pt x="144" y="58"/>
                </a:lnTo>
                <a:lnTo>
                  <a:pt x="144" y="70"/>
                </a:lnTo>
              </a:path>
            </a:pathLst>
          </a:custGeom>
          <a:noFill/>
          <a:ln w="15875">
            <a:solidFill>
              <a:srgbClr val="0092C8"/>
            </a:solidFill>
            <a:prstDash val="solid"/>
            <a:round/>
            <a:headEnd/>
            <a:tailEnd/>
          </a:ln>
        </p:spPr>
        <p:txBody>
          <a:bodyPr/>
          <a:lstStyle/>
          <a:p>
            <a:endParaRPr lang="en-US"/>
          </a:p>
        </p:txBody>
      </p:sp>
      <p:sp>
        <p:nvSpPr>
          <p:cNvPr id="100374" name="Freeform 22"/>
          <p:cNvSpPr>
            <a:spLocks/>
          </p:cNvSpPr>
          <p:nvPr/>
        </p:nvSpPr>
        <p:spPr bwMode="auto">
          <a:xfrm>
            <a:off x="6783388" y="3254375"/>
            <a:ext cx="228600" cy="228600"/>
          </a:xfrm>
          <a:custGeom>
            <a:avLst/>
            <a:gdLst/>
            <a:ahLst/>
            <a:cxnLst>
              <a:cxn ang="0">
                <a:pos x="144" y="72"/>
              </a:cxn>
              <a:cxn ang="0">
                <a:pos x="142" y="86"/>
              </a:cxn>
              <a:cxn ang="0">
                <a:pos x="138" y="100"/>
              </a:cxn>
              <a:cxn ang="0">
                <a:pos x="132" y="112"/>
              </a:cxn>
              <a:cxn ang="0">
                <a:pos x="122" y="122"/>
              </a:cxn>
              <a:cxn ang="0">
                <a:pos x="112" y="130"/>
              </a:cxn>
              <a:cxn ang="0">
                <a:pos x="100" y="138"/>
              </a:cxn>
              <a:cxn ang="0">
                <a:pos x="86" y="142"/>
              </a:cxn>
              <a:cxn ang="0">
                <a:pos x="72" y="144"/>
              </a:cxn>
              <a:cxn ang="0">
                <a:pos x="58" y="142"/>
              </a:cxn>
              <a:cxn ang="0">
                <a:pos x="44" y="138"/>
              </a:cxn>
              <a:cxn ang="0">
                <a:pos x="32" y="130"/>
              </a:cxn>
              <a:cxn ang="0">
                <a:pos x="22" y="122"/>
              </a:cxn>
              <a:cxn ang="0">
                <a:pos x="12" y="112"/>
              </a:cxn>
              <a:cxn ang="0">
                <a:pos x="6" y="100"/>
              </a:cxn>
              <a:cxn ang="0">
                <a:pos x="2" y="86"/>
              </a:cxn>
              <a:cxn ang="0">
                <a:pos x="0" y="72"/>
              </a:cxn>
              <a:cxn ang="0">
                <a:pos x="2" y="56"/>
              </a:cxn>
              <a:cxn ang="0">
                <a:pos x="6" y="44"/>
              </a:cxn>
              <a:cxn ang="0">
                <a:pos x="12" y="30"/>
              </a:cxn>
              <a:cxn ang="0">
                <a:pos x="22" y="20"/>
              </a:cxn>
              <a:cxn ang="0">
                <a:pos x="32" y="12"/>
              </a:cxn>
              <a:cxn ang="0">
                <a:pos x="44" y="4"/>
              </a:cxn>
              <a:cxn ang="0">
                <a:pos x="58" y="0"/>
              </a:cxn>
              <a:cxn ang="0">
                <a:pos x="72" y="0"/>
              </a:cxn>
              <a:cxn ang="0">
                <a:pos x="86" y="0"/>
              </a:cxn>
              <a:cxn ang="0">
                <a:pos x="100" y="4"/>
              </a:cxn>
              <a:cxn ang="0">
                <a:pos x="112" y="12"/>
              </a:cxn>
              <a:cxn ang="0">
                <a:pos x="122" y="20"/>
              </a:cxn>
              <a:cxn ang="0">
                <a:pos x="132" y="30"/>
              </a:cxn>
              <a:cxn ang="0">
                <a:pos x="138" y="44"/>
              </a:cxn>
              <a:cxn ang="0">
                <a:pos x="142" y="56"/>
              </a:cxn>
              <a:cxn ang="0">
                <a:pos x="142" y="72"/>
              </a:cxn>
              <a:cxn ang="0">
                <a:pos x="144" y="72"/>
              </a:cxn>
            </a:cxnLst>
            <a:rect l="0" t="0" r="r" b="b"/>
            <a:pathLst>
              <a:path w="144" h="144">
                <a:moveTo>
                  <a:pt x="144" y="72"/>
                </a:moveTo>
                <a:lnTo>
                  <a:pt x="142" y="86"/>
                </a:lnTo>
                <a:lnTo>
                  <a:pt x="138" y="100"/>
                </a:lnTo>
                <a:lnTo>
                  <a:pt x="132" y="112"/>
                </a:lnTo>
                <a:lnTo>
                  <a:pt x="122" y="122"/>
                </a:lnTo>
                <a:lnTo>
                  <a:pt x="112" y="130"/>
                </a:lnTo>
                <a:lnTo>
                  <a:pt x="100" y="138"/>
                </a:lnTo>
                <a:lnTo>
                  <a:pt x="86" y="142"/>
                </a:lnTo>
                <a:lnTo>
                  <a:pt x="72" y="144"/>
                </a:lnTo>
                <a:lnTo>
                  <a:pt x="58" y="142"/>
                </a:lnTo>
                <a:lnTo>
                  <a:pt x="44" y="138"/>
                </a:lnTo>
                <a:lnTo>
                  <a:pt x="32" y="130"/>
                </a:lnTo>
                <a:lnTo>
                  <a:pt x="22" y="122"/>
                </a:lnTo>
                <a:lnTo>
                  <a:pt x="12" y="112"/>
                </a:lnTo>
                <a:lnTo>
                  <a:pt x="6" y="100"/>
                </a:lnTo>
                <a:lnTo>
                  <a:pt x="2" y="86"/>
                </a:lnTo>
                <a:lnTo>
                  <a:pt x="0" y="72"/>
                </a:lnTo>
                <a:lnTo>
                  <a:pt x="2" y="56"/>
                </a:lnTo>
                <a:lnTo>
                  <a:pt x="6" y="44"/>
                </a:lnTo>
                <a:lnTo>
                  <a:pt x="12" y="30"/>
                </a:lnTo>
                <a:lnTo>
                  <a:pt x="22" y="20"/>
                </a:lnTo>
                <a:lnTo>
                  <a:pt x="32" y="12"/>
                </a:lnTo>
                <a:lnTo>
                  <a:pt x="44" y="4"/>
                </a:lnTo>
                <a:lnTo>
                  <a:pt x="58" y="0"/>
                </a:lnTo>
                <a:lnTo>
                  <a:pt x="72" y="0"/>
                </a:lnTo>
                <a:lnTo>
                  <a:pt x="86" y="0"/>
                </a:lnTo>
                <a:lnTo>
                  <a:pt x="100" y="4"/>
                </a:lnTo>
                <a:lnTo>
                  <a:pt x="112" y="12"/>
                </a:lnTo>
                <a:lnTo>
                  <a:pt x="122" y="20"/>
                </a:lnTo>
                <a:lnTo>
                  <a:pt x="132" y="30"/>
                </a:lnTo>
                <a:lnTo>
                  <a:pt x="138" y="44"/>
                </a:lnTo>
                <a:lnTo>
                  <a:pt x="142" y="56"/>
                </a:lnTo>
                <a:lnTo>
                  <a:pt x="142" y="72"/>
                </a:lnTo>
                <a:lnTo>
                  <a:pt x="144" y="72"/>
                </a:lnTo>
                <a:close/>
              </a:path>
            </a:pathLst>
          </a:custGeom>
          <a:solidFill>
            <a:srgbClr val="FFFFFF"/>
          </a:solidFill>
          <a:ln w="9525">
            <a:noFill/>
            <a:round/>
            <a:headEnd/>
            <a:tailEnd/>
          </a:ln>
        </p:spPr>
        <p:txBody>
          <a:bodyPr/>
          <a:lstStyle/>
          <a:p>
            <a:endParaRPr lang="en-US"/>
          </a:p>
        </p:txBody>
      </p:sp>
      <p:sp>
        <p:nvSpPr>
          <p:cNvPr id="100375" name="Freeform 23"/>
          <p:cNvSpPr>
            <a:spLocks/>
          </p:cNvSpPr>
          <p:nvPr/>
        </p:nvSpPr>
        <p:spPr bwMode="auto">
          <a:xfrm>
            <a:off x="6783388" y="3254375"/>
            <a:ext cx="228600" cy="228600"/>
          </a:xfrm>
          <a:custGeom>
            <a:avLst/>
            <a:gdLst/>
            <a:ahLst/>
            <a:cxnLst>
              <a:cxn ang="0">
                <a:pos x="144" y="72"/>
              </a:cxn>
              <a:cxn ang="0">
                <a:pos x="142" y="86"/>
              </a:cxn>
              <a:cxn ang="0">
                <a:pos x="138" y="100"/>
              </a:cxn>
              <a:cxn ang="0">
                <a:pos x="132" y="112"/>
              </a:cxn>
              <a:cxn ang="0">
                <a:pos x="122" y="122"/>
              </a:cxn>
              <a:cxn ang="0">
                <a:pos x="112" y="130"/>
              </a:cxn>
              <a:cxn ang="0">
                <a:pos x="100" y="138"/>
              </a:cxn>
              <a:cxn ang="0">
                <a:pos x="86" y="142"/>
              </a:cxn>
              <a:cxn ang="0">
                <a:pos x="72" y="144"/>
              </a:cxn>
              <a:cxn ang="0">
                <a:pos x="58" y="142"/>
              </a:cxn>
              <a:cxn ang="0">
                <a:pos x="44" y="138"/>
              </a:cxn>
              <a:cxn ang="0">
                <a:pos x="32" y="130"/>
              </a:cxn>
              <a:cxn ang="0">
                <a:pos x="22" y="122"/>
              </a:cxn>
              <a:cxn ang="0">
                <a:pos x="12" y="112"/>
              </a:cxn>
              <a:cxn ang="0">
                <a:pos x="6" y="100"/>
              </a:cxn>
              <a:cxn ang="0">
                <a:pos x="2" y="86"/>
              </a:cxn>
              <a:cxn ang="0">
                <a:pos x="0" y="72"/>
              </a:cxn>
              <a:cxn ang="0">
                <a:pos x="2" y="56"/>
              </a:cxn>
              <a:cxn ang="0">
                <a:pos x="6" y="44"/>
              </a:cxn>
              <a:cxn ang="0">
                <a:pos x="12" y="30"/>
              </a:cxn>
              <a:cxn ang="0">
                <a:pos x="22" y="20"/>
              </a:cxn>
              <a:cxn ang="0">
                <a:pos x="32" y="12"/>
              </a:cxn>
              <a:cxn ang="0">
                <a:pos x="44" y="4"/>
              </a:cxn>
              <a:cxn ang="0">
                <a:pos x="58" y="0"/>
              </a:cxn>
              <a:cxn ang="0">
                <a:pos x="72" y="0"/>
              </a:cxn>
              <a:cxn ang="0">
                <a:pos x="86" y="0"/>
              </a:cxn>
              <a:cxn ang="0">
                <a:pos x="100" y="4"/>
              </a:cxn>
              <a:cxn ang="0">
                <a:pos x="112" y="12"/>
              </a:cxn>
              <a:cxn ang="0">
                <a:pos x="122" y="20"/>
              </a:cxn>
              <a:cxn ang="0">
                <a:pos x="132" y="30"/>
              </a:cxn>
              <a:cxn ang="0">
                <a:pos x="138" y="44"/>
              </a:cxn>
              <a:cxn ang="0">
                <a:pos x="142" y="56"/>
              </a:cxn>
              <a:cxn ang="0">
                <a:pos x="142" y="72"/>
              </a:cxn>
            </a:cxnLst>
            <a:rect l="0" t="0" r="r" b="b"/>
            <a:pathLst>
              <a:path w="144" h="144">
                <a:moveTo>
                  <a:pt x="144" y="72"/>
                </a:moveTo>
                <a:lnTo>
                  <a:pt x="142" y="86"/>
                </a:lnTo>
                <a:lnTo>
                  <a:pt x="138" y="100"/>
                </a:lnTo>
                <a:lnTo>
                  <a:pt x="132" y="112"/>
                </a:lnTo>
                <a:lnTo>
                  <a:pt x="122" y="122"/>
                </a:lnTo>
                <a:lnTo>
                  <a:pt x="112" y="130"/>
                </a:lnTo>
                <a:lnTo>
                  <a:pt x="100" y="138"/>
                </a:lnTo>
                <a:lnTo>
                  <a:pt x="86" y="142"/>
                </a:lnTo>
                <a:lnTo>
                  <a:pt x="72" y="144"/>
                </a:lnTo>
                <a:lnTo>
                  <a:pt x="58" y="142"/>
                </a:lnTo>
                <a:lnTo>
                  <a:pt x="44" y="138"/>
                </a:lnTo>
                <a:lnTo>
                  <a:pt x="32" y="130"/>
                </a:lnTo>
                <a:lnTo>
                  <a:pt x="22" y="122"/>
                </a:lnTo>
                <a:lnTo>
                  <a:pt x="12" y="112"/>
                </a:lnTo>
                <a:lnTo>
                  <a:pt x="6" y="100"/>
                </a:lnTo>
                <a:lnTo>
                  <a:pt x="2" y="86"/>
                </a:lnTo>
                <a:lnTo>
                  <a:pt x="0" y="72"/>
                </a:lnTo>
                <a:lnTo>
                  <a:pt x="2" y="56"/>
                </a:lnTo>
                <a:lnTo>
                  <a:pt x="6" y="44"/>
                </a:lnTo>
                <a:lnTo>
                  <a:pt x="12" y="30"/>
                </a:lnTo>
                <a:lnTo>
                  <a:pt x="22" y="20"/>
                </a:lnTo>
                <a:lnTo>
                  <a:pt x="32" y="12"/>
                </a:lnTo>
                <a:lnTo>
                  <a:pt x="44" y="4"/>
                </a:lnTo>
                <a:lnTo>
                  <a:pt x="58" y="0"/>
                </a:lnTo>
                <a:lnTo>
                  <a:pt x="72" y="0"/>
                </a:lnTo>
                <a:lnTo>
                  <a:pt x="86" y="0"/>
                </a:lnTo>
                <a:lnTo>
                  <a:pt x="100" y="4"/>
                </a:lnTo>
                <a:lnTo>
                  <a:pt x="112" y="12"/>
                </a:lnTo>
                <a:lnTo>
                  <a:pt x="122" y="20"/>
                </a:lnTo>
                <a:lnTo>
                  <a:pt x="132" y="30"/>
                </a:lnTo>
                <a:lnTo>
                  <a:pt x="138" y="44"/>
                </a:lnTo>
                <a:lnTo>
                  <a:pt x="142" y="56"/>
                </a:lnTo>
                <a:lnTo>
                  <a:pt x="142" y="72"/>
                </a:lnTo>
              </a:path>
            </a:pathLst>
          </a:custGeom>
          <a:noFill/>
          <a:ln w="15875">
            <a:solidFill>
              <a:srgbClr val="0092C8"/>
            </a:solidFill>
            <a:prstDash val="solid"/>
            <a:round/>
            <a:headEnd/>
            <a:tailEnd/>
          </a:ln>
        </p:spPr>
        <p:txBody>
          <a:bodyPr/>
          <a:lstStyle/>
          <a:p>
            <a:endParaRPr lang="en-US"/>
          </a:p>
        </p:txBody>
      </p:sp>
      <p:sp>
        <p:nvSpPr>
          <p:cNvPr id="100376" name="Rectangle 24"/>
          <p:cNvSpPr>
            <a:spLocks noChangeArrowheads="1"/>
          </p:cNvSpPr>
          <p:nvPr/>
        </p:nvSpPr>
        <p:spPr bwMode="auto">
          <a:xfrm>
            <a:off x="525463" y="1349375"/>
            <a:ext cx="119062" cy="250825"/>
          </a:xfrm>
          <a:prstGeom prst="rect">
            <a:avLst/>
          </a:prstGeom>
          <a:noFill/>
          <a:ln w="9525">
            <a:noFill/>
            <a:miter lim="800000"/>
            <a:headEnd/>
            <a:tailEnd/>
          </a:ln>
        </p:spPr>
        <p:txBody>
          <a:bodyPr wrap="none" lIns="0" tIns="0" rIns="0" bIns="0">
            <a:spAutoFit/>
          </a:bodyPr>
          <a:lstStyle/>
          <a:p>
            <a:r>
              <a:rPr lang="en-US" sz="1400">
                <a:solidFill>
                  <a:srgbClr val="0092C8"/>
                </a:solidFill>
                <a:latin typeface="Arial Black" charset="0"/>
              </a:rPr>
              <a:t>1</a:t>
            </a:r>
            <a:endParaRPr lang="en-US" sz="1800">
              <a:latin typeface="Arial" charset="0"/>
            </a:endParaRPr>
          </a:p>
        </p:txBody>
      </p:sp>
      <p:sp>
        <p:nvSpPr>
          <p:cNvPr id="100377" name="Freeform 25"/>
          <p:cNvSpPr>
            <a:spLocks/>
          </p:cNvSpPr>
          <p:nvPr/>
        </p:nvSpPr>
        <p:spPr bwMode="auto">
          <a:xfrm>
            <a:off x="2651125" y="1389063"/>
            <a:ext cx="228600" cy="228600"/>
          </a:xfrm>
          <a:custGeom>
            <a:avLst/>
            <a:gdLst/>
            <a:ahLst/>
            <a:cxnLst>
              <a:cxn ang="0">
                <a:pos x="144" y="72"/>
              </a:cxn>
              <a:cxn ang="0">
                <a:pos x="142" y="88"/>
              </a:cxn>
              <a:cxn ang="0">
                <a:pos x="138" y="100"/>
              </a:cxn>
              <a:cxn ang="0">
                <a:pos x="132" y="112"/>
              </a:cxn>
              <a:cxn ang="0">
                <a:pos x="124" y="124"/>
              </a:cxn>
              <a:cxn ang="0">
                <a:pos x="112" y="132"/>
              </a:cxn>
              <a:cxn ang="0">
                <a:pos x="100" y="138"/>
              </a:cxn>
              <a:cxn ang="0">
                <a:pos x="86" y="142"/>
              </a:cxn>
              <a:cxn ang="0">
                <a:pos x="72" y="144"/>
              </a:cxn>
              <a:cxn ang="0">
                <a:pos x="58" y="142"/>
              </a:cxn>
              <a:cxn ang="0">
                <a:pos x="44" y="138"/>
              </a:cxn>
              <a:cxn ang="0">
                <a:pos x="32" y="132"/>
              </a:cxn>
              <a:cxn ang="0">
                <a:pos x="22" y="124"/>
              </a:cxn>
              <a:cxn ang="0">
                <a:pos x="12" y="112"/>
              </a:cxn>
              <a:cxn ang="0">
                <a:pos x="6" y="100"/>
              </a:cxn>
              <a:cxn ang="0">
                <a:pos x="2" y="88"/>
              </a:cxn>
              <a:cxn ang="0">
                <a:pos x="0" y="72"/>
              </a:cxn>
              <a:cxn ang="0">
                <a:pos x="2" y="58"/>
              </a:cxn>
              <a:cxn ang="0">
                <a:pos x="6" y="44"/>
              </a:cxn>
              <a:cxn ang="0">
                <a:pos x="12" y="32"/>
              </a:cxn>
              <a:cxn ang="0">
                <a:pos x="22" y="22"/>
              </a:cxn>
              <a:cxn ang="0">
                <a:pos x="32" y="12"/>
              </a:cxn>
              <a:cxn ang="0">
                <a:pos x="44" y="6"/>
              </a:cxn>
              <a:cxn ang="0">
                <a:pos x="58" y="2"/>
              </a:cxn>
              <a:cxn ang="0">
                <a:pos x="72" y="0"/>
              </a:cxn>
              <a:cxn ang="0">
                <a:pos x="86" y="2"/>
              </a:cxn>
              <a:cxn ang="0">
                <a:pos x="100" y="6"/>
              </a:cxn>
              <a:cxn ang="0">
                <a:pos x="112" y="12"/>
              </a:cxn>
              <a:cxn ang="0">
                <a:pos x="124" y="22"/>
              </a:cxn>
              <a:cxn ang="0">
                <a:pos x="132" y="32"/>
              </a:cxn>
              <a:cxn ang="0">
                <a:pos x="138" y="44"/>
              </a:cxn>
              <a:cxn ang="0">
                <a:pos x="142" y="58"/>
              </a:cxn>
              <a:cxn ang="0">
                <a:pos x="142" y="72"/>
              </a:cxn>
              <a:cxn ang="0">
                <a:pos x="144" y="72"/>
              </a:cxn>
            </a:cxnLst>
            <a:rect l="0" t="0" r="r" b="b"/>
            <a:pathLst>
              <a:path w="144" h="144">
                <a:moveTo>
                  <a:pt x="144" y="72"/>
                </a:moveTo>
                <a:lnTo>
                  <a:pt x="142" y="88"/>
                </a:lnTo>
                <a:lnTo>
                  <a:pt x="138" y="100"/>
                </a:lnTo>
                <a:lnTo>
                  <a:pt x="132" y="112"/>
                </a:lnTo>
                <a:lnTo>
                  <a:pt x="124" y="124"/>
                </a:lnTo>
                <a:lnTo>
                  <a:pt x="112" y="132"/>
                </a:lnTo>
                <a:lnTo>
                  <a:pt x="100" y="138"/>
                </a:lnTo>
                <a:lnTo>
                  <a:pt x="86" y="142"/>
                </a:lnTo>
                <a:lnTo>
                  <a:pt x="72" y="144"/>
                </a:lnTo>
                <a:lnTo>
                  <a:pt x="58" y="142"/>
                </a:lnTo>
                <a:lnTo>
                  <a:pt x="44" y="138"/>
                </a:lnTo>
                <a:lnTo>
                  <a:pt x="32" y="132"/>
                </a:lnTo>
                <a:lnTo>
                  <a:pt x="22" y="124"/>
                </a:lnTo>
                <a:lnTo>
                  <a:pt x="12" y="112"/>
                </a:lnTo>
                <a:lnTo>
                  <a:pt x="6" y="100"/>
                </a:lnTo>
                <a:lnTo>
                  <a:pt x="2" y="88"/>
                </a:lnTo>
                <a:lnTo>
                  <a:pt x="0" y="72"/>
                </a:lnTo>
                <a:lnTo>
                  <a:pt x="2" y="58"/>
                </a:lnTo>
                <a:lnTo>
                  <a:pt x="6" y="44"/>
                </a:lnTo>
                <a:lnTo>
                  <a:pt x="12" y="32"/>
                </a:lnTo>
                <a:lnTo>
                  <a:pt x="22" y="22"/>
                </a:lnTo>
                <a:lnTo>
                  <a:pt x="32" y="12"/>
                </a:lnTo>
                <a:lnTo>
                  <a:pt x="44" y="6"/>
                </a:lnTo>
                <a:lnTo>
                  <a:pt x="58" y="2"/>
                </a:lnTo>
                <a:lnTo>
                  <a:pt x="72" y="0"/>
                </a:lnTo>
                <a:lnTo>
                  <a:pt x="86" y="2"/>
                </a:lnTo>
                <a:lnTo>
                  <a:pt x="100" y="6"/>
                </a:lnTo>
                <a:lnTo>
                  <a:pt x="112" y="12"/>
                </a:lnTo>
                <a:lnTo>
                  <a:pt x="124" y="22"/>
                </a:lnTo>
                <a:lnTo>
                  <a:pt x="132" y="32"/>
                </a:lnTo>
                <a:lnTo>
                  <a:pt x="138" y="44"/>
                </a:lnTo>
                <a:lnTo>
                  <a:pt x="142" y="58"/>
                </a:lnTo>
                <a:lnTo>
                  <a:pt x="142" y="72"/>
                </a:lnTo>
                <a:lnTo>
                  <a:pt x="144" y="72"/>
                </a:lnTo>
                <a:close/>
              </a:path>
            </a:pathLst>
          </a:custGeom>
          <a:solidFill>
            <a:srgbClr val="FFFFFF"/>
          </a:solidFill>
          <a:ln w="9525">
            <a:noFill/>
            <a:round/>
            <a:headEnd/>
            <a:tailEnd/>
          </a:ln>
        </p:spPr>
        <p:txBody>
          <a:bodyPr/>
          <a:lstStyle/>
          <a:p>
            <a:endParaRPr lang="en-US"/>
          </a:p>
        </p:txBody>
      </p:sp>
      <p:sp>
        <p:nvSpPr>
          <p:cNvPr id="100378" name="Freeform 26"/>
          <p:cNvSpPr>
            <a:spLocks/>
          </p:cNvSpPr>
          <p:nvPr/>
        </p:nvSpPr>
        <p:spPr bwMode="auto">
          <a:xfrm>
            <a:off x="2651125" y="1389063"/>
            <a:ext cx="228600" cy="228600"/>
          </a:xfrm>
          <a:custGeom>
            <a:avLst/>
            <a:gdLst/>
            <a:ahLst/>
            <a:cxnLst>
              <a:cxn ang="0">
                <a:pos x="144" y="72"/>
              </a:cxn>
              <a:cxn ang="0">
                <a:pos x="142" y="88"/>
              </a:cxn>
              <a:cxn ang="0">
                <a:pos x="138" y="100"/>
              </a:cxn>
              <a:cxn ang="0">
                <a:pos x="132" y="112"/>
              </a:cxn>
              <a:cxn ang="0">
                <a:pos x="124" y="124"/>
              </a:cxn>
              <a:cxn ang="0">
                <a:pos x="112" y="132"/>
              </a:cxn>
              <a:cxn ang="0">
                <a:pos x="100" y="138"/>
              </a:cxn>
              <a:cxn ang="0">
                <a:pos x="86" y="142"/>
              </a:cxn>
              <a:cxn ang="0">
                <a:pos x="72" y="144"/>
              </a:cxn>
              <a:cxn ang="0">
                <a:pos x="58" y="142"/>
              </a:cxn>
              <a:cxn ang="0">
                <a:pos x="44" y="138"/>
              </a:cxn>
              <a:cxn ang="0">
                <a:pos x="32" y="132"/>
              </a:cxn>
              <a:cxn ang="0">
                <a:pos x="22" y="124"/>
              </a:cxn>
              <a:cxn ang="0">
                <a:pos x="12" y="112"/>
              </a:cxn>
              <a:cxn ang="0">
                <a:pos x="6" y="100"/>
              </a:cxn>
              <a:cxn ang="0">
                <a:pos x="2" y="88"/>
              </a:cxn>
              <a:cxn ang="0">
                <a:pos x="0" y="72"/>
              </a:cxn>
              <a:cxn ang="0">
                <a:pos x="2" y="58"/>
              </a:cxn>
              <a:cxn ang="0">
                <a:pos x="6" y="44"/>
              </a:cxn>
              <a:cxn ang="0">
                <a:pos x="12" y="32"/>
              </a:cxn>
              <a:cxn ang="0">
                <a:pos x="22" y="22"/>
              </a:cxn>
              <a:cxn ang="0">
                <a:pos x="32" y="12"/>
              </a:cxn>
              <a:cxn ang="0">
                <a:pos x="44" y="6"/>
              </a:cxn>
              <a:cxn ang="0">
                <a:pos x="58" y="2"/>
              </a:cxn>
              <a:cxn ang="0">
                <a:pos x="72" y="0"/>
              </a:cxn>
              <a:cxn ang="0">
                <a:pos x="86" y="2"/>
              </a:cxn>
              <a:cxn ang="0">
                <a:pos x="100" y="6"/>
              </a:cxn>
              <a:cxn ang="0">
                <a:pos x="112" y="12"/>
              </a:cxn>
              <a:cxn ang="0">
                <a:pos x="124" y="22"/>
              </a:cxn>
              <a:cxn ang="0">
                <a:pos x="132" y="32"/>
              </a:cxn>
              <a:cxn ang="0">
                <a:pos x="138" y="44"/>
              </a:cxn>
              <a:cxn ang="0">
                <a:pos x="142" y="58"/>
              </a:cxn>
              <a:cxn ang="0">
                <a:pos x="142" y="72"/>
              </a:cxn>
            </a:cxnLst>
            <a:rect l="0" t="0" r="r" b="b"/>
            <a:pathLst>
              <a:path w="144" h="144">
                <a:moveTo>
                  <a:pt x="144" y="72"/>
                </a:moveTo>
                <a:lnTo>
                  <a:pt x="142" y="88"/>
                </a:lnTo>
                <a:lnTo>
                  <a:pt x="138" y="100"/>
                </a:lnTo>
                <a:lnTo>
                  <a:pt x="132" y="112"/>
                </a:lnTo>
                <a:lnTo>
                  <a:pt x="124" y="124"/>
                </a:lnTo>
                <a:lnTo>
                  <a:pt x="112" y="132"/>
                </a:lnTo>
                <a:lnTo>
                  <a:pt x="100" y="138"/>
                </a:lnTo>
                <a:lnTo>
                  <a:pt x="86" y="142"/>
                </a:lnTo>
                <a:lnTo>
                  <a:pt x="72" y="144"/>
                </a:lnTo>
                <a:lnTo>
                  <a:pt x="58" y="142"/>
                </a:lnTo>
                <a:lnTo>
                  <a:pt x="44" y="138"/>
                </a:lnTo>
                <a:lnTo>
                  <a:pt x="32" y="132"/>
                </a:lnTo>
                <a:lnTo>
                  <a:pt x="22" y="124"/>
                </a:lnTo>
                <a:lnTo>
                  <a:pt x="12" y="112"/>
                </a:lnTo>
                <a:lnTo>
                  <a:pt x="6" y="100"/>
                </a:lnTo>
                <a:lnTo>
                  <a:pt x="2" y="88"/>
                </a:lnTo>
                <a:lnTo>
                  <a:pt x="0" y="72"/>
                </a:lnTo>
                <a:lnTo>
                  <a:pt x="2" y="58"/>
                </a:lnTo>
                <a:lnTo>
                  <a:pt x="6" y="44"/>
                </a:lnTo>
                <a:lnTo>
                  <a:pt x="12" y="32"/>
                </a:lnTo>
                <a:lnTo>
                  <a:pt x="22" y="22"/>
                </a:lnTo>
                <a:lnTo>
                  <a:pt x="32" y="12"/>
                </a:lnTo>
                <a:lnTo>
                  <a:pt x="44" y="6"/>
                </a:lnTo>
                <a:lnTo>
                  <a:pt x="58" y="2"/>
                </a:lnTo>
                <a:lnTo>
                  <a:pt x="72" y="0"/>
                </a:lnTo>
                <a:lnTo>
                  <a:pt x="86" y="2"/>
                </a:lnTo>
                <a:lnTo>
                  <a:pt x="100" y="6"/>
                </a:lnTo>
                <a:lnTo>
                  <a:pt x="112" y="12"/>
                </a:lnTo>
                <a:lnTo>
                  <a:pt x="124" y="22"/>
                </a:lnTo>
                <a:lnTo>
                  <a:pt x="132" y="32"/>
                </a:lnTo>
                <a:lnTo>
                  <a:pt x="138" y="44"/>
                </a:lnTo>
                <a:lnTo>
                  <a:pt x="142" y="58"/>
                </a:lnTo>
                <a:lnTo>
                  <a:pt x="142" y="72"/>
                </a:lnTo>
              </a:path>
            </a:pathLst>
          </a:custGeom>
          <a:noFill/>
          <a:ln w="15875">
            <a:solidFill>
              <a:srgbClr val="0092C8"/>
            </a:solidFill>
            <a:prstDash val="solid"/>
            <a:round/>
            <a:headEnd/>
            <a:tailEnd/>
          </a:ln>
        </p:spPr>
        <p:txBody>
          <a:bodyPr/>
          <a:lstStyle/>
          <a:p>
            <a:endParaRPr lang="en-US"/>
          </a:p>
        </p:txBody>
      </p:sp>
      <p:sp>
        <p:nvSpPr>
          <p:cNvPr id="100379" name="Rectangle 27"/>
          <p:cNvSpPr>
            <a:spLocks noChangeArrowheads="1"/>
          </p:cNvSpPr>
          <p:nvPr/>
        </p:nvSpPr>
        <p:spPr bwMode="auto">
          <a:xfrm>
            <a:off x="2709863" y="1368425"/>
            <a:ext cx="119062" cy="250825"/>
          </a:xfrm>
          <a:prstGeom prst="rect">
            <a:avLst/>
          </a:prstGeom>
          <a:noFill/>
          <a:ln w="9525">
            <a:noFill/>
            <a:miter lim="800000"/>
            <a:headEnd/>
            <a:tailEnd/>
          </a:ln>
        </p:spPr>
        <p:txBody>
          <a:bodyPr wrap="none" lIns="0" tIns="0" rIns="0" bIns="0">
            <a:spAutoFit/>
          </a:bodyPr>
          <a:lstStyle/>
          <a:p>
            <a:r>
              <a:rPr lang="en-US" sz="1400">
                <a:solidFill>
                  <a:srgbClr val="0092C8"/>
                </a:solidFill>
                <a:latin typeface="Arial Black" charset="0"/>
              </a:rPr>
              <a:t>2</a:t>
            </a:r>
            <a:endParaRPr lang="en-US" sz="1800">
              <a:latin typeface="Arial" charset="0"/>
            </a:endParaRPr>
          </a:p>
        </p:txBody>
      </p:sp>
      <p:sp>
        <p:nvSpPr>
          <p:cNvPr id="100380" name="Rectangle 28"/>
          <p:cNvSpPr>
            <a:spLocks noChangeArrowheads="1"/>
          </p:cNvSpPr>
          <p:nvPr/>
        </p:nvSpPr>
        <p:spPr bwMode="auto">
          <a:xfrm>
            <a:off x="4859338" y="1358900"/>
            <a:ext cx="119062" cy="250825"/>
          </a:xfrm>
          <a:prstGeom prst="rect">
            <a:avLst/>
          </a:prstGeom>
          <a:noFill/>
          <a:ln w="9525">
            <a:noFill/>
            <a:miter lim="800000"/>
            <a:headEnd/>
            <a:tailEnd/>
          </a:ln>
        </p:spPr>
        <p:txBody>
          <a:bodyPr wrap="none" lIns="0" tIns="0" rIns="0" bIns="0">
            <a:spAutoFit/>
          </a:bodyPr>
          <a:lstStyle/>
          <a:p>
            <a:r>
              <a:rPr lang="en-US" sz="1400">
                <a:solidFill>
                  <a:srgbClr val="0092C8"/>
                </a:solidFill>
                <a:latin typeface="Arial Black" charset="0"/>
              </a:rPr>
              <a:t>3</a:t>
            </a:r>
            <a:endParaRPr lang="en-US" sz="1800">
              <a:latin typeface="Arial" charset="0"/>
            </a:endParaRPr>
          </a:p>
        </p:txBody>
      </p:sp>
      <p:sp>
        <p:nvSpPr>
          <p:cNvPr id="100381" name="Rectangle 29"/>
          <p:cNvSpPr>
            <a:spLocks noChangeArrowheads="1"/>
          </p:cNvSpPr>
          <p:nvPr/>
        </p:nvSpPr>
        <p:spPr bwMode="auto">
          <a:xfrm>
            <a:off x="6837363" y="3235325"/>
            <a:ext cx="119062" cy="250825"/>
          </a:xfrm>
          <a:prstGeom prst="rect">
            <a:avLst/>
          </a:prstGeom>
          <a:noFill/>
          <a:ln w="9525">
            <a:noFill/>
            <a:miter lim="800000"/>
            <a:headEnd/>
            <a:tailEnd/>
          </a:ln>
        </p:spPr>
        <p:txBody>
          <a:bodyPr wrap="none" lIns="0" tIns="0" rIns="0" bIns="0">
            <a:spAutoFit/>
          </a:bodyPr>
          <a:lstStyle/>
          <a:p>
            <a:r>
              <a:rPr lang="en-US" sz="1400">
                <a:solidFill>
                  <a:srgbClr val="0092C8"/>
                </a:solidFill>
                <a:latin typeface="Arial Black" charset="0"/>
              </a:rPr>
              <a:t>4</a:t>
            </a:r>
            <a:endParaRPr lang="en-US" sz="1800">
              <a:latin typeface="Arial" charset="0"/>
            </a:endParaRPr>
          </a:p>
        </p:txBody>
      </p:sp>
      <p:sp>
        <p:nvSpPr>
          <p:cNvPr id="100382" name="Rectangle 30"/>
          <p:cNvSpPr>
            <a:spLocks noChangeArrowheads="1"/>
          </p:cNvSpPr>
          <p:nvPr/>
        </p:nvSpPr>
        <p:spPr bwMode="auto">
          <a:xfrm>
            <a:off x="738188" y="1390650"/>
            <a:ext cx="1209675" cy="231775"/>
          </a:xfrm>
          <a:prstGeom prst="rect">
            <a:avLst/>
          </a:prstGeom>
          <a:noFill/>
          <a:ln w="9525">
            <a:noFill/>
            <a:miter lim="800000"/>
            <a:headEnd/>
            <a:tailEnd/>
          </a:ln>
        </p:spPr>
        <p:txBody>
          <a:bodyPr wrap="none" lIns="0" tIns="0" rIns="0" bIns="0">
            <a:spAutoFit/>
          </a:bodyPr>
          <a:lstStyle/>
          <a:p>
            <a:r>
              <a:rPr lang="en-US" sz="1300">
                <a:solidFill>
                  <a:srgbClr val="0092C8"/>
                </a:solidFill>
                <a:latin typeface="Arial Black" charset="0"/>
              </a:rPr>
              <a:t>Resting state</a:t>
            </a:r>
            <a:endParaRPr lang="en-US" sz="1800">
              <a:latin typeface="Arial" charset="0"/>
            </a:endParaRPr>
          </a:p>
        </p:txBody>
      </p:sp>
      <p:sp>
        <p:nvSpPr>
          <p:cNvPr id="100383" name="Rectangle 31"/>
          <p:cNvSpPr>
            <a:spLocks noChangeArrowheads="1"/>
          </p:cNvSpPr>
          <p:nvPr/>
        </p:nvSpPr>
        <p:spPr bwMode="auto">
          <a:xfrm>
            <a:off x="2954338" y="1393825"/>
            <a:ext cx="1300162" cy="231775"/>
          </a:xfrm>
          <a:prstGeom prst="rect">
            <a:avLst/>
          </a:prstGeom>
          <a:noFill/>
          <a:ln w="9525">
            <a:noFill/>
            <a:miter lim="800000"/>
            <a:headEnd/>
            <a:tailEnd/>
          </a:ln>
        </p:spPr>
        <p:txBody>
          <a:bodyPr wrap="none" lIns="0" tIns="0" rIns="0" bIns="0">
            <a:spAutoFit/>
          </a:bodyPr>
          <a:lstStyle/>
          <a:p>
            <a:r>
              <a:rPr lang="en-US" sz="1300">
                <a:solidFill>
                  <a:srgbClr val="0092C8"/>
                </a:solidFill>
                <a:latin typeface="Arial Black" charset="0"/>
              </a:rPr>
              <a:t>Depolarization</a:t>
            </a:r>
            <a:endParaRPr lang="en-US" sz="1800">
              <a:latin typeface="Arial" charset="0"/>
            </a:endParaRPr>
          </a:p>
        </p:txBody>
      </p:sp>
      <p:sp>
        <p:nvSpPr>
          <p:cNvPr id="100384" name="Rectangle 32"/>
          <p:cNvSpPr>
            <a:spLocks noChangeArrowheads="1"/>
          </p:cNvSpPr>
          <p:nvPr/>
        </p:nvSpPr>
        <p:spPr bwMode="auto">
          <a:xfrm>
            <a:off x="5078413" y="1397000"/>
            <a:ext cx="1300162" cy="231775"/>
          </a:xfrm>
          <a:prstGeom prst="rect">
            <a:avLst/>
          </a:prstGeom>
          <a:noFill/>
          <a:ln w="9525">
            <a:noFill/>
            <a:miter lim="800000"/>
            <a:headEnd/>
            <a:tailEnd/>
          </a:ln>
        </p:spPr>
        <p:txBody>
          <a:bodyPr wrap="none" lIns="0" tIns="0" rIns="0" bIns="0">
            <a:spAutoFit/>
          </a:bodyPr>
          <a:lstStyle/>
          <a:p>
            <a:r>
              <a:rPr lang="en-US" sz="1300">
                <a:solidFill>
                  <a:srgbClr val="0092C8"/>
                </a:solidFill>
                <a:latin typeface="Arial Black" charset="0"/>
              </a:rPr>
              <a:t>Repolarization</a:t>
            </a:r>
            <a:endParaRPr lang="en-US" sz="1800">
              <a:latin typeface="Arial" charset="0"/>
            </a:endParaRPr>
          </a:p>
        </p:txBody>
      </p:sp>
      <p:sp>
        <p:nvSpPr>
          <p:cNvPr id="100385" name="Rectangle 33"/>
          <p:cNvSpPr>
            <a:spLocks noChangeArrowheads="1"/>
          </p:cNvSpPr>
          <p:nvPr/>
        </p:nvSpPr>
        <p:spPr bwMode="auto">
          <a:xfrm>
            <a:off x="7056438" y="3270250"/>
            <a:ext cx="1593850" cy="231775"/>
          </a:xfrm>
          <a:prstGeom prst="rect">
            <a:avLst/>
          </a:prstGeom>
          <a:noFill/>
          <a:ln w="9525">
            <a:noFill/>
            <a:miter lim="800000"/>
            <a:headEnd/>
            <a:tailEnd/>
          </a:ln>
        </p:spPr>
        <p:txBody>
          <a:bodyPr wrap="none" lIns="0" tIns="0" rIns="0" bIns="0">
            <a:spAutoFit/>
          </a:bodyPr>
          <a:lstStyle/>
          <a:p>
            <a:r>
              <a:rPr lang="en-US" sz="1300">
                <a:solidFill>
                  <a:srgbClr val="0092C8"/>
                </a:solidFill>
                <a:latin typeface="Arial Black" charset="0"/>
              </a:rPr>
              <a:t>Hyperpolarization</a:t>
            </a:r>
            <a:endParaRPr lang="en-US" sz="1800">
              <a:latin typeface="Arial" charset="0"/>
            </a:endParaRPr>
          </a:p>
        </p:txBody>
      </p:sp>
      <p:sp>
        <p:nvSpPr>
          <p:cNvPr id="100386" name="Rectangle 34"/>
          <p:cNvSpPr>
            <a:spLocks noChangeArrowheads="1"/>
          </p:cNvSpPr>
          <p:nvPr/>
        </p:nvSpPr>
        <p:spPr bwMode="auto">
          <a:xfrm>
            <a:off x="436563" y="889000"/>
            <a:ext cx="2189162" cy="358775"/>
          </a:xfrm>
          <a:prstGeom prst="rect">
            <a:avLst/>
          </a:prstGeom>
          <a:noFill/>
          <a:ln w="9525">
            <a:noFill/>
            <a:miter lim="800000"/>
            <a:headEnd/>
            <a:tailEnd/>
          </a:ln>
        </p:spPr>
        <p:txBody>
          <a:bodyPr wrap="none" lIns="0" tIns="0" rIns="0" bIns="0">
            <a:spAutoFit/>
          </a:bodyPr>
          <a:lstStyle/>
          <a:p>
            <a:r>
              <a:rPr lang="en-US" sz="2000">
                <a:solidFill>
                  <a:srgbClr val="231F20"/>
                </a:solidFill>
                <a:latin typeface="Arial Black" charset="0"/>
              </a:rPr>
              <a:t>The big picture </a:t>
            </a:r>
            <a:endParaRPr lang="en-US" sz="1800">
              <a:latin typeface="Arial" charset="0"/>
            </a:endParaRPr>
          </a:p>
        </p:txBody>
      </p:sp>
      <p:sp>
        <p:nvSpPr>
          <p:cNvPr id="100387" name="Freeform 35"/>
          <p:cNvSpPr>
            <a:spLocks/>
          </p:cNvSpPr>
          <p:nvPr/>
        </p:nvSpPr>
        <p:spPr bwMode="auto">
          <a:xfrm>
            <a:off x="2895600" y="3689350"/>
            <a:ext cx="228600" cy="228600"/>
          </a:xfrm>
          <a:custGeom>
            <a:avLst/>
            <a:gdLst/>
            <a:ahLst/>
            <a:cxnLst>
              <a:cxn ang="0">
                <a:pos x="144" y="72"/>
              </a:cxn>
              <a:cxn ang="0">
                <a:pos x="144" y="86"/>
              </a:cxn>
              <a:cxn ang="0">
                <a:pos x="138" y="100"/>
              </a:cxn>
              <a:cxn ang="0">
                <a:pos x="132" y="112"/>
              </a:cxn>
              <a:cxn ang="0">
                <a:pos x="124" y="122"/>
              </a:cxn>
              <a:cxn ang="0">
                <a:pos x="112" y="132"/>
              </a:cxn>
              <a:cxn ang="0">
                <a:pos x="100" y="138"/>
              </a:cxn>
              <a:cxn ang="0">
                <a:pos x="88" y="142"/>
              </a:cxn>
              <a:cxn ang="0">
                <a:pos x="72" y="144"/>
              </a:cxn>
              <a:cxn ang="0">
                <a:pos x="58" y="142"/>
              </a:cxn>
              <a:cxn ang="0">
                <a:pos x="44" y="138"/>
              </a:cxn>
              <a:cxn ang="0">
                <a:pos x="32" y="132"/>
              </a:cxn>
              <a:cxn ang="0">
                <a:pos x="22" y="122"/>
              </a:cxn>
              <a:cxn ang="0">
                <a:pos x="14" y="112"/>
              </a:cxn>
              <a:cxn ang="0">
                <a:pos x="6" y="100"/>
              </a:cxn>
              <a:cxn ang="0">
                <a:pos x="2" y="86"/>
              </a:cxn>
              <a:cxn ang="0">
                <a:pos x="0" y="72"/>
              </a:cxn>
              <a:cxn ang="0">
                <a:pos x="2" y="58"/>
              </a:cxn>
              <a:cxn ang="0">
                <a:pos x="6" y="44"/>
              </a:cxn>
              <a:cxn ang="0">
                <a:pos x="14" y="32"/>
              </a:cxn>
              <a:cxn ang="0">
                <a:pos x="22" y="22"/>
              </a:cxn>
              <a:cxn ang="0">
                <a:pos x="32" y="12"/>
              </a:cxn>
              <a:cxn ang="0">
                <a:pos x="44" y="6"/>
              </a:cxn>
              <a:cxn ang="0">
                <a:pos x="58" y="2"/>
              </a:cxn>
              <a:cxn ang="0">
                <a:pos x="72" y="0"/>
              </a:cxn>
              <a:cxn ang="0">
                <a:pos x="88" y="2"/>
              </a:cxn>
              <a:cxn ang="0">
                <a:pos x="100" y="6"/>
              </a:cxn>
              <a:cxn ang="0">
                <a:pos x="112" y="12"/>
              </a:cxn>
              <a:cxn ang="0">
                <a:pos x="124" y="22"/>
              </a:cxn>
              <a:cxn ang="0">
                <a:pos x="132" y="32"/>
              </a:cxn>
              <a:cxn ang="0">
                <a:pos x="138" y="44"/>
              </a:cxn>
              <a:cxn ang="0">
                <a:pos x="144" y="58"/>
              </a:cxn>
              <a:cxn ang="0">
                <a:pos x="144" y="70"/>
              </a:cxn>
              <a:cxn ang="0">
                <a:pos x="144" y="72"/>
              </a:cxn>
            </a:cxnLst>
            <a:rect l="0" t="0" r="r" b="b"/>
            <a:pathLst>
              <a:path w="144" h="144">
                <a:moveTo>
                  <a:pt x="144" y="72"/>
                </a:moveTo>
                <a:lnTo>
                  <a:pt x="144" y="86"/>
                </a:lnTo>
                <a:lnTo>
                  <a:pt x="138" y="100"/>
                </a:lnTo>
                <a:lnTo>
                  <a:pt x="132" y="112"/>
                </a:lnTo>
                <a:lnTo>
                  <a:pt x="124" y="122"/>
                </a:lnTo>
                <a:lnTo>
                  <a:pt x="112" y="132"/>
                </a:lnTo>
                <a:lnTo>
                  <a:pt x="100" y="138"/>
                </a:lnTo>
                <a:lnTo>
                  <a:pt x="88" y="142"/>
                </a:lnTo>
                <a:lnTo>
                  <a:pt x="72" y="144"/>
                </a:lnTo>
                <a:lnTo>
                  <a:pt x="58" y="142"/>
                </a:lnTo>
                <a:lnTo>
                  <a:pt x="44" y="138"/>
                </a:lnTo>
                <a:lnTo>
                  <a:pt x="32" y="132"/>
                </a:lnTo>
                <a:lnTo>
                  <a:pt x="22" y="122"/>
                </a:lnTo>
                <a:lnTo>
                  <a:pt x="14" y="112"/>
                </a:lnTo>
                <a:lnTo>
                  <a:pt x="6" y="100"/>
                </a:lnTo>
                <a:lnTo>
                  <a:pt x="2" y="86"/>
                </a:lnTo>
                <a:lnTo>
                  <a:pt x="0" y="72"/>
                </a:lnTo>
                <a:lnTo>
                  <a:pt x="2" y="58"/>
                </a:lnTo>
                <a:lnTo>
                  <a:pt x="6" y="44"/>
                </a:lnTo>
                <a:lnTo>
                  <a:pt x="14" y="32"/>
                </a:lnTo>
                <a:lnTo>
                  <a:pt x="22" y="22"/>
                </a:lnTo>
                <a:lnTo>
                  <a:pt x="32" y="12"/>
                </a:lnTo>
                <a:lnTo>
                  <a:pt x="44" y="6"/>
                </a:lnTo>
                <a:lnTo>
                  <a:pt x="58" y="2"/>
                </a:lnTo>
                <a:lnTo>
                  <a:pt x="72" y="0"/>
                </a:lnTo>
                <a:lnTo>
                  <a:pt x="88" y="2"/>
                </a:lnTo>
                <a:lnTo>
                  <a:pt x="100" y="6"/>
                </a:lnTo>
                <a:lnTo>
                  <a:pt x="112" y="12"/>
                </a:lnTo>
                <a:lnTo>
                  <a:pt x="124" y="22"/>
                </a:lnTo>
                <a:lnTo>
                  <a:pt x="132" y="32"/>
                </a:lnTo>
                <a:lnTo>
                  <a:pt x="138" y="44"/>
                </a:lnTo>
                <a:lnTo>
                  <a:pt x="144" y="58"/>
                </a:lnTo>
                <a:lnTo>
                  <a:pt x="144" y="70"/>
                </a:lnTo>
                <a:lnTo>
                  <a:pt x="144" y="72"/>
                </a:lnTo>
                <a:close/>
              </a:path>
            </a:pathLst>
          </a:custGeom>
          <a:solidFill>
            <a:srgbClr val="FFFFFF"/>
          </a:solidFill>
          <a:ln w="9525">
            <a:noFill/>
            <a:round/>
            <a:headEnd/>
            <a:tailEnd/>
          </a:ln>
        </p:spPr>
        <p:txBody>
          <a:bodyPr/>
          <a:lstStyle/>
          <a:p>
            <a:endParaRPr lang="en-US"/>
          </a:p>
        </p:txBody>
      </p:sp>
      <p:sp>
        <p:nvSpPr>
          <p:cNvPr id="100388" name="Freeform 36"/>
          <p:cNvSpPr>
            <a:spLocks/>
          </p:cNvSpPr>
          <p:nvPr/>
        </p:nvSpPr>
        <p:spPr bwMode="auto">
          <a:xfrm>
            <a:off x="2895600" y="3689350"/>
            <a:ext cx="228600" cy="228600"/>
          </a:xfrm>
          <a:custGeom>
            <a:avLst/>
            <a:gdLst/>
            <a:ahLst/>
            <a:cxnLst>
              <a:cxn ang="0">
                <a:pos x="144" y="72"/>
              </a:cxn>
              <a:cxn ang="0">
                <a:pos x="144" y="86"/>
              </a:cxn>
              <a:cxn ang="0">
                <a:pos x="138" y="100"/>
              </a:cxn>
              <a:cxn ang="0">
                <a:pos x="132" y="112"/>
              </a:cxn>
              <a:cxn ang="0">
                <a:pos x="124" y="122"/>
              </a:cxn>
              <a:cxn ang="0">
                <a:pos x="112" y="132"/>
              </a:cxn>
              <a:cxn ang="0">
                <a:pos x="100" y="138"/>
              </a:cxn>
              <a:cxn ang="0">
                <a:pos x="88" y="142"/>
              </a:cxn>
              <a:cxn ang="0">
                <a:pos x="72" y="144"/>
              </a:cxn>
              <a:cxn ang="0">
                <a:pos x="58" y="142"/>
              </a:cxn>
              <a:cxn ang="0">
                <a:pos x="44" y="138"/>
              </a:cxn>
              <a:cxn ang="0">
                <a:pos x="32" y="132"/>
              </a:cxn>
              <a:cxn ang="0">
                <a:pos x="22" y="122"/>
              </a:cxn>
              <a:cxn ang="0">
                <a:pos x="14" y="112"/>
              </a:cxn>
              <a:cxn ang="0">
                <a:pos x="6" y="100"/>
              </a:cxn>
              <a:cxn ang="0">
                <a:pos x="2" y="86"/>
              </a:cxn>
              <a:cxn ang="0">
                <a:pos x="0" y="72"/>
              </a:cxn>
              <a:cxn ang="0">
                <a:pos x="2" y="58"/>
              </a:cxn>
              <a:cxn ang="0">
                <a:pos x="6" y="44"/>
              </a:cxn>
              <a:cxn ang="0">
                <a:pos x="14" y="32"/>
              </a:cxn>
              <a:cxn ang="0">
                <a:pos x="22" y="22"/>
              </a:cxn>
              <a:cxn ang="0">
                <a:pos x="32" y="12"/>
              </a:cxn>
              <a:cxn ang="0">
                <a:pos x="44" y="6"/>
              </a:cxn>
              <a:cxn ang="0">
                <a:pos x="58" y="2"/>
              </a:cxn>
              <a:cxn ang="0">
                <a:pos x="72" y="0"/>
              </a:cxn>
              <a:cxn ang="0">
                <a:pos x="88" y="2"/>
              </a:cxn>
              <a:cxn ang="0">
                <a:pos x="100" y="6"/>
              </a:cxn>
              <a:cxn ang="0">
                <a:pos x="112" y="12"/>
              </a:cxn>
              <a:cxn ang="0">
                <a:pos x="124" y="22"/>
              </a:cxn>
              <a:cxn ang="0">
                <a:pos x="132" y="32"/>
              </a:cxn>
              <a:cxn ang="0">
                <a:pos x="138" y="44"/>
              </a:cxn>
              <a:cxn ang="0">
                <a:pos x="144" y="58"/>
              </a:cxn>
              <a:cxn ang="0">
                <a:pos x="144" y="70"/>
              </a:cxn>
            </a:cxnLst>
            <a:rect l="0" t="0" r="r" b="b"/>
            <a:pathLst>
              <a:path w="144" h="144">
                <a:moveTo>
                  <a:pt x="144" y="72"/>
                </a:moveTo>
                <a:lnTo>
                  <a:pt x="144" y="86"/>
                </a:lnTo>
                <a:lnTo>
                  <a:pt x="138" y="100"/>
                </a:lnTo>
                <a:lnTo>
                  <a:pt x="132" y="112"/>
                </a:lnTo>
                <a:lnTo>
                  <a:pt x="124" y="122"/>
                </a:lnTo>
                <a:lnTo>
                  <a:pt x="112" y="132"/>
                </a:lnTo>
                <a:lnTo>
                  <a:pt x="100" y="138"/>
                </a:lnTo>
                <a:lnTo>
                  <a:pt x="88" y="142"/>
                </a:lnTo>
                <a:lnTo>
                  <a:pt x="72" y="144"/>
                </a:lnTo>
                <a:lnTo>
                  <a:pt x="58" y="142"/>
                </a:lnTo>
                <a:lnTo>
                  <a:pt x="44" y="138"/>
                </a:lnTo>
                <a:lnTo>
                  <a:pt x="32" y="132"/>
                </a:lnTo>
                <a:lnTo>
                  <a:pt x="22" y="122"/>
                </a:lnTo>
                <a:lnTo>
                  <a:pt x="14" y="112"/>
                </a:lnTo>
                <a:lnTo>
                  <a:pt x="6" y="100"/>
                </a:lnTo>
                <a:lnTo>
                  <a:pt x="2" y="86"/>
                </a:lnTo>
                <a:lnTo>
                  <a:pt x="0" y="72"/>
                </a:lnTo>
                <a:lnTo>
                  <a:pt x="2" y="58"/>
                </a:lnTo>
                <a:lnTo>
                  <a:pt x="6" y="44"/>
                </a:lnTo>
                <a:lnTo>
                  <a:pt x="14" y="32"/>
                </a:lnTo>
                <a:lnTo>
                  <a:pt x="22" y="22"/>
                </a:lnTo>
                <a:lnTo>
                  <a:pt x="32" y="12"/>
                </a:lnTo>
                <a:lnTo>
                  <a:pt x="44" y="6"/>
                </a:lnTo>
                <a:lnTo>
                  <a:pt x="58" y="2"/>
                </a:lnTo>
                <a:lnTo>
                  <a:pt x="72" y="0"/>
                </a:lnTo>
                <a:lnTo>
                  <a:pt x="88" y="2"/>
                </a:lnTo>
                <a:lnTo>
                  <a:pt x="100" y="6"/>
                </a:lnTo>
                <a:lnTo>
                  <a:pt x="112" y="12"/>
                </a:lnTo>
                <a:lnTo>
                  <a:pt x="124" y="22"/>
                </a:lnTo>
                <a:lnTo>
                  <a:pt x="132" y="32"/>
                </a:lnTo>
                <a:lnTo>
                  <a:pt x="138" y="44"/>
                </a:lnTo>
                <a:lnTo>
                  <a:pt x="144" y="58"/>
                </a:lnTo>
                <a:lnTo>
                  <a:pt x="144" y="70"/>
                </a:lnTo>
              </a:path>
            </a:pathLst>
          </a:custGeom>
          <a:noFill/>
          <a:ln w="15875">
            <a:solidFill>
              <a:srgbClr val="0092C8"/>
            </a:solidFill>
            <a:prstDash val="solid"/>
            <a:round/>
            <a:headEnd/>
            <a:tailEnd/>
          </a:ln>
        </p:spPr>
        <p:txBody>
          <a:bodyPr/>
          <a:lstStyle/>
          <a:p>
            <a:endParaRPr lang="en-US"/>
          </a:p>
        </p:txBody>
      </p:sp>
      <p:sp>
        <p:nvSpPr>
          <p:cNvPr id="100389" name="Freeform 37"/>
          <p:cNvSpPr>
            <a:spLocks/>
          </p:cNvSpPr>
          <p:nvPr/>
        </p:nvSpPr>
        <p:spPr bwMode="auto">
          <a:xfrm>
            <a:off x="2203450" y="5035550"/>
            <a:ext cx="228600" cy="228600"/>
          </a:xfrm>
          <a:custGeom>
            <a:avLst/>
            <a:gdLst/>
            <a:ahLst/>
            <a:cxnLst>
              <a:cxn ang="0">
                <a:pos x="144" y="72"/>
              </a:cxn>
              <a:cxn ang="0">
                <a:pos x="142" y="88"/>
              </a:cxn>
              <a:cxn ang="0">
                <a:pos x="138" y="100"/>
              </a:cxn>
              <a:cxn ang="0">
                <a:pos x="132" y="114"/>
              </a:cxn>
              <a:cxn ang="0">
                <a:pos x="122" y="124"/>
              </a:cxn>
              <a:cxn ang="0">
                <a:pos x="112" y="132"/>
              </a:cxn>
              <a:cxn ang="0">
                <a:pos x="100" y="140"/>
              </a:cxn>
              <a:cxn ang="0">
                <a:pos x="86" y="144"/>
              </a:cxn>
              <a:cxn ang="0">
                <a:pos x="72" y="144"/>
              </a:cxn>
              <a:cxn ang="0">
                <a:pos x="58" y="144"/>
              </a:cxn>
              <a:cxn ang="0">
                <a:pos x="44" y="140"/>
              </a:cxn>
              <a:cxn ang="0">
                <a:pos x="32" y="132"/>
              </a:cxn>
              <a:cxn ang="0">
                <a:pos x="20" y="124"/>
              </a:cxn>
              <a:cxn ang="0">
                <a:pos x="12" y="114"/>
              </a:cxn>
              <a:cxn ang="0">
                <a:pos x="6" y="100"/>
              </a:cxn>
              <a:cxn ang="0">
                <a:pos x="2" y="88"/>
              </a:cxn>
              <a:cxn ang="0">
                <a:pos x="0" y="72"/>
              </a:cxn>
              <a:cxn ang="0">
                <a:pos x="2" y="58"/>
              </a:cxn>
              <a:cxn ang="0">
                <a:pos x="6" y="44"/>
              </a:cxn>
              <a:cxn ang="0">
                <a:pos x="12" y="32"/>
              </a:cxn>
              <a:cxn ang="0">
                <a:pos x="20" y="22"/>
              </a:cxn>
              <a:cxn ang="0">
                <a:pos x="32" y="14"/>
              </a:cxn>
              <a:cxn ang="0">
                <a:pos x="44" y="6"/>
              </a:cxn>
              <a:cxn ang="0">
                <a:pos x="58" y="2"/>
              </a:cxn>
              <a:cxn ang="0">
                <a:pos x="72" y="0"/>
              </a:cxn>
              <a:cxn ang="0">
                <a:pos x="86" y="2"/>
              </a:cxn>
              <a:cxn ang="0">
                <a:pos x="100" y="6"/>
              </a:cxn>
              <a:cxn ang="0">
                <a:pos x="112" y="14"/>
              </a:cxn>
              <a:cxn ang="0">
                <a:pos x="122" y="22"/>
              </a:cxn>
              <a:cxn ang="0">
                <a:pos x="132" y="32"/>
              </a:cxn>
              <a:cxn ang="0">
                <a:pos x="138" y="44"/>
              </a:cxn>
              <a:cxn ang="0">
                <a:pos x="142" y="58"/>
              </a:cxn>
              <a:cxn ang="0">
                <a:pos x="142" y="72"/>
              </a:cxn>
              <a:cxn ang="0">
                <a:pos x="144" y="72"/>
              </a:cxn>
            </a:cxnLst>
            <a:rect l="0" t="0" r="r" b="b"/>
            <a:pathLst>
              <a:path w="144" h="144">
                <a:moveTo>
                  <a:pt x="144" y="72"/>
                </a:moveTo>
                <a:lnTo>
                  <a:pt x="142" y="88"/>
                </a:lnTo>
                <a:lnTo>
                  <a:pt x="138" y="100"/>
                </a:lnTo>
                <a:lnTo>
                  <a:pt x="132" y="114"/>
                </a:lnTo>
                <a:lnTo>
                  <a:pt x="122" y="124"/>
                </a:lnTo>
                <a:lnTo>
                  <a:pt x="112" y="132"/>
                </a:lnTo>
                <a:lnTo>
                  <a:pt x="100" y="140"/>
                </a:lnTo>
                <a:lnTo>
                  <a:pt x="86" y="144"/>
                </a:lnTo>
                <a:lnTo>
                  <a:pt x="72" y="144"/>
                </a:lnTo>
                <a:lnTo>
                  <a:pt x="58" y="144"/>
                </a:lnTo>
                <a:lnTo>
                  <a:pt x="44" y="140"/>
                </a:lnTo>
                <a:lnTo>
                  <a:pt x="32" y="132"/>
                </a:lnTo>
                <a:lnTo>
                  <a:pt x="20" y="124"/>
                </a:lnTo>
                <a:lnTo>
                  <a:pt x="12" y="114"/>
                </a:lnTo>
                <a:lnTo>
                  <a:pt x="6" y="100"/>
                </a:lnTo>
                <a:lnTo>
                  <a:pt x="2" y="88"/>
                </a:lnTo>
                <a:lnTo>
                  <a:pt x="0" y="72"/>
                </a:lnTo>
                <a:lnTo>
                  <a:pt x="2" y="58"/>
                </a:lnTo>
                <a:lnTo>
                  <a:pt x="6" y="44"/>
                </a:lnTo>
                <a:lnTo>
                  <a:pt x="12" y="32"/>
                </a:lnTo>
                <a:lnTo>
                  <a:pt x="20" y="22"/>
                </a:lnTo>
                <a:lnTo>
                  <a:pt x="32" y="14"/>
                </a:lnTo>
                <a:lnTo>
                  <a:pt x="44" y="6"/>
                </a:lnTo>
                <a:lnTo>
                  <a:pt x="58" y="2"/>
                </a:lnTo>
                <a:lnTo>
                  <a:pt x="72" y="0"/>
                </a:lnTo>
                <a:lnTo>
                  <a:pt x="86" y="2"/>
                </a:lnTo>
                <a:lnTo>
                  <a:pt x="100" y="6"/>
                </a:lnTo>
                <a:lnTo>
                  <a:pt x="112" y="14"/>
                </a:lnTo>
                <a:lnTo>
                  <a:pt x="122" y="22"/>
                </a:lnTo>
                <a:lnTo>
                  <a:pt x="132" y="32"/>
                </a:lnTo>
                <a:lnTo>
                  <a:pt x="138" y="44"/>
                </a:lnTo>
                <a:lnTo>
                  <a:pt x="142" y="58"/>
                </a:lnTo>
                <a:lnTo>
                  <a:pt x="142" y="72"/>
                </a:lnTo>
                <a:lnTo>
                  <a:pt x="144" y="72"/>
                </a:lnTo>
                <a:close/>
              </a:path>
            </a:pathLst>
          </a:custGeom>
          <a:solidFill>
            <a:srgbClr val="FFFFFF"/>
          </a:solidFill>
          <a:ln w="9525">
            <a:noFill/>
            <a:round/>
            <a:headEnd/>
            <a:tailEnd/>
          </a:ln>
        </p:spPr>
        <p:txBody>
          <a:bodyPr/>
          <a:lstStyle/>
          <a:p>
            <a:endParaRPr lang="en-US"/>
          </a:p>
        </p:txBody>
      </p:sp>
      <p:sp>
        <p:nvSpPr>
          <p:cNvPr id="100390" name="Freeform 38"/>
          <p:cNvSpPr>
            <a:spLocks/>
          </p:cNvSpPr>
          <p:nvPr/>
        </p:nvSpPr>
        <p:spPr bwMode="auto">
          <a:xfrm>
            <a:off x="2203450" y="5035550"/>
            <a:ext cx="228600" cy="228600"/>
          </a:xfrm>
          <a:custGeom>
            <a:avLst/>
            <a:gdLst/>
            <a:ahLst/>
            <a:cxnLst>
              <a:cxn ang="0">
                <a:pos x="144" y="72"/>
              </a:cxn>
              <a:cxn ang="0">
                <a:pos x="142" y="88"/>
              </a:cxn>
              <a:cxn ang="0">
                <a:pos x="138" y="100"/>
              </a:cxn>
              <a:cxn ang="0">
                <a:pos x="132" y="114"/>
              </a:cxn>
              <a:cxn ang="0">
                <a:pos x="122" y="124"/>
              </a:cxn>
              <a:cxn ang="0">
                <a:pos x="112" y="132"/>
              </a:cxn>
              <a:cxn ang="0">
                <a:pos x="100" y="140"/>
              </a:cxn>
              <a:cxn ang="0">
                <a:pos x="86" y="144"/>
              </a:cxn>
              <a:cxn ang="0">
                <a:pos x="72" y="144"/>
              </a:cxn>
              <a:cxn ang="0">
                <a:pos x="58" y="144"/>
              </a:cxn>
              <a:cxn ang="0">
                <a:pos x="44" y="140"/>
              </a:cxn>
              <a:cxn ang="0">
                <a:pos x="32" y="132"/>
              </a:cxn>
              <a:cxn ang="0">
                <a:pos x="20" y="124"/>
              </a:cxn>
              <a:cxn ang="0">
                <a:pos x="12" y="114"/>
              </a:cxn>
              <a:cxn ang="0">
                <a:pos x="6" y="100"/>
              </a:cxn>
              <a:cxn ang="0">
                <a:pos x="2" y="88"/>
              </a:cxn>
              <a:cxn ang="0">
                <a:pos x="0" y="72"/>
              </a:cxn>
              <a:cxn ang="0">
                <a:pos x="2" y="58"/>
              </a:cxn>
              <a:cxn ang="0">
                <a:pos x="6" y="44"/>
              </a:cxn>
              <a:cxn ang="0">
                <a:pos x="12" y="32"/>
              </a:cxn>
              <a:cxn ang="0">
                <a:pos x="20" y="22"/>
              </a:cxn>
              <a:cxn ang="0">
                <a:pos x="32" y="14"/>
              </a:cxn>
              <a:cxn ang="0">
                <a:pos x="44" y="6"/>
              </a:cxn>
              <a:cxn ang="0">
                <a:pos x="58" y="2"/>
              </a:cxn>
              <a:cxn ang="0">
                <a:pos x="72" y="0"/>
              </a:cxn>
              <a:cxn ang="0">
                <a:pos x="86" y="2"/>
              </a:cxn>
              <a:cxn ang="0">
                <a:pos x="100" y="6"/>
              </a:cxn>
              <a:cxn ang="0">
                <a:pos x="112" y="14"/>
              </a:cxn>
              <a:cxn ang="0">
                <a:pos x="122" y="22"/>
              </a:cxn>
              <a:cxn ang="0">
                <a:pos x="132" y="32"/>
              </a:cxn>
              <a:cxn ang="0">
                <a:pos x="138" y="44"/>
              </a:cxn>
              <a:cxn ang="0">
                <a:pos x="142" y="58"/>
              </a:cxn>
              <a:cxn ang="0">
                <a:pos x="142" y="72"/>
              </a:cxn>
            </a:cxnLst>
            <a:rect l="0" t="0" r="r" b="b"/>
            <a:pathLst>
              <a:path w="144" h="144">
                <a:moveTo>
                  <a:pt x="144" y="72"/>
                </a:moveTo>
                <a:lnTo>
                  <a:pt x="142" y="88"/>
                </a:lnTo>
                <a:lnTo>
                  <a:pt x="138" y="100"/>
                </a:lnTo>
                <a:lnTo>
                  <a:pt x="132" y="114"/>
                </a:lnTo>
                <a:lnTo>
                  <a:pt x="122" y="124"/>
                </a:lnTo>
                <a:lnTo>
                  <a:pt x="112" y="132"/>
                </a:lnTo>
                <a:lnTo>
                  <a:pt x="100" y="140"/>
                </a:lnTo>
                <a:lnTo>
                  <a:pt x="86" y="144"/>
                </a:lnTo>
                <a:lnTo>
                  <a:pt x="72" y="144"/>
                </a:lnTo>
                <a:lnTo>
                  <a:pt x="58" y="144"/>
                </a:lnTo>
                <a:lnTo>
                  <a:pt x="44" y="140"/>
                </a:lnTo>
                <a:lnTo>
                  <a:pt x="32" y="132"/>
                </a:lnTo>
                <a:lnTo>
                  <a:pt x="20" y="124"/>
                </a:lnTo>
                <a:lnTo>
                  <a:pt x="12" y="114"/>
                </a:lnTo>
                <a:lnTo>
                  <a:pt x="6" y="100"/>
                </a:lnTo>
                <a:lnTo>
                  <a:pt x="2" y="88"/>
                </a:lnTo>
                <a:lnTo>
                  <a:pt x="0" y="72"/>
                </a:lnTo>
                <a:lnTo>
                  <a:pt x="2" y="58"/>
                </a:lnTo>
                <a:lnTo>
                  <a:pt x="6" y="44"/>
                </a:lnTo>
                <a:lnTo>
                  <a:pt x="12" y="32"/>
                </a:lnTo>
                <a:lnTo>
                  <a:pt x="20" y="22"/>
                </a:lnTo>
                <a:lnTo>
                  <a:pt x="32" y="14"/>
                </a:lnTo>
                <a:lnTo>
                  <a:pt x="44" y="6"/>
                </a:lnTo>
                <a:lnTo>
                  <a:pt x="58" y="2"/>
                </a:lnTo>
                <a:lnTo>
                  <a:pt x="72" y="0"/>
                </a:lnTo>
                <a:lnTo>
                  <a:pt x="86" y="2"/>
                </a:lnTo>
                <a:lnTo>
                  <a:pt x="100" y="6"/>
                </a:lnTo>
                <a:lnTo>
                  <a:pt x="112" y="14"/>
                </a:lnTo>
                <a:lnTo>
                  <a:pt x="122" y="22"/>
                </a:lnTo>
                <a:lnTo>
                  <a:pt x="132" y="32"/>
                </a:lnTo>
                <a:lnTo>
                  <a:pt x="138" y="44"/>
                </a:lnTo>
                <a:lnTo>
                  <a:pt x="142" y="58"/>
                </a:lnTo>
                <a:lnTo>
                  <a:pt x="142" y="72"/>
                </a:lnTo>
              </a:path>
            </a:pathLst>
          </a:custGeom>
          <a:noFill/>
          <a:ln w="15875">
            <a:solidFill>
              <a:srgbClr val="0092C8"/>
            </a:solidFill>
            <a:prstDash val="solid"/>
            <a:round/>
            <a:headEnd/>
            <a:tailEnd/>
          </a:ln>
        </p:spPr>
        <p:txBody>
          <a:bodyPr/>
          <a:lstStyle/>
          <a:p>
            <a:endParaRPr lang="en-US"/>
          </a:p>
        </p:txBody>
      </p:sp>
      <p:sp>
        <p:nvSpPr>
          <p:cNvPr id="100391" name="Rectangle 39"/>
          <p:cNvSpPr>
            <a:spLocks noChangeArrowheads="1"/>
          </p:cNvSpPr>
          <p:nvPr/>
        </p:nvSpPr>
        <p:spPr bwMode="auto">
          <a:xfrm>
            <a:off x="2265363" y="5013325"/>
            <a:ext cx="119062" cy="250825"/>
          </a:xfrm>
          <a:prstGeom prst="rect">
            <a:avLst/>
          </a:prstGeom>
          <a:noFill/>
          <a:ln w="9525">
            <a:noFill/>
            <a:miter lim="800000"/>
            <a:headEnd/>
            <a:tailEnd/>
          </a:ln>
        </p:spPr>
        <p:txBody>
          <a:bodyPr wrap="none" lIns="0" tIns="0" rIns="0" bIns="0">
            <a:spAutoFit/>
          </a:bodyPr>
          <a:lstStyle/>
          <a:p>
            <a:r>
              <a:rPr lang="en-US" sz="1400">
                <a:solidFill>
                  <a:srgbClr val="0092C8"/>
                </a:solidFill>
                <a:latin typeface="Arial Black" charset="0"/>
              </a:rPr>
              <a:t>1</a:t>
            </a:r>
            <a:endParaRPr lang="en-US" sz="1800">
              <a:latin typeface="Arial" charset="0"/>
            </a:endParaRPr>
          </a:p>
        </p:txBody>
      </p:sp>
      <p:sp>
        <p:nvSpPr>
          <p:cNvPr id="100392" name="Freeform 40"/>
          <p:cNvSpPr>
            <a:spLocks/>
          </p:cNvSpPr>
          <p:nvPr/>
        </p:nvSpPr>
        <p:spPr bwMode="auto">
          <a:xfrm>
            <a:off x="6269038" y="5035550"/>
            <a:ext cx="228600" cy="228600"/>
          </a:xfrm>
          <a:custGeom>
            <a:avLst/>
            <a:gdLst/>
            <a:ahLst/>
            <a:cxnLst>
              <a:cxn ang="0">
                <a:pos x="144" y="72"/>
              </a:cxn>
              <a:cxn ang="0">
                <a:pos x="142" y="88"/>
              </a:cxn>
              <a:cxn ang="0">
                <a:pos x="138" y="100"/>
              </a:cxn>
              <a:cxn ang="0">
                <a:pos x="132" y="114"/>
              </a:cxn>
              <a:cxn ang="0">
                <a:pos x="124" y="124"/>
              </a:cxn>
              <a:cxn ang="0">
                <a:pos x="112" y="132"/>
              </a:cxn>
              <a:cxn ang="0">
                <a:pos x="100" y="140"/>
              </a:cxn>
              <a:cxn ang="0">
                <a:pos x="86" y="144"/>
              </a:cxn>
              <a:cxn ang="0">
                <a:pos x="72" y="144"/>
              </a:cxn>
              <a:cxn ang="0">
                <a:pos x="58" y="144"/>
              </a:cxn>
              <a:cxn ang="0">
                <a:pos x="44" y="140"/>
              </a:cxn>
              <a:cxn ang="0">
                <a:pos x="32" y="132"/>
              </a:cxn>
              <a:cxn ang="0">
                <a:pos x="22" y="124"/>
              </a:cxn>
              <a:cxn ang="0">
                <a:pos x="12" y="114"/>
              </a:cxn>
              <a:cxn ang="0">
                <a:pos x="6" y="100"/>
              </a:cxn>
              <a:cxn ang="0">
                <a:pos x="2" y="88"/>
              </a:cxn>
              <a:cxn ang="0">
                <a:pos x="0" y="72"/>
              </a:cxn>
              <a:cxn ang="0">
                <a:pos x="2" y="58"/>
              </a:cxn>
              <a:cxn ang="0">
                <a:pos x="6" y="44"/>
              </a:cxn>
              <a:cxn ang="0">
                <a:pos x="12" y="32"/>
              </a:cxn>
              <a:cxn ang="0">
                <a:pos x="22" y="22"/>
              </a:cxn>
              <a:cxn ang="0">
                <a:pos x="32" y="14"/>
              </a:cxn>
              <a:cxn ang="0">
                <a:pos x="44" y="6"/>
              </a:cxn>
              <a:cxn ang="0">
                <a:pos x="58" y="2"/>
              </a:cxn>
              <a:cxn ang="0">
                <a:pos x="72" y="0"/>
              </a:cxn>
              <a:cxn ang="0">
                <a:pos x="86" y="2"/>
              </a:cxn>
              <a:cxn ang="0">
                <a:pos x="100" y="6"/>
              </a:cxn>
              <a:cxn ang="0">
                <a:pos x="112" y="14"/>
              </a:cxn>
              <a:cxn ang="0">
                <a:pos x="124" y="22"/>
              </a:cxn>
              <a:cxn ang="0">
                <a:pos x="132" y="32"/>
              </a:cxn>
              <a:cxn ang="0">
                <a:pos x="138" y="44"/>
              </a:cxn>
              <a:cxn ang="0">
                <a:pos x="142" y="58"/>
              </a:cxn>
              <a:cxn ang="0">
                <a:pos x="142" y="72"/>
              </a:cxn>
              <a:cxn ang="0">
                <a:pos x="144" y="72"/>
              </a:cxn>
            </a:cxnLst>
            <a:rect l="0" t="0" r="r" b="b"/>
            <a:pathLst>
              <a:path w="144" h="144">
                <a:moveTo>
                  <a:pt x="144" y="72"/>
                </a:moveTo>
                <a:lnTo>
                  <a:pt x="142" y="88"/>
                </a:lnTo>
                <a:lnTo>
                  <a:pt x="138" y="100"/>
                </a:lnTo>
                <a:lnTo>
                  <a:pt x="132" y="114"/>
                </a:lnTo>
                <a:lnTo>
                  <a:pt x="124" y="124"/>
                </a:lnTo>
                <a:lnTo>
                  <a:pt x="112" y="132"/>
                </a:lnTo>
                <a:lnTo>
                  <a:pt x="100" y="140"/>
                </a:lnTo>
                <a:lnTo>
                  <a:pt x="86" y="144"/>
                </a:lnTo>
                <a:lnTo>
                  <a:pt x="72" y="144"/>
                </a:lnTo>
                <a:lnTo>
                  <a:pt x="58" y="144"/>
                </a:lnTo>
                <a:lnTo>
                  <a:pt x="44" y="140"/>
                </a:lnTo>
                <a:lnTo>
                  <a:pt x="32" y="132"/>
                </a:lnTo>
                <a:lnTo>
                  <a:pt x="22" y="124"/>
                </a:lnTo>
                <a:lnTo>
                  <a:pt x="12" y="114"/>
                </a:lnTo>
                <a:lnTo>
                  <a:pt x="6" y="100"/>
                </a:lnTo>
                <a:lnTo>
                  <a:pt x="2" y="88"/>
                </a:lnTo>
                <a:lnTo>
                  <a:pt x="0" y="72"/>
                </a:lnTo>
                <a:lnTo>
                  <a:pt x="2" y="58"/>
                </a:lnTo>
                <a:lnTo>
                  <a:pt x="6" y="44"/>
                </a:lnTo>
                <a:lnTo>
                  <a:pt x="12" y="32"/>
                </a:lnTo>
                <a:lnTo>
                  <a:pt x="22" y="22"/>
                </a:lnTo>
                <a:lnTo>
                  <a:pt x="32" y="14"/>
                </a:lnTo>
                <a:lnTo>
                  <a:pt x="44" y="6"/>
                </a:lnTo>
                <a:lnTo>
                  <a:pt x="58" y="2"/>
                </a:lnTo>
                <a:lnTo>
                  <a:pt x="72" y="0"/>
                </a:lnTo>
                <a:lnTo>
                  <a:pt x="86" y="2"/>
                </a:lnTo>
                <a:lnTo>
                  <a:pt x="100" y="6"/>
                </a:lnTo>
                <a:lnTo>
                  <a:pt x="112" y="14"/>
                </a:lnTo>
                <a:lnTo>
                  <a:pt x="124" y="22"/>
                </a:lnTo>
                <a:lnTo>
                  <a:pt x="132" y="32"/>
                </a:lnTo>
                <a:lnTo>
                  <a:pt x="138" y="44"/>
                </a:lnTo>
                <a:lnTo>
                  <a:pt x="142" y="58"/>
                </a:lnTo>
                <a:lnTo>
                  <a:pt x="142" y="72"/>
                </a:lnTo>
                <a:lnTo>
                  <a:pt x="144" y="72"/>
                </a:lnTo>
                <a:close/>
              </a:path>
            </a:pathLst>
          </a:custGeom>
          <a:solidFill>
            <a:srgbClr val="FFFFFF"/>
          </a:solidFill>
          <a:ln w="9525">
            <a:noFill/>
            <a:round/>
            <a:headEnd/>
            <a:tailEnd/>
          </a:ln>
        </p:spPr>
        <p:txBody>
          <a:bodyPr/>
          <a:lstStyle/>
          <a:p>
            <a:endParaRPr lang="en-US"/>
          </a:p>
        </p:txBody>
      </p:sp>
      <p:sp>
        <p:nvSpPr>
          <p:cNvPr id="100393" name="Freeform 41"/>
          <p:cNvSpPr>
            <a:spLocks/>
          </p:cNvSpPr>
          <p:nvPr/>
        </p:nvSpPr>
        <p:spPr bwMode="auto">
          <a:xfrm>
            <a:off x="6269038" y="5035550"/>
            <a:ext cx="228600" cy="228600"/>
          </a:xfrm>
          <a:custGeom>
            <a:avLst/>
            <a:gdLst/>
            <a:ahLst/>
            <a:cxnLst>
              <a:cxn ang="0">
                <a:pos x="144" y="72"/>
              </a:cxn>
              <a:cxn ang="0">
                <a:pos x="142" y="88"/>
              </a:cxn>
              <a:cxn ang="0">
                <a:pos x="138" y="100"/>
              </a:cxn>
              <a:cxn ang="0">
                <a:pos x="132" y="114"/>
              </a:cxn>
              <a:cxn ang="0">
                <a:pos x="124" y="124"/>
              </a:cxn>
              <a:cxn ang="0">
                <a:pos x="112" y="132"/>
              </a:cxn>
              <a:cxn ang="0">
                <a:pos x="100" y="140"/>
              </a:cxn>
              <a:cxn ang="0">
                <a:pos x="86" y="144"/>
              </a:cxn>
              <a:cxn ang="0">
                <a:pos x="72" y="144"/>
              </a:cxn>
              <a:cxn ang="0">
                <a:pos x="58" y="144"/>
              </a:cxn>
              <a:cxn ang="0">
                <a:pos x="44" y="140"/>
              </a:cxn>
              <a:cxn ang="0">
                <a:pos x="32" y="132"/>
              </a:cxn>
              <a:cxn ang="0">
                <a:pos x="22" y="124"/>
              </a:cxn>
              <a:cxn ang="0">
                <a:pos x="12" y="114"/>
              </a:cxn>
              <a:cxn ang="0">
                <a:pos x="6" y="100"/>
              </a:cxn>
              <a:cxn ang="0">
                <a:pos x="2" y="88"/>
              </a:cxn>
              <a:cxn ang="0">
                <a:pos x="0" y="72"/>
              </a:cxn>
              <a:cxn ang="0">
                <a:pos x="2" y="58"/>
              </a:cxn>
              <a:cxn ang="0">
                <a:pos x="6" y="44"/>
              </a:cxn>
              <a:cxn ang="0">
                <a:pos x="12" y="32"/>
              </a:cxn>
              <a:cxn ang="0">
                <a:pos x="22" y="22"/>
              </a:cxn>
              <a:cxn ang="0">
                <a:pos x="32" y="14"/>
              </a:cxn>
              <a:cxn ang="0">
                <a:pos x="44" y="6"/>
              </a:cxn>
              <a:cxn ang="0">
                <a:pos x="58" y="2"/>
              </a:cxn>
              <a:cxn ang="0">
                <a:pos x="72" y="0"/>
              </a:cxn>
              <a:cxn ang="0">
                <a:pos x="86" y="2"/>
              </a:cxn>
              <a:cxn ang="0">
                <a:pos x="100" y="6"/>
              </a:cxn>
              <a:cxn ang="0">
                <a:pos x="112" y="14"/>
              </a:cxn>
              <a:cxn ang="0">
                <a:pos x="124" y="22"/>
              </a:cxn>
              <a:cxn ang="0">
                <a:pos x="132" y="32"/>
              </a:cxn>
              <a:cxn ang="0">
                <a:pos x="138" y="44"/>
              </a:cxn>
              <a:cxn ang="0">
                <a:pos x="142" y="58"/>
              </a:cxn>
              <a:cxn ang="0">
                <a:pos x="142" y="72"/>
              </a:cxn>
            </a:cxnLst>
            <a:rect l="0" t="0" r="r" b="b"/>
            <a:pathLst>
              <a:path w="144" h="144">
                <a:moveTo>
                  <a:pt x="144" y="72"/>
                </a:moveTo>
                <a:lnTo>
                  <a:pt x="142" y="88"/>
                </a:lnTo>
                <a:lnTo>
                  <a:pt x="138" y="100"/>
                </a:lnTo>
                <a:lnTo>
                  <a:pt x="132" y="114"/>
                </a:lnTo>
                <a:lnTo>
                  <a:pt x="124" y="124"/>
                </a:lnTo>
                <a:lnTo>
                  <a:pt x="112" y="132"/>
                </a:lnTo>
                <a:lnTo>
                  <a:pt x="100" y="140"/>
                </a:lnTo>
                <a:lnTo>
                  <a:pt x="86" y="144"/>
                </a:lnTo>
                <a:lnTo>
                  <a:pt x="72" y="144"/>
                </a:lnTo>
                <a:lnTo>
                  <a:pt x="58" y="144"/>
                </a:lnTo>
                <a:lnTo>
                  <a:pt x="44" y="140"/>
                </a:lnTo>
                <a:lnTo>
                  <a:pt x="32" y="132"/>
                </a:lnTo>
                <a:lnTo>
                  <a:pt x="22" y="124"/>
                </a:lnTo>
                <a:lnTo>
                  <a:pt x="12" y="114"/>
                </a:lnTo>
                <a:lnTo>
                  <a:pt x="6" y="100"/>
                </a:lnTo>
                <a:lnTo>
                  <a:pt x="2" y="88"/>
                </a:lnTo>
                <a:lnTo>
                  <a:pt x="0" y="72"/>
                </a:lnTo>
                <a:lnTo>
                  <a:pt x="2" y="58"/>
                </a:lnTo>
                <a:lnTo>
                  <a:pt x="6" y="44"/>
                </a:lnTo>
                <a:lnTo>
                  <a:pt x="12" y="32"/>
                </a:lnTo>
                <a:lnTo>
                  <a:pt x="22" y="22"/>
                </a:lnTo>
                <a:lnTo>
                  <a:pt x="32" y="14"/>
                </a:lnTo>
                <a:lnTo>
                  <a:pt x="44" y="6"/>
                </a:lnTo>
                <a:lnTo>
                  <a:pt x="58" y="2"/>
                </a:lnTo>
                <a:lnTo>
                  <a:pt x="72" y="0"/>
                </a:lnTo>
                <a:lnTo>
                  <a:pt x="86" y="2"/>
                </a:lnTo>
                <a:lnTo>
                  <a:pt x="100" y="6"/>
                </a:lnTo>
                <a:lnTo>
                  <a:pt x="112" y="14"/>
                </a:lnTo>
                <a:lnTo>
                  <a:pt x="124" y="22"/>
                </a:lnTo>
                <a:lnTo>
                  <a:pt x="132" y="32"/>
                </a:lnTo>
                <a:lnTo>
                  <a:pt x="138" y="44"/>
                </a:lnTo>
                <a:lnTo>
                  <a:pt x="142" y="58"/>
                </a:lnTo>
                <a:lnTo>
                  <a:pt x="142" y="72"/>
                </a:lnTo>
              </a:path>
            </a:pathLst>
          </a:custGeom>
          <a:noFill/>
          <a:ln w="15875">
            <a:solidFill>
              <a:srgbClr val="0092C8"/>
            </a:solidFill>
            <a:prstDash val="solid"/>
            <a:round/>
            <a:headEnd/>
            <a:tailEnd/>
          </a:ln>
        </p:spPr>
        <p:txBody>
          <a:bodyPr/>
          <a:lstStyle/>
          <a:p>
            <a:endParaRPr lang="en-US"/>
          </a:p>
        </p:txBody>
      </p:sp>
      <p:sp>
        <p:nvSpPr>
          <p:cNvPr id="100394" name="Rectangle 42"/>
          <p:cNvSpPr>
            <a:spLocks noChangeArrowheads="1"/>
          </p:cNvSpPr>
          <p:nvPr/>
        </p:nvSpPr>
        <p:spPr bwMode="auto">
          <a:xfrm>
            <a:off x="6329363" y="5013325"/>
            <a:ext cx="119062" cy="250825"/>
          </a:xfrm>
          <a:prstGeom prst="rect">
            <a:avLst/>
          </a:prstGeom>
          <a:noFill/>
          <a:ln w="9525">
            <a:noFill/>
            <a:miter lim="800000"/>
            <a:headEnd/>
            <a:tailEnd/>
          </a:ln>
        </p:spPr>
        <p:txBody>
          <a:bodyPr wrap="none" lIns="0" tIns="0" rIns="0" bIns="0">
            <a:spAutoFit/>
          </a:bodyPr>
          <a:lstStyle/>
          <a:p>
            <a:r>
              <a:rPr lang="en-US" sz="1400">
                <a:solidFill>
                  <a:srgbClr val="0092C8"/>
                </a:solidFill>
                <a:latin typeface="Arial Black" charset="0"/>
              </a:rPr>
              <a:t>1</a:t>
            </a:r>
            <a:endParaRPr lang="en-US" sz="1800">
              <a:latin typeface="Arial" charset="0"/>
            </a:endParaRPr>
          </a:p>
        </p:txBody>
      </p:sp>
      <p:sp>
        <p:nvSpPr>
          <p:cNvPr id="100395" name="Rectangle 43"/>
          <p:cNvSpPr>
            <a:spLocks noChangeArrowheads="1"/>
          </p:cNvSpPr>
          <p:nvPr/>
        </p:nvSpPr>
        <p:spPr bwMode="auto">
          <a:xfrm>
            <a:off x="2957513" y="3667125"/>
            <a:ext cx="119062" cy="250825"/>
          </a:xfrm>
          <a:prstGeom prst="rect">
            <a:avLst/>
          </a:prstGeom>
          <a:noFill/>
          <a:ln w="9525">
            <a:noFill/>
            <a:miter lim="800000"/>
            <a:headEnd/>
            <a:tailEnd/>
          </a:ln>
        </p:spPr>
        <p:txBody>
          <a:bodyPr wrap="none" lIns="0" tIns="0" rIns="0" bIns="0">
            <a:spAutoFit/>
          </a:bodyPr>
          <a:lstStyle/>
          <a:p>
            <a:r>
              <a:rPr lang="en-US" sz="1400">
                <a:solidFill>
                  <a:srgbClr val="0092C8"/>
                </a:solidFill>
                <a:latin typeface="Arial Black" charset="0"/>
              </a:rPr>
              <a:t>2</a:t>
            </a:r>
            <a:endParaRPr lang="en-US" sz="1800">
              <a:latin typeface="Arial" charset="0"/>
            </a:endParaRPr>
          </a:p>
        </p:txBody>
      </p:sp>
      <p:sp>
        <p:nvSpPr>
          <p:cNvPr id="100396" name="Freeform 44"/>
          <p:cNvSpPr>
            <a:spLocks/>
          </p:cNvSpPr>
          <p:nvPr/>
        </p:nvSpPr>
        <p:spPr bwMode="auto">
          <a:xfrm>
            <a:off x="3222625" y="2951163"/>
            <a:ext cx="228600" cy="230187"/>
          </a:xfrm>
          <a:custGeom>
            <a:avLst/>
            <a:gdLst/>
            <a:ahLst/>
            <a:cxnLst>
              <a:cxn ang="0">
                <a:pos x="144" y="72"/>
              </a:cxn>
              <a:cxn ang="0">
                <a:pos x="142" y="86"/>
              </a:cxn>
              <a:cxn ang="0">
                <a:pos x="138" y="101"/>
              </a:cxn>
              <a:cxn ang="0">
                <a:pos x="132" y="113"/>
              </a:cxn>
              <a:cxn ang="0">
                <a:pos x="122" y="123"/>
              </a:cxn>
              <a:cxn ang="0">
                <a:pos x="112" y="133"/>
              </a:cxn>
              <a:cxn ang="0">
                <a:pos x="100" y="139"/>
              </a:cxn>
              <a:cxn ang="0">
                <a:pos x="86" y="143"/>
              </a:cxn>
              <a:cxn ang="0">
                <a:pos x="72" y="145"/>
              </a:cxn>
              <a:cxn ang="0">
                <a:pos x="58" y="143"/>
              </a:cxn>
              <a:cxn ang="0">
                <a:pos x="44" y="139"/>
              </a:cxn>
              <a:cxn ang="0">
                <a:pos x="32" y="133"/>
              </a:cxn>
              <a:cxn ang="0">
                <a:pos x="20" y="123"/>
              </a:cxn>
              <a:cxn ang="0">
                <a:pos x="12" y="113"/>
              </a:cxn>
              <a:cxn ang="0">
                <a:pos x="6" y="101"/>
              </a:cxn>
              <a:cxn ang="0">
                <a:pos x="2" y="86"/>
              </a:cxn>
              <a:cxn ang="0">
                <a:pos x="0" y="72"/>
              </a:cxn>
              <a:cxn ang="0">
                <a:pos x="2" y="58"/>
              </a:cxn>
              <a:cxn ang="0">
                <a:pos x="6" y="44"/>
              </a:cxn>
              <a:cxn ang="0">
                <a:pos x="12" y="32"/>
              </a:cxn>
              <a:cxn ang="0">
                <a:pos x="20" y="22"/>
              </a:cxn>
              <a:cxn ang="0">
                <a:pos x="32" y="12"/>
              </a:cxn>
              <a:cxn ang="0">
                <a:pos x="44" y="6"/>
              </a:cxn>
              <a:cxn ang="0">
                <a:pos x="58" y="2"/>
              </a:cxn>
              <a:cxn ang="0">
                <a:pos x="72" y="0"/>
              </a:cxn>
              <a:cxn ang="0">
                <a:pos x="86" y="2"/>
              </a:cxn>
              <a:cxn ang="0">
                <a:pos x="100" y="6"/>
              </a:cxn>
              <a:cxn ang="0">
                <a:pos x="112" y="12"/>
              </a:cxn>
              <a:cxn ang="0">
                <a:pos x="122" y="22"/>
              </a:cxn>
              <a:cxn ang="0">
                <a:pos x="132" y="32"/>
              </a:cxn>
              <a:cxn ang="0">
                <a:pos x="138" y="44"/>
              </a:cxn>
              <a:cxn ang="0">
                <a:pos x="142" y="58"/>
              </a:cxn>
              <a:cxn ang="0">
                <a:pos x="142" y="72"/>
              </a:cxn>
              <a:cxn ang="0">
                <a:pos x="144" y="72"/>
              </a:cxn>
            </a:cxnLst>
            <a:rect l="0" t="0" r="r" b="b"/>
            <a:pathLst>
              <a:path w="144" h="145">
                <a:moveTo>
                  <a:pt x="144" y="72"/>
                </a:moveTo>
                <a:lnTo>
                  <a:pt x="142" y="86"/>
                </a:lnTo>
                <a:lnTo>
                  <a:pt x="138" y="101"/>
                </a:lnTo>
                <a:lnTo>
                  <a:pt x="132" y="113"/>
                </a:lnTo>
                <a:lnTo>
                  <a:pt x="122" y="123"/>
                </a:lnTo>
                <a:lnTo>
                  <a:pt x="112" y="133"/>
                </a:lnTo>
                <a:lnTo>
                  <a:pt x="100" y="139"/>
                </a:lnTo>
                <a:lnTo>
                  <a:pt x="86" y="143"/>
                </a:lnTo>
                <a:lnTo>
                  <a:pt x="72" y="145"/>
                </a:lnTo>
                <a:lnTo>
                  <a:pt x="58" y="143"/>
                </a:lnTo>
                <a:lnTo>
                  <a:pt x="44" y="139"/>
                </a:lnTo>
                <a:lnTo>
                  <a:pt x="32" y="133"/>
                </a:lnTo>
                <a:lnTo>
                  <a:pt x="20" y="123"/>
                </a:lnTo>
                <a:lnTo>
                  <a:pt x="12" y="113"/>
                </a:lnTo>
                <a:lnTo>
                  <a:pt x="6" y="101"/>
                </a:lnTo>
                <a:lnTo>
                  <a:pt x="2" y="86"/>
                </a:lnTo>
                <a:lnTo>
                  <a:pt x="0" y="72"/>
                </a:lnTo>
                <a:lnTo>
                  <a:pt x="2" y="58"/>
                </a:lnTo>
                <a:lnTo>
                  <a:pt x="6" y="44"/>
                </a:lnTo>
                <a:lnTo>
                  <a:pt x="12" y="32"/>
                </a:lnTo>
                <a:lnTo>
                  <a:pt x="20" y="22"/>
                </a:lnTo>
                <a:lnTo>
                  <a:pt x="32" y="12"/>
                </a:lnTo>
                <a:lnTo>
                  <a:pt x="44" y="6"/>
                </a:lnTo>
                <a:lnTo>
                  <a:pt x="58" y="2"/>
                </a:lnTo>
                <a:lnTo>
                  <a:pt x="72" y="0"/>
                </a:lnTo>
                <a:lnTo>
                  <a:pt x="86" y="2"/>
                </a:lnTo>
                <a:lnTo>
                  <a:pt x="100" y="6"/>
                </a:lnTo>
                <a:lnTo>
                  <a:pt x="112" y="12"/>
                </a:lnTo>
                <a:lnTo>
                  <a:pt x="122" y="22"/>
                </a:lnTo>
                <a:lnTo>
                  <a:pt x="132" y="32"/>
                </a:lnTo>
                <a:lnTo>
                  <a:pt x="138" y="44"/>
                </a:lnTo>
                <a:lnTo>
                  <a:pt x="142" y="58"/>
                </a:lnTo>
                <a:lnTo>
                  <a:pt x="142" y="72"/>
                </a:lnTo>
                <a:lnTo>
                  <a:pt x="144" y="72"/>
                </a:lnTo>
                <a:close/>
              </a:path>
            </a:pathLst>
          </a:custGeom>
          <a:solidFill>
            <a:srgbClr val="FFFFFF"/>
          </a:solidFill>
          <a:ln w="9525">
            <a:noFill/>
            <a:round/>
            <a:headEnd/>
            <a:tailEnd/>
          </a:ln>
        </p:spPr>
        <p:txBody>
          <a:bodyPr/>
          <a:lstStyle/>
          <a:p>
            <a:endParaRPr lang="en-US"/>
          </a:p>
        </p:txBody>
      </p:sp>
      <p:sp>
        <p:nvSpPr>
          <p:cNvPr id="100397" name="Freeform 45"/>
          <p:cNvSpPr>
            <a:spLocks/>
          </p:cNvSpPr>
          <p:nvPr/>
        </p:nvSpPr>
        <p:spPr bwMode="auto">
          <a:xfrm>
            <a:off x="3222625" y="2951163"/>
            <a:ext cx="228600" cy="230187"/>
          </a:xfrm>
          <a:custGeom>
            <a:avLst/>
            <a:gdLst/>
            <a:ahLst/>
            <a:cxnLst>
              <a:cxn ang="0">
                <a:pos x="144" y="72"/>
              </a:cxn>
              <a:cxn ang="0">
                <a:pos x="142" y="86"/>
              </a:cxn>
              <a:cxn ang="0">
                <a:pos x="138" y="101"/>
              </a:cxn>
              <a:cxn ang="0">
                <a:pos x="132" y="113"/>
              </a:cxn>
              <a:cxn ang="0">
                <a:pos x="122" y="123"/>
              </a:cxn>
              <a:cxn ang="0">
                <a:pos x="112" y="133"/>
              </a:cxn>
              <a:cxn ang="0">
                <a:pos x="100" y="139"/>
              </a:cxn>
              <a:cxn ang="0">
                <a:pos x="86" y="143"/>
              </a:cxn>
              <a:cxn ang="0">
                <a:pos x="72" y="145"/>
              </a:cxn>
              <a:cxn ang="0">
                <a:pos x="58" y="143"/>
              </a:cxn>
              <a:cxn ang="0">
                <a:pos x="44" y="139"/>
              </a:cxn>
              <a:cxn ang="0">
                <a:pos x="32" y="133"/>
              </a:cxn>
              <a:cxn ang="0">
                <a:pos x="20" y="123"/>
              </a:cxn>
              <a:cxn ang="0">
                <a:pos x="12" y="113"/>
              </a:cxn>
              <a:cxn ang="0">
                <a:pos x="6" y="101"/>
              </a:cxn>
              <a:cxn ang="0">
                <a:pos x="2" y="86"/>
              </a:cxn>
              <a:cxn ang="0">
                <a:pos x="0" y="72"/>
              </a:cxn>
              <a:cxn ang="0">
                <a:pos x="2" y="58"/>
              </a:cxn>
              <a:cxn ang="0">
                <a:pos x="6" y="44"/>
              </a:cxn>
              <a:cxn ang="0">
                <a:pos x="12" y="32"/>
              </a:cxn>
              <a:cxn ang="0">
                <a:pos x="20" y="22"/>
              </a:cxn>
              <a:cxn ang="0">
                <a:pos x="32" y="12"/>
              </a:cxn>
              <a:cxn ang="0">
                <a:pos x="44" y="6"/>
              </a:cxn>
              <a:cxn ang="0">
                <a:pos x="58" y="2"/>
              </a:cxn>
              <a:cxn ang="0">
                <a:pos x="72" y="0"/>
              </a:cxn>
              <a:cxn ang="0">
                <a:pos x="86" y="2"/>
              </a:cxn>
              <a:cxn ang="0">
                <a:pos x="100" y="6"/>
              </a:cxn>
              <a:cxn ang="0">
                <a:pos x="112" y="12"/>
              </a:cxn>
              <a:cxn ang="0">
                <a:pos x="122" y="22"/>
              </a:cxn>
              <a:cxn ang="0">
                <a:pos x="132" y="32"/>
              </a:cxn>
              <a:cxn ang="0">
                <a:pos x="138" y="44"/>
              </a:cxn>
              <a:cxn ang="0">
                <a:pos x="142" y="58"/>
              </a:cxn>
              <a:cxn ang="0">
                <a:pos x="142" y="72"/>
              </a:cxn>
            </a:cxnLst>
            <a:rect l="0" t="0" r="r" b="b"/>
            <a:pathLst>
              <a:path w="144" h="145">
                <a:moveTo>
                  <a:pt x="144" y="72"/>
                </a:moveTo>
                <a:lnTo>
                  <a:pt x="142" y="86"/>
                </a:lnTo>
                <a:lnTo>
                  <a:pt x="138" y="101"/>
                </a:lnTo>
                <a:lnTo>
                  <a:pt x="132" y="113"/>
                </a:lnTo>
                <a:lnTo>
                  <a:pt x="122" y="123"/>
                </a:lnTo>
                <a:lnTo>
                  <a:pt x="112" y="133"/>
                </a:lnTo>
                <a:lnTo>
                  <a:pt x="100" y="139"/>
                </a:lnTo>
                <a:lnTo>
                  <a:pt x="86" y="143"/>
                </a:lnTo>
                <a:lnTo>
                  <a:pt x="72" y="145"/>
                </a:lnTo>
                <a:lnTo>
                  <a:pt x="58" y="143"/>
                </a:lnTo>
                <a:lnTo>
                  <a:pt x="44" y="139"/>
                </a:lnTo>
                <a:lnTo>
                  <a:pt x="32" y="133"/>
                </a:lnTo>
                <a:lnTo>
                  <a:pt x="20" y="123"/>
                </a:lnTo>
                <a:lnTo>
                  <a:pt x="12" y="113"/>
                </a:lnTo>
                <a:lnTo>
                  <a:pt x="6" y="101"/>
                </a:lnTo>
                <a:lnTo>
                  <a:pt x="2" y="86"/>
                </a:lnTo>
                <a:lnTo>
                  <a:pt x="0" y="72"/>
                </a:lnTo>
                <a:lnTo>
                  <a:pt x="2" y="58"/>
                </a:lnTo>
                <a:lnTo>
                  <a:pt x="6" y="44"/>
                </a:lnTo>
                <a:lnTo>
                  <a:pt x="12" y="32"/>
                </a:lnTo>
                <a:lnTo>
                  <a:pt x="20" y="22"/>
                </a:lnTo>
                <a:lnTo>
                  <a:pt x="32" y="12"/>
                </a:lnTo>
                <a:lnTo>
                  <a:pt x="44" y="6"/>
                </a:lnTo>
                <a:lnTo>
                  <a:pt x="58" y="2"/>
                </a:lnTo>
                <a:lnTo>
                  <a:pt x="72" y="0"/>
                </a:lnTo>
                <a:lnTo>
                  <a:pt x="86" y="2"/>
                </a:lnTo>
                <a:lnTo>
                  <a:pt x="100" y="6"/>
                </a:lnTo>
                <a:lnTo>
                  <a:pt x="112" y="12"/>
                </a:lnTo>
                <a:lnTo>
                  <a:pt x="122" y="22"/>
                </a:lnTo>
                <a:lnTo>
                  <a:pt x="132" y="32"/>
                </a:lnTo>
                <a:lnTo>
                  <a:pt x="138" y="44"/>
                </a:lnTo>
                <a:lnTo>
                  <a:pt x="142" y="58"/>
                </a:lnTo>
                <a:lnTo>
                  <a:pt x="142" y="72"/>
                </a:lnTo>
              </a:path>
            </a:pathLst>
          </a:custGeom>
          <a:noFill/>
          <a:ln w="15875">
            <a:solidFill>
              <a:srgbClr val="0092C8"/>
            </a:solidFill>
            <a:prstDash val="solid"/>
            <a:round/>
            <a:headEnd/>
            <a:tailEnd/>
          </a:ln>
        </p:spPr>
        <p:txBody>
          <a:bodyPr/>
          <a:lstStyle/>
          <a:p>
            <a:endParaRPr lang="en-US"/>
          </a:p>
        </p:txBody>
      </p:sp>
      <p:sp>
        <p:nvSpPr>
          <p:cNvPr id="100398" name="Rectangle 46"/>
          <p:cNvSpPr>
            <a:spLocks noChangeArrowheads="1"/>
          </p:cNvSpPr>
          <p:nvPr/>
        </p:nvSpPr>
        <p:spPr bwMode="auto">
          <a:xfrm>
            <a:off x="3281363" y="2930525"/>
            <a:ext cx="119062" cy="250825"/>
          </a:xfrm>
          <a:prstGeom prst="rect">
            <a:avLst/>
          </a:prstGeom>
          <a:noFill/>
          <a:ln w="9525">
            <a:noFill/>
            <a:miter lim="800000"/>
            <a:headEnd/>
            <a:tailEnd/>
          </a:ln>
        </p:spPr>
        <p:txBody>
          <a:bodyPr wrap="none" lIns="0" tIns="0" rIns="0" bIns="0">
            <a:spAutoFit/>
          </a:bodyPr>
          <a:lstStyle/>
          <a:p>
            <a:r>
              <a:rPr lang="en-US" sz="1400">
                <a:solidFill>
                  <a:srgbClr val="0092C8"/>
                </a:solidFill>
                <a:latin typeface="Arial Black" charset="0"/>
              </a:rPr>
              <a:t>3</a:t>
            </a:r>
            <a:endParaRPr lang="en-US" sz="1800">
              <a:latin typeface="Arial" charset="0"/>
            </a:endParaRPr>
          </a:p>
        </p:txBody>
      </p:sp>
      <p:sp>
        <p:nvSpPr>
          <p:cNvPr id="100399" name="Freeform 47"/>
          <p:cNvSpPr>
            <a:spLocks/>
          </p:cNvSpPr>
          <p:nvPr/>
        </p:nvSpPr>
        <p:spPr bwMode="auto">
          <a:xfrm>
            <a:off x="4391025" y="5245100"/>
            <a:ext cx="230188" cy="228600"/>
          </a:xfrm>
          <a:custGeom>
            <a:avLst/>
            <a:gdLst/>
            <a:ahLst/>
            <a:cxnLst>
              <a:cxn ang="0">
                <a:pos x="145" y="72"/>
              </a:cxn>
              <a:cxn ang="0">
                <a:pos x="143" y="88"/>
              </a:cxn>
              <a:cxn ang="0">
                <a:pos x="139" y="100"/>
              </a:cxn>
              <a:cxn ang="0">
                <a:pos x="133" y="112"/>
              </a:cxn>
              <a:cxn ang="0">
                <a:pos x="123" y="124"/>
              </a:cxn>
              <a:cxn ang="0">
                <a:pos x="112" y="132"/>
              </a:cxn>
              <a:cxn ang="0">
                <a:pos x="100" y="140"/>
              </a:cxn>
              <a:cxn ang="0">
                <a:pos x="86" y="144"/>
              </a:cxn>
              <a:cxn ang="0">
                <a:pos x="72" y="144"/>
              </a:cxn>
              <a:cxn ang="0">
                <a:pos x="58" y="144"/>
              </a:cxn>
              <a:cxn ang="0">
                <a:pos x="44" y="140"/>
              </a:cxn>
              <a:cxn ang="0">
                <a:pos x="32" y="132"/>
              </a:cxn>
              <a:cxn ang="0">
                <a:pos x="22" y="124"/>
              </a:cxn>
              <a:cxn ang="0">
                <a:pos x="12" y="112"/>
              </a:cxn>
              <a:cxn ang="0">
                <a:pos x="6" y="100"/>
              </a:cxn>
              <a:cxn ang="0">
                <a:pos x="2" y="88"/>
              </a:cxn>
              <a:cxn ang="0">
                <a:pos x="0" y="72"/>
              </a:cxn>
              <a:cxn ang="0">
                <a:pos x="2" y="58"/>
              </a:cxn>
              <a:cxn ang="0">
                <a:pos x="6" y="44"/>
              </a:cxn>
              <a:cxn ang="0">
                <a:pos x="12" y="32"/>
              </a:cxn>
              <a:cxn ang="0">
                <a:pos x="22" y="22"/>
              </a:cxn>
              <a:cxn ang="0">
                <a:pos x="32" y="14"/>
              </a:cxn>
              <a:cxn ang="0">
                <a:pos x="44" y="6"/>
              </a:cxn>
              <a:cxn ang="0">
                <a:pos x="58" y="2"/>
              </a:cxn>
              <a:cxn ang="0">
                <a:pos x="72" y="0"/>
              </a:cxn>
              <a:cxn ang="0">
                <a:pos x="86" y="2"/>
              </a:cxn>
              <a:cxn ang="0">
                <a:pos x="100" y="6"/>
              </a:cxn>
              <a:cxn ang="0">
                <a:pos x="112" y="14"/>
              </a:cxn>
              <a:cxn ang="0">
                <a:pos x="123" y="22"/>
              </a:cxn>
              <a:cxn ang="0">
                <a:pos x="133" y="32"/>
              </a:cxn>
              <a:cxn ang="0">
                <a:pos x="139" y="44"/>
              </a:cxn>
              <a:cxn ang="0">
                <a:pos x="143" y="58"/>
              </a:cxn>
              <a:cxn ang="0">
                <a:pos x="143" y="72"/>
              </a:cxn>
              <a:cxn ang="0">
                <a:pos x="145" y="72"/>
              </a:cxn>
            </a:cxnLst>
            <a:rect l="0" t="0" r="r" b="b"/>
            <a:pathLst>
              <a:path w="145" h="144">
                <a:moveTo>
                  <a:pt x="145" y="72"/>
                </a:moveTo>
                <a:lnTo>
                  <a:pt x="143" y="88"/>
                </a:lnTo>
                <a:lnTo>
                  <a:pt x="139" y="100"/>
                </a:lnTo>
                <a:lnTo>
                  <a:pt x="133" y="112"/>
                </a:lnTo>
                <a:lnTo>
                  <a:pt x="123" y="124"/>
                </a:lnTo>
                <a:lnTo>
                  <a:pt x="112" y="132"/>
                </a:lnTo>
                <a:lnTo>
                  <a:pt x="100" y="140"/>
                </a:lnTo>
                <a:lnTo>
                  <a:pt x="86" y="144"/>
                </a:lnTo>
                <a:lnTo>
                  <a:pt x="72" y="144"/>
                </a:lnTo>
                <a:lnTo>
                  <a:pt x="58" y="144"/>
                </a:lnTo>
                <a:lnTo>
                  <a:pt x="44" y="140"/>
                </a:lnTo>
                <a:lnTo>
                  <a:pt x="32" y="132"/>
                </a:lnTo>
                <a:lnTo>
                  <a:pt x="22" y="124"/>
                </a:lnTo>
                <a:lnTo>
                  <a:pt x="12" y="112"/>
                </a:lnTo>
                <a:lnTo>
                  <a:pt x="6" y="100"/>
                </a:lnTo>
                <a:lnTo>
                  <a:pt x="2" y="88"/>
                </a:lnTo>
                <a:lnTo>
                  <a:pt x="0" y="72"/>
                </a:lnTo>
                <a:lnTo>
                  <a:pt x="2" y="58"/>
                </a:lnTo>
                <a:lnTo>
                  <a:pt x="6" y="44"/>
                </a:lnTo>
                <a:lnTo>
                  <a:pt x="12" y="32"/>
                </a:lnTo>
                <a:lnTo>
                  <a:pt x="22" y="22"/>
                </a:lnTo>
                <a:lnTo>
                  <a:pt x="32" y="14"/>
                </a:lnTo>
                <a:lnTo>
                  <a:pt x="44" y="6"/>
                </a:lnTo>
                <a:lnTo>
                  <a:pt x="58" y="2"/>
                </a:lnTo>
                <a:lnTo>
                  <a:pt x="72" y="0"/>
                </a:lnTo>
                <a:lnTo>
                  <a:pt x="86" y="2"/>
                </a:lnTo>
                <a:lnTo>
                  <a:pt x="100" y="6"/>
                </a:lnTo>
                <a:lnTo>
                  <a:pt x="112" y="14"/>
                </a:lnTo>
                <a:lnTo>
                  <a:pt x="123" y="22"/>
                </a:lnTo>
                <a:lnTo>
                  <a:pt x="133" y="32"/>
                </a:lnTo>
                <a:lnTo>
                  <a:pt x="139" y="44"/>
                </a:lnTo>
                <a:lnTo>
                  <a:pt x="143" y="58"/>
                </a:lnTo>
                <a:lnTo>
                  <a:pt x="143" y="72"/>
                </a:lnTo>
                <a:lnTo>
                  <a:pt x="145" y="72"/>
                </a:lnTo>
                <a:close/>
              </a:path>
            </a:pathLst>
          </a:custGeom>
          <a:solidFill>
            <a:srgbClr val="FFFFFF"/>
          </a:solidFill>
          <a:ln w="9525">
            <a:noFill/>
            <a:round/>
            <a:headEnd/>
            <a:tailEnd/>
          </a:ln>
        </p:spPr>
        <p:txBody>
          <a:bodyPr/>
          <a:lstStyle/>
          <a:p>
            <a:endParaRPr lang="en-US"/>
          </a:p>
        </p:txBody>
      </p:sp>
      <p:sp>
        <p:nvSpPr>
          <p:cNvPr id="100400" name="Freeform 48"/>
          <p:cNvSpPr>
            <a:spLocks/>
          </p:cNvSpPr>
          <p:nvPr/>
        </p:nvSpPr>
        <p:spPr bwMode="auto">
          <a:xfrm>
            <a:off x="4391025" y="5245100"/>
            <a:ext cx="230188" cy="228600"/>
          </a:xfrm>
          <a:custGeom>
            <a:avLst/>
            <a:gdLst/>
            <a:ahLst/>
            <a:cxnLst>
              <a:cxn ang="0">
                <a:pos x="145" y="72"/>
              </a:cxn>
              <a:cxn ang="0">
                <a:pos x="143" y="88"/>
              </a:cxn>
              <a:cxn ang="0">
                <a:pos x="139" y="100"/>
              </a:cxn>
              <a:cxn ang="0">
                <a:pos x="133" y="112"/>
              </a:cxn>
              <a:cxn ang="0">
                <a:pos x="123" y="124"/>
              </a:cxn>
              <a:cxn ang="0">
                <a:pos x="112" y="132"/>
              </a:cxn>
              <a:cxn ang="0">
                <a:pos x="100" y="140"/>
              </a:cxn>
              <a:cxn ang="0">
                <a:pos x="86" y="144"/>
              </a:cxn>
              <a:cxn ang="0">
                <a:pos x="72" y="144"/>
              </a:cxn>
              <a:cxn ang="0">
                <a:pos x="58" y="144"/>
              </a:cxn>
              <a:cxn ang="0">
                <a:pos x="44" y="140"/>
              </a:cxn>
              <a:cxn ang="0">
                <a:pos x="32" y="132"/>
              </a:cxn>
              <a:cxn ang="0">
                <a:pos x="22" y="124"/>
              </a:cxn>
              <a:cxn ang="0">
                <a:pos x="12" y="112"/>
              </a:cxn>
              <a:cxn ang="0">
                <a:pos x="6" y="100"/>
              </a:cxn>
              <a:cxn ang="0">
                <a:pos x="2" y="88"/>
              </a:cxn>
              <a:cxn ang="0">
                <a:pos x="0" y="72"/>
              </a:cxn>
              <a:cxn ang="0">
                <a:pos x="2" y="58"/>
              </a:cxn>
              <a:cxn ang="0">
                <a:pos x="6" y="44"/>
              </a:cxn>
              <a:cxn ang="0">
                <a:pos x="12" y="32"/>
              </a:cxn>
              <a:cxn ang="0">
                <a:pos x="22" y="22"/>
              </a:cxn>
              <a:cxn ang="0">
                <a:pos x="32" y="14"/>
              </a:cxn>
              <a:cxn ang="0">
                <a:pos x="44" y="6"/>
              </a:cxn>
              <a:cxn ang="0">
                <a:pos x="58" y="2"/>
              </a:cxn>
              <a:cxn ang="0">
                <a:pos x="72" y="0"/>
              </a:cxn>
              <a:cxn ang="0">
                <a:pos x="86" y="2"/>
              </a:cxn>
              <a:cxn ang="0">
                <a:pos x="100" y="6"/>
              </a:cxn>
              <a:cxn ang="0">
                <a:pos x="112" y="14"/>
              </a:cxn>
              <a:cxn ang="0">
                <a:pos x="123" y="22"/>
              </a:cxn>
              <a:cxn ang="0">
                <a:pos x="133" y="32"/>
              </a:cxn>
              <a:cxn ang="0">
                <a:pos x="139" y="44"/>
              </a:cxn>
              <a:cxn ang="0">
                <a:pos x="143" y="58"/>
              </a:cxn>
              <a:cxn ang="0">
                <a:pos x="143" y="72"/>
              </a:cxn>
            </a:cxnLst>
            <a:rect l="0" t="0" r="r" b="b"/>
            <a:pathLst>
              <a:path w="145" h="144">
                <a:moveTo>
                  <a:pt x="145" y="72"/>
                </a:moveTo>
                <a:lnTo>
                  <a:pt x="143" y="88"/>
                </a:lnTo>
                <a:lnTo>
                  <a:pt x="139" y="100"/>
                </a:lnTo>
                <a:lnTo>
                  <a:pt x="133" y="112"/>
                </a:lnTo>
                <a:lnTo>
                  <a:pt x="123" y="124"/>
                </a:lnTo>
                <a:lnTo>
                  <a:pt x="112" y="132"/>
                </a:lnTo>
                <a:lnTo>
                  <a:pt x="100" y="140"/>
                </a:lnTo>
                <a:lnTo>
                  <a:pt x="86" y="144"/>
                </a:lnTo>
                <a:lnTo>
                  <a:pt x="72" y="144"/>
                </a:lnTo>
                <a:lnTo>
                  <a:pt x="58" y="144"/>
                </a:lnTo>
                <a:lnTo>
                  <a:pt x="44" y="140"/>
                </a:lnTo>
                <a:lnTo>
                  <a:pt x="32" y="132"/>
                </a:lnTo>
                <a:lnTo>
                  <a:pt x="22" y="124"/>
                </a:lnTo>
                <a:lnTo>
                  <a:pt x="12" y="112"/>
                </a:lnTo>
                <a:lnTo>
                  <a:pt x="6" y="100"/>
                </a:lnTo>
                <a:lnTo>
                  <a:pt x="2" y="88"/>
                </a:lnTo>
                <a:lnTo>
                  <a:pt x="0" y="72"/>
                </a:lnTo>
                <a:lnTo>
                  <a:pt x="2" y="58"/>
                </a:lnTo>
                <a:lnTo>
                  <a:pt x="6" y="44"/>
                </a:lnTo>
                <a:lnTo>
                  <a:pt x="12" y="32"/>
                </a:lnTo>
                <a:lnTo>
                  <a:pt x="22" y="22"/>
                </a:lnTo>
                <a:lnTo>
                  <a:pt x="32" y="14"/>
                </a:lnTo>
                <a:lnTo>
                  <a:pt x="44" y="6"/>
                </a:lnTo>
                <a:lnTo>
                  <a:pt x="58" y="2"/>
                </a:lnTo>
                <a:lnTo>
                  <a:pt x="72" y="0"/>
                </a:lnTo>
                <a:lnTo>
                  <a:pt x="86" y="2"/>
                </a:lnTo>
                <a:lnTo>
                  <a:pt x="100" y="6"/>
                </a:lnTo>
                <a:lnTo>
                  <a:pt x="112" y="14"/>
                </a:lnTo>
                <a:lnTo>
                  <a:pt x="123" y="22"/>
                </a:lnTo>
                <a:lnTo>
                  <a:pt x="133" y="32"/>
                </a:lnTo>
                <a:lnTo>
                  <a:pt x="139" y="44"/>
                </a:lnTo>
                <a:lnTo>
                  <a:pt x="143" y="58"/>
                </a:lnTo>
                <a:lnTo>
                  <a:pt x="143" y="72"/>
                </a:lnTo>
              </a:path>
            </a:pathLst>
          </a:custGeom>
          <a:noFill/>
          <a:ln w="15875">
            <a:solidFill>
              <a:srgbClr val="0092C8"/>
            </a:solidFill>
            <a:prstDash val="solid"/>
            <a:round/>
            <a:headEnd/>
            <a:tailEnd/>
          </a:ln>
        </p:spPr>
        <p:txBody>
          <a:bodyPr/>
          <a:lstStyle/>
          <a:p>
            <a:endParaRPr lang="en-US"/>
          </a:p>
        </p:txBody>
      </p:sp>
      <p:sp>
        <p:nvSpPr>
          <p:cNvPr id="100401" name="Rectangle 49"/>
          <p:cNvSpPr>
            <a:spLocks noChangeArrowheads="1"/>
          </p:cNvSpPr>
          <p:nvPr/>
        </p:nvSpPr>
        <p:spPr bwMode="auto">
          <a:xfrm>
            <a:off x="4449763" y="5222875"/>
            <a:ext cx="119062" cy="250825"/>
          </a:xfrm>
          <a:prstGeom prst="rect">
            <a:avLst/>
          </a:prstGeom>
          <a:noFill/>
          <a:ln w="9525">
            <a:noFill/>
            <a:miter lim="800000"/>
            <a:headEnd/>
            <a:tailEnd/>
          </a:ln>
        </p:spPr>
        <p:txBody>
          <a:bodyPr wrap="none" lIns="0" tIns="0" rIns="0" bIns="0">
            <a:spAutoFit/>
          </a:bodyPr>
          <a:lstStyle/>
          <a:p>
            <a:r>
              <a:rPr lang="en-US" sz="1400">
                <a:solidFill>
                  <a:srgbClr val="0092C8"/>
                </a:solidFill>
                <a:latin typeface="Arial Black" charset="0"/>
              </a:rPr>
              <a:t>4</a:t>
            </a:r>
            <a:endParaRPr lang="en-US" sz="1800">
              <a:latin typeface="Arial" charset="0"/>
            </a:endParaRPr>
          </a:p>
        </p:txBody>
      </p:sp>
      <p:sp>
        <p:nvSpPr>
          <p:cNvPr id="100402" name="Rectangle 50"/>
          <p:cNvSpPr>
            <a:spLocks noChangeArrowheads="1"/>
          </p:cNvSpPr>
          <p:nvPr/>
        </p:nvSpPr>
        <p:spPr bwMode="auto">
          <a:xfrm>
            <a:off x="3798888" y="5826125"/>
            <a:ext cx="898525"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Time (ms)</a:t>
            </a:r>
            <a:endParaRPr lang="en-US" sz="1800">
              <a:latin typeface="Arial" charset="0"/>
            </a:endParaRPr>
          </a:p>
        </p:txBody>
      </p:sp>
      <p:sp>
        <p:nvSpPr>
          <p:cNvPr id="100403" name="Rectangle 51"/>
          <p:cNvSpPr>
            <a:spLocks noChangeArrowheads="1"/>
          </p:cNvSpPr>
          <p:nvPr/>
        </p:nvSpPr>
        <p:spPr bwMode="auto">
          <a:xfrm>
            <a:off x="5573713" y="4603750"/>
            <a:ext cx="801687" cy="198438"/>
          </a:xfrm>
          <a:prstGeom prst="rect">
            <a:avLst/>
          </a:prstGeom>
          <a:noFill/>
          <a:ln w="9525">
            <a:noFill/>
            <a:miter lim="800000"/>
            <a:headEnd/>
            <a:tailEnd/>
          </a:ln>
        </p:spPr>
        <p:txBody>
          <a:bodyPr wrap="none" lIns="0" tIns="0" rIns="0" bIns="0">
            <a:spAutoFit/>
          </a:bodyPr>
          <a:lstStyle/>
          <a:p>
            <a:r>
              <a:rPr lang="en-US" sz="1300" b="1">
                <a:solidFill>
                  <a:srgbClr val="231F20"/>
                </a:solidFill>
                <a:latin typeface="Arial" charset="0"/>
              </a:rPr>
              <a:t>Threshold</a:t>
            </a:r>
            <a:endParaRPr lang="en-US" sz="1800" b="1">
              <a:latin typeface="Arial" charset="0"/>
            </a:endParaRPr>
          </a:p>
        </p:txBody>
      </p:sp>
      <p:sp>
        <p:nvSpPr>
          <p:cNvPr id="100404" name="Rectangle 52"/>
          <p:cNvSpPr>
            <a:spLocks noChangeArrowheads="1"/>
          </p:cNvSpPr>
          <p:nvPr/>
        </p:nvSpPr>
        <p:spPr bwMode="auto">
          <a:xfrm rot="-5400000">
            <a:off x="313531" y="3540919"/>
            <a:ext cx="2278063"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Membrane potential (mV)</a:t>
            </a:r>
            <a:endParaRPr lang="en-US" sz="1800">
              <a:latin typeface="Arial" charset="0"/>
            </a:endParaRPr>
          </a:p>
        </p:txBody>
      </p:sp>
      <p:sp>
        <p:nvSpPr>
          <p:cNvPr id="100405" name="Rectangle 53"/>
          <p:cNvSpPr>
            <a:spLocks noChangeArrowheads="1"/>
          </p:cNvSpPr>
          <p:nvPr/>
        </p:nvSpPr>
        <p:spPr bwMode="auto">
          <a:xfrm>
            <a:off x="7524750" y="6581775"/>
            <a:ext cx="1616075" cy="274638"/>
          </a:xfrm>
          <a:prstGeom prst="rect">
            <a:avLst/>
          </a:prstGeom>
          <a:noFill/>
          <a:ln w="9525">
            <a:noFill/>
            <a:miter lim="800000"/>
            <a:headEnd/>
            <a:tailEnd/>
          </a:ln>
          <a:effectLst/>
        </p:spPr>
        <p:txBody>
          <a:bodyPr wrap="none">
            <a:spAutoFit/>
          </a:bodyPr>
          <a:lstStyle/>
          <a:p>
            <a:pPr algn="r"/>
            <a:r>
              <a:rPr lang="en-US" sz="1200" b="1">
                <a:latin typeface="Arial" charset="0"/>
              </a:rPr>
              <a:t>Figure 11.11 (1 of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Grp="1" noChangeArrowheads="1"/>
          </p:cNvSpPr>
          <p:nvPr>
            <p:ph type="title"/>
          </p:nvPr>
        </p:nvSpPr>
        <p:spPr/>
        <p:txBody>
          <a:bodyPr/>
          <a:lstStyle/>
          <a:p>
            <a:r>
              <a:rPr lang="en-US"/>
              <a:t>Generation of an Action Potential</a:t>
            </a:r>
          </a:p>
        </p:txBody>
      </p:sp>
      <p:sp>
        <p:nvSpPr>
          <p:cNvPr id="40965" name="Rectangle 5"/>
          <p:cNvSpPr>
            <a:spLocks noGrp="1" noChangeArrowheads="1"/>
          </p:cNvSpPr>
          <p:nvPr>
            <p:ph type="body" idx="1"/>
          </p:nvPr>
        </p:nvSpPr>
        <p:spPr/>
        <p:txBody>
          <a:bodyPr/>
          <a:lstStyle/>
          <a:p>
            <a:r>
              <a:rPr lang="en-US"/>
              <a:t>Resting state</a:t>
            </a:r>
          </a:p>
          <a:p>
            <a:pPr lvl="1"/>
            <a:r>
              <a:rPr lang="en-US"/>
              <a:t>Only leakage channels for Na</a:t>
            </a:r>
            <a:r>
              <a:rPr lang="en-US" baseline="30000"/>
              <a:t>+</a:t>
            </a:r>
            <a:r>
              <a:rPr lang="en-US"/>
              <a:t> and K</a:t>
            </a:r>
            <a:r>
              <a:rPr lang="en-US" baseline="30000"/>
              <a:t>+</a:t>
            </a:r>
            <a:r>
              <a:rPr lang="en-US"/>
              <a:t> are open</a:t>
            </a:r>
          </a:p>
          <a:p>
            <a:pPr lvl="1"/>
            <a:r>
              <a:rPr lang="en-US"/>
              <a:t>All gated Na</a:t>
            </a:r>
            <a:r>
              <a:rPr lang="en-US" baseline="30000"/>
              <a:t>+</a:t>
            </a:r>
            <a:r>
              <a:rPr lang="en-US"/>
              <a:t> and K</a:t>
            </a:r>
            <a:r>
              <a:rPr lang="en-US" baseline="30000"/>
              <a:t>+</a:t>
            </a:r>
            <a:r>
              <a:rPr lang="en-US"/>
              <a:t> channels are closed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Grp="1" noChangeArrowheads="1"/>
          </p:cNvSpPr>
          <p:nvPr>
            <p:ph type="title"/>
          </p:nvPr>
        </p:nvSpPr>
        <p:spPr/>
        <p:txBody>
          <a:bodyPr/>
          <a:lstStyle/>
          <a:p>
            <a:r>
              <a:rPr lang="en-US"/>
              <a:t>Properties of Gated Channels</a:t>
            </a:r>
          </a:p>
        </p:txBody>
      </p:sp>
      <p:sp>
        <p:nvSpPr>
          <p:cNvPr id="43013" name="Rectangle 5"/>
          <p:cNvSpPr>
            <a:spLocks noGrp="1" noChangeArrowheads="1"/>
          </p:cNvSpPr>
          <p:nvPr>
            <p:ph type="body" idx="1"/>
          </p:nvPr>
        </p:nvSpPr>
        <p:spPr/>
        <p:txBody>
          <a:bodyPr/>
          <a:lstStyle/>
          <a:p>
            <a:r>
              <a:rPr lang="en-US" dirty="0"/>
              <a:t>Properties of gated </a:t>
            </a:r>
            <a:r>
              <a:rPr lang="en-US" dirty="0" smtClean="0"/>
              <a:t>channels </a:t>
            </a:r>
            <a:r>
              <a:rPr lang="en-US" b="1" u="sng" dirty="0" smtClean="0"/>
              <a:t>(in nerve cells)</a:t>
            </a:r>
            <a:endParaRPr lang="en-US" b="1" u="sng" dirty="0"/>
          </a:p>
          <a:p>
            <a:pPr lvl="1"/>
            <a:r>
              <a:rPr lang="en-US" dirty="0"/>
              <a:t>Each Na</a:t>
            </a:r>
            <a:r>
              <a:rPr lang="en-US" baseline="30000" dirty="0"/>
              <a:t>+</a:t>
            </a:r>
            <a:r>
              <a:rPr lang="en-US" dirty="0"/>
              <a:t> channel has two voltage-sensitive gates </a:t>
            </a:r>
          </a:p>
          <a:p>
            <a:pPr lvl="2"/>
            <a:r>
              <a:rPr lang="en-US" dirty="0"/>
              <a:t>Activation gates</a:t>
            </a:r>
          </a:p>
          <a:p>
            <a:pPr lvl="3"/>
            <a:r>
              <a:rPr lang="en-US" dirty="0"/>
              <a:t>Closed at rest; open with depolarization </a:t>
            </a:r>
          </a:p>
          <a:p>
            <a:pPr lvl="2"/>
            <a:r>
              <a:rPr lang="en-US" dirty="0"/>
              <a:t>Inactivation gates</a:t>
            </a:r>
          </a:p>
          <a:p>
            <a:pPr lvl="3"/>
            <a:r>
              <a:rPr lang="en-US" dirty="0"/>
              <a:t>Open at rest; block channel once it is </a:t>
            </a:r>
            <a:r>
              <a:rPr lang="en-US" dirty="0" smtClean="0"/>
              <a:t>open</a:t>
            </a:r>
          </a:p>
          <a:p>
            <a:pPr lvl="3"/>
            <a:endParaRPr lang="en-US" dirty="0" smtClean="0"/>
          </a:p>
          <a:p>
            <a:r>
              <a:rPr lang="en-US" dirty="0" smtClean="0"/>
              <a:t>NOTE:  Muscle cells have only one voltage dependent gate for sodium unlike nerve cells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4"/>
          <p:cNvSpPr>
            <a:spLocks noGrp="1" noChangeArrowheads="1"/>
          </p:cNvSpPr>
          <p:nvPr>
            <p:ph type="title"/>
          </p:nvPr>
        </p:nvSpPr>
        <p:spPr/>
        <p:txBody>
          <a:bodyPr/>
          <a:lstStyle/>
          <a:p>
            <a:r>
              <a:rPr lang="en-US"/>
              <a:t>Properties of Gated Channels</a:t>
            </a:r>
          </a:p>
        </p:txBody>
      </p:sp>
      <p:sp>
        <p:nvSpPr>
          <p:cNvPr id="102405" name="Rectangle 5"/>
          <p:cNvSpPr>
            <a:spLocks noGrp="1" noChangeArrowheads="1"/>
          </p:cNvSpPr>
          <p:nvPr>
            <p:ph type="body" idx="1"/>
          </p:nvPr>
        </p:nvSpPr>
        <p:spPr/>
        <p:txBody>
          <a:bodyPr/>
          <a:lstStyle/>
          <a:p>
            <a:r>
              <a:rPr lang="en-US"/>
              <a:t>Each K</a:t>
            </a:r>
            <a:r>
              <a:rPr lang="en-US" baseline="30000"/>
              <a:t>+</a:t>
            </a:r>
            <a:r>
              <a:rPr lang="en-US"/>
              <a:t> channel has one voltage-sensitive gate </a:t>
            </a:r>
          </a:p>
          <a:p>
            <a:r>
              <a:rPr lang="en-US"/>
              <a:t>Closed at rest</a:t>
            </a:r>
          </a:p>
          <a:p>
            <a:r>
              <a:rPr lang="en-US"/>
              <a:t>Opens slowly with depolarization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2" name="Rectangle 6"/>
          <p:cNvSpPr>
            <a:spLocks noGrp="1" noChangeArrowheads="1"/>
          </p:cNvSpPr>
          <p:nvPr>
            <p:ph type="title"/>
          </p:nvPr>
        </p:nvSpPr>
        <p:spPr/>
        <p:txBody>
          <a:bodyPr/>
          <a:lstStyle/>
          <a:p>
            <a:r>
              <a:rPr lang="en-US"/>
              <a:t>Depolarizing Phase</a:t>
            </a:r>
          </a:p>
        </p:txBody>
      </p:sp>
      <p:sp>
        <p:nvSpPr>
          <p:cNvPr id="45063" name="Rectangle 7"/>
          <p:cNvSpPr>
            <a:spLocks noGrp="1" noChangeArrowheads="1"/>
          </p:cNvSpPr>
          <p:nvPr>
            <p:ph type="body" idx="1"/>
          </p:nvPr>
        </p:nvSpPr>
        <p:spPr/>
        <p:txBody>
          <a:bodyPr/>
          <a:lstStyle/>
          <a:p>
            <a:r>
              <a:rPr lang="en-US"/>
              <a:t>Depolarizing local currents open voltage-gated Na</a:t>
            </a:r>
            <a:r>
              <a:rPr lang="en-US" baseline="30000"/>
              <a:t>+</a:t>
            </a:r>
            <a:r>
              <a:rPr lang="en-US"/>
              <a:t> channels </a:t>
            </a:r>
          </a:p>
          <a:p>
            <a:r>
              <a:rPr lang="en-US"/>
              <a:t>Na</a:t>
            </a:r>
            <a:r>
              <a:rPr lang="en-US" baseline="30000"/>
              <a:t>+</a:t>
            </a:r>
            <a:r>
              <a:rPr lang="en-US"/>
              <a:t> influx causes more depolarization</a:t>
            </a:r>
          </a:p>
          <a:p>
            <a:r>
              <a:rPr lang="en-US"/>
              <a:t>At threshold (–55 to –50 mV) positive feedback leads to opening of all Na</a:t>
            </a:r>
            <a:r>
              <a:rPr lang="en-US" baseline="30000"/>
              <a:t>+</a:t>
            </a:r>
            <a:r>
              <a:rPr lang="en-US"/>
              <a:t> channels, and a reversal of membrane polarity to +30mV (spike of action potential)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p:txBody>
          <a:bodyPr/>
          <a:lstStyle/>
          <a:p>
            <a:r>
              <a:rPr lang="en-US"/>
              <a:t>Repolarizing Phase</a:t>
            </a:r>
          </a:p>
        </p:txBody>
      </p:sp>
      <p:sp>
        <p:nvSpPr>
          <p:cNvPr id="47109" name="Rectangle 5"/>
          <p:cNvSpPr>
            <a:spLocks noGrp="1" noChangeArrowheads="1"/>
          </p:cNvSpPr>
          <p:nvPr>
            <p:ph type="body" idx="1"/>
          </p:nvPr>
        </p:nvSpPr>
        <p:spPr/>
        <p:txBody>
          <a:bodyPr/>
          <a:lstStyle/>
          <a:p>
            <a:r>
              <a:rPr lang="en-US"/>
              <a:t>Repolarizing phase</a:t>
            </a:r>
          </a:p>
          <a:p>
            <a:pPr lvl="1"/>
            <a:r>
              <a:rPr lang="en-US"/>
              <a:t>Na</a:t>
            </a:r>
            <a:r>
              <a:rPr lang="en-US" baseline="30000"/>
              <a:t>+</a:t>
            </a:r>
            <a:r>
              <a:rPr lang="en-US"/>
              <a:t> channel slow inactivation gates close</a:t>
            </a:r>
          </a:p>
          <a:p>
            <a:pPr lvl="1"/>
            <a:r>
              <a:rPr lang="en-US"/>
              <a:t>Membrane permeability to Na</a:t>
            </a:r>
            <a:r>
              <a:rPr lang="en-US" baseline="30000"/>
              <a:t>+</a:t>
            </a:r>
            <a:r>
              <a:rPr lang="en-US"/>
              <a:t> declines to resting levels</a:t>
            </a:r>
          </a:p>
          <a:p>
            <a:pPr lvl="1"/>
            <a:r>
              <a:rPr lang="en-US"/>
              <a:t>Slow voltage-sensitive K</a:t>
            </a:r>
            <a:r>
              <a:rPr lang="en-US" baseline="30000"/>
              <a:t>+</a:t>
            </a:r>
            <a:r>
              <a:rPr lang="en-US"/>
              <a:t> gates open</a:t>
            </a:r>
          </a:p>
          <a:p>
            <a:pPr lvl="1"/>
            <a:r>
              <a:rPr lang="en-US"/>
              <a:t>K</a:t>
            </a:r>
            <a:r>
              <a:rPr lang="en-US" baseline="30000"/>
              <a:t>+</a:t>
            </a:r>
            <a:r>
              <a:rPr lang="en-US"/>
              <a:t> exits the cell and internal negativity is restored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noChangeArrowheads="1"/>
          </p:cNvSpPr>
          <p:nvPr>
            <p:ph type="title"/>
          </p:nvPr>
        </p:nvSpPr>
        <p:spPr/>
        <p:txBody>
          <a:bodyPr/>
          <a:lstStyle/>
          <a:p>
            <a:r>
              <a:rPr lang="en-US"/>
              <a:t>Hyperpolarization</a:t>
            </a:r>
          </a:p>
        </p:txBody>
      </p:sp>
      <p:sp>
        <p:nvSpPr>
          <p:cNvPr id="49157" name="Rectangle 5"/>
          <p:cNvSpPr>
            <a:spLocks noGrp="1" noChangeArrowheads="1"/>
          </p:cNvSpPr>
          <p:nvPr>
            <p:ph type="body" idx="1"/>
          </p:nvPr>
        </p:nvSpPr>
        <p:spPr/>
        <p:txBody>
          <a:bodyPr/>
          <a:lstStyle/>
          <a:p>
            <a:r>
              <a:rPr lang="en-US"/>
              <a:t>Hyperpolarization</a:t>
            </a:r>
          </a:p>
          <a:p>
            <a:pPr lvl="1"/>
            <a:r>
              <a:rPr lang="en-US"/>
              <a:t>Some K</a:t>
            </a:r>
            <a:r>
              <a:rPr lang="en-US" baseline="30000"/>
              <a:t>+</a:t>
            </a:r>
            <a:r>
              <a:rPr lang="en-US"/>
              <a:t> channels remain open, allowing excessive K</a:t>
            </a:r>
            <a:r>
              <a:rPr lang="en-US" baseline="30000"/>
              <a:t>+</a:t>
            </a:r>
            <a:r>
              <a:rPr lang="en-US"/>
              <a:t> efflux </a:t>
            </a:r>
          </a:p>
          <a:p>
            <a:pPr lvl="1"/>
            <a:r>
              <a:rPr lang="en-US"/>
              <a:t>This causes after-hyperpolarization of the membrane (undershoot)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59" name="Picture 35"/>
          <p:cNvPicPr>
            <a:picLocks noChangeAspect="1" noChangeArrowheads="1"/>
          </p:cNvPicPr>
          <p:nvPr/>
        </p:nvPicPr>
        <p:blipFill>
          <a:blip r:embed="rId2" cstate="print"/>
          <a:srcRect l="11456" t="12794" r="11436" b="4436"/>
          <a:stretch>
            <a:fillRect/>
          </a:stretch>
        </p:blipFill>
        <p:spPr bwMode="auto">
          <a:xfrm>
            <a:off x="1398588" y="1347788"/>
            <a:ext cx="6346825" cy="4857750"/>
          </a:xfrm>
          <a:prstGeom prst="rect">
            <a:avLst/>
          </a:prstGeom>
          <a:noFill/>
        </p:spPr>
      </p:pic>
      <p:sp>
        <p:nvSpPr>
          <p:cNvPr id="103460" name="Freeform 36"/>
          <p:cNvSpPr>
            <a:spLocks/>
          </p:cNvSpPr>
          <p:nvPr/>
        </p:nvSpPr>
        <p:spPr bwMode="auto">
          <a:xfrm>
            <a:off x="3494088" y="3571875"/>
            <a:ext cx="847725" cy="473075"/>
          </a:xfrm>
          <a:custGeom>
            <a:avLst/>
            <a:gdLst/>
            <a:ahLst/>
            <a:cxnLst>
              <a:cxn ang="0">
                <a:pos x="0" y="298"/>
              </a:cxn>
              <a:cxn ang="0">
                <a:pos x="400" y="0"/>
              </a:cxn>
              <a:cxn ang="0">
                <a:pos x="534" y="0"/>
              </a:cxn>
            </a:cxnLst>
            <a:rect l="0" t="0" r="r" b="b"/>
            <a:pathLst>
              <a:path w="534" h="298">
                <a:moveTo>
                  <a:pt x="0" y="298"/>
                </a:moveTo>
                <a:lnTo>
                  <a:pt x="400" y="0"/>
                </a:lnTo>
                <a:lnTo>
                  <a:pt x="534" y="0"/>
                </a:lnTo>
              </a:path>
            </a:pathLst>
          </a:custGeom>
          <a:noFill/>
          <a:ln w="19050">
            <a:solidFill>
              <a:srgbClr val="231F20"/>
            </a:solidFill>
            <a:prstDash val="solid"/>
            <a:round/>
            <a:headEnd/>
            <a:tailEnd/>
          </a:ln>
        </p:spPr>
        <p:txBody>
          <a:bodyPr/>
          <a:lstStyle/>
          <a:p>
            <a:endParaRPr lang="en-US"/>
          </a:p>
        </p:txBody>
      </p:sp>
      <p:sp>
        <p:nvSpPr>
          <p:cNvPr id="103461" name="Freeform 37"/>
          <p:cNvSpPr>
            <a:spLocks/>
          </p:cNvSpPr>
          <p:nvPr/>
        </p:nvSpPr>
        <p:spPr bwMode="auto">
          <a:xfrm>
            <a:off x="4360863" y="4124325"/>
            <a:ext cx="839787" cy="473075"/>
          </a:xfrm>
          <a:custGeom>
            <a:avLst/>
            <a:gdLst/>
            <a:ahLst/>
            <a:cxnLst>
              <a:cxn ang="0">
                <a:pos x="0" y="298"/>
              </a:cxn>
              <a:cxn ang="0">
                <a:pos x="401" y="0"/>
              </a:cxn>
              <a:cxn ang="0">
                <a:pos x="529" y="0"/>
              </a:cxn>
            </a:cxnLst>
            <a:rect l="0" t="0" r="r" b="b"/>
            <a:pathLst>
              <a:path w="529" h="298">
                <a:moveTo>
                  <a:pt x="0" y="298"/>
                </a:moveTo>
                <a:lnTo>
                  <a:pt x="401" y="0"/>
                </a:lnTo>
                <a:lnTo>
                  <a:pt x="529" y="0"/>
                </a:lnTo>
              </a:path>
            </a:pathLst>
          </a:custGeom>
          <a:noFill/>
          <a:ln w="19050">
            <a:solidFill>
              <a:srgbClr val="231F20"/>
            </a:solidFill>
            <a:prstDash val="solid"/>
            <a:round/>
            <a:headEnd/>
            <a:tailEnd/>
          </a:ln>
        </p:spPr>
        <p:txBody>
          <a:bodyPr/>
          <a:lstStyle/>
          <a:p>
            <a:endParaRPr lang="en-US"/>
          </a:p>
        </p:txBody>
      </p:sp>
      <p:sp>
        <p:nvSpPr>
          <p:cNvPr id="103462" name="Freeform 38"/>
          <p:cNvSpPr>
            <a:spLocks/>
          </p:cNvSpPr>
          <p:nvPr/>
        </p:nvSpPr>
        <p:spPr bwMode="auto">
          <a:xfrm>
            <a:off x="3716338" y="2919413"/>
            <a:ext cx="358775" cy="244475"/>
          </a:xfrm>
          <a:custGeom>
            <a:avLst/>
            <a:gdLst/>
            <a:ahLst/>
            <a:cxnLst>
              <a:cxn ang="0">
                <a:pos x="0" y="154"/>
              </a:cxn>
              <a:cxn ang="0">
                <a:pos x="162" y="0"/>
              </a:cxn>
              <a:cxn ang="0">
                <a:pos x="226" y="0"/>
              </a:cxn>
            </a:cxnLst>
            <a:rect l="0" t="0" r="r" b="b"/>
            <a:pathLst>
              <a:path w="226" h="154">
                <a:moveTo>
                  <a:pt x="0" y="154"/>
                </a:moveTo>
                <a:lnTo>
                  <a:pt x="162" y="0"/>
                </a:lnTo>
                <a:lnTo>
                  <a:pt x="226" y="0"/>
                </a:lnTo>
              </a:path>
            </a:pathLst>
          </a:custGeom>
          <a:noFill/>
          <a:ln w="19050">
            <a:solidFill>
              <a:srgbClr val="231F20"/>
            </a:solidFill>
            <a:prstDash val="solid"/>
            <a:round/>
            <a:headEnd/>
            <a:tailEnd/>
          </a:ln>
        </p:spPr>
        <p:txBody>
          <a:bodyPr/>
          <a:lstStyle/>
          <a:p>
            <a:endParaRPr lang="en-US"/>
          </a:p>
        </p:txBody>
      </p:sp>
      <p:sp>
        <p:nvSpPr>
          <p:cNvPr id="103463" name="Rectangle 39"/>
          <p:cNvSpPr>
            <a:spLocks noChangeArrowheads="1"/>
          </p:cNvSpPr>
          <p:nvPr/>
        </p:nvSpPr>
        <p:spPr bwMode="auto">
          <a:xfrm>
            <a:off x="4127500" y="2759075"/>
            <a:ext cx="1055688" cy="609600"/>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charset="0"/>
              </a:rPr>
              <a:t>Action</a:t>
            </a:r>
          </a:p>
          <a:p>
            <a:r>
              <a:rPr lang="en-US" sz="1700">
                <a:solidFill>
                  <a:srgbClr val="231F20"/>
                </a:solidFill>
                <a:latin typeface="Arial Black" charset="0"/>
              </a:rPr>
              <a:t>potential</a:t>
            </a:r>
            <a:endParaRPr lang="en-US" sz="1800">
              <a:latin typeface="Arial" charset="0"/>
            </a:endParaRPr>
          </a:p>
        </p:txBody>
      </p:sp>
      <p:sp>
        <p:nvSpPr>
          <p:cNvPr id="103464" name="Rectangle 40"/>
          <p:cNvSpPr>
            <a:spLocks noChangeArrowheads="1"/>
          </p:cNvSpPr>
          <p:nvPr/>
        </p:nvSpPr>
        <p:spPr bwMode="auto">
          <a:xfrm>
            <a:off x="4229100" y="6191250"/>
            <a:ext cx="1174750" cy="304800"/>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charset="0"/>
              </a:rPr>
              <a:t>Time (ms)</a:t>
            </a:r>
            <a:endParaRPr lang="en-US" sz="1800">
              <a:latin typeface="Arial" charset="0"/>
            </a:endParaRPr>
          </a:p>
        </p:txBody>
      </p:sp>
      <p:sp>
        <p:nvSpPr>
          <p:cNvPr id="103465" name="Freeform 41"/>
          <p:cNvSpPr>
            <a:spLocks/>
          </p:cNvSpPr>
          <p:nvPr/>
        </p:nvSpPr>
        <p:spPr bwMode="auto">
          <a:xfrm>
            <a:off x="3090863" y="3503613"/>
            <a:ext cx="288925" cy="290512"/>
          </a:xfrm>
          <a:custGeom>
            <a:avLst/>
            <a:gdLst/>
            <a:ahLst/>
            <a:cxnLst>
              <a:cxn ang="0">
                <a:pos x="182" y="91"/>
              </a:cxn>
              <a:cxn ang="0">
                <a:pos x="180" y="111"/>
              </a:cxn>
              <a:cxn ang="0">
                <a:pos x="174" y="127"/>
              </a:cxn>
              <a:cxn ang="0">
                <a:pos x="166" y="143"/>
              </a:cxn>
              <a:cxn ang="0">
                <a:pos x="156" y="157"/>
              </a:cxn>
              <a:cxn ang="0">
                <a:pos x="142" y="167"/>
              </a:cxn>
              <a:cxn ang="0">
                <a:pos x="126" y="175"/>
              </a:cxn>
              <a:cxn ang="0">
                <a:pos x="110" y="181"/>
              </a:cxn>
              <a:cxn ang="0">
                <a:pos x="92" y="183"/>
              </a:cxn>
              <a:cxn ang="0">
                <a:pos x="72" y="181"/>
              </a:cxn>
              <a:cxn ang="0">
                <a:pos x="56" y="175"/>
              </a:cxn>
              <a:cxn ang="0">
                <a:pos x="40" y="167"/>
              </a:cxn>
              <a:cxn ang="0">
                <a:pos x="26" y="157"/>
              </a:cxn>
              <a:cxn ang="0">
                <a:pos x="16" y="143"/>
              </a:cxn>
              <a:cxn ang="0">
                <a:pos x="8" y="127"/>
              </a:cxn>
              <a:cxn ang="0">
                <a:pos x="2" y="111"/>
              </a:cxn>
              <a:cxn ang="0">
                <a:pos x="0" y="91"/>
              </a:cxn>
              <a:cxn ang="0">
                <a:pos x="2" y="73"/>
              </a:cxn>
              <a:cxn ang="0">
                <a:pos x="8" y="57"/>
              </a:cxn>
              <a:cxn ang="0">
                <a:pos x="16" y="41"/>
              </a:cxn>
              <a:cxn ang="0">
                <a:pos x="26" y="27"/>
              </a:cxn>
              <a:cxn ang="0">
                <a:pos x="40" y="16"/>
              </a:cxn>
              <a:cxn ang="0">
                <a:pos x="56" y="6"/>
              </a:cxn>
              <a:cxn ang="0">
                <a:pos x="72" y="2"/>
              </a:cxn>
              <a:cxn ang="0">
                <a:pos x="92" y="0"/>
              </a:cxn>
              <a:cxn ang="0">
                <a:pos x="110" y="2"/>
              </a:cxn>
              <a:cxn ang="0">
                <a:pos x="126" y="6"/>
              </a:cxn>
              <a:cxn ang="0">
                <a:pos x="142" y="16"/>
              </a:cxn>
              <a:cxn ang="0">
                <a:pos x="156" y="27"/>
              </a:cxn>
              <a:cxn ang="0">
                <a:pos x="166" y="41"/>
              </a:cxn>
              <a:cxn ang="0">
                <a:pos x="174" y="57"/>
              </a:cxn>
              <a:cxn ang="0">
                <a:pos x="180" y="73"/>
              </a:cxn>
              <a:cxn ang="0">
                <a:pos x="180" y="91"/>
              </a:cxn>
              <a:cxn ang="0">
                <a:pos x="182" y="91"/>
              </a:cxn>
            </a:cxnLst>
            <a:rect l="0" t="0" r="r" b="b"/>
            <a:pathLst>
              <a:path w="182" h="183">
                <a:moveTo>
                  <a:pt x="182" y="91"/>
                </a:moveTo>
                <a:lnTo>
                  <a:pt x="180" y="111"/>
                </a:lnTo>
                <a:lnTo>
                  <a:pt x="174" y="127"/>
                </a:lnTo>
                <a:lnTo>
                  <a:pt x="166" y="143"/>
                </a:lnTo>
                <a:lnTo>
                  <a:pt x="156" y="157"/>
                </a:lnTo>
                <a:lnTo>
                  <a:pt x="142" y="167"/>
                </a:lnTo>
                <a:lnTo>
                  <a:pt x="126" y="175"/>
                </a:lnTo>
                <a:lnTo>
                  <a:pt x="110" y="181"/>
                </a:lnTo>
                <a:lnTo>
                  <a:pt x="92" y="183"/>
                </a:lnTo>
                <a:lnTo>
                  <a:pt x="72" y="181"/>
                </a:lnTo>
                <a:lnTo>
                  <a:pt x="56" y="175"/>
                </a:lnTo>
                <a:lnTo>
                  <a:pt x="40" y="167"/>
                </a:lnTo>
                <a:lnTo>
                  <a:pt x="26" y="157"/>
                </a:lnTo>
                <a:lnTo>
                  <a:pt x="16" y="143"/>
                </a:lnTo>
                <a:lnTo>
                  <a:pt x="8" y="127"/>
                </a:lnTo>
                <a:lnTo>
                  <a:pt x="2" y="111"/>
                </a:lnTo>
                <a:lnTo>
                  <a:pt x="0" y="91"/>
                </a:lnTo>
                <a:lnTo>
                  <a:pt x="2" y="73"/>
                </a:lnTo>
                <a:lnTo>
                  <a:pt x="8" y="57"/>
                </a:lnTo>
                <a:lnTo>
                  <a:pt x="16" y="41"/>
                </a:lnTo>
                <a:lnTo>
                  <a:pt x="26" y="27"/>
                </a:lnTo>
                <a:lnTo>
                  <a:pt x="40" y="16"/>
                </a:lnTo>
                <a:lnTo>
                  <a:pt x="56" y="6"/>
                </a:lnTo>
                <a:lnTo>
                  <a:pt x="72" y="2"/>
                </a:lnTo>
                <a:lnTo>
                  <a:pt x="92" y="0"/>
                </a:lnTo>
                <a:lnTo>
                  <a:pt x="110" y="2"/>
                </a:lnTo>
                <a:lnTo>
                  <a:pt x="126" y="6"/>
                </a:lnTo>
                <a:lnTo>
                  <a:pt x="142" y="16"/>
                </a:lnTo>
                <a:lnTo>
                  <a:pt x="156" y="27"/>
                </a:lnTo>
                <a:lnTo>
                  <a:pt x="166" y="41"/>
                </a:lnTo>
                <a:lnTo>
                  <a:pt x="174" y="57"/>
                </a:lnTo>
                <a:lnTo>
                  <a:pt x="180" y="73"/>
                </a:lnTo>
                <a:lnTo>
                  <a:pt x="180" y="91"/>
                </a:lnTo>
                <a:lnTo>
                  <a:pt x="182" y="91"/>
                </a:lnTo>
                <a:close/>
              </a:path>
            </a:pathLst>
          </a:custGeom>
          <a:solidFill>
            <a:srgbClr val="FFFFFF"/>
          </a:solidFill>
          <a:ln w="9525">
            <a:noFill/>
            <a:round/>
            <a:headEnd/>
            <a:tailEnd/>
          </a:ln>
        </p:spPr>
        <p:txBody>
          <a:bodyPr/>
          <a:lstStyle/>
          <a:p>
            <a:endParaRPr lang="en-US"/>
          </a:p>
        </p:txBody>
      </p:sp>
      <p:sp>
        <p:nvSpPr>
          <p:cNvPr id="103466" name="Freeform 42"/>
          <p:cNvSpPr>
            <a:spLocks/>
          </p:cNvSpPr>
          <p:nvPr/>
        </p:nvSpPr>
        <p:spPr bwMode="auto">
          <a:xfrm>
            <a:off x="3090863" y="3503613"/>
            <a:ext cx="288925" cy="290512"/>
          </a:xfrm>
          <a:custGeom>
            <a:avLst/>
            <a:gdLst/>
            <a:ahLst/>
            <a:cxnLst>
              <a:cxn ang="0">
                <a:pos x="182" y="91"/>
              </a:cxn>
              <a:cxn ang="0">
                <a:pos x="180" y="111"/>
              </a:cxn>
              <a:cxn ang="0">
                <a:pos x="174" y="127"/>
              </a:cxn>
              <a:cxn ang="0">
                <a:pos x="166" y="143"/>
              </a:cxn>
              <a:cxn ang="0">
                <a:pos x="156" y="157"/>
              </a:cxn>
              <a:cxn ang="0">
                <a:pos x="142" y="167"/>
              </a:cxn>
              <a:cxn ang="0">
                <a:pos x="126" y="175"/>
              </a:cxn>
              <a:cxn ang="0">
                <a:pos x="110" y="181"/>
              </a:cxn>
              <a:cxn ang="0">
                <a:pos x="92" y="183"/>
              </a:cxn>
              <a:cxn ang="0">
                <a:pos x="72" y="181"/>
              </a:cxn>
              <a:cxn ang="0">
                <a:pos x="56" y="175"/>
              </a:cxn>
              <a:cxn ang="0">
                <a:pos x="40" y="167"/>
              </a:cxn>
              <a:cxn ang="0">
                <a:pos x="26" y="157"/>
              </a:cxn>
              <a:cxn ang="0">
                <a:pos x="16" y="143"/>
              </a:cxn>
              <a:cxn ang="0">
                <a:pos x="8" y="127"/>
              </a:cxn>
              <a:cxn ang="0">
                <a:pos x="2" y="111"/>
              </a:cxn>
              <a:cxn ang="0">
                <a:pos x="0" y="91"/>
              </a:cxn>
              <a:cxn ang="0">
                <a:pos x="2" y="73"/>
              </a:cxn>
              <a:cxn ang="0">
                <a:pos x="8" y="57"/>
              </a:cxn>
              <a:cxn ang="0">
                <a:pos x="16" y="41"/>
              </a:cxn>
              <a:cxn ang="0">
                <a:pos x="26" y="27"/>
              </a:cxn>
              <a:cxn ang="0">
                <a:pos x="40" y="16"/>
              </a:cxn>
              <a:cxn ang="0">
                <a:pos x="56" y="6"/>
              </a:cxn>
              <a:cxn ang="0">
                <a:pos x="72" y="2"/>
              </a:cxn>
              <a:cxn ang="0">
                <a:pos x="92" y="0"/>
              </a:cxn>
              <a:cxn ang="0">
                <a:pos x="110" y="2"/>
              </a:cxn>
              <a:cxn ang="0">
                <a:pos x="126" y="6"/>
              </a:cxn>
              <a:cxn ang="0">
                <a:pos x="142" y="16"/>
              </a:cxn>
              <a:cxn ang="0">
                <a:pos x="156" y="27"/>
              </a:cxn>
              <a:cxn ang="0">
                <a:pos x="166" y="41"/>
              </a:cxn>
              <a:cxn ang="0">
                <a:pos x="174" y="57"/>
              </a:cxn>
              <a:cxn ang="0">
                <a:pos x="180" y="73"/>
              </a:cxn>
              <a:cxn ang="0">
                <a:pos x="180" y="91"/>
              </a:cxn>
            </a:cxnLst>
            <a:rect l="0" t="0" r="r" b="b"/>
            <a:pathLst>
              <a:path w="182" h="183">
                <a:moveTo>
                  <a:pt x="182" y="91"/>
                </a:moveTo>
                <a:lnTo>
                  <a:pt x="180" y="111"/>
                </a:lnTo>
                <a:lnTo>
                  <a:pt x="174" y="127"/>
                </a:lnTo>
                <a:lnTo>
                  <a:pt x="166" y="143"/>
                </a:lnTo>
                <a:lnTo>
                  <a:pt x="156" y="157"/>
                </a:lnTo>
                <a:lnTo>
                  <a:pt x="142" y="167"/>
                </a:lnTo>
                <a:lnTo>
                  <a:pt x="126" y="175"/>
                </a:lnTo>
                <a:lnTo>
                  <a:pt x="110" y="181"/>
                </a:lnTo>
                <a:lnTo>
                  <a:pt x="92" y="183"/>
                </a:lnTo>
                <a:lnTo>
                  <a:pt x="72" y="181"/>
                </a:lnTo>
                <a:lnTo>
                  <a:pt x="56" y="175"/>
                </a:lnTo>
                <a:lnTo>
                  <a:pt x="40" y="167"/>
                </a:lnTo>
                <a:lnTo>
                  <a:pt x="26" y="157"/>
                </a:lnTo>
                <a:lnTo>
                  <a:pt x="16" y="143"/>
                </a:lnTo>
                <a:lnTo>
                  <a:pt x="8" y="127"/>
                </a:lnTo>
                <a:lnTo>
                  <a:pt x="2" y="111"/>
                </a:lnTo>
                <a:lnTo>
                  <a:pt x="0" y="91"/>
                </a:lnTo>
                <a:lnTo>
                  <a:pt x="2" y="73"/>
                </a:lnTo>
                <a:lnTo>
                  <a:pt x="8" y="57"/>
                </a:lnTo>
                <a:lnTo>
                  <a:pt x="16" y="41"/>
                </a:lnTo>
                <a:lnTo>
                  <a:pt x="26" y="27"/>
                </a:lnTo>
                <a:lnTo>
                  <a:pt x="40" y="16"/>
                </a:lnTo>
                <a:lnTo>
                  <a:pt x="56" y="6"/>
                </a:lnTo>
                <a:lnTo>
                  <a:pt x="72" y="2"/>
                </a:lnTo>
                <a:lnTo>
                  <a:pt x="92" y="0"/>
                </a:lnTo>
                <a:lnTo>
                  <a:pt x="110" y="2"/>
                </a:lnTo>
                <a:lnTo>
                  <a:pt x="126" y="6"/>
                </a:lnTo>
                <a:lnTo>
                  <a:pt x="142" y="16"/>
                </a:lnTo>
                <a:lnTo>
                  <a:pt x="156" y="27"/>
                </a:lnTo>
                <a:lnTo>
                  <a:pt x="166" y="41"/>
                </a:lnTo>
                <a:lnTo>
                  <a:pt x="174" y="57"/>
                </a:lnTo>
                <a:lnTo>
                  <a:pt x="180" y="73"/>
                </a:lnTo>
                <a:lnTo>
                  <a:pt x="180" y="91"/>
                </a:lnTo>
              </a:path>
            </a:pathLst>
          </a:custGeom>
          <a:noFill/>
          <a:ln w="19050">
            <a:solidFill>
              <a:srgbClr val="64BDE1"/>
            </a:solidFill>
            <a:prstDash val="solid"/>
            <a:round/>
            <a:headEnd/>
            <a:tailEnd/>
          </a:ln>
        </p:spPr>
        <p:txBody>
          <a:bodyPr/>
          <a:lstStyle/>
          <a:p>
            <a:endParaRPr lang="en-US"/>
          </a:p>
        </p:txBody>
      </p:sp>
      <p:sp>
        <p:nvSpPr>
          <p:cNvPr id="103467" name="Freeform 43"/>
          <p:cNvSpPr>
            <a:spLocks/>
          </p:cNvSpPr>
          <p:nvPr/>
        </p:nvSpPr>
        <p:spPr bwMode="auto">
          <a:xfrm>
            <a:off x="2214563" y="5210175"/>
            <a:ext cx="288925" cy="288925"/>
          </a:xfrm>
          <a:custGeom>
            <a:avLst/>
            <a:gdLst/>
            <a:ahLst/>
            <a:cxnLst>
              <a:cxn ang="0">
                <a:pos x="182" y="90"/>
              </a:cxn>
              <a:cxn ang="0">
                <a:pos x="180" y="108"/>
              </a:cxn>
              <a:cxn ang="0">
                <a:pos x="174" y="126"/>
              </a:cxn>
              <a:cxn ang="0">
                <a:pos x="166" y="140"/>
              </a:cxn>
              <a:cxn ang="0">
                <a:pos x="154" y="154"/>
              </a:cxn>
              <a:cxn ang="0">
                <a:pos x="142" y="166"/>
              </a:cxn>
              <a:cxn ang="0">
                <a:pos x="126" y="174"/>
              </a:cxn>
              <a:cxn ang="0">
                <a:pos x="108" y="180"/>
              </a:cxn>
              <a:cxn ang="0">
                <a:pos x="90" y="182"/>
              </a:cxn>
              <a:cxn ang="0">
                <a:pos x="72" y="180"/>
              </a:cxn>
              <a:cxn ang="0">
                <a:pos x="56" y="174"/>
              </a:cxn>
              <a:cxn ang="0">
                <a:pos x="40" y="166"/>
              </a:cxn>
              <a:cxn ang="0">
                <a:pos x="26" y="154"/>
              </a:cxn>
              <a:cxn ang="0">
                <a:pos x="16" y="140"/>
              </a:cxn>
              <a:cxn ang="0">
                <a:pos x="6" y="126"/>
              </a:cxn>
              <a:cxn ang="0">
                <a:pos x="2" y="108"/>
              </a:cxn>
              <a:cxn ang="0">
                <a:pos x="0" y="90"/>
              </a:cxn>
              <a:cxn ang="0">
                <a:pos x="2" y="72"/>
              </a:cxn>
              <a:cxn ang="0">
                <a:pos x="6" y="54"/>
              </a:cxn>
              <a:cxn ang="0">
                <a:pos x="16" y="40"/>
              </a:cxn>
              <a:cxn ang="0">
                <a:pos x="26" y="26"/>
              </a:cxn>
              <a:cxn ang="0">
                <a:pos x="40" y="14"/>
              </a:cxn>
              <a:cxn ang="0">
                <a:pos x="56" y="6"/>
              </a:cxn>
              <a:cxn ang="0">
                <a:pos x="72" y="2"/>
              </a:cxn>
              <a:cxn ang="0">
                <a:pos x="90" y="0"/>
              </a:cxn>
              <a:cxn ang="0">
                <a:pos x="108" y="2"/>
              </a:cxn>
              <a:cxn ang="0">
                <a:pos x="126" y="6"/>
              </a:cxn>
              <a:cxn ang="0">
                <a:pos x="142" y="14"/>
              </a:cxn>
              <a:cxn ang="0">
                <a:pos x="154" y="26"/>
              </a:cxn>
              <a:cxn ang="0">
                <a:pos x="166" y="40"/>
              </a:cxn>
              <a:cxn ang="0">
                <a:pos x="174" y="54"/>
              </a:cxn>
              <a:cxn ang="0">
                <a:pos x="180" y="72"/>
              </a:cxn>
              <a:cxn ang="0">
                <a:pos x="180" y="90"/>
              </a:cxn>
              <a:cxn ang="0">
                <a:pos x="182" y="90"/>
              </a:cxn>
            </a:cxnLst>
            <a:rect l="0" t="0" r="r" b="b"/>
            <a:pathLst>
              <a:path w="182" h="182">
                <a:moveTo>
                  <a:pt x="182" y="90"/>
                </a:moveTo>
                <a:lnTo>
                  <a:pt x="180" y="108"/>
                </a:lnTo>
                <a:lnTo>
                  <a:pt x="174" y="126"/>
                </a:lnTo>
                <a:lnTo>
                  <a:pt x="166" y="140"/>
                </a:lnTo>
                <a:lnTo>
                  <a:pt x="154" y="154"/>
                </a:lnTo>
                <a:lnTo>
                  <a:pt x="142" y="166"/>
                </a:lnTo>
                <a:lnTo>
                  <a:pt x="126" y="174"/>
                </a:lnTo>
                <a:lnTo>
                  <a:pt x="108" y="180"/>
                </a:lnTo>
                <a:lnTo>
                  <a:pt x="90" y="182"/>
                </a:lnTo>
                <a:lnTo>
                  <a:pt x="72" y="180"/>
                </a:lnTo>
                <a:lnTo>
                  <a:pt x="56" y="174"/>
                </a:lnTo>
                <a:lnTo>
                  <a:pt x="40" y="166"/>
                </a:lnTo>
                <a:lnTo>
                  <a:pt x="26" y="154"/>
                </a:lnTo>
                <a:lnTo>
                  <a:pt x="16" y="140"/>
                </a:lnTo>
                <a:lnTo>
                  <a:pt x="6" y="126"/>
                </a:lnTo>
                <a:lnTo>
                  <a:pt x="2" y="108"/>
                </a:lnTo>
                <a:lnTo>
                  <a:pt x="0" y="90"/>
                </a:lnTo>
                <a:lnTo>
                  <a:pt x="2" y="72"/>
                </a:lnTo>
                <a:lnTo>
                  <a:pt x="6" y="54"/>
                </a:lnTo>
                <a:lnTo>
                  <a:pt x="16" y="40"/>
                </a:lnTo>
                <a:lnTo>
                  <a:pt x="26" y="26"/>
                </a:lnTo>
                <a:lnTo>
                  <a:pt x="40" y="14"/>
                </a:lnTo>
                <a:lnTo>
                  <a:pt x="56" y="6"/>
                </a:lnTo>
                <a:lnTo>
                  <a:pt x="72" y="2"/>
                </a:lnTo>
                <a:lnTo>
                  <a:pt x="90" y="0"/>
                </a:lnTo>
                <a:lnTo>
                  <a:pt x="108" y="2"/>
                </a:lnTo>
                <a:lnTo>
                  <a:pt x="126" y="6"/>
                </a:lnTo>
                <a:lnTo>
                  <a:pt x="142" y="14"/>
                </a:lnTo>
                <a:lnTo>
                  <a:pt x="154" y="26"/>
                </a:lnTo>
                <a:lnTo>
                  <a:pt x="166" y="40"/>
                </a:lnTo>
                <a:lnTo>
                  <a:pt x="174" y="54"/>
                </a:lnTo>
                <a:lnTo>
                  <a:pt x="180" y="72"/>
                </a:lnTo>
                <a:lnTo>
                  <a:pt x="180" y="90"/>
                </a:lnTo>
                <a:lnTo>
                  <a:pt x="182" y="90"/>
                </a:lnTo>
                <a:close/>
              </a:path>
            </a:pathLst>
          </a:custGeom>
          <a:solidFill>
            <a:srgbClr val="FFFFFF"/>
          </a:solidFill>
          <a:ln w="9525">
            <a:noFill/>
            <a:round/>
            <a:headEnd/>
            <a:tailEnd/>
          </a:ln>
        </p:spPr>
        <p:txBody>
          <a:bodyPr/>
          <a:lstStyle/>
          <a:p>
            <a:endParaRPr lang="en-US"/>
          </a:p>
        </p:txBody>
      </p:sp>
      <p:sp>
        <p:nvSpPr>
          <p:cNvPr id="103468" name="Freeform 44"/>
          <p:cNvSpPr>
            <a:spLocks/>
          </p:cNvSpPr>
          <p:nvPr/>
        </p:nvSpPr>
        <p:spPr bwMode="auto">
          <a:xfrm>
            <a:off x="2214563" y="5210175"/>
            <a:ext cx="288925" cy="288925"/>
          </a:xfrm>
          <a:custGeom>
            <a:avLst/>
            <a:gdLst/>
            <a:ahLst/>
            <a:cxnLst>
              <a:cxn ang="0">
                <a:pos x="182" y="90"/>
              </a:cxn>
              <a:cxn ang="0">
                <a:pos x="180" y="108"/>
              </a:cxn>
              <a:cxn ang="0">
                <a:pos x="174" y="126"/>
              </a:cxn>
              <a:cxn ang="0">
                <a:pos x="166" y="140"/>
              </a:cxn>
              <a:cxn ang="0">
                <a:pos x="154" y="154"/>
              </a:cxn>
              <a:cxn ang="0">
                <a:pos x="142" y="166"/>
              </a:cxn>
              <a:cxn ang="0">
                <a:pos x="126" y="174"/>
              </a:cxn>
              <a:cxn ang="0">
                <a:pos x="108" y="180"/>
              </a:cxn>
              <a:cxn ang="0">
                <a:pos x="90" y="182"/>
              </a:cxn>
              <a:cxn ang="0">
                <a:pos x="72" y="180"/>
              </a:cxn>
              <a:cxn ang="0">
                <a:pos x="56" y="174"/>
              </a:cxn>
              <a:cxn ang="0">
                <a:pos x="40" y="166"/>
              </a:cxn>
              <a:cxn ang="0">
                <a:pos x="26" y="154"/>
              </a:cxn>
              <a:cxn ang="0">
                <a:pos x="16" y="140"/>
              </a:cxn>
              <a:cxn ang="0">
                <a:pos x="6" y="126"/>
              </a:cxn>
              <a:cxn ang="0">
                <a:pos x="2" y="108"/>
              </a:cxn>
              <a:cxn ang="0">
                <a:pos x="0" y="90"/>
              </a:cxn>
              <a:cxn ang="0">
                <a:pos x="2" y="72"/>
              </a:cxn>
              <a:cxn ang="0">
                <a:pos x="6" y="54"/>
              </a:cxn>
              <a:cxn ang="0">
                <a:pos x="16" y="40"/>
              </a:cxn>
              <a:cxn ang="0">
                <a:pos x="26" y="26"/>
              </a:cxn>
              <a:cxn ang="0">
                <a:pos x="40" y="14"/>
              </a:cxn>
              <a:cxn ang="0">
                <a:pos x="56" y="6"/>
              </a:cxn>
              <a:cxn ang="0">
                <a:pos x="72" y="2"/>
              </a:cxn>
              <a:cxn ang="0">
                <a:pos x="90" y="0"/>
              </a:cxn>
              <a:cxn ang="0">
                <a:pos x="108" y="2"/>
              </a:cxn>
              <a:cxn ang="0">
                <a:pos x="126" y="6"/>
              </a:cxn>
              <a:cxn ang="0">
                <a:pos x="142" y="14"/>
              </a:cxn>
              <a:cxn ang="0">
                <a:pos x="154" y="26"/>
              </a:cxn>
              <a:cxn ang="0">
                <a:pos x="166" y="40"/>
              </a:cxn>
              <a:cxn ang="0">
                <a:pos x="174" y="54"/>
              </a:cxn>
              <a:cxn ang="0">
                <a:pos x="180" y="72"/>
              </a:cxn>
              <a:cxn ang="0">
                <a:pos x="180" y="90"/>
              </a:cxn>
            </a:cxnLst>
            <a:rect l="0" t="0" r="r" b="b"/>
            <a:pathLst>
              <a:path w="182" h="182">
                <a:moveTo>
                  <a:pt x="182" y="90"/>
                </a:moveTo>
                <a:lnTo>
                  <a:pt x="180" y="108"/>
                </a:lnTo>
                <a:lnTo>
                  <a:pt x="174" y="126"/>
                </a:lnTo>
                <a:lnTo>
                  <a:pt x="166" y="140"/>
                </a:lnTo>
                <a:lnTo>
                  <a:pt x="154" y="154"/>
                </a:lnTo>
                <a:lnTo>
                  <a:pt x="142" y="166"/>
                </a:lnTo>
                <a:lnTo>
                  <a:pt x="126" y="174"/>
                </a:lnTo>
                <a:lnTo>
                  <a:pt x="108" y="180"/>
                </a:lnTo>
                <a:lnTo>
                  <a:pt x="90" y="182"/>
                </a:lnTo>
                <a:lnTo>
                  <a:pt x="72" y="180"/>
                </a:lnTo>
                <a:lnTo>
                  <a:pt x="56" y="174"/>
                </a:lnTo>
                <a:lnTo>
                  <a:pt x="40" y="166"/>
                </a:lnTo>
                <a:lnTo>
                  <a:pt x="26" y="154"/>
                </a:lnTo>
                <a:lnTo>
                  <a:pt x="16" y="140"/>
                </a:lnTo>
                <a:lnTo>
                  <a:pt x="6" y="126"/>
                </a:lnTo>
                <a:lnTo>
                  <a:pt x="2" y="108"/>
                </a:lnTo>
                <a:lnTo>
                  <a:pt x="0" y="90"/>
                </a:lnTo>
                <a:lnTo>
                  <a:pt x="2" y="72"/>
                </a:lnTo>
                <a:lnTo>
                  <a:pt x="6" y="54"/>
                </a:lnTo>
                <a:lnTo>
                  <a:pt x="16" y="40"/>
                </a:lnTo>
                <a:lnTo>
                  <a:pt x="26" y="26"/>
                </a:lnTo>
                <a:lnTo>
                  <a:pt x="40" y="14"/>
                </a:lnTo>
                <a:lnTo>
                  <a:pt x="56" y="6"/>
                </a:lnTo>
                <a:lnTo>
                  <a:pt x="72" y="2"/>
                </a:lnTo>
                <a:lnTo>
                  <a:pt x="90" y="0"/>
                </a:lnTo>
                <a:lnTo>
                  <a:pt x="108" y="2"/>
                </a:lnTo>
                <a:lnTo>
                  <a:pt x="126" y="6"/>
                </a:lnTo>
                <a:lnTo>
                  <a:pt x="142" y="14"/>
                </a:lnTo>
                <a:lnTo>
                  <a:pt x="154" y="26"/>
                </a:lnTo>
                <a:lnTo>
                  <a:pt x="166" y="40"/>
                </a:lnTo>
                <a:lnTo>
                  <a:pt x="174" y="54"/>
                </a:lnTo>
                <a:lnTo>
                  <a:pt x="180" y="72"/>
                </a:lnTo>
                <a:lnTo>
                  <a:pt x="180" y="90"/>
                </a:lnTo>
              </a:path>
            </a:pathLst>
          </a:custGeom>
          <a:noFill/>
          <a:ln w="19050">
            <a:solidFill>
              <a:srgbClr val="64BDE1"/>
            </a:solidFill>
            <a:prstDash val="solid"/>
            <a:round/>
            <a:headEnd/>
            <a:tailEnd/>
          </a:ln>
        </p:spPr>
        <p:txBody>
          <a:bodyPr/>
          <a:lstStyle/>
          <a:p>
            <a:endParaRPr lang="en-US"/>
          </a:p>
        </p:txBody>
      </p:sp>
      <p:sp>
        <p:nvSpPr>
          <p:cNvPr id="103469" name="Rectangle 45"/>
          <p:cNvSpPr>
            <a:spLocks noChangeArrowheads="1"/>
          </p:cNvSpPr>
          <p:nvPr/>
        </p:nvSpPr>
        <p:spPr bwMode="auto">
          <a:xfrm>
            <a:off x="2292350" y="5175250"/>
            <a:ext cx="152400" cy="322263"/>
          </a:xfrm>
          <a:prstGeom prst="rect">
            <a:avLst/>
          </a:prstGeom>
          <a:noFill/>
          <a:ln w="9525">
            <a:noFill/>
            <a:miter lim="800000"/>
            <a:headEnd/>
            <a:tailEnd/>
          </a:ln>
        </p:spPr>
        <p:txBody>
          <a:bodyPr wrap="none" lIns="0" tIns="0" rIns="0" bIns="0">
            <a:spAutoFit/>
          </a:bodyPr>
          <a:lstStyle/>
          <a:p>
            <a:r>
              <a:rPr lang="en-US" sz="1800">
                <a:solidFill>
                  <a:srgbClr val="64BDE1"/>
                </a:solidFill>
                <a:latin typeface="Arial Black" charset="0"/>
              </a:rPr>
              <a:t>1</a:t>
            </a:r>
            <a:endParaRPr lang="en-US" sz="1800">
              <a:latin typeface="Arial" charset="0"/>
            </a:endParaRPr>
          </a:p>
        </p:txBody>
      </p:sp>
      <p:sp>
        <p:nvSpPr>
          <p:cNvPr id="103470" name="Freeform 46"/>
          <p:cNvSpPr>
            <a:spLocks/>
          </p:cNvSpPr>
          <p:nvPr/>
        </p:nvSpPr>
        <p:spPr bwMode="auto">
          <a:xfrm>
            <a:off x="7356475" y="5210175"/>
            <a:ext cx="288925" cy="288925"/>
          </a:xfrm>
          <a:custGeom>
            <a:avLst/>
            <a:gdLst/>
            <a:ahLst/>
            <a:cxnLst>
              <a:cxn ang="0">
                <a:pos x="182" y="90"/>
              </a:cxn>
              <a:cxn ang="0">
                <a:pos x="180" y="108"/>
              </a:cxn>
              <a:cxn ang="0">
                <a:pos x="174" y="126"/>
              </a:cxn>
              <a:cxn ang="0">
                <a:pos x="166" y="140"/>
              </a:cxn>
              <a:cxn ang="0">
                <a:pos x="154" y="154"/>
              </a:cxn>
              <a:cxn ang="0">
                <a:pos x="142" y="166"/>
              </a:cxn>
              <a:cxn ang="0">
                <a:pos x="126" y="174"/>
              </a:cxn>
              <a:cxn ang="0">
                <a:pos x="108" y="180"/>
              </a:cxn>
              <a:cxn ang="0">
                <a:pos x="90" y="182"/>
              </a:cxn>
              <a:cxn ang="0">
                <a:pos x="72" y="180"/>
              </a:cxn>
              <a:cxn ang="0">
                <a:pos x="56" y="174"/>
              </a:cxn>
              <a:cxn ang="0">
                <a:pos x="40" y="166"/>
              </a:cxn>
              <a:cxn ang="0">
                <a:pos x="26" y="154"/>
              </a:cxn>
              <a:cxn ang="0">
                <a:pos x="16" y="140"/>
              </a:cxn>
              <a:cxn ang="0">
                <a:pos x="6" y="126"/>
              </a:cxn>
              <a:cxn ang="0">
                <a:pos x="2" y="108"/>
              </a:cxn>
              <a:cxn ang="0">
                <a:pos x="0" y="90"/>
              </a:cxn>
              <a:cxn ang="0">
                <a:pos x="2" y="72"/>
              </a:cxn>
              <a:cxn ang="0">
                <a:pos x="6" y="54"/>
              </a:cxn>
              <a:cxn ang="0">
                <a:pos x="16" y="40"/>
              </a:cxn>
              <a:cxn ang="0">
                <a:pos x="26" y="26"/>
              </a:cxn>
              <a:cxn ang="0">
                <a:pos x="40" y="14"/>
              </a:cxn>
              <a:cxn ang="0">
                <a:pos x="56" y="6"/>
              </a:cxn>
              <a:cxn ang="0">
                <a:pos x="72" y="2"/>
              </a:cxn>
              <a:cxn ang="0">
                <a:pos x="90" y="0"/>
              </a:cxn>
              <a:cxn ang="0">
                <a:pos x="108" y="2"/>
              </a:cxn>
              <a:cxn ang="0">
                <a:pos x="126" y="6"/>
              </a:cxn>
              <a:cxn ang="0">
                <a:pos x="142" y="14"/>
              </a:cxn>
              <a:cxn ang="0">
                <a:pos x="154" y="26"/>
              </a:cxn>
              <a:cxn ang="0">
                <a:pos x="166" y="40"/>
              </a:cxn>
              <a:cxn ang="0">
                <a:pos x="174" y="54"/>
              </a:cxn>
              <a:cxn ang="0">
                <a:pos x="180" y="72"/>
              </a:cxn>
              <a:cxn ang="0">
                <a:pos x="180" y="90"/>
              </a:cxn>
              <a:cxn ang="0">
                <a:pos x="182" y="90"/>
              </a:cxn>
            </a:cxnLst>
            <a:rect l="0" t="0" r="r" b="b"/>
            <a:pathLst>
              <a:path w="182" h="182">
                <a:moveTo>
                  <a:pt x="182" y="90"/>
                </a:moveTo>
                <a:lnTo>
                  <a:pt x="180" y="108"/>
                </a:lnTo>
                <a:lnTo>
                  <a:pt x="174" y="126"/>
                </a:lnTo>
                <a:lnTo>
                  <a:pt x="166" y="140"/>
                </a:lnTo>
                <a:lnTo>
                  <a:pt x="154" y="154"/>
                </a:lnTo>
                <a:lnTo>
                  <a:pt x="142" y="166"/>
                </a:lnTo>
                <a:lnTo>
                  <a:pt x="126" y="174"/>
                </a:lnTo>
                <a:lnTo>
                  <a:pt x="108" y="180"/>
                </a:lnTo>
                <a:lnTo>
                  <a:pt x="90" y="182"/>
                </a:lnTo>
                <a:lnTo>
                  <a:pt x="72" y="180"/>
                </a:lnTo>
                <a:lnTo>
                  <a:pt x="56" y="174"/>
                </a:lnTo>
                <a:lnTo>
                  <a:pt x="40" y="166"/>
                </a:lnTo>
                <a:lnTo>
                  <a:pt x="26" y="154"/>
                </a:lnTo>
                <a:lnTo>
                  <a:pt x="16" y="140"/>
                </a:lnTo>
                <a:lnTo>
                  <a:pt x="6" y="126"/>
                </a:lnTo>
                <a:lnTo>
                  <a:pt x="2" y="108"/>
                </a:lnTo>
                <a:lnTo>
                  <a:pt x="0" y="90"/>
                </a:lnTo>
                <a:lnTo>
                  <a:pt x="2" y="72"/>
                </a:lnTo>
                <a:lnTo>
                  <a:pt x="6" y="54"/>
                </a:lnTo>
                <a:lnTo>
                  <a:pt x="16" y="40"/>
                </a:lnTo>
                <a:lnTo>
                  <a:pt x="26" y="26"/>
                </a:lnTo>
                <a:lnTo>
                  <a:pt x="40" y="14"/>
                </a:lnTo>
                <a:lnTo>
                  <a:pt x="56" y="6"/>
                </a:lnTo>
                <a:lnTo>
                  <a:pt x="72" y="2"/>
                </a:lnTo>
                <a:lnTo>
                  <a:pt x="90" y="0"/>
                </a:lnTo>
                <a:lnTo>
                  <a:pt x="108" y="2"/>
                </a:lnTo>
                <a:lnTo>
                  <a:pt x="126" y="6"/>
                </a:lnTo>
                <a:lnTo>
                  <a:pt x="142" y="14"/>
                </a:lnTo>
                <a:lnTo>
                  <a:pt x="154" y="26"/>
                </a:lnTo>
                <a:lnTo>
                  <a:pt x="166" y="40"/>
                </a:lnTo>
                <a:lnTo>
                  <a:pt x="174" y="54"/>
                </a:lnTo>
                <a:lnTo>
                  <a:pt x="180" y="72"/>
                </a:lnTo>
                <a:lnTo>
                  <a:pt x="180" y="90"/>
                </a:lnTo>
                <a:lnTo>
                  <a:pt x="182" y="90"/>
                </a:lnTo>
                <a:close/>
              </a:path>
            </a:pathLst>
          </a:custGeom>
          <a:solidFill>
            <a:srgbClr val="FFFFFF"/>
          </a:solidFill>
          <a:ln w="9525">
            <a:noFill/>
            <a:round/>
            <a:headEnd/>
            <a:tailEnd/>
          </a:ln>
        </p:spPr>
        <p:txBody>
          <a:bodyPr/>
          <a:lstStyle/>
          <a:p>
            <a:endParaRPr lang="en-US"/>
          </a:p>
        </p:txBody>
      </p:sp>
      <p:sp>
        <p:nvSpPr>
          <p:cNvPr id="103471" name="Freeform 47"/>
          <p:cNvSpPr>
            <a:spLocks/>
          </p:cNvSpPr>
          <p:nvPr/>
        </p:nvSpPr>
        <p:spPr bwMode="auto">
          <a:xfrm>
            <a:off x="7356475" y="5210175"/>
            <a:ext cx="288925" cy="288925"/>
          </a:xfrm>
          <a:custGeom>
            <a:avLst/>
            <a:gdLst/>
            <a:ahLst/>
            <a:cxnLst>
              <a:cxn ang="0">
                <a:pos x="182" y="90"/>
              </a:cxn>
              <a:cxn ang="0">
                <a:pos x="180" y="108"/>
              </a:cxn>
              <a:cxn ang="0">
                <a:pos x="174" y="126"/>
              </a:cxn>
              <a:cxn ang="0">
                <a:pos x="166" y="140"/>
              </a:cxn>
              <a:cxn ang="0">
                <a:pos x="154" y="154"/>
              </a:cxn>
              <a:cxn ang="0">
                <a:pos x="142" y="166"/>
              </a:cxn>
              <a:cxn ang="0">
                <a:pos x="126" y="174"/>
              </a:cxn>
              <a:cxn ang="0">
                <a:pos x="108" y="180"/>
              </a:cxn>
              <a:cxn ang="0">
                <a:pos x="90" y="182"/>
              </a:cxn>
              <a:cxn ang="0">
                <a:pos x="72" y="180"/>
              </a:cxn>
              <a:cxn ang="0">
                <a:pos x="56" y="174"/>
              </a:cxn>
              <a:cxn ang="0">
                <a:pos x="40" y="166"/>
              </a:cxn>
              <a:cxn ang="0">
                <a:pos x="26" y="154"/>
              </a:cxn>
              <a:cxn ang="0">
                <a:pos x="16" y="140"/>
              </a:cxn>
              <a:cxn ang="0">
                <a:pos x="6" y="126"/>
              </a:cxn>
              <a:cxn ang="0">
                <a:pos x="2" y="108"/>
              </a:cxn>
              <a:cxn ang="0">
                <a:pos x="0" y="90"/>
              </a:cxn>
              <a:cxn ang="0">
                <a:pos x="2" y="72"/>
              </a:cxn>
              <a:cxn ang="0">
                <a:pos x="6" y="54"/>
              </a:cxn>
              <a:cxn ang="0">
                <a:pos x="16" y="40"/>
              </a:cxn>
              <a:cxn ang="0">
                <a:pos x="26" y="26"/>
              </a:cxn>
              <a:cxn ang="0">
                <a:pos x="40" y="14"/>
              </a:cxn>
              <a:cxn ang="0">
                <a:pos x="56" y="6"/>
              </a:cxn>
              <a:cxn ang="0">
                <a:pos x="72" y="2"/>
              </a:cxn>
              <a:cxn ang="0">
                <a:pos x="90" y="0"/>
              </a:cxn>
              <a:cxn ang="0">
                <a:pos x="108" y="2"/>
              </a:cxn>
              <a:cxn ang="0">
                <a:pos x="126" y="6"/>
              </a:cxn>
              <a:cxn ang="0">
                <a:pos x="142" y="14"/>
              </a:cxn>
              <a:cxn ang="0">
                <a:pos x="154" y="26"/>
              </a:cxn>
              <a:cxn ang="0">
                <a:pos x="166" y="40"/>
              </a:cxn>
              <a:cxn ang="0">
                <a:pos x="174" y="54"/>
              </a:cxn>
              <a:cxn ang="0">
                <a:pos x="180" y="72"/>
              </a:cxn>
              <a:cxn ang="0">
                <a:pos x="180" y="90"/>
              </a:cxn>
            </a:cxnLst>
            <a:rect l="0" t="0" r="r" b="b"/>
            <a:pathLst>
              <a:path w="182" h="182">
                <a:moveTo>
                  <a:pt x="182" y="90"/>
                </a:moveTo>
                <a:lnTo>
                  <a:pt x="180" y="108"/>
                </a:lnTo>
                <a:lnTo>
                  <a:pt x="174" y="126"/>
                </a:lnTo>
                <a:lnTo>
                  <a:pt x="166" y="140"/>
                </a:lnTo>
                <a:lnTo>
                  <a:pt x="154" y="154"/>
                </a:lnTo>
                <a:lnTo>
                  <a:pt x="142" y="166"/>
                </a:lnTo>
                <a:lnTo>
                  <a:pt x="126" y="174"/>
                </a:lnTo>
                <a:lnTo>
                  <a:pt x="108" y="180"/>
                </a:lnTo>
                <a:lnTo>
                  <a:pt x="90" y="182"/>
                </a:lnTo>
                <a:lnTo>
                  <a:pt x="72" y="180"/>
                </a:lnTo>
                <a:lnTo>
                  <a:pt x="56" y="174"/>
                </a:lnTo>
                <a:lnTo>
                  <a:pt x="40" y="166"/>
                </a:lnTo>
                <a:lnTo>
                  <a:pt x="26" y="154"/>
                </a:lnTo>
                <a:lnTo>
                  <a:pt x="16" y="140"/>
                </a:lnTo>
                <a:lnTo>
                  <a:pt x="6" y="126"/>
                </a:lnTo>
                <a:lnTo>
                  <a:pt x="2" y="108"/>
                </a:lnTo>
                <a:lnTo>
                  <a:pt x="0" y="90"/>
                </a:lnTo>
                <a:lnTo>
                  <a:pt x="2" y="72"/>
                </a:lnTo>
                <a:lnTo>
                  <a:pt x="6" y="54"/>
                </a:lnTo>
                <a:lnTo>
                  <a:pt x="16" y="40"/>
                </a:lnTo>
                <a:lnTo>
                  <a:pt x="26" y="26"/>
                </a:lnTo>
                <a:lnTo>
                  <a:pt x="40" y="14"/>
                </a:lnTo>
                <a:lnTo>
                  <a:pt x="56" y="6"/>
                </a:lnTo>
                <a:lnTo>
                  <a:pt x="72" y="2"/>
                </a:lnTo>
                <a:lnTo>
                  <a:pt x="90" y="0"/>
                </a:lnTo>
                <a:lnTo>
                  <a:pt x="108" y="2"/>
                </a:lnTo>
                <a:lnTo>
                  <a:pt x="126" y="6"/>
                </a:lnTo>
                <a:lnTo>
                  <a:pt x="142" y="14"/>
                </a:lnTo>
                <a:lnTo>
                  <a:pt x="154" y="26"/>
                </a:lnTo>
                <a:lnTo>
                  <a:pt x="166" y="40"/>
                </a:lnTo>
                <a:lnTo>
                  <a:pt x="174" y="54"/>
                </a:lnTo>
                <a:lnTo>
                  <a:pt x="180" y="72"/>
                </a:lnTo>
                <a:lnTo>
                  <a:pt x="180" y="90"/>
                </a:lnTo>
              </a:path>
            </a:pathLst>
          </a:custGeom>
          <a:noFill/>
          <a:ln w="19050">
            <a:solidFill>
              <a:srgbClr val="64BDE1"/>
            </a:solidFill>
            <a:prstDash val="solid"/>
            <a:round/>
            <a:headEnd/>
            <a:tailEnd/>
          </a:ln>
        </p:spPr>
        <p:txBody>
          <a:bodyPr/>
          <a:lstStyle/>
          <a:p>
            <a:endParaRPr lang="en-US"/>
          </a:p>
        </p:txBody>
      </p:sp>
      <p:sp>
        <p:nvSpPr>
          <p:cNvPr id="103472" name="Rectangle 48"/>
          <p:cNvSpPr>
            <a:spLocks noChangeArrowheads="1"/>
          </p:cNvSpPr>
          <p:nvPr/>
        </p:nvSpPr>
        <p:spPr bwMode="auto">
          <a:xfrm>
            <a:off x="7432675" y="5187950"/>
            <a:ext cx="152400" cy="322263"/>
          </a:xfrm>
          <a:prstGeom prst="rect">
            <a:avLst/>
          </a:prstGeom>
          <a:noFill/>
          <a:ln w="9525">
            <a:noFill/>
            <a:miter lim="800000"/>
            <a:headEnd/>
            <a:tailEnd/>
          </a:ln>
        </p:spPr>
        <p:txBody>
          <a:bodyPr wrap="none" lIns="0" tIns="0" rIns="0" bIns="0">
            <a:spAutoFit/>
          </a:bodyPr>
          <a:lstStyle/>
          <a:p>
            <a:r>
              <a:rPr lang="en-US" sz="1800">
                <a:solidFill>
                  <a:srgbClr val="64BDE1"/>
                </a:solidFill>
                <a:latin typeface="Arial Black" charset="0"/>
              </a:rPr>
              <a:t>1</a:t>
            </a:r>
            <a:endParaRPr lang="en-US" sz="1800">
              <a:latin typeface="Arial" charset="0"/>
            </a:endParaRPr>
          </a:p>
        </p:txBody>
      </p:sp>
      <p:sp>
        <p:nvSpPr>
          <p:cNvPr id="103473" name="Rectangle 49"/>
          <p:cNvSpPr>
            <a:spLocks noChangeArrowheads="1"/>
          </p:cNvSpPr>
          <p:nvPr/>
        </p:nvSpPr>
        <p:spPr bwMode="auto">
          <a:xfrm>
            <a:off x="3165475" y="3473450"/>
            <a:ext cx="152400" cy="322263"/>
          </a:xfrm>
          <a:prstGeom prst="rect">
            <a:avLst/>
          </a:prstGeom>
          <a:noFill/>
          <a:ln w="9525">
            <a:noFill/>
            <a:miter lim="800000"/>
            <a:headEnd/>
            <a:tailEnd/>
          </a:ln>
        </p:spPr>
        <p:txBody>
          <a:bodyPr wrap="none" lIns="0" tIns="0" rIns="0" bIns="0">
            <a:spAutoFit/>
          </a:bodyPr>
          <a:lstStyle/>
          <a:p>
            <a:r>
              <a:rPr lang="en-US" sz="1800">
                <a:solidFill>
                  <a:srgbClr val="64BDE1"/>
                </a:solidFill>
                <a:latin typeface="Arial Black" charset="0"/>
              </a:rPr>
              <a:t>2</a:t>
            </a:r>
            <a:endParaRPr lang="en-US" sz="1800">
              <a:latin typeface="Arial" charset="0"/>
            </a:endParaRPr>
          </a:p>
        </p:txBody>
      </p:sp>
      <p:sp>
        <p:nvSpPr>
          <p:cNvPr id="103474" name="Freeform 50"/>
          <p:cNvSpPr>
            <a:spLocks/>
          </p:cNvSpPr>
          <p:nvPr/>
        </p:nvSpPr>
        <p:spPr bwMode="auto">
          <a:xfrm>
            <a:off x="3503613" y="2573338"/>
            <a:ext cx="288925" cy="285750"/>
          </a:xfrm>
          <a:custGeom>
            <a:avLst/>
            <a:gdLst/>
            <a:ahLst/>
            <a:cxnLst>
              <a:cxn ang="0">
                <a:pos x="182" y="90"/>
              </a:cxn>
              <a:cxn ang="0">
                <a:pos x="180" y="108"/>
              </a:cxn>
              <a:cxn ang="0">
                <a:pos x="174" y="126"/>
              </a:cxn>
              <a:cxn ang="0">
                <a:pos x="166" y="140"/>
              </a:cxn>
              <a:cxn ang="0">
                <a:pos x="154" y="154"/>
              </a:cxn>
              <a:cxn ang="0">
                <a:pos x="142" y="166"/>
              </a:cxn>
              <a:cxn ang="0">
                <a:pos x="126" y="174"/>
              </a:cxn>
              <a:cxn ang="0">
                <a:pos x="108" y="180"/>
              </a:cxn>
              <a:cxn ang="0">
                <a:pos x="90" y="180"/>
              </a:cxn>
              <a:cxn ang="0">
                <a:pos x="72" y="180"/>
              </a:cxn>
              <a:cxn ang="0">
                <a:pos x="56" y="174"/>
              </a:cxn>
              <a:cxn ang="0">
                <a:pos x="40" y="166"/>
              </a:cxn>
              <a:cxn ang="0">
                <a:pos x="26" y="154"/>
              </a:cxn>
              <a:cxn ang="0">
                <a:pos x="16" y="140"/>
              </a:cxn>
              <a:cxn ang="0">
                <a:pos x="6" y="126"/>
              </a:cxn>
              <a:cxn ang="0">
                <a:pos x="2" y="108"/>
              </a:cxn>
              <a:cxn ang="0">
                <a:pos x="0" y="90"/>
              </a:cxn>
              <a:cxn ang="0">
                <a:pos x="2" y="72"/>
              </a:cxn>
              <a:cxn ang="0">
                <a:pos x="6" y="54"/>
              </a:cxn>
              <a:cxn ang="0">
                <a:pos x="16" y="40"/>
              </a:cxn>
              <a:cxn ang="0">
                <a:pos x="26" y="26"/>
              </a:cxn>
              <a:cxn ang="0">
                <a:pos x="40" y="14"/>
              </a:cxn>
              <a:cxn ang="0">
                <a:pos x="56" y="6"/>
              </a:cxn>
              <a:cxn ang="0">
                <a:pos x="72" y="0"/>
              </a:cxn>
              <a:cxn ang="0">
                <a:pos x="90" y="0"/>
              </a:cxn>
              <a:cxn ang="0">
                <a:pos x="108" y="0"/>
              </a:cxn>
              <a:cxn ang="0">
                <a:pos x="126" y="6"/>
              </a:cxn>
              <a:cxn ang="0">
                <a:pos x="142" y="14"/>
              </a:cxn>
              <a:cxn ang="0">
                <a:pos x="154" y="26"/>
              </a:cxn>
              <a:cxn ang="0">
                <a:pos x="166" y="40"/>
              </a:cxn>
              <a:cxn ang="0">
                <a:pos x="174" y="54"/>
              </a:cxn>
              <a:cxn ang="0">
                <a:pos x="180" y="72"/>
              </a:cxn>
              <a:cxn ang="0">
                <a:pos x="180" y="90"/>
              </a:cxn>
              <a:cxn ang="0">
                <a:pos x="182" y="90"/>
              </a:cxn>
            </a:cxnLst>
            <a:rect l="0" t="0" r="r" b="b"/>
            <a:pathLst>
              <a:path w="182" h="180">
                <a:moveTo>
                  <a:pt x="182" y="90"/>
                </a:moveTo>
                <a:lnTo>
                  <a:pt x="180" y="108"/>
                </a:lnTo>
                <a:lnTo>
                  <a:pt x="174" y="126"/>
                </a:lnTo>
                <a:lnTo>
                  <a:pt x="166" y="140"/>
                </a:lnTo>
                <a:lnTo>
                  <a:pt x="154" y="154"/>
                </a:lnTo>
                <a:lnTo>
                  <a:pt x="142" y="166"/>
                </a:lnTo>
                <a:lnTo>
                  <a:pt x="126" y="174"/>
                </a:lnTo>
                <a:lnTo>
                  <a:pt x="108" y="180"/>
                </a:lnTo>
                <a:lnTo>
                  <a:pt x="90" y="180"/>
                </a:lnTo>
                <a:lnTo>
                  <a:pt x="72" y="180"/>
                </a:lnTo>
                <a:lnTo>
                  <a:pt x="56" y="174"/>
                </a:lnTo>
                <a:lnTo>
                  <a:pt x="40" y="166"/>
                </a:lnTo>
                <a:lnTo>
                  <a:pt x="26" y="154"/>
                </a:lnTo>
                <a:lnTo>
                  <a:pt x="16" y="140"/>
                </a:lnTo>
                <a:lnTo>
                  <a:pt x="6" y="126"/>
                </a:lnTo>
                <a:lnTo>
                  <a:pt x="2" y="108"/>
                </a:lnTo>
                <a:lnTo>
                  <a:pt x="0" y="90"/>
                </a:lnTo>
                <a:lnTo>
                  <a:pt x="2" y="72"/>
                </a:lnTo>
                <a:lnTo>
                  <a:pt x="6" y="54"/>
                </a:lnTo>
                <a:lnTo>
                  <a:pt x="16" y="40"/>
                </a:lnTo>
                <a:lnTo>
                  <a:pt x="26" y="26"/>
                </a:lnTo>
                <a:lnTo>
                  <a:pt x="40" y="14"/>
                </a:lnTo>
                <a:lnTo>
                  <a:pt x="56" y="6"/>
                </a:lnTo>
                <a:lnTo>
                  <a:pt x="72" y="0"/>
                </a:lnTo>
                <a:lnTo>
                  <a:pt x="90" y="0"/>
                </a:lnTo>
                <a:lnTo>
                  <a:pt x="108" y="0"/>
                </a:lnTo>
                <a:lnTo>
                  <a:pt x="126" y="6"/>
                </a:lnTo>
                <a:lnTo>
                  <a:pt x="142" y="14"/>
                </a:lnTo>
                <a:lnTo>
                  <a:pt x="154" y="26"/>
                </a:lnTo>
                <a:lnTo>
                  <a:pt x="166" y="40"/>
                </a:lnTo>
                <a:lnTo>
                  <a:pt x="174" y="54"/>
                </a:lnTo>
                <a:lnTo>
                  <a:pt x="180" y="72"/>
                </a:lnTo>
                <a:lnTo>
                  <a:pt x="180" y="90"/>
                </a:lnTo>
                <a:lnTo>
                  <a:pt x="182" y="90"/>
                </a:lnTo>
                <a:close/>
              </a:path>
            </a:pathLst>
          </a:custGeom>
          <a:solidFill>
            <a:srgbClr val="FFFFFF"/>
          </a:solidFill>
          <a:ln w="9525">
            <a:noFill/>
            <a:round/>
            <a:headEnd/>
            <a:tailEnd/>
          </a:ln>
        </p:spPr>
        <p:txBody>
          <a:bodyPr/>
          <a:lstStyle/>
          <a:p>
            <a:endParaRPr lang="en-US"/>
          </a:p>
        </p:txBody>
      </p:sp>
      <p:sp>
        <p:nvSpPr>
          <p:cNvPr id="103475" name="Freeform 51"/>
          <p:cNvSpPr>
            <a:spLocks/>
          </p:cNvSpPr>
          <p:nvPr/>
        </p:nvSpPr>
        <p:spPr bwMode="auto">
          <a:xfrm>
            <a:off x="3503613" y="2573338"/>
            <a:ext cx="288925" cy="285750"/>
          </a:xfrm>
          <a:custGeom>
            <a:avLst/>
            <a:gdLst/>
            <a:ahLst/>
            <a:cxnLst>
              <a:cxn ang="0">
                <a:pos x="182" y="90"/>
              </a:cxn>
              <a:cxn ang="0">
                <a:pos x="180" y="108"/>
              </a:cxn>
              <a:cxn ang="0">
                <a:pos x="174" y="126"/>
              </a:cxn>
              <a:cxn ang="0">
                <a:pos x="166" y="140"/>
              </a:cxn>
              <a:cxn ang="0">
                <a:pos x="154" y="154"/>
              </a:cxn>
              <a:cxn ang="0">
                <a:pos x="142" y="166"/>
              </a:cxn>
              <a:cxn ang="0">
                <a:pos x="126" y="174"/>
              </a:cxn>
              <a:cxn ang="0">
                <a:pos x="108" y="180"/>
              </a:cxn>
              <a:cxn ang="0">
                <a:pos x="90" y="180"/>
              </a:cxn>
              <a:cxn ang="0">
                <a:pos x="72" y="180"/>
              </a:cxn>
              <a:cxn ang="0">
                <a:pos x="56" y="174"/>
              </a:cxn>
              <a:cxn ang="0">
                <a:pos x="40" y="166"/>
              </a:cxn>
              <a:cxn ang="0">
                <a:pos x="26" y="154"/>
              </a:cxn>
              <a:cxn ang="0">
                <a:pos x="16" y="140"/>
              </a:cxn>
              <a:cxn ang="0">
                <a:pos x="6" y="126"/>
              </a:cxn>
              <a:cxn ang="0">
                <a:pos x="2" y="108"/>
              </a:cxn>
              <a:cxn ang="0">
                <a:pos x="0" y="90"/>
              </a:cxn>
              <a:cxn ang="0">
                <a:pos x="2" y="72"/>
              </a:cxn>
              <a:cxn ang="0">
                <a:pos x="6" y="54"/>
              </a:cxn>
              <a:cxn ang="0">
                <a:pos x="16" y="40"/>
              </a:cxn>
              <a:cxn ang="0">
                <a:pos x="26" y="26"/>
              </a:cxn>
              <a:cxn ang="0">
                <a:pos x="40" y="14"/>
              </a:cxn>
              <a:cxn ang="0">
                <a:pos x="56" y="6"/>
              </a:cxn>
              <a:cxn ang="0">
                <a:pos x="72" y="0"/>
              </a:cxn>
              <a:cxn ang="0">
                <a:pos x="90" y="0"/>
              </a:cxn>
              <a:cxn ang="0">
                <a:pos x="108" y="0"/>
              </a:cxn>
              <a:cxn ang="0">
                <a:pos x="126" y="6"/>
              </a:cxn>
              <a:cxn ang="0">
                <a:pos x="142" y="14"/>
              </a:cxn>
              <a:cxn ang="0">
                <a:pos x="154" y="26"/>
              </a:cxn>
              <a:cxn ang="0">
                <a:pos x="166" y="40"/>
              </a:cxn>
              <a:cxn ang="0">
                <a:pos x="174" y="54"/>
              </a:cxn>
              <a:cxn ang="0">
                <a:pos x="180" y="72"/>
              </a:cxn>
              <a:cxn ang="0">
                <a:pos x="180" y="90"/>
              </a:cxn>
            </a:cxnLst>
            <a:rect l="0" t="0" r="r" b="b"/>
            <a:pathLst>
              <a:path w="182" h="180">
                <a:moveTo>
                  <a:pt x="182" y="90"/>
                </a:moveTo>
                <a:lnTo>
                  <a:pt x="180" y="108"/>
                </a:lnTo>
                <a:lnTo>
                  <a:pt x="174" y="126"/>
                </a:lnTo>
                <a:lnTo>
                  <a:pt x="166" y="140"/>
                </a:lnTo>
                <a:lnTo>
                  <a:pt x="154" y="154"/>
                </a:lnTo>
                <a:lnTo>
                  <a:pt x="142" y="166"/>
                </a:lnTo>
                <a:lnTo>
                  <a:pt x="126" y="174"/>
                </a:lnTo>
                <a:lnTo>
                  <a:pt x="108" y="180"/>
                </a:lnTo>
                <a:lnTo>
                  <a:pt x="90" y="180"/>
                </a:lnTo>
                <a:lnTo>
                  <a:pt x="72" y="180"/>
                </a:lnTo>
                <a:lnTo>
                  <a:pt x="56" y="174"/>
                </a:lnTo>
                <a:lnTo>
                  <a:pt x="40" y="166"/>
                </a:lnTo>
                <a:lnTo>
                  <a:pt x="26" y="154"/>
                </a:lnTo>
                <a:lnTo>
                  <a:pt x="16" y="140"/>
                </a:lnTo>
                <a:lnTo>
                  <a:pt x="6" y="126"/>
                </a:lnTo>
                <a:lnTo>
                  <a:pt x="2" y="108"/>
                </a:lnTo>
                <a:lnTo>
                  <a:pt x="0" y="90"/>
                </a:lnTo>
                <a:lnTo>
                  <a:pt x="2" y="72"/>
                </a:lnTo>
                <a:lnTo>
                  <a:pt x="6" y="54"/>
                </a:lnTo>
                <a:lnTo>
                  <a:pt x="16" y="40"/>
                </a:lnTo>
                <a:lnTo>
                  <a:pt x="26" y="26"/>
                </a:lnTo>
                <a:lnTo>
                  <a:pt x="40" y="14"/>
                </a:lnTo>
                <a:lnTo>
                  <a:pt x="56" y="6"/>
                </a:lnTo>
                <a:lnTo>
                  <a:pt x="72" y="0"/>
                </a:lnTo>
                <a:lnTo>
                  <a:pt x="90" y="0"/>
                </a:lnTo>
                <a:lnTo>
                  <a:pt x="108" y="0"/>
                </a:lnTo>
                <a:lnTo>
                  <a:pt x="126" y="6"/>
                </a:lnTo>
                <a:lnTo>
                  <a:pt x="142" y="14"/>
                </a:lnTo>
                <a:lnTo>
                  <a:pt x="154" y="26"/>
                </a:lnTo>
                <a:lnTo>
                  <a:pt x="166" y="40"/>
                </a:lnTo>
                <a:lnTo>
                  <a:pt x="174" y="54"/>
                </a:lnTo>
                <a:lnTo>
                  <a:pt x="180" y="72"/>
                </a:lnTo>
                <a:lnTo>
                  <a:pt x="180" y="90"/>
                </a:lnTo>
              </a:path>
            </a:pathLst>
          </a:custGeom>
          <a:noFill/>
          <a:ln w="19050">
            <a:solidFill>
              <a:srgbClr val="64BDE1"/>
            </a:solidFill>
            <a:prstDash val="solid"/>
            <a:round/>
            <a:headEnd/>
            <a:tailEnd/>
          </a:ln>
        </p:spPr>
        <p:txBody>
          <a:bodyPr/>
          <a:lstStyle/>
          <a:p>
            <a:endParaRPr lang="en-US"/>
          </a:p>
        </p:txBody>
      </p:sp>
      <p:sp>
        <p:nvSpPr>
          <p:cNvPr id="103476" name="Rectangle 52"/>
          <p:cNvSpPr>
            <a:spLocks noChangeArrowheads="1"/>
          </p:cNvSpPr>
          <p:nvPr/>
        </p:nvSpPr>
        <p:spPr bwMode="auto">
          <a:xfrm>
            <a:off x="3575050" y="2540000"/>
            <a:ext cx="152400" cy="322263"/>
          </a:xfrm>
          <a:prstGeom prst="rect">
            <a:avLst/>
          </a:prstGeom>
          <a:noFill/>
          <a:ln w="9525">
            <a:noFill/>
            <a:miter lim="800000"/>
            <a:headEnd/>
            <a:tailEnd/>
          </a:ln>
        </p:spPr>
        <p:txBody>
          <a:bodyPr wrap="none" lIns="0" tIns="0" rIns="0" bIns="0">
            <a:spAutoFit/>
          </a:bodyPr>
          <a:lstStyle/>
          <a:p>
            <a:r>
              <a:rPr lang="en-US" sz="1800">
                <a:solidFill>
                  <a:srgbClr val="64BDE1"/>
                </a:solidFill>
                <a:latin typeface="Arial Black" charset="0"/>
              </a:rPr>
              <a:t>3</a:t>
            </a:r>
            <a:endParaRPr lang="en-US" sz="1800">
              <a:latin typeface="Arial" charset="0"/>
            </a:endParaRPr>
          </a:p>
        </p:txBody>
      </p:sp>
      <p:sp>
        <p:nvSpPr>
          <p:cNvPr id="103477" name="Freeform 53"/>
          <p:cNvSpPr>
            <a:spLocks/>
          </p:cNvSpPr>
          <p:nvPr/>
        </p:nvSpPr>
        <p:spPr bwMode="auto">
          <a:xfrm>
            <a:off x="4981575" y="5473700"/>
            <a:ext cx="288925" cy="288925"/>
          </a:xfrm>
          <a:custGeom>
            <a:avLst/>
            <a:gdLst/>
            <a:ahLst/>
            <a:cxnLst>
              <a:cxn ang="0">
                <a:pos x="182" y="90"/>
              </a:cxn>
              <a:cxn ang="0">
                <a:pos x="180" y="110"/>
              </a:cxn>
              <a:cxn ang="0">
                <a:pos x="176" y="126"/>
              </a:cxn>
              <a:cxn ang="0">
                <a:pos x="166" y="142"/>
              </a:cxn>
              <a:cxn ang="0">
                <a:pos x="156" y="156"/>
              </a:cxn>
              <a:cxn ang="0">
                <a:pos x="142" y="166"/>
              </a:cxn>
              <a:cxn ang="0">
                <a:pos x="126" y="174"/>
              </a:cxn>
              <a:cxn ang="0">
                <a:pos x="110" y="180"/>
              </a:cxn>
              <a:cxn ang="0">
                <a:pos x="92" y="182"/>
              </a:cxn>
              <a:cxn ang="0">
                <a:pos x="74" y="180"/>
              </a:cxn>
              <a:cxn ang="0">
                <a:pos x="56" y="174"/>
              </a:cxn>
              <a:cxn ang="0">
                <a:pos x="40" y="166"/>
              </a:cxn>
              <a:cxn ang="0">
                <a:pos x="28" y="156"/>
              </a:cxn>
              <a:cxn ang="0">
                <a:pos x="16" y="142"/>
              </a:cxn>
              <a:cxn ang="0">
                <a:pos x="8" y="126"/>
              </a:cxn>
              <a:cxn ang="0">
                <a:pos x="2" y="110"/>
              </a:cxn>
              <a:cxn ang="0">
                <a:pos x="0" y="90"/>
              </a:cxn>
              <a:cxn ang="0">
                <a:pos x="2" y="72"/>
              </a:cxn>
              <a:cxn ang="0">
                <a:pos x="8" y="56"/>
              </a:cxn>
              <a:cxn ang="0">
                <a:pos x="16" y="40"/>
              </a:cxn>
              <a:cxn ang="0">
                <a:pos x="28" y="26"/>
              </a:cxn>
              <a:cxn ang="0">
                <a:pos x="40" y="16"/>
              </a:cxn>
              <a:cxn ang="0">
                <a:pos x="56" y="8"/>
              </a:cxn>
              <a:cxn ang="0">
                <a:pos x="74" y="2"/>
              </a:cxn>
              <a:cxn ang="0">
                <a:pos x="92" y="0"/>
              </a:cxn>
              <a:cxn ang="0">
                <a:pos x="110" y="2"/>
              </a:cxn>
              <a:cxn ang="0">
                <a:pos x="126" y="8"/>
              </a:cxn>
              <a:cxn ang="0">
                <a:pos x="142" y="16"/>
              </a:cxn>
              <a:cxn ang="0">
                <a:pos x="156" y="26"/>
              </a:cxn>
              <a:cxn ang="0">
                <a:pos x="166" y="40"/>
              </a:cxn>
              <a:cxn ang="0">
                <a:pos x="176" y="56"/>
              </a:cxn>
              <a:cxn ang="0">
                <a:pos x="180" y="72"/>
              </a:cxn>
              <a:cxn ang="0">
                <a:pos x="180" y="90"/>
              </a:cxn>
              <a:cxn ang="0">
                <a:pos x="182" y="90"/>
              </a:cxn>
            </a:cxnLst>
            <a:rect l="0" t="0" r="r" b="b"/>
            <a:pathLst>
              <a:path w="182" h="182">
                <a:moveTo>
                  <a:pt x="182" y="90"/>
                </a:moveTo>
                <a:lnTo>
                  <a:pt x="180" y="110"/>
                </a:lnTo>
                <a:lnTo>
                  <a:pt x="176" y="126"/>
                </a:lnTo>
                <a:lnTo>
                  <a:pt x="166" y="142"/>
                </a:lnTo>
                <a:lnTo>
                  <a:pt x="156" y="156"/>
                </a:lnTo>
                <a:lnTo>
                  <a:pt x="142" y="166"/>
                </a:lnTo>
                <a:lnTo>
                  <a:pt x="126" y="174"/>
                </a:lnTo>
                <a:lnTo>
                  <a:pt x="110" y="180"/>
                </a:lnTo>
                <a:lnTo>
                  <a:pt x="92" y="182"/>
                </a:lnTo>
                <a:lnTo>
                  <a:pt x="74" y="180"/>
                </a:lnTo>
                <a:lnTo>
                  <a:pt x="56" y="174"/>
                </a:lnTo>
                <a:lnTo>
                  <a:pt x="40" y="166"/>
                </a:lnTo>
                <a:lnTo>
                  <a:pt x="28" y="156"/>
                </a:lnTo>
                <a:lnTo>
                  <a:pt x="16" y="142"/>
                </a:lnTo>
                <a:lnTo>
                  <a:pt x="8" y="126"/>
                </a:lnTo>
                <a:lnTo>
                  <a:pt x="2" y="110"/>
                </a:lnTo>
                <a:lnTo>
                  <a:pt x="0" y="90"/>
                </a:lnTo>
                <a:lnTo>
                  <a:pt x="2" y="72"/>
                </a:lnTo>
                <a:lnTo>
                  <a:pt x="8" y="56"/>
                </a:lnTo>
                <a:lnTo>
                  <a:pt x="16" y="40"/>
                </a:lnTo>
                <a:lnTo>
                  <a:pt x="28" y="26"/>
                </a:lnTo>
                <a:lnTo>
                  <a:pt x="40" y="16"/>
                </a:lnTo>
                <a:lnTo>
                  <a:pt x="56" y="8"/>
                </a:lnTo>
                <a:lnTo>
                  <a:pt x="74" y="2"/>
                </a:lnTo>
                <a:lnTo>
                  <a:pt x="92" y="0"/>
                </a:lnTo>
                <a:lnTo>
                  <a:pt x="110" y="2"/>
                </a:lnTo>
                <a:lnTo>
                  <a:pt x="126" y="8"/>
                </a:lnTo>
                <a:lnTo>
                  <a:pt x="142" y="16"/>
                </a:lnTo>
                <a:lnTo>
                  <a:pt x="156" y="26"/>
                </a:lnTo>
                <a:lnTo>
                  <a:pt x="166" y="40"/>
                </a:lnTo>
                <a:lnTo>
                  <a:pt x="176" y="56"/>
                </a:lnTo>
                <a:lnTo>
                  <a:pt x="180" y="72"/>
                </a:lnTo>
                <a:lnTo>
                  <a:pt x="180" y="90"/>
                </a:lnTo>
                <a:lnTo>
                  <a:pt x="182" y="90"/>
                </a:lnTo>
                <a:close/>
              </a:path>
            </a:pathLst>
          </a:custGeom>
          <a:solidFill>
            <a:srgbClr val="FFFFFF"/>
          </a:solidFill>
          <a:ln w="9525">
            <a:noFill/>
            <a:round/>
            <a:headEnd/>
            <a:tailEnd/>
          </a:ln>
        </p:spPr>
        <p:txBody>
          <a:bodyPr/>
          <a:lstStyle/>
          <a:p>
            <a:endParaRPr lang="en-US"/>
          </a:p>
        </p:txBody>
      </p:sp>
      <p:sp>
        <p:nvSpPr>
          <p:cNvPr id="103478" name="Freeform 54"/>
          <p:cNvSpPr>
            <a:spLocks/>
          </p:cNvSpPr>
          <p:nvPr/>
        </p:nvSpPr>
        <p:spPr bwMode="auto">
          <a:xfrm>
            <a:off x="4981575" y="5473700"/>
            <a:ext cx="288925" cy="288925"/>
          </a:xfrm>
          <a:custGeom>
            <a:avLst/>
            <a:gdLst/>
            <a:ahLst/>
            <a:cxnLst>
              <a:cxn ang="0">
                <a:pos x="182" y="90"/>
              </a:cxn>
              <a:cxn ang="0">
                <a:pos x="180" y="110"/>
              </a:cxn>
              <a:cxn ang="0">
                <a:pos x="176" y="126"/>
              </a:cxn>
              <a:cxn ang="0">
                <a:pos x="166" y="142"/>
              </a:cxn>
              <a:cxn ang="0">
                <a:pos x="156" y="156"/>
              </a:cxn>
              <a:cxn ang="0">
                <a:pos x="142" y="166"/>
              </a:cxn>
              <a:cxn ang="0">
                <a:pos x="126" y="174"/>
              </a:cxn>
              <a:cxn ang="0">
                <a:pos x="110" y="180"/>
              </a:cxn>
              <a:cxn ang="0">
                <a:pos x="92" y="182"/>
              </a:cxn>
              <a:cxn ang="0">
                <a:pos x="74" y="180"/>
              </a:cxn>
              <a:cxn ang="0">
                <a:pos x="56" y="174"/>
              </a:cxn>
              <a:cxn ang="0">
                <a:pos x="40" y="166"/>
              </a:cxn>
              <a:cxn ang="0">
                <a:pos x="28" y="156"/>
              </a:cxn>
              <a:cxn ang="0">
                <a:pos x="16" y="142"/>
              </a:cxn>
              <a:cxn ang="0">
                <a:pos x="8" y="126"/>
              </a:cxn>
              <a:cxn ang="0">
                <a:pos x="2" y="110"/>
              </a:cxn>
              <a:cxn ang="0">
                <a:pos x="0" y="90"/>
              </a:cxn>
              <a:cxn ang="0">
                <a:pos x="2" y="72"/>
              </a:cxn>
              <a:cxn ang="0">
                <a:pos x="8" y="56"/>
              </a:cxn>
              <a:cxn ang="0">
                <a:pos x="16" y="40"/>
              </a:cxn>
              <a:cxn ang="0">
                <a:pos x="28" y="26"/>
              </a:cxn>
              <a:cxn ang="0">
                <a:pos x="40" y="16"/>
              </a:cxn>
              <a:cxn ang="0">
                <a:pos x="56" y="8"/>
              </a:cxn>
              <a:cxn ang="0">
                <a:pos x="74" y="2"/>
              </a:cxn>
              <a:cxn ang="0">
                <a:pos x="92" y="0"/>
              </a:cxn>
              <a:cxn ang="0">
                <a:pos x="110" y="2"/>
              </a:cxn>
              <a:cxn ang="0">
                <a:pos x="126" y="8"/>
              </a:cxn>
              <a:cxn ang="0">
                <a:pos x="142" y="16"/>
              </a:cxn>
              <a:cxn ang="0">
                <a:pos x="156" y="26"/>
              </a:cxn>
              <a:cxn ang="0">
                <a:pos x="166" y="40"/>
              </a:cxn>
              <a:cxn ang="0">
                <a:pos x="176" y="56"/>
              </a:cxn>
              <a:cxn ang="0">
                <a:pos x="180" y="72"/>
              </a:cxn>
              <a:cxn ang="0">
                <a:pos x="180" y="90"/>
              </a:cxn>
            </a:cxnLst>
            <a:rect l="0" t="0" r="r" b="b"/>
            <a:pathLst>
              <a:path w="182" h="182">
                <a:moveTo>
                  <a:pt x="182" y="90"/>
                </a:moveTo>
                <a:lnTo>
                  <a:pt x="180" y="110"/>
                </a:lnTo>
                <a:lnTo>
                  <a:pt x="176" y="126"/>
                </a:lnTo>
                <a:lnTo>
                  <a:pt x="166" y="142"/>
                </a:lnTo>
                <a:lnTo>
                  <a:pt x="156" y="156"/>
                </a:lnTo>
                <a:lnTo>
                  <a:pt x="142" y="166"/>
                </a:lnTo>
                <a:lnTo>
                  <a:pt x="126" y="174"/>
                </a:lnTo>
                <a:lnTo>
                  <a:pt x="110" y="180"/>
                </a:lnTo>
                <a:lnTo>
                  <a:pt x="92" y="182"/>
                </a:lnTo>
                <a:lnTo>
                  <a:pt x="74" y="180"/>
                </a:lnTo>
                <a:lnTo>
                  <a:pt x="56" y="174"/>
                </a:lnTo>
                <a:lnTo>
                  <a:pt x="40" y="166"/>
                </a:lnTo>
                <a:lnTo>
                  <a:pt x="28" y="156"/>
                </a:lnTo>
                <a:lnTo>
                  <a:pt x="16" y="142"/>
                </a:lnTo>
                <a:lnTo>
                  <a:pt x="8" y="126"/>
                </a:lnTo>
                <a:lnTo>
                  <a:pt x="2" y="110"/>
                </a:lnTo>
                <a:lnTo>
                  <a:pt x="0" y="90"/>
                </a:lnTo>
                <a:lnTo>
                  <a:pt x="2" y="72"/>
                </a:lnTo>
                <a:lnTo>
                  <a:pt x="8" y="56"/>
                </a:lnTo>
                <a:lnTo>
                  <a:pt x="16" y="40"/>
                </a:lnTo>
                <a:lnTo>
                  <a:pt x="28" y="26"/>
                </a:lnTo>
                <a:lnTo>
                  <a:pt x="40" y="16"/>
                </a:lnTo>
                <a:lnTo>
                  <a:pt x="56" y="8"/>
                </a:lnTo>
                <a:lnTo>
                  <a:pt x="74" y="2"/>
                </a:lnTo>
                <a:lnTo>
                  <a:pt x="92" y="0"/>
                </a:lnTo>
                <a:lnTo>
                  <a:pt x="110" y="2"/>
                </a:lnTo>
                <a:lnTo>
                  <a:pt x="126" y="8"/>
                </a:lnTo>
                <a:lnTo>
                  <a:pt x="142" y="16"/>
                </a:lnTo>
                <a:lnTo>
                  <a:pt x="156" y="26"/>
                </a:lnTo>
                <a:lnTo>
                  <a:pt x="166" y="40"/>
                </a:lnTo>
                <a:lnTo>
                  <a:pt x="176" y="56"/>
                </a:lnTo>
                <a:lnTo>
                  <a:pt x="180" y="72"/>
                </a:lnTo>
                <a:lnTo>
                  <a:pt x="180" y="90"/>
                </a:lnTo>
              </a:path>
            </a:pathLst>
          </a:custGeom>
          <a:noFill/>
          <a:ln w="19050">
            <a:solidFill>
              <a:srgbClr val="64BDE1"/>
            </a:solidFill>
            <a:prstDash val="solid"/>
            <a:round/>
            <a:headEnd/>
            <a:tailEnd/>
          </a:ln>
        </p:spPr>
        <p:txBody>
          <a:bodyPr/>
          <a:lstStyle/>
          <a:p>
            <a:endParaRPr lang="en-US"/>
          </a:p>
        </p:txBody>
      </p:sp>
      <p:sp>
        <p:nvSpPr>
          <p:cNvPr id="103479" name="Rectangle 55"/>
          <p:cNvSpPr>
            <a:spLocks noChangeArrowheads="1"/>
          </p:cNvSpPr>
          <p:nvPr/>
        </p:nvSpPr>
        <p:spPr bwMode="auto">
          <a:xfrm>
            <a:off x="5054600" y="5441950"/>
            <a:ext cx="152400" cy="322263"/>
          </a:xfrm>
          <a:prstGeom prst="rect">
            <a:avLst/>
          </a:prstGeom>
          <a:noFill/>
          <a:ln w="9525">
            <a:noFill/>
            <a:miter lim="800000"/>
            <a:headEnd/>
            <a:tailEnd/>
          </a:ln>
        </p:spPr>
        <p:txBody>
          <a:bodyPr wrap="none" lIns="0" tIns="0" rIns="0" bIns="0">
            <a:spAutoFit/>
          </a:bodyPr>
          <a:lstStyle/>
          <a:p>
            <a:r>
              <a:rPr lang="en-US" sz="1800">
                <a:solidFill>
                  <a:srgbClr val="64BDE1"/>
                </a:solidFill>
                <a:latin typeface="Arial Black" charset="0"/>
              </a:rPr>
              <a:t>4</a:t>
            </a:r>
            <a:endParaRPr lang="en-US" sz="1800">
              <a:latin typeface="Arial" charset="0"/>
            </a:endParaRPr>
          </a:p>
        </p:txBody>
      </p:sp>
      <p:sp>
        <p:nvSpPr>
          <p:cNvPr id="103480" name="Rectangle 56"/>
          <p:cNvSpPr>
            <a:spLocks noChangeArrowheads="1"/>
          </p:cNvSpPr>
          <p:nvPr/>
        </p:nvSpPr>
        <p:spPr bwMode="auto">
          <a:xfrm>
            <a:off x="4384675" y="3400425"/>
            <a:ext cx="1962150" cy="304800"/>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charset="0"/>
              </a:rPr>
              <a:t>Na</a:t>
            </a:r>
            <a:r>
              <a:rPr lang="en-US" sz="1700" baseline="30000">
                <a:solidFill>
                  <a:srgbClr val="231F20"/>
                </a:solidFill>
                <a:latin typeface="Arial Black" charset="0"/>
              </a:rPr>
              <a:t>+</a:t>
            </a:r>
            <a:r>
              <a:rPr lang="en-US" sz="1700">
                <a:solidFill>
                  <a:srgbClr val="231F20"/>
                </a:solidFill>
                <a:latin typeface="Arial Black" charset="0"/>
              </a:rPr>
              <a:t> permeability</a:t>
            </a:r>
            <a:endParaRPr lang="en-US" sz="1800">
              <a:latin typeface="Arial" charset="0"/>
            </a:endParaRPr>
          </a:p>
        </p:txBody>
      </p:sp>
      <p:sp>
        <p:nvSpPr>
          <p:cNvPr id="103481" name="Rectangle 57"/>
          <p:cNvSpPr>
            <a:spLocks noChangeArrowheads="1"/>
          </p:cNvSpPr>
          <p:nvPr/>
        </p:nvSpPr>
        <p:spPr bwMode="auto">
          <a:xfrm>
            <a:off x="5241925" y="3959225"/>
            <a:ext cx="1817688" cy="304800"/>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charset="0"/>
              </a:rPr>
              <a:t>K</a:t>
            </a:r>
            <a:r>
              <a:rPr lang="en-US" sz="1700" baseline="30000">
                <a:solidFill>
                  <a:srgbClr val="231F20"/>
                </a:solidFill>
                <a:latin typeface="Arial Black" charset="0"/>
              </a:rPr>
              <a:t>+</a:t>
            </a:r>
            <a:r>
              <a:rPr lang="en-US" sz="1700">
                <a:solidFill>
                  <a:srgbClr val="231F20"/>
                </a:solidFill>
                <a:latin typeface="Arial Black" charset="0"/>
              </a:rPr>
              <a:t> permeability</a:t>
            </a:r>
            <a:endParaRPr lang="en-US" sz="1800">
              <a:latin typeface="Arial" charset="0"/>
            </a:endParaRPr>
          </a:p>
        </p:txBody>
      </p:sp>
      <p:sp>
        <p:nvSpPr>
          <p:cNvPr id="103482" name="Rectangle 58"/>
          <p:cNvSpPr>
            <a:spLocks noChangeArrowheads="1"/>
          </p:cNvSpPr>
          <p:nvPr/>
        </p:nvSpPr>
        <p:spPr bwMode="auto">
          <a:xfrm>
            <a:off x="1168400" y="520700"/>
            <a:ext cx="6537325" cy="752475"/>
          </a:xfrm>
          <a:prstGeom prst="rect">
            <a:avLst/>
          </a:prstGeom>
          <a:noFill/>
          <a:ln w="9525">
            <a:noFill/>
            <a:miter lim="800000"/>
            <a:headEnd/>
            <a:tailEnd/>
          </a:ln>
        </p:spPr>
        <p:txBody>
          <a:bodyPr wrap="none" lIns="0" tIns="0" rIns="0" bIns="0">
            <a:spAutoFit/>
          </a:bodyPr>
          <a:lstStyle/>
          <a:p>
            <a:r>
              <a:rPr lang="en-US" sz="2100">
                <a:solidFill>
                  <a:srgbClr val="231F20"/>
                </a:solidFill>
                <a:latin typeface="Arial Black" charset="0"/>
              </a:rPr>
              <a:t>The AP is caused by permeability changes in</a:t>
            </a:r>
          </a:p>
          <a:p>
            <a:r>
              <a:rPr lang="en-US" sz="2100">
                <a:solidFill>
                  <a:srgbClr val="231F20"/>
                </a:solidFill>
                <a:latin typeface="Arial Black" charset="0"/>
              </a:rPr>
              <a:t>the plasma membrane </a:t>
            </a:r>
          </a:p>
        </p:txBody>
      </p:sp>
      <p:sp>
        <p:nvSpPr>
          <p:cNvPr id="103483" name="Rectangle 59"/>
          <p:cNvSpPr>
            <a:spLocks noChangeArrowheads="1"/>
          </p:cNvSpPr>
          <p:nvPr/>
        </p:nvSpPr>
        <p:spPr bwMode="auto">
          <a:xfrm rot="-5400000">
            <a:off x="-241300" y="3292476"/>
            <a:ext cx="2987675" cy="304800"/>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charset="0"/>
              </a:rPr>
              <a:t>Membrane potential (mV)</a:t>
            </a:r>
            <a:endParaRPr lang="en-US" sz="1800">
              <a:latin typeface="Arial" charset="0"/>
            </a:endParaRPr>
          </a:p>
        </p:txBody>
      </p:sp>
      <p:sp>
        <p:nvSpPr>
          <p:cNvPr id="103484" name="Rectangle 60"/>
          <p:cNvSpPr>
            <a:spLocks noChangeArrowheads="1"/>
          </p:cNvSpPr>
          <p:nvPr/>
        </p:nvSpPr>
        <p:spPr bwMode="auto">
          <a:xfrm rot="-5400000">
            <a:off x="5932487" y="3470276"/>
            <a:ext cx="3838575" cy="304800"/>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charset="0"/>
              </a:rPr>
              <a:t>Relative membrane permeability</a:t>
            </a:r>
            <a:endParaRPr lang="en-US" sz="1800">
              <a:latin typeface="Arial" charset="0"/>
            </a:endParaRPr>
          </a:p>
        </p:txBody>
      </p:sp>
      <p:sp>
        <p:nvSpPr>
          <p:cNvPr id="103485" name="Rectangle 61"/>
          <p:cNvSpPr>
            <a:spLocks noChangeArrowheads="1"/>
          </p:cNvSpPr>
          <p:nvPr/>
        </p:nvSpPr>
        <p:spPr bwMode="auto">
          <a:xfrm>
            <a:off x="7524750" y="6583363"/>
            <a:ext cx="1616075" cy="274637"/>
          </a:xfrm>
          <a:prstGeom prst="rect">
            <a:avLst/>
          </a:prstGeom>
          <a:noFill/>
          <a:ln w="9525">
            <a:noFill/>
            <a:miter lim="800000"/>
            <a:headEnd/>
            <a:tailEnd/>
          </a:ln>
          <a:effectLst/>
        </p:spPr>
        <p:txBody>
          <a:bodyPr wrap="none">
            <a:spAutoFit/>
          </a:bodyPr>
          <a:lstStyle/>
          <a:p>
            <a:pPr algn="r"/>
            <a:r>
              <a:rPr lang="en-US" sz="1200" b="1">
                <a:latin typeface="Arial" charset="0"/>
              </a:rPr>
              <a:t>Figure 11.11 (2 of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Grp="1" noChangeArrowheads="1"/>
          </p:cNvSpPr>
          <p:nvPr>
            <p:ph type="title"/>
          </p:nvPr>
        </p:nvSpPr>
        <p:spPr/>
        <p:txBody>
          <a:bodyPr>
            <a:normAutofit fontScale="90000"/>
          </a:bodyPr>
          <a:lstStyle/>
          <a:p>
            <a:r>
              <a:rPr lang="en-US"/>
              <a:t>Role of the Sodium-Potassium Pump</a:t>
            </a:r>
          </a:p>
        </p:txBody>
      </p:sp>
      <p:sp>
        <p:nvSpPr>
          <p:cNvPr id="51205" name="Rectangle 5"/>
          <p:cNvSpPr>
            <a:spLocks noGrp="1" noChangeArrowheads="1"/>
          </p:cNvSpPr>
          <p:nvPr>
            <p:ph type="body" idx="1"/>
          </p:nvPr>
        </p:nvSpPr>
        <p:spPr/>
        <p:txBody>
          <a:bodyPr>
            <a:normAutofit lnSpcReduction="10000"/>
          </a:bodyPr>
          <a:lstStyle/>
          <a:p>
            <a:r>
              <a:rPr lang="en-US" dirty="0"/>
              <a:t>Repolarization </a:t>
            </a:r>
          </a:p>
          <a:p>
            <a:pPr lvl="1"/>
            <a:r>
              <a:rPr lang="en-US" dirty="0"/>
              <a:t>Restores the resting electrical conditions of the neuron</a:t>
            </a:r>
          </a:p>
          <a:p>
            <a:pPr lvl="1"/>
            <a:r>
              <a:rPr lang="en-US" dirty="0"/>
              <a:t>Does not restore the resting ionic conditions</a:t>
            </a:r>
          </a:p>
          <a:p>
            <a:r>
              <a:rPr lang="en-US" dirty="0"/>
              <a:t>Ionic redistribution back to resting conditions is restored by the thousands of sodium-potassium </a:t>
            </a:r>
            <a:r>
              <a:rPr lang="en-US" dirty="0" smtClean="0"/>
              <a:t>pumps – AND DUE TO PRESENCE OF NON-PERMEABLE LARGE MOLECULAR ANIONS TRAPPED INSIDE THE CELL</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Grp="1" noChangeArrowheads="1"/>
          </p:cNvSpPr>
          <p:nvPr>
            <p:ph type="title"/>
          </p:nvPr>
        </p:nvSpPr>
        <p:spPr/>
        <p:txBody>
          <a:bodyPr/>
          <a:lstStyle/>
          <a:p>
            <a:r>
              <a:rPr lang="en-US"/>
              <a:t>Propagation of an Action Potential </a:t>
            </a:r>
          </a:p>
        </p:txBody>
      </p:sp>
      <p:sp>
        <p:nvSpPr>
          <p:cNvPr id="104453" name="Rectangle 5"/>
          <p:cNvSpPr>
            <a:spLocks noGrp="1" noChangeArrowheads="1"/>
          </p:cNvSpPr>
          <p:nvPr>
            <p:ph type="body" idx="1"/>
          </p:nvPr>
        </p:nvSpPr>
        <p:spPr/>
        <p:txBody>
          <a:bodyPr/>
          <a:lstStyle/>
          <a:p>
            <a:r>
              <a:rPr lang="en-US"/>
              <a:t>Local currents affect adjacent areas in the forward direction</a:t>
            </a:r>
          </a:p>
          <a:p>
            <a:r>
              <a:rPr lang="en-US"/>
              <a:t>Depolarization opens voltage-gated channels and triggers an AP</a:t>
            </a:r>
          </a:p>
          <a:p>
            <a:r>
              <a:rPr lang="en-US"/>
              <a:t>Repolarization wave follows the depolarization wave</a:t>
            </a:r>
          </a:p>
          <a:p>
            <a:r>
              <a:rPr lang="en-US"/>
              <a:t>(Fig. 11.12 shows the propagation process in unmyelinated axons.)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Rectangle 6"/>
          <p:cNvSpPr>
            <a:spLocks noChangeArrowheads="1"/>
          </p:cNvSpPr>
          <p:nvPr/>
        </p:nvSpPr>
        <p:spPr bwMode="auto">
          <a:xfrm>
            <a:off x="7986713" y="6583363"/>
            <a:ext cx="1157287" cy="274637"/>
          </a:xfrm>
          <a:prstGeom prst="rect">
            <a:avLst/>
          </a:prstGeom>
          <a:noFill/>
          <a:ln w="9525">
            <a:noFill/>
            <a:miter lim="800000"/>
            <a:headEnd/>
            <a:tailEnd/>
          </a:ln>
          <a:effectLst/>
        </p:spPr>
        <p:txBody>
          <a:bodyPr wrap="none">
            <a:spAutoFit/>
          </a:bodyPr>
          <a:lstStyle/>
          <a:p>
            <a:pPr algn="r"/>
            <a:r>
              <a:rPr lang="en-US" sz="1200" b="1">
                <a:latin typeface="Arial" charset="0"/>
              </a:rPr>
              <a:t>Figure 11.12a</a:t>
            </a:r>
          </a:p>
        </p:txBody>
      </p:sp>
      <p:pic>
        <p:nvPicPr>
          <p:cNvPr id="55337" name="Picture 41" descr="figure_11_12.jpg                                               002EF44DMacintosh HD                   BF7DC75D:"/>
          <p:cNvPicPr>
            <a:picLocks noChangeAspect="1" noChangeArrowheads="1"/>
          </p:cNvPicPr>
          <p:nvPr/>
        </p:nvPicPr>
        <p:blipFill>
          <a:blip r:embed="rId2" cstate="print"/>
          <a:srcRect t="9283" r="64760"/>
          <a:stretch>
            <a:fillRect/>
          </a:stretch>
        </p:blipFill>
        <p:spPr bwMode="auto">
          <a:xfrm>
            <a:off x="2819400" y="228600"/>
            <a:ext cx="3573463" cy="6313488"/>
          </a:xfrm>
          <a:prstGeom prst="rect">
            <a:avLst/>
          </a:prstGeom>
          <a:noFill/>
        </p:spPr>
      </p:pic>
      <p:sp>
        <p:nvSpPr>
          <p:cNvPr id="55338" name="Line 42"/>
          <p:cNvSpPr>
            <a:spLocks noChangeShapeType="1"/>
          </p:cNvSpPr>
          <p:nvPr/>
        </p:nvSpPr>
        <p:spPr bwMode="auto">
          <a:xfrm flipV="1">
            <a:off x="4619625" y="2474913"/>
            <a:ext cx="265113" cy="342900"/>
          </a:xfrm>
          <a:prstGeom prst="line">
            <a:avLst/>
          </a:prstGeom>
          <a:noFill/>
          <a:ln w="12700">
            <a:solidFill>
              <a:srgbClr val="231F20"/>
            </a:solidFill>
            <a:round/>
            <a:headEnd/>
            <a:tailEnd/>
          </a:ln>
        </p:spPr>
        <p:txBody>
          <a:bodyPr/>
          <a:lstStyle/>
          <a:p>
            <a:endParaRPr lang="en-US"/>
          </a:p>
        </p:txBody>
      </p:sp>
      <p:sp>
        <p:nvSpPr>
          <p:cNvPr id="55339" name="Line 43"/>
          <p:cNvSpPr>
            <a:spLocks noChangeShapeType="1"/>
          </p:cNvSpPr>
          <p:nvPr/>
        </p:nvSpPr>
        <p:spPr bwMode="auto">
          <a:xfrm>
            <a:off x="4876800" y="2479675"/>
            <a:ext cx="85725" cy="1588"/>
          </a:xfrm>
          <a:prstGeom prst="line">
            <a:avLst/>
          </a:prstGeom>
          <a:noFill/>
          <a:ln w="12700">
            <a:solidFill>
              <a:srgbClr val="231F20"/>
            </a:solidFill>
            <a:round/>
            <a:headEnd/>
            <a:tailEnd/>
          </a:ln>
        </p:spPr>
        <p:txBody>
          <a:bodyPr/>
          <a:lstStyle/>
          <a:p>
            <a:endParaRPr lang="en-US"/>
          </a:p>
        </p:txBody>
      </p:sp>
      <p:sp>
        <p:nvSpPr>
          <p:cNvPr id="55340" name="Line 44"/>
          <p:cNvSpPr>
            <a:spLocks noChangeShapeType="1"/>
          </p:cNvSpPr>
          <p:nvPr/>
        </p:nvSpPr>
        <p:spPr bwMode="auto">
          <a:xfrm flipV="1">
            <a:off x="3840163" y="1544638"/>
            <a:ext cx="1587" cy="192087"/>
          </a:xfrm>
          <a:prstGeom prst="line">
            <a:avLst/>
          </a:prstGeom>
          <a:noFill/>
          <a:ln w="12700">
            <a:solidFill>
              <a:srgbClr val="231F20"/>
            </a:solidFill>
            <a:round/>
            <a:headEnd/>
            <a:tailEnd/>
          </a:ln>
        </p:spPr>
        <p:txBody>
          <a:bodyPr/>
          <a:lstStyle/>
          <a:p>
            <a:endParaRPr lang="en-US"/>
          </a:p>
        </p:txBody>
      </p:sp>
      <p:sp>
        <p:nvSpPr>
          <p:cNvPr id="55346" name="Rectangle 50"/>
          <p:cNvSpPr>
            <a:spLocks noChangeArrowheads="1"/>
          </p:cNvSpPr>
          <p:nvPr/>
        </p:nvSpPr>
        <p:spPr bwMode="auto">
          <a:xfrm>
            <a:off x="3559175" y="1050925"/>
            <a:ext cx="733425" cy="488950"/>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Voltage</a:t>
            </a:r>
          </a:p>
          <a:p>
            <a:pPr eaLnBrk="1" hangingPunct="1"/>
            <a:r>
              <a:rPr lang="en-US" sz="1600" b="1">
                <a:solidFill>
                  <a:srgbClr val="231F20"/>
                </a:solidFill>
                <a:latin typeface="Arial" charset="0"/>
              </a:rPr>
              <a:t>at 0 ms</a:t>
            </a:r>
            <a:endParaRPr lang="en-US" sz="1600" b="1">
              <a:latin typeface="Arial" charset="0"/>
            </a:endParaRPr>
          </a:p>
        </p:txBody>
      </p:sp>
      <p:sp>
        <p:nvSpPr>
          <p:cNvPr id="55347" name="Rectangle 51"/>
          <p:cNvSpPr>
            <a:spLocks noChangeArrowheads="1"/>
          </p:cNvSpPr>
          <p:nvPr/>
        </p:nvSpPr>
        <p:spPr bwMode="auto">
          <a:xfrm>
            <a:off x="4987925" y="2341563"/>
            <a:ext cx="1003300" cy="488950"/>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Recording</a:t>
            </a:r>
          </a:p>
          <a:p>
            <a:pPr eaLnBrk="1" hangingPunct="1"/>
            <a:r>
              <a:rPr lang="en-US" sz="1600" b="1">
                <a:solidFill>
                  <a:srgbClr val="231F20"/>
                </a:solidFill>
                <a:latin typeface="Arial" charset="0"/>
              </a:rPr>
              <a:t>electrode</a:t>
            </a:r>
            <a:endParaRPr lang="en-US" sz="1600" b="1">
              <a:latin typeface="Arial" charset="0"/>
            </a:endParaRPr>
          </a:p>
        </p:txBody>
      </p:sp>
      <p:sp>
        <p:nvSpPr>
          <p:cNvPr id="55348" name="Rectangle 52"/>
          <p:cNvSpPr>
            <a:spLocks noChangeArrowheads="1"/>
          </p:cNvSpPr>
          <p:nvPr/>
        </p:nvSpPr>
        <p:spPr bwMode="auto">
          <a:xfrm>
            <a:off x="3522663" y="4413250"/>
            <a:ext cx="2541587" cy="1020763"/>
          </a:xfrm>
          <a:prstGeom prst="rect">
            <a:avLst/>
          </a:prstGeom>
          <a:noFill/>
          <a:ln w="9525">
            <a:noFill/>
            <a:miter lim="800000"/>
            <a:headEnd/>
            <a:tailEnd/>
          </a:ln>
        </p:spPr>
        <p:txBody>
          <a:bodyPr wrap="none" lIns="0" tIns="0" rIns="0" bIns="0">
            <a:spAutoFit/>
          </a:bodyPr>
          <a:lstStyle/>
          <a:p>
            <a:pPr eaLnBrk="1" hangingPunct="1"/>
            <a:r>
              <a:rPr lang="en-US" sz="1600">
                <a:solidFill>
                  <a:srgbClr val="231F20"/>
                </a:solidFill>
                <a:latin typeface="Arial Black" charset="0"/>
              </a:rPr>
              <a:t>(a) Time = 0 ms. </a:t>
            </a:r>
            <a:r>
              <a:rPr lang="en-US" sz="1600" b="1">
                <a:solidFill>
                  <a:srgbClr val="231F20"/>
                </a:solidFill>
                <a:latin typeface="Arial" charset="0"/>
              </a:rPr>
              <a:t>Action </a:t>
            </a:r>
            <a:endParaRPr lang="en-US" sz="1600" b="1">
              <a:latin typeface="Arial" charset="0"/>
            </a:endParaRPr>
          </a:p>
          <a:p>
            <a:pPr eaLnBrk="1" hangingPunct="1"/>
            <a:r>
              <a:rPr lang="en-US" sz="1600" b="1">
                <a:solidFill>
                  <a:srgbClr val="231F20"/>
                </a:solidFill>
                <a:latin typeface="Arial" charset="0"/>
              </a:rPr>
              <a:t>      potential has not yet </a:t>
            </a:r>
            <a:endParaRPr lang="en-US" sz="1600" b="1">
              <a:latin typeface="Arial" charset="0"/>
            </a:endParaRPr>
          </a:p>
          <a:p>
            <a:pPr eaLnBrk="1" hangingPunct="1"/>
            <a:r>
              <a:rPr lang="en-US" sz="1600" b="1">
                <a:solidFill>
                  <a:srgbClr val="231F20"/>
                </a:solidFill>
                <a:latin typeface="Arial" charset="0"/>
              </a:rPr>
              <a:t>      reached the recording </a:t>
            </a:r>
            <a:endParaRPr lang="en-US" sz="1600" b="1">
              <a:latin typeface="Arial" charset="0"/>
            </a:endParaRPr>
          </a:p>
          <a:p>
            <a:pPr eaLnBrk="1" hangingPunct="1"/>
            <a:r>
              <a:rPr lang="en-US" sz="1600" b="1">
                <a:solidFill>
                  <a:srgbClr val="231F20"/>
                </a:solidFill>
                <a:latin typeface="Arial" charset="0"/>
              </a:rPr>
              <a:t>      electrode.</a:t>
            </a:r>
            <a:endParaRPr lang="en-US" sz="1600">
              <a:latin typeface="Arial" charset="0"/>
            </a:endParaRPr>
          </a:p>
        </p:txBody>
      </p:sp>
      <p:sp>
        <p:nvSpPr>
          <p:cNvPr id="55351" name="Rectangle 55"/>
          <p:cNvSpPr>
            <a:spLocks noChangeArrowheads="1"/>
          </p:cNvSpPr>
          <p:nvPr/>
        </p:nvSpPr>
        <p:spPr bwMode="auto">
          <a:xfrm>
            <a:off x="3144838" y="5724525"/>
            <a:ext cx="1649412" cy="244475"/>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Resting potential</a:t>
            </a:r>
            <a:endParaRPr lang="en-US" sz="1600" b="1">
              <a:latin typeface="Arial" charset="0"/>
            </a:endParaRPr>
          </a:p>
        </p:txBody>
      </p:sp>
      <p:sp>
        <p:nvSpPr>
          <p:cNvPr id="55352" name="Rectangle 56"/>
          <p:cNvSpPr>
            <a:spLocks noChangeArrowheads="1"/>
          </p:cNvSpPr>
          <p:nvPr/>
        </p:nvSpPr>
        <p:spPr bwMode="auto">
          <a:xfrm>
            <a:off x="3144838" y="6013450"/>
            <a:ext cx="2282825" cy="244475"/>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Peak of action potential</a:t>
            </a:r>
            <a:endParaRPr lang="en-US" sz="1600" b="1">
              <a:latin typeface="Arial" charset="0"/>
            </a:endParaRPr>
          </a:p>
        </p:txBody>
      </p:sp>
      <p:sp>
        <p:nvSpPr>
          <p:cNvPr id="55353" name="Rectangle 57"/>
          <p:cNvSpPr>
            <a:spLocks noChangeArrowheads="1"/>
          </p:cNvSpPr>
          <p:nvPr/>
        </p:nvSpPr>
        <p:spPr bwMode="auto">
          <a:xfrm>
            <a:off x="3144838" y="6300788"/>
            <a:ext cx="1716087" cy="244475"/>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Hyperpolarization</a:t>
            </a:r>
            <a:endParaRPr lang="en-US" sz="1600" b="1">
              <a:latin typeface="Arial"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Rectangle 6"/>
          <p:cNvSpPr>
            <a:spLocks noChangeArrowheads="1"/>
          </p:cNvSpPr>
          <p:nvPr/>
        </p:nvSpPr>
        <p:spPr bwMode="auto">
          <a:xfrm>
            <a:off x="7974013" y="6581775"/>
            <a:ext cx="1166812" cy="274638"/>
          </a:xfrm>
          <a:prstGeom prst="rect">
            <a:avLst/>
          </a:prstGeom>
          <a:noFill/>
          <a:ln w="9525">
            <a:noFill/>
            <a:miter lim="800000"/>
            <a:headEnd/>
            <a:tailEnd/>
          </a:ln>
          <a:effectLst/>
        </p:spPr>
        <p:txBody>
          <a:bodyPr wrap="none">
            <a:spAutoFit/>
          </a:bodyPr>
          <a:lstStyle/>
          <a:p>
            <a:pPr algn="r"/>
            <a:r>
              <a:rPr lang="en-US" sz="1200" b="1">
                <a:latin typeface="Arial" charset="0"/>
              </a:rPr>
              <a:t>Figure 11.12b</a:t>
            </a:r>
          </a:p>
        </p:txBody>
      </p:sp>
      <p:pic>
        <p:nvPicPr>
          <p:cNvPr id="56371" name="Picture 51" descr="figure_11_12.jpg                                               002EF44DMacintosh HD                   BF7DC75D:"/>
          <p:cNvPicPr>
            <a:picLocks noChangeAspect="1" noChangeArrowheads="1"/>
          </p:cNvPicPr>
          <p:nvPr/>
        </p:nvPicPr>
        <p:blipFill>
          <a:blip r:embed="rId2" cstate="print"/>
          <a:srcRect l="35240" t="9283" r="34442" b="31502"/>
          <a:stretch>
            <a:fillRect/>
          </a:stretch>
        </p:blipFill>
        <p:spPr bwMode="auto">
          <a:xfrm>
            <a:off x="2362200" y="304800"/>
            <a:ext cx="4384675" cy="5265738"/>
          </a:xfrm>
          <a:prstGeom prst="rect">
            <a:avLst/>
          </a:prstGeom>
          <a:noFill/>
        </p:spPr>
      </p:pic>
      <p:sp>
        <p:nvSpPr>
          <p:cNvPr id="56375" name="Line 55"/>
          <p:cNvSpPr>
            <a:spLocks noChangeShapeType="1"/>
          </p:cNvSpPr>
          <p:nvPr/>
        </p:nvSpPr>
        <p:spPr bwMode="auto">
          <a:xfrm flipV="1">
            <a:off x="4495800" y="600075"/>
            <a:ext cx="376238" cy="454025"/>
          </a:xfrm>
          <a:prstGeom prst="line">
            <a:avLst/>
          </a:prstGeom>
          <a:noFill/>
          <a:ln w="12700">
            <a:solidFill>
              <a:srgbClr val="231F20"/>
            </a:solidFill>
            <a:round/>
            <a:headEnd/>
            <a:tailEnd/>
          </a:ln>
        </p:spPr>
        <p:txBody>
          <a:bodyPr/>
          <a:lstStyle/>
          <a:p>
            <a:endParaRPr lang="en-US"/>
          </a:p>
        </p:txBody>
      </p:sp>
      <p:sp>
        <p:nvSpPr>
          <p:cNvPr id="56376" name="Line 56"/>
          <p:cNvSpPr>
            <a:spLocks noChangeShapeType="1"/>
          </p:cNvSpPr>
          <p:nvPr/>
        </p:nvSpPr>
        <p:spPr bwMode="auto">
          <a:xfrm>
            <a:off x="4860925" y="606425"/>
            <a:ext cx="123825" cy="1588"/>
          </a:xfrm>
          <a:prstGeom prst="line">
            <a:avLst/>
          </a:prstGeom>
          <a:noFill/>
          <a:ln w="12700">
            <a:solidFill>
              <a:srgbClr val="231F20"/>
            </a:solidFill>
            <a:round/>
            <a:headEnd/>
            <a:tailEnd/>
          </a:ln>
        </p:spPr>
        <p:txBody>
          <a:bodyPr/>
          <a:lstStyle/>
          <a:p>
            <a:endParaRPr lang="en-US"/>
          </a:p>
        </p:txBody>
      </p:sp>
      <p:sp>
        <p:nvSpPr>
          <p:cNvPr id="56378" name="Rectangle 58"/>
          <p:cNvSpPr>
            <a:spLocks noChangeArrowheads="1"/>
          </p:cNvSpPr>
          <p:nvPr/>
        </p:nvSpPr>
        <p:spPr bwMode="auto">
          <a:xfrm>
            <a:off x="5040313" y="449263"/>
            <a:ext cx="733425" cy="488950"/>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Voltage</a:t>
            </a:r>
          </a:p>
          <a:p>
            <a:pPr eaLnBrk="1" hangingPunct="1"/>
            <a:r>
              <a:rPr lang="en-US" sz="1600" b="1">
                <a:solidFill>
                  <a:srgbClr val="231F20"/>
                </a:solidFill>
                <a:latin typeface="Arial" charset="0"/>
              </a:rPr>
              <a:t>at 2 ms</a:t>
            </a:r>
            <a:endParaRPr lang="en-US" sz="1600" b="1">
              <a:latin typeface="Arial" charset="0"/>
            </a:endParaRPr>
          </a:p>
        </p:txBody>
      </p:sp>
      <p:sp>
        <p:nvSpPr>
          <p:cNvPr id="56383" name="Rectangle 63"/>
          <p:cNvSpPr>
            <a:spLocks noChangeArrowheads="1"/>
          </p:cNvSpPr>
          <p:nvPr/>
        </p:nvSpPr>
        <p:spPr bwMode="auto">
          <a:xfrm>
            <a:off x="2733675" y="5653088"/>
            <a:ext cx="2593975" cy="776287"/>
          </a:xfrm>
          <a:prstGeom prst="rect">
            <a:avLst/>
          </a:prstGeom>
          <a:noFill/>
          <a:ln w="9525">
            <a:noFill/>
            <a:miter lim="800000"/>
            <a:headEnd/>
            <a:tailEnd/>
          </a:ln>
        </p:spPr>
        <p:txBody>
          <a:bodyPr wrap="none" lIns="0" tIns="0" rIns="0" bIns="0">
            <a:spAutoFit/>
          </a:bodyPr>
          <a:lstStyle/>
          <a:p>
            <a:pPr eaLnBrk="1" hangingPunct="1"/>
            <a:r>
              <a:rPr lang="en-US" sz="1600">
                <a:solidFill>
                  <a:srgbClr val="231F20"/>
                </a:solidFill>
                <a:latin typeface="Arial Black" charset="0"/>
              </a:rPr>
              <a:t>(b) Time = 2 ms. </a:t>
            </a:r>
            <a:r>
              <a:rPr lang="en-US" sz="1600" b="1">
                <a:solidFill>
                  <a:srgbClr val="231F20"/>
                </a:solidFill>
                <a:latin typeface="Arial" charset="0"/>
              </a:rPr>
              <a:t>Action </a:t>
            </a:r>
          </a:p>
          <a:p>
            <a:pPr eaLnBrk="1" hangingPunct="1"/>
            <a:r>
              <a:rPr lang="en-US" sz="1600" b="1">
                <a:solidFill>
                  <a:srgbClr val="231F20"/>
                </a:solidFill>
                <a:latin typeface="Arial" charset="0"/>
              </a:rPr>
              <a:t>      potential peak is at the </a:t>
            </a:r>
            <a:endParaRPr lang="en-US" sz="1600" b="1">
              <a:latin typeface="Arial" charset="0"/>
            </a:endParaRPr>
          </a:p>
          <a:p>
            <a:pPr eaLnBrk="1" hangingPunct="1"/>
            <a:r>
              <a:rPr lang="en-US" sz="1600" b="1">
                <a:solidFill>
                  <a:srgbClr val="231F20"/>
                </a:solidFill>
                <a:latin typeface="Arial" charset="0"/>
              </a:rPr>
              <a:t>      recording electrode.</a:t>
            </a:r>
            <a:endParaRPr lang="en-US" sz="1600">
              <a:latin typeface="Arial"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8" name="Rectangle 6"/>
          <p:cNvSpPr>
            <a:spLocks noChangeArrowheads="1"/>
          </p:cNvSpPr>
          <p:nvPr/>
        </p:nvSpPr>
        <p:spPr bwMode="auto">
          <a:xfrm>
            <a:off x="7983538" y="6583363"/>
            <a:ext cx="1157287" cy="274637"/>
          </a:xfrm>
          <a:prstGeom prst="rect">
            <a:avLst/>
          </a:prstGeom>
          <a:noFill/>
          <a:ln w="9525">
            <a:noFill/>
            <a:miter lim="800000"/>
            <a:headEnd/>
            <a:tailEnd/>
          </a:ln>
          <a:effectLst/>
        </p:spPr>
        <p:txBody>
          <a:bodyPr wrap="none">
            <a:spAutoFit/>
          </a:bodyPr>
          <a:lstStyle/>
          <a:p>
            <a:pPr algn="r"/>
            <a:r>
              <a:rPr lang="en-US" sz="1200" b="1">
                <a:latin typeface="Arial" charset="0"/>
              </a:rPr>
              <a:t>Figure 11.12c</a:t>
            </a:r>
          </a:p>
        </p:txBody>
      </p:sp>
      <p:pic>
        <p:nvPicPr>
          <p:cNvPr id="59443" name="Picture 51" descr="figure_11_12.jpg                                               002EF44DMacintosh HD                   BF7DC75D:"/>
          <p:cNvPicPr>
            <a:picLocks noChangeAspect="1" noChangeArrowheads="1"/>
          </p:cNvPicPr>
          <p:nvPr/>
        </p:nvPicPr>
        <p:blipFill>
          <a:blip r:embed="rId2" cstate="print"/>
          <a:srcRect l="66449" t="9283" r="2731" b="30238"/>
          <a:stretch>
            <a:fillRect/>
          </a:stretch>
        </p:blipFill>
        <p:spPr bwMode="auto">
          <a:xfrm>
            <a:off x="2478088" y="76200"/>
            <a:ext cx="3846512" cy="5181600"/>
          </a:xfrm>
          <a:prstGeom prst="rect">
            <a:avLst/>
          </a:prstGeom>
          <a:noFill/>
        </p:spPr>
      </p:pic>
      <p:sp>
        <p:nvSpPr>
          <p:cNvPr id="59449" name="Line 57"/>
          <p:cNvSpPr>
            <a:spLocks noChangeShapeType="1"/>
          </p:cNvSpPr>
          <p:nvPr/>
        </p:nvSpPr>
        <p:spPr bwMode="auto">
          <a:xfrm flipV="1">
            <a:off x="5372100" y="1808163"/>
            <a:ext cx="1588" cy="265112"/>
          </a:xfrm>
          <a:prstGeom prst="line">
            <a:avLst/>
          </a:prstGeom>
          <a:noFill/>
          <a:ln w="12700">
            <a:solidFill>
              <a:srgbClr val="231F20"/>
            </a:solidFill>
            <a:round/>
            <a:headEnd/>
            <a:tailEnd/>
          </a:ln>
        </p:spPr>
        <p:txBody>
          <a:bodyPr/>
          <a:lstStyle/>
          <a:p>
            <a:endParaRPr lang="en-US"/>
          </a:p>
        </p:txBody>
      </p:sp>
      <p:sp>
        <p:nvSpPr>
          <p:cNvPr id="59451" name="Rectangle 59"/>
          <p:cNvSpPr>
            <a:spLocks noChangeArrowheads="1"/>
          </p:cNvSpPr>
          <p:nvPr/>
        </p:nvSpPr>
        <p:spPr bwMode="auto">
          <a:xfrm>
            <a:off x="4865688" y="1223963"/>
            <a:ext cx="733425" cy="488950"/>
          </a:xfrm>
          <a:prstGeom prst="rect">
            <a:avLst/>
          </a:prstGeom>
          <a:noFill/>
          <a:ln w="9525">
            <a:noFill/>
            <a:miter lim="800000"/>
            <a:headEnd/>
            <a:tailEnd/>
          </a:ln>
        </p:spPr>
        <p:txBody>
          <a:bodyPr wrap="none" lIns="0" tIns="0" rIns="0" bIns="0">
            <a:spAutoFit/>
          </a:bodyPr>
          <a:lstStyle/>
          <a:p>
            <a:pPr eaLnBrk="1" hangingPunct="1"/>
            <a:r>
              <a:rPr lang="en-US" sz="1600" b="1">
                <a:solidFill>
                  <a:srgbClr val="231F20"/>
                </a:solidFill>
                <a:latin typeface="Arial" charset="0"/>
              </a:rPr>
              <a:t>Voltage</a:t>
            </a:r>
          </a:p>
          <a:p>
            <a:pPr eaLnBrk="1" hangingPunct="1"/>
            <a:r>
              <a:rPr lang="en-US" sz="1600" b="1">
                <a:solidFill>
                  <a:srgbClr val="231F20"/>
                </a:solidFill>
                <a:latin typeface="Arial" charset="0"/>
              </a:rPr>
              <a:t>at 4 ms</a:t>
            </a:r>
            <a:endParaRPr lang="en-US" sz="1600" b="1">
              <a:latin typeface="Arial" charset="0"/>
            </a:endParaRPr>
          </a:p>
        </p:txBody>
      </p:sp>
      <p:sp>
        <p:nvSpPr>
          <p:cNvPr id="59456" name="Rectangle 64"/>
          <p:cNvSpPr>
            <a:spLocks noChangeArrowheads="1"/>
          </p:cNvSpPr>
          <p:nvPr/>
        </p:nvSpPr>
        <p:spPr bwMode="auto">
          <a:xfrm>
            <a:off x="2922588" y="5257800"/>
            <a:ext cx="2716212" cy="1509713"/>
          </a:xfrm>
          <a:prstGeom prst="rect">
            <a:avLst/>
          </a:prstGeom>
          <a:noFill/>
          <a:ln w="9525">
            <a:noFill/>
            <a:miter lim="800000"/>
            <a:headEnd/>
            <a:tailEnd/>
          </a:ln>
        </p:spPr>
        <p:txBody>
          <a:bodyPr wrap="none" lIns="0" tIns="0" rIns="0" bIns="0">
            <a:spAutoFit/>
          </a:bodyPr>
          <a:lstStyle/>
          <a:p>
            <a:pPr eaLnBrk="1" hangingPunct="1"/>
            <a:r>
              <a:rPr lang="en-US" sz="1600">
                <a:solidFill>
                  <a:srgbClr val="231F20"/>
                </a:solidFill>
                <a:latin typeface="Arial Black" charset="0"/>
              </a:rPr>
              <a:t>(c) Time = 4 ms. </a:t>
            </a:r>
            <a:r>
              <a:rPr lang="en-US" sz="1600" b="1">
                <a:solidFill>
                  <a:srgbClr val="231F20"/>
                </a:solidFill>
                <a:latin typeface="Arial" charset="0"/>
              </a:rPr>
              <a:t>Action </a:t>
            </a:r>
            <a:endParaRPr lang="en-US" sz="1600" b="1">
              <a:latin typeface="Arial" charset="0"/>
            </a:endParaRPr>
          </a:p>
          <a:p>
            <a:pPr eaLnBrk="1" hangingPunct="1"/>
            <a:r>
              <a:rPr lang="en-US" sz="1600" b="1">
                <a:solidFill>
                  <a:srgbClr val="231F20"/>
                </a:solidFill>
                <a:latin typeface="Arial" charset="0"/>
              </a:rPr>
              <a:t>      potential peak is past </a:t>
            </a:r>
            <a:endParaRPr lang="en-US" sz="1600" b="1">
              <a:latin typeface="Arial" charset="0"/>
            </a:endParaRPr>
          </a:p>
          <a:p>
            <a:pPr eaLnBrk="1" hangingPunct="1"/>
            <a:r>
              <a:rPr lang="en-US" sz="1600" b="1">
                <a:solidFill>
                  <a:srgbClr val="231F20"/>
                </a:solidFill>
                <a:latin typeface="Arial" charset="0"/>
              </a:rPr>
              <a:t>      the recording electrode. </a:t>
            </a:r>
            <a:endParaRPr lang="en-US" sz="1600" b="1">
              <a:latin typeface="Arial" charset="0"/>
            </a:endParaRPr>
          </a:p>
          <a:p>
            <a:pPr eaLnBrk="1" hangingPunct="1"/>
            <a:r>
              <a:rPr lang="en-US" sz="1600" b="1">
                <a:solidFill>
                  <a:srgbClr val="231F20"/>
                </a:solidFill>
                <a:latin typeface="Arial" charset="0"/>
              </a:rPr>
              <a:t>      Membrane at the</a:t>
            </a:r>
            <a:endParaRPr lang="en-US" sz="1600" b="1">
              <a:latin typeface="Arial" charset="0"/>
            </a:endParaRPr>
          </a:p>
          <a:p>
            <a:pPr eaLnBrk="1" hangingPunct="1"/>
            <a:r>
              <a:rPr lang="en-US" sz="1600" b="1">
                <a:solidFill>
                  <a:srgbClr val="231F20"/>
                </a:solidFill>
                <a:latin typeface="Arial" charset="0"/>
              </a:rPr>
              <a:t>      recording electrode is </a:t>
            </a:r>
            <a:endParaRPr lang="en-US" sz="1600" b="1">
              <a:latin typeface="Arial" charset="0"/>
            </a:endParaRPr>
          </a:p>
          <a:p>
            <a:pPr eaLnBrk="1" hangingPunct="1"/>
            <a:r>
              <a:rPr lang="en-US" sz="1600" b="1">
                <a:solidFill>
                  <a:srgbClr val="231F20"/>
                </a:solidFill>
                <a:latin typeface="Arial" charset="0"/>
              </a:rPr>
              <a:t>      still hyperpolarized.</a:t>
            </a:r>
            <a:endParaRPr lang="en-US" sz="1600">
              <a:latin typeface="Arial"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Grp="1" noChangeArrowheads="1"/>
          </p:cNvSpPr>
          <p:nvPr>
            <p:ph type="title"/>
          </p:nvPr>
        </p:nvSpPr>
        <p:spPr/>
        <p:txBody>
          <a:bodyPr/>
          <a:lstStyle/>
          <a:p>
            <a:r>
              <a:rPr lang="en-US"/>
              <a:t>Threshold </a:t>
            </a:r>
          </a:p>
        </p:txBody>
      </p:sp>
      <p:sp>
        <p:nvSpPr>
          <p:cNvPr id="60421" name="Rectangle 5"/>
          <p:cNvSpPr>
            <a:spLocks noGrp="1" noChangeArrowheads="1"/>
          </p:cNvSpPr>
          <p:nvPr>
            <p:ph type="body" idx="1"/>
          </p:nvPr>
        </p:nvSpPr>
        <p:spPr/>
        <p:txBody>
          <a:bodyPr/>
          <a:lstStyle/>
          <a:p>
            <a:r>
              <a:rPr lang="en-US"/>
              <a:t>At threshold:</a:t>
            </a:r>
          </a:p>
          <a:p>
            <a:pPr lvl="1"/>
            <a:r>
              <a:rPr lang="en-US"/>
              <a:t>Membrane is depolarized by 15 to 20 mV </a:t>
            </a:r>
          </a:p>
          <a:p>
            <a:pPr lvl="1"/>
            <a:r>
              <a:rPr lang="en-US"/>
              <a:t>Na</a:t>
            </a:r>
            <a:r>
              <a:rPr lang="en-US" baseline="30000"/>
              <a:t>+</a:t>
            </a:r>
            <a:r>
              <a:rPr lang="en-US"/>
              <a:t> permeability increases</a:t>
            </a:r>
          </a:p>
          <a:p>
            <a:pPr lvl="1"/>
            <a:r>
              <a:rPr lang="en-US"/>
              <a:t>Na influx exceeds K</a:t>
            </a:r>
            <a:r>
              <a:rPr lang="en-US" baseline="30000"/>
              <a:t>+</a:t>
            </a:r>
            <a:r>
              <a:rPr lang="en-US"/>
              <a:t> efflux</a:t>
            </a:r>
          </a:p>
          <a:p>
            <a:pPr lvl="1"/>
            <a:r>
              <a:rPr lang="en-US"/>
              <a:t>The positive feedback cycle begins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Muscle Action Potentials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Everything is the same as neuron action potentials except</a:t>
            </a:r>
          </a:p>
          <a:p>
            <a:r>
              <a:rPr lang="en-US" dirty="0" smtClean="0"/>
              <a:t>1. Resting membrane potential is about -80mv to a -90mv instead of a -70mv</a:t>
            </a:r>
          </a:p>
          <a:p>
            <a:r>
              <a:rPr lang="en-US" dirty="0" smtClean="0"/>
              <a:t>2. Duration of Action Potential is 1 – 5 milliseconds in skeletal muscle versus 1 millisecond in nerve cells</a:t>
            </a:r>
          </a:p>
          <a:p>
            <a:r>
              <a:rPr lang="en-US" dirty="0" smtClean="0"/>
              <a:t>3. Velocity of conduction along the muscle cell membrane is about 1/13</a:t>
            </a:r>
            <a:r>
              <a:rPr lang="en-US" baseline="30000" dirty="0" smtClean="0"/>
              <a:t>th</a:t>
            </a:r>
            <a:r>
              <a:rPr lang="en-US" dirty="0" smtClean="0"/>
              <a:t> the speed of the fastest neurons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4"/>
          <p:cNvSpPr>
            <a:spLocks noGrp="1" noChangeArrowheads="1"/>
          </p:cNvSpPr>
          <p:nvPr>
            <p:ph type="title"/>
          </p:nvPr>
        </p:nvSpPr>
        <p:spPr/>
        <p:txBody>
          <a:bodyPr/>
          <a:lstStyle/>
          <a:p>
            <a:r>
              <a:rPr lang="en-US"/>
              <a:t>Threshold </a:t>
            </a:r>
          </a:p>
        </p:txBody>
      </p:sp>
      <p:sp>
        <p:nvSpPr>
          <p:cNvPr id="105477" name="Rectangle 5"/>
          <p:cNvSpPr>
            <a:spLocks noGrp="1" noChangeArrowheads="1"/>
          </p:cNvSpPr>
          <p:nvPr>
            <p:ph type="body" idx="1"/>
          </p:nvPr>
        </p:nvSpPr>
        <p:spPr/>
        <p:txBody>
          <a:bodyPr/>
          <a:lstStyle/>
          <a:p>
            <a:r>
              <a:rPr lang="en-US"/>
              <a:t>Subthreshold stimulus—weak local depolarization that does not reach threshold</a:t>
            </a:r>
          </a:p>
          <a:p>
            <a:r>
              <a:rPr lang="en-US"/>
              <a:t>Threshold stimulus—strong enough to push the membrane potential toward and beyond threshold </a:t>
            </a:r>
          </a:p>
          <a:p>
            <a:r>
              <a:rPr lang="en-US"/>
              <a:t>AP is an all-or-none phenomenon—action potentials either happen completely, or not at all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p:txBody>
          <a:bodyPr/>
          <a:lstStyle/>
          <a:p>
            <a:r>
              <a:rPr lang="en-US"/>
              <a:t>Coding for Stimulus Intensity</a:t>
            </a:r>
          </a:p>
        </p:txBody>
      </p:sp>
      <p:sp>
        <p:nvSpPr>
          <p:cNvPr id="62469" name="Rectangle 5"/>
          <p:cNvSpPr>
            <a:spLocks noGrp="1" noChangeArrowheads="1"/>
          </p:cNvSpPr>
          <p:nvPr>
            <p:ph type="body" idx="1"/>
          </p:nvPr>
        </p:nvSpPr>
        <p:spPr/>
        <p:txBody>
          <a:bodyPr/>
          <a:lstStyle/>
          <a:p>
            <a:r>
              <a:rPr lang="en-US"/>
              <a:t>All action potentials are alike and are independent of stimulus intensity</a:t>
            </a:r>
          </a:p>
          <a:p>
            <a:pPr lvl="1"/>
            <a:r>
              <a:rPr lang="en-US"/>
              <a:t>How does the CNS tell the difference between a weak stimulus and a strong one?</a:t>
            </a:r>
          </a:p>
          <a:p>
            <a:r>
              <a:rPr lang="en-US"/>
              <a:t>Strong stimuli can generate action potentials more often than weaker stimuli</a:t>
            </a:r>
          </a:p>
          <a:p>
            <a:r>
              <a:rPr lang="en-US"/>
              <a:t>The CNS determines stimulus intensity by the frequency of impulses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8"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a:latin typeface="Arial" charset="0"/>
              </a:rPr>
              <a:t>Figure 11.13</a:t>
            </a:r>
          </a:p>
        </p:txBody>
      </p:sp>
      <p:pic>
        <p:nvPicPr>
          <p:cNvPr id="64521" name="Picture 9" descr="figure_11_13-jLE"/>
          <p:cNvPicPr>
            <a:picLocks noChangeAspect="1" noChangeArrowheads="1"/>
          </p:cNvPicPr>
          <p:nvPr/>
        </p:nvPicPr>
        <p:blipFill>
          <a:blip r:embed="rId2" cstate="print"/>
          <a:srcRect/>
          <a:stretch>
            <a:fillRect/>
          </a:stretch>
        </p:blipFill>
        <p:spPr bwMode="auto">
          <a:xfrm>
            <a:off x="484188" y="701675"/>
            <a:ext cx="8383587" cy="5678488"/>
          </a:xfrm>
          <a:prstGeom prst="rect">
            <a:avLst/>
          </a:prstGeom>
          <a:noFill/>
        </p:spPr>
      </p:pic>
      <p:sp>
        <p:nvSpPr>
          <p:cNvPr id="64522" name="Freeform 10"/>
          <p:cNvSpPr>
            <a:spLocks/>
          </p:cNvSpPr>
          <p:nvPr/>
        </p:nvSpPr>
        <p:spPr bwMode="auto">
          <a:xfrm>
            <a:off x="3328988" y="4694238"/>
            <a:ext cx="244475" cy="457200"/>
          </a:xfrm>
          <a:custGeom>
            <a:avLst/>
            <a:gdLst/>
            <a:ahLst/>
            <a:cxnLst>
              <a:cxn ang="0">
                <a:pos x="0" y="0"/>
              </a:cxn>
              <a:cxn ang="0">
                <a:pos x="106" y="0"/>
              </a:cxn>
              <a:cxn ang="0">
                <a:pos x="154" y="288"/>
              </a:cxn>
            </a:cxnLst>
            <a:rect l="0" t="0" r="r" b="b"/>
            <a:pathLst>
              <a:path w="154" h="288">
                <a:moveTo>
                  <a:pt x="0" y="0"/>
                </a:moveTo>
                <a:lnTo>
                  <a:pt x="106" y="0"/>
                </a:lnTo>
                <a:lnTo>
                  <a:pt x="154" y="288"/>
                </a:lnTo>
              </a:path>
            </a:pathLst>
          </a:custGeom>
          <a:noFill/>
          <a:ln w="25400">
            <a:solidFill>
              <a:srgbClr val="231F20"/>
            </a:solidFill>
            <a:prstDash val="solid"/>
            <a:round/>
            <a:headEnd/>
            <a:tailEnd/>
          </a:ln>
        </p:spPr>
        <p:txBody>
          <a:bodyPr/>
          <a:lstStyle/>
          <a:p>
            <a:endParaRPr lang="en-US"/>
          </a:p>
        </p:txBody>
      </p:sp>
      <p:sp>
        <p:nvSpPr>
          <p:cNvPr id="64523" name="Freeform 11"/>
          <p:cNvSpPr>
            <a:spLocks/>
          </p:cNvSpPr>
          <p:nvPr/>
        </p:nvSpPr>
        <p:spPr bwMode="auto">
          <a:xfrm>
            <a:off x="6191250" y="1098550"/>
            <a:ext cx="336550" cy="587375"/>
          </a:xfrm>
          <a:custGeom>
            <a:avLst/>
            <a:gdLst/>
            <a:ahLst/>
            <a:cxnLst>
              <a:cxn ang="0">
                <a:pos x="0" y="0"/>
              </a:cxn>
              <a:cxn ang="0">
                <a:pos x="130" y="0"/>
              </a:cxn>
              <a:cxn ang="0">
                <a:pos x="212" y="370"/>
              </a:cxn>
            </a:cxnLst>
            <a:rect l="0" t="0" r="r" b="b"/>
            <a:pathLst>
              <a:path w="212" h="370">
                <a:moveTo>
                  <a:pt x="0" y="0"/>
                </a:moveTo>
                <a:lnTo>
                  <a:pt x="130" y="0"/>
                </a:lnTo>
                <a:lnTo>
                  <a:pt x="212" y="370"/>
                </a:lnTo>
              </a:path>
            </a:pathLst>
          </a:custGeom>
          <a:noFill/>
          <a:ln w="25400">
            <a:solidFill>
              <a:srgbClr val="231F20"/>
            </a:solidFill>
            <a:prstDash val="solid"/>
            <a:round/>
            <a:headEnd/>
            <a:tailEnd/>
          </a:ln>
        </p:spPr>
        <p:txBody>
          <a:bodyPr/>
          <a:lstStyle/>
          <a:p>
            <a:endParaRPr lang="en-US"/>
          </a:p>
        </p:txBody>
      </p:sp>
      <p:sp>
        <p:nvSpPr>
          <p:cNvPr id="64524" name="Freeform 12"/>
          <p:cNvSpPr>
            <a:spLocks/>
          </p:cNvSpPr>
          <p:nvPr/>
        </p:nvSpPr>
        <p:spPr bwMode="auto">
          <a:xfrm>
            <a:off x="5010150" y="1098550"/>
            <a:ext cx="311150" cy="584200"/>
          </a:xfrm>
          <a:custGeom>
            <a:avLst/>
            <a:gdLst/>
            <a:ahLst/>
            <a:cxnLst>
              <a:cxn ang="0">
                <a:pos x="196" y="0"/>
              </a:cxn>
              <a:cxn ang="0">
                <a:pos x="56" y="0"/>
              </a:cxn>
              <a:cxn ang="0">
                <a:pos x="0" y="368"/>
              </a:cxn>
            </a:cxnLst>
            <a:rect l="0" t="0" r="r" b="b"/>
            <a:pathLst>
              <a:path w="196" h="368">
                <a:moveTo>
                  <a:pt x="196" y="0"/>
                </a:moveTo>
                <a:lnTo>
                  <a:pt x="56" y="0"/>
                </a:lnTo>
                <a:lnTo>
                  <a:pt x="0" y="368"/>
                </a:lnTo>
              </a:path>
            </a:pathLst>
          </a:custGeom>
          <a:noFill/>
          <a:ln w="25400">
            <a:solidFill>
              <a:srgbClr val="231F20"/>
            </a:solidFill>
            <a:prstDash val="solid"/>
            <a:round/>
            <a:headEnd/>
            <a:tailEnd/>
          </a:ln>
        </p:spPr>
        <p:txBody>
          <a:bodyPr/>
          <a:lstStyle/>
          <a:p>
            <a:endParaRPr lang="en-US"/>
          </a:p>
        </p:txBody>
      </p:sp>
      <p:sp>
        <p:nvSpPr>
          <p:cNvPr id="64525" name="Freeform 13"/>
          <p:cNvSpPr>
            <a:spLocks/>
          </p:cNvSpPr>
          <p:nvPr/>
        </p:nvSpPr>
        <p:spPr bwMode="auto">
          <a:xfrm>
            <a:off x="4721225" y="4462463"/>
            <a:ext cx="409575" cy="565150"/>
          </a:xfrm>
          <a:custGeom>
            <a:avLst/>
            <a:gdLst/>
            <a:ahLst/>
            <a:cxnLst>
              <a:cxn ang="0">
                <a:pos x="258" y="0"/>
              </a:cxn>
              <a:cxn ang="0">
                <a:pos x="118" y="0"/>
              </a:cxn>
              <a:cxn ang="0">
                <a:pos x="0" y="356"/>
              </a:cxn>
            </a:cxnLst>
            <a:rect l="0" t="0" r="r" b="b"/>
            <a:pathLst>
              <a:path w="258" h="356">
                <a:moveTo>
                  <a:pt x="258" y="0"/>
                </a:moveTo>
                <a:lnTo>
                  <a:pt x="118" y="0"/>
                </a:lnTo>
                <a:lnTo>
                  <a:pt x="0" y="356"/>
                </a:lnTo>
              </a:path>
            </a:pathLst>
          </a:custGeom>
          <a:noFill/>
          <a:ln w="25400">
            <a:solidFill>
              <a:srgbClr val="231F20"/>
            </a:solidFill>
            <a:prstDash val="solid"/>
            <a:round/>
            <a:headEnd/>
            <a:tailEnd/>
          </a:ln>
        </p:spPr>
        <p:txBody>
          <a:bodyPr/>
          <a:lstStyle/>
          <a:p>
            <a:endParaRPr lang="en-US"/>
          </a:p>
        </p:txBody>
      </p:sp>
      <p:sp>
        <p:nvSpPr>
          <p:cNvPr id="64526" name="Rectangle 14"/>
          <p:cNvSpPr>
            <a:spLocks noChangeArrowheads="1"/>
          </p:cNvSpPr>
          <p:nvPr/>
        </p:nvSpPr>
        <p:spPr bwMode="auto">
          <a:xfrm>
            <a:off x="2025650" y="4548188"/>
            <a:ext cx="1228725" cy="3048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charset="0"/>
              </a:rPr>
              <a:t>Threshold</a:t>
            </a:r>
            <a:endParaRPr lang="en-US" sz="1800" b="1">
              <a:latin typeface="Arial" charset="0"/>
            </a:endParaRPr>
          </a:p>
        </p:txBody>
      </p:sp>
      <p:sp>
        <p:nvSpPr>
          <p:cNvPr id="64527" name="Rectangle 15"/>
          <p:cNvSpPr>
            <a:spLocks noChangeArrowheads="1"/>
          </p:cNvSpPr>
          <p:nvPr/>
        </p:nvSpPr>
        <p:spPr bwMode="auto">
          <a:xfrm>
            <a:off x="5162550" y="954088"/>
            <a:ext cx="1198563" cy="609600"/>
          </a:xfrm>
          <a:prstGeom prst="rect">
            <a:avLst/>
          </a:prstGeom>
          <a:noFill/>
          <a:ln w="9525">
            <a:noFill/>
            <a:miter lim="800000"/>
            <a:headEnd/>
            <a:tailEnd/>
          </a:ln>
        </p:spPr>
        <p:txBody>
          <a:bodyPr wrap="none" lIns="0" tIns="0" rIns="0" bIns="0">
            <a:spAutoFit/>
          </a:bodyPr>
          <a:lstStyle/>
          <a:p>
            <a:pPr algn="ctr"/>
            <a:r>
              <a:rPr lang="en-US" sz="2000" b="1">
                <a:solidFill>
                  <a:srgbClr val="231F20"/>
                </a:solidFill>
                <a:latin typeface="Arial" charset="0"/>
              </a:rPr>
              <a:t>Action</a:t>
            </a:r>
          </a:p>
          <a:p>
            <a:pPr algn="ctr"/>
            <a:r>
              <a:rPr lang="en-US" sz="2000" b="1">
                <a:solidFill>
                  <a:srgbClr val="231F20"/>
                </a:solidFill>
                <a:latin typeface="Arial" charset="0"/>
              </a:rPr>
              <a:t>potentials</a:t>
            </a:r>
            <a:endParaRPr lang="en-US" sz="1800" b="1">
              <a:latin typeface="Arial" charset="0"/>
            </a:endParaRPr>
          </a:p>
        </p:txBody>
      </p:sp>
      <p:sp>
        <p:nvSpPr>
          <p:cNvPr id="64528" name="Rectangle 16"/>
          <p:cNvSpPr>
            <a:spLocks noChangeArrowheads="1"/>
          </p:cNvSpPr>
          <p:nvPr/>
        </p:nvSpPr>
        <p:spPr bwMode="auto">
          <a:xfrm>
            <a:off x="5187950" y="4338638"/>
            <a:ext cx="1071563" cy="304800"/>
          </a:xfrm>
          <a:prstGeom prst="rect">
            <a:avLst/>
          </a:prstGeom>
          <a:noFill/>
          <a:ln w="9525">
            <a:noFill/>
            <a:miter lim="800000"/>
            <a:headEnd/>
            <a:tailEnd/>
          </a:ln>
        </p:spPr>
        <p:txBody>
          <a:bodyPr wrap="none" lIns="0" tIns="0" rIns="0" bIns="0">
            <a:spAutoFit/>
          </a:bodyPr>
          <a:lstStyle/>
          <a:p>
            <a:r>
              <a:rPr lang="en-US" sz="2000" b="1">
                <a:solidFill>
                  <a:srgbClr val="231F20"/>
                </a:solidFill>
                <a:latin typeface="Arial" charset="0"/>
              </a:rPr>
              <a:t>Stimulus</a:t>
            </a:r>
            <a:endParaRPr lang="en-US" sz="1800" b="1">
              <a:latin typeface="Arial" charset="0"/>
            </a:endParaRPr>
          </a:p>
        </p:txBody>
      </p:sp>
      <p:sp>
        <p:nvSpPr>
          <p:cNvPr id="64529" name="Rectangle 17"/>
          <p:cNvSpPr>
            <a:spLocks noChangeArrowheads="1"/>
          </p:cNvSpPr>
          <p:nvPr/>
        </p:nvSpPr>
        <p:spPr bwMode="auto">
          <a:xfrm>
            <a:off x="4073525" y="6027738"/>
            <a:ext cx="1466850" cy="358775"/>
          </a:xfrm>
          <a:prstGeom prst="rect">
            <a:avLst/>
          </a:prstGeom>
          <a:noFill/>
          <a:ln w="9525">
            <a:noFill/>
            <a:miter lim="800000"/>
            <a:headEnd/>
            <a:tailEnd/>
          </a:ln>
        </p:spPr>
        <p:txBody>
          <a:bodyPr wrap="none" lIns="0" tIns="0" rIns="0" bIns="0">
            <a:spAutoFit/>
          </a:bodyPr>
          <a:lstStyle/>
          <a:p>
            <a:r>
              <a:rPr lang="en-US" sz="2000">
                <a:solidFill>
                  <a:srgbClr val="231F20"/>
                </a:solidFill>
                <a:latin typeface="Arial Black" charset="0"/>
              </a:rPr>
              <a:t>Time (ms) </a:t>
            </a:r>
            <a:endParaRPr lang="en-US" sz="1800">
              <a:latin typeface="Arial" charset="0"/>
            </a:endParaRPr>
          </a:p>
        </p:txBody>
      </p:sp>
      <p:sp>
        <p:nvSpPr>
          <p:cNvPr id="64530" name="Freeform 18"/>
          <p:cNvSpPr>
            <a:spLocks/>
          </p:cNvSpPr>
          <p:nvPr/>
        </p:nvSpPr>
        <p:spPr bwMode="auto">
          <a:xfrm>
            <a:off x="484188" y="5535613"/>
            <a:ext cx="190500" cy="165100"/>
          </a:xfrm>
          <a:custGeom>
            <a:avLst/>
            <a:gdLst/>
            <a:ahLst/>
            <a:cxnLst>
              <a:cxn ang="0">
                <a:pos x="112" y="84"/>
              </a:cxn>
              <a:cxn ang="0">
                <a:pos x="118" y="64"/>
              </a:cxn>
              <a:cxn ang="0">
                <a:pos x="118" y="34"/>
              </a:cxn>
              <a:cxn ang="0">
                <a:pos x="108" y="12"/>
              </a:cxn>
              <a:cxn ang="0">
                <a:pos x="90" y="0"/>
              </a:cxn>
              <a:cxn ang="0">
                <a:pos x="70" y="0"/>
              </a:cxn>
              <a:cxn ang="0">
                <a:pos x="56" y="10"/>
              </a:cxn>
              <a:cxn ang="0">
                <a:pos x="46" y="32"/>
              </a:cxn>
              <a:cxn ang="0">
                <a:pos x="38" y="60"/>
              </a:cxn>
              <a:cxn ang="0">
                <a:pos x="34" y="66"/>
              </a:cxn>
              <a:cxn ang="0">
                <a:pos x="28" y="66"/>
              </a:cxn>
              <a:cxn ang="0">
                <a:pos x="22" y="60"/>
              </a:cxn>
              <a:cxn ang="0">
                <a:pos x="22" y="48"/>
              </a:cxn>
              <a:cxn ang="0">
                <a:pos x="30" y="38"/>
              </a:cxn>
              <a:cxn ang="0">
                <a:pos x="34" y="4"/>
              </a:cxn>
              <a:cxn ang="0">
                <a:pos x="20" y="8"/>
              </a:cxn>
              <a:cxn ang="0">
                <a:pos x="8" y="16"/>
              </a:cxn>
              <a:cxn ang="0">
                <a:pos x="2" y="32"/>
              </a:cxn>
              <a:cxn ang="0">
                <a:pos x="2" y="66"/>
              </a:cxn>
              <a:cxn ang="0">
                <a:pos x="10" y="88"/>
              </a:cxn>
              <a:cxn ang="0">
                <a:pos x="26" y="98"/>
              </a:cxn>
              <a:cxn ang="0">
                <a:pos x="40" y="98"/>
              </a:cxn>
              <a:cxn ang="0">
                <a:pos x="52" y="94"/>
              </a:cxn>
              <a:cxn ang="0">
                <a:pos x="60" y="84"/>
              </a:cxn>
              <a:cxn ang="0">
                <a:pos x="70" y="56"/>
              </a:cxn>
              <a:cxn ang="0">
                <a:pos x="76" y="38"/>
              </a:cxn>
              <a:cxn ang="0">
                <a:pos x="84" y="34"/>
              </a:cxn>
              <a:cxn ang="0">
                <a:pos x="94" y="38"/>
              </a:cxn>
              <a:cxn ang="0">
                <a:pos x="96" y="50"/>
              </a:cxn>
              <a:cxn ang="0">
                <a:pos x="90" y="66"/>
              </a:cxn>
              <a:cxn ang="0">
                <a:pos x="78" y="70"/>
              </a:cxn>
              <a:cxn ang="0">
                <a:pos x="88" y="102"/>
              </a:cxn>
              <a:cxn ang="0">
                <a:pos x="102" y="96"/>
              </a:cxn>
              <a:cxn ang="0">
                <a:pos x="108" y="90"/>
              </a:cxn>
            </a:cxnLst>
            <a:rect l="0" t="0" r="r" b="b"/>
            <a:pathLst>
              <a:path w="120" h="104">
                <a:moveTo>
                  <a:pt x="108" y="90"/>
                </a:moveTo>
                <a:lnTo>
                  <a:pt x="112" y="84"/>
                </a:lnTo>
                <a:lnTo>
                  <a:pt x="116" y="74"/>
                </a:lnTo>
                <a:lnTo>
                  <a:pt x="118" y="64"/>
                </a:lnTo>
                <a:lnTo>
                  <a:pt x="120" y="50"/>
                </a:lnTo>
                <a:lnTo>
                  <a:pt x="118" y="34"/>
                </a:lnTo>
                <a:lnTo>
                  <a:pt x="114" y="22"/>
                </a:lnTo>
                <a:lnTo>
                  <a:pt x="108" y="12"/>
                </a:lnTo>
                <a:lnTo>
                  <a:pt x="100" y="6"/>
                </a:lnTo>
                <a:lnTo>
                  <a:pt x="90" y="0"/>
                </a:lnTo>
                <a:lnTo>
                  <a:pt x="80" y="0"/>
                </a:lnTo>
                <a:lnTo>
                  <a:pt x="70" y="0"/>
                </a:lnTo>
                <a:lnTo>
                  <a:pt x="62" y="4"/>
                </a:lnTo>
                <a:lnTo>
                  <a:pt x="56" y="10"/>
                </a:lnTo>
                <a:lnTo>
                  <a:pt x="50" y="18"/>
                </a:lnTo>
                <a:lnTo>
                  <a:pt x="46" y="32"/>
                </a:lnTo>
                <a:lnTo>
                  <a:pt x="40" y="52"/>
                </a:lnTo>
                <a:lnTo>
                  <a:pt x="38" y="60"/>
                </a:lnTo>
                <a:lnTo>
                  <a:pt x="36" y="64"/>
                </a:lnTo>
                <a:lnTo>
                  <a:pt x="34" y="66"/>
                </a:lnTo>
                <a:lnTo>
                  <a:pt x="32" y="66"/>
                </a:lnTo>
                <a:lnTo>
                  <a:pt x="28" y="66"/>
                </a:lnTo>
                <a:lnTo>
                  <a:pt x="24" y="64"/>
                </a:lnTo>
                <a:lnTo>
                  <a:pt x="22" y="60"/>
                </a:lnTo>
                <a:lnTo>
                  <a:pt x="22" y="54"/>
                </a:lnTo>
                <a:lnTo>
                  <a:pt x="22" y="48"/>
                </a:lnTo>
                <a:lnTo>
                  <a:pt x="26" y="42"/>
                </a:lnTo>
                <a:lnTo>
                  <a:pt x="30" y="38"/>
                </a:lnTo>
                <a:lnTo>
                  <a:pt x="36" y="36"/>
                </a:lnTo>
                <a:lnTo>
                  <a:pt x="34" y="4"/>
                </a:lnTo>
                <a:lnTo>
                  <a:pt x="26" y="4"/>
                </a:lnTo>
                <a:lnTo>
                  <a:pt x="20" y="8"/>
                </a:lnTo>
                <a:lnTo>
                  <a:pt x="14" y="12"/>
                </a:lnTo>
                <a:lnTo>
                  <a:pt x="8" y="16"/>
                </a:lnTo>
                <a:lnTo>
                  <a:pt x="6" y="24"/>
                </a:lnTo>
                <a:lnTo>
                  <a:pt x="2" y="32"/>
                </a:lnTo>
                <a:lnTo>
                  <a:pt x="0" y="50"/>
                </a:lnTo>
                <a:lnTo>
                  <a:pt x="2" y="66"/>
                </a:lnTo>
                <a:lnTo>
                  <a:pt x="6" y="78"/>
                </a:lnTo>
                <a:lnTo>
                  <a:pt x="10" y="88"/>
                </a:lnTo>
                <a:lnTo>
                  <a:pt x="18" y="94"/>
                </a:lnTo>
                <a:lnTo>
                  <a:pt x="26" y="98"/>
                </a:lnTo>
                <a:lnTo>
                  <a:pt x="34" y="100"/>
                </a:lnTo>
                <a:lnTo>
                  <a:pt x="40" y="98"/>
                </a:lnTo>
                <a:lnTo>
                  <a:pt x="46" y="96"/>
                </a:lnTo>
                <a:lnTo>
                  <a:pt x="52" y="94"/>
                </a:lnTo>
                <a:lnTo>
                  <a:pt x="56" y="90"/>
                </a:lnTo>
                <a:lnTo>
                  <a:pt x="60" y="84"/>
                </a:lnTo>
                <a:lnTo>
                  <a:pt x="64" y="76"/>
                </a:lnTo>
                <a:lnTo>
                  <a:pt x="70" y="56"/>
                </a:lnTo>
                <a:lnTo>
                  <a:pt x="74" y="44"/>
                </a:lnTo>
                <a:lnTo>
                  <a:pt x="76" y="38"/>
                </a:lnTo>
                <a:lnTo>
                  <a:pt x="80" y="34"/>
                </a:lnTo>
                <a:lnTo>
                  <a:pt x="84" y="34"/>
                </a:lnTo>
                <a:lnTo>
                  <a:pt x="90" y="34"/>
                </a:lnTo>
                <a:lnTo>
                  <a:pt x="94" y="38"/>
                </a:lnTo>
                <a:lnTo>
                  <a:pt x="96" y="42"/>
                </a:lnTo>
                <a:lnTo>
                  <a:pt x="96" y="50"/>
                </a:lnTo>
                <a:lnTo>
                  <a:pt x="94" y="58"/>
                </a:lnTo>
                <a:lnTo>
                  <a:pt x="90" y="66"/>
                </a:lnTo>
                <a:lnTo>
                  <a:pt x="84" y="68"/>
                </a:lnTo>
                <a:lnTo>
                  <a:pt x="78" y="70"/>
                </a:lnTo>
                <a:lnTo>
                  <a:pt x="80" y="104"/>
                </a:lnTo>
                <a:lnTo>
                  <a:pt x="88" y="102"/>
                </a:lnTo>
                <a:lnTo>
                  <a:pt x="96" y="100"/>
                </a:lnTo>
                <a:lnTo>
                  <a:pt x="102" y="96"/>
                </a:lnTo>
                <a:lnTo>
                  <a:pt x="106" y="90"/>
                </a:lnTo>
                <a:lnTo>
                  <a:pt x="108" y="90"/>
                </a:lnTo>
                <a:close/>
              </a:path>
            </a:pathLst>
          </a:custGeom>
          <a:solidFill>
            <a:srgbClr val="231F20"/>
          </a:solidFill>
          <a:ln w="9525">
            <a:noFill/>
            <a:round/>
            <a:headEnd/>
            <a:tailEnd/>
          </a:ln>
        </p:spPr>
        <p:txBody>
          <a:bodyPr/>
          <a:lstStyle/>
          <a:p>
            <a:endParaRPr lang="en-US"/>
          </a:p>
        </p:txBody>
      </p:sp>
      <p:sp>
        <p:nvSpPr>
          <p:cNvPr id="64531" name="Freeform 19"/>
          <p:cNvSpPr>
            <a:spLocks/>
          </p:cNvSpPr>
          <p:nvPr/>
        </p:nvSpPr>
        <p:spPr bwMode="auto">
          <a:xfrm>
            <a:off x="487363" y="5418138"/>
            <a:ext cx="187325" cy="101600"/>
          </a:xfrm>
          <a:custGeom>
            <a:avLst/>
            <a:gdLst/>
            <a:ahLst/>
            <a:cxnLst>
              <a:cxn ang="0">
                <a:pos x="16" y="52"/>
              </a:cxn>
              <a:cxn ang="0">
                <a:pos x="32" y="52"/>
              </a:cxn>
              <a:cxn ang="0">
                <a:pos x="32" y="64"/>
              </a:cxn>
              <a:cxn ang="0">
                <a:pos x="56" y="64"/>
              </a:cxn>
              <a:cxn ang="0">
                <a:pos x="56" y="52"/>
              </a:cxn>
              <a:cxn ang="0">
                <a:pos x="84" y="52"/>
              </a:cxn>
              <a:cxn ang="0">
                <a:pos x="96" y="50"/>
              </a:cxn>
              <a:cxn ang="0">
                <a:pos x="104" y="48"/>
              </a:cxn>
              <a:cxn ang="0">
                <a:pos x="110" y="46"/>
              </a:cxn>
              <a:cxn ang="0">
                <a:pos x="114" y="40"/>
              </a:cxn>
              <a:cxn ang="0">
                <a:pos x="116" y="34"/>
              </a:cxn>
              <a:cxn ang="0">
                <a:pos x="118" y="22"/>
              </a:cxn>
              <a:cxn ang="0">
                <a:pos x="114" y="0"/>
              </a:cxn>
              <a:cxn ang="0">
                <a:pos x="92" y="4"/>
              </a:cxn>
              <a:cxn ang="0">
                <a:pos x="94" y="12"/>
              </a:cxn>
              <a:cxn ang="0">
                <a:pos x="94" y="16"/>
              </a:cxn>
              <a:cxn ang="0">
                <a:pos x="92" y="18"/>
              </a:cxn>
              <a:cxn ang="0">
                <a:pos x="84" y="20"/>
              </a:cxn>
              <a:cxn ang="0">
                <a:pos x="56" y="20"/>
              </a:cxn>
              <a:cxn ang="0">
                <a:pos x="56" y="2"/>
              </a:cxn>
              <a:cxn ang="0">
                <a:pos x="32" y="2"/>
              </a:cxn>
              <a:cxn ang="0">
                <a:pos x="32" y="20"/>
              </a:cxn>
              <a:cxn ang="0">
                <a:pos x="0" y="20"/>
              </a:cxn>
              <a:cxn ang="0">
                <a:pos x="14" y="52"/>
              </a:cxn>
              <a:cxn ang="0">
                <a:pos x="16" y="52"/>
              </a:cxn>
            </a:cxnLst>
            <a:rect l="0" t="0" r="r" b="b"/>
            <a:pathLst>
              <a:path w="118" h="64">
                <a:moveTo>
                  <a:pt x="16" y="52"/>
                </a:moveTo>
                <a:lnTo>
                  <a:pt x="32" y="52"/>
                </a:lnTo>
                <a:lnTo>
                  <a:pt x="32" y="64"/>
                </a:lnTo>
                <a:lnTo>
                  <a:pt x="56" y="64"/>
                </a:lnTo>
                <a:lnTo>
                  <a:pt x="56" y="52"/>
                </a:lnTo>
                <a:lnTo>
                  <a:pt x="84" y="52"/>
                </a:lnTo>
                <a:lnTo>
                  <a:pt x="96" y="50"/>
                </a:lnTo>
                <a:lnTo>
                  <a:pt x="104" y="48"/>
                </a:lnTo>
                <a:lnTo>
                  <a:pt x="110" y="46"/>
                </a:lnTo>
                <a:lnTo>
                  <a:pt x="114" y="40"/>
                </a:lnTo>
                <a:lnTo>
                  <a:pt x="116" y="34"/>
                </a:lnTo>
                <a:lnTo>
                  <a:pt x="118" y="22"/>
                </a:lnTo>
                <a:lnTo>
                  <a:pt x="114" y="0"/>
                </a:lnTo>
                <a:lnTo>
                  <a:pt x="92" y="4"/>
                </a:lnTo>
                <a:lnTo>
                  <a:pt x="94" y="12"/>
                </a:lnTo>
                <a:lnTo>
                  <a:pt x="94" y="16"/>
                </a:lnTo>
                <a:lnTo>
                  <a:pt x="92" y="18"/>
                </a:lnTo>
                <a:lnTo>
                  <a:pt x="84" y="20"/>
                </a:lnTo>
                <a:lnTo>
                  <a:pt x="56" y="20"/>
                </a:lnTo>
                <a:lnTo>
                  <a:pt x="56" y="2"/>
                </a:lnTo>
                <a:lnTo>
                  <a:pt x="32" y="2"/>
                </a:lnTo>
                <a:lnTo>
                  <a:pt x="32" y="20"/>
                </a:lnTo>
                <a:lnTo>
                  <a:pt x="0" y="20"/>
                </a:lnTo>
                <a:lnTo>
                  <a:pt x="14" y="52"/>
                </a:lnTo>
                <a:lnTo>
                  <a:pt x="16" y="52"/>
                </a:lnTo>
                <a:close/>
              </a:path>
            </a:pathLst>
          </a:custGeom>
          <a:solidFill>
            <a:srgbClr val="231F20"/>
          </a:solidFill>
          <a:ln w="9525">
            <a:noFill/>
            <a:round/>
            <a:headEnd/>
            <a:tailEnd/>
          </a:ln>
        </p:spPr>
        <p:txBody>
          <a:bodyPr/>
          <a:lstStyle/>
          <a:p>
            <a:endParaRPr lang="en-US"/>
          </a:p>
        </p:txBody>
      </p:sp>
      <p:sp>
        <p:nvSpPr>
          <p:cNvPr id="64532" name="Freeform 20"/>
          <p:cNvSpPr>
            <a:spLocks/>
          </p:cNvSpPr>
          <p:nvPr/>
        </p:nvSpPr>
        <p:spPr bwMode="auto">
          <a:xfrm>
            <a:off x="487363" y="5345113"/>
            <a:ext cx="184150" cy="50800"/>
          </a:xfrm>
          <a:custGeom>
            <a:avLst/>
            <a:gdLst/>
            <a:ahLst/>
            <a:cxnLst>
              <a:cxn ang="0">
                <a:pos x="22" y="32"/>
              </a:cxn>
              <a:cxn ang="0">
                <a:pos x="22" y="0"/>
              </a:cxn>
              <a:cxn ang="0">
                <a:pos x="0" y="0"/>
              </a:cxn>
              <a:cxn ang="0">
                <a:pos x="0" y="32"/>
              </a:cxn>
              <a:cxn ang="0">
                <a:pos x="20" y="32"/>
              </a:cxn>
              <a:cxn ang="0">
                <a:pos x="22" y="32"/>
              </a:cxn>
              <a:cxn ang="0">
                <a:pos x="116" y="32"/>
              </a:cxn>
              <a:cxn ang="0">
                <a:pos x="116" y="0"/>
              </a:cxn>
              <a:cxn ang="0">
                <a:pos x="32" y="0"/>
              </a:cxn>
              <a:cxn ang="0">
                <a:pos x="32" y="32"/>
              </a:cxn>
              <a:cxn ang="0">
                <a:pos x="116" y="32"/>
              </a:cxn>
              <a:cxn ang="0">
                <a:pos x="22" y="32"/>
              </a:cxn>
            </a:cxnLst>
            <a:rect l="0" t="0" r="r" b="b"/>
            <a:pathLst>
              <a:path w="116" h="32">
                <a:moveTo>
                  <a:pt x="22" y="32"/>
                </a:moveTo>
                <a:lnTo>
                  <a:pt x="22" y="0"/>
                </a:lnTo>
                <a:lnTo>
                  <a:pt x="0" y="0"/>
                </a:lnTo>
                <a:lnTo>
                  <a:pt x="0" y="32"/>
                </a:lnTo>
                <a:lnTo>
                  <a:pt x="20" y="32"/>
                </a:lnTo>
                <a:lnTo>
                  <a:pt x="22" y="32"/>
                </a:lnTo>
                <a:lnTo>
                  <a:pt x="116" y="32"/>
                </a:lnTo>
                <a:lnTo>
                  <a:pt x="116" y="0"/>
                </a:lnTo>
                <a:lnTo>
                  <a:pt x="32" y="0"/>
                </a:lnTo>
                <a:lnTo>
                  <a:pt x="32" y="32"/>
                </a:lnTo>
                <a:lnTo>
                  <a:pt x="116" y="32"/>
                </a:lnTo>
                <a:lnTo>
                  <a:pt x="22" y="32"/>
                </a:lnTo>
                <a:close/>
              </a:path>
            </a:pathLst>
          </a:custGeom>
          <a:solidFill>
            <a:srgbClr val="231F20"/>
          </a:solidFill>
          <a:ln w="9525">
            <a:noFill/>
            <a:round/>
            <a:headEnd/>
            <a:tailEnd/>
          </a:ln>
        </p:spPr>
        <p:txBody>
          <a:bodyPr/>
          <a:lstStyle/>
          <a:p>
            <a:endParaRPr lang="en-US"/>
          </a:p>
        </p:txBody>
      </p:sp>
      <p:sp>
        <p:nvSpPr>
          <p:cNvPr id="64533" name="Freeform 21"/>
          <p:cNvSpPr>
            <a:spLocks/>
          </p:cNvSpPr>
          <p:nvPr/>
        </p:nvSpPr>
        <p:spPr bwMode="auto">
          <a:xfrm>
            <a:off x="534988" y="5087938"/>
            <a:ext cx="136525" cy="225425"/>
          </a:xfrm>
          <a:custGeom>
            <a:avLst/>
            <a:gdLst/>
            <a:ahLst/>
            <a:cxnLst>
              <a:cxn ang="0">
                <a:pos x="86" y="142"/>
              </a:cxn>
              <a:cxn ang="0">
                <a:pos x="86" y="110"/>
              </a:cxn>
              <a:cxn ang="0">
                <a:pos x="42" y="110"/>
              </a:cxn>
              <a:cxn ang="0">
                <a:pos x="34" y="108"/>
              </a:cxn>
              <a:cxn ang="0">
                <a:pos x="30" y="106"/>
              </a:cxn>
              <a:cxn ang="0">
                <a:pos x="26" y="102"/>
              </a:cxn>
              <a:cxn ang="0">
                <a:pos x="26" y="96"/>
              </a:cxn>
              <a:cxn ang="0">
                <a:pos x="28" y="90"/>
              </a:cxn>
              <a:cxn ang="0">
                <a:pos x="32" y="88"/>
              </a:cxn>
              <a:cxn ang="0">
                <a:pos x="40" y="86"/>
              </a:cxn>
              <a:cxn ang="0">
                <a:pos x="86" y="86"/>
              </a:cxn>
              <a:cxn ang="0">
                <a:pos x="86" y="54"/>
              </a:cxn>
              <a:cxn ang="0">
                <a:pos x="42" y="54"/>
              </a:cxn>
              <a:cxn ang="0">
                <a:pos x="34" y="54"/>
              </a:cxn>
              <a:cxn ang="0">
                <a:pos x="30" y="52"/>
              </a:cxn>
              <a:cxn ang="0">
                <a:pos x="26" y="48"/>
              </a:cxn>
              <a:cxn ang="0">
                <a:pos x="26" y="42"/>
              </a:cxn>
              <a:cxn ang="0">
                <a:pos x="26" y="38"/>
              </a:cxn>
              <a:cxn ang="0">
                <a:pos x="30" y="34"/>
              </a:cxn>
              <a:cxn ang="0">
                <a:pos x="34" y="32"/>
              </a:cxn>
              <a:cxn ang="0">
                <a:pos x="38" y="32"/>
              </a:cxn>
              <a:cxn ang="0">
                <a:pos x="86" y="32"/>
              </a:cxn>
              <a:cxn ang="0">
                <a:pos x="86" y="0"/>
              </a:cxn>
              <a:cxn ang="0">
                <a:pos x="34" y="0"/>
              </a:cxn>
              <a:cxn ang="0">
                <a:pos x="18" y="2"/>
              </a:cxn>
              <a:cxn ang="0">
                <a:pos x="12" y="4"/>
              </a:cxn>
              <a:cxn ang="0">
                <a:pos x="8" y="8"/>
              </a:cxn>
              <a:cxn ang="0">
                <a:pos x="4" y="12"/>
              </a:cxn>
              <a:cxn ang="0">
                <a:pos x="2" y="16"/>
              </a:cxn>
              <a:cxn ang="0">
                <a:pos x="0" y="28"/>
              </a:cxn>
              <a:cxn ang="0">
                <a:pos x="2" y="38"/>
              </a:cxn>
              <a:cxn ang="0">
                <a:pos x="4" y="44"/>
              </a:cxn>
              <a:cxn ang="0">
                <a:pos x="8" y="50"/>
              </a:cxn>
              <a:cxn ang="0">
                <a:pos x="14" y="58"/>
              </a:cxn>
              <a:cxn ang="0">
                <a:pos x="8" y="62"/>
              </a:cxn>
              <a:cxn ang="0">
                <a:pos x="4" y="68"/>
              </a:cxn>
              <a:cxn ang="0">
                <a:pos x="2" y="74"/>
              </a:cxn>
              <a:cxn ang="0">
                <a:pos x="0" y="82"/>
              </a:cxn>
              <a:cxn ang="0">
                <a:pos x="2" y="92"/>
              </a:cxn>
              <a:cxn ang="0">
                <a:pos x="4" y="98"/>
              </a:cxn>
              <a:cxn ang="0">
                <a:pos x="8" y="106"/>
              </a:cxn>
              <a:cxn ang="0">
                <a:pos x="14" y="112"/>
              </a:cxn>
              <a:cxn ang="0">
                <a:pos x="2" y="112"/>
              </a:cxn>
              <a:cxn ang="0">
                <a:pos x="2" y="142"/>
              </a:cxn>
              <a:cxn ang="0">
                <a:pos x="84" y="142"/>
              </a:cxn>
              <a:cxn ang="0">
                <a:pos x="86" y="142"/>
              </a:cxn>
            </a:cxnLst>
            <a:rect l="0" t="0" r="r" b="b"/>
            <a:pathLst>
              <a:path w="86" h="142">
                <a:moveTo>
                  <a:pt x="86" y="142"/>
                </a:moveTo>
                <a:lnTo>
                  <a:pt x="86" y="110"/>
                </a:lnTo>
                <a:lnTo>
                  <a:pt x="42" y="110"/>
                </a:lnTo>
                <a:lnTo>
                  <a:pt x="34" y="108"/>
                </a:lnTo>
                <a:lnTo>
                  <a:pt x="30" y="106"/>
                </a:lnTo>
                <a:lnTo>
                  <a:pt x="26" y="102"/>
                </a:lnTo>
                <a:lnTo>
                  <a:pt x="26" y="96"/>
                </a:lnTo>
                <a:lnTo>
                  <a:pt x="28" y="90"/>
                </a:lnTo>
                <a:lnTo>
                  <a:pt x="32" y="88"/>
                </a:lnTo>
                <a:lnTo>
                  <a:pt x="40" y="86"/>
                </a:lnTo>
                <a:lnTo>
                  <a:pt x="86" y="86"/>
                </a:lnTo>
                <a:lnTo>
                  <a:pt x="86" y="54"/>
                </a:lnTo>
                <a:lnTo>
                  <a:pt x="42" y="54"/>
                </a:lnTo>
                <a:lnTo>
                  <a:pt x="34" y="54"/>
                </a:lnTo>
                <a:lnTo>
                  <a:pt x="30" y="52"/>
                </a:lnTo>
                <a:lnTo>
                  <a:pt x="26" y="48"/>
                </a:lnTo>
                <a:lnTo>
                  <a:pt x="26" y="42"/>
                </a:lnTo>
                <a:lnTo>
                  <a:pt x="26" y="38"/>
                </a:lnTo>
                <a:lnTo>
                  <a:pt x="30" y="34"/>
                </a:lnTo>
                <a:lnTo>
                  <a:pt x="34" y="32"/>
                </a:lnTo>
                <a:lnTo>
                  <a:pt x="38" y="32"/>
                </a:lnTo>
                <a:lnTo>
                  <a:pt x="86" y="32"/>
                </a:lnTo>
                <a:lnTo>
                  <a:pt x="86" y="0"/>
                </a:lnTo>
                <a:lnTo>
                  <a:pt x="34" y="0"/>
                </a:lnTo>
                <a:lnTo>
                  <a:pt x="18" y="2"/>
                </a:lnTo>
                <a:lnTo>
                  <a:pt x="12" y="4"/>
                </a:lnTo>
                <a:lnTo>
                  <a:pt x="8" y="8"/>
                </a:lnTo>
                <a:lnTo>
                  <a:pt x="4" y="12"/>
                </a:lnTo>
                <a:lnTo>
                  <a:pt x="2" y="16"/>
                </a:lnTo>
                <a:lnTo>
                  <a:pt x="0" y="28"/>
                </a:lnTo>
                <a:lnTo>
                  <a:pt x="2" y="38"/>
                </a:lnTo>
                <a:lnTo>
                  <a:pt x="4" y="44"/>
                </a:lnTo>
                <a:lnTo>
                  <a:pt x="8" y="50"/>
                </a:lnTo>
                <a:lnTo>
                  <a:pt x="14" y="58"/>
                </a:lnTo>
                <a:lnTo>
                  <a:pt x="8" y="62"/>
                </a:lnTo>
                <a:lnTo>
                  <a:pt x="4" y="68"/>
                </a:lnTo>
                <a:lnTo>
                  <a:pt x="2" y="74"/>
                </a:lnTo>
                <a:lnTo>
                  <a:pt x="0" y="82"/>
                </a:lnTo>
                <a:lnTo>
                  <a:pt x="2" y="92"/>
                </a:lnTo>
                <a:lnTo>
                  <a:pt x="4" y="98"/>
                </a:lnTo>
                <a:lnTo>
                  <a:pt x="8" y="106"/>
                </a:lnTo>
                <a:lnTo>
                  <a:pt x="14" y="112"/>
                </a:lnTo>
                <a:lnTo>
                  <a:pt x="2" y="112"/>
                </a:lnTo>
                <a:lnTo>
                  <a:pt x="2" y="142"/>
                </a:lnTo>
                <a:lnTo>
                  <a:pt x="84" y="142"/>
                </a:lnTo>
                <a:lnTo>
                  <a:pt x="86" y="142"/>
                </a:lnTo>
                <a:close/>
              </a:path>
            </a:pathLst>
          </a:custGeom>
          <a:solidFill>
            <a:srgbClr val="231F20"/>
          </a:solidFill>
          <a:ln w="9525">
            <a:noFill/>
            <a:round/>
            <a:headEnd/>
            <a:tailEnd/>
          </a:ln>
        </p:spPr>
        <p:txBody>
          <a:bodyPr/>
          <a:lstStyle/>
          <a:p>
            <a:endParaRPr lang="en-US"/>
          </a:p>
        </p:txBody>
      </p:sp>
      <p:sp>
        <p:nvSpPr>
          <p:cNvPr id="64534" name="Freeform 22"/>
          <p:cNvSpPr>
            <a:spLocks/>
          </p:cNvSpPr>
          <p:nvPr/>
        </p:nvSpPr>
        <p:spPr bwMode="auto">
          <a:xfrm>
            <a:off x="538163" y="4919663"/>
            <a:ext cx="136525" cy="139700"/>
          </a:xfrm>
          <a:custGeom>
            <a:avLst/>
            <a:gdLst/>
            <a:ahLst/>
            <a:cxnLst>
              <a:cxn ang="0">
                <a:pos x="0" y="0"/>
              </a:cxn>
              <a:cxn ang="0">
                <a:pos x="0" y="32"/>
              </a:cxn>
              <a:cxn ang="0">
                <a:pos x="40" y="32"/>
              </a:cxn>
              <a:cxn ang="0">
                <a:pos x="50" y="32"/>
              </a:cxn>
              <a:cxn ang="0">
                <a:pos x="56" y="36"/>
              </a:cxn>
              <a:cxn ang="0">
                <a:pos x="60" y="40"/>
              </a:cxn>
              <a:cxn ang="0">
                <a:pos x="60" y="44"/>
              </a:cxn>
              <a:cxn ang="0">
                <a:pos x="60" y="50"/>
              </a:cxn>
              <a:cxn ang="0">
                <a:pos x="56" y="52"/>
              </a:cxn>
              <a:cxn ang="0">
                <a:pos x="52" y="56"/>
              </a:cxn>
              <a:cxn ang="0">
                <a:pos x="46" y="56"/>
              </a:cxn>
              <a:cxn ang="0">
                <a:pos x="0" y="56"/>
              </a:cxn>
              <a:cxn ang="0">
                <a:pos x="0" y="88"/>
              </a:cxn>
              <a:cxn ang="0">
                <a:pos x="54" y="88"/>
              </a:cxn>
              <a:cxn ang="0">
                <a:pos x="68" y="86"/>
              </a:cxn>
              <a:cxn ang="0">
                <a:pos x="72" y="84"/>
              </a:cxn>
              <a:cxn ang="0">
                <a:pos x="78" y="80"/>
              </a:cxn>
              <a:cxn ang="0">
                <a:pos x="80" y="76"/>
              </a:cxn>
              <a:cxn ang="0">
                <a:pos x="84" y="72"/>
              </a:cxn>
              <a:cxn ang="0">
                <a:pos x="86" y="60"/>
              </a:cxn>
              <a:cxn ang="0">
                <a:pos x="84" y="50"/>
              </a:cxn>
              <a:cxn ang="0">
                <a:pos x="82" y="44"/>
              </a:cxn>
              <a:cxn ang="0">
                <a:pos x="76" y="36"/>
              </a:cxn>
              <a:cxn ang="0">
                <a:pos x="70" y="30"/>
              </a:cxn>
              <a:cxn ang="0">
                <a:pos x="84" y="30"/>
              </a:cxn>
              <a:cxn ang="0">
                <a:pos x="84" y="0"/>
              </a:cxn>
              <a:cxn ang="0">
                <a:pos x="2" y="0"/>
              </a:cxn>
              <a:cxn ang="0">
                <a:pos x="0" y="0"/>
              </a:cxn>
            </a:cxnLst>
            <a:rect l="0" t="0" r="r" b="b"/>
            <a:pathLst>
              <a:path w="86" h="88">
                <a:moveTo>
                  <a:pt x="0" y="0"/>
                </a:moveTo>
                <a:lnTo>
                  <a:pt x="0" y="32"/>
                </a:lnTo>
                <a:lnTo>
                  <a:pt x="40" y="32"/>
                </a:lnTo>
                <a:lnTo>
                  <a:pt x="50" y="32"/>
                </a:lnTo>
                <a:lnTo>
                  <a:pt x="56" y="36"/>
                </a:lnTo>
                <a:lnTo>
                  <a:pt x="60" y="40"/>
                </a:lnTo>
                <a:lnTo>
                  <a:pt x="60" y="44"/>
                </a:lnTo>
                <a:lnTo>
                  <a:pt x="60" y="50"/>
                </a:lnTo>
                <a:lnTo>
                  <a:pt x="56" y="52"/>
                </a:lnTo>
                <a:lnTo>
                  <a:pt x="52" y="56"/>
                </a:lnTo>
                <a:lnTo>
                  <a:pt x="46" y="56"/>
                </a:lnTo>
                <a:lnTo>
                  <a:pt x="0" y="56"/>
                </a:lnTo>
                <a:lnTo>
                  <a:pt x="0" y="88"/>
                </a:lnTo>
                <a:lnTo>
                  <a:pt x="54" y="88"/>
                </a:lnTo>
                <a:lnTo>
                  <a:pt x="68" y="86"/>
                </a:lnTo>
                <a:lnTo>
                  <a:pt x="72" y="84"/>
                </a:lnTo>
                <a:lnTo>
                  <a:pt x="78" y="80"/>
                </a:lnTo>
                <a:lnTo>
                  <a:pt x="80" y="76"/>
                </a:lnTo>
                <a:lnTo>
                  <a:pt x="84" y="72"/>
                </a:lnTo>
                <a:lnTo>
                  <a:pt x="86" y="60"/>
                </a:lnTo>
                <a:lnTo>
                  <a:pt x="84" y="50"/>
                </a:lnTo>
                <a:lnTo>
                  <a:pt x="82" y="44"/>
                </a:lnTo>
                <a:lnTo>
                  <a:pt x="76" y="36"/>
                </a:lnTo>
                <a:lnTo>
                  <a:pt x="70" y="30"/>
                </a:lnTo>
                <a:lnTo>
                  <a:pt x="84" y="30"/>
                </a:lnTo>
                <a:lnTo>
                  <a:pt x="84" y="0"/>
                </a:lnTo>
                <a:lnTo>
                  <a:pt x="2" y="0"/>
                </a:lnTo>
                <a:lnTo>
                  <a:pt x="0" y="0"/>
                </a:lnTo>
                <a:close/>
              </a:path>
            </a:pathLst>
          </a:custGeom>
          <a:solidFill>
            <a:srgbClr val="231F20"/>
          </a:solidFill>
          <a:ln w="9525">
            <a:noFill/>
            <a:round/>
            <a:headEnd/>
            <a:tailEnd/>
          </a:ln>
        </p:spPr>
        <p:txBody>
          <a:bodyPr/>
          <a:lstStyle/>
          <a:p>
            <a:endParaRPr lang="en-US"/>
          </a:p>
        </p:txBody>
      </p:sp>
      <p:sp>
        <p:nvSpPr>
          <p:cNvPr id="64535" name="Freeform 23"/>
          <p:cNvSpPr>
            <a:spLocks/>
          </p:cNvSpPr>
          <p:nvPr/>
        </p:nvSpPr>
        <p:spPr bwMode="auto">
          <a:xfrm>
            <a:off x="487363" y="4837113"/>
            <a:ext cx="184150" cy="50800"/>
          </a:xfrm>
          <a:custGeom>
            <a:avLst/>
            <a:gdLst/>
            <a:ahLst/>
            <a:cxnLst>
              <a:cxn ang="0">
                <a:pos x="116" y="32"/>
              </a:cxn>
              <a:cxn ang="0">
                <a:pos x="116" y="0"/>
              </a:cxn>
              <a:cxn ang="0">
                <a:pos x="0" y="0"/>
              </a:cxn>
              <a:cxn ang="0">
                <a:pos x="0" y="32"/>
              </a:cxn>
              <a:cxn ang="0">
                <a:pos x="114" y="32"/>
              </a:cxn>
              <a:cxn ang="0">
                <a:pos x="116" y="32"/>
              </a:cxn>
            </a:cxnLst>
            <a:rect l="0" t="0" r="r" b="b"/>
            <a:pathLst>
              <a:path w="116" h="32">
                <a:moveTo>
                  <a:pt x="116" y="32"/>
                </a:moveTo>
                <a:lnTo>
                  <a:pt x="116" y="0"/>
                </a:lnTo>
                <a:lnTo>
                  <a:pt x="0" y="0"/>
                </a:lnTo>
                <a:lnTo>
                  <a:pt x="0" y="32"/>
                </a:lnTo>
                <a:lnTo>
                  <a:pt x="114" y="32"/>
                </a:lnTo>
                <a:lnTo>
                  <a:pt x="116" y="32"/>
                </a:lnTo>
                <a:close/>
              </a:path>
            </a:pathLst>
          </a:custGeom>
          <a:solidFill>
            <a:srgbClr val="231F20"/>
          </a:solidFill>
          <a:ln w="9525">
            <a:noFill/>
            <a:round/>
            <a:headEnd/>
            <a:tailEnd/>
          </a:ln>
        </p:spPr>
        <p:txBody>
          <a:bodyPr/>
          <a:lstStyle/>
          <a:p>
            <a:endParaRPr lang="en-US"/>
          </a:p>
        </p:txBody>
      </p:sp>
      <p:sp>
        <p:nvSpPr>
          <p:cNvPr id="64536" name="Freeform 24"/>
          <p:cNvSpPr>
            <a:spLocks/>
          </p:cNvSpPr>
          <p:nvPr/>
        </p:nvSpPr>
        <p:spPr bwMode="auto">
          <a:xfrm>
            <a:off x="538163" y="4665663"/>
            <a:ext cx="136525" cy="139700"/>
          </a:xfrm>
          <a:custGeom>
            <a:avLst/>
            <a:gdLst/>
            <a:ahLst/>
            <a:cxnLst>
              <a:cxn ang="0">
                <a:pos x="0" y="0"/>
              </a:cxn>
              <a:cxn ang="0">
                <a:pos x="0" y="32"/>
              </a:cxn>
              <a:cxn ang="0">
                <a:pos x="40" y="32"/>
              </a:cxn>
              <a:cxn ang="0">
                <a:pos x="50" y="32"/>
              </a:cxn>
              <a:cxn ang="0">
                <a:pos x="56" y="36"/>
              </a:cxn>
              <a:cxn ang="0">
                <a:pos x="60" y="40"/>
              </a:cxn>
              <a:cxn ang="0">
                <a:pos x="60" y="44"/>
              </a:cxn>
              <a:cxn ang="0">
                <a:pos x="60" y="50"/>
              </a:cxn>
              <a:cxn ang="0">
                <a:pos x="56" y="52"/>
              </a:cxn>
              <a:cxn ang="0">
                <a:pos x="52" y="56"/>
              </a:cxn>
              <a:cxn ang="0">
                <a:pos x="46" y="56"/>
              </a:cxn>
              <a:cxn ang="0">
                <a:pos x="0" y="56"/>
              </a:cxn>
              <a:cxn ang="0">
                <a:pos x="0" y="88"/>
              </a:cxn>
              <a:cxn ang="0">
                <a:pos x="54" y="88"/>
              </a:cxn>
              <a:cxn ang="0">
                <a:pos x="68" y="86"/>
              </a:cxn>
              <a:cxn ang="0">
                <a:pos x="72" y="84"/>
              </a:cxn>
              <a:cxn ang="0">
                <a:pos x="78" y="80"/>
              </a:cxn>
              <a:cxn ang="0">
                <a:pos x="80" y="76"/>
              </a:cxn>
              <a:cxn ang="0">
                <a:pos x="84" y="72"/>
              </a:cxn>
              <a:cxn ang="0">
                <a:pos x="86" y="60"/>
              </a:cxn>
              <a:cxn ang="0">
                <a:pos x="84" y="50"/>
              </a:cxn>
              <a:cxn ang="0">
                <a:pos x="82" y="44"/>
              </a:cxn>
              <a:cxn ang="0">
                <a:pos x="76" y="36"/>
              </a:cxn>
              <a:cxn ang="0">
                <a:pos x="70" y="30"/>
              </a:cxn>
              <a:cxn ang="0">
                <a:pos x="84" y="30"/>
              </a:cxn>
              <a:cxn ang="0">
                <a:pos x="84" y="0"/>
              </a:cxn>
              <a:cxn ang="0">
                <a:pos x="2" y="0"/>
              </a:cxn>
              <a:cxn ang="0">
                <a:pos x="0" y="0"/>
              </a:cxn>
            </a:cxnLst>
            <a:rect l="0" t="0" r="r" b="b"/>
            <a:pathLst>
              <a:path w="86" h="88">
                <a:moveTo>
                  <a:pt x="0" y="0"/>
                </a:moveTo>
                <a:lnTo>
                  <a:pt x="0" y="32"/>
                </a:lnTo>
                <a:lnTo>
                  <a:pt x="40" y="32"/>
                </a:lnTo>
                <a:lnTo>
                  <a:pt x="50" y="32"/>
                </a:lnTo>
                <a:lnTo>
                  <a:pt x="56" y="36"/>
                </a:lnTo>
                <a:lnTo>
                  <a:pt x="60" y="40"/>
                </a:lnTo>
                <a:lnTo>
                  <a:pt x="60" y="44"/>
                </a:lnTo>
                <a:lnTo>
                  <a:pt x="60" y="50"/>
                </a:lnTo>
                <a:lnTo>
                  <a:pt x="56" y="52"/>
                </a:lnTo>
                <a:lnTo>
                  <a:pt x="52" y="56"/>
                </a:lnTo>
                <a:lnTo>
                  <a:pt x="46" y="56"/>
                </a:lnTo>
                <a:lnTo>
                  <a:pt x="0" y="56"/>
                </a:lnTo>
                <a:lnTo>
                  <a:pt x="0" y="88"/>
                </a:lnTo>
                <a:lnTo>
                  <a:pt x="54" y="88"/>
                </a:lnTo>
                <a:lnTo>
                  <a:pt x="68" y="86"/>
                </a:lnTo>
                <a:lnTo>
                  <a:pt x="72" y="84"/>
                </a:lnTo>
                <a:lnTo>
                  <a:pt x="78" y="80"/>
                </a:lnTo>
                <a:lnTo>
                  <a:pt x="80" y="76"/>
                </a:lnTo>
                <a:lnTo>
                  <a:pt x="84" y="72"/>
                </a:lnTo>
                <a:lnTo>
                  <a:pt x="86" y="60"/>
                </a:lnTo>
                <a:lnTo>
                  <a:pt x="84" y="50"/>
                </a:lnTo>
                <a:lnTo>
                  <a:pt x="82" y="44"/>
                </a:lnTo>
                <a:lnTo>
                  <a:pt x="76" y="36"/>
                </a:lnTo>
                <a:lnTo>
                  <a:pt x="70" y="30"/>
                </a:lnTo>
                <a:lnTo>
                  <a:pt x="84" y="30"/>
                </a:lnTo>
                <a:lnTo>
                  <a:pt x="84" y="0"/>
                </a:lnTo>
                <a:lnTo>
                  <a:pt x="2" y="0"/>
                </a:lnTo>
                <a:lnTo>
                  <a:pt x="0" y="0"/>
                </a:lnTo>
                <a:close/>
              </a:path>
            </a:pathLst>
          </a:custGeom>
          <a:solidFill>
            <a:srgbClr val="231F20"/>
          </a:solidFill>
          <a:ln w="9525">
            <a:noFill/>
            <a:round/>
            <a:headEnd/>
            <a:tailEnd/>
          </a:ln>
        </p:spPr>
        <p:txBody>
          <a:bodyPr/>
          <a:lstStyle/>
          <a:p>
            <a:endParaRPr lang="en-US"/>
          </a:p>
        </p:txBody>
      </p:sp>
      <p:sp>
        <p:nvSpPr>
          <p:cNvPr id="64537" name="Freeform 25"/>
          <p:cNvSpPr>
            <a:spLocks/>
          </p:cNvSpPr>
          <p:nvPr/>
        </p:nvSpPr>
        <p:spPr bwMode="auto">
          <a:xfrm>
            <a:off x="534988" y="4503738"/>
            <a:ext cx="139700" cy="139700"/>
          </a:xfrm>
          <a:custGeom>
            <a:avLst/>
            <a:gdLst/>
            <a:ahLst/>
            <a:cxnLst>
              <a:cxn ang="0">
                <a:pos x="80" y="76"/>
              </a:cxn>
              <a:cxn ang="0">
                <a:pos x="84" y="70"/>
              </a:cxn>
              <a:cxn ang="0">
                <a:pos x="86" y="64"/>
              </a:cxn>
              <a:cxn ang="0">
                <a:pos x="88" y="44"/>
              </a:cxn>
              <a:cxn ang="0">
                <a:pos x="86" y="30"/>
              </a:cxn>
              <a:cxn ang="0">
                <a:pos x="84" y="18"/>
              </a:cxn>
              <a:cxn ang="0">
                <a:pos x="78" y="10"/>
              </a:cxn>
              <a:cxn ang="0">
                <a:pos x="72" y="4"/>
              </a:cxn>
              <a:cxn ang="0">
                <a:pos x="66" y="2"/>
              </a:cxn>
              <a:cxn ang="0">
                <a:pos x="58" y="0"/>
              </a:cxn>
              <a:cxn ang="0">
                <a:pos x="52" y="2"/>
              </a:cxn>
              <a:cxn ang="0">
                <a:pos x="46" y="4"/>
              </a:cxn>
              <a:cxn ang="0">
                <a:pos x="40" y="10"/>
              </a:cxn>
              <a:cxn ang="0">
                <a:pos x="36" y="16"/>
              </a:cxn>
              <a:cxn ang="0">
                <a:pos x="34" y="26"/>
              </a:cxn>
              <a:cxn ang="0">
                <a:pos x="32" y="40"/>
              </a:cxn>
              <a:cxn ang="0">
                <a:pos x="28" y="54"/>
              </a:cxn>
              <a:cxn ang="0">
                <a:pos x="26" y="56"/>
              </a:cxn>
              <a:cxn ang="0">
                <a:pos x="24" y="56"/>
              </a:cxn>
              <a:cxn ang="0">
                <a:pos x="22" y="56"/>
              </a:cxn>
              <a:cxn ang="0">
                <a:pos x="20" y="54"/>
              </a:cxn>
              <a:cxn ang="0">
                <a:pos x="18" y="50"/>
              </a:cxn>
              <a:cxn ang="0">
                <a:pos x="18" y="46"/>
              </a:cxn>
              <a:cxn ang="0">
                <a:pos x="18" y="42"/>
              </a:cxn>
              <a:cxn ang="0">
                <a:pos x="20" y="38"/>
              </a:cxn>
              <a:cxn ang="0">
                <a:pos x="22" y="34"/>
              </a:cxn>
              <a:cxn ang="0">
                <a:pos x="26" y="34"/>
              </a:cxn>
              <a:cxn ang="0">
                <a:pos x="22" y="2"/>
              </a:cxn>
              <a:cxn ang="0">
                <a:pos x="16" y="6"/>
              </a:cxn>
              <a:cxn ang="0">
                <a:pos x="10" y="10"/>
              </a:cxn>
              <a:cxn ang="0">
                <a:pos x="6" y="16"/>
              </a:cxn>
              <a:cxn ang="0">
                <a:pos x="2" y="22"/>
              </a:cxn>
              <a:cxn ang="0">
                <a:pos x="0" y="32"/>
              </a:cxn>
              <a:cxn ang="0">
                <a:pos x="0" y="44"/>
              </a:cxn>
              <a:cxn ang="0">
                <a:pos x="2" y="58"/>
              </a:cxn>
              <a:cxn ang="0">
                <a:pos x="4" y="66"/>
              </a:cxn>
              <a:cxn ang="0">
                <a:pos x="6" y="74"/>
              </a:cxn>
              <a:cxn ang="0">
                <a:pos x="12" y="80"/>
              </a:cxn>
              <a:cxn ang="0">
                <a:pos x="18" y="84"/>
              </a:cxn>
              <a:cxn ang="0">
                <a:pos x="26" y="84"/>
              </a:cxn>
              <a:cxn ang="0">
                <a:pos x="34" y="84"/>
              </a:cxn>
              <a:cxn ang="0">
                <a:pos x="40" y="80"/>
              </a:cxn>
              <a:cxn ang="0">
                <a:pos x="44" y="76"/>
              </a:cxn>
              <a:cxn ang="0">
                <a:pos x="48" y="70"/>
              </a:cxn>
              <a:cxn ang="0">
                <a:pos x="54" y="46"/>
              </a:cxn>
              <a:cxn ang="0">
                <a:pos x="56" y="32"/>
              </a:cxn>
              <a:cxn ang="0">
                <a:pos x="58" y="30"/>
              </a:cxn>
              <a:cxn ang="0">
                <a:pos x="62" y="30"/>
              </a:cxn>
              <a:cxn ang="0">
                <a:pos x="64" y="30"/>
              </a:cxn>
              <a:cxn ang="0">
                <a:pos x="66" y="32"/>
              </a:cxn>
              <a:cxn ang="0">
                <a:pos x="68" y="36"/>
              </a:cxn>
              <a:cxn ang="0">
                <a:pos x="70" y="42"/>
              </a:cxn>
              <a:cxn ang="0">
                <a:pos x="70" y="48"/>
              </a:cxn>
              <a:cxn ang="0">
                <a:pos x="68" y="52"/>
              </a:cxn>
              <a:cxn ang="0">
                <a:pos x="64" y="54"/>
              </a:cxn>
              <a:cxn ang="0">
                <a:pos x="60" y="56"/>
              </a:cxn>
              <a:cxn ang="0">
                <a:pos x="62" y="88"/>
              </a:cxn>
              <a:cxn ang="0">
                <a:pos x="72" y="84"/>
              </a:cxn>
              <a:cxn ang="0">
                <a:pos x="78" y="76"/>
              </a:cxn>
              <a:cxn ang="0">
                <a:pos x="80" y="76"/>
              </a:cxn>
            </a:cxnLst>
            <a:rect l="0" t="0" r="r" b="b"/>
            <a:pathLst>
              <a:path w="88" h="88">
                <a:moveTo>
                  <a:pt x="80" y="76"/>
                </a:moveTo>
                <a:lnTo>
                  <a:pt x="84" y="70"/>
                </a:lnTo>
                <a:lnTo>
                  <a:pt x="86" y="64"/>
                </a:lnTo>
                <a:lnTo>
                  <a:pt x="88" y="44"/>
                </a:lnTo>
                <a:lnTo>
                  <a:pt x="86" y="30"/>
                </a:lnTo>
                <a:lnTo>
                  <a:pt x="84" y="18"/>
                </a:lnTo>
                <a:lnTo>
                  <a:pt x="78" y="10"/>
                </a:lnTo>
                <a:lnTo>
                  <a:pt x="72" y="4"/>
                </a:lnTo>
                <a:lnTo>
                  <a:pt x="66" y="2"/>
                </a:lnTo>
                <a:lnTo>
                  <a:pt x="58" y="0"/>
                </a:lnTo>
                <a:lnTo>
                  <a:pt x="52" y="2"/>
                </a:lnTo>
                <a:lnTo>
                  <a:pt x="46" y="4"/>
                </a:lnTo>
                <a:lnTo>
                  <a:pt x="40" y="10"/>
                </a:lnTo>
                <a:lnTo>
                  <a:pt x="36" y="16"/>
                </a:lnTo>
                <a:lnTo>
                  <a:pt x="34" y="26"/>
                </a:lnTo>
                <a:lnTo>
                  <a:pt x="32" y="40"/>
                </a:lnTo>
                <a:lnTo>
                  <a:pt x="28" y="54"/>
                </a:lnTo>
                <a:lnTo>
                  <a:pt x="26" y="56"/>
                </a:lnTo>
                <a:lnTo>
                  <a:pt x="24" y="56"/>
                </a:lnTo>
                <a:lnTo>
                  <a:pt x="22" y="56"/>
                </a:lnTo>
                <a:lnTo>
                  <a:pt x="20" y="54"/>
                </a:lnTo>
                <a:lnTo>
                  <a:pt x="18" y="50"/>
                </a:lnTo>
                <a:lnTo>
                  <a:pt x="18" y="46"/>
                </a:lnTo>
                <a:lnTo>
                  <a:pt x="18" y="42"/>
                </a:lnTo>
                <a:lnTo>
                  <a:pt x="20" y="38"/>
                </a:lnTo>
                <a:lnTo>
                  <a:pt x="22" y="34"/>
                </a:lnTo>
                <a:lnTo>
                  <a:pt x="26" y="34"/>
                </a:lnTo>
                <a:lnTo>
                  <a:pt x="22" y="2"/>
                </a:lnTo>
                <a:lnTo>
                  <a:pt x="16" y="6"/>
                </a:lnTo>
                <a:lnTo>
                  <a:pt x="10" y="10"/>
                </a:lnTo>
                <a:lnTo>
                  <a:pt x="6" y="16"/>
                </a:lnTo>
                <a:lnTo>
                  <a:pt x="2" y="22"/>
                </a:lnTo>
                <a:lnTo>
                  <a:pt x="0" y="32"/>
                </a:lnTo>
                <a:lnTo>
                  <a:pt x="0" y="44"/>
                </a:lnTo>
                <a:lnTo>
                  <a:pt x="2" y="58"/>
                </a:lnTo>
                <a:lnTo>
                  <a:pt x="4" y="66"/>
                </a:lnTo>
                <a:lnTo>
                  <a:pt x="6" y="74"/>
                </a:lnTo>
                <a:lnTo>
                  <a:pt x="12" y="80"/>
                </a:lnTo>
                <a:lnTo>
                  <a:pt x="18" y="84"/>
                </a:lnTo>
                <a:lnTo>
                  <a:pt x="26" y="84"/>
                </a:lnTo>
                <a:lnTo>
                  <a:pt x="34" y="84"/>
                </a:lnTo>
                <a:lnTo>
                  <a:pt x="40" y="80"/>
                </a:lnTo>
                <a:lnTo>
                  <a:pt x="44" y="76"/>
                </a:lnTo>
                <a:lnTo>
                  <a:pt x="48" y="70"/>
                </a:lnTo>
                <a:lnTo>
                  <a:pt x="54" y="46"/>
                </a:lnTo>
                <a:lnTo>
                  <a:pt x="56" y="32"/>
                </a:lnTo>
                <a:lnTo>
                  <a:pt x="58" y="30"/>
                </a:lnTo>
                <a:lnTo>
                  <a:pt x="62" y="30"/>
                </a:lnTo>
                <a:lnTo>
                  <a:pt x="64" y="30"/>
                </a:lnTo>
                <a:lnTo>
                  <a:pt x="66" y="32"/>
                </a:lnTo>
                <a:lnTo>
                  <a:pt x="68" y="36"/>
                </a:lnTo>
                <a:lnTo>
                  <a:pt x="70" y="42"/>
                </a:lnTo>
                <a:lnTo>
                  <a:pt x="70" y="48"/>
                </a:lnTo>
                <a:lnTo>
                  <a:pt x="68" y="52"/>
                </a:lnTo>
                <a:lnTo>
                  <a:pt x="64" y="54"/>
                </a:lnTo>
                <a:lnTo>
                  <a:pt x="60" y="56"/>
                </a:lnTo>
                <a:lnTo>
                  <a:pt x="62" y="88"/>
                </a:lnTo>
                <a:lnTo>
                  <a:pt x="72" y="84"/>
                </a:lnTo>
                <a:lnTo>
                  <a:pt x="78" y="76"/>
                </a:lnTo>
                <a:lnTo>
                  <a:pt x="80" y="76"/>
                </a:lnTo>
                <a:close/>
              </a:path>
            </a:pathLst>
          </a:custGeom>
          <a:solidFill>
            <a:srgbClr val="231F20"/>
          </a:solidFill>
          <a:ln w="9525">
            <a:noFill/>
            <a:round/>
            <a:headEnd/>
            <a:tailEnd/>
          </a:ln>
        </p:spPr>
        <p:txBody>
          <a:bodyPr/>
          <a:lstStyle/>
          <a:p>
            <a:endParaRPr lang="en-US"/>
          </a:p>
        </p:txBody>
      </p:sp>
      <p:sp>
        <p:nvSpPr>
          <p:cNvPr id="64538" name="Freeform 26"/>
          <p:cNvSpPr>
            <a:spLocks/>
          </p:cNvSpPr>
          <p:nvPr/>
        </p:nvSpPr>
        <p:spPr bwMode="auto">
          <a:xfrm>
            <a:off x="830263" y="5459413"/>
            <a:ext cx="133350" cy="155575"/>
          </a:xfrm>
          <a:custGeom>
            <a:avLst/>
            <a:gdLst/>
            <a:ahLst/>
            <a:cxnLst>
              <a:cxn ang="0">
                <a:pos x="84" y="64"/>
              </a:cxn>
              <a:cxn ang="0">
                <a:pos x="84" y="34"/>
              </a:cxn>
              <a:cxn ang="0">
                <a:pos x="0" y="0"/>
              </a:cxn>
              <a:cxn ang="0">
                <a:pos x="0" y="32"/>
              </a:cxn>
              <a:cxn ang="0">
                <a:pos x="52" y="48"/>
              </a:cxn>
              <a:cxn ang="0">
                <a:pos x="0" y="64"/>
              </a:cxn>
              <a:cxn ang="0">
                <a:pos x="0" y="98"/>
              </a:cxn>
              <a:cxn ang="0">
                <a:pos x="82" y="64"/>
              </a:cxn>
              <a:cxn ang="0">
                <a:pos x="84" y="64"/>
              </a:cxn>
            </a:cxnLst>
            <a:rect l="0" t="0" r="r" b="b"/>
            <a:pathLst>
              <a:path w="84" h="98">
                <a:moveTo>
                  <a:pt x="84" y="64"/>
                </a:moveTo>
                <a:lnTo>
                  <a:pt x="84" y="34"/>
                </a:lnTo>
                <a:lnTo>
                  <a:pt x="0" y="0"/>
                </a:lnTo>
                <a:lnTo>
                  <a:pt x="0" y="32"/>
                </a:lnTo>
                <a:lnTo>
                  <a:pt x="52" y="48"/>
                </a:lnTo>
                <a:lnTo>
                  <a:pt x="0" y="64"/>
                </a:lnTo>
                <a:lnTo>
                  <a:pt x="0" y="98"/>
                </a:lnTo>
                <a:lnTo>
                  <a:pt x="82" y="64"/>
                </a:lnTo>
                <a:lnTo>
                  <a:pt x="84" y="64"/>
                </a:lnTo>
                <a:close/>
              </a:path>
            </a:pathLst>
          </a:custGeom>
          <a:solidFill>
            <a:srgbClr val="231F20"/>
          </a:solidFill>
          <a:ln w="9525">
            <a:noFill/>
            <a:round/>
            <a:headEnd/>
            <a:tailEnd/>
          </a:ln>
        </p:spPr>
        <p:txBody>
          <a:bodyPr/>
          <a:lstStyle/>
          <a:p>
            <a:endParaRPr lang="en-US"/>
          </a:p>
        </p:txBody>
      </p:sp>
      <p:sp>
        <p:nvSpPr>
          <p:cNvPr id="64539" name="Freeform 27"/>
          <p:cNvSpPr>
            <a:spLocks/>
          </p:cNvSpPr>
          <p:nvPr/>
        </p:nvSpPr>
        <p:spPr bwMode="auto">
          <a:xfrm>
            <a:off x="827088" y="5300663"/>
            <a:ext cx="139700" cy="149225"/>
          </a:xfrm>
          <a:custGeom>
            <a:avLst/>
            <a:gdLst/>
            <a:ahLst/>
            <a:cxnLst>
              <a:cxn ang="0">
                <a:pos x="78" y="80"/>
              </a:cxn>
              <a:cxn ang="0">
                <a:pos x="82" y="72"/>
              </a:cxn>
              <a:cxn ang="0">
                <a:pos x="84" y="66"/>
              </a:cxn>
              <a:cxn ang="0">
                <a:pos x="86" y="56"/>
              </a:cxn>
              <a:cxn ang="0">
                <a:pos x="88" y="46"/>
              </a:cxn>
              <a:cxn ang="0">
                <a:pos x="86" y="36"/>
              </a:cxn>
              <a:cxn ang="0">
                <a:pos x="84" y="26"/>
              </a:cxn>
              <a:cxn ang="0">
                <a:pos x="80" y="18"/>
              </a:cxn>
              <a:cxn ang="0">
                <a:pos x="76" y="12"/>
              </a:cxn>
              <a:cxn ang="0">
                <a:pos x="68" y="6"/>
              </a:cxn>
              <a:cxn ang="0">
                <a:pos x="62" y="2"/>
              </a:cxn>
              <a:cxn ang="0">
                <a:pos x="52" y="0"/>
              </a:cxn>
              <a:cxn ang="0">
                <a:pos x="44" y="0"/>
              </a:cxn>
              <a:cxn ang="0">
                <a:pos x="36" y="0"/>
              </a:cxn>
              <a:cxn ang="0">
                <a:pos x="28" y="2"/>
              </a:cxn>
              <a:cxn ang="0">
                <a:pos x="22" y="4"/>
              </a:cxn>
              <a:cxn ang="0">
                <a:pos x="14" y="10"/>
              </a:cxn>
              <a:cxn ang="0">
                <a:pos x="8" y="16"/>
              </a:cxn>
              <a:cxn ang="0">
                <a:pos x="4" y="26"/>
              </a:cxn>
              <a:cxn ang="0">
                <a:pos x="2" y="36"/>
              </a:cxn>
              <a:cxn ang="0">
                <a:pos x="0" y="48"/>
              </a:cxn>
              <a:cxn ang="0">
                <a:pos x="2" y="58"/>
              </a:cxn>
              <a:cxn ang="0">
                <a:pos x="4" y="66"/>
              </a:cxn>
              <a:cxn ang="0">
                <a:pos x="8" y="74"/>
              </a:cxn>
              <a:cxn ang="0">
                <a:pos x="12" y="82"/>
              </a:cxn>
              <a:cxn ang="0">
                <a:pos x="20" y="88"/>
              </a:cxn>
              <a:cxn ang="0">
                <a:pos x="26" y="92"/>
              </a:cxn>
              <a:cxn ang="0">
                <a:pos x="36" y="94"/>
              </a:cxn>
              <a:cxn ang="0">
                <a:pos x="44" y="94"/>
              </a:cxn>
              <a:cxn ang="0">
                <a:pos x="54" y="94"/>
              </a:cxn>
              <a:cxn ang="0">
                <a:pos x="62" y="90"/>
              </a:cxn>
              <a:cxn ang="0">
                <a:pos x="70" y="86"/>
              </a:cxn>
              <a:cxn ang="0">
                <a:pos x="76" y="80"/>
              </a:cxn>
              <a:cxn ang="0">
                <a:pos x="78" y="80"/>
              </a:cxn>
              <a:cxn ang="0">
                <a:pos x="28" y="58"/>
              </a:cxn>
              <a:cxn ang="0">
                <a:pos x="24" y="52"/>
              </a:cxn>
              <a:cxn ang="0">
                <a:pos x="22" y="46"/>
              </a:cxn>
              <a:cxn ang="0">
                <a:pos x="24" y="40"/>
              </a:cxn>
              <a:cxn ang="0">
                <a:pos x="28" y="36"/>
              </a:cxn>
              <a:cxn ang="0">
                <a:pos x="34" y="32"/>
              </a:cxn>
              <a:cxn ang="0">
                <a:pos x="44" y="32"/>
              </a:cxn>
              <a:cxn ang="0">
                <a:pos x="54" y="32"/>
              </a:cxn>
              <a:cxn ang="0">
                <a:pos x="60" y="36"/>
              </a:cxn>
              <a:cxn ang="0">
                <a:pos x="64" y="40"/>
              </a:cxn>
              <a:cxn ang="0">
                <a:pos x="66" y="46"/>
              </a:cxn>
              <a:cxn ang="0">
                <a:pos x="64" y="54"/>
              </a:cxn>
              <a:cxn ang="0">
                <a:pos x="60" y="58"/>
              </a:cxn>
              <a:cxn ang="0">
                <a:pos x="54" y="62"/>
              </a:cxn>
              <a:cxn ang="0">
                <a:pos x="44" y="62"/>
              </a:cxn>
              <a:cxn ang="0">
                <a:pos x="34" y="62"/>
              </a:cxn>
              <a:cxn ang="0">
                <a:pos x="28" y="58"/>
              </a:cxn>
              <a:cxn ang="0">
                <a:pos x="78" y="80"/>
              </a:cxn>
            </a:cxnLst>
            <a:rect l="0" t="0" r="r" b="b"/>
            <a:pathLst>
              <a:path w="88" h="94">
                <a:moveTo>
                  <a:pt x="78" y="80"/>
                </a:moveTo>
                <a:lnTo>
                  <a:pt x="82" y="72"/>
                </a:lnTo>
                <a:lnTo>
                  <a:pt x="84" y="66"/>
                </a:lnTo>
                <a:lnTo>
                  <a:pt x="86" y="56"/>
                </a:lnTo>
                <a:lnTo>
                  <a:pt x="88" y="46"/>
                </a:lnTo>
                <a:lnTo>
                  <a:pt x="86" y="36"/>
                </a:lnTo>
                <a:lnTo>
                  <a:pt x="84" y="26"/>
                </a:lnTo>
                <a:lnTo>
                  <a:pt x="80" y="18"/>
                </a:lnTo>
                <a:lnTo>
                  <a:pt x="76" y="12"/>
                </a:lnTo>
                <a:lnTo>
                  <a:pt x="68" y="6"/>
                </a:lnTo>
                <a:lnTo>
                  <a:pt x="62" y="2"/>
                </a:lnTo>
                <a:lnTo>
                  <a:pt x="52" y="0"/>
                </a:lnTo>
                <a:lnTo>
                  <a:pt x="44" y="0"/>
                </a:lnTo>
                <a:lnTo>
                  <a:pt x="36" y="0"/>
                </a:lnTo>
                <a:lnTo>
                  <a:pt x="28" y="2"/>
                </a:lnTo>
                <a:lnTo>
                  <a:pt x="22" y="4"/>
                </a:lnTo>
                <a:lnTo>
                  <a:pt x="14" y="10"/>
                </a:lnTo>
                <a:lnTo>
                  <a:pt x="8" y="16"/>
                </a:lnTo>
                <a:lnTo>
                  <a:pt x="4" y="26"/>
                </a:lnTo>
                <a:lnTo>
                  <a:pt x="2" y="36"/>
                </a:lnTo>
                <a:lnTo>
                  <a:pt x="0" y="48"/>
                </a:lnTo>
                <a:lnTo>
                  <a:pt x="2" y="58"/>
                </a:lnTo>
                <a:lnTo>
                  <a:pt x="4" y="66"/>
                </a:lnTo>
                <a:lnTo>
                  <a:pt x="8" y="74"/>
                </a:lnTo>
                <a:lnTo>
                  <a:pt x="12" y="82"/>
                </a:lnTo>
                <a:lnTo>
                  <a:pt x="20" y="88"/>
                </a:lnTo>
                <a:lnTo>
                  <a:pt x="26" y="92"/>
                </a:lnTo>
                <a:lnTo>
                  <a:pt x="36" y="94"/>
                </a:lnTo>
                <a:lnTo>
                  <a:pt x="44" y="94"/>
                </a:lnTo>
                <a:lnTo>
                  <a:pt x="54" y="94"/>
                </a:lnTo>
                <a:lnTo>
                  <a:pt x="62" y="90"/>
                </a:lnTo>
                <a:lnTo>
                  <a:pt x="70" y="86"/>
                </a:lnTo>
                <a:lnTo>
                  <a:pt x="76" y="80"/>
                </a:lnTo>
                <a:lnTo>
                  <a:pt x="78" y="80"/>
                </a:lnTo>
                <a:lnTo>
                  <a:pt x="28" y="58"/>
                </a:lnTo>
                <a:lnTo>
                  <a:pt x="24" y="52"/>
                </a:lnTo>
                <a:lnTo>
                  <a:pt x="22" y="46"/>
                </a:lnTo>
                <a:lnTo>
                  <a:pt x="24" y="40"/>
                </a:lnTo>
                <a:lnTo>
                  <a:pt x="28" y="36"/>
                </a:lnTo>
                <a:lnTo>
                  <a:pt x="34" y="32"/>
                </a:lnTo>
                <a:lnTo>
                  <a:pt x="44" y="32"/>
                </a:lnTo>
                <a:lnTo>
                  <a:pt x="54" y="32"/>
                </a:lnTo>
                <a:lnTo>
                  <a:pt x="60" y="36"/>
                </a:lnTo>
                <a:lnTo>
                  <a:pt x="64" y="40"/>
                </a:lnTo>
                <a:lnTo>
                  <a:pt x="66" y="46"/>
                </a:lnTo>
                <a:lnTo>
                  <a:pt x="64" y="54"/>
                </a:lnTo>
                <a:lnTo>
                  <a:pt x="60" y="58"/>
                </a:lnTo>
                <a:lnTo>
                  <a:pt x="54" y="62"/>
                </a:lnTo>
                <a:lnTo>
                  <a:pt x="44" y="62"/>
                </a:lnTo>
                <a:lnTo>
                  <a:pt x="34" y="62"/>
                </a:lnTo>
                <a:lnTo>
                  <a:pt x="28" y="58"/>
                </a:lnTo>
                <a:lnTo>
                  <a:pt x="78" y="80"/>
                </a:lnTo>
                <a:close/>
              </a:path>
            </a:pathLst>
          </a:custGeom>
          <a:solidFill>
            <a:srgbClr val="231F20"/>
          </a:solidFill>
          <a:ln w="9525">
            <a:noFill/>
            <a:round/>
            <a:headEnd/>
            <a:tailEnd/>
          </a:ln>
        </p:spPr>
        <p:txBody>
          <a:bodyPr/>
          <a:lstStyle/>
          <a:p>
            <a:endParaRPr lang="en-US"/>
          </a:p>
        </p:txBody>
      </p:sp>
      <p:sp>
        <p:nvSpPr>
          <p:cNvPr id="64540" name="Freeform 28"/>
          <p:cNvSpPr>
            <a:spLocks/>
          </p:cNvSpPr>
          <p:nvPr/>
        </p:nvSpPr>
        <p:spPr bwMode="auto">
          <a:xfrm>
            <a:off x="779463" y="5221288"/>
            <a:ext cx="184150" cy="50800"/>
          </a:xfrm>
          <a:custGeom>
            <a:avLst/>
            <a:gdLst/>
            <a:ahLst/>
            <a:cxnLst>
              <a:cxn ang="0">
                <a:pos x="116" y="32"/>
              </a:cxn>
              <a:cxn ang="0">
                <a:pos x="116" y="0"/>
              </a:cxn>
              <a:cxn ang="0">
                <a:pos x="0" y="0"/>
              </a:cxn>
              <a:cxn ang="0">
                <a:pos x="0" y="32"/>
              </a:cxn>
              <a:cxn ang="0">
                <a:pos x="114" y="32"/>
              </a:cxn>
              <a:cxn ang="0">
                <a:pos x="116" y="32"/>
              </a:cxn>
            </a:cxnLst>
            <a:rect l="0" t="0" r="r" b="b"/>
            <a:pathLst>
              <a:path w="116" h="32">
                <a:moveTo>
                  <a:pt x="116" y="32"/>
                </a:moveTo>
                <a:lnTo>
                  <a:pt x="116" y="0"/>
                </a:lnTo>
                <a:lnTo>
                  <a:pt x="0" y="0"/>
                </a:lnTo>
                <a:lnTo>
                  <a:pt x="0" y="32"/>
                </a:lnTo>
                <a:lnTo>
                  <a:pt x="114" y="32"/>
                </a:lnTo>
                <a:lnTo>
                  <a:pt x="116" y="32"/>
                </a:lnTo>
                <a:close/>
              </a:path>
            </a:pathLst>
          </a:custGeom>
          <a:solidFill>
            <a:srgbClr val="231F20"/>
          </a:solidFill>
          <a:ln w="9525">
            <a:noFill/>
            <a:round/>
            <a:headEnd/>
            <a:tailEnd/>
          </a:ln>
        </p:spPr>
        <p:txBody>
          <a:bodyPr/>
          <a:lstStyle/>
          <a:p>
            <a:endParaRPr lang="en-US"/>
          </a:p>
        </p:txBody>
      </p:sp>
      <p:sp>
        <p:nvSpPr>
          <p:cNvPr id="64541" name="Freeform 29"/>
          <p:cNvSpPr>
            <a:spLocks/>
          </p:cNvSpPr>
          <p:nvPr/>
        </p:nvSpPr>
        <p:spPr bwMode="auto">
          <a:xfrm>
            <a:off x="779463" y="5100638"/>
            <a:ext cx="187325" cy="98425"/>
          </a:xfrm>
          <a:custGeom>
            <a:avLst/>
            <a:gdLst/>
            <a:ahLst/>
            <a:cxnLst>
              <a:cxn ang="0">
                <a:pos x="18" y="50"/>
              </a:cxn>
              <a:cxn ang="0">
                <a:pos x="32" y="50"/>
              </a:cxn>
              <a:cxn ang="0">
                <a:pos x="32" y="62"/>
              </a:cxn>
              <a:cxn ang="0">
                <a:pos x="56" y="62"/>
              </a:cxn>
              <a:cxn ang="0">
                <a:pos x="56" y="50"/>
              </a:cxn>
              <a:cxn ang="0">
                <a:pos x="84" y="50"/>
              </a:cxn>
              <a:cxn ang="0">
                <a:pos x="96" y="50"/>
              </a:cxn>
              <a:cxn ang="0">
                <a:pos x="104" y="48"/>
              </a:cxn>
              <a:cxn ang="0">
                <a:pos x="110" y="44"/>
              </a:cxn>
              <a:cxn ang="0">
                <a:pos x="114" y="40"/>
              </a:cxn>
              <a:cxn ang="0">
                <a:pos x="116" y="32"/>
              </a:cxn>
              <a:cxn ang="0">
                <a:pos x="118" y="22"/>
              </a:cxn>
              <a:cxn ang="0">
                <a:pos x="114" y="0"/>
              </a:cxn>
              <a:cxn ang="0">
                <a:pos x="92" y="2"/>
              </a:cxn>
              <a:cxn ang="0">
                <a:pos x="94" y="12"/>
              </a:cxn>
              <a:cxn ang="0">
                <a:pos x="94" y="16"/>
              </a:cxn>
              <a:cxn ang="0">
                <a:pos x="92" y="18"/>
              </a:cxn>
              <a:cxn ang="0">
                <a:pos x="86" y="18"/>
              </a:cxn>
              <a:cxn ang="0">
                <a:pos x="56" y="18"/>
              </a:cxn>
              <a:cxn ang="0">
                <a:pos x="56" y="0"/>
              </a:cxn>
              <a:cxn ang="0">
                <a:pos x="32" y="0"/>
              </a:cxn>
              <a:cxn ang="0">
                <a:pos x="32" y="18"/>
              </a:cxn>
              <a:cxn ang="0">
                <a:pos x="0" y="18"/>
              </a:cxn>
              <a:cxn ang="0">
                <a:pos x="16" y="50"/>
              </a:cxn>
              <a:cxn ang="0">
                <a:pos x="18" y="50"/>
              </a:cxn>
            </a:cxnLst>
            <a:rect l="0" t="0" r="r" b="b"/>
            <a:pathLst>
              <a:path w="118" h="62">
                <a:moveTo>
                  <a:pt x="18" y="50"/>
                </a:moveTo>
                <a:lnTo>
                  <a:pt x="32" y="50"/>
                </a:lnTo>
                <a:lnTo>
                  <a:pt x="32" y="62"/>
                </a:lnTo>
                <a:lnTo>
                  <a:pt x="56" y="62"/>
                </a:lnTo>
                <a:lnTo>
                  <a:pt x="56" y="50"/>
                </a:lnTo>
                <a:lnTo>
                  <a:pt x="84" y="50"/>
                </a:lnTo>
                <a:lnTo>
                  <a:pt x="96" y="50"/>
                </a:lnTo>
                <a:lnTo>
                  <a:pt x="104" y="48"/>
                </a:lnTo>
                <a:lnTo>
                  <a:pt x="110" y="44"/>
                </a:lnTo>
                <a:lnTo>
                  <a:pt x="114" y="40"/>
                </a:lnTo>
                <a:lnTo>
                  <a:pt x="116" y="32"/>
                </a:lnTo>
                <a:lnTo>
                  <a:pt x="118" y="22"/>
                </a:lnTo>
                <a:lnTo>
                  <a:pt x="114" y="0"/>
                </a:lnTo>
                <a:lnTo>
                  <a:pt x="92" y="2"/>
                </a:lnTo>
                <a:lnTo>
                  <a:pt x="94" y="12"/>
                </a:lnTo>
                <a:lnTo>
                  <a:pt x="94" y="16"/>
                </a:lnTo>
                <a:lnTo>
                  <a:pt x="92" y="18"/>
                </a:lnTo>
                <a:lnTo>
                  <a:pt x="86" y="18"/>
                </a:lnTo>
                <a:lnTo>
                  <a:pt x="56" y="18"/>
                </a:lnTo>
                <a:lnTo>
                  <a:pt x="56" y="0"/>
                </a:lnTo>
                <a:lnTo>
                  <a:pt x="32" y="0"/>
                </a:lnTo>
                <a:lnTo>
                  <a:pt x="32" y="18"/>
                </a:lnTo>
                <a:lnTo>
                  <a:pt x="0" y="18"/>
                </a:lnTo>
                <a:lnTo>
                  <a:pt x="16" y="50"/>
                </a:lnTo>
                <a:lnTo>
                  <a:pt x="18" y="50"/>
                </a:lnTo>
                <a:close/>
              </a:path>
            </a:pathLst>
          </a:custGeom>
          <a:solidFill>
            <a:srgbClr val="231F20"/>
          </a:solidFill>
          <a:ln w="9525">
            <a:noFill/>
            <a:round/>
            <a:headEnd/>
            <a:tailEnd/>
          </a:ln>
        </p:spPr>
        <p:txBody>
          <a:bodyPr/>
          <a:lstStyle/>
          <a:p>
            <a:endParaRPr lang="en-US"/>
          </a:p>
        </p:txBody>
      </p:sp>
      <p:sp>
        <p:nvSpPr>
          <p:cNvPr id="64542" name="Freeform 30"/>
          <p:cNvSpPr>
            <a:spLocks/>
          </p:cNvSpPr>
          <p:nvPr/>
        </p:nvSpPr>
        <p:spPr bwMode="auto">
          <a:xfrm>
            <a:off x="827088" y="4932363"/>
            <a:ext cx="139700" cy="152400"/>
          </a:xfrm>
          <a:custGeom>
            <a:avLst/>
            <a:gdLst/>
            <a:ahLst/>
            <a:cxnLst>
              <a:cxn ang="0">
                <a:pos x="22" y="58"/>
              </a:cxn>
              <a:cxn ang="0">
                <a:pos x="20" y="52"/>
              </a:cxn>
              <a:cxn ang="0">
                <a:pos x="20" y="46"/>
              </a:cxn>
              <a:cxn ang="0">
                <a:pos x="20" y="40"/>
              </a:cxn>
              <a:cxn ang="0">
                <a:pos x="22" y="38"/>
              </a:cxn>
              <a:cxn ang="0">
                <a:pos x="24" y="36"/>
              </a:cxn>
              <a:cxn ang="0">
                <a:pos x="30" y="34"/>
              </a:cxn>
              <a:cxn ang="0">
                <a:pos x="34" y="46"/>
              </a:cxn>
              <a:cxn ang="0">
                <a:pos x="38" y="70"/>
              </a:cxn>
              <a:cxn ang="0">
                <a:pos x="42" y="82"/>
              </a:cxn>
              <a:cxn ang="0">
                <a:pos x="48" y="90"/>
              </a:cxn>
              <a:cxn ang="0">
                <a:pos x="54" y="94"/>
              </a:cxn>
              <a:cxn ang="0">
                <a:pos x="64" y="96"/>
              </a:cxn>
              <a:cxn ang="0">
                <a:pos x="72" y="94"/>
              </a:cxn>
              <a:cxn ang="0">
                <a:pos x="80" y="88"/>
              </a:cxn>
              <a:cxn ang="0">
                <a:pos x="86" y="78"/>
              </a:cxn>
              <a:cxn ang="0">
                <a:pos x="88" y="66"/>
              </a:cxn>
              <a:cxn ang="0">
                <a:pos x="86" y="54"/>
              </a:cxn>
              <a:cxn ang="0">
                <a:pos x="84" y="46"/>
              </a:cxn>
              <a:cxn ang="0">
                <a:pos x="80" y="40"/>
              </a:cxn>
              <a:cxn ang="0">
                <a:pos x="76" y="34"/>
              </a:cxn>
              <a:cxn ang="0">
                <a:pos x="80" y="32"/>
              </a:cxn>
              <a:cxn ang="0">
                <a:pos x="86" y="30"/>
              </a:cxn>
              <a:cxn ang="0">
                <a:pos x="86" y="0"/>
              </a:cxn>
              <a:cxn ang="0">
                <a:pos x="76" y="4"/>
              </a:cxn>
              <a:cxn ang="0">
                <a:pos x="68" y="4"/>
              </a:cxn>
              <a:cxn ang="0">
                <a:pos x="32" y="4"/>
              </a:cxn>
              <a:cxn ang="0">
                <a:pos x="18" y="6"/>
              </a:cxn>
              <a:cxn ang="0">
                <a:pos x="14" y="8"/>
              </a:cxn>
              <a:cxn ang="0">
                <a:pos x="8" y="12"/>
              </a:cxn>
              <a:cxn ang="0">
                <a:pos x="4" y="20"/>
              </a:cxn>
              <a:cxn ang="0">
                <a:pos x="2" y="28"/>
              </a:cxn>
              <a:cxn ang="0">
                <a:pos x="0" y="50"/>
              </a:cxn>
              <a:cxn ang="0">
                <a:pos x="2" y="66"/>
              </a:cxn>
              <a:cxn ang="0">
                <a:pos x="6" y="78"/>
              </a:cxn>
              <a:cxn ang="0">
                <a:pos x="10" y="84"/>
              </a:cxn>
              <a:cxn ang="0">
                <a:pos x="14" y="88"/>
              </a:cxn>
              <a:cxn ang="0">
                <a:pos x="18" y="90"/>
              </a:cxn>
              <a:cxn ang="0">
                <a:pos x="26" y="92"/>
              </a:cxn>
              <a:cxn ang="0">
                <a:pos x="30" y="62"/>
              </a:cxn>
              <a:cxn ang="0">
                <a:pos x="24" y="60"/>
              </a:cxn>
              <a:cxn ang="0">
                <a:pos x="24" y="58"/>
              </a:cxn>
              <a:cxn ang="0">
                <a:pos x="22" y="58"/>
              </a:cxn>
              <a:cxn ang="0">
                <a:pos x="52" y="34"/>
              </a:cxn>
              <a:cxn ang="0">
                <a:pos x="60" y="36"/>
              </a:cxn>
              <a:cxn ang="0">
                <a:pos x="64" y="40"/>
              </a:cxn>
              <a:cxn ang="0">
                <a:pos x="66" y="44"/>
              </a:cxn>
              <a:cxn ang="0">
                <a:pos x="68" y="48"/>
              </a:cxn>
              <a:cxn ang="0">
                <a:pos x="70" y="54"/>
              </a:cxn>
              <a:cxn ang="0">
                <a:pos x="68" y="58"/>
              </a:cxn>
              <a:cxn ang="0">
                <a:pos x="68" y="60"/>
              </a:cxn>
              <a:cxn ang="0">
                <a:pos x="64" y="62"/>
              </a:cxn>
              <a:cxn ang="0">
                <a:pos x="62" y="64"/>
              </a:cxn>
              <a:cxn ang="0">
                <a:pos x="58" y="62"/>
              </a:cxn>
              <a:cxn ang="0">
                <a:pos x="56" y="60"/>
              </a:cxn>
              <a:cxn ang="0">
                <a:pos x="52" y="56"/>
              </a:cxn>
              <a:cxn ang="0">
                <a:pos x="50" y="48"/>
              </a:cxn>
              <a:cxn ang="0">
                <a:pos x="46" y="34"/>
              </a:cxn>
              <a:cxn ang="0">
                <a:pos x="52" y="34"/>
              </a:cxn>
              <a:cxn ang="0">
                <a:pos x="22" y="58"/>
              </a:cxn>
            </a:cxnLst>
            <a:rect l="0" t="0" r="r" b="b"/>
            <a:pathLst>
              <a:path w="88" h="96">
                <a:moveTo>
                  <a:pt x="22" y="58"/>
                </a:moveTo>
                <a:lnTo>
                  <a:pt x="20" y="52"/>
                </a:lnTo>
                <a:lnTo>
                  <a:pt x="20" y="46"/>
                </a:lnTo>
                <a:lnTo>
                  <a:pt x="20" y="40"/>
                </a:lnTo>
                <a:lnTo>
                  <a:pt x="22" y="38"/>
                </a:lnTo>
                <a:lnTo>
                  <a:pt x="24" y="36"/>
                </a:lnTo>
                <a:lnTo>
                  <a:pt x="30" y="34"/>
                </a:lnTo>
                <a:lnTo>
                  <a:pt x="34" y="46"/>
                </a:lnTo>
                <a:lnTo>
                  <a:pt x="38" y="70"/>
                </a:lnTo>
                <a:lnTo>
                  <a:pt x="42" y="82"/>
                </a:lnTo>
                <a:lnTo>
                  <a:pt x="48" y="90"/>
                </a:lnTo>
                <a:lnTo>
                  <a:pt x="54" y="94"/>
                </a:lnTo>
                <a:lnTo>
                  <a:pt x="64" y="96"/>
                </a:lnTo>
                <a:lnTo>
                  <a:pt x="72" y="94"/>
                </a:lnTo>
                <a:lnTo>
                  <a:pt x="80" y="88"/>
                </a:lnTo>
                <a:lnTo>
                  <a:pt x="86" y="78"/>
                </a:lnTo>
                <a:lnTo>
                  <a:pt x="88" y="66"/>
                </a:lnTo>
                <a:lnTo>
                  <a:pt x="86" y="54"/>
                </a:lnTo>
                <a:lnTo>
                  <a:pt x="84" y="46"/>
                </a:lnTo>
                <a:lnTo>
                  <a:pt x="80" y="40"/>
                </a:lnTo>
                <a:lnTo>
                  <a:pt x="76" y="34"/>
                </a:lnTo>
                <a:lnTo>
                  <a:pt x="80" y="32"/>
                </a:lnTo>
                <a:lnTo>
                  <a:pt x="86" y="30"/>
                </a:lnTo>
                <a:lnTo>
                  <a:pt x="86" y="0"/>
                </a:lnTo>
                <a:lnTo>
                  <a:pt x="76" y="4"/>
                </a:lnTo>
                <a:lnTo>
                  <a:pt x="68" y="4"/>
                </a:lnTo>
                <a:lnTo>
                  <a:pt x="32" y="4"/>
                </a:lnTo>
                <a:lnTo>
                  <a:pt x="18" y="6"/>
                </a:lnTo>
                <a:lnTo>
                  <a:pt x="14" y="8"/>
                </a:lnTo>
                <a:lnTo>
                  <a:pt x="8" y="12"/>
                </a:lnTo>
                <a:lnTo>
                  <a:pt x="4" y="20"/>
                </a:lnTo>
                <a:lnTo>
                  <a:pt x="2" y="28"/>
                </a:lnTo>
                <a:lnTo>
                  <a:pt x="0" y="50"/>
                </a:lnTo>
                <a:lnTo>
                  <a:pt x="2" y="66"/>
                </a:lnTo>
                <a:lnTo>
                  <a:pt x="6" y="78"/>
                </a:lnTo>
                <a:lnTo>
                  <a:pt x="10" y="84"/>
                </a:lnTo>
                <a:lnTo>
                  <a:pt x="14" y="88"/>
                </a:lnTo>
                <a:lnTo>
                  <a:pt x="18" y="90"/>
                </a:lnTo>
                <a:lnTo>
                  <a:pt x="26" y="92"/>
                </a:lnTo>
                <a:lnTo>
                  <a:pt x="30" y="62"/>
                </a:lnTo>
                <a:lnTo>
                  <a:pt x="24" y="60"/>
                </a:lnTo>
                <a:lnTo>
                  <a:pt x="24" y="58"/>
                </a:lnTo>
                <a:lnTo>
                  <a:pt x="22" y="58"/>
                </a:lnTo>
                <a:lnTo>
                  <a:pt x="52" y="34"/>
                </a:lnTo>
                <a:lnTo>
                  <a:pt x="60" y="36"/>
                </a:lnTo>
                <a:lnTo>
                  <a:pt x="64" y="40"/>
                </a:lnTo>
                <a:lnTo>
                  <a:pt x="66" y="44"/>
                </a:lnTo>
                <a:lnTo>
                  <a:pt x="68" y="48"/>
                </a:lnTo>
                <a:lnTo>
                  <a:pt x="70" y="54"/>
                </a:lnTo>
                <a:lnTo>
                  <a:pt x="68" y="58"/>
                </a:lnTo>
                <a:lnTo>
                  <a:pt x="68" y="60"/>
                </a:lnTo>
                <a:lnTo>
                  <a:pt x="64" y="62"/>
                </a:lnTo>
                <a:lnTo>
                  <a:pt x="62" y="64"/>
                </a:lnTo>
                <a:lnTo>
                  <a:pt x="58" y="62"/>
                </a:lnTo>
                <a:lnTo>
                  <a:pt x="56" y="60"/>
                </a:lnTo>
                <a:lnTo>
                  <a:pt x="52" y="56"/>
                </a:lnTo>
                <a:lnTo>
                  <a:pt x="50" y="48"/>
                </a:lnTo>
                <a:lnTo>
                  <a:pt x="46" y="34"/>
                </a:lnTo>
                <a:lnTo>
                  <a:pt x="52" y="34"/>
                </a:lnTo>
                <a:lnTo>
                  <a:pt x="22" y="58"/>
                </a:lnTo>
                <a:close/>
              </a:path>
            </a:pathLst>
          </a:custGeom>
          <a:solidFill>
            <a:srgbClr val="231F20"/>
          </a:solidFill>
          <a:ln w="9525">
            <a:noFill/>
            <a:round/>
            <a:headEnd/>
            <a:tailEnd/>
          </a:ln>
        </p:spPr>
        <p:txBody>
          <a:bodyPr/>
          <a:lstStyle/>
          <a:p>
            <a:endParaRPr lang="en-US"/>
          </a:p>
        </p:txBody>
      </p:sp>
      <p:sp>
        <p:nvSpPr>
          <p:cNvPr id="64543" name="Freeform 31"/>
          <p:cNvSpPr>
            <a:spLocks/>
          </p:cNvSpPr>
          <p:nvPr/>
        </p:nvSpPr>
        <p:spPr bwMode="auto">
          <a:xfrm>
            <a:off x="827088" y="4770438"/>
            <a:ext cx="190500" cy="142875"/>
          </a:xfrm>
          <a:custGeom>
            <a:avLst/>
            <a:gdLst/>
            <a:ahLst/>
            <a:cxnLst>
              <a:cxn ang="0">
                <a:pos x="8" y="34"/>
              </a:cxn>
              <a:cxn ang="0">
                <a:pos x="2" y="48"/>
              </a:cxn>
              <a:cxn ang="0">
                <a:pos x="2" y="64"/>
              </a:cxn>
              <a:cxn ang="0">
                <a:pos x="6" y="76"/>
              </a:cxn>
              <a:cxn ang="0">
                <a:pos x="16" y="86"/>
              </a:cxn>
              <a:cxn ang="0">
                <a:pos x="32" y="90"/>
              </a:cxn>
              <a:cxn ang="0">
                <a:pos x="56" y="88"/>
              </a:cxn>
              <a:cxn ang="0">
                <a:pos x="74" y="78"/>
              </a:cxn>
              <a:cxn ang="0">
                <a:pos x="82" y="64"/>
              </a:cxn>
              <a:cxn ang="0">
                <a:pos x="82" y="48"/>
              </a:cxn>
              <a:cxn ang="0">
                <a:pos x="70" y="32"/>
              </a:cxn>
              <a:cxn ang="0">
                <a:pos x="90" y="32"/>
              </a:cxn>
              <a:cxn ang="0">
                <a:pos x="98" y="40"/>
              </a:cxn>
              <a:cxn ang="0">
                <a:pos x="98" y="50"/>
              </a:cxn>
              <a:cxn ang="0">
                <a:pos x="94" y="56"/>
              </a:cxn>
              <a:cxn ang="0">
                <a:pos x="88" y="88"/>
              </a:cxn>
              <a:cxn ang="0">
                <a:pos x="98" y="88"/>
              </a:cxn>
              <a:cxn ang="0">
                <a:pos x="108" y="84"/>
              </a:cxn>
              <a:cxn ang="0">
                <a:pos x="114" y="74"/>
              </a:cxn>
              <a:cxn ang="0">
                <a:pos x="120" y="44"/>
              </a:cxn>
              <a:cxn ang="0">
                <a:pos x="114" y="18"/>
              </a:cxn>
              <a:cxn ang="0">
                <a:pos x="106" y="6"/>
              </a:cxn>
              <a:cxn ang="0">
                <a:pos x="92" y="0"/>
              </a:cxn>
              <a:cxn ang="0">
                <a:pos x="80" y="0"/>
              </a:cxn>
              <a:cxn ang="0">
                <a:pos x="2" y="30"/>
              </a:cxn>
              <a:cxn ang="0">
                <a:pos x="14" y="30"/>
              </a:cxn>
              <a:cxn ang="0">
                <a:pos x="24" y="52"/>
              </a:cxn>
              <a:cxn ang="0">
                <a:pos x="24" y="40"/>
              </a:cxn>
              <a:cxn ang="0">
                <a:pos x="34" y="32"/>
              </a:cxn>
              <a:cxn ang="0">
                <a:pos x="50" y="32"/>
              </a:cxn>
              <a:cxn ang="0">
                <a:pos x="60" y="40"/>
              </a:cxn>
              <a:cxn ang="0">
                <a:pos x="60" y="50"/>
              </a:cxn>
              <a:cxn ang="0">
                <a:pos x="50" y="58"/>
              </a:cxn>
              <a:cxn ang="0">
                <a:pos x="34" y="58"/>
              </a:cxn>
              <a:cxn ang="0">
                <a:pos x="14" y="30"/>
              </a:cxn>
            </a:cxnLst>
            <a:rect l="0" t="0" r="r" b="b"/>
            <a:pathLst>
              <a:path w="120" h="90">
                <a:moveTo>
                  <a:pt x="14" y="30"/>
                </a:moveTo>
                <a:lnTo>
                  <a:pt x="8" y="34"/>
                </a:lnTo>
                <a:lnTo>
                  <a:pt x="4" y="40"/>
                </a:lnTo>
                <a:lnTo>
                  <a:pt x="2" y="48"/>
                </a:lnTo>
                <a:lnTo>
                  <a:pt x="0" y="56"/>
                </a:lnTo>
                <a:lnTo>
                  <a:pt x="2" y="64"/>
                </a:lnTo>
                <a:lnTo>
                  <a:pt x="4" y="70"/>
                </a:lnTo>
                <a:lnTo>
                  <a:pt x="6" y="76"/>
                </a:lnTo>
                <a:lnTo>
                  <a:pt x="10" y="82"/>
                </a:lnTo>
                <a:lnTo>
                  <a:pt x="16" y="86"/>
                </a:lnTo>
                <a:lnTo>
                  <a:pt x="24" y="88"/>
                </a:lnTo>
                <a:lnTo>
                  <a:pt x="32" y="90"/>
                </a:lnTo>
                <a:lnTo>
                  <a:pt x="40" y="90"/>
                </a:lnTo>
                <a:lnTo>
                  <a:pt x="56" y="88"/>
                </a:lnTo>
                <a:lnTo>
                  <a:pt x="68" y="84"/>
                </a:lnTo>
                <a:lnTo>
                  <a:pt x="74" y="78"/>
                </a:lnTo>
                <a:lnTo>
                  <a:pt x="78" y="72"/>
                </a:lnTo>
                <a:lnTo>
                  <a:pt x="82" y="64"/>
                </a:lnTo>
                <a:lnTo>
                  <a:pt x="82" y="56"/>
                </a:lnTo>
                <a:lnTo>
                  <a:pt x="82" y="48"/>
                </a:lnTo>
                <a:lnTo>
                  <a:pt x="78" y="40"/>
                </a:lnTo>
                <a:lnTo>
                  <a:pt x="70" y="32"/>
                </a:lnTo>
                <a:lnTo>
                  <a:pt x="82" y="32"/>
                </a:lnTo>
                <a:lnTo>
                  <a:pt x="90" y="32"/>
                </a:lnTo>
                <a:lnTo>
                  <a:pt x="96" y="34"/>
                </a:lnTo>
                <a:lnTo>
                  <a:pt x="98" y="40"/>
                </a:lnTo>
                <a:lnTo>
                  <a:pt x="100" y="46"/>
                </a:lnTo>
                <a:lnTo>
                  <a:pt x="98" y="50"/>
                </a:lnTo>
                <a:lnTo>
                  <a:pt x="96" y="54"/>
                </a:lnTo>
                <a:lnTo>
                  <a:pt x="94" y="56"/>
                </a:lnTo>
                <a:lnTo>
                  <a:pt x="90" y="58"/>
                </a:lnTo>
                <a:lnTo>
                  <a:pt x="88" y="88"/>
                </a:lnTo>
                <a:lnTo>
                  <a:pt x="92" y="88"/>
                </a:lnTo>
                <a:lnTo>
                  <a:pt x="98" y="88"/>
                </a:lnTo>
                <a:lnTo>
                  <a:pt x="102" y="86"/>
                </a:lnTo>
                <a:lnTo>
                  <a:pt x="108" y="84"/>
                </a:lnTo>
                <a:lnTo>
                  <a:pt x="112" y="80"/>
                </a:lnTo>
                <a:lnTo>
                  <a:pt x="114" y="74"/>
                </a:lnTo>
                <a:lnTo>
                  <a:pt x="118" y="66"/>
                </a:lnTo>
                <a:lnTo>
                  <a:pt x="120" y="44"/>
                </a:lnTo>
                <a:lnTo>
                  <a:pt x="118" y="26"/>
                </a:lnTo>
                <a:lnTo>
                  <a:pt x="114" y="18"/>
                </a:lnTo>
                <a:lnTo>
                  <a:pt x="110" y="12"/>
                </a:lnTo>
                <a:lnTo>
                  <a:pt x="106" y="6"/>
                </a:lnTo>
                <a:lnTo>
                  <a:pt x="100" y="2"/>
                </a:lnTo>
                <a:lnTo>
                  <a:pt x="92" y="0"/>
                </a:lnTo>
                <a:lnTo>
                  <a:pt x="84" y="0"/>
                </a:lnTo>
                <a:lnTo>
                  <a:pt x="80" y="0"/>
                </a:lnTo>
                <a:lnTo>
                  <a:pt x="2" y="0"/>
                </a:lnTo>
                <a:lnTo>
                  <a:pt x="2" y="30"/>
                </a:lnTo>
                <a:lnTo>
                  <a:pt x="12" y="30"/>
                </a:lnTo>
                <a:lnTo>
                  <a:pt x="14" y="30"/>
                </a:lnTo>
                <a:lnTo>
                  <a:pt x="28" y="56"/>
                </a:lnTo>
                <a:lnTo>
                  <a:pt x="24" y="52"/>
                </a:lnTo>
                <a:lnTo>
                  <a:pt x="24" y="46"/>
                </a:lnTo>
                <a:lnTo>
                  <a:pt x="24" y="40"/>
                </a:lnTo>
                <a:lnTo>
                  <a:pt x="28" y="36"/>
                </a:lnTo>
                <a:lnTo>
                  <a:pt x="34" y="32"/>
                </a:lnTo>
                <a:lnTo>
                  <a:pt x="42" y="32"/>
                </a:lnTo>
                <a:lnTo>
                  <a:pt x="50" y="32"/>
                </a:lnTo>
                <a:lnTo>
                  <a:pt x="56" y="36"/>
                </a:lnTo>
                <a:lnTo>
                  <a:pt x="60" y="40"/>
                </a:lnTo>
                <a:lnTo>
                  <a:pt x="60" y="46"/>
                </a:lnTo>
                <a:lnTo>
                  <a:pt x="60" y="50"/>
                </a:lnTo>
                <a:lnTo>
                  <a:pt x="56" y="56"/>
                </a:lnTo>
                <a:lnTo>
                  <a:pt x="50" y="58"/>
                </a:lnTo>
                <a:lnTo>
                  <a:pt x="42" y="60"/>
                </a:lnTo>
                <a:lnTo>
                  <a:pt x="34" y="58"/>
                </a:lnTo>
                <a:lnTo>
                  <a:pt x="28" y="56"/>
                </a:lnTo>
                <a:lnTo>
                  <a:pt x="14" y="30"/>
                </a:lnTo>
                <a:close/>
              </a:path>
            </a:pathLst>
          </a:custGeom>
          <a:solidFill>
            <a:srgbClr val="231F20"/>
          </a:solidFill>
          <a:ln w="9525">
            <a:noFill/>
            <a:round/>
            <a:headEnd/>
            <a:tailEnd/>
          </a:ln>
        </p:spPr>
        <p:txBody>
          <a:bodyPr/>
          <a:lstStyle/>
          <a:p>
            <a:endParaRPr lang="en-US"/>
          </a:p>
        </p:txBody>
      </p:sp>
      <p:sp>
        <p:nvSpPr>
          <p:cNvPr id="64544" name="Freeform 32"/>
          <p:cNvSpPr>
            <a:spLocks/>
          </p:cNvSpPr>
          <p:nvPr/>
        </p:nvSpPr>
        <p:spPr bwMode="auto">
          <a:xfrm>
            <a:off x="827088" y="4592638"/>
            <a:ext cx="139700" cy="152400"/>
          </a:xfrm>
          <a:custGeom>
            <a:avLst/>
            <a:gdLst/>
            <a:ahLst/>
            <a:cxnLst>
              <a:cxn ang="0">
                <a:pos x="48" y="0"/>
              </a:cxn>
              <a:cxn ang="0">
                <a:pos x="34" y="2"/>
              </a:cxn>
              <a:cxn ang="0">
                <a:pos x="22" y="6"/>
              </a:cxn>
              <a:cxn ang="0">
                <a:pos x="12" y="12"/>
              </a:cxn>
              <a:cxn ang="0">
                <a:pos x="6" y="22"/>
              </a:cxn>
              <a:cxn ang="0">
                <a:pos x="2" y="34"/>
              </a:cxn>
              <a:cxn ang="0">
                <a:pos x="0" y="50"/>
              </a:cxn>
              <a:cxn ang="0">
                <a:pos x="2" y="60"/>
              </a:cxn>
              <a:cxn ang="0">
                <a:pos x="4" y="68"/>
              </a:cxn>
              <a:cxn ang="0">
                <a:pos x="8" y="76"/>
              </a:cxn>
              <a:cxn ang="0">
                <a:pos x="12" y="84"/>
              </a:cxn>
              <a:cxn ang="0">
                <a:pos x="20" y="90"/>
              </a:cxn>
              <a:cxn ang="0">
                <a:pos x="26" y="92"/>
              </a:cxn>
              <a:cxn ang="0">
                <a:pos x="34" y="96"/>
              </a:cxn>
              <a:cxn ang="0">
                <a:pos x="44" y="96"/>
              </a:cxn>
              <a:cxn ang="0">
                <a:pos x="56" y="94"/>
              </a:cxn>
              <a:cxn ang="0">
                <a:pos x="68" y="90"/>
              </a:cxn>
              <a:cxn ang="0">
                <a:pos x="76" y="82"/>
              </a:cxn>
              <a:cxn ang="0">
                <a:pos x="82" y="74"/>
              </a:cxn>
              <a:cxn ang="0">
                <a:pos x="86" y="62"/>
              </a:cxn>
              <a:cxn ang="0">
                <a:pos x="88" y="48"/>
              </a:cxn>
              <a:cxn ang="0">
                <a:pos x="86" y="32"/>
              </a:cxn>
              <a:cxn ang="0">
                <a:pos x="82" y="20"/>
              </a:cxn>
              <a:cxn ang="0">
                <a:pos x="74" y="10"/>
              </a:cxn>
              <a:cxn ang="0">
                <a:pos x="64" y="2"/>
              </a:cxn>
              <a:cxn ang="0">
                <a:pos x="60" y="34"/>
              </a:cxn>
              <a:cxn ang="0">
                <a:pos x="66" y="38"/>
              </a:cxn>
              <a:cxn ang="0">
                <a:pos x="68" y="48"/>
              </a:cxn>
              <a:cxn ang="0">
                <a:pos x="68" y="54"/>
              </a:cxn>
              <a:cxn ang="0">
                <a:pos x="64" y="60"/>
              </a:cxn>
              <a:cxn ang="0">
                <a:pos x="58" y="62"/>
              </a:cxn>
              <a:cxn ang="0">
                <a:pos x="52" y="64"/>
              </a:cxn>
              <a:cxn ang="0">
                <a:pos x="52" y="0"/>
              </a:cxn>
              <a:cxn ang="0">
                <a:pos x="50" y="0"/>
              </a:cxn>
              <a:cxn ang="0">
                <a:pos x="48" y="0"/>
              </a:cxn>
              <a:cxn ang="0">
                <a:pos x="36" y="64"/>
              </a:cxn>
              <a:cxn ang="0">
                <a:pos x="30" y="62"/>
              </a:cxn>
              <a:cxn ang="0">
                <a:pos x="26" y="60"/>
              </a:cxn>
              <a:cxn ang="0">
                <a:pos x="20" y="54"/>
              </a:cxn>
              <a:cxn ang="0">
                <a:pos x="20" y="48"/>
              </a:cxn>
              <a:cxn ang="0">
                <a:pos x="20" y="42"/>
              </a:cxn>
              <a:cxn ang="0">
                <a:pos x="24" y="38"/>
              </a:cxn>
              <a:cxn ang="0">
                <a:pos x="28" y="34"/>
              </a:cxn>
              <a:cxn ang="0">
                <a:pos x="36" y="32"/>
              </a:cxn>
              <a:cxn ang="0">
                <a:pos x="36" y="64"/>
              </a:cxn>
              <a:cxn ang="0">
                <a:pos x="48" y="0"/>
              </a:cxn>
            </a:cxnLst>
            <a:rect l="0" t="0" r="r" b="b"/>
            <a:pathLst>
              <a:path w="88" h="96">
                <a:moveTo>
                  <a:pt x="48" y="0"/>
                </a:moveTo>
                <a:lnTo>
                  <a:pt x="34" y="2"/>
                </a:lnTo>
                <a:lnTo>
                  <a:pt x="22" y="6"/>
                </a:lnTo>
                <a:lnTo>
                  <a:pt x="12" y="12"/>
                </a:lnTo>
                <a:lnTo>
                  <a:pt x="6" y="22"/>
                </a:lnTo>
                <a:lnTo>
                  <a:pt x="2" y="34"/>
                </a:lnTo>
                <a:lnTo>
                  <a:pt x="0" y="50"/>
                </a:lnTo>
                <a:lnTo>
                  <a:pt x="2" y="60"/>
                </a:lnTo>
                <a:lnTo>
                  <a:pt x="4" y="68"/>
                </a:lnTo>
                <a:lnTo>
                  <a:pt x="8" y="76"/>
                </a:lnTo>
                <a:lnTo>
                  <a:pt x="12" y="84"/>
                </a:lnTo>
                <a:lnTo>
                  <a:pt x="20" y="90"/>
                </a:lnTo>
                <a:lnTo>
                  <a:pt x="26" y="92"/>
                </a:lnTo>
                <a:lnTo>
                  <a:pt x="34" y="96"/>
                </a:lnTo>
                <a:lnTo>
                  <a:pt x="44" y="96"/>
                </a:lnTo>
                <a:lnTo>
                  <a:pt x="56" y="94"/>
                </a:lnTo>
                <a:lnTo>
                  <a:pt x="68" y="90"/>
                </a:lnTo>
                <a:lnTo>
                  <a:pt x="76" y="82"/>
                </a:lnTo>
                <a:lnTo>
                  <a:pt x="82" y="74"/>
                </a:lnTo>
                <a:lnTo>
                  <a:pt x="86" y="62"/>
                </a:lnTo>
                <a:lnTo>
                  <a:pt x="88" y="48"/>
                </a:lnTo>
                <a:lnTo>
                  <a:pt x="86" y="32"/>
                </a:lnTo>
                <a:lnTo>
                  <a:pt x="82" y="20"/>
                </a:lnTo>
                <a:lnTo>
                  <a:pt x="74" y="10"/>
                </a:lnTo>
                <a:lnTo>
                  <a:pt x="64" y="2"/>
                </a:lnTo>
                <a:lnTo>
                  <a:pt x="60" y="34"/>
                </a:lnTo>
                <a:lnTo>
                  <a:pt x="66" y="38"/>
                </a:lnTo>
                <a:lnTo>
                  <a:pt x="68" y="48"/>
                </a:lnTo>
                <a:lnTo>
                  <a:pt x="68" y="54"/>
                </a:lnTo>
                <a:lnTo>
                  <a:pt x="64" y="60"/>
                </a:lnTo>
                <a:lnTo>
                  <a:pt x="58" y="62"/>
                </a:lnTo>
                <a:lnTo>
                  <a:pt x="52" y="64"/>
                </a:lnTo>
                <a:lnTo>
                  <a:pt x="52" y="0"/>
                </a:lnTo>
                <a:lnTo>
                  <a:pt x="50" y="0"/>
                </a:lnTo>
                <a:lnTo>
                  <a:pt x="48" y="0"/>
                </a:lnTo>
                <a:lnTo>
                  <a:pt x="36" y="64"/>
                </a:lnTo>
                <a:lnTo>
                  <a:pt x="30" y="62"/>
                </a:lnTo>
                <a:lnTo>
                  <a:pt x="26" y="60"/>
                </a:lnTo>
                <a:lnTo>
                  <a:pt x="20" y="54"/>
                </a:lnTo>
                <a:lnTo>
                  <a:pt x="20" y="48"/>
                </a:lnTo>
                <a:lnTo>
                  <a:pt x="20" y="42"/>
                </a:lnTo>
                <a:lnTo>
                  <a:pt x="24" y="38"/>
                </a:lnTo>
                <a:lnTo>
                  <a:pt x="28" y="34"/>
                </a:lnTo>
                <a:lnTo>
                  <a:pt x="36" y="32"/>
                </a:lnTo>
                <a:lnTo>
                  <a:pt x="36" y="64"/>
                </a:lnTo>
                <a:lnTo>
                  <a:pt x="48" y="0"/>
                </a:lnTo>
                <a:close/>
              </a:path>
            </a:pathLst>
          </a:custGeom>
          <a:solidFill>
            <a:srgbClr val="231F20"/>
          </a:solidFill>
          <a:ln w="9525">
            <a:noFill/>
            <a:round/>
            <a:headEnd/>
            <a:tailEnd/>
          </a:ln>
        </p:spPr>
        <p:txBody>
          <a:bodyPr/>
          <a:lstStyle/>
          <a:p>
            <a:endParaRPr lang="en-US"/>
          </a:p>
        </p:txBody>
      </p:sp>
      <p:sp>
        <p:nvSpPr>
          <p:cNvPr id="64545" name="Freeform 33"/>
          <p:cNvSpPr>
            <a:spLocks/>
          </p:cNvSpPr>
          <p:nvPr/>
        </p:nvSpPr>
        <p:spPr bwMode="auto">
          <a:xfrm>
            <a:off x="779463" y="3862388"/>
            <a:ext cx="184150" cy="206375"/>
          </a:xfrm>
          <a:custGeom>
            <a:avLst/>
            <a:gdLst/>
            <a:ahLst/>
            <a:cxnLst>
              <a:cxn ang="0">
                <a:pos x="116" y="130"/>
              </a:cxn>
              <a:cxn ang="0">
                <a:pos x="116" y="100"/>
              </a:cxn>
              <a:cxn ang="0">
                <a:pos x="28" y="100"/>
              </a:cxn>
              <a:cxn ang="0">
                <a:pos x="116" y="78"/>
              </a:cxn>
              <a:cxn ang="0">
                <a:pos x="116" y="52"/>
              </a:cxn>
              <a:cxn ang="0">
                <a:pos x="28" y="30"/>
              </a:cxn>
              <a:cxn ang="0">
                <a:pos x="116" y="30"/>
              </a:cxn>
              <a:cxn ang="0">
                <a:pos x="116" y="0"/>
              </a:cxn>
              <a:cxn ang="0">
                <a:pos x="0" y="0"/>
              </a:cxn>
              <a:cxn ang="0">
                <a:pos x="0" y="48"/>
              </a:cxn>
              <a:cxn ang="0">
                <a:pos x="70" y="66"/>
              </a:cxn>
              <a:cxn ang="0">
                <a:pos x="0" y="84"/>
              </a:cxn>
              <a:cxn ang="0">
                <a:pos x="0" y="130"/>
              </a:cxn>
              <a:cxn ang="0">
                <a:pos x="114" y="130"/>
              </a:cxn>
              <a:cxn ang="0">
                <a:pos x="116" y="130"/>
              </a:cxn>
            </a:cxnLst>
            <a:rect l="0" t="0" r="r" b="b"/>
            <a:pathLst>
              <a:path w="116" h="130">
                <a:moveTo>
                  <a:pt x="116" y="130"/>
                </a:moveTo>
                <a:lnTo>
                  <a:pt x="116" y="100"/>
                </a:lnTo>
                <a:lnTo>
                  <a:pt x="28" y="100"/>
                </a:lnTo>
                <a:lnTo>
                  <a:pt x="116" y="78"/>
                </a:lnTo>
                <a:lnTo>
                  <a:pt x="116" y="52"/>
                </a:lnTo>
                <a:lnTo>
                  <a:pt x="28" y="30"/>
                </a:lnTo>
                <a:lnTo>
                  <a:pt x="116" y="30"/>
                </a:lnTo>
                <a:lnTo>
                  <a:pt x="116" y="0"/>
                </a:lnTo>
                <a:lnTo>
                  <a:pt x="0" y="0"/>
                </a:lnTo>
                <a:lnTo>
                  <a:pt x="0" y="48"/>
                </a:lnTo>
                <a:lnTo>
                  <a:pt x="70" y="66"/>
                </a:lnTo>
                <a:lnTo>
                  <a:pt x="0" y="84"/>
                </a:lnTo>
                <a:lnTo>
                  <a:pt x="0" y="130"/>
                </a:lnTo>
                <a:lnTo>
                  <a:pt x="114" y="130"/>
                </a:lnTo>
                <a:lnTo>
                  <a:pt x="116" y="130"/>
                </a:lnTo>
                <a:close/>
              </a:path>
            </a:pathLst>
          </a:custGeom>
          <a:solidFill>
            <a:srgbClr val="231F20"/>
          </a:solidFill>
          <a:ln w="9525">
            <a:noFill/>
            <a:round/>
            <a:headEnd/>
            <a:tailEnd/>
          </a:ln>
        </p:spPr>
        <p:txBody>
          <a:bodyPr/>
          <a:lstStyle/>
          <a:p>
            <a:endParaRPr lang="en-US"/>
          </a:p>
        </p:txBody>
      </p:sp>
      <p:sp>
        <p:nvSpPr>
          <p:cNvPr id="64546" name="Freeform 34"/>
          <p:cNvSpPr>
            <a:spLocks/>
          </p:cNvSpPr>
          <p:nvPr/>
        </p:nvSpPr>
        <p:spPr bwMode="auto">
          <a:xfrm>
            <a:off x="827088" y="3684588"/>
            <a:ext cx="139700" cy="152400"/>
          </a:xfrm>
          <a:custGeom>
            <a:avLst/>
            <a:gdLst/>
            <a:ahLst/>
            <a:cxnLst>
              <a:cxn ang="0">
                <a:pos x="48" y="0"/>
              </a:cxn>
              <a:cxn ang="0">
                <a:pos x="34" y="2"/>
              </a:cxn>
              <a:cxn ang="0">
                <a:pos x="22" y="6"/>
              </a:cxn>
              <a:cxn ang="0">
                <a:pos x="12" y="12"/>
              </a:cxn>
              <a:cxn ang="0">
                <a:pos x="6" y="22"/>
              </a:cxn>
              <a:cxn ang="0">
                <a:pos x="2" y="34"/>
              </a:cxn>
              <a:cxn ang="0">
                <a:pos x="0" y="50"/>
              </a:cxn>
              <a:cxn ang="0">
                <a:pos x="2" y="60"/>
              </a:cxn>
              <a:cxn ang="0">
                <a:pos x="4" y="70"/>
              </a:cxn>
              <a:cxn ang="0">
                <a:pos x="8" y="78"/>
              </a:cxn>
              <a:cxn ang="0">
                <a:pos x="12" y="84"/>
              </a:cxn>
              <a:cxn ang="0">
                <a:pos x="18" y="90"/>
              </a:cxn>
              <a:cxn ang="0">
                <a:pos x="26" y="94"/>
              </a:cxn>
              <a:cxn ang="0">
                <a:pos x="34" y="96"/>
              </a:cxn>
              <a:cxn ang="0">
                <a:pos x="44" y="96"/>
              </a:cxn>
              <a:cxn ang="0">
                <a:pos x="56" y="94"/>
              </a:cxn>
              <a:cxn ang="0">
                <a:pos x="68" y="90"/>
              </a:cxn>
              <a:cxn ang="0">
                <a:pos x="76" y="84"/>
              </a:cxn>
              <a:cxn ang="0">
                <a:pos x="82" y="74"/>
              </a:cxn>
              <a:cxn ang="0">
                <a:pos x="86" y="64"/>
              </a:cxn>
              <a:cxn ang="0">
                <a:pos x="88" y="48"/>
              </a:cxn>
              <a:cxn ang="0">
                <a:pos x="86" y="32"/>
              </a:cxn>
              <a:cxn ang="0">
                <a:pos x="82" y="20"/>
              </a:cxn>
              <a:cxn ang="0">
                <a:pos x="74" y="10"/>
              </a:cxn>
              <a:cxn ang="0">
                <a:pos x="64" y="2"/>
              </a:cxn>
              <a:cxn ang="0">
                <a:pos x="60" y="34"/>
              </a:cxn>
              <a:cxn ang="0">
                <a:pos x="66" y="38"/>
              </a:cxn>
              <a:cxn ang="0">
                <a:pos x="68" y="48"/>
              </a:cxn>
              <a:cxn ang="0">
                <a:pos x="66" y="54"/>
              </a:cxn>
              <a:cxn ang="0">
                <a:pos x="62" y="60"/>
              </a:cxn>
              <a:cxn ang="0">
                <a:pos x="58" y="62"/>
              </a:cxn>
              <a:cxn ang="0">
                <a:pos x="52" y="64"/>
              </a:cxn>
              <a:cxn ang="0">
                <a:pos x="52" y="0"/>
              </a:cxn>
              <a:cxn ang="0">
                <a:pos x="50" y="0"/>
              </a:cxn>
              <a:cxn ang="0">
                <a:pos x="48" y="0"/>
              </a:cxn>
              <a:cxn ang="0">
                <a:pos x="36" y="64"/>
              </a:cxn>
              <a:cxn ang="0">
                <a:pos x="30" y="62"/>
              </a:cxn>
              <a:cxn ang="0">
                <a:pos x="26" y="60"/>
              </a:cxn>
              <a:cxn ang="0">
                <a:pos x="20" y="54"/>
              </a:cxn>
              <a:cxn ang="0">
                <a:pos x="20" y="48"/>
              </a:cxn>
              <a:cxn ang="0">
                <a:pos x="20" y="42"/>
              </a:cxn>
              <a:cxn ang="0">
                <a:pos x="24" y="38"/>
              </a:cxn>
              <a:cxn ang="0">
                <a:pos x="28" y="34"/>
              </a:cxn>
              <a:cxn ang="0">
                <a:pos x="36" y="32"/>
              </a:cxn>
              <a:cxn ang="0">
                <a:pos x="36" y="64"/>
              </a:cxn>
              <a:cxn ang="0">
                <a:pos x="48" y="0"/>
              </a:cxn>
            </a:cxnLst>
            <a:rect l="0" t="0" r="r" b="b"/>
            <a:pathLst>
              <a:path w="88" h="96">
                <a:moveTo>
                  <a:pt x="48" y="0"/>
                </a:moveTo>
                <a:lnTo>
                  <a:pt x="34" y="2"/>
                </a:lnTo>
                <a:lnTo>
                  <a:pt x="22" y="6"/>
                </a:lnTo>
                <a:lnTo>
                  <a:pt x="12" y="12"/>
                </a:lnTo>
                <a:lnTo>
                  <a:pt x="6" y="22"/>
                </a:lnTo>
                <a:lnTo>
                  <a:pt x="2" y="34"/>
                </a:lnTo>
                <a:lnTo>
                  <a:pt x="0" y="50"/>
                </a:lnTo>
                <a:lnTo>
                  <a:pt x="2" y="60"/>
                </a:lnTo>
                <a:lnTo>
                  <a:pt x="4" y="70"/>
                </a:lnTo>
                <a:lnTo>
                  <a:pt x="8" y="78"/>
                </a:lnTo>
                <a:lnTo>
                  <a:pt x="12" y="84"/>
                </a:lnTo>
                <a:lnTo>
                  <a:pt x="18" y="90"/>
                </a:lnTo>
                <a:lnTo>
                  <a:pt x="26" y="94"/>
                </a:lnTo>
                <a:lnTo>
                  <a:pt x="34" y="96"/>
                </a:lnTo>
                <a:lnTo>
                  <a:pt x="44" y="96"/>
                </a:lnTo>
                <a:lnTo>
                  <a:pt x="56" y="94"/>
                </a:lnTo>
                <a:lnTo>
                  <a:pt x="68" y="90"/>
                </a:lnTo>
                <a:lnTo>
                  <a:pt x="76" y="84"/>
                </a:lnTo>
                <a:lnTo>
                  <a:pt x="82" y="74"/>
                </a:lnTo>
                <a:lnTo>
                  <a:pt x="86" y="64"/>
                </a:lnTo>
                <a:lnTo>
                  <a:pt x="88" y="48"/>
                </a:lnTo>
                <a:lnTo>
                  <a:pt x="86" y="32"/>
                </a:lnTo>
                <a:lnTo>
                  <a:pt x="82" y="20"/>
                </a:lnTo>
                <a:lnTo>
                  <a:pt x="74" y="10"/>
                </a:lnTo>
                <a:lnTo>
                  <a:pt x="64" y="2"/>
                </a:lnTo>
                <a:lnTo>
                  <a:pt x="60" y="34"/>
                </a:lnTo>
                <a:lnTo>
                  <a:pt x="66" y="38"/>
                </a:lnTo>
                <a:lnTo>
                  <a:pt x="68" y="48"/>
                </a:lnTo>
                <a:lnTo>
                  <a:pt x="66" y="54"/>
                </a:lnTo>
                <a:lnTo>
                  <a:pt x="62" y="60"/>
                </a:lnTo>
                <a:lnTo>
                  <a:pt x="58" y="62"/>
                </a:lnTo>
                <a:lnTo>
                  <a:pt x="52" y="64"/>
                </a:lnTo>
                <a:lnTo>
                  <a:pt x="52" y="0"/>
                </a:lnTo>
                <a:lnTo>
                  <a:pt x="50" y="0"/>
                </a:lnTo>
                <a:lnTo>
                  <a:pt x="48" y="0"/>
                </a:lnTo>
                <a:lnTo>
                  <a:pt x="36" y="64"/>
                </a:lnTo>
                <a:lnTo>
                  <a:pt x="30" y="62"/>
                </a:lnTo>
                <a:lnTo>
                  <a:pt x="26" y="60"/>
                </a:lnTo>
                <a:lnTo>
                  <a:pt x="20" y="54"/>
                </a:lnTo>
                <a:lnTo>
                  <a:pt x="20" y="48"/>
                </a:lnTo>
                <a:lnTo>
                  <a:pt x="20" y="42"/>
                </a:lnTo>
                <a:lnTo>
                  <a:pt x="24" y="38"/>
                </a:lnTo>
                <a:lnTo>
                  <a:pt x="28" y="34"/>
                </a:lnTo>
                <a:lnTo>
                  <a:pt x="36" y="32"/>
                </a:lnTo>
                <a:lnTo>
                  <a:pt x="36" y="64"/>
                </a:lnTo>
                <a:lnTo>
                  <a:pt x="48" y="0"/>
                </a:lnTo>
                <a:close/>
              </a:path>
            </a:pathLst>
          </a:custGeom>
          <a:solidFill>
            <a:srgbClr val="231F20"/>
          </a:solidFill>
          <a:ln w="9525">
            <a:noFill/>
            <a:round/>
            <a:headEnd/>
            <a:tailEnd/>
          </a:ln>
        </p:spPr>
        <p:txBody>
          <a:bodyPr/>
          <a:lstStyle/>
          <a:p>
            <a:endParaRPr lang="en-US"/>
          </a:p>
        </p:txBody>
      </p:sp>
      <p:sp>
        <p:nvSpPr>
          <p:cNvPr id="64547" name="Freeform 35"/>
          <p:cNvSpPr>
            <a:spLocks/>
          </p:cNvSpPr>
          <p:nvPr/>
        </p:nvSpPr>
        <p:spPr bwMode="auto">
          <a:xfrm>
            <a:off x="827088" y="3436938"/>
            <a:ext cx="136525" cy="225425"/>
          </a:xfrm>
          <a:custGeom>
            <a:avLst/>
            <a:gdLst/>
            <a:ahLst/>
            <a:cxnLst>
              <a:cxn ang="0">
                <a:pos x="86" y="142"/>
              </a:cxn>
              <a:cxn ang="0">
                <a:pos x="86" y="110"/>
              </a:cxn>
              <a:cxn ang="0">
                <a:pos x="42" y="110"/>
              </a:cxn>
              <a:cxn ang="0">
                <a:pos x="34" y="108"/>
              </a:cxn>
              <a:cxn ang="0">
                <a:pos x="30" y="106"/>
              </a:cxn>
              <a:cxn ang="0">
                <a:pos x="26" y="102"/>
              </a:cxn>
              <a:cxn ang="0">
                <a:pos x="26" y="96"/>
              </a:cxn>
              <a:cxn ang="0">
                <a:pos x="26" y="92"/>
              </a:cxn>
              <a:cxn ang="0">
                <a:pos x="32" y="88"/>
              </a:cxn>
              <a:cxn ang="0">
                <a:pos x="40" y="86"/>
              </a:cxn>
              <a:cxn ang="0">
                <a:pos x="86" y="86"/>
              </a:cxn>
              <a:cxn ang="0">
                <a:pos x="86" y="56"/>
              </a:cxn>
              <a:cxn ang="0">
                <a:pos x="42" y="56"/>
              </a:cxn>
              <a:cxn ang="0">
                <a:pos x="34" y="54"/>
              </a:cxn>
              <a:cxn ang="0">
                <a:pos x="30" y="52"/>
              </a:cxn>
              <a:cxn ang="0">
                <a:pos x="26" y="48"/>
              </a:cxn>
              <a:cxn ang="0">
                <a:pos x="26" y="42"/>
              </a:cxn>
              <a:cxn ang="0">
                <a:pos x="26" y="38"/>
              </a:cxn>
              <a:cxn ang="0">
                <a:pos x="30" y="34"/>
              </a:cxn>
              <a:cxn ang="0">
                <a:pos x="32" y="34"/>
              </a:cxn>
              <a:cxn ang="0">
                <a:pos x="38" y="32"/>
              </a:cxn>
              <a:cxn ang="0">
                <a:pos x="86" y="32"/>
              </a:cxn>
              <a:cxn ang="0">
                <a:pos x="86" y="0"/>
              </a:cxn>
              <a:cxn ang="0">
                <a:pos x="34" y="0"/>
              </a:cxn>
              <a:cxn ang="0">
                <a:pos x="18" y="2"/>
              </a:cxn>
              <a:cxn ang="0">
                <a:pos x="12" y="4"/>
              </a:cxn>
              <a:cxn ang="0">
                <a:pos x="8" y="8"/>
              </a:cxn>
              <a:cxn ang="0">
                <a:pos x="4" y="12"/>
              </a:cxn>
              <a:cxn ang="0">
                <a:pos x="2" y="18"/>
              </a:cxn>
              <a:cxn ang="0">
                <a:pos x="0" y="28"/>
              </a:cxn>
              <a:cxn ang="0">
                <a:pos x="2" y="38"/>
              </a:cxn>
              <a:cxn ang="0">
                <a:pos x="4" y="44"/>
              </a:cxn>
              <a:cxn ang="0">
                <a:pos x="8" y="50"/>
              </a:cxn>
              <a:cxn ang="0">
                <a:pos x="14" y="58"/>
              </a:cxn>
              <a:cxn ang="0">
                <a:pos x="8" y="62"/>
              </a:cxn>
              <a:cxn ang="0">
                <a:pos x="4" y="68"/>
              </a:cxn>
              <a:cxn ang="0">
                <a:pos x="2" y="74"/>
              </a:cxn>
              <a:cxn ang="0">
                <a:pos x="0" y="84"/>
              </a:cxn>
              <a:cxn ang="0">
                <a:pos x="2" y="92"/>
              </a:cxn>
              <a:cxn ang="0">
                <a:pos x="4" y="98"/>
              </a:cxn>
              <a:cxn ang="0">
                <a:pos x="8" y="106"/>
              </a:cxn>
              <a:cxn ang="0">
                <a:pos x="14" y="112"/>
              </a:cxn>
              <a:cxn ang="0">
                <a:pos x="2" y="112"/>
              </a:cxn>
              <a:cxn ang="0">
                <a:pos x="2" y="142"/>
              </a:cxn>
              <a:cxn ang="0">
                <a:pos x="84" y="142"/>
              </a:cxn>
              <a:cxn ang="0">
                <a:pos x="86" y="142"/>
              </a:cxn>
            </a:cxnLst>
            <a:rect l="0" t="0" r="r" b="b"/>
            <a:pathLst>
              <a:path w="86" h="142">
                <a:moveTo>
                  <a:pt x="86" y="142"/>
                </a:moveTo>
                <a:lnTo>
                  <a:pt x="86" y="110"/>
                </a:lnTo>
                <a:lnTo>
                  <a:pt x="42" y="110"/>
                </a:lnTo>
                <a:lnTo>
                  <a:pt x="34" y="108"/>
                </a:lnTo>
                <a:lnTo>
                  <a:pt x="30" y="106"/>
                </a:lnTo>
                <a:lnTo>
                  <a:pt x="26" y="102"/>
                </a:lnTo>
                <a:lnTo>
                  <a:pt x="26" y="96"/>
                </a:lnTo>
                <a:lnTo>
                  <a:pt x="26" y="92"/>
                </a:lnTo>
                <a:lnTo>
                  <a:pt x="32" y="88"/>
                </a:lnTo>
                <a:lnTo>
                  <a:pt x="40" y="86"/>
                </a:lnTo>
                <a:lnTo>
                  <a:pt x="86" y="86"/>
                </a:lnTo>
                <a:lnTo>
                  <a:pt x="86" y="56"/>
                </a:lnTo>
                <a:lnTo>
                  <a:pt x="42" y="56"/>
                </a:lnTo>
                <a:lnTo>
                  <a:pt x="34" y="54"/>
                </a:lnTo>
                <a:lnTo>
                  <a:pt x="30" y="52"/>
                </a:lnTo>
                <a:lnTo>
                  <a:pt x="26" y="48"/>
                </a:lnTo>
                <a:lnTo>
                  <a:pt x="26" y="42"/>
                </a:lnTo>
                <a:lnTo>
                  <a:pt x="26" y="38"/>
                </a:lnTo>
                <a:lnTo>
                  <a:pt x="30" y="34"/>
                </a:lnTo>
                <a:lnTo>
                  <a:pt x="32" y="34"/>
                </a:lnTo>
                <a:lnTo>
                  <a:pt x="38" y="32"/>
                </a:lnTo>
                <a:lnTo>
                  <a:pt x="86" y="32"/>
                </a:lnTo>
                <a:lnTo>
                  <a:pt x="86" y="0"/>
                </a:lnTo>
                <a:lnTo>
                  <a:pt x="34" y="0"/>
                </a:lnTo>
                <a:lnTo>
                  <a:pt x="18" y="2"/>
                </a:lnTo>
                <a:lnTo>
                  <a:pt x="12" y="4"/>
                </a:lnTo>
                <a:lnTo>
                  <a:pt x="8" y="8"/>
                </a:lnTo>
                <a:lnTo>
                  <a:pt x="4" y="12"/>
                </a:lnTo>
                <a:lnTo>
                  <a:pt x="2" y="18"/>
                </a:lnTo>
                <a:lnTo>
                  <a:pt x="0" y="28"/>
                </a:lnTo>
                <a:lnTo>
                  <a:pt x="2" y="38"/>
                </a:lnTo>
                <a:lnTo>
                  <a:pt x="4" y="44"/>
                </a:lnTo>
                <a:lnTo>
                  <a:pt x="8" y="50"/>
                </a:lnTo>
                <a:lnTo>
                  <a:pt x="14" y="58"/>
                </a:lnTo>
                <a:lnTo>
                  <a:pt x="8" y="62"/>
                </a:lnTo>
                <a:lnTo>
                  <a:pt x="4" y="68"/>
                </a:lnTo>
                <a:lnTo>
                  <a:pt x="2" y="74"/>
                </a:lnTo>
                <a:lnTo>
                  <a:pt x="0" y="84"/>
                </a:lnTo>
                <a:lnTo>
                  <a:pt x="2" y="92"/>
                </a:lnTo>
                <a:lnTo>
                  <a:pt x="4" y="98"/>
                </a:lnTo>
                <a:lnTo>
                  <a:pt x="8" y="106"/>
                </a:lnTo>
                <a:lnTo>
                  <a:pt x="14" y="112"/>
                </a:lnTo>
                <a:lnTo>
                  <a:pt x="2" y="112"/>
                </a:lnTo>
                <a:lnTo>
                  <a:pt x="2" y="142"/>
                </a:lnTo>
                <a:lnTo>
                  <a:pt x="84" y="142"/>
                </a:lnTo>
                <a:lnTo>
                  <a:pt x="86" y="142"/>
                </a:lnTo>
                <a:close/>
              </a:path>
            </a:pathLst>
          </a:custGeom>
          <a:solidFill>
            <a:srgbClr val="231F20"/>
          </a:solidFill>
          <a:ln w="9525">
            <a:noFill/>
            <a:round/>
            <a:headEnd/>
            <a:tailEnd/>
          </a:ln>
        </p:spPr>
        <p:txBody>
          <a:bodyPr/>
          <a:lstStyle/>
          <a:p>
            <a:endParaRPr lang="en-US"/>
          </a:p>
        </p:txBody>
      </p:sp>
      <p:sp>
        <p:nvSpPr>
          <p:cNvPr id="64548" name="Freeform 36"/>
          <p:cNvSpPr>
            <a:spLocks/>
          </p:cNvSpPr>
          <p:nvPr/>
        </p:nvSpPr>
        <p:spPr bwMode="auto">
          <a:xfrm>
            <a:off x="779463" y="3260725"/>
            <a:ext cx="187325" cy="146050"/>
          </a:xfrm>
          <a:custGeom>
            <a:avLst/>
            <a:gdLst/>
            <a:ahLst/>
            <a:cxnLst>
              <a:cxn ang="0">
                <a:pos x="116" y="92"/>
              </a:cxn>
              <a:cxn ang="0">
                <a:pos x="116" y="62"/>
              </a:cxn>
              <a:cxn ang="0">
                <a:pos x="102" y="62"/>
              </a:cxn>
              <a:cxn ang="0">
                <a:pos x="110" y="56"/>
              </a:cxn>
              <a:cxn ang="0">
                <a:pos x="114" y="50"/>
              </a:cxn>
              <a:cxn ang="0">
                <a:pos x="116" y="44"/>
              </a:cxn>
              <a:cxn ang="0">
                <a:pos x="118" y="36"/>
              </a:cxn>
              <a:cxn ang="0">
                <a:pos x="116" y="26"/>
              </a:cxn>
              <a:cxn ang="0">
                <a:pos x="112" y="18"/>
              </a:cxn>
              <a:cxn ang="0">
                <a:pos x="106" y="10"/>
              </a:cxn>
              <a:cxn ang="0">
                <a:pos x="96" y="4"/>
              </a:cxn>
              <a:cxn ang="0">
                <a:pos x="86" y="2"/>
              </a:cxn>
              <a:cxn ang="0">
                <a:pos x="72" y="0"/>
              </a:cxn>
              <a:cxn ang="0">
                <a:pos x="62" y="0"/>
              </a:cxn>
              <a:cxn ang="0">
                <a:pos x="54" y="2"/>
              </a:cxn>
              <a:cxn ang="0">
                <a:pos x="48" y="6"/>
              </a:cxn>
              <a:cxn ang="0">
                <a:pos x="42" y="10"/>
              </a:cxn>
              <a:cxn ang="0">
                <a:pos x="36" y="16"/>
              </a:cxn>
              <a:cxn ang="0">
                <a:pos x="34" y="22"/>
              </a:cxn>
              <a:cxn ang="0">
                <a:pos x="30" y="28"/>
              </a:cxn>
              <a:cxn ang="0">
                <a:pos x="30" y="36"/>
              </a:cxn>
              <a:cxn ang="0">
                <a:pos x="30" y="42"/>
              </a:cxn>
              <a:cxn ang="0">
                <a:pos x="32" y="48"/>
              </a:cxn>
              <a:cxn ang="0">
                <a:pos x="36" y="54"/>
              </a:cxn>
              <a:cxn ang="0">
                <a:pos x="40" y="60"/>
              </a:cxn>
              <a:cxn ang="0">
                <a:pos x="0" y="60"/>
              </a:cxn>
              <a:cxn ang="0">
                <a:pos x="0" y="92"/>
              </a:cxn>
              <a:cxn ang="0">
                <a:pos x="114" y="92"/>
              </a:cxn>
              <a:cxn ang="0">
                <a:pos x="116" y="92"/>
              </a:cxn>
              <a:cxn ang="0">
                <a:pos x="58" y="56"/>
              </a:cxn>
              <a:cxn ang="0">
                <a:pos x="56" y="50"/>
              </a:cxn>
              <a:cxn ang="0">
                <a:pos x="54" y="44"/>
              </a:cxn>
              <a:cxn ang="0">
                <a:pos x="56" y="40"/>
              </a:cxn>
              <a:cxn ang="0">
                <a:pos x="58" y="36"/>
              </a:cxn>
              <a:cxn ang="0">
                <a:pos x="64" y="32"/>
              </a:cxn>
              <a:cxn ang="0">
                <a:pos x="74" y="32"/>
              </a:cxn>
              <a:cxn ang="0">
                <a:pos x="82" y="32"/>
              </a:cxn>
              <a:cxn ang="0">
                <a:pos x="88" y="36"/>
              </a:cxn>
              <a:cxn ang="0">
                <a:pos x="92" y="40"/>
              </a:cxn>
              <a:cxn ang="0">
                <a:pos x="94" y="46"/>
              </a:cxn>
              <a:cxn ang="0">
                <a:pos x="92" y="52"/>
              </a:cxn>
              <a:cxn ang="0">
                <a:pos x="88" y="56"/>
              </a:cxn>
              <a:cxn ang="0">
                <a:pos x="82" y="58"/>
              </a:cxn>
              <a:cxn ang="0">
                <a:pos x="74" y="60"/>
              </a:cxn>
              <a:cxn ang="0">
                <a:pos x="64" y="58"/>
              </a:cxn>
              <a:cxn ang="0">
                <a:pos x="58" y="56"/>
              </a:cxn>
              <a:cxn ang="0">
                <a:pos x="116" y="92"/>
              </a:cxn>
            </a:cxnLst>
            <a:rect l="0" t="0" r="r" b="b"/>
            <a:pathLst>
              <a:path w="118" h="92">
                <a:moveTo>
                  <a:pt x="116" y="92"/>
                </a:moveTo>
                <a:lnTo>
                  <a:pt x="116" y="62"/>
                </a:lnTo>
                <a:lnTo>
                  <a:pt x="102" y="62"/>
                </a:lnTo>
                <a:lnTo>
                  <a:pt x="110" y="56"/>
                </a:lnTo>
                <a:lnTo>
                  <a:pt x="114" y="50"/>
                </a:lnTo>
                <a:lnTo>
                  <a:pt x="116" y="44"/>
                </a:lnTo>
                <a:lnTo>
                  <a:pt x="118" y="36"/>
                </a:lnTo>
                <a:lnTo>
                  <a:pt x="116" y="26"/>
                </a:lnTo>
                <a:lnTo>
                  <a:pt x="112" y="18"/>
                </a:lnTo>
                <a:lnTo>
                  <a:pt x="106" y="10"/>
                </a:lnTo>
                <a:lnTo>
                  <a:pt x="96" y="4"/>
                </a:lnTo>
                <a:lnTo>
                  <a:pt x="86" y="2"/>
                </a:lnTo>
                <a:lnTo>
                  <a:pt x="72" y="0"/>
                </a:lnTo>
                <a:lnTo>
                  <a:pt x="62" y="0"/>
                </a:lnTo>
                <a:lnTo>
                  <a:pt x="54" y="2"/>
                </a:lnTo>
                <a:lnTo>
                  <a:pt x="48" y="6"/>
                </a:lnTo>
                <a:lnTo>
                  <a:pt x="42" y="10"/>
                </a:lnTo>
                <a:lnTo>
                  <a:pt x="36" y="16"/>
                </a:lnTo>
                <a:lnTo>
                  <a:pt x="34" y="22"/>
                </a:lnTo>
                <a:lnTo>
                  <a:pt x="30" y="28"/>
                </a:lnTo>
                <a:lnTo>
                  <a:pt x="30" y="36"/>
                </a:lnTo>
                <a:lnTo>
                  <a:pt x="30" y="42"/>
                </a:lnTo>
                <a:lnTo>
                  <a:pt x="32" y="48"/>
                </a:lnTo>
                <a:lnTo>
                  <a:pt x="36" y="54"/>
                </a:lnTo>
                <a:lnTo>
                  <a:pt x="40" y="60"/>
                </a:lnTo>
                <a:lnTo>
                  <a:pt x="0" y="60"/>
                </a:lnTo>
                <a:lnTo>
                  <a:pt x="0" y="92"/>
                </a:lnTo>
                <a:lnTo>
                  <a:pt x="114" y="92"/>
                </a:lnTo>
                <a:lnTo>
                  <a:pt x="116" y="92"/>
                </a:lnTo>
                <a:lnTo>
                  <a:pt x="58" y="56"/>
                </a:lnTo>
                <a:lnTo>
                  <a:pt x="56" y="50"/>
                </a:lnTo>
                <a:lnTo>
                  <a:pt x="54" y="44"/>
                </a:lnTo>
                <a:lnTo>
                  <a:pt x="56" y="40"/>
                </a:lnTo>
                <a:lnTo>
                  <a:pt x="58" y="36"/>
                </a:lnTo>
                <a:lnTo>
                  <a:pt x="64" y="32"/>
                </a:lnTo>
                <a:lnTo>
                  <a:pt x="74" y="32"/>
                </a:lnTo>
                <a:lnTo>
                  <a:pt x="82" y="32"/>
                </a:lnTo>
                <a:lnTo>
                  <a:pt x="88" y="36"/>
                </a:lnTo>
                <a:lnTo>
                  <a:pt x="92" y="40"/>
                </a:lnTo>
                <a:lnTo>
                  <a:pt x="94" y="46"/>
                </a:lnTo>
                <a:lnTo>
                  <a:pt x="92" y="52"/>
                </a:lnTo>
                <a:lnTo>
                  <a:pt x="88" y="56"/>
                </a:lnTo>
                <a:lnTo>
                  <a:pt x="82" y="58"/>
                </a:lnTo>
                <a:lnTo>
                  <a:pt x="74" y="60"/>
                </a:lnTo>
                <a:lnTo>
                  <a:pt x="64" y="58"/>
                </a:lnTo>
                <a:lnTo>
                  <a:pt x="58" y="56"/>
                </a:lnTo>
                <a:lnTo>
                  <a:pt x="116" y="92"/>
                </a:lnTo>
                <a:close/>
              </a:path>
            </a:pathLst>
          </a:custGeom>
          <a:solidFill>
            <a:srgbClr val="231F20"/>
          </a:solidFill>
          <a:ln w="9525">
            <a:noFill/>
            <a:round/>
            <a:headEnd/>
            <a:tailEnd/>
          </a:ln>
        </p:spPr>
        <p:txBody>
          <a:bodyPr/>
          <a:lstStyle/>
          <a:p>
            <a:endParaRPr lang="en-US"/>
          </a:p>
        </p:txBody>
      </p:sp>
      <p:sp>
        <p:nvSpPr>
          <p:cNvPr id="64549" name="Freeform 37"/>
          <p:cNvSpPr>
            <a:spLocks/>
          </p:cNvSpPr>
          <p:nvPr/>
        </p:nvSpPr>
        <p:spPr bwMode="auto">
          <a:xfrm>
            <a:off x="827088" y="3133725"/>
            <a:ext cx="136525" cy="101600"/>
          </a:xfrm>
          <a:custGeom>
            <a:avLst/>
            <a:gdLst/>
            <a:ahLst/>
            <a:cxnLst>
              <a:cxn ang="0">
                <a:pos x="86" y="64"/>
              </a:cxn>
              <a:cxn ang="0">
                <a:pos x="86" y="32"/>
              </a:cxn>
              <a:cxn ang="0">
                <a:pos x="58" y="32"/>
              </a:cxn>
              <a:cxn ang="0">
                <a:pos x="40" y="32"/>
              </a:cxn>
              <a:cxn ang="0">
                <a:pos x="30" y="28"/>
              </a:cxn>
              <a:cxn ang="0">
                <a:pos x="26" y="24"/>
              </a:cxn>
              <a:cxn ang="0">
                <a:pos x="24" y="18"/>
              </a:cxn>
              <a:cxn ang="0">
                <a:pos x="28" y="10"/>
              </a:cxn>
              <a:cxn ang="0">
                <a:pos x="4" y="0"/>
              </a:cxn>
              <a:cxn ang="0">
                <a:pos x="2" y="8"/>
              </a:cxn>
              <a:cxn ang="0">
                <a:pos x="0" y="14"/>
              </a:cxn>
              <a:cxn ang="0">
                <a:pos x="2" y="20"/>
              </a:cxn>
              <a:cxn ang="0">
                <a:pos x="4" y="26"/>
              </a:cxn>
              <a:cxn ang="0">
                <a:pos x="8" y="30"/>
              </a:cxn>
              <a:cxn ang="0">
                <a:pos x="16" y="34"/>
              </a:cxn>
              <a:cxn ang="0">
                <a:pos x="2" y="34"/>
              </a:cxn>
              <a:cxn ang="0">
                <a:pos x="2" y="64"/>
              </a:cxn>
              <a:cxn ang="0">
                <a:pos x="84" y="64"/>
              </a:cxn>
              <a:cxn ang="0">
                <a:pos x="86" y="64"/>
              </a:cxn>
            </a:cxnLst>
            <a:rect l="0" t="0" r="r" b="b"/>
            <a:pathLst>
              <a:path w="86" h="64">
                <a:moveTo>
                  <a:pt x="86" y="64"/>
                </a:moveTo>
                <a:lnTo>
                  <a:pt x="86" y="32"/>
                </a:lnTo>
                <a:lnTo>
                  <a:pt x="58" y="32"/>
                </a:lnTo>
                <a:lnTo>
                  <a:pt x="40" y="32"/>
                </a:lnTo>
                <a:lnTo>
                  <a:pt x="30" y="28"/>
                </a:lnTo>
                <a:lnTo>
                  <a:pt x="26" y="24"/>
                </a:lnTo>
                <a:lnTo>
                  <a:pt x="24" y="18"/>
                </a:lnTo>
                <a:lnTo>
                  <a:pt x="28" y="10"/>
                </a:lnTo>
                <a:lnTo>
                  <a:pt x="4" y="0"/>
                </a:lnTo>
                <a:lnTo>
                  <a:pt x="2" y="8"/>
                </a:lnTo>
                <a:lnTo>
                  <a:pt x="0" y="14"/>
                </a:lnTo>
                <a:lnTo>
                  <a:pt x="2" y="20"/>
                </a:lnTo>
                <a:lnTo>
                  <a:pt x="4" y="26"/>
                </a:lnTo>
                <a:lnTo>
                  <a:pt x="8" y="30"/>
                </a:lnTo>
                <a:lnTo>
                  <a:pt x="16" y="34"/>
                </a:lnTo>
                <a:lnTo>
                  <a:pt x="2" y="34"/>
                </a:lnTo>
                <a:lnTo>
                  <a:pt x="2" y="64"/>
                </a:lnTo>
                <a:lnTo>
                  <a:pt x="84" y="64"/>
                </a:lnTo>
                <a:lnTo>
                  <a:pt x="86" y="64"/>
                </a:lnTo>
                <a:close/>
              </a:path>
            </a:pathLst>
          </a:custGeom>
          <a:solidFill>
            <a:srgbClr val="231F20"/>
          </a:solidFill>
          <a:ln w="9525">
            <a:noFill/>
            <a:round/>
            <a:headEnd/>
            <a:tailEnd/>
          </a:ln>
        </p:spPr>
        <p:txBody>
          <a:bodyPr/>
          <a:lstStyle/>
          <a:p>
            <a:endParaRPr lang="en-US"/>
          </a:p>
        </p:txBody>
      </p:sp>
      <p:sp>
        <p:nvSpPr>
          <p:cNvPr id="64550" name="Freeform 38"/>
          <p:cNvSpPr>
            <a:spLocks/>
          </p:cNvSpPr>
          <p:nvPr/>
        </p:nvSpPr>
        <p:spPr bwMode="auto">
          <a:xfrm>
            <a:off x="827088" y="2978150"/>
            <a:ext cx="139700" cy="152400"/>
          </a:xfrm>
          <a:custGeom>
            <a:avLst/>
            <a:gdLst/>
            <a:ahLst/>
            <a:cxnLst>
              <a:cxn ang="0">
                <a:pos x="22" y="58"/>
              </a:cxn>
              <a:cxn ang="0">
                <a:pos x="20" y="54"/>
              </a:cxn>
              <a:cxn ang="0">
                <a:pos x="20" y="46"/>
              </a:cxn>
              <a:cxn ang="0">
                <a:pos x="20" y="42"/>
              </a:cxn>
              <a:cxn ang="0">
                <a:pos x="22" y="38"/>
              </a:cxn>
              <a:cxn ang="0">
                <a:pos x="24" y="36"/>
              </a:cxn>
              <a:cxn ang="0">
                <a:pos x="30" y="36"/>
              </a:cxn>
              <a:cxn ang="0">
                <a:pos x="34" y="46"/>
              </a:cxn>
              <a:cxn ang="0">
                <a:pos x="38" y="70"/>
              </a:cxn>
              <a:cxn ang="0">
                <a:pos x="42" y="82"/>
              </a:cxn>
              <a:cxn ang="0">
                <a:pos x="48" y="90"/>
              </a:cxn>
              <a:cxn ang="0">
                <a:pos x="54" y="94"/>
              </a:cxn>
              <a:cxn ang="0">
                <a:pos x="64" y="96"/>
              </a:cxn>
              <a:cxn ang="0">
                <a:pos x="72" y="94"/>
              </a:cxn>
              <a:cxn ang="0">
                <a:pos x="80" y="88"/>
              </a:cxn>
              <a:cxn ang="0">
                <a:pos x="86" y="78"/>
              </a:cxn>
              <a:cxn ang="0">
                <a:pos x="88" y="66"/>
              </a:cxn>
              <a:cxn ang="0">
                <a:pos x="86" y="56"/>
              </a:cxn>
              <a:cxn ang="0">
                <a:pos x="84" y="46"/>
              </a:cxn>
              <a:cxn ang="0">
                <a:pos x="80" y="40"/>
              </a:cxn>
              <a:cxn ang="0">
                <a:pos x="74" y="34"/>
              </a:cxn>
              <a:cxn ang="0">
                <a:pos x="80" y="32"/>
              </a:cxn>
              <a:cxn ang="0">
                <a:pos x="86" y="30"/>
              </a:cxn>
              <a:cxn ang="0">
                <a:pos x="86" y="0"/>
              </a:cxn>
              <a:cxn ang="0">
                <a:pos x="76" y="4"/>
              </a:cxn>
              <a:cxn ang="0">
                <a:pos x="68" y="4"/>
              </a:cxn>
              <a:cxn ang="0">
                <a:pos x="30" y="4"/>
              </a:cxn>
              <a:cxn ang="0">
                <a:pos x="18" y="6"/>
              </a:cxn>
              <a:cxn ang="0">
                <a:pos x="12" y="10"/>
              </a:cxn>
              <a:cxn ang="0">
                <a:pos x="8" y="14"/>
              </a:cxn>
              <a:cxn ang="0">
                <a:pos x="4" y="20"/>
              </a:cxn>
              <a:cxn ang="0">
                <a:pos x="2" y="28"/>
              </a:cxn>
              <a:cxn ang="0">
                <a:pos x="0" y="50"/>
              </a:cxn>
              <a:cxn ang="0">
                <a:pos x="2" y="66"/>
              </a:cxn>
              <a:cxn ang="0">
                <a:pos x="6" y="80"/>
              </a:cxn>
              <a:cxn ang="0">
                <a:pos x="10" y="84"/>
              </a:cxn>
              <a:cxn ang="0">
                <a:pos x="14" y="88"/>
              </a:cxn>
              <a:cxn ang="0">
                <a:pos x="18" y="92"/>
              </a:cxn>
              <a:cxn ang="0">
                <a:pos x="26" y="94"/>
              </a:cxn>
              <a:cxn ang="0">
                <a:pos x="30" y="62"/>
              </a:cxn>
              <a:cxn ang="0">
                <a:pos x="24" y="60"/>
              </a:cxn>
              <a:cxn ang="0">
                <a:pos x="24" y="58"/>
              </a:cxn>
              <a:cxn ang="0">
                <a:pos x="22" y="58"/>
              </a:cxn>
              <a:cxn ang="0">
                <a:pos x="50" y="36"/>
              </a:cxn>
              <a:cxn ang="0">
                <a:pos x="60" y="38"/>
              </a:cxn>
              <a:cxn ang="0">
                <a:pos x="64" y="40"/>
              </a:cxn>
              <a:cxn ang="0">
                <a:pos x="66" y="44"/>
              </a:cxn>
              <a:cxn ang="0">
                <a:pos x="68" y="48"/>
              </a:cxn>
              <a:cxn ang="0">
                <a:pos x="70" y="54"/>
              </a:cxn>
              <a:cxn ang="0">
                <a:pos x="68" y="58"/>
              </a:cxn>
              <a:cxn ang="0">
                <a:pos x="66" y="62"/>
              </a:cxn>
              <a:cxn ang="0">
                <a:pos x="64" y="64"/>
              </a:cxn>
              <a:cxn ang="0">
                <a:pos x="60" y="64"/>
              </a:cxn>
              <a:cxn ang="0">
                <a:pos x="58" y="64"/>
              </a:cxn>
              <a:cxn ang="0">
                <a:pos x="54" y="62"/>
              </a:cxn>
              <a:cxn ang="0">
                <a:pos x="52" y="56"/>
              </a:cxn>
              <a:cxn ang="0">
                <a:pos x="50" y="50"/>
              </a:cxn>
              <a:cxn ang="0">
                <a:pos x="46" y="36"/>
              </a:cxn>
              <a:cxn ang="0">
                <a:pos x="50" y="36"/>
              </a:cxn>
              <a:cxn ang="0">
                <a:pos x="22" y="58"/>
              </a:cxn>
            </a:cxnLst>
            <a:rect l="0" t="0" r="r" b="b"/>
            <a:pathLst>
              <a:path w="88" h="96">
                <a:moveTo>
                  <a:pt x="22" y="58"/>
                </a:moveTo>
                <a:lnTo>
                  <a:pt x="20" y="54"/>
                </a:lnTo>
                <a:lnTo>
                  <a:pt x="20" y="46"/>
                </a:lnTo>
                <a:lnTo>
                  <a:pt x="20" y="42"/>
                </a:lnTo>
                <a:lnTo>
                  <a:pt x="22" y="38"/>
                </a:lnTo>
                <a:lnTo>
                  <a:pt x="24" y="36"/>
                </a:lnTo>
                <a:lnTo>
                  <a:pt x="30" y="36"/>
                </a:lnTo>
                <a:lnTo>
                  <a:pt x="34" y="46"/>
                </a:lnTo>
                <a:lnTo>
                  <a:pt x="38" y="70"/>
                </a:lnTo>
                <a:lnTo>
                  <a:pt x="42" y="82"/>
                </a:lnTo>
                <a:lnTo>
                  <a:pt x="48" y="90"/>
                </a:lnTo>
                <a:lnTo>
                  <a:pt x="54" y="94"/>
                </a:lnTo>
                <a:lnTo>
                  <a:pt x="64" y="96"/>
                </a:lnTo>
                <a:lnTo>
                  <a:pt x="72" y="94"/>
                </a:lnTo>
                <a:lnTo>
                  <a:pt x="80" y="88"/>
                </a:lnTo>
                <a:lnTo>
                  <a:pt x="86" y="78"/>
                </a:lnTo>
                <a:lnTo>
                  <a:pt x="88" y="66"/>
                </a:lnTo>
                <a:lnTo>
                  <a:pt x="86" y="56"/>
                </a:lnTo>
                <a:lnTo>
                  <a:pt x="84" y="46"/>
                </a:lnTo>
                <a:lnTo>
                  <a:pt x="80" y="40"/>
                </a:lnTo>
                <a:lnTo>
                  <a:pt x="74" y="34"/>
                </a:lnTo>
                <a:lnTo>
                  <a:pt x="80" y="32"/>
                </a:lnTo>
                <a:lnTo>
                  <a:pt x="86" y="30"/>
                </a:lnTo>
                <a:lnTo>
                  <a:pt x="86" y="0"/>
                </a:lnTo>
                <a:lnTo>
                  <a:pt x="76" y="4"/>
                </a:lnTo>
                <a:lnTo>
                  <a:pt x="68" y="4"/>
                </a:lnTo>
                <a:lnTo>
                  <a:pt x="30" y="4"/>
                </a:lnTo>
                <a:lnTo>
                  <a:pt x="18" y="6"/>
                </a:lnTo>
                <a:lnTo>
                  <a:pt x="12" y="10"/>
                </a:lnTo>
                <a:lnTo>
                  <a:pt x="8" y="14"/>
                </a:lnTo>
                <a:lnTo>
                  <a:pt x="4" y="20"/>
                </a:lnTo>
                <a:lnTo>
                  <a:pt x="2" y="28"/>
                </a:lnTo>
                <a:lnTo>
                  <a:pt x="0" y="50"/>
                </a:lnTo>
                <a:lnTo>
                  <a:pt x="2" y="66"/>
                </a:lnTo>
                <a:lnTo>
                  <a:pt x="6" y="80"/>
                </a:lnTo>
                <a:lnTo>
                  <a:pt x="10" y="84"/>
                </a:lnTo>
                <a:lnTo>
                  <a:pt x="14" y="88"/>
                </a:lnTo>
                <a:lnTo>
                  <a:pt x="18" y="92"/>
                </a:lnTo>
                <a:lnTo>
                  <a:pt x="26" y="94"/>
                </a:lnTo>
                <a:lnTo>
                  <a:pt x="30" y="62"/>
                </a:lnTo>
                <a:lnTo>
                  <a:pt x="24" y="60"/>
                </a:lnTo>
                <a:lnTo>
                  <a:pt x="24" y="58"/>
                </a:lnTo>
                <a:lnTo>
                  <a:pt x="22" y="58"/>
                </a:lnTo>
                <a:lnTo>
                  <a:pt x="50" y="36"/>
                </a:lnTo>
                <a:lnTo>
                  <a:pt x="60" y="38"/>
                </a:lnTo>
                <a:lnTo>
                  <a:pt x="64" y="40"/>
                </a:lnTo>
                <a:lnTo>
                  <a:pt x="66" y="44"/>
                </a:lnTo>
                <a:lnTo>
                  <a:pt x="68" y="48"/>
                </a:lnTo>
                <a:lnTo>
                  <a:pt x="70" y="54"/>
                </a:lnTo>
                <a:lnTo>
                  <a:pt x="68" y="58"/>
                </a:lnTo>
                <a:lnTo>
                  <a:pt x="66" y="62"/>
                </a:lnTo>
                <a:lnTo>
                  <a:pt x="64" y="64"/>
                </a:lnTo>
                <a:lnTo>
                  <a:pt x="60" y="64"/>
                </a:lnTo>
                <a:lnTo>
                  <a:pt x="58" y="64"/>
                </a:lnTo>
                <a:lnTo>
                  <a:pt x="54" y="62"/>
                </a:lnTo>
                <a:lnTo>
                  <a:pt x="52" y="56"/>
                </a:lnTo>
                <a:lnTo>
                  <a:pt x="50" y="50"/>
                </a:lnTo>
                <a:lnTo>
                  <a:pt x="46" y="36"/>
                </a:lnTo>
                <a:lnTo>
                  <a:pt x="50" y="36"/>
                </a:lnTo>
                <a:lnTo>
                  <a:pt x="22" y="58"/>
                </a:lnTo>
                <a:close/>
              </a:path>
            </a:pathLst>
          </a:custGeom>
          <a:solidFill>
            <a:srgbClr val="231F20"/>
          </a:solidFill>
          <a:ln w="9525">
            <a:noFill/>
            <a:round/>
            <a:headEnd/>
            <a:tailEnd/>
          </a:ln>
        </p:spPr>
        <p:txBody>
          <a:bodyPr/>
          <a:lstStyle/>
          <a:p>
            <a:endParaRPr lang="en-US"/>
          </a:p>
        </p:txBody>
      </p:sp>
      <p:sp>
        <p:nvSpPr>
          <p:cNvPr id="64551" name="Freeform 39"/>
          <p:cNvSpPr>
            <a:spLocks/>
          </p:cNvSpPr>
          <p:nvPr/>
        </p:nvSpPr>
        <p:spPr bwMode="auto">
          <a:xfrm>
            <a:off x="827088" y="2816225"/>
            <a:ext cx="136525" cy="139700"/>
          </a:xfrm>
          <a:custGeom>
            <a:avLst/>
            <a:gdLst/>
            <a:ahLst/>
            <a:cxnLst>
              <a:cxn ang="0">
                <a:pos x="86" y="88"/>
              </a:cxn>
              <a:cxn ang="0">
                <a:pos x="86" y="56"/>
              </a:cxn>
              <a:cxn ang="0">
                <a:pos x="46" y="56"/>
              </a:cxn>
              <a:cxn ang="0">
                <a:pos x="36" y="54"/>
              </a:cxn>
              <a:cxn ang="0">
                <a:pos x="30" y="52"/>
              </a:cxn>
              <a:cxn ang="0">
                <a:pos x="26" y="48"/>
              </a:cxn>
              <a:cxn ang="0">
                <a:pos x="26" y="42"/>
              </a:cxn>
              <a:cxn ang="0">
                <a:pos x="26" y="38"/>
              </a:cxn>
              <a:cxn ang="0">
                <a:pos x="28" y="34"/>
              </a:cxn>
              <a:cxn ang="0">
                <a:pos x="32" y="32"/>
              </a:cxn>
              <a:cxn ang="0">
                <a:pos x="40" y="32"/>
              </a:cxn>
              <a:cxn ang="0">
                <a:pos x="86" y="32"/>
              </a:cxn>
              <a:cxn ang="0">
                <a:pos x="86" y="0"/>
              </a:cxn>
              <a:cxn ang="0">
                <a:pos x="32" y="0"/>
              </a:cxn>
              <a:cxn ang="0">
                <a:pos x="18" y="2"/>
              </a:cxn>
              <a:cxn ang="0">
                <a:pos x="12" y="4"/>
              </a:cxn>
              <a:cxn ang="0">
                <a:pos x="8" y="6"/>
              </a:cxn>
              <a:cxn ang="0">
                <a:pos x="4" y="12"/>
              </a:cxn>
              <a:cxn ang="0">
                <a:pos x="2" y="16"/>
              </a:cxn>
              <a:cxn ang="0">
                <a:pos x="0" y="28"/>
              </a:cxn>
              <a:cxn ang="0">
                <a:pos x="2" y="36"/>
              </a:cxn>
              <a:cxn ang="0">
                <a:pos x="4" y="44"/>
              </a:cxn>
              <a:cxn ang="0">
                <a:pos x="8" y="50"/>
              </a:cxn>
              <a:cxn ang="0">
                <a:pos x="16" y="58"/>
              </a:cxn>
              <a:cxn ang="0">
                <a:pos x="2" y="58"/>
              </a:cxn>
              <a:cxn ang="0">
                <a:pos x="2" y="88"/>
              </a:cxn>
              <a:cxn ang="0">
                <a:pos x="84" y="88"/>
              </a:cxn>
              <a:cxn ang="0">
                <a:pos x="86" y="88"/>
              </a:cxn>
            </a:cxnLst>
            <a:rect l="0" t="0" r="r" b="b"/>
            <a:pathLst>
              <a:path w="86" h="88">
                <a:moveTo>
                  <a:pt x="86" y="88"/>
                </a:moveTo>
                <a:lnTo>
                  <a:pt x="86" y="56"/>
                </a:lnTo>
                <a:lnTo>
                  <a:pt x="46" y="56"/>
                </a:lnTo>
                <a:lnTo>
                  <a:pt x="36" y="54"/>
                </a:lnTo>
                <a:lnTo>
                  <a:pt x="30" y="52"/>
                </a:lnTo>
                <a:lnTo>
                  <a:pt x="26" y="48"/>
                </a:lnTo>
                <a:lnTo>
                  <a:pt x="26" y="42"/>
                </a:lnTo>
                <a:lnTo>
                  <a:pt x="26" y="38"/>
                </a:lnTo>
                <a:lnTo>
                  <a:pt x="28" y="34"/>
                </a:lnTo>
                <a:lnTo>
                  <a:pt x="32" y="32"/>
                </a:lnTo>
                <a:lnTo>
                  <a:pt x="40" y="32"/>
                </a:lnTo>
                <a:lnTo>
                  <a:pt x="86" y="32"/>
                </a:lnTo>
                <a:lnTo>
                  <a:pt x="86" y="0"/>
                </a:lnTo>
                <a:lnTo>
                  <a:pt x="32" y="0"/>
                </a:lnTo>
                <a:lnTo>
                  <a:pt x="18" y="2"/>
                </a:lnTo>
                <a:lnTo>
                  <a:pt x="12" y="4"/>
                </a:lnTo>
                <a:lnTo>
                  <a:pt x="8" y="6"/>
                </a:lnTo>
                <a:lnTo>
                  <a:pt x="4" y="12"/>
                </a:lnTo>
                <a:lnTo>
                  <a:pt x="2" y="16"/>
                </a:lnTo>
                <a:lnTo>
                  <a:pt x="0" y="28"/>
                </a:lnTo>
                <a:lnTo>
                  <a:pt x="2" y="36"/>
                </a:lnTo>
                <a:lnTo>
                  <a:pt x="4" y="44"/>
                </a:lnTo>
                <a:lnTo>
                  <a:pt x="8" y="50"/>
                </a:lnTo>
                <a:lnTo>
                  <a:pt x="16" y="58"/>
                </a:lnTo>
                <a:lnTo>
                  <a:pt x="2" y="58"/>
                </a:lnTo>
                <a:lnTo>
                  <a:pt x="2" y="88"/>
                </a:lnTo>
                <a:lnTo>
                  <a:pt x="84" y="88"/>
                </a:lnTo>
                <a:lnTo>
                  <a:pt x="86" y="88"/>
                </a:lnTo>
                <a:close/>
              </a:path>
            </a:pathLst>
          </a:custGeom>
          <a:solidFill>
            <a:srgbClr val="231F20"/>
          </a:solidFill>
          <a:ln w="9525">
            <a:noFill/>
            <a:round/>
            <a:headEnd/>
            <a:tailEnd/>
          </a:ln>
        </p:spPr>
        <p:txBody>
          <a:bodyPr/>
          <a:lstStyle/>
          <a:p>
            <a:endParaRPr lang="en-US"/>
          </a:p>
        </p:txBody>
      </p:sp>
      <p:sp>
        <p:nvSpPr>
          <p:cNvPr id="64552" name="Freeform 40"/>
          <p:cNvSpPr>
            <a:spLocks/>
          </p:cNvSpPr>
          <p:nvPr/>
        </p:nvSpPr>
        <p:spPr bwMode="auto">
          <a:xfrm>
            <a:off x="827088" y="2638425"/>
            <a:ext cx="139700" cy="152400"/>
          </a:xfrm>
          <a:custGeom>
            <a:avLst/>
            <a:gdLst/>
            <a:ahLst/>
            <a:cxnLst>
              <a:cxn ang="0">
                <a:pos x="48" y="0"/>
              </a:cxn>
              <a:cxn ang="0">
                <a:pos x="34" y="2"/>
              </a:cxn>
              <a:cxn ang="0">
                <a:pos x="22" y="6"/>
              </a:cxn>
              <a:cxn ang="0">
                <a:pos x="12" y="12"/>
              </a:cxn>
              <a:cxn ang="0">
                <a:pos x="6" y="22"/>
              </a:cxn>
              <a:cxn ang="0">
                <a:pos x="2" y="34"/>
              </a:cxn>
              <a:cxn ang="0">
                <a:pos x="0" y="50"/>
              </a:cxn>
              <a:cxn ang="0">
                <a:pos x="2" y="60"/>
              </a:cxn>
              <a:cxn ang="0">
                <a:pos x="4" y="70"/>
              </a:cxn>
              <a:cxn ang="0">
                <a:pos x="8" y="78"/>
              </a:cxn>
              <a:cxn ang="0">
                <a:pos x="12" y="84"/>
              </a:cxn>
              <a:cxn ang="0">
                <a:pos x="18" y="90"/>
              </a:cxn>
              <a:cxn ang="0">
                <a:pos x="26" y="94"/>
              </a:cxn>
              <a:cxn ang="0">
                <a:pos x="34" y="96"/>
              </a:cxn>
              <a:cxn ang="0">
                <a:pos x="44" y="96"/>
              </a:cxn>
              <a:cxn ang="0">
                <a:pos x="56" y="94"/>
              </a:cxn>
              <a:cxn ang="0">
                <a:pos x="68" y="90"/>
              </a:cxn>
              <a:cxn ang="0">
                <a:pos x="76" y="84"/>
              </a:cxn>
              <a:cxn ang="0">
                <a:pos x="82" y="74"/>
              </a:cxn>
              <a:cxn ang="0">
                <a:pos x="86" y="64"/>
              </a:cxn>
              <a:cxn ang="0">
                <a:pos x="88" y="48"/>
              </a:cxn>
              <a:cxn ang="0">
                <a:pos x="86" y="32"/>
              </a:cxn>
              <a:cxn ang="0">
                <a:pos x="82" y="20"/>
              </a:cxn>
              <a:cxn ang="0">
                <a:pos x="74" y="10"/>
              </a:cxn>
              <a:cxn ang="0">
                <a:pos x="64" y="2"/>
              </a:cxn>
              <a:cxn ang="0">
                <a:pos x="60" y="34"/>
              </a:cxn>
              <a:cxn ang="0">
                <a:pos x="66" y="40"/>
              </a:cxn>
              <a:cxn ang="0">
                <a:pos x="68" y="48"/>
              </a:cxn>
              <a:cxn ang="0">
                <a:pos x="66" y="54"/>
              </a:cxn>
              <a:cxn ang="0">
                <a:pos x="62" y="60"/>
              </a:cxn>
              <a:cxn ang="0">
                <a:pos x="58" y="62"/>
              </a:cxn>
              <a:cxn ang="0">
                <a:pos x="52" y="64"/>
              </a:cxn>
              <a:cxn ang="0">
                <a:pos x="52" y="0"/>
              </a:cxn>
              <a:cxn ang="0">
                <a:pos x="50" y="0"/>
              </a:cxn>
              <a:cxn ang="0">
                <a:pos x="48" y="0"/>
              </a:cxn>
              <a:cxn ang="0">
                <a:pos x="36" y="64"/>
              </a:cxn>
              <a:cxn ang="0">
                <a:pos x="30" y="62"/>
              </a:cxn>
              <a:cxn ang="0">
                <a:pos x="26" y="60"/>
              </a:cxn>
              <a:cxn ang="0">
                <a:pos x="20" y="56"/>
              </a:cxn>
              <a:cxn ang="0">
                <a:pos x="20" y="48"/>
              </a:cxn>
              <a:cxn ang="0">
                <a:pos x="20" y="42"/>
              </a:cxn>
              <a:cxn ang="0">
                <a:pos x="24" y="38"/>
              </a:cxn>
              <a:cxn ang="0">
                <a:pos x="28" y="34"/>
              </a:cxn>
              <a:cxn ang="0">
                <a:pos x="36" y="32"/>
              </a:cxn>
              <a:cxn ang="0">
                <a:pos x="36" y="64"/>
              </a:cxn>
              <a:cxn ang="0">
                <a:pos x="48" y="0"/>
              </a:cxn>
            </a:cxnLst>
            <a:rect l="0" t="0" r="r" b="b"/>
            <a:pathLst>
              <a:path w="88" h="96">
                <a:moveTo>
                  <a:pt x="48" y="0"/>
                </a:moveTo>
                <a:lnTo>
                  <a:pt x="34" y="2"/>
                </a:lnTo>
                <a:lnTo>
                  <a:pt x="22" y="6"/>
                </a:lnTo>
                <a:lnTo>
                  <a:pt x="12" y="12"/>
                </a:lnTo>
                <a:lnTo>
                  <a:pt x="6" y="22"/>
                </a:lnTo>
                <a:lnTo>
                  <a:pt x="2" y="34"/>
                </a:lnTo>
                <a:lnTo>
                  <a:pt x="0" y="50"/>
                </a:lnTo>
                <a:lnTo>
                  <a:pt x="2" y="60"/>
                </a:lnTo>
                <a:lnTo>
                  <a:pt x="4" y="70"/>
                </a:lnTo>
                <a:lnTo>
                  <a:pt x="8" y="78"/>
                </a:lnTo>
                <a:lnTo>
                  <a:pt x="12" y="84"/>
                </a:lnTo>
                <a:lnTo>
                  <a:pt x="18" y="90"/>
                </a:lnTo>
                <a:lnTo>
                  <a:pt x="26" y="94"/>
                </a:lnTo>
                <a:lnTo>
                  <a:pt x="34" y="96"/>
                </a:lnTo>
                <a:lnTo>
                  <a:pt x="44" y="96"/>
                </a:lnTo>
                <a:lnTo>
                  <a:pt x="56" y="94"/>
                </a:lnTo>
                <a:lnTo>
                  <a:pt x="68" y="90"/>
                </a:lnTo>
                <a:lnTo>
                  <a:pt x="76" y="84"/>
                </a:lnTo>
                <a:lnTo>
                  <a:pt x="82" y="74"/>
                </a:lnTo>
                <a:lnTo>
                  <a:pt x="86" y="64"/>
                </a:lnTo>
                <a:lnTo>
                  <a:pt x="88" y="48"/>
                </a:lnTo>
                <a:lnTo>
                  <a:pt x="86" y="32"/>
                </a:lnTo>
                <a:lnTo>
                  <a:pt x="82" y="20"/>
                </a:lnTo>
                <a:lnTo>
                  <a:pt x="74" y="10"/>
                </a:lnTo>
                <a:lnTo>
                  <a:pt x="64" y="2"/>
                </a:lnTo>
                <a:lnTo>
                  <a:pt x="60" y="34"/>
                </a:lnTo>
                <a:lnTo>
                  <a:pt x="66" y="40"/>
                </a:lnTo>
                <a:lnTo>
                  <a:pt x="68" y="48"/>
                </a:lnTo>
                <a:lnTo>
                  <a:pt x="66" y="54"/>
                </a:lnTo>
                <a:lnTo>
                  <a:pt x="62" y="60"/>
                </a:lnTo>
                <a:lnTo>
                  <a:pt x="58" y="62"/>
                </a:lnTo>
                <a:lnTo>
                  <a:pt x="52" y="64"/>
                </a:lnTo>
                <a:lnTo>
                  <a:pt x="52" y="0"/>
                </a:lnTo>
                <a:lnTo>
                  <a:pt x="50" y="0"/>
                </a:lnTo>
                <a:lnTo>
                  <a:pt x="48" y="0"/>
                </a:lnTo>
                <a:lnTo>
                  <a:pt x="36" y="64"/>
                </a:lnTo>
                <a:lnTo>
                  <a:pt x="30" y="62"/>
                </a:lnTo>
                <a:lnTo>
                  <a:pt x="26" y="60"/>
                </a:lnTo>
                <a:lnTo>
                  <a:pt x="20" y="56"/>
                </a:lnTo>
                <a:lnTo>
                  <a:pt x="20" y="48"/>
                </a:lnTo>
                <a:lnTo>
                  <a:pt x="20" y="42"/>
                </a:lnTo>
                <a:lnTo>
                  <a:pt x="24" y="38"/>
                </a:lnTo>
                <a:lnTo>
                  <a:pt x="28" y="34"/>
                </a:lnTo>
                <a:lnTo>
                  <a:pt x="36" y="32"/>
                </a:lnTo>
                <a:lnTo>
                  <a:pt x="36" y="64"/>
                </a:lnTo>
                <a:lnTo>
                  <a:pt x="48" y="0"/>
                </a:lnTo>
                <a:close/>
              </a:path>
            </a:pathLst>
          </a:custGeom>
          <a:solidFill>
            <a:srgbClr val="231F20"/>
          </a:solidFill>
          <a:ln w="9525">
            <a:noFill/>
            <a:round/>
            <a:headEnd/>
            <a:tailEnd/>
          </a:ln>
        </p:spPr>
        <p:txBody>
          <a:bodyPr/>
          <a:lstStyle/>
          <a:p>
            <a:endParaRPr lang="en-US"/>
          </a:p>
        </p:txBody>
      </p:sp>
      <p:sp>
        <p:nvSpPr>
          <p:cNvPr id="64553" name="Freeform 41"/>
          <p:cNvSpPr>
            <a:spLocks/>
          </p:cNvSpPr>
          <p:nvPr/>
        </p:nvSpPr>
        <p:spPr bwMode="auto">
          <a:xfrm>
            <a:off x="827088" y="2384425"/>
            <a:ext cx="184150" cy="146050"/>
          </a:xfrm>
          <a:custGeom>
            <a:avLst/>
            <a:gdLst/>
            <a:ahLst/>
            <a:cxnLst>
              <a:cxn ang="0">
                <a:pos x="116" y="60"/>
              </a:cxn>
              <a:cxn ang="0">
                <a:pos x="78" y="60"/>
              </a:cxn>
              <a:cxn ang="0">
                <a:pos x="82" y="56"/>
              </a:cxn>
              <a:cxn ang="0">
                <a:pos x="84" y="50"/>
              </a:cxn>
              <a:cxn ang="0">
                <a:pos x="86" y="42"/>
              </a:cxn>
              <a:cxn ang="0">
                <a:pos x="88" y="36"/>
              </a:cxn>
              <a:cxn ang="0">
                <a:pos x="86" y="28"/>
              </a:cxn>
              <a:cxn ang="0">
                <a:pos x="84" y="22"/>
              </a:cxn>
              <a:cxn ang="0">
                <a:pos x="80" y="16"/>
              </a:cxn>
              <a:cxn ang="0">
                <a:pos x="76" y="10"/>
              </a:cxn>
              <a:cxn ang="0">
                <a:pos x="70" y="6"/>
              </a:cxn>
              <a:cxn ang="0">
                <a:pos x="62" y="4"/>
              </a:cxn>
              <a:cxn ang="0">
                <a:pos x="54" y="2"/>
              </a:cxn>
              <a:cxn ang="0">
                <a:pos x="44" y="0"/>
              </a:cxn>
              <a:cxn ang="0">
                <a:pos x="36" y="2"/>
              </a:cxn>
              <a:cxn ang="0">
                <a:pos x="28" y="4"/>
              </a:cxn>
              <a:cxn ang="0">
                <a:pos x="20" y="6"/>
              </a:cxn>
              <a:cxn ang="0">
                <a:pos x="14" y="10"/>
              </a:cxn>
              <a:cxn ang="0">
                <a:pos x="8" y="16"/>
              </a:cxn>
              <a:cxn ang="0">
                <a:pos x="4" y="20"/>
              </a:cxn>
              <a:cxn ang="0">
                <a:pos x="2" y="28"/>
              </a:cxn>
              <a:cxn ang="0">
                <a:pos x="0" y="36"/>
              </a:cxn>
              <a:cxn ang="0">
                <a:pos x="2" y="44"/>
              </a:cxn>
              <a:cxn ang="0">
                <a:pos x="4" y="52"/>
              </a:cxn>
              <a:cxn ang="0">
                <a:pos x="8" y="56"/>
              </a:cxn>
              <a:cxn ang="0">
                <a:pos x="14" y="62"/>
              </a:cxn>
              <a:cxn ang="0">
                <a:pos x="2" y="62"/>
              </a:cxn>
              <a:cxn ang="0">
                <a:pos x="2" y="92"/>
              </a:cxn>
              <a:cxn ang="0">
                <a:pos x="116" y="92"/>
              </a:cxn>
              <a:cxn ang="0">
                <a:pos x="116" y="62"/>
              </a:cxn>
              <a:cxn ang="0">
                <a:pos x="116" y="60"/>
              </a:cxn>
              <a:cxn ang="0">
                <a:pos x="28" y="56"/>
              </a:cxn>
              <a:cxn ang="0">
                <a:pos x="24" y="52"/>
              </a:cxn>
              <a:cxn ang="0">
                <a:pos x="24" y="46"/>
              </a:cxn>
              <a:cxn ang="0">
                <a:pos x="24" y="40"/>
              </a:cxn>
              <a:cxn ang="0">
                <a:pos x="28" y="36"/>
              </a:cxn>
              <a:cxn ang="0">
                <a:pos x="34" y="34"/>
              </a:cxn>
              <a:cxn ang="0">
                <a:pos x="44" y="32"/>
              </a:cxn>
              <a:cxn ang="0">
                <a:pos x="52" y="34"/>
              </a:cxn>
              <a:cxn ang="0">
                <a:pos x="58" y="36"/>
              </a:cxn>
              <a:cxn ang="0">
                <a:pos x="62" y="40"/>
              </a:cxn>
              <a:cxn ang="0">
                <a:pos x="64" y="46"/>
              </a:cxn>
              <a:cxn ang="0">
                <a:pos x="62" y="52"/>
              </a:cxn>
              <a:cxn ang="0">
                <a:pos x="58" y="56"/>
              </a:cxn>
              <a:cxn ang="0">
                <a:pos x="52" y="60"/>
              </a:cxn>
              <a:cxn ang="0">
                <a:pos x="44" y="60"/>
              </a:cxn>
              <a:cxn ang="0">
                <a:pos x="34" y="60"/>
              </a:cxn>
              <a:cxn ang="0">
                <a:pos x="28" y="56"/>
              </a:cxn>
              <a:cxn ang="0">
                <a:pos x="116" y="60"/>
              </a:cxn>
            </a:cxnLst>
            <a:rect l="0" t="0" r="r" b="b"/>
            <a:pathLst>
              <a:path w="116" h="92">
                <a:moveTo>
                  <a:pt x="116" y="60"/>
                </a:moveTo>
                <a:lnTo>
                  <a:pt x="78" y="60"/>
                </a:lnTo>
                <a:lnTo>
                  <a:pt x="82" y="56"/>
                </a:lnTo>
                <a:lnTo>
                  <a:pt x="84" y="50"/>
                </a:lnTo>
                <a:lnTo>
                  <a:pt x="86" y="42"/>
                </a:lnTo>
                <a:lnTo>
                  <a:pt x="88" y="36"/>
                </a:lnTo>
                <a:lnTo>
                  <a:pt x="86" y="28"/>
                </a:lnTo>
                <a:lnTo>
                  <a:pt x="84" y="22"/>
                </a:lnTo>
                <a:lnTo>
                  <a:pt x="80" y="16"/>
                </a:lnTo>
                <a:lnTo>
                  <a:pt x="76" y="10"/>
                </a:lnTo>
                <a:lnTo>
                  <a:pt x="70" y="6"/>
                </a:lnTo>
                <a:lnTo>
                  <a:pt x="62" y="4"/>
                </a:lnTo>
                <a:lnTo>
                  <a:pt x="54" y="2"/>
                </a:lnTo>
                <a:lnTo>
                  <a:pt x="44" y="0"/>
                </a:lnTo>
                <a:lnTo>
                  <a:pt x="36" y="2"/>
                </a:lnTo>
                <a:lnTo>
                  <a:pt x="28" y="4"/>
                </a:lnTo>
                <a:lnTo>
                  <a:pt x="20" y="6"/>
                </a:lnTo>
                <a:lnTo>
                  <a:pt x="14" y="10"/>
                </a:lnTo>
                <a:lnTo>
                  <a:pt x="8" y="16"/>
                </a:lnTo>
                <a:lnTo>
                  <a:pt x="4" y="20"/>
                </a:lnTo>
                <a:lnTo>
                  <a:pt x="2" y="28"/>
                </a:lnTo>
                <a:lnTo>
                  <a:pt x="0" y="36"/>
                </a:lnTo>
                <a:lnTo>
                  <a:pt x="2" y="44"/>
                </a:lnTo>
                <a:lnTo>
                  <a:pt x="4" y="52"/>
                </a:lnTo>
                <a:lnTo>
                  <a:pt x="8" y="56"/>
                </a:lnTo>
                <a:lnTo>
                  <a:pt x="14" y="62"/>
                </a:lnTo>
                <a:lnTo>
                  <a:pt x="2" y="62"/>
                </a:lnTo>
                <a:lnTo>
                  <a:pt x="2" y="92"/>
                </a:lnTo>
                <a:lnTo>
                  <a:pt x="116" y="92"/>
                </a:lnTo>
                <a:lnTo>
                  <a:pt x="116" y="62"/>
                </a:lnTo>
                <a:lnTo>
                  <a:pt x="116" y="60"/>
                </a:lnTo>
                <a:lnTo>
                  <a:pt x="28" y="56"/>
                </a:lnTo>
                <a:lnTo>
                  <a:pt x="24" y="52"/>
                </a:lnTo>
                <a:lnTo>
                  <a:pt x="24" y="46"/>
                </a:lnTo>
                <a:lnTo>
                  <a:pt x="24" y="40"/>
                </a:lnTo>
                <a:lnTo>
                  <a:pt x="28" y="36"/>
                </a:lnTo>
                <a:lnTo>
                  <a:pt x="34" y="34"/>
                </a:lnTo>
                <a:lnTo>
                  <a:pt x="44" y="32"/>
                </a:lnTo>
                <a:lnTo>
                  <a:pt x="52" y="34"/>
                </a:lnTo>
                <a:lnTo>
                  <a:pt x="58" y="36"/>
                </a:lnTo>
                <a:lnTo>
                  <a:pt x="62" y="40"/>
                </a:lnTo>
                <a:lnTo>
                  <a:pt x="64" y="46"/>
                </a:lnTo>
                <a:lnTo>
                  <a:pt x="62" y="52"/>
                </a:lnTo>
                <a:lnTo>
                  <a:pt x="58" y="56"/>
                </a:lnTo>
                <a:lnTo>
                  <a:pt x="52" y="60"/>
                </a:lnTo>
                <a:lnTo>
                  <a:pt x="44" y="60"/>
                </a:lnTo>
                <a:lnTo>
                  <a:pt x="34" y="60"/>
                </a:lnTo>
                <a:lnTo>
                  <a:pt x="28" y="56"/>
                </a:lnTo>
                <a:lnTo>
                  <a:pt x="116" y="60"/>
                </a:lnTo>
                <a:close/>
              </a:path>
            </a:pathLst>
          </a:custGeom>
          <a:solidFill>
            <a:srgbClr val="231F20"/>
          </a:solidFill>
          <a:ln w="9525">
            <a:noFill/>
            <a:round/>
            <a:headEnd/>
            <a:tailEnd/>
          </a:ln>
        </p:spPr>
        <p:txBody>
          <a:bodyPr/>
          <a:lstStyle/>
          <a:p>
            <a:endParaRPr lang="en-US"/>
          </a:p>
        </p:txBody>
      </p:sp>
      <p:sp>
        <p:nvSpPr>
          <p:cNvPr id="64554" name="Freeform 42"/>
          <p:cNvSpPr>
            <a:spLocks/>
          </p:cNvSpPr>
          <p:nvPr/>
        </p:nvSpPr>
        <p:spPr bwMode="auto">
          <a:xfrm>
            <a:off x="827088" y="2216150"/>
            <a:ext cx="139700" cy="152400"/>
          </a:xfrm>
          <a:custGeom>
            <a:avLst/>
            <a:gdLst/>
            <a:ahLst/>
            <a:cxnLst>
              <a:cxn ang="0">
                <a:pos x="76" y="80"/>
              </a:cxn>
              <a:cxn ang="0">
                <a:pos x="82" y="74"/>
              </a:cxn>
              <a:cxn ang="0">
                <a:pos x="84" y="66"/>
              </a:cxn>
              <a:cxn ang="0">
                <a:pos x="86" y="58"/>
              </a:cxn>
              <a:cxn ang="0">
                <a:pos x="88" y="48"/>
              </a:cxn>
              <a:cxn ang="0">
                <a:pos x="86" y="38"/>
              </a:cxn>
              <a:cxn ang="0">
                <a:pos x="84" y="28"/>
              </a:cxn>
              <a:cxn ang="0">
                <a:pos x="80" y="20"/>
              </a:cxn>
              <a:cxn ang="0">
                <a:pos x="74" y="12"/>
              </a:cxn>
              <a:cxn ang="0">
                <a:pos x="68" y="8"/>
              </a:cxn>
              <a:cxn ang="0">
                <a:pos x="60" y="4"/>
              </a:cxn>
              <a:cxn ang="0">
                <a:pos x="52" y="2"/>
              </a:cxn>
              <a:cxn ang="0">
                <a:pos x="44" y="0"/>
              </a:cxn>
              <a:cxn ang="0">
                <a:pos x="36" y="0"/>
              </a:cxn>
              <a:cxn ang="0">
                <a:pos x="28" y="2"/>
              </a:cxn>
              <a:cxn ang="0">
                <a:pos x="20" y="6"/>
              </a:cxn>
              <a:cxn ang="0">
                <a:pos x="14" y="10"/>
              </a:cxn>
              <a:cxn ang="0">
                <a:pos x="8" y="18"/>
              </a:cxn>
              <a:cxn ang="0">
                <a:pos x="4" y="26"/>
              </a:cxn>
              <a:cxn ang="0">
                <a:pos x="2" y="36"/>
              </a:cxn>
              <a:cxn ang="0">
                <a:pos x="0" y="48"/>
              </a:cxn>
              <a:cxn ang="0">
                <a:pos x="2" y="58"/>
              </a:cxn>
              <a:cxn ang="0">
                <a:pos x="4" y="68"/>
              </a:cxn>
              <a:cxn ang="0">
                <a:pos x="8" y="76"/>
              </a:cxn>
              <a:cxn ang="0">
                <a:pos x="12" y="82"/>
              </a:cxn>
              <a:cxn ang="0">
                <a:pos x="20" y="88"/>
              </a:cxn>
              <a:cxn ang="0">
                <a:pos x="26" y="92"/>
              </a:cxn>
              <a:cxn ang="0">
                <a:pos x="34" y="94"/>
              </a:cxn>
              <a:cxn ang="0">
                <a:pos x="44" y="96"/>
              </a:cxn>
              <a:cxn ang="0">
                <a:pos x="54" y="94"/>
              </a:cxn>
              <a:cxn ang="0">
                <a:pos x="62" y="92"/>
              </a:cxn>
              <a:cxn ang="0">
                <a:pos x="70" y="88"/>
              </a:cxn>
              <a:cxn ang="0">
                <a:pos x="74" y="80"/>
              </a:cxn>
              <a:cxn ang="0">
                <a:pos x="76" y="80"/>
              </a:cxn>
              <a:cxn ang="0">
                <a:pos x="28" y="60"/>
              </a:cxn>
              <a:cxn ang="0">
                <a:pos x="24" y="54"/>
              </a:cxn>
              <a:cxn ang="0">
                <a:pos x="22" y="48"/>
              </a:cxn>
              <a:cxn ang="0">
                <a:pos x="24" y="42"/>
              </a:cxn>
              <a:cxn ang="0">
                <a:pos x="28" y="36"/>
              </a:cxn>
              <a:cxn ang="0">
                <a:pos x="34" y="34"/>
              </a:cxn>
              <a:cxn ang="0">
                <a:pos x="44" y="32"/>
              </a:cxn>
              <a:cxn ang="0">
                <a:pos x="54" y="34"/>
              </a:cxn>
              <a:cxn ang="0">
                <a:pos x="60" y="36"/>
              </a:cxn>
              <a:cxn ang="0">
                <a:pos x="64" y="42"/>
              </a:cxn>
              <a:cxn ang="0">
                <a:pos x="66" y="48"/>
              </a:cxn>
              <a:cxn ang="0">
                <a:pos x="64" y="54"/>
              </a:cxn>
              <a:cxn ang="0">
                <a:pos x="60" y="60"/>
              </a:cxn>
              <a:cxn ang="0">
                <a:pos x="54" y="62"/>
              </a:cxn>
              <a:cxn ang="0">
                <a:pos x="44" y="64"/>
              </a:cxn>
              <a:cxn ang="0">
                <a:pos x="34" y="62"/>
              </a:cxn>
              <a:cxn ang="0">
                <a:pos x="28" y="60"/>
              </a:cxn>
              <a:cxn ang="0">
                <a:pos x="76" y="80"/>
              </a:cxn>
            </a:cxnLst>
            <a:rect l="0" t="0" r="r" b="b"/>
            <a:pathLst>
              <a:path w="88" h="96">
                <a:moveTo>
                  <a:pt x="76" y="80"/>
                </a:moveTo>
                <a:lnTo>
                  <a:pt x="82" y="74"/>
                </a:lnTo>
                <a:lnTo>
                  <a:pt x="84" y="66"/>
                </a:lnTo>
                <a:lnTo>
                  <a:pt x="86" y="58"/>
                </a:lnTo>
                <a:lnTo>
                  <a:pt x="88" y="48"/>
                </a:lnTo>
                <a:lnTo>
                  <a:pt x="86" y="38"/>
                </a:lnTo>
                <a:lnTo>
                  <a:pt x="84" y="28"/>
                </a:lnTo>
                <a:lnTo>
                  <a:pt x="80" y="20"/>
                </a:lnTo>
                <a:lnTo>
                  <a:pt x="74" y="12"/>
                </a:lnTo>
                <a:lnTo>
                  <a:pt x="68" y="8"/>
                </a:lnTo>
                <a:lnTo>
                  <a:pt x="60" y="4"/>
                </a:lnTo>
                <a:lnTo>
                  <a:pt x="52" y="2"/>
                </a:lnTo>
                <a:lnTo>
                  <a:pt x="44" y="0"/>
                </a:lnTo>
                <a:lnTo>
                  <a:pt x="36" y="0"/>
                </a:lnTo>
                <a:lnTo>
                  <a:pt x="28" y="2"/>
                </a:lnTo>
                <a:lnTo>
                  <a:pt x="20" y="6"/>
                </a:lnTo>
                <a:lnTo>
                  <a:pt x="14" y="10"/>
                </a:lnTo>
                <a:lnTo>
                  <a:pt x="8" y="18"/>
                </a:lnTo>
                <a:lnTo>
                  <a:pt x="4" y="26"/>
                </a:lnTo>
                <a:lnTo>
                  <a:pt x="2" y="36"/>
                </a:lnTo>
                <a:lnTo>
                  <a:pt x="0" y="48"/>
                </a:lnTo>
                <a:lnTo>
                  <a:pt x="2" y="58"/>
                </a:lnTo>
                <a:lnTo>
                  <a:pt x="4" y="68"/>
                </a:lnTo>
                <a:lnTo>
                  <a:pt x="8" y="76"/>
                </a:lnTo>
                <a:lnTo>
                  <a:pt x="12" y="82"/>
                </a:lnTo>
                <a:lnTo>
                  <a:pt x="20" y="88"/>
                </a:lnTo>
                <a:lnTo>
                  <a:pt x="26" y="92"/>
                </a:lnTo>
                <a:lnTo>
                  <a:pt x="34" y="94"/>
                </a:lnTo>
                <a:lnTo>
                  <a:pt x="44" y="96"/>
                </a:lnTo>
                <a:lnTo>
                  <a:pt x="54" y="94"/>
                </a:lnTo>
                <a:lnTo>
                  <a:pt x="62" y="92"/>
                </a:lnTo>
                <a:lnTo>
                  <a:pt x="70" y="88"/>
                </a:lnTo>
                <a:lnTo>
                  <a:pt x="74" y="80"/>
                </a:lnTo>
                <a:lnTo>
                  <a:pt x="76" y="80"/>
                </a:lnTo>
                <a:lnTo>
                  <a:pt x="28" y="60"/>
                </a:lnTo>
                <a:lnTo>
                  <a:pt x="24" y="54"/>
                </a:lnTo>
                <a:lnTo>
                  <a:pt x="22" y="48"/>
                </a:lnTo>
                <a:lnTo>
                  <a:pt x="24" y="42"/>
                </a:lnTo>
                <a:lnTo>
                  <a:pt x="28" y="36"/>
                </a:lnTo>
                <a:lnTo>
                  <a:pt x="34" y="34"/>
                </a:lnTo>
                <a:lnTo>
                  <a:pt x="44" y="32"/>
                </a:lnTo>
                <a:lnTo>
                  <a:pt x="54" y="34"/>
                </a:lnTo>
                <a:lnTo>
                  <a:pt x="60" y="36"/>
                </a:lnTo>
                <a:lnTo>
                  <a:pt x="64" y="42"/>
                </a:lnTo>
                <a:lnTo>
                  <a:pt x="66" y="48"/>
                </a:lnTo>
                <a:lnTo>
                  <a:pt x="64" y="54"/>
                </a:lnTo>
                <a:lnTo>
                  <a:pt x="60" y="60"/>
                </a:lnTo>
                <a:lnTo>
                  <a:pt x="54" y="62"/>
                </a:lnTo>
                <a:lnTo>
                  <a:pt x="44" y="64"/>
                </a:lnTo>
                <a:lnTo>
                  <a:pt x="34" y="62"/>
                </a:lnTo>
                <a:lnTo>
                  <a:pt x="28" y="60"/>
                </a:lnTo>
                <a:lnTo>
                  <a:pt x="76" y="80"/>
                </a:lnTo>
                <a:close/>
              </a:path>
            </a:pathLst>
          </a:custGeom>
          <a:solidFill>
            <a:srgbClr val="231F20"/>
          </a:solidFill>
          <a:ln w="9525">
            <a:noFill/>
            <a:round/>
            <a:headEnd/>
            <a:tailEnd/>
          </a:ln>
        </p:spPr>
        <p:txBody>
          <a:bodyPr/>
          <a:lstStyle/>
          <a:p>
            <a:endParaRPr lang="en-US"/>
          </a:p>
        </p:txBody>
      </p:sp>
      <p:sp>
        <p:nvSpPr>
          <p:cNvPr id="64555" name="Freeform 43"/>
          <p:cNvSpPr>
            <a:spLocks/>
          </p:cNvSpPr>
          <p:nvPr/>
        </p:nvSpPr>
        <p:spPr bwMode="auto">
          <a:xfrm>
            <a:off x="779463" y="2101850"/>
            <a:ext cx="187325" cy="98425"/>
          </a:xfrm>
          <a:custGeom>
            <a:avLst/>
            <a:gdLst/>
            <a:ahLst/>
            <a:cxnLst>
              <a:cxn ang="0">
                <a:pos x="16" y="50"/>
              </a:cxn>
              <a:cxn ang="0">
                <a:pos x="32" y="50"/>
              </a:cxn>
              <a:cxn ang="0">
                <a:pos x="32" y="62"/>
              </a:cxn>
              <a:cxn ang="0">
                <a:pos x="56" y="62"/>
              </a:cxn>
              <a:cxn ang="0">
                <a:pos x="56" y="50"/>
              </a:cxn>
              <a:cxn ang="0">
                <a:pos x="84" y="50"/>
              </a:cxn>
              <a:cxn ang="0">
                <a:pos x="96" y="50"/>
              </a:cxn>
              <a:cxn ang="0">
                <a:pos x="104" y="48"/>
              </a:cxn>
              <a:cxn ang="0">
                <a:pos x="110" y="44"/>
              </a:cxn>
              <a:cxn ang="0">
                <a:pos x="114" y="40"/>
              </a:cxn>
              <a:cxn ang="0">
                <a:pos x="116" y="32"/>
              </a:cxn>
              <a:cxn ang="0">
                <a:pos x="118" y="22"/>
              </a:cxn>
              <a:cxn ang="0">
                <a:pos x="114" y="0"/>
              </a:cxn>
              <a:cxn ang="0">
                <a:pos x="92" y="2"/>
              </a:cxn>
              <a:cxn ang="0">
                <a:pos x="94" y="12"/>
              </a:cxn>
              <a:cxn ang="0">
                <a:pos x="94" y="16"/>
              </a:cxn>
              <a:cxn ang="0">
                <a:pos x="92" y="18"/>
              </a:cxn>
              <a:cxn ang="0">
                <a:pos x="84" y="18"/>
              </a:cxn>
              <a:cxn ang="0">
                <a:pos x="56" y="18"/>
              </a:cxn>
              <a:cxn ang="0">
                <a:pos x="56" y="2"/>
              </a:cxn>
              <a:cxn ang="0">
                <a:pos x="32" y="2"/>
              </a:cxn>
              <a:cxn ang="0">
                <a:pos x="32" y="18"/>
              </a:cxn>
              <a:cxn ang="0">
                <a:pos x="0" y="18"/>
              </a:cxn>
              <a:cxn ang="0">
                <a:pos x="14" y="50"/>
              </a:cxn>
              <a:cxn ang="0">
                <a:pos x="16" y="50"/>
              </a:cxn>
            </a:cxnLst>
            <a:rect l="0" t="0" r="r" b="b"/>
            <a:pathLst>
              <a:path w="118" h="62">
                <a:moveTo>
                  <a:pt x="16" y="50"/>
                </a:moveTo>
                <a:lnTo>
                  <a:pt x="32" y="50"/>
                </a:lnTo>
                <a:lnTo>
                  <a:pt x="32" y="62"/>
                </a:lnTo>
                <a:lnTo>
                  <a:pt x="56" y="62"/>
                </a:lnTo>
                <a:lnTo>
                  <a:pt x="56" y="50"/>
                </a:lnTo>
                <a:lnTo>
                  <a:pt x="84" y="50"/>
                </a:lnTo>
                <a:lnTo>
                  <a:pt x="96" y="50"/>
                </a:lnTo>
                <a:lnTo>
                  <a:pt x="104" y="48"/>
                </a:lnTo>
                <a:lnTo>
                  <a:pt x="110" y="44"/>
                </a:lnTo>
                <a:lnTo>
                  <a:pt x="114" y="40"/>
                </a:lnTo>
                <a:lnTo>
                  <a:pt x="116" y="32"/>
                </a:lnTo>
                <a:lnTo>
                  <a:pt x="118" y="22"/>
                </a:lnTo>
                <a:lnTo>
                  <a:pt x="114" y="0"/>
                </a:lnTo>
                <a:lnTo>
                  <a:pt x="92" y="2"/>
                </a:lnTo>
                <a:lnTo>
                  <a:pt x="94" y="12"/>
                </a:lnTo>
                <a:lnTo>
                  <a:pt x="94" y="16"/>
                </a:lnTo>
                <a:lnTo>
                  <a:pt x="92" y="18"/>
                </a:lnTo>
                <a:lnTo>
                  <a:pt x="84" y="18"/>
                </a:lnTo>
                <a:lnTo>
                  <a:pt x="56" y="18"/>
                </a:lnTo>
                <a:lnTo>
                  <a:pt x="56" y="2"/>
                </a:lnTo>
                <a:lnTo>
                  <a:pt x="32" y="2"/>
                </a:lnTo>
                <a:lnTo>
                  <a:pt x="32" y="18"/>
                </a:lnTo>
                <a:lnTo>
                  <a:pt x="0" y="18"/>
                </a:lnTo>
                <a:lnTo>
                  <a:pt x="14" y="50"/>
                </a:lnTo>
                <a:lnTo>
                  <a:pt x="16" y="50"/>
                </a:lnTo>
                <a:close/>
              </a:path>
            </a:pathLst>
          </a:custGeom>
          <a:solidFill>
            <a:srgbClr val="231F20"/>
          </a:solidFill>
          <a:ln w="9525">
            <a:noFill/>
            <a:round/>
            <a:headEnd/>
            <a:tailEnd/>
          </a:ln>
        </p:spPr>
        <p:txBody>
          <a:bodyPr/>
          <a:lstStyle/>
          <a:p>
            <a:endParaRPr lang="en-US"/>
          </a:p>
        </p:txBody>
      </p:sp>
      <p:sp>
        <p:nvSpPr>
          <p:cNvPr id="64556" name="Freeform 44"/>
          <p:cNvSpPr>
            <a:spLocks/>
          </p:cNvSpPr>
          <p:nvPr/>
        </p:nvSpPr>
        <p:spPr bwMode="auto">
          <a:xfrm>
            <a:off x="827088" y="1933575"/>
            <a:ext cx="139700" cy="152400"/>
          </a:xfrm>
          <a:custGeom>
            <a:avLst/>
            <a:gdLst/>
            <a:ahLst/>
            <a:cxnLst>
              <a:cxn ang="0">
                <a:pos x="48" y="0"/>
              </a:cxn>
              <a:cxn ang="0">
                <a:pos x="34" y="2"/>
              </a:cxn>
              <a:cxn ang="0">
                <a:pos x="22" y="6"/>
              </a:cxn>
              <a:cxn ang="0">
                <a:pos x="12" y="12"/>
              </a:cxn>
              <a:cxn ang="0">
                <a:pos x="6" y="20"/>
              </a:cxn>
              <a:cxn ang="0">
                <a:pos x="2" y="34"/>
              </a:cxn>
              <a:cxn ang="0">
                <a:pos x="0" y="50"/>
              </a:cxn>
              <a:cxn ang="0">
                <a:pos x="2" y="60"/>
              </a:cxn>
              <a:cxn ang="0">
                <a:pos x="4" y="68"/>
              </a:cxn>
              <a:cxn ang="0">
                <a:pos x="8" y="76"/>
              </a:cxn>
              <a:cxn ang="0">
                <a:pos x="12" y="84"/>
              </a:cxn>
              <a:cxn ang="0">
                <a:pos x="18" y="88"/>
              </a:cxn>
              <a:cxn ang="0">
                <a:pos x="26" y="92"/>
              </a:cxn>
              <a:cxn ang="0">
                <a:pos x="34" y="96"/>
              </a:cxn>
              <a:cxn ang="0">
                <a:pos x="44" y="96"/>
              </a:cxn>
              <a:cxn ang="0">
                <a:pos x="56" y="94"/>
              </a:cxn>
              <a:cxn ang="0">
                <a:pos x="68" y="90"/>
              </a:cxn>
              <a:cxn ang="0">
                <a:pos x="76" y="82"/>
              </a:cxn>
              <a:cxn ang="0">
                <a:pos x="82" y="74"/>
              </a:cxn>
              <a:cxn ang="0">
                <a:pos x="86" y="62"/>
              </a:cxn>
              <a:cxn ang="0">
                <a:pos x="88" y="48"/>
              </a:cxn>
              <a:cxn ang="0">
                <a:pos x="86" y="32"/>
              </a:cxn>
              <a:cxn ang="0">
                <a:pos x="82" y="18"/>
              </a:cxn>
              <a:cxn ang="0">
                <a:pos x="74" y="10"/>
              </a:cxn>
              <a:cxn ang="0">
                <a:pos x="64" y="2"/>
              </a:cxn>
              <a:cxn ang="0">
                <a:pos x="60" y="32"/>
              </a:cxn>
              <a:cxn ang="0">
                <a:pos x="66" y="38"/>
              </a:cxn>
              <a:cxn ang="0">
                <a:pos x="68" y="48"/>
              </a:cxn>
              <a:cxn ang="0">
                <a:pos x="66" y="54"/>
              </a:cxn>
              <a:cxn ang="0">
                <a:pos x="62" y="60"/>
              </a:cxn>
              <a:cxn ang="0">
                <a:pos x="58" y="62"/>
              </a:cxn>
              <a:cxn ang="0">
                <a:pos x="52" y="64"/>
              </a:cxn>
              <a:cxn ang="0">
                <a:pos x="52" y="0"/>
              </a:cxn>
              <a:cxn ang="0">
                <a:pos x="50" y="0"/>
              </a:cxn>
              <a:cxn ang="0">
                <a:pos x="48" y="0"/>
              </a:cxn>
              <a:cxn ang="0">
                <a:pos x="36" y="64"/>
              </a:cxn>
              <a:cxn ang="0">
                <a:pos x="30" y="62"/>
              </a:cxn>
              <a:cxn ang="0">
                <a:pos x="26" y="60"/>
              </a:cxn>
              <a:cxn ang="0">
                <a:pos x="20" y="54"/>
              </a:cxn>
              <a:cxn ang="0">
                <a:pos x="20" y="48"/>
              </a:cxn>
              <a:cxn ang="0">
                <a:pos x="20" y="42"/>
              </a:cxn>
              <a:cxn ang="0">
                <a:pos x="24" y="38"/>
              </a:cxn>
              <a:cxn ang="0">
                <a:pos x="28" y="34"/>
              </a:cxn>
              <a:cxn ang="0">
                <a:pos x="36" y="32"/>
              </a:cxn>
              <a:cxn ang="0">
                <a:pos x="36" y="64"/>
              </a:cxn>
              <a:cxn ang="0">
                <a:pos x="48" y="0"/>
              </a:cxn>
            </a:cxnLst>
            <a:rect l="0" t="0" r="r" b="b"/>
            <a:pathLst>
              <a:path w="88" h="96">
                <a:moveTo>
                  <a:pt x="48" y="0"/>
                </a:moveTo>
                <a:lnTo>
                  <a:pt x="34" y="2"/>
                </a:lnTo>
                <a:lnTo>
                  <a:pt x="22" y="6"/>
                </a:lnTo>
                <a:lnTo>
                  <a:pt x="12" y="12"/>
                </a:lnTo>
                <a:lnTo>
                  <a:pt x="6" y="20"/>
                </a:lnTo>
                <a:lnTo>
                  <a:pt x="2" y="34"/>
                </a:lnTo>
                <a:lnTo>
                  <a:pt x="0" y="50"/>
                </a:lnTo>
                <a:lnTo>
                  <a:pt x="2" y="60"/>
                </a:lnTo>
                <a:lnTo>
                  <a:pt x="4" y="68"/>
                </a:lnTo>
                <a:lnTo>
                  <a:pt x="8" y="76"/>
                </a:lnTo>
                <a:lnTo>
                  <a:pt x="12" y="84"/>
                </a:lnTo>
                <a:lnTo>
                  <a:pt x="18" y="88"/>
                </a:lnTo>
                <a:lnTo>
                  <a:pt x="26" y="92"/>
                </a:lnTo>
                <a:lnTo>
                  <a:pt x="34" y="96"/>
                </a:lnTo>
                <a:lnTo>
                  <a:pt x="44" y="96"/>
                </a:lnTo>
                <a:lnTo>
                  <a:pt x="56" y="94"/>
                </a:lnTo>
                <a:lnTo>
                  <a:pt x="68" y="90"/>
                </a:lnTo>
                <a:lnTo>
                  <a:pt x="76" y="82"/>
                </a:lnTo>
                <a:lnTo>
                  <a:pt x="82" y="74"/>
                </a:lnTo>
                <a:lnTo>
                  <a:pt x="86" y="62"/>
                </a:lnTo>
                <a:lnTo>
                  <a:pt x="88" y="48"/>
                </a:lnTo>
                <a:lnTo>
                  <a:pt x="86" y="32"/>
                </a:lnTo>
                <a:lnTo>
                  <a:pt x="82" y="18"/>
                </a:lnTo>
                <a:lnTo>
                  <a:pt x="74" y="10"/>
                </a:lnTo>
                <a:lnTo>
                  <a:pt x="64" y="2"/>
                </a:lnTo>
                <a:lnTo>
                  <a:pt x="60" y="32"/>
                </a:lnTo>
                <a:lnTo>
                  <a:pt x="66" y="38"/>
                </a:lnTo>
                <a:lnTo>
                  <a:pt x="68" y="48"/>
                </a:lnTo>
                <a:lnTo>
                  <a:pt x="66" y="54"/>
                </a:lnTo>
                <a:lnTo>
                  <a:pt x="62" y="60"/>
                </a:lnTo>
                <a:lnTo>
                  <a:pt x="58" y="62"/>
                </a:lnTo>
                <a:lnTo>
                  <a:pt x="52" y="64"/>
                </a:lnTo>
                <a:lnTo>
                  <a:pt x="52" y="0"/>
                </a:lnTo>
                <a:lnTo>
                  <a:pt x="50" y="0"/>
                </a:lnTo>
                <a:lnTo>
                  <a:pt x="48" y="0"/>
                </a:lnTo>
                <a:lnTo>
                  <a:pt x="36" y="64"/>
                </a:lnTo>
                <a:lnTo>
                  <a:pt x="30" y="62"/>
                </a:lnTo>
                <a:lnTo>
                  <a:pt x="26" y="60"/>
                </a:lnTo>
                <a:lnTo>
                  <a:pt x="20" y="54"/>
                </a:lnTo>
                <a:lnTo>
                  <a:pt x="20" y="48"/>
                </a:lnTo>
                <a:lnTo>
                  <a:pt x="20" y="42"/>
                </a:lnTo>
                <a:lnTo>
                  <a:pt x="24" y="38"/>
                </a:lnTo>
                <a:lnTo>
                  <a:pt x="28" y="34"/>
                </a:lnTo>
                <a:lnTo>
                  <a:pt x="36" y="32"/>
                </a:lnTo>
                <a:lnTo>
                  <a:pt x="36" y="64"/>
                </a:lnTo>
                <a:lnTo>
                  <a:pt x="48" y="0"/>
                </a:lnTo>
                <a:close/>
              </a:path>
            </a:pathLst>
          </a:custGeom>
          <a:solidFill>
            <a:srgbClr val="231F20"/>
          </a:solidFill>
          <a:ln w="9525">
            <a:noFill/>
            <a:round/>
            <a:headEnd/>
            <a:tailEnd/>
          </a:ln>
        </p:spPr>
        <p:txBody>
          <a:bodyPr/>
          <a:lstStyle/>
          <a:p>
            <a:endParaRPr lang="en-US"/>
          </a:p>
        </p:txBody>
      </p:sp>
      <p:sp>
        <p:nvSpPr>
          <p:cNvPr id="64557" name="Freeform 45"/>
          <p:cNvSpPr>
            <a:spLocks/>
          </p:cNvSpPr>
          <p:nvPr/>
        </p:nvSpPr>
        <p:spPr bwMode="auto">
          <a:xfrm>
            <a:off x="827088" y="1771650"/>
            <a:ext cx="136525" cy="139700"/>
          </a:xfrm>
          <a:custGeom>
            <a:avLst/>
            <a:gdLst/>
            <a:ahLst/>
            <a:cxnLst>
              <a:cxn ang="0">
                <a:pos x="86" y="88"/>
              </a:cxn>
              <a:cxn ang="0">
                <a:pos x="86" y="56"/>
              </a:cxn>
              <a:cxn ang="0">
                <a:pos x="46" y="56"/>
              </a:cxn>
              <a:cxn ang="0">
                <a:pos x="36" y="54"/>
              </a:cxn>
              <a:cxn ang="0">
                <a:pos x="30" y="52"/>
              </a:cxn>
              <a:cxn ang="0">
                <a:pos x="26" y="48"/>
              </a:cxn>
              <a:cxn ang="0">
                <a:pos x="26" y="42"/>
              </a:cxn>
              <a:cxn ang="0">
                <a:pos x="26" y="38"/>
              </a:cxn>
              <a:cxn ang="0">
                <a:pos x="28" y="34"/>
              </a:cxn>
              <a:cxn ang="0">
                <a:pos x="32" y="32"/>
              </a:cxn>
              <a:cxn ang="0">
                <a:pos x="40" y="32"/>
              </a:cxn>
              <a:cxn ang="0">
                <a:pos x="86" y="32"/>
              </a:cxn>
              <a:cxn ang="0">
                <a:pos x="86" y="0"/>
              </a:cxn>
              <a:cxn ang="0">
                <a:pos x="32" y="0"/>
              </a:cxn>
              <a:cxn ang="0">
                <a:pos x="18" y="2"/>
              </a:cxn>
              <a:cxn ang="0">
                <a:pos x="12" y="4"/>
              </a:cxn>
              <a:cxn ang="0">
                <a:pos x="8" y="6"/>
              </a:cxn>
              <a:cxn ang="0">
                <a:pos x="4" y="12"/>
              </a:cxn>
              <a:cxn ang="0">
                <a:pos x="2" y="16"/>
              </a:cxn>
              <a:cxn ang="0">
                <a:pos x="0" y="28"/>
              </a:cxn>
              <a:cxn ang="0">
                <a:pos x="2" y="36"/>
              </a:cxn>
              <a:cxn ang="0">
                <a:pos x="4" y="44"/>
              </a:cxn>
              <a:cxn ang="0">
                <a:pos x="8" y="50"/>
              </a:cxn>
              <a:cxn ang="0">
                <a:pos x="16" y="58"/>
              </a:cxn>
              <a:cxn ang="0">
                <a:pos x="2" y="58"/>
              </a:cxn>
              <a:cxn ang="0">
                <a:pos x="2" y="88"/>
              </a:cxn>
              <a:cxn ang="0">
                <a:pos x="84" y="88"/>
              </a:cxn>
              <a:cxn ang="0">
                <a:pos x="86" y="88"/>
              </a:cxn>
            </a:cxnLst>
            <a:rect l="0" t="0" r="r" b="b"/>
            <a:pathLst>
              <a:path w="86" h="88">
                <a:moveTo>
                  <a:pt x="86" y="88"/>
                </a:moveTo>
                <a:lnTo>
                  <a:pt x="86" y="56"/>
                </a:lnTo>
                <a:lnTo>
                  <a:pt x="46" y="56"/>
                </a:lnTo>
                <a:lnTo>
                  <a:pt x="36" y="54"/>
                </a:lnTo>
                <a:lnTo>
                  <a:pt x="30" y="52"/>
                </a:lnTo>
                <a:lnTo>
                  <a:pt x="26" y="48"/>
                </a:lnTo>
                <a:lnTo>
                  <a:pt x="26" y="42"/>
                </a:lnTo>
                <a:lnTo>
                  <a:pt x="26" y="38"/>
                </a:lnTo>
                <a:lnTo>
                  <a:pt x="28" y="34"/>
                </a:lnTo>
                <a:lnTo>
                  <a:pt x="32" y="32"/>
                </a:lnTo>
                <a:lnTo>
                  <a:pt x="40" y="32"/>
                </a:lnTo>
                <a:lnTo>
                  <a:pt x="86" y="32"/>
                </a:lnTo>
                <a:lnTo>
                  <a:pt x="86" y="0"/>
                </a:lnTo>
                <a:lnTo>
                  <a:pt x="32" y="0"/>
                </a:lnTo>
                <a:lnTo>
                  <a:pt x="18" y="2"/>
                </a:lnTo>
                <a:lnTo>
                  <a:pt x="12" y="4"/>
                </a:lnTo>
                <a:lnTo>
                  <a:pt x="8" y="6"/>
                </a:lnTo>
                <a:lnTo>
                  <a:pt x="4" y="12"/>
                </a:lnTo>
                <a:lnTo>
                  <a:pt x="2" y="16"/>
                </a:lnTo>
                <a:lnTo>
                  <a:pt x="0" y="28"/>
                </a:lnTo>
                <a:lnTo>
                  <a:pt x="2" y="36"/>
                </a:lnTo>
                <a:lnTo>
                  <a:pt x="4" y="44"/>
                </a:lnTo>
                <a:lnTo>
                  <a:pt x="8" y="50"/>
                </a:lnTo>
                <a:lnTo>
                  <a:pt x="16" y="58"/>
                </a:lnTo>
                <a:lnTo>
                  <a:pt x="2" y="58"/>
                </a:lnTo>
                <a:lnTo>
                  <a:pt x="2" y="88"/>
                </a:lnTo>
                <a:lnTo>
                  <a:pt x="84" y="88"/>
                </a:lnTo>
                <a:lnTo>
                  <a:pt x="86" y="88"/>
                </a:lnTo>
                <a:close/>
              </a:path>
            </a:pathLst>
          </a:custGeom>
          <a:solidFill>
            <a:srgbClr val="231F20"/>
          </a:solidFill>
          <a:ln w="9525">
            <a:noFill/>
            <a:round/>
            <a:headEnd/>
            <a:tailEnd/>
          </a:ln>
        </p:spPr>
        <p:txBody>
          <a:bodyPr/>
          <a:lstStyle/>
          <a:p>
            <a:endParaRPr lang="en-US"/>
          </a:p>
        </p:txBody>
      </p:sp>
      <p:sp>
        <p:nvSpPr>
          <p:cNvPr id="64558" name="Freeform 46"/>
          <p:cNvSpPr>
            <a:spLocks/>
          </p:cNvSpPr>
          <p:nvPr/>
        </p:nvSpPr>
        <p:spPr bwMode="auto">
          <a:xfrm>
            <a:off x="779463" y="1651000"/>
            <a:ext cx="187325" cy="98425"/>
          </a:xfrm>
          <a:custGeom>
            <a:avLst/>
            <a:gdLst/>
            <a:ahLst/>
            <a:cxnLst>
              <a:cxn ang="0">
                <a:pos x="16" y="50"/>
              </a:cxn>
              <a:cxn ang="0">
                <a:pos x="32" y="50"/>
              </a:cxn>
              <a:cxn ang="0">
                <a:pos x="32" y="62"/>
              </a:cxn>
              <a:cxn ang="0">
                <a:pos x="56" y="62"/>
              </a:cxn>
              <a:cxn ang="0">
                <a:pos x="56" y="50"/>
              </a:cxn>
              <a:cxn ang="0">
                <a:pos x="84" y="50"/>
              </a:cxn>
              <a:cxn ang="0">
                <a:pos x="96" y="50"/>
              </a:cxn>
              <a:cxn ang="0">
                <a:pos x="104" y="48"/>
              </a:cxn>
              <a:cxn ang="0">
                <a:pos x="110" y="44"/>
              </a:cxn>
              <a:cxn ang="0">
                <a:pos x="114" y="40"/>
              </a:cxn>
              <a:cxn ang="0">
                <a:pos x="116" y="32"/>
              </a:cxn>
              <a:cxn ang="0">
                <a:pos x="118" y="22"/>
              </a:cxn>
              <a:cxn ang="0">
                <a:pos x="114" y="0"/>
              </a:cxn>
              <a:cxn ang="0">
                <a:pos x="92" y="2"/>
              </a:cxn>
              <a:cxn ang="0">
                <a:pos x="94" y="12"/>
              </a:cxn>
              <a:cxn ang="0">
                <a:pos x="94" y="14"/>
              </a:cxn>
              <a:cxn ang="0">
                <a:pos x="92" y="18"/>
              </a:cxn>
              <a:cxn ang="0">
                <a:pos x="84" y="18"/>
              </a:cxn>
              <a:cxn ang="0">
                <a:pos x="56" y="18"/>
              </a:cxn>
              <a:cxn ang="0">
                <a:pos x="56" y="0"/>
              </a:cxn>
              <a:cxn ang="0">
                <a:pos x="32" y="0"/>
              </a:cxn>
              <a:cxn ang="0">
                <a:pos x="32" y="18"/>
              </a:cxn>
              <a:cxn ang="0">
                <a:pos x="0" y="18"/>
              </a:cxn>
              <a:cxn ang="0">
                <a:pos x="14" y="50"/>
              </a:cxn>
              <a:cxn ang="0">
                <a:pos x="16" y="50"/>
              </a:cxn>
            </a:cxnLst>
            <a:rect l="0" t="0" r="r" b="b"/>
            <a:pathLst>
              <a:path w="118" h="62">
                <a:moveTo>
                  <a:pt x="16" y="50"/>
                </a:moveTo>
                <a:lnTo>
                  <a:pt x="32" y="50"/>
                </a:lnTo>
                <a:lnTo>
                  <a:pt x="32" y="62"/>
                </a:lnTo>
                <a:lnTo>
                  <a:pt x="56" y="62"/>
                </a:lnTo>
                <a:lnTo>
                  <a:pt x="56" y="50"/>
                </a:lnTo>
                <a:lnTo>
                  <a:pt x="84" y="50"/>
                </a:lnTo>
                <a:lnTo>
                  <a:pt x="96" y="50"/>
                </a:lnTo>
                <a:lnTo>
                  <a:pt x="104" y="48"/>
                </a:lnTo>
                <a:lnTo>
                  <a:pt x="110" y="44"/>
                </a:lnTo>
                <a:lnTo>
                  <a:pt x="114" y="40"/>
                </a:lnTo>
                <a:lnTo>
                  <a:pt x="116" y="32"/>
                </a:lnTo>
                <a:lnTo>
                  <a:pt x="118" y="22"/>
                </a:lnTo>
                <a:lnTo>
                  <a:pt x="114" y="0"/>
                </a:lnTo>
                <a:lnTo>
                  <a:pt x="92" y="2"/>
                </a:lnTo>
                <a:lnTo>
                  <a:pt x="94" y="12"/>
                </a:lnTo>
                <a:lnTo>
                  <a:pt x="94" y="14"/>
                </a:lnTo>
                <a:lnTo>
                  <a:pt x="92" y="18"/>
                </a:lnTo>
                <a:lnTo>
                  <a:pt x="84" y="18"/>
                </a:lnTo>
                <a:lnTo>
                  <a:pt x="56" y="18"/>
                </a:lnTo>
                <a:lnTo>
                  <a:pt x="56" y="0"/>
                </a:lnTo>
                <a:lnTo>
                  <a:pt x="32" y="0"/>
                </a:lnTo>
                <a:lnTo>
                  <a:pt x="32" y="18"/>
                </a:lnTo>
                <a:lnTo>
                  <a:pt x="0" y="18"/>
                </a:lnTo>
                <a:lnTo>
                  <a:pt x="14" y="50"/>
                </a:lnTo>
                <a:lnTo>
                  <a:pt x="16" y="50"/>
                </a:lnTo>
                <a:close/>
              </a:path>
            </a:pathLst>
          </a:custGeom>
          <a:solidFill>
            <a:srgbClr val="231F20"/>
          </a:solidFill>
          <a:ln w="9525">
            <a:noFill/>
            <a:round/>
            <a:headEnd/>
            <a:tailEnd/>
          </a:ln>
        </p:spPr>
        <p:txBody>
          <a:bodyPr/>
          <a:lstStyle/>
          <a:p>
            <a:endParaRPr lang="en-US"/>
          </a:p>
        </p:txBody>
      </p:sp>
      <p:sp>
        <p:nvSpPr>
          <p:cNvPr id="64559" name="Freeform 47"/>
          <p:cNvSpPr>
            <a:spLocks/>
          </p:cNvSpPr>
          <p:nvPr/>
        </p:nvSpPr>
        <p:spPr bwMode="auto">
          <a:xfrm>
            <a:off x="779463" y="1574800"/>
            <a:ext cx="184150" cy="50800"/>
          </a:xfrm>
          <a:custGeom>
            <a:avLst/>
            <a:gdLst/>
            <a:ahLst/>
            <a:cxnLst>
              <a:cxn ang="0">
                <a:pos x="22" y="32"/>
              </a:cxn>
              <a:cxn ang="0">
                <a:pos x="22" y="0"/>
              </a:cxn>
              <a:cxn ang="0">
                <a:pos x="0" y="0"/>
              </a:cxn>
              <a:cxn ang="0">
                <a:pos x="0" y="32"/>
              </a:cxn>
              <a:cxn ang="0">
                <a:pos x="20" y="32"/>
              </a:cxn>
              <a:cxn ang="0">
                <a:pos x="22" y="32"/>
              </a:cxn>
              <a:cxn ang="0">
                <a:pos x="116" y="32"/>
              </a:cxn>
              <a:cxn ang="0">
                <a:pos x="116" y="0"/>
              </a:cxn>
              <a:cxn ang="0">
                <a:pos x="32" y="0"/>
              </a:cxn>
              <a:cxn ang="0">
                <a:pos x="32" y="32"/>
              </a:cxn>
              <a:cxn ang="0">
                <a:pos x="116" y="32"/>
              </a:cxn>
              <a:cxn ang="0">
                <a:pos x="22" y="32"/>
              </a:cxn>
            </a:cxnLst>
            <a:rect l="0" t="0" r="r" b="b"/>
            <a:pathLst>
              <a:path w="116" h="32">
                <a:moveTo>
                  <a:pt x="22" y="32"/>
                </a:moveTo>
                <a:lnTo>
                  <a:pt x="22" y="0"/>
                </a:lnTo>
                <a:lnTo>
                  <a:pt x="0" y="0"/>
                </a:lnTo>
                <a:lnTo>
                  <a:pt x="0" y="32"/>
                </a:lnTo>
                <a:lnTo>
                  <a:pt x="20" y="32"/>
                </a:lnTo>
                <a:lnTo>
                  <a:pt x="22" y="32"/>
                </a:lnTo>
                <a:lnTo>
                  <a:pt x="116" y="32"/>
                </a:lnTo>
                <a:lnTo>
                  <a:pt x="116" y="0"/>
                </a:lnTo>
                <a:lnTo>
                  <a:pt x="32" y="0"/>
                </a:lnTo>
                <a:lnTo>
                  <a:pt x="32" y="32"/>
                </a:lnTo>
                <a:lnTo>
                  <a:pt x="116" y="32"/>
                </a:lnTo>
                <a:lnTo>
                  <a:pt x="22" y="32"/>
                </a:lnTo>
                <a:close/>
              </a:path>
            </a:pathLst>
          </a:custGeom>
          <a:solidFill>
            <a:srgbClr val="231F20"/>
          </a:solidFill>
          <a:ln w="9525">
            <a:noFill/>
            <a:round/>
            <a:headEnd/>
            <a:tailEnd/>
          </a:ln>
        </p:spPr>
        <p:txBody>
          <a:bodyPr/>
          <a:lstStyle/>
          <a:p>
            <a:endParaRPr lang="en-US"/>
          </a:p>
        </p:txBody>
      </p:sp>
      <p:sp>
        <p:nvSpPr>
          <p:cNvPr id="64560" name="Freeform 48"/>
          <p:cNvSpPr>
            <a:spLocks/>
          </p:cNvSpPr>
          <p:nvPr/>
        </p:nvSpPr>
        <p:spPr bwMode="auto">
          <a:xfrm>
            <a:off x="827088" y="1397000"/>
            <a:ext cx="139700" cy="152400"/>
          </a:xfrm>
          <a:custGeom>
            <a:avLst/>
            <a:gdLst/>
            <a:ahLst/>
            <a:cxnLst>
              <a:cxn ang="0">
                <a:pos x="22" y="58"/>
              </a:cxn>
              <a:cxn ang="0">
                <a:pos x="20" y="54"/>
              </a:cxn>
              <a:cxn ang="0">
                <a:pos x="20" y="46"/>
              </a:cxn>
              <a:cxn ang="0">
                <a:pos x="20" y="42"/>
              </a:cxn>
              <a:cxn ang="0">
                <a:pos x="22" y="38"/>
              </a:cxn>
              <a:cxn ang="0">
                <a:pos x="24" y="36"/>
              </a:cxn>
              <a:cxn ang="0">
                <a:pos x="30" y="36"/>
              </a:cxn>
              <a:cxn ang="0">
                <a:pos x="34" y="46"/>
              </a:cxn>
              <a:cxn ang="0">
                <a:pos x="38" y="70"/>
              </a:cxn>
              <a:cxn ang="0">
                <a:pos x="42" y="82"/>
              </a:cxn>
              <a:cxn ang="0">
                <a:pos x="48" y="90"/>
              </a:cxn>
              <a:cxn ang="0">
                <a:pos x="54" y="94"/>
              </a:cxn>
              <a:cxn ang="0">
                <a:pos x="64" y="96"/>
              </a:cxn>
              <a:cxn ang="0">
                <a:pos x="72" y="94"/>
              </a:cxn>
              <a:cxn ang="0">
                <a:pos x="80" y="88"/>
              </a:cxn>
              <a:cxn ang="0">
                <a:pos x="86" y="78"/>
              </a:cxn>
              <a:cxn ang="0">
                <a:pos x="88" y="66"/>
              </a:cxn>
              <a:cxn ang="0">
                <a:pos x="86" y="56"/>
              </a:cxn>
              <a:cxn ang="0">
                <a:pos x="84" y="46"/>
              </a:cxn>
              <a:cxn ang="0">
                <a:pos x="80" y="40"/>
              </a:cxn>
              <a:cxn ang="0">
                <a:pos x="74" y="34"/>
              </a:cxn>
              <a:cxn ang="0">
                <a:pos x="80" y="32"/>
              </a:cxn>
              <a:cxn ang="0">
                <a:pos x="86" y="30"/>
              </a:cxn>
              <a:cxn ang="0">
                <a:pos x="86" y="0"/>
              </a:cxn>
              <a:cxn ang="0">
                <a:pos x="76" y="4"/>
              </a:cxn>
              <a:cxn ang="0">
                <a:pos x="68" y="4"/>
              </a:cxn>
              <a:cxn ang="0">
                <a:pos x="30" y="4"/>
              </a:cxn>
              <a:cxn ang="0">
                <a:pos x="18" y="6"/>
              </a:cxn>
              <a:cxn ang="0">
                <a:pos x="12" y="10"/>
              </a:cxn>
              <a:cxn ang="0">
                <a:pos x="8" y="14"/>
              </a:cxn>
              <a:cxn ang="0">
                <a:pos x="4" y="20"/>
              </a:cxn>
              <a:cxn ang="0">
                <a:pos x="2" y="28"/>
              </a:cxn>
              <a:cxn ang="0">
                <a:pos x="0" y="50"/>
              </a:cxn>
              <a:cxn ang="0">
                <a:pos x="2" y="68"/>
              </a:cxn>
              <a:cxn ang="0">
                <a:pos x="6" y="80"/>
              </a:cxn>
              <a:cxn ang="0">
                <a:pos x="10" y="84"/>
              </a:cxn>
              <a:cxn ang="0">
                <a:pos x="14" y="88"/>
              </a:cxn>
              <a:cxn ang="0">
                <a:pos x="18" y="92"/>
              </a:cxn>
              <a:cxn ang="0">
                <a:pos x="26" y="94"/>
              </a:cxn>
              <a:cxn ang="0">
                <a:pos x="30" y="64"/>
              </a:cxn>
              <a:cxn ang="0">
                <a:pos x="24" y="62"/>
              </a:cxn>
              <a:cxn ang="0">
                <a:pos x="24" y="58"/>
              </a:cxn>
              <a:cxn ang="0">
                <a:pos x="22" y="58"/>
              </a:cxn>
              <a:cxn ang="0">
                <a:pos x="50" y="36"/>
              </a:cxn>
              <a:cxn ang="0">
                <a:pos x="60" y="38"/>
              </a:cxn>
              <a:cxn ang="0">
                <a:pos x="64" y="40"/>
              </a:cxn>
              <a:cxn ang="0">
                <a:pos x="66" y="44"/>
              </a:cxn>
              <a:cxn ang="0">
                <a:pos x="68" y="48"/>
              </a:cxn>
              <a:cxn ang="0">
                <a:pos x="70" y="54"/>
              </a:cxn>
              <a:cxn ang="0">
                <a:pos x="68" y="58"/>
              </a:cxn>
              <a:cxn ang="0">
                <a:pos x="66" y="62"/>
              </a:cxn>
              <a:cxn ang="0">
                <a:pos x="64" y="64"/>
              </a:cxn>
              <a:cxn ang="0">
                <a:pos x="60" y="64"/>
              </a:cxn>
              <a:cxn ang="0">
                <a:pos x="58" y="64"/>
              </a:cxn>
              <a:cxn ang="0">
                <a:pos x="54" y="62"/>
              </a:cxn>
              <a:cxn ang="0">
                <a:pos x="52" y="58"/>
              </a:cxn>
              <a:cxn ang="0">
                <a:pos x="50" y="50"/>
              </a:cxn>
              <a:cxn ang="0">
                <a:pos x="46" y="36"/>
              </a:cxn>
              <a:cxn ang="0">
                <a:pos x="50" y="36"/>
              </a:cxn>
              <a:cxn ang="0">
                <a:pos x="22" y="58"/>
              </a:cxn>
            </a:cxnLst>
            <a:rect l="0" t="0" r="r" b="b"/>
            <a:pathLst>
              <a:path w="88" h="96">
                <a:moveTo>
                  <a:pt x="22" y="58"/>
                </a:moveTo>
                <a:lnTo>
                  <a:pt x="20" y="54"/>
                </a:lnTo>
                <a:lnTo>
                  <a:pt x="20" y="46"/>
                </a:lnTo>
                <a:lnTo>
                  <a:pt x="20" y="42"/>
                </a:lnTo>
                <a:lnTo>
                  <a:pt x="22" y="38"/>
                </a:lnTo>
                <a:lnTo>
                  <a:pt x="24" y="36"/>
                </a:lnTo>
                <a:lnTo>
                  <a:pt x="30" y="36"/>
                </a:lnTo>
                <a:lnTo>
                  <a:pt x="34" y="46"/>
                </a:lnTo>
                <a:lnTo>
                  <a:pt x="38" y="70"/>
                </a:lnTo>
                <a:lnTo>
                  <a:pt x="42" y="82"/>
                </a:lnTo>
                <a:lnTo>
                  <a:pt x="48" y="90"/>
                </a:lnTo>
                <a:lnTo>
                  <a:pt x="54" y="94"/>
                </a:lnTo>
                <a:lnTo>
                  <a:pt x="64" y="96"/>
                </a:lnTo>
                <a:lnTo>
                  <a:pt x="72" y="94"/>
                </a:lnTo>
                <a:lnTo>
                  <a:pt x="80" y="88"/>
                </a:lnTo>
                <a:lnTo>
                  <a:pt x="86" y="78"/>
                </a:lnTo>
                <a:lnTo>
                  <a:pt x="88" y="66"/>
                </a:lnTo>
                <a:lnTo>
                  <a:pt x="86" y="56"/>
                </a:lnTo>
                <a:lnTo>
                  <a:pt x="84" y="46"/>
                </a:lnTo>
                <a:lnTo>
                  <a:pt x="80" y="40"/>
                </a:lnTo>
                <a:lnTo>
                  <a:pt x="74" y="34"/>
                </a:lnTo>
                <a:lnTo>
                  <a:pt x="80" y="32"/>
                </a:lnTo>
                <a:lnTo>
                  <a:pt x="86" y="30"/>
                </a:lnTo>
                <a:lnTo>
                  <a:pt x="86" y="0"/>
                </a:lnTo>
                <a:lnTo>
                  <a:pt x="76" y="4"/>
                </a:lnTo>
                <a:lnTo>
                  <a:pt x="68" y="4"/>
                </a:lnTo>
                <a:lnTo>
                  <a:pt x="30" y="4"/>
                </a:lnTo>
                <a:lnTo>
                  <a:pt x="18" y="6"/>
                </a:lnTo>
                <a:lnTo>
                  <a:pt x="12" y="10"/>
                </a:lnTo>
                <a:lnTo>
                  <a:pt x="8" y="14"/>
                </a:lnTo>
                <a:lnTo>
                  <a:pt x="4" y="20"/>
                </a:lnTo>
                <a:lnTo>
                  <a:pt x="2" y="28"/>
                </a:lnTo>
                <a:lnTo>
                  <a:pt x="0" y="50"/>
                </a:lnTo>
                <a:lnTo>
                  <a:pt x="2" y="68"/>
                </a:lnTo>
                <a:lnTo>
                  <a:pt x="6" y="80"/>
                </a:lnTo>
                <a:lnTo>
                  <a:pt x="10" y="84"/>
                </a:lnTo>
                <a:lnTo>
                  <a:pt x="14" y="88"/>
                </a:lnTo>
                <a:lnTo>
                  <a:pt x="18" y="92"/>
                </a:lnTo>
                <a:lnTo>
                  <a:pt x="26" y="94"/>
                </a:lnTo>
                <a:lnTo>
                  <a:pt x="30" y="64"/>
                </a:lnTo>
                <a:lnTo>
                  <a:pt x="24" y="62"/>
                </a:lnTo>
                <a:lnTo>
                  <a:pt x="24" y="58"/>
                </a:lnTo>
                <a:lnTo>
                  <a:pt x="22" y="58"/>
                </a:lnTo>
                <a:lnTo>
                  <a:pt x="50" y="36"/>
                </a:lnTo>
                <a:lnTo>
                  <a:pt x="60" y="38"/>
                </a:lnTo>
                <a:lnTo>
                  <a:pt x="64" y="40"/>
                </a:lnTo>
                <a:lnTo>
                  <a:pt x="66" y="44"/>
                </a:lnTo>
                <a:lnTo>
                  <a:pt x="68" y="48"/>
                </a:lnTo>
                <a:lnTo>
                  <a:pt x="70" y="54"/>
                </a:lnTo>
                <a:lnTo>
                  <a:pt x="68" y="58"/>
                </a:lnTo>
                <a:lnTo>
                  <a:pt x="66" y="62"/>
                </a:lnTo>
                <a:lnTo>
                  <a:pt x="64" y="64"/>
                </a:lnTo>
                <a:lnTo>
                  <a:pt x="60" y="64"/>
                </a:lnTo>
                <a:lnTo>
                  <a:pt x="58" y="64"/>
                </a:lnTo>
                <a:lnTo>
                  <a:pt x="54" y="62"/>
                </a:lnTo>
                <a:lnTo>
                  <a:pt x="52" y="58"/>
                </a:lnTo>
                <a:lnTo>
                  <a:pt x="50" y="50"/>
                </a:lnTo>
                <a:lnTo>
                  <a:pt x="46" y="36"/>
                </a:lnTo>
                <a:lnTo>
                  <a:pt x="50" y="36"/>
                </a:lnTo>
                <a:lnTo>
                  <a:pt x="22" y="58"/>
                </a:lnTo>
                <a:close/>
              </a:path>
            </a:pathLst>
          </a:custGeom>
          <a:solidFill>
            <a:srgbClr val="231F20"/>
          </a:solidFill>
          <a:ln w="9525">
            <a:noFill/>
            <a:round/>
            <a:headEnd/>
            <a:tailEnd/>
          </a:ln>
        </p:spPr>
        <p:txBody>
          <a:bodyPr/>
          <a:lstStyle/>
          <a:p>
            <a:endParaRPr lang="en-US"/>
          </a:p>
        </p:txBody>
      </p:sp>
      <p:sp>
        <p:nvSpPr>
          <p:cNvPr id="64561" name="Freeform 49"/>
          <p:cNvSpPr>
            <a:spLocks/>
          </p:cNvSpPr>
          <p:nvPr/>
        </p:nvSpPr>
        <p:spPr bwMode="auto">
          <a:xfrm>
            <a:off x="779463" y="1320800"/>
            <a:ext cx="184150" cy="50800"/>
          </a:xfrm>
          <a:custGeom>
            <a:avLst/>
            <a:gdLst/>
            <a:ahLst/>
            <a:cxnLst>
              <a:cxn ang="0">
                <a:pos x="116" y="32"/>
              </a:cxn>
              <a:cxn ang="0">
                <a:pos x="116" y="0"/>
              </a:cxn>
              <a:cxn ang="0">
                <a:pos x="0" y="0"/>
              </a:cxn>
              <a:cxn ang="0">
                <a:pos x="0" y="32"/>
              </a:cxn>
              <a:cxn ang="0">
                <a:pos x="114" y="32"/>
              </a:cxn>
              <a:cxn ang="0">
                <a:pos x="116" y="32"/>
              </a:cxn>
            </a:cxnLst>
            <a:rect l="0" t="0" r="r" b="b"/>
            <a:pathLst>
              <a:path w="116" h="32">
                <a:moveTo>
                  <a:pt x="116" y="32"/>
                </a:moveTo>
                <a:lnTo>
                  <a:pt x="116" y="0"/>
                </a:lnTo>
                <a:lnTo>
                  <a:pt x="0" y="0"/>
                </a:lnTo>
                <a:lnTo>
                  <a:pt x="0" y="32"/>
                </a:lnTo>
                <a:lnTo>
                  <a:pt x="114" y="32"/>
                </a:lnTo>
                <a:lnTo>
                  <a:pt x="116" y="32"/>
                </a:lnTo>
                <a:close/>
              </a:path>
            </a:pathLst>
          </a:custGeom>
          <a:solidFill>
            <a:srgbClr val="231F20"/>
          </a:solidFill>
          <a:ln w="9525">
            <a:noFill/>
            <a:round/>
            <a:headEnd/>
            <a:tailEnd/>
          </a:ln>
        </p:spPr>
        <p:txBody>
          <a:bodyPr/>
          <a:lstStyle/>
          <a:p>
            <a:endParaRPr lang="en-US"/>
          </a:p>
        </p:txBody>
      </p:sp>
      <p:sp>
        <p:nvSpPr>
          <p:cNvPr id="64562" name="Freeform 50"/>
          <p:cNvSpPr>
            <a:spLocks/>
          </p:cNvSpPr>
          <p:nvPr/>
        </p:nvSpPr>
        <p:spPr bwMode="auto">
          <a:xfrm>
            <a:off x="776288" y="1130300"/>
            <a:ext cx="238125" cy="76200"/>
          </a:xfrm>
          <a:custGeom>
            <a:avLst/>
            <a:gdLst/>
            <a:ahLst/>
            <a:cxnLst>
              <a:cxn ang="0">
                <a:pos x="38" y="42"/>
              </a:cxn>
              <a:cxn ang="0">
                <a:pos x="56" y="46"/>
              </a:cxn>
              <a:cxn ang="0">
                <a:pos x="76" y="48"/>
              </a:cxn>
              <a:cxn ang="0">
                <a:pos x="94" y="46"/>
              </a:cxn>
              <a:cxn ang="0">
                <a:pos x="112" y="42"/>
              </a:cxn>
              <a:cxn ang="0">
                <a:pos x="130" y="34"/>
              </a:cxn>
              <a:cxn ang="0">
                <a:pos x="150" y="20"/>
              </a:cxn>
              <a:cxn ang="0">
                <a:pos x="150" y="0"/>
              </a:cxn>
              <a:cxn ang="0">
                <a:pos x="132" y="8"/>
              </a:cxn>
              <a:cxn ang="0">
                <a:pos x="114" y="14"/>
              </a:cxn>
              <a:cxn ang="0">
                <a:pos x="96" y="18"/>
              </a:cxn>
              <a:cxn ang="0">
                <a:pos x="78" y="20"/>
              </a:cxn>
              <a:cxn ang="0">
                <a:pos x="60" y="18"/>
              </a:cxn>
              <a:cxn ang="0">
                <a:pos x="42" y="16"/>
              </a:cxn>
              <a:cxn ang="0">
                <a:pos x="22" y="10"/>
              </a:cxn>
              <a:cxn ang="0">
                <a:pos x="0" y="0"/>
              </a:cxn>
              <a:cxn ang="0">
                <a:pos x="0" y="20"/>
              </a:cxn>
              <a:cxn ang="0">
                <a:pos x="20" y="32"/>
              </a:cxn>
              <a:cxn ang="0">
                <a:pos x="36" y="42"/>
              </a:cxn>
              <a:cxn ang="0">
                <a:pos x="38" y="42"/>
              </a:cxn>
            </a:cxnLst>
            <a:rect l="0" t="0" r="r" b="b"/>
            <a:pathLst>
              <a:path w="150" h="48">
                <a:moveTo>
                  <a:pt x="38" y="42"/>
                </a:moveTo>
                <a:lnTo>
                  <a:pt x="56" y="46"/>
                </a:lnTo>
                <a:lnTo>
                  <a:pt x="76" y="48"/>
                </a:lnTo>
                <a:lnTo>
                  <a:pt x="94" y="46"/>
                </a:lnTo>
                <a:lnTo>
                  <a:pt x="112" y="42"/>
                </a:lnTo>
                <a:lnTo>
                  <a:pt x="130" y="34"/>
                </a:lnTo>
                <a:lnTo>
                  <a:pt x="150" y="20"/>
                </a:lnTo>
                <a:lnTo>
                  <a:pt x="150" y="0"/>
                </a:lnTo>
                <a:lnTo>
                  <a:pt x="132" y="8"/>
                </a:lnTo>
                <a:lnTo>
                  <a:pt x="114" y="14"/>
                </a:lnTo>
                <a:lnTo>
                  <a:pt x="96" y="18"/>
                </a:lnTo>
                <a:lnTo>
                  <a:pt x="78" y="20"/>
                </a:lnTo>
                <a:lnTo>
                  <a:pt x="60" y="18"/>
                </a:lnTo>
                <a:lnTo>
                  <a:pt x="42" y="16"/>
                </a:lnTo>
                <a:lnTo>
                  <a:pt x="22" y="10"/>
                </a:lnTo>
                <a:lnTo>
                  <a:pt x="0" y="0"/>
                </a:lnTo>
                <a:lnTo>
                  <a:pt x="0" y="20"/>
                </a:lnTo>
                <a:lnTo>
                  <a:pt x="20" y="32"/>
                </a:lnTo>
                <a:lnTo>
                  <a:pt x="36" y="42"/>
                </a:lnTo>
                <a:lnTo>
                  <a:pt x="38" y="42"/>
                </a:lnTo>
                <a:close/>
              </a:path>
            </a:pathLst>
          </a:custGeom>
          <a:solidFill>
            <a:srgbClr val="231F20"/>
          </a:solidFill>
          <a:ln w="9525">
            <a:noFill/>
            <a:round/>
            <a:headEnd/>
            <a:tailEnd/>
          </a:ln>
        </p:spPr>
        <p:txBody>
          <a:bodyPr/>
          <a:lstStyle/>
          <a:p>
            <a:endParaRPr lang="en-US"/>
          </a:p>
        </p:txBody>
      </p:sp>
      <p:sp>
        <p:nvSpPr>
          <p:cNvPr id="64563" name="Freeform 51"/>
          <p:cNvSpPr>
            <a:spLocks/>
          </p:cNvSpPr>
          <p:nvPr/>
        </p:nvSpPr>
        <p:spPr bwMode="auto">
          <a:xfrm>
            <a:off x="827088" y="882650"/>
            <a:ext cx="136525" cy="222250"/>
          </a:xfrm>
          <a:custGeom>
            <a:avLst/>
            <a:gdLst/>
            <a:ahLst/>
            <a:cxnLst>
              <a:cxn ang="0">
                <a:pos x="86" y="140"/>
              </a:cxn>
              <a:cxn ang="0">
                <a:pos x="86" y="108"/>
              </a:cxn>
              <a:cxn ang="0">
                <a:pos x="42" y="108"/>
              </a:cxn>
              <a:cxn ang="0">
                <a:pos x="34" y="108"/>
              </a:cxn>
              <a:cxn ang="0">
                <a:pos x="30" y="104"/>
              </a:cxn>
              <a:cxn ang="0">
                <a:pos x="26" y="100"/>
              </a:cxn>
              <a:cxn ang="0">
                <a:pos x="26" y="96"/>
              </a:cxn>
              <a:cxn ang="0">
                <a:pos x="26" y="90"/>
              </a:cxn>
              <a:cxn ang="0">
                <a:pos x="32" y="86"/>
              </a:cxn>
              <a:cxn ang="0">
                <a:pos x="40" y="86"/>
              </a:cxn>
              <a:cxn ang="0">
                <a:pos x="86" y="86"/>
              </a:cxn>
              <a:cxn ang="0">
                <a:pos x="86" y="54"/>
              </a:cxn>
              <a:cxn ang="0">
                <a:pos x="42" y="54"/>
              </a:cxn>
              <a:cxn ang="0">
                <a:pos x="34" y="54"/>
              </a:cxn>
              <a:cxn ang="0">
                <a:pos x="30" y="50"/>
              </a:cxn>
              <a:cxn ang="0">
                <a:pos x="26" y="46"/>
              </a:cxn>
              <a:cxn ang="0">
                <a:pos x="26" y="42"/>
              </a:cxn>
              <a:cxn ang="0">
                <a:pos x="26" y="38"/>
              </a:cxn>
              <a:cxn ang="0">
                <a:pos x="30" y="34"/>
              </a:cxn>
              <a:cxn ang="0">
                <a:pos x="32" y="32"/>
              </a:cxn>
              <a:cxn ang="0">
                <a:pos x="38" y="32"/>
              </a:cxn>
              <a:cxn ang="0">
                <a:pos x="86" y="32"/>
              </a:cxn>
              <a:cxn ang="0">
                <a:pos x="86" y="0"/>
              </a:cxn>
              <a:cxn ang="0">
                <a:pos x="34" y="0"/>
              </a:cxn>
              <a:cxn ang="0">
                <a:pos x="18" y="2"/>
              </a:cxn>
              <a:cxn ang="0">
                <a:pos x="12" y="4"/>
              </a:cxn>
              <a:cxn ang="0">
                <a:pos x="8" y="8"/>
              </a:cxn>
              <a:cxn ang="0">
                <a:pos x="4" y="12"/>
              </a:cxn>
              <a:cxn ang="0">
                <a:pos x="2" y="16"/>
              </a:cxn>
              <a:cxn ang="0">
                <a:pos x="0" y="28"/>
              </a:cxn>
              <a:cxn ang="0">
                <a:pos x="2" y="36"/>
              </a:cxn>
              <a:cxn ang="0">
                <a:pos x="4" y="44"/>
              </a:cxn>
              <a:cxn ang="0">
                <a:pos x="8" y="50"/>
              </a:cxn>
              <a:cxn ang="0">
                <a:pos x="14" y="56"/>
              </a:cxn>
              <a:cxn ang="0">
                <a:pos x="8" y="60"/>
              </a:cxn>
              <a:cxn ang="0">
                <a:pos x="4" y="66"/>
              </a:cxn>
              <a:cxn ang="0">
                <a:pos x="2" y="74"/>
              </a:cxn>
              <a:cxn ang="0">
                <a:pos x="0" y="82"/>
              </a:cxn>
              <a:cxn ang="0">
                <a:pos x="2" y="90"/>
              </a:cxn>
              <a:cxn ang="0">
                <a:pos x="4" y="98"/>
              </a:cxn>
              <a:cxn ang="0">
                <a:pos x="8" y="104"/>
              </a:cxn>
              <a:cxn ang="0">
                <a:pos x="14" y="110"/>
              </a:cxn>
              <a:cxn ang="0">
                <a:pos x="2" y="110"/>
              </a:cxn>
              <a:cxn ang="0">
                <a:pos x="2" y="140"/>
              </a:cxn>
              <a:cxn ang="0">
                <a:pos x="84" y="140"/>
              </a:cxn>
              <a:cxn ang="0">
                <a:pos x="86" y="140"/>
              </a:cxn>
            </a:cxnLst>
            <a:rect l="0" t="0" r="r" b="b"/>
            <a:pathLst>
              <a:path w="86" h="140">
                <a:moveTo>
                  <a:pt x="86" y="140"/>
                </a:moveTo>
                <a:lnTo>
                  <a:pt x="86" y="108"/>
                </a:lnTo>
                <a:lnTo>
                  <a:pt x="42" y="108"/>
                </a:lnTo>
                <a:lnTo>
                  <a:pt x="34" y="108"/>
                </a:lnTo>
                <a:lnTo>
                  <a:pt x="30" y="104"/>
                </a:lnTo>
                <a:lnTo>
                  <a:pt x="26" y="100"/>
                </a:lnTo>
                <a:lnTo>
                  <a:pt x="26" y="96"/>
                </a:lnTo>
                <a:lnTo>
                  <a:pt x="26" y="90"/>
                </a:lnTo>
                <a:lnTo>
                  <a:pt x="32" y="86"/>
                </a:lnTo>
                <a:lnTo>
                  <a:pt x="40" y="86"/>
                </a:lnTo>
                <a:lnTo>
                  <a:pt x="86" y="86"/>
                </a:lnTo>
                <a:lnTo>
                  <a:pt x="86" y="54"/>
                </a:lnTo>
                <a:lnTo>
                  <a:pt x="42" y="54"/>
                </a:lnTo>
                <a:lnTo>
                  <a:pt x="34" y="54"/>
                </a:lnTo>
                <a:lnTo>
                  <a:pt x="30" y="50"/>
                </a:lnTo>
                <a:lnTo>
                  <a:pt x="26" y="46"/>
                </a:lnTo>
                <a:lnTo>
                  <a:pt x="26" y="42"/>
                </a:lnTo>
                <a:lnTo>
                  <a:pt x="26" y="38"/>
                </a:lnTo>
                <a:lnTo>
                  <a:pt x="30" y="34"/>
                </a:lnTo>
                <a:lnTo>
                  <a:pt x="32" y="32"/>
                </a:lnTo>
                <a:lnTo>
                  <a:pt x="38" y="32"/>
                </a:lnTo>
                <a:lnTo>
                  <a:pt x="86" y="32"/>
                </a:lnTo>
                <a:lnTo>
                  <a:pt x="86" y="0"/>
                </a:lnTo>
                <a:lnTo>
                  <a:pt x="34" y="0"/>
                </a:lnTo>
                <a:lnTo>
                  <a:pt x="18" y="2"/>
                </a:lnTo>
                <a:lnTo>
                  <a:pt x="12" y="4"/>
                </a:lnTo>
                <a:lnTo>
                  <a:pt x="8" y="8"/>
                </a:lnTo>
                <a:lnTo>
                  <a:pt x="4" y="12"/>
                </a:lnTo>
                <a:lnTo>
                  <a:pt x="2" y="16"/>
                </a:lnTo>
                <a:lnTo>
                  <a:pt x="0" y="28"/>
                </a:lnTo>
                <a:lnTo>
                  <a:pt x="2" y="36"/>
                </a:lnTo>
                <a:lnTo>
                  <a:pt x="4" y="44"/>
                </a:lnTo>
                <a:lnTo>
                  <a:pt x="8" y="50"/>
                </a:lnTo>
                <a:lnTo>
                  <a:pt x="14" y="56"/>
                </a:lnTo>
                <a:lnTo>
                  <a:pt x="8" y="60"/>
                </a:lnTo>
                <a:lnTo>
                  <a:pt x="4" y="66"/>
                </a:lnTo>
                <a:lnTo>
                  <a:pt x="2" y="74"/>
                </a:lnTo>
                <a:lnTo>
                  <a:pt x="0" y="82"/>
                </a:lnTo>
                <a:lnTo>
                  <a:pt x="2" y="90"/>
                </a:lnTo>
                <a:lnTo>
                  <a:pt x="4" y="98"/>
                </a:lnTo>
                <a:lnTo>
                  <a:pt x="8" y="104"/>
                </a:lnTo>
                <a:lnTo>
                  <a:pt x="14" y="110"/>
                </a:lnTo>
                <a:lnTo>
                  <a:pt x="2" y="110"/>
                </a:lnTo>
                <a:lnTo>
                  <a:pt x="2" y="140"/>
                </a:lnTo>
                <a:lnTo>
                  <a:pt x="84" y="140"/>
                </a:lnTo>
                <a:lnTo>
                  <a:pt x="86" y="140"/>
                </a:lnTo>
                <a:close/>
              </a:path>
            </a:pathLst>
          </a:custGeom>
          <a:solidFill>
            <a:srgbClr val="231F20"/>
          </a:solidFill>
          <a:ln w="9525">
            <a:noFill/>
            <a:round/>
            <a:headEnd/>
            <a:tailEnd/>
          </a:ln>
        </p:spPr>
        <p:txBody>
          <a:bodyPr/>
          <a:lstStyle/>
          <a:p>
            <a:endParaRPr lang="en-US"/>
          </a:p>
        </p:txBody>
      </p:sp>
      <p:sp>
        <p:nvSpPr>
          <p:cNvPr id="64564" name="Freeform 52"/>
          <p:cNvSpPr>
            <a:spLocks/>
          </p:cNvSpPr>
          <p:nvPr/>
        </p:nvSpPr>
        <p:spPr bwMode="auto">
          <a:xfrm>
            <a:off x="779463" y="669925"/>
            <a:ext cx="184150" cy="196850"/>
          </a:xfrm>
          <a:custGeom>
            <a:avLst/>
            <a:gdLst/>
            <a:ahLst/>
            <a:cxnLst>
              <a:cxn ang="0">
                <a:pos x="116" y="80"/>
              </a:cxn>
              <a:cxn ang="0">
                <a:pos x="116" y="42"/>
              </a:cxn>
              <a:cxn ang="0">
                <a:pos x="0" y="0"/>
              </a:cxn>
              <a:cxn ang="0">
                <a:pos x="0" y="36"/>
              </a:cxn>
              <a:cxn ang="0">
                <a:pos x="84" y="60"/>
              </a:cxn>
              <a:cxn ang="0">
                <a:pos x="0" y="86"/>
              </a:cxn>
              <a:cxn ang="0">
                <a:pos x="0" y="124"/>
              </a:cxn>
              <a:cxn ang="0">
                <a:pos x="114" y="80"/>
              </a:cxn>
              <a:cxn ang="0">
                <a:pos x="116" y="80"/>
              </a:cxn>
            </a:cxnLst>
            <a:rect l="0" t="0" r="r" b="b"/>
            <a:pathLst>
              <a:path w="116" h="124">
                <a:moveTo>
                  <a:pt x="116" y="80"/>
                </a:moveTo>
                <a:lnTo>
                  <a:pt x="116" y="42"/>
                </a:lnTo>
                <a:lnTo>
                  <a:pt x="0" y="0"/>
                </a:lnTo>
                <a:lnTo>
                  <a:pt x="0" y="36"/>
                </a:lnTo>
                <a:lnTo>
                  <a:pt x="84" y="60"/>
                </a:lnTo>
                <a:lnTo>
                  <a:pt x="0" y="86"/>
                </a:lnTo>
                <a:lnTo>
                  <a:pt x="0" y="124"/>
                </a:lnTo>
                <a:lnTo>
                  <a:pt x="114" y="80"/>
                </a:lnTo>
                <a:lnTo>
                  <a:pt x="116" y="80"/>
                </a:lnTo>
                <a:close/>
              </a:path>
            </a:pathLst>
          </a:custGeom>
          <a:solidFill>
            <a:srgbClr val="231F20"/>
          </a:solidFill>
          <a:ln w="9525">
            <a:noFill/>
            <a:round/>
            <a:headEnd/>
            <a:tailEnd/>
          </a:ln>
        </p:spPr>
        <p:txBody>
          <a:bodyPr/>
          <a:lstStyle/>
          <a:p>
            <a:endParaRPr lang="en-US"/>
          </a:p>
        </p:txBody>
      </p:sp>
      <p:sp>
        <p:nvSpPr>
          <p:cNvPr id="64565" name="Freeform 53"/>
          <p:cNvSpPr>
            <a:spLocks/>
          </p:cNvSpPr>
          <p:nvPr/>
        </p:nvSpPr>
        <p:spPr bwMode="auto">
          <a:xfrm>
            <a:off x="776288" y="584200"/>
            <a:ext cx="238125" cy="76200"/>
          </a:xfrm>
          <a:custGeom>
            <a:avLst/>
            <a:gdLst/>
            <a:ahLst/>
            <a:cxnLst>
              <a:cxn ang="0">
                <a:pos x="38" y="6"/>
              </a:cxn>
              <a:cxn ang="0">
                <a:pos x="56" y="2"/>
              </a:cxn>
              <a:cxn ang="0">
                <a:pos x="76" y="0"/>
              </a:cxn>
              <a:cxn ang="0">
                <a:pos x="94" y="2"/>
              </a:cxn>
              <a:cxn ang="0">
                <a:pos x="112" y="6"/>
              </a:cxn>
              <a:cxn ang="0">
                <a:pos x="130" y="14"/>
              </a:cxn>
              <a:cxn ang="0">
                <a:pos x="150" y="28"/>
              </a:cxn>
              <a:cxn ang="0">
                <a:pos x="150" y="48"/>
              </a:cxn>
              <a:cxn ang="0">
                <a:pos x="132" y="40"/>
              </a:cxn>
              <a:cxn ang="0">
                <a:pos x="114" y="34"/>
              </a:cxn>
              <a:cxn ang="0">
                <a:pos x="96" y="30"/>
              </a:cxn>
              <a:cxn ang="0">
                <a:pos x="78" y="28"/>
              </a:cxn>
              <a:cxn ang="0">
                <a:pos x="60" y="30"/>
              </a:cxn>
              <a:cxn ang="0">
                <a:pos x="42" y="32"/>
              </a:cxn>
              <a:cxn ang="0">
                <a:pos x="22" y="38"/>
              </a:cxn>
              <a:cxn ang="0">
                <a:pos x="0" y="48"/>
              </a:cxn>
              <a:cxn ang="0">
                <a:pos x="0" y="28"/>
              </a:cxn>
              <a:cxn ang="0">
                <a:pos x="20" y="16"/>
              </a:cxn>
              <a:cxn ang="0">
                <a:pos x="36" y="6"/>
              </a:cxn>
              <a:cxn ang="0">
                <a:pos x="38" y="6"/>
              </a:cxn>
            </a:cxnLst>
            <a:rect l="0" t="0" r="r" b="b"/>
            <a:pathLst>
              <a:path w="150" h="48">
                <a:moveTo>
                  <a:pt x="38" y="6"/>
                </a:moveTo>
                <a:lnTo>
                  <a:pt x="56" y="2"/>
                </a:lnTo>
                <a:lnTo>
                  <a:pt x="76" y="0"/>
                </a:lnTo>
                <a:lnTo>
                  <a:pt x="94" y="2"/>
                </a:lnTo>
                <a:lnTo>
                  <a:pt x="112" y="6"/>
                </a:lnTo>
                <a:lnTo>
                  <a:pt x="130" y="14"/>
                </a:lnTo>
                <a:lnTo>
                  <a:pt x="150" y="28"/>
                </a:lnTo>
                <a:lnTo>
                  <a:pt x="150" y="48"/>
                </a:lnTo>
                <a:lnTo>
                  <a:pt x="132" y="40"/>
                </a:lnTo>
                <a:lnTo>
                  <a:pt x="114" y="34"/>
                </a:lnTo>
                <a:lnTo>
                  <a:pt x="96" y="30"/>
                </a:lnTo>
                <a:lnTo>
                  <a:pt x="78" y="28"/>
                </a:lnTo>
                <a:lnTo>
                  <a:pt x="60" y="30"/>
                </a:lnTo>
                <a:lnTo>
                  <a:pt x="42" y="32"/>
                </a:lnTo>
                <a:lnTo>
                  <a:pt x="22" y="38"/>
                </a:lnTo>
                <a:lnTo>
                  <a:pt x="0" y="48"/>
                </a:lnTo>
                <a:lnTo>
                  <a:pt x="0" y="28"/>
                </a:lnTo>
                <a:lnTo>
                  <a:pt x="20" y="16"/>
                </a:lnTo>
                <a:lnTo>
                  <a:pt x="36" y="6"/>
                </a:lnTo>
                <a:lnTo>
                  <a:pt x="38" y="6"/>
                </a:lnTo>
                <a:close/>
              </a:path>
            </a:pathLst>
          </a:custGeom>
          <a:solidFill>
            <a:srgbClr val="231F20"/>
          </a:solidFill>
          <a:ln w="9525">
            <a:noFill/>
            <a:round/>
            <a:headEnd/>
            <a:tailEnd/>
          </a:ln>
        </p:spPr>
        <p:txBody>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4"/>
          <p:cNvSpPr>
            <a:spLocks noGrp="1" noChangeArrowheads="1"/>
          </p:cNvSpPr>
          <p:nvPr>
            <p:ph type="title"/>
          </p:nvPr>
        </p:nvSpPr>
        <p:spPr/>
        <p:txBody>
          <a:bodyPr/>
          <a:lstStyle/>
          <a:p>
            <a:r>
              <a:rPr lang="en-US"/>
              <a:t>Absolute Refractory Period</a:t>
            </a:r>
          </a:p>
        </p:txBody>
      </p:sp>
      <p:sp>
        <p:nvSpPr>
          <p:cNvPr id="65541" name="Rectangle 5"/>
          <p:cNvSpPr>
            <a:spLocks noGrp="1" noChangeArrowheads="1"/>
          </p:cNvSpPr>
          <p:nvPr>
            <p:ph type="body" idx="1"/>
          </p:nvPr>
        </p:nvSpPr>
        <p:spPr/>
        <p:txBody>
          <a:bodyPr/>
          <a:lstStyle/>
          <a:p>
            <a:r>
              <a:rPr lang="en-US"/>
              <a:t>Time from the opening of the Na</a:t>
            </a:r>
            <a:r>
              <a:rPr lang="en-US" baseline="30000"/>
              <a:t>+</a:t>
            </a:r>
            <a:r>
              <a:rPr lang="en-US"/>
              <a:t> channels until the resetting of the channels </a:t>
            </a:r>
          </a:p>
          <a:p>
            <a:r>
              <a:rPr lang="en-US"/>
              <a:t>Ensures that each AP is an all-or-none event</a:t>
            </a:r>
          </a:p>
          <a:p>
            <a:r>
              <a:rPr lang="en-US"/>
              <a:t>Enforces one-way transmission of nerve impulses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a:latin typeface="Arial" charset="0"/>
              </a:rPr>
              <a:t>Figure 11.14</a:t>
            </a:r>
          </a:p>
        </p:txBody>
      </p:sp>
      <p:pic>
        <p:nvPicPr>
          <p:cNvPr id="67593" name="Picture 9" descr="figure_11_14-jLE"/>
          <p:cNvPicPr>
            <a:picLocks noChangeAspect="1" noChangeArrowheads="1"/>
          </p:cNvPicPr>
          <p:nvPr/>
        </p:nvPicPr>
        <p:blipFill>
          <a:blip r:embed="rId2" cstate="print"/>
          <a:srcRect/>
          <a:stretch>
            <a:fillRect/>
          </a:stretch>
        </p:blipFill>
        <p:spPr bwMode="auto">
          <a:xfrm>
            <a:off x="455613" y="608013"/>
            <a:ext cx="8231187" cy="5868987"/>
          </a:xfrm>
          <a:prstGeom prst="rect">
            <a:avLst/>
          </a:prstGeom>
          <a:noFill/>
        </p:spPr>
      </p:pic>
      <p:sp>
        <p:nvSpPr>
          <p:cNvPr id="67594" name="Rectangle 10"/>
          <p:cNvSpPr>
            <a:spLocks noChangeArrowheads="1"/>
          </p:cNvSpPr>
          <p:nvPr/>
        </p:nvSpPr>
        <p:spPr bwMode="auto">
          <a:xfrm>
            <a:off x="2528888" y="5591175"/>
            <a:ext cx="912812" cy="258763"/>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charset="0"/>
              </a:rPr>
              <a:t>Stimulus</a:t>
            </a:r>
            <a:endParaRPr lang="en-US" sz="1800" b="1">
              <a:latin typeface="Arial" charset="0"/>
            </a:endParaRPr>
          </a:p>
        </p:txBody>
      </p:sp>
      <p:sp>
        <p:nvSpPr>
          <p:cNvPr id="67595" name="Line 11"/>
          <p:cNvSpPr>
            <a:spLocks noChangeShapeType="1"/>
          </p:cNvSpPr>
          <p:nvPr/>
        </p:nvSpPr>
        <p:spPr bwMode="auto">
          <a:xfrm flipV="1">
            <a:off x="3430588" y="731838"/>
            <a:ext cx="1587" cy="460375"/>
          </a:xfrm>
          <a:prstGeom prst="line">
            <a:avLst/>
          </a:prstGeom>
          <a:noFill/>
          <a:ln w="19050">
            <a:solidFill>
              <a:srgbClr val="231F20"/>
            </a:solidFill>
            <a:round/>
            <a:headEnd/>
            <a:tailEnd/>
          </a:ln>
        </p:spPr>
        <p:txBody>
          <a:bodyPr/>
          <a:lstStyle/>
          <a:p>
            <a:endParaRPr lang="en-US"/>
          </a:p>
        </p:txBody>
      </p:sp>
      <p:sp>
        <p:nvSpPr>
          <p:cNvPr id="67596" name="Line 12"/>
          <p:cNvSpPr>
            <a:spLocks noChangeShapeType="1"/>
          </p:cNvSpPr>
          <p:nvPr/>
        </p:nvSpPr>
        <p:spPr bwMode="auto">
          <a:xfrm flipV="1">
            <a:off x="5232400" y="725488"/>
            <a:ext cx="1588" cy="466725"/>
          </a:xfrm>
          <a:prstGeom prst="line">
            <a:avLst/>
          </a:prstGeom>
          <a:noFill/>
          <a:ln w="19050">
            <a:solidFill>
              <a:srgbClr val="231F20"/>
            </a:solidFill>
            <a:round/>
            <a:headEnd/>
            <a:tailEnd/>
          </a:ln>
        </p:spPr>
        <p:txBody>
          <a:bodyPr/>
          <a:lstStyle/>
          <a:p>
            <a:endParaRPr lang="en-US"/>
          </a:p>
        </p:txBody>
      </p:sp>
      <p:sp>
        <p:nvSpPr>
          <p:cNvPr id="67597" name="Freeform 13"/>
          <p:cNvSpPr>
            <a:spLocks/>
          </p:cNvSpPr>
          <p:nvPr/>
        </p:nvSpPr>
        <p:spPr bwMode="auto">
          <a:xfrm>
            <a:off x="2782888" y="2024063"/>
            <a:ext cx="746125" cy="3160712"/>
          </a:xfrm>
          <a:custGeom>
            <a:avLst/>
            <a:gdLst/>
            <a:ahLst/>
            <a:cxnLst>
              <a:cxn ang="0">
                <a:pos x="470" y="26"/>
              </a:cxn>
              <a:cxn ang="0">
                <a:pos x="378" y="0"/>
              </a:cxn>
              <a:cxn ang="0">
                <a:pos x="0" y="1967"/>
              </a:cxn>
              <a:cxn ang="0">
                <a:pos x="92" y="1991"/>
              </a:cxn>
            </a:cxnLst>
            <a:rect l="0" t="0" r="r" b="b"/>
            <a:pathLst>
              <a:path w="470" h="1991">
                <a:moveTo>
                  <a:pt x="470" y="26"/>
                </a:moveTo>
                <a:lnTo>
                  <a:pt x="378" y="0"/>
                </a:lnTo>
                <a:lnTo>
                  <a:pt x="0" y="1967"/>
                </a:lnTo>
                <a:lnTo>
                  <a:pt x="92" y="1991"/>
                </a:lnTo>
              </a:path>
            </a:pathLst>
          </a:custGeom>
          <a:noFill/>
          <a:ln w="19050">
            <a:solidFill>
              <a:srgbClr val="231F20"/>
            </a:solidFill>
            <a:prstDash val="solid"/>
            <a:round/>
            <a:headEnd/>
            <a:tailEnd/>
          </a:ln>
        </p:spPr>
        <p:txBody>
          <a:bodyPr/>
          <a:lstStyle/>
          <a:p>
            <a:endParaRPr lang="en-US"/>
          </a:p>
        </p:txBody>
      </p:sp>
      <p:sp>
        <p:nvSpPr>
          <p:cNvPr id="67598" name="Freeform 14"/>
          <p:cNvSpPr>
            <a:spLocks/>
          </p:cNvSpPr>
          <p:nvPr/>
        </p:nvSpPr>
        <p:spPr bwMode="auto">
          <a:xfrm>
            <a:off x="2684463" y="1966913"/>
            <a:ext cx="400050" cy="1595437"/>
          </a:xfrm>
          <a:custGeom>
            <a:avLst/>
            <a:gdLst/>
            <a:ahLst/>
            <a:cxnLst>
              <a:cxn ang="0">
                <a:pos x="0" y="0"/>
              </a:cxn>
              <a:cxn ang="0">
                <a:pos x="0" y="930"/>
              </a:cxn>
              <a:cxn ang="0">
                <a:pos x="252" y="1005"/>
              </a:cxn>
            </a:cxnLst>
            <a:rect l="0" t="0" r="r" b="b"/>
            <a:pathLst>
              <a:path w="252" h="1005">
                <a:moveTo>
                  <a:pt x="0" y="0"/>
                </a:moveTo>
                <a:lnTo>
                  <a:pt x="0" y="930"/>
                </a:lnTo>
                <a:lnTo>
                  <a:pt x="252" y="1005"/>
                </a:lnTo>
              </a:path>
            </a:pathLst>
          </a:custGeom>
          <a:noFill/>
          <a:ln w="19050">
            <a:solidFill>
              <a:srgbClr val="231F20"/>
            </a:solidFill>
            <a:prstDash val="solid"/>
            <a:round/>
            <a:headEnd/>
            <a:tailEnd/>
          </a:ln>
        </p:spPr>
        <p:txBody>
          <a:bodyPr/>
          <a:lstStyle/>
          <a:p>
            <a:endParaRPr lang="en-US"/>
          </a:p>
        </p:txBody>
      </p:sp>
      <p:sp>
        <p:nvSpPr>
          <p:cNvPr id="67599" name="Freeform 15"/>
          <p:cNvSpPr>
            <a:spLocks/>
          </p:cNvSpPr>
          <p:nvPr/>
        </p:nvSpPr>
        <p:spPr bwMode="auto">
          <a:xfrm>
            <a:off x="3792538" y="2055813"/>
            <a:ext cx="823912" cy="3173412"/>
          </a:xfrm>
          <a:custGeom>
            <a:avLst/>
            <a:gdLst/>
            <a:ahLst/>
            <a:cxnLst>
              <a:cxn ang="0">
                <a:pos x="0" y="12"/>
              </a:cxn>
              <a:cxn ang="0">
                <a:pos x="92" y="0"/>
              </a:cxn>
              <a:cxn ang="0">
                <a:pos x="519" y="1977"/>
              </a:cxn>
              <a:cxn ang="0">
                <a:pos x="436" y="1999"/>
              </a:cxn>
            </a:cxnLst>
            <a:rect l="0" t="0" r="r" b="b"/>
            <a:pathLst>
              <a:path w="519" h="1999">
                <a:moveTo>
                  <a:pt x="0" y="12"/>
                </a:moveTo>
                <a:lnTo>
                  <a:pt x="92" y="0"/>
                </a:lnTo>
                <a:lnTo>
                  <a:pt x="519" y="1977"/>
                </a:lnTo>
                <a:lnTo>
                  <a:pt x="436" y="1999"/>
                </a:lnTo>
              </a:path>
            </a:pathLst>
          </a:custGeom>
          <a:noFill/>
          <a:ln w="19050">
            <a:solidFill>
              <a:srgbClr val="231F20"/>
            </a:solidFill>
            <a:prstDash val="solid"/>
            <a:round/>
            <a:headEnd/>
            <a:tailEnd/>
          </a:ln>
        </p:spPr>
        <p:txBody>
          <a:bodyPr/>
          <a:lstStyle/>
          <a:p>
            <a:endParaRPr lang="en-US"/>
          </a:p>
        </p:txBody>
      </p:sp>
      <p:sp>
        <p:nvSpPr>
          <p:cNvPr id="67600" name="Line 16"/>
          <p:cNvSpPr>
            <a:spLocks noChangeShapeType="1"/>
          </p:cNvSpPr>
          <p:nvPr/>
        </p:nvSpPr>
        <p:spPr bwMode="auto">
          <a:xfrm flipH="1">
            <a:off x="4271963" y="3641725"/>
            <a:ext cx="1027112" cy="6350"/>
          </a:xfrm>
          <a:prstGeom prst="line">
            <a:avLst/>
          </a:prstGeom>
          <a:noFill/>
          <a:ln w="19050">
            <a:solidFill>
              <a:srgbClr val="231F20"/>
            </a:solidFill>
            <a:round/>
            <a:headEnd/>
            <a:tailEnd/>
          </a:ln>
        </p:spPr>
        <p:txBody>
          <a:bodyPr/>
          <a:lstStyle/>
          <a:p>
            <a:endParaRPr lang="en-US"/>
          </a:p>
        </p:txBody>
      </p:sp>
      <p:sp>
        <p:nvSpPr>
          <p:cNvPr id="67601" name="Line 17"/>
          <p:cNvSpPr>
            <a:spLocks noChangeShapeType="1"/>
          </p:cNvSpPr>
          <p:nvPr/>
        </p:nvSpPr>
        <p:spPr bwMode="auto">
          <a:xfrm flipH="1">
            <a:off x="5324475" y="4997450"/>
            <a:ext cx="279400" cy="631825"/>
          </a:xfrm>
          <a:prstGeom prst="line">
            <a:avLst/>
          </a:prstGeom>
          <a:noFill/>
          <a:ln w="19050">
            <a:solidFill>
              <a:srgbClr val="231F20"/>
            </a:solidFill>
            <a:round/>
            <a:headEnd/>
            <a:tailEnd/>
          </a:ln>
        </p:spPr>
        <p:txBody>
          <a:bodyPr/>
          <a:lstStyle/>
          <a:p>
            <a:endParaRPr lang="en-US"/>
          </a:p>
        </p:txBody>
      </p:sp>
      <p:sp>
        <p:nvSpPr>
          <p:cNvPr id="67602" name="Line 18"/>
          <p:cNvSpPr>
            <a:spLocks noChangeShapeType="1"/>
          </p:cNvSpPr>
          <p:nvPr/>
        </p:nvSpPr>
        <p:spPr bwMode="auto">
          <a:xfrm>
            <a:off x="3300413" y="722313"/>
            <a:ext cx="139700" cy="1587"/>
          </a:xfrm>
          <a:prstGeom prst="line">
            <a:avLst/>
          </a:prstGeom>
          <a:noFill/>
          <a:ln w="19050">
            <a:solidFill>
              <a:srgbClr val="231F20"/>
            </a:solidFill>
            <a:round/>
            <a:headEnd/>
            <a:tailEnd/>
          </a:ln>
        </p:spPr>
        <p:txBody>
          <a:bodyPr/>
          <a:lstStyle/>
          <a:p>
            <a:endParaRPr lang="en-US"/>
          </a:p>
        </p:txBody>
      </p:sp>
      <p:sp>
        <p:nvSpPr>
          <p:cNvPr id="67603" name="Line 19"/>
          <p:cNvSpPr>
            <a:spLocks noChangeShapeType="1"/>
          </p:cNvSpPr>
          <p:nvPr/>
        </p:nvSpPr>
        <p:spPr bwMode="auto">
          <a:xfrm>
            <a:off x="5597525" y="5000625"/>
            <a:ext cx="111125" cy="1588"/>
          </a:xfrm>
          <a:prstGeom prst="line">
            <a:avLst/>
          </a:prstGeom>
          <a:noFill/>
          <a:ln w="19050">
            <a:solidFill>
              <a:srgbClr val="231F20"/>
            </a:solidFill>
            <a:round/>
            <a:headEnd/>
            <a:tailEnd/>
          </a:ln>
        </p:spPr>
        <p:txBody>
          <a:bodyPr/>
          <a:lstStyle/>
          <a:p>
            <a:endParaRPr lang="en-US"/>
          </a:p>
        </p:txBody>
      </p:sp>
      <p:sp>
        <p:nvSpPr>
          <p:cNvPr id="67604" name="Line 20"/>
          <p:cNvSpPr>
            <a:spLocks noChangeShapeType="1"/>
          </p:cNvSpPr>
          <p:nvPr/>
        </p:nvSpPr>
        <p:spPr bwMode="auto">
          <a:xfrm>
            <a:off x="5226050" y="722313"/>
            <a:ext cx="136525" cy="1587"/>
          </a:xfrm>
          <a:prstGeom prst="line">
            <a:avLst/>
          </a:prstGeom>
          <a:noFill/>
          <a:ln w="19050">
            <a:solidFill>
              <a:srgbClr val="231F20"/>
            </a:solidFill>
            <a:round/>
            <a:headEnd/>
            <a:tailEnd/>
          </a:ln>
        </p:spPr>
        <p:txBody>
          <a:bodyPr/>
          <a:lstStyle/>
          <a:p>
            <a:endParaRPr lang="en-US"/>
          </a:p>
        </p:txBody>
      </p:sp>
      <p:sp>
        <p:nvSpPr>
          <p:cNvPr id="67605" name="Rectangle 21"/>
          <p:cNvSpPr>
            <a:spLocks noChangeArrowheads="1"/>
          </p:cNvSpPr>
          <p:nvPr/>
        </p:nvSpPr>
        <p:spPr bwMode="auto">
          <a:xfrm>
            <a:off x="923925" y="552450"/>
            <a:ext cx="2290763" cy="609600"/>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charset="0"/>
              </a:rPr>
              <a:t>Absolute refractory</a:t>
            </a:r>
          </a:p>
          <a:p>
            <a:r>
              <a:rPr lang="en-US" sz="1700">
                <a:solidFill>
                  <a:srgbClr val="231F20"/>
                </a:solidFill>
                <a:latin typeface="Arial Black" charset="0"/>
              </a:rPr>
              <a:t>period</a:t>
            </a:r>
            <a:endParaRPr lang="en-US" sz="1800">
              <a:latin typeface="Arial" charset="0"/>
            </a:endParaRPr>
          </a:p>
        </p:txBody>
      </p:sp>
      <p:sp>
        <p:nvSpPr>
          <p:cNvPr id="67606" name="Rectangle 22"/>
          <p:cNvSpPr>
            <a:spLocks noChangeArrowheads="1"/>
          </p:cNvSpPr>
          <p:nvPr/>
        </p:nvSpPr>
        <p:spPr bwMode="auto">
          <a:xfrm>
            <a:off x="5403850" y="552450"/>
            <a:ext cx="2217738" cy="609600"/>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charset="0"/>
              </a:rPr>
              <a:t>Relative refractory</a:t>
            </a:r>
          </a:p>
          <a:p>
            <a:r>
              <a:rPr lang="en-US" sz="1700">
                <a:solidFill>
                  <a:srgbClr val="231F20"/>
                </a:solidFill>
                <a:latin typeface="Arial Black" charset="0"/>
              </a:rPr>
              <a:t>period</a:t>
            </a:r>
            <a:endParaRPr lang="en-US" sz="1800">
              <a:latin typeface="Arial" charset="0"/>
            </a:endParaRPr>
          </a:p>
        </p:txBody>
      </p:sp>
      <p:sp>
        <p:nvSpPr>
          <p:cNvPr id="67607" name="Freeform 23"/>
          <p:cNvSpPr>
            <a:spLocks/>
          </p:cNvSpPr>
          <p:nvPr/>
        </p:nvSpPr>
        <p:spPr bwMode="auto">
          <a:xfrm>
            <a:off x="1262063" y="4994275"/>
            <a:ext cx="155575" cy="174625"/>
          </a:xfrm>
          <a:custGeom>
            <a:avLst/>
            <a:gdLst/>
            <a:ahLst/>
            <a:cxnLst>
              <a:cxn ang="0">
                <a:pos x="98" y="110"/>
              </a:cxn>
              <a:cxn ang="0">
                <a:pos x="98" y="84"/>
              </a:cxn>
              <a:cxn ang="0">
                <a:pos x="24" y="84"/>
              </a:cxn>
              <a:cxn ang="0">
                <a:pos x="98" y="66"/>
              </a:cxn>
              <a:cxn ang="0">
                <a:pos x="98" y="44"/>
              </a:cxn>
              <a:cxn ang="0">
                <a:pos x="24" y="24"/>
              </a:cxn>
              <a:cxn ang="0">
                <a:pos x="98" y="24"/>
              </a:cxn>
              <a:cxn ang="0">
                <a:pos x="98" y="0"/>
              </a:cxn>
              <a:cxn ang="0">
                <a:pos x="0" y="0"/>
              </a:cxn>
              <a:cxn ang="0">
                <a:pos x="0" y="40"/>
              </a:cxn>
              <a:cxn ang="0">
                <a:pos x="60" y="54"/>
              </a:cxn>
              <a:cxn ang="0">
                <a:pos x="0" y="70"/>
              </a:cxn>
              <a:cxn ang="0">
                <a:pos x="0" y="110"/>
              </a:cxn>
              <a:cxn ang="0">
                <a:pos x="96" y="110"/>
              </a:cxn>
              <a:cxn ang="0">
                <a:pos x="98" y="110"/>
              </a:cxn>
            </a:cxnLst>
            <a:rect l="0" t="0" r="r" b="b"/>
            <a:pathLst>
              <a:path w="98" h="110">
                <a:moveTo>
                  <a:pt x="98" y="110"/>
                </a:moveTo>
                <a:lnTo>
                  <a:pt x="98" y="84"/>
                </a:lnTo>
                <a:lnTo>
                  <a:pt x="24" y="84"/>
                </a:lnTo>
                <a:lnTo>
                  <a:pt x="98" y="66"/>
                </a:lnTo>
                <a:lnTo>
                  <a:pt x="98" y="44"/>
                </a:lnTo>
                <a:lnTo>
                  <a:pt x="24" y="24"/>
                </a:lnTo>
                <a:lnTo>
                  <a:pt x="98" y="24"/>
                </a:lnTo>
                <a:lnTo>
                  <a:pt x="98" y="0"/>
                </a:lnTo>
                <a:lnTo>
                  <a:pt x="0" y="0"/>
                </a:lnTo>
                <a:lnTo>
                  <a:pt x="0" y="40"/>
                </a:lnTo>
                <a:lnTo>
                  <a:pt x="60" y="54"/>
                </a:lnTo>
                <a:lnTo>
                  <a:pt x="0" y="70"/>
                </a:lnTo>
                <a:lnTo>
                  <a:pt x="0" y="110"/>
                </a:lnTo>
                <a:lnTo>
                  <a:pt x="96" y="110"/>
                </a:lnTo>
                <a:lnTo>
                  <a:pt x="98" y="110"/>
                </a:lnTo>
                <a:close/>
              </a:path>
            </a:pathLst>
          </a:custGeom>
          <a:solidFill>
            <a:srgbClr val="231F20"/>
          </a:solidFill>
          <a:ln w="9525">
            <a:noFill/>
            <a:round/>
            <a:headEnd/>
            <a:tailEnd/>
          </a:ln>
        </p:spPr>
        <p:txBody>
          <a:bodyPr/>
          <a:lstStyle/>
          <a:p>
            <a:endParaRPr lang="en-US"/>
          </a:p>
        </p:txBody>
      </p:sp>
      <p:sp>
        <p:nvSpPr>
          <p:cNvPr id="67608" name="Freeform 24"/>
          <p:cNvSpPr>
            <a:spLocks/>
          </p:cNvSpPr>
          <p:nvPr/>
        </p:nvSpPr>
        <p:spPr bwMode="auto">
          <a:xfrm>
            <a:off x="1303338" y="4841875"/>
            <a:ext cx="117475" cy="130175"/>
          </a:xfrm>
          <a:custGeom>
            <a:avLst/>
            <a:gdLst/>
            <a:ahLst/>
            <a:cxnLst>
              <a:cxn ang="0">
                <a:pos x="40" y="0"/>
              </a:cxn>
              <a:cxn ang="0">
                <a:pos x="28" y="2"/>
              </a:cxn>
              <a:cxn ang="0">
                <a:pos x="18" y="4"/>
              </a:cxn>
              <a:cxn ang="0">
                <a:pos x="10" y="10"/>
              </a:cxn>
              <a:cxn ang="0">
                <a:pos x="4" y="18"/>
              </a:cxn>
              <a:cxn ang="0">
                <a:pos x="0" y="28"/>
              </a:cxn>
              <a:cxn ang="0">
                <a:pos x="0" y="42"/>
              </a:cxn>
              <a:cxn ang="0">
                <a:pos x="0" y="50"/>
              </a:cxn>
              <a:cxn ang="0">
                <a:pos x="2" y="58"/>
              </a:cxn>
              <a:cxn ang="0">
                <a:pos x="6" y="66"/>
              </a:cxn>
              <a:cxn ang="0">
                <a:pos x="10" y="72"/>
              </a:cxn>
              <a:cxn ang="0">
                <a:pos x="16" y="76"/>
              </a:cxn>
              <a:cxn ang="0">
                <a:pos x="22" y="80"/>
              </a:cxn>
              <a:cxn ang="0">
                <a:pos x="28" y="82"/>
              </a:cxn>
              <a:cxn ang="0">
                <a:pos x="36" y="82"/>
              </a:cxn>
              <a:cxn ang="0">
                <a:pos x="48" y="80"/>
              </a:cxn>
              <a:cxn ang="0">
                <a:pos x="56" y="76"/>
              </a:cxn>
              <a:cxn ang="0">
                <a:pos x="64" y="70"/>
              </a:cxn>
              <a:cxn ang="0">
                <a:pos x="70" y="64"/>
              </a:cxn>
              <a:cxn ang="0">
                <a:pos x="72" y="54"/>
              </a:cxn>
              <a:cxn ang="0">
                <a:pos x="74" y="42"/>
              </a:cxn>
              <a:cxn ang="0">
                <a:pos x="72" y="26"/>
              </a:cxn>
              <a:cxn ang="0">
                <a:pos x="68" y="16"/>
              </a:cxn>
              <a:cxn ang="0">
                <a:pos x="62" y="8"/>
              </a:cxn>
              <a:cxn ang="0">
                <a:pos x="54" y="2"/>
              </a:cxn>
              <a:cxn ang="0">
                <a:pos x="50" y="28"/>
              </a:cxn>
              <a:cxn ang="0">
                <a:pos x="56" y="32"/>
              </a:cxn>
              <a:cxn ang="0">
                <a:pos x="58" y="40"/>
              </a:cxn>
              <a:cxn ang="0">
                <a:pos x="56" y="46"/>
              </a:cxn>
              <a:cxn ang="0">
                <a:pos x="52" y="50"/>
              </a:cxn>
              <a:cxn ang="0">
                <a:pos x="48" y="52"/>
              </a:cxn>
              <a:cxn ang="0">
                <a:pos x="42" y="54"/>
              </a:cxn>
              <a:cxn ang="0">
                <a:pos x="42" y="0"/>
              </a:cxn>
              <a:cxn ang="0">
                <a:pos x="42" y="0"/>
              </a:cxn>
              <a:cxn ang="0">
                <a:pos x="40" y="0"/>
              </a:cxn>
              <a:cxn ang="0">
                <a:pos x="30" y="54"/>
              </a:cxn>
              <a:cxn ang="0">
                <a:pos x="24" y="54"/>
              </a:cxn>
              <a:cxn ang="0">
                <a:pos x="20" y="52"/>
              </a:cxn>
              <a:cxn ang="0">
                <a:pos x="16" y="46"/>
              </a:cxn>
              <a:cxn ang="0">
                <a:pos x="16" y="40"/>
              </a:cxn>
              <a:cxn ang="0">
                <a:pos x="16" y="36"/>
              </a:cxn>
              <a:cxn ang="0">
                <a:pos x="18" y="32"/>
              </a:cxn>
              <a:cxn ang="0">
                <a:pos x="24" y="28"/>
              </a:cxn>
              <a:cxn ang="0">
                <a:pos x="30" y="28"/>
              </a:cxn>
              <a:cxn ang="0">
                <a:pos x="30" y="54"/>
              </a:cxn>
              <a:cxn ang="0">
                <a:pos x="40" y="0"/>
              </a:cxn>
            </a:cxnLst>
            <a:rect l="0" t="0" r="r" b="b"/>
            <a:pathLst>
              <a:path w="74" h="82">
                <a:moveTo>
                  <a:pt x="40" y="0"/>
                </a:moveTo>
                <a:lnTo>
                  <a:pt x="28" y="2"/>
                </a:lnTo>
                <a:lnTo>
                  <a:pt x="18" y="4"/>
                </a:lnTo>
                <a:lnTo>
                  <a:pt x="10" y="10"/>
                </a:lnTo>
                <a:lnTo>
                  <a:pt x="4" y="18"/>
                </a:lnTo>
                <a:lnTo>
                  <a:pt x="0" y="28"/>
                </a:lnTo>
                <a:lnTo>
                  <a:pt x="0" y="42"/>
                </a:lnTo>
                <a:lnTo>
                  <a:pt x="0" y="50"/>
                </a:lnTo>
                <a:lnTo>
                  <a:pt x="2" y="58"/>
                </a:lnTo>
                <a:lnTo>
                  <a:pt x="6" y="66"/>
                </a:lnTo>
                <a:lnTo>
                  <a:pt x="10" y="72"/>
                </a:lnTo>
                <a:lnTo>
                  <a:pt x="16" y="76"/>
                </a:lnTo>
                <a:lnTo>
                  <a:pt x="22" y="80"/>
                </a:lnTo>
                <a:lnTo>
                  <a:pt x="28" y="82"/>
                </a:lnTo>
                <a:lnTo>
                  <a:pt x="36" y="82"/>
                </a:lnTo>
                <a:lnTo>
                  <a:pt x="48" y="80"/>
                </a:lnTo>
                <a:lnTo>
                  <a:pt x="56" y="76"/>
                </a:lnTo>
                <a:lnTo>
                  <a:pt x="64" y="70"/>
                </a:lnTo>
                <a:lnTo>
                  <a:pt x="70" y="64"/>
                </a:lnTo>
                <a:lnTo>
                  <a:pt x="72" y="54"/>
                </a:lnTo>
                <a:lnTo>
                  <a:pt x="74" y="42"/>
                </a:lnTo>
                <a:lnTo>
                  <a:pt x="72" y="26"/>
                </a:lnTo>
                <a:lnTo>
                  <a:pt x="68" y="16"/>
                </a:lnTo>
                <a:lnTo>
                  <a:pt x="62" y="8"/>
                </a:lnTo>
                <a:lnTo>
                  <a:pt x="54" y="2"/>
                </a:lnTo>
                <a:lnTo>
                  <a:pt x="50" y="28"/>
                </a:lnTo>
                <a:lnTo>
                  <a:pt x="56" y="32"/>
                </a:lnTo>
                <a:lnTo>
                  <a:pt x="58" y="40"/>
                </a:lnTo>
                <a:lnTo>
                  <a:pt x="56" y="46"/>
                </a:lnTo>
                <a:lnTo>
                  <a:pt x="52" y="50"/>
                </a:lnTo>
                <a:lnTo>
                  <a:pt x="48" y="52"/>
                </a:lnTo>
                <a:lnTo>
                  <a:pt x="42" y="54"/>
                </a:lnTo>
                <a:lnTo>
                  <a:pt x="42" y="0"/>
                </a:lnTo>
                <a:lnTo>
                  <a:pt x="42" y="0"/>
                </a:lnTo>
                <a:lnTo>
                  <a:pt x="40" y="0"/>
                </a:lnTo>
                <a:lnTo>
                  <a:pt x="30" y="54"/>
                </a:lnTo>
                <a:lnTo>
                  <a:pt x="24" y="54"/>
                </a:lnTo>
                <a:lnTo>
                  <a:pt x="20" y="52"/>
                </a:lnTo>
                <a:lnTo>
                  <a:pt x="16" y="46"/>
                </a:lnTo>
                <a:lnTo>
                  <a:pt x="16" y="40"/>
                </a:lnTo>
                <a:lnTo>
                  <a:pt x="16" y="36"/>
                </a:lnTo>
                <a:lnTo>
                  <a:pt x="18" y="32"/>
                </a:lnTo>
                <a:lnTo>
                  <a:pt x="24" y="28"/>
                </a:lnTo>
                <a:lnTo>
                  <a:pt x="30" y="28"/>
                </a:lnTo>
                <a:lnTo>
                  <a:pt x="30" y="54"/>
                </a:lnTo>
                <a:lnTo>
                  <a:pt x="40" y="0"/>
                </a:lnTo>
                <a:close/>
              </a:path>
            </a:pathLst>
          </a:custGeom>
          <a:solidFill>
            <a:srgbClr val="231F20"/>
          </a:solidFill>
          <a:ln w="9525">
            <a:noFill/>
            <a:round/>
            <a:headEnd/>
            <a:tailEnd/>
          </a:ln>
        </p:spPr>
        <p:txBody>
          <a:bodyPr/>
          <a:lstStyle/>
          <a:p>
            <a:endParaRPr lang="en-US"/>
          </a:p>
        </p:txBody>
      </p:sp>
      <p:sp>
        <p:nvSpPr>
          <p:cNvPr id="67609" name="Freeform 25"/>
          <p:cNvSpPr>
            <a:spLocks/>
          </p:cNvSpPr>
          <p:nvPr/>
        </p:nvSpPr>
        <p:spPr bwMode="auto">
          <a:xfrm>
            <a:off x="1303338" y="4632325"/>
            <a:ext cx="114300" cy="190500"/>
          </a:xfrm>
          <a:custGeom>
            <a:avLst/>
            <a:gdLst/>
            <a:ahLst/>
            <a:cxnLst>
              <a:cxn ang="0">
                <a:pos x="72" y="120"/>
              </a:cxn>
              <a:cxn ang="0">
                <a:pos x="72" y="92"/>
              </a:cxn>
              <a:cxn ang="0">
                <a:pos x="36" y="92"/>
              </a:cxn>
              <a:cxn ang="0">
                <a:pos x="28" y="92"/>
              </a:cxn>
              <a:cxn ang="0">
                <a:pos x="24" y="90"/>
              </a:cxn>
              <a:cxn ang="0">
                <a:pos x="22" y="86"/>
              </a:cxn>
              <a:cxn ang="0">
                <a:pos x="20" y="82"/>
              </a:cxn>
              <a:cxn ang="0">
                <a:pos x="22" y="76"/>
              </a:cxn>
              <a:cxn ang="0">
                <a:pos x="26" y="74"/>
              </a:cxn>
              <a:cxn ang="0">
                <a:pos x="32" y="74"/>
              </a:cxn>
              <a:cxn ang="0">
                <a:pos x="72" y="74"/>
              </a:cxn>
              <a:cxn ang="0">
                <a:pos x="72" y="46"/>
              </a:cxn>
              <a:cxn ang="0">
                <a:pos x="36" y="46"/>
              </a:cxn>
              <a:cxn ang="0">
                <a:pos x="28" y="46"/>
              </a:cxn>
              <a:cxn ang="0">
                <a:pos x="24" y="44"/>
              </a:cxn>
              <a:cxn ang="0">
                <a:pos x="22" y="40"/>
              </a:cxn>
              <a:cxn ang="0">
                <a:pos x="20" y="36"/>
              </a:cxn>
              <a:cxn ang="0">
                <a:pos x="22" y="32"/>
              </a:cxn>
              <a:cxn ang="0">
                <a:pos x="24" y="28"/>
              </a:cxn>
              <a:cxn ang="0">
                <a:pos x="28" y="28"/>
              </a:cxn>
              <a:cxn ang="0">
                <a:pos x="32" y="26"/>
              </a:cxn>
              <a:cxn ang="0">
                <a:pos x="72" y="26"/>
              </a:cxn>
              <a:cxn ang="0">
                <a:pos x="72" y="0"/>
              </a:cxn>
              <a:cxn ang="0">
                <a:pos x="28" y="0"/>
              </a:cxn>
              <a:cxn ang="0">
                <a:pos x="14" y="2"/>
              </a:cxn>
              <a:cxn ang="0">
                <a:pos x="6" y="6"/>
              </a:cxn>
              <a:cxn ang="0">
                <a:pos x="2" y="14"/>
              </a:cxn>
              <a:cxn ang="0">
                <a:pos x="0" y="24"/>
              </a:cxn>
              <a:cxn ang="0">
                <a:pos x="0" y="30"/>
              </a:cxn>
              <a:cxn ang="0">
                <a:pos x="2" y="36"/>
              </a:cxn>
              <a:cxn ang="0">
                <a:pos x="6" y="42"/>
              </a:cxn>
              <a:cxn ang="0">
                <a:pos x="12" y="48"/>
              </a:cxn>
              <a:cxn ang="0">
                <a:pos x="6" y="52"/>
              </a:cxn>
              <a:cxn ang="0">
                <a:pos x="2" y="56"/>
              </a:cxn>
              <a:cxn ang="0">
                <a:pos x="0" y="62"/>
              </a:cxn>
              <a:cxn ang="0">
                <a:pos x="0" y="70"/>
              </a:cxn>
              <a:cxn ang="0">
                <a:pos x="0" y="78"/>
              </a:cxn>
              <a:cxn ang="0">
                <a:pos x="2" y="84"/>
              </a:cxn>
              <a:cxn ang="0">
                <a:pos x="6" y="88"/>
              </a:cxn>
              <a:cxn ang="0">
                <a:pos x="12" y="94"/>
              </a:cxn>
              <a:cxn ang="0">
                <a:pos x="2" y="94"/>
              </a:cxn>
              <a:cxn ang="0">
                <a:pos x="2" y="120"/>
              </a:cxn>
              <a:cxn ang="0">
                <a:pos x="70" y="120"/>
              </a:cxn>
              <a:cxn ang="0">
                <a:pos x="72" y="120"/>
              </a:cxn>
            </a:cxnLst>
            <a:rect l="0" t="0" r="r" b="b"/>
            <a:pathLst>
              <a:path w="72" h="120">
                <a:moveTo>
                  <a:pt x="72" y="120"/>
                </a:moveTo>
                <a:lnTo>
                  <a:pt x="72" y="92"/>
                </a:lnTo>
                <a:lnTo>
                  <a:pt x="36" y="92"/>
                </a:lnTo>
                <a:lnTo>
                  <a:pt x="28" y="92"/>
                </a:lnTo>
                <a:lnTo>
                  <a:pt x="24" y="90"/>
                </a:lnTo>
                <a:lnTo>
                  <a:pt x="22" y="86"/>
                </a:lnTo>
                <a:lnTo>
                  <a:pt x="20" y="82"/>
                </a:lnTo>
                <a:lnTo>
                  <a:pt x="22" y="76"/>
                </a:lnTo>
                <a:lnTo>
                  <a:pt x="26" y="74"/>
                </a:lnTo>
                <a:lnTo>
                  <a:pt x="32" y="74"/>
                </a:lnTo>
                <a:lnTo>
                  <a:pt x="72" y="74"/>
                </a:lnTo>
                <a:lnTo>
                  <a:pt x="72" y="46"/>
                </a:lnTo>
                <a:lnTo>
                  <a:pt x="36" y="46"/>
                </a:lnTo>
                <a:lnTo>
                  <a:pt x="28" y="46"/>
                </a:lnTo>
                <a:lnTo>
                  <a:pt x="24" y="44"/>
                </a:lnTo>
                <a:lnTo>
                  <a:pt x="22" y="40"/>
                </a:lnTo>
                <a:lnTo>
                  <a:pt x="20" y="36"/>
                </a:lnTo>
                <a:lnTo>
                  <a:pt x="22" y="32"/>
                </a:lnTo>
                <a:lnTo>
                  <a:pt x="24" y="28"/>
                </a:lnTo>
                <a:lnTo>
                  <a:pt x="28" y="28"/>
                </a:lnTo>
                <a:lnTo>
                  <a:pt x="32" y="26"/>
                </a:lnTo>
                <a:lnTo>
                  <a:pt x="72" y="26"/>
                </a:lnTo>
                <a:lnTo>
                  <a:pt x="72" y="0"/>
                </a:lnTo>
                <a:lnTo>
                  <a:pt x="28" y="0"/>
                </a:lnTo>
                <a:lnTo>
                  <a:pt x="14" y="2"/>
                </a:lnTo>
                <a:lnTo>
                  <a:pt x="6" y="6"/>
                </a:lnTo>
                <a:lnTo>
                  <a:pt x="2" y="14"/>
                </a:lnTo>
                <a:lnTo>
                  <a:pt x="0" y="24"/>
                </a:lnTo>
                <a:lnTo>
                  <a:pt x="0" y="30"/>
                </a:lnTo>
                <a:lnTo>
                  <a:pt x="2" y="36"/>
                </a:lnTo>
                <a:lnTo>
                  <a:pt x="6" y="42"/>
                </a:lnTo>
                <a:lnTo>
                  <a:pt x="12" y="48"/>
                </a:lnTo>
                <a:lnTo>
                  <a:pt x="6" y="52"/>
                </a:lnTo>
                <a:lnTo>
                  <a:pt x="2" y="56"/>
                </a:lnTo>
                <a:lnTo>
                  <a:pt x="0" y="62"/>
                </a:lnTo>
                <a:lnTo>
                  <a:pt x="0" y="70"/>
                </a:lnTo>
                <a:lnTo>
                  <a:pt x="0" y="78"/>
                </a:lnTo>
                <a:lnTo>
                  <a:pt x="2" y="84"/>
                </a:lnTo>
                <a:lnTo>
                  <a:pt x="6" y="88"/>
                </a:lnTo>
                <a:lnTo>
                  <a:pt x="12" y="94"/>
                </a:lnTo>
                <a:lnTo>
                  <a:pt x="2" y="94"/>
                </a:lnTo>
                <a:lnTo>
                  <a:pt x="2" y="120"/>
                </a:lnTo>
                <a:lnTo>
                  <a:pt x="70" y="120"/>
                </a:lnTo>
                <a:lnTo>
                  <a:pt x="72" y="120"/>
                </a:lnTo>
                <a:close/>
              </a:path>
            </a:pathLst>
          </a:custGeom>
          <a:solidFill>
            <a:srgbClr val="231F20"/>
          </a:solidFill>
          <a:ln w="9525">
            <a:noFill/>
            <a:round/>
            <a:headEnd/>
            <a:tailEnd/>
          </a:ln>
        </p:spPr>
        <p:txBody>
          <a:bodyPr/>
          <a:lstStyle/>
          <a:p>
            <a:endParaRPr lang="en-US"/>
          </a:p>
        </p:txBody>
      </p:sp>
      <p:sp>
        <p:nvSpPr>
          <p:cNvPr id="67610" name="Freeform 26"/>
          <p:cNvSpPr>
            <a:spLocks/>
          </p:cNvSpPr>
          <p:nvPr/>
        </p:nvSpPr>
        <p:spPr bwMode="auto">
          <a:xfrm>
            <a:off x="1262063" y="4483100"/>
            <a:ext cx="158750" cy="123825"/>
          </a:xfrm>
          <a:custGeom>
            <a:avLst/>
            <a:gdLst/>
            <a:ahLst/>
            <a:cxnLst>
              <a:cxn ang="0">
                <a:pos x="98" y="78"/>
              </a:cxn>
              <a:cxn ang="0">
                <a:pos x="98" y="52"/>
              </a:cxn>
              <a:cxn ang="0">
                <a:pos x="88" y="52"/>
              </a:cxn>
              <a:cxn ang="0">
                <a:pos x="92" y="48"/>
              </a:cxn>
              <a:cxn ang="0">
                <a:pos x="96" y="42"/>
              </a:cxn>
              <a:cxn ang="0">
                <a:pos x="98" y="36"/>
              </a:cxn>
              <a:cxn ang="0">
                <a:pos x="100" y="30"/>
              </a:cxn>
              <a:cxn ang="0">
                <a:pos x="98" y="22"/>
              </a:cxn>
              <a:cxn ang="0">
                <a:pos x="94" y="14"/>
              </a:cxn>
              <a:cxn ang="0">
                <a:pos x="90" y="8"/>
              </a:cxn>
              <a:cxn ang="0">
                <a:pos x="82" y="4"/>
              </a:cxn>
              <a:cxn ang="0">
                <a:pos x="72" y="0"/>
              </a:cxn>
              <a:cxn ang="0">
                <a:pos x="62" y="0"/>
              </a:cxn>
              <a:cxn ang="0">
                <a:pos x="46" y="2"/>
              </a:cxn>
              <a:cxn ang="0">
                <a:pos x="40" y="4"/>
              </a:cxn>
              <a:cxn ang="0">
                <a:pos x="34" y="8"/>
              </a:cxn>
              <a:cxn ang="0">
                <a:pos x="30" y="12"/>
              </a:cxn>
              <a:cxn ang="0">
                <a:pos x="28" y="18"/>
              </a:cxn>
              <a:cxn ang="0">
                <a:pos x="26" y="24"/>
              </a:cxn>
              <a:cxn ang="0">
                <a:pos x="26" y="30"/>
              </a:cxn>
              <a:cxn ang="0">
                <a:pos x="28" y="42"/>
              </a:cxn>
              <a:cxn ang="0">
                <a:pos x="34" y="50"/>
              </a:cxn>
              <a:cxn ang="0">
                <a:pos x="0" y="50"/>
              </a:cxn>
              <a:cxn ang="0">
                <a:pos x="0" y="78"/>
              </a:cxn>
              <a:cxn ang="0">
                <a:pos x="96" y="78"/>
              </a:cxn>
              <a:cxn ang="0">
                <a:pos x="98" y="78"/>
              </a:cxn>
              <a:cxn ang="0">
                <a:pos x="50" y="46"/>
              </a:cxn>
              <a:cxn ang="0">
                <a:pos x="46" y="42"/>
              </a:cxn>
              <a:cxn ang="0">
                <a:pos x="46" y="38"/>
              </a:cxn>
              <a:cxn ang="0">
                <a:pos x="46" y="34"/>
              </a:cxn>
              <a:cxn ang="0">
                <a:pos x="50" y="30"/>
              </a:cxn>
              <a:cxn ang="0">
                <a:pos x="54" y="28"/>
              </a:cxn>
              <a:cxn ang="0">
                <a:pos x="62" y="26"/>
              </a:cxn>
              <a:cxn ang="0">
                <a:pos x="70" y="28"/>
              </a:cxn>
              <a:cxn ang="0">
                <a:pos x="76" y="30"/>
              </a:cxn>
              <a:cxn ang="0">
                <a:pos x="78" y="34"/>
              </a:cxn>
              <a:cxn ang="0">
                <a:pos x="80" y="38"/>
              </a:cxn>
              <a:cxn ang="0">
                <a:pos x="78" y="44"/>
              </a:cxn>
              <a:cxn ang="0">
                <a:pos x="76" y="46"/>
              </a:cxn>
              <a:cxn ang="0">
                <a:pos x="70" y="50"/>
              </a:cxn>
              <a:cxn ang="0">
                <a:pos x="62" y="50"/>
              </a:cxn>
              <a:cxn ang="0">
                <a:pos x="54" y="50"/>
              </a:cxn>
              <a:cxn ang="0">
                <a:pos x="50" y="46"/>
              </a:cxn>
              <a:cxn ang="0">
                <a:pos x="98" y="78"/>
              </a:cxn>
            </a:cxnLst>
            <a:rect l="0" t="0" r="r" b="b"/>
            <a:pathLst>
              <a:path w="100" h="78">
                <a:moveTo>
                  <a:pt x="98" y="78"/>
                </a:moveTo>
                <a:lnTo>
                  <a:pt x="98" y="52"/>
                </a:lnTo>
                <a:lnTo>
                  <a:pt x="88" y="52"/>
                </a:lnTo>
                <a:lnTo>
                  <a:pt x="92" y="48"/>
                </a:lnTo>
                <a:lnTo>
                  <a:pt x="96" y="42"/>
                </a:lnTo>
                <a:lnTo>
                  <a:pt x="98" y="36"/>
                </a:lnTo>
                <a:lnTo>
                  <a:pt x="100" y="30"/>
                </a:lnTo>
                <a:lnTo>
                  <a:pt x="98" y="22"/>
                </a:lnTo>
                <a:lnTo>
                  <a:pt x="94" y="14"/>
                </a:lnTo>
                <a:lnTo>
                  <a:pt x="90" y="8"/>
                </a:lnTo>
                <a:lnTo>
                  <a:pt x="82" y="4"/>
                </a:lnTo>
                <a:lnTo>
                  <a:pt x="72" y="0"/>
                </a:lnTo>
                <a:lnTo>
                  <a:pt x="62" y="0"/>
                </a:lnTo>
                <a:lnTo>
                  <a:pt x="46" y="2"/>
                </a:lnTo>
                <a:lnTo>
                  <a:pt x="40" y="4"/>
                </a:lnTo>
                <a:lnTo>
                  <a:pt x="34" y="8"/>
                </a:lnTo>
                <a:lnTo>
                  <a:pt x="30" y="12"/>
                </a:lnTo>
                <a:lnTo>
                  <a:pt x="28" y="18"/>
                </a:lnTo>
                <a:lnTo>
                  <a:pt x="26" y="24"/>
                </a:lnTo>
                <a:lnTo>
                  <a:pt x="26" y="30"/>
                </a:lnTo>
                <a:lnTo>
                  <a:pt x="28" y="42"/>
                </a:lnTo>
                <a:lnTo>
                  <a:pt x="34" y="50"/>
                </a:lnTo>
                <a:lnTo>
                  <a:pt x="0" y="50"/>
                </a:lnTo>
                <a:lnTo>
                  <a:pt x="0" y="78"/>
                </a:lnTo>
                <a:lnTo>
                  <a:pt x="96" y="78"/>
                </a:lnTo>
                <a:lnTo>
                  <a:pt x="98" y="78"/>
                </a:lnTo>
                <a:lnTo>
                  <a:pt x="50" y="46"/>
                </a:lnTo>
                <a:lnTo>
                  <a:pt x="46" y="42"/>
                </a:lnTo>
                <a:lnTo>
                  <a:pt x="46" y="38"/>
                </a:lnTo>
                <a:lnTo>
                  <a:pt x="46" y="34"/>
                </a:lnTo>
                <a:lnTo>
                  <a:pt x="50" y="30"/>
                </a:lnTo>
                <a:lnTo>
                  <a:pt x="54" y="28"/>
                </a:lnTo>
                <a:lnTo>
                  <a:pt x="62" y="26"/>
                </a:lnTo>
                <a:lnTo>
                  <a:pt x="70" y="28"/>
                </a:lnTo>
                <a:lnTo>
                  <a:pt x="76" y="30"/>
                </a:lnTo>
                <a:lnTo>
                  <a:pt x="78" y="34"/>
                </a:lnTo>
                <a:lnTo>
                  <a:pt x="80" y="38"/>
                </a:lnTo>
                <a:lnTo>
                  <a:pt x="78" y="44"/>
                </a:lnTo>
                <a:lnTo>
                  <a:pt x="76" y="46"/>
                </a:lnTo>
                <a:lnTo>
                  <a:pt x="70" y="50"/>
                </a:lnTo>
                <a:lnTo>
                  <a:pt x="62" y="50"/>
                </a:lnTo>
                <a:lnTo>
                  <a:pt x="54" y="50"/>
                </a:lnTo>
                <a:lnTo>
                  <a:pt x="50" y="46"/>
                </a:lnTo>
                <a:lnTo>
                  <a:pt x="98" y="78"/>
                </a:lnTo>
                <a:close/>
              </a:path>
            </a:pathLst>
          </a:custGeom>
          <a:solidFill>
            <a:srgbClr val="231F20"/>
          </a:solidFill>
          <a:ln w="9525">
            <a:noFill/>
            <a:round/>
            <a:headEnd/>
            <a:tailEnd/>
          </a:ln>
        </p:spPr>
        <p:txBody>
          <a:bodyPr/>
          <a:lstStyle/>
          <a:p>
            <a:endParaRPr lang="en-US"/>
          </a:p>
        </p:txBody>
      </p:sp>
      <p:sp>
        <p:nvSpPr>
          <p:cNvPr id="67611" name="Freeform 27"/>
          <p:cNvSpPr>
            <a:spLocks/>
          </p:cNvSpPr>
          <p:nvPr/>
        </p:nvSpPr>
        <p:spPr bwMode="auto">
          <a:xfrm>
            <a:off x="1303338" y="4375150"/>
            <a:ext cx="114300" cy="85725"/>
          </a:xfrm>
          <a:custGeom>
            <a:avLst/>
            <a:gdLst/>
            <a:ahLst/>
            <a:cxnLst>
              <a:cxn ang="0">
                <a:pos x="72" y="54"/>
              </a:cxn>
              <a:cxn ang="0">
                <a:pos x="72" y="28"/>
              </a:cxn>
              <a:cxn ang="0">
                <a:pos x="48" y="28"/>
              </a:cxn>
              <a:cxn ang="0">
                <a:pos x="34" y="26"/>
              </a:cxn>
              <a:cxn ang="0">
                <a:pos x="24" y="24"/>
              </a:cxn>
              <a:cxn ang="0">
                <a:pos x="22" y="20"/>
              </a:cxn>
              <a:cxn ang="0">
                <a:pos x="20" y="16"/>
              </a:cxn>
              <a:cxn ang="0">
                <a:pos x="22" y="8"/>
              </a:cxn>
              <a:cxn ang="0">
                <a:pos x="4" y="0"/>
              </a:cxn>
              <a:cxn ang="0">
                <a:pos x="0" y="6"/>
              </a:cxn>
              <a:cxn ang="0">
                <a:pos x="0" y="12"/>
              </a:cxn>
              <a:cxn ang="0">
                <a:pos x="0" y="18"/>
              </a:cxn>
              <a:cxn ang="0">
                <a:pos x="2" y="22"/>
              </a:cxn>
              <a:cxn ang="0">
                <a:pos x="6" y="26"/>
              </a:cxn>
              <a:cxn ang="0">
                <a:pos x="12" y="30"/>
              </a:cxn>
              <a:cxn ang="0">
                <a:pos x="2" y="30"/>
              </a:cxn>
              <a:cxn ang="0">
                <a:pos x="2" y="54"/>
              </a:cxn>
              <a:cxn ang="0">
                <a:pos x="70" y="54"/>
              </a:cxn>
              <a:cxn ang="0">
                <a:pos x="72" y="54"/>
              </a:cxn>
            </a:cxnLst>
            <a:rect l="0" t="0" r="r" b="b"/>
            <a:pathLst>
              <a:path w="72" h="54">
                <a:moveTo>
                  <a:pt x="72" y="54"/>
                </a:moveTo>
                <a:lnTo>
                  <a:pt x="72" y="28"/>
                </a:lnTo>
                <a:lnTo>
                  <a:pt x="48" y="28"/>
                </a:lnTo>
                <a:lnTo>
                  <a:pt x="34" y="26"/>
                </a:lnTo>
                <a:lnTo>
                  <a:pt x="24" y="24"/>
                </a:lnTo>
                <a:lnTo>
                  <a:pt x="22" y="20"/>
                </a:lnTo>
                <a:lnTo>
                  <a:pt x="20" y="16"/>
                </a:lnTo>
                <a:lnTo>
                  <a:pt x="22" y="8"/>
                </a:lnTo>
                <a:lnTo>
                  <a:pt x="4" y="0"/>
                </a:lnTo>
                <a:lnTo>
                  <a:pt x="0" y="6"/>
                </a:lnTo>
                <a:lnTo>
                  <a:pt x="0" y="12"/>
                </a:lnTo>
                <a:lnTo>
                  <a:pt x="0" y="18"/>
                </a:lnTo>
                <a:lnTo>
                  <a:pt x="2" y="22"/>
                </a:lnTo>
                <a:lnTo>
                  <a:pt x="6" y="26"/>
                </a:lnTo>
                <a:lnTo>
                  <a:pt x="12" y="30"/>
                </a:lnTo>
                <a:lnTo>
                  <a:pt x="2" y="30"/>
                </a:lnTo>
                <a:lnTo>
                  <a:pt x="2" y="54"/>
                </a:lnTo>
                <a:lnTo>
                  <a:pt x="70" y="54"/>
                </a:lnTo>
                <a:lnTo>
                  <a:pt x="72" y="54"/>
                </a:lnTo>
                <a:close/>
              </a:path>
            </a:pathLst>
          </a:custGeom>
          <a:solidFill>
            <a:srgbClr val="231F20"/>
          </a:solidFill>
          <a:ln w="9525">
            <a:noFill/>
            <a:round/>
            <a:headEnd/>
            <a:tailEnd/>
          </a:ln>
        </p:spPr>
        <p:txBody>
          <a:bodyPr/>
          <a:lstStyle/>
          <a:p>
            <a:endParaRPr lang="en-US"/>
          </a:p>
        </p:txBody>
      </p:sp>
      <p:sp>
        <p:nvSpPr>
          <p:cNvPr id="67612" name="Freeform 28"/>
          <p:cNvSpPr>
            <a:spLocks/>
          </p:cNvSpPr>
          <p:nvPr/>
        </p:nvSpPr>
        <p:spPr bwMode="auto">
          <a:xfrm>
            <a:off x="1303338" y="4241800"/>
            <a:ext cx="117475" cy="130175"/>
          </a:xfrm>
          <a:custGeom>
            <a:avLst/>
            <a:gdLst/>
            <a:ahLst/>
            <a:cxnLst>
              <a:cxn ang="0">
                <a:pos x="18" y="50"/>
              </a:cxn>
              <a:cxn ang="0">
                <a:pos x="16" y="46"/>
              </a:cxn>
              <a:cxn ang="0">
                <a:pos x="16" y="40"/>
              </a:cxn>
              <a:cxn ang="0">
                <a:pos x="16" y="36"/>
              </a:cxn>
              <a:cxn ang="0">
                <a:pos x="18" y="32"/>
              </a:cxn>
              <a:cxn ang="0">
                <a:pos x="20" y="30"/>
              </a:cxn>
              <a:cxn ang="0">
                <a:pos x="24" y="30"/>
              </a:cxn>
              <a:cxn ang="0">
                <a:pos x="28" y="40"/>
              </a:cxn>
              <a:cxn ang="0">
                <a:pos x="32" y="60"/>
              </a:cxn>
              <a:cxn ang="0">
                <a:pos x="36" y="70"/>
              </a:cxn>
              <a:cxn ang="0">
                <a:pos x="40" y="78"/>
              </a:cxn>
              <a:cxn ang="0">
                <a:pos x="46" y="80"/>
              </a:cxn>
              <a:cxn ang="0">
                <a:pos x="52" y="82"/>
              </a:cxn>
              <a:cxn ang="0">
                <a:pos x="60" y="80"/>
              </a:cxn>
              <a:cxn ang="0">
                <a:pos x="68" y="76"/>
              </a:cxn>
              <a:cxn ang="0">
                <a:pos x="72" y="68"/>
              </a:cxn>
              <a:cxn ang="0">
                <a:pos x="74" y="56"/>
              </a:cxn>
              <a:cxn ang="0">
                <a:pos x="72" y="48"/>
              </a:cxn>
              <a:cxn ang="0">
                <a:pos x="70" y="40"/>
              </a:cxn>
              <a:cxn ang="0">
                <a:pos x="62" y="28"/>
              </a:cxn>
              <a:cxn ang="0">
                <a:pos x="68" y="28"/>
              </a:cxn>
              <a:cxn ang="0">
                <a:pos x="72" y="26"/>
              </a:cxn>
              <a:cxn ang="0">
                <a:pos x="72" y="0"/>
              </a:cxn>
              <a:cxn ang="0">
                <a:pos x="64" y="4"/>
              </a:cxn>
              <a:cxn ang="0">
                <a:pos x="56" y="4"/>
              </a:cxn>
              <a:cxn ang="0">
                <a:pos x="26" y="4"/>
              </a:cxn>
              <a:cxn ang="0">
                <a:pos x="14" y="6"/>
              </a:cxn>
              <a:cxn ang="0">
                <a:pos x="10" y="8"/>
              </a:cxn>
              <a:cxn ang="0">
                <a:pos x="6" y="12"/>
              </a:cxn>
              <a:cxn ang="0">
                <a:pos x="2" y="18"/>
              </a:cxn>
              <a:cxn ang="0">
                <a:pos x="0" y="24"/>
              </a:cxn>
              <a:cxn ang="0">
                <a:pos x="0" y="44"/>
              </a:cxn>
              <a:cxn ang="0">
                <a:pos x="0" y="58"/>
              </a:cxn>
              <a:cxn ang="0">
                <a:pos x="4" y="68"/>
              </a:cxn>
              <a:cxn ang="0">
                <a:pos x="10" y="76"/>
              </a:cxn>
              <a:cxn ang="0">
                <a:pos x="22" y="80"/>
              </a:cxn>
              <a:cxn ang="0">
                <a:pos x="24" y="54"/>
              </a:cxn>
              <a:cxn ang="0">
                <a:pos x="20" y="52"/>
              </a:cxn>
              <a:cxn ang="0">
                <a:pos x="20" y="50"/>
              </a:cxn>
              <a:cxn ang="0">
                <a:pos x="18" y="50"/>
              </a:cxn>
              <a:cxn ang="0">
                <a:pos x="42" y="30"/>
              </a:cxn>
              <a:cxn ang="0">
                <a:pos x="50" y="32"/>
              </a:cxn>
              <a:cxn ang="0">
                <a:pos x="56" y="38"/>
              </a:cxn>
              <a:cxn ang="0">
                <a:pos x="58" y="46"/>
              </a:cxn>
              <a:cxn ang="0">
                <a:pos x="58" y="50"/>
              </a:cxn>
              <a:cxn ang="0">
                <a:pos x="56" y="52"/>
              </a:cxn>
              <a:cxn ang="0">
                <a:pos x="54" y="54"/>
              </a:cxn>
              <a:cxn ang="0">
                <a:pos x="50" y="54"/>
              </a:cxn>
              <a:cxn ang="0">
                <a:pos x="46" y="52"/>
              </a:cxn>
              <a:cxn ang="0">
                <a:pos x="42" y="42"/>
              </a:cxn>
              <a:cxn ang="0">
                <a:pos x="38" y="30"/>
              </a:cxn>
              <a:cxn ang="0">
                <a:pos x="42" y="30"/>
              </a:cxn>
              <a:cxn ang="0">
                <a:pos x="18" y="50"/>
              </a:cxn>
            </a:cxnLst>
            <a:rect l="0" t="0" r="r" b="b"/>
            <a:pathLst>
              <a:path w="74" h="82">
                <a:moveTo>
                  <a:pt x="18" y="50"/>
                </a:moveTo>
                <a:lnTo>
                  <a:pt x="16" y="46"/>
                </a:lnTo>
                <a:lnTo>
                  <a:pt x="16" y="40"/>
                </a:lnTo>
                <a:lnTo>
                  <a:pt x="16" y="36"/>
                </a:lnTo>
                <a:lnTo>
                  <a:pt x="18" y="32"/>
                </a:lnTo>
                <a:lnTo>
                  <a:pt x="20" y="30"/>
                </a:lnTo>
                <a:lnTo>
                  <a:pt x="24" y="30"/>
                </a:lnTo>
                <a:lnTo>
                  <a:pt x="28" y="40"/>
                </a:lnTo>
                <a:lnTo>
                  <a:pt x="32" y="60"/>
                </a:lnTo>
                <a:lnTo>
                  <a:pt x="36" y="70"/>
                </a:lnTo>
                <a:lnTo>
                  <a:pt x="40" y="78"/>
                </a:lnTo>
                <a:lnTo>
                  <a:pt x="46" y="80"/>
                </a:lnTo>
                <a:lnTo>
                  <a:pt x="52" y="82"/>
                </a:lnTo>
                <a:lnTo>
                  <a:pt x="60" y="80"/>
                </a:lnTo>
                <a:lnTo>
                  <a:pt x="68" y="76"/>
                </a:lnTo>
                <a:lnTo>
                  <a:pt x="72" y="68"/>
                </a:lnTo>
                <a:lnTo>
                  <a:pt x="74" y="56"/>
                </a:lnTo>
                <a:lnTo>
                  <a:pt x="72" y="48"/>
                </a:lnTo>
                <a:lnTo>
                  <a:pt x="70" y="40"/>
                </a:lnTo>
                <a:lnTo>
                  <a:pt x="62" y="28"/>
                </a:lnTo>
                <a:lnTo>
                  <a:pt x="68" y="28"/>
                </a:lnTo>
                <a:lnTo>
                  <a:pt x="72" y="26"/>
                </a:lnTo>
                <a:lnTo>
                  <a:pt x="72" y="0"/>
                </a:lnTo>
                <a:lnTo>
                  <a:pt x="64" y="4"/>
                </a:lnTo>
                <a:lnTo>
                  <a:pt x="56" y="4"/>
                </a:lnTo>
                <a:lnTo>
                  <a:pt x="26" y="4"/>
                </a:lnTo>
                <a:lnTo>
                  <a:pt x="14" y="6"/>
                </a:lnTo>
                <a:lnTo>
                  <a:pt x="10" y="8"/>
                </a:lnTo>
                <a:lnTo>
                  <a:pt x="6" y="12"/>
                </a:lnTo>
                <a:lnTo>
                  <a:pt x="2" y="18"/>
                </a:lnTo>
                <a:lnTo>
                  <a:pt x="0" y="24"/>
                </a:lnTo>
                <a:lnTo>
                  <a:pt x="0" y="44"/>
                </a:lnTo>
                <a:lnTo>
                  <a:pt x="0" y="58"/>
                </a:lnTo>
                <a:lnTo>
                  <a:pt x="4" y="68"/>
                </a:lnTo>
                <a:lnTo>
                  <a:pt x="10" y="76"/>
                </a:lnTo>
                <a:lnTo>
                  <a:pt x="22" y="80"/>
                </a:lnTo>
                <a:lnTo>
                  <a:pt x="24" y="54"/>
                </a:lnTo>
                <a:lnTo>
                  <a:pt x="20" y="52"/>
                </a:lnTo>
                <a:lnTo>
                  <a:pt x="20" y="50"/>
                </a:lnTo>
                <a:lnTo>
                  <a:pt x="18" y="50"/>
                </a:lnTo>
                <a:lnTo>
                  <a:pt x="42" y="30"/>
                </a:lnTo>
                <a:lnTo>
                  <a:pt x="50" y="32"/>
                </a:lnTo>
                <a:lnTo>
                  <a:pt x="56" y="38"/>
                </a:lnTo>
                <a:lnTo>
                  <a:pt x="58" y="46"/>
                </a:lnTo>
                <a:lnTo>
                  <a:pt x="58" y="50"/>
                </a:lnTo>
                <a:lnTo>
                  <a:pt x="56" y="52"/>
                </a:lnTo>
                <a:lnTo>
                  <a:pt x="54" y="54"/>
                </a:lnTo>
                <a:lnTo>
                  <a:pt x="50" y="54"/>
                </a:lnTo>
                <a:lnTo>
                  <a:pt x="46" y="52"/>
                </a:lnTo>
                <a:lnTo>
                  <a:pt x="42" y="42"/>
                </a:lnTo>
                <a:lnTo>
                  <a:pt x="38" y="30"/>
                </a:lnTo>
                <a:lnTo>
                  <a:pt x="42" y="30"/>
                </a:lnTo>
                <a:lnTo>
                  <a:pt x="18" y="50"/>
                </a:lnTo>
                <a:close/>
              </a:path>
            </a:pathLst>
          </a:custGeom>
          <a:solidFill>
            <a:srgbClr val="231F20"/>
          </a:solidFill>
          <a:ln w="9525">
            <a:noFill/>
            <a:round/>
            <a:headEnd/>
            <a:tailEnd/>
          </a:ln>
        </p:spPr>
        <p:txBody>
          <a:bodyPr/>
          <a:lstStyle/>
          <a:p>
            <a:endParaRPr lang="en-US"/>
          </a:p>
        </p:txBody>
      </p:sp>
      <p:sp>
        <p:nvSpPr>
          <p:cNvPr id="67613" name="Freeform 29"/>
          <p:cNvSpPr>
            <a:spLocks/>
          </p:cNvSpPr>
          <p:nvPr/>
        </p:nvSpPr>
        <p:spPr bwMode="auto">
          <a:xfrm>
            <a:off x="1303338" y="4105275"/>
            <a:ext cx="114300" cy="117475"/>
          </a:xfrm>
          <a:custGeom>
            <a:avLst/>
            <a:gdLst/>
            <a:ahLst/>
            <a:cxnLst>
              <a:cxn ang="0">
                <a:pos x="72" y="74"/>
              </a:cxn>
              <a:cxn ang="0">
                <a:pos x="72" y="46"/>
              </a:cxn>
              <a:cxn ang="0">
                <a:pos x="38" y="46"/>
              </a:cxn>
              <a:cxn ang="0">
                <a:pos x="30" y="46"/>
              </a:cxn>
              <a:cxn ang="0">
                <a:pos x="24" y="44"/>
              </a:cxn>
              <a:cxn ang="0">
                <a:pos x="22" y="40"/>
              </a:cxn>
              <a:cxn ang="0">
                <a:pos x="20" y="36"/>
              </a:cxn>
              <a:cxn ang="0">
                <a:pos x="22" y="32"/>
              </a:cxn>
              <a:cxn ang="0">
                <a:pos x="24" y="28"/>
              </a:cxn>
              <a:cxn ang="0">
                <a:pos x="28" y="28"/>
              </a:cxn>
              <a:cxn ang="0">
                <a:pos x="32" y="26"/>
              </a:cxn>
              <a:cxn ang="0">
                <a:pos x="72" y="26"/>
              </a:cxn>
              <a:cxn ang="0">
                <a:pos x="72" y="0"/>
              </a:cxn>
              <a:cxn ang="0">
                <a:pos x="26" y="0"/>
              </a:cxn>
              <a:cxn ang="0">
                <a:pos x="14" y="0"/>
              </a:cxn>
              <a:cxn ang="0">
                <a:pos x="6" y="6"/>
              </a:cxn>
              <a:cxn ang="0">
                <a:pos x="2" y="14"/>
              </a:cxn>
              <a:cxn ang="0">
                <a:pos x="0" y="24"/>
              </a:cxn>
              <a:cxn ang="0">
                <a:pos x="0" y="30"/>
              </a:cxn>
              <a:cxn ang="0">
                <a:pos x="2" y="38"/>
              </a:cxn>
              <a:cxn ang="0">
                <a:pos x="6" y="44"/>
              </a:cxn>
              <a:cxn ang="0">
                <a:pos x="12" y="48"/>
              </a:cxn>
              <a:cxn ang="0">
                <a:pos x="2" y="48"/>
              </a:cxn>
              <a:cxn ang="0">
                <a:pos x="2" y="74"/>
              </a:cxn>
              <a:cxn ang="0">
                <a:pos x="70" y="74"/>
              </a:cxn>
              <a:cxn ang="0">
                <a:pos x="72" y="74"/>
              </a:cxn>
            </a:cxnLst>
            <a:rect l="0" t="0" r="r" b="b"/>
            <a:pathLst>
              <a:path w="72" h="74">
                <a:moveTo>
                  <a:pt x="72" y="74"/>
                </a:moveTo>
                <a:lnTo>
                  <a:pt x="72" y="46"/>
                </a:lnTo>
                <a:lnTo>
                  <a:pt x="38" y="46"/>
                </a:lnTo>
                <a:lnTo>
                  <a:pt x="30" y="46"/>
                </a:lnTo>
                <a:lnTo>
                  <a:pt x="24" y="44"/>
                </a:lnTo>
                <a:lnTo>
                  <a:pt x="22" y="40"/>
                </a:lnTo>
                <a:lnTo>
                  <a:pt x="20" y="36"/>
                </a:lnTo>
                <a:lnTo>
                  <a:pt x="22" y="32"/>
                </a:lnTo>
                <a:lnTo>
                  <a:pt x="24" y="28"/>
                </a:lnTo>
                <a:lnTo>
                  <a:pt x="28" y="28"/>
                </a:lnTo>
                <a:lnTo>
                  <a:pt x="32" y="26"/>
                </a:lnTo>
                <a:lnTo>
                  <a:pt x="72" y="26"/>
                </a:lnTo>
                <a:lnTo>
                  <a:pt x="72" y="0"/>
                </a:lnTo>
                <a:lnTo>
                  <a:pt x="26" y="0"/>
                </a:lnTo>
                <a:lnTo>
                  <a:pt x="14" y="0"/>
                </a:lnTo>
                <a:lnTo>
                  <a:pt x="6" y="6"/>
                </a:lnTo>
                <a:lnTo>
                  <a:pt x="2" y="14"/>
                </a:lnTo>
                <a:lnTo>
                  <a:pt x="0" y="24"/>
                </a:lnTo>
                <a:lnTo>
                  <a:pt x="0" y="30"/>
                </a:lnTo>
                <a:lnTo>
                  <a:pt x="2" y="38"/>
                </a:lnTo>
                <a:lnTo>
                  <a:pt x="6" y="44"/>
                </a:lnTo>
                <a:lnTo>
                  <a:pt x="12" y="48"/>
                </a:lnTo>
                <a:lnTo>
                  <a:pt x="2" y="48"/>
                </a:lnTo>
                <a:lnTo>
                  <a:pt x="2" y="74"/>
                </a:lnTo>
                <a:lnTo>
                  <a:pt x="70" y="74"/>
                </a:lnTo>
                <a:lnTo>
                  <a:pt x="72" y="74"/>
                </a:lnTo>
                <a:close/>
              </a:path>
            </a:pathLst>
          </a:custGeom>
          <a:solidFill>
            <a:srgbClr val="231F20"/>
          </a:solidFill>
          <a:ln w="9525">
            <a:noFill/>
            <a:round/>
            <a:headEnd/>
            <a:tailEnd/>
          </a:ln>
        </p:spPr>
        <p:txBody>
          <a:bodyPr/>
          <a:lstStyle/>
          <a:p>
            <a:endParaRPr lang="en-US"/>
          </a:p>
        </p:txBody>
      </p:sp>
      <p:sp>
        <p:nvSpPr>
          <p:cNvPr id="67614" name="Freeform 30"/>
          <p:cNvSpPr>
            <a:spLocks/>
          </p:cNvSpPr>
          <p:nvPr/>
        </p:nvSpPr>
        <p:spPr bwMode="auto">
          <a:xfrm>
            <a:off x="1303338" y="3952875"/>
            <a:ext cx="117475" cy="130175"/>
          </a:xfrm>
          <a:custGeom>
            <a:avLst/>
            <a:gdLst/>
            <a:ahLst/>
            <a:cxnLst>
              <a:cxn ang="0">
                <a:pos x="40" y="0"/>
              </a:cxn>
              <a:cxn ang="0">
                <a:pos x="28" y="2"/>
              </a:cxn>
              <a:cxn ang="0">
                <a:pos x="18" y="6"/>
              </a:cxn>
              <a:cxn ang="0">
                <a:pos x="10" y="12"/>
              </a:cxn>
              <a:cxn ang="0">
                <a:pos x="4" y="18"/>
              </a:cxn>
              <a:cxn ang="0">
                <a:pos x="0" y="30"/>
              </a:cxn>
              <a:cxn ang="0">
                <a:pos x="0" y="42"/>
              </a:cxn>
              <a:cxn ang="0">
                <a:pos x="0" y="52"/>
              </a:cxn>
              <a:cxn ang="0">
                <a:pos x="2" y="60"/>
              </a:cxn>
              <a:cxn ang="0">
                <a:pos x="6" y="66"/>
              </a:cxn>
              <a:cxn ang="0">
                <a:pos x="10" y="72"/>
              </a:cxn>
              <a:cxn ang="0">
                <a:pos x="16" y="76"/>
              </a:cxn>
              <a:cxn ang="0">
                <a:pos x="22" y="80"/>
              </a:cxn>
              <a:cxn ang="0">
                <a:pos x="28" y="82"/>
              </a:cxn>
              <a:cxn ang="0">
                <a:pos x="36" y="82"/>
              </a:cxn>
              <a:cxn ang="0">
                <a:pos x="48" y="82"/>
              </a:cxn>
              <a:cxn ang="0">
                <a:pos x="56" y="78"/>
              </a:cxn>
              <a:cxn ang="0">
                <a:pos x="64" y="72"/>
              </a:cxn>
              <a:cxn ang="0">
                <a:pos x="70" y="64"/>
              </a:cxn>
              <a:cxn ang="0">
                <a:pos x="72" y="54"/>
              </a:cxn>
              <a:cxn ang="0">
                <a:pos x="74" y="42"/>
              </a:cxn>
              <a:cxn ang="0">
                <a:pos x="72" y="28"/>
              </a:cxn>
              <a:cxn ang="0">
                <a:pos x="68" y="18"/>
              </a:cxn>
              <a:cxn ang="0">
                <a:pos x="62" y="10"/>
              </a:cxn>
              <a:cxn ang="0">
                <a:pos x="54" y="2"/>
              </a:cxn>
              <a:cxn ang="0">
                <a:pos x="50" y="30"/>
              </a:cxn>
              <a:cxn ang="0">
                <a:pos x="56" y="34"/>
              </a:cxn>
              <a:cxn ang="0">
                <a:pos x="58" y="42"/>
              </a:cxn>
              <a:cxn ang="0">
                <a:pos x="56" y="46"/>
              </a:cxn>
              <a:cxn ang="0">
                <a:pos x="52" y="52"/>
              </a:cxn>
              <a:cxn ang="0">
                <a:pos x="48" y="54"/>
              </a:cxn>
              <a:cxn ang="0">
                <a:pos x="42" y="56"/>
              </a:cxn>
              <a:cxn ang="0">
                <a:pos x="42" y="0"/>
              </a:cxn>
              <a:cxn ang="0">
                <a:pos x="42" y="0"/>
              </a:cxn>
              <a:cxn ang="0">
                <a:pos x="40" y="0"/>
              </a:cxn>
              <a:cxn ang="0">
                <a:pos x="30" y="54"/>
              </a:cxn>
              <a:cxn ang="0">
                <a:pos x="24" y="54"/>
              </a:cxn>
              <a:cxn ang="0">
                <a:pos x="20" y="52"/>
              </a:cxn>
              <a:cxn ang="0">
                <a:pos x="16" y="48"/>
              </a:cxn>
              <a:cxn ang="0">
                <a:pos x="16" y="42"/>
              </a:cxn>
              <a:cxn ang="0">
                <a:pos x="16" y="36"/>
              </a:cxn>
              <a:cxn ang="0">
                <a:pos x="18" y="32"/>
              </a:cxn>
              <a:cxn ang="0">
                <a:pos x="24" y="30"/>
              </a:cxn>
              <a:cxn ang="0">
                <a:pos x="30" y="28"/>
              </a:cxn>
              <a:cxn ang="0">
                <a:pos x="30" y="54"/>
              </a:cxn>
              <a:cxn ang="0">
                <a:pos x="40" y="0"/>
              </a:cxn>
            </a:cxnLst>
            <a:rect l="0" t="0" r="r" b="b"/>
            <a:pathLst>
              <a:path w="74" h="82">
                <a:moveTo>
                  <a:pt x="40" y="0"/>
                </a:moveTo>
                <a:lnTo>
                  <a:pt x="28" y="2"/>
                </a:lnTo>
                <a:lnTo>
                  <a:pt x="18" y="6"/>
                </a:lnTo>
                <a:lnTo>
                  <a:pt x="10" y="12"/>
                </a:lnTo>
                <a:lnTo>
                  <a:pt x="4" y="18"/>
                </a:lnTo>
                <a:lnTo>
                  <a:pt x="0" y="30"/>
                </a:lnTo>
                <a:lnTo>
                  <a:pt x="0" y="42"/>
                </a:lnTo>
                <a:lnTo>
                  <a:pt x="0" y="52"/>
                </a:lnTo>
                <a:lnTo>
                  <a:pt x="2" y="60"/>
                </a:lnTo>
                <a:lnTo>
                  <a:pt x="6" y="66"/>
                </a:lnTo>
                <a:lnTo>
                  <a:pt x="10" y="72"/>
                </a:lnTo>
                <a:lnTo>
                  <a:pt x="16" y="76"/>
                </a:lnTo>
                <a:lnTo>
                  <a:pt x="22" y="80"/>
                </a:lnTo>
                <a:lnTo>
                  <a:pt x="28" y="82"/>
                </a:lnTo>
                <a:lnTo>
                  <a:pt x="36" y="82"/>
                </a:lnTo>
                <a:lnTo>
                  <a:pt x="48" y="82"/>
                </a:lnTo>
                <a:lnTo>
                  <a:pt x="56" y="78"/>
                </a:lnTo>
                <a:lnTo>
                  <a:pt x="64" y="72"/>
                </a:lnTo>
                <a:lnTo>
                  <a:pt x="70" y="64"/>
                </a:lnTo>
                <a:lnTo>
                  <a:pt x="72" y="54"/>
                </a:lnTo>
                <a:lnTo>
                  <a:pt x="74" y="42"/>
                </a:lnTo>
                <a:lnTo>
                  <a:pt x="72" y="28"/>
                </a:lnTo>
                <a:lnTo>
                  <a:pt x="68" y="18"/>
                </a:lnTo>
                <a:lnTo>
                  <a:pt x="62" y="10"/>
                </a:lnTo>
                <a:lnTo>
                  <a:pt x="54" y="2"/>
                </a:lnTo>
                <a:lnTo>
                  <a:pt x="50" y="30"/>
                </a:lnTo>
                <a:lnTo>
                  <a:pt x="56" y="34"/>
                </a:lnTo>
                <a:lnTo>
                  <a:pt x="58" y="42"/>
                </a:lnTo>
                <a:lnTo>
                  <a:pt x="56" y="46"/>
                </a:lnTo>
                <a:lnTo>
                  <a:pt x="52" y="52"/>
                </a:lnTo>
                <a:lnTo>
                  <a:pt x="48" y="54"/>
                </a:lnTo>
                <a:lnTo>
                  <a:pt x="42" y="56"/>
                </a:lnTo>
                <a:lnTo>
                  <a:pt x="42" y="0"/>
                </a:lnTo>
                <a:lnTo>
                  <a:pt x="42" y="0"/>
                </a:lnTo>
                <a:lnTo>
                  <a:pt x="40" y="0"/>
                </a:lnTo>
                <a:lnTo>
                  <a:pt x="30" y="54"/>
                </a:lnTo>
                <a:lnTo>
                  <a:pt x="24" y="54"/>
                </a:lnTo>
                <a:lnTo>
                  <a:pt x="20" y="52"/>
                </a:lnTo>
                <a:lnTo>
                  <a:pt x="16" y="48"/>
                </a:lnTo>
                <a:lnTo>
                  <a:pt x="16" y="42"/>
                </a:lnTo>
                <a:lnTo>
                  <a:pt x="16" y="36"/>
                </a:lnTo>
                <a:lnTo>
                  <a:pt x="18" y="32"/>
                </a:lnTo>
                <a:lnTo>
                  <a:pt x="24" y="30"/>
                </a:lnTo>
                <a:lnTo>
                  <a:pt x="30" y="28"/>
                </a:lnTo>
                <a:lnTo>
                  <a:pt x="30" y="54"/>
                </a:lnTo>
                <a:lnTo>
                  <a:pt x="40" y="0"/>
                </a:lnTo>
                <a:close/>
              </a:path>
            </a:pathLst>
          </a:custGeom>
          <a:solidFill>
            <a:srgbClr val="231F20"/>
          </a:solidFill>
          <a:ln w="9525">
            <a:noFill/>
            <a:round/>
            <a:headEnd/>
            <a:tailEnd/>
          </a:ln>
        </p:spPr>
        <p:txBody>
          <a:bodyPr/>
          <a:lstStyle/>
          <a:p>
            <a:endParaRPr lang="en-US"/>
          </a:p>
        </p:txBody>
      </p:sp>
      <p:sp>
        <p:nvSpPr>
          <p:cNvPr id="67615" name="Freeform 31"/>
          <p:cNvSpPr>
            <a:spLocks/>
          </p:cNvSpPr>
          <p:nvPr/>
        </p:nvSpPr>
        <p:spPr bwMode="auto">
          <a:xfrm>
            <a:off x="1303338" y="3740150"/>
            <a:ext cx="155575" cy="120650"/>
          </a:xfrm>
          <a:custGeom>
            <a:avLst/>
            <a:gdLst/>
            <a:ahLst/>
            <a:cxnLst>
              <a:cxn ang="0">
                <a:pos x="98" y="50"/>
              </a:cxn>
              <a:cxn ang="0">
                <a:pos x="64" y="50"/>
              </a:cxn>
              <a:cxn ang="0">
                <a:pos x="72" y="40"/>
              </a:cxn>
              <a:cxn ang="0">
                <a:pos x="74" y="30"/>
              </a:cxn>
              <a:cxn ang="0">
                <a:pos x="72" y="22"/>
              </a:cxn>
              <a:cxn ang="0">
                <a:pos x="70" y="18"/>
              </a:cxn>
              <a:cxn ang="0">
                <a:pos x="68" y="12"/>
              </a:cxn>
              <a:cxn ang="0">
                <a:pos x="64" y="8"/>
              </a:cxn>
              <a:cxn ang="0">
                <a:pos x="58" y="4"/>
              </a:cxn>
              <a:cxn ang="0">
                <a:pos x="52" y="2"/>
              </a:cxn>
              <a:cxn ang="0">
                <a:pos x="38" y="0"/>
              </a:cxn>
              <a:cxn ang="0">
                <a:pos x="22" y="2"/>
              </a:cxn>
              <a:cxn ang="0">
                <a:pos x="10" y="8"/>
              </a:cxn>
              <a:cxn ang="0">
                <a:pos x="6" y="12"/>
              </a:cxn>
              <a:cxn ang="0">
                <a:pos x="2" y="16"/>
              </a:cxn>
              <a:cxn ang="0">
                <a:pos x="0" y="22"/>
              </a:cxn>
              <a:cxn ang="0">
                <a:pos x="0" y="28"/>
              </a:cxn>
              <a:cxn ang="0">
                <a:pos x="0" y="36"/>
              </a:cxn>
              <a:cxn ang="0">
                <a:pos x="2" y="42"/>
              </a:cxn>
              <a:cxn ang="0">
                <a:pos x="6" y="46"/>
              </a:cxn>
              <a:cxn ang="0">
                <a:pos x="12" y="52"/>
              </a:cxn>
              <a:cxn ang="0">
                <a:pos x="2" y="52"/>
              </a:cxn>
              <a:cxn ang="0">
                <a:pos x="2" y="76"/>
              </a:cxn>
              <a:cxn ang="0">
                <a:pos x="98" y="76"/>
              </a:cxn>
              <a:cxn ang="0">
                <a:pos x="98" y="52"/>
              </a:cxn>
              <a:cxn ang="0">
                <a:pos x="98" y="50"/>
              </a:cxn>
              <a:cxn ang="0">
                <a:pos x="24" y="46"/>
              </a:cxn>
              <a:cxn ang="0">
                <a:pos x="20" y="42"/>
              </a:cxn>
              <a:cxn ang="0">
                <a:pos x="20" y="38"/>
              </a:cxn>
              <a:cxn ang="0">
                <a:pos x="20" y="34"/>
              </a:cxn>
              <a:cxn ang="0">
                <a:pos x="24" y="30"/>
              </a:cxn>
              <a:cxn ang="0">
                <a:pos x="28" y="28"/>
              </a:cxn>
              <a:cxn ang="0">
                <a:pos x="36" y="26"/>
              </a:cxn>
              <a:cxn ang="0">
                <a:pos x="44" y="28"/>
              </a:cxn>
              <a:cxn ang="0">
                <a:pos x="50" y="30"/>
              </a:cxn>
              <a:cxn ang="0">
                <a:pos x="52" y="34"/>
              </a:cxn>
              <a:cxn ang="0">
                <a:pos x="52" y="38"/>
              </a:cxn>
              <a:cxn ang="0">
                <a:pos x="52" y="42"/>
              </a:cxn>
              <a:cxn ang="0">
                <a:pos x="48" y="46"/>
              </a:cxn>
              <a:cxn ang="0">
                <a:pos x="44" y="48"/>
              </a:cxn>
              <a:cxn ang="0">
                <a:pos x="36" y="50"/>
              </a:cxn>
              <a:cxn ang="0">
                <a:pos x="28" y="48"/>
              </a:cxn>
              <a:cxn ang="0">
                <a:pos x="24" y="46"/>
              </a:cxn>
              <a:cxn ang="0">
                <a:pos x="98" y="50"/>
              </a:cxn>
            </a:cxnLst>
            <a:rect l="0" t="0" r="r" b="b"/>
            <a:pathLst>
              <a:path w="98" h="76">
                <a:moveTo>
                  <a:pt x="98" y="50"/>
                </a:moveTo>
                <a:lnTo>
                  <a:pt x="64" y="50"/>
                </a:lnTo>
                <a:lnTo>
                  <a:pt x="72" y="40"/>
                </a:lnTo>
                <a:lnTo>
                  <a:pt x="74" y="30"/>
                </a:lnTo>
                <a:lnTo>
                  <a:pt x="72" y="22"/>
                </a:lnTo>
                <a:lnTo>
                  <a:pt x="70" y="18"/>
                </a:lnTo>
                <a:lnTo>
                  <a:pt x="68" y="12"/>
                </a:lnTo>
                <a:lnTo>
                  <a:pt x="64" y="8"/>
                </a:lnTo>
                <a:lnTo>
                  <a:pt x="58" y="4"/>
                </a:lnTo>
                <a:lnTo>
                  <a:pt x="52" y="2"/>
                </a:lnTo>
                <a:lnTo>
                  <a:pt x="38" y="0"/>
                </a:lnTo>
                <a:lnTo>
                  <a:pt x="22" y="2"/>
                </a:lnTo>
                <a:lnTo>
                  <a:pt x="10" y="8"/>
                </a:lnTo>
                <a:lnTo>
                  <a:pt x="6" y="12"/>
                </a:lnTo>
                <a:lnTo>
                  <a:pt x="2" y="16"/>
                </a:lnTo>
                <a:lnTo>
                  <a:pt x="0" y="22"/>
                </a:lnTo>
                <a:lnTo>
                  <a:pt x="0" y="28"/>
                </a:lnTo>
                <a:lnTo>
                  <a:pt x="0" y="36"/>
                </a:lnTo>
                <a:lnTo>
                  <a:pt x="2" y="42"/>
                </a:lnTo>
                <a:lnTo>
                  <a:pt x="6" y="46"/>
                </a:lnTo>
                <a:lnTo>
                  <a:pt x="12" y="52"/>
                </a:lnTo>
                <a:lnTo>
                  <a:pt x="2" y="52"/>
                </a:lnTo>
                <a:lnTo>
                  <a:pt x="2" y="76"/>
                </a:lnTo>
                <a:lnTo>
                  <a:pt x="98" y="76"/>
                </a:lnTo>
                <a:lnTo>
                  <a:pt x="98" y="52"/>
                </a:lnTo>
                <a:lnTo>
                  <a:pt x="98" y="50"/>
                </a:lnTo>
                <a:lnTo>
                  <a:pt x="24" y="46"/>
                </a:lnTo>
                <a:lnTo>
                  <a:pt x="20" y="42"/>
                </a:lnTo>
                <a:lnTo>
                  <a:pt x="20" y="38"/>
                </a:lnTo>
                <a:lnTo>
                  <a:pt x="20" y="34"/>
                </a:lnTo>
                <a:lnTo>
                  <a:pt x="24" y="30"/>
                </a:lnTo>
                <a:lnTo>
                  <a:pt x="28" y="28"/>
                </a:lnTo>
                <a:lnTo>
                  <a:pt x="36" y="26"/>
                </a:lnTo>
                <a:lnTo>
                  <a:pt x="44" y="28"/>
                </a:lnTo>
                <a:lnTo>
                  <a:pt x="50" y="30"/>
                </a:lnTo>
                <a:lnTo>
                  <a:pt x="52" y="34"/>
                </a:lnTo>
                <a:lnTo>
                  <a:pt x="52" y="38"/>
                </a:lnTo>
                <a:lnTo>
                  <a:pt x="52" y="42"/>
                </a:lnTo>
                <a:lnTo>
                  <a:pt x="48" y="46"/>
                </a:lnTo>
                <a:lnTo>
                  <a:pt x="44" y="48"/>
                </a:lnTo>
                <a:lnTo>
                  <a:pt x="36" y="50"/>
                </a:lnTo>
                <a:lnTo>
                  <a:pt x="28" y="48"/>
                </a:lnTo>
                <a:lnTo>
                  <a:pt x="24" y="46"/>
                </a:lnTo>
                <a:lnTo>
                  <a:pt x="98" y="50"/>
                </a:lnTo>
                <a:close/>
              </a:path>
            </a:pathLst>
          </a:custGeom>
          <a:solidFill>
            <a:srgbClr val="231F20"/>
          </a:solidFill>
          <a:ln w="9525">
            <a:noFill/>
            <a:round/>
            <a:headEnd/>
            <a:tailEnd/>
          </a:ln>
        </p:spPr>
        <p:txBody>
          <a:bodyPr/>
          <a:lstStyle/>
          <a:p>
            <a:endParaRPr lang="en-US"/>
          </a:p>
        </p:txBody>
      </p:sp>
      <p:sp>
        <p:nvSpPr>
          <p:cNvPr id="67616" name="Freeform 32"/>
          <p:cNvSpPr>
            <a:spLocks/>
          </p:cNvSpPr>
          <p:nvPr/>
        </p:nvSpPr>
        <p:spPr bwMode="auto">
          <a:xfrm>
            <a:off x="1303338" y="3594100"/>
            <a:ext cx="117475" cy="130175"/>
          </a:xfrm>
          <a:custGeom>
            <a:avLst/>
            <a:gdLst/>
            <a:ahLst/>
            <a:cxnLst>
              <a:cxn ang="0">
                <a:pos x="64" y="68"/>
              </a:cxn>
              <a:cxn ang="0">
                <a:pos x="68" y="64"/>
              </a:cxn>
              <a:cxn ang="0">
                <a:pos x="70" y="56"/>
              </a:cxn>
              <a:cxn ang="0">
                <a:pos x="74" y="42"/>
              </a:cxn>
              <a:cxn ang="0">
                <a:pos x="72" y="32"/>
              </a:cxn>
              <a:cxn ang="0">
                <a:pos x="70" y="24"/>
              </a:cxn>
              <a:cxn ang="0">
                <a:pos x="68" y="18"/>
              </a:cxn>
              <a:cxn ang="0">
                <a:pos x="62" y="12"/>
              </a:cxn>
              <a:cxn ang="0">
                <a:pos x="58" y="6"/>
              </a:cxn>
              <a:cxn ang="0">
                <a:pos x="50" y="4"/>
              </a:cxn>
              <a:cxn ang="0">
                <a:pos x="44" y="2"/>
              </a:cxn>
              <a:cxn ang="0">
                <a:pos x="36" y="0"/>
              </a:cxn>
              <a:cxn ang="0">
                <a:pos x="22" y="2"/>
              </a:cxn>
              <a:cxn ang="0">
                <a:pos x="16" y="6"/>
              </a:cxn>
              <a:cxn ang="0">
                <a:pos x="12" y="10"/>
              </a:cxn>
              <a:cxn ang="0">
                <a:pos x="6" y="16"/>
              </a:cxn>
              <a:cxn ang="0">
                <a:pos x="2" y="22"/>
              </a:cxn>
              <a:cxn ang="0">
                <a:pos x="0" y="32"/>
              </a:cxn>
              <a:cxn ang="0">
                <a:pos x="0" y="42"/>
              </a:cxn>
              <a:cxn ang="0">
                <a:pos x="0" y="50"/>
              </a:cxn>
              <a:cxn ang="0">
                <a:pos x="2" y="58"/>
              </a:cxn>
              <a:cxn ang="0">
                <a:pos x="6" y="64"/>
              </a:cxn>
              <a:cxn ang="0">
                <a:pos x="10" y="70"/>
              </a:cxn>
              <a:cxn ang="0">
                <a:pos x="16" y="76"/>
              </a:cxn>
              <a:cxn ang="0">
                <a:pos x="22" y="78"/>
              </a:cxn>
              <a:cxn ang="0">
                <a:pos x="28" y="80"/>
              </a:cxn>
              <a:cxn ang="0">
                <a:pos x="36" y="82"/>
              </a:cxn>
              <a:cxn ang="0">
                <a:pos x="44" y="80"/>
              </a:cxn>
              <a:cxn ang="0">
                <a:pos x="52" y="78"/>
              </a:cxn>
              <a:cxn ang="0">
                <a:pos x="58" y="74"/>
              </a:cxn>
              <a:cxn ang="0">
                <a:pos x="62" y="68"/>
              </a:cxn>
              <a:cxn ang="0">
                <a:pos x="64" y="68"/>
              </a:cxn>
              <a:cxn ang="0">
                <a:pos x="22" y="50"/>
              </a:cxn>
              <a:cxn ang="0">
                <a:pos x="20" y="46"/>
              </a:cxn>
              <a:cxn ang="0">
                <a:pos x="18" y="40"/>
              </a:cxn>
              <a:cxn ang="0">
                <a:pos x="20" y="36"/>
              </a:cxn>
              <a:cxn ang="0">
                <a:pos x="22" y="32"/>
              </a:cxn>
              <a:cxn ang="0">
                <a:pos x="28" y="28"/>
              </a:cxn>
              <a:cxn ang="0">
                <a:pos x="36" y="28"/>
              </a:cxn>
              <a:cxn ang="0">
                <a:pos x="44" y="28"/>
              </a:cxn>
              <a:cxn ang="0">
                <a:pos x="50" y="32"/>
              </a:cxn>
              <a:cxn ang="0">
                <a:pos x="54" y="36"/>
              </a:cxn>
              <a:cxn ang="0">
                <a:pos x="54" y="42"/>
              </a:cxn>
              <a:cxn ang="0">
                <a:pos x="54" y="46"/>
              </a:cxn>
              <a:cxn ang="0">
                <a:pos x="50" y="50"/>
              </a:cxn>
              <a:cxn ang="0">
                <a:pos x="44" y="54"/>
              </a:cxn>
              <a:cxn ang="0">
                <a:pos x="36" y="54"/>
              </a:cxn>
              <a:cxn ang="0">
                <a:pos x="28" y="54"/>
              </a:cxn>
              <a:cxn ang="0">
                <a:pos x="22" y="50"/>
              </a:cxn>
              <a:cxn ang="0">
                <a:pos x="64" y="68"/>
              </a:cxn>
            </a:cxnLst>
            <a:rect l="0" t="0" r="r" b="b"/>
            <a:pathLst>
              <a:path w="74" h="82">
                <a:moveTo>
                  <a:pt x="64" y="68"/>
                </a:moveTo>
                <a:lnTo>
                  <a:pt x="68" y="64"/>
                </a:lnTo>
                <a:lnTo>
                  <a:pt x="70" y="56"/>
                </a:lnTo>
                <a:lnTo>
                  <a:pt x="74" y="42"/>
                </a:lnTo>
                <a:lnTo>
                  <a:pt x="72" y="32"/>
                </a:lnTo>
                <a:lnTo>
                  <a:pt x="70" y="24"/>
                </a:lnTo>
                <a:lnTo>
                  <a:pt x="68" y="18"/>
                </a:lnTo>
                <a:lnTo>
                  <a:pt x="62" y="12"/>
                </a:lnTo>
                <a:lnTo>
                  <a:pt x="58" y="6"/>
                </a:lnTo>
                <a:lnTo>
                  <a:pt x="50" y="4"/>
                </a:lnTo>
                <a:lnTo>
                  <a:pt x="44" y="2"/>
                </a:lnTo>
                <a:lnTo>
                  <a:pt x="36" y="0"/>
                </a:lnTo>
                <a:lnTo>
                  <a:pt x="22" y="2"/>
                </a:lnTo>
                <a:lnTo>
                  <a:pt x="16" y="6"/>
                </a:lnTo>
                <a:lnTo>
                  <a:pt x="12" y="10"/>
                </a:lnTo>
                <a:lnTo>
                  <a:pt x="6" y="16"/>
                </a:lnTo>
                <a:lnTo>
                  <a:pt x="2" y="22"/>
                </a:lnTo>
                <a:lnTo>
                  <a:pt x="0" y="32"/>
                </a:lnTo>
                <a:lnTo>
                  <a:pt x="0" y="42"/>
                </a:lnTo>
                <a:lnTo>
                  <a:pt x="0" y="50"/>
                </a:lnTo>
                <a:lnTo>
                  <a:pt x="2" y="58"/>
                </a:lnTo>
                <a:lnTo>
                  <a:pt x="6" y="64"/>
                </a:lnTo>
                <a:lnTo>
                  <a:pt x="10" y="70"/>
                </a:lnTo>
                <a:lnTo>
                  <a:pt x="16" y="76"/>
                </a:lnTo>
                <a:lnTo>
                  <a:pt x="22" y="78"/>
                </a:lnTo>
                <a:lnTo>
                  <a:pt x="28" y="80"/>
                </a:lnTo>
                <a:lnTo>
                  <a:pt x="36" y="82"/>
                </a:lnTo>
                <a:lnTo>
                  <a:pt x="44" y="80"/>
                </a:lnTo>
                <a:lnTo>
                  <a:pt x="52" y="78"/>
                </a:lnTo>
                <a:lnTo>
                  <a:pt x="58" y="74"/>
                </a:lnTo>
                <a:lnTo>
                  <a:pt x="62" y="68"/>
                </a:lnTo>
                <a:lnTo>
                  <a:pt x="64" y="68"/>
                </a:lnTo>
                <a:lnTo>
                  <a:pt x="22" y="50"/>
                </a:lnTo>
                <a:lnTo>
                  <a:pt x="20" y="46"/>
                </a:lnTo>
                <a:lnTo>
                  <a:pt x="18" y="40"/>
                </a:lnTo>
                <a:lnTo>
                  <a:pt x="20" y="36"/>
                </a:lnTo>
                <a:lnTo>
                  <a:pt x="22" y="32"/>
                </a:lnTo>
                <a:lnTo>
                  <a:pt x="28" y="28"/>
                </a:lnTo>
                <a:lnTo>
                  <a:pt x="36" y="28"/>
                </a:lnTo>
                <a:lnTo>
                  <a:pt x="44" y="28"/>
                </a:lnTo>
                <a:lnTo>
                  <a:pt x="50" y="32"/>
                </a:lnTo>
                <a:lnTo>
                  <a:pt x="54" y="36"/>
                </a:lnTo>
                <a:lnTo>
                  <a:pt x="54" y="42"/>
                </a:lnTo>
                <a:lnTo>
                  <a:pt x="54" y="46"/>
                </a:lnTo>
                <a:lnTo>
                  <a:pt x="50" y="50"/>
                </a:lnTo>
                <a:lnTo>
                  <a:pt x="44" y="54"/>
                </a:lnTo>
                <a:lnTo>
                  <a:pt x="36" y="54"/>
                </a:lnTo>
                <a:lnTo>
                  <a:pt x="28" y="54"/>
                </a:lnTo>
                <a:lnTo>
                  <a:pt x="22" y="50"/>
                </a:lnTo>
                <a:lnTo>
                  <a:pt x="64" y="68"/>
                </a:lnTo>
                <a:close/>
              </a:path>
            </a:pathLst>
          </a:custGeom>
          <a:solidFill>
            <a:srgbClr val="231F20"/>
          </a:solidFill>
          <a:ln w="9525">
            <a:noFill/>
            <a:round/>
            <a:headEnd/>
            <a:tailEnd/>
          </a:ln>
        </p:spPr>
        <p:txBody>
          <a:bodyPr/>
          <a:lstStyle/>
          <a:p>
            <a:endParaRPr lang="en-US"/>
          </a:p>
        </p:txBody>
      </p:sp>
      <p:sp>
        <p:nvSpPr>
          <p:cNvPr id="67617" name="Freeform 33"/>
          <p:cNvSpPr>
            <a:spLocks/>
          </p:cNvSpPr>
          <p:nvPr/>
        </p:nvSpPr>
        <p:spPr bwMode="auto">
          <a:xfrm>
            <a:off x="1262063" y="3497263"/>
            <a:ext cx="158750" cy="84137"/>
          </a:xfrm>
          <a:custGeom>
            <a:avLst/>
            <a:gdLst/>
            <a:ahLst/>
            <a:cxnLst>
              <a:cxn ang="0">
                <a:pos x="14" y="43"/>
              </a:cxn>
              <a:cxn ang="0">
                <a:pos x="28" y="43"/>
              </a:cxn>
              <a:cxn ang="0">
                <a:pos x="28" y="53"/>
              </a:cxn>
              <a:cxn ang="0">
                <a:pos x="46" y="53"/>
              </a:cxn>
              <a:cxn ang="0">
                <a:pos x="46" y="43"/>
              </a:cxn>
              <a:cxn ang="0">
                <a:pos x="72" y="43"/>
              </a:cxn>
              <a:cxn ang="0">
                <a:pos x="82" y="43"/>
              </a:cxn>
              <a:cxn ang="0">
                <a:pos x="88" y="41"/>
              </a:cxn>
              <a:cxn ang="0">
                <a:pos x="94" y="37"/>
              </a:cxn>
              <a:cxn ang="0">
                <a:pos x="96" y="33"/>
              </a:cxn>
              <a:cxn ang="0">
                <a:pos x="98" y="26"/>
              </a:cxn>
              <a:cxn ang="0">
                <a:pos x="100" y="18"/>
              </a:cxn>
              <a:cxn ang="0">
                <a:pos x="96" y="0"/>
              </a:cxn>
              <a:cxn ang="0">
                <a:pos x="78" y="2"/>
              </a:cxn>
              <a:cxn ang="0">
                <a:pos x="80" y="10"/>
              </a:cxn>
              <a:cxn ang="0">
                <a:pos x="80" y="12"/>
              </a:cxn>
              <a:cxn ang="0">
                <a:pos x="78" y="14"/>
              </a:cxn>
              <a:cxn ang="0">
                <a:pos x="72" y="16"/>
              </a:cxn>
              <a:cxn ang="0">
                <a:pos x="46" y="16"/>
              </a:cxn>
              <a:cxn ang="0">
                <a:pos x="46" y="0"/>
              </a:cxn>
              <a:cxn ang="0">
                <a:pos x="28" y="0"/>
              </a:cxn>
              <a:cxn ang="0">
                <a:pos x="28" y="16"/>
              </a:cxn>
              <a:cxn ang="0">
                <a:pos x="0" y="16"/>
              </a:cxn>
              <a:cxn ang="0">
                <a:pos x="12" y="43"/>
              </a:cxn>
              <a:cxn ang="0">
                <a:pos x="14" y="43"/>
              </a:cxn>
            </a:cxnLst>
            <a:rect l="0" t="0" r="r" b="b"/>
            <a:pathLst>
              <a:path w="100" h="53">
                <a:moveTo>
                  <a:pt x="14" y="43"/>
                </a:moveTo>
                <a:lnTo>
                  <a:pt x="28" y="43"/>
                </a:lnTo>
                <a:lnTo>
                  <a:pt x="28" y="53"/>
                </a:lnTo>
                <a:lnTo>
                  <a:pt x="46" y="53"/>
                </a:lnTo>
                <a:lnTo>
                  <a:pt x="46" y="43"/>
                </a:lnTo>
                <a:lnTo>
                  <a:pt x="72" y="43"/>
                </a:lnTo>
                <a:lnTo>
                  <a:pt x="82" y="43"/>
                </a:lnTo>
                <a:lnTo>
                  <a:pt x="88" y="41"/>
                </a:lnTo>
                <a:lnTo>
                  <a:pt x="94" y="37"/>
                </a:lnTo>
                <a:lnTo>
                  <a:pt x="96" y="33"/>
                </a:lnTo>
                <a:lnTo>
                  <a:pt x="98" y="26"/>
                </a:lnTo>
                <a:lnTo>
                  <a:pt x="100" y="18"/>
                </a:lnTo>
                <a:lnTo>
                  <a:pt x="96" y="0"/>
                </a:lnTo>
                <a:lnTo>
                  <a:pt x="78" y="2"/>
                </a:lnTo>
                <a:lnTo>
                  <a:pt x="80" y="10"/>
                </a:lnTo>
                <a:lnTo>
                  <a:pt x="80" y="12"/>
                </a:lnTo>
                <a:lnTo>
                  <a:pt x="78" y="14"/>
                </a:lnTo>
                <a:lnTo>
                  <a:pt x="72" y="16"/>
                </a:lnTo>
                <a:lnTo>
                  <a:pt x="46" y="16"/>
                </a:lnTo>
                <a:lnTo>
                  <a:pt x="46" y="0"/>
                </a:lnTo>
                <a:lnTo>
                  <a:pt x="28" y="0"/>
                </a:lnTo>
                <a:lnTo>
                  <a:pt x="28" y="16"/>
                </a:lnTo>
                <a:lnTo>
                  <a:pt x="0" y="16"/>
                </a:lnTo>
                <a:lnTo>
                  <a:pt x="12" y="43"/>
                </a:lnTo>
                <a:lnTo>
                  <a:pt x="14" y="43"/>
                </a:lnTo>
                <a:close/>
              </a:path>
            </a:pathLst>
          </a:custGeom>
          <a:solidFill>
            <a:srgbClr val="231F20"/>
          </a:solidFill>
          <a:ln w="9525">
            <a:noFill/>
            <a:round/>
            <a:headEnd/>
            <a:tailEnd/>
          </a:ln>
        </p:spPr>
        <p:txBody>
          <a:bodyPr/>
          <a:lstStyle/>
          <a:p>
            <a:endParaRPr lang="en-US"/>
          </a:p>
        </p:txBody>
      </p:sp>
      <p:sp>
        <p:nvSpPr>
          <p:cNvPr id="67618" name="Freeform 34"/>
          <p:cNvSpPr>
            <a:spLocks/>
          </p:cNvSpPr>
          <p:nvPr/>
        </p:nvSpPr>
        <p:spPr bwMode="auto">
          <a:xfrm>
            <a:off x="1303338" y="3351213"/>
            <a:ext cx="117475" cy="130175"/>
          </a:xfrm>
          <a:custGeom>
            <a:avLst/>
            <a:gdLst/>
            <a:ahLst/>
            <a:cxnLst>
              <a:cxn ang="0">
                <a:pos x="40" y="0"/>
              </a:cxn>
              <a:cxn ang="0">
                <a:pos x="28" y="2"/>
              </a:cxn>
              <a:cxn ang="0">
                <a:pos x="18" y="6"/>
              </a:cxn>
              <a:cxn ang="0">
                <a:pos x="10" y="12"/>
              </a:cxn>
              <a:cxn ang="0">
                <a:pos x="4" y="18"/>
              </a:cxn>
              <a:cxn ang="0">
                <a:pos x="0" y="30"/>
              </a:cxn>
              <a:cxn ang="0">
                <a:pos x="0" y="42"/>
              </a:cxn>
              <a:cxn ang="0">
                <a:pos x="0" y="52"/>
              </a:cxn>
              <a:cxn ang="0">
                <a:pos x="2" y="60"/>
              </a:cxn>
              <a:cxn ang="0">
                <a:pos x="6" y="66"/>
              </a:cxn>
              <a:cxn ang="0">
                <a:pos x="10" y="72"/>
              </a:cxn>
              <a:cxn ang="0">
                <a:pos x="16" y="76"/>
              </a:cxn>
              <a:cxn ang="0">
                <a:pos x="22" y="80"/>
              </a:cxn>
              <a:cxn ang="0">
                <a:pos x="28" y="82"/>
              </a:cxn>
              <a:cxn ang="0">
                <a:pos x="36" y="82"/>
              </a:cxn>
              <a:cxn ang="0">
                <a:pos x="48" y="82"/>
              </a:cxn>
              <a:cxn ang="0">
                <a:pos x="56" y="78"/>
              </a:cxn>
              <a:cxn ang="0">
                <a:pos x="64" y="72"/>
              </a:cxn>
              <a:cxn ang="0">
                <a:pos x="70" y="64"/>
              </a:cxn>
              <a:cxn ang="0">
                <a:pos x="72" y="54"/>
              </a:cxn>
              <a:cxn ang="0">
                <a:pos x="74" y="42"/>
              </a:cxn>
              <a:cxn ang="0">
                <a:pos x="72" y="28"/>
              </a:cxn>
              <a:cxn ang="0">
                <a:pos x="68" y="18"/>
              </a:cxn>
              <a:cxn ang="0">
                <a:pos x="62" y="10"/>
              </a:cxn>
              <a:cxn ang="0">
                <a:pos x="54" y="2"/>
              </a:cxn>
              <a:cxn ang="0">
                <a:pos x="50" y="30"/>
              </a:cxn>
              <a:cxn ang="0">
                <a:pos x="56" y="34"/>
              </a:cxn>
              <a:cxn ang="0">
                <a:pos x="58" y="42"/>
              </a:cxn>
              <a:cxn ang="0">
                <a:pos x="56" y="48"/>
              </a:cxn>
              <a:cxn ang="0">
                <a:pos x="52" y="52"/>
              </a:cxn>
              <a:cxn ang="0">
                <a:pos x="48" y="54"/>
              </a:cxn>
              <a:cxn ang="0">
                <a:pos x="42" y="56"/>
              </a:cxn>
              <a:cxn ang="0">
                <a:pos x="42" y="0"/>
              </a:cxn>
              <a:cxn ang="0">
                <a:pos x="42" y="0"/>
              </a:cxn>
              <a:cxn ang="0">
                <a:pos x="40" y="0"/>
              </a:cxn>
              <a:cxn ang="0">
                <a:pos x="30" y="56"/>
              </a:cxn>
              <a:cxn ang="0">
                <a:pos x="24" y="54"/>
              </a:cxn>
              <a:cxn ang="0">
                <a:pos x="20" y="52"/>
              </a:cxn>
              <a:cxn ang="0">
                <a:pos x="16" y="48"/>
              </a:cxn>
              <a:cxn ang="0">
                <a:pos x="16" y="42"/>
              </a:cxn>
              <a:cxn ang="0">
                <a:pos x="16" y="36"/>
              </a:cxn>
              <a:cxn ang="0">
                <a:pos x="18" y="32"/>
              </a:cxn>
              <a:cxn ang="0">
                <a:pos x="24" y="30"/>
              </a:cxn>
              <a:cxn ang="0">
                <a:pos x="30" y="28"/>
              </a:cxn>
              <a:cxn ang="0">
                <a:pos x="30" y="56"/>
              </a:cxn>
              <a:cxn ang="0">
                <a:pos x="40" y="0"/>
              </a:cxn>
            </a:cxnLst>
            <a:rect l="0" t="0" r="r" b="b"/>
            <a:pathLst>
              <a:path w="74" h="82">
                <a:moveTo>
                  <a:pt x="40" y="0"/>
                </a:moveTo>
                <a:lnTo>
                  <a:pt x="28" y="2"/>
                </a:lnTo>
                <a:lnTo>
                  <a:pt x="18" y="6"/>
                </a:lnTo>
                <a:lnTo>
                  <a:pt x="10" y="12"/>
                </a:lnTo>
                <a:lnTo>
                  <a:pt x="4" y="18"/>
                </a:lnTo>
                <a:lnTo>
                  <a:pt x="0" y="30"/>
                </a:lnTo>
                <a:lnTo>
                  <a:pt x="0" y="42"/>
                </a:lnTo>
                <a:lnTo>
                  <a:pt x="0" y="52"/>
                </a:lnTo>
                <a:lnTo>
                  <a:pt x="2" y="60"/>
                </a:lnTo>
                <a:lnTo>
                  <a:pt x="6" y="66"/>
                </a:lnTo>
                <a:lnTo>
                  <a:pt x="10" y="72"/>
                </a:lnTo>
                <a:lnTo>
                  <a:pt x="16" y="76"/>
                </a:lnTo>
                <a:lnTo>
                  <a:pt x="22" y="80"/>
                </a:lnTo>
                <a:lnTo>
                  <a:pt x="28" y="82"/>
                </a:lnTo>
                <a:lnTo>
                  <a:pt x="36" y="82"/>
                </a:lnTo>
                <a:lnTo>
                  <a:pt x="48" y="82"/>
                </a:lnTo>
                <a:lnTo>
                  <a:pt x="56" y="78"/>
                </a:lnTo>
                <a:lnTo>
                  <a:pt x="64" y="72"/>
                </a:lnTo>
                <a:lnTo>
                  <a:pt x="70" y="64"/>
                </a:lnTo>
                <a:lnTo>
                  <a:pt x="72" y="54"/>
                </a:lnTo>
                <a:lnTo>
                  <a:pt x="74" y="42"/>
                </a:lnTo>
                <a:lnTo>
                  <a:pt x="72" y="28"/>
                </a:lnTo>
                <a:lnTo>
                  <a:pt x="68" y="18"/>
                </a:lnTo>
                <a:lnTo>
                  <a:pt x="62" y="10"/>
                </a:lnTo>
                <a:lnTo>
                  <a:pt x="54" y="2"/>
                </a:lnTo>
                <a:lnTo>
                  <a:pt x="50" y="30"/>
                </a:lnTo>
                <a:lnTo>
                  <a:pt x="56" y="34"/>
                </a:lnTo>
                <a:lnTo>
                  <a:pt x="58" y="42"/>
                </a:lnTo>
                <a:lnTo>
                  <a:pt x="56" y="48"/>
                </a:lnTo>
                <a:lnTo>
                  <a:pt x="52" y="52"/>
                </a:lnTo>
                <a:lnTo>
                  <a:pt x="48" y="54"/>
                </a:lnTo>
                <a:lnTo>
                  <a:pt x="42" y="56"/>
                </a:lnTo>
                <a:lnTo>
                  <a:pt x="42" y="0"/>
                </a:lnTo>
                <a:lnTo>
                  <a:pt x="42" y="0"/>
                </a:lnTo>
                <a:lnTo>
                  <a:pt x="40" y="0"/>
                </a:lnTo>
                <a:lnTo>
                  <a:pt x="30" y="56"/>
                </a:lnTo>
                <a:lnTo>
                  <a:pt x="24" y="54"/>
                </a:lnTo>
                <a:lnTo>
                  <a:pt x="20" y="52"/>
                </a:lnTo>
                <a:lnTo>
                  <a:pt x="16" y="48"/>
                </a:lnTo>
                <a:lnTo>
                  <a:pt x="16" y="42"/>
                </a:lnTo>
                <a:lnTo>
                  <a:pt x="16" y="36"/>
                </a:lnTo>
                <a:lnTo>
                  <a:pt x="18" y="32"/>
                </a:lnTo>
                <a:lnTo>
                  <a:pt x="24" y="30"/>
                </a:lnTo>
                <a:lnTo>
                  <a:pt x="30" y="28"/>
                </a:lnTo>
                <a:lnTo>
                  <a:pt x="30" y="56"/>
                </a:lnTo>
                <a:lnTo>
                  <a:pt x="40" y="0"/>
                </a:lnTo>
                <a:close/>
              </a:path>
            </a:pathLst>
          </a:custGeom>
          <a:solidFill>
            <a:srgbClr val="231F20"/>
          </a:solidFill>
          <a:ln w="9525">
            <a:noFill/>
            <a:round/>
            <a:headEnd/>
            <a:tailEnd/>
          </a:ln>
        </p:spPr>
        <p:txBody>
          <a:bodyPr/>
          <a:lstStyle/>
          <a:p>
            <a:endParaRPr lang="en-US"/>
          </a:p>
        </p:txBody>
      </p:sp>
      <p:sp>
        <p:nvSpPr>
          <p:cNvPr id="67619" name="Freeform 35"/>
          <p:cNvSpPr>
            <a:spLocks/>
          </p:cNvSpPr>
          <p:nvPr/>
        </p:nvSpPr>
        <p:spPr bwMode="auto">
          <a:xfrm>
            <a:off x="1303338" y="3214688"/>
            <a:ext cx="114300" cy="117475"/>
          </a:xfrm>
          <a:custGeom>
            <a:avLst/>
            <a:gdLst/>
            <a:ahLst/>
            <a:cxnLst>
              <a:cxn ang="0">
                <a:pos x="72" y="74"/>
              </a:cxn>
              <a:cxn ang="0">
                <a:pos x="72" y="48"/>
              </a:cxn>
              <a:cxn ang="0">
                <a:pos x="38" y="48"/>
              </a:cxn>
              <a:cxn ang="0">
                <a:pos x="30" y="46"/>
              </a:cxn>
              <a:cxn ang="0">
                <a:pos x="24" y="44"/>
              </a:cxn>
              <a:cxn ang="0">
                <a:pos x="22" y="40"/>
              </a:cxn>
              <a:cxn ang="0">
                <a:pos x="20" y="36"/>
              </a:cxn>
              <a:cxn ang="0">
                <a:pos x="22" y="32"/>
              </a:cxn>
              <a:cxn ang="0">
                <a:pos x="24" y="30"/>
              </a:cxn>
              <a:cxn ang="0">
                <a:pos x="28" y="28"/>
              </a:cxn>
              <a:cxn ang="0">
                <a:pos x="32" y="28"/>
              </a:cxn>
              <a:cxn ang="0">
                <a:pos x="72" y="28"/>
              </a:cxn>
              <a:cxn ang="0">
                <a:pos x="72" y="0"/>
              </a:cxn>
              <a:cxn ang="0">
                <a:pos x="26" y="0"/>
              </a:cxn>
              <a:cxn ang="0">
                <a:pos x="14" y="2"/>
              </a:cxn>
              <a:cxn ang="0">
                <a:pos x="6" y="6"/>
              </a:cxn>
              <a:cxn ang="0">
                <a:pos x="2" y="14"/>
              </a:cxn>
              <a:cxn ang="0">
                <a:pos x="0" y="24"/>
              </a:cxn>
              <a:cxn ang="0">
                <a:pos x="0" y="32"/>
              </a:cxn>
              <a:cxn ang="0">
                <a:pos x="2" y="38"/>
              </a:cxn>
              <a:cxn ang="0">
                <a:pos x="6" y="44"/>
              </a:cxn>
              <a:cxn ang="0">
                <a:pos x="12" y="50"/>
              </a:cxn>
              <a:cxn ang="0">
                <a:pos x="2" y="50"/>
              </a:cxn>
              <a:cxn ang="0">
                <a:pos x="2" y="74"/>
              </a:cxn>
              <a:cxn ang="0">
                <a:pos x="70" y="74"/>
              </a:cxn>
              <a:cxn ang="0">
                <a:pos x="72" y="74"/>
              </a:cxn>
            </a:cxnLst>
            <a:rect l="0" t="0" r="r" b="b"/>
            <a:pathLst>
              <a:path w="72" h="74">
                <a:moveTo>
                  <a:pt x="72" y="74"/>
                </a:moveTo>
                <a:lnTo>
                  <a:pt x="72" y="48"/>
                </a:lnTo>
                <a:lnTo>
                  <a:pt x="38" y="48"/>
                </a:lnTo>
                <a:lnTo>
                  <a:pt x="30" y="46"/>
                </a:lnTo>
                <a:lnTo>
                  <a:pt x="24" y="44"/>
                </a:lnTo>
                <a:lnTo>
                  <a:pt x="22" y="40"/>
                </a:lnTo>
                <a:lnTo>
                  <a:pt x="20" y="36"/>
                </a:lnTo>
                <a:lnTo>
                  <a:pt x="22" y="32"/>
                </a:lnTo>
                <a:lnTo>
                  <a:pt x="24" y="30"/>
                </a:lnTo>
                <a:lnTo>
                  <a:pt x="28" y="28"/>
                </a:lnTo>
                <a:lnTo>
                  <a:pt x="32" y="28"/>
                </a:lnTo>
                <a:lnTo>
                  <a:pt x="72" y="28"/>
                </a:lnTo>
                <a:lnTo>
                  <a:pt x="72" y="0"/>
                </a:lnTo>
                <a:lnTo>
                  <a:pt x="26" y="0"/>
                </a:lnTo>
                <a:lnTo>
                  <a:pt x="14" y="2"/>
                </a:lnTo>
                <a:lnTo>
                  <a:pt x="6" y="6"/>
                </a:lnTo>
                <a:lnTo>
                  <a:pt x="2" y="14"/>
                </a:lnTo>
                <a:lnTo>
                  <a:pt x="0" y="24"/>
                </a:lnTo>
                <a:lnTo>
                  <a:pt x="0" y="32"/>
                </a:lnTo>
                <a:lnTo>
                  <a:pt x="2" y="38"/>
                </a:lnTo>
                <a:lnTo>
                  <a:pt x="6" y="44"/>
                </a:lnTo>
                <a:lnTo>
                  <a:pt x="12" y="50"/>
                </a:lnTo>
                <a:lnTo>
                  <a:pt x="2" y="50"/>
                </a:lnTo>
                <a:lnTo>
                  <a:pt x="2" y="74"/>
                </a:lnTo>
                <a:lnTo>
                  <a:pt x="70" y="74"/>
                </a:lnTo>
                <a:lnTo>
                  <a:pt x="72" y="74"/>
                </a:lnTo>
                <a:close/>
              </a:path>
            </a:pathLst>
          </a:custGeom>
          <a:solidFill>
            <a:srgbClr val="231F20"/>
          </a:solidFill>
          <a:ln w="9525">
            <a:noFill/>
            <a:round/>
            <a:headEnd/>
            <a:tailEnd/>
          </a:ln>
        </p:spPr>
        <p:txBody>
          <a:bodyPr/>
          <a:lstStyle/>
          <a:p>
            <a:endParaRPr lang="en-US"/>
          </a:p>
        </p:txBody>
      </p:sp>
      <p:sp>
        <p:nvSpPr>
          <p:cNvPr id="67620" name="Freeform 36"/>
          <p:cNvSpPr>
            <a:spLocks/>
          </p:cNvSpPr>
          <p:nvPr/>
        </p:nvSpPr>
        <p:spPr bwMode="auto">
          <a:xfrm>
            <a:off x="1262063" y="3113088"/>
            <a:ext cx="158750" cy="82550"/>
          </a:xfrm>
          <a:custGeom>
            <a:avLst/>
            <a:gdLst/>
            <a:ahLst/>
            <a:cxnLst>
              <a:cxn ang="0">
                <a:pos x="14" y="42"/>
              </a:cxn>
              <a:cxn ang="0">
                <a:pos x="28" y="42"/>
              </a:cxn>
              <a:cxn ang="0">
                <a:pos x="28" y="52"/>
              </a:cxn>
              <a:cxn ang="0">
                <a:pos x="46" y="52"/>
              </a:cxn>
              <a:cxn ang="0">
                <a:pos x="46" y="42"/>
              </a:cxn>
              <a:cxn ang="0">
                <a:pos x="72" y="42"/>
              </a:cxn>
              <a:cxn ang="0">
                <a:pos x="82" y="42"/>
              </a:cxn>
              <a:cxn ang="0">
                <a:pos x="88" y="40"/>
              </a:cxn>
              <a:cxn ang="0">
                <a:pos x="94" y="38"/>
              </a:cxn>
              <a:cxn ang="0">
                <a:pos x="96" y="32"/>
              </a:cxn>
              <a:cxn ang="0">
                <a:pos x="98" y="26"/>
              </a:cxn>
              <a:cxn ang="0">
                <a:pos x="100" y="18"/>
              </a:cxn>
              <a:cxn ang="0">
                <a:pos x="96" y="0"/>
              </a:cxn>
              <a:cxn ang="0">
                <a:pos x="78" y="2"/>
              </a:cxn>
              <a:cxn ang="0">
                <a:pos x="80" y="10"/>
              </a:cxn>
              <a:cxn ang="0">
                <a:pos x="80" y="12"/>
              </a:cxn>
              <a:cxn ang="0">
                <a:pos x="78" y="14"/>
              </a:cxn>
              <a:cxn ang="0">
                <a:pos x="72" y="16"/>
              </a:cxn>
              <a:cxn ang="0">
                <a:pos x="46" y="16"/>
              </a:cxn>
              <a:cxn ang="0">
                <a:pos x="46" y="0"/>
              </a:cxn>
              <a:cxn ang="0">
                <a:pos x="28" y="0"/>
              </a:cxn>
              <a:cxn ang="0">
                <a:pos x="28" y="16"/>
              </a:cxn>
              <a:cxn ang="0">
                <a:pos x="0" y="16"/>
              </a:cxn>
              <a:cxn ang="0">
                <a:pos x="12" y="42"/>
              </a:cxn>
              <a:cxn ang="0">
                <a:pos x="14" y="42"/>
              </a:cxn>
            </a:cxnLst>
            <a:rect l="0" t="0" r="r" b="b"/>
            <a:pathLst>
              <a:path w="100" h="52">
                <a:moveTo>
                  <a:pt x="14" y="42"/>
                </a:moveTo>
                <a:lnTo>
                  <a:pt x="28" y="42"/>
                </a:lnTo>
                <a:lnTo>
                  <a:pt x="28" y="52"/>
                </a:lnTo>
                <a:lnTo>
                  <a:pt x="46" y="52"/>
                </a:lnTo>
                <a:lnTo>
                  <a:pt x="46" y="42"/>
                </a:lnTo>
                <a:lnTo>
                  <a:pt x="72" y="42"/>
                </a:lnTo>
                <a:lnTo>
                  <a:pt x="82" y="42"/>
                </a:lnTo>
                <a:lnTo>
                  <a:pt x="88" y="40"/>
                </a:lnTo>
                <a:lnTo>
                  <a:pt x="94" y="38"/>
                </a:lnTo>
                <a:lnTo>
                  <a:pt x="96" y="32"/>
                </a:lnTo>
                <a:lnTo>
                  <a:pt x="98" y="26"/>
                </a:lnTo>
                <a:lnTo>
                  <a:pt x="100" y="18"/>
                </a:lnTo>
                <a:lnTo>
                  <a:pt x="96" y="0"/>
                </a:lnTo>
                <a:lnTo>
                  <a:pt x="78" y="2"/>
                </a:lnTo>
                <a:lnTo>
                  <a:pt x="80" y="10"/>
                </a:lnTo>
                <a:lnTo>
                  <a:pt x="80" y="12"/>
                </a:lnTo>
                <a:lnTo>
                  <a:pt x="78" y="14"/>
                </a:lnTo>
                <a:lnTo>
                  <a:pt x="72" y="16"/>
                </a:lnTo>
                <a:lnTo>
                  <a:pt x="46" y="16"/>
                </a:lnTo>
                <a:lnTo>
                  <a:pt x="46" y="0"/>
                </a:lnTo>
                <a:lnTo>
                  <a:pt x="28" y="0"/>
                </a:lnTo>
                <a:lnTo>
                  <a:pt x="28" y="16"/>
                </a:lnTo>
                <a:lnTo>
                  <a:pt x="0" y="16"/>
                </a:lnTo>
                <a:lnTo>
                  <a:pt x="12" y="42"/>
                </a:lnTo>
                <a:lnTo>
                  <a:pt x="14" y="42"/>
                </a:lnTo>
                <a:close/>
              </a:path>
            </a:pathLst>
          </a:custGeom>
          <a:solidFill>
            <a:srgbClr val="231F20"/>
          </a:solidFill>
          <a:ln w="9525">
            <a:noFill/>
            <a:round/>
            <a:headEnd/>
            <a:tailEnd/>
          </a:ln>
        </p:spPr>
        <p:txBody>
          <a:bodyPr/>
          <a:lstStyle/>
          <a:p>
            <a:endParaRPr lang="en-US"/>
          </a:p>
        </p:txBody>
      </p:sp>
      <p:sp>
        <p:nvSpPr>
          <p:cNvPr id="67621" name="Freeform 37"/>
          <p:cNvSpPr>
            <a:spLocks/>
          </p:cNvSpPr>
          <p:nvPr/>
        </p:nvSpPr>
        <p:spPr bwMode="auto">
          <a:xfrm>
            <a:off x="1262063" y="3049588"/>
            <a:ext cx="155575" cy="41275"/>
          </a:xfrm>
          <a:custGeom>
            <a:avLst/>
            <a:gdLst/>
            <a:ahLst/>
            <a:cxnLst>
              <a:cxn ang="0">
                <a:pos x="18" y="26"/>
              </a:cxn>
              <a:cxn ang="0">
                <a:pos x="18" y="0"/>
              </a:cxn>
              <a:cxn ang="0">
                <a:pos x="0" y="0"/>
              </a:cxn>
              <a:cxn ang="0">
                <a:pos x="0" y="26"/>
              </a:cxn>
              <a:cxn ang="0">
                <a:pos x="16" y="26"/>
              </a:cxn>
              <a:cxn ang="0">
                <a:pos x="18" y="26"/>
              </a:cxn>
              <a:cxn ang="0">
                <a:pos x="98" y="26"/>
              </a:cxn>
              <a:cxn ang="0">
                <a:pos x="98" y="0"/>
              </a:cxn>
              <a:cxn ang="0">
                <a:pos x="28" y="0"/>
              </a:cxn>
              <a:cxn ang="0">
                <a:pos x="28" y="26"/>
              </a:cxn>
              <a:cxn ang="0">
                <a:pos x="98" y="26"/>
              </a:cxn>
              <a:cxn ang="0">
                <a:pos x="18" y="26"/>
              </a:cxn>
            </a:cxnLst>
            <a:rect l="0" t="0" r="r" b="b"/>
            <a:pathLst>
              <a:path w="98" h="26">
                <a:moveTo>
                  <a:pt x="18" y="26"/>
                </a:moveTo>
                <a:lnTo>
                  <a:pt x="18" y="0"/>
                </a:lnTo>
                <a:lnTo>
                  <a:pt x="0" y="0"/>
                </a:lnTo>
                <a:lnTo>
                  <a:pt x="0" y="26"/>
                </a:lnTo>
                <a:lnTo>
                  <a:pt x="16" y="26"/>
                </a:lnTo>
                <a:lnTo>
                  <a:pt x="18" y="26"/>
                </a:lnTo>
                <a:lnTo>
                  <a:pt x="98" y="26"/>
                </a:lnTo>
                <a:lnTo>
                  <a:pt x="98" y="0"/>
                </a:lnTo>
                <a:lnTo>
                  <a:pt x="28" y="0"/>
                </a:lnTo>
                <a:lnTo>
                  <a:pt x="28" y="26"/>
                </a:lnTo>
                <a:lnTo>
                  <a:pt x="98" y="26"/>
                </a:lnTo>
                <a:lnTo>
                  <a:pt x="18" y="26"/>
                </a:lnTo>
                <a:close/>
              </a:path>
            </a:pathLst>
          </a:custGeom>
          <a:solidFill>
            <a:srgbClr val="231F20"/>
          </a:solidFill>
          <a:ln w="9525">
            <a:noFill/>
            <a:round/>
            <a:headEnd/>
            <a:tailEnd/>
          </a:ln>
        </p:spPr>
        <p:txBody>
          <a:bodyPr/>
          <a:lstStyle/>
          <a:p>
            <a:endParaRPr lang="en-US"/>
          </a:p>
        </p:txBody>
      </p:sp>
      <p:sp>
        <p:nvSpPr>
          <p:cNvPr id="67622" name="Freeform 38"/>
          <p:cNvSpPr>
            <a:spLocks/>
          </p:cNvSpPr>
          <p:nvPr/>
        </p:nvSpPr>
        <p:spPr bwMode="auto">
          <a:xfrm>
            <a:off x="1303338" y="2897188"/>
            <a:ext cx="117475" cy="130175"/>
          </a:xfrm>
          <a:custGeom>
            <a:avLst/>
            <a:gdLst/>
            <a:ahLst/>
            <a:cxnLst>
              <a:cxn ang="0">
                <a:pos x="18" y="50"/>
              </a:cxn>
              <a:cxn ang="0">
                <a:pos x="16" y="46"/>
              </a:cxn>
              <a:cxn ang="0">
                <a:pos x="16" y="40"/>
              </a:cxn>
              <a:cxn ang="0">
                <a:pos x="16" y="36"/>
              </a:cxn>
              <a:cxn ang="0">
                <a:pos x="18" y="32"/>
              </a:cxn>
              <a:cxn ang="0">
                <a:pos x="20" y="30"/>
              </a:cxn>
              <a:cxn ang="0">
                <a:pos x="24" y="30"/>
              </a:cxn>
              <a:cxn ang="0">
                <a:pos x="28" y="40"/>
              </a:cxn>
              <a:cxn ang="0">
                <a:pos x="32" y="60"/>
              </a:cxn>
              <a:cxn ang="0">
                <a:pos x="36" y="70"/>
              </a:cxn>
              <a:cxn ang="0">
                <a:pos x="40" y="76"/>
              </a:cxn>
              <a:cxn ang="0">
                <a:pos x="46" y="80"/>
              </a:cxn>
              <a:cxn ang="0">
                <a:pos x="52" y="82"/>
              </a:cxn>
              <a:cxn ang="0">
                <a:pos x="60" y="80"/>
              </a:cxn>
              <a:cxn ang="0">
                <a:pos x="68" y="74"/>
              </a:cxn>
              <a:cxn ang="0">
                <a:pos x="72" y="66"/>
              </a:cxn>
              <a:cxn ang="0">
                <a:pos x="74" y="56"/>
              </a:cxn>
              <a:cxn ang="0">
                <a:pos x="72" y="46"/>
              </a:cxn>
              <a:cxn ang="0">
                <a:pos x="70" y="40"/>
              </a:cxn>
              <a:cxn ang="0">
                <a:pos x="62" y="28"/>
              </a:cxn>
              <a:cxn ang="0">
                <a:pos x="68" y="28"/>
              </a:cxn>
              <a:cxn ang="0">
                <a:pos x="72" y="26"/>
              </a:cxn>
              <a:cxn ang="0">
                <a:pos x="72" y="0"/>
              </a:cxn>
              <a:cxn ang="0">
                <a:pos x="64" y="4"/>
              </a:cxn>
              <a:cxn ang="0">
                <a:pos x="56" y="4"/>
              </a:cxn>
              <a:cxn ang="0">
                <a:pos x="26" y="4"/>
              </a:cxn>
              <a:cxn ang="0">
                <a:pos x="14" y="6"/>
              </a:cxn>
              <a:cxn ang="0">
                <a:pos x="10" y="8"/>
              </a:cxn>
              <a:cxn ang="0">
                <a:pos x="6" y="12"/>
              </a:cxn>
              <a:cxn ang="0">
                <a:pos x="2" y="16"/>
              </a:cxn>
              <a:cxn ang="0">
                <a:pos x="0" y="24"/>
              </a:cxn>
              <a:cxn ang="0">
                <a:pos x="0" y="42"/>
              </a:cxn>
              <a:cxn ang="0">
                <a:pos x="0" y="58"/>
              </a:cxn>
              <a:cxn ang="0">
                <a:pos x="4" y="68"/>
              </a:cxn>
              <a:cxn ang="0">
                <a:pos x="10" y="76"/>
              </a:cxn>
              <a:cxn ang="0">
                <a:pos x="22" y="80"/>
              </a:cxn>
              <a:cxn ang="0">
                <a:pos x="24" y="54"/>
              </a:cxn>
              <a:cxn ang="0">
                <a:pos x="20" y="52"/>
              </a:cxn>
              <a:cxn ang="0">
                <a:pos x="20" y="50"/>
              </a:cxn>
              <a:cxn ang="0">
                <a:pos x="18" y="50"/>
              </a:cxn>
              <a:cxn ang="0">
                <a:pos x="42" y="30"/>
              </a:cxn>
              <a:cxn ang="0">
                <a:pos x="50" y="32"/>
              </a:cxn>
              <a:cxn ang="0">
                <a:pos x="56" y="38"/>
              </a:cxn>
              <a:cxn ang="0">
                <a:pos x="58" y="46"/>
              </a:cxn>
              <a:cxn ang="0">
                <a:pos x="58" y="50"/>
              </a:cxn>
              <a:cxn ang="0">
                <a:pos x="56" y="52"/>
              </a:cxn>
              <a:cxn ang="0">
                <a:pos x="54" y="54"/>
              </a:cxn>
              <a:cxn ang="0">
                <a:pos x="50" y="54"/>
              </a:cxn>
              <a:cxn ang="0">
                <a:pos x="46" y="52"/>
              </a:cxn>
              <a:cxn ang="0">
                <a:pos x="42" y="42"/>
              </a:cxn>
              <a:cxn ang="0">
                <a:pos x="38" y="30"/>
              </a:cxn>
              <a:cxn ang="0">
                <a:pos x="42" y="30"/>
              </a:cxn>
              <a:cxn ang="0">
                <a:pos x="18" y="50"/>
              </a:cxn>
            </a:cxnLst>
            <a:rect l="0" t="0" r="r" b="b"/>
            <a:pathLst>
              <a:path w="74" h="82">
                <a:moveTo>
                  <a:pt x="18" y="50"/>
                </a:moveTo>
                <a:lnTo>
                  <a:pt x="16" y="46"/>
                </a:lnTo>
                <a:lnTo>
                  <a:pt x="16" y="40"/>
                </a:lnTo>
                <a:lnTo>
                  <a:pt x="16" y="36"/>
                </a:lnTo>
                <a:lnTo>
                  <a:pt x="18" y="32"/>
                </a:lnTo>
                <a:lnTo>
                  <a:pt x="20" y="30"/>
                </a:lnTo>
                <a:lnTo>
                  <a:pt x="24" y="30"/>
                </a:lnTo>
                <a:lnTo>
                  <a:pt x="28" y="40"/>
                </a:lnTo>
                <a:lnTo>
                  <a:pt x="32" y="60"/>
                </a:lnTo>
                <a:lnTo>
                  <a:pt x="36" y="70"/>
                </a:lnTo>
                <a:lnTo>
                  <a:pt x="40" y="76"/>
                </a:lnTo>
                <a:lnTo>
                  <a:pt x="46" y="80"/>
                </a:lnTo>
                <a:lnTo>
                  <a:pt x="52" y="82"/>
                </a:lnTo>
                <a:lnTo>
                  <a:pt x="60" y="80"/>
                </a:lnTo>
                <a:lnTo>
                  <a:pt x="68" y="74"/>
                </a:lnTo>
                <a:lnTo>
                  <a:pt x="72" y="66"/>
                </a:lnTo>
                <a:lnTo>
                  <a:pt x="74" y="56"/>
                </a:lnTo>
                <a:lnTo>
                  <a:pt x="72" y="46"/>
                </a:lnTo>
                <a:lnTo>
                  <a:pt x="70" y="40"/>
                </a:lnTo>
                <a:lnTo>
                  <a:pt x="62" y="28"/>
                </a:lnTo>
                <a:lnTo>
                  <a:pt x="68" y="28"/>
                </a:lnTo>
                <a:lnTo>
                  <a:pt x="72" y="26"/>
                </a:lnTo>
                <a:lnTo>
                  <a:pt x="72" y="0"/>
                </a:lnTo>
                <a:lnTo>
                  <a:pt x="64" y="4"/>
                </a:lnTo>
                <a:lnTo>
                  <a:pt x="56" y="4"/>
                </a:lnTo>
                <a:lnTo>
                  <a:pt x="26" y="4"/>
                </a:lnTo>
                <a:lnTo>
                  <a:pt x="14" y="6"/>
                </a:lnTo>
                <a:lnTo>
                  <a:pt x="10" y="8"/>
                </a:lnTo>
                <a:lnTo>
                  <a:pt x="6" y="12"/>
                </a:lnTo>
                <a:lnTo>
                  <a:pt x="2" y="16"/>
                </a:lnTo>
                <a:lnTo>
                  <a:pt x="0" y="24"/>
                </a:lnTo>
                <a:lnTo>
                  <a:pt x="0" y="42"/>
                </a:lnTo>
                <a:lnTo>
                  <a:pt x="0" y="58"/>
                </a:lnTo>
                <a:lnTo>
                  <a:pt x="4" y="68"/>
                </a:lnTo>
                <a:lnTo>
                  <a:pt x="10" y="76"/>
                </a:lnTo>
                <a:lnTo>
                  <a:pt x="22" y="80"/>
                </a:lnTo>
                <a:lnTo>
                  <a:pt x="24" y="54"/>
                </a:lnTo>
                <a:lnTo>
                  <a:pt x="20" y="52"/>
                </a:lnTo>
                <a:lnTo>
                  <a:pt x="20" y="50"/>
                </a:lnTo>
                <a:lnTo>
                  <a:pt x="18" y="50"/>
                </a:lnTo>
                <a:lnTo>
                  <a:pt x="42" y="30"/>
                </a:lnTo>
                <a:lnTo>
                  <a:pt x="50" y="32"/>
                </a:lnTo>
                <a:lnTo>
                  <a:pt x="56" y="38"/>
                </a:lnTo>
                <a:lnTo>
                  <a:pt x="58" y="46"/>
                </a:lnTo>
                <a:lnTo>
                  <a:pt x="58" y="50"/>
                </a:lnTo>
                <a:lnTo>
                  <a:pt x="56" y="52"/>
                </a:lnTo>
                <a:lnTo>
                  <a:pt x="54" y="54"/>
                </a:lnTo>
                <a:lnTo>
                  <a:pt x="50" y="54"/>
                </a:lnTo>
                <a:lnTo>
                  <a:pt x="46" y="52"/>
                </a:lnTo>
                <a:lnTo>
                  <a:pt x="42" y="42"/>
                </a:lnTo>
                <a:lnTo>
                  <a:pt x="38" y="30"/>
                </a:lnTo>
                <a:lnTo>
                  <a:pt x="42" y="30"/>
                </a:lnTo>
                <a:lnTo>
                  <a:pt x="18" y="50"/>
                </a:lnTo>
                <a:close/>
              </a:path>
            </a:pathLst>
          </a:custGeom>
          <a:solidFill>
            <a:srgbClr val="231F20"/>
          </a:solidFill>
          <a:ln w="9525">
            <a:noFill/>
            <a:round/>
            <a:headEnd/>
            <a:tailEnd/>
          </a:ln>
        </p:spPr>
        <p:txBody>
          <a:bodyPr/>
          <a:lstStyle/>
          <a:p>
            <a:endParaRPr lang="en-US"/>
          </a:p>
        </p:txBody>
      </p:sp>
      <p:sp>
        <p:nvSpPr>
          <p:cNvPr id="67623" name="Freeform 39"/>
          <p:cNvSpPr>
            <a:spLocks/>
          </p:cNvSpPr>
          <p:nvPr/>
        </p:nvSpPr>
        <p:spPr bwMode="auto">
          <a:xfrm>
            <a:off x="1262063" y="2833688"/>
            <a:ext cx="155575" cy="41275"/>
          </a:xfrm>
          <a:custGeom>
            <a:avLst/>
            <a:gdLst/>
            <a:ahLst/>
            <a:cxnLst>
              <a:cxn ang="0">
                <a:pos x="98" y="26"/>
              </a:cxn>
              <a:cxn ang="0">
                <a:pos x="98" y="0"/>
              </a:cxn>
              <a:cxn ang="0">
                <a:pos x="0" y="0"/>
              </a:cxn>
              <a:cxn ang="0">
                <a:pos x="0" y="26"/>
              </a:cxn>
              <a:cxn ang="0">
                <a:pos x="96" y="26"/>
              </a:cxn>
              <a:cxn ang="0">
                <a:pos x="98" y="26"/>
              </a:cxn>
            </a:cxnLst>
            <a:rect l="0" t="0" r="r" b="b"/>
            <a:pathLst>
              <a:path w="98" h="26">
                <a:moveTo>
                  <a:pt x="98" y="26"/>
                </a:moveTo>
                <a:lnTo>
                  <a:pt x="98" y="0"/>
                </a:lnTo>
                <a:lnTo>
                  <a:pt x="0" y="0"/>
                </a:lnTo>
                <a:lnTo>
                  <a:pt x="0" y="26"/>
                </a:lnTo>
                <a:lnTo>
                  <a:pt x="96" y="26"/>
                </a:lnTo>
                <a:lnTo>
                  <a:pt x="98" y="26"/>
                </a:lnTo>
                <a:close/>
              </a:path>
            </a:pathLst>
          </a:custGeom>
          <a:solidFill>
            <a:srgbClr val="231F20"/>
          </a:solidFill>
          <a:ln w="9525">
            <a:noFill/>
            <a:round/>
            <a:headEnd/>
            <a:tailEnd/>
          </a:ln>
        </p:spPr>
        <p:txBody>
          <a:bodyPr/>
          <a:lstStyle/>
          <a:p>
            <a:endParaRPr lang="en-US"/>
          </a:p>
        </p:txBody>
      </p:sp>
      <p:sp>
        <p:nvSpPr>
          <p:cNvPr id="67624" name="Freeform 40"/>
          <p:cNvSpPr>
            <a:spLocks/>
          </p:cNvSpPr>
          <p:nvPr/>
        </p:nvSpPr>
        <p:spPr bwMode="auto">
          <a:xfrm>
            <a:off x="1258888" y="2671763"/>
            <a:ext cx="203200" cy="63500"/>
          </a:xfrm>
          <a:custGeom>
            <a:avLst/>
            <a:gdLst/>
            <a:ahLst/>
            <a:cxnLst>
              <a:cxn ang="0">
                <a:pos x="32" y="34"/>
              </a:cxn>
              <a:cxn ang="0">
                <a:pos x="48" y="38"/>
              </a:cxn>
              <a:cxn ang="0">
                <a:pos x="64" y="40"/>
              </a:cxn>
              <a:cxn ang="0">
                <a:pos x="80" y="38"/>
              </a:cxn>
              <a:cxn ang="0">
                <a:pos x="96" y="34"/>
              </a:cxn>
              <a:cxn ang="0">
                <a:pos x="110" y="28"/>
              </a:cxn>
              <a:cxn ang="0">
                <a:pos x="128" y="16"/>
              </a:cxn>
              <a:cxn ang="0">
                <a:pos x="128" y="0"/>
              </a:cxn>
              <a:cxn ang="0">
                <a:pos x="112" y="6"/>
              </a:cxn>
              <a:cxn ang="0">
                <a:pos x="96" y="12"/>
              </a:cxn>
              <a:cxn ang="0">
                <a:pos x="82" y="14"/>
              </a:cxn>
              <a:cxn ang="0">
                <a:pos x="66" y="16"/>
              </a:cxn>
              <a:cxn ang="0">
                <a:pos x="50" y="14"/>
              </a:cxn>
              <a:cxn ang="0">
                <a:pos x="36" y="12"/>
              </a:cxn>
              <a:cxn ang="0">
                <a:pos x="20" y="6"/>
              </a:cxn>
              <a:cxn ang="0">
                <a:pos x="0" y="0"/>
              </a:cxn>
              <a:cxn ang="0">
                <a:pos x="0" y="16"/>
              </a:cxn>
              <a:cxn ang="0">
                <a:pos x="16" y="26"/>
              </a:cxn>
              <a:cxn ang="0">
                <a:pos x="30" y="34"/>
              </a:cxn>
              <a:cxn ang="0">
                <a:pos x="32" y="34"/>
              </a:cxn>
            </a:cxnLst>
            <a:rect l="0" t="0" r="r" b="b"/>
            <a:pathLst>
              <a:path w="128" h="40">
                <a:moveTo>
                  <a:pt x="32" y="34"/>
                </a:moveTo>
                <a:lnTo>
                  <a:pt x="48" y="38"/>
                </a:lnTo>
                <a:lnTo>
                  <a:pt x="64" y="40"/>
                </a:lnTo>
                <a:lnTo>
                  <a:pt x="80" y="38"/>
                </a:lnTo>
                <a:lnTo>
                  <a:pt x="96" y="34"/>
                </a:lnTo>
                <a:lnTo>
                  <a:pt x="110" y="28"/>
                </a:lnTo>
                <a:lnTo>
                  <a:pt x="128" y="16"/>
                </a:lnTo>
                <a:lnTo>
                  <a:pt x="128" y="0"/>
                </a:lnTo>
                <a:lnTo>
                  <a:pt x="112" y="6"/>
                </a:lnTo>
                <a:lnTo>
                  <a:pt x="96" y="12"/>
                </a:lnTo>
                <a:lnTo>
                  <a:pt x="82" y="14"/>
                </a:lnTo>
                <a:lnTo>
                  <a:pt x="66" y="16"/>
                </a:lnTo>
                <a:lnTo>
                  <a:pt x="50" y="14"/>
                </a:lnTo>
                <a:lnTo>
                  <a:pt x="36" y="12"/>
                </a:lnTo>
                <a:lnTo>
                  <a:pt x="20" y="6"/>
                </a:lnTo>
                <a:lnTo>
                  <a:pt x="0" y="0"/>
                </a:lnTo>
                <a:lnTo>
                  <a:pt x="0" y="16"/>
                </a:lnTo>
                <a:lnTo>
                  <a:pt x="16" y="26"/>
                </a:lnTo>
                <a:lnTo>
                  <a:pt x="30" y="34"/>
                </a:lnTo>
                <a:lnTo>
                  <a:pt x="32" y="34"/>
                </a:lnTo>
                <a:close/>
              </a:path>
            </a:pathLst>
          </a:custGeom>
          <a:solidFill>
            <a:srgbClr val="231F20"/>
          </a:solidFill>
          <a:ln w="9525">
            <a:noFill/>
            <a:round/>
            <a:headEnd/>
            <a:tailEnd/>
          </a:ln>
        </p:spPr>
        <p:txBody>
          <a:bodyPr/>
          <a:lstStyle/>
          <a:p>
            <a:endParaRPr lang="en-US"/>
          </a:p>
        </p:txBody>
      </p:sp>
      <p:sp>
        <p:nvSpPr>
          <p:cNvPr id="67625" name="Freeform 41"/>
          <p:cNvSpPr>
            <a:spLocks/>
          </p:cNvSpPr>
          <p:nvPr/>
        </p:nvSpPr>
        <p:spPr bwMode="auto">
          <a:xfrm>
            <a:off x="1303338" y="2459038"/>
            <a:ext cx="114300" cy="190500"/>
          </a:xfrm>
          <a:custGeom>
            <a:avLst/>
            <a:gdLst/>
            <a:ahLst/>
            <a:cxnLst>
              <a:cxn ang="0">
                <a:pos x="72" y="120"/>
              </a:cxn>
              <a:cxn ang="0">
                <a:pos x="72" y="92"/>
              </a:cxn>
              <a:cxn ang="0">
                <a:pos x="36" y="92"/>
              </a:cxn>
              <a:cxn ang="0">
                <a:pos x="28" y="92"/>
              </a:cxn>
              <a:cxn ang="0">
                <a:pos x="24" y="90"/>
              </a:cxn>
              <a:cxn ang="0">
                <a:pos x="22" y="86"/>
              </a:cxn>
              <a:cxn ang="0">
                <a:pos x="20" y="82"/>
              </a:cxn>
              <a:cxn ang="0">
                <a:pos x="22" y="76"/>
              </a:cxn>
              <a:cxn ang="0">
                <a:pos x="26" y="74"/>
              </a:cxn>
              <a:cxn ang="0">
                <a:pos x="32" y="74"/>
              </a:cxn>
              <a:cxn ang="0">
                <a:pos x="72" y="74"/>
              </a:cxn>
              <a:cxn ang="0">
                <a:pos x="72" y="46"/>
              </a:cxn>
              <a:cxn ang="0">
                <a:pos x="36" y="46"/>
              </a:cxn>
              <a:cxn ang="0">
                <a:pos x="28" y="46"/>
              </a:cxn>
              <a:cxn ang="0">
                <a:pos x="24" y="44"/>
              </a:cxn>
              <a:cxn ang="0">
                <a:pos x="22" y="40"/>
              </a:cxn>
              <a:cxn ang="0">
                <a:pos x="20" y="36"/>
              </a:cxn>
              <a:cxn ang="0">
                <a:pos x="22" y="32"/>
              </a:cxn>
              <a:cxn ang="0">
                <a:pos x="24" y="30"/>
              </a:cxn>
              <a:cxn ang="0">
                <a:pos x="28" y="28"/>
              </a:cxn>
              <a:cxn ang="0">
                <a:pos x="32" y="28"/>
              </a:cxn>
              <a:cxn ang="0">
                <a:pos x="72" y="28"/>
              </a:cxn>
              <a:cxn ang="0">
                <a:pos x="72" y="0"/>
              </a:cxn>
              <a:cxn ang="0">
                <a:pos x="28" y="0"/>
              </a:cxn>
              <a:cxn ang="0">
                <a:pos x="14" y="2"/>
              </a:cxn>
              <a:cxn ang="0">
                <a:pos x="6" y="6"/>
              </a:cxn>
              <a:cxn ang="0">
                <a:pos x="2" y="14"/>
              </a:cxn>
              <a:cxn ang="0">
                <a:pos x="0" y="24"/>
              </a:cxn>
              <a:cxn ang="0">
                <a:pos x="0" y="32"/>
              </a:cxn>
              <a:cxn ang="0">
                <a:pos x="2" y="38"/>
              </a:cxn>
              <a:cxn ang="0">
                <a:pos x="6" y="42"/>
              </a:cxn>
              <a:cxn ang="0">
                <a:pos x="12" y="48"/>
              </a:cxn>
              <a:cxn ang="0">
                <a:pos x="6" y="52"/>
              </a:cxn>
              <a:cxn ang="0">
                <a:pos x="2" y="56"/>
              </a:cxn>
              <a:cxn ang="0">
                <a:pos x="0" y="62"/>
              </a:cxn>
              <a:cxn ang="0">
                <a:pos x="0" y="70"/>
              </a:cxn>
              <a:cxn ang="0">
                <a:pos x="0" y="78"/>
              </a:cxn>
              <a:cxn ang="0">
                <a:pos x="2" y="84"/>
              </a:cxn>
              <a:cxn ang="0">
                <a:pos x="6" y="90"/>
              </a:cxn>
              <a:cxn ang="0">
                <a:pos x="12" y="94"/>
              </a:cxn>
              <a:cxn ang="0">
                <a:pos x="2" y="94"/>
              </a:cxn>
              <a:cxn ang="0">
                <a:pos x="2" y="120"/>
              </a:cxn>
              <a:cxn ang="0">
                <a:pos x="70" y="120"/>
              </a:cxn>
              <a:cxn ang="0">
                <a:pos x="72" y="120"/>
              </a:cxn>
            </a:cxnLst>
            <a:rect l="0" t="0" r="r" b="b"/>
            <a:pathLst>
              <a:path w="72" h="120">
                <a:moveTo>
                  <a:pt x="72" y="120"/>
                </a:moveTo>
                <a:lnTo>
                  <a:pt x="72" y="92"/>
                </a:lnTo>
                <a:lnTo>
                  <a:pt x="36" y="92"/>
                </a:lnTo>
                <a:lnTo>
                  <a:pt x="28" y="92"/>
                </a:lnTo>
                <a:lnTo>
                  <a:pt x="24" y="90"/>
                </a:lnTo>
                <a:lnTo>
                  <a:pt x="22" y="86"/>
                </a:lnTo>
                <a:lnTo>
                  <a:pt x="20" y="82"/>
                </a:lnTo>
                <a:lnTo>
                  <a:pt x="22" y="76"/>
                </a:lnTo>
                <a:lnTo>
                  <a:pt x="26" y="74"/>
                </a:lnTo>
                <a:lnTo>
                  <a:pt x="32" y="74"/>
                </a:lnTo>
                <a:lnTo>
                  <a:pt x="72" y="74"/>
                </a:lnTo>
                <a:lnTo>
                  <a:pt x="72" y="46"/>
                </a:lnTo>
                <a:lnTo>
                  <a:pt x="36" y="46"/>
                </a:lnTo>
                <a:lnTo>
                  <a:pt x="28" y="46"/>
                </a:lnTo>
                <a:lnTo>
                  <a:pt x="24" y="44"/>
                </a:lnTo>
                <a:lnTo>
                  <a:pt x="22" y="40"/>
                </a:lnTo>
                <a:lnTo>
                  <a:pt x="20" y="36"/>
                </a:lnTo>
                <a:lnTo>
                  <a:pt x="22" y="32"/>
                </a:lnTo>
                <a:lnTo>
                  <a:pt x="24" y="30"/>
                </a:lnTo>
                <a:lnTo>
                  <a:pt x="28" y="28"/>
                </a:lnTo>
                <a:lnTo>
                  <a:pt x="32" y="28"/>
                </a:lnTo>
                <a:lnTo>
                  <a:pt x="72" y="28"/>
                </a:lnTo>
                <a:lnTo>
                  <a:pt x="72" y="0"/>
                </a:lnTo>
                <a:lnTo>
                  <a:pt x="28" y="0"/>
                </a:lnTo>
                <a:lnTo>
                  <a:pt x="14" y="2"/>
                </a:lnTo>
                <a:lnTo>
                  <a:pt x="6" y="6"/>
                </a:lnTo>
                <a:lnTo>
                  <a:pt x="2" y="14"/>
                </a:lnTo>
                <a:lnTo>
                  <a:pt x="0" y="24"/>
                </a:lnTo>
                <a:lnTo>
                  <a:pt x="0" y="32"/>
                </a:lnTo>
                <a:lnTo>
                  <a:pt x="2" y="38"/>
                </a:lnTo>
                <a:lnTo>
                  <a:pt x="6" y="42"/>
                </a:lnTo>
                <a:lnTo>
                  <a:pt x="12" y="48"/>
                </a:lnTo>
                <a:lnTo>
                  <a:pt x="6" y="52"/>
                </a:lnTo>
                <a:lnTo>
                  <a:pt x="2" y="56"/>
                </a:lnTo>
                <a:lnTo>
                  <a:pt x="0" y="62"/>
                </a:lnTo>
                <a:lnTo>
                  <a:pt x="0" y="70"/>
                </a:lnTo>
                <a:lnTo>
                  <a:pt x="0" y="78"/>
                </a:lnTo>
                <a:lnTo>
                  <a:pt x="2" y="84"/>
                </a:lnTo>
                <a:lnTo>
                  <a:pt x="6" y="90"/>
                </a:lnTo>
                <a:lnTo>
                  <a:pt x="12" y="94"/>
                </a:lnTo>
                <a:lnTo>
                  <a:pt x="2" y="94"/>
                </a:lnTo>
                <a:lnTo>
                  <a:pt x="2" y="120"/>
                </a:lnTo>
                <a:lnTo>
                  <a:pt x="70" y="120"/>
                </a:lnTo>
                <a:lnTo>
                  <a:pt x="72" y="120"/>
                </a:lnTo>
                <a:close/>
              </a:path>
            </a:pathLst>
          </a:custGeom>
          <a:solidFill>
            <a:srgbClr val="231F20"/>
          </a:solidFill>
          <a:ln w="9525">
            <a:noFill/>
            <a:round/>
            <a:headEnd/>
            <a:tailEnd/>
          </a:ln>
        </p:spPr>
        <p:txBody>
          <a:bodyPr/>
          <a:lstStyle/>
          <a:p>
            <a:endParaRPr lang="en-US"/>
          </a:p>
        </p:txBody>
      </p:sp>
      <p:sp>
        <p:nvSpPr>
          <p:cNvPr id="67626" name="Freeform 42"/>
          <p:cNvSpPr>
            <a:spLocks/>
          </p:cNvSpPr>
          <p:nvPr/>
        </p:nvSpPr>
        <p:spPr bwMode="auto">
          <a:xfrm>
            <a:off x="1262063" y="2278063"/>
            <a:ext cx="155575" cy="168275"/>
          </a:xfrm>
          <a:custGeom>
            <a:avLst/>
            <a:gdLst/>
            <a:ahLst/>
            <a:cxnLst>
              <a:cxn ang="0">
                <a:pos x="98" y="68"/>
              </a:cxn>
              <a:cxn ang="0">
                <a:pos x="98" y="36"/>
              </a:cxn>
              <a:cxn ang="0">
                <a:pos x="0" y="0"/>
              </a:cxn>
              <a:cxn ang="0">
                <a:pos x="0" y="30"/>
              </a:cxn>
              <a:cxn ang="0">
                <a:pos x="70" y="52"/>
              </a:cxn>
              <a:cxn ang="0">
                <a:pos x="0" y="74"/>
              </a:cxn>
              <a:cxn ang="0">
                <a:pos x="0" y="106"/>
              </a:cxn>
              <a:cxn ang="0">
                <a:pos x="96" y="68"/>
              </a:cxn>
              <a:cxn ang="0">
                <a:pos x="98" y="68"/>
              </a:cxn>
            </a:cxnLst>
            <a:rect l="0" t="0" r="r" b="b"/>
            <a:pathLst>
              <a:path w="98" h="106">
                <a:moveTo>
                  <a:pt x="98" y="68"/>
                </a:moveTo>
                <a:lnTo>
                  <a:pt x="98" y="36"/>
                </a:lnTo>
                <a:lnTo>
                  <a:pt x="0" y="0"/>
                </a:lnTo>
                <a:lnTo>
                  <a:pt x="0" y="30"/>
                </a:lnTo>
                <a:lnTo>
                  <a:pt x="70" y="52"/>
                </a:lnTo>
                <a:lnTo>
                  <a:pt x="0" y="74"/>
                </a:lnTo>
                <a:lnTo>
                  <a:pt x="0" y="106"/>
                </a:lnTo>
                <a:lnTo>
                  <a:pt x="96" y="68"/>
                </a:lnTo>
                <a:lnTo>
                  <a:pt x="98" y="68"/>
                </a:lnTo>
                <a:close/>
              </a:path>
            </a:pathLst>
          </a:custGeom>
          <a:solidFill>
            <a:srgbClr val="231F20"/>
          </a:solidFill>
          <a:ln w="9525">
            <a:noFill/>
            <a:round/>
            <a:headEnd/>
            <a:tailEnd/>
          </a:ln>
        </p:spPr>
        <p:txBody>
          <a:bodyPr/>
          <a:lstStyle/>
          <a:p>
            <a:endParaRPr lang="en-US"/>
          </a:p>
        </p:txBody>
      </p:sp>
      <p:sp>
        <p:nvSpPr>
          <p:cNvPr id="67627" name="Freeform 43"/>
          <p:cNvSpPr>
            <a:spLocks/>
          </p:cNvSpPr>
          <p:nvPr/>
        </p:nvSpPr>
        <p:spPr bwMode="auto">
          <a:xfrm>
            <a:off x="1258888" y="2205038"/>
            <a:ext cx="203200" cy="66675"/>
          </a:xfrm>
          <a:custGeom>
            <a:avLst/>
            <a:gdLst/>
            <a:ahLst/>
            <a:cxnLst>
              <a:cxn ang="0">
                <a:pos x="32" y="6"/>
              </a:cxn>
              <a:cxn ang="0">
                <a:pos x="48" y="2"/>
              </a:cxn>
              <a:cxn ang="0">
                <a:pos x="64" y="0"/>
              </a:cxn>
              <a:cxn ang="0">
                <a:pos x="80" y="2"/>
              </a:cxn>
              <a:cxn ang="0">
                <a:pos x="96" y="6"/>
              </a:cxn>
              <a:cxn ang="0">
                <a:pos x="110" y="14"/>
              </a:cxn>
              <a:cxn ang="0">
                <a:pos x="128" y="24"/>
              </a:cxn>
              <a:cxn ang="0">
                <a:pos x="128" y="42"/>
              </a:cxn>
              <a:cxn ang="0">
                <a:pos x="112" y="34"/>
              </a:cxn>
              <a:cxn ang="0">
                <a:pos x="96" y="30"/>
              </a:cxn>
              <a:cxn ang="0">
                <a:pos x="82" y="26"/>
              </a:cxn>
              <a:cxn ang="0">
                <a:pos x="66" y="26"/>
              </a:cxn>
              <a:cxn ang="0">
                <a:pos x="50" y="26"/>
              </a:cxn>
              <a:cxn ang="0">
                <a:pos x="36" y="28"/>
              </a:cxn>
              <a:cxn ang="0">
                <a:pos x="20" y="34"/>
              </a:cxn>
              <a:cxn ang="0">
                <a:pos x="0" y="42"/>
              </a:cxn>
              <a:cxn ang="0">
                <a:pos x="0" y="24"/>
              </a:cxn>
              <a:cxn ang="0">
                <a:pos x="16" y="14"/>
              </a:cxn>
              <a:cxn ang="0">
                <a:pos x="30" y="6"/>
              </a:cxn>
              <a:cxn ang="0">
                <a:pos x="32" y="6"/>
              </a:cxn>
            </a:cxnLst>
            <a:rect l="0" t="0" r="r" b="b"/>
            <a:pathLst>
              <a:path w="128" h="42">
                <a:moveTo>
                  <a:pt x="32" y="6"/>
                </a:moveTo>
                <a:lnTo>
                  <a:pt x="48" y="2"/>
                </a:lnTo>
                <a:lnTo>
                  <a:pt x="64" y="0"/>
                </a:lnTo>
                <a:lnTo>
                  <a:pt x="80" y="2"/>
                </a:lnTo>
                <a:lnTo>
                  <a:pt x="96" y="6"/>
                </a:lnTo>
                <a:lnTo>
                  <a:pt x="110" y="14"/>
                </a:lnTo>
                <a:lnTo>
                  <a:pt x="128" y="24"/>
                </a:lnTo>
                <a:lnTo>
                  <a:pt x="128" y="42"/>
                </a:lnTo>
                <a:lnTo>
                  <a:pt x="112" y="34"/>
                </a:lnTo>
                <a:lnTo>
                  <a:pt x="96" y="30"/>
                </a:lnTo>
                <a:lnTo>
                  <a:pt x="82" y="26"/>
                </a:lnTo>
                <a:lnTo>
                  <a:pt x="66" y="26"/>
                </a:lnTo>
                <a:lnTo>
                  <a:pt x="50" y="26"/>
                </a:lnTo>
                <a:lnTo>
                  <a:pt x="36" y="28"/>
                </a:lnTo>
                <a:lnTo>
                  <a:pt x="20" y="34"/>
                </a:lnTo>
                <a:lnTo>
                  <a:pt x="0" y="42"/>
                </a:lnTo>
                <a:lnTo>
                  <a:pt x="0" y="24"/>
                </a:lnTo>
                <a:lnTo>
                  <a:pt x="16" y="14"/>
                </a:lnTo>
                <a:lnTo>
                  <a:pt x="30" y="6"/>
                </a:lnTo>
                <a:lnTo>
                  <a:pt x="32" y="6"/>
                </a:lnTo>
                <a:close/>
              </a:path>
            </a:pathLst>
          </a:custGeom>
          <a:solidFill>
            <a:srgbClr val="231F20"/>
          </a:solidFill>
          <a:ln w="9525">
            <a:noFill/>
            <a:round/>
            <a:headEnd/>
            <a:tailEnd/>
          </a:ln>
        </p:spPr>
        <p:txBody>
          <a:bodyPr/>
          <a:lstStyle/>
          <a:p>
            <a:endParaRPr lang="en-US"/>
          </a:p>
        </p:txBody>
      </p:sp>
      <p:sp>
        <p:nvSpPr>
          <p:cNvPr id="67628" name="Rectangle 44"/>
          <p:cNvSpPr>
            <a:spLocks noChangeArrowheads="1"/>
          </p:cNvSpPr>
          <p:nvPr/>
        </p:nvSpPr>
        <p:spPr bwMode="auto">
          <a:xfrm>
            <a:off x="4476750" y="6197600"/>
            <a:ext cx="1174750" cy="304800"/>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charset="0"/>
              </a:rPr>
              <a:t>Time (ms)</a:t>
            </a:r>
            <a:endParaRPr lang="en-US" sz="1800">
              <a:latin typeface="Arial" charset="0"/>
            </a:endParaRPr>
          </a:p>
        </p:txBody>
      </p:sp>
      <p:sp>
        <p:nvSpPr>
          <p:cNvPr id="67629" name="Rectangle 45"/>
          <p:cNvSpPr>
            <a:spLocks noChangeArrowheads="1"/>
          </p:cNvSpPr>
          <p:nvPr/>
        </p:nvSpPr>
        <p:spPr bwMode="auto">
          <a:xfrm>
            <a:off x="2130425" y="1473200"/>
            <a:ext cx="1489075" cy="517525"/>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charset="0"/>
              </a:rPr>
              <a:t>Depolarization</a:t>
            </a:r>
          </a:p>
          <a:p>
            <a:r>
              <a:rPr lang="en-US" sz="1700" b="1">
                <a:solidFill>
                  <a:srgbClr val="231F20"/>
                </a:solidFill>
                <a:latin typeface="Arial" charset="0"/>
              </a:rPr>
              <a:t>(Na</a:t>
            </a:r>
            <a:r>
              <a:rPr lang="en-US" sz="1700" b="1" baseline="30000">
                <a:solidFill>
                  <a:srgbClr val="231F20"/>
                </a:solidFill>
                <a:latin typeface="Arial" charset="0"/>
              </a:rPr>
              <a:t>+</a:t>
            </a:r>
            <a:r>
              <a:rPr lang="en-US" sz="1700" b="1">
                <a:solidFill>
                  <a:srgbClr val="231F20"/>
                </a:solidFill>
                <a:latin typeface="Arial" charset="0"/>
              </a:rPr>
              <a:t> enters)</a:t>
            </a:r>
            <a:endParaRPr lang="en-US" sz="1800" b="1">
              <a:latin typeface="Arial" charset="0"/>
            </a:endParaRPr>
          </a:p>
        </p:txBody>
      </p:sp>
      <p:sp>
        <p:nvSpPr>
          <p:cNvPr id="67630" name="Rectangle 46"/>
          <p:cNvSpPr>
            <a:spLocks noChangeArrowheads="1"/>
          </p:cNvSpPr>
          <p:nvPr/>
        </p:nvSpPr>
        <p:spPr bwMode="auto">
          <a:xfrm>
            <a:off x="5340350" y="3540125"/>
            <a:ext cx="1489075" cy="517525"/>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charset="0"/>
              </a:rPr>
              <a:t>Repolarization</a:t>
            </a:r>
          </a:p>
          <a:p>
            <a:r>
              <a:rPr lang="en-US" sz="1700" b="1">
                <a:solidFill>
                  <a:srgbClr val="231F20"/>
                </a:solidFill>
                <a:latin typeface="Arial" charset="0"/>
              </a:rPr>
              <a:t>(K</a:t>
            </a:r>
            <a:r>
              <a:rPr lang="en-US" sz="1700" b="1" baseline="30000">
                <a:solidFill>
                  <a:srgbClr val="231F20"/>
                </a:solidFill>
                <a:latin typeface="Arial" charset="0"/>
              </a:rPr>
              <a:t>+</a:t>
            </a:r>
            <a:r>
              <a:rPr lang="en-US" sz="1700" b="1">
                <a:solidFill>
                  <a:srgbClr val="231F20"/>
                </a:solidFill>
                <a:latin typeface="Arial" charset="0"/>
              </a:rPr>
              <a:t> leaves)</a:t>
            </a:r>
            <a:endParaRPr lang="en-US" sz="1800" b="1">
              <a:latin typeface="Arial" charset="0"/>
            </a:endParaRPr>
          </a:p>
        </p:txBody>
      </p:sp>
      <p:sp>
        <p:nvSpPr>
          <p:cNvPr id="67631" name="Rectangle 47"/>
          <p:cNvSpPr>
            <a:spLocks noChangeArrowheads="1"/>
          </p:cNvSpPr>
          <p:nvPr/>
        </p:nvSpPr>
        <p:spPr bwMode="auto">
          <a:xfrm>
            <a:off x="5759450" y="4873625"/>
            <a:ext cx="2376488" cy="258763"/>
          </a:xfrm>
          <a:prstGeom prst="rect">
            <a:avLst/>
          </a:prstGeom>
          <a:noFill/>
          <a:ln w="9525">
            <a:noFill/>
            <a:miter lim="800000"/>
            <a:headEnd/>
            <a:tailEnd/>
          </a:ln>
        </p:spPr>
        <p:txBody>
          <a:bodyPr wrap="none" lIns="0" tIns="0" rIns="0" bIns="0">
            <a:spAutoFit/>
          </a:bodyPr>
          <a:lstStyle/>
          <a:p>
            <a:r>
              <a:rPr lang="en-US" sz="1700" b="1">
                <a:solidFill>
                  <a:srgbClr val="231F20"/>
                </a:solidFill>
                <a:latin typeface="Arial" charset="0"/>
              </a:rPr>
              <a:t>After-hyperpolarization</a:t>
            </a:r>
            <a:endParaRPr lang="en-US" sz="1800" b="1">
              <a:latin typeface="Arial" charset="0"/>
            </a:endParaRPr>
          </a:p>
        </p:txBody>
      </p:sp>
      <p:sp>
        <p:nvSpPr>
          <p:cNvPr id="67632" name="Freeform 48"/>
          <p:cNvSpPr>
            <a:spLocks/>
          </p:cNvSpPr>
          <p:nvPr/>
        </p:nvSpPr>
        <p:spPr bwMode="auto">
          <a:xfrm rot="16200000" flipH="1">
            <a:off x="3442494" y="713581"/>
            <a:ext cx="146050" cy="1119188"/>
          </a:xfrm>
          <a:custGeom>
            <a:avLst/>
            <a:gdLst/>
            <a:ahLst/>
            <a:cxnLst>
              <a:cxn ang="0">
                <a:pos x="40" y="0"/>
              </a:cxn>
              <a:cxn ang="0">
                <a:pos x="0" y="0"/>
              </a:cxn>
              <a:cxn ang="0">
                <a:pos x="0" y="434"/>
              </a:cxn>
              <a:cxn ang="0">
                <a:pos x="42" y="434"/>
              </a:cxn>
            </a:cxnLst>
            <a:rect l="0" t="0" r="r" b="b"/>
            <a:pathLst>
              <a:path w="42" h="434">
                <a:moveTo>
                  <a:pt x="40" y="0"/>
                </a:moveTo>
                <a:lnTo>
                  <a:pt x="0" y="0"/>
                </a:lnTo>
                <a:lnTo>
                  <a:pt x="0" y="434"/>
                </a:lnTo>
                <a:lnTo>
                  <a:pt x="42" y="434"/>
                </a:lnTo>
              </a:path>
            </a:pathLst>
          </a:custGeom>
          <a:noFill/>
          <a:ln w="19050">
            <a:solidFill>
              <a:srgbClr val="231F20"/>
            </a:solidFill>
            <a:prstDash val="solid"/>
            <a:round/>
            <a:headEnd/>
            <a:tailEnd/>
          </a:ln>
        </p:spPr>
        <p:txBody>
          <a:bodyPr/>
          <a:lstStyle/>
          <a:p>
            <a:endParaRPr lang="en-US"/>
          </a:p>
        </p:txBody>
      </p:sp>
      <p:sp>
        <p:nvSpPr>
          <p:cNvPr id="67633" name="Freeform 49"/>
          <p:cNvSpPr>
            <a:spLocks/>
          </p:cNvSpPr>
          <p:nvPr/>
        </p:nvSpPr>
        <p:spPr bwMode="auto">
          <a:xfrm rot="16200000" flipH="1">
            <a:off x="5361782" y="-88106"/>
            <a:ext cx="138112" cy="2711450"/>
          </a:xfrm>
          <a:custGeom>
            <a:avLst/>
            <a:gdLst/>
            <a:ahLst/>
            <a:cxnLst>
              <a:cxn ang="0">
                <a:pos x="40" y="0"/>
              </a:cxn>
              <a:cxn ang="0">
                <a:pos x="0" y="0"/>
              </a:cxn>
              <a:cxn ang="0">
                <a:pos x="0" y="434"/>
              </a:cxn>
              <a:cxn ang="0">
                <a:pos x="42" y="434"/>
              </a:cxn>
            </a:cxnLst>
            <a:rect l="0" t="0" r="r" b="b"/>
            <a:pathLst>
              <a:path w="42" h="434">
                <a:moveTo>
                  <a:pt x="40" y="0"/>
                </a:moveTo>
                <a:lnTo>
                  <a:pt x="0" y="0"/>
                </a:lnTo>
                <a:lnTo>
                  <a:pt x="0" y="434"/>
                </a:lnTo>
                <a:lnTo>
                  <a:pt x="42" y="434"/>
                </a:lnTo>
              </a:path>
            </a:pathLst>
          </a:custGeom>
          <a:noFill/>
          <a:ln w="19050">
            <a:solidFill>
              <a:srgbClr val="231F20"/>
            </a:solidFill>
            <a:prstDash val="solid"/>
            <a:round/>
            <a:headEnd/>
            <a:tailEnd/>
          </a:ln>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4"/>
          <p:cNvSpPr>
            <a:spLocks noGrp="1" noChangeArrowheads="1"/>
          </p:cNvSpPr>
          <p:nvPr>
            <p:ph type="title"/>
          </p:nvPr>
        </p:nvSpPr>
        <p:spPr/>
        <p:txBody>
          <a:bodyPr/>
          <a:lstStyle/>
          <a:p>
            <a:r>
              <a:rPr lang="en-US"/>
              <a:t>Relative Refractory Period</a:t>
            </a:r>
          </a:p>
        </p:txBody>
      </p:sp>
      <p:sp>
        <p:nvSpPr>
          <p:cNvPr id="68613" name="Rectangle 5"/>
          <p:cNvSpPr>
            <a:spLocks noGrp="1" noChangeArrowheads="1"/>
          </p:cNvSpPr>
          <p:nvPr>
            <p:ph type="body" idx="1"/>
          </p:nvPr>
        </p:nvSpPr>
        <p:spPr>
          <a:noFill/>
        </p:spPr>
        <p:txBody>
          <a:bodyPr/>
          <a:lstStyle/>
          <a:p>
            <a:pPr>
              <a:lnSpc>
                <a:spcPct val="90000"/>
              </a:lnSpc>
            </a:pPr>
            <a:r>
              <a:rPr lang="en-US"/>
              <a:t>Follows the absolute refractory period</a:t>
            </a:r>
          </a:p>
          <a:p>
            <a:pPr lvl="1">
              <a:lnSpc>
                <a:spcPct val="90000"/>
              </a:lnSpc>
            </a:pPr>
            <a:r>
              <a:rPr lang="en-US"/>
              <a:t>Most Na</a:t>
            </a:r>
            <a:r>
              <a:rPr lang="en-US" baseline="30000"/>
              <a:t>+</a:t>
            </a:r>
            <a:r>
              <a:rPr lang="en-US"/>
              <a:t> channels have returned to their resting state</a:t>
            </a:r>
          </a:p>
          <a:p>
            <a:pPr lvl="1">
              <a:lnSpc>
                <a:spcPct val="90000"/>
              </a:lnSpc>
            </a:pPr>
            <a:r>
              <a:rPr lang="en-US"/>
              <a:t>Some K</a:t>
            </a:r>
            <a:r>
              <a:rPr lang="en-US" baseline="30000"/>
              <a:t>+</a:t>
            </a:r>
            <a:r>
              <a:rPr lang="en-US"/>
              <a:t> channels are still open</a:t>
            </a:r>
          </a:p>
          <a:p>
            <a:pPr lvl="1">
              <a:lnSpc>
                <a:spcPct val="90000"/>
              </a:lnSpc>
            </a:pPr>
            <a:r>
              <a:rPr lang="en-US"/>
              <a:t>Repolarization is occurring</a:t>
            </a:r>
          </a:p>
          <a:p>
            <a:pPr>
              <a:lnSpc>
                <a:spcPct val="90000"/>
              </a:lnSpc>
            </a:pPr>
            <a:r>
              <a:rPr lang="en-US"/>
              <a:t>Threshold for AP generation is elevated</a:t>
            </a:r>
          </a:p>
          <a:p>
            <a:pPr>
              <a:lnSpc>
                <a:spcPct val="90000"/>
              </a:lnSpc>
            </a:pPr>
            <a:r>
              <a:rPr lang="en-US"/>
              <a:t>Exceptionally strong stimulus may generate an AP</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p:txBody>
          <a:bodyPr/>
          <a:lstStyle/>
          <a:p>
            <a:r>
              <a:rPr lang="en-US"/>
              <a:t>Conduction Velocity</a:t>
            </a:r>
          </a:p>
        </p:txBody>
      </p:sp>
      <p:sp>
        <p:nvSpPr>
          <p:cNvPr id="70663" name="Rectangle 7"/>
          <p:cNvSpPr>
            <a:spLocks noGrp="1" noChangeArrowheads="1"/>
          </p:cNvSpPr>
          <p:nvPr>
            <p:ph type="body" idx="1"/>
          </p:nvPr>
        </p:nvSpPr>
        <p:spPr/>
        <p:txBody>
          <a:bodyPr/>
          <a:lstStyle/>
          <a:p>
            <a:pPr>
              <a:lnSpc>
                <a:spcPct val="90000"/>
              </a:lnSpc>
            </a:pPr>
            <a:r>
              <a:rPr lang="en-US"/>
              <a:t>Conduction velocities of neurons vary widely </a:t>
            </a:r>
          </a:p>
          <a:p>
            <a:pPr>
              <a:lnSpc>
                <a:spcPct val="90000"/>
              </a:lnSpc>
            </a:pPr>
            <a:r>
              <a:rPr lang="en-US"/>
              <a:t>Effect of axon diameter</a:t>
            </a:r>
          </a:p>
          <a:p>
            <a:pPr lvl="1">
              <a:lnSpc>
                <a:spcPct val="90000"/>
              </a:lnSpc>
            </a:pPr>
            <a:r>
              <a:rPr lang="en-US"/>
              <a:t>Larger diameter fibers have less resistance to local current flow and have faster impulse conduction</a:t>
            </a:r>
          </a:p>
          <a:p>
            <a:pPr>
              <a:lnSpc>
                <a:spcPct val="90000"/>
              </a:lnSpc>
            </a:pPr>
            <a:r>
              <a:rPr lang="en-US"/>
              <a:t>Effect of myelination</a:t>
            </a:r>
          </a:p>
          <a:p>
            <a:pPr lvl="1">
              <a:lnSpc>
                <a:spcPct val="90000"/>
              </a:lnSpc>
            </a:pPr>
            <a:r>
              <a:rPr lang="en-US"/>
              <a:t>Continuous conduction in unmyelinated axons is slower than saltatory conduction in myelinated axons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p:txBody>
          <a:bodyPr/>
          <a:lstStyle/>
          <a:p>
            <a:r>
              <a:rPr lang="en-US"/>
              <a:t>Conduction Velocity</a:t>
            </a:r>
          </a:p>
        </p:txBody>
      </p:sp>
      <p:sp>
        <p:nvSpPr>
          <p:cNvPr id="72709" name="Rectangle 5"/>
          <p:cNvSpPr>
            <a:spLocks noGrp="1" noChangeArrowheads="1"/>
          </p:cNvSpPr>
          <p:nvPr>
            <p:ph type="body" idx="1"/>
          </p:nvPr>
        </p:nvSpPr>
        <p:spPr>
          <a:noFill/>
        </p:spPr>
        <p:txBody>
          <a:bodyPr/>
          <a:lstStyle/>
          <a:p>
            <a:pPr>
              <a:lnSpc>
                <a:spcPct val="90000"/>
              </a:lnSpc>
            </a:pPr>
            <a:r>
              <a:rPr lang="en-US"/>
              <a:t>Effects of myelination</a:t>
            </a:r>
          </a:p>
          <a:p>
            <a:pPr lvl="1">
              <a:lnSpc>
                <a:spcPct val="90000"/>
              </a:lnSpc>
            </a:pPr>
            <a:r>
              <a:rPr lang="en-US"/>
              <a:t>Myelin sheaths insulate and prevent leakage of charge</a:t>
            </a:r>
          </a:p>
          <a:p>
            <a:pPr lvl="1">
              <a:lnSpc>
                <a:spcPct val="90000"/>
              </a:lnSpc>
            </a:pPr>
            <a:r>
              <a:rPr lang="en-US"/>
              <a:t>Saltatory conduction in myelinated axons is about 30 times faster</a:t>
            </a:r>
          </a:p>
          <a:p>
            <a:pPr lvl="2">
              <a:lnSpc>
                <a:spcPct val="90000"/>
              </a:lnSpc>
            </a:pPr>
            <a:r>
              <a:rPr lang="en-US"/>
              <a:t>Voltage-gated Na</a:t>
            </a:r>
            <a:r>
              <a:rPr lang="en-US" baseline="30000"/>
              <a:t>+</a:t>
            </a:r>
            <a:r>
              <a:rPr lang="en-US"/>
              <a:t> channels are located at the nodes</a:t>
            </a:r>
          </a:p>
          <a:p>
            <a:pPr lvl="2">
              <a:lnSpc>
                <a:spcPct val="90000"/>
              </a:lnSpc>
            </a:pPr>
            <a:r>
              <a:rPr lang="en-US"/>
              <a:t>APs appear to jump rapidly from node to node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8"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a:latin typeface="Arial" charset="0"/>
              </a:rPr>
              <a:t>Figure 11.15</a:t>
            </a:r>
          </a:p>
        </p:txBody>
      </p:sp>
      <p:pic>
        <p:nvPicPr>
          <p:cNvPr id="74761" name="Picture 9" descr="figure_11_15_0-jLE"/>
          <p:cNvPicPr>
            <a:picLocks noChangeAspect="1" noChangeArrowheads="1"/>
          </p:cNvPicPr>
          <p:nvPr/>
        </p:nvPicPr>
        <p:blipFill>
          <a:blip r:embed="rId2" cstate="print"/>
          <a:srcRect/>
          <a:stretch>
            <a:fillRect/>
          </a:stretch>
        </p:blipFill>
        <p:spPr bwMode="auto">
          <a:xfrm>
            <a:off x="455613" y="569913"/>
            <a:ext cx="8231187" cy="5868987"/>
          </a:xfrm>
          <a:prstGeom prst="rect">
            <a:avLst/>
          </a:prstGeom>
          <a:noFill/>
        </p:spPr>
      </p:pic>
      <p:sp>
        <p:nvSpPr>
          <p:cNvPr id="74762" name="Line 10"/>
          <p:cNvSpPr>
            <a:spLocks noChangeShapeType="1"/>
          </p:cNvSpPr>
          <p:nvPr/>
        </p:nvSpPr>
        <p:spPr bwMode="auto">
          <a:xfrm>
            <a:off x="6950075" y="5578475"/>
            <a:ext cx="1588" cy="139700"/>
          </a:xfrm>
          <a:prstGeom prst="line">
            <a:avLst/>
          </a:prstGeom>
          <a:noFill/>
          <a:ln w="12700">
            <a:solidFill>
              <a:srgbClr val="231F20"/>
            </a:solidFill>
            <a:round/>
            <a:headEnd/>
            <a:tailEnd/>
          </a:ln>
        </p:spPr>
        <p:txBody>
          <a:bodyPr/>
          <a:lstStyle/>
          <a:p>
            <a:endParaRPr lang="en-US"/>
          </a:p>
        </p:txBody>
      </p:sp>
      <p:sp>
        <p:nvSpPr>
          <p:cNvPr id="74763" name="Line 11"/>
          <p:cNvSpPr>
            <a:spLocks noChangeShapeType="1"/>
          </p:cNvSpPr>
          <p:nvPr/>
        </p:nvSpPr>
        <p:spPr bwMode="auto">
          <a:xfrm flipV="1">
            <a:off x="6149975" y="4683125"/>
            <a:ext cx="1588" cy="111125"/>
          </a:xfrm>
          <a:prstGeom prst="line">
            <a:avLst/>
          </a:prstGeom>
          <a:noFill/>
          <a:ln w="12700">
            <a:solidFill>
              <a:srgbClr val="231F20"/>
            </a:solidFill>
            <a:round/>
            <a:headEnd/>
            <a:tailEnd/>
          </a:ln>
        </p:spPr>
        <p:txBody>
          <a:bodyPr/>
          <a:lstStyle/>
          <a:p>
            <a:endParaRPr lang="en-US"/>
          </a:p>
        </p:txBody>
      </p:sp>
      <p:sp>
        <p:nvSpPr>
          <p:cNvPr id="74764" name="Freeform 12"/>
          <p:cNvSpPr>
            <a:spLocks/>
          </p:cNvSpPr>
          <p:nvPr/>
        </p:nvSpPr>
        <p:spPr bwMode="auto">
          <a:xfrm>
            <a:off x="4803775" y="633413"/>
            <a:ext cx="587375" cy="657225"/>
          </a:xfrm>
          <a:custGeom>
            <a:avLst/>
            <a:gdLst/>
            <a:ahLst/>
            <a:cxnLst>
              <a:cxn ang="0">
                <a:pos x="0" y="414"/>
              </a:cxn>
              <a:cxn ang="0">
                <a:pos x="298" y="0"/>
              </a:cxn>
              <a:cxn ang="0">
                <a:pos x="370" y="0"/>
              </a:cxn>
            </a:cxnLst>
            <a:rect l="0" t="0" r="r" b="b"/>
            <a:pathLst>
              <a:path w="370" h="414">
                <a:moveTo>
                  <a:pt x="0" y="414"/>
                </a:moveTo>
                <a:lnTo>
                  <a:pt x="298" y="0"/>
                </a:lnTo>
                <a:lnTo>
                  <a:pt x="370" y="0"/>
                </a:lnTo>
              </a:path>
            </a:pathLst>
          </a:custGeom>
          <a:noFill/>
          <a:ln w="12700">
            <a:solidFill>
              <a:srgbClr val="231F20"/>
            </a:solidFill>
            <a:prstDash val="solid"/>
            <a:round/>
            <a:headEnd/>
            <a:tailEnd/>
          </a:ln>
        </p:spPr>
        <p:txBody>
          <a:bodyPr/>
          <a:lstStyle/>
          <a:p>
            <a:endParaRPr lang="en-US"/>
          </a:p>
        </p:txBody>
      </p:sp>
      <p:sp>
        <p:nvSpPr>
          <p:cNvPr id="74765" name="Freeform 13"/>
          <p:cNvSpPr>
            <a:spLocks/>
          </p:cNvSpPr>
          <p:nvPr/>
        </p:nvSpPr>
        <p:spPr bwMode="auto">
          <a:xfrm>
            <a:off x="5057775" y="2309813"/>
            <a:ext cx="333375" cy="438150"/>
          </a:xfrm>
          <a:custGeom>
            <a:avLst/>
            <a:gdLst/>
            <a:ahLst/>
            <a:cxnLst>
              <a:cxn ang="0">
                <a:pos x="0" y="276"/>
              </a:cxn>
              <a:cxn ang="0">
                <a:pos x="138" y="0"/>
              </a:cxn>
              <a:cxn ang="0">
                <a:pos x="210" y="0"/>
              </a:cxn>
            </a:cxnLst>
            <a:rect l="0" t="0" r="r" b="b"/>
            <a:pathLst>
              <a:path w="210" h="276">
                <a:moveTo>
                  <a:pt x="0" y="276"/>
                </a:moveTo>
                <a:lnTo>
                  <a:pt x="138" y="0"/>
                </a:lnTo>
                <a:lnTo>
                  <a:pt x="210" y="0"/>
                </a:lnTo>
              </a:path>
            </a:pathLst>
          </a:custGeom>
          <a:noFill/>
          <a:ln w="12700">
            <a:solidFill>
              <a:srgbClr val="231F20"/>
            </a:solidFill>
            <a:prstDash val="solid"/>
            <a:round/>
            <a:headEnd/>
            <a:tailEnd/>
          </a:ln>
        </p:spPr>
        <p:txBody>
          <a:bodyPr/>
          <a:lstStyle/>
          <a:p>
            <a:endParaRPr lang="en-US"/>
          </a:p>
        </p:txBody>
      </p:sp>
      <p:sp>
        <p:nvSpPr>
          <p:cNvPr id="74766" name="Freeform 14"/>
          <p:cNvSpPr>
            <a:spLocks/>
          </p:cNvSpPr>
          <p:nvPr/>
        </p:nvSpPr>
        <p:spPr bwMode="auto">
          <a:xfrm>
            <a:off x="2751138" y="4787900"/>
            <a:ext cx="120650" cy="285750"/>
          </a:xfrm>
          <a:custGeom>
            <a:avLst/>
            <a:gdLst/>
            <a:ahLst/>
            <a:cxnLst>
              <a:cxn ang="0">
                <a:pos x="0" y="180"/>
              </a:cxn>
              <a:cxn ang="0">
                <a:pos x="30" y="0"/>
              </a:cxn>
              <a:cxn ang="0">
                <a:pos x="76" y="0"/>
              </a:cxn>
            </a:cxnLst>
            <a:rect l="0" t="0" r="r" b="b"/>
            <a:pathLst>
              <a:path w="76" h="180">
                <a:moveTo>
                  <a:pt x="0" y="180"/>
                </a:moveTo>
                <a:lnTo>
                  <a:pt x="30" y="0"/>
                </a:lnTo>
                <a:lnTo>
                  <a:pt x="76" y="0"/>
                </a:lnTo>
              </a:path>
            </a:pathLst>
          </a:custGeom>
          <a:noFill/>
          <a:ln w="12700">
            <a:solidFill>
              <a:srgbClr val="231F20"/>
            </a:solidFill>
            <a:prstDash val="solid"/>
            <a:round/>
            <a:headEnd/>
            <a:tailEnd/>
          </a:ln>
        </p:spPr>
        <p:txBody>
          <a:bodyPr/>
          <a:lstStyle/>
          <a:p>
            <a:endParaRPr lang="en-US"/>
          </a:p>
        </p:txBody>
      </p:sp>
      <p:sp>
        <p:nvSpPr>
          <p:cNvPr id="74767" name="Rectangle 15"/>
          <p:cNvSpPr>
            <a:spLocks noChangeArrowheads="1"/>
          </p:cNvSpPr>
          <p:nvPr/>
        </p:nvSpPr>
        <p:spPr bwMode="auto">
          <a:xfrm>
            <a:off x="5432425" y="542925"/>
            <a:ext cx="1068388"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Size of voltage</a:t>
            </a:r>
            <a:endParaRPr lang="en-US" sz="1800" b="1">
              <a:latin typeface="Arial" charset="0"/>
            </a:endParaRPr>
          </a:p>
        </p:txBody>
      </p:sp>
      <p:sp>
        <p:nvSpPr>
          <p:cNvPr id="74768" name="Rectangle 16"/>
          <p:cNvSpPr>
            <a:spLocks noChangeArrowheads="1"/>
          </p:cNvSpPr>
          <p:nvPr/>
        </p:nvSpPr>
        <p:spPr bwMode="auto">
          <a:xfrm>
            <a:off x="5432425" y="2219325"/>
            <a:ext cx="1008063"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Voltage-gated</a:t>
            </a:r>
          </a:p>
          <a:p>
            <a:r>
              <a:rPr lang="en-US" sz="1200" b="1">
                <a:solidFill>
                  <a:srgbClr val="231F20"/>
                </a:solidFill>
                <a:latin typeface="Arial" charset="0"/>
              </a:rPr>
              <a:t>ion channel</a:t>
            </a:r>
            <a:endParaRPr lang="en-US" sz="1800" b="1">
              <a:latin typeface="Arial" charset="0"/>
            </a:endParaRPr>
          </a:p>
        </p:txBody>
      </p:sp>
      <p:sp>
        <p:nvSpPr>
          <p:cNvPr id="74769" name="Rectangle 17"/>
          <p:cNvSpPr>
            <a:spLocks noChangeArrowheads="1"/>
          </p:cNvSpPr>
          <p:nvPr/>
        </p:nvSpPr>
        <p:spPr bwMode="auto">
          <a:xfrm>
            <a:off x="4352925" y="4432300"/>
            <a:ext cx="644525"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Stimulus</a:t>
            </a:r>
            <a:endParaRPr lang="en-US" sz="1800" b="1">
              <a:latin typeface="Arial" charset="0"/>
            </a:endParaRPr>
          </a:p>
        </p:txBody>
      </p:sp>
      <p:sp>
        <p:nvSpPr>
          <p:cNvPr id="74770" name="Rectangle 18"/>
          <p:cNvSpPr>
            <a:spLocks noChangeArrowheads="1"/>
          </p:cNvSpPr>
          <p:nvPr/>
        </p:nvSpPr>
        <p:spPr bwMode="auto">
          <a:xfrm>
            <a:off x="2905125" y="4695825"/>
            <a:ext cx="490538"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Myelin</a:t>
            </a:r>
          </a:p>
          <a:p>
            <a:r>
              <a:rPr lang="en-US" sz="1200" b="1">
                <a:solidFill>
                  <a:srgbClr val="231F20"/>
                </a:solidFill>
                <a:latin typeface="Arial" charset="0"/>
              </a:rPr>
              <a:t>sheath</a:t>
            </a:r>
            <a:endParaRPr lang="en-US" sz="1800" b="1">
              <a:latin typeface="Arial" charset="0"/>
            </a:endParaRPr>
          </a:p>
        </p:txBody>
      </p:sp>
      <p:sp>
        <p:nvSpPr>
          <p:cNvPr id="74771" name="Rectangle 19"/>
          <p:cNvSpPr>
            <a:spLocks noChangeArrowheads="1"/>
          </p:cNvSpPr>
          <p:nvPr/>
        </p:nvSpPr>
        <p:spPr bwMode="auto">
          <a:xfrm>
            <a:off x="4352925" y="2228850"/>
            <a:ext cx="644525"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Stimulus</a:t>
            </a:r>
            <a:endParaRPr lang="en-US" sz="1800" b="1">
              <a:latin typeface="Arial" charset="0"/>
            </a:endParaRPr>
          </a:p>
        </p:txBody>
      </p:sp>
      <p:sp>
        <p:nvSpPr>
          <p:cNvPr id="74772" name="Rectangle 20"/>
          <p:cNvSpPr>
            <a:spLocks noChangeArrowheads="1"/>
          </p:cNvSpPr>
          <p:nvPr/>
        </p:nvSpPr>
        <p:spPr bwMode="auto">
          <a:xfrm>
            <a:off x="4352925" y="552450"/>
            <a:ext cx="644525"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Stimulus</a:t>
            </a:r>
            <a:endParaRPr lang="en-US" sz="1800" b="1">
              <a:latin typeface="Arial" charset="0"/>
            </a:endParaRPr>
          </a:p>
        </p:txBody>
      </p:sp>
      <p:sp>
        <p:nvSpPr>
          <p:cNvPr id="74773" name="Rectangle 21"/>
          <p:cNvSpPr>
            <a:spLocks noChangeArrowheads="1"/>
          </p:cNvSpPr>
          <p:nvPr/>
        </p:nvSpPr>
        <p:spPr bwMode="auto">
          <a:xfrm>
            <a:off x="5699125" y="4511675"/>
            <a:ext cx="1168400"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Node of Ranvier</a:t>
            </a:r>
            <a:endParaRPr lang="en-US" sz="1800" b="1">
              <a:latin typeface="Arial" charset="0"/>
            </a:endParaRPr>
          </a:p>
        </p:txBody>
      </p:sp>
      <p:sp>
        <p:nvSpPr>
          <p:cNvPr id="74774" name="Rectangle 22"/>
          <p:cNvSpPr>
            <a:spLocks noChangeArrowheads="1"/>
          </p:cNvSpPr>
          <p:nvPr/>
        </p:nvSpPr>
        <p:spPr bwMode="auto">
          <a:xfrm>
            <a:off x="6492875" y="5715000"/>
            <a:ext cx="10080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Myelin sheath</a:t>
            </a:r>
            <a:endParaRPr lang="en-US" sz="1800" b="1">
              <a:latin typeface="Arial" charset="0"/>
            </a:endParaRPr>
          </a:p>
        </p:txBody>
      </p:sp>
      <p:sp>
        <p:nvSpPr>
          <p:cNvPr id="74775" name="Rectangle 23"/>
          <p:cNvSpPr>
            <a:spLocks noChangeArrowheads="1"/>
          </p:cNvSpPr>
          <p:nvPr/>
        </p:nvSpPr>
        <p:spPr bwMode="auto">
          <a:xfrm>
            <a:off x="1127125" y="1689100"/>
            <a:ext cx="4205288" cy="581025"/>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(a) </a:t>
            </a:r>
            <a:r>
              <a:rPr lang="en-US" sz="1200" b="1">
                <a:solidFill>
                  <a:srgbClr val="231F20"/>
                </a:solidFill>
                <a:latin typeface="Arial" charset="0"/>
              </a:rPr>
              <a:t>In a </a:t>
            </a:r>
            <a:r>
              <a:rPr lang="en-US" sz="1200">
                <a:solidFill>
                  <a:srgbClr val="231F20"/>
                </a:solidFill>
                <a:latin typeface="Arial Black" charset="0"/>
              </a:rPr>
              <a:t>bare plasma membrane</a:t>
            </a:r>
            <a:r>
              <a:rPr lang="en-US" sz="1200" b="1">
                <a:solidFill>
                  <a:srgbClr val="231F20"/>
                </a:solidFill>
                <a:latin typeface="Arial" charset="0"/>
              </a:rPr>
              <a:t> (without voltage-gated</a:t>
            </a:r>
            <a:r>
              <a:rPr lang="en-US" sz="1800" b="1">
                <a:latin typeface="Arial" charset="0"/>
              </a:rPr>
              <a:t/>
            </a:r>
            <a:br>
              <a:rPr lang="en-US" sz="1800" b="1">
                <a:latin typeface="Arial" charset="0"/>
              </a:rPr>
            </a:br>
            <a:r>
              <a:rPr lang="en-US" sz="1200" b="1">
                <a:solidFill>
                  <a:srgbClr val="231F20"/>
                </a:solidFill>
                <a:latin typeface="Arial" charset="0"/>
              </a:rPr>
              <a:t>channels), as on a dendrite, voltage decays because</a:t>
            </a:r>
            <a:r>
              <a:rPr lang="en-US" sz="1800" b="1">
                <a:latin typeface="Arial" charset="0"/>
              </a:rPr>
              <a:t/>
            </a:r>
            <a:br>
              <a:rPr lang="en-US" sz="1800" b="1">
                <a:latin typeface="Arial" charset="0"/>
              </a:rPr>
            </a:br>
            <a:r>
              <a:rPr lang="en-US" sz="1200" b="1">
                <a:solidFill>
                  <a:srgbClr val="231F20"/>
                </a:solidFill>
                <a:latin typeface="Arial" charset="0"/>
              </a:rPr>
              <a:t>current leaks across the membrane.</a:t>
            </a:r>
            <a:endParaRPr lang="en-US" sz="1200">
              <a:solidFill>
                <a:srgbClr val="231F20"/>
              </a:solidFill>
              <a:latin typeface="Arial Black" charset="0"/>
            </a:endParaRPr>
          </a:p>
        </p:txBody>
      </p:sp>
      <p:sp>
        <p:nvSpPr>
          <p:cNvPr id="74776" name="Rectangle 24"/>
          <p:cNvSpPr>
            <a:spLocks noChangeArrowheads="1"/>
          </p:cNvSpPr>
          <p:nvPr/>
        </p:nvSpPr>
        <p:spPr bwMode="auto">
          <a:xfrm>
            <a:off x="1127125" y="1885950"/>
            <a:ext cx="171450"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77" name="Rectangle 25"/>
          <p:cNvSpPr>
            <a:spLocks noChangeArrowheads="1"/>
          </p:cNvSpPr>
          <p:nvPr/>
        </p:nvSpPr>
        <p:spPr bwMode="auto">
          <a:xfrm>
            <a:off x="1298575" y="1885950"/>
            <a:ext cx="428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78" name="Rectangle 26"/>
          <p:cNvSpPr>
            <a:spLocks noChangeArrowheads="1"/>
          </p:cNvSpPr>
          <p:nvPr/>
        </p:nvSpPr>
        <p:spPr bwMode="auto">
          <a:xfrm>
            <a:off x="1127125" y="2051050"/>
            <a:ext cx="21431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79" name="Rectangle 27"/>
          <p:cNvSpPr>
            <a:spLocks noChangeArrowheads="1"/>
          </p:cNvSpPr>
          <p:nvPr/>
        </p:nvSpPr>
        <p:spPr bwMode="auto">
          <a:xfrm>
            <a:off x="1339850" y="2051050"/>
            <a:ext cx="428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80" name="Rectangle 28"/>
          <p:cNvSpPr>
            <a:spLocks noChangeArrowheads="1"/>
          </p:cNvSpPr>
          <p:nvPr/>
        </p:nvSpPr>
        <p:spPr bwMode="auto">
          <a:xfrm>
            <a:off x="1127125" y="3403600"/>
            <a:ext cx="4151313" cy="1128713"/>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(b) </a:t>
            </a:r>
            <a:r>
              <a:rPr lang="en-US" sz="1200" b="1">
                <a:solidFill>
                  <a:srgbClr val="231F20"/>
                </a:solidFill>
                <a:latin typeface="Arial" charset="0"/>
              </a:rPr>
              <a:t>In an </a:t>
            </a:r>
            <a:r>
              <a:rPr lang="en-US" sz="1200">
                <a:solidFill>
                  <a:srgbClr val="231F20"/>
                </a:solidFill>
                <a:latin typeface="Arial Black" charset="0"/>
              </a:rPr>
              <a:t>unmyelinated axon</a:t>
            </a:r>
            <a:r>
              <a:rPr lang="en-US" sz="1200" b="1">
                <a:solidFill>
                  <a:srgbClr val="231F20"/>
                </a:solidFill>
                <a:latin typeface="Arial" charset="0"/>
              </a:rPr>
              <a:t>, voltage-gated Na</a:t>
            </a:r>
            <a:r>
              <a:rPr lang="en-US" sz="1200" b="1" baseline="30000">
                <a:solidFill>
                  <a:srgbClr val="231F20"/>
                </a:solidFill>
                <a:latin typeface="Arial" charset="0"/>
              </a:rPr>
              <a:t>+</a:t>
            </a:r>
            <a:r>
              <a:rPr lang="en-US" sz="1200" b="1">
                <a:solidFill>
                  <a:srgbClr val="231F20"/>
                </a:solidFill>
                <a:latin typeface="Arial" charset="0"/>
              </a:rPr>
              <a:t> and K</a:t>
            </a:r>
            <a:r>
              <a:rPr lang="en-US" sz="1200" b="1" baseline="30000">
                <a:solidFill>
                  <a:srgbClr val="231F20"/>
                </a:solidFill>
                <a:latin typeface="Arial" charset="0"/>
              </a:rPr>
              <a:t>+</a:t>
            </a:r>
            <a:r>
              <a:rPr lang="en-US" sz="1200" b="1">
                <a:solidFill>
                  <a:srgbClr val="231F20"/>
                </a:solidFill>
                <a:latin typeface="Arial" charset="0"/>
              </a:rPr>
              <a:t/>
            </a:r>
            <a:br>
              <a:rPr lang="en-US" sz="1200" b="1">
                <a:solidFill>
                  <a:srgbClr val="231F20"/>
                </a:solidFill>
                <a:latin typeface="Arial" charset="0"/>
              </a:rPr>
            </a:br>
            <a:r>
              <a:rPr lang="en-US" sz="1200" b="1">
                <a:solidFill>
                  <a:srgbClr val="231F20"/>
                </a:solidFill>
                <a:latin typeface="Arial" charset="0"/>
              </a:rPr>
              <a:t>channels regenerate the action potential at each point</a:t>
            </a:r>
            <a:r>
              <a:rPr lang="en-US" sz="1800" b="1">
                <a:latin typeface="Arial" charset="0"/>
              </a:rPr>
              <a:t/>
            </a:r>
            <a:br>
              <a:rPr lang="en-US" sz="1800" b="1">
                <a:latin typeface="Arial" charset="0"/>
              </a:rPr>
            </a:br>
            <a:r>
              <a:rPr lang="en-US" sz="1200" b="1">
                <a:solidFill>
                  <a:srgbClr val="231F20"/>
                </a:solidFill>
                <a:latin typeface="Arial" charset="0"/>
              </a:rPr>
              <a:t>along the axon, so voltage does not decay. Conduction </a:t>
            </a:r>
            <a:br>
              <a:rPr lang="en-US" sz="1200" b="1">
                <a:solidFill>
                  <a:srgbClr val="231F20"/>
                </a:solidFill>
                <a:latin typeface="Arial" charset="0"/>
              </a:rPr>
            </a:br>
            <a:r>
              <a:rPr lang="en-US" sz="1200" b="1">
                <a:solidFill>
                  <a:srgbClr val="231F20"/>
                </a:solidFill>
                <a:latin typeface="Arial" charset="0"/>
              </a:rPr>
              <a:t>is </a:t>
            </a:r>
            <a:r>
              <a:rPr lang="en-US" sz="1200" b="1" i="1">
                <a:solidFill>
                  <a:srgbClr val="231F20"/>
                </a:solidFill>
                <a:latin typeface="Arial" charset="0"/>
              </a:rPr>
              <a:t>slow</a:t>
            </a:r>
            <a:r>
              <a:rPr lang="en-US" sz="1200" b="1">
                <a:solidFill>
                  <a:srgbClr val="231F20"/>
                </a:solidFill>
                <a:latin typeface="Arial" charset="0"/>
              </a:rPr>
              <a:t> because movements of ions and of the gates</a:t>
            </a:r>
            <a:br>
              <a:rPr lang="en-US" sz="1200" b="1">
                <a:solidFill>
                  <a:srgbClr val="231F20"/>
                </a:solidFill>
                <a:latin typeface="Arial" charset="0"/>
              </a:rPr>
            </a:br>
            <a:r>
              <a:rPr lang="en-US" sz="1200" b="1">
                <a:solidFill>
                  <a:srgbClr val="231F20"/>
                </a:solidFill>
                <a:latin typeface="Arial" charset="0"/>
              </a:rPr>
              <a:t>of channel proteins take time and must occur before</a:t>
            </a:r>
            <a:br>
              <a:rPr lang="en-US" sz="1200" b="1">
                <a:solidFill>
                  <a:srgbClr val="231F20"/>
                </a:solidFill>
                <a:latin typeface="Arial" charset="0"/>
              </a:rPr>
            </a:br>
            <a:r>
              <a:rPr lang="en-US" sz="1200" b="1">
                <a:solidFill>
                  <a:srgbClr val="231F20"/>
                </a:solidFill>
                <a:latin typeface="Arial" charset="0"/>
              </a:rPr>
              <a:t>voltage regeneration occurs.</a:t>
            </a:r>
            <a:endParaRPr lang="en-US" sz="1200">
              <a:solidFill>
                <a:srgbClr val="231F20"/>
              </a:solidFill>
              <a:latin typeface="Arial Black" charset="0"/>
            </a:endParaRPr>
          </a:p>
        </p:txBody>
      </p:sp>
      <p:sp>
        <p:nvSpPr>
          <p:cNvPr id="74781" name="Rectangle 29"/>
          <p:cNvSpPr>
            <a:spLocks noChangeArrowheads="1"/>
          </p:cNvSpPr>
          <p:nvPr/>
        </p:nvSpPr>
        <p:spPr bwMode="auto">
          <a:xfrm>
            <a:off x="1127125" y="3600450"/>
            <a:ext cx="171450"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82" name="Rectangle 30"/>
          <p:cNvSpPr>
            <a:spLocks noChangeArrowheads="1"/>
          </p:cNvSpPr>
          <p:nvPr/>
        </p:nvSpPr>
        <p:spPr bwMode="auto">
          <a:xfrm>
            <a:off x="1298575" y="3600450"/>
            <a:ext cx="428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83" name="Rectangle 31"/>
          <p:cNvSpPr>
            <a:spLocks noChangeArrowheads="1"/>
          </p:cNvSpPr>
          <p:nvPr/>
        </p:nvSpPr>
        <p:spPr bwMode="auto">
          <a:xfrm>
            <a:off x="1127125" y="3765550"/>
            <a:ext cx="171450"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84" name="Rectangle 32"/>
          <p:cNvSpPr>
            <a:spLocks noChangeArrowheads="1"/>
          </p:cNvSpPr>
          <p:nvPr/>
        </p:nvSpPr>
        <p:spPr bwMode="auto">
          <a:xfrm>
            <a:off x="1298575" y="3765550"/>
            <a:ext cx="428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85" name="Rectangle 33"/>
          <p:cNvSpPr>
            <a:spLocks noChangeArrowheads="1"/>
          </p:cNvSpPr>
          <p:nvPr/>
        </p:nvSpPr>
        <p:spPr bwMode="auto">
          <a:xfrm>
            <a:off x="1127125" y="3930650"/>
            <a:ext cx="171450"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86" name="Rectangle 34"/>
          <p:cNvSpPr>
            <a:spLocks noChangeArrowheads="1"/>
          </p:cNvSpPr>
          <p:nvPr/>
        </p:nvSpPr>
        <p:spPr bwMode="auto">
          <a:xfrm>
            <a:off x="1298575" y="3930650"/>
            <a:ext cx="428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87" name="Rectangle 35"/>
          <p:cNvSpPr>
            <a:spLocks noChangeArrowheads="1"/>
          </p:cNvSpPr>
          <p:nvPr/>
        </p:nvSpPr>
        <p:spPr bwMode="auto">
          <a:xfrm>
            <a:off x="1298575" y="4095750"/>
            <a:ext cx="428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88" name="Rectangle 36"/>
          <p:cNvSpPr>
            <a:spLocks noChangeArrowheads="1"/>
          </p:cNvSpPr>
          <p:nvPr/>
        </p:nvSpPr>
        <p:spPr bwMode="auto">
          <a:xfrm>
            <a:off x="1298575" y="4260850"/>
            <a:ext cx="428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89" name="Rectangle 37"/>
          <p:cNvSpPr>
            <a:spLocks noChangeArrowheads="1"/>
          </p:cNvSpPr>
          <p:nvPr/>
        </p:nvSpPr>
        <p:spPr bwMode="auto">
          <a:xfrm>
            <a:off x="1127125" y="5765800"/>
            <a:ext cx="4227513" cy="763588"/>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(c) </a:t>
            </a:r>
            <a:r>
              <a:rPr lang="en-US" sz="1200" b="1">
                <a:solidFill>
                  <a:srgbClr val="231F20"/>
                </a:solidFill>
                <a:latin typeface="Arial" charset="0"/>
              </a:rPr>
              <a:t>In a </a:t>
            </a:r>
            <a:r>
              <a:rPr lang="en-US" sz="1200">
                <a:solidFill>
                  <a:srgbClr val="231F20"/>
                </a:solidFill>
                <a:latin typeface="Arial Black" charset="0"/>
              </a:rPr>
              <a:t>myelinated axon</a:t>
            </a:r>
            <a:r>
              <a:rPr lang="en-US" sz="1200" b="1">
                <a:solidFill>
                  <a:srgbClr val="231F20"/>
                </a:solidFill>
                <a:latin typeface="Arial" charset="0"/>
              </a:rPr>
              <a:t>, myelin keeps current in axons</a:t>
            </a:r>
            <a:br>
              <a:rPr lang="en-US" sz="1200" b="1">
                <a:solidFill>
                  <a:srgbClr val="231F20"/>
                </a:solidFill>
                <a:latin typeface="Arial" charset="0"/>
              </a:rPr>
            </a:br>
            <a:r>
              <a:rPr lang="en-US" sz="1200" b="1">
                <a:solidFill>
                  <a:srgbClr val="231F20"/>
                </a:solidFill>
                <a:latin typeface="Arial" charset="0"/>
              </a:rPr>
              <a:t>(voltage doesn’t decay much). APs are generated </a:t>
            </a:r>
            <a:r>
              <a:rPr lang="en-US" sz="1200" b="1" i="1">
                <a:solidFill>
                  <a:srgbClr val="231F20"/>
                </a:solidFill>
                <a:latin typeface="Arial" charset="0"/>
              </a:rPr>
              <a:t>only</a:t>
            </a:r>
            <a:r>
              <a:rPr lang="en-US" sz="1200" b="1">
                <a:solidFill>
                  <a:srgbClr val="231F20"/>
                </a:solidFill>
                <a:latin typeface="Arial" charset="0"/>
              </a:rPr>
              <a:t/>
            </a:r>
            <a:br>
              <a:rPr lang="en-US" sz="1200" b="1">
                <a:solidFill>
                  <a:srgbClr val="231F20"/>
                </a:solidFill>
                <a:latin typeface="Arial" charset="0"/>
              </a:rPr>
            </a:br>
            <a:r>
              <a:rPr lang="en-US" sz="1200" b="1">
                <a:solidFill>
                  <a:srgbClr val="231F20"/>
                </a:solidFill>
                <a:latin typeface="Arial" charset="0"/>
              </a:rPr>
              <a:t>in the nodes of Ranvier and appear to jump </a:t>
            </a:r>
            <a:r>
              <a:rPr lang="en-US" sz="1200" b="1" i="1">
                <a:solidFill>
                  <a:srgbClr val="231F20"/>
                </a:solidFill>
                <a:latin typeface="Arial" charset="0"/>
              </a:rPr>
              <a:t>rapidly</a:t>
            </a:r>
            <a:r>
              <a:rPr lang="en-US" sz="1200" b="1">
                <a:solidFill>
                  <a:srgbClr val="231F20"/>
                </a:solidFill>
                <a:latin typeface="Arial" charset="0"/>
              </a:rPr>
              <a:t/>
            </a:r>
            <a:br>
              <a:rPr lang="en-US" sz="1200" b="1">
                <a:solidFill>
                  <a:srgbClr val="231F20"/>
                </a:solidFill>
                <a:latin typeface="Arial" charset="0"/>
              </a:rPr>
            </a:br>
            <a:r>
              <a:rPr lang="en-US" sz="1200" b="1">
                <a:solidFill>
                  <a:srgbClr val="231F20"/>
                </a:solidFill>
                <a:latin typeface="Arial" charset="0"/>
              </a:rPr>
              <a:t>from node to node.</a:t>
            </a:r>
          </a:p>
        </p:txBody>
      </p:sp>
      <p:sp>
        <p:nvSpPr>
          <p:cNvPr id="74790" name="Rectangle 38"/>
          <p:cNvSpPr>
            <a:spLocks noChangeArrowheads="1"/>
          </p:cNvSpPr>
          <p:nvPr/>
        </p:nvSpPr>
        <p:spPr bwMode="auto">
          <a:xfrm>
            <a:off x="1298575" y="5962650"/>
            <a:ext cx="428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91" name="Rectangle 39"/>
          <p:cNvSpPr>
            <a:spLocks noChangeArrowheads="1"/>
          </p:cNvSpPr>
          <p:nvPr/>
        </p:nvSpPr>
        <p:spPr bwMode="auto">
          <a:xfrm>
            <a:off x="1127125" y="6127750"/>
            <a:ext cx="171450"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92" name="Rectangle 40"/>
          <p:cNvSpPr>
            <a:spLocks noChangeArrowheads="1"/>
          </p:cNvSpPr>
          <p:nvPr/>
        </p:nvSpPr>
        <p:spPr bwMode="auto">
          <a:xfrm>
            <a:off x="1298575" y="6127750"/>
            <a:ext cx="428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93" name="Rectangle 41"/>
          <p:cNvSpPr>
            <a:spLocks noChangeArrowheads="1"/>
          </p:cNvSpPr>
          <p:nvPr/>
        </p:nvSpPr>
        <p:spPr bwMode="auto">
          <a:xfrm>
            <a:off x="5073650" y="6127750"/>
            <a:ext cx="42863"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a:t>
            </a:r>
            <a:endParaRPr lang="en-US" sz="1800" b="1">
              <a:latin typeface="Arial" charset="0"/>
            </a:endParaRPr>
          </a:p>
        </p:txBody>
      </p:sp>
      <p:sp>
        <p:nvSpPr>
          <p:cNvPr id="74794" name="Rectangle 42"/>
          <p:cNvSpPr>
            <a:spLocks noChangeArrowheads="1"/>
          </p:cNvSpPr>
          <p:nvPr/>
        </p:nvSpPr>
        <p:spPr bwMode="auto">
          <a:xfrm>
            <a:off x="6772275" y="4730750"/>
            <a:ext cx="396875" cy="182563"/>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1 mm</a:t>
            </a:r>
            <a:endParaRPr lang="en-US" sz="1800" b="1">
              <a:latin typeface="Arial" charset="0"/>
            </a:endParaRPr>
          </a:p>
        </p:txBody>
      </p:sp>
      <p:sp>
        <p:nvSpPr>
          <p:cNvPr id="74795" name="Freeform 43"/>
          <p:cNvSpPr>
            <a:spLocks/>
          </p:cNvSpPr>
          <p:nvPr/>
        </p:nvSpPr>
        <p:spPr bwMode="auto">
          <a:xfrm rot="16200000" flipH="1">
            <a:off x="6108700" y="4625976"/>
            <a:ext cx="85725" cy="425450"/>
          </a:xfrm>
          <a:custGeom>
            <a:avLst/>
            <a:gdLst/>
            <a:ahLst/>
            <a:cxnLst>
              <a:cxn ang="0">
                <a:pos x="40" y="0"/>
              </a:cxn>
              <a:cxn ang="0">
                <a:pos x="0" y="0"/>
              </a:cxn>
              <a:cxn ang="0">
                <a:pos x="0" y="434"/>
              </a:cxn>
              <a:cxn ang="0">
                <a:pos x="42" y="434"/>
              </a:cxn>
            </a:cxnLst>
            <a:rect l="0" t="0" r="r" b="b"/>
            <a:pathLst>
              <a:path w="42" h="434">
                <a:moveTo>
                  <a:pt x="40" y="0"/>
                </a:moveTo>
                <a:lnTo>
                  <a:pt x="0" y="0"/>
                </a:lnTo>
                <a:lnTo>
                  <a:pt x="0" y="434"/>
                </a:lnTo>
                <a:lnTo>
                  <a:pt x="42" y="434"/>
                </a:lnTo>
              </a:path>
            </a:pathLst>
          </a:custGeom>
          <a:noFill/>
          <a:ln w="12700">
            <a:solidFill>
              <a:srgbClr val="231F20"/>
            </a:solidFill>
            <a:prstDash val="solid"/>
            <a:round/>
            <a:headEnd/>
            <a:tailEnd/>
          </a:ln>
        </p:spPr>
        <p:txBody>
          <a:bodyP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p:cNvSpPr>
            <a:spLocks noGrp="1" noChangeArrowheads="1"/>
          </p:cNvSpPr>
          <p:nvPr>
            <p:ph type="title"/>
          </p:nvPr>
        </p:nvSpPr>
        <p:spPr/>
        <p:txBody>
          <a:bodyPr/>
          <a:lstStyle/>
          <a:p>
            <a:r>
              <a:rPr lang="en-US"/>
              <a:t>Multiple Sclerosis (MS)</a:t>
            </a:r>
          </a:p>
        </p:txBody>
      </p:sp>
      <p:sp>
        <p:nvSpPr>
          <p:cNvPr id="75781" name="Rectangle 5"/>
          <p:cNvSpPr>
            <a:spLocks noGrp="1" noChangeArrowheads="1"/>
          </p:cNvSpPr>
          <p:nvPr>
            <p:ph type="body" idx="1"/>
          </p:nvPr>
        </p:nvSpPr>
        <p:spPr/>
        <p:txBody>
          <a:bodyPr/>
          <a:lstStyle/>
          <a:p>
            <a:pPr>
              <a:lnSpc>
                <a:spcPct val="90000"/>
              </a:lnSpc>
            </a:pPr>
            <a:r>
              <a:rPr lang="en-US" sz="2600"/>
              <a:t>An autoimmune disease that mainly affects young adults</a:t>
            </a:r>
          </a:p>
          <a:p>
            <a:pPr>
              <a:lnSpc>
                <a:spcPct val="90000"/>
              </a:lnSpc>
            </a:pPr>
            <a:r>
              <a:rPr lang="en-US" sz="2600"/>
              <a:t>Symptoms: visual disturbances, weakness, loss of muscular control, speech disturbances, and urinary incontinence</a:t>
            </a:r>
          </a:p>
          <a:p>
            <a:pPr>
              <a:lnSpc>
                <a:spcPct val="90000"/>
              </a:lnSpc>
            </a:pPr>
            <a:r>
              <a:rPr lang="en-US" sz="2600"/>
              <a:t>Myelin sheaths in the CNS become nonfunctional scleroses</a:t>
            </a:r>
          </a:p>
          <a:p>
            <a:pPr>
              <a:lnSpc>
                <a:spcPct val="90000"/>
              </a:lnSpc>
            </a:pPr>
            <a:r>
              <a:rPr lang="en-US" sz="2600"/>
              <a:t>Shunting and short-circuiting of nerve impulses occurs</a:t>
            </a:r>
          </a:p>
          <a:p>
            <a:pPr>
              <a:lnSpc>
                <a:spcPct val="90000"/>
              </a:lnSpc>
            </a:pPr>
            <a:r>
              <a:rPr lang="en-US" sz="2600"/>
              <a:t>Impulse conduction slows and eventually ceases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Rectangle 6"/>
          <p:cNvSpPr>
            <a:spLocks noGrp="1" noChangeArrowheads="1"/>
          </p:cNvSpPr>
          <p:nvPr>
            <p:ph type="title"/>
          </p:nvPr>
        </p:nvSpPr>
        <p:spPr/>
        <p:txBody>
          <a:bodyPr/>
          <a:lstStyle/>
          <a:p>
            <a:r>
              <a:rPr lang="en-US"/>
              <a:t>Nerve Fiber Classification</a:t>
            </a:r>
          </a:p>
        </p:txBody>
      </p:sp>
      <p:sp>
        <p:nvSpPr>
          <p:cNvPr id="81927" name="Rectangle 7"/>
          <p:cNvSpPr>
            <a:spLocks noGrp="1" noChangeArrowheads="1"/>
          </p:cNvSpPr>
          <p:nvPr>
            <p:ph type="body" idx="1"/>
          </p:nvPr>
        </p:nvSpPr>
        <p:spPr/>
        <p:txBody>
          <a:bodyPr/>
          <a:lstStyle/>
          <a:p>
            <a:r>
              <a:rPr lang="en-US"/>
              <a:t>Group A fibers</a:t>
            </a:r>
          </a:p>
          <a:p>
            <a:pPr lvl="1"/>
            <a:r>
              <a:rPr lang="en-US"/>
              <a:t>Large diameter, myelinated somatic sensory and motor fibers</a:t>
            </a:r>
          </a:p>
          <a:p>
            <a:r>
              <a:rPr lang="en-US"/>
              <a:t>Group B fibers</a:t>
            </a:r>
          </a:p>
          <a:p>
            <a:pPr lvl="1"/>
            <a:r>
              <a:rPr lang="en-US"/>
              <a:t>Intermediate diameter, lightly myelinated ANS fibers</a:t>
            </a:r>
          </a:p>
          <a:p>
            <a:r>
              <a:rPr lang="en-US"/>
              <a:t>Group C fibers</a:t>
            </a:r>
          </a:p>
          <a:p>
            <a:pPr lvl="1"/>
            <a:r>
              <a:rPr lang="en-US"/>
              <a:t>Smallest diameter, unmyelinated ANS fibers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379</TotalTime>
  <Words>2582</Words>
  <Application>Microsoft Office PowerPoint</Application>
  <PresentationFormat>On-screen Show (4:3)</PresentationFormat>
  <Paragraphs>394</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General Electrophysiology with emphasis on nerve action</vt:lpstr>
      <vt:lpstr>Principles of Electricity </vt:lpstr>
      <vt:lpstr>Definitions</vt:lpstr>
      <vt:lpstr>Definitions</vt:lpstr>
      <vt:lpstr>Membrane Charges</vt:lpstr>
      <vt:lpstr>Resting Membrane Potential</vt:lpstr>
      <vt:lpstr>Slide 7</vt:lpstr>
      <vt:lpstr>Ion Ease of Permeability</vt:lpstr>
      <vt:lpstr>Conductivity </vt:lpstr>
      <vt:lpstr>Role of Membrane Ion Channels</vt:lpstr>
      <vt:lpstr>Slide 11</vt:lpstr>
      <vt:lpstr>Gated Channels</vt:lpstr>
      <vt:lpstr>Resting Membrane Potential </vt:lpstr>
      <vt:lpstr>Slide 14</vt:lpstr>
      <vt:lpstr>Separation of Charge across the Membrane</vt:lpstr>
      <vt:lpstr>Resting Membrane Potential (Measurement)</vt:lpstr>
      <vt:lpstr>Millivolts and the negative sign</vt:lpstr>
      <vt:lpstr>Slide 18</vt:lpstr>
      <vt:lpstr>Resting Membrane Potential (Vr)</vt:lpstr>
      <vt:lpstr>Bulk Electro-neutrality</vt:lpstr>
      <vt:lpstr>Slide 21</vt:lpstr>
      <vt:lpstr>What Gives the Resting Membrane (and reestablishes it) Potential?</vt:lpstr>
      <vt:lpstr>Explanatory Equations </vt:lpstr>
      <vt:lpstr>Nernst Equation</vt:lpstr>
      <vt:lpstr>Goldmann Equation</vt:lpstr>
      <vt:lpstr>Action Potentials</vt:lpstr>
      <vt:lpstr>Slide 27</vt:lpstr>
      <vt:lpstr>Slide 28</vt:lpstr>
      <vt:lpstr>Action Potential (AP) </vt:lpstr>
      <vt:lpstr>Slide 30</vt:lpstr>
      <vt:lpstr>Generation of an Action Potential</vt:lpstr>
      <vt:lpstr>Properties of Gated Channels</vt:lpstr>
      <vt:lpstr>Properties of Gated Channels</vt:lpstr>
      <vt:lpstr>Depolarizing Phase</vt:lpstr>
      <vt:lpstr>Repolarizing Phase</vt:lpstr>
      <vt:lpstr>Hyperpolarization</vt:lpstr>
      <vt:lpstr>Slide 37</vt:lpstr>
      <vt:lpstr>Role of the Sodium-Potassium Pump</vt:lpstr>
      <vt:lpstr>Propagation of an Action Potential </vt:lpstr>
      <vt:lpstr>Slide 40</vt:lpstr>
      <vt:lpstr>Slide 41</vt:lpstr>
      <vt:lpstr>Slide 42</vt:lpstr>
      <vt:lpstr>Threshold </vt:lpstr>
      <vt:lpstr>Muscle Action Potentials</vt:lpstr>
      <vt:lpstr>Threshold </vt:lpstr>
      <vt:lpstr>Coding for Stimulus Intensity</vt:lpstr>
      <vt:lpstr>Slide 47</vt:lpstr>
      <vt:lpstr>Absolute Refractory Period</vt:lpstr>
      <vt:lpstr>Slide 49</vt:lpstr>
      <vt:lpstr>Relative Refractory Period</vt:lpstr>
      <vt:lpstr>Conduction Velocity</vt:lpstr>
      <vt:lpstr>Conduction Velocity</vt:lpstr>
      <vt:lpstr>Slide 53</vt:lpstr>
      <vt:lpstr>Multiple Sclerosis (MS)</vt:lpstr>
      <vt:lpstr>Nerve Fiber Classification</vt:lpstr>
    </vt:vector>
  </TitlesOfParts>
  <Company>Kingwood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Electrophysiology</dc:title>
  <dc:creator>Kingwood Servicedesk</dc:creator>
  <cp:lastModifiedBy>HP Authorized Customer</cp:lastModifiedBy>
  <cp:revision>28</cp:revision>
  <dcterms:created xsi:type="dcterms:W3CDTF">2009-10-21T18:00:17Z</dcterms:created>
  <dcterms:modified xsi:type="dcterms:W3CDTF">2010-07-31T14:18:45Z</dcterms:modified>
</cp:coreProperties>
</file>