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s/slide207.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slides/slide147.xml" ContentType="application/vnd.openxmlformats-officedocument.presentationml.slide+xml"/>
  <Override PartName="/ppt/slides/slide158.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Override PartName="/ppt/slides/slide55.xml" ContentType="application/vnd.openxmlformats-officedocument.presentationml.slide+xml"/>
  <Override PartName="/ppt/theme/theme2.xml" ContentType="application/vnd.openxmlformats-officedocument.theme+xml"/>
  <Override PartName="/ppt/tags/tag5.xml" ContentType="application/vnd.openxmlformats-officedocument.presentationml.tags+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199.xml" ContentType="application/vnd.openxmlformats-officedocument.presentationml.slide+xml"/>
  <Override PartName="/ppt/slides/slide204.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notesSlides/notesSlide13.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Layouts/slideLayout10.xml" ContentType="application/vnd.openxmlformats-officedocument.presentationml.slideLayout+xml"/>
  <Override PartName="/ppt/slides/slide108.xml" ContentType="application/vnd.openxmlformats-officedocument.presentationml.slide+xml"/>
  <Override PartName="/ppt/slides/slide155.xml" ContentType="application/vnd.openxmlformats-officedocument.presentationml.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notesSlides/notesSlide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s/slide209.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tags/tag2.xml" ContentType="application/vnd.openxmlformats-officedocument.presentationml.tags+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s/slide178.xml" ContentType="application/vnd.openxmlformats-officedocument.presentationml.slide+xml"/>
  <Override PartName="/ppt/slides/slide196.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slides/slide138.xml" ContentType="application/vnd.openxmlformats-officedocument.presentationml.slide+xml"/>
  <Override PartName="/ppt/slides/slide167.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74.xml" ContentType="application/vnd.openxmlformats-officedocument.presentationml.slide+xml"/>
  <Override PartName="/ppt/slides/slide192.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s/slide163.xml" ContentType="application/vnd.openxmlformats-officedocument.presentationml.slide+xml"/>
  <Override PartName="/ppt/slides/slide181.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170.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Default Extension="jpeg" ContentType="image/jpeg"/>
  <Override PartName="/ppt/tags/tag3.xml" ContentType="application/vnd.openxmlformats-officedocument.presentationml.tags+xml"/>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slides/slide20.xml" ContentType="application/vnd.openxmlformats-officedocument.presentationml.slide+xml"/>
  <Override PartName="/ppt/slides/slide168.xml" ContentType="application/vnd.openxmlformats-officedocument.presentationml.slide+xml"/>
  <Override PartName="/ppt/slides/slide179.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slides/slide139.xml" ContentType="application/vnd.openxmlformats-officedocument.presentationml.slide+xml"/>
  <Override PartName="/ppt/slides/slide157.xml" ContentType="application/vnd.openxmlformats-officedocument.presentationml.slide+xml"/>
  <Override PartName="/ppt/slides/slide186.xml" ContentType="application/vnd.openxmlformats-officedocument.presentationml.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slides/slide193.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notesSlides/notesSlide23.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slides/slide51.xml" ContentType="application/vnd.openxmlformats-officedocument.presentationml.slide+xml"/>
  <Override PartName="/ppt/tags/tag1.xml" ContentType="application/vnd.openxmlformats-officedocument.presentationml.tags+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notesSlides/notesSlide42.xml" ContentType="application/vnd.openxmlformats-officedocument.presentationml.notes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theme/theme3.xml" ContentType="application/vnd.openxmlformats-officedocument.theme+xml"/>
  <Override PartName="/ppt/notesSlides/notesSlide47.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2"/>
  </p:notesMasterIdLst>
  <p:handoutMasterIdLst>
    <p:handoutMasterId r:id="rId213"/>
  </p:handoutMasterIdLst>
  <p:sldIdLst>
    <p:sldId id="256" r:id="rId2"/>
    <p:sldId id="257" r:id="rId3"/>
    <p:sldId id="258" r:id="rId4"/>
    <p:sldId id="259" r:id="rId5"/>
    <p:sldId id="260" r:id="rId6"/>
    <p:sldId id="282" r:id="rId7"/>
    <p:sldId id="261" r:id="rId8"/>
    <p:sldId id="283" r:id="rId9"/>
    <p:sldId id="263" r:id="rId10"/>
    <p:sldId id="280" r:id="rId11"/>
    <p:sldId id="281" r:id="rId12"/>
    <p:sldId id="262" r:id="rId13"/>
    <p:sldId id="272" r:id="rId14"/>
    <p:sldId id="273" r:id="rId15"/>
    <p:sldId id="274" r:id="rId16"/>
    <p:sldId id="275" r:id="rId17"/>
    <p:sldId id="276" r:id="rId18"/>
    <p:sldId id="264" r:id="rId19"/>
    <p:sldId id="266" r:id="rId20"/>
    <p:sldId id="268" r:id="rId21"/>
    <p:sldId id="270" r:id="rId22"/>
    <p:sldId id="278" r:id="rId23"/>
    <p:sldId id="284" r:id="rId24"/>
    <p:sldId id="286" r:id="rId25"/>
    <p:sldId id="285" r:id="rId26"/>
    <p:sldId id="287" r:id="rId27"/>
    <p:sldId id="288" r:id="rId28"/>
    <p:sldId id="289" r:id="rId29"/>
    <p:sldId id="290" r:id="rId30"/>
    <p:sldId id="291" r:id="rId31"/>
    <p:sldId id="294" r:id="rId32"/>
    <p:sldId id="292" r:id="rId33"/>
    <p:sldId id="293" r:id="rId34"/>
    <p:sldId id="296" r:id="rId35"/>
    <p:sldId id="295" r:id="rId36"/>
    <p:sldId id="297" r:id="rId37"/>
    <p:sldId id="298" r:id="rId38"/>
    <p:sldId id="299" r:id="rId39"/>
    <p:sldId id="302" r:id="rId40"/>
    <p:sldId id="303" r:id="rId41"/>
    <p:sldId id="300" r:id="rId42"/>
    <p:sldId id="301" r:id="rId43"/>
    <p:sldId id="304" r:id="rId44"/>
    <p:sldId id="308" r:id="rId45"/>
    <p:sldId id="309" r:id="rId46"/>
    <p:sldId id="324" r:id="rId47"/>
    <p:sldId id="305" r:id="rId48"/>
    <p:sldId id="306" r:id="rId49"/>
    <p:sldId id="310" r:id="rId50"/>
    <p:sldId id="325" r:id="rId51"/>
    <p:sldId id="311" r:id="rId52"/>
    <p:sldId id="313" r:id="rId53"/>
    <p:sldId id="316" r:id="rId54"/>
    <p:sldId id="317" r:id="rId55"/>
    <p:sldId id="312" r:id="rId56"/>
    <p:sldId id="326" r:id="rId57"/>
    <p:sldId id="314" r:id="rId58"/>
    <p:sldId id="315" r:id="rId59"/>
    <p:sldId id="319" r:id="rId60"/>
    <p:sldId id="320" r:id="rId61"/>
    <p:sldId id="318" r:id="rId62"/>
    <p:sldId id="321" r:id="rId63"/>
    <p:sldId id="322" r:id="rId64"/>
    <p:sldId id="328" r:id="rId65"/>
    <p:sldId id="323" r:id="rId66"/>
    <p:sldId id="327" r:id="rId67"/>
    <p:sldId id="329" r:id="rId68"/>
    <p:sldId id="330" r:id="rId69"/>
    <p:sldId id="331" r:id="rId70"/>
    <p:sldId id="332" r:id="rId71"/>
    <p:sldId id="333" r:id="rId72"/>
    <p:sldId id="341" r:id="rId73"/>
    <p:sldId id="334" r:id="rId74"/>
    <p:sldId id="335" r:id="rId75"/>
    <p:sldId id="336" r:id="rId76"/>
    <p:sldId id="337" r:id="rId77"/>
    <p:sldId id="338" r:id="rId78"/>
    <p:sldId id="339" r:id="rId79"/>
    <p:sldId id="342" r:id="rId80"/>
    <p:sldId id="343" r:id="rId81"/>
    <p:sldId id="344" r:id="rId82"/>
    <p:sldId id="352" r:id="rId83"/>
    <p:sldId id="353" r:id="rId84"/>
    <p:sldId id="354" r:id="rId85"/>
    <p:sldId id="345" r:id="rId86"/>
    <p:sldId id="346" r:id="rId87"/>
    <p:sldId id="347" r:id="rId88"/>
    <p:sldId id="348" r:id="rId89"/>
    <p:sldId id="349" r:id="rId90"/>
    <p:sldId id="350" r:id="rId91"/>
    <p:sldId id="351" r:id="rId92"/>
    <p:sldId id="356" r:id="rId93"/>
    <p:sldId id="357" r:id="rId94"/>
    <p:sldId id="444" r:id="rId95"/>
    <p:sldId id="358" r:id="rId96"/>
    <p:sldId id="359" r:id="rId97"/>
    <p:sldId id="360" r:id="rId98"/>
    <p:sldId id="361" r:id="rId99"/>
    <p:sldId id="382" r:id="rId100"/>
    <p:sldId id="362" r:id="rId101"/>
    <p:sldId id="366" r:id="rId102"/>
    <p:sldId id="367" r:id="rId103"/>
    <p:sldId id="368" r:id="rId104"/>
    <p:sldId id="369" r:id="rId105"/>
    <p:sldId id="370" r:id="rId106"/>
    <p:sldId id="372" r:id="rId107"/>
    <p:sldId id="371" r:id="rId108"/>
    <p:sldId id="373" r:id="rId109"/>
    <p:sldId id="376" r:id="rId110"/>
    <p:sldId id="374" r:id="rId111"/>
    <p:sldId id="375" r:id="rId112"/>
    <p:sldId id="365" r:id="rId113"/>
    <p:sldId id="355" r:id="rId114"/>
    <p:sldId id="445" r:id="rId115"/>
    <p:sldId id="380" r:id="rId116"/>
    <p:sldId id="381" r:id="rId117"/>
    <p:sldId id="378" r:id="rId118"/>
    <p:sldId id="379" r:id="rId119"/>
    <p:sldId id="446" r:id="rId120"/>
    <p:sldId id="392" r:id="rId121"/>
    <p:sldId id="385" r:id="rId122"/>
    <p:sldId id="393" r:id="rId123"/>
    <p:sldId id="387" r:id="rId124"/>
    <p:sldId id="389" r:id="rId125"/>
    <p:sldId id="447" r:id="rId126"/>
    <p:sldId id="394" r:id="rId127"/>
    <p:sldId id="395" r:id="rId128"/>
    <p:sldId id="397" r:id="rId129"/>
    <p:sldId id="448" r:id="rId130"/>
    <p:sldId id="399" r:id="rId131"/>
    <p:sldId id="400" r:id="rId132"/>
    <p:sldId id="401" r:id="rId133"/>
    <p:sldId id="402" r:id="rId134"/>
    <p:sldId id="405" r:id="rId135"/>
    <p:sldId id="409" r:id="rId136"/>
    <p:sldId id="406" r:id="rId137"/>
    <p:sldId id="520" r:id="rId138"/>
    <p:sldId id="407" r:id="rId139"/>
    <p:sldId id="408" r:id="rId140"/>
    <p:sldId id="411" r:id="rId141"/>
    <p:sldId id="449" r:id="rId142"/>
    <p:sldId id="412" r:id="rId143"/>
    <p:sldId id="415" r:id="rId144"/>
    <p:sldId id="413" r:id="rId145"/>
    <p:sldId id="414" r:id="rId146"/>
    <p:sldId id="450" r:id="rId147"/>
    <p:sldId id="425" r:id="rId148"/>
    <p:sldId id="423" r:id="rId149"/>
    <p:sldId id="426" r:id="rId150"/>
    <p:sldId id="416" r:id="rId151"/>
    <p:sldId id="427" r:id="rId152"/>
    <p:sldId id="428" r:id="rId153"/>
    <p:sldId id="420" r:id="rId154"/>
    <p:sldId id="430" r:id="rId155"/>
    <p:sldId id="429" r:id="rId156"/>
    <p:sldId id="432" r:id="rId157"/>
    <p:sldId id="433" r:id="rId158"/>
    <p:sldId id="440" r:id="rId159"/>
    <p:sldId id="434" r:id="rId160"/>
    <p:sldId id="435" r:id="rId161"/>
    <p:sldId id="437" r:id="rId162"/>
    <p:sldId id="441" r:id="rId163"/>
    <p:sldId id="442" r:id="rId164"/>
    <p:sldId id="443" r:id="rId165"/>
    <p:sldId id="438" r:id="rId166"/>
    <p:sldId id="439" r:id="rId167"/>
    <p:sldId id="451" r:id="rId168"/>
    <p:sldId id="452" r:id="rId169"/>
    <p:sldId id="493" r:id="rId170"/>
    <p:sldId id="492" r:id="rId171"/>
    <p:sldId id="494" r:id="rId172"/>
    <p:sldId id="457" r:id="rId173"/>
    <p:sldId id="495" r:id="rId174"/>
    <p:sldId id="496" r:id="rId175"/>
    <p:sldId id="497" r:id="rId176"/>
    <p:sldId id="499" r:id="rId177"/>
    <p:sldId id="500" r:id="rId178"/>
    <p:sldId id="501" r:id="rId179"/>
    <p:sldId id="502" r:id="rId180"/>
    <p:sldId id="503" r:id="rId181"/>
    <p:sldId id="504" r:id="rId182"/>
    <p:sldId id="505" r:id="rId183"/>
    <p:sldId id="460" r:id="rId184"/>
    <p:sldId id="461" r:id="rId185"/>
    <p:sldId id="506" r:id="rId186"/>
    <p:sldId id="507" r:id="rId187"/>
    <p:sldId id="508" r:id="rId188"/>
    <p:sldId id="509" r:id="rId189"/>
    <p:sldId id="519" r:id="rId190"/>
    <p:sldId id="462" r:id="rId191"/>
    <p:sldId id="463" r:id="rId192"/>
    <p:sldId id="510" r:id="rId193"/>
    <p:sldId id="512" r:id="rId194"/>
    <p:sldId id="511" r:id="rId195"/>
    <p:sldId id="513" r:id="rId196"/>
    <p:sldId id="514" r:id="rId197"/>
    <p:sldId id="516" r:id="rId198"/>
    <p:sldId id="464" r:id="rId199"/>
    <p:sldId id="465" r:id="rId200"/>
    <p:sldId id="517" r:id="rId201"/>
    <p:sldId id="518" r:id="rId202"/>
    <p:sldId id="468" r:id="rId203"/>
    <p:sldId id="515" r:id="rId204"/>
    <p:sldId id="469" r:id="rId205"/>
    <p:sldId id="470" r:id="rId206"/>
    <p:sldId id="476" r:id="rId207"/>
    <p:sldId id="521" r:id="rId208"/>
    <p:sldId id="522" r:id="rId209"/>
    <p:sldId id="523" r:id="rId210"/>
    <p:sldId id="524" r:id="rId2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498" autoAdjust="0"/>
    <p:restoredTop sz="94660"/>
  </p:normalViewPr>
  <p:slideViewPr>
    <p:cSldViewPr>
      <p:cViewPr varScale="1">
        <p:scale>
          <a:sx n="88" d="100"/>
          <a:sy n="88" d="100"/>
        </p:scale>
        <p:origin x="-678"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16" Type="http://schemas.openxmlformats.org/officeDocument/2006/relationships/theme" Target="theme/theme1.xml"/><Relationship Id="rId211" Type="http://schemas.openxmlformats.org/officeDocument/2006/relationships/slide" Target="slides/slide210.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slide" Target="slides/slide196.xml"/><Relationship Id="rId206" Type="http://schemas.openxmlformats.org/officeDocument/2006/relationships/slide" Target="slides/slide205.xml"/><Relationship Id="rId201" Type="http://schemas.openxmlformats.org/officeDocument/2006/relationships/slide" Target="slides/slide200.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notesMaster" Target="notesMasters/notesMaster1.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handoutMaster" Target="handoutMasters/handout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presProps" Target="presProps.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viewProps" Target="viewProps.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0CCA074-95AC-465D-8B20-0BC644F723A4}" type="datetimeFigureOut">
              <a:rPr lang="en-US" smtClean="0"/>
              <a:pPr/>
              <a:t>9/26/2012</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3E0137C-F7A9-46A8-B804-558189CB48A1}" type="slidenum">
              <a:rPr lang="en-US" smtClean="0"/>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02047B-D81A-4792-8C21-2D70B74247C5}" type="datetimeFigureOut">
              <a:rPr lang="en-US" smtClean="0"/>
              <a:pPr/>
              <a:t>9/26/2012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987163A-8119-4A5E-9F26-7A86B8FD39A9}"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6EB008A3-FA1A-4996-BBF3-28CEB2257115}" type="slidenum">
              <a:rPr lang="en-US"/>
              <a:pPr/>
              <a:t>6</a:t>
            </a:fld>
            <a:endParaRPr lang="en-US" dirty="0"/>
          </a:p>
        </p:txBody>
      </p:sp>
      <p:sp>
        <p:nvSpPr>
          <p:cNvPr id="146434" name="Rectangle 1026"/>
          <p:cNvSpPr>
            <a:spLocks noGrp="1" noRot="1" noChangeAspect="1" noChangeArrowheads="1" noTextEdit="1"/>
          </p:cNvSpPr>
          <p:nvPr>
            <p:ph type="sldImg"/>
          </p:nvPr>
        </p:nvSpPr>
        <p:spPr>
          <a:ln/>
        </p:spPr>
      </p:sp>
      <p:sp>
        <p:nvSpPr>
          <p:cNvPr id="146435" name="Rectangle 1027"/>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D557B157-A6CD-4397-9EF6-B49FF8EC4F05}" type="slidenum">
              <a:rPr lang="en-US"/>
              <a:pPr/>
              <a:t>8</a:t>
            </a:fld>
            <a:endParaRPr lang="en-US" dirty="0"/>
          </a:p>
        </p:txBody>
      </p:sp>
      <p:sp>
        <p:nvSpPr>
          <p:cNvPr id="149506" name="Rectangle 2"/>
          <p:cNvSpPr>
            <a:spLocks noGrp="1" noRot="1" noChangeAspect="1" noChangeArrowheads="1" noTextEdit="1"/>
          </p:cNvSpPr>
          <p:nvPr>
            <p:ph type="sldImg"/>
          </p:nvPr>
        </p:nvSpPr>
        <p:spPr>
          <a:ln/>
        </p:spPr>
      </p:sp>
      <p:sp>
        <p:nvSpPr>
          <p:cNvPr id="14950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CAEB5DF9-360A-47F2-8040-A2B3E6228973}" type="slidenum">
              <a:rPr lang="en-US"/>
              <a:pPr/>
              <a:t>9</a:t>
            </a:fld>
            <a:endParaRPr lang="en-US" dirty="0"/>
          </a:p>
        </p:txBody>
      </p:sp>
      <p:sp>
        <p:nvSpPr>
          <p:cNvPr id="140290" name="Rectangle 1026"/>
          <p:cNvSpPr>
            <a:spLocks noGrp="1" noRot="1" noChangeAspect="1" noChangeArrowheads="1" noTextEdit="1"/>
          </p:cNvSpPr>
          <p:nvPr>
            <p:ph type="sldImg"/>
          </p:nvPr>
        </p:nvSpPr>
        <p:spPr>
          <a:ln/>
        </p:spPr>
      </p:sp>
      <p:sp>
        <p:nvSpPr>
          <p:cNvPr id="140291" name="Rectangle 1027"/>
          <p:cNvSpPr>
            <a:spLocks noGrp="1" noChangeArrowheads="1"/>
          </p:cNvSpPr>
          <p:nvPr>
            <p:ph type="body" idx="1"/>
          </p:nvPr>
        </p:nvSpPr>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F8293857-07B6-44A4-A259-FC451B34A628}" type="slidenum">
              <a:rPr lang="en-US"/>
              <a:pPr/>
              <a:t>13</a:t>
            </a:fld>
            <a:endParaRPr lang="en-US"/>
          </a:p>
        </p:txBody>
      </p:sp>
      <p:sp>
        <p:nvSpPr>
          <p:cNvPr id="205826" name="Rectangle 1026"/>
          <p:cNvSpPr>
            <a:spLocks noGrp="1" noRot="1" noChangeAspect="1" noChangeArrowheads="1" noTextEdit="1"/>
          </p:cNvSpPr>
          <p:nvPr>
            <p:ph type="sldImg"/>
          </p:nvPr>
        </p:nvSpPr>
        <p:spPr>
          <a:ln/>
        </p:spPr>
      </p:sp>
      <p:sp>
        <p:nvSpPr>
          <p:cNvPr id="205827" name="Rectangle 1027"/>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AD844648-1B06-4E72-AA6F-380159FFCD79}" type="slidenum">
              <a:rPr lang="en-US"/>
              <a:pPr/>
              <a:t>14</a:t>
            </a:fld>
            <a:endParaRPr lang="en-US"/>
          </a:p>
        </p:txBody>
      </p:sp>
      <p:sp>
        <p:nvSpPr>
          <p:cNvPr id="141314" name="Rectangle 2"/>
          <p:cNvSpPr>
            <a:spLocks noGrp="1" noRot="1" noChangeAspect="1" noChangeArrowheads="1" noTextEdit="1"/>
          </p:cNvSpPr>
          <p:nvPr>
            <p:ph type="sldImg"/>
          </p:nvPr>
        </p:nvSpPr>
        <p:spPr>
          <a:ln/>
        </p:spPr>
      </p:sp>
      <p:sp>
        <p:nvSpPr>
          <p:cNvPr id="1413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35795CF9-3D9E-4182-87FB-D0500D64C7F5}" type="slidenum">
              <a:rPr lang="en-US"/>
              <a:pPr/>
              <a:t>15</a:t>
            </a:fld>
            <a:endParaRPr lang="en-US"/>
          </a:p>
        </p:txBody>
      </p:sp>
      <p:sp>
        <p:nvSpPr>
          <p:cNvPr id="142338" name="Rectangle 1026"/>
          <p:cNvSpPr>
            <a:spLocks noGrp="1" noRot="1" noChangeAspect="1" noChangeArrowheads="1" noTextEdit="1"/>
          </p:cNvSpPr>
          <p:nvPr>
            <p:ph type="sldImg"/>
          </p:nvPr>
        </p:nvSpPr>
        <p:spPr>
          <a:ln/>
        </p:spPr>
      </p:sp>
      <p:sp>
        <p:nvSpPr>
          <p:cNvPr id="142339" name="Rectangle 1027"/>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B432C1FE-B84D-42AF-A908-A0D55D346087}" type="slidenum">
              <a:rPr lang="en-US"/>
              <a:pPr/>
              <a:t>16</a:t>
            </a:fld>
            <a:endParaRPr lang="en-US"/>
          </a:p>
        </p:txBody>
      </p:sp>
      <p:sp>
        <p:nvSpPr>
          <p:cNvPr id="201730" name="Rectangle 1026"/>
          <p:cNvSpPr>
            <a:spLocks noGrp="1" noRot="1" noChangeAspect="1" noChangeArrowheads="1" noTextEdit="1"/>
          </p:cNvSpPr>
          <p:nvPr>
            <p:ph type="sldImg"/>
          </p:nvPr>
        </p:nvSpPr>
        <p:spPr>
          <a:ln/>
        </p:spPr>
      </p:sp>
      <p:sp>
        <p:nvSpPr>
          <p:cNvPr id="201731" name="Rectangle 1027"/>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EF40E857-6685-4E32-ABE8-E5B08DD567C6}" type="slidenum">
              <a:rPr lang="en-US"/>
              <a:pPr/>
              <a:t>17</a:t>
            </a:fld>
            <a:endParaRPr lang="en-US"/>
          </a:p>
        </p:txBody>
      </p:sp>
      <p:sp>
        <p:nvSpPr>
          <p:cNvPr id="203778" name="Rectangle 1026"/>
          <p:cNvSpPr>
            <a:spLocks noGrp="1" noRot="1" noChangeAspect="1" noChangeArrowheads="1" noTextEdit="1"/>
          </p:cNvSpPr>
          <p:nvPr>
            <p:ph type="sldImg"/>
          </p:nvPr>
        </p:nvSpPr>
        <p:spPr>
          <a:ln/>
        </p:spPr>
      </p:sp>
      <p:sp>
        <p:nvSpPr>
          <p:cNvPr id="203779" name="Rectangle 1027"/>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0E8EBCFF-4D84-44F0-8A2D-605B67493103}" type="slidenum">
              <a:rPr lang="en-US"/>
              <a:pPr/>
              <a:t>22</a:t>
            </a:fld>
            <a:endParaRPr lang="en-US"/>
          </a:p>
        </p:txBody>
      </p:sp>
      <p:sp>
        <p:nvSpPr>
          <p:cNvPr id="143362" name="Rectangle 1026"/>
          <p:cNvSpPr>
            <a:spLocks noGrp="1" noRot="1" noChangeAspect="1" noChangeArrowheads="1" noTextEdit="1"/>
          </p:cNvSpPr>
          <p:nvPr>
            <p:ph type="sldImg"/>
          </p:nvPr>
        </p:nvSpPr>
        <p:spPr>
          <a:ln/>
        </p:spPr>
      </p:sp>
      <p:sp>
        <p:nvSpPr>
          <p:cNvPr id="143363" name="Rectangle 1027"/>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D557B157-A6CD-4397-9EF6-B49FF8EC4F05}" type="slidenum">
              <a:rPr lang="en-US"/>
              <a:pPr/>
              <a:t>23</a:t>
            </a:fld>
            <a:endParaRPr lang="en-US"/>
          </a:p>
        </p:txBody>
      </p:sp>
      <p:sp>
        <p:nvSpPr>
          <p:cNvPr id="149506" name="Rectangle 2"/>
          <p:cNvSpPr>
            <a:spLocks noGrp="1" noRot="1" noChangeAspect="1" noChangeArrowheads="1" noTextEdit="1"/>
          </p:cNvSpPr>
          <p:nvPr>
            <p:ph type="sldImg"/>
          </p:nvPr>
        </p:nvSpPr>
        <p:spPr>
          <a:ln/>
        </p:spPr>
      </p:sp>
      <p:sp>
        <p:nvSpPr>
          <p:cNvPr id="149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18F8A3-FCDC-4569-88AF-00C01FB937A1}" type="slidenum">
              <a:rPr lang="en-US"/>
              <a:pPr/>
              <a:t>78</a:t>
            </a:fld>
            <a:endParaRPr lang="en-US"/>
          </a:p>
        </p:txBody>
      </p:sp>
      <p:sp>
        <p:nvSpPr>
          <p:cNvPr id="207874" name="Rectangle 2"/>
          <p:cNvSpPr>
            <a:spLocks noGrp="1" noRot="1" noChangeAspect="1" noChangeArrowheads="1" noTextEdit="1"/>
          </p:cNvSpPr>
          <p:nvPr>
            <p:ph type="sldImg"/>
          </p:nvPr>
        </p:nvSpPr>
        <p:spPr>
          <a:ln/>
        </p:spPr>
      </p:sp>
      <p:sp>
        <p:nvSpPr>
          <p:cNvPr id="2078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13FED0-F6E1-4ED9-9A43-D6792929D674}" type="slidenum">
              <a:rPr lang="en-US"/>
              <a:pPr/>
              <a:t>104</a:t>
            </a:fld>
            <a:endParaRPr lang="en-US"/>
          </a:p>
        </p:txBody>
      </p:sp>
      <p:sp>
        <p:nvSpPr>
          <p:cNvPr id="681986" name="Rectangle 2"/>
          <p:cNvSpPr>
            <a:spLocks noGrp="1" noRot="1" noChangeAspect="1" noChangeArrowheads="1"/>
          </p:cNvSpPr>
          <p:nvPr>
            <p:ph type="sldImg"/>
          </p:nvPr>
        </p:nvSpPr>
        <p:spPr>
          <a:ln/>
        </p:spPr>
      </p:sp>
      <p:sp>
        <p:nvSpPr>
          <p:cNvPr id="681987" name="Rectangle 3"/>
          <p:cNvSpPr>
            <a:spLocks noGrp="1" noChangeArrowheads="1"/>
          </p:cNvSpPr>
          <p:nvPr>
            <p:ph type="body" idx="1"/>
          </p:nvPr>
        </p:nvSpPr>
        <p:spPr/>
        <p:txBody>
          <a:bodyPr/>
          <a:lstStyle/>
          <a:p>
            <a:r>
              <a:rPr kumimoji="0" lang="en-US"/>
              <a:t>For the Cell Biology Video Cartoon and Stick Model of a Nucleosomal Particle, go to Animation and Video Files.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C390B16-1FAE-4D05-A6F8-330CD675EDD2}" type="slidenum">
              <a:rPr lang="en-US"/>
              <a:pPr/>
              <a:t>105</a:t>
            </a:fld>
            <a:endParaRPr lang="en-US"/>
          </a:p>
        </p:txBody>
      </p:sp>
      <p:sp>
        <p:nvSpPr>
          <p:cNvPr id="670722" name="Rectangle 2"/>
          <p:cNvSpPr>
            <a:spLocks noGrp="1" noRot="1" noChangeAspect="1" noChangeArrowheads="1"/>
          </p:cNvSpPr>
          <p:nvPr>
            <p:ph type="sldImg"/>
          </p:nvPr>
        </p:nvSpPr>
        <p:spPr>
          <a:ln/>
        </p:spPr>
      </p:sp>
      <p:sp>
        <p:nvSpPr>
          <p:cNvPr id="670723" name="Rectangle 3"/>
          <p:cNvSpPr>
            <a:spLocks noGrp="1" noChangeArrowheads="1"/>
          </p:cNvSpPr>
          <p:nvPr>
            <p:ph type="body" idx="1"/>
          </p:nvPr>
        </p:nvSpPr>
        <p:spPr/>
        <p:txBody>
          <a:bodyPr/>
          <a:lstStyle/>
          <a:p>
            <a:r>
              <a:rPr kumimoji="0" lang="en-US"/>
              <a:t>Figure 16.21a Chromatin packing in a eukaryotic chromosome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4A82BD-28EA-47DF-A08A-B65A357C6790}" type="slidenum">
              <a:rPr lang="en-US"/>
              <a:pPr/>
              <a:t>106</a:t>
            </a:fld>
            <a:endParaRPr lang="en-US"/>
          </a:p>
        </p:txBody>
      </p:sp>
      <p:sp>
        <p:nvSpPr>
          <p:cNvPr id="683010" name="Rectangle 2"/>
          <p:cNvSpPr>
            <a:spLocks noGrp="1" noRot="1" noChangeAspect="1" noChangeArrowheads="1"/>
          </p:cNvSpPr>
          <p:nvPr>
            <p:ph type="sldImg"/>
          </p:nvPr>
        </p:nvSpPr>
        <p:spPr>
          <a:ln/>
        </p:spPr>
      </p:sp>
      <p:sp>
        <p:nvSpPr>
          <p:cNvPr id="6830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68D7C1-BD36-42C7-8A7A-0540B6657B57}" type="slidenum">
              <a:rPr lang="en-US"/>
              <a:pPr/>
              <a:t>107</a:t>
            </a:fld>
            <a:endParaRPr lang="en-US"/>
          </a:p>
        </p:txBody>
      </p:sp>
      <p:sp>
        <p:nvSpPr>
          <p:cNvPr id="672770" name="Rectangle 2"/>
          <p:cNvSpPr>
            <a:spLocks noGrp="1" noRot="1" noChangeAspect="1" noChangeArrowheads="1"/>
          </p:cNvSpPr>
          <p:nvPr>
            <p:ph type="sldImg"/>
          </p:nvPr>
        </p:nvSpPr>
        <p:spPr>
          <a:ln/>
        </p:spPr>
      </p:sp>
      <p:sp>
        <p:nvSpPr>
          <p:cNvPr id="672771" name="Rectangle 3"/>
          <p:cNvSpPr>
            <a:spLocks noGrp="1" noChangeArrowheads="1"/>
          </p:cNvSpPr>
          <p:nvPr>
            <p:ph type="body" idx="1"/>
          </p:nvPr>
        </p:nvSpPr>
        <p:spPr/>
        <p:txBody>
          <a:bodyPr/>
          <a:lstStyle/>
          <a:p>
            <a:r>
              <a:rPr kumimoji="0" lang="en-US"/>
              <a:t>Figure 16.21b Chromatin packing in a eukaryotic chromosome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D462F6-FA38-4834-9A78-F4C5A1DE8420}" type="slidenum">
              <a:rPr lang="en-US"/>
              <a:pPr/>
              <a:t>108</a:t>
            </a:fld>
            <a:endParaRPr lang="en-US"/>
          </a:p>
        </p:txBody>
      </p:sp>
      <p:sp>
        <p:nvSpPr>
          <p:cNvPr id="684034" name="Rectangle 2"/>
          <p:cNvSpPr>
            <a:spLocks noGrp="1" noRot="1" noChangeAspect="1" noChangeArrowheads="1"/>
          </p:cNvSpPr>
          <p:nvPr>
            <p:ph type="sldImg"/>
          </p:nvPr>
        </p:nvSpPr>
        <p:spPr>
          <a:ln/>
        </p:spPr>
      </p:sp>
      <p:sp>
        <p:nvSpPr>
          <p:cNvPr id="6840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488857-3910-4369-BE55-DDA8B734B5A9}" type="slidenum">
              <a:rPr lang="en-US"/>
              <a:pPr/>
              <a:t>110</a:t>
            </a:fld>
            <a:endParaRPr lang="en-US"/>
          </a:p>
        </p:txBody>
      </p:sp>
      <p:sp>
        <p:nvSpPr>
          <p:cNvPr id="685058" name="Rectangle 2"/>
          <p:cNvSpPr>
            <a:spLocks noGrp="1" noRot="1" noChangeAspect="1" noChangeArrowheads="1"/>
          </p:cNvSpPr>
          <p:nvPr>
            <p:ph type="sldImg"/>
          </p:nvPr>
        </p:nvSpPr>
        <p:spPr>
          <a:ln/>
        </p:spPr>
      </p:sp>
      <p:sp>
        <p:nvSpPr>
          <p:cNvPr id="6850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B72FCB-72BD-421A-8103-3629EA8164D0}" type="slidenum">
              <a:rPr lang="en-US"/>
              <a:pPr/>
              <a:t>111</a:t>
            </a:fld>
            <a:endParaRPr lang="en-US"/>
          </a:p>
        </p:txBody>
      </p:sp>
      <p:sp>
        <p:nvSpPr>
          <p:cNvPr id="686082" name="Rectangle 2"/>
          <p:cNvSpPr>
            <a:spLocks noGrp="1" noRot="1" noChangeAspect="1" noChangeArrowheads="1"/>
          </p:cNvSpPr>
          <p:nvPr>
            <p:ph type="sldImg"/>
          </p:nvPr>
        </p:nvSpPr>
        <p:spPr>
          <a:ln/>
        </p:spPr>
      </p:sp>
      <p:sp>
        <p:nvSpPr>
          <p:cNvPr id="6860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5B7B5B3-9FD2-44E8-B740-0702FF0F5634}" type="slidenum">
              <a:rPr lang="en-US"/>
              <a:pPr/>
              <a:t>117</a:t>
            </a:fld>
            <a:endParaRPr lang="en-US"/>
          </a:p>
        </p:txBody>
      </p:sp>
      <p:sp>
        <p:nvSpPr>
          <p:cNvPr id="540674" name="Rectangle 2"/>
          <p:cNvSpPr>
            <a:spLocks noGrp="1" noRot="1" noChangeAspect="1" noChangeArrowheads="1" noTextEdit="1"/>
          </p:cNvSpPr>
          <p:nvPr>
            <p:ph type="sldImg"/>
          </p:nvPr>
        </p:nvSpPr>
        <p:spPr>
          <a:ln/>
        </p:spPr>
      </p:sp>
      <p:sp>
        <p:nvSpPr>
          <p:cNvPr id="540675" name="Rectangle 3"/>
          <p:cNvSpPr>
            <a:spLocks noGrp="1" noChangeArrowheads="1"/>
          </p:cNvSpPr>
          <p:nvPr>
            <p:ph type="body" idx="1"/>
          </p:nvPr>
        </p:nvSpPr>
        <p:spPr/>
        <p:txBody>
          <a:bodyPr/>
          <a:lstStyle/>
          <a:p>
            <a:r>
              <a:rPr lang="en-US"/>
              <a:t>For the Cell Biology Video Staining of Endoplasmic Reticulum, go to Animation and Video Files.</a:t>
            </a:r>
          </a:p>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2DDF67-FE03-4F08-AE2E-C322A96859AB}" type="slidenum">
              <a:rPr lang="en-US"/>
              <a:pPr/>
              <a:t>118</a:t>
            </a:fld>
            <a:endParaRPr lang="en-US"/>
          </a:p>
        </p:txBody>
      </p:sp>
      <p:sp>
        <p:nvSpPr>
          <p:cNvPr id="569346" name="Rectangle 2"/>
          <p:cNvSpPr>
            <a:spLocks noGrp="1" noRot="1" noChangeAspect="1" noChangeArrowheads="1"/>
          </p:cNvSpPr>
          <p:nvPr>
            <p:ph type="sldImg"/>
          </p:nvPr>
        </p:nvSpPr>
        <p:spPr>
          <a:ln/>
        </p:spPr>
      </p:sp>
      <p:sp>
        <p:nvSpPr>
          <p:cNvPr id="569347" name="Rectangle 3"/>
          <p:cNvSpPr>
            <a:spLocks noGrp="1" noChangeArrowheads="1"/>
          </p:cNvSpPr>
          <p:nvPr>
            <p:ph type="body" idx="1"/>
          </p:nvPr>
        </p:nvSpPr>
        <p:spPr/>
        <p:txBody>
          <a:bodyPr/>
          <a:lstStyle/>
          <a:p>
            <a:r>
              <a:rPr lang="en-US">
                <a:solidFill>
                  <a:srgbClr val="333399"/>
                </a:solidFill>
              </a:rPr>
              <a:t>Figure 6.11 Ribosomes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0748C2-1F17-4AEB-A35B-36A1DE4D1148}" type="slidenum">
              <a:rPr lang="en-US"/>
              <a:pPr/>
              <a:t>120</a:t>
            </a:fld>
            <a:endParaRPr lang="en-US"/>
          </a:p>
        </p:txBody>
      </p:sp>
      <p:sp>
        <p:nvSpPr>
          <p:cNvPr id="541698" name="Rectangle 2"/>
          <p:cNvSpPr>
            <a:spLocks noGrp="1" noRot="1" noChangeAspect="1" noChangeArrowheads="1" noTextEdit="1"/>
          </p:cNvSpPr>
          <p:nvPr>
            <p:ph type="sldImg"/>
          </p:nvPr>
        </p:nvSpPr>
        <p:spPr>
          <a:ln/>
        </p:spPr>
      </p:sp>
      <p:sp>
        <p:nvSpPr>
          <p:cNvPr id="541699" name="Rectangle 3"/>
          <p:cNvSpPr>
            <a:spLocks noGrp="1" noChangeArrowheads="1"/>
          </p:cNvSpPr>
          <p:nvPr>
            <p:ph type="body" idx="1"/>
          </p:nvPr>
        </p:nvSpPr>
        <p:spPr/>
        <p:txBody>
          <a:bodyPr/>
          <a:lstStyle/>
          <a:p>
            <a:r>
              <a:rPr lang="en-US"/>
              <a:t>For the Cell Biology Video ER and Mitochondria in Leaf Cells, go to Animation and Video Files.</a:t>
            </a:r>
          </a:p>
          <a:p>
            <a:endParaRPr lang="en-US"/>
          </a:p>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0328CB-44D8-47D0-A0E2-0C9DF04A793B}" type="slidenum">
              <a:rPr lang="en-US"/>
              <a:pPr/>
              <a:t>124</a:t>
            </a:fld>
            <a:endParaRPr lang="en-US"/>
          </a:p>
        </p:txBody>
      </p:sp>
      <p:sp>
        <p:nvSpPr>
          <p:cNvPr id="570370" name="Rectangle 2"/>
          <p:cNvSpPr>
            <a:spLocks noGrp="1" noRot="1" noChangeAspect="1" noChangeArrowheads="1"/>
          </p:cNvSpPr>
          <p:nvPr>
            <p:ph type="sldImg"/>
          </p:nvPr>
        </p:nvSpPr>
        <p:spPr>
          <a:ln/>
        </p:spPr>
      </p:sp>
      <p:sp>
        <p:nvSpPr>
          <p:cNvPr id="570371" name="Rectangle 3"/>
          <p:cNvSpPr>
            <a:spLocks noGrp="1" noChangeArrowheads="1"/>
          </p:cNvSpPr>
          <p:nvPr>
            <p:ph type="body" idx="1"/>
          </p:nvPr>
        </p:nvSpPr>
        <p:spPr/>
        <p:txBody>
          <a:bodyPr/>
          <a:lstStyle/>
          <a:p>
            <a:endParaRPr lang="en-US" dirty="0">
              <a:solidFill>
                <a:srgbClr val="333399"/>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70CDD2-21FF-427A-8F33-47C8A808AF9E}" type="slidenum">
              <a:rPr lang="en-US"/>
              <a:pPr/>
              <a:t>126</a:t>
            </a:fld>
            <a:endParaRPr lang="en-US" dirty="0"/>
          </a:p>
        </p:txBody>
      </p:sp>
      <p:sp>
        <p:nvSpPr>
          <p:cNvPr id="542722" name="Rectangle 2"/>
          <p:cNvSpPr>
            <a:spLocks noGrp="1" noRot="1" noChangeAspect="1" noChangeArrowheads="1" noTextEdit="1"/>
          </p:cNvSpPr>
          <p:nvPr>
            <p:ph type="sldImg"/>
          </p:nvPr>
        </p:nvSpPr>
        <p:spPr>
          <a:ln/>
        </p:spPr>
      </p:sp>
      <p:sp>
        <p:nvSpPr>
          <p:cNvPr id="54272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6333CE9-23BE-4AC4-96C3-E06AC35D1A35}" type="slidenum">
              <a:rPr lang="en-US"/>
              <a:pPr/>
              <a:t>127</a:t>
            </a:fld>
            <a:endParaRPr lang="en-US" dirty="0"/>
          </a:p>
        </p:txBody>
      </p:sp>
      <p:sp>
        <p:nvSpPr>
          <p:cNvPr id="571394" name="Rectangle 2"/>
          <p:cNvSpPr>
            <a:spLocks noGrp="1" noRot="1" noChangeAspect="1" noChangeArrowheads="1"/>
          </p:cNvSpPr>
          <p:nvPr>
            <p:ph type="sldImg"/>
          </p:nvPr>
        </p:nvSpPr>
        <p:spPr>
          <a:ln/>
        </p:spPr>
      </p:sp>
      <p:sp>
        <p:nvSpPr>
          <p:cNvPr id="571395" name="Rectangle 3"/>
          <p:cNvSpPr>
            <a:spLocks noGrp="1" noChangeArrowheads="1"/>
          </p:cNvSpPr>
          <p:nvPr>
            <p:ph type="body" idx="1"/>
          </p:nvPr>
        </p:nvSpPr>
        <p:spPr/>
        <p:txBody>
          <a:bodyPr/>
          <a:lstStyle/>
          <a:p>
            <a:endParaRPr lang="en-US" dirty="0">
              <a:solidFill>
                <a:srgbClr val="333399"/>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58005C-056A-4B41-AA30-BBD71EE25ED9}" type="slidenum">
              <a:rPr lang="en-US"/>
              <a:pPr/>
              <a:t>131</a:t>
            </a:fld>
            <a:endParaRPr lang="en-US"/>
          </a:p>
        </p:txBody>
      </p:sp>
      <p:sp>
        <p:nvSpPr>
          <p:cNvPr id="543746" name="Rectangle 2"/>
          <p:cNvSpPr>
            <a:spLocks noGrp="1" noRot="1" noChangeAspect="1" noChangeArrowheads="1" noTextEdit="1"/>
          </p:cNvSpPr>
          <p:nvPr>
            <p:ph type="sldImg"/>
          </p:nvPr>
        </p:nvSpPr>
        <p:spPr>
          <a:ln/>
        </p:spPr>
      </p:sp>
      <p:sp>
        <p:nvSpPr>
          <p:cNvPr id="543747" name="Rectangle 3"/>
          <p:cNvSpPr>
            <a:spLocks noGrp="1" noChangeArrowheads="1"/>
          </p:cNvSpPr>
          <p:nvPr>
            <p:ph type="body" idx="1"/>
          </p:nvPr>
        </p:nvSpPr>
        <p:spPr/>
        <p:txBody>
          <a:bodyPr/>
          <a:lstStyle/>
          <a:p>
            <a:r>
              <a:rPr lang="en-US"/>
              <a:t>For the Cell Biology Video Phagocytosis in Action, go to Animation and Video Files.</a:t>
            </a:r>
          </a:p>
          <a:p>
            <a:endParaRPr lang="en-US"/>
          </a:p>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C29FE9-8EF6-472C-8932-057D63AAA37B}" type="slidenum">
              <a:rPr lang="en-US"/>
              <a:pPr/>
              <a:t>132</a:t>
            </a:fld>
            <a:endParaRPr lang="en-US"/>
          </a:p>
        </p:txBody>
      </p:sp>
      <p:sp>
        <p:nvSpPr>
          <p:cNvPr id="572418" name="Rectangle 2"/>
          <p:cNvSpPr>
            <a:spLocks noGrp="1" noRot="1" noChangeAspect="1" noChangeArrowheads="1"/>
          </p:cNvSpPr>
          <p:nvPr>
            <p:ph type="sldImg"/>
          </p:nvPr>
        </p:nvSpPr>
        <p:spPr>
          <a:ln/>
        </p:spPr>
      </p:sp>
      <p:sp>
        <p:nvSpPr>
          <p:cNvPr id="572419" name="Rectangle 3"/>
          <p:cNvSpPr>
            <a:spLocks noGrp="1" noChangeArrowheads="1"/>
          </p:cNvSpPr>
          <p:nvPr>
            <p:ph type="body" idx="1"/>
          </p:nvPr>
        </p:nvSpPr>
        <p:spPr/>
        <p:txBody>
          <a:bodyPr/>
          <a:lstStyle/>
          <a:p>
            <a:r>
              <a:rPr lang="en-US">
                <a:solidFill>
                  <a:srgbClr val="333399"/>
                </a:solidFill>
              </a:rPr>
              <a:t>Figure 6.14a Lysosomes</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B1F226A-003A-4EA9-A0E6-B8D029AE5D09}" type="slidenum">
              <a:rPr lang="en-US"/>
              <a:pPr/>
              <a:t>133</a:t>
            </a:fld>
            <a:endParaRPr lang="en-US"/>
          </a:p>
        </p:txBody>
      </p:sp>
      <p:sp>
        <p:nvSpPr>
          <p:cNvPr id="611330" name="Rectangle 2"/>
          <p:cNvSpPr>
            <a:spLocks noGrp="1" noRot="1" noChangeAspect="1" noChangeArrowheads="1"/>
          </p:cNvSpPr>
          <p:nvPr>
            <p:ph type="sldImg"/>
          </p:nvPr>
        </p:nvSpPr>
        <p:spPr>
          <a:ln/>
        </p:spPr>
      </p:sp>
      <p:sp>
        <p:nvSpPr>
          <p:cNvPr id="611331" name="Rectangle 3"/>
          <p:cNvSpPr>
            <a:spLocks noGrp="1" noChangeArrowheads="1"/>
          </p:cNvSpPr>
          <p:nvPr>
            <p:ph type="body" idx="1"/>
          </p:nvPr>
        </p:nvSpPr>
        <p:spPr/>
        <p:txBody>
          <a:bodyPr/>
          <a:lstStyle/>
          <a:p>
            <a:r>
              <a:rPr lang="en-US">
                <a:solidFill>
                  <a:srgbClr val="333399"/>
                </a:solidFill>
              </a:rPr>
              <a:t>Figure 6.14a Lysosome—phagocytosis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355DC1-82E3-4454-9DB1-1058EBEA348D}" type="slidenum">
              <a:rPr lang="en-US"/>
              <a:pPr/>
              <a:t>143</a:t>
            </a:fld>
            <a:endParaRPr lang="en-US"/>
          </a:p>
        </p:txBody>
      </p:sp>
      <p:sp>
        <p:nvSpPr>
          <p:cNvPr id="580610" name="Rectangle 2"/>
          <p:cNvSpPr>
            <a:spLocks noGrp="1" noRot="1" noChangeAspect="1" noChangeArrowheads="1"/>
          </p:cNvSpPr>
          <p:nvPr>
            <p:ph type="sldImg"/>
          </p:nvPr>
        </p:nvSpPr>
        <p:spPr>
          <a:ln/>
        </p:spPr>
      </p:sp>
      <p:sp>
        <p:nvSpPr>
          <p:cNvPr id="580611" name="Rectangle 3"/>
          <p:cNvSpPr>
            <a:spLocks noGrp="1" noChangeArrowheads="1"/>
          </p:cNvSpPr>
          <p:nvPr>
            <p:ph type="body" idx="1"/>
          </p:nvPr>
        </p:nvSpPr>
        <p:spPr/>
        <p:txBody>
          <a:bodyPr/>
          <a:lstStyle/>
          <a:p>
            <a:r>
              <a:rPr lang="en-US">
                <a:solidFill>
                  <a:srgbClr val="333399"/>
                </a:solidFill>
              </a:rPr>
              <a:t>Figure 6.19 A peroxisome</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D1DBB5-B25F-42B9-9509-375E5A2E0368}" type="slidenum">
              <a:rPr lang="en-US"/>
              <a:pPr/>
              <a:t>153</a:t>
            </a:fld>
            <a:endParaRPr lang="en-US"/>
          </a:p>
        </p:txBody>
      </p:sp>
      <p:sp>
        <p:nvSpPr>
          <p:cNvPr id="578562" name="Rectangle 2"/>
          <p:cNvSpPr>
            <a:spLocks noGrp="1" noRot="1" noChangeAspect="1" noChangeArrowheads="1"/>
          </p:cNvSpPr>
          <p:nvPr>
            <p:ph type="sldImg"/>
          </p:nvPr>
        </p:nvSpPr>
        <p:spPr>
          <a:ln/>
        </p:spPr>
      </p:sp>
      <p:sp>
        <p:nvSpPr>
          <p:cNvPr id="578563" name="Rectangle 3"/>
          <p:cNvSpPr>
            <a:spLocks noGrp="1" noChangeArrowheads="1"/>
          </p:cNvSpPr>
          <p:nvPr>
            <p:ph type="body" idx="1"/>
          </p:nvPr>
        </p:nvSpPr>
        <p:spPr/>
        <p:txBody>
          <a:bodyPr/>
          <a:lstStyle/>
          <a:p>
            <a:r>
              <a:rPr lang="en-US">
                <a:solidFill>
                  <a:srgbClr val="333399"/>
                </a:solidFill>
              </a:rPr>
              <a:t>Figure 6.17 The mitochondrion, site of cellular respiration</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32FE2A9-47AC-4B8A-8228-0A4445164A36}" type="slidenum">
              <a:rPr lang="en-US"/>
              <a:pPr/>
              <a:t>157</a:t>
            </a:fld>
            <a:endParaRPr lang="en-US"/>
          </a:p>
        </p:txBody>
      </p:sp>
      <p:sp>
        <p:nvSpPr>
          <p:cNvPr id="475138" name="Rectangle 2"/>
          <p:cNvSpPr>
            <a:spLocks noGrp="1" noRot="1" noChangeAspect="1" noChangeArrowheads="1"/>
          </p:cNvSpPr>
          <p:nvPr>
            <p:ph type="sldImg"/>
          </p:nvPr>
        </p:nvSpPr>
        <p:spPr>
          <a:ln/>
        </p:spPr>
      </p:sp>
      <p:sp>
        <p:nvSpPr>
          <p:cNvPr id="475139" name="Rectangle 3"/>
          <p:cNvSpPr>
            <a:spLocks noGrp="1" noChangeArrowheads="1"/>
          </p:cNvSpPr>
          <p:nvPr>
            <p:ph type="body" idx="1"/>
          </p:nvPr>
        </p:nvSpPr>
        <p:spPr/>
        <p:txBody>
          <a:bodyPr/>
          <a:lstStyle/>
          <a:p>
            <a:r>
              <a:rPr lang="en-US">
                <a:solidFill>
                  <a:srgbClr val="034694"/>
                </a:solidFill>
                <a:latin typeface="Times New Roman" pitchFamily="18" charset="0"/>
              </a:rPr>
              <a:t>Figure 9.10 Conversion of pyruvate to acetyl CoA, the junction between glycolysis and the citric acid cycle</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1602B5-3FF8-4FBD-A0A2-E5C65B4C8868}" type="slidenum">
              <a:rPr lang="en-US"/>
              <a:pPr/>
              <a:t>158</a:t>
            </a:fld>
            <a:endParaRPr lang="en-US"/>
          </a:p>
        </p:txBody>
      </p:sp>
      <p:sp>
        <p:nvSpPr>
          <p:cNvPr id="503810" name="Rectangle 2"/>
          <p:cNvSpPr>
            <a:spLocks noGrp="1" noRot="1" noChangeAspect="1" noChangeArrowheads="1"/>
          </p:cNvSpPr>
          <p:nvPr>
            <p:ph type="sldImg"/>
          </p:nvPr>
        </p:nvSpPr>
        <p:spPr>
          <a:ln/>
        </p:spPr>
      </p:sp>
      <p:sp>
        <p:nvSpPr>
          <p:cNvPr id="503811" name="Rectangle 3"/>
          <p:cNvSpPr>
            <a:spLocks noGrp="1" noChangeArrowheads="1"/>
          </p:cNvSpPr>
          <p:nvPr>
            <p:ph type="body" idx="1"/>
          </p:nvPr>
        </p:nvSpPr>
        <p:spPr/>
        <p:txBody>
          <a:bodyPr/>
          <a:lstStyle/>
          <a:p>
            <a:r>
              <a:rPr lang="en-US">
                <a:solidFill>
                  <a:srgbClr val="034694"/>
                </a:solidFill>
                <a:latin typeface="Times New Roman" pitchFamily="18" charset="0"/>
              </a:rPr>
              <a:t>Figure 9.19 Pyruvate as a key juncture in catabolism</a:t>
            </a:r>
          </a:p>
          <a:p>
            <a:endParaRPr lang="en-US">
              <a:latin typeface="Times New Roman" pitchFamily="18"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13885E-C65F-4AC2-AC00-E3C53E600812}" type="slidenum">
              <a:rPr lang="en-US"/>
              <a:pPr/>
              <a:t>159</a:t>
            </a:fld>
            <a:endParaRPr lang="en-US"/>
          </a:p>
        </p:txBody>
      </p:sp>
      <p:sp>
        <p:nvSpPr>
          <p:cNvPr id="532482" name="Rectangle 2"/>
          <p:cNvSpPr>
            <a:spLocks noGrp="1" noRot="1" noChangeAspect="1" noChangeArrowheads="1"/>
          </p:cNvSpPr>
          <p:nvPr>
            <p:ph type="sldImg"/>
          </p:nvPr>
        </p:nvSpPr>
        <p:spPr>
          <a:ln/>
        </p:spPr>
      </p:sp>
      <p:sp>
        <p:nvSpPr>
          <p:cNvPr id="532483" name="Rectangle 3"/>
          <p:cNvSpPr>
            <a:spLocks noGrp="1" noChangeArrowheads="1"/>
          </p:cNvSpPr>
          <p:nvPr>
            <p:ph type="body" idx="1"/>
          </p:nvPr>
        </p:nvSpPr>
        <p:spPr/>
        <p:txBody>
          <a:bodyPr/>
          <a:lstStyle/>
          <a:p>
            <a:r>
              <a:rPr lang="en-US">
                <a:solidFill>
                  <a:srgbClr val="034694"/>
                </a:solidFill>
                <a:latin typeface="Times New Roman" pitchFamily="18" charset="0"/>
              </a:rPr>
              <a:t>Figure 9.12 A closer look at the citric acid cycle</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42C2CA-F9B5-4707-9447-63B0CCC75568}" type="slidenum">
              <a:rPr lang="en-US"/>
              <a:pPr/>
              <a:t>165</a:t>
            </a:fld>
            <a:endParaRPr lang="en-US"/>
          </a:p>
        </p:txBody>
      </p:sp>
      <p:sp>
        <p:nvSpPr>
          <p:cNvPr id="491522" name="Rectangle 2"/>
          <p:cNvSpPr>
            <a:spLocks noGrp="1" noRot="1" noChangeAspect="1" noChangeArrowheads="1"/>
          </p:cNvSpPr>
          <p:nvPr>
            <p:ph type="sldImg"/>
          </p:nvPr>
        </p:nvSpPr>
        <p:spPr>
          <a:ln/>
        </p:spPr>
      </p:sp>
      <p:sp>
        <p:nvSpPr>
          <p:cNvPr id="491523" name="Rectangle 3"/>
          <p:cNvSpPr>
            <a:spLocks noGrp="1" noChangeArrowheads="1"/>
          </p:cNvSpPr>
          <p:nvPr>
            <p:ph type="body" idx="1"/>
          </p:nvPr>
        </p:nvSpPr>
        <p:spPr/>
        <p:txBody>
          <a:bodyPr/>
          <a:lstStyle/>
          <a:p>
            <a:r>
              <a:rPr lang="en-US">
                <a:solidFill>
                  <a:srgbClr val="034694"/>
                </a:solidFill>
                <a:latin typeface="Times New Roman" pitchFamily="18" charset="0"/>
              </a:rPr>
              <a:t>Figure 9.16 Chemiosmosis couples the electron transport chain to ATP synthesis</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E3BFAF-BB82-436E-A414-4000F513D636}" type="slidenum">
              <a:rPr lang="en-US"/>
              <a:pPr/>
              <a:t>166</a:t>
            </a:fld>
            <a:endParaRPr lang="en-US"/>
          </a:p>
        </p:txBody>
      </p:sp>
      <p:sp>
        <p:nvSpPr>
          <p:cNvPr id="493570" name="Rectangle 2"/>
          <p:cNvSpPr>
            <a:spLocks noGrp="1" noRot="1" noChangeAspect="1" noChangeArrowheads="1"/>
          </p:cNvSpPr>
          <p:nvPr>
            <p:ph type="sldImg"/>
          </p:nvPr>
        </p:nvSpPr>
        <p:spPr>
          <a:ln/>
        </p:spPr>
      </p:sp>
      <p:sp>
        <p:nvSpPr>
          <p:cNvPr id="493571" name="Rectangle 3"/>
          <p:cNvSpPr>
            <a:spLocks noGrp="1" noChangeArrowheads="1"/>
          </p:cNvSpPr>
          <p:nvPr>
            <p:ph type="body" idx="1"/>
          </p:nvPr>
        </p:nvSpPr>
        <p:spPr/>
        <p:txBody>
          <a:bodyPr/>
          <a:lstStyle/>
          <a:p>
            <a:r>
              <a:rPr lang="en-US">
                <a:solidFill>
                  <a:srgbClr val="034694"/>
                </a:solidFill>
                <a:latin typeface="Times New Roman" pitchFamily="18" charset="0"/>
              </a:rPr>
              <a:t>Figure 9.17 ATP yield per molecule of glucose at each stage of cellular respiration</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3AF87B-52D0-436B-BAB5-162A12B1489F}" type="slidenum">
              <a:rPr lang="en-US"/>
              <a:pPr/>
              <a:t>168</a:t>
            </a:fld>
            <a:endParaRPr lang="en-US"/>
          </a:p>
        </p:txBody>
      </p:sp>
      <p:sp>
        <p:nvSpPr>
          <p:cNvPr id="545794" name="Rectangle 2"/>
          <p:cNvSpPr>
            <a:spLocks noGrp="1" noRot="1" noChangeAspect="1" noChangeArrowheads="1" noTextEdit="1"/>
          </p:cNvSpPr>
          <p:nvPr>
            <p:ph type="sldImg"/>
          </p:nvPr>
        </p:nvSpPr>
        <p:spPr>
          <a:ln/>
        </p:spPr>
      </p:sp>
      <p:sp>
        <p:nvSpPr>
          <p:cNvPr id="545795" name="Rectangle 3"/>
          <p:cNvSpPr>
            <a:spLocks noGrp="1" noChangeArrowheads="1"/>
          </p:cNvSpPr>
          <p:nvPr>
            <p:ph type="body" idx="1"/>
          </p:nvPr>
        </p:nvSpPr>
        <p:spPr/>
        <p:txBody>
          <a:bodyPr/>
          <a:lstStyle/>
          <a:p>
            <a:r>
              <a:rPr lang="en-US"/>
              <a:t>For the Cell Biology Video The Cytoskeleton in a Neuron Growth Cone, go to Animation and Video Files</a:t>
            </a:r>
          </a:p>
          <a:p>
            <a:r>
              <a:rPr lang="en-US"/>
              <a:t>For the Cell Biology Video Cytoskeletal Protein Dynamics, go to Animation and Video Files.</a:t>
            </a:r>
          </a:p>
          <a:p>
            <a:endParaRPr lang="en-US"/>
          </a:p>
          <a:p>
            <a:endParaRPr lang="en-US"/>
          </a:p>
          <a:p>
            <a:endParaRPr lang="en-US"/>
          </a:p>
          <a:p>
            <a:endParaRPr lang="en-US"/>
          </a:p>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033081D-3B6B-4E43-BAC9-6B0CE12B1CA5}" type="slidenum">
              <a:rPr lang="en-US"/>
              <a:pPr/>
              <a:t>169</a:t>
            </a:fld>
            <a:endParaRPr lang="en-US"/>
          </a:p>
        </p:txBody>
      </p:sp>
      <p:sp>
        <p:nvSpPr>
          <p:cNvPr id="581634" name="Rectangle 2"/>
          <p:cNvSpPr>
            <a:spLocks noGrp="1" noRot="1" noChangeAspect="1" noChangeArrowheads="1"/>
          </p:cNvSpPr>
          <p:nvPr>
            <p:ph type="sldImg"/>
          </p:nvPr>
        </p:nvSpPr>
        <p:spPr>
          <a:ln/>
        </p:spPr>
      </p:sp>
      <p:sp>
        <p:nvSpPr>
          <p:cNvPr id="581635" name="Rectangle 3"/>
          <p:cNvSpPr>
            <a:spLocks noGrp="1" noChangeArrowheads="1"/>
          </p:cNvSpPr>
          <p:nvPr>
            <p:ph type="body" idx="1"/>
          </p:nvPr>
        </p:nvSpPr>
        <p:spPr/>
        <p:txBody>
          <a:bodyPr/>
          <a:lstStyle/>
          <a:p>
            <a:r>
              <a:rPr lang="en-US">
                <a:solidFill>
                  <a:srgbClr val="333399"/>
                </a:solidFill>
              </a:rPr>
              <a:t>Figure 6.20 The cytoskeleton</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09911E-2134-4AFC-8F88-F82C36BC03FA}" type="slidenum">
              <a:rPr lang="en-US"/>
              <a:pPr/>
              <a:t>171</a:t>
            </a:fld>
            <a:endParaRPr lang="en-US"/>
          </a:p>
        </p:txBody>
      </p:sp>
      <p:sp>
        <p:nvSpPr>
          <p:cNvPr id="546818" name="Rectangle 2"/>
          <p:cNvSpPr>
            <a:spLocks noGrp="1" noRot="1" noChangeAspect="1" noChangeArrowheads="1" noTextEdit="1"/>
          </p:cNvSpPr>
          <p:nvPr>
            <p:ph type="sldImg"/>
          </p:nvPr>
        </p:nvSpPr>
        <p:spPr>
          <a:ln/>
        </p:spPr>
      </p:sp>
      <p:sp>
        <p:nvSpPr>
          <p:cNvPr id="546819" name="Rectangle 3"/>
          <p:cNvSpPr>
            <a:spLocks noGrp="1" noChangeArrowheads="1"/>
          </p:cNvSpPr>
          <p:nvPr>
            <p:ph type="body" idx="1"/>
          </p:nvPr>
        </p:nvSpPr>
        <p:spPr/>
        <p:txBody>
          <a:bodyPr/>
          <a:lstStyle/>
          <a:p>
            <a:r>
              <a:rPr lang="en-US"/>
              <a:t>For the Cell Biology Video Actin Network in Crawling Cells, go to Animation and Video Files.</a:t>
            </a:r>
          </a:p>
          <a:p>
            <a:r>
              <a:rPr lang="en-US"/>
              <a:t>For the Cell Biology Video Actin Visualization in Dendrites, go to Animation and Video Files.</a:t>
            </a:r>
          </a:p>
          <a:p>
            <a:endParaRPr lang="en-US"/>
          </a:p>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0401A4-DDAA-4DF3-AB0E-BB5F2A3305C8}" type="slidenum">
              <a:rPr lang="en-US"/>
              <a:pPr/>
              <a:t>172</a:t>
            </a:fld>
            <a:endParaRPr lang="en-US"/>
          </a:p>
        </p:txBody>
      </p:sp>
      <p:sp>
        <p:nvSpPr>
          <p:cNvPr id="614402" name="Rectangle 2"/>
          <p:cNvSpPr>
            <a:spLocks noGrp="1" noRot="1" noChangeAspect="1" noChangeArrowheads="1"/>
          </p:cNvSpPr>
          <p:nvPr>
            <p:ph type="sldImg"/>
          </p:nvPr>
        </p:nvSpPr>
        <p:spPr>
          <a:ln/>
        </p:spPr>
      </p:sp>
      <p:sp>
        <p:nvSpPr>
          <p:cNvPr id="614403" name="Rectangle 3"/>
          <p:cNvSpPr>
            <a:spLocks noGrp="1" noChangeArrowheads="1"/>
          </p:cNvSpPr>
          <p:nvPr>
            <p:ph type="body" idx="1"/>
          </p:nvPr>
        </p:nvSpPr>
        <p:spPr/>
        <p:txBody>
          <a:bodyPr/>
          <a:lstStyle/>
          <a:p>
            <a:r>
              <a:rPr lang="en-US"/>
              <a:t>Table 6-1</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E9217E8-47B7-42ED-8F8B-F35C24691D9C}" type="slidenum">
              <a:rPr lang="en-US"/>
              <a:pPr/>
              <a:t>176</a:t>
            </a:fld>
            <a:endParaRPr lang="en-US"/>
          </a:p>
        </p:txBody>
      </p:sp>
      <p:sp>
        <p:nvSpPr>
          <p:cNvPr id="616450" name="Rectangle 2"/>
          <p:cNvSpPr>
            <a:spLocks noGrp="1" noRot="1" noChangeAspect="1" noChangeArrowheads="1"/>
          </p:cNvSpPr>
          <p:nvPr>
            <p:ph type="sldImg"/>
          </p:nvPr>
        </p:nvSpPr>
        <p:spPr>
          <a:ln/>
        </p:spPr>
      </p:sp>
      <p:sp>
        <p:nvSpPr>
          <p:cNvPr id="616451" name="Rectangle 3"/>
          <p:cNvSpPr>
            <a:spLocks noGrp="1" noChangeArrowheads="1"/>
          </p:cNvSpPr>
          <p:nvPr>
            <p:ph type="body" idx="1"/>
          </p:nvPr>
        </p:nvSpPr>
        <p:spPr/>
        <p:txBody>
          <a:bodyPr/>
          <a:lstStyle/>
          <a:p>
            <a:r>
              <a:rPr lang="en-US"/>
              <a:t>Table 6-1b</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2691BE-FD55-4D37-AB78-1E777ADC16D8}" type="slidenum">
              <a:rPr lang="en-US"/>
              <a:pPr/>
              <a:t>178</a:t>
            </a:fld>
            <a:endParaRPr lang="en-US"/>
          </a:p>
        </p:txBody>
      </p:sp>
      <p:sp>
        <p:nvSpPr>
          <p:cNvPr id="622594" name="Rectangle 2"/>
          <p:cNvSpPr>
            <a:spLocks noGrp="1" noRot="1" noChangeAspect="1" noChangeArrowheads="1"/>
          </p:cNvSpPr>
          <p:nvPr>
            <p:ph type="sldImg"/>
          </p:nvPr>
        </p:nvSpPr>
        <p:spPr>
          <a:ln/>
        </p:spPr>
      </p:sp>
      <p:sp>
        <p:nvSpPr>
          <p:cNvPr id="622595" name="Rectangle 3"/>
          <p:cNvSpPr>
            <a:spLocks noGrp="1" noChangeArrowheads="1"/>
          </p:cNvSpPr>
          <p:nvPr>
            <p:ph type="body" idx="1"/>
          </p:nvPr>
        </p:nvSpPr>
        <p:spPr/>
        <p:txBody>
          <a:bodyPr/>
          <a:lstStyle/>
          <a:p>
            <a:r>
              <a:rPr lang="en-US">
                <a:solidFill>
                  <a:srgbClr val="333399"/>
                </a:solidFill>
              </a:rPr>
              <a:t>Figure 6.27a Microfilaments and motility</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50943D-0812-430C-9D23-04CD365DF0B4}" type="slidenum">
              <a:rPr lang="en-US"/>
              <a:pPr/>
              <a:t>179</a:t>
            </a:fld>
            <a:endParaRPr lang="en-US"/>
          </a:p>
        </p:txBody>
      </p:sp>
      <p:sp>
        <p:nvSpPr>
          <p:cNvPr id="549890" name="Rectangle 2"/>
          <p:cNvSpPr>
            <a:spLocks noGrp="1" noRot="1" noChangeAspect="1" noChangeArrowheads="1" noTextEdit="1"/>
          </p:cNvSpPr>
          <p:nvPr>
            <p:ph type="sldImg"/>
          </p:nvPr>
        </p:nvSpPr>
        <p:spPr>
          <a:ln/>
        </p:spPr>
      </p:sp>
      <p:sp>
        <p:nvSpPr>
          <p:cNvPr id="549891" name="Rectangle 3"/>
          <p:cNvSpPr>
            <a:spLocks noGrp="1" noChangeArrowheads="1"/>
          </p:cNvSpPr>
          <p:nvPr>
            <p:ph type="body" idx="1"/>
          </p:nvPr>
        </p:nvSpPr>
        <p:spPr/>
        <p:txBody>
          <a:bodyPr/>
          <a:lstStyle/>
          <a:p>
            <a:r>
              <a:rPr lang="en-US"/>
              <a:t>For the Cell Biology Video Interphase Microtubule Dynamics, go to Animation and Video Files.</a:t>
            </a:r>
          </a:p>
          <a:p>
            <a:r>
              <a:rPr lang="en-US"/>
              <a:t>For the Cell Biology Video Microtubule Sliding in Flagellum Movement, go to Animation and Video Files.</a:t>
            </a:r>
          </a:p>
          <a:p>
            <a:r>
              <a:rPr lang="en-US"/>
              <a:t>For the Cell Biology Video Microtubule Dynamics, go to Animation and Video Files.</a:t>
            </a:r>
          </a:p>
          <a:p>
            <a:endParaRPr lang="en-US"/>
          </a:p>
          <a:p>
            <a:endParaRPr lang="en-US"/>
          </a:p>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DA5DCF-F4B4-4453-B5B2-66A5D276AEAF}" type="slidenum">
              <a:rPr lang="en-US"/>
              <a:pPr/>
              <a:t>181</a:t>
            </a:fld>
            <a:endParaRPr lang="en-US"/>
          </a:p>
        </p:txBody>
      </p:sp>
      <p:sp>
        <p:nvSpPr>
          <p:cNvPr id="618498" name="Rectangle 2"/>
          <p:cNvSpPr>
            <a:spLocks noGrp="1" noRot="1" noChangeAspect="1" noChangeArrowheads="1"/>
          </p:cNvSpPr>
          <p:nvPr>
            <p:ph type="sldImg"/>
          </p:nvPr>
        </p:nvSpPr>
        <p:spPr>
          <a:ln/>
        </p:spPr>
      </p:sp>
      <p:sp>
        <p:nvSpPr>
          <p:cNvPr id="618499" name="Rectangle 3"/>
          <p:cNvSpPr>
            <a:spLocks noGrp="1" noChangeArrowheads="1"/>
          </p:cNvSpPr>
          <p:nvPr>
            <p:ph type="body" idx="1"/>
          </p:nvPr>
        </p:nvSpPr>
        <p:spPr/>
        <p:txBody>
          <a:bodyPr/>
          <a:lstStyle/>
          <a:p>
            <a:r>
              <a:rPr lang="en-US"/>
              <a:t>Table 6-1c</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DA5DCF-F4B4-4453-B5B2-66A5D276AEAF}" type="slidenum">
              <a:rPr lang="en-US"/>
              <a:pPr/>
              <a:t>183</a:t>
            </a:fld>
            <a:endParaRPr lang="en-US"/>
          </a:p>
        </p:txBody>
      </p:sp>
      <p:sp>
        <p:nvSpPr>
          <p:cNvPr id="618498" name="Rectangle 2"/>
          <p:cNvSpPr>
            <a:spLocks noGrp="1" noRot="1" noChangeAspect="1" noChangeArrowheads="1"/>
          </p:cNvSpPr>
          <p:nvPr>
            <p:ph type="sldImg"/>
          </p:nvPr>
        </p:nvSpPr>
        <p:spPr>
          <a:ln/>
        </p:spPr>
      </p:sp>
      <p:sp>
        <p:nvSpPr>
          <p:cNvPr id="618499" name="Rectangle 3"/>
          <p:cNvSpPr>
            <a:spLocks noGrp="1" noChangeArrowheads="1"/>
          </p:cNvSpPr>
          <p:nvPr>
            <p:ph type="body" idx="1"/>
          </p:nvPr>
        </p:nvSpPr>
        <p:spPr/>
        <p:txBody>
          <a:bodyPr/>
          <a:lstStyle/>
          <a:p>
            <a:r>
              <a:rPr lang="en-US"/>
              <a:t>Table 6-1c</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E7FA18-43AF-4AF6-A753-757FE93B38A8}" type="slidenum">
              <a:rPr lang="en-US"/>
              <a:pPr/>
              <a:t>184</a:t>
            </a:fld>
            <a:endParaRPr lang="en-US"/>
          </a:p>
        </p:txBody>
      </p:sp>
      <p:sp>
        <p:nvSpPr>
          <p:cNvPr id="547842" name="Rectangle 2"/>
          <p:cNvSpPr>
            <a:spLocks noGrp="1" noRot="1" noChangeAspect="1" noChangeArrowheads="1" noTextEdit="1"/>
          </p:cNvSpPr>
          <p:nvPr>
            <p:ph type="sldImg"/>
          </p:nvPr>
        </p:nvSpPr>
        <p:spPr>
          <a:ln/>
        </p:spPr>
      </p:sp>
      <p:sp>
        <p:nvSpPr>
          <p:cNvPr id="547843" name="Rectangle 3"/>
          <p:cNvSpPr>
            <a:spLocks noGrp="1" noChangeArrowheads="1"/>
          </p:cNvSpPr>
          <p:nvPr>
            <p:ph type="body" idx="1"/>
          </p:nvPr>
        </p:nvSpPr>
        <p:spPr/>
        <p:txBody>
          <a:bodyPr/>
          <a:lstStyle/>
          <a:p>
            <a:r>
              <a:rPr lang="en-US"/>
              <a:t>For the Cell Biology Video Transport Along Microtubules, go to Animation and Video Files.</a:t>
            </a:r>
          </a:p>
          <a:p>
            <a:r>
              <a:rPr lang="en-US"/>
              <a:t>For the Cell Biology Video Movement of Organelles in Vivo, go to Animation and Video Files.</a:t>
            </a:r>
          </a:p>
          <a:p>
            <a:r>
              <a:rPr lang="en-US"/>
              <a:t>For the Cell Biology Video Movement of Organelles in Vitro, go to Animation and Video Files.</a:t>
            </a:r>
          </a:p>
          <a:p>
            <a:endParaRPr lang="en-US"/>
          </a:p>
          <a:p>
            <a:endParaRPr lang="en-US"/>
          </a:p>
          <a:p>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CBBB5D-14F1-4F4B-AC50-F30F4DF88D94}" type="slidenum">
              <a:rPr lang="en-US"/>
              <a:pPr/>
              <a:t>187</a:t>
            </a:fld>
            <a:endParaRPr lang="en-US"/>
          </a:p>
        </p:txBody>
      </p:sp>
      <p:sp>
        <p:nvSpPr>
          <p:cNvPr id="615426" name="Rectangle 2"/>
          <p:cNvSpPr>
            <a:spLocks noGrp="1" noRot="1" noChangeAspect="1" noChangeArrowheads="1"/>
          </p:cNvSpPr>
          <p:nvPr>
            <p:ph type="sldImg"/>
          </p:nvPr>
        </p:nvSpPr>
        <p:spPr>
          <a:ln/>
        </p:spPr>
      </p:sp>
      <p:sp>
        <p:nvSpPr>
          <p:cNvPr id="615427" name="Rectangle 3"/>
          <p:cNvSpPr>
            <a:spLocks noGrp="1" noChangeArrowheads="1"/>
          </p:cNvSpPr>
          <p:nvPr>
            <p:ph type="body" idx="1"/>
          </p:nvPr>
        </p:nvSpPr>
        <p:spPr/>
        <p:txBody>
          <a:bodyPr/>
          <a:lstStyle/>
          <a:p>
            <a:r>
              <a:rPr lang="en-US"/>
              <a:t>Table 6-1a</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4564C9-C1CE-49B1-A5D0-8F2F303035D9}" type="slidenum">
              <a:rPr lang="en-US"/>
              <a:pPr/>
              <a:t>191</a:t>
            </a:fld>
            <a:endParaRPr lang="en-US" dirty="0"/>
          </a:p>
        </p:txBody>
      </p:sp>
      <p:sp>
        <p:nvSpPr>
          <p:cNvPr id="584706" name="Rectangle 2"/>
          <p:cNvSpPr>
            <a:spLocks noGrp="1" noRot="1" noChangeAspect="1" noChangeArrowheads="1"/>
          </p:cNvSpPr>
          <p:nvPr>
            <p:ph type="sldImg"/>
          </p:nvPr>
        </p:nvSpPr>
        <p:spPr>
          <a:ln/>
        </p:spPr>
      </p:sp>
      <p:sp>
        <p:nvSpPr>
          <p:cNvPr id="584707" name="Rectangle 3"/>
          <p:cNvSpPr>
            <a:spLocks noGrp="1" noChangeArrowheads="1"/>
          </p:cNvSpPr>
          <p:nvPr>
            <p:ph type="body" idx="1"/>
          </p:nvPr>
        </p:nvSpPr>
        <p:spPr/>
        <p:txBody>
          <a:bodyPr/>
          <a:lstStyle/>
          <a:p>
            <a:r>
              <a:rPr lang="en-US" dirty="0">
                <a:solidFill>
                  <a:srgbClr val="333399"/>
                </a:solidFill>
              </a:rPr>
              <a:t>Figure 6.22 Centrosome containing a pair of centrioles</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887635-AD9E-46E8-80C4-0B8765FB92AC}" type="slidenum">
              <a:rPr lang="en-US"/>
              <a:pPr/>
              <a:t>194</a:t>
            </a:fld>
            <a:endParaRPr lang="en-US" dirty="0"/>
          </a:p>
        </p:txBody>
      </p:sp>
      <p:sp>
        <p:nvSpPr>
          <p:cNvPr id="589826" name="Rectangle 2"/>
          <p:cNvSpPr>
            <a:spLocks noGrp="1" noRot="1" noChangeAspect="1" noChangeArrowheads="1"/>
          </p:cNvSpPr>
          <p:nvPr>
            <p:ph type="sldImg"/>
          </p:nvPr>
        </p:nvSpPr>
        <p:spPr>
          <a:ln/>
        </p:spPr>
      </p:sp>
      <p:sp>
        <p:nvSpPr>
          <p:cNvPr id="589827" name="Rectangle 3"/>
          <p:cNvSpPr>
            <a:spLocks noGrp="1" noChangeArrowheads="1"/>
          </p:cNvSpPr>
          <p:nvPr>
            <p:ph type="body" idx="1"/>
          </p:nvPr>
        </p:nvSpPr>
        <p:spPr/>
        <p:txBody>
          <a:bodyPr/>
          <a:lstStyle/>
          <a:p>
            <a:r>
              <a:rPr lang="en-US" dirty="0">
                <a:solidFill>
                  <a:srgbClr val="333399"/>
                </a:solidFill>
              </a:rPr>
              <a:t>Figure 6.26 A structural role of microfilaments</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EF9800-3F6A-4FD5-B020-4BB7A1BDEDAB}" type="slidenum">
              <a:rPr lang="en-US"/>
              <a:pPr/>
              <a:t>196</a:t>
            </a:fld>
            <a:endParaRPr lang="en-US" dirty="0"/>
          </a:p>
        </p:txBody>
      </p:sp>
      <p:sp>
        <p:nvSpPr>
          <p:cNvPr id="586754" name="Rectangle 2"/>
          <p:cNvSpPr>
            <a:spLocks noGrp="1" noRot="1" noChangeAspect="1" noChangeArrowheads="1"/>
          </p:cNvSpPr>
          <p:nvPr>
            <p:ph type="sldImg"/>
          </p:nvPr>
        </p:nvSpPr>
        <p:spPr>
          <a:ln/>
        </p:spPr>
      </p:sp>
      <p:sp>
        <p:nvSpPr>
          <p:cNvPr id="586755" name="Rectangle 3"/>
          <p:cNvSpPr>
            <a:spLocks noGrp="1" noChangeArrowheads="1"/>
          </p:cNvSpPr>
          <p:nvPr>
            <p:ph type="body" idx="1"/>
          </p:nvPr>
        </p:nvSpPr>
        <p:spPr/>
        <p:txBody>
          <a:bodyPr/>
          <a:lstStyle/>
          <a:p>
            <a:r>
              <a:rPr lang="en-US" dirty="0">
                <a:solidFill>
                  <a:srgbClr val="333399"/>
                </a:solidFill>
              </a:rPr>
              <a:t>Figure 6.24 Ultrastructure of a eukaryotic flagellum or motile cilium</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58D8E3-6266-4173-B6D5-CE9A09685098}" type="slidenum">
              <a:rPr lang="en-US"/>
              <a:pPr/>
              <a:t>198</a:t>
            </a:fld>
            <a:endParaRPr lang="en-US" dirty="0"/>
          </a:p>
        </p:txBody>
      </p:sp>
      <p:sp>
        <p:nvSpPr>
          <p:cNvPr id="522242" name="Rectangle 2"/>
          <p:cNvSpPr>
            <a:spLocks noGrp="1" noRot="1" noChangeAspect="1" noChangeArrowheads="1" noTextEdit="1"/>
          </p:cNvSpPr>
          <p:nvPr>
            <p:ph type="sldImg"/>
          </p:nvPr>
        </p:nvSpPr>
        <p:spPr>
          <a:ln/>
        </p:spPr>
      </p:sp>
      <p:sp>
        <p:nvSpPr>
          <p:cNvPr id="52224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5FAD72-9A79-4146-ADC9-F4633986FCB8}" type="slidenum">
              <a:rPr lang="en-US"/>
              <a:pPr/>
              <a:t>199</a:t>
            </a:fld>
            <a:endParaRPr lang="en-US" dirty="0"/>
          </a:p>
        </p:txBody>
      </p:sp>
      <p:sp>
        <p:nvSpPr>
          <p:cNvPr id="523266" name="Rectangle 2"/>
          <p:cNvSpPr>
            <a:spLocks noGrp="1" noRot="1" noChangeAspect="1" noChangeArrowheads="1" noTextEdit="1"/>
          </p:cNvSpPr>
          <p:nvPr>
            <p:ph type="sldImg"/>
          </p:nvPr>
        </p:nvSpPr>
        <p:spPr>
          <a:ln/>
        </p:spPr>
      </p:sp>
      <p:sp>
        <p:nvSpPr>
          <p:cNvPr id="523267" name="Rectangle 3"/>
          <p:cNvSpPr>
            <a:spLocks noGrp="1" noChangeArrowheads="1"/>
          </p:cNvSpPr>
          <p:nvPr>
            <p:ph type="body" idx="1"/>
          </p:nvPr>
        </p:nvSpPr>
        <p:spPr/>
        <p:txBody>
          <a:bodyPr/>
          <a:lstStyle/>
          <a:p>
            <a:r>
              <a:rPr lang="en-US" dirty="0">
                <a:solidFill>
                  <a:srgbClr val="333399"/>
                </a:solidFill>
              </a:rPr>
              <a:t>Figure 6.23a A comparison of the beating of flagella and cilia</a:t>
            </a:r>
            <a:r>
              <a:rPr lang="en-US" dirty="0">
                <a:solidFill>
                  <a:srgbClr val="333399"/>
                </a:solidFill>
                <a:latin typeface="Arial"/>
              </a:rPr>
              <a:t>—</a:t>
            </a:r>
            <a:r>
              <a:rPr lang="en-US" dirty="0">
                <a:solidFill>
                  <a:srgbClr val="333399"/>
                </a:solidFill>
              </a:rPr>
              <a:t>motion of flagella</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6B142A-466A-48A9-B2D2-22AAEF6C59F3}" type="slidenum">
              <a:rPr lang="en-US"/>
              <a:pPr/>
              <a:t>202</a:t>
            </a:fld>
            <a:endParaRPr lang="en-US" dirty="0"/>
          </a:p>
        </p:txBody>
      </p:sp>
      <p:sp>
        <p:nvSpPr>
          <p:cNvPr id="548866" name="Rectangle 2"/>
          <p:cNvSpPr>
            <a:spLocks noGrp="1" noRot="1" noChangeAspect="1" noChangeArrowheads="1" noTextEdit="1"/>
          </p:cNvSpPr>
          <p:nvPr>
            <p:ph type="sldImg"/>
          </p:nvPr>
        </p:nvSpPr>
        <p:spPr>
          <a:ln/>
        </p:spPr>
      </p:sp>
      <p:sp>
        <p:nvSpPr>
          <p:cNvPr id="548867" name="Rectangle 3"/>
          <p:cNvSpPr>
            <a:spLocks noGrp="1" noChangeArrowheads="1"/>
          </p:cNvSpPr>
          <p:nvPr>
            <p:ph type="body" idx="1"/>
          </p:nvPr>
        </p:nvSpPr>
        <p:spPr/>
        <p:txBody>
          <a:bodyPr/>
          <a:lstStyle/>
          <a:p>
            <a:r>
              <a:rPr lang="en-US" dirty="0"/>
              <a:t>For the Cell Biology Video Motion of Isolated Flagellum, go to Animation and Video Files.</a:t>
            </a:r>
          </a:p>
          <a:p>
            <a:r>
              <a:rPr lang="en-US" dirty="0"/>
              <a:t>For the Cell Biology Video Flagellum Movement in Swimming Sperm, go to Animation and Video Files.</a:t>
            </a:r>
          </a:p>
          <a:p>
            <a:endParaRPr lang="en-US" dirty="0"/>
          </a:p>
          <a:p>
            <a:endParaRPr 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257B48-5DF5-4419-91D4-817CD9D1434B}" type="slidenum">
              <a:rPr lang="en-US"/>
              <a:pPr/>
              <a:t>204</a:t>
            </a:fld>
            <a:endParaRPr lang="en-US" dirty="0"/>
          </a:p>
        </p:txBody>
      </p:sp>
      <p:sp>
        <p:nvSpPr>
          <p:cNvPr id="587778" name="Rectangle 2"/>
          <p:cNvSpPr>
            <a:spLocks noGrp="1" noRot="1" noChangeAspect="1" noChangeArrowheads="1"/>
          </p:cNvSpPr>
          <p:nvPr>
            <p:ph type="sldImg"/>
          </p:nvPr>
        </p:nvSpPr>
        <p:spPr>
          <a:ln/>
        </p:spPr>
      </p:sp>
      <p:sp>
        <p:nvSpPr>
          <p:cNvPr id="587779" name="Rectangle 3"/>
          <p:cNvSpPr>
            <a:spLocks noGrp="1" noChangeArrowheads="1"/>
          </p:cNvSpPr>
          <p:nvPr>
            <p:ph type="body" idx="1"/>
          </p:nvPr>
        </p:nvSpPr>
        <p:spPr/>
        <p:txBody>
          <a:bodyPr/>
          <a:lstStyle/>
          <a:p>
            <a:r>
              <a:rPr lang="en-US" dirty="0">
                <a:solidFill>
                  <a:srgbClr val="333399"/>
                </a:solidFill>
              </a:rPr>
              <a:t>Figure 6.25 How dynein </a:t>
            </a:r>
            <a:r>
              <a:rPr lang="en-US" dirty="0">
                <a:solidFill>
                  <a:srgbClr val="333399"/>
                </a:solidFill>
                <a:latin typeface="Arial"/>
              </a:rPr>
              <a:t>“</a:t>
            </a:r>
            <a:r>
              <a:rPr lang="en-US" dirty="0">
                <a:solidFill>
                  <a:srgbClr val="333399"/>
                </a:solidFill>
              </a:rPr>
              <a:t>walking</a:t>
            </a:r>
            <a:r>
              <a:rPr lang="en-US" dirty="0">
                <a:solidFill>
                  <a:srgbClr val="333399"/>
                </a:solidFill>
                <a:latin typeface="Arial"/>
              </a:rPr>
              <a:t>”</a:t>
            </a:r>
            <a:r>
              <a:rPr lang="en-US" dirty="0">
                <a:solidFill>
                  <a:srgbClr val="333399"/>
                </a:solidFill>
              </a:rPr>
              <a:t> moves flagella and cilia</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58C47E0-5CB9-4004-A029-711867EE4828}" type="slidenum">
              <a:rPr lang="en-US"/>
              <a:pPr/>
              <a:t>205</a:t>
            </a:fld>
            <a:endParaRPr lang="en-US" dirty="0"/>
          </a:p>
        </p:txBody>
      </p:sp>
      <p:sp>
        <p:nvSpPr>
          <p:cNvPr id="620546" name="Rectangle 2"/>
          <p:cNvSpPr>
            <a:spLocks noGrp="1" noRot="1" noChangeAspect="1" noChangeArrowheads="1"/>
          </p:cNvSpPr>
          <p:nvPr>
            <p:ph type="sldImg"/>
          </p:nvPr>
        </p:nvSpPr>
        <p:spPr>
          <a:ln/>
        </p:spPr>
      </p:sp>
      <p:sp>
        <p:nvSpPr>
          <p:cNvPr id="620547" name="Rectangle 3"/>
          <p:cNvSpPr>
            <a:spLocks noGrp="1" noChangeArrowheads="1"/>
          </p:cNvSpPr>
          <p:nvPr>
            <p:ph type="body" idx="1"/>
          </p:nvPr>
        </p:nvSpPr>
        <p:spPr/>
        <p:txBody>
          <a:bodyPr/>
          <a:lstStyle/>
          <a:p>
            <a:r>
              <a:rPr lang="en-US" dirty="0">
                <a:solidFill>
                  <a:srgbClr val="333399"/>
                </a:solidFill>
              </a:rPr>
              <a:t>Figure 6.25a How dynein </a:t>
            </a:r>
            <a:r>
              <a:rPr lang="en-US" dirty="0">
                <a:solidFill>
                  <a:srgbClr val="333399"/>
                </a:solidFill>
                <a:latin typeface="Arial"/>
              </a:rPr>
              <a:t>“</a:t>
            </a:r>
            <a:r>
              <a:rPr lang="en-US" dirty="0">
                <a:solidFill>
                  <a:srgbClr val="333399"/>
                </a:solidFill>
              </a:rPr>
              <a:t>walking</a:t>
            </a:r>
            <a:r>
              <a:rPr lang="en-US" dirty="0">
                <a:solidFill>
                  <a:srgbClr val="333399"/>
                </a:solidFill>
                <a:latin typeface="Arial"/>
              </a:rPr>
              <a:t>”</a:t>
            </a:r>
            <a:r>
              <a:rPr lang="en-US" dirty="0">
                <a:solidFill>
                  <a:srgbClr val="333399"/>
                </a:solidFill>
              </a:rPr>
              <a:t> moves flagella and cilia</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A4647EA-62E0-49E7-97D1-53C6504A0DB5}" type="datetimeFigureOut">
              <a:rPr lang="en-US" smtClean="0"/>
              <a:pPr/>
              <a:t>9/26/2012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94D7CE-5500-416B-84E0-C14D4FEC3FE9}"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A4647EA-62E0-49E7-97D1-53C6504A0DB5}" type="datetimeFigureOut">
              <a:rPr lang="en-US" smtClean="0"/>
              <a:pPr/>
              <a:t>9/26/2012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94D7CE-5500-416B-84E0-C14D4FEC3FE9}"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4647EA-62E0-49E7-97D1-53C6504A0DB5}" type="datetimeFigureOut">
              <a:rPr lang="en-US" smtClean="0"/>
              <a:pPr/>
              <a:t>9/26/2012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94D7CE-5500-416B-84E0-C14D4FEC3FE9}"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A4647EA-62E0-49E7-97D1-53C6504A0DB5}" type="datetimeFigureOut">
              <a:rPr lang="en-US" smtClean="0"/>
              <a:pPr/>
              <a:t>9/26/2012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94D7CE-5500-416B-84E0-C14D4FEC3FE9}"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A4647EA-62E0-49E7-97D1-53C6504A0DB5}" type="datetimeFigureOut">
              <a:rPr lang="en-US" smtClean="0"/>
              <a:pPr/>
              <a:t>9/26/2012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E94D7CE-5500-416B-84E0-C14D4FEC3FE9}"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A4647EA-62E0-49E7-97D1-53C6504A0DB5}" type="datetimeFigureOut">
              <a:rPr lang="en-US" smtClean="0"/>
              <a:pPr/>
              <a:t>9/26/2012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E94D7CE-5500-416B-84E0-C14D4FEC3FE9}"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4647EA-62E0-49E7-97D1-53C6504A0DB5}" type="datetimeFigureOut">
              <a:rPr lang="en-US" smtClean="0"/>
              <a:pPr/>
              <a:t>9/26/2012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E94D7CE-5500-416B-84E0-C14D4FEC3FE9}"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4647EA-62E0-49E7-97D1-53C6504A0DB5}" type="datetimeFigureOut">
              <a:rPr lang="en-US" smtClean="0"/>
              <a:pPr/>
              <a:t>9/26/2012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94D7CE-5500-416B-84E0-C14D4FEC3FE9}"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4647EA-62E0-49E7-97D1-53C6504A0DB5}" type="datetimeFigureOut">
              <a:rPr lang="en-US" smtClean="0"/>
              <a:pPr/>
              <a:t>9/26/2012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94D7CE-5500-416B-84E0-C14D4FEC3FE9}"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A4647EA-62E0-49E7-97D1-53C6504A0DB5}" type="datetimeFigureOut">
              <a:rPr lang="en-US" smtClean="0"/>
              <a:pPr/>
              <a:t>9/26/2012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94D7CE-5500-416B-84E0-C14D4FEC3FE9}"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A4647EA-62E0-49E7-97D1-53C6504A0DB5}" type="datetimeFigureOut">
              <a:rPr lang="en-US" smtClean="0"/>
              <a:pPr/>
              <a:t>9/26/2012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94D7CE-5500-416B-84E0-C14D4FEC3FE9}"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37895" name="Rectangle 7"/>
          <p:cNvSpPr>
            <a:spLocks noGrp="1" noChangeArrowheads="1"/>
          </p:cNvSpPr>
          <p:nvPr>
            <p:ph type="ctrTitle"/>
          </p:nvPr>
        </p:nvSpPr>
        <p:spPr/>
        <p:txBody>
          <a:bodyPr/>
          <a:lstStyle>
            <a:lvl1pPr>
              <a:defRPr/>
            </a:lvl1pPr>
          </a:lstStyle>
          <a:p>
            <a:r>
              <a:rPr lang="en-US"/>
              <a:t>Click to edit Master title style</a:t>
            </a:r>
          </a:p>
        </p:txBody>
      </p:sp>
      <p:sp>
        <p:nvSpPr>
          <p:cNvPr id="37896" name="Rectangle 8"/>
          <p:cNvSpPr>
            <a:spLocks noChangeArrowheads="1"/>
          </p:cNvSpPr>
          <p:nvPr/>
        </p:nvSpPr>
        <p:spPr bwMode="auto">
          <a:xfrm>
            <a:off x="0" y="6613525"/>
            <a:ext cx="9144000" cy="244475"/>
          </a:xfrm>
          <a:prstGeom prst="rect">
            <a:avLst/>
          </a:prstGeom>
          <a:noFill/>
          <a:ln w="9525">
            <a:noFill/>
            <a:miter lim="800000"/>
            <a:headEnd/>
            <a:tailEnd/>
          </a:ln>
          <a:effectLst/>
        </p:spPr>
        <p:txBody>
          <a:bodyPr lIns="91433" tIns="45716" rIns="91433" bIns="45716">
            <a:spAutoFit/>
          </a:bodyPr>
          <a:lstStyle/>
          <a:p>
            <a:pPr eaLnBrk="0" hangingPunct="0"/>
            <a:r>
              <a:rPr lang="en-US" sz="1000" dirty="0"/>
              <a:t>Copyright © 2010 Pearson Education, Inc.</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4647EA-62E0-49E7-97D1-53C6504A0DB5}" type="datetimeFigureOut">
              <a:rPr lang="en-US" smtClean="0"/>
              <a:pPr/>
              <a:t>9/26/2012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94D7CE-5500-416B-84E0-C14D4FEC3FE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hyperlink" Target="http://en.wikipedia.org/wiki/Archaea"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slideLayout" Target="../slideLayouts/slideLayout12.xml"/><Relationship Id="rId1" Type="http://schemas.openxmlformats.org/officeDocument/2006/relationships/tags" Target="../tags/tag1.xml"/></Relationships>
</file>

<file path=ppt/slides/_rels/slide7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slideLayout" Target="../slideLayouts/slideLayout12.xml"/><Relationship Id="rId1" Type="http://schemas.openxmlformats.org/officeDocument/2006/relationships/tags" Target="../tags/tag2.xml"/></Relationships>
</file>

<file path=ppt/slides/_rels/slide7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slideLayout" Target="../slideLayouts/slideLayout12.xml"/><Relationship Id="rId1" Type="http://schemas.openxmlformats.org/officeDocument/2006/relationships/tags" Target="../tags/tag3.xml"/></Relationships>
</file>

<file path=ppt/slides/_rels/slide7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slideLayout" Target="../slideLayouts/slideLayout12.xml"/><Relationship Id="rId1" Type="http://schemas.openxmlformats.org/officeDocument/2006/relationships/tags" Target="../tags/tag4.xml"/></Relationships>
</file>

<file path=ppt/slides/_rels/slide7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slideLayout" Target="../slideLayouts/slideLayout12.xml"/><Relationship Id="rId1" Type="http://schemas.openxmlformats.org/officeDocument/2006/relationships/tags" Target="../tags/tag5.xml"/></Relationships>
</file>

<file path=ppt/slides/_rels/slide8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slideLayout" Target="../slideLayouts/slideLayout12.xml"/><Relationship Id="rId1" Type="http://schemas.openxmlformats.org/officeDocument/2006/relationships/tags" Target="../tags/tag6.xml"/></Relationships>
</file>

<file path=ppt/slides/_rels/slide8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7200" dirty="0" smtClean="0"/>
              <a:t>The Cell</a:t>
            </a:r>
            <a:endParaRPr lang="en-US" sz="7200" dirty="0"/>
          </a:p>
        </p:txBody>
      </p:sp>
      <p:sp>
        <p:nvSpPr>
          <p:cNvPr id="3" name="Subtitle 2"/>
          <p:cNvSpPr>
            <a:spLocks noGrp="1"/>
          </p:cNvSpPr>
          <p:nvPr>
            <p:ph type="subTitle" idx="1"/>
          </p:nvPr>
        </p:nvSpPr>
        <p:spPr>
          <a:xfrm>
            <a:off x="1371600" y="3886200"/>
            <a:ext cx="7467600" cy="1752600"/>
          </a:xfrm>
        </p:spPr>
        <p:txBody>
          <a:bodyPr/>
          <a:lstStyle/>
          <a:p>
            <a:pPr algn="r"/>
            <a:r>
              <a:rPr lang="en-US" b="1" dirty="0" smtClean="0">
                <a:solidFill>
                  <a:schemeClr val="tx1"/>
                </a:solidFill>
              </a:rPr>
              <a:t>Mike Clark, M.D.,M.B.A.,M.S</a:t>
            </a:r>
            <a:r>
              <a:rPr lang="en-US" dirty="0" smtClean="0"/>
              <a:t>.</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r>
              <a:rPr lang="en-US" dirty="0" smtClean="0"/>
              <a:t>The </a:t>
            </a:r>
            <a:r>
              <a:rPr lang="en-US" b="1" dirty="0" smtClean="0"/>
              <a:t>cell</a:t>
            </a:r>
            <a:r>
              <a:rPr lang="en-US" dirty="0" smtClean="0"/>
              <a:t> is the structural and functional unit of all known living organisms. </a:t>
            </a:r>
          </a:p>
          <a:p>
            <a:r>
              <a:rPr lang="en-US" dirty="0" smtClean="0"/>
              <a:t>It is the smallest unit of an organism that is classified as living, and is often called the building block of life. </a:t>
            </a:r>
          </a:p>
          <a:p>
            <a:r>
              <a:rPr lang="en-US" dirty="0" smtClean="0"/>
              <a:t>Some organisms, such as most bacteria, are unicellular (consist of a single cell). Other organisms, such as humans, are multicellular. </a:t>
            </a:r>
          </a:p>
          <a:p>
            <a:r>
              <a:rPr lang="en-US" dirty="0" smtClean="0"/>
              <a:t>Humans have an estimated 70 - 100 trillion cells</a:t>
            </a:r>
          </a:p>
          <a:p>
            <a:r>
              <a:rPr lang="en-US" dirty="0" smtClean="0"/>
              <a:t>There are about 210 known distinct </a:t>
            </a:r>
            <a:r>
              <a:rPr lang="en-US" b="1" dirty="0" smtClean="0"/>
              <a:t>human cell types – </a:t>
            </a:r>
            <a:r>
              <a:rPr lang="en-US" dirty="0" smtClean="0"/>
              <a:t>these can be divided into two broad groups (somatic cells and gametes) Gametes are sex cells (sperm and egg) Somatic cells are the others</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History</a:t>
            </a:r>
            <a:endParaRPr lang="en-US" dirty="0"/>
          </a:p>
        </p:txBody>
      </p:sp>
      <p:sp>
        <p:nvSpPr>
          <p:cNvPr id="3" name="Content Placeholder 2"/>
          <p:cNvSpPr>
            <a:spLocks noGrp="1"/>
          </p:cNvSpPr>
          <p:nvPr>
            <p:ph idx="1"/>
          </p:nvPr>
        </p:nvSpPr>
        <p:spPr/>
        <p:txBody>
          <a:bodyPr/>
          <a:lstStyle/>
          <a:p>
            <a:r>
              <a:rPr lang="en-US" dirty="0" smtClean="0"/>
              <a:t>The word </a:t>
            </a:r>
            <a:r>
              <a:rPr lang="en-US" i="1" dirty="0" smtClean="0"/>
              <a:t>cell</a:t>
            </a:r>
            <a:r>
              <a:rPr lang="en-US" dirty="0" smtClean="0"/>
              <a:t> comes from the Latin </a:t>
            </a:r>
            <a:r>
              <a:rPr lang="en-US" i="1" dirty="0" smtClean="0"/>
              <a:t>cellula</a:t>
            </a:r>
            <a:r>
              <a:rPr lang="en-US" dirty="0" smtClean="0"/>
              <a:t>, meaning, a small room. The descriptive name for the smallest living biological structure was chosen by Robert Hooke in a book he published in 1665 when he compared the cork cells he saw through his microscope to the small rooms monks lived in.</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Basic Cell Types</a:t>
            </a:r>
            <a:endParaRPr lang="en-US" dirty="0"/>
          </a:p>
        </p:txBody>
      </p:sp>
      <p:sp>
        <p:nvSpPr>
          <p:cNvPr id="3" name="Content Placeholder 2"/>
          <p:cNvSpPr>
            <a:spLocks noGrp="1"/>
          </p:cNvSpPr>
          <p:nvPr>
            <p:ph idx="1"/>
          </p:nvPr>
        </p:nvSpPr>
        <p:spPr/>
        <p:txBody>
          <a:bodyPr/>
          <a:lstStyle/>
          <a:p>
            <a:r>
              <a:rPr lang="en-US" dirty="0" smtClean="0"/>
              <a:t>There are two types of cells: eukaryotic and prokaryotic. </a:t>
            </a:r>
            <a:r>
              <a:rPr lang="en-US" b="1" dirty="0" smtClean="0"/>
              <a:t>Prokaryotic</a:t>
            </a:r>
            <a:r>
              <a:rPr lang="en-US" dirty="0" smtClean="0"/>
              <a:t> cells are usually independent, while </a:t>
            </a:r>
            <a:r>
              <a:rPr lang="en-US" b="1" dirty="0" smtClean="0"/>
              <a:t>eukaryotic</a:t>
            </a:r>
            <a:r>
              <a:rPr lang="en-US" dirty="0" smtClean="0"/>
              <a:t> cells are often found in multicellular organisms.</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Prokaryotic</a:t>
            </a:r>
            <a:endParaRPr lang="en-US" dirty="0"/>
          </a:p>
        </p:txBody>
      </p:sp>
      <p:sp>
        <p:nvSpPr>
          <p:cNvPr id="3" name="Content Placeholder 2"/>
          <p:cNvSpPr>
            <a:spLocks noGrp="1"/>
          </p:cNvSpPr>
          <p:nvPr>
            <p:ph idx="1"/>
          </p:nvPr>
        </p:nvSpPr>
        <p:spPr/>
        <p:txBody>
          <a:bodyPr/>
          <a:lstStyle/>
          <a:p>
            <a:r>
              <a:rPr lang="en-US" dirty="0" smtClean="0"/>
              <a:t>The prokaryote cell is simpler than a eukaryote cell, lacking a nucleus and most of the other organelles of eukaryotes. There are two kinds of prokaryotes: bacteria and archaea; these share a similar overall structure.</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462" name="Picture 70" descr="06_06ProkaryoticCell-U"/>
          <p:cNvPicPr>
            <a:picLocks noChangeAspect="1" noChangeArrowheads="1"/>
          </p:cNvPicPr>
          <p:nvPr/>
        </p:nvPicPr>
        <p:blipFill>
          <a:blip r:embed="rId3" cstate="print"/>
          <a:srcRect/>
          <a:stretch>
            <a:fillRect/>
          </a:stretch>
        </p:blipFill>
        <p:spPr bwMode="auto">
          <a:xfrm>
            <a:off x="296863" y="904875"/>
            <a:ext cx="8548687" cy="5048250"/>
          </a:xfrm>
          <a:prstGeom prst="rect">
            <a:avLst/>
          </a:prstGeom>
          <a:noFill/>
        </p:spPr>
      </p:pic>
      <p:sp>
        <p:nvSpPr>
          <p:cNvPr id="59395" name="Rectangle 3"/>
          <p:cNvSpPr>
            <a:spLocks noGrp="1" noChangeArrowheads="1"/>
          </p:cNvSpPr>
          <p:nvPr>
            <p:ph type="ctrTitle"/>
          </p:nvPr>
        </p:nvSpPr>
        <p:spPr bwMode="auto">
          <a:xfrm>
            <a:off x="152400" y="0"/>
            <a:ext cx="1981200" cy="304800"/>
          </a:xfrm>
          <a:noFill/>
          <a:ln w="3175">
            <a:miter lim="800000"/>
            <a:headEnd/>
            <a:tailEnd/>
          </a:ln>
        </p:spPr>
        <p:txBody>
          <a:bodyPr vert="horz" wrap="square" lIns="91440" tIns="45720" rIns="91440" bIns="45720" numCol="1" anchor="t" anchorCtr="0" compatLnSpc="1">
            <a:prstTxWarp prst="textNoShape">
              <a:avLst/>
            </a:prstTxWarp>
          </a:bodyPr>
          <a:lstStyle/>
          <a:p>
            <a:pPr algn="l"/>
            <a:r>
              <a:rPr lang="en-US" sz="1200" dirty="0">
                <a:latin typeface="Arial" charset="0"/>
              </a:rPr>
              <a:t>Fig. 6-6</a:t>
            </a:r>
          </a:p>
        </p:txBody>
      </p:sp>
      <p:sp>
        <p:nvSpPr>
          <p:cNvPr id="59402" name="Text Box 10"/>
          <p:cNvSpPr txBox="1">
            <a:spLocks noChangeArrowheads="1"/>
          </p:cNvSpPr>
          <p:nvPr/>
        </p:nvSpPr>
        <p:spPr bwMode="auto">
          <a:xfrm>
            <a:off x="3692525" y="912813"/>
            <a:ext cx="1125538" cy="247650"/>
          </a:xfrm>
          <a:prstGeom prst="rect">
            <a:avLst/>
          </a:prstGeom>
          <a:noFill/>
          <a:ln w="9525">
            <a:noFill/>
            <a:miter lim="800000"/>
            <a:headEnd/>
            <a:tailEnd/>
          </a:ln>
          <a:effectLst/>
        </p:spPr>
        <p:txBody>
          <a:bodyPr lIns="0" tIns="0" rIns="0" bIns="0">
            <a:spAutoFit/>
          </a:bodyPr>
          <a:lstStyle/>
          <a:p>
            <a:pPr>
              <a:lnSpc>
                <a:spcPct val="90000"/>
              </a:lnSpc>
            </a:pPr>
            <a:r>
              <a:rPr lang="en-US" sz="1800" b="1" dirty="0"/>
              <a:t>Fimbriae</a:t>
            </a:r>
            <a:endParaRPr lang="en-US" sz="1800" b="1" dirty="0">
              <a:latin typeface="Times" pitchFamily="1" charset="0"/>
            </a:endParaRPr>
          </a:p>
        </p:txBody>
      </p:sp>
      <p:sp>
        <p:nvSpPr>
          <p:cNvPr id="59406" name="Text Box 14"/>
          <p:cNvSpPr txBox="1">
            <a:spLocks noChangeArrowheads="1"/>
          </p:cNvSpPr>
          <p:nvPr/>
        </p:nvSpPr>
        <p:spPr bwMode="auto">
          <a:xfrm>
            <a:off x="4052888" y="1500188"/>
            <a:ext cx="1160462" cy="247650"/>
          </a:xfrm>
          <a:prstGeom prst="rect">
            <a:avLst/>
          </a:prstGeom>
          <a:noFill/>
          <a:ln w="9525">
            <a:noFill/>
            <a:miter lim="800000"/>
            <a:headEnd/>
            <a:tailEnd/>
          </a:ln>
          <a:effectLst/>
        </p:spPr>
        <p:txBody>
          <a:bodyPr lIns="0" tIns="0" rIns="0" bIns="0">
            <a:spAutoFit/>
          </a:bodyPr>
          <a:lstStyle/>
          <a:p>
            <a:pPr>
              <a:lnSpc>
                <a:spcPct val="90000"/>
              </a:lnSpc>
            </a:pPr>
            <a:r>
              <a:rPr lang="en-US" sz="1800" b="1" dirty="0"/>
              <a:t>Nucleoid</a:t>
            </a:r>
            <a:endParaRPr lang="en-US" sz="1800" b="1" dirty="0">
              <a:latin typeface="Times" pitchFamily="1" charset="0"/>
            </a:endParaRPr>
          </a:p>
        </p:txBody>
      </p:sp>
      <p:sp>
        <p:nvSpPr>
          <p:cNvPr id="59407" name="Text Box 15"/>
          <p:cNvSpPr txBox="1">
            <a:spLocks noChangeArrowheads="1"/>
          </p:cNvSpPr>
          <p:nvPr/>
        </p:nvSpPr>
        <p:spPr bwMode="auto">
          <a:xfrm>
            <a:off x="4465638" y="2054225"/>
            <a:ext cx="1292225" cy="247650"/>
          </a:xfrm>
          <a:prstGeom prst="rect">
            <a:avLst/>
          </a:prstGeom>
          <a:noFill/>
          <a:ln w="9525">
            <a:noFill/>
            <a:miter lim="800000"/>
            <a:headEnd/>
            <a:tailEnd/>
          </a:ln>
          <a:effectLst/>
        </p:spPr>
        <p:txBody>
          <a:bodyPr lIns="0" tIns="0" rIns="0" bIns="0">
            <a:spAutoFit/>
          </a:bodyPr>
          <a:lstStyle/>
          <a:p>
            <a:pPr>
              <a:lnSpc>
                <a:spcPct val="90000"/>
              </a:lnSpc>
            </a:pPr>
            <a:r>
              <a:rPr lang="en-US" sz="1800" b="1" dirty="0"/>
              <a:t>Ribosomes</a:t>
            </a:r>
            <a:endParaRPr lang="en-US" sz="1800" b="1" dirty="0">
              <a:latin typeface="Times" pitchFamily="1" charset="0"/>
            </a:endParaRPr>
          </a:p>
        </p:txBody>
      </p:sp>
      <p:sp>
        <p:nvSpPr>
          <p:cNvPr id="59408" name="Text Box 16"/>
          <p:cNvSpPr txBox="1">
            <a:spLocks noChangeArrowheads="1"/>
          </p:cNvSpPr>
          <p:nvPr/>
        </p:nvSpPr>
        <p:spPr bwMode="auto">
          <a:xfrm>
            <a:off x="4265613" y="2513013"/>
            <a:ext cx="2081212" cy="247650"/>
          </a:xfrm>
          <a:prstGeom prst="rect">
            <a:avLst/>
          </a:prstGeom>
          <a:noFill/>
          <a:ln w="9525">
            <a:noFill/>
            <a:miter lim="800000"/>
            <a:headEnd/>
            <a:tailEnd/>
          </a:ln>
          <a:effectLst/>
        </p:spPr>
        <p:txBody>
          <a:bodyPr lIns="0" tIns="0" rIns="0" bIns="0">
            <a:spAutoFit/>
          </a:bodyPr>
          <a:lstStyle/>
          <a:p>
            <a:pPr>
              <a:lnSpc>
                <a:spcPct val="90000"/>
              </a:lnSpc>
            </a:pPr>
            <a:r>
              <a:rPr lang="en-US" sz="1800" b="1" dirty="0"/>
              <a:t>Plasma membrane</a:t>
            </a:r>
            <a:endParaRPr lang="en-US" sz="1800" b="1" dirty="0">
              <a:latin typeface="Times" pitchFamily="1" charset="0"/>
            </a:endParaRPr>
          </a:p>
        </p:txBody>
      </p:sp>
      <p:sp>
        <p:nvSpPr>
          <p:cNvPr id="59409" name="Text Box 17"/>
          <p:cNvSpPr txBox="1">
            <a:spLocks noChangeArrowheads="1"/>
          </p:cNvSpPr>
          <p:nvPr/>
        </p:nvSpPr>
        <p:spPr bwMode="auto">
          <a:xfrm>
            <a:off x="4745038" y="2957513"/>
            <a:ext cx="1292225" cy="247650"/>
          </a:xfrm>
          <a:prstGeom prst="rect">
            <a:avLst/>
          </a:prstGeom>
          <a:noFill/>
          <a:ln w="9525">
            <a:noFill/>
            <a:miter lim="800000"/>
            <a:headEnd/>
            <a:tailEnd/>
          </a:ln>
          <a:effectLst/>
        </p:spPr>
        <p:txBody>
          <a:bodyPr lIns="0" tIns="0" rIns="0" bIns="0">
            <a:spAutoFit/>
          </a:bodyPr>
          <a:lstStyle/>
          <a:p>
            <a:pPr>
              <a:lnSpc>
                <a:spcPct val="90000"/>
              </a:lnSpc>
            </a:pPr>
            <a:r>
              <a:rPr lang="en-US" sz="1800" b="1" dirty="0"/>
              <a:t>Cell wall</a:t>
            </a:r>
            <a:endParaRPr lang="en-US" sz="1800" b="1" dirty="0">
              <a:latin typeface="Times" pitchFamily="1" charset="0"/>
            </a:endParaRPr>
          </a:p>
        </p:txBody>
      </p:sp>
      <p:sp>
        <p:nvSpPr>
          <p:cNvPr id="59410" name="Text Box 18"/>
          <p:cNvSpPr txBox="1">
            <a:spLocks noChangeArrowheads="1"/>
          </p:cNvSpPr>
          <p:nvPr/>
        </p:nvSpPr>
        <p:spPr bwMode="auto">
          <a:xfrm>
            <a:off x="5246688" y="3395663"/>
            <a:ext cx="1292225" cy="247650"/>
          </a:xfrm>
          <a:prstGeom prst="rect">
            <a:avLst/>
          </a:prstGeom>
          <a:noFill/>
          <a:ln w="9525">
            <a:noFill/>
            <a:miter lim="800000"/>
            <a:headEnd/>
            <a:tailEnd/>
          </a:ln>
          <a:effectLst/>
        </p:spPr>
        <p:txBody>
          <a:bodyPr lIns="0" tIns="0" rIns="0" bIns="0">
            <a:spAutoFit/>
          </a:bodyPr>
          <a:lstStyle/>
          <a:p>
            <a:pPr>
              <a:lnSpc>
                <a:spcPct val="90000"/>
              </a:lnSpc>
            </a:pPr>
            <a:r>
              <a:rPr lang="en-US" sz="1800" b="1" dirty="0"/>
              <a:t>Capsule</a:t>
            </a:r>
            <a:endParaRPr lang="en-US" sz="1800" b="1" dirty="0">
              <a:latin typeface="Times" pitchFamily="1" charset="0"/>
            </a:endParaRPr>
          </a:p>
        </p:txBody>
      </p:sp>
      <p:sp>
        <p:nvSpPr>
          <p:cNvPr id="59411" name="Text Box 19"/>
          <p:cNvSpPr txBox="1">
            <a:spLocks noChangeArrowheads="1"/>
          </p:cNvSpPr>
          <p:nvPr/>
        </p:nvSpPr>
        <p:spPr bwMode="auto">
          <a:xfrm>
            <a:off x="5046663" y="4035425"/>
            <a:ext cx="1292225" cy="247650"/>
          </a:xfrm>
          <a:prstGeom prst="rect">
            <a:avLst/>
          </a:prstGeom>
          <a:noFill/>
          <a:ln w="9525">
            <a:noFill/>
            <a:miter lim="800000"/>
            <a:headEnd/>
            <a:tailEnd/>
          </a:ln>
          <a:effectLst/>
        </p:spPr>
        <p:txBody>
          <a:bodyPr lIns="0" tIns="0" rIns="0" bIns="0">
            <a:spAutoFit/>
          </a:bodyPr>
          <a:lstStyle/>
          <a:p>
            <a:pPr>
              <a:lnSpc>
                <a:spcPct val="90000"/>
              </a:lnSpc>
            </a:pPr>
            <a:r>
              <a:rPr lang="en-US" sz="1800" b="1" dirty="0"/>
              <a:t>Flagella</a:t>
            </a:r>
            <a:endParaRPr lang="en-US" sz="1800" b="1" dirty="0">
              <a:latin typeface="Times" pitchFamily="1" charset="0"/>
            </a:endParaRPr>
          </a:p>
        </p:txBody>
      </p:sp>
      <p:sp>
        <p:nvSpPr>
          <p:cNvPr id="59412" name="Text Box 20"/>
          <p:cNvSpPr txBox="1">
            <a:spLocks noChangeArrowheads="1"/>
          </p:cNvSpPr>
          <p:nvPr/>
        </p:nvSpPr>
        <p:spPr bwMode="auto">
          <a:xfrm>
            <a:off x="288925" y="2994025"/>
            <a:ext cx="1466850" cy="495300"/>
          </a:xfrm>
          <a:prstGeom prst="rect">
            <a:avLst/>
          </a:prstGeom>
          <a:noFill/>
          <a:ln w="9525">
            <a:noFill/>
            <a:miter lim="800000"/>
            <a:headEnd/>
            <a:tailEnd/>
          </a:ln>
          <a:effectLst/>
        </p:spPr>
        <p:txBody>
          <a:bodyPr lIns="0" tIns="0" rIns="0" bIns="0">
            <a:spAutoFit/>
          </a:bodyPr>
          <a:lstStyle/>
          <a:p>
            <a:pPr algn="r">
              <a:lnSpc>
                <a:spcPct val="90000"/>
              </a:lnSpc>
            </a:pPr>
            <a:r>
              <a:rPr lang="en-US" sz="1800" b="1" dirty="0"/>
              <a:t>Bacterial</a:t>
            </a:r>
          </a:p>
          <a:p>
            <a:pPr algn="r">
              <a:lnSpc>
                <a:spcPct val="90000"/>
              </a:lnSpc>
            </a:pPr>
            <a:r>
              <a:rPr lang="en-US" sz="1800" b="1" dirty="0"/>
              <a:t>chromosome</a:t>
            </a:r>
            <a:endParaRPr lang="en-US" sz="1800" b="1" dirty="0">
              <a:latin typeface="Times" pitchFamily="1" charset="0"/>
            </a:endParaRPr>
          </a:p>
        </p:txBody>
      </p:sp>
      <p:sp>
        <p:nvSpPr>
          <p:cNvPr id="59413" name="Text Box 21"/>
          <p:cNvSpPr txBox="1">
            <a:spLocks noChangeArrowheads="1"/>
          </p:cNvSpPr>
          <p:nvPr/>
        </p:nvSpPr>
        <p:spPr bwMode="auto">
          <a:xfrm>
            <a:off x="1658938" y="4141788"/>
            <a:ext cx="301625" cy="247650"/>
          </a:xfrm>
          <a:prstGeom prst="rect">
            <a:avLst/>
          </a:prstGeom>
          <a:noFill/>
          <a:ln w="9525">
            <a:noFill/>
            <a:miter lim="800000"/>
            <a:headEnd/>
            <a:tailEnd/>
          </a:ln>
          <a:effectLst/>
        </p:spPr>
        <p:txBody>
          <a:bodyPr lIns="0" tIns="0" rIns="0" bIns="0">
            <a:spAutoFit/>
          </a:bodyPr>
          <a:lstStyle/>
          <a:p>
            <a:pPr>
              <a:lnSpc>
                <a:spcPct val="90000"/>
              </a:lnSpc>
            </a:pPr>
            <a:r>
              <a:rPr lang="en-US" sz="1800" b="1" dirty="0"/>
              <a:t>(a)</a:t>
            </a:r>
            <a:endParaRPr lang="en-US" sz="1800" b="1" dirty="0">
              <a:latin typeface="Times" pitchFamily="1" charset="0"/>
            </a:endParaRPr>
          </a:p>
        </p:txBody>
      </p:sp>
      <p:sp>
        <p:nvSpPr>
          <p:cNvPr id="59414" name="Text Box 22"/>
          <p:cNvSpPr txBox="1">
            <a:spLocks noChangeArrowheads="1"/>
          </p:cNvSpPr>
          <p:nvPr/>
        </p:nvSpPr>
        <p:spPr bwMode="auto">
          <a:xfrm>
            <a:off x="2009775" y="4141788"/>
            <a:ext cx="1370013" cy="742950"/>
          </a:xfrm>
          <a:prstGeom prst="rect">
            <a:avLst/>
          </a:prstGeom>
          <a:noFill/>
          <a:ln w="9525">
            <a:noFill/>
            <a:miter lim="800000"/>
            <a:headEnd/>
            <a:tailEnd/>
          </a:ln>
          <a:effectLst/>
        </p:spPr>
        <p:txBody>
          <a:bodyPr lIns="0" tIns="0" rIns="0" bIns="0">
            <a:spAutoFit/>
          </a:bodyPr>
          <a:lstStyle/>
          <a:p>
            <a:pPr>
              <a:lnSpc>
                <a:spcPct val="90000"/>
              </a:lnSpc>
            </a:pPr>
            <a:r>
              <a:rPr lang="en-US" sz="1800" b="1" dirty="0"/>
              <a:t>A typical rod-shaped bacterium</a:t>
            </a:r>
            <a:endParaRPr lang="en-US" sz="1800" b="1" dirty="0">
              <a:latin typeface="Times" pitchFamily="1" charset="0"/>
            </a:endParaRPr>
          </a:p>
        </p:txBody>
      </p:sp>
      <p:sp>
        <p:nvSpPr>
          <p:cNvPr id="59415" name="Text Box 23"/>
          <p:cNvSpPr txBox="1">
            <a:spLocks noChangeArrowheads="1"/>
          </p:cNvSpPr>
          <p:nvPr/>
        </p:nvSpPr>
        <p:spPr bwMode="auto">
          <a:xfrm>
            <a:off x="6678613" y="4141788"/>
            <a:ext cx="301625" cy="247650"/>
          </a:xfrm>
          <a:prstGeom prst="rect">
            <a:avLst/>
          </a:prstGeom>
          <a:noFill/>
          <a:ln w="9525">
            <a:noFill/>
            <a:miter lim="800000"/>
            <a:headEnd/>
            <a:tailEnd/>
          </a:ln>
          <a:effectLst/>
        </p:spPr>
        <p:txBody>
          <a:bodyPr lIns="0" tIns="0" rIns="0" bIns="0">
            <a:spAutoFit/>
          </a:bodyPr>
          <a:lstStyle/>
          <a:p>
            <a:pPr>
              <a:lnSpc>
                <a:spcPct val="90000"/>
              </a:lnSpc>
            </a:pPr>
            <a:r>
              <a:rPr lang="en-US" sz="1800" b="1" dirty="0"/>
              <a:t>(b)</a:t>
            </a:r>
            <a:endParaRPr lang="en-US" sz="1800" b="1" dirty="0">
              <a:latin typeface="Times" pitchFamily="1" charset="0"/>
            </a:endParaRPr>
          </a:p>
        </p:txBody>
      </p:sp>
      <p:sp>
        <p:nvSpPr>
          <p:cNvPr id="59416" name="Text Box 24"/>
          <p:cNvSpPr txBox="1">
            <a:spLocks noChangeArrowheads="1"/>
          </p:cNvSpPr>
          <p:nvPr/>
        </p:nvSpPr>
        <p:spPr bwMode="auto">
          <a:xfrm>
            <a:off x="7029450" y="4141788"/>
            <a:ext cx="1887538" cy="1238250"/>
          </a:xfrm>
          <a:prstGeom prst="rect">
            <a:avLst/>
          </a:prstGeom>
          <a:noFill/>
          <a:ln w="9525">
            <a:noFill/>
            <a:miter lim="800000"/>
            <a:headEnd/>
            <a:tailEnd/>
          </a:ln>
          <a:effectLst/>
        </p:spPr>
        <p:txBody>
          <a:bodyPr lIns="0" tIns="0" rIns="0" bIns="0">
            <a:spAutoFit/>
          </a:bodyPr>
          <a:lstStyle/>
          <a:p>
            <a:pPr>
              <a:lnSpc>
                <a:spcPct val="90000"/>
              </a:lnSpc>
            </a:pPr>
            <a:r>
              <a:rPr lang="en-US" sz="1800" b="1" dirty="0"/>
              <a:t>A thin section through the bacterium </a:t>
            </a:r>
            <a:r>
              <a:rPr lang="en-US" sz="1800" b="1" i="1" dirty="0"/>
              <a:t>Bacillus coagulans</a:t>
            </a:r>
            <a:r>
              <a:rPr lang="en-US" sz="1800" b="1" dirty="0"/>
              <a:t> (TEM)</a:t>
            </a:r>
            <a:endParaRPr lang="en-US" sz="1800" b="1" dirty="0">
              <a:latin typeface="Times" pitchFamily="1" charset="0"/>
            </a:endParaRPr>
          </a:p>
        </p:txBody>
      </p:sp>
      <p:sp>
        <p:nvSpPr>
          <p:cNvPr id="59417" name="Text Box 25"/>
          <p:cNvSpPr txBox="1">
            <a:spLocks noChangeArrowheads="1"/>
          </p:cNvSpPr>
          <p:nvPr/>
        </p:nvSpPr>
        <p:spPr bwMode="auto">
          <a:xfrm>
            <a:off x="7826375" y="3819525"/>
            <a:ext cx="723900" cy="220663"/>
          </a:xfrm>
          <a:prstGeom prst="rect">
            <a:avLst/>
          </a:prstGeom>
          <a:noFill/>
          <a:ln w="9525">
            <a:noFill/>
            <a:miter lim="800000"/>
            <a:headEnd/>
            <a:tailEnd/>
          </a:ln>
          <a:effectLst/>
        </p:spPr>
        <p:txBody>
          <a:bodyPr lIns="0" tIns="0" rIns="0" bIns="0">
            <a:spAutoFit/>
          </a:bodyPr>
          <a:lstStyle/>
          <a:p>
            <a:pPr>
              <a:lnSpc>
                <a:spcPct val="90000"/>
              </a:lnSpc>
            </a:pPr>
            <a:r>
              <a:rPr lang="en-US" sz="1600" b="1" dirty="0"/>
              <a:t>0.5 µm</a:t>
            </a:r>
            <a:endParaRPr lang="en-US" sz="1600" b="1" dirty="0">
              <a:latin typeface="Times" pitchFamily="1" charset="0"/>
            </a:endParaRPr>
          </a:p>
        </p:txBody>
      </p:sp>
      <p:sp>
        <p:nvSpPr>
          <p:cNvPr id="59418" name="Line 26"/>
          <p:cNvSpPr>
            <a:spLocks noChangeShapeType="1"/>
          </p:cNvSpPr>
          <p:nvPr/>
        </p:nvSpPr>
        <p:spPr bwMode="auto">
          <a:xfrm>
            <a:off x="7756525" y="3787775"/>
            <a:ext cx="762000" cy="0"/>
          </a:xfrm>
          <a:prstGeom prst="line">
            <a:avLst/>
          </a:prstGeom>
          <a:noFill/>
          <a:ln w="25400">
            <a:solidFill>
              <a:schemeClr val="tx1"/>
            </a:solidFill>
            <a:round/>
            <a:headEnd/>
            <a:tailEnd/>
          </a:ln>
          <a:effectLst/>
        </p:spPr>
        <p:txBody>
          <a:bodyPr wrap="none" anchor="ctr"/>
          <a:lstStyle/>
          <a:p>
            <a:endParaRPr lang="en-US" dirty="0"/>
          </a:p>
        </p:txBody>
      </p:sp>
      <p:sp>
        <p:nvSpPr>
          <p:cNvPr id="59419" name="Line 27"/>
          <p:cNvSpPr>
            <a:spLocks noChangeShapeType="1"/>
          </p:cNvSpPr>
          <p:nvPr/>
        </p:nvSpPr>
        <p:spPr bwMode="auto">
          <a:xfrm>
            <a:off x="7756525" y="3743325"/>
            <a:ext cx="0" cy="95250"/>
          </a:xfrm>
          <a:prstGeom prst="line">
            <a:avLst/>
          </a:prstGeom>
          <a:noFill/>
          <a:ln w="25400">
            <a:solidFill>
              <a:schemeClr val="tx1"/>
            </a:solidFill>
            <a:round/>
            <a:headEnd/>
            <a:tailEnd/>
          </a:ln>
          <a:effectLst/>
        </p:spPr>
        <p:txBody>
          <a:bodyPr wrap="none" anchor="ctr"/>
          <a:lstStyle/>
          <a:p>
            <a:endParaRPr lang="en-US" dirty="0"/>
          </a:p>
        </p:txBody>
      </p:sp>
      <p:sp>
        <p:nvSpPr>
          <p:cNvPr id="59420" name="Line 28"/>
          <p:cNvSpPr>
            <a:spLocks noChangeShapeType="1"/>
          </p:cNvSpPr>
          <p:nvPr/>
        </p:nvSpPr>
        <p:spPr bwMode="auto">
          <a:xfrm>
            <a:off x="8521700" y="3743325"/>
            <a:ext cx="0" cy="95250"/>
          </a:xfrm>
          <a:prstGeom prst="line">
            <a:avLst/>
          </a:prstGeom>
          <a:noFill/>
          <a:ln w="25400">
            <a:solidFill>
              <a:schemeClr val="tx1"/>
            </a:solidFill>
            <a:round/>
            <a:headEnd/>
            <a:tailEnd/>
          </a:ln>
          <a:effectLst/>
        </p:spPr>
        <p:txBody>
          <a:bodyPr wrap="none" anchor="ctr"/>
          <a:lstStyle/>
          <a:p>
            <a:endParaRPr lang="en-US" dirty="0"/>
          </a:p>
        </p:txBody>
      </p:sp>
      <p:sp>
        <p:nvSpPr>
          <p:cNvPr id="59421" name="Line 29"/>
          <p:cNvSpPr>
            <a:spLocks noChangeShapeType="1"/>
          </p:cNvSpPr>
          <p:nvPr/>
        </p:nvSpPr>
        <p:spPr bwMode="auto">
          <a:xfrm flipV="1">
            <a:off x="6178550" y="3159125"/>
            <a:ext cx="1190625" cy="355600"/>
          </a:xfrm>
          <a:prstGeom prst="line">
            <a:avLst/>
          </a:prstGeom>
          <a:noFill/>
          <a:ln w="25400">
            <a:solidFill>
              <a:schemeClr val="tx1"/>
            </a:solidFill>
            <a:round/>
            <a:headEnd/>
            <a:tailEnd/>
          </a:ln>
          <a:effectLst/>
        </p:spPr>
        <p:txBody>
          <a:bodyPr wrap="none" anchor="ctr"/>
          <a:lstStyle/>
          <a:p>
            <a:endParaRPr lang="en-US" dirty="0"/>
          </a:p>
        </p:txBody>
      </p:sp>
      <p:sp>
        <p:nvSpPr>
          <p:cNvPr id="59422" name="Line 30"/>
          <p:cNvSpPr>
            <a:spLocks noChangeShapeType="1"/>
          </p:cNvSpPr>
          <p:nvPr/>
        </p:nvSpPr>
        <p:spPr bwMode="auto">
          <a:xfrm flipV="1">
            <a:off x="5708650" y="2790825"/>
            <a:ext cx="1479550" cy="298450"/>
          </a:xfrm>
          <a:prstGeom prst="line">
            <a:avLst/>
          </a:prstGeom>
          <a:noFill/>
          <a:ln w="25400">
            <a:solidFill>
              <a:schemeClr val="tx1"/>
            </a:solidFill>
            <a:round/>
            <a:headEnd/>
            <a:tailEnd/>
          </a:ln>
          <a:effectLst/>
        </p:spPr>
        <p:txBody>
          <a:bodyPr wrap="none" anchor="ctr"/>
          <a:lstStyle/>
          <a:p>
            <a:endParaRPr lang="en-US" dirty="0"/>
          </a:p>
        </p:txBody>
      </p:sp>
      <p:sp>
        <p:nvSpPr>
          <p:cNvPr id="59425" name="Line 33"/>
          <p:cNvSpPr>
            <a:spLocks noChangeShapeType="1"/>
          </p:cNvSpPr>
          <p:nvPr/>
        </p:nvSpPr>
        <p:spPr bwMode="auto">
          <a:xfrm flipV="1">
            <a:off x="6340475" y="2378075"/>
            <a:ext cx="682625" cy="266700"/>
          </a:xfrm>
          <a:prstGeom prst="line">
            <a:avLst/>
          </a:prstGeom>
          <a:noFill/>
          <a:ln w="25400">
            <a:solidFill>
              <a:schemeClr val="tx1"/>
            </a:solidFill>
            <a:round/>
            <a:headEnd/>
            <a:tailEnd/>
          </a:ln>
          <a:effectLst/>
        </p:spPr>
        <p:txBody>
          <a:bodyPr wrap="none" anchor="ctr"/>
          <a:lstStyle/>
          <a:p>
            <a:endParaRPr lang="en-US" dirty="0"/>
          </a:p>
        </p:txBody>
      </p:sp>
      <p:sp>
        <p:nvSpPr>
          <p:cNvPr id="59426" name="Line 34"/>
          <p:cNvSpPr>
            <a:spLocks noChangeShapeType="1"/>
          </p:cNvSpPr>
          <p:nvPr/>
        </p:nvSpPr>
        <p:spPr bwMode="auto">
          <a:xfrm>
            <a:off x="5740400" y="2200275"/>
            <a:ext cx="1501775" cy="133350"/>
          </a:xfrm>
          <a:prstGeom prst="line">
            <a:avLst/>
          </a:prstGeom>
          <a:noFill/>
          <a:ln w="25400">
            <a:solidFill>
              <a:schemeClr val="tx1"/>
            </a:solidFill>
            <a:round/>
            <a:headEnd/>
            <a:tailEnd/>
          </a:ln>
          <a:effectLst/>
        </p:spPr>
        <p:txBody>
          <a:bodyPr wrap="none" anchor="ctr"/>
          <a:lstStyle/>
          <a:p>
            <a:endParaRPr lang="en-US" dirty="0"/>
          </a:p>
        </p:txBody>
      </p:sp>
      <p:sp>
        <p:nvSpPr>
          <p:cNvPr id="59427" name="AutoShape 35"/>
          <p:cNvSpPr>
            <a:spLocks/>
          </p:cNvSpPr>
          <p:nvPr/>
        </p:nvSpPr>
        <p:spPr bwMode="auto">
          <a:xfrm rot="-1753363">
            <a:off x="7048500" y="1657350"/>
            <a:ext cx="60325" cy="508000"/>
          </a:xfrm>
          <a:prstGeom prst="leftBrace">
            <a:avLst>
              <a:gd name="adj1" fmla="val 70175"/>
              <a:gd name="adj2" fmla="val 50000"/>
            </a:avLst>
          </a:prstGeom>
          <a:noFill/>
          <a:ln w="25400">
            <a:solidFill>
              <a:schemeClr val="tx1"/>
            </a:solidFill>
            <a:round/>
            <a:headEnd/>
            <a:tailEnd/>
          </a:ln>
          <a:effectLst/>
        </p:spPr>
        <p:txBody>
          <a:bodyPr wrap="none" anchor="ctr"/>
          <a:lstStyle/>
          <a:p>
            <a:endParaRPr lang="en-US" dirty="0"/>
          </a:p>
        </p:txBody>
      </p:sp>
      <p:sp>
        <p:nvSpPr>
          <p:cNvPr id="59428" name="Line 36"/>
          <p:cNvSpPr>
            <a:spLocks noChangeShapeType="1"/>
          </p:cNvSpPr>
          <p:nvPr/>
        </p:nvSpPr>
        <p:spPr bwMode="auto">
          <a:xfrm>
            <a:off x="5051425" y="1628775"/>
            <a:ext cx="2006600" cy="288925"/>
          </a:xfrm>
          <a:prstGeom prst="line">
            <a:avLst/>
          </a:prstGeom>
          <a:noFill/>
          <a:ln w="25400">
            <a:solidFill>
              <a:schemeClr val="tx1"/>
            </a:solidFill>
            <a:round/>
            <a:headEnd/>
            <a:tailEnd/>
          </a:ln>
          <a:effectLst/>
        </p:spPr>
        <p:txBody>
          <a:bodyPr wrap="none" anchor="ctr"/>
          <a:lstStyle/>
          <a:p>
            <a:endParaRPr lang="en-US" dirty="0"/>
          </a:p>
        </p:txBody>
      </p:sp>
      <p:sp>
        <p:nvSpPr>
          <p:cNvPr id="59429" name="Line 37"/>
          <p:cNvSpPr>
            <a:spLocks noChangeShapeType="1"/>
          </p:cNvSpPr>
          <p:nvPr/>
        </p:nvSpPr>
        <p:spPr bwMode="auto">
          <a:xfrm flipV="1">
            <a:off x="2520950" y="1038225"/>
            <a:ext cx="1117600" cy="107950"/>
          </a:xfrm>
          <a:prstGeom prst="line">
            <a:avLst/>
          </a:prstGeom>
          <a:noFill/>
          <a:ln w="25400">
            <a:solidFill>
              <a:schemeClr val="tx1"/>
            </a:solidFill>
            <a:round/>
            <a:headEnd/>
            <a:tailEnd/>
          </a:ln>
          <a:effectLst/>
        </p:spPr>
        <p:txBody>
          <a:bodyPr wrap="none" anchor="ctr"/>
          <a:lstStyle/>
          <a:p>
            <a:endParaRPr lang="en-US" dirty="0"/>
          </a:p>
        </p:txBody>
      </p:sp>
      <p:sp>
        <p:nvSpPr>
          <p:cNvPr id="59430" name="Line 38"/>
          <p:cNvSpPr>
            <a:spLocks noChangeShapeType="1"/>
          </p:cNvSpPr>
          <p:nvPr/>
        </p:nvSpPr>
        <p:spPr bwMode="auto">
          <a:xfrm flipH="1">
            <a:off x="2670175" y="1038225"/>
            <a:ext cx="968375" cy="323850"/>
          </a:xfrm>
          <a:prstGeom prst="line">
            <a:avLst/>
          </a:prstGeom>
          <a:noFill/>
          <a:ln w="25400">
            <a:solidFill>
              <a:schemeClr val="tx1"/>
            </a:solidFill>
            <a:round/>
            <a:headEnd/>
            <a:tailEnd/>
          </a:ln>
          <a:effectLst/>
        </p:spPr>
        <p:txBody>
          <a:bodyPr wrap="none" anchor="ctr"/>
          <a:lstStyle/>
          <a:p>
            <a:endParaRPr lang="en-US" dirty="0"/>
          </a:p>
        </p:txBody>
      </p:sp>
      <p:sp>
        <p:nvSpPr>
          <p:cNvPr id="59431" name="Line 39"/>
          <p:cNvSpPr>
            <a:spLocks noChangeShapeType="1"/>
          </p:cNvSpPr>
          <p:nvPr/>
        </p:nvSpPr>
        <p:spPr bwMode="auto">
          <a:xfrm flipH="1">
            <a:off x="3095625" y="1625600"/>
            <a:ext cx="911225" cy="1003300"/>
          </a:xfrm>
          <a:prstGeom prst="line">
            <a:avLst/>
          </a:prstGeom>
          <a:noFill/>
          <a:ln w="25400">
            <a:solidFill>
              <a:schemeClr val="tx1"/>
            </a:solidFill>
            <a:round/>
            <a:headEnd/>
            <a:tailEnd/>
          </a:ln>
          <a:effectLst/>
        </p:spPr>
        <p:txBody>
          <a:bodyPr wrap="none" anchor="ctr"/>
          <a:lstStyle/>
          <a:p>
            <a:endParaRPr lang="en-US" dirty="0"/>
          </a:p>
        </p:txBody>
      </p:sp>
      <p:sp>
        <p:nvSpPr>
          <p:cNvPr id="59432" name="AutoShape 40"/>
          <p:cNvSpPr>
            <a:spLocks/>
          </p:cNvSpPr>
          <p:nvPr/>
        </p:nvSpPr>
        <p:spPr bwMode="auto">
          <a:xfrm rot="-1792370">
            <a:off x="2984500" y="1978025"/>
            <a:ext cx="131763" cy="1362075"/>
          </a:xfrm>
          <a:prstGeom prst="rightBrace">
            <a:avLst>
              <a:gd name="adj1" fmla="val 86144"/>
              <a:gd name="adj2" fmla="val 50000"/>
            </a:avLst>
          </a:prstGeom>
          <a:noFill/>
          <a:ln w="25400">
            <a:solidFill>
              <a:schemeClr val="tx1"/>
            </a:solidFill>
            <a:round/>
            <a:headEnd/>
            <a:tailEnd/>
          </a:ln>
          <a:effectLst/>
        </p:spPr>
        <p:txBody>
          <a:bodyPr wrap="none" anchor="ctr"/>
          <a:lstStyle/>
          <a:p>
            <a:endParaRPr lang="en-US" dirty="0"/>
          </a:p>
        </p:txBody>
      </p:sp>
      <p:sp>
        <p:nvSpPr>
          <p:cNvPr id="59433" name="Line 41"/>
          <p:cNvSpPr>
            <a:spLocks noChangeShapeType="1"/>
          </p:cNvSpPr>
          <p:nvPr/>
        </p:nvSpPr>
        <p:spPr bwMode="auto">
          <a:xfrm flipH="1">
            <a:off x="3181350" y="2184400"/>
            <a:ext cx="1244600" cy="590550"/>
          </a:xfrm>
          <a:prstGeom prst="line">
            <a:avLst/>
          </a:prstGeom>
          <a:noFill/>
          <a:ln w="25400">
            <a:solidFill>
              <a:schemeClr val="tx1"/>
            </a:solidFill>
            <a:round/>
            <a:headEnd/>
            <a:tailEnd/>
          </a:ln>
          <a:effectLst/>
        </p:spPr>
        <p:txBody>
          <a:bodyPr wrap="none" anchor="ctr"/>
          <a:lstStyle/>
          <a:p>
            <a:endParaRPr lang="en-US" dirty="0"/>
          </a:p>
        </p:txBody>
      </p:sp>
      <p:sp>
        <p:nvSpPr>
          <p:cNvPr id="59434" name="Line 42"/>
          <p:cNvSpPr>
            <a:spLocks noChangeShapeType="1"/>
          </p:cNvSpPr>
          <p:nvPr/>
        </p:nvSpPr>
        <p:spPr bwMode="auto">
          <a:xfrm flipH="1">
            <a:off x="3295650" y="2647950"/>
            <a:ext cx="914400" cy="225425"/>
          </a:xfrm>
          <a:prstGeom prst="line">
            <a:avLst/>
          </a:prstGeom>
          <a:noFill/>
          <a:ln w="25400">
            <a:solidFill>
              <a:schemeClr val="tx1"/>
            </a:solidFill>
            <a:round/>
            <a:headEnd/>
            <a:tailEnd/>
          </a:ln>
          <a:effectLst/>
        </p:spPr>
        <p:txBody>
          <a:bodyPr wrap="none" anchor="ctr"/>
          <a:lstStyle/>
          <a:p>
            <a:endParaRPr lang="en-US" dirty="0"/>
          </a:p>
        </p:txBody>
      </p:sp>
      <p:sp>
        <p:nvSpPr>
          <p:cNvPr id="59435" name="Line 43"/>
          <p:cNvSpPr>
            <a:spLocks noChangeShapeType="1"/>
          </p:cNvSpPr>
          <p:nvPr/>
        </p:nvSpPr>
        <p:spPr bwMode="auto">
          <a:xfrm flipH="1" flipV="1">
            <a:off x="3444875" y="3079750"/>
            <a:ext cx="1263650" cy="3175"/>
          </a:xfrm>
          <a:prstGeom prst="line">
            <a:avLst/>
          </a:prstGeom>
          <a:noFill/>
          <a:ln w="25400">
            <a:solidFill>
              <a:schemeClr val="tx1"/>
            </a:solidFill>
            <a:round/>
            <a:headEnd/>
            <a:tailEnd/>
          </a:ln>
          <a:effectLst/>
        </p:spPr>
        <p:txBody>
          <a:bodyPr wrap="none" anchor="ctr"/>
          <a:lstStyle/>
          <a:p>
            <a:endParaRPr lang="en-US" dirty="0"/>
          </a:p>
        </p:txBody>
      </p:sp>
      <p:sp>
        <p:nvSpPr>
          <p:cNvPr id="59436" name="Line 44"/>
          <p:cNvSpPr>
            <a:spLocks noChangeShapeType="1"/>
          </p:cNvSpPr>
          <p:nvPr/>
        </p:nvSpPr>
        <p:spPr bwMode="auto">
          <a:xfrm flipH="1" flipV="1">
            <a:off x="3552825" y="3314700"/>
            <a:ext cx="1651000" cy="180975"/>
          </a:xfrm>
          <a:prstGeom prst="line">
            <a:avLst/>
          </a:prstGeom>
          <a:noFill/>
          <a:ln w="25400">
            <a:solidFill>
              <a:schemeClr val="tx1"/>
            </a:solidFill>
            <a:round/>
            <a:headEnd/>
            <a:tailEnd/>
          </a:ln>
          <a:effectLst/>
        </p:spPr>
        <p:txBody>
          <a:bodyPr wrap="none" anchor="ctr"/>
          <a:lstStyle/>
          <a:p>
            <a:endParaRPr lang="en-US" dirty="0"/>
          </a:p>
        </p:txBody>
      </p:sp>
      <p:sp>
        <p:nvSpPr>
          <p:cNvPr id="59437" name="Line 45"/>
          <p:cNvSpPr>
            <a:spLocks noChangeShapeType="1"/>
          </p:cNvSpPr>
          <p:nvPr/>
        </p:nvSpPr>
        <p:spPr bwMode="auto">
          <a:xfrm flipH="1">
            <a:off x="1809750" y="2673350"/>
            <a:ext cx="993775" cy="409575"/>
          </a:xfrm>
          <a:prstGeom prst="line">
            <a:avLst/>
          </a:prstGeom>
          <a:noFill/>
          <a:ln w="25400">
            <a:solidFill>
              <a:schemeClr val="tx1"/>
            </a:solidFill>
            <a:round/>
            <a:headEnd/>
            <a:tailEnd/>
          </a:ln>
          <a:effectLst/>
        </p:spPr>
        <p:txBody>
          <a:bodyPr wrap="none" anchor="ctr"/>
          <a:lstStyle/>
          <a:p>
            <a:endParaRPr lang="en-US" dirty="0"/>
          </a:p>
        </p:txBody>
      </p:sp>
      <p:sp>
        <p:nvSpPr>
          <p:cNvPr id="59438" name="Line 46"/>
          <p:cNvSpPr>
            <a:spLocks noChangeShapeType="1"/>
          </p:cNvSpPr>
          <p:nvPr/>
        </p:nvSpPr>
        <p:spPr bwMode="auto">
          <a:xfrm flipV="1">
            <a:off x="4202113" y="4148138"/>
            <a:ext cx="784225" cy="28575"/>
          </a:xfrm>
          <a:prstGeom prst="line">
            <a:avLst/>
          </a:prstGeom>
          <a:noFill/>
          <a:ln w="25400">
            <a:solidFill>
              <a:schemeClr val="tx1"/>
            </a:solidFill>
            <a:round/>
            <a:headEnd/>
            <a:tailEnd/>
          </a:ln>
          <a:effectLst/>
        </p:spPr>
        <p:txBody>
          <a:bodyPr wrap="none" anchor="ctr"/>
          <a:lstStyle/>
          <a:p>
            <a:endParaRPr lang="en-US" dirty="0"/>
          </a:p>
        </p:txBody>
      </p:sp>
      <p:sp>
        <p:nvSpPr>
          <p:cNvPr id="59439" name="Line 47"/>
          <p:cNvSpPr>
            <a:spLocks noChangeShapeType="1"/>
          </p:cNvSpPr>
          <p:nvPr/>
        </p:nvSpPr>
        <p:spPr bwMode="auto">
          <a:xfrm flipH="1">
            <a:off x="3954463" y="4148138"/>
            <a:ext cx="1031875" cy="688975"/>
          </a:xfrm>
          <a:prstGeom prst="line">
            <a:avLst/>
          </a:prstGeom>
          <a:noFill/>
          <a:ln w="25400">
            <a:solidFill>
              <a:schemeClr val="tx1"/>
            </a:solidFill>
            <a:round/>
            <a:headEnd/>
            <a:tailEnd/>
          </a:ln>
          <a:effectLst/>
        </p:spPr>
        <p:txBody>
          <a:bodyPr wrap="none" anchor="ctr"/>
          <a:lstStyle/>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en-US" dirty="0" smtClean="0"/>
              <a:t>Eukaryotic</a:t>
            </a:r>
            <a:endParaRPr lang="en-US" dirty="0"/>
          </a:p>
        </p:txBody>
      </p:sp>
      <p:sp>
        <p:nvSpPr>
          <p:cNvPr id="3" name="Content Placeholder 2"/>
          <p:cNvSpPr>
            <a:spLocks noGrp="1"/>
          </p:cNvSpPr>
          <p:nvPr>
            <p:ph idx="1"/>
          </p:nvPr>
        </p:nvSpPr>
        <p:spPr>
          <a:xfrm>
            <a:off x="457200" y="838200"/>
            <a:ext cx="8229600" cy="5791200"/>
          </a:xfrm>
        </p:spPr>
        <p:txBody>
          <a:bodyPr>
            <a:normAutofit lnSpcReduction="10000"/>
          </a:bodyPr>
          <a:lstStyle/>
          <a:p>
            <a:r>
              <a:rPr lang="en-US" dirty="0" smtClean="0"/>
              <a:t>Eukaryotic cells are about 10 times the size of a typical prokaryote and can be as much as 1000 times greater in volume. </a:t>
            </a:r>
          </a:p>
          <a:p>
            <a:r>
              <a:rPr lang="en-US" dirty="0" smtClean="0"/>
              <a:t>The major difference between prokaryotes and eukaryotes is that eukaryotic cells contain membrane-bound compartments in which specific metabolic activities take place. Most important among these is the presence of a cell nucleus, a membrane-delineated compartment that houses the eukaryotic cell's DNA. It is this nucleus that gives the eukaryote its name, which means "true nucleus." </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582" name="Picture 118" descr="06_09aAnimalCell-U"/>
          <p:cNvPicPr>
            <a:picLocks noChangeAspect="1" noChangeArrowheads="1"/>
          </p:cNvPicPr>
          <p:nvPr/>
        </p:nvPicPr>
        <p:blipFill>
          <a:blip r:embed="rId3" cstate="print"/>
          <a:srcRect/>
          <a:stretch>
            <a:fillRect/>
          </a:stretch>
        </p:blipFill>
        <p:spPr bwMode="auto">
          <a:xfrm>
            <a:off x="696913" y="193675"/>
            <a:ext cx="7750175" cy="6584950"/>
          </a:xfrm>
          <a:prstGeom prst="rect">
            <a:avLst/>
          </a:prstGeom>
          <a:noFill/>
        </p:spPr>
      </p:pic>
      <p:sp>
        <p:nvSpPr>
          <p:cNvPr id="62467" name="Rectangle 3"/>
          <p:cNvSpPr>
            <a:spLocks noGrp="1" noChangeArrowheads="1"/>
          </p:cNvSpPr>
          <p:nvPr>
            <p:ph type="ctrTitle"/>
          </p:nvPr>
        </p:nvSpPr>
        <p:spPr bwMode="auto">
          <a:xfrm>
            <a:off x="152400" y="0"/>
            <a:ext cx="1981200" cy="304800"/>
          </a:xfrm>
          <a:noFill/>
          <a:ln w="3175">
            <a:miter lim="800000"/>
            <a:headEnd/>
            <a:tailEnd/>
          </a:ln>
        </p:spPr>
        <p:txBody>
          <a:bodyPr vert="horz" wrap="square" lIns="91440" tIns="45720" rIns="91440" bIns="45720" numCol="1" anchor="t" anchorCtr="0" compatLnSpc="1">
            <a:prstTxWarp prst="textNoShape">
              <a:avLst/>
            </a:prstTxWarp>
          </a:bodyPr>
          <a:lstStyle/>
          <a:p>
            <a:pPr algn="l"/>
            <a:r>
              <a:rPr lang="en-US" sz="1200" dirty="0">
                <a:latin typeface="Arial" charset="0"/>
              </a:rPr>
              <a:t>Fig. 6-9a</a:t>
            </a:r>
          </a:p>
        </p:txBody>
      </p:sp>
      <p:sp>
        <p:nvSpPr>
          <p:cNvPr id="62536" name="Text Box 72"/>
          <p:cNvSpPr txBox="1">
            <a:spLocks noChangeArrowheads="1"/>
          </p:cNvSpPr>
          <p:nvPr/>
        </p:nvSpPr>
        <p:spPr bwMode="auto">
          <a:xfrm>
            <a:off x="2238375" y="720725"/>
            <a:ext cx="3130550" cy="206375"/>
          </a:xfrm>
          <a:prstGeom prst="rect">
            <a:avLst/>
          </a:prstGeom>
          <a:noFill/>
          <a:ln w="9525">
            <a:noFill/>
            <a:miter lim="800000"/>
            <a:headEnd/>
            <a:tailEnd/>
          </a:ln>
          <a:effectLst/>
        </p:spPr>
        <p:txBody>
          <a:bodyPr lIns="0" tIns="0" rIns="0" bIns="0">
            <a:spAutoFit/>
          </a:bodyPr>
          <a:lstStyle/>
          <a:p>
            <a:pPr>
              <a:lnSpc>
                <a:spcPct val="90000"/>
              </a:lnSpc>
            </a:pPr>
            <a:r>
              <a:rPr lang="en-US" sz="1500" b="1" dirty="0"/>
              <a:t>ENDOPLASMIC RETICULUM (ER)</a:t>
            </a:r>
            <a:endParaRPr lang="en-US" sz="1500" b="1" dirty="0">
              <a:latin typeface="Times" pitchFamily="1" charset="0"/>
            </a:endParaRPr>
          </a:p>
        </p:txBody>
      </p:sp>
      <p:sp>
        <p:nvSpPr>
          <p:cNvPr id="62540" name="Text Box 76"/>
          <p:cNvSpPr txBox="1">
            <a:spLocks noChangeArrowheads="1"/>
          </p:cNvSpPr>
          <p:nvPr/>
        </p:nvSpPr>
        <p:spPr bwMode="auto">
          <a:xfrm>
            <a:off x="3946525" y="1089025"/>
            <a:ext cx="1143000" cy="206375"/>
          </a:xfrm>
          <a:prstGeom prst="rect">
            <a:avLst/>
          </a:prstGeom>
          <a:noFill/>
          <a:ln w="9525">
            <a:noFill/>
            <a:miter lim="800000"/>
            <a:headEnd/>
            <a:tailEnd/>
          </a:ln>
          <a:effectLst/>
        </p:spPr>
        <p:txBody>
          <a:bodyPr lIns="0" tIns="0" rIns="0" bIns="0">
            <a:spAutoFit/>
          </a:bodyPr>
          <a:lstStyle/>
          <a:p>
            <a:pPr>
              <a:lnSpc>
                <a:spcPct val="90000"/>
              </a:lnSpc>
            </a:pPr>
            <a:r>
              <a:rPr lang="en-US" sz="1500" b="1" dirty="0"/>
              <a:t>Smooth ER</a:t>
            </a:r>
            <a:endParaRPr lang="en-US" sz="1500" b="1" dirty="0">
              <a:latin typeface="Times" pitchFamily="1" charset="0"/>
            </a:endParaRPr>
          </a:p>
        </p:txBody>
      </p:sp>
      <p:sp>
        <p:nvSpPr>
          <p:cNvPr id="62541" name="Text Box 77"/>
          <p:cNvSpPr txBox="1">
            <a:spLocks noChangeArrowheads="1"/>
          </p:cNvSpPr>
          <p:nvPr/>
        </p:nvSpPr>
        <p:spPr bwMode="auto">
          <a:xfrm>
            <a:off x="2803525" y="1089025"/>
            <a:ext cx="985838" cy="206375"/>
          </a:xfrm>
          <a:prstGeom prst="rect">
            <a:avLst/>
          </a:prstGeom>
          <a:noFill/>
          <a:ln w="9525">
            <a:noFill/>
            <a:miter lim="800000"/>
            <a:headEnd/>
            <a:tailEnd/>
          </a:ln>
          <a:effectLst/>
        </p:spPr>
        <p:txBody>
          <a:bodyPr lIns="0" tIns="0" rIns="0" bIns="0">
            <a:spAutoFit/>
          </a:bodyPr>
          <a:lstStyle/>
          <a:p>
            <a:pPr>
              <a:lnSpc>
                <a:spcPct val="90000"/>
              </a:lnSpc>
            </a:pPr>
            <a:r>
              <a:rPr lang="en-US" sz="1500" b="1" dirty="0"/>
              <a:t>Rough ER</a:t>
            </a:r>
            <a:endParaRPr lang="en-US" sz="1500" b="1" dirty="0">
              <a:latin typeface="Times" pitchFamily="1" charset="0"/>
            </a:endParaRPr>
          </a:p>
        </p:txBody>
      </p:sp>
      <p:sp>
        <p:nvSpPr>
          <p:cNvPr id="62542" name="Text Box 78"/>
          <p:cNvSpPr txBox="1">
            <a:spLocks noChangeArrowheads="1"/>
          </p:cNvSpPr>
          <p:nvPr/>
        </p:nvSpPr>
        <p:spPr bwMode="auto">
          <a:xfrm>
            <a:off x="1606550" y="1263650"/>
            <a:ext cx="985838" cy="206375"/>
          </a:xfrm>
          <a:prstGeom prst="rect">
            <a:avLst/>
          </a:prstGeom>
          <a:noFill/>
          <a:ln w="9525">
            <a:noFill/>
            <a:miter lim="800000"/>
            <a:headEnd/>
            <a:tailEnd/>
          </a:ln>
          <a:effectLst/>
        </p:spPr>
        <p:txBody>
          <a:bodyPr lIns="0" tIns="0" rIns="0" bIns="0">
            <a:spAutoFit/>
          </a:bodyPr>
          <a:lstStyle/>
          <a:p>
            <a:pPr>
              <a:lnSpc>
                <a:spcPct val="90000"/>
              </a:lnSpc>
            </a:pPr>
            <a:r>
              <a:rPr lang="en-US" sz="1500" b="1" dirty="0"/>
              <a:t>Flagellum</a:t>
            </a:r>
            <a:endParaRPr lang="en-US" sz="1500" b="1" dirty="0">
              <a:latin typeface="Times" pitchFamily="1" charset="0"/>
            </a:endParaRPr>
          </a:p>
        </p:txBody>
      </p:sp>
      <p:sp>
        <p:nvSpPr>
          <p:cNvPr id="62543" name="Text Box 79"/>
          <p:cNvSpPr txBox="1">
            <a:spLocks noChangeArrowheads="1"/>
          </p:cNvSpPr>
          <p:nvPr/>
        </p:nvSpPr>
        <p:spPr bwMode="auto">
          <a:xfrm>
            <a:off x="1412875" y="1984375"/>
            <a:ext cx="1135063" cy="206375"/>
          </a:xfrm>
          <a:prstGeom prst="rect">
            <a:avLst/>
          </a:prstGeom>
          <a:noFill/>
          <a:ln w="9525">
            <a:noFill/>
            <a:miter lim="800000"/>
            <a:headEnd/>
            <a:tailEnd/>
          </a:ln>
          <a:effectLst/>
        </p:spPr>
        <p:txBody>
          <a:bodyPr lIns="0" tIns="0" rIns="0" bIns="0">
            <a:spAutoFit/>
          </a:bodyPr>
          <a:lstStyle/>
          <a:p>
            <a:pPr>
              <a:lnSpc>
                <a:spcPct val="90000"/>
              </a:lnSpc>
            </a:pPr>
            <a:r>
              <a:rPr lang="en-US" sz="1500" b="1" dirty="0"/>
              <a:t>Centrosome</a:t>
            </a:r>
            <a:endParaRPr lang="en-US" sz="1500" b="1" dirty="0">
              <a:latin typeface="Times" pitchFamily="1" charset="0"/>
            </a:endParaRPr>
          </a:p>
        </p:txBody>
      </p:sp>
      <p:sp>
        <p:nvSpPr>
          <p:cNvPr id="62544" name="Text Box 80"/>
          <p:cNvSpPr txBox="1">
            <a:spLocks noChangeArrowheads="1"/>
          </p:cNvSpPr>
          <p:nvPr/>
        </p:nvSpPr>
        <p:spPr bwMode="auto">
          <a:xfrm>
            <a:off x="793750" y="2998788"/>
            <a:ext cx="1828800" cy="206375"/>
          </a:xfrm>
          <a:prstGeom prst="rect">
            <a:avLst/>
          </a:prstGeom>
          <a:noFill/>
          <a:ln w="9525">
            <a:noFill/>
            <a:miter lim="800000"/>
            <a:headEnd/>
            <a:tailEnd/>
          </a:ln>
          <a:effectLst/>
        </p:spPr>
        <p:txBody>
          <a:bodyPr lIns="0" tIns="0" rIns="0" bIns="0">
            <a:spAutoFit/>
          </a:bodyPr>
          <a:lstStyle/>
          <a:p>
            <a:pPr>
              <a:lnSpc>
                <a:spcPct val="90000"/>
              </a:lnSpc>
            </a:pPr>
            <a:r>
              <a:rPr lang="en-US" sz="1500" b="1" dirty="0"/>
              <a:t>CYTOSKELETON:</a:t>
            </a:r>
            <a:endParaRPr lang="en-US" sz="1500" b="1" dirty="0">
              <a:latin typeface="Times" pitchFamily="1" charset="0"/>
            </a:endParaRPr>
          </a:p>
        </p:txBody>
      </p:sp>
      <p:sp>
        <p:nvSpPr>
          <p:cNvPr id="62545" name="Text Box 81"/>
          <p:cNvSpPr txBox="1">
            <a:spLocks noChangeArrowheads="1"/>
          </p:cNvSpPr>
          <p:nvPr/>
        </p:nvSpPr>
        <p:spPr bwMode="auto">
          <a:xfrm>
            <a:off x="1003300" y="3306763"/>
            <a:ext cx="1433513" cy="206375"/>
          </a:xfrm>
          <a:prstGeom prst="rect">
            <a:avLst/>
          </a:prstGeom>
          <a:noFill/>
          <a:ln w="9525">
            <a:noFill/>
            <a:miter lim="800000"/>
            <a:headEnd/>
            <a:tailEnd/>
          </a:ln>
          <a:effectLst/>
        </p:spPr>
        <p:txBody>
          <a:bodyPr lIns="0" tIns="0" rIns="0" bIns="0">
            <a:spAutoFit/>
          </a:bodyPr>
          <a:lstStyle/>
          <a:p>
            <a:pPr>
              <a:lnSpc>
                <a:spcPct val="90000"/>
              </a:lnSpc>
            </a:pPr>
            <a:r>
              <a:rPr lang="en-US" sz="1500" b="1" dirty="0"/>
              <a:t>Microfilaments</a:t>
            </a:r>
            <a:endParaRPr lang="en-US" sz="1500" b="1" dirty="0">
              <a:latin typeface="Times" pitchFamily="1" charset="0"/>
            </a:endParaRPr>
          </a:p>
        </p:txBody>
      </p:sp>
      <p:sp>
        <p:nvSpPr>
          <p:cNvPr id="62546" name="Text Box 82"/>
          <p:cNvSpPr txBox="1">
            <a:spLocks noChangeArrowheads="1"/>
          </p:cNvSpPr>
          <p:nvPr/>
        </p:nvSpPr>
        <p:spPr bwMode="auto">
          <a:xfrm>
            <a:off x="923925" y="3605213"/>
            <a:ext cx="1433513" cy="412750"/>
          </a:xfrm>
          <a:prstGeom prst="rect">
            <a:avLst/>
          </a:prstGeom>
          <a:noFill/>
          <a:ln w="9525">
            <a:noFill/>
            <a:miter lim="800000"/>
            <a:headEnd/>
            <a:tailEnd/>
          </a:ln>
          <a:effectLst/>
        </p:spPr>
        <p:txBody>
          <a:bodyPr lIns="0" tIns="0" rIns="0" bIns="0">
            <a:spAutoFit/>
          </a:bodyPr>
          <a:lstStyle/>
          <a:p>
            <a:pPr algn="r">
              <a:lnSpc>
                <a:spcPct val="90000"/>
              </a:lnSpc>
            </a:pPr>
            <a:r>
              <a:rPr lang="en-US" sz="1500" b="1" dirty="0"/>
              <a:t>Intermediate</a:t>
            </a:r>
          </a:p>
          <a:p>
            <a:pPr algn="r">
              <a:lnSpc>
                <a:spcPct val="90000"/>
              </a:lnSpc>
            </a:pPr>
            <a:r>
              <a:rPr lang="en-US" sz="1500" b="1" dirty="0"/>
              <a:t>filaments</a:t>
            </a:r>
            <a:endParaRPr lang="en-US" sz="1500" b="1" dirty="0">
              <a:latin typeface="Times" pitchFamily="1" charset="0"/>
            </a:endParaRPr>
          </a:p>
        </p:txBody>
      </p:sp>
      <p:sp>
        <p:nvSpPr>
          <p:cNvPr id="62547" name="Text Box 83"/>
          <p:cNvSpPr txBox="1">
            <a:spLocks noChangeArrowheads="1"/>
          </p:cNvSpPr>
          <p:nvPr/>
        </p:nvSpPr>
        <p:spPr bwMode="auto">
          <a:xfrm>
            <a:off x="1162050" y="4086225"/>
            <a:ext cx="1276350" cy="206375"/>
          </a:xfrm>
          <a:prstGeom prst="rect">
            <a:avLst/>
          </a:prstGeom>
          <a:noFill/>
          <a:ln w="9525">
            <a:noFill/>
            <a:miter lim="800000"/>
            <a:headEnd/>
            <a:tailEnd/>
          </a:ln>
          <a:effectLst/>
        </p:spPr>
        <p:txBody>
          <a:bodyPr lIns="0" tIns="0" rIns="0" bIns="0">
            <a:spAutoFit/>
          </a:bodyPr>
          <a:lstStyle/>
          <a:p>
            <a:pPr>
              <a:lnSpc>
                <a:spcPct val="90000"/>
              </a:lnSpc>
            </a:pPr>
            <a:r>
              <a:rPr lang="en-US" sz="1500" b="1" dirty="0"/>
              <a:t>Microtubules</a:t>
            </a:r>
            <a:endParaRPr lang="en-US" sz="1500" b="1" dirty="0">
              <a:latin typeface="Times" pitchFamily="1" charset="0"/>
            </a:endParaRPr>
          </a:p>
        </p:txBody>
      </p:sp>
      <p:sp>
        <p:nvSpPr>
          <p:cNvPr id="62548" name="Text Box 84"/>
          <p:cNvSpPr txBox="1">
            <a:spLocks noChangeArrowheads="1"/>
          </p:cNvSpPr>
          <p:nvPr/>
        </p:nvSpPr>
        <p:spPr bwMode="auto">
          <a:xfrm>
            <a:off x="1333500" y="4891088"/>
            <a:ext cx="917575" cy="206375"/>
          </a:xfrm>
          <a:prstGeom prst="rect">
            <a:avLst/>
          </a:prstGeom>
          <a:noFill/>
          <a:ln w="9525">
            <a:noFill/>
            <a:miter lim="800000"/>
            <a:headEnd/>
            <a:tailEnd/>
          </a:ln>
          <a:effectLst/>
        </p:spPr>
        <p:txBody>
          <a:bodyPr lIns="0" tIns="0" rIns="0" bIns="0">
            <a:spAutoFit/>
          </a:bodyPr>
          <a:lstStyle/>
          <a:p>
            <a:pPr>
              <a:lnSpc>
                <a:spcPct val="90000"/>
              </a:lnSpc>
            </a:pPr>
            <a:r>
              <a:rPr lang="en-US" sz="1500" b="1" dirty="0"/>
              <a:t>Microvilli</a:t>
            </a:r>
            <a:endParaRPr lang="en-US" sz="1500" b="1" dirty="0">
              <a:latin typeface="Times" pitchFamily="1" charset="0"/>
            </a:endParaRPr>
          </a:p>
        </p:txBody>
      </p:sp>
      <p:sp>
        <p:nvSpPr>
          <p:cNvPr id="62549" name="Text Box 85"/>
          <p:cNvSpPr txBox="1">
            <a:spLocks noChangeArrowheads="1"/>
          </p:cNvSpPr>
          <p:nvPr/>
        </p:nvSpPr>
        <p:spPr bwMode="auto">
          <a:xfrm>
            <a:off x="1227138" y="5688013"/>
            <a:ext cx="1171575" cy="206375"/>
          </a:xfrm>
          <a:prstGeom prst="rect">
            <a:avLst/>
          </a:prstGeom>
          <a:noFill/>
          <a:ln w="9525">
            <a:noFill/>
            <a:miter lim="800000"/>
            <a:headEnd/>
            <a:tailEnd/>
          </a:ln>
          <a:effectLst/>
        </p:spPr>
        <p:txBody>
          <a:bodyPr lIns="0" tIns="0" rIns="0" bIns="0">
            <a:spAutoFit/>
          </a:bodyPr>
          <a:lstStyle/>
          <a:p>
            <a:pPr>
              <a:lnSpc>
                <a:spcPct val="90000"/>
              </a:lnSpc>
            </a:pPr>
            <a:r>
              <a:rPr lang="en-US" sz="1500" b="1" dirty="0"/>
              <a:t>Peroxisome</a:t>
            </a:r>
            <a:endParaRPr lang="en-US" sz="1500" b="1" dirty="0">
              <a:latin typeface="Times" pitchFamily="1" charset="0"/>
            </a:endParaRPr>
          </a:p>
        </p:txBody>
      </p:sp>
      <p:sp>
        <p:nvSpPr>
          <p:cNvPr id="62550" name="Text Box 86"/>
          <p:cNvSpPr txBox="1">
            <a:spLocks noChangeArrowheads="1"/>
          </p:cNvSpPr>
          <p:nvPr/>
        </p:nvSpPr>
        <p:spPr bwMode="auto">
          <a:xfrm>
            <a:off x="2760663" y="6107113"/>
            <a:ext cx="1416050" cy="206375"/>
          </a:xfrm>
          <a:prstGeom prst="rect">
            <a:avLst/>
          </a:prstGeom>
          <a:noFill/>
          <a:ln w="9525">
            <a:noFill/>
            <a:miter lim="800000"/>
            <a:headEnd/>
            <a:tailEnd/>
          </a:ln>
          <a:effectLst/>
        </p:spPr>
        <p:txBody>
          <a:bodyPr lIns="0" tIns="0" rIns="0" bIns="0">
            <a:spAutoFit/>
          </a:bodyPr>
          <a:lstStyle/>
          <a:p>
            <a:pPr>
              <a:lnSpc>
                <a:spcPct val="90000"/>
              </a:lnSpc>
            </a:pPr>
            <a:r>
              <a:rPr lang="en-US" sz="1500" b="1" dirty="0"/>
              <a:t>Mitochondrion</a:t>
            </a:r>
            <a:endParaRPr lang="en-US" sz="1500" b="1" dirty="0">
              <a:latin typeface="Times" pitchFamily="1" charset="0"/>
            </a:endParaRPr>
          </a:p>
        </p:txBody>
      </p:sp>
      <p:sp>
        <p:nvSpPr>
          <p:cNvPr id="62551" name="Text Box 87"/>
          <p:cNvSpPr txBox="1">
            <a:spLocks noChangeArrowheads="1"/>
          </p:cNvSpPr>
          <p:nvPr/>
        </p:nvSpPr>
        <p:spPr bwMode="auto">
          <a:xfrm>
            <a:off x="4627563" y="6256338"/>
            <a:ext cx="1031875" cy="206375"/>
          </a:xfrm>
          <a:prstGeom prst="rect">
            <a:avLst/>
          </a:prstGeom>
          <a:noFill/>
          <a:ln w="9525">
            <a:noFill/>
            <a:miter lim="800000"/>
            <a:headEnd/>
            <a:tailEnd/>
          </a:ln>
          <a:effectLst/>
        </p:spPr>
        <p:txBody>
          <a:bodyPr lIns="0" tIns="0" rIns="0" bIns="0">
            <a:spAutoFit/>
          </a:bodyPr>
          <a:lstStyle/>
          <a:p>
            <a:pPr>
              <a:lnSpc>
                <a:spcPct val="90000"/>
              </a:lnSpc>
            </a:pPr>
            <a:r>
              <a:rPr lang="en-US" sz="1500" b="1" dirty="0"/>
              <a:t>Lysosome</a:t>
            </a:r>
            <a:endParaRPr lang="en-US" sz="1500" b="1" dirty="0">
              <a:latin typeface="Times" pitchFamily="1" charset="0"/>
            </a:endParaRPr>
          </a:p>
        </p:txBody>
      </p:sp>
      <p:sp>
        <p:nvSpPr>
          <p:cNvPr id="62552" name="Text Box 88"/>
          <p:cNvSpPr txBox="1">
            <a:spLocks noChangeArrowheads="1"/>
          </p:cNvSpPr>
          <p:nvPr/>
        </p:nvSpPr>
        <p:spPr bwMode="auto">
          <a:xfrm>
            <a:off x="5935663" y="5521325"/>
            <a:ext cx="1031875" cy="412750"/>
          </a:xfrm>
          <a:prstGeom prst="rect">
            <a:avLst/>
          </a:prstGeom>
          <a:noFill/>
          <a:ln w="9525">
            <a:noFill/>
            <a:miter lim="800000"/>
            <a:headEnd/>
            <a:tailEnd/>
          </a:ln>
          <a:effectLst/>
        </p:spPr>
        <p:txBody>
          <a:bodyPr lIns="0" tIns="0" rIns="0" bIns="0">
            <a:spAutoFit/>
          </a:bodyPr>
          <a:lstStyle/>
          <a:p>
            <a:pPr>
              <a:lnSpc>
                <a:spcPct val="90000"/>
              </a:lnSpc>
            </a:pPr>
            <a:r>
              <a:rPr lang="en-US" sz="1500" b="1" dirty="0"/>
              <a:t>Golgi</a:t>
            </a:r>
          </a:p>
          <a:p>
            <a:pPr>
              <a:lnSpc>
                <a:spcPct val="90000"/>
              </a:lnSpc>
            </a:pPr>
            <a:r>
              <a:rPr lang="en-US" sz="1500" b="1" dirty="0"/>
              <a:t>apparatus</a:t>
            </a:r>
            <a:endParaRPr lang="en-US" sz="1500" b="1" dirty="0">
              <a:latin typeface="Times" pitchFamily="1" charset="0"/>
            </a:endParaRPr>
          </a:p>
        </p:txBody>
      </p:sp>
      <p:sp>
        <p:nvSpPr>
          <p:cNvPr id="62553" name="Text Box 89"/>
          <p:cNvSpPr txBox="1">
            <a:spLocks noChangeArrowheads="1"/>
          </p:cNvSpPr>
          <p:nvPr/>
        </p:nvSpPr>
        <p:spPr bwMode="auto">
          <a:xfrm>
            <a:off x="6764338" y="4295775"/>
            <a:ext cx="1101725" cy="206375"/>
          </a:xfrm>
          <a:prstGeom prst="rect">
            <a:avLst/>
          </a:prstGeom>
          <a:noFill/>
          <a:ln w="9525">
            <a:noFill/>
            <a:miter lim="800000"/>
            <a:headEnd/>
            <a:tailEnd/>
          </a:ln>
          <a:effectLst/>
        </p:spPr>
        <p:txBody>
          <a:bodyPr lIns="0" tIns="0" rIns="0" bIns="0">
            <a:spAutoFit/>
          </a:bodyPr>
          <a:lstStyle/>
          <a:p>
            <a:pPr>
              <a:lnSpc>
                <a:spcPct val="90000"/>
              </a:lnSpc>
            </a:pPr>
            <a:r>
              <a:rPr lang="en-US" sz="1500" b="1" dirty="0"/>
              <a:t>Ribosomes</a:t>
            </a:r>
            <a:endParaRPr lang="en-US" sz="1500" b="1" dirty="0">
              <a:latin typeface="Times" pitchFamily="1" charset="0"/>
            </a:endParaRPr>
          </a:p>
        </p:txBody>
      </p:sp>
      <p:sp>
        <p:nvSpPr>
          <p:cNvPr id="62554" name="Text Box 90"/>
          <p:cNvSpPr txBox="1">
            <a:spLocks noChangeArrowheads="1"/>
          </p:cNvSpPr>
          <p:nvPr/>
        </p:nvSpPr>
        <p:spPr bwMode="auto">
          <a:xfrm>
            <a:off x="6978650" y="2298700"/>
            <a:ext cx="1031875" cy="412750"/>
          </a:xfrm>
          <a:prstGeom prst="rect">
            <a:avLst/>
          </a:prstGeom>
          <a:noFill/>
          <a:ln w="9525">
            <a:noFill/>
            <a:miter lim="800000"/>
            <a:headEnd/>
            <a:tailEnd/>
          </a:ln>
          <a:effectLst/>
        </p:spPr>
        <p:txBody>
          <a:bodyPr lIns="0" tIns="0" rIns="0" bIns="0">
            <a:spAutoFit/>
          </a:bodyPr>
          <a:lstStyle/>
          <a:p>
            <a:pPr>
              <a:lnSpc>
                <a:spcPct val="90000"/>
              </a:lnSpc>
            </a:pPr>
            <a:r>
              <a:rPr lang="en-US" sz="1500" b="1" dirty="0"/>
              <a:t>Plasma membrane</a:t>
            </a:r>
            <a:endParaRPr lang="en-US" sz="1500" b="1" dirty="0">
              <a:latin typeface="Times" pitchFamily="1" charset="0"/>
            </a:endParaRPr>
          </a:p>
        </p:txBody>
      </p:sp>
      <p:sp>
        <p:nvSpPr>
          <p:cNvPr id="62555" name="Text Box 91"/>
          <p:cNvSpPr txBox="1">
            <a:spLocks noChangeArrowheads="1"/>
          </p:cNvSpPr>
          <p:nvPr/>
        </p:nvSpPr>
        <p:spPr bwMode="auto">
          <a:xfrm>
            <a:off x="6088063" y="319088"/>
            <a:ext cx="1031875" cy="412750"/>
          </a:xfrm>
          <a:prstGeom prst="rect">
            <a:avLst/>
          </a:prstGeom>
          <a:noFill/>
          <a:ln w="9525">
            <a:noFill/>
            <a:miter lim="800000"/>
            <a:headEnd/>
            <a:tailEnd/>
          </a:ln>
          <a:effectLst/>
        </p:spPr>
        <p:txBody>
          <a:bodyPr lIns="0" tIns="0" rIns="0" bIns="0">
            <a:spAutoFit/>
          </a:bodyPr>
          <a:lstStyle/>
          <a:p>
            <a:pPr>
              <a:lnSpc>
                <a:spcPct val="90000"/>
              </a:lnSpc>
            </a:pPr>
            <a:r>
              <a:rPr lang="en-US" sz="1500" b="1" dirty="0"/>
              <a:t>Nuclear</a:t>
            </a:r>
          </a:p>
          <a:p>
            <a:pPr>
              <a:lnSpc>
                <a:spcPct val="90000"/>
              </a:lnSpc>
            </a:pPr>
            <a:r>
              <a:rPr lang="en-US" sz="1500" b="1" dirty="0"/>
              <a:t>envelope</a:t>
            </a:r>
            <a:endParaRPr lang="en-US" sz="1500" b="1" dirty="0">
              <a:latin typeface="Times" pitchFamily="1" charset="0"/>
            </a:endParaRPr>
          </a:p>
        </p:txBody>
      </p:sp>
      <p:sp>
        <p:nvSpPr>
          <p:cNvPr id="62556" name="Text Box 92"/>
          <p:cNvSpPr txBox="1">
            <a:spLocks noChangeArrowheads="1"/>
          </p:cNvSpPr>
          <p:nvPr/>
        </p:nvSpPr>
        <p:spPr bwMode="auto">
          <a:xfrm>
            <a:off x="6059488" y="893763"/>
            <a:ext cx="1031875" cy="206375"/>
          </a:xfrm>
          <a:prstGeom prst="rect">
            <a:avLst/>
          </a:prstGeom>
          <a:noFill/>
          <a:ln w="9525">
            <a:noFill/>
            <a:miter lim="800000"/>
            <a:headEnd/>
            <a:tailEnd/>
          </a:ln>
          <a:effectLst/>
        </p:spPr>
        <p:txBody>
          <a:bodyPr lIns="0" tIns="0" rIns="0" bIns="0">
            <a:spAutoFit/>
          </a:bodyPr>
          <a:lstStyle/>
          <a:p>
            <a:pPr>
              <a:lnSpc>
                <a:spcPct val="90000"/>
              </a:lnSpc>
            </a:pPr>
            <a:r>
              <a:rPr lang="en-US" sz="1500" b="1" dirty="0"/>
              <a:t>Nucleolus</a:t>
            </a:r>
            <a:endParaRPr lang="en-US" sz="1500" b="1" dirty="0">
              <a:latin typeface="Times" pitchFamily="1" charset="0"/>
            </a:endParaRPr>
          </a:p>
        </p:txBody>
      </p:sp>
      <p:sp>
        <p:nvSpPr>
          <p:cNvPr id="62557" name="Text Box 93"/>
          <p:cNvSpPr txBox="1">
            <a:spLocks noChangeArrowheads="1"/>
          </p:cNvSpPr>
          <p:nvPr/>
        </p:nvSpPr>
        <p:spPr bwMode="auto">
          <a:xfrm>
            <a:off x="6059488" y="1296988"/>
            <a:ext cx="1031875" cy="206375"/>
          </a:xfrm>
          <a:prstGeom prst="rect">
            <a:avLst/>
          </a:prstGeom>
          <a:noFill/>
          <a:ln w="9525">
            <a:noFill/>
            <a:miter lim="800000"/>
            <a:headEnd/>
            <a:tailEnd/>
          </a:ln>
          <a:effectLst/>
        </p:spPr>
        <p:txBody>
          <a:bodyPr lIns="0" tIns="0" rIns="0" bIns="0">
            <a:spAutoFit/>
          </a:bodyPr>
          <a:lstStyle/>
          <a:p>
            <a:pPr>
              <a:lnSpc>
                <a:spcPct val="90000"/>
              </a:lnSpc>
            </a:pPr>
            <a:r>
              <a:rPr lang="en-US" sz="1500" b="1" dirty="0"/>
              <a:t>Chromatin</a:t>
            </a:r>
            <a:endParaRPr lang="en-US" sz="1500" b="1" dirty="0">
              <a:latin typeface="Times" pitchFamily="1" charset="0"/>
            </a:endParaRPr>
          </a:p>
        </p:txBody>
      </p:sp>
      <p:sp>
        <p:nvSpPr>
          <p:cNvPr id="62558" name="Text Box 94"/>
          <p:cNvSpPr txBox="1">
            <a:spLocks noChangeArrowheads="1"/>
          </p:cNvSpPr>
          <p:nvPr/>
        </p:nvSpPr>
        <p:spPr bwMode="auto">
          <a:xfrm>
            <a:off x="7278688" y="835025"/>
            <a:ext cx="1031875" cy="206375"/>
          </a:xfrm>
          <a:prstGeom prst="rect">
            <a:avLst/>
          </a:prstGeom>
          <a:noFill/>
          <a:ln w="9525">
            <a:noFill/>
            <a:miter lim="800000"/>
            <a:headEnd/>
            <a:tailEnd/>
          </a:ln>
          <a:effectLst/>
        </p:spPr>
        <p:txBody>
          <a:bodyPr lIns="0" tIns="0" rIns="0" bIns="0">
            <a:spAutoFit/>
          </a:bodyPr>
          <a:lstStyle/>
          <a:p>
            <a:pPr>
              <a:lnSpc>
                <a:spcPct val="90000"/>
              </a:lnSpc>
            </a:pPr>
            <a:r>
              <a:rPr lang="en-US" sz="1500" b="1" dirty="0"/>
              <a:t>NUCLEUS</a:t>
            </a:r>
            <a:endParaRPr lang="en-US" sz="1500" b="1" dirty="0">
              <a:latin typeface="Times" pitchFamily="1" charset="0"/>
            </a:endParaRPr>
          </a:p>
        </p:txBody>
      </p:sp>
      <p:sp>
        <p:nvSpPr>
          <p:cNvPr id="62559" name="AutoShape 95"/>
          <p:cNvSpPr>
            <a:spLocks/>
          </p:cNvSpPr>
          <p:nvPr/>
        </p:nvSpPr>
        <p:spPr bwMode="auto">
          <a:xfrm>
            <a:off x="7124700" y="293688"/>
            <a:ext cx="114300" cy="1249362"/>
          </a:xfrm>
          <a:prstGeom prst="rightBrace">
            <a:avLst>
              <a:gd name="adj1" fmla="val 91088"/>
              <a:gd name="adj2" fmla="val 50000"/>
            </a:avLst>
          </a:prstGeom>
          <a:noFill/>
          <a:ln w="25400">
            <a:solidFill>
              <a:schemeClr val="tx1"/>
            </a:solidFill>
            <a:round/>
            <a:headEnd/>
            <a:tailEnd/>
          </a:ln>
          <a:effectLst/>
        </p:spPr>
        <p:txBody>
          <a:bodyPr wrap="none" anchor="ctr"/>
          <a:lstStyle/>
          <a:p>
            <a:endParaRPr lang="en-US" dirty="0"/>
          </a:p>
        </p:txBody>
      </p:sp>
      <p:sp>
        <p:nvSpPr>
          <p:cNvPr id="62561" name="AutoShape 97"/>
          <p:cNvSpPr>
            <a:spLocks/>
          </p:cNvSpPr>
          <p:nvPr/>
        </p:nvSpPr>
        <p:spPr bwMode="auto">
          <a:xfrm rot="-5400000">
            <a:off x="3813175" y="-98425"/>
            <a:ext cx="119063" cy="2176463"/>
          </a:xfrm>
          <a:prstGeom prst="rightBrace">
            <a:avLst>
              <a:gd name="adj1" fmla="val 152333"/>
              <a:gd name="adj2" fmla="val 50000"/>
            </a:avLst>
          </a:prstGeom>
          <a:noFill/>
          <a:ln w="25400">
            <a:solidFill>
              <a:schemeClr val="tx1"/>
            </a:solidFill>
            <a:round/>
            <a:headEnd/>
            <a:tailEnd/>
          </a:ln>
          <a:effectLst/>
        </p:spPr>
        <p:txBody>
          <a:bodyPr wrap="none" anchor="ctr"/>
          <a:lstStyle/>
          <a:p>
            <a:endParaRPr lang="en-US" dirty="0"/>
          </a:p>
        </p:txBody>
      </p:sp>
      <p:sp>
        <p:nvSpPr>
          <p:cNvPr id="62562" name="Line 98"/>
          <p:cNvSpPr>
            <a:spLocks noChangeShapeType="1"/>
          </p:cNvSpPr>
          <p:nvPr/>
        </p:nvSpPr>
        <p:spPr bwMode="auto">
          <a:xfrm flipH="1">
            <a:off x="5537200" y="1398588"/>
            <a:ext cx="477838" cy="1109662"/>
          </a:xfrm>
          <a:prstGeom prst="line">
            <a:avLst/>
          </a:prstGeom>
          <a:noFill/>
          <a:ln w="25400">
            <a:solidFill>
              <a:schemeClr val="tx1"/>
            </a:solidFill>
            <a:round/>
            <a:headEnd/>
            <a:tailEnd/>
          </a:ln>
          <a:effectLst/>
        </p:spPr>
        <p:txBody>
          <a:bodyPr wrap="none" anchor="ctr"/>
          <a:lstStyle/>
          <a:p>
            <a:endParaRPr lang="en-US" dirty="0"/>
          </a:p>
        </p:txBody>
      </p:sp>
      <p:sp>
        <p:nvSpPr>
          <p:cNvPr id="62563" name="Line 99"/>
          <p:cNvSpPr>
            <a:spLocks noChangeShapeType="1"/>
          </p:cNvSpPr>
          <p:nvPr/>
        </p:nvSpPr>
        <p:spPr bwMode="auto">
          <a:xfrm flipH="1">
            <a:off x="5097463" y="974725"/>
            <a:ext cx="914400" cy="1727200"/>
          </a:xfrm>
          <a:prstGeom prst="line">
            <a:avLst/>
          </a:prstGeom>
          <a:noFill/>
          <a:ln w="25400">
            <a:solidFill>
              <a:schemeClr val="tx1"/>
            </a:solidFill>
            <a:round/>
            <a:headEnd/>
            <a:tailEnd/>
          </a:ln>
          <a:effectLst/>
        </p:spPr>
        <p:txBody>
          <a:bodyPr wrap="none" anchor="ctr"/>
          <a:lstStyle/>
          <a:p>
            <a:endParaRPr lang="en-US" dirty="0"/>
          </a:p>
        </p:txBody>
      </p:sp>
      <p:sp>
        <p:nvSpPr>
          <p:cNvPr id="62564" name="Line 100"/>
          <p:cNvSpPr>
            <a:spLocks noChangeShapeType="1"/>
          </p:cNvSpPr>
          <p:nvPr/>
        </p:nvSpPr>
        <p:spPr bwMode="auto">
          <a:xfrm flipH="1">
            <a:off x="5300663" y="400050"/>
            <a:ext cx="722312" cy="1520825"/>
          </a:xfrm>
          <a:prstGeom prst="line">
            <a:avLst/>
          </a:prstGeom>
          <a:noFill/>
          <a:ln w="25400">
            <a:solidFill>
              <a:schemeClr val="tx1"/>
            </a:solidFill>
            <a:round/>
            <a:headEnd/>
            <a:tailEnd/>
          </a:ln>
          <a:effectLst/>
        </p:spPr>
        <p:txBody>
          <a:bodyPr wrap="none" anchor="ctr"/>
          <a:lstStyle/>
          <a:p>
            <a:endParaRPr lang="en-US" dirty="0"/>
          </a:p>
        </p:txBody>
      </p:sp>
      <p:sp>
        <p:nvSpPr>
          <p:cNvPr id="62565" name="Line 101"/>
          <p:cNvSpPr>
            <a:spLocks noChangeShapeType="1"/>
          </p:cNvSpPr>
          <p:nvPr/>
        </p:nvSpPr>
        <p:spPr bwMode="auto">
          <a:xfrm flipH="1">
            <a:off x="6727825" y="2401888"/>
            <a:ext cx="215900" cy="263525"/>
          </a:xfrm>
          <a:prstGeom prst="line">
            <a:avLst/>
          </a:prstGeom>
          <a:noFill/>
          <a:ln w="25400">
            <a:solidFill>
              <a:schemeClr val="tx1"/>
            </a:solidFill>
            <a:round/>
            <a:headEnd/>
            <a:tailEnd/>
          </a:ln>
          <a:effectLst/>
        </p:spPr>
        <p:txBody>
          <a:bodyPr wrap="none" anchor="ctr"/>
          <a:lstStyle/>
          <a:p>
            <a:endParaRPr lang="en-US" dirty="0"/>
          </a:p>
        </p:txBody>
      </p:sp>
      <p:sp>
        <p:nvSpPr>
          <p:cNvPr id="62566" name="Line 102"/>
          <p:cNvSpPr>
            <a:spLocks noChangeShapeType="1"/>
          </p:cNvSpPr>
          <p:nvPr/>
        </p:nvSpPr>
        <p:spPr bwMode="auto">
          <a:xfrm flipH="1">
            <a:off x="3979863" y="1276350"/>
            <a:ext cx="207962" cy="1143000"/>
          </a:xfrm>
          <a:prstGeom prst="line">
            <a:avLst/>
          </a:prstGeom>
          <a:noFill/>
          <a:ln w="25400">
            <a:solidFill>
              <a:schemeClr val="tx1"/>
            </a:solidFill>
            <a:round/>
            <a:headEnd/>
            <a:tailEnd/>
          </a:ln>
          <a:effectLst/>
        </p:spPr>
        <p:txBody>
          <a:bodyPr wrap="none" anchor="ctr"/>
          <a:lstStyle/>
          <a:p>
            <a:endParaRPr lang="en-US" dirty="0"/>
          </a:p>
        </p:txBody>
      </p:sp>
      <p:sp>
        <p:nvSpPr>
          <p:cNvPr id="62567" name="Line 103"/>
          <p:cNvSpPr>
            <a:spLocks noChangeShapeType="1"/>
          </p:cNvSpPr>
          <p:nvPr/>
        </p:nvSpPr>
        <p:spPr bwMode="auto">
          <a:xfrm>
            <a:off x="3476625" y="1274763"/>
            <a:ext cx="279400" cy="1985962"/>
          </a:xfrm>
          <a:prstGeom prst="line">
            <a:avLst/>
          </a:prstGeom>
          <a:noFill/>
          <a:ln w="25400">
            <a:solidFill>
              <a:schemeClr val="tx1"/>
            </a:solidFill>
            <a:round/>
            <a:headEnd/>
            <a:tailEnd/>
          </a:ln>
          <a:effectLst/>
        </p:spPr>
        <p:txBody>
          <a:bodyPr wrap="none" anchor="ctr"/>
          <a:lstStyle/>
          <a:p>
            <a:endParaRPr lang="en-US" dirty="0"/>
          </a:p>
        </p:txBody>
      </p:sp>
      <p:sp>
        <p:nvSpPr>
          <p:cNvPr id="62568" name="Line 104"/>
          <p:cNvSpPr>
            <a:spLocks noChangeShapeType="1"/>
          </p:cNvSpPr>
          <p:nvPr/>
        </p:nvSpPr>
        <p:spPr bwMode="auto">
          <a:xfrm>
            <a:off x="2527300" y="1377950"/>
            <a:ext cx="465138" cy="901700"/>
          </a:xfrm>
          <a:prstGeom prst="line">
            <a:avLst/>
          </a:prstGeom>
          <a:noFill/>
          <a:ln w="25400">
            <a:solidFill>
              <a:schemeClr val="tx1"/>
            </a:solidFill>
            <a:round/>
            <a:headEnd/>
            <a:tailEnd/>
          </a:ln>
          <a:effectLst/>
        </p:spPr>
        <p:txBody>
          <a:bodyPr wrap="none" anchor="ctr"/>
          <a:lstStyle/>
          <a:p>
            <a:endParaRPr lang="en-US" dirty="0"/>
          </a:p>
        </p:txBody>
      </p:sp>
      <p:sp>
        <p:nvSpPr>
          <p:cNvPr id="62569" name="Line 105"/>
          <p:cNvSpPr>
            <a:spLocks noChangeShapeType="1"/>
          </p:cNvSpPr>
          <p:nvPr/>
        </p:nvSpPr>
        <p:spPr bwMode="auto">
          <a:xfrm>
            <a:off x="2552700" y="2092325"/>
            <a:ext cx="960438" cy="1893888"/>
          </a:xfrm>
          <a:prstGeom prst="line">
            <a:avLst/>
          </a:prstGeom>
          <a:noFill/>
          <a:ln w="25400">
            <a:solidFill>
              <a:schemeClr val="tx1"/>
            </a:solidFill>
            <a:round/>
            <a:headEnd/>
            <a:tailEnd/>
          </a:ln>
          <a:effectLst/>
        </p:spPr>
        <p:txBody>
          <a:bodyPr wrap="none" anchor="ctr"/>
          <a:lstStyle/>
          <a:p>
            <a:endParaRPr lang="en-US" dirty="0"/>
          </a:p>
        </p:txBody>
      </p:sp>
      <p:sp>
        <p:nvSpPr>
          <p:cNvPr id="62570" name="AutoShape 106"/>
          <p:cNvSpPr>
            <a:spLocks/>
          </p:cNvSpPr>
          <p:nvPr/>
        </p:nvSpPr>
        <p:spPr bwMode="auto">
          <a:xfrm rot="3214916">
            <a:off x="3483769" y="3810794"/>
            <a:ext cx="84137" cy="384175"/>
          </a:xfrm>
          <a:prstGeom prst="leftBrace">
            <a:avLst>
              <a:gd name="adj1" fmla="val 38051"/>
              <a:gd name="adj2" fmla="val 50000"/>
            </a:avLst>
          </a:prstGeom>
          <a:noFill/>
          <a:ln w="25400">
            <a:solidFill>
              <a:schemeClr val="tx1"/>
            </a:solidFill>
            <a:round/>
            <a:headEnd/>
            <a:tailEnd/>
          </a:ln>
          <a:effectLst/>
        </p:spPr>
        <p:txBody>
          <a:bodyPr wrap="none" anchor="ctr"/>
          <a:lstStyle/>
          <a:p>
            <a:endParaRPr lang="en-US" dirty="0"/>
          </a:p>
        </p:txBody>
      </p:sp>
      <p:sp>
        <p:nvSpPr>
          <p:cNvPr id="62571" name="Line 107"/>
          <p:cNvSpPr>
            <a:spLocks noChangeShapeType="1"/>
          </p:cNvSpPr>
          <p:nvPr/>
        </p:nvSpPr>
        <p:spPr bwMode="auto">
          <a:xfrm>
            <a:off x="2374900" y="3432175"/>
            <a:ext cx="301625" cy="257175"/>
          </a:xfrm>
          <a:prstGeom prst="line">
            <a:avLst/>
          </a:prstGeom>
          <a:noFill/>
          <a:ln w="25400">
            <a:solidFill>
              <a:schemeClr val="tx1"/>
            </a:solidFill>
            <a:round/>
            <a:headEnd/>
            <a:tailEnd/>
          </a:ln>
          <a:effectLst/>
        </p:spPr>
        <p:txBody>
          <a:bodyPr wrap="none" anchor="ctr"/>
          <a:lstStyle/>
          <a:p>
            <a:endParaRPr lang="en-US" dirty="0"/>
          </a:p>
        </p:txBody>
      </p:sp>
      <p:sp>
        <p:nvSpPr>
          <p:cNvPr id="62572" name="Line 108"/>
          <p:cNvSpPr>
            <a:spLocks noChangeShapeType="1"/>
          </p:cNvSpPr>
          <p:nvPr/>
        </p:nvSpPr>
        <p:spPr bwMode="auto">
          <a:xfrm>
            <a:off x="2378075" y="3717925"/>
            <a:ext cx="549275" cy="193675"/>
          </a:xfrm>
          <a:prstGeom prst="line">
            <a:avLst/>
          </a:prstGeom>
          <a:noFill/>
          <a:ln w="25400">
            <a:solidFill>
              <a:schemeClr val="tx1"/>
            </a:solidFill>
            <a:round/>
            <a:headEnd/>
            <a:tailEnd/>
          </a:ln>
          <a:effectLst/>
        </p:spPr>
        <p:txBody>
          <a:bodyPr wrap="none" anchor="ctr"/>
          <a:lstStyle/>
          <a:p>
            <a:endParaRPr lang="en-US" dirty="0"/>
          </a:p>
        </p:txBody>
      </p:sp>
      <p:sp>
        <p:nvSpPr>
          <p:cNvPr id="62573" name="Line 109"/>
          <p:cNvSpPr>
            <a:spLocks noChangeShapeType="1"/>
          </p:cNvSpPr>
          <p:nvPr/>
        </p:nvSpPr>
        <p:spPr bwMode="auto">
          <a:xfrm>
            <a:off x="2374900" y="4206875"/>
            <a:ext cx="539750" cy="79375"/>
          </a:xfrm>
          <a:prstGeom prst="line">
            <a:avLst/>
          </a:prstGeom>
          <a:noFill/>
          <a:ln w="25400">
            <a:solidFill>
              <a:schemeClr val="tx1"/>
            </a:solidFill>
            <a:round/>
            <a:headEnd/>
            <a:tailEnd/>
          </a:ln>
          <a:effectLst/>
        </p:spPr>
        <p:txBody>
          <a:bodyPr wrap="none" anchor="ctr"/>
          <a:lstStyle/>
          <a:p>
            <a:endParaRPr lang="en-US" dirty="0"/>
          </a:p>
        </p:txBody>
      </p:sp>
      <p:sp>
        <p:nvSpPr>
          <p:cNvPr id="62574" name="Line 110"/>
          <p:cNvSpPr>
            <a:spLocks noChangeShapeType="1"/>
          </p:cNvSpPr>
          <p:nvPr/>
        </p:nvSpPr>
        <p:spPr bwMode="auto">
          <a:xfrm flipV="1">
            <a:off x="2190750" y="4740275"/>
            <a:ext cx="311150" cy="225425"/>
          </a:xfrm>
          <a:prstGeom prst="line">
            <a:avLst/>
          </a:prstGeom>
          <a:noFill/>
          <a:ln w="25400">
            <a:solidFill>
              <a:schemeClr val="tx1"/>
            </a:solidFill>
            <a:round/>
            <a:headEnd/>
            <a:tailEnd/>
          </a:ln>
          <a:effectLst/>
        </p:spPr>
        <p:txBody>
          <a:bodyPr wrap="none" anchor="ctr"/>
          <a:lstStyle/>
          <a:p>
            <a:endParaRPr lang="en-US" dirty="0"/>
          </a:p>
        </p:txBody>
      </p:sp>
      <p:sp>
        <p:nvSpPr>
          <p:cNvPr id="62575" name="Line 111"/>
          <p:cNvSpPr>
            <a:spLocks noChangeShapeType="1"/>
          </p:cNvSpPr>
          <p:nvPr/>
        </p:nvSpPr>
        <p:spPr bwMode="auto">
          <a:xfrm>
            <a:off x="2190750" y="4965700"/>
            <a:ext cx="422275" cy="69850"/>
          </a:xfrm>
          <a:prstGeom prst="line">
            <a:avLst/>
          </a:prstGeom>
          <a:noFill/>
          <a:ln w="25400">
            <a:solidFill>
              <a:schemeClr val="tx1"/>
            </a:solidFill>
            <a:round/>
            <a:headEnd/>
            <a:tailEnd/>
          </a:ln>
          <a:effectLst/>
        </p:spPr>
        <p:txBody>
          <a:bodyPr wrap="none" anchor="ctr"/>
          <a:lstStyle/>
          <a:p>
            <a:endParaRPr lang="en-US" dirty="0"/>
          </a:p>
        </p:txBody>
      </p:sp>
      <p:sp>
        <p:nvSpPr>
          <p:cNvPr id="62576" name="Line 112"/>
          <p:cNvSpPr>
            <a:spLocks noChangeShapeType="1"/>
          </p:cNvSpPr>
          <p:nvPr/>
        </p:nvSpPr>
        <p:spPr bwMode="auto">
          <a:xfrm flipV="1">
            <a:off x="1892300" y="4625975"/>
            <a:ext cx="1346200" cy="1063625"/>
          </a:xfrm>
          <a:prstGeom prst="line">
            <a:avLst/>
          </a:prstGeom>
          <a:noFill/>
          <a:ln w="25400">
            <a:solidFill>
              <a:schemeClr val="tx1"/>
            </a:solidFill>
            <a:round/>
            <a:headEnd/>
            <a:tailEnd/>
          </a:ln>
          <a:effectLst/>
        </p:spPr>
        <p:txBody>
          <a:bodyPr wrap="none" anchor="ctr"/>
          <a:lstStyle/>
          <a:p>
            <a:endParaRPr lang="en-US" dirty="0"/>
          </a:p>
        </p:txBody>
      </p:sp>
      <p:sp>
        <p:nvSpPr>
          <p:cNvPr id="62577" name="Line 113"/>
          <p:cNvSpPr>
            <a:spLocks noChangeShapeType="1"/>
          </p:cNvSpPr>
          <p:nvPr/>
        </p:nvSpPr>
        <p:spPr bwMode="auto">
          <a:xfrm flipV="1">
            <a:off x="3441700" y="4743450"/>
            <a:ext cx="657225" cy="1387475"/>
          </a:xfrm>
          <a:prstGeom prst="line">
            <a:avLst/>
          </a:prstGeom>
          <a:noFill/>
          <a:ln w="25400">
            <a:solidFill>
              <a:schemeClr val="tx1"/>
            </a:solidFill>
            <a:round/>
            <a:headEnd/>
            <a:tailEnd/>
          </a:ln>
          <a:effectLst/>
        </p:spPr>
        <p:txBody>
          <a:bodyPr wrap="none" anchor="ctr"/>
          <a:lstStyle/>
          <a:p>
            <a:endParaRPr lang="en-US" dirty="0"/>
          </a:p>
        </p:txBody>
      </p:sp>
      <p:sp>
        <p:nvSpPr>
          <p:cNvPr id="62578" name="Line 114"/>
          <p:cNvSpPr>
            <a:spLocks noChangeShapeType="1"/>
          </p:cNvSpPr>
          <p:nvPr/>
        </p:nvSpPr>
        <p:spPr bwMode="auto">
          <a:xfrm flipH="1" flipV="1">
            <a:off x="4273550" y="5695950"/>
            <a:ext cx="317500" cy="631825"/>
          </a:xfrm>
          <a:prstGeom prst="line">
            <a:avLst/>
          </a:prstGeom>
          <a:noFill/>
          <a:ln w="25400">
            <a:solidFill>
              <a:schemeClr val="tx1"/>
            </a:solidFill>
            <a:round/>
            <a:headEnd/>
            <a:tailEnd/>
          </a:ln>
          <a:effectLst/>
        </p:spPr>
        <p:txBody>
          <a:bodyPr wrap="none" anchor="ctr"/>
          <a:lstStyle/>
          <a:p>
            <a:endParaRPr lang="en-US" dirty="0"/>
          </a:p>
        </p:txBody>
      </p:sp>
      <p:sp>
        <p:nvSpPr>
          <p:cNvPr id="62579" name="Line 115"/>
          <p:cNvSpPr>
            <a:spLocks noChangeShapeType="1"/>
          </p:cNvSpPr>
          <p:nvPr/>
        </p:nvSpPr>
        <p:spPr bwMode="auto">
          <a:xfrm flipH="1" flipV="1">
            <a:off x="5476875" y="4178300"/>
            <a:ext cx="527050" cy="1323975"/>
          </a:xfrm>
          <a:prstGeom prst="line">
            <a:avLst/>
          </a:prstGeom>
          <a:noFill/>
          <a:ln w="25400">
            <a:solidFill>
              <a:schemeClr val="tx1"/>
            </a:solidFill>
            <a:round/>
            <a:headEnd/>
            <a:tailEnd/>
          </a:ln>
          <a:effectLst/>
        </p:spPr>
        <p:txBody>
          <a:bodyPr wrap="none" anchor="ctr"/>
          <a:lstStyle/>
          <a:p>
            <a:endParaRPr lang="en-US" dirty="0"/>
          </a:p>
        </p:txBody>
      </p:sp>
      <p:sp>
        <p:nvSpPr>
          <p:cNvPr id="62580" name="Line 116"/>
          <p:cNvSpPr>
            <a:spLocks noChangeShapeType="1"/>
          </p:cNvSpPr>
          <p:nvPr/>
        </p:nvSpPr>
        <p:spPr bwMode="auto">
          <a:xfrm flipH="1" flipV="1">
            <a:off x="6324600" y="3676650"/>
            <a:ext cx="403225" cy="673100"/>
          </a:xfrm>
          <a:prstGeom prst="line">
            <a:avLst/>
          </a:prstGeom>
          <a:noFill/>
          <a:ln w="25400">
            <a:solidFill>
              <a:schemeClr val="tx1"/>
            </a:solidFill>
            <a:round/>
            <a:headEnd/>
            <a:tailEnd/>
          </a:ln>
          <a:effectLst/>
        </p:spPr>
        <p:txBody>
          <a:bodyPr wrap="none" anchor="ctr"/>
          <a:lstStyle/>
          <a:p>
            <a:endParaRPr lang="en-US" dirty="0"/>
          </a:p>
        </p:txBody>
      </p:sp>
      <p:sp>
        <p:nvSpPr>
          <p:cNvPr id="62581" name="Line 117"/>
          <p:cNvSpPr>
            <a:spLocks noChangeShapeType="1"/>
          </p:cNvSpPr>
          <p:nvPr/>
        </p:nvSpPr>
        <p:spPr bwMode="auto">
          <a:xfrm flipH="1" flipV="1">
            <a:off x="6226175" y="4022725"/>
            <a:ext cx="504825" cy="330200"/>
          </a:xfrm>
          <a:prstGeom prst="line">
            <a:avLst/>
          </a:prstGeom>
          <a:noFill/>
          <a:ln w="25400">
            <a:solidFill>
              <a:schemeClr val="tx1"/>
            </a:solidFill>
            <a:round/>
            <a:headEnd/>
            <a:tailEnd/>
          </a:ln>
          <a:effectLst/>
        </p:spPr>
        <p:txBody>
          <a:bodyPr wrap="none" anchor="ctr"/>
          <a:lstStyle/>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324" name="Picture 76" descr="06_02CellSizeRange-U"/>
          <p:cNvPicPr>
            <a:picLocks noChangeAspect="1" noChangeArrowheads="1"/>
          </p:cNvPicPr>
          <p:nvPr/>
        </p:nvPicPr>
        <p:blipFill>
          <a:blip r:embed="rId3" cstate="print"/>
          <a:srcRect/>
          <a:stretch>
            <a:fillRect/>
          </a:stretch>
        </p:blipFill>
        <p:spPr bwMode="auto">
          <a:xfrm>
            <a:off x="3581400" y="-228600"/>
            <a:ext cx="6553200" cy="11506200"/>
          </a:xfrm>
          <a:prstGeom prst="rect">
            <a:avLst/>
          </a:prstGeom>
          <a:noFill/>
        </p:spPr>
      </p:pic>
      <p:sp>
        <p:nvSpPr>
          <p:cNvPr id="53250" name="Rectangle 2"/>
          <p:cNvSpPr>
            <a:spLocks noGrp="1" noChangeArrowheads="1"/>
          </p:cNvSpPr>
          <p:nvPr>
            <p:ph type="ctrTitle"/>
          </p:nvPr>
        </p:nvSpPr>
        <p:spPr bwMode="auto">
          <a:xfrm>
            <a:off x="152400" y="0"/>
            <a:ext cx="1981200" cy="304800"/>
          </a:xfrm>
          <a:noFill/>
          <a:ln w="3175">
            <a:miter lim="800000"/>
            <a:headEnd/>
            <a:tailEnd/>
          </a:ln>
        </p:spPr>
        <p:txBody>
          <a:bodyPr vert="horz" wrap="square" lIns="91440" tIns="45720" rIns="91440" bIns="45720" numCol="1" anchor="t" anchorCtr="0" compatLnSpc="1">
            <a:prstTxWarp prst="textNoShape">
              <a:avLst/>
            </a:prstTxWarp>
          </a:bodyPr>
          <a:lstStyle/>
          <a:p>
            <a:pPr algn="l"/>
            <a:r>
              <a:rPr lang="en-US" sz="1200" dirty="0">
                <a:latin typeface="Arial" charset="0"/>
              </a:rPr>
              <a:t>Fig. 6-2</a:t>
            </a:r>
          </a:p>
        </p:txBody>
      </p:sp>
      <p:sp>
        <p:nvSpPr>
          <p:cNvPr id="53270" name="Text Box 22"/>
          <p:cNvSpPr txBox="1">
            <a:spLocks noChangeArrowheads="1"/>
          </p:cNvSpPr>
          <p:nvPr/>
        </p:nvSpPr>
        <p:spPr bwMode="auto">
          <a:xfrm>
            <a:off x="2686050" y="177800"/>
            <a:ext cx="731838" cy="192088"/>
          </a:xfrm>
          <a:prstGeom prst="rect">
            <a:avLst/>
          </a:prstGeom>
          <a:noFill/>
          <a:ln w="9525">
            <a:noFill/>
            <a:miter lim="800000"/>
            <a:headEnd/>
            <a:tailEnd/>
          </a:ln>
          <a:effectLst/>
        </p:spPr>
        <p:txBody>
          <a:bodyPr lIns="0" tIns="0" rIns="0" bIns="0">
            <a:spAutoFit/>
          </a:bodyPr>
          <a:lstStyle/>
          <a:p>
            <a:pPr algn="r">
              <a:lnSpc>
                <a:spcPct val="90000"/>
              </a:lnSpc>
            </a:pPr>
            <a:r>
              <a:rPr lang="en-US" sz="1400" b="1" dirty="0"/>
              <a:t>10 m</a:t>
            </a:r>
          </a:p>
        </p:txBody>
      </p:sp>
      <p:sp>
        <p:nvSpPr>
          <p:cNvPr id="53280" name="Text Box 32"/>
          <p:cNvSpPr txBox="1">
            <a:spLocks noChangeArrowheads="1"/>
          </p:cNvSpPr>
          <p:nvPr/>
        </p:nvSpPr>
        <p:spPr bwMode="auto">
          <a:xfrm>
            <a:off x="2686050" y="661988"/>
            <a:ext cx="731838" cy="192087"/>
          </a:xfrm>
          <a:prstGeom prst="rect">
            <a:avLst/>
          </a:prstGeom>
          <a:noFill/>
          <a:ln w="9525">
            <a:noFill/>
            <a:miter lim="800000"/>
            <a:headEnd/>
            <a:tailEnd/>
          </a:ln>
          <a:effectLst/>
        </p:spPr>
        <p:txBody>
          <a:bodyPr lIns="0" tIns="0" rIns="0" bIns="0">
            <a:spAutoFit/>
          </a:bodyPr>
          <a:lstStyle/>
          <a:p>
            <a:pPr algn="r">
              <a:lnSpc>
                <a:spcPct val="90000"/>
              </a:lnSpc>
            </a:pPr>
            <a:r>
              <a:rPr lang="en-US" sz="1400" b="1" dirty="0"/>
              <a:t>1 m</a:t>
            </a:r>
          </a:p>
        </p:txBody>
      </p:sp>
      <p:sp>
        <p:nvSpPr>
          <p:cNvPr id="53281" name="Text Box 33"/>
          <p:cNvSpPr txBox="1">
            <a:spLocks noChangeArrowheads="1"/>
          </p:cNvSpPr>
          <p:nvPr/>
        </p:nvSpPr>
        <p:spPr bwMode="auto">
          <a:xfrm>
            <a:off x="2686050" y="1246188"/>
            <a:ext cx="731838" cy="192087"/>
          </a:xfrm>
          <a:prstGeom prst="rect">
            <a:avLst/>
          </a:prstGeom>
          <a:noFill/>
          <a:ln w="9525">
            <a:noFill/>
            <a:miter lim="800000"/>
            <a:headEnd/>
            <a:tailEnd/>
          </a:ln>
          <a:effectLst/>
        </p:spPr>
        <p:txBody>
          <a:bodyPr lIns="0" tIns="0" rIns="0" bIns="0">
            <a:spAutoFit/>
          </a:bodyPr>
          <a:lstStyle/>
          <a:p>
            <a:pPr algn="r">
              <a:lnSpc>
                <a:spcPct val="90000"/>
              </a:lnSpc>
            </a:pPr>
            <a:r>
              <a:rPr lang="en-US" sz="1400" b="1" dirty="0"/>
              <a:t>0.1 m</a:t>
            </a:r>
          </a:p>
        </p:txBody>
      </p:sp>
      <p:sp>
        <p:nvSpPr>
          <p:cNvPr id="53282" name="Text Box 34"/>
          <p:cNvSpPr txBox="1">
            <a:spLocks noChangeArrowheads="1"/>
          </p:cNvSpPr>
          <p:nvPr/>
        </p:nvSpPr>
        <p:spPr bwMode="auto">
          <a:xfrm>
            <a:off x="2686050" y="1817688"/>
            <a:ext cx="731838" cy="192087"/>
          </a:xfrm>
          <a:prstGeom prst="rect">
            <a:avLst/>
          </a:prstGeom>
          <a:noFill/>
          <a:ln w="9525">
            <a:noFill/>
            <a:miter lim="800000"/>
            <a:headEnd/>
            <a:tailEnd/>
          </a:ln>
          <a:effectLst/>
        </p:spPr>
        <p:txBody>
          <a:bodyPr lIns="0" tIns="0" rIns="0" bIns="0">
            <a:spAutoFit/>
          </a:bodyPr>
          <a:lstStyle/>
          <a:p>
            <a:pPr algn="r">
              <a:lnSpc>
                <a:spcPct val="90000"/>
              </a:lnSpc>
            </a:pPr>
            <a:r>
              <a:rPr lang="en-US" sz="1400" b="1" dirty="0"/>
              <a:t>1 cm</a:t>
            </a:r>
          </a:p>
        </p:txBody>
      </p:sp>
      <p:sp>
        <p:nvSpPr>
          <p:cNvPr id="53283" name="Text Box 35"/>
          <p:cNvSpPr txBox="1">
            <a:spLocks noChangeArrowheads="1"/>
          </p:cNvSpPr>
          <p:nvPr/>
        </p:nvSpPr>
        <p:spPr bwMode="auto">
          <a:xfrm>
            <a:off x="2686050" y="2389188"/>
            <a:ext cx="731838" cy="192087"/>
          </a:xfrm>
          <a:prstGeom prst="rect">
            <a:avLst/>
          </a:prstGeom>
          <a:noFill/>
          <a:ln w="9525">
            <a:noFill/>
            <a:miter lim="800000"/>
            <a:headEnd/>
            <a:tailEnd/>
          </a:ln>
          <a:effectLst/>
        </p:spPr>
        <p:txBody>
          <a:bodyPr lIns="0" tIns="0" rIns="0" bIns="0">
            <a:spAutoFit/>
          </a:bodyPr>
          <a:lstStyle/>
          <a:p>
            <a:pPr algn="r">
              <a:lnSpc>
                <a:spcPct val="90000"/>
              </a:lnSpc>
            </a:pPr>
            <a:r>
              <a:rPr lang="en-US" sz="1400" b="1" dirty="0"/>
              <a:t>1 mm</a:t>
            </a:r>
          </a:p>
        </p:txBody>
      </p:sp>
      <p:sp>
        <p:nvSpPr>
          <p:cNvPr id="53284" name="Text Box 36"/>
          <p:cNvSpPr txBox="1">
            <a:spLocks noChangeArrowheads="1"/>
          </p:cNvSpPr>
          <p:nvPr/>
        </p:nvSpPr>
        <p:spPr bwMode="auto">
          <a:xfrm>
            <a:off x="2686050" y="2949575"/>
            <a:ext cx="731838" cy="192088"/>
          </a:xfrm>
          <a:prstGeom prst="rect">
            <a:avLst/>
          </a:prstGeom>
          <a:noFill/>
          <a:ln w="9525">
            <a:noFill/>
            <a:miter lim="800000"/>
            <a:headEnd/>
            <a:tailEnd/>
          </a:ln>
          <a:effectLst/>
        </p:spPr>
        <p:txBody>
          <a:bodyPr lIns="0" tIns="0" rIns="0" bIns="0">
            <a:spAutoFit/>
          </a:bodyPr>
          <a:lstStyle/>
          <a:p>
            <a:pPr algn="r">
              <a:lnSpc>
                <a:spcPct val="90000"/>
              </a:lnSpc>
            </a:pPr>
            <a:r>
              <a:rPr lang="en-US" sz="1400" b="1" dirty="0"/>
              <a:t>100 µm</a:t>
            </a:r>
          </a:p>
        </p:txBody>
      </p:sp>
      <p:sp>
        <p:nvSpPr>
          <p:cNvPr id="53285" name="Text Box 37"/>
          <p:cNvSpPr txBox="1">
            <a:spLocks noChangeArrowheads="1"/>
          </p:cNvSpPr>
          <p:nvPr/>
        </p:nvSpPr>
        <p:spPr bwMode="auto">
          <a:xfrm>
            <a:off x="2686050" y="3541713"/>
            <a:ext cx="731838" cy="192087"/>
          </a:xfrm>
          <a:prstGeom prst="rect">
            <a:avLst/>
          </a:prstGeom>
          <a:noFill/>
          <a:ln w="9525">
            <a:noFill/>
            <a:miter lim="800000"/>
            <a:headEnd/>
            <a:tailEnd/>
          </a:ln>
          <a:effectLst/>
        </p:spPr>
        <p:txBody>
          <a:bodyPr lIns="0" tIns="0" rIns="0" bIns="0">
            <a:spAutoFit/>
          </a:bodyPr>
          <a:lstStyle/>
          <a:p>
            <a:pPr algn="r">
              <a:lnSpc>
                <a:spcPct val="90000"/>
              </a:lnSpc>
            </a:pPr>
            <a:r>
              <a:rPr lang="en-US" sz="1400" b="1" dirty="0"/>
              <a:t>10 µm</a:t>
            </a:r>
          </a:p>
        </p:txBody>
      </p:sp>
      <p:sp>
        <p:nvSpPr>
          <p:cNvPr id="53286" name="Text Box 38"/>
          <p:cNvSpPr txBox="1">
            <a:spLocks noChangeArrowheads="1"/>
          </p:cNvSpPr>
          <p:nvPr/>
        </p:nvSpPr>
        <p:spPr bwMode="auto">
          <a:xfrm>
            <a:off x="2686050" y="4108450"/>
            <a:ext cx="731838" cy="192088"/>
          </a:xfrm>
          <a:prstGeom prst="rect">
            <a:avLst/>
          </a:prstGeom>
          <a:noFill/>
          <a:ln w="9525">
            <a:noFill/>
            <a:miter lim="800000"/>
            <a:headEnd/>
            <a:tailEnd/>
          </a:ln>
          <a:effectLst/>
        </p:spPr>
        <p:txBody>
          <a:bodyPr lIns="0" tIns="0" rIns="0" bIns="0">
            <a:spAutoFit/>
          </a:bodyPr>
          <a:lstStyle/>
          <a:p>
            <a:pPr algn="r">
              <a:lnSpc>
                <a:spcPct val="90000"/>
              </a:lnSpc>
            </a:pPr>
            <a:r>
              <a:rPr lang="en-US" sz="1400" b="1" dirty="0"/>
              <a:t>1 µm</a:t>
            </a:r>
          </a:p>
        </p:txBody>
      </p:sp>
      <p:sp>
        <p:nvSpPr>
          <p:cNvPr id="53287" name="Text Box 39"/>
          <p:cNvSpPr txBox="1">
            <a:spLocks noChangeArrowheads="1"/>
          </p:cNvSpPr>
          <p:nvPr/>
        </p:nvSpPr>
        <p:spPr bwMode="auto">
          <a:xfrm>
            <a:off x="2686050" y="4681538"/>
            <a:ext cx="731838" cy="192087"/>
          </a:xfrm>
          <a:prstGeom prst="rect">
            <a:avLst/>
          </a:prstGeom>
          <a:noFill/>
          <a:ln w="9525">
            <a:noFill/>
            <a:miter lim="800000"/>
            <a:headEnd/>
            <a:tailEnd/>
          </a:ln>
          <a:effectLst/>
        </p:spPr>
        <p:txBody>
          <a:bodyPr lIns="0" tIns="0" rIns="0" bIns="0">
            <a:spAutoFit/>
          </a:bodyPr>
          <a:lstStyle/>
          <a:p>
            <a:pPr algn="r">
              <a:lnSpc>
                <a:spcPct val="90000"/>
              </a:lnSpc>
            </a:pPr>
            <a:r>
              <a:rPr lang="en-US" sz="1400" b="1" dirty="0"/>
              <a:t>100 nm</a:t>
            </a:r>
          </a:p>
        </p:txBody>
      </p:sp>
      <p:sp>
        <p:nvSpPr>
          <p:cNvPr id="53288" name="Text Box 40"/>
          <p:cNvSpPr txBox="1">
            <a:spLocks noChangeArrowheads="1"/>
          </p:cNvSpPr>
          <p:nvPr/>
        </p:nvSpPr>
        <p:spPr bwMode="auto">
          <a:xfrm>
            <a:off x="2686050" y="5256213"/>
            <a:ext cx="731838" cy="192087"/>
          </a:xfrm>
          <a:prstGeom prst="rect">
            <a:avLst/>
          </a:prstGeom>
          <a:noFill/>
          <a:ln w="9525">
            <a:noFill/>
            <a:miter lim="800000"/>
            <a:headEnd/>
            <a:tailEnd/>
          </a:ln>
          <a:effectLst/>
        </p:spPr>
        <p:txBody>
          <a:bodyPr lIns="0" tIns="0" rIns="0" bIns="0">
            <a:spAutoFit/>
          </a:bodyPr>
          <a:lstStyle/>
          <a:p>
            <a:pPr algn="r">
              <a:lnSpc>
                <a:spcPct val="90000"/>
              </a:lnSpc>
            </a:pPr>
            <a:r>
              <a:rPr lang="en-US" sz="1400" b="1" dirty="0"/>
              <a:t>10 nm</a:t>
            </a:r>
          </a:p>
        </p:txBody>
      </p:sp>
      <p:sp>
        <p:nvSpPr>
          <p:cNvPr id="53289" name="Text Box 41"/>
          <p:cNvSpPr txBox="1">
            <a:spLocks noChangeArrowheads="1"/>
          </p:cNvSpPr>
          <p:nvPr/>
        </p:nvSpPr>
        <p:spPr bwMode="auto">
          <a:xfrm>
            <a:off x="2686050" y="5819775"/>
            <a:ext cx="731838" cy="192088"/>
          </a:xfrm>
          <a:prstGeom prst="rect">
            <a:avLst/>
          </a:prstGeom>
          <a:noFill/>
          <a:ln w="9525">
            <a:noFill/>
            <a:miter lim="800000"/>
            <a:headEnd/>
            <a:tailEnd/>
          </a:ln>
          <a:effectLst/>
        </p:spPr>
        <p:txBody>
          <a:bodyPr lIns="0" tIns="0" rIns="0" bIns="0">
            <a:spAutoFit/>
          </a:bodyPr>
          <a:lstStyle/>
          <a:p>
            <a:pPr algn="r">
              <a:lnSpc>
                <a:spcPct val="90000"/>
              </a:lnSpc>
            </a:pPr>
            <a:r>
              <a:rPr lang="en-US" sz="1400" b="1" dirty="0"/>
              <a:t>1 nm</a:t>
            </a:r>
          </a:p>
        </p:txBody>
      </p:sp>
      <p:sp>
        <p:nvSpPr>
          <p:cNvPr id="53290" name="Text Box 42"/>
          <p:cNvSpPr txBox="1">
            <a:spLocks noChangeArrowheads="1"/>
          </p:cNvSpPr>
          <p:nvPr/>
        </p:nvSpPr>
        <p:spPr bwMode="auto">
          <a:xfrm>
            <a:off x="2686050" y="6383338"/>
            <a:ext cx="731838" cy="192087"/>
          </a:xfrm>
          <a:prstGeom prst="rect">
            <a:avLst/>
          </a:prstGeom>
          <a:noFill/>
          <a:ln w="9525">
            <a:noFill/>
            <a:miter lim="800000"/>
            <a:headEnd/>
            <a:tailEnd/>
          </a:ln>
          <a:effectLst/>
        </p:spPr>
        <p:txBody>
          <a:bodyPr lIns="0" tIns="0" rIns="0" bIns="0">
            <a:spAutoFit/>
          </a:bodyPr>
          <a:lstStyle/>
          <a:p>
            <a:pPr algn="r">
              <a:lnSpc>
                <a:spcPct val="90000"/>
              </a:lnSpc>
            </a:pPr>
            <a:r>
              <a:rPr lang="en-US" sz="1400" b="1" dirty="0"/>
              <a:t>0.1 nm</a:t>
            </a:r>
          </a:p>
        </p:txBody>
      </p:sp>
      <p:sp>
        <p:nvSpPr>
          <p:cNvPr id="53291" name="Text Box 43"/>
          <p:cNvSpPr txBox="1">
            <a:spLocks noChangeArrowheads="1"/>
          </p:cNvSpPr>
          <p:nvPr/>
        </p:nvSpPr>
        <p:spPr bwMode="auto">
          <a:xfrm>
            <a:off x="3663950" y="6376988"/>
            <a:ext cx="731838" cy="136525"/>
          </a:xfrm>
          <a:prstGeom prst="rect">
            <a:avLst/>
          </a:prstGeom>
          <a:noFill/>
          <a:ln w="9525">
            <a:noFill/>
            <a:miter lim="800000"/>
            <a:headEnd/>
            <a:tailEnd/>
          </a:ln>
          <a:effectLst/>
        </p:spPr>
        <p:txBody>
          <a:bodyPr lIns="0" tIns="0" rIns="0" bIns="0">
            <a:spAutoFit/>
          </a:bodyPr>
          <a:lstStyle/>
          <a:p>
            <a:pPr>
              <a:lnSpc>
                <a:spcPct val="90000"/>
              </a:lnSpc>
            </a:pPr>
            <a:r>
              <a:rPr lang="en-US" sz="1000" b="1" dirty="0"/>
              <a:t>Atoms</a:t>
            </a:r>
          </a:p>
        </p:txBody>
      </p:sp>
      <p:sp>
        <p:nvSpPr>
          <p:cNvPr id="53292" name="Line 44"/>
          <p:cNvSpPr>
            <a:spLocks noChangeShapeType="1"/>
          </p:cNvSpPr>
          <p:nvPr/>
        </p:nvSpPr>
        <p:spPr bwMode="auto">
          <a:xfrm flipH="1">
            <a:off x="3470275" y="6446838"/>
            <a:ext cx="166688" cy="0"/>
          </a:xfrm>
          <a:prstGeom prst="line">
            <a:avLst/>
          </a:prstGeom>
          <a:noFill/>
          <a:ln w="12700">
            <a:solidFill>
              <a:schemeClr val="tx1"/>
            </a:solidFill>
            <a:round/>
            <a:headEnd/>
            <a:tailEnd/>
          </a:ln>
          <a:effectLst/>
        </p:spPr>
        <p:txBody>
          <a:bodyPr wrap="none" anchor="ctr"/>
          <a:lstStyle/>
          <a:p>
            <a:endParaRPr lang="en-US" dirty="0"/>
          </a:p>
        </p:txBody>
      </p:sp>
      <p:sp>
        <p:nvSpPr>
          <p:cNvPr id="53293" name="Text Box 45"/>
          <p:cNvSpPr txBox="1">
            <a:spLocks noChangeArrowheads="1"/>
          </p:cNvSpPr>
          <p:nvPr/>
        </p:nvSpPr>
        <p:spPr bwMode="auto">
          <a:xfrm>
            <a:off x="3660775" y="5999163"/>
            <a:ext cx="1033463" cy="136525"/>
          </a:xfrm>
          <a:prstGeom prst="rect">
            <a:avLst/>
          </a:prstGeom>
          <a:noFill/>
          <a:ln w="9525">
            <a:noFill/>
            <a:miter lim="800000"/>
            <a:headEnd/>
            <a:tailEnd/>
          </a:ln>
          <a:effectLst/>
        </p:spPr>
        <p:txBody>
          <a:bodyPr lIns="0" tIns="0" rIns="0" bIns="0">
            <a:spAutoFit/>
          </a:bodyPr>
          <a:lstStyle/>
          <a:p>
            <a:pPr>
              <a:lnSpc>
                <a:spcPct val="90000"/>
              </a:lnSpc>
            </a:pPr>
            <a:r>
              <a:rPr lang="en-US" sz="1000" b="1" dirty="0"/>
              <a:t>Small molecules</a:t>
            </a:r>
          </a:p>
        </p:txBody>
      </p:sp>
      <p:sp>
        <p:nvSpPr>
          <p:cNvPr id="53294" name="AutoShape 46"/>
          <p:cNvSpPr>
            <a:spLocks/>
          </p:cNvSpPr>
          <p:nvPr/>
        </p:nvSpPr>
        <p:spPr bwMode="auto">
          <a:xfrm>
            <a:off x="3536950" y="5965825"/>
            <a:ext cx="95250" cy="203200"/>
          </a:xfrm>
          <a:prstGeom prst="rightBrace">
            <a:avLst>
              <a:gd name="adj1" fmla="val 17778"/>
              <a:gd name="adj2" fmla="val 50000"/>
            </a:avLst>
          </a:prstGeom>
          <a:noFill/>
          <a:ln w="12700">
            <a:solidFill>
              <a:schemeClr val="tx1"/>
            </a:solidFill>
            <a:round/>
            <a:headEnd/>
            <a:tailEnd/>
          </a:ln>
          <a:effectLst/>
        </p:spPr>
        <p:txBody>
          <a:bodyPr wrap="none" anchor="ctr"/>
          <a:lstStyle/>
          <a:p>
            <a:endParaRPr lang="en-US" dirty="0"/>
          </a:p>
        </p:txBody>
      </p:sp>
      <p:sp>
        <p:nvSpPr>
          <p:cNvPr id="53295" name="Text Box 47"/>
          <p:cNvSpPr txBox="1">
            <a:spLocks noChangeArrowheads="1"/>
          </p:cNvSpPr>
          <p:nvPr/>
        </p:nvSpPr>
        <p:spPr bwMode="auto">
          <a:xfrm>
            <a:off x="3660775" y="5688013"/>
            <a:ext cx="461963" cy="136525"/>
          </a:xfrm>
          <a:prstGeom prst="rect">
            <a:avLst/>
          </a:prstGeom>
          <a:noFill/>
          <a:ln w="9525">
            <a:noFill/>
            <a:miter lim="800000"/>
            <a:headEnd/>
            <a:tailEnd/>
          </a:ln>
          <a:effectLst/>
        </p:spPr>
        <p:txBody>
          <a:bodyPr lIns="0" tIns="0" rIns="0" bIns="0">
            <a:spAutoFit/>
          </a:bodyPr>
          <a:lstStyle/>
          <a:p>
            <a:pPr>
              <a:lnSpc>
                <a:spcPct val="90000"/>
              </a:lnSpc>
            </a:pPr>
            <a:r>
              <a:rPr lang="en-US" sz="1000" b="1" dirty="0"/>
              <a:t>Lipids</a:t>
            </a:r>
          </a:p>
        </p:txBody>
      </p:sp>
      <p:sp>
        <p:nvSpPr>
          <p:cNvPr id="53296" name="Text Box 48"/>
          <p:cNvSpPr txBox="1">
            <a:spLocks noChangeArrowheads="1"/>
          </p:cNvSpPr>
          <p:nvPr/>
        </p:nvSpPr>
        <p:spPr bwMode="auto">
          <a:xfrm>
            <a:off x="3660775" y="5446713"/>
            <a:ext cx="557213" cy="136525"/>
          </a:xfrm>
          <a:prstGeom prst="rect">
            <a:avLst/>
          </a:prstGeom>
          <a:noFill/>
          <a:ln w="9525">
            <a:noFill/>
            <a:miter lim="800000"/>
            <a:headEnd/>
            <a:tailEnd/>
          </a:ln>
          <a:effectLst/>
        </p:spPr>
        <p:txBody>
          <a:bodyPr lIns="0" tIns="0" rIns="0" bIns="0">
            <a:spAutoFit/>
          </a:bodyPr>
          <a:lstStyle/>
          <a:p>
            <a:pPr>
              <a:lnSpc>
                <a:spcPct val="90000"/>
              </a:lnSpc>
            </a:pPr>
            <a:r>
              <a:rPr lang="en-US" sz="1000" b="1" dirty="0"/>
              <a:t>Proteins</a:t>
            </a:r>
          </a:p>
        </p:txBody>
      </p:sp>
      <p:sp>
        <p:nvSpPr>
          <p:cNvPr id="53297" name="AutoShape 49"/>
          <p:cNvSpPr>
            <a:spLocks/>
          </p:cNvSpPr>
          <p:nvPr/>
        </p:nvSpPr>
        <p:spPr bwMode="auto">
          <a:xfrm>
            <a:off x="3536950" y="5667375"/>
            <a:ext cx="95250" cy="200025"/>
          </a:xfrm>
          <a:prstGeom prst="rightBrace">
            <a:avLst>
              <a:gd name="adj1" fmla="val 17500"/>
              <a:gd name="adj2" fmla="val 50000"/>
            </a:avLst>
          </a:prstGeom>
          <a:noFill/>
          <a:ln w="12700">
            <a:solidFill>
              <a:schemeClr val="tx1"/>
            </a:solidFill>
            <a:round/>
            <a:headEnd/>
            <a:tailEnd/>
          </a:ln>
          <a:effectLst/>
        </p:spPr>
        <p:txBody>
          <a:bodyPr wrap="none" anchor="ctr"/>
          <a:lstStyle/>
          <a:p>
            <a:endParaRPr lang="en-US" dirty="0"/>
          </a:p>
        </p:txBody>
      </p:sp>
      <p:sp>
        <p:nvSpPr>
          <p:cNvPr id="53298" name="AutoShape 50"/>
          <p:cNvSpPr>
            <a:spLocks/>
          </p:cNvSpPr>
          <p:nvPr/>
        </p:nvSpPr>
        <p:spPr bwMode="auto">
          <a:xfrm>
            <a:off x="3536950" y="5387975"/>
            <a:ext cx="85725" cy="260350"/>
          </a:xfrm>
          <a:prstGeom prst="rightBrace">
            <a:avLst>
              <a:gd name="adj1" fmla="val 25309"/>
              <a:gd name="adj2" fmla="val 50000"/>
            </a:avLst>
          </a:prstGeom>
          <a:noFill/>
          <a:ln w="12700">
            <a:solidFill>
              <a:schemeClr val="tx1"/>
            </a:solidFill>
            <a:round/>
            <a:headEnd/>
            <a:tailEnd/>
          </a:ln>
          <a:effectLst/>
        </p:spPr>
        <p:txBody>
          <a:bodyPr wrap="none" anchor="ctr"/>
          <a:lstStyle/>
          <a:p>
            <a:endParaRPr lang="en-US" dirty="0"/>
          </a:p>
        </p:txBody>
      </p:sp>
      <p:sp>
        <p:nvSpPr>
          <p:cNvPr id="53299" name="Text Box 51"/>
          <p:cNvSpPr txBox="1">
            <a:spLocks noChangeArrowheads="1"/>
          </p:cNvSpPr>
          <p:nvPr/>
        </p:nvSpPr>
        <p:spPr bwMode="auto">
          <a:xfrm>
            <a:off x="3663950" y="5148263"/>
            <a:ext cx="731838" cy="136525"/>
          </a:xfrm>
          <a:prstGeom prst="rect">
            <a:avLst/>
          </a:prstGeom>
          <a:noFill/>
          <a:ln w="9525">
            <a:noFill/>
            <a:miter lim="800000"/>
            <a:headEnd/>
            <a:tailEnd/>
          </a:ln>
          <a:effectLst/>
        </p:spPr>
        <p:txBody>
          <a:bodyPr lIns="0" tIns="0" rIns="0" bIns="0">
            <a:spAutoFit/>
          </a:bodyPr>
          <a:lstStyle/>
          <a:p>
            <a:pPr>
              <a:lnSpc>
                <a:spcPct val="90000"/>
              </a:lnSpc>
            </a:pPr>
            <a:r>
              <a:rPr lang="en-US" sz="1000" b="1" dirty="0"/>
              <a:t>Ribosomes</a:t>
            </a:r>
          </a:p>
        </p:txBody>
      </p:sp>
      <p:sp>
        <p:nvSpPr>
          <p:cNvPr id="53300" name="Line 52"/>
          <p:cNvSpPr>
            <a:spLocks noChangeShapeType="1"/>
          </p:cNvSpPr>
          <p:nvPr/>
        </p:nvSpPr>
        <p:spPr bwMode="auto">
          <a:xfrm flipH="1">
            <a:off x="3470275" y="5218113"/>
            <a:ext cx="166688" cy="0"/>
          </a:xfrm>
          <a:prstGeom prst="line">
            <a:avLst/>
          </a:prstGeom>
          <a:noFill/>
          <a:ln w="12700">
            <a:solidFill>
              <a:schemeClr val="tx1"/>
            </a:solidFill>
            <a:round/>
            <a:headEnd/>
            <a:tailEnd/>
          </a:ln>
          <a:effectLst/>
        </p:spPr>
        <p:txBody>
          <a:bodyPr wrap="none" anchor="ctr"/>
          <a:lstStyle/>
          <a:p>
            <a:endParaRPr lang="en-US" dirty="0"/>
          </a:p>
        </p:txBody>
      </p:sp>
      <p:sp>
        <p:nvSpPr>
          <p:cNvPr id="53301" name="Text Box 53"/>
          <p:cNvSpPr txBox="1">
            <a:spLocks noChangeArrowheads="1"/>
          </p:cNvSpPr>
          <p:nvPr/>
        </p:nvSpPr>
        <p:spPr bwMode="auto">
          <a:xfrm>
            <a:off x="3660775" y="4846638"/>
            <a:ext cx="461963" cy="136525"/>
          </a:xfrm>
          <a:prstGeom prst="rect">
            <a:avLst/>
          </a:prstGeom>
          <a:noFill/>
          <a:ln w="9525">
            <a:noFill/>
            <a:miter lim="800000"/>
            <a:headEnd/>
            <a:tailEnd/>
          </a:ln>
          <a:effectLst/>
        </p:spPr>
        <p:txBody>
          <a:bodyPr lIns="0" tIns="0" rIns="0" bIns="0">
            <a:spAutoFit/>
          </a:bodyPr>
          <a:lstStyle/>
          <a:p>
            <a:pPr>
              <a:lnSpc>
                <a:spcPct val="90000"/>
              </a:lnSpc>
            </a:pPr>
            <a:r>
              <a:rPr lang="en-US" sz="1000" b="1" dirty="0"/>
              <a:t>Viruses</a:t>
            </a:r>
          </a:p>
        </p:txBody>
      </p:sp>
      <p:sp>
        <p:nvSpPr>
          <p:cNvPr id="53302" name="AutoShape 54"/>
          <p:cNvSpPr>
            <a:spLocks/>
          </p:cNvSpPr>
          <p:nvPr/>
        </p:nvSpPr>
        <p:spPr bwMode="auto">
          <a:xfrm>
            <a:off x="3540125" y="4835525"/>
            <a:ext cx="92075" cy="180975"/>
          </a:xfrm>
          <a:prstGeom prst="rightBrace">
            <a:avLst>
              <a:gd name="adj1" fmla="val 16379"/>
              <a:gd name="adj2" fmla="val 50000"/>
            </a:avLst>
          </a:prstGeom>
          <a:noFill/>
          <a:ln w="12700">
            <a:solidFill>
              <a:schemeClr val="tx1"/>
            </a:solidFill>
            <a:round/>
            <a:headEnd/>
            <a:tailEnd/>
          </a:ln>
          <a:effectLst/>
        </p:spPr>
        <p:txBody>
          <a:bodyPr wrap="none" anchor="ctr"/>
          <a:lstStyle/>
          <a:p>
            <a:endParaRPr lang="en-US" dirty="0"/>
          </a:p>
        </p:txBody>
      </p:sp>
      <p:sp>
        <p:nvSpPr>
          <p:cNvPr id="53303" name="Text Box 55"/>
          <p:cNvSpPr txBox="1">
            <a:spLocks noChangeArrowheads="1"/>
          </p:cNvSpPr>
          <p:nvPr/>
        </p:nvSpPr>
        <p:spPr bwMode="auto">
          <a:xfrm>
            <a:off x="3663950" y="4656138"/>
            <a:ext cx="1074738" cy="136525"/>
          </a:xfrm>
          <a:prstGeom prst="rect">
            <a:avLst/>
          </a:prstGeom>
          <a:noFill/>
          <a:ln w="9525">
            <a:noFill/>
            <a:miter lim="800000"/>
            <a:headEnd/>
            <a:tailEnd/>
          </a:ln>
          <a:effectLst/>
        </p:spPr>
        <p:txBody>
          <a:bodyPr lIns="0" tIns="0" rIns="0" bIns="0">
            <a:spAutoFit/>
          </a:bodyPr>
          <a:lstStyle/>
          <a:p>
            <a:pPr>
              <a:lnSpc>
                <a:spcPct val="90000"/>
              </a:lnSpc>
            </a:pPr>
            <a:r>
              <a:rPr lang="en-US" sz="1000" b="1" dirty="0"/>
              <a:t>Smallest bacteria</a:t>
            </a:r>
          </a:p>
        </p:txBody>
      </p:sp>
      <p:sp>
        <p:nvSpPr>
          <p:cNvPr id="53304" name="Line 56"/>
          <p:cNvSpPr>
            <a:spLocks noChangeShapeType="1"/>
          </p:cNvSpPr>
          <p:nvPr/>
        </p:nvSpPr>
        <p:spPr bwMode="auto">
          <a:xfrm flipH="1">
            <a:off x="3470275" y="4722813"/>
            <a:ext cx="166688" cy="0"/>
          </a:xfrm>
          <a:prstGeom prst="line">
            <a:avLst/>
          </a:prstGeom>
          <a:noFill/>
          <a:ln w="12700">
            <a:solidFill>
              <a:schemeClr val="tx1"/>
            </a:solidFill>
            <a:round/>
            <a:headEnd/>
            <a:tailEnd/>
          </a:ln>
          <a:effectLst/>
        </p:spPr>
        <p:txBody>
          <a:bodyPr wrap="none" anchor="ctr"/>
          <a:lstStyle/>
          <a:p>
            <a:endParaRPr lang="en-US" dirty="0"/>
          </a:p>
        </p:txBody>
      </p:sp>
      <p:sp>
        <p:nvSpPr>
          <p:cNvPr id="53305" name="Text Box 57"/>
          <p:cNvSpPr txBox="1">
            <a:spLocks noChangeArrowheads="1"/>
          </p:cNvSpPr>
          <p:nvPr/>
        </p:nvSpPr>
        <p:spPr bwMode="auto">
          <a:xfrm>
            <a:off x="3663950" y="4084638"/>
            <a:ext cx="1074738" cy="136525"/>
          </a:xfrm>
          <a:prstGeom prst="rect">
            <a:avLst/>
          </a:prstGeom>
          <a:noFill/>
          <a:ln w="9525">
            <a:noFill/>
            <a:miter lim="800000"/>
            <a:headEnd/>
            <a:tailEnd/>
          </a:ln>
          <a:effectLst/>
        </p:spPr>
        <p:txBody>
          <a:bodyPr lIns="0" tIns="0" rIns="0" bIns="0">
            <a:spAutoFit/>
          </a:bodyPr>
          <a:lstStyle/>
          <a:p>
            <a:pPr>
              <a:lnSpc>
                <a:spcPct val="90000"/>
              </a:lnSpc>
            </a:pPr>
            <a:r>
              <a:rPr lang="en-US" sz="1000" b="1" dirty="0"/>
              <a:t>Mitochondrion</a:t>
            </a:r>
          </a:p>
        </p:txBody>
      </p:sp>
      <p:sp>
        <p:nvSpPr>
          <p:cNvPr id="53306" name="Line 58"/>
          <p:cNvSpPr>
            <a:spLocks noChangeShapeType="1"/>
          </p:cNvSpPr>
          <p:nvPr/>
        </p:nvSpPr>
        <p:spPr bwMode="auto">
          <a:xfrm flipH="1">
            <a:off x="3470275" y="4151313"/>
            <a:ext cx="166688" cy="0"/>
          </a:xfrm>
          <a:prstGeom prst="line">
            <a:avLst/>
          </a:prstGeom>
          <a:noFill/>
          <a:ln w="12700">
            <a:solidFill>
              <a:schemeClr val="tx1"/>
            </a:solidFill>
            <a:round/>
            <a:headEnd/>
            <a:tailEnd/>
          </a:ln>
          <a:effectLst/>
        </p:spPr>
        <p:txBody>
          <a:bodyPr wrap="none" anchor="ctr"/>
          <a:lstStyle/>
          <a:p>
            <a:endParaRPr lang="en-US" dirty="0"/>
          </a:p>
        </p:txBody>
      </p:sp>
      <p:sp>
        <p:nvSpPr>
          <p:cNvPr id="53307" name="Text Box 59"/>
          <p:cNvSpPr txBox="1">
            <a:spLocks noChangeArrowheads="1"/>
          </p:cNvSpPr>
          <p:nvPr/>
        </p:nvSpPr>
        <p:spPr bwMode="auto">
          <a:xfrm>
            <a:off x="3663950" y="3675063"/>
            <a:ext cx="668338" cy="136525"/>
          </a:xfrm>
          <a:prstGeom prst="rect">
            <a:avLst/>
          </a:prstGeom>
          <a:noFill/>
          <a:ln w="9525">
            <a:noFill/>
            <a:miter lim="800000"/>
            <a:headEnd/>
            <a:tailEnd/>
          </a:ln>
          <a:effectLst/>
        </p:spPr>
        <p:txBody>
          <a:bodyPr lIns="0" tIns="0" rIns="0" bIns="0">
            <a:spAutoFit/>
          </a:bodyPr>
          <a:lstStyle/>
          <a:p>
            <a:pPr>
              <a:lnSpc>
                <a:spcPct val="90000"/>
              </a:lnSpc>
            </a:pPr>
            <a:r>
              <a:rPr lang="en-US" sz="1000" b="1" dirty="0"/>
              <a:t>Nucleus</a:t>
            </a:r>
          </a:p>
        </p:txBody>
      </p:sp>
      <p:sp>
        <p:nvSpPr>
          <p:cNvPr id="53308" name="Line 60"/>
          <p:cNvSpPr>
            <a:spLocks noChangeShapeType="1"/>
          </p:cNvSpPr>
          <p:nvPr/>
        </p:nvSpPr>
        <p:spPr bwMode="auto">
          <a:xfrm flipH="1">
            <a:off x="3470275" y="3741738"/>
            <a:ext cx="166688" cy="0"/>
          </a:xfrm>
          <a:prstGeom prst="line">
            <a:avLst/>
          </a:prstGeom>
          <a:noFill/>
          <a:ln w="12700">
            <a:solidFill>
              <a:schemeClr val="tx1"/>
            </a:solidFill>
            <a:round/>
            <a:headEnd/>
            <a:tailEnd/>
          </a:ln>
          <a:effectLst/>
        </p:spPr>
        <p:txBody>
          <a:bodyPr wrap="none" anchor="ctr"/>
          <a:lstStyle/>
          <a:p>
            <a:endParaRPr lang="en-US" dirty="0"/>
          </a:p>
        </p:txBody>
      </p:sp>
      <p:sp>
        <p:nvSpPr>
          <p:cNvPr id="53309" name="Text Box 61"/>
          <p:cNvSpPr txBox="1">
            <a:spLocks noChangeArrowheads="1"/>
          </p:cNvSpPr>
          <p:nvPr/>
        </p:nvSpPr>
        <p:spPr bwMode="auto">
          <a:xfrm>
            <a:off x="3663950" y="3871913"/>
            <a:ext cx="858838" cy="136525"/>
          </a:xfrm>
          <a:prstGeom prst="rect">
            <a:avLst/>
          </a:prstGeom>
          <a:noFill/>
          <a:ln w="9525">
            <a:noFill/>
            <a:miter lim="800000"/>
            <a:headEnd/>
            <a:tailEnd/>
          </a:ln>
          <a:effectLst/>
        </p:spPr>
        <p:txBody>
          <a:bodyPr lIns="0" tIns="0" rIns="0" bIns="0">
            <a:spAutoFit/>
          </a:bodyPr>
          <a:lstStyle/>
          <a:p>
            <a:pPr>
              <a:lnSpc>
                <a:spcPct val="90000"/>
              </a:lnSpc>
            </a:pPr>
            <a:r>
              <a:rPr lang="en-US" sz="1000" b="1" dirty="0"/>
              <a:t>Most bacteria</a:t>
            </a:r>
          </a:p>
        </p:txBody>
      </p:sp>
      <p:sp>
        <p:nvSpPr>
          <p:cNvPr id="53310" name="AutoShape 62"/>
          <p:cNvSpPr>
            <a:spLocks/>
          </p:cNvSpPr>
          <p:nvPr/>
        </p:nvSpPr>
        <p:spPr bwMode="auto">
          <a:xfrm>
            <a:off x="3540125" y="3660775"/>
            <a:ext cx="101600" cy="558800"/>
          </a:xfrm>
          <a:prstGeom prst="rightBrace">
            <a:avLst>
              <a:gd name="adj1" fmla="val 45833"/>
              <a:gd name="adj2" fmla="val 50000"/>
            </a:avLst>
          </a:prstGeom>
          <a:noFill/>
          <a:ln w="12700">
            <a:solidFill>
              <a:schemeClr val="tx1"/>
            </a:solidFill>
            <a:round/>
            <a:headEnd/>
            <a:tailEnd/>
          </a:ln>
          <a:effectLst/>
        </p:spPr>
        <p:txBody>
          <a:bodyPr wrap="none" anchor="ctr"/>
          <a:lstStyle/>
          <a:p>
            <a:endParaRPr lang="en-US" dirty="0"/>
          </a:p>
        </p:txBody>
      </p:sp>
      <p:sp>
        <p:nvSpPr>
          <p:cNvPr id="53311" name="Text Box 63"/>
          <p:cNvSpPr txBox="1">
            <a:spLocks noChangeArrowheads="1"/>
          </p:cNvSpPr>
          <p:nvPr/>
        </p:nvSpPr>
        <p:spPr bwMode="auto">
          <a:xfrm>
            <a:off x="3663950" y="3306763"/>
            <a:ext cx="963613" cy="244475"/>
          </a:xfrm>
          <a:prstGeom prst="rect">
            <a:avLst/>
          </a:prstGeom>
          <a:noFill/>
          <a:ln w="9525">
            <a:noFill/>
            <a:miter lim="800000"/>
            <a:headEnd/>
            <a:tailEnd/>
          </a:ln>
          <a:effectLst/>
        </p:spPr>
        <p:txBody>
          <a:bodyPr lIns="0" tIns="0" rIns="0" bIns="0">
            <a:spAutoFit/>
          </a:bodyPr>
          <a:lstStyle/>
          <a:p>
            <a:pPr>
              <a:lnSpc>
                <a:spcPct val="80000"/>
              </a:lnSpc>
            </a:pPr>
            <a:r>
              <a:rPr lang="en-US" sz="1000" b="1" dirty="0"/>
              <a:t>Most plant and animal cells</a:t>
            </a:r>
          </a:p>
        </p:txBody>
      </p:sp>
      <p:sp>
        <p:nvSpPr>
          <p:cNvPr id="53312" name="AutoShape 64"/>
          <p:cNvSpPr>
            <a:spLocks/>
          </p:cNvSpPr>
          <p:nvPr/>
        </p:nvSpPr>
        <p:spPr bwMode="auto">
          <a:xfrm>
            <a:off x="3540125" y="3089275"/>
            <a:ext cx="101600" cy="558800"/>
          </a:xfrm>
          <a:prstGeom prst="rightBrace">
            <a:avLst>
              <a:gd name="adj1" fmla="val 45833"/>
              <a:gd name="adj2" fmla="val 50000"/>
            </a:avLst>
          </a:prstGeom>
          <a:noFill/>
          <a:ln w="12700">
            <a:solidFill>
              <a:schemeClr val="tx1"/>
            </a:solidFill>
            <a:round/>
            <a:headEnd/>
            <a:tailEnd/>
          </a:ln>
          <a:effectLst/>
        </p:spPr>
        <p:txBody>
          <a:bodyPr wrap="none" anchor="ctr"/>
          <a:lstStyle/>
          <a:p>
            <a:endParaRPr lang="en-US" dirty="0"/>
          </a:p>
        </p:txBody>
      </p:sp>
      <p:sp>
        <p:nvSpPr>
          <p:cNvPr id="53313" name="Text Box 65"/>
          <p:cNvSpPr txBox="1">
            <a:spLocks noChangeArrowheads="1"/>
          </p:cNvSpPr>
          <p:nvPr/>
        </p:nvSpPr>
        <p:spPr bwMode="auto">
          <a:xfrm>
            <a:off x="3663950" y="2271713"/>
            <a:ext cx="668338" cy="136525"/>
          </a:xfrm>
          <a:prstGeom prst="rect">
            <a:avLst/>
          </a:prstGeom>
          <a:noFill/>
          <a:ln w="9525">
            <a:noFill/>
            <a:miter lim="800000"/>
            <a:headEnd/>
            <a:tailEnd/>
          </a:ln>
          <a:effectLst/>
        </p:spPr>
        <p:txBody>
          <a:bodyPr lIns="0" tIns="0" rIns="0" bIns="0">
            <a:spAutoFit/>
          </a:bodyPr>
          <a:lstStyle/>
          <a:p>
            <a:pPr>
              <a:lnSpc>
                <a:spcPct val="90000"/>
              </a:lnSpc>
            </a:pPr>
            <a:r>
              <a:rPr lang="en-US" sz="1000" b="1" dirty="0"/>
              <a:t>Frog egg</a:t>
            </a:r>
          </a:p>
        </p:txBody>
      </p:sp>
      <p:sp>
        <p:nvSpPr>
          <p:cNvPr id="53314" name="Line 66"/>
          <p:cNvSpPr>
            <a:spLocks noChangeShapeType="1"/>
          </p:cNvSpPr>
          <p:nvPr/>
        </p:nvSpPr>
        <p:spPr bwMode="auto">
          <a:xfrm flipH="1">
            <a:off x="3470275" y="2338388"/>
            <a:ext cx="166688" cy="0"/>
          </a:xfrm>
          <a:prstGeom prst="line">
            <a:avLst/>
          </a:prstGeom>
          <a:noFill/>
          <a:ln w="12700">
            <a:solidFill>
              <a:schemeClr val="tx1"/>
            </a:solidFill>
            <a:round/>
            <a:headEnd/>
            <a:tailEnd/>
          </a:ln>
          <a:effectLst/>
        </p:spPr>
        <p:txBody>
          <a:bodyPr wrap="none" anchor="ctr"/>
          <a:lstStyle/>
          <a:p>
            <a:endParaRPr lang="en-US" dirty="0"/>
          </a:p>
        </p:txBody>
      </p:sp>
      <p:sp>
        <p:nvSpPr>
          <p:cNvPr id="53315" name="Text Box 67"/>
          <p:cNvSpPr txBox="1">
            <a:spLocks noChangeArrowheads="1"/>
          </p:cNvSpPr>
          <p:nvPr/>
        </p:nvSpPr>
        <p:spPr bwMode="auto">
          <a:xfrm>
            <a:off x="3663950" y="1471613"/>
            <a:ext cx="874713" cy="136525"/>
          </a:xfrm>
          <a:prstGeom prst="rect">
            <a:avLst/>
          </a:prstGeom>
          <a:noFill/>
          <a:ln w="9525">
            <a:noFill/>
            <a:miter lim="800000"/>
            <a:headEnd/>
            <a:tailEnd/>
          </a:ln>
          <a:effectLst/>
        </p:spPr>
        <p:txBody>
          <a:bodyPr lIns="0" tIns="0" rIns="0" bIns="0">
            <a:spAutoFit/>
          </a:bodyPr>
          <a:lstStyle/>
          <a:p>
            <a:pPr>
              <a:lnSpc>
                <a:spcPct val="90000"/>
              </a:lnSpc>
            </a:pPr>
            <a:r>
              <a:rPr lang="en-US" sz="1000" b="1" dirty="0"/>
              <a:t>Chicken egg</a:t>
            </a:r>
          </a:p>
        </p:txBody>
      </p:sp>
      <p:sp>
        <p:nvSpPr>
          <p:cNvPr id="53316" name="Line 68"/>
          <p:cNvSpPr>
            <a:spLocks noChangeShapeType="1"/>
          </p:cNvSpPr>
          <p:nvPr/>
        </p:nvSpPr>
        <p:spPr bwMode="auto">
          <a:xfrm flipH="1">
            <a:off x="3470275" y="1538288"/>
            <a:ext cx="166688" cy="0"/>
          </a:xfrm>
          <a:prstGeom prst="line">
            <a:avLst/>
          </a:prstGeom>
          <a:noFill/>
          <a:ln w="12700">
            <a:solidFill>
              <a:schemeClr val="tx1"/>
            </a:solidFill>
            <a:round/>
            <a:headEnd/>
            <a:tailEnd/>
          </a:ln>
          <a:effectLst/>
        </p:spPr>
        <p:txBody>
          <a:bodyPr wrap="none" anchor="ctr"/>
          <a:lstStyle/>
          <a:p>
            <a:endParaRPr lang="en-US" dirty="0"/>
          </a:p>
        </p:txBody>
      </p:sp>
      <p:sp>
        <p:nvSpPr>
          <p:cNvPr id="53317" name="Text Box 69"/>
          <p:cNvSpPr txBox="1">
            <a:spLocks noChangeArrowheads="1"/>
          </p:cNvSpPr>
          <p:nvPr/>
        </p:nvSpPr>
        <p:spPr bwMode="auto">
          <a:xfrm>
            <a:off x="3663950" y="823913"/>
            <a:ext cx="979488" cy="366712"/>
          </a:xfrm>
          <a:prstGeom prst="rect">
            <a:avLst/>
          </a:prstGeom>
          <a:noFill/>
          <a:ln w="9525">
            <a:noFill/>
            <a:miter lim="800000"/>
            <a:headEnd/>
            <a:tailEnd/>
          </a:ln>
          <a:effectLst/>
        </p:spPr>
        <p:txBody>
          <a:bodyPr lIns="0" tIns="0" rIns="0" bIns="0">
            <a:spAutoFit/>
          </a:bodyPr>
          <a:lstStyle/>
          <a:p>
            <a:pPr>
              <a:lnSpc>
                <a:spcPct val="80000"/>
              </a:lnSpc>
            </a:pPr>
            <a:r>
              <a:rPr lang="en-US" sz="1000" b="1" dirty="0"/>
              <a:t>Length of some nerve and muscle cells</a:t>
            </a:r>
          </a:p>
        </p:txBody>
      </p:sp>
      <p:sp>
        <p:nvSpPr>
          <p:cNvPr id="53318" name="Line 70"/>
          <p:cNvSpPr>
            <a:spLocks noChangeShapeType="1"/>
          </p:cNvSpPr>
          <p:nvPr/>
        </p:nvSpPr>
        <p:spPr bwMode="auto">
          <a:xfrm flipH="1">
            <a:off x="3470275" y="881063"/>
            <a:ext cx="166688" cy="0"/>
          </a:xfrm>
          <a:prstGeom prst="line">
            <a:avLst/>
          </a:prstGeom>
          <a:noFill/>
          <a:ln w="12700">
            <a:solidFill>
              <a:schemeClr val="tx1"/>
            </a:solidFill>
            <a:round/>
            <a:headEnd/>
            <a:tailEnd/>
          </a:ln>
          <a:effectLst/>
        </p:spPr>
        <p:txBody>
          <a:bodyPr wrap="none" anchor="ctr"/>
          <a:lstStyle/>
          <a:p>
            <a:endParaRPr lang="en-US" dirty="0"/>
          </a:p>
        </p:txBody>
      </p:sp>
      <p:sp>
        <p:nvSpPr>
          <p:cNvPr id="53319" name="Text Box 71"/>
          <p:cNvSpPr txBox="1">
            <a:spLocks noChangeArrowheads="1"/>
          </p:cNvSpPr>
          <p:nvPr/>
        </p:nvSpPr>
        <p:spPr bwMode="auto">
          <a:xfrm>
            <a:off x="3663950" y="554038"/>
            <a:ext cx="874713" cy="136525"/>
          </a:xfrm>
          <a:prstGeom prst="rect">
            <a:avLst/>
          </a:prstGeom>
          <a:noFill/>
          <a:ln w="9525">
            <a:noFill/>
            <a:miter lim="800000"/>
            <a:headEnd/>
            <a:tailEnd/>
          </a:ln>
          <a:effectLst/>
        </p:spPr>
        <p:txBody>
          <a:bodyPr lIns="0" tIns="0" rIns="0" bIns="0">
            <a:spAutoFit/>
          </a:bodyPr>
          <a:lstStyle/>
          <a:p>
            <a:pPr>
              <a:lnSpc>
                <a:spcPct val="90000"/>
              </a:lnSpc>
            </a:pPr>
            <a:r>
              <a:rPr lang="en-US" sz="1000" b="1" dirty="0"/>
              <a:t>Human height</a:t>
            </a:r>
          </a:p>
        </p:txBody>
      </p:sp>
      <p:sp>
        <p:nvSpPr>
          <p:cNvPr id="53320" name="Line 72"/>
          <p:cNvSpPr>
            <a:spLocks noChangeShapeType="1"/>
          </p:cNvSpPr>
          <p:nvPr/>
        </p:nvSpPr>
        <p:spPr bwMode="auto">
          <a:xfrm flipH="1">
            <a:off x="3470275" y="620713"/>
            <a:ext cx="166688" cy="0"/>
          </a:xfrm>
          <a:prstGeom prst="line">
            <a:avLst/>
          </a:prstGeom>
          <a:noFill/>
          <a:ln w="12700">
            <a:solidFill>
              <a:schemeClr val="tx1"/>
            </a:solidFill>
            <a:round/>
            <a:headEnd/>
            <a:tailEnd/>
          </a:ln>
          <a:effectLst/>
        </p:spPr>
        <p:txBody>
          <a:bodyPr wrap="none" anchor="ctr"/>
          <a:lstStyle/>
          <a:p>
            <a:endParaRPr lang="en-US" dirty="0"/>
          </a:p>
        </p:txBody>
      </p:sp>
      <p:sp>
        <p:nvSpPr>
          <p:cNvPr id="53321" name="Text Box 73"/>
          <p:cNvSpPr txBox="1">
            <a:spLocks noChangeArrowheads="1"/>
          </p:cNvSpPr>
          <p:nvPr/>
        </p:nvSpPr>
        <p:spPr bwMode="auto">
          <a:xfrm rot="-5400000">
            <a:off x="4167981" y="1383507"/>
            <a:ext cx="1730375" cy="179388"/>
          </a:xfrm>
          <a:prstGeom prst="rect">
            <a:avLst/>
          </a:prstGeom>
          <a:noFill/>
          <a:ln w="9525">
            <a:noFill/>
            <a:miter lim="800000"/>
            <a:headEnd/>
            <a:tailEnd/>
          </a:ln>
          <a:effectLst/>
        </p:spPr>
        <p:txBody>
          <a:bodyPr lIns="0" tIns="0" rIns="0" bIns="0">
            <a:spAutoFit/>
          </a:bodyPr>
          <a:lstStyle/>
          <a:p>
            <a:pPr algn="ctr">
              <a:lnSpc>
                <a:spcPct val="90000"/>
              </a:lnSpc>
            </a:pPr>
            <a:r>
              <a:rPr lang="en-US" sz="1300" b="1" dirty="0">
                <a:solidFill>
                  <a:schemeClr val="bg1"/>
                </a:solidFill>
              </a:rPr>
              <a:t>Unaided eye</a:t>
            </a:r>
          </a:p>
        </p:txBody>
      </p:sp>
      <p:sp>
        <p:nvSpPr>
          <p:cNvPr id="53322" name="Text Box 74"/>
          <p:cNvSpPr txBox="1">
            <a:spLocks noChangeArrowheads="1"/>
          </p:cNvSpPr>
          <p:nvPr/>
        </p:nvSpPr>
        <p:spPr bwMode="auto">
          <a:xfrm rot="-5400000">
            <a:off x="4604544" y="3325019"/>
            <a:ext cx="1730375" cy="179387"/>
          </a:xfrm>
          <a:prstGeom prst="rect">
            <a:avLst/>
          </a:prstGeom>
          <a:noFill/>
          <a:ln w="9525">
            <a:noFill/>
            <a:miter lim="800000"/>
            <a:headEnd/>
            <a:tailEnd/>
          </a:ln>
          <a:effectLst/>
        </p:spPr>
        <p:txBody>
          <a:bodyPr lIns="0" tIns="0" rIns="0" bIns="0">
            <a:spAutoFit/>
          </a:bodyPr>
          <a:lstStyle/>
          <a:p>
            <a:pPr algn="ctr">
              <a:lnSpc>
                <a:spcPct val="90000"/>
              </a:lnSpc>
            </a:pPr>
            <a:r>
              <a:rPr lang="en-US" sz="1300" b="1" dirty="0">
                <a:solidFill>
                  <a:schemeClr val="bg1"/>
                </a:solidFill>
              </a:rPr>
              <a:t>Light microscope</a:t>
            </a:r>
          </a:p>
        </p:txBody>
      </p:sp>
      <p:sp>
        <p:nvSpPr>
          <p:cNvPr id="53323" name="Text Box 75"/>
          <p:cNvSpPr txBox="1">
            <a:spLocks noChangeArrowheads="1"/>
          </p:cNvSpPr>
          <p:nvPr/>
        </p:nvSpPr>
        <p:spPr bwMode="auto">
          <a:xfrm rot="-5400000">
            <a:off x="4914106" y="4615657"/>
            <a:ext cx="1984375" cy="179388"/>
          </a:xfrm>
          <a:prstGeom prst="rect">
            <a:avLst/>
          </a:prstGeom>
          <a:noFill/>
          <a:ln w="9525">
            <a:noFill/>
            <a:miter lim="800000"/>
            <a:headEnd/>
            <a:tailEnd/>
          </a:ln>
          <a:effectLst/>
        </p:spPr>
        <p:txBody>
          <a:bodyPr lIns="0" tIns="0" rIns="0" bIns="0">
            <a:spAutoFit/>
          </a:bodyPr>
          <a:lstStyle/>
          <a:p>
            <a:pPr algn="ctr">
              <a:lnSpc>
                <a:spcPct val="90000"/>
              </a:lnSpc>
            </a:pPr>
            <a:r>
              <a:rPr lang="en-US" sz="1300" b="1" dirty="0">
                <a:solidFill>
                  <a:schemeClr val="bg1"/>
                </a:solidFill>
              </a:rPr>
              <a:t>Electron microscope</a:t>
            </a:r>
          </a:p>
        </p:txBody>
      </p:sp>
      <p:sp>
        <p:nvSpPr>
          <p:cNvPr id="49" name="TextBox 48"/>
          <p:cNvSpPr txBox="1"/>
          <p:nvPr/>
        </p:nvSpPr>
        <p:spPr>
          <a:xfrm>
            <a:off x="-1295400" y="1447800"/>
            <a:ext cx="6705600" cy="1384995"/>
          </a:xfrm>
          <a:prstGeom prst="rect">
            <a:avLst/>
          </a:prstGeom>
          <a:noFill/>
        </p:spPr>
        <p:txBody>
          <a:bodyPr wrap="square" rtlCol="0">
            <a:spAutoFit/>
          </a:bodyPr>
          <a:lstStyle/>
          <a:p>
            <a:r>
              <a:rPr lang="en-US" sz="2800" b="1" dirty="0" smtClean="0"/>
              <a:t>Prokaryotic </a:t>
            </a:r>
          </a:p>
          <a:p>
            <a:r>
              <a:rPr lang="en-US" sz="2800" dirty="0" smtClean="0">
                <a:hlinkClick r:id="rId4" tooltip="Archaea"/>
              </a:rPr>
              <a:t>Archaea</a:t>
            </a:r>
            <a:r>
              <a:rPr lang="en-US" sz="2800" dirty="0" smtClean="0"/>
              <a:t>- </a:t>
            </a:r>
            <a:r>
              <a:rPr lang="en-US" sz="2800" b="1" dirty="0" smtClean="0"/>
              <a:t>.1 – 1 micrometers</a:t>
            </a:r>
          </a:p>
          <a:p>
            <a:r>
              <a:rPr lang="en-US" sz="2800" b="1" dirty="0" smtClean="0"/>
              <a:t>Bacteria-  1 – 10 micrometers </a:t>
            </a:r>
            <a:endParaRPr lang="en-US" sz="2800" b="1" dirty="0"/>
          </a:p>
        </p:txBody>
      </p:sp>
      <p:sp>
        <p:nvSpPr>
          <p:cNvPr id="51" name="TextBox 50"/>
          <p:cNvSpPr txBox="1"/>
          <p:nvPr/>
        </p:nvSpPr>
        <p:spPr>
          <a:xfrm rot="10800000" flipV="1">
            <a:off x="-1295400" y="2743200"/>
            <a:ext cx="5562600" cy="1661993"/>
          </a:xfrm>
          <a:prstGeom prst="rect">
            <a:avLst/>
          </a:prstGeom>
          <a:noFill/>
        </p:spPr>
        <p:txBody>
          <a:bodyPr wrap="square" rtlCol="0">
            <a:spAutoFit/>
          </a:bodyPr>
          <a:lstStyle/>
          <a:p>
            <a:r>
              <a:rPr lang="en-US" sz="2800" b="1" dirty="0" smtClean="0"/>
              <a:t> Eukaryotic </a:t>
            </a:r>
          </a:p>
          <a:p>
            <a:r>
              <a:rPr lang="en-US" sz="2800" b="1" dirty="0" smtClean="0"/>
              <a:t> Animal and Plant</a:t>
            </a:r>
            <a:endParaRPr lang="en-US" sz="2800" b="1" dirty="0"/>
          </a:p>
          <a:p>
            <a:r>
              <a:rPr lang="en-US" sz="2800" b="1" dirty="0" smtClean="0"/>
              <a:t>10 – 100 micrometers</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lstStyle/>
          <a:p>
            <a:r>
              <a:rPr lang="en-US" dirty="0" smtClean="0"/>
              <a:t>Microscopes</a:t>
            </a:r>
            <a:endParaRPr lang="en-US" dirty="0"/>
          </a:p>
        </p:txBody>
      </p:sp>
      <p:sp>
        <p:nvSpPr>
          <p:cNvPr id="3" name="Content Placeholder 2"/>
          <p:cNvSpPr>
            <a:spLocks noGrp="1"/>
          </p:cNvSpPr>
          <p:nvPr>
            <p:ph idx="1"/>
          </p:nvPr>
        </p:nvSpPr>
        <p:spPr>
          <a:xfrm>
            <a:off x="304800" y="990600"/>
            <a:ext cx="8382000" cy="5486400"/>
          </a:xfrm>
        </p:spPr>
        <p:txBody>
          <a:bodyPr/>
          <a:lstStyle/>
          <a:p>
            <a:r>
              <a:rPr lang="en-US" dirty="0" smtClean="0"/>
              <a:t>In order to see small objects in biology – an individual uses a microscope</a:t>
            </a:r>
          </a:p>
          <a:p>
            <a:endParaRPr lang="en-US" dirty="0" smtClean="0"/>
          </a:p>
          <a:p>
            <a:r>
              <a:rPr lang="en-US" dirty="0" smtClean="0"/>
              <a:t>There are two major types of microscopes- the </a:t>
            </a:r>
            <a:r>
              <a:rPr lang="en-US" b="1" dirty="0" smtClean="0"/>
              <a:t>Light Microscope </a:t>
            </a:r>
            <a:r>
              <a:rPr lang="en-US" dirty="0" smtClean="0"/>
              <a:t>and the </a:t>
            </a:r>
            <a:r>
              <a:rPr lang="en-US" b="1" dirty="0" smtClean="0"/>
              <a:t>Electron Microscope</a:t>
            </a:r>
          </a:p>
          <a:p>
            <a:endParaRPr lang="en-US" dirty="0" smtClean="0"/>
          </a:p>
          <a:p>
            <a:r>
              <a:rPr lang="en-US" dirty="0" smtClean="0"/>
              <a:t>Two important parameters in microscopy are </a:t>
            </a:r>
            <a:r>
              <a:rPr lang="en-US" b="1" dirty="0" smtClean="0"/>
              <a:t>magnification</a:t>
            </a:r>
            <a:r>
              <a:rPr lang="en-US" dirty="0" smtClean="0"/>
              <a:t> and resolving power, or </a:t>
            </a:r>
            <a:r>
              <a:rPr lang="en-US" b="1" dirty="0" smtClean="0"/>
              <a:t>resolution</a:t>
            </a:r>
            <a:r>
              <a:rPr lang="en-US" dirty="0" smtClean="0"/>
              <a:t>. </a:t>
            </a:r>
          </a:p>
          <a:p>
            <a:endParaRPr lang="en-US" dirty="0" smtClean="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a:bodyPr>
          <a:lstStyle/>
          <a:p>
            <a:r>
              <a:rPr lang="en-US" sz="3600" b="1" dirty="0" smtClean="0"/>
              <a:t>Magnification versus Resolution</a:t>
            </a:r>
            <a:endParaRPr lang="en-US" sz="3600" b="1" dirty="0"/>
          </a:p>
        </p:txBody>
      </p:sp>
      <p:sp>
        <p:nvSpPr>
          <p:cNvPr id="3" name="Content Placeholder 2"/>
          <p:cNvSpPr>
            <a:spLocks noGrp="1"/>
          </p:cNvSpPr>
          <p:nvPr>
            <p:ph idx="1"/>
          </p:nvPr>
        </p:nvSpPr>
        <p:spPr>
          <a:xfrm>
            <a:off x="152400" y="609600"/>
            <a:ext cx="8763000" cy="6248400"/>
          </a:xfrm>
        </p:spPr>
        <p:txBody>
          <a:bodyPr>
            <a:normAutofit lnSpcReduction="10000"/>
          </a:bodyPr>
          <a:lstStyle/>
          <a:p>
            <a:r>
              <a:rPr lang="en-US" b="1" dirty="0" smtClean="0"/>
              <a:t>Magnification</a:t>
            </a:r>
            <a:r>
              <a:rPr lang="en-US" dirty="0" smtClean="0"/>
              <a:t> is the ratio of an object’s </a:t>
            </a:r>
            <a:r>
              <a:rPr lang="en-US" i="1" dirty="0" smtClean="0"/>
              <a:t>image</a:t>
            </a:r>
            <a:r>
              <a:rPr lang="en-US" dirty="0" smtClean="0"/>
              <a:t> size to its </a:t>
            </a:r>
            <a:r>
              <a:rPr lang="en-US" i="1" dirty="0" smtClean="0"/>
              <a:t>real</a:t>
            </a:r>
            <a:r>
              <a:rPr lang="en-US" dirty="0" smtClean="0"/>
              <a:t> size</a:t>
            </a:r>
          </a:p>
          <a:p>
            <a:pPr algn="ctr">
              <a:buNone/>
            </a:pPr>
            <a:r>
              <a:rPr lang="en-US" sz="2800" b="1" dirty="0" smtClean="0"/>
              <a:t>X</a:t>
            </a:r>
            <a:r>
              <a:rPr lang="en-US" b="1" dirty="0" smtClean="0"/>
              <a:t>  versus </a:t>
            </a:r>
            <a:r>
              <a:rPr lang="en-US" sz="4800" b="1" dirty="0" smtClean="0"/>
              <a:t>x </a:t>
            </a:r>
          </a:p>
          <a:p>
            <a:r>
              <a:rPr lang="en-US" b="1" dirty="0" smtClean="0"/>
              <a:t>Resolution</a:t>
            </a:r>
            <a:r>
              <a:rPr lang="en-US" dirty="0" smtClean="0"/>
              <a:t> is a measure of the clarity of an image; it is the minimum distance two points can be separated and still be distinguished as two points. For example, what appears to the unaided eye as one star in the sky may be resolved as twin stars with a telescope</a:t>
            </a:r>
          </a:p>
          <a:p>
            <a:pPr>
              <a:buNone/>
            </a:pPr>
            <a:r>
              <a:rPr lang="en-US" dirty="0" smtClean="0"/>
              <a:t>                            How close can you get those two</a:t>
            </a:r>
          </a:p>
          <a:p>
            <a:pPr>
              <a:buNone/>
            </a:pPr>
            <a:r>
              <a:rPr lang="en-US" dirty="0" smtClean="0"/>
              <a:t>                            dots and still say they are two dots</a:t>
            </a:r>
          </a:p>
          <a:p>
            <a:pPr>
              <a:buNone/>
            </a:pPr>
            <a:r>
              <a:rPr lang="en-US" dirty="0" smtClean="0"/>
              <a:t>                            instead of one dot?</a:t>
            </a:r>
            <a:endParaRPr lang="en-US" dirty="0"/>
          </a:p>
        </p:txBody>
      </p:sp>
      <p:sp>
        <p:nvSpPr>
          <p:cNvPr id="4" name="Oval 3"/>
          <p:cNvSpPr/>
          <p:nvPr/>
        </p:nvSpPr>
        <p:spPr>
          <a:xfrm>
            <a:off x="1143000" y="6324600"/>
            <a:ext cx="3810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p:cNvSpPr/>
          <p:nvPr/>
        </p:nvSpPr>
        <p:spPr>
          <a:xfrm>
            <a:off x="1981200" y="6324600"/>
            <a:ext cx="3810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 name="Straight Arrow Connector 6"/>
          <p:cNvCxnSpPr/>
          <p:nvPr/>
        </p:nvCxnSpPr>
        <p:spPr>
          <a:xfrm rot="5400000">
            <a:off x="1181100" y="6134100"/>
            <a:ext cx="2286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1" name="Straight Arrow Connector 10"/>
          <p:cNvCxnSpPr/>
          <p:nvPr/>
        </p:nvCxnSpPr>
        <p:spPr>
          <a:xfrm rot="5400000">
            <a:off x="2019300" y="6134100"/>
            <a:ext cx="2286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3" name="Straight Connector 12"/>
          <p:cNvCxnSpPr/>
          <p:nvPr/>
        </p:nvCxnSpPr>
        <p:spPr>
          <a:xfrm>
            <a:off x="1295400" y="6019800"/>
            <a:ext cx="838200" cy="1588"/>
          </a:xfrm>
          <a:prstGeom prst="line">
            <a:avLst/>
          </a:prstGeom>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Microscopes (Light)</a:t>
            </a:r>
            <a:endParaRPr lang="en-US" dirty="0"/>
          </a:p>
        </p:txBody>
      </p:sp>
      <p:sp>
        <p:nvSpPr>
          <p:cNvPr id="3" name="Content Placeholder 2"/>
          <p:cNvSpPr>
            <a:spLocks noGrp="1"/>
          </p:cNvSpPr>
          <p:nvPr>
            <p:ph idx="1"/>
          </p:nvPr>
        </p:nvSpPr>
        <p:spPr>
          <a:xfrm>
            <a:off x="457200" y="838200"/>
            <a:ext cx="8229600" cy="5287963"/>
          </a:xfrm>
        </p:spPr>
        <p:txBody>
          <a:bodyPr/>
          <a:lstStyle/>
          <a:p>
            <a:r>
              <a:rPr lang="en-US" dirty="0" smtClean="0"/>
              <a:t>The light microscope", is a type of microscope which uses visible light and a system of lenses to magnify images of small samples. Optical microscopes are the oldest and simplest of the microscopes.</a:t>
            </a:r>
          </a:p>
          <a:p>
            <a:r>
              <a:rPr lang="en-US" dirty="0" smtClean="0"/>
              <a:t>Two important parameters in microscopy are magnification and resolving power, or resolution. </a:t>
            </a:r>
          </a:p>
          <a:p>
            <a:r>
              <a:rPr lang="en-US" dirty="0" smtClean="0"/>
              <a:t>In practice the best obtainable resolution is around 0.2 micrometers for a light microscope</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79" name="Picture 79" descr="06_03-LightMicroscopy-U"/>
          <p:cNvPicPr>
            <a:picLocks noChangeAspect="1" noChangeArrowheads="1"/>
          </p:cNvPicPr>
          <p:nvPr/>
        </p:nvPicPr>
        <p:blipFill>
          <a:blip r:embed="rId3" cstate="print"/>
          <a:srcRect/>
          <a:stretch>
            <a:fillRect/>
          </a:stretch>
        </p:blipFill>
        <p:spPr bwMode="auto">
          <a:xfrm>
            <a:off x="3062288" y="136525"/>
            <a:ext cx="3017837" cy="6584950"/>
          </a:xfrm>
          <a:prstGeom prst="rect">
            <a:avLst/>
          </a:prstGeom>
          <a:noFill/>
        </p:spPr>
      </p:pic>
      <p:sp>
        <p:nvSpPr>
          <p:cNvPr id="204853" name="Rectangle 53"/>
          <p:cNvSpPr>
            <a:spLocks noChangeArrowheads="1"/>
          </p:cNvSpPr>
          <p:nvPr/>
        </p:nvSpPr>
        <p:spPr bwMode="auto">
          <a:xfrm>
            <a:off x="4654550" y="168275"/>
            <a:ext cx="714375" cy="127000"/>
          </a:xfrm>
          <a:prstGeom prst="rect">
            <a:avLst/>
          </a:prstGeom>
          <a:solidFill>
            <a:srgbClr val="FECC69"/>
          </a:solidFill>
          <a:ln w="9525">
            <a:noFill/>
            <a:miter lim="800000"/>
            <a:headEnd/>
            <a:tailEnd/>
          </a:ln>
          <a:effectLst/>
        </p:spPr>
        <p:txBody>
          <a:bodyPr wrap="none" anchor="ctr"/>
          <a:lstStyle/>
          <a:p>
            <a:endParaRPr lang="en-US" dirty="0"/>
          </a:p>
        </p:txBody>
      </p:sp>
      <p:sp>
        <p:nvSpPr>
          <p:cNvPr id="204852" name="Rectangle 52"/>
          <p:cNvSpPr>
            <a:spLocks noChangeArrowheads="1"/>
          </p:cNvSpPr>
          <p:nvPr/>
        </p:nvSpPr>
        <p:spPr bwMode="auto">
          <a:xfrm>
            <a:off x="3111500" y="169863"/>
            <a:ext cx="711200" cy="122237"/>
          </a:xfrm>
          <a:prstGeom prst="rect">
            <a:avLst/>
          </a:prstGeom>
          <a:solidFill>
            <a:srgbClr val="FECC69"/>
          </a:solidFill>
          <a:ln w="9525">
            <a:noFill/>
            <a:miter lim="800000"/>
            <a:headEnd/>
            <a:tailEnd/>
          </a:ln>
          <a:effectLst/>
        </p:spPr>
        <p:txBody>
          <a:bodyPr wrap="none" anchor="ctr"/>
          <a:lstStyle/>
          <a:p>
            <a:endParaRPr lang="en-US" dirty="0"/>
          </a:p>
        </p:txBody>
      </p:sp>
      <p:sp>
        <p:nvSpPr>
          <p:cNvPr id="204803" name="Rectangle 3"/>
          <p:cNvSpPr>
            <a:spLocks noGrp="1" noChangeArrowheads="1"/>
          </p:cNvSpPr>
          <p:nvPr>
            <p:ph type="ctrTitle"/>
          </p:nvPr>
        </p:nvSpPr>
        <p:spPr bwMode="auto">
          <a:xfrm>
            <a:off x="152400" y="0"/>
            <a:ext cx="1981200" cy="304800"/>
          </a:xfrm>
          <a:noFill/>
          <a:ln w="3175">
            <a:miter lim="800000"/>
            <a:headEnd/>
            <a:tailEnd/>
          </a:ln>
        </p:spPr>
        <p:txBody>
          <a:bodyPr vert="horz" wrap="square" lIns="91440" tIns="45720" rIns="91440" bIns="45720" numCol="1" anchor="t" anchorCtr="0" compatLnSpc="1">
            <a:prstTxWarp prst="textNoShape">
              <a:avLst/>
            </a:prstTxWarp>
          </a:bodyPr>
          <a:lstStyle/>
          <a:p>
            <a:pPr algn="l"/>
            <a:r>
              <a:rPr lang="en-US" sz="1200" dirty="0">
                <a:latin typeface="Arial" charset="0"/>
              </a:rPr>
              <a:t>Fig. 6-3</a:t>
            </a:r>
          </a:p>
        </p:txBody>
      </p:sp>
      <p:sp>
        <p:nvSpPr>
          <p:cNvPr id="204844" name="Text Box 44"/>
          <p:cNvSpPr txBox="1">
            <a:spLocks noChangeArrowheads="1"/>
          </p:cNvSpPr>
          <p:nvPr/>
        </p:nvSpPr>
        <p:spPr bwMode="auto">
          <a:xfrm>
            <a:off x="3206750" y="195263"/>
            <a:ext cx="477838" cy="82550"/>
          </a:xfrm>
          <a:prstGeom prst="rect">
            <a:avLst/>
          </a:prstGeom>
          <a:noFill/>
          <a:ln w="9525">
            <a:noFill/>
            <a:miter lim="800000"/>
            <a:headEnd/>
            <a:tailEnd/>
          </a:ln>
          <a:effectLst/>
        </p:spPr>
        <p:txBody>
          <a:bodyPr lIns="0" tIns="0" rIns="0" bIns="0">
            <a:spAutoFit/>
          </a:bodyPr>
          <a:lstStyle/>
          <a:p>
            <a:pPr>
              <a:lnSpc>
                <a:spcPct val="90000"/>
              </a:lnSpc>
            </a:pPr>
            <a:r>
              <a:rPr lang="en-US" sz="600" b="1" dirty="0">
                <a:solidFill>
                  <a:srgbClr val="5A419C"/>
                </a:solidFill>
              </a:rPr>
              <a:t>TECHNIQUE</a:t>
            </a:r>
            <a:endParaRPr lang="en-US" sz="1000" b="1" dirty="0"/>
          </a:p>
        </p:txBody>
      </p:sp>
      <p:sp>
        <p:nvSpPr>
          <p:cNvPr id="204851" name="Text Box 51"/>
          <p:cNvSpPr txBox="1">
            <a:spLocks noChangeArrowheads="1"/>
          </p:cNvSpPr>
          <p:nvPr/>
        </p:nvSpPr>
        <p:spPr bwMode="auto">
          <a:xfrm>
            <a:off x="4749800" y="195263"/>
            <a:ext cx="363538" cy="82550"/>
          </a:xfrm>
          <a:prstGeom prst="rect">
            <a:avLst/>
          </a:prstGeom>
          <a:noFill/>
          <a:ln w="9525">
            <a:noFill/>
            <a:miter lim="800000"/>
            <a:headEnd/>
            <a:tailEnd/>
          </a:ln>
          <a:effectLst/>
        </p:spPr>
        <p:txBody>
          <a:bodyPr lIns="0" tIns="0" rIns="0" bIns="0">
            <a:spAutoFit/>
          </a:bodyPr>
          <a:lstStyle/>
          <a:p>
            <a:pPr>
              <a:lnSpc>
                <a:spcPct val="90000"/>
              </a:lnSpc>
            </a:pPr>
            <a:r>
              <a:rPr lang="en-US" sz="600" b="1" dirty="0">
                <a:solidFill>
                  <a:srgbClr val="5A419C"/>
                </a:solidFill>
              </a:rPr>
              <a:t>RESULTS</a:t>
            </a:r>
            <a:endParaRPr lang="en-US" sz="1000" b="1" dirty="0"/>
          </a:p>
        </p:txBody>
      </p:sp>
      <p:sp>
        <p:nvSpPr>
          <p:cNvPr id="204856" name="Text Box 56"/>
          <p:cNvSpPr txBox="1">
            <a:spLocks noChangeArrowheads="1"/>
          </p:cNvSpPr>
          <p:nvPr/>
        </p:nvSpPr>
        <p:spPr bwMode="auto">
          <a:xfrm>
            <a:off x="3089275" y="347663"/>
            <a:ext cx="1077913" cy="190500"/>
          </a:xfrm>
          <a:prstGeom prst="rect">
            <a:avLst/>
          </a:prstGeom>
          <a:noFill/>
          <a:ln w="9525">
            <a:noFill/>
            <a:miter lim="800000"/>
            <a:headEnd/>
            <a:tailEnd/>
          </a:ln>
          <a:effectLst/>
        </p:spPr>
        <p:txBody>
          <a:bodyPr lIns="0" tIns="0" rIns="0" bIns="0">
            <a:spAutoFit/>
          </a:bodyPr>
          <a:lstStyle/>
          <a:p>
            <a:pPr>
              <a:lnSpc>
                <a:spcPct val="90000"/>
              </a:lnSpc>
            </a:pPr>
            <a:r>
              <a:rPr lang="en-US" sz="700" b="1" dirty="0"/>
              <a:t>(a) </a:t>
            </a:r>
            <a:r>
              <a:rPr lang="en-US" sz="700" b="1" dirty="0" err="1"/>
              <a:t>Brightfield</a:t>
            </a:r>
            <a:r>
              <a:rPr lang="en-US" sz="700" b="1" dirty="0"/>
              <a:t> (unstained</a:t>
            </a:r>
          </a:p>
          <a:p>
            <a:pPr>
              <a:lnSpc>
                <a:spcPct val="90000"/>
              </a:lnSpc>
            </a:pPr>
            <a:r>
              <a:rPr lang="en-US" sz="700" b="1" dirty="0"/>
              <a:t>     specimen)</a:t>
            </a:r>
          </a:p>
        </p:txBody>
      </p:sp>
      <p:sp>
        <p:nvSpPr>
          <p:cNvPr id="204859" name="Text Box 59"/>
          <p:cNvSpPr txBox="1">
            <a:spLocks noChangeArrowheads="1"/>
          </p:cNvSpPr>
          <p:nvPr/>
        </p:nvSpPr>
        <p:spPr bwMode="auto">
          <a:xfrm>
            <a:off x="3086100" y="1366838"/>
            <a:ext cx="969963" cy="190500"/>
          </a:xfrm>
          <a:prstGeom prst="rect">
            <a:avLst/>
          </a:prstGeom>
          <a:noFill/>
          <a:ln w="9525">
            <a:noFill/>
            <a:miter lim="800000"/>
            <a:headEnd/>
            <a:tailEnd/>
          </a:ln>
          <a:effectLst/>
        </p:spPr>
        <p:txBody>
          <a:bodyPr lIns="0" tIns="0" rIns="0" bIns="0">
            <a:spAutoFit/>
          </a:bodyPr>
          <a:lstStyle/>
          <a:p>
            <a:pPr>
              <a:lnSpc>
                <a:spcPct val="90000"/>
              </a:lnSpc>
            </a:pPr>
            <a:r>
              <a:rPr lang="en-US" sz="700" b="1"/>
              <a:t>(b) Brightfield (stained</a:t>
            </a:r>
          </a:p>
          <a:p>
            <a:pPr>
              <a:lnSpc>
                <a:spcPct val="90000"/>
              </a:lnSpc>
            </a:pPr>
            <a:r>
              <a:rPr lang="en-US" sz="700" b="1"/>
              <a:t>     specimen)</a:t>
            </a:r>
          </a:p>
        </p:txBody>
      </p:sp>
      <p:sp>
        <p:nvSpPr>
          <p:cNvPr id="204860" name="Text Box 60"/>
          <p:cNvSpPr txBox="1">
            <a:spLocks noChangeArrowheads="1"/>
          </p:cNvSpPr>
          <p:nvPr/>
        </p:nvSpPr>
        <p:spPr bwMode="auto">
          <a:xfrm>
            <a:off x="5324475" y="1211263"/>
            <a:ext cx="265113" cy="95250"/>
          </a:xfrm>
          <a:prstGeom prst="rect">
            <a:avLst/>
          </a:prstGeom>
          <a:noFill/>
          <a:ln w="9525">
            <a:noFill/>
            <a:miter lim="800000"/>
            <a:headEnd/>
            <a:tailEnd/>
          </a:ln>
          <a:effectLst/>
        </p:spPr>
        <p:txBody>
          <a:bodyPr lIns="0" tIns="0" rIns="0" bIns="0">
            <a:spAutoFit/>
          </a:bodyPr>
          <a:lstStyle/>
          <a:p>
            <a:pPr>
              <a:lnSpc>
                <a:spcPct val="90000"/>
              </a:lnSpc>
            </a:pPr>
            <a:r>
              <a:rPr lang="en-US" sz="700" b="1"/>
              <a:t>50 µm</a:t>
            </a:r>
          </a:p>
        </p:txBody>
      </p:sp>
      <p:sp>
        <p:nvSpPr>
          <p:cNvPr id="204861" name="Line 61"/>
          <p:cNvSpPr>
            <a:spLocks noChangeShapeType="1"/>
          </p:cNvSpPr>
          <p:nvPr/>
        </p:nvSpPr>
        <p:spPr bwMode="auto">
          <a:xfrm>
            <a:off x="5210175" y="1184275"/>
            <a:ext cx="466725" cy="0"/>
          </a:xfrm>
          <a:prstGeom prst="line">
            <a:avLst/>
          </a:prstGeom>
          <a:noFill/>
          <a:ln w="12700">
            <a:solidFill>
              <a:schemeClr val="tx1"/>
            </a:solidFill>
            <a:round/>
            <a:headEnd/>
            <a:tailEnd/>
          </a:ln>
          <a:effectLst/>
        </p:spPr>
        <p:txBody>
          <a:bodyPr wrap="none" anchor="ctr"/>
          <a:lstStyle/>
          <a:p>
            <a:endParaRPr lang="en-US"/>
          </a:p>
        </p:txBody>
      </p:sp>
      <p:sp>
        <p:nvSpPr>
          <p:cNvPr id="204862" name="Line 62"/>
          <p:cNvSpPr>
            <a:spLocks noChangeShapeType="1"/>
          </p:cNvSpPr>
          <p:nvPr/>
        </p:nvSpPr>
        <p:spPr bwMode="auto">
          <a:xfrm>
            <a:off x="5210175" y="1158875"/>
            <a:ext cx="0" cy="53975"/>
          </a:xfrm>
          <a:prstGeom prst="line">
            <a:avLst/>
          </a:prstGeom>
          <a:noFill/>
          <a:ln w="12700">
            <a:solidFill>
              <a:schemeClr val="tx1"/>
            </a:solidFill>
            <a:round/>
            <a:headEnd/>
            <a:tailEnd/>
          </a:ln>
          <a:effectLst/>
        </p:spPr>
        <p:txBody>
          <a:bodyPr wrap="none" anchor="ctr"/>
          <a:lstStyle/>
          <a:p>
            <a:endParaRPr lang="en-US"/>
          </a:p>
        </p:txBody>
      </p:sp>
      <p:sp>
        <p:nvSpPr>
          <p:cNvPr id="204863" name="Line 63"/>
          <p:cNvSpPr>
            <a:spLocks noChangeShapeType="1"/>
          </p:cNvSpPr>
          <p:nvPr/>
        </p:nvSpPr>
        <p:spPr bwMode="auto">
          <a:xfrm>
            <a:off x="5676900" y="1158875"/>
            <a:ext cx="0" cy="53975"/>
          </a:xfrm>
          <a:prstGeom prst="line">
            <a:avLst/>
          </a:prstGeom>
          <a:noFill/>
          <a:ln w="12700">
            <a:solidFill>
              <a:schemeClr val="tx1"/>
            </a:solidFill>
            <a:round/>
            <a:headEnd/>
            <a:tailEnd/>
          </a:ln>
          <a:effectLst/>
        </p:spPr>
        <p:txBody>
          <a:bodyPr wrap="none" anchor="ctr"/>
          <a:lstStyle/>
          <a:p>
            <a:endParaRPr lang="en-US"/>
          </a:p>
        </p:txBody>
      </p:sp>
      <p:sp>
        <p:nvSpPr>
          <p:cNvPr id="204864" name="Text Box 64"/>
          <p:cNvSpPr txBox="1">
            <a:spLocks noChangeArrowheads="1"/>
          </p:cNvSpPr>
          <p:nvPr/>
        </p:nvSpPr>
        <p:spPr bwMode="auto">
          <a:xfrm>
            <a:off x="3092450" y="2198688"/>
            <a:ext cx="785813" cy="95250"/>
          </a:xfrm>
          <a:prstGeom prst="rect">
            <a:avLst/>
          </a:prstGeom>
          <a:noFill/>
          <a:ln w="9525">
            <a:noFill/>
            <a:miter lim="800000"/>
            <a:headEnd/>
            <a:tailEnd/>
          </a:ln>
          <a:effectLst/>
        </p:spPr>
        <p:txBody>
          <a:bodyPr lIns="0" tIns="0" rIns="0" bIns="0">
            <a:spAutoFit/>
          </a:bodyPr>
          <a:lstStyle/>
          <a:p>
            <a:pPr>
              <a:lnSpc>
                <a:spcPct val="90000"/>
              </a:lnSpc>
            </a:pPr>
            <a:r>
              <a:rPr lang="en-US" sz="700" b="1"/>
              <a:t>(c) Phase-contrast</a:t>
            </a:r>
          </a:p>
        </p:txBody>
      </p:sp>
      <p:sp>
        <p:nvSpPr>
          <p:cNvPr id="204865" name="Text Box 65"/>
          <p:cNvSpPr txBox="1">
            <a:spLocks noChangeArrowheads="1"/>
          </p:cNvSpPr>
          <p:nvPr/>
        </p:nvSpPr>
        <p:spPr bwMode="auto">
          <a:xfrm>
            <a:off x="3095625" y="3027363"/>
            <a:ext cx="1179513" cy="190500"/>
          </a:xfrm>
          <a:prstGeom prst="rect">
            <a:avLst/>
          </a:prstGeom>
          <a:noFill/>
          <a:ln w="9525">
            <a:noFill/>
            <a:miter lim="800000"/>
            <a:headEnd/>
            <a:tailEnd/>
          </a:ln>
          <a:effectLst/>
        </p:spPr>
        <p:txBody>
          <a:bodyPr lIns="0" tIns="0" rIns="0" bIns="0">
            <a:spAutoFit/>
          </a:bodyPr>
          <a:lstStyle/>
          <a:p>
            <a:pPr>
              <a:lnSpc>
                <a:spcPct val="90000"/>
              </a:lnSpc>
            </a:pPr>
            <a:r>
              <a:rPr lang="en-US" sz="700" b="1"/>
              <a:t>(d) Differential-interference-</a:t>
            </a:r>
          </a:p>
          <a:p>
            <a:pPr>
              <a:lnSpc>
                <a:spcPct val="90000"/>
              </a:lnSpc>
            </a:pPr>
            <a:r>
              <a:rPr lang="en-US" sz="700" b="1"/>
              <a:t>     contrast (Nomarski)</a:t>
            </a:r>
          </a:p>
        </p:txBody>
      </p:sp>
      <p:sp>
        <p:nvSpPr>
          <p:cNvPr id="204866" name="Text Box 66"/>
          <p:cNvSpPr txBox="1">
            <a:spLocks noChangeArrowheads="1"/>
          </p:cNvSpPr>
          <p:nvPr/>
        </p:nvSpPr>
        <p:spPr bwMode="auto">
          <a:xfrm>
            <a:off x="3095625" y="3849688"/>
            <a:ext cx="712788" cy="95250"/>
          </a:xfrm>
          <a:prstGeom prst="rect">
            <a:avLst/>
          </a:prstGeom>
          <a:noFill/>
          <a:ln w="9525">
            <a:noFill/>
            <a:miter lim="800000"/>
            <a:headEnd/>
            <a:tailEnd/>
          </a:ln>
          <a:effectLst/>
        </p:spPr>
        <p:txBody>
          <a:bodyPr lIns="0" tIns="0" rIns="0" bIns="0">
            <a:spAutoFit/>
          </a:bodyPr>
          <a:lstStyle/>
          <a:p>
            <a:pPr>
              <a:lnSpc>
                <a:spcPct val="90000"/>
              </a:lnSpc>
            </a:pPr>
            <a:r>
              <a:rPr lang="en-US" sz="700" b="1"/>
              <a:t>(e) Fluorescence</a:t>
            </a:r>
          </a:p>
        </p:txBody>
      </p:sp>
      <p:sp>
        <p:nvSpPr>
          <p:cNvPr id="204867" name="Text Box 67"/>
          <p:cNvSpPr txBox="1">
            <a:spLocks noChangeArrowheads="1"/>
          </p:cNvSpPr>
          <p:nvPr/>
        </p:nvSpPr>
        <p:spPr bwMode="auto">
          <a:xfrm>
            <a:off x="3098800" y="4856163"/>
            <a:ext cx="519113" cy="95250"/>
          </a:xfrm>
          <a:prstGeom prst="rect">
            <a:avLst/>
          </a:prstGeom>
          <a:noFill/>
          <a:ln w="9525">
            <a:noFill/>
            <a:miter lim="800000"/>
            <a:headEnd/>
            <a:tailEnd/>
          </a:ln>
          <a:effectLst/>
        </p:spPr>
        <p:txBody>
          <a:bodyPr lIns="0" tIns="0" rIns="0" bIns="0">
            <a:spAutoFit/>
          </a:bodyPr>
          <a:lstStyle/>
          <a:p>
            <a:pPr>
              <a:lnSpc>
                <a:spcPct val="90000"/>
              </a:lnSpc>
            </a:pPr>
            <a:r>
              <a:rPr lang="en-US" sz="700" b="1"/>
              <a:t>(f) Confocal</a:t>
            </a:r>
          </a:p>
        </p:txBody>
      </p:sp>
      <p:sp>
        <p:nvSpPr>
          <p:cNvPr id="204868" name="Text Box 68"/>
          <p:cNvSpPr txBox="1">
            <a:spLocks noChangeArrowheads="1"/>
          </p:cNvSpPr>
          <p:nvPr/>
        </p:nvSpPr>
        <p:spPr bwMode="auto">
          <a:xfrm>
            <a:off x="5318125" y="4697413"/>
            <a:ext cx="265113" cy="95250"/>
          </a:xfrm>
          <a:prstGeom prst="rect">
            <a:avLst/>
          </a:prstGeom>
          <a:noFill/>
          <a:ln w="9525">
            <a:noFill/>
            <a:miter lim="800000"/>
            <a:headEnd/>
            <a:tailEnd/>
          </a:ln>
          <a:effectLst/>
        </p:spPr>
        <p:txBody>
          <a:bodyPr lIns="0" tIns="0" rIns="0" bIns="0">
            <a:spAutoFit/>
          </a:bodyPr>
          <a:lstStyle/>
          <a:p>
            <a:pPr>
              <a:lnSpc>
                <a:spcPct val="90000"/>
              </a:lnSpc>
            </a:pPr>
            <a:r>
              <a:rPr lang="en-US" sz="700" b="1"/>
              <a:t>50 µm</a:t>
            </a:r>
          </a:p>
        </p:txBody>
      </p:sp>
      <p:sp>
        <p:nvSpPr>
          <p:cNvPr id="204869" name="Line 69"/>
          <p:cNvSpPr>
            <a:spLocks noChangeShapeType="1"/>
          </p:cNvSpPr>
          <p:nvPr/>
        </p:nvSpPr>
        <p:spPr bwMode="auto">
          <a:xfrm>
            <a:off x="5216525" y="4664075"/>
            <a:ext cx="466725" cy="0"/>
          </a:xfrm>
          <a:prstGeom prst="line">
            <a:avLst/>
          </a:prstGeom>
          <a:noFill/>
          <a:ln w="12700">
            <a:solidFill>
              <a:schemeClr val="tx1"/>
            </a:solidFill>
            <a:round/>
            <a:headEnd/>
            <a:tailEnd/>
          </a:ln>
          <a:effectLst/>
        </p:spPr>
        <p:txBody>
          <a:bodyPr wrap="none" anchor="ctr"/>
          <a:lstStyle/>
          <a:p>
            <a:endParaRPr lang="en-US"/>
          </a:p>
        </p:txBody>
      </p:sp>
      <p:sp>
        <p:nvSpPr>
          <p:cNvPr id="204870" name="Line 70"/>
          <p:cNvSpPr>
            <a:spLocks noChangeShapeType="1"/>
          </p:cNvSpPr>
          <p:nvPr/>
        </p:nvSpPr>
        <p:spPr bwMode="auto">
          <a:xfrm>
            <a:off x="5216525" y="4638675"/>
            <a:ext cx="0" cy="53975"/>
          </a:xfrm>
          <a:prstGeom prst="line">
            <a:avLst/>
          </a:prstGeom>
          <a:noFill/>
          <a:ln w="12700">
            <a:solidFill>
              <a:schemeClr val="tx1"/>
            </a:solidFill>
            <a:round/>
            <a:headEnd/>
            <a:tailEnd/>
          </a:ln>
          <a:effectLst/>
        </p:spPr>
        <p:txBody>
          <a:bodyPr wrap="none" anchor="ctr"/>
          <a:lstStyle/>
          <a:p>
            <a:endParaRPr lang="en-US"/>
          </a:p>
        </p:txBody>
      </p:sp>
      <p:sp>
        <p:nvSpPr>
          <p:cNvPr id="204871" name="Line 71"/>
          <p:cNvSpPr>
            <a:spLocks noChangeShapeType="1"/>
          </p:cNvSpPr>
          <p:nvPr/>
        </p:nvSpPr>
        <p:spPr bwMode="auto">
          <a:xfrm>
            <a:off x="5683250" y="4638675"/>
            <a:ext cx="0" cy="53975"/>
          </a:xfrm>
          <a:prstGeom prst="line">
            <a:avLst/>
          </a:prstGeom>
          <a:noFill/>
          <a:ln w="12700">
            <a:solidFill>
              <a:schemeClr val="tx1"/>
            </a:solidFill>
            <a:round/>
            <a:headEnd/>
            <a:tailEnd/>
          </a:ln>
          <a:effectLst/>
        </p:spPr>
        <p:txBody>
          <a:bodyPr wrap="none" anchor="ctr"/>
          <a:lstStyle/>
          <a:p>
            <a:endParaRPr lang="en-US"/>
          </a:p>
        </p:txBody>
      </p:sp>
      <p:sp>
        <p:nvSpPr>
          <p:cNvPr id="204875" name="Text Box 75"/>
          <p:cNvSpPr txBox="1">
            <a:spLocks noChangeArrowheads="1"/>
          </p:cNvSpPr>
          <p:nvPr/>
        </p:nvSpPr>
        <p:spPr bwMode="auto">
          <a:xfrm>
            <a:off x="5400675" y="6443663"/>
            <a:ext cx="265113" cy="95250"/>
          </a:xfrm>
          <a:prstGeom prst="rect">
            <a:avLst/>
          </a:prstGeom>
          <a:noFill/>
          <a:ln w="9525">
            <a:noFill/>
            <a:miter lim="800000"/>
            <a:headEnd/>
            <a:tailEnd/>
          </a:ln>
          <a:effectLst/>
        </p:spPr>
        <p:txBody>
          <a:bodyPr lIns="0" tIns="0" rIns="0" bIns="0">
            <a:spAutoFit/>
          </a:bodyPr>
          <a:lstStyle/>
          <a:p>
            <a:pPr>
              <a:lnSpc>
                <a:spcPct val="90000"/>
              </a:lnSpc>
            </a:pPr>
            <a:r>
              <a:rPr lang="en-US" sz="700" b="1"/>
              <a:t>50 µm</a:t>
            </a:r>
          </a:p>
        </p:txBody>
      </p:sp>
      <p:sp>
        <p:nvSpPr>
          <p:cNvPr id="204876" name="Line 76"/>
          <p:cNvSpPr>
            <a:spLocks noChangeShapeType="1"/>
          </p:cNvSpPr>
          <p:nvPr/>
        </p:nvSpPr>
        <p:spPr bwMode="auto">
          <a:xfrm>
            <a:off x="5372100" y="6413500"/>
            <a:ext cx="296863" cy="0"/>
          </a:xfrm>
          <a:prstGeom prst="line">
            <a:avLst/>
          </a:prstGeom>
          <a:noFill/>
          <a:ln w="12700">
            <a:solidFill>
              <a:schemeClr val="tx1"/>
            </a:solidFill>
            <a:round/>
            <a:headEnd/>
            <a:tailEnd/>
          </a:ln>
          <a:effectLst/>
        </p:spPr>
        <p:txBody>
          <a:bodyPr wrap="none" anchor="ctr"/>
          <a:lstStyle/>
          <a:p>
            <a:endParaRPr lang="en-US"/>
          </a:p>
        </p:txBody>
      </p:sp>
      <p:sp>
        <p:nvSpPr>
          <p:cNvPr id="204877" name="Line 77"/>
          <p:cNvSpPr>
            <a:spLocks noChangeShapeType="1"/>
          </p:cNvSpPr>
          <p:nvPr/>
        </p:nvSpPr>
        <p:spPr bwMode="auto">
          <a:xfrm>
            <a:off x="5370513" y="6388100"/>
            <a:ext cx="1587" cy="58738"/>
          </a:xfrm>
          <a:prstGeom prst="line">
            <a:avLst/>
          </a:prstGeom>
          <a:noFill/>
          <a:ln w="12700">
            <a:solidFill>
              <a:schemeClr val="tx1"/>
            </a:solidFill>
            <a:round/>
            <a:headEnd/>
            <a:tailEnd/>
          </a:ln>
          <a:effectLst/>
        </p:spPr>
        <p:txBody>
          <a:bodyPr wrap="none" anchor="ctr"/>
          <a:lstStyle/>
          <a:p>
            <a:endParaRPr lang="en-US"/>
          </a:p>
        </p:txBody>
      </p:sp>
      <p:sp>
        <p:nvSpPr>
          <p:cNvPr id="204878" name="Line 78"/>
          <p:cNvSpPr>
            <a:spLocks noChangeShapeType="1"/>
          </p:cNvSpPr>
          <p:nvPr/>
        </p:nvSpPr>
        <p:spPr bwMode="auto">
          <a:xfrm>
            <a:off x="5668963" y="6384925"/>
            <a:ext cx="0" cy="58738"/>
          </a:xfrm>
          <a:prstGeom prst="line">
            <a:avLst/>
          </a:prstGeom>
          <a:noFill/>
          <a:ln w="12700">
            <a:solidFill>
              <a:schemeClr val="tx1"/>
            </a:solidFill>
            <a:round/>
            <a:headEnd/>
            <a:tailEnd/>
          </a:ln>
          <a:effectLst/>
        </p:spPr>
        <p:txBody>
          <a:bodyPr wrap="none" anchor="ctr"/>
          <a:lstStyle/>
          <a:p>
            <a:endParaRPr lang="en-US"/>
          </a:p>
        </p:txBody>
      </p:sp>
      <p:sp>
        <p:nvSpPr>
          <p:cNvPr id="26" name="TextBox 25"/>
          <p:cNvSpPr txBox="1"/>
          <p:nvPr/>
        </p:nvSpPr>
        <p:spPr>
          <a:xfrm>
            <a:off x="152400" y="990600"/>
            <a:ext cx="3733800" cy="1938992"/>
          </a:xfrm>
          <a:prstGeom prst="rect">
            <a:avLst/>
          </a:prstGeom>
          <a:noFill/>
        </p:spPr>
        <p:txBody>
          <a:bodyPr wrap="square" rtlCol="0">
            <a:spAutoFit/>
          </a:bodyPr>
          <a:lstStyle/>
          <a:p>
            <a:r>
              <a:rPr lang="en-US" sz="4000" dirty="0" smtClean="0"/>
              <a:t>Types of </a:t>
            </a:r>
          </a:p>
          <a:p>
            <a:r>
              <a:rPr lang="en-US" sz="4000" dirty="0" smtClean="0"/>
              <a:t>Light Microscopes</a:t>
            </a:r>
            <a:endParaRPr lang="en-US" sz="4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318" name="Picture 46" descr="06_03aLightMicroscopy-U"/>
          <p:cNvPicPr>
            <a:picLocks noChangeAspect="1" noChangeArrowheads="1"/>
          </p:cNvPicPr>
          <p:nvPr/>
        </p:nvPicPr>
        <p:blipFill>
          <a:blip r:embed="rId3" cstate="print"/>
          <a:srcRect/>
          <a:stretch>
            <a:fillRect/>
          </a:stretch>
        </p:blipFill>
        <p:spPr bwMode="auto">
          <a:xfrm>
            <a:off x="296863" y="265113"/>
            <a:ext cx="8548687" cy="6518275"/>
          </a:xfrm>
          <a:prstGeom prst="rect">
            <a:avLst/>
          </a:prstGeom>
          <a:noFill/>
        </p:spPr>
      </p:pic>
      <p:sp>
        <p:nvSpPr>
          <p:cNvPr id="54311" name="Rectangle 39"/>
          <p:cNvSpPr>
            <a:spLocks noChangeArrowheads="1"/>
          </p:cNvSpPr>
          <p:nvPr/>
        </p:nvSpPr>
        <p:spPr bwMode="auto">
          <a:xfrm>
            <a:off x="376238" y="296863"/>
            <a:ext cx="2330450" cy="403225"/>
          </a:xfrm>
          <a:prstGeom prst="rect">
            <a:avLst/>
          </a:prstGeom>
          <a:solidFill>
            <a:srgbClr val="FECD66"/>
          </a:solidFill>
          <a:ln w="9525">
            <a:noFill/>
            <a:miter lim="800000"/>
            <a:headEnd/>
            <a:tailEnd/>
          </a:ln>
          <a:effectLst/>
        </p:spPr>
        <p:txBody>
          <a:bodyPr wrap="none" anchor="ctr"/>
          <a:lstStyle/>
          <a:p>
            <a:endParaRPr lang="en-US"/>
          </a:p>
        </p:txBody>
      </p:sp>
      <p:sp>
        <p:nvSpPr>
          <p:cNvPr id="54275" name="Rectangle 3"/>
          <p:cNvSpPr>
            <a:spLocks noGrp="1" noChangeArrowheads="1"/>
          </p:cNvSpPr>
          <p:nvPr>
            <p:ph type="ctrTitle"/>
          </p:nvPr>
        </p:nvSpPr>
        <p:spPr bwMode="auto">
          <a:xfrm>
            <a:off x="152400" y="0"/>
            <a:ext cx="1981200" cy="304800"/>
          </a:xfrm>
          <a:noFill/>
          <a:ln w="3175">
            <a:miter lim="800000"/>
            <a:headEnd/>
            <a:tailEnd/>
          </a:ln>
        </p:spPr>
        <p:txBody>
          <a:bodyPr vert="horz" wrap="square" lIns="91440" tIns="45720" rIns="91440" bIns="45720" numCol="1" anchor="t" anchorCtr="0" compatLnSpc="1">
            <a:prstTxWarp prst="textNoShape">
              <a:avLst/>
            </a:prstTxWarp>
          </a:bodyPr>
          <a:lstStyle/>
          <a:p>
            <a:pPr algn="l"/>
            <a:r>
              <a:rPr lang="en-US" sz="1200">
                <a:latin typeface="Arial" charset="0"/>
              </a:rPr>
              <a:t>Fig. 6-3ab</a:t>
            </a:r>
          </a:p>
        </p:txBody>
      </p:sp>
      <p:sp>
        <p:nvSpPr>
          <p:cNvPr id="54308" name="Text Box 36"/>
          <p:cNvSpPr txBox="1">
            <a:spLocks noChangeArrowheads="1"/>
          </p:cNvSpPr>
          <p:nvPr/>
        </p:nvSpPr>
        <p:spPr bwMode="auto">
          <a:xfrm>
            <a:off x="338138" y="869950"/>
            <a:ext cx="3559175" cy="642938"/>
          </a:xfrm>
          <a:prstGeom prst="rect">
            <a:avLst/>
          </a:prstGeom>
          <a:noFill/>
          <a:ln w="9525">
            <a:noFill/>
            <a:miter lim="800000"/>
            <a:headEnd/>
            <a:tailEnd/>
          </a:ln>
          <a:effectLst/>
        </p:spPr>
        <p:txBody>
          <a:bodyPr wrap="none" lIns="0" tIns="0" rIns="0" bIns="0"/>
          <a:lstStyle/>
          <a:p>
            <a:pPr marL="457200" indent="-457200">
              <a:lnSpc>
                <a:spcPct val="90000"/>
              </a:lnSpc>
              <a:buFont typeface="Arial" charset="0"/>
              <a:buNone/>
            </a:pPr>
            <a:r>
              <a:rPr lang="en-US" sz="2100" b="1"/>
              <a:t>(a) Brightfield (unstained</a:t>
            </a:r>
          </a:p>
          <a:p>
            <a:pPr marL="457200" indent="-457200">
              <a:lnSpc>
                <a:spcPct val="90000"/>
              </a:lnSpc>
              <a:buFont typeface="Arial" charset="0"/>
              <a:buNone/>
            </a:pPr>
            <a:r>
              <a:rPr lang="en-US" sz="2100" b="1"/>
              <a:t>      specimen)</a:t>
            </a:r>
          </a:p>
        </p:txBody>
      </p:sp>
      <p:sp>
        <p:nvSpPr>
          <p:cNvPr id="54309" name="Text Box 37"/>
          <p:cNvSpPr txBox="1">
            <a:spLocks noChangeArrowheads="1"/>
          </p:cNvSpPr>
          <p:nvPr/>
        </p:nvSpPr>
        <p:spPr bwMode="auto">
          <a:xfrm>
            <a:off x="338138" y="4219575"/>
            <a:ext cx="3559175" cy="642938"/>
          </a:xfrm>
          <a:prstGeom prst="rect">
            <a:avLst/>
          </a:prstGeom>
          <a:noFill/>
          <a:ln w="9525">
            <a:noFill/>
            <a:miter lim="800000"/>
            <a:headEnd/>
            <a:tailEnd/>
          </a:ln>
          <a:effectLst/>
        </p:spPr>
        <p:txBody>
          <a:bodyPr wrap="none" lIns="0" tIns="0" rIns="0" bIns="0"/>
          <a:lstStyle/>
          <a:p>
            <a:pPr marL="457200" indent="-457200">
              <a:lnSpc>
                <a:spcPct val="90000"/>
              </a:lnSpc>
              <a:buFont typeface="Arial" charset="0"/>
              <a:buNone/>
            </a:pPr>
            <a:r>
              <a:rPr lang="en-US" sz="2100" b="1"/>
              <a:t>(b) Brightfield (stained</a:t>
            </a:r>
          </a:p>
          <a:p>
            <a:pPr marL="457200" indent="-457200">
              <a:lnSpc>
                <a:spcPct val="90000"/>
              </a:lnSpc>
              <a:buFont typeface="Arial" charset="0"/>
              <a:buNone/>
            </a:pPr>
            <a:r>
              <a:rPr lang="en-US" sz="2100" b="1"/>
              <a:t>      specimen)</a:t>
            </a:r>
          </a:p>
        </p:txBody>
      </p:sp>
      <p:sp>
        <p:nvSpPr>
          <p:cNvPr id="54310" name="Text Box 38"/>
          <p:cNvSpPr txBox="1">
            <a:spLocks noChangeArrowheads="1"/>
          </p:cNvSpPr>
          <p:nvPr/>
        </p:nvSpPr>
        <p:spPr bwMode="auto">
          <a:xfrm>
            <a:off x="287338" y="365125"/>
            <a:ext cx="2314575" cy="284163"/>
          </a:xfrm>
          <a:prstGeom prst="rect">
            <a:avLst/>
          </a:prstGeom>
          <a:noFill/>
          <a:ln w="9525">
            <a:noFill/>
            <a:miter lim="800000"/>
            <a:headEnd/>
            <a:tailEnd/>
          </a:ln>
          <a:effectLst/>
        </p:spPr>
        <p:txBody>
          <a:bodyPr wrap="none" lIns="0" tIns="0" rIns="0" bIns="0"/>
          <a:lstStyle/>
          <a:p>
            <a:pPr marL="457200" indent="-457200" algn="ctr">
              <a:lnSpc>
                <a:spcPct val="90000"/>
              </a:lnSpc>
              <a:buFont typeface="Arial" charset="0"/>
              <a:buNone/>
            </a:pPr>
            <a:r>
              <a:rPr lang="en-US" sz="2000" b="1">
                <a:solidFill>
                  <a:schemeClr val="accent2"/>
                </a:solidFill>
              </a:rPr>
              <a:t>TECHNIQUE</a:t>
            </a:r>
            <a:endParaRPr lang="en-US" sz="2100" b="1">
              <a:solidFill>
                <a:schemeClr val="accent2"/>
              </a:solidFill>
            </a:endParaRPr>
          </a:p>
        </p:txBody>
      </p:sp>
      <p:sp>
        <p:nvSpPr>
          <p:cNvPr id="54312" name="Rectangle 40"/>
          <p:cNvSpPr>
            <a:spLocks noChangeArrowheads="1"/>
          </p:cNvSpPr>
          <p:nvPr/>
        </p:nvSpPr>
        <p:spPr bwMode="auto">
          <a:xfrm>
            <a:off x="5430838" y="296863"/>
            <a:ext cx="2330450" cy="403225"/>
          </a:xfrm>
          <a:prstGeom prst="rect">
            <a:avLst/>
          </a:prstGeom>
          <a:solidFill>
            <a:srgbClr val="FECD66"/>
          </a:solidFill>
          <a:ln w="9525">
            <a:noFill/>
            <a:miter lim="800000"/>
            <a:headEnd/>
            <a:tailEnd/>
          </a:ln>
          <a:effectLst/>
        </p:spPr>
        <p:txBody>
          <a:bodyPr wrap="none" anchor="ctr"/>
          <a:lstStyle/>
          <a:p>
            <a:endParaRPr lang="en-US"/>
          </a:p>
        </p:txBody>
      </p:sp>
      <p:sp>
        <p:nvSpPr>
          <p:cNvPr id="54313" name="Text Box 41"/>
          <p:cNvSpPr txBox="1">
            <a:spLocks noChangeArrowheads="1"/>
          </p:cNvSpPr>
          <p:nvPr/>
        </p:nvSpPr>
        <p:spPr bwMode="auto">
          <a:xfrm>
            <a:off x="5197475" y="365125"/>
            <a:ext cx="2314575" cy="284163"/>
          </a:xfrm>
          <a:prstGeom prst="rect">
            <a:avLst/>
          </a:prstGeom>
          <a:noFill/>
          <a:ln w="9525">
            <a:noFill/>
            <a:miter lim="800000"/>
            <a:headEnd/>
            <a:tailEnd/>
          </a:ln>
          <a:effectLst/>
        </p:spPr>
        <p:txBody>
          <a:bodyPr wrap="none" lIns="0" tIns="0" rIns="0" bIns="0"/>
          <a:lstStyle/>
          <a:p>
            <a:pPr marL="457200" indent="-457200" algn="ctr">
              <a:lnSpc>
                <a:spcPct val="90000"/>
              </a:lnSpc>
              <a:buFont typeface="Arial" charset="0"/>
              <a:buNone/>
            </a:pPr>
            <a:r>
              <a:rPr lang="en-US" sz="2000" b="1">
                <a:solidFill>
                  <a:schemeClr val="accent2"/>
                </a:solidFill>
              </a:rPr>
              <a:t>RESULTS</a:t>
            </a:r>
            <a:endParaRPr lang="en-US" sz="2100" b="1">
              <a:solidFill>
                <a:schemeClr val="accent2"/>
              </a:solidFill>
            </a:endParaRPr>
          </a:p>
        </p:txBody>
      </p:sp>
      <p:sp>
        <p:nvSpPr>
          <p:cNvPr id="54314" name="Text Box 42"/>
          <p:cNvSpPr txBox="1">
            <a:spLocks noChangeArrowheads="1"/>
          </p:cNvSpPr>
          <p:nvPr/>
        </p:nvSpPr>
        <p:spPr bwMode="auto">
          <a:xfrm>
            <a:off x="7572375" y="3706813"/>
            <a:ext cx="949325" cy="303212"/>
          </a:xfrm>
          <a:prstGeom prst="rect">
            <a:avLst/>
          </a:prstGeom>
          <a:noFill/>
          <a:ln w="9525">
            <a:noFill/>
            <a:miter lim="800000"/>
            <a:headEnd/>
            <a:tailEnd/>
          </a:ln>
          <a:effectLst/>
        </p:spPr>
        <p:txBody>
          <a:bodyPr wrap="none" lIns="0" tIns="0" rIns="0" bIns="0"/>
          <a:lstStyle/>
          <a:p>
            <a:pPr marL="457200" indent="-457200" algn="ctr">
              <a:lnSpc>
                <a:spcPct val="90000"/>
              </a:lnSpc>
              <a:buFont typeface="Arial" charset="0"/>
              <a:buNone/>
            </a:pPr>
            <a:r>
              <a:rPr lang="en-US" sz="2100" b="1"/>
              <a:t>50 µm</a:t>
            </a:r>
          </a:p>
        </p:txBody>
      </p:sp>
      <p:sp>
        <p:nvSpPr>
          <p:cNvPr id="54315" name="Line 43"/>
          <p:cNvSpPr>
            <a:spLocks noChangeShapeType="1"/>
          </p:cNvSpPr>
          <p:nvPr/>
        </p:nvSpPr>
        <p:spPr bwMode="auto">
          <a:xfrm>
            <a:off x="7264400" y="3616325"/>
            <a:ext cx="1524000" cy="0"/>
          </a:xfrm>
          <a:prstGeom prst="line">
            <a:avLst/>
          </a:prstGeom>
          <a:noFill/>
          <a:ln w="25400">
            <a:solidFill>
              <a:schemeClr val="tx1"/>
            </a:solidFill>
            <a:round/>
            <a:headEnd/>
            <a:tailEnd/>
          </a:ln>
          <a:effectLst/>
        </p:spPr>
        <p:txBody>
          <a:bodyPr wrap="none" anchor="ctr"/>
          <a:lstStyle/>
          <a:p>
            <a:endParaRPr lang="en-US"/>
          </a:p>
        </p:txBody>
      </p:sp>
      <p:sp>
        <p:nvSpPr>
          <p:cNvPr id="54316" name="Line 44"/>
          <p:cNvSpPr>
            <a:spLocks noChangeShapeType="1"/>
          </p:cNvSpPr>
          <p:nvPr/>
        </p:nvSpPr>
        <p:spPr bwMode="auto">
          <a:xfrm>
            <a:off x="7261225" y="3530600"/>
            <a:ext cx="0" cy="174625"/>
          </a:xfrm>
          <a:prstGeom prst="line">
            <a:avLst/>
          </a:prstGeom>
          <a:noFill/>
          <a:ln w="25400">
            <a:solidFill>
              <a:schemeClr val="tx1"/>
            </a:solidFill>
            <a:round/>
            <a:headEnd/>
            <a:tailEnd/>
          </a:ln>
          <a:effectLst/>
        </p:spPr>
        <p:txBody>
          <a:bodyPr wrap="none" anchor="ctr"/>
          <a:lstStyle/>
          <a:p>
            <a:endParaRPr lang="en-US"/>
          </a:p>
        </p:txBody>
      </p:sp>
      <p:sp>
        <p:nvSpPr>
          <p:cNvPr id="54317" name="Line 45"/>
          <p:cNvSpPr>
            <a:spLocks noChangeShapeType="1"/>
          </p:cNvSpPr>
          <p:nvPr/>
        </p:nvSpPr>
        <p:spPr bwMode="auto">
          <a:xfrm>
            <a:off x="8791575" y="3530600"/>
            <a:ext cx="0" cy="174625"/>
          </a:xfrm>
          <a:prstGeom prst="line">
            <a:avLst/>
          </a:prstGeom>
          <a:noFill/>
          <a:ln w="25400">
            <a:solidFill>
              <a:schemeClr val="tx1"/>
            </a:solidFill>
            <a:round/>
            <a:headEnd/>
            <a:tailEnd/>
          </a:ln>
          <a:effectLst/>
        </p:spPr>
        <p:txBody>
          <a:bodyPr wrap="none" anchor="ctr"/>
          <a:lstStyle/>
          <a:p>
            <a:endParaRPr lang="en-US"/>
          </a:p>
        </p:txBody>
      </p:sp>
      <p:sp>
        <p:nvSpPr>
          <p:cNvPr id="14" name="TextBox 13"/>
          <p:cNvSpPr txBox="1"/>
          <p:nvPr/>
        </p:nvSpPr>
        <p:spPr>
          <a:xfrm>
            <a:off x="752475" y="1809750"/>
            <a:ext cx="4719562" cy="1569660"/>
          </a:xfrm>
          <a:prstGeom prst="rect">
            <a:avLst/>
          </a:prstGeom>
          <a:noFill/>
        </p:spPr>
        <p:txBody>
          <a:bodyPr wrap="none" rtlCol="0">
            <a:spAutoFit/>
          </a:bodyPr>
          <a:lstStyle/>
          <a:p>
            <a:r>
              <a:rPr lang="en-US" dirty="0" smtClean="0"/>
              <a:t>Passes light directly through</a:t>
            </a:r>
          </a:p>
          <a:p>
            <a:r>
              <a:rPr lang="en-US" dirty="0" smtClean="0"/>
              <a:t>specimen. Unless cell is </a:t>
            </a:r>
          </a:p>
          <a:p>
            <a:r>
              <a:rPr lang="en-US" dirty="0" smtClean="0"/>
              <a:t>naturally pigmented or artificially</a:t>
            </a:r>
          </a:p>
          <a:p>
            <a:r>
              <a:rPr lang="en-US" dirty="0" smtClean="0"/>
              <a:t>stained, image has little contrast.</a:t>
            </a:r>
            <a:endParaRPr lang="en-US" dirty="0"/>
          </a:p>
        </p:txBody>
      </p:sp>
      <p:sp>
        <p:nvSpPr>
          <p:cNvPr id="15" name="TextBox 14"/>
          <p:cNvSpPr txBox="1"/>
          <p:nvPr/>
        </p:nvSpPr>
        <p:spPr>
          <a:xfrm>
            <a:off x="733425" y="4848225"/>
            <a:ext cx="4804520" cy="1569660"/>
          </a:xfrm>
          <a:prstGeom prst="rect">
            <a:avLst/>
          </a:prstGeom>
          <a:noFill/>
        </p:spPr>
        <p:txBody>
          <a:bodyPr wrap="square" rtlCol="0">
            <a:spAutoFit/>
          </a:bodyPr>
          <a:lstStyle/>
          <a:p>
            <a:r>
              <a:rPr lang="en-US" dirty="0" smtClean="0"/>
              <a:t>Staining with various dyes</a:t>
            </a:r>
          </a:p>
          <a:p>
            <a:r>
              <a:rPr lang="en-US" dirty="0" smtClean="0"/>
              <a:t>enhances contrast.  Most staining</a:t>
            </a:r>
          </a:p>
          <a:p>
            <a:r>
              <a:rPr lang="en-US" dirty="0" smtClean="0"/>
              <a:t>procedures require that cells be</a:t>
            </a:r>
          </a:p>
          <a:p>
            <a:r>
              <a:rPr lang="en-US" dirty="0" smtClean="0"/>
              <a:t>fixed (preserved).</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319" name="Picture 23" descr="06_03bLightMicroscopy-U"/>
          <p:cNvPicPr>
            <a:picLocks noChangeAspect="1" noChangeArrowheads="1"/>
          </p:cNvPicPr>
          <p:nvPr/>
        </p:nvPicPr>
        <p:blipFill>
          <a:blip r:embed="rId3" cstate="print"/>
          <a:srcRect/>
          <a:stretch>
            <a:fillRect/>
          </a:stretch>
        </p:blipFill>
        <p:spPr bwMode="auto">
          <a:xfrm>
            <a:off x="296863" y="501650"/>
            <a:ext cx="8548687" cy="5853113"/>
          </a:xfrm>
          <a:prstGeom prst="rect">
            <a:avLst/>
          </a:prstGeom>
          <a:noFill/>
        </p:spPr>
      </p:pic>
      <p:sp>
        <p:nvSpPr>
          <p:cNvPr id="55299" name="Rectangle 3"/>
          <p:cNvSpPr>
            <a:spLocks noGrp="1" noChangeArrowheads="1"/>
          </p:cNvSpPr>
          <p:nvPr>
            <p:ph type="ctrTitle"/>
          </p:nvPr>
        </p:nvSpPr>
        <p:spPr bwMode="auto">
          <a:xfrm>
            <a:off x="152400" y="0"/>
            <a:ext cx="1981200" cy="304800"/>
          </a:xfrm>
          <a:noFill/>
          <a:ln w="3175">
            <a:miter lim="800000"/>
            <a:headEnd/>
            <a:tailEnd/>
          </a:ln>
        </p:spPr>
        <p:txBody>
          <a:bodyPr vert="horz" wrap="square" lIns="91440" tIns="45720" rIns="91440" bIns="45720" numCol="1" anchor="t" anchorCtr="0" compatLnSpc="1">
            <a:prstTxWarp prst="textNoShape">
              <a:avLst/>
            </a:prstTxWarp>
          </a:bodyPr>
          <a:lstStyle/>
          <a:p>
            <a:pPr algn="l"/>
            <a:r>
              <a:rPr lang="en-US" sz="1200">
                <a:latin typeface="Arial" charset="0"/>
              </a:rPr>
              <a:t>Fig. 6-3cd</a:t>
            </a:r>
          </a:p>
        </p:txBody>
      </p:sp>
      <p:sp>
        <p:nvSpPr>
          <p:cNvPr id="55313" name="Rectangle 17"/>
          <p:cNvSpPr>
            <a:spLocks noChangeArrowheads="1"/>
          </p:cNvSpPr>
          <p:nvPr/>
        </p:nvSpPr>
        <p:spPr bwMode="auto">
          <a:xfrm>
            <a:off x="419100" y="541338"/>
            <a:ext cx="2330450" cy="403225"/>
          </a:xfrm>
          <a:prstGeom prst="rect">
            <a:avLst/>
          </a:prstGeom>
          <a:solidFill>
            <a:srgbClr val="FECD66"/>
          </a:solidFill>
          <a:ln w="9525">
            <a:noFill/>
            <a:miter lim="800000"/>
            <a:headEnd/>
            <a:tailEnd/>
          </a:ln>
          <a:effectLst/>
        </p:spPr>
        <p:txBody>
          <a:bodyPr wrap="none" anchor="ctr"/>
          <a:lstStyle/>
          <a:p>
            <a:endParaRPr lang="en-US"/>
          </a:p>
        </p:txBody>
      </p:sp>
      <p:sp>
        <p:nvSpPr>
          <p:cNvPr id="55314" name="Text Box 18"/>
          <p:cNvSpPr txBox="1">
            <a:spLocks noChangeArrowheads="1"/>
          </p:cNvSpPr>
          <p:nvPr/>
        </p:nvSpPr>
        <p:spPr bwMode="auto">
          <a:xfrm>
            <a:off x="328613" y="1100138"/>
            <a:ext cx="2508250" cy="396875"/>
          </a:xfrm>
          <a:prstGeom prst="rect">
            <a:avLst/>
          </a:prstGeom>
          <a:noFill/>
          <a:ln w="9525">
            <a:noFill/>
            <a:miter lim="800000"/>
            <a:headEnd/>
            <a:tailEnd/>
          </a:ln>
          <a:effectLst/>
        </p:spPr>
        <p:txBody>
          <a:bodyPr wrap="none" lIns="0" tIns="0" rIns="0" bIns="0"/>
          <a:lstStyle/>
          <a:p>
            <a:pPr marL="457200" indent="-457200">
              <a:lnSpc>
                <a:spcPct val="90000"/>
              </a:lnSpc>
              <a:buFont typeface="Arial" charset="0"/>
              <a:buNone/>
            </a:pPr>
            <a:r>
              <a:rPr lang="en-US" sz="2100" b="1"/>
              <a:t>(c) Phase-contrast</a:t>
            </a:r>
          </a:p>
        </p:txBody>
      </p:sp>
      <p:sp>
        <p:nvSpPr>
          <p:cNvPr id="55315" name="Text Box 19"/>
          <p:cNvSpPr txBox="1">
            <a:spLocks noChangeArrowheads="1"/>
          </p:cNvSpPr>
          <p:nvPr/>
        </p:nvSpPr>
        <p:spPr bwMode="auto">
          <a:xfrm>
            <a:off x="330200" y="3832225"/>
            <a:ext cx="3559175" cy="642938"/>
          </a:xfrm>
          <a:prstGeom prst="rect">
            <a:avLst/>
          </a:prstGeom>
          <a:noFill/>
          <a:ln w="9525">
            <a:noFill/>
            <a:miter lim="800000"/>
            <a:headEnd/>
            <a:tailEnd/>
          </a:ln>
          <a:effectLst/>
        </p:spPr>
        <p:txBody>
          <a:bodyPr wrap="none" lIns="0" tIns="0" rIns="0" bIns="0"/>
          <a:lstStyle/>
          <a:p>
            <a:pPr marL="457200" indent="-457200">
              <a:lnSpc>
                <a:spcPct val="90000"/>
              </a:lnSpc>
              <a:buFont typeface="Arial" charset="0"/>
              <a:buNone/>
            </a:pPr>
            <a:r>
              <a:rPr lang="en-US" sz="2100" b="1"/>
              <a:t>(d) Differential-interference-</a:t>
            </a:r>
          </a:p>
          <a:p>
            <a:pPr marL="457200" indent="-457200">
              <a:lnSpc>
                <a:spcPct val="90000"/>
              </a:lnSpc>
              <a:buFont typeface="Arial" charset="0"/>
              <a:buNone/>
            </a:pPr>
            <a:r>
              <a:rPr lang="en-US" sz="2100" b="1"/>
              <a:t>      contrast (Nomarski)</a:t>
            </a:r>
          </a:p>
        </p:txBody>
      </p:sp>
      <p:sp>
        <p:nvSpPr>
          <p:cNvPr id="55316" name="Text Box 20"/>
          <p:cNvSpPr txBox="1">
            <a:spLocks noChangeArrowheads="1"/>
          </p:cNvSpPr>
          <p:nvPr/>
        </p:nvSpPr>
        <p:spPr bwMode="auto">
          <a:xfrm>
            <a:off x="330200" y="609600"/>
            <a:ext cx="2314575" cy="284163"/>
          </a:xfrm>
          <a:prstGeom prst="rect">
            <a:avLst/>
          </a:prstGeom>
          <a:noFill/>
          <a:ln w="9525">
            <a:noFill/>
            <a:miter lim="800000"/>
            <a:headEnd/>
            <a:tailEnd/>
          </a:ln>
          <a:effectLst/>
        </p:spPr>
        <p:txBody>
          <a:bodyPr wrap="none" lIns="0" tIns="0" rIns="0" bIns="0"/>
          <a:lstStyle/>
          <a:p>
            <a:pPr marL="457200" indent="-457200" algn="ctr">
              <a:lnSpc>
                <a:spcPct val="90000"/>
              </a:lnSpc>
              <a:buFont typeface="Arial" charset="0"/>
              <a:buNone/>
            </a:pPr>
            <a:r>
              <a:rPr lang="en-US" sz="2100" b="1">
                <a:solidFill>
                  <a:schemeClr val="accent2"/>
                </a:solidFill>
              </a:rPr>
              <a:t>TECHNIQUE</a:t>
            </a:r>
          </a:p>
        </p:txBody>
      </p:sp>
      <p:sp>
        <p:nvSpPr>
          <p:cNvPr id="55317" name="Rectangle 21"/>
          <p:cNvSpPr>
            <a:spLocks noChangeArrowheads="1"/>
          </p:cNvSpPr>
          <p:nvPr/>
        </p:nvSpPr>
        <p:spPr bwMode="auto">
          <a:xfrm>
            <a:off x="5475288" y="533400"/>
            <a:ext cx="2330450" cy="403225"/>
          </a:xfrm>
          <a:prstGeom prst="rect">
            <a:avLst/>
          </a:prstGeom>
          <a:solidFill>
            <a:srgbClr val="FECD66"/>
          </a:solidFill>
          <a:ln w="9525">
            <a:noFill/>
            <a:miter lim="800000"/>
            <a:headEnd/>
            <a:tailEnd/>
          </a:ln>
          <a:effectLst/>
        </p:spPr>
        <p:txBody>
          <a:bodyPr wrap="none" anchor="ctr"/>
          <a:lstStyle/>
          <a:p>
            <a:endParaRPr lang="en-US"/>
          </a:p>
        </p:txBody>
      </p:sp>
      <p:sp>
        <p:nvSpPr>
          <p:cNvPr id="55318" name="Text Box 22"/>
          <p:cNvSpPr txBox="1">
            <a:spLocks noChangeArrowheads="1"/>
          </p:cNvSpPr>
          <p:nvPr/>
        </p:nvSpPr>
        <p:spPr bwMode="auto">
          <a:xfrm>
            <a:off x="5241925" y="601663"/>
            <a:ext cx="2314575" cy="284162"/>
          </a:xfrm>
          <a:prstGeom prst="rect">
            <a:avLst/>
          </a:prstGeom>
          <a:noFill/>
          <a:ln w="9525">
            <a:noFill/>
            <a:miter lim="800000"/>
            <a:headEnd/>
            <a:tailEnd/>
          </a:ln>
          <a:effectLst/>
        </p:spPr>
        <p:txBody>
          <a:bodyPr wrap="none" lIns="0" tIns="0" rIns="0" bIns="0"/>
          <a:lstStyle/>
          <a:p>
            <a:pPr marL="457200" indent="-457200" algn="ctr">
              <a:lnSpc>
                <a:spcPct val="90000"/>
              </a:lnSpc>
              <a:buFont typeface="Arial" charset="0"/>
              <a:buNone/>
            </a:pPr>
            <a:r>
              <a:rPr lang="en-US" sz="2100" b="1">
                <a:solidFill>
                  <a:schemeClr val="accent2"/>
                </a:solidFill>
              </a:rPr>
              <a:t>RESULTS</a:t>
            </a:r>
          </a:p>
        </p:txBody>
      </p:sp>
      <p:sp>
        <p:nvSpPr>
          <p:cNvPr id="10" name="TextBox 9"/>
          <p:cNvSpPr txBox="1"/>
          <p:nvPr/>
        </p:nvSpPr>
        <p:spPr>
          <a:xfrm>
            <a:off x="295275" y="1428750"/>
            <a:ext cx="5184433" cy="1938992"/>
          </a:xfrm>
          <a:prstGeom prst="rect">
            <a:avLst/>
          </a:prstGeom>
          <a:noFill/>
        </p:spPr>
        <p:txBody>
          <a:bodyPr wrap="square" rtlCol="0">
            <a:spAutoFit/>
          </a:bodyPr>
          <a:lstStyle/>
          <a:p>
            <a:r>
              <a:rPr lang="en-US" dirty="0" smtClean="0"/>
              <a:t>Enhances contrast in unstained cells</a:t>
            </a:r>
          </a:p>
          <a:p>
            <a:r>
              <a:rPr lang="en-US" dirty="0" smtClean="0"/>
              <a:t>by amplifying variations in density</a:t>
            </a:r>
          </a:p>
          <a:p>
            <a:r>
              <a:rPr lang="en-US" dirty="0" smtClean="0"/>
              <a:t>within specimen; especially useful</a:t>
            </a:r>
          </a:p>
          <a:p>
            <a:r>
              <a:rPr lang="en-US" dirty="0" smtClean="0"/>
              <a:t>for examining living unpigmented</a:t>
            </a:r>
          </a:p>
          <a:p>
            <a:r>
              <a:rPr lang="en-US" dirty="0" smtClean="0"/>
              <a:t>cells. </a:t>
            </a:r>
            <a:endParaRPr lang="en-US" dirty="0"/>
          </a:p>
        </p:txBody>
      </p:sp>
      <p:sp>
        <p:nvSpPr>
          <p:cNvPr id="11" name="TextBox 10"/>
          <p:cNvSpPr txBox="1"/>
          <p:nvPr/>
        </p:nvSpPr>
        <p:spPr>
          <a:xfrm>
            <a:off x="257175" y="4533900"/>
            <a:ext cx="5542491" cy="1569660"/>
          </a:xfrm>
          <a:prstGeom prst="rect">
            <a:avLst/>
          </a:prstGeom>
          <a:noFill/>
        </p:spPr>
        <p:txBody>
          <a:bodyPr wrap="square" rtlCol="0">
            <a:spAutoFit/>
          </a:bodyPr>
          <a:lstStyle/>
          <a:p>
            <a:r>
              <a:rPr lang="en-US" dirty="0" smtClean="0"/>
              <a:t>Like phase-contrast microscopy, uses</a:t>
            </a:r>
          </a:p>
          <a:p>
            <a:r>
              <a:rPr lang="en-US" dirty="0" smtClean="0"/>
              <a:t>Optical modifications to exaggerate</a:t>
            </a:r>
          </a:p>
          <a:p>
            <a:r>
              <a:rPr lang="en-US" dirty="0" smtClean="0"/>
              <a:t>Differences in density, making the </a:t>
            </a:r>
          </a:p>
          <a:p>
            <a:r>
              <a:rPr lang="en-US" dirty="0" smtClean="0"/>
              <a:t>Image appear almost 3-D.</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0727" name="Picture 1047" descr="06_03cLightMicroscopy-U"/>
          <p:cNvPicPr>
            <a:picLocks noChangeAspect="1" noChangeArrowheads="1"/>
          </p:cNvPicPr>
          <p:nvPr/>
        </p:nvPicPr>
        <p:blipFill>
          <a:blip r:embed="rId3" cstate="print"/>
          <a:srcRect/>
          <a:stretch>
            <a:fillRect/>
          </a:stretch>
        </p:blipFill>
        <p:spPr bwMode="auto">
          <a:xfrm>
            <a:off x="296863" y="1495425"/>
            <a:ext cx="8548687" cy="3865563"/>
          </a:xfrm>
          <a:prstGeom prst="rect">
            <a:avLst/>
          </a:prstGeom>
          <a:noFill/>
        </p:spPr>
      </p:pic>
      <p:sp>
        <p:nvSpPr>
          <p:cNvPr id="200722" name="Rectangle 1042"/>
          <p:cNvSpPr>
            <a:spLocks noChangeArrowheads="1"/>
          </p:cNvSpPr>
          <p:nvPr/>
        </p:nvSpPr>
        <p:spPr bwMode="auto">
          <a:xfrm>
            <a:off x="5480050" y="1530350"/>
            <a:ext cx="2324100" cy="387350"/>
          </a:xfrm>
          <a:prstGeom prst="rect">
            <a:avLst/>
          </a:prstGeom>
          <a:solidFill>
            <a:srgbClr val="FECC69"/>
          </a:solidFill>
          <a:ln w="9525">
            <a:noFill/>
            <a:miter lim="800000"/>
            <a:headEnd/>
            <a:tailEnd/>
          </a:ln>
          <a:effectLst/>
        </p:spPr>
        <p:txBody>
          <a:bodyPr wrap="none" anchor="ctr"/>
          <a:lstStyle/>
          <a:p>
            <a:endParaRPr lang="en-US"/>
          </a:p>
        </p:txBody>
      </p:sp>
      <p:sp>
        <p:nvSpPr>
          <p:cNvPr id="200720" name="Rectangle 1040"/>
          <p:cNvSpPr>
            <a:spLocks noChangeArrowheads="1"/>
          </p:cNvSpPr>
          <p:nvPr/>
        </p:nvSpPr>
        <p:spPr bwMode="auto">
          <a:xfrm>
            <a:off x="406400" y="1524000"/>
            <a:ext cx="2349500" cy="393700"/>
          </a:xfrm>
          <a:prstGeom prst="rect">
            <a:avLst/>
          </a:prstGeom>
          <a:solidFill>
            <a:srgbClr val="FECC69"/>
          </a:solidFill>
          <a:ln w="9525">
            <a:noFill/>
            <a:miter lim="800000"/>
            <a:headEnd/>
            <a:tailEnd/>
          </a:ln>
          <a:effectLst/>
        </p:spPr>
        <p:txBody>
          <a:bodyPr wrap="none" anchor="ctr"/>
          <a:lstStyle/>
          <a:p>
            <a:endParaRPr lang="en-US"/>
          </a:p>
        </p:txBody>
      </p:sp>
      <p:sp>
        <p:nvSpPr>
          <p:cNvPr id="200707" name="Rectangle 1027"/>
          <p:cNvSpPr>
            <a:spLocks noGrp="1" noChangeArrowheads="1"/>
          </p:cNvSpPr>
          <p:nvPr>
            <p:ph type="ctrTitle"/>
          </p:nvPr>
        </p:nvSpPr>
        <p:spPr bwMode="auto">
          <a:xfrm>
            <a:off x="152400" y="0"/>
            <a:ext cx="1981200" cy="304800"/>
          </a:xfrm>
          <a:noFill/>
          <a:ln w="3175">
            <a:miter lim="800000"/>
            <a:headEnd/>
            <a:tailEnd/>
          </a:ln>
        </p:spPr>
        <p:txBody>
          <a:bodyPr vert="horz" wrap="square" lIns="91440" tIns="45720" rIns="91440" bIns="45720" numCol="1" anchor="t" anchorCtr="0" compatLnSpc="1">
            <a:prstTxWarp prst="textNoShape">
              <a:avLst/>
            </a:prstTxWarp>
          </a:bodyPr>
          <a:lstStyle/>
          <a:p>
            <a:pPr algn="l"/>
            <a:r>
              <a:rPr lang="en-US" sz="1200">
                <a:latin typeface="Arial" charset="0"/>
              </a:rPr>
              <a:t>Fig. 6-3e</a:t>
            </a:r>
          </a:p>
        </p:txBody>
      </p:sp>
      <p:sp>
        <p:nvSpPr>
          <p:cNvPr id="200709" name="Text Box 1029"/>
          <p:cNvSpPr txBox="1">
            <a:spLocks noChangeArrowheads="1"/>
          </p:cNvSpPr>
          <p:nvPr/>
        </p:nvSpPr>
        <p:spPr bwMode="auto">
          <a:xfrm>
            <a:off x="350838" y="2100263"/>
            <a:ext cx="2160587" cy="317500"/>
          </a:xfrm>
          <a:prstGeom prst="rect">
            <a:avLst/>
          </a:prstGeom>
          <a:noFill/>
          <a:ln w="9525">
            <a:noFill/>
            <a:miter lim="800000"/>
            <a:headEnd/>
            <a:tailEnd/>
          </a:ln>
          <a:effectLst/>
        </p:spPr>
        <p:txBody>
          <a:bodyPr wrap="none" lIns="0" tIns="0" rIns="0" bIns="0"/>
          <a:lstStyle/>
          <a:p>
            <a:pPr marL="457200" indent="-457200">
              <a:lnSpc>
                <a:spcPct val="90000"/>
              </a:lnSpc>
              <a:buFont typeface="Arial" charset="0"/>
              <a:buNone/>
            </a:pPr>
            <a:r>
              <a:rPr lang="en-US" sz="2100" b="1"/>
              <a:t>(e) Fluorescence</a:t>
            </a:r>
          </a:p>
        </p:txBody>
      </p:sp>
      <p:sp>
        <p:nvSpPr>
          <p:cNvPr id="200719" name="Text Box 1039"/>
          <p:cNvSpPr txBox="1">
            <a:spLocks noChangeArrowheads="1"/>
          </p:cNvSpPr>
          <p:nvPr/>
        </p:nvSpPr>
        <p:spPr bwMode="auto">
          <a:xfrm>
            <a:off x="714375" y="1611313"/>
            <a:ext cx="1598613" cy="261937"/>
          </a:xfrm>
          <a:prstGeom prst="rect">
            <a:avLst/>
          </a:prstGeom>
          <a:noFill/>
          <a:ln w="9525">
            <a:noFill/>
            <a:miter lim="800000"/>
            <a:headEnd/>
            <a:tailEnd/>
          </a:ln>
          <a:effectLst/>
        </p:spPr>
        <p:txBody>
          <a:bodyPr wrap="none" lIns="0" tIns="0" rIns="0" bIns="0"/>
          <a:lstStyle/>
          <a:p>
            <a:pPr marL="457200" indent="-457200">
              <a:lnSpc>
                <a:spcPct val="90000"/>
              </a:lnSpc>
              <a:buFont typeface="Arial" charset="0"/>
              <a:buNone/>
            </a:pPr>
            <a:r>
              <a:rPr lang="en-US" sz="2000" b="1">
                <a:solidFill>
                  <a:srgbClr val="553F90"/>
                </a:solidFill>
              </a:rPr>
              <a:t>TECHNIQUE</a:t>
            </a:r>
            <a:endParaRPr lang="en-US" sz="2100" b="1">
              <a:solidFill>
                <a:schemeClr val="accent2"/>
              </a:solidFill>
            </a:endParaRPr>
          </a:p>
        </p:txBody>
      </p:sp>
      <p:sp>
        <p:nvSpPr>
          <p:cNvPr id="200721" name="Text Box 1041"/>
          <p:cNvSpPr txBox="1">
            <a:spLocks noChangeArrowheads="1"/>
          </p:cNvSpPr>
          <p:nvPr/>
        </p:nvSpPr>
        <p:spPr bwMode="auto">
          <a:xfrm>
            <a:off x="5767388" y="1604963"/>
            <a:ext cx="1239837" cy="279400"/>
          </a:xfrm>
          <a:prstGeom prst="rect">
            <a:avLst/>
          </a:prstGeom>
          <a:noFill/>
          <a:ln w="9525">
            <a:noFill/>
            <a:miter lim="800000"/>
            <a:headEnd/>
            <a:tailEnd/>
          </a:ln>
          <a:effectLst/>
        </p:spPr>
        <p:txBody>
          <a:bodyPr wrap="none" lIns="0" tIns="0" rIns="0" bIns="0"/>
          <a:lstStyle/>
          <a:p>
            <a:pPr marL="457200" indent="-457200">
              <a:lnSpc>
                <a:spcPct val="90000"/>
              </a:lnSpc>
              <a:buFont typeface="Arial" charset="0"/>
              <a:buNone/>
            </a:pPr>
            <a:r>
              <a:rPr lang="en-US" sz="2000" b="1">
                <a:solidFill>
                  <a:srgbClr val="553F90"/>
                </a:solidFill>
              </a:rPr>
              <a:t>RESULTS</a:t>
            </a:r>
            <a:endParaRPr lang="en-US" sz="2100" b="1">
              <a:solidFill>
                <a:srgbClr val="553F90"/>
              </a:solidFill>
            </a:endParaRPr>
          </a:p>
        </p:txBody>
      </p:sp>
      <p:sp>
        <p:nvSpPr>
          <p:cNvPr id="200723" name="Line 1043"/>
          <p:cNvSpPr>
            <a:spLocks noChangeShapeType="1"/>
          </p:cNvSpPr>
          <p:nvPr/>
        </p:nvSpPr>
        <p:spPr bwMode="auto">
          <a:xfrm flipH="1">
            <a:off x="7334250" y="4692650"/>
            <a:ext cx="0" cy="171450"/>
          </a:xfrm>
          <a:prstGeom prst="line">
            <a:avLst/>
          </a:prstGeom>
          <a:noFill/>
          <a:ln w="25400">
            <a:solidFill>
              <a:schemeClr val="tx1"/>
            </a:solidFill>
            <a:round/>
            <a:headEnd/>
            <a:tailEnd/>
          </a:ln>
          <a:effectLst/>
        </p:spPr>
        <p:txBody>
          <a:bodyPr wrap="none" anchor="ctr"/>
          <a:lstStyle/>
          <a:p>
            <a:endParaRPr lang="en-US"/>
          </a:p>
        </p:txBody>
      </p:sp>
      <p:sp>
        <p:nvSpPr>
          <p:cNvPr id="200724" name="Line 1044"/>
          <p:cNvSpPr>
            <a:spLocks noChangeShapeType="1"/>
          </p:cNvSpPr>
          <p:nvPr/>
        </p:nvSpPr>
        <p:spPr bwMode="auto">
          <a:xfrm flipH="1">
            <a:off x="8788400" y="4705350"/>
            <a:ext cx="0" cy="171450"/>
          </a:xfrm>
          <a:prstGeom prst="line">
            <a:avLst/>
          </a:prstGeom>
          <a:noFill/>
          <a:ln w="25400">
            <a:solidFill>
              <a:schemeClr val="tx1"/>
            </a:solidFill>
            <a:round/>
            <a:headEnd/>
            <a:tailEnd/>
          </a:ln>
          <a:effectLst/>
        </p:spPr>
        <p:txBody>
          <a:bodyPr wrap="none" anchor="ctr"/>
          <a:lstStyle/>
          <a:p>
            <a:endParaRPr lang="en-US"/>
          </a:p>
        </p:txBody>
      </p:sp>
      <p:sp>
        <p:nvSpPr>
          <p:cNvPr id="200725" name="Line 1045"/>
          <p:cNvSpPr>
            <a:spLocks noChangeShapeType="1"/>
          </p:cNvSpPr>
          <p:nvPr/>
        </p:nvSpPr>
        <p:spPr bwMode="auto">
          <a:xfrm>
            <a:off x="7340600" y="4781550"/>
            <a:ext cx="1441450" cy="6350"/>
          </a:xfrm>
          <a:prstGeom prst="line">
            <a:avLst/>
          </a:prstGeom>
          <a:noFill/>
          <a:ln w="25400">
            <a:solidFill>
              <a:schemeClr val="tx1"/>
            </a:solidFill>
            <a:round/>
            <a:headEnd/>
            <a:tailEnd/>
          </a:ln>
          <a:effectLst/>
        </p:spPr>
        <p:txBody>
          <a:bodyPr wrap="none" anchor="ctr"/>
          <a:lstStyle/>
          <a:p>
            <a:endParaRPr lang="en-US"/>
          </a:p>
        </p:txBody>
      </p:sp>
      <p:sp>
        <p:nvSpPr>
          <p:cNvPr id="200726" name="Text Box 1046"/>
          <p:cNvSpPr txBox="1">
            <a:spLocks noChangeArrowheads="1"/>
          </p:cNvSpPr>
          <p:nvPr/>
        </p:nvSpPr>
        <p:spPr bwMode="auto">
          <a:xfrm>
            <a:off x="7666038" y="4868863"/>
            <a:ext cx="725487" cy="260350"/>
          </a:xfrm>
          <a:prstGeom prst="rect">
            <a:avLst/>
          </a:prstGeom>
          <a:noFill/>
          <a:ln w="9525">
            <a:noFill/>
            <a:miter lim="800000"/>
            <a:headEnd/>
            <a:tailEnd/>
          </a:ln>
          <a:effectLst/>
        </p:spPr>
        <p:txBody>
          <a:bodyPr wrap="none" lIns="0" tIns="0" rIns="0" bIns="0"/>
          <a:lstStyle/>
          <a:p>
            <a:pPr marL="457200" indent="-457200">
              <a:lnSpc>
                <a:spcPct val="90000"/>
              </a:lnSpc>
              <a:buFont typeface="Arial" charset="0"/>
              <a:buNone/>
            </a:pPr>
            <a:r>
              <a:rPr lang="en-US" sz="2200" b="1"/>
              <a:t>50 µm</a:t>
            </a:r>
          </a:p>
        </p:txBody>
      </p:sp>
      <p:sp>
        <p:nvSpPr>
          <p:cNvPr id="13" name="TextBox 12"/>
          <p:cNvSpPr txBox="1"/>
          <p:nvPr/>
        </p:nvSpPr>
        <p:spPr>
          <a:xfrm>
            <a:off x="123825" y="2657475"/>
            <a:ext cx="5064207" cy="2308324"/>
          </a:xfrm>
          <a:prstGeom prst="rect">
            <a:avLst/>
          </a:prstGeom>
          <a:noFill/>
        </p:spPr>
        <p:txBody>
          <a:bodyPr wrap="none" rtlCol="0">
            <a:spAutoFit/>
          </a:bodyPr>
          <a:lstStyle/>
          <a:p>
            <a:r>
              <a:rPr lang="en-US" dirty="0" smtClean="0"/>
              <a:t>Shows the locations of specific </a:t>
            </a:r>
          </a:p>
          <a:p>
            <a:r>
              <a:rPr lang="en-US" dirty="0" smtClean="0"/>
              <a:t>molecules in the cell by tagging the </a:t>
            </a:r>
          </a:p>
          <a:p>
            <a:r>
              <a:rPr lang="en-US" dirty="0" smtClean="0"/>
              <a:t>molecules with fluorescent dyes or </a:t>
            </a:r>
          </a:p>
          <a:p>
            <a:r>
              <a:rPr lang="en-US" dirty="0" smtClean="0"/>
              <a:t>antibodies.  These fluorescent </a:t>
            </a:r>
          </a:p>
          <a:p>
            <a:r>
              <a:rPr lang="en-US" dirty="0" smtClean="0"/>
              <a:t>substances Absorb UV light and </a:t>
            </a:r>
          </a:p>
          <a:p>
            <a:r>
              <a:rPr lang="en-US" dirty="0" smtClean="0"/>
              <a:t>emit visible light.</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2774" name="Picture 1046" descr="06_03dLightMicroscopy-U"/>
          <p:cNvPicPr>
            <a:picLocks noChangeAspect="1" noChangeArrowheads="1"/>
          </p:cNvPicPr>
          <p:nvPr/>
        </p:nvPicPr>
        <p:blipFill>
          <a:blip r:embed="rId3" cstate="print"/>
          <a:srcRect/>
          <a:stretch>
            <a:fillRect/>
          </a:stretch>
        </p:blipFill>
        <p:spPr bwMode="auto">
          <a:xfrm>
            <a:off x="296863" y="285750"/>
            <a:ext cx="8548687" cy="6286500"/>
          </a:xfrm>
          <a:prstGeom prst="rect">
            <a:avLst/>
          </a:prstGeom>
          <a:noFill/>
        </p:spPr>
      </p:pic>
      <p:sp>
        <p:nvSpPr>
          <p:cNvPr id="202769" name="Rectangle 1041"/>
          <p:cNvSpPr>
            <a:spLocks noChangeArrowheads="1"/>
          </p:cNvSpPr>
          <p:nvPr/>
        </p:nvSpPr>
        <p:spPr bwMode="auto">
          <a:xfrm>
            <a:off x="5473700" y="317500"/>
            <a:ext cx="2336800" cy="393700"/>
          </a:xfrm>
          <a:prstGeom prst="rect">
            <a:avLst/>
          </a:prstGeom>
          <a:solidFill>
            <a:srgbClr val="FECC69"/>
          </a:solidFill>
          <a:ln w="9525">
            <a:noFill/>
            <a:miter lim="800000"/>
            <a:headEnd/>
            <a:tailEnd/>
          </a:ln>
          <a:effectLst/>
        </p:spPr>
        <p:txBody>
          <a:bodyPr wrap="none" anchor="ctr"/>
          <a:lstStyle/>
          <a:p>
            <a:endParaRPr lang="en-US"/>
          </a:p>
        </p:txBody>
      </p:sp>
      <p:sp>
        <p:nvSpPr>
          <p:cNvPr id="202767" name="Rectangle 1039"/>
          <p:cNvSpPr>
            <a:spLocks noChangeArrowheads="1"/>
          </p:cNvSpPr>
          <p:nvPr/>
        </p:nvSpPr>
        <p:spPr bwMode="auto">
          <a:xfrm>
            <a:off x="412750" y="323850"/>
            <a:ext cx="2336800" cy="393700"/>
          </a:xfrm>
          <a:prstGeom prst="rect">
            <a:avLst/>
          </a:prstGeom>
          <a:solidFill>
            <a:srgbClr val="FECC69"/>
          </a:solidFill>
          <a:ln w="9525">
            <a:noFill/>
            <a:miter lim="800000"/>
            <a:headEnd/>
            <a:tailEnd/>
          </a:ln>
          <a:effectLst/>
        </p:spPr>
        <p:txBody>
          <a:bodyPr wrap="none" anchor="ctr"/>
          <a:lstStyle/>
          <a:p>
            <a:endParaRPr lang="en-US"/>
          </a:p>
        </p:txBody>
      </p:sp>
      <p:sp>
        <p:nvSpPr>
          <p:cNvPr id="202757" name="Rectangle 1029"/>
          <p:cNvSpPr>
            <a:spLocks noGrp="1" noChangeArrowheads="1"/>
          </p:cNvSpPr>
          <p:nvPr>
            <p:ph type="ctrTitle"/>
          </p:nvPr>
        </p:nvSpPr>
        <p:spPr bwMode="auto">
          <a:xfrm>
            <a:off x="152400" y="0"/>
            <a:ext cx="1981200" cy="304800"/>
          </a:xfrm>
          <a:noFill/>
          <a:ln w="3175">
            <a:miter lim="800000"/>
            <a:headEnd/>
            <a:tailEnd/>
          </a:ln>
        </p:spPr>
        <p:txBody>
          <a:bodyPr vert="horz" wrap="square" lIns="91440" tIns="45720" rIns="91440" bIns="45720" numCol="1" anchor="t" anchorCtr="0" compatLnSpc="1">
            <a:prstTxWarp prst="textNoShape">
              <a:avLst/>
            </a:prstTxWarp>
          </a:bodyPr>
          <a:lstStyle/>
          <a:p>
            <a:pPr algn="l"/>
            <a:r>
              <a:rPr lang="en-US" sz="1200">
                <a:latin typeface="Arial" charset="0"/>
              </a:rPr>
              <a:t>Fig. 6-3f</a:t>
            </a:r>
          </a:p>
        </p:txBody>
      </p:sp>
      <p:sp>
        <p:nvSpPr>
          <p:cNvPr id="202758" name="Text Box 1030"/>
          <p:cNvSpPr txBox="1">
            <a:spLocks noChangeArrowheads="1"/>
          </p:cNvSpPr>
          <p:nvPr/>
        </p:nvSpPr>
        <p:spPr bwMode="auto">
          <a:xfrm>
            <a:off x="312738" y="906463"/>
            <a:ext cx="1550987" cy="330200"/>
          </a:xfrm>
          <a:prstGeom prst="rect">
            <a:avLst/>
          </a:prstGeom>
          <a:noFill/>
          <a:ln w="9525">
            <a:noFill/>
            <a:miter lim="800000"/>
            <a:headEnd/>
            <a:tailEnd/>
          </a:ln>
          <a:effectLst/>
        </p:spPr>
        <p:txBody>
          <a:bodyPr wrap="none" lIns="0" tIns="0" rIns="0" bIns="0"/>
          <a:lstStyle/>
          <a:p>
            <a:pPr marL="457200" indent="-457200">
              <a:lnSpc>
                <a:spcPct val="90000"/>
              </a:lnSpc>
              <a:buFont typeface="Arial" charset="0"/>
              <a:buNone/>
            </a:pPr>
            <a:r>
              <a:rPr lang="en-US" sz="2100" b="1"/>
              <a:t>(f)  Confocal</a:t>
            </a:r>
          </a:p>
        </p:txBody>
      </p:sp>
      <p:sp>
        <p:nvSpPr>
          <p:cNvPr id="202766" name="Text Box 1038"/>
          <p:cNvSpPr txBox="1">
            <a:spLocks noChangeArrowheads="1"/>
          </p:cNvSpPr>
          <p:nvPr/>
        </p:nvSpPr>
        <p:spPr bwMode="auto">
          <a:xfrm>
            <a:off x="687388" y="385763"/>
            <a:ext cx="1550987" cy="279400"/>
          </a:xfrm>
          <a:prstGeom prst="rect">
            <a:avLst/>
          </a:prstGeom>
          <a:noFill/>
          <a:ln w="9525">
            <a:noFill/>
            <a:miter lim="800000"/>
            <a:headEnd/>
            <a:tailEnd/>
          </a:ln>
          <a:effectLst/>
        </p:spPr>
        <p:txBody>
          <a:bodyPr wrap="none" lIns="0" tIns="0" rIns="0" bIns="0"/>
          <a:lstStyle/>
          <a:p>
            <a:pPr marL="457200" indent="-457200">
              <a:lnSpc>
                <a:spcPct val="90000"/>
              </a:lnSpc>
              <a:buFont typeface="Arial" charset="0"/>
              <a:buNone/>
            </a:pPr>
            <a:r>
              <a:rPr lang="en-US" sz="2000" b="1">
                <a:solidFill>
                  <a:srgbClr val="553F90"/>
                </a:solidFill>
              </a:rPr>
              <a:t>TECHNIQUE</a:t>
            </a:r>
            <a:endParaRPr lang="en-US" sz="2100" b="1">
              <a:solidFill>
                <a:srgbClr val="553F90"/>
              </a:solidFill>
            </a:endParaRPr>
          </a:p>
        </p:txBody>
      </p:sp>
      <p:sp>
        <p:nvSpPr>
          <p:cNvPr id="202768" name="Text Box 1040"/>
          <p:cNvSpPr txBox="1">
            <a:spLocks noChangeArrowheads="1"/>
          </p:cNvSpPr>
          <p:nvPr/>
        </p:nvSpPr>
        <p:spPr bwMode="auto">
          <a:xfrm>
            <a:off x="5773738" y="392113"/>
            <a:ext cx="1290637" cy="266700"/>
          </a:xfrm>
          <a:prstGeom prst="rect">
            <a:avLst/>
          </a:prstGeom>
          <a:noFill/>
          <a:ln w="9525">
            <a:noFill/>
            <a:miter lim="800000"/>
            <a:headEnd/>
            <a:tailEnd/>
          </a:ln>
          <a:effectLst/>
        </p:spPr>
        <p:txBody>
          <a:bodyPr wrap="none" lIns="0" tIns="0" rIns="0" bIns="0"/>
          <a:lstStyle/>
          <a:p>
            <a:pPr marL="457200" indent="-457200">
              <a:lnSpc>
                <a:spcPct val="90000"/>
              </a:lnSpc>
              <a:buFont typeface="Arial" charset="0"/>
              <a:buNone/>
            </a:pPr>
            <a:r>
              <a:rPr lang="en-US" sz="2000" b="1">
                <a:solidFill>
                  <a:srgbClr val="553F90"/>
                </a:solidFill>
              </a:rPr>
              <a:t>RESULTS</a:t>
            </a:r>
          </a:p>
        </p:txBody>
      </p:sp>
      <p:sp>
        <p:nvSpPr>
          <p:cNvPr id="202770" name="Line 1042"/>
          <p:cNvSpPr>
            <a:spLocks noChangeShapeType="1"/>
          </p:cNvSpPr>
          <p:nvPr/>
        </p:nvSpPr>
        <p:spPr bwMode="auto">
          <a:xfrm>
            <a:off x="7829550" y="5899150"/>
            <a:ext cx="0" cy="158750"/>
          </a:xfrm>
          <a:prstGeom prst="line">
            <a:avLst/>
          </a:prstGeom>
          <a:noFill/>
          <a:ln w="25400">
            <a:solidFill>
              <a:schemeClr val="tx1"/>
            </a:solidFill>
            <a:round/>
            <a:headEnd/>
            <a:tailEnd/>
          </a:ln>
          <a:effectLst/>
        </p:spPr>
        <p:txBody>
          <a:bodyPr wrap="none" anchor="ctr"/>
          <a:lstStyle/>
          <a:p>
            <a:endParaRPr lang="en-US"/>
          </a:p>
        </p:txBody>
      </p:sp>
      <p:sp>
        <p:nvSpPr>
          <p:cNvPr id="202771" name="Line 1043"/>
          <p:cNvSpPr>
            <a:spLocks noChangeShapeType="1"/>
          </p:cNvSpPr>
          <p:nvPr/>
        </p:nvSpPr>
        <p:spPr bwMode="auto">
          <a:xfrm>
            <a:off x="8794750" y="5899150"/>
            <a:ext cx="0" cy="158750"/>
          </a:xfrm>
          <a:prstGeom prst="line">
            <a:avLst/>
          </a:prstGeom>
          <a:noFill/>
          <a:ln w="25400">
            <a:solidFill>
              <a:schemeClr val="tx1"/>
            </a:solidFill>
            <a:round/>
            <a:headEnd/>
            <a:tailEnd/>
          </a:ln>
          <a:effectLst/>
        </p:spPr>
        <p:txBody>
          <a:bodyPr wrap="none" anchor="ctr"/>
          <a:lstStyle/>
          <a:p>
            <a:endParaRPr lang="en-US"/>
          </a:p>
        </p:txBody>
      </p:sp>
      <p:sp>
        <p:nvSpPr>
          <p:cNvPr id="202772" name="Line 1044"/>
          <p:cNvSpPr>
            <a:spLocks noChangeShapeType="1"/>
          </p:cNvSpPr>
          <p:nvPr/>
        </p:nvSpPr>
        <p:spPr bwMode="auto">
          <a:xfrm>
            <a:off x="7816850" y="5981700"/>
            <a:ext cx="971550" cy="0"/>
          </a:xfrm>
          <a:prstGeom prst="line">
            <a:avLst/>
          </a:prstGeom>
          <a:noFill/>
          <a:ln w="25400">
            <a:solidFill>
              <a:schemeClr val="tx1"/>
            </a:solidFill>
            <a:round/>
            <a:headEnd/>
            <a:tailEnd/>
          </a:ln>
          <a:effectLst/>
        </p:spPr>
        <p:txBody>
          <a:bodyPr wrap="none" anchor="ctr"/>
          <a:lstStyle/>
          <a:p>
            <a:endParaRPr lang="en-US"/>
          </a:p>
        </p:txBody>
      </p:sp>
      <p:sp>
        <p:nvSpPr>
          <p:cNvPr id="202773" name="Text Box 1045"/>
          <p:cNvSpPr txBox="1">
            <a:spLocks noChangeArrowheads="1"/>
          </p:cNvSpPr>
          <p:nvPr/>
        </p:nvSpPr>
        <p:spPr bwMode="auto">
          <a:xfrm>
            <a:off x="7951788" y="6094413"/>
            <a:ext cx="827087" cy="292100"/>
          </a:xfrm>
          <a:prstGeom prst="rect">
            <a:avLst/>
          </a:prstGeom>
          <a:noFill/>
          <a:ln w="9525">
            <a:noFill/>
            <a:miter lim="800000"/>
            <a:headEnd/>
            <a:tailEnd/>
          </a:ln>
          <a:effectLst/>
        </p:spPr>
        <p:txBody>
          <a:bodyPr wrap="none" lIns="0" tIns="0" rIns="0" bIns="0"/>
          <a:lstStyle/>
          <a:p>
            <a:pPr marL="457200" indent="-457200">
              <a:lnSpc>
                <a:spcPct val="90000"/>
              </a:lnSpc>
              <a:buFont typeface="Arial" charset="0"/>
              <a:buNone/>
            </a:pPr>
            <a:r>
              <a:rPr lang="en-US" sz="2100" b="1"/>
              <a:t>50 µm</a:t>
            </a:r>
          </a:p>
        </p:txBody>
      </p:sp>
      <p:sp>
        <p:nvSpPr>
          <p:cNvPr id="13" name="TextBox 12"/>
          <p:cNvSpPr txBox="1"/>
          <p:nvPr/>
        </p:nvSpPr>
        <p:spPr>
          <a:xfrm>
            <a:off x="447675" y="1152526"/>
            <a:ext cx="7717177" cy="4893647"/>
          </a:xfrm>
          <a:prstGeom prst="rect">
            <a:avLst/>
          </a:prstGeom>
          <a:noFill/>
        </p:spPr>
        <p:txBody>
          <a:bodyPr wrap="square" rtlCol="0">
            <a:spAutoFit/>
          </a:bodyPr>
          <a:lstStyle/>
          <a:p>
            <a:r>
              <a:rPr lang="en-US" dirty="0" smtClean="0"/>
              <a:t>A fluorescent “optical” sectioning</a:t>
            </a:r>
          </a:p>
          <a:p>
            <a:r>
              <a:rPr lang="en-US" dirty="0" smtClean="0"/>
              <a:t>technique that uses a pinhole </a:t>
            </a:r>
          </a:p>
          <a:p>
            <a:r>
              <a:rPr lang="en-US" dirty="0" smtClean="0"/>
              <a:t>aperture to eliminate out-of-focus</a:t>
            </a:r>
          </a:p>
          <a:p>
            <a:r>
              <a:rPr lang="en-US" dirty="0" smtClean="0"/>
              <a:t>light from a thick sample, creating</a:t>
            </a:r>
          </a:p>
          <a:p>
            <a:r>
              <a:rPr lang="en-US" dirty="0" smtClean="0"/>
              <a:t>a single plane of fluorescence in the </a:t>
            </a:r>
          </a:p>
          <a:p>
            <a:r>
              <a:rPr lang="en-US" dirty="0" smtClean="0"/>
              <a:t>image.  By capturing sharp images</a:t>
            </a:r>
          </a:p>
          <a:p>
            <a:r>
              <a:rPr lang="en-US" dirty="0" smtClean="0"/>
              <a:t>at many different planes, a 3-D</a:t>
            </a:r>
          </a:p>
          <a:p>
            <a:r>
              <a:rPr lang="en-US" dirty="0" smtClean="0"/>
              <a:t>reconstruction can be created.  At the</a:t>
            </a:r>
          </a:p>
          <a:p>
            <a:r>
              <a:rPr lang="en-US" dirty="0" smtClean="0"/>
              <a:t>right are confocal (top) and standard</a:t>
            </a:r>
          </a:p>
          <a:p>
            <a:r>
              <a:rPr lang="en-US" dirty="0" smtClean="0"/>
              <a:t>fluorescent micrographs of stained </a:t>
            </a:r>
          </a:p>
          <a:p>
            <a:r>
              <a:rPr lang="en-US" dirty="0" smtClean="0"/>
              <a:t>nervous tissue, where nerve cells</a:t>
            </a:r>
          </a:p>
          <a:p>
            <a:r>
              <a:rPr lang="en-US" dirty="0" smtClean="0"/>
              <a:t>are green, support cells are red, and regions of overlap</a:t>
            </a:r>
          </a:p>
          <a:p>
            <a:r>
              <a:rPr lang="en-US" dirty="0" smtClean="0"/>
              <a:t>are yellow.</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b="1" dirty="0" smtClean="0"/>
              <a:t>Electron Microscope</a:t>
            </a:r>
            <a:endParaRPr lang="en-US" b="1" dirty="0"/>
          </a:p>
        </p:txBody>
      </p:sp>
      <p:sp>
        <p:nvSpPr>
          <p:cNvPr id="3" name="Content Placeholder 2"/>
          <p:cNvSpPr>
            <a:spLocks noGrp="1"/>
          </p:cNvSpPr>
          <p:nvPr>
            <p:ph idx="1"/>
          </p:nvPr>
        </p:nvSpPr>
        <p:spPr>
          <a:xfrm>
            <a:off x="152400" y="762000"/>
            <a:ext cx="8534400" cy="5791200"/>
          </a:xfrm>
        </p:spPr>
        <p:txBody>
          <a:bodyPr>
            <a:normAutofit fontScale="92500"/>
          </a:bodyPr>
          <a:lstStyle/>
          <a:p>
            <a:r>
              <a:rPr lang="en-US" dirty="0" smtClean="0"/>
              <a:t>An </a:t>
            </a:r>
            <a:r>
              <a:rPr lang="en-US" b="1" dirty="0" smtClean="0"/>
              <a:t>electron microscope</a:t>
            </a:r>
            <a:r>
              <a:rPr lang="en-US" dirty="0" smtClean="0"/>
              <a:t> is a type of microscope that uses a particle beam of electrons to illuminate a specimen and create a highly-magnified image. Electron microscopes have much greater resolving power than light microscopes that use electromagnetic radiation and can obtain much higher magnifications. The greater resolution is 0.2 nanometers versus 0.2 micrometers for the light microscope.  The greater magnification of the electron microscope is because the wavelength of an electron; is much smaller than that of a photon of visible light.</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Types of Electron Microscopes</a:t>
            </a:r>
            <a:endParaRPr lang="en-US" dirty="0"/>
          </a:p>
        </p:txBody>
      </p:sp>
      <p:sp>
        <p:nvSpPr>
          <p:cNvPr id="3" name="Content Placeholder 2"/>
          <p:cNvSpPr>
            <a:spLocks noGrp="1"/>
          </p:cNvSpPr>
          <p:nvPr>
            <p:ph idx="1"/>
          </p:nvPr>
        </p:nvSpPr>
        <p:spPr/>
        <p:txBody>
          <a:bodyPr/>
          <a:lstStyle/>
          <a:p>
            <a:r>
              <a:rPr lang="en-US" b="1" dirty="0" smtClean="0"/>
              <a:t>Transmission Electron Microscope </a:t>
            </a:r>
            <a:r>
              <a:rPr lang="en-US" dirty="0" smtClean="0"/>
              <a:t>– electrons pass through the specimen – show the inside of the specimen</a:t>
            </a:r>
          </a:p>
          <a:p>
            <a:r>
              <a:rPr lang="en-US" b="1" dirty="0" smtClean="0"/>
              <a:t>Scanning Electron Microscope </a:t>
            </a:r>
            <a:r>
              <a:rPr lang="en-US" dirty="0" smtClean="0"/>
              <a:t>– electrons scan along the surface of specimen – shows a surface view of the specimen</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rasmission microscope.jpg"/>
          <p:cNvPicPr>
            <a:picLocks noGrp="1" noChangeAspect="1"/>
          </p:cNvPicPr>
          <p:nvPr>
            <p:ph idx="1"/>
          </p:nvPr>
        </p:nvPicPr>
        <p:blipFill>
          <a:blip r:embed="rId2" cstate="print"/>
          <a:stretch>
            <a:fillRect/>
          </a:stretch>
        </p:blipFill>
        <p:spPr>
          <a:xfrm>
            <a:off x="4191000" y="0"/>
            <a:ext cx="4516850" cy="6843713"/>
          </a:xfrm>
        </p:spPr>
      </p:pic>
      <p:sp>
        <p:nvSpPr>
          <p:cNvPr id="5" name="TextBox 4"/>
          <p:cNvSpPr txBox="1"/>
          <p:nvPr/>
        </p:nvSpPr>
        <p:spPr>
          <a:xfrm>
            <a:off x="0" y="609600"/>
            <a:ext cx="7404848" cy="707886"/>
          </a:xfrm>
          <a:prstGeom prst="rect">
            <a:avLst/>
          </a:prstGeom>
          <a:noFill/>
        </p:spPr>
        <p:txBody>
          <a:bodyPr wrap="none" rtlCol="0">
            <a:spAutoFit/>
          </a:bodyPr>
          <a:lstStyle/>
          <a:p>
            <a:r>
              <a:rPr lang="en-US" sz="4000" b="1" dirty="0" smtClean="0"/>
              <a:t>Transmission Electron Microscope</a:t>
            </a:r>
            <a:endParaRPr lang="en-US" sz="4000"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anning microscope.jpg"/>
          <p:cNvPicPr>
            <a:picLocks noGrp="1" noChangeAspect="1"/>
          </p:cNvPicPr>
          <p:nvPr>
            <p:ph idx="1"/>
          </p:nvPr>
        </p:nvPicPr>
        <p:blipFill>
          <a:blip r:embed="rId2" cstate="print"/>
          <a:stretch>
            <a:fillRect/>
          </a:stretch>
        </p:blipFill>
        <p:spPr>
          <a:xfrm>
            <a:off x="2286000" y="731438"/>
            <a:ext cx="3541681" cy="5157788"/>
          </a:xfrm>
        </p:spPr>
      </p:pic>
      <p:sp>
        <p:nvSpPr>
          <p:cNvPr id="5" name="TextBox 4"/>
          <p:cNvSpPr txBox="1"/>
          <p:nvPr/>
        </p:nvSpPr>
        <p:spPr>
          <a:xfrm>
            <a:off x="228600" y="685800"/>
            <a:ext cx="6544933" cy="707886"/>
          </a:xfrm>
          <a:prstGeom prst="rect">
            <a:avLst/>
          </a:prstGeom>
          <a:noFill/>
        </p:spPr>
        <p:txBody>
          <a:bodyPr wrap="none" rtlCol="0">
            <a:spAutoFit/>
          </a:bodyPr>
          <a:lstStyle/>
          <a:p>
            <a:r>
              <a:rPr lang="en-US" sz="4000" b="1" dirty="0" smtClean="0"/>
              <a:t>Scanning Electron Microscope</a:t>
            </a:r>
            <a:endParaRPr lang="en-US" sz="4000" b="1"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63" name="Picture 43" descr="06_04ElectronMicroscopy-U"/>
          <p:cNvPicPr>
            <a:picLocks noChangeAspect="1" noChangeArrowheads="1"/>
          </p:cNvPicPr>
          <p:nvPr/>
        </p:nvPicPr>
        <p:blipFill>
          <a:blip r:embed="rId3" cstate="print"/>
          <a:srcRect/>
          <a:stretch>
            <a:fillRect/>
          </a:stretch>
        </p:blipFill>
        <p:spPr bwMode="auto">
          <a:xfrm>
            <a:off x="1700213" y="136525"/>
            <a:ext cx="5743575" cy="6584950"/>
          </a:xfrm>
          <a:prstGeom prst="rect">
            <a:avLst/>
          </a:prstGeom>
          <a:noFill/>
        </p:spPr>
      </p:pic>
      <p:sp>
        <p:nvSpPr>
          <p:cNvPr id="56323" name="Rectangle 3"/>
          <p:cNvSpPr>
            <a:spLocks noGrp="1" noChangeArrowheads="1"/>
          </p:cNvSpPr>
          <p:nvPr>
            <p:ph type="ctrTitle"/>
          </p:nvPr>
        </p:nvSpPr>
        <p:spPr bwMode="auto">
          <a:xfrm>
            <a:off x="152400" y="0"/>
            <a:ext cx="1981200" cy="304800"/>
          </a:xfrm>
          <a:noFill/>
          <a:ln w="3175">
            <a:miter lim="800000"/>
            <a:headEnd/>
            <a:tailEnd/>
          </a:ln>
        </p:spPr>
        <p:txBody>
          <a:bodyPr vert="horz" wrap="square" lIns="91440" tIns="45720" rIns="91440" bIns="45720" numCol="1" anchor="t" anchorCtr="0" compatLnSpc="1">
            <a:prstTxWarp prst="textNoShape">
              <a:avLst/>
            </a:prstTxWarp>
          </a:bodyPr>
          <a:lstStyle/>
          <a:p>
            <a:pPr algn="l"/>
            <a:r>
              <a:rPr lang="en-US" sz="1200">
                <a:latin typeface="Arial" charset="0"/>
              </a:rPr>
              <a:t>Fig. 6-4</a:t>
            </a:r>
          </a:p>
        </p:txBody>
      </p:sp>
      <p:sp>
        <p:nvSpPr>
          <p:cNvPr id="56334" name="Rectangle 14"/>
          <p:cNvSpPr>
            <a:spLocks noChangeArrowheads="1"/>
          </p:cNvSpPr>
          <p:nvPr/>
        </p:nvSpPr>
        <p:spPr bwMode="auto">
          <a:xfrm>
            <a:off x="1751013" y="217488"/>
            <a:ext cx="1655762" cy="298450"/>
          </a:xfrm>
          <a:prstGeom prst="rect">
            <a:avLst/>
          </a:prstGeom>
          <a:solidFill>
            <a:srgbClr val="FECD66"/>
          </a:solidFill>
          <a:ln w="9525">
            <a:noFill/>
            <a:miter lim="800000"/>
            <a:headEnd/>
            <a:tailEnd/>
          </a:ln>
          <a:effectLst/>
        </p:spPr>
        <p:txBody>
          <a:bodyPr wrap="none" anchor="ctr"/>
          <a:lstStyle/>
          <a:p>
            <a:endParaRPr lang="en-US"/>
          </a:p>
        </p:txBody>
      </p:sp>
      <p:sp>
        <p:nvSpPr>
          <p:cNvPr id="56336" name="Text Box 16"/>
          <p:cNvSpPr txBox="1">
            <a:spLocks noChangeArrowheads="1"/>
          </p:cNvSpPr>
          <p:nvPr/>
        </p:nvSpPr>
        <p:spPr bwMode="auto">
          <a:xfrm>
            <a:off x="1736725" y="773113"/>
            <a:ext cx="2306638" cy="598487"/>
          </a:xfrm>
          <a:prstGeom prst="rect">
            <a:avLst/>
          </a:prstGeom>
          <a:noFill/>
          <a:ln w="9525">
            <a:noFill/>
            <a:miter lim="800000"/>
            <a:headEnd/>
            <a:tailEnd/>
          </a:ln>
          <a:effectLst/>
        </p:spPr>
        <p:txBody>
          <a:bodyPr wrap="none" lIns="0" tIns="0" rIns="0" bIns="0"/>
          <a:lstStyle/>
          <a:p>
            <a:pPr marL="457200" indent="-457200">
              <a:buFont typeface="Arial" charset="0"/>
              <a:buNone/>
            </a:pPr>
            <a:r>
              <a:rPr lang="en-US" sz="1700" b="1"/>
              <a:t>(a) Scanning electron</a:t>
            </a:r>
          </a:p>
          <a:p>
            <a:pPr marL="457200" indent="-457200">
              <a:buFont typeface="Arial" charset="0"/>
              <a:buNone/>
            </a:pPr>
            <a:r>
              <a:rPr lang="en-US" sz="1700" b="1"/>
              <a:t>      microscopy (SEM)</a:t>
            </a:r>
          </a:p>
        </p:txBody>
      </p:sp>
      <p:sp>
        <p:nvSpPr>
          <p:cNvPr id="56337" name="Text Box 17"/>
          <p:cNvSpPr txBox="1">
            <a:spLocks noChangeArrowheads="1"/>
          </p:cNvSpPr>
          <p:nvPr/>
        </p:nvSpPr>
        <p:spPr bwMode="auto">
          <a:xfrm>
            <a:off x="1852613" y="274638"/>
            <a:ext cx="1543050" cy="266700"/>
          </a:xfrm>
          <a:prstGeom prst="rect">
            <a:avLst/>
          </a:prstGeom>
          <a:noFill/>
          <a:ln w="9525">
            <a:noFill/>
            <a:miter lim="800000"/>
            <a:headEnd/>
            <a:tailEnd/>
          </a:ln>
          <a:effectLst/>
        </p:spPr>
        <p:txBody>
          <a:bodyPr wrap="none" lIns="0" tIns="0" rIns="0" bIns="0"/>
          <a:lstStyle/>
          <a:p>
            <a:pPr marL="457200" indent="-457200">
              <a:lnSpc>
                <a:spcPct val="90000"/>
              </a:lnSpc>
              <a:buFont typeface="Arial" charset="0"/>
              <a:buNone/>
            </a:pPr>
            <a:r>
              <a:rPr lang="en-US" sz="1600" b="1">
                <a:solidFill>
                  <a:schemeClr val="accent2"/>
                </a:solidFill>
              </a:rPr>
              <a:t>TECHNIQUE</a:t>
            </a:r>
            <a:endParaRPr lang="en-US" sz="1500" b="1">
              <a:solidFill>
                <a:schemeClr val="accent2"/>
              </a:solidFill>
            </a:endParaRPr>
          </a:p>
        </p:txBody>
      </p:sp>
      <p:sp>
        <p:nvSpPr>
          <p:cNvPr id="56340" name="Rectangle 20"/>
          <p:cNvSpPr>
            <a:spLocks noChangeArrowheads="1"/>
          </p:cNvSpPr>
          <p:nvPr/>
        </p:nvSpPr>
        <p:spPr bwMode="auto">
          <a:xfrm>
            <a:off x="4559300" y="217488"/>
            <a:ext cx="1778000" cy="298450"/>
          </a:xfrm>
          <a:prstGeom prst="rect">
            <a:avLst/>
          </a:prstGeom>
          <a:solidFill>
            <a:srgbClr val="FECD66"/>
          </a:solidFill>
          <a:ln w="9525">
            <a:noFill/>
            <a:miter lim="800000"/>
            <a:headEnd/>
            <a:tailEnd/>
          </a:ln>
          <a:effectLst/>
        </p:spPr>
        <p:txBody>
          <a:bodyPr wrap="none" anchor="ctr"/>
          <a:lstStyle/>
          <a:p>
            <a:endParaRPr lang="en-US"/>
          </a:p>
        </p:txBody>
      </p:sp>
      <p:sp>
        <p:nvSpPr>
          <p:cNvPr id="56341" name="Text Box 21"/>
          <p:cNvSpPr txBox="1">
            <a:spLocks noChangeArrowheads="1"/>
          </p:cNvSpPr>
          <p:nvPr/>
        </p:nvSpPr>
        <p:spPr bwMode="auto">
          <a:xfrm>
            <a:off x="4673600" y="274638"/>
            <a:ext cx="1543050" cy="266700"/>
          </a:xfrm>
          <a:prstGeom prst="rect">
            <a:avLst/>
          </a:prstGeom>
          <a:noFill/>
          <a:ln w="9525">
            <a:noFill/>
            <a:miter lim="800000"/>
            <a:headEnd/>
            <a:tailEnd/>
          </a:ln>
          <a:effectLst/>
        </p:spPr>
        <p:txBody>
          <a:bodyPr wrap="none" lIns="0" tIns="0" rIns="0" bIns="0"/>
          <a:lstStyle/>
          <a:p>
            <a:pPr marL="457200" indent="-457200">
              <a:lnSpc>
                <a:spcPct val="90000"/>
              </a:lnSpc>
              <a:buFont typeface="Arial" charset="0"/>
              <a:buNone/>
            </a:pPr>
            <a:r>
              <a:rPr lang="en-US" sz="1600" b="1">
                <a:solidFill>
                  <a:schemeClr val="accent2"/>
                </a:solidFill>
              </a:rPr>
              <a:t>RESULTS</a:t>
            </a:r>
            <a:endParaRPr lang="en-US" sz="1500" b="1">
              <a:solidFill>
                <a:schemeClr val="accent2"/>
              </a:solidFill>
            </a:endParaRPr>
          </a:p>
        </p:txBody>
      </p:sp>
      <p:sp>
        <p:nvSpPr>
          <p:cNvPr id="56342" name="Text Box 22"/>
          <p:cNvSpPr txBox="1">
            <a:spLocks noChangeArrowheads="1"/>
          </p:cNvSpPr>
          <p:nvPr/>
        </p:nvSpPr>
        <p:spPr bwMode="auto">
          <a:xfrm>
            <a:off x="1736725" y="3697288"/>
            <a:ext cx="2700338" cy="588962"/>
          </a:xfrm>
          <a:prstGeom prst="rect">
            <a:avLst/>
          </a:prstGeom>
          <a:noFill/>
          <a:ln w="9525">
            <a:noFill/>
            <a:miter lim="800000"/>
            <a:headEnd/>
            <a:tailEnd/>
          </a:ln>
          <a:effectLst/>
        </p:spPr>
        <p:txBody>
          <a:bodyPr wrap="none" lIns="0" tIns="0" rIns="0" bIns="0"/>
          <a:lstStyle/>
          <a:p>
            <a:pPr marL="457200" indent="-457200">
              <a:buFont typeface="Arial" charset="0"/>
              <a:buNone/>
            </a:pPr>
            <a:r>
              <a:rPr lang="en-US" sz="1700" b="1"/>
              <a:t>(b) Transmission electron</a:t>
            </a:r>
          </a:p>
          <a:p>
            <a:pPr marL="457200" indent="-457200">
              <a:buFont typeface="Arial" charset="0"/>
              <a:buNone/>
            </a:pPr>
            <a:r>
              <a:rPr lang="en-US" sz="1700" b="1"/>
              <a:t>      microscopy (TEM)</a:t>
            </a:r>
          </a:p>
        </p:txBody>
      </p:sp>
      <p:sp>
        <p:nvSpPr>
          <p:cNvPr id="56343" name="Text Box 23"/>
          <p:cNvSpPr txBox="1">
            <a:spLocks noChangeArrowheads="1"/>
          </p:cNvSpPr>
          <p:nvPr/>
        </p:nvSpPr>
        <p:spPr bwMode="auto">
          <a:xfrm>
            <a:off x="5307013" y="723900"/>
            <a:ext cx="677862" cy="309563"/>
          </a:xfrm>
          <a:prstGeom prst="rect">
            <a:avLst/>
          </a:prstGeom>
          <a:noFill/>
          <a:ln w="9525">
            <a:noFill/>
            <a:miter lim="800000"/>
            <a:headEnd/>
            <a:tailEnd/>
          </a:ln>
          <a:effectLst/>
        </p:spPr>
        <p:txBody>
          <a:bodyPr wrap="none" lIns="0" tIns="0" rIns="0" bIns="0"/>
          <a:lstStyle/>
          <a:p>
            <a:pPr marL="457200" indent="-457200" algn="ctr">
              <a:buFont typeface="Arial" charset="0"/>
              <a:buNone/>
            </a:pPr>
            <a:r>
              <a:rPr lang="en-US" sz="1700" b="1"/>
              <a:t>Cilia</a:t>
            </a:r>
          </a:p>
        </p:txBody>
      </p:sp>
      <p:sp>
        <p:nvSpPr>
          <p:cNvPr id="56344" name="Text Box 24"/>
          <p:cNvSpPr txBox="1">
            <a:spLocks noChangeArrowheads="1"/>
          </p:cNvSpPr>
          <p:nvPr/>
        </p:nvSpPr>
        <p:spPr bwMode="auto">
          <a:xfrm>
            <a:off x="4518025" y="3648075"/>
            <a:ext cx="1387475" cy="842963"/>
          </a:xfrm>
          <a:prstGeom prst="rect">
            <a:avLst/>
          </a:prstGeom>
          <a:noFill/>
          <a:ln w="9525">
            <a:noFill/>
            <a:miter lim="800000"/>
            <a:headEnd/>
            <a:tailEnd/>
          </a:ln>
          <a:effectLst/>
        </p:spPr>
        <p:txBody>
          <a:bodyPr wrap="none" lIns="0" tIns="0" rIns="0" bIns="0"/>
          <a:lstStyle/>
          <a:p>
            <a:pPr marL="457200" indent="-457200">
              <a:buFont typeface="Arial" charset="0"/>
              <a:buNone/>
            </a:pPr>
            <a:r>
              <a:rPr lang="en-US" sz="1700" b="1"/>
              <a:t>Longitudinal</a:t>
            </a:r>
          </a:p>
          <a:p>
            <a:pPr marL="457200" indent="-457200">
              <a:buFont typeface="Arial" charset="0"/>
              <a:buNone/>
            </a:pPr>
            <a:r>
              <a:rPr lang="en-US" sz="1700" b="1"/>
              <a:t>section of</a:t>
            </a:r>
          </a:p>
          <a:p>
            <a:pPr marL="457200" indent="-457200">
              <a:buFont typeface="Arial" charset="0"/>
              <a:buNone/>
            </a:pPr>
            <a:r>
              <a:rPr lang="en-US" sz="1700" b="1"/>
              <a:t>cilium</a:t>
            </a:r>
          </a:p>
        </p:txBody>
      </p:sp>
      <p:sp>
        <p:nvSpPr>
          <p:cNvPr id="56345" name="Text Box 25"/>
          <p:cNvSpPr txBox="1">
            <a:spLocks noChangeArrowheads="1"/>
          </p:cNvSpPr>
          <p:nvPr/>
        </p:nvSpPr>
        <p:spPr bwMode="auto">
          <a:xfrm>
            <a:off x="5970588" y="3648075"/>
            <a:ext cx="1554162" cy="546100"/>
          </a:xfrm>
          <a:prstGeom prst="rect">
            <a:avLst/>
          </a:prstGeom>
          <a:noFill/>
          <a:ln w="9525">
            <a:noFill/>
            <a:miter lim="800000"/>
            <a:headEnd/>
            <a:tailEnd/>
          </a:ln>
          <a:effectLst/>
        </p:spPr>
        <p:txBody>
          <a:bodyPr wrap="none" lIns="0" tIns="0" rIns="0" bIns="0"/>
          <a:lstStyle/>
          <a:p>
            <a:pPr marL="457200" indent="-457200">
              <a:buFont typeface="Arial" charset="0"/>
              <a:buNone/>
            </a:pPr>
            <a:r>
              <a:rPr lang="en-US" sz="1700" b="1"/>
              <a:t>Cross section</a:t>
            </a:r>
          </a:p>
          <a:p>
            <a:pPr marL="457200" indent="-457200">
              <a:buFont typeface="Arial" charset="0"/>
              <a:buNone/>
            </a:pPr>
            <a:r>
              <a:rPr lang="en-US" sz="1700" b="1"/>
              <a:t>of cilium</a:t>
            </a:r>
          </a:p>
        </p:txBody>
      </p:sp>
      <p:sp>
        <p:nvSpPr>
          <p:cNvPr id="56346" name="Line 26"/>
          <p:cNvSpPr>
            <a:spLocks noChangeShapeType="1"/>
          </p:cNvSpPr>
          <p:nvPr/>
        </p:nvSpPr>
        <p:spPr bwMode="auto">
          <a:xfrm>
            <a:off x="5194300" y="4356100"/>
            <a:ext cx="579438" cy="373063"/>
          </a:xfrm>
          <a:prstGeom prst="line">
            <a:avLst/>
          </a:prstGeom>
          <a:noFill/>
          <a:ln w="25400">
            <a:solidFill>
              <a:schemeClr val="tx1"/>
            </a:solidFill>
            <a:round/>
            <a:headEnd/>
            <a:tailEnd/>
          </a:ln>
          <a:effectLst/>
        </p:spPr>
        <p:txBody>
          <a:bodyPr wrap="none" anchor="ctr"/>
          <a:lstStyle/>
          <a:p>
            <a:endParaRPr lang="en-US"/>
          </a:p>
        </p:txBody>
      </p:sp>
      <p:sp>
        <p:nvSpPr>
          <p:cNvPr id="56347" name="Line 27"/>
          <p:cNvSpPr>
            <a:spLocks noChangeShapeType="1"/>
          </p:cNvSpPr>
          <p:nvPr/>
        </p:nvSpPr>
        <p:spPr bwMode="auto">
          <a:xfrm>
            <a:off x="6384925" y="4152900"/>
            <a:ext cx="265113" cy="1368425"/>
          </a:xfrm>
          <a:prstGeom prst="line">
            <a:avLst/>
          </a:prstGeom>
          <a:noFill/>
          <a:ln w="25400">
            <a:solidFill>
              <a:schemeClr val="tx1"/>
            </a:solidFill>
            <a:round/>
            <a:headEnd/>
            <a:tailEnd/>
          </a:ln>
          <a:effectLst/>
        </p:spPr>
        <p:txBody>
          <a:bodyPr wrap="none" anchor="ctr"/>
          <a:lstStyle/>
          <a:p>
            <a:endParaRPr lang="en-US"/>
          </a:p>
        </p:txBody>
      </p:sp>
      <p:sp>
        <p:nvSpPr>
          <p:cNvPr id="56348" name="Text Box 28"/>
          <p:cNvSpPr txBox="1">
            <a:spLocks noChangeArrowheads="1"/>
          </p:cNvSpPr>
          <p:nvPr/>
        </p:nvSpPr>
        <p:spPr bwMode="auto">
          <a:xfrm>
            <a:off x="6583363" y="4103688"/>
            <a:ext cx="568325" cy="287337"/>
          </a:xfrm>
          <a:prstGeom prst="rect">
            <a:avLst/>
          </a:prstGeom>
          <a:noFill/>
          <a:ln w="9525">
            <a:noFill/>
            <a:miter lim="800000"/>
            <a:headEnd/>
            <a:tailEnd/>
          </a:ln>
          <a:effectLst/>
        </p:spPr>
        <p:txBody>
          <a:bodyPr wrap="none" lIns="0" tIns="0" rIns="0" bIns="0"/>
          <a:lstStyle/>
          <a:p>
            <a:pPr marL="457200" indent="-457200" algn="ctr">
              <a:buFont typeface="Arial" charset="0"/>
              <a:buNone/>
            </a:pPr>
            <a:r>
              <a:rPr lang="en-US" sz="1500" b="1"/>
              <a:t>1 µm</a:t>
            </a:r>
          </a:p>
        </p:txBody>
      </p:sp>
      <p:sp>
        <p:nvSpPr>
          <p:cNvPr id="56349" name="Line 29"/>
          <p:cNvSpPr>
            <a:spLocks noChangeShapeType="1"/>
          </p:cNvSpPr>
          <p:nvPr/>
        </p:nvSpPr>
        <p:spPr bwMode="auto">
          <a:xfrm>
            <a:off x="6711950" y="4371975"/>
            <a:ext cx="355600" cy="0"/>
          </a:xfrm>
          <a:prstGeom prst="line">
            <a:avLst/>
          </a:prstGeom>
          <a:noFill/>
          <a:ln w="25400">
            <a:solidFill>
              <a:schemeClr val="tx1"/>
            </a:solidFill>
            <a:round/>
            <a:headEnd/>
            <a:tailEnd/>
          </a:ln>
          <a:effectLst/>
        </p:spPr>
        <p:txBody>
          <a:bodyPr wrap="none" anchor="ctr"/>
          <a:lstStyle/>
          <a:p>
            <a:endParaRPr lang="en-US"/>
          </a:p>
        </p:txBody>
      </p:sp>
      <p:sp>
        <p:nvSpPr>
          <p:cNvPr id="56350" name="Line 30"/>
          <p:cNvSpPr>
            <a:spLocks noChangeShapeType="1"/>
          </p:cNvSpPr>
          <p:nvPr/>
        </p:nvSpPr>
        <p:spPr bwMode="auto">
          <a:xfrm>
            <a:off x="6711950" y="4321175"/>
            <a:ext cx="0" cy="107950"/>
          </a:xfrm>
          <a:prstGeom prst="line">
            <a:avLst/>
          </a:prstGeom>
          <a:noFill/>
          <a:ln w="25400">
            <a:solidFill>
              <a:schemeClr val="tx1"/>
            </a:solidFill>
            <a:round/>
            <a:headEnd/>
            <a:tailEnd/>
          </a:ln>
          <a:effectLst/>
        </p:spPr>
        <p:txBody>
          <a:bodyPr wrap="none" anchor="ctr"/>
          <a:lstStyle/>
          <a:p>
            <a:endParaRPr lang="en-US"/>
          </a:p>
        </p:txBody>
      </p:sp>
      <p:sp>
        <p:nvSpPr>
          <p:cNvPr id="56351" name="Line 31"/>
          <p:cNvSpPr>
            <a:spLocks noChangeShapeType="1"/>
          </p:cNvSpPr>
          <p:nvPr/>
        </p:nvSpPr>
        <p:spPr bwMode="auto">
          <a:xfrm>
            <a:off x="7070725" y="4321175"/>
            <a:ext cx="0" cy="107950"/>
          </a:xfrm>
          <a:prstGeom prst="line">
            <a:avLst/>
          </a:prstGeom>
          <a:noFill/>
          <a:ln w="25400">
            <a:solidFill>
              <a:schemeClr val="tx1"/>
            </a:solidFill>
            <a:round/>
            <a:headEnd/>
            <a:tailEnd/>
          </a:ln>
          <a:effectLst/>
        </p:spPr>
        <p:txBody>
          <a:bodyPr wrap="none" anchor="ctr"/>
          <a:lstStyle/>
          <a:p>
            <a:endParaRPr lang="en-US"/>
          </a:p>
        </p:txBody>
      </p:sp>
      <p:sp>
        <p:nvSpPr>
          <p:cNvPr id="56352" name="Text Box 32"/>
          <p:cNvSpPr txBox="1">
            <a:spLocks noChangeArrowheads="1"/>
          </p:cNvSpPr>
          <p:nvPr/>
        </p:nvSpPr>
        <p:spPr bwMode="auto">
          <a:xfrm>
            <a:off x="6591300" y="649288"/>
            <a:ext cx="568325" cy="287337"/>
          </a:xfrm>
          <a:prstGeom prst="rect">
            <a:avLst/>
          </a:prstGeom>
          <a:noFill/>
          <a:ln w="9525">
            <a:noFill/>
            <a:miter lim="800000"/>
            <a:headEnd/>
            <a:tailEnd/>
          </a:ln>
          <a:effectLst/>
        </p:spPr>
        <p:txBody>
          <a:bodyPr wrap="none" lIns="0" tIns="0" rIns="0" bIns="0"/>
          <a:lstStyle/>
          <a:p>
            <a:pPr marL="457200" indent="-457200" algn="ctr">
              <a:buFont typeface="Arial" charset="0"/>
              <a:buNone/>
            </a:pPr>
            <a:r>
              <a:rPr lang="en-US" sz="1500" b="1"/>
              <a:t>1 µm</a:t>
            </a:r>
          </a:p>
        </p:txBody>
      </p:sp>
      <p:sp>
        <p:nvSpPr>
          <p:cNvPr id="56353" name="Line 33"/>
          <p:cNvSpPr>
            <a:spLocks noChangeShapeType="1"/>
          </p:cNvSpPr>
          <p:nvPr/>
        </p:nvSpPr>
        <p:spPr bwMode="auto">
          <a:xfrm>
            <a:off x="6719888" y="917575"/>
            <a:ext cx="355600" cy="0"/>
          </a:xfrm>
          <a:prstGeom prst="line">
            <a:avLst/>
          </a:prstGeom>
          <a:noFill/>
          <a:ln w="25400">
            <a:solidFill>
              <a:schemeClr val="tx1"/>
            </a:solidFill>
            <a:round/>
            <a:headEnd/>
            <a:tailEnd/>
          </a:ln>
          <a:effectLst/>
        </p:spPr>
        <p:txBody>
          <a:bodyPr wrap="none" anchor="ctr"/>
          <a:lstStyle/>
          <a:p>
            <a:endParaRPr lang="en-US"/>
          </a:p>
        </p:txBody>
      </p:sp>
      <p:sp>
        <p:nvSpPr>
          <p:cNvPr id="56354" name="Line 34"/>
          <p:cNvSpPr>
            <a:spLocks noChangeShapeType="1"/>
          </p:cNvSpPr>
          <p:nvPr/>
        </p:nvSpPr>
        <p:spPr bwMode="auto">
          <a:xfrm>
            <a:off x="6719888" y="866775"/>
            <a:ext cx="0" cy="107950"/>
          </a:xfrm>
          <a:prstGeom prst="line">
            <a:avLst/>
          </a:prstGeom>
          <a:noFill/>
          <a:ln w="25400">
            <a:solidFill>
              <a:schemeClr val="tx1"/>
            </a:solidFill>
            <a:round/>
            <a:headEnd/>
            <a:tailEnd/>
          </a:ln>
          <a:effectLst/>
        </p:spPr>
        <p:txBody>
          <a:bodyPr wrap="none" anchor="ctr"/>
          <a:lstStyle/>
          <a:p>
            <a:endParaRPr lang="en-US"/>
          </a:p>
        </p:txBody>
      </p:sp>
      <p:sp>
        <p:nvSpPr>
          <p:cNvPr id="56355" name="Line 35"/>
          <p:cNvSpPr>
            <a:spLocks noChangeShapeType="1"/>
          </p:cNvSpPr>
          <p:nvPr/>
        </p:nvSpPr>
        <p:spPr bwMode="auto">
          <a:xfrm>
            <a:off x="7078663" y="866775"/>
            <a:ext cx="0" cy="107950"/>
          </a:xfrm>
          <a:prstGeom prst="line">
            <a:avLst/>
          </a:prstGeom>
          <a:noFill/>
          <a:ln w="25400">
            <a:solidFill>
              <a:schemeClr val="tx1"/>
            </a:solidFill>
            <a:round/>
            <a:headEnd/>
            <a:tailEnd/>
          </a:ln>
          <a:effectLst/>
        </p:spPr>
        <p:txBody>
          <a:bodyPr wrap="none" anchor="ctr"/>
          <a:lstStyle/>
          <a:p>
            <a:endParaRPr lang="en-US"/>
          </a:p>
        </p:txBody>
      </p:sp>
      <p:sp>
        <p:nvSpPr>
          <p:cNvPr id="56359" name="Line 39"/>
          <p:cNvSpPr>
            <a:spLocks noChangeShapeType="1"/>
          </p:cNvSpPr>
          <p:nvPr/>
        </p:nvSpPr>
        <p:spPr bwMode="auto">
          <a:xfrm flipV="1">
            <a:off x="5441950" y="962025"/>
            <a:ext cx="228600" cy="635000"/>
          </a:xfrm>
          <a:prstGeom prst="line">
            <a:avLst/>
          </a:prstGeom>
          <a:noFill/>
          <a:ln w="25400">
            <a:solidFill>
              <a:schemeClr val="tx1"/>
            </a:solidFill>
            <a:round/>
            <a:headEnd/>
            <a:tailEnd/>
          </a:ln>
          <a:effectLst/>
        </p:spPr>
        <p:txBody>
          <a:bodyPr wrap="none" anchor="ctr"/>
          <a:lstStyle/>
          <a:p>
            <a:endParaRPr lang="en-US"/>
          </a:p>
        </p:txBody>
      </p:sp>
      <p:sp>
        <p:nvSpPr>
          <p:cNvPr id="56360" name="Line 40"/>
          <p:cNvSpPr>
            <a:spLocks noChangeShapeType="1"/>
          </p:cNvSpPr>
          <p:nvPr/>
        </p:nvSpPr>
        <p:spPr bwMode="auto">
          <a:xfrm flipH="1" flipV="1">
            <a:off x="5667375" y="965200"/>
            <a:ext cx="476250" cy="361950"/>
          </a:xfrm>
          <a:prstGeom prst="line">
            <a:avLst/>
          </a:prstGeom>
          <a:noFill/>
          <a:ln w="25400">
            <a:solidFill>
              <a:schemeClr val="tx1"/>
            </a:solidFill>
            <a:round/>
            <a:headEnd/>
            <a:tailEnd/>
          </a:ln>
          <a:effectLst/>
        </p:spPr>
        <p:txBody>
          <a:bodyPr wrap="none" anchor="ctr"/>
          <a:lstStyle/>
          <a:p>
            <a:endParaRPr lang="en-US"/>
          </a:p>
        </p:txBody>
      </p:sp>
      <p:sp>
        <p:nvSpPr>
          <p:cNvPr id="25" name="TextBox 24"/>
          <p:cNvSpPr txBox="1"/>
          <p:nvPr/>
        </p:nvSpPr>
        <p:spPr>
          <a:xfrm>
            <a:off x="0" y="1476375"/>
            <a:ext cx="5096891" cy="1938992"/>
          </a:xfrm>
          <a:prstGeom prst="rect">
            <a:avLst/>
          </a:prstGeom>
          <a:noFill/>
        </p:spPr>
        <p:txBody>
          <a:bodyPr wrap="square" rtlCol="0">
            <a:spAutoFit/>
          </a:bodyPr>
          <a:lstStyle/>
          <a:p>
            <a:r>
              <a:rPr lang="en-US" dirty="0" smtClean="0"/>
              <a:t>Micrographs taken with a </a:t>
            </a:r>
          </a:p>
          <a:p>
            <a:r>
              <a:rPr lang="en-US" dirty="0" smtClean="0"/>
              <a:t>scanning electron microscope</a:t>
            </a:r>
          </a:p>
          <a:p>
            <a:r>
              <a:rPr lang="en-US" dirty="0" smtClean="0"/>
              <a:t>show a 3-D image of the surface</a:t>
            </a:r>
          </a:p>
          <a:p>
            <a:r>
              <a:rPr lang="en-US" dirty="0" smtClean="0"/>
              <a:t>of a specimen. A surface view</a:t>
            </a:r>
          </a:p>
          <a:p>
            <a:r>
              <a:rPr lang="en-US" dirty="0" smtClean="0"/>
              <a:t>of cilia.</a:t>
            </a:r>
            <a:endParaRPr lang="en-US" dirty="0"/>
          </a:p>
        </p:txBody>
      </p:sp>
      <p:sp>
        <p:nvSpPr>
          <p:cNvPr id="26" name="TextBox 25"/>
          <p:cNvSpPr txBox="1"/>
          <p:nvPr/>
        </p:nvSpPr>
        <p:spPr>
          <a:xfrm>
            <a:off x="114300" y="4600574"/>
            <a:ext cx="4429125" cy="1569660"/>
          </a:xfrm>
          <a:prstGeom prst="rect">
            <a:avLst/>
          </a:prstGeom>
          <a:noFill/>
        </p:spPr>
        <p:txBody>
          <a:bodyPr wrap="square" rtlCol="0">
            <a:spAutoFit/>
          </a:bodyPr>
          <a:lstStyle/>
          <a:p>
            <a:r>
              <a:rPr lang="en-US" dirty="0" smtClean="0"/>
              <a:t>A TEM profiles a thin section of</a:t>
            </a:r>
          </a:p>
          <a:p>
            <a:r>
              <a:rPr lang="en-US" dirty="0" smtClean="0"/>
              <a:t>a specimen. The TEM looks </a:t>
            </a:r>
            <a:endParaRPr lang="en-US" dirty="0"/>
          </a:p>
          <a:p>
            <a:r>
              <a:rPr lang="en-US" dirty="0" smtClean="0"/>
              <a:t>inside a specimen. This is a view inside of cilia. </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582" name="Picture 118" descr="06_09aAnimalCell-U"/>
          <p:cNvPicPr>
            <a:picLocks noChangeAspect="1" noChangeArrowheads="1"/>
          </p:cNvPicPr>
          <p:nvPr/>
        </p:nvPicPr>
        <p:blipFill>
          <a:blip r:embed="rId3" cstate="print"/>
          <a:srcRect/>
          <a:stretch>
            <a:fillRect/>
          </a:stretch>
        </p:blipFill>
        <p:spPr bwMode="auto">
          <a:xfrm>
            <a:off x="696913" y="193675"/>
            <a:ext cx="7750175" cy="6584950"/>
          </a:xfrm>
          <a:prstGeom prst="rect">
            <a:avLst/>
          </a:prstGeom>
          <a:noFill/>
        </p:spPr>
      </p:pic>
      <p:sp>
        <p:nvSpPr>
          <p:cNvPr id="62467" name="Rectangle 3"/>
          <p:cNvSpPr>
            <a:spLocks noGrp="1" noChangeArrowheads="1"/>
          </p:cNvSpPr>
          <p:nvPr>
            <p:ph type="ctrTitle"/>
          </p:nvPr>
        </p:nvSpPr>
        <p:spPr bwMode="auto">
          <a:xfrm>
            <a:off x="152400" y="0"/>
            <a:ext cx="1981200" cy="304800"/>
          </a:xfrm>
          <a:noFill/>
          <a:ln w="3175">
            <a:miter lim="800000"/>
            <a:headEnd/>
            <a:tailEnd/>
          </a:ln>
        </p:spPr>
        <p:txBody>
          <a:bodyPr vert="horz" wrap="square" lIns="91440" tIns="45720" rIns="91440" bIns="45720" numCol="1" anchor="t" anchorCtr="0" compatLnSpc="1">
            <a:prstTxWarp prst="textNoShape">
              <a:avLst/>
            </a:prstTxWarp>
          </a:bodyPr>
          <a:lstStyle/>
          <a:p>
            <a:pPr algn="l"/>
            <a:r>
              <a:rPr lang="en-US" sz="1200">
                <a:latin typeface="Arial" charset="0"/>
              </a:rPr>
              <a:t>Fig. 6-9a</a:t>
            </a:r>
          </a:p>
        </p:txBody>
      </p:sp>
      <p:sp>
        <p:nvSpPr>
          <p:cNvPr id="62536" name="Text Box 72"/>
          <p:cNvSpPr txBox="1">
            <a:spLocks noChangeArrowheads="1"/>
          </p:cNvSpPr>
          <p:nvPr/>
        </p:nvSpPr>
        <p:spPr bwMode="auto">
          <a:xfrm>
            <a:off x="2238375" y="720725"/>
            <a:ext cx="3130550" cy="206375"/>
          </a:xfrm>
          <a:prstGeom prst="rect">
            <a:avLst/>
          </a:prstGeom>
          <a:noFill/>
          <a:ln w="9525">
            <a:noFill/>
            <a:miter lim="800000"/>
            <a:headEnd/>
            <a:tailEnd/>
          </a:ln>
          <a:effectLst/>
        </p:spPr>
        <p:txBody>
          <a:bodyPr lIns="0" tIns="0" rIns="0" bIns="0">
            <a:spAutoFit/>
          </a:bodyPr>
          <a:lstStyle/>
          <a:p>
            <a:pPr>
              <a:lnSpc>
                <a:spcPct val="90000"/>
              </a:lnSpc>
            </a:pPr>
            <a:r>
              <a:rPr lang="en-US" sz="1500" b="1"/>
              <a:t>ENDOPLASMIC RETICULUM (ER)</a:t>
            </a:r>
            <a:endParaRPr lang="en-US" sz="1500" b="1">
              <a:latin typeface="Times" pitchFamily="1" charset="0"/>
            </a:endParaRPr>
          </a:p>
        </p:txBody>
      </p:sp>
      <p:sp>
        <p:nvSpPr>
          <p:cNvPr id="62540" name="Text Box 76"/>
          <p:cNvSpPr txBox="1">
            <a:spLocks noChangeArrowheads="1"/>
          </p:cNvSpPr>
          <p:nvPr/>
        </p:nvSpPr>
        <p:spPr bwMode="auto">
          <a:xfrm>
            <a:off x="3946525" y="1089025"/>
            <a:ext cx="1143000" cy="206375"/>
          </a:xfrm>
          <a:prstGeom prst="rect">
            <a:avLst/>
          </a:prstGeom>
          <a:noFill/>
          <a:ln w="9525">
            <a:noFill/>
            <a:miter lim="800000"/>
            <a:headEnd/>
            <a:tailEnd/>
          </a:ln>
          <a:effectLst/>
        </p:spPr>
        <p:txBody>
          <a:bodyPr lIns="0" tIns="0" rIns="0" bIns="0">
            <a:spAutoFit/>
          </a:bodyPr>
          <a:lstStyle/>
          <a:p>
            <a:pPr>
              <a:lnSpc>
                <a:spcPct val="90000"/>
              </a:lnSpc>
            </a:pPr>
            <a:r>
              <a:rPr lang="en-US" sz="1500" b="1"/>
              <a:t>Smooth ER</a:t>
            </a:r>
            <a:endParaRPr lang="en-US" sz="1500" b="1">
              <a:latin typeface="Times" pitchFamily="1" charset="0"/>
            </a:endParaRPr>
          </a:p>
        </p:txBody>
      </p:sp>
      <p:sp>
        <p:nvSpPr>
          <p:cNvPr id="62541" name="Text Box 77"/>
          <p:cNvSpPr txBox="1">
            <a:spLocks noChangeArrowheads="1"/>
          </p:cNvSpPr>
          <p:nvPr/>
        </p:nvSpPr>
        <p:spPr bwMode="auto">
          <a:xfrm>
            <a:off x="2803525" y="1089025"/>
            <a:ext cx="985838" cy="206375"/>
          </a:xfrm>
          <a:prstGeom prst="rect">
            <a:avLst/>
          </a:prstGeom>
          <a:noFill/>
          <a:ln w="9525">
            <a:noFill/>
            <a:miter lim="800000"/>
            <a:headEnd/>
            <a:tailEnd/>
          </a:ln>
          <a:effectLst/>
        </p:spPr>
        <p:txBody>
          <a:bodyPr lIns="0" tIns="0" rIns="0" bIns="0">
            <a:spAutoFit/>
          </a:bodyPr>
          <a:lstStyle/>
          <a:p>
            <a:pPr>
              <a:lnSpc>
                <a:spcPct val="90000"/>
              </a:lnSpc>
            </a:pPr>
            <a:r>
              <a:rPr lang="en-US" sz="1500" b="1"/>
              <a:t>Rough ER</a:t>
            </a:r>
            <a:endParaRPr lang="en-US" sz="1500" b="1">
              <a:latin typeface="Times" pitchFamily="1" charset="0"/>
            </a:endParaRPr>
          </a:p>
        </p:txBody>
      </p:sp>
      <p:sp>
        <p:nvSpPr>
          <p:cNvPr id="62542" name="Text Box 78"/>
          <p:cNvSpPr txBox="1">
            <a:spLocks noChangeArrowheads="1"/>
          </p:cNvSpPr>
          <p:nvPr/>
        </p:nvSpPr>
        <p:spPr bwMode="auto">
          <a:xfrm>
            <a:off x="1606550" y="1263650"/>
            <a:ext cx="985838" cy="206375"/>
          </a:xfrm>
          <a:prstGeom prst="rect">
            <a:avLst/>
          </a:prstGeom>
          <a:noFill/>
          <a:ln w="9525">
            <a:noFill/>
            <a:miter lim="800000"/>
            <a:headEnd/>
            <a:tailEnd/>
          </a:ln>
          <a:effectLst/>
        </p:spPr>
        <p:txBody>
          <a:bodyPr lIns="0" tIns="0" rIns="0" bIns="0">
            <a:spAutoFit/>
          </a:bodyPr>
          <a:lstStyle/>
          <a:p>
            <a:pPr>
              <a:lnSpc>
                <a:spcPct val="90000"/>
              </a:lnSpc>
            </a:pPr>
            <a:r>
              <a:rPr lang="en-US" sz="1500" b="1"/>
              <a:t>Flagellum</a:t>
            </a:r>
            <a:endParaRPr lang="en-US" sz="1500" b="1">
              <a:latin typeface="Times" pitchFamily="1" charset="0"/>
            </a:endParaRPr>
          </a:p>
        </p:txBody>
      </p:sp>
      <p:sp>
        <p:nvSpPr>
          <p:cNvPr id="62543" name="Text Box 79"/>
          <p:cNvSpPr txBox="1">
            <a:spLocks noChangeArrowheads="1"/>
          </p:cNvSpPr>
          <p:nvPr/>
        </p:nvSpPr>
        <p:spPr bwMode="auto">
          <a:xfrm>
            <a:off x="1412875" y="1984375"/>
            <a:ext cx="1135063" cy="206375"/>
          </a:xfrm>
          <a:prstGeom prst="rect">
            <a:avLst/>
          </a:prstGeom>
          <a:noFill/>
          <a:ln w="9525">
            <a:noFill/>
            <a:miter lim="800000"/>
            <a:headEnd/>
            <a:tailEnd/>
          </a:ln>
          <a:effectLst/>
        </p:spPr>
        <p:txBody>
          <a:bodyPr lIns="0" tIns="0" rIns="0" bIns="0">
            <a:spAutoFit/>
          </a:bodyPr>
          <a:lstStyle/>
          <a:p>
            <a:pPr>
              <a:lnSpc>
                <a:spcPct val="90000"/>
              </a:lnSpc>
            </a:pPr>
            <a:r>
              <a:rPr lang="en-US" sz="1500" b="1"/>
              <a:t>Centrosome</a:t>
            </a:r>
            <a:endParaRPr lang="en-US" sz="1500" b="1">
              <a:latin typeface="Times" pitchFamily="1" charset="0"/>
            </a:endParaRPr>
          </a:p>
        </p:txBody>
      </p:sp>
      <p:sp>
        <p:nvSpPr>
          <p:cNvPr id="62544" name="Text Box 80"/>
          <p:cNvSpPr txBox="1">
            <a:spLocks noChangeArrowheads="1"/>
          </p:cNvSpPr>
          <p:nvPr/>
        </p:nvSpPr>
        <p:spPr bwMode="auto">
          <a:xfrm>
            <a:off x="793750" y="2998788"/>
            <a:ext cx="1828800" cy="206375"/>
          </a:xfrm>
          <a:prstGeom prst="rect">
            <a:avLst/>
          </a:prstGeom>
          <a:noFill/>
          <a:ln w="9525">
            <a:noFill/>
            <a:miter lim="800000"/>
            <a:headEnd/>
            <a:tailEnd/>
          </a:ln>
          <a:effectLst/>
        </p:spPr>
        <p:txBody>
          <a:bodyPr lIns="0" tIns="0" rIns="0" bIns="0">
            <a:spAutoFit/>
          </a:bodyPr>
          <a:lstStyle/>
          <a:p>
            <a:pPr>
              <a:lnSpc>
                <a:spcPct val="90000"/>
              </a:lnSpc>
            </a:pPr>
            <a:r>
              <a:rPr lang="en-US" sz="1500" b="1"/>
              <a:t>CYTOSKELETON:</a:t>
            </a:r>
            <a:endParaRPr lang="en-US" sz="1500" b="1">
              <a:latin typeface="Times" pitchFamily="1" charset="0"/>
            </a:endParaRPr>
          </a:p>
        </p:txBody>
      </p:sp>
      <p:sp>
        <p:nvSpPr>
          <p:cNvPr id="62545" name="Text Box 81"/>
          <p:cNvSpPr txBox="1">
            <a:spLocks noChangeArrowheads="1"/>
          </p:cNvSpPr>
          <p:nvPr/>
        </p:nvSpPr>
        <p:spPr bwMode="auto">
          <a:xfrm>
            <a:off x="1003300" y="3306763"/>
            <a:ext cx="1433513" cy="206375"/>
          </a:xfrm>
          <a:prstGeom prst="rect">
            <a:avLst/>
          </a:prstGeom>
          <a:noFill/>
          <a:ln w="9525">
            <a:noFill/>
            <a:miter lim="800000"/>
            <a:headEnd/>
            <a:tailEnd/>
          </a:ln>
          <a:effectLst/>
        </p:spPr>
        <p:txBody>
          <a:bodyPr lIns="0" tIns="0" rIns="0" bIns="0">
            <a:spAutoFit/>
          </a:bodyPr>
          <a:lstStyle/>
          <a:p>
            <a:pPr>
              <a:lnSpc>
                <a:spcPct val="90000"/>
              </a:lnSpc>
            </a:pPr>
            <a:r>
              <a:rPr lang="en-US" sz="1500" b="1"/>
              <a:t>Microfilaments</a:t>
            </a:r>
            <a:endParaRPr lang="en-US" sz="1500" b="1">
              <a:latin typeface="Times" pitchFamily="1" charset="0"/>
            </a:endParaRPr>
          </a:p>
        </p:txBody>
      </p:sp>
      <p:sp>
        <p:nvSpPr>
          <p:cNvPr id="62546" name="Text Box 82"/>
          <p:cNvSpPr txBox="1">
            <a:spLocks noChangeArrowheads="1"/>
          </p:cNvSpPr>
          <p:nvPr/>
        </p:nvSpPr>
        <p:spPr bwMode="auto">
          <a:xfrm>
            <a:off x="923925" y="3605213"/>
            <a:ext cx="1433513" cy="412750"/>
          </a:xfrm>
          <a:prstGeom prst="rect">
            <a:avLst/>
          </a:prstGeom>
          <a:noFill/>
          <a:ln w="9525">
            <a:noFill/>
            <a:miter lim="800000"/>
            <a:headEnd/>
            <a:tailEnd/>
          </a:ln>
          <a:effectLst/>
        </p:spPr>
        <p:txBody>
          <a:bodyPr lIns="0" tIns="0" rIns="0" bIns="0">
            <a:spAutoFit/>
          </a:bodyPr>
          <a:lstStyle/>
          <a:p>
            <a:pPr algn="r">
              <a:lnSpc>
                <a:spcPct val="90000"/>
              </a:lnSpc>
            </a:pPr>
            <a:r>
              <a:rPr lang="en-US" sz="1500" b="1"/>
              <a:t>Intermediate</a:t>
            </a:r>
          </a:p>
          <a:p>
            <a:pPr algn="r">
              <a:lnSpc>
                <a:spcPct val="90000"/>
              </a:lnSpc>
            </a:pPr>
            <a:r>
              <a:rPr lang="en-US" sz="1500" b="1"/>
              <a:t>filaments</a:t>
            </a:r>
            <a:endParaRPr lang="en-US" sz="1500" b="1">
              <a:latin typeface="Times" pitchFamily="1" charset="0"/>
            </a:endParaRPr>
          </a:p>
        </p:txBody>
      </p:sp>
      <p:sp>
        <p:nvSpPr>
          <p:cNvPr id="62547" name="Text Box 83"/>
          <p:cNvSpPr txBox="1">
            <a:spLocks noChangeArrowheads="1"/>
          </p:cNvSpPr>
          <p:nvPr/>
        </p:nvSpPr>
        <p:spPr bwMode="auto">
          <a:xfrm>
            <a:off x="1162050" y="4086225"/>
            <a:ext cx="1276350" cy="206375"/>
          </a:xfrm>
          <a:prstGeom prst="rect">
            <a:avLst/>
          </a:prstGeom>
          <a:noFill/>
          <a:ln w="9525">
            <a:noFill/>
            <a:miter lim="800000"/>
            <a:headEnd/>
            <a:tailEnd/>
          </a:ln>
          <a:effectLst/>
        </p:spPr>
        <p:txBody>
          <a:bodyPr lIns="0" tIns="0" rIns="0" bIns="0">
            <a:spAutoFit/>
          </a:bodyPr>
          <a:lstStyle/>
          <a:p>
            <a:pPr>
              <a:lnSpc>
                <a:spcPct val="90000"/>
              </a:lnSpc>
            </a:pPr>
            <a:r>
              <a:rPr lang="en-US" sz="1500" b="1"/>
              <a:t>Microtubules</a:t>
            </a:r>
            <a:endParaRPr lang="en-US" sz="1500" b="1">
              <a:latin typeface="Times" pitchFamily="1" charset="0"/>
            </a:endParaRPr>
          </a:p>
        </p:txBody>
      </p:sp>
      <p:sp>
        <p:nvSpPr>
          <p:cNvPr id="62548" name="Text Box 84"/>
          <p:cNvSpPr txBox="1">
            <a:spLocks noChangeArrowheads="1"/>
          </p:cNvSpPr>
          <p:nvPr/>
        </p:nvSpPr>
        <p:spPr bwMode="auto">
          <a:xfrm>
            <a:off x="1333500" y="4891088"/>
            <a:ext cx="917575" cy="206375"/>
          </a:xfrm>
          <a:prstGeom prst="rect">
            <a:avLst/>
          </a:prstGeom>
          <a:noFill/>
          <a:ln w="9525">
            <a:noFill/>
            <a:miter lim="800000"/>
            <a:headEnd/>
            <a:tailEnd/>
          </a:ln>
          <a:effectLst/>
        </p:spPr>
        <p:txBody>
          <a:bodyPr lIns="0" tIns="0" rIns="0" bIns="0">
            <a:spAutoFit/>
          </a:bodyPr>
          <a:lstStyle/>
          <a:p>
            <a:pPr>
              <a:lnSpc>
                <a:spcPct val="90000"/>
              </a:lnSpc>
            </a:pPr>
            <a:r>
              <a:rPr lang="en-US" sz="1500" b="1"/>
              <a:t>Microvilli</a:t>
            </a:r>
            <a:endParaRPr lang="en-US" sz="1500" b="1">
              <a:latin typeface="Times" pitchFamily="1" charset="0"/>
            </a:endParaRPr>
          </a:p>
        </p:txBody>
      </p:sp>
      <p:sp>
        <p:nvSpPr>
          <p:cNvPr id="62549" name="Text Box 85"/>
          <p:cNvSpPr txBox="1">
            <a:spLocks noChangeArrowheads="1"/>
          </p:cNvSpPr>
          <p:nvPr/>
        </p:nvSpPr>
        <p:spPr bwMode="auto">
          <a:xfrm>
            <a:off x="1227138" y="5688013"/>
            <a:ext cx="1171575" cy="206375"/>
          </a:xfrm>
          <a:prstGeom prst="rect">
            <a:avLst/>
          </a:prstGeom>
          <a:noFill/>
          <a:ln w="9525">
            <a:noFill/>
            <a:miter lim="800000"/>
            <a:headEnd/>
            <a:tailEnd/>
          </a:ln>
          <a:effectLst/>
        </p:spPr>
        <p:txBody>
          <a:bodyPr lIns="0" tIns="0" rIns="0" bIns="0">
            <a:spAutoFit/>
          </a:bodyPr>
          <a:lstStyle/>
          <a:p>
            <a:pPr>
              <a:lnSpc>
                <a:spcPct val="90000"/>
              </a:lnSpc>
            </a:pPr>
            <a:r>
              <a:rPr lang="en-US" sz="1500" b="1"/>
              <a:t>Peroxisome</a:t>
            </a:r>
            <a:endParaRPr lang="en-US" sz="1500" b="1">
              <a:latin typeface="Times" pitchFamily="1" charset="0"/>
            </a:endParaRPr>
          </a:p>
        </p:txBody>
      </p:sp>
      <p:sp>
        <p:nvSpPr>
          <p:cNvPr id="62550" name="Text Box 86"/>
          <p:cNvSpPr txBox="1">
            <a:spLocks noChangeArrowheads="1"/>
          </p:cNvSpPr>
          <p:nvPr/>
        </p:nvSpPr>
        <p:spPr bwMode="auto">
          <a:xfrm>
            <a:off x="2760663" y="6107113"/>
            <a:ext cx="1416050" cy="206375"/>
          </a:xfrm>
          <a:prstGeom prst="rect">
            <a:avLst/>
          </a:prstGeom>
          <a:noFill/>
          <a:ln w="9525">
            <a:noFill/>
            <a:miter lim="800000"/>
            <a:headEnd/>
            <a:tailEnd/>
          </a:ln>
          <a:effectLst/>
        </p:spPr>
        <p:txBody>
          <a:bodyPr lIns="0" tIns="0" rIns="0" bIns="0">
            <a:spAutoFit/>
          </a:bodyPr>
          <a:lstStyle/>
          <a:p>
            <a:pPr>
              <a:lnSpc>
                <a:spcPct val="90000"/>
              </a:lnSpc>
            </a:pPr>
            <a:r>
              <a:rPr lang="en-US" sz="1500" b="1"/>
              <a:t>Mitochondrion</a:t>
            </a:r>
            <a:endParaRPr lang="en-US" sz="1500" b="1">
              <a:latin typeface="Times" pitchFamily="1" charset="0"/>
            </a:endParaRPr>
          </a:p>
        </p:txBody>
      </p:sp>
      <p:sp>
        <p:nvSpPr>
          <p:cNvPr id="62551" name="Text Box 87"/>
          <p:cNvSpPr txBox="1">
            <a:spLocks noChangeArrowheads="1"/>
          </p:cNvSpPr>
          <p:nvPr/>
        </p:nvSpPr>
        <p:spPr bwMode="auto">
          <a:xfrm>
            <a:off x="4627563" y="6256338"/>
            <a:ext cx="1031875" cy="206375"/>
          </a:xfrm>
          <a:prstGeom prst="rect">
            <a:avLst/>
          </a:prstGeom>
          <a:noFill/>
          <a:ln w="9525">
            <a:noFill/>
            <a:miter lim="800000"/>
            <a:headEnd/>
            <a:tailEnd/>
          </a:ln>
          <a:effectLst/>
        </p:spPr>
        <p:txBody>
          <a:bodyPr lIns="0" tIns="0" rIns="0" bIns="0">
            <a:spAutoFit/>
          </a:bodyPr>
          <a:lstStyle/>
          <a:p>
            <a:pPr>
              <a:lnSpc>
                <a:spcPct val="90000"/>
              </a:lnSpc>
            </a:pPr>
            <a:r>
              <a:rPr lang="en-US" sz="1500" b="1"/>
              <a:t>Lysosome</a:t>
            </a:r>
            <a:endParaRPr lang="en-US" sz="1500" b="1">
              <a:latin typeface="Times" pitchFamily="1" charset="0"/>
            </a:endParaRPr>
          </a:p>
        </p:txBody>
      </p:sp>
      <p:sp>
        <p:nvSpPr>
          <p:cNvPr id="62552" name="Text Box 88"/>
          <p:cNvSpPr txBox="1">
            <a:spLocks noChangeArrowheads="1"/>
          </p:cNvSpPr>
          <p:nvPr/>
        </p:nvSpPr>
        <p:spPr bwMode="auto">
          <a:xfrm>
            <a:off x="5935663" y="5521325"/>
            <a:ext cx="1031875" cy="412750"/>
          </a:xfrm>
          <a:prstGeom prst="rect">
            <a:avLst/>
          </a:prstGeom>
          <a:noFill/>
          <a:ln w="9525">
            <a:noFill/>
            <a:miter lim="800000"/>
            <a:headEnd/>
            <a:tailEnd/>
          </a:ln>
          <a:effectLst/>
        </p:spPr>
        <p:txBody>
          <a:bodyPr lIns="0" tIns="0" rIns="0" bIns="0">
            <a:spAutoFit/>
          </a:bodyPr>
          <a:lstStyle/>
          <a:p>
            <a:pPr>
              <a:lnSpc>
                <a:spcPct val="90000"/>
              </a:lnSpc>
            </a:pPr>
            <a:r>
              <a:rPr lang="en-US" sz="1500" b="1"/>
              <a:t>Golgi</a:t>
            </a:r>
          </a:p>
          <a:p>
            <a:pPr>
              <a:lnSpc>
                <a:spcPct val="90000"/>
              </a:lnSpc>
            </a:pPr>
            <a:r>
              <a:rPr lang="en-US" sz="1500" b="1"/>
              <a:t>apparatus</a:t>
            </a:r>
            <a:endParaRPr lang="en-US" sz="1500" b="1">
              <a:latin typeface="Times" pitchFamily="1" charset="0"/>
            </a:endParaRPr>
          </a:p>
        </p:txBody>
      </p:sp>
      <p:sp>
        <p:nvSpPr>
          <p:cNvPr id="62553" name="Text Box 89"/>
          <p:cNvSpPr txBox="1">
            <a:spLocks noChangeArrowheads="1"/>
          </p:cNvSpPr>
          <p:nvPr/>
        </p:nvSpPr>
        <p:spPr bwMode="auto">
          <a:xfrm>
            <a:off x="6764338" y="4295775"/>
            <a:ext cx="1101725" cy="206375"/>
          </a:xfrm>
          <a:prstGeom prst="rect">
            <a:avLst/>
          </a:prstGeom>
          <a:noFill/>
          <a:ln w="9525">
            <a:noFill/>
            <a:miter lim="800000"/>
            <a:headEnd/>
            <a:tailEnd/>
          </a:ln>
          <a:effectLst/>
        </p:spPr>
        <p:txBody>
          <a:bodyPr lIns="0" tIns="0" rIns="0" bIns="0">
            <a:spAutoFit/>
          </a:bodyPr>
          <a:lstStyle/>
          <a:p>
            <a:pPr>
              <a:lnSpc>
                <a:spcPct val="90000"/>
              </a:lnSpc>
            </a:pPr>
            <a:r>
              <a:rPr lang="en-US" sz="1500" b="1"/>
              <a:t>Ribosomes</a:t>
            </a:r>
            <a:endParaRPr lang="en-US" sz="1500" b="1">
              <a:latin typeface="Times" pitchFamily="1" charset="0"/>
            </a:endParaRPr>
          </a:p>
        </p:txBody>
      </p:sp>
      <p:sp>
        <p:nvSpPr>
          <p:cNvPr id="62554" name="Text Box 90"/>
          <p:cNvSpPr txBox="1">
            <a:spLocks noChangeArrowheads="1"/>
          </p:cNvSpPr>
          <p:nvPr/>
        </p:nvSpPr>
        <p:spPr bwMode="auto">
          <a:xfrm>
            <a:off x="6978650" y="2298700"/>
            <a:ext cx="1031875" cy="412750"/>
          </a:xfrm>
          <a:prstGeom prst="rect">
            <a:avLst/>
          </a:prstGeom>
          <a:noFill/>
          <a:ln w="9525">
            <a:noFill/>
            <a:miter lim="800000"/>
            <a:headEnd/>
            <a:tailEnd/>
          </a:ln>
          <a:effectLst/>
        </p:spPr>
        <p:txBody>
          <a:bodyPr lIns="0" tIns="0" rIns="0" bIns="0">
            <a:spAutoFit/>
          </a:bodyPr>
          <a:lstStyle/>
          <a:p>
            <a:pPr>
              <a:lnSpc>
                <a:spcPct val="90000"/>
              </a:lnSpc>
            </a:pPr>
            <a:r>
              <a:rPr lang="en-US" sz="1500" b="1"/>
              <a:t>Plasma membrane</a:t>
            </a:r>
            <a:endParaRPr lang="en-US" sz="1500" b="1">
              <a:latin typeface="Times" pitchFamily="1" charset="0"/>
            </a:endParaRPr>
          </a:p>
        </p:txBody>
      </p:sp>
      <p:sp>
        <p:nvSpPr>
          <p:cNvPr id="62555" name="Text Box 91"/>
          <p:cNvSpPr txBox="1">
            <a:spLocks noChangeArrowheads="1"/>
          </p:cNvSpPr>
          <p:nvPr/>
        </p:nvSpPr>
        <p:spPr bwMode="auto">
          <a:xfrm>
            <a:off x="6088063" y="319088"/>
            <a:ext cx="1031875" cy="412750"/>
          </a:xfrm>
          <a:prstGeom prst="rect">
            <a:avLst/>
          </a:prstGeom>
          <a:noFill/>
          <a:ln w="9525">
            <a:noFill/>
            <a:miter lim="800000"/>
            <a:headEnd/>
            <a:tailEnd/>
          </a:ln>
          <a:effectLst/>
        </p:spPr>
        <p:txBody>
          <a:bodyPr lIns="0" tIns="0" rIns="0" bIns="0">
            <a:spAutoFit/>
          </a:bodyPr>
          <a:lstStyle/>
          <a:p>
            <a:pPr>
              <a:lnSpc>
                <a:spcPct val="90000"/>
              </a:lnSpc>
            </a:pPr>
            <a:r>
              <a:rPr lang="en-US" sz="1500" b="1"/>
              <a:t>Nuclear</a:t>
            </a:r>
          </a:p>
          <a:p>
            <a:pPr>
              <a:lnSpc>
                <a:spcPct val="90000"/>
              </a:lnSpc>
            </a:pPr>
            <a:r>
              <a:rPr lang="en-US" sz="1500" b="1"/>
              <a:t>envelope</a:t>
            </a:r>
            <a:endParaRPr lang="en-US" sz="1500" b="1">
              <a:latin typeface="Times" pitchFamily="1" charset="0"/>
            </a:endParaRPr>
          </a:p>
        </p:txBody>
      </p:sp>
      <p:sp>
        <p:nvSpPr>
          <p:cNvPr id="62556" name="Text Box 92"/>
          <p:cNvSpPr txBox="1">
            <a:spLocks noChangeArrowheads="1"/>
          </p:cNvSpPr>
          <p:nvPr/>
        </p:nvSpPr>
        <p:spPr bwMode="auto">
          <a:xfrm>
            <a:off x="6059488" y="893763"/>
            <a:ext cx="1031875" cy="206375"/>
          </a:xfrm>
          <a:prstGeom prst="rect">
            <a:avLst/>
          </a:prstGeom>
          <a:noFill/>
          <a:ln w="9525">
            <a:noFill/>
            <a:miter lim="800000"/>
            <a:headEnd/>
            <a:tailEnd/>
          </a:ln>
          <a:effectLst/>
        </p:spPr>
        <p:txBody>
          <a:bodyPr lIns="0" tIns="0" rIns="0" bIns="0">
            <a:spAutoFit/>
          </a:bodyPr>
          <a:lstStyle/>
          <a:p>
            <a:pPr>
              <a:lnSpc>
                <a:spcPct val="90000"/>
              </a:lnSpc>
            </a:pPr>
            <a:r>
              <a:rPr lang="en-US" sz="1500" b="1"/>
              <a:t>Nucleolus</a:t>
            </a:r>
            <a:endParaRPr lang="en-US" sz="1500" b="1">
              <a:latin typeface="Times" pitchFamily="1" charset="0"/>
            </a:endParaRPr>
          </a:p>
        </p:txBody>
      </p:sp>
      <p:sp>
        <p:nvSpPr>
          <p:cNvPr id="62557" name="Text Box 93"/>
          <p:cNvSpPr txBox="1">
            <a:spLocks noChangeArrowheads="1"/>
          </p:cNvSpPr>
          <p:nvPr/>
        </p:nvSpPr>
        <p:spPr bwMode="auto">
          <a:xfrm>
            <a:off x="6059488" y="1296988"/>
            <a:ext cx="1031875" cy="206375"/>
          </a:xfrm>
          <a:prstGeom prst="rect">
            <a:avLst/>
          </a:prstGeom>
          <a:noFill/>
          <a:ln w="9525">
            <a:noFill/>
            <a:miter lim="800000"/>
            <a:headEnd/>
            <a:tailEnd/>
          </a:ln>
          <a:effectLst/>
        </p:spPr>
        <p:txBody>
          <a:bodyPr lIns="0" tIns="0" rIns="0" bIns="0">
            <a:spAutoFit/>
          </a:bodyPr>
          <a:lstStyle/>
          <a:p>
            <a:pPr>
              <a:lnSpc>
                <a:spcPct val="90000"/>
              </a:lnSpc>
            </a:pPr>
            <a:r>
              <a:rPr lang="en-US" sz="1500" b="1"/>
              <a:t>Chromatin</a:t>
            </a:r>
            <a:endParaRPr lang="en-US" sz="1500" b="1">
              <a:latin typeface="Times" pitchFamily="1" charset="0"/>
            </a:endParaRPr>
          </a:p>
        </p:txBody>
      </p:sp>
      <p:sp>
        <p:nvSpPr>
          <p:cNvPr id="62558" name="Text Box 94"/>
          <p:cNvSpPr txBox="1">
            <a:spLocks noChangeArrowheads="1"/>
          </p:cNvSpPr>
          <p:nvPr/>
        </p:nvSpPr>
        <p:spPr bwMode="auto">
          <a:xfrm>
            <a:off x="7278688" y="835025"/>
            <a:ext cx="1031875" cy="206375"/>
          </a:xfrm>
          <a:prstGeom prst="rect">
            <a:avLst/>
          </a:prstGeom>
          <a:noFill/>
          <a:ln w="9525">
            <a:noFill/>
            <a:miter lim="800000"/>
            <a:headEnd/>
            <a:tailEnd/>
          </a:ln>
          <a:effectLst/>
        </p:spPr>
        <p:txBody>
          <a:bodyPr lIns="0" tIns="0" rIns="0" bIns="0">
            <a:spAutoFit/>
          </a:bodyPr>
          <a:lstStyle/>
          <a:p>
            <a:pPr>
              <a:lnSpc>
                <a:spcPct val="90000"/>
              </a:lnSpc>
            </a:pPr>
            <a:r>
              <a:rPr lang="en-US" sz="1500" b="1"/>
              <a:t>NUCLEUS</a:t>
            </a:r>
            <a:endParaRPr lang="en-US" sz="1500" b="1">
              <a:latin typeface="Times" pitchFamily="1" charset="0"/>
            </a:endParaRPr>
          </a:p>
        </p:txBody>
      </p:sp>
      <p:sp>
        <p:nvSpPr>
          <p:cNvPr id="62559" name="AutoShape 95"/>
          <p:cNvSpPr>
            <a:spLocks/>
          </p:cNvSpPr>
          <p:nvPr/>
        </p:nvSpPr>
        <p:spPr bwMode="auto">
          <a:xfrm>
            <a:off x="7124700" y="293688"/>
            <a:ext cx="114300" cy="1249362"/>
          </a:xfrm>
          <a:prstGeom prst="rightBrace">
            <a:avLst>
              <a:gd name="adj1" fmla="val 91088"/>
              <a:gd name="adj2" fmla="val 50000"/>
            </a:avLst>
          </a:prstGeom>
          <a:noFill/>
          <a:ln w="25400">
            <a:solidFill>
              <a:schemeClr val="tx1"/>
            </a:solidFill>
            <a:round/>
            <a:headEnd/>
            <a:tailEnd/>
          </a:ln>
          <a:effectLst/>
        </p:spPr>
        <p:txBody>
          <a:bodyPr wrap="none" anchor="ctr"/>
          <a:lstStyle/>
          <a:p>
            <a:endParaRPr lang="en-US"/>
          </a:p>
        </p:txBody>
      </p:sp>
      <p:sp>
        <p:nvSpPr>
          <p:cNvPr id="62561" name="AutoShape 97"/>
          <p:cNvSpPr>
            <a:spLocks/>
          </p:cNvSpPr>
          <p:nvPr/>
        </p:nvSpPr>
        <p:spPr bwMode="auto">
          <a:xfrm rot="-5400000">
            <a:off x="3813175" y="-98425"/>
            <a:ext cx="119063" cy="2176463"/>
          </a:xfrm>
          <a:prstGeom prst="rightBrace">
            <a:avLst>
              <a:gd name="adj1" fmla="val 152333"/>
              <a:gd name="adj2" fmla="val 50000"/>
            </a:avLst>
          </a:prstGeom>
          <a:noFill/>
          <a:ln w="25400">
            <a:solidFill>
              <a:schemeClr val="tx1"/>
            </a:solidFill>
            <a:round/>
            <a:headEnd/>
            <a:tailEnd/>
          </a:ln>
          <a:effectLst/>
        </p:spPr>
        <p:txBody>
          <a:bodyPr wrap="none" anchor="ctr"/>
          <a:lstStyle/>
          <a:p>
            <a:endParaRPr lang="en-US"/>
          </a:p>
        </p:txBody>
      </p:sp>
      <p:sp>
        <p:nvSpPr>
          <p:cNvPr id="62562" name="Line 98"/>
          <p:cNvSpPr>
            <a:spLocks noChangeShapeType="1"/>
          </p:cNvSpPr>
          <p:nvPr/>
        </p:nvSpPr>
        <p:spPr bwMode="auto">
          <a:xfrm flipH="1">
            <a:off x="5537200" y="1398588"/>
            <a:ext cx="477838" cy="1109662"/>
          </a:xfrm>
          <a:prstGeom prst="line">
            <a:avLst/>
          </a:prstGeom>
          <a:noFill/>
          <a:ln w="25400">
            <a:solidFill>
              <a:schemeClr val="tx1"/>
            </a:solidFill>
            <a:round/>
            <a:headEnd/>
            <a:tailEnd/>
          </a:ln>
          <a:effectLst/>
        </p:spPr>
        <p:txBody>
          <a:bodyPr wrap="none" anchor="ctr"/>
          <a:lstStyle/>
          <a:p>
            <a:endParaRPr lang="en-US"/>
          </a:p>
        </p:txBody>
      </p:sp>
      <p:sp>
        <p:nvSpPr>
          <p:cNvPr id="62563" name="Line 99"/>
          <p:cNvSpPr>
            <a:spLocks noChangeShapeType="1"/>
          </p:cNvSpPr>
          <p:nvPr/>
        </p:nvSpPr>
        <p:spPr bwMode="auto">
          <a:xfrm flipH="1">
            <a:off x="5097463" y="974725"/>
            <a:ext cx="914400" cy="1727200"/>
          </a:xfrm>
          <a:prstGeom prst="line">
            <a:avLst/>
          </a:prstGeom>
          <a:noFill/>
          <a:ln w="25400">
            <a:solidFill>
              <a:schemeClr val="tx1"/>
            </a:solidFill>
            <a:round/>
            <a:headEnd/>
            <a:tailEnd/>
          </a:ln>
          <a:effectLst/>
        </p:spPr>
        <p:txBody>
          <a:bodyPr wrap="none" anchor="ctr"/>
          <a:lstStyle/>
          <a:p>
            <a:endParaRPr lang="en-US"/>
          </a:p>
        </p:txBody>
      </p:sp>
      <p:sp>
        <p:nvSpPr>
          <p:cNvPr id="62564" name="Line 100"/>
          <p:cNvSpPr>
            <a:spLocks noChangeShapeType="1"/>
          </p:cNvSpPr>
          <p:nvPr/>
        </p:nvSpPr>
        <p:spPr bwMode="auto">
          <a:xfrm flipH="1">
            <a:off x="5300663" y="400050"/>
            <a:ext cx="722312" cy="1520825"/>
          </a:xfrm>
          <a:prstGeom prst="line">
            <a:avLst/>
          </a:prstGeom>
          <a:noFill/>
          <a:ln w="25400">
            <a:solidFill>
              <a:schemeClr val="tx1"/>
            </a:solidFill>
            <a:round/>
            <a:headEnd/>
            <a:tailEnd/>
          </a:ln>
          <a:effectLst/>
        </p:spPr>
        <p:txBody>
          <a:bodyPr wrap="none" anchor="ctr"/>
          <a:lstStyle/>
          <a:p>
            <a:endParaRPr lang="en-US"/>
          </a:p>
        </p:txBody>
      </p:sp>
      <p:sp>
        <p:nvSpPr>
          <p:cNvPr id="62565" name="Line 101"/>
          <p:cNvSpPr>
            <a:spLocks noChangeShapeType="1"/>
          </p:cNvSpPr>
          <p:nvPr/>
        </p:nvSpPr>
        <p:spPr bwMode="auto">
          <a:xfrm flipH="1">
            <a:off x="6727825" y="2401888"/>
            <a:ext cx="215900" cy="263525"/>
          </a:xfrm>
          <a:prstGeom prst="line">
            <a:avLst/>
          </a:prstGeom>
          <a:noFill/>
          <a:ln w="25400">
            <a:solidFill>
              <a:schemeClr val="tx1"/>
            </a:solidFill>
            <a:round/>
            <a:headEnd/>
            <a:tailEnd/>
          </a:ln>
          <a:effectLst/>
        </p:spPr>
        <p:txBody>
          <a:bodyPr wrap="none" anchor="ctr"/>
          <a:lstStyle/>
          <a:p>
            <a:endParaRPr lang="en-US"/>
          </a:p>
        </p:txBody>
      </p:sp>
      <p:sp>
        <p:nvSpPr>
          <p:cNvPr id="62566" name="Line 102"/>
          <p:cNvSpPr>
            <a:spLocks noChangeShapeType="1"/>
          </p:cNvSpPr>
          <p:nvPr/>
        </p:nvSpPr>
        <p:spPr bwMode="auto">
          <a:xfrm flipH="1">
            <a:off x="3979863" y="1276350"/>
            <a:ext cx="207962" cy="1143000"/>
          </a:xfrm>
          <a:prstGeom prst="line">
            <a:avLst/>
          </a:prstGeom>
          <a:noFill/>
          <a:ln w="25400">
            <a:solidFill>
              <a:schemeClr val="tx1"/>
            </a:solidFill>
            <a:round/>
            <a:headEnd/>
            <a:tailEnd/>
          </a:ln>
          <a:effectLst/>
        </p:spPr>
        <p:txBody>
          <a:bodyPr wrap="none" anchor="ctr"/>
          <a:lstStyle/>
          <a:p>
            <a:endParaRPr lang="en-US"/>
          </a:p>
        </p:txBody>
      </p:sp>
      <p:sp>
        <p:nvSpPr>
          <p:cNvPr id="62567" name="Line 103"/>
          <p:cNvSpPr>
            <a:spLocks noChangeShapeType="1"/>
          </p:cNvSpPr>
          <p:nvPr/>
        </p:nvSpPr>
        <p:spPr bwMode="auto">
          <a:xfrm>
            <a:off x="3476625" y="1274763"/>
            <a:ext cx="279400" cy="1985962"/>
          </a:xfrm>
          <a:prstGeom prst="line">
            <a:avLst/>
          </a:prstGeom>
          <a:noFill/>
          <a:ln w="25400">
            <a:solidFill>
              <a:schemeClr val="tx1"/>
            </a:solidFill>
            <a:round/>
            <a:headEnd/>
            <a:tailEnd/>
          </a:ln>
          <a:effectLst/>
        </p:spPr>
        <p:txBody>
          <a:bodyPr wrap="none" anchor="ctr"/>
          <a:lstStyle/>
          <a:p>
            <a:endParaRPr lang="en-US"/>
          </a:p>
        </p:txBody>
      </p:sp>
      <p:sp>
        <p:nvSpPr>
          <p:cNvPr id="62568" name="Line 104"/>
          <p:cNvSpPr>
            <a:spLocks noChangeShapeType="1"/>
          </p:cNvSpPr>
          <p:nvPr/>
        </p:nvSpPr>
        <p:spPr bwMode="auto">
          <a:xfrm>
            <a:off x="2527300" y="1377950"/>
            <a:ext cx="465138" cy="901700"/>
          </a:xfrm>
          <a:prstGeom prst="line">
            <a:avLst/>
          </a:prstGeom>
          <a:noFill/>
          <a:ln w="25400">
            <a:solidFill>
              <a:schemeClr val="tx1"/>
            </a:solidFill>
            <a:round/>
            <a:headEnd/>
            <a:tailEnd/>
          </a:ln>
          <a:effectLst/>
        </p:spPr>
        <p:txBody>
          <a:bodyPr wrap="none" anchor="ctr"/>
          <a:lstStyle/>
          <a:p>
            <a:endParaRPr lang="en-US"/>
          </a:p>
        </p:txBody>
      </p:sp>
      <p:sp>
        <p:nvSpPr>
          <p:cNvPr id="62569" name="Line 105"/>
          <p:cNvSpPr>
            <a:spLocks noChangeShapeType="1"/>
          </p:cNvSpPr>
          <p:nvPr/>
        </p:nvSpPr>
        <p:spPr bwMode="auto">
          <a:xfrm>
            <a:off x="2552700" y="2092325"/>
            <a:ext cx="960438" cy="1893888"/>
          </a:xfrm>
          <a:prstGeom prst="line">
            <a:avLst/>
          </a:prstGeom>
          <a:noFill/>
          <a:ln w="25400">
            <a:solidFill>
              <a:schemeClr val="tx1"/>
            </a:solidFill>
            <a:round/>
            <a:headEnd/>
            <a:tailEnd/>
          </a:ln>
          <a:effectLst/>
        </p:spPr>
        <p:txBody>
          <a:bodyPr wrap="none" anchor="ctr"/>
          <a:lstStyle/>
          <a:p>
            <a:endParaRPr lang="en-US"/>
          </a:p>
        </p:txBody>
      </p:sp>
      <p:sp>
        <p:nvSpPr>
          <p:cNvPr id="62570" name="AutoShape 106"/>
          <p:cNvSpPr>
            <a:spLocks/>
          </p:cNvSpPr>
          <p:nvPr/>
        </p:nvSpPr>
        <p:spPr bwMode="auto">
          <a:xfrm rot="3214916">
            <a:off x="3483769" y="3810794"/>
            <a:ext cx="84137" cy="384175"/>
          </a:xfrm>
          <a:prstGeom prst="leftBrace">
            <a:avLst>
              <a:gd name="adj1" fmla="val 38051"/>
              <a:gd name="adj2" fmla="val 50000"/>
            </a:avLst>
          </a:prstGeom>
          <a:noFill/>
          <a:ln w="25400">
            <a:solidFill>
              <a:schemeClr val="tx1"/>
            </a:solidFill>
            <a:round/>
            <a:headEnd/>
            <a:tailEnd/>
          </a:ln>
          <a:effectLst/>
        </p:spPr>
        <p:txBody>
          <a:bodyPr wrap="none" anchor="ctr"/>
          <a:lstStyle/>
          <a:p>
            <a:endParaRPr lang="en-US"/>
          </a:p>
        </p:txBody>
      </p:sp>
      <p:sp>
        <p:nvSpPr>
          <p:cNvPr id="62571" name="Line 107"/>
          <p:cNvSpPr>
            <a:spLocks noChangeShapeType="1"/>
          </p:cNvSpPr>
          <p:nvPr/>
        </p:nvSpPr>
        <p:spPr bwMode="auto">
          <a:xfrm>
            <a:off x="2374900" y="3432175"/>
            <a:ext cx="301625" cy="257175"/>
          </a:xfrm>
          <a:prstGeom prst="line">
            <a:avLst/>
          </a:prstGeom>
          <a:noFill/>
          <a:ln w="25400">
            <a:solidFill>
              <a:schemeClr val="tx1"/>
            </a:solidFill>
            <a:round/>
            <a:headEnd/>
            <a:tailEnd/>
          </a:ln>
          <a:effectLst/>
        </p:spPr>
        <p:txBody>
          <a:bodyPr wrap="none" anchor="ctr"/>
          <a:lstStyle/>
          <a:p>
            <a:endParaRPr lang="en-US"/>
          </a:p>
        </p:txBody>
      </p:sp>
      <p:sp>
        <p:nvSpPr>
          <p:cNvPr id="62572" name="Line 108"/>
          <p:cNvSpPr>
            <a:spLocks noChangeShapeType="1"/>
          </p:cNvSpPr>
          <p:nvPr/>
        </p:nvSpPr>
        <p:spPr bwMode="auto">
          <a:xfrm>
            <a:off x="2378075" y="3717925"/>
            <a:ext cx="549275" cy="193675"/>
          </a:xfrm>
          <a:prstGeom prst="line">
            <a:avLst/>
          </a:prstGeom>
          <a:noFill/>
          <a:ln w="25400">
            <a:solidFill>
              <a:schemeClr val="tx1"/>
            </a:solidFill>
            <a:round/>
            <a:headEnd/>
            <a:tailEnd/>
          </a:ln>
          <a:effectLst/>
        </p:spPr>
        <p:txBody>
          <a:bodyPr wrap="none" anchor="ctr"/>
          <a:lstStyle/>
          <a:p>
            <a:endParaRPr lang="en-US"/>
          </a:p>
        </p:txBody>
      </p:sp>
      <p:sp>
        <p:nvSpPr>
          <p:cNvPr id="62573" name="Line 109"/>
          <p:cNvSpPr>
            <a:spLocks noChangeShapeType="1"/>
          </p:cNvSpPr>
          <p:nvPr/>
        </p:nvSpPr>
        <p:spPr bwMode="auto">
          <a:xfrm>
            <a:off x="2374900" y="4206875"/>
            <a:ext cx="539750" cy="79375"/>
          </a:xfrm>
          <a:prstGeom prst="line">
            <a:avLst/>
          </a:prstGeom>
          <a:noFill/>
          <a:ln w="25400">
            <a:solidFill>
              <a:schemeClr val="tx1"/>
            </a:solidFill>
            <a:round/>
            <a:headEnd/>
            <a:tailEnd/>
          </a:ln>
          <a:effectLst/>
        </p:spPr>
        <p:txBody>
          <a:bodyPr wrap="none" anchor="ctr"/>
          <a:lstStyle/>
          <a:p>
            <a:endParaRPr lang="en-US"/>
          </a:p>
        </p:txBody>
      </p:sp>
      <p:sp>
        <p:nvSpPr>
          <p:cNvPr id="62574" name="Line 110"/>
          <p:cNvSpPr>
            <a:spLocks noChangeShapeType="1"/>
          </p:cNvSpPr>
          <p:nvPr/>
        </p:nvSpPr>
        <p:spPr bwMode="auto">
          <a:xfrm flipV="1">
            <a:off x="2190750" y="4740275"/>
            <a:ext cx="311150" cy="225425"/>
          </a:xfrm>
          <a:prstGeom prst="line">
            <a:avLst/>
          </a:prstGeom>
          <a:noFill/>
          <a:ln w="25400">
            <a:solidFill>
              <a:schemeClr val="tx1"/>
            </a:solidFill>
            <a:round/>
            <a:headEnd/>
            <a:tailEnd/>
          </a:ln>
          <a:effectLst/>
        </p:spPr>
        <p:txBody>
          <a:bodyPr wrap="none" anchor="ctr"/>
          <a:lstStyle/>
          <a:p>
            <a:endParaRPr lang="en-US"/>
          </a:p>
        </p:txBody>
      </p:sp>
      <p:sp>
        <p:nvSpPr>
          <p:cNvPr id="62575" name="Line 111"/>
          <p:cNvSpPr>
            <a:spLocks noChangeShapeType="1"/>
          </p:cNvSpPr>
          <p:nvPr/>
        </p:nvSpPr>
        <p:spPr bwMode="auto">
          <a:xfrm>
            <a:off x="2190750" y="4965700"/>
            <a:ext cx="422275" cy="69850"/>
          </a:xfrm>
          <a:prstGeom prst="line">
            <a:avLst/>
          </a:prstGeom>
          <a:noFill/>
          <a:ln w="25400">
            <a:solidFill>
              <a:schemeClr val="tx1"/>
            </a:solidFill>
            <a:round/>
            <a:headEnd/>
            <a:tailEnd/>
          </a:ln>
          <a:effectLst/>
        </p:spPr>
        <p:txBody>
          <a:bodyPr wrap="none" anchor="ctr"/>
          <a:lstStyle/>
          <a:p>
            <a:endParaRPr lang="en-US"/>
          </a:p>
        </p:txBody>
      </p:sp>
      <p:sp>
        <p:nvSpPr>
          <p:cNvPr id="62576" name="Line 112"/>
          <p:cNvSpPr>
            <a:spLocks noChangeShapeType="1"/>
          </p:cNvSpPr>
          <p:nvPr/>
        </p:nvSpPr>
        <p:spPr bwMode="auto">
          <a:xfrm flipV="1">
            <a:off x="1892300" y="4625975"/>
            <a:ext cx="1346200" cy="1063625"/>
          </a:xfrm>
          <a:prstGeom prst="line">
            <a:avLst/>
          </a:prstGeom>
          <a:noFill/>
          <a:ln w="25400">
            <a:solidFill>
              <a:schemeClr val="tx1"/>
            </a:solidFill>
            <a:round/>
            <a:headEnd/>
            <a:tailEnd/>
          </a:ln>
          <a:effectLst/>
        </p:spPr>
        <p:txBody>
          <a:bodyPr wrap="none" anchor="ctr"/>
          <a:lstStyle/>
          <a:p>
            <a:endParaRPr lang="en-US"/>
          </a:p>
        </p:txBody>
      </p:sp>
      <p:sp>
        <p:nvSpPr>
          <p:cNvPr id="62577" name="Line 113"/>
          <p:cNvSpPr>
            <a:spLocks noChangeShapeType="1"/>
          </p:cNvSpPr>
          <p:nvPr/>
        </p:nvSpPr>
        <p:spPr bwMode="auto">
          <a:xfrm flipV="1">
            <a:off x="3441700" y="4743450"/>
            <a:ext cx="657225" cy="1387475"/>
          </a:xfrm>
          <a:prstGeom prst="line">
            <a:avLst/>
          </a:prstGeom>
          <a:noFill/>
          <a:ln w="25400">
            <a:solidFill>
              <a:schemeClr val="tx1"/>
            </a:solidFill>
            <a:round/>
            <a:headEnd/>
            <a:tailEnd/>
          </a:ln>
          <a:effectLst/>
        </p:spPr>
        <p:txBody>
          <a:bodyPr wrap="none" anchor="ctr"/>
          <a:lstStyle/>
          <a:p>
            <a:endParaRPr lang="en-US"/>
          </a:p>
        </p:txBody>
      </p:sp>
      <p:sp>
        <p:nvSpPr>
          <p:cNvPr id="62578" name="Line 114"/>
          <p:cNvSpPr>
            <a:spLocks noChangeShapeType="1"/>
          </p:cNvSpPr>
          <p:nvPr/>
        </p:nvSpPr>
        <p:spPr bwMode="auto">
          <a:xfrm flipH="1" flipV="1">
            <a:off x="4273550" y="5695950"/>
            <a:ext cx="317500" cy="631825"/>
          </a:xfrm>
          <a:prstGeom prst="line">
            <a:avLst/>
          </a:prstGeom>
          <a:noFill/>
          <a:ln w="25400">
            <a:solidFill>
              <a:schemeClr val="tx1"/>
            </a:solidFill>
            <a:round/>
            <a:headEnd/>
            <a:tailEnd/>
          </a:ln>
          <a:effectLst/>
        </p:spPr>
        <p:txBody>
          <a:bodyPr wrap="none" anchor="ctr"/>
          <a:lstStyle/>
          <a:p>
            <a:endParaRPr lang="en-US"/>
          </a:p>
        </p:txBody>
      </p:sp>
      <p:sp>
        <p:nvSpPr>
          <p:cNvPr id="62579" name="Line 115"/>
          <p:cNvSpPr>
            <a:spLocks noChangeShapeType="1"/>
          </p:cNvSpPr>
          <p:nvPr/>
        </p:nvSpPr>
        <p:spPr bwMode="auto">
          <a:xfrm flipH="1" flipV="1">
            <a:off x="5476875" y="4178300"/>
            <a:ext cx="527050" cy="1323975"/>
          </a:xfrm>
          <a:prstGeom prst="line">
            <a:avLst/>
          </a:prstGeom>
          <a:noFill/>
          <a:ln w="25400">
            <a:solidFill>
              <a:schemeClr val="tx1"/>
            </a:solidFill>
            <a:round/>
            <a:headEnd/>
            <a:tailEnd/>
          </a:ln>
          <a:effectLst/>
        </p:spPr>
        <p:txBody>
          <a:bodyPr wrap="none" anchor="ctr"/>
          <a:lstStyle/>
          <a:p>
            <a:endParaRPr lang="en-US"/>
          </a:p>
        </p:txBody>
      </p:sp>
      <p:sp>
        <p:nvSpPr>
          <p:cNvPr id="62580" name="Line 116"/>
          <p:cNvSpPr>
            <a:spLocks noChangeShapeType="1"/>
          </p:cNvSpPr>
          <p:nvPr/>
        </p:nvSpPr>
        <p:spPr bwMode="auto">
          <a:xfrm flipH="1" flipV="1">
            <a:off x="6324600" y="3676650"/>
            <a:ext cx="403225" cy="673100"/>
          </a:xfrm>
          <a:prstGeom prst="line">
            <a:avLst/>
          </a:prstGeom>
          <a:noFill/>
          <a:ln w="25400">
            <a:solidFill>
              <a:schemeClr val="tx1"/>
            </a:solidFill>
            <a:round/>
            <a:headEnd/>
            <a:tailEnd/>
          </a:ln>
          <a:effectLst/>
        </p:spPr>
        <p:txBody>
          <a:bodyPr wrap="none" anchor="ctr"/>
          <a:lstStyle/>
          <a:p>
            <a:endParaRPr lang="en-US"/>
          </a:p>
        </p:txBody>
      </p:sp>
      <p:sp>
        <p:nvSpPr>
          <p:cNvPr id="62581" name="Line 117"/>
          <p:cNvSpPr>
            <a:spLocks noChangeShapeType="1"/>
          </p:cNvSpPr>
          <p:nvPr/>
        </p:nvSpPr>
        <p:spPr bwMode="auto">
          <a:xfrm flipH="1" flipV="1">
            <a:off x="6226175" y="4022725"/>
            <a:ext cx="504825" cy="330200"/>
          </a:xfrm>
          <a:prstGeom prst="line">
            <a:avLst/>
          </a:prstGeom>
          <a:noFill/>
          <a:ln w="25400">
            <a:solidFill>
              <a:schemeClr val="tx1"/>
            </a:solidFill>
            <a:round/>
            <a:headEnd/>
            <a:tailEnd/>
          </a:ln>
          <a:effectLst/>
        </p:spPr>
        <p:txBody>
          <a:bodyPr wrap="none" anchor="ctr"/>
          <a:lstStyle/>
          <a:p>
            <a:endParaRPr lang="en-US"/>
          </a:p>
        </p:txBody>
      </p:sp>
      <p:sp>
        <p:nvSpPr>
          <p:cNvPr id="46" name="TextBox 45"/>
          <p:cNvSpPr txBox="1"/>
          <p:nvPr/>
        </p:nvSpPr>
        <p:spPr>
          <a:xfrm>
            <a:off x="1" y="0"/>
            <a:ext cx="7010399" cy="646331"/>
          </a:xfrm>
          <a:prstGeom prst="rect">
            <a:avLst/>
          </a:prstGeom>
          <a:noFill/>
        </p:spPr>
        <p:txBody>
          <a:bodyPr wrap="square" rtlCol="0">
            <a:spAutoFit/>
          </a:bodyPr>
          <a:lstStyle/>
          <a:p>
            <a:r>
              <a:rPr lang="en-US" sz="3600" b="1" dirty="0" smtClean="0"/>
              <a:t>Let’s look at the cell components</a:t>
            </a:r>
            <a:endParaRPr lang="en-US" sz="3600" b="1"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2" name="Rectangle 4"/>
          <p:cNvSpPr>
            <a:spLocks noGrp="1" noChangeArrowheads="1"/>
          </p:cNvSpPr>
          <p:nvPr>
            <p:ph type="title"/>
          </p:nvPr>
        </p:nvSpPr>
        <p:spPr>
          <a:xfrm>
            <a:off x="457200" y="152400"/>
            <a:ext cx="8229600" cy="533400"/>
          </a:xfrm>
        </p:spPr>
        <p:txBody>
          <a:bodyPr>
            <a:normAutofit fontScale="90000"/>
          </a:bodyPr>
          <a:lstStyle/>
          <a:p>
            <a:r>
              <a:rPr lang="en-US" b="1" dirty="0"/>
              <a:t>Plasma </a:t>
            </a:r>
            <a:r>
              <a:rPr lang="en-US" b="1" dirty="0" smtClean="0"/>
              <a:t>(Cell) Membrane</a:t>
            </a:r>
            <a:endParaRPr lang="en-US" b="1" dirty="0"/>
          </a:p>
        </p:txBody>
      </p:sp>
      <p:sp>
        <p:nvSpPr>
          <p:cNvPr id="283653" name="Rectangle 5"/>
          <p:cNvSpPr>
            <a:spLocks noGrp="1" noChangeArrowheads="1"/>
          </p:cNvSpPr>
          <p:nvPr>
            <p:ph type="body" idx="1"/>
          </p:nvPr>
        </p:nvSpPr>
        <p:spPr>
          <a:xfrm>
            <a:off x="0" y="1143000"/>
            <a:ext cx="8915400" cy="5562600"/>
          </a:xfrm>
        </p:spPr>
        <p:txBody>
          <a:bodyPr>
            <a:noAutofit/>
          </a:bodyPr>
          <a:lstStyle/>
          <a:p>
            <a:endParaRPr lang="en-US" sz="2400" dirty="0" smtClean="0"/>
          </a:p>
          <a:p>
            <a:pPr>
              <a:buNone/>
            </a:pPr>
            <a:endParaRPr lang="en-US" sz="2400" dirty="0" smtClean="0"/>
          </a:p>
          <a:p>
            <a:pPr>
              <a:buNone/>
            </a:pPr>
            <a:r>
              <a:rPr lang="en-US" sz="4000" b="1" dirty="0" smtClean="0"/>
              <a:t>The cell membrane separates </a:t>
            </a:r>
            <a:r>
              <a:rPr lang="en-US" sz="4000" b="1" dirty="0"/>
              <a:t>intracellular fluids from extracellular fluids</a:t>
            </a:r>
          </a:p>
          <a:p>
            <a:endParaRPr lang="en-US" sz="2400" dirty="0"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dirty="0" smtClean="0"/>
              <a:t>Functions of the Cell Membrane</a:t>
            </a:r>
            <a:endParaRPr lang="en-US" dirty="0"/>
          </a:p>
        </p:txBody>
      </p:sp>
      <p:sp>
        <p:nvSpPr>
          <p:cNvPr id="3" name="Content Placeholder 2"/>
          <p:cNvSpPr>
            <a:spLocks noGrp="1"/>
          </p:cNvSpPr>
          <p:nvPr>
            <p:ph idx="1"/>
          </p:nvPr>
        </p:nvSpPr>
        <p:spPr>
          <a:xfrm>
            <a:off x="152400" y="762000"/>
            <a:ext cx="8839200" cy="5943600"/>
          </a:xfrm>
        </p:spPr>
        <p:txBody>
          <a:bodyPr>
            <a:normAutofit fontScale="77500" lnSpcReduction="20000"/>
          </a:bodyPr>
          <a:lstStyle/>
          <a:p>
            <a:pPr marL="514350" indent="-514350">
              <a:buFont typeface="+mj-lt"/>
              <a:buAutoNum type="arabicPeriod"/>
            </a:pPr>
            <a:r>
              <a:rPr lang="en-US" dirty="0" smtClean="0"/>
              <a:t>The cell membrane plays a role in </a:t>
            </a:r>
            <a:r>
              <a:rPr lang="en-US" b="1" dirty="0" smtClean="0"/>
              <a:t>providing shape to a c</a:t>
            </a:r>
            <a:r>
              <a:rPr lang="en-US" dirty="0" smtClean="0"/>
              <a:t>ell, and in attaching a group cells together in the formation of tissues. </a:t>
            </a:r>
          </a:p>
          <a:p>
            <a:endParaRPr lang="en-US" dirty="0" smtClean="0"/>
          </a:p>
          <a:p>
            <a:pPr marL="514350" indent="-514350">
              <a:buFont typeface="+mj-lt"/>
              <a:buAutoNum type="arabicPeriod" startAt="2"/>
            </a:pPr>
            <a:r>
              <a:rPr lang="en-US" dirty="0" smtClean="0"/>
              <a:t>The barrier is </a:t>
            </a:r>
            <a:r>
              <a:rPr lang="en-US" b="1" dirty="0" smtClean="0"/>
              <a:t>selectively permeable </a:t>
            </a:r>
            <a:r>
              <a:rPr lang="en-US" dirty="0" smtClean="0"/>
              <a:t>and able to regulate what enters and exits the cell</a:t>
            </a:r>
          </a:p>
          <a:p>
            <a:endParaRPr lang="en-US" dirty="0" smtClean="0"/>
          </a:p>
          <a:p>
            <a:pPr marL="514350" indent="-514350">
              <a:buFont typeface="+mj-lt"/>
              <a:buAutoNum type="arabicPeriod" startAt="3"/>
            </a:pPr>
            <a:r>
              <a:rPr lang="en-US" dirty="0" smtClean="0"/>
              <a:t>Specific proteins embedded in the cell membrane can act as molecular signals (for example the enzymes that serve to make the secondary messengers like cyclic AMP) that allow cells to communicate with each other. </a:t>
            </a:r>
          </a:p>
          <a:p>
            <a:pPr>
              <a:buNone/>
            </a:pPr>
            <a:endParaRPr lang="en-US" dirty="0" smtClean="0"/>
          </a:p>
          <a:p>
            <a:pPr marL="514350" indent="-514350">
              <a:buFont typeface="+mj-lt"/>
              <a:buAutoNum type="arabicPeriod" startAt="4"/>
            </a:pPr>
            <a:r>
              <a:rPr lang="en-US" dirty="0" smtClean="0"/>
              <a:t>Some Protein </a:t>
            </a:r>
            <a:r>
              <a:rPr lang="en-US" b="1" dirty="0" smtClean="0"/>
              <a:t>receptors</a:t>
            </a:r>
            <a:r>
              <a:rPr lang="en-US" dirty="0" smtClean="0"/>
              <a:t>  function to receive signals from both the environment and other cells.</a:t>
            </a:r>
          </a:p>
          <a:p>
            <a:endParaRPr lang="en-US" dirty="0" smtClean="0"/>
          </a:p>
          <a:p>
            <a:pPr marL="514350" indent="-514350">
              <a:buFont typeface="+mj-lt"/>
              <a:buAutoNum type="arabicPeriod" startAt="5"/>
            </a:pPr>
            <a:r>
              <a:rPr lang="en-US" dirty="0" smtClean="0"/>
              <a:t>Other proteins on the surface of the cell membrane serve as </a:t>
            </a:r>
            <a:r>
              <a:rPr lang="en-US" b="1" dirty="0" smtClean="0"/>
              <a:t>"markers" that identify a cell to other cells</a:t>
            </a:r>
            <a:r>
              <a:rPr lang="en-US" dirty="0" smtClean="0"/>
              <a:t>. </a:t>
            </a:r>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6" name="Rectangle 4"/>
          <p:cNvSpPr>
            <a:spLocks noGrp="1" noChangeArrowheads="1"/>
          </p:cNvSpPr>
          <p:nvPr>
            <p:ph type="title"/>
          </p:nvPr>
        </p:nvSpPr>
        <p:spPr/>
        <p:txBody>
          <a:bodyPr>
            <a:normAutofit fontScale="90000"/>
          </a:bodyPr>
          <a:lstStyle/>
          <a:p>
            <a:r>
              <a:rPr lang="en-US" dirty="0" smtClean="0"/>
              <a:t>Structure of the Cell Membrane</a:t>
            </a:r>
            <a:br>
              <a:rPr lang="en-US" dirty="0" smtClean="0"/>
            </a:br>
            <a:r>
              <a:rPr lang="en-US" dirty="0" smtClean="0"/>
              <a:t>“Fluid </a:t>
            </a:r>
            <a:r>
              <a:rPr lang="en-US" dirty="0"/>
              <a:t>Mosaic </a:t>
            </a:r>
            <a:r>
              <a:rPr lang="en-US" dirty="0" smtClean="0"/>
              <a:t>Model”</a:t>
            </a:r>
            <a:endParaRPr lang="en-US" dirty="0"/>
          </a:p>
        </p:txBody>
      </p:sp>
      <p:sp>
        <p:nvSpPr>
          <p:cNvPr id="284677" name="Rectangle 5"/>
          <p:cNvSpPr>
            <a:spLocks noGrp="1" noChangeArrowheads="1"/>
          </p:cNvSpPr>
          <p:nvPr>
            <p:ph type="body" idx="1"/>
          </p:nvPr>
        </p:nvSpPr>
        <p:spPr/>
        <p:txBody>
          <a:bodyPr/>
          <a:lstStyle/>
          <a:p>
            <a:r>
              <a:rPr lang="en-US"/>
              <a:t>Double bilayer of lipids with imbedded, dispersed proteins</a:t>
            </a:r>
          </a:p>
          <a:p>
            <a:r>
              <a:rPr lang="en-US"/>
              <a:t>Bilayer consists of phospholipids, cholesterol, and glycolipids</a:t>
            </a:r>
          </a:p>
          <a:p>
            <a:pPr lvl="1"/>
            <a:r>
              <a:rPr lang="en-US"/>
              <a:t>Glycolipids are lipids with bound carbohydrate</a:t>
            </a:r>
          </a:p>
          <a:p>
            <a:pPr lvl="1"/>
            <a:r>
              <a:rPr lang="en-US"/>
              <a:t>Phospholipids have hydrophobic and hydrophilic bipoles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816" name="Picture 48" descr="07_07PlasmaMembrane-U"/>
          <p:cNvPicPr>
            <a:picLocks noChangeAspect="1" noChangeArrowheads="1"/>
          </p:cNvPicPr>
          <p:nvPr/>
        </p:nvPicPr>
        <p:blipFill>
          <a:blip r:embed="rId2" cstate="print"/>
          <a:srcRect/>
          <a:stretch>
            <a:fillRect/>
          </a:stretch>
        </p:blipFill>
        <p:spPr bwMode="auto">
          <a:xfrm>
            <a:off x="293688" y="431800"/>
            <a:ext cx="8555037" cy="5992813"/>
          </a:xfrm>
          <a:prstGeom prst="rect">
            <a:avLst/>
          </a:prstGeom>
          <a:noFill/>
        </p:spPr>
      </p:pic>
      <p:sp>
        <p:nvSpPr>
          <p:cNvPr id="160772" name="Rectangle 4"/>
          <p:cNvSpPr>
            <a:spLocks noGrp="1" noChangeArrowheads="1"/>
          </p:cNvSpPr>
          <p:nvPr>
            <p:ph type="ctrTitle"/>
          </p:nvPr>
        </p:nvSpPr>
        <p:spPr bwMode="auto">
          <a:xfrm>
            <a:off x="152400" y="0"/>
            <a:ext cx="1981200" cy="304800"/>
          </a:xfrm>
          <a:noFill/>
          <a:ln w="3175">
            <a:miter lim="800000"/>
            <a:headEnd/>
            <a:tailEnd/>
          </a:ln>
        </p:spPr>
        <p:txBody>
          <a:bodyPr vert="horz" wrap="square" lIns="91440" tIns="45720" rIns="91440" bIns="45720" numCol="1" anchor="t" anchorCtr="0" compatLnSpc="1">
            <a:prstTxWarp prst="textNoShape">
              <a:avLst/>
            </a:prstTxWarp>
          </a:bodyPr>
          <a:lstStyle/>
          <a:p>
            <a:pPr algn="l"/>
            <a:r>
              <a:rPr lang="en-US" sz="1200">
                <a:latin typeface="Arial" charset="0"/>
              </a:rPr>
              <a:t>Fig. 7-7</a:t>
            </a:r>
          </a:p>
        </p:txBody>
      </p:sp>
      <p:sp>
        <p:nvSpPr>
          <p:cNvPr id="160774" name="Text Box 6"/>
          <p:cNvSpPr txBox="1">
            <a:spLocks noChangeArrowheads="1"/>
          </p:cNvSpPr>
          <p:nvPr/>
        </p:nvSpPr>
        <p:spPr bwMode="auto">
          <a:xfrm>
            <a:off x="1282700" y="603250"/>
            <a:ext cx="1106488" cy="468313"/>
          </a:xfrm>
          <a:prstGeom prst="rect">
            <a:avLst/>
          </a:prstGeom>
          <a:noFill/>
          <a:ln w="9525">
            <a:noFill/>
            <a:miter lim="800000"/>
            <a:headEnd/>
            <a:tailEnd/>
          </a:ln>
          <a:effectLst/>
        </p:spPr>
        <p:txBody>
          <a:bodyPr lIns="0" tIns="0" rIns="0" bIns="0">
            <a:spAutoFit/>
          </a:bodyPr>
          <a:lstStyle/>
          <a:p>
            <a:pPr algn="l">
              <a:lnSpc>
                <a:spcPct val="80000"/>
              </a:lnSpc>
            </a:pPr>
            <a:r>
              <a:rPr lang="en-US" sz="1400" b="1">
                <a:solidFill>
                  <a:schemeClr val="bg1"/>
                </a:solidFill>
                <a:latin typeface="Arial" charset="0"/>
              </a:rPr>
              <a:t>Fibers of</a:t>
            </a:r>
          </a:p>
          <a:p>
            <a:pPr algn="l">
              <a:lnSpc>
                <a:spcPct val="70000"/>
              </a:lnSpc>
            </a:pPr>
            <a:r>
              <a:rPr lang="en-US" sz="1400" b="1">
                <a:solidFill>
                  <a:schemeClr val="bg1"/>
                </a:solidFill>
                <a:latin typeface="Arial" charset="0"/>
              </a:rPr>
              <a:t>extracellular</a:t>
            </a:r>
          </a:p>
          <a:p>
            <a:pPr algn="l">
              <a:lnSpc>
                <a:spcPct val="70000"/>
              </a:lnSpc>
            </a:pPr>
            <a:r>
              <a:rPr lang="en-US" sz="1400" b="1">
                <a:solidFill>
                  <a:schemeClr val="bg1"/>
                </a:solidFill>
                <a:latin typeface="Arial" charset="0"/>
              </a:rPr>
              <a:t>matrix (ECM)</a:t>
            </a:r>
            <a:endParaRPr lang="en-US" sz="2200" b="1">
              <a:solidFill>
                <a:schemeClr val="bg1"/>
              </a:solidFill>
            </a:endParaRPr>
          </a:p>
        </p:txBody>
      </p:sp>
      <p:sp>
        <p:nvSpPr>
          <p:cNvPr id="160783" name="Line 15"/>
          <p:cNvSpPr>
            <a:spLocks noChangeShapeType="1"/>
          </p:cNvSpPr>
          <p:nvPr/>
        </p:nvSpPr>
        <p:spPr bwMode="auto">
          <a:xfrm flipV="1">
            <a:off x="887413" y="1093788"/>
            <a:ext cx="750887" cy="179387"/>
          </a:xfrm>
          <a:prstGeom prst="line">
            <a:avLst/>
          </a:prstGeom>
          <a:noFill/>
          <a:ln w="50800">
            <a:solidFill>
              <a:schemeClr val="bg1"/>
            </a:solidFill>
            <a:round/>
            <a:headEnd/>
            <a:tailEnd/>
          </a:ln>
          <a:effectLst/>
        </p:spPr>
        <p:txBody>
          <a:bodyPr wrap="none" anchor="ctr"/>
          <a:lstStyle/>
          <a:p>
            <a:endParaRPr lang="en-US"/>
          </a:p>
        </p:txBody>
      </p:sp>
      <p:sp>
        <p:nvSpPr>
          <p:cNvPr id="160784" name="Line 16"/>
          <p:cNvSpPr>
            <a:spLocks noChangeShapeType="1"/>
          </p:cNvSpPr>
          <p:nvPr/>
        </p:nvSpPr>
        <p:spPr bwMode="auto">
          <a:xfrm flipV="1">
            <a:off x="1047750" y="1092200"/>
            <a:ext cx="558800" cy="1520825"/>
          </a:xfrm>
          <a:prstGeom prst="line">
            <a:avLst/>
          </a:prstGeom>
          <a:noFill/>
          <a:ln w="50800">
            <a:solidFill>
              <a:schemeClr val="bg1"/>
            </a:solidFill>
            <a:round/>
            <a:headEnd/>
            <a:tailEnd/>
          </a:ln>
          <a:effectLst/>
        </p:spPr>
        <p:txBody>
          <a:bodyPr wrap="none" anchor="ctr"/>
          <a:lstStyle/>
          <a:p>
            <a:endParaRPr lang="en-US"/>
          </a:p>
        </p:txBody>
      </p:sp>
      <p:sp>
        <p:nvSpPr>
          <p:cNvPr id="160785" name="Line 17"/>
          <p:cNvSpPr>
            <a:spLocks noChangeShapeType="1"/>
          </p:cNvSpPr>
          <p:nvPr/>
        </p:nvSpPr>
        <p:spPr bwMode="auto">
          <a:xfrm flipH="1" flipV="1">
            <a:off x="1614488" y="1074738"/>
            <a:ext cx="36512" cy="852487"/>
          </a:xfrm>
          <a:prstGeom prst="line">
            <a:avLst/>
          </a:prstGeom>
          <a:noFill/>
          <a:ln w="50800">
            <a:solidFill>
              <a:schemeClr val="bg1"/>
            </a:solidFill>
            <a:round/>
            <a:headEnd/>
            <a:tailEnd/>
          </a:ln>
          <a:effectLst/>
        </p:spPr>
        <p:txBody>
          <a:bodyPr wrap="none" anchor="ctr"/>
          <a:lstStyle/>
          <a:p>
            <a:endParaRPr lang="en-US"/>
          </a:p>
        </p:txBody>
      </p:sp>
      <p:sp>
        <p:nvSpPr>
          <p:cNvPr id="160786" name="Text Box 18"/>
          <p:cNvSpPr txBox="1">
            <a:spLocks noChangeArrowheads="1"/>
          </p:cNvSpPr>
          <p:nvPr/>
        </p:nvSpPr>
        <p:spPr bwMode="auto">
          <a:xfrm>
            <a:off x="1593850" y="2438400"/>
            <a:ext cx="611188" cy="319088"/>
          </a:xfrm>
          <a:prstGeom prst="rect">
            <a:avLst/>
          </a:prstGeom>
          <a:noFill/>
          <a:ln w="9525">
            <a:noFill/>
            <a:miter lim="800000"/>
            <a:headEnd/>
            <a:tailEnd/>
          </a:ln>
          <a:effectLst/>
        </p:spPr>
        <p:txBody>
          <a:bodyPr lIns="0" tIns="0" rIns="0" bIns="0">
            <a:spAutoFit/>
          </a:bodyPr>
          <a:lstStyle/>
          <a:p>
            <a:pPr algn="l">
              <a:lnSpc>
                <a:spcPct val="80000"/>
              </a:lnSpc>
            </a:pPr>
            <a:r>
              <a:rPr lang="en-US" sz="1400" b="1">
                <a:latin typeface="Arial" charset="0"/>
              </a:rPr>
              <a:t>Glyco-</a:t>
            </a:r>
          </a:p>
          <a:p>
            <a:pPr algn="l">
              <a:lnSpc>
                <a:spcPct val="70000"/>
              </a:lnSpc>
            </a:pPr>
            <a:r>
              <a:rPr lang="en-US" sz="1400" b="1">
                <a:latin typeface="Arial" charset="0"/>
              </a:rPr>
              <a:t>protein</a:t>
            </a:r>
            <a:endParaRPr lang="en-US" sz="2200" b="1"/>
          </a:p>
        </p:txBody>
      </p:sp>
      <p:sp>
        <p:nvSpPr>
          <p:cNvPr id="160787" name="AutoShape 19"/>
          <p:cNvSpPr>
            <a:spLocks/>
          </p:cNvSpPr>
          <p:nvPr/>
        </p:nvSpPr>
        <p:spPr bwMode="auto">
          <a:xfrm rot="1060643">
            <a:off x="2211388" y="2266950"/>
            <a:ext cx="152400" cy="571500"/>
          </a:xfrm>
          <a:prstGeom prst="leftBrace">
            <a:avLst>
              <a:gd name="adj1" fmla="val 31250"/>
              <a:gd name="adj2" fmla="val 50000"/>
            </a:avLst>
          </a:prstGeom>
          <a:noFill/>
          <a:ln w="25400">
            <a:solidFill>
              <a:schemeClr val="tx1"/>
            </a:solidFill>
            <a:round/>
            <a:headEnd/>
            <a:tailEnd/>
          </a:ln>
          <a:effectLst/>
        </p:spPr>
        <p:txBody>
          <a:bodyPr wrap="none" anchor="ctr"/>
          <a:lstStyle/>
          <a:p>
            <a:endParaRPr lang="en-US"/>
          </a:p>
        </p:txBody>
      </p:sp>
      <p:sp>
        <p:nvSpPr>
          <p:cNvPr id="160788" name="Line 20"/>
          <p:cNvSpPr>
            <a:spLocks noChangeShapeType="1"/>
          </p:cNvSpPr>
          <p:nvPr/>
        </p:nvSpPr>
        <p:spPr bwMode="auto">
          <a:xfrm>
            <a:off x="1384300" y="4791075"/>
            <a:ext cx="304800" cy="228600"/>
          </a:xfrm>
          <a:prstGeom prst="line">
            <a:avLst/>
          </a:prstGeom>
          <a:noFill/>
          <a:ln w="25400">
            <a:solidFill>
              <a:schemeClr val="tx1"/>
            </a:solidFill>
            <a:round/>
            <a:headEnd/>
            <a:tailEnd/>
          </a:ln>
          <a:effectLst/>
        </p:spPr>
        <p:txBody>
          <a:bodyPr wrap="none" anchor="ctr"/>
          <a:lstStyle/>
          <a:p>
            <a:endParaRPr lang="en-US"/>
          </a:p>
        </p:txBody>
      </p:sp>
      <p:sp>
        <p:nvSpPr>
          <p:cNvPr id="160789" name="Line 21"/>
          <p:cNvSpPr>
            <a:spLocks noChangeShapeType="1"/>
          </p:cNvSpPr>
          <p:nvPr/>
        </p:nvSpPr>
        <p:spPr bwMode="auto">
          <a:xfrm flipV="1">
            <a:off x="1685925" y="4540250"/>
            <a:ext cx="577850" cy="482600"/>
          </a:xfrm>
          <a:prstGeom prst="line">
            <a:avLst/>
          </a:prstGeom>
          <a:noFill/>
          <a:ln w="25400">
            <a:solidFill>
              <a:schemeClr val="tx1"/>
            </a:solidFill>
            <a:round/>
            <a:headEnd/>
            <a:tailEnd/>
          </a:ln>
          <a:effectLst/>
        </p:spPr>
        <p:txBody>
          <a:bodyPr wrap="none" anchor="ctr"/>
          <a:lstStyle/>
          <a:p>
            <a:endParaRPr lang="en-US"/>
          </a:p>
        </p:txBody>
      </p:sp>
      <p:sp>
        <p:nvSpPr>
          <p:cNvPr id="160790" name="Text Box 22"/>
          <p:cNvSpPr txBox="1">
            <a:spLocks noChangeArrowheads="1"/>
          </p:cNvSpPr>
          <p:nvPr/>
        </p:nvSpPr>
        <p:spPr bwMode="auto">
          <a:xfrm>
            <a:off x="1035050" y="5040313"/>
            <a:ext cx="1330325" cy="319087"/>
          </a:xfrm>
          <a:prstGeom prst="rect">
            <a:avLst/>
          </a:prstGeom>
          <a:noFill/>
          <a:ln w="9525">
            <a:noFill/>
            <a:miter lim="800000"/>
            <a:headEnd/>
            <a:tailEnd/>
          </a:ln>
          <a:effectLst/>
        </p:spPr>
        <p:txBody>
          <a:bodyPr lIns="0" tIns="0" rIns="0" bIns="0">
            <a:spAutoFit/>
          </a:bodyPr>
          <a:lstStyle/>
          <a:p>
            <a:pPr algn="l">
              <a:lnSpc>
                <a:spcPct val="80000"/>
              </a:lnSpc>
            </a:pPr>
            <a:r>
              <a:rPr lang="en-US" sz="1400" b="1">
                <a:latin typeface="Arial" charset="0"/>
              </a:rPr>
              <a:t>Microfilaments</a:t>
            </a:r>
          </a:p>
          <a:p>
            <a:pPr algn="l">
              <a:lnSpc>
                <a:spcPct val="70000"/>
              </a:lnSpc>
            </a:pPr>
            <a:r>
              <a:rPr lang="en-US" sz="1400" b="1">
                <a:latin typeface="Arial" charset="0"/>
              </a:rPr>
              <a:t>of cytoskeleton</a:t>
            </a:r>
            <a:endParaRPr lang="en-US" sz="2200" b="1"/>
          </a:p>
        </p:txBody>
      </p:sp>
      <p:sp>
        <p:nvSpPr>
          <p:cNvPr id="160791" name="Text Box 23"/>
          <p:cNvSpPr txBox="1">
            <a:spLocks noChangeArrowheads="1"/>
          </p:cNvSpPr>
          <p:nvPr/>
        </p:nvSpPr>
        <p:spPr bwMode="auto">
          <a:xfrm>
            <a:off x="2601913" y="4575175"/>
            <a:ext cx="982662" cy="169863"/>
          </a:xfrm>
          <a:prstGeom prst="rect">
            <a:avLst/>
          </a:prstGeom>
          <a:noFill/>
          <a:ln w="9525">
            <a:noFill/>
            <a:miter lim="800000"/>
            <a:headEnd/>
            <a:tailEnd/>
          </a:ln>
          <a:effectLst/>
        </p:spPr>
        <p:txBody>
          <a:bodyPr lIns="0" tIns="0" rIns="0" bIns="0">
            <a:spAutoFit/>
          </a:bodyPr>
          <a:lstStyle/>
          <a:p>
            <a:pPr algn="l">
              <a:lnSpc>
                <a:spcPct val="80000"/>
              </a:lnSpc>
            </a:pPr>
            <a:r>
              <a:rPr lang="en-US" sz="1400" b="1">
                <a:solidFill>
                  <a:schemeClr val="bg1"/>
                </a:solidFill>
                <a:latin typeface="Arial" charset="0"/>
              </a:rPr>
              <a:t>Cholesterol</a:t>
            </a:r>
            <a:endParaRPr lang="en-US" sz="2200" b="1"/>
          </a:p>
        </p:txBody>
      </p:sp>
      <p:sp>
        <p:nvSpPr>
          <p:cNvPr id="160792" name="Line 24"/>
          <p:cNvSpPr>
            <a:spLocks noChangeShapeType="1"/>
          </p:cNvSpPr>
          <p:nvPr/>
        </p:nvSpPr>
        <p:spPr bwMode="auto">
          <a:xfrm>
            <a:off x="3065463" y="3924300"/>
            <a:ext cx="0" cy="635000"/>
          </a:xfrm>
          <a:prstGeom prst="line">
            <a:avLst/>
          </a:prstGeom>
          <a:noFill/>
          <a:ln w="50800">
            <a:solidFill>
              <a:schemeClr val="bg1"/>
            </a:solidFill>
            <a:round/>
            <a:headEnd/>
            <a:tailEnd/>
          </a:ln>
          <a:effectLst/>
        </p:spPr>
        <p:txBody>
          <a:bodyPr wrap="none" anchor="ctr"/>
          <a:lstStyle/>
          <a:p>
            <a:endParaRPr lang="en-US"/>
          </a:p>
        </p:txBody>
      </p:sp>
      <p:sp>
        <p:nvSpPr>
          <p:cNvPr id="160793" name="Text Box 25"/>
          <p:cNvSpPr txBox="1">
            <a:spLocks noChangeArrowheads="1"/>
          </p:cNvSpPr>
          <p:nvPr/>
        </p:nvSpPr>
        <p:spPr bwMode="auto">
          <a:xfrm>
            <a:off x="4016375" y="5062538"/>
            <a:ext cx="876300" cy="319087"/>
          </a:xfrm>
          <a:prstGeom prst="rect">
            <a:avLst/>
          </a:prstGeom>
          <a:noFill/>
          <a:ln w="9525">
            <a:noFill/>
            <a:miter lim="800000"/>
            <a:headEnd/>
            <a:tailEnd/>
          </a:ln>
          <a:effectLst/>
        </p:spPr>
        <p:txBody>
          <a:bodyPr lIns="0" tIns="0" rIns="0" bIns="0">
            <a:spAutoFit/>
          </a:bodyPr>
          <a:lstStyle/>
          <a:p>
            <a:pPr algn="l">
              <a:lnSpc>
                <a:spcPct val="80000"/>
              </a:lnSpc>
            </a:pPr>
            <a:r>
              <a:rPr lang="en-US" sz="1400" b="1">
                <a:solidFill>
                  <a:schemeClr val="bg1"/>
                </a:solidFill>
                <a:latin typeface="Arial" charset="0"/>
              </a:rPr>
              <a:t>Peripheral</a:t>
            </a:r>
          </a:p>
          <a:p>
            <a:pPr algn="l">
              <a:lnSpc>
                <a:spcPct val="70000"/>
              </a:lnSpc>
            </a:pPr>
            <a:r>
              <a:rPr lang="en-US" sz="1400" b="1">
                <a:solidFill>
                  <a:schemeClr val="bg1"/>
                </a:solidFill>
                <a:latin typeface="Arial" charset="0"/>
              </a:rPr>
              <a:t>proteins</a:t>
            </a:r>
            <a:endParaRPr lang="en-US" sz="2200" b="1"/>
          </a:p>
        </p:txBody>
      </p:sp>
      <p:sp>
        <p:nvSpPr>
          <p:cNvPr id="160794" name="Line 26"/>
          <p:cNvSpPr>
            <a:spLocks noChangeShapeType="1"/>
          </p:cNvSpPr>
          <p:nvPr/>
        </p:nvSpPr>
        <p:spPr bwMode="auto">
          <a:xfrm>
            <a:off x="4195763" y="4881563"/>
            <a:ext cx="53975" cy="165100"/>
          </a:xfrm>
          <a:prstGeom prst="line">
            <a:avLst/>
          </a:prstGeom>
          <a:noFill/>
          <a:ln w="50800">
            <a:solidFill>
              <a:schemeClr val="bg1"/>
            </a:solidFill>
            <a:round/>
            <a:headEnd/>
            <a:tailEnd/>
          </a:ln>
          <a:effectLst/>
        </p:spPr>
        <p:txBody>
          <a:bodyPr wrap="none" anchor="ctr"/>
          <a:lstStyle/>
          <a:p>
            <a:endParaRPr lang="en-US"/>
          </a:p>
        </p:txBody>
      </p:sp>
      <p:sp>
        <p:nvSpPr>
          <p:cNvPr id="160795" name="Line 27"/>
          <p:cNvSpPr>
            <a:spLocks noChangeShapeType="1"/>
          </p:cNvSpPr>
          <p:nvPr/>
        </p:nvSpPr>
        <p:spPr bwMode="auto">
          <a:xfrm flipV="1">
            <a:off x="4906963" y="5059363"/>
            <a:ext cx="546100" cy="53975"/>
          </a:xfrm>
          <a:prstGeom prst="line">
            <a:avLst/>
          </a:prstGeom>
          <a:noFill/>
          <a:ln w="50800">
            <a:solidFill>
              <a:schemeClr val="bg1"/>
            </a:solidFill>
            <a:round/>
            <a:headEnd/>
            <a:tailEnd/>
          </a:ln>
          <a:effectLst/>
        </p:spPr>
        <p:txBody>
          <a:bodyPr wrap="none" anchor="ctr"/>
          <a:lstStyle/>
          <a:p>
            <a:endParaRPr lang="en-US"/>
          </a:p>
        </p:txBody>
      </p:sp>
      <p:sp>
        <p:nvSpPr>
          <p:cNvPr id="160796" name="Text Box 28"/>
          <p:cNvSpPr txBox="1">
            <a:spLocks noChangeArrowheads="1"/>
          </p:cNvSpPr>
          <p:nvPr/>
        </p:nvSpPr>
        <p:spPr bwMode="auto">
          <a:xfrm>
            <a:off x="6411913" y="5416550"/>
            <a:ext cx="673100" cy="319088"/>
          </a:xfrm>
          <a:prstGeom prst="rect">
            <a:avLst/>
          </a:prstGeom>
          <a:noFill/>
          <a:ln w="9525">
            <a:noFill/>
            <a:miter lim="800000"/>
            <a:headEnd/>
            <a:tailEnd/>
          </a:ln>
          <a:effectLst/>
        </p:spPr>
        <p:txBody>
          <a:bodyPr lIns="0" tIns="0" rIns="0" bIns="0">
            <a:spAutoFit/>
          </a:bodyPr>
          <a:lstStyle/>
          <a:p>
            <a:pPr algn="l">
              <a:lnSpc>
                <a:spcPct val="80000"/>
              </a:lnSpc>
            </a:pPr>
            <a:r>
              <a:rPr lang="en-US" sz="1400" b="1">
                <a:solidFill>
                  <a:schemeClr val="bg1"/>
                </a:solidFill>
                <a:latin typeface="Arial" charset="0"/>
              </a:rPr>
              <a:t>Integral</a:t>
            </a:r>
          </a:p>
          <a:p>
            <a:pPr algn="l">
              <a:lnSpc>
                <a:spcPct val="70000"/>
              </a:lnSpc>
            </a:pPr>
            <a:r>
              <a:rPr lang="en-US" sz="1400" b="1">
                <a:solidFill>
                  <a:schemeClr val="bg1"/>
                </a:solidFill>
                <a:latin typeface="Arial" charset="0"/>
              </a:rPr>
              <a:t>protein</a:t>
            </a:r>
            <a:endParaRPr lang="en-US" sz="2200" b="1"/>
          </a:p>
        </p:txBody>
      </p:sp>
      <p:sp>
        <p:nvSpPr>
          <p:cNvPr id="160797" name="Line 29"/>
          <p:cNvSpPr>
            <a:spLocks noChangeShapeType="1"/>
          </p:cNvSpPr>
          <p:nvPr/>
        </p:nvSpPr>
        <p:spPr bwMode="auto">
          <a:xfrm>
            <a:off x="6688138" y="4948238"/>
            <a:ext cx="0" cy="444500"/>
          </a:xfrm>
          <a:prstGeom prst="line">
            <a:avLst/>
          </a:prstGeom>
          <a:noFill/>
          <a:ln w="50800">
            <a:solidFill>
              <a:schemeClr val="bg1"/>
            </a:solidFill>
            <a:round/>
            <a:headEnd/>
            <a:tailEnd/>
          </a:ln>
          <a:effectLst/>
        </p:spPr>
        <p:txBody>
          <a:bodyPr wrap="none" anchor="ctr"/>
          <a:lstStyle/>
          <a:p>
            <a:endParaRPr lang="en-US"/>
          </a:p>
        </p:txBody>
      </p:sp>
      <p:sp>
        <p:nvSpPr>
          <p:cNvPr id="160798" name="Text Box 30"/>
          <p:cNvSpPr txBox="1">
            <a:spLocks noChangeArrowheads="1"/>
          </p:cNvSpPr>
          <p:nvPr/>
        </p:nvSpPr>
        <p:spPr bwMode="auto">
          <a:xfrm>
            <a:off x="7208838" y="5821363"/>
            <a:ext cx="1541462" cy="292100"/>
          </a:xfrm>
          <a:prstGeom prst="rect">
            <a:avLst/>
          </a:prstGeom>
          <a:noFill/>
          <a:ln w="9525">
            <a:noFill/>
            <a:miter lim="800000"/>
            <a:headEnd/>
            <a:tailEnd/>
          </a:ln>
          <a:effectLst/>
        </p:spPr>
        <p:txBody>
          <a:bodyPr lIns="0" tIns="0" rIns="0" bIns="0">
            <a:spAutoFit/>
          </a:bodyPr>
          <a:lstStyle/>
          <a:p>
            <a:pPr algn="l">
              <a:lnSpc>
                <a:spcPct val="80000"/>
              </a:lnSpc>
            </a:pPr>
            <a:r>
              <a:rPr lang="en-US" sz="1200" b="1">
                <a:solidFill>
                  <a:schemeClr val="bg1"/>
                </a:solidFill>
                <a:latin typeface="Arial" charset="0"/>
              </a:rPr>
              <a:t>CYTOPLASMIC SIDE</a:t>
            </a:r>
          </a:p>
          <a:p>
            <a:pPr algn="l">
              <a:lnSpc>
                <a:spcPct val="80000"/>
              </a:lnSpc>
            </a:pPr>
            <a:r>
              <a:rPr lang="en-US" sz="1200" b="1">
                <a:solidFill>
                  <a:schemeClr val="bg1"/>
                </a:solidFill>
                <a:latin typeface="Arial" charset="0"/>
              </a:rPr>
              <a:t>OF MEMBRANE</a:t>
            </a:r>
            <a:endParaRPr lang="en-US" sz="2200" b="1"/>
          </a:p>
        </p:txBody>
      </p:sp>
      <p:sp>
        <p:nvSpPr>
          <p:cNvPr id="160799" name="Line 31"/>
          <p:cNvSpPr>
            <a:spLocks noChangeShapeType="1"/>
          </p:cNvSpPr>
          <p:nvPr/>
        </p:nvSpPr>
        <p:spPr bwMode="auto">
          <a:xfrm flipH="1">
            <a:off x="7980363" y="5329238"/>
            <a:ext cx="269875" cy="461962"/>
          </a:xfrm>
          <a:prstGeom prst="line">
            <a:avLst/>
          </a:prstGeom>
          <a:noFill/>
          <a:ln w="50800">
            <a:solidFill>
              <a:schemeClr val="bg1"/>
            </a:solidFill>
            <a:round/>
            <a:headEnd/>
            <a:tailEnd/>
          </a:ln>
          <a:effectLst/>
        </p:spPr>
        <p:txBody>
          <a:bodyPr wrap="none" anchor="ctr"/>
          <a:lstStyle/>
          <a:p>
            <a:endParaRPr lang="en-US"/>
          </a:p>
        </p:txBody>
      </p:sp>
      <p:sp>
        <p:nvSpPr>
          <p:cNvPr id="160801" name="Text Box 33"/>
          <p:cNvSpPr txBox="1">
            <a:spLocks noChangeArrowheads="1"/>
          </p:cNvSpPr>
          <p:nvPr/>
        </p:nvSpPr>
        <p:spPr bwMode="auto">
          <a:xfrm>
            <a:off x="6762750" y="2867025"/>
            <a:ext cx="892175" cy="169863"/>
          </a:xfrm>
          <a:prstGeom prst="rect">
            <a:avLst/>
          </a:prstGeom>
          <a:noFill/>
          <a:ln w="9525">
            <a:noFill/>
            <a:miter lim="800000"/>
            <a:headEnd/>
            <a:tailEnd/>
          </a:ln>
          <a:effectLst/>
        </p:spPr>
        <p:txBody>
          <a:bodyPr lIns="0" tIns="0" rIns="0" bIns="0">
            <a:spAutoFit/>
          </a:bodyPr>
          <a:lstStyle/>
          <a:p>
            <a:pPr algn="l">
              <a:lnSpc>
                <a:spcPct val="80000"/>
              </a:lnSpc>
            </a:pPr>
            <a:r>
              <a:rPr lang="en-US" sz="1400" b="1">
                <a:latin typeface="Arial" charset="0"/>
              </a:rPr>
              <a:t>Glycolipid</a:t>
            </a:r>
            <a:endParaRPr lang="en-US" sz="2200" b="1"/>
          </a:p>
        </p:txBody>
      </p:sp>
      <p:sp>
        <p:nvSpPr>
          <p:cNvPr id="160802" name="Line 34"/>
          <p:cNvSpPr>
            <a:spLocks noChangeShapeType="1"/>
          </p:cNvSpPr>
          <p:nvPr/>
        </p:nvSpPr>
        <p:spPr bwMode="auto">
          <a:xfrm>
            <a:off x="7277100" y="3036888"/>
            <a:ext cx="4763" cy="179387"/>
          </a:xfrm>
          <a:prstGeom prst="line">
            <a:avLst/>
          </a:prstGeom>
          <a:noFill/>
          <a:ln w="25400">
            <a:solidFill>
              <a:schemeClr val="tx1"/>
            </a:solidFill>
            <a:round/>
            <a:headEnd/>
            <a:tailEnd/>
          </a:ln>
          <a:effectLst/>
        </p:spPr>
        <p:txBody>
          <a:bodyPr wrap="none" anchor="ctr"/>
          <a:lstStyle/>
          <a:p>
            <a:endParaRPr lang="en-US"/>
          </a:p>
        </p:txBody>
      </p:sp>
      <p:sp>
        <p:nvSpPr>
          <p:cNvPr id="160805" name="Text Box 37"/>
          <p:cNvSpPr txBox="1">
            <a:spLocks noChangeArrowheads="1"/>
          </p:cNvSpPr>
          <p:nvPr/>
        </p:nvSpPr>
        <p:spPr bwMode="auto">
          <a:xfrm>
            <a:off x="7521575" y="3100388"/>
            <a:ext cx="1565275" cy="436562"/>
          </a:xfrm>
          <a:prstGeom prst="rect">
            <a:avLst/>
          </a:prstGeom>
          <a:noFill/>
          <a:ln w="9525">
            <a:noFill/>
            <a:miter lim="800000"/>
            <a:headEnd/>
            <a:tailEnd/>
          </a:ln>
          <a:effectLst/>
        </p:spPr>
        <p:txBody>
          <a:bodyPr lIns="0" tIns="0" rIns="0" bIns="0">
            <a:spAutoFit/>
          </a:bodyPr>
          <a:lstStyle/>
          <a:p>
            <a:pPr algn="l">
              <a:lnSpc>
                <a:spcPct val="80000"/>
              </a:lnSpc>
            </a:pPr>
            <a:r>
              <a:rPr lang="en-US" sz="1100" b="1">
                <a:latin typeface="Arial" charset="0"/>
              </a:rPr>
              <a:t>EXTRACELLULAR</a:t>
            </a:r>
          </a:p>
          <a:p>
            <a:pPr algn="l">
              <a:lnSpc>
                <a:spcPct val="90000"/>
              </a:lnSpc>
            </a:pPr>
            <a:r>
              <a:rPr lang="en-US" sz="1100" b="1">
                <a:latin typeface="Arial" charset="0"/>
              </a:rPr>
              <a:t>SIDE OF</a:t>
            </a:r>
          </a:p>
          <a:p>
            <a:pPr algn="l">
              <a:lnSpc>
                <a:spcPct val="90000"/>
              </a:lnSpc>
            </a:pPr>
            <a:r>
              <a:rPr lang="en-US" sz="1100" b="1">
                <a:latin typeface="Arial" charset="0"/>
              </a:rPr>
              <a:t>MEMBRANE</a:t>
            </a:r>
            <a:endParaRPr lang="en-US" sz="1200" b="1"/>
          </a:p>
        </p:txBody>
      </p:sp>
      <p:sp>
        <p:nvSpPr>
          <p:cNvPr id="160806" name="Line 38"/>
          <p:cNvSpPr>
            <a:spLocks noChangeShapeType="1"/>
          </p:cNvSpPr>
          <p:nvPr/>
        </p:nvSpPr>
        <p:spPr bwMode="auto">
          <a:xfrm flipH="1">
            <a:off x="7866063" y="3535363"/>
            <a:ext cx="139700" cy="266700"/>
          </a:xfrm>
          <a:prstGeom prst="line">
            <a:avLst/>
          </a:prstGeom>
          <a:noFill/>
          <a:ln w="25400">
            <a:solidFill>
              <a:schemeClr val="tx1"/>
            </a:solidFill>
            <a:round/>
            <a:headEnd/>
            <a:tailEnd/>
          </a:ln>
          <a:effectLst/>
        </p:spPr>
        <p:txBody>
          <a:bodyPr wrap="none" anchor="ctr"/>
          <a:lstStyle/>
          <a:p>
            <a:endParaRPr lang="en-US"/>
          </a:p>
        </p:txBody>
      </p:sp>
      <p:sp>
        <p:nvSpPr>
          <p:cNvPr id="160807" name="Text Box 39"/>
          <p:cNvSpPr txBox="1">
            <a:spLocks noChangeArrowheads="1"/>
          </p:cNvSpPr>
          <p:nvPr/>
        </p:nvSpPr>
        <p:spPr bwMode="auto">
          <a:xfrm>
            <a:off x="3055938" y="2425700"/>
            <a:ext cx="1174750" cy="169863"/>
          </a:xfrm>
          <a:prstGeom prst="rect">
            <a:avLst/>
          </a:prstGeom>
          <a:noFill/>
          <a:ln w="9525">
            <a:noFill/>
            <a:miter lim="800000"/>
            <a:headEnd/>
            <a:tailEnd/>
          </a:ln>
          <a:effectLst/>
        </p:spPr>
        <p:txBody>
          <a:bodyPr lIns="0" tIns="0" rIns="0" bIns="0">
            <a:spAutoFit/>
          </a:bodyPr>
          <a:lstStyle/>
          <a:p>
            <a:pPr algn="l">
              <a:lnSpc>
                <a:spcPct val="80000"/>
              </a:lnSpc>
            </a:pPr>
            <a:r>
              <a:rPr lang="en-US" sz="1400" b="1">
                <a:latin typeface="Arial" charset="0"/>
              </a:rPr>
              <a:t>Carbohydrate</a:t>
            </a:r>
            <a:endParaRPr lang="en-US" sz="2200" b="1"/>
          </a:p>
        </p:txBody>
      </p:sp>
      <p:sp>
        <p:nvSpPr>
          <p:cNvPr id="160808" name="AutoShape 40"/>
          <p:cNvSpPr>
            <a:spLocks/>
          </p:cNvSpPr>
          <p:nvPr/>
        </p:nvSpPr>
        <p:spPr bwMode="auto">
          <a:xfrm rot="-10751666">
            <a:off x="2895600" y="2339975"/>
            <a:ext cx="152400" cy="314325"/>
          </a:xfrm>
          <a:prstGeom prst="leftBrace">
            <a:avLst>
              <a:gd name="adj1" fmla="val 17187"/>
              <a:gd name="adj2" fmla="val 50000"/>
            </a:avLst>
          </a:prstGeom>
          <a:noFill/>
          <a:ln w="25400">
            <a:solidFill>
              <a:schemeClr val="tx1"/>
            </a:solidFill>
            <a:round/>
            <a:headEnd/>
            <a:tailEnd/>
          </a:ln>
          <a:effectLst/>
        </p:spPr>
        <p:txBody>
          <a:bodyPr wrap="none" anchor="ctr"/>
          <a:lstStyle/>
          <a:p>
            <a:endParaRPr lang="en-US"/>
          </a:p>
        </p:txBody>
      </p:sp>
      <p:sp>
        <p:nvSpPr>
          <p:cNvPr id="160811" name="Arc 43"/>
          <p:cNvSpPr>
            <a:spLocks/>
          </p:cNvSpPr>
          <p:nvPr/>
        </p:nvSpPr>
        <p:spPr bwMode="auto">
          <a:xfrm rot="659256">
            <a:off x="7059613" y="3197225"/>
            <a:ext cx="438150" cy="1141413"/>
          </a:xfrm>
          <a:custGeom>
            <a:avLst/>
            <a:gdLst>
              <a:gd name="G0" fmla="+- 0 0 0"/>
              <a:gd name="G1" fmla="+- 17283 0 0"/>
              <a:gd name="G2" fmla="+- 21600 0 0"/>
              <a:gd name="T0" fmla="*/ 12954 w 21600"/>
              <a:gd name="T1" fmla="*/ 0 h 17283"/>
              <a:gd name="T2" fmla="*/ 21600 w 21600"/>
              <a:gd name="T3" fmla="*/ 17283 h 17283"/>
              <a:gd name="T4" fmla="*/ 0 w 21600"/>
              <a:gd name="T5" fmla="*/ 17283 h 17283"/>
            </a:gdLst>
            <a:ahLst/>
            <a:cxnLst>
              <a:cxn ang="0">
                <a:pos x="T0" y="T1"/>
              </a:cxn>
              <a:cxn ang="0">
                <a:pos x="T2" y="T3"/>
              </a:cxn>
              <a:cxn ang="0">
                <a:pos x="T4" y="T5"/>
              </a:cxn>
            </a:cxnLst>
            <a:rect l="0" t="0" r="r" b="b"/>
            <a:pathLst>
              <a:path w="21600" h="17283" fill="none" extrusionOk="0">
                <a:moveTo>
                  <a:pt x="12954" y="-1"/>
                </a:moveTo>
                <a:cubicBezTo>
                  <a:pt x="18396" y="4078"/>
                  <a:pt x="21600" y="10481"/>
                  <a:pt x="21600" y="17283"/>
                </a:cubicBezTo>
              </a:path>
              <a:path w="21600" h="17283" stroke="0" extrusionOk="0">
                <a:moveTo>
                  <a:pt x="12954" y="-1"/>
                </a:moveTo>
                <a:cubicBezTo>
                  <a:pt x="18396" y="4078"/>
                  <a:pt x="21600" y="10481"/>
                  <a:pt x="21600" y="17283"/>
                </a:cubicBezTo>
                <a:lnTo>
                  <a:pt x="0" y="17283"/>
                </a:lnTo>
                <a:close/>
              </a:path>
            </a:pathLst>
          </a:custGeom>
          <a:noFill/>
          <a:ln w="25400">
            <a:solidFill>
              <a:schemeClr val="tx1"/>
            </a:solidFill>
            <a:round/>
            <a:headEnd/>
            <a:tailEnd/>
          </a:ln>
          <a:effectLst/>
        </p:spPr>
        <p:txBody>
          <a:bodyPr wrap="none" anchor="ctr"/>
          <a:lstStyle/>
          <a:p>
            <a:endParaRPr lang="en-US"/>
          </a:p>
        </p:txBody>
      </p:sp>
      <p:sp>
        <p:nvSpPr>
          <p:cNvPr id="160812" name="Arc 44"/>
          <p:cNvSpPr>
            <a:spLocks/>
          </p:cNvSpPr>
          <p:nvPr/>
        </p:nvSpPr>
        <p:spPr bwMode="auto">
          <a:xfrm rot="659256">
            <a:off x="6858000" y="3197225"/>
            <a:ext cx="438150" cy="1141413"/>
          </a:xfrm>
          <a:custGeom>
            <a:avLst/>
            <a:gdLst>
              <a:gd name="G0" fmla="+- 0 0 0"/>
              <a:gd name="G1" fmla="+- 17283 0 0"/>
              <a:gd name="G2" fmla="+- 21600 0 0"/>
              <a:gd name="T0" fmla="*/ 12954 w 21600"/>
              <a:gd name="T1" fmla="*/ 0 h 17283"/>
              <a:gd name="T2" fmla="*/ 21600 w 21600"/>
              <a:gd name="T3" fmla="*/ 17283 h 17283"/>
              <a:gd name="T4" fmla="*/ 0 w 21600"/>
              <a:gd name="T5" fmla="*/ 17283 h 17283"/>
            </a:gdLst>
            <a:ahLst/>
            <a:cxnLst>
              <a:cxn ang="0">
                <a:pos x="T0" y="T1"/>
              </a:cxn>
              <a:cxn ang="0">
                <a:pos x="T2" y="T3"/>
              </a:cxn>
              <a:cxn ang="0">
                <a:pos x="T4" y="T5"/>
              </a:cxn>
            </a:cxnLst>
            <a:rect l="0" t="0" r="r" b="b"/>
            <a:pathLst>
              <a:path w="21600" h="17283" fill="none" extrusionOk="0">
                <a:moveTo>
                  <a:pt x="12954" y="-1"/>
                </a:moveTo>
                <a:cubicBezTo>
                  <a:pt x="18396" y="4078"/>
                  <a:pt x="21600" y="10481"/>
                  <a:pt x="21600" y="17283"/>
                </a:cubicBezTo>
              </a:path>
              <a:path w="21600" h="17283" stroke="0" extrusionOk="0">
                <a:moveTo>
                  <a:pt x="12954" y="-1"/>
                </a:moveTo>
                <a:cubicBezTo>
                  <a:pt x="18396" y="4078"/>
                  <a:pt x="21600" y="10481"/>
                  <a:pt x="21600" y="17283"/>
                </a:cubicBezTo>
                <a:lnTo>
                  <a:pt x="0" y="17283"/>
                </a:lnTo>
                <a:close/>
              </a:path>
            </a:pathLst>
          </a:custGeom>
          <a:noFill/>
          <a:ln w="25400">
            <a:solidFill>
              <a:schemeClr val="tx1"/>
            </a:solidFill>
            <a:round/>
            <a:headEnd/>
            <a:tailEnd/>
          </a:ln>
          <a:effectLst/>
        </p:spPr>
        <p:txBody>
          <a:bodyPr wrap="none" anchor="ctr"/>
          <a:lstStyle/>
          <a:p>
            <a:endParaRPr lang="en-US"/>
          </a:p>
        </p:txBody>
      </p:sp>
      <p:sp>
        <p:nvSpPr>
          <p:cNvPr id="160814" name="Line 46"/>
          <p:cNvSpPr>
            <a:spLocks noChangeShapeType="1"/>
          </p:cNvSpPr>
          <p:nvPr/>
        </p:nvSpPr>
        <p:spPr bwMode="auto">
          <a:xfrm flipH="1">
            <a:off x="7227888" y="3228975"/>
            <a:ext cx="207962" cy="0"/>
          </a:xfrm>
          <a:prstGeom prst="line">
            <a:avLst/>
          </a:prstGeom>
          <a:noFill/>
          <a:ln w="25400">
            <a:solidFill>
              <a:schemeClr val="tx1"/>
            </a:solidFill>
            <a:round/>
            <a:headEnd/>
            <a:tailEnd/>
          </a:ln>
          <a:effectLst/>
        </p:spPr>
        <p:txBody>
          <a:bodyPr wrap="none" anchor="ctr"/>
          <a:lstStyle/>
          <a:p>
            <a:endParaRPr lang="en-US"/>
          </a:p>
        </p:txBody>
      </p:sp>
      <p:sp>
        <p:nvSpPr>
          <p:cNvPr id="160815" name="Line 47"/>
          <p:cNvSpPr>
            <a:spLocks noChangeShapeType="1"/>
          </p:cNvSpPr>
          <p:nvPr/>
        </p:nvSpPr>
        <p:spPr bwMode="auto">
          <a:xfrm flipH="1">
            <a:off x="7177088" y="4362450"/>
            <a:ext cx="214312" cy="0"/>
          </a:xfrm>
          <a:prstGeom prst="line">
            <a:avLst/>
          </a:prstGeom>
          <a:noFill/>
          <a:ln w="25400">
            <a:solidFill>
              <a:schemeClr val="tx1"/>
            </a:solidFill>
            <a:round/>
            <a:headEnd/>
            <a:tailEnd/>
          </a:ln>
          <a:effectLst/>
        </p:spPr>
        <p:txBody>
          <a:bodyPr wrap="none" anchor="ctr"/>
          <a:lstStyle/>
          <a:p>
            <a:endParaRPr lang="en-US"/>
          </a:p>
        </p:txBody>
      </p:sp>
      <p:sp>
        <p:nvSpPr>
          <p:cNvPr id="160817" name="Line 49"/>
          <p:cNvSpPr>
            <a:spLocks noChangeShapeType="1"/>
          </p:cNvSpPr>
          <p:nvPr/>
        </p:nvSpPr>
        <p:spPr bwMode="auto">
          <a:xfrm flipV="1">
            <a:off x="889000" y="1096963"/>
            <a:ext cx="730250" cy="171450"/>
          </a:xfrm>
          <a:prstGeom prst="line">
            <a:avLst/>
          </a:prstGeom>
          <a:noFill/>
          <a:ln w="25400">
            <a:solidFill>
              <a:schemeClr val="tx1"/>
            </a:solidFill>
            <a:round/>
            <a:headEnd/>
            <a:tailEnd/>
          </a:ln>
          <a:effectLst/>
        </p:spPr>
        <p:txBody>
          <a:bodyPr wrap="none" anchor="ctr"/>
          <a:lstStyle/>
          <a:p>
            <a:endParaRPr lang="en-US"/>
          </a:p>
        </p:txBody>
      </p:sp>
      <p:sp>
        <p:nvSpPr>
          <p:cNvPr id="160818" name="Line 50"/>
          <p:cNvSpPr>
            <a:spLocks noChangeShapeType="1"/>
          </p:cNvSpPr>
          <p:nvPr/>
        </p:nvSpPr>
        <p:spPr bwMode="auto">
          <a:xfrm flipV="1">
            <a:off x="1047750" y="1089025"/>
            <a:ext cx="558800" cy="1520825"/>
          </a:xfrm>
          <a:prstGeom prst="line">
            <a:avLst/>
          </a:prstGeom>
          <a:noFill/>
          <a:ln w="25400">
            <a:solidFill>
              <a:schemeClr val="tx1"/>
            </a:solidFill>
            <a:round/>
            <a:headEnd/>
            <a:tailEnd/>
          </a:ln>
          <a:effectLst/>
        </p:spPr>
        <p:txBody>
          <a:bodyPr wrap="none" anchor="ctr"/>
          <a:lstStyle/>
          <a:p>
            <a:endParaRPr lang="en-US"/>
          </a:p>
        </p:txBody>
      </p:sp>
      <p:sp>
        <p:nvSpPr>
          <p:cNvPr id="160819" name="Line 51"/>
          <p:cNvSpPr>
            <a:spLocks noChangeShapeType="1"/>
          </p:cNvSpPr>
          <p:nvPr/>
        </p:nvSpPr>
        <p:spPr bwMode="auto">
          <a:xfrm flipH="1" flipV="1">
            <a:off x="1611313" y="1093788"/>
            <a:ext cx="41275" cy="835025"/>
          </a:xfrm>
          <a:prstGeom prst="line">
            <a:avLst/>
          </a:prstGeom>
          <a:noFill/>
          <a:ln w="25400">
            <a:solidFill>
              <a:schemeClr val="tx1"/>
            </a:solidFill>
            <a:round/>
            <a:headEnd/>
            <a:tailEnd/>
          </a:ln>
          <a:effectLst/>
        </p:spPr>
        <p:txBody>
          <a:bodyPr wrap="none" anchor="ctr"/>
          <a:lstStyle/>
          <a:p>
            <a:endParaRPr lang="en-US"/>
          </a:p>
        </p:txBody>
      </p:sp>
      <p:sp>
        <p:nvSpPr>
          <p:cNvPr id="160820" name="Line 52"/>
          <p:cNvSpPr>
            <a:spLocks noChangeShapeType="1"/>
          </p:cNvSpPr>
          <p:nvPr/>
        </p:nvSpPr>
        <p:spPr bwMode="auto">
          <a:xfrm>
            <a:off x="3065463" y="3924300"/>
            <a:ext cx="0" cy="635000"/>
          </a:xfrm>
          <a:prstGeom prst="line">
            <a:avLst/>
          </a:prstGeom>
          <a:noFill/>
          <a:ln w="25400">
            <a:solidFill>
              <a:schemeClr val="tx1"/>
            </a:solidFill>
            <a:round/>
            <a:headEnd/>
            <a:tailEnd/>
          </a:ln>
          <a:effectLst/>
        </p:spPr>
        <p:txBody>
          <a:bodyPr wrap="none" anchor="ctr"/>
          <a:lstStyle/>
          <a:p>
            <a:endParaRPr lang="en-US"/>
          </a:p>
        </p:txBody>
      </p:sp>
      <p:sp>
        <p:nvSpPr>
          <p:cNvPr id="160821" name="Line 53"/>
          <p:cNvSpPr>
            <a:spLocks noChangeShapeType="1"/>
          </p:cNvSpPr>
          <p:nvPr/>
        </p:nvSpPr>
        <p:spPr bwMode="auto">
          <a:xfrm>
            <a:off x="4195763" y="4881563"/>
            <a:ext cx="53975" cy="165100"/>
          </a:xfrm>
          <a:prstGeom prst="line">
            <a:avLst/>
          </a:prstGeom>
          <a:noFill/>
          <a:ln w="25400">
            <a:solidFill>
              <a:schemeClr val="tx1"/>
            </a:solidFill>
            <a:round/>
            <a:headEnd/>
            <a:tailEnd/>
          </a:ln>
          <a:effectLst/>
        </p:spPr>
        <p:txBody>
          <a:bodyPr wrap="none" anchor="ctr"/>
          <a:lstStyle/>
          <a:p>
            <a:endParaRPr lang="en-US"/>
          </a:p>
        </p:txBody>
      </p:sp>
      <p:sp>
        <p:nvSpPr>
          <p:cNvPr id="160822" name="Line 54"/>
          <p:cNvSpPr>
            <a:spLocks noChangeShapeType="1"/>
          </p:cNvSpPr>
          <p:nvPr/>
        </p:nvSpPr>
        <p:spPr bwMode="auto">
          <a:xfrm flipV="1">
            <a:off x="4906963" y="5059363"/>
            <a:ext cx="546100" cy="53975"/>
          </a:xfrm>
          <a:prstGeom prst="line">
            <a:avLst/>
          </a:prstGeom>
          <a:noFill/>
          <a:ln w="25400">
            <a:solidFill>
              <a:schemeClr val="tx1"/>
            </a:solidFill>
            <a:round/>
            <a:headEnd/>
            <a:tailEnd/>
          </a:ln>
          <a:effectLst/>
        </p:spPr>
        <p:txBody>
          <a:bodyPr wrap="none" anchor="ctr"/>
          <a:lstStyle/>
          <a:p>
            <a:endParaRPr lang="en-US"/>
          </a:p>
        </p:txBody>
      </p:sp>
      <p:sp>
        <p:nvSpPr>
          <p:cNvPr id="160823" name="Line 55"/>
          <p:cNvSpPr>
            <a:spLocks noChangeShapeType="1"/>
          </p:cNvSpPr>
          <p:nvPr/>
        </p:nvSpPr>
        <p:spPr bwMode="auto">
          <a:xfrm>
            <a:off x="6688138" y="4948238"/>
            <a:ext cx="0" cy="444500"/>
          </a:xfrm>
          <a:prstGeom prst="line">
            <a:avLst/>
          </a:prstGeom>
          <a:noFill/>
          <a:ln w="25400">
            <a:solidFill>
              <a:schemeClr val="tx1"/>
            </a:solidFill>
            <a:round/>
            <a:headEnd/>
            <a:tailEnd/>
          </a:ln>
          <a:effectLst/>
        </p:spPr>
        <p:txBody>
          <a:bodyPr wrap="none" anchor="ctr"/>
          <a:lstStyle/>
          <a:p>
            <a:endParaRPr lang="en-US"/>
          </a:p>
        </p:txBody>
      </p:sp>
      <p:sp>
        <p:nvSpPr>
          <p:cNvPr id="160824" name="Line 56"/>
          <p:cNvSpPr>
            <a:spLocks noChangeShapeType="1"/>
          </p:cNvSpPr>
          <p:nvPr/>
        </p:nvSpPr>
        <p:spPr bwMode="auto">
          <a:xfrm flipH="1">
            <a:off x="7980363" y="5329238"/>
            <a:ext cx="269875" cy="461962"/>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80" name="Picture 32" descr="07_04FreezeFracture-U"/>
          <p:cNvPicPr>
            <a:picLocks noChangeAspect="1" noChangeArrowheads="1"/>
          </p:cNvPicPr>
          <p:nvPr/>
        </p:nvPicPr>
        <p:blipFill>
          <a:blip r:embed="rId2" cstate="print"/>
          <a:srcRect/>
          <a:stretch>
            <a:fillRect/>
          </a:stretch>
        </p:blipFill>
        <p:spPr bwMode="auto">
          <a:xfrm>
            <a:off x="296863" y="1763713"/>
            <a:ext cx="8548687" cy="3328987"/>
          </a:xfrm>
          <a:prstGeom prst="rect">
            <a:avLst/>
          </a:prstGeom>
          <a:noFill/>
        </p:spPr>
      </p:pic>
      <p:sp>
        <p:nvSpPr>
          <p:cNvPr id="155674" name="Rectangle 26"/>
          <p:cNvSpPr>
            <a:spLocks noChangeArrowheads="1"/>
          </p:cNvSpPr>
          <p:nvPr/>
        </p:nvSpPr>
        <p:spPr bwMode="auto">
          <a:xfrm>
            <a:off x="6134100" y="1797050"/>
            <a:ext cx="1733550" cy="292100"/>
          </a:xfrm>
          <a:prstGeom prst="rect">
            <a:avLst/>
          </a:prstGeom>
          <a:solidFill>
            <a:srgbClr val="FECC69"/>
          </a:solidFill>
          <a:ln w="9525">
            <a:noFill/>
            <a:miter lim="800000"/>
            <a:headEnd/>
            <a:tailEnd/>
          </a:ln>
          <a:effectLst/>
        </p:spPr>
        <p:txBody>
          <a:bodyPr wrap="none" anchor="ctr"/>
          <a:lstStyle/>
          <a:p>
            <a:endParaRPr lang="en-US"/>
          </a:p>
        </p:txBody>
      </p:sp>
      <p:sp>
        <p:nvSpPr>
          <p:cNvPr id="155663" name="Rectangle 15"/>
          <p:cNvSpPr>
            <a:spLocks noChangeArrowheads="1"/>
          </p:cNvSpPr>
          <p:nvPr/>
        </p:nvSpPr>
        <p:spPr bwMode="auto">
          <a:xfrm>
            <a:off x="334963" y="1798638"/>
            <a:ext cx="1730375" cy="288925"/>
          </a:xfrm>
          <a:prstGeom prst="rect">
            <a:avLst/>
          </a:prstGeom>
          <a:solidFill>
            <a:srgbClr val="FECC69"/>
          </a:solidFill>
          <a:ln w="9525">
            <a:noFill/>
            <a:miter lim="800000"/>
            <a:headEnd/>
            <a:tailEnd/>
          </a:ln>
          <a:effectLst/>
        </p:spPr>
        <p:txBody>
          <a:bodyPr wrap="none" anchor="ctr"/>
          <a:lstStyle/>
          <a:p>
            <a:endParaRPr lang="en-US"/>
          </a:p>
        </p:txBody>
      </p:sp>
      <p:sp>
        <p:nvSpPr>
          <p:cNvPr id="155651" name="Rectangle 3"/>
          <p:cNvSpPr>
            <a:spLocks noGrp="1" noChangeArrowheads="1"/>
          </p:cNvSpPr>
          <p:nvPr>
            <p:ph type="ctrTitle"/>
          </p:nvPr>
        </p:nvSpPr>
        <p:spPr bwMode="auto">
          <a:xfrm>
            <a:off x="152400" y="0"/>
            <a:ext cx="1981200" cy="304800"/>
          </a:xfrm>
          <a:noFill/>
          <a:ln w="3175">
            <a:miter lim="800000"/>
            <a:headEnd/>
            <a:tailEnd/>
          </a:ln>
        </p:spPr>
        <p:txBody>
          <a:bodyPr vert="horz" wrap="square" lIns="91440" tIns="45720" rIns="91440" bIns="45720" numCol="1" anchor="t" anchorCtr="0" compatLnSpc="1">
            <a:prstTxWarp prst="textNoShape">
              <a:avLst/>
            </a:prstTxWarp>
          </a:bodyPr>
          <a:lstStyle/>
          <a:p>
            <a:pPr algn="l"/>
            <a:r>
              <a:rPr lang="en-US" sz="1200">
                <a:latin typeface="Arial" charset="0"/>
              </a:rPr>
              <a:t>Fig. 7-4</a:t>
            </a:r>
          </a:p>
        </p:txBody>
      </p:sp>
      <p:sp>
        <p:nvSpPr>
          <p:cNvPr id="155653" name="Text Box 5"/>
          <p:cNvSpPr txBox="1">
            <a:spLocks noChangeArrowheads="1"/>
          </p:cNvSpPr>
          <p:nvPr/>
        </p:nvSpPr>
        <p:spPr bwMode="auto">
          <a:xfrm>
            <a:off x="428625" y="1830388"/>
            <a:ext cx="1206500" cy="220662"/>
          </a:xfrm>
          <a:prstGeom prst="rect">
            <a:avLst/>
          </a:prstGeom>
          <a:solidFill>
            <a:srgbClr val="FECC69"/>
          </a:solidFill>
          <a:ln w="9525">
            <a:noFill/>
            <a:miter lim="800000"/>
            <a:headEnd/>
            <a:tailEnd/>
          </a:ln>
          <a:effectLst/>
        </p:spPr>
        <p:txBody>
          <a:bodyPr lIns="0" tIns="0" rIns="0" bIns="0">
            <a:spAutoFit/>
          </a:bodyPr>
          <a:lstStyle/>
          <a:p>
            <a:pPr algn="l">
              <a:lnSpc>
                <a:spcPct val="90000"/>
              </a:lnSpc>
            </a:pPr>
            <a:r>
              <a:rPr lang="en-US" sz="1600" b="1">
                <a:solidFill>
                  <a:srgbClr val="5C3F8C"/>
                </a:solidFill>
                <a:latin typeface="Arial" charset="0"/>
              </a:rPr>
              <a:t>TECHNIQUE</a:t>
            </a:r>
            <a:endParaRPr lang="en-US" sz="1600" b="1">
              <a:solidFill>
                <a:srgbClr val="5C3F8C"/>
              </a:solidFill>
            </a:endParaRPr>
          </a:p>
        </p:txBody>
      </p:sp>
      <p:sp>
        <p:nvSpPr>
          <p:cNvPr id="155665" name="Text Box 17"/>
          <p:cNvSpPr txBox="1">
            <a:spLocks noChangeArrowheads="1"/>
          </p:cNvSpPr>
          <p:nvPr/>
        </p:nvSpPr>
        <p:spPr bwMode="auto">
          <a:xfrm>
            <a:off x="3476625" y="2135188"/>
            <a:ext cx="1257300" cy="441325"/>
          </a:xfrm>
          <a:prstGeom prst="rect">
            <a:avLst/>
          </a:prstGeom>
          <a:noFill/>
          <a:ln w="9525">
            <a:noFill/>
            <a:miter lim="800000"/>
            <a:headEnd/>
            <a:tailEnd/>
          </a:ln>
          <a:effectLst/>
        </p:spPr>
        <p:txBody>
          <a:bodyPr lIns="0" tIns="0" rIns="0" bIns="0">
            <a:spAutoFit/>
          </a:bodyPr>
          <a:lstStyle/>
          <a:p>
            <a:pPr algn="l">
              <a:lnSpc>
                <a:spcPct val="90000"/>
              </a:lnSpc>
            </a:pPr>
            <a:r>
              <a:rPr lang="en-US" sz="1600" b="1">
                <a:latin typeface="Arial" charset="0"/>
              </a:rPr>
              <a:t>Extracellular</a:t>
            </a:r>
          </a:p>
          <a:p>
            <a:pPr algn="l">
              <a:lnSpc>
                <a:spcPct val="90000"/>
              </a:lnSpc>
            </a:pPr>
            <a:r>
              <a:rPr lang="en-US" sz="1600" b="1">
                <a:latin typeface="Arial" charset="0"/>
              </a:rPr>
              <a:t>layer</a:t>
            </a:r>
            <a:endParaRPr lang="en-US" sz="1600" b="1"/>
          </a:p>
        </p:txBody>
      </p:sp>
      <p:sp>
        <p:nvSpPr>
          <p:cNvPr id="155666" name="Line 18"/>
          <p:cNvSpPr>
            <a:spLocks noChangeShapeType="1"/>
          </p:cNvSpPr>
          <p:nvPr/>
        </p:nvSpPr>
        <p:spPr bwMode="auto">
          <a:xfrm>
            <a:off x="3949700" y="2482850"/>
            <a:ext cx="520700" cy="355600"/>
          </a:xfrm>
          <a:prstGeom prst="line">
            <a:avLst/>
          </a:prstGeom>
          <a:noFill/>
          <a:ln w="25400">
            <a:solidFill>
              <a:schemeClr val="tx1"/>
            </a:solidFill>
            <a:round/>
            <a:headEnd/>
            <a:tailEnd/>
          </a:ln>
          <a:effectLst/>
        </p:spPr>
        <p:txBody>
          <a:bodyPr wrap="none" anchor="ctr"/>
          <a:lstStyle/>
          <a:p>
            <a:endParaRPr lang="en-US"/>
          </a:p>
        </p:txBody>
      </p:sp>
      <p:sp>
        <p:nvSpPr>
          <p:cNvPr id="155667" name="Text Box 19"/>
          <p:cNvSpPr txBox="1">
            <a:spLocks noChangeArrowheads="1"/>
          </p:cNvSpPr>
          <p:nvPr/>
        </p:nvSpPr>
        <p:spPr bwMode="auto">
          <a:xfrm>
            <a:off x="2365375" y="3354388"/>
            <a:ext cx="527050" cy="220662"/>
          </a:xfrm>
          <a:prstGeom prst="rect">
            <a:avLst/>
          </a:prstGeom>
          <a:noFill/>
          <a:ln w="9525">
            <a:noFill/>
            <a:miter lim="800000"/>
            <a:headEnd/>
            <a:tailEnd/>
          </a:ln>
          <a:effectLst/>
        </p:spPr>
        <p:txBody>
          <a:bodyPr lIns="0" tIns="0" rIns="0" bIns="0">
            <a:spAutoFit/>
          </a:bodyPr>
          <a:lstStyle/>
          <a:p>
            <a:pPr algn="l">
              <a:lnSpc>
                <a:spcPct val="90000"/>
              </a:lnSpc>
            </a:pPr>
            <a:r>
              <a:rPr lang="en-US" sz="1600" b="1">
                <a:latin typeface="Arial" charset="0"/>
              </a:rPr>
              <a:t>Knife</a:t>
            </a:r>
            <a:endParaRPr lang="en-US" sz="1600" b="1"/>
          </a:p>
        </p:txBody>
      </p:sp>
      <p:sp>
        <p:nvSpPr>
          <p:cNvPr id="155668" name="Line 20"/>
          <p:cNvSpPr>
            <a:spLocks noChangeShapeType="1"/>
          </p:cNvSpPr>
          <p:nvPr/>
        </p:nvSpPr>
        <p:spPr bwMode="auto">
          <a:xfrm>
            <a:off x="2425700" y="3098800"/>
            <a:ext cx="184150" cy="260350"/>
          </a:xfrm>
          <a:prstGeom prst="line">
            <a:avLst/>
          </a:prstGeom>
          <a:noFill/>
          <a:ln w="25400">
            <a:solidFill>
              <a:schemeClr val="tx1"/>
            </a:solidFill>
            <a:round/>
            <a:headEnd/>
            <a:tailEnd/>
          </a:ln>
          <a:effectLst/>
        </p:spPr>
        <p:txBody>
          <a:bodyPr wrap="none" anchor="ctr"/>
          <a:lstStyle/>
          <a:p>
            <a:endParaRPr lang="en-US"/>
          </a:p>
        </p:txBody>
      </p:sp>
      <p:sp>
        <p:nvSpPr>
          <p:cNvPr id="155669" name="Text Box 21"/>
          <p:cNvSpPr txBox="1">
            <a:spLocks noChangeArrowheads="1"/>
          </p:cNvSpPr>
          <p:nvPr/>
        </p:nvSpPr>
        <p:spPr bwMode="auto">
          <a:xfrm>
            <a:off x="5102225" y="3195638"/>
            <a:ext cx="869950" cy="220662"/>
          </a:xfrm>
          <a:prstGeom prst="rect">
            <a:avLst/>
          </a:prstGeom>
          <a:noFill/>
          <a:ln w="9525">
            <a:noFill/>
            <a:miter lim="800000"/>
            <a:headEnd/>
            <a:tailEnd/>
          </a:ln>
          <a:effectLst/>
        </p:spPr>
        <p:txBody>
          <a:bodyPr lIns="0" tIns="0" rIns="0" bIns="0">
            <a:spAutoFit/>
          </a:bodyPr>
          <a:lstStyle/>
          <a:p>
            <a:pPr algn="l">
              <a:lnSpc>
                <a:spcPct val="90000"/>
              </a:lnSpc>
            </a:pPr>
            <a:r>
              <a:rPr lang="en-US" sz="1600" b="1">
                <a:latin typeface="Arial" charset="0"/>
              </a:rPr>
              <a:t>Proteins</a:t>
            </a:r>
            <a:endParaRPr lang="en-US" sz="1600" b="1"/>
          </a:p>
        </p:txBody>
      </p:sp>
      <p:sp>
        <p:nvSpPr>
          <p:cNvPr id="155670" name="Line 22"/>
          <p:cNvSpPr>
            <a:spLocks noChangeShapeType="1"/>
          </p:cNvSpPr>
          <p:nvPr/>
        </p:nvSpPr>
        <p:spPr bwMode="auto">
          <a:xfrm>
            <a:off x="5156200" y="2717800"/>
            <a:ext cx="260350" cy="457200"/>
          </a:xfrm>
          <a:prstGeom prst="line">
            <a:avLst/>
          </a:prstGeom>
          <a:noFill/>
          <a:ln w="25400">
            <a:solidFill>
              <a:schemeClr val="tx1"/>
            </a:solidFill>
            <a:round/>
            <a:headEnd/>
            <a:tailEnd/>
          </a:ln>
          <a:effectLst/>
        </p:spPr>
        <p:txBody>
          <a:bodyPr wrap="none" anchor="ctr"/>
          <a:lstStyle/>
          <a:p>
            <a:endParaRPr lang="en-US"/>
          </a:p>
        </p:txBody>
      </p:sp>
      <p:sp>
        <p:nvSpPr>
          <p:cNvPr id="155671" name="Line 23"/>
          <p:cNvSpPr>
            <a:spLocks noChangeShapeType="1"/>
          </p:cNvSpPr>
          <p:nvPr/>
        </p:nvSpPr>
        <p:spPr bwMode="auto">
          <a:xfrm flipV="1">
            <a:off x="4965700" y="3422650"/>
            <a:ext cx="450850" cy="190500"/>
          </a:xfrm>
          <a:prstGeom prst="line">
            <a:avLst/>
          </a:prstGeom>
          <a:noFill/>
          <a:ln w="25400">
            <a:solidFill>
              <a:schemeClr val="tx1"/>
            </a:solidFill>
            <a:round/>
            <a:headEnd/>
            <a:tailEnd/>
          </a:ln>
          <a:effectLst/>
        </p:spPr>
        <p:txBody>
          <a:bodyPr wrap="none" anchor="ctr"/>
          <a:lstStyle/>
          <a:p>
            <a:endParaRPr lang="en-US"/>
          </a:p>
        </p:txBody>
      </p:sp>
      <p:sp>
        <p:nvSpPr>
          <p:cNvPr id="155672" name="Text Box 24"/>
          <p:cNvSpPr txBox="1">
            <a:spLocks noChangeArrowheads="1"/>
          </p:cNvSpPr>
          <p:nvPr/>
        </p:nvSpPr>
        <p:spPr bwMode="auto">
          <a:xfrm>
            <a:off x="6130925" y="3240088"/>
            <a:ext cx="2660650" cy="220662"/>
          </a:xfrm>
          <a:prstGeom prst="rect">
            <a:avLst/>
          </a:prstGeom>
          <a:noFill/>
          <a:ln w="9525">
            <a:noFill/>
            <a:miter lim="800000"/>
            <a:headEnd/>
            <a:tailEnd/>
          </a:ln>
          <a:effectLst/>
        </p:spPr>
        <p:txBody>
          <a:bodyPr lIns="0" tIns="0" rIns="0" bIns="0">
            <a:spAutoFit/>
          </a:bodyPr>
          <a:lstStyle/>
          <a:p>
            <a:pPr algn="l">
              <a:lnSpc>
                <a:spcPct val="90000"/>
              </a:lnSpc>
            </a:pPr>
            <a:r>
              <a:rPr lang="en-US" sz="1600" b="1">
                <a:latin typeface="Arial" charset="0"/>
              </a:rPr>
              <a:t>Inside of extracellular layer</a:t>
            </a:r>
            <a:endParaRPr lang="en-US" sz="1600" b="1"/>
          </a:p>
        </p:txBody>
      </p:sp>
      <p:sp>
        <p:nvSpPr>
          <p:cNvPr id="155673" name="Text Box 25"/>
          <p:cNvSpPr txBox="1">
            <a:spLocks noChangeArrowheads="1"/>
          </p:cNvSpPr>
          <p:nvPr/>
        </p:nvSpPr>
        <p:spPr bwMode="auto">
          <a:xfrm>
            <a:off x="6219825" y="1836738"/>
            <a:ext cx="971550" cy="220662"/>
          </a:xfrm>
          <a:prstGeom prst="rect">
            <a:avLst/>
          </a:prstGeom>
          <a:noFill/>
          <a:ln w="9525">
            <a:noFill/>
            <a:miter lim="800000"/>
            <a:headEnd/>
            <a:tailEnd/>
          </a:ln>
          <a:effectLst/>
        </p:spPr>
        <p:txBody>
          <a:bodyPr lIns="0" tIns="0" rIns="0" bIns="0">
            <a:spAutoFit/>
          </a:bodyPr>
          <a:lstStyle/>
          <a:p>
            <a:pPr algn="l">
              <a:lnSpc>
                <a:spcPct val="90000"/>
              </a:lnSpc>
            </a:pPr>
            <a:r>
              <a:rPr lang="en-US" sz="1600" b="1">
                <a:solidFill>
                  <a:srgbClr val="5C3F8C"/>
                </a:solidFill>
                <a:latin typeface="Arial" charset="0"/>
              </a:rPr>
              <a:t>RESULTS</a:t>
            </a:r>
            <a:endParaRPr lang="en-US" sz="1600" b="1">
              <a:solidFill>
                <a:srgbClr val="5C3F8C"/>
              </a:solidFill>
            </a:endParaRPr>
          </a:p>
        </p:txBody>
      </p:sp>
      <p:sp>
        <p:nvSpPr>
          <p:cNvPr id="155675" name="Text Box 27"/>
          <p:cNvSpPr txBox="1">
            <a:spLocks noChangeArrowheads="1"/>
          </p:cNvSpPr>
          <p:nvPr/>
        </p:nvSpPr>
        <p:spPr bwMode="auto">
          <a:xfrm>
            <a:off x="6130925" y="4687888"/>
            <a:ext cx="2660650" cy="220662"/>
          </a:xfrm>
          <a:prstGeom prst="rect">
            <a:avLst/>
          </a:prstGeom>
          <a:noFill/>
          <a:ln w="9525">
            <a:noFill/>
            <a:miter lim="800000"/>
            <a:headEnd/>
            <a:tailEnd/>
          </a:ln>
          <a:effectLst/>
        </p:spPr>
        <p:txBody>
          <a:bodyPr lIns="0" tIns="0" rIns="0" bIns="0">
            <a:spAutoFit/>
          </a:bodyPr>
          <a:lstStyle/>
          <a:p>
            <a:pPr algn="l">
              <a:lnSpc>
                <a:spcPct val="90000"/>
              </a:lnSpc>
            </a:pPr>
            <a:r>
              <a:rPr lang="en-US" sz="1600" b="1">
                <a:latin typeface="Arial" charset="0"/>
              </a:rPr>
              <a:t>Inside of cytoplasmic layer</a:t>
            </a:r>
            <a:endParaRPr lang="en-US" sz="1600" b="1"/>
          </a:p>
        </p:txBody>
      </p:sp>
      <p:sp>
        <p:nvSpPr>
          <p:cNvPr id="155676" name="Text Box 28"/>
          <p:cNvSpPr txBox="1">
            <a:spLocks noChangeArrowheads="1"/>
          </p:cNvSpPr>
          <p:nvPr/>
        </p:nvSpPr>
        <p:spPr bwMode="auto">
          <a:xfrm>
            <a:off x="3502025" y="4402138"/>
            <a:ext cx="1758950" cy="220662"/>
          </a:xfrm>
          <a:prstGeom prst="rect">
            <a:avLst/>
          </a:prstGeom>
          <a:noFill/>
          <a:ln w="9525">
            <a:noFill/>
            <a:miter lim="800000"/>
            <a:headEnd/>
            <a:tailEnd/>
          </a:ln>
          <a:effectLst/>
        </p:spPr>
        <p:txBody>
          <a:bodyPr lIns="0" tIns="0" rIns="0" bIns="0">
            <a:spAutoFit/>
          </a:bodyPr>
          <a:lstStyle/>
          <a:p>
            <a:pPr algn="l">
              <a:lnSpc>
                <a:spcPct val="90000"/>
              </a:lnSpc>
            </a:pPr>
            <a:r>
              <a:rPr lang="en-US" sz="1600" b="1">
                <a:latin typeface="Arial" charset="0"/>
              </a:rPr>
              <a:t>Cytoplasmic layer</a:t>
            </a:r>
            <a:endParaRPr lang="en-US" sz="1600" b="1"/>
          </a:p>
        </p:txBody>
      </p:sp>
      <p:sp>
        <p:nvSpPr>
          <p:cNvPr id="155677" name="Line 29"/>
          <p:cNvSpPr>
            <a:spLocks noChangeShapeType="1"/>
          </p:cNvSpPr>
          <p:nvPr/>
        </p:nvSpPr>
        <p:spPr bwMode="auto">
          <a:xfrm flipV="1">
            <a:off x="4032250" y="4076700"/>
            <a:ext cx="406400" cy="323850"/>
          </a:xfrm>
          <a:prstGeom prst="line">
            <a:avLst/>
          </a:prstGeom>
          <a:noFill/>
          <a:ln w="25400">
            <a:solidFill>
              <a:schemeClr val="tx1"/>
            </a:solidFill>
            <a:round/>
            <a:headEnd/>
            <a:tailEnd/>
          </a:ln>
          <a:effectLst/>
        </p:spPr>
        <p:txBody>
          <a:bodyPr wrap="none" anchor="ctr"/>
          <a:lstStyle/>
          <a:p>
            <a:endParaRPr lang="en-US"/>
          </a:p>
        </p:txBody>
      </p:sp>
      <p:sp>
        <p:nvSpPr>
          <p:cNvPr id="155678" name="Text Box 30"/>
          <p:cNvSpPr txBox="1">
            <a:spLocks noChangeArrowheads="1"/>
          </p:cNvSpPr>
          <p:nvPr/>
        </p:nvSpPr>
        <p:spPr bwMode="auto">
          <a:xfrm>
            <a:off x="720725" y="4408488"/>
            <a:ext cx="1898650" cy="220662"/>
          </a:xfrm>
          <a:prstGeom prst="rect">
            <a:avLst/>
          </a:prstGeom>
          <a:noFill/>
          <a:ln w="9525">
            <a:noFill/>
            <a:miter lim="800000"/>
            <a:headEnd/>
            <a:tailEnd/>
          </a:ln>
          <a:effectLst/>
        </p:spPr>
        <p:txBody>
          <a:bodyPr lIns="0" tIns="0" rIns="0" bIns="0">
            <a:spAutoFit/>
          </a:bodyPr>
          <a:lstStyle/>
          <a:p>
            <a:pPr algn="l">
              <a:lnSpc>
                <a:spcPct val="90000"/>
              </a:lnSpc>
            </a:pPr>
            <a:r>
              <a:rPr lang="en-US" sz="1600" b="1">
                <a:latin typeface="Arial" charset="0"/>
              </a:rPr>
              <a:t>Plasma membrane</a:t>
            </a:r>
            <a:endParaRPr lang="en-US" sz="1600" b="1"/>
          </a:p>
        </p:txBody>
      </p:sp>
      <p:sp>
        <p:nvSpPr>
          <p:cNvPr id="155679" name="Line 31"/>
          <p:cNvSpPr>
            <a:spLocks noChangeShapeType="1"/>
          </p:cNvSpPr>
          <p:nvPr/>
        </p:nvSpPr>
        <p:spPr bwMode="auto">
          <a:xfrm>
            <a:off x="1466850" y="3930650"/>
            <a:ext cx="0" cy="450850"/>
          </a:xfrm>
          <a:prstGeom prst="line">
            <a:avLst/>
          </a:prstGeom>
          <a:noFill/>
          <a:ln w="25400">
            <a:solidFill>
              <a:schemeClr val="tx1"/>
            </a:solidFill>
            <a:round/>
            <a:headEnd/>
            <a:tailEnd/>
          </a:ln>
          <a:effectLst/>
        </p:spPr>
        <p:txBody>
          <a:bodyPr wrap="none" anchor="ctr"/>
          <a:lstStyle/>
          <a:p>
            <a:endParaRPr lang="en-US"/>
          </a:p>
        </p:txBody>
      </p:sp>
      <p:sp>
        <p:nvSpPr>
          <p:cNvPr id="21" name="TextBox 20"/>
          <p:cNvSpPr txBox="1"/>
          <p:nvPr/>
        </p:nvSpPr>
        <p:spPr>
          <a:xfrm>
            <a:off x="533400" y="457200"/>
            <a:ext cx="4413644" cy="707886"/>
          </a:xfrm>
          <a:prstGeom prst="rect">
            <a:avLst/>
          </a:prstGeom>
          <a:noFill/>
        </p:spPr>
        <p:txBody>
          <a:bodyPr wrap="none" rtlCol="0">
            <a:spAutoFit/>
          </a:bodyPr>
          <a:lstStyle/>
          <a:p>
            <a:r>
              <a:rPr lang="en-US" sz="4000" dirty="0" smtClean="0"/>
              <a:t>Phospholipid Bilayer</a:t>
            </a:r>
            <a:endParaRPr lang="en-US" sz="4000" dirty="0"/>
          </a:p>
        </p:txBody>
      </p:sp>
      <p:cxnSp>
        <p:nvCxnSpPr>
          <p:cNvPr id="23" name="Straight Connector 22"/>
          <p:cNvCxnSpPr/>
          <p:nvPr/>
        </p:nvCxnSpPr>
        <p:spPr>
          <a:xfrm>
            <a:off x="4648200" y="1066800"/>
            <a:ext cx="1295400" cy="990600"/>
          </a:xfrm>
          <a:prstGeom prst="line">
            <a:avLst/>
          </a:prstGeom>
        </p:spPr>
        <p:style>
          <a:lnRef idx="2">
            <a:schemeClr val="dk1"/>
          </a:lnRef>
          <a:fillRef idx="0">
            <a:schemeClr val="dk1"/>
          </a:fillRef>
          <a:effectRef idx="1">
            <a:schemeClr val="dk1"/>
          </a:effectRef>
          <a:fontRef idx="minor">
            <a:schemeClr val="tx1"/>
          </a:fontRef>
        </p:style>
      </p:cxnSp>
      <p:cxnSp>
        <p:nvCxnSpPr>
          <p:cNvPr id="25" name="Straight Arrow Connector 24"/>
          <p:cNvCxnSpPr/>
          <p:nvPr/>
        </p:nvCxnSpPr>
        <p:spPr>
          <a:xfrm rot="5400000">
            <a:off x="5143500" y="2705100"/>
            <a:ext cx="1447800" cy="3048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7" name="Straight Arrow Connector 26"/>
          <p:cNvCxnSpPr/>
          <p:nvPr/>
        </p:nvCxnSpPr>
        <p:spPr>
          <a:xfrm rot="10800000" flipV="1">
            <a:off x="5638800" y="2133600"/>
            <a:ext cx="381000" cy="2286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5" name="Picture 15" descr="07_02PhospholipidBilayer-U"/>
          <p:cNvPicPr>
            <a:picLocks noChangeAspect="1" noChangeArrowheads="1"/>
          </p:cNvPicPr>
          <p:nvPr/>
        </p:nvPicPr>
        <p:blipFill>
          <a:blip r:embed="rId2" cstate="print"/>
          <a:srcRect/>
          <a:stretch>
            <a:fillRect/>
          </a:stretch>
        </p:blipFill>
        <p:spPr bwMode="auto">
          <a:xfrm>
            <a:off x="739775" y="146050"/>
            <a:ext cx="7664450" cy="6565900"/>
          </a:xfrm>
          <a:prstGeom prst="rect">
            <a:avLst/>
          </a:prstGeom>
          <a:noFill/>
        </p:spPr>
      </p:pic>
      <p:sp>
        <p:nvSpPr>
          <p:cNvPr id="153602" name="Rectangle 2"/>
          <p:cNvSpPr>
            <a:spLocks noGrp="1" noChangeArrowheads="1"/>
          </p:cNvSpPr>
          <p:nvPr>
            <p:ph type="ctrTitle"/>
          </p:nvPr>
        </p:nvSpPr>
        <p:spPr bwMode="auto">
          <a:xfrm>
            <a:off x="152400" y="0"/>
            <a:ext cx="1981200" cy="304800"/>
          </a:xfrm>
          <a:noFill/>
          <a:ln w="3175">
            <a:miter lim="800000"/>
            <a:headEnd/>
            <a:tailEnd/>
          </a:ln>
        </p:spPr>
        <p:txBody>
          <a:bodyPr vert="horz" wrap="square" lIns="91440" tIns="45720" rIns="91440" bIns="45720" numCol="1" anchor="t" anchorCtr="0" compatLnSpc="1">
            <a:prstTxWarp prst="textNoShape">
              <a:avLst/>
            </a:prstTxWarp>
          </a:bodyPr>
          <a:lstStyle/>
          <a:p>
            <a:pPr algn="l"/>
            <a:r>
              <a:rPr lang="en-US" sz="1200">
                <a:latin typeface="Arial" charset="0"/>
              </a:rPr>
              <a:t>Fig. 7-2</a:t>
            </a:r>
          </a:p>
        </p:txBody>
      </p:sp>
      <p:sp>
        <p:nvSpPr>
          <p:cNvPr id="153603" name="Text Box 3"/>
          <p:cNvSpPr txBox="1">
            <a:spLocks noChangeArrowheads="1"/>
          </p:cNvSpPr>
          <p:nvPr/>
        </p:nvSpPr>
        <p:spPr bwMode="auto">
          <a:xfrm>
            <a:off x="750888" y="3995738"/>
            <a:ext cx="1412875" cy="549275"/>
          </a:xfrm>
          <a:prstGeom prst="rect">
            <a:avLst/>
          </a:prstGeom>
          <a:noFill/>
          <a:ln w="9525">
            <a:noFill/>
            <a:miter lim="800000"/>
            <a:headEnd/>
            <a:tailEnd/>
          </a:ln>
          <a:effectLst/>
        </p:spPr>
        <p:txBody>
          <a:bodyPr lIns="0" tIns="0" rIns="0" bIns="0">
            <a:spAutoFit/>
          </a:bodyPr>
          <a:lstStyle/>
          <a:p>
            <a:pPr algn="l">
              <a:lnSpc>
                <a:spcPct val="90000"/>
              </a:lnSpc>
            </a:pPr>
            <a:r>
              <a:rPr lang="en-US" sz="2000" b="1">
                <a:latin typeface="Arial" charset="0"/>
              </a:rPr>
              <a:t>Hydrophilic</a:t>
            </a:r>
          </a:p>
          <a:p>
            <a:pPr algn="l">
              <a:lnSpc>
                <a:spcPct val="90000"/>
              </a:lnSpc>
            </a:pPr>
            <a:r>
              <a:rPr lang="en-US" sz="2000" b="1">
                <a:latin typeface="Arial" charset="0"/>
              </a:rPr>
              <a:t>head</a:t>
            </a:r>
            <a:endParaRPr lang="en-US" sz="2000" b="1"/>
          </a:p>
        </p:txBody>
      </p:sp>
      <p:sp>
        <p:nvSpPr>
          <p:cNvPr id="153607" name="Line 7"/>
          <p:cNvSpPr>
            <a:spLocks noChangeShapeType="1"/>
          </p:cNvSpPr>
          <p:nvPr/>
        </p:nvSpPr>
        <p:spPr bwMode="auto">
          <a:xfrm>
            <a:off x="1392238" y="4411663"/>
            <a:ext cx="1160462" cy="0"/>
          </a:xfrm>
          <a:prstGeom prst="line">
            <a:avLst/>
          </a:prstGeom>
          <a:noFill/>
          <a:ln w="25400">
            <a:solidFill>
              <a:schemeClr val="tx1"/>
            </a:solidFill>
            <a:round/>
            <a:headEnd/>
            <a:tailEnd/>
          </a:ln>
          <a:effectLst/>
        </p:spPr>
        <p:txBody>
          <a:bodyPr wrap="none" anchor="ctr"/>
          <a:lstStyle/>
          <a:p>
            <a:endParaRPr lang="en-US"/>
          </a:p>
        </p:txBody>
      </p:sp>
      <p:sp>
        <p:nvSpPr>
          <p:cNvPr id="153608" name="Text Box 8"/>
          <p:cNvSpPr txBox="1">
            <a:spLocks noChangeArrowheads="1"/>
          </p:cNvSpPr>
          <p:nvPr/>
        </p:nvSpPr>
        <p:spPr bwMode="auto">
          <a:xfrm>
            <a:off x="3578225" y="3810000"/>
            <a:ext cx="973138" cy="274638"/>
          </a:xfrm>
          <a:prstGeom prst="rect">
            <a:avLst/>
          </a:prstGeom>
          <a:noFill/>
          <a:ln w="9525">
            <a:noFill/>
            <a:miter lim="800000"/>
            <a:headEnd/>
            <a:tailEnd/>
          </a:ln>
          <a:effectLst/>
        </p:spPr>
        <p:txBody>
          <a:bodyPr lIns="0" tIns="0" rIns="0" bIns="0">
            <a:spAutoFit/>
          </a:bodyPr>
          <a:lstStyle/>
          <a:p>
            <a:pPr algn="l">
              <a:lnSpc>
                <a:spcPct val="90000"/>
              </a:lnSpc>
            </a:pPr>
            <a:r>
              <a:rPr lang="en-US" sz="2000" b="1">
                <a:latin typeface="Arial" charset="0"/>
              </a:rPr>
              <a:t>WATER</a:t>
            </a:r>
            <a:endParaRPr lang="en-US" sz="2000" b="1"/>
          </a:p>
        </p:txBody>
      </p:sp>
      <p:sp>
        <p:nvSpPr>
          <p:cNvPr id="153609" name="Text Box 9"/>
          <p:cNvSpPr txBox="1">
            <a:spLocks noChangeArrowheads="1"/>
          </p:cNvSpPr>
          <p:nvPr/>
        </p:nvSpPr>
        <p:spPr bwMode="auto">
          <a:xfrm>
            <a:off x="777875" y="5053013"/>
            <a:ext cx="1582738" cy="549275"/>
          </a:xfrm>
          <a:prstGeom prst="rect">
            <a:avLst/>
          </a:prstGeom>
          <a:noFill/>
          <a:ln w="9525">
            <a:noFill/>
            <a:miter lim="800000"/>
            <a:headEnd/>
            <a:tailEnd/>
          </a:ln>
          <a:effectLst/>
        </p:spPr>
        <p:txBody>
          <a:bodyPr lIns="0" tIns="0" rIns="0" bIns="0">
            <a:spAutoFit/>
          </a:bodyPr>
          <a:lstStyle/>
          <a:p>
            <a:pPr algn="l">
              <a:lnSpc>
                <a:spcPct val="90000"/>
              </a:lnSpc>
            </a:pPr>
            <a:r>
              <a:rPr lang="en-US" sz="2000" b="1">
                <a:latin typeface="Arial" charset="0"/>
              </a:rPr>
              <a:t>Hydrophobic</a:t>
            </a:r>
          </a:p>
          <a:p>
            <a:pPr algn="l">
              <a:lnSpc>
                <a:spcPct val="90000"/>
              </a:lnSpc>
            </a:pPr>
            <a:r>
              <a:rPr lang="en-US" sz="2000" b="1">
                <a:latin typeface="Arial" charset="0"/>
              </a:rPr>
              <a:t>tail</a:t>
            </a:r>
            <a:endParaRPr lang="en-US" sz="2000" b="1"/>
          </a:p>
        </p:txBody>
      </p:sp>
      <p:sp>
        <p:nvSpPr>
          <p:cNvPr id="153610" name="Line 10"/>
          <p:cNvSpPr>
            <a:spLocks noChangeShapeType="1"/>
          </p:cNvSpPr>
          <p:nvPr/>
        </p:nvSpPr>
        <p:spPr bwMode="auto">
          <a:xfrm flipV="1">
            <a:off x="2222500" y="4897438"/>
            <a:ext cx="296863" cy="165100"/>
          </a:xfrm>
          <a:prstGeom prst="line">
            <a:avLst/>
          </a:prstGeom>
          <a:noFill/>
          <a:ln w="25400">
            <a:solidFill>
              <a:schemeClr val="tx1"/>
            </a:solidFill>
            <a:round/>
            <a:headEnd/>
            <a:tailEnd/>
          </a:ln>
          <a:effectLst/>
        </p:spPr>
        <p:txBody>
          <a:bodyPr wrap="none" anchor="ctr"/>
          <a:lstStyle/>
          <a:p>
            <a:endParaRPr lang="en-US"/>
          </a:p>
        </p:txBody>
      </p:sp>
      <p:sp>
        <p:nvSpPr>
          <p:cNvPr id="153611" name="Text Box 11"/>
          <p:cNvSpPr txBox="1">
            <a:spLocks noChangeArrowheads="1"/>
          </p:cNvSpPr>
          <p:nvPr/>
        </p:nvSpPr>
        <p:spPr bwMode="auto">
          <a:xfrm>
            <a:off x="3575050" y="6130925"/>
            <a:ext cx="973138" cy="274638"/>
          </a:xfrm>
          <a:prstGeom prst="rect">
            <a:avLst/>
          </a:prstGeom>
          <a:noFill/>
          <a:ln w="9525">
            <a:noFill/>
            <a:miter lim="800000"/>
            <a:headEnd/>
            <a:tailEnd/>
          </a:ln>
          <a:effectLst/>
        </p:spPr>
        <p:txBody>
          <a:bodyPr lIns="0" tIns="0" rIns="0" bIns="0">
            <a:spAutoFit/>
          </a:bodyPr>
          <a:lstStyle/>
          <a:p>
            <a:pPr algn="l">
              <a:lnSpc>
                <a:spcPct val="90000"/>
              </a:lnSpc>
            </a:pPr>
            <a:r>
              <a:rPr lang="en-US" sz="2000" b="1">
                <a:latin typeface="Arial" charset="0"/>
              </a:rPr>
              <a:t>WATER</a:t>
            </a:r>
            <a:endParaRPr lang="en-US" sz="2000" b="1"/>
          </a:p>
        </p:txBody>
      </p:sp>
      <p:sp>
        <p:nvSpPr>
          <p:cNvPr id="153614" name="Rectangle 14"/>
          <p:cNvSpPr>
            <a:spLocks noChangeArrowheads="1"/>
          </p:cNvSpPr>
          <p:nvPr/>
        </p:nvSpPr>
        <p:spPr bwMode="auto">
          <a:xfrm>
            <a:off x="5124450" y="4140200"/>
            <a:ext cx="238125" cy="1917700"/>
          </a:xfrm>
          <a:prstGeom prst="rect">
            <a:avLst/>
          </a:prstGeom>
          <a:noFill/>
          <a:ln w="25400">
            <a:solidFill>
              <a:schemeClr val="tx1"/>
            </a:solidFill>
            <a:miter lim="800000"/>
            <a:headEnd/>
            <a:tailEnd/>
          </a:ln>
          <a:effectLst/>
        </p:spPr>
        <p:txBody>
          <a:bodyPr wrap="none" anchor="ctr"/>
          <a:lstStyle/>
          <a:p>
            <a:endParaRPr lang="en-US"/>
          </a:p>
        </p:txBody>
      </p:sp>
      <p:sp>
        <p:nvSpPr>
          <p:cNvPr id="11" name="TextBox 10"/>
          <p:cNvSpPr txBox="1"/>
          <p:nvPr/>
        </p:nvSpPr>
        <p:spPr>
          <a:xfrm>
            <a:off x="0" y="152400"/>
            <a:ext cx="6781800" cy="3785652"/>
          </a:xfrm>
          <a:prstGeom prst="rect">
            <a:avLst/>
          </a:prstGeom>
          <a:noFill/>
        </p:spPr>
        <p:txBody>
          <a:bodyPr wrap="square" rtlCol="0">
            <a:spAutoFit/>
          </a:bodyPr>
          <a:lstStyle/>
          <a:p>
            <a:r>
              <a:rPr lang="en-US" sz="2400" dirty="0" smtClean="0"/>
              <a:t>Why Phospholipids?  They are amphipathic – they like water At the polar side (phosphate group) and don’t like water the fatty Acid component.  Thus water will approach the molecule at both Sides – intracellular water and extracellular water.  However, the Fatty acid region (in the middle of the bilayer) will not let water or Water soluble substances pass through easily – thus keeping excess Water or water soluble substances from entering or leaving the </a:t>
            </a:r>
          </a:p>
          <a:p>
            <a:r>
              <a:rPr lang="en-US" sz="2400" dirty="0" smtClean="0"/>
              <a:t>Cell. </a:t>
            </a:r>
            <a:endParaRPr lang="en-US" sz="24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Phospholipid</a:t>
            </a:r>
            <a:endParaRPr lang="en-US" dirty="0"/>
          </a:p>
        </p:txBody>
      </p:sp>
      <p:pic>
        <p:nvPicPr>
          <p:cNvPr id="4" name="Content Placeholder 3" descr="Triglyceride 4.JPG"/>
          <p:cNvPicPr>
            <a:picLocks noGrp="1" noChangeAspect="1"/>
          </p:cNvPicPr>
          <p:nvPr>
            <p:ph idx="1"/>
          </p:nvPr>
        </p:nvPicPr>
        <p:blipFill>
          <a:blip r:embed="rId2" cstate="print"/>
          <a:stretch>
            <a:fillRect/>
          </a:stretch>
        </p:blipFill>
        <p:spPr>
          <a:xfrm>
            <a:off x="2059440" y="1600200"/>
            <a:ext cx="5025119" cy="4525963"/>
          </a:xfr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lstStyle/>
          <a:p>
            <a:r>
              <a:rPr lang="en-US" dirty="0" smtClean="0"/>
              <a:t>Proteins in cell membrane</a:t>
            </a:r>
            <a:endParaRPr lang="en-US" dirty="0"/>
          </a:p>
        </p:txBody>
      </p:sp>
      <p:sp>
        <p:nvSpPr>
          <p:cNvPr id="3" name="Content Placeholder 2"/>
          <p:cNvSpPr>
            <a:spLocks noGrp="1"/>
          </p:cNvSpPr>
          <p:nvPr>
            <p:ph idx="1"/>
          </p:nvPr>
        </p:nvSpPr>
        <p:spPr>
          <a:xfrm>
            <a:off x="0" y="990600"/>
            <a:ext cx="8686800" cy="5562600"/>
          </a:xfrm>
        </p:spPr>
        <p:txBody>
          <a:bodyPr>
            <a:normAutofit/>
          </a:bodyPr>
          <a:lstStyle/>
          <a:p>
            <a:r>
              <a:rPr lang="en-US" dirty="0" smtClean="0"/>
              <a:t>Two types in accordance to location within the membrane</a:t>
            </a:r>
          </a:p>
          <a:p>
            <a:r>
              <a:rPr lang="en-US" b="1" dirty="0" smtClean="0"/>
              <a:t>Integral Proteins </a:t>
            </a:r>
            <a:r>
              <a:rPr lang="en-US" dirty="0" smtClean="0"/>
              <a:t>(transmembrane and partial transmembrane) – transmembrane proteins span the entire thickness of the membrane &amp; partial ones go partway through the membrane</a:t>
            </a:r>
          </a:p>
          <a:p>
            <a:r>
              <a:rPr lang="en-US" b="1" dirty="0" smtClean="0"/>
              <a:t>Peripheral Proteins </a:t>
            </a:r>
            <a:r>
              <a:rPr lang="en-US" dirty="0" smtClean="0"/>
              <a:t>are not embedded in the lipid bilayer at all; they are appendages loosely bound to the surface of the membrane, often to exposed parts of the integral proteins.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43" name="Picture 19" descr="07_03FluidMosaicModel-U"/>
          <p:cNvPicPr>
            <a:picLocks noChangeAspect="1" noChangeArrowheads="1"/>
          </p:cNvPicPr>
          <p:nvPr/>
        </p:nvPicPr>
        <p:blipFill>
          <a:blip r:embed="rId2" cstate="print"/>
          <a:srcRect/>
          <a:stretch>
            <a:fillRect/>
          </a:stretch>
        </p:blipFill>
        <p:spPr bwMode="auto">
          <a:xfrm>
            <a:off x="296863" y="1028700"/>
            <a:ext cx="8548687" cy="4799013"/>
          </a:xfrm>
          <a:prstGeom prst="rect">
            <a:avLst/>
          </a:prstGeom>
          <a:noFill/>
        </p:spPr>
      </p:pic>
      <p:sp>
        <p:nvSpPr>
          <p:cNvPr id="154627" name="Rectangle 3"/>
          <p:cNvSpPr>
            <a:spLocks noGrp="1" noChangeArrowheads="1"/>
          </p:cNvSpPr>
          <p:nvPr>
            <p:ph type="ctrTitle"/>
          </p:nvPr>
        </p:nvSpPr>
        <p:spPr bwMode="auto">
          <a:xfrm>
            <a:off x="152400" y="0"/>
            <a:ext cx="1981200" cy="304800"/>
          </a:xfrm>
          <a:noFill/>
          <a:ln w="3175">
            <a:miter lim="800000"/>
            <a:headEnd/>
            <a:tailEnd/>
          </a:ln>
        </p:spPr>
        <p:txBody>
          <a:bodyPr vert="horz" wrap="square" lIns="91440" tIns="45720" rIns="91440" bIns="45720" numCol="1" anchor="t" anchorCtr="0" compatLnSpc="1">
            <a:prstTxWarp prst="textNoShape">
              <a:avLst/>
            </a:prstTxWarp>
          </a:bodyPr>
          <a:lstStyle/>
          <a:p>
            <a:pPr algn="l"/>
            <a:r>
              <a:rPr lang="en-US" sz="1200">
                <a:latin typeface="Arial" charset="0"/>
              </a:rPr>
              <a:t>Fig. 7-3</a:t>
            </a:r>
          </a:p>
        </p:txBody>
      </p:sp>
      <p:sp>
        <p:nvSpPr>
          <p:cNvPr id="154633" name="Text Box 9"/>
          <p:cNvSpPr txBox="1">
            <a:spLocks noChangeArrowheads="1"/>
          </p:cNvSpPr>
          <p:nvPr/>
        </p:nvSpPr>
        <p:spPr bwMode="auto">
          <a:xfrm>
            <a:off x="336550" y="3284538"/>
            <a:ext cx="1862138" cy="641350"/>
          </a:xfrm>
          <a:prstGeom prst="rect">
            <a:avLst/>
          </a:prstGeom>
          <a:noFill/>
          <a:ln w="9525">
            <a:noFill/>
            <a:miter lim="800000"/>
            <a:headEnd/>
            <a:tailEnd/>
          </a:ln>
          <a:effectLst/>
        </p:spPr>
        <p:txBody>
          <a:bodyPr lIns="0" tIns="0" rIns="0" bIns="0">
            <a:spAutoFit/>
          </a:bodyPr>
          <a:lstStyle/>
          <a:p>
            <a:pPr algn="l"/>
            <a:r>
              <a:rPr lang="en-US" sz="2100" b="1">
                <a:latin typeface="Arial" charset="0"/>
              </a:rPr>
              <a:t>Phospholipid</a:t>
            </a:r>
          </a:p>
          <a:p>
            <a:pPr algn="l"/>
            <a:r>
              <a:rPr lang="en-US" sz="2100" b="1">
                <a:latin typeface="Arial" charset="0"/>
              </a:rPr>
              <a:t>bilayer</a:t>
            </a:r>
            <a:endParaRPr lang="en-US" sz="2100" b="1"/>
          </a:p>
        </p:txBody>
      </p:sp>
      <p:sp>
        <p:nvSpPr>
          <p:cNvPr id="154635" name="Text Box 11"/>
          <p:cNvSpPr txBox="1">
            <a:spLocks noChangeArrowheads="1"/>
          </p:cNvSpPr>
          <p:nvPr/>
        </p:nvSpPr>
        <p:spPr bwMode="auto">
          <a:xfrm>
            <a:off x="2813050" y="4967288"/>
            <a:ext cx="2763838" cy="577850"/>
          </a:xfrm>
          <a:prstGeom prst="rect">
            <a:avLst/>
          </a:prstGeom>
          <a:noFill/>
          <a:ln w="9525">
            <a:noFill/>
            <a:miter lim="800000"/>
            <a:headEnd/>
            <a:tailEnd/>
          </a:ln>
          <a:effectLst/>
        </p:spPr>
        <p:txBody>
          <a:bodyPr lIns="0" tIns="0" rIns="0" bIns="0">
            <a:spAutoFit/>
          </a:bodyPr>
          <a:lstStyle/>
          <a:p>
            <a:pPr algn="l">
              <a:lnSpc>
                <a:spcPct val="90000"/>
              </a:lnSpc>
            </a:pPr>
            <a:r>
              <a:rPr lang="en-US" sz="2100" b="1">
                <a:latin typeface="Arial" charset="0"/>
              </a:rPr>
              <a:t>Hydrophobic regions</a:t>
            </a:r>
          </a:p>
          <a:p>
            <a:pPr algn="l">
              <a:lnSpc>
                <a:spcPct val="90000"/>
              </a:lnSpc>
            </a:pPr>
            <a:r>
              <a:rPr lang="en-US" sz="2100" b="1">
                <a:latin typeface="Arial" charset="0"/>
              </a:rPr>
              <a:t>of protein</a:t>
            </a:r>
            <a:endParaRPr lang="en-US" sz="2100" b="1"/>
          </a:p>
        </p:txBody>
      </p:sp>
      <p:sp>
        <p:nvSpPr>
          <p:cNvPr id="154636" name="AutoShape 12"/>
          <p:cNvSpPr>
            <a:spLocks/>
          </p:cNvSpPr>
          <p:nvPr/>
        </p:nvSpPr>
        <p:spPr bwMode="auto">
          <a:xfrm>
            <a:off x="2247900" y="2482850"/>
            <a:ext cx="152400" cy="1949450"/>
          </a:xfrm>
          <a:prstGeom prst="leftBrace">
            <a:avLst>
              <a:gd name="adj1" fmla="val 106597"/>
              <a:gd name="adj2" fmla="val 50000"/>
            </a:avLst>
          </a:prstGeom>
          <a:noFill/>
          <a:ln w="25400">
            <a:solidFill>
              <a:schemeClr val="tx1"/>
            </a:solidFill>
            <a:round/>
            <a:headEnd/>
            <a:tailEnd/>
          </a:ln>
          <a:effectLst/>
        </p:spPr>
        <p:txBody>
          <a:bodyPr wrap="none" anchor="ctr"/>
          <a:lstStyle/>
          <a:p>
            <a:endParaRPr lang="en-US"/>
          </a:p>
        </p:txBody>
      </p:sp>
      <p:sp>
        <p:nvSpPr>
          <p:cNvPr id="154637" name="Line 13"/>
          <p:cNvSpPr>
            <a:spLocks noChangeShapeType="1"/>
          </p:cNvSpPr>
          <p:nvPr/>
        </p:nvSpPr>
        <p:spPr bwMode="auto">
          <a:xfrm>
            <a:off x="2063750" y="3457575"/>
            <a:ext cx="184150" cy="0"/>
          </a:xfrm>
          <a:prstGeom prst="line">
            <a:avLst/>
          </a:prstGeom>
          <a:noFill/>
          <a:ln w="25400">
            <a:solidFill>
              <a:schemeClr val="tx1"/>
            </a:solidFill>
            <a:round/>
            <a:headEnd/>
            <a:tailEnd/>
          </a:ln>
          <a:effectLst/>
        </p:spPr>
        <p:txBody>
          <a:bodyPr wrap="none" anchor="ctr"/>
          <a:lstStyle/>
          <a:p>
            <a:endParaRPr lang="en-US"/>
          </a:p>
        </p:txBody>
      </p:sp>
      <p:sp>
        <p:nvSpPr>
          <p:cNvPr id="154638" name="Line 14"/>
          <p:cNvSpPr>
            <a:spLocks noChangeShapeType="1"/>
          </p:cNvSpPr>
          <p:nvPr/>
        </p:nvSpPr>
        <p:spPr bwMode="auto">
          <a:xfrm flipH="1">
            <a:off x="3511550" y="3556000"/>
            <a:ext cx="450850" cy="1435100"/>
          </a:xfrm>
          <a:prstGeom prst="line">
            <a:avLst/>
          </a:prstGeom>
          <a:noFill/>
          <a:ln w="25400">
            <a:solidFill>
              <a:schemeClr val="tx1"/>
            </a:solidFill>
            <a:round/>
            <a:headEnd/>
            <a:tailEnd/>
          </a:ln>
          <a:effectLst/>
        </p:spPr>
        <p:txBody>
          <a:bodyPr wrap="none" anchor="ctr"/>
          <a:lstStyle/>
          <a:p>
            <a:endParaRPr lang="en-US"/>
          </a:p>
        </p:txBody>
      </p:sp>
      <p:sp>
        <p:nvSpPr>
          <p:cNvPr id="154639" name="Line 15"/>
          <p:cNvSpPr>
            <a:spLocks noChangeShapeType="1"/>
          </p:cNvSpPr>
          <p:nvPr/>
        </p:nvSpPr>
        <p:spPr bwMode="auto">
          <a:xfrm flipH="1">
            <a:off x="3511550" y="3663950"/>
            <a:ext cx="1289050" cy="1320800"/>
          </a:xfrm>
          <a:prstGeom prst="line">
            <a:avLst/>
          </a:prstGeom>
          <a:noFill/>
          <a:ln w="25400">
            <a:solidFill>
              <a:schemeClr val="tx1"/>
            </a:solidFill>
            <a:round/>
            <a:headEnd/>
            <a:tailEnd/>
          </a:ln>
          <a:effectLst/>
        </p:spPr>
        <p:txBody>
          <a:bodyPr wrap="none" anchor="ctr"/>
          <a:lstStyle/>
          <a:p>
            <a:endParaRPr lang="en-US"/>
          </a:p>
        </p:txBody>
      </p:sp>
      <p:sp>
        <p:nvSpPr>
          <p:cNvPr id="154640" name="Text Box 16"/>
          <p:cNvSpPr txBox="1">
            <a:spLocks noChangeArrowheads="1"/>
          </p:cNvSpPr>
          <p:nvPr/>
        </p:nvSpPr>
        <p:spPr bwMode="auto">
          <a:xfrm>
            <a:off x="6445250" y="4967288"/>
            <a:ext cx="2325688" cy="577850"/>
          </a:xfrm>
          <a:prstGeom prst="rect">
            <a:avLst/>
          </a:prstGeom>
          <a:noFill/>
          <a:ln w="9525">
            <a:noFill/>
            <a:miter lim="800000"/>
            <a:headEnd/>
            <a:tailEnd/>
          </a:ln>
          <a:effectLst/>
        </p:spPr>
        <p:txBody>
          <a:bodyPr lIns="0" tIns="0" rIns="0" bIns="0">
            <a:spAutoFit/>
          </a:bodyPr>
          <a:lstStyle/>
          <a:p>
            <a:pPr algn="l">
              <a:lnSpc>
                <a:spcPct val="90000"/>
              </a:lnSpc>
            </a:pPr>
            <a:r>
              <a:rPr lang="en-US" sz="2100" b="1">
                <a:latin typeface="Arial" charset="0"/>
              </a:rPr>
              <a:t>Hydrophilic</a:t>
            </a:r>
          </a:p>
          <a:p>
            <a:pPr algn="l">
              <a:lnSpc>
                <a:spcPct val="90000"/>
              </a:lnSpc>
            </a:pPr>
            <a:r>
              <a:rPr lang="en-US" sz="2100" b="1">
                <a:latin typeface="Arial" charset="0"/>
              </a:rPr>
              <a:t>regions of protein</a:t>
            </a:r>
            <a:endParaRPr lang="en-US" sz="2100" b="1"/>
          </a:p>
        </p:txBody>
      </p:sp>
      <p:sp>
        <p:nvSpPr>
          <p:cNvPr id="154641" name="Line 17"/>
          <p:cNvSpPr>
            <a:spLocks noChangeShapeType="1"/>
          </p:cNvSpPr>
          <p:nvPr/>
        </p:nvSpPr>
        <p:spPr bwMode="auto">
          <a:xfrm>
            <a:off x="6902450" y="4546600"/>
            <a:ext cx="571500" cy="400050"/>
          </a:xfrm>
          <a:prstGeom prst="line">
            <a:avLst/>
          </a:prstGeom>
          <a:noFill/>
          <a:ln w="25400">
            <a:solidFill>
              <a:schemeClr val="tx1"/>
            </a:solidFill>
            <a:round/>
            <a:headEnd/>
            <a:tailEnd/>
          </a:ln>
          <a:effectLst/>
        </p:spPr>
        <p:txBody>
          <a:bodyPr wrap="none" anchor="ctr"/>
          <a:lstStyle/>
          <a:p>
            <a:endParaRPr lang="en-US"/>
          </a:p>
        </p:txBody>
      </p:sp>
      <p:sp>
        <p:nvSpPr>
          <p:cNvPr id="154642" name="Line 18"/>
          <p:cNvSpPr>
            <a:spLocks noChangeShapeType="1"/>
          </p:cNvSpPr>
          <p:nvPr/>
        </p:nvSpPr>
        <p:spPr bwMode="auto">
          <a:xfrm>
            <a:off x="6877050" y="2387600"/>
            <a:ext cx="596900" cy="2559050"/>
          </a:xfrm>
          <a:prstGeom prst="line">
            <a:avLst/>
          </a:prstGeom>
          <a:noFill/>
          <a:ln w="25400">
            <a:solidFill>
              <a:schemeClr val="tx1"/>
            </a:solidFill>
            <a:round/>
            <a:headEnd/>
            <a:tailEnd/>
          </a:ln>
          <a:effectLst/>
        </p:spPr>
        <p:txBody>
          <a:bodyPr wrap="none" anchor="ctr"/>
          <a:lstStyle/>
          <a:p>
            <a:endParaRPr lang="en-US"/>
          </a:p>
        </p:txBody>
      </p:sp>
      <p:sp>
        <p:nvSpPr>
          <p:cNvPr id="13" name="TextBox 12"/>
          <p:cNvSpPr txBox="1"/>
          <p:nvPr/>
        </p:nvSpPr>
        <p:spPr>
          <a:xfrm>
            <a:off x="1066800" y="685800"/>
            <a:ext cx="5635966" cy="707886"/>
          </a:xfrm>
          <a:prstGeom prst="rect">
            <a:avLst/>
          </a:prstGeom>
          <a:noFill/>
        </p:spPr>
        <p:txBody>
          <a:bodyPr wrap="none" rtlCol="0">
            <a:spAutoFit/>
          </a:bodyPr>
          <a:lstStyle/>
          <a:p>
            <a:r>
              <a:rPr lang="en-US" sz="4000" b="1" dirty="0" smtClean="0"/>
              <a:t>Transmembrane Proteins </a:t>
            </a:r>
            <a:endParaRPr lang="en-US" sz="4000" b="1" dirty="0"/>
          </a:p>
        </p:txBody>
      </p:sp>
      <p:cxnSp>
        <p:nvCxnSpPr>
          <p:cNvPr id="15" name="Straight Arrow Connector 14"/>
          <p:cNvCxnSpPr/>
          <p:nvPr/>
        </p:nvCxnSpPr>
        <p:spPr>
          <a:xfrm rot="16200000" flipH="1">
            <a:off x="2362200" y="1447800"/>
            <a:ext cx="2057400" cy="20574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6" name="TextBox 15"/>
          <p:cNvSpPr txBox="1"/>
          <p:nvPr/>
        </p:nvSpPr>
        <p:spPr>
          <a:xfrm>
            <a:off x="381000" y="6096000"/>
            <a:ext cx="3845925" cy="646331"/>
          </a:xfrm>
          <a:prstGeom prst="rect">
            <a:avLst/>
          </a:prstGeom>
          <a:noFill/>
        </p:spPr>
        <p:txBody>
          <a:bodyPr wrap="none" rtlCol="0">
            <a:spAutoFit/>
          </a:bodyPr>
          <a:lstStyle/>
          <a:p>
            <a:r>
              <a:rPr lang="en-US" sz="3600" b="1" dirty="0" smtClean="0"/>
              <a:t>Peripheral Proteins</a:t>
            </a:r>
            <a:endParaRPr lang="en-US" sz="3600" b="1" dirty="0"/>
          </a:p>
        </p:txBody>
      </p:sp>
      <p:cxnSp>
        <p:nvCxnSpPr>
          <p:cNvPr id="18" name="Straight Arrow Connector 17"/>
          <p:cNvCxnSpPr/>
          <p:nvPr/>
        </p:nvCxnSpPr>
        <p:spPr>
          <a:xfrm rot="5400000" flipH="1" flipV="1">
            <a:off x="2933700" y="4991100"/>
            <a:ext cx="1447800" cy="9144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831" name="Picture 39" descr="07_08TransmembraneProtein-U"/>
          <p:cNvPicPr>
            <a:picLocks noChangeAspect="1" noChangeArrowheads="1"/>
          </p:cNvPicPr>
          <p:nvPr/>
        </p:nvPicPr>
        <p:blipFill>
          <a:blip r:embed="rId2" cstate="print"/>
          <a:srcRect/>
          <a:stretch>
            <a:fillRect/>
          </a:stretch>
        </p:blipFill>
        <p:spPr bwMode="auto">
          <a:xfrm>
            <a:off x="1266825" y="657225"/>
            <a:ext cx="6608763" cy="5541963"/>
          </a:xfrm>
          <a:prstGeom prst="rect">
            <a:avLst/>
          </a:prstGeom>
          <a:noFill/>
        </p:spPr>
      </p:pic>
      <p:sp>
        <p:nvSpPr>
          <p:cNvPr id="161795" name="Rectangle 3"/>
          <p:cNvSpPr>
            <a:spLocks noGrp="1" noChangeArrowheads="1"/>
          </p:cNvSpPr>
          <p:nvPr>
            <p:ph type="ctrTitle"/>
          </p:nvPr>
        </p:nvSpPr>
        <p:spPr bwMode="auto">
          <a:xfrm>
            <a:off x="152400" y="0"/>
            <a:ext cx="1981200" cy="304800"/>
          </a:xfrm>
          <a:noFill/>
          <a:ln w="3175">
            <a:miter lim="800000"/>
            <a:headEnd/>
            <a:tailEnd/>
          </a:ln>
        </p:spPr>
        <p:txBody>
          <a:bodyPr vert="horz" wrap="square" lIns="91440" tIns="45720" rIns="91440" bIns="45720" numCol="1" anchor="t" anchorCtr="0" compatLnSpc="1">
            <a:prstTxWarp prst="textNoShape">
              <a:avLst/>
            </a:prstTxWarp>
          </a:bodyPr>
          <a:lstStyle/>
          <a:p>
            <a:pPr algn="l"/>
            <a:r>
              <a:rPr lang="en-US" sz="1200">
                <a:latin typeface="Arial" charset="0"/>
              </a:rPr>
              <a:t>Fig. 7-8</a:t>
            </a:r>
          </a:p>
        </p:txBody>
      </p:sp>
      <p:sp>
        <p:nvSpPr>
          <p:cNvPr id="161819" name="Text Box 27"/>
          <p:cNvSpPr txBox="1">
            <a:spLocks noChangeArrowheads="1"/>
          </p:cNvSpPr>
          <p:nvPr/>
        </p:nvSpPr>
        <p:spPr bwMode="auto">
          <a:xfrm>
            <a:off x="1598613" y="1069975"/>
            <a:ext cx="1217612" cy="219075"/>
          </a:xfrm>
          <a:prstGeom prst="rect">
            <a:avLst/>
          </a:prstGeom>
          <a:noFill/>
          <a:ln w="9525">
            <a:noFill/>
            <a:miter lim="800000"/>
            <a:headEnd/>
            <a:tailEnd/>
          </a:ln>
          <a:effectLst/>
        </p:spPr>
        <p:txBody>
          <a:bodyPr lIns="0" tIns="0" rIns="0" bIns="0">
            <a:spAutoFit/>
          </a:bodyPr>
          <a:lstStyle/>
          <a:p>
            <a:pPr algn="l">
              <a:lnSpc>
                <a:spcPct val="80000"/>
              </a:lnSpc>
            </a:pPr>
            <a:r>
              <a:rPr lang="en-US" sz="1800" b="1">
                <a:latin typeface="Arial" charset="0"/>
              </a:rPr>
              <a:t>N-terminus</a:t>
            </a:r>
            <a:endParaRPr lang="en-US" sz="1800" b="1"/>
          </a:p>
        </p:txBody>
      </p:sp>
      <p:sp>
        <p:nvSpPr>
          <p:cNvPr id="161822" name="Line 30"/>
          <p:cNvSpPr>
            <a:spLocks noChangeShapeType="1"/>
          </p:cNvSpPr>
          <p:nvPr/>
        </p:nvSpPr>
        <p:spPr bwMode="auto">
          <a:xfrm>
            <a:off x="2709863" y="1296988"/>
            <a:ext cx="1514475" cy="828675"/>
          </a:xfrm>
          <a:prstGeom prst="line">
            <a:avLst/>
          </a:prstGeom>
          <a:noFill/>
          <a:ln w="25400">
            <a:solidFill>
              <a:schemeClr val="tx1"/>
            </a:solidFill>
            <a:round/>
            <a:headEnd/>
            <a:tailEnd/>
          </a:ln>
          <a:effectLst/>
        </p:spPr>
        <p:txBody>
          <a:bodyPr wrap="none" anchor="ctr"/>
          <a:lstStyle/>
          <a:p>
            <a:endParaRPr lang="en-US"/>
          </a:p>
        </p:txBody>
      </p:sp>
      <p:sp>
        <p:nvSpPr>
          <p:cNvPr id="161823" name="Text Box 31"/>
          <p:cNvSpPr txBox="1">
            <a:spLocks noChangeArrowheads="1"/>
          </p:cNvSpPr>
          <p:nvPr/>
        </p:nvSpPr>
        <p:spPr bwMode="auto">
          <a:xfrm>
            <a:off x="1471613" y="5195888"/>
            <a:ext cx="1217612" cy="219075"/>
          </a:xfrm>
          <a:prstGeom prst="rect">
            <a:avLst/>
          </a:prstGeom>
          <a:noFill/>
          <a:ln w="9525">
            <a:noFill/>
            <a:miter lim="800000"/>
            <a:headEnd/>
            <a:tailEnd/>
          </a:ln>
          <a:effectLst/>
        </p:spPr>
        <p:txBody>
          <a:bodyPr lIns="0" tIns="0" rIns="0" bIns="0">
            <a:spAutoFit/>
          </a:bodyPr>
          <a:lstStyle/>
          <a:p>
            <a:pPr algn="l">
              <a:lnSpc>
                <a:spcPct val="80000"/>
              </a:lnSpc>
            </a:pPr>
            <a:r>
              <a:rPr lang="en-US" sz="1800" b="1">
                <a:latin typeface="Arial" charset="0"/>
              </a:rPr>
              <a:t>C-terminus</a:t>
            </a:r>
            <a:endParaRPr lang="en-US" sz="1800" b="1"/>
          </a:p>
        </p:txBody>
      </p:sp>
      <p:sp>
        <p:nvSpPr>
          <p:cNvPr id="161824" name="Line 32"/>
          <p:cNvSpPr>
            <a:spLocks noChangeShapeType="1"/>
          </p:cNvSpPr>
          <p:nvPr/>
        </p:nvSpPr>
        <p:spPr bwMode="auto">
          <a:xfrm flipV="1">
            <a:off x="2730500" y="5156200"/>
            <a:ext cx="419100" cy="160338"/>
          </a:xfrm>
          <a:prstGeom prst="line">
            <a:avLst/>
          </a:prstGeom>
          <a:noFill/>
          <a:ln w="25400">
            <a:solidFill>
              <a:schemeClr val="tx1"/>
            </a:solidFill>
            <a:round/>
            <a:headEnd/>
            <a:tailEnd/>
          </a:ln>
          <a:effectLst/>
        </p:spPr>
        <p:txBody>
          <a:bodyPr wrap="none" anchor="ctr"/>
          <a:lstStyle/>
          <a:p>
            <a:endParaRPr lang="en-US"/>
          </a:p>
        </p:txBody>
      </p:sp>
      <p:sp>
        <p:nvSpPr>
          <p:cNvPr id="161825" name="Text Box 33"/>
          <p:cNvSpPr txBox="1">
            <a:spLocks noChangeArrowheads="1"/>
          </p:cNvSpPr>
          <p:nvPr/>
        </p:nvSpPr>
        <p:spPr bwMode="auto">
          <a:xfrm>
            <a:off x="2730500" y="5680075"/>
            <a:ext cx="774700" cy="219075"/>
          </a:xfrm>
          <a:prstGeom prst="rect">
            <a:avLst/>
          </a:prstGeom>
          <a:noFill/>
          <a:ln w="9525">
            <a:noFill/>
            <a:miter lim="800000"/>
            <a:headEnd/>
            <a:tailEnd/>
          </a:ln>
          <a:effectLst/>
        </p:spPr>
        <p:txBody>
          <a:bodyPr lIns="0" tIns="0" rIns="0" bIns="0">
            <a:spAutoFit/>
          </a:bodyPr>
          <a:lstStyle/>
          <a:p>
            <a:pPr algn="l">
              <a:lnSpc>
                <a:spcPct val="80000"/>
              </a:lnSpc>
            </a:pPr>
            <a:r>
              <a:rPr lang="en-US" sz="1800" b="1">
                <a:latin typeface="Arial" charset="0"/>
                <a:sym typeface="Symbol" pitchFamily="48" charset="2"/>
              </a:rPr>
              <a:t></a:t>
            </a:r>
            <a:r>
              <a:rPr lang="en-US" sz="1800" b="1">
                <a:latin typeface="Arial" charset="0"/>
              </a:rPr>
              <a:t> Helix</a:t>
            </a:r>
            <a:endParaRPr lang="en-US" sz="1800" b="1"/>
          </a:p>
        </p:txBody>
      </p:sp>
      <p:sp>
        <p:nvSpPr>
          <p:cNvPr id="161826" name="Line 34"/>
          <p:cNvSpPr>
            <a:spLocks noChangeShapeType="1"/>
          </p:cNvSpPr>
          <p:nvPr/>
        </p:nvSpPr>
        <p:spPr bwMode="auto">
          <a:xfrm flipV="1">
            <a:off x="3170238" y="4351338"/>
            <a:ext cx="915987" cy="1317625"/>
          </a:xfrm>
          <a:prstGeom prst="line">
            <a:avLst/>
          </a:prstGeom>
          <a:noFill/>
          <a:ln w="25400">
            <a:solidFill>
              <a:schemeClr val="tx1"/>
            </a:solidFill>
            <a:round/>
            <a:headEnd/>
            <a:tailEnd/>
          </a:ln>
          <a:effectLst/>
        </p:spPr>
        <p:txBody>
          <a:bodyPr wrap="none" anchor="ctr"/>
          <a:lstStyle/>
          <a:p>
            <a:endParaRPr lang="en-US"/>
          </a:p>
        </p:txBody>
      </p:sp>
      <p:sp>
        <p:nvSpPr>
          <p:cNvPr id="161827" name="Text Box 35"/>
          <p:cNvSpPr txBox="1">
            <a:spLocks noChangeArrowheads="1"/>
          </p:cNvSpPr>
          <p:nvPr/>
        </p:nvSpPr>
        <p:spPr bwMode="auto">
          <a:xfrm>
            <a:off x="6115050" y="5400675"/>
            <a:ext cx="1674813" cy="466725"/>
          </a:xfrm>
          <a:prstGeom prst="rect">
            <a:avLst/>
          </a:prstGeom>
          <a:noFill/>
          <a:ln w="9525">
            <a:noFill/>
            <a:miter lim="800000"/>
            <a:headEnd/>
            <a:tailEnd/>
          </a:ln>
          <a:effectLst/>
        </p:spPr>
        <p:txBody>
          <a:bodyPr lIns="0" tIns="0" rIns="0" bIns="0">
            <a:spAutoFit/>
          </a:bodyPr>
          <a:lstStyle/>
          <a:p>
            <a:pPr algn="l">
              <a:lnSpc>
                <a:spcPct val="80000"/>
              </a:lnSpc>
            </a:pPr>
            <a:r>
              <a:rPr lang="en-US" sz="1800" b="1">
                <a:latin typeface="Arial" charset="0"/>
                <a:sym typeface="Symbol" pitchFamily="48" charset="2"/>
              </a:rPr>
              <a:t>CYTOPLASMIC</a:t>
            </a:r>
          </a:p>
          <a:p>
            <a:pPr algn="l">
              <a:lnSpc>
                <a:spcPct val="90000"/>
              </a:lnSpc>
            </a:pPr>
            <a:r>
              <a:rPr lang="en-US" sz="1800" b="1">
                <a:latin typeface="Arial" charset="0"/>
                <a:sym typeface="Symbol" pitchFamily="48" charset="2"/>
              </a:rPr>
              <a:t>SIDE</a:t>
            </a:r>
            <a:endParaRPr lang="en-US" sz="1800" b="1"/>
          </a:p>
        </p:txBody>
      </p:sp>
      <p:sp>
        <p:nvSpPr>
          <p:cNvPr id="161828" name="Line 36"/>
          <p:cNvSpPr>
            <a:spLocks noChangeShapeType="1"/>
          </p:cNvSpPr>
          <p:nvPr/>
        </p:nvSpPr>
        <p:spPr bwMode="auto">
          <a:xfrm>
            <a:off x="6738938" y="4767263"/>
            <a:ext cx="0" cy="558800"/>
          </a:xfrm>
          <a:prstGeom prst="line">
            <a:avLst/>
          </a:prstGeom>
          <a:noFill/>
          <a:ln w="25400">
            <a:solidFill>
              <a:schemeClr val="tx1"/>
            </a:solidFill>
            <a:round/>
            <a:headEnd/>
            <a:tailEnd/>
          </a:ln>
          <a:effectLst/>
        </p:spPr>
        <p:txBody>
          <a:bodyPr wrap="none" anchor="ctr"/>
          <a:lstStyle/>
          <a:p>
            <a:endParaRPr lang="en-US"/>
          </a:p>
        </p:txBody>
      </p:sp>
      <p:sp>
        <p:nvSpPr>
          <p:cNvPr id="161829" name="Text Box 37"/>
          <p:cNvSpPr txBox="1">
            <a:spLocks noChangeArrowheads="1"/>
          </p:cNvSpPr>
          <p:nvPr/>
        </p:nvSpPr>
        <p:spPr bwMode="auto">
          <a:xfrm>
            <a:off x="5754688" y="958850"/>
            <a:ext cx="2030412" cy="466725"/>
          </a:xfrm>
          <a:prstGeom prst="rect">
            <a:avLst/>
          </a:prstGeom>
          <a:noFill/>
          <a:ln w="9525">
            <a:noFill/>
            <a:miter lim="800000"/>
            <a:headEnd/>
            <a:tailEnd/>
          </a:ln>
          <a:effectLst/>
        </p:spPr>
        <p:txBody>
          <a:bodyPr lIns="0" tIns="0" rIns="0" bIns="0">
            <a:spAutoFit/>
          </a:bodyPr>
          <a:lstStyle/>
          <a:p>
            <a:pPr algn="l">
              <a:lnSpc>
                <a:spcPct val="80000"/>
              </a:lnSpc>
            </a:pPr>
            <a:r>
              <a:rPr lang="en-US" sz="1800" b="1">
                <a:latin typeface="Arial" charset="0"/>
                <a:sym typeface="Symbol" pitchFamily="48" charset="2"/>
              </a:rPr>
              <a:t>EXTRACELLULAR</a:t>
            </a:r>
          </a:p>
          <a:p>
            <a:pPr algn="l">
              <a:lnSpc>
                <a:spcPct val="90000"/>
              </a:lnSpc>
            </a:pPr>
            <a:r>
              <a:rPr lang="en-US" sz="1800" b="1">
                <a:latin typeface="Arial" charset="0"/>
                <a:sym typeface="Symbol" pitchFamily="48" charset="2"/>
              </a:rPr>
              <a:t>SIDE</a:t>
            </a:r>
            <a:endParaRPr lang="en-US" sz="1800" b="1"/>
          </a:p>
        </p:txBody>
      </p:sp>
      <p:sp>
        <p:nvSpPr>
          <p:cNvPr id="161830" name="Line 38"/>
          <p:cNvSpPr>
            <a:spLocks noChangeShapeType="1"/>
          </p:cNvSpPr>
          <p:nvPr/>
        </p:nvSpPr>
        <p:spPr bwMode="auto">
          <a:xfrm>
            <a:off x="6426200" y="1316038"/>
            <a:ext cx="741363" cy="1190625"/>
          </a:xfrm>
          <a:prstGeom prst="line">
            <a:avLst/>
          </a:prstGeom>
          <a:noFill/>
          <a:ln w="25400">
            <a:solidFill>
              <a:schemeClr val="tx1"/>
            </a:solidFill>
            <a:round/>
            <a:headEnd/>
            <a:tailEnd/>
          </a:ln>
          <a:effectLst/>
        </p:spPr>
        <p:txBody>
          <a:bodyPr wrap="none" anchor="ctr"/>
          <a:lstStyle/>
          <a:p>
            <a:endParaRPr lang="en-US"/>
          </a:p>
        </p:txBody>
      </p:sp>
      <p:sp>
        <p:nvSpPr>
          <p:cNvPr id="14" name="TextBox 13"/>
          <p:cNvSpPr txBox="1"/>
          <p:nvPr/>
        </p:nvSpPr>
        <p:spPr>
          <a:xfrm>
            <a:off x="685800" y="457200"/>
            <a:ext cx="4724400" cy="984885"/>
          </a:xfrm>
          <a:prstGeom prst="rect">
            <a:avLst/>
          </a:prstGeom>
          <a:noFill/>
        </p:spPr>
        <p:txBody>
          <a:bodyPr wrap="square" rtlCol="0">
            <a:spAutoFit/>
          </a:bodyPr>
          <a:lstStyle/>
          <a:p>
            <a:r>
              <a:rPr lang="en-US" sz="4000" b="1" dirty="0" smtClean="0"/>
              <a:t>Transmembrane </a:t>
            </a:r>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534400" cy="990600"/>
          </a:xfrm>
        </p:spPr>
        <p:txBody>
          <a:bodyPr>
            <a:normAutofit fontScale="90000"/>
          </a:bodyPr>
          <a:lstStyle/>
          <a:p>
            <a:r>
              <a:rPr lang="en-US" b="1" dirty="0" smtClean="0"/>
              <a:t>Functions of Cell Membrane Proteins</a:t>
            </a:r>
            <a:endParaRPr lang="en-US" b="1" dirty="0"/>
          </a:p>
        </p:txBody>
      </p:sp>
      <p:sp>
        <p:nvSpPr>
          <p:cNvPr id="3" name="Content Placeholder 2"/>
          <p:cNvSpPr>
            <a:spLocks noGrp="1"/>
          </p:cNvSpPr>
          <p:nvPr>
            <p:ph idx="1"/>
          </p:nvPr>
        </p:nvSpPr>
        <p:spPr>
          <a:xfrm>
            <a:off x="457200" y="914400"/>
            <a:ext cx="8229600" cy="5638800"/>
          </a:xfrm>
        </p:spPr>
        <p:txBody>
          <a:bodyPr/>
          <a:lstStyle/>
          <a:p>
            <a:r>
              <a:rPr lang="en-US" dirty="0" smtClean="0"/>
              <a:t>Transport</a:t>
            </a:r>
          </a:p>
          <a:p>
            <a:r>
              <a:rPr lang="en-US" dirty="0" smtClean="0"/>
              <a:t>Enzymatic</a:t>
            </a:r>
          </a:p>
          <a:p>
            <a:r>
              <a:rPr lang="en-US" dirty="0" smtClean="0"/>
              <a:t>Signal Transduction</a:t>
            </a:r>
          </a:p>
          <a:p>
            <a:r>
              <a:rPr lang="en-US" dirty="0" smtClean="0"/>
              <a:t>Cell to cell recognition</a:t>
            </a:r>
          </a:p>
          <a:p>
            <a:r>
              <a:rPr lang="en-US" dirty="0" smtClean="0"/>
              <a:t>Intercellular joining</a:t>
            </a:r>
          </a:p>
          <a:p>
            <a:r>
              <a:rPr lang="en-US" dirty="0" smtClean="0"/>
              <a:t>Attachment to cytoskeleton and extracellular matrix</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8690" name="Picture 34" descr="07_09-MembProteinFunction-U"/>
          <p:cNvPicPr>
            <a:picLocks noChangeAspect="1" noChangeArrowheads="1"/>
          </p:cNvPicPr>
          <p:nvPr/>
        </p:nvPicPr>
        <p:blipFill>
          <a:blip r:embed="rId2" cstate="print"/>
          <a:srcRect/>
          <a:stretch>
            <a:fillRect/>
          </a:stretch>
        </p:blipFill>
        <p:spPr bwMode="auto">
          <a:xfrm>
            <a:off x="1246188" y="136525"/>
            <a:ext cx="6651625" cy="6584950"/>
          </a:xfrm>
          <a:prstGeom prst="rect">
            <a:avLst/>
          </a:prstGeom>
          <a:noFill/>
        </p:spPr>
      </p:pic>
      <p:sp>
        <p:nvSpPr>
          <p:cNvPr id="198659" name="Rectangle 3"/>
          <p:cNvSpPr>
            <a:spLocks noGrp="1" noChangeArrowheads="1"/>
          </p:cNvSpPr>
          <p:nvPr>
            <p:ph type="ctrTitle"/>
          </p:nvPr>
        </p:nvSpPr>
        <p:spPr bwMode="auto">
          <a:xfrm>
            <a:off x="152400" y="0"/>
            <a:ext cx="1981200" cy="304800"/>
          </a:xfrm>
          <a:noFill/>
          <a:ln w="3175">
            <a:miter lim="800000"/>
            <a:headEnd/>
            <a:tailEnd/>
          </a:ln>
        </p:spPr>
        <p:txBody>
          <a:bodyPr vert="horz" wrap="square" lIns="91440" tIns="45720" rIns="91440" bIns="45720" numCol="1" anchor="t" anchorCtr="0" compatLnSpc="1">
            <a:prstTxWarp prst="textNoShape">
              <a:avLst/>
            </a:prstTxWarp>
          </a:bodyPr>
          <a:lstStyle/>
          <a:p>
            <a:pPr algn="l"/>
            <a:r>
              <a:rPr lang="en-US" sz="1200">
                <a:latin typeface="Arial" charset="0"/>
              </a:rPr>
              <a:t>Fig. 7-9</a:t>
            </a:r>
          </a:p>
        </p:txBody>
      </p:sp>
      <p:sp>
        <p:nvSpPr>
          <p:cNvPr id="198660" name="Text Box 4"/>
          <p:cNvSpPr txBox="1">
            <a:spLocks noChangeArrowheads="1"/>
          </p:cNvSpPr>
          <p:nvPr/>
        </p:nvSpPr>
        <p:spPr bwMode="auto">
          <a:xfrm>
            <a:off x="1300163" y="2803525"/>
            <a:ext cx="1173162" cy="169863"/>
          </a:xfrm>
          <a:prstGeom prst="rect">
            <a:avLst/>
          </a:prstGeom>
          <a:noFill/>
          <a:ln w="9525">
            <a:noFill/>
            <a:miter lim="800000"/>
            <a:headEnd/>
            <a:tailEnd/>
          </a:ln>
          <a:effectLst/>
        </p:spPr>
        <p:txBody>
          <a:bodyPr lIns="0" tIns="0" rIns="0" bIns="0">
            <a:spAutoFit/>
          </a:bodyPr>
          <a:lstStyle/>
          <a:p>
            <a:pPr algn="l">
              <a:lnSpc>
                <a:spcPct val="80000"/>
              </a:lnSpc>
            </a:pPr>
            <a:r>
              <a:rPr lang="en-US" sz="1400" b="1">
                <a:latin typeface="Arial" charset="0"/>
              </a:rPr>
              <a:t>(a) Transport</a:t>
            </a:r>
            <a:endParaRPr lang="en-US" sz="1400" b="1"/>
          </a:p>
        </p:txBody>
      </p:sp>
      <p:sp>
        <p:nvSpPr>
          <p:cNvPr id="198672" name="Text Box 16"/>
          <p:cNvSpPr txBox="1">
            <a:spLocks noChangeArrowheads="1"/>
          </p:cNvSpPr>
          <p:nvPr/>
        </p:nvSpPr>
        <p:spPr bwMode="auto">
          <a:xfrm>
            <a:off x="2709863" y="2339975"/>
            <a:ext cx="379412" cy="169863"/>
          </a:xfrm>
          <a:prstGeom prst="rect">
            <a:avLst/>
          </a:prstGeom>
          <a:noFill/>
          <a:ln w="9525">
            <a:noFill/>
            <a:miter lim="800000"/>
            <a:headEnd/>
            <a:tailEnd/>
          </a:ln>
          <a:effectLst/>
        </p:spPr>
        <p:txBody>
          <a:bodyPr lIns="0" tIns="0" rIns="0" bIns="0">
            <a:spAutoFit/>
          </a:bodyPr>
          <a:lstStyle/>
          <a:p>
            <a:pPr algn="l">
              <a:lnSpc>
                <a:spcPct val="80000"/>
              </a:lnSpc>
            </a:pPr>
            <a:r>
              <a:rPr lang="en-US" sz="1400" b="1">
                <a:latin typeface="Arial" charset="0"/>
              </a:rPr>
              <a:t>ATP</a:t>
            </a:r>
            <a:endParaRPr lang="en-US" sz="1400" b="1"/>
          </a:p>
        </p:txBody>
      </p:sp>
      <p:sp>
        <p:nvSpPr>
          <p:cNvPr id="198673" name="Text Box 17"/>
          <p:cNvSpPr txBox="1">
            <a:spLocks noChangeArrowheads="1"/>
          </p:cNvSpPr>
          <p:nvPr/>
        </p:nvSpPr>
        <p:spPr bwMode="auto">
          <a:xfrm>
            <a:off x="3624263" y="2797175"/>
            <a:ext cx="1858962" cy="169863"/>
          </a:xfrm>
          <a:prstGeom prst="rect">
            <a:avLst/>
          </a:prstGeom>
          <a:noFill/>
          <a:ln w="9525">
            <a:noFill/>
            <a:miter lim="800000"/>
            <a:headEnd/>
            <a:tailEnd/>
          </a:ln>
          <a:effectLst/>
        </p:spPr>
        <p:txBody>
          <a:bodyPr lIns="0" tIns="0" rIns="0" bIns="0">
            <a:spAutoFit/>
          </a:bodyPr>
          <a:lstStyle/>
          <a:p>
            <a:pPr algn="l">
              <a:lnSpc>
                <a:spcPct val="80000"/>
              </a:lnSpc>
            </a:pPr>
            <a:r>
              <a:rPr lang="en-US" sz="1400" b="1">
                <a:latin typeface="Arial" charset="0"/>
              </a:rPr>
              <a:t>(b) Enzymatic activity</a:t>
            </a:r>
            <a:endParaRPr lang="en-US" sz="1400" b="1"/>
          </a:p>
        </p:txBody>
      </p:sp>
      <p:sp>
        <p:nvSpPr>
          <p:cNvPr id="198674" name="Text Box 18"/>
          <p:cNvSpPr txBox="1">
            <a:spLocks noChangeArrowheads="1"/>
          </p:cNvSpPr>
          <p:nvPr/>
        </p:nvSpPr>
        <p:spPr bwMode="auto">
          <a:xfrm>
            <a:off x="4189413" y="657225"/>
            <a:ext cx="792162" cy="212725"/>
          </a:xfrm>
          <a:prstGeom prst="rect">
            <a:avLst/>
          </a:prstGeom>
          <a:noFill/>
          <a:ln w="9525">
            <a:noFill/>
            <a:miter lim="800000"/>
            <a:headEnd/>
            <a:tailEnd/>
          </a:ln>
          <a:effectLst/>
        </p:spPr>
        <p:txBody>
          <a:bodyPr lIns="0" tIns="0" rIns="0" bIns="0">
            <a:spAutoFit/>
          </a:bodyPr>
          <a:lstStyle/>
          <a:p>
            <a:pPr algn="l"/>
            <a:r>
              <a:rPr lang="en-US" sz="1400" b="1">
                <a:latin typeface="Arial" charset="0"/>
              </a:rPr>
              <a:t>Enzymes</a:t>
            </a:r>
            <a:endParaRPr lang="en-US" sz="1400" b="1">
              <a:ea typeface="ヒラギノ角ゴ Pro W3" pitchFamily="48" charset="-128"/>
            </a:endParaRPr>
          </a:p>
        </p:txBody>
      </p:sp>
      <p:sp>
        <p:nvSpPr>
          <p:cNvPr id="198675" name="Line 19"/>
          <p:cNvSpPr>
            <a:spLocks noChangeShapeType="1"/>
          </p:cNvSpPr>
          <p:nvPr/>
        </p:nvSpPr>
        <p:spPr bwMode="auto">
          <a:xfrm flipH="1">
            <a:off x="4324350" y="889000"/>
            <a:ext cx="222250" cy="361950"/>
          </a:xfrm>
          <a:prstGeom prst="line">
            <a:avLst/>
          </a:prstGeom>
          <a:noFill/>
          <a:ln w="25400">
            <a:solidFill>
              <a:schemeClr val="tx1"/>
            </a:solidFill>
            <a:round/>
            <a:headEnd/>
            <a:tailEnd/>
          </a:ln>
          <a:effectLst/>
        </p:spPr>
        <p:txBody>
          <a:bodyPr wrap="none" anchor="ctr"/>
          <a:lstStyle/>
          <a:p>
            <a:endParaRPr lang="en-US"/>
          </a:p>
        </p:txBody>
      </p:sp>
      <p:sp>
        <p:nvSpPr>
          <p:cNvPr id="198676" name="Line 20"/>
          <p:cNvSpPr>
            <a:spLocks noChangeShapeType="1"/>
          </p:cNvSpPr>
          <p:nvPr/>
        </p:nvSpPr>
        <p:spPr bwMode="auto">
          <a:xfrm>
            <a:off x="4533900" y="895350"/>
            <a:ext cx="228600" cy="355600"/>
          </a:xfrm>
          <a:prstGeom prst="line">
            <a:avLst/>
          </a:prstGeom>
          <a:noFill/>
          <a:ln w="25400">
            <a:solidFill>
              <a:schemeClr val="tx1"/>
            </a:solidFill>
            <a:round/>
            <a:headEnd/>
            <a:tailEnd/>
          </a:ln>
          <a:effectLst/>
        </p:spPr>
        <p:txBody>
          <a:bodyPr wrap="none" anchor="ctr"/>
          <a:lstStyle/>
          <a:p>
            <a:endParaRPr lang="en-US"/>
          </a:p>
        </p:txBody>
      </p:sp>
      <p:sp>
        <p:nvSpPr>
          <p:cNvPr id="198677" name="Text Box 21"/>
          <p:cNvSpPr txBox="1">
            <a:spLocks noChangeArrowheads="1"/>
          </p:cNvSpPr>
          <p:nvPr/>
        </p:nvSpPr>
        <p:spPr bwMode="auto">
          <a:xfrm>
            <a:off x="5916613" y="2803525"/>
            <a:ext cx="1966912" cy="169863"/>
          </a:xfrm>
          <a:prstGeom prst="rect">
            <a:avLst/>
          </a:prstGeom>
          <a:noFill/>
          <a:ln w="9525">
            <a:noFill/>
            <a:miter lim="800000"/>
            <a:headEnd/>
            <a:tailEnd/>
          </a:ln>
          <a:effectLst/>
        </p:spPr>
        <p:txBody>
          <a:bodyPr lIns="0" tIns="0" rIns="0" bIns="0">
            <a:spAutoFit/>
          </a:bodyPr>
          <a:lstStyle/>
          <a:p>
            <a:pPr algn="l">
              <a:lnSpc>
                <a:spcPct val="80000"/>
              </a:lnSpc>
            </a:pPr>
            <a:r>
              <a:rPr lang="en-US" sz="1400" b="1">
                <a:latin typeface="Arial" charset="0"/>
              </a:rPr>
              <a:t>(c) Signal transduction</a:t>
            </a:r>
            <a:endParaRPr lang="en-US" sz="1400" b="1"/>
          </a:p>
        </p:txBody>
      </p:sp>
      <p:sp>
        <p:nvSpPr>
          <p:cNvPr id="198678" name="Text Box 22"/>
          <p:cNvSpPr txBox="1">
            <a:spLocks noChangeArrowheads="1"/>
          </p:cNvSpPr>
          <p:nvPr/>
        </p:nvSpPr>
        <p:spPr bwMode="auto">
          <a:xfrm>
            <a:off x="6043613" y="2486025"/>
            <a:ext cx="1706562" cy="169863"/>
          </a:xfrm>
          <a:prstGeom prst="rect">
            <a:avLst/>
          </a:prstGeom>
          <a:noFill/>
          <a:ln w="9525">
            <a:noFill/>
            <a:miter lim="800000"/>
            <a:headEnd/>
            <a:tailEnd/>
          </a:ln>
          <a:effectLst/>
        </p:spPr>
        <p:txBody>
          <a:bodyPr lIns="0" tIns="0" rIns="0" bIns="0">
            <a:spAutoFit/>
          </a:bodyPr>
          <a:lstStyle/>
          <a:p>
            <a:pPr algn="l">
              <a:lnSpc>
                <a:spcPct val="80000"/>
              </a:lnSpc>
            </a:pPr>
            <a:r>
              <a:rPr lang="en-US" sz="1400" b="1">
                <a:latin typeface="Arial" charset="0"/>
              </a:rPr>
              <a:t>Signal transduction</a:t>
            </a:r>
            <a:endParaRPr lang="en-US" sz="1400" b="1"/>
          </a:p>
        </p:txBody>
      </p:sp>
      <p:sp>
        <p:nvSpPr>
          <p:cNvPr id="198679" name="Text Box 23"/>
          <p:cNvSpPr txBox="1">
            <a:spLocks noChangeArrowheads="1"/>
          </p:cNvSpPr>
          <p:nvPr/>
        </p:nvSpPr>
        <p:spPr bwMode="auto">
          <a:xfrm>
            <a:off x="6157913" y="282575"/>
            <a:ext cx="1706562" cy="169863"/>
          </a:xfrm>
          <a:prstGeom prst="rect">
            <a:avLst/>
          </a:prstGeom>
          <a:noFill/>
          <a:ln w="9525">
            <a:noFill/>
            <a:miter lim="800000"/>
            <a:headEnd/>
            <a:tailEnd/>
          </a:ln>
          <a:effectLst/>
        </p:spPr>
        <p:txBody>
          <a:bodyPr lIns="0" tIns="0" rIns="0" bIns="0">
            <a:spAutoFit/>
          </a:bodyPr>
          <a:lstStyle/>
          <a:p>
            <a:pPr algn="l">
              <a:lnSpc>
                <a:spcPct val="80000"/>
              </a:lnSpc>
            </a:pPr>
            <a:r>
              <a:rPr lang="en-US" sz="1400" b="1">
                <a:latin typeface="Arial" charset="0"/>
              </a:rPr>
              <a:t>Signaling molecule</a:t>
            </a:r>
            <a:endParaRPr lang="en-US" sz="1400" b="1"/>
          </a:p>
        </p:txBody>
      </p:sp>
      <p:sp>
        <p:nvSpPr>
          <p:cNvPr id="198680" name="Line 24"/>
          <p:cNvSpPr>
            <a:spLocks noChangeShapeType="1"/>
          </p:cNvSpPr>
          <p:nvPr/>
        </p:nvSpPr>
        <p:spPr bwMode="auto">
          <a:xfrm flipV="1">
            <a:off x="6489700" y="501650"/>
            <a:ext cx="260350" cy="203200"/>
          </a:xfrm>
          <a:prstGeom prst="line">
            <a:avLst/>
          </a:prstGeom>
          <a:noFill/>
          <a:ln w="25400">
            <a:solidFill>
              <a:schemeClr val="tx1"/>
            </a:solidFill>
            <a:round/>
            <a:headEnd/>
            <a:tailEnd/>
          </a:ln>
          <a:effectLst/>
        </p:spPr>
        <p:txBody>
          <a:bodyPr wrap="none" anchor="ctr"/>
          <a:lstStyle/>
          <a:p>
            <a:endParaRPr lang="en-US"/>
          </a:p>
        </p:txBody>
      </p:sp>
      <p:sp>
        <p:nvSpPr>
          <p:cNvPr id="198681" name="Text Box 25"/>
          <p:cNvSpPr txBox="1">
            <a:spLocks noChangeArrowheads="1"/>
          </p:cNvSpPr>
          <p:nvPr/>
        </p:nvSpPr>
        <p:spPr bwMode="auto">
          <a:xfrm>
            <a:off x="7059613" y="688975"/>
            <a:ext cx="792162" cy="169863"/>
          </a:xfrm>
          <a:prstGeom prst="rect">
            <a:avLst/>
          </a:prstGeom>
          <a:noFill/>
          <a:ln w="9525">
            <a:noFill/>
            <a:miter lim="800000"/>
            <a:headEnd/>
            <a:tailEnd/>
          </a:ln>
          <a:effectLst/>
        </p:spPr>
        <p:txBody>
          <a:bodyPr lIns="0" tIns="0" rIns="0" bIns="0">
            <a:spAutoFit/>
          </a:bodyPr>
          <a:lstStyle/>
          <a:p>
            <a:pPr algn="l">
              <a:lnSpc>
                <a:spcPct val="80000"/>
              </a:lnSpc>
            </a:pPr>
            <a:r>
              <a:rPr lang="en-US" sz="1400" b="1">
                <a:latin typeface="Arial" charset="0"/>
              </a:rPr>
              <a:t>Receptor</a:t>
            </a:r>
            <a:endParaRPr lang="en-US" sz="1400" b="1"/>
          </a:p>
        </p:txBody>
      </p:sp>
      <p:sp>
        <p:nvSpPr>
          <p:cNvPr id="198682" name="Line 26"/>
          <p:cNvSpPr>
            <a:spLocks noChangeShapeType="1"/>
          </p:cNvSpPr>
          <p:nvPr/>
        </p:nvSpPr>
        <p:spPr bwMode="auto">
          <a:xfrm flipV="1">
            <a:off x="6826250" y="781050"/>
            <a:ext cx="190500" cy="165100"/>
          </a:xfrm>
          <a:prstGeom prst="line">
            <a:avLst/>
          </a:prstGeom>
          <a:noFill/>
          <a:ln w="25400">
            <a:solidFill>
              <a:schemeClr val="tx1"/>
            </a:solidFill>
            <a:round/>
            <a:headEnd/>
            <a:tailEnd/>
          </a:ln>
          <a:effectLst/>
        </p:spPr>
        <p:txBody>
          <a:bodyPr wrap="none" anchor="ctr"/>
          <a:lstStyle/>
          <a:p>
            <a:endParaRPr lang="en-US"/>
          </a:p>
        </p:txBody>
      </p:sp>
      <p:sp>
        <p:nvSpPr>
          <p:cNvPr id="198683" name="Text Box 27"/>
          <p:cNvSpPr txBox="1">
            <a:spLocks noChangeArrowheads="1"/>
          </p:cNvSpPr>
          <p:nvPr/>
        </p:nvSpPr>
        <p:spPr bwMode="auto">
          <a:xfrm>
            <a:off x="1306513" y="5648325"/>
            <a:ext cx="1992312" cy="169863"/>
          </a:xfrm>
          <a:prstGeom prst="rect">
            <a:avLst/>
          </a:prstGeom>
          <a:noFill/>
          <a:ln w="9525">
            <a:noFill/>
            <a:miter lim="800000"/>
            <a:headEnd/>
            <a:tailEnd/>
          </a:ln>
          <a:effectLst/>
        </p:spPr>
        <p:txBody>
          <a:bodyPr lIns="0" tIns="0" rIns="0" bIns="0">
            <a:spAutoFit/>
          </a:bodyPr>
          <a:lstStyle/>
          <a:p>
            <a:pPr algn="l">
              <a:lnSpc>
                <a:spcPct val="80000"/>
              </a:lnSpc>
            </a:pPr>
            <a:r>
              <a:rPr lang="en-US" sz="1400" b="1">
                <a:latin typeface="Arial" charset="0"/>
              </a:rPr>
              <a:t>(d) Cell-cell recognition</a:t>
            </a:r>
            <a:endParaRPr lang="en-US" sz="1400" b="1"/>
          </a:p>
        </p:txBody>
      </p:sp>
      <p:sp>
        <p:nvSpPr>
          <p:cNvPr id="198684" name="Text Box 28"/>
          <p:cNvSpPr txBox="1">
            <a:spLocks noChangeArrowheads="1"/>
          </p:cNvSpPr>
          <p:nvPr/>
        </p:nvSpPr>
        <p:spPr bwMode="auto">
          <a:xfrm>
            <a:off x="2005013" y="4676775"/>
            <a:ext cx="633412" cy="403225"/>
          </a:xfrm>
          <a:prstGeom prst="rect">
            <a:avLst/>
          </a:prstGeom>
          <a:noFill/>
          <a:ln w="9525">
            <a:noFill/>
            <a:miter lim="800000"/>
            <a:headEnd/>
            <a:tailEnd/>
          </a:ln>
          <a:effectLst/>
        </p:spPr>
        <p:txBody>
          <a:bodyPr lIns="0" tIns="0" rIns="0" bIns="0">
            <a:spAutoFit/>
          </a:bodyPr>
          <a:lstStyle/>
          <a:p>
            <a:pPr algn="l">
              <a:lnSpc>
                <a:spcPct val="80000"/>
              </a:lnSpc>
            </a:pPr>
            <a:r>
              <a:rPr lang="en-US" sz="1400" b="1">
                <a:latin typeface="Arial" charset="0"/>
              </a:rPr>
              <a:t>Glyco-</a:t>
            </a:r>
          </a:p>
          <a:p>
            <a:pPr algn="l">
              <a:lnSpc>
                <a:spcPct val="110000"/>
              </a:lnSpc>
            </a:pPr>
            <a:r>
              <a:rPr lang="en-US" sz="1400" b="1">
                <a:latin typeface="Arial" charset="0"/>
              </a:rPr>
              <a:t>protein</a:t>
            </a:r>
            <a:endParaRPr lang="en-US" sz="1400" b="1"/>
          </a:p>
        </p:txBody>
      </p:sp>
      <p:sp>
        <p:nvSpPr>
          <p:cNvPr id="198685" name="Text Box 29"/>
          <p:cNvSpPr txBox="1">
            <a:spLocks noChangeArrowheads="1"/>
          </p:cNvSpPr>
          <p:nvPr/>
        </p:nvSpPr>
        <p:spPr bwMode="auto">
          <a:xfrm>
            <a:off x="3617913" y="5648325"/>
            <a:ext cx="1928812" cy="169863"/>
          </a:xfrm>
          <a:prstGeom prst="rect">
            <a:avLst/>
          </a:prstGeom>
          <a:noFill/>
          <a:ln w="9525">
            <a:noFill/>
            <a:miter lim="800000"/>
            <a:headEnd/>
            <a:tailEnd/>
          </a:ln>
          <a:effectLst/>
        </p:spPr>
        <p:txBody>
          <a:bodyPr lIns="0" tIns="0" rIns="0" bIns="0">
            <a:spAutoFit/>
          </a:bodyPr>
          <a:lstStyle/>
          <a:p>
            <a:pPr algn="l">
              <a:lnSpc>
                <a:spcPct val="80000"/>
              </a:lnSpc>
            </a:pPr>
            <a:r>
              <a:rPr lang="en-US" sz="1400" b="1">
                <a:latin typeface="Arial" charset="0"/>
              </a:rPr>
              <a:t>(e) Intercellular joining</a:t>
            </a:r>
            <a:endParaRPr lang="en-US" sz="1400" b="1"/>
          </a:p>
        </p:txBody>
      </p:sp>
      <p:sp>
        <p:nvSpPr>
          <p:cNvPr id="198686" name="Text Box 30"/>
          <p:cNvSpPr txBox="1">
            <a:spLocks noChangeArrowheads="1"/>
          </p:cNvSpPr>
          <p:nvPr/>
        </p:nvSpPr>
        <p:spPr bwMode="auto">
          <a:xfrm>
            <a:off x="5884863" y="5686425"/>
            <a:ext cx="1928812" cy="849313"/>
          </a:xfrm>
          <a:prstGeom prst="rect">
            <a:avLst/>
          </a:prstGeom>
          <a:noFill/>
          <a:ln w="9525">
            <a:noFill/>
            <a:miter lim="800000"/>
            <a:headEnd/>
            <a:tailEnd/>
          </a:ln>
          <a:effectLst/>
        </p:spPr>
        <p:txBody>
          <a:bodyPr lIns="0" tIns="0" rIns="0" bIns="0">
            <a:spAutoFit/>
          </a:bodyPr>
          <a:lstStyle/>
          <a:p>
            <a:pPr algn="l">
              <a:lnSpc>
                <a:spcPct val="80000"/>
              </a:lnSpc>
            </a:pPr>
            <a:r>
              <a:rPr lang="en-US" sz="1400" b="1">
                <a:latin typeface="Arial" charset="0"/>
              </a:rPr>
              <a:t>(f) Attachment to</a:t>
            </a:r>
          </a:p>
          <a:p>
            <a:pPr algn="l">
              <a:lnSpc>
                <a:spcPct val="110000"/>
              </a:lnSpc>
            </a:pPr>
            <a:r>
              <a:rPr lang="en-US" sz="1400" b="1">
                <a:latin typeface="Arial" charset="0"/>
              </a:rPr>
              <a:t>     the cytoskeleton</a:t>
            </a:r>
          </a:p>
          <a:p>
            <a:pPr algn="l">
              <a:lnSpc>
                <a:spcPct val="110000"/>
              </a:lnSpc>
            </a:pPr>
            <a:r>
              <a:rPr lang="en-US" sz="1400" b="1">
                <a:latin typeface="Arial" charset="0"/>
              </a:rPr>
              <a:t>     and extracellular</a:t>
            </a:r>
          </a:p>
          <a:p>
            <a:pPr algn="l"/>
            <a:r>
              <a:rPr lang="en-US" sz="1400" b="1">
                <a:latin typeface="Arial" charset="0"/>
              </a:rPr>
              <a:t>     matrix (ECM)</a:t>
            </a:r>
            <a:endParaRPr lang="en-US" sz="1400" b="1"/>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43" name="Picture 27" descr="07_09aMembProteinFunction-U"/>
          <p:cNvPicPr>
            <a:picLocks noChangeAspect="1" noChangeArrowheads="1"/>
          </p:cNvPicPr>
          <p:nvPr/>
        </p:nvPicPr>
        <p:blipFill>
          <a:blip r:embed="rId2" cstate="print"/>
          <a:srcRect/>
          <a:stretch>
            <a:fillRect/>
          </a:stretch>
        </p:blipFill>
        <p:spPr bwMode="auto">
          <a:xfrm>
            <a:off x="293688" y="1498600"/>
            <a:ext cx="8555037" cy="3859213"/>
          </a:xfrm>
          <a:prstGeom prst="rect">
            <a:avLst/>
          </a:prstGeom>
          <a:noFill/>
        </p:spPr>
      </p:pic>
      <p:sp>
        <p:nvSpPr>
          <p:cNvPr id="162819" name="Rectangle 3"/>
          <p:cNvSpPr>
            <a:spLocks noGrp="1" noChangeArrowheads="1"/>
          </p:cNvSpPr>
          <p:nvPr>
            <p:ph type="ctrTitle"/>
          </p:nvPr>
        </p:nvSpPr>
        <p:spPr bwMode="auto">
          <a:xfrm>
            <a:off x="152400" y="0"/>
            <a:ext cx="1981200" cy="304800"/>
          </a:xfrm>
          <a:noFill/>
          <a:ln w="3175">
            <a:miter lim="800000"/>
            <a:headEnd/>
            <a:tailEnd/>
          </a:ln>
        </p:spPr>
        <p:txBody>
          <a:bodyPr vert="horz" wrap="square" lIns="91440" tIns="45720" rIns="91440" bIns="45720" numCol="1" anchor="t" anchorCtr="0" compatLnSpc="1">
            <a:prstTxWarp prst="textNoShape">
              <a:avLst/>
            </a:prstTxWarp>
          </a:bodyPr>
          <a:lstStyle/>
          <a:p>
            <a:pPr algn="l"/>
            <a:r>
              <a:rPr lang="en-US" sz="1200">
                <a:latin typeface="Arial" charset="0"/>
              </a:rPr>
              <a:t>Fig. 7-9ac</a:t>
            </a:r>
          </a:p>
        </p:txBody>
      </p:sp>
      <p:sp>
        <p:nvSpPr>
          <p:cNvPr id="162820" name="Text Box 4"/>
          <p:cNvSpPr txBox="1">
            <a:spLocks noChangeArrowheads="1"/>
          </p:cNvSpPr>
          <p:nvPr/>
        </p:nvSpPr>
        <p:spPr bwMode="auto">
          <a:xfrm>
            <a:off x="341313" y="4956175"/>
            <a:ext cx="1497012" cy="219075"/>
          </a:xfrm>
          <a:prstGeom prst="rect">
            <a:avLst/>
          </a:prstGeom>
          <a:noFill/>
          <a:ln w="9525">
            <a:noFill/>
            <a:miter lim="800000"/>
            <a:headEnd/>
            <a:tailEnd/>
          </a:ln>
          <a:effectLst/>
        </p:spPr>
        <p:txBody>
          <a:bodyPr lIns="0" tIns="0" rIns="0" bIns="0">
            <a:spAutoFit/>
          </a:bodyPr>
          <a:lstStyle/>
          <a:p>
            <a:pPr algn="l">
              <a:lnSpc>
                <a:spcPct val="80000"/>
              </a:lnSpc>
            </a:pPr>
            <a:r>
              <a:rPr lang="en-US" sz="1800" b="1">
                <a:latin typeface="Arial" charset="0"/>
              </a:rPr>
              <a:t>(a) Transport</a:t>
            </a:r>
            <a:endParaRPr lang="en-US" sz="1800" b="1"/>
          </a:p>
        </p:txBody>
      </p:sp>
      <p:sp>
        <p:nvSpPr>
          <p:cNvPr id="162832" name="Text Box 16"/>
          <p:cNvSpPr txBox="1">
            <a:spLocks noChangeArrowheads="1"/>
          </p:cNvSpPr>
          <p:nvPr/>
        </p:nvSpPr>
        <p:spPr bwMode="auto">
          <a:xfrm>
            <a:off x="3338513" y="4937125"/>
            <a:ext cx="2347912" cy="219075"/>
          </a:xfrm>
          <a:prstGeom prst="rect">
            <a:avLst/>
          </a:prstGeom>
          <a:noFill/>
          <a:ln w="9525">
            <a:noFill/>
            <a:miter lim="800000"/>
            <a:headEnd/>
            <a:tailEnd/>
          </a:ln>
          <a:effectLst/>
        </p:spPr>
        <p:txBody>
          <a:bodyPr lIns="0" tIns="0" rIns="0" bIns="0">
            <a:spAutoFit/>
          </a:bodyPr>
          <a:lstStyle/>
          <a:p>
            <a:pPr algn="l">
              <a:lnSpc>
                <a:spcPct val="80000"/>
              </a:lnSpc>
            </a:pPr>
            <a:r>
              <a:rPr lang="en-US" sz="1800" b="1">
                <a:latin typeface="Arial" charset="0"/>
              </a:rPr>
              <a:t>(b) Enzymatic activity</a:t>
            </a:r>
            <a:endParaRPr lang="en-US" sz="1800" b="1"/>
          </a:p>
        </p:txBody>
      </p:sp>
      <p:sp>
        <p:nvSpPr>
          <p:cNvPr id="162833" name="Text Box 17"/>
          <p:cNvSpPr txBox="1">
            <a:spLocks noChangeArrowheads="1"/>
          </p:cNvSpPr>
          <p:nvPr/>
        </p:nvSpPr>
        <p:spPr bwMode="auto">
          <a:xfrm>
            <a:off x="6288088" y="4941888"/>
            <a:ext cx="2525712" cy="219075"/>
          </a:xfrm>
          <a:prstGeom prst="rect">
            <a:avLst/>
          </a:prstGeom>
          <a:noFill/>
          <a:ln w="9525">
            <a:noFill/>
            <a:miter lim="800000"/>
            <a:headEnd/>
            <a:tailEnd/>
          </a:ln>
          <a:effectLst/>
        </p:spPr>
        <p:txBody>
          <a:bodyPr lIns="0" tIns="0" rIns="0" bIns="0">
            <a:spAutoFit/>
          </a:bodyPr>
          <a:lstStyle/>
          <a:p>
            <a:pPr algn="l">
              <a:lnSpc>
                <a:spcPct val="80000"/>
              </a:lnSpc>
            </a:pPr>
            <a:r>
              <a:rPr lang="en-US" sz="1800" b="1">
                <a:latin typeface="Arial" charset="0"/>
              </a:rPr>
              <a:t>(c) Signal transduction</a:t>
            </a:r>
            <a:endParaRPr lang="en-US" sz="1800" b="1"/>
          </a:p>
        </p:txBody>
      </p:sp>
      <p:sp>
        <p:nvSpPr>
          <p:cNvPr id="162834" name="Text Box 18"/>
          <p:cNvSpPr txBox="1">
            <a:spLocks noChangeArrowheads="1"/>
          </p:cNvSpPr>
          <p:nvPr/>
        </p:nvSpPr>
        <p:spPr bwMode="auto">
          <a:xfrm>
            <a:off x="2163763" y="4327525"/>
            <a:ext cx="506412" cy="219075"/>
          </a:xfrm>
          <a:prstGeom prst="rect">
            <a:avLst/>
          </a:prstGeom>
          <a:noFill/>
          <a:ln w="9525">
            <a:noFill/>
            <a:miter lim="800000"/>
            <a:headEnd/>
            <a:tailEnd/>
          </a:ln>
          <a:effectLst/>
        </p:spPr>
        <p:txBody>
          <a:bodyPr lIns="0" tIns="0" rIns="0" bIns="0">
            <a:spAutoFit/>
          </a:bodyPr>
          <a:lstStyle/>
          <a:p>
            <a:pPr algn="l">
              <a:lnSpc>
                <a:spcPct val="80000"/>
              </a:lnSpc>
            </a:pPr>
            <a:r>
              <a:rPr lang="en-US" sz="1800" b="1">
                <a:latin typeface="Arial" charset="0"/>
              </a:rPr>
              <a:t>ATP</a:t>
            </a:r>
            <a:endParaRPr lang="en-US" sz="1800" b="1"/>
          </a:p>
        </p:txBody>
      </p:sp>
      <p:sp>
        <p:nvSpPr>
          <p:cNvPr id="162835" name="Text Box 19"/>
          <p:cNvSpPr txBox="1">
            <a:spLocks noChangeArrowheads="1"/>
          </p:cNvSpPr>
          <p:nvPr/>
        </p:nvSpPr>
        <p:spPr bwMode="auto">
          <a:xfrm>
            <a:off x="4068763" y="2193925"/>
            <a:ext cx="995362" cy="219075"/>
          </a:xfrm>
          <a:prstGeom prst="rect">
            <a:avLst/>
          </a:prstGeom>
          <a:noFill/>
          <a:ln w="9525">
            <a:noFill/>
            <a:miter lim="800000"/>
            <a:headEnd/>
            <a:tailEnd/>
          </a:ln>
          <a:effectLst/>
        </p:spPr>
        <p:txBody>
          <a:bodyPr lIns="0" tIns="0" rIns="0" bIns="0">
            <a:spAutoFit/>
          </a:bodyPr>
          <a:lstStyle/>
          <a:p>
            <a:pPr algn="l">
              <a:lnSpc>
                <a:spcPct val="80000"/>
              </a:lnSpc>
            </a:pPr>
            <a:r>
              <a:rPr lang="en-US" sz="1800" b="1">
                <a:latin typeface="Arial" charset="0"/>
              </a:rPr>
              <a:t>Enzymes</a:t>
            </a:r>
            <a:endParaRPr lang="en-US" sz="1800" b="1"/>
          </a:p>
        </p:txBody>
      </p:sp>
      <p:sp>
        <p:nvSpPr>
          <p:cNvPr id="162836" name="Line 20"/>
          <p:cNvSpPr>
            <a:spLocks noChangeShapeType="1"/>
          </p:cNvSpPr>
          <p:nvPr/>
        </p:nvSpPr>
        <p:spPr bwMode="auto">
          <a:xfrm flipV="1">
            <a:off x="4248150" y="2470150"/>
            <a:ext cx="284163" cy="450850"/>
          </a:xfrm>
          <a:prstGeom prst="line">
            <a:avLst/>
          </a:prstGeom>
          <a:noFill/>
          <a:ln w="25400">
            <a:solidFill>
              <a:schemeClr val="tx1"/>
            </a:solidFill>
            <a:round/>
            <a:headEnd/>
            <a:tailEnd/>
          </a:ln>
          <a:effectLst/>
        </p:spPr>
        <p:txBody>
          <a:bodyPr wrap="none" anchor="ctr"/>
          <a:lstStyle/>
          <a:p>
            <a:endParaRPr lang="en-US"/>
          </a:p>
        </p:txBody>
      </p:sp>
      <p:sp>
        <p:nvSpPr>
          <p:cNvPr id="162837" name="Line 21"/>
          <p:cNvSpPr>
            <a:spLocks noChangeShapeType="1"/>
          </p:cNvSpPr>
          <p:nvPr/>
        </p:nvSpPr>
        <p:spPr bwMode="auto">
          <a:xfrm>
            <a:off x="4524375" y="2470150"/>
            <a:ext cx="282575" cy="450850"/>
          </a:xfrm>
          <a:prstGeom prst="line">
            <a:avLst/>
          </a:prstGeom>
          <a:noFill/>
          <a:ln w="25400">
            <a:solidFill>
              <a:schemeClr val="tx1"/>
            </a:solidFill>
            <a:round/>
            <a:headEnd/>
            <a:tailEnd/>
          </a:ln>
          <a:effectLst/>
        </p:spPr>
        <p:txBody>
          <a:bodyPr wrap="none" anchor="ctr"/>
          <a:lstStyle/>
          <a:p>
            <a:endParaRPr lang="en-US"/>
          </a:p>
        </p:txBody>
      </p:sp>
      <p:sp>
        <p:nvSpPr>
          <p:cNvPr id="162838" name="Text Box 22"/>
          <p:cNvSpPr txBox="1">
            <a:spLocks noChangeArrowheads="1"/>
          </p:cNvSpPr>
          <p:nvPr/>
        </p:nvSpPr>
        <p:spPr bwMode="auto">
          <a:xfrm>
            <a:off x="6462713" y="4530725"/>
            <a:ext cx="2144712" cy="219075"/>
          </a:xfrm>
          <a:prstGeom prst="rect">
            <a:avLst/>
          </a:prstGeom>
          <a:noFill/>
          <a:ln w="9525">
            <a:noFill/>
            <a:miter lim="800000"/>
            <a:headEnd/>
            <a:tailEnd/>
          </a:ln>
          <a:effectLst/>
        </p:spPr>
        <p:txBody>
          <a:bodyPr lIns="0" tIns="0" rIns="0" bIns="0">
            <a:spAutoFit/>
          </a:bodyPr>
          <a:lstStyle/>
          <a:p>
            <a:pPr algn="l">
              <a:lnSpc>
                <a:spcPct val="80000"/>
              </a:lnSpc>
            </a:pPr>
            <a:r>
              <a:rPr lang="en-US" sz="1800" b="1">
                <a:latin typeface="Arial" charset="0"/>
              </a:rPr>
              <a:t>Signal transduction</a:t>
            </a:r>
            <a:endParaRPr lang="en-US" sz="1800" b="1"/>
          </a:p>
        </p:txBody>
      </p:sp>
      <p:sp>
        <p:nvSpPr>
          <p:cNvPr id="162839" name="Text Box 23"/>
          <p:cNvSpPr txBox="1">
            <a:spLocks noChangeArrowheads="1"/>
          </p:cNvSpPr>
          <p:nvPr/>
        </p:nvSpPr>
        <p:spPr bwMode="auto">
          <a:xfrm>
            <a:off x="6608763" y="1679575"/>
            <a:ext cx="2144712" cy="219075"/>
          </a:xfrm>
          <a:prstGeom prst="rect">
            <a:avLst/>
          </a:prstGeom>
          <a:noFill/>
          <a:ln w="9525">
            <a:noFill/>
            <a:miter lim="800000"/>
            <a:headEnd/>
            <a:tailEnd/>
          </a:ln>
          <a:effectLst/>
        </p:spPr>
        <p:txBody>
          <a:bodyPr lIns="0" tIns="0" rIns="0" bIns="0">
            <a:spAutoFit/>
          </a:bodyPr>
          <a:lstStyle/>
          <a:p>
            <a:pPr algn="l">
              <a:lnSpc>
                <a:spcPct val="80000"/>
              </a:lnSpc>
            </a:pPr>
            <a:r>
              <a:rPr lang="en-US" sz="1800" b="1">
                <a:latin typeface="Arial" charset="0"/>
              </a:rPr>
              <a:t>Signaling molecule</a:t>
            </a:r>
            <a:endParaRPr lang="en-US" sz="1800" b="1"/>
          </a:p>
        </p:txBody>
      </p:sp>
      <p:sp>
        <p:nvSpPr>
          <p:cNvPr id="162840" name="Line 24"/>
          <p:cNvSpPr>
            <a:spLocks noChangeShapeType="1"/>
          </p:cNvSpPr>
          <p:nvPr/>
        </p:nvSpPr>
        <p:spPr bwMode="auto">
          <a:xfrm flipH="1">
            <a:off x="7061200" y="1917700"/>
            <a:ext cx="330200" cy="273050"/>
          </a:xfrm>
          <a:prstGeom prst="line">
            <a:avLst/>
          </a:prstGeom>
          <a:noFill/>
          <a:ln w="25400">
            <a:solidFill>
              <a:schemeClr val="tx1"/>
            </a:solidFill>
            <a:round/>
            <a:headEnd/>
            <a:tailEnd/>
          </a:ln>
          <a:effectLst/>
        </p:spPr>
        <p:txBody>
          <a:bodyPr wrap="none" anchor="ctr"/>
          <a:lstStyle/>
          <a:p>
            <a:endParaRPr lang="en-US"/>
          </a:p>
        </p:txBody>
      </p:sp>
      <p:sp>
        <p:nvSpPr>
          <p:cNvPr id="162841" name="Text Box 25"/>
          <p:cNvSpPr txBox="1">
            <a:spLocks noChangeArrowheads="1"/>
          </p:cNvSpPr>
          <p:nvPr/>
        </p:nvSpPr>
        <p:spPr bwMode="auto">
          <a:xfrm>
            <a:off x="7777163" y="2193925"/>
            <a:ext cx="1008062" cy="219075"/>
          </a:xfrm>
          <a:prstGeom prst="rect">
            <a:avLst/>
          </a:prstGeom>
          <a:noFill/>
          <a:ln w="9525">
            <a:noFill/>
            <a:miter lim="800000"/>
            <a:headEnd/>
            <a:tailEnd/>
          </a:ln>
          <a:effectLst/>
        </p:spPr>
        <p:txBody>
          <a:bodyPr lIns="0" tIns="0" rIns="0" bIns="0">
            <a:spAutoFit/>
          </a:bodyPr>
          <a:lstStyle/>
          <a:p>
            <a:pPr algn="l">
              <a:lnSpc>
                <a:spcPct val="80000"/>
              </a:lnSpc>
            </a:pPr>
            <a:r>
              <a:rPr lang="en-US" sz="1800" b="1">
                <a:latin typeface="Arial" charset="0"/>
              </a:rPr>
              <a:t>Receptor</a:t>
            </a:r>
            <a:endParaRPr lang="en-US" sz="1800" b="1"/>
          </a:p>
        </p:txBody>
      </p:sp>
      <p:sp>
        <p:nvSpPr>
          <p:cNvPr id="162842" name="Line 26"/>
          <p:cNvSpPr>
            <a:spLocks noChangeShapeType="1"/>
          </p:cNvSpPr>
          <p:nvPr/>
        </p:nvSpPr>
        <p:spPr bwMode="auto">
          <a:xfrm flipV="1">
            <a:off x="7499350" y="2292350"/>
            <a:ext cx="241300" cy="209550"/>
          </a:xfrm>
          <a:prstGeom prst="line">
            <a:avLst/>
          </a:prstGeom>
          <a:noFill/>
          <a:ln w="25400">
            <a:solidFill>
              <a:schemeClr val="tx1"/>
            </a:solidFill>
            <a:round/>
            <a:headEnd/>
            <a:tailEnd/>
          </a:ln>
          <a:effectLst/>
        </p:spPr>
        <p:txBody>
          <a:bodyPr wrap="none" anchor="ctr"/>
          <a:lstStyle/>
          <a:p>
            <a:endParaRPr lang="en-US"/>
          </a:p>
        </p:txBody>
      </p:sp>
      <p:sp>
        <p:nvSpPr>
          <p:cNvPr id="16" name="TextBox 15"/>
          <p:cNvSpPr txBox="1"/>
          <p:nvPr/>
        </p:nvSpPr>
        <p:spPr>
          <a:xfrm>
            <a:off x="5562600" y="533400"/>
            <a:ext cx="3627517" cy="584775"/>
          </a:xfrm>
          <a:prstGeom prst="rect">
            <a:avLst/>
          </a:prstGeom>
          <a:noFill/>
        </p:spPr>
        <p:txBody>
          <a:bodyPr wrap="square" rtlCol="0">
            <a:spAutoFit/>
          </a:bodyPr>
          <a:lstStyle/>
          <a:p>
            <a:r>
              <a:rPr lang="en-US" sz="3200" b="1" dirty="0" smtClean="0"/>
              <a:t>Hormone Actions</a:t>
            </a:r>
            <a:endParaRPr lang="en-US" sz="3200" b="1"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1" name="Picture 21" descr="07_09bMembProteinFunction-U"/>
          <p:cNvPicPr>
            <a:picLocks noChangeAspect="1" noChangeArrowheads="1"/>
          </p:cNvPicPr>
          <p:nvPr/>
        </p:nvPicPr>
        <p:blipFill>
          <a:blip r:embed="rId2" cstate="print"/>
          <a:srcRect/>
          <a:stretch>
            <a:fillRect/>
          </a:stretch>
        </p:blipFill>
        <p:spPr bwMode="auto">
          <a:xfrm>
            <a:off x="296863" y="1114425"/>
            <a:ext cx="8548687" cy="4627563"/>
          </a:xfrm>
          <a:prstGeom prst="rect">
            <a:avLst/>
          </a:prstGeom>
          <a:noFill/>
        </p:spPr>
      </p:pic>
      <p:sp>
        <p:nvSpPr>
          <p:cNvPr id="163843" name="Rectangle 3"/>
          <p:cNvSpPr>
            <a:spLocks noGrp="1" noChangeArrowheads="1"/>
          </p:cNvSpPr>
          <p:nvPr>
            <p:ph type="ctrTitle"/>
          </p:nvPr>
        </p:nvSpPr>
        <p:spPr bwMode="auto">
          <a:xfrm>
            <a:off x="152400" y="0"/>
            <a:ext cx="1981200" cy="304800"/>
          </a:xfrm>
          <a:noFill/>
          <a:ln w="3175">
            <a:miter lim="800000"/>
            <a:headEnd/>
            <a:tailEnd/>
          </a:ln>
        </p:spPr>
        <p:txBody>
          <a:bodyPr vert="horz" wrap="square" lIns="91440" tIns="45720" rIns="91440" bIns="45720" numCol="1" anchor="t" anchorCtr="0" compatLnSpc="1">
            <a:prstTxWarp prst="textNoShape">
              <a:avLst/>
            </a:prstTxWarp>
          </a:bodyPr>
          <a:lstStyle/>
          <a:p>
            <a:pPr algn="l"/>
            <a:r>
              <a:rPr lang="en-US" sz="1200">
                <a:latin typeface="Arial" charset="0"/>
              </a:rPr>
              <a:t>Fig. 7-9df</a:t>
            </a:r>
          </a:p>
        </p:txBody>
      </p:sp>
      <p:sp>
        <p:nvSpPr>
          <p:cNvPr id="163848" name="Text Box 8"/>
          <p:cNvSpPr txBox="1">
            <a:spLocks noChangeArrowheads="1"/>
          </p:cNvSpPr>
          <p:nvPr/>
        </p:nvSpPr>
        <p:spPr bwMode="auto">
          <a:xfrm>
            <a:off x="354013" y="4429125"/>
            <a:ext cx="2671762" cy="219075"/>
          </a:xfrm>
          <a:prstGeom prst="rect">
            <a:avLst/>
          </a:prstGeom>
          <a:noFill/>
          <a:ln w="9525">
            <a:noFill/>
            <a:miter lim="800000"/>
            <a:headEnd/>
            <a:tailEnd/>
          </a:ln>
          <a:effectLst/>
        </p:spPr>
        <p:txBody>
          <a:bodyPr lIns="0" tIns="0" rIns="0" bIns="0">
            <a:spAutoFit/>
          </a:bodyPr>
          <a:lstStyle/>
          <a:p>
            <a:pPr algn="l">
              <a:lnSpc>
                <a:spcPct val="80000"/>
              </a:lnSpc>
            </a:pPr>
            <a:r>
              <a:rPr lang="en-US" sz="1800" b="1">
                <a:latin typeface="Arial" charset="0"/>
              </a:rPr>
              <a:t>(d) Cell-cell recognition</a:t>
            </a:r>
            <a:endParaRPr lang="en-US" sz="1800" b="1"/>
          </a:p>
        </p:txBody>
      </p:sp>
      <p:sp>
        <p:nvSpPr>
          <p:cNvPr id="163857" name="Text Box 17"/>
          <p:cNvSpPr txBox="1">
            <a:spLocks noChangeArrowheads="1"/>
          </p:cNvSpPr>
          <p:nvPr/>
        </p:nvSpPr>
        <p:spPr bwMode="auto">
          <a:xfrm>
            <a:off x="1255713" y="3159125"/>
            <a:ext cx="798512" cy="520700"/>
          </a:xfrm>
          <a:prstGeom prst="rect">
            <a:avLst/>
          </a:prstGeom>
          <a:noFill/>
          <a:ln w="9525">
            <a:noFill/>
            <a:miter lim="800000"/>
            <a:headEnd/>
            <a:tailEnd/>
          </a:ln>
          <a:effectLst/>
        </p:spPr>
        <p:txBody>
          <a:bodyPr lIns="0" tIns="0" rIns="0" bIns="0">
            <a:spAutoFit/>
          </a:bodyPr>
          <a:lstStyle/>
          <a:p>
            <a:pPr algn="l">
              <a:lnSpc>
                <a:spcPct val="80000"/>
              </a:lnSpc>
            </a:pPr>
            <a:r>
              <a:rPr lang="en-US" sz="1800" b="1">
                <a:latin typeface="Arial" charset="0"/>
              </a:rPr>
              <a:t>Glyco-</a:t>
            </a:r>
          </a:p>
          <a:p>
            <a:pPr algn="l">
              <a:lnSpc>
                <a:spcPct val="110000"/>
              </a:lnSpc>
            </a:pPr>
            <a:r>
              <a:rPr lang="en-US" sz="1800" b="1">
                <a:latin typeface="Arial" charset="0"/>
              </a:rPr>
              <a:t>protein</a:t>
            </a:r>
            <a:endParaRPr lang="en-US" sz="1800" b="1"/>
          </a:p>
        </p:txBody>
      </p:sp>
      <p:sp>
        <p:nvSpPr>
          <p:cNvPr id="163858" name="Text Box 18"/>
          <p:cNvSpPr txBox="1">
            <a:spLocks noChangeArrowheads="1"/>
          </p:cNvSpPr>
          <p:nvPr/>
        </p:nvSpPr>
        <p:spPr bwMode="auto">
          <a:xfrm>
            <a:off x="3332163" y="4416425"/>
            <a:ext cx="2462212" cy="219075"/>
          </a:xfrm>
          <a:prstGeom prst="rect">
            <a:avLst/>
          </a:prstGeom>
          <a:noFill/>
          <a:ln w="9525">
            <a:noFill/>
            <a:miter lim="800000"/>
            <a:headEnd/>
            <a:tailEnd/>
          </a:ln>
          <a:effectLst/>
        </p:spPr>
        <p:txBody>
          <a:bodyPr lIns="0" tIns="0" rIns="0" bIns="0">
            <a:spAutoFit/>
          </a:bodyPr>
          <a:lstStyle/>
          <a:p>
            <a:pPr algn="l">
              <a:lnSpc>
                <a:spcPct val="80000"/>
              </a:lnSpc>
            </a:pPr>
            <a:r>
              <a:rPr lang="en-US" sz="1800" b="1">
                <a:latin typeface="Arial" charset="0"/>
              </a:rPr>
              <a:t>(e) Intercellular joining</a:t>
            </a:r>
            <a:endParaRPr lang="en-US" sz="1800" b="1"/>
          </a:p>
        </p:txBody>
      </p:sp>
      <p:sp>
        <p:nvSpPr>
          <p:cNvPr id="163859" name="Text Box 19"/>
          <p:cNvSpPr txBox="1">
            <a:spLocks noChangeArrowheads="1"/>
          </p:cNvSpPr>
          <p:nvPr/>
        </p:nvSpPr>
        <p:spPr bwMode="auto">
          <a:xfrm>
            <a:off x="6278563" y="4479925"/>
            <a:ext cx="2538412" cy="1069975"/>
          </a:xfrm>
          <a:prstGeom prst="rect">
            <a:avLst/>
          </a:prstGeom>
          <a:noFill/>
          <a:ln w="9525">
            <a:noFill/>
            <a:miter lim="800000"/>
            <a:headEnd/>
            <a:tailEnd/>
          </a:ln>
          <a:effectLst/>
        </p:spPr>
        <p:txBody>
          <a:bodyPr lIns="0" tIns="0" rIns="0" bIns="0">
            <a:spAutoFit/>
          </a:bodyPr>
          <a:lstStyle/>
          <a:p>
            <a:pPr algn="l">
              <a:lnSpc>
                <a:spcPct val="80000"/>
              </a:lnSpc>
            </a:pPr>
            <a:r>
              <a:rPr lang="en-US" sz="1800" b="1">
                <a:latin typeface="Arial" charset="0"/>
              </a:rPr>
              <a:t>(f) Attachment to</a:t>
            </a:r>
          </a:p>
          <a:p>
            <a:pPr algn="l">
              <a:lnSpc>
                <a:spcPct val="110000"/>
              </a:lnSpc>
            </a:pPr>
            <a:r>
              <a:rPr lang="en-US" sz="1800" b="1">
                <a:latin typeface="Arial" charset="0"/>
              </a:rPr>
              <a:t>     the cytoskeleton</a:t>
            </a:r>
          </a:p>
          <a:p>
            <a:pPr algn="l"/>
            <a:r>
              <a:rPr lang="en-US" sz="1800" b="1">
                <a:latin typeface="Arial" charset="0"/>
              </a:rPr>
              <a:t>     and extracellular</a:t>
            </a:r>
          </a:p>
          <a:p>
            <a:pPr algn="l"/>
            <a:r>
              <a:rPr lang="en-US" sz="1800" b="1">
                <a:latin typeface="Arial" charset="0"/>
              </a:rPr>
              <a:t>     matrix (ECM)</a:t>
            </a:r>
            <a:endParaRPr lang="en-US" sz="1800" b="1"/>
          </a:p>
        </p:txBody>
      </p:sp>
      <p:sp>
        <p:nvSpPr>
          <p:cNvPr id="8" name="TextBox 7"/>
          <p:cNvSpPr txBox="1"/>
          <p:nvPr/>
        </p:nvSpPr>
        <p:spPr>
          <a:xfrm>
            <a:off x="381000" y="4953000"/>
            <a:ext cx="2904770" cy="1569660"/>
          </a:xfrm>
          <a:prstGeom prst="rect">
            <a:avLst/>
          </a:prstGeom>
          <a:noFill/>
        </p:spPr>
        <p:txBody>
          <a:bodyPr wrap="none" rtlCol="0">
            <a:spAutoFit/>
          </a:bodyPr>
          <a:lstStyle/>
          <a:p>
            <a:r>
              <a:rPr lang="en-US" sz="3200" b="1" dirty="0" smtClean="0"/>
              <a:t>For example </a:t>
            </a:r>
          </a:p>
          <a:p>
            <a:r>
              <a:rPr lang="en-US" sz="3200" b="1" dirty="0" smtClean="0"/>
              <a:t>white blood cell</a:t>
            </a:r>
          </a:p>
          <a:p>
            <a:r>
              <a:rPr lang="en-US" sz="3200" b="1" dirty="0" smtClean="0"/>
              <a:t>Surveillance </a:t>
            </a:r>
            <a:endParaRPr lang="en-US" sz="3200" b="1"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r>
              <a:rPr lang="en-US" dirty="0" smtClean="0"/>
              <a:t>Cell Membrane Transport</a:t>
            </a:r>
            <a:endParaRPr lang="en-US" dirty="0"/>
          </a:p>
        </p:txBody>
      </p:sp>
      <p:sp>
        <p:nvSpPr>
          <p:cNvPr id="3" name="Content Placeholder 2"/>
          <p:cNvSpPr>
            <a:spLocks noGrp="1"/>
          </p:cNvSpPr>
          <p:nvPr>
            <p:ph idx="1"/>
          </p:nvPr>
        </p:nvSpPr>
        <p:spPr>
          <a:xfrm>
            <a:off x="0" y="762000"/>
            <a:ext cx="8839200" cy="5867400"/>
          </a:xfrm>
        </p:spPr>
        <p:txBody>
          <a:bodyPr>
            <a:normAutofit fontScale="92500" lnSpcReduction="10000"/>
          </a:bodyPr>
          <a:lstStyle/>
          <a:p>
            <a:pPr>
              <a:buNone/>
            </a:pPr>
            <a:r>
              <a:rPr lang="en-US" b="1" dirty="0" smtClean="0"/>
              <a:t>I.  Passive Transport (no added particle energy)</a:t>
            </a:r>
          </a:p>
          <a:p>
            <a:pPr>
              <a:buNone/>
            </a:pPr>
            <a:r>
              <a:rPr lang="en-US" dirty="0" smtClean="0"/>
              <a:t>     A. Diffusion </a:t>
            </a:r>
          </a:p>
          <a:p>
            <a:pPr>
              <a:buNone/>
            </a:pPr>
            <a:r>
              <a:rPr lang="en-US" dirty="0" smtClean="0"/>
              <a:t>     B. Osmosis</a:t>
            </a:r>
          </a:p>
          <a:p>
            <a:pPr>
              <a:buNone/>
            </a:pPr>
            <a:r>
              <a:rPr lang="en-US" dirty="0" smtClean="0"/>
              <a:t>     C. Facilitated Transport</a:t>
            </a:r>
          </a:p>
          <a:p>
            <a:pPr>
              <a:buNone/>
            </a:pPr>
            <a:r>
              <a:rPr lang="en-US" dirty="0" smtClean="0"/>
              <a:t>II. </a:t>
            </a:r>
            <a:r>
              <a:rPr lang="en-US" b="1" dirty="0" smtClean="0"/>
              <a:t>Active Transport (added amount of particle energy)</a:t>
            </a:r>
          </a:p>
          <a:p>
            <a:pPr>
              <a:buNone/>
            </a:pPr>
            <a:r>
              <a:rPr lang="en-US" dirty="0" smtClean="0"/>
              <a:t>    A. Primary Active</a:t>
            </a:r>
          </a:p>
          <a:p>
            <a:pPr>
              <a:buNone/>
            </a:pPr>
            <a:r>
              <a:rPr lang="en-US" dirty="0" smtClean="0"/>
              <a:t>    B. Secondary Active (Cotransport, Contra-port)</a:t>
            </a:r>
          </a:p>
          <a:p>
            <a:pPr>
              <a:buNone/>
            </a:pPr>
            <a:r>
              <a:rPr lang="en-US" dirty="0" smtClean="0"/>
              <a:t>III. </a:t>
            </a:r>
            <a:r>
              <a:rPr lang="en-US" b="1" dirty="0" smtClean="0"/>
              <a:t>Large Particle Transport (cave out cell membrane)</a:t>
            </a:r>
          </a:p>
          <a:p>
            <a:pPr>
              <a:buNone/>
            </a:pPr>
            <a:r>
              <a:rPr lang="en-US" dirty="0" smtClean="0"/>
              <a:t>    A. Phagocytosis</a:t>
            </a:r>
          </a:p>
          <a:p>
            <a:pPr>
              <a:buNone/>
            </a:pPr>
            <a:r>
              <a:rPr lang="en-US" dirty="0" smtClean="0"/>
              <a:t>    B. Pinocytosis</a:t>
            </a:r>
          </a:p>
          <a:p>
            <a:pPr>
              <a:buNone/>
            </a:pPr>
            <a:r>
              <a:rPr lang="en-US" dirty="0" smtClean="0"/>
              <a:t>    C. Receptor Mediated Endocytosis </a:t>
            </a:r>
          </a:p>
          <a:p>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Cell Membrane has selective permeability</a:t>
            </a:r>
            <a:endParaRPr lang="en-US" dirty="0"/>
          </a:p>
        </p:txBody>
      </p:sp>
      <p:sp>
        <p:nvSpPr>
          <p:cNvPr id="3" name="Content Placeholder 2"/>
          <p:cNvSpPr>
            <a:spLocks noGrp="1"/>
          </p:cNvSpPr>
          <p:nvPr>
            <p:ph idx="1"/>
          </p:nvPr>
        </p:nvSpPr>
        <p:spPr/>
        <p:txBody>
          <a:bodyPr/>
          <a:lstStyle/>
          <a:p>
            <a:r>
              <a:rPr lang="en-US" dirty="0" smtClean="0"/>
              <a:t>The cell membrane is selective as to what it will let pass in and/or out</a:t>
            </a:r>
          </a:p>
          <a:p>
            <a:r>
              <a:rPr lang="en-US" dirty="0" smtClean="0"/>
              <a:t>The major criteria for permeability</a:t>
            </a:r>
          </a:p>
          <a:p>
            <a:r>
              <a:rPr lang="en-US" dirty="0" smtClean="0"/>
              <a:t>Small molecular size</a:t>
            </a:r>
          </a:p>
          <a:p>
            <a:r>
              <a:rPr lang="en-US" dirty="0" smtClean="0"/>
              <a:t>Lipid soluble (uncharged particles)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Criteria for speed of Transport through the Cell Membrane</a:t>
            </a:r>
            <a:endParaRPr lang="en-US" dirty="0"/>
          </a:p>
        </p:txBody>
      </p:sp>
      <p:sp>
        <p:nvSpPr>
          <p:cNvPr id="3" name="Content Placeholder 2"/>
          <p:cNvSpPr>
            <a:spLocks noGrp="1"/>
          </p:cNvSpPr>
          <p:nvPr>
            <p:ph idx="1"/>
          </p:nvPr>
        </p:nvSpPr>
        <p:spPr/>
        <p:txBody>
          <a:bodyPr>
            <a:normAutofit lnSpcReduction="10000"/>
          </a:bodyPr>
          <a:lstStyle/>
          <a:p>
            <a:r>
              <a:rPr lang="en-US" dirty="0" smtClean="0"/>
              <a:t>When particles increase in size – or have charges – the particles can move through the membrane but slower than those particles preferred (small size and uncharged)</a:t>
            </a:r>
          </a:p>
          <a:p>
            <a:r>
              <a:rPr lang="en-US" dirty="0" smtClean="0"/>
              <a:t>When particles become too large and/or have significant charges- the membrane may disallow movement through the membrane unless great amounts of additional energy is added to the particles</a:t>
            </a: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Passive Transport</a:t>
            </a:r>
            <a:endParaRPr lang="en-US" dirty="0"/>
          </a:p>
        </p:txBody>
      </p:sp>
      <p:sp>
        <p:nvSpPr>
          <p:cNvPr id="3" name="Content Placeholder 2"/>
          <p:cNvSpPr>
            <a:spLocks noGrp="1"/>
          </p:cNvSpPr>
          <p:nvPr>
            <p:ph idx="1"/>
          </p:nvPr>
        </p:nvSpPr>
        <p:spPr>
          <a:xfrm>
            <a:off x="457200" y="1143000"/>
            <a:ext cx="8229600" cy="4983163"/>
          </a:xfrm>
        </p:spPr>
        <p:txBody>
          <a:bodyPr/>
          <a:lstStyle/>
          <a:p>
            <a:r>
              <a:rPr lang="en-US" dirty="0" smtClean="0"/>
              <a:t>A type of transport in which the moving particles have their own energies.  The cell does not need to add energy to the moving particles.</a:t>
            </a:r>
          </a:p>
          <a:p>
            <a:r>
              <a:rPr lang="en-US" dirty="0" smtClean="0"/>
              <a:t>There are three types of passive transport;</a:t>
            </a:r>
          </a:p>
          <a:p>
            <a:pPr>
              <a:buNone/>
            </a:pPr>
            <a:r>
              <a:rPr lang="en-US" dirty="0" smtClean="0"/>
              <a:t>     A. Diffusion </a:t>
            </a:r>
          </a:p>
          <a:p>
            <a:pPr>
              <a:buNone/>
            </a:pPr>
            <a:r>
              <a:rPr lang="en-US" dirty="0" smtClean="0"/>
              <a:t>     B. Osmosis</a:t>
            </a:r>
          </a:p>
          <a:p>
            <a:pPr>
              <a:buNone/>
            </a:pPr>
            <a:r>
              <a:rPr lang="en-US" dirty="0" smtClean="0"/>
              <a:t>     C. Facilitated Transport</a:t>
            </a:r>
          </a:p>
          <a:p>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dirty="0" smtClean="0"/>
              <a:t>Diffusion</a:t>
            </a:r>
            <a:endParaRPr lang="en-US" dirty="0"/>
          </a:p>
        </p:txBody>
      </p:sp>
      <p:sp>
        <p:nvSpPr>
          <p:cNvPr id="3" name="Content Placeholder 2"/>
          <p:cNvSpPr>
            <a:spLocks noGrp="1"/>
          </p:cNvSpPr>
          <p:nvPr>
            <p:ph idx="1"/>
          </p:nvPr>
        </p:nvSpPr>
        <p:spPr>
          <a:xfrm>
            <a:off x="228600" y="762000"/>
            <a:ext cx="8686800" cy="5364163"/>
          </a:xfrm>
        </p:spPr>
        <p:txBody>
          <a:bodyPr>
            <a:normAutofit lnSpcReduction="10000"/>
          </a:bodyPr>
          <a:lstStyle/>
          <a:p>
            <a:r>
              <a:rPr lang="en-US" u="sng" dirty="0" smtClean="0"/>
              <a:t>Net movement </a:t>
            </a:r>
            <a:r>
              <a:rPr lang="en-US" dirty="0" smtClean="0"/>
              <a:t>of </a:t>
            </a:r>
            <a:r>
              <a:rPr lang="en-US" u="sng" dirty="0" smtClean="0"/>
              <a:t>certain particles </a:t>
            </a:r>
            <a:r>
              <a:rPr lang="en-US" dirty="0" smtClean="0"/>
              <a:t>from a region of high concentration of those certain particles to a region of low concentration of </a:t>
            </a:r>
            <a:r>
              <a:rPr lang="en-US" u="sng" dirty="0" smtClean="0"/>
              <a:t>those certain particles</a:t>
            </a:r>
          </a:p>
          <a:p>
            <a:endParaRPr lang="en-US" dirty="0" smtClean="0"/>
          </a:p>
          <a:p>
            <a:r>
              <a:rPr lang="en-US" dirty="0" smtClean="0"/>
              <a:t>Particles look at their own kinds – when moving</a:t>
            </a:r>
          </a:p>
          <a:p>
            <a:r>
              <a:rPr lang="en-US" dirty="0" smtClean="0"/>
              <a:t>Particles bounce around randomly by entropic (Brownian motion) – they bump into one another like people moving in a crowded room- they wish to get hit less so they tend to bounce into the less crowded room </a:t>
            </a: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lstStyle/>
          <a:p>
            <a:r>
              <a:rPr lang="en-US" dirty="0" smtClean="0"/>
              <a:t>AAAA (4 As)                       AA (2 As)</a:t>
            </a:r>
          </a:p>
          <a:p>
            <a:r>
              <a:rPr lang="en-US" dirty="0" smtClean="0"/>
              <a:t>BB (2 Bs)                            BBBB (4 Bs)</a:t>
            </a:r>
          </a:p>
          <a:p>
            <a:r>
              <a:rPr lang="en-US" dirty="0" smtClean="0"/>
              <a:t>CCCCC (5 Cs)                     CCC (3 Cs)</a:t>
            </a:r>
          </a:p>
          <a:p>
            <a:r>
              <a:rPr lang="en-US" dirty="0" smtClean="0"/>
              <a:t>DDD (3 Ds)                        DD (2 Ds)    </a:t>
            </a:r>
          </a:p>
          <a:p>
            <a:endParaRPr lang="en-US" dirty="0" smtClean="0"/>
          </a:p>
          <a:p>
            <a:r>
              <a:rPr lang="en-US" dirty="0" smtClean="0">
                <a:solidFill>
                  <a:srgbClr val="FF0000"/>
                </a:solidFill>
              </a:rPr>
              <a:t>Compartment Z               Compartment X</a:t>
            </a:r>
          </a:p>
          <a:p>
            <a:r>
              <a:rPr lang="en-US" dirty="0" smtClean="0"/>
              <a:t>14 total Particles               11 Total Particles  </a:t>
            </a:r>
          </a:p>
          <a:p>
            <a:r>
              <a:rPr lang="en-US" b="1" dirty="0" smtClean="0">
                <a:solidFill>
                  <a:srgbClr val="00B050"/>
                </a:solidFill>
              </a:rPr>
              <a:t>Net in math means to subtract </a:t>
            </a:r>
          </a:p>
          <a:p>
            <a:r>
              <a:rPr lang="en-US" dirty="0" smtClean="0"/>
              <a:t>Particles move in accordance with their own kinds (Inter-diffusion)</a:t>
            </a:r>
            <a:endParaRPr lang="en-US" dirty="0"/>
          </a:p>
        </p:txBody>
      </p:sp>
      <p:cxnSp>
        <p:nvCxnSpPr>
          <p:cNvPr id="5" name="Straight Connector 4"/>
          <p:cNvCxnSpPr/>
          <p:nvPr/>
        </p:nvCxnSpPr>
        <p:spPr>
          <a:xfrm rot="5400000">
            <a:off x="4229100" y="876300"/>
            <a:ext cx="685800" cy="1588"/>
          </a:xfrm>
          <a:prstGeom prst="line">
            <a:avLst/>
          </a:prstGeom>
        </p:spPr>
        <p:style>
          <a:lnRef idx="2">
            <a:schemeClr val="dk1"/>
          </a:lnRef>
          <a:fillRef idx="0">
            <a:schemeClr val="dk1"/>
          </a:fillRef>
          <a:effectRef idx="1">
            <a:schemeClr val="dk1"/>
          </a:effectRef>
          <a:fontRef idx="minor">
            <a:schemeClr val="tx1"/>
          </a:fontRef>
        </p:style>
      </p:cxnSp>
      <p:cxnSp>
        <p:nvCxnSpPr>
          <p:cNvPr id="7" name="Straight Connector 6"/>
          <p:cNvCxnSpPr/>
          <p:nvPr/>
        </p:nvCxnSpPr>
        <p:spPr>
          <a:xfrm rot="5400000">
            <a:off x="4191000" y="1905000"/>
            <a:ext cx="762000" cy="1588"/>
          </a:xfrm>
          <a:prstGeom prst="line">
            <a:avLst/>
          </a:prstGeom>
        </p:spPr>
        <p:style>
          <a:lnRef idx="2">
            <a:schemeClr val="dk1"/>
          </a:lnRef>
          <a:fillRef idx="0">
            <a:schemeClr val="dk1"/>
          </a:fillRef>
          <a:effectRef idx="1">
            <a:schemeClr val="dk1"/>
          </a:effectRef>
          <a:fontRef idx="minor">
            <a:schemeClr val="tx1"/>
          </a:fontRef>
        </p:style>
      </p:cxnSp>
      <p:cxnSp>
        <p:nvCxnSpPr>
          <p:cNvPr id="9" name="Straight Connector 8"/>
          <p:cNvCxnSpPr/>
          <p:nvPr/>
        </p:nvCxnSpPr>
        <p:spPr>
          <a:xfrm rot="5400000">
            <a:off x="4114800" y="3048000"/>
            <a:ext cx="914400" cy="1588"/>
          </a:xfrm>
          <a:prstGeom prst="line">
            <a:avLst/>
          </a:prstGeom>
        </p:spPr>
        <p:style>
          <a:lnRef idx="2">
            <a:schemeClr val="dk1"/>
          </a:lnRef>
          <a:fillRef idx="0">
            <a:schemeClr val="dk1"/>
          </a:fillRef>
          <a:effectRef idx="1">
            <a:schemeClr val="dk1"/>
          </a:effectRef>
          <a:fontRef idx="minor">
            <a:schemeClr val="tx1"/>
          </a:fontRef>
        </p:style>
      </p:cxnSp>
      <p:cxnSp>
        <p:nvCxnSpPr>
          <p:cNvPr id="11" name="Straight Arrow Connector 10"/>
          <p:cNvCxnSpPr/>
          <p:nvPr/>
        </p:nvCxnSpPr>
        <p:spPr>
          <a:xfrm>
            <a:off x="3352800" y="533400"/>
            <a:ext cx="1524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0800000">
            <a:off x="4267200" y="762000"/>
            <a:ext cx="609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10800000">
            <a:off x="3429000" y="1143000"/>
            <a:ext cx="1295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3429000" y="1295400"/>
            <a:ext cx="609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3124200" y="1752600"/>
            <a:ext cx="1600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0800000">
            <a:off x="3962400" y="1905000"/>
            <a:ext cx="685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10800000">
            <a:off x="3581400" y="2286000"/>
            <a:ext cx="1143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3657600" y="25146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937" name="Picture 49" descr="07_11aDiffusionMembrane-U"/>
          <p:cNvPicPr>
            <a:picLocks noChangeAspect="1" noChangeArrowheads="1"/>
          </p:cNvPicPr>
          <p:nvPr/>
        </p:nvPicPr>
        <p:blipFill>
          <a:blip r:embed="rId2" cstate="print"/>
          <a:srcRect/>
          <a:stretch>
            <a:fillRect/>
          </a:stretch>
        </p:blipFill>
        <p:spPr bwMode="auto">
          <a:xfrm>
            <a:off x="290513" y="1550988"/>
            <a:ext cx="8561387" cy="3756025"/>
          </a:xfrm>
          <a:prstGeom prst="rect">
            <a:avLst/>
          </a:prstGeom>
          <a:noFill/>
        </p:spPr>
      </p:pic>
      <p:sp>
        <p:nvSpPr>
          <p:cNvPr id="165907" name="Text Box 19"/>
          <p:cNvSpPr txBox="1">
            <a:spLocks noChangeArrowheads="1"/>
          </p:cNvSpPr>
          <p:nvPr/>
        </p:nvSpPr>
        <p:spPr bwMode="auto">
          <a:xfrm>
            <a:off x="360363" y="1609725"/>
            <a:ext cx="1893887" cy="195263"/>
          </a:xfrm>
          <a:prstGeom prst="rect">
            <a:avLst/>
          </a:prstGeom>
          <a:noFill/>
          <a:ln w="9525">
            <a:noFill/>
            <a:miter lim="800000"/>
            <a:headEnd/>
            <a:tailEnd/>
          </a:ln>
          <a:effectLst/>
        </p:spPr>
        <p:txBody>
          <a:bodyPr lIns="0" tIns="0" rIns="0" bIns="0">
            <a:spAutoFit/>
          </a:bodyPr>
          <a:lstStyle/>
          <a:p>
            <a:pPr algn="l">
              <a:lnSpc>
                <a:spcPct val="80000"/>
              </a:lnSpc>
            </a:pPr>
            <a:r>
              <a:rPr lang="en-US" sz="1600" b="1">
                <a:latin typeface="Arial" charset="0"/>
              </a:rPr>
              <a:t>Molecules of dye</a:t>
            </a:r>
            <a:endParaRPr lang="en-US" sz="1600" b="1"/>
          </a:p>
        </p:txBody>
      </p:sp>
      <p:sp>
        <p:nvSpPr>
          <p:cNvPr id="165891" name="Rectangle 3"/>
          <p:cNvSpPr>
            <a:spLocks noGrp="1" noChangeArrowheads="1"/>
          </p:cNvSpPr>
          <p:nvPr>
            <p:ph type="ctrTitle"/>
          </p:nvPr>
        </p:nvSpPr>
        <p:spPr bwMode="auto">
          <a:xfrm>
            <a:off x="152400" y="0"/>
            <a:ext cx="1981200" cy="304800"/>
          </a:xfrm>
          <a:noFill/>
          <a:ln w="3175">
            <a:miter lim="800000"/>
            <a:headEnd/>
            <a:tailEnd/>
          </a:ln>
        </p:spPr>
        <p:txBody>
          <a:bodyPr vert="horz" wrap="square" lIns="91440" tIns="45720" rIns="91440" bIns="45720" numCol="1" anchor="t" anchorCtr="0" compatLnSpc="1">
            <a:prstTxWarp prst="textNoShape">
              <a:avLst/>
            </a:prstTxWarp>
          </a:bodyPr>
          <a:lstStyle/>
          <a:p>
            <a:pPr algn="l"/>
            <a:r>
              <a:rPr lang="en-US" sz="1200">
                <a:latin typeface="Arial" charset="0"/>
              </a:rPr>
              <a:t>Fig. 7-11a</a:t>
            </a:r>
          </a:p>
        </p:txBody>
      </p:sp>
      <p:sp>
        <p:nvSpPr>
          <p:cNvPr id="165926" name="Line 38"/>
          <p:cNvSpPr>
            <a:spLocks noChangeShapeType="1"/>
          </p:cNvSpPr>
          <p:nvPr/>
        </p:nvSpPr>
        <p:spPr bwMode="auto">
          <a:xfrm flipV="1">
            <a:off x="517525" y="1828800"/>
            <a:ext cx="84138" cy="363538"/>
          </a:xfrm>
          <a:prstGeom prst="line">
            <a:avLst/>
          </a:prstGeom>
          <a:noFill/>
          <a:ln w="25400">
            <a:solidFill>
              <a:schemeClr val="tx1"/>
            </a:solidFill>
            <a:round/>
            <a:headEnd/>
            <a:tailEnd/>
          </a:ln>
          <a:effectLst/>
        </p:spPr>
        <p:txBody>
          <a:bodyPr wrap="none" anchor="ctr"/>
          <a:lstStyle/>
          <a:p>
            <a:endParaRPr lang="en-US"/>
          </a:p>
        </p:txBody>
      </p:sp>
      <p:sp>
        <p:nvSpPr>
          <p:cNvPr id="165927" name="Line 39"/>
          <p:cNvSpPr>
            <a:spLocks noChangeShapeType="1"/>
          </p:cNvSpPr>
          <p:nvPr/>
        </p:nvSpPr>
        <p:spPr bwMode="auto">
          <a:xfrm>
            <a:off x="601663" y="1828800"/>
            <a:ext cx="177800" cy="546100"/>
          </a:xfrm>
          <a:prstGeom prst="line">
            <a:avLst/>
          </a:prstGeom>
          <a:noFill/>
          <a:ln w="25400">
            <a:solidFill>
              <a:schemeClr val="tx1"/>
            </a:solidFill>
            <a:round/>
            <a:headEnd/>
            <a:tailEnd/>
          </a:ln>
          <a:effectLst/>
        </p:spPr>
        <p:txBody>
          <a:bodyPr wrap="none" anchor="ctr"/>
          <a:lstStyle/>
          <a:p>
            <a:endParaRPr lang="en-US"/>
          </a:p>
        </p:txBody>
      </p:sp>
      <p:sp>
        <p:nvSpPr>
          <p:cNvPr id="165928" name="Text Box 40"/>
          <p:cNvSpPr txBox="1">
            <a:spLocks noChangeArrowheads="1"/>
          </p:cNvSpPr>
          <p:nvPr/>
        </p:nvSpPr>
        <p:spPr bwMode="auto">
          <a:xfrm>
            <a:off x="2303463" y="1609725"/>
            <a:ext cx="2555875" cy="195263"/>
          </a:xfrm>
          <a:prstGeom prst="rect">
            <a:avLst/>
          </a:prstGeom>
          <a:noFill/>
          <a:ln w="9525">
            <a:noFill/>
            <a:miter lim="800000"/>
            <a:headEnd/>
            <a:tailEnd/>
          </a:ln>
          <a:effectLst/>
        </p:spPr>
        <p:txBody>
          <a:bodyPr lIns="0" tIns="0" rIns="0" bIns="0">
            <a:spAutoFit/>
          </a:bodyPr>
          <a:lstStyle/>
          <a:p>
            <a:pPr algn="l">
              <a:lnSpc>
                <a:spcPct val="80000"/>
              </a:lnSpc>
            </a:pPr>
            <a:r>
              <a:rPr lang="en-US" sz="1600" b="1">
                <a:latin typeface="Arial" charset="0"/>
              </a:rPr>
              <a:t>Membrane (cross section)</a:t>
            </a:r>
            <a:endParaRPr lang="en-US" sz="1600" b="1"/>
          </a:p>
        </p:txBody>
      </p:sp>
      <p:sp>
        <p:nvSpPr>
          <p:cNvPr id="165929" name="Line 41"/>
          <p:cNvSpPr>
            <a:spLocks noChangeShapeType="1"/>
          </p:cNvSpPr>
          <p:nvPr/>
        </p:nvSpPr>
        <p:spPr bwMode="auto">
          <a:xfrm flipV="1">
            <a:off x="1439863" y="1684338"/>
            <a:ext cx="833437" cy="512762"/>
          </a:xfrm>
          <a:prstGeom prst="line">
            <a:avLst/>
          </a:prstGeom>
          <a:noFill/>
          <a:ln w="25400">
            <a:solidFill>
              <a:schemeClr val="tx1"/>
            </a:solidFill>
            <a:round/>
            <a:headEnd/>
            <a:tailEnd/>
          </a:ln>
          <a:effectLst/>
        </p:spPr>
        <p:txBody>
          <a:bodyPr wrap="none" anchor="ctr"/>
          <a:lstStyle/>
          <a:p>
            <a:endParaRPr lang="en-US"/>
          </a:p>
        </p:txBody>
      </p:sp>
      <p:sp>
        <p:nvSpPr>
          <p:cNvPr id="165930" name="Text Box 42"/>
          <p:cNvSpPr txBox="1">
            <a:spLocks noChangeArrowheads="1"/>
          </p:cNvSpPr>
          <p:nvPr/>
        </p:nvSpPr>
        <p:spPr bwMode="auto">
          <a:xfrm>
            <a:off x="1695450" y="2989263"/>
            <a:ext cx="798513" cy="195262"/>
          </a:xfrm>
          <a:prstGeom prst="rect">
            <a:avLst/>
          </a:prstGeom>
          <a:noFill/>
          <a:ln w="9525">
            <a:noFill/>
            <a:miter lim="800000"/>
            <a:headEnd/>
            <a:tailEnd/>
          </a:ln>
          <a:effectLst/>
        </p:spPr>
        <p:txBody>
          <a:bodyPr lIns="0" tIns="0" rIns="0" bIns="0">
            <a:spAutoFit/>
          </a:bodyPr>
          <a:lstStyle/>
          <a:p>
            <a:pPr algn="l">
              <a:lnSpc>
                <a:spcPct val="80000"/>
              </a:lnSpc>
            </a:pPr>
            <a:r>
              <a:rPr lang="en-US" sz="1600" b="1">
                <a:latin typeface="Arial" charset="0"/>
              </a:rPr>
              <a:t>WATER</a:t>
            </a:r>
            <a:endParaRPr lang="en-US" sz="1600" b="1"/>
          </a:p>
        </p:txBody>
      </p:sp>
      <p:sp>
        <p:nvSpPr>
          <p:cNvPr id="165932" name="Text Box 44"/>
          <p:cNvSpPr txBox="1">
            <a:spLocks noChangeArrowheads="1"/>
          </p:cNvSpPr>
          <p:nvPr/>
        </p:nvSpPr>
        <p:spPr bwMode="auto">
          <a:xfrm>
            <a:off x="671513" y="4422775"/>
            <a:ext cx="1309687" cy="195263"/>
          </a:xfrm>
          <a:prstGeom prst="rect">
            <a:avLst/>
          </a:prstGeom>
          <a:noFill/>
          <a:ln w="9525">
            <a:noFill/>
            <a:miter lim="800000"/>
            <a:headEnd/>
            <a:tailEnd/>
          </a:ln>
          <a:effectLst/>
        </p:spPr>
        <p:txBody>
          <a:bodyPr lIns="0" tIns="0" rIns="0" bIns="0">
            <a:spAutoFit/>
          </a:bodyPr>
          <a:lstStyle/>
          <a:p>
            <a:pPr algn="l">
              <a:lnSpc>
                <a:spcPct val="80000"/>
              </a:lnSpc>
            </a:pPr>
            <a:r>
              <a:rPr lang="en-US" sz="1600" b="1">
                <a:solidFill>
                  <a:schemeClr val="bg1"/>
                </a:solidFill>
                <a:latin typeface="Arial" charset="0"/>
              </a:rPr>
              <a:t>Net diffusion</a:t>
            </a:r>
            <a:endParaRPr lang="en-US" sz="1600" b="1">
              <a:solidFill>
                <a:schemeClr val="bg1"/>
              </a:solidFill>
            </a:endParaRPr>
          </a:p>
        </p:txBody>
      </p:sp>
      <p:sp>
        <p:nvSpPr>
          <p:cNvPr id="165933" name="Text Box 45"/>
          <p:cNvSpPr txBox="1">
            <a:spLocks noChangeArrowheads="1"/>
          </p:cNvSpPr>
          <p:nvPr/>
        </p:nvSpPr>
        <p:spPr bwMode="auto">
          <a:xfrm>
            <a:off x="3833813" y="4419600"/>
            <a:ext cx="1328737" cy="195263"/>
          </a:xfrm>
          <a:prstGeom prst="rect">
            <a:avLst/>
          </a:prstGeom>
          <a:noFill/>
          <a:ln w="9525">
            <a:noFill/>
            <a:miter lim="800000"/>
            <a:headEnd/>
            <a:tailEnd/>
          </a:ln>
          <a:effectLst/>
        </p:spPr>
        <p:txBody>
          <a:bodyPr lIns="0" tIns="0" rIns="0" bIns="0">
            <a:spAutoFit/>
          </a:bodyPr>
          <a:lstStyle/>
          <a:p>
            <a:pPr algn="l">
              <a:lnSpc>
                <a:spcPct val="80000"/>
              </a:lnSpc>
            </a:pPr>
            <a:r>
              <a:rPr lang="en-US" sz="1600" b="1">
                <a:solidFill>
                  <a:schemeClr val="bg1"/>
                </a:solidFill>
                <a:latin typeface="Arial" charset="0"/>
              </a:rPr>
              <a:t>Net diffusion</a:t>
            </a:r>
            <a:endParaRPr lang="en-US" sz="1600" b="1">
              <a:solidFill>
                <a:schemeClr val="bg1"/>
              </a:solidFill>
            </a:endParaRPr>
          </a:p>
        </p:txBody>
      </p:sp>
      <p:sp>
        <p:nvSpPr>
          <p:cNvPr id="165935" name="Text Box 47"/>
          <p:cNvSpPr txBox="1">
            <a:spLocks noChangeArrowheads="1"/>
          </p:cNvSpPr>
          <p:nvPr/>
        </p:nvSpPr>
        <p:spPr bwMode="auto">
          <a:xfrm>
            <a:off x="373063" y="4911725"/>
            <a:ext cx="2555875" cy="195263"/>
          </a:xfrm>
          <a:prstGeom prst="rect">
            <a:avLst/>
          </a:prstGeom>
          <a:noFill/>
          <a:ln w="9525">
            <a:noFill/>
            <a:miter lim="800000"/>
            <a:headEnd/>
            <a:tailEnd/>
          </a:ln>
          <a:effectLst/>
        </p:spPr>
        <p:txBody>
          <a:bodyPr lIns="0" tIns="0" rIns="0" bIns="0">
            <a:spAutoFit/>
          </a:bodyPr>
          <a:lstStyle/>
          <a:p>
            <a:pPr algn="l">
              <a:lnSpc>
                <a:spcPct val="80000"/>
              </a:lnSpc>
            </a:pPr>
            <a:r>
              <a:rPr lang="en-US" sz="1600" b="1">
                <a:latin typeface="Arial" charset="0"/>
              </a:rPr>
              <a:t>(a) Diffusion of one solute</a:t>
            </a:r>
            <a:endParaRPr lang="en-US" sz="1600" b="1"/>
          </a:p>
        </p:txBody>
      </p:sp>
      <p:sp>
        <p:nvSpPr>
          <p:cNvPr id="165936" name="Text Box 48"/>
          <p:cNvSpPr txBox="1">
            <a:spLocks noChangeArrowheads="1"/>
          </p:cNvSpPr>
          <p:nvPr/>
        </p:nvSpPr>
        <p:spPr bwMode="auto">
          <a:xfrm>
            <a:off x="7143750" y="4416425"/>
            <a:ext cx="1338263" cy="195263"/>
          </a:xfrm>
          <a:prstGeom prst="rect">
            <a:avLst/>
          </a:prstGeom>
          <a:noFill/>
          <a:ln w="9525">
            <a:noFill/>
            <a:miter lim="800000"/>
            <a:headEnd/>
            <a:tailEnd/>
          </a:ln>
          <a:effectLst/>
        </p:spPr>
        <p:txBody>
          <a:bodyPr lIns="0" tIns="0" rIns="0" bIns="0">
            <a:spAutoFit/>
          </a:bodyPr>
          <a:lstStyle/>
          <a:p>
            <a:pPr algn="l">
              <a:lnSpc>
                <a:spcPct val="80000"/>
              </a:lnSpc>
            </a:pPr>
            <a:r>
              <a:rPr lang="en-US" sz="1600" b="1">
                <a:solidFill>
                  <a:schemeClr val="bg1"/>
                </a:solidFill>
                <a:latin typeface="Arial" charset="0"/>
              </a:rPr>
              <a:t>Equilibrium</a:t>
            </a:r>
            <a:endParaRPr lang="en-US" sz="1600" b="1">
              <a:solidFill>
                <a:schemeClr val="bg1"/>
              </a:solidFill>
            </a:endParaRPr>
          </a:p>
        </p:txBody>
      </p:sp>
      <p:sp>
        <p:nvSpPr>
          <p:cNvPr id="14" name="TextBox 13"/>
          <p:cNvSpPr txBox="1"/>
          <p:nvPr/>
        </p:nvSpPr>
        <p:spPr>
          <a:xfrm>
            <a:off x="0" y="0"/>
            <a:ext cx="9442213" cy="1384995"/>
          </a:xfrm>
          <a:prstGeom prst="rect">
            <a:avLst/>
          </a:prstGeom>
          <a:noFill/>
        </p:spPr>
        <p:txBody>
          <a:bodyPr wrap="square" rtlCol="0">
            <a:spAutoFit/>
          </a:bodyPr>
          <a:lstStyle/>
          <a:p>
            <a:r>
              <a:rPr lang="en-US" sz="2800" dirty="0" smtClean="0"/>
              <a:t>When the concentrations of the particles on both sides is the same such that particle movement in one direction is the same as that in the other direction –  this is equilibrium in diffusion.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33" name="Picture 21" descr="07_11bDiffusionMembrane-U"/>
          <p:cNvPicPr>
            <a:picLocks noChangeAspect="1" noChangeArrowheads="1"/>
          </p:cNvPicPr>
          <p:nvPr/>
        </p:nvPicPr>
        <p:blipFill>
          <a:blip r:embed="rId2" cstate="print"/>
          <a:srcRect/>
          <a:stretch>
            <a:fillRect/>
          </a:stretch>
        </p:blipFill>
        <p:spPr bwMode="auto">
          <a:xfrm>
            <a:off x="296863" y="2057400"/>
            <a:ext cx="8548687" cy="4114800"/>
          </a:xfrm>
          <a:prstGeom prst="rect">
            <a:avLst/>
          </a:prstGeom>
          <a:noFill/>
        </p:spPr>
      </p:pic>
      <p:sp>
        <p:nvSpPr>
          <p:cNvPr id="166915" name="Text Box 3"/>
          <p:cNvSpPr txBox="1">
            <a:spLocks noChangeArrowheads="1"/>
          </p:cNvSpPr>
          <p:nvPr/>
        </p:nvSpPr>
        <p:spPr bwMode="auto">
          <a:xfrm>
            <a:off x="347663" y="5006975"/>
            <a:ext cx="2932112" cy="195263"/>
          </a:xfrm>
          <a:prstGeom prst="rect">
            <a:avLst/>
          </a:prstGeom>
          <a:noFill/>
          <a:ln w="9525">
            <a:noFill/>
            <a:miter lim="800000"/>
            <a:headEnd/>
            <a:tailEnd/>
          </a:ln>
          <a:effectLst/>
        </p:spPr>
        <p:txBody>
          <a:bodyPr lIns="0" tIns="0" rIns="0" bIns="0">
            <a:spAutoFit/>
          </a:bodyPr>
          <a:lstStyle/>
          <a:p>
            <a:pPr algn="l">
              <a:lnSpc>
                <a:spcPct val="80000"/>
              </a:lnSpc>
            </a:pPr>
            <a:r>
              <a:rPr lang="en-US" sz="1600" b="1">
                <a:latin typeface="Arial" charset="0"/>
              </a:rPr>
              <a:t>(b) Diffusion of two solutes</a:t>
            </a:r>
            <a:endParaRPr lang="en-US" sz="1600" b="1"/>
          </a:p>
        </p:txBody>
      </p:sp>
      <p:sp>
        <p:nvSpPr>
          <p:cNvPr id="166916" name="Rectangle 4"/>
          <p:cNvSpPr>
            <a:spLocks noGrp="1" noChangeArrowheads="1"/>
          </p:cNvSpPr>
          <p:nvPr>
            <p:ph type="ctrTitle"/>
          </p:nvPr>
        </p:nvSpPr>
        <p:spPr bwMode="auto">
          <a:xfrm>
            <a:off x="152400" y="0"/>
            <a:ext cx="1981200" cy="304800"/>
          </a:xfrm>
          <a:noFill/>
          <a:ln w="3175">
            <a:miter lim="800000"/>
            <a:headEnd/>
            <a:tailEnd/>
          </a:ln>
        </p:spPr>
        <p:txBody>
          <a:bodyPr vert="horz" wrap="square" lIns="91440" tIns="45720" rIns="91440" bIns="45720" numCol="1" anchor="t" anchorCtr="0" compatLnSpc="1">
            <a:prstTxWarp prst="textNoShape">
              <a:avLst/>
            </a:prstTxWarp>
          </a:bodyPr>
          <a:lstStyle/>
          <a:p>
            <a:pPr algn="l"/>
            <a:r>
              <a:rPr lang="en-US" sz="1200">
                <a:latin typeface="Arial" charset="0"/>
              </a:rPr>
              <a:t>Fig. 7-11b</a:t>
            </a:r>
          </a:p>
        </p:txBody>
      </p:sp>
      <p:sp>
        <p:nvSpPr>
          <p:cNvPr id="166927" name="Text Box 15"/>
          <p:cNvSpPr txBox="1">
            <a:spLocks noChangeArrowheads="1"/>
          </p:cNvSpPr>
          <p:nvPr/>
        </p:nvSpPr>
        <p:spPr bwMode="auto">
          <a:xfrm>
            <a:off x="801688" y="3925888"/>
            <a:ext cx="1258887" cy="195262"/>
          </a:xfrm>
          <a:prstGeom prst="rect">
            <a:avLst/>
          </a:prstGeom>
          <a:noFill/>
          <a:ln w="9525">
            <a:noFill/>
            <a:miter lim="800000"/>
            <a:headEnd/>
            <a:tailEnd/>
          </a:ln>
          <a:effectLst/>
        </p:spPr>
        <p:txBody>
          <a:bodyPr lIns="0" tIns="0" rIns="0" bIns="0">
            <a:spAutoFit/>
          </a:bodyPr>
          <a:lstStyle/>
          <a:p>
            <a:pPr algn="l">
              <a:lnSpc>
                <a:spcPct val="80000"/>
              </a:lnSpc>
            </a:pPr>
            <a:r>
              <a:rPr lang="en-US" sz="1600" b="1">
                <a:solidFill>
                  <a:schemeClr val="bg1"/>
                </a:solidFill>
                <a:latin typeface="Arial" charset="0"/>
              </a:rPr>
              <a:t>Net diffusion</a:t>
            </a:r>
            <a:endParaRPr lang="en-US" sz="1600" b="1"/>
          </a:p>
        </p:txBody>
      </p:sp>
      <p:sp>
        <p:nvSpPr>
          <p:cNvPr id="166928" name="Text Box 16"/>
          <p:cNvSpPr txBox="1">
            <a:spLocks noChangeArrowheads="1"/>
          </p:cNvSpPr>
          <p:nvPr/>
        </p:nvSpPr>
        <p:spPr bwMode="auto">
          <a:xfrm>
            <a:off x="941388" y="4491038"/>
            <a:ext cx="1258887" cy="195262"/>
          </a:xfrm>
          <a:prstGeom prst="rect">
            <a:avLst/>
          </a:prstGeom>
          <a:noFill/>
          <a:ln w="9525">
            <a:noFill/>
            <a:miter lim="800000"/>
            <a:headEnd/>
            <a:tailEnd/>
          </a:ln>
          <a:effectLst/>
        </p:spPr>
        <p:txBody>
          <a:bodyPr lIns="0" tIns="0" rIns="0" bIns="0">
            <a:spAutoFit/>
          </a:bodyPr>
          <a:lstStyle/>
          <a:p>
            <a:pPr algn="l">
              <a:lnSpc>
                <a:spcPct val="80000"/>
              </a:lnSpc>
            </a:pPr>
            <a:r>
              <a:rPr lang="en-US" sz="1600" b="1">
                <a:solidFill>
                  <a:schemeClr val="bg1"/>
                </a:solidFill>
                <a:latin typeface="Arial" charset="0"/>
              </a:rPr>
              <a:t>Net diffusion</a:t>
            </a:r>
            <a:endParaRPr lang="en-US" sz="1600" b="1">
              <a:solidFill>
                <a:schemeClr val="bg1"/>
              </a:solidFill>
            </a:endParaRPr>
          </a:p>
        </p:txBody>
      </p:sp>
      <p:sp>
        <p:nvSpPr>
          <p:cNvPr id="166929" name="Text Box 17"/>
          <p:cNvSpPr txBox="1">
            <a:spLocks noChangeArrowheads="1"/>
          </p:cNvSpPr>
          <p:nvPr/>
        </p:nvSpPr>
        <p:spPr bwMode="auto">
          <a:xfrm>
            <a:off x="3933825" y="3924300"/>
            <a:ext cx="1258888" cy="195263"/>
          </a:xfrm>
          <a:prstGeom prst="rect">
            <a:avLst/>
          </a:prstGeom>
          <a:noFill/>
          <a:ln w="9525">
            <a:noFill/>
            <a:miter lim="800000"/>
            <a:headEnd/>
            <a:tailEnd/>
          </a:ln>
          <a:effectLst/>
        </p:spPr>
        <p:txBody>
          <a:bodyPr lIns="0" tIns="0" rIns="0" bIns="0">
            <a:spAutoFit/>
          </a:bodyPr>
          <a:lstStyle/>
          <a:p>
            <a:pPr algn="l">
              <a:lnSpc>
                <a:spcPct val="80000"/>
              </a:lnSpc>
            </a:pPr>
            <a:r>
              <a:rPr lang="en-US" sz="1600" b="1">
                <a:solidFill>
                  <a:schemeClr val="bg1"/>
                </a:solidFill>
                <a:latin typeface="Arial" charset="0"/>
              </a:rPr>
              <a:t>Net diffusion</a:t>
            </a:r>
            <a:endParaRPr lang="en-US" sz="1600" b="1"/>
          </a:p>
        </p:txBody>
      </p:sp>
      <p:sp>
        <p:nvSpPr>
          <p:cNvPr id="166930" name="Text Box 18"/>
          <p:cNvSpPr txBox="1">
            <a:spLocks noChangeArrowheads="1"/>
          </p:cNvSpPr>
          <p:nvPr/>
        </p:nvSpPr>
        <p:spPr bwMode="auto">
          <a:xfrm>
            <a:off x="4078288" y="4492625"/>
            <a:ext cx="1258887" cy="195263"/>
          </a:xfrm>
          <a:prstGeom prst="rect">
            <a:avLst/>
          </a:prstGeom>
          <a:noFill/>
          <a:ln w="9525">
            <a:noFill/>
            <a:miter lim="800000"/>
            <a:headEnd/>
            <a:tailEnd/>
          </a:ln>
          <a:effectLst/>
        </p:spPr>
        <p:txBody>
          <a:bodyPr lIns="0" tIns="0" rIns="0" bIns="0">
            <a:spAutoFit/>
          </a:bodyPr>
          <a:lstStyle/>
          <a:p>
            <a:pPr algn="l">
              <a:lnSpc>
                <a:spcPct val="80000"/>
              </a:lnSpc>
            </a:pPr>
            <a:r>
              <a:rPr lang="en-US" sz="1600" b="1">
                <a:solidFill>
                  <a:schemeClr val="bg1"/>
                </a:solidFill>
                <a:latin typeface="Arial" charset="0"/>
              </a:rPr>
              <a:t>Net diffusion</a:t>
            </a:r>
            <a:endParaRPr lang="en-US" sz="1600" b="1"/>
          </a:p>
        </p:txBody>
      </p:sp>
      <p:sp>
        <p:nvSpPr>
          <p:cNvPr id="166931" name="Text Box 19"/>
          <p:cNvSpPr txBox="1">
            <a:spLocks noChangeArrowheads="1"/>
          </p:cNvSpPr>
          <p:nvPr/>
        </p:nvSpPr>
        <p:spPr bwMode="auto">
          <a:xfrm>
            <a:off x="7227888" y="3916363"/>
            <a:ext cx="1258887" cy="195262"/>
          </a:xfrm>
          <a:prstGeom prst="rect">
            <a:avLst/>
          </a:prstGeom>
          <a:noFill/>
          <a:ln w="9525">
            <a:noFill/>
            <a:miter lim="800000"/>
            <a:headEnd/>
            <a:tailEnd/>
          </a:ln>
          <a:effectLst/>
        </p:spPr>
        <p:txBody>
          <a:bodyPr lIns="0" tIns="0" rIns="0" bIns="0">
            <a:spAutoFit/>
          </a:bodyPr>
          <a:lstStyle/>
          <a:p>
            <a:pPr algn="l">
              <a:lnSpc>
                <a:spcPct val="80000"/>
              </a:lnSpc>
            </a:pPr>
            <a:r>
              <a:rPr lang="en-US" sz="1600" b="1">
                <a:solidFill>
                  <a:schemeClr val="bg1"/>
                </a:solidFill>
                <a:latin typeface="Arial" charset="0"/>
              </a:rPr>
              <a:t>Equilibrium</a:t>
            </a:r>
            <a:endParaRPr lang="en-US" sz="1600" b="1"/>
          </a:p>
        </p:txBody>
      </p:sp>
      <p:sp>
        <p:nvSpPr>
          <p:cNvPr id="166932" name="Text Box 20"/>
          <p:cNvSpPr txBox="1">
            <a:spLocks noChangeArrowheads="1"/>
          </p:cNvSpPr>
          <p:nvPr/>
        </p:nvSpPr>
        <p:spPr bwMode="auto">
          <a:xfrm>
            <a:off x="7227888" y="4494213"/>
            <a:ext cx="1258887" cy="195262"/>
          </a:xfrm>
          <a:prstGeom prst="rect">
            <a:avLst/>
          </a:prstGeom>
          <a:noFill/>
          <a:ln w="9525">
            <a:noFill/>
            <a:miter lim="800000"/>
            <a:headEnd/>
            <a:tailEnd/>
          </a:ln>
          <a:effectLst/>
        </p:spPr>
        <p:txBody>
          <a:bodyPr lIns="0" tIns="0" rIns="0" bIns="0">
            <a:spAutoFit/>
          </a:bodyPr>
          <a:lstStyle/>
          <a:p>
            <a:pPr algn="l">
              <a:lnSpc>
                <a:spcPct val="80000"/>
              </a:lnSpc>
            </a:pPr>
            <a:r>
              <a:rPr lang="en-US" sz="1600" b="1">
                <a:solidFill>
                  <a:schemeClr val="bg1"/>
                </a:solidFill>
                <a:latin typeface="Arial" charset="0"/>
              </a:rPr>
              <a:t>Equilibrium</a:t>
            </a:r>
            <a:endParaRPr lang="en-US" sz="1600" b="1"/>
          </a:p>
        </p:txBody>
      </p:sp>
      <p:sp>
        <p:nvSpPr>
          <p:cNvPr id="11" name="TextBox 10"/>
          <p:cNvSpPr txBox="1"/>
          <p:nvPr/>
        </p:nvSpPr>
        <p:spPr>
          <a:xfrm>
            <a:off x="0" y="0"/>
            <a:ext cx="8792508" cy="2092881"/>
          </a:xfrm>
          <a:prstGeom prst="rect">
            <a:avLst/>
          </a:prstGeom>
          <a:noFill/>
        </p:spPr>
        <p:txBody>
          <a:bodyPr wrap="square" rtlCol="0">
            <a:spAutoFit/>
          </a:bodyPr>
          <a:lstStyle/>
          <a:p>
            <a:r>
              <a:rPr lang="en-US" sz="2800" dirty="0" smtClean="0"/>
              <a:t>When the concentrations of the particles on both sides </a:t>
            </a:r>
          </a:p>
          <a:p>
            <a:r>
              <a:rPr lang="en-US" sz="2800" dirty="0" smtClean="0"/>
              <a:t>is the same such that particle movement in one direction</a:t>
            </a:r>
          </a:p>
          <a:p>
            <a:r>
              <a:rPr lang="en-US" sz="2800" dirty="0" smtClean="0"/>
              <a:t> is the same as that in the other direction – </a:t>
            </a:r>
          </a:p>
          <a:p>
            <a:r>
              <a:rPr lang="en-US" sz="2800" dirty="0" smtClean="0"/>
              <a:t> this is equilibrium in diffusion. </a:t>
            </a:r>
          </a:p>
          <a:p>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lstStyle/>
          <a:p>
            <a:r>
              <a:rPr lang="en-US" dirty="0" smtClean="0"/>
              <a:t>Diffusion</a:t>
            </a:r>
            <a:endParaRPr lang="en-US" dirty="0"/>
          </a:p>
        </p:txBody>
      </p:sp>
      <p:pic>
        <p:nvPicPr>
          <p:cNvPr id="4" name="Content Placeholder 3" descr="Diffusion 1.JPG"/>
          <p:cNvPicPr>
            <a:picLocks noGrp="1" noChangeAspect="1"/>
          </p:cNvPicPr>
          <p:nvPr>
            <p:ph idx="1"/>
          </p:nvPr>
        </p:nvPicPr>
        <p:blipFill>
          <a:blip r:embed="rId2" cstate="print"/>
          <a:stretch>
            <a:fillRect/>
          </a:stretch>
        </p:blipFill>
        <p:spPr>
          <a:xfrm>
            <a:off x="91440" y="822952"/>
            <a:ext cx="8961120" cy="6094095"/>
          </a:xfr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b="1" dirty="0" smtClean="0"/>
              <a:t>Osmosis</a:t>
            </a:r>
            <a:endParaRPr lang="en-US" b="1" dirty="0"/>
          </a:p>
        </p:txBody>
      </p:sp>
      <p:sp>
        <p:nvSpPr>
          <p:cNvPr id="3" name="Content Placeholder 2"/>
          <p:cNvSpPr>
            <a:spLocks noGrp="1"/>
          </p:cNvSpPr>
          <p:nvPr>
            <p:ph idx="1"/>
          </p:nvPr>
        </p:nvSpPr>
        <p:spPr>
          <a:xfrm>
            <a:off x="228600" y="838200"/>
            <a:ext cx="8458200" cy="5287963"/>
          </a:xfrm>
        </p:spPr>
        <p:txBody>
          <a:bodyPr/>
          <a:lstStyle/>
          <a:p>
            <a:r>
              <a:rPr lang="en-US" dirty="0" smtClean="0"/>
              <a:t>Net movement of certain selected particles from a region of high concentration of those certain selected particles to a region of low concentration of those certain selected particles – </a:t>
            </a:r>
            <a:r>
              <a:rPr lang="en-US" i="1" dirty="0" smtClean="0"/>
              <a:t>through a membrane primarily permeable to those certain particles</a:t>
            </a:r>
            <a:r>
              <a:rPr lang="en-US" dirty="0" smtClean="0"/>
              <a:t>.</a:t>
            </a:r>
          </a:p>
          <a:p>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400800"/>
          </a:xfrm>
        </p:spPr>
        <p:txBody>
          <a:bodyPr>
            <a:normAutofit fontScale="92500" lnSpcReduction="20000"/>
          </a:bodyPr>
          <a:lstStyle/>
          <a:p>
            <a:r>
              <a:rPr lang="en-US" dirty="0" smtClean="0"/>
              <a:t>AAAA (4 As)     </a:t>
            </a:r>
            <a:r>
              <a:rPr lang="en-US" dirty="0" smtClean="0">
                <a:solidFill>
                  <a:srgbClr val="C00000"/>
                </a:solidFill>
              </a:rPr>
              <a:t>Blocked</a:t>
            </a:r>
            <a:r>
              <a:rPr lang="en-US" dirty="0" smtClean="0"/>
              <a:t>         AA (2 As)</a:t>
            </a:r>
          </a:p>
          <a:p>
            <a:r>
              <a:rPr lang="en-US" dirty="0" smtClean="0"/>
              <a:t>BB (2 Bs)          </a:t>
            </a:r>
            <a:r>
              <a:rPr lang="en-US" dirty="0" smtClean="0">
                <a:solidFill>
                  <a:srgbClr val="C00000"/>
                </a:solidFill>
              </a:rPr>
              <a:t>Blocked</a:t>
            </a:r>
            <a:r>
              <a:rPr lang="en-US" dirty="0" smtClean="0"/>
              <a:t>         BBBB (4 Bs)</a:t>
            </a:r>
          </a:p>
          <a:p>
            <a:r>
              <a:rPr lang="en-US" b="1" dirty="0" smtClean="0">
                <a:solidFill>
                  <a:srgbClr val="00B050"/>
                </a:solidFill>
              </a:rPr>
              <a:t>CCCCC (5 Cs)                          CCC (3 Cs)</a:t>
            </a:r>
          </a:p>
          <a:p>
            <a:r>
              <a:rPr lang="en-US" dirty="0" smtClean="0"/>
              <a:t>DDD (3 Ds)      </a:t>
            </a:r>
            <a:r>
              <a:rPr lang="en-US" dirty="0" smtClean="0">
                <a:solidFill>
                  <a:srgbClr val="C00000"/>
                </a:solidFill>
              </a:rPr>
              <a:t>Blocked</a:t>
            </a:r>
            <a:r>
              <a:rPr lang="en-US" dirty="0" smtClean="0"/>
              <a:t>         DD (2 Ds)    </a:t>
            </a:r>
          </a:p>
          <a:p>
            <a:endParaRPr lang="en-US" dirty="0" smtClean="0"/>
          </a:p>
          <a:p>
            <a:r>
              <a:rPr lang="en-US" dirty="0" smtClean="0">
                <a:solidFill>
                  <a:srgbClr val="FF0000"/>
                </a:solidFill>
              </a:rPr>
              <a:t>    Compartment Z                  Compartment X</a:t>
            </a:r>
          </a:p>
          <a:p>
            <a:r>
              <a:rPr lang="en-US" dirty="0" smtClean="0"/>
              <a:t>14 total Particles               11 Total Particles  </a:t>
            </a:r>
          </a:p>
          <a:p>
            <a:endParaRPr lang="en-US" b="1" smtClean="0">
              <a:solidFill>
                <a:srgbClr val="00B050"/>
              </a:solidFill>
            </a:endParaRPr>
          </a:p>
          <a:p>
            <a:r>
              <a:rPr lang="en-US" b="1" smtClean="0">
                <a:solidFill>
                  <a:srgbClr val="00B050"/>
                </a:solidFill>
              </a:rPr>
              <a:t>Assume </a:t>
            </a:r>
            <a:r>
              <a:rPr lang="en-US" b="1" dirty="0" smtClean="0">
                <a:solidFill>
                  <a:srgbClr val="00B050"/>
                </a:solidFill>
              </a:rPr>
              <a:t>only the C particles can move and the others cannot </a:t>
            </a:r>
            <a:r>
              <a:rPr lang="en-US" b="1" dirty="0" smtClean="0">
                <a:solidFill>
                  <a:srgbClr val="C00000"/>
                </a:solidFill>
              </a:rPr>
              <a:t>(blocked) </a:t>
            </a:r>
            <a:r>
              <a:rPr lang="en-US" b="1" dirty="0" smtClean="0">
                <a:solidFill>
                  <a:srgbClr val="00B050"/>
                </a:solidFill>
              </a:rPr>
              <a:t>– then the C particles will move and the others will stay behind. C particles alone will achieve equilibrium – because particles move in accordance of their own kind irrespective of the other non-like particles.</a:t>
            </a:r>
            <a:endParaRPr lang="en-US" dirty="0"/>
          </a:p>
        </p:txBody>
      </p:sp>
      <p:cxnSp>
        <p:nvCxnSpPr>
          <p:cNvPr id="5" name="Straight Connector 4"/>
          <p:cNvCxnSpPr/>
          <p:nvPr/>
        </p:nvCxnSpPr>
        <p:spPr>
          <a:xfrm rot="5400000">
            <a:off x="4229100" y="876300"/>
            <a:ext cx="685800" cy="1588"/>
          </a:xfrm>
          <a:prstGeom prst="line">
            <a:avLst/>
          </a:prstGeom>
        </p:spPr>
        <p:style>
          <a:lnRef idx="2">
            <a:schemeClr val="dk1"/>
          </a:lnRef>
          <a:fillRef idx="0">
            <a:schemeClr val="dk1"/>
          </a:fillRef>
          <a:effectRef idx="1">
            <a:schemeClr val="dk1"/>
          </a:effectRef>
          <a:fontRef idx="minor">
            <a:schemeClr val="tx1"/>
          </a:fontRef>
        </p:style>
      </p:cxnSp>
      <p:cxnSp>
        <p:nvCxnSpPr>
          <p:cNvPr id="7" name="Straight Connector 6"/>
          <p:cNvCxnSpPr/>
          <p:nvPr/>
        </p:nvCxnSpPr>
        <p:spPr>
          <a:xfrm rot="5400000">
            <a:off x="4191000" y="1905000"/>
            <a:ext cx="762000" cy="1588"/>
          </a:xfrm>
          <a:prstGeom prst="line">
            <a:avLst/>
          </a:prstGeom>
        </p:spPr>
        <p:style>
          <a:lnRef idx="2">
            <a:schemeClr val="dk1"/>
          </a:lnRef>
          <a:fillRef idx="0">
            <a:schemeClr val="dk1"/>
          </a:fillRef>
          <a:effectRef idx="1">
            <a:schemeClr val="dk1"/>
          </a:effectRef>
          <a:fontRef idx="minor">
            <a:schemeClr val="tx1"/>
          </a:fontRef>
        </p:style>
      </p:cxnSp>
      <p:cxnSp>
        <p:nvCxnSpPr>
          <p:cNvPr id="9" name="Straight Connector 8"/>
          <p:cNvCxnSpPr/>
          <p:nvPr/>
        </p:nvCxnSpPr>
        <p:spPr>
          <a:xfrm rot="5400000">
            <a:off x="4115594" y="2666206"/>
            <a:ext cx="914400" cy="1588"/>
          </a:xfrm>
          <a:prstGeom prst="line">
            <a:avLst/>
          </a:prstGeom>
        </p:spPr>
        <p:style>
          <a:lnRef idx="2">
            <a:schemeClr val="dk1"/>
          </a:lnRef>
          <a:fillRef idx="0">
            <a:schemeClr val="dk1"/>
          </a:fillRef>
          <a:effectRef idx="1">
            <a:schemeClr val="dk1"/>
          </a:effectRef>
          <a:fontRef idx="minor">
            <a:schemeClr val="tx1"/>
          </a:fontRef>
        </p:style>
      </p:cxnSp>
      <p:cxnSp>
        <p:nvCxnSpPr>
          <p:cNvPr id="19" name="Straight Arrow Connector 18"/>
          <p:cNvCxnSpPr/>
          <p:nvPr/>
        </p:nvCxnSpPr>
        <p:spPr>
          <a:xfrm>
            <a:off x="3048000" y="1371600"/>
            <a:ext cx="1600200" cy="1588"/>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21" name="Straight Arrow Connector 20"/>
          <p:cNvCxnSpPr/>
          <p:nvPr/>
        </p:nvCxnSpPr>
        <p:spPr>
          <a:xfrm rot="10800000">
            <a:off x="3962400" y="1524000"/>
            <a:ext cx="685800" cy="1588"/>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65" name="Picture 29" descr="07_12Osmosis-U"/>
          <p:cNvPicPr>
            <a:picLocks noChangeAspect="1" noChangeArrowheads="1"/>
          </p:cNvPicPr>
          <p:nvPr/>
        </p:nvPicPr>
        <p:blipFill>
          <a:blip r:embed="rId2" cstate="print"/>
          <a:srcRect/>
          <a:stretch>
            <a:fillRect/>
          </a:stretch>
        </p:blipFill>
        <p:spPr bwMode="auto">
          <a:xfrm>
            <a:off x="1571625" y="133350"/>
            <a:ext cx="5999163" cy="6591300"/>
          </a:xfrm>
          <a:prstGeom prst="rect">
            <a:avLst/>
          </a:prstGeom>
          <a:noFill/>
        </p:spPr>
      </p:pic>
      <p:sp>
        <p:nvSpPr>
          <p:cNvPr id="167939" name="Text Box 3"/>
          <p:cNvSpPr txBox="1">
            <a:spLocks noChangeArrowheads="1"/>
          </p:cNvSpPr>
          <p:nvPr/>
        </p:nvSpPr>
        <p:spPr bwMode="auto">
          <a:xfrm>
            <a:off x="1603375" y="184150"/>
            <a:ext cx="1611313" cy="660400"/>
          </a:xfrm>
          <a:prstGeom prst="rect">
            <a:avLst/>
          </a:prstGeom>
          <a:noFill/>
          <a:ln w="9525">
            <a:noFill/>
            <a:miter lim="800000"/>
            <a:headEnd/>
            <a:tailEnd/>
          </a:ln>
          <a:effectLst/>
        </p:spPr>
        <p:txBody>
          <a:bodyPr lIns="0" tIns="0" rIns="0" bIns="0">
            <a:spAutoFit/>
          </a:bodyPr>
          <a:lstStyle/>
          <a:p>
            <a:pPr algn="l">
              <a:lnSpc>
                <a:spcPct val="80000"/>
              </a:lnSpc>
            </a:pPr>
            <a:r>
              <a:rPr lang="en-US" sz="1600" b="1">
                <a:latin typeface="Arial" charset="0"/>
              </a:rPr>
              <a:t>Lower</a:t>
            </a:r>
          </a:p>
          <a:p>
            <a:pPr algn="l"/>
            <a:r>
              <a:rPr lang="en-US" sz="1600" b="1">
                <a:latin typeface="Arial" charset="0"/>
              </a:rPr>
              <a:t>concentration</a:t>
            </a:r>
          </a:p>
          <a:p>
            <a:pPr algn="l">
              <a:lnSpc>
                <a:spcPct val="90000"/>
              </a:lnSpc>
            </a:pPr>
            <a:r>
              <a:rPr lang="en-US" sz="1600" b="1">
                <a:latin typeface="Arial" charset="0"/>
              </a:rPr>
              <a:t>of solute (sugar)</a:t>
            </a:r>
            <a:endParaRPr lang="en-US" sz="1600" b="1"/>
          </a:p>
        </p:txBody>
      </p:sp>
      <p:sp>
        <p:nvSpPr>
          <p:cNvPr id="167940" name="Rectangle 4"/>
          <p:cNvSpPr>
            <a:spLocks noGrp="1" noChangeArrowheads="1"/>
          </p:cNvSpPr>
          <p:nvPr>
            <p:ph type="ctrTitle"/>
          </p:nvPr>
        </p:nvSpPr>
        <p:spPr bwMode="auto">
          <a:xfrm>
            <a:off x="152400" y="0"/>
            <a:ext cx="1981200" cy="304800"/>
          </a:xfrm>
          <a:noFill/>
          <a:ln w="3175">
            <a:miter lim="800000"/>
            <a:headEnd/>
            <a:tailEnd/>
          </a:ln>
        </p:spPr>
        <p:txBody>
          <a:bodyPr vert="horz" wrap="square" lIns="91440" tIns="45720" rIns="91440" bIns="45720" numCol="1" anchor="t" anchorCtr="0" compatLnSpc="1">
            <a:prstTxWarp prst="textNoShape">
              <a:avLst/>
            </a:prstTxWarp>
          </a:bodyPr>
          <a:lstStyle/>
          <a:p>
            <a:pPr algn="l"/>
            <a:r>
              <a:rPr lang="en-US" sz="1200">
                <a:latin typeface="Arial" charset="0"/>
              </a:rPr>
              <a:t>Fig. 7-12</a:t>
            </a:r>
          </a:p>
        </p:txBody>
      </p:sp>
      <p:sp>
        <p:nvSpPr>
          <p:cNvPr id="167949" name="Line 13"/>
          <p:cNvSpPr>
            <a:spLocks noChangeShapeType="1"/>
          </p:cNvSpPr>
          <p:nvPr/>
        </p:nvSpPr>
        <p:spPr bwMode="auto">
          <a:xfrm>
            <a:off x="2125663" y="858838"/>
            <a:ext cx="0" cy="1016000"/>
          </a:xfrm>
          <a:prstGeom prst="line">
            <a:avLst/>
          </a:prstGeom>
          <a:noFill/>
          <a:ln w="25400">
            <a:solidFill>
              <a:schemeClr val="tx1"/>
            </a:solidFill>
            <a:round/>
            <a:headEnd/>
            <a:tailEnd/>
          </a:ln>
          <a:effectLst/>
        </p:spPr>
        <p:txBody>
          <a:bodyPr wrap="none" anchor="ctr"/>
          <a:lstStyle/>
          <a:p>
            <a:endParaRPr lang="en-US"/>
          </a:p>
        </p:txBody>
      </p:sp>
      <p:sp>
        <p:nvSpPr>
          <p:cNvPr id="167952" name="Text Box 16"/>
          <p:cNvSpPr txBox="1">
            <a:spLocks noChangeArrowheads="1"/>
          </p:cNvSpPr>
          <p:nvPr/>
        </p:nvSpPr>
        <p:spPr bwMode="auto">
          <a:xfrm>
            <a:off x="2746375" y="2444750"/>
            <a:ext cx="557213" cy="195263"/>
          </a:xfrm>
          <a:prstGeom prst="rect">
            <a:avLst/>
          </a:prstGeom>
          <a:noFill/>
          <a:ln w="9525">
            <a:noFill/>
            <a:miter lim="800000"/>
            <a:headEnd/>
            <a:tailEnd/>
          </a:ln>
          <a:effectLst/>
        </p:spPr>
        <p:txBody>
          <a:bodyPr lIns="0" tIns="0" rIns="0" bIns="0">
            <a:spAutoFit/>
          </a:bodyPr>
          <a:lstStyle/>
          <a:p>
            <a:pPr algn="l">
              <a:lnSpc>
                <a:spcPct val="80000"/>
              </a:lnSpc>
            </a:pPr>
            <a:r>
              <a:rPr lang="en-US" sz="1600" b="1">
                <a:latin typeface="Arial" charset="0"/>
              </a:rPr>
              <a:t>H</a:t>
            </a:r>
            <a:r>
              <a:rPr lang="en-US" sz="1600" b="1" baseline="-25000">
                <a:latin typeface="Arial" charset="0"/>
              </a:rPr>
              <a:t>2</a:t>
            </a:r>
            <a:r>
              <a:rPr lang="en-US" sz="1600" b="1">
                <a:latin typeface="Arial" charset="0"/>
              </a:rPr>
              <a:t>O</a:t>
            </a:r>
            <a:endParaRPr lang="en-US" sz="1600" b="1"/>
          </a:p>
        </p:txBody>
      </p:sp>
      <p:sp>
        <p:nvSpPr>
          <p:cNvPr id="167954" name="Rectangle 18"/>
          <p:cNvSpPr>
            <a:spLocks noChangeArrowheads="1"/>
          </p:cNvSpPr>
          <p:nvPr/>
        </p:nvSpPr>
        <p:spPr bwMode="auto">
          <a:xfrm>
            <a:off x="2659063" y="2921000"/>
            <a:ext cx="596900" cy="601663"/>
          </a:xfrm>
          <a:prstGeom prst="rect">
            <a:avLst/>
          </a:prstGeom>
          <a:noFill/>
          <a:ln w="25400">
            <a:solidFill>
              <a:schemeClr val="tx1"/>
            </a:solidFill>
            <a:miter lim="800000"/>
            <a:headEnd/>
            <a:tailEnd/>
          </a:ln>
          <a:effectLst/>
        </p:spPr>
        <p:txBody>
          <a:bodyPr wrap="none" anchor="ctr"/>
          <a:lstStyle/>
          <a:p>
            <a:endParaRPr lang="en-US"/>
          </a:p>
        </p:txBody>
      </p:sp>
      <p:sp>
        <p:nvSpPr>
          <p:cNvPr id="167955" name="Text Box 19"/>
          <p:cNvSpPr txBox="1">
            <a:spLocks noChangeArrowheads="1"/>
          </p:cNvSpPr>
          <p:nvPr/>
        </p:nvSpPr>
        <p:spPr bwMode="auto">
          <a:xfrm>
            <a:off x="3641725" y="139700"/>
            <a:ext cx="1363663" cy="709613"/>
          </a:xfrm>
          <a:prstGeom prst="rect">
            <a:avLst/>
          </a:prstGeom>
          <a:noFill/>
          <a:ln w="9525">
            <a:noFill/>
            <a:miter lim="800000"/>
            <a:headEnd/>
            <a:tailEnd/>
          </a:ln>
          <a:effectLst/>
        </p:spPr>
        <p:txBody>
          <a:bodyPr lIns="0" tIns="0" rIns="0" bIns="0">
            <a:spAutoFit/>
          </a:bodyPr>
          <a:lstStyle/>
          <a:p>
            <a:pPr algn="l"/>
            <a:r>
              <a:rPr lang="en-US" sz="1600" b="1">
                <a:latin typeface="Arial" charset="0"/>
              </a:rPr>
              <a:t>Higher concentration</a:t>
            </a:r>
          </a:p>
          <a:p>
            <a:pPr algn="l">
              <a:lnSpc>
                <a:spcPct val="90000"/>
              </a:lnSpc>
            </a:pPr>
            <a:r>
              <a:rPr lang="en-US" sz="1600" b="1">
                <a:latin typeface="Arial" charset="0"/>
              </a:rPr>
              <a:t>of sugar</a:t>
            </a:r>
            <a:endParaRPr lang="en-US" sz="1600" b="1"/>
          </a:p>
        </p:txBody>
      </p:sp>
      <p:sp>
        <p:nvSpPr>
          <p:cNvPr id="167956" name="Text Box 20"/>
          <p:cNvSpPr txBox="1">
            <a:spLocks noChangeArrowheads="1"/>
          </p:cNvSpPr>
          <p:nvPr/>
        </p:nvSpPr>
        <p:spPr bwMode="auto">
          <a:xfrm>
            <a:off x="4187825" y="2870200"/>
            <a:ext cx="1077913" cy="709613"/>
          </a:xfrm>
          <a:prstGeom prst="rect">
            <a:avLst/>
          </a:prstGeom>
          <a:noFill/>
          <a:ln w="9525">
            <a:noFill/>
            <a:miter lim="800000"/>
            <a:headEnd/>
            <a:tailEnd/>
          </a:ln>
          <a:effectLst/>
        </p:spPr>
        <p:txBody>
          <a:bodyPr lIns="0" tIns="0" rIns="0" bIns="0">
            <a:spAutoFit/>
          </a:bodyPr>
          <a:lstStyle/>
          <a:p>
            <a:pPr algn="l"/>
            <a:r>
              <a:rPr lang="en-US" sz="1600" b="1">
                <a:latin typeface="Arial" charset="0"/>
              </a:rPr>
              <a:t>Selectively</a:t>
            </a:r>
          </a:p>
          <a:p>
            <a:pPr algn="l">
              <a:lnSpc>
                <a:spcPct val="90000"/>
              </a:lnSpc>
            </a:pPr>
            <a:r>
              <a:rPr lang="en-US" sz="1600" b="1">
                <a:latin typeface="Arial" charset="0"/>
              </a:rPr>
              <a:t>permeable</a:t>
            </a:r>
          </a:p>
          <a:p>
            <a:pPr algn="l"/>
            <a:r>
              <a:rPr lang="en-US" sz="1600" b="1">
                <a:latin typeface="Arial" charset="0"/>
              </a:rPr>
              <a:t>membrane</a:t>
            </a:r>
            <a:endParaRPr lang="en-US" sz="1600" b="1"/>
          </a:p>
        </p:txBody>
      </p:sp>
      <p:sp>
        <p:nvSpPr>
          <p:cNvPr id="167957" name="Line 21"/>
          <p:cNvSpPr>
            <a:spLocks noChangeShapeType="1"/>
          </p:cNvSpPr>
          <p:nvPr/>
        </p:nvSpPr>
        <p:spPr bwMode="auto">
          <a:xfrm>
            <a:off x="3810000" y="863600"/>
            <a:ext cx="0" cy="996950"/>
          </a:xfrm>
          <a:prstGeom prst="line">
            <a:avLst/>
          </a:prstGeom>
          <a:noFill/>
          <a:ln w="25400">
            <a:solidFill>
              <a:schemeClr val="tx1"/>
            </a:solidFill>
            <a:round/>
            <a:headEnd/>
            <a:tailEnd/>
          </a:ln>
          <a:effectLst/>
        </p:spPr>
        <p:txBody>
          <a:bodyPr wrap="none" anchor="ctr"/>
          <a:lstStyle/>
          <a:p>
            <a:endParaRPr lang="en-US"/>
          </a:p>
        </p:txBody>
      </p:sp>
      <p:sp>
        <p:nvSpPr>
          <p:cNvPr id="167958" name="Text Box 22"/>
          <p:cNvSpPr txBox="1">
            <a:spLocks noChangeArrowheads="1"/>
          </p:cNvSpPr>
          <p:nvPr/>
        </p:nvSpPr>
        <p:spPr bwMode="auto">
          <a:xfrm>
            <a:off x="5591175" y="196850"/>
            <a:ext cx="1966913" cy="488950"/>
          </a:xfrm>
          <a:prstGeom prst="rect">
            <a:avLst/>
          </a:prstGeom>
          <a:noFill/>
          <a:ln w="9525">
            <a:noFill/>
            <a:miter lim="800000"/>
            <a:headEnd/>
            <a:tailEnd/>
          </a:ln>
          <a:effectLst/>
        </p:spPr>
        <p:txBody>
          <a:bodyPr lIns="0" tIns="0" rIns="0" bIns="0">
            <a:spAutoFit/>
          </a:bodyPr>
          <a:lstStyle/>
          <a:p>
            <a:pPr algn="l"/>
            <a:r>
              <a:rPr lang="en-US" sz="1600" b="1">
                <a:latin typeface="Arial" charset="0"/>
              </a:rPr>
              <a:t>Same concentration</a:t>
            </a:r>
          </a:p>
          <a:p>
            <a:pPr algn="l"/>
            <a:r>
              <a:rPr lang="en-US" sz="1600" b="1">
                <a:latin typeface="Arial" charset="0"/>
              </a:rPr>
              <a:t>of sugar</a:t>
            </a:r>
            <a:endParaRPr lang="en-US" sz="1600" b="1"/>
          </a:p>
        </p:txBody>
      </p:sp>
      <p:sp>
        <p:nvSpPr>
          <p:cNvPr id="167959" name="Line 23"/>
          <p:cNvSpPr>
            <a:spLocks noChangeShapeType="1"/>
          </p:cNvSpPr>
          <p:nvPr/>
        </p:nvSpPr>
        <p:spPr bwMode="auto">
          <a:xfrm>
            <a:off x="5499100" y="844550"/>
            <a:ext cx="0" cy="1555750"/>
          </a:xfrm>
          <a:prstGeom prst="line">
            <a:avLst/>
          </a:prstGeom>
          <a:noFill/>
          <a:ln w="25400">
            <a:solidFill>
              <a:schemeClr val="tx1"/>
            </a:solidFill>
            <a:round/>
            <a:headEnd/>
            <a:tailEnd/>
          </a:ln>
          <a:effectLst/>
        </p:spPr>
        <p:txBody>
          <a:bodyPr wrap="none" anchor="ctr"/>
          <a:lstStyle/>
          <a:p>
            <a:endParaRPr lang="en-US"/>
          </a:p>
        </p:txBody>
      </p:sp>
      <p:sp>
        <p:nvSpPr>
          <p:cNvPr id="167960" name="Line 24"/>
          <p:cNvSpPr>
            <a:spLocks noChangeShapeType="1"/>
          </p:cNvSpPr>
          <p:nvPr/>
        </p:nvSpPr>
        <p:spPr bwMode="auto">
          <a:xfrm flipV="1">
            <a:off x="5492750" y="844550"/>
            <a:ext cx="1701800" cy="6350"/>
          </a:xfrm>
          <a:prstGeom prst="line">
            <a:avLst/>
          </a:prstGeom>
          <a:noFill/>
          <a:ln w="25400">
            <a:solidFill>
              <a:schemeClr val="tx1"/>
            </a:solidFill>
            <a:round/>
            <a:headEnd/>
            <a:tailEnd/>
          </a:ln>
          <a:effectLst/>
        </p:spPr>
        <p:txBody>
          <a:bodyPr wrap="none" anchor="ctr"/>
          <a:lstStyle/>
          <a:p>
            <a:endParaRPr lang="en-US"/>
          </a:p>
        </p:txBody>
      </p:sp>
      <p:sp>
        <p:nvSpPr>
          <p:cNvPr id="167961" name="Line 25"/>
          <p:cNvSpPr>
            <a:spLocks noChangeShapeType="1"/>
          </p:cNvSpPr>
          <p:nvPr/>
        </p:nvSpPr>
        <p:spPr bwMode="auto">
          <a:xfrm>
            <a:off x="7188200" y="844550"/>
            <a:ext cx="0" cy="590550"/>
          </a:xfrm>
          <a:prstGeom prst="line">
            <a:avLst/>
          </a:prstGeom>
          <a:noFill/>
          <a:ln w="25400">
            <a:solidFill>
              <a:schemeClr val="tx1"/>
            </a:solidFill>
            <a:round/>
            <a:headEnd/>
            <a:tailEnd/>
          </a:ln>
          <a:effectLst/>
        </p:spPr>
        <p:txBody>
          <a:bodyPr wrap="none" anchor="ctr"/>
          <a:lstStyle/>
          <a:p>
            <a:endParaRPr lang="en-US"/>
          </a:p>
        </p:txBody>
      </p:sp>
      <p:sp>
        <p:nvSpPr>
          <p:cNvPr id="167962" name="Line 26"/>
          <p:cNvSpPr>
            <a:spLocks noChangeShapeType="1"/>
          </p:cNvSpPr>
          <p:nvPr/>
        </p:nvSpPr>
        <p:spPr bwMode="auto">
          <a:xfrm>
            <a:off x="6343650" y="669925"/>
            <a:ext cx="0" cy="184150"/>
          </a:xfrm>
          <a:prstGeom prst="line">
            <a:avLst/>
          </a:prstGeom>
          <a:noFill/>
          <a:ln w="25400">
            <a:solidFill>
              <a:schemeClr val="tx1"/>
            </a:solidFill>
            <a:round/>
            <a:headEnd/>
            <a:tailEnd/>
          </a:ln>
          <a:effectLst/>
        </p:spPr>
        <p:txBody>
          <a:bodyPr wrap="none" anchor="ctr"/>
          <a:lstStyle/>
          <a:p>
            <a:endParaRPr lang="en-US"/>
          </a:p>
        </p:txBody>
      </p:sp>
      <p:sp>
        <p:nvSpPr>
          <p:cNvPr id="167963" name="Line 27"/>
          <p:cNvSpPr>
            <a:spLocks noChangeShapeType="1"/>
          </p:cNvSpPr>
          <p:nvPr/>
        </p:nvSpPr>
        <p:spPr bwMode="auto">
          <a:xfrm>
            <a:off x="4718050" y="3575050"/>
            <a:ext cx="0" cy="317500"/>
          </a:xfrm>
          <a:prstGeom prst="line">
            <a:avLst/>
          </a:prstGeom>
          <a:noFill/>
          <a:ln w="25400">
            <a:solidFill>
              <a:schemeClr val="tx1"/>
            </a:solidFill>
            <a:round/>
            <a:headEnd/>
            <a:tailEnd/>
          </a:ln>
          <a:effectLst/>
        </p:spPr>
        <p:txBody>
          <a:bodyPr wrap="none" anchor="ctr"/>
          <a:lstStyle/>
          <a:p>
            <a:endParaRPr lang="en-US"/>
          </a:p>
        </p:txBody>
      </p:sp>
      <p:sp>
        <p:nvSpPr>
          <p:cNvPr id="167964" name="Text Box 28"/>
          <p:cNvSpPr txBox="1">
            <a:spLocks noChangeArrowheads="1"/>
          </p:cNvSpPr>
          <p:nvPr/>
        </p:nvSpPr>
        <p:spPr bwMode="auto">
          <a:xfrm>
            <a:off x="4365625" y="6184900"/>
            <a:ext cx="868363" cy="244475"/>
          </a:xfrm>
          <a:prstGeom prst="rect">
            <a:avLst/>
          </a:prstGeom>
          <a:noFill/>
          <a:ln w="9525">
            <a:noFill/>
            <a:miter lim="800000"/>
            <a:headEnd/>
            <a:tailEnd/>
          </a:ln>
          <a:effectLst/>
        </p:spPr>
        <p:txBody>
          <a:bodyPr lIns="0" tIns="0" rIns="0" bIns="0">
            <a:spAutoFit/>
          </a:bodyPr>
          <a:lstStyle/>
          <a:p>
            <a:pPr algn="l"/>
            <a:r>
              <a:rPr lang="en-US" sz="1600" b="1">
                <a:solidFill>
                  <a:schemeClr val="bg1"/>
                </a:solidFill>
                <a:latin typeface="Arial" charset="0"/>
              </a:rPr>
              <a:t>Osmosis</a:t>
            </a:r>
            <a:endParaRPr lang="en-US" sz="1600" b="1">
              <a:solidFill>
                <a:schemeClr val="bg1"/>
              </a:solidFill>
            </a:endParaRPr>
          </a:p>
        </p:txBody>
      </p:sp>
      <p:sp>
        <p:nvSpPr>
          <p:cNvPr id="18" name="TextBox 17"/>
          <p:cNvSpPr txBox="1"/>
          <p:nvPr/>
        </p:nvSpPr>
        <p:spPr>
          <a:xfrm>
            <a:off x="6781800" y="3962400"/>
            <a:ext cx="2133600" cy="1384995"/>
          </a:xfrm>
          <a:prstGeom prst="rect">
            <a:avLst/>
          </a:prstGeom>
          <a:noFill/>
        </p:spPr>
        <p:txBody>
          <a:bodyPr wrap="square" rtlCol="0">
            <a:spAutoFit/>
          </a:bodyPr>
          <a:lstStyle/>
          <a:p>
            <a:r>
              <a:rPr lang="en-US" sz="2800" dirty="0" smtClean="0"/>
              <a:t>Notice – the higher</a:t>
            </a:r>
          </a:p>
          <a:p>
            <a:r>
              <a:rPr lang="en-US" sz="2800" dirty="0" smtClean="0"/>
              <a:t>water level</a:t>
            </a:r>
            <a:endParaRPr lang="en-US" sz="2800" dirty="0"/>
          </a:p>
        </p:txBody>
      </p:sp>
      <p:cxnSp>
        <p:nvCxnSpPr>
          <p:cNvPr id="22" name="Straight Connector 21"/>
          <p:cNvCxnSpPr/>
          <p:nvPr/>
        </p:nvCxnSpPr>
        <p:spPr>
          <a:xfrm rot="5400000" flipH="1" flipV="1">
            <a:off x="6743700" y="2400300"/>
            <a:ext cx="2362200" cy="457200"/>
          </a:xfrm>
          <a:prstGeom prst="line">
            <a:avLst/>
          </a:prstGeom>
        </p:spPr>
        <p:style>
          <a:lnRef idx="2">
            <a:schemeClr val="dk1"/>
          </a:lnRef>
          <a:fillRef idx="0">
            <a:schemeClr val="dk1"/>
          </a:fillRef>
          <a:effectRef idx="1">
            <a:schemeClr val="dk1"/>
          </a:effectRef>
          <a:fontRef idx="minor">
            <a:schemeClr val="tx1"/>
          </a:fontRef>
        </p:style>
      </p:cxnSp>
      <p:cxnSp>
        <p:nvCxnSpPr>
          <p:cNvPr id="24" name="Straight Arrow Connector 23"/>
          <p:cNvCxnSpPr/>
          <p:nvPr/>
        </p:nvCxnSpPr>
        <p:spPr>
          <a:xfrm rot="10800000">
            <a:off x="7620000" y="1447800"/>
            <a:ext cx="5334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6" name="Straight Arrow Connector 25"/>
          <p:cNvCxnSpPr/>
          <p:nvPr/>
        </p:nvCxnSpPr>
        <p:spPr>
          <a:xfrm rot="10800000">
            <a:off x="5943600" y="2514600"/>
            <a:ext cx="1752600" cy="12954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fontScale="90000"/>
          </a:bodyPr>
          <a:lstStyle/>
          <a:p>
            <a:r>
              <a:rPr lang="en-US" dirty="0" smtClean="0"/>
              <a:t>Osmosis</a:t>
            </a:r>
            <a:endParaRPr lang="en-US" dirty="0"/>
          </a:p>
        </p:txBody>
      </p:sp>
      <p:pic>
        <p:nvPicPr>
          <p:cNvPr id="4" name="Content Placeholder 3" descr="Diffusion 2.JPG"/>
          <p:cNvPicPr>
            <a:picLocks noGrp="1" noChangeAspect="1"/>
          </p:cNvPicPr>
          <p:nvPr>
            <p:ph idx="1"/>
          </p:nvPr>
        </p:nvPicPr>
        <p:blipFill>
          <a:blip r:embed="rId2" cstate="print"/>
          <a:stretch>
            <a:fillRect/>
          </a:stretch>
        </p:blipFill>
        <p:spPr>
          <a:xfrm>
            <a:off x="-1" y="548639"/>
            <a:ext cx="9558528" cy="6656832"/>
          </a:xfr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fontScale="90000"/>
          </a:bodyPr>
          <a:lstStyle/>
          <a:p>
            <a:r>
              <a:rPr lang="en-US" dirty="0" smtClean="0"/>
              <a:t>Solutions and Osmosis</a:t>
            </a:r>
            <a:endParaRPr lang="en-US" dirty="0"/>
          </a:p>
        </p:txBody>
      </p:sp>
      <p:sp>
        <p:nvSpPr>
          <p:cNvPr id="3" name="Content Placeholder 2"/>
          <p:cNvSpPr>
            <a:spLocks noGrp="1"/>
          </p:cNvSpPr>
          <p:nvPr>
            <p:ph idx="1"/>
          </p:nvPr>
        </p:nvSpPr>
        <p:spPr>
          <a:xfrm>
            <a:off x="228600" y="609600"/>
            <a:ext cx="8458200" cy="6096000"/>
          </a:xfrm>
        </p:spPr>
        <p:txBody>
          <a:bodyPr>
            <a:normAutofit fontScale="85000" lnSpcReduction="20000"/>
          </a:bodyPr>
          <a:lstStyle/>
          <a:p>
            <a:r>
              <a:rPr lang="en-US" u="sng" dirty="0" smtClean="0"/>
              <a:t>Hyper</a:t>
            </a:r>
            <a:r>
              <a:rPr lang="en-US" dirty="0" smtClean="0"/>
              <a:t>osmotic – higher solute concentration as compared to another solution</a:t>
            </a:r>
          </a:p>
          <a:p>
            <a:r>
              <a:rPr lang="en-US" u="sng" dirty="0" smtClean="0"/>
              <a:t>Hypo</a:t>
            </a:r>
            <a:r>
              <a:rPr lang="en-US" dirty="0" smtClean="0"/>
              <a:t>smotic – lower solute concentration as compared to another solution</a:t>
            </a:r>
          </a:p>
          <a:p>
            <a:r>
              <a:rPr lang="en-US" u="sng" dirty="0" smtClean="0"/>
              <a:t>Iso</a:t>
            </a:r>
            <a:r>
              <a:rPr lang="en-US" dirty="0" smtClean="0"/>
              <a:t>smotic – same amount of solute concentration </a:t>
            </a:r>
          </a:p>
          <a:p>
            <a:endParaRPr lang="en-US" dirty="0" smtClean="0"/>
          </a:p>
          <a:p>
            <a:r>
              <a:rPr lang="en-US" dirty="0" smtClean="0"/>
              <a:t>Tonus –to stretch</a:t>
            </a:r>
          </a:p>
          <a:p>
            <a:r>
              <a:rPr lang="en-US" dirty="0" smtClean="0"/>
              <a:t>To use the terms below the container must be able to stretch – for example a cell can stretch</a:t>
            </a:r>
          </a:p>
          <a:p>
            <a:r>
              <a:rPr lang="en-US" u="sng" dirty="0" smtClean="0"/>
              <a:t>Hyper</a:t>
            </a:r>
            <a:r>
              <a:rPr lang="en-US" dirty="0" smtClean="0"/>
              <a:t>tonic</a:t>
            </a:r>
          </a:p>
          <a:p>
            <a:r>
              <a:rPr lang="en-US" u="sng" dirty="0" smtClean="0"/>
              <a:t>Hypo</a:t>
            </a:r>
            <a:r>
              <a:rPr lang="en-US" dirty="0" smtClean="0"/>
              <a:t>tonic</a:t>
            </a:r>
          </a:p>
          <a:p>
            <a:r>
              <a:rPr lang="en-US" u="sng" dirty="0" smtClean="0"/>
              <a:t>Iso</a:t>
            </a:r>
            <a:r>
              <a:rPr lang="en-US" dirty="0" smtClean="0"/>
              <a:t>tonic</a:t>
            </a:r>
          </a:p>
          <a:p>
            <a:endParaRPr lang="en-US" dirty="0" smtClean="0"/>
          </a:p>
          <a:p>
            <a:r>
              <a:rPr lang="en-US" sz="4000" dirty="0" smtClean="0">
                <a:solidFill>
                  <a:srgbClr val="FF0000"/>
                </a:solidFill>
              </a:rPr>
              <a:t>A red blood cell is isotonic with a 0.9% NaCl solution</a:t>
            </a:r>
            <a:endParaRPr lang="en-US" sz="4000" dirty="0">
              <a:solidFill>
                <a:srgbClr val="FF0000"/>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Examine Handout on Osmosis</a:t>
            </a:r>
            <a:endParaRPr lang="en-US" dirty="0"/>
          </a:p>
        </p:txBody>
      </p:sp>
      <p:sp>
        <p:nvSpPr>
          <p:cNvPr id="3" name="Content Placeholder 2"/>
          <p:cNvSpPr>
            <a:spLocks noGrp="1"/>
          </p:cNvSpPr>
          <p:nvPr>
            <p:ph idx="1"/>
          </p:nvPr>
        </p:nvSpPr>
        <p:spPr/>
        <p:txBody>
          <a:bodyPr/>
          <a:lstStyle/>
          <a:p>
            <a:pPr marL="514350" indent="-514350" algn="ctr">
              <a:buNone/>
            </a:pPr>
            <a:r>
              <a:rPr lang="en-US" dirty="0" smtClean="0"/>
              <a:t>Osmosis Handout for AP I</a:t>
            </a:r>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28" name="Picture 12" descr="07_UN03SQQ-U"/>
          <p:cNvPicPr>
            <a:picLocks noChangeAspect="1" noChangeArrowheads="1"/>
          </p:cNvPicPr>
          <p:nvPr/>
        </p:nvPicPr>
        <p:blipFill>
          <a:blip r:embed="rId2" cstate="print"/>
          <a:srcRect/>
          <a:stretch>
            <a:fillRect/>
          </a:stretch>
        </p:blipFill>
        <p:spPr bwMode="auto">
          <a:xfrm>
            <a:off x="290513" y="222250"/>
            <a:ext cx="8561387" cy="6413500"/>
          </a:xfrm>
          <a:prstGeom prst="rect">
            <a:avLst/>
          </a:prstGeom>
          <a:noFill/>
        </p:spPr>
      </p:pic>
      <p:sp>
        <p:nvSpPr>
          <p:cNvPr id="188419" name="Rectangle 3"/>
          <p:cNvSpPr>
            <a:spLocks noGrp="1" noChangeArrowheads="1"/>
          </p:cNvSpPr>
          <p:nvPr>
            <p:ph type="ctrTitle"/>
          </p:nvPr>
        </p:nvSpPr>
        <p:spPr bwMode="auto">
          <a:xfrm>
            <a:off x="152400" y="0"/>
            <a:ext cx="1981200" cy="304800"/>
          </a:xfrm>
          <a:noFill/>
          <a:ln w="3175">
            <a:miter lim="800000"/>
            <a:headEnd/>
            <a:tailEnd/>
          </a:ln>
        </p:spPr>
        <p:txBody>
          <a:bodyPr vert="horz" wrap="square" lIns="91440" tIns="45720" rIns="91440" bIns="45720" numCol="1" anchor="t" anchorCtr="0" compatLnSpc="1">
            <a:prstTxWarp prst="textNoShape">
              <a:avLst/>
            </a:prstTxWarp>
          </a:bodyPr>
          <a:lstStyle/>
          <a:p>
            <a:pPr algn="l"/>
            <a:r>
              <a:rPr lang="en-US" sz="1200">
                <a:latin typeface="Arial" charset="0"/>
              </a:rPr>
              <a:t>Fig. 7-UN3</a:t>
            </a:r>
          </a:p>
        </p:txBody>
      </p:sp>
      <p:sp>
        <p:nvSpPr>
          <p:cNvPr id="188420" name="Text Box 4"/>
          <p:cNvSpPr txBox="1">
            <a:spLocks noChangeArrowheads="1"/>
          </p:cNvSpPr>
          <p:nvPr/>
        </p:nvSpPr>
        <p:spPr bwMode="auto">
          <a:xfrm>
            <a:off x="6118225" y="2170113"/>
            <a:ext cx="2774950" cy="1965325"/>
          </a:xfrm>
          <a:prstGeom prst="rect">
            <a:avLst/>
          </a:prstGeom>
          <a:noFill/>
          <a:ln w="9525">
            <a:noFill/>
            <a:miter lim="800000"/>
            <a:headEnd/>
            <a:tailEnd/>
          </a:ln>
          <a:effectLst/>
        </p:spPr>
        <p:txBody>
          <a:bodyPr lIns="0" tIns="0" rIns="0" bIns="0">
            <a:spAutoFit/>
          </a:bodyPr>
          <a:lstStyle/>
          <a:p>
            <a:pPr algn="l"/>
            <a:r>
              <a:rPr lang="en-US" sz="2800" b="1">
                <a:latin typeface="Arial" charset="0"/>
              </a:rPr>
              <a:t>Environment:</a:t>
            </a:r>
          </a:p>
          <a:p>
            <a:pPr algn="l"/>
            <a:r>
              <a:rPr lang="en-US" sz="2800" b="1">
                <a:latin typeface="Arial" charset="0"/>
              </a:rPr>
              <a:t>0.01 </a:t>
            </a:r>
            <a:r>
              <a:rPr lang="en-US" sz="2800" b="1" i="1">
                <a:latin typeface="Arial" charset="0"/>
              </a:rPr>
              <a:t>M</a:t>
            </a:r>
            <a:r>
              <a:rPr lang="en-US" sz="2800" b="1">
                <a:latin typeface="Arial" charset="0"/>
              </a:rPr>
              <a:t> sucrose</a:t>
            </a:r>
          </a:p>
          <a:p>
            <a:pPr algn="l">
              <a:lnSpc>
                <a:spcPct val="130000"/>
              </a:lnSpc>
            </a:pPr>
            <a:r>
              <a:rPr lang="en-US" sz="2800" b="1">
                <a:latin typeface="Arial" charset="0"/>
              </a:rPr>
              <a:t>0.01 </a:t>
            </a:r>
            <a:r>
              <a:rPr lang="en-US" sz="2800" b="1" i="1">
                <a:latin typeface="Arial" charset="0"/>
              </a:rPr>
              <a:t>M</a:t>
            </a:r>
            <a:r>
              <a:rPr lang="en-US" sz="2800" b="1">
                <a:latin typeface="Arial" charset="0"/>
              </a:rPr>
              <a:t> glucose</a:t>
            </a:r>
          </a:p>
          <a:p>
            <a:pPr algn="l">
              <a:lnSpc>
                <a:spcPct val="130000"/>
              </a:lnSpc>
            </a:pPr>
            <a:r>
              <a:rPr lang="en-US" sz="2800" b="1">
                <a:latin typeface="Arial" charset="0"/>
              </a:rPr>
              <a:t>0.01 </a:t>
            </a:r>
            <a:r>
              <a:rPr lang="en-US" sz="2800" b="1" i="1">
                <a:latin typeface="Arial" charset="0"/>
              </a:rPr>
              <a:t>M</a:t>
            </a:r>
            <a:r>
              <a:rPr lang="en-US" sz="2800" b="1">
                <a:latin typeface="Arial" charset="0"/>
              </a:rPr>
              <a:t> fructose </a:t>
            </a:r>
            <a:endParaRPr lang="en-US" sz="2800" b="1"/>
          </a:p>
        </p:txBody>
      </p:sp>
      <p:sp>
        <p:nvSpPr>
          <p:cNvPr id="188423" name="Line 7"/>
          <p:cNvSpPr>
            <a:spLocks noChangeShapeType="1"/>
          </p:cNvSpPr>
          <p:nvPr/>
        </p:nvSpPr>
        <p:spPr bwMode="auto">
          <a:xfrm>
            <a:off x="5194300" y="2381250"/>
            <a:ext cx="806450" cy="0"/>
          </a:xfrm>
          <a:prstGeom prst="line">
            <a:avLst/>
          </a:prstGeom>
          <a:noFill/>
          <a:ln w="25400">
            <a:solidFill>
              <a:schemeClr val="tx1"/>
            </a:solidFill>
            <a:round/>
            <a:headEnd/>
            <a:tailEnd/>
          </a:ln>
          <a:effectLst/>
        </p:spPr>
        <p:txBody>
          <a:bodyPr wrap="none" anchor="ctr"/>
          <a:lstStyle/>
          <a:p>
            <a:endParaRPr lang="en-US"/>
          </a:p>
        </p:txBody>
      </p:sp>
      <p:sp>
        <p:nvSpPr>
          <p:cNvPr id="188424" name="Text Box 8"/>
          <p:cNvSpPr txBox="1">
            <a:spLocks noChangeArrowheads="1"/>
          </p:cNvSpPr>
          <p:nvPr/>
        </p:nvSpPr>
        <p:spPr bwMode="auto">
          <a:xfrm>
            <a:off x="301625" y="2500313"/>
            <a:ext cx="1047750" cy="427037"/>
          </a:xfrm>
          <a:prstGeom prst="rect">
            <a:avLst/>
          </a:prstGeom>
          <a:noFill/>
          <a:ln w="9525">
            <a:noFill/>
            <a:miter lim="800000"/>
            <a:headEnd/>
            <a:tailEnd/>
          </a:ln>
          <a:effectLst/>
        </p:spPr>
        <p:txBody>
          <a:bodyPr lIns="0" tIns="0" rIns="0" bIns="0">
            <a:spAutoFit/>
          </a:bodyPr>
          <a:lstStyle/>
          <a:p>
            <a:pPr algn="l"/>
            <a:r>
              <a:rPr lang="en-US" sz="2800" b="1">
                <a:latin typeface="Arial" charset="0"/>
              </a:rPr>
              <a:t>“Cell” </a:t>
            </a:r>
            <a:endParaRPr lang="en-US" sz="2800" b="1"/>
          </a:p>
        </p:txBody>
      </p:sp>
      <p:sp>
        <p:nvSpPr>
          <p:cNvPr id="188425" name="Line 9"/>
          <p:cNvSpPr>
            <a:spLocks noChangeShapeType="1"/>
          </p:cNvSpPr>
          <p:nvPr/>
        </p:nvSpPr>
        <p:spPr bwMode="auto">
          <a:xfrm flipV="1">
            <a:off x="1371600" y="2717800"/>
            <a:ext cx="2146300" cy="12700"/>
          </a:xfrm>
          <a:prstGeom prst="line">
            <a:avLst/>
          </a:prstGeom>
          <a:noFill/>
          <a:ln w="25400">
            <a:solidFill>
              <a:schemeClr val="tx1"/>
            </a:solidFill>
            <a:round/>
            <a:headEnd/>
            <a:tailEnd/>
          </a:ln>
          <a:effectLst/>
        </p:spPr>
        <p:txBody>
          <a:bodyPr wrap="none" anchor="ctr"/>
          <a:lstStyle/>
          <a:p>
            <a:endParaRPr lang="en-US"/>
          </a:p>
        </p:txBody>
      </p:sp>
      <p:sp>
        <p:nvSpPr>
          <p:cNvPr id="188427" name="Text Box 11"/>
          <p:cNvSpPr txBox="1">
            <a:spLocks noChangeArrowheads="1"/>
          </p:cNvSpPr>
          <p:nvPr/>
        </p:nvSpPr>
        <p:spPr bwMode="auto">
          <a:xfrm>
            <a:off x="2587625" y="3097213"/>
            <a:ext cx="2774950" cy="982662"/>
          </a:xfrm>
          <a:prstGeom prst="rect">
            <a:avLst/>
          </a:prstGeom>
          <a:noFill/>
          <a:ln w="9525">
            <a:noFill/>
            <a:miter lim="800000"/>
            <a:headEnd/>
            <a:tailEnd/>
          </a:ln>
          <a:effectLst/>
        </p:spPr>
        <p:txBody>
          <a:bodyPr lIns="0" tIns="0" rIns="0" bIns="0">
            <a:spAutoFit/>
          </a:bodyPr>
          <a:lstStyle/>
          <a:p>
            <a:pPr algn="l"/>
            <a:r>
              <a:rPr lang="en-US" sz="2800" b="1">
                <a:latin typeface="Arial" charset="0"/>
              </a:rPr>
              <a:t>0.03 </a:t>
            </a:r>
            <a:r>
              <a:rPr lang="en-US" sz="2800" b="1" i="1">
                <a:latin typeface="Arial" charset="0"/>
              </a:rPr>
              <a:t>M</a:t>
            </a:r>
            <a:r>
              <a:rPr lang="en-US" sz="2800" b="1">
                <a:latin typeface="Arial" charset="0"/>
              </a:rPr>
              <a:t> sucrose</a:t>
            </a:r>
          </a:p>
          <a:p>
            <a:pPr algn="l">
              <a:lnSpc>
                <a:spcPct val="130000"/>
              </a:lnSpc>
            </a:pPr>
            <a:r>
              <a:rPr lang="en-US" sz="2800" b="1">
                <a:latin typeface="Arial" charset="0"/>
              </a:rPr>
              <a:t>0.02 </a:t>
            </a:r>
            <a:r>
              <a:rPr lang="en-US" sz="2800" b="1" i="1">
                <a:latin typeface="Arial" charset="0"/>
              </a:rPr>
              <a:t>M</a:t>
            </a:r>
            <a:r>
              <a:rPr lang="en-US" sz="2800" b="1">
                <a:latin typeface="Arial" charset="0"/>
              </a:rPr>
              <a:t> glucose </a:t>
            </a:r>
            <a:endParaRPr lang="en-US" sz="2800" b="1"/>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3" name="Rectangle 3"/>
          <p:cNvSpPr>
            <a:spLocks noGrp="1" noChangeArrowheads="1"/>
          </p:cNvSpPr>
          <p:nvPr>
            <p:ph type="ctrTitle"/>
          </p:nvPr>
        </p:nvSpPr>
        <p:spPr bwMode="auto">
          <a:xfrm>
            <a:off x="152400" y="0"/>
            <a:ext cx="1981200" cy="304800"/>
          </a:xfrm>
          <a:noFill/>
          <a:ln w="3175">
            <a:miter lim="800000"/>
            <a:headEnd/>
            <a:tailEnd/>
          </a:ln>
        </p:spPr>
        <p:txBody>
          <a:bodyPr vert="horz" wrap="square" lIns="91440" tIns="45720" rIns="91440" bIns="45720" numCol="1" anchor="t" anchorCtr="0" compatLnSpc="1">
            <a:prstTxWarp prst="textNoShape">
              <a:avLst/>
            </a:prstTxWarp>
          </a:bodyPr>
          <a:lstStyle/>
          <a:p>
            <a:pPr algn="l"/>
            <a:r>
              <a:rPr lang="en-US" sz="1200">
                <a:latin typeface="Arial" charset="0"/>
              </a:rPr>
              <a:t>Fig. 7-UN4</a:t>
            </a:r>
          </a:p>
        </p:txBody>
      </p:sp>
      <p:pic>
        <p:nvPicPr>
          <p:cNvPr id="189466" name="Picture 26" descr="07_UN04AnsSQQ-U"/>
          <p:cNvPicPr>
            <a:picLocks noChangeAspect="1" noChangeArrowheads="1"/>
          </p:cNvPicPr>
          <p:nvPr/>
        </p:nvPicPr>
        <p:blipFill>
          <a:blip r:embed="rId2" cstate="print"/>
          <a:srcRect/>
          <a:stretch>
            <a:fillRect/>
          </a:stretch>
        </p:blipFill>
        <p:spPr bwMode="auto">
          <a:xfrm>
            <a:off x="290513" y="222250"/>
            <a:ext cx="8561387" cy="6413500"/>
          </a:xfrm>
          <a:prstGeom prst="rect">
            <a:avLst/>
          </a:prstGeom>
          <a:noFill/>
        </p:spPr>
      </p:pic>
      <p:sp>
        <p:nvSpPr>
          <p:cNvPr id="4" name="TextBox 3"/>
          <p:cNvSpPr txBox="1"/>
          <p:nvPr/>
        </p:nvSpPr>
        <p:spPr>
          <a:xfrm>
            <a:off x="457200" y="533400"/>
            <a:ext cx="8643576" cy="1815882"/>
          </a:xfrm>
          <a:prstGeom prst="rect">
            <a:avLst/>
          </a:prstGeom>
          <a:noFill/>
        </p:spPr>
        <p:txBody>
          <a:bodyPr wrap="square" rtlCol="0">
            <a:spAutoFit/>
          </a:bodyPr>
          <a:lstStyle/>
          <a:p>
            <a:r>
              <a:rPr lang="en-US" sz="2800" b="1" dirty="0" smtClean="0"/>
              <a:t>Hypertonic in that it is .05 molar intracellularly compared to .03 molar of the extracellular environment – thus water moves into the cell (hypertonic is a vacuum for water).</a:t>
            </a:r>
            <a:endParaRPr lang="en-US" sz="2800" b="1"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000" name="Picture 40" descr="07_13WaterBalance-U"/>
          <p:cNvPicPr>
            <a:picLocks noChangeAspect="1" noChangeArrowheads="1"/>
          </p:cNvPicPr>
          <p:nvPr/>
        </p:nvPicPr>
        <p:blipFill>
          <a:blip r:embed="rId2" cstate="print"/>
          <a:srcRect/>
          <a:stretch>
            <a:fillRect/>
          </a:stretch>
        </p:blipFill>
        <p:spPr bwMode="auto">
          <a:xfrm>
            <a:off x="296863" y="428625"/>
            <a:ext cx="8548687" cy="5999163"/>
          </a:xfrm>
          <a:prstGeom prst="rect">
            <a:avLst/>
          </a:prstGeom>
          <a:noFill/>
        </p:spPr>
      </p:pic>
      <p:sp>
        <p:nvSpPr>
          <p:cNvPr id="168964" name="Rectangle 4"/>
          <p:cNvSpPr>
            <a:spLocks noGrp="1" noChangeArrowheads="1"/>
          </p:cNvSpPr>
          <p:nvPr>
            <p:ph type="ctrTitle"/>
          </p:nvPr>
        </p:nvSpPr>
        <p:spPr bwMode="auto">
          <a:xfrm>
            <a:off x="152400" y="0"/>
            <a:ext cx="1981200" cy="304800"/>
          </a:xfrm>
          <a:noFill/>
          <a:ln w="3175">
            <a:miter lim="800000"/>
            <a:headEnd/>
            <a:tailEnd/>
          </a:ln>
        </p:spPr>
        <p:txBody>
          <a:bodyPr vert="horz" wrap="square" lIns="91440" tIns="45720" rIns="91440" bIns="45720" numCol="1" anchor="t" anchorCtr="0" compatLnSpc="1">
            <a:prstTxWarp prst="textNoShape">
              <a:avLst/>
            </a:prstTxWarp>
          </a:bodyPr>
          <a:lstStyle/>
          <a:p>
            <a:pPr algn="l"/>
            <a:r>
              <a:rPr lang="en-US" sz="1200">
                <a:latin typeface="Arial" charset="0"/>
              </a:rPr>
              <a:t>Fig. 7-13</a:t>
            </a:r>
          </a:p>
        </p:txBody>
      </p:sp>
      <p:sp>
        <p:nvSpPr>
          <p:cNvPr id="168981" name="Text Box 21"/>
          <p:cNvSpPr txBox="1">
            <a:spLocks noChangeArrowheads="1"/>
          </p:cNvSpPr>
          <p:nvPr/>
        </p:nvSpPr>
        <p:spPr bwMode="auto">
          <a:xfrm>
            <a:off x="1565275" y="495300"/>
            <a:ext cx="2182813" cy="219075"/>
          </a:xfrm>
          <a:prstGeom prst="rect">
            <a:avLst/>
          </a:prstGeom>
          <a:noFill/>
          <a:ln w="9525">
            <a:noFill/>
            <a:miter lim="800000"/>
            <a:headEnd/>
            <a:tailEnd/>
          </a:ln>
          <a:effectLst/>
        </p:spPr>
        <p:txBody>
          <a:bodyPr lIns="0" tIns="0" rIns="0" bIns="0">
            <a:spAutoFit/>
          </a:bodyPr>
          <a:lstStyle/>
          <a:p>
            <a:pPr algn="l">
              <a:lnSpc>
                <a:spcPct val="80000"/>
              </a:lnSpc>
            </a:pPr>
            <a:r>
              <a:rPr lang="en-US" sz="1800" b="1">
                <a:latin typeface="Arial" charset="0"/>
              </a:rPr>
              <a:t>Hypotonic solution</a:t>
            </a:r>
            <a:endParaRPr lang="en-US" sz="1800" b="1"/>
          </a:p>
        </p:txBody>
      </p:sp>
      <p:sp>
        <p:nvSpPr>
          <p:cNvPr id="168982" name="Text Box 22"/>
          <p:cNvSpPr txBox="1">
            <a:spLocks noChangeArrowheads="1"/>
          </p:cNvSpPr>
          <p:nvPr/>
        </p:nvSpPr>
        <p:spPr bwMode="auto">
          <a:xfrm>
            <a:off x="352425" y="1898650"/>
            <a:ext cx="1306513" cy="520700"/>
          </a:xfrm>
          <a:prstGeom prst="rect">
            <a:avLst/>
          </a:prstGeom>
          <a:noFill/>
          <a:ln w="9525">
            <a:noFill/>
            <a:miter lim="800000"/>
            <a:headEnd/>
            <a:tailEnd/>
          </a:ln>
          <a:effectLst/>
        </p:spPr>
        <p:txBody>
          <a:bodyPr lIns="0" tIns="0" rIns="0" bIns="0">
            <a:spAutoFit/>
          </a:bodyPr>
          <a:lstStyle/>
          <a:p>
            <a:pPr marL="457200" indent="-457200" algn="l">
              <a:lnSpc>
                <a:spcPct val="80000"/>
              </a:lnSpc>
            </a:pPr>
            <a:r>
              <a:rPr lang="en-US" sz="1800" b="1">
                <a:latin typeface="Arial" charset="0"/>
              </a:rPr>
              <a:t>(a</a:t>
            </a:r>
            <a:r>
              <a:rPr lang="en-US" sz="1900" b="1">
                <a:latin typeface="Arial" charset="0"/>
              </a:rPr>
              <a:t>) Animal</a:t>
            </a:r>
          </a:p>
          <a:p>
            <a:pPr marL="457200" indent="-457200" algn="l"/>
            <a:r>
              <a:rPr lang="en-US" sz="1900" b="1"/>
              <a:t>      </a:t>
            </a:r>
            <a:r>
              <a:rPr lang="en-US" sz="1900" b="1">
                <a:latin typeface="Arial" charset="0"/>
              </a:rPr>
              <a:t>cell</a:t>
            </a:r>
            <a:endParaRPr lang="en-US" sz="1800" b="1"/>
          </a:p>
        </p:txBody>
      </p:sp>
      <p:sp>
        <p:nvSpPr>
          <p:cNvPr id="168983" name="Text Box 23"/>
          <p:cNvSpPr txBox="1">
            <a:spLocks noChangeArrowheads="1"/>
          </p:cNvSpPr>
          <p:nvPr/>
        </p:nvSpPr>
        <p:spPr bwMode="auto">
          <a:xfrm>
            <a:off x="358775" y="4718050"/>
            <a:ext cx="982663" cy="520700"/>
          </a:xfrm>
          <a:prstGeom prst="rect">
            <a:avLst/>
          </a:prstGeom>
          <a:noFill/>
          <a:ln w="9525">
            <a:noFill/>
            <a:miter lim="800000"/>
            <a:headEnd/>
            <a:tailEnd/>
          </a:ln>
          <a:effectLst/>
        </p:spPr>
        <p:txBody>
          <a:bodyPr lIns="0" tIns="0" rIns="0" bIns="0">
            <a:spAutoFit/>
          </a:bodyPr>
          <a:lstStyle/>
          <a:p>
            <a:pPr marL="457200" indent="-457200" algn="l">
              <a:lnSpc>
                <a:spcPct val="80000"/>
              </a:lnSpc>
            </a:pPr>
            <a:r>
              <a:rPr lang="en-US" sz="1800" b="1">
                <a:latin typeface="Arial" charset="0"/>
              </a:rPr>
              <a:t>(b</a:t>
            </a:r>
            <a:r>
              <a:rPr lang="en-US" sz="1900" b="1">
                <a:latin typeface="Arial" charset="0"/>
              </a:rPr>
              <a:t>) Plant</a:t>
            </a:r>
          </a:p>
          <a:p>
            <a:pPr marL="457200" indent="-457200" algn="l"/>
            <a:r>
              <a:rPr lang="en-US" sz="1900" b="1"/>
              <a:t>      </a:t>
            </a:r>
            <a:r>
              <a:rPr lang="en-US" sz="1900" b="1">
                <a:latin typeface="Arial" charset="0"/>
              </a:rPr>
              <a:t>cell</a:t>
            </a:r>
            <a:endParaRPr lang="en-US" sz="1800" b="1"/>
          </a:p>
        </p:txBody>
      </p:sp>
      <p:sp>
        <p:nvSpPr>
          <p:cNvPr id="168984" name="Text Box 24"/>
          <p:cNvSpPr txBox="1">
            <a:spLocks noChangeArrowheads="1"/>
          </p:cNvSpPr>
          <p:nvPr/>
        </p:nvSpPr>
        <p:spPr bwMode="auto">
          <a:xfrm>
            <a:off x="3114675" y="1257300"/>
            <a:ext cx="461963" cy="219075"/>
          </a:xfrm>
          <a:prstGeom prst="rect">
            <a:avLst/>
          </a:prstGeom>
          <a:noFill/>
          <a:ln w="9525">
            <a:noFill/>
            <a:miter lim="800000"/>
            <a:headEnd/>
            <a:tailEnd/>
          </a:ln>
          <a:effectLst/>
        </p:spPr>
        <p:txBody>
          <a:bodyPr lIns="0" tIns="0" rIns="0" bIns="0">
            <a:spAutoFit/>
          </a:bodyPr>
          <a:lstStyle/>
          <a:p>
            <a:pPr algn="l">
              <a:lnSpc>
                <a:spcPct val="80000"/>
              </a:lnSpc>
            </a:pPr>
            <a:r>
              <a:rPr lang="en-US" sz="1800" b="1">
                <a:latin typeface="Arial" charset="0"/>
              </a:rPr>
              <a:t>H</a:t>
            </a:r>
            <a:r>
              <a:rPr lang="en-US" sz="1800" b="1" baseline="-25000">
                <a:latin typeface="Arial" charset="0"/>
              </a:rPr>
              <a:t>2</a:t>
            </a:r>
            <a:r>
              <a:rPr lang="en-US" sz="1800" b="1">
                <a:latin typeface="Arial" charset="0"/>
              </a:rPr>
              <a:t>O</a:t>
            </a:r>
            <a:endParaRPr lang="en-US" sz="1800" b="1"/>
          </a:p>
        </p:txBody>
      </p:sp>
      <p:sp>
        <p:nvSpPr>
          <p:cNvPr id="168985" name="Text Box 25"/>
          <p:cNvSpPr txBox="1">
            <a:spLocks noChangeArrowheads="1"/>
          </p:cNvSpPr>
          <p:nvPr/>
        </p:nvSpPr>
        <p:spPr bwMode="auto">
          <a:xfrm>
            <a:off x="2320925" y="3086100"/>
            <a:ext cx="696913" cy="219075"/>
          </a:xfrm>
          <a:prstGeom prst="rect">
            <a:avLst/>
          </a:prstGeom>
          <a:noFill/>
          <a:ln w="9525">
            <a:noFill/>
            <a:miter lim="800000"/>
            <a:headEnd/>
            <a:tailEnd/>
          </a:ln>
          <a:effectLst/>
        </p:spPr>
        <p:txBody>
          <a:bodyPr lIns="0" tIns="0" rIns="0" bIns="0">
            <a:spAutoFit/>
          </a:bodyPr>
          <a:lstStyle/>
          <a:p>
            <a:pPr algn="l">
              <a:lnSpc>
                <a:spcPct val="80000"/>
              </a:lnSpc>
            </a:pPr>
            <a:r>
              <a:rPr lang="en-US" sz="1800" b="1">
                <a:latin typeface="Arial" charset="0"/>
              </a:rPr>
              <a:t>Lysed</a:t>
            </a:r>
            <a:endParaRPr lang="en-US" sz="1800" b="1"/>
          </a:p>
        </p:txBody>
      </p:sp>
      <p:sp>
        <p:nvSpPr>
          <p:cNvPr id="168986" name="Text Box 26"/>
          <p:cNvSpPr txBox="1">
            <a:spLocks noChangeArrowheads="1"/>
          </p:cNvSpPr>
          <p:nvPr/>
        </p:nvSpPr>
        <p:spPr bwMode="auto">
          <a:xfrm>
            <a:off x="1876425" y="3708400"/>
            <a:ext cx="461963" cy="219075"/>
          </a:xfrm>
          <a:prstGeom prst="rect">
            <a:avLst/>
          </a:prstGeom>
          <a:noFill/>
          <a:ln w="9525">
            <a:noFill/>
            <a:miter lim="800000"/>
            <a:headEnd/>
            <a:tailEnd/>
          </a:ln>
          <a:effectLst/>
        </p:spPr>
        <p:txBody>
          <a:bodyPr lIns="0" tIns="0" rIns="0" bIns="0">
            <a:spAutoFit/>
          </a:bodyPr>
          <a:lstStyle/>
          <a:p>
            <a:pPr algn="l">
              <a:lnSpc>
                <a:spcPct val="80000"/>
              </a:lnSpc>
            </a:pPr>
            <a:r>
              <a:rPr lang="en-US" sz="1800" b="1">
                <a:latin typeface="Arial" charset="0"/>
              </a:rPr>
              <a:t>H</a:t>
            </a:r>
            <a:r>
              <a:rPr lang="en-US" sz="1800" b="1" baseline="-25000">
                <a:latin typeface="Arial" charset="0"/>
              </a:rPr>
              <a:t>2</a:t>
            </a:r>
            <a:r>
              <a:rPr lang="en-US" sz="1800" b="1">
                <a:latin typeface="Arial" charset="0"/>
              </a:rPr>
              <a:t>O</a:t>
            </a:r>
            <a:endParaRPr lang="en-US" sz="1800" b="1"/>
          </a:p>
        </p:txBody>
      </p:sp>
      <p:sp>
        <p:nvSpPr>
          <p:cNvPr id="168987" name="Text Box 27"/>
          <p:cNvSpPr txBox="1">
            <a:spLocks noChangeArrowheads="1"/>
          </p:cNvSpPr>
          <p:nvPr/>
        </p:nvSpPr>
        <p:spPr bwMode="auto">
          <a:xfrm>
            <a:off x="1800225" y="5797550"/>
            <a:ext cx="1725613" cy="219075"/>
          </a:xfrm>
          <a:prstGeom prst="rect">
            <a:avLst/>
          </a:prstGeom>
          <a:noFill/>
          <a:ln w="9525">
            <a:noFill/>
            <a:miter lim="800000"/>
            <a:headEnd/>
            <a:tailEnd/>
          </a:ln>
          <a:effectLst/>
        </p:spPr>
        <p:txBody>
          <a:bodyPr lIns="0" tIns="0" rIns="0" bIns="0">
            <a:spAutoFit/>
          </a:bodyPr>
          <a:lstStyle/>
          <a:p>
            <a:pPr algn="l">
              <a:lnSpc>
                <a:spcPct val="80000"/>
              </a:lnSpc>
            </a:pPr>
            <a:r>
              <a:rPr lang="en-US" sz="1800" b="1">
                <a:latin typeface="Arial" charset="0"/>
              </a:rPr>
              <a:t>Turgid (normal)</a:t>
            </a:r>
            <a:endParaRPr lang="en-US" sz="1800" b="1"/>
          </a:p>
        </p:txBody>
      </p:sp>
      <p:sp>
        <p:nvSpPr>
          <p:cNvPr id="168988" name="Text Box 28"/>
          <p:cNvSpPr txBox="1">
            <a:spLocks noChangeArrowheads="1"/>
          </p:cNvSpPr>
          <p:nvPr/>
        </p:nvSpPr>
        <p:spPr bwMode="auto">
          <a:xfrm>
            <a:off x="4283075" y="1257300"/>
            <a:ext cx="461963" cy="219075"/>
          </a:xfrm>
          <a:prstGeom prst="rect">
            <a:avLst/>
          </a:prstGeom>
          <a:noFill/>
          <a:ln w="9525">
            <a:noFill/>
            <a:miter lim="800000"/>
            <a:headEnd/>
            <a:tailEnd/>
          </a:ln>
          <a:effectLst/>
        </p:spPr>
        <p:txBody>
          <a:bodyPr lIns="0" tIns="0" rIns="0" bIns="0">
            <a:spAutoFit/>
          </a:bodyPr>
          <a:lstStyle/>
          <a:p>
            <a:pPr algn="l">
              <a:lnSpc>
                <a:spcPct val="80000"/>
              </a:lnSpc>
            </a:pPr>
            <a:r>
              <a:rPr lang="en-US" sz="1800" b="1">
                <a:latin typeface="Arial" charset="0"/>
              </a:rPr>
              <a:t>H</a:t>
            </a:r>
            <a:r>
              <a:rPr lang="en-US" sz="1800" b="1" baseline="-25000">
                <a:latin typeface="Arial" charset="0"/>
              </a:rPr>
              <a:t>2</a:t>
            </a:r>
            <a:r>
              <a:rPr lang="en-US" sz="1800" b="1">
                <a:latin typeface="Arial" charset="0"/>
              </a:rPr>
              <a:t>O</a:t>
            </a:r>
            <a:endParaRPr lang="en-US" sz="1800" b="1"/>
          </a:p>
        </p:txBody>
      </p:sp>
      <p:sp>
        <p:nvSpPr>
          <p:cNvPr id="168989" name="Text Box 29"/>
          <p:cNvSpPr txBox="1">
            <a:spLocks noChangeArrowheads="1"/>
          </p:cNvSpPr>
          <p:nvPr/>
        </p:nvSpPr>
        <p:spPr bwMode="auto">
          <a:xfrm>
            <a:off x="4327525" y="3708400"/>
            <a:ext cx="461963" cy="219075"/>
          </a:xfrm>
          <a:prstGeom prst="rect">
            <a:avLst/>
          </a:prstGeom>
          <a:noFill/>
          <a:ln w="9525">
            <a:noFill/>
            <a:miter lim="800000"/>
            <a:headEnd/>
            <a:tailEnd/>
          </a:ln>
          <a:effectLst/>
        </p:spPr>
        <p:txBody>
          <a:bodyPr lIns="0" tIns="0" rIns="0" bIns="0">
            <a:spAutoFit/>
          </a:bodyPr>
          <a:lstStyle/>
          <a:p>
            <a:pPr algn="l">
              <a:lnSpc>
                <a:spcPct val="80000"/>
              </a:lnSpc>
            </a:pPr>
            <a:r>
              <a:rPr lang="en-US" sz="1800" b="1">
                <a:latin typeface="Arial" charset="0"/>
              </a:rPr>
              <a:t>H</a:t>
            </a:r>
            <a:r>
              <a:rPr lang="en-US" sz="1800" b="1" baseline="-25000">
                <a:latin typeface="Arial" charset="0"/>
              </a:rPr>
              <a:t>2</a:t>
            </a:r>
            <a:r>
              <a:rPr lang="en-US" sz="1800" b="1">
                <a:latin typeface="Arial" charset="0"/>
              </a:rPr>
              <a:t>O</a:t>
            </a:r>
            <a:endParaRPr lang="en-US" sz="1800" b="1"/>
          </a:p>
        </p:txBody>
      </p:sp>
      <p:sp>
        <p:nvSpPr>
          <p:cNvPr id="168990" name="Text Box 30"/>
          <p:cNvSpPr txBox="1">
            <a:spLocks noChangeArrowheads="1"/>
          </p:cNvSpPr>
          <p:nvPr/>
        </p:nvSpPr>
        <p:spPr bwMode="auto">
          <a:xfrm>
            <a:off x="5711825" y="1244600"/>
            <a:ext cx="461963" cy="219075"/>
          </a:xfrm>
          <a:prstGeom prst="rect">
            <a:avLst/>
          </a:prstGeom>
          <a:noFill/>
          <a:ln w="9525">
            <a:noFill/>
            <a:miter lim="800000"/>
            <a:headEnd/>
            <a:tailEnd/>
          </a:ln>
          <a:effectLst/>
        </p:spPr>
        <p:txBody>
          <a:bodyPr lIns="0" tIns="0" rIns="0" bIns="0">
            <a:spAutoFit/>
          </a:bodyPr>
          <a:lstStyle/>
          <a:p>
            <a:pPr algn="l">
              <a:lnSpc>
                <a:spcPct val="80000"/>
              </a:lnSpc>
            </a:pPr>
            <a:r>
              <a:rPr lang="en-US" sz="1800" b="1">
                <a:latin typeface="Arial" charset="0"/>
              </a:rPr>
              <a:t>H</a:t>
            </a:r>
            <a:r>
              <a:rPr lang="en-US" sz="1800" b="1" baseline="-25000">
                <a:latin typeface="Arial" charset="0"/>
              </a:rPr>
              <a:t>2</a:t>
            </a:r>
            <a:r>
              <a:rPr lang="en-US" sz="1800" b="1">
                <a:latin typeface="Arial" charset="0"/>
              </a:rPr>
              <a:t>O</a:t>
            </a:r>
            <a:endParaRPr lang="en-US" sz="1800" b="1"/>
          </a:p>
        </p:txBody>
      </p:sp>
      <p:sp>
        <p:nvSpPr>
          <p:cNvPr id="168991" name="Text Box 31"/>
          <p:cNvSpPr txBox="1">
            <a:spLocks noChangeArrowheads="1"/>
          </p:cNvSpPr>
          <p:nvPr/>
        </p:nvSpPr>
        <p:spPr bwMode="auto">
          <a:xfrm>
            <a:off x="5673725" y="3702050"/>
            <a:ext cx="461963" cy="219075"/>
          </a:xfrm>
          <a:prstGeom prst="rect">
            <a:avLst/>
          </a:prstGeom>
          <a:noFill/>
          <a:ln w="9525">
            <a:noFill/>
            <a:miter lim="800000"/>
            <a:headEnd/>
            <a:tailEnd/>
          </a:ln>
          <a:effectLst/>
        </p:spPr>
        <p:txBody>
          <a:bodyPr lIns="0" tIns="0" rIns="0" bIns="0">
            <a:spAutoFit/>
          </a:bodyPr>
          <a:lstStyle/>
          <a:p>
            <a:pPr algn="l">
              <a:lnSpc>
                <a:spcPct val="80000"/>
              </a:lnSpc>
            </a:pPr>
            <a:r>
              <a:rPr lang="en-US" sz="1800" b="1">
                <a:latin typeface="Arial" charset="0"/>
              </a:rPr>
              <a:t>H</a:t>
            </a:r>
            <a:r>
              <a:rPr lang="en-US" sz="1800" b="1" baseline="-25000">
                <a:latin typeface="Arial" charset="0"/>
              </a:rPr>
              <a:t>2</a:t>
            </a:r>
            <a:r>
              <a:rPr lang="en-US" sz="1800" b="1">
                <a:latin typeface="Arial" charset="0"/>
              </a:rPr>
              <a:t>O</a:t>
            </a:r>
            <a:endParaRPr lang="en-US" sz="1800" b="1"/>
          </a:p>
        </p:txBody>
      </p:sp>
      <p:sp>
        <p:nvSpPr>
          <p:cNvPr id="168992" name="Text Box 32"/>
          <p:cNvSpPr txBox="1">
            <a:spLocks noChangeArrowheads="1"/>
          </p:cNvSpPr>
          <p:nvPr/>
        </p:nvSpPr>
        <p:spPr bwMode="auto">
          <a:xfrm>
            <a:off x="4752975" y="3086100"/>
            <a:ext cx="836613" cy="219075"/>
          </a:xfrm>
          <a:prstGeom prst="rect">
            <a:avLst/>
          </a:prstGeom>
          <a:noFill/>
          <a:ln w="9525">
            <a:noFill/>
            <a:miter lim="800000"/>
            <a:headEnd/>
            <a:tailEnd/>
          </a:ln>
          <a:effectLst/>
        </p:spPr>
        <p:txBody>
          <a:bodyPr lIns="0" tIns="0" rIns="0" bIns="0">
            <a:spAutoFit/>
          </a:bodyPr>
          <a:lstStyle/>
          <a:p>
            <a:pPr algn="l">
              <a:lnSpc>
                <a:spcPct val="80000"/>
              </a:lnSpc>
            </a:pPr>
            <a:r>
              <a:rPr lang="en-US" sz="1800" b="1">
                <a:latin typeface="Arial" charset="0"/>
              </a:rPr>
              <a:t>Normal</a:t>
            </a:r>
            <a:endParaRPr lang="en-US" sz="1800" b="1"/>
          </a:p>
        </p:txBody>
      </p:sp>
      <p:sp>
        <p:nvSpPr>
          <p:cNvPr id="168993" name="Text Box 33"/>
          <p:cNvSpPr txBox="1">
            <a:spLocks noChangeArrowheads="1"/>
          </p:cNvSpPr>
          <p:nvPr/>
        </p:nvSpPr>
        <p:spPr bwMode="auto">
          <a:xfrm>
            <a:off x="4105275" y="495300"/>
            <a:ext cx="1935163" cy="219075"/>
          </a:xfrm>
          <a:prstGeom prst="rect">
            <a:avLst/>
          </a:prstGeom>
          <a:noFill/>
          <a:ln w="9525">
            <a:noFill/>
            <a:miter lim="800000"/>
            <a:headEnd/>
            <a:tailEnd/>
          </a:ln>
          <a:effectLst/>
        </p:spPr>
        <p:txBody>
          <a:bodyPr lIns="0" tIns="0" rIns="0" bIns="0">
            <a:spAutoFit/>
          </a:bodyPr>
          <a:lstStyle/>
          <a:p>
            <a:pPr algn="l">
              <a:lnSpc>
                <a:spcPct val="80000"/>
              </a:lnSpc>
            </a:pPr>
            <a:r>
              <a:rPr lang="en-US" sz="1800" b="1">
                <a:latin typeface="Arial" charset="0"/>
              </a:rPr>
              <a:t>Isotonic solution</a:t>
            </a:r>
            <a:endParaRPr lang="en-US" sz="1800" b="1"/>
          </a:p>
        </p:txBody>
      </p:sp>
      <p:sp>
        <p:nvSpPr>
          <p:cNvPr id="168994" name="Text Box 34"/>
          <p:cNvSpPr txBox="1">
            <a:spLocks noChangeArrowheads="1"/>
          </p:cNvSpPr>
          <p:nvPr/>
        </p:nvSpPr>
        <p:spPr bwMode="auto">
          <a:xfrm>
            <a:off x="4746625" y="5797550"/>
            <a:ext cx="849313" cy="219075"/>
          </a:xfrm>
          <a:prstGeom prst="rect">
            <a:avLst/>
          </a:prstGeom>
          <a:noFill/>
          <a:ln w="9525">
            <a:noFill/>
            <a:miter lim="800000"/>
            <a:headEnd/>
            <a:tailEnd/>
          </a:ln>
          <a:effectLst/>
        </p:spPr>
        <p:txBody>
          <a:bodyPr lIns="0" tIns="0" rIns="0" bIns="0">
            <a:spAutoFit/>
          </a:bodyPr>
          <a:lstStyle/>
          <a:p>
            <a:pPr algn="l">
              <a:lnSpc>
                <a:spcPct val="80000"/>
              </a:lnSpc>
            </a:pPr>
            <a:r>
              <a:rPr lang="en-US" sz="1800" b="1">
                <a:latin typeface="Arial" charset="0"/>
              </a:rPr>
              <a:t>Flaccid</a:t>
            </a:r>
            <a:endParaRPr lang="en-US" sz="1800" b="1"/>
          </a:p>
        </p:txBody>
      </p:sp>
      <p:sp>
        <p:nvSpPr>
          <p:cNvPr id="168995" name="Text Box 35"/>
          <p:cNvSpPr txBox="1">
            <a:spLocks noChangeArrowheads="1"/>
          </p:cNvSpPr>
          <p:nvPr/>
        </p:nvSpPr>
        <p:spPr bwMode="auto">
          <a:xfrm>
            <a:off x="8201025" y="1250950"/>
            <a:ext cx="461963" cy="219075"/>
          </a:xfrm>
          <a:prstGeom prst="rect">
            <a:avLst/>
          </a:prstGeom>
          <a:noFill/>
          <a:ln w="9525">
            <a:noFill/>
            <a:miter lim="800000"/>
            <a:headEnd/>
            <a:tailEnd/>
          </a:ln>
          <a:effectLst/>
        </p:spPr>
        <p:txBody>
          <a:bodyPr lIns="0" tIns="0" rIns="0" bIns="0">
            <a:spAutoFit/>
          </a:bodyPr>
          <a:lstStyle/>
          <a:p>
            <a:pPr algn="l">
              <a:lnSpc>
                <a:spcPct val="80000"/>
              </a:lnSpc>
            </a:pPr>
            <a:r>
              <a:rPr lang="en-US" sz="1800" b="1">
                <a:latin typeface="Arial" charset="0"/>
              </a:rPr>
              <a:t>H</a:t>
            </a:r>
            <a:r>
              <a:rPr lang="en-US" sz="1800" b="1" baseline="-25000">
                <a:latin typeface="Arial" charset="0"/>
              </a:rPr>
              <a:t>2</a:t>
            </a:r>
            <a:r>
              <a:rPr lang="en-US" sz="1800" b="1">
                <a:latin typeface="Arial" charset="0"/>
              </a:rPr>
              <a:t>O</a:t>
            </a:r>
            <a:endParaRPr lang="en-US" sz="1800" b="1"/>
          </a:p>
        </p:txBody>
      </p:sp>
      <p:sp>
        <p:nvSpPr>
          <p:cNvPr id="168996" name="Text Box 36"/>
          <p:cNvSpPr txBox="1">
            <a:spLocks noChangeArrowheads="1"/>
          </p:cNvSpPr>
          <p:nvPr/>
        </p:nvSpPr>
        <p:spPr bwMode="auto">
          <a:xfrm>
            <a:off x="8181975" y="3689350"/>
            <a:ext cx="461963" cy="219075"/>
          </a:xfrm>
          <a:prstGeom prst="rect">
            <a:avLst/>
          </a:prstGeom>
          <a:noFill/>
          <a:ln w="9525">
            <a:noFill/>
            <a:miter lim="800000"/>
            <a:headEnd/>
            <a:tailEnd/>
          </a:ln>
          <a:effectLst/>
        </p:spPr>
        <p:txBody>
          <a:bodyPr lIns="0" tIns="0" rIns="0" bIns="0">
            <a:spAutoFit/>
          </a:bodyPr>
          <a:lstStyle/>
          <a:p>
            <a:pPr algn="l">
              <a:lnSpc>
                <a:spcPct val="80000"/>
              </a:lnSpc>
            </a:pPr>
            <a:r>
              <a:rPr lang="en-US" sz="1800" b="1">
                <a:latin typeface="Arial" charset="0"/>
              </a:rPr>
              <a:t>H</a:t>
            </a:r>
            <a:r>
              <a:rPr lang="en-US" sz="1800" b="1" baseline="-25000">
                <a:latin typeface="Arial" charset="0"/>
              </a:rPr>
              <a:t>2</a:t>
            </a:r>
            <a:r>
              <a:rPr lang="en-US" sz="1800" b="1">
                <a:latin typeface="Arial" charset="0"/>
              </a:rPr>
              <a:t>O</a:t>
            </a:r>
            <a:endParaRPr lang="en-US" sz="1800" b="1"/>
          </a:p>
        </p:txBody>
      </p:sp>
      <p:sp>
        <p:nvSpPr>
          <p:cNvPr id="168997" name="Text Box 37"/>
          <p:cNvSpPr txBox="1">
            <a:spLocks noChangeArrowheads="1"/>
          </p:cNvSpPr>
          <p:nvPr/>
        </p:nvSpPr>
        <p:spPr bwMode="auto">
          <a:xfrm>
            <a:off x="7223125" y="3086100"/>
            <a:ext cx="1211263" cy="219075"/>
          </a:xfrm>
          <a:prstGeom prst="rect">
            <a:avLst/>
          </a:prstGeom>
          <a:noFill/>
          <a:ln w="9525">
            <a:noFill/>
            <a:miter lim="800000"/>
            <a:headEnd/>
            <a:tailEnd/>
          </a:ln>
          <a:effectLst/>
        </p:spPr>
        <p:txBody>
          <a:bodyPr lIns="0" tIns="0" rIns="0" bIns="0">
            <a:spAutoFit/>
          </a:bodyPr>
          <a:lstStyle/>
          <a:p>
            <a:pPr algn="l">
              <a:lnSpc>
                <a:spcPct val="80000"/>
              </a:lnSpc>
            </a:pPr>
            <a:r>
              <a:rPr lang="en-US" sz="1800" b="1">
                <a:latin typeface="Arial" charset="0"/>
              </a:rPr>
              <a:t>Shriveled</a:t>
            </a:r>
            <a:endParaRPr lang="en-US" sz="1800" b="1"/>
          </a:p>
        </p:txBody>
      </p:sp>
      <p:sp>
        <p:nvSpPr>
          <p:cNvPr id="168998" name="Text Box 38"/>
          <p:cNvSpPr txBox="1">
            <a:spLocks noChangeArrowheads="1"/>
          </p:cNvSpPr>
          <p:nvPr/>
        </p:nvSpPr>
        <p:spPr bwMode="auto">
          <a:xfrm>
            <a:off x="7045325" y="5797550"/>
            <a:ext cx="1465263" cy="219075"/>
          </a:xfrm>
          <a:prstGeom prst="rect">
            <a:avLst/>
          </a:prstGeom>
          <a:noFill/>
          <a:ln w="9525">
            <a:noFill/>
            <a:miter lim="800000"/>
            <a:headEnd/>
            <a:tailEnd/>
          </a:ln>
          <a:effectLst/>
        </p:spPr>
        <p:txBody>
          <a:bodyPr lIns="0" tIns="0" rIns="0" bIns="0">
            <a:spAutoFit/>
          </a:bodyPr>
          <a:lstStyle/>
          <a:p>
            <a:pPr algn="l">
              <a:lnSpc>
                <a:spcPct val="80000"/>
              </a:lnSpc>
            </a:pPr>
            <a:r>
              <a:rPr lang="en-US" sz="1800" b="1">
                <a:latin typeface="Arial" charset="0"/>
              </a:rPr>
              <a:t>Plasmolyzed</a:t>
            </a:r>
            <a:endParaRPr lang="en-US" sz="1800" b="1"/>
          </a:p>
        </p:txBody>
      </p:sp>
      <p:sp>
        <p:nvSpPr>
          <p:cNvPr id="168999" name="Text Box 39"/>
          <p:cNvSpPr txBox="1">
            <a:spLocks noChangeArrowheads="1"/>
          </p:cNvSpPr>
          <p:nvPr/>
        </p:nvSpPr>
        <p:spPr bwMode="auto">
          <a:xfrm>
            <a:off x="6638925" y="495300"/>
            <a:ext cx="2189163" cy="219075"/>
          </a:xfrm>
          <a:prstGeom prst="rect">
            <a:avLst/>
          </a:prstGeom>
          <a:noFill/>
          <a:ln w="9525">
            <a:noFill/>
            <a:miter lim="800000"/>
            <a:headEnd/>
            <a:tailEnd/>
          </a:ln>
          <a:effectLst/>
        </p:spPr>
        <p:txBody>
          <a:bodyPr lIns="0" tIns="0" rIns="0" bIns="0">
            <a:spAutoFit/>
          </a:bodyPr>
          <a:lstStyle/>
          <a:p>
            <a:pPr algn="l">
              <a:lnSpc>
                <a:spcPct val="80000"/>
              </a:lnSpc>
            </a:pPr>
            <a:r>
              <a:rPr lang="en-US" sz="1800" b="1">
                <a:latin typeface="Arial" charset="0"/>
              </a:rPr>
              <a:t>Hypertonic solution</a:t>
            </a:r>
            <a:endParaRPr lang="en-US" sz="1800" b="1"/>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iffusion 3.JPG"/>
          <p:cNvPicPr>
            <a:picLocks noGrp="1" noChangeAspect="1"/>
          </p:cNvPicPr>
          <p:nvPr>
            <p:ph idx="1"/>
          </p:nvPr>
        </p:nvPicPr>
        <p:blipFill>
          <a:blip r:embed="rId2" cstate="print"/>
          <a:stretch>
            <a:fillRect/>
          </a:stretch>
        </p:blipFill>
        <p:spPr>
          <a:xfrm>
            <a:off x="-548640" y="-1"/>
            <a:ext cx="10241280" cy="5760720"/>
          </a:xfr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en-US" dirty="0" smtClean="0"/>
              <a:t>Facilitated Transport</a:t>
            </a:r>
            <a:endParaRPr lang="en-US" dirty="0"/>
          </a:p>
        </p:txBody>
      </p:sp>
      <p:sp>
        <p:nvSpPr>
          <p:cNvPr id="3" name="Content Placeholder 2"/>
          <p:cNvSpPr>
            <a:spLocks noGrp="1"/>
          </p:cNvSpPr>
          <p:nvPr>
            <p:ph idx="1"/>
          </p:nvPr>
        </p:nvSpPr>
        <p:spPr>
          <a:xfrm>
            <a:off x="457200" y="990600"/>
            <a:ext cx="8229600" cy="5135563"/>
          </a:xfrm>
        </p:spPr>
        <p:txBody>
          <a:bodyPr/>
          <a:lstStyle/>
          <a:p>
            <a:r>
              <a:rPr lang="en-US" dirty="0" smtClean="0"/>
              <a:t>In a situation in which particles do not have the optimal criteria for entrance into a cell – but the cell wants it in faster – the cell must put some special transmembrane integral proteins into the cell membrane to help (facilitate) the entrance of these particles – for example </a:t>
            </a:r>
            <a:r>
              <a:rPr lang="en-US" b="1" i="1" dirty="0" smtClean="0"/>
              <a:t>glucose entrance into a cell uses these transporters</a:t>
            </a:r>
            <a:endParaRPr lang="en-US" b="1" i="1"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fontScale="92500" lnSpcReduction="10000"/>
          </a:bodyPr>
          <a:lstStyle/>
          <a:p>
            <a:r>
              <a:rPr lang="en-US" dirty="0" smtClean="0"/>
              <a:t>Remember that the cell easily permits particles to enter or leave the cell that have small molecular sizes and are lipid soluble (uncharged particles)</a:t>
            </a:r>
          </a:p>
          <a:p>
            <a:r>
              <a:rPr lang="en-US" dirty="0" smtClean="0"/>
              <a:t>When particles </a:t>
            </a:r>
            <a:r>
              <a:rPr lang="en-US" b="1" i="1" dirty="0" smtClean="0"/>
              <a:t>increase in molecular size </a:t>
            </a:r>
            <a:r>
              <a:rPr lang="en-US" dirty="0" smtClean="0"/>
              <a:t>– or </a:t>
            </a:r>
            <a:r>
              <a:rPr lang="en-US" b="1" i="1" dirty="0" smtClean="0"/>
              <a:t>have charges </a:t>
            </a:r>
            <a:r>
              <a:rPr lang="en-US" dirty="0" smtClean="0"/>
              <a:t>– the particles can move through the membrane but slower than those particles preferred (small size and uncharged)</a:t>
            </a:r>
          </a:p>
          <a:p>
            <a:r>
              <a:rPr lang="en-US" dirty="0" smtClean="0"/>
              <a:t>As mentioned - In a situation in which particles do not have the optimal criteria for entrance into a cell – but the cell wants it in faster – the cell must put some special transmembrane integral proteins into the cell membrane to help (facilitate) the entrance of these particles </a:t>
            </a:r>
          </a:p>
          <a:p>
            <a:endParaRPr lang="en-US" dirty="0" smtClean="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lstStyle/>
          <a:p>
            <a:r>
              <a:rPr lang="en-US" dirty="0" smtClean="0"/>
              <a:t>Glucose is an essential substrate for the metabolism of most cells. Because glucose is a polar molecule, transport through biological membranes requires specific transport proteins.</a:t>
            </a:r>
          </a:p>
          <a:p>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Glucose transporters.JPG"/>
          <p:cNvPicPr>
            <a:picLocks noGrp="1" noChangeAspect="1"/>
          </p:cNvPicPr>
          <p:nvPr>
            <p:ph idx="1"/>
          </p:nvPr>
        </p:nvPicPr>
        <p:blipFill>
          <a:blip r:embed="rId2" cstate="print"/>
          <a:stretch>
            <a:fillRect/>
          </a:stretch>
        </p:blipFill>
        <p:spPr>
          <a:xfrm>
            <a:off x="-457200" y="731520"/>
            <a:ext cx="9249156" cy="15233904"/>
          </a:xfrm>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97" name="Picture 29" descr="07_UN01Summary-U"/>
          <p:cNvPicPr>
            <a:picLocks noChangeAspect="1" noChangeArrowheads="1"/>
          </p:cNvPicPr>
          <p:nvPr/>
        </p:nvPicPr>
        <p:blipFill>
          <a:blip r:embed="rId2" cstate="print"/>
          <a:srcRect/>
          <a:stretch>
            <a:fillRect/>
          </a:stretch>
        </p:blipFill>
        <p:spPr bwMode="auto">
          <a:xfrm>
            <a:off x="736600" y="139700"/>
            <a:ext cx="7670800" cy="6578600"/>
          </a:xfrm>
          <a:prstGeom prst="rect">
            <a:avLst/>
          </a:prstGeom>
          <a:noFill/>
        </p:spPr>
      </p:pic>
      <p:sp>
        <p:nvSpPr>
          <p:cNvPr id="186371" name="Rectangle 3"/>
          <p:cNvSpPr>
            <a:spLocks noGrp="1" noChangeArrowheads="1"/>
          </p:cNvSpPr>
          <p:nvPr>
            <p:ph type="ctrTitle"/>
          </p:nvPr>
        </p:nvSpPr>
        <p:spPr bwMode="auto">
          <a:xfrm>
            <a:off x="152400" y="0"/>
            <a:ext cx="1981200" cy="304800"/>
          </a:xfrm>
          <a:noFill/>
          <a:ln w="3175">
            <a:miter lim="800000"/>
            <a:headEnd/>
            <a:tailEnd/>
          </a:ln>
        </p:spPr>
        <p:txBody>
          <a:bodyPr vert="horz" wrap="square" lIns="91440" tIns="45720" rIns="91440" bIns="45720" numCol="1" anchor="t" anchorCtr="0" compatLnSpc="1">
            <a:prstTxWarp prst="textNoShape">
              <a:avLst/>
            </a:prstTxWarp>
          </a:bodyPr>
          <a:lstStyle/>
          <a:p>
            <a:pPr algn="l"/>
            <a:r>
              <a:rPr lang="en-US" sz="1200">
                <a:latin typeface="Arial" charset="0"/>
              </a:rPr>
              <a:t>Fig. 7-UN1</a:t>
            </a:r>
          </a:p>
        </p:txBody>
      </p:sp>
      <p:sp>
        <p:nvSpPr>
          <p:cNvPr id="186373" name="Text Box 5"/>
          <p:cNvSpPr txBox="1">
            <a:spLocks noChangeArrowheads="1"/>
          </p:cNvSpPr>
          <p:nvPr/>
        </p:nvSpPr>
        <p:spPr bwMode="auto">
          <a:xfrm>
            <a:off x="2657475" y="106363"/>
            <a:ext cx="3181350" cy="793750"/>
          </a:xfrm>
          <a:prstGeom prst="rect">
            <a:avLst/>
          </a:prstGeom>
          <a:noFill/>
          <a:ln w="9525">
            <a:noFill/>
            <a:miter lim="800000"/>
            <a:headEnd/>
            <a:tailEnd/>
          </a:ln>
          <a:effectLst/>
        </p:spPr>
        <p:txBody>
          <a:bodyPr lIns="0" tIns="0" rIns="0" bIns="0">
            <a:spAutoFit/>
          </a:bodyPr>
          <a:lstStyle/>
          <a:p>
            <a:pPr algn="l"/>
            <a:r>
              <a:rPr lang="en-US" sz="2600" b="1">
                <a:latin typeface="Arial" charset="0"/>
              </a:rPr>
              <a:t>Passive transport:</a:t>
            </a:r>
          </a:p>
          <a:p>
            <a:pPr algn="l"/>
            <a:r>
              <a:rPr lang="en-US" sz="2600" b="1">
                <a:latin typeface="Arial" charset="0"/>
              </a:rPr>
              <a:t>Facilitated diffusion </a:t>
            </a:r>
            <a:endParaRPr lang="en-US" sz="2600" b="1"/>
          </a:p>
        </p:txBody>
      </p:sp>
      <p:sp>
        <p:nvSpPr>
          <p:cNvPr id="186393" name="Text Box 25"/>
          <p:cNvSpPr txBox="1">
            <a:spLocks noChangeArrowheads="1"/>
          </p:cNvSpPr>
          <p:nvPr/>
        </p:nvSpPr>
        <p:spPr bwMode="auto">
          <a:xfrm>
            <a:off x="777875" y="3509963"/>
            <a:ext cx="1314450" cy="793750"/>
          </a:xfrm>
          <a:prstGeom prst="rect">
            <a:avLst/>
          </a:prstGeom>
          <a:noFill/>
          <a:ln w="9525">
            <a:noFill/>
            <a:miter lim="800000"/>
            <a:headEnd/>
            <a:tailEnd/>
          </a:ln>
          <a:effectLst/>
        </p:spPr>
        <p:txBody>
          <a:bodyPr lIns="0" tIns="0" rIns="0" bIns="0">
            <a:spAutoFit/>
          </a:bodyPr>
          <a:lstStyle/>
          <a:p>
            <a:pPr algn="l"/>
            <a:r>
              <a:rPr lang="en-US" sz="2600" b="1">
                <a:latin typeface="Arial" charset="0"/>
              </a:rPr>
              <a:t>Channel</a:t>
            </a:r>
          </a:p>
          <a:p>
            <a:pPr algn="l"/>
            <a:r>
              <a:rPr lang="en-US" sz="2600" b="1">
                <a:latin typeface="Arial" charset="0"/>
              </a:rPr>
              <a:t>protein </a:t>
            </a:r>
            <a:endParaRPr lang="en-US" sz="2600" b="1"/>
          </a:p>
        </p:txBody>
      </p:sp>
      <p:sp>
        <p:nvSpPr>
          <p:cNvPr id="186394" name="Line 26"/>
          <p:cNvSpPr>
            <a:spLocks noChangeShapeType="1"/>
          </p:cNvSpPr>
          <p:nvPr/>
        </p:nvSpPr>
        <p:spPr bwMode="auto">
          <a:xfrm>
            <a:off x="2139950" y="3721100"/>
            <a:ext cx="1162050" cy="0"/>
          </a:xfrm>
          <a:prstGeom prst="line">
            <a:avLst/>
          </a:prstGeom>
          <a:noFill/>
          <a:ln w="25400">
            <a:solidFill>
              <a:schemeClr val="tx1"/>
            </a:solidFill>
            <a:round/>
            <a:headEnd/>
            <a:tailEnd/>
          </a:ln>
          <a:effectLst/>
        </p:spPr>
        <p:txBody>
          <a:bodyPr wrap="none" anchor="ctr"/>
          <a:lstStyle/>
          <a:p>
            <a:endParaRPr lang="en-US"/>
          </a:p>
        </p:txBody>
      </p:sp>
      <p:sp>
        <p:nvSpPr>
          <p:cNvPr id="186395" name="Text Box 27"/>
          <p:cNvSpPr txBox="1">
            <a:spLocks noChangeArrowheads="1"/>
          </p:cNvSpPr>
          <p:nvPr/>
        </p:nvSpPr>
        <p:spPr bwMode="auto">
          <a:xfrm>
            <a:off x="7254875" y="3522663"/>
            <a:ext cx="1149350" cy="793750"/>
          </a:xfrm>
          <a:prstGeom prst="rect">
            <a:avLst/>
          </a:prstGeom>
          <a:noFill/>
          <a:ln w="9525">
            <a:noFill/>
            <a:miter lim="800000"/>
            <a:headEnd/>
            <a:tailEnd/>
          </a:ln>
          <a:effectLst/>
        </p:spPr>
        <p:txBody>
          <a:bodyPr lIns="0" tIns="0" rIns="0" bIns="0">
            <a:spAutoFit/>
          </a:bodyPr>
          <a:lstStyle/>
          <a:p>
            <a:pPr algn="l"/>
            <a:r>
              <a:rPr lang="en-US" sz="2600" b="1">
                <a:latin typeface="Arial" charset="0"/>
              </a:rPr>
              <a:t>Carrier</a:t>
            </a:r>
          </a:p>
          <a:p>
            <a:pPr algn="l"/>
            <a:r>
              <a:rPr lang="en-US" sz="2600" b="1">
                <a:latin typeface="Arial" charset="0"/>
              </a:rPr>
              <a:t>protein </a:t>
            </a:r>
            <a:endParaRPr lang="en-US" sz="2600" b="1"/>
          </a:p>
        </p:txBody>
      </p:sp>
      <p:sp>
        <p:nvSpPr>
          <p:cNvPr id="186396" name="Line 28"/>
          <p:cNvSpPr>
            <a:spLocks noChangeShapeType="1"/>
          </p:cNvSpPr>
          <p:nvPr/>
        </p:nvSpPr>
        <p:spPr bwMode="auto">
          <a:xfrm>
            <a:off x="6305550" y="3721100"/>
            <a:ext cx="876300" cy="0"/>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lstStyle/>
          <a:p>
            <a:r>
              <a:rPr lang="en-US" dirty="0" smtClean="0"/>
              <a:t>Active Transport</a:t>
            </a:r>
            <a:endParaRPr lang="en-US" dirty="0"/>
          </a:p>
        </p:txBody>
      </p:sp>
      <p:sp>
        <p:nvSpPr>
          <p:cNvPr id="3" name="Content Placeholder 2"/>
          <p:cNvSpPr>
            <a:spLocks noGrp="1"/>
          </p:cNvSpPr>
          <p:nvPr>
            <p:ph idx="1"/>
          </p:nvPr>
        </p:nvSpPr>
        <p:spPr>
          <a:xfrm>
            <a:off x="228600" y="1143000"/>
            <a:ext cx="8763000" cy="5486400"/>
          </a:xfrm>
        </p:spPr>
        <p:txBody>
          <a:bodyPr>
            <a:normAutofit fontScale="92500" lnSpcReduction="10000"/>
          </a:bodyPr>
          <a:lstStyle/>
          <a:p>
            <a:r>
              <a:rPr lang="en-US" dirty="0" smtClean="0"/>
              <a:t>Energy must be added to the moving particles- the process is endergonic – it requires liberation of energy from ATP</a:t>
            </a:r>
          </a:p>
          <a:p>
            <a:pPr>
              <a:buNone/>
            </a:pPr>
            <a:endParaRPr lang="en-US" b="1" dirty="0" smtClean="0"/>
          </a:p>
          <a:p>
            <a:pPr>
              <a:buNone/>
            </a:pPr>
            <a:r>
              <a:rPr lang="en-US" b="1" dirty="0" smtClean="0"/>
              <a:t>Primary Active Transport</a:t>
            </a:r>
          </a:p>
          <a:p>
            <a:pPr>
              <a:buNone/>
            </a:pPr>
            <a:r>
              <a:rPr lang="en-US" dirty="0" smtClean="0"/>
              <a:t>       The  Na</a:t>
            </a:r>
            <a:r>
              <a:rPr lang="en-US" baseline="30000" dirty="0" smtClean="0"/>
              <a:t>+</a:t>
            </a:r>
            <a:r>
              <a:rPr lang="en-US" dirty="0" smtClean="0"/>
              <a:t>/K</a:t>
            </a:r>
            <a:r>
              <a:rPr lang="en-US" baseline="30000" dirty="0" smtClean="0"/>
              <a:t>+</a:t>
            </a:r>
            <a:r>
              <a:rPr lang="en-US" dirty="0" smtClean="0"/>
              <a:t> pump</a:t>
            </a:r>
          </a:p>
          <a:p>
            <a:pPr>
              <a:buNone/>
            </a:pPr>
            <a:endParaRPr lang="en-US" b="1" dirty="0" smtClean="0"/>
          </a:p>
          <a:p>
            <a:pPr>
              <a:buNone/>
            </a:pPr>
            <a:r>
              <a:rPr lang="en-US" b="1" dirty="0" smtClean="0"/>
              <a:t>Secondary Active Transport</a:t>
            </a:r>
          </a:p>
          <a:p>
            <a:pPr>
              <a:buNone/>
            </a:pPr>
            <a:r>
              <a:rPr lang="en-US" dirty="0" smtClean="0"/>
              <a:t>      Symport – Cotransport</a:t>
            </a:r>
          </a:p>
          <a:p>
            <a:pPr>
              <a:buNone/>
            </a:pPr>
            <a:r>
              <a:rPr lang="en-US" dirty="0" smtClean="0"/>
              <a:t>      Antiport - </a:t>
            </a:r>
            <a:r>
              <a:rPr lang="en-US" dirty="0" err="1" smtClean="0"/>
              <a:t>Contraport</a:t>
            </a:r>
            <a:r>
              <a:rPr lang="en-US" dirty="0" smtClean="0"/>
              <a:t> </a:t>
            </a:r>
            <a:endParaRPr lang="en-US" dirty="0" smtClean="0"/>
          </a:p>
          <a:p>
            <a:pPr>
              <a:buNone/>
            </a:pPr>
            <a:r>
              <a:rPr lang="en-US" dirty="0" smtClean="0"/>
              <a:t>     </a:t>
            </a:r>
          </a:p>
          <a:p>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Primary Active Transport</a:t>
            </a:r>
            <a:br>
              <a:rPr lang="en-US" b="1" dirty="0" smtClean="0"/>
            </a:br>
            <a:r>
              <a:rPr lang="en-US" dirty="0" smtClean="0"/>
              <a:t>       The  Na</a:t>
            </a:r>
            <a:r>
              <a:rPr lang="en-US" baseline="30000" dirty="0" smtClean="0"/>
              <a:t>+</a:t>
            </a:r>
            <a:r>
              <a:rPr lang="en-US" dirty="0" smtClean="0"/>
              <a:t>/K</a:t>
            </a:r>
            <a:r>
              <a:rPr lang="en-US" baseline="30000" dirty="0" smtClean="0"/>
              <a:t>+</a:t>
            </a:r>
            <a:r>
              <a:rPr lang="en-US" dirty="0" smtClean="0"/>
              <a:t> pump</a:t>
            </a:r>
            <a:br>
              <a:rPr lang="en-US" dirty="0" smtClean="0"/>
            </a:br>
            <a:endParaRPr lang="en-US" dirty="0"/>
          </a:p>
        </p:txBody>
      </p:sp>
      <p:sp>
        <p:nvSpPr>
          <p:cNvPr id="3" name="Content Placeholder 2"/>
          <p:cNvSpPr>
            <a:spLocks noGrp="1"/>
          </p:cNvSpPr>
          <p:nvPr>
            <p:ph idx="1"/>
          </p:nvPr>
        </p:nvSpPr>
        <p:spPr>
          <a:xfrm>
            <a:off x="457200" y="1143000"/>
            <a:ext cx="8229600" cy="4983163"/>
          </a:xfrm>
        </p:spPr>
        <p:txBody>
          <a:bodyPr/>
          <a:lstStyle/>
          <a:p>
            <a:r>
              <a:rPr lang="en-US" dirty="0" smtClean="0"/>
              <a:t>Every living cell in the body has thousands of copies of the ATP dependent Na</a:t>
            </a:r>
            <a:r>
              <a:rPr lang="en-US" baseline="30000" dirty="0" smtClean="0"/>
              <a:t>+</a:t>
            </a:r>
            <a:r>
              <a:rPr lang="en-US" dirty="0" smtClean="0"/>
              <a:t>/K</a:t>
            </a:r>
            <a:r>
              <a:rPr lang="en-US" baseline="30000" dirty="0" smtClean="0"/>
              <a:t>+</a:t>
            </a:r>
            <a:r>
              <a:rPr lang="en-US" dirty="0" smtClean="0"/>
              <a:t> pump</a:t>
            </a:r>
          </a:p>
          <a:p>
            <a:r>
              <a:rPr lang="en-US" dirty="0" smtClean="0"/>
              <a:t>The pump pushes 3 Na</a:t>
            </a:r>
            <a:r>
              <a:rPr lang="en-US" baseline="30000" dirty="0" smtClean="0"/>
              <a:t>+</a:t>
            </a:r>
            <a:r>
              <a:rPr lang="en-US" dirty="0" smtClean="0"/>
              <a:t> out of a cell and 2 K</a:t>
            </a:r>
            <a:r>
              <a:rPr lang="en-US" baseline="30000" dirty="0" smtClean="0"/>
              <a:t>+ </a:t>
            </a:r>
            <a:r>
              <a:rPr lang="en-US" dirty="0" smtClean="0"/>
              <a:t>into a cell- thus it keeps the Na</a:t>
            </a:r>
            <a:r>
              <a:rPr lang="en-US" baseline="30000" dirty="0" smtClean="0"/>
              <a:t>+ </a:t>
            </a:r>
            <a:r>
              <a:rPr lang="en-US" dirty="0" smtClean="0"/>
              <a:t>concentration high outside a cell and the K</a:t>
            </a:r>
            <a:r>
              <a:rPr lang="en-US" baseline="30000" dirty="0" smtClean="0"/>
              <a:t>+ </a:t>
            </a:r>
            <a:r>
              <a:rPr lang="en-US" dirty="0" smtClean="0"/>
              <a:t>concentration high within a cell</a:t>
            </a:r>
          </a:p>
          <a:p>
            <a:r>
              <a:rPr lang="en-US" dirty="0" smtClean="0"/>
              <a:t>This pump helps the charge on a cell membrane known as the “</a:t>
            </a:r>
            <a:r>
              <a:rPr lang="en-US" b="1" dirty="0" smtClean="0"/>
              <a:t>Resting Membrane Potential” </a:t>
            </a:r>
            <a:endParaRPr lang="en-US" b="1"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The Cell Gradients</a:t>
            </a:r>
            <a:r>
              <a:rPr lang="en-US" dirty="0" smtClean="0"/>
              <a:t/>
            </a:r>
            <a:br>
              <a:rPr lang="en-US" dirty="0" smtClean="0"/>
            </a:br>
            <a:r>
              <a:rPr lang="en-US" sz="4000" b="1" dirty="0" smtClean="0"/>
              <a:t>Concentration &amp; Charge Gradients</a:t>
            </a:r>
            <a:endParaRPr lang="en-US" sz="4000" b="1" dirty="0"/>
          </a:p>
        </p:txBody>
      </p:sp>
      <p:sp>
        <p:nvSpPr>
          <p:cNvPr id="3" name="Content Placeholder 2"/>
          <p:cNvSpPr>
            <a:spLocks noGrp="1"/>
          </p:cNvSpPr>
          <p:nvPr>
            <p:ph idx="1"/>
          </p:nvPr>
        </p:nvSpPr>
        <p:spPr/>
        <p:txBody>
          <a:bodyPr>
            <a:normAutofit fontScale="92500" lnSpcReduction="10000"/>
          </a:bodyPr>
          <a:lstStyle/>
          <a:p>
            <a:r>
              <a:rPr lang="en-US" dirty="0" smtClean="0"/>
              <a:t>The Na</a:t>
            </a:r>
            <a:r>
              <a:rPr lang="en-US" baseline="30000" dirty="0" smtClean="0"/>
              <a:t>+</a:t>
            </a:r>
            <a:r>
              <a:rPr lang="en-US" dirty="0" smtClean="0"/>
              <a:t>/K</a:t>
            </a:r>
            <a:r>
              <a:rPr lang="en-US" baseline="30000" dirty="0" smtClean="0"/>
              <a:t>+</a:t>
            </a:r>
            <a:r>
              <a:rPr lang="en-US" dirty="0" smtClean="0"/>
              <a:t> pump assists in the creation and maintenance of  a concentration gradient and charge gradient across the cell membrane</a:t>
            </a:r>
          </a:p>
          <a:p>
            <a:r>
              <a:rPr lang="en-US" b="1" dirty="0" smtClean="0"/>
              <a:t>Concentration Gradient of ions</a:t>
            </a:r>
            <a:r>
              <a:rPr lang="en-US" dirty="0" smtClean="0"/>
              <a:t>– the cation Na</a:t>
            </a:r>
            <a:r>
              <a:rPr lang="en-US" baseline="30000" dirty="0" smtClean="0"/>
              <a:t>+ </a:t>
            </a:r>
            <a:r>
              <a:rPr lang="en-US" dirty="0" smtClean="0"/>
              <a:t>is high outside a cell and the anion Cl</a:t>
            </a:r>
            <a:r>
              <a:rPr lang="en-US" baseline="30000" dirty="0" smtClean="0"/>
              <a:t>- </a:t>
            </a:r>
            <a:r>
              <a:rPr lang="en-US" dirty="0" smtClean="0"/>
              <a:t>is also high outside a cell --- the cation K</a:t>
            </a:r>
            <a:r>
              <a:rPr lang="en-US" baseline="30000" dirty="0" smtClean="0"/>
              <a:t>+ </a:t>
            </a:r>
            <a:r>
              <a:rPr lang="en-US" dirty="0" smtClean="0"/>
              <a:t>is high inside a cell</a:t>
            </a:r>
          </a:p>
          <a:p>
            <a:r>
              <a:rPr lang="en-US" b="1" dirty="0" smtClean="0"/>
              <a:t>Charge Gradient </a:t>
            </a:r>
            <a:r>
              <a:rPr lang="en-US" dirty="0" smtClean="0"/>
              <a:t>- The inside of a cell close to the cell membrane has a net negative charge and the inside close to the membrane has a net positive charge</a:t>
            </a:r>
            <a:endParaRPr 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dirty="0" smtClean="0"/>
              <a:t>Na</a:t>
            </a:r>
            <a:r>
              <a:rPr lang="en-US" baseline="30000" dirty="0" smtClean="0"/>
              <a:t>+</a:t>
            </a:r>
            <a:r>
              <a:rPr lang="en-US" dirty="0" smtClean="0"/>
              <a:t>/K</a:t>
            </a:r>
            <a:r>
              <a:rPr lang="en-US" baseline="30000" dirty="0" smtClean="0"/>
              <a:t>+</a:t>
            </a:r>
            <a:r>
              <a:rPr lang="en-US" dirty="0" smtClean="0"/>
              <a:t> pump</a:t>
            </a:r>
            <a:endParaRPr lang="en-US" dirty="0"/>
          </a:p>
        </p:txBody>
      </p:sp>
      <p:pic>
        <p:nvPicPr>
          <p:cNvPr id="4" name="Content Placeholder 3" descr="Sodium pump.JPG"/>
          <p:cNvPicPr>
            <a:picLocks noGrp="1" noChangeAspect="1"/>
          </p:cNvPicPr>
          <p:nvPr>
            <p:ph idx="1"/>
          </p:nvPr>
        </p:nvPicPr>
        <p:blipFill>
          <a:blip r:embed="rId2" cstate="print"/>
          <a:stretch>
            <a:fillRect/>
          </a:stretch>
        </p:blipFill>
        <p:spPr>
          <a:xfrm>
            <a:off x="0" y="640079"/>
            <a:ext cx="9473184" cy="6230874"/>
          </a:xfr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8686800" cy="990600"/>
          </a:xfrm>
        </p:spPr>
        <p:txBody>
          <a:bodyPr>
            <a:normAutofit/>
          </a:bodyPr>
          <a:lstStyle/>
          <a:p>
            <a:r>
              <a:rPr lang="en-US" sz="3600" b="1" dirty="0" smtClean="0"/>
              <a:t>The Na</a:t>
            </a:r>
            <a:r>
              <a:rPr lang="en-US" sz="3600" b="1" baseline="30000" dirty="0" smtClean="0"/>
              <a:t>+ </a:t>
            </a:r>
            <a:r>
              <a:rPr lang="en-US" sz="3600" b="1" dirty="0" smtClean="0"/>
              <a:t>role in Secondary Active Transport</a:t>
            </a:r>
            <a:endParaRPr lang="en-US" sz="3600" b="1" dirty="0"/>
          </a:p>
        </p:txBody>
      </p:sp>
      <p:sp>
        <p:nvSpPr>
          <p:cNvPr id="3" name="Content Placeholder 2"/>
          <p:cNvSpPr>
            <a:spLocks noGrp="1"/>
          </p:cNvSpPr>
          <p:nvPr>
            <p:ph idx="1"/>
          </p:nvPr>
        </p:nvSpPr>
        <p:spPr>
          <a:xfrm>
            <a:off x="152400" y="685800"/>
            <a:ext cx="8763000" cy="5943600"/>
          </a:xfrm>
        </p:spPr>
        <p:txBody>
          <a:bodyPr>
            <a:normAutofit lnSpcReduction="10000"/>
          </a:bodyPr>
          <a:lstStyle/>
          <a:p>
            <a:r>
              <a:rPr lang="en-US" dirty="0" smtClean="0"/>
              <a:t>The Na</a:t>
            </a:r>
            <a:r>
              <a:rPr lang="en-US" baseline="30000" dirty="0" smtClean="0"/>
              <a:t>+ </a:t>
            </a:r>
            <a:r>
              <a:rPr lang="en-US" dirty="0" smtClean="0"/>
              <a:t>movement into a cell is very, very exergonic – Na</a:t>
            </a:r>
            <a:r>
              <a:rPr lang="en-US" baseline="30000" dirty="0" smtClean="0"/>
              <a:t>+ </a:t>
            </a:r>
            <a:r>
              <a:rPr lang="en-US" dirty="0" smtClean="0"/>
              <a:t>wants to move into a cell by both its concentration gradient and charge gradient (remember Na</a:t>
            </a:r>
            <a:r>
              <a:rPr lang="en-US" baseline="30000" dirty="0" smtClean="0"/>
              <a:t>+ </a:t>
            </a:r>
            <a:r>
              <a:rPr lang="en-US" dirty="0" smtClean="0"/>
              <a:t>has a net positive charge and the inside of the cell has a net negative charge)</a:t>
            </a:r>
          </a:p>
          <a:p>
            <a:r>
              <a:rPr lang="en-US" dirty="0" smtClean="0"/>
              <a:t>The Na</a:t>
            </a:r>
            <a:r>
              <a:rPr lang="en-US" baseline="30000" dirty="0" smtClean="0"/>
              <a:t>+ </a:t>
            </a:r>
            <a:r>
              <a:rPr lang="en-US" dirty="0" smtClean="0"/>
              <a:t>movement is so exergonic (having lots more energy than needed for its own movement) it can help move some other ions needing energy for their movements (endergonic) – thus creating a “Secondary Transport”</a:t>
            </a:r>
          </a:p>
          <a:p>
            <a:r>
              <a:rPr lang="en-US" b="1" dirty="0" smtClean="0"/>
              <a:t>Na</a:t>
            </a:r>
            <a:r>
              <a:rPr lang="en-US" b="1" baseline="30000" dirty="0" smtClean="0"/>
              <a:t>+ </a:t>
            </a:r>
            <a:r>
              <a:rPr lang="en-US" b="1" dirty="0" smtClean="0"/>
              <a:t>is not the only ion that can create secondary active transport </a:t>
            </a:r>
          </a:p>
          <a:p>
            <a:endParaRPr 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p>
            <a:r>
              <a:rPr lang="en-US" dirty="0" smtClean="0"/>
              <a:t>Secondary Transport</a:t>
            </a:r>
            <a:endParaRPr lang="en-US" dirty="0"/>
          </a:p>
        </p:txBody>
      </p:sp>
      <p:sp>
        <p:nvSpPr>
          <p:cNvPr id="3" name="Content Placeholder 2"/>
          <p:cNvSpPr>
            <a:spLocks noGrp="1"/>
          </p:cNvSpPr>
          <p:nvPr>
            <p:ph idx="1"/>
          </p:nvPr>
        </p:nvSpPr>
        <p:spPr>
          <a:xfrm>
            <a:off x="457200" y="990600"/>
            <a:ext cx="8229600" cy="5135563"/>
          </a:xfrm>
        </p:spPr>
        <p:txBody>
          <a:bodyPr/>
          <a:lstStyle/>
          <a:p>
            <a:r>
              <a:rPr lang="en-US" dirty="0" smtClean="0"/>
              <a:t>If the particles needing energy travel in the same direction as the Na</a:t>
            </a:r>
            <a:r>
              <a:rPr lang="en-US" baseline="30000" dirty="0" smtClean="0"/>
              <a:t>+ </a:t>
            </a:r>
            <a:r>
              <a:rPr lang="en-US" dirty="0" smtClean="0"/>
              <a:t>movement – it is called </a:t>
            </a:r>
            <a:r>
              <a:rPr lang="en-US" b="1" dirty="0" smtClean="0"/>
              <a:t>cotransport</a:t>
            </a:r>
            <a:r>
              <a:rPr lang="en-US" dirty="0" smtClean="0"/>
              <a:t> or </a:t>
            </a:r>
            <a:r>
              <a:rPr lang="en-US" b="1" dirty="0" smtClean="0"/>
              <a:t>symport</a:t>
            </a:r>
          </a:p>
          <a:p>
            <a:endParaRPr lang="en-US" dirty="0" smtClean="0"/>
          </a:p>
          <a:p>
            <a:r>
              <a:rPr lang="en-US" dirty="0" smtClean="0"/>
              <a:t>If the particles needing energy travel in the opposite direction as the Na</a:t>
            </a:r>
            <a:r>
              <a:rPr lang="en-US" baseline="30000" dirty="0" smtClean="0"/>
              <a:t>+ </a:t>
            </a:r>
            <a:r>
              <a:rPr lang="en-US" dirty="0" smtClean="0"/>
              <a:t>movement – it is called </a:t>
            </a:r>
            <a:r>
              <a:rPr lang="en-US" b="1" dirty="0" smtClean="0"/>
              <a:t>contra-port</a:t>
            </a:r>
            <a:r>
              <a:rPr lang="en-US" dirty="0" smtClean="0"/>
              <a:t> or </a:t>
            </a:r>
            <a:r>
              <a:rPr lang="en-US" b="1" dirty="0" smtClean="0"/>
              <a:t>antiport</a:t>
            </a:r>
          </a:p>
          <a:p>
            <a:endParaRPr 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b="1" dirty="0" smtClean="0"/>
              <a:t/>
            </a:r>
            <a:br>
              <a:rPr lang="en-US" b="1" dirty="0" smtClean="0"/>
            </a:br>
            <a:r>
              <a:rPr lang="en-US" sz="4000" b="1" dirty="0" smtClean="0"/>
              <a:t>Large Particle Transport </a:t>
            </a:r>
            <a:br>
              <a:rPr lang="en-US" sz="4000" b="1" dirty="0" smtClean="0"/>
            </a:br>
            <a:r>
              <a:rPr lang="en-US" sz="4000" b="1" dirty="0" smtClean="0"/>
              <a:t>(must cave out cell membrane)</a:t>
            </a:r>
            <a:br>
              <a:rPr lang="en-US" sz="4000" b="1" dirty="0" smtClean="0"/>
            </a:br>
            <a:endParaRPr lang="en-US" sz="4000" dirty="0"/>
          </a:p>
        </p:txBody>
      </p:sp>
      <p:sp>
        <p:nvSpPr>
          <p:cNvPr id="3" name="Content Placeholder 2"/>
          <p:cNvSpPr>
            <a:spLocks noGrp="1"/>
          </p:cNvSpPr>
          <p:nvPr>
            <p:ph idx="1"/>
          </p:nvPr>
        </p:nvSpPr>
        <p:spPr>
          <a:xfrm>
            <a:off x="152400" y="1219200"/>
            <a:ext cx="8534400" cy="5334000"/>
          </a:xfrm>
        </p:spPr>
        <p:txBody>
          <a:bodyPr>
            <a:normAutofit fontScale="92500" lnSpcReduction="10000"/>
          </a:bodyPr>
          <a:lstStyle/>
          <a:p>
            <a:pPr marL="514350" indent="-514350">
              <a:buAutoNum type="alphaUcPeriod"/>
            </a:pPr>
            <a:r>
              <a:rPr lang="en-US" b="1" dirty="0" smtClean="0"/>
              <a:t>Phagocytosis</a:t>
            </a:r>
            <a:r>
              <a:rPr lang="en-US" dirty="0" smtClean="0"/>
              <a:t>  ( cell eating)</a:t>
            </a:r>
          </a:p>
          <a:p>
            <a:pPr marL="514350" indent="-514350">
              <a:buNone/>
            </a:pPr>
            <a:r>
              <a:rPr lang="en-US" b="1" dirty="0" smtClean="0"/>
              <a:t>B</a:t>
            </a:r>
            <a:r>
              <a:rPr lang="en-US" dirty="0" smtClean="0"/>
              <a:t>. </a:t>
            </a:r>
            <a:r>
              <a:rPr lang="en-US" b="1" dirty="0" smtClean="0"/>
              <a:t>Pinocytosis</a:t>
            </a:r>
            <a:r>
              <a:rPr lang="en-US" dirty="0" smtClean="0"/>
              <a:t> (cell drinking)</a:t>
            </a:r>
          </a:p>
          <a:p>
            <a:pPr>
              <a:buNone/>
            </a:pPr>
            <a:r>
              <a:rPr lang="en-US" b="1" dirty="0" smtClean="0"/>
              <a:t>C</a:t>
            </a:r>
            <a:r>
              <a:rPr lang="en-US" dirty="0" smtClean="0"/>
              <a:t>. </a:t>
            </a:r>
            <a:r>
              <a:rPr lang="en-US" b="1" dirty="0" smtClean="0"/>
              <a:t>Receptor Mediated Endocytosis </a:t>
            </a:r>
            <a:r>
              <a:rPr lang="en-US" dirty="0" smtClean="0"/>
              <a:t>(using cell membrane receptors to select which particles that will come into the cell) </a:t>
            </a:r>
          </a:p>
          <a:p>
            <a:pPr>
              <a:buNone/>
            </a:pPr>
            <a:endParaRPr lang="en-US" dirty="0" smtClean="0"/>
          </a:p>
          <a:p>
            <a:pPr>
              <a:buNone/>
            </a:pPr>
            <a:r>
              <a:rPr lang="en-US" dirty="0" smtClean="0"/>
              <a:t>When large particles are brought into a cell it is termed “</a:t>
            </a:r>
            <a:r>
              <a:rPr lang="en-US" b="1" dirty="0" smtClean="0"/>
              <a:t>Endocytosis”</a:t>
            </a:r>
          </a:p>
          <a:p>
            <a:pPr>
              <a:buNone/>
            </a:pPr>
            <a:endParaRPr lang="en-US" dirty="0" smtClean="0"/>
          </a:p>
          <a:p>
            <a:pPr>
              <a:buNone/>
            </a:pPr>
            <a:r>
              <a:rPr lang="en-US" dirty="0" smtClean="0"/>
              <a:t>When large particles are pushed out of a cell it is termed </a:t>
            </a:r>
            <a:r>
              <a:rPr lang="en-US" b="1" dirty="0" smtClean="0"/>
              <a:t>“Exocytosis”</a:t>
            </a:r>
          </a:p>
          <a:p>
            <a:endParaRPr lang="en-US"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0789" name="Picture 85" descr="07_20-Endocytosis-U"/>
          <p:cNvPicPr>
            <a:picLocks noChangeAspect="1" noChangeArrowheads="1"/>
          </p:cNvPicPr>
          <p:nvPr/>
        </p:nvPicPr>
        <p:blipFill>
          <a:blip r:embed="rId2" cstate="print"/>
          <a:srcRect/>
          <a:stretch>
            <a:fillRect/>
          </a:stretch>
        </p:blipFill>
        <p:spPr bwMode="auto">
          <a:xfrm>
            <a:off x="2743200" y="0"/>
            <a:ext cx="6400800" cy="6584950"/>
          </a:xfrm>
          <a:prstGeom prst="rect">
            <a:avLst/>
          </a:prstGeom>
          <a:noFill/>
        </p:spPr>
      </p:pic>
      <p:sp>
        <p:nvSpPr>
          <p:cNvPr id="200707" name="Rectangle 3"/>
          <p:cNvSpPr>
            <a:spLocks noGrp="1" noChangeArrowheads="1"/>
          </p:cNvSpPr>
          <p:nvPr>
            <p:ph type="ctrTitle"/>
          </p:nvPr>
        </p:nvSpPr>
        <p:spPr bwMode="auto">
          <a:xfrm>
            <a:off x="152400" y="-25400"/>
            <a:ext cx="1981200" cy="304800"/>
          </a:xfrm>
          <a:noFill/>
          <a:ln w="3175">
            <a:miter lim="800000"/>
            <a:headEnd/>
            <a:tailEnd/>
          </a:ln>
        </p:spPr>
        <p:txBody>
          <a:bodyPr vert="horz" wrap="square" lIns="91440" tIns="45720" rIns="91440" bIns="45720" numCol="1" anchor="t" anchorCtr="0" compatLnSpc="1">
            <a:prstTxWarp prst="textNoShape">
              <a:avLst/>
            </a:prstTxWarp>
          </a:bodyPr>
          <a:lstStyle/>
          <a:p>
            <a:pPr algn="l"/>
            <a:r>
              <a:rPr lang="en-US" sz="1200">
                <a:latin typeface="Arial" charset="0"/>
              </a:rPr>
              <a:t>Fig. 7-20</a:t>
            </a:r>
          </a:p>
        </p:txBody>
      </p:sp>
      <p:sp>
        <p:nvSpPr>
          <p:cNvPr id="200732" name="Text Box 28"/>
          <p:cNvSpPr txBox="1">
            <a:spLocks noChangeArrowheads="1"/>
          </p:cNvSpPr>
          <p:nvPr/>
        </p:nvSpPr>
        <p:spPr bwMode="auto">
          <a:xfrm>
            <a:off x="4224338" y="0"/>
            <a:ext cx="1719262" cy="246221"/>
          </a:xfrm>
          <a:prstGeom prst="rect">
            <a:avLst/>
          </a:prstGeom>
          <a:noFill/>
          <a:ln w="9525">
            <a:noFill/>
            <a:miter lim="800000"/>
            <a:headEnd/>
            <a:tailEnd/>
          </a:ln>
          <a:effectLst/>
        </p:spPr>
        <p:txBody>
          <a:bodyPr wrap="square" lIns="0" tIns="0" rIns="0" bIns="0">
            <a:spAutoFit/>
          </a:bodyPr>
          <a:lstStyle/>
          <a:p>
            <a:pPr algn="l"/>
            <a:r>
              <a:rPr lang="en-US" sz="1600" b="1" dirty="0">
                <a:latin typeface="Arial" charset="0"/>
              </a:rPr>
              <a:t>PHAGOCYTOSIS</a:t>
            </a:r>
            <a:r>
              <a:rPr lang="en-US" sz="700" b="1" dirty="0">
                <a:latin typeface="Arial" charset="0"/>
              </a:rPr>
              <a:t> </a:t>
            </a:r>
            <a:endParaRPr lang="en-US" sz="700" b="1" dirty="0"/>
          </a:p>
        </p:txBody>
      </p:sp>
      <p:sp>
        <p:nvSpPr>
          <p:cNvPr id="200735" name="Text Box 31"/>
          <p:cNvSpPr txBox="1">
            <a:spLocks noChangeArrowheads="1"/>
          </p:cNvSpPr>
          <p:nvPr/>
        </p:nvSpPr>
        <p:spPr bwMode="auto">
          <a:xfrm>
            <a:off x="2579688" y="327025"/>
            <a:ext cx="792162" cy="212725"/>
          </a:xfrm>
          <a:prstGeom prst="rect">
            <a:avLst/>
          </a:prstGeom>
          <a:noFill/>
          <a:ln w="9525">
            <a:noFill/>
            <a:miter lim="800000"/>
            <a:headEnd/>
            <a:tailEnd/>
          </a:ln>
          <a:effectLst/>
        </p:spPr>
        <p:txBody>
          <a:bodyPr lIns="0" tIns="0" rIns="0" bIns="0">
            <a:spAutoFit/>
          </a:bodyPr>
          <a:lstStyle/>
          <a:p>
            <a:pPr algn="l"/>
            <a:r>
              <a:rPr lang="en-US" sz="700" b="1">
                <a:latin typeface="Arial" charset="0"/>
              </a:rPr>
              <a:t>EXTRACELLULAR</a:t>
            </a:r>
          </a:p>
          <a:p>
            <a:pPr algn="l"/>
            <a:r>
              <a:rPr lang="en-US" sz="700" b="1">
                <a:latin typeface="Arial" charset="0"/>
              </a:rPr>
              <a:t>FLUID </a:t>
            </a:r>
            <a:endParaRPr lang="en-US" sz="700" b="1"/>
          </a:p>
        </p:txBody>
      </p:sp>
      <p:sp>
        <p:nvSpPr>
          <p:cNvPr id="200736" name="Text Box 32"/>
          <p:cNvSpPr txBox="1">
            <a:spLocks noChangeArrowheads="1"/>
          </p:cNvSpPr>
          <p:nvPr/>
        </p:nvSpPr>
        <p:spPr bwMode="auto">
          <a:xfrm>
            <a:off x="3906838" y="327025"/>
            <a:ext cx="560387" cy="106363"/>
          </a:xfrm>
          <a:prstGeom prst="rect">
            <a:avLst/>
          </a:prstGeom>
          <a:noFill/>
          <a:ln w="9525">
            <a:noFill/>
            <a:miter lim="800000"/>
            <a:headEnd/>
            <a:tailEnd/>
          </a:ln>
          <a:effectLst/>
        </p:spPr>
        <p:txBody>
          <a:bodyPr lIns="0" tIns="0" rIns="0" bIns="0">
            <a:spAutoFit/>
          </a:bodyPr>
          <a:lstStyle/>
          <a:p>
            <a:pPr algn="l"/>
            <a:r>
              <a:rPr lang="en-US" sz="700" b="1">
                <a:latin typeface="Arial" charset="0"/>
              </a:rPr>
              <a:t>CYTOPLASM </a:t>
            </a:r>
            <a:endParaRPr lang="en-US" sz="700" b="1"/>
          </a:p>
        </p:txBody>
      </p:sp>
      <p:sp>
        <p:nvSpPr>
          <p:cNvPr id="200737" name="Text Box 33"/>
          <p:cNvSpPr txBox="1">
            <a:spLocks noChangeArrowheads="1"/>
          </p:cNvSpPr>
          <p:nvPr/>
        </p:nvSpPr>
        <p:spPr bwMode="auto">
          <a:xfrm>
            <a:off x="3338513" y="500063"/>
            <a:ext cx="665162" cy="106362"/>
          </a:xfrm>
          <a:prstGeom prst="rect">
            <a:avLst/>
          </a:prstGeom>
          <a:noFill/>
          <a:ln w="9525">
            <a:noFill/>
            <a:miter lim="800000"/>
            <a:headEnd/>
            <a:tailEnd/>
          </a:ln>
          <a:effectLst/>
        </p:spPr>
        <p:txBody>
          <a:bodyPr lIns="0" tIns="0" rIns="0" bIns="0">
            <a:spAutoFit/>
          </a:bodyPr>
          <a:lstStyle/>
          <a:p>
            <a:pPr algn="l"/>
            <a:r>
              <a:rPr lang="en-US" sz="700" b="1">
                <a:latin typeface="Arial" charset="0"/>
              </a:rPr>
              <a:t>Pseudopodium </a:t>
            </a:r>
            <a:endParaRPr lang="en-US" sz="700" b="1"/>
          </a:p>
        </p:txBody>
      </p:sp>
      <p:sp>
        <p:nvSpPr>
          <p:cNvPr id="200738" name="Text Box 34"/>
          <p:cNvSpPr txBox="1">
            <a:spLocks noChangeArrowheads="1"/>
          </p:cNvSpPr>
          <p:nvPr/>
        </p:nvSpPr>
        <p:spPr bwMode="auto">
          <a:xfrm>
            <a:off x="3397250" y="1135063"/>
            <a:ext cx="588963" cy="201612"/>
          </a:xfrm>
          <a:prstGeom prst="rect">
            <a:avLst/>
          </a:prstGeom>
          <a:noFill/>
          <a:ln w="9525">
            <a:noFill/>
            <a:miter lim="800000"/>
            <a:headEnd/>
            <a:tailEnd/>
          </a:ln>
          <a:effectLst/>
        </p:spPr>
        <p:txBody>
          <a:bodyPr lIns="0" tIns="0" rIns="0" bIns="0">
            <a:spAutoFit/>
          </a:bodyPr>
          <a:lstStyle/>
          <a:p>
            <a:pPr algn="l"/>
            <a:r>
              <a:rPr lang="en-US" sz="700" b="1">
                <a:latin typeface="Arial" charset="0"/>
              </a:rPr>
              <a:t>“Food”or</a:t>
            </a:r>
          </a:p>
          <a:p>
            <a:pPr algn="l">
              <a:lnSpc>
                <a:spcPct val="90000"/>
              </a:lnSpc>
            </a:pPr>
            <a:r>
              <a:rPr lang="en-US" sz="700" b="1">
                <a:latin typeface="Arial" charset="0"/>
              </a:rPr>
              <a:t>other particle</a:t>
            </a:r>
          </a:p>
        </p:txBody>
      </p:sp>
      <p:sp>
        <p:nvSpPr>
          <p:cNvPr id="200739" name="Text Box 35"/>
          <p:cNvSpPr txBox="1">
            <a:spLocks noChangeArrowheads="1"/>
          </p:cNvSpPr>
          <p:nvPr/>
        </p:nvSpPr>
        <p:spPr bwMode="auto">
          <a:xfrm>
            <a:off x="4341813" y="1376363"/>
            <a:ext cx="360362" cy="180975"/>
          </a:xfrm>
          <a:prstGeom prst="rect">
            <a:avLst/>
          </a:prstGeom>
          <a:noFill/>
          <a:ln w="9525">
            <a:noFill/>
            <a:miter lim="800000"/>
            <a:headEnd/>
            <a:tailEnd/>
          </a:ln>
          <a:effectLst/>
        </p:spPr>
        <p:txBody>
          <a:bodyPr lIns="0" tIns="0" rIns="0" bIns="0">
            <a:spAutoFit/>
          </a:bodyPr>
          <a:lstStyle/>
          <a:p>
            <a:pPr algn="l"/>
            <a:r>
              <a:rPr lang="en-US" sz="700" b="1">
                <a:latin typeface="Arial" charset="0"/>
              </a:rPr>
              <a:t>Food</a:t>
            </a:r>
          </a:p>
          <a:p>
            <a:pPr algn="l">
              <a:lnSpc>
                <a:spcPct val="70000"/>
              </a:lnSpc>
            </a:pPr>
            <a:r>
              <a:rPr lang="en-US" sz="700" b="1">
                <a:latin typeface="Arial" charset="0"/>
              </a:rPr>
              <a:t>vacuole </a:t>
            </a:r>
            <a:endParaRPr lang="en-US" sz="700" b="1"/>
          </a:p>
        </p:txBody>
      </p:sp>
      <p:sp>
        <p:nvSpPr>
          <p:cNvPr id="200740" name="Line 36"/>
          <p:cNvSpPr>
            <a:spLocks noChangeShapeType="1"/>
          </p:cNvSpPr>
          <p:nvPr/>
        </p:nvSpPr>
        <p:spPr bwMode="auto">
          <a:xfrm flipV="1">
            <a:off x="3001963" y="550863"/>
            <a:ext cx="333375" cy="33337"/>
          </a:xfrm>
          <a:prstGeom prst="line">
            <a:avLst/>
          </a:prstGeom>
          <a:noFill/>
          <a:ln w="12700">
            <a:solidFill>
              <a:schemeClr val="tx1"/>
            </a:solidFill>
            <a:round/>
            <a:headEnd/>
            <a:tailEnd/>
          </a:ln>
          <a:effectLst/>
        </p:spPr>
        <p:txBody>
          <a:bodyPr wrap="none" anchor="ctr"/>
          <a:lstStyle/>
          <a:p>
            <a:endParaRPr lang="en-US"/>
          </a:p>
        </p:txBody>
      </p:sp>
      <p:sp>
        <p:nvSpPr>
          <p:cNvPr id="200741" name="Line 37"/>
          <p:cNvSpPr>
            <a:spLocks noChangeShapeType="1"/>
          </p:cNvSpPr>
          <p:nvPr/>
        </p:nvSpPr>
        <p:spPr bwMode="auto">
          <a:xfrm>
            <a:off x="3068638" y="974725"/>
            <a:ext cx="309562" cy="185738"/>
          </a:xfrm>
          <a:prstGeom prst="line">
            <a:avLst/>
          </a:prstGeom>
          <a:noFill/>
          <a:ln w="12700">
            <a:solidFill>
              <a:schemeClr val="tx1"/>
            </a:solidFill>
            <a:round/>
            <a:headEnd/>
            <a:tailEnd/>
          </a:ln>
          <a:effectLst/>
        </p:spPr>
        <p:txBody>
          <a:bodyPr wrap="none" anchor="ctr"/>
          <a:lstStyle/>
          <a:p>
            <a:endParaRPr lang="en-US"/>
          </a:p>
        </p:txBody>
      </p:sp>
      <p:sp>
        <p:nvSpPr>
          <p:cNvPr id="200742" name="Line 38"/>
          <p:cNvSpPr>
            <a:spLocks noChangeShapeType="1"/>
          </p:cNvSpPr>
          <p:nvPr/>
        </p:nvSpPr>
        <p:spPr bwMode="auto">
          <a:xfrm>
            <a:off x="4300538" y="1181100"/>
            <a:ext cx="136525" cy="203200"/>
          </a:xfrm>
          <a:prstGeom prst="line">
            <a:avLst/>
          </a:prstGeom>
          <a:noFill/>
          <a:ln w="12700">
            <a:solidFill>
              <a:schemeClr val="tx1"/>
            </a:solidFill>
            <a:round/>
            <a:headEnd/>
            <a:tailEnd/>
          </a:ln>
          <a:effectLst/>
        </p:spPr>
        <p:txBody>
          <a:bodyPr wrap="none" anchor="ctr"/>
          <a:lstStyle/>
          <a:p>
            <a:endParaRPr lang="en-US"/>
          </a:p>
        </p:txBody>
      </p:sp>
      <p:sp>
        <p:nvSpPr>
          <p:cNvPr id="200743" name="Text Box 39"/>
          <p:cNvSpPr txBox="1">
            <a:spLocks noChangeArrowheads="1"/>
          </p:cNvSpPr>
          <p:nvPr/>
        </p:nvSpPr>
        <p:spPr bwMode="auto">
          <a:xfrm>
            <a:off x="4260850" y="1828800"/>
            <a:ext cx="1835150" cy="307777"/>
          </a:xfrm>
          <a:prstGeom prst="rect">
            <a:avLst/>
          </a:prstGeom>
          <a:noFill/>
          <a:ln w="9525">
            <a:noFill/>
            <a:miter lim="800000"/>
            <a:headEnd/>
            <a:tailEnd/>
          </a:ln>
          <a:effectLst/>
        </p:spPr>
        <p:txBody>
          <a:bodyPr wrap="square" lIns="0" tIns="0" rIns="0" bIns="0">
            <a:spAutoFit/>
          </a:bodyPr>
          <a:lstStyle/>
          <a:p>
            <a:pPr algn="l"/>
            <a:r>
              <a:rPr lang="en-US" sz="2000" b="1" dirty="0">
                <a:latin typeface="Arial" charset="0"/>
              </a:rPr>
              <a:t>PINOCYTOSIS</a:t>
            </a:r>
            <a:r>
              <a:rPr lang="en-US" sz="700" b="1" dirty="0">
                <a:latin typeface="Arial" charset="0"/>
              </a:rPr>
              <a:t> </a:t>
            </a:r>
            <a:endParaRPr lang="en-US" sz="700" b="1" dirty="0"/>
          </a:p>
        </p:txBody>
      </p:sp>
      <p:sp>
        <p:nvSpPr>
          <p:cNvPr id="200744" name="Text Box 40"/>
          <p:cNvSpPr txBox="1">
            <a:spLocks noChangeArrowheads="1"/>
          </p:cNvSpPr>
          <p:nvPr/>
        </p:nvSpPr>
        <p:spPr bwMode="auto">
          <a:xfrm>
            <a:off x="6248400" y="317500"/>
            <a:ext cx="209550" cy="106363"/>
          </a:xfrm>
          <a:prstGeom prst="rect">
            <a:avLst/>
          </a:prstGeom>
          <a:noFill/>
          <a:ln w="9525">
            <a:noFill/>
            <a:miter lim="800000"/>
            <a:headEnd/>
            <a:tailEnd/>
          </a:ln>
          <a:effectLst/>
        </p:spPr>
        <p:txBody>
          <a:bodyPr lIns="0" tIns="0" rIns="0" bIns="0">
            <a:spAutoFit/>
          </a:bodyPr>
          <a:lstStyle/>
          <a:p>
            <a:pPr algn="l"/>
            <a:r>
              <a:rPr lang="en-US" sz="700" b="1">
                <a:latin typeface="Arial" charset="0"/>
              </a:rPr>
              <a:t>1 µm </a:t>
            </a:r>
            <a:endParaRPr lang="en-US" sz="700" b="1"/>
          </a:p>
        </p:txBody>
      </p:sp>
      <p:sp>
        <p:nvSpPr>
          <p:cNvPr id="200745" name="Line 41"/>
          <p:cNvSpPr>
            <a:spLocks noChangeShapeType="1"/>
          </p:cNvSpPr>
          <p:nvPr/>
        </p:nvSpPr>
        <p:spPr bwMode="auto">
          <a:xfrm>
            <a:off x="6216650" y="447675"/>
            <a:ext cx="266700" cy="0"/>
          </a:xfrm>
          <a:prstGeom prst="line">
            <a:avLst/>
          </a:prstGeom>
          <a:noFill/>
          <a:ln w="12700">
            <a:solidFill>
              <a:schemeClr val="tx1"/>
            </a:solidFill>
            <a:round/>
            <a:headEnd/>
            <a:tailEnd/>
          </a:ln>
          <a:effectLst/>
        </p:spPr>
        <p:txBody>
          <a:bodyPr wrap="none" anchor="ctr"/>
          <a:lstStyle/>
          <a:p>
            <a:endParaRPr lang="en-US"/>
          </a:p>
        </p:txBody>
      </p:sp>
      <p:sp>
        <p:nvSpPr>
          <p:cNvPr id="200746" name="Line 42"/>
          <p:cNvSpPr>
            <a:spLocks noChangeShapeType="1"/>
          </p:cNvSpPr>
          <p:nvPr/>
        </p:nvSpPr>
        <p:spPr bwMode="auto">
          <a:xfrm>
            <a:off x="6213475" y="425450"/>
            <a:ext cx="0" cy="47625"/>
          </a:xfrm>
          <a:prstGeom prst="line">
            <a:avLst/>
          </a:prstGeom>
          <a:noFill/>
          <a:ln w="12700">
            <a:solidFill>
              <a:schemeClr val="tx1"/>
            </a:solidFill>
            <a:round/>
            <a:headEnd/>
            <a:tailEnd/>
          </a:ln>
          <a:effectLst/>
        </p:spPr>
        <p:txBody>
          <a:bodyPr wrap="none" anchor="ctr"/>
          <a:lstStyle/>
          <a:p>
            <a:endParaRPr lang="en-US"/>
          </a:p>
        </p:txBody>
      </p:sp>
      <p:sp>
        <p:nvSpPr>
          <p:cNvPr id="200747" name="Line 43"/>
          <p:cNvSpPr>
            <a:spLocks noChangeShapeType="1"/>
          </p:cNvSpPr>
          <p:nvPr/>
        </p:nvSpPr>
        <p:spPr bwMode="auto">
          <a:xfrm>
            <a:off x="6483350" y="425450"/>
            <a:ext cx="0" cy="47625"/>
          </a:xfrm>
          <a:prstGeom prst="line">
            <a:avLst/>
          </a:prstGeom>
          <a:noFill/>
          <a:ln w="12700">
            <a:solidFill>
              <a:schemeClr val="tx1"/>
            </a:solidFill>
            <a:round/>
            <a:headEnd/>
            <a:tailEnd/>
          </a:ln>
          <a:effectLst/>
        </p:spPr>
        <p:txBody>
          <a:bodyPr wrap="none" anchor="ctr"/>
          <a:lstStyle/>
          <a:p>
            <a:endParaRPr lang="en-US"/>
          </a:p>
        </p:txBody>
      </p:sp>
      <p:sp>
        <p:nvSpPr>
          <p:cNvPr id="200748" name="Text Box 44"/>
          <p:cNvSpPr txBox="1">
            <a:spLocks noChangeArrowheads="1"/>
          </p:cNvSpPr>
          <p:nvPr/>
        </p:nvSpPr>
        <p:spPr bwMode="auto">
          <a:xfrm>
            <a:off x="5835650" y="641350"/>
            <a:ext cx="644525" cy="212725"/>
          </a:xfrm>
          <a:prstGeom prst="rect">
            <a:avLst/>
          </a:prstGeom>
          <a:noFill/>
          <a:ln w="9525">
            <a:noFill/>
            <a:miter lim="800000"/>
            <a:headEnd/>
            <a:tailEnd/>
          </a:ln>
          <a:effectLst/>
        </p:spPr>
        <p:txBody>
          <a:bodyPr lIns="0" tIns="0" rIns="0" bIns="0">
            <a:spAutoFit/>
          </a:bodyPr>
          <a:lstStyle/>
          <a:p>
            <a:pPr algn="l"/>
            <a:r>
              <a:rPr lang="en-US" sz="700" b="1">
                <a:latin typeface="Arial" charset="0"/>
              </a:rPr>
              <a:t>Pseudopodium</a:t>
            </a:r>
          </a:p>
          <a:p>
            <a:pPr algn="l"/>
            <a:r>
              <a:rPr lang="en-US" sz="700" b="1">
                <a:latin typeface="Arial" charset="0"/>
              </a:rPr>
              <a:t>of amoeba </a:t>
            </a:r>
            <a:endParaRPr lang="en-US" sz="700" b="1"/>
          </a:p>
        </p:txBody>
      </p:sp>
      <p:sp>
        <p:nvSpPr>
          <p:cNvPr id="200749" name="Line 45"/>
          <p:cNvSpPr>
            <a:spLocks noChangeShapeType="1"/>
          </p:cNvSpPr>
          <p:nvPr/>
        </p:nvSpPr>
        <p:spPr bwMode="auto">
          <a:xfrm flipV="1">
            <a:off x="5673725" y="723900"/>
            <a:ext cx="142875" cy="117475"/>
          </a:xfrm>
          <a:prstGeom prst="line">
            <a:avLst/>
          </a:prstGeom>
          <a:noFill/>
          <a:ln w="12700">
            <a:solidFill>
              <a:schemeClr val="tx1"/>
            </a:solidFill>
            <a:round/>
            <a:headEnd/>
            <a:tailEnd/>
          </a:ln>
          <a:effectLst/>
        </p:spPr>
        <p:txBody>
          <a:bodyPr wrap="none" anchor="ctr"/>
          <a:lstStyle/>
          <a:p>
            <a:endParaRPr lang="en-US"/>
          </a:p>
        </p:txBody>
      </p:sp>
      <p:sp>
        <p:nvSpPr>
          <p:cNvPr id="200750" name="Text Box 46"/>
          <p:cNvSpPr txBox="1">
            <a:spLocks noChangeArrowheads="1"/>
          </p:cNvSpPr>
          <p:nvPr/>
        </p:nvSpPr>
        <p:spPr bwMode="auto">
          <a:xfrm>
            <a:off x="4978400" y="1270000"/>
            <a:ext cx="444500" cy="106363"/>
          </a:xfrm>
          <a:prstGeom prst="rect">
            <a:avLst/>
          </a:prstGeom>
          <a:noFill/>
          <a:ln w="9525">
            <a:noFill/>
            <a:miter lim="800000"/>
            <a:headEnd/>
            <a:tailEnd/>
          </a:ln>
          <a:effectLst/>
        </p:spPr>
        <p:txBody>
          <a:bodyPr lIns="0" tIns="0" rIns="0" bIns="0">
            <a:spAutoFit/>
          </a:bodyPr>
          <a:lstStyle/>
          <a:p>
            <a:pPr algn="l"/>
            <a:r>
              <a:rPr lang="en-US" sz="700" b="1">
                <a:latin typeface="Arial" charset="0"/>
              </a:rPr>
              <a:t>Bacterium </a:t>
            </a:r>
            <a:endParaRPr lang="en-US" sz="700" b="1"/>
          </a:p>
        </p:txBody>
      </p:sp>
      <p:sp>
        <p:nvSpPr>
          <p:cNvPr id="200751" name="Line 47"/>
          <p:cNvSpPr>
            <a:spLocks noChangeShapeType="1"/>
          </p:cNvSpPr>
          <p:nvPr/>
        </p:nvSpPr>
        <p:spPr bwMode="auto">
          <a:xfrm flipV="1">
            <a:off x="5429250" y="1041400"/>
            <a:ext cx="257175" cy="276225"/>
          </a:xfrm>
          <a:prstGeom prst="line">
            <a:avLst/>
          </a:prstGeom>
          <a:noFill/>
          <a:ln w="12700">
            <a:solidFill>
              <a:schemeClr val="tx1"/>
            </a:solidFill>
            <a:round/>
            <a:headEnd/>
            <a:tailEnd/>
          </a:ln>
          <a:effectLst/>
        </p:spPr>
        <p:txBody>
          <a:bodyPr wrap="none" anchor="ctr"/>
          <a:lstStyle/>
          <a:p>
            <a:endParaRPr lang="en-US"/>
          </a:p>
        </p:txBody>
      </p:sp>
      <p:sp>
        <p:nvSpPr>
          <p:cNvPr id="200752" name="Text Box 48"/>
          <p:cNvSpPr txBox="1">
            <a:spLocks noChangeArrowheads="1"/>
          </p:cNvSpPr>
          <p:nvPr/>
        </p:nvSpPr>
        <p:spPr bwMode="auto">
          <a:xfrm>
            <a:off x="4933950" y="1485900"/>
            <a:ext cx="581025" cy="106363"/>
          </a:xfrm>
          <a:prstGeom prst="rect">
            <a:avLst/>
          </a:prstGeom>
          <a:noFill/>
          <a:ln w="9525">
            <a:noFill/>
            <a:miter lim="800000"/>
            <a:headEnd/>
            <a:tailEnd/>
          </a:ln>
          <a:effectLst/>
        </p:spPr>
        <p:txBody>
          <a:bodyPr lIns="0" tIns="0" rIns="0" bIns="0">
            <a:spAutoFit/>
          </a:bodyPr>
          <a:lstStyle/>
          <a:p>
            <a:pPr algn="l"/>
            <a:r>
              <a:rPr lang="en-US" sz="700" b="1">
                <a:latin typeface="Arial" charset="0"/>
              </a:rPr>
              <a:t>Food vacuole </a:t>
            </a:r>
            <a:endParaRPr lang="en-US" sz="700" b="1"/>
          </a:p>
        </p:txBody>
      </p:sp>
      <p:sp>
        <p:nvSpPr>
          <p:cNvPr id="200753" name="Line 49"/>
          <p:cNvSpPr>
            <a:spLocks noChangeShapeType="1"/>
          </p:cNvSpPr>
          <p:nvPr/>
        </p:nvSpPr>
        <p:spPr bwMode="auto">
          <a:xfrm flipV="1">
            <a:off x="5521325" y="1333500"/>
            <a:ext cx="520700" cy="206375"/>
          </a:xfrm>
          <a:prstGeom prst="line">
            <a:avLst/>
          </a:prstGeom>
          <a:noFill/>
          <a:ln w="12700">
            <a:solidFill>
              <a:schemeClr val="tx1"/>
            </a:solidFill>
            <a:round/>
            <a:headEnd/>
            <a:tailEnd/>
          </a:ln>
          <a:effectLst/>
        </p:spPr>
        <p:txBody>
          <a:bodyPr wrap="none" anchor="ctr"/>
          <a:lstStyle/>
          <a:p>
            <a:endParaRPr lang="en-US"/>
          </a:p>
        </p:txBody>
      </p:sp>
      <p:sp>
        <p:nvSpPr>
          <p:cNvPr id="200754" name="Text Box 50"/>
          <p:cNvSpPr txBox="1">
            <a:spLocks noChangeArrowheads="1"/>
          </p:cNvSpPr>
          <p:nvPr/>
        </p:nvSpPr>
        <p:spPr bwMode="auto">
          <a:xfrm>
            <a:off x="4905375" y="1641475"/>
            <a:ext cx="1450975" cy="212725"/>
          </a:xfrm>
          <a:prstGeom prst="rect">
            <a:avLst/>
          </a:prstGeom>
          <a:noFill/>
          <a:ln w="9525">
            <a:noFill/>
            <a:miter lim="800000"/>
            <a:headEnd/>
            <a:tailEnd/>
          </a:ln>
          <a:effectLst/>
        </p:spPr>
        <p:txBody>
          <a:bodyPr lIns="0" tIns="0" rIns="0" bIns="0">
            <a:spAutoFit/>
          </a:bodyPr>
          <a:lstStyle/>
          <a:p>
            <a:pPr algn="l"/>
            <a:r>
              <a:rPr lang="en-US" sz="700" b="1">
                <a:latin typeface="Arial" charset="0"/>
              </a:rPr>
              <a:t>An amoeba engulfing a bacterium</a:t>
            </a:r>
          </a:p>
          <a:p>
            <a:pPr algn="l"/>
            <a:r>
              <a:rPr lang="en-US" sz="700" b="1">
                <a:latin typeface="Arial" charset="0"/>
              </a:rPr>
              <a:t>via phagocytosis (TEM) </a:t>
            </a:r>
            <a:endParaRPr lang="en-US" sz="700" b="1"/>
          </a:p>
        </p:txBody>
      </p:sp>
      <p:sp>
        <p:nvSpPr>
          <p:cNvPr id="200755" name="Text Box 51"/>
          <p:cNvSpPr txBox="1">
            <a:spLocks noChangeArrowheads="1"/>
          </p:cNvSpPr>
          <p:nvPr/>
        </p:nvSpPr>
        <p:spPr bwMode="auto">
          <a:xfrm>
            <a:off x="3427413" y="2249488"/>
            <a:ext cx="466725" cy="201612"/>
          </a:xfrm>
          <a:prstGeom prst="rect">
            <a:avLst/>
          </a:prstGeom>
          <a:noFill/>
          <a:ln w="9525">
            <a:noFill/>
            <a:miter lim="800000"/>
            <a:headEnd/>
            <a:tailEnd/>
          </a:ln>
          <a:effectLst/>
        </p:spPr>
        <p:txBody>
          <a:bodyPr lIns="0" tIns="0" rIns="0" bIns="0">
            <a:spAutoFit/>
          </a:bodyPr>
          <a:lstStyle/>
          <a:p>
            <a:pPr algn="l"/>
            <a:r>
              <a:rPr lang="en-US" sz="700" b="1">
                <a:latin typeface="Arial" charset="0"/>
              </a:rPr>
              <a:t>Plasma</a:t>
            </a:r>
          </a:p>
          <a:p>
            <a:pPr algn="l">
              <a:lnSpc>
                <a:spcPct val="90000"/>
              </a:lnSpc>
            </a:pPr>
            <a:r>
              <a:rPr lang="en-US" sz="700" b="1">
                <a:latin typeface="Arial" charset="0"/>
              </a:rPr>
              <a:t>membrane </a:t>
            </a:r>
            <a:endParaRPr lang="en-US" sz="700" b="1"/>
          </a:p>
        </p:txBody>
      </p:sp>
      <p:sp>
        <p:nvSpPr>
          <p:cNvPr id="200756" name="Text Box 52"/>
          <p:cNvSpPr txBox="1">
            <a:spLocks noChangeArrowheads="1"/>
          </p:cNvSpPr>
          <p:nvPr/>
        </p:nvSpPr>
        <p:spPr bwMode="auto">
          <a:xfrm>
            <a:off x="4303713" y="3092450"/>
            <a:ext cx="322262" cy="106363"/>
          </a:xfrm>
          <a:prstGeom prst="rect">
            <a:avLst/>
          </a:prstGeom>
          <a:noFill/>
          <a:ln w="9525">
            <a:noFill/>
            <a:miter lim="800000"/>
            <a:headEnd/>
            <a:tailEnd/>
          </a:ln>
          <a:effectLst/>
        </p:spPr>
        <p:txBody>
          <a:bodyPr lIns="0" tIns="0" rIns="0" bIns="0">
            <a:spAutoFit/>
          </a:bodyPr>
          <a:lstStyle/>
          <a:p>
            <a:pPr algn="l"/>
            <a:r>
              <a:rPr lang="en-US" sz="700" b="1">
                <a:latin typeface="Arial" charset="0"/>
              </a:rPr>
              <a:t>Vesicle </a:t>
            </a:r>
            <a:endParaRPr lang="en-US" sz="700" b="1"/>
          </a:p>
        </p:txBody>
      </p:sp>
      <p:sp>
        <p:nvSpPr>
          <p:cNvPr id="200757" name="Line 53"/>
          <p:cNvSpPr>
            <a:spLocks noChangeShapeType="1"/>
          </p:cNvSpPr>
          <p:nvPr/>
        </p:nvSpPr>
        <p:spPr bwMode="auto">
          <a:xfrm>
            <a:off x="3268663" y="2311400"/>
            <a:ext cx="139700" cy="0"/>
          </a:xfrm>
          <a:prstGeom prst="line">
            <a:avLst/>
          </a:prstGeom>
          <a:noFill/>
          <a:ln w="12700">
            <a:solidFill>
              <a:schemeClr val="tx1"/>
            </a:solidFill>
            <a:round/>
            <a:headEnd/>
            <a:tailEnd/>
          </a:ln>
          <a:effectLst/>
        </p:spPr>
        <p:txBody>
          <a:bodyPr wrap="none" anchor="ctr"/>
          <a:lstStyle/>
          <a:p>
            <a:endParaRPr lang="en-US"/>
          </a:p>
        </p:txBody>
      </p:sp>
      <p:sp>
        <p:nvSpPr>
          <p:cNvPr id="200758" name="Line 54"/>
          <p:cNvSpPr>
            <a:spLocks noChangeShapeType="1"/>
          </p:cNvSpPr>
          <p:nvPr/>
        </p:nvSpPr>
        <p:spPr bwMode="auto">
          <a:xfrm>
            <a:off x="4452938" y="2979738"/>
            <a:ext cx="0" cy="127000"/>
          </a:xfrm>
          <a:prstGeom prst="line">
            <a:avLst/>
          </a:prstGeom>
          <a:noFill/>
          <a:ln w="12700">
            <a:solidFill>
              <a:schemeClr val="tx1"/>
            </a:solidFill>
            <a:round/>
            <a:headEnd/>
            <a:tailEnd/>
          </a:ln>
          <a:effectLst/>
        </p:spPr>
        <p:txBody>
          <a:bodyPr wrap="none" anchor="ctr"/>
          <a:lstStyle/>
          <a:p>
            <a:endParaRPr lang="en-US"/>
          </a:p>
        </p:txBody>
      </p:sp>
      <p:sp>
        <p:nvSpPr>
          <p:cNvPr id="200759" name="Text Box 55"/>
          <p:cNvSpPr txBox="1">
            <a:spLocks noChangeArrowheads="1"/>
          </p:cNvSpPr>
          <p:nvPr/>
        </p:nvSpPr>
        <p:spPr bwMode="auto">
          <a:xfrm>
            <a:off x="5237163" y="2168525"/>
            <a:ext cx="311150" cy="106363"/>
          </a:xfrm>
          <a:prstGeom prst="rect">
            <a:avLst/>
          </a:prstGeom>
          <a:noFill/>
          <a:ln w="9525">
            <a:noFill/>
            <a:miter lim="800000"/>
            <a:headEnd/>
            <a:tailEnd/>
          </a:ln>
          <a:effectLst/>
        </p:spPr>
        <p:txBody>
          <a:bodyPr lIns="0" tIns="0" rIns="0" bIns="0">
            <a:spAutoFit/>
          </a:bodyPr>
          <a:lstStyle/>
          <a:p>
            <a:pPr algn="l"/>
            <a:r>
              <a:rPr lang="en-US" sz="700" b="1">
                <a:latin typeface="Arial" charset="0"/>
              </a:rPr>
              <a:t>0.5 µm </a:t>
            </a:r>
            <a:endParaRPr lang="en-US" sz="700" b="1"/>
          </a:p>
        </p:txBody>
      </p:sp>
      <p:sp>
        <p:nvSpPr>
          <p:cNvPr id="200760" name="Line 56"/>
          <p:cNvSpPr>
            <a:spLocks noChangeShapeType="1"/>
          </p:cNvSpPr>
          <p:nvPr/>
        </p:nvSpPr>
        <p:spPr bwMode="auto">
          <a:xfrm>
            <a:off x="5059363" y="2290763"/>
            <a:ext cx="642937" cy="0"/>
          </a:xfrm>
          <a:prstGeom prst="line">
            <a:avLst/>
          </a:prstGeom>
          <a:noFill/>
          <a:ln w="12700">
            <a:solidFill>
              <a:schemeClr val="tx1"/>
            </a:solidFill>
            <a:round/>
            <a:headEnd/>
            <a:tailEnd/>
          </a:ln>
          <a:effectLst/>
        </p:spPr>
        <p:txBody>
          <a:bodyPr wrap="none" anchor="ctr"/>
          <a:lstStyle/>
          <a:p>
            <a:endParaRPr lang="en-US"/>
          </a:p>
        </p:txBody>
      </p:sp>
      <p:sp>
        <p:nvSpPr>
          <p:cNvPr id="200761" name="Line 57"/>
          <p:cNvSpPr>
            <a:spLocks noChangeShapeType="1"/>
          </p:cNvSpPr>
          <p:nvPr/>
        </p:nvSpPr>
        <p:spPr bwMode="auto">
          <a:xfrm flipH="1">
            <a:off x="5057775" y="2263775"/>
            <a:ext cx="0" cy="53975"/>
          </a:xfrm>
          <a:prstGeom prst="line">
            <a:avLst/>
          </a:prstGeom>
          <a:noFill/>
          <a:ln w="12700">
            <a:solidFill>
              <a:schemeClr val="tx1"/>
            </a:solidFill>
            <a:round/>
            <a:headEnd/>
            <a:tailEnd/>
          </a:ln>
          <a:effectLst/>
        </p:spPr>
        <p:txBody>
          <a:bodyPr wrap="none" anchor="ctr"/>
          <a:lstStyle/>
          <a:p>
            <a:endParaRPr lang="en-US"/>
          </a:p>
        </p:txBody>
      </p:sp>
      <p:sp>
        <p:nvSpPr>
          <p:cNvPr id="200762" name="Line 58"/>
          <p:cNvSpPr>
            <a:spLocks noChangeShapeType="1"/>
          </p:cNvSpPr>
          <p:nvPr/>
        </p:nvSpPr>
        <p:spPr bwMode="auto">
          <a:xfrm flipH="1">
            <a:off x="5705475" y="2270125"/>
            <a:ext cx="0" cy="53975"/>
          </a:xfrm>
          <a:prstGeom prst="line">
            <a:avLst/>
          </a:prstGeom>
          <a:noFill/>
          <a:ln w="12700">
            <a:solidFill>
              <a:schemeClr val="tx1"/>
            </a:solidFill>
            <a:round/>
            <a:headEnd/>
            <a:tailEnd/>
          </a:ln>
          <a:effectLst/>
        </p:spPr>
        <p:txBody>
          <a:bodyPr wrap="none" anchor="ctr"/>
          <a:lstStyle/>
          <a:p>
            <a:endParaRPr lang="en-US"/>
          </a:p>
        </p:txBody>
      </p:sp>
      <p:sp>
        <p:nvSpPr>
          <p:cNvPr id="200763" name="Text Box 59"/>
          <p:cNvSpPr txBox="1">
            <a:spLocks noChangeArrowheads="1"/>
          </p:cNvSpPr>
          <p:nvPr/>
        </p:nvSpPr>
        <p:spPr bwMode="auto">
          <a:xfrm>
            <a:off x="5737225" y="2343150"/>
            <a:ext cx="981075" cy="403225"/>
          </a:xfrm>
          <a:prstGeom prst="rect">
            <a:avLst/>
          </a:prstGeom>
          <a:noFill/>
          <a:ln w="9525">
            <a:noFill/>
            <a:miter lim="800000"/>
            <a:headEnd/>
            <a:tailEnd/>
          </a:ln>
          <a:effectLst/>
        </p:spPr>
        <p:txBody>
          <a:bodyPr lIns="0" tIns="0" rIns="0" bIns="0">
            <a:spAutoFit/>
          </a:bodyPr>
          <a:lstStyle/>
          <a:p>
            <a:pPr algn="l"/>
            <a:r>
              <a:rPr lang="en-US" sz="700" b="1">
                <a:latin typeface="Arial" charset="0"/>
              </a:rPr>
              <a:t>Pinocytosis vesicles</a:t>
            </a:r>
          </a:p>
          <a:p>
            <a:pPr algn="l">
              <a:lnSpc>
                <a:spcPct val="90000"/>
              </a:lnSpc>
            </a:pPr>
            <a:r>
              <a:rPr lang="en-US" sz="700" b="1">
                <a:latin typeface="Arial" charset="0"/>
              </a:rPr>
              <a:t>forming (arrows) in</a:t>
            </a:r>
          </a:p>
          <a:p>
            <a:pPr algn="l">
              <a:lnSpc>
                <a:spcPct val="90000"/>
              </a:lnSpc>
            </a:pPr>
            <a:r>
              <a:rPr lang="en-US" sz="700" b="1">
                <a:latin typeface="Arial" charset="0"/>
              </a:rPr>
              <a:t>a cell lining a small</a:t>
            </a:r>
          </a:p>
          <a:p>
            <a:pPr algn="l"/>
            <a:r>
              <a:rPr lang="en-US" sz="700" b="1">
                <a:latin typeface="Arial" charset="0"/>
              </a:rPr>
              <a:t>blood vessel (TEM) </a:t>
            </a:r>
            <a:endParaRPr lang="en-US" sz="700" b="1"/>
          </a:p>
        </p:txBody>
      </p:sp>
      <p:sp>
        <p:nvSpPr>
          <p:cNvPr id="200764" name="Text Box 60"/>
          <p:cNvSpPr txBox="1">
            <a:spLocks noChangeArrowheads="1"/>
          </p:cNvSpPr>
          <p:nvPr/>
        </p:nvSpPr>
        <p:spPr bwMode="auto">
          <a:xfrm>
            <a:off x="3048000" y="3352800"/>
            <a:ext cx="5791200" cy="369332"/>
          </a:xfrm>
          <a:prstGeom prst="rect">
            <a:avLst/>
          </a:prstGeom>
          <a:noFill/>
          <a:ln w="9525">
            <a:noFill/>
            <a:miter lim="800000"/>
            <a:headEnd/>
            <a:tailEnd/>
          </a:ln>
          <a:effectLst/>
        </p:spPr>
        <p:txBody>
          <a:bodyPr wrap="square" lIns="0" tIns="0" rIns="0" bIns="0">
            <a:spAutoFit/>
          </a:bodyPr>
          <a:lstStyle/>
          <a:p>
            <a:pPr algn="l"/>
            <a:r>
              <a:rPr lang="en-US" sz="2400" b="1" dirty="0">
                <a:latin typeface="Arial" charset="0"/>
              </a:rPr>
              <a:t>RECEPTOR-MEDIATED ENDOCYTOSIS </a:t>
            </a:r>
            <a:endParaRPr lang="en-US" sz="2400" b="1" dirty="0"/>
          </a:p>
        </p:txBody>
      </p:sp>
      <p:sp>
        <p:nvSpPr>
          <p:cNvPr id="200765" name="Text Box 61"/>
          <p:cNvSpPr txBox="1">
            <a:spLocks noChangeArrowheads="1"/>
          </p:cNvSpPr>
          <p:nvPr/>
        </p:nvSpPr>
        <p:spPr bwMode="auto">
          <a:xfrm>
            <a:off x="2860675" y="3848100"/>
            <a:ext cx="390525" cy="106363"/>
          </a:xfrm>
          <a:prstGeom prst="rect">
            <a:avLst/>
          </a:prstGeom>
          <a:noFill/>
          <a:ln w="9525">
            <a:noFill/>
            <a:miter lim="800000"/>
            <a:headEnd/>
            <a:tailEnd/>
          </a:ln>
          <a:effectLst/>
        </p:spPr>
        <p:txBody>
          <a:bodyPr lIns="0" tIns="0" rIns="0" bIns="0">
            <a:spAutoFit/>
          </a:bodyPr>
          <a:lstStyle/>
          <a:p>
            <a:pPr algn="l"/>
            <a:r>
              <a:rPr lang="en-US" sz="700" b="1">
                <a:latin typeface="Arial" charset="0"/>
              </a:rPr>
              <a:t>Receptor </a:t>
            </a:r>
            <a:endParaRPr lang="en-US" sz="700" b="1"/>
          </a:p>
        </p:txBody>
      </p:sp>
      <p:sp>
        <p:nvSpPr>
          <p:cNvPr id="200766" name="Text Box 62"/>
          <p:cNvSpPr txBox="1">
            <a:spLocks noChangeArrowheads="1"/>
          </p:cNvSpPr>
          <p:nvPr/>
        </p:nvSpPr>
        <p:spPr bwMode="auto">
          <a:xfrm>
            <a:off x="4244975" y="3733800"/>
            <a:ext cx="539750" cy="106363"/>
          </a:xfrm>
          <a:prstGeom prst="rect">
            <a:avLst/>
          </a:prstGeom>
          <a:noFill/>
          <a:ln w="9525">
            <a:noFill/>
            <a:miter lim="800000"/>
            <a:headEnd/>
            <a:tailEnd/>
          </a:ln>
          <a:effectLst/>
        </p:spPr>
        <p:txBody>
          <a:bodyPr lIns="0" tIns="0" rIns="0" bIns="0">
            <a:spAutoFit/>
          </a:bodyPr>
          <a:lstStyle/>
          <a:p>
            <a:pPr algn="l"/>
            <a:r>
              <a:rPr lang="en-US" sz="700" b="1">
                <a:latin typeface="Arial" charset="0"/>
              </a:rPr>
              <a:t>Coat protein </a:t>
            </a:r>
            <a:endParaRPr lang="en-US" sz="700" b="1"/>
          </a:p>
        </p:txBody>
      </p:sp>
      <p:sp>
        <p:nvSpPr>
          <p:cNvPr id="200767" name="Text Box 63"/>
          <p:cNvSpPr txBox="1">
            <a:spLocks noChangeArrowheads="1"/>
          </p:cNvSpPr>
          <p:nvPr/>
        </p:nvSpPr>
        <p:spPr bwMode="auto">
          <a:xfrm>
            <a:off x="4976813" y="3860800"/>
            <a:ext cx="311150" cy="190500"/>
          </a:xfrm>
          <a:prstGeom prst="rect">
            <a:avLst/>
          </a:prstGeom>
          <a:noFill/>
          <a:ln w="9525">
            <a:noFill/>
            <a:miter lim="800000"/>
            <a:headEnd/>
            <a:tailEnd/>
          </a:ln>
          <a:effectLst/>
        </p:spPr>
        <p:txBody>
          <a:bodyPr lIns="0" tIns="0" rIns="0" bIns="0">
            <a:spAutoFit/>
          </a:bodyPr>
          <a:lstStyle/>
          <a:p>
            <a:pPr algn="l">
              <a:lnSpc>
                <a:spcPct val="90000"/>
              </a:lnSpc>
            </a:pPr>
            <a:r>
              <a:rPr lang="en-US" sz="700" b="1">
                <a:latin typeface="Arial" charset="0"/>
              </a:rPr>
              <a:t>Coated</a:t>
            </a:r>
          </a:p>
          <a:p>
            <a:pPr algn="l">
              <a:lnSpc>
                <a:spcPct val="90000"/>
              </a:lnSpc>
            </a:pPr>
            <a:r>
              <a:rPr lang="en-US" sz="700" b="1">
                <a:latin typeface="Arial" charset="0"/>
              </a:rPr>
              <a:t>vesicle </a:t>
            </a:r>
            <a:endParaRPr lang="en-US" sz="700" b="1"/>
          </a:p>
        </p:txBody>
      </p:sp>
      <p:sp>
        <p:nvSpPr>
          <p:cNvPr id="200768" name="Text Box 64"/>
          <p:cNvSpPr txBox="1">
            <a:spLocks noChangeArrowheads="1"/>
          </p:cNvSpPr>
          <p:nvPr/>
        </p:nvSpPr>
        <p:spPr bwMode="auto">
          <a:xfrm>
            <a:off x="4181475" y="4592638"/>
            <a:ext cx="311150" cy="190500"/>
          </a:xfrm>
          <a:prstGeom prst="rect">
            <a:avLst/>
          </a:prstGeom>
          <a:noFill/>
          <a:ln w="9525">
            <a:noFill/>
            <a:miter lim="800000"/>
            <a:headEnd/>
            <a:tailEnd/>
          </a:ln>
          <a:effectLst/>
        </p:spPr>
        <p:txBody>
          <a:bodyPr lIns="0" tIns="0" rIns="0" bIns="0">
            <a:spAutoFit/>
          </a:bodyPr>
          <a:lstStyle/>
          <a:p>
            <a:pPr algn="l">
              <a:lnSpc>
                <a:spcPct val="90000"/>
              </a:lnSpc>
            </a:pPr>
            <a:r>
              <a:rPr lang="en-US" sz="700" b="1">
                <a:latin typeface="Arial" charset="0"/>
              </a:rPr>
              <a:t>Coated</a:t>
            </a:r>
          </a:p>
          <a:p>
            <a:pPr algn="l">
              <a:lnSpc>
                <a:spcPct val="90000"/>
              </a:lnSpc>
            </a:pPr>
            <a:r>
              <a:rPr lang="en-US" sz="700" b="1">
                <a:latin typeface="Arial" charset="0"/>
              </a:rPr>
              <a:t>pit </a:t>
            </a:r>
            <a:endParaRPr lang="en-US" sz="700" b="1"/>
          </a:p>
        </p:txBody>
      </p:sp>
      <p:sp>
        <p:nvSpPr>
          <p:cNvPr id="200769" name="Text Box 65"/>
          <p:cNvSpPr txBox="1">
            <a:spLocks noChangeArrowheads="1"/>
          </p:cNvSpPr>
          <p:nvPr/>
        </p:nvSpPr>
        <p:spPr bwMode="auto">
          <a:xfrm>
            <a:off x="3359150" y="4806950"/>
            <a:ext cx="311150" cy="106363"/>
          </a:xfrm>
          <a:prstGeom prst="rect">
            <a:avLst/>
          </a:prstGeom>
          <a:noFill/>
          <a:ln w="9525">
            <a:noFill/>
            <a:miter lim="800000"/>
            <a:headEnd/>
            <a:tailEnd/>
          </a:ln>
          <a:effectLst/>
        </p:spPr>
        <p:txBody>
          <a:bodyPr lIns="0" tIns="0" rIns="0" bIns="0">
            <a:spAutoFit/>
          </a:bodyPr>
          <a:lstStyle/>
          <a:p>
            <a:pPr algn="l"/>
            <a:r>
              <a:rPr lang="en-US" sz="700" b="1">
                <a:latin typeface="Arial" charset="0"/>
              </a:rPr>
              <a:t>Ligand </a:t>
            </a:r>
            <a:endParaRPr lang="en-US" sz="700" b="1"/>
          </a:p>
        </p:txBody>
      </p:sp>
      <p:sp>
        <p:nvSpPr>
          <p:cNvPr id="200770" name="Line 66"/>
          <p:cNvSpPr>
            <a:spLocks noChangeShapeType="1"/>
          </p:cNvSpPr>
          <p:nvPr/>
        </p:nvSpPr>
        <p:spPr bwMode="auto">
          <a:xfrm>
            <a:off x="3282950" y="4708525"/>
            <a:ext cx="66675" cy="136525"/>
          </a:xfrm>
          <a:prstGeom prst="line">
            <a:avLst/>
          </a:prstGeom>
          <a:noFill/>
          <a:ln w="12700">
            <a:solidFill>
              <a:schemeClr val="tx1"/>
            </a:solidFill>
            <a:round/>
            <a:headEnd/>
            <a:tailEnd/>
          </a:ln>
          <a:effectLst/>
        </p:spPr>
        <p:txBody>
          <a:bodyPr wrap="none" anchor="ctr"/>
          <a:lstStyle/>
          <a:p>
            <a:endParaRPr lang="en-US"/>
          </a:p>
        </p:txBody>
      </p:sp>
      <p:sp>
        <p:nvSpPr>
          <p:cNvPr id="200771" name="Line 67"/>
          <p:cNvSpPr>
            <a:spLocks noChangeShapeType="1"/>
          </p:cNvSpPr>
          <p:nvPr/>
        </p:nvSpPr>
        <p:spPr bwMode="auto">
          <a:xfrm>
            <a:off x="4044950" y="4362450"/>
            <a:ext cx="142875" cy="234950"/>
          </a:xfrm>
          <a:prstGeom prst="line">
            <a:avLst/>
          </a:prstGeom>
          <a:noFill/>
          <a:ln w="12700">
            <a:solidFill>
              <a:schemeClr val="tx1"/>
            </a:solidFill>
            <a:round/>
            <a:headEnd/>
            <a:tailEnd/>
          </a:ln>
          <a:effectLst/>
        </p:spPr>
        <p:txBody>
          <a:bodyPr wrap="none" anchor="ctr"/>
          <a:lstStyle/>
          <a:p>
            <a:endParaRPr lang="en-US"/>
          </a:p>
        </p:txBody>
      </p:sp>
      <p:sp>
        <p:nvSpPr>
          <p:cNvPr id="200772" name="Line 68"/>
          <p:cNvSpPr>
            <a:spLocks noChangeShapeType="1"/>
          </p:cNvSpPr>
          <p:nvPr/>
        </p:nvSpPr>
        <p:spPr bwMode="auto">
          <a:xfrm>
            <a:off x="3267075" y="3908425"/>
            <a:ext cx="79375" cy="0"/>
          </a:xfrm>
          <a:prstGeom prst="line">
            <a:avLst/>
          </a:prstGeom>
          <a:noFill/>
          <a:ln w="12700">
            <a:solidFill>
              <a:schemeClr val="tx1"/>
            </a:solidFill>
            <a:round/>
            <a:headEnd/>
            <a:tailEnd/>
          </a:ln>
          <a:effectLst/>
        </p:spPr>
        <p:txBody>
          <a:bodyPr wrap="none" anchor="ctr"/>
          <a:lstStyle/>
          <a:p>
            <a:endParaRPr lang="en-US"/>
          </a:p>
        </p:txBody>
      </p:sp>
      <p:sp>
        <p:nvSpPr>
          <p:cNvPr id="200773" name="Line 69"/>
          <p:cNvSpPr>
            <a:spLocks noChangeShapeType="1"/>
          </p:cNvSpPr>
          <p:nvPr/>
        </p:nvSpPr>
        <p:spPr bwMode="auto">
          <a:xfrm flipV="1">
            <a:off x="4140200" y="3790950"/>
            <a:ext cx="95250" cy="38100"/>
          </a:xfrm>
          <a:prstGeom prst="line">
            <a:avLst/>
          </a:prstGeom>
          <a:noFill/>
          <a:ln w="12700">
            <a:solidFill>
              <a:schemeClr val="tx1"/>
            </a:solidFill>
            <a:round/>
            <a:headEnd/>
            <a:tailEnd/>
          </a:ln>
          <a:effectLst/>
        </p:spPr>
        <p:txBody>
          <a:bodyPr wrap="none" anchor="ctr"/>
          <a:lstStyle/>
          <a:p>
            <a:endParaRPr lang="en-US"/>
          </a:p>
        </p:txBody>
      </p:sp>
      <p:sp>
        <p:nvSpPr>
          <p:cNvPr id="200774" name="Line 70"/>
          <p:cNvSpPr>
            <a:spLocks noChangeShapeType="1"/>
          </p:cNvSpPr>
          <p:nvPr/>
        </p:nvSpPr>
        <p:spPr bwMode="auto">
          <a:xfrm flipH="1">
            <a:off x="5003800" y="4064000"/>
            <a:ext cx="98425" cy="304800"/>
          </a:xfrm>
          <a:prstGeom prst="line">
            <a:avLst/>
          </a:prstGeom>
          <a:noFill/>
          <a:ln w="12700">
            <a:solidFill>
              <a:schemeClr val="tx1"/>
            </a:solidFill>
            <a:round/>
            <a:headEnd/>
            <a:tailEnd/>
          </a:ln>
          <a:effectLst/>
        </p:spPr>
        <p:txBody>
          <a:bodyPr wrap="none" anchor="ctr"/>
          <a:lstStyle/>
          <a:p>
            <a:endParaRPr lang="en-US"/>
          </a:p>
        </p:txBody>
      </p:sp>
      <p:sp>
        <p:nvSpPr>
          <p:cNvPr id="200776" name="Text Box 72"/>
          <p:cNvSpPr txBox="1">
            <a:spLocks noChangeArrowheads="1"/>
          </p:cNvSpPr>
          <p:nvPr/>
        </p:nvSpPr>
        <p:spPr bwMode="auto">
          <a:xfrm>
            <a:off x="3086100" y="5280025"/>
            <a:ext cx="307975" cy="201613"/>
          </a:xfrm>
          <a:prstGeom prst="rect">
            <a:avLst/>
          </a:prstGeom>
          <a:noFill/>
          <a:ln w="9525">
            <a:noFill/>
            <a:miter lim="800000"/>
            <a:headEnd/>
            <a:tailEnd/>
          </a:ln>
          <a:effectLst/>
        </p:spPr>
        <p:txBody>
          <a:bodyPr lIns="0" tIns="0" rIns="0" bIns="0">
            <a:spAutoFit/>
          </a:bodyPr>
          <a:lstStyle/>
          <a:p>
            <a:pPr algn="l"/>
            <a:r>
              <a:rPr lang="en-US" sz="700" b="1">
                <a:latin typeface="Arial" charset="0"/>
              </a:rPr>
              <a:t>Coat</a:t>
            </a:r>
          </a:p>
          <a:p>
            <a:pPr algn="l">
              <a:lnSpc>
                <a:spcPct val="90000"/>
              </a:lnSpc>
            </a:pPr>
            <a:r>
              <a:rPr lang="en-US" sz="700" b="1">
                <a:latin typeface="Arial" charset="0"/>
              </a:rPr>
              <a:t>protein </a:t>
            </a:r>
            <a:endParaRPr lang="en-US" sz="700" b="1"/>
          </a:p>
        </p:txBody>
      </p:sp>
      <p:sp>
        <p:nvSpPr>
          <p:cNvPr id="200777" name="Line 73"/>
          <p:cNvSpPr>
            <a:spLocks noChangeShapeType="1"/>
          </p:cNvSpPr>
          <p:nvPr/>
        </p:nvSpPr>
        <p:spPr bwMode="auto">
          <a:xfrm flipV="1">
            <a:off x="3000375" y="5346700"/>
            <a:ext cx="69850" cy="38100"/>
          </a:xfrm>
          <a:prstGeom prst="line">
            <a:avLst/>
          </a:prstGeom>
          <a:noFill/>
          <a:ln w="12700">
            <a:solidFill>
              <a:schemeClr val="tx1"/>
            </a:solidFill>
            <a:round/>
            <a:headEnd/>
            <a:tailEnd/>
          </a:ln>
          <a:effectLst/>
        </p:spPr>
        <p:txBody>
          <a:bodyPr wrap="none" anchor="ctr"/>
          <a:lstStyle/>
          <a:p>
            <a:endParaRPr lang="en-US"/>
          </a:p>
        </p:txBody>
      </p:sp>
      <p:sp>
        <p:nvSpPr>
          <p:cNvPr id="200778" name="Text Box 74"/>
          <p:cNvSpPr txBox="1">
            <a:spLocks noChangeArrowheads="1"/>
          </p:cNvSpPr>
          <p:nvPr/>
        </p:nvSpPr>
        <p:spPr bwMode="auto">
          <a:xfrm>
            <a:off x="2928938" y="6170613"/>
            <a:ext cx="466725" cy="201612"/>
          </a:xfrm>
          <a:prstGeom prst="rect">
            <a:avLst/>
          </a:prstGeom>
          <a:noFill/>
          <a:ln w="9525">
            <a:noFill/>
            <a:miter lim="800000"/>
            <a:headEnd/>
            <a:tailEnd/>
          </a:ln>
          <a:effectLst/>
        </p:spPr>
        <p:txBody>
          <a:bodyPr lIns="0" tIns="0" rIns="0" bIns="0">
            <a:spAutoFit/>
          </a:bodyPr>
          <a:lstStyle/>
          <a:p>
            <a:pPr algn="l"/>
            <a:r>
              <a:rPr lang="en-US" sz="700" b="1">
                <a:latin typeface="Arial" charset="0"/>
              </a:rPr>
              <a:t>Plasma</a:t>
            </a:r>
          </a:p>
          <a:p>
            <a:pPr algn="l">
              <a:lnSpc>
                <a:spcPct val="90000"/>
              </a:lnSpc>
            </a:pPr>
            <a:r>
              <a:rPr lang="en-US" sz="700" b="1">
                <a:latin typeface="Arial" charset="0"/>
              </a:rPr>
              <a:t>membrane </a:t>
            </a:r>
            <a:endParaRPr lang="en-US" sz="700" b="1"/>
          </a:p>
        </p:txBody>
      </p:sp>
      <p:sp>
        <p:nvSpPr>
          <p:cNvPr id="200779" name="Line 75"/>
          <p:cNvSpPr>
            <a:spLocks noChangeShapeType="1"/>
          </p:cNvSpPr>
          <p:nvPr/>
        </p:nvSpPr>
        <p:spPr bwMode="auto">
          <a:xfrm flipV="1">
            <a:off x="2743200" y="6230938"/>
            <a:ext cx="165100" cy="127000"/>
          </a:xfrm>
          <a:prstGeom prst="line">
            <a:avLst/>
          </a:prstGeom>
          <a:noFill/>
          <a:ln w="12700">
            <a:solidFill>
              <a:schemeClr val="tx1"/>
            </a:solidFill>
            <a:round/>
            <a:headEnd/>
            <a:tailEnd/>
          </a:ln>
          <a:effectLst/>
        </p:spPr>
        <p:txBody>
          <a:bodyPr wrap="none" anchor="ctr"/>
          <a:lstStyle/>
          <a:p>
            <a:endParaRPr lang="en-US"/>
          </a:p>
        </p:txBody>
      </p:sp>
      <p:sp>
        <p:nvSpPr>
          <p:cNvPr id="200780" name="Text Box 76"/>
          <p:cNvSpPr txBox="1">
            <a:spLocks noChangeArrowheads="1"/>
          </p:cNvSpPr>
          <p:nvPr/>
        </p:nvSpPr>
        <p:spPr bwMode="auto">
          <a:xfrm>
            <a:off x="4910138" y="5160963"/>
            <a:ext cx="668337" cy="784225"/>
          </a:xfrm>
          <a:prstGeom prst="rect">
            <a:avLst/>
          </a:prstGeom>
          <a:noFill/>
          <a:ln w="9525">
            <a:noFill/>
            <a:miter lim="800000"/>
            <a:headEnd/>
            <a:tailEnd/>
          </a:ln>
          <a:effectLst/>
        </p:spPr>
        <p:txBody>
          <a:bodyPr lIns="0" tIns="0" rIns="0" bIns="0">
            <a:spAutoFit/>
          </a:bodyPr>
          <a:lstStyle/>
          <a:p>
            <a:pPr algn="l"/>
            <a:r>
              <a:rPr lang="en-US" sz="700" b="1">
                <a:latin typeface="Arial" charset="0"/>
              </a:rPr>
              <a:t>A coated pit</a:t>
            </a:r>
          </a:p>
          <a:p>
            <a:pPr algn="l"/>
            <a:r>
              <a:rPr lang="en-US" sz="700" b="1">
                <a:latin typeface="Arial" charset="0"/>
              </a:rPr>
              <a:t>and a coated</a:t>
            </a:r>
          </a:p>
          <a:p>
            <a:pPr algn="l">
              <a:lnSpc>
                <a:spcPct val="90000"/>
              </a:lnSpc>
            </a:pPr>
            <a:r>
              <a:rPr lang="en-US" sz="700" b="1">
                <a:latin typeface="Arial" charset="0"/>
              </a:rPr>
              <a:t>vesicle formed</a:t>
            </a:r>
          </a:p>
          <a:p>
            <a:pPr algn="l">
              <a:lnSpc>
                <a:spcPct val="90000"/>
              </a:lnSpc>
            </a:pPr>
            <a:r>
              <a:rPr lang="en-US" sz="700" b="1">
                <a:latin typeface="Arial" charset="0"/>
              </a:rPr>
              <a:t>during</a:t>
            </a:r>
          </a:p>
          <a:p>
            <a:pPr algn="l">
              <a:lnSpc>
                <a:spcPct val="90000"/>
              </a:lnSpc>
            </a:pPr>
            <a:r>
              <a:rPr lang="en-US" sz="700" b="1">
                <a:latin typeface="Arial" charset="0"/>
              </a:rPr>
              <a:t>receptor-</a:t>
            </a:r>
          </a:p>
          <a:p>
            <a:pPr algn="l">
              <a:lnSpc>
                <a:spcPct val="90000"/>
              </a:lnSpc>
            </a:pPr>
            <a:r>
              <a:rPr lang="en-US" sz="700" b="1">
                <a:latin typeface="Arial" charset="0"/>
              </a:rPr>
              <a:t>mediated</a:t>
            </a:r>
          </a:p>
          <a:p>
            <a:pPr algn="l">
              <a:lnSpc>
                <a:spcPct val="90000"/>
              </a:lnSpc>
            </a:pPr>
            <a:r>
              <a:rPr lang="en-US" sz="700" b="1">
                <a:latin typeface="Arial" charset="0"/>
              </a:rPr>
              <a:t>endocytosis</a:t>
            </a:r>
          </a:p>
          <a:p>
            <a:pPr algn="l">
              <a:lnSpc>
                <a:spcPct val="90000"/>
              </a:lnSpc>
            </a:pPr>
            <a:r>
              <a:rPr lang="en-US" sz="700" b="1">
                <a:latin typeface="Arial" charset="0"/>
              </a:rPr>
              <a:t>(TEMs) </a:t>
            </a:r>
            <a:endParaRPr lang="en-US" sz="700" b="1"/>
          </a:p>
        </p:txBody>
      </p:sp>
      <p:sp>
        <p:nvSpPr>
          <p:cNvPr id="200781" name="Line 77"/>
          <p:cNvSpPr>
            <a:spLocks noChangeShapeType="1"/>
          </p:cNvSpPr>
          <p:nvPr/>
        </p:nvSpPr>
        <p:spPr bwMode="auto">
          <a:xfrm>
            <a:off x="4191000" y="6405563"/>
            <a:ext cx="652463" cy="0"/>
          </a:xfrm>
          <a:prstGeom prst="line">
            <a:avLst/>
          </a:prstGeom>
          <a:noFill/>
          <a:ln w="12700">
            <a:solidFill>
              <a:schemeClr val="tx1"/>
            </a:solidFill>
            <a:round/>
            <a:headEnd/>
            <a:tailEnd/>
          </a:ln>
          <a:effectLst/>
        </p:spPr>
        <p:txBody>
          <a:bodyPr wrap="none" anchor="ctr"/>
          <a:lstStyle/>
          <a:p>
            <a:endParaRPr lang="en-US"/>
          </a:p>
        </p:txBody>
      </p:sp>
      <p:sp>
        <p:nvSpPr>
          <p:cNvPr id="200782" name="Line 78"/>
          <p:cNvSpPr>
            <a:spLocks noChangeShapeType="1"/>
          </p:cNvSpPr>
          <p:nvPr/>
        </p:nvSpPr>
        <p:spPr bwMode="auto">
          <a:xfrm>
            <a:off x="4191000" y="6383338"/>
            <a:ext cx="0" cy="55562"/>
          </a:xfrm>
          <a:prstGeom prst="line">
            <a:avLst/>
          </a:prstGeom>
          <a:noFill/>
          <a:ln w="12700">
            <a:solidFill>
              <a:schemeClr val="tx1"/>
            </a:solidFill>
            <a:round/>
            <a:headEnd/>
            <a:tailEnd/>
          </a:ln>
          <a:effectLst/>
        </p:spPr>
        <p:txBody>
          <a:bodyPr wrap="none" anchor="ctr"/>
          <a:lstStyle/>
          <a:p>
            <a:endParaRPr lang="en-US"/>
          </a:p>
        </p:txBody>
      </p:sp>
      <p:sp>
        <p:nvSpPr>
          <p:cNvPr id="200783" name="Line 79"/>
          <p:cNvSpPr>
            <a:spLocks noChangeShapeType="1"/>
          </p:cNvSpPr>
          <p:nvPr/>
        </p:nvSpPr>
        <p:spPr bwMode="auto">
          <a:xfrm>
            <a:off x="4848225" y="6383338"/>
            <a:ext cx="0" cy="55562"/>
          </a:xfrm>
          <a:prstGeom prst="line">
            <a:avLst/>
          </a:prstGeom>
          <a:noFill/>
          <a:ln w="12700">
            <a:solidFill>
              <a:schemeClr val="tx1"/>
            </a:solidFill>
            <a:round/>
            <a:headEnd/>
            <a:tailEnd/>
          </a:ln>
          <a:effectLst/>
        </p:spPr>
        <p:txBody>
          <a:bodyPr wrap="none" anchor="ctr"/>
          <a:lstStyle/>
          <a:p>
            <a:endParaRPr lang="en-US"/>
          </a:p>
        </p:txBody>
      </p:sp>
      <p:sp>
        <p:nvSpPr>
          <p:cNvPr id="200784" name="Text Box 80"/>
          <p:cNvSpPr txBox="1">
            <a:spLocks noChangeArrowheads="1"/>
          </p:cNvSpPr>
          <p:nvPr/>
        </p:nvSpPr>
        <p:spPr bwMode="auto">
          <a:xfrm>
            <a:off x="4348163" y="6426200"/>
            <a:ext cx="379412" cy="106363"/>
          </a:xfrm>
          <a:prstGeom prst="rect">
            <a:avLst/>
          </a:prstGeom>
          <a:noFill/>
          <a:ln w="9525">
            <a:noFill/>
            <a:miter lim="800000"/>
            <a:headEnd/>
            <a:tailEnd/>
          </a:ln>
          <a:effectLst/>
        </p:spPr>
        <p:txBody>
          <a:bodyPr lIns="0" tIns="0" rIns="0" bIns="0">
            <a:spAutoFit/>
          </a:bodyPr>
          <a:lstStyle/>
          <a:p>
            <a:pPr algn="l"/>
            <a:r>
              <a:rPr lang="en-US" sz="700" b="1">
                <a:latin typeface="Arial" charset="0"/>
              </a:rPr>
              <a:t>0.25 µm </a:t>
            </a:r>
            <a:endParaRPr lang="en-US" sz="700" b="1"/>
          </a:p>
        </p:txBody>
      </p:sp>
      <p:sp>
        <p:nvSpPr>
          <p:cNvPr id="54" name="TextBox 53"/>
          <p:cNvSpPr txBox="1"/>
          <p:nvPr/>
        </p:nvSpPr>
        <p:spPr>
          <a:xfrm>
            <a:off x="0" y="0"/>
            <a:ext cx="3276600" cy="3048000"/>
          </a:xfrm>
          <a:prstGeom prst="rect">
            <a:avLst/>
          </a:prstGeom>
          <a:noFill/>
        </p:spPr>
        <p:txBody>
          <a:bodyPr wrap="square" rtlCol="0">
            <a:spAutoFit/>
          </a:bodyPr>
          <a:lstStyle/>
          <a:p>
            <a:r>
              <a:rPr lang="en-US" sz="2400" b="1" dirty="0" smtClean="0"/>
              <a:t>In </a:t>
            </a:r>
            <a:r>
              <a:rPr lang="en-US" sz="2400" b="1" u="sng" dirty="0" smtClean="0"/>
              <a:t>phagocytosis</a:t>
            </a:r>
            <a:r>
              <a:rPr lang="en-US" sz="2400" b="1" dirty="0" smtClean="0"/>
              <a:t>, a cell engulfs a particle by wrapping a pseudopodia around it and packaging it within a membrane</a:t>
            </a:r>
          </a:p>
          <a:p>
            <a:r>
              <a:rPr lang="en-US" sz="2400" b="1" dirty="0" smtClean="0"/>
              <a:t>bound sac called a </a:t>
            </a:r>
            <a:r>
              <a:rPr lang="en-US" sz="2400" b="1" u="sng" dirty="0" smtClean="0"/>
              <a:t>vesicle</a:t>
            </a:r>
            <a:r>
              <a:rPr lang="en-US" sz="2400" dirty="0" smtClean="0"/>
              <a:t>. </a:t>
            </a:r>
            <a:endParaRPr lang="en-US" sz="2400" dirty="0"/>
          </a:p>
        </p:txBody>
      </p:sp>
      <p:sp>
        <p:nvSpPr>
          <p:cNvPr id="55" name="TextBox 54"/>
          <p:cNvSpPr txBox="1"/>
          <p:nvPr/>
        </p:nvSpPr>
        <p:spPr>
          <a:xfrm>
            <a:off x="0" y="3276600"/>
            <a:ext cx="3200400" cy="1938992"/>
          </a:xfrm>
          <a:prstGeom prst="rect">
            <a:avLst/>
          </a:prstGeom>
          <a:noFill/>
        </p:spPr>
        <p:txBody>
          <a:bodyPr wrap="square" rtlCol="0">
            <a:spAutoFit/>
          </a:bodyPr>
          <a:lstStyle/>
          <a:p>
            <a:endParaRPr lang="en-US" sz="2400" b="1" dirty="0" smtClean="0"/>
          </a:p>
          <a:p>
            <a:r>
              <a:rPr lang="en-US" sz="2400" b="1" dirty="0" smtClean="0"/>
              <a:t>In </a:t>
            </a:r>
            <a:r>
              <a:rPr lang="en-US" sz="2400" b="1" u="sng" dirty="0" smtClean="0"/>
              <a:t>pinocytosis</a:t>
            </a:r>
            <a:r>
              <a:rPr lang="en-US" sz="2400" b="1" dirty="0" smtClean="0"/>
              <a:t> the cell gulps droplets of extracellular fluid</a:t>
            </a:r>
          </a:p>
          <a:p>
            <a:r>
              <a:rPr lang="en-US" sz="2400" b="1" dirty="0" smtClean="0"/>
              <a:t>into tiny vesicles.</a:t>
            </a:r>
            <a:endParaRPr lang="en-US" sz="2400" b="1"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04800"/>
            <a:ext cx="8534400" cy="6324600"/>
          </a:xfrm>
        </p:spPr>
        <p:txBody>
          <a:bodyPr>
            <a:normAutofit fontScale="92500" lnSpcReduction="10000"/>
          </a:bodyPr>
          <a:lstStyle/>
          <a:p>
            <a:r>
              <a:rPr lang="en-US" b="1" u="sng" dirty="0" smtClean="0"/>
              <a:t>Receptor mediated endocytosis </a:t>
            </a:r>
            <a:r>
              <a:rPr lang="en-US" dirty="0" smtClean="0"/>
              <a:t>enables the cell to acquire bulk quantities of specific substances, even though those substances may not be very concentrated in the extracellular fluid.  Embedded in the membrane are proteins with specific receptor sites exposed to the extracellular fluid. The receptor proteins are usually already clustered in regions of the membrane called coated pits, which are lined on their cytoplasmic side by a fuzzy layer of coat proteins. When binding occurs, the coated pit forms a vesicle containing the ligand molecules.  After the ingested material is liberated from the vesicle, the receptors are recycled to the cell membrane by the same vesicle. </a:t>
            </a:r>
            <a:endParaRPr lang="en-US"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dirty="0" smtClean="0"/>
              <a:t>Receptor Mediated Endocytosis</a:t>
            </a:r>
            <a:endParaRPr lang="en-US" dirty="0"/>
          </a:p>
        </p:txBody>
      </p:sp>
      <p:pic>
        <p:nvPicPr>
          <p:cNvPr id="4" name="Content Placeholder 3" descr="Receptor mediated endocytosis.JPG"/>
          <p:cNvPicPr>
            <a:picLocks noGrp="1" noChangeAspect="1"/>
          </p:cNvPicPr>
          <p:nvPr>
            <p:ph idx="1"/>
          </p:nvPr>
        </p:nvPicPr>
        <p:blipFill>
          <a:blip r:embed="rId2" cstate="print"/>
          <a:stretch>
            <a:fillRect/>
          </a:stretch>
        </p:blipFill>
        <p:spPr>
          <a:xfrm>
            <a:off x="1645920" y="640079"/>
            <a:ext cx="5180076" cy="6336792"/>
          </a:xfr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4"/>
          <p:cNvSpPr>
            <a:spLocks noGrp="1" noChangeArrowheads="1"/>
          </p:cNvSpPr>
          <p:nvPr>
            <p:ph type="title"/>
          </p:nvPr>
        </p:nvSpPr>
        <p:spPr/>
        <p:txBody>
          <a:bodyPr/>
          <a:lstStyle/>
          <a:p>
            <a:r>
              <a:rPr lang="en-US" dirty="0"/>
              <a:t>Exocytosis</a:t>
            </a:r>
          </a:p>
        </p:txBody>
      </p:sp>
      <p:sp>
        <p:nvSpPr>
          <p:cNvPr id="28677" name="Rectangle 5"/>
          <p:cNvSpPr>
            <a:spLocks noGrp="1" noChangeArrowheads="1"/>
          </p:cNvSpPr>
          <p:nvPr>
            <p:ph type="body" idx="1"/>
          </p:nvPr>
        </p:nvSpPr>
        <p:spPr/>
        <p:txBody>
          <a:bodyPr/>
          <a:lstStyle/>
          <a:p>
            <a:r>
              <a:rPr lang="en-US" dirty="0" smtClean="0"/>
              <a:t>Pushing large molecules outside the cell</a:t>
            </a:r>
          </a:p>
          <a:p>
            <a:endParaRPr lang="en-US" dirty="0" smtClean="0"/>
          </a:p>
          <a:p>
            <a:r>
              <a:rPr lang="en-US" dirty="0" smtClean="0"/>
              <a:t>Examples</a:t>
            </a:r>
            <a:r>
              <a:rPr lang="en-US" dirty="0"/>
              <a:t>: </a:t>
            </a:r>
          </a:p>
          <a:p>
            <a:pPr lvl="1"/>
            <a:r>
              <a:rPr lang="en-US" dirty="0"/>
              <a:t>Hormone secretion </a:t>
            </a:r>
          </a:p>
          <a:p>
            <a:pPr lvl="1"/>
            <a:r>
              <a:rPr lang="en-US" dirty="0"/>
              <a:t>Neurotransmitter release </a:t>
            </a:r>
          </a:p>
          <a:p>
            <a:pPr lvl="1"/>
            <a:r>
              <a:rPr lang="en-US" dirty="0"/>
              <a:t>Mucus secretion </a:t>
            </a:r>
          </a:p>
          <a:p>
            <a:pPr lvl="1"/>
            <a:r>
              <a:rPr lang="en-US" dirty="0"/>
              <a:t>Ejection of wastes </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7" name="Rectangle 7"/>
          <p:cNvSpPr>
            <a:spLocks noChangeArrowheads="1"/>
          </p:cNvSpPr>
          <p:nvPr/>
        </p:nvSpPr>
        <p:spPr bwMode="auto">
          <a:xfrm>
            <a:off x="8067675" y="6581775"/>
            <a:ext cx="1073150" cy="274638"/>
          </a:xfrm>
          <a:prstGeom prst="rect">
            <a:avLst/>
          </a:prstGeom>
          <a:noFill/>
          <a:ln w="9525">
            <a:noFill/>
            <a:miter lim="800000"/>
            <a:headEnd/>
            <a:tailEnd/>
          </a:ln>
          <a:effectLst/>
        </p:spPr>
        <p:txBody>
          <a:bodyPr wrap="none">
            <a:spAutoFit/>
          </a:bodyPr>
          <a:lstStyle/>
          <a:p>
            <a:pPr algn="r"/>
            <a:r>
              <a:rPr lang="en-US" sz="1200" b="1">
                <a:latin typeface="Arial" charset="0"/>
              </a:rPr>
              <a:t>Figure 3.14a</a:t>
            </a:r>
          </a:p>
        </p:txBody>
      </p:sp>
      <p:pic>
        <p:nvPicPr>
          <p:cNvPr id="30729" name="Picture 9"/>
          <p:cNvPicPr>
            <a:picLocks noChangeAspect="1" noChangeArrowheads="1"/>
          </p:cNvPicPr>
          <p:nvPr/>
        </p:nvPicPr>
        <p:blipFill>
          <a:blip r:embed="rId2" cstate="print"/>
          <a:srcRect t="31944" r="18593"/>
          <a:stretch>
            <a:fillRect/>
          </a:stretch>
        </p:blipFill>
        <p:spPr bwMode="auto">
          <a:xfrm>
            <a:off x="420688" y="1497013"/>
            <a:ext cx="6700837" cy="3994150"/>
          </a:xfrm>
          <a:prstGeom prst="rect">
            <a:avLst/>
          </a:prstGeom>
          <a:noFill/>
        </p:spPr>
      </p:pic>
      <p:sp>
        <p:nvSpPr>
          <p:cNvPr id="30730" name="Freeform 10"/>
          <p:cNvSpPr>
            <a:spLocks/>
          </p:cNvSpPr>
          <p:nvPr/>
        </p:nvSpPr>
        <p:spPr bwMode="auto">
          <a:xfrm>
            <a:off x="1631950" y="2459038"/>
            <a:ext cx="330200" cy="128587"/>
          </a:xfrm>
          <a:custGeom>
            <a:avLst/>
            <a:gdLst/>
            <a:ahLst/>
            <a:cxnLst>
              <a:cxn ang="0">
                <a:pos x="0" y="81"/>
              </a:cxn>
              <a:cxn ang="0">
                <a:pos x="156" y="0"/>
              </a:cxn>
              <a:cxn ang="0">
                <a:pos x="208" y="0"/>
              </a:cxn>
            </a:cxnLst>
            <a:rect l="0" t="0" r="r" b="b"/>
            <a:pathLst>
              <a:path w="208" h="81">
                <a:moveTo>
                  <a:pt x="0" y="81"/>
                </a:moveTo>
                <a:lnTo>
                  <a:pt x="156" y="0"/>
                </a:lnTo>
                <a:lnTo>
                  <a:pt x="208" y="0"/>
                </a:lnTo>
              </a:path>
            </a:pathLst>
          </a:custGeom>
          <a:noFill/>
          <a:ln w="12700">
            <a:solidFill>
              <a:srgbClr val="231F20"/>
            </a:solidFill>
            <a:prstDash val="solid"/>
            <a:round/>
            <a:headEnd/>
            <a:tailEnd/>
          </a:ln>
        </p:spPr>
        <p:txBody>
          <a:bodyPr/>
          <a:lstStyle/>
          <a:p>
            <a:endParaRPr lang="en-US"/>
          </a:p>
        </p:txBody>
      </p:sp>
      <p:sp>
        <p:nvSpPr>
          <p:cNvPr id="30731" name="Line 11"/>
          <p:cNvSpPr>
            <a:spLocks noChangeShapeType="1"/>
          </p:cNvSpPr>
          <p:nvPr/>
        </p:nvSpPr>
        <p:spPr bwMode="auto">
          <a:xfrm flipH="1" flipV="1">
            <a:off x="1847850" y="1814513"/>
            <a:ext cx="6350" cy="130175"/>
          </a:xfrm>
          <a:prstGeom prst="line">
            <a:avLst/>
          </a:prstGeom>
          <a:noFill/>
          <a:ln w="12700">
            <a:solidFill>
              <a:srgbClr val="231F20"/>
            </a:solidFill>
            <a:round/>
            <a:headEnd/>
            <a:tailEnd/>
          </a:ln>
        </p:spPr>
        <p:txBody>
          <a:bodyPr/>
          <a:lstStyle/>
          <a:p>
            <a:endParaRPr lang="en-US"/>
          </a:p>
        </p:txBody>
      </p:sp>
      <p:sp>
        <p:nvSpPr>
          <p:cNvPr id="30732" name="Line 12"/>
          <p:cNvSpPr>
            <a:spLocks noChangeShapeType="1"/>
          </p:cNvSpPr>
          <p:nvPr/>
        </p:nvSpPr>
        <p:spPr bwMode="auto">
          <a:xfrm>
            <a:off x="1450975" y="3051175"/>
            <a:ext cx="377825" cy="1588"/>
          </a:xfrm>
          <a:prstGeom prst="line">
            <a:avLst/>
          </a:prstGeom>
          <a:noFill/>
          <a:ln w="12700">
            <a:solidFill>
              <a:srgbClr val="231F20"/>
            </a:solidFill>
            <a:round/>
            <a:headEnd/>
            <a:tailEnd/>
          </a:ln>
        </p:spPr>
        <p:txBody>
          <a:bodyPr/>
          <a:lstStyle/>
          <a:p>
            <a:endParaRPr lang="en-US"/>
          </a:p>
        </p:txBody>
      </p:sp>
      <p:sp>
        <p:nvSpPr>
          <p:cNvPr id="30733" name="Freeform 13"/>
          <p:cNvSpPr>
            <a:spLocks/>
          </p:cNvSpPr>
          <p:nvPr/>
        </p:nvSpPr>
        <p:spPr bwMode="auto">
          <a:xfrm>
            <a:off x="1901825" y="4451350"/>
            <a:ext cx="387350" cy="428625"/>
          </a:xfrm>
          <a:custGeom>
            <a:avLst/>
            <a:gdLst/>
            <a:ahLst/>
            <a:cxnLst>
              <a:cxn ang="0">
                <a:pos x="0" y="0"/>
              </a:cxn>
              <a:cxn ang="0">
                <a:pos x="188" y="270"/>
              </a:cxn>
              <a:cxn ang="0">
                <a:pos x="244" y="270"/>
              </a:cxn>
            </a:cxnLst>
            <a:rect l="0" t="0" r="r" b="b"/>
            <a:pathLst>
              <a:path w="244" h="270">
                <a:moveTo>
                  <a:pt x="0" y="0"/>
                </a:moveTo>
                <a:lnTo>
                  <a:pt x="188" y="270"/>
                </a:lnTo>
                <a:lnTo>
                  <a:pt x="244" y="270"/>
                </a:lnTo>
              </a:path>
            </a:pathLst>
          </a:custGeom>
          <a:noFill/>
          <a:ln w="12700">
            <a:solidFill>
              <a:srgbClr val="231F20"/>
            </a:solidFill>
            <a:prstDash val="solid"/>
            <a:round/>
            <a:headEnd/>
            <a:tailEnd/>
          </a:ln>
        </p:spPr>
        <p:txBody>
          <a:bodyPr/>
          <a:lstStyle/>
          <a:p>
            <a:endParaRPr lang="en-US"/>
          </a:p>
        </p:txBody>
      </p:sp>
      <p:sp>
        <p:nvSpPr>
          <p:cNvPr id="30734" name="Freeform 14"/>
          <p:cNvSpPr>
            <a:spLocks/>
          </p:cNvSpPr>
          <p:nvPr/>
        </p:nvSpPr>
        <p:spPr bwMode="auto">
          <a:xfrm>
            <a:off x="2908300" y="2297113"/>
            <a:ext cx="212725" cy="212725"/>
          </a:xfrm>
          <a:custGeom>
            <a:avLst/>
            <a:gdLst/>
            <a:ahLst/>
            <a:cxnLst>
              <a:cxn ang="0">
                <a:pos x="134" y="68"/>
              </a:cxn>
              <a:cxn ang="0">
                <a:pos x="134" y="80"/>
              </a:cxn>
              <a:cxn ang="0">
                <a:pos x="130" y="94"/>
              </a:cxn>
              <a:cxn ang="0">
                <a:pos x="124" y="106"/>
              </a:cxn>
              <a:cxn ang="0">
                <a:pos x="114" y="116"/>
              </a:cxn>
              <a:cxn ang="0">
                <a:pos x="106" y="124"/>
              </a:cxn>
              <a:cxn ang="0">
                <a:pos x="94" y="130"/>
              </a:cxn>
              <a:cxn ang="0">
                <a:pos x="80" y="134"/>
              </a:cxn>
              <a:cxn ang="0">
                <a:pos x="68" y="134"/>
              </a:cxn>
              <a:cxn ang="0">
                <a:pos x="54" y="134"/>
              </a:cxn>
              <a:cxn ang="0">
                <a:pos x="42" y="130"/>
              </a:cxn>
              <a:cxn ang="0">
                <a:pos x="30" y="124"/>
              </a:cxn>
              <a:cxn ang="0">
                <a:pos x="20" y="116"/>
              </a:cxn>
              <a:cxn ang="0">
                <a:pos x="12" y="106"/>
              </a:cxn>
              <a:cxn ang="0">
                <a:pos x="6" y="94"/>
              </a:cxn>
              <a:cxn ang="0">
                <a:pos x="2" y="80"/>
              </a:cxn>
              <a:cxn ang="0">
                <a:pos x="0" y="68"/>
              </a:cxn>
              <a:cxn ang="0">
                <a:pos x="2" y="54"/>
              </a:cxn>
              <a:cxn ang="0">
                <a:pos x="6" y="42"/>
              </a:cxn>
              <a:cxn ang="0">
                <a:pos x="12" y="30"/>
              </a:cxn>
              <a:cxn ang="0">
                <a:pos x="20" y="20"/>
              </a:cxn>
              <a:cxn ang="0">
                <a:pos x="30" y="12"/>
              </a:cxn>
              <a:cxn ang="0">
                <a:pos x="42" y="6"/>
              </a:cxn>
              <a:cxn ang="0">
                <a:pos x="54" y="2"/>
              </a:cxn>
              <a:cxn ang="0">
                <a:pos x="68" y="0"/>
              </a:cxn>
              <a:cxn ang="0">
                <a:pos x="80" y="2"/>
              </a:cxn>
              <a:cxn ang="0">
                <a:pos x="94" y="6"/>
              </a:cxn>
              <a:cxn ang="0">
                <a:pos x="106" y="12"/>
              </a:cxn>
              <a:cxn ang="0">
                <a:pos x="114" y="20"/>
              </a:cxn>
              <a:cxn ang="0">
                <a:pos x="124" y="30"/>
              </a:cxn>
              <a:cxn ang="0">
                <a:pos x="130" y="42"/>
              </a:cxn>
              <a:cxn ang="0">
                <a:pos x="134" y="54"/>
              </a:cxn>
              <a:cxn ang="0">
                <a:pos x="134" y="66"/>
              </a:cxn>
              <a:cxn ang="0">
                <a:pos x="134" y="68"/>
              </a:cxn>
            </a:cxnLst>
            <a:rect l="0" t="0" r="r" b="b"/>
            <a:pathLst>
              <a:path w="134" h="134">
                <a:moveTo>
                  <a:pt x="134" y="68"/>
                </a:moveTo>
                <a:lnTo>
                  <a:pt x="134" y="80"/>
                </a:lnTo>
                <a:lnTo>
                  <a:pt x="130" y="94"/>
                </a:lnTo>
                <a:lnTo>
                  <a:pt x="124" y="106"/>
                </a:lnTo>
                <a:lnTo>
                  <a:pt x="114" y="116"/>
                </a:lnTo>
                <a:lnTo>
                  <a:pt x="106" y="124"/>
                </a:lnTo>
                <a:lnTo>
                  <a:pt x="94" y="130"/>
                </a:lnTo>
                <a:lnTo>
                  <a:pt x="80" y="134"/>
                </a:lnTo>
                <a:lnTo>
                  <a:pt x="68" y="134"/>
                </a:lnTo>
                <a:lnTo>
                  <a:pt x="54" y="134"/>
                </a:lnTo>
                <a:lnTo>
                  <a:pt x="42" y="130"/>
                </a:lnTo>
                <a:lnTo>
                  <a:pt x="30" y="124"/>
                </a:lnTo>
                <a:lnTo>
                  <a:pt x="20" y="116"/>
                </a:lnTo>
                <a:lnTo>
                  <a:pt x="12" y="106"/>
                </a:lnTo>
                <a:lnTo>
                  <a:pt x="6" y="94"/>
                </a:lnTo>
                <a:lnTo>
                  <a:pt x="2" y="80"/>
                </a:lnTo>
                <a:lnTo>
                  <a:pt x="0" y="68"/>
                </a:lnTo>
                <a:lnTo>
                  <a:pt x="2" y="54"/>
                </a:lnTo>
                <a:lnTo>
                  <a:pt x="6" y="42"/>
                </a:lnTo>
                <a:lnTo>
                  <a:pt x="12" y="30"/>
                </a:lnTo>
                <a:lnTo>
                  <a:pt x="20" y="20"/>
                </a:lnTo>
                <a:lnTo>
                  <a:pt x="30" y="12"/>
                </a:lnTo>
                <a:lnTo>
                  <a:pt x="42" y="6"/>
                </a:lnTo>
                <a:lnTo>
                  <a:pt x="54" y="2"/>
                </a:lnTo>
                <a:lnTo>
                  <a:pt x="68" y="0"/>
                </a:lnTo>
                <a:lnTo>
                  <a:pt x="80" y="2"/>
                </a:lnTo>
                <a:lnTo>
                  <a:pt x="94" y="6"/>
                </a:lnTo>
                <a:lnTo>
                  <a:pt x="106" y="12"/>
                </a:lnTo>
                <a:lnTo>
                  <a:pt x="114" y="20"/>
                </a:lnTo>
                <a:lnTo>
                  <a:pt x="124" y="30"/>
                </a:lnTo>
                <a:lnTo>
                  <a:pt x="130" y="42"/>
                </a:lnTo>
                <a:lnTo>
                  <a:pt x="134" y="54"/>
                </a:lnTo>
                <a:lnTo>
                  <a:pt x="134" y="66"/>
                </a:lnTo>
                <a:lnTo>
                  <a:pt x="134" y="68"/>
                </a:lnTo>
                <a:close/>
              </a:path>
            </a:pathLst>
          </a:custGeom>
          <a:solidFill>
            <a:srgbClr val="FFFFFF"/>
          </a:solidFill>
          <a:ln w="9525">
            <a:noFill/>
            <a:round/>
            <a:headEnd/>
            <a:tailEnd/>
          </a:ln>
        </p:spPr>
        <p:txBody>
          <a:bodyPr/>
          <a:lstStyle/>
          <a:p>
            <a:endParaRPr lang="en-US"/>
          </a:p>
        </p:txBody>
      </p:sp>
      <p:sp>
        <p:nvSpPr>
          <p:cNvPr id="30735" name="Freeform 15"/>
          <p:cNvSpPr>
            <a:spLocks/>
          </p:cNvSpPr>
          <p:nvPr/>
        </p:nvSpPr>
        <p:spPr bwMode="auto">
          <a:xfrm>
            <a:off x="2908300" y="2297113"/>
            <a:ext cx="212725" cy="212725"/>
          </a:xfrm>
          <a:custGeom>
            <a:avLst/>
            <a:gdLst/>
            <a:ahLst/>
            <a:cxnLst>
              <a:cxn ang="0">
                <a:pos x="134" y="68"/>
              </a:cxn>
              <a:cxn ang="0">
                <a:pos x="134" y="80"/>
              </a:cxn>
              <a:cxn ang="0">
                <a:pos x="130" y="94"/>
              </a:cxn>
              <a:cxn ang="0">
                <a:pos x="124" y="106"/>
              </a:cxn>
              <a:cxn ang="0">
                <a:pos x="114" y="116"/>
              </a:cxn>
              <a:cxn ang="0">
                <a:pos x="106" y="124"/>
              </a:cxn>
              <a:cxn ang="0">
                <a:pos x="94" y="130"/>
              </a:cxn>
              <a:cxn ang="0">
                <a:pos x="80" y="134"/>
              </a:cxn>
              <a:cxn ang="0">
                <a:pos x="68" y="134"/>
              </a:cxn>
              <a:cxn ang="0">
                <a:pos x="54" y="134"/>
              </a:cxn>
              <a:cxn ang="0">
                <a:pos x="42" y="130"/>
              </a:cxn>
              <a:cxn ang="0">
                <a:pos x="30" y="124"/>
              </a:cxn>
              <a:cxn ang="0">
                <a:pos x="20" y="116"/>
              </a:cxn>
              <a:cxn ang="0">
                <a:pos x="12" y="106"/>
              </a:cxn>
              <a:cxn ang="0">
                <a:pos x="6" y="94"/>
              </a:cxn>
              <a:cxn ang="0">
                <a:pos x="2" y="80"/>
              </a:cxn>
              <a:cxn ang="0">
                <a:pos x="0" y="68"/>
              </a:cxn>
              <a:cxn ang="0">
                <a:pos x="2" y="54"/>
              </a:cxn>
              <a:cxn ang="0">
                <a:pos x="6" y="42"/>
              </a:cxn>
              <a:cxn ang="0">
                <a:pos x="12" y="30"/>
              </a:cxn>
              <a:cxn ang="0">
                <a:pos x="20" y="20"/>
              </a:cxn>
              <a:cxn ang="0">
                <a:pos x="30" y="12"/>
              </a:cxn>
              <a:cxn ang="0">
                <a:pos x="42" y="6"/>
              </a:cxn>
              <a:cxn ang="0">
                <a:pos x="54" y="2"/>
              </a:cxn>
              <a:cxn ang="0">
                <a:pos x="68" y="0"/>
              </a:cxn>
              <a:cxn ang="0">
                <a:pos x="80" y="2"/>
              </a:cxn>
              <a:cxn ang="0">
                <a:pos x="94" y="6"/>
              </a:cxn>
              <a:cxn ang="0">
                <a:pos x="106" y="12"/>
              </a:cxn>
              <a:cxn ang="0">
                <a:pos x="114" y="20"/>
              </a:cxn>
              <a:cxn ang="0">
                <a:pos x="124" y="30"/>
              </a:cxn>
              <a:cxn ang="0">
                <a:pos x="130" y="42"/>
              </a:cxn>
              <a:cxn ang="0">
                <a:pos x="134" y="54"/>
              </a:cxn>
              <a:cxn ang="0">
                <a:pos x="134" y="66"/>
              </a:cxn>
            </a:cxnLst>
            <a:rect l="0" t="0" r="r" b="b"/>
            <a:pathLst>
              <a:path w="134" h="134">
                <a:moveTo>
                  <a:pt x="134" y="68"/>
                </a:moveTo>
                <a:lnTo>
                  <a:pt x="134" y="80"/>
                </a:lnTo>
                <a:lnTo>
                  <a:pt x="130" y="94"/>
                </a:lnTo>
                <a:lnTo>
                  <a:pt x="124" y="106"/>
                </a:lnTo>
                <a:lnTo>
                  <a:pt x="114" y="116"/>
                </a:lnTo>
                <a:lnTo>
                  <a:pt x="106" y="124"/>
                </a:lnTo>
                <a:lnTo>
                  <a:pt x="94" y="130"/>
                </a:lnTo>
                <a:lnTo>
                  <a:pt x="80" y="134"/>
                </a:lnTo>
                <a:lnTo>
                  <a:pt x="68" y="134"/>
                </a:lnTo>
                <a:lnTo>
                  <a:pt x="54" y="134"/>
                </a:lnTo>
                <a:lnTo>
                  <a:pt x="42" y="130"/>
                </a:lnTo>
                <a:lnTo>
                  <a:pt x="30" y="124"/>
                </a:lnTo>
                <a:lnTo>
                  <a:pt x="20" y="116"/>
                </a:lnTo>
                <a:lnTo>
                  <a:pt x="12" y="106"/>
                </a:lnTo>
                <a:lnTo>
                  <a:pt x="6" y="94"/>
                </a:lnTo>
                <a:lnTo>
                  <a:pt x="2" y="80"/>
                </a:lnTo>
                <a:lnTo>
                  <a:pt x="0" y="68"/>
                </a:lnTo>
                <a:lnTo>
                  <a:pt x="2" y="54"/>
                </a:lnTo>
                <a:lnTo>
                  <a:pt x="6" y="42"/>
                </a:lnTo>
                <a:lnTo>
                  <a:pt x="12" y="30"/>
                </a:lnTo>
                <a:lnTo>
                  <a:pt x="20" y="20"/>
                </a:lnTo>
                <a:lnTo>
                  <a:pt x="30" y="12"/>
                </a:lnTo>
                <a:lnTo>
                  <a:pt x="42" y="6"/>
                </a:lnTo>
                <a:lnTo>
                  <a:pt x="54" y="2"/>
                </a:lnTo>
                <a:lnTo>
                  <a:pt x="68" y="0"/>
                </a:lnTo>
                <a:lnTo>
                  <a:pt x="80" y="2"/>
                </a:lnTo>
                <a:lnTo>
                  <a:pt x="94" y="6"/>
                </a:lnTo>
                <a:lnTo>
                  <a:pt x="106" y="12"/>
                </a:lnTo>
                <a:lnTo>
                  <a:pt x="114" y="20"/>
                </a:lnTo>
                <a:lnTo>
                  <a:pt x="124" y="30"/>
                </a:lnTo>
                <a:lnTo>
                  <a:pt x="130" y="42"/>
                </a:lnTo>
                <a:lnTo>
                  <a:pt x="134" y="54"/>
                </a:lnTo>
                <a:lnTo>
                  <a:pt x="134" y="66"/>
                </a:lnTo>
              </a:path>
            </a:pathLst>
          </a:custGeom>
          <a:noFill/>
          <a:ln w="12700">
            <a:solidFill>
              <a:srgbClr val="0092C8"/>
            </a:solidFill>
            <a:prstDash val="solid"/>
            <a:round/>
            <a:headEnd/>
            <a:tailEnd/>
          </a:ln>
        </p:spPr>
        <p:txBody>
          <a:bodyPr/>
          <a:lstStyle/>
          <a:p>
            <a:endParaRPr lang="en-US"/>
          </a:p>
        </p:txBody>
      </p:sp>
      <p:sp>
        <p:nvSpPr>
          <p:cNvPr id="30736" name="Freeform 16"/>
          <p:cNvSpPr>
            <a:spLocks/>
          </p:cNvSpPr>
          <p:nvPr/>
        </p:nvSpPr>
        <p:spPr bwMode="auto">
          <a:xfrm>
            <a:off x="2908300" y="4321175"/>
            <a:ext cx="215900" cy="212725"/>
          </a:xfrm>
          <a:custGeom>
            <a:avLst/>
            <a:gdLst/>
            <a:ahLst/>
            <a:cxnLst>
              <a:cxn ang="0">
                <a:pos x="136" y="68"/>
              </a:cxn>
              <a:cxn ang="0">
                <a:pos x="134" y="80"/>
              </a:cxn>
              <a:cxn ang="0">
                <a:pos x="130" y="94"/>
              </a:cxn>
              <a:cxn ang="0">
                <a:pos x="124" y="106"/>
              </a:cxn>
              <a:cxn ang="0">
                <a:pos x="116" y="116"/>
              </a:cxn>
              <a:cxn ang="0">
                <a:pos x="106" y="124"/>
              </a:cxn>
              <a:cxn ang="0">
                <a:pos x="94" y="130"/>
              </a:cxn>
              <a:cxn ang="0">
                <a:pos x="82" y="134"/>
              </a:cxn>
              <a:cxn ang="0">
                <a:pos x="68" y="134"/>
              </a:cxn>
              <a:cxn ang="0">
                <a:pos x="54" y="134"/>
              </a:cxn>
              <a:cxn ang="0">
                <a:pos x="42" y="130"/>
              </a:cxn>
              <a:cxn ang="0">
                <a:pos x="30" y="124"/>
              </a:cxn>
              <a:cxn ang="0">
                <a:pos x="20" y="116"/>
              </a:cxn>
              <a:cxn ang="0">
                <a:pos x="12" y="106"/>
              </a:cxn>
              <a:cxn ang="0">
                <a:pos x="6" y="94"/>
              </a:cxn>
              <a:cxn ang="0">
                <a:pos x="2" y="80"/>
              </a:cxn>
              <a:cxn ang="0">
                <a:pos x="0" y="68"/>
              </a:cxn>
              <a:cxn ang="0">
                <a:pos x="2" y="54"/>
              </a:cxn>
              <a:cxn ang="0">
                <a:pos x="6" y="42"/>
              </a:cxn>
              <a:cxn ang="0">
                <a:pos x="12" y="30"/>
              </a:cxn>
              <a:cxn ang="0">
                <a:pos x="20" y="20"/>
              </a:cxn>
              <a:cxn ang="0">
                <a:pos x="30" y="12"/>
              </a:cxn>
              <a:cxn ang="0">
                <a:pos x="42" y="6"/>
              </a:cxn>
              <a:cxn ang="0">
                <a:pos x="54" y="2"/>
              </a:cxn>
              <a:cxn ang="0">
                <a:pos x="68" y="0"/>
              </a:cxn>
              <a:cxn ang="0">
                <a:pos x="82" y="2"/>
              </a:cxn>
              <a:cxn ang="0">
                <a:pos x="94" y="6"/>
              </a:cxn>
              <a:cxn ang="0">
                <a:pos x="106" y="12"/>
              </a:cxn>
              <a:cxn ang="0">
                <a:pos x="116" y="20"/>
              </a:cxn>
              <a:cxn ang="0">
                <a:pos x="124" y="30"/>
              </a:cxn>
              <a:cxn ang="0">
                <a:pos x="130" y="42"/>
              </a:cxn>
              <a:cxn ang="0">
                <a:pos x="134" y="54"/>
              </a:cxn>
              <a:cxn ang="0">
                <a:pos x="134" y="68"/>
              </a:cxn>
              <a:cxn ang="0">
                <a:pos x="136" y="68"/>
              </a:cxn>
            </a:cxnLst>
            <a:rect l="0" t="0" r="r" b="b"/>
            <a:pathLst>
              <a:path w="136" h="134">
                <a:moveTo>
                  <a:pt x="136" y="68"/>
                </a:moveTo>
                <a:lnTo>
                  <a:pt x="134" y="80"/>
                </a:lnTo>
                <a:lnTo>
                  <a:pt x="130" y="94"/>
                </a:lnTo>
                <a:lnTo>
                  <a:pt x="124" y="106"/>
                </a:lnTo>
                <a:lnTo>
                  <a:pt x="116" y="116"/>
                </a:lnTo>
                <a:lnTo>
                  <a:pt x="106" y="124"/>
                </a:lnTo>
                <a:lnTo>
                  <a:pt x="94" y="130"/>
                </a:lnTo>
                <a:lnTo>
                  <a:pt x="82" y="134"/>
                </a:lnTo>
                <a:lnTo>
                  <a:pt x="68" y="134"/>
                </a:lnTo>
                <a:lnTo>
                  <a:pt x="54" y="134"/>
                </a:lnTo>
                <a:lnTo>
                  <a:pt x="42" y="130"/>
                </a:lnTo>
                <a:lnTo>
                  <a:pt x="30" y="124"/>
                </a:lnTo>
                <a:lnTo>
                  <a:pt x="20" y="116"/>
                </a:lnTo>
                <a:lnTo>
                  <a:pt x="12" y="106"/>
                </a:lnTo>
                <a:lnTo>
                  <a:pt x="6" y="94"/>
                </a:lnTo>
                <a:lnTo>
                  <a:pt x="2" y="80"/>
                </a:lnTo>
                <a:lnTo>
                  <a:pt x="0" y="68"/>
                </a:lnTo>
                <a:lnTo>
                  <a:pt x="2" y="54"/>
                </a:lnTo>
                <a:lnTo>
                  <a:pt x="6" y="42"/>
                </a:lnTo>
                <a:lnTo>
                  <a:pt x="12" y="30"/>
                </a:lnTo>
                <a:lnTo>
                  <a:pt x="20" y="20"/>
                </a:lnTo>
                <a:lnTo>
                  <a:pt x="30" y="12"/>
                </a:lnTo>
                <a:lnTo>
                  <a:pt x="42" y="6"/>
                </a:lnTo>
                <a:lnTo>
                  <a:pt x="54" y="2"/>
                </a:lnTo>
                <a:lnTo>
                  <a:pt x="68" y="0"/>
                </a:lnTo>
                <a:lnTo>
                  <a:pt x="82" y="2"/>
                </a:lnTo>
                <a:lnTo>
                  <a:pt x="94" y="6"/>
                </a:lnTo>
                <a:lnTo>
                  <a:pt x="106" y="12"/>
                </a:lnTo>
                <a:lnTo>
                  <a:pt x="116" y="20"/>
                </a:lnTo>
                <a:lnTo>
                  <a:pt x="124" y="30"/>
                </a:lnTo>
                <a:lnTo>
                  <a:pt x="130" y="42"/>
                </a:lnTo>
                <a:lnTo>
                  <a:pt x="134" y="54"/>
                </a:lnTo>
                <a:lnTo>
                  <a:pt x="134" y="68"/>
                </a:lnTo>
                <a:lnTo>
                  <a:pt x="136" y="68"/>
                </a:lnTo>
                <a:close/>
              </a:path>
            </a:pathLst>
          </a:custGeom>
          <a:solidFill>
            <a:srgbClr val="FFFFFF"/>
          </a:solidFill>
          <a:ln w="9525">
            <a:noFill/>
            <a:round/>
            <a:headEnd/>
            <a:tailEnd/>
          </a:ln>
        </p:spPr>
        <p:txBody>
          <a:bodyPr/>
          <a:lstStyle/>
          <a:p>
            <a:endParaRPr lang="en-US"/>
          </a:p>
        </p:txBody>
      </p:sp>
      <p:sp>
        <p:nvSpPr>
          <p:cNvPr id="30737" name="Freeform 17"/>
          <p:cNvSpPr>
            <a:spLocks/>
          </p:cNvSpPr>
          <p:nvPr/>
        </p:nvSpPr>
        <p:spPr bwMode="auto">
          <a:xfrm>
            <a:off x="2908300" y="4321175"/>
            <a:ext cx="215900" cy="212725"/>
          </a:xfrm>
          <a:custGeom>
            <a:avLst/>
            <a:gdLst/>
            <a:ahLst/>
            <a:cxnLst>
              <a:cxn ang="0">
                <a:pos x="136" y="68"/>
              </a:cxn>
              <a:cxn ang="0">
                <a:pos x="134" y="80"/>
              </a:cxn>
              <a:cxn ang="0">
                <a:pos x="130" y="94"/>
              </a:cxn>
              <a:cxn ang="0">
                <a:pos x="124" y="106"/>
              </a:cxn>
              <a:cxn ang="0">
                <a:pos x="116" y="116"/>
              </a:cxn>
              <a:cxn ang="0">
                <a:pos x="106" y="124"/>
              </a:cxn>
              <a:cxn ang="0">
                <a:pos x="94" y="130"/>
              </a:cxn>
              <a:cxn ang="0">
                <a:pos x="82" y="134"/>
              </a:cxn>
              <a:cxn ang="0">
                <a:pos x="68" y="134"/>
              </a:cxn>
              <a:cxn ang="0">
                <a:pos x="54" y="134"/>
              </a:cxn>
              <a:cxn ang="0">
                <a:pos x="42" y="130"/>
              </a:cxn>
              <a:cxn ang="0">
                <a:pos x="30" y="124"/>
              </a:cxn>
              <a:cxn ang="0">
                <a:pos x="20" y="116"/>
              </a:cxn>
              <a:cxn ang="0">
                <a:pos x="12" y="106"/>
              </a:cxn>
              <a:cxn ang="0">
                <a:pos x="6" y="94"/>
              </a:cxn>
              <a:cxn ang="0">
                <a:pos x="2" y="80"/>
              </a:cxn>
              <a:cxn ang="0">
                <a:pos x="0" y="68"/>
              </a:cxn>
              <a:cxn ang="0">
                <a:pos x="2" y="54"/>
              </a:cxn>
              <a:cxn ang="0">
                <a:pos x="6" y="42"/>
              </a:cxn>
              <a:cxn ang="0">
                <a:pos x="12" y="30"/>
              </a:cxn>
              <a:cxn ang="0">
                <a:pos x="20" y="20"/>
              </a:cxn>
              <a:cxn ang="0">
                <a:pos x="30" y="12"/>
              </a:cxn>
              <a:cxn ang="0">
                <a:pos x="42" y="6"/>
              </a:cxn>
              <a:cxn ang="0">
                <a:pos x="54" y="2"/>
              </a:cxn>
              <a:cxn ang="0">
                <a:pos x="68" y="0"/>
              </a:cxn>
              <a:cxn ang="0">
                <a:pos x="82" y="2"/>
              </a:cxn>
              <a:cxn ang="0">
                <a:pos x="94" y="6"/>
              </a:cxn>
              <a:cxn ang="0">
                <a:pos x="106" y="12"/>
              </a:cxn>
              <a:cxn ang="0">
                <a:pos x="116" y="20"/>
              </a:cxn>
              <a:cxn ang="0">
                <a:pos x="124" y="30"/>
              </a:cxn>
              <a:cxn ang="0">
                <a:pos x="130" y="42"/>
              </a:cxn>
              <a:cxn ang="0">
                <a:pos x="134" y="54"/>
              </a:cxn>
              <a:cxn ang="0">
                <a:pos x="134" y="68"/>
              </a:cxn>
            </a:cxnLst>
            <a:rect l="0" t="0" r="r" b="b"/>
            <a:pathLst>
              <a:path w="136" h="134">
                <a:moveTo>
                  <a:pt x="136" y="68"/>
                </a:moveTo>
                <a:lnTo>
                  <a:pt x="134" y="80"/>
                </a:lnTo>
                <a:lnTo>
                  <a:pt x="130" y="94"/>
                </a:lnTo>
                <a:lnTo>
                  <a:pt x="124" y="106"/>
                </a:lnTo>
                <a:lnTo>
                  <a:pt x="116" y="116"/>
                </a:lnTo>
                <a:lnTo>
                  <a:pt x="106" y="124"/>
                </a:lnTo>
                <a:lnTo>
                  <a:pt x="94" y="130"/>
                </a:lnTo>
                <a:lnTo>
                  <a:pt x="82" y="134"/>
                </a:lnTo>
                <a:lnTo>
                  <a:pt x="68" y="134"/>
                </a:lnTo>
                <a:lnTo>
                  <a:pt x="54" y="134"/>
                </a:lnTo>
                <a:lnTo>
                  <a:pt x="42" y="130"/>
                </a:lnTo>
                <a:lnTo>
                  <a:pt x="30" y="124"/>
                </a:lnTo>
                <a:lnTo>
                  <a:pt x="20" y="116"/>
                </a:lnTo>
                <a:lnTo>
                  <a:pt x="12" y="106"/>
                </a:lnTo>
                <a:lnTo>
                  <a:pt x="6" y="94"/>
                </a:lnTo>
                <a:lnTo>
                  <a:pt x="2" y="80"/>
                </a:lnTo>
                <a:lnTo>
                  <a:pt x="0" y="68"/>
                </a:lnTo>
                <a:lnTo>
                  <a:pt x="2" y="54"/>
                </a:lnTo>
                <a:lnTo>
                  <a:pt x="6" y="42"/>
                </a:lnTo>
                <a:lnTo>
                  <a:pt x="12" y="30"/>
                </a:lnTo>
                <a:lnTo>
                  <a:pt x="20" y="20"/>
                </a:lnTo>
                <a:lnTo>
                  <a:pt x="30" y="12"/>
                </a:lnTo>
                <a:lnTo>
                  <a:pt x="42" y="6"/>
                </a:lnTo>
                <a:lnTo>
                  <a:pt x="54" y="2"/>
                </a:lnTo>
                <a:lnTo>
                  <a:pt x="68" y="0"/>
                </a:lnTo>
                <a:lnTo>
                  <a:pt x="82" y="2"/>
                </a:lnTo>
                <a:lnTo>
                  <a:pt x="94" y="6"/>
                </a:lnTo>
                <a:lnTo>
                  <a:pt x="106" y="12"/>
                </a:lnTo>
                <a:lnTo>
                  <a:pt x="116" y="20"/>
                </a:lnTo>
                <a:lnTo>
                  <a:pt x="124" y="30"/>
                </a:lnTo>
                <a:lnTo>
                  <a:pt x="130" y="42"/>
                </a:lnTo>
                <a:lnTo>
                  <a:pt x="134" y="54"/>
                </a:lnTo>
                <a:lnTo>
                  <a:pt x="134" y="68"/>
                </a:lnTo>
              </a:path>
            </a:pathLst>
          </a:custGeom>
          <a:noFill/>
          <a:ln w="12700">
            <a:solidFill>
              <a:srgbClr val="0092C8"/>
            </a:solidFill>
            <a:prstDash val="solid"/>
            <a:round/>
            <a:headEnd/>
            <a:tailEnd/>
          </a:ln>
        </p:spPr>
        <p:txBody>
          <a:bodyPr/>
          <a:lstStyle/>
          <a:p>
            <a:endParaRPr lang="en-US"/>
          </a:p>
        </p:txBody>
      </p:sp>
      <p:sp>
        <p:nvSpPr>
          <p:cNvPr id="30738" name="Line 18"/>
          <p:cNvSpPr>
            <a:spLocks noChangeShapeType="1"/>
          </p:cNvSpPr>
          <p:nvPr/>
        </p:nvSpPr>
        <p:spPr bwMode="auto">
          <a:xfrm flipV="1">
            <a:off x="5900738" y="2030413"/>
            <a:ext cx="1587" cy="234950"/>
          </a:xfrm>
          <a:prstGeom prst="line">
            <a:avLst/>
          </a:prstGeom>
          <a:noFill/>
          <a:ln w="12700">
            <a:solidFill>
              <a:srgbClr val="231F20"/>
            </a:solidFill>
            <a:round/>
            <a:headEnd/>
            <a:tailEnd/>
          </a:ln>
        </p:spPr>
        <p:txBody>
          <a:bodyPr/>
          <a:lstStyle/>
          <a:p>
            <a:endParaRPr lang="en-US"/>
          </a:p>
        </p:txBody>
      </p:sp>
      <p:sp>
        <p:nvSpPr>
          <p:cNvPr id="30739" name="Rectangle 19"/>
          <p:cNvSpPr>
            <a:spLocks noChangeArrowheads="1"/>
          </p:cNvSpPr>
          <p:nvPr/>
        </p:nvSpPr>
        <p:spPr bwMode="auto">
          <a:xfrm>
            <a:off x="2967038" y="2279650"/>
            <a:ext cx="109537" cy="231775"/>
          </a:xfrm>
          <a:prstGeom prst="rect">
            <a:avLst/>
          </a:prstGeom>
          <a:noFill/>
          <a:ln w="9525">
            <a:noFill/>
            <a:miter lim="800000"/>
            <a:headEnd/>
            <a:tailEnd/>
          </a:ln>
        </p:spPr>
        <p:txBody>
          <a:bodyPr wrap="none" lIns="0" tIns="0" rIns="0" bIns="0">
            <a:spAutoFit/>
          </a:bodyPr>
          <a:lstStyle/>
          <a:p>
            <a:r>
              <a:rPr lang="en-US" sz="1300">
                <a:solidFill>
                  <a:srgbClr val="0092C8"/>
                </a:solidFill>
                <a:latin typeface="Arial Black" charset="0"/>
              </a:rPr>
              <a:t>1</a:t>
            </a:r>
            <a:endParaRPr lang="en-US" sz="1800">
              <a:latin typeface="Arial" charset="0"/>
            </a:endParaRPr>
          </a:p>
        </p:txBody>
      </p:sp>
      <p:sp>
        <p:nvSpPr>
          <p:cNvPr id="30740" name="Rectangle 20"/>
          <p:cNvSpPr>
            <a:spLocks noChangeArrowheads="1"/>
          </p:cNvSpPr>
          <p:nvPr/>
        </p:nvSpPr>
        <p:spPr bwMode="auto">
          <a:xfrm>
            <a:off x="2900363" y="2298700"/>
            <a:ext cx="1616075" cy="850900"/>
          </a:xfrm>
          <a:prstGeom prst="rect">
            <a:avLst/>
          </a:prstGeom>
          <a:noFill/>
          <a:ln w="9525">
            <a:noFill/>
            <a:miter lim="800000"/>
            <a:headEnd/>
            <a:tailEnd/>
          </a:ln>
        </p:spPr>
        <p:txBody>
          <a:bodyPr wrap="none" lIns="0" tIns="0" rIns="0" bIns="0">
            <a:spAutoFit/>
          </a:bodyPr>
          <a:lstStyle/>
          <a:p>
            <a:r>
              <a:rPr lang="en-US" sz="1400" b="1">
                <a:solidFill>
                  <a:srgbClr val="0092C8"/>
                </a:solidFill>
                <a:latin typeface="Arial" charset="0"/>
              </a:rPr>
              <a:t>      The membrane-</a:t>
            </a:r>
          </a:p>
          <a:p>
            <a:r>
              <a:rPr lang="en-US" sz="1400" b="1">
                <a:solidFill>
                  <a:srgbClr val="0092C8"/>
                </a:solidFill>
                <a:latin typeface="Arial" charset="0"/>
              </a:rPr>
              <a:t>bound vesicle </a:t>
            </a:r>
            <a:endParaRPr lang="en-US" sz="1800" b="1">
              <a:latin typeface="Arial" charset="0"/>
            </a:endParaRPr>
          </a:p>
          <a:p>
            <a:r>
              <a:rPr lang="en-US" sz="1400" b="1">
                <a:solidFill>
                  <a:srgbClr val="0092C8"/>
                </a:solidFill>
                <a:latin typeface="Arial" charset="0"/>
              </a:rPr>
              <a:t>migrates to the </a:t>
            </a:r>
            <a:endParaRPr lang="en-US" sz="1800" b="1">
              <a:latin typeface="Arial" charset="0"/>
            </a:endParaRPr>
          </a:p>
          <a:p>
            <a:r>
              <a:rPr lang="en-US" sz="1400" b="1">
                <a:solidFill>
                  <a:srgbClr val="0092C8"/>
                </a:solidFill>
                <a:latin typeface="Arial" charset="0"/>
              </a:rPr>
              <a:t>plasma membrane.</a:t>
            </a:r>
            <a:endParaRPr lang="en-US" sz="1800" b="1">
              <a:latin typeface="Arial" charset="0"/>
            </a:endParaRPr>
          </a:p>
        </p:txBody>
      </p:sp>
      <p:sp>
        <p:nvSpPr>
          <p:cNvPr id="30741" name="Rectangle 21"/>
          <p:cNvSpPr>
            <a:spLocks noChangeArrowheads="1"/>
          </p:cNvSpPr>
          <p:nvPr/>
        </p:nvSpPr>
        <p:spPr bwMode="auto">
          <a:xfrm>
            <a:off x="2963863" y="4302125"/>
            <a:ext cx="109537" cy="231775"/>
          </a:xfrm>
          <a:prstGeom prst="rect">
            <a:avLst/>
          </a:prstGeom>
          <a:noFill/>
          <a:ln w="9525">
            <a:noFill/>
            <a:miter lim="800000"/>
            <a:headEnd/>
            <a:tailEnd/>
          </a:ln>
        </p:spPr>
        <p:txBody>
          <a:bodyPr wrap="none" lIns="0" tIns="0" rIns="0" bIns="0">
            <a:spAutoFit/>
          </a:bodyPr>
          <a:lstStyle/>
          <a:p>
            <a:r>
              <a:rPr lang="en-US" sz="1300">
                <a:solidFill>
                  <a:srgbClr val="0092C8"/>
                </a:solidFill>
                <a:latin typeface="Arial Black" charset="0"/>
              </a:rPr>
              <a:t>2</a:t>
            </a:r>
            <a:endParaRPr lang="en-US" sz="1800">
              <a:latin typeface="Arial" charset="0"/>
            </a:endParaRPr>
          </a:p>
        </p:txBody>
      </p:sp>
      <p:sp>
        <p:nvSpPr>
          <p:cNvPr id="30742" name="Rectangle 22"/>
          <p:cNvSpPr>
            <a:spLocks noChangeArrowheads="1"/>
          </p:cNvSpPr>
          <p:nvPr/>
        </p:nvSpPr>
        <p:spPr bwMode="auto">
          <a:xfrm>
            <a:off x="2900363" y="4321175"/>
            <a:ext cx="1725612" cy="1276350"/>
          </a:xfrm>
          <a:prstGeom prst="rect">
            <a:avLst/>
          </a:prstGeom>
          <a:noFill/>
          <a:ln w="9525">
            <a:noFill/>
            <a:miter lim="800000"/>
            <a:headEnd/>
            <a:tailEnd/>
          </a:ln>
        </p:spPr>
        <p:txBody>
          <a:bodyPr wrap="none" lIns="0" tIns="0" rIns="0" bIns="0">
            <a:spAutoFit/>
          </a:bodyPr>
          <a:lstStyle/>
          <a:p>
            <a:r>
              <a:rPr lang="en-US" sz="1400" b="1">
                <a:solidFill>
                  <a:srgbClr val="0092C8"/>
                </a:solidFill>
                <a:latin typeface="Arial" charset="0"/>
              </a:rPr>
              <a:t>      There, proteins</a:t>
            </a:r>
          </a:p>
          <a:p>
            <a:r>
              <a:rPr lang="en-US" sz="1400" b="1">
                <a:solidFill>
                  <a:srgbClr val="0092C8"/>
                </a:solidFill>
                <a:latin typeface="Arial" charset="0"/>
              </a:rPr>
              <a:t>at the vesicle </a:t>
            </a:r>
            <a:endParaRPr lang="en-US" sz="1800" b="1">
              <a:latin typeface="Arial" charset="0"/>
            </a:endParaRPr>
          </a:p>
          <a:p>
            <a:r>
              <a:rPr lang="en-US" sz="1400" b="1">
                <a:solidFill>
                  <a:srgbClr val="0092C8"/>
                </a:solidFill>
                <a:latin typeface="Arial" charset="0"/>
              </a:rPr>
              <a:t>surface (v-SNAREs) </a:t>
            </a:r>
            <a:endParaRPr lang="en-US" sz="1800" b="1">
              <a:latin typeface="Arial" charset="0"/>
            </a:endParaRPr>
          </a:p>
          <a:p>
            <a:r>
              <a:rPr lang="en-US" sz="1400" b="1">
                <a:solidFill>
                  <a:srgbClr val="0092C8"/>
                </a:solidFill>
                <a:latin typeface="Arial" charset="0"/>
              </a:rPr>
              <a:t>bind with t-SNAREs </a:t>
            </a:r>
            <a:endParaRPr lang="en-US" sz="1800" b="1">
              <a:latin typeface="Arial" charset="0"/>
            </a:endParaRPr>
          </a:p>
          <a:p>
            <a:r>
              <a:rPr lang="en-US" sz="1400" b="1">
                <a:solidFill>
                  <a:srgbClr val="0092C8"/>
                </a:solidFill>
                <a:latin typeface="Arial" charset="0"/>
              </a:rPr>
              <a:t>(plasma membrane </a:t>
            </a:r>
            <a:endParaRPr lang="en-US" sz="1800" b="1">
              <a:latin typeface="Arial" charset="0"/>
            </a:endParaRPr>
          </a:p>
          <a:p>
            <a:r>
              <a:rPr lang="en-US" sz="1400" b="1">
                <a:solidFill>
                  <a:srgbClr val="0092C8"/>
                </a:solidFill>
                <a:latin typeface="Arial" charset="0"/>
              </a:rPr>
              <a:t>proteins).</a:t>
            </a:r>
          </a:p>
        </p:txBody>
      </p:sp>
      <p:sp>
        <p:nvSpPr>
          <p:cNvPr id="30743" name="Rectangle 23"/>
          <p:cNvSpPr>
            <a:spLocks noChangeArrowheads="1"/>
          </p:cNvSpPr>
          <p:nvPr/>
        </p:nvSpPr>
        <p:spPr bwMode="auto">
          <a:xfrm>
            <a:off x="228600" y="533400"/>
            <a:ext cx="8915400" cy="430887"/>
          </a:xfrm>
          <a:prstGeom prst="rect">
            <a:avLst/>
          </a:prstGeom>
          <a:noFill/>
          <a:ln w="9525">
            <a:noFill/>
            <a:miter lim="800000"/>
            <a:headEnd/>
            <a:tailEnd/>
          </a:ln>
        </p:spPr>
        <p:txBody>
          <a:bodyPr wrap="square" lIns="0" tIns="0" rIns="0" bIns="0">
            <a:spAutoFit/>
          </a:bodyPr>
          <a:lstStyle/>
          <a:p>
            <a:pPr algn="ctr"/>
            <a:r>
              <a:rPr lang="en-US" sz="2800" dirty="0">
                <a:solidFill>
                  <a:srgbClr val="231F20"/>
                </a:solidFill>
                <a:latin typeface="Arial Black" charset="0"/>
              </a:rPr>
              <a:t>The </a:t>
            </a:r>
            <a:r>
              <a:rPr lang="en-US" sz="2800" dirty="0" smtClean="0">
                <a:solidFill>
                  <a:srgbClr val="231F20"/>
                </a:solidFill>
                <a:latin typeface="Arial Black" charset="0"/>
              </a:rPr>
              <a:t>process of </a:t>
            </a:r>
            <a:r>
              <a:rPr lang="en-US" sz="2800" dirty="0">
                <a:solidFill>
                  <a:srgbClr val="231F20"/>
                </a:solidFill>
                <a:latin typeface="Arial Black" charset="0"/>
              </a:rPr>
              <a:t>exocytosis</a:t>
            </a:r>
            <a:endParaRPr lang="en-US" sz="2800" dirty="0">
              <a:latin typeface="Arial" charset="0"/>
            </a:endParaRPr>
          </a:p>
        </p:txBody>
      </p:sp>
      <p:sp>
        <p:nvSpPr>
          <p:cNvPr id="30744" name="Rectangle 24"/>
          <p:cNvSpPr>
            <a:spLocks noChangeArrowheads="1"/>
          </p:cNvSpPr>
          <p:nvPr/>
        </p:nvSpPr>
        <p:spPr bwMode="auto">
          <a:xfrm>
            <a:off x="439738" y="1584325"/>
            <a:ext cx="912812" cy="365125"/>
          </a:xfrm>
          <a:prstGeom prst="rect">
            <a:avLst/>
          </a:prstGeom>
          <a:noFill/>
          <a:ln w="9525">
            <a:noFill/>
            <a:miter lim="800000"/>
            <a:headEnd/>
            <a:tailEnd/>
          </a:ln>
        </p:spPr>
        <p:txBody>
          <a:bodyPr wrap="none" lIns="0" tIns="0" rIns="0" bIns="0">
            <a:spAutoFit/>
          </a:bodyPr>
          <a:lstStyle/>
          <a:p>
            <a:r>
              <a:rPr lang="en-US" sz="1200" b="1" i="1">
                <a:solidFill>
                  <a:srgbClr val="231F20"/>
                </a:solidFill>
                <a:latin typeface="Arial" charset="0"/>
              </a:rPr>
              <a:t>Extracellular</a:t>
            </a:r>
          </a:p>
          <a:p>
            <a:r>
              <a:rPr lang="en-US" sz="1200" b="1" i="1">
                <a:solidFill>
                  <a:srgbClr val="231F20"/>
                </a:solidFill>
                <a:latin typeface="Arial" charset="0"/>
              </a:rPr>
              <a:t>fluid</a:t>
            </a:r>
            <a:endParaRPr lang="en-US" sz="1800">
              <a:latin typeface="Arial" charset="0"/>
            </a:endParaRPr>
          </a:p>
        </p:txBody>
      </p:sp>
      <p:sp>
        <p:nvSpPr>
          <p:cNvPr id="30745" name="Rectangle 25"/>
          <p:cNvSpPr>
            <a:spLocks noChangeArrowheads="1"/>
          </p:cNvSpPr>
          <p:nvPr/>
        </p:nvSpPr>
        <p:spPr bwMode="auto">
          <a:xfrm>
            <a:off x="1443038" y="1495425"/>
            <a:ext cx="1343025" cy="365125"/>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Plasma membrane</a:t>
            </a:r>
          </a:p>
          <a:p>
            <a:r>
              <a:rPr lang="en-US" sz="1200" b="1">
                <a:solidFill>
                  <a:srgbClr val="231F20"/>
                </a:solidFill>
                <a:latin typeface="Arial" charset="0"/>
              </a:rPr>
              <a:t>SNARE (t-SNARE)</a:t>
            </a:r>
            <a:endParaRPr lang="en-US" sz="1800" b="1">
              <a:latin typeface="Arial" charset="0"/>
            </a:endParaRPr>
          </a:p>
        </p:txBody>
      </p:sp>
      <p:sp>
        <p:nvSpPr>
          <p:cNvPr id="30746" name="Rectangle 26"/>
          <p:cNvSpPr>
            <a:spLocks noChangeArrowheads="1"/>
          </p:cNvSpPr>
          <p:nvPr/>
        </p:nvSpPr>
        <p:spPr bwMode="auto">
          <a:xfrm>
            <a:off x="461963" y="2311400"/>
            <a:ext cx="700087" cy="365125"/>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Secretory</a:t>
            </a:r>
          </a:p>
          <a:p>
            <a:r>
              <a:rPr lang="en-US" sz="1200" b="1">
                <a:solidFill>
                  <a:srgbClr val="231F20"/>
                </a:solidFill>
                <a:latin typeface="Arial" charset="0"/>
              </a:rPr>
              <a:t>vesicle</a:t>
            </a:r>
            <a:endParaRPr lang="en-US" sz="1800" b="1">
              <a:latin typeface="Arial" charset="0"/>
            </a:endParaRPr>
          </a:p>
        </p:txBody>
      </p:sp>
      <p:sp>
        <p:nvSpPr>
          <p:cNvPr id="30747" name="Rectangle 27"/>
          <p:cNvSpPr>
            <a:spLocks noChangeArrowheads="1"/>
          </p:cNvSpPr>
          <p:nvPr/>
        </p:nvSpPr>
        <p:spPr bwMode="auto">
          <a:xfrm>
            <a:off x="1982788" y="2387600"/>
            <a:ext cx="811212" cy="547688"/>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Vesicle</a:t>
            </a:r>
          </a:p>
          <a:p>
            <a:r>
              <a:rPr lang="en-US" sz="1200" b="1">
                <a:solidFill>
                  <a:srgbClr val="231F20"/>
                </a:solidFill>
                <a:latin typeface="Arial" charset="0"/>
              </a:rPr>
              <a:t>SNARE</a:t>
            </a:r>
          </a:p>
          <a:p>
            <a:r>
              <a:rPr lang="en-US" sz="1200" b="1">
                <a:solidFill>
                  <a:srgbClr val="231F20"/>
                </a:solidFill>
                <a:latin typeface="Arial" charset="0"/>
              </a:rPr>
              <a:t>(v-SNARE) </a:t>
            </a:r>
          </a:p>
        </p:txBody>
      </p:sp>
      <p:sp>
        <p:nvSpPr>
          <p:cNvPr id="30748" name="Rectangle 28"/>
          <p:cNvSpPr>
            <a:spLocks noChangeArrowheads="1"/>
          </p:cNvSpPr>
          <p:nvPr/>
        </p:nvSpPr>
        <p:spPr bwMode="auto">
          <a:xfrm>
            <a:off x="1865313" y="2949575"/>
            <a:ext cx="844550" cy="365125"/>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Molecule to</a:t>
            </a:r>
          </a:p>
          <a:p>
            <a:r>
              <a:rPr lang="en-US" sz="1200" b="1">
                <a:solidFill>
                  <a:srgbClr val="231F20"/>
                </a:solidFill>
                <a:latin typeface="Arial" charset="0"/>
              </a:rPr>
              <a:t>be secreted</a:t>
            </a:r>
            <a:endParaRPr lang="en-US" sz="1800" b="1">
              <a:latin typeface="Arial" charset="0"/>
            </a:endParaRPr>
          </a:p>
        </p:txBody>
      </p:sp>
      <p:sp>
        <p:nvSpPr>
          <p:cNvPr id="30749" name="Rectangle 29"/>
          <p:cNvSpPr>
            <a:spLocks noChangeArrowheads="1"/>
          </p:cNvSpPr>
          <p:nvPr/>
        </p:nvSpPr>
        <p:spPr bwMode="auto">
          <a:xfrm>
            <a:off x="1938338" y="3327400"/>
            <a:ext cx="777875" cy="182563"/>
          </a:xfrm>
          <a:prstGeom prst="rect">
            <a:avLst/>
          </a:prstGeom>
          <a:noFill/>
          <a:ln w="9525">
            <a:noFill/>
            <a:miter lim="800000"/>
            <a:headEnd/>
            <a:tailEnd/>
          </a:ln>
        </p:spPr>
        <p:txBody>
          <a:bodyPr wrap="none" lIns="0" tIns="0" rIns="0" bIns="0">
            <a:spAutoFit/>
          </a:bodyPr>
          <a:lstStyle/>
          <a:p>
            <a:r>
              <a:rPr lang="en-US" sz="1200" b="1" i="1">
                <a:solidFill>
                  <a:srgbClr val="231F20"/>
                </a:solidFill>
                <a:latin typeface="Arial" charset="0"/>
              </a:rPr>
              <a:t>Cytoplasm</a:t>
            </a:r>
            <a:endParaRPr lang="en-US" sz="1800">
              <a:latin typeface="Arial" charset="0"/>
            </a:endParaRPr>
          </a:p>
        </p:txBody>
      </p:sp>
      <p:sp>
        <p:nvSpPr>
          <p:cNvPr id="30750" name="Rectangle 30"/>
          <p:cNvSpPr>
            <a:spLocks noChangeArrowheads="1"/>
          </p:cNvSpPr>
          <p:nvPr/>
        </p:nvSpPr>
        <p:spPr bwMode="auto">
          <a:xfrm>
            <a:off x="2049463" y="4806950"/>
            <a:ext cx="717550" cy="547688"/>
          </a:xfrm>
          <a:prstGeom prst="rect">
            <a:avLst/>
          </a:prstGeom>
          <a:noFill/>
          <a:ln w="9525">
            <a:noFill/>
            <a:miter lim="800000"/>
            <a:headEnd/>
            <a:tailEnd/>
          </a:ln>
        </p:spPr>
        <p:txBody>
          <a:bodyPr wrap="none" lIns="0" tIns="0" rIns="0" bIns="0">
            <a:spAutoFit/>
          </a:bodyPr>
          <a:lstStyle/>
          <a:p>
            <a:pPr algn="r"/>
            <a:r>
              <a:rPr lang="en-US" sz="1200" b="1">
                <a:solidFill>
                  <a:srgbClr val="231F20"/>
                </a:solidFill>
                <a:latin typeface="Arial" charset="0"/>
              </a:rPr>
              <a:t>Fused</a:t>
            </a:r>
          </a:p>
          <a:p>
            <a:pPr algn="r"/>
            <a:r>
              <a:rPr lang="en-US" sz="1200" b="1">
                <a:solidFill>
                  <a:srgbClr val="231F20"/>
                </a:solidFill>
                <a:latin typeface="Arial" charset="0"/>
              </a:rPr>
              <a:t>v- and</a:t>
            </a:r>
            <a:endParaRPr lang="en-US" sz="1800" b="1">
              <a:latin typeface="Arial" charset="0"/>
            </a:endParaRPr>
          </a:p>
          <a:p>
            <a:pPr algn="r"/>
            <a:r>
              <a:rPr lang="en-US" sz="1200" b="1">
                <a:solidFill>
                  <a:srgbClr val="231F20"/>
                </a:solidFill>
                <a:latin typeface="Arial" charset="0"/>
              </a:rPr>
              <a:t>t-SNAREs</a:t>
            </a:r>
            <a:endParaRPr lang="en-US" sz="1800" b="1">
              <a:latin typeface="Arial" charset="0"/>
            </a:endParaRPr>
          </a:p>
        </p:txBody>
      </p:sp>
      <p:sp>
        <p:nvSpPr>
          <p:cNvPr id="30751" name="Freeform 31"/>
          <p:cNvSpPr>
            <a:spLocks/>
          </p:cNvSpPr>
          <p:nvPr/>
        </p:nvSpPr>
        <p:spPr bwMode="auto">
          <a:xfrm>
            <a:off x="7294563" y="2481263"/>
            <a:ext cx="212725" cy="217487"/>
          </a:xfrm>
          <a:custGeom>
            <a:avLst/>
            <a:gdLst/>
            <a:ahLst/>
            <a:cxnLst>
              <a:cxn ang="0">
                <a:pos x="134" y="69"/>
              </a:cxn>
              <a:cxn ang="0">
                <a:pos x="134" y="83"/>
              </a:cxn>
              <a:cxn ang="0">
                <a:pos x="130" y="95"/>
              </a:cxn>
              <a:cxn ang="0">
                <a:pos x="124" y="107"/>
              </a:cxn>
              <a:cxn ang="0">
                <a:pos x="114" y="117"/>
              </a:cxn>
              <a:cxn ang="0">
                <a:pos x="104" y="125"/>
              </a:cxn>
              <a:cxn ang="0">
                <a:pos x="94" y="131"/>
              </a:cxn>
              <a:cxn ang="0">
                <a:pos x="80" y="135"/>
              </a:cxn>
              <a:cxn ang="0">
                <a:pos x="68" y="137"/>
              </a:cxn>
              <a:cxn ang="0">
                <a:pos x="54" y="135"/>
              </a:cxn>
              <a:cxn ang="0">
                <a:pos x="42" y="131"/>
              </a:cxn>
              <a:cxn ang="0">
                <a:pos x="30" y="125"/>
              </a:cxn>
              <a:cxn ang="0">
                <a:pos x="20" y="117"/>
              </a:cxn>
              <a:cxn ang="0">
                <a:pos x="12" y="107"/>
              </a:cxn>
              <a:cxn ang="0">
                <a:pos x="6" y="95"/>
              </a:cxn>
              <a:cxn ang="0">
                <a:pos x="2" y="83"/>
              </a:cxn>
              <a:cxn ang="0">
                <a:pos x="0" y="69"/>
              </a:cxn>
              <a:cxn ang="0">
                <a:pos x="2" y="54"/>
              </a:cxn>
              <a:cxn ang="0">
                <a:pos x="6" y="42"/>
              </a:cxn>
              <a:cxn ang="0">
                <a:pos x="12" y="30"/>
              </a:cxn>
              <a:cxn ang="0">
                <a:pos x="20" y="20"/>
              </a:cxn>
              <a:cxn ang="0">
                <a:pos x="30" y="12"/>
              </a:cxn>
              <a:cxn ang="0">
                <a:pos x="42" y="6"/>
              </a:cxn>
              <a:cxn ang="0">
                <a:pos x="54" y="2"/>
              </a:cxn>
              <a:cxn ang="0">
                <a:pos x="68" y="0"/>
              </a:cxn>
              <a:cxn ang="0">
                <a:pos x="80" y="2"/>
              </a:cxn>
              <a:cxn ang="0">
                <a:pos x="94" y="6"/>
              </a:cxn>
              <a:cxn ang="0">
                <a:pos x="104" y="12"/>
              </a:cxn>
              <a:cxn ang="0">
                <a:pos x="114" y="20"/>
              </a:cxn>
              <a:cxn ang="0">
                <a:pos x="124" y="30"/>
              </a:cxn>
              <a:cxn ang="0">
                <a:pos x="130" y="42"/>
              </a:cxn>
              <a:cxn ang="0">
                <a:pos x="134" y="54"/>
              </a:cxn>
              <a:cxn ang="0">
                <a:pos x="134" y="67"/>
              </a:cxn>
              <a:cxn ang="0">
                <a:pos x="134" y="69"/>
              </a:cxn>
            </a:cxnLst>
            <a:rect l="0" t="0" r="r" b="b"/>
            <a:pathLst>
              <a:path w="134" h="137">
                <a:moveTo>
                  <a:pt x="134" y="69"/>
                </a:moveTo>
                <a:lnTo>
                  <a:pt x="134" y="83"/>
                </a:lnTo>
                <a:lnTo>
                  <a:pt x="130" y="95"/>
                </a:lnTo>
                <a:lnTo>
                  <a:pt x="124" y="107"/>
                </a:lnTo>
                <a:lnTo>
                  <a:pt x="114" y="117"/>
                </a:lnTo>
                <a:lnTo>
                  <a:pt x="104" y="125"/>
                </a:lnTo>
                <a:lnTo>
                  <a:pt x="94" y="131"/>
                </a:lnTo>
                <a:lnTo>
                  <a:pt x="80" y="135"/>
                </a:lnTo>
                <a:lnTo>
                  <a:pt x="68" y="137"/>
                </a:lnTo>
                <a:lnTo>
                  <a:pt x="54" y="135"/>
                </a:lnTo>
                <a:lnTo>
                  <a:pt x="42" y="131"/>
                </a:lnTo>
                <a:lnTo>
                  <a:pt x="30" y="125"/>
                </a:lnTo>
                <a:lnTo>
                  <a:pt x="20" y="117"/>
                </a:lnTo>
                <a:lnTo>
                  <a:pt x="12" y="107"/>
                </a:lnTo>
                <a:lnTo>
                  <a:pt x="6" y="95"/>
                </a:lnTo>
                <a:lnTo>
                  <a:pt x="2" y="83"/>
                </a:lnTo>
                <a:lnTo>
                  <a:pt x="0" y="69"/>
                </a:lnTo>
                <a:lnTo>
                  <a:pt x="2" y="54"/>
                </a:lnTo>
                <a:lnTo>
                  <a:pt x="6" y="42"/>
                </a:lnTo>
                <a:lnTo>
                  <a:pt x="12" y="30"/>
                </a:lnTo>
                <a:lnTo>
                  <a:pt x="20" y="20"/>
                </a:lnTo>
                <a:lnTo>
                  <a:pt x="30" y="12"/>
                </a:lnTo>
                <a:lnTo>
                  <a:pt x="42" y="6"/>
                </a:lnTo>
                <a:lnTo>
                  <a:pt x="54" y="2"/>
                </a:lnTo>
                <a:lnTo>
                  <a:pt x="68" y="0"/>
                </a:lnTo>
                <a:lnTo>
                  <a:pt x="80" y="2"/>
                </a:lnTo>
                <a:lnTo>
                  <a:pt x="94" y="6"/>
                </a:lnTo>
                <a:lnTo>
                  <a:pt x="104" y="12"/>
                </a:lnTo>
                <a:lnTo>
                  <a:pt x="114" y="20"/>
                </a:lnTo>
                <a:lnTo>
                  <a:pt x="124" y="30"/>
                </a:lnTo>
                <a:lnTo>
                  <a:pt x="130" y="42"/>
                </a:lnTo>
                <a:lnTo>
                  <a:pt x="134" y="54"/>
                </a:lnTo>
                <a:lnTo>
                  <a:pt x="134" y="67"/>
                </a:lnTo>
                <a:lnTo>
                  <a:pt x="134" y="69"/>
                </a:lnTo>
                <a:close/>
              </a:path>
            </a:pathLst>
          </a:custGeom>
          <a:solidFill>
            <a:srgbClr val="FFFFFF"/>
          </a:solidFill>
          <a:ln w="9525">
            <a:noFill/>
            <a:round/>
            <a:headEnd/>
            <a:tailEnd/>
          </a:ln>
        </p:spPr>
        <p:txBody>
          <a:bodyPr/>
          <a:lstStyle/>
          <a:p>
            <a:endParaRPr lang="en-US"/>
          </a:p>
        </p:txBody>
      </p:sp>
      <p:sp>
        <p:nvSpPr>
          <p:cNvPr id="30752" name="Freeform 32"/>
          <p:cNvSpPr>
            <a:spLocks/>
          </p:cNvSpPr>
          <p:nvPr/>
        </p:nvSpPr>
        <p:spPr bwMode="auto">
          <a:xfrm>
            <a:off x="7294563" y="2481263"/>
            <a:ext cx="212725" cy="217487"/>
          </a:xfrm>
          <a:custGeom>
            <a:avLst/>
            <a:gdLst/>
            <a:ahLst/>
            <a:cxnLst>
              <a:cxn ang="0">
                <a:pos x="134" y="69"/>
              </a:cxn>
              <a:cxn ang="0">
                <a:pos x="134" y="83"/>
              </a:cxn>
              <a:cxn ang="0">
                <a:pos x="130" y="95"/>
              </a:cxn>
              <a:cxn ang="0">
                <a:pos x="124" y="107"/>
              </a:cxn>
              <a:cxn ang="0">
                <a:pos x="114" y="117"/>
              </a:cxn>
              <a:cxn ang="0">
                <a:pos x="104" y="125"/>
              </a:cxn>
              <a:cxn ang="0">
                <a:pos x="94" y="131"/>
              </a:cxn>
              <a:cxn ang="0">
                <a:pos x="80" y="135"/>
              </a:cxn>
              <a:cxn ang="0">
                <a:pos x="68" y="137"/>
              </a:cxn>
              <a:cxn ang="0">
                <a:pos x="54" y="135"/>
              </a:cxn>
              <a:cxn ang="0">
                <a:pos x="42" y="131"/>
              </a:cxn>
              <a:cxn ang="0">
                <a:pos x="30" y="125"/>
              </a:cxn>
              <a:cxn ang="0">
                <a:pos x="20" y="117"/>
              </a:cxn>
              <a:cxn ang="0">
                <a:pos x="12" y="107"/>
              </a:cxn>
              <a:cxn ang="0">
                <a:pos x="6" y="95"/>
              </a:cxn>
              <a:cxn ang="0">
                <a:pos x="2" y="83"/>
              </a:cxn>
              <a:cxn ang="0">
                <a:pos x="0" y="69"/>
              </a:cxn>
              <a:cxn ang="0">
                <a:pos x="2" y="54"/>
              </a:cxn>
              <a:cxn ang="0">
                <a:pos x="6" y="42"/>
              </a:cxn>
              <a:cxn ang="0">
                <a:pos x="12" y="30"/>
              </a:cxn>
              <a:cxn ang="0">
                <a:pos x="20" y="20"/>
              </a:cxn>
              <a:cxn ang="0">
                <a:pos x="30" y="12"/>
              </a:cxn>
              <a:cxn ang="0">
                <a:pos x="42" y="6"/>
              </a:cxn>
              <a:cxn ang="0">
                <a:pos x="54" y="2"/>
              </a:cxn>
              <a:cxn ang="0">
                <a:pos x="68" y="0"/>
              </a:cxn>
              <a:cxn ang="0">
                <a:pos x="80" y="2"/>
              </a:cxn>
              <a:cxn ang="0">
                <a:pos x="94" y="6"/>
              </a:cxn>
              <a:cxn ang="0">
                <a:pos x="104" y="12"/>
              </a:cxn>
              <a:cxn ang="0">
                <a:pos x="114" y="20"/>
              </a:cxn>
              <a:cxn ang="0">
                <a:pos x="124" y="30"/>
              </a:cxn>
              <a:cxn ang="0">
                <a:pos x="130" y="42"/>
              </a:cxn>
              <a:cxn ang="0">
                <a:pos x="134" y="54"/>
              </a:cxn>
              <a:cxn ang="0">
                <a:pos x="134" y="67"/>
              </a:cxn>
            </a:cxnLst>
            <a:rect l="0" t="0" r="r" b="b"/>
            <a:pathLst>
              <a:path w="134" h="137">
                <a:moveTo>
                  <a:pt x="134" y="69"/>
                </a:moveTo>
                <a:lnTo>
                  <a:pt x="134" y="83"/>
                </a:lnTo>
                <a:lnTo>
                  <a:pt x="130" y="95"/>
                </a:lnTo>
                <a:lnTo>
                  <a:pt x="124" y="107"/>
                </a:lnTo>
                <a:lnTo>
                  <a:pt x="114" y="117"/>
                </a:lnTo>
                <a:lnTo>
                  <a:pt x="104" y="125"/>
                </a:lnTo>
                <a:lnTo>
                  <a:pt x="94" y="131"/>
                </a:lnTo>
                <a:lnTo>
                  <a:pt x="80" y="135"/>
                </a:lnTo>
                <a:lnTo>
                  <a:pt x="68" y="137"/>
                </a:lnTo>
                <a:lnTo>
                  <a:pt x="54" y="135"/>
                </a:lnTo>
                <a:lnTo>
                  <a:pt x="42" y="131"/>
                </a:lnTo>
                <a:lnTo>
                  <a:pt x="30" y="125"/>
                </a:lnTo>
                <a:lnTo>
                  <a:pt x="20" y="117"/>
                </a:lnTo>
                <a:lnTo>
                  <a:pt x="12" y="107"/>
                </a:lnTo>
                <a:lnTo>
                  <a:pt x="6" y="95"/>
                </a:lnTo>
                <a:lnTo>
                  <a:pt x="2" y="83"/>
                </a:lnTo>
                <a:lnTo>
                  <a:pt x="0" y="69"/>
                </a:lnTo>
                <a:lnTo>
                  <a:pt x="2" y="54"/>
                </a:lnTo>
                <a:lnTo>
                  <a:pt x="6" y="42"/>
                </a:lnTo>
                <a:lnTo>
                  <a:pt x="12" y="30"/>
                </a:lnTo>
                <a:lnTo>
                  <a:pt x="20" y="20"/>
                </a:lnTo>
                <a:lnTo>
                  <a:pt x="30" y="12"/>
                </a:lnTo>
                <a:lnTo>
                  <a:pt x="42" y="6"/>
                </a:lnTo>
                <a:lnTo>
                  <a:pt x="54" y="2"/>
                </a:lnTo>
                <a:lnTo>
                  <a:pt x="68" y="0"/>
                </a:lnTo>
                <a:lnTo>
                  <a:pt x="80" y="2"/>
                </a:lnTo>
                <a:lnTo>
                  <a:pt x="94" y="6"/>
                </a:lnTo>
                <a:lnTo>
                  <a:pt x="104" y="12"/>
                </a:lnTo>
                <a:lnTo>
                  <a:pt x="114" y="20"/>
                </a:lnTo>
                <a:lnTo>
                  <a:pt x="124" y="30"/>
                </a:lnTo>
                <a:lnTo>
                  <a:pt x="130" y="42"/>
                </a:lnTo>
                <a:lnTo>
                  <a:pt x="134" y="54"/>
                </a:lnTo>
                <a:lnTo>
                  <a:pt x="134" y="67"/>
                </a:lnTo>
              </a:path>
            </a:pathLst>
          </a:custGeom>
          <a:noFill/>
          <a:ln w="12700">
            <a:solidFill>
              <a:srgbClr val="0092C8"/>
            </a:solidFill>
            <a:prstDash val="solid"/>
            <a:round/>
            <a:headEnd/>
            <a:tailEnd/>
          </a:ln>
        </p:spPr>
        <p:txBody>
          <a:bodyPr/>
          <a:lstStyle/>
          <a:p>
            <a:endParaRPr lang="en-US"/>
          </a:p>
        </p:txBody>
      </p:sp>
      <p:sp>
        <p:nvSpPr>
          <p:cNvPr id="30753" name="Freeform 33"/>
          <p:cNvSpPr>
            <a:spLocks/>
          </p:cNvSpPr>
          <p:nvPr/>
        </p:nvSpPr>
        <p:spPr bwMode="auto">
          <a:xfrm>
            <a:off x="7294563" y="4445000"/>
            <a:ext cx="215900" cy="215900"/>
          </a:xfrm>
          <a:custGeom>
            <a:avLst/>
            <a:gdLst/>
            <a:ahLst/>
            <a:cxnLst>
              <a:cxn ang="0">
                <a:pos x="136" y="68"/>
              </a:cxn>
              <a:cxn ang="0">
                <a:pos x="134" y="82"/>
              </a:cxn>
              <a:cxn ang="0">
                <a:pos x="130" y="94"/>
              </a:cxn>
              <a:cxn ang="0">
                <a:pos x="124" y="106"/>
              </a:cxn>
              <a:cxn ang="0">
                <a:pos x="116" y="116"/>
              </a:cxn>
              <a:cxn ang="0">
                <a:pos x="106" y="124"/>
              </a:cxn>
              <a:cxn ang="0">
                <a:pos x="94" y="130"/>
              </a:cxn>
              <a:cxn ang="0">
                <a:pos x="82" y="134"/>
              </a:cxn>
              <a:cxn ang="0">
                <a:pos x="68" y="136"/>
              </a:cxn>
              <a:cxn ang="0">
                <a:pos x="54" y="134"/>
              </a:cxn>
              <a:cxn ang="0">
                <a:pos x="42" y="130"/>
              </a:cxn>
              <a:cxn ang="0">
                <a:pos x="30" y="124"/>
              </a:cxn>
              <a:cxn ang="0">
                <a:pos x="20" y="116"/>
              </a:cxn>
              <a:cxn ang="0">
                <a:pos x="12" y="106"/>
              </a:cxn>
              <a:cxn ang="0">
                <a:pos x="6" y="94"/>
              </a:cxn>
              <a:cxn ang="0">
                <a:pos x="2" y="82"/>
              </a:cxn>
              <a:cxn ang="0">
                <a:pos x="0" y="68"/>
              </a:cxn>
              <a:cxn ang="0">
                <a:pos x="2" y="54"/>
              </a:cxn>
              <a:cxn ang="0">
                <a:pos x="6" y="42"/>
              </a:cxn>
              <a:cxn ang="0">
                <a:pos x="12" y="30"/>
              </a:cxn>
              <a:cxn ang="0">
                <a:pos x="20" y="20"/>
              </a:cxn>
              <a:cxn ang="0">
                <a:pos x="30" y="12"/>
              </a:cxn>
              <a:cxn ang="0">
                <a:pos x="42" y="6"/>
              </a:cxn>
              <a:cxn ang="0">
                <a:pos x="54" y="2"/>
              </a:cxn>
              <a:cxn ang="0">
                <a:pos x="68" y="0"/>
              </a:cxn>
              <a:cxn ang="0">
                <a:pos x="82" y="2"/>
              </a:cxn>
              <a:cxn ang="0">
                <a:pos x="94" y="6"/>
              </a:cxn>
              <a:cxn ang="0">
                <a:pos x="106" y="12"/>
              </a:cxn>
              <a:cxn ang="0">
                <a:pos x="116" y="20"/>
              </a:cxn>
              <a:cxn ang="0">
                <a:pos x="124" y="30"/>
              </a:cxn>
              <a:cxn ang="0">
                <a:pos x="130" y="42"/>
              </a:cxn>
              <a:cxn ang="0">
                <a:pos x="134" y="54"/>
              </a:cxn>
              <a:cxn ang="0">
                <a:pos x="134" y="68"/>
              </a:cxn>
              <a:cxn ang="0">
                <a:pos x="136" y="68"/>
              </a:cxn>
            </a:cxnLst>
            <a:rect l="0" t="0" r="r" b="b"/>
            <a:pathLst>
              <a:path w="136" h="136">
                <a:moveTo>
                  <a:pt x="136" y="68"/>
                </a:moveTo>
                <a:lnTo>
                  <a:pt x="134" y="82"/>
                </a:lnTo>
                <a:lnTo>
                  <a:pt x="130" y="94"/>
                </a:lnTo>
                <a:lnTo>
                  <a:pt x="124" y="106"/>
                </a:lnTo>
                <a:lnTo>
                  <a:pt x="116" y="116"/>
                </a:lnTo>
                <a:lnTo>
                  <a:pt x="106" y="124"/>
                </a:lnTo>
                <a:lnTo>
                  <a:pt x="94" y="130"/>
                </a:lnTo>
                <a:lnTo>
                  <a:pt x="82" y="134"/>
                </a:lnTo>
                <a:lnTo>
                  <a:pt x="68" y="136"/>
                </a:lnTo>
                <a:lnTo>
                  <a:pt x="54" y="134"/>
                </a:lnTo>
                <a:lnTo>
                  <a:pt x="42" y="130"/>
                </a:lnTo>
                <a:lnTo>
                  <a:pt x="30" y="124"/>
                </a:lnTo>
                <a:lnTo>
                  <a:pt x="20" y="116"/>
                </a:lnTo>
                <a:lnTo>
                  <a:pt x="12" y="106"/>
                </a:lnTo>
                <a:lnTo>
                  <a:pt x="6" y="94"/>
                </a:lnTo>
                <a:lnTo>
                  <a:pt x="2" y="82"/>
                </a:lnTo>
                <a:lnTo>
                  <a:pt x="0" y="68"/>
                </a:lnTo>
                <a:lnTo>
                  <a:pt x="2" y="54"/>
                </a:lnTo>
                <a:lnTo>
                  <a:pt x="6" y="42"/>
                </a:lnTo>
                <a:lnTo>
                  <a:pt x="12" y="30"/>
                </a:lnTo>
                <a:lnTo>
                  <a:pt x="20" y="20"/>
                </a:lnTo>
                <a:lnTo>
                  <a:pt x="30" y="12"/>
                </a:lnTo>
                <a:lnTo>
                  <a:pt x="42" y="6"/>
                </a:lnTo>
                <a:lnTo>
                  <a:pt x="54" y="2"/>
                </a:lnTo>
                <a:lnTo>
                  <a:pt x="68" y="0"/>
                </a:lnTo>
                <a:lnTo>
                  <a:pt x="82" y="2"/>
                </a:lnTo>
                <a:lnTo>
                  <a:pt x="94" y="6"/>
                </a:lnTo>
                <a:lnTo>
                  <a:pt x="106" y="12"/>
                </a:lnTo>
                <a:lnTo>
                  <a:pt x="116" y="20"/>
                </a:lnTo>
                <a:lnTo>
                  <a:pt x="124" y="30"/>
                </a:lnTo>
                <a:lnTo>
                  <a:pt x="130" y="42"/>
                </a:lnTo>
                <a:lnTo>
                  <a:pt x="134" y="54"/>
                </a:lnTo>
                <a:lnTo>
                  <a:pt x="134" y="68"/>
                </a:lnTo>
                <a:lnTo>
                  <a:pt x="136" y="68"/>
                </a:lnTo>
                <a:close/>
              </a:path>
            </a:pathLst>
          </a:custGeom>
          <a:solidFill>
            <a:srgbClr val="FFFFFF"/>
          </a:solidFill>
          <a:ln w="9525">
            <a:noFill/>
            <a:round/>
            <a:headEnd/>
            <a:tailEnd/>
          </a:ln>
        </p:spPr>
        <p:txBody>
          <a:bodyPr/>
          <a:lstStyle/>
          <a:p>
            <a:endParaRPr lang="en-US"/>
          </a:p>
        </p:txBody>
      </p:sp>
      <p:sp>
        <p:nvSpPr>
          <p:cNvPr id="30754" name="Freeform 34"/>
          <p:cNvSpPr>
            <a:spLocks/>
          </p:cNvSpPr>
          <p:nvPr/>
        </p:nvSpPr>
        <p:spPr bwMode="auto">
          <a:xfrm>
            <a:off x="7294563" y="4445000"/>
            <a:ext cx="215900" cy="215900"/>
          </a:xfrm>
          <a:custGeom>
            <a:avLst/>
            <a:gdLst/>
            <a:ahLst/>
            <a:cxnLst>
              <a:cxn ang="0">
                <a:pos x="136" y="68"/>
              </a:cxn>
              <a:cxn ang="0">
                <a:pos x="134" y="82"/>
              </a:cxn>
              <a:cxn ang="0">
                <a:pos x="130" y="94"/>
              </a:cxn>
              <a:cxn ang="0">
                <a:pos x="124" y="106"/>
              </a:cxn>
              <a:cxn ang="0">
                <a:pos x="116" y="116"/>
              </a:cxn>
              <a:cxn ang="0">
                <a:pos x="106" y="124"/>
              </a:cxn>
              <a:cxn ang="0">
                <a:pos x="94" y="130"/>
              </a:cxn>
              <a:cxn ang="0">
                <a:pos x="82" y="134"/>
              </a:cxn>
              <a:cxn ang="0">
                <a:pos x="68" y="136"/>
              </a:cxn>
              <a:cxn ang="0">
                <a:pos x="54" y="134"/>
              </a:cxn>
              <a:cxn ang="0">
                <a:pos x="42" y="130"/>
              </a:cxn>
              <a:cxn ang="0">
                <a:pos x="30" y="124"/>
              </a:cxn>
              <a:cxn ang="0">
                <a:pos x="20" y="116"/>
              </a:cxn>
              <a:cxn ang="0">
                <a:pos x="12" y="106"/>
              </a:cxn>
              <a:cxn ang="0">
                <a:pos x="6" y="94"/>
              </a:cxn>
              <a:cxn ang="0">
                <a:pos x="2" y="82"/>
              </a:cxn>
              <a:cxn ang="0">
                <a:pos x="0" y="68"/>
              </a:cxn>
              <a:cxn ang="0">
                <a:pos x="2" y="54"/>
              </a:cxn>
              <a:cxn ang="0">
                <a:pos x="6" y="42"/>
              </a:cxn>
              <a:cxn ang="0">
                <a:pos x="12" y="30"/>
              </a:cxn>
              <a:cxn ang="0">
                <a:pos x="20" y="20"/>
              </a:cxn>
              <a:cxn ang="0">
                <a:pos x="30" y="12"/>
              </a:cxn>
              <a:cxn ang="0">
                <a:pos x="42" y="6"/>
              </a:cxn>
              <a:cxn ang="0">
                <a:pos x="54" y="2"/>
              </a:cxn>
              <a:cxn ang="0">
                <a:pos x="68" y="0"/>
              </a:cxn>
              <a:cxn ang="0">
                <a:pos x="82" y="2"/>
              </a:cxn>
              <a:cxn ang="0">
                <a:pos x="94" y="6"/>
              </a:cxn>
              <a:cxn ang="0">
                <a:pos x="106" y="12"/>
              </a:cxn>
              <a:cxn ang="0">
                <a:pos x="116" y="20"/>
              </a:cxn>
              <a:cxn ang="0">
                <a:pos x="124" y="30"/>
              </a:cxn>
              <a:cxn ang="0">
                <a:pos x="130" y="42"/>
              </a:cxn>
              <a:cxn ang="0">
                <a:pos x="134" y="54"/>
              </a:cxn>
              <a:cxn ang="0">
                <a:pos x="134" y="68"/>
              </a:cxn>
            </a:cxnLst>
            <a:rect l="0" t="0" r="r" b="b"/>
            <a:pathLst>
              <a:path w="136" h="136">
                <a:moveTo>
                  <a:pt x="136" y="68"/>
                </a:moveTo>
                <a:lnTo>
                  <a:pt x="134" y="82"/>
                </a:lnTo>
                <a:lnTo>
                  <a:pt x="130" y="94"/>
                </a:lnTo>
                <a:lnTo>
                  <a:pt x="124" y="106"/>
                </a:lnTo>
                <a:lnTo>
                  <a:pt x="116" y="116"/>
                </a:lnTo>
                <a:lnTo>
                  <a:pt x="106" y="124"/>
                </a:lnTo>
                <a:lnTo>
                  <a:pt x="94" y="130"/>
                </a:lnTo>
                <a:lnTo>
                  <a:pt x="82" y="134"/>
                </a:lnTo>
                <a:lnTo>
                  <a:pt x="68" y="136"/>
                </a:lnTo>
                <a:lnTo>
                  <a:pt x="54" y="134"/>
                </a:lnTo>
                <a:lnTo>
                  <a:pt x="42" y="130"/>
                </a:lnTo>
                <a:lnTo>
                  <a:pt x="30" y="124"/>
                </a:lnTo>
                <a:lnTo>
                  <a:pt x="20" y="116"/>
                </a:lnTo>
                <a:lnTo>
                  <a:pt x="12" y="106"/>
                </a:lnTo>
                <a:lnTo>
                  <a:pt x="6" y="94"/>
                </a:lnTo>
                <a:lnTo>
                  <a:pt x="2" y="82"/>
                </a:lnTo>
                <a:lnTo>
                  <a:pt x="0" y="68"/>
                </a:lnTo>
                <a:lnTo>
                  <a:pt x="2" y="54"/>
                </a:lnTo>
                <a:lnTo>
                  <a:pt x="6" y="42"/>
                </a:lnTo>
                <a:lnTo>
                  <a:pt x="12" y="30"/>
                </a:lnTo>
                <a:lnTo>
                  <a:pt x="20" y="20"/>
                </a:lnTo>
                <a:lnTo>
                  <a:pt x="30" y="12"/>
                </a:lnTo>
                <a:lnTo>
                  <a:pt x="42" y="6"/>
                </a:lnTo>
                <a:lnTo>
                  <a:pt x="54" y="2"/>
                </a:lnTo>
                <a:lnTo>
                  <a:pt x="68" y="0"/>
                </a:lnTo>
                <a:lnTo>
                  <a:pt x="82" y="2"/>
                </a:lnTo>
                <a:lnTo>
                  <a:pt x="94" y="6"/>
                </a:lnTo>
                <a:lnTo>
                  <a:pt x="106" y="12"/>
                </a:lnTo>
                <a:lnTo>
                  <a:pt x="116" y="20"/>
                </a:lnTo>
                <a:lnTo>
                  <a:pt x="124" y="30"/>
                </a:lnTo>
                <a:lnTo>
                  <a:pt x="130" y="42"/>
                </a:lnTo>
                <a:lnTo>
                  <a:pt x="134" y="54"/>
                </a:lnTo>
                <a:lnTo>
                  <a:pt x="134" y="68"/>
                </a:lnTo>
              </a:path>
            </a:pathLst>
          </a:custGeom>
          <a:noFill/>
          <a:ln w="12700">
            <a:solidFill>
              <a:srgbClr val="0092C8"/>
            </a:solidFill>
            <a:prstDash val="solid"/>
            <a:round/>
            <a:headEnd/>
            <a:tailEnd/>
          </a:ln>
        </p:spPr>
        <p:txBody>
          <a:bodyPr/>
          <a:lstStyle/>
          <a:p>
            <a:endParaRPr lang="en-US"/>
          </a:p>
        </p:txBody>
      </p:sp>
      <p:sp>
        <p:nvSpPr>
          <p:cNvPr id="30755" name="Rectangle 35"/>
          <p:cNvSpPr>
            <a:spLocks noChangeArrowheads="1"/>
          </p:cNvSpPr>
          <p:nvPr/>
        </p:nvSpPr>
        <p:spPr bwMode="auto">
          <a:xfrm>
            <a:off x="7348538" y="2466975"/>
            <a:ext cx="109537" cy="231775"/>
          </a:xfrm>
          <a:prstGeom prst="rect">
            <a:avLst/>
          </a:prstGeom>
          <a:noFill/>
          <a:ln w="9525">
            <a:noFill/>
            <a:miter lim="800000"/>
            <a:headEnd/>
            <a:tailEnd/>
          </a:ln>
        </p:spPr>
        <p:txBody>
          <a:bodyPr wrap="none" lIns="0" tIns="0" rIns="0" bIns="0">
            <a:spAutoFit/>
          </a:bodyPr>
          <a:lstStyle/>
          <a:p>
            <a:r>
              <a:rPr lang="en-US" sz="1300">
                <a:solidFill>
                  <a:srgbClr val="0092C8"/>
                </a:solidFill>
                <a:latin typeface="Arial Black" charset="0"/>
              </a:rPr>
              <a:t>3</a:t>
            </a:r>
            <a:endParaRPr lang="en-US" sz="1800">
              <a:latin typeface="Arial" charset="0"/>
            </a:endParaRPr>
          </a:p>
        </p:txBody>
      </p:sp>
      <p:sp>
        <p:nvSpPr>
          <p:cNvPr id="30756" name="Rectangle 36"/>
          <p:cNvSpPr>
            <a:spLocks noChangeArrowheads="1"/>
          </p:cNvSpPr>
          <p:nvPr/>
        </p:nvSpPr>
        <p:spPr bwMode="auto">
          <a:xfrm>
            <a:off x="7285038" y="2482850"/>
            <a:ext cx="1360487" cy="1063625"/>
          </a:xfrm>
          <a:prstGeom prst="rect">
            <a:avLst/>
          </a:prstGeom>
          <a:noFill/>
          <a:ln w="9525">
            <a:noFill/>
            <a:miter lim="800000"/>
            <a:headEnd/>
            <a:tailEnd/>
          </a:ln>
        </p:spPr>
        <p:txBody>
          <a:bodyPr wrap="none" lIns="0" tIns="0" rIns="0" bIns="0">
            <a:spAutoFit/>
          </a:bodyPr>
          <a:lstStyle/>
          <a:p>
            <a:r>
              <a:rPr lang="en-US" sz="1400" b="1">
                <a:solidFill>
                  <a:srgbClr val="0092C8"/>
                </a:solidFill>
                <a:latin typeface="Arial" charset="0"/>
              </a:rPr>
              <a:t>      The vesicle</a:t>
            </a:r>
          </a:p>
          <a:p>
            <a:r>
              <a:rPr lang="en-US" sz="1400" b="1">
                <a:solidFill>
                  <a:srgbClr val="0092C8"/>
                </a:solidFill>
                <a:latin typeface="Arial" charset="0"/>
              </a:rPr>
              <a:t>and plasma </a:t>
            </a:r>
            <a:endParaRPr lang="en-US" sz="1800" b="1">
              <a:latin typeface="Arial" charset="0"/>
            </a:endParaRPr>
          </a:p>
          <a:p>
            <a:r>
              <a:rPr lang="en-US" sz="1400" b="1">
                <a:solidFill>
                  <a:srgbClr val="0092C8"/>
                </a:solidFill>
                <a:latin typeface="Arial" charset="0"/>
              </a:rPr>
              <a:t>membrane fuse </a:t>
            </a:r>
            <a:endParaRPr lang="en-US" sz="1800" b="1">
              <a:latin typeface="Arial" charset="0"/>
            </a:endParaRPr>
          </a:p>
          <a:p>
            <a:r>
              <a:rPr lang="en-US" sz="1400" b="1">
                <a:solidFill>
                  <a:srgbClr val="0092C8"/>
                </a:solidFill>
                <a:latin typeface="Arial" charset="0"/>
              </a:rPr>
              <a:t>and a pore </a:t>
            </a:r>
            <a:endParaRPr lang="en-US" sz="1800" b="1">
              <a:latin typeface="Arial" charset="0"/>
            </a:endParaRPr>
          </a:p>
          <a:p>
            <a:r>
              <a:rPr lang="en-US" sz="1400" b="1">
                <a:solidFill>
                  <a:srgbClr val="0092C8"/>
                </a:solidFill>
                <a:latin typeface="Arial" charset="0"/>
              </a:rPr>
              <a:t>opens up.</a:t>
            </a:r>
          </a:p>
        </p:txBody>
      </p:sp>
      <p:sp>
        <p:nvSpPr>
          <p:cNvPr id="30757" name="Rectangle 37"/>
          <p:cNvSpPr>
            <a:spLocks noChangeArrowheads="1"/>
          </p:cNvSpPr>
          <p:nvPr/>
        </p:nvSpPr>
        <p:spPr bwMode="auto">
          <a:xfrm>
            <a:off x="7348538" y="4429125"/>
            <a:ext cx="109537" cy="231775"/>
          </a:xfrm>
          <a:prstGeom prst="rect">
            <a:avLst/>
          </a:prstGeom>
          <a:noFill/>
          <a:ln w="9525">
            <a:noFill/>
            <a:miter lim="800000"/>
            <a:headEnd/>
            <a:tailEnd/>
          </a:ln>
        </p:spPr>
        <p:txBody>
          <a:bodyPr wrap="none" lIns="0" tIns="0" rIns="0" bIns="0">
            <a:spAutoFit/>
          </a:bodyPr>
          <a:lstStyle/>
          <a:p>
            <a:r>
              <a:rPr lang="en-US" sz="1300">
                <a:solidFill>
                  <a:srgbClr val="0092C8"/>
                </a:solidFill>
                <a:latin typeface="Arial Black" charset="0"/>
              </a:rPr>
              <a:t>4</a:t>
            </a:r>
            <a:endParaRPr lang="en-US" sz="1800">
              <a:latin typeface="Arial" charset="0"/>
            </a:endParaRPr>
          </a:p>
        </p:txBody>
      </p:sp>
      <p:sp>
        <p:nvSpPr>
          <p:cNvPr id="30758" name="Rectangle 38"/>
          <p:cNvSpPr>
            <a:spLocks noChangeArrowheads="1"/>
          </p:cNvSpPr>
          <p:nvPr/>
        </p:nvSpPr>
        <p:spPr bwMode="auto">
          <a:xfrm>
            <a:off x="7285038" y="4454525"/>
            <a:ext cx="1298575" cy="850900"/>
          </a:xfrm>
          <a:prstGeom prst="rect">
            <a:avLst/>
          </a:prstGeom>
          <a:noFill/>
          <a:ln w="9525">
            <a:noFill/>
            <a:miter lim="800000"/>
            <a:headEnd/>
            <a:tailEnd/>
          </a:ln>
        </p:spPr>
        <p:txBody>
          <a:bodyPr wrap="none" lIns="0" tIns="0" rIns="0" bIns="0">
            <a:spAutoFit/>
          </a:bodyPr>
          <a:lstStyle/>
          <a:p>
            <a:r>
              <a:rPr lang="en-US" sz="1400" b="1">
                <a:solidFill>
                  <a:srgbClr val="0092C8"/>
                </a:solidFill>
                <a:latin typeface="Arial" charset="0"/>
              </a:rPr>
              <a:t>      Vesicle</a:t>
            </a:r>
          </a:p>
          <a:p>
            <a:r>
              <a:rPr lang="en-US" sz="1400" b="1">
                <a:solidFill>
                  <a:srgbClr val="0092C8"/>
                </a:solidFill>
                <a:latin typeface="Arial" charset="0"/>
              </a:rPr>
              <a:t>contents are </a:t>
            </a:r>
            <a:endParaRPr lang="en-US" sz="1800" b="1">
              <a:latin typeface="Arial" charset="0"/>
            </a:endParaRPr>
          </a:p>
          <a:p>
            <a:r>
              <a:rPr lang="en-US" sz="1400" b="1">
                <a:solidFill>
                  <a:srgbClr val="0092C8"/>
                </a:solidFill>
                <a:latin typeface="Arial" charset="0"/>
              </a:rPr>
              <a:t>released to the </a:t>
            </a:r>
            <a:endParaRPr lang="en-US" sz="1800" b="1">
              <a:latin typeface="Arial" charset="0"/>
            </a:endParaRPr>
          </a:p>
          <a:p>
            <a:r>
              <a:rPr lang="en-US" sz="1400" b="1">
                <a:solidFill>
                  <a:srgbClr val="0092C8"/>
                </a:solidFill>
                <a:latin typeface="Arial" charset="0"/>
              </a:rPr>
              <a:t>cell exterior.</a:t>
            </a:r>
          </a:p>
        </p:txBody>
      </p:sp>
      <p:sp>
        <p:nvSpPr>
          <p:cNvPr id="30759" name="Rectangle 39"/>
          <p:cNvSpPr>
            <a:spLocks noChangeArrowheads="1"/>
          </p:cNvSpPr>
          <p:nvPr/>
        </p:nvSpPr>
        <p:spPr bwMode="auto">
          <a:xfrm>
            <a:off x="5249863" y="1851025"/>
            <a:ext cx="1433512"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Fusion pore formed</a:t>
            </a:r>
            <a:endParaRPr lang="en-US" sz="1800" b="1">
              <a:latin typeface="Arial"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2756" name="Picture 4"/>
          <p:cNvPicPr>
            <a:picLocks noChangeAspect="1" noChangeArrowheads="1"/>
          </p:cNvPicPr>
          <p:nvPr/>
        </p:nvPicPr>
        <p:blipFill>
          <a:blip r:embed="rId3" cstate="print"/>
          <a:srcRect l="2509" t="16066" r="10471" b="13385"/>
          <a:stretch>
            <a:fillRect/>
          </a:stretch>
        </p:blipFill>
        <p:spPr bwMode="auto">
          <a:xfrm>
            <a:off x="1627188" y="1441450"/>
            <a:ext cx="5395912" cy="4510088"/>
          </a:xfrm>
          <a:prstGeom prst="rect">
            <a:avLst/>
          </a:prstGeom>
          <a:noFill/>
        </p:spPr>
      </p:pic>
      <p:sp>
        <p:nvSpPr>
          <p:cNvPr id="202757" name="Freeform 5"/>
          <p:cNvSpPr>
            <a:spLocks/>
          </p:cNvSpPr>
          <p:nvPr/>
        </p:nvSpPr>
        <p:spPr bwMode="auto">
          <a:xfrm>
            <a:off x="4376738" y="3602038"/>
            <a:ext cx="741362" cy="280987"/>
          </a:xfrm>
          <a:custGeom>
            <a:avLst/>
            <a:gdLst/>
            <a:ahLst/>
            <a:cxnLst>
              <a:cxn ang="0">
                <a:pos x="0" y="177"/>
              </a:cxn>
              <a:cxn ang="0">
                <a:pos x="349" y="0"/>
              </a:cxn>
              <a:cxn ang="0">
                <a:pos x="467" y="0"/>
              </a:cxn>
            </a:cxnLst>
            <a:rect l="0" t="0" r="r" b="b"/>
            <a:pathLst>
              <a:path w="467" h="177">
                <a:moveTo>
                  <a:pt x="0" y="177"/>
                </a:moveTo>
                <a:lnTo>
                  <a:pt x="349" y="0"/>
                </a:lnTo>
                <a:lnTo>
                  <a:pt x="467" y="0"/>
                </a:lnTo>
              </a:path>
            </a:pathLst>
          </a:custGeom>
          <a:noFill/>
          <a:ln w="25400">
            <a:solidFill>
              <a:srgbClr val="231F20"/>
            </a:solidFill>
            <a:prstDash val="solid"/>
            <a:round/>
            <a:headEnd/>
            <a:tailEnd/>
          </a:ln>
        </p:spPr>
        <p:txBody>
          <a:bodyPr/>
          <a:lstStyle/>
          <a:p>
            <a:endParaRPr lang="en-US"/>
          </a:p>
        </p:txBody>
      </p:sp>
      <p:sp>
        <p:nvSpPr>
          <p:cNvPr id="202758" name="Line 6"/>
          <p:cNvSpPr>
            <a:spLocks noChangeShapeType="1"/>
          </p:cNvSpPr>
          <p:nvPr/>
        </p:nvSpPr>
        <p:spPr bwMode="auto">
          <a:xfrm flipV="1">
            <a:off x="4873625" y="2192338"/>
            <a:ext cx="1588" cy="257175"/>
          </a:xfrm>
          <a:prstGeom prst="line">
            <a:avLst/>
          </a:prstGeom>
          <a:noFill/>
          <a:ln w="25400">
            <a:solidFill>
              <a:srgbClr val="231F20"/>
            </a:solidFill>
            <a:round/>
            <a:headEnd/>
            <a:tailEnd/>
          </a:ln>
        </p:spPr>
        <p:txBody>
          <a:bodyPr/>
          <a:lstStyle/>
          <a:p>
            <a:endParaRPr lang="en-US"/>
          </a:p>
        </p:txBody>
      </p:sp>
      <p:sp>
        <p:nvSpPr>
          <p:cNvPr id="202759" name="Line 7"/>
          <p:cNvSpPr>
            <a:spLocks noChangeShapeType="1"/>
          </p:cNvSpPr>
          <p:nvPr/>
        </p:nvSpPr>
        <p:spPr bwMode="auto">
          <a:xfrm>
            <a:off x="3970338" y="4924425"/>
            <a:ext cx="849312" cy="1588"/>
          </a:xfrm>
          <a:prstGeom prst="line">
            <a:avLst/>
          </a:prstGeom>
          <a:noFill/>
          <a:ln w="25400">
            <a:solidFill>
              <a:srgbClr val="231F20"/>
            </a:solidFill>
            <a:round/>
            <a:headEnd/>
            <a:tailEnd/>
          </a:ln>
        </p:spPr>
        <p:txBody>
          <a:bodyPr/>
          <a:lstStyle/>
          <a:p>
            <a:endParaRPr lang="en-US"/>
          </a:p>
        </p:txBody>
      </p:sp>
      <p:sp>
        <p:nvSpPr>
          <p:cNvPr id="202760" name="Freeform 8"/>
          <p:cNvSpPr>
            <a:spLocks/>
          </p:cNvSpPr>
          <p:nvPr/>
        </p:nvSpPr>
        <p:spPr bwMode="auto">
          <a:xfrm>
            <a:off x="1655763" y="579438"/>
            <a:ext cx="425450" cy="428625"/>
          </a:xfrm>
          <a:custGeom>
            <a:avLst/>
            <a:gdLst/>
            <a:ahLst/>
            <a:cxnLst>
              <a:cxn ang="0">
                <a:pos x="268" y="148"/>
              </a:cxn>
              <a:cxn ang="0">
                <a:pos x="262" y="176"/>
              </a:cxn>
              <a:cxn ang="0">
                <a:pos x="252" y="200"/>
              </a:cxn>
              <a:cxn ang="0">
                <a:pos x="238" y="220"/>
              </a:cxn>
              <a:cxn ang="0">
                <a:pos x="220" y="238"/>
              </a:cxn>
              <a:cxn ang="0">
                <a:pos x="198" y="254"/>
              </a:cxn>
              <a:cxn ang="0">
                <a:pos x="174" y="264"/>
              </a:cxn>
              <a:cxn ang="0">
                <a:pos x="148" y="268"/>
              </a:cxn>
              <a:cxn ang="0">
                <a:pos x="120" y="268"/>
              </a:cxn>
              <a:cxn ang="0">
                <a:pos x="94" y="264"/>
              </a:cxn>
              <a:cxn ang="0">
                <a:pos x="70" y="254"/>
              </a:cxn>
              <a:cxn ang="0">
                <a:pos x="48" y="238"/>
              </a:cxn>
              <a:cxn ang="0">
                <a:pos x="30" y="220"/>
              </a:cxn>
              <a:cxn ang="0">
                <a:pos x="16" y="200"/>
              </a:cxn>
              <a:cxn ang="0">
                <a:pos x="6" y="176"/>
              </a:cxn>
              <a:cxn ang="0">
                <a:pos x="0" y="148"/>
              </a:cxn>
              <a:cxn ang="0">
                <a:pos x="0" y="122"/>
              </a:cxn>
              <a:cxn ang="0">
                <a:pos x="6" y="96"/>
              </a:cxn>
              <a:cxn ang="0">
                <a:pos x="16" y="70"/>
              </a:cxn>
              <a:cxn ang="0">
                <a:pos x="30" y="50"/>
              </a:cxn>
              <a:cxn ang="0">
                <a:pos x="48" y="32"/>
              </a:cxn>
              <a:cxn ang="0">
                <a:pos x="70" y="16"/>
              </a:cxn>
              <a:cxn ang="0">
                <a:pos x="94" y="6"/>
              </a:cxn>
              <a:cxn ang="0">
                <a:pos x="120" y="2"/>
              </a:cxn>
              <a:cxn ang="0">
                <a:pos x="148" y="2"/>
              </a:cxn>
              <a:cxn ang="0">
                <a:pos x="174" y="6"/>
              </a:cxn>
              <a:cxn ang="0">
                <a:pos x="198" y="16"/>
              </a:cxn>
              <a:cxn ang="0">
                <a:pos x="220" y="32"/>
              </a:cxn>
              <a:cxn ang="0">
                <a:pos x="238" y="50"/>
              </a:cxn>
              <a:cxn ang="0">
                <a:pos x="252" y="70"/>
              </a:cxn>
              <a:cxn ang="0">
                <a:pos x="262" y="96"/>
              </a:cxn>
              <a:cxn ang="0">
                <a:pos x="268" y="122"/>
              </a:cxn>
              <a:cxn ang="0">
                <a:pos x="268" y="136"/>
              </a:cxn>
            </a:cxnLst>
            <a:rect l="0" t="0" r="r" b="b"/>
            <a:pathLst>
              <a:path w="268" h="270">
                <a:moveTo>
                  <a:pt x="268" y="136"/>
                </a:moveTo>
                <a:lnTo>
                  <a:pt x="268" y="148"/>
                </a:lnTo>
                <a:lnTo>
                  <a:pt x="266" y="162"/>
                </a:lnTo>
                <a:lnTo>
                  <a:pt x="262" y="176"/>
                </a:lnTo>
                <a:lnTo>
                  <a:pt x="258" y="188"/>
                </a:lnTo>
                <a:lnTo>
                  <a:pt x="252" y="200"/>
                </a:lnTo>
                <a:lnTo>
                  <a:pt x="246" y="210"/>
                </a:lnTo>
                <a:lnTo>
                  <a:pt x="238" y="220"/>
                </a:lnTo>
                <a:lnTo>
                  <a:pt x="228" y="230"/>
                </a:lnTo>
                <a:lnTo>
                  <a:pt x="220" y="238"/>
                </a:lnTo>
                <a:lnTo>
                  <a:pt x="208" y="246"/>
                </a:lnTo>
                <a:lnTo>
                  <a:pt x="198" y="254"/>
                </a:lnTo>
                <a:lnTo>
                  <a:pt x="186" y="260"/>
                </a:lnTo>
                <a:lnTo>
                  <a:pt x="174" y="264"/>
                </a:lnTo>
                <a:lnTo>
                  <a:pt x="160" y="266"/>
                </a:lnTo>
                <a:lnTo>
                  <a:pt x="148" y="268"/>
                </a:lnTo>
                <a:lnTo>
                  <a:pt x="134" y="270"/>
                </a:lnTo>
                <a:lnTo>
                  <a:pt x="120" y="268"/>
                </a:lnTo>
                <a:lnTo>
                  <a:pt x="106" y="266"/>
                </a:lnTo>
                <a:lnTo>
                  <a:pt x="94" y="264"/>
                </a:lnTo>
                <a:lnTo>
                  <a:pt x="82" y="260"/>
                </a:lnTo>
                <a:lnTo>
                  <a:pt x="70" y="254"/>
                </a:lnTo>
                <a:lnTo>
                  <a:pt x="58" y="246"/>
                </a:lnTo>
                <a:lnTo>
                  <a:pt x="48" y="238"/>
                </a:lnTo>
                <a:lnTo>
                  <a:pt x="38" y="230"/>
                </a:lnTo>
                <a:lnTo>
                  <a:pt x="30" y="220"/>
                </a:lnTo>
                <a:lnTo>
                  <a:pt x="22" y="210"/>
                </a:lnTo>
                <a:lnTo>
                  <a:pt x="16" y="200"/>
                </a:lnTo>
                <a:lnTo>
                  <a:pt x="10" y="188"/>
                </a:lnTo>
                <a:lnTo>
                  <a:pt x="6" y="176"/>
                </a:lnTo>
                <a:lnTo>
                  <a:pt x="2" y="162"/>
                </a:lnTo>
                <a:lnTo>
                  <a:pt x="0" y="148"/>
                </a:lnTo>
                <a:lnTo>
                  <a:pt x="0" y="136"/>
                </a:lnTo>
                <a:lnTo>
                  <a:pt x="0" y="122"/>
                </a:lnTo>
                <a:lnTo>
                  <a:pt x="2" y="108"/>
                </a:lnTo>
                <a:lnTo>
                  <a:pt x="6" y="96"/>
                </a:lnTo>
                <a:lnTo>
                  <a:pt x="10" y="82"/>
                </a:lnTo>
                <a:lnTo>
                  <a:pt x="16" y="70"/>
                </a:lnTo>
                <a:lnTo>
                  <a:pt x="22" y="60"/>
                </a:lnTo>
                <a:lnTo>
                  <a:pt x="30" y="50"/>
                </a:lnTo>
                <a:lnTo>
                  <a:pt x="38" y="40"/>
                </a:lnTo>
                <a:lnTo>
                  <a:pt x="48" y="32"/>
                </a:lnTo>
                <a:lnTo>
                  <a:pt x="58" y="24"/>
                </a:lnTo>
                <a:lnTo>
                  <a:pt x="70" y="16"/>
                </a:lnTo>
                <a:lnTo>
                  <a:pt x="82" y="12"/>
                </a:lnTo>
                <a:lnTo>
                  <a:pt x="94" y="6"/>
                </a:lnTo>
                <a:lnTo>
                  <a:pt x="106" y="4"/>
                </a:lnTo>
                <a:lnTo>
                  <a:pt x="120" y="2"/>
                </a:lnTo>
                <a:lnTo>
                  <a:pt x="134" y="0"/>
                </a:lnTo>
                <a:lnTo>
                  <a:pt x="148" y="2"/>
                </a:lnTo>
                <a:lnTo>
                  <a:pt x="160" y="4"/>
                </a:lnTo>
                <a:lnTo>
                  <a:pt x="174" y="6"/>
                </a:lnTo>
                <a:lnTo>
                  <a:pt x="186" y="12"/>
                </a:lnTo>
                <a:lnTo>
                  <a:pt x="198" y="16"/>
                </a:lnTo>
                <a:lnTo>
                  <a:pt x="208" y="24"/>
                </a:lnTo>
                <a:lnTo>
                  <a:pt x="220" y="32"/>
                </a:lnTo>
                <a:lnTo>
                  <a:pt x="228" y="40"/>
                </a:lnTo>
                <a:lnTo>
                  <a:pt x="238" y="50"/>
                </a:lnTo>
                <a:lnTo>
                  <a:pt x="246" y="60"/>
                </a:lnTo>
                <a:lnTo>
                  <a:pt x="252" y="70"/>
                </a:lnTo>
                <a:lnTo>
                  <a:pt x="258" y="82"/>
                </a:lnTo>
                <a:lnTo>
                  <a:pt x="262" y="96"/>
                </a:lnTo>
                <a:lnTo>
                  <a:pt x="266" y="108"/>
                </a:lnTo>
                <a:lnTo>
                  <a:pt x="268" y="122"/>
                </a:lnTo>
                <a:lnTo>
                  <a:pt x="268" y="134"/>
                </a:lnTo>
                <a:lnTo>
                  <a:pt x="268" y="136"/>
                </a:lnTo>
                <a:close/>
              </a:path>
            </a:pathLst>
          </a:custGeom>
          <a:solidFill>
            <a:srgbClr val="FFFFFF"/>
          </a:solidFill>
          <a:ln w="9525">
            <a:noFill/>
            <a:round/>
            <a:headEnd/>
            <a:tailEnd/>
          </a:ln>
        </p:spPr>
        <p:txBody>
          <a:bodyPr/>
          <a:lstStyle/>
          <a:p>
            <a:endParaRPr lang="en-US"/>
          </a:p>
        </p:txBody>
      </p:sp>
      <p:sp>
        <p:nvSpPr>
          <p:cNvPr id="202761" name="Freeform 9"/>
          <p:cNvSpPr>
            <a:spLocks/>
          </p:cNvSpPr>
          <p:nvPr/>
        </p:nvSpPr>
        <p:spPr bwMode="auto">
          <a:xfrm>
            <a:off x="1655763" y="579438"/>
            <a:ext cx="425450" cy="428625"/>
          </a:xfrm>
          <a:custGeom>
            <a:avLst/>
            <a:gdLst/>
            <a:ahLst/>
            <a:cxnLst>
              <a:cxn ang="0">
                <a:pos x="268" y="148"/>
              </a:cxn>
              <a:cxn ang="0">
                <a:pos x="262" y="176"/>
              </a:cxn>
              <a:cxn ang="0">
                <a:pos x="252" y="200"/>
              </a:cxn>
              <a:cxn ang="0">
                <a:pos x="238" y="220"/>
              </a:cxn>
              <a:cxn ang="0">
                <a:pos x="220" y="238"/>
              </a:cxn>
              <a:cxn ang="0">
                <a:pos x="198" y="254"/>
              </a:cxn>
              <a:cxn ang="0">
                <a:pos x="174" y="264"/>
              </a:cxn>
              <a:cxn ang="0">
                <a:pos x="148" y="268"/>
              </a:cxn>
              <a:cxn ang="0">
                <a:pos x="120" y="268"/>
              </a:cxn>
              <a:cxn ang="0">
                <a:pos x="94" y="264"/>
              </a:cxn>
              <a:cxn ang="0">
                <a:pos x="70" y="254"/>
              </a:cxn>
              <a:cxn ang="0">
                <a:pos x="48" y="238"/>
              </a:cxn>
              <a:cxn ang="0">
                <a:pos x="30" y="220"/>
              </a:cxn>
              <a:cxn ang="0">
                <a:pos x="16" y="200"/>
              </a:cxn>
              <a:cxn ang="0">
                <a:pos x="6" y="176"/>
              </a:cxn>
              <a:cxn ang="0">
                <a:pos x="0" y="148"/>
              </a:cxn>
              <a:cxn ang="0">
                <a:pos x="0" y="122"/>
              </a:cxn>
              <a:cxn ang="0">
                <a:pos x="6" y="96"/>
              </a:cxn>
              <a:cxn ang="0">
                <a:pos x="16" y="70"/>
              </a:cxn>
              <a:cxn ang="0">
                <a:pos x="30" y="50"/>
              </a:cxn>
              <a:cxn ang="0">
                <a:pos x="48" y="32"/>
              </a:cxn>
              <a:cxn ang="0">
                <a:pos x="70" y="16"/>
              </a:cxn>
              <a:cxn ang="0">
                <a:pos x="94" y="6"/>
              </a:cxn>
              <a:cxn ang="0">
                <a:pos x="120" y="2"/>
              </a:cxn>
              <a:cxn ang="0">
                <a:pos x="148" y="2"/>
              </a:cxn>
              <a:cxn ang="0">
                <a:pos x="174" y="6"/>
              </a:cxn>
              <a:cxn ang="0">
                <a:pos x="198" y="16"/>
              </a:cxn>
              <a:cxn ang="0">
                <a:pos x="220" y="32"/>
              </a:cxn>
              <a:cxn ang="0">
                <a:pos x="238" y="50"/>
              </a:cxn>
              <a:cxn ang="0">
                <a:pos x="252" y="70"/>
              </a:cxn>
              <a:cxn ang="0">
                <a:pos x="262" y="96"/>
              </a:cxn>
              <a:cxn ang="0">
                <a:pos x="268" y="122"/>
              </a:cxn>
            </a:cxnLst>
            <a:rect l="0" t="0" r="r" b="b"/>
            <a:pathLst>
              <a:path w="268" h="270">
                <a:moveTo>
                  <a:pt x="268" y="136"/>
                </a:moveTo>
                <a:lnTo>
                  <a:pt x="268" y="148"/>
                </a:lnTo>
                <a:lnTo>
                  <a:pt x="266" y="162"/>
                </a:lnTo>
                <a:lnTo>
                  <a:pt x="262" y="176"/>
                </a:lnTo>
                <a:lnTo>
                  <a:pt x="258" y="188"/>
                </a:lnTo>
                <a:lnTo>
                  <a:pt x="252" y="200"/>
                </a:lnTo>
                <a:lnTo>
                  <a:pt x="246" y="210"/>
                </a:lnTo>
                <a:lnTo>
                  <a:pt x="238" y="220"/>
                </a:lnTo>
                <a:lnTo>
                  <a:pt x="228" y="230"/>
                </a:lnTo>
                <a:lnTo>
                  <a:pt x="220" y="238"/>
                </a:lnTo>
                <a:lnTo>
                  <a:pt x="208" y="246"/>
                </a:lnTo>
                <a:lnTo>
                  <a:pt x="198" y="254"/>
                </a:lnTo>
                <a:lnTo>
                  <a:pt x="186" y="260"/>
                </a:lnTo>
                <a:lnTo>
                  <a:pt x="174" y="264"/>
                </a:lnTo>
                <a:lnTo>
                  <a:pt x="160" y="266"/>
                </a:lnTo>
                <a:lnTo>
                  <a:pt x="148" y="268"/>
                </a:lnTo>
                <a:lnTo>
                  <a:pt x="134" y="270"/>
                </a:lnTo>
                <a:lnTo>
                  <a:pt x="120" y="268"/>
                </a:lnTo>
                <a:lnTo>
                  <a:pt x="106" y="266"/>
                </a:lnTo>
                <a:lnTo>
                  <a:pt x="94" y="264"/>
                </a:lnTo>
                <a:lnTo>
                  <a:pt x="82" y="260"/>
                </a:lnTo>
                <a:lnTo>
                  <a:pt x="70" y="254"/>
                </a:lnTo>
                <a:lnTo>
                  <a:pt x="58" y="246"/>
                </a:lnTo>
                <a:lnTo>
                  <a:pt x="48" y="238"/>
                </a:lnTo>
                <a:lnTo>
                  <a:pt x="38" y="230"/>
                </a:lnTo>
                <a:lnTo>
                  <a:pt x="30" y="220"/>
                </a:lnTo>
                <a:lnTo>
                  <a:pt x="22" y="210"/>
                </a:lnTo>
                <a:lnTo>
                  <a:pt x="16" y="200"/>
                </a:lnTo>
                <a:lnTo>
                  <a:pt x="10" y="188"/>
                </a:lnTo>
                <a:lnTo>
                  <a:pt x="6" y="176"/>
                </a:lnTo>
                <a:lnTo>
                  <a:pt x="2" y="162"/>
                </a:lnTo>
                <a:lnTo>
                  <a:pt x="0" y="148"/>
                </a:lnTo>
                <a:lnTo>
                  <a:pt x="0" y="136"/>
                </a:lnTo>
                <a:lnTo>
                  <a:pt x="0" y="122"/>
                </a:lnTo>
                <a:lnTo>
                  <a:pt x="2" y="108"/>
                </a:lnTo>
                <a:lnTo>
                  <a:pt x="6" y="96"/>
                </a:lnTo>
                <a:lnTo>
                  <a:pt x="10" y="82"/>
                </a:lnTo>
                <a:lnTo>
                  <a:pt x="16" y="70"/>
                </a:lnTo>
                <a:lnTo>
                  <a:pt x="22" y="60"/>
                </a:lnTo>
                <a:lnTo>
                  <a:pt x="30" y="50"/>
                </a:lnTo>
                <a:lnTo>
                  <a:pt x="38" y="40"/>
                </a:lnTo>
                <a:lnTo>
                  <a:pt x="48" y="32"/>
                </a:lnTo>
                <a:lnTo>
                  <a:pt x="58" y="24"/>
                </a:lnTo>
                <a:lnTo>
                  <a:pt x="70" y="16"/>
                </a:lnTo>
                <a:lnTo>
                  <a:pt x="82" y="12"/>
                </a:lnTo>
                <a:lnTo>
                  <a:pt x="94" y="6"/>
                </a:lnTo>
                <a:lnTo>
                  <a:pt x="106" y="4"/>
                </a:lnTo>
                <a:lnTo>
                  <a:pt x="120" y="2"/>
                </a:lnTo>
                <a:lnTo>
                  <a:pt x="134" y="0"/>
                </a:lnTo>
                <a:lnTo>
                  <a:pt x="148" y="2"/>
                </a:lnTo>
                <a:lnTo>
                  <a:pt x="160" y="4"/>
                </a:lnTo>
                <a:lnTo>
                  <a:pt x="174" y="6"/>
                </a:lnTo>
                <a:lnTo>
                  <a:pt x="186" y="12"/>
                </a:lnTo>
                <a:lnTo>
                  <a:pt x="198" y="16"/>
                </a:lnTo>
                <a:lnTo>
                  <a:pt x="208" y="24"/>
                </a:lnTo>
                <a:lnTo>
                  <a:pt x="220" y="32"/>
                </a:lnTo>
                <a:lnTo>
                  <a:pt x="228" y="40"/>
                </a:lnTo>
                <a:lnTo>
                  <a:pt x="238" y="50"/>
                </a:lnTo>
                <a:lnTo>
                  <a:pt x="246" y="60"/>
                </a:lnTo>
                <a:lnTo>
                  <a:pt x="252" y="70"/>
                </a:lnTo>
                <a:lnTo>
                  <a:pt x="258" y="82"/>
                </a:lnTo>
                <a:lnTo>
                  <a:pt x="262" y="96"/>
                </a:lnTo>
                <a:lnTo>
                  <a:pt x="266" y="108"/>
                </a:lnTo>
                <a:lnTo>
                  <a:pt x="268" y="122"/>
                </a:lnTo>
                <a:lnTo>
                  <a:pt x="268" y="134"/>
                </a:lnTo>
              </a:path>
            </a:pathLst>
          </a:custGeom>
          <a:noFill/>
          <a:ln w="28575">
            <a:solidFill>
              <a:srgbClr val="0092C8"/>
            </a:solidFill>
            <a:prstDash val="solid"/>
            <a:round/>
            <a:headEnd/>
            <a:tailEnd/>
          </a:ln>
        </p:spPr>
        <p:txBody>
          <a:bodyPr/>
          <a:lstStyle/>
          <a:p>
            <a:endParaRPr lang="en-US"/>
          </a:p>
        </p:txBody>
      </p:sp>
      <p:sp>
        <p:nvSpPr>
          <p:cNvPr id="202762" name="Rectangle 10"/>
          <p:cNvSpPr>
            <a:spLocks noChangeArrowheads="1"/>
          </p:cNvSpPr>
          <p:nvPr/>
        </p:nvSpPr>
        <p:spPr bwMode="auto">
          <a:xfrm>
            <a:off x="1762125" y="514350"/>
            <a:ext cx="236538" cy="501650"/>
          </a:xfrm>
          <a:prstGeom prst="rect">
            <a:avLst/>
          </a:prstGeom>
          <a:noFill/>
          <a:ln w="9525">
            <a:noFill/>
            <a:miter lim="800000"/>
            <a:headEnd/>
            <a:tailEnd/>
          </a:ln>
        </p:spPr>
        <p:txBody>
          <a:bodyPr wrap="none" lIns="0" tIns="0" rIns="0" bIns="0">
            <a:spAutoFit/>
          </a:bodyPr>
          <a:lstStyle/>
          <a:p>
            <a:r>
              <a:rPr lang="en-US" sz="2800">
                <a:solidFill>
                  <a:srgbClr val="0092C8"/>
                </a:solidFill>
                <a:latin typeface="Arial Black" charset="0"/>
              </a:rPr>
              <a:t>1</a:t>
            </a:r>
            <a:endParaRPr lang="en-US"/>
          </a:p>
        </p:txBody>
      </p:sp>
      <p:sp>
        <p:nvSpPr>
          <p:cNvPr id="202763" name="Rectangle 11"/>
          <p:cNvSpPr>
            <a:spLocks noChangeArrowheads="1"/>
          </p:cNvSpPr>
          <p:nvPr/>
        </p:nvSpPr>
        <p:spPr bwMode="auto">
          <a:xfrm>
            <a:off x="1657350" y="581025"/>
            <a:ext cx="5973763" cy="854075"/>
          </a:xfrm>
          <a:prstGeom prst="rect">
            <a:avLst/>
          </a:prstGeom>
          <a:noFill/>
          <a:ln w="9525">
            <a:noFill/>
            <a:miter lim="800000"/>
            <a:headEnd/>
            <a:tailEnd/>
          </a:ln>
        </p:spPr>
        <p:txBody>
          <a:bodyPr wrap="none" lIns="0" tIns="0" rIns="0" bIns="0">
            <a:spAutoFit/>
          </a:bodyPr>
          <a:lstStyle/>
          <a:p>
            <a:r>
              <a:rPr lang="en-US" sz="2800" b="1" dirty="0">
                <a:solidFill>
                  <a:srgbClr val="0092C8"/>
                </a:solidFill>
              </a:rPr>
              <a:t>      The membrane-bound vesicle</a:t>
            </a:r>
          </a:p>
          <a:p>
            <a:r>
              <a:rPr lang="en-US" sz="2800" b="1" dirty="0">
                <a:solidFill>
                  <a:srgbClr val="0092C8"/>
                </a:solidFill>
              </a:rPr>
              <a:t>migrates to the plasma membrane. </a:t>
            </a:r>
          </a:p>
        </p:txBody>
      </p:sp>
      <p:sp>
        <p:nvSpPr>
          <p:cNvPr id="202764" name="Rectangle 12"/>
          <p:cNvSpPr>
            <a:spLocks noChangeArrowheads="1"/>
          </p:cNvSpPr>
          <p:nvPr/>
        </p:nvSpPr>
        <p:spPr bwMode="auto">
          <a:xfrm>
            <a:off x="1638300" y="5956300"/>
            <a:ext cx="5743575" cy="501650"/>
          </a:xfrm>
          <a:prstGeom prst="rect">
            <a:avLst/>
          </a:prstGeom>
          <a:noFill/>
          <a:ln w="9525">
            <a:noFill/>
            <a:miter lim="800000"/>
            <a:headEnd/>
            <a:tailEnd/>
          </a:ln>
        </p:spPr>
        <p:txBody>
          <a:bodyPr wrap="none" lIns="0" tIns="0" rIns="0" bIns="0">
            <a:spAutoFit/>
          </a:bodyPr>
          <a:lstStyle/>
          <a:p>
            <a:r>
              <a:rPr lang="en-US" sz="2800">
                <a:solidFill>
                  <a:srgbClr val="231F20"/>
                </a:solidFill>
                <a:latin typeface="Arial Black" charset="0"/>
              </a:rPr>
              <a:t>(a) The process of exocytosis</a:t>
            </a:r>
            <a:endParaRPr lang="en-US"/>
          </a:p>
        </p:txBody>
      </p:sp>
      <p:sp>
        <p:nvSpPr>
          <p:cNvPr id="202765" name="Rectangle 13"/>
          <p:cNvSpPr>
            <a:spLocks noChangeArrowheads="1"/>
          </p:cNvSpPr>
          <p:nvPr/>
        </p:nvSpPr>
        <p:spPr bwMode="auto">
          <a:xfrm>
            <a:off x="1701800" y="1635125"/>
            <a:ext cx="1985963" cy="793750"/>
          </a:xfrm>
          <a:prstGeom prst="rect">
            <a:avLst/>
          </a:prstGeom>
          <a:noFill/>
          <a:ln w="9525">
            <a:noFill/>
            <a:miter lim="800000"/>
            <a:headEnd/>
            <a:tailEnd/>
          </a:ln>
        </p:spPr>
        <p:txBody>
          <a:bodyPr wrap="none" lIns="0" tIns="0" rIns="0" bIns="0">
            <a:spAutoFit/>
          </a:bodyPr>
          <a:lstStyle/>
          <a:p>
            <a:r>
              <a:rPr lang="en-US" sz="2600" b="1" i="1">
                <a:solidFill>
                  <a:srgbClr val="231F20"/>
                </a:solidFill>
              </a:rPr>
              <a:t>Extracellular</a:t>
            </a:r>
          </a:p>
          <a:p>
            <a:r>
              <a:rPr lang="en-US" sz="2600" b="1" i="1">
                <a:solidFill>
                  <a:srgbClr val="231F20"/>
                </a:solidFill>
              </a:rPr>
              <a:t>fluid</a:t>
            </a:r>
            <a:endParaRPr lang="en-US"/>
          </a:p>
        </p:txBody>
      </p:sp>
      <p:sp>
        <p:nvSpPr>
          <p:cNvPr id="202766" name="Rectangle 14"/>
          <p:cNvSpPr>
            <a:spLocks noChangeArrowheads="1"/>
          </p:cNvSpPr>
          <p:nvPr/>
        </p:nvSpPr>
        <p:spPr bwMode="auto">
          <a:xfrm>
            <a:off x="3844925" y="1431925"/>
            <a:ext cx="3144838" cy="768350"/>
          </a:xfrm>
          <a:prstGeom prst="rect">
            <a:avLst/>
          </a:prstGeom>
          <a:noFill/>
          <a:ln w="9525">
            <a:noFill/>
            <a:miter lim="800000"/>
            <a:headEnd/>
            <a:tailEnd/>
          </a:ln>
        </p:spPr>
        <p:txBody>
          <a:bodyPr wrap="none" lIns="0" tIns="0" rIns="0" bIns="0">
            <a:spAutoFit/>
          </a:bodyPr>
          <a:lstStyle/>
          <a:p>
            <a:r>
              <a:rPr lang="en-US" sz="2800" b="1">
                <a:solidFill>
                  <a:srgbClr val="231F20"/>
                </a:solidFill>
              </a:rPr>
              <a:t>Plasma membrane</a:t>
            </a:r>
          </a:p>
          <a:p>
            <a:pPr>
              <a:lnSpc>
                <a:spcPct val="80000"/>
              </a:lnSpc>
            </a:pPr>
            <a:r>
              <a:rPr lang="en-US" sz="2800" b="1">
                <a:solidFill>
                  <a:srgbClr val="231F20"/>
                </a:solidFill>
              </a:rPr>
              <a:t>SNARE (t-SNARE)</a:t>
            </a:r>
            <a:endParaRPr lang="en-US" b="1"/>
          </a:p>
        </p:txBody>
      </p:sp>
      <p:sp>
        <p:nvSpPr>
          <p:cNvPr id="202767" name="Rectangle 15"/>
          <p:cNvSpPr>
            <a:spLocks noChangeArrowheads="1"/>
          </p:cNvSpPr>
          <p:nvPr/>
        </p:nvSpPr>
        <p:spPr bwMode="auto">
          <a:xfrm>
            <a:off x="1749425" y="3136900"/>
            <a:ext cx="1643063" cy="854075"/>
          </a:xfrm>
          <a:prstGeom prst="rect">
            <a:avLst/>
          </a:prstGeom>
          <a:noFill/>
          <a:ln w="9525">
            <a:noFill/>
            <a:miter lim="800000"/>
            <a:headEnd/>
            <a:tailEnd/>
          </a:ln>
        </p:spPr>
        <p:txBody>
          <a:bodyPr wrap="none" lIns="0" tIns="0" rIns="0" bIns="0">
            <a:spAutoFit/>
          </a:bodyPr>
          <a:lstStyle/>
          <a:p>
            <a:r>
              <a:rPr lang="en-US" sz="2800" b="1">
                <a:solidFill>
                  <a:srgbClr val="231F20"/>
                </a:solidFill>
              </a:rPr>
              <a:t>Secretory</a:t>
            </a:r>
          </a:p>
          <a:p>
            <a:r>
              <a:rPr lang="en-US" sz="2800" b="1">
                <a:solidFill>
                  <a:srgbClr val="231F20"/>
                </a:solidFill>
              </a:rPr>
              <a:t>vesicle</a:t>
            </a:r>
            <a:endParaRPr lang="en-US" b="1"/>
          </a:p>
        </p:txBody>
      </p:sp>
      <p:sp>
        <p:nvSpPr>
          <p:cNvPr id="202768" name="Rectangle 16"/>
          <p:cNvSpPr>
            <a:spLocks noChangeArrowheads="1"/>
          </p:cNvSpPr>
          <p:nvPr/>
        </p:nvSpPr>
        <p:spPr bwMode="auto">
          <a:xfrm>
            <a:off x="5156200" y="3416300"/>
            <a:ext cx="1800225" cy="1195388"/>
          </a:xfrm>
          <a:prstGeom prst="rect">
            <a:avLst/>
          </a:prstGeom>
          <a:noFill/>
          <a:ln w="9525">
            <a:noFill/>
            <a:miter lim="800000"/>
            <a:headEnd/>
            <a:tailEnd/>
          </a:ln>
        </p:spPr>
        <p:txBody>
          <a:bodyPr wrap="none" lIns="0" tIns="0" rIns="0" bIns="0">
            <a:spAutoFit/>
          </a:bodyPr>
          <a:lstStyle/>
          <a:p>
            <a:r>
              <a:rPr lang="en-US" sz="2800" b="1">
                <a:solidFill>
                  <a:srgbClr val="231F20"/>
                </a:solidFill>
              </a:rPr>
              <a:t>Vesicle </a:t>
            </a:r>
            <a:endParaRPr lang="en-US" b="1"/>
          </a:p>
          <a:p>
            <a:pPr>
              <a:lnSpc>
                <a:spcPct val="90000"/>
              </a:lnSpc>
            </a:pPr>
            <a:r>
              <a:rPr lang="en-US" sz="2800" b="1">
                <a:solidFill>
                  <a:srgbClr val="231F20"/>
                </a:solidFill>
              </a:rPr>
              <a:t>SNARE</a:t>
            </a:r>
            <a:endParaRPr lang="en-US" b="1"/>
          </a:p>
          <a:p>
            <a:pPr>
              <a:lnSpc>
                <a:spcPct val="90000"/>
              </a:lnSpc>
            </a:pPr>
            <a:r>
              <a:rPr lang="en-US" sz="2800" b="1">
                <a:solidFill>
                  <a:srgbClr val="231F20"/>
                </a:solidFill>
              </a:rPr>
              <a:t>(v-SNARE)</a:t>
            </a:r>
            <a:endParaRPr lang="en-US"/>
          </a:p>
        </p:txBody>
      </p:sp>
      <p:sp>
        <p:nvSpPr>
          <p:cNvPr id="202769" name="Rectangle 17"/>
          <p:cNvSpPr>
            <a:spLocks noChangeArrowheads="1"/>
          </p:cNvSpPr>
          <p:nvPr/>
        </p:nvSpPr>
        <p:spPr bwMode="auto">
          <a:xfrm>
            <a:off x="4895850" y="4730750"/>
            <a:ext cx="1981200" cy="811213"/>
          </a:xfrm>
          <a:prstGeom prst="rect">
            <a:avLst/>
          </a:prstGeom>
          <a:noFill/>
          <a:ln w="9525">
            <a:noFill/>
            <a:miter lim="800000"/>
            <a:headEnd/>
            <a:tailEnd/>
          </a:ln>
        </p:spPr>
        <p:txBody>
          <a:bodyPr wrap="none" lIns="0" tIns="0" rIns="0" bIns="0">
            <a:spAutoFit/>
          </a:bodyPr>
          <a:lstStyle/>
          <a:p>
            <a:r>
              <a:rPr lang="en-US" sz="2800" b="1">
                <a:solidFill>
                  <a:srgbClr val="231F20"/>
                </a:solidFill>
              </a:rPr>
              <a:t>Molecule to</a:t>
            </a:r>
          </a:p>
          <a:p>
            <a:pPr>
              <a:lnSpc>
                <a:spcPct val="90000"/>
              </a:lnSpc>
            </a:pPr>
            <a:r>
              <a:rPr lang="en-US" sz="2800" b="1">
                <a:solidFill>
                  <a:srgbClr val="231F20"/>
                </a:solidFill>
              </a:rPr>
              <a:t>be secreted</a:t>
            </a:r>
            <a:endParaRPr lang="en-US" b="1"/>
          </a:p>
        </p:txBody>
      </p:sp>
      <p:sp>
        <p:nvSpPr>
          <p:cNvPr id="202770" name="Rectangle 18"/>
          <p:cNvSpPr>
            <a:spLocks noChangeArrowheads="1"/>
          </p:cNvSpPr>
          <p:nvPr/>
        </p:nvSpPr>
        <p:spPr bwMode="auto">
          <a:xfrm>
            <a:off x="5064125" y="5549900"/>
            <a:ext cx="1689100" cy="396875"/>
          </a:xfrm>
          <a:prstGeom prst="rect">
            <a:avLst/>
          </a:prstGeom>
          <a:noFill/>
          <a:ln w="9525">
            <a:noFill/>
            <a:miter lim="800000"/>
            <a:headEnd/>
            <a:tailEnd/>
          </a:ln>
        </p:spPr>
        <p:txBody>
          <a:bodyPr wrap="none" lIns="0" tIns="0" rIns="0" bIns="0">
            <a:spAutoFit/>
          </a:bodyPr>
          <a:lstStyle/>
          <a:p>
            <a:r>
              <a:rPr lang="en-US" sz="2600" b="1" i="1">
                <a:solidFill>
                  <a:srgbClr val="231F20"/>
                </a:solidFill>
              </a:rPr>
              <a:t>Cytoplasm</a:t>
            </a:r>
            <a:endParaRPr lang="en-US"/>
          </a:p>
        </p:txBody>
      </p:sp>
    </p:spTree>
    <p:custDataLst>
      <p:tags r:id="rId1"/>
    </p:custData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3780" name="Picture 4"/>
          <p:cNvPicPr>
            <a:picLocks noChangeAspect="1" noChangeArrowheads="1"/>
          </p:cNvPicPr>
          <p:nvPr/>
        </p:nvPicPr>
        <p:blipFill>
          <a:blip r:embed="rId3" cstate="print"/>
          <a:srcRect l="1938" t="22845" r="17580" b="13509"/>
          <a:stretch>
            <a:fillRect/>
          </a:stretch>
        </p:blipFill>
        <p:spPr bwMode="auto">
          <a:xfrm>
            <a:off x="1147763" y="1882775"/>
            <a:ext cx="5734050" cy="4068763"/>
          </a:xfrm>
          <a:prstGeom prst="rect">
            <a:avLst/>
          </a:prstGeom>
          <a:noFill/>
        </p:spPr>
      </p:pic>
      <p:sp>
        <p:nvSpPr>
          <p:cNvPr id="203781" name="Freeform 5"/>
          <p:cNvSpPr>
            <a:spLocks/>
          </p:cNvSpPr>
          <p:nvPr/>
        </p:nvSpPr>
        <p:spPr bwMode="auto">
          <a:xfrm>
            <a:off x="4711700" y="3467100"/>
            <a:ext cx="923925" cy="1030288"/>
          </a:xfrm>
          <a:custGeom>
            <a:avLst/>
            <a:gdLst/>
            <a:ahLst/>
            <a:cxnLst>
              <a:cxn ang="0">
                <a:pos x="0" y="0"/>
              </a:cxn>
              <a:cxn ang="0">
                <a:pos x="452" y="649"/>
              </a:cxn>
              <a:cxn ang="0">
                <a:pos x="582" y="649"/>
              </a:cxn>
            </a:cxnLst>
            <a:rect l="0" t="0" r="r" b="b"/>
            <a:pathLst>
              <a:path w="582" h="649">
                <a:moveTo>
                  <a:pt x="0" y="0"/>
                </a:moveTo>
                <a:lnTo>
                  <a:pt x="452" y="649"/>
                </a:lnTo>
                <a:lnTo>
                  <a:pt x="582" y="649"/>
                </a:lnTo>
              </a:path>
            </a:pathLst>
          </a:custGeom>
          <a:noFill/>
          <a:ln w="28575">
            <a:solidFill>
              <a:srgbClr val="231F20"/>
            </a:solidFill>
            <a:prstDash val="solid"/>
            <a:round/>
            <a:headEnd/>
            <a:tailEnd/>
          </a:ln>
        </p:spPr>
        <p:txBody>
          <a:bodyPr/>
          <a:lstStyle/>
          <a:p>
            <a:endParaRPr lang="en-US"/>
          </a:p>
        </p:txBody>
      </p:sp>
      <p:sp>
        <p:nvSpPr>
          <p:cNvPr id="203782" name="Freeform 6"/>
          <p:cNvSpPr>
            <a:spLocks/>
          </p:cNvSpPr>
          <p:nvPr/>
        </p:nvSpPr>
        <p:spPr bwMode="auto">
          <a:xfrm>
            <a:off x="1192213" y="587375"/>
            <a:ext cx="419100" cy="419100"/>
          </a:xfrm>
          <a:custGeom>
            <a:avLst/>
            <a:gdLst/>
            <a:ahLst/>
            <a:cxnLst>
              <a:cxn ang="0">
                <a:pos x="262" y="146"/>
              </a:cxn>
              <a:cxn ang="0">
                <a:pos x="258" y="172"/>
              </a:cxn>
              <a:cxn ang="0">
                <a:pos x="248" y="196"/>
              </a:cxn>
              <a:cxn ang="0">
                <a:pos x="234" y="216"/>
              </a:cxn>
              <a:cxn ang="0">
                <a:pos x="216" y="234"/>
              </a:cxn>
              <a:cxn ang="0">
                <a:pos x="194" y="248"/>
              </a:cxn>
              <a:cxn ang="0">
                <a:pos x="170" y="258"/>
              </a:cxn>
              <a:cxn ang="0">
                <a:pos x="144" y="264"/>
              </a:cxn>
              <a:cxn ang="0">
                <a:pos x="118" y="264"/>
              </a:cxn>
              <a:cxn ang="0">
                <a:pos x="92" y="258"/>
              </a:cxn>
              <a:cxn ang="0">
                <a:pos x="68" y="248"/>
              </a:cxn>
              <a:cxn ang="0">
                <a:pos x="48" y="234"/>
              </a:cxn>
              <a:cxn ang="0">
                <a:pos x="30" y="216"/>
              </a:cxn>
              <a:cxn ang="0">
                <a:pos x="16" y="196"/>
              </a:cxn>
              <a:cxn ang="0">
                <a:pos x="6" y="172"/>
              </a:cxn>
              <a:cxn ang="0">
                <a:pos x="0" y="146"/>
              </a:cxn>
              <a:cxn ang="0">
                <a:pos x="0" y="118"/>
              </a:cxn>
              <a:cxn ang="0">
                <a:pos x="6" y="94"/>
              </a:cxn>
              <a:cxn ang="0">
                <a:pos x="16" y="70"/>
              </a:cxn>
              <a:cxn ang="0">
                <a:pos x="30" y="48"/>
              </a:cxn>
              <a:cxn ang="0">
                <a:pos x="48" y="30"/>
              </a:cxn>
              <a:cxn ang="0">
                <a:pos x="68" y="16"/>
              </a:cxn>
              <a:cxn ang="0">
                <a:pos x="92" y="6"/>
              </a:cxn>
              <a:cxn ang="0">
                <a:pos x="118" y="2"/>
              </a:cxn>
              <a:cxn ang="0">
                <a:pos x="144" y="2"/>
              </a:cxn>
              <a:cxn ang="0">
                <a:pos x="170" y="6"/>
              </a:cxn>
              <a:cxn ang="0">
                <a:pos x="194" y="16"/>
              </a:cxn>
              <a:cxn ang="0">
                <a:pos x="216" y="30"/>
              </a:cxn>
              <a:cxn ang="0">
                <a:pos x="234" y="48"/>
              </a:cxn>
              <a:cxn ang="0">
                <a:pos x="248" y="70"/>
              </a:cxn>
              <a:cxn ang="0">
                <a:pos x="258" y="94"/>
              </a:cxn>
              <a:cxn ang="0">
                <a:pos x="262" y="118"/>
              </a:cxn>
              <a:cxn ang="0">
                <a:pos x="264" y="132"/>
              </a:cxn>
            </a:cxnLst>
            <a:rect l="0" t="0" r="r" b="b"/>
            <a:pathLst>
              <a:path w="264" h="264">
                <a:moveTo>
                  <a:pt x="264" y="132"/>
                </a:moveTo>
                <a:lnTo>
                  <a:pt x="262" y="146"/>
                </a:lnTo>
                <a:lnTo>
                  <a:pt x="260" y="160"/>
                </a:lnTo>
                <a:lnTo>
                  <a:pt x="258" y="172"/>
                </a:lnTo>
                <a:lnTo>
                  <a:pt x="252" y="184"/>
                </a:lnTo>
                <a:lnTo>
                  <a:pt x="248" y="196"/>
                </a:lnTo>
                <a:lnTo>
                  <a:pt x="240" y="206"/>
                </a:lnTo>
                <a:lnTo>
                  <a:pt x="234" y="216"/>
                </a:lnTo>
                <a:lnTo>
                  <a:pt x="224" y="226"/>
                </a:lnTo>
                <a:lnTo>
                  <a:pt x="216" y="234"/>
                </a:lnTo>
                <a:lnTo>
                  <a:pt x="206" y="242"/>
                </a:lnTo>
                <a:lnTo>
                  <a:pt x="194" y="248"/>
                </a:lnTo>
                <a:lnTo>
                  <a:pt x="182" y="254"/>
                </a:lnTo>
                <a:lnTo>
                  <a:pt x="170" y="258"/>
                </a:lnTo>
                <a:lnTo>
                  <a:pt x="158" y="262"/>
                </a:lnTo>
                <a:lnTo>
                  <a:pt x="144" y="264"/>
                </a:lnTo>
                <a:lnTo>
                  <a:pt x="132" y="264"/>
                </a:lnTo>
                <a:lnTo>
                  <a:pt x="118" y="264"/>
                </a:lnTo>
                <a:lnTo>
                  <a:pt x="104" y="262"/>
                </a:lnTo>
                <a:lnTo>
                  <a:pt x="92" y="258"/>
                </a:lnTo>
                <a:lnTo>
                  <a:pt x="80" y="254"/>
                </a:lnTo>
                <a:lnTo>
                  <a:pt x="68" y="248"/>
                </a:lnTo>
                <a:lnTo>
                  <a:pt x="58" y="242"/>
                </a:lnTo>
                <a:lnTo>
                  <a:pt x="48" y="234"/>
                </a:lnTo>
                <a:lnTo>
                  <a:pt x="38" y="226"/>
                </a:lnTo>
                <a:lnTo>
                  <a:pt x="30" y="216"/>
                </a:lnTo>
                <a:lnTo>
                  <a:pt x="22" y="206"/>
                </a:lnTo>
                <a:lnTo>
                  <a:pt x="16" y="196"/>
                </a:lnTo>
                <a:lnTo>
                  <a:pt x="10" y="184"/>
                </a:lnTo>
                <a:lnTo>
                  <a:pt x="6" y="172"/>
                </a:lnTo>
                <a:lnTo>
                  <a:pt x="2" y="160"/>
                </a:lnTo>
                <a:lnTo>
                  <a:pt x="0" y="146"/>
                </a:lnTo>
                <a:lnTo>
                  <a:pt x="0" y="132"/>
                </a:lnTo>
                <a:lnTo>
                  <a:pt x="0" y="118"/>
                </a:lnTo>
                <a:lnTo>
                  <a:pt x="2" y="106"/>
                </a:lnTo>
                <a:lnTo>
                  <a:pt x="6" y="94"/>
                </a:lnTo>
                <a:lnTo>
                  <a:pt x="10" y="82"/>
                </a:lnTo>
                <a:lnTo>
                  <a:pt x="16" y="70"/>
                </a:lnTo>
                <a:lnTo>
                  <a:pt x="22" y="58"/>
                </a:lnTo>
                <a:lnTo>
                  <a:pt x="30" y="48"/>
                </a:lnTo>
                <a:lnTo>
                  <a:pt x="38" y="40"/>
                </a:lnTo>
                <a:lnTo>
                  <a:pt x="48" y="30"/>
                </a:lnTo>
                <a:lnTo>
                  <a:pt x="58" y="24"/>
                </a:lnTo>
                <a:lnTo>
                  <a:pt x="68" y="16"/>
                </a:lnTo>
                <a:lnTo>
                  <a:pt x="80" y="12"/>
                </a:lnTo>
                <a:lnTo>
                  <a:pt x="92" y="6"/>
                </a:lnTo>
                <a:lnTo>
                  <a:pt x="104" y="4"/>
                </a:lnTo>
                <a:lnTo>
                  <a:pt x="118" y="2"/>
                </a:lnTo>
                <a:lnTo>
                  <a:pt x="132" y="0"/>
                </a:lnTo>
                <a:lnTo>
                  <a:pt x="144" y="2"/>
                </a:lnTo>
                <a:lnTo>
                  <a:pt x="158" y="4"/>
                </a:lnTo>
                <a:lnTo>
                  <a:pt x="170" y="6"/>
                </a:lnTo>
                <a:lnTo>
                  <a:pt x="182" y="12"/>
                </a:lnTo>
                <a:lnTo>
                  <a:pt x="194" y="16"/>
                </a:lnTo>
                <a:lnTo>
                  <a:pt x="206" y="24"/>
                </a:lnTo>
                <a:lnTo>
                  <a:pt x="216" y="30"/>
                </a:lnTo>
                <a:lnTo>
                  <a:pt x="224" y="40"/>
                </a:lnTo>
                <a:lnTo>
                  <a:pt x="234" y="48"/>
                </a:lnTo>
                <a:lnTo>
                  <a:pt x="240" y="58"/>
                </a:lnTo>
                <a:lnTo>
                  <a:pt x="248" y="70"/>
                </a:lnTo>
                <a:lnTo>
                  <a:pt x="252" y="82"/>
                </a:lnTo>
                <a:lnTo>
                  <a:pt x="258" y="94"/>
                </a:lnTo>
                <a:lnTo>
                  <a:pt x="260" y="106"/>
                </a:lnTo>
                <a:lnTo>
                  <a:pt x="262" y="118"/>
                </a:lnTo>
                <a:lnTo>
                  <a:pt x="262" y="132"/>
                </a:lnTo>
                <a:lnTo>
                  <a:pt x="264" y="132"/>
                </a:lnTo>
                <a:close/>
              </a:path>
            </a:pathLst>
          </a:custGeom>
          <a:solidFill>
            <a:srgbClr val="FFFFFF"/>
          </a:solidFill>
          <a:ln w="9525">
            <a:noFill/>
            <a:round/>
            <a:headEnd/>
            <a:tailEnd/>
          </a:ln>
        </p:spPr>
        <p:txBody>
          <a:bodyPr/>
          <a:lstStyle/>
          <a:p>
            <a:endParaRPr lang="en-US"/>
          </a:p>
        </p:txBody>
      </p:sp>
      <p:sp>
        <p:nvSpPr>
          <p:cNvPr id="203783" name="Freeform 7"/>
          <p:cNvSpPr>
            <a:spLocks/>
          </p:cNvSpPr>
          <p:nvPr/>
        </p:nvSpPr>
        <p:spPr bwMode="auto">
          <a:xfrm>
            <a:off x="1192213" y="587375"/>
            <a:ext cx="419100" cy="419100"/>
          </a:xfrm>
          <a:custGeom>
            <a:avLst/>
            <a:gdLst/>
            <a:ahLst/>
            <a:cxnLst>
              <a:cxn ang="0">
                <a:pos x="262" y="146"/>
              </a:cxn>
              <a:cxn ang="0">
                <a:pos x="258" y="172"/>
              </a:cxn>
              <a:cxn ang="0">
                <a:pos x="248" y="196"/>
              </a:cxn>
              <a:cxn ang="0">
                <a:pos x="234" y="216"/>
              </a:cxn>
              <a:cxn ang="0">
                <a:pos x="216" y="234"/>
              </a:cxn>
              <a:cxn ang="0">
                <a:pos x="194" y="248"/>
              </a:cxn>
              <a:cxn ang="0">
                <a:pos x="170" y="258"/>
              </a:cxn>
              <a:cxn ang="0">
                <a:pos x="144" y="264"/>
              </a:cxn>
              <a:cxn ang="0">
                <a:pos x="118" y="264"/>
              </a:cxn>
              <a:cxn ang="0">
                <a:pos x="92" y="258"/>
              </a:cxn>
              <a:cxn ang="0">
                <a:pos x="68" y="248"/>
              </a:cxn>
              <a:cxn ang="0">
                <a:pos x="48" y="234"/>
              </a:cxn>
              <a:cxn ang="0">
                <a:pos x="30" y="216"/>
              </a:cxn>
              <a:cxn ang="0">
                <a:pos x="16" y="196"/>
              </a:cxn>
              <a:cxn ang="0">
                <a:pos x="6" y="172"/>
              </a:cxn>
              <a:cxn ang="0">
                <a:pos x="0" y="146"/>
              </a:cxn>
              <a:cxn ang="0">
                <a:pos x="0" y="118"/>
              </a:cxn>
              <a:cxn ang="0">
                <a:pos x="6" y="94"/>
              </a:cxn>
              <a:cxn ang="0">
                <a:pos x="16" y="70"/>
              </a:cxn>
              <a:cxn ang="0">
                <a:pos x="30" y="48"/>
              </a:cxn>
              <a:cxn ang="0">
                <a:pos x="48" y="30"/>
              </a:cxn>
              <a:cxn ang="0">
                <a:pos x="68" y="16"/>
              </a:cxn>
              <a:cxn ang="0">
                <a:pos x="92" y="6"/>
              </a:cxn>
              <a:cxn ang="0">
                <a:pos x="118" y="2"/>
              </a:cxn>
              <a:cxn ang="0">
                <a:pos x="144" y="2"/>
              </a:cxn>
              <a:cxn ang="0">
                <a:pos x="170" y="6"/>
              </a:cxn>
              <a:cxn ang="0">
                <a:pos x="194" y="16"/>
              </a:cxn>
              <a:cxn ang="0">
                <a:pos x="216" y="30"/>
              </a:cxn>
              <a:cxn ang="0">
                <a:pos x="234" y="48"/>
              </a:cxn>
              <a:cxn ang="0">
                <a:pos x="248" y="70"/>
              </a:cxn>
              <a:cxn ang="0">
                <a:pos x="258" y="94"/>
              </a:cxn>
              <a:cxn ang="0">
                <a:pos x="262" y="118"/>
              </a:cxn>
            </a:cxnLst>
            <a:rect l="0" t="0" r="r" b="b"/>
            <a:pathLst>
              <a:path w="264" h="264">
                <a:moveTo>
                  <a:pt x="264" y="132"/>
                </a:moveTo>
                <a:lnTo>
                  <a:pt x="262" y="146"/>
                </a:lnTo>
                <a:lnTo>
                  <a:pt x="260" y="160"/>
                </a:lnTo>
                <a:lnTo>
                  <a:pt x="258" y="172"/>
                </a:lnTo>
                <a:lnTo>
                  <a:pt x="252" y="184"/>
                </a:lnTo>
                <a:lnTo>
                  <a:pt x="248" y="196"/>
                </a:lnTo>
                <a:lnTo>
                  <a:pt x="240" y="206"/>
                </a:lnTo>
                <a:lnTo>
                  <a:pt x="234" y="216"/>
                </a:lnTo>
                <a:lnTo>
                  <a:pt x="224" y="226"/>
                </a:lnTo>
                <a:lnTo>
                  <a:pt x="216" y="234"/>
                </a:lnTo>
                <a:lnTo>
                  <a:pt x="206" y="242"/>
                </a:lnTo>
                <a:lnTo>
                  <a:pt x="194" y="248"/>
                </a:lnTo>
                <a:lnTo>
                  <a:pt x="182" y="254"/>
                </a:lnTo>
                <a:lnTo>
                  <a:pt x="170" y="258"/>
                </a:lnTo>
                <a:lnTo>
                  <a:pt x="158" y="262"/>
                </a:lnTo>
                <a:lnTo>
                  <a:pt x="144" y="264"/>
                </a:lnTo>
                <a:lnTo>
                  <a:pt x="132" y="264"/>
                </a:lnTo>
                <a:lnTo>
                  <a:pt x="118" y="264"/>
                </a:lnTo>
                <a:lnTo>
                  <a:pt x="104" y="262"/>
                </a:lnTo>
                <a:lnTo>
                  <a:pt x="92" y="258"/>
                </a:lnTo>
                <a:lnTo>
                  <a:pt x="80" y="254"/>
                </a:lnTo>
                <a:lnTo>
                  <a:pt x="68" y="248"/>
                </a:lnTo>
                <a:lnTo>
                  <a:pt x="58" y="242"/>
                </a:lnTo>
                <a:lnTo>
                  <a:pt x="48" y="234"/>
                </a:lnTo>
                <a:lnTo>
                  <a:pt x="38" y="226"/>
                </a:lnTo>
                <a:lnTo>
                  <a:pt x="30" y="216"/>
                </a:lnTo>
                <a:lnTo>
                  <a:pt x="22" y="206"/>
                </a:lnTo>
                <a:lnTo>
                  <a:pt x="16" y="196"/>
                </a:lnTo>
                <a:lnTo>
                  <a:pt x="10" y="184"/>
                </a:lnTo>
                <a:lnTo>
                  <a:pt x="6" y="172"/>
                </a:lnTo>
                <a:lnTo>
                  <a:pt x="2" y="160"/>
                </a:lnTo>
                <a:lnTo>
                  <a:pt x="0" y="146"/>
                </a:lnTo>
                <a:lnTo>
                  <a:pt x="0" y="132"/>
                </a:lnTo>
                <a:lnTo>
                  <a:pt x="0" y="118"/>
                </a:lnTo>
                <a:lnTo>
                  <a:pt x="2" y="106"/>
                </a:lnTo>
                <a:lnTo>
                  <a:pt x="6" y="94"/>
                </a:lnTo>
                <a:lnTo>
                  <a:pt x="10" y="82"/>
                </a:lnTo>
                <a:lnTo>
                  <a:pt x="16" y="70"/>
                </a:lnTo>
                <a:lnTo>
                  <a:pt x="22" y="58"/>
                </a:lnTo>
                <a:lnTo>
                  <a:pt x="30" y="48"/>
                </a:lnTo>
                <a:lnTo>
                  <a:pt x="38" y="40"/>
                </a:lnTo>
                <a:lnTo>
                  <a:pt x="48" y="30"/>
                </a:lnTo>
                <a:lnTo>
                  <a:pt x="58" y="24"/>
                </a:lnTo>
                <a:lnTo>
                  <a:pt x="68" y="16"/>
                </a:lnTo>
                <a:lnTo>
                  <a:pt x="80" y="12"/>
                </a:lnTo>
                <a:lnTo>
                  <a:pt x="92" y="6"/>
                </a:lnTo>
                <a:lnTo>
                  <a:pt x="104" y="4"/>
                </a:lnTo>
                <a:lnTo>
                  <a:pt x="118" y="2"/>
                </a:lnTo>
                <a:lnTo>
                  <a:pt x="132" y="0"/>
                </a:lnTo>
                <a:lnTo>
                  <a:pt x="144" y="2"/>
                </a:lnTo>
                <a:lnTo>
                  <a:pt x="158" y="4"/>
                </a:lnTo>
                <a:lnTo>
                  <a:pt x="170" y="6"/>
                </a:lnTo>
                <a:lnTo>
                  <a:pt x="182" y="12"/>
                </a:lnTo>
                <a:lnTo>
                  <a:pt x="194" y="16"/>
                </a:lnTo>
                <a:lnTo>
                  <a:pt x="206" y="24"/>
                </a:lnTo>
                <a:lnTo>
                  <a:pt x="216" y="30"/>
                </a:lnTo>
                <a:lnTo>
                  <a:pt x="224" y="40"/>
                </a:lnTo>
                <a:lnTo>
                  <a:pt x="234" y="48"/>
                </a:lnTo>
                <a:lnTo>
                  <a:pt x="240" y="58"/>
                </a:lnTo>
                <a:lnTo>
                  <a:pt x="248" y="70"/>
                </a:lnTo>
                <a:lnTo>
                  <a:pt x="252" y="82"/>
                </a:lnTo>
                <a:lnTo>
                  <a:pt x="258" y="94"/>
                </a:lnTo>
                <a:lnTo>
                  <a:pt x="260" y="106"/>
                </a:lnTo>
                <a:lnTo>
                  <a:pt x="262" y="118"/>
                </a:lnTo>
                <a:lnTo>
                  <a:pt x="262" y="132"/>
                </a:lnTo>
              </a:path>
            </a:pathLst>
          </a:custGeom>
          <a:noFill/>
          <a:ln w="25400">
            <a:solidFill>
              <a:srgbClr val="0092C8"/>
            </a:solidFill>
            <a:prstDash val="solid"/>
            <a:round/>
            <a:headEnd/>
            <a:tailEnd/>
          </a:ln>
        </p:spPr>
        <p:txBody>
          <a:bodyPr/>
          <a:lstStyle/>
          <a:p>
            <a:endParaRPr lang="en-US"/>
          </a:p>
        </p:txBody>
      </p:sp>
      <p:sp>
        <p:nvSpPr>
          <p:cNvPr id="203784" name="Rectangle 8"/>
          <p:cNvSpPr>
            <a:spLocks noChangeArrowheads="1"/>
          </p:cNvSpPr>
          <p:nvPr/>
        </p:nvSpPr>
        <p:spPr bwMode="auto">
          <a:xfrm>
            <a:off x="1289050" y="515938"/>
            <a:ext cx="236538" cy="501650"/>
          </a:xfrm>
          <a:prstGeom prst="rect">
            <a:avLst/>
          </a:prstGeom>
          <a:noFill/>
          <a:ln w="9525">
            <a:noFill/>
            <a:miter lim="800000"/>
            <a:headEnd/>
            <a:tailEnd/>
          </a:ln>
        </p:spPr>
        <p:txBody>
          <a:bodyPr wrap="none" lIns="0" tIns="0" rIns="0" bIns="0">
            <a:spAutoFit/>
          </a:bodyPr>
          <a:lstStyle/>
          <a:p>
            <a:r>
              <a:rPr lang="en-US" sz="2800">
                <a:solidFill>
                  <a:srgbClr val="0092C8"/>
                </a:solidFill>
                <a:latin typeface="Arial Black" charset="0"/>
              </a:rPr>
              <a:t>2</a:t>
            </a:r>
            <a:endParaRPr lang="en-US"/>
          </a:p>
        </p:txBody>
      </p:sp>
      <p:sp>
        <p:nvSpPr>
          <p:cNvPr id="203785" name="Rectangle 9"/>
          <p:cNvSpPr>
            <a:spLocks noChangeArrowheads="1"/>
          </p:cNvSpPr>
          <p:nvPr/>
        </p:nvSpPr>
        <p:spPr bwMode="auto">
          <a:xfrm>
            <a:off x="1176338" y="588963"/>
            <a:ext cx="6865937" cy="1195387"/>
          </a:xfrm>
          <a:prstGeom prst="rect">
            <a:avLst/>
          </a:prstGeom>
          <a:noFill/>
          <a:ln w="9525">
            <a:noFill/>
            <a:miter lim="800000"/>
            <a:headEnd/>
            <a:tailEnd/>
          </a:ln>
        </p:spPr>
        <p:txBody>
          <a:bodyPr wrap="none" lIns="0" tIns="0" rIns="0" bIns="0">
            <a:spAutoFit/>
          </a:bodyPr>
          <a:lstStyle/>
          <a:p>
            <a:r>
              <a:rPr lang="en-US" sz="2800" b="1">
                <a:solidFill>
                  <a:srgbClr val="0092C8"/>
                </a:solidFill>
              </a:rPr>
              <a:t>      There, proteins at the vesicle surface</a:t>
            </a:r>
          </a:p>
          <a:p>
            <a:pPr>
              <a:lnSpc>
                <a:spcPct val="90000"/>
              </a:lnSpc>
            </a:pPr>
            <a:r>
              <a:rPr lang="en-US" sz="2800" b="1">
                <a:solidFill>
                  <a:srgbClr val="0092C8"/>
                </a:solidFill>
              </a:rPr>
              <a:t>(v-SNAREs) bind with t-SNAREs </a:t>
            </a:r>
            <a:endParaRPr lang="en-US" b="1"/>
          </a:p>
          <a:p>
            <a:pPr>
              <a:lnSpc>
                <a:spcPct val="90000"/>
              </a:lnSpc>
            </a:pPr>
            <a:r>
              <a:rPr lang="en-US" sz="2800" b="1">
                <a:solidFill>
                  <a:srgbClr val="0092C8"/>
                </a:solidFill>
              </a:rPr>
              <a:t>(plasma membrane proteins).</a:t>
            </a:r>
          </a:p>
        </p:txBody>
      </p:sp>
      <p:sp>
        <p:nvSpPr>
          <p:cNvPr id="203786" name="Rectangle 10"/>
          <p:cNvSpPr>
            <a:spLocks noChangeArrowheads="1"/>
          </p:cNvSpPr>
          <p:nvPr/>
        </p:nvSpPr>
        <p:spPr bwMode="auto">
          <a:xfrm>
            <a:off x="1158875" y="5964238"/>
            <a:ext cx="5743575" cy="501650"/>
          </a:xfrm>
          <a:prstGeom prst="rect">
            <a:avLst/>
          </a:prstGeom>
          <a:noFill/>
          <a:ln w="9525">
            <a:noFill/>
            <a:miter lim="800000"/>
            <a:headEnd/>
            <a:tailEnd/>
          </a:ln>
        </p:spPr>
        <p:txBody>
          <a:bodyPr wrap="none" lIns="0" tIns="0" rIns="0" bIns="0">
            <a:spAutoFit/>
          </a:bodyPr>
          <a:lstStyle/>
          <a:p>
            <a:r>
              <a:rPr lang="en-US" sz="2800">
                <a:solidFill>
                  <a:srgbClr val="231F20"/>
                </a:solidFill>
                <a:latin typeface="Arial Black" charset="0"/>
              </a:rPr>
              <a:t>(a) The process of exocytosis</a:t>
            </a:r>
            <a:endParaRPr lang="en-US"/>
          </a:p>
        </p:txBody>
      </p:sp>
      <p:sp>
        <p:nvSpPr>
          <p:cNvPr id="203787" name="Rectangle 11"/>
          <p:cNvSpPr>
            <a:spLocks noChangeArrowheads="1"/>
          </p:cNvSpPr>
          <p:nvPr/>
        </p:nvSpPr>
        <p:spPr bwMode="auto">
          <a:xfrm>
            <a:off x="5033963" y="4283075"/>
            <a:ext cx="1681162" cy="1195388"/>
          </a:xfrm>
          <a:prstGeom prst="rect">
            <a:avLst/>
          </a:prstGeom>
          <a:noFill/>
          <a:ln w="9525">
            <a:noFill/>
            <a:miter lim="800000"/>
            <a:headEnd/>
            <a:tailEnd/>
          </a:ln>
        </p:spPr>
        <p:txBody>
          <a:bodyPr wrap="none" lIns="0" tIns="0" rIns="0" bIns="0">
            <a:spAutoFit/>
          </a:bodyPr>
          <a:lstStyle/>
          <a:p>
            <a:pPr algn="r"/>
            <a:r>
              <a:rPr lang="en-US" sz="2800" b="1">
                <a:solidFill>
                  <a:srgbClr val="231F20"/>
                </a:solidFill>
              </a:rPr>
              <a:t>Fused</a:t>
            </a:r>
          </a:p>
          <a:p>
            <a:pPr algn="r">
              <a:lnSpc>
                <a:spcPct val="90000"/>
              </a:lnSpc>
            </a:pPr>
            <a:r>
              <a:rPr lang="en-US" sz="2800" b="1">
                <a:solidFill>
                  <a:srgbClr val="231F20"/>
                </a:solidFill>
              </a:rPr>
              <a:t>v- and</a:t>
            </a:r>
            <a:endParaRPr lang="en-US" b="1"/>
          </a:p>
          <a:p>
            <a:pPr algn="r">
              <a:lnSpc>
                <a:spcPct val="90000"/>
              </a:lnSpc>
            </a:pPr>
            <a:r>
              <a:rPr lang="en-US" sz="2800" b="1">
                <a:solidFill>
                  <a:srgbClr val="231F20"/>
                </a:solidFill>
              </a:rPr>
              <a:t>t-SNAREs</a:t>
            </a:r>
            <a:endParaRPr lang="en-US" b="1"/>
          </a:p>
        </p:txBody>
      </p:sp>
    </p:spTree>
    <p:custDataLst>
      <p:tags r:id="rId1"/>
    </p:custData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04" name="Picture 4"/>
          <p:cNvPicPr>
            <a:picLocks noChangeAspect="1" noChangeArrowheads="1"/>
          </p:cNvPicPr>
          <p:nvPr/>
        </p:nvPicPr>
        <p:blipFill>
          <a:blip r:embed="rId3" cstate="print"/>
          <a:srcRect l="2277" t="16216" r="4669" b="13385"/>
          <a:stretch>
            <a:fillRect/>
          </a:stretch>
        </p:blipFill>
        <p:spPr bwMode="auto">
          <a:xfrm>
            <a:off x="1309688" y="1443038"/>
            <a:ext cx="6359525" cy="4500562"/>
          </a:xfrm>
          <a:prstGeom prst="rect">
            <a:avLst/>
          </a:prstGeom>
          <a:noFill/>
        </p:spPr>
      </p:pic>
      <p:sp>
        <p:nvSpPr>
          <p:cNvPr id="204805" name="Line 5"/>
          <p:cNvSpPr>
            <a:spLocks noChangeShapeType="1"/>
          </p:cNvSpPr>
          <p:nvPr/>
        </p:nvSpPr>
        <p:spPr bwMode="auto">
          <a:xfrm flipV="1">
            <a:off x="4459288" y="2057400"/>
            <a:ext cx="1587" cy="619125"/>
          </a:xfrm>
          <a:prstGeom prst="line">
            <a:avLst/>
          </a:prstGeom>
          <a:noFill/>
          <a:ln w="31750">
            <a:solidFill>
              <a:srgbClr val="231F20"/>
            </a:solidFill>
            <a:round/>
            <a:headEnd/>
            <a:tailEnd/>
          </a:ln>
        </p:spPr>
        <p:txBody>
          <a:bodyPr/>
          <a:lstStyle/>
          <a:p>
            <a:endParaRPr lang="en-US"/>
          </a:p>
        </p:txBody>
      </p:sp>
      <p:sp>
        <p:nvSpPr>
          <p:cNvPr id="204806" name="Rectangle 6"/>
          <p:cNvSpPr>
            <a:spLocks noChangeArrowheads="1"/>
          </p:cNvSpPr>
          <p:nvPr/>
        </p:nvSpPr>
        <p:spPr bwMode="auto">
          <a:xfrm>
            <a:off x="1330325" y="5948363"/>
            <a:ext cx="5743575" cy="501650"/>
          </a:xfrm>
          <a:prstGeom prst="rect">
            <a:avLst/>
          </a:prstGeom>
          <a:noFill/>
          <a:ln w="9525">
            <a:noFill/>
            <a:miter lim="800000"/>
            <a:headEnd/>
            <a:tailEnd/>
          </a:ln>
        </p:spPr>
        <p:txBody>
          <a:bodyPr wrap="none" lIns="0" tIns="0" rIns="0" bIns="0">
            <a:spAutoFit/>
          </a:bodyPr>
          <a:lstStyle/>
          <a:p>
            <a:r>
              <a:rPr lang="en-US" sz="2800">
                <a:solidFill>
                  <a:srgbClr val="231F20"/>
                </a:solidFill>
                <a:latin typeface="Arial Black" charset="0"/>
              </a:rPr>
              <a:t>(a) The process of exocytosis</a:t>
            </a:r>
            <a:endParaRPr lang="en-US"/>
          </a:p>
        </p:txBody>
      </p:sp>
      <p:sp>
        <p:nvSpPr>
          <p:cNvPr id="204807" name="Freeform 7"/>
          <p:cNvSpPr>
            <a:spLocks/>
          </p:cNvSpPr>
          <p:nvPr/>
        </p:nvSpPr>
        <p:spPr bwMode="auto">
          <a:xfrm>
            <a:off x="1341438" y="574675"/>
            <a:ext cx="457200" cy="457200"/>
          </a:xfrm>
          <a:custGeom>
            <a:avLst/>
            <a:gdLst/>
            <a:ahLst/>
            <a:cxnLst>
              <a:cxn ang="0">
                <a:pos x="288" y="160"/>
              </a:cxn>
              <a:cxn ang="0">
                <a:pos x="282" y="188"/>
              </a:cxn>
              <a:cxn ang="0">
                <a:pos x="272" y="214"/>
              </a:cxn>
              <a:cxn ang="0">
                <a:pos x="256" y="236"/>
              </a:cxn>
              <a:cxn ang="0">
                <a:pos x="236" y="256"/>
              </a:cxn>
              <a:cxn ang="0">
                <a:pos x="214" y="272"/>
              </a:cxn>
              <a:cxn ang="0">
                <a:pos x="188" y="282"/>
              </a:cxn>
              <a:cxn ang="0">
                <a:pos x="160" y="288"/>
              </a:cxn>
              <a:cxn ang="0">
                <a:pos x="130" y="288"/>
              </a:cxn>
              <a:cxn ang="0">
                <a:pos x="102" y="282"/>
              </a:cxn>
              <a:cxn ang="0">
                <a:pos x="76" y="272"/>
              </a:cxn>
              <a:cxn ang="0">
                <a:pos x="52" y="256"/>
              </a:cxn>
              <a:cxn ang="0">
                <a:pos x="34" y="236"/>
              </a:cxn>
              <a:cxn ang="0">
                <a:pos x="18" y="214"/>
              </a:cxn>
              <a:cxn ang="0">
                <a:pos x="6" y="188"/>
              </a:cxn>
              <a:cxn ang="0">
                <a:pos x="0" y="160"/>
              </a:cxn>
              <a:cxn ang="0">
                <a:pos x="0" y="130"/>
              </a:cxn>
              <a:cxn ang="0">
                <a:pos x="6" y="102"/>
              </a:cxn>
              <a:cxn ang="0">
                <a:pos x="18" y="76"/>
              </a:cxn>
              <a:cxn ang="0">
                <a:pos x="34" y="52"/>
              </a:cxn>
              <a:cxn ang="0">
                <a:pos x="52" y="34"/>
              </a:cxn>
              <a:cxn ang="0">
                <a:pos x="76" y="18"/>
              </a:cxn>
              <a:cxn ang="0">
                <a:pos x="102" y="6"/>
              </a:cxn>
              <a:cxn ang="0">
                <a:pos x="130" y="2"/>
              </a:cxn>
              <a:cxn ang="0">
                <a:pos x="160" y="2"/>
              </a:cxn>
              <a:cxn ang="0">
                <a:pos x="188" y="6"/>
              </a:cxn>
              <a:cxn ang="0">
                <a:pos x="214" y="18"/>
              </a:cxn>
              <a:cxn ang="0">
                <a:pos x="236" y="34"/>
              </a:cxn>
              <a:cxn ang="0">
                <a:pos x="256" y="52"/>
              </a:cxn>
              <a:cxn ang="0">
                <a:pos x="272" y="76"/>
              </a:cxn>
              <a:cxn ang="0">
                <a:pos x="282" y="102"/>
              </a:cxn>
              <a:cxn ang="0">
                <a:pos x="288" y="130"/>
              </a:cxn>
              <a:cxn ang="0">
                <a:pos x="288" y="144"/>
              </a:cxn>
            </a:cxnLst>
            <a:rect l="0" t="0" r="r" b="b"/>
            <a:pathLst>
              <a:path w="288" h="288">
                <a:moveTo>
                  <a:pt x="288" y="144"/>
                </a:moveTo>
                <a:lnTo>
                  <a:pt x="288" y="160"/>
                </a:lnTo>
                <a:lnTo>
                  <a:pt x="286" y="174"/>
                </a:lnTo>
                <a:lnTo>
                  <a:pt x="282" y="188"/>
                </a:lnTo>
                <a:lnTo>
                  <a:pt x="278" y="200"/>
                </a:lnTo>
                <a:lnTo>
                  <a:pt x="272" y="214"/>
                </a:lnTo>
                <a:lnTo>
                  <a:pt x="264" y="226"/>
                </a:lnTo>
                <a:lnTo>
                  <a:pt x="256" y="236"/>
                </a:lnTo>
                <a:lnTo>
                  <a:pt x="246" y="246"/>
                </a:lnTo>
                <a:lnTo>
                  <a:pt x="236" y="256"/>
                </a:lnTo>
                <a:lnTo>
                  <a:pt x="226" y="264"/>
                </a:lnTo>
                <a:lnTo>
                  <a:pt x="214" y="272"/>
                </a:lnTo>
                <a:lnTo>
                  <a:pt x="200" y="278"/>
                </a:lnTo>
                <a:lnTo>
                  <a:pt x="188" y="282"/>
                </a:lnTo>
                <a:lnTo>
                  <a:pt x="174" y="286"/>
                </a:lnTo>
                <a:lnTo>
                  <a:pt x="160" y="288"/>
                </a:lnTo>
                <a:lnTo>
                  <a:pt x="144" y="288"/>
                </a:lnTo>
                <a:lnTo>
                  <a:pt x="130" y="288"/>
                </a:lnTo>
                <a:lnTo>
                  <a:pt x="116" y="286"/>
                </a:lnTo>
                <a:lnTo>
                  <a:pt x="102" y="282"/>
                </a:lnTo>
                <a:lnTo>
                  <a:pt x="88" y="278"/>
                </a:lnTo>
                <a:lnTo>
                  <a:pt x="76" y="272"/>
                </a:lnTo>
                <a:lnTo>
                  <a:pt x="64" y="264"/>
                </a:lnTo>
                <a:lnTo>
                  <a:pt x="52" y="256"/>
                </a:lnTo>
                <a:lnTo>
                  <a:pt x="42" y="246"/>
                </a:lnTo>
                <a:lnTo>
                  <a:pt x="34" y="236"/>
                </a:lnTo>
                <a:lnTo>
                  <a:pt x="24" y="226"/>
                </a:lnTo>
                <a:lnTo>
                  <a:pt x="18" y="214"/>
                </a:lnTo>
                <a:lnTo>
                  <a:pt x="12" y="200"/>
                </a:lnTo>
                <a:lnTo>
                  <a:pt x="6" y="188"/>
                </a:lnTo>
                <a:lnTo>
                  <a:pt x="2" y="174"/>
                </a:lnTo>
                <a:lnTo>
                  <a:pt x="0" y="160"/>
                </a:lnTo>
                <a:lnTo>
                  <a:pt x="0" y="144"/>
                </a:lnTo>
                <a:lnTo>
                  <a:pt x="0" y="130"/>
                </a:lnTo>
                <a:lnTo>
                  <a:pt x="2" y="116"/>
                </a:lnTo>
                <a:lnTo>
                  <a:pt x="6" y="102"/>
                </a:lnTo>
                <a:lnTo>
                  <a:pt x="12" y="88"/>
                </a:lnTo>
                <a:lnTo>
                  <a:pt x="18" y="76"/>
                </a:lnTo>
                <a:lnTo>
                  <a:pt x="24" y="64"/>
                </a:lnTo>
                <a:lnTo>
                  <a:pt x="34" y="52"/>
                </a:lnTo>
                <a:lnTo>
                  <a:pt x="42" y="42"/>
                </a:lnTo>
                <a:lnTo>
                  <a:pt x="52" y="34"/>
                </a:lnTo>
                <a:lnTo>
                  <a:pt x="64" y="24"/>
                </a:lnTo>
                <a:lnTo>
                  <a:pt x="76" y="18"/>
                </a:lnTo>
                <a:lnTo>
                  <a:pt x="88" y="12"/>
                </a:lnTo>
                <a:lnTo>
                  <a:pt x="102" y="6"/>
                </a:lnTo>
                <a:lnTo>
                  <a:pt x="116" y="4"/>
                </a:lnTo>
                <a:lnTo>
                  <a:pt x="130" y="2"/>
                </a:lnTo>
                <a:lnTo>
                  <a:pt x="144" y="0"/>
                </a:lnTo>
                <a:lnTo>
                  <a:pt x="160" y="2"/>
                </a:lnTo>
                <a:lnTo>
                  <a:pt x="174" y="4"/>
                </a:lnTo>
                <a:lnTo>
                  <a:pt x="188" y="6"/>
                </a:lnTo>
                <a:lnTo>
                  <a:pt x="200" y="12"/>
                </a:lnTo>
                <a:lnTo>
                  <a:pt x="214" y="18"/>
                </a:lnTo>
                <a:lnTo>
                  <a:pt x="226" y="24"/>
                </a:lnTo>
                <a:lnTo>
                  <a:pt x="236" y="34"/>
                </a:lnTo>
                <a:lnTo>
                  <a:pt x="246" y="42"/>
                </a:lnTo>
                <a:lnTo>
                  <a:pt x="256" y="52"/>
                </a:lnTo>
                <a:lnTo>
                  <a:pt x="264" y="64"/>
                </a:lnTo>
                <a:lnTo>
                  <a:pt x="272" y="76"/>
                </a:lnTo>
                <a:lnTo>
                  <a:pt x="278" y="88"/>
                </a:lnTo>
                <a:lnTo>
                  <a:pt x="282" y="102"/>
                </a:lnTo>
                <a:lnTo>
                  <a:pt x="286" y="116"/>
                </a:lnTo>
                <a:lnTo>
                  <a:pt x="288" y="130"/>
                </a:lnTo>
                <a:lnTo>
                  <a:pt x="288" y="142"/>
                </a:lnTo>
                <a:lnTo>
                  <a:pt x="288" y="144"/>
                </a:lnTo>
                <a:close/>
              </a:path>
            </a:pathLst>
          </a:custGeom>
          <a:solidFill>
            <a:srgbClr val="FFFFFF"/>
          </a:solidFill>
          <a:ln w="9525">
            <a:noFill/>
            <a:round/>
            <a:headEnd/>
            <a:tailEnd/>
          </a:ln>
        </p:spPr>
        <p:txBody>
          <a:bodyPr/>
          <a:lstStyle/>
          <a:p>
            <a:endParaRPr lang="en-US"/>
          </a:p>
        </p:txBody>
      </p:sp>
      <p:sp>
        <p:nvSpPr>
          <p:cNvPr id="204808" name="Freeform 8"/>
          <p:cNvSpPr>
            <a:spLocks/>
          </p:cNvSpPr>
          <p:nvPr/>
        </p:nvSpPr>
        <p:spPr bwMode="auto">
          <a:xfrm>
            <a:off x="1341438" y="574675"/>
            <a:ext cx="457200" cy="457200"/>
          </a:xfrm>
          <a:custGeom>
            <a:avLst/>
            <a:gdLst/>
            <a:ahLst/>
            <a:cxnLst>
              <a:cxn ang="0">
                <a:pos x="288" y="160"/>
              </a:cxn>
              <a:cxn ang="0">
                <a:pos x="282" y="188"/>
              </a:cxn>
              <a:cxn ang="0">
                <a:pos x="272" y="214"/>
              </a:cxn>
              <a:cxn ang="0">
                <a:pos x="256" y="236"/>
              </a:cxn>
              <a:cxn ang="0">
                <a:pos x="236" y="256"/>
              </a:cxn>
              <a:cxn ang="0">
                <a:pos x="214" y="272"/>
              </a:cxn>
              <a:cxn ang="0">
                <a:pos x="188" y="282"/>
              </a:cxn>
              <a:cxn ang="0">
                <a:pos x="160" y="288"/>
              </a:cxn>
              <a:cxn ang="0">
                <a:pos x="130" y="288"/>
              </a:cxn>
              <a:cxn ang="0">
                <a:pos x="102" y="282"/>
              </a:cxn>
              <a:cxn ang="0">
                <a:pos x="76" y="272"/>
              </a:cxn>
              <a:cxn ang="0">
                <a:pos x="52" y="256"/>
              </a:cxn>
              <a:cxn ang="0">
                <a:pos x="34" y="236"/>
              </a:cxn>
              <a:cxn ang="0">
                <a:pos x="18" y="214"/>
              </a:cxn>
              <a:cxn ang="0">
                <a:pos x="6" y="188"/>
              </a:cxn>
              <a:cxn ang="0">
                <a:pos x="0" y="160"/>
              </a:cxn>
              <a:cxn ang="0">
                <a:pos x="0" y="130"/>
              </a:cxn>
              <a:cxn ang="0">
                <a:pos x="6" y="102"/>
              </a:cxn>
              <a:cxn ang="0">
                <a:pos x="18" y="76"/>
              </a:cxn>
              <a:cxn ang="0">
                <a:pos x="34" y="52"/>
              </a:cxn>
              <a:cxn ang="0">
                <a:pos x="52" y="34"/>
              </a:cxn>
              <a:cxn ang="0">
                <a:pos x="76" y="18"/>
              </a:cxn>
              <a:cxn ang="0">
                <a:pos x="102" y="6"/>
              </a:cxn>
              <a:cxn ang="0">
                <a:pos x="130" y="2"/>
              </a:cxn>
              <a:cxn ang="0">
                <a:pos x="160" y="2"/>
              </a:cxn>
              <a:cxn ang="0">
                <a:pos x="188" y="6"/>
              </a:cxn>
              <a:cxn ang="0">
                <a:pos x="214" y="18"/>
              </a:cxn>
              <a:cxn ang="0">
                <a:pos x="236" y="34"/>
              </a:cxn>
              <a:cxn ang="0">
                <a:pos x="256" y="52"/>
              </a:cxn>
              <a:cxn ang="0">
                <a:pos x="272" y="76"/>
              </a:cxn>
              <a:cxn ang="0">
                <a:pos x="282" y="102"/>
              </a:cxn>
              <a:cxn ang="0">
                <a:pos x="288" y="130"/>
              </a:cxn>
            </a:cxnLst>
            <a:rect l="0" t="0" r="r" b="b"/>
            <a:pathLst>
              <a:path w="288" h="288">
                <a:moveTo>
                  <a:pt x="288" y="144"/>
                </a:moveTo>
                <a:lnTo>
                  <a:pt x="288" y="160"/>
                </a:lnTo>
                <a:lnTo>
                  <a:pt x="286" y="174"/>
                </a:lnTo>
                <a:lnTo>
                  <a:pt x="282" y="188"/>
                </a:lnTo>
                <a:lnTo>
                  <a:pt x="278" y="200"/>
                </a:lnTo>
                <a:lnTo>
                  <a:pt x="272" y="214"/>
                </a:lnTo>
                <a:lnTo>
                  <a:pt x="264" y="226"/>
                </a:lnTo>
                <a:lnTo>
                  <a:pt x="256" y="236"/>
                </a:lnTo>
                <a:lnTo>
                  <a:pt x="246" y="246"/>
                </a:lnTo>
                <a:lnTo>
                  <a:pt x="236" y="256"/>
                </a:lnTo>
                <a:lnTo>
                  <a:pt x="226" y="264"/>
                </a:lnTo>
                <a:lnTo>
                  <a:pt x="214" y="272"/>
                </a:lnTo>
                <a:lnTo>
                  <a:pt x="200" y="278"/>
                </a:lnTo>
                <a:lnTo>
                  <a:pt x="188" y="282"/>
                </a:lnTo>
                <a:lnTo>
                  <a:pt x="174" y="286"/>
                </a:lnTo>
                <a:lnTo>
                  <a:pt x="160" y="288"/>
                </a:lnTo>
                <a:lnTo>
                  <a:pt x="144" y="288"/>
                </a:lnTo>
                <a:lnTo>
                  <a:pt x="130" y="288"/>
                </a:lnTo>
                <a:lnTo>
                  <a:pt x="116" y="286"/>
                </a:lnTo>
                <a:lnTo>
                  <a:pt x="102" y="282"/>
                </a:lnTo>
                <a:lnTo>
                  <a:pt x="88" y="278"/>
                </a:lnTo>
                <a:lnTo>
                  <a:pt x="76" y="272"/>
                </a:lnTo>
                <a:lnTo>
                  <a:pt x="64" y="264"/>
                </a:lnTo>
                <a:lnTo>
                  <a:pt x="52" y="256"/>
                </a:lnTo>
                <a:lnTo>
                  <a:pt x="42" y="246"/>
                </a:lnTo>
                <a:lnTo>
                  <a:pt x="34" y="236"/>
                </a:lnTo>
                <a:lnTo>
                  <a:pt x="24" y="226"/>
                </a:lnTo>
                <a:lnTo>
                  <a:pt x="18" y="214"/>
                </a:lnTo>
                <a:lnTo>
                  <a:pt x="12" y="200"/>
                </a:lnTo>
                <a:lnTo>
                  <a:pt x="6" y="188"/>
                </a:lnTo>
                <a:lnTo>
                  <a:pt x="2" y="174"/>
                </a:lnTo>
                <a:lnTo>
                  <a:pt x="0" y="160"/>
                </a:lnTo>
                <a:lnTo>
                  <a:pt x="0" y="144"/>
                </a:lnTo>
                <a:lnTo>
                  <a:pt x="0" y="130"/>
                </a:lnTo>
                <a:lnTo>
                  <a:pt x="2" y="116"/>
                </a:lnTo>
                <a:lnTo>
                  <a:pt x="6" y="102"/>
                </a:lnTo>
                <a:lnTo>
                  <a:pt x="12" y="88"/>
                </a:lnTo>
                <a:lnTo>
                  <a:pt x="18" y="76"/>
                </a:lnTo>
                <a:lnTo>
                  <a:pt x="24" y="64"/>
                </a:lnTo>
                <a:lnTo>
                  <a:pt x="34" y="52"/>
                </a:lnTo>
                <a:lnTo>
                  <a:pt x="42" y="42"/>
                </a:lnTo>
                <a:lnTo>
                  <a:pt x="52" y="34"/>
                </a:lnTo>
                <a:lnTo>
                  <a:pt x="64" y="24"/>
                </a:lnTo>
                <a:lnTo>
                  <a:pt x="76" y="18"/>
                </a:lnTo>
                <a:lnTo>
                  <a:pt x="88" y="12"/>
                </a:lnTo>
                <a:lnTo>
                  <a:pt x="102" y="6"/>
                </a:lnTo>
                <a:lnTo>
                  <a:pt x="116" y="4"/>
                </a:lnTo>
                <a:lnTo>
                  <a:pt x="130" y="2"/>
                </a:lnTo>
                <a:lnTo>
                  <a:pt x="144" y="0"/>
                </a:lnTo>
                <a:lnTo>
                  <a:pt x="160" y="2"/>
                </a:lnTo>
                <a:lnTo>
                  <a:pt x="174" y="4"/>
                </a:lnTo>
                <a:lnTo>
                  <a:pt x="188" y="6"/>
                </a:lnTo>
                <a:lnTo>
                  <a:pt x="200" y="12"/>
                </a:lnTo>
                <a:lnTo>
                  <a:pt x="214" y="18"/>
                </a:lnTo>
                <a:lnTo>
                  <a:pt x="226" y="24"/>
                </a:lnTo>
                <a:lnTo>
                  <a:pt x="236" y="34"/>
                </a:lnTo>
                <a:lnTo>
                  <a:pt x="246" y="42"/>
                </a:lnTo>
                <a:lnTo>
                  <a:pt x="256" y="52"/>
                </a:lnTo>
                <a:lnTo>
                  <a:pt x="264" y="64"/>
                </a:lnTo>
                <a:lnTo>
                  <a:pt x="272" y="76"/>
                </a:lnTo>
                <a:lnTo>
                  <a:pt x="278" y="88"/>
                </a:lnTo>
                <a:lnTo>
                  <a:pt x="282" y="102"/>
                </a:lnTo>
                <a:lnTo>
                  <a:pt x="286" y="116"/>
                </a:lnTo>
                <a:lnTo>
                  <a:pt x="288" y="130"/>
                </a:lnTo>
                <a:lnTo>
                  <a:pt x="288" y="142"/>
                </a:lnTo>
              </a:path>
            </a:pathLst>
          </a:custGeom>
          <a:noFill/>
          <a:ln w="28575">
            <a:solidFill>
              <a:srgbClr val="0092C8"/>
            </a:solidFill>
            <a:prstDash val="solid"/>
            <a:round/>
            <a:headEnd/>
            <a:tailEnd/>
          </a:ln>
        </p:spPr>
        <p:txBody>
          <a:bodyPr/>
          <a:lstStyle/>
          <a:p>
            <a:endParaRPr lang="en-US"/>
          </a:p>
        </p:txBody>
      </p:sp>
      <p:sp>
        <p:nvSpPr>
          <p:cNvPr id="204809" name="Rectangle 9"/>
          <p:cNvSpPr>
            <a:spLocks noChangeArrowheads="1"/>
          </p:cNvSpPr>
          <p:nvPr/>
        </p:nvSpPr>
        <p:spPr bwMode="auto">
          <a:xfrm>
            <a:off x="1457325" y="544513"/>
            <a:ext cx="236538" cy="501650"/>
          </a:xfrm>
          <a:prstGeom prst="rect">
            <a:avLst/>
          </a:prstGeom>
          <a:noFill/>
          <a:ln w="9525">
            <a:noFill/>
            <a:miter lim="800000"/>
            <a:headEnd/>
            <a:tailEnd/>
          </a:ln>
        </p:spPr>
        <p:txBody>
          <a:bodyPr wrap="none" lIns="0" tIns="0" rIns="0" bIns="0">
            <a:spAutoFit/>
          </a:bodyPr>
          <a:lstStyle/>
          <a:p>
            <a:r>
              <a:rPr lang="en-US" sz="2800">
                <a:solidFill>
                  <a:srgbClr val="0092C8"/>
                </a:solidFill>
                <a:latin typeface="Arial Black" charset="0"/>
              </a:rPr>
              <a:t>3</a:t>
            </a:r>
            <a:endParaRPr lang="en-US"/>
          </a:p>
        </p:txBody>
      </p:sp>
      <p:sp>
        <p:nvSpPr>
          <p:cNvPr id="204810" name="Rectangle 10"/>
          <p:cNvSpPr>
            <a:spLocks noChangeArrowheads="1"/>
          </p:cNvSpPr>
          <p:nvPr/>
        </p:nvSpPr>
        <p:spPr bwMode="auto">
          <a:xfrm>
            <a:off x="1962150" y="617538"/>
            <a:ext cx="5876925" cy="811212"/>
          </a:xfrm>
          <a:prstGeom prst="rect">
            <a:avLst/>
          </a:prstGeom>
          <a:noFill/>
          <a:ln w="9525">
            <a:noFill/>
            <a:miter lim="800000"/>
            <a:headEnd/>
            <a:tailEnd/>
          </a:ln>
        </p:spPr>
        <p:txBody>
          <a:bodyPr wrap="none" lIns="0" tIns="0" rIns="0" bIns="0">
            <a:spAutoFit/>
          </a:bodyPr>
          <a:lstStyle/>
          <a:p>
            <a:r>
              <a:rPr lang="en-US" sz="2800" b="1">
                <a:solidFill>
                  <a:srgbClr val="0092C8"/>
                </a:solidFill>
              </a:rPr>
              <a:t>The vesicle and plasma membrane</a:t>
            </a:r>
          </a:p>
          <a:p>
            <a:pPr>
              <a:lnSpc>
                <a:spcPct val="90000"/>
              </a:lnSpc>
            </a:pPr>
            <a:r>
              <a:rPr lang="en-US" sz="2800" b="1">
                <a:solidFill>
                  <a:srgbClr val="0092C8"/>
                </a:solidFill>
              </a:rPr>
              <a:t>fuse and a pore opens up. </a:t>
            </a:r>
          </a:p>
        </p:txBody>
      </p:sp>
      <p:sp>
        <p:nvSpPr>
          <p:cNvPr id="204811" name="Rectangle 11"/>
          <p:cNvSpPr>
            <a:spLocks noChangeArrowheads="1"/>
          </p:cNvSpPr>
          <p:nvPr/>
        </p:nvSpPr>
        <p:spPr bwMode="auto">
          <a:xfrm>
            <a:off x="2740025" y="1658938"/>
            <a:ext cx="3341688" cy="427037"/>
          </a:xfrm>
          <a:prstGeom prst="rect">
            <a:avLst/>
          </a:prstGeom>
          <a:noFill/>
          <a:ln w="9525">
            <a:noFill/>
            <a:miter lim="800000"/>
            <a:headEnd/>
            <a:tailEnd/>
          </a:ln>
        </p:spPr>
        <p:txBody>
          <a:bodyPr wrap="none" lIns="0" tIns="0" rIns="0" bIns="0">
            <a:spAutoFit/>
          </a:bodyPr>
          <a:lstStyle/>
          <a:p>
            <a:r>
              <a:rPr lang="en-US" sz="2800" b="1">
                <a:solidFill>
                  <a:srgbClr val="231F20"/>
                </a:solidFill>
              </a:rPr>
              <a:t>Fusion pore formed</a:t>
            </a:r>
            <a:endParaRPr lang="en-US" b="1"/>
          </a:p>
        </p:txBody>
      </p:sp>
    </p:spTree>
    <p:custDataLst>
      <p:tags r:id="rId1"/>
    </p:custData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28" name="Picture 4"/>
          <p:cNvPicPr>
            <a:picLocks noChangeAspect="1" noChangeArrowheads="1"/>
          </p:cNvPicPr>
          <p:nvPr/>
        </p:nvPicPr>
        <p:blipFill>
          <a:blip r:embed="rId3" cstate="print"/>
          <a:srcRect l="2177" t="15819" r="2438" b="13235"/>
          <a:stretch>
            <a:fillRect/>
          </a:stretch>
        </p:blipFill>
        <p:spPr bwMode="auto">
          <a:xfrm>
            <a:off x="1363663" y="1417638"/>
            <a:ext cx="6397625" cy="4535487"/>
          </a:xfrm>
          <a:prstGeom prst="rect">
            <a:avLst/>
          </a:prstGeom>
          <a:noFill/>
        </p:spPr>
      </p:pic>
      <p:sp>
        <p:nvSpPr>
          <p:cNvPr id="205829" name="Rectangle 5"/>
          <p:cNvSpPr>
            <a:spLocks noChangeArrowheads="1"/>
          </p:cNvSpPr>
          <p:nvPr/>
        </p:nvSpPr>
        <p:spPr bwMode="auto">
          <a:xfrm>
            <a:off x="1381125" y="5957888"/>
            <a:ext cx="5743575" cy="501650"/>
          </a:xfrm>
          <a:prstGeom prst="rect">
            <a:avLst/>
          </a:prstGeom>
          <a:noFill/>
          <a:ln w="9525">
            <a:noFill/>
            <a:miter lim="800000"/>
            <a:headEnd/>
            <a:tailEnd/>
          </a:ln>
        </p:spPr>
        <p:txBody>
          <a:bodyPr wrap="none" lIns="0" tIns="0" rIns="0" bIns="0">
            <a:spAutoFit/>
          </a:bodyPr>
          <a:lstStyle/>
          <a:p>
            <a:r>
              <a:rPr lang="en-US" sz="2800">
                <a:solidFill>
                  <a:srgbClr val="231F20"/>
                </a:solidFill>
                <a:latin typeface="Arial Black" charset="0"/>
              </a:rPr>
              <a:t>(a) The process of exocytosis</a:t>
            </a:r>
            <a:endParaRPr lang="en-US"/>
          </a:p>
        </p:txBody>
      </p:sp>
      <p:sp>
        <p:nvSpPr>
          <p:cNvPr id="205830" name="Freeform 6"/>
          <p:cNvSpPr>
            <a:spLocks/>
          </p:cNvSpPr>
          <p:nvPr/>
        </p:nvSpPr>
        <p:spPr bwMode="auto">
          <a:xfrm>
            <a:off x="1408113" y="571500"/>
            <a:ext cx="422275" cy="422275"/>
          </a:xfrm>
          <a:custGeom>
            <a:avLst/>
            <a:gdLst/>
            <a:ahLst/>
            <a:cxnLst>
              <a:cxn ang="0">
                <a:pos x="264" y="146"/>
              </a:cxn>
              <a:cxn ang="0">
                <a:pos x="260" y="172"/>
              </a:cxn>
              <a:cxn ang="0">
                <a:pos x="250" y="196"/>
              </a:cxn>
              <a:cxn ang="0">
                <a:pos x="234" y="218"/>
              </a:cxn>
              <a:cxn ang="0">
                <a:pos x="216" y="236"/>
              </a:cxn>
              <a:cxn ang="0">
                <a:pos x="196" y="250"/>
              </a:cxn>
              <a:cxn ang="0">
                <a:pos x="172" y="260"/>
              </a:cxn>
              <a:cxn ang="0">
                <a:pos x="146" y="266"/>
              </a:cxn>
              <a:cxn ang="0">
                <a:pos x="120" y="266"/>
              </a:cxn>
              <a:cxn ang="0">
                <a:pos x="94" y="260"/>
              </a:cxn>
              <a:cxn ang="0">
                <a:pos x="70" y="250"/>
              </a:cxn>
              <a:cxn ang="0">
                <a:pos x="48" y="236"/>
              </a:cxn>
              <a:cxn ang="0">
                <a:pos x="30" y="218"/>
              </a:cxn>
              <a:cxn ang="0">
                <a:pos x="16" y="196"/>
              </a:cxn>
              <a:cxn ang="0">
                <a:pos x="6" y="172"/>
              </a:cxn>
              <a:cxn ang="0">
                <a:pos x="0" y="146"/>
              </a:cxn>
              <a:cxn ang="0">
                <a:pos x="0" y="120"/>
              </a:cxn>
              <a:cxn ang="0">
                <a:pos x="6" y="94"/>
              </a:cxn>
              <a:cxn ang="0">
                <a:pos x="16" y="70"/>
              </a:cxn>
              <a:cxn ang="0">
                <a:pos x="30" y="48"/>
              </a:cxn>
              <a:cxn ang="0">
                <a:pos x="48" y="30"/>
              </a:cxn>
              <a:cxn ang="0">
                <a:pos x="70" y="16"/>
              </a:cxn>
              <a:cxn ang="0">
                <a:pos x="94" y="6"/>
              </a:cxn>
              <a:cxn ang="0">
                <a:pos x="120" y="0"/>
              </a:cxn>
              <a:cxn ang="0">
                <a:pos x="146" y="0"/>
              </a:cxn>
              <a:cxn ang="0">
                <a:pos x="172" y="6"/>
              </a:cxn>
              <a:cxn ang="0">
                <a:pos x="196" y="16"/>
              </a:cxn>
              <a:cxn ang="0">
                <a:pos x="216" y="30"/>
              </a:cxn>
              <a:cxn ang="0">
                <a:pos x="234" y="48"/>
              </a:cxn>
              <a:cxn ang="0">
                <a:pos x="250" y="70"/>
              </a:cxn>
              <a:cxn ang="0">
                <a:pos x="260" y="94"/>
              </a:cxn>
              <a:cxn ang="0">
                <a:pos x="264" y="120"/>
              </a:cxn>
              <a:cxn ang="0">
                <a:pos x="266" y="132"/>
              </a:cxn>
            </a:cxnLst>
            <a:rect l="0" t="0" r="r" b="b"/>
            <a:pathLst>
              <a:path w="266" h="266">
                <a:moveTo>
                  <a:pt x="266" y="132"/>
                </a:moveTo>
                <a:lnTo>
                  <a:pt x="264" y="146"/>
                </a:lnTo>
                <a:lnTo>
                  <a:pt x="262" y="160"/>
                </a:lnTo>
                <a:lnTo>
                  <a:pt x="260" y="172"/>
                </a:lnTo>
                <a:lnTo>
                  <a:pt x="254" y="184"/>
                </a:lnTo>
                <a:lnTo>
                  <a:pt x="250" y="196"/>
                </a:lnTo>
                <a:lnTo>
                  <a:pt x="242" y="208"/>
                </a:lnTo>
                <a:lnTo>
                  <a:pt x="234" y="218"/>
                </a:lnTo>
                <a:lnTo>
                  <a:pt x="226" y="226"/>
                </a:lnTo>
                <a:lnTo>
                  <a:pt x="216" y="236"/>
                </a:lnTo>
                <a:lnTo>
                  <a:pt x="206" y="244"/>
                </a:lnTo>
                <a:lnTo>
                  <a:pt x="196" y="250"/>
                </a:lnTo>
                <a:lnTo>
                  <a:pt x="184" y="256"/>
                </a:lnTo>
                <a:lnTo>
                  <a:pt x="172" y="260"/>
                </a:lnTo>
                <a:lnTo>
                  <a:pt x="160" y="264"/>
                </a:lnTo>
                <a:lnTo>
                  <a:pt x="146" y="266"/>
                </a:lnTo>
                <a:lnTo>
                  <a:pt x="132" y="266"/>
                </a:lnTo>
                <a:lnTo>
                  <a:pt x="120" y="266"/>
                </a:lnTo>
                <a:lnTo>
                  <a:pt x="106" y="264"/>
                </a:lnTo>
                <a:lnTo>
                  <a:pt x="94" y="260"/>
                </a:lnTo>
                <a:lnTo>
                  <a:pt x="80" y="256"/>
                </a:lnTo>
                <a:lnTo>
                  <a:pt x="70" y="250"/>
                </a:lnTo>
                <a:lnTo>
                  <a:pt x="58" y="244"/>
                </a:lnTo>
                <a:lnTo>
                  <a:pt x="48" y="236"/>
                </a:lnTo>
                <a:lnTo>
                  <a:pt x="38" y="226"/>
                </a:lnTo>
                <a:lnTo>
                  <a:pt x="30" y="218"/>
                </a:lnTo>
                <a:lnTo>
                  <a:pt x="22" y="208"/>
                </a:lnTo>
                <a:lnTo>
                  <a:pt x="16" y="196"/>
                </a:lnTo>
                <a:lnTo>
                  <a:pt x="10" y="184"/>
                </a:lnTo>
                <a:lnTo>
                  <a:pt x="6" y="172"/>
                </a:lnTo>
                <a:lnTo>
                  <a:pt x="2" y="160"/>
                </a:lnTo>
                <a:lnTo>
                  <a:pt x="0" y="146"/>
                </a:lnTo>
                <a:lnTo>
                  <a:pt x="0" y="132"/>
                </a:lnTo>
                <a:lnTo>
                  <a:pt x="0" y="120"/>
                </a:lnTo>
                <a:lnTo>
                  <a:pt x="2" y="106"/>
                </a:lnTo>
                <a:lnTo>
                  <a:pt x="6" y="94"/>
                </a:lnTo>
                <a:lnTo>
                  <a:pt x="10" y="82"/>
                </a:lnTo>
                <a:lnTo>
                  <a:pt x="16" y="70"/>
                </a:lnTo>
                <a:lnTo>
                  <a:pt x="22" y="58"/>
                </a:lnTo>
                <a:lnTo>
                  <a:pt x="30" y="48"/>
                </a:lnTo>
                <a:lnTo>
                  <a:pt x="38" y="38"/>
                </a:lnTo>
                <a:lnTo>
                  <a:pt x="48" y="30"/>
                </a:lnTo>
                <a:lnTo>
                  <a:pt x="58" y="22"/>
                </a:lnTo>
                <a:lnTo>
                  <a:pt x="70" y="16"/>
                </a:lnTo>
                <a:lnTo>
                  <a:pt x="80" y="10"/>
                </a:lnTo>
                <a:lnTo>
                  <a:pt x="94" y="6"/>
                </a:lnTo>
                <a:lnTo>
                  <a:pt x="106" y="2"/>
                </a:lnTo>
                <a:lnTo>
                  <a:pt x="120" y="0"/>
                </a:lnTo>
                <a:lnTo>
                  <a:pt x="132" y="0"/>
                </a:lnTo>
                <a:lnTo>
                  <a:pt x="146" y="0"/>
                </a:lnTo>
                <a:lnTo>
                  <a:pt x="160" y="2"/>
                </a:lnTo>
                <a:lnTo>
                  <a:pt x="172" y="6"/>
                </a:lnTo>
                <a:lnTo>
                  <a:pt x="184" y="10"/>
                </a:lnTo>
                <a:lnTo>
                  <a:pt x="196" y="16"/>
                </a:lnTo>
                <a:lnTo>
                  <a:pt x="206" y="22"/>
                </a:lnTo>
                <a:lnTo>
                  <a:pt x="216" y="30"/>
                </a:lnTo>
                <a:lnTo>
                  <a:pt x="226" y="38"/>
                </a:lnTo>
                <a:lnTo>
                  <a:pt x="234" y="48"/>
                </a:lnTo>
                <a:lnTo>
                  <a:pt x="242" y="58"/>
                </a:lnTo>
                <a:lnTo>
                  <a:pt x="250" y="70"/>
                </a:lnTo>
                <a:lnTo>
                  <a:pt x="254" y="82"/>
                </a:lnTo>
                <a:lnTo>
                  <a:pt x="260" y="94"/>
                </a:lnTo>
                <a:lnTo>
                  <a:pt x="262" y="106"/>
                </a:lnTo>
                <a:lnTo>
                  <a:pt x="264" y="120"/>
                </a:lnTo>
                <a:lnTo>
                  <a:pt x="264" y="132"/>
                </a:lnTo>
                <a:lnTo>
                  <a:pt x="266" y="132"/>
                </a:lnTo>
                <a:close/>
              </a:path>
            </a:pathLst>
          </a:custGeom>
          <a:solidFill>
            <a:srgbClr val="FFFFFF"/>
          </a:solidFill>
          <a:ln w="9525">
            <a:noFill/>
            <a:round/>
            <a:headEnd/>
            <a:tailEnd/>
          </a:ln>
        </p:spPr>
        <p:txBody>
          <a:bodyPr/>
          <a:lstStyle/>
          <a:p>
            <a:endParaRPr lang="en-US"/>
          </a:p>
        </p:txBody>
      </p:sp>
      <p:sp>
        <p:nvSpPr>
          <p:cNvPr id="205831" name="Freeform 7"/>
          <p:cNvSpPr>
            <a:spLocks/>
          </p:cNvSpPr>
          <p:nvPr/>
        </p:nvSpPr>
        <p:spPr bwMode="auto">
          <a:xfrm>
            <a:off x="1408113" y="571500"/>
            <a:ext cx="422275" cy="422275"/>
          </a:xfrm>
          <a:custGeom>
            <a:avLst/>
            <a:gdLst/>
            <a:ahLst/>
            <a:cxnLst>
              <a:cxn ang="0">
                <a:pos x="264" y="146"/>
              </a:cxn>
              <a:cxn ang="0">
                <a:pos x="260" y="172"/>
              </a:cxn>
              <a:cxn ang="0">
                <a:pos x="250" y="196"/>
              </a:cxn>
              <a:cxn ang="0">
                <a:pos x="234" y="218"/>
              </a:cxn>
              <a:cxn ang="0">
                <a:pos x="216" y="236"/>
              </a:cxn>
              <a:cxn ang="0">
                <a:pos x="196" y="250"/>
              </a:cxn>
              <a:cxn ang="0">
                <a:pos x="172" y="260"/>
              </a:cxn>
              <a:cxn ang="0">
                <a:pos x="146" y="266"/>
              </a:cxn>
              <a:cxn ang="0">
                <a:pos x="120" y="266"/>
              </a:cxn>
              <a:cxn ang="0">
                <a:pos x="94" y="260"/>
              </a:cxn>
              <a:cxn ang="0">
                <a:pos x="70" y="250"/>
              </a:cxn>
              <a:cxn ang="0">
                <a:pos x="48" y="236"/>
              </a:cxn>
              <a:cxn ang="0">
                <a:pos x="30" y="218"/>
              </a:cxn>
              <a:cxn ang="0">
                <a:pos x="16" y="196"/>
              </a:cxn>
              <a:cxn ang="0">
                <a:pos x="6" y="172"/>
              </a:cxn>
              <a:cxn ang="0">
                <a:pos x="0" y="146"/>
              </a:cxn>
              <a:cxn ang="0">
                <a:pos x="0" y="120"/>
              </a:cxn>
              <a:cxn ang="0">
                <a:pos x="6" y="94"/>
              </a:cxn>
              <a:cxn ang="0">
                <a:pos x="16" y="70"/>
              </a:cxn>
              <a:cxn ang="0">
                <a:pos x="30" y="48"/>
              </a:cxn>
              <a:cxn ang="0">
                <a:pos x="48" y="30"/>
              </a:cxn>
              <a:cxn ang="0">
                <a:pos x="70" y="16"/>
              </a:cxn>
              <a:cxn ang="0">
                <a:pos x="94" y="6"/>
              </a:cxn>
              <a:cxn ang="0">
                <a:pos x="120" y="0"/>
              </a:cxn>
              <a:cxn ang="0">
                <a:pos x="146" y="0"/>
              </a:cxn>
              <a:cxn ang="0">
                <a:pos x="172" y="6"/>
              </a:cxn>
              <a:cxn ang="0">
                <a:pos x="196" y="16"/>
              </a:cxn>
              <a:cxn ang="0">
                <a:pos x="216" y="30"/>
              </a:cxn>
              <a:cxn ang="0">
                <a:pos x="234" y="48"/>
              </a:cxn>
              <a:cxn ang="0">
                <a:pos x="250" y="70"/>
              </a:cxn>
              <a:cxn ang="0">
                <a:pos x="260" y="94"/>
              </a:cxn>
              <a:cxn ang="0">
                <a:pos x="264" y="120"/>
              </a:cxn>
            </a:cxnLst>
            <a:rect l="0" t="0" r="r" b="b"/>
            <a:pathLst>
              <a:path w="266" h="266">
                <a:moveTo>
                  <a:pt x="266" y="132"/>
                </a:moveTo>
                <a:lnTo>
                  <a:pt x="264" y="146"/>
                </a:lnTo>
                <a:lnTo>
                  <a:pt x="262" y="160"/>
                </a:lnTo>
                <a:lnTo>
                  <a:pt x="260" y="172"/>
                </a:lnTo>
                <a:lnTo>
                  <a:pt x="254" y="184"/>
                </a:lnTo>
                <a:lnTo>
                  <a:pt x="250" y="196"/>
                </a:lnTo>
                <a:lnTo>
                  <a:pt x="242" y="208"/>
                </a:lnTo>
                <a:lnTo>
                  <a:pt x="234" y="218"/>
                </a:lnTo>
                <a:lnTo>
                  <a:pt x="226" y="226"/>
                </a:lnTo>
                <a:lnTo>
                  <a:pt x="216" y="236"/>
                </a:lnTo>
                <a:lnTo>
                  <a:pt x="206" y="244"/>
                </a:lnTo>
                <a:lnTo>
                  <a:pt x="196" y="250"/>
                </a:lnTo>
                <a:lnTo>
                  <a:pt x="184" y="256"/>
                </a:lnTo>
                <a:lnTo>
                  <a:pt x="172" y="260"/>
                </a:lnTo>
                <a:lnTo>
                  <a:pt x="160" y="264"/>
                </a:lnTo>
                <a:lnTo>
                  <a:pt x="146" y="266"/>
                </a:lnTo>
                <a:lnTo>
                  <a:pt x="132" y="266"/>
                </a:lnTo>
                <a:lnTo>
                  <a:pt x="120" y="266"/>
                </a:lnTo>
                <a:lnTo>
                  <a:pt x="106" y="264"/>
                </a:lnTo>
                <a:lnTo>
                  <a:pt x="94" y="260"/>
                </a:lnTo>
                <a:lnTo>
                  <a:pt x="80" y="256"/>
                </a:lnTo>
                <a:lnTo>
                  <a:pt x="70" y="250"/>
                </a:lnTo>
                <a:lnTo>
                  <a:pt x="58" y="244"/>
                </a:lnTo>
                <a:lnTo>
                  <a:pt x="48" y="236"/>
                </a:lnTo>
                <a:lnTo>
                  <a:pt x="38" y="226"/>
                </a:lnTo>
                <a:lnTo>
                  <a:pt x="30" y="218"/>
                </a:lnTo>
                <a:lnTo>
                  <a:pt x="22" y="208"/>
                </a:lnTo>
                <a:lnTo>
                  <a:pt x="16" y="196"/>
                </a:lnTo>
                <a:lnTo>
                  <a:pt x="10" y="184"/>
                </a:lnTo>
                <a:lnTo>
                  <a:pt x="6" y="172"/>
                </a:lnTo>
                <a:lnTo>
                  <a:pt x="2" y="160"/>
                </a:lnTo>
                <a:lnTo>
                  <a:pt x="0" y="146"/>
                </a:lnTo>
                <a:lnTo>
                  <a:pt x="0" y="132"/>
                </a:lnTo>
                <a:lnTo>
                  <a:pt x="0" y="120"/>
                </a:lnTo>
                <a:lnTo>
                  <a:pt x="2" y="106"/>
                </a:lnTo>
                <a:lnTo>
                  <a:pt x="6" y="94"/>
                </a:lnTo>
                <a:lnTo>
                  <a:pt x="10" y="82"/>
                </a:lnTo>
                <a:lnTo>
                  <a:pt x="16" y="70"/>
                </a:lnTo>
                <a:lnTo>
                  <a:pt x="22" y="58"/>
                </a:lnTo>
                <a:lnTo>
                  <a:pt x="30" y="48"/>
                </a:lnTo>
                <a:lnTo>
                  <a:pt x="38" y="38"/>
                </a:lnTo>
                <a:lnTo>
                  <a:pt x="48" y="30"/>
                </a:lnTo>
                <a:lnTo>
                  <a:pt x="58" y="22"/>
                </a:lnTo>
                <a:lnTo>
                  <a:pt x="70" y="16"/>
                </a:lnTo>
                <a:lnTo>
                  <a:pt x="80" y="10"/>
                </a:lnTo>
                <a:lnTo>
                  <a:pt x="94" y="6"/>
                </a:lnTo>
                <a:lnTo>
                  <a:pt x="106" y="2"/>
                </a:lnTo>
                <a:lnTo>
                  <a:pt x="120" y="0"/>
                </a:lnTo>
                <a:lnTo>
                  <a:pt x="132" y="0"/>
                </a:lnTo>
                <a:lnTo>
                  <a:pt x="146" y="0"/>
                </a:lnTo>
                <a:lnTo>
                  <a:pt x="160" y="2"/>
                </a:lnTo>
                <a:lnTo>
                  <a:pt x="172" y="6"/>
                </a:lnTo>
                <a:lnTo>
                  <a:pt x="184" y="10"/>
                </a:lnTo>
                <a:lnTo>
                  <a:pt x="196" y="16"/>
                </a:lnTo>
                <a:lnTo>
                  <a:pt x="206" y="22"/>
                </a:lnTo>
                <a:lnTo>
                  <a:pt x="216" y="30"/>
                </a:lnTo>
                <a:lnTo>
                  <a:pt x="226" y="38"/>
                </a:lnTo>
                <a:lnTo>
                  <a:pt x="234" y="48"/>
                </a:lnTo>
                <a:lnTo>
                  <a:pt x="242" y="58"/>
                </a:lnTo>
                <a:lnTo>
                  <a:pt x="250" y="70"/>
                </a:lnTo>
                <a:lnTo>
                  <a:pt x="254" y="82"/>
                </a:lnTo>
                <a:lnTo>
                  <a:pt x="260" y="94"/>
                </a:lnTo>
                <a:lnTo>
                  <a:pt x="262" y="106"/>
                </a:lnTo>
                <a:lnTo>
                  <a:pt x="264" y="120"/>
                </a:lnTo>
                <a:lnTo>
                  <a:pt x="264" y="132"/>
                </a:lnTo>
              </a:path>
            </a:pathLst>
          </a:custGeom>
          <a:noFill/>
          <a:ln w="25400">
            <a:solidFill>
              <a:srgbClr val="0092C8"/>
            </a:solidFill>
            <a:prstDash val="solid"/>
            <a:round/>
            <a:headEnd/>
            <a:tailEnd/>
          </a:ln>
        </p:spPr>
        <p:txBody>
          <a:bodyPr/>
          <a:lstStyle/>
          <a:p>
            <a:endParaRPr lang="en-US"/>
          </a:p>
        </p:txBody>
      </p:sp>
      <p:sp>
        <p:nvSpPr>
          <p:cNvPr id="205832" name="Rectangle 8"/>
          <p:cNvSpPr>
            <a:spLocks noChangeArrowheads="1"/>
          </p:cNvSpPr>
          <p:nvPr/>
        </p:nvSpPr>
        <p:spPr bwMode="auto">
          <a:xfrm>
            <a:off x="1504950" y="500063"/>
            <a:ext cx="236538" cy="501650"/>
          </a:xfrm>
          <a:prstGeom prst="rect">
            <a:avLst/>
          </a:prstGeom>
          <a:noFill/>
          <a:ln w="9525">
            <a:noFill/>
            <a:miter lim="800000"/>
            <a:headEnd/>
            <a:tailEnd/>
          </a:ln>
        </p:spPr>
        <p:txBody>
          <a:bodyPr wrap="none" lIns="0" tIns="0" rIns="0" bIns="0">
            <a:spAutoFit/>
          </a:bodyPr>
          <a:lstStyle/>
          <a:p>
            <a:r>
              <a:rPr lang="en-US" sz="2800">
                <a:solidFill>
                  <a:srgbClr val="0092C8"/>
                </a:solidFill>
                <a:latin typeface="Arial Black" charset="0"/>
              </a:rPr>
              <a:t>4</a:t>
            </a:r>
            <a:endParaRPr lang="en-US"/>
          </a:p>
        </p:txBody>
      </p:sp>
      <p:sp>
        <p:nvSpPr>
          <p:cNvPr id="205833" name="Rectangle 9"/>
          <p:cNvSpPr>
            <a:spLocks noChangeArrowheads="1"/>
          </p:cNvSpPr>
          <p:nvPr/>
        </p:nvSpPr>
        <p:spPr bwMode="auto">
          <a:xfrm>
            <a:off x="1403350" y="542925"/>
            <a:ext cx="5678488" cy="768350"/>
          </a:xfrm>
          <a:prstGeom prst="rect">
            <a:avLst/>
          </a:prstGeom>
          <a:noFill/>
          <a:ln w="9525">
            <a:noFill/>
            <a:miter lim="800000"/>
            <a:headEnd/>
            <a:tailEnd/>
          </a:ln>
        </p:spPr>
        <p:txBody>
          <a:bodyPr wrap="none" lIns="0" tIns="0" rIns="0" bIns="0">
            <a:spAutoFit/>
          </a:bodyPr>
          <a:lstStyle/>
          <a:p>
            <a:r>
              <a:rPr lang="en-US" sz="2800" b="1" dirty="0">
                <a:solidFill>
                  <a:srgbClr val="0092C8"/>
                </a:solidFill>
              </a:rPr>
              <a:t>      Vesicle contents are released </a:t>
            </a:r>
          </a:p>
          <a:p>
            <a:pPr>
              <a:lnSpc>
                <a:spcPct val="80000"/>
              </a:lnSpc>
            </a:pPr>
            <a:r>
              <a:rPr lang="en-US" sz="2800" b="1" dirty="0">
                <a:solidFill>
                  <a:srgbClr val="0092C8"/>
                </a:solidFill>
              </a:rPr>
              <a:t>to the cell exterior.</a:t>
            </a:r>
            <a:endParaRPr lang="en-US" b="1" dirty="0"/>
          </a:p>
        </p:txBody>
      </p:sp>
    </p:spTree>
    <p:custDataLst>
      <p:tags r:id="rId1"/>
    </p:custData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850" name="Picture 2" descr="figure_03_14b_labeled"/>
          <p:cNvPicPr>
            <a:picLocks noChangeAspect="1" noChangeArrowheads="1"/>
          </p:cNvPicPr>
          <p:nvPr/>
        </p:nvPicPr>
        <p:blipFill>
          <a:blip r:embed="rId3" cstate="print"/>
          <a:srcRect/>
          <a:stretch>
            <a:fillRect/>
          </a:stretch>
        </p:blipFill>
        <p:spPr bwMode="auto">
          <a:xfrm>
            <a:off x="307975" y="1258888"/>
            <a:ext cx="8528050" cy="4645025"/>
          </a:xfrm>
          <a:prstGeom prst="rect">
            <a:avLst/>
          </a:prstGeom>
          <a:noFill/>
          <a:ln w="9525">
            <a:noFill/>
            <a:miter lim="800000"/>
            <a:headEnd/>
            <a:tailEnd/>
          </a:ln>
          <a:effectLst/>
        </p:spPr>
      </p:pic>
      <p:sp>
        <p:nvSpPr>
          <p:cNvPr id="206851" name="Rectangle 3"/>
          <p:cNvSpPr>
            <a:spLocks noGrp="1" noChangeArrowheads="1"/>
          </p:cNvSpPr>
          <p:nvPr>
            <p:ph type="ctrTitle"/>
          </p:nvPr>
        </p:nvSpPr>
        <p:spPr/>
        <p:txBody>
          <a:bodyPr/>
          <a:lstStyle/>
          <a:p>
            <a:r>
              <a:rPr lang="en-US"/>
              <a:t>Figure 3.14b  Exocytosis.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4"/>
          <p:cNvSpPr>
            <a:spLocks noGrp="1" noChangeArrowheads="1"/>
          </p:cNvSpPr>
          <p:nvPr>
            <p:ph type="title"/>
          </p:nvPr>
        </p:nvSpPr>
        <p:spPr/>
        <p:txBody>
          <a:bodyPr/>
          <a:lstStyle/>
          <a:p>
            <a:r>
              <a:rPr lang="en-US"/>
              <a:t>Cell-Environment Interactions</a:t>
            </a:r>
          </a:p>
        </p:txBody>
      </p:sp>
      <p:sp>
        <p:nvSpPr>
          <p:cNvPr id="40965" name="Rectangle 5"/>
          <p:cNvSpPr>
            <a:spLocks noGrp="1" noChangeArrowheads="1"/>
          </p:cNvSpPr>
          <p:nvPr>
            <p:ph type="body" idx="1"/>
          </p:nvPr>
        </p:nvSpPr>
        <p:spPr/>
        <p:txBody>
          <a:bodyPr/>
          <a:lstStyle/>
          <a:p>
            <a:r>
              <a:rPr lang="en-US" dirty="0"/>
              <a:t>Involves </a:t>
            </a:r>
            <a:r>
              <a:rPr lang="en-US" dirty="0" err="1"/>
              <a:t>glycoproteins</a:t>
            </a:r>
            <a:r>
              <a:rPr lang="en-US" dirty="0"/>
              <a:t> and proteins of </a:t>
            </a:r>
            <a:r>
              <a:rPr lang="en-US" dirty="0" err="1"/>
              <a:t>glycocalyx</a:t>
            </a:r>
            <a:endParaRPr lang="en-US" dirty="0"/>
          </a:p>
          <a:p>
            <a:pPr lvl="1"/>
            <a:r>
              <a:rPr lang="en-US" dirty="0"/>
              <a:t>Cell adhesion molecules (CAMs)</a:t>
            </a:r>
          </a:p>
          <a:p>
            <a:pPr lvl="1"/>
            <a:r>
              <a:rPr lang="en-US" dirty="0"/>
              <a:t>Membrane </a:t>
            </a:r>
            <a:r>
              <a:rPr lang="en-US" dirty="0" smtClean="0"/>
              <a:t>receptors</a:t>
            </a:r>
          </a:p>
          <a:p>
            <a:pPr lvl="1"/>
            <a:r>
              <a:rPr lang="en-US" smtClean="0"/>
              <a:t>Cell Determinants (CD)</a:t>
            </a:r>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Rectangle 4"/>
          <p:cNvSpPr>
            <a:spLocks noGrp="1" noChangeArrowheads="1"/>
          </p:cNvSpPr>
          <p:nvPr>
            <p:ph type="title"/>
          </p:nvPr>
        </p:nvSpPr>
        <p:spPr/>
        <p:txBody>
          <a:bodyPr/>
          <a:lstStyle/>
          <a:p>
            <a:r>
              <a:rPr lang="en-US"/>
              <a:t>Roles of Cell Adhesion Molecules</a:t>
            </a:r>
          </a:p>
        </p:txBody>
      </p:sp>
      <p:sp>
        <p:nvSpPr>
          <p:cNvPr id="43013" name="Rectangle 5"/>
          <p:cNvSpPr>
            <a:spLocks noGrp="1" noChangeArrowheads="1"/>
          </p:cNvSpPr>
          <p:nvPr>
            <p:ph type="body" idx="1"/>
          </p:nvPr>
        </p:nvSpPr>
        <p:spPr/>
        <p:txBody>
          <a:bodyPr/>
          <a:lstStyle/>
          <a:p>
            <a:pPr>
              <a:lnSpc>
                <a:spcPct val="90000"/>
              </a:lnSpc>
            </a:pPr>
            <a:r>
              <a:rPr lang="en-US"/>
              <a:t>Anchor cells to extracellular matrix or to each other</a:t>
            </a:r>
          </a:p>
          <a:p>
            <a:pPr>
              <a:lnSpc>
                <a:spcPct val="90000"/>
              </a:lnSpc>
            </a:pPr>
            <a:r>
              <a:rPr lang="en-US"/>
              <a:t>Assist in movement of cells past one another</a:t>
            </a:r>
          </a:p>
          <a:p>
            <a:pPr>
              <a:lnSpc>
                <a:spcPct val="90000"/>
              </a:lnSpc>
            </a:pPr>
            <a:r>
              <a:rPr lang="en-US"/>
              <a:t>CAMs of blood vessel lining attract white blood cells to injured or infected areas</a:t>
            </a:r>
          </a:p>
          <a:p>
            <a:pPr>
              <a:lnSpc>
                <a:spcPct val="90000"/>
              </a:lnSpc>
            </a:pPr>
            <a:r>
              <a:rPr lang="en-US"/>
              <a:t>Stimulate synthesis or degradation of adhesive membrane junctions</a:t>
            </a:r>
          </a:p>
          <a:p>
            <a:pPr>
              <a:lnSpc>
                <a:spcPct val="90000"/>
              </a:lnSpc>
            </a:pPr>
            <a:r>
              <a:rPr lang="en-US"/>
              <a:t>Transmit intracellular signals to direct cell migration, proliferation, and specialization</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Rectangle 4"/>
          <p:cNvSpPr>
            <a:spLocks noGrp="1" noChangeArrowheads="1"/>
          </p:cNvSpPr>
          <p:nvPr>
            <p:ph type="title"/>
          </p:nvPr>
        </p:nvSpPr>
        <p:spPr/>
        <p:txBody>
          <a:bodyPr/>
          <a:lstStyle/>
          <a:p>
            <a:r>
              <a:rPr lang="en-US"/>
              <a:t>Roles of Membrane Receptors</a:t>
            </a:r>
          </a:p>
        </p:txBody>
      </p:sp>
      <p:sp>
        <p:nvSpPr>
          <p:cNvPr id="45061" name="Rectangle 5"/>
          <p:cNvSpPr>
            <a:spLocks noGrp="1" noChangeArrowheads="1"/>
          </p:cNvSpPr>
          <p:nvPr>
            <p:ph type="body" idx="1"/>
          </p:nvPr>
        </p:nvSpPr>
        <p:spPr/>
        <p:txBody>
          <a:bodyPr/>
          <a:lstStyle/>
          <a:p>
            <a:r>
              <a:rPr lang="en-US" sz="2600" b="1" dirty="0"/>
              <a:t>Contact signaling</a:t>
            </a:r>
            <a:r>
              <a:rPr lang="en-US" sz="2600" dirty="0"/>
              <a:t>—touching and recognition of cells; e.g., in normal development and immunity</a:t>
            </a:r>
          </a:p>
          <a:p>
            <a:r>
              <a:rPr lang="en-US" sz="2600" b="1" dirty="0"/>
              <a:t>Chemical signaling</a:t>
            </a:r>
            <a:r>
              <a:rPr lang="en-US" sz="2600" dirty="0"/>
              <a:t>—interaction between receptors and ligands (neurotransmitters, hormones and paracrines) to alter activity of cell proteins (e.g., enzymes or chemically gated ion channels)</a:t>
            </a:r>
          </a:p>
          <a:p>
            <a:r>
              <a:rPr lang="en-US" sz="2600" b="1" dirty="0"/>
              <a:t>G protein–linked receptors</a:t>
            </a:r>
            <a:r>
              <a:rPr lang="en-US" sz="2600" dirty="0"/>
              <a:t>—ligand binding activates a G protein, affecting an ion channel or enzyme or causing the release of an internal second messenger, such as cyclic AMP</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p>
            <a:r>
              <a:rPr lang="en-US" sz="3600" dirty="0" smtClean="0"/>
              <a:t>Receptors on the Cell Membrane Surface</a:t>
            </a:r>
            <a:endParaRPr lang="en-US" sz="3600" dirty="0"/>
          </a:p>
        </p:txBody>
      </p:sp>
      <p:sp>
        <p:nvSpPr>
          <p:cNvPr id="3" name="Content Placeholder 2"/>
          <p:cNvSpPr>
            <a:spLocks noGrp="1"/>
          </p:cNvSpPr>
          <p:nvPr>
            <p:ph idx="1"/>
          </p:nvPr>
        </p:nvSpPr>
        <p:spPr>
          <a:xfrm>
            <a:off x="457200" y="1066800"/>
            <a:ext cx="8229600" cy="5562600"/>
          </a:xfrm>
        </p:spPr>
        <p:txBody>
          <a:bodyPr>
            <a:normAutofit fontScale="92500" lnSpcReduction="20000"/>
          </a:bodyPr>
          <a:lstStyle/>
          <a:p>
            <a:r>
              <a:rPr lang="en-US" dirty="0" smtClean="0"/>
              <a:t>If a receptor for a signaling molecule is on the cell membrane surface – then the signalling molecule attaching to the receptor must communicate with the inside of the cell – but the signalling molecule cannot enter the cell – thus it must ask for a secondary messenger communication</a:t>
            </a:r>
          </a:p>
          <a:p>
            <a:r>
              <a:rPr lang="en-US" dirty="0" smtClean="0"/>
              <a:t>The handing off of the signal goes through several molecules – like a relay race</a:t>
            </a:r>
          </a:p>
          <a:p>
            <a:r>
              <a:rPr lang="en-US" dirty="0" smtClean="0"/>
              <a:t>The receptor on the surface is generally a G-linked receptor which bind GTP- this then activates a secondary messenger which can be cyclic AMP or Calcium or the Inositol Triphosphate or Diacylglycerol Phosphate</a:t>
            </a:r>
            <a:endParaRPr lang="en-US"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ChangeArrowheads="1"/>
          </p:cNvSpPr>
          <p:nvPr>
            <p:ph type="ctrTitle"/>
          </p:nvPr>
        </p:nvSpPr>
        <p:spPr>
          <a:xfrm>
            <a:off x="136525" y="117475"/>
            <a:ext cx="8864600" cy="274638"/>
          </a:xfrm>
          <a:noFill/>
        </p:spPr>
        <p:txBody>
          <a:bodyPr anchor="t">
            <a:normAutofit fontScale="90000"/>
          </a:bodyPr>
          <a:lstStyle/>
          <a:p>
            <a:r>
              <a:rPr lang="en-US">
                <a:solidFill>
                  <a:srgbClr val="000000"/>
                </a:solidFill>
              </a:rPr>
              <a:t>Figure 3.16  G Proteins</a:t>
            </a:r>
            <a:endParaRPr lang="en-US" sz="1300" b="0">
              <a:solidFill>
                <a:srgbClr val="000000"/>
              </a:solidFill>
            </a:endParaRPr>
          </a:p>
        </p:txBody>
      </p:sp>
      <p:pic>
        <p:nvPicPr>
          <p:cNvPr id="209924" name="Picture 4"/>
          <p:cNvPicPr>
            <a:picLocks noChangeAspect="1" noChangeArrowheads="1"/>
          </p:cNvPicPr>
          <p:nvPr/>
        </p:nvPicPr>
        <p:blipFill>
          <a:blip r:embed="rId3" cstate="print"/>
          <a:srcRect/>
          <a:stretch>
            <a:fillRect/>
          </a:stretch>
        </p:blipFill>
        <p:spPr bwMode="auto">
          <a:xfrm>
            <a:off x="463550" y="555625"/>
            <a:ext cx="8231188" cy="5872163"/>
          </a:xfrm>
          <a:prstGeom prst="rect">
            <a:avLst/>
          </a:prstGeom>
          <a:noFill/>
        </p:spPr>
      </p:pic>
      <p:sp>
        <p:nvSpPr>
          <p:cNvPr id="209925" name="Line 5"/>
          <p:cNvSpPr>
            <a:spLocks noChangeShapeType="1"/>
          </p:cNvSpPr>
          <p:nvPr/>
        </p:nvSpPr>
        <p:spPr bwMode="auto">
          <a:xfrm>
            <a:off x="1446213" y="2309813"/>
            <a:ext cx="1225550" cy="1587"/>
          </a:xfrm>
          <a:prstGeom prst="line">
            <a:avLst/>
          </a:prstGeom>
          <a:noFill/>
          <a:ln w="9525">
            <a:solidFill>
              <a:srgbClr val="0092C8"/>
            </a:solidFill>
            <a:round/>
            <a:headEnd/>
            <a:tailEnd/>
          </a:ln>
        </p:spPr>
        <p:txBody>
          <a:bodyPr/>
          <a:lstStyle/>
          <a:p>
            <a:endParaRPr lang="en-US"/>
          </a:p>
        </p:txBody>
      </p:sp>
      <p:sp>
        <p:nvSpPr>
          <p:cNvPr id="209926" name="Line 6"/>
          <p:cNvSpPr>
            <a:spLocks noChangeShapeType="1"/>
          </p:cNvSpPr>
          <p:nvPr/>
        </p:nvSpPr>
        <p:spPr bwMode="auto">
          <a:xfrm>
            <a:off x="1852613" y="2316163"/>
            <a:ext cx="1587" cy="1133475"/>
          </a:xfrm>
          <a:prstGeom prst="line">
            <a:avLst/>
          </a:prstGeom>
          <a:noFill/>
          <a:ln w="9525">
            <a:solidFill>
              <a:srgbClr val="0092C8"/>
            </a:solidFill>
            <a:round/>
            <a:headEnd/>
            <a:tailEnd/>
          </a:ln>
        </p:spPr>
        <p:txBody>
          <a:bodyPr/>
          <a:lstStyle/>
          <a:p>
            <a:endParaRPr lang="en-US"/>
          </a:p>
        </p:txBody>
      </p:sp>
      <p:sp>
        <p:nvSpPr>
          <p:cNvPr id="209927" name="Freeform 7"/>
          <p:cNvSpPr>
            <a:spLocks/>
          </p:cNvSpPr>
          <p:nvPr/>
        </p:nvSpPr>
        <p:spPr bwMode="auto">
          <a:xfrm>
            <a:off x="1836738" y="3430588"/>
            <a:ext cx="34925" cy="34925"/>
          </a:xfrm>
          <a:custGeom>
            <a:avLst/>
            <a:gdLst/>
            <a:ahLst/>
            <a:cxnLst>
              <a:cxn ang="0">
                <a:pos x="10" y="22"/>
              </a:cxn>
              <a:cxn ang="0">
                <a:pos x="6" y="22"/>
              </a:cxn>
              <a:cxn ang="0">
                <a:pos x="2" y="20"/>
              </a:cxn>
              <a:cxn ang="0">
                <a:pos x="0" y="16"/>
              </a:cxn>
              <a:cxn ang="0">
                <a:pos x="0" y="12"/>
              </a:cxn>
              <a:cxn ang="0">
                <a:pos x="0" y="8"/>
              </a:cxn>
              <a:cxn ang="0">
                <a:pos x="2" y="4"/>
              </a:cxn>
              <a:cxn ang="0">
                <a:pos x="6" y="2"/>
              </a:cxn>
              <a:cxn ang="0">
                <a:pos x="10" y="0"/>
              </a:cxn>
              <a:cxn ang="0">
                <a:pos x="14" y="2"/>
              </a:cxn>
              <a:cxn ang="0">
                <a:pos x="18" y="4"/>
              </a:cxn>
              <a:cxn ang="0">
                <a:pos x="20" y="8"/>
              </a:cxn>
              <a:cxn ang="0">
                <a:pos x="22" y="12"/>
              </a:cxn>
              <a:cxn ang="0">
                <a:pos x="20" y="16"/>
              </a:cxn>
              <a:cxn ang="0">
                <a:pos x="18" y="20"/>
              </a:cxn>
              <a:cxn ang="0">
                <a:pos x="14" y="22"/>
              </a:cxn>
              <a:cxn ang="0">
                <a:pos x="12" y="22"/>
              </a:cxn>
              <a:cxn ang="0">
                <a:pos x="10" y="22"/>
              </a:cxn>
            </a:cxnLst>
            <a:rect l="0" t="0" r="r" b="b"/>
            <a:pathLst>
              <a:path w="22" h="22">
                <a:moveTo>
                  <a:pt x="10" y="22"/>
                </a:moveTo>
                <a:lnTo>
                  <a:pt x="6" y="22"/>
                </a:lnTo>
                <a:lnTo>
                  <a:pt x="2" y="20"/>
                </a:lnTo>
                <a:lnTo>
                  <a:pt x="0" y="16"/>
                </a:lnTo>
                <a:lnTo>
                  <a:pt x="0" y="12"/>
                </a:lnTo>
                <a:lnTo>
                  <a:pt x="0" y="8"/>
                </a:lnTo>
                <a:lnTo>
                  <a:pt x="2" y="4"/>
                </a:lnTo>
                <a:lnTo>
                  <a:pt x="6" y="2"/>
                </a:lnTo>
                <a:lnTo>
                  <a:pt x="10" y="0"/>
                </a:lnTo>
                <a:lnTo>
                  <a:pt x="14" y="2"/>
                </a:lnTo>
                <a:lnTo>
                  <a:pt x="18" y="4"/>
                </a:lnTo>
                <a:lnTo>
                  <a:pt x="20" y="8"/>
                </a:lnTo>
                <a:lnTo>
                  <a:pt x="22" y="12"/>
                </a:lnTo>
                <a:lnTo>
                  <a:pt x="20" y="16"/>
                </a:lnTo>
                <a:lnTo>
                  <a:pt x="18" y="20"/>
                </a:lnTo>
                <a:lnTo>
                  <a:pt x="14" y="22"/>
                </a:lnTo>
                <a:lnTo>
                  <a:pt x="12" y="22"/>
                </a:lnTo>
                <a:lnTo>
                  <a:pt x="10" y="22"/>
                </a:lnTo>
                <a:close/>
              </a:path>
            </a:pathLst>
          </a:custGeom>
          <a:solidFill>
            <a:srgbClr val="0092C8"/>
          </a:solidFill>
          <a:ln w="9525">
            <a:noFill/>
            <a:round/>
            <a:headEnd/>
            <a:tailEnd/>
          </a:ln>
        </p:spPr>
        <p:txBody>
          <a:bodyPr/>
          <a:lstStyle/>
          <a:p>
            <a:endParaRPr lang="en-US"/>
          </a:p>
        </p:txBody>
      </p:sp>
      <p:sp>
        <p:nvSpPr>
          <p:cNvPr id="209928" name="Line 8"/>
          <p:cNvSpPr>
            <a:spLocks noChangeShapeType="1"/>
          </p:cNvSpPr>
          <p:nvPr/>
        </p:nvSpPr>
        <p:spPr bwMode="auto">
          <a:xfrm>
            <a:off x="2862263" y="2303463"/>
            <a:ext cx="1824037" cy="1587"/>
          </a:xfrm>
          <a:prstGeom prst="line">
            <a:avLst/>
          </a:prstGeom>
          <a:noFill/>
          <a:ln w="9525">
            <a:solidFill>
              <a:srgbClr val="0092C8"/>
            </a:solidFill>
            <a:round/>
            <a:headEnd/>
            <a:tailEnd/>
          </a:ln>
        </p:spPr>
        <p:txBody>
          <a:bodyPr/>
          <a:lstStyle/>
          <a:p>
            <a:endParaRPr lang="en-US"/>
          </a:p>
        </p:txBody>
      </p:sp>
      <p:sp>
        <p:nvSpPr>
          <p:cNvPr id="209929" name="Line 9"/>
          <p:cNvSpPr>
            <a:spLocks noChangeShapeType="1"/>
          </p:cNvSpPr>
          <p:nvPr/>
        </p:nvSpPr>
        <p:spPr bwMode="auto">
          <a:xfrm flipH="1">
            <a:off x="2776538" y="2303463"/>
            <a:ext cx="365125" cy="2078037"/>
          </a:xfrm>
          <a:prstGeom prst="line">
            <a:avLst/>
          </a:prstGeom>
          <a:noFill/>
          <a:ln w="9525">
            <a:solidFill>
              <a:srgbClr val="0092C8"/>
            </a:solidFill>
            <a:round/>
            <a:headEnd/>
            <a:tailEnd/>
          </a:ln>
        </p:spPr>
        <p:txBody>
          <a:bodyPr/>
          <a:lstStyle/>
          <a:p>
            <a:endParaRPr lang="en-US"/>
          </a:p>
        </p:txBody>
      </p:sp>
      <p:sp>
        <p:nvSpPr>
          <p:cNvPr id="209930" name="Freeform 10"/>
          <p:cNvSpPr>
            <a:spLocks/>
          </p:cNvSpPr>
          <p:nvPr/>
        </p:nvSpPr>
        <p:spPr bwMode="auto">
          <a:xfrm>
            <a:off x="2760663" y="4362450"/>
            <a:ext cx="34925" cy="34925"/>
          </a:xfrm>
          <a:custGeom>
            <a:avLst/>
            <a:gdLst/>
            <a:ahLst/>
            <a:cxnLst>
              <a:cxn ang="0">
                <a:pos x="10" y="22"/>
              </a:cxn>
              <a:cxn ang="0">
                <a:pos x="6" y="22"/>
              </a:cxn>
              <a:cxn ang="0">
                <a:pos x="2" y="20"/>
              </a:cxn>
              <a:cxn ang="0">
                <a:pos x="0" y="16"/>
              </a:cxn>
              <a:cxn ang="0">
                <a:pos x="0" y="12"/>
              </a:cxn>
              <a:cxn ang="0">
                <a:pos x="0" y="8"/>
              </a:cxn>
              <a:cxn ang="0">
                <a:pos x="2" y="4"/>
              </a:cxn>
              <a:cxn ang="0">
                <a:pos x="6" y="2"/>
              </a:cxn>
              <a:cxn ang="0">
                <a:pos x="10" y="0"/>
              </a:cxn>
              <a:cxn ang="0">
                <a:pos x="14" y="2"/>
              </a:cxn>
              <a:cxn ang="0">
                <a:pos x="18" y="4"/>
              </a:cxn>
              <a:cxn ang="0">
                <a:pos x="20" y="8"/>
              </a:cxn>
              <a:cxn ang="0">
                <a:pos x="22" y="12"/>
              </a:cxn>
              <a:cxn ang="0">
                <a:pos x="20" y="16"/>
              </a:cxn>
              <a:cxn ang="0">
                <a:pos x="18" y="20"/>
              </a:cxn>
              <a:cxn ang="0">
                <a:pos x="14" y="22"/>
              </a:cxn>
              <a:cxn ang="0">
                <a:pos x="12" y="22"/>
              </a:cxn>
              <a:cxn ang="0">
                <a:pos x="10" y="22"/>
              </a:cxn>
            </a:cxnLst>
            <a:rect l="0" t="0" r="r" b="b"/>
            <a:pathLst>
              <a:path w="22" h="22">
                <a:moveTo>
                  <a:pt x="10" y="22"/>
                </a:moveTo>
                <a:lnTo>
                  <a:pt x="6" y="22"/>
                </a:lnTo>
                <a:lnTo>
                  <a:pt x="2" y="20"/>
                </a:lnTo>
                <a:lnTo>
                  <a:pt x="0" y="16"/>
                </a:lnTo>
                <a:lnTo>
                  <a:pt x="0" y="12"/>
                </a:lnTo>
                <a:lnTo>
                  <a:pt x="0" y="8"/>
                </a:lnTo>
                <a:lnTo>
                  <a:pt x="2" y="4"/>
                </a:lnTo>
                <a:lnTo>
                  <a:pt x="6" y="2"/>
                </a:lnTo>
                <a:lnTo>
                  <a:pt x="10" y="0"/>
                </a:lnTo>
                <a:lnTo>
                  <a:pt x="14" y="2"/>
                </a:lnTo>
                <a:lnTo>
                  <a:pt x="18" y="4"/>
                </a:lnTo>
                <a:lnTo>
                  <a:pt x="20" y="8"/>
                </a:lnTo>
                <a:lnTo>
                  <a:pt x="22" y="12"/>
                </a:lnTo>
                <a:lnTo>
                  <a:pt x="20" y="16"/>
                </a:lnTo>
                <a:lnTo>
                  <a:pt x="18" y="20"/>
                </a:lnTo>
                <a:lnTo>
                  <a:pt x="14" y="22"/>
                </a:lnTo>
                <a:lnTo>
                  <a:pt x="12" y="22"/>
                </a:lnTo>
                <a:lnTo>
                  <a:pt x="10" y="22"/>
                </a:lnTo>
                <a:close/>
              </a:path>
            </a:pathLst>
          </a:custGeom>
          <a:solidFill>
            <a:srgbClr val="0092C8"/>
          </a:solidFill>
          <a:ln w="9525">
            <a:noFill/>
            <a:round/>
            <a:headEnd/>
            <a:tailEnd/>
          </a:ln>
        </p:spPr>
        <p:txBody>
          <a:bodyPr/>
          <a:lstStyle/>
          <a:p>
            <a:endParaRPr lang="en-US"/>
          </a:p>
        </p:txBody>
      </p:sp>
      <p:sp>
        <p:nvSpPr>
          <p:cNvPr id="209931" name="Line 11"/>
          <p:cNvSpPr>
            <a:spLocks noChangeShapeType="1"/>
          </p:cNvSpPr>
          <p:nvPr/>
        </p:nvSpPr>
        <p:spPr bwMode="auto">
          <a:xfrm>
            <a:off x="4911725" y="2452688"/>
            <a:ext cx="1301750" cy="1587"/>
          </a:xfrm>
          <a:prstGeom prst="line">
            <a:avLst/>
          </a:prstGeom>
          <a:noFill/>
          <a:ln w="9525">
            <a:solidFill>
              <a:srgbClr val="0092C8"/>
            </a:solidFill>
            <a:round/>
            <a:headEnd/>
            <a:tailEnd/>
          </a:ln>
        </p:spPr>
        <p:txBody>
          <a:bodyPr/>
          <a:lstStyle/>
          <a:p>
            <a:endParaRPr lang="en-US"/>
          </a:p>
        </p:txBody>
      </p:sp>
      <p:sp>
        <p:nvSpPr>
          <p:cNvPr id="209932" name="Line 12"/>
          <p:cNvSpPr>
            <a:spLocks noChangeShapeType="1"/>
          </p:cNvSpPr>
          <p:nvPr/>
        </p:nvSpPr>
        <p:spPr bwMode="auto">
          <a:xfrm flipH="1">
            <a:off x="4629150" y="2452688"/>
            <a:ext cx="406400" cy="1490662"/>
          </a:xfrm>
          <a:prstGeom prst="line">
            <a:avLst/>
          </a:prstGeom>
          <a:noFill/>
          <a:ln w="9525">
            <a:solidFill>
              <a:srgbClr val="0092C8"/>
            </a:solidFill>
            <a:round/>
            <a:headEnd/>
            <a:tailEnd/>
          </a:ln>
        </p:spPr>
        <p:txBody>
          <a:bodyPr/>
          <a:lstStyle/>
          <a:p>
            <a:endParaRPr lang="en-US"/>
          </a:p>
        </p:txBody>
      </p:sp>
      <p:sp>
        <p:nvSpPr>
          <p:cNvPr id="209933" name="Freeform 13"/>
          <p:cNvSpPr>
            <a:spLocks/>
          </p:cNvSpPr>
          <p:nvPr/>
        </p:nvSpPr>
        <p:spPr bwMode="auto">
          <a:xfrm>
            <a:off x="4610100" y="3933825"/>
            <a:ext cx="34925" cy="34925"/>
          </a:xfrm>
          <a:custGeom>
            <a:avLst/>
            <a:gdLst/>
            <a:ahLst/>
            <a:cxnLst>
              <a:cxn ang="0">
                <a:pos x="10" y="22"/>
              </a:cxn>
              <a:cxn ang="0">
                <a:pos x="6" y="22"/>
              </a:cxn>
              <a:cxn ang="0">
                <a:pos x="2" y="20"/>
              </a:cxn>
              <a:cxn ang="0">
                <a:pos x="0" y="16"/>
              </a:cxn>
              <a:cxn ang="0">
                <a:pos x="0" y="12"/>
              </a:cxn>
              <a:cxn ang="0">
                <a:pos x="0" y="8"/>
              </a:cxn>
              <a:cxn ang="0">
                <a:pos x="2" y="4"/>
              </a:cxn>
              <a:cxn ang="0">
                <a:pos x="6" y="2"/>
              </a:cxn>
              <a:cxn ang="0">
                <a:pos x="10" y="0"/>
              </a:cxn>
              <a:cxn ang="0">
                <a:pos x="14" y="2"/>
              </a:cxn>
              <a:cxn ang="0">
                <a:pos x="18" y="4"/>
              </a:cxn>
              <a:cxn ang="0">
                <a:pos x="20" y="8"/>
              </a:cxn>
              <a:cxn ang="0">
                <a:pos x="22" y="12"/>
              </a:cxn>
              <a:cxn ang="0">
                <a:pos x="20" y="16"/>
              </a:cxn>
              <a:cxn ang="0">
                <a:pos x="18" y="20"/>
              </a:cxn>
              <a:cxn ang="0">
                <a:pos x="14" y="22"/>
              </a:cxn>
              <a:cxn ang="0">
                <a:pos x="12" y="22"/>
              </a:cxn>
              <a:cxn ang="0">
                <a:pos x="10" y="22"/>
              </a:cxn>
            </a:cxnLst>
            <a:rect l="0" t="0" r="r" b="b"/>
            <a:pathLst>
              <a:path w="22" h="22">
                <a:moveTo>
                  <a:pt x="10" y="22"/>
                </a:moveTo>
                <a:lnTo>
                  <a:pt x="6" y="22"/>
                </a:lnTo>
                <a:lnTo>
                  <a:pt x="2" y="20"/>
                </a:lnTo>
                <a:lnTo>
                  <a:pt x="0" y="16"/>
                </a:lnTo>
                <a:lnTo>
                  <a:pt x="0" y="12"/>
                </a:lnTo>
                <a:lnTo>
                  <a:pt x="0" y="8"/>
                </a:lnTo>
                <a:lnTo>
                  <a:pt x="2" y="4"/>
                </a:lnTo>
                <a:lnTo>
                  <a:pt x="6" y="2"/>
                </a:lnTo>
                <a:lnTo>
                  <a:pt x="10" y="0"/>
                </a:lnTo>
                <a:lnTo>
                  <a:pt x="14" y="2"/>
                </a:lnTo>
                <a:lnTo>
                  <a:pt x="18" y="4"/>
                </a:lnTo>
                <a:lnTo>
                  <a:pt x="20" y="8"/>
                </a:lnTo>
                <a:lnTo>
                  <a:pt x="22" y="12"/>
                </a:lnTo>
                <a:lnTo>
                  <a:pt x="20" y="16"/>
                </a:lnTo>
                <a:lnTo>
                  <a:pt x="18" y="20"/>
                </a:lnTo>
                <a:lnTo>
                  <a:pt x="14" y="22"/>
                </a:lnTo>
                <a:lnTo>
                  <a:pt x="12" y="22"/>
                </a:lnTo>
                <a:lnTo>
                  <a:pt x="10" y="22"/>
                </a:lnTo>
                <a:close/>
              </a:path>
            </a:pathLst>
          </a:custGeom>
          <a:solidFill>
            <a:srgbClr val="0092C8"/>
          </a:solidFill>
          <a:ln w="9525">
            <a:noFill/>
            <a:round/>
            <a:headEnd/>
            <a:tailEnd/>
          </a:ln>
        </p:spPr>
        <p:txBody>
          <a:bodyPr/>
          <a:lstStyle/>
          <a:p>
            <a:endParaRPr lang="en-US"/>
          </a:p>
        </p:txBody>
      </p:sp>
      <p:sp>
        <p:nvSpPr>
          <p:cNvPr id="209934" name="Freeform 14"/>
          <p:cNvSpPr>
            <a:spLocks/>
          </p:cNvSpPr>
          <p:nvPr/>
        </p:nvSpPr>
        <p:spPr bwMode="auto">
          <a:xfrm>
            <a:off x="4956175" y="2671763"/>
            <a:ext cx="374650" cy="438150"/>
          </a:xfrm>
          <a:custGeom>
            <a:avLst/>
            <a:gdLst/>
            <a:ahLst/>
            <a:cxnLst>
              <a:cxn ang="0">
                <a:pos x="0" y="276"/>
              </a:cxn>
              <a:cxn ang="0">
                <a:pos x="164" y="0"/>
              </a:cxn>
              <a:cxn ang="0">
                <a:pos x="236" y="0"/>
              </a:cxn>
            </a:cxnLst>
            <a:rect l="0" t="0" r="r" b="b"/>
            <a:pathLst>
              <a:path w="236" h="276">
                <a:moveTo>
                  <a:pt x="0" y="276"/>
                </a:moveTo>
                <a:lnTo>
                  <a:pt x="164" y="0"/>
                </a:lnTo>
                <a:lnTo>
                  <a:pt x="236" y="0"/>
                </a:lnTo>
              </a:path>
            </a:pathLst>
          </a:custGeom>
          <a:noFill/>
          <a:ln w="9525">
            <a:solidFill>
              <a:srgbClr val="231F20"/>
            </a:solidFill>
            <a:prstDash val="solid"/>
            <a:round/>
            <a:headEnd/>
            <a:tailEnd/>
          </a:ln>
        </p:spPr>
        <p:txBody>
          <a:bodyPr/>
          <a:lstStyle/>
          <a:p>
            <a:endParaRPr lang="en-US"/>
          </a:p>
        </p:txBody>
      </p:sp>
      <p:sp>
        <p:nvSpPr>
          <p:cNvPr id="209935" name="Line 15"/>
          <p:cNvSpPr>
            <a:spLocks noChangeShapeType="1"/>
          </p:cNvSpPr>
          <p:nvPr/>
        </p:nvSpPr>
        <p:spPr bwMode="auto">
          <a:xfrm>
            <a:off x="2392363" y="3236913"/>
            <a:ext cx="1587" cy="382587"/>
          </a:xfrm>
          <a:prstGeom prst="line">
            <a:avLst/>
          </a:prstGeom>
          <a:noFill/>
          <a:ln w="9525">
            <a:solidFill>
              <a:srgbClr val="231F20"/>
            </a:solidFill>
            <a:round/>
            <a:headEnd/>
            <a:tailEnd/>
          </a:ln>
        </p:spPr>
        <p:txBody>
          <a:bodyPr/>
          <a:lstStyle/>
          <a:p>
            <a:endParaRPr lang="en-US"/>
          </a:p>
        </p:txBody>
      </p:sp>
      <p:sp>
        <p:nvSpPr>
          <p:cNvPr id="209936" name="Line 16"/>
          <p:cNvSpPr>
            <a:spLocks noChangeShapeType="1"/>
          </p:cNvSpPr>
          <p:nvPr/>
        </p:nvSpPr>
        <p:spPr bwMode="auto">
          <a:xfrm>
            <a:off x="1608138" y="3236913"/>
            <a:ext cx="1587" cy="174625"/>
          </a:xfrm>
          <a:prstGeom prst="line">
            <a:avLst/>
          </a:prstGeom>
          <a:noFill/>
          <a:ln w="9525">
            <a:solidFill>
              <a:srgbClr val="231F20"/>
            </a:solidFill>
            <a:round/>
            <a:headEnd/>
            <a:tailEnd/>
          </a:ln>
        </p:spPr>
        <p:txBody>
          <a:bodyPr/>
          <a:lstStyle/>
          <a:p>
            <a:endParaRPr lang="en-US"/>
          </a:p>
        </p:txBody>
      </p:sp>
      <p:sp>
        <p:nvSpPr>
          <p:cNvPr id="209937" name="Freeform 17"/>
          <p:cNvSpPr>
            <a:spLocks/>
          </p:cNvSpPr>
          <p:nvPr/>
        </p:nvSpPr>
        <p:spPr bwMode="auto">
          <a:xfrm>
            <a:off x="2424113" y="4603750"/>
            <a:ext cx="241300" cy="266700"/>
          </a:xfrm>
          <a:custGeom>
            <a:avLst/>
            <a:gdLst/>
            <a:ahLst/>
            <a:cxnLst>
              <a:cxn ang="0">
                <a:pos x="152" y="0"/>
              </a:cxn>
              <a:cxn ang="0">
                <a:pos x="52" y="168"/>
              </a:cxn>
              <a:cxn ang="0">
                <a:pos x="0" y="168"/>
              </a:cxn>
            </a:cxnLst>
            <a:rect l="0" t="0" r="r" b="b"/>
            <a:pathLst>
              <a:path w="152" h="168">
                <a:moveTo>
                  <a:pt x="152" y="0"/>
                </a:moveTo>
                <a:lnTo>
                  <a:pt x="52" y="168"/>
                </a:lnTo>
                <a:lnTo>
                  <a:pt x="0" y="168"/>
                </a:lnTo>
              </a:path>
            </a:pathLst>
          </a:custGeom>
          <a:noFill/>
          <a:ln w="9525">
            <a:solidFill>
              <a:srgbClr val="231F20"/>
            </a:solidFill>
            <a:prstDash val="solid"/>
            <a:round/>
            <a:headEnd/>
            <a:tailEnd/>
          </a:ln>
        </p:spPr>
        <p:txBody>
          <a:bodyPr/>
          <a:lstStyle/>
          <a:p>
            <a:endParaRPr lang="en-US"/>
          </a:p>
        </p:txBody>
      </p:sp>
      <p:sp>
        <p:nvSpPr>
          <p:cNvPr id="209938" name="Line 18"/>
          <p:cNvSpPr>
            <a:spLocks noChangeShapeType="1"/>
          </p:cNvSpPr>
          <p:nvPr/>
        </p:nvSpPr>
        <p:spPr bwMode="auto">
          <a:xfrm>
            <a:off x="4529138" y="4692650"/>
            <a:ext cx="179387" cy="1588"/>
          </a:xfrm>
          <a:prstGeom prst="line">
            <a:avLst/>
          </a:prstGeom>
          <a:noFill/>
          <a:ln w="9525">
            <a:solidFill>
              <a:srgbClr val="231F20"/>
            </a:solidFill>
            <a:round/>
            <a:headEnd/>
            <a:tailEnd/>
          </a:ln>
        </p:spPr>
        <p:txBody>
          <a:bodyPr/>
          <a:lstStyle/>
          <a:p>
            <a:endParaRPr lang="en-US"/>
          </a:p>
        </p:txBody>
      </p:sp>
      <p:sp>
        <p:nvSpPr>
          <p:cNvPr id="209939" name="Line 19"/>
          <p:cNvSpPr>
            <a:spLocks noChangeShapeType="1"/>
          </p:cNvSpPr>
          <p:nvPr/>
        </p:nvSpPr>
        <p:spPr bwMode="auto">
          <a:xfrm>
            <a:off x="4376738" y="5518150"/>
            <a:ext cx="573087" cy="1588"/>
          </a:xfrm>
          <a:prstGeom prst="line">
            <a:avLst/>
          </a:prstGeom>
          <a:noFill/>
          <a:ln w="9525">
            <a:solidFill>
              <a:srgbClr val="231F20"/>
            </a:solidFill>
            <a:round/>
            <a:headEnd/>
            <a:tailEnd/>
          </a:ln>
        </p:spPr>
        <p:txBody>
          <a:bodyPr/>
          <a:lstStyle/>
          <a:p>
            <a:endParaRPr lang="en-US"/>
          </a:p>
        </p:txBody>
      </p:sp>
      <p:sp>
        <p:nvSpPr>
          <p:cNvPr id="209940" name="Line 20"/>
          <p:cNvSpPr>
            <a:spLocks noChangeShapeType="1"/>
          </p:cNvSpPr>
          <p:nvPr/>
        </p:nvSpPr>
        <p:spPr bwMode="auto">
          <a:xfrm>
            <a:off x="4452938" y="4991100"/>
            <a:ext cx="779462" cy="1588"/>
          </a:xfrm>
          <a:prstGeom prst="line">
            <a:avLst/>
          </a:prstGeom>
          <a:noFill/>
          <a:ln w="9525">
            <a:solidFill>
              <a:srgbClr val="231F20"/>
            </a:solidFill>
            <a:round/>
            <a:headEnd/>
            <a:tailEnd/>
          </a:ln>
        </p:spPr>
        <p:txBody>
          <a:bodyPr/>
          <a:lstStyle/>
          <a:p>
            <a:endParaRPr lang="en-US"/>
          </a:p>
        </p:txBody>
      </p:sp>
      <p:sp>
        <p:nvSpPr>
          <p:cNvPr id="209941" name="Line 21"/>
          <p:cNvSpPr>
            <a:spLocks noChangeShapeType="1"/>
          </p:cNvSpPr>
          <p:nvPr/>
        </p:nvSpPr>
        <p:spPr bwMode="auto">
          <a:xfrm flipH="1">
            <a:off x="5302250" y="4483100"/>
            <a:ext cx="835025" cy="1588"/>
          </a:xfrm>
          <a:prstGeom prst="line">
            <a:avLst/>
          </a:prstGeom>
          <a:noFill/>
          <a:ln w="9525">
            <a:solidFill>
              <a:srgbClr val="0092C8"/>
            </a:solidFill>
            <a:round/>
            <a:headEnd/>
            <a:tailEnd/>
          </a:ln>
        </p:spPr>
        <p:txBody>
          <a:bodyPr/>
          <a:lstStyle/>
          <a:p>
            <a:endParaRPr lang="en-US"/>
          </a:p>
        </p:txBody>
      </p:sp>
      <p:sp>
        <p:nvSpPr>
          <p:cNvPr id="209942" name="Freeform 22"/>
          <p:cNvSpPr>
            <a:spLocks/>
          </p:cNvSpPr>
          <p:nvPr/>
        </p:nvSpPr>
        <p:spPr bwMode="auto">
          <a:xfrm>
            <a:off x="5283200" y="4467225"/>
            <a:ext cx="34925" cy="31750"/>
          </a:xfrm>
          <a:custGeom>
            <a:avLst/>
            <a:gdLst/>
            <a:ahLst/>
            <a:cxnLst>
              <a:cxn ang="0">
                <a:pos x="0" y="10"/>
              </a:cxn>
              <a:cxn ang="0">
                <a:pos x="0" y="14"/>
              </a:cxn>
              <a:cxn ang="0">
                <a:pos x="4" y="18"/>
              </a:cxn>
              <a:cxn ang="0">
                <a:pos x="6" y="20"/>
              </a:cxn>
              <a:cxn ang="0">
                <a:pos x="10" y="20"/>
              </a:cxn>
              <a:cxn ang="0">
                <a:pos x="14" y="20"/>
              </a:cxn>
              <a:cxn ang="0">
                <a:pos x="18" y="18"/>
              </a:cxn>
              <a:cxn ang="0">
                <a:pos x="20" y="14"/>
              </a:cxn>
              <a:cxn ang="0">
                <a:pos x="22" y="10"/>
              </a:cxn>
              <a:cxn ang="0">
                <a:pos x="20" y="6"/>
              </a:cxn>
              <a:cxn ang="0">
                <a:pos x="18" y="2"/>
              </a:cxn>
              <a:cxn ang="0">
                <a:pos x="14" y="0"/>
              </a:cxn>
              <a:cxn ang="0">
                <a:pos x="10" y="0"/>
              </a:cxn>
              <a:cxn ang="0">
                <a:pos x="6" y="0"/>
              </a:cxn>
              <a:cxn ang="0">
                <a:pos x="4" y="2"/>
              </a:cxn>
              <a:cxn ang="0">
                <a:pos x="0" y="6"/>
              </a:cxn>
              <a:cxn ang="0">
                <a:pos x="0" y="8"/>
              </a:cxn>
              <a:cxn ang="0">
                <a:pos x="0" y="10"/>
              </a:cxn>
            </a:cxnLst>
            <a:rect l="0" t="0" r="r" b="b"/>
            <a:pathLst>
              <a:path w="22" h="20">
                <a:moveTo>
                  <a:pt x="0" y="10"/>
                </a:moveTo>
                <a:lnTo>
                  <a:pt x="0" y="14"/>
                </a:lnTo>
                <a:lnTo>
                  <a:pt x="4" y="18"/>
                </a:lnTo>
                <a:lnTo>
                  <a:pt x="6" y="20"/>
                </a:lnTo>
                <a:lnTo>
                  <a:pt x="10" y="20"/>
                </a:lnTo>
                <a:lnTo>
                  <a:pt x="14" y="20"/>
                </a:lnTo>
                <a:lnTo>
                  <a:pt x="18" y="18"/>
                </a:lnTo>
                <a:lnTo>
                  <a:pt x="20" y="14"/>
                </a:lnTo>
                <a:lnTo>
                  <a:pt x="22" y="10"/>
                </a:lnTo>
                <a:lnTo>
                  <a:pt x="20" y="6"/>
                </a:lnTo>
                <a:lnTo>
                  <a:pt x="18" y="2"/>
                </a:lnTo>
                <a:lnTo>
                  <a:pt x="14" y="0"/>
                </a:lnTo>
                <a:lnTo>
                  <a:pt x="10" y="0"/>
                </a:lnTo>
                <a:lnTo>
                  <a:pt x="6" y="0"/>
                </a:lnTo>
                <a:lnTo>
                  <a:pt x="4" y="2"/>
                </a:lnTo>
                <a:lnTo>
                  <a:pt x="0" y="6"/>
                </a:lnTo>
                <a:lnTo>
                  <a:pt x="0" y="8"/>
                </a:lnTo>
                <a:lnTo>
                  <a:pt x="0" y="10"/>
                </a:lnTo>
                <a:close/>
              </a:path>
            </a:pathLst>
          </a:custGeom>
          <a:solidFill>
            <a:srgbClr val="0092C8"/>
          </a:solidFill>
          <a:ln w="9525">
            <a:noFill/>
            <a:round/>
            <a:headEnd/>
            <a:tailEnd/>
          </a:ln>
        </p:spPr>
        <p:txBody>
          <a:bodyPr/>
          <a:lstStyle/>
          <a:p>
            <a:endParaRPr lang="en-US"/>
          </a:p>
        </p:txBody>
      </p:sp>
      <p:sp>
        <p:nvSpPr>
          <p:cNvPr id="209943" name="Line 23"/>
          <p:cNvSpPr>
            <a:spLocks noChangeShapeType="1"/>
          </p:cNvSpPr>
          <p:nvPr/>
        </p:nvSpPr>
        <p:spPr bwMode="auto">
          <a:xfrm flipV="1">
            <a:off x="6137275" y="4229100"/>
            <a:ext cx="1588" cy="520700"/>
          </a:xfrm>
          <a:prstGeom prst="line">
            <a:avLst/>
          </a:prstGeom>
          <a:noFill/>
          <a:ln w="9525">
            <a:solidFill>
              <a:srgbClr val="0092C8"/>
            </a:solidFill>
            <a:round/>
            <a:headEnd/>
            <a:tailEnd/>
          </a:ln>
        </p:spPr>
        <p:txBody>
          <a:bodyPr/>
          <a:lstStyle/>
          <a:p>
            <a:endParaRPr lang="en-US"/>
          </a:p>
        </p:txBody>
      </p:sp>
      <p:sp>
        <p:nvSpPr>
          <p:cNvPr id="209944" name="Line 24"/>
          <p:cNvSpPr>
            <a:spLocks noChangeShapeType="1"/>
          </p:cNvSpPr>
          <p:nvPr/>
        </p:nvSpPr>
        <p:spPr bwMode="auto">
          <a:xfrm flipV="1">
            <a:off x="6149975" y="4879975"/>
            <a:ext cx="1588" cy="400050"/>
          </a:xfrm>
          <a:prstGeom prst="line">
            <a:avLst/>
          </a:prstGeom>
          <a:noFill/>
          <a:ln w="9525">
            <a:solidFill>
              <a:srgbClr val="0092C8"/>
            </a:solidFill>
            <a:round/>
            <a:headEnd/>
            <a:tailEnd/>
          </a:ln>
        </p:spPr>
        <p:txBody>
          <a:bodyPr/>
          <a:lstStyle/>
          <a:p>
            <a:endParaRPr lang="en-US"/>
          </a:p>
        </p:txBody>
      </p:sp>
      <p:sp>
        <p:nvSpPr>
          <p:cNvPr id="209945" name="Line 25"/>
          <p:cNvSpPr>
            <a:spLocks noChangeShapeType="1"/>
          </p:cNvSpPr>
          <p:nvPr/>
        </p:nvSpPr>
        <p:spPr bwMode="auto">
          <a:xfrm flipH="1">
            <a:off x="5454650" y="5191125"/>
            <a:ext cx="695325" cy="1588"/>
          </a:xfrm>
          <a:prstGeom prst="line">
            <a:avLst/>
          </a:prstGeom>
          <a:noFill/>
          <a:ln w="9525">
            <a:solidFill>
              <a:srgbClr val="0092C8"/>
            </a:solidFill>
            <a:round/>
            <a:headEnd/>
            <a:tailEnd/>
          </a:ln>
        </p:spPr>
        <p:txBody>
          <a:bodyPr/>
          <a:lstStyle/>
          <a:p>
            <a:endParaRPr lang="en-US"/>
          </a:p>
        </p:txBody>
      </p:sp>
      <p:sp>
        <p:nvSpPr>
          <p:cNvPr id="209946" name="Freeform 26"/>
          <p:cNvSpPr>
            <a:spLocks/>
          </p:cNvSpPr>
          <p:nvPr/>
        </p:nvSpPr>
        <p:spPr bwMode="auto">
          <a:xfrm>
            <a:off x="5438775" y="5175250"/>
            <a:ext cx="34925" cy="34925"/>
          </a:xfrm>
          <a:custGeom>
            <a:avLst/>
            <a:gdLst/>
            <a:ahLst/>
            <a:cxnLst>
              <a:cxn ang="0">
                <a:pos x="0" y="12"/>
              </a:cxn>
              <a:cxn ang="0">
                <a:pos x="2" y="16"/>
              </a:cxn>
              <a:cxn ang="0">
                <a:pos x="4" y="20"/>
              </a:cxn>
              <a:cxn ang="0">
                <a:pos x="8" y="22"/>
              </a:cxn>
              <a:cxn ang="0">
                <a:pos x="12" y="22"/>
              </a:cxn>
              <a:cxn ang="0">
                <a:pos x="16" y="22"/>
              </a:cxn>
              <a:cxn ang="0">
                <a:pos x="20" y="20"/>
              </a:cxn>
              <a:cxn ang="0">
                <a:pos x="22" y="16"/>
              </a:cxn>
              <a:cxn ang="0">
                <a:pos x="22" y="12"/>
              </a:cxn>
              <a:cxn ang="0">
                <a:pos x="22" y="8"/>
              </a:cxn>
              <a:cxn ang="0">
                <a:pos x="20" y="4"/>
              </a:cxn>
              <a:cxn ang="0">
                <a:pos x="16" y="2"/>
              </a:cxn>
              <a:cxn ang="0">
                <a:pos x="12" y="0"/>
              </a:cxn>
              <a:cxn ang="0">
                <a:pos x="8" y="2"/>
              </a:cxn>
              <a:cxn ang="0">
                <a:pos x="4" y="4"/>
              </a:cxn>
              <a:cxn ang="0">
                <a:pos x="2" y="8"/>
              </a:cxn>
              <a:cxn ang="0">
                <a:pos x="2" y="12"/>
              </a:cxn>
              <a:cxn ang="0">
                <a:pos x="0" y="12"/>
              </a:cxn>
            </a:cxnLst>
            <a:rect l="0" t="0" r="r" b="b"/>
            <a:pathLst>
              <a:path w="22" h="22">
                <a:moveTo>
                  <a:pt x="0" y="12"/>
                </a:moveTo>
                <a:lnTo>
                  <a:pt x="2" y="16"/>
                </a:lnTo>
                <a:lnTo>
                  <a:pt x="4" y="20"/>
                </a:lnTo>
                <a:lnTo>
                  <a:pt x="8" y="22"/>
                </a:lnTo>
                <a:lnTo>
                  <a:pt x="12" y="22"/>
                </a:lnTo>
                <a:lnTo>
                  <a:pt x="16" y="22"/>
                </a:lnTo>
                <a:lnTo>
                  <a:pt x="20" y="20"/>
                </a:lnTo>
                <a:lnTo>
                  <a:pt x="22" y="16"/>
                </a:lnTo>
                <a:lnTo>
                  <a:pt x="22" y="12"/>
                </a:lnTo>
                <a:lnTo>
                  <a:pt x="22" y="8"/>
                </a:lnTo>
                <a:lnTo>
                  <a:pt x="20" y="4"/>
                </a:lnTo>
                <a:lnTo>
                  <a:pt x="16" y="2"/>
                </a:lnTo>
                <a:lnTo>
                  <a:pt x="12" y="0"/>
                </a:lnTo>
                <a:lnTo>
                  <a:pt x="8" y="2"/>
                </a:lnTo>
                <a:lnTo>
                  <a:pt x="4" y="4"/>
                </a:lnTo>
                <a:lnTo>
                  <a:pt x="2" y="8"/>
                </a:lnTo>
                <a:lnTo>
                  <a:pt x="2" y="12"/>
                </a:lnTo>
                <a:lnTo>
                  <a:pt x="0" y="12"/>
                </a:lnTo>
                <a:close/>
              </a:path>
            </a:pathLst>
          </a:custGeom>
          <a:solidFill>
            <a:srgbClr val="0092C8"/>
          </a:solidFill>
          <a:ln w="9525">
            <a:noFill/>
            <a:round/>
            <a:headEnd/>
            <a:tailEnd/>
          </a:ln>
        </p:spPr>
        <p:txBody>
          <a:bodyPr/>
          <a:lstStyle/>
          <a:p>
            <a:endParaRPr lang="en-US"/>
          </a:p>
        </p:txBody>
      </p:sp>
      <p:sp>
        <p:nvSpPr>
          <p:cNvPr id="209947" name="Line 27"/>
          <p:cNvSpPr>
            <a:spLocks noChangeShapeType="1"/>
          </p:cNvSpPr>
          <p:nvPr/>
        </p:nvSpPr>
        <p:spPr bwMode="auto">
          <a:xfrm flipV="1">
            <a:off x="6137275" y="5419725"/>
            <a:ext cx="1588" cy="695325"/>
          </a:xfrm>
          <a:prstGeom prst="line">
            <a:avLst/>
          </a:prstGeom>
          <a:noFill/>
          <a:ln w="9525">
            <a:solidFill>
              <a:srgbClr val="0092C8"/>
            </a:solidFill>
            <a:round/>
            <a:headEnd/>
            <a:tailEnd/>
          </a:ln>
        </p:spPr>
        <p:txBody>
          <a:bodyPr/>
          <a:lstStyle/>
          <a:p>
            <a:endParaRPr lang="en-US"/>
          </a:p>
        </p:txBody>
      </p:sp>
      <p:sp>
        <p:nvSpPr>
          <p:cNvPr id="209948" name="Line 28"/>
          <p:cNvSpPr>
            <a:spLocks noChangeShapeType="1"/>
          </p:cNvSpPr>
          <p:nvPr/>
        </p:nvSpPr>
        <p:spPr bwMode="auto">
          <a:xfrm flipH="1">
            <a:off x="5781675" y="5854700"/>
            <a:ext cx="361950" cy="1588"/>
          </a:xfrm>
          <a:prstGeom prst="line">
            <a:avLst/>
          </a:prstGeom>
          <a:noFill/>
          <a:ln w="9525">
            <a:solidFill>
              <a:srgbClr val="0092C8"/>
            </a:solidFill>
            <a:round/>
            <a:headEnd/>
            <a:tailEnd/>
          </a:ln>
        </p:spPr>
        <p:txBody>
          <a:bodyPr/>
          <a:lstStyle/>
          <a:p>
            <a:endParaRPr lang="en-US"/>
          </a:p>
        </p:txBody>
      </p:sp>
      <p:sp>
        <p:nvSpPr>
          <p:cNvPr id="209949" name="Freeform 29"/>
          <p:cNvSpPr>
            <a:spLocks/>
          </p:cNvSpPr>
          <p:nvPr/>
        </p:nvSpPr>
        <p:spPr bwMode="auto">
          <a:xfrm>
            <a:off x="5772150" y="5838825"/>
            <a:ext cx="34925" cy="34925"/>
          </a:xfrm>
          <a:custGeom>
            <a:avLst/>
            <a:gdLst/>
            <a:ahLst/>
            <a:cxnLst>
              <a:cxn ang="0">
                <a:pos x="0" y="10"/>
              </a:cxn>
              <a:cxn ang="0">
                <a:pos x="0" y="14"/>
              </a:cxn>
              <a:cxn ang="0">
                <a:pos x="2" y="18"/>
              </a:cxn>
              <a:cxn ang="0">
                <a:pos x="6" y="20"/>
              </a:cxn>
              <a:cxn ang="0">
                <a:pos x="10" y="22"/>
              </a:cxn>
              <a:cxn ang="0">
                <a:pos x="14" y="20"/>
              </a:cxn>
              <a:cxn ang="0">
                <a:pos x="18" y="18"/>
              </a:cxn>
              <a:cxn ang="0">
                <a:pos x="20" y="14"/>
              </a:cxn>
              <a:cxn ang="0">
                <a:pos x="22" y="10"/>
              </a:cxn>
              <a:cxn ang="0">
                <a:pos x="20" y="6"/>
              </a:cxn>
              <a:cxn ang="0">
                <a:pos x="18" y="2"/>
              </a:cxn>
              <a:cxn ang="0">
                <a:pos x="14" y="0"/>
              </a:cxn>
              <a:cxn ang="0">
                <a:pos x="10" y="0"/>
              </a:cxn>
              <a:cxn ang="0">
                <a:pos x="6" y="0"/>
              </a:cxn>
              <a:cxn ang="0">
                <a:pos x="2" y="2"/>
              </a:cxn>
              <a:cxn ang="0">
                <a:pos x="0" y="6"/>
              </a:cxn>
              <a:cxn ang="0">
                <a:pos x="0" y="8"/>
              </a:cxn>
              <a:cxn ang="0">
                <a:pos x="0" y="10"/>
              </a:cxn>
            </a:cxnLst>
            <a:rect l="0" t="0" r="r" b="b"/>
            <a:pathLst>
              <a:path w="22" h="22">
                <a:moveTo>
                  <a:pt x="0" y="10"/>
                </a:moveTo>
                <a:lnTo>
                  <a:pt x="0" y="14"/>
                </a:lnTo>
                <a:lnTo>
                  <a:pt x="2" y="18"/>
                </a:lnTo>
                <a:lnTo>
                  <a:pt x="6" y="20"/>
                </a:lnTo>
                <a:lnTo>
                  <a:pt x="10" y="22"/>
                </a:lnTo>
                <a:lnTo>
                  <a:pt x="14" y="20"/>
                </a:lnTo>
                <a:lnTo>
                  <a:pt x="18" y="18"/>
                </a:lnTo>
                <a:lnTo>
                  <a:pt x="20" y="14"/>
                </a:lnTo>
                <a:lnTo>
                  <a:pt x="22" y="10"/>
                </a:lnTo>
                <a:lnTo>
                  <a:pt x="20" y="6"/>
                </a:lnTo>
                <a:lnTo>
                  <a:pt x="18" y="2"/>
                </a:lnTo>
                <a:lnTo>
                  <a:pt x="14" y="0"/>
                </a:lnTo>
                <a:lnTo>
                  <a:pt x="10" y="0"/>
                </a:lnTo>
                <a:lnTo>
                  <a:pt x="6" y="0"/>
                </a:lnTo>
                <a:lnTo>
                  <a:pt x="2" y="2"/>
                </a:lnTo>
                <a:lnTo>
                  <a:pt x="0" y="6"/>
                </a:lnTo>
                <a:lnTo>
                  <a:pt x="0" y="8"/>
                </a:lnTo>
                <a:lnTo>
                  <a:pt x="0" y="10"/>
                </a:lnTo>
                <a:close/>
              </a:path>
            </a:pathLst>
          </a:custGeom>
          <a:solidFill>
            <a:srgbClr val="0092C8"/>
          </a:solidFill>
          <a:ln w="9525">
            <a:noFill/>
            <a:round/>
            <a:headEnd/>
            <a:tailEnd/>
          </a:ln>
        </p:spPr>
        <p:txBody>
          <a:bodyPr/>
          <a:lstStyle/>
          <a:p>
            <a:endParaRPr lang="en-US"/>
          </a:p>
        </p:txBody>
      </p:sp>
      <p:sp>
        <p:nvSpPr>
          <p:cNvPr id="209950" name="Freeform 30"/>
          <p:cNvSpPr>
            <a:spLocks/>
          </p:cNvSpPr>
          <p:nvPr/>
        </p:nvSpPr>
        <p:spPr bwMode="auto">
          <a:xfrm>
            <a:off x="1449388" y="1779588"/>
            <a:ext cx="171450" cy="171450"/>
          </a:xfrm>
          <a:custGeom>
            <a:avLst/>
            <a:gdLst/>
            <a:ahLst/>
            <a:cxnLst>
              <a:cxn ang="0">
                <a:pos x="108" y="54"/>
              </a:cxn>
              <a:cxn ang="0">
                <a:pos x="108" y="64"/>
              </a:cxn>
              <a:cxn ang="0">
                <a:pos x="104" y="74"/>
              </a:cxn>
              <a:cxn ang="0">
                <a:pos x="98" y="84"/>
              </a:cxn>
              <a:cxn ang="0">
                <a:pos x="92" y="92"/>
              </a:cxn>
              <a:cxn ang="0">
                <a:pos x="84" y="98"/>
              </a:cxn>
              <a:cxn ang="0">
                <a:pos x="76" y="104"/>
              </a:cxn>
              <a:cxn ang="0">
                <a:pos x="64" y="106"/>
              </a:cxn>
              <a:cxn ang="0">
                <a:pos x="54" y="108"/>
              </a:cxn>
              <a:cxn ang="0">
                <a:pos x="44" y="106"/>
              </a:cxn>
              <a:cxn ang="0">
                <a:pos x="32" y="104"/>
              </a:cxn>
              <a:cxn ang="0">
                <a:pos x="24" y="98"/>
              </a:cxn>
              <a:cxn ang="0">
                <a:pos x="16" y="92"/>
              </a:cxn>
              <a:cxn ang="0">
                <a:pos x="10" y="84"/>
              </a:cxn>
              <a:cxn ang="0">
                <a:pos x="4" y="74"/>
              </a:cxn>
              <a:cxn ang="0">
                <a:pos x="0" y="64"/>
              </a:cxn>
              <a:cxn ang="0">
                <a:pos x="0" y="54"/>
              </a:cxn>
              <a:cxn ang="0">
                <a:pos x="0" y="42"/>
              </a:cxn>
              <a:cxn ang="0">
                <a:pos x="4" y="32"/>
              </a:cxn>
              <a:cxn ang="0">
                <a:pos x="10" y="24"/>
              </a:cxn>
              <a:cxn ang="0">
                <a:pos x="16" y="16"/>
              </a:cxn>
              <a:cxn ang="0">
                <a:pos x="24" y="8"/>
              </a:cxn>
              <a:cxn ang="0">
                <a:pos x="32" y="4"/>
              </a:cxn>
              <a:cxn ang="0">
                <a:pos x="44" y="0"/>
              </a:cxn>
              <a:cxn ang="0">
                <a:pos x="54" y="0"/>
              </a:cxn>
              <a:cxn ang="0">
                <a:pos x="64" y="0"/>
              </a:cxn>
              <a:cxn ang="0">
                <a:pos x="76" y="4"/>
              </a:cxn>
              <a:cxn ang="0">
                <a:pos x="84" y="8"/>
              </a:cxn>
              <a:cxn ang="0">
                <a:pos x="92" y="16"/>
              </a:cxn>
              <a:cxn ang="0">
                <a:pos x="98" y="24"/>
              </a:cxn>
              <a:cxn ang="0">
                <a:pos x="104" y="32"/>
              </a:cxn>
              <a:cxn ang="0">
                <a:pos x="108" y="42"/>
              </a:cxn>
              <a:cxn ang="0">
                <a:pos x="108" y="52"/>
              </a:cxn>
              <a:cxn ang="0">
                <a:pos x="108" y="54"/>
              </a:cxn>
            </a:cxnLst>
            <a:rect l="0" t="0" r="r" b="b"/>
            <a:pathLst>
              <a:path w="108" h="108">
                <a:moveTo>
                  <a:pt x="108" y="54"/>
                </a:moveTo>
                <a:lnTo>
                  <a:pt x="108" y="64"/>
                </a:lnTo>
                <a:lnTo>
                  <a:pt x="104" y="74"/>
                </a:lnTo>
                <a:lnTo>
                  <a:pt x="98" y="84"/>
                </a:lnTo>
                <a:lnTo>
                  <a:pt x="92" y="92"/>
                </a:lnTo>
                <a:lnTo>
                  <a:pt x="84" y="98"/>
                </a:lnTo>
                <a:lnTo>
                  <a:pt x="76" y="104"/>
                </a:lnTo>
                <a:lnTo>
                  <a:pt x="64" y="106"/>
                </a:lnTo>
                <a:lnTo>
                  <a:pt x="54" y="108"/>
                </a:lnTo>
                <a:lnTo>
                  <a:pt x="44" y="106"/>
                </a:lnTo>
                <a:lnTo>
                  <a:pt x="32" y="104"/>
                </a:lnTo>
                <a:lnTo>
                  <a:pt x="24" y="98"/>
                </a:lnTo>
                <a:lnTo>
                  <a:pt x="16" y="92"/>
                </a:lnTo>
                <a:lnTo>
                  <a:pt x="10" y="84"/>
                </a:lnTo>
                <a:lnTo>
                  <a:pt x="4" y="74"/>
                </a:lnTo>
                <a:lnTo>
                  <a:pt x="0" y="64"/>
                </a:lnTo>
                <a:lnTo>
                  <a:pt x="0" y="54"/>
                </a:lnTo>
                <a:lnTo>
                  <a:pt x="0" y="42"/>
                </a:lnTo>
                <a:lnTo>
                  <a:pt x="4" y="32"/>
                </a:lnTo>
                <a:lnTo>
                  <a:pt x="10" y="24"/>
                </a:lnTo>
                <a:lnTo>
                  <a:pt x="16" y="16"/>
                </a:lnTo>
                <a:lnTo>
                  <a:pt x="24" y="8"/>
                </a:lnTo>
                <a:lnTo>
                  <a:pt x="32" y="4"/>
                </a:lnTo>
                <a:lnTo>
                  <a:pt x="44" y="0"/>
                </a:lnTo>
                <a:lnTo>
                  <a:pt x="54" y="0"/>
                </a:lnTo>
                <a:lnTo>
                  <a:pt x="64" y="0"/>
                </a:lnTo>
                <a:lnTo>
                  <a:pt x="76" y="4"/>
                </a:lnTo>
                <a:lnTo>
                  <a:pt x="84" y="8"/>
                </a:lnTo>
                <a:lnTo>
                  <a:pt x="92" y="16"/>
                </a:lnTo>
                <a:lnTo>
                  <a:pt x="98" y="24"/>
                </a:lnTo>
                <a:lnTo>
                  <a:pt x="104" y="32"/>
                </a:lnTo>
                <a:lnTo>
                  <a:pt x="108" y="42"/>
                </a:lnTo>
                <a:lnTo>
                  <a:pt x="108" y="52"/>
                </a:lnTo>
                <a:lnTo>
                  <a:pt x="108" y="54"/>
                </a:lnTo>
                <a:close/>
              </a:path>
            </a:pathLst>
          </a:custGeom>
          <a:solidFill>
            <a:srgbClr val="FFFFFF"/>
          </a:solidFill>
          <a:ln w="9525">
            <a:noFill/>
            <a:round/>
            <a:headEnd/>
            <a:tailEnd/>
          </a:ln>
        </p:spPr>
        <p:txBody>
          <a:bodyPr/>
          <a:lstStyle/>
          <a:p>
            <a:endParaRPr lang="en-US"/>
          </a:p>
        </p:txBody>
      </p:sp>
      <p:sp>
        <p:nvSpPr>
          <p:cNvPr id="209951" name="Freeform 31"/>
          <p:cNvSpPr>
            <a:spLocks/>
          </p:cNvSpPr>
          <p:nvPr/>
        </p:nvSpPr>
        <p:spPr bwMode="auto">
          <a:xfrm>
            <a:off x="1449388" y="1779588"/>
            <a:ext cx="171450" cy="171450"/>
          </a:xfrm>
          <a:custGeom>
            <a:avLst/>
            <a:gdLst/>
            <a:ahLst/>
            <a:cxnLst>
              <a:cxn ang="0">
                <a:pos x="108" y="54"/>
              </a:cxn>
              <a:cxn ang="0">
                <a:pos x="108" y="64"/>
              </a:cxn>
              <a:cxn ang="0">
                <a:pos x="104" y="74"/>
              </a:cxn>
              <a:cxn ang="0">
                <a:pos x="98" y="84"/>
              </a:cxn>
              <a:cxn ang="0">
                <a:pos x="92" y="92"/>
              </a:cxn>
              <a:cxn ang="0">
                <a:pos x="84" y="98"/>
              </a:cxn>
              <a:cxn ang="0">
                <a:pos x="76" y="104"/>
              </a:cxn>
              <a:cxn ang="0">
                <a:pos x="64" y="106"/>
              </a:cxn>
              <a:cxn ang="0">
                <a:pos x="54" y="108"/>
              </a:cxn>
              <a:cxn ang="0">
                <a:pos x="44" y="106"/>
              </a:cxn>
              <a:cxn ang="0">
                <a:pos x="32" y="104"/>
              </a:cxn>
              <a:cxn ang="0">
                <a:pos x="24" y="98"/>
              </a:cxn>
              <a:cxn ang="0">
                <a:pos x="16" y="92"/>
              </a:cxn>
              <a:cxn ang="0">
                <a:pos x="10" y="84"/>
              </a:cxn>
              <a:cxn ang="0">
                <a:pos x="4" y="74"/>
              </a:cxn>
              <a:cxn ang="0">
                <a:pos x="0" y="64"/>
              </a:cxn>
              <a:cxn ang="0">
                <a:pos x="0" y="54"/>
              </a:cxn>
              <a:cxn ang="0">
                <a:pos x="0" y="42"/>
              </a:cxn>
              <a:cxn ang="0">
                <a:pos x="4" y="32"/>
              </a:cxn>
              <a:cxn ang="0">
                <a:pos x="10" y="24"/>
              </a:cxn>
              <a:cxn ang="0">
                <a:pos x="16" y="16"/>
              </a:cxn>
              <a:cxn ang="0">
                <a:pos x="24" y="8"/>
              </a:cxn>
              <a:cxn ang="0">
                <a:pos x="32" y="4"/>
              </a:cxn>
              <a:cxn ang="0">
                <a:pos x="44" y="0"/>
              </a:cxn>
              <a:cxn ang="0">
                <a:pos x="54" y="0"/>
              </a:cxn>
              <a:cxn ang="0">
                <a:pos x="64" y="0"/>
              </a:cxn>
              <a:cxn ang="0">
                <a:pos x="76" y="4"/>
              </a:cxn>
              <a:cxn ang="0">
                <a:pos x="84" y="8"/>
              </a:cxn>
              <a:cxn ang="0">
                <a:pos x="92" y="16"/>
              </a:cxn>
              <a:cxn ang="0">
                <a:pos x="98" y="24"/>
              </a:cxn>
              <a:cxn ang="0">
                <a:pos x="104" y="32"/>
              </a:cxn>
              <a:cxn ang="0">
                <a:pos x="108" y="42"/>
              </a:cxn>
              <a:cxn ang="0">
                <a:pos x="108" y="52"/>
              </a:cxn>
            </a:cxnLst>
            <a:rect l="0" t="0" r="r" b="b"/>
            <a:pathLst>
              <a:path w="108" h="108">
                <a:moveTo>
                  <a:pt x="108" y="54"/>
                </a:moveTo>
                <a:lnTo>
                  <a:pt x="108" y="64"/>
                </a:lnTo>
                <a:lnTo>
                  <a:pt x="104" y="74"/>
                </a:lnTo>
                <a:lnTo>
                  <a:pt x="98" y="84"/>
                </a:lnTo>
                <a:lnTo>
                  <a:pt x="92" y="92"/>
                </a:lnTo>
                <a:lnTo>
                  <a:pt x="84" y="98"/>
                </a:lnTo>
                <a:lnTo>
                  <a:pt x="76" y="104"/>
                </a:lnTo>
                <a:lnTo>
                  <a:pt x="64" y="106"/>
                </a:lnTo>
                <a:lnTo>
                  <a:pt x="54" y="108"/>
                </a:lnTo>
                <a:lnTo>
                  <a:pt x="44" y="106"/>
                </a:lnTo>
                <a:lnTo>
                  <a:pt x="32" y="104"/>
                </a:lnTo>
                <a:lnTo>
                  <a:pt x="24" y="98"/>
                </a:lnTo>
                <a:lnTo>
                  <a:pt x="16" y="92"/>
                </a:lnTo>
                <a:lnTo>
                  <a:pt x="10" y="84"/>
                </a:lnTo>
                <a:lnTo>
                  <a:pt x="4" y="74"/>
                </a:lnTo>
                <a:lnTo>
                  <a:pt x="0" y="64"/>
                </a:lnTo>
                <a:lnTo>
                  <a:pt x="0" y="54"/>
                </a:lnTo>
                <a:lnTo>
                  <a:pt x="0" y="42"/>
                </a:lnTo>
                <a:lnTo>
                  <a:pt x="4" y="32"/>
                </a:lnTo>
                <a:lnTo>
                  <a:pt x="10" y="24"/>
                </a:lnTo>
                <a:lnTo>
                  <a:pt x="16" y="16"/>
                </a:lnTo>
                <a:lnTo>
                  <a:pt x="24" y="8"/>
                </a:lnTo>
                <a:lnTo>
                  <a:pt x="32" y="4"/>
                </a:lnTo>
                <a:lnTo>
                  <a:pt x="44" y="0"/>
                </a:lnTo>
                <a:lnTo>
                  <a:pt x="54" y="0"/>
                </a:lnTo>
                <a:lnTo>
                  <a:pt x="64" y="0"/>
                </a:lnTo>
                <a:lnTo>
                  <a:pt x="76" y="4"/>
                </a:lnTo>
                <a:lnTo>
                  <a:pt x="84" y="8"/>
                </a:lnTo>
                <a:lnTo>
                  <a:pt x="92" y="16"/>
                </a:lnTo>
                <a:lnTo>
                  <a:pt x="98" y="24"/>
                </a:lnTo>
                <a:lnTo>
                  <a:pt x="104" y="32"/>
                </a:lnTo>
                <a:lnTo>
                  <a:pt x="108" y="42"/>
                </a:lnTo>
                <a:lnTo>
                  <a:pt x="108" y="52"/>
                </a:lnTo>
              </a:path>
            </a:pathLst>
          </a:custGeom>
          <a:noFill/>
          <a:ln w="9525">
            <a:solidFill>
              <a:srgbClr val="0092C8"/>
            </a:solidFill>
            <a:prstDash val="solid"/>
            <a:round/>
            <a:headEnd/>
            <a:tailEnd/>
          </a:ln>
        </p:spPr>
        <p:txBody>
          <a:bodyPr/>
          <a:lstStyle/>
          <a:p>
            <a:endParaRPr lang="en-US"/>
          </a:p>
        </p:txBody>
      </p:sp>
      <p:sp>
        <p:nvSpPr>
          <p:cNvPr id="209952" name="Freeform 32"/>
          <p:cNvSpPr>
            <a:spLocks/>
          </p:cNvSpPr>
          <p:nvPr/>
        </p:nvSpPr>
        <p:spPr bwMode="auto">
          <a:xfrm>
            <a:off x="2874963" y="1782763"/>
            <a:ext cx="171450" cy="171450"/>
          </a:xfrm>
          <a:custGeom>
            <a:avLst/>
            <a:gdLst/>
            <a:ahLst/>
            <a:cxnLst>
              <a:cxn ang="0">
                <a:pos x="108" y="54"/>
              </a:cxn>
              <a:cxn ang="0">
                <a:pos x="108" y="66"/>
              </a:cxn>
              <a:cxn ang="0">
                <a:pos x="104" y="76"/>
              </a:cxn>
              <a:cxn ang="0">
                <a:pos x="100" y="84"/>
              </a:cxn>
              <a:cxn ang="0">
                <a:pos x="92" y="92"/>
              </a:cxn>
              <a:cxn ang="0">
                <a:pos x="84" y="100"/>
              </a:cxn>
              <a:cxn ang="0">
                <a:pos x="76" y="104"/>
              </a:cxn>
              <a:cxn ang="0">
                <a:pos x="66" y="108"/>
              </a:cxn>
              <a:cxn ang="0">
                <a:pos x="54" y="108"/>
              </a:cxn>
              <a:cxn ang="0">
                <a:pos x="44" y="108"/>
              </a:cxn>
              <a:cxn ang="0">
                <a:pos x="34" y="104"/>
              </a:cxn>
              <a:cxn ang="0">
                <a:pos x="24" y="100"/>
              </a:cxn>
              <a:cxn ang="0">
                <a:pos x="16" y="92"/>
              </a:cxn>
              <a:cxn ang="0">
                <a:pos x="10" y="84"/>
              </a:cxn>
              <a:cxn ang="0">
                <a:pos x="4" y="76"/>
              </a:cxn>
              <a:cxn ang="0">
                <a:pos x="2" y="66"/>
              </a:cxn>
              <a:cxn ang="0">
                <a:pos x="0" y="54"/>
              </a:cxn>
              <a:cxn ang="0">
                <a:pos x="2" y="44"/>
              </a:cxn>
              <a:cxn ang="0">
                <a:pos x="4" y="34"/>
              </a:cxn>
              <a:cxn ang="0">
                <a:pos x="10" y="24"/>
              </a:cxn>
              <a:cxn ang="0">
                <a:pos x="16" y="16"/>
              </a:cxn>
              <a:cxn ang="0">
                <a:pos x="24" y="10"/>
              </a:cxn>
              <a:cxn ang="0">
                <a:pos x="34" y="4"/>
              </a:cxn>
              <a:cxn ang="0">
                <a:pos x="44" y="2"/>
              </a:cxn>
              <a:cxn ang="0">
                <a:pos x="54" y="0"/>
              </a:cxn>
              <a:cxn ang="0">
                <a:pos x="66" y="2"/>
              </a:cxn>
              <a:cxn ang="0">
                <a:pos x="76" y="4"/>
              </a:cxn>
              <a:cxn ang="0">
                <a:pos x="84" y="10"/>
              </a:cxn>
              <a:cxn ang="0">
                <a:pos x="92" y="16"/>
              </a:cxn>
              <a:cxn ang="0">
                <a:pos x="100" y="24"/>
              </a:cxn>
              <a:cxn ang="0">
                <a:pos x="104" y="34"/>
              </a:cxn>
              <a:cxn ang="0">
                <a:pos x="108" y="44"/>
              </a:cxn>
              <a:cxn ang="0">
                <a:pos x="108" y="52"/>
              </a:cxn>
              <a:cxn ang="0">
                <a:pos x="108" y="54"/>
              </a:cxn>
            </a:cxnLst>
            <a:rect l="0" t="0" r="r" b="b"/>
            <a:pathLst>
              <a:path w="108" h="108">
                <a:moveTo>
                  <a:pt x="108" y="54"/>
                </a:moveTo>
                <a:lnTo>
                  <a:pt x="108" y="66"/>
                </a:lnTo>
                <a:lnTo>
                  <a:pt x="104" y="76"/>
                </a:lnTo>
                <a:lnTo>
                  <a:pt x="100" y="84"/>
                </a:lnTo>
                <a:lnTo>
                  <a:pt x="92" y="92"/>
                </a:lnTo>
                <a:lnTo>
                  <a:pt x="84" y="100"/>
                </a:lnTo>
                <a:lnTo>
                  <a:pt x="76" y="104"/>
                </a:lnTo>
                <a:lnTo>
                  <a:pt x="66" y="108"/>
                </a:lnTo>
                <a:lnTo>
                  <a:pt x="54" y="108"/>
                </a:lnTo>
                <a:lnTo>
                  <a:pt x="44" y="108"/>
                </a:lnTo>
                <a:lnTo>
                  <a:pt x="34" y="104"/>
                </a:lnTo>
                <a:lnTo>
                  <a:pt x="24" y="100"/>
                </a:lnTo>
                <a:lnTo>
                  <a:pt x="16" y="92"/>
                </a:lnTo>
                <a:lnTo>
                  <a:pt x="10" y="84"/>
                </a:lnTo>
                <a:lnTo>
                  <a:pt x="4" y="76"/>
                </a:lnTo>
                <a:lnTo>
                  <a:pt x="2" y="66"/>
                </a:lnTo>
                <a:lnTo>
                  <a:pt x="0" y="54"/>
                </a:lnTo>
                <a:lnTo>
                  <a:pt x="2" y="44"/>
                </a:lnTo>
                <a:lnTo>
                  <a:pt x="4" y="34"/>
                </a:lnTo>
                <a:lnTo>
                  <a:pt x="10" y="24"/>
                </a:lnTo>
                <a:lnTo>
                  <a:pt x="16" y="16"/>
                </a:lnTo>
                <a:lnTo>
                  <a:pt x="24" y="10"/>
                </a:lnTo>
                <a:lnTo>
                  <a:pt x="34" y="4"/>
                </a:lnTo>
                <a:lnTo>
                  <a:pt x="44" y="2"/>
                </a:lnTo>
                <a:lnTo>
                  <a:pt x="54" y="0"/>
                </a:lnTo>
                <a:lnTo>
                  <a:pt x="66" y="2"/>
                </a:lnTo>
                <a:lnTo>
                  <a:pt x="76" y="4"/>
                </a:lnTo>
                <a:lnTo>
                  <a:pt x="84" y="10"/>
                </a:lnTo>
                <a:lnTo>
                  <a:pt x="92" y="16"/>
                </a:lnTo>
                <a:lnTo>
                  <a:pt x="100" y="24"/>
                </a:lnTo>
                <a:lnTo>
                  <a:pt x="104" y="34"/>
                </a:lnTo>
                <a:lnTo>
                  <a:pt x="108" y="44"/>
                </a:lnTo>
                <a:lnTo>
                  <a:pt x="108" y="52"/>
                </a:lnTo>
                <a:lnTo>
                  <a:pt x="108" y="54"/>
                </a:lnTo>
                <a:close/>
              </a:path>
            </a:pathLst>
          </a:custGeom>
          <a:solidFill>
            <a:srgbClr val="FFFFFF"/>
          </a:solidFill>
          <a:ln w="9525">
            <a:noFill/>
            <a:round/>
            <a:headEnd/>
            <a:tailEnd/>
          </a:ln>
        </p:spPr>
        <p:txBody>
          <a:bodyPr/>
          <a:lstStyle/>
          <a:p>
            <a:endParaRPr lang="en-US"/>
          </a:p>
        </p:txBody>
      </p:sp>
      <p:sp>
        <p:nvSpPr>
          <p:cNvPr id="209953" name="Freeform 33"/>
          <p:cNvSpPr>
            <a:spLocks/>
          </p:cNvSpPr>
          <p:nvPr/>
        </p:nvSpPr>
        <p:spPr bwMode="auto">
          <a:xfrm>
            <a:off x="2874963" y="1782763"/>
            <a:ext cx="171450" cy="171450"/>
          </a:xfrm>
          <a:custGeom>
            <a:avLst/>
            <a:gdLst/>
            <a:ahLst/>
            <a:cxnLst>
              <a:cxn ang="0">
                <a:pos x="108" y="54"/>
              </a:cxn>
              <a:cxn ang="0">
                <a:pos x="108" y="66"/>
              </a:cxn>
              <a:cxn ang="0">
                <a:pos x="104" y="76"/>
              </a:cxn>
              <a:cxn ang="0">
                <a:pos x="100" y="84"/>
              </a:cxn>
              <a:cxn ang="0">
                <a:pos x="92" y="92"/>
              </a:cxn>
              <a:cxn ang="0">
                <a:pos x="84" y="100"/>
              </a:cxn>
              <a:cxn ang="0">
                <a:pos x="76" y="104"/>
              </a:cxn>
              <a:cxn ang="0">
                <a:pos x="66" y="108"/>
              </a:cxn>
              <a:cxn ang="0">
                <a:pos x="54" y="108"/>
              </a:cxn>
              <a:cxn ang="0">
                <a:pos x="44" y="108"/>
              </a:cxn>
              <a:cxn ang="0">
                <a:pos x="34" y="104"/>
              </a:cxn>
              <a:cxn ang="0">
                <a:pos x="24" y="100"/>
              </a:cxn>
              <a:cxn ang="0">
                <a:pos x="16" y="92"/>
              </a:cxn>
              <a:cxn ang="0">
                <a:pos x="10" y="84"/>
              </a:cxn>
              <a:cxn ang="0">
                <a:pos x="4" y="76"/>
              </a:cxn>
              <a:cxn ang="0">
                <a:pos x="2" y="66"/>
              </a:cxn>
              <a:cxn ang="0">
                <a:pos x="0" y="54"/>
              </a:cxn>
              <a:cxn ang="0">
                <a:pos x="2" y="44"/>
              </a:cxn>
              <a:cxn ang="0">
                <a:pos x="4" y="34"/>
              </a:cxn>
              <a:cxn ang="0">
                <a:pos x="10" y="24"/>
              </a:cxn>
              <a:cxn ang="0">
                <a:pos x="16" y="16"/>
              </a:cxn>
              <a:cxn ang="0">
                <a:pos x="24" y="10"/>
              </a:cxn>
              <a:cxn ang="0">
                <a:pos x="34" y="4"/>
              </a:cxn>
              <a:cxn ang="0">
                <a:pos x="44" y="2"/>
              </a:cxn>
              <a:cxn ang="0">
                <a:pos x="54" y="0"/>
              </a:cxn>
              <a:cxn ang="0">
                <a:pos x="66" y="2"/>
              </a:cxn>
              <a:cxn ang="0">
                <a:pos x="76" y="4"/>
              </a:cxn>
              <a:cxn ang="0">
                <a:pos x="84" y="10"/>
              </a:cxn>
              <a:cxn ang="0">
                <a:pos x="92" y="16"/>
              </a:cxn>
              <a:cxn ang="0">
                <a:pos x="100" y="24"/>
              </a:cxn>
              <a:cxn ang="0">
                <a:pos x="104" y="34"/>
              </a:cxn>
              <a:cxn ang="0">
                <a:pos x="108" y="44"/>
              </a:cxn>
              <a:cxn ang="0">
                <a:pos x="108" y="52"/>
              </a:cxn>
            </a:cxnLst>
            <a:rect l="0" t="0" r="r" b="b"/>
            <a:pathLst>
              <a:path w="108" h="108">
                <a:moveTo>
                  <a:pt x="108" y="54"/>
                </a:moveTo>
                <a:lnTo>
                  <a:pt x="108" y="66"/>
                </a:lnTo>
                <a:lnTo>
                  <a:pt x="104" y="76"/>
                </a:lnTo>
                <a:lnTo>
                  <a:pt x="100" y="84"/>
                </a:lnTo>
                <a:lnTo>
                  <a:pt x="92" y="92"/>
                </a:lnTo>
                <a:lnTo>
                  <a:pt x="84" y="100"/>
                </a:lnTo>
                <a:lnTo>
                  <a:pt x="76" y="104"/>
                </a:lnTo>
                <a:lnTo>
                  <a:pt x="66" y="108"/>
                </a:lnTo>
                <a:lnTo>
                  <a:pt x="54" y="108"/>
                </a:lnTo>
                <a:lnTo>
                  <a:pt x="44" y="108"/>
                </a:lnTo>
                <a:lnTo>
                  <a:pt x="34" y="104"/>
                </a:lnTo>
                <a:lnTo>
                  <a:pt x="24" y="100"/>
                </a:lnTo>
                <a:lnTo>
                  <a:pt x="16" y="92"/>
                </a:lnTo>
                <a:lnTo>
                  <a:pt x="10" y="84"/>
                </a:lnTo>
                <a:lnTo>
                  <a:pt x="4" y="76"/>
                </a:lnTo>
                <a:lnTo>
                  <a:pt x="2" y="66"/>
                </a:lnTo>
                <a:lnTo>
                  <a:pt x="0" y="54"/>
                </a:lnTo>
                <a:lnTo>
                  <a:pt x="2" y="44"/>
                </a:lnTo>
                <a:lnTo>
                  <a:pt x="4" y="34"/>
                </a:lnTo>
                <a:lnTo>
                  <a:pt x="10" y="24"/>
                </a:lnTo>
                <a:lnTo>
                  <a:pt x="16" y="16"/>
                </a:lnTo>
                <a:lnTo>
                  <a:pt x="24" y="10"/>
                </a:lnTo>
                <a:lnTo>
                  <a:pt x="34" y="4"/>
                </a:lnTo>
                <a:lnTo>
                  <a:pt x="44" y="2"/>
                </a:lnTo>
                <a:lnTo>
                  <a:pt x="54" y="0"/>
                </a:lnTo>
                <a:lnTo>
                  <a:pt x="66" y="2"/>
                </a:lnTo>
                <a:lnTo>
                  <a:pt x="76" y="4"/>
                </a:lnTo>
                <a:lnTo>
                  <a:pt x="84" y="10"/>
                </a:lnTo>
                <a:lnTo>
                  <a:pt x="92" y="16"/>
                </a:lnTo>
                <a:lnTo>
                  <a:pt x="100" y="24"/>
                </a:lnTo>
                <a:lnTo>
                  <a:pt x="104" y="34"/>
                </a:lnTo>
                <a:lnTo>
                  <a:pt x="108" y="44"/>
                </a:lnTo>
                <a:lnTo>
                  <a:pt x="108" y="52"/>
                </a:lnTo>
              </a:path>
            </a:pathLst>
          </a:custGeom>
          <a:noFill/>
          <a:ln w="9525">
            <a:solidFill>
              <a:srgbClr val="0092C8"/>
            </a:solidFill>
            <a:prstDash val="solid"/>
            <a:round/>
            <a:headEnd/>
            <a:tailEnd/>
          </a:ln>
        </p:spPr>
        <p:txBody>
          <a:bodyPr/>
          <a:lstStyle/>
          <a:p>
            <a:endParaRPr lang="en-US"/>
          </a:p>
        </p:txBody>
      </p:sp>
      <p:sp>
        <p:nvSpPr>
          <p:cNvPr id="209954" name="Freeform 34"/>
          <p:cNvSpPr>
            <a:spLocks/>
          </p:cNvSpPr>
          <p:nvPr/>
        </p:nvSpPr>
        <p:spPr bwMode="auto">
          <a:xfrm>
            <a:off x="4895850" y="1779588"/>
            <a:ext cx="171450" cy="171450"/>
          </a:xfrm>
          <a:custGeom>
            <a:avLst/>
            <a:gdLst/>
            <a:ahLst/>
            <a:cxnLst>
              <a:cxn ang="0">
                <a:pos x="108" y="54"/>
              </a:cxn>
              <a:cxn ang="0">
                <a:pos x="106" y="64"/>
              </a:cxn>
              <a:cxn ang="0">
                <a:pos x="104" y="74"/>
              </a:cxn>
              <a:cxn ang="0">
                <a:pos x="98" y="84"/>
              </a:cxn>
              <a:cxn ang="0">
                <a:pos x="92" y="92"/>
              </a:cxn>
              <a:cxn ang="0">
                <a:pos x="84" y="98"/>
              </a:cxn>
              <a:cxn ang="0">
                <a:pos x="74" y="104"/>
              </a:cxn>
              <a:cxn ang="0">
                <a:pos x="64" y="106"/>
              </a:cxn>
              <a:cxn ang="0">
                <a:pos x="54" y="108"/>
              </a:cxn>
              <a:cxn ang="0">
                <a:pos x="42" y="106"/>
              </a:cxn>
              <a:cxn ang="0">
                <a:pos x="32" y="104"/>
              </a:cxn>
              <a:cxn ang="0">
                <a:pos x="24" y="98"/>
              </a:cxn>
              <a:cxn ang="0">
                <a:pos x="16" y="92"/>
              </a:cxn>
              <a:cxn ang="0">
                <a:pos x="8" y="84"/>
              </a:cxn>
              <a:cxn ang="0">
                <a:pos x="4" y="74"/>
              </a:cxn>
              <a:cxn ang="0">
                <a:pos x="0" y="64"/>
              </a:cxn>
              <a:cxn ang="0">
                <a:pos x="0" y="54"/>
              </a:cxn>
              <a:cxn ang="0">
                <a:pos x="0" y="42"/>
              </a:cxn>
              <a:cxn ang="0">
                <a:pos x="4" y="32"/>
              </a:cxn>
              <a:cxn ang="0">
                <a:pos x="8" y="24"/>
              </a:cxn>
              <a:cxn ang="0">
                <a:pos x="16" y="16"/>
              </a:cxn>
              <a:cxn ang="0">
                <a:pos x="24" y="8"/>
              </a:cxn>
              <a:cxn ang="0">
                <a:pos x="32" y="4"/>
              </a:cxn>
              <a:cxn ang="0">
                <a:pos x="42" y="0"/>
              </a:cxn>
              <a:cxn ang="0">
                <a:pos x="54" y="0"/>
              </a:cxn>
              <a:cxn ang="0">
                <a:pos x="64" y="0"/>
              </a:cxn>
              <a:cxn ang="0">
                <a:pos x="74" y="4"/>
              </a:cxn>
              <a:cxn ang="0">
                <a:pos x="84" y="8"/>
              </a:cxn>
              <a:cxn ang="0">
                <a:pos x="92" y="16"/>
              </a:cxn>
              <a:cxn ang="0">
                <a:pos x="98" y="24"/>
              </a:cxn>
              <a:cxn ang="0">
                <a:pos x="104" y="32"/>
              </a:cxn>
              <a:cxn ang="0">
                <a:pos x="106" y="42"/>
              </a:cxn>
              <a:cxn ang="0">
                <a:pos x="106" y="54"/>
              </a:cxn>
              <a:cxn ang="0">
                <a:pos x="108" y="54"/>
              </a:cxn>
            </a:cxnLst>
            <a:rect l="0" t="0" r="r" b="b"/>
            <a:pathLst>
              <a:path w="108" h="108">
                <a:moveTo>
                  <a:pt x="108" y="54"/>
                </a:moveTo>
                <a:lnTo>
                  <a:pt x="106" y="64"/>
                </a:lnTo>
                <a:lnTo>
                  <a:pt x="104" y="74"/>
                </a:lnTo>
                <a:lnTo>
                  <a:pt x="98" y="84"/>
                </a:lnTo>
                <a:lnTo>
                  <a:pt x="92" y="92"/>
                </a:lnTo>
                <a:lnTo>
                  <a:pt x="84" y="98"/>
                </a:lnTo>
                <a:lnTo>
                  <a:pt x="74" y="104"/>
                </a:lnTo>
                <a:lnTo>
                  <a:pt x="64" y="106"/>
                </a:lnTo>
                <a:lnTo>
                  <a:pt x="54" y="108"/>
                </a:lnTo>
                <a:lnTo>
                  <a:pt x="42" y="106"/>
                </a:lnTo>
                <a:lnTo>
                  <a:pt x="32" y="104"/>
                </a:lnTo>
                <a:lnTo>
                  <a:pt x="24" y="98"/>
                </a:lnTo>
                <a:lnTo>
                  <a:pt x="16" y="92"/>
                </a:lnTo>
                <a:lnTo>
                  <a:pt x="8" y="84"/>
                </a:lnTo>
                <a:lnTo>
                  <a:pt x="4" y="74"/>
                </a:lnTo>
                <a:lnTo>
                  <a:pt x="0" y="64"/>
                </a:lnTo>
                <a:lnTo>
                  <a:pt x="0" y="54"/>
                </a:lnTo>
                <a:lnTo>
                  <a:pt x="0" y="42"/>
                </a:lnTo>
                <a:lnTo>
                  <a:pt x="4" y="32"/>
                </a:lnTo>
                <a:lnTo>
                  <a:pt x="8" y="24"/>
                </a:lnTo>
                <a:lnTo>
                  <a:pt x="16" y="16"/>
                </a:lnTo>
                <a:lnTo>
                  <a:pt x="24" y="8"/>
                </a:lnTo>
                <a:lnTo>
                  <a:pt x="32" y="4"/>
                </a:lnTo>
                <a:lnTo>
                  <a:pt x="42" y="0"/>
                </a:lnTo>
                <a:lnTo>
                  <a:pt x="54" y="0"/>
                </a:lnTo>
                <a:lnTo>
                  <a:pt x="64" y="0"/>
                </a:lnTo>
                <a:lnTo>
                  <a:pt x="74" y="4"/>
                </a:lnTo>
                <a:lnTo>
                  <a:pt x="84" y="8"/>
                </a:lnTo>
                <a:lnTo>
                  <a:pt x="92" y="16"/>
                </a:lnTo>
                <a:lnTo>
                  <a:pt x="98" y="24"/>
                </a:lnTo>
                <a:lnTo>
                  <a:pt x="104" y="32"/>
                </a:lnTo>
                <a:lnTo>
                  <a:pt x="106" y="42"/>
                </a:lnTo>
                <a:lnTo>
                  <a:pt x="106" y="54"/>
                </a:lnTo>
                <a:lnTo>
                  <a:pt x="108" y="54"/>
                </a:lnTo>
                <a:close/>
              </a:path>
            </a:pathLst>
          </a:custGeom>
          <a:solidFill>
            <a:srgbClr val="FFFFFF"/>
          </a:solidFill>
          <a:ln w="9525">
            <a:noFill/>
            <a:round/>
            <a:headEnd/>
            <a:tailEnd/>
          </a:ln>
        </p:spPr>
        <p:txBody>
          <a:bodyPr/>
          <a:lstStyle/>
          <a:p>
            <a:endParaRPr lang="en-US"/>
          </a:p>
        </p:txBody>
      </p:sp>
      <p:sp>
        <p:nvSpPr>
          <p:cNvPr id="209955" name="Freeform 35"/>
          <p:cNvSpPr>
            <a:spLocks/>
          </p:cNvSpPr>
          <p:nvPr/>
        </p:nvSpPr>
        <p:spPr bwMode="auto">
          <a:xfrm>
            <a:off x="4895850" y="1779588"/>
            <a:ext cx="171450" cy="171450"/>
          </a:xfrm>
          <a:custGeom>
            <a:avLst/>
            <a:gdLst/>
            <a:ahLst/>
            <a:cxnLst>
              <a:cxn ang="0">
                <a:pos x="108" y="54"/>
              </a:cxn>
              <a:cxn ang="0">
                <a:pos x="106" y="64"/>
              </a:cxn>
              <a:cxn ang="0">
                <a:pos x="104" y="74"/>
              </a:cxn>
              <a:cxn ang="0">
                <a:pos x="98" y="84"/>
              </a:cxn>
              <a:cxn ang="0">
                <a:pos x="92" y="92"/>
              </a:cxn>
              <a:cxn ang="0">
                <a:pos x="84" y="98"/>
              </a:cxn>
              <a:cxn ang="0">
                <a:pos x="74" y="104"/>
              </a:cxn>
              <a:cxn ang="0">
                <a:pos x="64" y="106"/>
              </a:cxn>
              <a:cxn ang="0">
                <a:pos x="54" y="108"/>
              </a:cxn>
              <a:cxn ang="0">
                <a:pos x="42" y="106"/>
              </a:cxn>
              <a:cxn ang="0">
                <a:pos x="32" y="104"/>
              </a:cxn>
              <a:cxn ang="0">
                <a:pos x="24" y="98"/>
              </a:cxn>
              <a:cxn ang="0">
                <a:pos x="16" y="92"/>
              </a:cxn>
              <a:cxn ang="0">
                <a:pos x="8" y="84"/>
              </a:cxn>
              <a:cxn ang="0">
                <a:pos x="4" y="74"/>
              </a:cxn>
              <a:cxn ang="0">
                <a:pos x="0" y="64"/>
              </a:cxn>
              <a:cxn ang="0">
                <a:pos x="0" y="54"/>
              </a:cxn>
              <a:cxn ang="0">
                <a:pos x="0" y="42"/>
              </a:cxn>
              <a:cxn ang="0">
                <a:pos x="4" y="32"/>
              </a:cxn>
              <a:cxn ang="0">
                <a:pos x="8" y="24"/>
              </a:cxn>
              <a:cxn ang="0">
                <a:pos x="16" y="16"/>
              </a:cxn>
              <a:cxn ang="0">
                <a:pos x="24" y="8"/>
              </a:cxn>
              <a:cxn ang="0">
                <a:pos x="32" y="4"/>
              </a:cxn>
              <a:cxn ang="0">
                <a:pos x="42" y="0"/>
              </a:cxn>
              <a:cxn ang="0">
                <a:pos x="54" y="0"/>
              </a:cxn>
              <a:cxn ang="0">
                <a:pos x="64" y="0"/>
              </a:cxn>
              <a:cxn ang="0">
                <a:pos x="74" y="4"/>
              </a:cxn>
              <a:cxn ang="0">
                <a:pos x="84" y="8"/>
              </a:cxn>
              <a:cxn ang="0">
                <a:pos x="92" y="16"/>
              </a:cxn>
              <a:cxn ang="0">
                <a:pos x="98" y="24"/>
              </a:cxn>
              <a:cxn ang="0">
                <a:pos x="104" y="32"/>
              </a:cxn>
              <a:cxn ang="0">
                <a:pos x="106" y="42"/>
              </a:cxn>
              <a:cxn ang="0">
                <a:pos x="106" y="54"/>
              </a:cxn>
            </a:cxnLst>
            <a:rect l="0" t="0" r="r" b="b"/>
            <a:pathLst>
              <a:path w="108" h="108">
                <a:moveTo>
                  <a:pt x="108" y="54"/>
                </a:moveTo>
                <a:lnTo>
                  <a:pt x="106" y="64"/>
                </a:lnTo>
                <a:lnTo>
                  <a:pt x="104" y="74"/>
                </a:lnTo>
                <a:lnTo>
                  <a:pt x="98" y="84"/>
                </a:lnTo>
                <a:lnTo>
                  <a:pt x="92" y="92"/>
                </a:lnTo>
                <a:lnTo>
                  <a:pt x="84" y="98"/>
                </a:lnTo>
                <a:lnTo>
                  <a:pt x="74" y="104"/>
                </a:lnTo>
                <a:lnTo>
                  <a:pt x="64" y="106"/>
                </a:lnTo>
                <a:lnTo>
                  <a:pt x="54" y="108"/>
                </a:lnTo>
                <a:lnTo>
                  <a:pt x="42" y="106"/>
                </a:lnTo>
                <a:lnTo>
                  <a:pt x="32" y="104"/>
                </a:lnTo>
                <a:lnTo>
                  <a:pt x="24" y="98"/>
                </a:lnTo>
                <a:lnTo>
                  <a:pt x="16" y="92"/>
                </a:lnTo>
                <a:lnTo>
                  <a:pt x="8" y="84"/>
                </a:lnTo>
                <a:lnTo>
                  <a:pt x="4" y="74"/>
                </a:lnTo>
                <a:lnTo>
                  <a:pt x="0" y="64"/>
                </a:lnTo>
                <a:lnTo>
                  <a:pt x="0" y="54"/>
                </a:lnTo>
                <a:lnTo>
                  <a:pt x="0" y="42"/>
                </a:lnTo>
                <a:lnTo>
                  <a:pt x="4" y="32"/>
                </a:lnTo>
                <a:lnTo>
                  <a:pt x="8" y="24"/>
                </a:lnTo>
                <a:lnTo>
                  <a:pt x="16" y="16"/>
                </a:lnTo>
                <a:lnTo>
                  <a:pt x="24" y="8"/>
                </a:lnTo>
                <a:lnTo>
                  <a:pt x="32" y="4"/>
                </a:lnTo>
                <a:lnTo>
                  <a:pt x="42" y="0"/>
                </a:lnTo>
                <a:lnTo>
                  <a:pt x="54" y="0"/>
                </a:lnTo>
                <a:lnTo>
                  <a:pt x="64" y="0"/>
                </a:lnTo>
                <a:lnTo>
                  <a:pt x="74" y="4"/>
                </a:lnTo>
                <a:lnTo>
                  <a:pt x="84" y="8"/>
                </a:lnTo>
                <a:lnTo>
                  <a:pt x="92" y="16"/>
                </a:lnTo>
                <a:lnTo>
                  <a:pt x="98" y="24"/>
                </a:lnTo>
                <a:lnTo>
                  <a:pt x="104" y="32"/>
                </a:lnTo>
                <a:lnTo>
                  <a:pt x="106" y="42"/>
                </a:lnTo>
                <a:lnTo>
                  <a:pt x="106" y="54"/>
                </a:lnTo>
              </a:path>
            </a:pathLst>
          </a:custGeom>
          <a:noFill/>
          <a:ln w="9525">
            <a:solidFill>
              <a:srgbClr val="0092C8"/>
            </a:solidFill>
            <a:prstDash val="solid"/>
            <a:round/>
            <a:headEnd/>
            <a:tailEnd/>
          </a:ln>
        </p:spPr>
        <p:txBody>
          <a:bodyPr/>
          <a:lstStyle/>
          <a:p>
            <a:endParaRPr lang="en-US"/>
          </a:p>
        </p:txBody>
      </p:sp>
      <p:sp>
        <p:nvSpPr>
          <p:cNvPr id="209956" name="Rectangle 36"/>
          <p:cNvSpPr>
            <a:spLocks noChangeArrowheads="1"/>
          </p:cNvSpPr>
          <p:nvPr/>
        </p:nvSpPr>
        <p:spPr bwMode="auto">
          <a:xfrm>
            <a:off x="1495425" y="1771650"/>
            <a:ext cx="84138" cy="179388"/>
          </a:xfrm>
          <a:prstGeom prst="rect">
            <a:avLst/>
          </a:prstGeom>
          <a:noFill/>
          <a:ln w="9525">
            <a:noFill/>
            <a:miter lim="800000"/>
            <a:headEnd/>
            <a:tailEnd/>
          </a:ln>
        </p:spPr>
        <p:txBody>
          <a:bodyPr wrap="none" lIns="0" tIns="0" rIns="0" bIns="0">
            <a:spAutoFit/>
          </a:bodyPr>
          <a:lstStyle/>
          <a:p>
            <a:r>
              <a:rPr lang="en-US" sz="1000">
                <a:solidFill>
                  <a:srgbClr val="0092C8"/>
                </a:solidFill>
                <a:latin typeface="Arial Black" charset="0"/>
              </a:rPr>
              <a:t>1</a:t>
            </a:r>
            <a:endParaRPr lang="en-US"/>
          </a:p>
        </p:txBody>
      </p:sp>
      <p:sp>
        <p:nvSpPr>
          <p:cNvPr id="209957" name="Rectangle 37"/>
          <p:cNvSpPr>
            <a:spLocks noChangeArrowheads="1"/>
          </p:cNvSpPr>
          <p:nvPr/>
        </p:nvSpPr>
        <p:spPr bwMode="auto">
          <a:xfrm>
            <a:off x="2921000" y="1774825"/>
            <a:ext cx="84138" cy="179388"/>
          </a:xfrm>
          <a:prstGeom prst="rect">
            <a:avLst/>
          </a:prstGeom>
          <a:noFill/>
          <a:ln w="9525">
            <a:noFill/>
            <a:miter lim="800000"/>
            <a:headEnd/>
            <a:tailEnd/>
          </a:ln>
        </p:spPr>
        <p:txBody>
          <a:bodyPr wrap="none" lIns="0" tIns="0" rIns="0" bIns="0">
            <a:spAutoFit/>
          </a:bodyPr>
          <a:lstStyle/>
          <a:p>
            <a:r>
              <a:rPr lang="en-US" sz="1000">
                <a:solidFill>
                  <a:srgbClr val="0092C8"/>
                </a:solidFill>
                <a:latin typeface="Arial Black" charset="0"/>
              </a:rPr>
              <a:t>2</a:t>
            </a:r>
            <a:endParaRPr lang="en-US"/>
          </a:p>
        </p:txBody>
      </p:sp>
      <p:sp>
        <p:nvSpPr>
          <p:cNvPr id="209958" name="Rectangle 38"/>
          <p:cNvSpPr>
            <a:spLocks noChangeArrowheads="1"/>
          </p:cNvSpPr>
          <p:nvPr/>
        </p:nvSpPr>
        <p:spPr bwMode="auto">
          <a:xfrm>
            <a:off x="4937125" y="1771650"/>
            <a:ext cx="84138" cy="179388"/>
          </a:xfrm>
          <a:prstGeom prst="rect">
            <a:avLst/>
          </a:prstGeom>
          <a:noFill/>
          <a:ln w="9525">
            <a:noFill/>
            <a:miter lim="800000"/>
            <a:headEnd/>
            <a:tailEnd/>
          </a:ln>
        </p:spPr>
        <p:txBody>
          <a:bodyPr wrap="none" lIns="0" tIns="0" rIns="0" bIns="0">
            <a:spAutoFit/>
          </a:bodyPr>
          <a:lstStyle/>
          <a:p>
            <a:r>
              <a:rPr lang="en-US" sz="1000">
                <a:solidFill>
                  <a:srgbClr val="0092C8"/>
                </a:solidFill>
                <a:latin typeface="Arial Black" charset="0"/>
              </a:rPr>
              <a:t>3</a:t>
            </a:r>
            <a:endParaRPr lang="en-US"/>
          </a:p>
        </p:txBody>
      </p:sp>
      <p:sp>
        <p:nvSpPr>
          <p:cNvPr id="209959" name="Rectangle 39"/>
          <p:cNvSpPr>
            <a:spLocks noChangeArrowheads="1"/>
          </p:cNvSpPr>
          <p:nvPr/>
        </p:nvSpPr>
        <p:spPr bwMode="auto">
          <a:xfrm>
            <a:off x="1441450" y="1778000"/>
            <a:ext cx="1268413" cy="503238"/>
          </a:xfrm>
          <a:prstGeom prst="rect">
            <a:avLst/>
          </a:prstGeom>
          <a:noFill/>
          <a:ln w="9525">
            <a:noFill/>
            <a:miter lim="800000"/>
            <a:headEnd/>
            <a:tailEnd/>
          </a:ln>
        </p:spPr>
        <p:txBody>
          <a:bodyPr wrap="none" lIns="0" tIns="0" rIns="0" bIns="0">
            <a:spAutoFit/>
          </a:bodyPr>
          <a:lstStyle/>
          <a:p>
            <a:r>
              <a:rPr lang="en-US" sz="1000" dirty="0">
                <a:solidFill>
                  <a:srgbClr val="0092C8"/>
                </a:solidFill>
                <a:latin typeface="Arial Black" charset="0"/>
              </a:rPr>
              <a:t>     Ligand (1st </a:t>
            </a:r>
          </a:p>
          <a:p>
            <a:pPr>
              <a:lnSpc>
                <a:spcPct val="90000"/>
              </a:lnSpc>
            </a:pPr>
            <a:r>
              <a:rPr lang="en-US" sz="1000" dirty="0">
                <a:solidFill>
                  <a:srgbClr val="0092C8"/>
                </a:solidFill>
                <a:latin typeface="Arial Black" charset="0"/>
              </a:rPr>
              <a:t>messenger) binds </a:t>
            </a:r>
            <a:endParaRPr lang="en-US" dirty="0"/>
          </a:p>
          <a:p>
            <a:pPr>
              <a:lnSpc>
                <a:spcPct val="90000"/>
              </a:lnSpc>
            </a:pPr>
            <a:r>
              <a:rPr lang="en-US" sz="1000" dirty="0">
                <a:solidFill>
                  <a:srgbClr val="0092C8"/>
                </a:solidFill>
                <a:latin typeface="Arial Black" charset="0"/>
              </a:rPr>
              <a:t>to the receptor.</a:t>
            </a:r>
            <a:endParaRPr lang="en-US" dirty="0"/>
          </a:p>
        </p:txBody>
      </p:sp>
      <p:sp>
        <p:nvSpPr>
          <p:cNvPr id="209960" name="Rectangle 40"/>
          <p:cNvSpPr>
            <a:spLocks noChangeArrowheads="1"/>
          </p:cNvSpPr>
          <p:nvPr/>
        </p:nvSpPr>
        <p:spPr bwMode="auto">
          <a:xfrm>
            <a:off x="2867025" y="1781175"/>
            <a:ext cx="1851025" cy="503238"/>
          </a:xfrm>
          <a:prstGeom prst="rect">
            <a:avLst/>
          </a:prstGeom>
          <a:noFill/>
          <a:ln w="9525">
            <a:noFill/>
            <a:miter lim="800000"/>
            <a:headEnd/>
            <a:tailEnd/>
          </a:ln>
        </p:spPr>
        <p:txBody>
          <a:bodyPr wrap="none" lIns="0" tIns="0" rIns="0" bIns="0">
            <a:spAutoFit/>
          </a:bodyPr>
          <a:lstStyle/>
          <a:p>
            <a:r>
              <a:rPr lang="en-US" sz="1000">
                <a:solidFill>
                  <a:srgbClr val="0092C8"/>
                </a:solidFill>
                <a:latin typeface="Arial Black" charset="0"/>
              </a:rPr>
              <a:t>     The activated receptor </a:t>
            </a:r>
          </a:p>
          <a:p>
            <a:pPr>
              <a:lnSpc>
                <a:spcPct val="90000"/>
              </a:lnSpc>
            </a:pPr>
            <a:r>
              <a:rPr lang="en-US" sz="1000">
                <a:solidFill>
                  <a:srgbClr val="0092C8"/>
                </a:solidFill>
                <a:latin typeface="Arial Black" charset="0"/>
              </a:rPr>
              <a:t>binds to a G protein and </a:t>
            </a:r>
            <a:endParaRPr lang="en-US"/>
          </a:p>
          <a:p>
            <a:pPr>
              <a:lnSpc>
                <a:spcPct val="90000"/>
              </a:lnSpc>
            </a:pPr>
            <a:r>
              <a:rPr lang="en-US" sz="1000">
                <a:solidFill>
                  <a:srgbClr val="0092C8"/>
                </a:solidFill>
                <a:latin typeface="Arial Black" charset="0"/>
              </a:rPr>
              <a:t>activates it.</a:t>
            </a:r>
            <a:endParaRPr lang="en-US"/>
          </a:p>
        </p:txBody>
      </p:sp>
      <p:sp>
        <p:nvSpPr>
          <p:cNvPr id="209961" name="Rectangle 41"/>
          <p:cNvSpPr>
            <a:spLocks noChangeArrowheads="1"/>
          </p:cNvSpPr>
          <p:nvPr/>
        </p:nvSpPr>
        <p:spPr bwMode="auto">
          <a:xfrm>
            <a:off x="4886325" y="1778000"/>
            <a:ext cx="2305050" cy="665163"/>
          </a:xfrm>
          <a:prstGeom prst="rect">
            <a:avLst/>
          </a:prstGeom>
          <a:noFill/>
          <a:ln w="9525">
            <a:noFill/>
            <a:miter lim="800000"/>
            <a:headEnd/>
            <a:tailEnd/>
          </a:ln>
        </p:spPr>
        <p:txBody>
          <a:bodyPr wrap="none" lIns="0" tIns="0" rIns="0" bIns="0">
            <a:spAutoFit/>
          </a:bodyPr>
          <a:lstStyle/>
          <a:p>
            <a:r>
              <a:rPr lang="en-US" sz="1000">
                <a:solidFill>
                  <a:srgbClr val="0092C8"/>
                </a:solidFill>
                <a:latin typeface="Arial Black" charset="0"/>
              </a:rPr>
              <a:t>     Activated G protein activates </a:t>
            </a:r>
          </a:p>
          <a:p>
            <a:pPr>
              <a:lnSpc>
                <a:spcPct val="90000"/>
              </a:lnSpc>
            </a:pPr>
            <a:r>
              <a:rPr lang="en-US" sz="1000">
                <a:solidFill>
                  <a:srgbClr val="0092C8"/>
                </a:solidFill>
                <a:latin typeface="Arial Black" charset="0"/>
              </a:rPr>
              <a:t>(or inactivates) effector protein </a:t>
            </a:r>
            <a:endParaRPr lang="en-US"/>
          </a:p>
          <a:p>
            <a:pPr>
              <a:lnSpc>
                <a:spcPct val="90000"/>
              </a:lnSpc>
            </a:pPr>
            <a:r>
              <a:rPr lang="en-US" sz="1000">
                <a:solidFill>
                  <a:srgbClr val="0092C8"/>
                </a:solidFill>
                <a:latin typeface="Arial Black" charset="0"/>
              </a:rPr>
              <a:t>(e.g., an enzyme) by causing its </a:t>
            </a:r>
            <a:endParaRPr lang="en-US"/>
          </a:p>
          <a:p>
            <a:pPr>
              <a:lnSpc>
                <a:spcPct val="90000"/>
              </a:lnSpc>
            </a:pPr>
            <a:r>
              <a:rPr lang="en-US" sz="1000">
                <a:solidFill>
                  <a:srgbClr val="0092C8"/>
                </a:solidFill>
                <a:latin typeface="Arial Black" charset="0"/>
              </a:rPr>
              <a:t>shape to change.</a:t>
            </a:r>
            <a:endParaRPr lang="en-US"/>
          </a:p>
        </p:txBody>
      </p:sp>
      <p:sp>
        <p:nvSpPr>
          <p:cNvPr id="209962" name="Rectangle 42"/>
          <p:cNvSpPr>
            <a:spLocks noChangeArrowheads="1"/>
          </p:cNvSpPr>
          <p:nvPr/>
        </p:nvSpPr>
        <p:spPr bwMode="auto">
          <a:xfrm>
            <a:off x="7118350" y="2451100"/>
            <a:ext cx="1060450" cy="152400"/>
          </a:xfrm>
          <a:prstGeom prst="rect">
            <a:avLst/>
          </a:prstGeom>
          <a:noFill/>
          <a:ln w="9525">
            <a:noFill/>
            <a:miter lim="800000"/>
            <a:headEnd/>
            <a:tailEnd/>
          </a:ln>
        </p:spPr>
        <p:txBody>
          <a:bodyPr wrap="none" lIns="0" tIns="0" rIns="0" bIns="0">
            <a:spAutoFit/>
          </a:bodyPr>
          <a:lstStyle/>
          <a:p>
            <a:r>
              <a:rPr lang="en-US" sz="1000" b="1" i="1">
                <a:solidFill>
                  <a:srgbClr val="231F20"/>
                </a:solidFill>
              </a:rPr>
              <a:t>Extracellular fluid</a:t>
            </a:r>
            <a:endParaRPr lang="en-US"/>
          </a:p>
        </p:txBody>
      </p:sp>
      <p:sp>
        <p:nvSpPr>
          <p:cNvPr id="209963" name="Rectangle 43"/>
          <p:cNvSpPr>
            <a:spLocks noChangeArrowheads="1"/>
          </p:cNvSpPr>
          <p:nvPr/>
        </p:nvSpPr>
        <p:spPr bwMode="auto">
          <a:xfrm>
            <a:off x="7229475" y="6238875"/>
            <a:ext cx="1019175" cy="152400"/>
          </a:xfrm>
          <a:prstGeom prst="rect">
            <a:avLst/>
          </a:prstGeom>
          <a:noFill/>
          <a:ln w="9525">
            <a:noFill/>
            <a:miter lim="800000"/>
            <a:headEnd/>
            <a:tailEnd/>
          </a:ln>
        </p:spPr>
        <p:txBody>
          <a:bodyPr wrap="none" lIns="0" tIns="0" rIns="0" bIns="0">
            <a:spAutoFit/>
          </a:bodyPr>
          <a:lstStyle/>
          <a:p>
            <a:r>
              <a:rPr lang="en-US" sz="1000" b="1" i="1">
                <a:solidFill>
                  <a:srgbClr val="231F20"/>
                </a:solidFill>
              </a:rPr>
              <a:t>Intracellular fluid</a:t>
            </a:r>
            <a:endParaRPr lang="en-US"/>
          </a:p>
        </p:txBody>
      </p:sp>
      <p:sp>
        <p:nvSpPr>
          <p:cNvPr id="209964" name="Rectangle 44"/>
          <p:cNvSpPr>
            <a:spLocks noChangeArrowheads="1"/>
          </p:cNvSpPr>
          <p:nvPr/>
        </p:nvSpPr>
        <p:spPr bwMode="auto">
          <a:xfrm>
            <a:off x="2409825" y="4933950"/>
            <a:ext cx="274638" cy="152400"/>
          </a:xfrm>
          <a:prstGeom prst="rect">
            <a:avLst/>
          </a:prstGeom>
          <a:noFill/>
          <a:ln w="9525">
            <a:noFill/>
            <a:miter lim="800000"/>
            <a:headEnd/>
            <a:tailEnd/>
          </a:ln>
        </p:spPr>
        <p:txBody>
          <a:bodyPr wrap="none" lIns="0" tIns="0" rIns="0" bIns="0">
            <a:spAutoFit/>
          </a:bodyPr>
          <a:lstStyle/>
          <a:p>
            <a:r>
              <a:rPr lang="en-US" sz="1000" b="1">
                <a:solidFill>
                  <a:srgbClr val="231F20"/>
                </a:solidFill>
              </a:rPr>
              <a:t>GDP</a:t>
            </a:r>
            <a:endParaRPr lang="en-US" b="1"/>
          </a:p>
        </p:txBody>
      </p:sp>
      <p:sp>
        <p:nvSpPr>
          <p:cNvPr id="209965" name="Rectangle 45"/>
          <p:cNvSpPr>
            <a:spLocks noChangeArrowheads="1"/>
          </p:cNvSpPr>
          <p:nvPr/>
        </p:nvSpPr>
        <p:spPr bwMode="auto">
          <a:xfrm>
            <a:off x="3784600" y="4921250"/>
            <a:ext cx="666750" cy="304800"/>
          </a:xfrm>
          <a:prstGeom prst="rect">
            <a:avLst/>
          </a:prstGeom>
          <a:noFill/>
          <a:ln w="9525">
            <a:noFill/>
            <a:miter lim="800000"/>
            <a:headEnd/>
            <a:tailEnd/>
          </a:ln>
        </p:spPr>
        <p:txBody>
          <a:bodyPr wrap="none" lIns="0" tIns="0" rIns="0" bIns="0">
            <a:spAutoFit/>
          </a:bodyPr>
          <a:lstStyle/>
          <a:p>
            <a:r>
              <a:rPr lang="en-US" sz="1000" b="1">
                <a:solidFill>
                  <a:srgbClr val="231F20"/>
                </a:solidFill>
              </a:rPr>
              <a:t>Active 2nd</a:t>
            </a:r>
          </a:p>
          <a:p>
            <a:r>
              <a:rPr lang="en-US" sz="1000" b="1">
                <a:solidFill>
                  <a:srgbClr val="231F20"/>
                </a:solidFill>
              </a:rPr>
              <a:t>messenger</a:t>
            </a:r>
            <a:endParaRPr lang="en-US" b="1"/>
          </a:p>
        </p:txBody>
      </p:sp>
      <p:sp>
        <p:nvSpPr>
          <p:cNvPr id="209966" name="Rectangle 46"/>
          <p:cNvSpPr>
            <a:spLocks noChangeArrowheads="1"/>
          </p:cNvSpPr>
          <p:nvPr/>
        </p:nvSpPr>
        <p:spPr bwMode="auto">
          <a:xfrm>
            <a:off x="3787775" y="5454650"/>
            <a:ext cx="569913" cy="457200"/>
          </a:xfrm>
          <a:prstGeom prst="rect">
            <a:avLst/>
          </a:prstGeom>
          <a:noFill/>
          <a:ln w="9525">
            <a:noFill/>
            <a:miter lim="800000"/>
            <a:headEnd/>
            <a:tailEnd/>
          </a:ln>
        </p:spPr>
        <p:txBody>
          <a:bodyPr wrap="none" lIns="0" tIns="0" rIns="0" bIns="0">
            <a:spAutoFit/>
          </a:bodyPr>
          <a:lstStyle/>
          <a:p>
            <a:r>
              <a:rPr lang="en-US" sz="1000" b="1">
                <a:solidFill>
                  <a:srgbClr val="231F20"/>
                </a:solidFill>
              </a:rPr>
              <a:t>Activated</a:t>
            </a:r>
          </a:p>
          <a:p>
            <a:r>
              <a:rPr lang="en-US" sz="1000" b="1">
                <a:solidFill>
                  <a:srgbClr val="231F20"/>
                </a:solidFill>
              </a:rPr>
              <a:t>kinase</a:t>
            </a:r>
            <a:endParaRPr lang="en-US" b="1"/>
          </a:p>
          <a:p>
            <a:r>
              <a:rPr lang="en-US" sz="1000" b="1">
                <a:solidFill>
                  <a:srgbClr val="231F20"/>
                </a:solidFill>
              </a:rPr>
              <a:t>enzymes</a:t>
            </a:r>
            <a:endParaRPr lang="en-US" b="1"/>
          </a:p>
        </p:txBody>
      </p:sp>
      <p:sp>
        <p:nvSpPr>
          <p:cNvPr id="209967" name="Rectangle 47"/>
          <p:cNvSpPr>
            <a:spLocks noChangeArrowheads="1"/>
          </p:cNvSpPr>
          <p:nvPr/>
        </p:nvSpPr>
        <p:spPr bwMode="auto">
          <a:xfrm>
            <a:off x="4387850" y="1431925"/>
            <a:ext cx="744538" cy="304800"/>
          </a:xfrm>
          <a:prstGeom prst="rect">
            <a:avLst/>
          </a:prstGeom>
          <a:noFill/>
          <a:ln w="9525">
            <a:noFill/>
            <a:miter lim="800000"/>
            <a:headEnd/>
            <a:tailEnd/>
          </a:ln>
        </p:spPr>
        <p:txBody>
          <a:bodyPr wrap="none" lIns="0" tIns="0" rIns="0" bIns="0">
            <a:spAutoFit/>
          </a:bodyPr>
          <a:lstStyle/>
          <a:p>
            <a:r>
              <a:rPr lang="en-US" sz="1000" b="1">
                <a:solidFill>
                  <a:srgbClr val="231F20"/>
                </a:solidFill>
              </a:rPr>
              <a:t>Ligand (1st</a:t>
            </a:r>
          </a:p>
          <a:p>
            <a:r>
              <a:rPr lang="en-US" sz="1000" b="1">
                <a:solidFill>
                  <a:srgbClr val="231F20"/>
                </a:solidFill>
              </a:rPr>
              <a:t>messenger) </a:t>
            </a:r>
          </a:p>
        </p:txBody>
      </p:sp>
      <p:sp>
        <p:nvSpPr>
          <p:cNvPr id="209968" name="Rectangle 48"/>
          <p:cNvSpPr>
            <a:spLocks noChangeArrowheads="1"/>
          </p:cNvSpPr>
          <p:nvPr/>
        </p:nvSpPr>
        <p:spPr bwMode="auto">
          <a:xfrm>
            <a:off x="5187950" y="1431925"/>
            <a:ext cx="549275" cy="152400"/>
          </a:xfrm>
          <a:prstGeom prst="rect">
            <a:avLst/>
          </a:prstGeom>
          <a:noFill/>
          <a:ln w="9525">
            <a:noFill/>
            <a:miter lim="800000"/>
            <a:headEnd/>
            <a:tailEnd/>
          </a:ln>
        </p:spPr>
        <p:txBody>
          <a:bodyPr wrap="none" lIns="0" tIns="0" rIns="0" bIns="0">
            <a:spAutoFit/>
          </a:bodyPr>
          <a:lstStyle/>
          <a:p>
            <a:r>
              <a:rPr lang="en-US" sz="1000" b="1">
                <a:solidFill>
                  <a:srgbClr val="231F20"/>
                </a:solidFill>
              </a:rPr>
              <a:t>Receptor</a:t>
            </a:r>
            <a:endParaRPr lang="en-US" b="1"/>
          </a:p>
        </p:txBody>
      </p:sp>
      <p:sp>
        <p:nvSpPr>
          <p:cNvPr id="209969" name="Rectangle 49"/>
          <p:cNvSpPr>
            <a:spLocks noChangeArrowheads="1"/>
          </p:cNvSpPr>
          <p:nvPr/>
        </p:nvSpPr>
        <p:spPr bwMode="auto">
          <a:xfrm>
            <a:off x="5372100" y="2609850"/>
            <a:ext cx="1019175" cy="304800"/>
          </a:xfrm>
          <a:prstGeom prst="rect">
            <a:avLst/>
          </a:prstGeom>
          <a:noFill/>
          <a:ln w="9525">
            <a:noFill/>
            <a:miter lim="800000"/>
            <a:headEnd/>
            <a:tailEnd/>
          </a:ln>
        </p:spPr>
        <p:txBody>
          <a:bodyPr wrap="none" lIns="0" tIns="0" rIns="0" bIns="0">
            <a:spAutoFit/>
          </a:bodyPr>
          <a:lstStyle/>
          <a:p>
            <a:r>
              <a:rPr lang="en-US" sz="1000" b="1">
                <a:solidFill>
                  <a:srgbClr val="231F20"/>
                </a:solidFill>
              </a:rPr>
              <a:t>Effector protein</a:t>
            </a:r>
          </a:p>
          <a:p>
            <a:r>
              <a:rPr lang="en-US" sz="1000" b="1">
                <a:solidFill>
                  <a:srgbClr val="231F20"/>
                </a:solidFill>
              </a:rPr>
              <a:t>(e.g., an enzyme)</a:t>
            </a:r>
            <a:endParaRPr lang="en-US" b="1"/>
          </a:p>
        </p:txBody>
      </p:sp>
      <p:sp>
        <p:nvSpPr>
          <p:cNvPr id="209970" name="Rectangle 50"/>
          <p:cNvSpPr>
            <a:spLocks noChangeArrowheads="1"/>
          </p:cNvSpPr>
          <p:nvPr/>
        </p:nvSpPr>
        <p:spPr bwMode="auto">
          <a:xfrm>
            <a:off x="2228850" y="3105150"/>
            <a:ext cx="549275" cy="152400"/>
          </a:xfrm>
          <a:prstGeom prst="rect">
            <a:avLst/>
          </a:prstGeom>
          <a:noFill/>
          <a:ln w="9525">
            <a:noFill/>
            <a:miter lim="800000"/>
            <a:headEnd/>
            <a:tailEnd/>
          </a:ln>
        </p:spPr>
        <p:txBody>
          <a:bodyPr wrap="none" lIns="0" tIns="0" rIns="0" bIns="0">
            <a:spAutoFit/>
          </a:bodyPr>
          <a:lstStyle/>
          <a:p>
            <a:r>
              <a:rPr lang="en-US" sz="1000" b="1">
                <a:solidFill>
                  <a:srgbClr val="231F20"/>
                </a:solidFill>
              </a:rPr>
              <a:t>Receptor</a:t>
            </a:r>
            <a:endParaRPr lang="en-US" b="1"/>
          </a:p>
        </p:txBody>
      </p:sp>
      <p:sp>
        <p:nvSpPr>
          <p:cNvPr id="209971" name="Rectangle 51"/>
          <p:cNvSpPr>
            <a:spLocks noChangeArrowheads="1"/>
          </p:cNvSpPr>
          <p:nvPr/>
        </p:nvSpPr>
        <p:spPr bwMode="auto">
          <a:xfrm>
            <a:off x="1838325" y="4800600"/>
            <a:ext cx="563563" cy="152400"/>
          </a:xfrm>
          <a:prstGeom prst="rect">
            <a:avLst/>
          </a:prstGeom>
          <a:noFill/>
          <a:ln w="9525">
            <a:noFill/>
            <a:miter lim="800000"/>
            <a:headEnd/>
            <a:tailEnd/>
          </a:ln>
        </p:spPr>
        <p:txBody>
          <a:bodyPr wrap="none" lIns="0" tIns="0" rIns="0" bIns="0">
            <a:spAutoFit/>
          </a:bodyPr>
          <a:lstStyle/>
          <a:p>
            <a:r>
              <a:rPr lang="en-US" sz="1000" b="1">
                <a:solidFill>
                  <a:srgbClr val="231F20"/>
                </a:solidFill>
              </a:rPr>
              <a:t>G protein</a:t>
            </a:r>
            <a:endParaRPr lang="en-US" b="1"/>
          </a:p>
        </p:txBody>
      </p:sp>
      <p:sp>
        <p:nvSpPr>
          <p:cNvPr id="209972" name="Rectangle 52"/>
          <p:cNvSpPr>
            <a:spLocks noChangeArrowheads="1"/>
          </p:cNvSpPr>
          <p:nvPr/>
        </p:nvSpPr>
        <p:spPr bwMode="auto">
          <a:xfrm>
            <a:off x="1377950" y="3086100"/>
            <a:ext cx="415925" cy="152400"/>
          </a:xfrm>
          <a:prstGeom prst="rect">
            <a:avLst/>
          </a:prstGeom>
          <a:noFill/>
          <a:ln w="9525">
            <a:noFill/>
            <a:miter lim="800000"/>
            <a:headEnd/>
            <a:tailEnd/>
          </a:ln>
        </p:spPr>
        <p:txBody>
          <a:bodyPr wrap="none" lIns="0" tIns="0" rIns="0" bIns="0">
            <a:spAutoFit/>
          </a:bodyPr>
          <a:lstStyle/>
          <a:p>
            <a:r>
              <a:rPr lang="en-US" sz="1000" b="1">
                <a:solidFill>
                  <a:srgbClr val="231F20"/>
                </a:solidFill>
              </a:rPr>
              <a:t>Ligand</a:t>
            </a:r>
            <a:endParaRPr lang="en-US" b="1"/>
          </a:p>
        </p:txBody>
      </p:sp>
      <p:sp>
        <p:nvSpPr>
          <p:cNvPr id="209973" name="Rectangle 53"/>
          <p:cNvSpPr>
            <a:spLocks noChangeArrowheads="1"/>
          </p:cNvSpPr>
          <p:nvPr/>
        </p:nvSpPr>
        <p:spPr bwMode="auto">
          <a:xfrm>
            <a:off x="5835650" y="1431925"/>
            <a:ext cx="563563" cy="152400"/>
          </a:xfrm>
          <a:prstGeom prst="rect">
            <a:avLst/>
          </a:prstGeom>
          <a:noFill/>
          <a:ln w="9525">
            <a:noFill/>
            <a:miter lim="800000"/>
            <a:headEnd/>
            <a:tailEnd/>
          </a:ln>
        </p:spPr>
        <p:txBody>
          <a:bodyPr wrap="none" lIns="0" tIns="0" rIns="0" bIns="0">
            <a:spAutoFit/>
          </a:bodyPr>
          <a:lstStyle/>
          <a:p>
            <a:r>
              <a:rPr lang="en-US" sz="1000" b="1">
                <a:solidFill>
                  <a:srgbClr val="231F20"/>
                </a:solidFill>
              </a:rPr>
              <a:t>G protein</a:t>
            </a:r>
            <a:endParaRPr lang="en-US" b="1"/>
          </a:p>
        </p:txBody>
      </p:sp>
      <p:sp>
        <p:nvSpPr>
          <p:cNvPr id="209974" name="Rectangle 54"/>
          <p:cNvSpPr>
            <a:spLocks noChangeArrowheads="1"/>
          </p:cNvSpPr>
          <p:nvPr/>
        </p:nvSpPr>
        <p:spPr bwMode="auto">
          <a:xfrm>
            <a:off x="6473825" y="1431925"/>
            <a:ext cx="477838" cy="152400"/>
          </a:xfrm>
          <a:prstGeom prst="rect">
            <a:avLst/>
          </a:prstGeom>
          <a:noFill/>
          <a:ln w="9525">
            <a:noFill/>
            <a:miter lim="800000"/>
            <a:headEnd/>
            <a:tailEnd/>
          </a:ln>
        </p:spPr>
        <p:txBody>
          <a:bodyPr wrap="none" lIns="0" tIns="0" rIns="0" bIns="0">
            <a:spAutoFit/>
          </a:bodyPr>
          <a:lstStyle/>
          <a:p>
            <a:r>
              <a:rPr lang="en-US" sz="1000" b="1">
                <a:solidFill>
                  <a:srgbClr val="231F20"/>
                </a:solidFill>
              </a:rPr>
              <a:t>Enzyme</a:t>
            </a:r>
            <a:endParaRPr lang="en-US" b="1"/>
          </a:p>
        </p:txBody>
      </p:sp>
      <p:sp>
        <p:nvSpPr>
          <p:cNvPr id="209975" name="Rectangle 55"/>
          <p:cNvSpPr>
            <a:spLocks noChangeArrowheads="1"/>
          </p:cNvSpPr>
          <p:nvPr/>
        </p:nvSpPr>
        <p:spPr bwMode="auto">
          <a:xfrm>
            <a:off x="6927850" y="1431925"/>
            <a:ext cx="666750" cy="304800"/>
          </a:xfrm>
          <a:prstGeom prst="rect">
            <a:avLst/>
          </a:prstGeom>
          <a:noFill/>
          <a:ln w="9525">
            <a:noFill/>
            <a:miter lim="800000"/>
            <a:headEnd/>
            <a:tailEnd/>
          </a:ln>
        </p:spPr>
        <p:txBody>
          <a:bodyPr wrap="none" lIns="0" tIns="0" rIns="0" bIns="0">
            <a:spAutoFit/>
          </a:bodyPr>
          <a:lstStyle/>
          <a:p>
            <a:pPr algn="ctr"/>
            <a:r>
              <a:rPr lang="en-US" sz="1000" b="1">
                <a:solidFill>
                  <a:srgbClr val="231F20"/>
                </a:solidFill>
              </a:rPr>
              <a:t>2nd</a:t>
            </a:r>
          </a:p>
          <a:p>
            <a:pPr algn="ctr"/>
            <a:r>
              <a:rPr lang="en-US" sz="1000" b="1">
                <a:solidFill>
                  <a:srgbClr val="231F20"/>
                </a:solidFill>
              </a:rPr>
              <a:t>messenger</a:t>
            </a:r>
            <a:endParaRPr lang="en-US" b="1"/>
          </a:p>
        </p:txBody>
      </p:sp>
      <p:sp>
        <p:nvSpPr>
          <p:cNvPr id="209976" name="Rectangle 56"/>
          <p:cNvSpPr>
            <a:spLocks noChangeArrowheads="1"/>
          </p:cNvSpPr>
          <p:nvPr/>
        </p:nvSpPr>
        <p:spPr bwMode="auto">
          <a:xfrm>
            <a:off x="4105275" y="6061075"/>
            <a:ext cx="2138363" cy="304800"/>
          </a:xfrm>
          <a:prstGeom prst="rect">
            <a:avLst/>
          </a:prstGeom>
          <a:noFill/>
          <a:ln w="9525">
            <a:noFill/>
            <a:miter lim="800000"/>
            <a:headEnd/>
            <a:tailEnd/>
          </a:ln>
        </p:spPr>
        <p:txBody>
          <a:bodyPr wrap="none" lIns="0" tIns="0" rIns="0" bIns="0">
            <a:spAutoFit/>
          </a:bodyPr>
          <a:lstStyle/>
          <a:p>
            <a:pPr algn="ctr"/>
            <a:r>
              <a:rPr lang="en-US" sz="1000" b="1">
                <a:solidFill>
                  <a:srgbClr val="231F20"/>
                </a:solidFill>
              </a:rPr>
              <a:t>Cascade of cellular responses</a:t>
            </a:r>
          </a:p>
          <a:p>
            <a:pPr algn="ctr"/>
            <a:r>
              <a:rPr lang="en-US" sz="1000" b="1">
                <a:solidFill>
                  <a:srgbClr val="231F20"/>
                </a:solidFill>
              </a:rPr>
              <a:t>(metabolic and structural changes) </a:t>
            </a:r>
          </a:p>
        </p:txBody>
      </p:sp>
      <p:sp>
        <p:nvSpPr>
          <p:cNvPr id="209977" name="Freeform 57"/>
          <p:cNvSpPr>
            <a:spLocks/>
          </p:cNvSpPr>
          <p:nvPr/>
        </p:nvSpPr>
        <p:spPr bwMode="auto">
          <a:xfrm>
            <a:off x="6216650" y="4197350"/>
            <a:ext cx="171450" cy="171450"/>
          </a:xfrm>
          <a:custGeom>
            <a:avLst/>
            <a:gdLst/>
            <a:ahLst/>
            <a:cxnLst>
              <a:cxn ang="0">
                <a:pos x="108" y="54"/>
              </a:cxn>
              <a:cxn ang="0">
                <a:pos x="106" y="66"/>
              </a:cxn>
              <a:cxn ang="0">
                <a:pos x="104" y="76"/>
              </a:cxn>
              <a:cxn ang="0">
                <a:pos x="98" y="86"/>
              </a:cxn>
              <a:cxn ang="0">
                <a:pos x="92" y="94"/>
              </a:cxn>
              <a:cxn ang="0">
                <a:pos x="84" y="100"/>
              </a:cxn>
              <a:cxn ang="0">
                <a:pos x="74" y="104"/>
              </a:cxn>
              <a:cxn ang="0">
                <a:pos x="64" y="108"/>
              </a:cxn>
              <a:cxn ang="0">
                <a:pos x="54" y="108"/>
              </a:cxn>
              <a:cxn ang="0">
                <a:pos x="42" y="108"/>
              </a:cxn>
              <a:cxn ang="0">
                <a:pos x="32" y="104"/>
              </a:cxn>
              <a:cxn ang="0">
                <a:pos x="24" y="100"/>
              </a:cxn>
              <a:cxn ang="0">
                <a:pos x="16" y="94"/>
              </a:cxn>
              <a:cxn ang="0">
                <a:pos x="8" y="86"/>
              </a:cxn>
              <a:cxn ang="0">
                <a:pos x="4" y="76"/>
              </a:cxn>
              <a:cxn ang="0">
                <a:pos x="0" y="66"/>
              </a:cxn>
              <a:cxn ang="0">
                <a:pos x="0" y="54"/>
              </a:cxn>
              <a:cxn ang="0">
                <a:pos x="0" y="44"/>
              </a:cxn>
              <a:cxn ang="0">
                <a:pos x="4" y="34"/>
              </a:cxn>
              <a:cxn ang="0">
                <a:pos x="8" y="24"/>
              </a:cxn>
              <a:cxn ang="0">
                <a:pos x="16" y="16"/>
              </a:cxn>
              <a:cxn ang="0">
                <a:pos x="24" y="10"/>
              </a:cxn>
              <a:cxn ang="0">
                <a:pos x="32" y="4"/>
              </a:cxn>
              <a:cxn ang="0">
                <a:pos x="42" y="2"/>
              </a:cxn>
              <a:cxn ang="0">
                <a:pos x="54" y="0"/>
              </a:cxn>
              <a:cxn ang="0">
                <a:pos x="64" y="2"/>
              </a:cxn>
              <a:cxn ang="0">
                <a:pos x="74" y="4"/>
              </a:cxn>
              <a:cxn ang="0">
                <a:pos x="84" y="10"/>
              </a:cxn>
              <a:cxn ang="0">
                <a:pos x="92" y="16"/>
              </a:cxn>
              <a:cxn ang="0">
                <a:pos x="98" y="24"/>
              </a:cxn>
              <a:cxn ang="0">
                <a:pos x="104" y="34"/>
              </a:cxn>
              <a:cxn ang="0">
                <a:pos x="106" y="44"/>
              </a:cxn>
              <a:cxn ang="0">
                <a:pos x="106" y="54"/>
              </a:cxn>
              <a:cxn ang="0">
                <a:pos x="108" y="54"/>
              </a:cxn>
            </a:cxnLst>
            <a:rect l="0" t="0" r="r" b="b"/>
            <a:pathLst>
              <a:path w="108" h="108">
                <a:moveTo>
                  <a:pt x="108" y="54"/>
                </a:moveTo>
                <a:lnTo>
                  <a:pt x="106" y="66"/>
                </a:lnTo>
                <a:lnTo>
                  <a:pt x="104" y="76"/>
                </a:lnTo>
                <a:lnTo>
                  <a:pt x="98" y="86"/>
                </a:lnTo>
                <a:lnTo>
                  <a:pt x="92" y="94"/>
                </a:lnTo>
                <a:lnTo>
                  <a:pt x="84" y="100"/>
                </a:lnTo>
                <a:lnTo>
                  <a:pt x="74" y="104"/>
                </a:lnTo>
                <a:lnTo>
                  <a:pt x="64" y="108"/>
                </a:lnTo>
                <a:lnTo>
                  <a:pt x="54" y="108"/>
                </a:lnTo>
                <a:lnTo>
                  <a:pt x="42" y="108"/>
                </a:lnTo>
                <a:lnTo>
                  <a:pt x="32" y="104"/>
                </a:lnTo>
                <a:lnTo>
                  <a:pt x="24" y="100"/>
                </a:lnTo>
                <a:lnTo>
                  <a:pt x="16" y="94"/>
                </a:lnTo>
                <a:lnTo>
                  <a:pt x="8" y="86"/>
                </a:lnTo>
                <a:lnTo>
                  <a:pt x="4" y="76"/>
                </a:lnTo>
                <a:lnTo>
                  <a:pt x="0" y="66"/>
                </a:lnTo>
                <a:lnTo>
                  <a:pt x="0" y="54"/>
                </a:lnTo>
                <a:lnTo>
                  <a:pt x="0" y="44"/>
                </a:lnTo>
                <a:lnTo>
                  <a:pt x="4" y="34"/>
                </a:lnTo>
                <a:lnTo>
                  <a:pt x="8" y="24"/>
                </a:lnTo>
                <a:lnTo>
                  <a:pt x="16" y="16"/>
                </a:lnTo>
                <a:lnTo>
                  <a:pt x="24" y="10"/>
                </a:lnTo>
                <a:lnTo>
                  <a:pt x="32" y="4"/>
                </a:lnTo>
                <a:lnTo>
                  <a:pt x="42" y="2"/>
                </a:lnTo>
                <a:lnTo>
                  <a:pt x="54" y="0"/>
                </a:lnTo>
                <a:lnTo>
                  <a:pt x="64" y="2"/>
                </a:lnTo>
                <a:lnTo>
                  <a:pt x="74" y="4"/>
                </a:lnTo>
                <a:lnTo>
                  <a:pt x="84" y="10"/>
                </a:lnTo>
                <a:lnTo>
                  <a:pt x="92" y="16"/>
                </a:lnTo>
                <a:lnTo>
                  <a:pt x="98" y="24"/>
                </a:lnTo>
                <a:lnTo>
                  <a:pt x="104" y="34"/>
                </a:lnTo>
                <a:lnTo>
                  <a:pt x="106" y="44"/>
                </a:lnTo>
                <a:lnTo>
                  <a:pt x="106" y="54"/>
                </a:lnTo>
                <a:lnTo>
                  <a:pt x="108" y="54"/>
                </a:lnTo>
                <a:close/>
              </a:path>
            </a:pathLst>
          </a:custGeom>
          <a:solidFill>
            <a:srgbClr val="FFFFFF"/>
          </a:solidFill>
          <a:ln w="9525">
            <a:noFill/>
            <a:round/>
            <a:headEnd/>
            <a:tailEnd/>
          </a:ln>
        </p:spPr>
        <p:txBody>
          <a:bodyPr/>
          <a:lstStyle/>
          <a:p>
            <a:endParaRPr lang="en-US"/>
          </a:p>
        </p:txBody>
      </p:sp>
      <p:sp>
        <p:nvSpPr>
          <p:cNvPr id="209978" name="Freeform 58"/>
          <p:cNvSpPr>
            <a:spLocks/>
          </p:cNvSpPr>
          <p:nvPr/>
        </p:nvSpPr>
        <p:spPr bwMode="auto">
          <a:xfrm>
            <a:off x="6216650" y="4197350"/>
            <a:ext cx="171450" cy="171450"/>
          </a:xfrm>
          <a:custGeom>
            <a:avLst/>
            <a:gdLst/>
            <a:ahLst/>
            <a:cxnLst>
              <a:cxn ang="0">
                <a:pos x="108" y="54"/>
              </a:cxn>
              <a:cxn ang="0">
                <a:pos x="106" y="66"/>
              </a:cxn>
              <a:cxn ang="0">
                <a:pos x="104" y="76"/>
              </a:cxn>
              <a:cxn ang="0">
                <a:pos x="98" y="86"/>
              </a:cxn>
              <a:cxn ang="0">
                <a:pos x="92" y="94"/>
              </a:cxn>
              <a:cxn ang="0">
                <a:pos x="84" y="100"/>
              </a:cxn>
              <a:cxn ang="0">
                <a:pos x="74" y="104"/>
              </a:cxn>
              <a:cxn ang="0">
                <a:pos x="64" y="108"/>
              </a:cxn>
              <a:cxn ang="0">
                <a:pos x="54" y="108"/>
              </a:cxn>
              <a:cxn ang="0">
                <a:pos x="42" y="108"/>
              </a:cxn>
              <a:cxn ang="0">
                <a:pos x="32" y="104"/>
              </a:cxn>
              <a:cxn ang="0">
                <a:pos x="24" y="100"/>
              </a:cxn>
              <a:cxn ang="0">
                <a:pos x="16" y="94"/>
              </a:cxn>
              <a:cxn ang="0">
                <a:pos x="8" y="86"/>
              </a:cxn>
              <a:cxn ang="0">
                <a:pos x="4" y="76"/>
              </a:cxn>
              <a:cxn ang="0">
                <a:pos x="0" y="66"/>
              </a:cxn>
              <a:cxn ang="0">
                <a:pos x="0" y="54"/>
              </a:cxn>
              <a:cxn ang="0">
                <a:pos x="0" y="44"/>
              </a:cxn>
              <a:cxn ang="0">
                <a:pos x="4" y="34"/>
              </a:cxn>
              <a:cxn ang="0">
                <a:pos x="8" y="24"/>
              </a:cxn>
              <a:cxn ang="0">
                <a:pos x="16" y="16"/>
              </a:cxn>
              <a:cxn ang="0">
                <a:pos x="24" y="10"/>
              </a:cxn>
              <a:cxn ang="0">
                <a:pos x="32" y="4"/>
              </a:cxn>
              <a:cxn ang="0">
                <a:pos x="42" y="2"/>
              </a:cxn>
              <a:cxn ang="0">
                <a:pos x="54" y="0"/>
              </a:cxn>
              <a:cxn ang="0">
                <a:pos x="64" y="2"/>
              </a:cxn>
              <a:cxn ang="0">
                <a:pos x="74" y="4"/>
              </a:cxn>
              <a:cxn ang="0">
                <a:pos x="84" y="10"/>
              </a:cxn>
              <a:cxn ang="0">
                <a:pos x="92" y="16"/>
              </a:cxn>
              <a:cxn ang="0">
                <a:pos x="98" y="24"/>
              </a:cxn>
              <a:cxn ang="0">
                <a:pos x="104" y="34"/>
              </a:cxn>
              <a:cxn ang="0">
                <a:pos x="106" y="44"/>
              </a:cxn>
              <a:cxn ang="0">
                <a:pos x="106" y="54"/>
              </a:cxn>
            </a:cxnLst>
            <a:rect l="0" t="0" r="r" b="b"/>
            <a:pathLst>
              <a:path w="108" h="108">
                <a:moveTo>
                  <a:pt x="108" y="54"/>
                </a:moveTo>
                <a:lnTo>
                  <a:pt x="106" y="66"/>
                </a:lnTo>
                <a:lnTo>
                  <a:pt x="104" y="76"/>
                </a:lnTo>
                <a:lnTo>
                  <a:pt x="98" y="86"/>
                </a:lnTo>
                <a:lnTo>
                  <a:pt x="92" y="94"/>
                </a:lnTo>
                <a:lnTo>
                  <a:pt x="84" y="100"/>
                </a:lnTo>
                <a:lnTo>
                  <a:pt x="74" y="104"/>
                </a:lnTo>
                <a:lnTo>
                  <a:pt x="64" y="108"/>
                </a:lnTo>
                <a:lnTo>
                  <a:pt x="54" y="108"/>
                </a:lnTo>
                <a:lnTo>
                  <a:pt x="42" y="108"/>
                </a:lnTo>
                <a:lnTo>
                  <a:pt x="32" y="104"/>
                </a:lnTo>
                <a:lnTo>
                  <a:pt x="24" y="100"/>
                </a:lnTo>
                <a:lnTo>
                  <a:pt x="16" y="94"/>
                </a:lnTo>
                <a:lnTo>
                  <a:pt x="8" y="86"/>
                </a:lnTo>
                <a:lnTo>
                  <a:pt x="4" y="76"/>
                </a:lnTo>
                <a:lnTo>
                  <a:pt x="0" y="66"/>
                </a:lnTo>
                <a:lnTo>
                  <a:pt x="0" y="54"/>
                </a:lnTo>
                <a:lnTo>
                  <a:pt x="0" y="44"/>
                </a:lnTo>
                <a:lnTo>
                  <a:pt x="4" y="34"/>
                </a:lnTo>
                <a:lnTo>
                  <a:pt x="8" y="24"/>
                </a:lnTo>
                <a:lnTo>
                  <a:pt x="16" y="16"/>
                </a:lnTo>
                <a:lnTo>
                  <a:pt x="24" y="10"/>
                </a:lnTo>
                <a:lnTo>
                  <a:pt x="32" y="4"/>
                </a:lnTo>
                <a:lnTo>
                  <a:pt x="42" y="2"/>
                </a:lnTo>
                <a:lnTo>
                  <a:pt x="54" y="0"/>
                </a:lnTo>
                <a:lnTo>
                  <a:pt x="64" y="2"/>
                </a:lnTo>
                <a:lnTo>
                  <a:pt x="74" y="4"/>
                </a:lnTo>
                <a:lnTo>
                  <a:pt x="84" y="10"/>
                </a:lnTo>
                <a:lnTo>
                  <a:pt x="92" y="16"/>
                </a:lnTo>
                <a:lnTo>
                  <a:pt x="98" y="24"/>
                </a:lnTo>
                <a:lnTo>
                  <a:pt x="104" y="34"/>
                </a:lnTo>
                <a:lnTo>
                  <a:pt x="106" y="44"/>
                </a:lnTo>
                <a:lnTo>
                  <a:pt x="106" y="54"/>
                </a:lnTo>
              </a:path>
            </a:pathLst>
          </a:custGeom>
          <a:noFill/>
          <a:ln w="9525">
            <a:solidFill>
              <a:srgbClr val="0092C8"/>
            </a:solidFill>
            <a:prstDash val="solid"/>
            <a:round/>
            <a:headEnd/>
            <a:tailEnd/>
          </a:ln>
        </p:spPr>
        <p:txBody>
          <a:bodyPr/>
          <a:lstStyle/>
          <a:p>
            <a:endParaRPr lang="en-US"/>
          </a:p>
        </p:txBody>
      </p:sp>
      <p:sp>
        <p:nvSpPr>
          <p:cNvPr id="209979" name="Rectangle 59"/>
          <p:cNvSpPr>
            <a:spLocks noChangeArrowheads="1"/>
          </p:cNvSpPr>
          <p:nvPr/>
        </p:nvSpPr>
        <p:spPr bwMode="auto">
          <a:xfrm>
            <a:off x="6257925" y="4191000"/>
            <a:ext cx="84138" cy="179388"/>
          </a:xfrm>
          <a:prstGeom prst="rect">
            <a:avLst/>
          </a:prstGeom>
          <a:noFill/>
          <a:ln w="9525">
            <a:noFill/>
            <a:miter lim="800000"/>
            <a:headEnd/>
            <a:tailEnd/>
          </a:ln>
        </p:spPr>
        <p:txBody>
          <a:bodyPr wrap="none" lIns="0" tIns="0" rIns="0" bIns="0">
            <a:spAutoFit/>
          </a:bodyPr>
          <a:lstStyle/>
          <a:p>
            <a:r>
              <a:rPr lang="en-US" sz="1000">
                <a:solidFill>
                  <a:srgbClr val="0092C8"/>
                </a:solidFill>
                <a:latin typeface="Arial Black" charset="0"/>
              </a:rPr>
              <a:t>4</a:t>
            </a:r>
            <a:endParaRPr lang="en-US"/>
          </a:p>
        </p:txBody>
      </p:sp>
      <p:sp>
        <p:nvSpPr>
          <p:cNvPr id="209980" name="Rectangle 60"/>
          <p:cNvSpPr>
            <a:spLocks noChangeArrowheads="1"/>
          </p:cNvSpPr>
          <p:nvPr/>
        </p:nvSpPr>
        <p:spPr bwMode="auto">
          <a:xfrm>
            <a:off x="6221413" y="4194175"/>
            <a:ext cx="1973262" cy="608013"/>
          </a:xfrm>
          <a:prstGeom prst="rect">
            <a:avLst/>
          </a:prstGeom>
          <a:noFill/>
          <a:ln w="9525">
            <a:noFill/>
            <a:miter lim="800000"/>
            <a:headEnd/>
            <a:tailEnd/>
          </a:ln>
        </p:spPr>
        <p:txBody>
          <a:bodyPr wrap="none" lIns="0" tIns="0" rIns="0" bIns="0">
            <a:spAutoFit/>
          </a:bodyPr>
          <a:lstStyle/>
          <a:p>
            <a:r>
              <a:rPr lang="en-US" sz="1000">
                <a:solidFill>
                  <a:srgbClr val="0092C8"/>
                </a:solidFill>
                <a:latin typeface="Arial Black" charset="0"/>
              </a:rPr>
              <a:t>     Activated effector </a:t>
            </a:r>
          </a:p>
          <a:p>
            <a:pPr>
              <a:lnSpc>
                <a:spcPct val="80000"/>
              </a:lnSpc>
            </a:pPr>
            <a:r>
              <a:rPr lang="en-US" sz="1000">
                <a:solidFill>
                  <a:srgbClr val="0092C8"/>
                </a:solidFill>
                <a:latin typeface="Arial Black" charset="0"/>
              </a:rPr>
              <a:t>enzymes catalyze reactions </a:t>
            </a:r>
            <a:endParaRPr lang="en-US"/>
          </a:p>
          <a:p>
            <a:pPr>
              <a:lnSpc>
                <a:spcPct val="80000"/>
              </a:lnSpc>
            </a:pPr>
            <a:r>
              <a:rPr lang="en-US" sz="1000">
                <a:solidFill>
                  <a:srgbClr val="0092C8"/>
                </a:solidFill>
                <a:latin typeface="Arial Black" charset="0"/>
              </a:rPr>
              <a:t>that produce 2nd </a:t>
            </a:r>
            <a:endParaRPr lang="en-US"/>
          </a:p>
          <a:p>
            <a:pPr>
              <a:lnSpc>
                <a:spcPct val="80000"/>
              </a:lnSpc>
            </a:pPr>
            <a:r>
              <a:rPr lang="en-US" sz="1000">
                <a:solidFill>
                  <a:srgbClr val="0092C8"/>
                </a:solidFill>
                <a:latin typeface="Arial Black" charset="0"/>
              </a:rPr>
              <a:t>messengers in the cell.</a:t>
            </a:r>
            <a:endParaRPr lang="en-US"/>
          </a:p>
        </p:txBody>
      </p:sp>
      <p:sp>
        <p:nvSpPr>
          <p:cNvPr id="209981" name="Freeform 61"/>
          <p:cNvSpPr>
            <a:spLocks/>
          </p:cNvSpPr>
          <p:nvPr/>
        </p:nvSpPr>
        <p:spPr bwMode="auto">
          <a:xfrm>
            <a:off x="6229350" y="4879975"/>
            <a:ext cx="171450" cy="171450"/>
          </a:xfrm>
          <a:custGeom>
            <a:avLst/>
            <a:gdLst/>
            <a:ahLst/>
            <a:cxnLst>
              <a:cxn ang="0">
                <a:pos x="108" y="54"/>
              </a:cxn>
              <a:cxn ang="0">
                <a:pos x="108" y="64"/>
              </a:cxn>
              <a:cxn ang="0">
                <a:pos x="104" y="76"/>
              </a:cxn>
              <a:cxn ang="0">
                <a:pos x="98" y="84"/>
              </a:cxn>
              <a:cxn ang="0">
                <a:pos x="92" y="92"/>
              </a:cxn>
              <a:cxn ang="0">
                <a:pos x="84" y="98"/>
              </a:cxn>
              <a:cxn ang="0">
                <a:pos x="76" y="104"/>
              </a:cxn>
              <a:cxn ang="0">
                <a:pos x="64" y="108"/>
              </a:cxn>
              <a:cxn ang="0">
                <a:pos x="54" y="108"/>
              </a:cxn>
              <a:cxn ang="0">
                <a:pos x="44" y="108"/>
              </a:cxn>
              <a:cxn ang="0">
                <a:pos x="32" y="104"/>
              </a:cxn>
              <a:cxn ang="0">
                <a:pos x="24" y="98"/>
              </a:cxn>
              <a:cxn ang="0">
                <a:pos x="16" y="92"/>
              </a:cxn>
              <a:cxn ang="0">
                <a:pos x="10" y="84"/>
              </a:cxn>
              <a:cxn ang="0">
                <a:pos x="4" y="76"/>
              </a:cxn>
              <a:cxn ang="0">
                <a:pos x="0" y="64"/>
              </a:cxn>
              <a:cxn ang="0">
                <a:pos x="0" y="54"/>
              </a:cxn>
              <a:cxn ang="0">
                <a:pos x="0" y="44"/>
              </a:cxn>
              <a:cxn ang="0">
                <a:pos x="4" y="32"/>
              </a:cxn>
              <a:cxn ang="0">
                <a:pos x="10" y="24"/>
              </a:cxn>
              <a:cxn ang="0">
                <a:pos x="16" y="16"/>
              </a:cxn>
              <a:cxn ang="0">
                <a:pos x="24" y="10"/>
              </a:cxn>
              <a:cxn ang="0">
                <a:pos x="32" y="4"/>
              </a:cxn>
              <a:cxn ang="0">
                <a:pos x="44" y="0"/>
              </a:cxn>
              <a:cxn ang="0">
                <a:pos x="54" y="0"/>
              </a:cxn>
              <a:cxn ang="0">
                <a:pos x="64" y="0"/>
              </a:cxn>
              <a:cxn ang="0">
                <a:pos x="76" y="4"/>
              </a:cxn>
              <a:cxn ang="0">
                <a:pos x="84" y="10"/>
              </a:cxn>
              <a:cxn ang="0">
                <a:pos x="92" y="16"/>
              </a:cxn>
              <a:cxn ang="0">
                <a:pos x="98" y="24"/>
              </a:cxn>
              <a:cxn ang="0">
                <a:pos x="104" y="32"/>
              </a:cxn>
              <a:cxn ang="0">
                <a:pos x="108" y="44"/>
              </a:cxn>
              <a:cxn ang="0">
                <a:pos x="108" y="52"/>
              </a:cxn>
              <a:cxn ang="0">
                <a:pos x="108" y="54"/>
              </a:cxn>
            </a:cxnLst>
            <a:rect l="0" t="0" r="r" b="b"/>
            <a:pathLst>
              <a:path w="108" h="108">
                <a:moveTo>
                  <a:pt x="108" y="54"/>
                </a:moveTo>
                <a:lnTo>
                  <a:pt x="108" y="64"/>
                </a:lnTo>
                <a:lnTo>
                  <a:pt x="104" y="76"/>
                </a:lnTo>
                <a:lnTo>
                  <a:pt x="98" y="84"/>
                </a:lnTo>
                <a:lnTo>
                  <a:pt x="92" y="92"/>
                </a:lnTo>
                <a:lnTo>
                  <a:pt x="84" y="98"/>
                </a:lnTo>
                <a:lnTo>
                  <a:pt x="76" y="104"/>
                </a:lnTo>
                <a:lnTo>
                  <a:pt x="64" y="108"/>
                </a:lnTo>
                <a:lnTo>
                  <a:pt x="54" y="108"/>
                </a:lnTo>
                <a:lnTo>
                  <a:pt x="44" y="108"/>
                </a:lnTo>
                <a:lnTo>
                  <a:pt x="32" y="104"/>
                </a:lnTo>
                <a:lnTo>
                  <a:pt x="24" y="98"/>
                </a:lnTo>
                <a:lnTo>
                  <a:pt x="16" y="92"/>
                </a:lnTo>
                <a:lnTo>
                  <a:pt x="10" y="84"/>
                </a:lnTo>
                <a:lnTo>
                  <a:pt x="4" y="76"/>
                </a:lnTo>
                <a:lnTo>
                  <a:pt x="0" y="64"/>
                </a:lnTo>
                <a:lnTo>
                  <a:pt x="0" y="54"/>
                </a:lnTo>
                <a:lnTo>
                  <a:pt x="0" y="44"/>
                </a:lnTo>
                <a:lnTo>
                  <a:pt x="4" y="32"/>
                </a:lnTo>
                <a:lnTo>
                  <a:pt x="10" y="24"/>
                </a:lnTo>
                <a:lnTo>
                  <a:pt x="16" y="16"/>
                </a:lnTo>
                <a:lnTo>
                  <a:pt x="24" y="10"/>
                </a:lnTo>
                <a:lnTo>
                  <a:pt x="32" y="4"/>
                </a:lnTo>
                <a:lnTo>
                  <a:pt x="44" y="0"/>
                </a:lnTo>
                <a:lnTo>
                  <a:pt x="54" y="0"/>
                </a:lnTo>
                <a:lnTo>
                  <a:pt x="64" y="0"/>
                </a:lnTo>
                <a:lnTo>
                  <a:pt x="76" y="4"/>
                </a:lnTo>
                <a:lnTo>
                  <a:pt x="84" y="10"/>
                </a:lnTo>
                <a:lnTo>
                  <a:pt x="92" y="16"/>
                </a:lnTo>
                <a:lnTo>
                  <a:pt x="98" y="24"/>
                </a:lnTo>
                <a:lnTo>
                  <a:pt x="104" y="32"/>
                </a:lnTo>
                <a:lnTo>
                  <a:pt x="108" y="44"/>
                </a:lnTo>
                <a:lnTo>
                  <a:pt x="108" y="52"/>
                </a:lnTo>
                <a:lnTo>
                  <a:pt x="108" y="54"/>
                </a:lnTo>
                <a:close/>
              </a:path>
            </a:pathLst>
          </a:custGeom>
          <a:solidFill>
            <a:srgbClr val="FFFFFF"/>
          </a:solidFill>
          <a:ln w="9525">
            <a:noFill/>
            <a:round/>
            <a:headEnd/>
            <a:tailEnd/>
          </a:ln>
        </p:spPr>
        <p:txBody>
          <a:bodyPr/>
          <a:lstStyle/>
          <a:p>
            <a:endParaRPr lang="en-US"/>
          </a:p>
        </p:txBody>
      </p:sp>
      <p:sp>
        <p:nvSpPr>
          <p:cNvPr id="209982" name="Freeform 62"/>
          <p:cNvSpPr>
            <a:spLocks/>
          </p:cNvSpPr>
          <p:nvPr/>
        </p:nvSpPr>
        <p:spPr bwMode="auto">
          <a:xfrm>
            <a:off x="6229350" y="4879975"/>
            <a:ext cx="171450" cy="171450"/>
          </a:xfrm>
          <a:custGeom>
            <a:avLst/>
            <a:gdLst/>
            <a:ahLst/>
            <a:cxnLst>
              <a:cxn ang="0">
                <a:pos x="108" y="54"/>
              </a:cxn>
              <a:cxn ang="0">
                <a:pos x="108" y="64"/>
              </a:cxn>
              <a:cxn ang="0">
                <a:pos x="104" y="76"/>
              </a:cxn>
              <a:cxn ang="0">
                <a:pos x="98" y="84"/>
              </a:cxn>
              <a:cxn ang="0">
                <a:pos x="92" y="92"/>
              </a:cxn>
              <a:cxn ang="0">
                <a:pos x="84" y="98"/>
              </a:cxn>
              <a:cxn ang="0">
                <a:pos x="76" y="104"/>
              </a:cxn>
              <a:cxn ang="0">
                <a:pos x="64" y="108"/>
              </a:cxn>
              <a:cxn ang="0">
                <a:pos x="54" y="108"/>
              </a:cxn>
              <a:cxn ang="0">
                <a:pos x="44" y="108"/>
              </a:cxn>
              <a:cxn ang="0">
                <a:pos x="32" y="104"/>
              </a:cxn>
              <a:cxn ang="0">
                <a:pos x="24" y="98"/>
              </a:cxn>
              <a:cxn ang="0">
                <a:pos x="16" y="92"/>
              </a:cxn>
              <a:cxn ang="0">
                <a:pos x="10" y="84"/>
              </a:cxn>
              <a:cxn ang="0">
                <a:pos x="4" y="76"/>
              </a:cxn>
              <a:cxn ang="0">
                <a:pos x="0" y="64"/>
              </a:cxn>
              <a:cxn ang="0">
                <a:pos x="0" y="54"/>
              </a:cxn>
              <a:cxn ang="0">
                <a:pos x="0" y="44"/>
              </a:cxn>
              <a:cxn ang="0">
                <a:pos x="4" y="32"/>
              </a:cxn>
              <a:cxn ang="0">
                <a:pos x="10" y="24"/>
              </a:cxn>
              <a:cxn ang="0">
                <a:pos x="16" y="16"/>
              </a:cxn>
              <a:cxn ang="0">
                <a:pos x="24" y="10"/>
              </a:cxn>
              <a:cxn ang="0">
                <a:pos x="32" y="4"/>
              </a:cxn>
              <a:cxn ang="0">
                <a:pos x="44" y="0"/>
              </a:cxn>
              <a:cxn ang="0">
                <a:pos x="54" y="0"/>
              </a:cxn>
              <a:cxn ang="0">
                <a:pos x="64" y="0"/>
              </a:cxn>
              <a:cxn ang="0">
                <a:pos x="76" y="4"/>
              </a:cxn>
              <a:cxn ang="0">
                <a:pos x="84" y="10"/>
              </a:cxn>
              <a:cxn ang="0">
                <a:pos x="92" y="16"/>
              </a:cxn>
              <a:cxn ang="0">
                <a:pos x="98" y="24"/>
              </a:cxn>
              <a:cxn ang="0">
                <a:pos x="104" y="32"/>
              </a:cxn>
              <a:cxn ang="0">
                <a:pos x="108" y="44"/>
              </a:cxn>
              <a:cxn ang="0">
                <a:pos x="108" y="52"/>
              </a:cxn>
            </a:cxnLst>
            <a:rect l="0" t="0" r="r" b="b"/>
            <a:pathLst>
              <a:path w="108" h="108">
                <a:moveTo>
                  <a:pt x="108" y="54"/>
                </a:moveTo>
                <a:lnTo>
                  <a:pt x="108" y="64"/>
                </a:lnTo>
                <a:lnTo>
                  <a:pt x="104" y="76"/>
                </a:lnTo>
                <a:lnTo>
                  <a:pt x="98" y="84"/>
                </a:lnTo>
                <a:lnTo>
                  <a:pt x="92" y="92"/>
                </a:lnTo>
                <a:lnTo>
                  <a:pt x="84" y="98"/>
                </a:lnTo>
                <a:lnTo>
                  <a:pt x="76" y="104"/>
                </a:lnTo>
                <a:lnTo>
                  <a:pt x="64" y="108"/>
                </a:lnTo>
                <a:lnTo>
                  <a:pt x="54" y="108"/>
                </a:lnTo>
                <a:lnTo>
                  <a:pt x="44" y="108"/>
                </a:lnTo>
                <a:lnTo>
                  <a:pt x="32" y="104"/>
                </a:lnTo>
                <a:lnTo>
                  <a:pt x="24" y="98"/>
                </a:lnTo>
                <a:lnTo>
                  <a:pt x="16" y="92"/>
                </a:lnTo>
                <a:lnTo>
                  <a:pt x="10" y="84"/>
                </a:lnTo>
                <a:lnTo>
                  <a:pt x="4" y="76"/>
                </a:lnTo>
                <a:lnTo>
                  <a:pt x="0" y="64"/>
                </a:lnTo>
                <a:lnTo>
                  <a:pt x="0" y="54"/>
                </a:lnTo>
                <a:lnTo>
                  <a:pt x="0" y="44"/>
                </a:lnTo>
                <a:lnTo>
                  <a:pt x="4" y="32"/>
                </a:lnTo>
                <a:lnTo>
                  <a:pt x="10" y="24"/>
                </a:lnTo>
                <a:lnTo>
                  <a:pt x="16" y="16"/>
                </a:lnTo>
                <a:lnTo>
                  <a:pt x="24" y="10"/>
                </a:lnTo>
                <a:lnTo>
                  <a:pt x="32" y="4"/>
                </a:lnTo>
                <a:lnTo>
                  <a:pt x="44" y="0"/>
                </a:lnTo>
                <a:lnTo>
                  <a:pt x="54" y="0"/>
                </a:lnTo>
                <a:lnTo>
                  <a:pt x="64" y="0"/>
                </a:lnTo>
                <a:lnTo>
                  <a:pt x="76" y="4"/>
                </a:lnTo>
                <a:lnTo>
                  <a:pt x="84" y="10"/>
                </a:lnTo>
                <a:lnTo>
                  <a:pt x="92" y="16"/>
                </a:lnTo>
                <a:lnTo>
                  <a:pt x="98" y="24"/>
                </a:lnTo>
                <a:lnTo>
                  <a:pt x="104" y="32"/>
                </a:lnTo>
                <a:lnTo>
                  <a:pt x="108" y="44"/>
                </a:lnTo>
                <a:lnTo>
                  <a:pt x="108" y="52"/>
                </a:lnTo>
              </a:path>
            </a:pathLst>
          </a:custGeom>
          <a:noFill/>
          <a:ln w="9525">
            <a:solidFill>
              <a:srgbClr val="0092C8"/>
            </a:solidFill>
            <a:prstDash val="solid"/>
            <a:round/>
            <a:headEnd/>
            <a:tailEnd/>
          </a:ln>
        </p:spPr>
        <p:txBody>
          <a:bodyPr/>
          <a:lstStyle/>
          <a:p>
            <a:endParaRPr lang="en-US"/>
          </a:p>
        </p:txBody>
      </p:sp>
      <p:sp>
        <p:nvSpPr>
          <p:cNvPr id="209983" name="Freeform 63"/>
          <p:cNvSpPr>
            <a:spLocks/>
          </p:cNvSpPr>
          <p:nvPr/>
        </p:nvSpPr>
        <p:spPr bwMode="auto">
          <a:xfrm>
            <a:off x="6216650" y="5400675"/>
            <a:ext cx="174625" cy="171450"/>
          </a:xfrm>
          <a:custGeom>
            <a:avLst/>
            <a:gdLst/>
            <a:ahLst/>
            <a:cxnLst>
              <a:cxn ang="0">
                <a:pos x="110" y="54"/>
              </a:cxn>
              <a:cxn ang="0">
                <a:pos x="108" y="64"/>
              </a:cxn>
              <a:cxn ang="0">
                <a:pos x="104" y="74"/>
              </a:cxn>
              <a:cxn ang="0">
                <a:pos x="100" y="84"/>
              </a:cxn>
              <a:cxn ang="0">
                <a:pos x="94" y="92"/>
              </a:cxn>
              <a:cxn ang="0">
                <a:pos x="86" y="98"/>
              </a:cxn>
              <a:cxn ang="0">
                <a:pos x="76" y="104"/>
              </a:cxn>
              <a:cxn ang="0">
                <a:pos x="66" y="106"/>
              </a:cxn>
              <a:cxn ang="0">
                <a:pos x="54" y="108"/>
              </a:cxn>
              <a:cxn ang="0">
                <a:pos x="44" y="106"/>
              </a:cxn>
              <a:cxn ang="0">
                <a:pos x="34" y="104"/>
              </a:cxn>
              <a:cxn ang="0">
                <a:pos x="24" y="98"/>
              </a:cxn>
              <a:cxn ang="0">
                <a:pos x="16" y="92"/>
              </a:cxn>
              <a:cxn ang="0">
                <a:pos x="10" y="84"/>
              </a:cxn>
              <a:cxn ang="0">
                <a:pos x="6" y="74"/>
              </a:cxn>
              <a:cxn ang="0">
                <a:pos x="2" y="64"/>
              </a:cxn>
              <a:cxn ang="0">
                <a:pos x="0" y="54"/>
              </a:cxn>
              <a:cxn ang="0">
                <a:pos x="2" y="42"/>
              </a:cxn>
              <a:cxn ang="0">
                <a:pos x="6" y="32"/>
              </a:cxn>
              <a:cxn ang="0">
                <a:pos x="10" y="24"/>
              </a:cxn>
              <a:cxn ang="0">
                <a:pos x="16" y="16"/>
              </a:cxn>
              <a:cxn ang="0">
                <a:pos x="24" y="8"/>
              </a:cxn>
              <a:cxn ang="0">
                <a:pos x="34" y="4"/>
              </a:cxn>
              <a:cxn ang="0">
                <a:pos x="44" y="0"/>
              </a:cxn>
              <a:cxn ang="0">
                <a:pos x="54" y="0"/>
              </a:cxn>
              <a:cxn ang="0">
                <a:pos x="66" y="0"/>
              </a:cxn>
              <a:cxn ang="0">
                <a:pos x="76" y="4"/>
              </a:cxn>
              <a:cxn ang="0">
                <a:pos x="86" y="8"/>
              </a:cxn>
              <a:cxn ang="0">
                <a:pos x="94" y="16"/>
              </a:cxn>
              <a:cxn ang="0">
                <a:pos x="100" y="24"/>
              </a:cxn>
              <a:cxn ang="0">
                <a:pos x="104" y="32"/>
              </a:cxn>
              <a:cxn ang="0">
                <a:pos x="108" y="42"/>
              </a:cxn>
              <a:cxn ang="0">
                <a:pos x="108" y="54"/>
              </a:cxn>
              <a:cxn ang="0">
                <a:pos x="110" y="54"/>
              </a:cxn>
            </a:cxnLst>
            <a:rect l="0" t="0" r="r" b="b"/>
            <a:pathLst>
              <a:path w="110" h="108">
                <a:moveTo>
                  <a:pt x="110" y="54"/>
                </a:moveTo>
                <a:lnTo>
                  <a:pt x="108" y="64"/>
                </a:lnTo>
                <a:lnTo>
                  <a:pt x="104" y="74"/>
                </a:lnTo>
                <a:lnTo>
                  <a:pt x="100" y="84"/>
                </a:lnTo>
                <a:lnTo>
                  <a:pt x="94" y="92"/>
                </a:lnTo>
                <a:lnTo>
                  <a:pt x="86" y="98"/>
                </a:lnTo>
                <a:lnTo>
                  <a:pt x="76" y="104"/>
                </a:lnTo>
                <a:lnTo>
                  <a:pt x="66" y="106"/>
                </a:lnTo>
                <a:lnTo>
                  <a:pt x="54" y="108"/>
                </a:lnTo>
                <a:lnTo>
                  <a:pt x="44" y="106"/>
                </a:lnTo>
                <a:lnTo>
                  <a:pt x="34" y="104"/>
                </a:lnTo>
                <a:lnTo>
                  <a:pt x="24" y="98"/>
                </a:lnTo>
                <a:lnTo>
                  <a:pt x="16" y="92"/>
                </a:lnTo>
                <a:lnTo>
                  <a:pt x="10" y="84"/>
                </a:lnTo>
                <a:lnTo>
                  <a:pt x="6" y="74"/>
                </a:lnTo>
                <a:lnTo>
                  <a:pt x="2" y="64"/>
                </a:lnTo>
                <a:lnTo>
                  <a:pt x="0" y="54"/>
                </a:lnTo>
                <a:lnTo>
                  <a:pt x="2" y="42"/>
                </a:lnTo>
                <a:lnTo>
                  <a:pt x="6" y="32"/>
                </a:lnTo>
                <a:lnTo>
                  <a:pt x="10" y="24"/>
                </a:lnTo>
                <a:lnTo>
                  <a:pt x="16" y="16"/>
                </a:lnTo>
                <a:lnTo>
                  <a:pt x="24" y="8"/>
                </a:lnTo>
                <a:lnTo>
                  <a:pt x="34" y="4"/>
                </a:lnTo>
                <a:lnTo>
                  <a:pt x="44" y="0"/>
                </a:lnTo>
                <a:lnTo>
                  <a:pt x="54" y="0"/>
                </a:lnTo>
                <a:lnTo>
                  <a:pt x="66" y="0"/>
                </a:lnTo>
                <a:lnTo>
                  <a:pt x="76" y="4"/>
                </a:lnTo>
                <a:lnTo>
                  <a:pt x="86" y="8"/>
                </a:lnTo>
                <a:lnTo>
                  <a:pt x="94" y="16"/>
                </a:lnTo>
                <a:lnTo>
                  <a:pt x="100" y="24"/>
                </a:lnTo>
                <a:lnTo>
                  <a:pt x="104" y="32"/>
                </a:lnTo>
                <a:lnTo>
                  <a:pt x="108" y="42"/>
                </a:lnTo>
                <a:lnTo>
                  <a:pt x="108" y="54"/>
                </a:lnTo>
                <a:lnTo>
                  <a:pt x="110" y="54"/>
                </a:lnTo>
                <a:close/>
              </a:path>
            </a:pathLst>
          </a:custGeom>
          <a:solidFill>
            <a:srgbClr val="FFFFFF"/>
          </a:solidFill>
          <a:ln w="9525">
            <a:noFill/>
            <a:round/>
            <a:headEnd/>
            <a:tailEnd/>
          </a:ln>
        </p:spPr>
        <p:txBody>
          <a:bodyPr/>
          <a:lstStyle/>
          <a:p>
            <a:endParaRPr lang="en-US"/>
          </a:p>
        </p:txBody>
      </p:sp>
      <p:sp>
        <p:nvSpPr>
          <p:cNvPr id="209984" name="Freeform 64"/>
          <p:cNvSpPr>
            <a:spLocks/>
          </p:cNvSpPr>
          <p:nvPr/>
        </p:nvSpPr>
        <p:spPr bwMode="auto">
          <a:xfrm>
            <a:off x="6216650" y="5400675"/>
            <a:ext cx="174625" cy="171450"/>
          </a:xfrm>
          <a:custGeom>
            <a:avLst/>
            <a:gdLst/>
            <a:ahLst/>
            <a:cxnLst>
              <a:cxn ang="0">
                <a:pos x="110" y="54"/>
              </a:cxn>
              <a:cxn ang="0">
                <a:pos x="108" y="64"/>
              </a:cxn>
              <a:cxn ang="0">
                <a:pos x="104" y="74"/>
              </a:cxn>
              <a:cxn ang="0">
                <a:pos x="100" y="84"/>
              </a:cxn>
              <a:cxn ang="0">
                <a:pos x="94" y="92"/>
              </a:cxn>
              <a:cxn ang="0">
                <a:pos x="86" y="98"/>
              </a:cxn>
              <a:cxn ang="0">
                <a:pos x="76" y="104"/>
              </a:cxn>
              <a:cxn ang="0">
                <a:pos x="66" y="106"/>
              </a:cxn>
              <a:cxn ang="0">
                <a:pos x="54" y="108"/>
              </a:cxn>
              <a:cxn ang="0">
                <a:pos x="44" y="106"/>
              </a:cxn>
              <a:cxn ang="0">
                <a:pos x="34" y="104"/>
              </a:cxn>
              <a:cxn ang="0">
                <a:pos x="24" y="98"/>
              </a:cxn>
              <a:cxn ang="0">
                <a:pos x="16" y="92"/>
              </a:cxn>
              <a:cxn ang="0">
                <a:pos x="10" y="84"/>
              </a:cxn>
              <a:cxn ang="0">
                <a:pos x="6" y="74"/>
              </a:cxn>
              <a:cxn ang="0">
                <a:pos x="2" y="64"/>
              </a:cxn>
              <a:cxn ang="0">
                <a:pos x="0" y="54"/>
              </a:cxn>
              <a:cxn ang="0">
                <a:pos x="2" y="42"/>
              </a:cxn>
              <a:cxn ang="0">
                <a:pos x="6" y="32"/>
              </a:cxn>
              <a:cxn ang="0">
                <a:pos x="10" y="24"/>
              </a:cxn>
              <a:cxn ang="0">
                <a:pos x="16" y="16"/>
              </a:cxn>
              <a:cxn ang="0">
                <a:pos x="24" y="8"/>
              </a:cxn>
              <a:cxn ang="0">
                <a:pos x="34" y="4"/>
              </a:cxn>
              <a:cxn ang="0">
                <a:pos x="44" y="0"/>
              </a:cxn>
              <a:cxn ang="0">
                <a:pos x="54" y="0"/>
              </a:cxn>
              <a:cxn ang="0">
                <a:pos x="66" y="0"/>
              </a:cxn>
              <a:cxn ang="0">
                <a:pos x="76" y="4"/>
              </a:cxn>
              <a:cxn ang="0">
                <a:pos x="86" y="8"/>
              </a:cxn>
              <a:cxn ang="0">
                <a:pos x="94" y="16"/>
              </a:cxn>
              <a:cxn ang="0">
                <a:pos x="100" y="24"/>
              </a:cxn>
              <a:cxn ang="0">
                <a:pos x="104" y="32"/>
              </a:cxn>
              <a:cxn ang="0">
                <a:pos x="108" y="42"/>
              </a:cxn>
              <a:cxn ang="0">
                <a:pos x="108" y="54"/>
              </a:cxn>
            </a:cxnLst>
            <a:rect l="0" t="0" r="r" b="b"/>
            <a:pathLst>
              <a:path w="110" h="108">
                <a:moveTo>
                  <a:pt x="110" y="54"/>
                </a:moveTo>
                <a:lnTo>
                  <a:pt x="108" y="64"/>
                </a:lnTo>
                <a:lnTo>
                  <a:pt x="104" y="74"/>
                </a:lnTo>
                <a:lnTo>
                  <a:pt x="100" y="84"/>
                </a:lnTo>
                <a:lnTo>
                  <a:pt x="94" y="92"/>
                </a:lnTo>
                <a:lnTo>
                  <a:pt x="86" y="98"/>
                </a:lnTo>
                <a:lnTo>
                  <a:pt x="76" y="104"/>
                </a:lnTo>
                <a:lnTo>
                  <a:pt x="66" y="106"/>
                </a:lnTo>
                <a:lnTo>
                  <a:pt x="54" y="108"/>
                </a:lnTo>
                <a:lnTo>
                  <a:pt x="44" y="106"/>
                </a:lnTo>
                <a:lnTo>
                  <a:pt x="34" y="104"/>
                </a:lnTo>
                <a:lnTo>
                  <a:pt x="24" y="98"/>
                </a:lnTo>
                <a:lnTo>
                  <a:pt x="16" y="92"/>
                </a:lnTo>
                <a:lnTo>
                  <a:pt x="10" y="84"/>
                </a:lnTo>
                <a:lnTo>
                  <a:pt x="6" y="74"/>
                </a:lnTo>
                <a:lnTo>
                  <a:pt x="2" y="64"/>
                </a:lnTo>
                <a:lnTo>
                  <a:pt x="0" y="54"/>
                </a:lnTo>
                <a:lnTo>
                  <a:pt x="2" y="42"/>
                </a:lnTo>
                <a:lnTo>
                  <a:pt x="6" y="32"/>
                </a:lnTo>
                <a:lnTo>
                  <a:pt x="10" y="24"/>
                </a:lnTo>
                <a:lnTo>
                  <a:pt x="16" y="16"/>
                </a:lnTo>
                <a:lnTo>
                  <a:pt x="24" y="8"/>
                </a:lnTo>
                <a:lnTo>
                  <a:pt x="34" y="4"/>
                </a:lnTo>
                <a:lnTo>
                  <a:pt x="44" y="0"/>
                </a:lnTo>
                <a:lnTo>
                  <a:pt x="54" y="0"/>
                </a:lnTo>
                <a:lnTo>
                  <a:pt x="66" y="0"/>
                </a:lnTo>
                <a:lnTo>
                  <a:pt x="76" y="4"/>
                </a:lnTo>
                <a:lnTo>
                  <a:pt x="86" y="8"/>
                </a:lnTo>
                <a:lnTo>
                  <a:pt x="94" y="16"/>
                </a:lnTo>
                <a:lnTo>
                  <a:pt x="100" y="24"/>
                </a:lnTo>
                <a:lnTo>
                  <a:pt x="104" y="32"/>
                </a:lnTo>
                <a:lnTo>
                  <a:pt x="108" y="42"/>
                </a:lnTo>
                <a:lnTo>
                  <a:pt x="108" y="54"/>
                </a:lnTo>
              </a:path>
            </a:pathLst>
          </a:custGeom>
          <a:noFill/>
          <a:ln w="9525">
            <a:solidFill>
              <a:srgbClr val="0092C8"/>
            </a:solidFill>
            <a:prstDash val="solid"/>
            <a:round/>
            <a:headEnd/>
            <a:tailEnd/>
          </a:ln>
        </p:spPr>
        <p:txBody>
          <a:bodyPr/>
          <a:lstStyle/>
          <a:p>
            <a:endParaRPr lang="en-US"/>
          </a:p>
        </p:txBody>
      </p:sp>
      <p:sp>
        <p:nvSpPr>
          <p:cNvPr id="209985" name="Rectangle 65"/>
          <p:cNvSpPr>
            <a:spLocks noChangeArrowheads="1"/>
          </p:cNvSpPr>
          <p:nvPr/>
        </p:nvSpPr>
        <p:spPr bwMode="auto">
          <a:xfrm>
            <a:off x="6273800" y="4870450"/>
            <a:ext cx="84138" cy="179388"/>
          </a:xfrm>
          <a:prstGeom prst="rect">
            <a:avLst/>
          </a:prstGeom>
          <a:noFill/>
          <a:ln w="9525">
            <a:noFill/>
            <a:miter lim="800000"/>
            <a:headEnd/>
            <a:tailEnd/>
          </a:ln>
        </p:spPr>
        <p:txBody>
          <a:bodyPr wrap="none" lIns="0" tIns="0" rIns="0" bIns="0">
            <a:spAutoFit/>
          </a:bodyPr>
          <a:lstStyle/>
          <a:p>
            <a:r>
              <a:rPr lang="en-US" sz="1000">
                <a:solidFill>
                  <a:srgbClr val="0092C8"/>
                </a:solidFill>
                <a:latin typeface="Arial Black" charset="0"/>
              </a:rPr>
              <a:t>5</a:t>
            </a:r>
            <a:endParaRPr lang="en-US"/>
          </a:p>
        </p:txBody>
      </p:sp>
      <p:sp>
        <p:nvSpPr>
          <p:cNvPr id="209986" name="Rectangle 66"/>
          <p:cNvSpPr>
            <a:spLocks noChangeArrowheads="1"/>
          </p:cNvSpPr>
          <p:nvPr/>
        </p:nvSpPr>
        <p:spPr bwMode="auto">
          <a:xfrm>
            <a:off x="6237288" y="4881563"/>
            <a:ext cx="1671637" cy="465137"/>
          </a:xfrm>
          <a:prstGeom prst="rect">
            <a:avLst/>
          </a:prstGeom>
          <a:noFill/>
          <a:ln w="9525">
            <a:noFill/>
            <a:miter lim="800000"/>
            <a:headEnd/>
            <a:tailEnd/>
          </a:ln>
        </p:spPr>
        <p:txBody>
          <a:bodyPr wrap="none" lIns="0" tIns="0" rIns="0" bIns="0">
            <a:spAutoFit/>
          </a:bodyPr>
          <a:lstStyle/>
          <a:p>
            <a:r>
              <a:rPr lang="en-US" sz="1000">
                <a:solidFill>
                  <a:srgbClr val="0092C8"/>
                </a:solidFill>
                <a:latin typeface="Arial Black" charset="0"/>
              </a:rPr>
              <a:t>     Second messengers </a:t>
            </a:r>
          </a:p>
          <a:p>
            <a:pPr>
              <a:lnSpc>
                <a:spcPct val="80000"/>
              </a:lnSpc>
            </a:pPr>
            <a:r>
              <a:rPr lang="en-US" sz="1000">
                <a:solidFill>
                  <a:srgbClr val="0092C8"/>
                </a:solidFill>
                <a:latin typeface="Arial Black" charset="0"/>
              </a:rPr>
              <a:t>activate other enzymes </a:t>
            </a:r>
            <a:endParaRPr lang="en-US"/>
          </a:p>
          <a:p>
            <a:pPr>
              <a:lnSpc>
                <a:spcPct val="80000"/>
              </a:lnSpc>
            </a:pPr>
            <a:r>
              <a:rPr lang="en-US" sz="1000">
                <a:solidFill>
                  <a:srgbClr val="0092C8"/>
                </a:solidFill>
                <a:latin typeface="Arial Black" charset="0"/>
              </a:rPr>
              <a:t>or ion channels.</a:t>
            </a:r>
            <a:endParaRPr lang="en-US"/>
          </a:p>
        </p:txBody>
      </p:sp>
      <p:sp>
        <p:nvSpPr>
          <p:cNvPr id="209987" name="Rectangle 67"/>
          <p:cNvSpPr>
            <a:spLocks noChangeArrowheads="1"/>
          </p:cNvSpPr>
          <p:nvPr/>
        </p:nvSpPr>
        <p:spPr bwMode="auto">
          <a:xfrm>
            <a:off x="6257925" y="5394325"/>
            <a:ext cx="84138" cy="179388"/>
          </a:xfrm>
          <a:prstGeom prst="rect">
            <a:avLst/>
          </a:prstGeom>
          <a:noFill/>
          <a:ln w="9525">
            <a:noFill/>
            <a:miter lim="800000"/>
            <a:headEnd/>
            <a:tailEnd/>
          </a:ln>
        </p:spPr>
        <p:txBody>
          <a:bodyPr wrap="none" lIns="0" tIns="0" rIns="0" bIns="0">
            <a:spAutoFit/>
          </a:bodyPr>
          <a:lstStyle/>
          <a:p>
            <a:r>
              <a:rPr lang="en-US" sz="1000">
                <a:solidFill>
                  <a:srgbClr val="0092C8"/>
                </a:solidFill>
                <a:latin typeface="Arial Black" charset="0"/>
              </a:rPr>
              <a:t>6</a:t>
            </a:r>
            <a:endParaRPr lang="en-US"/>
          </a:p>
        </p:txBody>
      </p:sp>
      <p:sp>
        <p:nvSpPr>
          <p:cNvPr id="209988" name="Rectangle 68"/>
          <p:cNvSpPr>
            <a:spLocks noChangeArrowheads="1"/>
          </p:cNvSpPr>
          <p:nvPr/>
        </p:nvSpPr>
        <p:spPr bwMode="auto">
          <a:xfrm>
            <a:off x="6221413" y="5405438"/>
            <a:ext cx="2243137" cy="750887"/>
          </a:xfrm>
          <a:prstGeom prst="rect">
            <a:avLst/>
          </a:prstGeom>
          <a:noFill/>
          <a:ln w="9525">
            <a:noFill/>
            <a:miter lim="800000"/>
            <a:headEnd/>
            <a:tailEnd/>
          </a:ln>
        </p:spPr>
        <p:txBody>
          <a:bodyPr wrap="none" lIns="0" tIns="0" rIns="0" bIns="0">
            <a:spAutoFit/>
          </a:bodyPr>
          <a:lstStyle/>
          <a:p>
            <a:r>
              <a:rPr lang="en-US" sz="1000">
                <a:solidFill>
                  <a:srgbClr val="0092C8"/>
                </a:solidFill>
                <a:latin typeface="Arial Black" charset="0"/>
              </a:rPr>
              <a:t>     Kinase enzymes transfer </a:t>
            </a:r>
          </a:p>
          <a:p>
            <a:pPr>
              <a:lnSpc>
                <a:spcPct val="80000"/>
              </a:lnSpc>
            </a:pPr>
            <a:r>
              <a:rPr lang="en-US" sz="1000">
                <a:solidFill>
                  <a:srgbClr val="0092C8"/>
                </a:solidFill>
                <a:latin typeface="Arial Black" charset="0"/>
              </a:rPr>
              <a:t>phosphate groups from ATP to </a:t>
            </a:r>
            <a:endParaRPr lang="en-US"/>
          </a:p>
          <a:p>
            <a:pPr>
              <a:lnSpc>
                <a:spcPct val="80000"/>
              </a:lnSpc>
            </a:pPr>
            <a:r>
              <a:rPr lang="en-US" sz="1000">
                <a:solidFill>
                  <a:srgbClr val="0092C8"/>
                </a:solidFill>
                <a:latin typeface="Arial Black" charset="0"/>
              </a:rPr>
              <a:t>specific proteins and activate a </a:t>
            </a:r>
            <a:endParaRPr lang="en-US"/>
          </a:p>
          <a:p>
            <a:pPr>
              <a:lnSpc>
                <a:spcPct val="80000"/>
              </a:lnSpc>
            </a:pPr>
            <a:r>
              <a:rPr lang="en-US" sz="1000">
                <a:solidFill>
                  <a:srgbClr val="0092C8"/>
                </a:solidFill>
                <a:latin typeface="Arial Black" charset="0"/>
              </a:rPr>
              <a:t>series of other enzymes that </a:t>
            </a:r>
            <a:endParaRPr lang="en-US"/>
          </a:p>
          <a:p>
            <a:pPr>
              <a:lnSpc>
                <a:spcPct val="80000"/>
              </a:lnSpc>
            </a:pPr>
            <a:r>
              <a:rPr lang="en-US" sz="1000">
                <a:solidFill>
                  <a:srgbClr val="0092C8"/>
                </a:solidFill>
                <a:latin typeface="Arial Black" charset="0"/>
              </a:rPr>
              <a:t>trigger various cell responses.</a:t>
            </a:r>
            <a:endParaRPr lang="en-US"/>
          </a:p>
        </p:txBody>
      </p:sp>
      <p:sp>
        <p:nvSpPr>
          <p:cNvPr id="209989" name="Rectangle 69"/>
          <p:cNvSpPr>
            <a:spLocks noChangeArrowheads="1"/>
          </p:cNvSpPr>
          <p:nvPr/>
        </p:nvSpPr>
        <p:spPr bwMode="auto">
          <a:xfrm>
            <a:off x="3784600" y="4622800"/>
            <a:ext cx="730250" cy="304800"/>
          </a:xfrm>
          <a:prstGeom prst="rect">
            <a:avLst/>
          </a:prstGeom>
          <a:noFill/>
          <a:ln w="9525">
            <a:noFill/>
            <a:miter lim="800000"/>
            <a:headEnd/>
            <a:tailEnd/>
          </a:ln>
        </p:spPr>
        <p:txBody>
          <a:bodyPr wrap="none" lIns="0" tIns="0" rIns="0" bIns="0">
            <a:spAutoFit/>
          </a:bodyPr>
          <a:lstStyle/>
          <a:p>
            <a:r>
              <a:rPr lang="en-US" sz="1000" b="1">
                <a:solidFill>
                  <a:srgbClr val="231F20"/>
                </a:solidFill>
              </a:rPr>
              <a:t>Inactive 2nd</a:t>
            </a:r>
          </a:p>
          <a:p>
            <a:r>
              <a:rPr lang="en-US" sz="1000" b="1">
                <a:solidFill>
                  <a:srgbClr val="231F20"/>
                </a:solidFill>
              </a:rPr>
              <a:t>messenger </a:t>
            </a:r>
          </a:p>
        </p:txBody>
      </p:sp>
    </p:spTree>
    <p:custDataLst>
      <p:tags r:id="rId1"/>
    </p:custData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ctrTitle"/>
          </p:nvPr>
        </p:nvSpPr>
        <p:spPr>
          <a:xfrm>
            <a:off x="136525" y="117475"/>
            <a:ext cx="8864600" cy="274638"/>
          </a:xfrm>
          <a:noFill/>
        </p:spPr>
        <p:txBody>
          <a:bodyPr anchor="t">
            <a:normAutofit fontScale="90000"/>
          </a:bodyPr>
          <a:lstStyle/>
          <a:p>
            <a:r>
              <a:rPr lang="en-US">
                <a:solidFill>
                  <a:srgbClr val="000000"/>
                </a:solidFill>
              </a:rPr>
              <a:t>Figure 3.16  G Proteins (1 of 2)</a:t>
            </a:r>
            <a:endParaRPr lang="en-US" sz="1300" b="0">
              <a:solidFill>
                <a:srgbClr val="000000"/>
              </a:solidFill>
            </a:endParaRPr>
          </a:p>
        </p:txBody>
      </p:sp>
      <p:pic>
        <p:nvPicPr>
          <p:cNvPr id="210948" name="Picture 4"/>
          <p:cNvPicPr>
            <a:picLocks noChangeAspect="1" noChangeArrowheads="1"/>
          </p:cNvPicPr>
          <p:nvPr/>
        </p:nvPicPr>
        <p:blipFill>
          <a:blip r:embed="rId3" cstate="print"/>
          <a:srcRect/>
          <a:stretch>
            <a:fillRect/>
          </a:stretch>
        </p:blipFill>
        <p:spPr bwMode="auto">
          <a:xfrm>
            <a:off x="312738" y="1873250"/>
            <a:ext cx="8516937" cy="3111500"/>
          </a:xfrm>
          <a:prstGeom prst="rect">
            <a:avLst/>
          </a:prstGeom>
          <a:noFill/>
        </p:spPr>
      </p:pic>
      <p:sp>
        <p:nvSpPr>
          <p:cNvPr id="210949" name="Rectangle 5"/>
          <p:cNvSpPr>
            <a:spLocks noChangeArrowheads="1"/>
          </p:cNvSpPr>
          <p:nvPr/>
        </p:nvSpPr>
        <p:spPr bwMode="auto">
          <a:xfrm>
            <a:off x="935038" y="3548063"/>
            <a:ext cx="1712912" cy="985837"/>
          </a:xfrm>
          <a:prstGeom prst="rect">
            <a:avLst/>
          </a:prstGeom>
          <a:noFill/>
          <a:ln w="9525">
            <a:noFill/>
            <a:miter lim="800000"/>
            <a:headEnd/>
            <a:tailEnd/>
          </a:ln>
        </p:spPr>
        <p:txBody>
          <a:bodyPr wrap="none" lIns="0" tIns="0" rIns="0" bIns="0">
            <a:spAutoFit/>
          </a:bodyPr>
          <a:lstStyle/>
          <a:p>
            <a:pPr algn="ctr">
              <a:lnSpc>
                <a:spcPct val="90000"/>
              </a:lnSpc>
            </a:pPr>
            <a:r>
              <a:rPr lang="en-US" sz="2400" b="1">
                <a:solidFill>
                  <a:srgbClr val="000000"/>
                </a:solidFill>
              </a:rPr>
              <a:t>Ligand</a:t>
            </a:r>
          </a:p>
          <a:p>
            <a:pPr algn="ctr">
              <a:lnSpc>
                <a:spcPct val="90000"/>
              </a:lnSpc>
            </a:pPr>
            <a:r>
              <a:rPr lang="en-US" sz="2400" b="1">
                <a:solidFill>
                  <a:srgbClr val="000000"/>
                </a:solidFill>
              </a:rPr>
              <a:t>(1st</a:t>
            </a:r>
          </a:p>
          <a:p>
            <a:pPr algn="ctr">
              <a:lnSpc>
                <a:spcPct val="90000"/>
              </a:lnSpc>
            </a:pPr>
            <a:r>
              <a:rPr lang="en-US" sz="2400" b="1">
                <a:solidFill>
                  <a:srgbClr val="000000"/>
                </a:solidFill>
              </a:rPr>
              <a:t>messenger)</a:t>
            </a:r>
            <a:endParaRPr lang="en-US" b="1"/>
          </a:p>
        </p:txBody>
      </p:sp>
      <p:sp>
        <p:nvSpPr>
          <p:cNvPr id="210950" name="Rectangle 6"/>
          <p:cNvSpPr>
            <a:spLocks noChangeArrowheads="1"/>
          </p:cNvSpPr>
          <p:nvPr/>
        </p:nvSpPr>
        <p:spPr bwMode="auto">
          <a:xfrm>
            <a:off x="2568575" y="3592513"/>
            <a:ext cx="1322388" cy="365125"/>
          </a:xfrm>
          <a:prstGeom prst="rect">
            <a:avLst/>
          </a:prstGeom>
          <a:noFill/>
          <a:ln w="9525">
            <a:noFill/>
            <a:miter lim="800000"/>
            <a:headEnd/>
            <a:tailEnd/>
          </a:ln>
        </p:spPr>
        <p:txBody>
          <a:bodyPr wrap="none" lIns="0" tIns="0" rIns="0" bIns="0">
            <a:spAutoFit/>
          </a:bodyPr>
          <a:lstStyle/>
          <a:p>
            <a:pPr algn="ctr"/>
            <a:r>
              <a:rPr lang="en-US" sz="2400" b="1">
                <a:solidFill>
                  <a:srgbClr val="000000"/>
                </a:solidFill>
              </a:rPr>
              <a:t>Receptor</a:t>
            </a:r>
            <a:endParaRPr lang="en-US" b="1"/>
          </a:p>
        </p:txBody>
      </p:sp>
      <p:sp>
        <p:nvSpPr>
          <p:cNvPr id="210951" name="Rectangle 7"/>
          <p:cNvSpPr>
            <a:spLocks noChangeArrowheads="1"/>
          </p:cNvSpPr>
          <p:nvPr/>
        </p:nvSpPr>
        <p:spPr bwMode="auto">
          <a:xfrm>
            <a:off x="3914775" y="3592513"/>
            <a:ext cx="1031875" cy="730250"/>
          </a:xfrm>
          <a:prstGeom prst="rect">
            <a:avLst/>
          </a:prstGeom>
          <a:noFill/>
          <a:ln w="9525">
            <a:noFill/>
            <a:miter lim="800000"/>
            <a:headEnd/>
            <a:tailEnd/>
          </a:ln>
        </p:spPr>
        <p:txBody>
          <a:bodyPr wrap="none" lIns="0" tIns="0" rIns="0" bIns="0">
            <a:spAutoFit/>
          </a:bodyPr>
          <a:lstStyle/>
          <a:p>
            <a:pPr algn="ctr"/>
            <a:r>
              <a:rPr lang="en-US" sz="2400" b="1">
                <a:solidFill>
                  <a:srgbClr val="000000"/>
                </a:solidFill>
              </a:rPr>
              <a:t>G</a:t>
            </a:r>
          </a:p>
          <a:p>
            <a:pPr algn="ctr"/>
            <a:r>
              <a:rPr lang="en-US" sz="2400" b="1">
                <a:solidFill>
                  <a:srgbClr val="000000"/>
                </a:solidFill>
              </a:rPr>
              <a:t>protein</a:t>
            </a:r>
            <a:endParaRPr lang="en-US" b="1"/>
          </a:p>
        </p:txBody>
      </p:sp>
      <p:sp>
        <p:nvSpPr>
          <p:cNvPr id="210952" name="Rectangle 8"/>
          <p:cNvSpPr>
            <a:spLocks noChangeArrowheads="1"/>
          </p:cNvSpPr>
          <p:nvPr/>
        </p:nvSpPr>
        <p:spPr bwMode="auto">
          <a:xfrm>
            <a:off x="4911725" y="3592513"/>
            <a:ext cx="1152525" cy="365125"/>
          </a:xfrm>
          <a:prstGeom prst="rect">
            <a:avLst/>
          </a:prstGeom>
          <a:noFill/>
          <a:ln w="9525">
            <a:noFill/>
            <a:miter lim="800000"/>
            <a:headEnd/>
            <a:tailEnd/>
          </a:ln>
        </p:spPr>
        <p:txBody>
          <a:bodyPr wrap="none" lIns="0" tIns="0" rIns="0" bIns="0">
            <a:spAutoFit/>
          </a:bodyPr>
          <a:lstStyle/>
          <a:p>
            <a:pPr algn="ctr"/>
            <a:r>
              <a:rPr lang="en-US" sz="2400" b="1">
                <a:solidFill>
                  <a:srgbClr val="000000"/>
                </a:solidFill>
              </a:rPr>
              <a:t>Enzyme</a:t>
            </a:r>
            <a:endParaRPr lang="en-US" b="1"/>
          </a:p>
        </p:txBody>
      </p:sp>
      <p:sp>
        <p:nvSpPr>
          <p:cNvPr id="210953" name="Rectangle 9"/>
          <p:cNvSpPr>
            <a:spLocks noChangeArrowheads="1"/>
          </p:cNvSpPr>
          <p:nvPr/>
        </p:nvSpPr>
        <p:spPr bwMode="auto">
          <a:xfrm>
            <a:off x="6043613" y="3592513"/>
            <a:ext cx="1611312" cy="730250"/>
          </a:xfrm>
          <a:prstGeom prst="rect">
            <a:avLst/>
          </a:prstGeom>
          <a:noFill/>
          <a:ln w="9525">
            <a:noFill/>
            <a:miter lim="800000"/>
            <a:headEnd/>
            <a:tailEnd/>
          </a:ln>
        </p:spPr>
        <p:txBody>
          <a:bodyPr wrap="none" lIns="0" tIns="0" rIns="0" bIns="0">
            <a:spAutoFit/>
          </a:bodyPr>
          <a:lstStyle/>
          <a:p>
            <a:pPr algn="ctr"/>
            <a:r>
              <a:rPr lang="en-US" sz="2400" b="1">
                <a:solidFill>
                  <a:srgbClr val="000000"/>
                </a:solidFill>
              </a:rPr>
              <a:t>2nd</a:t>
            </a:r>
          </a:p>
          <a:p>
            <a:pPr algn="ctr"/>
            <a:r>
              <a:rPr lang="en-US" sz="2400" b="1">
                <a:solidFill>
                  <a:srgbClr val="000000"/>
                </a:solidFill>
              </a:rPr>
              <a:t>messenger</a:t>
            </a:r>
            <a:endParaRPr lang="en-US" b="1"/>
          </a:p>
        </p:txBody>
      </p:sp>
    </p:spTree>
    <p:custDataLst>
      <p:tags r:id="rId1"/>
    </p:custData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2" name="Rectangle 8"/>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dirty="0">
                <a:latin typeface="Arial" charset="0"/>
              </a:rPr>
              <a:t>Figure 3.16</a:t>
            </a:r>
          </a:p>
        </p:txBody>
      </p:sp>
      <p:pic>
        <p:nvPicPr>
          <p:cNvPr id="47318" name="Picture 214" descr="figure_03_16_0.jpg                                             0005D108G5_01                          BF68DF32:"/>
          <p:cNvPicPr>
            <a:picLocks noChangeAspect="1" noChangeArrowheads="1"/>
          </p:cNvPicPr>
          <p:nvPr/>
        </p:nvPicPr>
        <p:blipFill>
          <a:blip r:embed="rId2" cstate="print"/>
          <a:srcRect t="18617"/>
          <a:stretch>
            <a:fillRect/>
          </a:stretch>
        </p:blipFill>
        <p:spPr bwMode="auto">
          <a:xfrm>
            <a:off x="455613" y="1022350"/>
            <a:ext cx="8231187" cy="4781550"/>
          </a:xfrm>
          <a:prstGeom prst="rect">
            <a:avLst/>
          </a:prstGeom>
          <a:noFill/>
        </p:spPr>
      </p:pic>
      <p:sp>
        <p:nvSpPr>
          <p:cNvPr id="47319" name="Oval 215"/>
          <p:cNvSpPr>
            <a:spLocks noChangeAspect="1" noChangeArrowheads="1"/>
          </p:cNvSpPr>
          <p:nvPr/>
        </p:nvSpPr>
        <p:spPr bwMode="auto">
          <a:xfrm>
            <a:off x="1450975" y="1149350"/>
            <a:ext cx="173038" cy="173038"/>
          </a:xfrm>
          <a:prstGeom prst="ellipse">
            <a:avLst/>
          </a:prstGeom>
          <a:solidFill>
            <a:schemeClr val="bg1"/>
          </a:solidFill>
          <a:ln w="12700">
            <a:solidFill>
              <a:srgbClr val="0092C8"/>
            </a:solidFill>
            <a:round/>
            <a:headEnd/>
            <a:tailEnd/>
          </a:ln>
          <a:effectLst/>
        </p:spPr>
        <p:txBody>
          <a:bodyPr wrap="none" anchor="ctr"/>
          <a:lstStyle/>
          <a:p>
            <a:pPr algn="ctr"/>
            <a:r>
              <a:rPr lang="en-US" sz="1000" b="1" dirty="0">
                <a:solidFill>
                  <a:srgbClr val="0092C8"/>
                </a:solidFill>
                <a:latin typeface="Arial Black" charset="0"/>
              </a:rPr>
              <a:t>1</a:t>
            </a:r>
            <a:endParaRPr lang="en-US" sz="1000" dirty="0">
              <a:latin typeface="Arial Black" charset="0"/>
            </a:endParaRPr>
          </a:p>
        </p:txBody>
      </p:sp>
      <p:sp>
        <p:nvSpPr>
          <p:cNvPr id="47320" name="Line 216"/>
          <p:cNvSpPr>
            <a:spLocks noChangeShapeType="1"/>
          </p:cNvSpPr>
          <p:nvPr/>
        </p:nvSpPr>
        <p:spPr bwMode="auto">
          <a:xfrm>
            <a:off x="1446213" y="1676400"/>
            <a:ext cx="1225550" cy="1588"/>
          </a:xfrm>
          <a:prstGeom prst="line">
            <a:avLst/>
          </a:prstGeom>
          <a:noFill/>
          <a:ln w="9525">
            <a:solidFill>
              <a:srgbClr val="0092C8"/>
            </a:solidFill>
            <a:round/>
            <a:headEnd/>
            <a:tailEnd/>
          </a:ln>
        </p:spPr>
        <p:txBody>
          <a:bodyPr/>
          <a:lstStyle/>
          <a:p>
            <a:endParaRPr lang="en-US" dirty="0"/>
          </a:p>
        </p:txBody>
      </p:sp>
      <p:sp>
        <p:nvSpPr>
          <p:cNvPr id="47321" name="Line 217"/>
          <p:cNvSpPr>
            <a:spLocks noChangeShapeType="1"/>
          </p:cNvSpPr>
          <p:nvPr/>
        </p:nvSpPr>
        <p:spPr bwMode="auto">
          <a:xfrm>
            <a:off x="1852613" y="1682750"/>
            <a:ext cx="1587" cy="1133475"/>
          </a:xfrm>
          <a:prstGeom prst="line">
            <a:avLst/>
          </a:prstGeom>
          <a:noFill/>
          <a:ln w="9525">
            <a:solidFill>
              <a:srgbClr val="0092C8"/>
            </a:solidFill>
            <a:round/>
            <a:headEnd/>
            <a:tailEnd/>
          </a:ln>
        </p:spPr>
        <p:txBody>
          <a:bodyPr/>
          <a:lstStyle/>
          <a:p>
            <a:endParaRPr lang="en-US" dirty="0"/>
          </a:p>
        </p:txBody>
      </p:sp>
      <p:sp>
        <p:nvSpPr>
          <p:cNvPr id="47322" name="Freeform 218"/>
          <p:cNvSpPr>
            <a:spLocks/>
          </p:cNvSpPr>
          <p:nvPr/>
        </p:nvSpPr>
        <p:spPr bwMode="auto">
          <a:xfrm>
            <a:off x="1836738" y="2797175"/>
            <a:ext cx="34925" cy="34925"/>
          </a:xfrm>
          <a:custGeom>
            <a:avLst/>
            <a:gdLst/>
            <a:ahLst/>
            <a:cxnLst>
              <a:cxn ang="0">
                <a:pos x="10" y="22"/>
              </a:cxn>
              <a:cxn ang="0">
                <a:pos x="6" y="22"/>
              </a:cxn>
              <a:cxn ang="0">
                <a:pos x="2" y="20"/>
              </a:cxn>
              <a:cxn ang="0">
                <a:pos x="0" y="16"/>
              </a:cxn>
              <a:cxn ang="0">
                <a:pos x="0" y="12"/>
              </a:cxn>
              <a:cxn ang="0">
                <a:pos x="0" y="8"/>
              </a:cxn>
              <a:cxn ang="0">
                <a:pos x="2" y="4"/>
              </a:cxn>
              <a:cxn ang="0">
                <a:pos x="6" y="2"/>
              </a:cxn>
              <a:cxn ang="0">
                <a:pos x="10" y="0"/>
              </a:cxn>
              <a:cxn ang="0">
                <a:pos x="14" y="2"/>
              </a:cxn>
              <a:cxn ang="0">
                <a:pos x="18" y="4"/>
              </a:cxn>
              <a:cxn ang="0">
                <a:pos x="20" y="8"/>
              </a:cxn>
              <a:cxn ang="0">
                <a:pos x="22" y="12"/>
              </a:cxn>
              <a:cxn ang="0">
                <a:pos x="20" y="16"/>
              </a:cxn>
              <a:cxn ang="0">
                <a:pos x="18" y="20"/>
              </a:cxn>
              <a:cxn ang="0">
                <a:pos x="14" y="22"/>
              </a:cxn>
              <a:cxn ang="0">
                <a:pos x="12" y="22"/>
              </a:cxn>
              <a:cxn ang="0">
                <a:pos x="10" y="22"/>
              </a:cxn>
            </a:cxnLst>
            <a:rect l="0" t="0" r="r" b="b"/>
            <a:pathLst>
              <a:path w="22" h="22">
                <a:moveTo>
                  <a:pt x="10" y="22"/>
                </a:moveTo>
                <a:lnTo>
                  <a:pt x="6" y="22"/>
                </a:lnTo>
                <a:lnTo>
                  <a:pt x="2" y="20"/>
                </a:lnTo>
                <a:lnTo>
                  <a:pt x="0" y="16"/>
                </a:lnTo>
                <a:lnTo>
                  <a:pt x="0" y="12"/>
                </a:lnTo>
                <a:lnTo>
                  <a:pt x="0" y="8"/>
                </a:lnTo>
                <a:lnTo>
                  <a:pt x="2" y="4"/>
                </a:lnTo>
                <a:lnTo>
                  <a:pt x="6" y="2"/>
                </a:lnTo>
                <a:lnTo>
                  <a:pt x="10" y="0"/>
                </a:lnTo>
                <a:lnTo>
                  <a:pt x="14" y="2"/>
                </a:lnTo>
                <a:lnTo>
                  <a:pt x="18" y="4"/>
                </a:lnTo>
                <a:lnTo>
                  <a:pt x="20" y="8"/>
                </a:lnTo>
                <a:lnTo>
                  <a:pt x="22" y="12"/>
                </a:lnTo>
                <a:lnTo>
                  <a:pt x="20" y="16"/>
                </a:lnTo>
                <a:lnTo>
                  <a:pt x="18" y="20"/>
                </a:lnTo>
                <a:lnTo>
                  <a:pt x="14" y="22"/>
                </a:lnTo>
                <a:lnTo>
                  <a:pt x="12" y="22"/>
                </a:lnTo>
                <a:lnTo>
                  <a:pt x="10" y="22"/>
                </a:lnTo>
                <a:close/>
              </a:path>
            </a:pathLst>
          </a:custGeom>
          <a:solidFill>
            <a:srgbClr val="0092C8"/>
          </a:solidFill>
          <a:ln w="9525">
            <a:noFill/>
            <a:round/>
            <a:headEnd/>
            <a:tailEnd/>
          </a:ln>
        </p:spPr>
        <p:txBody>
          <a:bodyPr/>
          <a:lstStyle/>
          <a:p>
            <a:endParaRPr lang="en-US" dirty="0"/>
          </a:p>
        </p:txBody>
      </p:sp>
      <p:sp>
        <p:nvSpPr>
          <p:cNvPr id="47323" name="Line 219"/>
          <p:cNvSpPr>
            <a:spLocks noChangeShapeType="1"/>
          </p:cNvSpPr>
          <p:nvPr/>
        </p:nvSpPr>
        <p:spPr bwMode="auto">
          <a:xfrm>
            <a:off x="2862263" y="1670050"/>
            <a:ext cx="1824037" cy="1588"/>
          </a:xfrm>
          <a:prstGeom prst="line">
            <a:avLst/>
          </a:prstGeom>
          <a:noFill/>
          <a:ln w="9525">
            <a:solidFill>
              <a:srgbClr val="0092C8"/>
            </a:solidFill>
            <a:round/>
            <a:headEnd/>
            <a:tailEnd/>
          </a:ln>
        </p:spPr>
        <p:txBody>
          <a:bodyPr/>
          <a:lstStyle/>
          <a:p>
            <a:endParaRPr lang="en-US" dirty="0"/>
          </a:p>
        </p:txBody>
      </p:sp>
      <p:sp>
        <p:nvSpPr>
          <p:cNvPr id="47324" name="Line 220"/>
          <p:cNvSpPr>
            <a:spLocks noChangeShapeType="1"/>
          </p:cNvSpPr>
          <p:nvPr/>
        </p:nvSpPr>
        <p:spPr bwMode="auto">
          <a:xfrm flipH="1">
            <a:off x="2776538" y="1670050"/>
            <a:ext cx="365125" cy="2078038"/>
          </a:xfrm>
          <a:prstGeom prst="line">
            <a:avLst/>
          </a:prstGeom>
          <a:noFill/>
          <a:ln w="9525">
            <a:solidFill>
              <a:srgbClr val="0092C8"/>
            </a:solidFill>
            <a:round/>
            <a:headEnd/>
            <a:tailEnd/>
          </a:ln>
        </p:spPr>
        <p:txBody>
          <a:bodyPr/>
          <a:lstStyle/>
          <a:p>
            <a:endParaRPr lang="en-US" dirty="0"/>
          </a:p>
        </p:txBody>
      </p:sp>
      <p:sp>
        <p:nvSpPr>
          <p:cNvPr id="47325" name="Freeform 221"/>
          <p:cNvSpPr>
            <a:spLocks/>
          </p:cNvSpPr>
          <p:nvPr/>
        </p:nvSpPr>
        <p:spPr bwMode="auto">
          <a:xfrm>
            <a:off x="2760663" y="3729038"/>
            <a:ext cx="34925" cy="34925"/>
          </a:xfrm>
          <a:custGeom>
            <a:avLst/>
            <a:gdLst/>
            <a:ahLst/>
            <a:cxnLst>
              <a:cxn ang="0">
                <a:pos x="10" y="22"/>
              </a:cxn>
              <a:cxn ang="0">
                <a:pos x="6" y="22"/>
              </a:cxn>
              <a:cxn ang="0">
                <a:pos x="2" y="20"/>
              </a:cxn>
              <a:cxn ang="0">
                <a:pos x="0" y="16"/>
              </a:cxn>
              <a:cxn ang="0">
                <a:pos x="0" y="12"/>
              </a:cxn>
              <a:cxn ang="0">
                <a:pos x="0" y="8"/>
              </a:cxn>
              <a:cxn ang="0">
                <a:pos x="2" y="4"/>
              </a:cxn>
              <a:cxn ang="0">
                <a:pos x="6" y="2"/>
              </a:cxn>
              <a:cxn ang="0">
                <a:pos x="10" y="0"/>
              </a:cxn>
              <a:cxn ang="0">
                <a:pos x="14" y="2"/>
              </a:cxn>
              <a:cxn ang="0">
                <a:pos x="18" y="4"/>
              </a:cxn>
              <a:cxn ang="0">
                <a:pos x="20" y="8"/>
              </a:cxn>
              <a:cxn ang="0">
                <a:pos x="22" y="12"/>
              </a:cxn>
              <a:cxn ang="0">
                <a:pos x="20" y="16"/>
              </a:cxn>
              <a:cxn ang="0">
                <a:pos x="18" y="20"/>
              </a:cxn>
              <a:cxn ang="0">
                <a:pos x="14" y="22"/>
              </a:cxn>
              <a:cxn ang="0">
                <a:pos x="12" y="22"/>
              </a:cxn>
              <a:cxn ang="0">
                <a:pos x="10" y="22"/>
              </a:cxn>
            </a:cxnLst>
            <a:rect l="0" t="0" r="r" b="b"/>
            <a:pathLst>
              <a:path w="22" h="22">
                <a:moveTo>
                  <a:pt x="10" y="22"/>
                </a:moveTo>
                <a:lnTo>
                  <a:pt x="6" y="22"/>
                </a:lnTo>
                <a:lnTo>
                  <a:pt x="2" y="20"/>
                </a:lnTo>
                <a:lnTo>
                  <a:pt x="0" y="16"/>
                </a:lnTo>
                <a:lnTo>
                  <a:pt x="0" y="12"/>
                </a:lnTo>
                <a:lnTo>
                  <a:pt x="0" y="8"/>
                </a:lnTo>
                <a:lnTo>
                  <a:pt x="2" y="4"/>
                </a:lnTo>
                <a:lnTo>
                  <a:pt x="6" y="2"/>
                </a:lnTo>
                <a:lnTo>
                  <a:pt x="10" y="0"/>
                </a:lnTo>
                <a:lnTo>
                  <a:pt x="14" y="2"/>
                </a:lnTo>
                <a:lnTo>
                  <a:pt x="18" y="4"/>
                </a:lnTo>
                <a:lnTo>
                  <a:pt x="20" y="8"/>
                </a:lnTo>
                <a:lnTo>
                  <a:pt x="22" y="12"/>
                </a:lnTo>
                <a:lnTo>
                  <a:pt x="20" y="16"/>
                </a:lnTo>
                <a:lnTo>
                  <a:pt x="18" y="20"/>
                </a:lnTo>
                <a:lnTo>
                  <a:pt x="14" y="22"/>
                </a:lnTo>
                <a:lnTo>
                  <a:pt x="12" y="22"/>
                </a:lnTo>
                <a:lnTo>
                  <a:pt x="10" y="22"/>
                </a:lnTo>
                <a:close/>
              </a:path>
            </a:pathLst>
          </a:custGeom>
          <a:solidFill>
            <a:srgbClr val="0092C8"/>
          </a:solidFill>
          <a:ln w="9525">
            <a:noFill/>
            <a:round/>
            <a:headEnd/>
            <a:tailEnd/>
          </a:ln>
        </p:spPr>
        <p:txBody>
          <a:bodyPr/>
          <a:lstStyle/>
          <a:p>
            <a:endParaRPr lang="en-US" dirty="0"/>
          </a:p>
        </p:txBody>
      </p:sp>
      <p:sp>
        <p:nvSpPr>
          <p:cNvPr id="47326" name="Line 222"/>
          <p:cNvSpPr>
            <a:spLocks noChangeShapeType="1"/>
          </p:cNvSpPr>
          <p:nvPr/>
        </p:nvSpPr>
        <p:spPr bwMode="auto">
          <a:xfrm>
            <a:off x="4911725" y="1819275"/>
            <a:ext cx="1301750" cy="1588"/>
          </a:xfrm>
          <a:prstGeom prst="line">
            <a:avLst/>
          </a:prstGeom>
          <a:noFill/>
          <a:ln w="9525">
            <a:solidFill>
              <a:srgbClr val="0092C8"/>
            </a:solidFill>
            <a:round/>
            <a:headEnd/>
            <a:tailEnd/>
          </a:ln>
        </p:spPr>
        <p:txBody>
          <a:bodyPr/>
          <a:lstStyle/>
          <a:p>
            <a:endParaRPr lang="en-US" dirty="0"/>
          </a:p>
        </p:txBody>
      </p:sp>
      <p:sp>
        <p:nvSpPr>
          <p:cNvPr id="47327" name="Line 223"/>
          <p:cNvSpPr>
            <a:spLocks noChangeShapeType="1"/>
          </p:cNvSpPr>
          <p:nvPr/>
        </p:nvSpPr>
        <p:spPr bwMode="auto">
          <a:xfrm flipH="1">
            <a:off x="4629150" y="1819275"/>
            <a:ext cx="406400" cy="1490663"/>
          </a:xfrm>
          <a:prstGeom prst="line">
            <a:avLst/>
          </a:prstGeom>
          <a:noFill/>
          <a:ln w="9525">
            <a:solidFill>
              <a:srgbClr val="0092C8"/>
            </a:solidFill>
            <a:round/>
            <a:headEnd/>
            <a:tailEnd/>
          </a:ln>
        </p:spPr>
        <p:txBody>
          <a:bodyPr/>
          <a:lstStyle/>
          <a:p>
            <a:endParaRPr lang="en-US" dirty="0"/>
          </a:p>
        </p:txBody>
      </p:sp>
      <p:sp>
        <p:nvSpPr>
          <p:cNvPr id="47328" name="Freeform 224"/>
          <p:cNvSpPr>
            <a:spLocks/>
          </p:cNvSpPr>
          <p:nvPr/>
        </p:nvSpPr>
        <p:spPr bwMode="auto">
          <a:xfrm>
            <a:off x="4610100" y="3300413"/>
            <a:ext cx="34925" cy="34925"/>
          </a:xfrm>
          <a:custGeom>
            <a:avLst/>
            <a:gdLst/>
            <a:ahLst/>
            <a:cxnLst>
              <a:cxn ang="0">
                <a:pos x="10" y="22"/>
              </a:cxn>
              <a:cxn ang="0">
                <a:pos x="6" y="22"/>
              </a:cxn>
              <a:cxn ang="0">
                <a:pos x="2" y="20"/>
              </a:cxn>
              <a:cxn ang="0">
                <a:pos x="0" y="16"/>
              </a:cxn>
              <a:cxn ang="0">
                <a:pos x="0" y="12"/>
              </a:cxn>
              <a:cxn ang="0">
                <a:pos x="0" y="8"/>
              </a:cxn>
              <a:cxn ang="0">
                <a:pos x="2" y="4"/>
              </a:cxn>
              <a:cxn ang="0">
                <a:pos x="6" y="2"/>
              </a:cxn>
              <a:cxn ang="0">
                <a:pos x="10" y="0"/>
              </a:cxn>
              <a:cxn ang="0">
                <a:pos x="14" y="2"/>
              </a:cxn>
              <a:cxn ang="0">
                <a:pos x="18" y="4"/>
              </a:cxn>
              <a:cxn ang="0">
                <a:pos x="20" y="8"/>
              </a:cxn>
              <a:cxn ang="0">
                <a:pos x="22" y="12"/>
              </a:cxn>
              <a:cxn ang="0">
                <a:pos x="20" y="16"/>
              </a:cxn>
              <a:cxn ang="0">
                <a:pos x="18" y="20"/>
              </a:cxn>
              <a:cxn ang="0">
                <a:pos x="14" y="22"/>
              </a:cxn>
              <a:cxn ang="0">
                <a:pos x="12" y="22"/>
              </a:cxn>
              <a:cxn ang="0">
                <a:pos x="10" y="22"/>
              </a:cxn>
            </a:cxnLst>
            <a:rect l="0" t="0" r="r" b="b"/>
            <a:pathLst>
              <a:path w="22" h="22">
                <a:moveTo>
                  <a:pt x="10" y="22"/>
                </a:moveTo>
                <a:lnTo>
                  <a:pt x="6" y="22"/>
                </a:lnTo>
                <a:lnTo>
                  <a:pt x="2" y="20"/>
                </a:lnTo>
                <a:lnTo>
                  <a:pt x="0" y="16"/>
                </a:lnTo>
                <a:lnTo>
                  <a:pt x="0" y="12"/>
                </a:lnTo>
                <a:lnTo>
                  <a:pt x="0" y="8"/>
                </a:lnTo>
                <a:lnTo>
                  <a:pt x="2" y="4"/>
                </a:lnTo>
                <a:lnTo>
                  <a:pt x="6" y="2"/>
                </a:lnTo>
                <a:lnTo>
                  <a:pt x="10" y="0"/>
                </a:lnTo>
                <a:lnTo>
                  <a:pt x="14" y="2"/>
                </a:lnTo>
                <a:lnTo>
                  <a:pt x="18" y="4"/>
                </a:lnTo>
                <a:lnTo>
                  <a:pt x="20" y="8"/>
                </a:lnTo>
                <a:lnTo>
                  <a:pt x="22" y="12"/>
                </a:lnTo>
                <a:lnTo>
                  <a:pt x="20" y="16"/>
                </a:lnTo>
                <a:lnTo>
                  <a:pt x="18" y="20"/>
                </a:lnTo>
                <a:lnTo>
                  <a:pt x="14" y="22"/>
                </a:lnTo>
                <a:lnTo>
                  <a:pt x="12" y="22"/>
                </a:lnTo>
                <a:lnTo>
                  <a:pt x="10" y="22"/>
                </a:lnTo>
                <a:close/>
              </a:path>
            </a:pathLst>
          </a:custGeom>
          <a:solidFill>
            <a:srgbClr val="0092C8"/>
          </a:solidFill>
          <a:ln w="9525">
            <a:noFill/>
            <a:round/>
            <a:headEnd/>
            <a:tailEnd/>
          </a:ln>
        </p:spPr>
        <p:txBody>
          <a:bodyPr/>
          <a:lstStyle/>
          <a:p>
            <a:endParaRPr lang="en-US" dirty="0"/>
          </a:p>
        </p:txBody>
      </p:sp>
      <p:sp>
        <p:nvSpPr>
          <p:cNvPr id="47329" name="Freeform 225"/>
          <p:cNvSpPr>
            <a:spLocks/>
          </p:cNvSpPr>
          <p:nvPr/>
        </p:nvSpPr>
        <p:spPr bwMode="auto">
          <a:xfrm>
            <a:off x="4956175" y="2038350"/>
            <a:ext cx="374650" cy="438150"/>
          </a:xfrm>
          <a:custGeom>
            <a:avLst/>
            <a:gdLst/>
            <a:ahLst/>
            <a:cxnLst>
              <a:cxn ang="0">
                <a:pos x="0" y="276"/>
              </a:cxn>
              <a:cxn ang="0">
                <a:pos x="164" y="0"/>
              </a:cxn>
              <a:cxn ang="0">
                <a:pos x="236" y="0"/>
              </a:cxn>
            </a:cxnLst>
            <a:rect l="0" t="0" r="r" b="b"/>
            <a:pathLst>
              <a:path w="236" h="276">
                <a:moveTo>
                  <a:pt x="0" y="276"/>
                </a:moveTo>
                <a:lnTo>
                  <a:pt x="164" y="0"/>
                </a:lnTo>
                <a:lnTo>
                  <a:pt x="236" y="0"/>
                </a:lnTo>
              </a:path>
            </a:pathLst>
          </a:custGeom>
          <a:noFill/>
          <a:ln w="9525">
            <a:solidFill>
              <a:srgbClr val="231F20"/>
            </a:solidFill>
            <a:prstDash val="solid"/>
            <a:round/>
            <a:headEnd/>
            <a:tailEnd/>
          </a:ln>
        </p:spPr>
        <p:txBody>
          <a:bodyPr/>
          <a:lstStyle/>
          <a:p>
            <a:endParaRPr lang="en-US" dirty="0"/>
          </a:p>
        </p:txBody>
      </p:sp>
      <p:sp>
        <p:nvSpPr>
          <p:cNvPr id="47330" name="Line 226"/>
          <p:cNvSpPr>
            <a:spLocks noChangeShapeType="1"/>
          </p:cNvSpPr>
          <p:nvPr/>
        </p:nvSpPr>
        <p:spPr bwMode="auto">
          <a:xfrm>
            <a:off x="2392363" y="2603500"/>
            <a:ext cx="1587" cy="382588"/>
          </a:xfrm>
          <a:prstGeom prst="line">
            <a:avLst/>
          </a:prstGeom>
          <a:noFill/>
          <a:ln w="9525">
            <a:solidFill>
              <a:srgbClr val="231F20"/>
            </a:solidFill>
            <a:round/>
            <a:headEnd/>
            <a:tailEnd/>
          </a:ln>
        </p:spPr>
        <p:txBody>
          <a:bodyPr/>
          <a:lstStyle/>
          <a:p>
            <a:endParaRPr lang="en-US" dirty="0"/>
          </a:p>
        </p:txBody>
      </p:sp>
      <p:sp>
        <p:nvSpPr>
          <p:cNvPr id="47331" name="Line 227"/>
          <p:cNvSpPr>
            <a:spLocks noChangeShapeType="1"/>
          </p:cNvSpPr>
          <p:nvPr/>
        </p:nvSpPr>
        <p:spPr bwMode="auto">
          <a:xfrm>
            <a:off x="1608138" y="2603500"/>
            <a:ext cx="1587" cy="174625"/>
          </a:xfrm>
          <a:prstGeom prst="line">
            <a:avLst/>
          </a:prstGeom>
          <a:noFill/>
          <a:ln w="9525">
            <a:solidFill>
              <a:srgbClr val="231F20"/>
            </a:solidFill>
            <a:round/>
            <a:headEnd/>
            <a:tailEnd/>
          </a:ln>
        </p:spPr>
        <p:txBody>
          <a:bodyPr/>
          <a:lstStyle/>
          <a:p>
            <a:endParaRPr lang="en-US" dirty="0"/>
          </a:p>
        </p:txBody>
      </p:sp>
      <p:sp>
        <p:nvSpPr>
          <p:cNvPr id="47332" name="Freeform 228"/>
          <p:cNvSpPr>
            <a:spLocks/>
          </p:cNvSpPr>
          <p:nvPr/>
        </p:nvSpPr>
        <p:spPr bwMode="auto">
          <a:xfrm>
            <a:off x="2424113" y="3970338"/>
            <a:ext cx="241300" cy="266700"/>
          </a:xfrm>
          <a:custGeom>
            <a:avLst/>
            <a:gdLst/>
            <a:ahLst/>
            <a:cxnLst>
              <a:cxn ang="0">
                <a:pos x="152" y="0"/>
              </a:cxn>
              <a:cxn ang="0">
                <a:pos x="52" y="168"/>
              </a:cxn>
              <a:cxn ang="0">
                <a:pos x="0" y="168"/>
              </a:cxn>
            </a:cxnLst>
            <a:rect l="0" t="0" r="r" b="b"/>
            <a:pathLst>
              <a:path w="152" h="168">
                <a:moveTo>
                  <a:pt x="152" y="0"/>
                </a:moveTo>
                <a:lnTo>
                  <a:pt x="52" y="168"/>
                </a:lnTo>
                <a:lnTo>
                  <a:pt x="0" y="168"/>
                </a:lnTo>
              </a:path>
            </a:pathLst>
          </a:custGeom>
          <a:noFill/>
          <a:ln w="9525">
            <a:solidFill>
              <a:srgbClr val="231F20"/>
            </a:solidFill>
            <a:prstDash val="solid"/>
            <a:round/>
            <a:headEnd/>
            <a:tailEnd/>
          </a:ln>
        </p:spPr>
        <p:txBody>
          <a:bodyPr/>
          <a:lstStyle/>
          <a:p>
            <a:endParaRPr lang="en-US" dirty="0"/>
          </a:p>
        </p:txBody>
      </p:sp>
      <p:sp>
        <p:nvSpPr>
          <p:cNvPr id="47333" name="Line 229"/>
          <p:cNvSpPr>
            <a:spLocks noChangeShapeType="1"/>
          </p:cNvSpPr>
          <p:nvPr/>
        </p:nvSpPr>
        <p:spPr bwMode="auto">
          <a:xfrm>
            <a:off x="4529138" y="4059238"/>
            <a:ext cx="179387" cy="1587"/>
          </a:xfrm>
          <a:prstGeom prst="line">
            <a:avLst/>
          </a:prstGeom>
          <a:noFill/>
          <a:ln w="9525">
            <a:solidFill>
              <a:srgbClr val="231F20"/>
            </a:solidFill>
            <a:round/>
            <a:headEnd/>
            <a:tailEnd/>
          </a:ln>
        </p:spPr>
        <p:txBody>
          <a:bodyPr/>
          <a:lstStyle/>
          <a:p>
            <a:endParaRPr lang="en-US" dirty="0"/>
          </a:p>
        </p:txBody>
      </p:sp>
      <p:sp>
        <p:nvSpPr>
          <p:cNvPr id="47334" name="Line 230"/>
          <p:cNvSpPr>
            <a:spLocks noChangeShapeType="1"/>
          </p:cNvSpPr>
          <p:nvPr/>
        </p:nvSpPr>
        <p:spPr bwMode="auto">
          <a:xfrm>
            <a:off x="4376738" y="4884738"/>
            <a:ext cx="573087" cy="1587"/>
          </a:xfrm>
          <a:prstGeom prst="line">
            <a:avLst/>
          </a:prstGeom>
          <a:noFill/>
          <a:ln w="9525">
            <a:solidFill>
              <a:srgbClr val="231F20"/>
            </a:solidFill>
            <a:round/>
            <a:headEnd/>
            <a:tailEnd/>
          </a:ln>
        </p:spPr>
        <p:txBody>
          <a:bodyPr/>
          <a:lstStyle/>
          <a:p>
            <a:endParaRPr lang="en-US" dirty="0"/>
          </a:p>
        </p:txBody>
      </p:sp>
      <p:sp>
        <p:nvSpPr>
          <p:cNvPr id="47335" name="Line 231"/>
          <p:cNvSpPr>
            <a:spLocks noChangeShapeType="1"/>
          </p:cNvSpPr>
          <p:nvPr/>
        </p:nvSpPr>
        <p:spPr bwMode="auto">
          <a:xfrm>
            <a:off x="4452938" y="4357688"/>
            <a:ext cx="779462" cy="1587"/>
          </a:xfrm>
          <a:prstGeom prst="line">
            <a:avLst/>
          </a:prstGeom>
          <a:noFill/>
          <a:ln w="9525">
            <a:solidFill>
              <a:srgbClr val="231F20"/>
            </a:solidFill>
            <a:round/>
            <a:headEnd/>
            <a:tailEnd/>
          </a:ln>
        </p:spPr>
        <p:txBody>
          <a:bodyPr/>
          <a:lstStyle/>
          <a:p>
            <a:endParaRPr lang="en-US" dirty="0"/>
          </a:p>
        </p:txBody>
      </p:sp>
      <p:sp>
        <p:nvSpPr>
          <p:cNvPr id="47336" name="Line 232"/>
          <p:cNvSpPr>
            <a:spLocks noChangeShapeType="1"/>
          </p:cNvSpPr>
          <p:nvPr/>
        </p:nvSpPr>
        <p:spPr bwMode="auto">
          <a:xfrm flipH="1">
            <a:off x="5302250" y="3849688"/>
            <a:ext cx="835025" cy="1587"/>
          </a:xfrm>
          <a:prstGeom prst="line">
            <a:avLst/>
          </a:prstGeom>
          <a:noFill/>
          <a:ln w="9525">
            <a:solidFill>
              <a:srgbClr val="0092C8"/>
            </a:solidFill>
            <a:round/>
            <a:headEnd/>
            <a:tailEnd/>
          </a:ln>
        </p:spPr>
        <p:txBody>
          <a:bodyPr/>
          <a:lstStyle/>
          <a:p>
            <a:endParaRPr lang="en-US" dirty="0"/>
          </a:p>
        </p:txBody>
      </p:sp>
      <p:sp>
        <p:nvSpPr>
          <p:cNvPr id="47337" name="Freeform 233"/>
          <p:cNvSpPr>
            <a:spLocks/>
          </p:cNvSpPr>
          <p:nvPr/>
        </p:nvSpPr>
        <p:spPr bwMode="auto">
          <a:xfrm>
            <a:off x="5283200" y="3833813"/>
            <a:ext cx="34925" cy="31750"/>
          </a:xfrm>
          <a:custGeom>
            <a:avLst/>
            <a:gdLst/>
            <a:ahLst/>
            <a:cxnLst>
              <a:cxn ang="0">
                <a:pos x="0" y="10"/>
              </a:cxn>
              <a:cxn ang="0">
                <a:pos x="0" y="14"/>
              </a:cxn>
              <a:cxn ang="0">
                <a:pos x="4" y="18"/>
              </a:cxn>
              <a:cxn ang="0">
                <a:pos x="6" y="20"/>
              </a:cxn>
              <a:cxn ang="0">
                <a:pos x="10" y="20"/>
              </a:cxn>
              <a:cxn ang="0">
                <a:pos x="14" y="20"/>
              </a:cxn>
              <a:cxn ang="0">
                <a:pos x="18" y="18"/>
              </a:cxn>
              <a:cxn ang="0">
                <a:pos x="20" y="14"/>
              </a:cxn>
              <a:cxn ang="0">
                <a:pos x="22" y="10"/>
              </a:cxn>
              <a:cxn ang="0">
                <a:pos x="20" y="6"/>
              </a:cxn>
              <a:cxn ang="0">
                <a:pos x="18" y="2"/>
              </a:cxn>
              <a:cxn ang="0">
                <a:pos x="14" y="0"/>
              </a:cxn>
              <a:cxn ang="0">
                <a:pos x="10" y="0"/>
              </a:cxn>
              <a:cxn ang="0">
                <a:pos x="6" y="0"/>
              </a:cxn>
              <a:cxn ang="0">
                <a:pos x="4" y="2"/>
              </a:cxn>
              <a:cxn ang="0">
                <a:pos x="0" y="6"/>
              </a:cxn>
              <a:cxn ang="0">
                <a:pos x="0" y="8"/>
              </a:cxn>
              <a:cxn ang="0">
                <a:pos x="0" y="10"/>
              </a:cxn>
            </a:cxnLst>
            <a:rect l="0" t="0" r="r" b="b"/>
            <a:pathLst>
              <a:path w="22" h="20">
                <a:moveTo>
                  <a:pt x="0" y="10"/>
                </a:moveTo>
                <a:lnTo>
                  <a:pt x="0" y="14"/>
                </a:lnTo>
                <a:lnTo>
                  <a:pt x="4" y="18"/>
                </a:lnTo>
                <a:lnTo>
                  <a:pt x="6" y="20"/>
                </a:lnTo>
                <a:lnTo>
                  <a:pt x="10" y="20"/>
                </a:lnTo>
                <a:lnTo>
                  <a:pt x="14" y="20"/>
                </a:lnTo>
                <a:lnTo>
                  <a:pt x="18" y="18"/>
                </a:lnTo>
                <a:lnTo>
                  <a:pt x="20" y="14"/>
                </a:lnTo>
                <a:lnTo>
                  <a:pt x="22" y="10"/>
                </a:lnTo>
                <a:lnTo>
                  <a:pt x="20" y="6"/>
                </a:lnTo>
                <a:lnTo>
                  <a:pt x="18" y="2"/>
                </a:lnTo>
                <a:lnTo>
                  <a:pt x="14" y="0"/>
                </a:lnTo>
                <a:lnTo>
                  <a:pt x="10" y="0"/>
                </a:lnTo>
                <a:lnTo>
                  <a:pt x="6" y="0"/>
                </a:lnTo>
                <a:lnTo>
                  <a:pt x="4" y="2"/>
                </a:lnTo>
                <a:lnTo>
                  <a:pt x="0" y="6"/>
                </a:lnTo>
                <a:lnTo>
                  <a:pt x="0" y="8"/>
                </a:lnTo>
                <a:lnTo>
                  <a:pt x="0" y="10"/>
                </a:lnTo>
                <a:close/>
              </a:path>
            </a:pathLst>
          </a:custGeom>
          <a:solidFill>
            <a:srgbClr val="0092C8"/>
          </a:solidFill>
          <a:ln w="9525">
            <a:noFill/>
            <a:round/>
            <a:headEnd/>
            <a:tailEnd/>
          </a:ln>
        </p:spPr>
        <p:txBody>
          <a:bodyPr/>
          <a:lstStyle/>
          <a:p>
            <a:endParaRPr lang="en-US" dirty="0"/>
          </a:p>
        </p:txBody>
      </p:sp>
      <p:sp>
        <p:nvSpPr>
          <p:cNvPr id="47338" name="Line 234"/>
          <p:cNvSpPr>
            <a:spLocks noChangeShapeType="1"/>
          </p:cNvSpPr>
          <p:nvPr/>
        </p:nvSpPr>
        <p:spPr bwMode="auto">
          <a:xfrm flipV="1">
            <a:off x="6137275" y="3595688"/>
            <a:ext cx="1588" cy="520700"/>
          </a:xfrm>
          <a:prstGeom prst="line">
            <a:avLst/>
          </a:prstGeom>
          <a:noFill/>
          <a:ln w="9525">
            <a:solidFill>
              <a:srgbClr val="0092C8"/>
            </a:solidFill>
            <a:round/>
            <a:headEnd/>
            <a:tailEnd/>
          </a:ln>
        </p:spPr>
        <p:txBody>
          <a:bodyPr/>
          <a:lstStyle/>
          <a:p>
            <a:endParaRPr lang="en-US" dirty="0"/>
          </a:p>
        </p:txBody>
      </p:sp>
      <p:sp>
        <p:nvSpPr>
          <p:cNvPr id="47339" name="Line 235"/>
          <p:cNvSpPr>
            <a:spLocks noChangeShapeType="1"/>
          </p:cNvSpPr>
          <p:nvPr/>
        </p:nvSpPr>
        <p:spPr bwMode="auto">
          <a:xfrm flipV="1">
            <a:off x="6149975" y="4246563"/>
            <a:ext cx="1588" cy="400050"/>
          </a:xfrm>
          <a:prstGeom prst="line">
            <a:avLst/>
          </a:prstGeom>
          <a:noFill/>
          <a:ln w="9525">
            <a:solidFill>
              <a:srgbClr val="0092C8"/>
            </a:solidFill>
            <a:round/>
            <a:headEnd/>
            <a:tailEnd/>
          </a:ln>
        </p:spPr>
        <p:txBody>
          <a:bodyPr/>
          <a:lstStyle/>
          <a:p>
            <a:endParaRPr lang="en-US" dirty="0"/>
          </a:p>
        </p:txBody>
      </p:sp>
      <p:sp>
        <p:nvSpPr>
          <p:cNvPr id="47340" name="Line 236"/>
          <p:cNvSpPr>
            <a:spLocks noChangeShapeType="1"/>
          </p:cNvSpPr>
          <p:nvPr/>
        </p:nvSpPr>
        <p:spPr bwMode="auto">
          <a:xfrm flipH="1">
            <a:off x="5454650" y="4557713"/>
            <a:ext cx="695325" cy="1587"/>
          </a:xfrm>
          <a:prstGeom prst="line">
            <a:avLst/>
          </a:prstGeom>
          <a:noFill/>
          <a:ln w="9525">
            <a:solidFill>
              <a:srgbClr val="0092C8"/>
            </a:solidFill>
            <a:round/>
            <a:headEnd/>
            <a:tailEnd/>
          </a:ln>
        </p:spPr>
        <p:txBody>
          <a:bodyPr/>
          <a:lstStyle/>
          <a:p>
            <a:endParaRPr lang="en-US" dirty="0"/>
          </a:p>
        </p:txBody>
      </p:sp>
      <p:sp>
        <p:nvSpPr>
          <p:cNvPr id="47341" name="Freeform 237"/>
          <p:cNvSpPr>
            <a:spLocks/>
          </p:cNvSpPr>
          <p:nvPr/>
        </p:nvSpPr>
        <p:spPr bwMode="auto">
          <a:xfrm>
            <a:off x="5438775" y="4541838"/>
            <a:ext cx="34925" cy="34925"/>
          </a:xfrm>
          <a:custGeom>
            <a:avLst/>
            <a:gdLst/>
            <a:ahLst/>
            <a:cxnLst>
              <a:cxn ang="0">
                <a:pos x="0" y="12"/>
              </a:cxn>
              <a:cxn ang="0">
                <a:pos x="2" y="16"/>
              </a:cxn>
              <a:cxn ang="0">
                <a:pos x="4" y="20"/>
              </a:cxn>
              <a:cxn ang="0">
                <a:pos x="8" y="22"/>
              </a:cxn>
              <a:cxn ang="0">
                <a:pos x="12" y="22"/>
              </a:cxn>
              <a:cxn ang="0">
                <a:pos x="16" y="22"/>
              </a:cxn>
              <a:cxn ang="0">
                <a:pos x="20" y="20"/>
              </a:cxn>
              <a:cxn ang="0">
                <a:pos x="22" y="16"/>
              </a:cxn>
              <a:cxn ang="0">
                <a:pos x="22" y="12"/>
              </a:cxn>
              <a:cxn ang="0">
                <a:pos x="22" y="8"/>
              </a:cxn>
              <a:cxn ang="0">
                <a:pos x="20" y="4"/>
              </a:cxn>
              <a:cxn ang="0">
                <a:pos x="16" y="2"/>
              </a:cxn>
              <a:cxn ang="0">
                <a:pos x="12" y="0"/>
              </a:cxn>
              <a:cxn ang="0">
                <a:pos x="8" y="2"/>
              </a:cxn>
              <a:cxn ang="0">
                <a:pos x="4" y="4"/>
              </a:cxn>
              <a:cxn ang="0">
                <a:pos x="2" y="8"/>
              </a:cxn>
              <a:cxn ang="0">
                <a:pos x="2" y="12"/>
              </a:cxn>
              <a:cxn ang="0">
                <a:pos x="0" y="12"/>
              </a:cxn>
            </a:cxnLst>
            <a:rect l="0" t="0" r="r" b="b"/>
            <a:pathLst>
              <a:path w="22" h="22">
                <a:moveTo>
                  <a:pt x="0" y="12"/>
                </a:moveTo>
                <a:lnTo>
                  <a:pt x="2" y="16"/>
                </a:lnTo>
                <a:lnTo>
                  <a:pt x="4" y="20"/>
                </a:lnTo>
                <a:lnTo>
                  <a:pt x="8" y="22"/>
                </a:lnTo>
                <a:lnTo>
                  <a:pt x="12" y="22"/>
                </a:lnTo>
                <a:lnTo>
                  <a:pt x="16" y="22"/>
                </a:lnTo>
                <a:lnTo>
                  <a:pt x="20" y="20"/>
                </a:lnTo>
                <a:lnTo>
                  <a:pt x="22" y="16"/>
                </a:lnTo>
                <a:lnTo>
                  <a:pt x="22" y="12"/>
                </a:lnTo>
                <a:lnTo>
                  <a:pt x="22" y="8"/>
                </a:lnTo>
                <a:lnTo>
                  <a:pt x="20" y="4"/>
                </a:lnTo>
                <a:lnTo>
                  <a:pt x="16" y="2"/>
                </a:lnTo>
                <a:lnTo>
                  <a:pt x="12" y="0"/>
                </a:lnTo>
                <a:lnTo>
                  <a:pt x="8" y="2"/>
                </a:lnTo>
                <a:lnTo>
                  <a:pt x="4" y="4"/>
                </a:lnTo>
                <a:lnTo>
                  <a:pt x="2" y="8"/>
                </a:lnTo>
                <a:lnTo>
                  <a:pt x="2" y="12"/>
                </a:lnTo>
                <a:lnTo>
                  <a:pt x="0" y="12"/>
                </a:lnTo>
                <a:close/>
              </a:path>
            </a:pathLst>
          </a:custGeom>
          <a:solidFill>
            <a:srgbClr val="0092C8"/>
          </a:solidFill>
          <a:ln w="9525">
            <a:noFill/>
            <a:round/>
            <a:headEnd/>
            <a:tailEnd/>
          </a:ln>
        </p:spPr>
        <p:txBody>
          <a:bodyPr/>
          <a:lstStyle/>
          <a:p>
            <a:endParaRPr lang="en-US" dirty="0"/>
          </a:p>
        </p:txBody>
      </p:sp>
      <p:sp>
        <p:nvSpPr>
          <p:cNvPr id="47342" name="Line 238"/>
          <p:cNvSpPr>
            <a:spLocks noChangeShapeType="1"/>
          </p:cNvSpPr>
          <p:nvPr/>
        </p:nvSpPr>
        <p:spPr bwMode="auto">
          <a:xfrm flipV="1">
            <a:off x="6137275" y="4786313"/>
            <a:ext cx="1588" cy="695325"/>
          </a:xfrm>
          <a:prstGeom prst="line">
            <a:avLst/>
          </a:prstGeom>
          <a:noFill/>
          <a:ln w="9525">
            <a:solidFill>
              <a:srgbClr val="0092C8"/>
            </a:solidFill>
            <a:round/>
            <a:headEnd/>
            <a:tailEnd/>
          </a:ln>
        </p:spPr>
        <p:txBody>
          <a:bodyPr/>
          <a:lstStyle/>
          <a:p>
            <a:endParaRPr lang="en-US" dirty="0"/>
          </a:p>
        </p:txBody>
      </p:sp>
      <p:sp>
        <p:nvSpPr>
          <p:cNvPr id="47343" name="Line 239"/>
          <p:cNvSpPr>
            <a:spLocks noChangeShapeType="1"/>
          </p:cNvSpPr>
          <p:nvPr/>
        </p:nvSpPr>
        <p:spPr bwMode="auto">
          <a:xfrm flipH="1">
            <a:off x="5781675" y="5221288"/>
            <a:ext cx="361950" cy="1587"/>
          </a:xfrm>
          <a:prstGeom prst="line">
            <a:avLst/>
          </a:prstGeom>
          <a:noFill/>
          <a:ln w="9525">
            <a:solidFill>
              <a:srgbClr val="0092C8"/>
            </a:solidFill>
            <a:round/>
            <a:headEnd/>
            <a:tailEnd/>
          </a:ln>
        </p:spPr>
        <p:txBody>
          <a:bodyPr/>
          <a:lstStyle/>
          <a:p>
            <a:endParaRPr lang="en-US" dirty="0"/>
          </a:p>
        </p:txBody>
      </p:sp>
      <p:sp>
        <p:nvSpPr>
          <p:cNvPr id="47344" name="Freeform 240"/>
          <p:cNvSpPr>
            <a:spLocks/>
          </p:cNvSpPr>
          <p:nvPr/>
        </p:nvSpPr>
        <p:spPr bwMode="auto">
          <a:xfrm>
            <a:off x="5772150" y="5205413"/>
            <a:ext cx="34925" cy="34925"/>
          </a:xfrm>
          <a:custGeom>
            <a:avLst/>
            <a:gdLst/>
            <a:ahLst/>
            <a:cxnLst>
              <a:cxn ang="0">
                <a:pos x="0" y="10"/>
              </a:cxn>
              <a:cxn ang="0">
                <a:pos x="0" y="14"/>
              </a:cxn>
              <a:cxn ang="0">
                <a:pos x="2" y="18"/>
              </a:cxn>
              <a:cxn ang="0">
                <a:pos x="6" y="20"/>
              </a:cxn>
              <a:cxn ang="0">
                <a:pos x="10" y="22"/>
              </a:cxn>
              <a:cxn ang="0">
                <a:pos x="14" y="20"/>
              </a:cxn>
              <a:cxn ang="0">
                <a:pos x="18" y="18"/>
              </a:cxn>
              <a:cxn ang="0">
                <a:pos x="20" y="14"/>
              </a:cxn>
              <a:cxn ang="0">
                <a:pos x="22" y="10"/>
              </a:cxn>
              <a:cxn ang="0">
                <a:pos x="20" y="6"/>
              </a:cxn>
              <a:cxn ang="0">
                <a:pos x="18" y="2"/>
              </a:cxn>
              <a:cxn ang="0">
                <a:pos x="14" y="0"/>
              </a:cxn>
              <a:cxn ang="0">
                <a:pos x="10" y="0"/>
              </a:cxn>
              <a:cxn ang="0">
                <a:pos x="6" y="0"/>
              </a:cxn>
              <a:cxn ang="0">
                <a:pos x="2" y="2"/>
              </a:cxn>
              <a:cxn ang="0">
                <a:pos x="0" y="6"/>
              </a:cxn>
              <a:cxn ang="0">
                <a:pos x="0" y="8"/>
              </a:cxn>
              <a:cxn ang="0">
                <a:pos x="0" y="10"/>
              </a:cxn>
            </a:cxnLst>
            <a:rect l="0" t="0" r="r" b="b"/>
            <a:pathLst>
              <a:path w="22" h="22">
                <a:moveTo>
                  <a:pt x="0" y="10"/>
                </a:moveTo>
                <a:lnTo>
                  <a:pt x="0" y="14"/>
                </a:lnTo>
                <a:lnTo>
                  <a:pt x="2" y="18"/>
                </a:lnTo>
                <a:lnTo>
                  <a:pt x="6" y="20"/>
                </a:lnTo>
                <a:lnTo>
                  <a:pt x="10" y="22"/>
                </a:lnTo>
                <a:lnTo>
                  <a:pt x="14" y="20"/>
                </a:lnTo>
                <a:lnTo>
                  <a:pt x="18" y="18"/>
                </a:lnTo>
                <a:lnTo>
                  <a:pt x="20" y="14"/>
                </a:lnTo>
                <a:lnTo>
                  <a:pt x="22" y="10"/>
                </a:lnTo>
                <a:lnTo>
                  <a:pt x="20" y="6"/>
                </a:lnTo>
                <a:lnTo>
                  <a:pt x="18" y="2"/>
                </a:lnTo>
                <a:lnTo>
                  <a:pt x="14" y="0"/>
                </a:lnTo>
                <a:lnTo>
                  <a:pt x="10" y="0"/>
                </a:lnTo>
                <a:lnTo>
                  <a:pt x="6" y="0"/>
                </a:lnTo>
                <a:lnTo>
                  <a:pt x="2" y="2"/>
                </a:lnTo>
                <a:lnTo>
                  <a:pt x="0" y="6"/>
                </a:lnTo>
                <a:lnTo>
                  <a:pt x="0" y="8"/>
                </a:lnTo>
                <a:lnTo>
                  <a:pt x="0" y="10"/>
                </a:lnTo>
                <a:close/>
              </a:path>
            </a:pathLst>
          </a:custGeom>
          <a:solidFill>
            <a:srgbClr val="0092C8"/>
          </a:solidFill>
          <a:ln w="9525">
            <a:noFill/>
            <a:round/>
            <a:headEnd/>
            <a:tailEnd/>
          </a:ln>
        </p:spPr>
        <p:txBody>
          <a:bodyPr/>
          <a:lstStyle/>
          <a:p>
            <a:endParaRPr lang="en-US" dirty="0"/>
          </a:p>
        </p:txBody>
      </p:sp>
      <p:sp>
        <p:nvSpPr>
          <p:cNvPr id="47345" name="Rectangle 241"/>
          <p:cNvSpPr>
            <a:spLocks noChangeArrowheads="1"/>
          </p:cNvSpPr>
          <p:nvPr/>
        </p:nvSpPr>
        <p:spPr bwMode="auto">
          <a:xfrm>
            <a:off x="1498600" y="1133475"/>
            <a:ext cx="1268413" cy="485775"/>
          </a:xfrm>
          <a:prstGeom prst="rect">
            <a:avLst/>
          </a:prstGeom>
          <a:noFill/>
          <a:ln w="9525">
            <a:noFill/>
            <a:miter lim="800000"/>
            <a:headEnd/>
            <a:tailEnd/>
          </a:ln>
        </p:spPr>
        <p:txBody>
          <a:bodyPr wrap="none" lIns="0" tIns="0" rIns="0" bIns="0">
            <a:spAutoFit/>
          </a:bodyPr>
          <a:lstStyle/>
          <a:p>
            <a:pPr eaLnBrk="1" hangingPunct="1">
              <a:lnSpc>
                <a:spcPct val="90000"/>
              </a:lnSpc>
            </a:pPr>
            <a:r>
              <a:rPr lang="en-US" sz="1000" dirty="0">
                <a:solidFill>
                  <a:srgbClr val="0092C8"/>
                </a:solidFill>
                <a:latin typeface="Arial Black" charset="0"/>
              </a:rPr>
              <a:t>    Ligand (1st </a:t>
            </a:r>
          </a:p>
          <a:p>
            <a:pPr eaLnBrk="1" hangingPunct="1">
              <a:lnSpc>
                <a:spcPct val="90000"/>
              </a:lnSpc>
            </a:pPr>
            <a:r>
              <a:rPr lang="en-US" sz="1000" dirty="0">
                <a:solidFill>
                  <a:srgbClr val="0092C8"/>
                </a:solidFill>
                <a:latin typeface="Arial Black" charset="0"/>
              </a:rPr>
              <a:t>messenger) binds </a:t>
            </a:r>
          </a:p>
          <a:p>
            <a:pPr eaLnBrk="1" hangingPunct="1">
              <a:lnSpc>
                <a:spcPct val="90000"/>
              </a:lnSpc>
            </a:pPr>
            <a:r>
              <a:rPr lang="en-US" sz="1000" dirty="0">
                <a:solidFill>
                  <a:srgbClr val="0092C8"/>
                </a:solidFill>
                <a:latin typeface="Arial Black" charset="0"/>
              </a:rPr>
              <a:t>to the receptor.</a:t>
            </a:r>
            <a:endParaRPr lang="en-US" sz="1800" dirty="0">
              <a:latin typeface="Arial" charset="0"/>
            </a:endParaRPr>
          </a:p>
        </p:txBody>
      </p:sp>
      <p:sp>
        <p:nvSpPr>
          <p:cNvPr id="47346" name="Rectangle 242"/>
          <p:cNvSpPr>
            <a:spLocks noChangeArrowheads="1"/>
          </p:cNvSpPr>
          <p:nvPr/>
        </p:nvSpPr>
        <p:spPr bwMode="auto">
          <a:xfrm>
            <a:off x="2908300" y="1160463"/>
            <a:ext cx="1808163" cy="485775"/>
          </a:xfrm>
          <a:prstGeom prst="rect">
            <a:avLst/>
          </a:prstGeom>
          <a:noFill/>
          <a:ln w="9525">
            <a:noFill/>
            <a:miter lim="800000"/>
            <a:headEnd/>
            <a:tailEnd/>
          </a:ln>
        </p:spPr>
        <p:txBody>
          <a:bodyPr wrap="none" lIns="0" tIns="0" rIns="0" bIns="0">
            <a:spAutoFit/>
          </a:bodyPr>
          <a:lstStyle/>
          <a:p>
            <a:pPr eaLnBrk="1" hangingPunct="1">
              <a:lnSpc>
                <a:spcPct val="90000"/>
              </a:lnSpc>
            </a:pPr>
            <a:r>
              <a:rPr lang="en-US" sz="1000" dirty="0">
                <a:solidFill>
                  <a:srgbClr val="0092C8"/>
                </a:solidFill>
                <a:latin typeface="Arial Black" charset="0"/>
              </a:rPr>
              <a:t>    The activated receptor </a:t>
            </a:r>
          </a:p>
          <a:p>
            <a:pPr eaLnBrk="1" hangingPunct="1">
              <a:lnSpc>
                <a:spcPct val="90000"/>
              </a:lnSpc>
            </a:pPr>
            <a:r>
              <a:rPr lang="en-US" sz="1000" dirty="0">
                <a:solidFill>
                  <a:srgbClr val="0092C8"/>
                </a:solidFill>
                <a:latin typeface="Arial Black" charset="0"/>
              </a:rPr>
              <a:t>binds to a G protein and </a:t>
            </a:r>
          </a:p>
          <a:p>
            <a:pPr eaLnBrk="1" hangingPunct="1">
              <a:lnSpc>
                <a:spcPct val="90000"/>
              </a:lnSpc>
            </a:pPr>
            <a:r>
              <a:rPr lang="en-US" sz="1000" dirty="0">
                <a:solidFill>
                  <a:srgbClr val="0092C8"/>
                </a:solidFill>
                <a:latin typeface="Arial Black" charset="0"/>
              </a:rPr>
              <a:t>activates it.</a:t>
            </a:r>
            <a:endParaRPr lang="en-US" sz="1800" dirty="0">
              <a:latin typeface="Arial" charset="0"/>
            </a:endParaRPr>
          </a:p>
        </p:txBody>
      </p:sp>
      <p:sp>
        <p:nvSpPr>
          <p:cNvPr id="47347" name="Rectangle 243"/>
          <p:cNvSpPr>
            <a:spLocks noChangeArrowheads="1"/>
          </p:cNvSpPr>
          <p:nvPr/>
        </p:nvSpPr>
        <p:spPr bwMode="auto">
          <a:xfrm>
            <a:off x="4927600" y="1157288"/>
            <a:ext cx="2262188" cy="6477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000" dirty="0">
                <a:solidFill>
                  <a:srgbClr val="0092C8"/>
                </a:solidFill>
                <a:latin typeface="Arial Black" charset="0"/>
              </a:rPr>
              <a:t>    Activated G protein activates </a:t>
            </a:r>
          </a:p>
          <a:p>
            <a:pPr eaLnBrk="1" hangingPunct="1">
              <a:lnSpc>
                <a:spcPct val="90000"/>
              </a:lnSpc>
            </a:pPr>
            <a:r>
              <a:rPr lang="en-US" sz="1000" dirty="0">
                <a:solidFill>
                  <a:srgbClr val="0092C8"/>
                </a:solidFill>
                <a:latin typeface="Arial Black" charset="0"/>
              </a:rPr>
              <a:t>(or inactivates) effector protein </a:t>
            </a:r>
          </a:p>
          <a:p>
            <a:pPr eaLnBrk="1" hangingPunct="1">
              <a:lnSpc>
                <a:spcPct val="90000"/>
              </a:lnSpc>
            </a:pPr>
            <a:r>
              <a:rPr lang="en-US" sz="1000" dirty="0">
                <a:solidFill>
                  <a:srgbClr val="0092C8"/>
                </a:solidFill>
                <a:latin typeface="Arial Black" charset="0"/>
              </a:rPr>
              <a:t>(e.g., an enzyme) by causing its </a:t>
            </a:r>
          </a:p>
          <a:p>
            <a:pPr eaLnBrk="1" hangingPunct="1">
              <a:lnSpc>
                <a:spcPct val="90000"/>
              </a:lnSpc>
            </a:pPr>
            <a:r>
              <a:rPr lang="en-US" sz="1000" dirty="0">
                <a:solidFill>
                  <a:srgbClr val="0092C8"/>
                </a:solidFill>
                <a:latin typeface="Arial Black" charset="0"/>
              </a:rPr>
              <a:t>shape to change.</a:t>
            </a:r>
            <a:endParaRPr lang="en-US" sz="1800" dirty="0">
              <a:latin typeface="Arial" charset="0"/>
            </a:endParaRPr>
          </a:p>
        </p:txBody>
      </p:sp>
      <p:sp>
        <p:nvSpPr>
          <p:cNvPr id="47348" name="Rectangle 244"/>
          <p:cNvSpPr>
            <a:spLocks noChangeArrowheads="1"/>
          </p:cNvSpPr>
          <p:nvPr/>
        </p:nvSpPr>
        <p:spPr bwMode="auto">
          <a:xfrm>
            <a:off x="7118350" y="1817688"/>
            <a:ext cx="1060450" cy="152400"/>
          </a:xfrm>
          <a:prstGeom prst="rect">
            <a:avLst/>
          </a:prstGeom>
          <a:noFill/>
          <a:ln w="9525">
            <a:noFill/>
            <a:miter lim="800000"/>
            <a:headEnd/>
            <a:tailEnd/>
          </a:ln>
        </p:spPr>
        <p:txBody>
          <a:bodyPr wrap="none" lIns="0" tIns="0" rIns="0" bIns="0">
            <a:spAutoFit/>
          </a:bodyPr>
          <a:lstStyle/>
          <a:p>
            <a:pPr eaLnBrk="1" hangingPunct="1"/>
            <a:r>
              <a:rPr lang="en-US" sz="1000" b="1" i="1" dirty="0">
                <a:solidFill>
                  <a:srgbClr val="231F20"/>
                </a:solidFill>
                <a:latin typeface="Arial" charset="0"/>
              </a:rPr>
              <a:t>Extracellular fluid</a:t>
            </a:r>
            <a:endParaRPr lang="en-US" sz="1800" dirty="0">
              <a:latin typeface="Arial" charset="0"/>
            </a:endParaRPr>
          </a:p>
        </p:txBody>
      </p:sp>
      <p:sp>
        <p:nvSpPr>
          <p:cNvPr id="47349" name="Rectangle 245"/>
          <p:cNvSpPr>
            <a:spLocks noChangeArrowheads="1"/>
          </p:cNvSpPr>
          <p:nvPr/>
        </p:nvSpPr>
        <p:spPr bwMode="auto">
          <a:xfrm>
            <a:off x="7229475" y="5605463"/>
            <a:ext cx="1019175" cy="152400"/>
          </a:xfrm>
          <a:prstGeom prst="rect">
            <a:avLst/>
          </a:prstGeom>
          <a:noFill/>
          <a:ln w="9525">
            <a:noFill/>
            <a:miter lim="800000"/>
            <a:headEnd/>
            <a:tailEnd/>
          </a:ln>
        </p:spPr>
        <p:txBody>
          <a:bodyPr wrap="none" lIns="0" tIns="0" rIns="0" bIns="0">
            <a:spAutoFit/>
          </a:bodyPr>
          <a:lstStyle/>
          <a:p>
            <a:pPr eaLnBrk="1" hangingPunct="1"/>
            <a:r>
              <a:rPr lang="en-US" sz="1000" b="1" i="1" dirty="0">
                <a:solidFill>
                  <a:srgbClr val="231F20"/>
                </a:solidFill>
                <a:latin typeface="Arial" charset="0"/>
              </a:rPr>
              <a:t>Intracellular fluid</a:t>
            </a:r>
            <a:endParaRPr lang="en-US" sz="1800" dirty="0">
              <a:latin typeface="Arial" charset="0"/>
            </a:endParaRPr>
          </a:p>
        </p:txBody>
      </p:sp>
      <p:sp>
        <p:nvSpPr>
          <p:cNvPr id="47350" name="Rectangle 246"/>
          <p:cNvSpPr>
            <a:spLocks noChangeArrowheads="1"/>
          </p:cNvSpPr>
          <p:nvPr/>
        </p:nvSpPr>
        <p:spPr bwMode="auto">
          <a:xfrm>
            <a:off x="2409825" y="4300538"/>
            <a:ext cx="274638" cy="152400"/>
          </a:xfrm>
          <a:prstGeom prst="rect">
            <a:avLst/>
          </a:prstGeom>
          <a:noFill/>
          <a:ln w="9525">
            <a:noFill/>
            <a:miter lim="800000"/>
            <a:headEnd/>
            <a:tailEnd/>
          </a:ln>
        </p:spPr>
        <p:txBody>
          <a:bodyPr wrap="none" lIns="0" tIns="0" rIns="0" bIns="0">
            <a:spAutoFit/>
          </a:bodyPr>
          <a:lstStyle/>
          <a:p>
            <a:pPr eaLnBrk="1" hangingPunct="1"/>
            <a:r>
              <a:rPr lang="en-US" sz="1000" b="1" dirty="0">
                <a:solidFill>
                  <a:srgbClr val="231F20"/>
                </a:solidFill>
                <a:latin typeface="Arial" charset="0"/>
              </a:rPr>
              <a:t>GDP</a:t>
            </a:r>
            <a:endParaRPr lang="en-US" sz="1800" b="1" dirty="0">
              <a:latin typeface="Arial" charset="0"/>
            </a:endParaRPr>
          </a:p>
        </p:txBody>
      </p:sp>
      <p:sp>
        <p:nvSpPr>
          <p:cNvPr id="47351" name="Rectangle 247"/>
          <p:cNvSpPr>
            <a:spLocks noChangeArrowheads="1"/>
          </p:cNvSpPr>
          <p:nvPr/>
        </p:nvSpPr>
        <p:spPr bwMode="auto">
          <a:xfrm>
            <a:off x="3784600" y="4287838"/>
            <a:ext cx="666750" cy="304800"/>
          </a:xfrm>
          <a:prstGeom prst="rect">
            <a:avLst/>
          </a:prstGeom>
          <a:noFill/>
          <a:ln w="9525">
            <a:noFill/>
            <a:miter lim="800000"/>
            <a:headEnd/>
            <a:tailEnd/>
          </a:ln>
        </p:spPr>
        <p:txBody>
          <a:bodyPr wrap="none" lIns="0" tIns="0" rIns="0" bIns="0">
            <a:spAutoFit/>
          </a:bodyPr>
          <a:lstStyle/>
          <a:p>
            <a:pPr eaLnBrk="1" hangingPunct="1"/>
            <a:r>
              <a:rPr lang="en-US" sz="1000" b="1" dirty="0">
                <a:solidFill>
                  <a:srgbClr val="231F20"/>
                </a:solidFill>
                <a:latin typeface="Arial" charset="0"/>
              </a:rPr>
              <a:t>Active 2nd</a:t>
            </a:r>
          </a:p>
          <a:p>
            <a:pPr eaLnBrk="1" hangingPunct="1"/>
            <a:r>
              <a:rPr lang="en-US" sz="1000" b="1" dirty="0">
                <a:solidFill>
                  <a:srgbClr val="231F20"/>
                </a:solidFill>
                <a:latin typeface="Arial" charset="0"/>
              </a:rPr>
              <a:t>messenger</a:t>
            </a:r>
            <a:endParaRPr lang="en-US" sz="1800" b="1" dirty="0">
              <a:latin typeface="Arial" charset="0"/>
            </a:endParaRPr>
          </a:p>
        </p:txBody>
      </p:sp>
      <p:sp>
        <p:nvSpPr>
          <p:cNvPr id="47352" name="Rectangle 248"/>
          <p:cNvSpPr>
            <a:spLocks noChangeArrowheads="1"/>
          </p:cNvSpPr>
          <p:nvPr/>
        </p:nvSpPr>
        <p:spPr bwMode="auto">
          <a:xfrm>
            <a:off x="3787775" y="4821238"/>
            <a:ext cx="569913" cy="457200"/>
          </a:xfrm>
          <a:prstGeom prst="rect">
            <a:avLst/>
          </a:prstGeom>
          <a:noFill/>
          <a:ln w="9525">
            <a:noFill/>
            <a:miter lim="800000"/>
            <a:headEnd/>
            <a:tailEnd/>
          </a:ln>
        </p:spPr>
        <p:txBody>
          <a:bodyPr wrap="none" lIns="0" tIns="0" rIns="0" bIns="0">
            <a:spAutoFit/>
          </a:bodyPr>
          <a:lstStyle/>
          <a:p>
            <a:pPr eaLnBrk="1" hangingPunct="1"/>
            <a:r>
              <a:rPr lang="en-US" sz="1000" b="1" dirty="0">
                <a:solidFill>
                  <a:srgbClr val="231F20"/>
                </a:solidFill>
                <a:latin typeface="Arial" charset="0"/>
              </a:rPr>
              <a:t>Activated</a:t>
            </a:r>
          </a:p>
          <a:p>
            <a:pPr eaLnBrk="1" hangingPunct="1"/>
            <a:r>
              <a:rPr lang="en-US" sz="1000" b="1" dirty="0">
                <a:solidFill>
                  <a:srgbClr val="231F20"/>
                </a:solidFill>
                <a:latin typeface="Arial" charset="0"/>
              </a:rPr>
              <a:t>kinase</a:t>
            </a:r>
          </a:p>
          <a:p>
            <a:pPr eaLnBrk="1" hangingPunct="1"/>
            <a:r>
              <a:rPr lang="en-US" sz="1000" b="1" dirty="0">
                <a:solidFill>
                  <a:srgbClr val="231F20"/>
                </a:solidFill>
                <a:latin typeface="Arial" charset="0"/>
              </a:rPr>
              <a:t>enzymes</a:t>
            </a:r>
            <a:endParaRPr lang="en-US" sz="1800" b="1" dirty="0">
              <a:latin typeface="Arial" charset="0"/>
            </a:endParaRPr>
          </a:p>
        </p:txBody>
      </p:sp>
      <p:sp>
        <p:nvSpPr>
          <p:cNvPr id="47353" name="Rectangle 249"/>
          <p:cNvSpPr>
            <a:spLocks noChangeArrowheads="1"/>
          </p:cNvSpPr>
          <p:nvPr/>
        </p:nvSpPr>
        <p:spPr bwMode="auto">
          <a:xfrm>
            <a:off x="5372100" y="1976438"/>
            <a:ext cx="1019175" cy="304800"/>
          </a:xfrm>
          <a:prstGeom prst="rect">
            <a:avLst/>
          </a:prstGeom>
          <a:noFill/>
          <a:ln w="9525">
            <a:noFill/>
            <a:miter lim="800000"/>
            <a:headEnd/>
            <a:tailEnd/>
          </a:ln>
        </p:spPr>
        <p:txBody>
          <a:bodyPr wrap="none" lIns="0" tIns="0" rIns="0" bIns="0">
            <a:spAutoFit/>
          </a:bodyPr>
          <a:lstStyle/>
          <a:p>
            <a:pPr eaLnBrk="1" hangingPunct="1"/>
            <a:r>
              <a:rPr lang="en-US" sz="1000" b="1" dirty="0">
                <a:solidFill>
                  <a:srgbClr val="231F20"/>
                </a:solidFill>
                <a:latin typeface="Arial" charset="0"/>
              </a:rPr>
              <a:t>Effector protein</a:t>
            </a:r>
          </a:p>
          <a:p>
            <a:pPr eaLnBrk="1" hangingPunct="1"/>
            <a:r>
              <a:rPr lang="en-US" sz="1000" b="1" dirty="0">
                <a:solidFill>
                  <a:srgbClr val="231F20"/>
                </a:solidFill>
                <a:latin typeface="Arial" charset="0"/>
              </a:rPr>
              <a:t>(e.g., an enzyme)</a:t>
            </a:r>
            <a:endParaRPr lang="en-US" sz="1800" b="1" dirty="0">
              <a:latin typeface="Arial" charset="0"/>
            </a:endParaRPr>
          </a:p>
        </p:txBody>
      </p:sp>
      <p:sp>
        <p:nvSpPr>
          <p:cNvPr id="47354" name="Rectangle 250"/>
          <p:cNvSpPr>
            <a:spLocks noChangeArrowheads="1"/>
          </p:cNvSpPr>
          <p:nvPr/>
        </p:nvSpPr>
        <p:spPr bwMode="auto">
          <a:xfrm>
            <a:off x="2228850" y="2471738"/>
            <a:ext cx="549275" cy="152400"/>
          </a:xfrm>
          <a:prstGeom prst="rect">
            <a:avLst/>
          </a:prstGeom>
          <a:noFill/>
          <a:ln w="9525">
            <a:noFill/>
            <a:miter lim="800000"/>
            <a:headEnd/>
            <a:tailEnd/>
          </a:ln>
        </p:spPr>
        <p:txBody>
          <a:bodyPr wrap="none" lIns="0" tIns="0" rIns="0" bIns="0">
            <a:spAutoFit/>
          </a:bodyPr>
          <a:lstStyle/>
          <a:p>
            <a:pPr eaLnBrk="1" hangingPunct="1"/>
            <a:r>
              <a:rPr lang="en-US" sz="1000" b="1" dirty="0">
                <a:solidFill>
                  <a:srgbClr val="231F20"/>
                </a:solidFill>
                <a:latin typeface="Arial" charset="0"/>
              </a:rPr>
              <a:t>Receptor</a:t>
            </a:r>
            <a:endParaRPr lang="en-US" sz="1800" b="1" dirty="0">
              <a:latin typeface="Arial" charset="0"/>
            </a:endParaRPr>
          </a:p>
        </p:txBody>
      </p:sp>
      <p:sp>
        <p:nvSpPr>
          <p:cNvPr id="47355" name="Rectangle 251"/>
          <p:cNvSpPr>
            <a:spLocks noChangeArrowheads="1"/>
          </p:cNvSpPr>
          <p:nvPr/>
        </p:nvSpPr>
        <p:spPr bwMode="auto">
          <a:xfrm>
            <a:off x="1838325" y="4167188"/>
            <a:ext cx="563563" cy="152400"/>
          </a:xfrm>
          <a:prstGeom prst="rect">
            <a:avLst/>
          </a:prstGeom>
          <a:noFill/>
          <a:ln w="9525">
            <a:noFill/>
            <a:miter lim="800000"/>
            <a:headEnd/>
            <a:tailEnd/>
          </a:ln>
        </p:spPr>
        <p:txBody>
          <a:bodyPr wrap="none" lIns="0" tIns="0" rIns="0" bIns="0">
            <a:spAutoFit/>
          </a:bodyPr>
          <a:lstStyle/>
          <a:p>
            <a:pPr eaLnBrk="1" hangingPunct="1"/>
            <a:r>
              <a:rPr lang="en-US" sz="1000" b="1" dirty="0">
                <a:solidFill>
                  <a:srgbClr val="231F20"/>
                </a:solidFill>
                <a:latin typeface="Arial" charset="0"/>
              </a:rPr>
              <a:t>G protein</a:t>
            </a:r>
            <a:endParaRPr lang="en-US" sz="1800" b="1" dirty="0">
              <a:latin typeface="Arial" charset="0"/>
            </a:endParaRPr>
          </a:p>
        </p:txBody>
      </p:sp>
      <p:sp>
        <p:nvSpPr>
          <p:cNvPr id="47356" name="Rectangle 252"/>
          <p:cNvSpPr>
            <a:spLocks noChangeArrowheads="1"/>
          </p:cNvSpPr>
          <p:nvPr/>
        </p:nvSpPr>
        <p:spPr bwMode="auto">
          <a:xfrm>
            <a:off x="1377950" y="2452688"/>
            <a:ext cx="415925" cy="152400"/>
          </a:xfrm>
          <a:prstGeom prst="rect">
            <a:avLst/>
          </a:prstGeom>
          <a:noFill/>
          <a:ln w="9525">
            <a:noFill/>
            <a:miter lim="800000"/>
            <a:headEnd/>
            <a:tailEnd/>
          </a:ln>
        </p:spPr>
        <p:txBody>
          <a:bodyPr wrap="none" lIns="0" tIns="0" rIns="0" bIns="0">
            <a:spAutoFit/>
          </a:bodyPr>
          <a:lstStyle/>
          <a:p>
            <a:pPr eaLnBrk="1" hangingPunct="1"/>
            <a:r>
              <a:rPr lang="en-US" sz="1000" b="1" dirty="0">
                <a:solidFill>
                  <a:srgbClr val="231F20"/>
                </a:solidFill>
                <a:latin typeface="Arial" charset="0"/>
              </a:rPr>
              <a:t>Ligand</a:t>
            </a:r>
            <a:endParaRPr lang="en-US" sz="1800" b="1" dirty="0">
              <a:latin typeface="Arial" charset="0"/>
            </a:endParaRPr>
          </a:p>
        </p:txBody>
      </p:sp>
      <p:sp>
        <p:nvSpPr>
          <p:cNvPr id="47357" name="Rectangle 253"/>
          <p:cNvSpPr>
            <a:spLocks noChangeArrowheads="1"/>
          </p:cNvSpPr>
          <p:nvPr/>
        </p:nvSpPr>
        <p:spPr bwMode="auto">
          <a:xfrm>
            <a:off x="4132263" y="5427663"/>
            <a:ext cx="2103437" cy="304800"/>
          </a:xfrm>
          <a:prstGeom prst="rect">
            <a:avLst/>
          </a:prstGeom>
          <a:noFill/>
          <a:ln w="9525">
            <a:noFill/>
            <a:miter lim="800000"/>
            <a:headEnd/>
            <a:tailEnd/>
          </a:ln>
        </p:spPr>
        <p:txBody>
          <a:bodyPr wrap="none" lIns="0" tIns="0" rIns="0" bIns="0">
            <a:spAutoFit/>
          </a:bodyPr>
          <a:lstStyle/>
          <a:p>
            <a:pPr algn="ctr" eaLnBrk="1" hangingPunct="1"/>
            <a:r>
              <a:rPr lang="en-US" sz="1000" b="1" dirty="0">
                <a:solidFill>
                  <a:srgbClr val="231F20"/>
                </a:solidFill>
                <a:latin typeface="Arial" charset="0"/>
              </a:rPr>
              <a:t>Cascade of cellular responses </a:t>
            </a:r>
          </a:p>
          <a:p>
            <a:pPr algn="ctr" eaLnBrk="1" hangingPunct="1"/>
            <a:r>
              <a:rPr lang="en-US" sz="1000" b="1" dirty="0">
                <a:solidFill>
                  <a:srgbClr val="231F20"/>
                </a:solidFill>
                <a:latin typeface="Arial" charset="0"/>
              </a:rPr>
              <a:t>(metabolic and structural changes)</a:t>
            </a:r>
            <a:endParaRPr lang="en-US" sz="1800" b="1" dirty="0">
              <a:latin typeface="Arial" charset="0"/>
            </a:endParaRPr>
          </a:p>
        </p:txBody>
      </p:sp>
      <p:sp>
        <p:nvSpPr>
          <p:cNvPr id="47358" name="Rectangle 254"/>
          <p:cNvSpPr>
            <a:spLocks noChangeArrowheads="1"/>
          </p:cNvSpPr>
          <p:nvPr/>
        </p:nvSpPr>
        <p:spPr bwMode="auto">
          <a:xfrm>
            <a:off x="6253163" y="3592513"/>
            <a:ext cx="1973262" cy="571500"/>
          </a:xfrm>
          <a:prstGeom prst="rect">
            <a:avLst/>
          </a:prstGeom>
          <a:noFill/>
          <a:ln w="9525">
            <a:noFill/>
            <a:miter lim="800000"/>
            <a:headEnd/>
            <a:tailEnd/>
          </a:ln>
        </p:spPr>
        <p:txBody>
          <a:bodyPr wrap="none" lIns="0" tIns="0" rIns="0" bIns="0">
            <a:spAutoFit/>
          </a:bodyPr>
          <a:lstStyle/>
          <a:p>
            <a:pPr eaLnBrk="1" hangingPunct="1">
              <a:lnSpc>
                <a:spcPct val="80000"/>
              </a:lnSpc>
            </a:pPr>
            <a:r>
              <a:rPr lang="en-US" sz="1000" dirty="0">
                <a:solidFill>
                  <a:srgbClr val="0092C8"/>
                </a:solidFill>
                <a:latin typeface="Arial Black" charset="0"/>
              </a:rPr>
              <a:t>    Activated effector </a:t>
            </a:r>
          </a:p>
          <a:p>
            <a:pPr eaLnBrk="1" hangingPunct="1">
              <a:lnSpc>
                <a:spcPct val="80000"/>
              </a:lnSpc>
            </a:pPr>
            <a:r>
              <a:rPr lang="en-US" sz="1000" dirty="0">
                <a:solidFill>
                  <a:srgbClr val="0092C8"/>
                </a:solidFill>
                <a:latin typeface="Arial Black" charset="0"/>
              </a:rPr>
              <a:t>enzymes catalyze reactions </a:t>
            </a:r>
          </a:p>
          <a:p>
            <a:pPr eaLnBrk="1" hangingPunct="1">
              <a:lnSpc>
                <a:spcPct val="80000"/>
              </a:lnSpc>
            </a:pPr>
            <a:r>
              <a:rPr lang="en-US" sz="1000" dirty="0">
                <a:solidFill>
                  <a:srgbClr val="0092C8"/>
                </a:solidFill>
                <a:latin typeface="Arial Black" charset="0"/>
              </a:rPr>
              <a:t>that produce 2nd </a:t>
            </a:r>
          </a:p>
          <a:p>
            <a:pPr eaLnBrk="1" hangingPunct="1">
              <a:lnSpc>
                <a:spcPct val="80000"/>
              </a:lnSpc>
            </a:pPr>
            <a:r>
              <a:rPr lang="en-US" sz="1000" dirty="0">
                <a:solidFill>
                  <a:srgbClr val="0092C8"/>
                </a:solidFill>
                <a:latin typeface="Arial Black" charset="0"/>
              </a:rPr>
              <a:t>messengers in the cell</a:t>
            </a:r>
            <a:endParaRPr lang="en-US" sz="1800" dirty="0">
              <a:latin typeface="Arial" charset="0"/>
            </a:endParaRPr>
          </a:p>
        </p:txBody>
      </p:sp>
      <p:sp>
        <p:nvSpPr>
          <p:cNvPr id="47359" name="Rectangle 255"/>
          <p:cNvSpPr>
            <a:spLocks noChangeArrowheads="1"/>
          </p:cNvSpPr>
          <p:nvPr/>
        </p:nvSpPr>
        <p:spPr bwMode="auto">
          <a:xfrm>
            <a:off x="6269038" y="4271963"/>
            <a:ext cx="1671637" cy="428625"/>
          </a:xfrm>
          <a:prstGeom prst="rect">
            <a:avLst/>
          </a:prstGeom>
          <a:noFill/>
          <a:ln w="9525">
            <a:noFill/>
            <a:miter lim="800000"/>
            <a:headEnd/>
            <a:tailEnd/>
          </a:ln>
        </p:spPr>
        <p:txBody>
          <a:bodyPr wrap="none" lIns="0" tIns="0" rIns="0" bIns="0">
            <a:spAutoFit/>
          </a:bodyPr>
          <a:lstStyle/>
          <a:p>
            <a:pPr eaLnBrk="1" hangingPunct="1">
              <a:lnSpc>
                <a:spcPct val="80000"/>
              </a:lnSpc>
            </a:pPr>
            <a:r>
              <a:rPr lang="en-US" sz="1000" dirty="0">
                <a:solidFill>
                  <a:srgbClr val="0092C8"/>
                </a:solidFill>
                <a:latin typeface="Arial Black" charset="0"/>
              </a:rPr>
              <a:t>    Second messengers </a:t>
            </a:r>
          </a:p>
          <a:p>
            <a:pPr eaLnBrk="1" hangingPunct="1">
              <a:lnSpc>
                <a:spcPct val="80000"/>
              </a:lnSpc>
            </a:pPr>
            <a:r>
              <a:rPr lang="en-US" sz="1000" dirty="0">
                <a:solidFill>
                  <a:srgbClr val="0092C8"/>
                </a:solidFill>
                <a:latin typeface="Arial Black" charset="0"/>
              </a:rPr>
              <a:t>activate other enzymes </a:t>
            </a:r>
          </a:p>
          <a:p>
            <a:pPr eaLnBrk="1" hangingPunct="1">
              <a:lnSpc>
                <a:spcPct val="80000"/>
              </a:lnSpc>
            </a:pPr>
            <a:r>
              <a:rPr lang="en-US" sz="1000" dirty="0">
                <a:solidFill>
                  <a:srgbClr val="0092C8"/>
                </a:solidFill>
                <a:latin typeface="Arial Black" charset="0"/>
              </a:rPr>
              <a:t>or ion channels</a:t>
            </a:r>
            <a:endParaRPr lang="en-US" sz="1800" dirty="0">
              <a:latin typeface="Arial" charset="0"/>
            </a:endParaRPr>
          </a:p>
        </p:txBody>
      </p:sp>
      <p:sp>
        <p:nvSpPr>
          <p:cNvPr id="47360" name="Rectangle 256"/>
          <p:cNvSpPr>
            <a:spLocks noChangeArrowheads="1"/>
          </p:cNvSpPr>
          <p:nvPr/>
        </p:nvSpPr>
        <p:spPr bwMode="auto">
          <a:xfrm>
            <a:off x="6261100" y="4779963"/>
            <a:ext cx="2243138" cy="809625"/>
          </a:xfrm>
          <a:prstGeom prst="rect">
            <a:avLst/>
          </a:prstGeom>
          <a:noFill/>
          <a:ln w="9525">
            <a:noFill/>
            <a:miter lim="800000"/>
            <a:headEnd/>
            <a:tailEnd/>
          </a:ln>
        </p:spPr>
        <p:txBody>
          <a:bodyPr wrap="none" lIns="0" tIns="0" rIns="0" bIns="0">
            <a:spAutoFit/>
          </a:bodyPr>
          <a:lstStyle/>
          <a:p>
            <a:pPr eaLnBrk="1" hangingPunct="1">
              <a:lnSpc>
                <a:spcPct val="90000"/>
              </a:lnSpc>
            </a:pPr>
            <a:r>
              <a:rPr lang="en-US" sz="1000" dirty="0">
                <a:solidFill>
                  <a:srgbClr val="0092C8"/>
                </a:solidFill>
                <a:latin typeface="Arial Black" charset="0"/>
              </a:rPr>
              <a:t>    Kinase enzymes transfer </a:t>
            </a:r>
          </a:p>
          <a:p>
            <a:pPr eaLnBrk="1" hangingPunct="1">
              <a:lnSpc>
                <a:spcPct val="90000"/>
              </a:lnSpc>
            </a:pPr>
            <a:r>
              <a:rPr lang="en-US" sz="1000" dirty="0">
                <a:solidFill>
                  <a:srgbClr val="0092C8"/>
                </a:solidFill>
                <a:latin typeface="Arial Black" charset="0"/>
              </a:rPr>
              <a:t>phosphate groups from ATP to </a:t>
            </a:r>
          </a:p>
          <a:p>
            <a:pPr eaLnBrk="1" hangingPunct="1">
              <a:lnSpc>
                <a:spcPct val="90000"/>
              </a:lnSpc>
            </a:pPr>
            <a:r>
              <a:rPr lang="en-US" sz="1000" dirty="0">
                <a:solidFill>
                  <a:srgbClr val="0092C8"/>
                </a:solidFill>
                <a:latin typeface="Arial Black" charset="0"/>
              </a:rPr>
              <a:t>specific proteins and activate a </a:t>
            </a:r>
          </a:p>
          <a:p>
            <a:pPr eaLnBrk="1" hangingPunct="1">
              <a:lnSpc>
                <a:spcPct val="90000"/>
              </a:lnSpc>
            </a:pPr>
            <a:r>
              <a:rPr lang="en-US" sz="1000" dirty="0">
                <a:solidFill>
                  <a:srgbClr val="0092C8"/>
                </a:solidFill>
                <a:latin typeface="Arial Black" charset="0"/>
              </a:rPr>
              <a:t>series of other enzymes that </a:t>
            </a:r>
          </a:p>
          <a:p>
            <a:pPr eaLnBrk="1" hangingPunct="1">
              <a:lnSpc>
                <a:spcPct val="90000"/>
              </a:lnSpc>
            </a:pPr>
            <a:r>
              <a:rPr lang="en-US" sz="1000" dirty="0">
                <a:solidFill>
                  <a:srgbClr val="0092C8"/>
                </a:solidFill>
                <a:latin typeface="Arial Black" charset="0"/>
              </a:rPr>
              <a:t>trigger various cell responses.</a:t>
            </a:r>
            <a:endParaRPr lang="en-US" sz="1800" dirty="0">
              <a:latin typeface="Arial" charset="0"/>
            </a:endParaRPr>
          </a:p>
        </p:txBody>
      </p:sp>
      <p:sp>
        <p:nvSpPr>
          <p:cNvPr id="47361" name="Rectangle 257"/>
          <p:cNvSpPr>
            <a:spLocks noChangeArrowheads="1"/>
          </p:cNvSpPr>
          <p:nvPr/>
        </p:nvSpPr>
        <p:spPr bwMode="auto">
          <a:xfrm>
            <a:off x="3784600" y="3989388"/>
            <a:ext cx="765175" cy="304800"/>
          </a:xfrm>
          <a:prstGeom prst="rect">
            <a:avLst/>
          </a:prstGeom>
          <a:noFill/>
          <a:ln w="9525">
            <a:noFill/>
            <a:miter lim="800000"/>
            <a:headEnd/>
            <a:tailEnd/>
          </a:ln>
        </p:spPr>
        <p:txBody>
          <a:bodyPr wrap="none" lIns="0" tIns="0" rIns="0" bIns="0">
            <a:spAutoFit/>
          </a:bodyPr>
          <a:lstStyle/>
          <a:p>
            <a:pPr eaLnBrk="1" hangingPunct="1"/>
            <a:r>
              <a:rPr lang="en-US" sz="1000" b="1" dirty="0">
                <a:solidFill>
                  <a:srgbClr val="231F20"/>
                </a:solidFill>
                <a:latin typeface="Arial" charset="0"/>
              </a:rPr>
              <a:t>Inactive 2nd </a:t>
            </a:r>
          </a:p>
          <a:p>
            <a:pPr eaLnBrk="1" hangingPunct="1"/>
            <a:r>
              <a:rPr lang="en-US" sz="1000" b="1" dirty="0">
                <a:solidFill>
                  <a:srgbClr val="231F20"/>
                </a:solidFill>
                <a:latin typeface="Arial" charset="0"/>
              </a:rPr>
              <a:t>messenger</a:t>
            </a:r>
            <a:endParaRPr lang="en-US" sz="1800" b="1" dirty="0">
              <a:latin typeface="Arial" charset="0"/>
            </a:endParaRPr>
          </a:p>
        </p:txBody>
      </p:sp>
      <p:sp>
        <p:nvSpPr>
          <p:cNvPr id="47362" name="Oval 258"/>
          <p:cNvSpPr>
            <a:spLocks noChangeAspect="1" noChangeArrowheads="1"/>
          </p:cNvSpPr>
          <p:nvPr/>
        </p:nvSpPr>
        <p:spPr bwMode="auto">
          <a:xfrm>
            <a:off x="2865438" y="1147763"/>
            <a:ext cx="173037" cy="173037"/>
          </a:xfrm>
          <a:prstGeom prst="ellipse">
            <a:avLst/>
          </a:prstGeom>
          <a:solidFill>
            <a:schemeClr val="bg1"/>
          </a:solidFill>
          <a:ln w="12700">
            <a:solidFill>
              <a:srgbClr val="0092C8"/>
            </a:solidFill>
            <a:round/>
            <a:headEnd/>
            <a:tailEnd/>
          </a:ln>
          <a:effectLst/>
        </p:spPr>
        <p:txBody>
          <a:bodyPr wrap="none" anchor="ctr"/>
          <a:lstStyle/>
          <a:p>
            <a:pPr algn="ctr"/>
            <a:r>
              <a:rPr lang="en-US" sz="1000" b="1" dirty="0">
                <a:solidFill>
                  <a:srgbClr val="0092C8"/>
                </a:solidFill>
                <a:latin typeface="Arial Black" charset="0"/>
              </a:rPr>
              <a:t>2</a:t>
            </a:r>
            <a:endParaRPr lang="en-US" sz="1000" dirty="0">
              <a:latin typeface="Arial Black" charset="0"/>
            </a:endParaRPr>
          </a:p>
        </p:txBody>
      </p:sp>
      <p:sp>
        <p:nvSpPr>
          <p:cNvPr id="47363" name="Oval 259"/>
          <p:cNvSpPr>
            <a:spLocks noChangeAspect="1" noChangeArrowheads="1"/>
          </p:cNvSpPr>
          <p:nvPr/>
        </p:nvSpPr>
        <p:spPr bwMode="auto">
          <a:xfrm>
            <a:off x="4892675" y="1139825"/>
            <a:ext cx="173038" cy="173038"/>
          </a:xfrm>
          <a:prstGeom prst="ellipse">
            <a:avLst/>
          </a:prstGeom>
          <a:solidFill>
            <a:schemeClr val="bg1"/>
          </a:solidFill>
          <a:ln w="12700">
            <a:solidFill>
              <a:srgbClr val="0092C8"/>
            </a:solidFill>
            <a:round/>
            <a:headEnd/>
            <a:tailEnd/>
          </a:ln>
          <a:effectLst/>
        </p:spPr>
        <p:txBody>
          <a:bodyPr wrap="none" anchor="ctr"/>
          <a:lstStyle/>
          <a:p>
            <a:pPr algn="ctr"/>
            <a:r>
              <a:rPr lang="en-US" sz="1000" b="1" dirty="0">
                <a:solidFill>
                  <a:srgbClr val="0092C8"/>
                </a:solidFill>
                <a:latin typeface="Arial Black" charset="0"/>
              </a:rPr>
              <a:t>3</a:t>
            </a:r>
            <a:endParaRPr lang="en-US" sz="1000" dirty="0">
              <a:latin typeface="Arial Black" charset="0"/>
            </a:endParaRPr>
          </a:p>
        </p:txBody>
      </p:sp>
      <p:sp>
        <p:nvSpPr>
          <p:cNvPr id="47364" name="Oval 260"/>
          <p:cNvSpPr>
            <a:spLocks noChangeAspect="1" noChangeArrowheads="1"/>
          </p:cNvSpPr>
          <p:nvPr/>
        </p:nvSpPr>
        <p:spPr bwMode="auto">
          <a:xfrm>
            <a:off x="6219825" y="3570288"/>
            <a:ext cx="173038" cy="173037"/>
          </a:xfrm>
          <a:prstGeom prst="ellipse">
            <a:avLst/>
          </a:prstGeom>
          <a:solidFill>
            <a:schemeClr val="bg1"/>
          </a:solidFill>
          <a:ln w="12700">
            <a:solidFill>
              <a:srgbClr val="0092C8"/>
            </a:solidFill>
            <a:round/>
            <a:headEnd/>
            <a:tailEnd/>
          </a:ln>
          <a:effectLst/>
        </p:spPr>
        <p:txBody>
          <a:bodyPr wrap="none" anchor="ctr"/>
          <a:lstStyle/>
          <a:p>
            <a:pPr algn="ctr"/>
            <a:r>
              <a:rPr lang="en-US" sz="1000" b="1" dirty="0">
                <a:solidFill>
                  <a:srgbClr val="0092C8"/>
                </a:solidFill>
                <a:latin typeface="Arial Black" charset="0"/>
              </a:rPr>
              <a:t>4</a:t>
            </a:r>
            <a:endParaRPr lang="en-US" sz="1000" dirty="0">
              <a:latin typeface="Arial Black" charset="0"/>
            </a:endParaRPr>
          </a:p>
        </p:txBody>
      </p:sp>
      <p:sp>
        <p:nvSpPr>
          <p:cNvPr id="47365" name="Oval 261"/>
          <p:cNvSpPr>
            <a:spLocks noChangeAspect="1" noChangeArrowheads="1"/>
          </p:cNvSpPr>
          <p:nvPr/>
        </p:nvSpPr>
        <p:spPr bwMode="auto">
          <a:xfrm>
            <a:off x="6226175" y="4248150"/>
            <a:ext cx="173038" cy="173038"/>
          </a:xfrm>
          <a:prstGeom prst="ellipse">
            <a:avLst/>
          </a:prstGeom>
          <a:solidFill>
            <a:schemeClr val="bg1"/>
          </a:solidFill>
          <a:ln w="12700">
            <a:solidFill>
              <a:srgbClr val="0092C8"/>
            </a:solidFill>
            <a:round/>
            <a:headEnd/>
            <a:tailEnd/>
          </a:ln>
          <a:effectLst/>
        </p:spPr>
        <p:txBody>
          <a:bodyPr wrap="none" anchor="ctr"/>
          <a:lstStyle/>
          <a:p>
            <a:pPr algn="ctr"/>
            <a:r>
              <a:rPr lang="en-US" sz="1000" b="1" dirty="0">
                <a:solidFill>
                  <a:srgbClr val="0092C8"/>
                </a:solidFill>
                <a:latin typeface="Arial Black" charset="0"/>
              </a:rPr>
              <a:t>5</a:t>
            </a:r>
            <a:endParaRPr lang="en-US" sz="1000" dirty="0">
              <a:latin typeface="Arial Black" charset="0"/>
            </a:endParaRPr>
          </a:p>
        </p:txBody>
      </p:sp>
      <p:sp>
        <p:nvSpPr>
          <p:cNvPr id="47366" name="Oval 262"/>
          <p:cNvSpPr>
            <a:spLocks noChangeAspect="1" noChangeArrowheads="1"/>
          </p:cNvSpPr>
          <p:nvPr/>
        </p:nvSpPr>
        <p:spPr bwMode="auto">
          <a:xfrm>
            <a:off x="6218238" y="4765675"/>
            <a:ext cx="173037" cy="173038"/>
          </a:xfrm>
          <a:prstGeom prst="ellipse">
            <a:avLst/>
          </a:prstGeom>
          <a:solidFill>
            <a:schemeClr val="bg1"/>
          </a:solidFill>
          <a:ln w="12700">
            <a:solidFill>
              <a:srgbClr val="0092C8"/>
            </a:solidFill>
            <a:round/>
            <a:headEnd/>
            <a:tailEnd/>
          </a:ln>
          <a:effectLst/>
        </p:spPr>
        <p:txBody>
          <a:bodyPr wrap="none" anchor="ctr"/>
          <a:lstStyle/>
          <a:p>
            <a:pPr algn="ctr"/>
            <a:r>
              <a:rPr lang="en-US" sz="1000" b="1" dirty="0">
                <a:solidFill>
                  <a:srgbClr val="0092C8"/>
                </a:solidFill>
                <a:latin typeface="Arial Black" charset="0"/>
              </a:rPr>
              <a:t>6</a:t>
            </a:r>
            <a:endParaRPr lang="en-US" sz="1000" dirty="0">
              <a:latin typeface="Arial Black" charset="0"/>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ChangeArrowheads="1"/>
          </p:cNvSpPr>
          <p:nvPr/>
        </p:nvSpPr>
        <p:spPr bwMode="auto">
          <a:xfrm>
            <a:off x="7669213" y="6581775"/>
            <a:ext cx="1471612" cy="274638"/>
          </a:xfrm>
          <a:prstGeom prst="rect">
            <a:avLst/>
          </a:prstGeom>
          <a:noFill/>
          <a:ln w="9525">
            <a:noFill/>
            <a:miter lim="800000"/>
            <a:headEnd/>
            <a:tailEnd/>
          </a:ln>
          <a:effectLst/>
        </p:spPr>
        <p:txBody>
          <a:bodyPr wrap="none">
            <a:spAutoFit/>
          </a:bodyPr>
          <a:lstStyle/>
          <a:p>
            <a:pPr algn="r"/>
            <a:r>
              <a:rPr lang="en-US" sz="1200" b="1" dirty="0">
                <a:latin typeface="Arial" charset="0"/>
              </a:rPr>
              <a:t>Figure 3.16 step 1</a:t>
            </a:r>
          </a:p>
        </p:txBody>
      </p:sp>
      <p:pic>
        <p:nvPicPr>
          <p:cNvPr id="70701" name="Picture 45" descr="figure_03_16_0-1.jpg                                           0005D108G5_01                          BF68DF32:"/>
          <p:cNvPicPr>
            <a:picLocks noChangeAspect="1" noChangeArrowheads="1"/>
          </p:cNvPicPr>
          <p:nvPr/>
        </p:nvPicPr>
        <p:blipFill>
          <a:blip r:embed="rId2" cstate="print"/>
          <a:srcRect t="18617"/>
          <a:stretch>
            <a:fillRect/>
          </a:stretch>
        </p:blipFill>
        <p:spPr bwMode="auto">
          <a:xfrm>
            <a:off x="455613" y="1022350"/>
            <a:ext cx="8231187" cy="4781550"/>
          </a:xfrm>
          <a:prstGeom prst="rect">
            <a:avLst/>
          </a:prstGeom>
          <a:noFill/>
        </p:spPr>
      </p:pic>
      <p:sp>
        <p:nvSpPr>
          <p:cNvPr id="70702" name="Oval 46"/>
          <p:cNvSpPr>
            <a:spLocks noChangeAspect="1" noChangeArrowheads="1"/>
          </p:cNvSpPr>
          <p:nvPr/>
        </p:nvSpPr>
        <p:spPr bwMode="auto">
          <a:xfrm>
            <a:off x="1450975" y="1149350"/>
            <a:ext cx="173038" cy="173038"/>
          </a:xfrm>
          <a:prstGeom prst="ellipse">
            <a:avLst/>
          </a:prstGeom>
          <a:solidFill>
            <a:schemeClr val="bg1"/>
          </a:solidFill>
          <a:ln w="12700">
            <a:solidFill>
              <a:srgbClr val="0092C8"/>
            </a:solidFill>
            <a:round/>
            <a:headEnd/>
            <a:tailEnd/>
          </a:ln>
          <a:effectLst/>
        </p:spPr>
        <p:txBody>
          <a:bodyPr wrap="none" anchor="ctr"/>
          <a:lstStyle/>
          <a:p>
            <a:pPr algn="ctr"/>
            <a:r>
              <a:rPr lang="en-US" sz="1000" b="1" dirty="0">
                <a:solidFill>
                  <a:srgbClr val="0092C8"/>
                </a:solidFill>
                <a:latin typeface="Arial Black" charset="0"/>
              </a:rPr>
              <a:t>1</a:t>
            </a:r>
            <a:endParaRPr lang="en-US" sz="1000" dirty="0">
              <a:latin typeface="Arial Black" charset="0"/>
            </a:endParaRPr>
          </a:p>
        </p:txBody>
      </p:sp>
      <p:sp>
        <p:nvSpPr>
          <p:cNvPr id="70703" name="Line 47"/>
          <p:cNvSpPr>
            <a:spLocks noChangeShapeType="1"/>
          </p:cNvSpPr>
          <p:nvPr/>
        </p:nvSpPr>
        <p:spPr bwMode="auto">
          <a:xfrm>
            <a:off x="1446213" y="1676400"/>
            <a:ext cx="1225550" cy="1588"/>
          </a:xfrm>
          <a:prstGeom prst="line">
            <a:avLst/>
          </a:prstGeom>
          <a:noFill/>
          <a:ln w="9525">
            <a:solidFill>
              <a:srgbClr val="0092C8"/>
            </a:solidFill>
            <a:round/>
            <a:headEnd/>
            <a:tailEnd/>
          </a:ln>
        </p:spPr>
        <p:txBody>
          <a:bodyPr/>
          <a:lstStyle/>
          <a:p>
            <a:endParaRPr lang="en-US" dirty="0"/>
          </a:p>
        </p:txBody>
      </p:sp>
      <p:sp>
        <p:nvSpPr>
          <p:cNvPr id="70704" name="Line 48"/>
          <p:cNvSpPr>
            <a:spLocks noChangeShapeType="1"/>
          </p:cNvSpPr>
          <p:nvPr/>
        </p:nvSpPr>
        <p:spPr bwMode="auto">
          <a:xfrm>
            <a:off x="1852613" y="1682750"/>
            <a:ext cx="1587" cy="1133475"/>
          </a:xfrm>
          <a:prstGeom prst="line">
            <a:avLst/>
          </a:prstGeom>
          <a:noFill/>
          <a:ln w="9525">
            <a:solidFill>
              <a:srgbClr val="0092C8"/>
            </a:solidFill>
            <a:round/>
            <a:headEnd/>
            <a:tailEnd/>
          </a:ln>
        </p:spPr>
        <p:txBody>
          <a:bodyPr/>
          <a:lstStyle/>
          <a:p>
            <a:endParaRPr lang="en-US" dirty="0"/>
          </a:p>
        </p:txBody>
      </p:sp>
      <p:sp>
        <p:nvSpPr>
          <p:cNvPr id="70705" name="Freeform 49"/>
          <p:cNvSpPr>
            <a:spLocks/>
          </p:cNvSpPr>
          <p:nvPr/>
        </p:nvSpPr>
        <p:spPr bwMode="auto">
          <a:xfrm>
            <a:off x="1836738" y="2797175"/>
            <a:ext cx="34925" cy="34925"/>
          </a:xfrm>
          <a:custGeom>
            <a:avLst/>
            <a:gdLst/>
            <a:ahLst/>
            <a:cxnLst>
              <a:cxn ang="0">
                <a:pos x="10" y="22"/>
              </a:cxn>
              <a:cxn ang="0">
                <a:pos x="6" y="22"/>
              </a:cxn>
              <a:cxn ang="0">
                <a:pos x="2" y="20"/>
              </a:cxn>
              <a:cxn ang="0">
                <a:pos x="0" y="16"/>
              </a:cxn>
              <a:cxn ang="0">
                <a:pos x="0" y="12"/>
              </a:cxn>
              <a:cxn ang="0">
                <a:pos x="0" y="8"/>
              </a:cxn>
              <a:cxn ang="0">
                <a:pos x="2" y="4"/>
              </a:cxn>
              <a:cxn ang="0">
                <a:pos x="6" y="2"/>
              </a:cxn>
              <a:cxn ang="0">
                <a:pos x="10" y="0"/>
              </a:cxn>
              <a:cxn ang="0">
                <a:pos x="14" y="2"/>
              </a:cxn>
              <a:cxn ang="0">
                <a:pos x="18" y="4"/>
              </a:cxn>
              <a:cxn ang="0">
                <a:pos x="20" y="8"/>
              </a:cxn>
              <a:cxn ang="0">
                <a:pos x="22" y="12"/>
              </a:cxn>
              <a:cxn ang="0">
                <a:pos x="20" y="16"/>
              </a:cxn>
              <a:cxn ang="0">
                <a:pos x="18" y="20"/>
              </a:cxn>
              <a:cxn ang="0">
                <a:pos x="14" y="22"/>
              </a:cxn>
              <a:cxn ang="0">
                <a:pos x="12" y="22"/>
              </a:cxn>
              <a:cxn ang="0">
                <a:pos x="10" y="22"/>
              </a:cxn>
            </a:cxnLst>
            <a:rect l="0" t="0" r="r" b="b"/>
            <a:pathLst>
              <a:path w="22" h="22">
                <a:moveTo>
                  <a:pt x="10" y="22"/>
                </a:moveTo>
                <a:lnTo>
                  <a:pt x="6" y="22"/>
                </a:lnTo>
                <a:lnTo>
                  <a:pt x="2" y="20"/>
                </a:lnTo>
                <a:lnTo>
                  <a:pt x="0" y="16"/>
                </a:lnTo>
                <a:lnTo>
                  <a:pt x="0" y="12"/>
                </a:lnTo>
                <a:lnTo>
                  <a:pt x="0" y="8"/>
                </a:lnTo>
                <a:lnTo>
                  <a:pt x="2" y="4"/>
                </a:lnTo>
                <a:lnTo>
                  <a:pt x="6" y="2"/>
                </a:lnTo>
                <a:lnTo>
                  <a:pt x="10" y="0"/>
                </a:lnTo>
                <a:lnTo>
                  <a:pt x="14" y="2"/>
                </a:lnTo>
                <a:lnTo>
                  <a:pt x="18" y="4"/>
                </a:lnTo>
                <a:lnTo>
                  <a:pt x="20" y="8"/>
                </a:lnTo>
                <a:lnTo>
                  <a:pt x="22" y="12"/>
                </a:lnTo>
                <a:lnTo>
                  <a:pt x="20" y="16"/>
                </a:lnTo>
                <a:lnTo>
                  <a:pt x="18" y="20"/>
                </a:lnTo>
                <a:lnTo>
                  <a:pt x="14" y="22"/>
                </a:lnTo>
                <a:lnTo>
                  <a:pt x="12" y="22"/>
                </a:lnTo>
                <a:lnTo>
                  <a:pt x="10" y="22"/>
                </a:lnTo>
                <a:close/>
              </a:path>
            </a:pathLst>
          </a:custGeom>
          <a:solidFill>
            <a:srgbClr val="0092C8"/>
          </a:solidFill>
          <a:ln w="9525">
            <a:noFill/>
            <a:round/>
            <a:headEnd/>
            <a:tailEnd/>
          </a:ln>
        </p:spPr>
        <p:txBody>
          <a:bodyPr/>
          <a:lstStyle/>
          <a:p>
            <a:endParaRPr lang="en-US" dirty="0"/>
          </a:p>
        </p:txBody>
      </p:sp>
      <p:sp>
        <p:nvSpPr>
          <p:cNvPr id="70706" name="Line 50"/>
          <p:cNvSpPr>
            <a:spLocks noChangeShapeType="1"/>
          </p:cNvSpPr>
          <p:nvPr/>
        </p:nvSpPr>
        <p:spPr bwMode="auto">
          <a:xfrm>
            <a:off x="2392363" y="2603500"/>
            <a:ext cx="1587" cy="382588"/>
          </a:xfrm>
          <a:prstGeom prst="line">
            <a:avLst/>
          </a:prstGeom>
          <a:noFill/>
          <a:ln w="9525">
            <a:solidFill>
              <a:srgbClr val="231F20"/>
            </a:solidFill>
            <a:round/>
            <a:headEnd/>
            <a:tailEnd/>
          </a:ln>
        </p:spPr>
        <p:txBody>
          <a:bodyPr/>
          <a:lstStyle/>
          <a:p>
            <a:endParaRPr lang="en-US" dirty="0"/>
          </a:p>
        </p:txBody>
      </p:sp>
      <p:sp>
        <p:nvSpPr>
          <p:cNvPr id="70707" name="Line 51"/>
          <p:cNvSpPr>
            <a:spLocks noChangeShapeType="1"/>
          </p:cNvSpPr>
          <p:nvPr/>
        </p:nvSpPr>
        <p:spPr bwMode="auto">
          <a:xfrm>
            <a:off x="1608138" y="2603500"/>
            <a:ext cx="1587" cy="174625"/>
          </a:xfrm>
          <a:prstGeom prst="line">
            <a:avLst/>
          </a:prstGeom>
          <a:noFill/>
          <a:ln w="9525">
            <a:solidFill>
              <a:srgbClr val="231F20"/>
            </a:solidFill>
            <a:round/>
            <a:headEnd/>
            <a:tailEnd/>
          </a:ln>
        </p:spPr>
        <p:txBody>
          <a:bodyPr/>
          <a:lstStyle/>
          <a:p>
            <a:endParaRPr lang="en-US" dirty="0"/>
          </a:p>
        </p:txBody>
      </p:sp>
      <p:sp>
        <p:nvSpPr>
          <p:cNvPr id="70708" name="Rectangle 52"/>
          <p:cNvSpPr>
            <a:spLocks noChangeArrowheads="1"/>
          </p:cNvSpPr>
          <p:nvPr/>
        </p:nvSpPr>
        <p:spPr bwMode="auto">
          <a:xfrm>
            <a:off x="1498600" y="1133475"/>
            <a:ext cx="1268413" cy="485775"/>
          </a:xfrm>
          <a:prstGeom prst="rect">
            <a:avLst/>
          </a:prstGeom>
          <a:noFill/>
          <a:ln w="9525">
            <a:noFill/>
            <a:miter lim="800000"/>
            <a:headEnd/>
            <a:tailEnd/>
          </a:ln>
        </p:spPr>
        <p:txBody>
          <a:bodyPr wrap="none" lIns="0" tIns="0" rIns="0" bIns="0">
            <a:spAutoFit/>
          </a:bodyPr>
          <a:lstStyle/>
          <a:p>
            <a:pPr eaLnBrk="1" hangingPunct="1">
              <a:lnSpc>
                <a:spcPct val="90000"/>
              </a:lnSpc>
            </a:pPr>
            <a:r>
              <a:rPr lang="en-US" sz="1000" dirty="0">
                <a:solidFill>
                  <a:srgbClr val="0092C8"/>
                </a:solidFill>
                <a:latin typeface="Arial Black" charset="0"/>
              </a:rPr>
              <a:t>    Ligand (1st </a:t>
            </a:r>
          </a:p>
          <a:p>
            <a:pPr eaLnBrk="1" hangingPunct="1">
              <a:lnSpc>
                <a:spcPct val="90000"/>
              </a:lnSpc>
            </a:pPr>
            <a:r>
              <a:rPr lang="en-US" sz="1000" dirty="0">
                <a:solidFill>
                  <a:srgbClr val="0092C8"/>
                </a:solidFill>
                <a:latin typeface="Arial Black" charset="0"/>
              </a:rPr>
              <a:t>messenger) binds </a:t>
            </a:r>
          </a:p>
          <a:p>
            <a:pPr eaLnBrk="1" hangingPunct="1">
              <a:lnSpc>
                <a:spcPct val="90000"/>
              </a:lnSpc>
            </a:pPr>
            <a:r>
              <a:rPr lang="en-US" sz="1000" dirty="0">
                <a:solidFill>
                  <a:srgbClr val="0092C8"/>
                </a:solidFill>
                <a:latin typeface="Arial Black" charset="0"/>
              </a:rPr>
              <a:t>to the receptor.</a:t>
            </a:r>
            <a:endParaRPr lang="en-US" sz="1800" dirty="0">
              <a:latin typeface="Arial" charset="0"/>
            </a:endParaRPr>
          </a:p>
        </p:txBody>
      </p:sp>
      <p:sp>
        <p:nvSpPr>
          <p:cNvPr id="70709" name="Rectangle 53"/>
          <p:cNvSpPr>
            <a:spLocks noChangeArrowheads="1"/>
          </p:cNvSpPr>
          <p:nvPr/>
        </p:nvSpPr>
        <p:spPr bwMode="auto">
          <a:xfrm>
            <a:off x="7118350" y="1817688"/>
            <a:ext cx="1060450" cy="152400"/>
          </a:xfrm>
          <a:prstGeom prst="rect">
            <a:avLst/>
          </a:prstGeom>
          <a:noFill/>
          <a:ln w="9525">
            <a:noFill/>
            <a:miter lim="800000"/>
            <a:headEnd/>
            <a:tailEnd/>
          </a:ln>
        </p:spPr>
        <p:txBody>
          <a:bodyPr wrap="none" lIns="0" tIns="0" rIns="0" bIns="0">
            <a:spAutoFit/>
          </a:bodyPr>
          <a:lstStyle/>
          <a:p>
            <a:pPr eaLnBrk="1" hangingPunct="1"/>
            <a:r>
              <a:rPr lang="en-US" sz="1000" b="1" i="1" dirty="0">
                <a:solidFill>
                  <a:srgbClr val="231F20"/>
                </a:solidFill>
                <a:latin typeface="Arial" charset="0"/>
              </a:rPr>
              <a:t>Extracellular fluid</a:t>
            </a:r>
            <a:endParaRPr lang="en-US" sz="1800" dirty="0">
              <a:latin typeface="Arial" charset="0"/>
            </a:endParaRPr>
          </a:p>
        </p:txBody>
      </p:sp>
      <p:sp>
        <p:nvSpPr>
          <p:cNvPr id="70710" name="Rectangle 54"/>
          <p:cNvSpPr>
            <a:spLocks noChangeArrowheads="1"/>
          </p:cNvSpPr>
          <p:nvPr/>
        </p:nvSpPr>
        <p:spPr bwMode="auto">
          <a:xfrm>
            <a:off x="7229475" y="5605463"/>
            <a:ext cx="1019175" cy="152400"/>
          </a:xfrm>
          <a:prstGeom prst="rect">
            <a:avLst/>
          </a:prstGeom>
          <a:noFill/>
          <a:ln w="9525">
            <a:noFill/>
            <a:miter lim="800000"/>
            <a:headEnd/>
            <a:tailEnd/>
          </a:ln>
        </p:spPr>
        <p:txBody>
          <a:bodyPr wrap="none" lIns="0" tIns="0" rIns="0" bIns="0">
            <a:spAutoFit/>
          </a:bodyPr>
          <a:lstStyle/>
          <a:p>
            <a:pPr eaLnBrk="1" hangingPunct="1"/>
            <a:r>
              <a:rPr lang="en-US" sz="1000" b="1" i="1" dirty="0">
                <a:solidFill>
                  <a:srgbClr val="231F20"/>
                </a:solidFill>
                <a:latin typeface="Arial" charset="0"/>
              </a:rPr>
              <a:t>Intracellular fluid</a:t>
            </a:r>
            <a:endParaRPr lang="en-US" sz="1800" dirty="0">
              <a:latin typeface="Arial" charset="0"/>
            </a:endParaRPr>
          </a:p>
        </p:txBody>
      </p:sp>
      <p:sp>
        <p:nvSpPr>
          <p:cNvPr id="70711" name="Rectangle 55"/>
          <p:cNvSpPr>
            <a:spLocks noChangeArrowheads="1"/>
          </p:cNvSpPr>
          <p:nvPr/>
        </p:nvSpPr>
        <p:spPr bwMode="auto">
          <a:xfrm>
            <a:off x="2228850" y="2471738"/>
            <a:ext cx="549275" cy="152400"/>
          </a:xfrm>
          <a:prstGeom prst="rect">
            <a:avLst/>
          </a:prstGeom>
          <a:noFill/>
          <a:ln w="9525">
            <a:noFill/>
            <a:miter lim="800000"/>
            <a:headEnd/>
            <a:tailEnd/>
          </a:ln>
        </p:spPr>
        <p:txBody>
          <a:bodyPr wrap="none" lIns="0" tIns="0" rIns="0" bIns="0">
            <a:spAutoFit/>
          </a:bodyPr>
          <a:lstStyle/>
          <a:p>
            <a:pPr eaLnBrk="1" hangingPunct="1"/>
            <a:r>
              <a:rPr lang="en-US" sz="1000" b="1" dirty="0">
                <a:solidFill>
                  <a:srgbClr val="231F20"/>
                </a:solidFill>
                <a:latin typeface="Arial" charset="0"/>
              </a:rPr>
              <a:t>Receptor</a:t>
            </a:r>
            <a:endParaRPr lang="en-US" sz="1800" b="1" dirty="0">
              <a:latin typeface="Arial" charset="0"/>
            </a:endParaRPr>
          </a:p>
        </p:txBody>
      </p:sp>
      <p:sp>
        <p:nvSpPr>
          <p:cNvPr id="70712" name="Rectangle 56"/>
          <p:cNvSpPr>
            <a:spLocks noChangeArrowheads="1"/>
          </p:cNvSpPr>
          <p:nvPr/>
        </p:nvSpPr>
        <p:spPr bwMode="auto">
          <a:xfrm>
            <a:off x="1377950" y="2452688"/>
            <a:ext cx="415925" cy="152400"/>
          </a:xfrm>
          <a:prstGeom prst="rect">
            <a:avLst/>
          </a:prstGeom>
          <a:noFill/>
          <a:ln w="9525">
            <a:noFill/>
            <a:miter lim="800000"/>
            <a:headEnd/>
            <a:tailEnd/>
          </a:ln>
        </p:spPr>
        <p:txBody>
          <a:bodyPr wrap="none" lIns="0" tIns="0" rIns="0" bIns="0">
            <a:spAutoFit/>
          </a:bodyPr>
          <a:lstStyle/>
          <a:p>
            <a:pPr eaLnBrk="1" hangingPunct="1"/>
            <a:r>
              <a:rPr lang="en-US" sz="1000" b="1" dirty="0">
                <a:solidFill>
                  <a:srgbClr val="231F20"/>
                </a:solidFill>
                <a:latin typeface="Arial" charset="0"/>
              </a:rPr>
              <a:t>Ligand</a:t>
            </a:r>
            <a:endParaRPr lang="en-US" sz="1800" b="1" dirty="0">
              <a:latin typeface="Arial" charset="0"/>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ChangeArrowheads="1"/>
          </p:cNvSpPr>
          <p:nvPr/>
        </p:nvSpPr>
        <p:spPr bwMode="auto">
          <a:xfrm>
            <a:off x="7669213" y="6581775"/>
            <a:ext cx="1471612" cy="274638"/>
          </a:xfrm>
          <a:prstGeom prst="rect">
            <a:avLst/>
          </a:prstGeom>
          <a:noFill/>
          <a:ln w="9525">
            <a:noFill/>
            <a:miter lim="800000"/>
            <a:headEnd/>
            <a:tailEnd/>
          </a:ln>
          <a:effectLst/>
        </p:spPr>
        <p:txBody>
          <a:bodyPr wrap="none">
            <a:spAutoFit/>
          </a:bodyPr>
          <a:lstStyle/>
          <a:p>
            <a:pPr algn="r"/>
            <a:r>
              <a:rPr lang="en-US" sz="1200" b="1" dirty="0">
                <a:latin typeface="Arial" charset="0"/>
              </a:rPr>
              <a:t>Figure 3.16 step 2</a:t>
            </a:r>
          </a:p>
        </p:txBody>
      </p:sp>
      <p:pic>
        <p:nvPicPr>
          <p:cNvPr id="71750" name="Picture 70" descr="figure_03_16_0-2.jpg                                           0005D108G5_01                          BF68DF32:"/>
          <p:cNvPicPr>
            <a:picLocks noChangeAspect="1" noChangeArrowheads="1"/>
          </p:cNvPicPr>
          <p:nvPr/>
        </p:nvPicPr>
        <p:blipFill>
          <a:blip r:embed="rId2" cstate="print"/>
          <a:srcRect t="18617"/>
          <a:stretch>
            <a:fillRect/>
          </a:stretch>
        </p:blipFill>
        <p:spPr bwMode="auto">
          <a:xfrm>
            <a:off x="455613" y="1022350"/>
            <a:ext cx="8231187" cy="4781550"/>
          </a:xfrm>
          <a:prstGeom prst="rect">
            <a:avLst/>
          </a:prstGeom>
          <a:noFill/>
        </p:spPr>
      </p:pic>
      <p:sp>
        <p:nvSpPr>
          <p:cNvPr id="71751" name="Oval 71"/>
          <p:cNvSpPr>
            <a:spLocks noChangeAspect="1" noChangeArrowheads="1"/>
          </p:cNvSpPr>
          <p:nvPr/>
        </p:nvSpPr>
        <p:spPr bwMode="auto">
          <a:xfrm>
            <a:off x="1450975" y="1149350"/>
            <a:ext cx="173038" cy="173038"/>
          </a:xfrm>
          <a:prstGeom prst="ellipse">
            <a:avLst/>
          </a:prstGeom>
          <a:solidFill>
            <a:schemeClr val="bg1"/>
          </a:solidFill>
          <a:ln w="12700">
            <a:solidFill>
              <a:srgbClr val="0092C8"/>
            </a:solidFill>
            <a:round/>
            <a:headEnd/>
            <a:tailEnd/>
          </a:ln>
          <a:effectLst/>
        </p:spPr>
        <p:txBody>
          <a:bodyPr wrap="none" anchor="ctr"/>
          <a:lstStyle/>
          <a:p>
            <a:pPr algn="ctr"/>
            <a:r>
              <a:rPr lang="en-US" sz="1000" b="1" dirty="0">
                <a:solidFill>
                  <a:srgbClr val="0092C8"/>
                </a:solidFill>
                <a:latin typeface="Arial Black" charset="0"/>
              </a:rPr>
              <a:t>1</a:t>
            </a:r>
            <a:endParaRPr lang="en-US" sz="1000" dirty="0">
              <a:latin typeface="Arial Black" charset="0"/>
            </a:endParaRPr>
          </a:p>
        </p:txBody>
      </p:sp>
      <p:sp>
        <p:nvSpPr>
          <p:cNvPr id="71752" name="Line 72"/>
          <p:cNvSpPr>
            <a:spLocks noChangeShapeType="1"/>
          </p:cNvSpPr>
          <p:nvPr/>
        </p:nvSpPr>
        <p:spPr bwMode="auto">
          <a:xfrm>
            <a:off x="1446213" y="1676400"/>
            <a:ext cx="1225550" cy="1588"/>
          </a:xfrm>
          <a:prstGeom prst="line">
            <a:avLst/>
          </a:prstGeom>
          <a:noFill/>
          <a:ln w="9525">
            <a:solidFill>
              <a:srgbClr val="0092C8"/>
            </a:solidFill>
            <a:round/>
            <a:headEnd/>
            <a:tailEnd/>
          </a:ln>
        </p:spPr>
        <p:txBody>
          <a:bodyPr/>
          <a:lstStyle/>
          <a:p>
            <a:endParaRPr lang="en-US" dirty="0"/>
          </a:p>
        </p:txBody>
      </p:sp>
      <p:sp>
        <p:nvSpPr>
          <p:cNvPr id="71753" name="Line 73"/>
          <p:cNvSpPr>
            <a:spLocks noChangeShapeType="1"/>
          </p:cNvSpPr>
          <p:nvPr/>
        </p:nvSpPr>
        <p:spPr bwMode="auto">
          <a:xfrm>
            <a:off x="1852613" y="1682750"/>
            <a:ext cx="1587" cy="1133475"/>
          </a:xfrm>
          <a:prstGeom prst="line">
            <a:avLst/>
          </a:prstGeom>
          <a:noFill/>
          <a:ln w="9525">
            <a:solidFill>
              <a:srgbClr val="0092C8"/>
            </a:solidFill>
            <a:round/>
            <a:headEnd/>
            <a:tailEnd/>
          </a:ln>
        </p:spPr>
        <p:txBody>
          <a:bodyPr/>
          <a:lstStyle/>
          <a:p>
            <a:endParaRPr lang="en-US" dirty="0"/>
          </a:p>
        </p:txBody>
      </p:sp>
      <p:sp>
        <p:nvSpPr>
          <p:cNvPr id="71754" name="Freeform 74"/>
          <p:cNvSpPr>
            <a:spLocks/>
          </p:cNvSpPr>
          <p:nvPr/>
        </p:nvSpPr>
        <p:spPr bwMode="auto">
          <a:xfrm>
            <a:off x="1836738" y="2797175"/>
            <a:ext cx="34925" cy="34925"/>
          </a:xfrm>
          <a:custGeom>
            <a:avLst/>
            <a:gdLst/>
            <a:ahLst/>
            <a:cxnLst>
              <a:cxn ang="0">
                <a:pos x="10" y="22"/>
              </a:cxn>
              <a:cxn ang="0">
                <a:pos x="6" y="22"/>
              </a:cxn>
              <a:cxn ang="0">
                <a:pos x="2" y="20"/>
              </a:cxn>
              <a:cxn ang="0">
                <a:pos x="0" y="16"/>
              </a:cxn>
              <a:cxn ang="0">
                <a:pos x="0" y="12"/>
              </a:cxn>
              <a:cxn ang="0">
                <a:pos x="0" y="8"/>
              </a:cxn>
              <a:cxn ang="0">
                <a:pos x="2" y="4"/>
              </a:cxn>
              <a:cxn ang="0">
                <a:pos x="6" y="2"/>
              </a:cxn>
              <a:cxn ang="0">
                <a:pos x="10" y="0"/>
              </a:cxn>
              <a:cxn ang="0">
                <a:pos x="14" y="2"/>
              </a:cxn>
              <a:cxn ang="0">
                <a:pos x="18" y="4"/>
              </a:cxn>
              <a:cxn ang="0">
                <a:pos x="20" y="8"/>
              </a:cxn>
              <a:cxn ang="0">
                <a:pos x="22" y="12"/>
              </a:cxn>
              <a:cxn ang="0">
                <a:pos x="20" y="16"/>
              </a:cxn>
              <a:cxn ang="0">
                <a:pos x="18" y="20"/>
              </a:cxn>
              <a:cxn ang="0">
                <a:pos x="14" y="22"/>
              </a:cxn>
              <a:cxn ang="0">
                <a:pos x="12" y="22"/>
              </a:cxn>
              <a:cxn ang="0">
                <a:pos x="10" y="22"/>
              </a:cxn>
            </a:cxnLst>
            <a:rect l="0" t="0" r="r" b="b"/>
            <a:pathLst>
              <a:path w="22" h="22">
                <a:moveTo>
                  <a:pt x="10" y="22"/>
                </a:moveTo>
                <a:lnTo>
                  <a:pt x="6" y="22"/>
                </a:lnTo>
                <a:lnTo>
                  <a:pt x="2" y="20"/>
                </a:lnTo>
                <a:lnTo>
                  <a:pt x="0" y="16"/>
                </a:lnTo>
                <a:lnTo>
                  <a:pt x="0" y="12"/>
                </a:lnTo>
                <a:lnTo>
                  <a:pt x="0" y="8"/>
                </a:lnTo>
                <a:lnTo>
                  <a:pt x="2" y="4"/>
                </a:lnTo>
                <a:lnTo>
                  <a:pt x="6" y="2"/>
                </a:lnTo>
                <a:lnTo>
                  <a:pt x="10" y="0"/>
                </a:lnTo>
                <a:lnTo>
                  <a:pt x="14" y="2"/>
                </a:lnTo>
                <a:lnTo>
                  <a:pt x="18" y="4"/>
                </a:lnTo>
                <a:lnTo>
                  <a:pt x="20" y="8"/>
                </a:lnTo>
                <a:lnTo>
                  <a:pt x="22" y="12"/>
                </a:lnTo>
                <a:lnTo>
                  <a:pt x="20" y="16"/>
                </a:lnTo>
                <a:lnTo>
                  <a:pt x="18" y="20"/>
                </a:lnTo>
                <a:lnTo>
                  <a:pt x="14" y="22"/>
                </a:lnTo>
                <a:lnTo>
                  <a:pt x="12" y="22"/>
                </a:lnTo>
                <a:lnTo>
                  <a:pt x="10" y="22"/>
                </a:lnTo>
                <a:close/>
              </a:path>
            </a:pathLst>
          </a:custGeom>
          <a:solidFill>
            <a:srgbClr val="0092C8"/>
          </a:solidFill>
          <a:ln w="9525">
            <a:noFill/>
            <a:round/>
            <a:headEnd/>
            <a:tailEnd/>
          </a:ln>
        </p:spPr>
        <p:txBody>
          <a:bodyPr/>
          <a:lstStyle/>
          <a:p>
            <a:endParaRPr lang="en-US" dirty="0"/>
          </a:p>
        </p:txBody>
      </p:sp>
      <p:sp>
        <p:nvSpPr>
          <p:cNvPr id="71755" name="Line 75"/>
          <p:cNvSpPr>
            <a:spLocks noChangeShapeType="1"/>
          </p:cNvSpPr>
          <p:nvPr/>
        </p:nvSpPr>
        <p:spPr bwMode="auto">
          <a:xfrm>
            <a:off x="2862263" y="1670050"/>
            <a:ext cx="1824037" cy="1588"/>
          </a:xfrm>
          <a:prstGeom prst="line">
            <a:avLst/>
          </a:prstGeom>
          <a:noFill/>
          <a:ln w="9525">
            <a:solidFill>
              <a:srgbClr val="0092C8"/>
            </a:solidFill>
            <a:round/>
            <a:headEnd/>
            <a:tailEnd/>
          </a:ln>
        </p:spPr>
        <p:txBody>
          <a:bodyPr/>
          <a:lstStyle/>
          <a:p>
            <a:endParaRPr lang="en-US" dirty="0"/>
          </a:p>
        </p:txBody>
      </p:sp>
      <p:sp>
        <p:nvSpPr>
          <p:cNvPr id="71756" name="Line 76"/>
          <p:cNvSpPr>
            <a:spLocks noChangeShapeType="1"/>
          </p:cNvSpPr>
          <p:nvPr/>
        </p:nvSpPr>
        <p:spPr bwMode="auto">
          <a:xfrm flipH="1">
            <a:off x="2776538" y="1670050"/>
            <a:ext cx="365125" cy="2078038"/>
          </a:xfrm>
          <a:prstGeom prst="line">
            <a:avLst/>
          </a:prstGeom>
          <a:noFill/>
          <a:ln w="9525">
            <a:solidFill>
              <a:srgbClr val="0092C8"/>
            </a:solidFill>
            <a:round/>
            <a:headEnd/>
            <a:tailEnd/>
          </a:ln>
        </p:spPr>
        <p:txBody>
          <a:bodyPr/>
          <a:lstStyle/>
          <a:p>
            <a:endParaRPr lang="en-US" dirty="0"/>
          </a:p>
        </p:txBody>
      </p:sp>
      <p:sp>
        <p:nvSpPr>
          <p:cNvPr id="71757" name="Freeform 77"/>
          <p:cNvSpPr>
            <a:spLocks/>
          </p:cNvSpPr>
          <p:nvPr/>
        </p:nvSpPr>
        <p:spPr bwMode="auto">
          <a:xfrm>
            <a:off x="2760663" y="3729038"/>
            <a:ext cx="34925" cy="34925"/>
          </a:xfrm>
          <a:custGeom>
            <a:avLst/>
            <a:gdLst/>
            <a:ahLst/>
            <a:cxnLst>
              <a:cxn ang="0">
                <a:pos x="10" y="22"/>
              </a:cxn>
              <a:cxn ang="0">
                <a:pos x="6" y="22"/>
              </a:cxn>
              <a:cxn ang="0">
                <a:pos x="2" y="20"/>
              </a:cxn>
              <a:cxn ang="0">
                <a:pos x="0" y="16"/>
              </a:cxn>
              <a:cxn ang="0">
                <a:pos x="0" y="12"/>
              </a:cxn>
              <a:cxn ang="0">
                <a:pos x="0" y="8"/>
              </a:cxn>
              <a:cxn ang="0">
                <a:pos x="2" y="4"/>
              </a:cxn>
              <a:cxn ang="0">
                <a:pos x="6" y="2"/>
              </a:cxn>
              <a:cxn ang="0">
                <a:pos x="10" y="0"/>
              </a:cxn>
              <a:cxn ang="0">
                <a:pos x="14" y="2"/>
              </a:cxn>
              <a:cxn ang="0">
                <a:pos x="18" y="4"/>
              </a:cxn>
              <a:cxn ang="0">
                <a:pos x="20" y="8"/>
              </a:cxn>
              <a:cxn ang="0">
                <a:pos x="22" y="12"/>
              </a:cxn>
              <a:cxn ang="0">
                <a:pos x="20" y="16"/>
              </a:cxn>
              <a:cxn ang="0">
                <a:pos x="18" y="20"/>
              </a:cxn>
              <a:cxn ang="0">
                <a:pos x="14" y="22"/>
              </a:cxn>
              <a:cxn ang="0">
                <a:pos x="12" y="22"/>
              </a:cxn>
              <a:cxn ang="0">
                <a:pos x="10" y="22"/>
              </a:cxn>
            </a:cxnLst>
            <a:rect l="0" t="0" r="r" b="b"/>
            <a:pathLst>
              <a:path w="22" h="22">
                <a:moveTo>
                  <a:pt x="10" y="22"/>
                </a:moveTo>
                <a:lnTo>
                  <a:pt x="6" y="22"/>
                </a:lnTo>
                <a:lnTo>
                  <a:pt x="2" y="20"/>
                </a:lnTo>
                <a:lnTo>
                  <a:pt x="0" y="16"/>
                </a:lnTo>
                <a:lnTo>
                  <a:pt x="0" y="12"/>
                </a:lnTo>
                <a:lnTo>
                  <a:pt x="0" y="8"/>
                </a:lnTo>
                <a:lnTo>
                  <a:pt x="2" y="4"/>
                </a:lnTo>
                <a:lnTo>
                  <a:pt x="6" y="2"/>
                </a:lnTo>
                <a:lnTo>
                  <a:pt x="10" y="0"/>
                </a:lnTo>
                <a:lnTo>
                  <a:pt x="14" y="2"/>
                </a:lnTo>
                <a:lnTo>
                  <a:pt x="18" y="4"/>
                </a:lnTo>
                <a:lnTo>
                  <a:pt x="20" y="8"/>
                </a:lnTo>
                <a:lnTo>
                  <a:pt x="22" y="12"/>
                </a:lnTo>
                <a:lnTo>
                  <a:pt x="20" y="16"/>
                </a:lnTo>
                <a:lnTo>
                  <a:pt x="18" y="20"/>
                </a:lnTo>
                <a:lnTo>
                  <a:pt x="14" y="22"/>
                </a:lnTo>
                <a:lnTo>
                  <a:pt x="12" y="22"/>
                </a:lnTo>
                <a:lnTo>
                  <a:pt x="10" y="22"/>
                </a:lnTo>
                <a:close/>
              </a:path>
            </a:pathLst>
          </a:custGeom>
          <a:solidFill>
            <a:srgbClr val="0092C8"/>
          </a:solidFill>
          <a:ln w="9525">
            <a:noFill/>
            <a:round/>
            <a:headEnd/>
            <a:tailEnd/>
          </a:ln>
        </p:spPr>
        <p:txBody>
          <a:bodyPr/>
          <a:lstStyle/>
          <a:p>
            <a:endParaRPr lang="en-US" dirty="0"/>
          </a:p>
        </p:txBody>
      </p:sp>
      <p:sp>
        <p:nvSpPr>
          <p:cNvPr id="71758" name="Line 78"/>
          <p:cNvSpPr>
            <a:spLocks noChangeShapeType="1"/>
          </p:cNvSpPr>
          <p:nvPr/>
        </p:nvSpPr>
        <p:spPr bwMode="auto">
          <a:xfrm>
            <a:off x="2392363" y="2603500"/>
            <a:ext cx="1587" cy="382588"/>
          </a:xfrm>
          <a:prstGeom prst="line">
            <a:avLst/>
          </a:prstGeom>
          <a:noFill/>
          <a:ln w="9525">
            <a:solidFill>
              <a:srgbClr val="231F20"/>
            </a:solidFill>
            <a:round/>
            <a:headEnd/>
            <a:tailEnd/>
          </a:ln>
        </p:spPr>
        <p:txBody>
          <a:bodyPr/>
          <a:lstStyle/>
          <a:p>
            <a:endParaRPr lang="en-US" dirty="0"/>
          </a:p>
        </p:txBody>
      </p:sp>
      <p:sp>
        <p:nvSpPr>
          <p:cNvPr id="71759" name="Line 79"/>
          <p:cNvSpPr>
            <a:spLocks noChangeShapeType="1"/>
          </p:cNvSpPr>
          <p:nvPr/>
        </p:nvSpPr>
        <p:spPr bwMode="auto">
          <a:xfrm>
            <a:off x="1608138" y="2603500"/>
            <a:ext cx="1587" cy="174625"/>
          </a:xfrm>
          <a:prstGeom prst="line">
            <a:avLst/>
          </a:prstGeom>
          <a:noFill/>
          <a:ln w="9525">
            <a:solidFill>
              <a:srgbClr val="231F20"/>
            </a:solidFill>
            <a:round/>
            <a:headEnd/>
            <a:tailEnd/>
          </a:ln>
        </p:spPr>
        <p:txBody>
          <a:bodyPr/>
          <a:lstStyle/>
          <a:p>
            <a:endParaRPr lang="en-US" dirty="0"/>
          </a:p>
        </p:txBody>
      </p:sp>
      <p:sp>
        <p:nvSpPr>
          <p:cNvPr id="71760" name="Freeform 80"/>
          <p:cNvSpPr>
            <a:spLocks/>
          </p:cNvSpPr>
          <p:nvPr/>
        </p:nvSpPr>
        <p:spPr bwMode="auto">
          <a:xfrm>
            <a:off x="2424113" y="3970338"/>
            <a:ext cx="241300" cy="266700"/>
          </a:xfrm>
          <a:custGeom>
            <a:avLst/>
            <a:gdLst/>
            <a:ahLst/>
            <a:cxnLst>
              <a:cxn ang="0">
                <a:pos x="152" y="0"/>
              </a:cxn>
              <a:cxn ang="0">
                <a:pos x="52" y="168"/>
              </a:cxn>
              <a:cxn ang="0">
                <a:pos x="0" y="168"/>
              </a:cxn>
            </a:cxnLst>
            <a:rect l="0" t="0" r="r" b="b"/>
            <a:pathLst>
              <a:path w="152" h="168">
                <a:moveTo>
                  <a:pt x="152" y="0"/>
                </a:moveTo>
                <a:lnTo>
                  <a:pt x="52" y="168"/>
                </a:lnTo>
                <a:lnTo>
                  <a:pt x="0" y="168"/>
                </a:lnTo>
              </a:path>
            </a:pathLst>
          </a:custGeom>
          <a:noFill/>
          <a:ln w="9525">
            <a:solidFill>
              <a:srgbClr val="231F20"/>
            </a:solidFill>
            <a:prstDash val="solid"/>
            <a:round/>
            <a:headEnd/>
            <a:tailEnd/>
          </a:ln>
        </p:spPr>
        <p:txBody>
          <a:bodyPr/>
          <a:lstStyle/>
          <a:p>
            <a:endParaRPr lang="en-US" dirty="0"/>
          </a:p>
        </p:txBody>
      </p:sp>
      <p:sp>
        <p:nvSpPr>
          <p:cNvPr id="71761" name="Rectangle 81"/>
          <p:cNvSpPr>
            <a:spLocks noChangeArrowheads="1"/>
          </p:cNvSpPr>
          <p:nvPr/>
        </p:nvSpPr>
        <p:spPr bwMode="auto">
          <a:xfrm>
            <a:off x="1498600" y="1133475"/>
            <a:ext cx="1268413" cy="485775"/>
          </a:xfrm>
          <a:prstGeom prst="rect">
            <a:avLst/>
          </a:prstGeom>
          <a:noFill/>
          <a:ln w="9525">
            <a:noFill/>
            <a:miter lim="800000"/>
            <a:headEnd/>
            <a:tailEnd/>
          </a:ln>
        </p:spPr>
        <p:txBody>
          <a:bodyPr wrap="none" lIns="0" tIns="0" rIns="0" bIns="0">
            <a:spAutoFit/>
          </a:bodyPr>
          <a:lstStyle/>
          <a:p>
            <a:pPr eaLnBrk="1" hangingPunct="1">
              <a:lnSpc>
                <a:spcPct val="90000"/>
              </a:lnSpc>
            </a:pPr>
            <a:r>
              <a:rPr lang="en-US" sz="1000" dirty="0">
                <a:solidFill>
                  <a:srgbClr val="0092C8"/>
                </a:solidFill>
                <a:latin typeface="Arial Black" charset="0"/>
              </a:rPr>
              <a:t>    Ligand (1st </a:t>
            </a:r>
          </a:p>
          <a:p>
            <a:pPr eaLnBrk="1" hangingPunct="1">
              <a:lnSpc>
                <a:spcPct val="90000"/>
              </a:lnSpc>
            </a:pPr>
            <a:r>
              <a:rPr lang="en-US" sz="1000" dirty="0">
                <a:solidFill>
                  <a:srgbClr val="0092C8"/>
                </a:solidFill>
                <a:latin typeface="Arial Black" charset="0"/>
              </a:rPr>
              <a:t>messenger) binds </a:t>
            </a:r>
          </a:p>
          <a:p>
            <a:pPr eaLnBrk="1" hangingPunct="1">
              <a:lnSpc>
                <a:spcPct val="90000"/>
              </a:lnSpc>
            </a:pPr>
            <a:r>
              <a:rPr lang="en-US" sz="1000" dirty="0">
                <a:solidFill>
                  <a:srgbClr val="0092C8"/>
                </a:solidFill>
                <a:latin typeface="Arial Black" charset="0"/>
              </a:rPr>
              <a:t>to the receptor.</a:t>
            </a:r>
            <a:endParaRPr lang="en-US" sz="1800" dirty="0">
              <a:latin typeface="Arial" charset="0"/>
            </a:endParaRPr>
          </a:p>
        </p:txBody>
      </p:sp>
      <p:sp>
        <p:nvSpPr>
          <p:cNvPr id="71762" name="Rectangle 82"/>
          <p:cNvSpPr>
            <a:spLocks noChangeArrowheads="1"/>
          </p:cNvSpPr>
          <p:nvPr/>
        </p:nvSpPr>
        <p:spPr bwMode="auto">
          <a:xfrm>
            <a:off x="2908300" y="1160463"/>
            <a:ext cx="1808163" cy="485775"/>
          </a:xfrm>
          <a:prstGeom prst="rect">
            <a:avLst/>
          </a:prstGeom>
          <a:noFill/>
          <a:ln w="9525">
            <a:noFill/>
            <a:miter lim="800000"/>
            <a:headEnd/>
            <a:tailEnd/>
          </a:ln>
        </p:spPr>
        <p:txBody>
          <a:bodyPr wrap="none" lIns="0" tIns="0" rIns="0" bIns="0">
            <a:spAutoFit/>
          </a:bodyPr>
          <a:lstStyle/>
          <a:p>
            <a:pPr eaLnBrk="1" hangingPunct="1">
              <a:lnSpc>
                <a:spcPct val="90000"/>
              </a:lnSpc>
            </a:pPr>
            <a:r>
              <a:rPr lang="en-US" sz="1000" dirty="0">
                <a:solidFill>
                  <a:srgbClr val="0092C8"/>
                </a:solidFill>
                <a:latin typeface="Arial Black" charset="0"/>
              </a:rPr>
              <a:t>    The activated receptor </a:t>
            </a:r>
          </a:p>
          <a:p>
            <a:pPr eaLnBrk="1" hangingPunct="1">
              <a:lnSpc>
                <a:spcPct val="90000"/>
              </a:lnSpc>
            </a:pPr>
            <a:r>
              <a:rPr lang="en-US" sz="1000" dirty="0">
                <a:solidFill>
                  <a:srgbClr val="0092C8"/>
                </a:solidFill>
                <a:latin typeface="Arial Black" charset="0"/>
              </a:rPr>
              <a:t>binds to a G protein and </a:t>
            </a:r>
          </a:p>
          <a:p>
            <a:pPr eaLnBrk="1" hangingPunct="1">
              <a:lnSpc>
                <a:spcPct val="90000"/>
              </a:lnSpc>
            </a:pPr>
            <a:r>
              <a:rPr lang="en-US" sz="1000" dirty="0">
                <a:solidFill>
                  <a:srgbClr val="0092C8"/>
                </a:solidFill>
                <a:latin typeface="Arial Black" charset="0"/>
              </a:rPr>
              <a:t>activates it.</a:t>
            </a:r>
            <a:endParaRPr lang="en-US" sz="1800" dirty="0">
              <a:latin typeface="Arial" charset="0"/>
            </a:endParaRPr>
          </a:p>
        </p:txBody>
      </p:sp>
      <p:sp>
        <p:nvSpPr>
          <p:cNvPr id="71763" name="Rectangle 83"/>
          <p:cNvSpPr>
            <a:spLocks noChangeArrowheads="1"/>
          </p:cNvSpPr>
          <p:nvPr/>
        </p:nvSpPr>
        <p:spPr bwMode="auto">
          <a:xfrm>
            <a:off x="7118350" y="1817688"/>
            <a:ext cx="1060450" cy="152400"/>
          </a:xfrm>
          <a:prstGeom prst="rect">
            <a:avLst/>
          </a:prstGeom>
          <a:noFill/>
          <a:ln w="9525">
            <a:noFill/>
            <a:miter lim="800000"/>
            <a:headEnd/>
            <a:tailEnd/>
          </a:ln>
        </p:spPr>
        <p:txBody>
          <a:bodyPr wrap="none" lIns="0" tIns="0" rIns="0" bIns="0">
            <a:spAutoFit/>
          </a:bodyPr>
          <a:lstStyle/>
          <a:p>
            <a:pPr eaLnBrk="1" hangingPunct="1"/>
            <a:r>
              <a:rPr lang="en-US" sz="1000" b="1" i="1" dirty="0">
                <a:solidFill>
                  <a:srgbClr val="231F20"/>
                </a:solidFill>
                <a:latin typeface="Arial" charset="0"/>
              </a:rPr>
              <a:t>Extracellular fluid</a:t>
            </a:r>
            <a:endParaRPr lang="en-US" sz="1800" dirty="0">
              <a:latin typeface="Arial" charset="0"/>
            </a:endParaRPr>
          </a:p>
        </p:txBody>
      </p:sp>
      <p:sp>
        <p:nvSpPr>
          <p:cNvPr id="71764" name="Rectangle 84"/>
          <p:cNvSpPr>
            <a:spLocks noChangeArrowheads="1"/>
          </p:cNvSpPr>
          <p:nvPr/>
        </p:nvSpPr>
        <p:spPr bwMode="auto">
          <a:xfrm>
            <a:off x="7229475" y="5605463"/>
            <a:ext cx="1019175" cy="152400"/>
          </a:xfrm>
          <a:prstGeom prst="rect">
            <a:avLst/>
          </a:prstGeom>
          <a:noFill/>
          <a:ln w="9525">
            <a:noFill/>
            <a:miter lim="800000"/>
            <a:headEnd/>
            <a:tailEnd/>
          </a:ln>
        </p:spPr>
        <p:txBody>
          <a:bodyPr wrap="none" lIns="0" tIns="0" rIns="0" bIns="0">
            <a:spAutoFit/>
          </a:bodyPr>
          <a:lstStyle/>
          <a:p>
            <a:pPr eaLnBrk="1" hangingPunct="1"/>
            <a:r>
              <a:rPr lang="en-US" sz="1000" b="1" i="1" dirty="0">
                <a:solidFill>
                  <a:srgbClr val="231F20"/>
                </a:solidFill>
                <a:latin typeface="Arial" charset="0"/>
              </a:rPr>
              <a:t>Intracellular fluid</a:t>
            </a:r>
            <a:endParaRPr lang="en-US" sz="1800" dirty="0">
              <a:latin typeface="Arial" charset="0"/>
            </a:endParaRPr>
          </a:p>
        </p:txBody>
      </p:sp>
      <p:sp>
        <p:nvSpPr>
          <p:cNvPr id="71765" name="Rectangle 85"/>
          <p:cNvSpPr>
            <a:spLocks noChangeArrowheads="1"/>
          </p:cNvSpPr>
          <p:nvPr/>
        </p:nvSpPr>
        <p:spPr bwMode="auto">
          <a:xfrm>
            <a:off x="2409825" y="4300538"/>
            <a:ext cx="274638" cy="152400"/>
          </a:xfrm>
          <a:prstGeom prst="rect">
            <a:avLst/>
          </a:prstGeom>
          <a:noFill/>
          <a:ln w="9525">
            <a:noFill/>
            <a:miter lim="800000"/>
            <a:headEnd/>
            <a:tailEnd/>
          </a:ln>
        </p:spPr>
        <p:txBody>
          <a:bodyPr wrap="none" lIns="0" tIns="0" rIns="0" bIns="0">
            <a:spAutoFit/>
          </a:bodyPr>
          <a:lstStyle/>
          <a:p>
            <a:pPr eaLnBrk="1" hangingPunct="1"/>
            <a:r>
              <a:rPr lang="en-US" sz="1000" b="1" dirty="0">
                <a:solidFill>
                  <a:srgbClr val="231F20"/>
                </a:solidFill>
                <a:latin typeface="Arial" charset="0"/>
              </a:rPr>
              <a:t>GDP</a:t>
            </a:r>
            <a:endParaRPr lang="en-US" sz="1800" b="1" dirty="0">
              <a:latin typeface="Arial" charset="0"/>
            </a:endParaRPr>
          </a:p>
        </p:txBody>
      </p:sp>
      <p:sp>
        <p:nvSpPr>
          <p:cNvPr id="71766" name="Rectangle 86"/>
          <p:cNvSpPr>
            <a:spLocks noChangeArrowheads="1"/>
          </p:cNvSpPr>
          <p:nvPr/>
        </p:nvSpPr>
        <p:spPr bwMode="auto">
          <a:xfrm>
            <a:off x="2228850" y="2471738"/>
            <a:ext cx="549275" cy="152400"/>
          </a:xfrm>
          <a:prstGeom prst="rect">
            <a:avLst/>
          </a:prstGeom>
          <a:noFill/>
          <a:ln w="9525">
            <a:noFill/>
            <a:miter lim="800000"/>
            <a:headEnd/>
            <a:tailEnd/>
          </a:ln>
        </p:spPr>
        <p:txBody>
          <a:bodyPr wrap="none" lIns="0" tIns="0" rIns="0" bIns="0">
            <a:spAutoFit/>
          </a:bodyPr>
          <a:lstStyle/>
          <a:p>
            <a:pPr eaLnBrk="1" hangingPunct="1"/>
            <a:r>
              <a:rPr lang="en-US" sz="1000" b="1" dirty="0">
                <a:solidFill>
                  <a:srgbClr val="231F20"/>
                </a:solidFill>
                <a:latin typeface="Arial" charset="0"/>
              </a:rPr>
              <a:t>Receptor</a:t>
            </a:r>
            <a:endParaRPr lang="en-US" sz="1800" b="1" dirty="0">
              <a:latin typeface="Arial" charset="0"/>
            </a:endParaRPr>
          </a:p>
        </p:txBody>
      </p:sp>
      <p:sp>
        <p:nvSpPr>
          <p:cNvPr id="71767" name="Rectangle 87"/>
          <p:cNvSpPr>
            <a:spLocks noChangeArrowheads="1"/>
          </p:cNvSpPr>
          <p:nvPr/>
        </p:nvSpPr>
        <p:spPr bwMode="auto">
          <a:xfrm>
            <a:off x="1838325" y="4167188"/>
            <a:ext cx="563563" cy="152400"/>
          </a:xfrm>
          <a:prstGeom prst="rect">
            <a:avLst/>
          </a:prstGeom>
          <a:noFill/>
          <a:ln w="9525">
            <a:noFill/>
            <a:miter lim="800000"/>
            <a:headEnd/>
            <a:tailEnd/>
          </a:ln>
        </p:spPr>
        <p:txBody>
          <a:bodyPr wrap="none" lIns="0" tIns="0" rIns="0" bIns="0">
            <a:spAutoFit/>
          </a:bodyPr>
          <a:lstStyle/>
          <a:p>
            <a:pPr eaLnBrk="1" hangingPunct="1"/>
            <a:r>
              <a:rPr lang="en-US" sz="1000" b="1" dirty="0">
                <a:solidFill>
                  <a:srgbClr val="231F20"/>
                </a:solidFill>
                <a:latin typeface="Arial" charset="0"/>
              </a:rPr>
              <a:t>G protein</a:t>
            </a:r>
            <a:endParaRPr lang="en-US" sz="1800" b="1" dirty="0">
              <a:latin typeface="Arial" charset="0"/>
            </a:endParaRPr>
          </a:p>
        </p:txBody>
      </p:sp>
      <p:sp>
        <p:nvSpPr>
          <p:cNvPr id="71768" name="Rectangle 88"/>
          <p:cNvSpPr>
            <a:spLocks noChangeArrowheads="1"/>
          </p:cNvSpPr>
          <p:nvPr/>
        </p:nvSpPr>
        <p:spPr bwMode="auto">
          <a:xfrm>
            <a:off x="1377950" y="2452688"/>
            <a:ext cx="415925" cy="152400"/>
          </a:xfrm>
          <a:prstGeom prst="rect">
            <a:avLst/>
          </a:prstGeom>
          <a:noFill/>
          <a:ln w="9525">
            <a:noFill/>
            <a:miter lim="800000"/>
            <a:headEnd/>
            <a:tailEnd/>
          </a:ln>
        </p:spPr>
        <p:txBody>
          <a:bodyPr wrap="none" lIns="0" tIns="0" rIns="0" bIns="0">
            <a:spAutoFit/>
          </a:bodyPr>
          <a:lstStyle/>
          <a:p>
            <a:pPr eaLnBrk="1" hangingPunct="1"/>
            <a:r>
              <a:rPr lang="en-US" sz="1000" b="1" dirty="0">
                <a:solidFill>
                  <a:srgbClr val="231F20"/>
                </a:solidFill>
                <a:latin typeface="Arial" charset="0"/>
              </a:rPr>
              <a:t>Ligand</a:t>
            </a:r>
            <a:endParaRPr lang="en-US" sz="1800" b="1" dirty="0">
              <a:latin typeface="Arial" charset="0"/>
            </a:endParaRPr>
          </a:p>
        </p:txBody>
      </p:sp>
      <p:sp>
        <p:nvSpPr>
          <p:cNvPr id="71769" name="Oval 89"/>
          <p:cNvSpPr>
            <a:spLocks noChangeAspect="1" noChangeArrowheads="1"/>
          </p:cNvSpPr>
          <p:nvPr/>
        </p:nvSpPr>
        <p:spPr bwMode="auto">
          <a:xfrm>
            <a:off x="2865438" y="1147763"/>
            <a:ext cx="173037" cy="173037"/>
          </a:xfrm>
          <a:prstGeom prst="ellipse">
            <a:avLst/>
          </a:prstGeom>
          <a:solidFill>
            <a:schemeClr val="bg1"/>
          </a:solidFill>
          <a:ln w="12700">
            <a:solidFill>
              <a:srgbClr val="0092C8"/>
            </a:solidFill>
            <a:round/>
            <a:headEnd/>
            <a:tailEnd/>
          </a:ln>
          <a:effectLst/>
        </p:spPr>
        <p:txBody>
          <a:bodyPr wrap="none" anchor="ctr"/>
          <a:lstStyle/>
          <a:p>
            <a:pPr algn="ctr"/>
            <a:r>
              <a:rPr lang="en-US" sz="1000" b="1" dirty="0">
                <a:solidFill>
                  <a:srgbClr val="0092C8"/>
                </a:solidFill>
                <a:latin typeface="Arial Black" charset="0"/>
              </a:rPr>
              <a:t>2</a:t>
            </a:r>
            <a:endParaRPr lang="en-US" sz="1000" dirty="0">
              <a:latin typeface="Arial Black" charset="0"/>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ChangeArrowheads="1"/>
          </p:cNvSpPr>
          <p:nvPr/>
        </p:nvSpPr>
        <p:spPr bwMode="auto">
          <a:xfrm>
            <a:off x="7669213" y="6581775"/>
            <a:ext cx="1471612" cy="274638"/>
          </a:xfrm>
          <a:prstGeom prst="rect">
            <a:avLst/>
          </a:prstGeom>
          <a:noFill/>
          <a:ln w="9525">
            <a:noFill/>
            <a:miter lim="800000"/>
            <a:headEnd/>
            <a:tailEnd/>
          </a:ln>
          <a:effectLst/>
        </p:spPr>
        <p:txBody>
          <a:bodyPr wrap="none">
            <a:spAutoFit/>
          </a:bodyPr>
          <a:lstStyle/>
          <a:p>
            <a:pPr algn="r"/>
            <a:r>
              <a:rPr lang="en-US" sz="1200" b="1" dirty="0">
                <a:latin typeface="Arial" charset="0"/>
              </a:rPr>
              <a:t>Figure 3.16 step 3</a:t>
            </a:r>
          </a:p>
        </p:txBody>
      </p:sp>
      <p:pic>
        <p:nvPicPr>
          <p:cNvPr id="72797" name="Picture 93" descr="figure_03_16_0-4.jpg                                           00036809ServDisk_02                    C4EF00F9:"/>
          <p:cNvPicPr>
            <a:picLocks noChangeAspect="1" noChangeArrowheads="1"/>
          </p:cNvPicPr>
          <p:nvPr/>
        </p:nvPicPr>
        <p:blipFill>
          <a:blip r:embed="rId2" cstate="print"/>
          <a:srcRect t="18617"/>
          <a:stretch>
            <a:fillRect/>
          </a:stretch>
        </p:blipFill>
        <p:spPr bwMode="auto">
          <a:xfrm>
            <a:off x="455613" y="1022350"/>
            <a:ext cx="8231187" cy="4781550"/>
          </a:xfrm>
          <a:prstGeom prst="rect">
            <a:avLst/>
          </a:prstGeom>
          <a:noFill/>
        </p:spPr>
      </p:pic>
      <p:sp>
        <p:nvSpPr>
          <p:cNvPr id="72798" name="Oval 94"/>
          <p:cNvSpPr>
            <a:spLocks noChangeAspect="1" noChangeArrowheads="1"/>
          </p:cNvSpPr>
          <p:nvPr/>
        </p:nvSpPr>
        <p:spPr bwMode="auto">
          <a:xfrm>
            <a:off x="1450975" y="1149350"/>
            <a:ext cx="173038" cy="173038"/>
          </a:xfrm>
          <a:prstGeom prst="ellipse">
            <a:avLst/>
          </a:prstGeom>
          <a:solidFill>
            <a:schemeClr val="bg1"/>
          </a:solidFill>
          <a:ln w="12700">
            <a:solidFill>
              <a:srgbClr val="0092C8"/>
            </a:solidFill>
            <a:round/>
            <a:headEnd/>
            <a:tailEnd/>
          </a:ln>
          <a:effectLst/>
        </p:spPr>
        <p:txBody>
          <a:bodyPr wrap="none" anchor="ctr"/>
          <a:lstStyle/>
          <a:p>
            <a:pPr algn="ctr"/>
            <a:r>
              <a:rPr lang="en-US" sz="1000" b="1" dirty="0">
                <a:solidFill>
                  <a:srgbClr val="0092C8"/>
                </a:solidFill>
                <a:latin typeface="Arial Black" charset="0"/>
              </a:rPr>
              <a:t>1</a:t>
            </a:r>
            <a:endParaRPr lang="en-US" sz="1000" dirty="0">
              <a:latin typeface="Arial Black" charset="0"/>
            </a:endParaRPr>
          </a:p>
        </p:txBody>
      </p:sp>
      <p:sp>
        <p:nvSpPr>
          <p:cNvPr id="72799" name="Line 95"/>
          <p:cNvSpPr>
            <a:spLocks noChangeShapeType="1"/>
          </p:cNvSpPr>
          <p:nvPr/>
        </p:nvSpPr>
        <p:spPr bwMode="auto">
          <a:xfrm>
            <a:off x="1446213" y="1676400"/>
            <a:ext cx="1225550" cy="1588"/>
          </a:xfrm>
          <a:prstGeom prst="line">
            <a:avLst/>
          </a:prstGeom>
          <a:noFill/>
          <a:ln w="9525">
            <a:solidFill>
              <a:srgbClr val="0092C8"/>
            </a:solidFill>
            <a:round/>
            <a:headEnd/>
            <a:tailEnd/>
          </a:ln>
        </p:spPr>
        <p:txBody>
          <a:bodyPr/>
          <a:lstStyle/>
          <a:p>
            <a:endParaRPr lang="en-US" dirty="0"/>
          </a:p>
        </p:txBody>
      </p:sp>
      <p:sp>
        <p:nvSpPr>
          <p:cNvPr id="72800" name="Line 96"/>
          <p:cNvSpPr>
            <a:spLocks noChangeShapeType="1"/>
          </p:cNvSpPr>
          <p:nvPr/>
        </p:nvSpPr>
        <p:spPr bwMode="auto">
          <a:xfrm>
            <a:off x="1852613" y="1682750"/>
            <a:ext cx="1587" cy="1133475"/>
          </a:xfrm>
          <a:prstGeom prst="line">
            <a:avLst/>
          </a:prstGeom>
          <a:noFill/>
          <a:ln w="9525">
            <a:solidFill>
              <a:srgbClr val="0092C8"/>
            </a:solidFill>
            <a:round/>
            <a:headEnd/>
            <a:tailEnd/>
          </a:ln>
        </p:spPr>
        <p:txBody>
          <a:bodyPr/>
          <a:lstStyle/>
          <a:p>
            <a:endParaRPr lang="en-US" dirty="0"/>
          </a:p>
        </p:txBody>
      </p:sp>
      <p:sp>
        <p:nvSpPr>
          <p:cNvPr id="72801" name="Freeform 97"/>
          <p:cNvSpPr>
            <a:spLocks/>
          </p:cNvSpPr>
          <p:nvPr/>
        </p:nvSpPr>
        <p:spPr bwMode="auto">
          <a:xfrm>
            <a:off x="1836738" y="2797175"/>
            <a:ext cx="34925" cy="34925"/>
          </a:xfrm>
          <a:custGeom>
            <a:avLst/>
            <a:gdLst/>
            <a:ahLst/>
            <a:cxnLst>
              <a:cxn ang="0">
                <a:pos x="10" y="22"/>
              </a:cxn>
              <a:cxn ang="0">
                <a:pos x="6" y="22"/>
              </a:cxn>
              <a:cxn ang="0">
                <a:pos x="2" y="20"/>
              </a:cxn>
              <a:cxn ang="0">
                <a:pos x="0" y="16"/>
              </a:cxn>
              <a:cxn ang="0">
                <a:pos x="0" y="12"/>
              </a:cxn>
              <a:cxn ang="0">
                <a:pos x="0" y="8"/>
              </a:cxn>
              <a:cxn ang="0">
                <a:pos x="2" y="4"/>
              </a:cxn>
              <a:cxn ang="0">
                <a:pos x="6" y="2"/>
              </a:cxn>
              <a:cxn ang="0">
                <a:pos x="10" y="0"/>
              </a:cxn>
              <a:cxn ang="0">
                <a:pos x="14" y="2"/>
              </a:cxn>
              <a:cxn ang="0">
                <a:pos x="18" y="4"/>
              </a:cxn>
              <a:cxn ang="0">
                <a:pos x="20" y="8"/>
              </a:cxn>
              <a:cxn ang="0">
                <a:pos x="22" y="12"/>
              </a:cxn>
              <a:cxn ang="0">
                <a:pos x="20" y="16"/>
              </a:cxn>
              <a:cxn ang="0">
                <a:pos x="18" y="20"/>
              </a:cxn>
              <a:cxn ang="0">
                <a:pos x="14" y="22"/>
              </a:cxn>
              <a:cxn ang="0">
                <a:pos x="12" y="22"/>
              </a:cxn>
              <a:cxn ang="0">
                <a:pos x="10" y="22"/>
              </a:cxn>
            </a:cxnLst>
            <a:rect l="0" t="0" r="r" b="b"/>
            <a:pathLst>
              <a:path w="22" h="22">
                <a:moveTo>
                  <a:pt x="10" y="22"/>
                </a:moveTo>
                <a:lnTo>
                  <a:pt x="6" y="22"/>
                </a:lnTo>
                <a:lnTo>
                  <a:pt x="2" y="20"/>
                </a:lnTo>
                <a:lnTo>
                  <a:pt x="0" y="16"/>
                </a:lnTo>
                <a:lnTo>
                  <a:pt x="0" y="12"/>
                </a:lnTo>
                <a:lnTo>
                  <a:pt x="0" y="8"/>
                </a:lnTo>
                <a:lnTo>
                  <a:pt x="2" y="4"/>
                </a:lnTo>
                <a:lnTo>
                  <a:pt x="6" y="2"/>
                </a:lnTo>
                <a:lnTo>
                  <a:pt x="10" y="0"/>
                </a:lnTo>
                <a:lnTo>
                  <a:pt x="14" y="2"/>
                </a:lnTo>
                <a:lnTo>
                  <a:pt x="18" y="4"/>
                </a:lnTo>
                <a:lnTo>
                  <a:pt x="20" y="8"/>
                </a:lnTo>
                <a:lnTo>
                  <a:pt x="22" y="12"/>
                </a:lnTo>
                <a:lnTo>
                  <a:pt x="20" y="16"/>
                </a:lnTo>
                <a:lnTo>
                  <a:pt x="18" y="20"/>
                </a:lnTo>
                <a:lnTo>
                  <a:pt x="14" y="22"/>
                </a:lnTo>
                <a:lnTo>
                  <a:pt x="12" y="22"/>
                </a:lnTo>
                <a:lnTo>
                  <a:pt x="10" y="22"/>
                </a:lnTo>
                <a:close/>
              </a:path>
            </a:pathLst>
          </a:custGeom>
          <a:solidFill>
            <a:srgbClr val="0092C8"/>
          </a:solidFill>
          <a:ln w="9525">
            <a:noFill/>
            <a:round/>
            <a:headEnd/>
            <a:tailEnd/>
          </a:ln>
        </p:spPr>
        <p:txBody>
          <a:bodyPr/>
          <a:lstStyle/>
          <a:p>
            <a:endParaRPr lang="en-US" dirty="0"/>
          </a:p>
        </p:txBody>
      </p:sp>
      <p:sp>
        <p:nvSpPr>
          <p:cNvPr id="72802" name="Line 98"/>
          <p:cNvSpPr>
            <a:spLocks noChangeShapeType="1"/>
          </p:cNvSpPr>
          <p:nvPr/>
        </p:nvSpPr>
        <p:spPr bwMode="auto">
          <a:xfrm>
            <a:off x="2862263" y="1670050"/>
            <a:ext cx="1824037" cy="1588"/>
          </a:xfrm>
          <a:prstGeom prst="line">
            <a:avLst/>
          </a:prstGeom>
          <a:noFill/>
          <a:ln w="9525">
            <a:solidFill>
              <a:srgbClr val="0092C8"/>
            </a:solidFill>
            <a:round/>
            <a:headEnd/>
            <a:tailEnd/>
          </a:ln>
        </p:spPr>
        <p:txBody>
          <a:bodyPr/>
          <a:lstStyle/>
          <a:p>
            <a:endParaRPr lang="en-US" dirty="0"/>
          </a:p>
        </p:txBody>
      </p:sp>
      <p:sp>
        <p:nvSpPr>
          <p:cNvPr id="72803" name="Line 99"/>
          <p:cNvSpPr>
            <a:spLocks noChangeShapeType="1"/>
          </p:cNvSpPr>
          <p:nvPr/>
        </p:nvSpPr>
        <p:spPr bwMode="auto">
          <a:xfrm flipH="1">
            <a:off x="2776538" y="1670050"/>
            <a:ext cx="365125" cy="2078038"/>
          </a:xfrm>
          <a:prstGeom prst="line">
            <a:avLst/>
          </a:prstGeom>
          <a:noFill/>
          <a:ln w="9525">
            <a:solidFill>
              <a:srgbClr val="0092C8"/>
            </a:solidFill>
            <a:round/>
            <a:headEnd/>
            <a:tailEnd/>
          </a:ln>
        </p:spPr>
        <p:txBody>
          <a:bodyPr/>
          <a:lstStyle/>
          <a:p>
            <a:endParaRPr lang="en-US" dirty="0"/>
          </a:p>
        </p:txBody>
      </p:sp>
      <p:sp>
        <p:nvSpPr>
          <p:cNvPr id="72804" name="Freeform 100"/>
          <p:cNvSpPr>
            <a:spLocks/>
          </p:cNvSpPr>
          <p:nvPr/>
        </p:nvSpPr>
        <p:spPr bwMode="auto">
          <a:xfrm>
            <a:off x="2760663" y="3729038"/>
            <a:ext cx="34925" cy="34925"/>
          </a:xfrm>
          <a:custGeom>
            <a:avLst/>
            <a:gdLst/>
            <a:ahLst/>
            <a:cxnLst>
              <a:cxn ang="0">
                <a:pos x="10" y="22"/>
              </a:cxn>
              <a:cxn ang="0">
                <a:pos x="6" y="22"/>
              </a:cxn>
              <a:cxn ang="0">
                <a:pos x="2" y="20"/>
              </a:cxn>
              <a:cxn ang="0">
                <a:pos x="0" y="16"/>
              </a:cxn>
              <a:cxn ang="0">
                <a:pos x="0" y="12"/>
              </a:cxn>
              <a:cxn ang="0">
                <a:pos x="0" y="8"/>
              </a:cxn>
              <a:cxn ang="0">
                <a:pos x="2" y="4"/>
              </a:cxn>
              <a:cxn ang="0">
                <a:pos x="6" y="2"/>
              </a:cxn>
              <a:cxn ang="0">
                <a:pos x="10" y="0"/>
              </a:cxn>
              <a:cxn ang="0">
                <a:pos x="14" y="2"/>
              </a:cxn>
              <a:cxn ang="0">
                <a:pos x="18" y="4"/>
              </a:cxn>
              <a:cxn ang="0">
                <a:pos x="20" y="8"/>
              </a:cxn>
              <a:cxn ang="0">
                <a:pos x="22" y="12"/>
              </a:cxn>
              <a:cxn ang="0">
                <a:pos x="20" y="16"/>
              </a:cxn>
              <a:cxn ang="0">
                <a:pos x="18" y="20"/>
              </a:cxn>
              <a:cxn ang="0">
                <a:pos x="14" y="22"/>
              </a:cxn>
              <a:cxn ang="0">
                <a:pos x="12" y="22"/>
              </a:cxn>
              <a:cxn ang="0">
                <a:pos x="10" y="22"/>
              </a:cxn>
            </a:cxnLst>
            <a:rect l="0" t="0" r="r" b="b"/>
            <a:pathLst>
              <a:path w="22" h="22">
                <a:moveTo>
                  <a:pt x="10" y="22"/>
                </a:moveTo>
                <a:lnTo>
                  <a:pt x="6" y="22"/>
                </a:lnTo>
                <a:lnTo>
                  <a:pt x="2" y="20"/>
                </a:lnTo>
                <a:lnTo>
                  <a:pt x="0" y="16"/>
                </a:lnTo>
                <a:lnTo>
                  <a:pt x="0" y="12"/>
                </a:lnTo>
                <a:lnTo>
                  <a:pt x="0" y="8"/>
                </a:lnTo>
                <a:lnTo>
                  <a:pt x="2" y="4"/>
                </a:lnTo>
                <a:lnTo>
                  <a:pt x="6" y="2"/>
                </a:lnTo>
                <a:lnTo>
                  <a:pt x="10" y="0"/>
                </a:lnTo>
                <a:lnTo>
                  <a:pt x="14" y="2"/>
                </a:lnTo>
                <a:lnTo>
                  <a:pt x="18" y="4"/>
                </a:lnTo>
                <a:lnTo>
                  <a:pt x="20" y="8"/>
                </a:lnTo>
                <a:lnTo>
                  <a:pt x="22" y="12"/>
                </a:lnTo>
                <a:lnTo>
                  <a:pt x="20" y="16"/>
                </a:lnTo>
                <a:lnTo>
                  <a:pt x="18" y="20"/>
                </a:lnTo>
                <a:lnTo>
                  <a:pt x="14" y="22"/>
                </a:lnTo>
                <a:lnTo>
                  <a:pt x="12" y="22"/>
                </a:lnTo>
                <a:lnTo>
                  <a:pt x="10" y="22"/>
                </a:lnTo>
                <a:close/>
              </a:path>
            </a:pathLst>
          </a:custGeom>
          <a:solidFill>
            <a:srgbClr val="0092C8"/>
          </a:solidFill>
          <a:ln w="9525">
            <a:noFill/>
            <a:round/>
            <a:headEnd/>
            <a:tailEnd/>
          </a:ln>
        </p:spPr>
        <p:txBody>
          <a:bodyPr/>
          <a:lstStyle/>
          <a:p>
            <a:endParaRPr lang="en-US" dirty="0"/>
          </a:p>
        </p:txBody>
      </p:sp>
      <p:sp>
        <p:nvSpPr>
          <p:cNvPr id="72805" name="Line 101"/>
          <p:cNvSpPr>
            <a:spLocks noChangeShapeType="1"/>
          </p:cNvSpPr>
          <p:nvPr/>
        </p:nvSpPr>
        <p:spPr bwMode="auto">
          <a:xfrm>
            <a:off x="4911725" y="1819275"/>
            <a:ext cx="1301750" cy="1588"/>
          </a:xfrm>
          <a:prstGeom prst="line">
            <a:avLst/>
          </a:prstGeom>
          <a:noFill/>
          <a:ln w="9525">
            <a:solidFill>
              <a:srgbClr val="0092C8"/>
            </a:solidFill>
            <a:round/>
            <a:headEnd/>
            <a:tailEnd/>
          </a:ln>
        </p:spPr>
        <p:txBody>
          <a:bodyPr/>
          <a:lstStyle/>
          <a:p>
            <a:endParaRPr lang="en-US" dirty="0"/>
          </a:p>
        </p:txBody>
      </p:sp>
      <p:sp>
        <p:nvSpPr>
          <p:cNvPr id="72806" name="Line 102"/>
          <p:cNvSpPr>
            <a:spLocks noChangeShapeType="1"/>
          </p:cNvSpPr>
          <p:nvPr/>
        </p:nvSpPr>
        <p:spPr bwMode="auto">
          <a:xfrm flipH="1">
            <a:off x="4629150" y="1819275"/>
            <a:ext cx="406400" cy="1490663"/>
          </a:xfrm>
          <a:prstGeom prst="line">
            <a:avLst/>
          </a:prstGeom>
          <a:noFill/>
          <a:ln w="9525">
            <a:solidFill>
              <a:srgbClr val="0092C8"/>
            </a:solidFill>
            <a:round/>
            <a:headEnd/>
            <a:tailEnd/>
          </a:ln>
        </p:spPr>
        <p:txBody>
          <a:bodyPr/>
          <a:lstStyle/>
          <a:p>
            <a:endParaRPr lang="en-US" dirty="0"/>
          </a:p>
        </p:txBody>
      </p:sp>
      <p:sp>
        <p:nvSpPr>
          <p:cNvPr id="72807" name="Freeform 103"/>
          <p:cNvSpPr>
            <a:spLocks/>
          </p:cNvSpPr>
          <p:nvPr/>
        </p:nvSpPr>
        <p:spPr bwMode="auto">
          <a:xfrm>
            <a:off x="4610100" y="3300413"/>
            <a:ext cx="34925" cy="34925"/>
          </a:xfrm>
          <a:custGeom>
            <a:avLst/>
            <a:gdLst/>
            <a:ahLst/>
            <a:cxnLst>
              <a:cxn ang="0">
                <a:pos x="10" y="22"/>
              </a:cxn>
              <a:cxn ang="0">
                <a:pos x="6" y="22"/>
              </a:cxn>
              <a:cxn ang="0">
                <a:pos x="2" y="20"/>
              </a:cxn>
              <a:cxn ang="0">
                <a:pos x="0" y="16"/>
              </a:cxn>
              <a:cxn ang="0">
                <a:pos x="0" y="12"/>
              </a:cxn>
              <a:cxn ang="0">
                <a:pos x="0" y="8"/>
              </a:cxn>
              <a:cxn ang="0">
                <a:pos x="2" y="4"/>
              </a:cxn>
              <a:cxn ang="0">
                <a:pos x="6" y="2"/>
              </a:cxn>
              <a:cxn ang="0">
                <a:pos x="10" y="0"/>
              </a:cxn>
              <a:cxn ang="0">
                <a:pos x="14" y="2"/>
              </a:cxn>
              <a:cxn ang="0">
                <a:pos x="18" y="4"/>
              </a:cxn>
              <a:cxn ang="0">
                <a:pos x="20" y="8"/>
              </a:cxn>
              <a:cxn ang="0">
                <a:pos x="22" y="12"/>
              </a:cxn>
              <a:cxn ang="0">
                <a:pos x="20" y="16"/>
              </a:cxn>
              <a:cxn ang="0">
                <a:pos x="18" y="20"/>
              </a:cxn>
              <a:cxn ang="0">
                <a:pos x="14" y="22"/>
              </a:cxn>
              <a:cxn ang="0">
                <a:pos x="12" y="22"/>
              </a:cxn>
              <a:cxn ang="0">
                <a:pos x="10" y="22"/>
              </a:cxn>
            </a:cxnLst>
            <a:rect l="0" t="0" r="r" b="b"/>
            <a:pathLst>
              <a:path w="22" h="22">
                <a:moveTo>
                  <a:pt x="10" y="22"/>
                </a:moveTo>
                <a:lnTo>
                  <a:pt x="6" y="22"/>
                </a:lnTo>
                <a:lnTo>
                  <a:pt x="2" y="20"/>
                </a:lnTo>
                <a:lnTo>
                  <a:pt x="0" y="16"/>
                </a:lnTo>
                <a:lnTo>
                  <a:pt x="0" y="12"/>
                </a:lnTo>
                <a:lnTo>
                  <a:pt x="0" y="8"/>
                </a:lnTo>
                <a:lnTo>
                  <a:pt x="2" y="4"/>
                </a:lnTo>
                <a:lnTo>
                  <a:pt x="6" y="2"/>
                </a:lnTo>
                <a:lnTo>
                  <a:pt x="10" y="0"/>
                </a:lnTo>
                <a:lnTo>
                  <a:pt x="14" y="2"/>
                </a:lnTo>
                <a:lnTo>
                  <a:pt x="18" y="4"/>
                </a:lnTo>
                <a:lnTo>
                  <a:pt x="20" y="8"/>
                </a:lnTo>
                <a:lnTo>
                  <a:pt x="22" y="12"/>
                </a:lnTo>
                <a:lnTo>
                  <a:pt x="20" y="16"/>
                </a:lnTo>
                <a:lnTo>
                  <a:pt x="18" y="20"/>
                </a:lnTo>
                <a:lnTo>
                  <a:pt x="14" y="22"/>
                </a:lnTo>
                <a:lnTo>
                  <a:pt x="12" y="22"/>
                </a:lnTo>
                <a:lnTo>
                  <a:pt x="10" y="22"/>
                </a:lnTo>
                <a:close/>
              </a:path>
            </a:pathLst>
          </a:custGeom>
          <a:solidFill>
            <a:srgbClr val="0092C8"/>
          </a:solidFill>
          <a:ln w="9525">
            <a:noFill/>
            <a:round/>
            <a:headEnd/>
            <a:tailEnd/>
          </a:ln>
        </p:spPr>
        <p:txBody>
          <a:bodyPr/>
          <a:lstStyle/>
          <a:p>
            <a:endParaRPr lang="en-US" dirty="0"/>
          </a:p>
        </p:txBody>
      </p:sp>
      <p:sp>
        <p:nvSpPr>
          <p:cNvPr id="72808" name="Freeform 104"/>
          <p:cNvSpPr>
            <a:spLocks/>
          </p:cNvSpPr>
          <p:nvPr/>
        </p:nvSpPr>
        <p:spPr bwMode="auto">
          <a:xfrm>
            <a:off x="4956175" y="2038350"/>
            <a:ext cx="374650" cy="438150"/>
          </a:xfrm>
          <a:custGeom>
            <a:avLst/>
            <a:gdLst/>
            <a:ahLst/>
            <a:cxnLst>
              <a:cxn ang="0">
                <a:pos x="0" y="276"/>
              </a:cxn>
              <a:cxn ang="0">
                <a:pos x="164" y="0"/>
              </a:cxn>
              <a:cxn ang="0">
                <a:pos x="236" y="0"/>
              </a:cxn>
            </a:cxnLst>
            <a:rect l="0" t="0" r="r" b="b"/>
            <a:pathLst>
              <a:path w="236" h="276">
                <a:moveTo>
                  <a:pt x="0" y="276"/>
                </a:moveTo>
                <a:lnTo>
                  <a:pt x="164" y="0"/>
                </a:lnTo>
                <a:lnTo>
                  <a:pt x="236" y="0"/>
                </a:lnTo>
              </a:path>
            </a:pathLst>
          </a:custGeom>
          <a:noFill/>
          <a:ln w="9525">
            <a:solidFill>
              <a:srgbClr val="231F20"/>
            </a:solidFill>
            <a:prstDash val="solid"/>
            <a:round/>
            <a:headEnd/>
            <a:tailEnd/>
          </a:ln>
        </p:spPr>
        <p:txBody>
          <a:bodyPr/>
          <a:lstStyle/>
          <a:p>
            <a:endParaRPr lang="en-US" dirty="0"/>
          </a:p>
        </p:txBody>
      </p:sp>
      <p:sp>
        <p:nvSpPr>
          <p:cNvPr id="72809" name="Line 105"/>
          <p:cNvSpPr>
            <a:spLocks noChangeShapeType="1"/>
          </p:cNvSpPr>
          <p:nvPr/>
        </p:nvSpPr>
        <p:spPr bwMode="auto">
          <a:xfrm>
            <a:off x="2392363" y="2603500"/>
            <a:ext cx="1587" cy="382588"/>
          </a:xfrm>
          <a:prstGeom prst="line">
            <a:avLst/>
          </a:prstGeom>
          <a:noFill/>
          <a:ln w="9525">
            <a:solidFill>
              <a:srgbClr val="231F20"/>
            </a:solidFill>
            <a:round/>
            <a:headEnd/>
            <a:tailEnd/>
          </a:ln>
        </p:spPr>
        <p:txBody>
          <a:bodyPr/>
          <a:lstStyle/>
          <a:p>
            <a:endParaRPr lang="en-US" dirty="0"/>
          </a:p>
        </p:txBody>
      </p:sp>
      <p:sp>
        <p:nvSpPr>
          <p:cNvPr id="72810" name="Line 106"/>
          <p:cNvSpPr>
            <a:spLocks noChangeShapeType="1"/>
          </p:cNvSpPr>
          <p:nvPr/>
        </p:nvSpPr>
        <p:spPr bwMode="auto">
          <a:xfrm>
            <a:off x="1608138" y="2603500"/>
            <a:ext cx="1587" cy="174625"/>
          </a:xfrm>
          <a:prstGeom prst="line">
            <a:avLst/>
          </a:prstGeom>
          <a:noFill/>
          <a:ln w="9525">
            <a:solidFill>
              <a:srgbClr val="231F20"/>
            </a:solidFill>
            <a:round/>
            <a:headEnd/>
            <a:tailEnd/>
          </a:ln>
        </p:spPr>
        <p:txBody>
          <a:bodyPr/>
          <a:lstStyle/>
          <a:p>
            <a:endParaRPr lang="en-US" dirty="0"/>
          </a:p>
        </p:txBody>
      </p:sp>
      <p:sp>
        <p:nvSpPr>
          <p:cNvPr id="72811" name="Freeform 107"/>
          <p:cNvSpPr>
            <a:spLocks/>
          </p:cNvSpPr>
          <p:nvPr/>
        </p:nvSpPr>
        <p:spPr bwMode="auto">
          <a:xfrm>
            <a:off x="2424113" y="3970338"/>
            <a:ext cx="241300" cy="266700"/>
          </a:xfrm>
          <a:custGeom>
            <a:avLst/>
            <a:gdLst/>
            <a:ahLst/>
            <a:cxnLst>
              <a:cxn ang="0">
                <a:pos x="152" y="0"/>
              </a:cxn>
              <a:cxn ang="0">
                <a:pos x="52" y="168"/>
              </a:cxn>
              <a:cxn ang="0">
                <a:pos x="0" y="168"/>
              </a:cxn>
            </a:cxnLst>
            <a:rect l="0" t="0" r="r" b="b"/>
            <a:pathLst>
              <a:path w="152" h="168">
                <a:moveTo>
                  <a:pt x="152" y="0"/>
                </a:moveTo>
                <a:lnTo>
                  <a:pt x="52" y="168"/>
                </a:lnTo>
                <a:lnTo>
                  <a:pt x="0" y="168"/>
                </a:lnTo>
              </a:path>
            </a:pathLst>
          </a:custGeom>
          <a:noFill/>
          <a:ln w="9525">
            <a:solidFill>
              <a:srgbClr val="231F20"/>
            </a:solidFill>
            <a:prstDash val="solid"/>
            <a:round/>
            <a:headEnd/>
            <a:tailEnd/>
          </a:ln>
        </p:spPr>
        <p:txBody>
          <a:bodyPr/>
          <a:lstStyle/>
          <a:p>
            <a:endParaRPr lang="en-US" dirty="0"/>
          </a:p>
        </p:txBody>
      </p:sp>
      <p:sp>
        <p:nvSpPr>
          <p:cNvPr id="72812" name="Rectangle 108"/>
          <p:cNvSpPr>
            <a:spLocks noChangeArrowheads="1"/>
          </p:cNvSpPr>
          <p:nvPr/>
        </p:nvSpPr>
        <p:spPr bwMode="auto">
          <a:xfrm>
            <a:off x="1498600" y="1133475"/>
            <a:ext cx="1268413" cy="485775"/>
          </a:xfrm>
          <a:prstGeom prst="rect">
            <a:avLst/>
          </a:prstGeom>
          <a:noFill/>
          <a:ln w="9525">
            <a:noFill/>
            <a:miter lim="800000"/>
            <a:headEnd/>
            <a:tailEnd/>
          </a:ln>
        </p:spPr>
        <p:txBody>
          <a:bodyPr wrap="none" lIns="0" tIns="0" rIns="0" bIns="0">
            <a:spAutoFit/>
          </a:bodyPr>
          <a:lstStyle/>
          <a:p>
            <a:pPr eaLnBrk="1" hangingPunct="1">
              <a:lnSpc>
                <a:spcPct val="90000"/>
              </a:lnSpc>
            </a:pPr>
            <a:r>
              <a:rPr lang="en-US" sz="1000" dirty="0">
                <a:solidFill>
                  <a:srgbClr val="0092C8"/>
                </a:solidFill>
                <a:latin typeface="Arial Black" charset="0"/>
              </a:rPr>
              <a:t>    Ligand (1st </a:t>
            </a:r>
          </a:p>
          <a:p>
            <a:pPr eaLnBrk="1" hangingPunct="1">
              <a:lnSpc>
                <a:spcPct val="90000"/>
              </a:lnSpc>
            </a:pPr>
            <a:r>
              <a:rPr lang="en-US" sz="1000" dirty="0">
                <a:solidFill>
                  <a:srgbClr val="0092C8"/>
                </a:solidFill>
                <a:latin typeface="Arial Black" charset="0"/>
              </a:rPr>
              <a:t>messenger) binds </a:t>
            </a:r>
          </a:p>
          <a:p>
            <a:pPr eaLnBrk="1" hangingPunct="1">
              <a:lnSpc>
                <a:spcPct val="90000"/>
              </a:lnSpc>
            </a:pPr>
            <a:r>
              <a:rPr lang="en-US" sz="1000" dirty="0">
                <a:solidFill>
                  <a:srgbClr val="0092C8"/>
                </a:solidFill>
                <a:latin typeface="Arial Black" charset="0"/>
              </a:rPr>
              <a:t>to the receptor.</a:t>
            </a:r>
            <a:endParaRPr lang="en-US" sz="1800" dirty="0">
              <a:latin typeface="Arial" charset="0"/>
            </a:endParaRPr>
          </a:p>
        </p:txBody>
      </p:sp>
      <p:sp>
        <p:nvSpPr>
          <p:cNvPr id="72813" name="Rectangle 109"/>
          <p:cNvSpPr>
            <a:spLocks noChangeArrowheads="1"/>
          </p:cNvSpPr>
          <p:nvPr/>
        </p:nvSpPr>
        <p:spPr bwMode="auto">
          <a:xfrm>
            <a:off x="2908300" y="1160463"/>
            <a:ext cx="1808163" cy="485775"/>
          </a:xfrm>
          <a:prstGeom prst="rect">
            <a:avLst/>
          </a:prstGeom>
          <a:noFill/>
          <a:ln w="9525">
            <a:noFill/>
            <a:miter lim="800000"/>
            <a:headEnd/>
            <a:tailEnd/>
          </a:ln>
        </p:spPr>
        <p:txBody>
          <a:bodyPr wrap="none" lIns="0" tIns="0" rIns="0" bIns="0">
            <a:spAutoFit/>
          </a:bodyPr>
          <a:lstStyle/>
          <a:p>
            <a:pPr eaLnBrk="1" hangingPunct="1">
              <a:lnSpc>
                <a:spcPct val="90000"/>
              </a:lnSpc>
            </a:pPr>
            <a:r>
              <a:rPr lang="en-US" sz="1000" dirty="0">
                <a:solidFill>
                  <a:srgbClr val="0092C8"/>
                </a:solidFill>
                <a:latin typeface="Arial Black" charset="0"/>
              </a:rPr>
              <a:t>    The activated receptor </a:t>
            </a:r>
          </a:p>
          <a:p>
            <a:pPr eaLnBrk="1" hangingPunct="1">
              <a:lnSpc>
                <a:spcPct val="90000"/>
              </a:lnSpc>
            </a:pPr>
            <a:r>
              <a:rPr lang="en-US" sz="1000" dirty="0">
                <a:solidFill>
                  <a:srgbClr val="0092C8"/>
                </a:solidFill>
                <a:latin typeface="Arial Black" charset="0"/>
              </a:rPr>
              <a:t>binds to a G protein and </a:t>
            </a:r>
          </a:p>
          <a:p>
            <a:pPr eaLnBrk="1" hangingPunct="1">
              <a:lnSpc>
                <a:spcPct val="90000"/>
              </a:lnSpc>
            </a:pPr>
            <a:r>
              <a:rPr lang="en-US" sz="1000" dirty="0">
                <a:solidFill>
                  <a:srgbClr val="0092C8"/>
                </a:solidFill>
                <a:latin typeface="Arial Black" charset="0"/>
              </a:rPr>
              <a:t>activates it.</a:t>
            </a:r>
            <a:endParaRPr lang="en-US" sz="1800" dirty="0">
              <a:latin typeface="Arial" charset="0"/>
            </a:endParaRPr>
          </a:p>
        </p:txBody>
      </p:sp>
      <p:sp>
        <p:nvSpPr>
          <p:cNvPr id="72814" name="Rectangle 110"/>
          <p:cNvSpPr>
            <a:spLocks noChangeArrowheads="1"/>
          </p:cNvSpPr>
          <p:nvPr/>
        </p:nvSpPr>
        <p:spPr bwMode="auto">
          <a:xfrm>
            <a:off x="4927600" y="1157288"/>
            <a:ext cx="2262188" cy="6477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000" dirty="0">
                <a:solidFill>
                  <a:srgbClr val="0092C8"/>
                </a:solidFill>
                <a:latin typeface="Arial Black" charset="0"/>
              </a:rPr>
              <a:t>    Activated G protein activates </a:t>
            </a:r>
          </a:p>
          <a:p>
            <a:pPr eaLnBrk="1" hangingPunct="1">
              <a:lnSpc>
                <a:spcPct val="90000"/>
              </a:lnSpc>
            </a:pPr>
            <a:r>
              <a:rPr lang="en-US" sz="1000" dirty="0">
                <a:solidFill>
                  <a:srgbClr val="0092C8"/>
                </a:solidFill>
                <a:latin typeface="Arial Black" charset="0"/>
              </a:rPr>
              <a:t>(or inactivates) effector protein </a:t>
            </a:r>
          </a:p>
          <a:p>
            <a:pPr eaLnBrk="1" hangingPunct="1">
              <a:lnSpc>
                <a:spcPct val="90000"/>
              </a:lnSpc>
            </a:pPr>
            <a:r>
              <a:rPr lang="en-US" sz="1000" dirty="0">
                <a:solidFill>
                  <a:srgbClr val="0092C8"/>
                </a:solidFill>
                <a:latin typeface="Arial Black" charset="0"/>
              </a:rPr>
              <a:t>(e.g., an enzyme) by causing its </a:t>
            </a:r>
          </a:p>
          <a:p>
            <a:pPr eaLnBrk="1" hangingPunct="1">
              <a:lnSpc>
                <a:spcPct val="90000"/>
              </a:lnSpc>
            </a:pPr>
            <a:r>
              <a:rPr lang="en-US" sz="1000" dirty="0">
                <a:solidFill>
                  <a:srgbClr val="0092C8"/>
                </a:solidFill>
                <a:latin typeface="Arial Black" charset="0"/>
              </a:rPr>
              <a:t>shape to change.</a:t>
            </a:r>
            <a:endParaRPr lang="en-US" sz="1800" dirty="0">
              <a:latin typeface="Arial" charset="0"/>
            </a:endParaRPr>
          </a:p>
        </p:txBody>
      </p:sp>
      <p:sp>
        <p:nvSpPr>
          <p:cNvPr id="72815" name="Rectangle 111"/>
          <p:cNvSpPr>
            <a:spLocks noChangeArrowheads="1"/>
          </p:cNvSpPr>
          <p:nvPr/>
        </p:nvSpPr>
        <p:spPr bwMode="auto">
          <a:xfrm>
            <a:off x="7118350" y="1817688"/>
            <a:ext cx="1060450" cy="152400"/>
          </a:xfrm>
          <a:prstGeom prst="rect">
            <a:avLst/>
          </a:prstGeom>
          <a:noFill/>
          <a:ln w="9525">
            <a:noFill/>
            <a:miter lim="800000"/>
            <a:headEnd/>
            <a:tailEnd/>
          </a:ln>
        </p:spPr>
        <p:txBody>
          <a:bodyPr wrap="none" lIns="0" tIns="0" rIns="0" bIns="0">
            <a:spAutoFit/>
          </a:bodyPr>
          <a:lstStyle/>
          <a:p>
            <a:pPr eaLnBrk="1" hangingPunct="1"/>
            <a:r>
              <a:rPr lang="en-US" sz="1000" b="1" i="1" dirty="0">
                <a:solidFill>
                  <a:srgbClr val="231F20"/>
                </a:solidFill>
                <a:latin typeface="Arial" charset="0"/>
              </a:rPr>
              <a:t>Extracellular fluid</a:t>
            </a:r>
            <a:endParaRPr lang="en-US" sz="1800" dirty="0">
              <a:latin typeface="Arial" charset="0"/>
            </a:endParaRPr>
          </a:p>
        </p:txBody>
      </p:sp>
      <p:sp>
        <p:nvSpPr>
          <p:cNvPr id="72816" name="Rectangle 112"/>
          <p:cNvSpPr>
            <a:spLocks noChangeArrowheads="1"/>
          </p:cNvSpPr>
          <p:nvPr/>
        </p:nvSpPr>
        <p:spPr bwMode="auto">
          <a:xfrm>
            <a:off x="7229475" y="5605463"/>
            <a:ext cx="1019175" cy="152400"/>
          </a:xfrm>
          <a:prstGeom prst="rect">
            <a:avLst/>
          </a:prstGeom>
          <a:noFill/>
          <a:ln w="9525">
            <a:noFill/>
            <a:miter lim="800000"/>
            <a:headEnd/>
            <a:tailEnd/>
          </a:ln>
        </p:spPr>
        <p:txBody>
          <a:bodyPr wrap="none" lIns="0" tIns="0" rIns="0" bIns="0">
            <a:spAutoFit/>
          </a:bodyPr>
          <a:lstStyle/>
          <a:p>
            <a:pPr eaLnBrk="1" hangingPunct="1"/>
            <a:r>
              <a:rPr lang="en-US" sz="1000" b="1" i="1" dirty="0">
                <a:solidFill>
                  <a:srgbClr val="231F20"/>
                </a:solidFill>
                <a:latin typeface="Arial" charset="0"/>
              </a:rPr>
              <a:t>Intracellular fluid</a:t>
            </a:r>
            <a:endParaRPr lang="en-US" sz="1800" dirty="0">
              <a:latin typeface="Arial" charset="0"/>
            </a:endParaRPr>
          </a:p>
        </p:txBody>
      </p:sp>
      <p:sp>
        <p:nvSpPr>
          <p:cNvPr id="72817" name="Rectangle 113"/>
          <p:cNvSpPr>
            <a:spLocks noChangeArrowheads="1"/>
          </p:cNvSpPr>
          <p:nvPr/>
        </p:nvSpPr>
        <p:spPr bwMode="auto">
          <a:xfrm>
            <a:off x="2409825" y="4300538"/>
            <a:ext cx="274638" cy="152400"/>
          </a:xfrm>
          <a:prstGeom prst="rect">
            <a:avLst/>
          </a:prstGeom>
          <a:noFill/>
          <a:ln w="9525">
            <a:noFill/>
            <a:miter lim="800000"/>
            <a:headEnd/>
            <a:tailEnd/>
          </a:ln>
        </p:spPr>
        <p:txBody>
          <a:bodyPr wrap="none" lIns="0" tIns="0" rIns="0" bIns="0">
            <a:spAutoFit/>
          </a:bodyPr>
          <a:lstStyle/>
          <a:p>
            <a:pPr eaLnBrk="1" hangingPunct="1"/>
            <a:r>
              <a:rPr lang="en-US" sz="1000" b="1" dirty="0">
                <a:solidFill>
                  <a:srgbClr val="231F20"/>
                </a:solidFill>
                <a:latin typeface="Arial" charset="0"/>
              </a:rPr>
              <a:t>GDP</a:t>
            </a:r>
            <a:endParaRPr lang="en-US" sz="1800" b="1" dirty="0">
              <a:latin typeface="Arial" charset="0"/>
            </a:endParaRPr>
          </a:p>
        </p:txBody>
      </p:sp>
      <p:sp>
        <p:nvSpPr>
          <p:cNvPr id="72818" name="Rectangle 114"/>
          <p:cNvSpPr>
            <a:spLocks noChangeArrowheads="1"/>
          </p:cNvSpPr>
          <p:nvPr/>
        </p:nvSpPr>
        <p:spPr bwMode="auto">
          <a:xfrm>
            <a:off x="5372100" y="1976438"/>
            <a:ext cx="1019175" cy="304800"/>
          </a:xfrm>
          <a:prstGeom prst="rect">
            <a:avLst/>
          </a:prstGeom>
          <a:noFill/>
          <a:ln w="9525">
            <a:noFill/>
            <a:miter lim="800000"/>
            <a:headEnd/>
            <a:tailEnd/>
          </a:ln>
        </p:spPr>
        <p:txBody>
          <a:bodyPr wrap="none" lIns="0" tIns="0" rIns="0" bIns="0">
            <a:spAutoFit/>
          </a:bodyPr>
          <a:lstStyle/>
          <a:p>
            <a:pPr eaLnBrk="1" hangingPunct="1"/>
            <a:r>
              <a:rPr lang="en-US" sz="1000" b="1" dirty="0">
                <a:solidFill>
                  <a:srgbClr val="231F20"/>
                </a:solidFill>
                <a:latin typeface="Arial" charset="0"/>
              </a:rPr>
              <a:t>Effector protein</a:t>
            </a:r>
          </a:p>
          <a:p>
            <a:pPr eaLnBrk="1" hangingPunct="1"/>
            <a:r>
              <a:rPr lang="en-US" sz="1000" b="1" dirty="0">
                <a:solidFill>
                  <a:srgbClr val="231F20"/>
                </a:solidFill>
                <a:latin typeface="Arial" charset="0"/>
              </a:rPr>
              <a:t>(e.g., an enzyme)</a:t>
            </a:r>
            <a:endParaRPr lang="en-US" sz="1800" b="1" dirty="0">
              <a:latin typeface="Arial" charset="0"/>
            </a:endParaRPr>
          </a:p>
        </p:txBody>
      </p:sp>
      <p:sp>
        <p:nvSpPr>
          <p:cNvPr id="72819" name="Rectangle 115"/>
          <p:cNvSpPr>
            <a:spLocks noChangeArrowheads="1"/>
          </p:cNvSpPr>
          <p:nvPr/>
        </p:nvSpPr>
        <p:spPr bwMode="auto">
          <a:xfrm>
            <a:off x="2228850" y="2471738"/>
            <a:ext cx="549275" cy="152400"/>
          </a:xfrm>
          <a:prstGeom prst="rect">
            <a:avLst/>
          </a:prstGeom>
          <a:noFill/>
          <a:ln w="9525">
            <a:noFill/>
            <a:miter lim="800000"/>
            <a:headEnd/>
            <a:tailEnd/>
          </a:ln>
        </p:spPr>
        <p:txBody>
          <a:bodyPr wrap="none" lIns="0" tIns="0" rIns="0" bIns="0">
            <a:spAutoFit/>
          </a:bodyPr>
          <a:lstStyle/>
          <a:p>
            <a:pPr eaLnBrk="1" hangingPunct="1"/>
            <a:r>
              <a:rPr lang="en-US" sz="1000" b="1" dirty="0">
                <a:solidFill>
                  <a:srgbClr val="231F20"/>
                </a:solidFill>
                <a:latin typeface="Arial" charset="0"/>
              </a:rPr>
              <a:t>Receptor</a:t>
            </a:r>
            <a:endParaRPr lang="en-US" sz="1800" b="1" dirty="0">
              <a:latin typeface="Arial" charset="0"/>
            </a:endParaRPr>
          </a:p>
        </p:txBody>
      </p:sp>
      <p:sp>
        <p:nvSpPr>
          <p:cNvPr id="72820" name="Rectangle 116"/>
          <p:cNvSpPr>
            <a:spLocks noChangeArrowheads="1"/>
          </p:cNvSpPr>
          <p:nvPr/>
        </p:nvSpPr>
        <p:spPr bwMode="auto">
          <a:xfrm>
            <a:off x="1838325" y="4167188"/>
            <a:ext cx="563563" cy="152400"/>
          </a:xfrm>
          <a:prstGeom prst="rect">
            <a:avLst/>
          </a:prstGeom>
          <a:noFill/>
          <a:ln w="9525">
            <a:noFill/>
            <a:miter lim="800000"/>
            <a:headEnd/>
            <a:tailEnd/>
          </a:ln>
        </p:spPr>
        <p:txBody>
          <a:bodyPr wrap="none" lIns="0" tIns="0" rIns="0" bIns="0">
            <a:spAutoFit/>
          </a:bodyPr>
          <a:lstStyle/>
          <a:p>
            <a:pPr eaLnBrk="1" hangingPunct="1"/>
            <a:r>
              <a:rPr lang="en-US" sz="1000" b="1" dirty="0">
                <a:solidFill>
                  <a:srgbClr val="231F20"/>
                </a:solidFill>
                <a:latin typeface="Arial" charset="0"/>
              </a:rPr>
              <a:t>G protein</a:t>
            </a:r>
            <a:endParaRPr lang="en-US" sz="1800" b="1" dirty="0">
              <a:latin typeface="Arial" charset="0"/>
            </a:endParaRPr>
          </a:p>
        </p:txBody>
      </p:sp>
      <p:sp>
        <p:nvSpPr>
          <p:cNvPr id="72821" name="Rectangle 117"/>
          <p:cNvSpPr>
            <a:spLocks noChangeArrowheads="1"/>
          </p:cNvSpPr>
          <p:nvPr/>
        </p:nvSpPr>
        <p:spPr bwMode="auto">
          <a:xfrm>
            <a:off x="1377950" y="2452688"/>
            <a:ext cx="415925" cy="152400"/>
          </a:xfrm>
          <a:prstGeom prst="rect">
            <a:avLst/>
          </a:prstGeom>
          <a:noFill/>
          <a:ln w="9525">
            <a:noFill/>
            <a:miter lim="800000"/>
            <a:headEnd/>
            <a:tailEnd/>
          </a:ln>
        </p:spPr>
        <p:txBody>
          <a:bodyPr wrap="none" lIns="0" tIns="0" rIns="0" bIns="0">
            <a:spAutoFit/>
          </a:bodyPr>
          <a:lstStyle/>
          <a:p>
            <a:pPr eaLnBrk="1" hangingPunct="1"/>
            <a:r>
              <a:rPr lang="en-US" sz="1000" b="1" dirty="0">
                <a:solidFill>
                  <a:srgbClr val="231F20"/>
                </a:solidFill>
                <a:latin typeface="Arial" charset="0"/>
              </a:rPr>
              <a:t>Ligand</a:t>
            </a:r>
            <a:endParaRPr lang="en-US" sz="1800" b="1" dirty="0">
              <a:latin typeface="Arial" charset="0"/>
            </a:endParaRPr>
          </a:p>
        </p:txBody>
      </p:sp>
      <p:sp>
        <p:nvSpPr>
          <p:cNvPr id="72822" name="Oval 118"/>
          <p:cNvSpPr>
            <a:spLocks noChangeAspect="1" noChangeArrowheads="1"/>
          </p:cNvSpPr>
          <p:nvPr/>
        </p:nvSpPr>
        <p:spPr bwMode="auto">
          <a:xfrm>
            <a:off x="2865438" y="1147763"/>
            <a:ext cx="173037" cy="173037"/>
          </a:xfrm>
          <a:prstGeom prst="ellipse">
            <a:avLst/>
          </a:prstGeom>
          <a:solidFill>
            <a:schemeClr val="bg1"/>
          </a:solidFill>
          <a:ln w="12700">
            <a:solidFill>
              <a:srgbClr val="0092C8"/>
            </a:solidFill>
            <a:round/>
            <a:headEnd/>
            <a:tailEnd/>
          </a:ln>
          <a:effectLst/>
        </p:spPr>
        <p:txBody>
          <a:bodyPr wrap="none" anchor="ctr"/>
          <a:lstStyle/>
          <a:p>
            <a:pPr algn="ctr"/>
            <a:r>
              <a:rPr lang="en-US" sz="1000" b="1" dirty="0">
                <a:solidFill>
                  <a:srgbClr val="0092C8"/>
                </a:solidFill>
                <a:latin typeface="Arial Black" charset="0"/>
              </a:rPr>
              <a:t>2</a:t>
            </a:r>
            <a:endParaRPr lang="en-US" sz="1000" dirty="0">
              <a:latin typeface="Arial Black" charset="0"/>
            </a:endParaRPr>
          </a:p>
        </p:txBody>
      </p:sp>
      <p:sp>
        <p:nvSpPr>
          <p:cNvPr id="72823" name="Oval 119"/>
          <p:cNvSpPr>
            <a:spLocks noChangeAspect="1" noChangeArrowheads="1"/>
          </p:cNvSpPr>
          <p:nvPr/>
        </p:nvSpPr>
        <p:spPr bwMode="auto">
          <a:xfrm>
            <a:off x="4892675" y="1139825"/>
            <a:ext cx="173038" cy="173038"/>
          </a:xfrm>
          <a:prstGeom prst="ellipse">
            <a:avLst/>
          </a:prstGeom>
          <a:solidFill>
            <a:schemeClr val="bg1"/>
          </a:solidFill>
          <a:ln w="12700">
            <a:solidFill>
              <a:srgbClr val="0092C8"/>
            </a:solidFill>
            <a:round/>
            <a:headEnd/>
            <a:tailEnd/>
          </a:ln>
          <a:effectLst/>
        </p:spPr>
        <p:txBody>
          <a:bodyPr wrap="none" anchor="ctr"/>
          <a:lstStyle/>
          <a:p>
            <a:pPr algn="ctr"/>
            <a:r>
              <a:rPr lang="en-US" sz="1000" b="1" dirty="0">
                <a:solidFill>
                  <a:srgbClr val="0092C8"/>
                </a:solidFill>
                <a:latin typeface="Arial Black" charset="0"/>
              </a:rPr>
              <a:t>3</a:t>
            </a:r>
            <a:endParaRPr lang="en-US" sz="1000" dirty="0">
              <a:latin typeface="Arial Black" charset="0"/>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ChangeArrowheads="1"/>
          </p:cNvSpPr>
          <p:nvPr/>
        </p:nvSpPr>
        <p:spPr bwMode="auto">
          <a:xfrm>
            <a:off x="7669213" y="6581775"/>
            <a:ext cx="1471612" cy="274638"/>
          </a:xfrm>
          <a:prstGeom prst="rect">
            <a:avLst/>
          </a:prstGeom>
          <a:noFill/>
          <a:ln w="9525">
            <a:noFill/>
            <a:miter lim="800000"/>
            <a:headEnd/>
            <a:tailEnd/>
          </a:ln>
          <a:effectLst/>
        </p:spPr>
        <p:txBody>
          <a:bodyPr wrap="none">
            <a:spAutoFit/>
          </a:bodyPr>
          <a:lstStyle/>
          <a:p>
            <a:pPr algn="r"/>
            <a:r>
              <a:rPr lang="en-US" sz="1200" b="1" dirty="0">
                <a:latin typeface="Arial" charset="0"/>
              </a:rPr>
              <a:t>Figure 3.16 step 4</a:t>
            </a:r>
          </a:p>
        </p:txBody>
      </p:sp>
      <p:pic>
        <p:nvPicPr>
          <p:cNvPr id="73848" name="Picture 120" descr="figure_03_16_0-5.jpg                                           00036809ServDisk_02                    C4EF00F9:"/>
          <p:cNvPicPr>
            <a:picLocks noChangeAspect="1" noChangeArrowheads="1"/>
          </p:cNvPicPr>
          <p:nvPr/>
        </p:nvPicPr>
        <p:blipFill>
          <a:blip r:embed="rId2" cstate="print"/>
          <a:srcRect t="18617"/>
          <a:stretch>
            <a:fillRect/>
          </a:stretch>
        </p:blipFill>
        <p:spPr bwMode="auto">
          <a:xfrm>
            <a:off x="455613" y="1022350"/>
            <a:ext cx="8231187" cy="4781550"/>
          </a:xfrm>
          <a:prstGeom prst="rect">
            <a:avLst/>
          </a:prstGeom>
          <a:noFill/>
        </p:spPr>
      </p:pic>
      <p:sp>
        <p:nvSpPr>
          <p:cNvPr id="73849" name="Oval 121"/>
          <p:cNvSpPr>
            <a:spLocks noChangeAspect="1" noChangeArrowheads="1"/>
          </p:cNvSpPr>
          <p:nvPr/>
        </p:nvSpPr>
        <p:spPr bwMode="auto">
          <a:xfrm>
            <a:off x="1450975" y="1149350"/>
            <a:ext cx="173038" cy="173038"/>
          </a:xfrm>
          <a:prstGeom prst="ellipse">
            <a:avLst/>
          </a:prstGeom>
          <a:solidFill>
            <a:schemeClr val="bg1"/>
          </a:solidFill>
          <a:ln w="12700">
            <a:solidFill>
              <a:srgbClr val="0092C8"/>
            </a:solidFill>
            <a:round/>
            <a:headEnd/>
            <a:tailEnd/>
          </a:ln>
          <a:effectLst/>
        </p:spPr>
        <p:txBody>
          <a:bodyPr wrap="none" anchor="ctr"/>
          <a:lstStyle/>
          <a:p>
            <a:pPr algn="ctr"/>
            <a:r>
              <a:rPr lang="en-US" sz="1000" b="1" dirty="0">
                <a:solidFill>
                  <a:srgbClr val="0092C8"/>
                </a:solidFill>
                <a:latin typeface="Arial Black" charset="0"/>
              </a:rPr>
              <a:t>1</a:t>
            </a:r>
            <a:endParaRPr lang="en-US" sz="1000" dirty="0">
              <a:latin typeface="Arial Black" charset="0"/>
            </a:endParaRPr>
          </a:p>
        </p:txBody>
      </p:sp>
      <p:sp>
        <p:nvSpPr>
          <p:cNvPr id="73850" name="Line 122"/>
          <p:cNvSpPr>
            <a:spLocks noChangeShapeType="1"/>
          </p:cNvSpPr>
          <p:nvPr/>
        </p:nvSpPr>
        <p:spPr bwMode="auto">
          <a:xfrm>
            <a:off x="1446213" y="1676400"/>
            <a:ext cx="1225550" cy="1588"/>
          </a:xfrm>
          <a:prstGeom prst="line">
            <a:avLst/>
          </a:prstGeom>
          <a:noFill/>
          <a:ln w="9525">
            <a:solidFill>
              <a:srgbClr val="0092C8"/>
            </a:solidFill>
            <a:round/>
            <a:headEnd/>
            <a:tailEnd/>
          </a:ln>
        </p:spPr>
        <p:txBody>
          <a:bodyPr/>
          <a:lstStyle/>
          <a:p>
            <a:endParaRPr lang="en-US" dirty="0"/>
          </a:p>
        </p:txBody>
      </p:sp>
      <p:sp>
        <p:nvSpPr>
          <p:cNvPr id="73851" name="Line 123"/>
          <p:cNvSpPr>
            <a:spLocks noChangeShapeType="1"/>
          </p:cNvSpPr>
          <p:nvPr/>
        </p:nvSpPr>
        <p:spPr bwMode="auto">
          <a:xfrm>
            <a:off x="1852613" y="1682750"/>
            <a:ext cx="1587" cy="1133475"/>
          </a:xfrm>
          <a:prstGeom prst="line">
            <a:avLst/>
          </a:prstGeom>
          <a:noFill/>
          <a:ln w="9525">
            <a:solidFill>
              <a:srgbClr val="0092C8"/>
            </a:solidFill>
            <a:round/>
            <a:headEnd/>
            <a:tailEnd/>
          </a:ln>
        </p:spPr>
        <p:txBody>
          <a:bodyPr/>
          <a:lstStyle/>
          <a:p>
            <a:endParaRPr lang="en-US" dirty="0"/>
          </a:p>
        </p:txBody>
      </p:sp>
      <p:sp>
        <p:nvSpPr>
          <p:cNvPr id="73852" name="Freeform 124"/>
          <p:cNvSpPr>
            <a:spLocks/>
          </p:cNvSpPr>
          <p:nvPr/>
        </p:nvSpPr>
        <p:spPr bwMode="auto">
          <a:xfrm>
            <a:off x="1836738" y="2797175"/>
            <a:ext cx="34925" cy="34925"/>
          </a:xfrm>
          <a:custGeom>
            <a:avLst/>
            <a:gdLst/>
            <a:ahLst/>
            <a:cxnLst>
              <a:cxn ang="0">
                <a:pos x="10" y="22"/>
              </a:cxn>
              <a:cxn ang="0">
                <a:pos x="6" y="22"/>
              </a:cxn>
              <a:cxn ang="0">
                <a:pos x="2" y="20"/>
              </a:cxn>
              <a:cxn ang="0">
                <a:pos x="0" y="16"/>
              </a:cxn>
              <a:cxn ang="0">
                <a:pos x="0" y="12"/>
              </a:cxn>
              <a:cxn ang="0">
                <a:pos x="0" y="8"/>
              </a:cxn>
              <a:cxn ang="0">
                <a:pos x="2" y="4"/>
              </a:cxn>
              <a:cxn ang="0">
                <a:pos x="6" y="2"/>
              </a:cxn>
              <a:cxn ang="0">
                <a:pos x="10" y="0"/>
              </a:cxn>
              <a:cxn ang="0">
                <a:pos x="14" y="2"/>
              </a:cxn>
              <a:cxn ang="0">
                <a:pos x="18" y="4"/>
              </a:cxn>
              <a:cxn ang="0">
                <a:pos x="20" y="8"/>
              </a:cxn>
              <a:cxn ang="0">
                <a:pos x="22" y="12"/>
              </a:cxn>
              <a:cxn ang="0">
                <a:pos x="20" y="16"/>
              </a:cxn>
              <a:cxn ang="0">
                <a:pos x="18" y="20"/>
              </a:cxn>
              <a:cxn ang="0">
                <a:pos x="14" y="22"/>
              </a:cxn>
              <a:cxn ang="0">
                <a:pos x="12" y="22"/>
              </a:cxn>
              <a:cxn ang="0">
                <a:pos x="10" y="22"/>
              </a:cxn>
            </a:cxnLst>
            <a:rect l="0" t="0" r="r" b="b"/>
            <a:pathLst>
              <a:path w="22" h="22">
                <a:moveTo>
                  <a:pt x="10" y="22"/>
                </a:moveTo>
                <a:lnTo>
                  <a:pt x="6" y="22"/>
                </a:lnTo>
                <a:lnTo>
                  <a:pt x="2" y="20"/>
                </a:lnTo>
                <a:lnTo>
                  <a:pt x="0" y="16"/>
                </a:lnTo>
                <a:lnTo>
                  <a:pt x="0" y="12"/>
                </a:lnTo>
                <a:lnTo>
                  <a:pt x="0" y="8"/>
                </a:lnTo>
                <a:lnTo>
                  <a:pt x="2" y="4"/>
                </a:lnTo>
                <a:lnTo>
                  <a:pt x="6" y="2"/>
                </a:lnTo>
                <a:lnTo>
                  <a:pt x="10" y="0"/>
                </a:lnTo>
                <a:lnTo>
                  <a:pt x="14" y="2"/>
                </a:lnTo>
                <a:lnTo>
                  <a:pt x="18" y="4"/>
                </a:lnTo>
                <a:lnTo>
                  <a:pt x="20" y="8"/>
                </a:lnTo>
                <a:lnTo>
                  <a:pt x="22" y="12"/>
                </a:lnTo>
                <a:lnTo>
                  <a:pt x="20" y="16"/>
                </a:lnTo>
                <a:lnTo>
                  <a:pt x="18" y="20"/>
                </a:lnTo>
                <a:lnTo>
                  <a:pt x="14" y="22"/>
                </a:lnTo>
                <a:lnTo>
                  <a:pt x="12" y="22"/>
                </a:lnTo>
                <a:lnTo>
                  <a:pt x="10" y="22"/>
                </a:lnTo>
                <a:close/>
              </a:path>
            </a:pathLst>
          </a:custGeom>
          <a:solidFill>
            <a:srgbClr val="0092C8"/>
          </a:solidFill>
          <a:ln w="9525">
            <a:noFill/>
            <a:round/>
            <a:headEnd/>
            <a:tailEnd/>
          </a:ln>
        </p:spPr>
        <p:txBody>
          <a:bodyPr/>
          <a:lstStyle/>
          <a:p>
            <a:endParaRPr lang="en-US" dirty="0"/>
          </a:p>
        </p:txBody>
      </p:sp>
      <p:sp>
        <p:nvSpPr>
          <p:cNvPr id="73853" name="Line 125"/>
          <p:cNvSpPr>
            <a:spLocks noChangeShapeType="1"/>
          </p:cNvSpPr>
          <p:nvPr/>
        </p:nvSpPr>
        <p:spPr bwMode="auto">
          <a:xfrm>
            <a:off x="2862263" y="1670050"/>
            <a:ext cx="1824037" cy="1588"/>
          </a:xfrm>
          <a:prstGeom prst="line">
            <a:avLst/>
          </a:prstGeom>
          <a:noFill/>
          <a:ln w="9525">
            <a:solidFill>
              <a:srgbClr val="0092C8"/>
            </a:solidFill>
            <a:round/>
            <a:headEnd/>
            <a:tailEnd/>
          </a:ln>
        </p:spPr>
        <p:txBody>
          <a:bodyPr/>
          <a:lstStyle/>
          <a:p>
            <a:endParaRPr lang="en-US" dirty="0"/>
          </a:p>
        </p:txBody>
      </p:sp>
      <p:sp>
        <p:nvSpPr>
          <p:cNvPr id="73854" name="Line 126"/>
          <p:cNvSpPr>
            <a:spLocks noChangeShapeType="1"/>
          </p:cNvSpPr>
          <p:nvPr/>
        </p:nvSpPr>
        <p:spPr bwMode="auto">
          <a:xfrm flipH="1">
            <a:off x="2776538" y="1670050"/>
            <a:ext cx="365125" cy="2078038"/>
          </a:xfrm>
          <a:prstGeom prst="line">
            <a:avLst/>
          </a:prstGeom>
          <a:noFill/>
          <a:ln w="9525">
            <a:solidFill>
              <a:srgbClr val="0092C8"/>
            </a:solidFill>
            <a:round/>
            <a:headEnd/>
            <a:tailEnd/>
          </a:ln>
        </p:spPr>
        <p:txBody>
          <a:bodyPr/>
          <a:lstStyle/>
          <a:p>
            <a:endParaRPr lang="en-US" dirty="0"/>
          </a:p>
        </p:txBody>
      </p:sp>
      <p:sp>
        <p:nvSpPr>
          <p:cNvPr id="73855" name="Freeform 127"/>
          <p:cNvSpPr>
            <a:spLocks/>
          </p:cNvSpPr>
          <p:nvPr/>
        </p:nvSpPr>
        <p:spPr bwMode="auto">
          <a:xfrm>
            <a:off x="2760663" y="3729038"/>
            <a:ext cx="34925" cy="34925"/>
          </a:xfrm>
          <a:custGeom>
            <a:avLst/>
            <a:gdLst/>
            <a:ahLst/>
            <a:cxnLst>
              <a:cxn ang="0">
                <a:pos x="10" y="22"/>
              </a:cxn>
              <a:cxn ang="0">
                <a:pos x="6" y="22"/>
              </a:cxn>
              <a:cxn ang="0">
                <a:pos x="2" y="20"/>
              </a:cxn>
              <a:cxn ang="0">
                <a:pos x="0" y="16"/>
              </a:cxn>
              <a:cxn ang="0">
                <a:pos x="0" y="12"/>
              </a:cxn>
              <a:cxn ang="0">
                <a:pos x="0" y="8"/>
              </a:cxn>
              <a:cxn ang="0">
                <a:pos x="2" y="4"/>
              </a:cxn>
              <a:cxn ang="0">
                <a:pos x="6" y="2"/>
              </a:cxn>
              <a:cxn ang="0">
                <a:pos x="10" y="0"/>
              </a:cxn>
              <a:cxn ang="0">
                <a:pos x="14" y="2"/>
              </a:cxn>
              <a:cxn ang="0">
                <a:pos x="18" y="4"/>
              </a:cxn>
              <a:cxn ang="0">
                <a:pos x="20" y="8"/>
              </a:cxn>
              <a:cxn ang="0">
                <a:pos x="22" y="12"/>
              </a:cxn>
              <a:cxn ang="0">
                <a:pos x="20" y="16"/>
              </a:cxn>
              <a:cxn ang="0">
                <a:pos x="18" y="20"/>
              </a:cxn>
              <a:cxn ang="0">
                <a:pos x="14" y="22"/>
              </a:cxn>
              <a:cxn ang="0">
                <a:pos x="12" y="22"/>
              </a:cxn>
              <a:cxn ang="0">
                <a:pos x="10" y="22"/>
              </a:cxn>
            </a:cxnLst>
            <a:rect l="0" t="0" r="r" b="b"/>
            <a:pathLst>
              <a:path w="22" h="22">
                <a:moveTo>
                  <a:pt x="10" y="22"/>
                </a:moveTo>
                <a:lnTo>
                  <a:pt x="6" y="22"/>
                </a:lnTo>
                <a:lnTo>
                  <a:pt x="2" y="20"/>
                </a:lnTo>
                <a:lnTo>
                  <a:pt x="0" y="16"/>
                </a:lnTo>
                <a:lnTo>
                  <a:pt x="0" y="12"/>
                </a:lnTo>
                <a:lnTo>
                  <a:pt x="0" y="8"/>
                </a:lnTo>
                <a:lnTo>
                  <a:pt x="2" y="4"/>
                </a:lnTo>
                <a:lnTo>
                  <a:pt x="6" y="2"/>
                </a:lnTo>
                <a:lnTo>
                  <a:pt x="10" y="0"/>
                </a:lnTo>
                <a:lnTo>
                  <a:pt x="14" y="2"/>
                </a:lnTo>
                <a:lnTo>
                  <a:pt x="18" y="4"/>
                </a:lnTo>
                <a:lnTo>
                  <a:pt x="20" y="8"/>
                </a:lnTo>
                <a:lnTo>
                  <a:pt x="22" y="12"/>
                </a:lnTo>
                <a:lnTo>
                  <a:pt x="20" y="16"/>
                </a:lnTo>
                <a:lnTo>
                  <a:pt x="18" y="20"/>
                </a:lnTo>
                <a:lnTo>
                  <a:pt x="14" y="22"/>
                </a:lnTo>
                <a:lnTo>
                  <a:pt x="12" y="22"/>
                </a:lnTo>
                <a:lnTo>
                  <a:pt x="10" y="22"/>
                </a:lnTo>
                <a:close/>
              </a:path>
            </a:pathLst>
          </a:custGeom>
          <a:solidFill>
            <a:srgbClr val="0092C8"/>
          </a:solidFill>
          <a:ln w="9525">
            <a:noFill/>
            <a:round/>
            <a:headEnd/>
            <a:tailEnd/>
          </a:ln>
        </p:spPr>
        <p:txBody>
          <a:bodyPr/>
          <a:lstStyle/>
          <a:p>
            <a:endParaRPr lang="en-US" dirty="0"/>
          </a:p>
        </p:txBody>
      </p:sp>
      <p:sp>
        <p:nvSpPr>
          <p:cNvPr id="73856" name="Line 128"/>
          <p:cNvSpPr>
            <a:spLocks noChangeShapeType="1"/>
          </p:cNvSpPr>
          <p:nvPr/>
        </p:nvSpPr>
        <p:spPr bwMode="auto">
          <a:xfrm>
            <a:off x="4911725" y="1819275"/>
            <a:ext cx="1301750" cy="1588"/>
          </a:xfrm>
          <a:prstGeom prst="line">
            <a:avLst/>
          </a:prstGeom>
          <a:noFill/>
          <a:ln w="9525">
            <a:solidFill>
              <a:srgbClr val="0092C8"/>
            </a:solidFill>
            <a:round/>
            <a:headEnd/>
            <a:tailEnd/>
          </a:ln>
        </p:spPr>
        <p:txBody>
          <a:bodyPr/>
          <a:lstStyle/>
          <a:p>
            <a:endParaRPr lang="en-US" dirty="0"/>
          </a:p>
        </p:txBody>
      </p:sp>
      <p:sp>
        <p:nvSpPr>
          <p:cNvPr id="73857" name="Line 129"/>
          <p:cNvSpPr>
            <a:spLocks noChangeShapeType="1"/>
          </p:cNvSpPr>
          <p:nvPr/>
        </p:nvSpPr>
        <p:spPr bwMode="auto">
          <a:xfrm flipH="1">
            <a:off x="4629150" y="1819275"/>
            <a:ext cx="406400" cy="1490663"/>
          </a:xfrm>
          <a:prstGeom prst="line">
            <a:avLst/>
          </a:prstGeom>
          <a:noFill/>
          <a:ln w="9525">
            <a:solidFill>
              <a:srgbClr val="0092C8"/>
            </a:solidFill>
            <a:round/>
            <a:headEnd/>
            <a:tailEnd/>
          </a:ln>
        </p:spPr>
        <p:txBody>
          <a:bodyPr/>
          <a:lstStyle/>
          <a:p>
            <a:endParaRPr lang="en-US" dirty="0"/>
          </a:p>
        </p:txBody>
      </p:sp>
      <p:sp>
        <p:nvSpPr>
          <p:cNvPr id="73858" name="Freeform 130"/>
          <p:cNvSpPr>
            <a:spLocks/>
          </p:cNvSpPr>
          <p:nvPr/>
        </p:nvSpPr>
        <p:spPr bwMode="auto">
          <a:xfrm>
            <a:off x="4610100" y="3300413"/>
            <a:ext cx="34925" cy="34925"/>
          </a:xfrm>
          <a:custGeom>
            <a:avLst/>
            <a:gdLst/>
            <a:ahLst/>
            <a:cxnLst>
              <a:cxn ang="0">
                <a:pos x="10" y="22"/>
              </a:cxn>
              <a:cxn ang="0">
                <a:pos x="6" y="22"/>
              </a:cxn>
              <a:cxn ang="0">
                <a:pos x="2" y="20"/>
              </a:cxn>
              <a:cxn ang="0">
                <a:pos x="0" y="16"/>
              </a:cxn>
              <a:cxn ang="0">
                <a:pos x="0" y="12"/>
              </a:cxn>
              <a:cxn ang="0">
                <a:pos x="0" y="8"/>
              </a:cxn>
              <a:cxn ang="0">
                <a:pos x="2" y="4"/>
              </a:cxn>
              <a:cxn ang="0">
                <a:pos x="6" y="2"/>
              </a:cxn>
              <a:cxn ang="0">
                <a:pos x="10" y="0"/>
              </a:cxn>
              <a:cxn ang="0">
                <a:pos x="14" y="2"/>
              </a:cxn>
              <a:cxn ang="0">
                <a:pos x="18" y="4"/>
              </a:cxn>
              <a:cxn ang="0">
                <a:pos x="20" y="8"/>
              </a:cxn>
              <a:cxn ang="0">
                <a:pos x="22" y="12"/>
              </a:cxn>
              <a:cxn ang="0">
                <a:pos x="20" y="16"/>
              </a:cxn>
              <a:cxn ang="0">
                <a:pos x="18" y="20"/>
              </a:cxn>
              <a:cxn ang="0">
                <a:pos x="14" y="22"/>
              </a:cxn>
              <a:cxn ang="0">
                <a:pos x="12" y="22"/>
              </a:cxn>
              <a:cxn ang="0">
                <a:pos x="10" y="22"/>
              </a:cxn>
            </a:cxnLst>
            <a:rect l="0" t="0" r="r" b="b"/>
            <a:pathLst>
              <a:path w="22" h="22">
                <a:moveTo>
                  <a:pt x="10" y="22"/>
                </a:moveTo>
                <a:lnTo>
                  <a:pt x="6" y="22"/>
                </a:lnTo>
                <a:lnTo>
                  <a:pt x="2" y="20"/>
                </a:lnTo>
                <a:lnTo>
                  <a:pt x="0" y="16"/>
                </a:lnTo>
                <a:lnTo>
                  <a:pt x="0" y="12"/>
                </a:lnTo>
                <a:lnTo>
                  <a:pt x="0" y="8"/>
                </a:lnTo>
                <a:lnTo>
                  <a:pt x="2" y="4"/>
                </a:lnTo>
                <a:lnTo>
                  <a:pt x="6" y="2"/>
                </a:lnTo>
                <a:lnTo>
                  <a:pt x="10" y="0"/>
                </a:lnTo>
                <a:lnTo>
                  <a:pt x="14" y="2"/>
                </a:lnTo>
                <a:lnTo>
                  <a:pt x="18" y="4"/>
                </a:lnTo>
                <a:lnTo>
                  <a:pt x="20" y="8"/>
                </a:lnTo>
                <a:lnTo>
                  <a:pt x="22" y="12"/>
                </a:lnTo>
                <a:lnTo>
                  <a:pt x="20" y="16"/>
                </a:lnTo>
                <a:lnTo>
                  <a:pt x="18" y="20"/>
                </a:lnTo>
                <a:lnTo>
                  <a:pt x="14" y="22"/>
                </a:lnTo>
                <a:lnTo>
                  <a:pt x="12" y="22"/>
                </a:lnTo>
                <a:lnTo>
                  <a:pt x="10" y="22"/>
                </a:lnTo>
                <a:close/>
              </a:path>
            </a:pathLst>
          </a:custGeom>
          <a:solidFill>
            <a:srgbClr val="0092C8"/>
          </a:solidFill>
          <a:ln w="9525">
            <a:noFill/>
            <a:round/>
            <a:headEnd/>
            <a:tailEnd/>
          </a:ln>
        </p:spPr>
        <p:txBody>
          <a:bodyPr/>
          <a:lstStyle/>
          <a:p>
            <a:endParaRPr lang="en-US" dirty="0"/>
          </a:p>
        </p:txBody>
      </p:sp>
      <p:sp>
        <p:nvSpPr>
          <p:cNvPr id="73859" name="Freeform 131"/>
          <p:cNvSpPr>
            <a:spLocks/>
          </p:cNvSpPr>
          <p:nvPr/>
        </p:nvSpPr>
        <p:spPr bwMode="auto">
          <a:xfrm>
            <a:off x="4956175" y="2038350"/>
            <a:ext cx="374650" cy="438150"/>
          </a:xfrm>
          <a:custGeom>
            <a:avLst/>
            <a:gdLst/>
            <a:ahLst/>
            <a:cxnLst>
              <a:cxn ang="0">
                <a:pos x="0" y="276"/>
              </a:cxn>
              <a:cxn ang="0">
                <a:pos x="164" y="0"/>
              </a:cxn>
              <a:cxn ang="0">
                <a:pos x="236" y="0"/>
              </a:cxn>
            </a:cxnLst>
            <a:rect l="0" t="0" r="r" b="b"/>
            <a:pathLst>
              <a:path w="236" h="276">
                <a:moveTo>
                  <a:pt x="0" y="276"/>
                </a:moveTo>
                <a:lnTo>
                  <a:pt x="164" y="0"/>
                </a:lnTo>
                <a:lnTo>
                  <a:pt x="236" y="0"/>
                </a:lnTo>
              </a:path>
            </a:pathLst>
          </a:custGeom>
          <a:noFill/>
          <a:ln w="9525">
            <a:solidFill>
              <a:srgbClr val="231F20"/>
            </a:solidFill>
            <a:prstDash val="solid"/>
            <a:round/>
            <a:headEnd/>
            <a:tailEnd/>
          </a:ln>
        </p:spPr>
        <p:txBody>
          <a:bodyPr/>
          <a:lstStyle/>
          <a:p>
            <a:endParaRPr lang="en-US" dirty="0"/>
          </a:p>
        </p:txBody>
      </p:sp>
      <p:sp>
        <p:nvSpPr>
          <p:cNvPr id="73860" name="Line 132"/>
          <p:cNvSpPr>
            <a:spLocks noChangeShapeType="1"/>
          </p:cNvSpPr>
          <p:nvPr/>
        </p:nvSpPr>
        <p:spPr bwMode="auto">
          <a:xfrm>
            <a:off x="2392363" y="2603500"/>
            <a:ext cx="1587" cy="382588"/>
          </a:xfrm>
          <a:prstGeom prst="line">
            <a:avLst/>
          </a:prstGeom>
          <a:noFill/>
          <a:ln w="9525">
            <a:solidFill>
              <a:srgbClr val="231F20"/>
            </a:solidFill>
            <a:round/>
            <a:headEnd/>
            <a:tailEnd/>
          </a:ln>
        </p:spPr>
        <p:txBody>
          <a:bodyPr/>
          <a:lstStyle/>
          <a:p>
            <a:endParaRPr lang="en-US" dirty="0"/>
          </a:p>
        </p:txBody>
      </p:sp>
      <p:sp>
        <p:nvSpPr>
          <p:cNvPr id="73861" name="Line 133"/>
          <p:cNvSpPr>
            <a:spLocks noChangeShapeType="1"/>
          </p:cNvSpPr>
          <p:nvPr/>
        </p:nvSpPr>
        <p:spPr bwMode="auto">
          <a:xfrm>
            <a:off x="1608138" y="2603500"/>
            <a:ext cx="1587" cy="174625"/>
          </a:xfrm>
          <a:prstGeom prst="line">
            <a:avLst/>
          </a:prstGeom>
          <a:noFill/>
          <a:ln w="9525">
            <a:solidFill>
              <a:srgbClr val="231F20"/>
            </a:solidFill>
            <a:round/>
            <a:headEnd/>
            <a:tailEnd/>
          </a:ln>
        </p:spPr>
        <p:txBody>
          <a:bodyPr/>
          <a:lstStyle/>
          <a:p>
            <a:endParaRPr lang="en-US" dirty="0"/>
          </a:p>
        </p:txBody>
      </p:sp>
      <p:sp>
        <p:nvSpPr>
          <p:cNvPr id="73862" name="Freeform 134"/>
          <p:cNvSpPr>
            <a:spLocks/>
          </p:cNvSpPr>
          <p:nvPr/>
        </p:nvSpPr>
        <p:spPr bwMode="auto">
          <a:xfrm>
            <a:off x="2424113" y="3970338"/>
            <a:ext cx="241300" cy="266700"/>
          </a:xfrm>
          <a:custGeom>
            <a:avLst/>
            <a:gdLst/>
            <a:ahLst/>
            <a:cxnLst>
              <a:cxn ang="0">
                <a:pos x="152" y="0"/>
              </a:cxn>
              <a:cxn ang="0">
                <a:pos x="52" y="168"/>
              </a:cxn>
              <a:cxn ang="0">
                <a:pos x="0" y="168"/>
              </a:cxn>
            </a:cxnLst>
            <a:rect l="0" t="0" r="r" b="b"/>
            <a:pathLst>
              <a:path w="152" h="168">
                <a:moveTo>
                  <a:pt x="152" y="0"/>
                </a:moveTo>
                <a:lnTo>
                  <a:pt x="52" y="168"/>
                </a:lnTo>
                <a:lnTo>
                  <a:pt x="0" y="168"/>
                </a:lnTo>
              </a:path>
            </a:pathLst>
          </a:custGeom>
          <a:noFill/>
          <a:ln w="9525">
            <a:solidFill>
              <a:srgbClr val="231F20"/>
            </a:solidFill>
            <a:prstDash val="solid"/>
            <a:round/>
            <a:headEnd/>
            <a:tailEnd/>
          </a:ln>
        </p:spPr>
        <p:txBody>
          <a:bodyPr/>
          <a:lstStyle/>
          <a:p>
            <a:endParaRPr lang="en-US" dirty="0"/>
          </a:p>
        </p:txBody>
      </p:sp>
      <p:sp>
        <p:nvSpPr>
          <p:cNvPr id="73863" name="Line 135"/>
          <p:cNvSpPr>
            <a:spLocks noChangeShapeType="1"/>
          </p:cNvSpPr>
          <p:nvPr/>
        </p:nvSpPr>
        <p:spPr bwMode="auto">
          <a:xfrm>
            <a:off x="4529138" y="4059238"/>
            <a:ext cx="179387" cy="1587"/>
          </a:xfrm>
          <a:prstGeom prst="line">
            <a:avLst/>
          </a:prstGeom>
          <a:noFill/>
          <a:ln w="9525">
            <a:solidFill>
              <a:srgbClr val="231F20"/>
            </a:solidFill>
            <a:round/>
            <a:headEnd/>
            <a:tailEnd/>
          </a:ln>
        </p:spPr>
        <p:txBody>
          <a:bodyPr/>
          <a:lstStyle/>
          <a:p>
            <a:endParaRPr lang="en-US" dirty="0"/>
          </a:p>
        </p:txBody>
      </p:sp>
      <p:sp>
        <p:nvSpPr>
          <p:cNvPr id="73864" name="Line 136"/>
          <p:cNvSpPr>
            <a:spLocks noChangeShapeType="1"/>
          </p:cNvSpPr>
          <p:nvPr/>
        </p:nvSpPr>
        <p:spPr bwMode="auto">
          <a:xfrm>
            <a:off x="4452938" y="4357688"/>
            <a:ext cx="779462" cy="1587"/>
          </a:xfrm>
          <a:prstGeom prst="line">
            <a:avLst/>
          </a:prstGeom>
          <a:noFill/>
          <a:ln w="9525">
            <a:solidFill>
              <a:srgbClr val="231F20"/>
            </a:solidFill>
            <a:round/>
            <a:headEnd/>
            <a:tailEnd/>
          </a:ln>
        </p:spPr>
        <p:txBody>
          <a:bodyPr/>
          <a:lstStyle/>
          <a:p>
            <a:endParaRPr lang="en-US" dirty="0"/>
          </a:p>
        </p:txBody>
      </p:sp>
      <p:sp>
        <p:nvSpPr>
          <p:cNvPr id="73865" name="Line 137"/>
          <p:cNvSpPr>
            <a:spLocks noChangeShapeType="1"/>
          </p:cNvSpPr>
          <p:nvPr/>
        </p:nvSpPr>
        <p:spPr bwMode="auto">
          <a:xfrm flipH="1">
            <a:off x="5302250" y="3849688"/>
            <a:ext cx="835025" cy="1587"/>
          </a:xfrm>
          <a:prstGeom prst="line">
            <a:avLst/>
          </a:prstGeom>
          <a:noFill/>
          <a:ln w="9525">
            <a:solidFill>
              <a:srgbClr val="0092C8"/>
            </a:solidFill>
            <a:round/>
            <a:headEnd/>
            <a:tailEnd/>
          </a:ln>
        </p:spPr>
        <p:txBody>
          <a:bodyPr/>
          <a:lstStyle/>
          <a:p>
            <a:endParaRPr lang="en-US" dirty="0"/>
          </a:p>
        </p:txBody>
      </p:sp>
      <p:sp>
        <p:nvSpPr>
          <p:cNvPr id="73866" name="Freeform 138"/>
          <p:cNvSpPr>
            <a:spLocks/>
          </p:cNvSpPr>
          <p:nvPr/>
        </p:nvSpPr>
        <p:spPr bwMode="auto">
          <a:xfrm>
            <a:off x="5283200" y="3833813"/>
            <a:ext cx="34925" cy="31750"/>
          </a:xfrm>
          <a:custGeom>
            <a:avLst/>
            <a:gdLst/>
            <a:ahLst/>
            <a:cxnLst>
              <a:cxn ang="0">
                <a:pos x="0" y="10"/>
              </a:cxn>
              <a:cxn ang="0">
                <a:pos x="0" y="14"/>
              </a:cxn>
              <a:cxn ang="0">
                <a:pos x="4" y="18"/>
              </a:cxn>
              <a:cxn ang="0">
                <a:pos x="6" y="20"/>
              </a:cxn>
              <a:cxn ang="0">
                <a:pos x="10" y="20"/>
              </a:cxn>
              <a:cxn ang="0">
                <a:pos x="14" y="20"/>
              </a:cxn>
              <a:cxn ang="0">
                <a:pos x="18" y="18"/>
              </a:cxn>
              <a:cxn ang="0">
                <a:pos x="20" y="14"/>
              </a:cxn>
              <a:cxn ang="0">
                <a:pos x="22" y="10"/>
              </a:cxn>
              <a:cxn ang="0">
                <a:pos x="20" y="6"/>
              </a:cxn>
              <a:cxn ang="0">
                <a:pos x="18" y="2"/>
              </a:cxn>
              <a:cxn ang="0">
                <a:pos x="14" y="0"/>
              </a:cxn>
              <a:cxn ang="0">
                <a:pos x="10" y="0"/>
              </a:cxn>
              <a:cxn ang="0">
                <a:pos x="6" y="0"/>
              </a:cxn>
              <a:cxn ang="0">
                <a:pos x="4" y="2"/>
              </a:cxn>
              <a:cxn ang="0">
                <a:pos x="0" y="6"/>
              </a:cxn>
              <a:cxn ang="0">
                <a:pos x="0" y="8"/>
              </a:cxn>
              <a:cxn ang="0">
                <a:pos x="0" y="10"/>
              </a:cxn>
            </a:cxnLst>
            <a:rect l="0" t="0" r="r" b="b"/>
            <a:pathLst>
              <a:path w="22" h="20">
                <a:moveTo>
                  <a:pt x="0" y="10"/>
                </a:moveTo>
                <a:lnTo>
                  <a:pt x="0" y="14"/>
                </a:lnTo>
                <a:lnTo>
                  <a:pt x="4" y="18"/>
                </a:lnTo>
                <a:lnTo>
                  <a:pt x="6" y="20"/>
                </a:lnTo>
                <a:lnTo>
                  <a:pt x="10" y="20"/>
                </a:lnTo>
                <a:lnTo>
                  <a:pt x="14" y="20"/>
                </a:lnTo>
                <a:lnTo>
                  <a:pt x="18" y="18"/>
                </a:lnTo>
                <a:lnTo>
                  <a:pt x="20" y="14"/>
                </a:lnTo>
                <a:lnTo>
                  <a:pt x="22" y="10"/>
                </a:lnTo>
                <a:lnTo>
                  <a:pt x="20" y="6"/>
                </a:lnTo>
                <a:lnTo>
                  <a:pt x="18" y="2"/>
                </a:lnTo>
                <a:lnTo>
                  <a:pt x="14" y="0"/>
                </a:lnTo>
                <a:lnTo>
                  <a:pt x="10" y="0"/>
                </a:lnTo>
                <a:lnTo>
                  <a:pt x="6" y="0"/>
                </a:lnTo>
                <a:lnTo>
                  <a:pt x="4" y="2"/>
                </a:lnTo>
                <a:lnTo>
                  <a:pt x="0" y="6"/>
                </a:lnTo>
                <a:lnTo>
                  <a:pt x="0" y="8"/>
                </a:lnTo>
                <a:lnTo>
                  <a:pt x="0" y="10"/>
                </a:lnTo>
                <a:close/>
              </a:path>
            </a:pathLst>
          </a:custGeom>
          <a:solidFill>
            <a:srgbClr val="0092C8"/>
          </a:solidFill>
          <a:ln w="9525">
            <a:noFill/>
            <a:round/>
            <a:headEnd/>
            <a:tailEnd/>
          </a:ln>
        </p:spPr>
        <p:txBody>
          <a:bodyPr/>
          <a:lstStyle/>
          <a:p>
            <a:endParaRPr lang="en-US" dirty="0"/>
          </a:p>
        </p:txBody>
      </p:sp>
      <p:sp>
        <p:nvSpPr>
          <p:cNvPr id="73867" name="Line 139"/>
          <p:cNvSpPr>
            <a:spLocks noChangeShapeType="1"/>
          </p:cNvSpPr>
          <p:nvPr/>
        </p:nvSpPr>
        <p:spPr bwMode="auto">
          <a:xfrm flipV="1">
            <a:off x="6137275" y="3595688"/>
            <a:ext cx="1588" cy="520700"/>
          </a:xfrm>
          <a:prstGeom prst="line">
            <a:avLst/>
          </a:prstGeom>
          <a:noFill/>
          <a:ln w="9525">
            <a:solidFill>
              <a:srgbClr val="0092C8"/>
            </a:solidFill>
            <a:round/>
            <a:headEnd/>
            <a:tailEnd/>
          </a:ln>
        </p:spPr>
        <p:txBody>
          <a:bodyPr/>
          <a:lstStyle/>
          <a:p>
            <a:endParaRPr lang="en-US" dirty="0"/>
          </a:p>
        </p:txBody>
      </p:sp>
      <p:sp>
        <p:nvSpPr>
          <p:cNvPr id="73868" name="Rectangle 140"/>
          <p:cNvSpPr>
            <a:spLocks noChangeArrowheads="1"/>
          </p:cNvSpPr>
          <p:nvPr/>
        </p:nvSpPr>
        <p:spPr bwMode="auto">
          <a:xfrm>
            <a:off x="1498600" y="1133475"/>
            <a:ext cx="1268413" cy="485775"/>
          </a:xfrm>
          <a:prstGeom prst="rect">
            <a:avLst/>
          </a:prstGeom>
          <a:noFill/>
          <a:ln w="9525">
            <a:noFill/>
            <a:miter lim="800000"/>
            <a:headEnd/>
            <a:tailEnd/>
          </a:ln>
        </p:spPr>
        <p:txBody>
          <a:bodyPr wrap="none" lIns="0" tIns="0" rIns="0" bIns="0">
            <a:spAutoFit/>
          </a:bodyPr>
          <a:lstStyle/>
          <a:p>
            <a:pPr eaLnBrk="1" hangingPunct="1">
              <a:lnSpc>
                <a:spcPct val="90000"/>
              </a:lnSpc>
            </a:pPr>
            <a:r>
              <a:rPr lang="en-US" sz="1000" dirty="0">
                <a:solidFill>
                  <a:srgbClr val="0092C8"/>
                </a:solidFill>
                <a:latin typeface="Arial Black" charset="0"/>
              </a:rPr>
              <a:t>    Ligand (1st </a:t>
            </a:r>
          </a:p>
          <a:p>
            <a:pPr eaLnBrk="1" hangingPunct="1">
              <a:lnSpc>
                <a:spcPct val="90000"/>
              </a:lnSpc>
            </a:pPr>
            <a:r>
              <a:rPr lang="en-US" sz="1000" dirty="0">
                <a:solidFill>
                  <a:srgbClr val="0092C8"/>
                </a:solidFill>
                <a:latin typeface="Arial Black" charset="0"/>
              </a:rPr>
              <a:t>messenger) binds </a:t>
            </a:r>
          </a:p>
          <a:p>
            <a:pPr eaLnBrk="1" hangingPunct="1">
              <a:lnSpc>
                <a:spcPct val="90000"/>
              </a:lnSpc>
            </a:pPr>
            <a:r>
              <a:rPr lang="en-US" sz="1000" dirty="0">
                <a:solidFill>
                  <a:srgbClr val="0092C8"/>
                </a:solidFill>
                <a:latin typeface="Arial Black" charset="0"/>
              </a:rPr>
              <a:t>to the receptor.</a:t>
            </a:r>
            <a:endParaRPr lang="en-US" sz="1800" dirty="0">
              <a:latin typeface="Arial" charset="0"/>
            </a:endParaRPr>
          </a:p>
        </p:txBody>
      </p:sp>
      <p:sp>
        <p:nvSpPr>
          <p:cNvPr id="73869" name="Rectangle 141"/>
          <p:cNvSpPr>
            <a:spLocks noChangeArrowheads="1"/>
          </p:cNvSpPr>
          <p:nvPr/>
        </p:nvSpPr>
        <p:spPr bwMode="auto">
          <a:xfrm>
            <a:off x="2908300" y="1160463"/>
            <a:ext cx="1808163" cy="485775"/>
          </a:xfrm>
          <a:prstGeom prst="rect">
            <a:avLst/>
          </a:prstGeom>
          <a:noFill/>
          <a:ln w="9525">
            <a:noFill/>
            <a:miter lim="800000"/>
            <a:headEnd/>
            <a:tailEnd/>
          </a:ln>
        </p:spPr>
        <p:txBody>
          <a:bodyPr wrap="none" lIns="0" tIns="0" rIns="0" bIns="0">
            <a:spAutoFit/>
          </a:bodyPr>
          <a:lstStyle/>
          <a:p>
            <a:pPr eaLnBrk="1" hangingPunct="1">
              <a:lnSpc>
                <a:spcPct val="90000"/>
              </a:lnSpc>
            </a:pPr>
            <a:r>
              <a:rPr lang="en-US" sz="1000" dirty="0">
                <a:solidFill>
                  <a:srgbClr val="0092C8"/>
                </a:solidFill>
                <a:latin typeface="Arial Black" charset="0"/>
              </a:rPr>
              <a:t>    The activated receptor </a:t>
            </a:r>
          </a:p>
          <a:p>
            <a:pPr eaLnBrk="1" hangingPunct="1">
              <a:lnSpc>
                <a:spcPct val="90000"/>
              </a:lnSpc>
            </a:pPr>
            <a:r>
              <a:rPr lang="en-US" sz="1000" dirty="0">
                <a:solidFill>
                  <a:srgbClr val="0092C8"/>
                </a:solidFill>
                <a:latin typeface="Arial Black" charset="0"/>
              </a:rPr>
              <a:t>binds to a G protein and </a:t>
            </a:r>
          </a:p>
          <a:p>
            <a:pPr eaLnBrk="1" hangingPunct="1">
              <a:lnSpc>
                <a:spcPct val="90000"/>
              </a:lnSpc>
            </a:pPr>
            <a:r>
              <a:rPr lang="en-US" sz="1000" dirty="0">
                <a:solidFill>
                  <a:srgbClr val="0092C8"/>
                </a:solidFill>
                <a:latin typeface="Arial Black" charset="0"/>
              </a:rPr>
              <a:t>activates it.</a:t>
            </a:r>
            <a:endParaRPr lang="en-US" sz="1800" dirty="0">
              <a:latin typeface="Arial" charset="0"/>
            </a:endParaRPr>
          </a:p>
        </p:txBody>
      </p:sp>
      <p:sp>
        <p:nvSpPr>
          <p:cNvPr id="73870" name="Rectangle 142"/>
          <p:cNvSpPr>
            <a:spLocks noChangeArrowheads="1"/>
          </p:cNvSpPr>
          <p:nvPr/>
        </p:nvSpPr>
        <p:spPr bwMode="auto">
          <a:xfrm>
            <a:off x="4927600" y="1157288"/>
            <a:ext cx="2262188" cy="6477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000" dirty="0">
                <a:solidFill>
                  <a:srgbClr val="0092C8"/>
                </a:solidFill>
                <a:latin typeface="Arial Black" charset="0"/>
              </a:rPr>
              <a:t>    Activated G protein activates </a:t>
            </a:r>
          </a:p>
          <a:p>
            <a:pPr eaLnBrk="1" hangingPunct="1">
              <a:lnSpc>
                <a:spcPct val="90000"/>
              </a:lnSpc>
            </a:pPr>
            <a:r>
              <a:rPr lang="en-US" sz="1000" dirty="0">
                <a:solidFill>
                  <a:srgbClr val="0092C8"/>
                </a:solidFill>
                <a:latin typeface="Arial Black" charset="0"/>
              </a:rPr>
              <a:t>(or inactivates) effector protein </a:t>
            </a:r>
          </a:p>
          <a:p>
            <a:pPr eaLnBrk="1" hangingPunct="1">
              <a:lnSpc>
                <a:spcPct val="90000"/>
              </a:lnSpc>
            </a:pPr>
            <a:r>
              <a:rPr lang="en-US" sz="1000" dirty="0">
                <a:solidFill>
                  <a:srgbClr val="0092C8"/>
                </a:solidFill>
                <a:latin typeface="Arial Black" charset="0"/>
              </a:rPr>
              <a:t>(e.g., an enzyme) by causing its </a:t>
            </a:r>
          </a:p>
          <a:p>
            <a:pPr eaLnBrk="1" hangingPunct="1">
              <a:lnSpc>
                <a:spcPct val="90000"/>
              </a:lnSpc>
            </a:pPr>
            <a:r>
              <a:rPr lang="en-US" sz="1000" dirty="0">
                <a:solidFill>
                  <a:srgbClr val="0092C8"/>
                </a:solidFill>
                <a:latin typeface="Arial Black" charset="0"/>
              </a:rPr>
              <a:t>shape to change.</a:t>
            </a:r>
            <a:endParaRPr lang="en-US" sz="1800" dirty="0">
              <a:latin typeface="Arial" charset="0"/>
            </a:endParaRPr>
          </a:p>
        </p:txBody>
      </p:sp>
      <p:sp>
        <p:nvSpPr>
          <p:cNvPr id="73871" name="Rectangle 143"/>
          <p:cNvSpPr>
            <a:spLocks noChangeArrowheads="1"/>
          </p:cNvSpPr>
          <p:nvPr/>
        </p:nvSpPr>
        <p:spPr bwMode="auto">
          <a:xfrm>
            <a:off x="7118350" y="1817688"/>
            <a:ext cx="1060450" cy="152400"/>
          </a:xfrm>
          <a:prstGeom prst="rect">
            <a:avLst/>
          </a:prstGeom>
          <a:noFill/>
          <a:ln w="9525">
            <a:noFill/>
            <a:miter lim="800000"/>
            <a:headEnd/>
            <a:tailEnd/>
          </a:ln>
        </p:spPr>
        <p:txBody>
          <a:bodyPr wrap="none" lIns="0" tIns="0" rIns="0" bIns="0">
            <a:spAutoFit/>
          </a:bodyPr>
          <a:lstStyle/>
          <a:p>
            <a:pPr eaLnBrk="1" hangingPunct="1"/>
            <a:r>
              <a:rPr lang="en-US" sz="1000" b="1" i="1" dirty="0">
                <a:solidFill>
                  <a:srgbClr val="231F20"/>
                </a:solidFill>
                <a:latin typeface="Arial" charset="0"/>
              </a:rPr>
              <a:t>Extracellular fluid</a:t>
            </a:r>
            <a:endParaRPr lang="en-US" sz="1800" dirty="0">
              <a:latin typeface="Arial" charset="0"/>
            </a:endParaRPr>
          </a:p>
        </p:txBody>
      </p:sp>
      <p:sp>
        <p:nvSpPr>
          <p:cNvPr id="73872" name="Rectangle 144"/>
          <p:cNvSpPr>
            <a:spLocks noChangeArrowheads="1"/>
          </p:cNvSpPr>
          <p:nvPr/>
        </p:nvSpPr>
        <p:spPr bwMode="auto">
          <a:xfrm>
            <a:off x="7229475" y="5605463"/>
            <a:ext cx="1019175" cy="152400"/>
          </a:xfrm>
          <a:prstGeom prst="rect">
            <a:avLst/>
          </a:prstGeom>
          <a:noFill/>
          <a:ln w="9525">
            <a:noFill/>
            <a:miter lim="800000"/>
            <a:headEnd/>
            <a:tailEnd/>
          </a:ln>
        </p:spPr>
        <p:txBody>
          <a:bodyPr wrap="none" lIns="0" tIns="0" rIns="0" bIns="0">
            <a:spAutoFit/>
          </a:bodyPr>
          <a:lstStyle/>
          <a:p>
            <a:pPr eaLnBrk="1" hangingPunct="1"/>
            <a:r>
              <a:rPr lang="en-US" sz="1000" b="1" i="1" dirty="0">
                <a:solidFill>
                  <a:srgbClr val="231F20"/>
                </a:solidFill>
                <a:latin typeface="Arial" charset="0"/>
              </a:rPr>
              <a:t>Intracellular fluid</a:t>
            </a:r>
            <a:endParaRPr lang="en-US" sz="1800" dirty="0">
              <a:latin typeface="Arial" charset="0"/>
            </a:endParaRPr>
          </a:p>
        </p:txBody>
      </p:sp>
      <p:sp>
        <p:nvSpPr>
          <p:cNvPr id="73873" name="Rectangle 145"/>
          <p:cNvSpPr>
            <a:spLocks noChangeArrowheads="1"/>
          </p:cNvSpPr>
          <p:nvPr/>
        </p:nvSpPr>
        <p:spPr bwMode="auto">
          <a:xfrm>
            <a:off x="2409825" y="4300538"/>
            <a:ext cx="274638" cy="152400"/>
          </a:xfrm>
          <a:prstGeom prst="rect">
            <a:avLst/>
          </a:prstGeom>
          <a:noFill/>
          <a:ln w="9525">
            <a:noFill/>
            <a:miter lim="800000"/>
            <a:headEnd/>
            <a:tailEnd/>
          </a:ln>
        </p:spPr>
        <p:txBody>
          <a:bodyPr wrap="none" lIns="0" tIns="0" rIns="0" bIns="0">
            <a:spAutoFit/>
          </a:bodyPr>
          <a:lstStyle/>
          <a:p>
            <a:pPr eaLnBrk="1" hangingPunct="1"/>
            <a:r>
              <a:rPr lang="en-US" sz="1000" b="1" dirty="0">
                <a:solidFill>
                  <a:srgbClr val="231F20"/>
                </a:solidFill>
                <a:latin typeface="Arial" charset="0"/>
              </a:rPr>
              <a:t>GDP</a:t>
            </a:r>
            <a:endParaRPr lang="en-US" sz="1800" b="1" dirty="0">
              <a:latin typeface="Arial" charset="0"/>
            </a:endParaRPr>
          </a:p>
        </p:txBody>
      </p:sp>
      <p:sp>
        <p:nvSpPr>
          <p:cNvPr id="73874" name="Rectangle 146"/>
          <p:cNvSpPr>
            <a:spLocks noChangeArrowheads="1"/>
          </p:cNvSpPr>
          <p:nvPr/>
        </p:nvSpPr>
        <p:spPr bwMode="auto">
          <a:xfrm>
            <a:off x="3784600" y="4287838"/>
            <a:ext cx="666750" cy="304800"/>
          </a:xfrm>
          <a:prstGeom prst="rect">
            <a:avLst/>
          </a:prstGeom>
          <a:noFill/>
          <a:ln w="9525">
            <a:noFill/>
            <a:miter lim="800000"/>
            <a:headEnd/>
            <a:tailEnd/>
          </a:ln>
        </p:spPr>
        <p:txBody>
          <a:bodyPr wrap="none" lIns="0" tIns="0" rIns="0" bIns="0">
            <a:spAutoFit/>
          </a:bodyPr>
          <a:lstStyle/>
          <a:p>
            <a:pPr eaLnBrk="1" hangingPunct="1"/>
            <a:r>
              <a:rPr lang="en-US" sz="1000" b="1" dirty="0">
                <a:solidFill>
                  <a:srgbClr val="231F20"/>
                </a:solidFill>
                <a:latin typeface="Arial" charset="0"/>
              </a:rPr>
              <a:t>Active 2nd</a:t>
            </a:r>
          </a:p>
          <a:p>
            <a:pPr eaLnBrk="1" hangingPunct="1"/>
            <a:r>
              <a:rPr lang="en-US" sz="1000" b="1" dirty="0">
                <a:solidFill>
                  <a:srgbClr val="231F20"/>
                </a:solidFill>
                <a:latin typeface="Arial" charset="0"/>
              </a:rPr>
              <a:t>messenger</a:t>
            </a:r>
            <a:endParaRPr lang="en-US" sz="1800" b="1" dirty="0">
              <a:latin typeface="Arial" charset="0"/>
            </a:endParaRPr>
          </a:p>
        </p:txBody>
      </p:sp>
      <p:sp>
        <p:nvSpPr>
          <p:cNvPr id="73875" name="Rectangle 147"/>
          <p:cNvSpPr>
            <a:spLocks noChangeArrowheads="1"/>
          </p:cNvSpPr>
          <p:nvPr/>
        </p:nvSpPr>
        <p:spPr bwMode="auto">
          <a:xfrm>
            <a:off x="5372100" y="1976438"/>
            <a:ext cx="1019175" cy="304800"/>
          </a:xfrm>
          <a:prstGeom prst="rect">
            <a:avLst/>
          </a:prstGeom>
          <a:noFill/>
          <a:ln w="9525">
            <a:noFill/>
            <a:miter lim="800000"/>
            <a:headEnd/>
            <a:tailEnd/>
          </a:ln>
        </p:spPr>
        <p:txBody>
          <a:bodyPr wrap="none" lIns="0" tIns="0" rIns="0" bIns="0">
            <a:spAutoFit/>
          </a:bodyPr>
          <a:lstStyle/>
          <a:p>
            <a:pPr eaLnBrk="1" hangingPunct="1"/>
            <a:r>
              <a:rPr lang="en-US" sz="1000" b="1" dirty="0">
                <a:solidFill>
                  <a:srgbClr val="231F20"/>
                </a:solidFill>
                <a:latin typeface="Arial" charset="0"/>
              </a:rPr>
              <a:t>Effector protein</a:t>
            </a:r>
          </a:p>
          <a:p>
            <a:pPr eaLnBrk="1" hangingPunct="1"/>
            <a:r>
              <a:rPr lang="en-US" sz="1000" b="1" dirty="0">
                <a:solidFill>
                  <a:srgbClr val="231F20"/>
                </a:solidFill>
                <a:latin typeface="Arial" charset="0"/>
              </a:rPr>
              <a:t>(e.g., an enzyme)</a:t>
            </a:r>
            <a:endParaRPr lang="en-US" sz="1800" b="1" dirty="0">
              <a:latin typeface="Arial" charset="0"/>
            </a:endParaRPr>
          </a:p>
        </p:txBody>
      </p:sp>
      <p:sp>
        <p:nvSpPr>
          <p:cNvPr id="73876" name="Rectangle 148"/>
          <p:cNvSpPr>
            <a:spLocks noChangeArrowheads="1"/>
          </p:cNvSpPr>
          <p:nvPr/>
        </p:nvSpPr>
        <p:spPr bwMode="auto">
          <a:xfrm>
            <a:off x="2228850" y="2471738"/>
            <a:ext cx="549275" cy="152400"/>
          </a:xfrm>
          <a:prstGeom prst="rect">
            <a:avLst/>
          </a:prstGeom>
          <a:noFill/>
          <a:ln w="9525">
            <a:noFill/>
            <a:miter lim="800000"/>
            <a:headEnd/>
            <a:tailEnd/>
          </a:ln>
        </p:spPr>
        <p:txBody>
          <a:bodyPr wrap="none" lIns="0" tIns="0" rIns="0" bIns="0">
            <a:spAutoFit/>
          </a:bodyPr>
          <a:lstStyle/>
          <a:p>
            <a:pPr eaLnBrk="1" hangingPunct="1"/>
            <a:r>
              <a:rPr lang="en-US" sz="1000" b="1" dirty="0">
                <a:solidFill>
                  <a:srgbClr val="231F20"/>
                </a:solidFill>
                <a:latin typeface="Arial" charset="0"/>
              </a:rPr>
              <a:t>Receptor</a:t>
            </a:r>
            <a:endParaRPr lang="en-US" sz="1800" b="1" dirty="0">
              <a:latin typeface="Arial" charset="0"/>
            </a:endParaRPr>
          </a:p>
        </p:txBody>
      </p:sp>
      <p:sp>
        <p:nvSpPr>
          <p:cNvPr id="73877" name="Rectangle 149"/>
          <p:cNvSpPr>
            <a:spLocks noChangeArrowheads="1"/>
          </p:cNvSpPr>
          <p:nvPr/>
        </p:nvSpPr>
        <p:spPr bwMode="auto">
          <a:xfrm>
            <a:off x="1838325" y="4167188"/>
            <a:ext cx="563563" cy="152400"/>
          </a:xfrm>
          <a:prstGeom prst="rect">
            <a:avLst/>
          </a:prstGeom>
          <a:noFill/>
          <a:ln w="9525">
            <a:noFill/>
            <a:miter lim="800000"/>
            <a:headEnd/>
            <a:tailEnd/>
          </a:ln>
        </p:spPr>
        <p:txBody>
          <a:bodyPr wrap="none" lIns="0" tIns="0" rIns="0" bIns="0">
            <a:spAutoFit/>
          </a:bodyPr>
          <a:lstStyle/>
          <a:p>
            <a:pPr eaLnBrk="1" hangingPunct="1"/>
            <a:r>
              <a:rPr lang="en-US" sz="1000" b="1" dirty="0">
                <a:solidFill>
                  <a:srgbClr val="231F20"/>
                </a:solidFill>
                <a:latin typeface="Arial" charset="0"/>
              </a:rPr>
              <a:t>G protein</a:t>
            </a:r>
            <a:endParaRPr lang="en-US" sz="1800" b="1" dirty="0">
              <a:latin typeface="Arial" charset="0"/>
            </a:endParaRPr>
          </a:p>
        </p:txBody>
      </p:sp>
      <p:sp>
        <p:nvSpPr>
          <p:cNvPr id="73878" name="Rectangle 150"/>
          <p:cNvSpPr>
            <a:spLocks noChangeArrowheads="1"/>
          </p:cNvSpPr>
          <p:nvPr/>
        </p:nvSpPr>
        <p:spPr bwMode="auto">
          <a:xfrm>
            <a:off x="1377950" y="2452688"/>
            <a:ext cx="415925" cy="152400"/>
          </a:xfrm>
          <a:prstGeom prst="rect">
            <a:avLst/>
          </a:prstGeom>
          <a:noFill/>
          <a:ln w="9525">
            <a:noFill/>
            <a:miter lim="800000"/>
            <a:headEnd/>
            <a:tailEnd/>
          </a:ln>
        </p:spPr>
        <p:txBody>
          <a:bodyPr wrap="none" lIns="0" tIns="0" rIns="0" bIns="0">
            <a:spAutoFit/>
          </a:bodyPr>
          <a:lstStyle/>
          <a:p>
            <a:pPr eaLnBrk="1" hangingPunct="1"/>
            <a:r>
              <a:rPr lang="en-US" sz="1000" b="1" dirty="0">
                <a:solidFill>
                  <a:srgbClr val="231F20"/>
                </a:solidFill>
                <a:latin typeface="Arial" charset="0"/>
              </a:rPr>
              <a:t>Ligand</a:t>
            </a:r>
            <a:endParaRPr lang="en-US" sz="1800" b="1" dirty="0">
              <a:latin typeface="Arial" charset="0"/>
            </a:endParaRPr>
          </a:p>
        </p:txBody>
      </p:sp>
      <p:sp>
        <p:nvSpPr>
          <p:cNvPr id="73879" name="Rectangle 151"/>
          <p:cNvSpPr>
            <a:spLocks noChangeArrowheads="1"/>
          </p:cNvSpPr>
          <p:nvPr/>
        </p:nvSpPr>
        <p:spPr bwMode="auto">
          <a:xfrm>
            <a:off x="6253163" y="3592513"/>
            <a:ext cx="1973262" cy="571500"/>
          </a:xfrm>
          <a:prstGeom prst="rect">
            <a:avLst/>
          </a:prstGeom>
          <a:noFill/>
          <a:ln w="9525">
            <a:noFill/>
            <a:miter lim="800000"/>
            <a:headEnd/>
            <a:tailEnd/>
          </a:ln>
        </p:spPr>
        <p:txBody>
          <a:bodyPr wrap="none" lIns="0" tIns="0" rIns="0" bIns="0">
            <a:spAutoFit/>
          </a:bodyPr>
          <a:lstStyle/>
          <a:p>
            <a:pPr eaLnBrk="1" hangingPunct="1">
              <a:lnSpc>
                <a:spcPct val="80000"/>
              </a:lnSpc>
            </a:pPr>
            <a:r>
              <a:rPr lang="en-US" sz="1000" dirty="0">
                <a:solidFill>
                  <a:srgbClr val="0092C8"/>
                </a:solidFill>
                <a:latin typeface="Arial Black" charset="0"/>
              </a:rPr>
              <a:t>    Activated effector </a:t>
            </a:r>
          </a:p>
          <a:p>
            <a:pPr eaLnBrk="1" hangingPunct="1">
              <a:lnSpc>
                <a:spcPct val="80000"/>
              </a:lnSpc>
            </a:pPr>
            <a:r>
              <a:rPr lang="en-US" sz="1000" dirty="0">
                <a:solidFill>
                  <a:srgbClr val="0092C8"/>
                </a:solidFill>
                <a:latin typeface="Arial Black" charset="0"/>
              </a:rPr>
              <a:t>enzymes catalyze reactions </a:t>
            </a:r>
          </a:p>
          <a:p>
            <a:pPr eaLnBrk="1" hangingPunct="1">
              <a:lnSpc>
                <a:spcPct val="80000"/>
              </a:lnSpc>
            </a:pPr>
            <a:r>
              <a:rPr lang="en-US" sz="1000" dirty="0">
                <a:solidFill>
                  <a:srgbClr val="0092C8"/>
                </a:solidFill>
                <a:latin typeface="Arial Black" charset="0"/>
              </a:rPr>
              <a:t>that produce 2nd </a:t>
            </a:r>
          </a:p>
          <a:p>
            <a:pPr eaLnBrk="1" hangingPunct="1">
              <a:lnSpc>
                <a:spcPct val="80000"/>
              </a:lnSpc>
            </a:pPr>
            <a:r>
              <a:rPr lang="en-US" sz="1000" dirty="0">
                <a:solidFill>
                  <a:srgbClr val="0092C8"/>
                </a:solidFill>
                <a:latin typeface="Arial Black" charset="0"/>
              </a:rPr>
              <a:t>messengers in the cell</a:t>
            </a:r>
            <a:endParaRPr lang="en-US" sz="1800" dirty="0">
              <a:latin typeface="Arial" charset="0"/>
            </a:endParaRPr>
          </a:p>
        </p:txBody>
      </p:sp>
      <p:sp>
        <p:nvSpPr>
          <p:cNvPr id="73880" name="Rectangle 152"/>
          <p:cNvSpPr>
            <a:spLocks noChangeArrowheads="1"/>
          </p:cNvSpPr>
          <p:nvPr/>
        </p:nvSpPr>
        <p:spPr bwMode="auto">
          <a:xfrm>
            <a:off x="3784600" y="3989388"/>
            <a:ext cx="765175" cy="304800"/>
          </a:xfrm>
          <a:prstGeom prst="rect">
            <a:avLst/>
          </a:prstGeom>
          <a:noFill/>
          <a:ln w="9525">
            <a:noFill/>
            <a:miter lim="800000"/>
            <a:headEnd/>
            <a:tailEnd/>
          </a:ln>
        </p:spPr>
        <p:txBody>
          <a:bodyPr wrap="none" lIns="0" tIns="0" rIns="0" bIns="0">
            <a:spAutoFit/>
          </a:bodyPr>
          <a:lstStyle/>
          <a:p>
            <a:pPr eaLnBrk="1" hangingPunct="1"/>
            <a:r>
              <a:rPr lang="en-US" sz="1000" b="1" dirty="0">
                <a:solidFill>
                  <a:srgbClr val="231F20"/>
                </a:solidFill>
                <a:latin typeface="Arial" charset="0"/>
              </a:rPr>
              <a:t>Inactive 2nd </a:t>
            </a:r>
          </a:p>
          <a:p>
            <a:pPr eaLnBrk="1" hangingPunct="1"/>
            <a:r>
              <a:rPr lang="en-US" sz="1000" b="1" dirty="0">
                <a:solidFill>
                  <a:srgbClr val="231F20"/>
                </a:solidFill>
                <a:latin typeface="Arial" charset="0"/>
              </a:rPr>
              <a:t>messenger</a:t>
            </a:r>
            <a:endParaRPr lang="en-US" sz="1800" b="1" dirty="0">
              <a:latin typeface="Arial" charset="0"/>
            </a:endParaRPr>
          </a:p>
        </p:txBody>
      </p:sp>
      <p:sp>
        <p:nvSpPr>
          <p:cNvPr id="73881" name="Oval 153"/>
          <p:cNvSpPr>
            <a:spLocks noChangeAspect="1" noChangeArrowheads="1"/>
          </p:cNvSpPr>
          <p:nvPr/>
        </p:nvSpPr>
        <p:spPr bwMode="auto">
          <a:xfrm>
            <a:off x="2865438" y="1147763"/>
            <a:ext cx="173037" cy="173037"/>
          </a:xfrm>
          <a:prstGeom prst="ellipse">
            <a:avLst/>
          </a:prstGeom>
          <a:solidFill>
            <a:schemeClr val="bg1"/>
          </a:solidFill>
          <a:ln w="12700">
            <a:solidFill>
              <a:srgbClr val="0092C8"/>
            </a:solidFill>
            <a:round/>
            <a:headEnd/>
            <a:tailEnd/>
          </a:ln>
          <a:effectLst/>
        </p:spPr>
        <p:txBody>
          <a:bodyPr wrap="none" anchor="ctr"/>
          <a:lstStyle/>
          <a:p>
            <a:pPr algn="ctr"/>
            <a:r>
              <a:rPr lang="en-US" sz="1000" b="1" dirty="0">
                <a:solidFill>
                  <a:srgbClr val="0092C8"/>
                </a:solidFill>
                <a:latin typeface="Arial Black" charset="0"/>
              </a:rPr>
              <a:t>2</a:t>
            </a:r>
            <a:endParaRPr lang="en-US" sz="1000" dirty="0">
              <a:latin typeface="Arial Black" charset="0"/>
            </a:endParaRPr>
          </a:p>
        </p:txBody>
      </p:sp>
      <p:sp>
        <p:nvSpPr>
          <p:cNvPr id="73882" name="Oval 154"/>
          <p:cNvSpPr>
            <a:spLocks noChangeAspect="1" noChangeArrowheads="1"/>
          </p:cNvSpPr>
          <p:nvPr/>
        </p:nvSpPr>
        <p:spPr bwMode="auto">
          <a:xfrm>
            <a:off x="4892675" y="1139825"/>
            <a:ext cx="173038" cy="173038"/>
          </a:xfrm>
          <a:prstGeom prst="ellipse">
            <a:avLst/>
          </a:prstGeom>
          <a:solidFill>
            <a:schemeClr val="bg1"/>
          </a:solidFill>
          <a:ln w="12700">
            <a:solidFill>
              <a:srgbClr val="0092C8"/>
            </a:solidFill>
            <a:round/>
            <a:headEnd/>
            <a:tailEnd/>
          </a:ln>
          <a:effectLst/>
        </p:spPr>
        <p:txBody>
          <a:bodyPr wrap="none" anchor="ctr"/>
          <a:lstStyle/>
          <a:p>
            <a:pPr algn="ctr"/>
            <a:r>
              <a:rPr lang="en-US" sz="1000" b="1" dirty="0">
                <a:solidFill>
                  <a:srgbClr val="0092C8"/>
                </a:solidFill>
                <a:latin typeface="Arial Black" charset="0"/>
              </a:rPr>
              <a:t>3</a:t>
            </a:r>
            <a:endParaRPr lang="en-US" sz="1000" dirty="0">
              <a:latin typeface="Arial Black" charset="0"/>
            </a:endParaRPr>
          </a:p>
        </p:txBody>
      </p:sp>
      <p:sp>
        <p:nvSpPr>
          <p:cNvPr id="73883" name="Oval 155"/>
          <p:cNvSpPr>
            <a:spLocks noChangeAspect="1" noChangeArrowheads="1"/>
          </p:cNvSpPr>
          <p:nvPr/>
        </p:nvSpPr>
        <p:spPr bwMode="auto">
          <a:xfrm>
            <a:off x="6219825" y="3570288"/>
            <a:ext cx="173038" cy="173037"/>
          </a:xfrm>
          <a:prstGeom prst="ellipse">
            <a:avLst/>
          </a:prstGeom>
          <a:solidFill>
            <a:schemeClr val="bg1"/>
          </a:solidFill>
          <a:ln w="12700">
            <a:solidFill>
              <a:srgbClr val="0092C8"/>
            </a:solidFill>
            <a:round/>
            <a:headEnd/>
            <a:tailEnd/>
          </a:ln>
          <a:effectLst/>
        </p:spPr>
        <p:txBody>
          <a:bodyPr wrap="none" anchor="ctr"/>
          <a:lstStyle/>
          <a:p>
            <a:pPr algn="ctr"/>
            <a:r>
              <a:rPr lang="en-US" sz="1000" b="1" dirty="0">
                <a:solidFill>
                  <a:srgbClr val="0092C8"/>
                </a:solidFill>
                <a:latin typeface="Arial Black" charset="0"/>
              </a:rPr>
              <a:t>4</a:t>
            </a:r>
            <a:endParaRPr lang="en-US" sz="1000" dirty="0">
              <a:latin typeface="Arial Black" charset="0"/>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ChangeArrowheads="1"/>
          </p:cNvSpPr>
          <p:nvPr/>
        </p:nvSpPr>
        <p:spPr bwMode="auto">
          <a:xfrm>
            <a:off x="7669213" y="6581775"/>
            <a:ext cx="1471612" cy="274638"/>
          </a:xfrm>
          <a:prstGeom prst="rect">
            <a:avLst/>
          </a:prstGeom>
          <a:noFill/>
          <a:ln w="9525">
            <a:noFill/>
            <a:miter lim="800000"/>
            <a:headEnd/>
            <a:tailEnd/>
          </a:ln>
          <a:effectLst/>
        </p:spPr>
        <p:txBody>
          <a:bodyPr wrap="none">
            <a:spAutoFit/>
          </a:bodyPr>
          <a:lstStyle/>
          <a:p>
            <a:pPr algn="r"/>
            <a:r>
              <a:rPr lang="en-US" sz="1200" b="1" dirty="0">
                <a:latin typeface="Arial" charset="0"/>
              </a:rPr>
              <a:t>Figure 3.16 step 5</a:t>
            </a:r>
          </a:p>
        </p:txBody>
      </p:sp>
      <p:pic>
        <p:nvPicPr>
          <p:cNvPr id="74922" name="Picture 170" descr="figure_03_16_0-6.jpg                                           0005D108G5_01                          BF68DF32:"/>
          <p:cNvPicPr>
            <a:picLocks noChangeAspect="1" noChangeArrowheads="1"/>
          </p:cNvPicPr>
          <p:nvPr/>
        </p:nvPicPr>
        <p:blipFill>
          <a:blip r:embed="rId2" cstate="print"/>
          <a:srcRect t="18617"/>
          <a:stretch>
            <a:fillRect/>
          </a:stretch>
        </p:blipFill>
        <p:spPr bwMode="auto">
          <a:xfrm>
            <a:off x="455613" y="1022350"/>
            <a:ext cx="8231187" cy="4781550"/>
          </a:xfrm>
          <a:prstGeom prst="rect">
            <a:avLst/>
          </a:prstGeom>
          <a:noFill/>
        </p:spPr>
      </p:pic>
      <p:sp>
        <p:nvSpPr>
          <p:cNvPr id="74923" name="Oval 171"/>
          <p:cNvSpPr>
            <a:spLocks noChangeAspect="1" noChangeArrowheads="1"/>
          </p:cNvSpPr>
          <p:nvPr/>
        </p:nvSpPr>
        <p:spPr bwMode="auto">
          <a:xfrm>
            <a:off x="1450975" y="1149350"/>
            <a:ext cx="173038" cy="173038"/>
          </a:xfrm>
          <a:prstGeom prst="ellipse">
            <a:avLst/>
          </a:prstGeom>
          <a:solidFill>
            <a:schemeClr val="bg1"/>
          </a:solidFill>
          <a:ln w="12700">
            <a:solidFill>
              <a:srgbClr val="0092C8"/>
            </a:solidFill>
            <a:round/>
            <a:headEnd/>
            <a:tailEnd/>
          </a:ln>
          <a:effectLst/>
        </p:spPr>
        <p:txBody>
          <a:bodyPr wrap="none" anchor="ctr"/>
          <a:lstStyle/>
          <a:p>
            <a:pPr algn="ctr"/>
            <a:r>
              <a:rPr lang="en-US" sz="1000" b="1" dirty="0">
                <a:solidFill>
                  <a:srgbClr val="0092C8"/>
                </a:solidFill>
                <a:latin typeface="Arial Black" charset="0"/>
              </a:rPr>
              <a:t>1</a:t>
            </a:r>
            <a:endParaRPr lang="en-US" sz="1000" dirty="0">
              <a:latin typeface="Arial Black" charset="0"/>
            </a:endParaRPr>
          </a:p>
        </p:txBody>
      </p:sp>
      <p:sp>
        <p:nvSpPr>
          <p:cNvPr id="74924" name="Line 172"/>
          <p:cNvSpPr>
            <a:spLocks noChangeShapeType="1"/>
          </p:cNvSpPr>
          <p:nvPr/>
        </p:nvSpPr>
        <p:spPr bwMode="auto">
          <a:xfrm>
            <a:off x="1446213" y="1676400"/>
            <a:ext cx="1225550" cy="1588"/>
          </a:xfrm>
          <a:prstGeom prst="line">
            <a:avLst/>
          </a:prstGeom>
          <a:noFill/>
          <a:ln w="9525">
            <a:solidFill>
              <a:srgbClr val="0092C8"/>
            </a:solidFill>
            <a:round/>
            <a:headEnd/>
            <a:tailEnd/>
          </a:ln>
        </p:spPr>
        <p:txBody>
          <a:bodyPr/>
          <a:lstStyle/>
          <a:p>
            <a:endParaRPr lang="en-US" dirty="0"/>
          </a:p>
        </p:txBody>
      </p:sp>
      <p:sp>
        <p:nvSpPr>
          <p:cNvPr id="74925" name="Line 173"/>
          <p:cNvSpPr>
            <a:spLocks noChangeShapeType="1"/>
          </p:cNvSpPr>
          <p:nvPr/>
        </p:nvSpPr>
        <p:spPr bwMode="auto">
          <a:xfrm>
            <a:off x="1852613" y="1682750"/>
            <a:ext cx="1587" cy="1133475"/>
          </a:xfrm>
          <a:prstGeom prst="line">
            <a:avLst/>
          </a:prstGeom>
          <a:noFill/>
          <a:ln w="9525">
            <a:solidFill>
              <a:srgbClr val="0092C8"/>
            </a:solidFill>
            <a:round/>
            <a:headEnd/>
            <a:tailEnd/>
          </a:ln>
        </p:spPr>
        <p:txBody>
          <a:bodyPr/>
          <a:lstStyle/>
          <a:p>
            <a:endParaRPr lang="en-US" dirty="0"/>
          </a:p>
        </p:txBody>
      </p:sp>
      <p:sp>
        <p:nvSpPr>
          <p:cNvPr id="74926" name="Freeform 174"/>
          <p:cNvSpPr>
            <a:spLocks/>
          </p:cNvSpPr>
          <p:nvPr/>
        </p:nvSpPr>
        <p:spPr bwMode="auto">
          <a:xfrm>
            <a:off x="1836738" y="2797175"/>
            <a:ext cx="34925" cy="34925"/>
          </a:xfrm>
          <a:custGeom>
            <a:avLst/>
            <a:gdLst/>
            <a:ahLst/>
            <a:cxnLst>
              <a:cxn ang="0">
                <a:pos x="10" y="22"/>
              </a:cxn>
              <a:cxn ang="0">
                <a:pos x="6" y="22"/>
              </a:cxn>
              <a:cxn ang="0">
                <a:pos x="2" y="20"/>
              </a:cxn>
              <a:cxn ang="0">
                <a:pos x="0" y="16"/>
              </a:cxn>
              <a:cxn ang="0">
                <a:pos x="0" y="12"/>
              </a:cxn>
              <a:cxn ang="0">
                <a:pos x="0" y="8"/>
              </a:cxn>
              <a:cxn ang="0">
                <a:pos x="2" y="4"/>
              </a:cxn>
              <a:cxn ang="0">
                <a:pos x="6" y="2"/>
              </a:cxn>
              <a:cxn ang="0">
                <a:pos x="10" y="0"/>
              </a:cxn>
              <a:cxn ang="0">
                <a:pos x="14" y="2"/>
              </a:cxn>
              <a:cxn ang="0">
                <a:pos x="18" y="4"/>
              </a:cxn>
              <a:cxn ang="0">
                <a:pos x="20" y="8"/>
              </a:cxn>
              <a:cxn ang="0">
                <a:pos x="22" y="12"/>
              </a:cxn>
              <a:cxn ang="0">
                <a:pos x="20" y="16"/>
              </a:cxn>
              <a:cxn ang="0">
                <a:pos x="18" y="20"/>
              </a:cxn>
              <a:cxn ang="0">
                <a:pos x="14" y="22"/>
              </a:cxn>
              <a:cxn ang="0">
                <a:pos x="12" y="22"/>
              </a:cxn>
              <a:cxn ang="0">
                <a:pos x="10" y="22"/>
              </a:cxn>
            </a:cxnLst>
            <a:rect l="0" t="0" r="r" b="b"/>
            <a:pathLst>
              <a:path w="22" h="22">
                <a:moveTo>
                  <a:pt x="10" y="22"/>
                </a:moveTo>
                <a:lnTo>
                  <a:pt x="6" y="22"/>
                </a:lnTo>
                <a:lnTo>
                  <a:pt x="2" y="20"/>
                </a:lnTo>
                <a:lnTo>
                  <a:pt x="0" y="16"/>
                </a:lnTo>
                <a:lnTo>
                  <a:pt x="0" y="12"/>
                </a:lnTo>
                <a:lnTo>
                  <a:pt x="0" y="8"/>
                </a:lnTo>
                <a:lnTo>
                  <a:pt x="2" y="4"/>
                </a:lnTo>
                <a:lnTo>
                  <a:pt x="6" y="2"/>
                </a:lnTo>
                <a:lnTo>
                  <a:pt x="10" y="0"/>
                </a:lnTo>
                <a:lnTo>
                  <a:pt x="14" y="2"/>
                </a:lnTo>
                <a:lnTo>
                  <a:pt x="18" y="4"/>
                </a:lnTo>
                <a:lnTo>
                  <a:pt x="20" y="8"/>
                </a:lnTo>
                <a:lnTo>
                  <a:pt x="22" y="12"/>
                </a:lnTo>
                <a:lnTo>
                  <a:pt x="20" y="16"/>
                </a:lnTo>
                <a:lnTo>
                  <a:pt x="18" y="20"/>
                </a:lnTo>
                <a:lnTo>
                  <a:pt x="14" y="22"/>
                </a:lnTo>
                <a:lnTo>
                  <a:pt x="12" y="22"/>
                </a:lnTo>
                <a:lnTo>
                  <a:pt x="10" y="22"/>
                </a:lnTo>
                <a:close/>
              </a:path>
            </a:pathLst>
          </a:custGeom>
          <a:solidFill>
            <a:srgbClr val="0092C8"/>
          </a:solidFill>
          <a:ln w="9525">
            <a:noFill/>
            <a:round/>
            <a:headEnd/>
            <a:tailEnd/>
          </a:ln>
        </p:spPr>
        <p:txBody>
          <a:bodyPr/>
          <a:lstStyle/>
          <a:p>
            <a:endParaRPr lang="en-US" dirty="0"/>
          </a:p>
        </p:txBody>
      </p:sp>
      <p:sp>
        <p:nvSpPr>
          <p:cNvPr id="74927" name="Line 175"/>
          <p:cNvSpPr>
            <a:spLocks noChangeShapeType="1"/>
          </p:cNvSpPr>
          <p:nvPr/>
        </p:nvSpPr>
        <p:spPr bwMode="auto">
          <a:xfrm>
            <a:off x="2862263" y="1670050"/>
            <a:ext cx="1824037" cy="1588"/>
          </a:xfrm>
          <a:prstGeom prst="line">
            <a:avLst/>
          </a:prstGeom>
          <a:noFill/>
          <a:ln w="9525">
            <a:solidFill>
              <a:srgbClr val="0092C8"/>
            </a:solidFill>
            <a:round/>
            <a:headEnd/>
            <a:tailEnd/>
          </a:ln>
        </p:spPr>
        <p:txBody>
          <a:bodyPr/>
          <a:lstStyle/>
          <a:p>
            <a:endParaRPr lang="en-US" dirty="0"/>
          </a:p>
        </p:txBody>
      </p:sp>
      <p:sp>
        <p:nvSpPr>
          <p:cNvPr id="74928" name="Line 176"/>
          <p:cNvSpPr>
            <a:spLocks noChangeShapeType="1"/>
          </p:cNvSpPr>
          <p:nvPr/>
        </p:nvSpPr>
        <p:spPr bwMode="auto">
          <a:xfrm flipH="1">
            <a:off x="2776538" y="1670050"/>
            <a:ext cx="365125" cy="2078038"/>
          </a:xfrm>
          <a:prstGeom prst="line">
            <a:avLst/>
          </a:prstGeom>
          <a:noFill/>
          <a:ln w="9525">
            <a:solidFill>
              <a:srgbClr val="0092C8"/>
            </a:solidFill>
            <a:round/>
            <a:headEnd/>
            <a:tailEnd/>
          </a:ln>
        </p:spPr>
        <p:txBody>
          <a:bodyPr/>
          <a:lstStyle/>
          <a:p>
            <a:endParaRPr lang="en-US" dirty="0"/>
          </a:p>
        </p:txBody>
      </p:sp>
      <p:sp>
        <p:nvSpPr>
          <p:cNvPr id="74929" name="Freeform 177"/>
          <p:cNvSpPr>
            <a:spLocks/>
          </p:cNvSpPr>
          <p:nvPr/>
        </p:nvSpPr>
        <p:spPr bwMode="auto">
          <a:xfrm>
            <a:off x="2760663" y="3729038"/>
            <a:ext cx="34925" cy="34925"/>
          </a:xfrm>
          <a:custGeom>
            <a:avLst/>
            <a:gdLst/>
            <a:ahLst/>
            <a:cxnLst>
              <a:cxn ang="0">
                <a:pos x="10" y="22"/>
              </a:cxn>
              <a:cxn ang="0">
                <a:pos x="6" y="22"/>
              </a:cxn>
              <a:cxn ang="0">
                <a:pos x="2" y="20"/>
              </a:cxn>
              <a:cxn ang="0">
                <a:pos x="0" y="16"/>
              </a:cxn>
              <a:cxn ang="0">
                <a:pos x="0" y="12"/>
              </a:cxn>
              <a:cxn ang="0">
                <a:pos x="0" y="8"/>
              </a:cxn>
              <a:cxn ang="0">
                <a:pos x="2" y="4"/>
              </a:cxn>
              <a:cxn ang="0">
                <a:pos x="6" y="2"/>
              </a:cxn>
              <a:cxn ang="0">
                <a:pos x="10" y="0"/>
              </a:cxn>
              <a:cxn ang="0">
                <a:pos x="14" y="2"/>
              </a:cxn>
              <a:cxn ang="0">
                <a:pos x="18" y="4"/>
              </a:cxn>
              <a:cxn ang="0">
                <a:pos x="20" y="8"/>
              </a:cxn>
              <a:cxn ang="0">
                <a:pos x="22" y="12"/>
              </a:cxn>
              <a:cxn ang="0">
                <a:pos x="20" y="16"/>
              </a:cxn>
              <a:cxn ang="0">
                <a:pos x="18" y="20"/>
              </a:cxn>
              <a:cxn ang="0">
                <a:pos x="14" y="22"/>
              </a:cxn>
              <a:cxn ang="0">
                <a:pos x="12" y="22"/>
              </a:cxn>
              <a:cxn ang="0">
                <a:pos x="10" y="22"/>
              </a:cxn>
            </a:cxnLst>
            <a:rect l="0" t="0" r="r" b="b"/>
            <a:pathLst>
              <a:path w="22" h="22">
                <a:moveTo>
                  <a:pt x="10" y="22"/>
                </a:moveTo>
                <a:lnTo>
                  <a:pt x="6" y="22"/>
                </a:lnTo>
                <a:lnTo>
                  <a:pt x="2" y="20"/>
                </a:lnTo>
                <a:lnTo>
                  <a:pt x="0" y="16"/>
                </a:lnTo>
                <a:lnTo>
                  <a:pt x="0" y="12"/>
                </a:lnTo>
                <a:lnTo>
                  <a:pt x="0" y="8"/>
                </a:lnTo>
                <a:lnTo>
                  <a:pt x="2" y="4"/>
                </a:lnTo>
                <a:lnTo>
                  <a:pt x="6" y="2"/>
                </a:lnTo>
                <a:lnTo>
                  <a:pt x="10" y="0"/>
                </a:lnTo>
                <a:lnTo>
                  <a:pt x="14" y="2"/>
                </a:lnTo>
                <a:lnTo>
                  <a:pt x="18" y="4"/>
                </a:lnTo>
                <a:lnTo>
                  <a:pt x="20" y="8"/>
                </a:lnTo>
                <a:lnTo>
                  <a:pt x="22" y="12"/>
                </a:lnTo>
                <a:lnTo>
                  <a:pt x="20" y="16"/>
                </a:lnTo>
                <a:lnTo>
                  <a:pt x="18" y="20"/>
                </a:lnTo>
                <a:lnTo>
                  <a:pt x="14" y="22"/>
                </a:lnTo>
                <a:lnTo>
                  <a:pt x="12" y="22"/>
                </a:lnTo>
                <a:lnTo>
                  <a:pt x="10" y="22"/>
                </a:lnTo>
                <a:close/>
              </a:path>
            </a:pathLst>
          </a:custGeom>
          <a:solidFill>
            <a:srgbClr val="0092C8"/>
          </a:solidFill>
          <a:ln w="9525">
            <a:noFill/>
            <a:round/>
            <a:headEnd/>
            <a:tailEnd/>
          </a:ln>
        </p:spPr>
        <p:txBody>
          <a:bodyPr/>
          <a:lstStyle/>
          <a:p>
            <a:endParaRPr lang="en-US" dirty="0"/>
          </a:p>
        </p:txBody>
      </p:sp>
      <p:sp>
        <p:nvSpPr>
          <p:cNvPr id="74930" name="Line 178"/>
          <p:cNvSpPr>
            <a:spLocks noChangeShapeType="1"/>
          </p:cNvSpPr>
          <p:nvPr/>
        </p:nvSpPr>
        <p:spPr bwMode="auto">
          <a:xfrm>
            <a:off x="4911725" y="1819275"/>
            <a:ext cx="1301750" cy="1588"/>
          </a:xfrm>
          <a:prstGeom prst="line">
            <a:avLst/>
          </a:prstGeom>
          <a:noFill/>
          <a:ln w="9525">
            <a:solidFill>
              <a:srgbClr val="0092C8"/>
            </a:solidFill>
            <a:round/>
            <a:headEnd/>
            <a:tailEnd/>
          </a:ln>
        </p:spPr>
        <p:txBody>
          <a:bodyPr/>
          <a:lstStyle/>
          <a:p>
            <a:endParaRPr lang="en-US" dirty="0"/>
          </a:p>
        </p:txBody>
      </p:sp>
      <p:sp>
        <p:nvSpPr>
          <p:cNvPr id="74931" name="Line 179"/>
          <p:cNvSpPr>
            <a:spLocks noChangeShapeType="1"/>
          </p:cNvSpPr>
          <p:nvPr/>
        </p:nvSpPr>
        <p:spPr bwMode="auto">
          <a:xfrm flipH="1">
            <a:off x="4629150" y="1819275"/>
            <a:ext cx="406400" cy="1490663"/>
          </a:xfrm>
          <a:prstGeom prst="line">
            <a:avLst/>
          </a:prstGeom>
          <a:noFill/>
          <a:ln w="9525">
            <a:solidFill>
              <a:srgbClr val="0092C8"/>
            </a:solidFill>
            <a:round/>
            <a:headEnd/>
            <a:tailEnd/>
          </a:ln>
        </p:spPr>
        <p:txBody>
          <a:bodyPr/>
          <a:lstStyle/>
          <a:p>
            <a:endParaRPr lang="en-US" dirty="0"/>
          </a:p>
        </p:txBody>
      </p:sp>
      <p:sp>
        <p:nvSpPr>
          <p:cNvPr id="74932" name="Freeform 180"/>
          <p:cNvSpPr>
            <a:spLocks/>
          </p:cNvSpPr>
          <p:nvPr/>
        </p:nvSpPr>
        <p:spPr bwMode="auto">
          <a:xfrm>
            <a:off x="4610100" y="3300413"/>
            <a:ext cx="34925" cy="34925"/>
          </a:xfrm>
          <a:custGeom>
            <a:avLst/>
            <a:gdLst/>
            <a:ahLst/>
            <a:cxnLst>
              <a:cxn ang="0">
                <a:pos x="10" y="22"/>
              </a:cxn>
              <a:cxn ang="0">
                <a:pos x="6" y="22"/>
              </a:cxn>
              <a:cxn ang="0">
                <a:pos x="2" y="20"/>
              </a:cxn>
              <a:cxn ang="0">
                <a:pos x="0" y="16"/>
              </a:cxn>
              <a:cxn ang="0">
                <a:pos x="0" y="12"/>
              </a:cxn>
              <a:cxn ang="0">
                <a:pos x="0" y="8"/>
              </a:cxn>
              <a:cxn ang="0">
                <a:pos x="2" y="4"/>
              </a:cxn>
              <a:cxn ang="0">
                <a:pos x="6" y="2"/>
              </a:cxn>
              <a:cxn ang="0">
                <a:pos x="10" y="0"/>
              </a:cxn>
              <a:cxn ang="0">
                <a:pos x="14" y="2"/>
              </a:cxn>
              <a:cxn ang="0">
                <a:pos x="18" y="4"/>
              </a:cxn>
              <a:cxn ang="0">
                <a:pos x="20" y="8"/>
              </a:cxn>
              <a:cxn ang="0">
                <a:pos x="22" y="12"/>
              </a:cxn>
              <a:cxn ang="0">
                <a:pos x="20" y="16"/>
              </a:cxn>
              <a:cxn ang="0">
                <a:pos x="18" y="20"/>
              </a:cxn>
              <a:cxn ang="0">
                <a:pos x="14" y="22"/>
              </a:cxn>
              <a:cxn ang="0">
                <a:pos x="12" y="22"/>
              </a:cxn>
              <a:cxn ang="0">
                <a:pos x="10" y="22"/>
              </a:cxn>
            </a:cxnLst>
            <a:rect l="0" t="0" r="r" b="b"/>
            <a:pathLst>
              <a:path w="22" h="22">
                <a:moveTo>
                  <a:pt x="10" y="22"/>
                </a:moveTo>
                <a:lnTo>
                  <a:pt x="6" y="22"/>
                </a:lnTo>
                <a:lnTo>
                  <a:pt x="2" y="20"/>
                </a:lnTo>
                <a:lnTo>
                  <a:pt x="0" y="16"/>
                </a:lnTo>
                <a:lnTo>
                  <a:pt x="0" y="12"/>
                </a:lnTo>
                <a:lnTo>
                  <a:pt x="0" y="8"/>
                </a:lnTo>
                <a:lnTo>
                  <a:pt x="2" y="4"/>
                </a:lnTo>
                <a:lnTo>
                  <a:pt x="6" y="2"/>
                </a:lnTo>
                <a:lnTo>
                  <a:pt x="10" y="0"/>
                </a:lnTo>
                <a:lnTo>
                  <a:pt x="14" y="2"/>
                </a:lnTo>
                <a:lnTo>
                  <a:pt x="18" y="4"/>
                </a:lnTo>
                <a:lnTo>
                  <a:pt x="20" y="8"/>
                </a:lnTo>
                <a:lnTo>
                  <a:pt x="22" y="12"/>
                </a:lnTo>
                <a:lnTo>
                  <a:pt x="20" y="16"/>
                </a:lnTo>
                <a:lnTo>
                  <a:pt x="18" y="20"/>
                </a:lnTo>
                <a:lnTo>
                  <a:pt x="14" y="22"/>
                </a:lnTo>
                <a:lnTo>
                  <a:pt x="12" y="22"/>
                </a:lnTo>
                <a:lnTo>
                  <a:pt x="10" y="22"/>
                </a:lnTo>
                <a:close/>
              </a:path>
            </a:pathLst>
          </a:custGeom>
          <a:solidFill>
            <a:srgbClr val="0092C8"/>
          </a:solidFill>
          <a:ln w="9525">
            <a:noFill/>
            <a:round/>
            <a:headEnd/>
            <a:tailEnd/>
          </a:ln>
        </p:spPr>
        <p:txBody>
          <a:bodyPr/>
          <a:lstStyle/>
          <a:p>
            <a:endParaRPr lang="en-US" dirty="0"/>
          </a:p>
        </p:txBody>
      </p:sp>
      <p:sp>
        <p:nvSpPr>
          <p:cNvPr id="74933" name="Freeform 181"/>
          <p:cNvSpPr>
            <a:spLocks/>
          </p:cNvSpPr>
          <p:nvPr/>
        </p:nvSpPr>
        <p:spPr bwMode="auto">
          <a:xfrm>
            <a:off x="4956175" y="2038350"/>
            <a:ext cx="374650" cy="438150"/>
          </a:xfrm>
          <a:custGeom>
            <a:avLst/>
            <a:gdLst/>
            <a:ahLst/>
            <a:cxnLst>
              <a:cxn ang="0">
                <a:pos x="0" y="276"/>
              </a:cxn>
              <a:cxn ang="0">
                <a:pos x="164" y="0"/>
              </a:cxn>
              <a:cxn ang="0">
                <a:pos x="236" y="0"/>
              </a:cxn>
            </a:cxnLst>
            <a:rect l="0" t="0" r="r" b="b"/>
            <a:pathLst>
              <a:path w="236" h="276">
                <a:moveTo>
                  <a:pt x="0" y="276"/>
                </a:moveTo>
                <a:lnTo>
                  <a:pt x="164" y="0"/>
                </a:lnTo>
                <a:lnTo>
                  <a:pt x="236" y="0"/>
                </a:lnTo>
              </a:path>
            </a:pathLst>
          </a:custGeom>
          <a:noFill/>
          <a:ln w="9525">
            <a:solidFill>
              <a:srgbClr val="231F20"/>
            </a:solidFill>
            <a:prstDash val="solid"/>
            <a:round/>
            <a:headEnd/>
            <a:tailEnd/>
          </a:ln>
        </p:spPr>
        <p:txBody>
          <a:bodyPr/>
          <a:lstStyle/>
          <a:p>
            <a:endParaRPr lang="en-US" dirty="0"/>
          </a:p>
        </p:txBody>
      </p:sp>
      <p:sp>
        <p:nvSpPr>
          <p:cNvPr id="74934" name="Line 182"/>
          <p:cNvSpPr>
            <a:spLocks noChangeShapeType="1"/>
          </p:cNvSpPr>
          <p:nvPr/>
        </p:nvSpPr>
        <p:spPr bwMode="auto">
          <a:xfrm>
            <a:off x="2392363" y="2603500"/>
            <a:ext cx="1587" cy="382588"/>
          </a:xfrm>
          <a:prstGeom prst="line">
            <a:avLst/>
          </a:prstGeom>
          <a:noFill/>
          <a:ln w="9525">
            <a:solidFill>
              <a:srgbClr val="231F20"/>
            </a:solidFill>
            <a:round/>
            <a:headEnd/>
            <a:tailEnd/>
          </a:ln>
        </p:spPr>
        <p:txBody>
          <a:bodyPr/>
          <a:lstStyle/>
          <a:p>
            <a:endParaRPr lang="en-US" dirty="0"/>
          </a:p>
        </p:txBody>
      </p:sp>
      <p:sp>
        <p:nvSpPr>
          <p:cNvPr id="74935" name="Line 183"/>
          <p:cNvSpPr>
            <a:spLocks noChangeShapeType="1"/>
          </p:cNvSpPr>
          <p:nvPr/>
        </p:nvSpPr>
        <p:spPr bwMode="auto">
          <a:xfrm>
            <a:off x="1608138" y="2603500"/>
            <a:ext cx="1587" cy="174625"/>
          </a:xfrm>
          <a:prstGeom prst="line">
            <a:avLst/>
          </a:prstGeom>
          <a:noFill/>
          <a:ln w="9525">
            <a:solidFill>
              <a:srgbClr val="231F20"/>
            </a:solidFill>
            <a:round/>
            <a:headEnd/>
            <a:tailEnd/>
          </a:ln>
        </p:spPr>
        <p:txBody>
          <a:bodyPr/>
          <a:lstStyle/>
          <a:p>
            <a:endParaRPr lang="en-US" dirty="0"/>
          </a:p>
        </p:txBody>
      </p:sp>
      <p:sp>
        <p:nvSpPr>
          <p:cNvPr id="74936" name="Freeform 184"/>
          <p:cNvSpPr>
            <a:spLocks/>
          </p:cNvSpPr>
          <p:nvPr/>
        </p:nvSpPr>
        <p:spPr bwMode="auto">
          <a:xfrm>
            <a:off x="2424113" y="3970338"/>
            <a:ext cx="241300" cy="266700"/>
          </a:xfrm>
          <a:custGeom>
            <a:avLst/>
            <a:gdLst/>
            <a:ahLst/>
            <a:cxnLst>
              <a:cxn ang="0">
                <a:pos x="152" y="0"/>
              </a:cxn>
              <a:cxn ang="0">
                <a:pos x="52" y="168"/>
              </a:cxn>
              <a:cxn ang="0">
                <a:pos x="0" y="168"/>
              </a:cxn>
            </a:cxnLst>
            <a:rect l="0" t="0" r="r" b="b"/>
            <a:pathLst>
              <a:path w="152" h="168">
                <a:moveTo>
                  <a:pt x="152" y="0"/>
                </a:moveTo>
                <a:lnTo>
                  <a:pt x="52" y="168"/>
                </a:lnTo>
                <a:lnTo>
                  <a:pt x="0" y="168"/>
                </a:lnTo>
              </a:path>
            </a:pathLst>
          </a:custGeom>
          <a:noFill/>
          <a:ln w="9525">
            <a:solidFill>
              <a:srgbClr val="231F20"/>
            </a:solidFill>
            <a:prstDash val="solid"/>
            <a:round/>
            <a:headEnd/>
            <a:tailEnd/>
          </a:ln>
        </p:spPr>
        <p:txBody>
          <a:bodyPr/>
          <a:lstStyle/>
          <a:p>
            <a:endParaRPr lang="en-US" dirty="0"/>
          </a:p>
        </p:txBody>
      </p:sp>
      <p:sp>
        <p:nvSpPr>
          <p:cNvPr id="74937" name="Line 185"/>
          <p:cNvSpPr>
            <a:spLocks noChangeShapeType="1"/>
          </p:cNvSpPr>
          <p:nvPr/>
        </p:nvSpPr>
        <p:spPr bwMode="auto">
          <a:xfrm>
            <a:off x="4529138" y="4059238"/>
            <a:ext cx="179387" cy="1587"/>
          </a:xfrm>
          <a:prstGeom prst="line">
            <a:avLst/>
          </a:prstGeom>
          <a:noFill/>
          <a:ln w="9525">
            <a:solidFill>
              <a:srgbClr val="231F20"/>
            </a:solidFill>
            <a:round/>
            <a:headEnd/>
            <a:tailEnd/>
          </a:ln>
        </p:spPr>
        <p:txBody>
          <a:bodyPr/>
          <a:lstStyle/>
          <a:p>
            <a:endParaRPr lang="en-US" dirty="0"/>
          </a:p>
        </p:txBody>
      </p:sp>
      <p:sp>
        <p:nvSpPr>
          <p:cNvPr id="74938" name="Line 186"/>
          <p:cNvSpPr>
            <a:spLocks noChangeShapeType="1"/>
          </p:cNvSpPr>
          <p:nvPr/>
        </p:nvSpPr>
        <p:spPr bwMode="auto">
          <a:xfrm>
            <a:off x="4376738" y="4884738"/>
            <a:ext cx="573087" cy="1587"/>
          </a:xfrm>
          <a:prstGeom prst="line">
            <a:avLst/>
          </a:prstGeom>
          <a:noFill/>
          <a:ln w="9525">
            <a:solidFill>
              <a:srgbClr val="231F20"/>
            </a:solidFill>
            <a:round/>
            <a:headEnd/>
            <a:tailEnd/>
          </a:ln>
        </p:spPr>
        <p:txBody>
          <a:bodyPr/>
          <a:lstStyle/>
          <a:p>
            <a:endParaRPr lang="en-US" dirty="0"/>
          </a:p>
        </p:txBody>
      </p:sp>
      <p:sp>
        <p:nvSpPr>
          <p:cNvPr id="74939" name="Line 187"/>
          <p:cNvSpPr>
            <a:spLocks noChangeShapeType="1"/>
          </p:cNvSpPr>
          <p:nvPr/>
        </p:nvSpPr>
        <p:spPr bwMode="auto">
          <a:xfrm>
            <a:off x="4452938" y="4357688"/>
            <a:ext cx="779462" cy="1587"/>
          </a:xfrm>
          <a:prstGeom prst="line">
            <a:avLst/>
          </a:prstGeom>
          <a:noFill/>
          <a:ln w="9525">
            <a:solidFill>
              <a:srgbClr val="231F20"/>
            </a:solidFill>
            <a:round/>
            <a:headEnd/>
            <a:tailEnd/>
          </a:ln>
        </p:spPr>
        <p:txBody>
          <a:bodyPr/>
          <a:lstStyle/>
          <a:p>
            <a:endParaRPr lang="en-US" dirty="0"/>
          </a:p>
        </p:txBody>
      </p:sp>
      <p:sp>
        <p:nvSpPr>
          <p:cNvPr id="74940" name="Line 188"/>
          <p:cNvSpPr>
            <a:spLocks noChangeShapeType="1"/>
          </p:cNvSpPr>
          <p:nvPr/>
        </p:nvSpPr>
        <p:spPr bwMode="auto">
          <a:xfrm flipH="1">
            <a:off x="5302250" y="3849688"/>
            <a:ext cx="835025" cy="1587"/>
          </a:xfrm>
          <a:prstGeom prst="line">
            <a:avLst/>
          </a:prstGeom>
          <a:noFill/>
          <a:ln w="9525">
            <a:solidFill>
              <a:srgbClr val="0092C8"/>
            </a:solidFill>
            <a:round/>
            <a:headEnd/>
            <a:tailEnd/>
          </a:ln>
        </p:spPr>
        <p:txBody>
          <a:bodyPr/>
          <a:lstStyle/>
          <a:p>
            <a:endParaRPr lang="en-US" dirty="0"/>
          </a:p>
        </p:txBody>
      </p:sp>
      <p:sp>
        <p:nvSpPr>
          <p:cNvPr id="74941" name="Freeform 189"/>
          <p:cNvSpPr>
            <a:spLocks/>
          </p:cNvSpPr>
          <p:nvPr/>
        </p:nvSpPr>
        <p:spPr bwMode="auto">
          <a:xfrm>
            <a:off x="5283200" y="3833813"/>
            <a:ext cx="34925" cy="31750"/>
          </a:xfrm>
          <a:custGeom>
            <a:avLst/>
            <a:gdLst/>
            <a:ahLst/>
            <a:cxnLst>
              <a:cxn ang="0">
                <a:pos x="0" y="10"/>
              </a:cxn>
              <a:cxn ang="0">
                <a:pos x="0" y="14"/>
              </a:cxn>
              <a:cxn ang="0">
                <a:pos x="4" y="18"/>
              </a:cxn>
              <a:cxn ang="0">
                <a:pos x="6" y="20"/>
              </a:cxn>
              <a:cxn ang="0">
                <a:pos x="10" y="20"/>
              </a:cxn>
              <a:cxn ang="0">
                <a:pos x="14" y="20"/>
              </a:cxn>
              <a:cxn ang="0">
                <a:pos x="18" y="18"/>
              </a:cxn>
              <a:cxn ang="0">
                <a:pos x="20" y="14"/>
              </a:cxn>
              <a:cxn ang="0">
                <a:pos x="22" y="10"/>
              </a:cxn>
              <a:cxn ang="0">
                <a:pos x="20" y="6"/>
              </a:cxn>
              <a:cxn ang="0">
                <a:pos x="18" y="2"/>
              </a:cxn>
              <a:cxn ang="0">
                <a:pos x="14" y="0"/>
              </a:cxn>
              <a:cxn ang="0">
                <a:pos x="10" y="0"/>
              </a:cxn>
              <a:cxn ang="0">
                <a:pos x="6" y="0"/>
              </a:cxn>
              <a:cxn ang="0">
                <a:pos x="4" y="2"/>
              </a:cxn>
              <a:cxn ang="0">
                <a:pos x="0" y="6"/>
              </a:cxn>
              <a:cxn ang="0">
                <a:pos x="0" y="8"/>
              </a:cxn>
              <a:cxn ang="0">
                <a:pos x="0" y="10"/>
              </a:cxn>
            </a:cxnLst>
            <a:rect l="0" t="0" r="r" b="b"/>
            <a:pathLst>
              <a:path w="22" h="20">
                <a:moveTo>
                  <a:pt x="0" y="10"/>
                </a:moveTo>
                <a:lnTo>
                  <a:pt x="0" y="14"/>
                </a:lnTo>
                <a:lnTo>
                  <a:pt x="4" y="18"/>
                </a:lnTo>
                <a:lnTo>
                  <a:pt x="6" y="20"/>
                </a:lnTo>
                <a:lnTo>
                  <a:pt x="10" y="20"/>
                </a:lnTo>
                <a:lnTo>
                  <a:pt x="14" y="20"/>
                </a:lnTo>
                <a:lnTo>
                  <a:pt x="18" y="18"/>
                </a:lnTo>
                <a:lnTo>
                  <a:pt x="20" y="14"/>
                </a:lnTo>
                <a:lnTo>
                  <a:pt x="22" y="10"/>
                </a:lnTo>
                <a:lnTo>
                  <a:pt x="20" y="6"/>
                </a:lnTo>
                <a:lnTo>
                  <a:pt x="18" y="2"/>
                </a:lnTo>
                <a:lnTo>
                  <a:pt x="14" y="0"/>
                </a:lnTo>
                <a:lnTo>
                  <a:pt x="10" y="0"/>
                </a:lnTo>
                <a:lnTo>
                  <a:pt x="6" y="0"/>
                </a:lnTo>
                <a:lnTo>
                  <a:pt x="4" y="2"/>
                </a:lnTo>
                <a:lnTo>
                  <a:pt x="0" y="6"/>
                </a:lnTo>
                <a:lnTo>
                  <a:pt x="0" y="8"/>
                </a:lnTo>
                <a:lnTo>
                  <a:pt x="0" y="10"/>
                </a:lnTo>
                <a:close/>
              </a:path>
            </a:pathLst>
          </a:custGeom>
          <a:solidFill>
            <a:srgbClr val="0092C8"/>
          </a:solidFill>
          <a:ln w="9525">
            <a:noFill/>
            <a:round/>
            <a:headEnd/>
            <a:tailEnd/>
          </a:ln>
        </p:spPr>
        <p:txBody>
          <a:bodyPr/>
          <a:lstStyle/>
          <a:p>
            <a:endParaRPr lang="en-US" dirty="0"/>
          </a:p>
        </p:txBody>
      </p:sp>
      <p:sp>
        <p:nvSpPr>
          <p:cNvPr id="74942" name="Line 190"/>
          <p:cNvSpPr>
            <a:spLocks noChangeShapeType="1"/>
          </p:cNvSpPr>
          <p:nvPr/>
        </p:nvSpPr>
        <p:spPr bwMode="auto">
          <a:xfrm flipV="1">
            <a:off x="6137275" y="3595688"/>
            <a:ext cx="1588" cy="520700"/>
          </a:xfrm>
          <a:prstGeom prst="line">
            <a:avLst/>
          </a:prstGeom>
          <a:noFill/>
          <a:ln w="9525">
            <a:solidFill>
              <a:srgbClr val="0092C8"/>
            </a:solidFill>
            <a:round/>
            <a:headEnd/>
            <a:tailEnd/>
          </a:ln>
        </p:spPr>
        <p:txBody>
          <a:bodyPr/>
          <a:lstStyle/>
          <a:p>
            <a:endParaRPr lang="en-US" dirty="0"/>
          </a:p>
        </p:txBody>
      </p:sp>
      <p:sp>
        <p:nvSpPr>
          <p:cNvPr id="74943" name="Line 191"/>
          <p:cNvSpPr>
            <a:spLocks noChangeShapeType="1"/>
          </p:cNvSpPr>
          <p:nvPr/>
        </p:nvSpPr>
        <p:spPr bwMode="auto">
          <a:xfrm flipV="1">
            <a:off x="6149975" y="4246563"/>
            <a:ext cx="1588" cy="400050"/>
          </a:xfrm>
          <a:prstGeom prst="line">
            <a:avLst/>
          </a:prstGeom>
          <a:noFill/>
          <a:ln w="9525">
            <a:solidFill>
              <a:srgbClr val="0092C8"/>
            </a:solidFill>
            <a:round/>
            <a:headEnd/>
            <a:tailEnd/>
          </a:ln>
        </p:spPr>
        <p:txBody>
          <a:bodyPr/>
          <a:lstStyle/>
          <a:p>
            <a:endParaRPr lang="en-US" dirty="0"/>
          </a:p>
        </p:txBody>
      </p:sp>
      <p:sp>
        <p:nvSpPr>
          <p:cNvPr id="74944" name="Line 192"/>
          <p:cNvSpPr>
            <a:spLocks noChangeShapeType="1"/>
          </p:cNvSpPr>
          <p:nvPr/>
        </p:nvSpPr>
        <p:spPr bwMode="auto">
          <a:xfrm flipH="1">
            <a:off x="5454650" y="4557713"/>
            <a:ext cx="695325" cy="1587"/>
          </a:xfrm>
          <a:prstGeom prst="line">
            <a:avLst/>
          </a:prstGeom>
          <a:noFill/>
          <a:ln w="9525">
            <a:solidFill>
              <a:srgbClr val="0092C8"/>
            </a:solidFill>
            <a:round/>
            <a:headEnd/>
            <a:tailEnd/>
          </a:ln>
        </p:spPr>
        <p:txBody>
          <a:bodyPr/>
          <a:lstStyle/>
          <a:p>
            <a:endParaRPr lang="en-US" dirty="0"/>
          </a:p>
        </p:txBody>
      </p:sp>
      <p:sp>
        <p:nvSpPr>
          <p:cNvPr id="74945" name="Freeform 193"/>
          <p:cNvSpPr>
            <a:spLocks/>
          </p:cNvSpPr>
          <p:nvPr/>
        </p:nvSpPr>
        <p:spPr bwMode="auto">
          <a:xfrm>
            <a:off x="5438775" y="4541838"/>
            <a:ext cx="34925" cy="34925"/>
          </a:xfrm>
          <a:custGeom>
            <a:avLst/>
            <a:gdLst/>
            <a:ahLst/>
            <a:cxnLst>
              <a:cxn ang="0">
                <a:pos x="0" y="12"/>
              </a:cxn>
              <a:cxn ang="0">
                <a:pos x="2" y="16"/>
              </a:cxn>
              <a:cxn ang="0">
                <a:pos x="4" y="20"/>
              </a:cxn>
              <a:cxn ang="0">
                <a:pos x="8" y="22"/>
              </a:cxn>
              <a:cxn ang="0">
                <a:pos x="12" y="22"/>
              </a:cxn>
              <a:cxn ang="0">
                <a:pos x="16" y="22"/>
              </a:cxn>
              <a:cxn ang="0">
                <a:pos x="20" y="20"/>
              </a:cxn>
              <a:cxn ang="0">
                <a:pos x="22" y="16"/>
              </a:cxn>
              <a:cxn ang="0">
                <a:pos x="22" y="12"/>
              </a:cxn>
              <a:cxn ang="0">
                <a:pos x="22" y="8"/>
              </a:cxn>
              <a:cxn ang="0">
                <a:pos x="20" y="4"/>
              </a:cxn>
              <a:cxn ang="0">
                <a:pos x="16" y="2"/>
              </a:cxn>
              <a:cxn ang="0">
                <a:pos x="12" y="0"/>
              </a:cxn>
              <a:cxn ang="0">
                <a:pos x="8" y="2"/>
              </a:cxn>
              <a:cxn ang="0">
                <a:pos x="4" y="4"/>
              </a:cxn>
              <a:cxn ang="0">
                <a:pos x="2" y="8"/>
              </a:cxn>
              <a:cxn ang="0">
                <a:pos x="2" y="12"/>
              </a:cxn>
              <a:cxn ang="0">
                <a:pos x="0" y="12"/>
              </a:cxn>
            </a:cxnLst>
            <a:rect l="0" t="0" r="r" b="b"/>
            <a:pathLst>
              <a:path w="22" h="22">
                <a:moveTo>
                  <a:pt x="0" y="12"/>
                </a:moveTo>
                <a:lnTo>
                  <a:pt x="2" y="16"/>
                </a:lnTo>
                <a:lnTo>
                  <a:pt x="4" y="20"/>
                </a:lnTo>
                <a:lnTo>
                  <a:pt x="8" y="22"/>
                </a:lnTo>
                <a:lnTo>
                  <a:pt x="12" y="22"/>
                </a:lnTo>
                <a:lnTo>
                  <a:pt x="16" y="22"/>
                </a:lnTo>
                <a:lnTo>
                  <a:pt x="20" y="20"/>
                </a:lnTo>
                <a:lnTo>
                  <a:pt x="22" y="16"/>
                </a:lnTo>
                <a:lnTo>
                  <a:pt x="22" y="12"/>
                </a:lnTo>
                <a:lnTo>
                  <a:pt x="22" y="8"/>
                </a:lnTo>
                <a:lnTo>
                  <a:pt x="20" y="4"/>
                </a:lnTo>
                <a:lnTo>
                  <a:pt x="16" y="2"/>
                </a:lnTo>
                <a:lnTo>
                  <a:pt x="12" y="0"/>
                </a:lnTo>
                <a:lnTo>
                  <a:pt x="8" y="2"/>
                </a:lnTo>
                <a:lnTo>
                  <a:pt x="4" y="4"/>
                </a:lnTo>
                <a:lnTo>
                  <a:pt x="2" y="8"/>
                </a:lnTo>
                <a:lnTo>
                  <a:pt x="2" y="12"/>
                </a:lnTo>
                <a:lnTo>
                  <a:pt x="0" y="12"/>
                </a:lnTo>
                <a:close/>
              </a:path>
            </a:pathLst>
          </a:custGeom>
          <a:solidFill>
            <a:srgbClr val="0092C8"/>
          </a:solidFill>
          <a:ln w="9525">
            <a:noFill/>
            <a:round/>
            <a:headEnd/>
            <a:tailEnd/>
          </a:ln>
        </p:spPr>
        <p:txBody>
          <a:bodyPr/>
          <a:lstStyle/>
          <a:p>
            <a:endParaRPr lang="en-US" dirty="0"/>
          </a:p>
        </p:txBody>
      </p:sp>
      <p:sp>
        <p:nvSpPr>
          <p:cNvPr id="74946" name="Rectangle 194"/>
          <p:cNvSpPr>
            <a:spLocks noChangeArrowheads="1"/>
          </p:cNvSpPr>
          <p:nvPr/>
        </p:nvSpPr>
        <p:spPr bwMode="auto">
          <a:xfrm>
            <a:off x="1498600" y="1133475"/>
            <a:ext cx="1268413" cy="485775"/>
          </a:xfrm>
          <a:prstGeom prst="rect">
            <a:avLst/>
          </a:prstGeom>
          <a:noFill/>
          <a:ln w="9525">
            <a:noFill/>
            <a:miter lim="800000"/>
            <a:headEnd/>
            <a:tailEnd/>
          </a:ln>
        </p:spPr>
        <p:txBody>
          <a:bodyPr wrap="none" lIns="0" tIns="0" rIns="0" bIns="0">
            <a:spAutoFit/>
          </a:bodyPr>
          <a:lstStyle/>
          <a:p>
            <a:pPr eaLnBrk="1" hangingPunct="1">
              <a:lnSpc>
                <a:spcPct val="90000"/>
              </a:lnSpc>
            </a:pPr>
            <a:r>
              <a:rPr lang="en-US" sz="1000" dirty="0">
                <a:solidFill>
                  <a:srgbClr val="0092C8"/>
                </a:solidFill>
                <a:latin typeface="Arial Black" charset="0"/>
              </a:rPr>
              <a:t>    Ligand (1st </a:t>
            </a:r>
          </a:p>
          <a:p>
            <a:pPr eaLnBrk="1" hangingPunct="1">
              <a:lnSpc>
                <a:spcPct val="90000"/>
              </a:lnSpc>
            </a:pPr>
            <a:r>
              <a:rPr lang="en-US" sz="1000" dirty="0">
                <a:solidFill>
                  <a:srgbClr val="0092C8"/>
                </a:solidFill>
                <a:latin typeface="Arial Black" charset="0"/>
              </a:rPr>
              <a:t>messenger) binds </a:t>
            </a:r>
          </a:p>
          <a:p>
            <a:pPr eaLnBrk="1" hangingPunct="1">
              <a:lnSpc>
                <a:spcPct val="90000"/>
              </a:lnSpc>
            </a:pPr>
            <a:r>
              <a:rPr lang="en-US" sz="1000" dirty="0">
                <a:solidFill>
                  <a:srgbClr val="0092C8"/>
                </a:solidFill>
                <a:latin typeface="Arial Black" charset="0"/>
              </a:rPr>
              <a:t>to the receptor.</a:t>
            </a:r>
            <a:endParaRPr lang="en-US" sz="1800" dirty="0">
              <a:latin typeface="Arial" charset="0"/>
            </a:endParaRPr>
          </a:p>
        </p:txBody>
      </p:sp>
      <p:sp>
        <p:nvSpPr>
          <p:cNvPr id="74947" name="Rectangle 195"/>
          <p:cNvSpPr>
            <a:spLocks noChangeArrowheads="1"/>
          </p:cNvSpPr>
          <p:nvPr/>
        </p:nvSpPr>
        <p:spPr bwMode="auto">
          <a:xfrm>
            <a:off x="2908300" y="1160463"/>
            <a:ext cx="1808163" cy="485775"/>
          </a:xfrm>
          <a:prstGeom prst="rect">
            <a:avLst/>
          </a:prstGeom>
          <a:noFill/>
          <a:ln w="9525">
            <a:noFill/>
            <a:miter lim="800000"/>
            <a:headEnd/>
            <a:tailEnd/>
          </a:ln>
        </p:spPr>
        <p:txBody>
          <a:bodyPr wrap="none" lIns="0" tIns="0" rIns="0" bIns="0">
            <a:spAutoFit/>
          </a:bodyPr>
          <a:lstStyle/>
          <a:p>
            <a:pPr eaLnBrk="1" hangingPunct="1">
              <a:lnSpc>
                <a:spcPct val="90000"/>
              </a:lnSpc>
            </a:pPr>
            <a:r>
              <a:rPr lang="en-US" sz="1000" dirty="0">
                <a:solidFill>
                  <a:srgbClr val="0092C8"/>
                </a:solidFill>
                <a:latin typeface="Arial Black" charset="0"/>
              </a:rPr>
              <a:t>    The activated receptor </a:t>
            </a:r>
          </a:p>
          <a:p>
            <a:pPr eaLnBrk="1" hangingPunct="1">
              <a:lnSpc>
                <a:spcPct val="90000"/>
              </a:lnSpc>
            </a:pPr>
            <a:r>
              <a:rPr lang="en-US" sz="1000" dirty="0">
                <a:solidFill>
                  <a:srgbClr val="0092C8"/>
                </a:solidFill>
                <a:latin typeface="Arial Black" charset="0"/>
              </a:rPr>
              <a:t>binds to a G protein and </a:t>
            </a:r>
          </a:p>
          <a:p>
            <a:pPr eaLnBrk="1" hangingPunct="1">
              <a:lnSpc>
                <a:spcPct val="90000"/>
              </a:lnSpc>
            </a:pPr>
            <a:r>
              <a:rPr lang="en-US" sz="1000" dirty="0">
                <a:solidFill>
                  <a:srgbClr val="0092C8"/>
                </a:solidFill>
                <a:latin typeface="Arial Black" charset="0"/>
              </a:rPr>
              <a:t>activates it.</a:t>
            </a:r>
            <a:endParaRPr lang="en-US" sz="1800" dirty="0">
              <a:latin typeface="Arial" charset="0"/>
            </a:endParaRPr>
          </a:p>
        </p:txBody>
      </p:sp>
      <p:sp>
        <p:nvSpPr>
          <p:cNvPr id="74948" name="Rectangle 196"/>
          <p:cNvSpPr>
            <a:spLocks noChangeArrowheads="1"/>
          </p:cNvSpPr>
          <p:nvPr/>
        </p:nvSpPr>
        <p:spPr bwMode="auto">
          <a:xfrm>
            <a:off x="4927600" y="1157288"/>
            <a:ext cx="2262188" cy="6477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000" dirty="0">
                <a:solidFill>
                  <a:srgbClr val="0092C8"/>
                </a:solidFill>
                <a:latin typeface="Arial Black" charset="0"/>
              </a:rPr>
              <a:t>    Activated G protein activates </a:t>
            </a:r>
          </a:p>
          <a:p>
            <a:pPr eaLnBrk="1" hangingPunct="1">
              <a:lnSpc>
                <a:spcPct val="90000"/>
              </a:lnSpc>
            </a:pPr>
            <a:r>
              <a:rPr lang="en-US" sz="1000" dirty="0">
                <a:solidFill>
                  <a:srgbClr val="0092C8"/>
                </a:solidFill>
                <a:latin typeface="Arial Black" charset="0"/>
              </a:rPr>
              <a:t>(or inactivates) effector protein </a:t>
            </a:r>
          </a:p>
          <a:p>
            <a:pPr eaLnBrk="1" hangingPunct="1">
              <a:lnSpc>
                <a:spcPct val="90000"/>
              </a:lnSpc>
            </a:pPr>
            <a:r>
              <a:rPr lang="en-US" sz="1000" dirty="0">
                <a:solidFill>
                  <a:srgbClr val="0092C8"/>
                </a:solidFill>
                <a:latin typeface="Arial Black" charset="0"/>
              </a:rPr>
              <a:t>(e.g., an enzyme) by causing its </a:t>
            </a:r>
          </a:p>
          <a:p>
            <a:pPr eaLnBrk="1" hangingPunct="1">
              <a:lnSpc>
                <a:spcPct val="90000"/>
              </a:lnSpc>
            </a:pPr>
            <a:r>
              <a:rPr lang="en-US" sz="1000" dirty="0">
                <a:solidFill>
                  <a:srgbClr val="0092C8"/>
                </a:solidFill>
                <a:latin typeface="Arial Black" charset="0"/>
              </a:rPr>
              <a:t>shape to change.</a:t>
            </a:r>
            <a:endParaRPr lang="en-US" sz="1800" dirty="0">
              <a:latin typeface="Arial" charset="0"/>
            </a:endParaRPr>
          </a:p>
        </p:txBody>
      </p:sp>
      <p:sp>
        <p:nvSpPr>
          <p:cNvPr id="74949" name="Rectangle 197"/>
          <p:cNvSpPr>
            <a:spLocks noChangeArrowheads="1"/>
          </p:cNvSpPr>
          <p:nvPr/>
        </p:nvSpPr>
        <p:spPr bwMode="auto">
          <a:xfrm>
            <a:off x="7118350" y="1817688"/>
            <a:ext cx="1060450" cy="152400"/>
          </a:xfrm>
          <a:prstGeom prst="rect">
            <a:avLst/>
          </a:prstGeom>
          <a:noFill/>
          <a:ln w="9525">
            <a:noFill/>
            <a:miter lim="800000"/>
            <a:headEnd/>
            <a:tailEnd/>
          </a:ln>
        </p:spPr>
        <p:txBody>
          <a:bodyPr wrap="none" lIns="0" tIns="0" rIns="0" bIns="0">
            <a:spAutoFit/>
          </a:bodyPr>
          <a:lstStyle/>
          <a:p>
            <a:pPr eaLnBrk="1" hangingPunct="1"/>
            <a:r>
              <a:rPr lang="en-US" sz="1000" b="1" i="1" dirty="0">
                <a:solidFill>
                  <a:srgbClr val="231F20"/>
                </a:solidFill>
                <a:latin typeface="Arial" charset="0"/>
              </a:rPr>
              <a:t>Extracellular fluid</a:t>
            </a:r>
            <a:endParaRPr lang="en-US" sz="1800" dirty="0">
              <a:latin typeface="Arial" charset="0"/>
            </a:endParaRPr>
          </a:p>
        </p:txBody>
      </p:sp>
      <p:sp>
        <p:nvSpPr>
          <p:cNvPr id="74950" name="Rectangle 198"/>
          <p:cNvSpPr>
            <a:spLocks noChangeArrowheads="1"/>
          </p:cNvSpPr>
          <p:nvPr/>
        </p:nvSpPr>
        <p:spPr bwMode="auto">
          <a:xfrm>
            <a:off x="7229475" y="5605463"/>
            <a:ext cx="1019175" cy="152400"/>
          </a:xfrm>
          <a:prstGeom prst="rect">
            <a:avLst/>
          </a:prstGeom>
          <a:noFill/>
          <a:ln w="9525">
            <a:noFill/>
            <a:miter lim="800000"/>
            <a:headEnd/>
            <a:tailEnd/>
          </a:ln>
        </p:spPr>
        <p:txBody>
          <a:bodyPr wrap="none" lIns="0" tIns="0" rIns="0" bIns="0">
            <a:spAutoFit/>
          </a:bodyPr>
          <a:lstStyle/>
          <a:p>
            <a:pPr eaLnBrk="1" hangingPunct="1"/>
            <a:r>
              <a:rPr lang="en-US" sz="1000" b="1" i="1" dirty="0">
                <a:solidFill>
                  <a:srgbClr val="231F20"/>
                </a:solidFill>
                <a:latin typeface="Arial" charset="0"/>
              </a:rPr>
              <a:t>Intracellular fluid</a:t>
            </a:r>
            <a:endParaRPr lang="en-US" sz="1800" dirty="0">
              <a:latin typeface="Arial" charset="0"/>
            </a:endParaRPr>
          </a:p>
        </p:txBody>
      </p:sp>
      <p:sp>
        <p:nvSpPr>
          <p:cNvPr id="74951" name="Rectangle 199"/>
          <p:cNvSpPr>
            <a:spLocks noChangeArrowheads="1"/>
          </p:cNvSpPr>
          <p:nvPr/>
        </p:nvSpPr>
        <p:spPr bwMode="auto">
          <a:xfrm>
            <a:off x="2409825" y="4300538"/>
            <a:ext cx="274638" cy="152400"/>
          </a:xfrm>
          <a:prstGeom prst="rect">
            <a:avLst/>
          </a:prstGeom>
          <a:noFill/>
          <a:ln w="9525">
            <a:noFill/>
            <a:miter lim="800000"/>
            <a:headEnd/>
            <a:tailEnd/>
          </a:ln>
        </p:spPr>
        <p:txBody>
          <a:bodyPr wrap="none" lIns="0" tIns="0" rIns="0" bIns="0">
            <a:spAutoFit/>
          </a:bodyPr>
          <a:lstStyle/>
          <a:p>
            <a:pPr eaLnBrk="1" hangingPunct="1"/>
            <a:r>
              <a:rPr lang="en-US" sz="1000" b="1" dirty="0">
                <a:solidFill>
                  <a:srgbClr val="231F20"/>
                </a:solidFill>
                <a:latin typeface="Arial" charset="0"/>
              </a:rPr>
              <a:t>GDP</a:t>
            </a:r>
            <a:endParaRPr lang="en-US" sz="1800" b="1" dirty="0">
              <a:latin typeface="Arial" charset="0"/>
            </a:endParaRPr>
          </a:p>
        </p:txBody>
      </p:sp>
      <p:sp>
        <p:nvSpPr>
          <p:cNvPr id="74952" name="Rectangle 200"/>
          <p:cNvSpPr>
            <a:spLocks noChangeArrowheads="1"/>
          </p:cNvSpPr>
          <p:nvPr/>
        </p:nvSpPr>
        <p:spPr bwMode="auto">
          <a:xfrm>
            <a:off x="3784600" y="4287838"/>
            <a:ext cx="666750" cy="304800"/>
          </a:xfrm>
          <a:prstGeom prst="rect">
            <a:avLst/>
          </a:prstGeom>
          <a:noFill/>
          <a:ln w="9525">
            <a:noFill/>
            <a:miter lim="800000"/>
            <a:headEnd/>
            <a:tailEnd/>
          </a:ln>
        </p:spPr>
        <p:txBody>
          <a:bodyPr wrap="none" lIns="0" tIns="0" rIns="0" bIns="0">
            <a:spAutoFit/>
          </a:bodyPr>
          <a:lstStyle/>
          <a:p>
            <a:pPr eaLnBrk="1" hangingPunct="1"/>
            <a:r>
              <a:rPr lang="en-US" sz="1000" b="1" dirty="0">
                <a:solidFill>
                  <a:srgbClr val="231F20"/>
                </a:solidFill>
                <a:latin typeface="Arial" charset="0"/>
              </a:rPr>
              <a:t>Active 2nd</a:t>
            </a:r>
          </a:p>
          <a:p>
            <a:pPr eaLnBrk="1" hangingPunct="1"/>
            <a:r>
              <a:rPr lang="en-US" sz="1000" b="1" dirty="0">
                <a:solidFill>
                  <a:srgbClr val="231F20"/>
                </a:solidFill>
                <a:latin typeface="Arial" charset="0"/>
              </a:rPr>
              <a:t>messenger</a:t>
            </a:r>
            <a:endParaRPr lang="en-US" sz="1800" b="1" dirty="0">
              <a:latin typeface="Arial" charset="0"/>
            </a:endParaRPr>
          </a:p>
        </p:txBody>
      </p:sp>
      <p:sp>
        <p:nvSpPr>
          <p:cNvPr id="74953" name="Rectangle 201"/>
          <p:cNvSpPr>
            <a:spLocks noChangeArrowheads="1"/>
          </p:cNvSpPr>
          <p:nvPr/>
        </p:nvSpPr>
        <p:spPr bwMode="auto">
          <a:xfrm>
            <a:off x="3787775" y="4821238"/>
            <a:ext cx="569913" cy="457200"/>
          </a:xfrm>
          <a:prstGeom prst="rect">
            <a:avLst/>
          </a:prstGeom>
          <a:noFill/>
          <a:ln w="9525">
            <a:noFill/>
            <a:miter lim="800000"/>
            <a:headEnd/>
            <a:tailEnd/>
          </a:ln>
        </p:spPr>
        <p:txBody>
          <a:bodyPr wrap="none" lIns="0" tIns="0" rIns="0" bIns="0">
            <a:spAutoFit/>
          </a:bodyPr>
          <a:lstStyle/>
          <a:p>
            <a:pPr eaLnBrk="1" hangingPunct="1"/>
            <a:r>
              <a:rPr lang="en-US" sz="1000" b="1" dirty="0">
                <a:solidFill>
                  <a:srgbClr val="231F20"/>
                </a:solidFill>
                <a:latin typeface="Arial" charset="0"/>
              </a:rPr>
              <a:t>Activated</a:t>
            </a:r>
          </a:p>
          <a:p>
            <a:pPr eaLnBrk="1" hangingPunct="1"/>
            <a:r>
              <a:rPr lang="en-US" sz="1000" b="1" dirty="0">
                <a:solidFill>
                  <a:srgbClr val="231F20"/>
                </a:solidFill>
                <a:latin typeface="Arial" charset="0"/>
              </a:rPr>
              <a:t>kinase</a:t>
            </a:r>
          </a:p>
          <a:p>
            <a:pPr eaLnBrk="1" hangingPunct="1"/>
            <a:r>
              <a:rPr lang="en-US" sz="1000" b="1" dirty="0">
                <a:solidFill>
                  <a:srgbClr val="231F20"/>
                </a:solidFill>
                <a:latin typeface="Arial" charset="0"/>
              </a:rPr>
              <a:t>enzymes</a:t>
            </a:r>
            <a:endParaRPr lang="en-US" sz="1800" b="1" dirty="0">
              <a:latin typeface="Arial" charset="0"/>
            </a:endParaRPr>
          </a:p>
        </p:txBody>
      </p:sp>
      <p:sp>
        <p:nvSpPr>
          <p:cNvPr id="74954" name="Rectangle 202"/>
          <p:cNvSpPr>
            <a:spLocks noChangeArrowheads="1"/>
          </p:cNvSpPr>
          <p:nvPr/>
        </p:nvSpPr>
        <p:spPr bwMode="auto">
          <a:xfrm>
            <a:off x="5372100" y="1976438"/>
            <a:ext cx="1019175" cy="304800"/>
          </a:xfrm>
          <a:prstGeom prst="rect">
            <a:avLst/>
          </a:prstGeom>
          <a:noFill/>
          <a:ln w="9525">
            <a:noFill/>
            <a:miter lim="800000"/>
            <a:headEnd/>
            <a:tailEnd/>
          </a:ln>
        </p:spPr>
        <p:txBody>
          <a:bodyPr wrap="none" lIns="0" tIns="0" rIns="0" bIns="0">
            <a:spAutoFit/>
          </a:bodyPr>
          <a:lstStyle/>
          <a:p>
            <a:pPr eaLnBrk="1" hangingPunct="1"/>
            <a:r>
              <a:rPr lang="en-US" sz="1000" b="1" dirty="0">
                <a:solidFill>
                  <a:srgbClr val="231F20"/>
                </a:solidFill>
                <a:latin typeface="Arial" charset="0"/>
              </a:rPr>
              <a:t>Effector protein</a:t>
            </a:r>
          </a:p>
          <a:p>
            <a:pPr eaLnBrk="1" hangingPunct="1"/>
            <a:r>
              <a:rPr lang="en-US" sz="1000" b="1" dirty="0">
                <a:solidFill>
                  <a:srgbClr val="231F20"/>
                </a:solidFill>
                <a:latin typeface="Arial" charset="0"/>
              </a:rPr>
              <a:t>(e.g., an enzyme)</a:t>
            </a:r>
            <a:endParaRPr lang="en-US" sz="1800" b="1" dirty="0">
              <a:latin typeface="Arial" charset="0"/>
            </a:endParaRPr>
          </a:p>
        </p:txBody>
      </p:sp>
      <p:sp>
        <p:nvSpPr>
          <p:cNvPr id="74955" name="Rectangle 203"/>
          <p:cNvSpPr>
            <a:spLocks noChangeArrowheads="1"/>
          </p:cNvSpPr>
          <p:nvPr/>
        </p:nvSpPr>
        <p:spPr bwMode="auto">
          <a:xfrm>
            <a:off x="2228850" y="2471738"/>
            <a:ext cx="549275" cy="152400"/>
          </a:xfrm>
          <a:prstGeom prst="rect">
            <a:avLst/>
          </a:prstGeom>
          <a:noFill/>
          <a:ln w="9525">
            <a:noFill/>
            <a:miter lim="800000"/>
            <a:headEnd/>
            <a:tailEnd/>
          </a:ln>
        </p:spPr>
        <p:txBody>
          <a:bodyPr wrap="none" lIns="0" tIns="0" rIns="0" bIns="0">
            <a:spAutoFit/>
          </a:bodyPr>
          <a:lstStyle/>
          <a:p>
            <a:pPr eaLnBrk="1" hangingPunct="1"/>
            <a:r>
              <a:rPr lang="en-US" sz="1000" b="1" dirty="0">
                <a:solidFill>
                  <a:srgbClr val="231F20"/>
                </a:solidFill>
                <a:latin typeface="Arial" charset="0"/>
              </a:rPr>
              <a:t>Receptor</a:t>
            </a:r>
            <a:endParaRPr lang="en-US" sz="1800" b="1" dirty="0">
              <a:latin typeface="Arial" charset="0"/>
            </a:endParaRPr>
          </a:p>
        </p:txBody>
      </p:sp>
      <p:sp>
        <p:nvSpPr>
          <p:cNvPr id="74956" name="Rectangle 204"/>
          <p:cNvSpPr>
            <a:spLocks noChangeArrowheads="1"/>
          </p:cNvSpPr>
          <p:nvPr/>
        </p:nvSpPr>
        <p:spPr bwMode="auto">
          <a:xfrm>
            <a:off x="1838325" y="4167188"/>
            <a:ext cx="563563" cy="152400"/>
          </a:xfrm>
          <a:prstGeom prst="rect">
            <a:avLst/>
          </a:prstGeom>
          <a:noFill/>
          <a:ln w="9525">
            <a:noFill/>
            <a:miter lim="800000"/>
            <a:headEnd/>
            <a:tailEnd/>
          </a:ln>
        </p:spPr>
        <p:txBody>
          <a:bodyPr wrap="none" lIns="0" tIns="0" rIns="0" bIns="0">
            <a:spAutoFit/>
          </a:bodyPr>
          <a:lstStyle/>
          <a:p>
            <a:pPr eaLnBrk="1" hangingPunct="1"/>
            <a:r>
              <a:rPr lang="en-US" sz="1000" b="1" dirty="0">
                <a:solidFill>
                  <a:srgbClr val="231F20"/>
                </a:solidFill>
                <a:latin typeface="Arial" charset="0"/>
              </a:rPr>
              <a:t>G protein</a:t>
            </a:r>
            <a:endParaRPr lang="en-US" sz="1800" b="1" dirty="0">
              <a:latin typeface="Arial" charset="0"/>
            </a:endParaRPr>
          </a:p>
        </p:txBody>
      </p:sp>
      <p:sp>
        <p:nvSpPr>
          <p:cNvPr id="74957" name="Rectangle 205"/>
          <p:cNvSpPr>
            <a:spLocks noChangeArrowheads="1"/>
          </p:cNvSpPr>
          <p:nvPr/>
        </p:nvSpPr>
        <p:spPr bwMode="auto">
          <a:xfrm>
            <a:off x="1377950" y="2452688"/>
            <a:ext cx="415925" cy="152400"/>
          </a:xfrm>
          <a:prstGeom prst="rect">
            <a:avLst/>
          </a:prstGeom>
          <a:noFill/>
          <a:ln w="9525">
            <a:noFill/>
            <a:miter lim="800000"/>
            <a:headEnd/>
            <a:tailEnd/>
          </a:ln>
        </p:spPr>
        <p:txBody>
          <a:bodyPr wrap="none" lIns="0" tIns="0" rIns="0" bIns="0">
            <a:spAutoFit/>
          </a:bodyPr>
          <a:lstStyle/>
          <a:p>
            <a:pPr eaLnBrk="1" hangingPunct="1"/>
            <a:r>
              <a:rPr lang="en-US" sz="1000" b="1" dirty="0">
                <a:solidFill>
                  <a:srgbClr val="231F20"/>
                </a:solidFill>
                <a:latin typeface="Arial" charset="0"/>
              </a:rPr>
              <a:t>Ligand</a:t>
            </a:r>
            <a:endParaRPr lang="en-US" sz="1800" b="1" dirty="0">
              <a:latin typeface="Arial" charset="0"/>
            </a:endParaRPr>
          </a:p>
        </p:txBody>
      </p:sp>
      <p:sp>
        <p:nvSpPr>
          <p:cNvPr id="74958" name="Rectangle 206"/>
          <p:cNvSpPr>
            <a:spLocks noChangeArrowheads="1"/>
          </p:cNvSpPr>
          <p:nvPr/>
        </p:nvSpPr>
        <p:spPr bwMode="auto">
          <a:xfrm>
            <a:off x="6253163" y="3592513"/>
            <a:ext cx="1973262" cy="571500"/>
          </a:xfrm>
          <a:prstGeom prst="rect">
            <a:avLst/>
          </a:prstGeom>
          <a:noFill/>
          <a:ln w="9525">
            <a:noFill/>
            <a:miter lim="800000"/>
            <a:headEnd/>
            <a:tailEnd/>
          </a:ln>
        </p:spPr>
        <p:txBody>
          <a:bodyPr wrap="none" lIns="0" tIns="0" rIns="0" bIns="0">
            <a:spAutoFit/>
          </a:bodyPr>
          <a:lstStyle/>
          <a:p>
            <a:pPr eaLnBrk="1" hangingPunct="1">
              <a:lnSpc>
                <a:spcPct val="80000"/>
              </a:lnSpc>
            </a:pPr>
            <a:r>
              <a:rPr lang="en-US" sz="1000" dirty="0">
                <a:solidFill>
                  <a:srgbClr val="0092C8"/>
                </a:solidFill>
                <a:latin typeface="Arial Black" charset="0"/>
              </a:rPr>
              <a:t>    Activated effector </a:t>
            </a:r>
          </a:p>
          <a:p>
            <a:pPr eaLnBrk="1" hangingPunct="1">
              <a:lnSpc>
                <a:spcPct val="80000"/>
              </a:lnSpc>
            </a:pPr>
            <a:r>
              <a:rPr lang="en-US" sz="1000" dirty="0">
                <a:solidFill>
                  <a:srgbClr val="0092C8"/>
                </a:solidFill>
                <a:latin typeface="Arial Black" charset="0"/>
              </a:rPr>
              <a:t>enzymes catalyze reactions </a:t>
            </a:r>
          </a:p>
          <a:p>
            <a:pPr eaLnBrk="1" hangingPunct="1">
              <a:lnSpc>
                <a:spcPct val="80000"/>
              </a:lnSpc>
            </a:pPr>
            <a:r>
              <a:rPr lang="en-US" sz="1000" dirty="0">
                <a:solidFill>
                  <a:srgbClr val="0092C8"/>
                </a:solidFill>
                <a:latin typeface="Arial Black" charset="0"/>
              </a:rPr>
              <a:t>that produce 2nd </a:t>
            </a:r>
          </a:p>
          <a:p>
            <a:pPr eaLnBrk="1" hangingPunct="1">
              <a:lnSpc>
                <a:spcPct val="80000"/>
              </a:lnSpc>
            </a:pPr>
            <a:r>
              <a:rPr lang="en-US" sz="1000" dirty="0">
                <a:solidFill>
                  <a:srgbClr val="0092C8"/>
                </a:solidFill>
                <a:latin typeface="Arial Black" charset="0"/>
              </a:rPr>
              <a:t>messengers in the cell</a:t>
            </a:r>
            <a:endParaRPr lang="en-US" sz="1800" dirty="0">
              <a:latin typeface="Arial" charset="0"/>
            </a:endParaRPr>
          </a:p>
        </p:txBody>
      </p:sp>
      <p:sp>
        <p:nvSpPr>
          <p:cNvPr id="74959" name="Rectangle 207"/>
          <p:cNvSpPr>
            <a:spLocks noChangeArrowheads="1"/>
          </p:cNvSpPr>
          <p:nvPr/>
        </p:nvSpPr>
        <p:spPr bwMode="auto">
          <a:xfrm>
            <a:off x="6269038" y="4271963"/>
            <a:ext cx="1671637" cy="428625"/>
          </a:xfrm>
          <a:prstGeom prst="rect">
            <a:avLst/>
          </a:prstGeom>
          <a:noFill/>
          <a:ln w="9525">
            <a:noFill/>
            <a:miter lim="800000"/>
            <a:headEnd/>
            <a:tailEnd/>
          </a:ln>
        </p:spPr>
        <p:txBody>
          <a:bodyPr wrap="none" lIns="0" tIns="0" rIns="0" bIns="0">
            <a:spAutoFit/>
          </a:bodyPr>
          <a:lstStyle/>
          <a:p>
            <a:pPr eaLnBrk="1" hangingPunct="1">
              <a:lnSpc>
                <a:spcPct val="80000"/>
              </a:lnSpc>
            </a:pPr>
            <a:r>
              <a:rPr lang="en-US" sz="1000" dirty="0">
                <a:solidFill>
                  <a:srgbClr val="0092C8"/>
                </a:solidFill>
                <a:latin typeface="Arial Black" charset="0"/>
              </a:rPr>
              <a:t>    Second messengers </a:t>
            </a:r>
          </a:p>
          <a:p>
            <a:pPr eaLnBrk="1" hangingPunct="1">
              <a:lnSpc>
                <a:spcPct val="80000"/>
              </a:lnSpc>
            </a:pPr>
            <a:r>
              <a:rPr lang="en-US" sz="1000" dirty="0">
                <a:solidFill>
                  <a:srgbClr val="0092C8"/>
                </a:solidFill>
                <a:latin typeface="Arial Black" charset="0"/>
              </a:rPr>
              <a:t>activate other enzymes </a:t>
            </a:r>
          </a:p>
          <a:p>
            <a:pPr eaLnBrk="1" hangingPunct="1">
              <a:lnSpc>
                <a:spcPct val="80000"/>
              </a:lnSpc>
            </a:pPr>
            <a:r>
              <a:rPr lang="en-US" sz="1000" dirty="0">
                <a:solidFill>
                  <a:srgbClr val="0092C8"/>
                </a:solidFill>
                <a:latin typeface="Arial Black" charset="0"/>
              </a:rPr>
              <a:t>or ion channels</a:t>
            </a:r>
            <a:endParaRPr lang="en-US" sz="1800" dirty="0">
              <a:latin typeface="Arial" charset="0"/>
            </a:endParaRPr>
          </a:p>
        </p:txBody>
      </p:sp>
      <p:sp>
        <p:nvSpPr>
          <p:cNvPr id="74960" name="Rectangle 208"/>
          <p:cNvSpPr>
            <a:spLocks noChangeArrowheads="1"/>
          </p:cNvSpPr>
          <p:nvPr/>
        </p:nvSpPr>
        <p:spPr bwMode="auto">
          <a:xfrm>
            <a:off x="3784600" y="3989388"/>
            <a:ext cx="765175" cy="304800"/>
          </a:xfrm>
          <a:prstGeom prst="rect">
            <a:avLst/>
          </a:prstGeom>
          <a:noFill/>
          <a:ln w="9525">
            <a:noFill/>
            <a:miter lim="800000"/>
            <a:headEnd/>
            <a:tailEnd/>
          </a:ln>
        </p:spPr>
        <p:txBody>
          <a:bodyPr wrap="none" lIns="0" tIns="0" rIns="0" bIns="0">
            <a:spAutoFit/>
          </a:bodyPr>
          <a:lstStyle/>
          <a:p>
            <a:pPr eaLnBrk="1" hangingPunct="1"/>
            <a:r>
              <a:rPr lang="en-US" sz="1000" b="1" dirty="0">
                <a:solidFill>
                  <a:srgbClr val="231F20"/>
                </a:solidFill>
                <a:latin typeface="Arial" charset="0"/>
              </a:rPr>
              <a:t>Inactive 2nd </a:t>
            </a:r>
          </a:p>
          <a:p>
            <a:pPr eaLnBrk="1" hangingPunct="1"/>
            <a:r>
              <a:rPr lang="en-US" sz="1000" b="1" dirty="0">
                <a:solidFill>
                  <a:srgbClr val="231F20"/>
                </a:solidFill>
                <a:latin typeface="Arial" charset="0"/>
              </a:rPr>
              <a:t>messenger</a:t>
            </a:r>
            <a:endParaRPr lang="en-US" sz="1800" b="1" dirty="0">
              <a:latin typeface="Arial" charset="0"/>
            </a:endParaRPr>
          </a:p>
        </p:txBody>
      </p:sp>
      <p:sp>
        <p:nvSpPr>
          <p:cNvPr id="74961" name="Oval 209"/>
          <p:cNvSpPr>
            <a:spLocks noChangeAspect="1" noChangeArrowheads="1"/>
          </p:cNvSpPr>
          <p:nvPr/>
        </p:nvSpPr>
        <p:spPr bwMode="auto">
          <a:xfrm>
            <a:off x="2865438" y="1147763"/>
            <a:ext cx="173037" cy="173037"/>
          </a:xfrm>
          <a:prstGeom prst="ellipse">
            <a:avLst/>
          </a:prstGeom>
          <a:solidFill>
            <a:schemeClr val="bg1"/>
          </a:solidFill>
          <a:ln w="12700">
            <a:solidFill>
              <a:srgbClr val="0092C8"/>
            </a:solidFill>
            <a:round/>
            <a:headEnd/>
            <a:tailEnd/>
          </a:ln>
          <a:effectLst/>
        </p:spPr>
        <p:txBody>
          <a:bodyPr wrap="none" anchor="ctr"/>
          <a:lstStyle/>
          <a:p>
            <a:pPr algn="ctr"/>
            <a:r>
              <a:rPr lang="en-US" sz="1000" b="1" dirty="0">
                <a:solidFill>
                  <a:srgbClr val="0092C8"/>
                </a:solidFill>
                <a:latin typeface="Arial Black" charset="0"/>
              </a:rPr>
              <a:t>2</a:t>
            </a:r>
            <a:endParaRPr lang="en-US" sz="1000" dirty="0">
              <a:latin typeface="Arial Black" charset="0"/>
            </a:endParaRPr>
          </a:p>
        </p:txBody>
      </p:sp>
      <p:sp>
        <p:nvSpPr>
          <p:cNvPr id="74962" name="Oval 210"/>
          <p:cNvSpPr>
            <a:spLocks noChangeAspect="1" noChangeArrowheads="1"/>
          </p:cNvSpPr>
          <p:nvPr/>
        </p:nvSpPr>
        <p:spPr bwMode="auto">
          <a:xfrm>
            <a:off x="4892675" y="1139825"/>
            <a:ext cx="173038" cy="173038"/>
          </a:xfrm>
          <a:prstGeom prst="ellipse">
            <a:avLst/>
          </a:prstGeom>
          <a:solidFill>
            <a:schemeClr val="bg1"/>
          </a:solidFill>
          <a:ln w="12700">
            <a:solidFill>
              <a:srgbClr val="0092C8"/>
            </a:solidFill>
            <a:round/>
            <a:headEnd/>
            <a:tailEnd/>
          </a:ln>
          <a:effectLst/>
        </p:spPr>
        <p:txBody>
          <a:bodyPr wrap="none" anchor="ctr"/>
          <a:lstStyle/>
          <a:p>
            <a:pPr algn="ctr"/>
            <a:r>
              <a:rPr lang="en-US" sz="1000" b="1" dirty="0">
                <a:solidFill>
                  <a:srgbClr val="0092C8"/>
                </a:solidFill>
                <a:latin typeface="Arial Black" charset="0"/>
              </a:rPr>
              <a:t>3</a:t>
            </a:r>
            <a:endParaRPr lang="en-US" sz="1000" dirty="0">
              <a:latin typeface="Arial Black" charset="0"/>
            </a:endParaRPr>
          </a:p>
        </p:txBody>
      </p:sp>
      <p:sp>
        <p:nvSpPr>
          <p:cNvPr id="74963" name="Oval 211"/>
          <p:cNvSpPr>
            <a:spLocks noChangeAspect="1" noChangeArrowheads="1"/>
          </p:cNvSpPr>
          <p:nvPr/>
        </p:nvSpPr>
        <p:spPr bwMode="auto">
          <a:xfrm>
            <a:off x="6219825" y="3570288"/>
            <a:ext cx="173038" cy="173037"/>
          </a:xfrm>
          <a:prstGeom prst="ellipse">
            <a:avLst/>
          </a:prstGeom>
          <a:solidFill>
            <a:schemeClr val="bg1"/>
          </a:solidFill>
          <a:ln w="12700">
            <a:solidFill>
              <a:srgbClr val="0092C8"/>
            </a:solidFill>
            <a:round/>
            <a:headEnd/>
            <a:tailEnd/>
          </a:ln>
          <a:effectLst/>
        </p:spPr>
        <p:txBody>
          <a:bodyPr wrap="none" anchor="ctr"/>
          <a:lstStyle/>
          <a:p>
            <a:pPr algn="ctr"/>
            <a:r>
              <a:rPr lang="en-US" sz="1000" b="1" dirty="0">
                <a:solidFill>
                  <a:srgbClr val="0092C8"/>
                </a:solidFill>
                <a:latin typeface="Arial Black" charset="0"/>
              </a:rPr>
              <a:t>4</a:t>
            </a:r>
            <a:endParaRPr lang="en-US" sz="1000" dirty="0">
              <a:latin typeface="Arial Black" charset="0"/>
            </a:endParaRPr>
          </a:p>
        </p:txBody>
      </p:sp>
      <p:sp>
        <p:nvSpPr>
          <p:cNvPr id="74964" name="Oval 212"/>
          <p:cNvSpPr>
            <a:spLocks noChangeAspect="1" noChangeArrowheads="1"/>
          </p:cNvSpPr>
          <p:nvPr/>
        </p:nvSpPr>
        <p:spPr bwMode="auto">
          <a:xfrm>
            <a:off x="6226175" y="4248150"/>
            <a:ext cx="173038" cy="173038"/>
          </a:xfrm>
          <a:prstGeom prst="ellipse">
            <a:avLst/>
          </a:prstGeom>
          <a:solidFill>
            <a:schemeClr val="bg1"/>
          </a:solidFill>
          <a:ln w="12700">
            <a:solidFill>
              <a:srgbClr val="0092C8"/>
            </a:solidFill>
            <a:round/>
            <a:headEnd/>
            <a:tailEnd/>
          </a:ln>
          <a:effectLst/>
        </p:spPr>
        <p:txBody>
          <a:bodyPr wrap="none" anchor="ctr"/>
          <a:lstStyle/>
          <a:p>
            <a:pPr algn="ctr"/>
            <a:r>
              <a:rPr lang="en-US" sz="1000" b="1" dirty="0">
                <a:solidFill>
                  <a:srgbClr val="0092C8"/>
                </a:solidFill>
                <a:latin typeface="Arial Black" charset="0"/>
              </a:rPr>
              <a:t>5</a:t>
            </a:r>
            <a:endParaRPr lang="en-US" sz="1000" dirty="0">
              <a:latin typeface="Arial Black" charset="0"/>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ChangeArrowheads="1"/>
          </p:cNvSpPr>
          <p:nvPr/>
        </p:nvSpPr>
        <p:spPr bwMode="auto">
          <a:xfrm>
            <a:off x="7669213" y="6581775"/>
            <a:ext cx="1471612" cy="274638"/>
          </a:xfrm>
          <a:prstGeom prst="rect">
            <a:avLst/>
          </a:prstGeom>
          <a:noFill/>
          <a:ln w="9525">
            <a:noFill/>
            <a:miter lim="800000"/>
            <a:headEnd/>
            <a:tailEnd/>
          </a:ln>
          <a:effectLst/>
        </p:spPr>
        <p:txBody>
          <a:bodyPr wrap="none">
            <a:spAutoFit/>
          </a:bodyPr>
          <a:lstStyle/>
          <a:p>
            <a:pPr algn="r"/>
            <a:r>
              <a:rPr lang="en-US" sz="1200" b="1" dirty="0">
                <a:latin typeface="Arial" charset="0"/>
              </a:rPr>
              <a:t>Figure 3.16 step 6</a:t>
            </a:r>
          </a:p>
        </p:txBody>
      </p:sp>
      <p:pic>
        <p:nvPicPr>
          <p:cNvPr id="75922" name="Picture 146" descr="figure_03_16_0.jpg                                             0005D108G5_01                          BF68DF32:"/>
          <p:cNvPicPr>
            <a:picLocks noChangeAspect="1" noChangeArrowheads="1"/>
          </p:cNvPicPr>
          <p:nvPr/>
        </p:nvPicPr>
        <p:blipFill>
          <a:blip r:embed="rId2" cstate="print"/>
          <a:srcRect t="18617"/>
          <a:stretch>
            <a:fillRect/>
          </a:stretch>
        </p:blipFill>
        <p:spPr bwMode="auto">
          <a:xfrm>
            <a:off x="455613" y="1022350"/>
            <a:ext cx="8231187" cy="4781550"/>
          </a:xfrm>
          <a:prstGeom prst="rect">
            <a:avLst/>
          </a:prstGeom>
          <a:noFill/>
        </p:spPr>
      </p:pic>
      <p:sp>
        <p:nvSpPr>
          <p:cNvPr id="75923" name="Oval 147"/>
          <p:cNvSpPr>
            <a:spLocks noChangeAspect="1" noChangeArrowheads="1"/>
          </p:cNvSpPr>
          <p:nvPr/>
        </p:nvSpPr>
        <p:spPr bwMode="auto">
          <a:xfrm>
            <a:off x="1450975" y="1149350"/>
            <a:ext cx="173038" cy="173038"/>
          </a:xfrm>
          <a:prstGeom prst="ellipse">
            <a:avLst/>
          </a:prstGeom>
          <a:solidFill>
            <a:schemeClr val="bg1"/>
          </a:solidFill>
          <a:ln w="12700">
            <a:solidFill>
              <a:srgbClr val="0092C8"/>
            </a:solidFill>
            <a:round/>
            <a:headEnd/>
            <a:tailEnd/>
          </a:ln>
          <a:effectLst/>
        </p:spPr>
        <p:txBody>
          <a:bodyPr wrap="none" anchor="ctr"/>
          <a:lstStyle/>
          <a:p>
            <a:pPr algn="ctr"/>
            <a:r>
              <a:rPr lang="en-US" sz="1000" b="1" dirty="0">
                <a:solidFill>
                  <a:srgbClr val="0092C8"/>
                </a:solidFill>
                <a:latin typeface="Arial Black" charset="0"/>
              </a:rPr>
              <a:t>1</a:t>
            </a:r>
            <a:endParaRPr lang="en-US" sz="1000" dirty="0">
              <a:latin typeface="Arial Black" charset="0"/>
            </a:endParaRPr>
          </a:p>
        </p:txBody>
      </p:sp>
      <p:sp>
        <p:nvSpPr>
          <p:cNvPr id="75924" name="Line 148"/>
          <p:cNvSpPr>
            <a:spLocks noChangeShapeType="1"/>
          </p:cNvSpPr>
          <p:nvPr/>
        </p:nvSpPr>
        <p:spPr bwMode="auto">
          <a:xfrm>
            <a:off x="1446213" y="1676400"/>
            <a:ext cx="1225550" cy="1588"/>
          </a:xfrm>
          <a:prstGeom prst="line">
            <a:avLst/>
          </a:prstGeom>
          <a:noFill/>
          <a:ln w="9525">
            <a:solidFill>
              <a:srgbClr val="0092C8"/>
            </a:solidFill>
            <a:round/>
            <a:headEnd/>
            <a:tailEnd/>
          </a:ln>
        </p:spPr>
        <p:txBody>
          <a:bodyPr/>
          <a:lstStyle/>
          <a:p>
            <a:endParaRPr lang="en-US" dirty="0"/>
          </a:p>
        </p:txBody>
      </p:sp>
      <p:sp>
        <p:nvSpPr>
          <p:cNvPr id="75925" name="Line 149"/>
          <p:cNvSpPr>
            <a:spLocks noChangeShapeType="1"/>
          </p:cNvSpPr>
          <p:nvPr/>
        </p:nvSpPr>
        <p:spPr bwMode="auto">
          <a:xfrm>
            <a:off x="1852613" y="1682750"/>
            <a:ext cx="1587" cy="1133475"/>
          </a:xfrm>
          <a:prstGeom prst="line">
            <a:avLst/>
          </a:prstGeom>
          <a:noFill/>
          <a:ln w="9525">
            <a:solidFill>
              <a:srgbClr val="0092C8"/>
            </a:solidFill>
            <a:round/>
            <a:headEnd/>
            <a:tailEnd/>
          </a:ln>
        </p:spPr>
        <p:txBody>
          <a:bodyPr/>
          <a:lstStyle/>
          <a:p>
            <a:endParaRPr lang="en-US" dirty="0"/>
          </a:p>
        </p:txBody>
      </p:sp>
      <p:sp>
        <p:nvSpPr>
          <p:cNvPr id="75926" name="Freeform 150"/>
          <p:cNvSpPr>
            <a:spLocks/>
          </p:cNvSpPr>
          <p:nvPr/>
        </p:nvSpPr>
        <p:spPr bwMode="auto">
          <a:xfrm>
            <a:off x="1836738" y="2797175"/>
            <a:ext cx="34925" cy="34925"/>
          </a:xfrm>
          <a:custGeom>
            <a:avLst/>
            <a:gdLst/>
            <a:ahLst/>
            <a:cxnLst>
              <a:cxn ang="0">
                <a:pos x="10" y="22"/>
              </a:cxn>
              <a:cxn ang="0">
                <a:pos x="6" y="22"/>
              </a:cxn>
              <a:cxn ang="0">
                <a:pos x="2" y="20"/>
              </a:cxn>
              <a:cxn ang="0">
                <a:pos x="0" y="16"/>
              </a:cxn>
              <a:cxn ang="0">
                <a:pos x="0" y="12"/>
              </a:cxn>
              <a:cxn ang="0">
                <a:pos x="0" y="8"/>
              </a:cxn>
              <a:cxn ang="0">
                <a:pos x="2" y="4"/>
              </a:cxn>
              <a:cxn ang="0">
                <a:pos x="6" y="2"/>
              </a:cxn>
              <a:cxn ang="0">
                <a:pos x="10" y="0"/>
              </a:cxn>
              <a:cxn ang="0">
                <a:pos x="14" y="2"/>
              </a:cxn>
              <a:cxn ang="0">
                <a:pos x="18" y="4"/>
              </a:cxn>
              <a:cxn ang="0">
                <a:pos x="20" y="8"/>
              </a:cxn>
              <a:cxn ang="0">
                <a:pos x="22" y="12"/>
              </a:cxn>
              <a:cxn ang="0">
                <a:pos x="20" y="16"/>
              </a:cxn>
              <a:cxn ang="0">
                <a:pos x="18" y="20"/>
              </a:cxn>
              <a:cxn ang="0">
                <a:pos x="14" y="22"/>
              </a:cxn>
              <a:cxn ang="0">
                <a:pos x="12" y="22"/>
              </a:cxn>
              <a:cxn ang="0">
                <a:pos x="10" y="22"/>
              </a:cxn>
            </a:cxnLst>
            <a:rect l="0" t="0" r="r" b="b"/>
            <a:pathLst>
              <a:path w="22" h="22">
                <a:moveTo>
                  <a:pt x="10" y="22"/>
                </a:moveTo>
                <a:lnTo>
                  <a:pt x="6" y="22"/>
                </a:lnTo>
                <a:lnTo>
                  <a:pt x="2" y="20"/>
                </a:lnTo>
                <a:lnTo>
                  <a:pt x="0" y="16"/>
                </a:lnTo>
                <a:lnTo>
                  <a:pt x="0" y="12"/>
                </a:lnTo>
                <a:lnTo>
                  <a:pt x="0" y="8"/>
                </a:lnTo>
                <a:lnTo>
                  <a:pt x="2" y="4"/>
                </a:lnTo>
                <a:lnTo>
                  <a:pt x="6" y="2"/>
                </a:lnTo>
                <a:lnTo>
                  <a:pt x="10" y="0"/>
                </a:lnTo>
                <a:lnTo>
                  <a:pt x="14" y="2"/>
                </a:lnTo>
                <a:lnTo>
                  <a:pt x="18" y="4"/>
                </a:lnTo>
                <a:lnTo>
                  <a:pt x="20" y="8"/>
                </a:lnTo>
                <a:lnTo>
                  <a:pt x="22" y="12"/>
                </a:lnTo>
                <a:lnTo>
                  <a:pt x="20" y="16"/>
                </a:lnTo>
                <a:lnTo>
                  <a:pt x="18" y="20"/>
                </a:lnTo>
                <a:lnTo>
                  <a:pt x="14" y="22"/>
                </a:lnTo>
                <a:lnTo>
                  <a:pt x="12" y="22"/>
                </a:lnTo>
                <a:lnTo>
                  <a:pt x="10" y="22"/>
                </a:lnTo>
                <a:close/>
              </a:path>
            </a:pathLst>
          </a:custGeom>
          <a:solidFill>
            <a:srgbClr val="0092C8"/>
          </a:solidFill>
          <a:ln w="9525">
            <a:noFill/>
            <a:round/>
            <a:headEnd/>
            <a:tailEnd/>
          </a:ln>
        </p:spPr>
        <p:txBody>
          <a:bodyPr/>
          <a:lstStyle/>
          <a:p>
            <a:endParaRPr lang="en-US" dirty="0"/>
          </a:p>
        </p:txBody>
      </p:sp>
      <p:sp>
        <p:nvSpPr>
          <p:cNvPr id="75927" name="Line 151"/>
          <p:cNvSpPr>
            <a:spLocks noChangeShapeType="1"/>
          </p:cNvSpPr>
          <p:nvPr/>
        </p:nvSpPr>
        <p:spPr bwMode="auto">
          <a:xfrm>
            <a:off x="2862263" y="1670050"/>
            <a:ext cx="1824037" cy="1588"/>
          </a:xfrm>
          <a:prstGeom prst="line">
            <a:avLst/>
          </a:prstGeom>
          <a:noFill/>
          <a:ln w="9525">
            <a:solidFill>
              <a:srgbClr val="0092C8"/>
            </a:solidFill>
            <a:round/>
            <a:headEnd/>
            <a:tailEnd/>
          </a:ln>
        </p:spPr>
        <p:txBody>
          <a:bodyPr/>
          <a:lstStyle/>
          <a:p>
            <a:endParaRPr lang="en-US" dirty="0"/>
          </a:p>
        </p:txBody>
      </p:sp>
      <p:sp>
        <p:nvSpPr>
          <p:cNvPr id="75928" name="Line 152"/>
          <p:cNvSpPr>
            <a:spLocks noChangeShapeType="1"/>
          </p:cNvSpPr>
          <p:nvPr/>
        </p:nvSpPr>
        <p:spPr bwMode="auto">
          <a:xfrm flipH="1">
            <a:off x="2776538" y="1670050"/>
            <a:ext cx="365125" cy="2078038"/>
          </a:xfrm>
          <a:prstGeom prst="line">
            <a:avLst/>
          </a:prstGeom>
          <a:noFill/>
          <a:ln w="9525">
            <a:solidFill>
              <a:srgbClr val="0092C8"/>
            </a:solidFill>
            <a:round/>
            <a:headEnd/>
            <a:tailEnd/>
          </a:ln>
        </p:spPr>
        <p:txBody>
          <a:bodyPr/>
          <a:lstStyle/>
          <a:p>
            <a:endParaRPr lang="en-US" dirty="0"/>
          </a:p>
        </p:txBody>
      </p:sp>
      <p:sp>
        <p:nvSpPr>
          <p:cNvPr id="75929" name="Freeform 153"/>
          <p:cNvSpPr>
            <a:spLocks/>
          </p:cNvSpPr>
          <p:nvPr/>
        </p:nvSpPr>
        <p:spPr bwMode="auto">
          <a:xfrm>
            <a:off x="2760663" y="3729038"/>
            <a:ext cx="34925" cy="34925"/>
          </a:xfrm>
          <a:custGeom>
            <a:avLst/>
            <a:gdLst/>
            <a:ahLst/>
            <a:cxnLst>
              <a:cxn ang="0">
                <a:pos x="10" y="22"/>
              </a:cxn>
              <a:cxn ang="0">
                <a:pos x="6" y="22"/>
              </a:cxn>
              <a:cxn ang="0">
                <a:pos x="2" y="20"/>
              </a:cxn>
              <a:cxn ang="0">
                <a:pos x="0" y="16"/>
              </a:cxn>
              <a:cxn ang="0">
                <a:pos x="0" y="12"/>
              </a:cxn>
              <a:cxn ang="0">
                <a:pos x="0" y="8"/>
              </a:cxn>
              <a:cxn ang="0">
                <a:pos x="2" y="4"/>
              </a:cxn>
              <a:cxn ang="0">
                <a:pos x="6" y="2"/>
              </a:cxn>
              <a:cxn ang="0">
                <a:pos x="10" y="0"/>
              </a:cxn>
              <a:cxn ang="0">
                <a:pos x="14" y="2"/>
              </a:cxn>
              <a:cxn ang="0">
                <a:pos x="18" y="4"/>
              </a:cxn>
              <a:cxn ang="0">
                <a:pos x="20" y="8"/>
              </a:cxn>
              <a:cxn ang="0">
                <a:pos x="22" y="12"/>
              </a:cxn>
              <a:cxn ang="0">
                <a:pos x="20" y="16"/>
              </a:cxn>
              <a:cxn ang="0">
                <a:pos x="18" y="20"/>
              </a:cxn>
              <a:cxn ang="0">
                <a:pos x="14" y="22"/>
              </a:cxn>
              <a:cxn ang="0">
                <a:pos x="12" y="22"/>
              </a:cxn>
              <a:cxn ang="0">
                <a:pos x="10" y="22"/>
              </a:cxn>
            </a:cxnLst>
            <a:rect l="0" t="0" r="r" b="b"/>
            <a:pathLst>
              <a:path w="22" h="22">
                <a:moveTo>
                  <a:pt x="10" y="22"/>
                </a:moveTo>
                <a:lnTo>
                  <a:pt x="6" y="22"/>
                </a:lnTo>
                <a:lnTo>
                  <a:pt x="2" y="20"/>
                </a:lnTo>
                <a:lnTo>
                  <a:pt x="0" y="16"/>
                </a:lnTo>
                <a:lnTo>
                  <a:pt x="0" y="12"/>
                </a:lnTo>
                <a:lnTo>
                  <a:pt x="0" y="8"/>
                </a:lnTo>
                <a:lnTo>
                  <a:pt x="2" y="4"/>
                </a:lnTo>
                <a:lnTo>
                  <a:pt x="6" y="2"/>
                </a:lnTo>
                <a:lnTo>
                  <a:pt x="10" y="0"/>
                </a:lnTo>
                <a:lnTo>
                  <a:pt x="14" y="2"/>
                </a:lnTo>
                <a:lnTo>
                  <a:pt x="18" y="4"/>
                </a:lnTo>
                <a:lnTo>
                  <a:pt x="20" y="8"/>
                </a:lnTo>
                <a:lnTo>
                  <a:pt x="22" y="12"/>
                </a:lnTo>
                <a:lnTo>
                  <a:pt x="20" y="16"/>
                </a:lnTo>
                <a:lnTo>
                  <a:pt x="18" y="20"/>
                </a:lnTo>
                <a:lnTo>
                  <a:pt x="14" y="22"/>
                </a:lnTo>
                <a:lnTo>
                  <a:pt x="12" y="22"/>
                </a:lnTo>
                <a:lnTo>
                  <a:pt x="10" y="22"/>
                </a:lnTo>
                <a:close/>
              </a:path>
            </a:pathLst>
          </a:custGeom>
          <a:solidFill>
            <a:srgbClr val="0092C8"/>
          </a:solidFill>
          <a:ln w="9525">
            <a:noFill/>
            <a:round/>
            <a:headEnd/>
            <a:tailEnd/>
          </a:ln>
        </p:spPr>
        <p:txBody>
          <a:bodyPr/>
          <a:lstStyle/>
          <a:p>
            <a:endParaRPr lang="en-US" dirty="0"/>
          </a:p>
        </p:txBody>
      </p:sp>
      <p:sp>
        <p:nvSpPr>
          <p:cNvPr id="75930" name="Line 154"/>
          <p:cNvSpPr>
            <a:spLocks noChangeShapeType="1"/>
          </p:cNvSpPr>
          <p:nvPr/>
        </p:nvSpPr>
        <p:spPr bwMode="auto">
          <a:xfrm>
            <a:off x="4911725" y="1819275"/>
            <a:ext cx="1301750" cy="1588"/>
          </a:xfrm>
          <a:prstGeom prst="line">
            <a:avLst/>
          </a:prstGeom>
          <a:noFill/>
          <a:ln w="9525">
            <a:solidFill>
              <a:srgbClr val="0092C8"/>
            </a:solidFill>
            <a:round/>
            <a:headEnd/>
            <a:tailEnd/>
          </a:ln>
        </p:spPr>
        <p:txBody>
          <a:bodyPr/>
          <a:lstStyle/>
          <a:p>
            <a:endParaRPr lang="en-US" dirty="0"/>
          </a:p>
        </p:txBody>
      </p:sp>
      <p:sp>
        <p:nvSpPr>
          <p:cNvPr id="75931" name="Line 155"/>
          <p:cNvSpPr>
            <a:spLocks noChangeShapeType="1"/>
          </p:cNvSpPr>
          <p:nvPr/>
        </p:nvSpPr>
        <p:spPr bwMode="auto">
          <a:xfrm flipH="1">
            <a:off x="4629150" y="1819275"/>
            <a:ext cx="406400" cy="1490663"/>
          </a:xfrm>
          <a:prstGeom prst="line">
            <a:avLst/>
          </a:prstGeom>
          <a:noFill/>
          <a:ln w="9525">
            <a:solidFill>
              <a:srgbClr val="0092C8"/>
            </a:solidFill>
            <a:round/>
            <a:headEnd/>
            <a:tailEnd/>
          </a:ln>
        </p:spPr>
        <p:txBody>
          <a:bodyPr/>
          <a:lstStyle/>
          <a:p>
            <a:endParaRPr lang="en-US" dirty="0"/>
          </a:p>
        </p:txBody>
      </p:sp>
      <p:sp>
        <p:nvSpPr>
          <p:cNvPr id="75932" name="Freeform 156"/>
          <p:cNvSpPr>
            <a:spLocks/>
          </p:cNvSpPr>
          <p:nvPr/>
        </p:nvSpPr>
        <p:spPr bwMode="auto">
          <a:xfrm>
            <a:off x="4610100" y="3300413"/>
            <a:ext cx="34925" cy="34925"/>
          </a:xfrm>
          <a:custGeom>
            <a:avLst/>
            <a:gdLst/>
            <a:ahLst/>
            <a:cxnLst>
              <a:cxn ang="0">
                <a:pos x="10" y="22"/>
              </a:cxn>
              <a:cxn ang="0">
                <a:pos x="6" y="22"/>
              </a:cxn>
              <a:cxn ang="0">
                <a:pos x="2" y="20"/>
              </a:cxn>
              <a:cxn ang="0">
                <a:pos x="0" y="16"/>
              </a:cxn>
              <a:cxn ang="0">
                <a:pos x="0" y="12"/>
              </a:cxn>
              <a:cxn ang="0">
                <a:pos x="0" y="8"/>
              </a:cxn>
              <a:cxn ang="0">
                <a:pos x="2" y="4"/>
              </a:cxn>
              <a:cxn ang="0">
                <a:pos x="6" y="2"/>
              </a:cxn>
              <a:cxn ang="0">
                <a:pos x="10" y="0"/>
              </a:cxn>
              <a:cxn ang="0">
                <a:pos x="14" y="2"/>
              </a:cxn>
              <a:cxn ang="0">
                <a:pos x="18" y="4"/>
              </a:cxn>
              <a:cxn ang="0">
                <a:pos x="20" y="8"/>
              </a:cxn>
              <a:cxn ang="0">
                <a:pos x="22" y="12"/>
              </a:cxn>
              <a:cxn ang="0">
                <a:pos x="20" y="16"/>
              </a:cxn>
              <a:cxn ang="0">
                <a:pos x="18" y="20"/>
              </a:cxn>
              <a:cxn ang="0">
                <a:pos x="14" y="22"/>
              </a:cxn>
              <a:cxn ang="0">
                <a:pos x="12" y="22"/>
              </a:cxn>
              <a:cxn ang="0">
                <a:pos x="10" y="22"/>
              </a:cxn>
            </a:cxnLst>
            <a:rect l="0" t="0" r="r" b="b"/>
            <a:pathLst>
              <a:path w="22" h="22">
                <a:moveTo>
                  <a:pt x="10" y="22"/>
                </a:moveTo>
                <a:lnTo>
                  <a:pt x="6" y="22"/>
                </a:lnTo>
                <a:lnTo>
                  <a:pt x="2" y="20"/>
                </a:lnTo>
                <a:lnTo>
                  <a:pt x="0" y="16"/>
                </a:lnTo>
                <a:lnTo>
                  <a:pt x="0" y="12"/>
                </a:lnTo>
                <a:lnTo>
                  <a:pt x="0" y="8"/>
                </a:lnTo>
                <a:lnTo>
                  <a:pt x="2" y="4"/>
                </a:lnTo>
                <a:lnTo>
                  <a:pt x="6" y="2"/>
                </a:lnTo>
                <a:lnTo>
                  <a:pt x="10" y="0"/>
                </a:lnTo>
                <a:lnTo>
                  <a:pt x="14" y="2"/>
                </a:lnTo>
                <a:lnTo>
                  <a:pt x="18" y="4"/>
                </a:lnTo>
                <a:lnTo>
                  <a:pt x="20" y="8"/>
                </a:lnTo>
                <a:lnTo>
                  <a:pt x="22" y="12"/>
                </a:lnTo>
                <a:lnTo>
                  <a:pt x="20" y="16"/>
                </a:lnTo>
                <a:lnTo>
                  <a:pt x="18" y="20"/>
                </a:lnTo>
                <a:lnTo>
                  <a:pt x="14" y="22"/>
                </a:lnTo>
                <a:lnTo>
                  <a:pt x="12" y="22"/>
                </a:lnTo>
                <a:lnTo>
                  <a:pt x="10" y="22"/>
                </a:lnTo>
                <a:close/>
              </a:path>
            </a:pathLst>
          </a:custGeom>
          <a:solidFill>
            <a:srgbClr val="0092C8"/>
          </a:solidFill>
          <a:ln w="9525">
            <a:noFill/>
            <a:round/>
            <a:headEnd/>
            <a:tailEnd/>
          </a:ln>
        </p:spPr>
        <p:txBody>
          <a:bodyPr/>
          <a:lstStyle/>
          <a:p>
            <a:endParaRPr lang="en-US" dirty="0"/>
          </a:p>
        </p:txBody>
      </p:sp>
      <p:sp>
        <p:nvSpPr>
          <p:cNvPr id="75933" name="Freeform 157"/>
          <p:cNvSpPr>
            <a:spLocks/>
          </p:cNvSpPr>
          <p:nvPr/>
        </p:nvSpPr>
        <p:spPr bwMode="auto">
          <a:xfrm>
            <a:off x="4956175" y="2038350"/>
            <a:ext cx="374650" cy="438150"/>
          </a:xfrm>
          <a:custGeom>
            <a:avLst/>
            <a:gdLst/>
            <a:ahLst/>
            <a:cxnLst>
              <a:cxn ang="0">
                <a:pos x="0" y="276"/>
              </a:cxn>
              <a:cxn ang="0">
                <a:pos x="164" y="0"/>
              </a:cxn>
              <a:cxn ang="0">
                <a:pos x="236" y="0"/>
              </a:cxn>
            </a:cxnLst>
            <a:rect l="0" t="0" r="r" b="b"/>
            <a:pathLst>
              <a:path w="236" h="276">
                <a:moveTo>
                  <a:pt x="0" y="276"/>
                </a:moveTo>
                <a:lnTo>
                  <a:pt x="164" y="0"/>
                </a:lnTo>
                <a:lnTo>
                  <a:pt x="236" y="0"/>
                </a:lnTo>
              </a:path>
            </a:pathLst>
          </a:custGeom>
          <a:noFill/>
          <a:ln w="9525">
            <a:solidFill>
              <a:srgbClr val="231F20"/>
            </a:solidFill>
            <a:prstDash val="solid"/>
            <a:round/>
            <a:headEnd/>
            <a:tailEnd/>
          </a:ln>
        </p:spPr>
        <p:txBody>
          <a:bodyPr/>
          <a:lstStyle/>
          <a:p>
            <a:endParaRPr lang="en-US" dirty="0"/>
          </a:p>
        </p:txBody>
      </p:sp>
      <p:sp>
        <p:nvSpPr>
          <p:cNvPr id="75934" name="Line 158"/>
          <p:cNvSpPr>
            <a:spLocks noChangeShapeType="1"/>
          </p:cNvSpPr>
          <p:nvPr/>
        </p:nvSpPr>
        <p:spPr bwMode="auto">
          <a:xfrm>
            <a:off x="2392363" y="2603500"/>
            <a:ext cx="1587" cy="382588"/>
          </a:xfrm>
          <a:prstGeom prst="line">
            <a:avLst/>
          </a:prstGeom>
          <a:noFill/>
          <a:ln w="9525">
            <a:solidFill>
              <a:srgbClr val="231F20"/>
            </a:solidFill>
            <a:round/>
            <a:headEnd/>
            <a:tailEnd/>
          </a:ln>
        </p:spPr>
        <p:txBody>
          <a:bodyPr/>
          <a:lstStyle/>
          <a:p>
            <a:endParaRPr lang="en-US" dirty="0"/>
          </a:p>
        </p:txBody>
      </p:sp>
      <p:sp>
        <p:nvSpPr>
          <p:cNvPr id="75935" name="Line 159"/>
          <p:cNvSpPr>
            <a:spLocks noChangeShapeType="1"/>
          </p:cNvSpPr>
          <p:nvPr/>
        </p:nvSpPr>
        <p:spPr bwMode="auto">
          <a:xfrm>
            <a:off x="1608138" y="2603500"/>
            <a:ext cx="1587" cy="174625"/>
          </a:xfrm>
          <a:prstGeom prst="line">
            <a:avLst/>
          </a:prstGeom>
          <a:noFill/>
          <a:ln w="9525">
            <a:solidFill>
              <a:srgbClr val="231F20"/>
            </a:solidFill>
            <a:round/>
            <a:headEnd/>
            <a:tailEnd/>
          </a:ln>
        </p:spPr>
        <p:txBody>
          <a:bodyPr/>
          <a:lstStyle/>
          <a:p>
            <a:endParaRPr lang="en-US" dirty="0"/>
          </a:p>
        </p:txBody>
      </p:sp>
      <p:sp>
        <p:nvSpPr>
          <p:cNvPr id="75936" name="Freeform 160"/>
          <p:cNvSpPr>
            <a:spLocks/>
          </p:cNvSpPr>
          <p:nvPr/>
        </p:nvSpPr>
        <p:spPr bwMode="auto">
          <a:xfrm>
            <a:off x="2424113" y="3970338"/>
            <a:ext cx="241300" cy="266700"/>
          </a:xfrm>
          <a:custGeom>
            <a:avLst/>
            <a:gdLst/>
            <a:ahLst/>
            <a:cxnLst>
              <a:cxn ang="0">
                <a:pos x="152" y="0"/>
              </a:cxn>
              <a:cxn ang="0">
                <a:pos x="52" y="168"/>
              </a:cxn>
              <a:cxn ang="0">
                <a:pos x="0" y="168"/>
              </a:cxn>
            </a:cxnLst>
            <a:rect l="0" t="0" r="r" b="b"/>
            <a:pathLst>
              <a:path w="152" h="168">
                <a:moveTo>
                  <a:pt x="152" y="0"/>
                </a:moveTo>
                <a:lnTo>
                  <a:pt x="52" y="168"/>
                </a:lnTo>
                <a:lnTo>
                  <a:pt x="0" y="168"/>
                </a:lnTo>
              </a:path>
            </a:pathLst>
          </a:custGeom>
          <a:noFill/>
          <a:ln w="9525">
            <a:solidFill>
              <a:srgbClr val="231F20"/>
            </a:solidFill>
            <a:prstDash val="solid"/>
            <a:round/>
            <a:headEnd/>
            <a:tailEnd/>
          </a:ln>
        </p:spPr>
        <p:txBody>
          <a:bodyPr/>
          <a:lstStyle/>
          <a:p>
            <a:endParaRPr lang="en-US" dirty="0"/>
          </a:p>
        </p:txBody>
      </p:sp>
      <p:sp>
        <p:nvSpPr>
          <p:cNvPr id="75937" name="Line 161"/>
          <p:cNvSpPr>
            <a:spLocks noChangeShapeType="1"/>
          </p:cNvSpPr>
          <p:nvPr/>
        </p:nvSpPr>
        <p:spPr bwMode="auto">
          <a:xfrm>
            <a:off x="4529138" y="4059238"/>
            <a:ext cx="179387" cy="1587"/>
          </a:xfrm>
          <a:prstGeom prst="line">
            <a:avLst/>
          </a:prstGeom>
          <a:noFill/>
          <a:ln w="9525">
            <a:solidFill>
              <a:srgbClr val="231F20"/>
            </a:solidFill>
            <a:round/>
            <a:headEnd/>
            <a:tailEnd/>
          </a:ln>
        </p:spPr>
        <p:txBody>
          <a:bodyPr/>
          <a:lstStyle/>
          <a:p>
            <a:endParaRPr lang="en-US" dirty="0"/>
          </a:p>
        </p:txBody>
      </p:sp>
      <p:sp>
        <p:nvSpPr>
          <p:cNvPr id="75938" name="Line 162"/>
          <p:cNvSpPr>
            <a:spLocks noChangeShapeType="1"/>
          </p:cNvSpPr>
          <p:nvPr/>
        </p:nvSpPr>
        <p:spPr bwMode="auto">
          <a:xfrm>
            <a:off x="4376738" y="4884738"/>
            <a:ext cx="573087" cy="1587"/>
          </a:xfrm>
          <a:prstGeom prst="line">
            <a:avLst/>
          </a:prstGeom>
          <a:noFill/>
          <a:ln w="9525">
            <a:solidFill>
              <a:srgbClr val="231F20"/>
            </a:solidFill>
            <a:round/>
            <a:headEnd/>
            <a:tailEnd/>
          </a:ln>
        </p:spPr>
        <p:txBody>
          <a:bodyPr/>
          <a:lstStyle/>
          <a:p>
            <a:endParaRPr lang="en-US" dirty="0"/>
          </a:p>
        </p:txBody>
      </p:sp>
      <p:sp>
        <p:nvSpPr>
          <p:cNvPr id="75939" name="Line 163"/>
          <p:cNvSpPr>
            <a:spLocks noChangeShapeType="1"/>
          </p:cNvSpPr>
          <p:nvPr/>
        </p:nvSpPr>
        <p:spPr bwMode="auto">
          <a:xfrm>
            <a:off x="4452938" y="4357688"/>
            <a:ext cx="779462" cy="1587"/>
          </a:xfrm>
          <a:prstGeom prst="line">
            <a:avLst/>
          </a:prstGeom>
          <a:noFill/>
          <a:ln w="9525">
            <a:solidFill>
              <a:srgbClr val="231F20"/>
            </a:solidFill>
            <a:round/>
            <a:headEnd/>
            <a:tailEnd/>
          </a:ln>
        </p:spPr>
        <p:txBody>
          <a:bodyPr/>
          <a:lstStyle/>
          <a:p>
            <a:endParaRPr lang="en-US" dirty="0"/>
          </a:p>
        </p:txBody>
      </p:sp>
      <p:sp>
        <p:nvSpPr>
          <p:cNvPr id="75940" name="Line 164"/>
          <p:cNvSpPr>
            <a:spLocks noChangeShapeType="1"/>
          </p:cNvSpPr>
          <p:nvPr/>
        </p:nvSpPr>
        <p:spPr bwMode="auto">
          <a:xfrm flipH="1">
            <a:off x="5302250" y="3849688"/>
            <a:ext cx="835025" cy="1587"/>
          </a:xfrm>
          <a:prstGeom prst="line">
            <a:avLst/>
          </a:prstGeom>
          <a:noFill/>
          <a:ln w="9525">
            <a:solidFill>
              <a:srgbClr val="0092C8"/>
            </a:solidFill>
            <a:round/>
            <a:headEnd/>
            <a:tailEnd/>
          </a:ln>
        </p:spPr>
        <p:txBody>
          <a:bodyPr/>
          <a:lstStyle/>
          <a:p>
            <a:endParaRPr lang="en-US" dirty="0"/>
          </a:p>
        </p:txBody>
      </p:sp>
      <p:sp>
        <p:nvSpPr>
          <p:cNvPr id="75941" name="Freeform 165"/>
          <p:cNvSpPr>
            <a:spLocks/>
          </p:cNvSpPr>
          <p:nvPr/>
        </p:nvSpPr>
        <p:spPr bwMode="auto">
          <a:xfrm>
            <a:off x="5283200" y="3833813"/>
            <a:ext cx="34925" cy="31750"/>
          </a:xfrm>
          <a:custGeom>
            <a:avLst/>
            <a:gdLst/>
            <a:ahLst/>
            <a:cxnLst>
              <a:cxn ang="0">
                <a:pos x="0" y="10"/>
              </a:cxn>
              <a:cxn ang="0">
                <a:pos x="0" y="14"/>
              </a:cxn>
              <a:cxn ang="0">
                <a:pos x="4" y="18"/>
              </a:cxn>
              <a:cxn ang="0">
                <a:pos x="6" y="20"/>
              </a:cxn>
              <a:cxn ang="0">
                <a:pos x="10" y="20"/>
              </a:cxn>
              <a:cxn ang="0">
                <a:pos x="14" y="20"/>
              </a:cxn>
              <a:cxn ang="0">
                <a:pos x="18" y="18"/>
              </a:cxn>
              <a:cxn ang="0">
                <a:pos x="20" y="14"/>
              </a:cxn>
              <a:cxn ang="0">
                <a:pos x="22" y="10"/>
              </a:cxn>
              <a:cxn ang="0">
                <a:pos x="20" y="6"/>
              </a:cxn>
              <a:cxn ang="0">
                <a:pos x="18" y="2"/>
              </a:cxn>
              <a:cxn ang="0">
                <a:pos x="14" y="0"/>
              </a:cxn>
              <a:cxn ang="0">
                <a:pos x="10" y="0"/>
              </a:cxn>
              <a:cxn ang="0">
                <a:pos x="6" y="0"/>
              </a:cxn>
              <a:cxn ang="0">
                <a:pos x="4" y="2"/>
              </a:cxn>
              <a:cxn ang="0">
                <a:pos x="0" y="6"/>
              </a:cxn>
              <a:cxn ang="0">
                <a:pos x="0" y="8"/>
              </a:cxn>
              <a:cxn ang="0">
                <a:pos x="0" y="10"/>
              </a:cxn>
            </a:cxnLst>
            <a:rect l="0" t="0" r="r" b="b"/>
            <a:pathLst>
              <a:path w="22" h="20">
                <a:moveTo>
                  <a:pt x="0" y="10"/>
                </a:moveTo>
                <a:lnTo>
                  <a:pt x="0" y="14"/>
                </a:lnTo>
                <a:lnTo>
                  <a:pt x="4" y="18"/>
                </a:lnTo>
                <a:lnTo>
                  <a:pt x="6" y="20"/>
                </a:lnTo>
                <a:lnTo>
                  <a:pt x="10" y="20"/>
                </a:lnTo>
                <a:lnTo>
                  <a:pt x="14" y="20"/>
                </a:lnTo>
                <a:lnTo>
                  <a:pt x="18" y="18"/>
                </a:lnTo>
                <a:lnTo>
                  <a:pt x="20" y="14"/>
                </a:lnTo>
                <a:lnTo>
                  <a:pt x="22" y="10"/>
                </a:lnTo>
                <a:lnTo>
                  <a:pt x="20" y="6"/>
                </a:lnTo>
                <a:lnTo>
                  <a:pt x="18" y="2"/>
                </a:lnTo>
                <a:lnTo>
                  <a:pt x="14" y="0"/>
                </a:lnTo>
                <a:lnTo>
                  <a:pt x="10" y="0"/>
                </a:lnTo>
                <a:lnTo>
                  <a:pt x="6" y="0"/>
                </a:lnTo>
                <a:lnTo>
                  <a:pt x="4" y="2"/>
                </a:lnTo>
                <a:lnTo>
                  <a:pt x="0" y="6"/>
                </a:lnTo>
                <a:lnTo>
                  <a:pt x="0" y="8"/>
                </a:lnTo>
                <a:lnTo>
                  <a:pt x="0" y="10"/>
                </a:lnTo>
                <a:close/>
              </a:path>
            </a:pathLst>
          </a:custGeom>
          <a:solidFill>
            <a:srgbClr val="0092C8"/>
          </a:solidFill>
          <a:ln w="9525">
            <a:noFill/>
            <a:round/>
            <a:headEnd/>
            <a:tailEnd/>
          </a:ln>
        </p:spPr>
        <p:txBody>
          <a:bodyPr/>
          <a:lstStyle/>
          <a:p>
            <a:endParaRPr lang="en-US" dirty="0"/>
          </a:p>
        </p:txBody>
      </p:sp>
      <p:sp>
        <p:nvSpPr>
          <p:cNvPr id="75942" name="Line 166"/>
          <p:cNvSpPr>
            <a:spLocks noChangeShapeType="1"/>
          </p:cNvSpPr>
          <p:nvPr/>
        </p:nvSpPr>
        <p:spPr bwMode="auto">
          <a:xfrm flipV="1">
            <a:off x="6137275" y="3595688"/>
            <a:ext cx="1588" cy="520700"/>
          </a:xfrm>
          <a:prstGeom prst="line">
            <a:avLst/>
          </a:prstGeom>
          <a:noFill/>
          <a:ln w="9525">
            <a:solidFill>
              <a:srgbClr val="0092C8"/>
            </a:solidFill>
            <a:round/>
            <a:headEnd/>
            <a:tailEnd/>
          </a:ln>
        </p:spPr>
        <p:txBody>
          <a:bodyPr/>
          <a:lstStyle/>
          <a:p>
            <a:endParaRPr lang="en-US" dirty="0"/>
          </a:p>
        </p:txBody>
      </p:sp>
      <p:sp>
        <p:nvSpPr>
          <p:cNvPr id="75943" name="Line 167"/>
          <p:cNvSpPr>
            <a:spLocks noChangeShapeType="1"/>
          </p:cNvSpPr>
          <p:nvPr/>
        </p:nvSpPr>
        <p:spPr bwMode="auto">
          <a:xfrm flipV="1">
            <a:off x="6149975" y="4246563"/>
            <a:ext cx="1588" cy="400050"/>
          </a:xfrm>
          <a:prstGeom prst="line">
            <a:avLst/>
          </a:prstGeom>
          <a:noFill/>
          <a:ln w="9525">
            <a:solidFill>
              <a:srgbClr val="0092C8"/>
            </a:solidFill>
            <a:round/>
            <a:headEnd/>
            <a:tailEnd/>
          </a:ln>
        </p:spPr>
        <p:txBody>
          <a:bodyPr/>
          <a:lstStyle/>
          <a:p>
            <a:endParaRPr lang="en-US" dirty="0"/>
          </a:p>
        </p:txBody>
      </p:sp>
      <p:sp>
        <p:nvSpPr>
          <p:cNvPr id="75944" name="Line 168"/>
          <p:cNvSpPr>
            <a:spLocks noChangeShapeType="1"/>
          </p:cNvSpPr>
          <p:nvPr/>
        </p:nvSpPr>
        <p:spPr bwMode="auto">
          <a:xfrm flipH="1">
            <a:off x="5454650" y="4557713"/>
            <a:ext cx="695325" cy="1587"/>
          </a:xfrm>
          <a:prstGeom prst="line">
            <a:avLst/>
          </a:prstGeom>
          <a:noFill/>
          <a:ln w="9525">
            <a:solidFill>
              <a:srgbClr val="0092C8"/>
            </a:solidFill>
            <a:round/>
            <a:headEnd/>
            <a:tailEnd/>
          </a:ln>
        </p:spPr>
        <p:txBody>
          <a:bodyPr/>
          <a:lstStyle/>
          <a:p>
            <a:endParaRPr lang="en-US" dirty="0"/>
          </a:p>
        </p:txBody>
      </p:sp>
      <p:sp>
        <p:nvSpPr>
          <p:cNvPr id="75945" name="Freeform 169"/>
          <p:cNvSpPr>
            <a:spLocks/>
          </p:cNvSpPr>
          <p:nvPr/>
        </p:nvSpPr>
        <p:spPr bwMode="auto">
          <a:xfrm>
            <a:off x="5438775" y="4541838"/>
            <a:ext cx="34925" cy="34925"/>
          </a:xfrm>
          <a:custGeom>
            <a:avLst/>
            <a:gdLst/>
            <a:ahLst/>
            <a:cxnLst>
              <a:cxn ang="0">
                <a:pos x="0" y="12"/>
              </a:cxn>
              <a:cxn ang="0">
                <a:pos x="2" y="16"/>
              </a:cxn>
              <a:cxn ang="0">
                <a:pos x="4" y="20"/>
              </a:cxn>
              <a:cxn ang="0">
                <a:pos x="8" y="22"/>
              </a:cxn>
              <a:cxn ang="0">
                <a:pos x="12" y="22"/>
              </a:cxn>
              <a:cxn ang="0">
                <a:pos x="16" y="22"/>
              </a:cxn>
              <a:cxn ang="0">
                <a:pos x="20" y="20"/>
              </a:cxn>
              <a:cxn ang="0">
                <a:pos x="22" y="16"/>
              </a:cxn>
              <a:cxn ang="0">
                <a:pos x="22" y="12"/>
              </a:cxn>
              <a:cxn ang="0">
                <a:pos x="22" y="8"/>
              </a:cxn>
              <a:cxn ang="0">
                <a:pos x="20" y="4"/>
              </a:cxn>
              <a:cxn ang="0">
                <a:pos x="16" y="2"/>
              </a:cxn>
              <a:cxn ang="0">
                <a:pos x="12" y="0"/>
              </a:cxn>
              <a:cxn ang="0">
                <a:pos x="8" y="2"/>
              </a:cxn>
              <a:cxn ang="0">
                <a:pos x="4" y="4"/>
              </a:cxn>
              <a:cxn ang="0">
                <a:pos x="2" y="8"/>
              </a:cxn>
              <a:cxn ang="0">
                <a:pos x="2" y="12"/>
              </a:cxn>
              <a:cxn ang="0">
                <a:pos x="0" y="12"/>
              </a:cxn>
            </a:cxnLst>
            <a:rect l="0" t="0" r="r" b="b"/>
            <a:pathLst>
              <a:path w="22" h="22">
                <a:moveTo>
                  <a:pt x="0" y="12"/>
                </a:moveTo>
                <a:lnTo>
                  <a:pt x="2" y="16"/>
                </a:lnTo>
                <a:lnTo>
                  <a:pt x="4" y="20"/>
                </a:lnTo>
                <a:lnTo>
                  <a:pt x="8" y="22"/>
                </a:lnTo>
                <a:lnTo>
                  <a:pt x="12" y="22"/>
                </a:lnTo>
                <a:lnTo>
                  <a:pt x="16" y="22"/>
                </a:lnTo>
                <a:lnTo>
                  <a:pt x="20" y="20"/>
                </a:lnTo>
                <a:lnTo>
                  <a:pt x="22" y="16"/>
                </a:lnTo>
                <a:lnTo>
                  <a:pt x="22" y="12"/>
                </a:lnTo>
                <a:lnTo>
                  <a:pt x="22" y="8"/>
                </a:lnTo>
                <a:lnTo>
                  <a:pt x="20" y="4"/>
                </a:lnTo>
                <a:lnTo>
                  <a:pt x="16" y="2"/>
                </a:lnTo>
                <a:lnTo>
                  <a:pt x="12" y="0"/>
                </a:lnTo>
                <a:lnTo>
                  <a:pt x="8" y="2"/>
                </a:lnTo>
                <a:lnTo>
                  <a:pt x="4" y="4"/>
                </a:lnTo>
                <a:lnTo>
                  <a:pt x="2" y="8"/>
                </a:lnTo>
                <a:lnTo>
                  <a:pt x="2" y="12"/>
                </a:lnTo>
                <a:lnTo>
                  <a:pt x="0" y="12"/>
                </a:lnTo>
                <a:close/>
              </a:path>
            </a:pathLst>
          </a:custGeom>
          <a:solidFill>
            <a:srgbClr val="0092C8"/>
          </a:solidFill>
          <a:ln w="9525">
            <a:noFill/>
            <a:round/>
            <a:headEnd/>
            <a:tailEnd/>
          </a:ln>
        </p:spPr>
        <p:txBody>
          <a:bodyPr/>
          <a:lstStyle/>
          <a:p>
            <a:endParaRPr lang="en-US" dirty="0"/>
          </a:p>
        </p:txBody>
      </p:sp>
      <p:sp>
        <p:nvSpPr>
          <p:cNvPr id="75946" name="Line 170"/>
          <p:cNvSpPr>
            <a:spLocks noChangeShapeType="1"/>
          </p:cNvSpPr>
          <p:nvPr/>
        </p:nvSpPr>
        <p:spPr bwMode="auto">
          <a:xfrm flipV="1">
            <a:off x="6137275" y="4786313"/>
            <a:ext cx="1588" cy="695325"/>
          </a:xfrm>
          <a:prstGeom prst="line">
            <a:avLst/>
          </a:prstGeom>
          <a:noFill/>
          <a:ln w="9525">
            <a:solidFill>
              <a:srgbClr val="0092C8"/>
            </a:solidFill>
            <a:round/>
            <a:headEnd/>
            <a:tailEnd/>
          </a:ln>
        </p:spPr>
        <p:txBody>
          <a:bodyPr/>
          <a:lstStyle/>
          <a:p>
            <a:endParaRPr lang="en-US" dirty="0"/>
          </a:p>
        </p:txBody>
      </p:sp>
      <p:sp>
        <p:nvSpPr>
          <p:cNvPr id="75947" name="Line 171"/>
          <p:cNvSpPr>
            <a:spLocks noChangeShapeType="1"/>
          </p:cNvSpPr>
          <p:nvPr/>
        </p:nvSpPr>
        <p:spPr bwMode="auto">
          <a:xfrm flipH="1">
            <a:off x="5781675" y="5221288"/>
            <a:ext cx="361950" cy="1587"/>
          </a:xfrm>
          <a:prstGeom prst="line">
            <a:avLst/>
          </a:prstGeom>
          <a:noFill/>
          <a:ln w="9525">
            <a:solidFill>
              <a:srgbClr val="0092C8"/>
            </a:solidFill>
            <a:round/>
            <a:headEnd/>
            <a:tailEnd/>
          </a:ln>
        </p:spPr>
        <p:txBody>
          <a:bodyPr/>
          <a:lstStyle/>
          <a:p>
            <a:endParaRPr lang="en-US" dirty="0"/>
          </a:p>
        </p:txBody>
      </p:sp>
      <p:sp>
        <p:nvSpPr>
          <p:cNvPr id="75948" name="Freeform 172"/>
          <p:cNvSpPr>
            <a:spLocks/>
          </p:cNvSpPr>
          <p:nvPr/>
        </p:nvSpPr>
        <p:spPr bwMode="auto">
          <a:xfrm>
            <a:off x="5772150" y="5205413"/>
            <a:ext cx="34925" cy="34925"/>
          </a:xfrm>
          <a:custGeom>
            <a:avLst/>
            <a:gdLst/>
            <a:ahLst/>
            <a:cxnLst>
              <a:cxn ang="0">
                <a:pos x="0" y="10"/>
              </a:cxn>
              <a:cxn ang="0">
                <a:pos x="0" y="14"/>
              </a:cxn>
              <a:cxn ang="0">
                <a:pos x="2" y="18"/>
              </a:cxn>
              <a:cxn ang="0">
                <a:pos x="6" y="20"/>
              </a:cxn>
              <a:cxn ang="0">
                <a:pos x="10" y="22"/>
              </a:cxn>
              <a:cxn ang="0">
                <a:pos x="14" y="20"/>
              </a:cxn>
              <a:cxn ang="0">
                <a:pos x="18" y="18"/>
              </a:cxn>
              <a:cxn ang="0">
                <a:pos x="20" y="14"/>
              </a:cxn>
              <a:cxn ang="0">
                <a:pos x="22" y="10"/>
              </a:cxn>
              <a:cxn ang="0">
                <a:pos x="20" y="6"/>
              </a:cxn>
              <a:cxn ang="0">
                <a:pos x="18" y="2"/>
              </a:cxn>
              <a:cxn ang="0">
                <a:pos x="14" y="0"/>
              </a:cxn>
              <a:cxn ang="0">
                <a:pos x="10" y="0"/>
              </a:cxn>
              <a:cxn ang="0">
                <a:pos x="6" y="0"/>
              </a:cxn>
              <a:cxn ang="0">
                <a:pos x="2" y="2"/>
              </a:cxn>
              <a:cxn ang="0">
                <a:pos x="0" y="6"/>
              </a:cxn>
              <a:cxn ang="0">
                <a:pos x="0" y="8"/>
              </a:cxn>
              <a:cxn ang="0">
                <a:pos x="0" y="10"/>
              </a:cxn>
            </a:cxnLst>
            <a:rect l="0" t="0" r="r" b="b"/>
            <a:pathLst>
              <a:path w="22" h="22">
                <a:moveTo>
                  <a:pt x="0" y="10"/>
                </a:moveTo>
                <a:lnTo>
                  <a:pt x="0" y="14"/>
                </a:lnTo>
                <a:lnTo>
                  <a:pt x="2" y="18"/>
                </a:lnTo>
                <a:lnTo>
                  <a:pt x="6" y="20"/>
                </a:lnTo>
                <a:lnTo>
                  <a:pt x="10" y="22"/>
                </a:lnTo>
                <a:lnTo>
                  <a:pt x="14" y="20"/>
                </a:lnTo>
                <a:lnTo>
                  <a:pt x="18" y="18"/>
                </a:lnTo>
                <a:lnTo>
                  <a:pt x="20" y="14"/>
                </a:lnTo>
                <a:lnTo>
                  <a:pt x="22" y="10"/>
                </a:lnTo>
                <a:lnTo>
                  <a:pt x="20" y="6"/>
                </a:lnTo>
                <a:lnTo>
                  <a:pt x="18" y="2"/>
                </a:lnTo>
                <a:lnTo>
                  <a:pt x="14" y="0"/>
                </a:lnTo>
                <a:lnTo>
                  <a:pt x="10" y="0"/>
                </a:lnTo>
                <a:lnTo>
                  <a:pt x="6" y="0"/>
                </a:lnTo>
                <a:lnTo>
                  <a:pt x="2" y="2"/>
                </a:lnTo>
                <a:lnTo>
                  <a:pt x="0" y="6"/>
                </a:lnTo>
                <a:lnTo>
                  <a:pt x="0" y="8"/>
                </a:lnTo>
                <a:lnTo>
                  <a:pt x="0" y="10"/>
                </a:lnTo>
                <a:close/>
              </a:path>
            </a:pathLst>
          </a:custGeom>
          <a:solidFill>
            <a:srgbClr val="0092C8"/>
          </a:solidFill>
          <a:ln w="9525">
            <a:noFill/>
            <a:round/>
            <a:headEnd/>
            <a:tailEnd/>
          </a:ln>
        </p:spPr>
        <p:txBody>
          <a:bodyPr/>
          <a:lstStyle/>
          <a:p>
            <a:endParaRPr lang="en-US" dirty="0"/>
          </a:p>
        </p:txBody>
      </p:sp>
      <p:sp>
        <p:nvSpPr>
          <p:cNvPr id="75949" name="Rectangle 173"/>
          <p:cNvSpPr>
            <a:spLocks noChangeArrowheads="1"/>
          </p:cNvSpPr>
          <p:nvPr/>
        </p:nvSpPr>
        <p:spPr bwMode="auto">
          <a:xfrm>
            <a:off x="1498600" y="1133475"/>
            <a:ext cx="1268413" cy="485775"/>
          </a:xfrm>
          <a:prstGeom prst="rect">
            <a:avLst/>
          </a:prstGeom>
          <a:noFill/>
          <a:ln w="9525">
            <a:noFill/>
            <a:miter lim="800000"/>
            <a:headEnd/>
            <a:tailEnd/>
          </a:ln>
        </p:spPr>
        <p:txBody>
          <a:bodyPr wrap="none" lIns="0" tIns="0" rIns="0" bIns="0">
            <a:spAutoFit/>
          </a:bodyPr>
          <a:lstStyle/>
          <a:p>
            <a:pPr eaLnBrk="1" hangingPunct="1">
              <a:lnSpc>
                <a:spcPct val="90000"/>
              </a:lnSpc>
            </a:pPr>
            <a:r>
              <a:rPr lang="en-US" sz="1000" dirty="0">
                <a:solidFill>
                  <a:srgbClr val="0092C8"/>
                </a:solidFill>
                <a:latin typeface="Arial Black" charset="0"/>
              </a:rPr>
              <a:t>    Ligand (1st </a:t>
            </a:r>
          </a:p>
          <a:p>
            <a:pPr eaLnBrk="1" hangingPunct="1">
              <a:lnSpc>
                <a:spcPct val="90000"/>
              </a:lnSpc>
            </a:pPr>
            <a:r>
              <a:rPr lang="en-US" sz="1000" dirty="0">
                <a:solidFill>
                  <a:srgbClr val="0092C8"/>
                </a:solidFill>
                <a:latin typeface="Arial Black" charset="0"/>
              </a:rPr>
              <a:t>messenger) binds </a:t>
            </a:r>
          </a:p>
          <a:p>
            <a:pPr eaLnBrk="1" hangingPunct="1">
              <a:lnSpc>
                <a:spcPct val="90000"/>
              </a:lnSpc>
            </a:pPr>
            <a:r>
              <a:rPr lang="en-US" sz="1000" dirty="0">
                <a:solidFill>
                  <a:srgbClr val="0092C8"/>
                </a:solidFill>
                <a:latin typeface="Arial Black" charset="0"/>
              </a:rPr>
              <a:t>to the receptor.</a:t>
            </a:r>
            <a:endParaRPr lang="en-US" sz="1800" dirty="0">
              <a:latin typeface="Arial" charset="0"/>
            </a:endParaRPr>
          </a:p>
        </p:txBody>
      </p:sp>
      <p:sp>
        <p:nvSpPr>
          <p:cNvPr id="75950" name="Rectangle 174"/>
          <p:cNvSpPr>
            <a:spLocks noChangeArrowheads="1"/>
          </p:cNvSpPr>
          <p:nvPr/>
        </p:nvSpPr>
        <p:spPr bwMode="auto">
          <a:xfrm>
            <a:off x="2908300" y="1160463"/>
            <a:ext cx="1808163" cy="485775"/>
          </a:xfrm>
          <a:prstGeom prst="rect">
            <a:avLst/>
          </a:prstGeom>
          <a:noFill/>
          <a:ln w="9525">
            <a:noFill/>
            <a:miter lim="800000"/>
            <a:headEnd/>
            <a:tailEnd/>
          </a:ln>
        </p:spPr>
        <p:txBody>
          <a:bodyPr wrap="none" lIns="0" tIns="0" rIns="0" bIns="0">
            <a:spAutoFit/>
          </a:bodyPr>
          <a:lstStyle/>
          <a:p>
            <a:pPr eaLnBrk="1" hangingPunct="1">
              <a:lnSpc>
                <a:spcPct val="90000"/>
              </a:lnSpc>
            </a:pPr>
            <a:r>
              <a:rPr lang="en-US" sz="1000" dirty="0">
                <a:solidFill>
                  <a:srgbClr val="0092C8"/>
                </a:solidFill>
                <a:latin typeface="Arial Black" charset="0"/>
              </a:rPr>
              <a:t>    The activated receptor </a:t>
            </a:r>
          </a:p>
          <a:p>
            <a:pPr eaLnBrk="1" hangingPunct="1">
              <a:lnSpc>
                <a:spcPct val="90000"/>
              </a:lnSpc>
            </a:pPr>
            <a:r>
              <a:rPr lang="en-US" sz="1000" dirty="0">
                <a:solidFill>
                  <a:srgbClr val="0092C8"/>
                </a:solidFill>
                <a:latin typeface="Arial Black" charset="0"/>
              </a:rPr>
              <a:t>binds to a G protein and </a:t>
            </a:r>
          </a:p>
          <a:p>
            <a:pPr eaLnBrk="1" hangingPunct="1">
              <a:lnSpc>
                <a:spcPct val="90000"/>
              </a:lnSpc>
            </a:pPr>
            <a:r>
              <a:rPr lang="en-US" sz="1000" dirty="0">
                <a:solidFill>
                  <a:srgbClr val="0092C8"/>
                </a:solidFill>
                <a:latin typeface="Arial Black" charset="0"/>
              </a:rPr>
              <a:t>activates it.</a:t>
            </a:r>
            <a:endParaRPr lang="en-US" sz="1800" dirty="0">
              <a:latin typeface="Arial" charset="0"/>
            </a:endParaRPr>
          </a:p>
        </p:txBody>
      </p:sp>
      <p:sp>
        <p:nvSpPr>
          <p:cNvPr id="75951" name="Rectangle 175"/>
          <p:cNvSpPr>
            <a:spLocks noChangeArrowheads="1"/>
          </p:cNvSpPr>
          <p:nvPr/>
        </p:nvSpPr>
        <p:spPr bwMode="auto">
          <a:xfrm>
            <a:off x="4927600" y="1157288"/>
            <a:ext cx="2262188" cy="6477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000" dirty="0">
                <a:solidFill>
                  <a:srgbClr val="0092C8"/>
                </a:solidFill>
                <a:latin typeface="Arial Black" charset="0"/>
              </a:rPr>
              <a:t>    Activated G protein activates </a:t>
            </a:r>
          </a:p>
          <a:p>
            <a:pPr eaLnBrk="1" hangingPunct="1">
              <a:lnSpc>
                <a:spcPct val="90000"/>
              </a:lnSpc>
            </a:pPr>
            <a:r>
              <a:rPr lang="en-US" sz="1000" dirty="0">
                <a:solidFill>
                  <a:srgbClr val="0092C8"/>
                </a:solidFill>
                <a:latin typeface="Arial Black" charset="0"/>
              </a:rPr>
              <a:t>(or inactivates) effector protein </a:t>
            </a:r>
          </a:p>
          <a:p>
            <a:pPr eaLnBrk="1" hangingPunct="1">
              <a:lnSpc>
                <a:spcPct val="90000"/>
              </a:lnSpc>
            </a:pPr>
            <a:r>
              <a:rPr lang="en-US" sz="1000" dirty="0">
                <a:solidFill>
                  <a:srgbClr val="0092C8"/>
                </a:solidFill>
                <a:latin typeface="Arial Black" charset="0"/>
              </a:rPr>
              <a:t>(e.g., an enzyme) by causing its </a:t>
            </a:r>
          </a:p>
          <a:p>
            <a:pPr eaLnBrk="1" hangingPunct="1">
              <a:lnSpc>
                <a:spcPct val="90000"/>
              </a:lnSpc>
            </a:pPr>
            <a:r>
              <a:rPr lang="en-US" sz="1000" dirty="0">
                <a:solidFill>
                  <a:srgbClr val="0092C8"/>
                </a:solidFill>
                <a:latin typeface="Arial Black" charset="0"/>
              </a:rPr>
              <a:t>shape to change.</a:t>
            </a:r>
            <a:endParaRPr lang="en-US" sz="1800" dirty="0">
              <a:latin typeface="Arial" charset="0"/>
            </a:endParaRPr>
          </a:p>
        </p:txBody>
      </p:sp>
      <p:sp>
        <p:nvSpPr>
          <p:cNvPr id="75952" name="Rectangle 176"/>
          <p:cNvSpPr>
            <a:spLocks noChangeArrowheads="1"/>
          </p:cNvSpPr>
          <p:nvPr/>
        </p:nvSpPr>
        <p:spPr bwMode="auto">
          <a:xfrm>
            <a:off x="7118350" y="1817688"/>
            <a:ext cx="1060450" cy="152400"/>
          </a:xfrm>
          <a:prstGeom prst="rect">
            <a:avLst/>
          </a:prstGeom>
          <a:noFill/>
          <a:ln w="9525">
            <a:noFill/>
            <a:miter lim="800000"/>
            <a:headEnd/>
            <a:tailEnd/>
          </a:ln>
        </p:spPr>
        <p:txBody>
          <a:bodyPr wrap="none" lIns="0" tIns="0" rIns="0" bIns="0">
            <a:spAutoFit/>
          </a:bodyPr>
          <a:lstStyle/>
          <a:p>
            <a:pPr eaLnBrk="1" hangingPunct="1"/>
            <a:r>
              <a:rPr lang="en-US" sz="1000" b="1" i="1" dirty="0">
                <a:solidFill>
                  <a:srgbClr val="231F20"/>
                </a:solidFill>
                <a:latin typeface="Arial" charset="0"/>
              </a:rPr>
              <a:t>Extracellular fluid</a:t>
            </a:r>
            <a:endParaRPr lang="en-US" sz="1800" dirty="0">
              <a:latin typeface="Arial" charset="0"/>
            </a:endParaRPr>
          </a:p>
        </p:txBody>
      </p:sp>
      <p:sp>
        <p:nvSpPr>
          <p:cNvPr id="75953" name="Rectangle 177"/>
          <p:cNvSpPr>
            <a:spLocks noChangeArrowheads="1"/>
          </p:cNvSpPr>
          <p:nvPr/>
        </p:nvSpPr>
        <p:spPr bwMode="auto">
          <a:xfrm>
            <a:off x="7229475" y="5605463"/>
            <a:ext cx="1019175" cy="152400"/>
          </a:xfrm>
          <a:prstGeom prst="rect">
            <a:avLst/>
          </a:prstGeom>
          <a:noFill/>
          <a:ln w="9525">
            <a:noFill/>
            <a:miter lim="800000"/>
            <a:headEnd/>
            <a:tailEnd/>
          </a:ln>
        </p:spPr>
        <p:txBody>
          <a:bodyPr wrap="none" lIns="0" tIns="0" rIns="0" bIns="0">
            <a:spAutoFit/>
          </a:bodyPr>
          <a:lstStyle/>
          <a:p>
            <a:pPr eaLnBrk="1" hangingPunct="1"/>
            <a:r>
              <a:rPr lang="en-US" sz="1000" b="1" i="1" dirty="0">
                <a:solidFill>
                  <a:srgbClr val="231F20"/>
                </a:solidFill>
                <a:latin typeface="Arial" charset="0"/>
              </a:rPr>
              <a:t>Intracellular fluid</a:t>
            </a:r>
            <a:endParaRPr lang="en-US" sz="1800" dirty="0">
              <a:latin typeface="Arial" charset="0"/>
            </a:endParaRPr>
          </a:p>
        </p:txBody>
      </p:sp>
      <p:sp>
        <p:nvSpPr>
          <p:cNvPr id="75954" name="Rectangle 178"/>
          <p:cNvSpPr>
            <a:spLocks noChangeArrowheads="1"/>
          </p:cNvSpPr>
          <p:nvPr/>
        </p:nvSpPr>
        <p:spPr bwMode="auto">
          <a:xfrm>
            <a:off x="2409825" y="4300538"/>
            <a:ext cx="274638" cy="152400"/>
          </a:xfrm>
          <a:prstGeom prst="rect">
            <a:avLst/>
          </a:prstGeom>
          <a:noFill/>
          <a:ln w="9525">
            <a:noFill/>
            <a:miter lim="800000"/>
            <a:headEnd/>
            <a:tailEnd/>
          </a:ln>
        </p:spPr>
        <p:txBody>
          <a:bodyPr wrap="none" lIns="0" tIns="0" rIns="0" bIns="0">
            <a:spAutoFit/>
          </a:bodyPr>
          <a:lstStyle/>
          <a:p>
            <a:pPr eaLnBrk="1" hangingPunct="1"/>
            <a:r>
              <a:rPr lang="en-US" sz="1000" b="1" dirty="0">
                <a:solidFill>
                  <a:srgbClr val="231F20"/>
                </a:solidFill>
                <a:latin typeface="Arial" charset="0"/>
              </a:rPr>
              <a:t>GDP</a:t>
            </a:r>
            <a:endParaRPr lang="en-US" sz="1800" b="1" dirty="0">
              <a:latin typeface="Arial" charset="0"/>
            </a:endParaRPr>
          </a:p>
        </p:txBody>
      </p:sp>
      <p:sp>
        <p:nvSpPr>
          <p:cNvPr id="75955" name="Rectangle 179"/>
          <p:cNvSpPr>
            <a:spLocks noChangeArrowheads="1"/>
          </p:cNvSpPr>
          <p:nvPr/>
        </p:nvSpPr>
        <p:spPr bwMode="auto">
          <a:xfrm>
            <a:off x="3784600" y="4287838"/>
            <a:ext cx="666750" cy="304800"/>
          </a:xfrm>
          <a:prstGeom prst="rect">
            <a:avLst/>
          </a:prstGeom>
          <a:noFill/>
          <a:ln w="9525">
            <a:noFill/>
            <a:miter lim="800000"/>
            <a:headEnd/>
            <a:tailEnd/>
          </a:ln>
        </p:spPr>
        <p:txBody>
          <a:bodyPr wrap="none" lIns="0" tIns="0" rIns="0" bIns="0">
            <a:spAutoFit/>
          </a:bodyPr>
          <a:lstStyle/>
          <a:p>
            <a:pPr eaLnBrk="1" hangingPunct="1"/>
            <a:r>
              <a:rPr lang="en-US" sz="1000" b="1" dirty="0">
                <a:solidFill>
                  <a:srgbClr val="231F20"/>
                </a:solidFill>
                <a:latin typeface="Arial" charset="0"/>
              </a:rPr>
              <a:t>Active 2nd</a:t>
            </a:r>
          </a:p>
          <a:p>
            <a:pPr eaLnBrk="1" hangingPunct="1"/>
            <a:r>
              <a:rPr lang="en-US" sz="1000" b="1" dirty="0">
                <a:solidFill>
                  <a:srgbClr val="231F20"/>
                </a:solidFill>
                <a:latin typeface="Arial" charset="0"/>
              </a:rPr>
              <a:t>messenger</a:t>
            </a:r>
            <a:endParaRPr lang="en-US" sz="1800" b="1" dirty="0">
              <a:latin typeface="Arial" charset="0"/>
            </a:endParaRPr>
          </a:p>
        </p:txBody>
      </p:sp>
      <p:sp>
        <p:nvSpPr>
          <p:cNvPr id="75956" name="Rectangle 180"/>
          <p:cNvSpPr>
            <a:spLocks noChangeArrowheads="1"/>
          </p:cNvSpPr>
          <p:nvPr/>
        </p:nvSpPr>
        <p:spPr bwMode="auto">
          <a:xfrm>
            <a:off x="3787775" y="4821238"/>
            <a:ext cx="569913" cy="457200"/>
          </a:xfrm>
          <a:prstGeom prst="rect">
            <a:avLst/>
          </a:prstGeom>
          <a:noFill/>
          <a:ln w="9525">
            <a:noFill/>
            <a:miter lim="800000"/>
            <a:headEnd/>
            <a:tailEnd/>
          </a:ln>
        </p:spPr>
        <p:txBody>
          <a:bodyPr wrap="none" lIns="0" tIns="0" rIns="0" bIns="0">
            <a:spAutoFit/>
          </a:bodyPr>
          <a:lstStyle/>
          <a:p>
            <a:pPr eaLnBrk="1" hangingPunct="1"/>
            <a:r>
              <a:rPr lang="en-US" sz="1000" b="1" dirty="0">
                <a:solidFill>
                  <a:srgbClr val="231F20"/>
                </a:solidFill>
                <a:latin typeface="Arial" charset="0"/>
              </a:rPr>
              <a:t>Activated</a:t>
            </a:r>
          </a:p>
          <a:p>
            <a:pPr eaLnBrk="1" hangingPunct="1"/>
            <a:r>
              <a:rPr lang="en-US" sz="1000" b="1" dirty="0">
                <a:solidFill>
                  <a:srgbClr val="231F20"/>
                </a:solidFill>
                <a:latin typeface="Arial" charset="0"/>
              </a:rPr>
              <a:t>kinase</a:t>
            </a:r>
          </a:p>
          <a:p>
            <a:pPr eaLnBrk="1" hangingPunct="1"/>
            <a:r>
              <a:rPr lang="en-US" sz="1000" b="1" dirty="0">
                <a:solidFill>
                  <a:srgbClr val="231F20"/>
                </a:solidFill>
                <a:latin typeface="Arial" charset="0"/>
              </a:rPr>
              <a:t>enzymes</a:t>
            </a:r>
            <a:endParaRPr lang="en-US" sz="1800" b="1" dirty="0">
              <a:latin typeface="Arial" charset="0"/>
            </a:endParaRPr>
          </a:p>
        </p:txBody>
      </p:sp>
      <p:sp>
        <p:nvSpPr>
          <p:cNvPr id="75957" name="Rectangle 181"/>
          <p:cNvSpPr>
            <a:spLocks noChangeArrowheads="1"/>
          </p:cNvSpPr>
          <p:nvPr/>
        </p:nvSpPr>
        <p:spPr bwMode="auto">
          <a:xfrm>
            <a:off x="5372100" y="1976438"/>
            <a:ext cx="1019175" cy="304800"/>
          </a:xfrm>
          <a:prstGeom prst="rect">
            <a:avLst/>
          </a:prstGeom>
          <a:noFill/>
          <a:ln w="9525">
            <a:noFill/>
            <a:miter lim="800000"/>
            <a:headEnd/>
            <a:tailEnd/>
          </a:ln>
        </p:spPr>
        <p:txBody>
          <a:bodyPr wrap="none" lIns="0" tIns="0" rIns="0" bIns="0">
            <a:spAutoFit/>
          </a:bodyPr>
          <a:lstStyle/>
          <a:p>
            <a:pPr eaLnBrk="1" hangingPunct="1"/>
            <a:r>
              <a:rPr lang="en-US" sz="1000" b="1" dirty="0">
                <a:solidFill>
                  <a:srgbClr val="231F20"/>
                </a:solidFill>
                <a:latin typeface="Arial" charset="0"/>
              </a:rPr>
              <a:t>Effector protein</a:t>
            </a:r>
          </a:p>
          <a:p>
            <a:pPr eaLnBrk="1" hangingPunct="1"/>
            <a:r>
              <a:rPr lang="en-US" sz="1000" b="1" dirty="0">
                <a:solidFill>
                  <a:srgbClr val="231F20"/>
                </a:solidFill>
                <a:latin typeface="Arial" charset="0"/>
              </a:rPr>
              <a:t>(e.g., an enzyme)</a:t>
            </a:r>
            <a:endParaRPr lang="en-US" sz="1800" b="1" dirty="0">
              <a:latin typeface="Arial" charset="0"/>
            </a:endParaRPr>
          </a:p>
        </p:txBody>
      </p:sp>
      <p:sp>
        <p:nvSpPr>
          <p:cNvPr id="75958" name="Rectangle 182"/>
          <p:cNvSpPr>
            <a:spLocks noChangeArrowheads="1"/>
          </p:cNvSpPr>
          <p:nvPr/>
        </p:nvSpPr>
        <p:spPr bwMode="auto">
          <a:xfrm>
            <a:off x="2228850" y="2471738"/>
            <a:ext cx="549275" cy="152400"/>
          </a:xfrm>
          <a:prstGeom prst="rect">
            <a:avLst/>
          </a:prstGeom>
          <a:noFill/>
          <a:ln w="9525">
            <a:noFill/>
            <a:miter lim="800000"/>
            <a:headEnd/>
            <a:tailEnd/>
          </a:ln>
        </p:spPr>
        <p:txBody>
          <a:bodyPr wrap="none" lIns="0" tIns="0" rIns="0" bIns="0">
            <a:spAutoFit/>
          </a:bodyPr>
          <a:lstStyle/>
          <a:p>
            <a:pPr eaLnBrk="1" hangingPunct="1"/>
            <a:r>
              <a:rPr lang="en-US" sz="1000" b="1" dirty="0">
                <a:solidFill>
                  <a:srgbClr val="231F20"/>
                </a:solidFill>
                <a:latin typeface="Arial" charset="0"/>
              </a:rPr>
              <a:t>Receptor</a:t>
            </a:r>
            <a:endParaRPr lang="en-US" sz="1800" b="1" dirty="0">
              <a:latin typeface="Arial" charset="0"/>
            </a:endParaRPr>
          </a:p>
        </p:txBody>
      </p:sp>
      <p:sp>
        <p:nvSpPr>
          <p:cNvPr id="75959" name="Rectangle 183"/>
          <p:cNvSpPr>
            <a:spLocks noChangeArrowheads="1"/>
          </p:cNvSpPr>
          <p:nvPr/>
        </p:nvSpPr>
        <p:spPr bwMode="auto">
          <a:xfrm>
            <a:off x="1838325" y="4167188"/>
            <a:ext cx="563563" cy="152400"/>
          </a:xfrm>
          <a:prstGeom prst="rect">
            <a:avLst/>
          </a:prstGeom>
          <a:noFill/>
          <a:ln w="9525">
            <a:noFill/>
            <a:miter lim="800000"/>
            <a:headEnd/>
            <a:tailEnd/>
          </a:ln>
        </p:spPr>
        <p:txBody>
          <a:bodyPr wrap="none" lIns="0" tIns="0" rIns="0" bIns="0">
            <a:spAutoFit/>
          </a:bodyPr>
          <a:lstStyle/>
          <a:p>
            <a:pPr eaLnBrk="1" hangingPunct="1"/>
            <a:r>
              <a:rPr lang="en-US" sz="1000" b="1" dirty="0">
                <a:solidFill>
                  <a:srgbClr val="231F20"/>
                </a:solidFill>
                <a:latin typeface="Arial" charset="0"/>
              </a:rPr>
              <a:t>G protein</a:t>
            </a:r>
            <a:endParaRPr lang="en-US" sz="1800" b="1" dirty="0">
              <a:latin typeface="Arial" charset="0"/>
            </a:endParaRPr>
          </a:p>
        </p:txBody>
      </p:sp>
      <p:sp>
        <p:nvSpPr>
          <p:cNvPr id="75960" name="Rectangle 184"/>
          <p:cNvSpPr>
            <a:spLocks noChangeArrowheads="1"/>
          </p:cNvSpPr>
          <p:nvPr/>
        </p:nvSpPr>
        <p:spPr bwMode="auto">
          <a:xfrm>
            <a:off x="1377950" y="2452688"/>
            <a:ext cx="415925" cy="152400"/>
          </a:xfrm>
          <a:prstGeom prst="rect">
            <a:avLst/>
          </a:prstGeom>
          <a:noFill/>
          <a:ln w="9525">
            <a:noFill/>
            <a:miter lim="800000"/>
            <a:headEnd/>
            <a:tailEnd/>
          </a:ln>
        </p:spPr>
        <p:txBody>
          <a:bodyPr wrap="none" lIns="0" tIns="0" rIns="0" bIns="0">
            <a:spAutoFit/>
          </a:bodyPr>
          <a:lstStyle/>
          <a:p>
            <a:pPr eaLnBrk="1" hangingPunct="1"/>
            <a:r>
              <a:rPr lang="en-US" sz="1000" b="1" dirty="0">
                <a:solidFill>
                  <a:srgbClr val="231F20"/>
                </a:solidFill>
                <a:latin typeface="Arial" charset="0"/>
              </a:rPr>
              <a:t>Ligand</a:t>
            </a:r>
            <a:endParaRPr lang="en-US" sz="1800" b="1" dirty="0">
              <a:latin typeface="Arial" charset="0"/>
            </a:endParaRPr>
          </a:p>
        </p:txBody>
      </p:sp>
      <p:sp>
        <p:nvSpPr>
          <p:cNvPr id="75961" name="Rectangle 185"/>
          <p:cNvSpPr>
            <a:spLocks noChangeArrowheads="1"/>
          </p:cNvSpPr>
          <p:nvPr/>
        </p:nvSpPr>
        <p:spPr bwMode="auto">
          <a:xfrm>
            <a:off x="4132263" y="5427663"/>
            <a:ext cx="2103437" cy="304800"/>
          </a:xfrm>
          <a:prstGeom prst="rect">
            <a:avLst/>
          </a:prstGeom>
          <a:noFill/>
          <a:ln w="9525">
            <a:noFill/>
            <a:miter lim="800000"/>
            <a:headEnd/>
            <a:tailEnd/>
          </a:ln>
        </p:spPr>
        <p:txBody>
          <a:bodyPr wrap="none" lIns="0" tIns="0" rIns="0" bIns="0">
            <a:spAutoFit/>
          </a:bodyPr>
          <a:lstStyle/>
          <a:p>
            <a:pPr algn="ctr" eaLnBrk="1" hangingPunct="1"/>
            <a:r>
              <a:rPr lang="en-US" sz="1000" b="1" dirty="0">
                <a:solidFill>
                  <a:srgbClr val="231F20"/>
                </a:solidFill>
                <a:latin typeface="Arial" charset="0"/>
              </a:rPr>
              <a:t>Cascade of cellular responses </a:t>
            </a:r>
          </a:p>
          <a:p>
            <a:pPr algn="ctr" eaLnBrk="1" hangingPunct="1"/>
            <a:r>
              <a:rPr lang="en-US" sz="1000" b="1" dirty="0">
                <a:solidFill>
                  <a:srgbClr val="231F20"/>
                </a:solidFill>
                <a:latin typeface="Arial" charset="0"/>
              </a:rPr>
              <a:t>(metabolic and structural changes)</a:t>
            </a:r>
            <a:endParaRPr lang="en-US" sz="1800" b="1" dirty="0">
              <a:latin typeface="Arial" charset="0"/>
            </a:endParaRPr>
          </a:p>
        </p:txBody>
      </p:sp>
      <p:sp>
        <p:nvSpPr>
          <p:cNvPr id="75962" name="Rectangle 186"/>
          <p:cNvSpPr>
            <a:spLocks noChangeArrowheads="1"/>
          </p:cNvSpPr>
          <p:nvPr/>
        </p:nvSpPr>
        <p:spPr bwMode="auto">
          <a:xfrm>
            <a:off x="6253163" y="3592513"/>
            <a:ext cx="1973262" cy="571500"/>
          </a:xfrm>
          <a:prstGeom prst="rect">
            <a:avLst/>
          </a:prstGeom>
          <a:noFill/>
          <a:ln w="9525">
            <a:noFill/>
            <a:miter lim="800000"/>
            <a:headEnd/>
            <a:tailEnd/>
          </a:ln>
        </p:spPr>
        <p:txBody>
          <a:bodyPr wrap="none" lIns="0" tIns="0" rIns="0" bIns="0">
            <a:spAutoFit/>
          </a:bodyPr>
          <a:lstStyle/>
          <a:p>
            <a:pPr eaLnBrk="1" hangingPunct="1">
              <a:lnSpc>
                <a:spcPct val="80000"/>
              </a:lnSpc>
            </a:pPr>
            <a:r>
              <a:rPr lang="en-US" sz="1000" dirty="0">
                <a:solidFill>
                  <a:srgbClr val="0092C8"/>
                </a:solidFill>
                <a:latin typeface="Arial Black" charset="0"/>
              </a:rPr>
              <a:t>    Activated effector </a:t>
            </a:r>
          </a:p>
          <a:p>
            <a:pPr eaLnBrk="1" hangingPunct="1">
              <a:lnSpc>
                <a:spcPct val="80000"/>
              </a:lnSpc>
            </a:pPr>
            <a:r>
              <a:rPr lang="en-US" sz="1000" dirty="0">
                <a:solidFill>
                  <a:srgbClr val="0092C8"/>
                </a:solidFill>
                <a:latin typeface="Arial Black" charset="0"/>
              </a:rPr>
              <a:t>enzymes catalyze reactions </a:t>
            </a:r>
          </a:p>
          <a:p>
            <a:pPr eaLnBrk="1" hangingPunct="1">
              <a:lnSpc>
                <a:spcPct val="80000"/>
              </a:lnSpc>
            </a:pPr>
            <a:r>
              <a:rPr lang="en-US" sz="1000" dirty="0">
                <a:solidFill>
                  <a:srgbClr val="0092C8"/>
                </a:solidFill>
                <a:latin typeface="Arial Black" charset="0"/>
              </a:rPr>
              <a:t>that produce 2nd </a:t>
            </a:r>
          </a:p>
          <a:p>
            <a:pPr eaLnBrk="1" hangingPunct="1">
              <a:lnSpc>
                <a:spcPct val="80000"/>
              </a:lnSpc>
            </a:pPr>
            <a:r>
              <a:rPr lang="en-US" sz="1000" dirty="0">
                <a:solidFill>
                  <a:srgbClr val="0092C8"/>
                </a:solidFill>
                <a:latin typeface="Arial Black" charset="0"/>
              </a:rPr>
              <a:t>messengers in the cell</a:t>
            </a:r>
            <a:endParaRPr lang="en-US" sz="1800" dirty="0">
              <a:latin typeface="Arial" charset="0"/>
            </a:endParaRPr>
          </a:p>
        </p:txBody>
      </p:sp>
      <p:sp>
        <p:nvSpPr>
          <p:cNvPr id="75963" name="Rectangle 187"/>
          <p:cNvSpPr>
            <a:spLocks noChangeArrowheads="1"/>
          </p:cNvSpPr>
          <p:nvPr/>
        </p:nvSpPr>
        <p:spPr bwMode="auto">
          <a:xfrm>
            <a:off x="6269038" y="4271963"/>
            <a:ext cx="1671637" cy="428625"/>
          </a:xfrm>
          <a:prstGeom prst="rect">
            <a:avLst/>
          </a:prstGeom>
          <a:noFill/>
          <a:ln w="9525">
            <a:noFill/>
            <a:miter lim="800000"/>
            <a:headEnd/>
            <a:tailEnd/>
          </a:ln>
        </p:spPr>
        <p:txBody>
          <a:bodyPr wrap="none" lIns="0" tIns="0" rIns="0" bIns="0">
            <a:spAutoFit/>
          </a:bodyPr>
          <a:lstStyle/>
          <a:p>
            <a:pPr eaLnBrk="1" hangingPunct="1">
              <a:lnSpc>
                <a:spcPct val="80000"/>
              </a:lnSpc>
            </a:pPr>
            <a:r>
              <a:rPr lang="en-US" sz="1000" dirty="0">
                <a:solidFill>
                  <a:srgbClr val="0092C8"/>
                </a:solidFill>
                <a:latin typeface="Arial Black" charset="0"/>
              </a:rPr>
              <a:t>    Second messengers </a:t>
            </a:r>
          </a:p>
          <a:p>
            <a:pPr eaLnBrk="1" hangingPunct="1">
              <a:lnSpc>
                <a:spcPct val="80000"/>
              </a:lnSpc>
            </a:pPr>
            <a:r>
              <a:rPr lang="en-US" sz="1000" dirty="0">
                <a:solidFill>
                  <a:srgbClr val="0092C8"/>
                </a:solidFill>
                <a:latin typeface="Arial Black" charset="0"/>
              </a:rPr>
              <a:t>activate other enzymes </a:t>
            </a:r>
          </a:p>
          <a:p>
            <a:pPr eaLnBrk="1" hangingPunct="1">
              <a:lnSpc>
                <a:spcPct val="80000"/>
              </a:lnSpc>
            </a:pPr>
            <a:r>
              <a:rPr lang="en-US" sz="1000" dirty="0">
                <a:solidFill>
                  <a:srgbClr val="0092C8"/>
                </a:solidFill>
                <a:latin typeface="Arial Black" charset="0"/>
              </a:rPr>
              <a:t>or ion channels</a:t>
            </a:r>
            <a:endParaRPr lang="en-US" sz="1800" dirty="0">
              <a:latin typeface="Arial" charset="0"/>
            </a:endParaRPr>
          </a:p>
        </p:txBody>
      </p:sp>
      <p:sp>
        <p:nvSpPr>
          <p:cNvPr id="75964" name="Rectangle 188"/>
          <p:cNvSpPr>
            <a:spLocks noChangeArrowheads="1"/>
          </p:cNvSpPr>
          <p:nvPr/>
        </p:nvSpPr>
        <p:spPr bwMode="auto">
          <a:xfrm>
            <a:off x="6261100" y="4779963"/>
            <a:ext cx="2243138" cy="809625"/>
          </a:xfrm>
          <a:prstGeom prst="rect">
            <a:avLst/>
          </a:prstGeom>
          <a:noFill/>
          <a:ln w="9525">
            <a:noFill/>
            <a:miter lim="800000"/>
            <a:headEnd/>
            <a:tailEnd/>
          </a:ln>
        </p:spPr>
        <p:txBody>
          <a:bodyPr wrap="none" lIns="0" tIns="0" rIns="0" bIns="0">
            <a:spAutoFit/>
          </a:bodyPr>
          <a:lstStyle/>
          <a:p>
            <a:pPr eaLnBrk="1" hangingPunct="1">
              <a:lnSpc>
                <a:spcPct val="90000"/>
              </a:lnSpc>
            </a:pPr>
            <a:r>
              <a:rPr lang="en-US" sz="1000" dirty="0">
                <a:solidFill>
                  <a:srgbClr val="0092C8"/>
                </a:solidFill>
                <a:latin typeface="Arial Black" charset="0"/>
              </a:rPr>
              <a:t>    Kinase enzymes transfer </a:t>
            </a:r>
          </a:p>
          <a:p>
            <a:pPr eaLnBrk="1" hangingPunct="1">
              <a:lnSpc>
                <a:spcPct val="90000"/>
              </a:lnSpc>
            </a:pPr>
            <a:r>
              <a:rPr lang="en-US" sz="1000" dirty="0">
                <a:solidFill>
                  <a:srgbClr val="0092C8"/>
                </a:solidFill>
                <a:latin typeface="Arial Black" charset="0"/>
              </a:rPr>
              <a:t>phosphate groups from ATP to </a:t>
            </a:r>
          </a:p>
          <a:p>
            <a:pPr eaLnBrk="1" hangingPunct="1">
              <a:lnSpc>
                <a:spcPct val="90000"/>
              </a:lnSpc>
            </a:pPr>
            <a:r>
              <a:rPr lang="en-US" sz="1000" dirty="0">
                <a:solidFill>
                  <a:srgbClr val="0092C8"/>
                </a:solidFill>
                <a:latin typeface="Arial Black" charset="0"/>
              </a:rPr>
              <a:t>specific proteins and activate a </a:t>
            </a:r>
          </a:p>
          <a:p>
            <a:pPr eaLnBrk="1" hangingPunct="1">
              <a:lnSpc>
                <a:spcPct val="90000"/>
              </a:lnSpc>
            </a:pPr>
            <a:r>
              <a:rPr lang="en-US" sz="1000" dirty="0">
                <a:solidFill>
                  <a:srgbClr val="0092C8"/>
                </a:solidFill>
                <a:latin typeface="Arial Black" charset="0"/>
              </a:rPr>
              <a:t>series of other enzymes that </a:t>
            </a:r>
          </a:p>
          <a:p>
            <a:pPr eaLnBrk="1" hangingPunct="1">
              <a:lnSpc>
                <a:spcPct val="90000"/>
              </a:lnSpc>
            </a:pPr>
            <a:r>
              <a:rPr lang="en-US" sz="1000" dirty="0">
                <a:solidFill>
                  <a:srgbClr val="0092C8"/>
                </a:solidFill>
                <a:latin typeface="Arial Black" charset="0"/>
              </a:rPr>
              <a:t>trigger various cell responses.</a:t>
            </a:r>
            <a:endParaRPr lang="en-US" sz="1800" dirty="0">
              <a:latin typeface="Arial" charset="0"/>
            </a:endParaRPr>
          </a:p>
        </p:txBody>
      </p:sp>
      <p:sp>
        <p:nvSpPr>
          <p:cNvPr id="75965" name="Rectangle 189"/>
          <p:cNvSpPr>
            <a:spLocks noChangeArrowheads="1"/>
          </p:cNvSpPr>
          <p:nvPr/>
        </p:nvSpPr>
        <p:spPr bwMode="auto">
          <a:xfrm>
            <a:off x="3784600" y="3989388"/>
            <a:ext cx="765175" cy="304800"/>
          </a:xfrm>
          <a:prstGeom prst="rect">
            <a:avLst/>
          </a:prstGeom>
          <a:noFill/>
          <a:ln w="9525">
            <a:noFill/>
            <a:miter lim="800000"/>
            <a:headEnd/>
            <a:tailEnd/>
          </a:ln>
        </p:spPr>
        <p:txBody>
          <a:bodyPr wrap="none" lIns="0" tIns="0" rIns="0" bIns="0">
            <a:spAutoFit/>
          </a:bodyPr>
          <a:lstStyle/>
          <a:p>
            <a:pPr eaLnBrk="1" hangingPunct="1"/>
            <a:r>
              <a:rPr lang="en-US" sz="1000" b="1" dirty="0">
                <a:solidFill>
                  <a:srgbClr val="231F20"/>
                </a:solidFill>
                <a:latin typeface="Arial" charset="0"/>
              </a:rPr>
              <a:t>Inactive 2nd </a:t>
            </a:r>
          </a:p>
          <a:p>
            <a:pPr eaLnBrk="1" hangingPunct="1"/>
            <a:r>
              <a:rPr lang="en-US" sz="1000" b="1" dirty="0">
                <a:solidFill>
                  <a:srgbClr val="231F20"/>
                </a:solidFill>
                <a:latin typeface="Arial" charset="0"/>
              </a:rPr>
              <a:t>messenger</a:t>
            </a:r>
            <a:endParaRPr lang="en-US" sz="1800" b="1" dirty="0">
              <a:latin typeface="Arial" charset="0"/>
            </a:endParaRPr>
          </a:p>
        </p:txBody>
      </p:sp>
      <p:sp>
        <p:nvSpPr>
          <p:cNvPr id="75966" name="Oval 190"/>
          <p:cNvSpPr>
            <a:spLocks noChangeAspect="1" noChangeArrowheads="1"/>
          </p:cNvSpPr>
          <p:nvPr/>
        </p:nvSpPr>
        <p:spPr bwMode="auto">
          <a:xfrm>
            <a:off x="2865438" y="1147763"/>
            <a:ext cx="173037" cy="173037"/>
          </a:xfrm>
          <a:prstGeom prst="ellipse">
            <a:avLst/>
          </a:prstGeom>
          <a:solidFill>
            <a:schemeClr val="bg1"/>
          </a:solidFill>
          <a:ln w="12700">
            <a:solidFill>
              <a:srgbClr val="0092C8"/>
            </a:solidFill>
            <a:round/>
            <a:headEnd/>
            <a:tailEnd/>
          </a:ln>
          <a:effectLst/>
        </p:spPr>
        <p:txBody>
          <a:bodyPr wrap="none" anchor="ctr"/>
          <a:lstStyle/>
          <a:p>
            <a:pPr algn="ctr"/>
            <a:r>
              <a:rPr lang="en-US" sz="1000" b="1" dirty="0">
                <a:solidFill>
                  <a:srgbClr val="0092C8"/>
                </a:solidFill>
                <a:latin typeface="Arial Black" charset="0"/>
              </a:rPr>
              <a:t>2</a:t>
            </a:r>
            <a:endParaRPr lang="en-US" sz="1000" dirty="0">
              <a:latin typeface="Arial Black" charset="0"/>
            </a:endParaRPr>
          </a:p>
        </p:txBody>
      </p:sp>
      <p:sp>
        <p:nvSpPr>
          <p:cNvPr id="75967" name="Oval 191"/>
          <p:cNvSpPr>
            <a:spLocks noChangeAspect="1" noChangeArrowheads="1"/>
          </p:cNvSpPr>
          <p:nvPr/>
        </p:nvSpPr>
        <p:spPr bwMode="auto">
          <a:xfrm>
            <a:off x="4892675" y="1139825"/>
            <a:ext cx="173038" cy="173038"/>
          </a:xfrm>
          <a:prstGeom prst="ellipse">
            <a:avLst/>
          </a:prstGeom>
          <a:solidFill>
            <a:schemeClr val="bg1"/>
          </a:solidFill>
          <a:ln w="12700">
            <a:solidFill>
              <a:srgbClr val="0092C8"/>
            </a:solidFill>
            <a:round/>
            <a:headEnd/>
            <a:tailEnd/>
          </a:ln>
          <a:effectLst/>
        </p:spPr>
        <p:txBody>
          <a:bodyPr wrap="none" anchor="ctr"/>
          <a:lstStyle/>
          <a:p>
            <a:pPr algn="ctr"/>
            <a:r>
              <a:rPr lang="en-US" sz="1000" b="1" dirty="0">
                <a:solidFill>
                  <a:srgbClr val="0092C8"/>
                </a:solidFill>
                <a:latin typeface="Arial Black" charset="0"/>
              </a:rPr>
              <a:t>3</a:t>
            </a:r>
            <a:endParaRPr lang="en-US" sz="1000" dirty="0">
              <a:latin typeface="Arial Black" charset="0"/>
            </a:endParaRPr>
          </a:p>
        </p:txBody>
      </p:sp>
      <p:sp>
        <p:nvSpPr>
          <p:cNvPr id="75968" name="Oval 192"/>
          <p:cNvSpPr>
            <a:spLocks noChangeAspect="1" noChangeArrowheads="1"/>
          </p:cNvSpPr>
          <p:nvPr/>
        </p:nvSpPr>
        <p:spPr bwMode="auto">
          <a:xfrm>
            <a:off x="6219825" y="3570288"/>
            <a:ext cx="173038" cy="173037"/>
          </a:xfrm>
          <a:prstGeom prst="ellipse">
            <a:avLst/>
          </a:prstGeom>
          <a:solidFill>
            <a:schemeClr val="bg1"/>
          </a:solidFill>
          <a:ln w="12700">
            <a:solidFill>
              <a:srgbClr val="0092C8"/>
            </a:solidFill>
            <a:round/>
            <a:headEnd/>
            <a:tailEnd/>
          </a:ln>
          <a:effectLst/>
        </p:spPr>
        <p:txBody>
          <a:bodyPr wrap="none" anchor="ctr"/>
          <a:lstStyle/>
          <a:p>
            <a:pPr algn="ctr"/>
            <a:r>
              <a:rPr lang="en-US" sz="1000" b="1" dirty="0">
                <a:solidFill>
                  <a:srgbClr val="0092C8"/>
                </a:solidFill>
                <a:latin typeface="Arial Black" charset="0"/>
              </a:rPr>
              <a:t>4</a:t>
            </a:r>
            <a:endParaRPr lang="en-US" sz="1000" dirty="0">
              <a:latin typeface="Arial Black" charset="0"/>
            </a:endParaRPr>
          </a:p>
        </p:txBody>
      </p:sp>
      <p:sp>
        <p:nvSpPr>
          <p:cNvPr id="75969" name="Oval 193"/>
          <p:cNvSpPr>
            <a:spLocks noChangeAspect="1" noChangeArrowheads="1"/>
          </p:cNvSpPr>
          <p:nvPr/>
        </p:nvSpPr>
        <p:spPr bwMode="auto">
          <a:xfrm>
            <a:off x="6226175" y="4248150"/>
            <a:ext cx="173038" cy="173038"/>
          </a:xfrm>
          <a:prstGeom prst="ellipse">
            <a:avLst/>
          </a:prstGeom>
          <a:solidFill>
            <a:schemeClr val="bg1"/>
          </a:solidFill>
          <a:ln w="12700">
            <a:solidFill>
              <a:srgbClr val="0092C8"/>
            </a:solidFill>
            <a:round/>
            <a:headEnd/>
            <a:tailEnd/>
          </a:ln>
          <a:effectLst/>
        </p:spPr>
        <p:txBody>
          <a:bodyPr wrap="none" anchor="ctr"/>
          <a:lstStyle/>
          <a:p>
            <a:pPr algn="ctr"/>
            <a:r>
              <a:rPr lang="en-US" sz="1000" b="1" dirty="0">
                <a:solidFill>
                  <a:srgbClr val="0092C8"/>
                </a:solidFill>
                <a:latin typeface="Arial Black" charset="0"/>
              </a:rPr>
              <a:t>5</a:t>
            </a:r>
            <a:endParaRPr lang="en-US" sz="1000" dirty="0">
              <a:latin typeface="Arial Black" charset="0"/>
            </a:endParaRPr>
          </a:p>
        </p:txBody>
      </p:sp>
      <p:sp>
        <p:nvSpPr>
          <p:cNvPr id="75970" name="Oval 194"/>
          <p:cNvSpPr>
            <a:spLocks noChangeAspect="1" noChangeArrowheads="1"/>
          </p:cNvSpPr>
          <p:nvPr/>
        </p:nvSpPr>
        <p:spPr bwMode="auto">
          <a:xfrm>
            <a:off x="6218238" y="4765675"/>
            <a:ext cx="173037" cy="173038"/>
          </a:xfrm>
          <a:prstGeom prst="ellipse">
            <a:avLst/>
          </a:prstGeom>
          <a:solidFill>
            <a:schemeClr val="bg1"/>
          </a:solidFill>
          <a:ln w="12700">
            <a:solidFill>
              <a:srgbClr val="0092C8"/>
            </a:solidFill>
            <a:round/>
            <a:headEnd/>
            <a:tailEnd/>
          </a:ln>
          <a:effectLst/>
        </p:spPr>
        <p:txBody>
          <a:bodyPr wrap="none" anchor="ctr"/>
          <a:lstStyle/>
          <a:p>
            <a:pPr algn="ctr"/>
            <a:r>
              <a:rPr lang="en-US" sz="1000" b="1" dirty="0">
                <a:solidFill>
                  <a:srgbClr val="0092C8"/>
                </a:solidFill>
                <a:latin typeface="Arial Black" charset="0"/>
              </a:rPr>
              <a:t>6</a:t>
            </a:r>
            <a:endParaRPr lang="en-US" sz="1000" dirty="0">
              <a:latin typeface="Arial Black" charset="0"/>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2" name="Rectangle 6"/>
          <p:cNvSpPr>
            <a:spLocks noGrp="1" noChangeArrowheads="1"/>
          </p:cNvSpPr>
          <p:nvPr>
            <p:ph type="title"/>
          </p:nvPr>
        </p:nvSpPr>
        <p:spPr/>
        <p:txBody>
          <a:bodyPr/>
          <a:lstStyle/>
          <a:p>
            <a:r>
              <a:rPr lang="en-US"/>
              <a:t>Cytoplasm</a:t>
            </a:r>
          </a:p>
        </p:txBody>
      </p:sp>
      <p:sp>
        <p:nvSpPr>
          <p:cNvPr id="4103" name="Rectangle 7"/>
          <p:cNvSpPr>
            <a:spLocks noGrp="1" noChangeArrowheads="1"/>
          </p:cNvSpPr>
          <p:nvPr>
            <p:ph type="body" idx="1"/>
          </p:nvPr>
        </p:nvSpPr>
        <p:spPr>
          <a:xfrm>
            <a:off x="460375" y="1368425"/>
            <a:ext cx="8228013" cy="5260975"/>
          </a:xfrm>
        </p:spPr>
        <p:txBody>
          <a:bodyPr/>
          <a:lstStyle/>
          <a:p>
            <a:r>
              <a:rPr lang="en-US" sz="2800" dirty="0"/>
              <a:t>Located between plasma membrane and nucleus</a:t>
            </a:r>
          </a:p>
          <a:p>
            <a:r>
              <a:rPr lang="en-US" sz="2600" b="1" dirty="0"/>
              <a:t>Cytosol</a:t>
            </a:r>
          </a:p>
          <a:p>
            <a:pPr lvl="1"/>
            <a:r>
              <a:rPr lang="en-US" sz="2400" dirty="0"/>
              <a:t>Water with solutes (protein, salts, sugars, etc.)</a:t>
            </a:r>
          </a:p>
          <a:p>
            <a:r>
              <a:rPr lang="en-US" sz="2600" b="1" dirty="0"/>
              <a:t>Cytoplasmic organelles</a:t>
            </a:r>
          </a:p>
          <a:p>
            <a:pPr lvl="1"/>
            <a:r>
              <a:rPr lang="en-US" sz="2400" dirty="0"/>
              <a:t>Metabolic machinery of cell</a:t>
            </a:r>
          </a:p>
          <a:p>
            <a:r>
              <a:rPr lang="en-US" sz="2600" b="1" dirty="0"/>
              <a:t>Inclusions</a:t>
            </a:r>
          </a:p>
          <a:p>
            <a:pPr lvl="1"/>
            <a:r>
              <a:rPr lang="en-US" sz="2400" dirty="0"/>
              <a:t>Granules of glycogen or pigments, lipid droplets, vacuoles, and crystals</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4"/>
          <p:cNvSpPr>
            <a:spLocks noGrp="1" noChangeArrowheads="1"/>
          </p:cNvSpPr>
          <p:nvPr>
            <p:ph type="title"/>
          </p:nvPr>
        </p:nvSpPr>
        <p:spPr/>
        <p:txBody>
          <a:bodyPr/>
          <a:lstStyle/>
          <a:p>
            <a:r>
              <a:rPr lang="en-US"/>
              <a:t>Cytoplasmic Organelles</a:t>
            </a:r>
          </a:p>
        </p:txBody>
      </p:sp>
      <p:sp>
        <p:nvSpPr>
          <p:cNvPr id="6149" name="Rectangle 5"/>
          <p:cNvSpPr>
            <a:spLocks noGrp="1" noChangeArrowheads="1"/>
          </p:cNvSpPr>
          <p:nvPr>
            <p:ph type="body" sz="half" idx="1"/>
          </p:nvPr>
        </p:nvSpPr>
        <p:spPr>
          <a:xfrm>
            <a:off x="304800" y="1600200"/>
            <a:ext cx="4191000" cy="4525963"/>
          </a:xfrm>
        </p:spPr>
        <p:txBody>
          <a:bodyPr>
            <a:normAutofit/>
          </a:bodyPr>
          <a:lstStyle/>
          <a:p>
            <a:r>
              <a:rPr lang="en-US" sz="3000" dirty="0"/>
              <a:t>Membranous</a:t>
            </a:r>
            <a:endParaRPr lang="en-US" sz="2600" dirty="0"/>
          </a:p>
          <a:p>
            <a:pPr lvl="1"/>
            <a:r>
              <a:rPr lang="en-US" dirty="0" smtClean="0"/>
              <a:t>1. Nucleus</a:t>
            </a:r>
          </a:p>
          <a:p>
            <a:pPr lvl="1"/>
            <a:r>
              <a:rPr lang="en-US" dirty="0" smtClean="0"/>
              <a:t>3. Endoplasmic reticulum</a:t>
            </a:r>
          </a:p>
          <a:p>
            <a:pPr lvl="1"/>
            <a:r>
              <a:rPr lang="en-US" dirty="0" smtClean="0"/>
              <a:t>4. Golgi apparatus</a:t>
            </a:r>
          </a:p>
          <a:p>
            <a:pPr lvl="1"/>
            <a:r>
              <a:rPr lang="en-US" dirty="0" smtClean="0"/>
              <a:t>5. Lysosomes</a:t>
            </a:r>
          </a:p>
          <a:p>
            <a:pPr lvl="1"/>
            <a:r>
              <a:rPr lang="en-US" dirty="0" smtClean="0"/>
              <a:t>6. Peroxisomes</a:t>
            </a:r>
          </a:p>
          <a:p>
            <a:pPr lvl="1"/>
            <a:r>
              <a:rPr lang="en-US" dirty="0" smtClean="0"/>
              <a:t> 7. Mitochondria</a:t>
            </a:r>
            <a:endParaRPr lang="en-US" dirty="0"/>
          </a:p>
        </p:txBody>
      </p:sp>
      <p:sp>
        <p:nvSpPr>
          <p:cNvPr id="6150" name="Rectangle 6"/>
          <p:cNvSpPr>
            <a:spLocks noGrp="1" noChangeArrowheads="1"/>
          </p:cNvSpPr>
          <p:nvPr>
            <p:ph type="body" sz="half" idx="2"/>
          </p:nvPr>
        </p:nvSpPr>
        <p:spPr/>
        <p:txBody>
          <a:bodyPr/>
          <a:lstStyle/>
          <a:p>
            <a:r>
              <a:rPr lang="en-US" sz="3000" dirty="0" smtClean="0"/>
              <a:t>Non-membranous</a:t>
            </a:r>
            <a:endParaRPr lang="en-US" sz="2600" dirty="0"/>
          </a:p>
          <a:p>
            <a:pPr lvl="1"/>
            <a:r>
              <a:rPr lang="en-US" dirty="0" smtClean="0"/>
              <a:t>2. Ribosomes</a:t>
            </a:r>
          </a:p>
          <a:p>
            <a:pPr lvl="1"/>
            <a:r>
              <a:rPr lang="en-US" dirty="0" smtClean="0"/>
              <a:t>8. Cytoskeleton </a:t>
            </a:r>
            <a:endParaRPr lang="en-US" dirty="0"/>
          </a:p>
          <a:p>
            <a:pPr lvl="1"/>
            <a:r>
              <a:rPr lang="en-US" dirty="0" smtClean="0"/>
              <a:t>9. Centrioles </a:t>
            </a:r>
            <a:endParaRPr lang="en-US" dirty="0"/>
          </a:p>
          <a:p>
            <a:endParaRPr lang="en-US" sz="2600"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30762"/>
          </a:xfrm>
        </p:spPr>
        <p:txBody>
          <a:bodyPr>
            <a:normAutofit/>
          </a:bodyPr>
          <a:lstStyle/>
          <a:p>
            <a:r>
              <a:rPr lang="en-US" sz="5400" dirty="0" smtClean="0"/>
              <a:t>The Cell Nucleus</a:t>
            </a:r>
            <a:endParaRPr lang="en-US" sz="540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Rectangle 4"/>
          <p:cNvSpPr>
            <a:spLocks noGrp="1" noChangeArrowheads="1"/>
          </p:cNvSpPr>
          <p:nvPr>
            <p:ph type="title"/>
          </p:nvPr>
        </p:nvSpPr>
        <p:spPr/>
        <p:txBody>
          <a:bodyPr/>
          <a:lstStyle/>
          <a:p>
            <a:r>
              <a:rPr lang="en-US"/>
              <a:t>Nucleus</a:t>
            </a:r>
          </a:p>
        </p:txBody>
      </p:sp>
      <p:sp>
        <p:nvSpPr>
          <p:cNvPr id="57349" name="Rectangle 5"/>
          <p:cNvSpPr>
            <a:spLocks noGrp="1" noChangeArrowheads="1"/>
          </p:cNvSpPr>
          <p:nvPr>
            <p:ph type="body" idx="1"/>
          </p:nvPr>
        </p:nvSpPr>
        <p:spPr/>
        <p:txBody>
          <a:bodyPr/>
          <a:lstStyle/>
          <a:p>
            <a:r>
              <a:rPr lang="en-US"/>
              <a:t>Genetic library with blueprints for nearly all cellular proteins</a:t>
            </a:r>
          </a:p>
          <a:p>
            <a:r>
              <a:rPr lang="en-US"/>
              <a:t>Responds to signals and dictates kinds and amounts of proteins to be synthesized</a:t>
            </a:r>
          </a:p>
          <a:p>
            <a:r>
              <a:rPr lang="en-US"/>
              <a:t>Most cells are uninucleate</a:t>
            </a:r>
          </a:p>
          <a:p>
            <a:r>
              <a:rPr lang="en-US"/>
              <a:t>Red blood cells are anucleate</a:t>
            </a:r>
          </a:p>
          <a:p>
            <a:r>
              <a:rPr lang="en-US"/>
              <a:t>Skeletal muscle cells, bone destruction cells, and some liver cells are multinucleate</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Rectangle 4"/>
          <p:cNvSpPr>
            <a:spLocks noChangeArrowheads="1"/>
          </p:cNvSpPr>
          <p:nvPr/>
        </p:nvSpPr>
        <p:spPr bwMode="auto">
          <a:xfrm>
            <a:off x="8067675" y="6581775"/>
            <a:ext cx="1073150" cy="274638"/>
          </a:xfrm>
          <a:prstGeom prst="rect">
            <a:avLst/>
          </a:prstGeom>
          <a:noFill/>
          <a:ln w="9525">
            <a:noFill/>
            <a:miter lim="800000"/>
            <a:headEnd/>
            <a:tailEnd/>
          </a:ln>
          <a:effectLst/>
        </p:spPr>
        <p:txBody>
          <a:bodyPr wrap="none">
            <a:spAutoFit/>
          </a:bodyPr>
          <a:lstStyle/>
          <a:p>
            <a:pPr algn="r"/>
            <a:r>
              <a:rPr lang="en-US" sz="1200" b="1">
                <a:latin typeface="Arial" charset="0"/>
              </a:rPr>
              <a:t>Figure 3.29a</a:t>
            </a:r>
          </a:p>
        </p:txBody>
      </p:sp>
      <p:pic>
        <p:nvPicPr>
          <p:cNvPr id="59399" name="Picture 7" descr="figure_03_29a"/>
          <p:cNvPicPr>
            <a:picLocks noChangeAspect="1" noChangeArrowheads="1"/>
          </p:cNvPicPr>
          <p:nvPr/>
        </p:nvPicPr>
        <p:blipFill>
          <a:blip r:embed="rId2" cstate="print"/>
          <a:srcRect/>
          <a:stretch>
            <a:fillRect/>
          </a:stretch>
        </p:blipFill>
        <p:spPr bwMode="auto">
          <a:xfrm>
            <a:off x="455613" y="533400"/>
            <a:ext cx="8231187" cy="5881688"/>
          </a:xfrm>
          <a:prstGeom prst="rect">
            <a:avLst/>
          </a:prstGeom>
          <a:noFill/>
        </p:spPr>
      </p:pic>
      <p:sp>
        <p:nvSpPr>
          <p:cNvPr id="59400" name="Line 8"/>
          <p:cNvSpPr>
            <a:spLocks noChangeShapeType="1"/>
          </p:cNvSpPr>
          <p:nvPr/>
        </p:nvSpPr>
        <p:spPr bwMode="auto">
          <a:xfrm>
            <a:off x="3535363" y="2574925"/>
            <a:ext cx="1211262" cy="1588"/>
          </a:xfrm>
          <a:prstGeom prst="line">
            <a:avLst/>
          </a:prstGeom>
          <a:noFill/>
          <a:ln w="25400">
            <a:solidFill>
              <a:srgbClr val="FFFFFF"/>
            </a:solidFill>
            <a:round/>
            <a:headEnd/>
            <a:tailEnd/>
          </a:ln>
        </p:spPr>
        <p:txBody>
          <a:bodyPr/>
          <a:lstStyle/>
          <a:p>
            <a:endParaRPr lang="en-US"/>
          </a:p>
        </p:txBody>
      </p:sp>
      <p:sp>
        <p:nvSpPr>
          <p:cNvPr id="59401" name="Line 9"/>
          <p:cNvSpPr>
            <a:spLocks noChangeShapeType="1"/>
          </p:cNvSpPr>
          <p:nvPr/>
        </p:nvSpPr>
        <p:spPr bwMode="auto">
          <a:xfrm>
            <a:off x="3732213" y="2574925"/>
            <a:ext cx="1014412" cy="1588"/>
          </a:xfrm>
          <a:prstGeom prst="line">
            <a:avLst/>
          </a:prstGeom>
          <a:noFill/>
          <a:ln w="12700">
            <a:solidFill>
              <a:srgbClr val="231F20"/>
            </a:solidFill>
            <a:round/>
            <a:headEnd/>
            <a:tailEnd/>
          </a:ln>
        </p:spPr>
        <p:txBody>
          <a:bodyPr/>
          <a:lstStyle/>
          <a:p>
            <a:endParaRPr lang="en-US"/>
          </a:p>
        </p:txBody>
      </p:sp>
      <p:sp>
        <p:nvSpPr>
          <p:cNvPr id="59402" name="Freeform 10"/>
          <p:cNvSpPr>
            <a:spLocks/>
          </p:cNvSpPr>
          <p:nvPr/>
        </p:nvSpPr>
        <p:spPr bwMode="auto">
          <a:xfrm>
            <a:off x="2744788" y="2946400"/>
            <a:ext cx="1590675" cy="352425"/>
          </a:xfrm>
          <a:custGeom>
            <a:avLst/>
            <a:gdLst/>
            <a:ahLst/>
            <a:cxnLst>
              <a:cxn ang="0">
                <a:pos x="0" y="0"/>
              </a:cxn>
              <a:cxn ang="0">
                <a:pos x="216" y="0"/>
              </a:cxn>
              <a:cxn ang="0">
                <a:pos x="1002" y="222"/>
              </a:cxn>
            </a:cxnLst>
            <a:rect l="0" t="0" r="r" b="b"/>
            <a:pathLst>
              <a:path w="1002" h="222">
                <a:moveTo>
                  <a:pt x="0" y="0"/>
                </a:moveTo>
                <a:lnTo>
                  <a:pt x="216" y="0"/>
                </a:lnTo>
                <a:lnTo>
                  <a:pt x="1002" y="222"/>
                </a:lnTo>
              </a:path>
            </a:pathLst>
          </a:custGeom>
          <a:noFill/>
          <a:ln w="25400">
            <a:solidFill>
              <a:srgbClr val="FFFFFF"/>
            </a:solidFill>
            <a:prstDash val="solid"/>
            <a:round/>
            <a:headEnd/>
            <a:tailEnd/>
          </a:ln>
        </p:spPr>
        <p:txBody>
          <a:bodyPr/>
          <a:lstStyle/>
          <a:p>
            <a:endParaRPr lang="en-US"/>
          </a:p>
        </p:txBody>
      </p:sp>
      <p:sp>
        <p:nvSpPr>
          <p:cNvPr id="59403" name="Freeform 11"/>
          <p:cNvSpPr>
            <a:spLocks/>
          </p:cNvSpPr>
          <p:nvPr/>
        </p:nvSpPr>
        <p:spPr bwMode="auto">
          <a:xfrm>
            <a:off x="3462338" y="4792663"/>
            <a:ext cx="831850" cy="752475"/>
          </a:xfrm>
          <a:custGeom>
            <a:avLst/>
            <a:gdLst/>
            <a:ahLst/>
            <a:cxnLst>
              <a:cxn ang="0">
                <a:pos x="0" y="474"/>
              </a:cxn>
              <a:cxn ang="0">
                <a:pos x="82" y="474"/>
              </a:cxn>
              <a:cxn ang="0">
                <a:pos x="524" y="0"/>
              </a:cxn>
            </a:cxnLst>
            <a:rect l="0" t="0" r="r" b="b"/>
            <a:pathLst>
              <a:path w="524" h="474">
                <a:moveTo>
                  <a:pt x="0" y="474"/>
                </a:moveTo>
                <a:lnTo>
                  <a:pt x="82" y="474"/>
                </a:lnTo>
                <a:lnTo>
                  <a:pt x="524" y="0"/>
                </a:lnTo>
              </a:path>
            </a:pathLst>
          </a:custGeom>
          <a:noFill/>
          <a:ln w="25400">
            <a:solidFill>
              <a:srgbClr val="FFFFFF"/>
            </a:solidFill>
            <a:prstDash val="solid"/>
            <a:round/>
            <a:headEnd/>
            <a:tailEnd/>
          </a:ln>
        </p:spPr>
        <p:txBody>
          <a:bodyPr/>
          <a:lstStyle/>
          <a:p>
            <a:endParaRPr lang="en-US"/>
          </a:p>
        </p:txBody>
      </p:sp>
      <p:sp>
        <p:nvSpPr>
          <p:cNvPr id="59404" name="Freeform 12"/>
          <p:cNvSpPr>
            <a:spLocks/>
          </p:cNvSpPr>
          <p:nvPr/>
        </p:nvSpPr>
        <p:spPr bwMode="auto">
          <a:xfrm>
            <a:off x="5410200" y="1822450"/>
            <a:ext cx="1409700" cy="520700"/>
          </a:xfrm>
          <a:custGeom>
            <a:avLst/>
            <a:gdLst/>
            <a:ahLst/>
            <a:cxnLst>
              <a:cxn ang="0">
                <a:pos x="888" y="0"/>
              </a:cxn>
              <a:cxn ang="0">
                <a:pos x="732" y="0"/>
              </a:cxn>
              <a:cxn ang="0">
                <a:pos x="0" y="328"/>
              </a:cxn>
            </a:cxnLst>
            <a:rect l="0" t="0" r="r" b="b"/>
            <a:pathLst>
              <a:path w="888" h="328">
                <a:moveTo>
                  <a:pt x="888" y="0"/>
                </a:moveTo>
                <a:lnTo>
                  <a:pt x="732" y="0"/>
                </a:lnTo>
                <a:lnTo>
                  <a:pt x="0" y="328"/>
                </a:lnTo>
              </a:path>
            </a:pathLst>
          </a:custGeom>
          <a:noFill/>
          <a:ln w="25400">
            <a:solidFill>
              <a:srgbClr val="FFFFFF"/>
            </a:solidFill>
            <a:prstDash val="solid"/>
            <a:round/>
            <a:headEnd/>
            <a:tailEnd/>
          </a:ln>
        </p:spPr>
        <p:txBody>
          <a:bodyPr/>
          <a:lstStyle/>
          <a:p>
            <a:endParaRPr lang="en-US"/>
          </a:p>
        </p:txBody>
      </p:sp>
      <p:sp>
        <p:nvSpPr>
          <p:cNvPr id="59405" name="Line 13"/>
          <p:cNvSpPr>
            <a:spLocks noChangeShapeType="1"/>
          </p:cNvSpPr>
          <p:nvPr/>
        </p:nvSpPr>
        <p:spPr bwMode="auto">
          <a:xfrm flipV="1">
            <a:off x="3592513" y="4884738"/>
            <a:ext cx="2233612" cy="660400"/>
          </a:xfrm>
          <a:prstGeom prst="line">
            <a:avLst/>
          </a:prstGeom>
          <a:noFill/>
          <a:ln w="25400">
            <a:solidFill>
              <a:srgbClr val="FFFFFF"/>
            </a:solidFill>
            <a:round/>
            <a:headEnd/>
            <a:tailEnd/>
          </a:ln>
        </p:spPr>
        <p:txBody>
          <a:bodyPr/>
          <a:lstStyle/>
          <a:p>
            <a:endParaRPr lang="en-US"/>
          </a:p>
        </p:txBody>
      </p:sp>
      <p:sp>
        <p:nvSpPr>
          <p:cNvPr id="59406" name="Line 14"/>
          <p:cNvSpPr>
            <a:spLocks noChangeShapeType="1"/>
          </p:cNvSpPr>
          <p:nvPr/>
        </p:nvSpPr>
        <p:spPr bwMode="auto">
          <a:xfrm flipH="1">
            <a:off x="5454650" y="1822450"/>
            <a:ext cx="1117600" cy="736600"/>
          </a:xfrm>
          <a:prstGeom prst="line">
            <a:avLst/>
          </a:prstGeom>
          <a:noFill/>
          <a:ln w="25400">
            <a:solidFill>
              <a:srgbClr val="FFFFFF"/>
            </a:solidFill>
            <a:round/>
            <a:headEnd/>
            <a:tailEnd/>
          </a:ln>
        </p:spPr>
        <p:txBody>
          <a:bodyPr/>
          <a:lstStyle/>
          <a:p>
            <a:endParaRPr lang="en-US"/>
          </a:p>
        </p:txBody>
      </p:sp>
      <p:sp>
        <p:nvSpPr>
          <p:cNvPr id="59407" name="Freeform 15"/>
          <p:cNvSpPr>
            <a:spLocks/>
          </p:cNvSpPr>
          <p:nvPr/>
        </p:nvSpPr>
        <p:spPr bwMode="auto">
          <a:xfrm>
            <a:off x="2081213" y="2946400"/>
            <a:ext cx="2254250" cy="352425"/>
          </a:xfrm>
          <a:custGeom>
            <a:avLst/>
            <a:gdLst/>
            <a:ahLst/>
            <a:cxnLst>
              <a:cxn ang="0">
                <a:pos x="0" y="0"/>
              </a:cxn>
              <a:cxn ang="0">
                <a:pos x="634" y="0"/>
              </a:cxn>
              <a:cxn ang="0">
                <a:pos x="1420" y="222"/>
              </a:cxn>
            </a:cxnLst>
            <a:rect l="0" t="0" r="r" b="b"/>
            <a:pathLst>
              <a:path w="1420" h="222">
                <a:moveTo>
                  <a:pt x="0" y="0"/>
                </a:moveTo>
                <a:lnTo>
                  <a:pt x="634" y="0"/>
                </a:lnTo>
                <a:lnTo>
                  <a:pt x="1420" y="222"/>
                </a:lnTo>
              </a:path>
            </a:pathLst>
          </a:custGeom>
          <a:noFill/>
          <a:ln w="12700">
            <a:solidFill>
              <a:srgbClr val="231F20"/>
            </a:solidFill>
            <a:prstDash val="solid"/>
            <a:round/>
            <a:headEnd/>
            <a:tailEnd/>
          </a:ln>
        </p:spPr>
        <p:txBody>
          <a:bodyPr/>
          <a:lstStyle/>
          <a:p>
            <a:endParaRPr lang="en-US"/>
          </a:p>
        </p:txBody>
      </p:sp>
      <p:sp>
        <p:nvSpPr>
          <p:cNvPr id="59408" name="Freeform 16"/>
          <p:cNvSpPr>
            <a:spLocks/>
          </p:cNvSpPr>
          <p:nvPr/>
        </p:nvSpPr>
        <p:spPr bwMode="auto">
          <a:xfrm>
            <a:off x="3027363" y="2232025"/>
            <a:ext cx="1336675" cy="1588"/>
          </a:xfrm>
          <a:custGeom>
            <a:avLst/>
            <a:gdLst/>
            <a:ahLst/>
            <a:cxnLst>
              <a:cxn ang="0">
                <a:pos x="0" y="0"/>
              </a:cxn>
              <a:cxn ang="0">
                <a:pos x="318" y="0"/>
              </a:cxn>
              <a:cxn ang="0">
                <a:pos x="842" y="0"/>
              </a:cxn>
            </a:cxnLst>
            <a:rect l="0" t="0" r="r" b="b"/>
            <a:pathLst>
              <a:path w="842">
                <a:moveTo>
                  <a:pt x="0" y="0"/>
                </a:moveTo>
                <a:lnTo>
                  <a:pt x="318" y="0"/>
                </a:lnTo>
                <a:lnTo>
                  <a:pt x="842" y="0"/>
                </a:lnTo>
              </a:path>
            </a:pathLst>
          </a:custGeom>
          <a:noFill/>
          <a:ln w="12700">
            <a:solidFill>
              <a:srgbClr val="231F20"/>
            </a:solidFill>
            <a:prstDash val="solid"/>
            <a:round/>
            <a:headEnd/>
            <a:tailEnd/>
          </a:ln>
        </p:spPr>
        <p:txBody>
          <a:bodyPr/>
          <a:lstStyle/>
          <a:p>
            <a:endParaRPr lang="en-US"/>
          </a:p>
        </p:txBody>
      </p:sp>
      <p:sp>
        <p:nvSpPr>
          <p:cNvPr id="59409" name="Freeform 17"/>
          <p:cNvSpPr>
            <a:spLocks/>
          </p:cNvSpPr>
          <p:nvPr/>
        </p:nvSpPr>
        <p:spPr bwMode="auto">
          <a:xfrm>
            <a:off x="3246438" y="4792663"/>
            <a:ext cx="1047750" cy="752475"/>
          </a:xfrm>
          <a:custGeom>
            <a:avLst/>
            <a:gdLst/>
            <a:ahLst/>
            <a:cxnLst>
              <a:cxn ang="0">
                <a:pos x="0" y="474"/>
              </a:cxn>
              <a:cxn ang="0">
                <a:pos x="218" y="474"/>
              </a:cxn>
              <a:cxn ang="0">
                <a:pos x="660" y="0"/>
              </a:cxn>
            </a:cxnLst>
            <a:rect l="0" t="0" r="r" b="b"/>
            <a:pathLst>
              <a:path w="660" h="474">
                <a:moveTo>
                  <a:pt x="0" y="474"/>
                </a:moveTo>
                <a:lnTo>
                  <a:pt x="218" y="474"/>
                </a:lnTo>
                <a:lnTo>
                  <a:pt x="660" y="0"/>
                </a:lnTo>
              </a:path>
            </a:pathLst>
          </a:custGeom>
          <a:noFill/>
          <a:ln w="12700">
            <a:solidFill>
              <a:srgbClr val="231F20"/>
            </a:solidFill>
            <a:prstDash val="solid"/>
            <a:round/>
            <a:headEnd/>
            <a:tailEnd/>
          </a:ln>
        </p:spPr>
        <p:txBody>
          <a:bodyPr/>
          <a:lstStyle/>
          <a:p>
            <a:endParaRPr lang="en-US"/>
          </a:p>
        </p:txBody>
      </p:sp>
      <p:sp>
        <p:nvSpPr>
          <p:cNvPr id="59410" name="Freeform 18"/>
          <p:cNvSpPr>
            <a:spLocks/>
          </p:cNvSpPr>
          <p:nvPr/>
        </p:nvSpPr>
        <p:spPr bwMode="auto">
          <a:xfrm>
            <a:off x="5410200" y="1822450"/>
            <a:ext cx="1409700" cy="520700"/>
          </a:xfrm>
          <a:custGeom>
            <a:avLst/>
            <a:gdLst/>
            <a:ahLst/>
            <a:cxnLst>
              <a:cxn ang="0">
                <a:pos x="888" y="0"/>
              </a:cxn>
              <a:cxn ang="0">
                <a:pos x="732" y="0"/>
              </a:cxn>
              <a:cxn ang="0">
                <a:pos x="0" y="328"/>
              </a:cxn>
            </a:cxnLst>
            <a:rect l="0" t="0" r="r" b="b"/>
            <a:pathLst>
              <a:path w="888" h="328">
                <a:moveTo>
                  <a:pt x="888" y="0"/>
                </a:moveTo>
                <a:lnTo>
                  <a:pt x="732" y="0"/>
                </a:lnTo>
                <a:lnTo>
                  <a:pt x="0" y="328"/>
                </a:lnTo>
              </a:path>
            </a:pathLst>
          </a:custGeom>
          <a:noFill/>
          <a:ln w="12700">
            <a:solidFill>
              <a:srgbClr val="231F20"/>
            </a:solidFill>
            <a:prstDash val="solid"/>
            <a:round/>
            <a:headEnd/>
            <a:tailEnd/>
          </a:ln>
        </p:spPr>
        <p:txBody>
          <a:bodyPr/>
          <a:lstStyle/>
          <a:p>
            <a:endParaRPr lang="en-US"/>
          </a:p>
        </p:txBody>
      </p:sp>
      <p:sp>
        <p:nvSpPr>
          <p:cNvPr id="59411" name="Line 19"/>
          <p:cNvSpPr>
            <a:spLocks noChangeShapeType="1"/>
          </p:cNvSpPr>
          <p:nvPr/>
        </p:nvSpPr>
        <p:spPr bwMode="auto">
          <a:xfrm flipV="1">
            <a:off x="3592513" y="4884738"/>
            <a:ext cx="2233612" cy="660400"/>
          </a:xfrm>
          <a:prstGeom prst="line">
            <a:avLst/>
          </a:prstGeom>
          <a:noFill/>
          <a:ln w="12700">
            <a:solidFill>
              <a:srgbClr val="231F20"/>
            </a:solidFill>
            <a:round/>
            <a:headEnd/>
            <a:tailEnd/>
          </a:ln>
        </p:spPr>
        <p:txBody>
          <a:bodyPr/>
          <a:lstStyle/>
          <a:p>
            <a:endParaRPr lang="en-US"/>
          </a:p>
        </p:txBody>
      </p:sp>
      <p:sp>
        <p:nvSpPr>
          <p:cNvPr id="59412" name="Line 20"/>
          <p:cNvSpPr>
            <a:spLocks noChangeShapeType="1"/>
          </p:cNvSpPr>
          <p:nvPr/>
        </p:nvSpPr>
        <p:spPr bwMode="auto">
          <a:xfrm flipH="1">
            <a:off x="5454650" y="1822450"/>
            <a:ext cx="1117600" cy="736600"/>
          </a:xfrm>
          <a:prstGeom prst="line">
            <a:avLst/>
          </a:prstGeom>
          <a:noFill/>
          <a:ln w="12700">
            <a:solidFill>
              <a:srgbClr val="231F20"/>
            </a:solidFill>
            <a:round/>
            <a:headEnd/>
            <a:tailEnd/>
          </a:ln>
        </p:spPr>
        <p:txBody>
          <a:bodyPr/>
          <a:lstStyle/>
          <a:p>
            <a:endParaRPr lang="en-US"/>
          </a:p>
        </p:txBody>
      </p:sp>
      <p:sp>
        <p:nvSpPr>
          <p:cNvPr id="59413" name="Freeform 21"/>
          <p:cNvSpPr>
            <a:spLocks/>
          </p:cNvSpPr>
          <p:nvPr/>
        </p:nvSpPr>
        <p:spPr bwMode="auto">
          <a:xfrm>
            <a:off x="5670550" y="2235200"/>
            <a:ext cx="1136650" cy="457200"/>
          </a:xfrm>
          <a:custGeom>
            <a:avLst/>
            <a:gdLst/>
            <a:ahLst/>
            <a:cxnLst>
              <a:cxn ang="0">
                <a:pos x="716" y="0"/>
              </a:cxn>
              <a:cxn ang="0">
                <a:pos x="568" y="0"/>
              </a:cxn>
              <a:cxn ang="0">
                <a:pos x="0" y="288"/>
              </a:cxn>
            </a:cxnLst>
            <a:rect l="0" t="0" r="r" b="b"/>
            <a:pathLst>
              <a:path w="716" h="288">
                <a:moveTo>
                  <a:pt x="716" y="0"/>
                </a:moveTo>
                <a:lnTo>
                  <a:pt x="568" y="0"/>
                </a:lnTo>
                <a:lnTo>
                  <a:pt x="0" y="288"/>
                </a:lnTo>
              </a:path>
            </a:pathLst>
          </a:custGeom>
          <a:noFill/>
          <a:ln w="25400">
            <a:solidFill>
              <a:srgbClr val="FFFFFF"/>
            </a:solidFill>
            <a:prstDash val="solid"/>
            <a:round/>
            <a:headEnd/>
            <a:tailEnd/>
          </a:ln>
        </p:spPr>
        <p:txBody>
          <a:bodyPr/>
          <a:lstStyle/>
          <a:p>
            <a:endParaRPr lang="en-US"/>
          </a:p>
        </p:txBody>
      </p:sp>
      <p:sp>
        <p:nvSpPr>
          <p:cNvPr id="59414" name="Freeform 22"/>
          <p:cNvSpPr>
            <a:spLocks/>
          </p:cNvSpPr>
          <p:nvPr/>
        </p:nvSpPr>
        <p:spPr bwMode="auto">
          <a:xfrm>
            <a:off x="5670550" y="2232025"/>
            <a:ext cx="1136650" cy="460375"/>
          </a:xfrm>
          <a:custGeom>
            <a:avLst/>
            <a:gdLst/>
            <a:ahLst/>
            <a:cxnLst>
              <a:cxn ang="0">
                <a:pos x="716" y="0"/>
              </a:cxn>
              <a:cxn ang="0">
                <a:pos x="568" y="0"/>
              </a:cxn>
              <a:cxn ang="0">
                <a:pos x="0" y="290"/>
              </a:cxn>
            </a:cxnLst>
            <a:rect l="0" t="0" r="r" b="b"/>
            <a:pathLst>
              <a:path w="716" h="290">
                <a:moveTo>
                  <a:pt x="716" y="0"/>
                </a:moveTo>
                <a:lnTo>
                  <a:pt x="568" y="0"/>
                </a:lnTo>
                <a:lnTo>
                  <a:pt x="0" y="290"/>
                </a:lnTo>
              </a:path>
            </a:pathLst>
          </a:custGeom>
          <a:noFill/>
          <a:ln w="12700">
            <a:solidFill>
              <a:srgbClr val="231F20"/>
            </a:solidFill>
            <a:prstDash val="solid"/>
            <a:round/>
            <a:headEnd/>
            <a:tailEnd/>
          </a:ln>
        </p:spPr>
        <p:txBody>
          <a:bodyPr/>
          <a:lstStyle/>
          <a:p>
            <a:endParaRPr lang="en-US"/>
          </a:p>
        </p:txBody>
      </p:sp>
      <p:sp>
        <p:nvSpPr>
          <p:cNvPr id="59415" name="Rectangle 23"/>
          <p:cNvSpPr>
            <a:spLocks noChangeArrowheads="1"/>
          </p:cNvSpPr>
          <p:nvPr/>
        </p:nvSpPr>
        <p:spPr bwMode="auto">
          <a:xfrm>
            <a:off x="793750" y="2398713"/>
            <a:ext cx="2908300" cy="322262"/>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charset="0"/>
              </a:rPr>
              <a:t>Chromatin (condensed)</a:t>
            </a:r>
            <a:endParaRPr lang="en-US" sz="1800">
              <a:latin typeface="Arial" charset="0"/>
            </a:endParaRPr>
          </a:p>
        </p:txBody>
      </p:sp>
      <p:sp>
        <p:nvSpPr>
          <p:cNvPr id="59416" name="Rectangle 24"/>
          <p:cNvSpPr>
            <a:spLocks noChangeArrowheads="1"/>
          </p:cNvSpPr>
          <p:nvPr/>
        </p:nvSpPr>
        <p:spPr bwMode="auto">
          <a:xfrm>
            <a:off x="787400" y="2052638"/>
            <a:ext cx="2184400" cy="322262"/>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charset="0"/>
              </a:rPr>
              <a:t>Nuclear envelope</a:t>
            </a:r>
            <a:endParaRPr lang="en-US" sz="1800">
              <a:latin typeface="Arial" charset="0"/>
            </a:endParaRPr>
          </a:p>
        </p:txBody>
      </p:sp>
      <p:sp>
        <p:nvSpPr>
          <p:cNvPr id="59417" name="Rectangle 25"/>
          <p:cNvSpPr>
            <a:spLocks noChangeArrowheads="1"/>
          </p:cNvSpPr>
          <p:nvPr/>
        </p:nvSpPr>
        <p:spPr bwMode="auto">
          <a:xfrm>
            <a:off x="6842125" y="2119313"/>
            <a:ext cx="8890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Nucleus</a:t>
            </a:r>
            <a:endParaRPr lang="en-US" sz="1800" b="1">
              <a:latin typeface="Arial" charset="0"/>
            </a:endParaRPr>
          </a:p>
        </p:txBody>
      </p:sp>
      <p:sp>
        <p:nvSpPr>
          <p:cNvPr id="59418" name="Rectangle 26"/>
          <p:cNvSpPr>
            <a:spLocks noChangeArrowheads="1"/>
          </p:cNvSpPr>
          <p:nvPr/>
        </p:nvSpPr>
        <p:spPr bwMode="auto">
          <a:xfrm>
            <a:off x="6842125" y="1709738"/>
            <a:ext cx="15240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Nuclear pores</a:t>
            </a:r>
            <a:endParaRPr lang="en-US" sz="1800" b="1">
              <a:latin typeface="Arial" charset="0"/>
            </a:endParaRPr>
          </a:p>
        </p:txBody>
      </p:sp>
      <p:sp>
        <p:nvSpPr>
          <p:cNvPr id="59419" name="Rectangle 27"/>
          <p:cNvSpPr>
            <a:spLocks noChangeArrowheads="1"/>
          </p:cNvSpPr>
          <p:nvPr/>
        </p:nvSpPr>
        <p:spPr bwMode="auto">
          <a:xfrm>
            <a:off x="787400" y="2770188"/>
            <a:ext cx="1244600" cy="322262"/>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charset="0"/>
              </a:rPr>
              <a:t>Nucleolus</a:t>
            </a:r>
            <a:endParaRPr lang="en-US" sz="1800">
              <a:latin typeface="Arial" charset="0"/>
            </a:endParaRPr>
          </a:p>
        </p:txBody>
      </p:sp>
      <p:sp>
        <p:nvSpPr>
          <p:cNvPr id="59420" name="Rectangle 28"/>
          <p:cNvSpPr>
            <a:spLocks noChangeArrowheads="1"/>
          </p:cNvSpPr>
          <p:nvPr/>
        </p:nvSpPr>
        <p:spPr bwMode="auto">
          <a:xfrm>
            <a:off x="790575" y="5424488"/>
            <a:ext cx="24130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Cisternae of rough ER</a:t>
            </a:r>
            <a:endParaRPr lang="en-US" sz="1800" b="1">
              <a:latin typeface="Arial" charset="0"/>
            </a:endParaRPr>
          </a:p>
        </p:txBody>
      </p:sp>
      <p:sp>
        <p:nvSpPr>
          <p:cNvPr id="59421" name="Rectangle 29"/>
          <p:cNvSpPr>
            <a:spLocks noChangeArrowheads="1"/>
          </p:cNvSpPr>
          <p:nvPr/>
        </p:nvSpPr>
        <p:spPr bwMode="auto">
          <a:xfrm>
            <a:off x="793750" y="6110288"/>
            <a:ext cx="330200" cy="322262"/>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charset="0"/>
              </a:rPr>
              <a:t>(a)</a:t>
            </a:r>
            <a:endParaRPr lang="en-US" sz="1800">
              <a:latin typeface="Arial" charset="0"/>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Rectangle 4"/>
          <p:cNvSpPr>
            <a:spLocks noGrp="1" noChangeArrowheads="1"/>
          </p:cNvSpPr>
          <p:nvPr>
            <p:ph type="title"/>
          </p:nvPr>
        </p:nvSpPr>
        <p:spPr/>
        <p:txBody>
          <a:bodyPr/>
          <a:lstStyle/>
          <a:p>
            <a:r>
              <a:rPr lang="en-US"/>
              <a:t>Nuclear Envelope</a:t>
            </a:r>
          </a:p>
        </p:txBody>
      </p:sp>
      <p:sp>
        <p:nvSpPr>
          <p:cNvPr id="60421" name="Rectangle 5"/>
          <p:cNvSpPr>
            <a:spLocks noGrp="1" noChangeArrowheads="1"/>
          </p:cNvSpPr>
          <p:nvPr>
            <p:ph type="body" idx="1"/>
          </p:nvPr>
        </p:nvSpPr>
        <p:spPr/>
        <p:txBody>
          <a:bodyPr/>
          <a:lstStyle/>
          <a:p>
            <a:r>
              <a:rPr lang="en-US"/>
              <a:t>Double-membrane barrier containing pores</a:t>
            </a:r>
          </a:p>
          <a:p>
            <a:r>
              <a:rPr lang="en-US"/>
              <a:t>Outer layer is continuous with rough ER and bears ribosomes</a:t>
            </a:r>
          </a:p>
          <a:p>
            <a:r>
              <a:rPr lang="en-US"/>
              <a:t>Inner lining (nuclear lamina) maintains shape of nucleus</a:t>
            </a:r>
          </a:p>
          <a:p>
            <a:r>
              <a:rPr lang="en-US"/>
              <a:t>Pore complex regulates transport of large molecules into and out of nucleus</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Rectangle 4"/>
          <p:cNvSpPr>
            <a:spLocks noChangeArrowheads="1"/>
          </p:cNvSpPr>
          <p:nvPr/>
        </p:nvSpPr>
        <p:spPr bwMode="auto">
          <a:xfrm>
            <a:off x="8058150" y="6581775"/>
            <a:ext cx="1082675" cy="274638"/>
          </a:xfrm>
          <a:prstGeom prst="rect">
            <a:avLst/>
          </a:prstGeom>
          <a:noFill/>
          <a:ln w="9525">
            <a:noFill/>
            <a:miter lim="800000"/>
            <a:headEnd/>
            <a:tailEnd/>
          </a:ln>
          <a:effectLst/>
        </p:spPr>
        <p:txBody>
          <a:bodyPr wrap="none">
            <a:spAutoFit/>
          </a:bodyPr>
          <a:lstStyle/>
          <a:p>
            <a:pPr algn="r"/>
            <a:r>
              <a:rPr lang="en-US" sz="1200" b="1">
                <a:latin typeface="Arial" charset="0"/>
              </a:rPr>
              <a:t>Figure 3.29b</a:t>
            </a:r>
          </a:p>
        </p:txBody>
      </p:sp>
      <p:pic>
        <p:nvPicPr>
          <p:cNvPr id="62471" name="Picture 7" descr="figure_03_29b"/>
          <p:cNvPicPr>
            <a:picLocks noChangeAspect="1" noChangeArrowheads="1"/>
          </p:cNvPicPr>
          <p:nvPr/>
        </p:nvPicPr>
        <p:blipFill>
          <a:blip r:embed="rId2" cstate="print"/>
          <a:srcRect/>
          <a:stretch>
            <a:fillRect/>
          </a:stretch>
        </p:blipFill>
        <p:spPr bwMode="auto">
          <a:xfrm>
            <a:off x="455613" y="493713"/>
            <a:ext cx="8231187" cy="5868987"/>
          </a:xfrm>
          <a:prstGeom prst="rect">
            <a:avLst/>
          </a:prstGeom>
          <a:noFill/>
        </p:spPr>
      </p:pic>
      <p:sp>
        <p:nvSpPr>
          <p:cNvPr id="62472" name="Freeform 8"/>
          <p:cNvSpPr>
            <a:spLocks/>
          </p:cNvSpPr>
          <p:nvPr/>
        </p:nvSpPr>
        <p:spPr bwMode="auto">
          <a:xfrm>
            <a:off x="1338263" y="2582863"/>
            <a:ext cx="1146175" cy="3175"/>
          </a:xfrm>
          <a:custGeom>
            <a:avLst/>
            <a:gdLst/>
            <a:ahLst/>
            <a:cxnLst>
              <a:cxn ang="0">
                <a:pos x="0" y="2"/>
              </a:cxn>
              <a:cxn ang="0">
                <a:pos x="272" y="2"/>
              </a:cxn>
              <a:cxn ang="0">
                <a:pos x="722" y="0"/>
              </a:cxn>
            </a:cxnLst>
            <a:rect l="0" t="0" r="r" b="b"/>
            <a:pathLst>
              <a:path w="722" h="2">
                <a:moveTo>
                  <a:pt x="0" y="2"/>
                </a:moveTo>
                <a:lnTo>
                  <a:pt x="272" y="2"/>
                </a:lnTo>
                <a:lnTo>
                  <a:pt x="722" y="0"/>
                </a:lnTo>
              </a:path>
            </a:pathLst>
          </a:custGeom>
          <a:noFill/>
          <a:ln w="25400">
            <a:solidFill>
              <a:srgbClr val="FFFFFF"/>
            </a:solidFill>
            <a:prstDash val="solid"/>
            <a:round/>
            <a:headEnd/>
            <a:tailEnd/>
          </a:ln>
        </p:spPr>
        <p:txBody>
          <a:bodyPr/>
          <a:lstStyle/>
          <a:p>
            <a:endParaRPr lang="en-US"/>
          </a:p>
        </p:txBody>
      </p:sp>
      <p:sp>
        <p:nvSpPr>
          <p:cNvPr id="62473" name="Freeform 9"/>
          <p:cNvSpPr>
            <a:spLocks/>
          </p:cNvSpPr>
          <p:nvPr/>
        </p:nvSpPr>
        <p:spPr bwMode="auto">
          <a:xfrm>
            <a:off x="1373188" y="2998788"/>
            <a:ext cx="762000" cy="295275"/>
          </a:xfrm>
          <a:custGeom>
            <a:avLst/>
            <a:gdLst/>
            <a:ahLst/>
            <a:cxnLst>
              <a:cxn ang="0">
                <a:pos x="0" y="184"/>
              </a:cxn>
              <a:cxn ang="0">
                <a:pos x="184" y="186"/>
              </a:cxn>
              <a:cxn ang="0">
                <a:pos x="480" y="0"/>
              </a:cxn>
            </a:cxnLst>
            <a:rect l="0" t="0" r="r" b="b"/>
            <a:pathLst>
              <a:path w="480" h="186">
                <a:moveTo>
                  <a:pt x="0" y="184"/>
                </a:moveTo>
                <a:lnTo>
                  <a:pt x="184" y="186"/>
                </a:lnTo>
                <a:lnTo>
                  <a:pt x="480" y="0"/>
                </a:lnTo>
              </a:path>
            </a:pathLst>
          </a:custGeom>
          <a:noFill/>
          <a:ln w="25400">
            <a:solidFill>
              <a:srgbClr val="FFFFFF"/>
            </a:solidFill>
            <a:prstDash val="solid"/>
            <a:round/>
            <a:headEnd/>
            <a:tailEnd/>
          </a:ln>
        </p:spPr>
        <p:txBody>
          <a:bodyPr/>
          <a:lstStyle/>
          <a:p>
            <a:endParaRPr lang="en-US"/>
          </a:p>
        </p:txBody>
      </p:sp>
      <p:sp>
        <p:nvSpPr>
          <p:cNvPr id="62474" name="Freeform 10"/>
          <p:cNvSpPr>
            <a:spLocks/>
          </p:cNvSpPr>
          <p:nvPr/>
        </p:nvSpPr>
        <p:spPr bwMode="auto">
          <a:xfrm>
            <a:off x="1509713" y="1766888"/>
            <a:ext cx="2282825" cy="514350"/>
          </a:xfrm>
          <a:custGeom>
            <a:avLst/>
            <a:gdLst/>
            <a:ahLst/>
            <a:cxnLst>
              <a:cxn ang="0">
                <a:pos x="1438" y="324"/>
              </a:cxn>
              <a:cxn ang="0">
                <a:pos x="150" y="0"/>
              </a:cxn>
              <a:cxn ang="0">
                <a:pos x="0" y="0"/>
              </a:cxn>
            </a:cxnLst>
            <a:rect l="0" t="0" r="r" b="b"/>
            <a:pathLst>
              <a:path w="1438" h="324">
                <a:moveTo>
                  <a:pt x="1438" y="324"/>
                </a:moveTo>
                <a:lnTo>
                  <a:pt x="150" y="0"/>
                </a:lnTo>
                <a:lnTo>
                  <a:pt x="0" y="0"/>
                </a:lnTo>
              </a:path>
            </a:pathLst>
          </a:custGeom>
          <a:noFill/>
          <a:ln w="25400">
            <a:solidFill>
              <a:srgbClr val="FFFFFF"/>
            </a:solidFill>
            <a:prstDash val="solid"/>
            <a:round/>
            <a:headEnd/>
            <a:tailEnd/>
          </a:ln>
        </p:spPr>
        <p:txBody>
          <a:bodyPr/>
          <a:lstStyle/>
          <a:p>
            <a:endParaRPr lang="en-US"/>
          </a:p>
        </p:txBody>
      </p:sp>
      <p:sp>
        <p:nvSpPr>
          <p:cNvPr id="62475" name="Freeform 11"/>
          <p:cNvSpPr>
            <a:spLocks/>
          </p:cNvSpPr>
          <p:nvPr/>
        </p:nvSpPr>
        <p:spPr bwMode="auto">
          <a:xfrm>
            <a:off x="1373188" y="2582863"/>
            <a:ext cx="1111250" cy="3175"/>
          </a:xfrm>
          <a:custGeom>
            <a:avLst/>
            <a:gdLst/>
            <a:ahLst/>
            <a:cxnLst>
              <a:cxn ang="0">
                <a:pos x="0" y="2"/>
              </a:cxn>
              <a:cxn ang="0">
                <a:pos x="250" y="2"/>
              </a:cxn>
              <a:cxn ang="0">
                <a:pos x="700" y="0"/>
              </a:cxn>
            </a:cxnLst>
            <a:rect l="0" t="0" r="r" b="b"/>
            <a:pathLst>
              <a:path w="700" h="2">
                <a:moveTo>
                  <a:pt x="0" y="2"/>
                </a:moveTo>
                <a:lnTo>
                  <a:pt x="250" y="2"/>
                </a:lnTo>
                <a:lnTo>
                  <a:pt x="700" y="0"/>
                </a:lnTo>
              </a:path>
            </a:pathLst>
          </a:custGeom>
          <a:noFill/>
          <a:ln w="12700">
            <a:solidFill>
              <a:srgbClr val="231F20"/>
            </a:solidFill>
            <a:prstDash val="solid"/>
            <a:round/>
            <a:headEnd/>
            <a:tailEnd/>
          </a:ln>
        </p:spPr>
        <p:txBody>
          <a:bodyPr/>
          <a:lstStyle/>
          <a:p>
            <a:endParaRPr lang="en-US"/>
          </a:p>
        </p:txBody>
      </p:sp>
      <p:sp>
        <p:nvSpPr>
          <p:cNvPr id="62476" name="Freeform 12"/>
          <p:cNvSpPr>
            <a:spLocks/>
          </p:cNvSpPr>
          <p:nvPr/>
        </p:nvSpPr>
        <p:spPr bwMode="auto">
          <a:xfrm>
            <a:off x="1373188" y="2998788"/>
            <a:ext cx="762000" cy="295275"/>
          </a:xfrm>
          <a:custGeom>
            <a:avLst/>
            <a:gdLst/>
            <a:ahLst/>
            <a:cxnLst>
              <a:cxn ang="0">
                <a:pos x="0" y="184"/>
              </a:cxn>
              <a:cxn ang="0">
                <a:pos x="184" y="186"/>
              </a:cxn>
              <a:cxn ang="0">
                <a:pos x="480" y="0"/>
              </a:cxn>
            </a:cxnLst>
            <a:rect l="0" t="0" r="r" b="b"/>
            <a:pathLst>
              <a:path w="480" h="186">
                <a:moveTo>
                  <a:pt x="0" y="184"/>
                </a:moveTo>
                <a:lnTo>
                  <a:pt x="184" y="186"/>
                </a:lnTo>
                <a:lnTo>
                  <a:pt x="480" y="0"/>
                </a:lnTo>
              </a:path>
            </a:pathLst>
          </a:custGeom>
          <a:noFill/>
          <a:ln w="12700">
            <a:solidFill>
              <a:srgbClr val="231F20"/>
            </a:solidFill>
            <a:prstDash val="solid"/>
            <a:round/>
            <a:headEnd/>
            <a:tailEnd/>
          </a:ln>
        </p:spPr>
        <p:txBody>
          <a:bodyPr/>
          <a:lstStyle/>
          <a:p>
            <a:endParaRPr lang="en-US"/>
          </a:p>
        </p:txBody>
      </p:sp>
      <p:sp>
        <p:nvSpPr>
          <p:cNvPr id="62477" name="Line 13"/>
          <p:cNvSpPr>
            <a:spLocks noChangeShapeType="1"/>
          </p:cNvSpPr>
          <p:nvPr/>
        </p:nvSpPr>
        <p:spPr bwMode="auto">
          <a:xfrm>
            <a:off x="1770063" y="2586038"/>
            <a:ext cx="466725" cy="260350"/>
          </a:xfrm>
          <a:prstGeom prst="line">
            <a:avLst/>
          </a:prstGeom>
          <a:noFill/>
          <a:ln w="25400">
            <a:solidFill>
              <a:srgbClr val="FFFFFF"/>
            </a:solidFill>
            <a:round/>
            <a:headEnd/>
            <a:tailEnd/>
          </a:ln>
        </p:spPr>
        <p:txBody>
          <a:bodyPr/>
          <a:lstStyle/>
          <a:p>
            <a:endParaRPr lang="en-US"/>
          </a:p>
        </p:txBody>
      </p:sp>
      <p:sp>
        <p:nvSpPr>
          <p:cNvPr id="62478" name="Line 14"/>
          <p:cNvSpPr>
            <a:spLocks noChangeShapeType="1"/>
          </p:cNvSpPr>
          <p:nvPr/>
        </p:nvSpPr>
        <p:spPr bwMode="auto">
          <a:xfrm>
            <a:off x="1770063" y="2586038"/>
            <a:ext cx="466725" cy="260350"/>
          </a:xfrm>
          <a:prstGeom prst="line">
            <a:avLst/>
          </a:prstGeom>
          <a:noFill/>
          <a:ln w="12700">
            <a:solidFill>
              <a:srgbClr val="231F20"/>
            </a:solidFill>
            <a:round/>
            <a:headEnd/>
            <a:tailEnd/>
          </a:ln>
        </p:spPr>
        <p:txBody>
          <a:bodyPr/>
          <a:lstStyle/>
          <a:p>
            <a:endParaRPr lang="en-US"/>
          </a:p>
        </p:txBody>
      </p:sp>
      <p:sp>
        <p:nvSpPr>
          <p:cNvPr id="62479" name="Freeform 15"/>
          <p:cNvSpPr>
            <a:spLocks/>
          </p:cNvSpPr>
          <p:nvPr/>
        </p:nvSpPr>
        <p:spPr bwMode="auto">
          <a:xfrm>
            <a:off x="1544638" y="1766888"/>
            <a:ext cx="2247900" cy="514350"/>
          </a:xfrm>
          <a:custGeom>
            <a:avLst/>
            <a:gdLst/>
            <a:ahLst/>
            <a:cxnLst>
              <a:cxn ang="0">
                <a:pos x="1416" y="324"/>
              </a:cxn>
              <a:cxn ang="0">
                <a:pos x="128" y="0"/>
              </a:cxn>
              <a:cxn ang="0">
                <a:pos x="0" y="0"/>
              </a:cxn>
            </a:cxnLst>
            <a:rect l="0" t="0" r="r" b="b"/>
            <a:pathLst>
              <a:path w="1416" h="324">
                <a:moveTo>
                  <a:pt x="1416" y="324"/>
                </a:moveTo>
                <a:lnTo>
                  <a:pt x="128" y="0"/>
                </a:lnTo>
                <a:lnTo>
                  <a:pt x="0" y="0"/>
                </a:lnTo>
              </a:path>
            </a:pathLst>
          </a:custGeom>
          <a:noFill/>
          <a:ln w="12700">
            <a:solidFill>
              <a:srgbClr val="231F20"/>
            </a:solidFill>
            <a:prstDash val="solid"/>
            <a:round/>
            <a:headEnd/>
            <a:tailEnd/>
          </a:ln>
        </p:spPr>
        <p:txBody>
          <a:bodyPr/>
          <a:lstStyle/>
          <a:p>
            <a:endParaRPr lang="en-US"/>
          </a:p>
        </p:txBody>
      </p:sp>
      <p:sp>
        <p:nvSpPr>
          <p:cNvPr id="62480" name="Rectangle 16"/>
          <p:cNvSpPr>
            <a:spLocks noChangeArrowheads="1"/>
          </p:cNvSpPr>
          <p:nvPr/>
        </p:nvSpPr>
        <p:spPr bwMode="auto">
          <a:xfrm>
            <a:off x="457200" y="3159125"/>
            <a:ext cx="889000" cy="274638"/>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Nucleus</a:t>
            </a:r>
            <a:endParaRPr lang="en-US" sz="1800" b="1">
              <a:latin typeface="Arial" charset="0"/>
            </a:endParaRPr>
          </a:p>
        </p:txBody>
      </p:sp>
      <p:sp>
        <p:nvSpPr>
          <p:cNvPr id="62481" name="Rectangle 17"/>
          <p:cNvSpPr>
            <a:spLocks noChangeArrowheads="1"/>
          </p:cNvSpPr>
          <p:nvPr/>
        </p:nvSpPr>
        <p:spPr bwMode="auto">
          <a:xfrm>
            <a:off x="457200" y="2463800"/>
            <a:ext cx="838200" cy="549275"/>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Nuclear</a:t>
            </a:r>
          </a:p>
          <a:p>
            <a:r>
              <a:rPr lang="en-US" sz="1800" b="1">
                <a:solidFill>
                  <a:srgbClr val="231F20"/>
                </a:solidFill>
                <a:latin typeface="Arial" charset="0"/>
              </a:rPr>
              <a:t>pores</a:t>
            </a:r>
            <a:endParaRPr lang="en-US" sz="1800" b="1">
              <a:latin typeface="Arial" charset="0"/>
            </a:endParaRPr>
          </a:p>
        </p:txBody>
      </p:sp>
      <p:sp>
        <p:nvSpPr>
          <p:cNvPr id="62482" name="Rectangle 18"/>
          <p:cNvSpPr>
            <a:spLocks noChangeArrowheads="1"/>
          </p:cNvSpPr>
          <p:nvPr/>
        </p:nvSpPr>
        <p:spPr bwMode="auto">
          <a:xfrm>
            <a:off x="457200" y="1622425"/>
            <a:ext cx="1308100" cy="823913"/>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Fracture</a:t>
            </a:r>
          </a:p>
          <a:p>
            <a:r>
              <a:rPr lang="en-US" sz="1800" b="1">
                <a:solidFill>
                  <a:srgbClr val="231F20"/>
                </a:solidFill>
                <a:latin typeface="Arial" charset="0"/>
              </a:rPr>
              <a:t>line of outer</a:t>
            </a:r>
            <a:endParaRPr lang="en-US" sz="1800" b="1">
              <a:latin typeface="Arial" charset="0"/>
            </a:endParaRPr>
          </a:p>
          <a:p>
            <a:r>
              <a:rPr lang="en-US" sz="1800" b="1">
                <a:solidFill>
                  <a:srgbClr val="231F20"/>
                </a:solidFill>
                <a:latin typeface="Arial" charset="0"/>
              </a:rPr>
              <a:t>membrane</a:t>
            </a:r>
            <a:endParaRPr lang="en-US" sz="1800" b="1">
              <a:latin typeface="Arial" charset="0"/>
            </a:endParaRPr>
          </a:p>
        </p:txBody>
      </p:sp>
      <p:sp>
        <p:nvSpPr>
          <p:cNvPr id="62483" name="Rectangle 19"/>
          <p:cNvSpPr>
            <a:spLocks noChangeArrowheads="1"/>
          </p:cNvSpPr>
          <p:nvPr/>
        </p:nvSpPr>
        <p:spPr bwMode="auto">
          <a:xfrm>
            <a:off x="1920875" y="5565775"/>
            <a:ext cx="3124200" cy="871538"/>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charset="0"/>
              </a:rPr>
              <a:t>Nuclear pore complexes.</a:t>
            </a:r>
          </a:p>
          <a:p>
            <a:r>
              <a:rPr lang="en-US" sz="1800" b="1">
                <a:solidFill>
                  <a:srgbClr val="231F20"/>
                </a:solidFill>
                <a:latin typeface="Arial" charset="0"/>
              </a:rPr>
              <a:t>Each pore is ringed by</a:t>
            </a:r>
            <a:endParaRPr lang="en-US" sz="1800" b="1">
              <a:latin typeface="Arial" charset="0"/>
            </a:endParaRPr>
          </a:p>
          <a:p>
            <a:r>
              <a:rPr lang="en-US" sz="1800" b="1">
                <a:solidFill>
                  <a:srgbClr val="231F20"/>
                </a:solidFill>
                <a:latin typeface="Arial" charset="0"/>
              </a:rPr>
              <a:t>protein particles.</a:t>
            </a:r>
            <a:endParaRPr lang="en-US" sz="1800">
              <a:latin typeface="Arial" charset="0"/>
            </a:endParaRPr>
          </a:p>
        </p:txBody>
      </p:sp>
      <p:sp>
        <p:nvSpPr>
          <p:cNvPr id="62484" name="Rectangle 20"/>
          <p:cNvSpPr>
            <a:spLocks noChangeArrowheads="1"/>
          </p:cNvSpPr>
          <p:nvPr/>
        </p:nvSpPr>
        <p:spPr bwMode="auto">
          <a:xfrm>
            <a:off x="1920875" y="425450"/>
            <a:ext cx="3581400" cy="322263"/>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charset="0"/>
              </a:rPr>
              <a:t>Surface of nuclear envelope.</a:t>
            </a:r>
            <a:endParaRPr lang="en-US" sz="1800">
              <a:latin typeface="Arial" charset="0"/>
            </a:endParaRPr>
          </a:p>
        </p:txBody>
      </p:sp>
      <p:sp>
        <p:nvSpPr>
          <p:cNvPr id="62485" name="Rectangle 21"/>
          <p:cNvSpPr>
            <a:spLocks noChangeArrowheads="1"/>
          </p:cNvSpPr>
          <p:nvPr/>
        </p:nvSpPr>
        <p:spPr bwMode="auto">
          <a:xfrm>
            <a:off x="5184775" y="3648075"/>
            <a:ext cx="3238500" cy="1420813"/>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charset="0"/>
              </a:rPr>
              <a:t>Nuclear lamina. </a:t>
            </a:r>
            <a:r>
              <a:rPr lang="en-US" sz="1800" b="1">
                <a:solidFill>
                  <a:srgbClr val="231F20"/>
                </a:solidFill>
                <a:latin typeface="Arial" charset="0"/>
              </a:rPr>
              <a:t>The netlike</a:t>
            </a:r>
            <a:endParaRPr lang="en-US" sz="1800" b="1">
              <a:latin typeface="Arial" charset="0"/>
            </a:endParaRPr>
          </a:p>
          <a:p>
            <a:r>
              <a:rPr lang="en-US" sz="1800" b="1">
                <a:solidFill>
                  <a:srgbClr val="231F20"/>
                </a:solidFill>
                <a:latin typeface="Arial" charset="0"/>
              </a:rPr>
              <a:t>lamina composed of inter-</a:t>
            </a:r>
            <a:endParaRPr lang="en-US" sz="1800" b="1">
              <a:latin typeface="Arial" charset="0"/>
            </a:endParaRPr>
          </a:p>
          <a:p>
            <a:r>
              <a:rPr lang="en-US" sz="1800" b="1">
                <a:solidFill>
                  <a:srgbClr val="231F20"/>
                </a:solidFill>
                <a:latin typeface="Arial" charset="0"/>
              </a:rPr>
              <a:t>mediate filaments formed by</a:t>
            </a:r>
            <a:endParaRPr lang="en-US" sz="1800" b="1">
              <a:latin typeface="Arial" charset="0"/>
            </a:endParaRPr>
          </a:p>
          <a:p>
            <a:r>
              <a:rPr lang="en-US" sz="1800" b="1">
                <a:solidFill>
                  <a:srgbClr val="231F20"/>
                </a:solidFill>
                <a:latin typeface="Arial" charset="0"/>
              </a:rPr>
              <a:t>lamins lines the inner surface</a:t>
            </a:r>
            <a:endParaRPr lang="en-US" sz="1800" b="1">
              <a:latin typeface="Arial" charset="0"/>
            </a:endParaRPr>
          </a:p>
          <a:p>
            <a:r>
              <a:rPr lang="en-US" sz="1800" b="1">
                <a:solidFill>
                  <a:srgbClr val="231F20"/>
                </a:solidFill>
                <a:latin typeface="Arial" charset="0"/>
              </a:rPr>
              <a:t>of the nuclear envelope.</a:t>
            </a:r>
            <a:endParaRPr lang="en-US" sz="1800">
              <a:latin typeface="Arial" charset="0"/>
            </a:endParaRPr>
          </a:p>
        </p:txBody>
      </p:sp>
      <p:sp>
        <p:nvSpPr>
          <p:cNvPr id="62486" name="Rectangle 22"/>
          <p:cNvSpPr>
            <a:spLocks noChangeArrowheads="1"/>
          </p:cNvSpPr>
          <p:nvPr/>
        </p:nvSpPr>
        <p:spPr bwMode="auto">
          <a:xfrm>
            <a:off x="457200" y="6076950"/>
            <a:ext cx="330200" cy="322263"/>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charset="0"/>
              </a:rPr>
              <a:t>(b)</a:t>
            </a:r>
            <a:endParaRPr lang="en-US" sz="1800">
              <a:latin typeface="Arial" charset="0"/>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r>
              <a:rPr lang="en-US" dirty="0" smtClean="0"/>
              <a:t>Nuclear Pore</a:t>
            </a:r>
            <a:endParaRPr lang="en-US" dirty="0"/>
          </a:p>
        </p:txBody>
      </p:sp>
      <p:pic>
        <p:nvPicPr>
          <p:cNvPr id="4" name="Content Placeholder 3" descr="nuclear pore.jpg"/>
          <p:cNvPicPr>
            <a:picLocks noGrp="1" noChangeAspect="1"/>
          </p:cNvPicPr>
          <p:nvPr>
            <p:ph idx="1"/>
          </p:nvPr>
        </p:nvPicPr>
        <p:blipFill>
          <a:blip r:embed="rId2" cstate="print"/>
          <a:stretch>
            <a:fillRect/>
          </a:stretch>
        </p:blipFill>
        <p:spPr>
          <a:xfrm>
            <a:off x="2560320" y="822960"/>
            <a:ext cx="4226243" cy="5869781"/>
          </a:xfrm>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Rectangle 4"/>
          <p:cNvSpPr>
            <a:spLocks noGrp="1" noChangeArrowheads="1"/>
          </p:cNvSpPr>
          <p:nvPr>
            <p:ph type="title"/>
          </p:nvPr>
        </p:nvSpPr>
        <p:spPr/>
        <p:txBody>
          <a:bodyPr/>
          <a:lstStyle/>
          <a:p>
            <a:r>
              <a:rPr lang="en-US"/>
              <a:t>Nucleoli</a:t>
            </a:r>
          </a:p>
        </p:txBody>
      </p:sp>
      <p:sp>
        <p:nvSpPr>
          <p:cNvPr id="63493" name="Rectangle 5"/>
          <p:cNvSpPr>
            <a:spLocks noGrp="1" noChangeArrowheads="1"/>
          </p:cNvSpPr>
          <p:nvPr>
            <p:ph type="body" idx="1"/>
          </p:nvPr>
        </p:nvSpPr>
        <p:spPr/>
        <p:txBody>
          <a:bodyPr/>
          <a:lstStyle/>
          <a:p>
            <a:r>
              <a:rPr lang="en-US"/>
              <a:t>Dark-staining spherical bodies within nucleus</a:t>
            </a:r>
          </a:p>
          <a:p>
            <a:r>
              <a:rPr lang="en-US"/>
              <a:t>Involved in rRNA synthesis and ribosome subunit assembly</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en-US" dirty="0" smtClean="0"/>
              <a:t>DNA Folding in a Cell</a:t>
            </a:r>
            <a:endParaRPr lang="en-US" dirty="0"/>
          </a:p>
        </p:txBody>
      </p:sp>
      <p:sp>
        <p:nvSpPr>
          <p:cNvPr id="3" name="Content Placeholder 2"/>
          <p:cNvSpPr>
            <a:spLocks noGrp="1"/>
          </p:cNvSpPr>
          <p:nvPr>
            <p:ph idx="1"/>
          </p:nvPr>
        </p:nvSpPr>
        <p:spPr>
          <a:xfrm>
            <a:off x="228600" y="838200"/>
            <a:ext cx="8686800" cy="5638800"/>
          </a:xfrm>
        </p:spPr>
        <p:txBody>
          <a:bodyPr>
            <a:normAutofit fontScale="92500" lnSpcReduction="10000"/>
          </a:bodyPr>
          <a:lstStyle/>
          <a:p>
            <a:r>
              <a:rPr lang="en-US" dirty="0" smtClean="0"/>
              <a:t>The average human cell nucleus has a diameter of approximately 5 micrometers (5 x 10 </a:t>
            </a:r>
            <a:r>
              <a:rPr lang="en-US" baseline="30000" dirty="0" smtClean="0"/>
              <a:t>-6</a:t>
            </a:r>
            <a:r>
              <a:rPr lang="en-US" dirty="0" smtClean="0"/>
              <a:t> meter or 5 millionths of a meter)</a:t>
            </a:r>
          </a:p>
          <a:p>
            <a:r>
              <a:rPr lang="en-US" dirty="0" smtClean="0"/>
              <a:t>If we stretch out the DNA in a somatic cell in the human – it is approximately 2 meters in length – so you can see we need a heck of a good folding system for the DNA.  The DNA must be folded good so it can be read properly.</a:t>
            </a:r>
          </a:p>
          <a:p>
            <a:r>
              <a:rPr lang="en-US" dirty="0" smtClean="0"/>
              <a:t>The first action is to cut the 2 meters of DNA in a somatic cell into 46 pieces of genetic material – each about 4cm. – approximately 1.5 inches</a:t>
            </a:r>
          </a:p>
          <a:p>
            <a:r>
              <a:rPr lang="en-US" dirty="0" smtClean="0"/>
              <a:t>A Gamete (sex cell) has 23 pieces of genetic material</a:t>
            </a:r>
            <a:endParaRPr lang="en-US"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DNA Folding</a:t>
            </a:r>
            <a:br>
              <a:rPr lang="en-US" dirty="0" smtClean="0"/>
            </a:br>
            <a:r>
              <a:rPr lang="en-US" dirty="0" smtClean="0"/>
              <a:t>Next step is to fold all the 46 pieces</a:t>
            </a:r>
            <a:endParaRPr lang="en-US" dirty="0"/>
          </a:p>
        </p:txBody>
      </p:sp>
      <p:sp>
        <p:nvSpPr>
          <p:cNvPr id="3" name="Content Placeholder 2"/>
          <p:cNvSpPr>
            <a:spLocks noGrp="1"/>
          </p:cNvSpPr>
          <p:nvPr>
            <p:ph idx="1"/>
          </p:nvPr>
        </p:nvSpPr>
        <p:spPr/>
        <p:txBody>
          <a:bodyPr>
            <a:normAutofit fontScale="92500"/>
          </a:bodyPr>
          <a:lstStyle/>
          <a:p>
            <a:r>
              <a:rPr lang="en-US" dirty="0" smtClean="0"/>
              <a:t>1. Make </a:t>
            </a:r>
            <a:r>
              <a:rPr lang="en-US" b="1" dirty="0" smtClean="0"/>
              <a:t>Nucleosome</a:t>
            </a:r>
            <a:r>
              <a:rPr lang="en-US" dirty="0" smtClean="0"/>
              <a:t>- take a couple of loops of double stranded DNA and wrap it around some 8 globular proteins called histones.  The DNA gets thicker (10-nm) and somewhat shorter. It looks like thread wrapped around 8 marbles. </a:t>
            </a:r>
          </a:p>
          <a:p>
            <a:r>
              <a:rPr lang="en-US" dirty="0" smtClean="0"/>
              <a:t>2. Unfolded </a:t>
            </a:r>
            <a:r>
              <a:rPr lang="en-US" b="1" dirty="0" smtClean="0"/>
              <a:t>Chromatin</a:t>
            </a:r>
            <a:r>
              <a:rPr lang="en-US" dirty="0" smtClean="0"/>
              <a:t> Fiber (10nm) – the line up of all of the nucleosomes</a:t>
            </a:r>
          </a:p>
          <a:p>
            <a:r>
              <a:rPr lang="en-US" dirty="0" smtClean="0"/>
              <a:t>3. Folded Chromatin Fiber (30nm) – Coil the unfolded chromatin fiber around</a:t>
            </a:r>
            <a:endParaRPr lang="en-US"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en-US" dirty="0" smtClean="0"/>
              <a:t>DNA Folding</a:t>
            </a:r>
            <a:endParaRPr lang="en-US" dirty="0"/>
          </a:p>
        </p:txBody>
      </p:sp>
      <p:sp>
        <p:nvSpPr>
          <p:cNvPr id="3" name="Content Placeholder 2"/>
          <p:cNvSpPr>
            <a:spLocks noGrp="1"/>
          </p:cNvSpPr>
          <p:nvPr>
            <p:ph idx="1"/>
          </p:nvPr>
        </p:nvSpPr>
        <p:spPr>
          <a:xfrm>
            <a:off x="457200" y="838200"/>
            <a:ext cx="8229600" cy="5287963"/>
          </a:xfrm>
        </p:spPr>
        <p:txBody>
          <a:bodyPr/>
          <a:lstStyle/>
          <a:p>
            <a:r>
              <a:rPr lang="en-US" dirty="0" smtClean="0"/>
              <a:t>The 30nm Folded Chromatin fiber is then coiled into Loop Domains (300nm)</a:t>
            </a:r>
          </a:p>
          <a:p>
            <a:r>
              <a:rPr lang="en-US" dirty="0" smtClean="0"/>
              <a:t>During mitosis or meiosis – the DNA coils into a Chromosome fold (700nm)</a:t>
            </a:r>
          </a:p>
          <a:p>
            <a:r>
              <a:rPr lang="en-US" dirty="0" smtClean="0"/>
              <a:t>The DNA gets shorter but thicker</a:t>
            </a:r>
          </a:p>
          <a:p>
            <a:r>
              <a:rPr lang="en-US" dirty="0" smtClean="0"/>
              <a:t>Most of the time the DNA stays in the Loop Domain fold which is beyond good resolution of the light microscope (.2micrometer) </a:t>
            </a:r>
            <a:endParaRPr lang="en-US"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3" name="Rectangle 3"/>
          <p:cNvSpPr>
            <a:spLocks noGrp="1" noChangeArrowheads="1"/>
          </p:cNvSpPr>
          <p:nvPr>
            <p:ph type="body" idx="1"/>
          </p:nvPr>
        </p:nvSpPr>
        <p:spPr>
          <a:xfrm>
            <a:off x="196850" y="1176338"/>
            <a:ext cx="8610600" cy="2311400"/>
          </a:xfrm>
        </p:spPr>
        <p:txBody>
          <a:bodyPr/>
          <a:lstStyle/>
          <a:p>
            <a:r>
              <a:rPr lang="en-US" sz="3000" b="1"/>
              <a:t>Chromatin </a:t>
            </a:r>
            <a:r>
              <a:rPr lang="en-US" sz="3000"/>
              <a:t>is a complex of DNA and protein, and is found in the nucleus of eukaryotic cells</a:t>
            </a:r>
          </a:p>
          <a:p>
            <a:r>
              <a:rPr lang="en-US" sz="3000" b="1"/>
              <a:t>Histones </a:t>
            </a:r>
            <a:r>
              <a:rPr lang="en-US" sz="3000"/>
              <a:t>are proteins that are responsible for the first level of DNA packing in chromatin</a:t>
            </a:r>
          </a:p>
        </p:txBody>
      </p:sp>
      <p:sp>
        <p:nvSpPr>
          <p:cNvPr id="624644" name="Line 4"/>
          <p:cNvSpPr>
            <a:spLocks noChangeShapeType="1"/>
          </p:cNvSpPr>
          <p:nvPr/>
        </p:nvSpPr>
        <p:spPr bwMode="auto">
          <a:xfrm>
            <a:off x="304800" y="6553200"/>
            <a:ext cx="8534400" cy="0"/>
          </a:xfrm>
          <a:prstGeom prst="line">
            <a:avLst/>
          </a:prstGeom>
          <a:noFill/>
          <a:ln w="25400">
            <a:solidFill>
              <a:schemeClr val="hlink"/>
            </a:solidFill>
            <a:round/>
            <a:headEnd/>
            <a:tailEnd/>
          </a:ln>
          <a:effectLst/>
        </p:spPr>
        <p:txBody>
          <a:bodyPr wrap="none" anchor="ctr"/>
          <a:lstStyle/>
          <a:p>
            <a:endParaRPr lang="en-US"/>
          </a:p>
        </p:txBody>
      </p:sp>
      <p:sp>
        <p:nvSpPr>
          <p:cNvPr id="624645" name="Text Box 5"/>
          <p:cNvSpPr txBox="1">
            <a:spLocks noChangeArrowheads="1"/>
          </p:cNvSpPr>
          <p:nvPr/>
        </p:nvSpPr>
        <p:spPr bwMode="auto">
          <a:xfrm>
            <a:off x="225425" y="6556375"/>
            <a:ext cx="5486400" cy="260350"/>
          </a:xfrm>
          <a:prstGeom prst="rect">
            <a:avLst/>
          </a:prstGeom>
          <a:noFill/>
          <a:ln w="9525">
            <a:noFill/>
            <a:miter lim="800000"/>
            <a:headEnd/>
            <a:tailEnd/>
          </a:ln>
          <a:effectLst/>
        </p:spPr>
        <p:txBody>
          <a:bodyPr lIns="91429" tIns="45714" rIns="91429" bIns="45714" anchor="b">
            <a:spAutoFit/>
          </a:bodyPr>
          <a:lstStyle/>
          <a:p>
            <a:pPr eaLnBrk="0" hangingPunct="0">
              <a:lnSpc>
                <a:spcPct val="100000"/>
              </a:lnSpc>
            </a:pPr>
            <a:r>
              <a:rPr lang="en-US" sz="1100">
                <a:solidFill>
                  <a:srgbClr val="000000"/>
                </a:solidFill>
              </a:rPr>
              <a:t>Copyright © 2008 Pearson Education Inc., publishing as Pearson Benjamin Cummings</a:t>
            </a: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7721" name="Picture 9" descr="16_21aChromatinPacking-U"/>
          <p:cNvPicPr>
            <a:picLocks noChangeAspect="1" noChangeArrowheads="1"/>
          </p:cNvPicPr>
          <p:nvPr/>
        </p:nvPicPr>
        <p:blipFill>
          <a:blip r:embed="rId3" cstate="print"/>
          <a:srcRect/>
          <a:stretch>
            <a:fillRect/>
          </a:stretch>
        </p:blipFill>
        <p:spPr bwMode="auto">
          <a:xfrm>
            <a:off x="296863" y="1341438"/>
            <a:ext cx="8548687" cy="4249737"/>
          </a:xfrm>
          <a:prstGeom prst="rect">
            <a:avLst/>
          </a:prstGeom>
          <a:noFill/>
        </p:spPr>
      </p:pic>
      <p:sp>
        <p:nvSpPr>
          <p:cNvPr id="627722" name="Line 10"/>
          <p:cNvSpPr>
            <a:spLocks noChangeShapeType="1"/>
          </p:cNvSpPr>
          <p:nvPr/>
        </p:nvSpPr>
        <p:spPr bwMode="auto">
          <a:xfrm>
            <a:off x="5721350" y="1889125"/>
            <a:ext cx="492125" cy="469900"/>
          </a:xfrm>
          <a:prstGeom prst="line">
            <a:avLst/>
          </a:prstGeom>
          <a:noFill/>
          <a:ln w="50800">
            <a:solidFill>
              <a:schemeClr val="bg1"/>
            </a:solidFill>
            <a:round/>
            <a:headEnd/>
            <a:tailEnd/>
          </a:ln>
          <a:effectLst/>
        </p:spPr>
        <p:txBody>
          <a:bodyPr wrap="none" anchor="ctr"/>
          <a:lstStyle/>
          <a:p>
            <a:endParaRPr lang="en-US"/>
          </a:p>
        </p:txBody>
      </p:sp>
      <p:sp>
        <p:nvSpPr>
          <p:cNvPr id="627723" name="Line 11"/>
          <p:cNvSpPr>
            <a:spLocks noChangeShapeType="1"/>
          </p:cNvSpPr>
          <p:nvPr/>
        </p:nvSpPr>
        <p:spPr bwMode="auto">
          <a:xfrm flipH="1">
            <a:off x="641350" y="2403475"/>
            <a:ext cx="419100" cy="514350"/>
          </a:xfrm>
          <a:prstGeom prst="line">
            <a:avLst/>
          </a:prstGeom>
          <a:noFill/>
          <a:ln w="50800">
            <a:solidFill>
              <a:schemeClr val="bg1"/>
            </a:solidFill>
            <a:round/>
            <a:headEnd/>
            <a:tailEnd/>
          </a:ln>
          <a:effectLst/>
        </p:spPr>
        <p:txBody>
          <a:bodyPr wrap="none" anchor="ctr"/>
          <a:lstStyle/>
          <a:p>
            <a:endParaRPr lang="en-US"/>
          </a:p>
        </p:txBody>
      </p:sp>
      <p:sp>
        <p:nvSpPr>
          <p:cNvPr id="627724" name="Rectangle 12"/>
          <p:cNvSpPr>
            <a:spLocks noChangeArrowheads="1"/>
          </p:cNvSpPr>
          <p:nvPr/>
        </p:nvSpPr>
        <p:spPr bwMode="auto">
          <a:xfrm>
            <a:off x="152400" y="0"/>
            <a:ext cx="1981200" cy="304800"/>
          </a:xfrm>
          <a:prstGeom prst="rect">
            <a:avLst/>
          </a:prstGeom>
          <a:noFill/>
          <a:ln w="25400">
            <a:noFill/>
            <a:miter lim="800000"/>
            <a:headEnd/>
            <a:tailEnd/>
          </a:ln>
        </p:spPr>
        <p:txBody>
          <a:bodyPr/>
          <a:lstStyle/>
          <a:p>
            <a:pPr>
              <a:lnSpc>
                <a:spcPct val="100000"/>
              </a:lnSpc>
            </a:pPr>
            <a:r>
              <a:rPr lang="en-US">
                <a:solidFill>
                  <a:schemeClr val="tx2"/>
                </a:solidFill>
                <a:latin typeface="Arial" charset="0"/>
              </a:rPr>
              <a:t>Fig. 16-21a</a:t>
            </a:r>
          </a:p>
        </p:txBody>
      </p:sp>
      <p:sp>
        <p:nvSpPr>
          <p:cNvPr id="627725" name="Text Box 13"/>
          <p:cNvSpPr txBox="1">
            <a:spLocks noChangeArrowheads="1"/>
          </p:cNvSpPr>
          <p:nvPr/>
        </p:nvSpPr>
        <p:spPr bwMode="auto">
          <a:xfrm>
            <a:off x="415925" y="2867025"/>
            <a:ext cx="2705100" cy="868363"/>
          </a:xfrm>
          <a:prstGeom prst="rect">
            <a:avLst/>
          </a:prstGeom>
          <a:noFill/>
          <a:ln w="9525">
            <a:noFill/>
            <a:miter lim="800000"/>
            <a:headEnd/>
            <a:tailEnd/>
          </a:ln>
          <a:effectLst/>
        </p:spPr>
        <p:txBody>
          <a:bodyPr>
            <a:spAutoFit/>
          </a:bodyPr>
          <a:lstStyle/>
          <a:p>
            <a:pPr eaLnBrk="0" hangingPunct="0">
              <a:lnSpc>
                <a:spcPct val="100000"/>
              </a:lnSpc>
              <a:spcBef>
                <a:spcPct val="50000"/>
              </a:spcBef>
            </a:pPr>
            <a:r>
              <a:rPr lang="en-US" sz="1700" b="1">
                <a:latin typeface="Arial" charset="0"/>
              </a:rPr>
              <a:t>DNA                       double helix                             (2 nm in diameter)</a:t>
            </a:r>
          </a:p>
        </p:txBody>
      </p:sp>
      <p:sp>
        <p:nvSpPr>
          <p:cNvPr id="627726" name="Text Box 14"/>
          <p:cNvSpPr txBox="1">
            <a:spLocks noChangeArrowheads="1"/>
          </p:cNvSpPr>
          <p:nvPr/>
        </p:nvSpPr>
        <p:spPr bwMode="auto">
          <a:xfrm>
            <a:off x="5394325" y="2276475"/>
            <a:ext cx="2705100" cy="584200"/>
          </a:xfrm>
          <a:prstGeom prst="rect">
            <a:avLst/>
          </a:prstGeom>
          <a:noFill/>
          <a:ln w="9525">
            <a:noFill/>
            <a:miter lim="800000"/>
            <a:headEnd/>
            <a:tailEnd/>
          </a:ln>
          <a:effectLst/>
        </p:spPr>
        <p:txBody>
          <a:bodyPr>
            <a:spAutoFit/>
          </a:bodyPr>
          <a:lstStyle/>
          <a:p>
            <a:pPr eaLnBrk="0" hangingPunct="0">
              <a:lnSpc>
                <a:spcPct val="100000"/>
              </a:lnSpc>
              <a:spcBef>
                <a:spcPct val="50000"/>
              </a:spcBef>
            </a:pPr>
            <a:r>
              <a:rPr lang="en-US" sz="1700" b="1">
                <a:latin typeface="Arial" charset="0"/>
              </a:rPr>
              <a:t>Nucleosome</a:t>
            </a:r>
          </a:p>
          <a:p>
            <a:pPr eaLnBrk="0" hangingPunct="0">
              <a:lnSpc>
                <a:spcPct val="40000"/>
              </a:lnSpc>
              <a:spcBef>
                <a:spcPct val="50000"/>
              </a:spcBef>
            </a:pPr>
            <a:r>
              <a:rPr lang="en-US" sz="1700" b="1">
                <a:latin typeface="Arial" charset="0"/>
              </a:rPr>
              <a:t>(10 nm in diameter)</a:t>
            </a:r>
          </a:p>
        </p:txBody>
      </p:sp>
      <p:sp>
        <p:nvSpPr>
          <p:cNvPr id="627727" name="Text Box 15"/>
          <p:cNvSpPr txBox="1">
            <a:spLocks noChangeArrowheads="1"/>
          </p:cNvSpPr>
          <p:nvPr/>
        </p:nvSpPr>
        <p:spPr bwMode="auto">
          <a:xfrm>
            <a:off x="3702050" y="4213225"/>
            <a:ext cx="2705100" cy="350838"/>
          </a:xfrm>
          <a:prstGeom prst="rect">
            <a:avLst/>
          </a:prstGeom>
          <a:noFill/>
          <a:ln w="9525">
            <a:noFill/>
            <a:miter lim="800000"/>
            <a:headEnd/>
            <a:tailEnd/>
          </a:ln>
          <a:effectLst/>
        </p:spPr>
        <p:txBody>
          <a:bodyPr>
            <a:spAutoFit/>
          </a:bodyPr>
          <a:lstStyle/>
          <a:p>
            <a:pPr eaLnBrk="0" hangingPunct="0">
              <a:lnSpc>
                <a:spcPct val="100000"/>
              </a:lnSpc>
              <a:spcBef>
                <a:spcPct val="50000"/>
              </a:spcBef>
            </a:pPr>
            <a:r>
              <a:rPr lang="en-US" sz="1700" b="1">
                <a:latin typeface="Arial" charset="0"/>
              </a:rPr>
              <a:t>Histones</a:t>
            </a:r>
          </a:p>
        </p:txBody>
      </p:sp>
      <p:sp>
        <p:nvSpPr>
          <p:cNvPr id="627728" name="Text Box 16"/>
          <p:cNvSpPr txBox="1">
            <a:spLocks noChangeArrowheads="1"/>
          </p:cNvSpPr>
          <p:nvPr/>
        </p:nvSpPr>
        <p:spPr bwMode="auto">
          <a:xfrm>
            <a:off x="5029200" y="4086225"/>
            <a:ext cx="2705100" cy="366713"/>
          </a:xfrm>
          <a:prstGeom prst="rect">
            <a:avLst/>
          </a:prstGeom>
          <a:noFill/>
          <a:ln w="9525">
            <a:noFill/>
            <a:miter lim="800000"/>
            <a:headEnd/>
            <a:tailEnd/>
          </a:ln>
          <a:effectLst/>
        </p:spPr>
        <p:txBody>
          <a:bodyPr>
            <a:spAutoFit/>
          </a:bodyPr>
          <a:lstStyle/>
          <a:p>
            <a:pPr eaLnBrk="0" hangingPunct="0">
              <a:lnSpc>
                <a:spcPct val="100000"/>
              </a:lnSpc>
              <a:spcBef>
                <a:spcPct val="50000"/>
              </a:spcBef>
            </a:pPr>
            <a:r>
              <a:rPr lang="en-US" sz="1800" b="1">
                <a:latin typeface="Arial" charset="0"/>
              </a:rPr>
              <a:t>Histone tail</a:t>
            </a:r>
          </a:p>
        </p:txBody>
      </p:sp>
      <p:sp>
        <p:nvSpPr>
          <p:cNvPr id="627729" name="Text Box 17"/>
          <p:cNvSpPr txBox="1">
            <a:spLocks noChangeArrowheads="1"/>
          </p:cNvSpPr>
          <p:nvPr/>
        </p:nvSpPr>
        <p:spPr bwMode="auto">
          <a:xfrm>
            <a:off x="6896100" y="3787775"/>
            <a:ext cx="1244600" cy="366713"/>
          </a:xfrm>
          <a:prstGeom prst="rect">
            <a:avLst/>
          </a:prstGeom>
          <a:noFill/>
          <a:ln w="9525">
            <a:noFill/>
            <a:miter lim="800000"/>
            <a:headEnd/>
            <a:tailEnd/>
          </a:ln>
          <a:effectLst/>
        </p:spPr>
        <p:txBody>
          <a:bodyPr>
            <a:spAutoFit/>
          </a:bodyPr>
          <a:lstStyle/>
          <a:p>
            <a:pPr eaLnBrk="0" hangingPunct="0">
              <a:lnSpc>
                <a:spcPct val="100000"/>
              </a:lnSpc>
              <a:spcBef>
                <a:spcPct val="50000"/>
              </a:spcBef>
            </a:pPr>
            <a:r>
              <a:rPr lang="en-US" sz="1800" b="1">
                <a:latin typeface="Arial" charset="0"/>
              </a:rPr>
              <a:t>H1</a:t>
            </a:r>
          </a:p>
        </p:txBody>
      </p:sp>
      <p:sp>
        <p:nvSpPr>
          <p:cNvPr id="627730" name="Text Box 18"/>
          <p:cNvSpPr txBox="1">
            <a:spLocks noChangeArrowheads="1"/>
          </p:cNvSpPr>
          <p:nvPr/>
        </p:nvSpPr>
        <p:spPr bwMode="auto">
          <a:xfrm>
            <a:off x="342900" y="4660900"/>
            <a:ext cx="3136900" cy="396875"/>
          </a:xfrm>
          <a:prstGeom prst="rect">
            <a:avLst/>
          </a:prstGeom>
          <a:noFill/>
          <a:ln w="9525">
            <a:noFill/>
            <a:miter lim="800000"/>
            <a:headEnd/>
            <a:tailEnd/>
          </a:ln>
          <a:effectLst/>
        </p:spPr>
        <p:txBody>
          <a:bodyPr>
            <a:spAutoFit/>
          </a:bodyPr>
          <a:lstStyle/>
          <a:p>
            <a:pPr eaLnBrk="0" hangingPunct="0">
              <a:lnSpc>
                <a:spcPct val="100000"/>
              </a:lnSpc>
              <a:spcBef>
                <a:spcPct val="50000"/>
              </a:spcBef>
            </a:pPr>
            <a:r>
              <a:rPr lang="en-US" sz="2000" b="1">
                <a:latin typeface="Arial" charset="0"/>
              </a:rPr>
              <a:t>DNA, the double helix</a:t>
            </a:r>
          </a:p>
        </p:txBody>
      </p:sp>
      <p:sp>
        <p:nvSpPr>
          <p:cNvPr id="627731" name="Text Box 19"/>
          <p:cNvSpPr txBox="1">
            <a:spLocks noChangeArrowheads="1"/>
          </p:cNvSpPr>
          <p:nvPr/>
        </p:nvSpPr>
        <p:spPr bwMode="auto">
          <a:xfrm>
            <a:off x="3568700" y="4660900"/>
            <a:ext cx="1676400" cy="396875"/>
          </a:xfrm>
          <a:prstGeom prst="rect">
            <a:avLst/>
          </a:prstGeom>
          <a:noFill/>
          <a:ln w="9525">
            <a:noFill/>
            <a:miter lim="800000"/>
            <a:headEnd/>
            <a:tailEnd/>
          </a:ln>
          <a:effectLst/>
        </p:spPr>
        <p:txBody>
          <a:bodyPr>
            <a:spAutoFit/>
          </a:bodyPr>
          <a:lstStyle/>
          <a:p>
            <a:pPr eaLnBrk="0" hangingPunct="0">
              <a:lnSpc>
                <a:spcPct val="100000"/>
              </a:lnSpc>
              <a:spcBef>
                <a:spcPct val="50000"/>
              </a:spcBef>
            </a:pPr>
            <a:r>
              <a:rPr lang="en-US" sz="2000" b="1">
                <a:latin typeface="Arial" charset="0"/>
              </a:rPr>
              <a:t>Histones</a:t>
            </a:r>
          </a:p>
        </p:txBody>
      </p:sp>
      <p:sp>
        <p:nvSpPr>
          <p:cNvPr id="627732" name="Text Box 20"/>
          <p:cNvSpPr txBox="1">
            <a:spLocks noChangeArrowheads="1"/>
          </p:cNvSpPr>
          <p:nvPr/>
        </p:nvSpPr>
        <p:spPr bwMode="auto">
          <a:xfrm>
            <a:off x="5578475" y="4692650"/>
            <a:ext cx="3225800" cy="641350"/>
          </a:xfrm>
          <a:prstGeom prst="rect">
            <a:avLst/>
          </a:prstGeom>
          <a:noFill/>
          <a:ln w="9525">
            <a:noFill/>
            <a:miter lim="800000"/>
            <a:headEnd/>
            <a:tailEnd/>
          </a:ln>
          <a:effectLst/>
        </p:spPr>
        <p:txBody>
          <a:bodyPr>
            <a:spAutoFit/>
          </a:bodyPr>
          <a:lstStyle/>
          <a:p>
            <a:pPr eaLnBrk="0" hangingPunct="0">
              <a:spcBef>
                <a:spcPct val="50000"/>
              </a:spcBef>
            </a:pPr>
            <a:r>
              <a:rPr lang="en-US" sz="2000" b="1">
                <a:latin typeface="Arial" charset="0"/>
              </a:rPr>
              <a:t>Nucleosomes, or “beads on a string” (10-nm fiber)</a:t>
            </a:r>
          </a:p>
        </p:txBody>
      </p:sp>
      <p:sp>
        <p:nvSpPr>
          <p:cNvPr id="627733" name="Line 21"/>
          <p:cNvSpPr>
            <a:spLocks noChangeShapeType="1"/>
          </p:cNvSpPr>
          <p:nvPr/>
        </p:nvSpPr>
        <p:spPr bwMode="auto">
          <a:xfrm>
            <a:off x="5727700" y="1892300"/>
            <a:ext cx="504825" cy="482600"/>
          </a:xfrm>
          <a:prstGeom prst="line">
            <a:avLst/>
          </a:prstGeom>
          <a:noFill/>
          <a:ln w="25400">
            <a:solidFill>
              <a:schemeClr val="tx1"/>
            </a:solidFill>
            <a:round/>
            <a:headEnd/>
            <a:tailEnd/>
          </a:ln>
          <a:effectLst/>
        </p:spPr>
        <p:txBody>
          <a:bodyPr wrap="none" anchor="ctr"/>
          <a:lstStyle/>
          <a:p>
            <a:endParaRPr lang="en-US"/>
          </a:p>
        </p:txBody>
      </p:sp>
      <p:sp>
        <p:nvSpPr>
          <p:cNvPr id="627734" name="Line 22"/>
          <p:cNvSpPr>
            <a:spLocks noChangeShapeType="1"/>
          </p:cNvSpPr>
          <p:nvPr/>
        </p:nvSpPr>
        <p:spPr bwMode="auto">
          <a:xfrm>
            <a:off x="593725" y="3708400"/>
            <a:ext cx="152400" cy="387350"/>
          </a:xfrm>
          <a:prstGeom prst="line">
            <a:avLst/>
          </a:prstGeom>
          <a:noFill/>
          <a:ln w="25400">
            <a:solidFill>
              <a:schemeClr val="tx1"/>
            </a:solidFill>
            <a:round/>
            <a:headEnd/>
            <a:tailEnd/>
          </a:ln>
          <a:effectLst/>
        </p:spPr>
        <p:txBody>
          <a:bodyPr wrap="none" anchor="ctr"/>
          <a:lstStyle/>
          <a:p>
            <a:endParaRPr lang="en-US"/>
          </a:p>
        </p:txBody>
      </p:sp>
      <p:sp>
        <p:nvSpPr>
          <p:cNvPr id="627735" name="Line 23"/>
          <p:cNvSpPr>
            <a:spLocks noChangeShapeType="1"/>
          </p:cNvSpPr>
          <p:nvPr/>
        </p:nvSpPr>
        <p:spPr bwMode="auto">
          <a:xfrm flipH="1">
            <a:off x="749300" y="3898900"/>
            <a:ext cx="3175" cy="371475"/>
          </a:xfrm>
          <a:prstGeom prst="line">
            <a:avLst/>
          </a:prstGeom>
          <a:noFill/>
          <a:ln w="25400">
            <a:solidFill>
              <a:schemeClr val="tx1"/>
            </a:solidFill>
            <a:round/>
            <a:headEnd/>
            <a:tailEnd/>
          </a:ln>
          <a:effectLst/>
        </p:spPr>
        <p:txBody>
          <a:bodyPr wrap="none" anchor="ctr"/>
          <a:lstStyle/>
          <a:p>
            <a:endParaRPr lang="en-US"/>
          </a:p>
        </p:txBody>
      </p:sp>
      <p:sp>
        <p:nvSpPr>
          <p:cNvPr id="627736" name="Line 24"/>
          <p:cNvSpPr>
            <a:spLocks noChangeShapeType="1"/>
          </p:cNvSpPr>
          <p:nvPr/>
        </p:nvSpPr>
        <p:spPr bwMode="auto">
          <a:xfrm>
            <a:off x="711200" y="4283075"/>
            <a:ext cx="76200" cy="0"/>
          </a:xfrm>
          <a:prstGeom prst="line">
            <a:avLst/>
          </a:prstGeom>
          <a:noFill/>
          <a:ln w="25400">
            <a:solidFill>
              <a:schemeClr val="tx1"/>
            </a:solidFill>
            <a:round/>
            <a:headEnd/>
            <a:tailEnd/>
          </a:ln>
          <a:effectLst/>
        </p:spPr>
        <p:txBody>
          <a:bodyPr wrap="none" anchor="ctr"/>
          <a:lstStyle/>
          <a:p>
            <a:endParaRPr lang="en-US"/>
          </a:p>
        </p:txBody>
      </p:sp>
      <p:sp>
        <p:nvSpPr>
          <p:cNvPr id="627737" name="Line 25"/>
          <p:cNvSpPr>
            <a:spLocks noChangeShapeType="1"/>
          </p:cNvSpPr>
          <p:nvPr/>
        </p:nvSpPr>
        <p:spPr bwMode="auto">
          <a:xfrm flipH="1">
            <a:off x="4187825" y="3813175"/>
            <a:ext cx="406400" cy="469900"/>
          </a:xfrm>
          <a:prstGeom prst="line">
            <a:avLst/>
          </a:prstGeom>
          <a:noFill/>
          <a:ln w="25400">
            <a:solidFill>
              <a:schemeClr val="tx1"/>
            </a:solidFill>
            <a:round/>
            <a:headEnd/>
            <a:tailEnd/>
          </a:ln>
          <a:effectLst/>
        </p:spPr>
        <p:txBody>
          <a:bodyPr wrap="none" anchor="ctr"/>
          <a:lstStyle/>
          <a:p>
            <a:endParaRPr lang="en-US"/>
          </a:p>
        </p:txBody>
      </p:sp>
      <p:sp>
        <p:nvSpPr>
          <p:cNvPr id="627738" name="Line 26"/>
          <p:cNvSpPr>
            <a:spLocks noChangeShapeType="1"/>
          </p:cNvSpPr>
          <p:nvPr/>
        </p:nvSpPr>
        <p:spPr bwMode="auto">
          <a:xfrm>
            <a:off x="3584575" y="4149725"/>
            <a:ext cx="609600" cy="130175"/>
          </a:xfrm>
          <a:prstGeom prst="line">
            <a:avLst/>
          </a:prstGeom>
          <a:noFill/>
          <a:ln w="25400">
            <a:solidFill>
              <a:schemeClr val="tx1"/>
            </a:solidFill>
            <a:round/>
            <a:headEnd/>
            <a:tailEnd/>
          </a:ln>
          <a:effectLst/>
        </p:spPr>
        <p:txBody>
          <a:bodyPr wrap="none" anchor="ctr"/>
          <a:lstStyle/>
          <a:p>
            <a:endParaRPr lang="en-US"/>
          </a:p>
        </p:txBody>
      </p:sp>
      <p:sp>
        <p:nvSpPr>
          <p:cNvPr id="627739" name="Line 27"/>
          <p:cNvSpPr>
            <a:spLocks noChangeShapeType="1"/>
          </p:cNvSpPr>
          <p:nvPr/>
        </p:nvSpPr>
        <p:spPr bwMode="auto">
          <a:xfrm>
            <a:off x="7013575" y="3546475"/>
            <a:ext cx="31750" cy="314325"/>
          </a:xfrm>
          <a:prstGeom prst="line">
            <a:avLst/>
          </a:prstGeom>
          <a:noFill/>
          <a:ln w="25400">
            <a:solidFill>
              <a:schemeClr val="tx1"/>
            </a:solidFill>
            <a:round/>
            <a:headEnd/>
            <a:tailEnd/>
          </a:ln>
          <a:effectLst/>
        </p:spPr>
        <p:txBody>
          <a:bodyPr wrap="none" anchor="ctr"/>
          <a:lstStyle/>
          <a:p>
            <a:endParaRPr lang="en-US"/>
          </a:p>
        </p:txBody>
      </p:sp>
      <p:sp>
        <p:nvSpPr>
          <p:cNvPr id="627740" name="Line 28"/>
          <p:cNvSpPr>
            <a:spLocks noChangeShapeType="1"/>
          </p:cNvSpPr>
          <p:nvPr/>
        </p:nvSpPr>
        <p:spPr bwMode="auto">
          <a:xfrm flipH="1">
            <a:off x="5756275" y="3911600"/>
            <a:ext cx="111125" cy="282575"/>
          </a:xfrm>
          <a:prstGeom prst="line">
            <a:avLst/>
          </a:prstGeom>
          <a:noFill/>
          <a:ln w="25400">
            <a:solidFill>
              <a:schemeClr val="tx1"/>
            </a:solidFill>
            <a:round/>
            <a:headEnd/>
            <a:tailEnd/>
          </a:ln>
          <a:effectLst/>
        </p:spPr>
        <p:txBody>
          <a:bodyPr wrap="none" anchor="ctr"/>
          <a:lstStyle/>
          <a:p>
            <a:endParaRPr lang="en-US"/>
          </a:p>
        </p:txBody>
      </p:sp>
      <p:sp>
        <p:nvSpPr>
          <p:cNvPr id="627741" name="Line 29"/>
          <p:cNvSpPr>
            <a:spLocks noChangeShapeType="1"/>
          </p:cNvSpPr>
          <p:nvPr/>
        </p:nvSpPr>
        <p:spPr bwMode="auto">
          <a:xfrm flipH="1">
            <a:off x="5753100" y="2825750"/>
            <a:ext cx="536575" cy="498475"/>
          </a:xfrm>
          <a:prstGeom prst="line">
            <a:avLst/>
          </a:prstGeom>
          <a:noFill/>
          <a:ln w="25400">
            <a:solidFill>
              <a:schemeClr val="tx1"/>
            </a:solidFill>
            <a:round/>
            <a:headEnd/>
            <a:tailEnd/>
          </a:ln>
          <a:effectLst/>
        </p:spPr>
        <p:txBody>
          <a:bodyPr wrap="none" anchor="ctr"/>
          <a:lstStyle/>
          <a:p>
            <a:endParaRPr lang="en-US"/>
          </a:p>
        </p:txBody>
      </p:sp>
      <p:sp>
        <p:nvSpPr>
          <p:cNvPr id="627742" name="Line 30"/>
          <p:cNvSpPr>
            <a:spLocks noChangeShapeType="1"/>
          </p:cNvSpPr>
          <p:nvPr/>
        </p:nvSpPr>
        <p:spPr bwMode="auto">
          <a:xfrm>
            <a:off x="5753100" y="3162300"/>
            <a:ext cx="73025" cy="15875"/>
          </a:xfrm>
          <a:prstGeom prst="line">
            <a:avLst/>
          </a:prstGeom>
          <a:noFill/>
          <a:ln w="25400">
            <a:solidFill>
              <a:schemeClr val="tx1"/>
            </a:solidFill>
            <a:round/>
            <a:headEnd/>
            <a:tailEnd/>
          </a:ln>
          <a:effectLst/>
        </p:spPr>
        <p:txBody>
          <a:bodyPr wrap="none" anchor="ctr"/>
          <a:lstStyle/>
          <a:p>
            <a:endParaRPr lang="en-US"/>
          </a:p>
        </p:txBody>
      </p:sp>
      <p:sp>
        <p:nvSpPr>
          <p:cNvPr id="627743" name="Line 31"/>
          <p:cNvSpPr>
            <a:spLocks noChangeShapeType="1"/>
          </p:cNvSpPr>
          <p:nvPr/>
        </p:nvSpPr>
        <p:spPr bwMode="auto">
          <a:xfrm flipH="1">
            <a:off x="5727700" y="3162300"/>
            <a:ext cx="63500" cy="317500"/>
          </a:xfrm>
          <a:prstGeom prst="line">
            <a:avLst/>
          </a:prstGeom>
          <a:noFill/>
          <a:ln w="25400">
            <a:solidFill>
              <a:schemeClr val="tx1"/>
            </a:solidFill>
            <a:round/>
            <a:headEnd/>
            <a:tailEnd/>
          </a:ln>
          <a:effectLst/>
        </p:spPr>
        <p:txBody>
          <a:bodyPr wrap="none" anchor="ctr"/>
          <a:lstStyle/>
          <a:p>
            <a:endParaRPr lang="en-US"/>
          </a:p>
        </p:txBody>
      </p:sp>
      <p:sp>
        <p:nvSpPr>
          <p:cNvPr id="627744" name="Line 32"/>
          <p:cNvSpPr>
            <a:spLocks noChangeShapeType="1"/>
          </p:cNvSpPr>
          <p:nvPr/>
        </p:nvSpPr>
        <p:spPr bwMode="auto">
          <a:xfrm>
            <a:off x="5695950" y="3470275"/>
            <a:ext cx="73025" cy="15875"/>
          </a:xfrm>
          <a:prstGeom prst="line">
            <a:avLst/>
          </a:prstGeom>
          <a:noFill/>
          <a:ln w="25400">
            <a:solidFill>
              <a:schemeClr val="tx1"/>
            </a:solidFill>
            <a:round/>
            <a:headEnd/>
            <a:tailEnd/>
          </a:ln>
          <a:effectLst/>
        </p:spPr>
        <p:txBody>
          <a:bodyPr wrap="none" anchor="ctr"/>
          <a:lstStyle/>
          <a:p>
            <a:endParaRPr lang="en-US"/>
          </a:p>
        </p:txBody>
      </p:sp>
      <p:sp>
        <p:nvSpPr>
          <p:cNvPr id="627745" name="Line 33"/>
          <p:cNvSpPr>
            <a:spLocks noChangeShapeType="1"/>
          </p:cNvSpPr>
          <p:nvPr/>
        </p:nvSpPr>
        <p:spPr bwMode="auto">
          <a:xfrm>
            <a:off x="717550" y="3892550"/>
            <a:ext cx="76200" cy="0"/>
          </a:xfrm>
          <a:prstGeom prst="line">
            <a:avLst/>
          </a:prstGeom>
          <a:noFill/>
          <a:ln w="25400">
            <a:solidFill>
              <a:schemeClr val="tx1"/>
            </a:solidFill>
            <a:round/>
            <a:headEnd/>
            <a:tailEnd/>
          </a:ln>
          <a:effectLst/>
        </p:spPr>
        <p:txBody>
          <a:bodyPr wrap="none" anchor="ctr"/>
          <a:lstStyle/>
          <a:p>
            <a:endParaRPr lang="en-US"/>
          </a:p>
        </p:txBody>
      </p:sp>
      <p:sp>
        <p:nvSpPr>
          <p:cNvPr id="627746" name="Line 34"/>
          <p:cNvSpPr>
            <a:spLocks noChangeShapeType="1"/>
          </p:cNvSpPr>
          <p:nvPr/>
        </p:nvSpPr>
        <p:spPr bwMode="auto">
          <a:xfrm flipH="1">
            <a:off x="641350" y="2403475"/>
            <a:ext cx="419100" cy="514350"/>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691" name="Rectangle 3"/>
          <p:cNvSpPr>
            <a:spLocks noGrp="1" noChangeArrowheads="1"/>
          </p:cNvSpPr>
          <p:nvPr>
            <p:ph type="body" idx="1"/>
          </p:nvPr>
        </p:nvSpPr>
        <p:spPr>
          <a:xfrm>
            <a:off x="206375" y="1165225"/>
            <a:ext cx="8534400" cy="5424488"/>
          </a:xfrm>
        </p:spPr>
        <p:txBody>
          <a:bodyPr/>
          <a:lstStyle/>
          <a:p>
            <a:r>
              <a:rPr lang="en-US" sz="3000"/>
              <a:t>Chromatin is organized into fibers</a:t>
            </a:r>
          </a:p>
          <a:p>
            <a:r>
              <a:rPr lang="en-US" sz="3000" b="1"/>
              <a:t>10-nm fiber</a:t>
            </a:r>
          </a:p>
          <a:p>
            <a:pPr lvl="1">
              <a:lnSpc>
                <a:spcPct val="95000"/>
              </a:lnSpc>
            </a:pPr>
            <a:r>
              <a:rPr lang="en-US"/>
              <a:t>DNA winds around histones to form </a:t>
            </a:r>
            <a:r>
              <a:rPr lang="en-US" b="1"/>
              <a:t>nucleosome </a:t>
            </a:r>
            <a:r>
              <a:rPr lang="en-US"/>
              <a:t>“beads”</a:t>
            </a:r>
          </a:p>
          <a:p>
            <a:pPr lvl="1">
              <a:lnSpc>
                <a:spcPct val="95000"/>
              </a:lnSpc>
            </a:pPr>
            <a:r>
              <a:rPr lang="en-US"/>
              <a:t>Nucleosomes are strung together like beads on a string by linker DNA </a:t>
            </a:r>
          </a:p>
          <a:p>
            <a:r>
              <a:rPr lang="en-US" sz="3000" b="1"/>
              <a:t>30-nm fiber</a:t>
            </a:r>
          </a:p>
          <a:p>
            <a:pPr lvl="1">
              <a:lnSpc>
                <a:spcPct val="95000"/>
              </a:lnSpc>
            </a:pPr>
            <a:r>
              <a:rPr lang="en-US"/>
              <a:t>Interactions between nucleosomes cause the thin fiber to coil or fold into this thicker fiber</a:t>
            </a:r>
          </a:p>
        </p:txBody>
      </p:sp>
      <p:sp>
        <p:nvSpPr>
          <p:cNvPr id="626692" name="Line 4"/>
          <p:cNvSpPr>
            <a:spLocks noChangeShapeType="1"/>
          </p:cNvSpPr>
          <p:nvPr/>
        </p:nvSpPr>
        <p:spPr bwMode="auto">
          <a:xfrm>
            <a:off x="304800" y="6553200"/>
            <a:ext cx="8534400" cy="0"/>
          </a:xfrm>
          <a:prstGeom prst="line">
            <a:avLst/>
          </a:prstGeom>
          <a:noFill/>
          <a:ln w="25400">
            <a:solidFill>
              <a:schemeClr val="hlink"/>
            </a:solidFill>
            <a:round/>
            <a:headEnd/>
            <a:tailEnd/>
          </a:ln>
          <a:effectLst/>
        </p:spPr>
        <p:txBody>
          <a:bodyPr wrap="none" anchor="ctr"/>
          <a:lstStyle/>
          <a:p>
            <a:endParaRPr lang="en-US"/>
          </a:p>
        </p:txBody>
      </p:sp>
      <p:sp>
        <p:nvSpPr>
          <p:cNvPr id="626693" name="Text Box 5"/>
          <p:cNvSpPr txBox="1">
            <a:spLocks noChangeArrowheads="1"/>
          </p:cNvSpPr>
          <p:nvPr/>
        </p:nvSpPr>
        <p:spPr bwMode="auto">
          <a:xfrm>
            <a:off x="225425" y="6556375"/>
            <a:ext cx="5486400" cy="260350"/>
          </a:xfrm>
          <a:prstGeom prst="rect">
            <a:avLst/>
          </a:prstGeom>
          <a:noFill/>
          <a:ln w="9525">
            <a:noFill/>
            <a:miter lim="800000"/>
            <a:headEnd/>
            <a:tailEnd/>
          </a:ln>
          <a:effectLst/>
        </p:spPr>
        <p:txBody>
          <a:bodyPr lIns="91429" tIns="45714" rIns="91429" bIns="45714" anchor="b">
            <a:spAutoFit/>
          </a:bodyPr>
          <a:lstStyle/>
          <a:p>
            <a:pPr eaLnBrk="0" hangingPunct="0">
              <a:lnSpc>
                <a:spcPct val="100000"/>
              </a:lnSpc>
            </a:pPr>
            <a:r>
              <a:rPr lang="en-US" sz="1100">
                <a:solidFill>
                  <a:srgbClr val="000000"/>
                </a:solidFill>
              </a:rPr>
              <a:t>Copyright © 2008 Pearson Education Inc., publishing as Pearson Benjamin Cummings</a:t>
            </a: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1748" name="Picture 4" descr="16_21bChromatinPacking-U"/>
          <p:cNvPicPr>
            <a:picLocks noChangeAspect="1" noChangeArrowheads="1"/>
          </p:cNvPicPr>
          <p:nvPr/>
        </p:nvPicPr>
        <p:blipFill>
          <a:blip r:embed="rId3" cstate="print"/>
          <a:srcRect/>
          <a:stretch>
            <a:fillRect/>
          </a:stretch>
        </p:blipFill>
        <p:spPr bwMode="auto">
          <a:xfrm>
            <a:off x="357188" y="238125"/>
            <a:ext cx="8420100" cy="6584950"/>
          </a:xfrm>
          <a:prstGeom prst="rect">
            <a:avLst/>
          </a:prstGeom>
          <a:noFill/>
        </p:spPr>
      </p:pic>
      <p:sp>
        <p:nvSpPr>
          <p:cNvPr id="671749" name="Line 5"/>
          <p:cNvSpPr>
            <a:spLocks noChangeShapeType="1"/>
          </p:cNvSpPr>
          <p:nvPr/>
        </p:nvSpPr>
        <p:spPr bwMode="auto">
          <a:xfrm>
            <a:off x="2830513" y="1292225"/>
            <a:ext cx="41275" cy="73025"/>
          </a:xfrm>
          <a:prstGeom prst="line">
            <a:avLst/>
          </a:prstGeom>
          <a:noFill/>
          <a:ln w="50800">
            <a:solidFill>
              <a:schemeClr val="bg1"/>
            </a:solidFill>
            <a:round/>
            <a:headEnd/>
            <a:tailEnd/>
          </a:ln>
          <a:effectLst/>
        </p:spPr>
        <p:txBody>
          <a:bodyPr wrap="none" anchor="ctr"/>
          <a:lstStyle/>
          <a:p>
            <a:endParaRPr lang="en-US"/>
          </a:p>
        </p:txBody>
      </p:sp>
      <p:sp>
        <p:nvSpPr>
          <p:cNvPr id="671750" name="Line 6"/>
          <p:cNvSpPr>
            <a:spLocks noChangeShapeType="1"/>
          </p:cNvSpPr>
          <p:nvPr/>
        </p:nvSpPr>
        <p:spPr bwMode="auto">
          <a:xfrm>
            <a:off x="2944813" y="1238250"/>
            <a:ext cx="44450" cy="73025"/>
          </a:xfrm>
          <a:prstGeom prst="line">
            <a:avLst/>
          </a:prstGeom>
          <a:noFill/>
          <a:ln w="50800">
            <a:solidFill>
              <a:schemeClr val="bg1"/>
            </a:solidFill>
            <a:round/>
            <a:headEnd/>
            <a:tailEnd/>
          </a:ln>
          <a:effectLst/>
        </p:spPr>
        <p:txBody>
          <a:bodyPr wrap="none" anchor="ctr"/>
          <a:lstStyle/>
          <a:p>
            <a:endParaRPr lang="en-US"/>
          </a:p>
        </p:txBody>
      </p:sp>
      <p:sp>
        <p:nvSpPr>
          <p:cNvPr id="671751" name="Line 7"/>
          <p:cNvSpPr>
            <a:spLocks noChangeShapeType="1"/>
          </p:cNvSpPr>
          <p:nvPr/>
        </p:nvSpPr>
        <p:spPr bwMode="auto">
          <a:xfrm flipV="1">
            <a:off x="2852738" y="1279525"/>
            <a:ext cx="114300" cy="57150"/>
          </a:xfrm>
          <a:prstGeom prst="line">
            <a:avLst/>
          </a:prstGeom>
          <a:noFill/>
          <a:ln w="50800">
            <a:solidFill>
              <a:schemeClr val="bg1"/>
            </a:solidFill>
            <a:round/>
            <a:headEnd/>
            <a:tailEnd/>
          </a:ln>
          <a:effectLst/>
        </p:spPr>
        <p:txBody>
          <a:bodyPr wrap="none" anchor="ctr"/>
          <a:lstStyle/>
          <a:p>
            <a:endParaRPr lang="en-US"/>
          </a:p>
        </p:txBody>
      </p:sp>
      <p:sp>
        <p:nvSpPr>
          <p:cNvPr id="671752" name="Line 8"/>
          <p:cNvSpPr>
            <a:spLocks noChangeShapeType="1"/>
          </p:cNvSpPr>
          <p:nvPr/>
        </p:nvSpPr>
        <p:spPr bwMode="auto">
          <a:xfrm>
            <a:off x="2909888" y="1304925"/>
            <a:ext cx="311150" cy="857250"/>
          </a:xfrm>
          <a:prstGeom prst="line">
            <a:avLst/>
          </a:prstGeom>
          <a:noFill/>
          <a:ln w="50800">
            <a:solidFill>
              <a:schemeClr val="bg1"/>
            </a:solidFill>
            <a:round/>
            <a:headEnd/>
            <a:tailEnd/>
          </a:ln>
          <a:effectLst/>
        </p:spPr>
        <p:txBody>
          <a:bodyPr wrap="none" anchor="ctr"/>
          <a:lstStyle/>
          <a:p>
            <a:endParaRPr lang="en-US"/>
          </a:p>
        </p:txBody>
      </p:sp>
      <p:sp>
        <p:nvSpPr>
          <p:cNvPr id="671753" name="Line 9"/>
          <p:cNvSpPr>
            <a:spLocks noChangeShapeType="1"/>
          </p:cNvSpPr>
          <p:nvPr/>
        </p:nvSpPr>
        <p:spPr bwMode="auto">
          <a:xfrm>
            <a:off x="2655888" y="2403475"/>
            <a:ext cx="66675" cy="63500"/>
          </a:xfrm>
          <a:prstGeom prst="line">
            <a:avLst/>
          </a:prstGeom>
          <a:noFill/>
          <a:ln w="50800">
            <a:solidFill>
              <a:schemeClr val="bg1"/>
            </a:solidFill>
            <a:round/>
            <a:headEnd/>
            <a:tailEnd/>
          </a:ln>
          <a:effectLst/>
        </p:spPr>
        <p:txBody>
          <a:bodyPr wrap="none" anchor="ctr"/>
          <a:lstStyle/>
          <a:p>
            <a:endParaRPr lang="en-US"/>
          </a:p>
        </p:txBody>
      </p:sp>
      <p:sp>
        <p:nvSpPr>
          <p:cNvPr id="671754" name="Line 10"/>
          <p:cNvSpPr>
            <a:spLocks noChangeShapeType="1"/>
          </p:cNvSpPr>
          <p:nvPr/>
        </p:nvSpPr>
        <p:spPr bwMode="auto">
          <a:xfrm>
            <a:off x="1681163" y="3413125"/>
            <a:ext cx="66675" cy="66675"/>
          </a:xfrm>
          <a:prstGeom prst="line">
            <a:avLst/>
          </a:prstGeom>
          <a:noFill/>
          <a:ln w="50800">
            <a:solidFill>
              <a:schemeClr val="bg1"/>
            </a:solidFill>
            <a:round/>
            <a:headEnd/>
            <a:tailEnd/>
          </a:ln>
          <a:effectLst/>
        </p:spPr>
        <p:txBody>
          <a:bodyPr wrap="none" anchor="ctr"/>
          <a:lstStyle/>
          <a:p>
            <a:endParaRPr lang="en-US"/>
          </a:p>
        </p:txBody>
      </p:sp>
      <p:sp>
        <p:nvSpPr>
          <p:cNvPr id="671755" name="Line 11"/>
          <p:cNvSpPr>
            <a:spLocks noChangeShapeType="1"/>
          </p:cNvSpPr>
          <p:nvPr/>
        </p:nvSpPr>
        <p:spPr bwMode="auto">
          <a:xfrm flipH="1">
            <a:off x="1712913" y="2451100"/>
            <a:ext cx="971550" cy="1012825"/>
          </a:xfrm>
          <a:prstGeom prst="line">
            <a:avLst/>
          </a:prstGeom>
          <a:noFill/>
          <a:ln w="50800">
            <a:solidFill>
              <a:schemeClr val="bg1"/>
            </a:solidFill>
            <a:round/>
            <a:headEnd/>
            <a:tailEnd/>
          </a:ln>
          <a:effectLst/>
        </p:spPr>
        <p:txBody>
          <a:bodyPr wrap="none" anchor="ctr"/>
          <a:lstStyle/>
          <a:p>
            <a:endParaRPr lang="en-US"/>
          </a:p>
        </p:txBody>
      </p:sp>
      <p:sp>
        <p:nvSpPr>
          <p:cNvPr id="671756" name="Line 12"/>
          <p:cNvSpPr>
            <a:spLocks noChangeShapeType="1"/>
          </p:cNvSpPr>
          <p:nvPr/>
        </p:nvSpPr>
        <p:spPr bwMode="auto">
          <a:xfrm flipH="1">
            <a:off x="2211388" y="2393950"/>
            <a:ext cx="1016000" cy="552450"/>
          </a:xfrm>
          <a:prstGeom prst="line">
            <a:avLst/>
          </a:prstGeom>
          <a:noFill/>
          <a:ln w="50800">
            <a:solidFill>
              <a:schemeClr val="bg1"/>
            </a:solidFill>
            <a:round/>
            <a:headEnd/>
            <a:tailEnd/>
          </a:ln>
          <a:effectLst/>
        </p:spPr>
        <p:txBody>
          <a:bodyPr wrap="none" anchor="ctr"/>
          <a:lstStyle/>
          <a:p>
            <a:endParaRPr lang="en-US"/>
          </a:p>
        </p:txBody>
      </p:sp>
      <p:sp>
        <p:nvSpPr>
          <p:cNvPr id="671757" name="Line 13"/>
          <p:cNvSpPr>
            <a:spLocks noChangeShapeType="1"/>
          </p:cNvSpPr>
          <p:nvPr/>
        </p:nvSpPr>
        <p:spPr bwMode="auto">
          <a:xfrm flipV="1">
            <a:off x="6259513" y="4667250"/>
            <a:ext cx="82550" cy="15875"/>
          </a:xfrm>
          <a:prstGeom prst="line">
            <a:avLst/>
          </a:prstGeom>
          <a:noFill/>
          <a:ln w="50800">
            <a:solidFill>
              <a:schemeClr val="bg1"/>
            </a:solidFill>
            <a:round/>
            <a:headEnd/>
            <a:tailEnd/>
          </a:ln>
          <a:effectLst/>
        </p:spPr>
        <p:txBody>
          <a:bodyPr wrap="none" anchor="ctr"/>
          <a:lstStyle/>
          <a:p>
            <a:endParaRPr lang="en-US"/>
          </a:p>
        </p:txBody>
      </p:sp>
      <p:sp>
        <p:nvSpPr>
          <p:cNvPr id="671758" name="Line 14"/>
          <p:cNvSpPr>
            <a:spLocks noChangeShapeType="1"/>
          </p:cNvSpPr>
          <p:nvPr/>
        </p:nvSpPr>
        <p:spPr bwMode="auto">
          <a:xfrm flipV="1">
            <a:off x="6326188" y="4953000"/>
            <a:ext cx="85725" cy="22225"/>
          </a:xfrm>
          <a:prstGeom prst="line">
            <a:avLst/>
          </a:prstGeom>
          <a:noFill/>
          <a:ln w="50800">
            <a:solidFill>
              <a:schemeClr val="bg1"/>
            </a:solidFill>
            <a:round/>
            <a:headEnd/>
            <a:tailEnd/>
          </a:ln>
          <a:effectLst/>
        </p:spPr>
        <p:txBody>
          <a:bodyPr wrap="none" anchor="ctr"/>
          <a:lstStyle/>
          <a:p>
            <a:endParaRPr lang="en-US"/>
          </a:p>
        </p:txBody>
      </p:sp>
      <p:sp>
        <p:nvSpPr>
          <p:cNvPr id="671759" name="Line 15"/>
          <p:cNvSpPr>
            <a:spLocks noChangeShapeType="1"/>
          </p:cNvSpPr>
          <p:nvPr/>
        </p:nvSpPr>
        <p:spPr bwMode="auto">
          <a:xfrm>
            <a:off x="6300788" y="4673600"/>
            <a:ext cx="66675" cy="298450"/>
          </a:xfrm>
          <a:prstGeom prst="line">
            <a:avLst/>
          </a:prstGeom>
          <a:noFill/>
          <a:ln w="50800">
            <a:solidFill>
              <a:schemeClr val="bg1"/>
            </a:solidFill>
            <a:round/>
            <a:headEnd/>
            <a:tailEnd/>
          </a:ln>
          <a:effectLst/>
        </p:spPr>
        <p:txBody>
          <a:bodyPr wrap="none" anchor="ctr"/>
          <a:lstStyle/>
          <a:p>
            <a:endParaRPr lang="en-US"/>
          </a:p>
        </p:txBody>
      </p:sp>
      <p:sp>
        <p:nvSpPr>
          <p:cNvPr id="671760" name="Line 16"/>
          <p:cNvSpPr>
            <a:spLocks noChangeShapeType="1"/>
          </p:cNvSpPr>
          <p:nvPr/>
        </p:nvSpPr>
        <p:spPr bwMode="auto">
          <a:xfrm flipH="1">
            <a:off x="6329363" y="4229100"/>
            <a:ext cx="215900" cy="615950"/>
          </a:xfrm>
          <a:prstGeom prst="line">
            <a:avLst/>
          </a:prstGeom>
          <a:noFill/>
          <a:ln w="50800">
            <a:solidFill>
              <a:schemeClr val="bg1"/>
            </a:solidFill>
            <a:round/>
            <a:headEnd/>
            <a:tailEnd/>
          </a:ln>
          <a:effectLst/>
        </p:spPr>
        <p:txBody>
          <a:bodyPr wrap="none" anchor="ctr"/>
          <a:lstStyle/>
          <a:p>
            <a:endParaRPr lang="en-US"/>
          </a:p>
        </p:txBody>
      </p:sp>
      <p:sp>
        <p:nvSpPr>
          <p:cNvPr id="671761" name="Line 17"/>
          <p:cNvSpPr>
            <a:spLocks noChangeShapeType="1"/>
          </p:cNvSpPr>
          <p:nvPr/>
        </p:nvSpPr>
        <p:spPr bwMode="auto">
          <a:xfrm>
            <a:off x="4719638" y="2159000"/>
            <a:ext cx="0" cy="1206500"/>
          </a:xfrm>
          <a:prstGeom prst="line">
            <a:avLst/>
          </a:prstGeom>
          <a:noFill/>
          <a:ln w="50800">
            <a:solidFill>
              <a:schemeClr val="bg1"/>
            </a:solidFill>
            <a:round/>
            <a:headEnd/>
            <a:tailEnd/>
          </a:ln>
          <a:effectLst/>
        </p:spPr>
        <p:txBody>
          <a:bodyPr wrap="none" anchor="ctr"/>
          <a:lstStyle/>
          <a:p>
            <a:endParaRPr lang="en-US"/>
          </a:p>
        </p:txBody>
      </p:sp>
      <p:sp>
        <p:nvSpPr>
          <p:cNvPr id="671762" name="Line 18"/>
          <p:cNvSpPr>
            <a:spLocks noChangeShapeType="1"/>
          </p:cNvSpPr>
          <p:nvPr/>
        </p:nvSpPr>
        <p:spPr bwMode="auto">
          <a:xfrm>
            <a:off x="5100638" y="2603500"/>
            <a:ext cx="587375" cy="749300"/>
          </a:xfrm>
          <a:prstGeom prst="line">
            <a:avLst/>
          </a:prstGeom>
          <a:noFill/>
          <a:ln w="50800">
            <a:solidFill>
              <a:schemeClr val="bg1"/>
            </a:solidFill>
            <a:round/>
            <a:headEnd/>
            <a:tailEnd/>
          </a:ln>
          <a:effectLst/>
        </p:spPr>
        <p:txBody>
          <a:bodyPr wrap="none" anchor="ctr"/>
          <a:lstStyle/>
          <a:p>
            <a:endParaRPr lang="en-US"/>
          </a:p>
        </p:txBody>
      </p:sp>
      <p:sp>
        <p:nvSpPr>
          <p:cNvPr id="671763" name="Rectangle 19"/>
          <p:cNvSpPr>
            <a:spLocks noChangeArrowheads="1"/>
          </p:cNvSpPr>
          <p:nvPr/>
        </p:nvSpPr>
        <p:spPr bwMode="auto">
          <a:xfrm>
            <a:off x="147638" y="0"/>
            <a:ext cx="1981200" cy="304800"/>
          </a:xfrm>
          <a:prstGeom prst="rect">
            <a:avLst/>
          </a:prstGeom>
          <a:noFill/>
          <a:ln w="3175">
            <a:noFill/>
            <a:miter lim="800000"/>
            <a:headEnd/>
            <a:tailEnd/>
          </a:ln>
        </p:spPr>
        <p:txBody>
          <a:bodyPr/>
          <a:lstStyle/>
          <a:p>
            <a:pPr>
              <a:lnSpc>
                <a:spcPct val="100000"/>
              </a:lnSpc>
            </a:pPr>
            <a:r>
              <a:rPr lang="en-US">
                <a:solidFill>
                  <a:schemeClr val="tx2"/>
                </a:solidFill>
                <a:latin typeface="Arial" charset="0"/>
              </a:rPr>
              <a:t>Fig. 16-21b</a:t>
            </a:r>
          </a:p>
        </p:txBody>
      </p:sp>
      <p:sp>
        <p:nvSpPr>
          <p:cNvPr id="671764" name="Line 20"/>
          <p:cNvSpPr>
            <a:spLocks noChangeShapeType="1"/>
          </p:cNvSpPr>
          <p:nvPr/>
        </p:nvSpPr>
        <p:spPr bwMode="auto">
          <a:xfrm>
            <a:off x="2836863" y="1301750"/>
            <a:ext cx="41275" cy="73025"/>
          </a:xfrm>
          <a:prstGeom prst="line">
            <a:avLst/>
          </a:prstGeom>
          <a:noFill/>
          <a:ln w="25400">
            <a:solidFill>
              <a:schemeClr val="tx1"/>
            </a:solidFill>
            <a:round/>
            <a:headEnd/>
            <a:tailEnd/>
          </a:ln>
          <a:effectLst/>
        </p:spPr>
        <p:txBody>
          <a:bodyPr wrap="none" anchor="ctr"/>
          <a:lstStyle/>
          <a:p>
            <a:endParaRPr lang="en-US"/>
          </a:p>
        </p:txBody>
      </p:sp>
      <p:sp>
        <p:nvSpPr>
          <p:cNvPr id="671765" name="Line 21"/>
          <p:cNvSpPr>
            <a:spLocks noChangeShapeType="1"/>
          </p:cNvSpPr>
          <p:nvPr/>
        </p:nvSpPr>
        <p:spPr bwMode="auto">
          <a:xfrm>
            <a:off x="2944813" y="1238250"/>
            <a:ext cx="44450" cy="73025"/>
          </a:xfrm>
          <a:prstGeom prst="line">
            <a:avLst/>
          </a:prstGeom>
          <a:noFill/>
          <a:ln w="25400">
            <a:solidFill>
              <a:schemeClr val="tx1"/>
            </a:solidFill>
            <a:round/>
            <a:headEnd/>
            <a:tailEnd/>
          </a:ln>
          <a:effectLst/>
        </p:spPr>
        <p:txBody>
          <a:bodyPr wrap="none" anchor="ctr"/>
          <a:lstStyle/>
          <a:p>
            <a:endParaRPr lang="en-US"/>
          </a:p>
        </p:txBody>
      </p:sp>
      <p:sp>
        <p:nvSpPr>
          <p:cNvPr id="671766" name="Line 22"/>
          <p:cNvSpPr>
            <a:spLocks noChangeShapeType="1"/>
          </p:cNvSpPr>
          <p:nvPr/>
        </p:nvSpPr>
        <p:spPr bwMode="auto">
          <a:xfrm flipV="1">
            <a:off x="2859088" y="1276350"/>
            <a:ext cx="114300" cy="57150"/>
          </a:xfrm>
          <a:prstGeom prst="line">
            <a:avLst/>
          </a:prstGeom>
          <a:noFill/>
          <a:ln w="25400">
            <a:solidFill>
              <a:schemeClr val="tx1"/>
            </a:solidFill>
            <a:round/>
            <a:headEnd/>
            <a:tailEnd/>
          </a:ln>
          <a:effectLst/>
        </p:spPr>
        <p:txBody>
          <a:bodyPr wrap="none" anchor="ctr"/>
          <a:lstStyle/>
          <a:p>
            <a:endParaRPr lang="en-US"/>
          </a:p>
        </p:txBody>
      </p:sp>
      <p:sp>
        <p:nvSpPr>
          <p:cNvPr id="671767" name="Line 23"/>
          <p:cNvSpPr>
            <a:spLocks noChangeShapeType="1"/>
          </p:cNvSpPr>
          <p:nvPr/>
        </p:nvSpPr>
        <p:spPr bwMode="auto">
          <a:xfrm>
            <a:off x="2913063" y="1304925"/>
            <a:ext cx="311150" cy="857250"/>
          </a:xfrm>
          <a:prstGeom prst="line">
            <a:avLst/>
          </a:prstGeom>
          <a:noFill/>
          <a:ln w="25400">
            <a:solidFill>
              <a:schemeClr val="tx1"/>
            </a:solidFill>
            <a:round/>
            <a:headEnd/>
            <a:tailEnd/>
          </a:ln>
          <a:effectLst/>
        </p:spPr>
        <p:txBody>
          <a:bodyPr wrap="none" anchor="ctr"/>
          <a:lstStyle/>
          <a:p>
            <a:endParaRPr lang="en-US"/>
          </a:p>
        </p:txBody>
      </p:sp>
      <p:sp>
        <p:nvSpPr>
          <p:cNvPr id="671768" name="Line 24"/>
          <p:cNvSpPr>
            <a:spLocks noChangeShapeType="1"/>
          </p:cNvSpPr>
          <p:nvPr/>
        </p:nvSpPr>
        <p:spPr bwMode="auto">
          <a:xfrm>
            <a:off x="2662238" y="2409825"/>
            <a:ext cx="66675" cy="63500"/>
          </a:xfrm>
          <a:prstGeom prst="line">
            <a:avLst/>
          </a:prstGeom>
          <a:noFill/>
          <a:ln w="25400">
            <a:solidFill>
              <a:schemeClr val="tx1"/>
            </a:solidFill>
            <a:round/>
            <a:headEnd/>
            <a:tailEnd/>
          </a:ln>
          <a:effectLst/>
        </p:spPr>
        <p:txBody>
          <a:bodyPr wrap="none" anchor="ctr"/>
          <a:lstStyle/>
          <a:p>
            <a:endParaRPr lang="en-US"/>
          </a:p>
        </p:txBody>
      </p:sp>
      <p:sp>
        <p:nvSpPr>
          <p:cNvPr id="671769" name="Line 25"/>
          <p:cNvSpPr>
            <a:spLocks noChangeShapeType="1"/>
          </p:cNvSpPr>
          <p:nvPr/>
        </p:nvSpPr>
        <p:spPr bwMode="auto">
          <a:xfrm>
            <a:off x="1687513" y="3419475"/>
            <a:ext cx="66675" cy="66675"/>
          </a:xfrm>
          <a:prstGeom prst="line">
            <a:avLst/>
          </a:prstGeom>
          <a:noFill/>
          <a:ln w="25400">
            <a:solidFill>
              <a:schemeClr val="tx1"/>
            </a:solidFill>
            <a:round/>
            <a:headEnd/>
            <a:tailEnd/>
          </a:ln>
          <a:effectLst/>
        </p:spPr>
        <p:txBody>
          <a:bodyPr wrap="none" anchor="ctr"/>
          <a:lstStyle/>
          <a:p>
            <a:endParaRPr lang="en-US"/>
          </a:p>
        </p:txBody>
      </p:sp>
      <p:sp>
        <p:nvSpPr>
          <p:cNvPr id="671770" name="Line 26"/>
          <p:cNvSpPr>
            <a:spLocks noChangeShapeType="1"/>
          </p:cNvSpPr>
          <p:nvPr/>
        </p:nvSpPr>
        <p:spPr bwMode="auto">
          <a:xfrm flipH="1">
            <a:off x="1719263" y="2444750"/>
            <a:ext cx="971550" cy="1012825"/>
          </a:xfrm>
          <a:prstGeom prst="line">
            <a:avLst/>
          </a:prstGeom>
          <a:noFill/>
          <a:ln w="25400">
            <a:solidFill>
              <a:schemeClr val="tx1"/>
            </a:solidFill>
            <a:round/>
            <a:headEnd/>
            <a:tailEnd/>
          </a:ln>
          <a:effectLst/>
        </p:spPr>
        <p:txBody>
          <a:bodyPr wrap="none" anchor="ctr"/>
          <a:lstStyle/>
          <a:p>
            <a:endParaRPr lang="en-US"/>
          </a:p>
        </p:txBody>
      </p:sp>
      <p:sp>
        <p:nvSpPr>
          <p:cNvPr id="671771" name="Line 27"/>
          <p:cNvSpPr>
            <a:spLocks noChangeShapeType="1"/>
          </p:cNvSpPr>
          <p:nvPr/>
        </p:nvSpPr>
        <p:spPr bwMode="auto">
          <a:xfrm flipH="1">
            <a:off x="2217738" y="2390775"/>
            <a:ext cx="1016000" cy="552450"/>
          </a:xfrm>
          <a:prstGeom prst="line">
            <a:avLst/>
          </a:prstGeom>
          <a:noFill/>
          <a:ln w="25400">
            <a:solidFill>
              <a:schemeClr val="tx1"/>
            </a:solidFill>
            <a:round/>
            <a:headEnd/>
            <a:tailEnd/>
          </a:ln>
          <a:effectLst/>
        </p:spPr>
        <p:txBody>
          <a:bodyPr wrap="none" anchor="ctr"/>
          <a:lstStyle/>
          <a:p>
            <a:endParaRPr lang="en-US"/>
          </a:p>
        </p:txBody>
      </p:sp>
      <p:sp>
        <p:nvSpPr>
          <p:cNvPr id="671772" name="Line 28"/>
          <p:cNvSpPr>
            <a:spLocks noChangeShapeType="1"/>
          </p:cNvSpPr>
          <p:nvPr/>
        </p:nvSpPr>
        <p:spPr bwMode="auto">
          <a:xfrm>
            <a:off x="7040563" y="1174750"/>
            <a:ext cx="0" cy="95250"/>
          </a:xfrm>
          <a:prstGeom prst="line">
            <a:avLst/>
          </a:prstGeom>
          <a:noFill/>
          <a:ln w="25400">
            <a:solidFill>
              <a:schemeClr val="tx1"/>
            </a:solidFill>
            <a:round/>
            <a:headEnd/>
            <a:tailEnd/>
          </a:ln>
          <a:effectLst/>
        </p:spPr>
        <p:txBody>
          <a:bodyPr wrap="none" anchor="ctr"/>
          <a:lstStyle/>
          <a:p>
            <a:endParaRPr lang="en-US"/>
          </a:p>
        </p:txBody>
      </p:sp>
      <p:sp>
        <p:nvSpPr>
          <p:cNvPr id="671773" name="Line 29"/>
          <p:cNvSpPr>
            <a:spLocks noChangeShapeType="1"/>
          </p:cNvSpPr>
          <p:nvPr/>
        </p:nvSpPr>
        <p:spPr bwMode="auto">
          <a:xfrm>
            <a:off x="7304088" y="1171575"/>
            <a:ext cx="0" cy="95250"/>
          </a:xfrm>
          <a:prstGeom prst="line">
            <a:avLst/>
          </a:prstGeom>
          <a:noFill/>
          <a:ln w="25400">
            <a:solidFill>
              <a:schemeClr val="tx1"/>
            </a:solidFill>
            <a:round/>
            <a:headEnd/>
            <a:tailEnd/>
          </a:ln>
          <a:effectLst/>
        </p:spPr>
        <p:txBody>
          <a:bodyPr wrap="none" anchor="ctr"/>
          <a:lstStyle/>
          <a:p>
            <a:endParaRPr lang="en-US"/>
          </a:p>
        </p:txBody>
      </p:sp>
      <p:sp>
        <p:nvSpPr>
          <p:cNvPr id="671774" name="Line 30"/>
          <p:cNvSpPr>
            <a:spLocks noChangeShapeType="1"/>
          </p:cNvSpPr>
          <p:nvPr/>
        </p:nvSpPr>
        <p:spPr bwMode="auto">
          <a:xfrm>
            <a:off x="7037388" y="1216025"/>
            <a:ext cx="273050" cy="0"/>
          </a:xfrm>
          <a:prstGeom prst="line">
            <a:avLst/>
          </a:prstGeom>
          <a:noFill/>
          <a:ln w="25400">
            <a:solidFill>
              <a:schemeClr val="tx1"/>
            </a:solidFill>
            <a:round/>
            <a:headEnd/>
            <a:tailEnd/>
          </a:ln>
          <a:effectLst/>
        </p:spPr>
        <p:txBody>
          <a:bodyPr wrap="none" anchor="ctr"/>
          <a:lstStyle/>
          <a:p>
            <a:endParaRPr lang="en-US"/>
          </a:p>
        </p:txBody>
      </p:sp>
      <p:sp>
        <p:nvSpPr>
          <p:cNvPr id="671775" name="Line 31"/>
          <p:cNvSpPr>
            <a:spLocks noChangeShapeType="1"/>
          </p:cNvSpPr>
          <p:nvPr/>
        </p:nvSpPr>
        <p:spPr bwMode="auto">
          <a:xfrm flipH="1">
            <a:off x="7167563" y="863600"/>
            <a:ext cx="336550" cy="355600"/>
          </a:xfrm>
          <a:prstGeom prst="line">
            <a:avLst/>
          </a:prstGeom>
          <a:noFill/>
          <a:ln w="25400">
            <a:solidFill>
              <a:schemeClr val="tx1"/>
            </a:solidFill>
            <a:round/>
            <a:headEnd/>
            <a:tailEnd/>
          </a:ln>
          <a:effectLst/>
        </p:spPr>
        <p:txBody>
          <a:bodyPr wrap="none" anchor="ctr"/>
          <a:lstStyle/>
          <a:p>
            <a:endParaRPr lang="en-US"/>
          </a:p>
        </p:txBody>
      </p:sp>
      <p:sp>
        <p:nvSpPr>
          <p:cNvPr id="671776" name="Line 32"/>
          <p:cNvSpPr>
            <a:spLocks noChangeShapeType="1"/>
          </p:cNvSpPr>
          <p:nvPr/>
        </p:nvSpPr>
        <p:spPr bwMode="auto">
          <a:xfrm flipH="1">
            <a:off x="8040688" y="2222500"/>
            <a:ext cx="38100" cy="85725"/>
          </a:xfrm>
          <a:prstGeom prst="line">
            <a:avLst/>
          </a:prstGeom>
          <a:noFill/>
          <a:ln w="25400">
            <a:solidFill>
              <a:schemeClr val="tx1"/>
            </a:solidFill>
            <a:round/>
            <a:headEnd/>
            <a:tailEnd/>
          </a:ln>
          <a:effectLst/>
        </p:spPr>
        <p:txBody>
          <a:bodyPr wrap="none" anchor="ctr"/>
          <a:lstStyle/>
          <a:p>
            <a:endParaRPr lang="en-US"/>
          </a:p>
        </p:txBody>
      </p:sp>
      <p:sp>
        <p:nvSpPr>
          <p:cNvPr id="671777" name="Line 33"/>
          <p:cNvSpPr>
            <a:spLocks noChangeShapeType="1"/>
          </p:cNvSpPr>
          <p:nvPr/>
        </p:nvSpPr>
        <p:spPr bwMode="auto">
          <a:xfrm flipH="1">
            <a:off x="8440738" y="2378075"/>
            <a:ext cx="34925" cy="85725"/>
          </a:xfrm>
          <a:prstGeom prst="line">
            <a:avLst/>
          </a:prstGeom>
          <a:noFill/>
          <a:ln w="25400">
            <a:solidFill>
              <a:schemeClr val="tx1"/>
            </a:solidFill>
            <a:round/>
            <a:headEnd/>
            <a:tailEnd/>
          </a:ln>
          <a:effectLst/>
        </p:spPr>
        <p:txBody>
          <a:bodyPr wrap="none" anchor="ctr"/>
          <a:lstStyle/>
          <a:p>
            <a:endParaRPr lang="en-US"/>
          </a:p>
        </p:txBody>
      </p:sp>
      <p:sp>
        <p:nvSpPr>
          <p:cNvPr id="671778" name="Line 34"/>
          <p:cNvSpPr>
            <a:spLocks noChangeShapeType="1"/>
          </p:cNvSpPr>
          <p:nvPr/>
        </p:nvSpPr>
        <p:spPr bwMode="auto">
          <a:xfrm>
            <a:off x="8066088" y="2260600"/>
            <a:ext cx="390525" cy="155575"/>
          </a:xfrm>
          <a:prstGeom prst="line">
            <a:avLst/>
          </a:prstGeom>
          <a:noFill/>
          <a:ln w="25400">
            <a:solidFill>
              <a:schemeClr val="tx1"/>
            </a:solidFill>
            <a:round/>
            <a:headEnd/>
            <a:tailEnd/>
          </a:ln>
          <a:effectLst/>
        </p:spPr>
        <p:txBody>
          <a:bodyPr wrap="none" anchor="ctr"/>
          <a:lstStyle/>
          <a:p>
            <a:endParaRPr lang="en-US"/>
          </a:p>
        </p:txBody>
      </p:sp>
      <p:sp>
        <p:nvSpPr>
          <p:cNvPr id="671779" name="Line 35"/>
          <p:cNvSpPr>
            <a:spLocks noChangeShapeType="1"/>
          </p:cNvSpPr>
          <p:nvPr/>
        </p:nvSpPr>
        <p:spPr bwMode="auto">
          <a:xfrm>
            <a:off x="8002588" y="1216025"/>
            <a:ext cx="257175" cy="1123950"/>
          </a:xfrm>
          <a:prstGeom prst="line">
            <a:avLst/>
          </a:prstGeom>
          <a:noFill/>
          <a:ln w="25400">
            <a:solidFill>
              <a:schemeClr val="tx1"/>
            </a:solidFill>
            <a:round/>
            <a:headEnd/>
            <a:tailEnd/>
          </a:ln>
          <a:effectLst/>
        </p:spPr>
        <p:txBody>
          <a:bodyPr wrap="none" anchor="ctr"/>
          <a:lstStyle/>
          <a:p>
            <a:endParaRPr lang="en-US"/>
          </a:p>
        </p:txBody>
      </p:sp>
      <p:sp>
        <p:nvSpPr>
          <p:cNvPr id="671780" name="Line 36"/>
          <p:cNvSpPr>
            <a:spLocks noChangeShapeType="1"/>
          </p:cNvSpPr>
          <p:nvPr/>
        </p:nvSpPr>
        <p:spPr bwMode="auto">
          <a:xfrm flipV="1">
            <a:off x="6265863" y="4667250"/>
            <a:ext cx="82550" cy="15875"/>
          </a:xfrm>
          <a:prstGeom prst="line">
            <a:avLst/>
          </a:prstGeom>
          <a:noFill/>
          <a:ln w="25400">
            <a:solidFill>
              <a:schemeClr val="tx1"/>
            </a:solidFill>
            <a:round/>
            <a:headEnd/>
            <a:tailEnd/>
          </a:ln>
          <a:effectLst/>
        </p:spPr>
        <p:txBody>
          <a:bodyPr wrap="none" anchor="ctr"/>
          <a:lstStyle/>
          <a:p>
            <a:endParaRPr lang="en-US"/>
          </a:p>
        </p:txBody>
      </p:sp>
      <p:sp>
        <p:nvSpPr>
          <p:cNvPr id="671781" name="Line 37"/>
          <p:cNvSpPr>
            <a:spLocks noChangeShapeType="1"/>
          </p:cNvSpPr>
          <p:nvPr/>
        </p:nvSpPr>
        <p:spPr bwMode="auto">
          <a:xfrm flipV="1">
            <a:off x="6332538" y="4953000"/>
            <a:ext cx="85725" cy="22225"/>
          </a:xfrm>
          <a:prstGeom prst="line">
            <a:avLst/>
          </a:prstGeom>
          <a:noFill/>
          <a:ln w="25400">
            <a:solidFill>
              <a:schemeClr val="tx1"/>
            </a:solidFill>
            <a:round/>
            <a:headEnd/>
            <a:tailEnd/>
          </a:ln>
          <a:effectLst/>
        </p:spPr>
        <p:txBody>
          <a:bodyPr wrap="none" anchor="ctr"/>
          <a:lstStyle/>
          <a:p>
            <a:endParaRPr lang="en-US"/>
          </a:p>
        </p:txBody>
      </p:sp>
      <p:sp>
        <p:nvSpPr>
          <p:cNvPr id="671782" name="Line 38"/>
          <p:cNvSpPr>
            <a:spLocks noChangeShapeType="1"/>
          </p:cNvSpPr>
          <p:nvPr/>
        </p:nvSpPr>
        <p:spPr bwMode="auto">
          <a:xfrm>
            <a:off x="6300788" y="4673600"/>
            <a:ext cx="66675" cy="298450"/>
          </a:xfrm>
          <a:prstGeom prst="line">
            <a:avLst/>
          </a:prstGeom>
          <a:noFill/>
          <a:ln w="25400">
            <a:solidFill>
              <a:schemeClr val="tx1"/>
            </a:solidFill>
            <a:round/>
            <a:headEnd/>
            <a:tailEnd/>
          </a:ln>
          <a:effectLst/>
        </p:spPr>
        <p:txBody>
          <a:bodyPr wrap="none" anchor="ctr"/>
          <a:lstStyle/>
          <a:p>
            <a:endParaRPr lang="en-US"/>
          </a:p>
        </p:txBody>
      </p:sp>
      <p:sp>
        <p:nvSpPr>
          <p:cNvPr id="671783" name="Line 39"/>
          <p:cNvSpPr>
            <a:spLocks noChangeShapeType="1"/>
          </p:cNvSpPr>
          <p:nvPr/>
        </p:nvSpPr>
        <p:spPr bwMode="auto">
          <a:xfrm flipH="1">
            <a:off x="6332538" y="4219575"/>
            <a:ext cx="215900" cy="615950"/>
          </a:xfrm>
          <a:prstGeom prst="line">
            <a:avLst/>
          </a:prstGeom>
          <a:noFill/>
          <a:ln w="25400">
            <a:solidFill>
              <a:schemeClr val="tx1"/>
            </a:solidFill>
            <a:round/>
            <a:headEnd/>
            <a:tailEnd/>
          </a:ln>
          <a:effectLst/>
        </p:spPr>
        <p:txBody>
          <a:bodyPr wrap="none" anchor="ctr"/>
          <a:lstStyle/>
          <a:p>
            <a:endParaRPr lang="en-US"/>
          </a:p>
        </p:txBody>
      </p:sp>
      <p:sp>
        <p:nvSpPr>
          <p:cNvPr id="671784" name="Line 40"/>
          <p:cNvSpPr>
            <a:spLocks noChangeShapeType="1"/>
          </p:cNvSpPr>
          <p:nvPr/>
        </p:nvSpPr>
        <p:spPr bwMode="auto">
          <a:xfrm flipH="1">
            <a:off x="6967538" y="4692650"/>
            <a:ext cx="31750" cy="69850"/>
          </a:xfrm>
          <a:prstGeom prst="line">
            <a:avLst/>
          </a:prstGeom>
          <a:noFill/>
          <a:ln w="25400">
            <a:solidFill>
              <a:schemeClr val="tx1"/>
            </a:solidFill>
            <a:round/>
            <a:headEnd/>
            <a:tailEnd/>
          </a:ln>
          <a:effectLst/>
        </p:spPr>
        <p:txBody>
          <a:bodyPr wrap="none" anchor="ctr"/>
          <a:lstStyle/>
          <a:p>
            <a:endParaRPr lang="en-US"/>
          </a:p>
        </p:txBody>
      </p:sp>
      <p:sp>
        <p:nvSpPr>
          <p:cNvPr id="671785" name="Line 41"/>
          <p:cNvSpPr>
            <a:spLocks noChangeShapeType="1"/>
          </p:cNvSpPr>
          <p:nvPr/>
        </p:nvSpPr>
        <p:spPr bwMode="auto">
          <a:xfrm>
            <a:off x="6977063" y="4724400"/>
            <a:ext cx="765175" cy="361950"/>
          </a:xfrm>
          <a:prstGeom prst="line">
            <a:avLst/>
          </a:prstGeom>
          <a:noFill/>
          <a:ln w="25400">
            <a:solidFill>
              <a:schemeClr val="tx1"/>
            </a:solidFill>
            <a:round/>
            <a:headEnd/>
            <a:tailEnd/>
          </a:ln>
          <a:effectLst/>
        </p:spPr>
        <p:txBody>
          <a:bodyPr wrap="none" anchor="ctr"/>
          <a:lstStyle/>
          <a:p>
            <a:endParaRPr lang="en-US"/>
          </a:p>
        </p:txBody>
      </p:sp>
      <p:sp>
        <p:nvSpPr>
          <p:cNvPr id="671786" name="Line 42"/>
          <p:cNvSpPr>
            <a:spLocks noChangeShapeType="1"/>
          </p:cNvSpPr>
          <p:nvPr/>
        </p:nvSpPr>
        <p:spPr bwMode="auto">
          <a:xfrm flipH="1">
            <a:off x="7726363" y="5054600"/>
            <a:ext cx="28575" cy="69850"/>
          </a:xfrm>
          <a:prstGeom prst="line">
            <a:avLst/>
          </a:prstGeom>
          <a:noFill/>
          <a:ln w="25400">
            <a:solidFill>
              <a:schemeClr val="tx1"/>
            </a:solidFill>
            <a:round/>
            <a:headEnd/>
            <a:tailEnd/>
          </a:ln>
          <a:effectLst/>
        </p:spPr>
        <p:txBody>
          <a:bodyPr wrap="none" anchor="ctr"/>
          <a:lstStyle/>
          <a:p>
            <a:endParaRPr lang="en-US"/>
          </a:p>
        </p:txBody>
      </p:sp>
      <p:sp>
        <p:nvSpPr>
          <p:cNvPr id="671787" name="Line 43"/>
          <p:cNvSpPr>
            <a:spLocks noChangeShapeType="1"/>
          </p:cNvSpPr>
          <p:nvPr/>
        </p:nvSpPr>
        <p:spPr bwMode="auto">
          <a:xfrm flipH="1">
            <a:off x="7297738" y="4905375"/>
            <a:ext cx="66675" cy="161925"/>
          </a:xfrm>
          <a:prstGeom prst="line">
            <a:avLst/>
          </a:prstGeom>
          <a:noFill/>
          <a:ln w="25400">
            <a:solidFill>
              <a:schemeClr val="tx1"/>
            </a:solidFill>
            <a:round/>
            <a:headEnd/>
            <a:tailEnd/>
          </a:ln>
          <a:effectLst/>
        </p:spPr>
        <p:txBody>
          <a:bodyPr wrap="none" anchor="ctr"/>
          <a:lstStyle/>
          <a:p>
            <a:endParaRPr lang="en-US"/>
          </a:p>
        </p:txBody>
      </p:sp>
      <p:sp>
        <p:nvSpPr>
          <p:cNvPr id="671788" name="Line 44"/>
          <p:cNvSpPr>
            <a:spLocks noChangeShapeType="1"/>
          </p:cNvSpPr>
          <p:nvPr/>
        </p:nvSpPr>
        <p:spPr bwMode="auto">
          <a:xfrm>
            <a:off x="4719638" y="2159000"/>
            <a:ext cx="0" cy="1206500"/>
          </a:xfrm>
          <a:prstGeom prst="line">
            <a:avLst/>
          </a:prstGeom>
          <a:noFill/>
          <a:ln w="25400">
            <a:solidFill>
              <a:schemeClr val="tx1"/>
            </a:solidFill>
            <a:round/>
            <a:headEnd/>
            <a:tailEnd/>
          </a:ln>
          <a:effectLst/>
        </p:spPr>
        <p:txBody>
          <a:bodyPr wrap="none" anchor="ctr"/>
          <a:lstStyle/>
          <a:p>
            <a:endParaRPr lang="en-US"/>
          </a:p>
        </p:txBody>
      </p:sp>
      <p:sp>
        <p:nvSpPr>
          <p:cNvPr id="671789" name="Line 45"/>
          <p:cNvSpPr>
            <a:spLocks noChangeShapeType="1"/>
          </p:cNvSpPr>
          <p:nvPr/>
        </p:nvSpPr>
        <p:spPr bwMode="auto">
          <a:xfrm>
            <a:off x="5100638" y="2603500"/>
            <a:ext cx="587375" cy="749300"/>
          </a:xfrm>
          <a:prstGeom prst="line">
            <a:avLst/>
          </a:prstGeom>
          <a:noFill/>
          <a:ln w="25400">
            <a:solidFill>
              <a:schemeClr val="tx1"/>
            </a:solidFill>
            <a:round/>
            <a:headEnd/>
            <a:tailEnd/>
          </a:ln>
          <a:effectLst/>
        </p:spPr>
        <p:txBody>
          <a:bodyPr wrap="none" anchor="ctr"/>
          <a:lstStyle/>
          <a:p>
            <a:endParaRPr lang="en-US"/>
          </a:p>
        </p:txBody>
      </p:sp>
      <p:sp>
        <p:nvSpPr>
          <p:cNvPr id="671790" name="Line 46"/>
          <p:cNvSpPr>
            <a:spLocks noChangeShapeType="1"/>
          </p:cNvSpPr>
          <p:nvPr/>
        </p:nvSpPr>
        <p:spPr bwMode="auto">
          <a:xfrm>
            <a:off x="4738688" y="3556000"/>
            <a:ext cx="425450" cy="698500"/>
          </a:xfrm>
          <a:prstGeom prst="line">
            <a:avLst/>
          </a:prstGeom>
          <a:noFill/>
          <a:ln w="25400">
            <a:solidFill>
              <a:schemeClr val="tx1"/>
            </a:solidFill>
            <a:round/>
            <a:headEnd/>
            <a:tailEnd/>
          </a:ln>
          <a:effectLst/>
        </p:spPr>
        <p:txBody>
          <a:bodyPr wrap="none" anchor="ctr"/>
          <a:lstStyle/>
          <a:p>
            <a:endParaRPr lang="en-US"/>
          </a:p>
        </p:txBody>
      </p:sp>
      <p:sp>
        <p:nvSpPr>
          <p:cNvPr id="671791" name="Line 47"/>
          <p:cNvSpPr>
            <a:spLocks noChangeShapeType="1"/>
          </p:cNvSpPr>
          <p:nvPr/>
        </p:nvSpPr>
        <p:spPr bwMode="auto">
          <a:xfrm flipH="1">
            <a:off x="5532438" y="3565525"/>
            <a:ext cx="222250" cy="904875"/>
          </a:xfrm>
          <a:prstGeom prst="line">
            <a:avLst/>
          </a:prstGeom>
          <a:noFill/>
          <a:ln w="25400">
            <a:solidFill>
              <a:schemeClr val="tx1"/>
            </a:solidFill>
            <a:round/>
            <a:headEnd/>
            <a:tailEnd/>
          </a:ln>
          <a:effectLst/>
        </p:spPr>
        <p:txBody>
          <a:bodyPr wrap="none" anchor="ctr"/>
          <a:lstStyle/>
          <a:p>
            <a:endParaRPr lang="en-US"/>
          </a:p>
        </p:txBody>
      </p:sp>
      <p:sp>
        <p:nvSpPr>
          <p:cNvPr id="671792" name="Text Box 48"/>
          <p:cNvSpPr txBox="1">
            <a:spLocks noChangeArrowheads="1"/>
          </p:cNvSpPr>
          <p:nvPr/>
        </p:nvSpPr>
        <p:spPr bwMode="auto">
          <a:xfrm>
            <a:off x="2662238" y="2082800"/>
            <a:ext cx="1701800" cy="366713"/>
          </a:xfrm>
          <a:prstGeom prst="rect">
            <a:avLst/>
          </a:prstGeom>
          <a:noFill/>
          <a:ln w="9525">
            <a:noFill/>
            <a:miter lim="800000"/>
            <a:headEnd/>
            <a:tailEnd/>
          </a:ln>
          <a:effectLst/>
        </p:spPr>
        <p:txBody>
          <a:bodyPr>
            <a:spAutoFit/>
          </a:bodyPr>
          <a:lstStyle/>
          <a:p>
            <a:pPr eaLnBrk="0" hangingPunct="0">
              <a:lnSpc>
                <a:spcPct val="100000"/>
              </a:lnSpc>
              <a:spcBef>
                <a:spcPct val="50000"/>
              </a:spcBef>
            </a:pPr>
            <a:r>
              <a:rPr lang="en-US" sz="1800" b="1">
                <a:latin typeface="Arial" charset="0"/>
              </a:rPr>
              <a:t>30-nm fiber</a:t>
            </a:r>
          </a:p>
        </p:txBody>
      </p:sp>
      <p:sp>
        <p:nvSpPr>
          <p:cNvPr id="671793" name="Text Box 49"/>
          <p:cNvSpPr txBox="1">
            <a:spLocks noChangeArrowheads="1"/>
          </p:cNvSpPr>
          <p:nvPr/>
        </p:nvSpPr>
        <p:spPr bwMode="auto">
          <a:xfrm>
            <a:off x="7437438" y="825500"/>
            <a:ext cx="1701800" cy="449263"/>
          </a:xfrm>
          <a:prstGeom prst="rect">
            <a:avLst/>
          </a:prstGeom>
          <a:noFill/>
          <a:ln w="9525">
            <a:noFill/>
            <a:miter lim="800000"/>
            <a:headEnd/>
            <a:tailEnd/>
          </a:ln>
          <a:effectLst/>
        </p:spPr>
        <p:txBody>
          <a:bodyPr>
            <a:spAutoFit/>
          </a:bodyPr>
          <a:lstStyle/>
          <a:p>
            <a:pPr eaLnBrk="0" hangingPunct="0">
              <a:lnSpc>
                <a:spcPct val="40000"/>
              </a:lnSpc>
              <a:spcBef>
                <a:spcPct val="50000"/>
              </a:spcBef>
            </a:pPr>
            <a:r>
              <a:rPr lang="en-US" sz="1800" b="1">
                <a:latin typeface="Arial" charset="0"/>
              </a:rPr>
              <a:t>Chromatid </a:t>
            </a:r>
          </a:p>
          <a:p>
            <a:pPr eaLnBrk="0" hangingPunct="0">
              <a:lnSpc>
                <a:spcPct val="40000"/>
              </a:lnSpc>
              <a:spcBef>
                <a:spcPct val="50000"/>
              </a:spcBef>
            </a:pPr>
            <a:r>
              <a:rPr lang="en-US" sz="1800" b="1">
                <a:latin typeface="Arial" charset="0"/>
              </a:rPr>
              <a:t>(700 nm)</a:t>
            </a:r>
          </a:p>
        </p:txBody>
      </p:sp>
      <p:sp>
        <p:nvSpPr>
          <p:cNvPr id="671794" name="Text Box 50"/>
          <p:cNvSpPr txBox="1">
            <a:spLocks noChangeArrowheads="1"/>
          </p:cNvSpPr>
          <p:nvPr/>
        </p:nvSpPr>
        <p:spPr bwMode="auto">
          <a:xfrm>
            <a:off x="4325938" y="3251200"/>
            <a:ext cx="1701800" cy="366713"/>
          </a:xfrm>
          <a:prstGeom prst="rect">
            <a:avLst/>
          </a:prstGeom>
          <a:noFill/>
          <a:ln w="9525">
            <a:noFill/>
            <a:miter lim="800000"/>
            <a:headEnd/>
            <a:tailEnd/>
          </a:ln>
          <a:effectLst/>
        </p:spPr>
        <p:txBody>
          <a:bodyPr>
            <a:spAutoFit/>
          </a:bodyPr>
          <a:lstStyle/>
          <a:p>
            <a:pPr eaLnBrk="0" hangingPunct="0">
              <a:lnSpc>
                <a:spcPct val="100000"/>
              </a:lnSpc>
              <a:spcBef>
                <a:spcPct val="50000"/>
              </a:spcBef>
            </a:pPr>
            <a:r>
              <a:rPr lang="en-US" sz="1800" b="1">
                <a:latin typeface="Arial" charset="0"/>
              </a:rPr>
              <a:t>Loops</a:t>
            </a:r>
          </a:p>
        </p:txBody>
      </p:sp>
      <p:sp>
        <p:nvSpPr>
          <p:cNvPr id="671795" name="Text Box 51"/>
          <p:cNvSpPr txBox="1">
            <a:spLocks noChangeArrowheads="1"/>
          </p:cNvSpPr>
          <p:nvPr/>
        </p:nvSpPr>
        <p:spPr bwMode="auto">
          <a:xfrm>
            <a:off x="5253038" y="3251200"/>
            <a:ext cx="1701800" cy="366713"/>
          </a:xfrm>
          <a:prstGeom prst="rect">
            <a:avLst/>
          </a:prstGeom>
          <a:noFill/>
          <a:ln w="9525">
            <a:noFill/>
            <a:miter lim="800000"/>
            <a:headEnd/>
            <a:tailEnd/>
          </a:ln>
          <a:effectLst/>
        </p:spPr>
        <p:txBody>
          <a:bodyPr>
            <a:spAutoFit/>
          </a:bodyPr>
          <a:lstStyle/>
          <a:p>
            <a:pPr eaLnBrk="0" hangingPunct="0">
              <a:lnSpc>
                <a:spcPct val="100000"/>
              </a:lnSpc>
              <a:spcBef>
                <a:spcPct val="50000"/>
              </a:spcBef>
            </a:pPr>
            <a:r>
              <a:rPr lang="en-US" sz="1800" b="1">
                <a:latin typeface="Arial" charset="0"/>
              </a:rPr>
              <a:t>Scaffold</a:t>
            </a:r>
          </a:p>
        </p:txBody>
      </p:sp>
      <p:sp>
        <p:nvSpPr>
          <p:cNvPr id="671796" name="Text Box 52"/>
          <p:cNvSpPr txBox="1">
            <a:spLocks noChangeArrowheads="1"/>
          </p:cNvSpPr>
          <p:nvPr/>
        </p:nvSpPr>
        <p:spPr bwMode="auto">
          <a:xfrm>
            <a:off x="5730875" y="3919538"/>
            <a:ext cx="1701800" cy="366712"/>
          </a:xfrm>
          <a:prstGeom prst="rect">
            <a:avLst/>
          </a:prstGeom>
          <a:noFill/>
          <a:ln w="9525">
            <a:noFill/>
            <a:miter lim="800000"/>
            <a:headEnd/>
            <a:tailEnd/>
          </a:ln>
          <a:effectLst/>
        </p:spPr>
        <p:txBody>
          <a:bodyPr>
            <a:spAutoFit/>
          </a:bodyPr>
          <a:lstStyle/>
          <a:p>
            <a:pPr eaLnBrk="0" hangingPunct="0">
              <a:lnSpc>
                <a:spcPct val="100000"/>
              </a:lnSpc>
              <a:spcBef>
                <a:spcPct val="50000"/>
              </a:spcBef>
            </a:pPr>
            <a:r>
              <a:rPr lang="en-US" sz="1800" b="1">
                <a:latin typeface="Arial" charset="0"/>
              </a:rPr>
              <a:t>300-nm fiber</a:t>
            </a:r>
          </a:p>
        </p:txBody>
      </p:sp>
      <p:sp>
        <p:nvSpPr>
          <p:cNvPr id="671797" name="Text Box 53"/>
          <p:cNvSpPr txBox="1">
            <a:spLocks noChangeArrowheads="1"/>
          </p:cNvSpPr>
          <p:nvPr/>
        </p:nvSpPr>
        <p:spPr bwMode="auto">
          <a:xfrm>
            <a:off x="6269038" y="5016500"/>
            <a:ext cx="1701800" cy="749300"/>
          </a:xfrm>
          <a:prstGeom prst="rect">
            <a:avLst/>
          </a:prstGeom>
          <a:noFill/>
          <a:ln w="9525">
            <a:noFill/>
            <a:miter lim="800000"/>
            <a:headEnd/>
            <a:tailEnd/>
          </a:ln>
          <a:effectLst/>
        </p:spPr>
        <p:txBody>
          <a:bodyPr>
            <a:spAutoFit/>
          </a:bodyPr>
          <a:lstStyle/>
          <a:p>
            <a:pPr eaLnBrk="0" hangingPunct="0">
              <a:lnSpc>
                <a:spcPct val="80000"/>
              </a:lnSpc>
              <a:spcBef>
                <a:spcPct val="50000"/>
              </a:spcBef>
            </a:pPr>
            <a:r>
              <a:rPr lang="en-US" sz="1800" b="1">
                <a:latin typeface="Arial" charset="0"/>
              </a:rPr>
              <a:t>Replicated chromosome (1,400 nm)</a:t>
            </a:r>
          </a:p>
        </p:txBody>
      </p:sp>
      <p:sp>
        <p:nvSpPr>
          <p:cNvPr id="671798" name="Text Box 54"/>
          <p:cNvSpPr txBox="1">
            <a:spLocks noChangeArrowheads="1"/>
          </p:cNvSpPr>
          <p:nvPr/>
        </p:nvSpPr>
        <p:spPr bwMode="auto">
          <a:xfrm>
            <a:off x="1036638" y="5918200"/>
            <a:ext cx="1701800" cy="396875"/>
          </a:xfrm>
          <a:prstGeom prst="rect">
            <a:avLst/>
          </a:prstGeom>
          <a:noFill/>
          <a:ln w="9525">
            <a:noFill/>
            <a:miter lim="800000"/>
            <a:headEnd/>
            <a:tailEnd/>
          </a:ln>
          <a:effectLst/>
        </p:spPr>
        <p:txBody>
          <a:bodyPr>
            <a:spAutoFit/>
          </a:bodyPr>
          <a:lstStyle/>
          <a:p>
            <a:pPr eaLnBrk="0" hangingPunct="0">
              <a:lnSpc>
                <a:spcPct val="100000"/>
              </a:lnSpc>
              <a:spcBef>
                <a:spcPct val="50000"/>
              </a:spcBef>
            </a:pPr>
            <a:r>
              <a:rPr lang="en-US" sz="2000" b="1">
                <a:latin typeface="Arial" charset="0"/>
              </a:rPr>
              <a:t>30-nm fiber</a:t>
            </a:r>
          </a:p>
        </p:txBody>
      </p:sp>
      <p:sp>
        <p:nvSpPr>
          <p:cNvPr id="671799" name="Text Box 55"/>
          <p:cNvSpPr txBox="1">
            <a:spLocks noChangeArrowheads="1"/>
          </p:cNvSpPr>
          <p:nvPr/>
        </p:nvSpPr>
        <p:spPr bwMode="auto">
          <a:xfrm>
            <a:off x="4084638" y="5930900"/>
            <a:ext cx="2222500" cy="641350"/>
          </a:xfrm>
          <a:prstGeom prst="rect">
            <a:avLst/>
          </a:prstGeom>
          <a:noFill/>
          <a:ln w="9525">
            <a:noFill/>
            <a:miter lim="800000"/>
            <a:headEnd/>
            <a:tailEnd/>
          </a:ln>
          <a:effectLst/>
        </p:spPr>
        <p:txBody>
          <a:bodyPr>
            <a:spAutoFit/>
          </a:bodyPr>
          <a:lstStyle/>
          <a:p>
            <a:pPr eaLnBrk="0" hangingPunct="0">
              <a:spcBef>
                <a:spcPct val="50000"/>
              </a:spcBef>
            </a:pPr>
            <a:r>
              <a:rPr lang="en-US" sz="2000" b="1">
                <a:latin typeface="Arial" charset="0"/>
              </a:rPr>
              <a:t>Looped domains (300-nm fiber)</a:t>
            </a:r>
          </a:p>
        </p:txBody>
      </p:sp>
      <p:sp>
        <p:nvSpPr>
          <p:cNvPr id="671800" name="Text Box 56"/>
          <p:cNvSpPr txBox="1">
            <a:spLocks noChangeArrowheads="1"/>
          </p:cNvSpPr>
          <p:nvPr/>
        </p:nvSpPr>
        <p:spPr bwMode="auto">
          <a:xfrm>
            <a:off x="6891338" y="5943600"/>
            <a:ext cx="2222500" cy="641350"/>
          </a:xfrm>
          <a:prstGeom prst="rect">
            <a:avLst/>
          </a:prstGeom>
          <a:noFill/>
          <a:ln w="9525">
            <a:noFill/>
            <a:miter lim="800000"/>
            <a:headEnd/>
            <a:tailEnd/>
          </a:ln>
          <a:effectLst/>
        </p:spPr>
        <p:txBody>
          <a:bodyPr>
            <a:spAutoFit/>
          </a:bodyPr>
          <a:lstStyle/>
          <a:p>
            <a:pPr eaLnBrk="0" hangingPunct="0">
              <a:spcBef>
                <a:spcPct val="50000"/>
              </a:spcBef>
            </a:pPr>
            <a:r>
              <a:rPr lang="en-US" sz="2000" b="1">
                <a:latin typeface="Arial" charset="0"/>
              </a:rPr>
              <a:t>Metaphase chromosome</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667" name="Rectangle 3"/>
          <p:cNvSpPr>
            <a:spLocks noGrp="1" noChangeArrowheads="1"/>
          </p:cNvSpPr>
          <p:nvPr>
            <p:ph type="body" idx="1"/>
          </p:nvPr>
        </p:nvSpPr>
        <p:spPr>
          <a:xfrm>
            <a:off x="196850" y="1174750"/>
            <a:ext cx="8534400" cy="3938588"/>
          </a:xfrm>
        </p:spPr>
        <p:txBody>
          <a:bodyPr/>
          <a:lstStyle/>
          <a:p>
            <a:r>
              <a:rPr lang="en-US" sz="3000" b="1"/>
              <a:t>300-nm fiber</a:t>
            </a:r>
          </a:p>
          <a:p>
            <a:pPr lvl="1"/>
            <a:r>
              <a:rPr lang="en-US"/>
              <a:t>The 30-nm fiber forms </a:t>
            </a:r>
            <a:r>
              <a:rPr lang="en-US" b="1"/>
              <a:t>looped domains</a:t>
            </a:r>
            <a:r>
              <a:rPr lang="en-US"/>
              <a:t> that attach to proteins</a:t>
            </a:r>
          </a:p>
          <a:p>
            <a:r>
              <a:rPr lang="en-US" sz="3000" b="1"/>
              <a:t>Metaphase chromosome</a:t>
            </a:r>
            <a:endParaRPr lang="en-US" b="1"/>
          </a:p>
          <a:p>
            <a:pPr lvl="1"/>
            <a:r>
              <a:rPr lang="en-US"/>
              <a:t>The looped domains coil further</a:t>
            </a:r>
          </a:p>
          <a:p>
            <a:pPr lvl="1"/>
            <a:r>
              <a:rPr lang="en-US"/>
              <a:t>The width of a chromatid is 700 nm</a:t>
            </a:r>
          </a:p>
        </p:txBody>
      </p:sp>
      <p:sp>
        <p:nvSpPr>
          <p:cNvPr id="625668" name="Line 4"/>
          <p:cNvSpPr>
            <a:spLocks noChangeShapeType="1"/>
          </p:cNvSpPr>
          <p:nvPr/>
        </p:nvSpPr>
        <p:spPr bwMode="auto">
          <a:xfrm>
            <a:off x="304800" y="6553200"/>
            <a:ext cx="8534400" cy="0"/>
          </a:xfrm>
          <a:prstGeom prst="line">
            <a:avLst/>
          </a:prstGeom>
          <a:noFill/>
          <a:ln w="25400">
            <a:solidFill>
              <a:schemeClr val="hlink"/>
            </a:solidFill>
            <a:round/>
            <a:headEnd/>
            <a:tailEnd/>
          </a:ln>
          <a:effectLst/>
        </p:spPr>
        <p:txBody>
          <a:bodyPr wrap="none" anchor="ctr"/>
          <a:lstStyle/>
          <a:p>
            <a:endParaRPr lang="en-US"/>
          </a:p>
        </p:txBody>
      </p:sp>
      <p:sp>
        <p:nvSpPr>
          <p:cNvPr id="625669" name="Text Box 5"/>
          <p:cNvSpPr txBox="1">
            <a:spLocks noChangeArrowheads="1"/>
          </p:cNvSpPr>
          <p:nvPr/>
        </p:nvSpPr>
        <p:spPr bwMode="auto">
          <a:xfrm>
            <a:off x="225425" y="6556375"/>
            <a:ext cx="5486400" cy="260350"/>
          </a:xfrm>
          <a:prstGeom prst="rect">
            <a:avLst/>
          </a:prstGeom>
          <a:noFill/>
          <a:ln w="9525">
            <a:noFill/>
            <a:miter lim="800000"/>
            <a:headEnd/>
            <a:tailEnd/>
          </a:ln>
          <a:effectLst/>
        </p:spPr>
        <p:txBody>
          <a:bodyPr lIns="91429" tIns="45714" rIns="91429" bIns="45714" anchor="b">
            <a:spAutoFit/>
          </a:bodyPr>
          <a:lstStyle/>
          <a:p>
            <a:pPr eaLnBrk="0" hangingPunct="0">
              <a:lnSpc>
                <a:spcPct val="100000"/>
              </a:lnSpc>
            </a:pPr>
            <a:r>
              <a:rPr lang="en-US" sz="1100">
                <a:solidFill>
                  <a:srgbClr val="000000"/>
                </a:solidFill>
              </a:rPr>
              <a:t>Copyright © 2008 Pearson Education Inc., publishing as Pearson Benjamin Cummings</a:t>
            </a: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90" name="Rectangle 6"/>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a:latin typeface="Arial" charset="0"/>
              </a:rPr>
              <a:t>Figure 3.30</a:t>
            </a:r>
          </a:p>
        </p:txBody>
      </p:sp>
      <p:pic>
        <p:nvPicPr>
          <p:cNvPr id="67593" name="Picture 9"/>
          <p:cNvPicPr>
            <a:picLocks noChangeAspect="1" noChangeArrowheads="1"/>
          </p:cNvPicPr>
          <p:nvPr/>
        </p:nvPicPr>
        <p:blipFill>
          <a:blip r:embed="rId2" cstate="print"/>
          <a:srcRect t="2032" b="8232"/>
          <a:stretch>
            <a:fillRect/>
          </a:stretch>
        </p:blipFill>
        <p:spPr bwMode="auto">
          <a:xfrm>
            <a:off x="1679575" y="523875"/>
            <a:ext cx="5783263" cy="5745163"/>
          </a:xfrm>
          <a:prstGeom prst="rect">
            <a:avLst/>
          </a:prstGeom>
          <a:noFill/>
        </p:spPr>
      </p:pic>
      <p:sp>
        <p:nvSpPr>
          <p:cNvPr id="67594" name="Freeform 10"/>
          <p:cNvSpPr>
            <a:spLocks/>
          </p:cNvSpPr>
          <p:nvPr/>
        </p:nvSpPr>
        <p:spPr bwMode="auto">
          <a:xfrm>
            <a:off x="5626100" y="5503863"/>
            <a:ext cx="73025" cy="720725"/>
          </a:xfrm>
          <a:custGeom>
            <a:avLst/>
            <a:gdLst/>
            <a:ahLst/>
            <a:cxnLst>
              <a:cxn ang="0">
                <a:pos x="2" y="0"/>
              </a:cxn>
              <a:cxn ang="0">
                <a:pos x="46" y="0"/>
              </a:cxn>
              <a:cxn ang="0">
                <a:pos x="46" y="454"/>
              </a:cxn>
              <a:cxn ang="0">
                <a:pos x="0" y="454"/>
              </a:cxn>
            </a:cxnLst>
            <a:rect l="0" t="0" r="r" b="b"/>
            <a:pathLst>
              <a:path w="46" h="454">
                <a:moveTo>
                  <a:pt x="2" y="0"/>
                </a:moveTo>
                <a:lnTo>
                  <a:pt x="46" y="0"/>
                </a:lnTo>
                <a:lnTo>
                  <a:pt x="46" y="454"/>
                </a:lnTo>
                <a:lnTo>
                  <a:pt x="0" y="454"/>
                </a:lnTo>
              </a:path>
            </a:pathLst>
          </a:custGeom>
          <a:noFill/>
          <a:ln w="9525">
            <a:solidFill>
              <a:srgbClr val="231F20"/>
            </a:solidFill>
            <a:prstDash val="solid"/>
            <a:round/>
            <a:headEnd/>
            <a:tailEnd/>
          </a:ln>
        </p:spPr>
        <p:txBody>
          <a:bodyPr/>
          <a:lstStyle/>
          <a:p>
            <a:endParaRPr lang="en-US"/>
          </a:p>
        </p:txBody>
      </p:sp>
      <p:sp>
        <p:nvSpPr>
          <p:cNvPr id="67595" name="Freeform 11"/>
          <p:cNvSpPr>
            <a:spLocks/>
          </p:cNvSpPr>
          <p:nvPr/>
        </p:nvSpPr>
        <p:spPr bwMode="auto">
          <a:xfrm>
            <a:off x="5076825" y="4757738"/>
            <a:ext cx="273050" cy="12700"/>
          </a:xfrm>
          <a:custGeom>
            <a:avLst/>
            <a:gdLst/>
            <a:ahLst/>
            <a:cxnLst>
              <a:cxn ang="0">
                <a:pos x="0" y="0"/>
              </a:cxn>
              <a:cxn ang="0">
                <a:pos x="52" y="0"/>
              </a:cxn>
              <a:cxn ang="0">
                <a:pos x="172" y="8"/>
              </a:cxn>
            </a:cxnLst>
            <a:rect l="0" t="0" r="r" b="b"/>
            <a:pathLst>
              <a:path w="172" h="8">
                <a:moveTo>
                  <a:pt x="0" y="0"/>
                </a:moveTo>
                <a:lnTo>
                  <a:pt x="52" y="0"/>
                </a:lnTo>
                <a:lnTo>
                  <a:pt x="172" y="8"/>
                </a:lnTo>
              </a:path>
            </a:pathLst>
          </a:custGeom>
          <a:noFill/>
          <a:ln w="9525">
            <a:solidFill>
              <a:srgbClr val="231F20"/>
            </a:solidFill>
            <a:prstDash val="solid"/>
            <a:round/>
            <a:headEnd/>
            <a:tailEnd/>
          </a:ln>
        </p:spPr>
        <p:txBody>
          <a:bodyPr/>
          <a:lstStyle/>
          <a:p>
            <a:endParaRPr lang="en-US"/>
          </a:p>
        </p:txBody>
      </p:sp>
      <p:sp>
        <p:nvSpPr>
          <p:cNvPr id="67596" name="Freeform 12"/>
          <p:cNvSpPr>
            <a:spLocks/>
          </p:cNvSpPr>
          <p:nvPr/>
        </p:nvSpPr>
        <p:spPr bwMode="auto">
          <a:xfrm>
            <a:off x="4030663" y="549275"/>
            <a:ext cx="69850" cy="749300"/>
          </a:xfrm>
          <a:custGeom>
            <a:avLst/>
            <a:gdLst/>
            <a:ahLst/>
            <a:cxnLst>
              <a:cxn ang="0">
                <a:pos x="42" y="0"/>
              </a:cxn>
              <a:cxn ang="0">
                <a:pos x="0" y="0"/>
              </a:cxn>
              <a:cxn ang="0">
                <a:pos x="0" y="472"/>
              </a:cxn>
              <a:cxn ang="0">
                <a:pos x="44" y="472"/>
              </a:cxn>
            </a:cxnLst>
            <a:rect l="0" t="0" r="r" b="b"/>
            <a:pathLst>
              <a:path w="44" h="472">
                <a:moveTo>
                  <a:pt x="42" y="0"/>
                </a:moveTo>
                <a:lnTo>
                  <a:pt x="0" y="0"/>
                </a:lnTo>
                <a:lnTo>
                  <a:pt x="0" y="472"/>
                </a:lnTo>
                <a:lnTo>
                  <a:pt x="44" y="472"/>
                </a:lnTo>
              </a:path>
            </a:pathLst>
          </a:custGeom>
          <a:noFill/>
          <a:ln w="9525">
            <a:solidFill>
              <a:srgbClr val="231F20"/>
            </a:solidFill>
            <a:prstDash val="solid"/>
            <a:round/>
            <a:headEnd/>
            <a:tailEnd/>
          </a:ln>
        </p:spPr>
        <p:txBody>
          <a:bodyPr/>
          <a:lstStyle/>
          <a:p>
            <a:endParaRPr lang="en-US"/>
          </a:p>
        </p:txBody>
      </p:sp>
      <p:sp>
        <p:nvSpPr>
          <p:cNvPr id="67597" name="Line 13"/>
          <p:cNvSpPr>
            <a:spLocks noChangeShapeType="1"/>
          </p:cNvSpPr>
          <p:nvPr/>
        </p:nvSpPr>
        <p:spPr bwMode="auto">
          <a:xfrm>
            <a:off x="5699125" y="5840413"/>
            <a:ext cx="107950" cy="1587"/>
          </a:xfrm>
          <a:prstGeom prst="line">
            <a:avLst/>
          </a:prstGeom>
          <a:noFill/>
          <a:ln w="9525">
            <a:solidFill>
              <a:srgbClr val="231F20"/>
            </a:solidFill>
            <a:round/>
            <a:headEnd/>
            <a:tailEnd/>
          </a:ln>
        </p:spPr>
        <p:txBody>
          <a:bodyPr/>
          <a:lstStyle/>
          <a:p>
            <a:endParaRPr lang="en-US"/>
          </a:p>
        </p:txBody>
      </p:sp>
      <p:sp>
        <p:nvSpPr>
          <p:cNvPr id="67598" name="Line 14"/>
          <p:cNvSpPr>
            <a:spLocks noChangeShapeType="1"/>
          </p:cNvSpPr>
          <p:nvPr/>
        </p:nvSpPr>
        <p:spPr bwMode="auto">
          <a:xfrm flipH="1">
            <a:off x="3595688" y="923925"/>
            <a:ext cx="431800" cy="1588"/>
          </a:xfrm>
          <a:prstGeom prst="line">
            <a:avLst/>
          </a:prstGeom>
          <a:noFill/>
          <a:ln w="9525">
            <a:solidFill>
              <a:srgbClr val="231F20"/>
            </a:solidFill>
            <a:round/>
            <a:headEnd/>
            <a:tailEnd/>
          </a:ln>
        </p:spPr>
        <p:txBody>
          <a:bodyPr/>
          <a:lstStyle/>
          <a:p>
            <a:endParaRPr lang="en-US"/>
          </a:p>
        </p:txBody>
      </p:sp>
      <p:sp>
        <p:nvSpPr>
          <p:cNvPr id="67599" name="Freeform 15"/>
          <p:cNvSpPr>
            <a:spLocks/>
          </p:cNvSpPr>
          <p:nvPr/>
        </p:nvSpPr>
        <p:spPr bwMode="auto">
          <a:xfrm>
            <a:off x="4440238" y="2844800"/>
            <a:ext cx="249237" cy="196850"/>
          </a:xfrm>
          <a:custGeom>
            <a:avLst/>
            <a:gdLst/>
            <a:ahLst/>
            <a:cxnLst>
              <a:cxn ang="0">
                <a:pos x="139" y="0"/>
              </a:cxn>
              <a:cxn ang="0">
                <a:pos x="157" y="26"/>
              </a:cxn>
              <a:cxn ang="0">
                <a:pos x="18" y="124"/>
              </a:cxn>
              <a:cxn ang="0">
                <a:pos x="0" y="98"/>
              </a:cxn>
            </a:cxnLst>
            <a:rect l="0" t="0" r="r" b="b"/>
            <a:pathLst>
              <a:path w="157" h="124">
                <a:moveTo>
                  <a:pt x="139" y="0"/>
                </a:moveTo>
                <a:lnTo>
                  <a:pt x="157" y="26"/>
                </a:lnTo>
                <a:lnTo>
                  <a:pt x="18" y="124"/>
                </a:lnTo>
                <a:lnTo>
                  <a:pt x="0" y="98"/>
                </a:lnTo>
              </a:path>
            </a:pathLst>
          </a:custGeom>
          <a:noFill/>
          <a:ln w="9525">
            <a:solidFill>
              <a:srgbClr val="231F20"/>
            </a:solidFill>
            <a:prstDash val="solid"/>
            <a:round/>
            <a:headEnd/>
            <a:tailEnd/>
          </a:ln>
        </p:spPr>
        <p:txBody>
          <a:bodyPr/>
          <a:lstStyle/>
          <a:p>
            <a:endParaRPr lang="en-US"/>
          </a:p>
        </p:txBody>
      </p:sp>
      <p:sp>
        <p:nvSpPr>
          <p:cNvPr id="67600" name="Freeform 16"/>
          <p:cNvSpPr>
            <a:spLocks/>
          </p:cNvSpPr>
          <p:nvPr/>
        </p:nvSpPr>
        <p:spPr bwMode="auto">
          <a:xfrm>
            <a:off x="4584700" y="2959100"/>
            <a:ext cx="123825" cy="3175"/>
          </a:xfrm>
          <a:custGeom>
            <a:avLst/>
            <a:gdLst/>
            <a:ahLst/>
            <a:cxnLst>
              <a:cxn ang="0">
                <a:pos x="0" y="0"/>
              </a:cxn>
              <a:cxn ang="0">
                <a:pos x="22" y="2"/>
              </a:cxn>
              <a:cxn ang="0">
                <a:pos x="78" y="2"/>
              </a:cxn>
            </a:cxnLst>
            <a:rect l="0" t="0" r="r" b="b"/>
            <a:pathLst>
              <a:path w="78" h="2">
                <a:moveTo>
                  <a:pt x="0" y="0"/>
                </a:moveTo>
                <a:lnTo>
                  <a:pt x="22" y="2"/>
                </a:lnTo>
                <a:lnTo>
                  <a:pt x="78" y="2"/>
                </a:lnTo>
              </a:path>
            </a:pathLst>
          </a:custGeom>
          <a:noFill/>
          <a:ln w="9525">
            <a:solidFill>
              <a:srgbClr val="231F20"/>
            </a:solidFill>
            <a:prstDash val="solid"/>
            <a:round/>
            <a:headEnd/>
            <a:tailEnd/>
          </a:ln>
        </p:spPr>
        <p:txBody>
          <a:bodyPr/>
          <a:lstStyle/>
          <a:p>
            <a:endParaRPr lang="en-US"/>
          </a:p>
        </p:txBody>
      </p:sp>
      <p:sp>
        <p:nvSpPr>
          <p:cNvPr id="67601" name="Freeform 17"/>
          <p:cNvSpPr>
            <a:spLocks/>
          </p:cNvSpPr>
          <p:nvPr/>
        </p:nvSpPr>
        <p:spPr bwMode="auto">
          <a:xfrm>
            <a:off x="3979863" y="2298700"/>
            <a:ext cx="731837" cy="536575"/>
          </a:xfrm>
          <a:custGeom>
            <a:avLst/>
            <a:gdLst/>
            <a:ahLst/>
            <a:cxnLst>
              <a:cxn ang="0">
                <a:pos x="16" y="338"/>
              </a:cxn>
              <a:cxn ang="0">
                <a:pos x="0" y="312"/>
              </a:cxn>
              <a:cxn ang="0">
                <a:pos x="443" y="0"/>
              </a:cxn>
              <a:cxn ang="0">
                <a:pos x="461" y="26"/>
              </a:cxn>
            </a:cxnLst>
            <a:rect l="0" t="0" r="r" b="b"/>
            <a:pathLst>
              <a:path w="461" h="338">
                <a:moveTo>
                  <a:pt x="16" y="338"/>
                </a:moveTo>
                <a:lnTo>
                  <a:pt x="0" y="312"/>
                </a:lnTo>
                <a:lnTo>
                  <a:pt x="443" y="0"/>
                </a:lnTo>
                <a:lnTo>
                  <a:pt x="461" y="26"/>
                </a:lnTo>
              </a:path>
            </a:pathLst>
          </a:custGeom>
          <a:noFill/>
          <a:ln w="9525">
            <a:solidFill>
              <a:srgbClr val="231F20"/>
            </a:solidFill>
            <a:prstDash val="solid"/>
            <a:round/>
            <a:headEnd/>
            <a:tailEnd/>
          </a:ln>
        </p:spPr>
        <p:txBody>
          <a:bodyPr/>
          <a:lstStyle/>
          <a:p>
            <a:endParaRPr lang="en-US"/>
          </a:p>
        </p:txBody>
      </p:sp>
      <p:sp>
        <p:nvSpPr>
          <p:cNvPr id="67602" name="Freeform 18"/>
          <p:cNvSpPr>
            <a:spLocks/>
          </p:cNvSpPr>
          <p:nvPr/>
        </p:nvSpPr>
        <p:spPr bwMode="auto">
          <a:xfrm>
            <a:off x="4921250" y="2432050"/>
            <a:ext cx="158750" cy="330200"/>
          </a:xfrm>
          <a:custGeom>
            <a:avLst/>
            <a:gdLst/>
            <a:ahLst/>
            <a:cxnLst>
              <a:cxn ang="0">
                <a:pos x="100" y="208"/>
              </a:cxn>
              <a:cxn ang="0">
                <a:pos x="60" y="208"/>
              </a:cxn>
              <a:cxn ang="0">
                <a:pos x="0" y="0"/>
              </a:cxn>
            </a:cxnLst>
            <a:rect l="0" t="0" r="r" b="b"/>
            <a:pathLst>
              <a:path w="100" h="208">
                <a:moveTo>
                  <a:pt x="100" y="208"/>
                </a:moveTo>
                <a:lnTo>
                  <a:pt x="60" y="208"/>
                </a:lnTo>
                <a:lnTo>
                  <a:pt x="0" y="0"/>
                </a:lnTo>
              </a:path>
            </a:pathLst>
          </a:custGeom>
          <a:noFill/>
          <a:ln w="9525">
            <a:solidFill>
              <a:srgbClr val="231F20"/>
            </a:solidFill>
            <a:prstDash val="solid"/>
            <a:round/>
            <a:headEnd/>
            <a:tailEnd/>
          </a:ln>
        </p:spPr>
        <p:txBody>
          <a:bodyPr/>
          <a:lstStyle/>
          <a:p>
            <a:endParaRPr lang="en-US"/>
          </a:p>
        </p:txBody>
      </p:sp>
      <p:sp>
        <p:nvSpPr>
          <p:cNvPr id="67603" name="Freeform 19"/>
          <p:cNvSpPr>
            <a:spLocks/>
          </p:cNvSpPr>
          <p:nvPr/>
        </p:nvSpPr>
        <p:spPr bwMode="auto">
          <a:xfrm>
            <a:off x="2897188" y="1762125"/>
            <a:ext cx="660400" cy="276225"/>
          </a:xfrm>
          <a:custGeom>
            <a:avLst/>
            <a:gdLst/>
            <a:ahLst/>
            <a:cxnLst>
              <a:cxn ang="0">
                <a:pos x="0" y="0"/>
              </a:cxn>
              <a:cxn ang="0">
                <a:pos x="86" y="0"/>
              </a:cxn>
              <a:cxn ang="0">
                <a:pos x="416" y="174"/>
              </a:cxn>
            </a:cxnLst>
            <a:rect l="0" t="0" r="r" b="b"/>
            <a:pathLst>
              <a:path w="416" h="174">
                <a:moveTo>
                  <a:pt x="0" y="0"/>
                </a:moveTo>
                <a:lnTo>
                  <a:pt x="86" y="0"/>
                </a:lnTo>
                <a:lnTo>
                  <a:pt x="416" y="174"/>
                </a:lnTo>
              </a:path>
            </a:pathLst>
          </a:custGeom>
          <a:noFill/>
          <a:ln w="22225">
            <a:solidFill>
              <a:srgbClr val="FFFFFF"/>
            </a:solidFill>
            <a:prstDash val="solid"/>
            <a:round/>
            <a:headEnd/>
            <a:tailEnd/>
          </a:ln>
        </p:spPr>
        <p:txBody>
          <a:bodyPr/>
          <a:lstStyle/>
          <a:p>
            <a:endParaRPr lang="en-US"/>
          </a:p>
        </p:txBody>
      </p:sp>
      <p:sp>
        <p:nvSpPr>
          <p:cNvPr id="67604" name="Freeform 20"/>
          <p:cNvSpPr>
            <a:spLocks/>
          </p:cNvSpPr>
          <p:nvPr/>
        </p:nvSpPr>
        <p:spPr bwMode="auto">
          <a:xfrm>
            <a:off x="2897188" y="1762125"/>
            <a:ext cx="660400" cy="276225"/>
          </a:xfrm>
          <a:custGeom>
            <a:avLst/>
            <a:gdLst/>
            <a:ahLst/>
            <a:cxnLst>
              <a:cxn ang="0">
                <a:pos x="0" y="0"/>
              </a:cxn>
              <a:cxn ang="0">
                <a:pos x="86" y="0"/>
              </a:cxn>
              <a:cxn ang="0">
                <a:pos x="416" y="174"/>
              </a:cxn>
            </a:cxnLst>
            <a:rect l="0" t="0" r="r" b="b"/>
            <a:pathLst>
              <a:path w="416" h="174">
                <a:moveTo>
                  <a:pt x="0" y="0"/>
                </a:moveTo>
                <a:lnTo>
                  <a:pt x="86" y="0"/>
                </a:lnTo>
                <a:lnTo>
                  <a:pt x="416" y="174"/>
                </a:lnTo>
              </a:path>
            </a:pathLst>
          </a:custGeom>
          <a:noFill/>
          <a:ln w="9525">
            <a:solidFill>
              <a:srgbClr val="231F20"/>
            </a:solidFill>
            <a:prstDash val="solid"/>
            <a:round/>
            <a:headEnd/>
            <a:tailEnd/>
          </a:ln>
        </p:spPr>
        <p:txBody>
          <a:bodyPr/>
          <a:lstStyle/>
          <a:p>
            <a:endParaRPr lang="en-US"/>
          </a:p>
        </p:txBody>
      </p:sp>
      <p:sp>
        <p:nvSpPr>
          <p:cNvPr id="67605" name="Freeform 21"/>
          <p:cNvSpPr>
            <a:spLocks/>
          </p:cNvSpPr>
          <p:nvPr/>
        </p:nvSpPr>
        <p:spPr bwMode="auto">
          <a:xfrm>
            <a:off x="4819650" y="1590675"/>
            <a:ext cx="314325" cy="400050"/>
          </a:xfrm>
          <a:custGeom>
            <a:avLst/>
            <a:gdLst/>
            <a:ahLst/>
            <a:cxnLst>
              <a:cxn ang="0">
                <a:pos x="0" y="0"/>
              </a:cxn>
              <a:cxn ang="0">
                <a:pos x="70" y="0"/>
              </a:cxn>
              <a:cxn ang="0">
                <a:pos x="198" y="252"/>
              </a:cxn>
            </a:cxnLst>
            <a:rect l="0" t="0" r="r" b="b"/>
            <a:pathLst>
              <a:path w="198" h="252">
                <a:moveTo>
                  <a:pt x="0" y="0"/>
                </a:moveTo>
                <a:lnTo>
                  <a:pt x="70" y="0"/>
                </a:lnTo>
                <a:lnTo>
                  <a:pt x="198" y="252"/>
                </a:lnTo>
              </a:path>
            </a:pathLst>
          </a:custGeom>
          <a:noFill/>
          <a:ln w="9525">
            <a:solidFill>
              <a:srgbClr val="231F20"/>
            </a:solidFill>
            <a:prstDash val="solid"/>
            <a:round/>
            <a:headEnd/>
            <a:tailEnd/>
          </a:ln>
        </p:spPr>
        <p:txBody>
          <a:bodyPr/>
          <a:lstStyle/>
          <a:p>
            <a:endParaRPr lang="en-US"/>
          </a:p>
        </p:txBody>
      </p:sp>
      <p:sp>
        <p:nvSpPr>
          <p:cNvPr id="67606" name="Freeform 22"/>
          <p:cNvSpPr>
            <a:spLocks/>
          </p:cNvSpPr>
          <p:nvPr/>
        </p:nvSpPr>
        <p:spPr bwMode="auto">
          <a:xfrm>
            <a:off x="3173413" y="2279650"/>
            <a:ext cx="1155700" cy="266700"/>
          </a:xfrm>
          <a:custGeom>
            <a:avLst/>
            <a:gdLst/>
            <a:ahLst/>
            <a:cxnLst>
              <a:cxn ang="0">
                <a:pos x="728" y="168"/>
              </a:cxn>
              <a:cxn ang="0">
                <a:pos x="542" y="0"/>
              </a:cxn>
              <a:cxn ang="0">
                <a:pos x="0" y="0"/>
              </a:cxn>
            </a:cxnLst>
            <a:rect l="0" t="0" r="r" b="b"/>
            <a:pathLst>
              <a:path w="728" h="168">
                <a:moveTo>
                  <a:pt x="728" y="168"/>
                </a:moveTo>
                <a:lnTo>
                  <a:pt x="542" y="0"/>
                </a:lnTo>
                <a:lnTo>
                  <a:pt x="0" y="0"/>
                </a:lnTo>
              </a:path>
            </a:pathLst>
          </a:custGeom>
          <a:noFill/>
          <a:ln w="9525">
            <a:solidFill>
              <a:srgbClr val="231F20"/>
            </a:solidFill>
            <a:prstDash val="solid"/>
            <a:round/>
            <a:headEnd/>
            <a:tailEnd/>
          </a:ln>
        </p:spPr>
        <p:txBody>
          <a:bodyPr/>
          <a:lstStyle/>
          <a:p>
            <a:endParaRPr lang="en-US"/>
          </a:p>
        </p:txBody>
      </p:sp>
      <p:sp>
        <p:nvSpPr>
          <p:cNvPr id="67607" name="Freeform 23"/>
          <p:cNvSpPr>
            <a:spLocks/>
          </p:cNvSpPr>
          <p:nvPr/>
        </p:nvSpPr>
        <p:spPr bwMode="auto">
          <a:xfrm>
            <a:off x="3570288" y="4354513"/>
            <a:ext cx="400050" cy="133350"/>
          </a:xfrm>
          <a:custGeom>
            <a:avLst/>
            <a:gdLst/>
            <a:ahLst/>
            <a:cxnLst>
              <a:cxn ang="0">
                <a:pos x="252" y="0"/>
              </a:cxn>
              <a:cxn ang="0">
                <a:pos x="92" y="84"/>
              </a:cxn>
              <a:cxn ang="0">
                <a:pos x="0" y="84"/>
              </a:cxn>
            </a:cxnLst>
            <a:rect l="0" t="0" r="r" b="b"/>
            <a:pathLst>
              <a:path w="252" h="84">
                <a:moveTo>
                  <a:pt x="252" y="0"/>
                </a:moveTo>
                <a:lnTo>
                  <a:pt x="92" y="84"/>
                </a:lnTo>
                <a:lnTo>
                  <a:pt x="0" y="84"/>
                </a:lnTo>
              </a:path>
            </a:pathLst>
          </a:custGeom>
          <a:noFill/>
          <a:ln w="9525">
            <a:solidFill>
              <a:srgbClr val="231F20"/>
            </a:solidFill>
            <a:prstDash val="solid"/>
            <a:round/>
            <a:headEnd/>
            <a:tailEnd/>
          </a:ln>
        </p:spPr>
        <p:txBody>
          <a:bodyPr/>
          <a:lstStyle/>
          <a:p>
            <a:endParaRPr lang="en-US"/>
          </a:p>
        </p:txBody>
      </p:sp>
      <p:sp>
        <p:nvSpPr>
          <p:cNvPr id="67608" name="Freeform 24"/>
          <p:cNvSpPr>
            <a:spLocks/>
          </p:cNvSpPr>
          <p:nvPr/>
        </p:nvSpPr>
        <p:spPr bwMode="auto">
          <a:xfrm>
            <a:off x="3938588" y="5256213"/>
            <a:ext cx="906462" cy="473075"/>
          </a:xfrm>
          <a:custGeom>
            <a:avLst/>
            <a:gdLst/>
            <a:ahLst/>
            <a:cxnLst>
              <a:cxn ang="0">
                <a:pos x="0" y="228"/>
              </a:cxn>
              <a:cxn ang="0">
                <a:pos x="0" y="0"/>
              </a:cxn>
              <a:cxn ang="0">
                <a:pos x="571" y="298"/>
              </a:cxn>
            </a:cxnLst>
            <a:rect l="0" t="0" r="r" b="b"/>
            <a:pathLst>
              <a:path w="571" h="298">
                <a:moveTo>
                  <a:pt x="0" y="228"/>
                </a:moveTo>
                <a:lnTo>
                  <a:pt x="0" y="0"/>
                </a:lnTo>
                <a:lnTo>
                  <a:pt x="571" y="298"/>
                </a:lnTo>
              </a:path>
            </a:pathLst>
          </a:custGeom>
          <a:noFill/>
          <a:ln w="22225">
            <a:solidFill>
              <a:srgbClr val="FFFFFF"/>
            </a:solidFill>
            <a:prstDash val="solid"/>
            <a:round/>
            <a:headEnd/>
            <a:tailEnd/>
          </a:ln>
        </p:spPr>
        <p:txBody>
          <a:bodyPr/>
          <a:lstStyle/>
          <a:p>
            <a:endParaRPr lang="en-US"/>
          </a:p>
        </p:txBody>
      </p:sp>
      <p:sp>
        <p:nvSpPr>
          <p:cNvPr id="67609" name="Freeform 25"/>
          <p:cNvSpPr>
            <a:spLocks/>
          </p:cNvSpPr>
          <p:nvPr/>
        </p:nvSpPr>
        <p:spPr bwMode="auto">
          <a:xfrm>
            <a:off x="3938588" y="5253038"/>
            <a:ext cx="906462" cy="476250"/>
          </a:xfrm>
          <a:custGeom>
            <a:avLst/>
            <a:gdLst/>
            <a:ahLst/>
            <a:cxnLst>
              <a:cxn ang="0">
                <a:pos x="0" y="230"/>
              </a:cxn>
              <a:cxn ang="0">
                <a:pos x="0" y="0"/>
              </a:cxn>
              <a:cxn ang="0">
                <a:pos x="571" y="300"/>
              </a:cxn>
            </a:cxnLst>
            <a:rect l="0" t="0" r="r" b="b"/>
            <a:pathLst>
              <a:path w="571" h="300">
                <a:moveTo>
                  <a:pt x="0" y="230"/>
                </a:moveTo>
                <a:lnTo>
                  <a:pt x="0" y="0"/>
                </a:lnTo>
                <a:lnTo>
                  <a:pt x="571" y="300"/>
                </a:lnTo>
              </a:path>
            </a:pathLst>
          </a:custGeom>
          <a:noFill/>
          <a:ln w="9525">
            <a:solidFill>
              <a:srgbClr val="231F20"/>
            </a:solidFill>
            <a:prstDash val="solid"/>
            <a:round/>
            <a:headEnd/>
            <a:tailEnd/>
          </a:ln>
        </p:spPr>
        <p:txBody>
          <a:bodyPr/>
          <a:lstStyle/>
          <a:p>
            <a:endParaRPr lang="en-US"/>
          </a:p>
        </p:txBody>
      </p:sp>
      <p:sp>
        <p:nvSpPr>
          <p:cNvPr id="67610" name="Line 26"/>
          <p:cNvSpPr>
            <a:spLocks noChangeShapeType="1"/>
          </p:cNvSpPr>
          <p:nvPr/>
        </p:nvSpPr>
        <p:spPr bwMode="auto">
          <a:xfrm flipH="1">
            <a:off x="4816475" y="1590675"/>
            <a:ext cx="114300" cy="565150"/>
          </a:xfrm>
          <a:prstGeom prst="line">
            <a:avLst/>
          </a:prstGeom>
          <a:noFill/>
          <a:ln w="9525">
            <a:solidFill>
              <a:srgbClr val="231F20"/>
            </a:solidFill>
            <a:round/>
            <a:headEnd/>
            <a:tailEnd/>
          </a:ln>
        </p:spPr>
        <p:txBody>
          <a:bodyPr/>
          <a:lstStyle/>
          <a:p>
            <a:endParaRPr lang="en-US"/>
          </a:p>
        </p:txBody>
      </p:sp>
      <p:sp>
        <p:nvSpPr>
          <p:cNvPr id="67611" name="Line 27"/>
          <p:cNvSpPr>
            <a:spLocks noChangeShapeType="1"/>
          </p:cNvSpPr>
          <p:nvPr/>
        </p:nvSpPr>
        <p:spPr bwMode="auto">
          <a:xfrm>
            <a:off x="3570288" y="5253038"/>
            <a:ext cx="365125" cy="1587"/>
          </a:xfrm>
          <a:prstGeom prst="line">
            <a:avLst/>
          </a:prstGeom>
          <a:noFill/>
          <a:ln w="9525">
            <a:solidFill>
              <a:srgbClr val="231F20"/>
            </a:solidFill>
            <a:round/>
            <a:headEnd/>
            <a:tailEnd/>
          </a:ln>
        </p:spPr>
        <p:txBody>
          <a:bodyPr/>
          <a:lstStyle/>
          <a:p>
            <a:endParaRPr lang="en-US"/>
          </a:p>
        </p:txBody>
      </p:sp>
      <p:sp>
        <p:nvSpPr>
          <p:cNvPr id="67612" name="Freeform 28"/>
          <p:cNvSpPr>
            <a:spLocks/>
          </p:cNvSpPr>
          <p:nvPr/>
        </p:nvSpPr>
        <p:spPr bwMode="auto">
          <a:xfrm>
            <a:off x="2446338" y="806450"/>
            <a:ext cx="209550" cy="209550"/>
          </a:xfrm>
          <a:custGeom>
            <a:avLst/>
            <a:gdLst/>
            <a:ahLst/>
            <a:cxnLst>
              <a:cxn ang="0">
                <a:pos x="132" y="66"/>
              </a:cxn>
              <a:cxn ang="0">
                <a:pos x="130" y="80"/>
              </a:cxn>
              <a:cxn ang="0">
                <a:pos x="126" y="92"/>
              </a:cxn>
              <a:cxn ang="0">
                <a:pos x="120" y="102"/>
              </a:cxn>
              <a:cxn ang="0">
                <a:pos x="112" y="112"/>
              </a:cxn>
              <a:cxn ang="0">
                <a:pos x="104" y="120"/>
              </a:cxn>
              <a:cxn ang="0">
                <a:pos x="92" y="126"/>
              </a:cxn>
              <a:cxn ang="0">
                <a:pos x="80" y="130"/>
              </a:cxn>
              <a:cxn ang="0">
                <a:pos x="66" y="132"/>
              </a:cxn>
              <a:cxn ang="0">
                <a:pos x="52" y="130"/>
              </a:cxn>
              <a:cxn ang="0">
                <a:pos x="40" y="126"/>
              </a:cxn>
              <a:cxn ang="0">
                <a:pos x="30" y="120"/>
              </a:cxn>
              <a:cxn ang="0">
                <a:pos x="20" y="112"/>
              </a:cxn>
              <a:cxn ang="0">
                <a:pos x="12" y="102"/>
              </a:cxn>
              <a:cxn ang="0">
                <a:pos x="6" y="92"/>
              </a:cxn>
              <a:cxn ang="0">
                <a:pos x="2" y="80"/>
              </a:cxn>
              <a:cxn ang="0">
                <a:pos x="0" y="66"/>
              </a:cxn>
              <a:cxn ang="0">
                <a:pos x="2" y="52"/>
              </a:cxn>
              <a:cxn ang="0">
                <a:pos x="6" y="40"/>
              </a:cxn>
              <a:cxn ang="0">
                <a:pos x="12" y="28"/>
              </a:cxn>
              <a:cxn ang="0">
                <a:pos x="20" y="20"/>
              </a:cxn>
              <a:cxn ang="0">
                <a:pos x="30" y="12"/>
              </a:cxn>
              <a:cxn ang="0">
                <a:pos x="40" y="6"/>
              </a:cxn>
              <a:cxn ang="0">
                <a:pos x="52" y="2"/>
              </a:cxn>
              <a:cxn ang="0">
                <a:pos x="66" y="0"/>
              </a:cxn>
              <a:cxn ang="0">
                <a:pos x="80" y="2"/>
              </a:cxn>
              <a:cxn ang="0">
                <a:pos x="92" y="6"/>
              </a:cxn>
              <a:cxn ang="0">
                <a:pos x="104" y="12"/>
              </a:cxn>
              <a:cxn ang="0">
                <a:pos x="112" y="20"/>
              </a:cxn>
              <a:cxn ang="0">
                <a:pos x="120" y="28"/>
              </a:cxn>
              <a:cxn ang="0">
                <a:pos x="126" y="40"/>
              </a:cxn>
              <a:cxn ang="0">
                <a:pos x="130" y="52"/>
              </a:cxn>
              <a:cxn ang="0">
                <a:pos x="130" y="66"/>
              </a:cxn>
              <a:cxn ang="0">
                <a:pos x="132" y="66"/>
              </a:cxn>
            </a:cxnLst>
            <a:rect l="0" t="0" r="r" b="b"/>
            <a:pathLst>
              <a:path w="132" h="132">
                <a:moveTo>
                  <a:pt x="132" y="66"/>
                </a:moveTo>
                <a:lnTo>
                  <a:pt x="130" y="80"/>
                </a:lnTo>
                <a:lnTo>
                  <a:pt x="126" y="92"/>
                </a:lnTo>
                <a:lnTo>
                  <a:pt x="120" y="102"/>
                </a:lnTo>
                <a:lnTo>
                  <a:pt x="112" y="112"/>
                </a:lnTo>
                <a:lnTo>
                  <a:pt x="104" y="120"/>
                </a:lnTo>
                <a:lnTo>
                  <a:pt x="92" y="126"/>
                </a:lnTo>
                <a:lnTo>
                  <a:pt x="80" y="130"/>
                </a:lnTo>
                <a:lnTo>
                  <a:pt x="66" y="132"/>
                </a:lnTo>
                <a:lnTo>
                  <a:pt x="52" y="130"/>
                </a:lnTo>
                <a:lnTo>
                  <a:pt x="40" y="126"/>
                </a:lnTo>
                <a:lnTo>
                  <a:pt x="30" y="120"/>
                </a:lnTo>
                <a:lnTo>
                  <a:pt x="20" y="112"/>
                </a:lnTo>
                <a:lnTo>
                  <a:pt x="12" y="102"/>
                </a:lnTo>
                <a:lnTo>
                  <a:pt x="6" y="92"/>
                </a:lnTo>
                <a:lnTo>
                  <a:pt x="2" y="80"/>
                </a:lnTo>
                <a:lnTo>
                  <a:pt x="0" y="66"/>
                </a:lnTo>
                <a:lnTo>
                  <a:pt x="2" y="52"/>
                </a:lnTo>
                <a:lnTo>
                  <a:pt x="6" y="40"/>
                </a:lnTo>
                <a:lnTo>
                  <a:pt x="12" y="28"/>
                </a:lnTo>
                <a:lnTo>
                  <a:pt x="20" y="20"/>
                </a:lnTo>
                <a:lnTo>
                  <a:pt x="30" y="12"/>
                </a:lnTo>
                <a:lnTo>
                  <a:pt x="40" y="6"/>
                </a:lnTo>
                <a:lnTo>
                  <a:pt x="52" y="2"/>
                </a:lnTo>
                <a:lnTo>
                  <a:pt x="66" y="0"/>
                </a:lnTo>
                <a:lnTo>
                  <a:pt x="80" y="2"/>
                </a:lnTo>
                <a:lnTo>
                  <a:pt x="92" y="6"/>
                </a:lnTo>
                <a:lnTo>
                  <a:pt x="104" y="12"/>
                </a:lnTo>
                <a:lnTo>
                  <a:pt x="112" y="20"/>
                </a:lnTo>
                <a:lnTo>
                  <a:pt x="120" y="28"/>
                </a:lnTo>
                <a:lnTo>
                  <a:pt x="126" y="40"/>
                </a:lnTo>
                <a:lnTo>
                  <a:pt x="130" y="52"/>
                </a:lnTo>
                <a:lnTo>
                  <a:pt x="130" y="66"/>
                </a:lnTo>
                <a:lnTo>
                  <a:pt x="132" y="66"/>
                </a:lnTo>
                <a:close/>
              </a:path>
            </a:pathLst>
          </a:custGeom>
          <a:solidFill>
            <a:srgbClr val="FFFFFF"/>
          </a:solidFill>
          <a:ln w="9525">
            <a:noFill/>
            <a:round/>
            <a:headEnd/>
            <a:tailEnd/>
          </a:ln>
        </p:spPr>
        <p:txBody>
          <a:bodyPr/>
          <a:lstStyle/>
          <a:p>
            <a:endParaRPr lang="en-US"/>
          </a:p>
        </p:txBody>
      </p:sp>
      <p:sp>
        <p:nvSpPr>
          <p:cNvPr id="67613" name="Freeform 29"/>
          <p:cNvSpPr>
            <a:spLocks/>
          </p:cNvSpPr>
          <p:nvPr/>
        </p:nvSpPr>
        <p:spPr bwMode="auto">
          <a:xfrm>
            <a:off x="2446338" y="806450"/>
            <a:ext cx="209550" cy="209550"/>
          </a:xfrm>
          <a:custGeom>
            <a:avLst/>
            <a:gdLst/>
            <a:ahLst/>
            <a:cxnLst>
              <a:cxn ang="0">
                <a:pos x="132" y="66"/>
              </a:cxn>
              <a:cxn ang="0">
                <a:pos x="130" y="80"/>
              </a:cxn>
              <a:cxn ang="0">
                <a:pos x="126" y="92"/>
              </a:cxn>
              <a:cxn ang="0">
                <a:pos x="120" y="102"/>
              </a:cxn>
              <a:cxn ang="0">
                <a:pos x="112" y="112"/>
              </a:cxn>
              <a:cxn ang="0">
                <a:pos x="104" y="120"/>
              </a:cxn>
              <a:cxn ang="0">
                <a:pos x="92" y="126"/>
              </a:cxn>
              <a:cxn ang="0">
                <a:pos x="80" y="130"/>
              </a:cxn>
              <a:cxn ang="0">
                <a:pos x="66" y="132"/>
              </a:cxn>
              <a:cxn ang="0">
                <a:pos x="52" y="130"/>
              </a:cxn>
              <a:cxn ang="0">
                <a:pos x="40" y="126"/>
              </a:cxn>
              <a:cxn ang="0">
                <a:pos x="30" y="120"/>
              </a:cxn>
              <a:cxn ang="0">
                <a:pos x="20" y="112"/>
              </a:cxn>
              <a:cxn ang="0">
                <a:pos x="12" y="102"/>
              </a:cxn>
              <a:cxn ang="0">
                <a:pos x="6" y="92"/>
              </a:cxn>
              <a:cxn ang="0">
                <a:pos x="2" y="80"/>
              </a:cxn>
              <a:cxn ang="0">
                <a:pos x="0" y="66"/>
              </a:cxn>
              <a:cxn ang="0">
                <a:pos x="2" y="52"/>
              </a:cxn>
              <a:cxn ang="0">
                <a:pos x="6" y="40"/>
              </a:cxn>
              <a:cxn ang="0">
                <a:pos x="12" y="28"/>
              </a:cxn>
              <a:cxn ang="0">
                <a:pos x="20" y="20"/>
              </a:cxn>
              <a:cxn ang="0">
                <a:pos x="30" y="12"/>
              </a:cxn>
              <a:cxn ang="0">
                <a:pos x="40" y="6"/>
              </a:cxn>
              <a:cxn ang="0">
                <a:pos x="52" y="2"/>
              </a:cxn>
              <a:cxn ang="0">
                <a:pos x="66" y="0"/>
              </a:cxn>
              <a:cxn ang="0">
                <a:pos x="80" y="2"/>
              </a:cxn>
              <a:cxn ang="0">
                <a:pos x="92" y="6"/>
              </a:cxn>
              <a:cxn ang="0">
                <a:pos x="104" y="12"/>
              </a:cxn>
              <a:cxn ang="0">
                <a:pos x="112" y="20"/>
              </a:cxn>
              <a:cxn ang="0">
                <a:pos x="120" y="28"/>
              </a:cxn>
              <a:cxn ang="0">
                <a:pos x="126" y="40"/>
              </a:cxn>
              <a:cxn ang="0">
                <a:pos x="130" y="52"/>
              </a:cxn>
              <a:cxn ang="0">
                <a:pos x="130" y="66"/>
              </a:cxn>
            </a:cxnLst>
            <a:rect l="0" t="0" r="r" b="b"/>
            <a:pathLst>
              <a:path w="132" h="132">
                <a:moveTo>
                  <a:pt x="132" y="66"/>
                </a:moveTo>
                <a:lnTo>
                  <a:pt x="130" y="80"/>
                </a:lnTo>
                <a:lnTo>
                  <a:pt x="126" y="92"/>
                </a:lnTo>
                <a:lnTo>
                  <a:pt x="120" y="102"/>
                </a:lnTo>
                <a:lnTo>
                  <a:pt x="112" y="112"/>
                </a:lnTo>
                <a:lnTo>
                  <a:pt x="104" y="120"/>
                </a:lnTo>
                <a:lnTo>
                  <a:pt x="92" y="126"/>
                </a:lnTo>
                <a:lnTo>
                  <a:pt x="80" y="130"/>
                </a:lnTo>
                <a:lnTo>
                  <a:pt x="66" y="132"/>
                </a:lnTo>
                <a:lnTo>
                  <a:pt x="52" y="130"/>
                </a:lnTo>
                <a:lnTo>
                  <a:pt x="40" y="126"/>
                </a:lnTo>
                <a:lnTo>
                  <a:pt x="30" y="120"/>
                </a:lnTo>
                <a:lnTo>
                  <a:pt x="20" y="112"/>
                </a:lnTo>
                <a:lnTo>
                  <a:pt x="12" y="102"/>
                </a:lnTo>
                <a:lnTo>
                  <a:pt x="6" y="92"/>
                </a:lnTo>
                <a:lnTo>
                  <a:pt x="2" y="80"/>
                </a:lnTo>
                <a:lnTo>
                  <a:pt x="0" y="66"/>
                </a:lnTo>
                <a:lnTo>
                  <a:pt x="2" y="52"/>
                </a:lnTo>
                <a:lnTo>
                  <a:pt x="6" y="40"/>
                </a:lnTo>
                <a:lnTo>
                  <a:pt x="12" y="28"/>
                </a:lnTo>
                <a:lnTo>
                  <a:pt x="20" y="20"/>
                </a:lnTo>
                <a:lnTo>
                  <a:pt x="30" y="12"/>
                </a:lnTo>
                <a:lnTo>
                  <a:pt x="40" y="6"/>
                </a:lnTo>
                <a:lnTo>
                  <a:pt x="52" y="2"/>
                </a:lnTo>
                <a:lnTo>
                  <a:pt x="66" y="0"/>
                </a:lnTo>
                <a:lnTo>
                  <a:pt x="80" y="2"/>
                </a:lnTo>
                <a:lnTo>
                  <a:pt x="92" y="6"/>
                </a:lnTo>
                <a:lnTo>
                  <a:pt x="104" y="12"/>
                </a:lnTo>
                <a:lnTo>
                  <a:pt x="112" y="20"/>
                </a:lnTo>
                <a:lnTo>
                  <a:pt x="120" y="28"/>
                </a:lnTo>
                <a:lnTo>
                  <a:pt x="126" y="40"/>
                </a:lnTo>
                <a:lnTo>
                  <a:pt x="130" y="52"/>
                </a:lnTo>
                <a:lnTo>
                  <a:pt x="130" y="66"/>
                </a:lnTo>
              </a:path>
            </a:pathLst>
          </a:custGeom>
          <a:noFill/>
          <a:ln w="12700">
            <a:solidFill>
              <a:srgbClr val="231F20"/>
            </a:solidFill>
            <a:prstDash val="solid"/>
            <a:round/>
            <a:headEnd/>
            <a:tailEnd/>
          </a:ln>
        </p:spPr>
        <p:txBody>
          <a:bodyPr/>
          <a:lstStyle/>
          <a:p>
            <a:endParaRPr lang="en-US"/>
          </a:p>
        </p:txBody>
      </p:sp>
      <p:sp>
        <p:nvSpPr>
          <p:cNvPr id="67614" name="Freeform 30"/>
          <p:cNvSpPr>
            <a:spLocks/>
          </p:cNvSpPr>
          <p:nvPr/>
        </p:nvSpPr>
        <p:spPr bwMode="auto">
          <a:xfrm>
            <a:off x="1855788" y="1635125"/>
            <a:ext cx="209550" cy="209550"/>
          </a:xfrm>
          <a:custGeom>
            <a:avLst/>
            <a:gdLst/>
            <a:ahLst/>
            <a:cxnLst>
              <a:cxn ang="0">
                <a:pos x="132" y="66"/>
              </a:cxn>
              <a:cxn ang="0">
                <a:pos x="132" y="78"/>
              </a:cxn>
              <a:cxn ang="0">
                <a:pos x="128" y="92"/>
              </a:cxn>
              <a:cxn ang="0">
                <a:pos x="122" y="102"/>
              </a:cxn>
              <a:cxn ang="0">
                <a:pos x="114" y="112"/>
              </a:cxn>
              <a:cxn ang="0">
                <a:pos x="104" y="120"/>
              </a:cxn>
              <a:cxn ang="0">
                <a:pos x="92" y="126"/>
              </a:cxn>
              <a:cxn ang="0">
                <a:pos x="80" y="130"/>
              </a:cxn>
              <a:cxn ang="0">
                <a:pos x="66" y="132"/>
              </a:cxn>
              <a:cxn ang="0">
                <a:pos x="54" y="130"/>
              </a:cxn>
              <a:cxn ang="0">
                <a:pos x="40" y="126"/>
              </a:cxn>
              <a:cxn ang="0">
                <a:pos x="30" y="120"/>
              </a:cxn>
              <a:cxn ang="0">
                <a:pos x="20" y="112"/>
              </a:cxn>
              <a:cxn ang="0">
                <a:pos x="12" y="102"/>
              </a:cxn>
              <a:cxn ang="0">
                <a:pos x="6" y="92"/>
              </a:cxn>
              <a:cxn ang="0">
                <a:pos x="2" y="78"/>
              </a:cxn>
              <a:cxn ang="0">
                <a:pos x="0" y="66"/>
              </a:cxn>
              <a:cxn ang="0">
                <a:pos x="2" y="52"/>
              </a:cxn>
              <a:cxn ang="0">
                <a:pos x="6" y="40"/>
              </a:cxn>
              <a:cxn ang="0">
                <a:pos x="12" y="28"/>
              </a:cxn>
              <a:cxn ang="0">
                <a:pos x="20" y="18"/>
              </a:cxn>
              <a:cxn ang="0">
                <a:pos x="30" y="10"/>
              </a:cxn>
              <a:cxn ang="0">
                <a:pos x="40" y="4"/>
              </a:cxn>
              <a:cxn ang="0">
                <a:pos x="54" y="2"/>
              </a:cxn>
              <a:cxn ang="0">
                <a:pos x="66" y="0"/>
              </a:cxn>
              <a:cxn ang="0">
                <a:pos x="80" y="2"/>
              </a:cxn>
              <a:cxn ang="0">
                <a:pos x="92" y="4"/>
              </a:cxn>
              <a:cxn ang="0">
                <a:pos x="104" y="10"/>
              </a:cxn>
              <a:cxn ang="0">
                <a:pos x="114" y="18"/>
              </a:cxn>
              <a:cxn ang="0">
                <a:pos x="122" y="28"/>
              </a:cxn>
              <a:cxn ang="0">
                <a:pos x="128" y="40"/>
              </a:cxn>
              <a:cxn ang="0">
                <a:pos x="132" y="52"/>
              </a:cxn>
              <a:cxn ang="0">
                <a:pos x="132" y="64"/>
              </a:cxn>
              <a:cxn ang="0">
                <a:pos x="132" y="66"/>
              </a:cxn>
            </a:cxnLst>
            <a:rect l="0" t="0" r="r" b="b"/>
            <a:pathLst>
              <a:path w="132" h="132">
                <a:moveTo>
                  <a:pt x="132" y="66"/>
                </a:moveTo>
                <a:lnTo>
                  <a:pt x="132" y="78"/>
                </a:lnTo>
                <a:lnTo>
                  <a:pt x="128" y="92"/>
                </a:lnTo>
                <a:lnTo>
                  <a:pt x="122" y="102"/>
                </a:lnTo>
                <a:lnTo>
                  <a:pt x="114" y="112"/>
                </a:lnTo>
                <a:lnTo>
                  <a:pt x="104" y="120"/>
                </a:lnTo>
                <a:lnTo>
                  <a:pt x="92" y="126"/>
                </a:lnTo>
                <a:lnTo>
                  <a:pt x="80" y="130"/>
                </a:lnTo>
                <a:lnTo>
                  <a:pt x="66" y="132"/>
                </a:lnTo>
                <a:lnTo>
                  <a:pt x="54" y="130"/>
                </a:lnTo>
                <a:lnTo>
                  <a:pt x="40" y="126"/>
                </a:lnTo>
                <a:lnTo>
                  <a:pt x="30" y="120"/>
                </a:lnTo>
                <a:lnTo>
                  <a:pt x="20" y="112"/>
                </a:lnTo>
                <a:lnTo>
                  <a:pt x="12" y="102"/>
                </a:lnTo>
                <a:lnTo>
                  <a:pt x="6" y="92"/>
                </a:lnTo>
                <a:lnTo>
                  <a:pt x="2" y="78"/>
                </a:lnTo>
                <a:lnTo>
                  <a:pt x="0" y="66"/>
                </a:lnTo>
                <a:lnTo>
                  <a:pt x="2" y="52"/>
                </a:lnTo>
                <a:lnTo>
                  <a:pt x="6" y="40"/>
                </a:lnTo>
                <a:lnTo>
                  <a:pt x="12" y="28"/>
                </a:lnTo>
                <a:lnTo>
                  <a:pt x="20" y="18"/>
                </a:lnTo>
                <a:lnTo>
                  <a:pt x="30" y="10"/>
                </a:lnTo>
                <a:lnTo>
                  <a:pt x="40" y="4"/>
                </a:lnTo>
                <a:lnTo>
                  <a:pt x="54" y="2"/>
                </a:lnTo>
                <a:lnTo>
                  <a:pt x="66" y="0"/>
                </a:lnTo>
                <a:lnTo>
                  <a:pt x="80" y="2"/>
                </a:lnTo>
                <a:lnTo>
                  <a:pt x="92" y="4"/>
                </a:lnTo>
                <a:lnTo>
                  <a:pt x="104" y="10"/>
                </a:lnTo>
                <a:lnTo>
                  <a:pt x="114" y="18"/>
                </a:lnTo>
                <a:lnTo>
                  <a:pt x="122" y="28"/>
                </a:lnTo>
                <a:lnTo>
                  <a:pt x="128" y="40"/>
                </a:lnTo>
                <a:lnTo>
                  <a:pt x="132" y="52"/>
                </a:lnTo>
                <a:lnTo>
                  <a:pt x="132" y="64"/>
                </a:lnTo>
                <a:lnTo>
                  <a:pt x="132" y="66"/>
                </a:lnTo>
                <a:close/>
              </a:path>
            </a:pathLst>
          </a:custGeom>
          <a:solidFill>
            <a:srgbClr val="FFFFFF"/>
          </a:solidFill>
          <a:ln w="9525">
            <a:noFill/>
            <a:round/>
            <a:headEnd/>
            <a:tailEnd/>
          </a:ln>
        </p:spPr>
        <p:txBody>
          <a:bodyPr/>
          <a:lstStyle/>
          <a:p>
            <a:endParaRPr lang="en-US"/>
          </a:p>
        </p:txBody>
      </p:sp>
      <p:sp>
        <p:nvSpPr>
          <p:cNvPr id="67615" name="Freeform 31"/>
          <p:cNvSpPr>
            <a:spLocks/>
          </p:cNvSpPr>
          <p:nvPr/>
        </p:nvSpPr>
        <p:spPr bwMode="auto">
          <a:xfrm>
            <a:off x="1855788" y="1635125"/>
            <a:ext cx="209550" cy="209550"/>
          </a:xfrm>
          <a:custGeom>
            <a:avLst/>
            <a:gdLst/>
            <a:ahLst/>
            <a:cxnLst>
              <a:cxn ang="0">
                <a:pos x="132" y="66"/>
              </a:cxn>
              <a:cxn ang="0">
                <a:pos x="132" y="78"/>
              </a:cxn>
              <a:cxn ang="0">
                <a:pos x="128" y="92"/>
              </a:cxn>
              <a:cxn ang="0">
                <a:pos x="122" y="102"/>
              </a:cxn>
              <a:cxn ang="0">
                <a:pos x="114" y="112"/>
              </a:cxn>
              <a:cxn ang="0">
                <a:pos x="104" y="120"/>
              </a:cxn>
              <a:cxn ang="0">
                <a:pos x="92" y="126"/>
              </a:cxn>
              <a:cxn ang="0">
                <a:pos x="80" y="130"/>
              </a:cxn>
              <a:cxn ang="0">
                <a:pos x="66" y="132"/>
              </a:cxn>
              <a:cxn ang="0">
                <a:pos x="54" y="130"/>
              </a:cxn>
              <a:cxn ang="0">
                <a:pos x="40" y="126"/>
              </a:cxn>
              <a:cxn ang="0">
                <a:pos x="30" y="120"/>
              </a:cxn>
              <a:cxn ang="0">
                <a:pos x="20" y="112"/>
              </a:cxn>
              <a:cxn ang="0">
                <a:pos x="12" y="102"/>
              </a:cxn>
              <a:cxn ang="0">
                <a:pos x="6" y="92"/>
              </a:cxn>
              <a:cxn ang="0">
                <a:pos x="2" y="78"/>
              </a:cxn>
              <a:cxn ang="0">
                <a:pos x="0" y="66"/>
              </a:cxn>
              <a:cxn ang="0">
                <a:pos x="2" y="52"/>
              </a:cxn>
              <a:cxn ang="0">
                <a:pos x="6" y="40"/>
              </a:cxn>
              <a:cxn ang="0">
                <a:pos x="12" y="28"/>
              </a:cxn>
              <a:cxn ang="0">
                <a:pos x="20" y="18"/>
              </a:cxn>
              <a:cxn ang="0">
                <a:pos x="30" y="10"/>
              </a:cxn>
              <a:cxn ang="0">
                <a:pos x="40" y="4"/>
              </a:cxn>
              <a:cxn ang="0">
                <a:pos x="54" y="2"/>
              </a:cxn>
              <a:cxn ang="0">
                <a:pos x="66" y="0"/>
              </a:cxn>
              <a:cxn ang="0">
                <a:pos x="80" y="2"/>
              </a:cxn>
              <a:cxn ang="0">
                <a:pos x="92" y="4"/>
              </a:cxn>
              <a:cxn ang="0">
                <a:pos x="104" y="10"/>
              </a:cxn>
              <a:cxn ang="0">
                <a:pos x="114" y="18"/>
              </a:cxn>
              <a:cxn ang="0">
                <a:pos x="122" y="28"/>
              </a:cxn>
              <a:cxn ang="0">
                <a:pos x="128" y="40"/>
              </a:cxn>
              <a:cxn ang="0">
                <a:pos x="132" y="52"/>
              </a:cxn>
              <a:cxn ang="0">
                <a:pos x="132" y="64"/>
              </a:cxn>
            </a:cxnLst>
            <a:rect l="0" t="0" r="r" b="b"/>
            <a:pathLst>
              <a:path w="132" h="132">
                <a:moveTo>
                  <a:pt x="132" y="66"/>
                </a:moveTo>
                <a:lnTo>
                  <a:pt x="132" y="78"/>
                </a:lnTo>
                <a:lnTo>
                  <a:pt x="128" y="92"/>
                </a:lnTo>
                <a:lnTo>
                  <a:pt x="122" y="102"/>
                </a:lnTo>
                <a:lnTo>
                  <a:pt x="114" y="112"/>
                </a:lnTo>
                <a:lnTo>
                  <a:pt x="104" y="120"/>
                </a:lnTo>
                <a:lnTo>
                  <a:pt x="92" y="126"/>
                </a:lnTo>
                <a:lnTo>
                  <a:pt x="80" y="130"/>
                </a:lnTo>
                <a:lnTo>
                  <a:pt x="66" y="132"/>
                </a:lnTo>
                <a:lnTo>
                  <a:pt x="54" y="130"/>
                </a:lnTo>
                <a:lnTo>
                  <a:pt x="40" y="126"/>
                </a:lnTo>
                <a:lnTo>
                  <a:pt x="30" y="120"/>
                </a:lnTo>
                <a:lnTo>
                  <a:pt x="20" y="112"/>
                </a:lnTo>
                <a:lnTo>
                  <a:pt x="12" y="102"/>
                </a:lnTo>
                <a:lnTo>
                  <a:pt x="6" y="92"/>
                </a:lnTo>
                <a:lnTo>
                  <a:pt x="2" y="78"/>
                </a:lnTo>
                <a:lnTo>
                  <a:pt x="0" y="66"/>
                </a:lnTo>
                <a:lnTo>
                  <a:pt x="2" y="52"/>
                </a:lnTo>
                <a:lnTo>
                  <a:pt x="6" y="40"/>
                </a:lnTo>
                <a:lnTo>
                  <a:pt x="12" y="28"/>
                </a:lnTo>
                <a:lnTo>
                  <a:pt x="20" y="18"/>
                </a:lnTo>
                <a:lnTo>
                  <a:pt x="30" y="10"/>
                </a:lnTo>
                <a:lnTo>
                  <a:pt x="40" y="4"/>
                </a:lnTo>
                <a:lnTo>
                  <a:pt x="54" y="2"/>
                </a:lnTo>
                <a:lnTo>
                  <a:pt x="66" y="0"/>
                </a:lnTo>
                <a:lnTo>
                  <a:pt x="80" y="2"/>
                </a:lnTo>
                <a:lnTo>
                  <a:pt x="92" y="4"/>
                </a:lnTo>
                <a:lnTo>
                  <a:pt x="104" y="10"/>
                </a:lnTo>
                <a:lnTo>
                  <a:pt x="114" y="18"/>
                </a:lnTo>
                <a:lnTo>
                  <a:pt x="122" y="28"/>
                </a:lnTo>
                <a:lnTo>
                  <a:pt x="128" y="40"/>
                </a:lnTo>
                <a:lnTo>
                  <a:pt x="132" y="52"/>
                </a:lnTo>
                <a:lnTo>
                  <a:pt x="132" y="64"/>
                </a:lnTo>
              </a:path>
            </a:pathLst>
          </a:custGeom>
          <a:noFill/>
          <a:ln w="12700">
            <a:solidFill>
              <a:srgbClr val="231F20"/>
            </a:solidFill>
            <a:prstDash val="solid"/>
            <a:round/>
            <a:headEnd/>
            <a:tailEnd/>
          </a:ln>
        </p:spPr>
        <p:txBody>
          <a:bodyPr/>
          <a:lstStyle/>
          <a:p>
            <a:endParaRPr lang="en-US"/>
          </a:p>
        </p:txBody>
      </p:sp>
      <p:sp>
        <p:nvSpPr>
          <p:cNvPr id="67616" name="Freeform 32"/>
          <p:cNvSpPr>
            <a:spLocks/>
          </p:cNvSpPr>
          <p:nvPr/>
        </p:nvSpPr>
        <p:spPr bwMode="auto">
          <a:xfrm>
            <a:off x="2039938" y="4348163"/>
            <a:ext cx="209550" cy="209550"/>
          </a:xfrm>
          <a:custGeom>
            <a:avLst/>
            <a:gdLst/>
            <a:ahLst/>
            <a:cxnLst>
              <a:cxn ang="0">
                <a:pos x="132" y="66"/>
              </a:cxn>
              <a:cxn ang="0">
                <a:pos x="130" y="80"/>
              </a:cxn>
              <a:cxn ang="0">
                <a:pos x="126" y="92"/>
              </a:cxn>
              <a:cxn ang="0">
                <a:pos x="120" y="102"/>
              </a:cxn>
              <a:cxn ang="0">
                <a:pos x="112" y="112"/>
              </a:cxn>
              <a:cxn ang="0">
                <a:pos x="102" y="120"/>
              </a:cxn>
              <a:cxn ang="0">
                <a:pos x="92" y="126"/>
              </a:cxn>
              <a:cxn ang="0">
                <a:pos x="80" y="130"/>
              </a:cxn>
              <a:cxn ang="0">
                <a:pos x="66" y="132"/>
              </a:cxn>
              <a:cxn ang="0">
                <a:pos x="52" y="130"/>
              </a:cxn>
              <a:cxn ang="0">
                <a:pos x="40" y="126"/>
              </a:cxn>
              <a:cxn ang="0">
                <a:pos x="30" y="120"/>
              </a:cxn>
              <a:cxn ang="0">
                <a:pos x="20" y="112"/>
              </a:cxn>
              <a:cxn ang="0">
                <a:pos x="12" y="102"/>
              </a:cxn>
              <a:cxn ang="0">
                <a:pos x="6" y="92"/>
              </a:cxn>
              <a:cxn ang="0">
                <a:pos x="2" y="80"/>
              </a:cxn>
              <a:cxn ang="0">
                <a:pos x="0" y="66"/>
              </a:cxn>
              <a:cxn ang="0">
                <a:pos x="2" y="52"/>
              </a:cxn>
              <a:cxn ang="0">
                <a:pos x="6" y="40"/>
              </a:cxn>
              <a:cxn ang="0">
                <a:pos x="12" y="28"/>
              </a:cxn>
              <a:cxn ang="0">
                <a:pos x="20" y="20"/>
              </a:cxn>
              <a:cxn ang="0">
                <a:pos x="30" y="12"/>
              </a:cxn>
              <a:cxn ang="0">
                <a:pos x="40" y="6"/>
              </a:cxn>
              <a:cxn ang="0">
                <a:pos x="52" y="2"/>
              </a:cxn>
              <a:cxn ang="0">
                <a:pos x="66" y="0"/>
              </a:cxn>
              <a:cxn ang="0">
                <a:pos x="80" y="2"/>
              </a:cxn>
              <a:cxn ang="0">
                <a:pos x="92" y="6"/>
              </a:cxn>
              <a:cxn ang="0">
                <a:pos x="102" y="12"/>
              </a:cxn>
              <a:cxn ang="0">
                <a:pos x="112" y="20"/>
              </a:cxn>
              <a:cxn ang="0">
                <a:pos x="120" y="28"/>
              </a:cxn>
              <a:cxn ang="0">
                <a:pos x="126" y="40"/>
              </a:cxn>
              <a:cxn ang="0">
                <a:pos x="130" y="52"/>
              </a:cxn>
              <a:cxn ang="0">
                <a:pos x="130" y="66"/>
              </a:cxn>
              <a:cxn ang="0">
                <a:pos x="132" y="66"/>
              </a:cxn>
            </a:cxnLst>
            <a:rect l="0" t="0" r="r" b="b"/>
            <a:pathLst>
              <a:path w="132" h="132">
                <a:moveTo>
                  <a:pt x="132" y="66"/>
                </a:moveTo>
                <a:lnTo>
                  <a:pt x="130" y="80"/>
                </a:lnTo>
                <a:lnTo>
                  <a:pt x="126" y="92"/>
                </a:lnTo>
                <a:lnTo>
                  <a:pt x="120" y="102"/>
                </a:lnTo>
                <a:lnTo>
                  <a:pt x="112" y="112"/>
                </a:lnTo>
                <a:lnTo>
                  <a:pt x="102" y="120"/>
                </a:lnTo>
                <a:lnTo>
                  <a:pt x="92" y="126"/>
                </a:lnTo>
                <a:lnTo>
                  <a:pt x="80" y="130"/>
                </a:lnTo>
                <a:lnTo>
                  <a:pt x="66" y="132"/>
                </a:lnTo>
                <a:lnTo>
                  <a:pt x="52" y="130"/>
                </a:lnTo>
                <a:lnTo>
                  <a:pt x="40" y="126"/>
                </a:lnTo>
                <a:lnTo>
                  <a:pt x="30" y="120"/>
                </a:lnTo>
                <a:lnTo>
                  <a:pt x="20" y="112"/>
                </a:lnTo>
                <a:lnTo>
                  <a:pt x="12" y="102"/>
                </a:lnTo>
                <a:lnTo>
                  <a:pt x="6" y="92"/>
                </a:lnTo>
                <a:lnTo>
                  <a:pt x="2" y="80"/>
                </a:lnTo>
                <a:lnTo>
                  <a:pt x="0" y="66"/>
                </a:lnTo>
                <a:lnTo>
                  <a:pt x="2" y="52"/>
                </a:lnTo>
                <a:lnTo>
                  <a:pt x="6" y="40"/>
                </a:lnTo>
                <a:lnTo>
                  <a:pt x="12" y="28"/>
                </a:lnTo>
                <a:lnTo>
                  <a:pt x="20" y="20"/>
                </a:lnTo>
                <a:lnTo>
                  <a:pt x="30" y="12"/>
                </a:lnTo>
                <a:lnTo>
                  <a:pt x="40" y="6"/>
                </a:lnTo>
                <a:lnTo>
                  <a:pt x="52" y="2"/>
                </a:lnTo>
                <a:lnTo>
                  <a:pt x="66" y="0"/>
                </a:lnTo>
                <a:lnTo>
                  <a:pt x="80" y="2"/>
                </a:lnTo>
                <a:lnTo>
                  <a:pt x="92" y="6"/>
                </a:lnTo>
                <a:lnTo>
                  <a:pt x="102" y="12"/>
                </a:lnTo>
                <a:lnTo>
                  <a:pt x="112" y="20"/>
                </a:lnTo>
                <a:lnTo>
                  <a:pt x="120" y="28"/>
                </a:lnTo>
                <a:lnTo>
                  <a:pt x="126" y="40"/>
                </a:lnTo>
                <a:lnTo>
                  <a:pt x="130" y="52"/>
                </a:lnTo>
                <a:lnTo>
                  <a:pt x="130" y="66"/>
                </a:lnTo>
                <a:lnTo>
                  <a:pt x="132" y="66"/>
                </a:lnTo>
                <a:close/>
              </a:path>
            </a:pathLst>
          </a:custGeom>
          <a:solidFill>
            <a:srgbClr val="FFFFFF"/>
          </a:solidFill>
          <a:ln w="9525">
            <a:noFill/>
            <a:round/>
            <a:headEnd/>
            <a:tailEnd/>
          </a:ln>
        </p:spPr>
        <p:txBody>
          <a:bodyPr/>
          <a:lstStyle/>
          <a:p>
            <a:endParaRPr lang="en-US"/>
          </a:p>
        </p:txBody>
      </p:sp>
      <p:sp>
        <p:nvSpPr>
          <p:cNvPr id="67617" name="Freeform 33"/>
          <p:cNvSpPr>
            <a:spLocks/>
          </p:cNvSpPr>
          <p:nvPr/>
        </p:nvSpPr>
        <p:spPr bwMode="auto">
          <a:xfrm>
            <a:off x="2039938" y="4348163"/>
            <a:ext cx="209550" cy="209550"/>
          </a:xfrm>
          <a:custGeom>
            <a:avLst/>
            <a:gdLst/>
            <a:ahLst/>
            <a:cxnLst>
              <a:cxn ang="0">
                <a:pos x="132" y="66"/>
              </a:cxn>
              <a:cxn ang="0">
                <a:pos x="130" y="80"/>
              </a:cxn>
              <a:cxn ang="0">
                <a:pos x="126" y="92"/>
              </a:cxn>
              <a:cxn ang="0">
                <a:pos x="120" y="102"/>
              </a:cxn>
              <a:cxn ang="0">
                <a:pos x="112" y="112"/>
              </a:cxn>
              <a:cxn ang="0">
                <a:pos x="102" y="120"/>
              </a:cxn>
              <a:cxn ang="0">
                <a:pos x="92" y="126"/>
              </a:cxn>
              <a:cxn ang="0">
                <a:pos x="80" y="130"/>
              </a:cxn>
              <a:cxn ang="0">
                <a:pos x="66" y="132"/>
              </a:cxn>
              <a:cxn ang="0">
                <a:pos x="52" y="130"/>
              </a:cxn>
              <a:cxn ang="0">
                <a:pos x="40" y="126"/>
              </a:cxn>
              <a:cxn ang="0">
                <a:pos x="30" y="120"/>
              </a:cxn>
              <a:cxn ang="0">
                <a:pos x="20" y="112"/>
              </a:cxn>
              <a:cxn ang="0">
                <a:pos x="12" y="102"/>
              </a:cxn>
              <a:cxn ang="0">
                <a:pos x="6" y="92"/>
              </a:cxn>
              <a:cxn ang="0">
                <a:pos x="2" y="80"/>
              </a:cxn>
              <a:cxn ang="0">
                <a:pos x="0" y="66"/>
              </a:cxn>
              <a:cxn ang="0">
                <a:pos x="2" y="52"/>
              </a:cxn>
              <a:cxn ang="0">
                <a:pos x="6" y="40"/>
              </a:cxn>
              <a:cxn ang="0">
                <a:pos x="12" y="28"/>
              </a:cxn>
              <a:cxn ang="0">
                <a:pos x="20" y="20"/>
              </a:cxn>
              <a:cxn ang="0">
                <a:pos x="30" y="12"/>
              </a:cxn>
              <a:cxn ang="0">
                <a:pos x="40" y="6"/>
              </a:cxn>
              <a:cxn ang="0">
                <a:pos x="52" y="2"/>
              </a:cxn>
              <a:cxn ang="0">
                <a:pos x="66" y="0"/>
              </a:cxn>
              <a:cxn ang="0">
                <a:pos x="80" y="2"/>
              </a:cxn>
              <a:cxn ang="0">
                <a:pos x="92" y="6"/>
              </a:cxn>
              <a:cxn ang="0">
                <a:pos x="102" y="12"/>
              </a:cxn>
              <a:cxn ang="0">
                <a:pos x="112" y="20"/>
              </a:cxn>
              <a:cxn ang="0">
                <a:pos x="120" y="28"/>
              </a:cxn>
              <a:cxn ang="0">
                <a:pos x="126" y="40"/>
              </a:cxn>
              <a:cxn ang="0">
                <a:pos x="130" y="52"/>
              </a:cxn>
              <a:cxn ang="0">
                <a:pos x="130" y="66"/>
              </a:cxn>
            </a:cxnLst>
            <a:rect l="0" t="0" r="r" b="b"/>
            <a:pathLst>
              <a:path w="132" h="132">
                <a:moveTo>
                  <a:pt x="132" y="66"/>
                </a:moveTo>
                <a:lnTo>
                  <a:pt x="130" y="80"/>
                </a:lnTo>
                <a:lnTo>
                  <a:pt x="126" y="92"/>
                </a:lnTo>
                <a:lnTo>
                  <a:pt x="120" y="102"/>
                </a:lnTo>
                <a:lnTo>
                  <a:pt x="112" y="112"/>
                </a:lnTo>
                <a:lnTo>
                  <a:pt x="102" y="120"/>
                </a:lnTo>
                <a:lnTo>
                  <a:pt x="92" y="126"/>
                </a:lnTo>
                <a:lnTo>
                  <a:pt x="80" y="130"/>
                </a:lnTo>
                <a:lnTo>
                  <a:pt x="66" y="132"/>
                </a:lnTo>
                <a:lnTo>
                  <a:pt x="52" y="130"/>
                </a:lnTo>
                <a:lnTo>
                  <a:pt x="40" y="126"/>
                </a:lnTo>
                <a:lnTo>
                  <a:pt x="30" y="120"/>
                </a:lnTo>
                <a:lnTo>
                  <a:pt x="20" y="112"/>
                </a:lnTo>
                <a:lnTo>
                  <a:pt x="12" y="102"/>
                </a:lnTo>
                <a:lnTo>
                  <a:pt x="6" y="92"/>
                </a:lnTo>
                <a:lnTo>
                  <a:pt x="2" y="80"/>
                </a:lnTo>
                <a:lnTo>
                  <a:pt x="0" y="66"/>
                </a:lnTo>
                <a:lnTo>
                  <a:pt x="2" y="52"/>
                </a:lnTo>
                <a:lnTo>
                  <a:pt x="6" y="40"/>
                </a:lnTo>
                <a:lnTo>
                  <a:pt x="12" y="28"/>
                </a:lnTo>
                <a:lnTo>
                  <a:pt x="20" y="20"/>
                </a:lnTo>
                <a:lnTo>
                  <a:pt x="30" y="12"/>
                </a:lnTo>
                <a:lnTo>
                  <a:pt x="40" y="6"/>
                </a:lnTo>
                <a:lnTo>
                  <a:pt x="52" y="2"/>
                </a:lnTo>
                <a:lnTo>
                  <a:pt x="66" y="0"/>
                </a:lnTo>
                <a:lnTo>
                  <a:pt x="80" y="2"/>
                </a:lnTo>
                <a:lnTo>
                  <a:pt x="92" y="6"/>
                </a:lnTo>
                <a:lnTo>
                  <a:pt x="102" y="12"/>
                </a:lnTo>
                <a:lnTo>
                  <a:pt x="112" y="20"/>
                </a:lnTo>
                <a:lnTo>
                  <a:pt x="120" y="28"/>
                </a:lnTo>
                <a:lnTo>
                  <a:pt x="126" y="40"/>
                </a:lnTo>
                <a:lnTo>
                  <a:pt x="130" y="52"/>
                </a:lnTo>
                <a:lnTo>
                  <a:pt x="130" y="66"/>
                </a:lnTo>
              </a:path>
            </a:pathLst>
          </a:custGeom>
          <a:noFill/>
          <a:ln w="12700">
            <a:solidFill>
              <a:srgbClr val="231F20"/>
            </a:solidFill>
            <a:prstDash val="solid"/>
            <a:round/>
            <a:headEnd/>
            <a:tailEnd/>
          </a:ln>
        </p:spPr>
        <p:txBody>
          <a:bodyPr/>
          <a:lstStyle/>
          <a:p>
            <a:endParaRPr lang="en-US"/>
          </a:p>
        </p:txBody>
      </p:sp>
      <p:sp>
        <p:nvSpPr>
          <p:cNvPr id="67618" name="Freeform 34"/>
          <p:cNvSpPr>
            <a:spLocks/>
          </p:cNvSpPr>
          <p:nvPr/>
        </p:nvSpPr>
        <p:spPr bwMode="auto">
          <a:xfrm>
            <a:off x="2528888" y="5132388"/>
            <a:ext cx="206375" cy="206375"/>
          </a:xfrm>
          <a:custGeom>
            <a:avLst/>
            <a:gdLst/>
            <a:ahLst/>
            <a:cxnLst>
              <a:cxn ang="0">
                <a:pos x="130" y="66"/>
              </a:cxn>
              <a:cxn ang="0">
                <a:pos x="130" y="78"/>
              </a:cxn>
              <a:cxn ang="0">
                <a:pos x="126" y="90"/>
              </a:cxn>
              <a:cxn ang="0">
                <a:pos x="120" y="102"/>
              </a:cxn>
              <a:cxn ang="0">
                <a:pos x="112" y="112"/>
              </a:cxn>
              <a:cxn ang="0">
                <a:pos x="102" y="120"/>
              </a:cxn>
              <a:cxn ang="0">
                <a:pos x="90" y="126"/>
              </a:cxn>
              <a:cxn ang="0">
                <a:pos x="78" y="130"/>
              </a:cxn>
              <a:cxn ang="0">
                <a:pos x="66" y="130"/>
              </a:cxn>
              <a:cxn ang="0">
                <a:pos x="52" y="130"/>
              </a:cxn>
              <a:cxn ang="0">
                <a:pos x="40" y="126"/>
              </a:cxn>
              <a:cxn ang="0">
                <a:pos x="28" y="120"/>
              </a:cxn>
              <a:cxn ang="0">
                <a:pos x="18" y="112"/>
              </a:cxn>
              <a:cxn ang="0">
                <a:pos x="10" y="102"/>
              </a:cxn>
              <a:cxn ang="0">
                <a:pos x="4" y="90"/>
              </a:cxn>
              <a:cxn ang="0">
                <a:pos x="0" y="78"/>
              </a:cxn>
              <a:cxn ang="0">
                <a:pos x="0" y="66"/>
              </a:cxn>
              <a:cxn ang="0">
                <a:pos x="0" y="52"/>
              </a:cxn>
              <a:cxn ang="0">
                <a:pos x="4" y="40"/>
              </a:cxn>
              <a:cxn ang="0">
                <a:pos x="10" y="28"/>
              </a:cxn>
              <a:cxn ang="0">
                <a:pos x="18" y="18"/>
              </a:cxn>
              <a:cxn ang="0">
                <a:pos x="28" y="10"/>
              </a:cxn>
              <a:cxn ang="0">
                <a:pos x="40" y="4"/>
              </a:cxn>
              <a:cxn ang="0">
                <a:pos x="52" y="0"/>
              </a:cxn>
              <a:cxn ang="0">
                <a:pos x="66" y="0"/>
              </a:cxn>
              <a:cxn ang="0">
                <a:pos x="78" y="0"/>
              </a:cxn>
              <a:cxn ang="0">
                <a:pos x="90" y="4"/>
              </a:cxn>
              <a:cxn ang="0">
                <a:pos x="102" y="10"/>
              </a:cxn>
              <a:cxn ang="0">
                <a:pos x="112" y="18"/>
              </a:cxn>
              <a:cxn ang="0">
                <a:pos x="120" y="28"/>
              </a:cxn>
              <a:cxn ang="0">
                <a:pos x="126" y="40"/>
              </a:cxn>
              <a:cxn ang="0">
                <a:pos x="130" y="52"/>
              </a:cxn>
              <a:cxn ang="0">
                <a:pos x="130" y="64"/>
              </a:cxn>
              <a:cxn ang="0">
                <a:pos x="130" y="66"/>
              </a:cxn>
            </a:cxnLst>
            <a:rect l="0" t="0" r="r" b="b"/>
            <a:pathLst>
              <a:path w="130" h="130">
                <a:moveTo>
                  <a:pt x="130" y="66"/>
                </a:moveTo>
                <a:lnTo>
                  <a:pt x="130" y="78"/>
                </a:lnTo>
                <a:lnTo>
                  <a:pt x="126" y="90"/>
                </a:lnTo>
                <a:lnTo>
                  <a:pt x="120" y="102"/>
                </a:lnTo>
                <a:lnTo>
                  <a:pt x="112" y="112"/>
                </a:lnTo>
                <a:lnTo>
                  <a:pt x="102" y="120"/>
                </a:lnTo>
                <a:lnTo>
                  <a:pt x="90" y="126"/>
                </a:lnTo>
                <a:lnTo>
                  <a:pt x="78" y="130"/>
                </a:lnTo>
                <a:lnTo>
                  <a:pt x="66" y="130"/>
                </a:lnTo>
                <a:lnTo>
                  <a:pt x="52" y="130"/>
                </a:lnTo>
                <a:lnTo>
                  <a:pt x="40" y="126"/>
                </a:lnTo>
                <a:lnTo>
                  <a:pt x="28" y="120"/>
                </a:lnTo>
                <a:lnTo>
                  <a:pt x="18" y="112"/>
                </a:lnTo>
                <a:lnTo>
                  <a:pt x="10" y="102"/>
                </a:lnTo>
                <a:lnTo>
                  <a:pt x="4" y="90"/>
                </a:lnTo>
                <a:lnTo>
                  <a:pt x="0" y="78"/>
                </a:lnTo>
                <a:lnTo>
                  <a:pt x="0" y="66"/>
                </a:lnTo>
                <a:lnTo>
                  <a:pt x="0" y="52"/>
                </a:lnTo>
                <a:lnTo>
                  <a:pt x="4" y="40"/>
                </a:lnTo>
                <a:lnTo>
                  <a:pt x="10" y="28"/>
                </a:lnTo>
                <a:lnTo>
                  <a:pt x="18" y="18"/>
                </a:lnTo>
                <a:lnTo>
                  <a:pt x="28" y="10"/>
                </a:lnTo>
                <a:lnTo>
                  <a:pt x="40" y="4"/>
                </a:lnTo>
                <a:lnTo>
                  <a:pt x="52" y="0"/>
                </a:lnTo>
                <a:lnTo>
                  <a:pt x="66" y="0"/>
                </a:lnTo>
                <a:lnTo>
                  <a:pt x="78" y="0"/>
                </a:lnTo>
                <a:lnTo>
                  <a:pt x="90" y="4"/>
                </a:lnTo>
                <a:lnTo>
                  <a:pt x="102" y="10"/>
                </a:lnTo>
                <a:lnTo>
                  <a:pt x="112" y="18"/>
                </a:lnTo>
                <a:lnTo>
                  <a:pt x="120" y="28"/>
                </a:lnTo>
                <a:lnTo>
                  <a:pt x="126" y="40"/>
                </a:lnTo>
                <a:lnTo>
                  <a:pt x="130" y="52"/>
                </a:lnTo>
                <a:lnTo>
                  <a:pt x="130" y="64"/>
                </a:lnTo>
                <a:lnTo>
                  <a:pt x="130" y="66"/>
                </a:lnTo>
                <a:close/>
              </a:path>
            </a:pathLst>
          </a:custGeom>
          <a:solidFill>
            <a:srgbClr val="FFFFFF"/>
          </a:solidFill>
          <a:ln w="9525">
            <a:noFill/>
            <a:round/>
            <a:headEnd/>
            <a:tailEnd/>
          </a:ln>
        </p:spPr>
        <p:txBody>
          <a:bodyPr/>
          <a:lstStyle/>
          <a:p>
            <a:endParaRPr lang="en-US"/>
          </a:p>
        </p:txBody>
      </p:sp>
      <p:sp>
        <p:nvSpPr>
          <p:cNvPr id="67619" name="Freeform 35"/>
          <p:cNvSpPr>
            <a:spLocks/>
          </p:cNvSpPr>
          <p:nvPr/>
        </p:nvSpPr>
        <p:spPr bwMode="auto">
          <a:xfrm>
            <a:off x="2528888" y="5132388"/>
            <a:ext cx="206375" cy="206375"/>
          </a:xfrm>
          <a:custGeom>
            <a:avLst/>
            <a:gdLst/>
            <a:ahLst/>
            <a:cxnLst>
              <a:cxn ang="0">
                <a:pos x="130" y="66"/>
              </a:cxn>
              <a:cxn ang="0">
                <a:pos x="130" y="78"/>
              </a:cxn>
              <a:cxn ang="0">
                <a:pos x="126" y="90"/>
              </a:cxn>
              <a:cxn ang="0">
                <a:pos x="120" y="102"/>
              </a:cxn>
              <a:cxn ang="0">
                <a:pos x="112" y="112"/>
              </a:cxn>
              <a:cxn ang="0">
                <a:pos x="102" y="120"/>
              </a:cxn>
              <a:cxn ang="0">
                <a:pos x="90" y="126"/>
              </a:cxn>
              <a:cxn ang="0">
                <a:pos x="78" y="130"/>
              </a:cxn>
              <a:cxn ang="0">
                <a:pos x="66" y="130"/>
              </a:cxn>
              <a:cxn ang="0">
                <a:pos x="52" y="130"/>
              </a:cxn>
              <a:cxn ang="0">
                <a:pos x="40" y="126"/>
              </a:cxn>
              <a:cxn ang="0">
                <a:pos x="28" y="120"/>
              </a:cxn>
              <a:cxn ang="0">
                <a:pos x="18" y="112"/>
              </a:cxn>
              <a:cxn ang="0">
                <a:pos x="10" y="102"/>
              </a:cxn>
              <a:cxn ang="0">
                <a:pos x="4" y="90"/>
              </a:cxn>
              <a:cxn ang="0">
                <a:pos x="0" y="78"/>
              </a:cxn>
              <a:cxn ang="0">
                <a:pos x="0" y="66"/>
              </a:cxn>
              <a:cxn ang="0">
                <a:pos x="0" y="52"/>
              </a:cxn>
              <a:cxn ang="0">
                <a:pos x="4" y="40"/>
              </a:cxn>
              <a:cxn ang="0">
                <a:pos x="10" y="28"/>
              </a:cxn>
              <a:cxn ang="0">
                <a:pos x="18" y="18"/>
              </a:cxn>
              <a:cxn ang="0">
                <a:pos x="28" y="10"/>
              </a:cxn>
              <a:cxn ang="0">
                <a:pos x="40" y="4"/>
              </a:cxn>
              <a:cxn ang="0">
                <a:pos x="52" y="0"/>
              </a:cxn>
              <a:cxn ang="0">
                <a:pos x="66" y="0"/>
              </a:cxn>
              <a:cxn ang="0">
                <a:pos x="78" y="0"/>
              </a:cxn>
              <a:cxn ang="0">
                <a:pos x="90" y="4"/>
              </a:cxn>
              <a:cxn ang="0">
                <a:pos x="102" y="10"/>
              </a:cxn>
              <a:cxn ang="0">
                <a:pos x="112" y="18"/>
              </a:cxn>
              <a:cxn ang="0">
                <a:pos x="120" y="28"/>
              </a:cxn>
              <a:cxn ang="0">
                <a:pos x="126" y="40"/>
              </a:cxn>
              <a:cxn ang="0">
                <a:pos x="130" y="52"/>
              </a:cxn>
              <a:cxn ang="0">
                <a:pos x="130" y="64"/>
              </a:cxn>
            </a:cxnLst>
            <a:rect l="0" t="0" r="r" b="b"/>
            <a:pathLst>
              <a:path w="130" h="130">
                <a:moveTo>
                  <a:pt x="130" y="66"/>
                </a:moveTo>
                <a:lnTo>
                  <a:pt x="130" y="78"/>
                </a:lnTo>
                <a:lnTo>
                  <a:pt x="126" y="90"/>
                </a:lnTo>
                <a:lnTo>
                  <a:pt x="120" y="102"/>
                </a:lnTo>
                <a:lnTo>
                  <a:pt x="112" y="112"/>
                </a:lnTo>
                <a:lnTo>
                  <a:pt x="102" y="120"/>
                </a:lnTo>
                <a:lnTo>
                  <a:pt x="90" y="126"/>
                </a:lnTo>
                <a:lnTo>
                  <a:pt x="78" y="130"/>
                </a:lnTo>
                <a:lnTo>
                  <a:pt x="66" y="130"/>
                </a:lnTo>
                <a:lnTo>
                  <a:pt x="52" y="130"/>
                </a:lnTo>
                <a:lnTo>
                  <a:pt x="40" y="126"/>
                </a:lnTo>
                <a:lnTo>
                  <a:pt x="28" y="120"/>
                </a:lnTo>
                <a:lnTo>
                  <a:pt x="18" y="112"/>
                </a:lnTo>
                <a:lnTo>
                  <a:pt x="10" y="102"/>
                </a:lnTo>
                <a:lnTo>
                  <a:pt x="4" y="90"/>
                </a:lnTo>
                <a:lnTo>
                  <a:pt x="0" y="78"/>
                </a:lnTo>
                <a:lnTo>
                  <a:pt x="0" y="66"/>
                </a:lnTo>
                <a:lnTo>
                  <a:pt x="0" y="52"/>
                </a:lnTo>
                <a:lnTo>
                  <a:pt x="4" y="40"/>
                </a:lnTo>
                <a:lnTo>
                  <a:pt x="10" y="28"/>
                </a:lnTo>
                <a:lnTo>
                  <a:pt x="18" y="18"/>
                </a:lnTo>
                <a:lnTo>
                  <a:pt x="28" y="10"/>
                </a:lnTo>
                <a:lnTo>
                  <a:pt x="40" y="4"/>
                </a:lnTo>
                <a:lnTo>
                  <a:pt x="52" y="0"/>
                </a:lnTo>
                <a:lnTo>
                  <a:pt x="66" y="0"/>
                </a:lnTo>
                <a:lnTo>
                  <a:pt x="78" y="0"/>
                </a:lnTo>
                <a:lnTo>
                  <a:pt x="90" y="4"/>
                </a:lnTo>
                <a:lnTo>
                  <a:pt x="102" y="10"/>
                </a:lnTo>
                <a:lnTo>
                  <a:pt x="112" y="18"/>
                </a:lnTo>
                <a:lnTo>
                  <a:pt x="120" y="28"/>
                </a:lnTo>
                <a:lnTo>
                  <a:pt x="126" y="40"/>
                </a:lnTo>
                <a:lnTo>
                  <a:pt x="130" y="52"/>
                </a:lnTo>
                <a:lnTo>
                  <a:pt x="130" y="64"/>
                </a:lnTo>
              </a:path>
            </a:pathLst>
          </a:custGeom>
          <a:noFill/>
          <a:ln w="12700">
            <a:solidFill>
              <a:srgbClr val="231F20"/>
            </a:solidFill>
            <a:prstDash val="solid"/>
            <a:round/>
            <a:headEnd/>
            <a:tailEnd/>
          </a:ln>
        </p:spPr>
        <p:txBody>
          <a:bodyPr/>
          <a:lstStyle/>
          <a:p>
            <a:endParaRPr lang="en-US"/>
          </a:p>
        </p:txBody>
      </p:sp>
      <p:sp>
        <p:nvSpPr>
          <p:cNvPr id="67620" name="Freeform 36"/>
          <p:cNvSpPr>
            <a:spLocks/>
          </p:cNvSpPr>
          <p:nvPr/>
        </p:nvSpPr>
        <p:spPr bwMode="auto">
          <a:xfrm>
            <a:off x="3656013" y="4627563"/>
            <a:ext cx="209550" cy="206375"/>
          </a:xfrm>
          <a:custGeom>
            <a:avLst/>
            <a:gdLst/>
            <a:ahLst/>
            <a:cxnLst>
              <a:cxn ang="0">
                <a:pos x="132" y="64"/>
              </a:cxn>
              <a:cxn ang="0">
                <a:pos x="130" y="78"/>
              </a:cxn>
              <a:cxn ang="0">
                <a:pos x="126" y="90"/>
              </a:cxn>
              <a:cxn ang="0">
                <a:pos x="120" y="102"/>
              </a:cxn>
              <a:cxn ang="0">
                <a:pos x="112" y="112"/>
              </a:cxn>
              <a:cxn ang="0">
                <a:pos x="102" y="120"/>
              </a:cxn>
              <a:cxn ang="0">
                <a:pos x="92" y="126"/>
              </a:cxn>
              <a:cxn ang="0">
                <a:pos x="80" y="130"/>
              </a:cxn>
              <a:cxn ang="0">
                <a:pos x="66" y="130"/>
              </a:cxn>
              <a:cxn ang="0">
                <a:pos x="52" y="130"/>
              </a:cxn>
              <a:cxn ang="0">
                <a:pos x="40" y="126"/>
              </a:cxn>
              <a:cxn ang="0">
                <a:pos x="30" y="120"/>
              </a:cxn>
              <a:cxn ang="0">
                <a:pos x="20" y="112"/>
              </a:cxn>
              <a:cxn ang="0">
                <a:pos x="12" y="102"/>
              </a:cxn>
              <a:cxn ang="0">
                <a:pos x="6" y="90"/>
              </a:cxn>
              <a:cxn ang="0">
                <a:pos x="2" y="78"/>
              </a:cxn>
              <a:cxn ang="0">
                <a:pos x="0" y="64"/>
              </a:cxn>
              <a:cxn ang="0">
                <a:pos x="2" y="52"/>
              </a:cxn>
              <a:cxn ang="0">
                <a:pos x="6" y="40"/>
              </a:cxn>
              <a:cxn ang="0">
                <a:pos x="12" y="28"/>
              </a:cxn>
              <a:cxn ang="0">
                <a:pos x="20" y="18"/>
              </a:cxn>
              <a:cxn ang="0">
                <a:pos x="30" y="10"/>
              </a:cxn>
              <a:cxn ang="0">
                <a:pos x="40" y="4"/>
              </a:cxn>
              <a:cxn ang="0">
                <a:pos x="52" y="0"/>
              </a:cxn>
              <a:cxn ang="0">
                <a:pos x="66" y="0"/>
              </a:cxn>
              <a:cxn ang="0">
                <a:pos x="80" y="0"/>
              </a:cxn>
              <a:cxn ang="0">
                <a:pos x="92" y="4"/>
              </a:cxn>
              <a:cxn ang="0">
                <a:pos x="102" y="10"/>
              </a:cxn>
              <a:cxn ang="0">
                <a:pos x="112" y="18"/>
              </a:cxn>
              <a:cxn ang="0">
                <a:pos x="120" y="28"/>
              </a:cxn>
              <a:cxn ang="0">
                <a:pos x="126" y="40"/>
              </a:cxn>
              <a:cxn ang="0">
                <a:pos x="130" y="52"/>
              </a:cxn>
              <a:cxn ang="0">
                <a:pos x="130" y="64"/>
              </a:cxn>
              <a:cxn ang="0">
                <a:pos x="132" y="64"/>
              </a:cxn>
            </a:cxnLst>
            <a:rect l="0" t="0" r="r" b="b"/>
            <a:pathLst>
              <a:path w="132" h="130">
                <a:moveTo>
                  <a:pt x="132" y="64"/>
                </a:moveTo>
                <a:lnTo>
                  <a:pt x="130" y="78"/>
                </a:lnTo>
                <a:lnTo>
                  <a:pt x="126" y="90"/>
                </a:lnTo>
                <a:lnTo>
                  <a:pt x="120" y="102"/>
                </a:lnTo>
                <a:lnTo>
                  <a:pt x="112" y="112"/>
                </a:lnTo>
                <a:lnTo>
                  <a:pt x="102" y="120"/>
                </a:lnTo>
                <a:lnTo>
                  <a:pt x="92" y="126"/>
                </a:lnTo>
                <a:lnTo>
                  <a:pt x="80" y="130"/>
                </a:lnTo>
                <a:lnTo>
                  <a:pt x="66" y="130"/>
                </a:lnTo>
                <a:lnTo>
                  <a:pt x="52" y="130"/>
                </a:lnTo>
                <a:lnTo>
                  <a:pt x="40" y="126"/>
                </a:lnTo>
                <a:lnTo>
                  <a:pt x="30" y="120"/>
                </a:lnTo>
                <a:lnTo>
                  <a:pt x="20" y="112"/>
                </a:lnTo>
                <a:lnTo>
                  <a:pt x="12" y="102"/>
                </a:lnTo>
                <a:lnTo>
                  <a:pt x="6" y="90"/>
                </a:lnTo>
                <a:lnTo>
                  <a:pt x="2" y="78"/>
                </a:lnTo>
                <a:lnTo>
                  <a:pt x="0" y="64"/>
                </a:lnTo>
                <a:lnTo>
                  <a:pt x="2" y="52"/>
                </a:lnTo>
                <a:lnTo>
                  <a:pt x="6" y="40"/>
                </a:lnTo>
                <a:lnTo>
                  <a:pt x="12" y="28"/>
                </a:lnTo>
                <a:lnTo>
                  <a:pt x="20" y="18"/>
                </a:lnTo>
                <a:lnTo>
                  <a:pt x="30" y="10"/>
                </a:lnTo>
                <a:lnTo>
                  <a:pt x="40" y="4"/>
                </a:lnTo>
                <a:lnTo>
                  <a:pt x="52" y="0"/>
                </a:lnTo>
                <a:lnTo>
                  <a:pt x="66" y="0"/>
                </a:lnTo>
                <a:lnTo>
                  <a:pt x="80" y="0"/>
                </a:lnTo>
                <a:lnTo>
                  <a:pt x="92" y="4"/>
                </a:lnTo>
                <a:lnTo>
                  <a:pt x="102" y="10"/>
                </a:lnTo>
                <a:lnTo>
                  <a:pt x="112" y="18"/>
                </a:lnTo>
                <a:lnTo>
                  <a:pt x="120" y="28"/>
                </a:lnTo>
                <a:lnTo>
                  <a:pt x="126" y="40"/>
                </a:lnTo>
                <a:lnTo>
                  <a:pt x="130" y="52"/>
                </a:lnTo>
                <a:lnTo>
                  <a:pt x="130" y="64"/>
                </a:lnTo>
                <a:lnTo>
                  <a:pt x="132" y="64"/>
                </a:lnTo>
                <a:close/>
              </a:path>
            </a:pathLst>
          </a:custGeom>
          <a:solidFill>
            <a:srgbClr val="FFFFFF"/>
          </a:solidFill>
          <a:ln w="9525">
            <a:noFill/>
            <a:round/>
            <a:headEnd/>
            <a:tailEnd/>
          </a:ln>
        </p:spPr>
        <p:txBody>
          <a:bodyPr/>
          <a:lstStyle/>
          <a:p>
            <a:endParaRPr lang="en-US"/>
          </a:p>
        </p:txBody>
      </p:sp>
      <p:sp>
        <p:nvSpPr>
          <p:cNvPr id="67621" name="Freeform 37"/>
          <p:cNvSpPr>
            <a:spLocks/>
          </p:cNvSpPr>
          <p:nvPr/>
        </p:nvSpPr>
        <p:spPr bwMode="auto">
          <a:xfrm>
            <a:off x="3656013" y="4627563"/>
            <a:ext cx="209550" cy="206375"/>
          </a:xfrm>
          <a:custGeom>
            <a:avLst/>
            <a:gdLst/>
            <a:ahLst/>
            <a:cxnLst>
              <a:cxn ang="0">
                <a:pos x="132" y="64"/>
              </a:cxn>
              <a:cxn ang="0">
                <a:pos x="130" y="78"/>
              </a:cxn>
              <a:cxn ang="0">
                <a:pos x="126" y="90"/>
              </a:cxn>
              <a:cxn ang="0">
                <a:pos x="120" y="102"/>
              </a:cxn>
              <a:cxn ang="0">
                <a:pos x="112" y="112"/>
              </a:cxn>
              <a:cxn ang="0">
                <a:pos x="102" y="120"/>
              </a:cxn>
              <a:cxn ang="0">
                <a:pos x="92" y="126"/>
              </a:cxn>
              <a:cxn ang="0">
                <a:pos x="80" y="130"/>
              </a:cxn>
              <a:cxn ang="0">
                <a:pos x="66" y="130"/>
              </a:cxn>
              <a:cxn ang="0">
                <a:pos x="52" y="130"/>
              </a:cxn>
              <a:cxn ang="0">
                <a:pos x="40" y="126"/>
              </a:cxn>
              <a:cxn ang="0">
                <a:pos x="30" y="120"/>
              </a:cxn>
              <a:cxn ang="0">
                <a:pos x="20" y="112"/>
              </a:cxn>
              <a:cxn ang="0">
                <a:pos x="12" y="102"/>
              </a:cxn>
              <a:cxn ang="0">
                <a:pos x="6" y="90"/>
              </a:cxn>
              <a:cxn ang="0">
                <a:pos x="2" y="78"/>
              </a:cxn>
              <a:cxn ang="0">
                <a:pos x="0" y="64"/>
              </a:cxn>
              <a:cxn ang="0">
                <a:pos x="2" y="52"/>
              </a:cxn>
              <a:cxn ang="0">
                <a:pos x="6" y="40"/>
              </a:cxn>
              <a:cxn ang="0">
                <a:pos x="12" y="28"/>
              </a:cxn>
              <a:cxn ang="0">
                <a:pos x="20" y="18"/>
              </a:cxn>
              <a:cxn ang="0">
                <a:pos x="30" y="10"/>
              </a:cxn>
              <a:cxn ang="0">
                <a:pos x="40" y="4"/>
              </a:cxn>
              <a:cxn ang="0">
                <a:pos x="52" y="0"/>
              </a:cxn>
              <a:cxn ang="0">
                <a:pos x="66" y="0"/>
              </a:cxn>
              <a:cxn ang="0">
                <a:pos x="80" y="0"/>
              </a:cxn>
              <a:cxn ang="0">
                <a:pos x="92" y="4"/>
              </a:cxn>
              <a:cxn ang="0">
                <a:pos x="102" y="10"/>
              </a:cxn>
              <a:cxn ang="0">
                <a:pos x="112" y="18"/>
              </a:cxn>
              <a:cxn ang="0">
                <a:pos x="120" y="28"/>
              </a:cxn>
              <a:cxn ang="0">
                <a:pos x="126" y="40"/>
              </a:cxn>
              <a:cxn ang="0">
                <a:pos x="130" y="52"/>
              </a:cxn>
              <a:cxn ang="0">
                <a:pos x="130" y="64"/>
              </a:cxn>
            </a:cxnLst>
            <a:rect l="0" t="0" r="r" b="b"/>
            <a:pathLst>
              <a:path w="132" h="130">
                <a:moveTo>
                  <a:pt x="132" y="64"/>
                </a:moveTo>
                <a:lnTo>
                  <a:pt x="130" y="78"/>
                </a:lnTo>
                <a:lnTo>
                  <a:pt x="126" y="90"/>
                </a:lnTo>
                <a:lnTo>
                  <a:pt x="120" y="102"/>
                </a:lnTo>
                <a:lnTo>
                  <a:pt x="112" y="112"/>
                </a:lnTo>
                <a:lnTo>
                  <a:pt x="102" y="120"/>
                </a:lnTo>
                <a:lnTo>
                  <a:pt x="92" y="126"/>
                </a:lnTo>
                <a:lnTo>
                  <a:pt x="80" y="130"/>
                </a:lnTo>
                <a:lnTo>
                  <a:pt x="66" y="130"/>
                </a:lnTo>
                <a:lnTo>
                  <a:pt x="52" y="130"/>
                </a:lnTo>
                <a:lnTo>
                  <a:pt x="40" y="126"/>
                </a:lnTo>
                <a:lnTo>
                  <a:pt x="30" y="120"/>
                </a:lnTo>
                <a:lnTo>
                  <a:pt x="20" y="112"/>
                </a:lnTo>
                <a:lnTo>
                  <a:pt x="12" y="102"/>
                </a:lnTo>
                <a:lnTo>
                  <a:pt x="6" y="90"/>
                </a:lnTo>
                <a:lnTo>
                  <a:pt x="2" y="78"/>
                </a:lnTo>
                <a:lnTo>
                  <a:pt x="0" y="64"/>
                </a:lnTo>
                <a:lnTo>
                  <a:pt x="2" y="52"/>
                </a:lnTo>
                <a:lnTo>
                  <a:pt x="6" y="40"/>
                </a:lnTo>
                <a:lnTo>
                  <a:pt x="12" y="28"/>
                </a:lnTo>
                <a:lnTo>
                  <a:pt x="20" y="18"/>
                </a:lnTo>
                <a:lnTo>
                  <a:pt x="30" y="10"/>
                </a:lnTo>
                <a:lnTo>
                  <a:pt x="40" y="4"/>
                </a:lnTo>
                <a:lnTo>
                  <a:pt x="52" y="0"/>
                </a:lnTo>
                <a:lnTo>
                  <a:pt x="66" y="0"/>
                </a:lnTo>
                <a:lnTo>
                  <a:pt x="80" y="0"/>
                </a:lnTo>
                <a:lnTo>
                  <a:pt x="92" y="4"/>
                </a:lnTo>
                <a:lnTo>
                  <a:pt x="102" y="10"/>
                </a:lnTo>
                <a:lnTo>
                  <a:pt x="112" y="18"/>
                </a:lnTo>
                <a:lnTo>
                  <a:pt x="120" y="28"/>
                </a:lnTo>
                <a:lnTo>
                  <a:pt x="126" y="40"/>
                </a:lnTo>
                <a:lnTo>
                  <a:pt x="130" y="52"/>
                </a:lnTo>
                <a:lnTo>
                  <a:pt x="130" y="64"/>
                </a:lnTo>
              </a:path>
            </a:pathLst>
          </a:custGeom>
          <a:noFill/>
          <a:ln w="12700">
            <a:solidFill>
              <a:srgbClr val="231F20"/>
            </a:solidFill>
            <a:prstDash val="solid"/>
            <a:round/>
            <a:headEnd/>
            <a:tailEnd/>
          </a:ln>
        </p:spPr>
        <p:txBody>
          <a:bodyPr/>
          <a:lstStyle/>
          <a:p>
            <a:endParaRPr lang="en-US"/>
          </a:p>
        </p:txBody>
      </p:sp>
      <p:sp>
        <p:nvSpPr>
          <p:cNvPr id="67622" name="Rectangle 38"/>
          <p:cNvSpPr>
            <a:spLocks noChangeArrowheads="1"/>
          </p:cNvSpPr>
          <p:nvPr/>
        </p:nvSpPr>
        <p:spPr bwMode="auto">
          <a:xfrm>
            <a:off x="5829300" y="5754688"/>
            <a:ext cx="1112838" cy="730250"/>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Metaphase</a:t>
            </a:r>
          </a:p>
          <a:p>
            <a:r>
              <a:rPr lang="en-US" sz="1200" b="1">
                <a:solidFill>
                  <a:srgbClr val="231F20"/>
                </a:solidFill>
                <a:latin typeface="Arial" charset="0"/>
              </a:rPr>
              <a:t>chromosome</a:t>
            </a:r>
            <a:endParaRPr lang="en-US" sz="1800" b="1">
              <a:latin typeface="Arial" charset="0"/>
            </a:endParaRPr>
          </a:p>
          <a:p>
            <a:r>
              <a:rPr lang="en-US" sz="1200" b="1">
                <a:solidFill>
                  <a:srgbClr val="231F20"/>
                </a:solidFill>
                <a:latin typeface="Arial" charset="0"/>
              </a:rPr>
              <a:t>(at midpoint</a:t>
            </a:r>
            <a:endParaRPr lang="en-US" sz="1800" b="1">
              <a:latin typeface="Arial" charset="0"/>
            </a:endParaRPr>
          </a:p>
          <a:p>
            <a:r>
              <a:rPr lang="en-US" sz="1200" b="1">
                <a:solidFill>
                  <a:srgbClr val="231F20"/>
                </a:solidFill>
                <a:latin typeface="Arial" charset="0"/>
              </a:rPr>
              <a:t>of cell division)</a:t>
            </a:r>
            <a:endParaRPr lang="en-US" sz="1800" b="1">
              <a:latin typeface="Arial" charset="0"/>
            </a:endParaRPr>
          </a:p>
        </p:txBody>
      </p:sp>
      <p:sp>
        <p:nvSpPr>
          <p:cNvPr id="67623" name="Rectangle 39"/>
          <p:cNvSpPr>
            <a:spLocks noChangeArrowheads="1"/>
          </p:cNvSpPr>
          <p:nvPr/>
        </p:nvSpPr>
        <p:spPr bwMode="auto">
          <a:xfrm>
            <a:off x="4721225" y="2862263"/>
            <a:ext cx="2624138" cy="547687"/>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Nucleosome (10-nm diameter; eight </a:t>
            </a:r>
          </a:p>
          <a:p>
            <a:r>
              <a:rPr lang="en-US" sz="1200" b="1">
                <a:solidFill>
                  <a:srgbClr val="231F20"/>
                </a:solidFill>
                <a:latin typeface="Arial" charset="0"/>
              </a:rPr>
              <a:t>histone proteins wrapped by two </a:t>
            </a:r>
            <a:endParaRPr lang="en-US" sz="1800" b="1">
              <a:latin typeface="Arial" charset="0"/>
            </a:endParaRPr>
          </a:p>
          <a:p>
            <a:r>
              <a:rPr lang="en-US" sz="1200" b="1">
                <a:solidFill>
                  <a:srgbClr val="231F20"/>
                </a:solidFill>
                <a:latin typeface="Arial" charset="0"/>
              </a:rPr>
              <a:t>winds of the DNA double helix)</a:t>
            </a:r>
            <a:endParaRPr lang="en-US" sz="1800" b="1">
              <a:latin typeface="Arial" charset="0"/>
            </a:endParaRPr>
          </a:p>
        </p:txBody>
      </p:sp>
      <p:sp>
        <p:nvSpPr>
          <p:cNvPr id="67624" name="Rectangle 40"/>
          <p:cNvSpPr>
            <a:spLocks noChangeArrowheads="1"/>
          </p:cNvSpPr>
          <p:nvPr/>
        </p:nvSpPr>
        <p:spPr bwMode="auto">
          <a:xfrm>
            <a:off x="5095875" y="2655888"/>
            <a:ext cx="828675"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Linker DNA</a:t>
            </a:r>
            <a:endParaRPr lang="en-US" sz="1800" b="1">
              <a:latin typeface="Arial" charset="0"/>
            </a:endParaRPr>
          </a:p>
        </p:txBody>
      </p:sp>
      <p:sp>
        <p:nvSpPr>
          <p:cNvPr id="67625" name="Rectangle 41"/>
          <p:cNvSpPr>
            <a:spLocks noChangeArrowheads="1"/>
          </p:cNvSpPr>
          <p:nvPr/>
        </p:nvSpPr>
        <p:spPr bwMode="auto">
          <a:xfrm>
            <a:off x="4159250" y="1509713"/>
            <a:ext cx="642938"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Histones</a:t>
            </a:r>
            <a:endParaRPr lang="en-US" sz="1800" b="1">
              <a:latin typeface="Arial" charset="0"/>
            </a:endParaRPr>
          </a:p>
        </p:txBody>
      </p:sp>
      <p:sp>
        <p:nvSpPr>
          <p:cNvPr id="67626" name="Rectangle 42"/>
          <p:cNvSpPr>
            <a:spLocks noChangeArrowheads="1"/>
          </p:cNvSpPr>
          <p:nvPr/>
        </p:nvSpPr>
        <p:spPr bwMode="auto">
          <a:xfrm>
            <a:off x="3260725" y="3252788"/>
            <a:ext cx="219075" cy="215900"/>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(a)</a:t>
            </a:r>
            <a:endParaRPr lang="en-US" sz="1800">
              <a:latin typeface="Arial" charset="0"/>
            </a:endParaRPr>
          </a:p>
        </p:txBody>
      </p:sp>
      <p:sp>
        <p:nvSpPr>
          <p:cNvPr id="67627" name="Rectangle 43"/>
          <p:cNvSpPr>
            <a:spLocks noChangeArrowheads="1"/>
          </p:cNvSpPr>
          <p:nvPr/>
        </p:nvSpPr>
        <p:spPr bwMode="auto">
          <a:xfrm>
            <a:off x="3489325" y="6215063"/>
            <a:ext cx="219075" cy="215900"/>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(b)</a:t>
            </a:r>
            <a:endParaRPr lang="en-US" sz="1800">
              <a:latin typeface="Arial" charset="0"/>
            </a:endParaRPr>
          </a:p>
        </p:txBody>
      </p:sp>
      <p:sp>
        <p:nvSpPr>
          <p:cNvPr id="67628" name="Rectangle 44"/>
          <p:cNvSpPr>
            <a:spLocks noChangeArrowheads="1"/>
          </p:cNvSpPr>
          <p:nvPr/>
        </p:nvSpPr>
        <p:spPr bwMode="auto">
          <a:xfrm>
            <a:off x="2505075" y="785813"/>
            <a:ext cx="109538" cy="231775"/>
          </a:xfrm>
          <a:prstGeom prst="rect">
            <a:avLst/>
          </a:prstGeom>
          <a:noFill/>
          <a:ln w="9525">
            <a:noFill/>
            <a:miter lim="800000"/>
            <a:headEnd/>
            <a:tailEnd/>
          </a:ln>
        </p:spPr>
        <p:txBody>
          <a:bodyPr wrap="none" lIns="0" tIns="0" rIns="0" bIns="0">
            <a:spAutoFit/>
          </a:bodyPr>
          <a:lstStyle/>
          <a:p>
            <a:r>
              <a:rPr lang="en-US" sz="1300">
                <a:solidFill>
                  <a:srgbClr val="231F20"/>
                </a:solidFill>
                <a:latin typeface="Arial Black" charset="0"/>
              </a:rPr>
              <a:t>1</a:t>
            </a:r>
            <a:endParaRPr lang="en-US" sz="1800">
              <a:latin typeface="Arial" charset="0"/>
            </a:endParaRPr>
          </a:p>
        </p:txBody>
      </p:sp>
      <p:sp>
        <p:nvSpPr>
          <p:cNvPr id="67629" name="Rectangle 45"/>
          <p:cNvSpPr>
            <a:spLocks noChangeArrowheads="1"/>
          </p:cNvSpPr>
          <p:nvPr/>
        </p:nvSpPr>
        <p:spPr bwMode="auto">
          <a:xfrm>
            <a:off x="2452688" y="828675"/>
            <a:ext cx="1531937" cy="365125"/>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      DNA double</a:t>
            </a:r>
          </a:p>
          <a:p>
            <a:r>
              <a:rPr lang="en-US" sz="1200" b="1">
                <a:solidFill>
                  <a:srgbClr val="231F20"/>
                </a:solidFill>
                <a:latin typeface="Arial" charset="0"/>
              </a:rPr>
              <a:t>helix (2-nm diameter)</a:t>
            </a:r>
            <a:endParaRPr lang="en-US" sz="1800" b="1">
              <a:latin typeface="Arial" charset="0"/>
            </a:endParaRPr>
          </a:p>
        </p:txBody>
      </p:sp>
      <p:sp>
        <p:nvSpPr>
          <p:cNvPr id="67630" name="Rectangle 46"/>
          <p:cNvSpPr>
            <a:spLocks noChangeArrowheads="1"/>
          </p:cNvSpPr>
          <p:nvPr/>
        </p:nvSpPr>
        <p:spPr bwMode="auto">
          <a:xfrm>
            <a:off x="1914525" y="1614488"/>
            <a:ext cx="109538" cy="231775"/>
          </a:xfrm>
          <a:prstGeom prst="rect">
            <a:avLst/>
          </a:prstGeom>
          <a:noFill/>
          <a:ln w="9525">
            <a:noFill/>
            <a:miter lim="800000"/>
            <a:headEnd/>
            <a:tailEnd/>
          </a:ln>
        </p:spPr>
        <p:txBody>
          <a:bodyPr wrap="none" lIns="0" tIns="0" rIns="0" bIns="0">
            <a:spAutoFit/>
          </a:bodyPr>
          <a:lstStyle/>
          <a:p>
            <a:r>
              <a:rPr lang="en-US" sz="1300">
                <a:solidFill>
                  <a:srgbClr val="231F20"/>
                </a:solidFill>
                <a:latin typeface="Arial Black" charset="0"/>
              </a:rPr>
              <a:t>2</a:t>
            </a:r>
            <a:endParaRPr lang="en-US" sz="1800">
              <a:latin typeface="Arial" charset="0"/>
            </a:endParaRPr>
          </a:p>
        </p:txBody>
      </p:sp>
      <p:sp>
        <p:nvSpPr>
          <p:cNvPr id="67631" name="Rectangle 47"/>
          <p:cNvSpPr>
            <a:spLocks noChangeArrowheads="1"/>
          </p:cNvSpPr>
          <p:nvPr/>
        </p:nvSpPr>
        <p:spPr bwMode="auto">
          <a:xfrm>
            <a:off x="1862138" y="1657350"/>
            <a:ext cx="1365250" cy="730250"/>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      Chromatin</a:t>
            </a:r>
          </a:p>
          <a:p>
            <a:r>
              <a:rPr lang="en-US" sz="1200" b="1">
                <a:solidFill>
                  <a:srgbClr val="231F20"/>
                </a:solidFill>
                <a:latin typeface="Arial" charset="0"/>
              </a:rPr>
              <a:t>(“beads on a  </a:t>
            </a:r>
            <a:endParaRPr lang="en-US" sz="1800" b="1">
              <a:latin typeface="Arial" charset="0"/>
            </a:endParaRPr>
          </a:p>
          <a:p>
            <a:r>
              <a:rPr lang="en-US" sz="1200" b="1">
                <a:solidFill>
                  <a:srgbClr val="231F20"/>
                </a:solidFill>
                <a:latin typeface="Arial" charset="0"/>
              </a:rPr>
              <a:t>string”) structure</a:t>
            </a:r>
          </a:p>
          <a:p>
            <a:r>
              <a:rPr lang="en-US" sz="1200" b="1">
                <a:solidFill>
                  <a:srgbClr val="231F20"/>
                </a:solidFill>
                <a:latin typeface="Arial" charset="0"/>
              </a:rPr>
              <a:t>with nucleosomes </a:t>
            </a:r>
          </a:p>
        </p:txBody>
      </p:sp>
      <p:sp>
        <p:nvSpPr>
          <p:cNvPr id="67632" name="Rectangle 48"/>
          <p:cNvSpPr>
            <a:spLocks noChangeArrowheads="1"/>
          </p:cNvSpPr>
          <p:nvPr/>
        </p:nvSpPr>
        <p:spPr bwMode="auto">
          <a:xfrm>
            <a:off x="2092325" y="4329113"/>
            <a:ext cx="109538" cy="231775"/>
          </a:xfrm>
          <a:prstGeom prst="rect">
            <a:avLst/>
          </a:prstGeom>
          <a:noFill/>
          <a:ln w="9525">
            <a:noFill/>
            <a:miter lim="800000"/>
            <a:headEnd/>
            <a:tailEnd/>
          </a:ln>
        </p:spPr>
        <p:txBody>
          <a:bodyPr wrap="none" lIns="0" tIns="0" rIns="0" bIns="0">
            <a:spAutoFit/>
          </a:bodyPr>
          <a:lstStyle/>
          <a:p>
            <a:r>
              <a:rPr lang="en-US" sz="1300">
                <a:solidFill>
                  <a:srgbClr val="231F20"/>
                </a:solidFill>
                <a:latin typeface="Arial Black" charset="0"/>
              </a:rPr>
              <a:t>3</a:t>
            </a:r>
            <a:endParaRPr lang="en-US" sz="1800">
              <a:latin typeface="Arial" charset="0"/>
            </a:endParaRPr>
          </a:p>
        </p:txBody>
      </p:sp>
      <p:sp>
        <p:nvSpPr>
          <p:cNvPr id="67633" name="Rectangle 49"/>
          <p:cNvSpPr>
            <a:spLocks noChangeArrowheads="1"/>
          </p:cNvSpPr>
          <p:nvPr/>
        </p:nvSpPr>
        <p:spPr bwMode="auto">
          <a:xfrm>
            <a:off x="2046288" y="4368800"/>
            <a:ext cx="1522412" cy="365125"/>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      Tight helical fiber</a:t>
            </a:r>
          </a:p>
          <a:p>
            <a:r>
              <a:rPr lang="en-US" sz="1200" b="1">
                <a:solidFill>
                  <a:srgbClr val="231F20"/>
                </a:solidFill>
                <a:latin typeface="Arial" charset="0"/>
              </a:rPr>
              <a:t>(30-nm diameter)</a:t>
            </a:r>
            <a:endParaRPr lang="en-US" sz="1800" b="1">
              <a:latin typeface="Arial" charset="0"/>
            </a:endParaRPr>
          </a:p>
        </p:txBody>
      </p:sp>
      <p:sp>
        <p:nvSpPr>
          <p:cNvPr id="67634" name="Rectangle 50"/>
          <p:cNvSpPr>
            <a:spLocks noChangeArrowheads="1"/>
          </p:cNvSpPr>
          <p:nvPr/>
        </p:nvSpPr>
        <p:spPr bwMode="auto">
          <a:xfrm>
            <a:off x="2584450" y="5113338"/>
            <a:ext cx="109538" cy="231775"/>
          </a:xfrm>
          <a:prstGeom prst="rect">
            <a:avLst/>
          </a:prstGeom>
          <a:noFill/>
          <a:ln w="9525">
            <a:noFill/>
            <a:miter lim="800000"/>
            <a:headEnd/>
            <a:tailEnd/>
          </a:ln>
        </p:spPr>
        <p:txBody>
          <a:bodyPr wrap="none" lIns="0" tIns="0" rIns="0" bIns="0">
            <a:spAutoFit/>
          </a:bodyPr>
          <a:lstStyle/>
          <a:p>
            <a:r>
              <a:rPr lang="en-US" sz="1300">
                <a:solidFill>
                  <a:srgbClr val="231F20"/>
                </a:solidFill>
                <a:latin typeface="Arial Black" charset="0"/>
              </a:rPr>
              <a:t>5</a:t>
            </a:r>
            <a:endParaRPr lang="en-US" sz="1800">
              <a:latin typeface="Arial" charset="0"/>
            </a:endParaRPr>
          </a:p>
        </p:txBody>
      </p:sp>
      <p:sp>
        <p:nvSpPr>
          <p:cNvPr id="67635" name="Rectangle 51"/>
          <p:cNvSpPr>
            <a:spLocks noChangeArrowheads="1"/>
          </p:cNvSpPr>
          <p:nvPr/>
        </p:nvSpPr>
        <p:spPr bwMode="auto">
          <a:xfrm>
            <a:off x="2535238" y="5157788"/>
            <a:ext cx="1309687" cy="365125"/>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      Chromatid</a:t>
            </a:r>
          </a:p>
          <a:p>
            <a:r>
              <a:rPr lang="en-US" sz="1200" b="1">
                <a:solidFill>
                  <a:srgbClr val="231F20"/>
                </a:solidFill>
                <a:latin typeface="Arial" charset="0"/>
              </a:rPr>
              <a:t>(700-nm diameter)</a:t>
            </a:r>
            <a:endParaRPr lang="en-US" sz="1800" b="1">
              <a:latin typeface="Arial" charset="0"/>
            </a:endParaRPr>
          </a:p>
        </p:txBody>
      </p:sp>
      <p:sp>
        <p:nvSpPr>
          <p:cNvPr id="67636" name="Rectangle 52"/>
          <p:cNvSpPr>
            <a:spLocks noChangeArrowheads="1"/>
          </p:cNvSpPr>
          <p:nvPr/>
        </p:nvSpPr>
        <p:spPr bwMode="auto">
          <a:xfrm>
            <a:off x="3702050" y="4608513"/>
            <a:ext cx="109538" cy="231775"/>
          </a:xfrm>
          <a:prstGeom prst="rect">
            <a:avLst/>
          </a:prstGeom>
          <a:noFill/>
          <a:ln w="9525">
            <a:noFill/>
            <a:miter lim="800000"/>
            <a:headEnd/>
            <a:tailEnd/>
          </a:ln>
        </p:spPr>
        <p:txBody>
          <a:bodyPr wrap="none" lIns="0" tIns="0" rIns="0" bIns="0">
            <a:spAutoFit/>
          </a:bodyPr>
          <a:lstStyle/>
          <a:p>
            <a:r>
              <a:rPr lang="en-US" sz="1300">
                <a:solidFill>
                  <a:srgbClr val="231F20"/>
                </a:solidFill>
                <a:latin typeface="Arial Black" charset="0"/>
              </a:rPr>
              <a:t>4</a:t>
            </a:r>
            <a:endParaRPr lang="en-US" sz="1800">
              <a:latin typeface="Arial" charset="0"/>
            </a:endParaRPr>
          </a:p>
        </p:txBody>
      </p:sp>
      <p:sp>
        <p:nvSpPr>
          <p:cNvPr id="67637" name="Rectangle 53"/>
          <p:cNvSpPr>
            <a:spLocks noChangeArrowheads="1"/>
          </p:cNvSpPr>
          <p:nvPr/>
        </p:nvSpPr>
        <p:spPr bwMode="auto">
          <a:xfrm>
            <a:off x="3662363" y="4645025"/>
            <a:ext cx="1438275" cy="547688"/>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      Looped domain </a:t>
            </a:r>
          </a:p>
          <a:p>
            <a:r>
              <a:rPr lang="en-US" sz="1200" b="1">
                <a:solidFill>
                  <a:srgbClr val="231F20"/>
                </a:solidFill>
                <a:latin typeface="Arial" charset="0"/>
              </a:rPr>
              <a:t>structure (300-nm </a:t>
            </a:r>
            <a:endParaRPr lang="en-US" sz="1800" b="1">
              <a:latin typeface="Arial" charset="0"/>
            </a:endParaRPr>
          </a:p>
          <a:p>
            <a:r>
              <a:rPr lang="en-US" sz="1200" b="1">
                <a:solidFill>
                  <a:srgbClr val="231F20"/>
                </a:solidFill>
                <a:latin typeface="Arial" charset="0"/>
              </a:rPr>
              <a:t>diameter)</a:t>
            </a:r>
            <a:endParaRPr lang="en-US" sz="1800" b="1">
              <a:latin typeface="Arial" charset="0"/>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7" name="Rectangle 3"/>
          <p:cNvSpPr>
            <a:spLocks noGrp="1" noChangeArrowheads="1"/>
          </p:cNvSpPr>
          <p:nvPr>
            <p:ph type="body" idx="1"/>
          </p:nvPr>
        </p:nvSpPr>
        <p:spPr>
          <a:xfrm>
            <a:off x="207963" y="1231900"/>
            <a:ext cx="8534400" cy="5357813"/>
          </a:xfrm>
        </p:spPr>
        <p:txBody>
          <a:bodyPr/>
          <a:lstStyle/>
          <a:p>
            <a:pPr>
              <a:lnSpc>
                <a:spcPct val="85000"/>
              </a:lnSpc>
            </a:pPr>
            <a:r>
              <a:rPr lang="en-US" sz="3000"/>
              <a:t>Most chromatin is loosely packed in the nucleus during interphase and condenses prior to mitosis</a:t>
            </a:r>
          </a:p>
          <a:p>
            <a:pPr>
              <a:lnSpc>
                <a:spcPct val="85000"/>
              </a:lnSpc>
            </a:pPr>
            <a:r>
              <a:rPr lang="en-US" sz="3000"/>
              <a:t>Loosely packed chromatin is called </a:t>
            </a:r>
            <a:r>
              <a:rPr lang="en-US" sz="3000" b="1"/>
              <a:t>euchromatin</a:t>
            </a:r>
          </a:p>
          <a:p>
            <a:pPr>
              <a:lnSpc>
                <a:spcPct val="85000"/>
              </a:lnSpc>
            </a:pPr>
            <a:r>
              <a:rPr lang="en-US" sz="3000"/>
              <a:t>During interphase a few regions of chromatin (centromeres and telomeres) are highly condensed into </a:t>
            </a:r>
            <a:r>
              <a:rPr lang="en-US" sz="3000" b="1"/>
              <a:t>heterochromatin</a:t>
            </a:r>
          </a:p>
          <a:p>
            <a:pPr>
              <a:lnSpc>
                <a:spcPct val="85000"/>
              </a:lnSpc>
            </a:pPr>
            <a:r>
              <a:rPr lang="en-US" sz="3000"/>
              <a:t>Dense packing of the heterochromatin makes it difficult for the cell to express genetic information coded in these regions</a:t>
            </a:r>
            <a:endParaRPr lang="en-US" sz="3000" b="1"/>
          </a:p>
        </p:txBody>
      </p:sp>
      <p:sp>
        <p:nvSpPr>
          <p:cNvPr id="589828" name="Line 4"/>
          <p:cNvSpPr>
            <a:spLocks noChangeShapeType="1"/>
          </p:cNvSpPr>
          <p:nvPr/>
        </p:nvSpPr>
        <p:spPr bwMode="auto">
          <a:xfrm>
            <a:off x="304800" y="6553200"/>
            <a:ext cx="8534400" cy="0"/>
          </a:xfrm>
          <a:prstGeom prst="line">
            <a:avLst/>
          </a:prstGeom>
          <a:noFill/>
          <a:ln w="25400">
            <a:solidFill>
              <a:schemeClr val="hlink"/>
            </a:solidFill>
            <a:round/>
            <a:headEnd/>
            <a:tailEnd/>
          </a:ln>
          <a:effectLst/>
        </p:spPr>
        <p:txBody>
          <a:bodyPr wrap="none" anchor="ctr"/>
          <a:lstStyle/>
          <a:p>
            <a:endParaRPr lang="en-US"/>
          </a:p>
        </p:txBody>
      </p:sp>
      <p:sp>
        <p:nvSpPr>
          <p:cNvPr id="589829" name="Text Box 5"/>
          <p:cNvSpPr txBox="1">
            <a:spLocks noChangeArrowheads="1"/>
          </p:cNvSpPr>
          <p:nvPr/>
        </p:nvSpPr>
        <p:spPr bwMode="auto">
          <a:xfrm>
            <a:off x="225425" y="6556375"/>
            <a:ext cx="5486400" cy="260350"/>
          </a:xfrm>
          <a:prstGeom prst="rect">
            <a:avLst/>
          </a:prstGeom>
          <a:noFill/>
          <a:ln w="9525">
            <a:noFill/>
            <a:miter lim="800000"/>
            <a:headEnd/>
            <a:tailEnd/>
          </a:ln>
          <a:effectLst/>
        </p:spPr>
        <p:txBody>
          <a:bodyPr lIns="91429" tIns="45714" rIns="91429" bIns="45714" anchor="b">
            <a:spAutoFit/>
          </a:bodyPr>
          <a:lstStyle/>
          <a:p>
            <a:pPr eaLnBrk="0" hangingPunct="0">
              <a:lnSpc>
                <a:spcPct val="100000"/>
              </a:lnSpc>
            </a:pPr>
            <a:r>
              <a:rPr lang="en-US" sz="1100">
                <a:solidFill>
                  <a:srgbClr val="000000"/>
                </a:solidFill>
              </a:rPr>
              <a:t>Copyright © 2008 Pearson Education Inc., publishing as Pearson Benjamin Cummings</a:t>
            </a: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763" name="Rectangle 3"/>
          <p:cNvSpPr>
            <a:spLocks noGrp="1" noChangeArrowheads="1"/>
          </p:cNvSpPr>
          <p:nvPr>
            <p:ph type="body" idx="1"/>
          </p:nvPr>
        </p:nvSpPr>
        <p:spPr>
          <a:xfrm>
            <a:off x="206375" y="304800"/>
            <a:ext cx="8610600" cy="6019800"/>
          </a:xfrm>
        </p:spPr>
        <p:txBody>
          <a:bodyPr>
            <a:normAutofit/>
          </a:bodyPr>
          <a:lstStyle/>
          <a:p>
            <a:r>
              <a:rPr lang="en-US" sz="3000" dirty="0"/>
              <a:t>Histones can undergo chemical modifications that result in changes in chromatin organization</a:t>
            </a:r>
          </a:p>
          <a:p>
            <a:r>
              <a:rPr lang="en-US" b="1" dirty="0" smtClean="0"/>
              <a:t>Methyl groups </a:t>
            </a:r>
            <a:r>
              <a:rPr lang="en-US" dirty="0" smtClean="0"/>
              <a:t>on histone proteins shuts down the nearby DNA</a:t>
            </a:r>
          </a:p>
          <a:p>
            <a:r>
              <a:rPr lang="en-US" dirty="0" smtClean="0"/>
              <a:t>Attachment of </a:t>
            </a:r>
            <a:r>
              <a:rPr lang="en-US" b="1" dirty="0" smtClean="0"/>
              <a:t>phosphate group </a:t>
            </a:r>
            <a:r>
              <a:rPr lang="en-US" dirty="0" smtClean="0"/>
              <a:t>to a particular histone protein may indicate that the cell is about to commit suicide (Apoptosis)</a:t>
            </a:r>
          </a:p>
          <a:p>
            <a:r>
              <a:rPr lang="en-US" dirty="0" smtClean="0"/>
              <a:t>Attachment to </a:t>
            </a:r>
            <a:r>
              <a:rPr lang="en-US" b="1" dirty="0" smtClean="0"/>
              <a:t>acetyl groups </a:t>
            </a:r>
            <a:r>
              <a:rPr lang="en-US" dirty="0" smtClean="0"/>
              <a:t>to histone exposes different DNA segments, or genes, so that they can dictate the specifications for protein synthesis or for various small RNA species.</a:t>
            </a:r>
            <a:endParaRPr lang="en-US" dirty="0"/>
          </a:p>
        </p:txBody>
      </p:sp>
      <p:sp>
        <p:nvSpPr>
          <p:cNvPr id="629764" name="Line 4"/>
          <p:cNvSpPr>
            <a:spLocks noChangeShapeType="1"/>
          </p:cNvSpPr>
          <p:nvPr/>
        </p:nvSpPr>
        <p:spPr bwMode="auto">
          <a:xfrm>
            <a:off x="304800" y="6553200"/>
            <a:ext cx="8534400" cy="0"/>
          </a:xfrm>
          <a:prstGeom prst="line">
            <a:avLst/>
          </a:prstGeom>
          <a:noFill/>
          <a:ln w="25400">
            <a:solidFill>
              <a:schemeClr val="hlink"/>
            </a:solidFill>
            <a:round/>
            <a:headEnd/>
            <a:tailEnd/>
          </a:ln>
          <a:effectLst/>
        </p:spPr>
        <p:txBody>
          <a:bodyPr wrap="none" anchor="ctr"/>
          <a:lstStyle/>
          <a:p>
            <a:endParaRPr lang="en-US"/>
          </a:p>
        </p:txBody>
      </p:sp>
      <p:sp>
        <p:nvSpPr>
          <p:cNvPr id="629765" name="Text Box 5"/>
          <p:cNvSpPr txBox="1">
            <a:spLocks noChangeArrowheads="1"/>
          </p:cNvSpPr>
          <p:nvPr/>
        </p:nvSpPr>
        <p:spPr bwMode="auto">
          <a:xfrm>
            <a:off x="225425" y="6556375"/>
            <a:ext cx="5486400" cy="260350"/>
          </a:xfrm>
          <a:prstGeom prst="rect">
            <a:avLst/>
          </a:prstGeom>
          <a:noFill/>
          <a:ln w="9525">
            <a:noFill/>
            <a:miter lim="800000"/>
            <a:headEnd/>
            <a:tailEnd/>
          </a:ln>
          <a:effectLst/>
        </p:spPr>
        <p:txBody>
          <a:bodyPr lIns="91429" tIns="45714" rIns="91429" bIns="45714" anchor="b">
            <a:spAutoFit/>
          </a:bodyPr>
          <a:lstStyle/>
          <a:p>
            <a:pPr eaLnBrk="0" hangingPunct="0">
              <a:lnSpc>
                <a:spcPct val="100000"/>
              </a:lnSpc>
            </a:pPr>
            <a:r>
              <a:rPr lang="en-US" sz="1100">
                <a:solidFill>
                  <a:srgbClr val="000000"/>
                </a:solidFill>
              </a:rPr>
              <a:t>Copyright © 2008 Pearson Education Inc., publishing as Pearson Benjamin Cummings</a:t>
            </a: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en-US" b="1" dirty="0" smtClean="0"/>
              <a:t>Differentiation of Cells</a:t>
            </a:r>
            <a:endParaRPr lang="en-US" b="1" dirty="0"/>
          </a:p>
        </p:txBody>
      </p:sp>
      <p:sp>
        <p:nvSpPr>
          <p:cNvPr id="3" name="Content Placeholder 2"/>
          <p:cNvSpPr>
            <a:spLocks noGrp="1"/>
          </p:cNvSpPr>
          <p:nvPr>
            <p:ph idx="1"/>
          </p:nvPr>
        </p:nvSpPr>
        <p:spPr>
          <a:xfrm>
            <a:off x="457200" y="914400"/>
            <a:ext cx="8229600" cy="5638800"/>
          </a:xfrm>
        </p:spPr>
        <p:txBody>
          <a:bodyPr>
            <a:normAutofit/>
          </a:bodyPr>
          <a:lstStyle/>
          <a:p>
            <a:r>
              <a:rPr lang="en-US" sz="3600" dirty="0" smtClean="0"/>
              <a:t>Differentiation is cell specialization</a:t>
            </a:r>
          </a:p>
          <a:p>
            <a:r>
              <a:rPr lang="en-US" sz="3600" dirty="0" smtClean="0"/>
              <a:t>All cells have </a:t>
            </a:r>
            <a:r>
              <a:rPr lang="en-US" sz="3600" b="1" dirty="0" smtClean="0"/>
              <a:t>genomic equivalence </a:t>
            </a:r>
            <a:r>
              <a:rPr lang="en-US" sz="3600" dirty="0" smtClean="0"/>
              <a:t>– have the same genes</a:t>
            </a:r>
          </a:p>
          <a:p>
            <a:r>
              <a:rPr lang="en-US" sz="3600" dirty="0" smtClean="0"/>
              <a:t>The key to differentiation is making some genes readable and some not</a:t>
            </a:r>
          </a:p>
          <a:p>
            <a:r>
              <a:rPr lang="en-US" sz="3600" dirty="0" smtClean="0"/>
              <a:t>A kidney cell would have some genes readable that a liver cell would not and vice versa </a:t>
            </a:r>
            <a:endParaRPr lang="en-US" sz="3600"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8686800" cy="6324600"/>
          </a:xfrm>
        </p:spPr>
        <p:txBody>
          <a:bodyPr>
            <a:normAutofit/>
          </a:bodyPr>
          <a:lstStyle/>
          <a:p>
            <a:r>
              <a:rPr lang="en-US" b="1" dirty="0" smtClean="0"/>
              <a:t>Euchromatin </a:t>
            </a:r>
            <a:r>
              <a:rPr lang="en-US" dirty="0" smtClean="0"/>
              <a:t>– readable genes (DNA segments)</a:t>
            </a:r>
          </a:p>
          <a:p>
            <a:r>
              <a:rPr lang="en-US" b="1" dirty="0" smtClean="0"/>
              <a:t>Heterochromatin</a:t>
            </a:r>
            <a:r>
              <a:rPr lang="en-US" dirty="0" smtClean="0"/>
              <a:t> – non-readable genes</a:t>
            </a:r>
          </a:p>
          <a:p>
            <a:r>
              <a:rPr lang="en-US" b="1" dirty="0" smtClean="0"/>
              <a:t>Methyl groups </a:t>
            </a:r>
            <a:r>
              <a:rPr lang="en-US" dirty="0" smtClean="0"/>
              <a:t>on histone proteins shuts down the nearby DNA</a:t>
            </a:r>
          </a:p>
          <a:p>
            <a:r>
              <a:rPr lang="en-US" dirty="0" smtClean="0"/>
              <a:t>Attachment of </a:t>
            </a:r>
            <a:r>
              <a:rPr lang="en-US" b="1" dirty="0" smtClean="0"/>
              <a:t>phosphate group </a:t>
            </a:r>
            <a:r>
              <a:rPr lang="en-US" dirty="0" smtClean="0"/>
              <a:t>to a particular histone protein may indicate that the cell is about to commit suicide (Apoptosis)</a:t>
            </a:r>
          </a:p>
          <a:p>
            <a:r>
              <a:rPr lang="en-US" dirty="0" smtClean="0"/>
              <a:t>Attachment to </a:t>
            </a:r>
            <a:r>
              <a:rPr lang="en-US" b="1" dirty="0" smtClean="0"/>
              <a:t>acetyl groups </a:t>
            </a:r>
            <a:r>
              <a:rPr lang="en-US" dirty="0" smtClean="0"/>
              <a:t>to histone exposes different DNA segments, or genes, so that they can dictate the specifications for protein synthesis or for various small RNA species.</a:t>
            </a:r>
            <a:endParaRPr lang="en-US"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4343400"/>
          </a:xfrm>
        </p:spPr>
        <p:txBody>
          <a:bodyPr>
            <a:normAutofit/>
          </a:bodyPr>
          <a:lstStyle/>
          <a:p>
            <a:r>
              <a:rPr lang="en-US" sz="6000" dirty="0" smtClean="0"/>
              <a:t>Ribosomes</a:t>
            </a:r>
            <a:endParaRPr lang="en-US" sz="6000"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4"/>
          <p:cNvSpPr>
            <a:spLocks noGrp="1" noChangeArrowheads="1"/>
          </p:cNvSpPr>
          <p:nvPr>
            <p:ph type="title"/>
          </p:nvPr>
        </p:nvSpPr>
        <p:spPr/>
        <p:txBody>
          <a:bodyPr/>
          <a:lstStyle/>
          <a:p>
            <a:r>
              <a:rPr lang="en-US" dirty="0"/>
              <a:t>Ribosomes</a:t>
            </a:r>
          </a:p>
        </p:txBody>
      </p:sp>
      <p:sp>
        <p:nvSpPr>
          <p:cNvPr id="11269" name="Rectangle 5"/>
          <p:cNvSpPr>
            <a:spLocks noGrp="1" noChangeArrowheads="1"/>
          </p:cNvSpPr>
          <p:nvPr>
            <p:ph type="body" idx="1"/>
          </p:nvPr>
        </p:nvSpPr>
        <p:spPr>
          <a:xfrm>
            <a:off x="457200" y="1143000"/>
            <a:ext cx="8229600" cy="4983163"/>
          </a:xfrm>
        </p:spPr>
        <p:txBody>
          <a:bodyPr/>
          <a:lstStyle/>
          <a:p>
            <a:r>
              <a:rPr lang="en-US" dirty="0"/>
              <a:t>Granules containing protein and rRNA</a:t>
            </a:r>
          </a:p>
          <a:p>
            <a:r>
              <a:rPr lang="en-US" dirty="0"/>
              <a:t>Site of protein synthesis</a:t>
            </a:r>
          </a:p>
          <a:p>
            <a:r>
              <a:rPr lang="en-US" dirty="0" smtClean="0"/>
              <a:t>Ribosomes are made in the cell nucleolus</a:t>
            </a:r>
          </a:p>
          <a:p>
            <a:r>
              <a:rPr lang="en-US" dirty="0" smtClean="0"/>
              <a:t>Free </a:t>
            </a:r>
            <a:r>
              <a:rPr lang="en-US" dirty="0"/>
              <a:t>ribosomes synthesize soluble proteins </a:t>
            </a:r>
          </a:p>
          <a:p>
            <a:r>
              <a:rPr lang="en-US" dirty="0"/>
              <a:t>Membrane-bound ribosomes (on rough ER) synthesize proteins to be incorporated into membranes or exported from the cell</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Ribosome Action</a:t>
            </a:r>
            <a:endParaRPr lang="en-US" dirty="0"/>
          </a:p>
        </p:txBody>
      </p:sp>
      <p:pic>
        <p:nvPicPr>
          <p:cNvPr id="4" name="Content Placeholder 3" descr="Ribosome formation.jpg"/>
          <p:cNvPicPr>
            <a:picLocks noGrp="1" noChangeAspect="1"/>
          </p:cNvPicPr>
          <p:nvPr>
            <p:ph idx="1"/>
          </p:nvPr>
        </p:nvPicPr>
        <p:blipFill>
          <a:blip r:embed="rId2" cstate="print"/>
          <a:stretch>
            <a:fillRect/>
          </a:stretch>
        </p:blipFill>
        <p:spPr>
          <a:xfrm>
            <a:off x="1066931" y="1600200"/>
            <a:ext cx="7010138" cy="4525963"/>
          </a:xfrm>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ChangeArrowheads="1"/>
          </p:cNvSpPr>
          <p:nvPr>
            <p:ph type="title"/>
          </p:nvPr>
        </p:nvSpPr>
        <p:spPr>
          <a:xfrm>
            <a:off x="228600" y="76200"/>
            <a:ext cx="8534400" cy="503238"/>
          </a:xfrm>
        </p:spPr>
        <p:txBody>
          <a:bodyPr>
            <a:normAutofit fontScale="90000"/>
          </a:bodyPr>
          <a:lstStyle/>
          <a:p>
            <a:r>
              <a:rPr lang="en-US"/>
              <a:t>Ribosomes: Protein Factories</a:t>
            </a:r>
            <a:endParaRPr lang="en-US" b="0">
              <a:solidFill>
                <a:schemeClr val="tx1"/>
              </a:solidFill>
            </a:endParaRPr>
          </a:p>
        </p:txBody>
      </p:sp>
      <p:sp>
        <p:nvSpPr>
          <p:cNvPr id="224259" name="Rectangle 3"/>
          <p:cNvSpPr>
            <a:spLocks noGrp="1" noChangeArrowheads="1"/>
          </p:cNvSpPr>
          <p:nvPr>
            <p:ph type="body" idx="1"/>
          </p:nvPr>
        </p:nvSpPr>
        <p:spPr>
          <a:xfrm>
            <a:off x="228600" y="838201"/>
            <a:ext cx="8534400" cy="5638800"/>
          </a:xfrm>
        </p:spPr>
        <p:txBody>
          <a:bodyPr>
            <a:normAutofit/>
          </a:bodyPr>
          <a:lstStyle/>
          <a:p>
            <a:r>
              <a:rPr lang="en-US" b="1" dirty="0"/>
              <a:t>Ribosomes </a:t>
            </a:r>
            <a:r>
              <a:rPr lang="en-US" dirty="0"/>
              <a:t>are particles made of ribosomal RNA and protein</a:t>
            </a:r>
          </a:p>
          <a:p>
            <a:r>
              <a:rPr lang="en-US" dirty="0"/>
              <a:t>Ribosomes carry out protein synthesis in two locations:</a:t>
            </a:r>
          </a:p>
          <a:p>
            <a:pPr lvl="1"/>
            <a:r>
              <a:rPr lang="en-US" dirty="0"/>
              <a:t>In the cytosol (free ribosomes)</a:t>
            </a:r>
          </a:p>
          <a:p>
            <a:pPr lvl="1"/>
            <a:r>
              <a:rPr lang="en-US" dirty="0"/>
              <a:t>On the outside of the endoplasmic reticulum or the nuclear envelope (bound ribosomes</a:t>
            </a:r>
            <a:r>
              <a:rPr lang="en-US" dirty="0" smtClean="0"/>
              <a:t>)</a:t>
            </a:r>
          </a:p>
          <a:p>
            <a:pPr lvl="1"/>
            <a:r>
              <a:rPr lang="en-US" dirty="0" smtClean="0"/>
              <a:t>Proteins made on free ribosomes are used inside the cell that made them</a:t>
            </a:r>
          </a:p>
          <a:p>
            <a:pPr lvl="1"/>
            <a:r>
              <a:rPr lang="en-US" dirty="0" smtClean="0"/>
              <a:t>Proteins made on bound ribosomes are used outside the cell that made them</a:t>
            </a:r>
            <a:endParaRPr lang="en-US" dirty="0"/>
          </a:p>
          <a:p>
            <a:pPr>
              <a:buFontTx/>
              <a:buNone/>
            </a:pPr>
            <a:endParaRPr lang="en-US" dirty="0"/>
          </a:p>
        </p:txBody>
      </p:sp>
      <p:sp>
        <p:nvSpPr>
          <p:cNvPr id="224262" name="Line 6"/>
          <p:cNvSpPr>
            <a:spLocks noChangeShapeType="1"/>
          </p:cNvSpPr>
          <p:nvPr/>
        </p:nvSpPr>
        <p:spPr bwMode="auto">
          <a:xfrm>
            <a:off x="304800" y="6629400"/>
            <a:ext cx="8534400" cy="0"/>
          </a:xfrm>
          <a:prstGeom prst="line">
            <a:avLst/>
          </a:prstGeom>
          <a:noFill/>
          <a:ln w="25400">
            <a:solidFill>
              <a:schemeClr val="hlink"/>
            </a:solidFill>
            <a:round/>
            <a:headEnd/>
            <a:tailEnd/>
          </a:ln>
          <a:effectLst/>
        </p:spPr>
        <p:txBody>
          <a:bodyPr wrap="none" anchor="ctr"/>
          <a:lstStyle/>
          <a:p>
            <a:endParaRPr lang="en-US"/>
          </a:p>
        </p:txBody>
      </p:sp>
      <p:sp>
        <p:nvSpPr>
          <p:cNvPr id="224263" name="Line 7"/>
          <p:cNvSpPr>
            <a:spLocks noChangeShapeType="1"/>
          </p:cNvSpPr>
          <p:nvPr/>
        </p:nvSpPr>
        <p:spPr bwMode="auto">
          <a:xfrm>
            <a:off x="381000" y="685800"/>
            <a:ext cx="8534400" cy="0"/>
          </a:xfrm>
          <a:prstGeom prst="line">
            <a:avLst/>
          </a:prstGeom>
          <a:noFill/>
          <a:ln w="50800">
            <a:solidFill>
              <a:schemeClr val="hlink"/>
            </a:solidFill>
            <a:round/>
            <a:headEnd/>
            <a:tailEnd/>
          </a:ln>
          <a:effectLst/>
        </p:spPr>
        <p:txBody>
          <a:bodyPr wrap="none" anchor="ctr"/>
          <a:lstStyle/>
          <a:p>
            <a:endParaRPr lang="en-US"/>
          </a:p>
        </p:txBody>
      </p:sp>
      <p:sp>
        <p:nvSpPr>
          <p:cNvPr id="224264" name="Text Box 8"/>
          <p:cNvSpPr txBox="1">
            <a:spLocks noChangeArrowheads="1"/>
          </p:cNvSpPr>
          <p:nvPr/>
        </p:nvSpPr>
        <p:spPr bwMode="auto">
          <a:xfrm>
            <a:off x="217488" y="6597650"/>
            <a:ext cx="5486400" cy="260350"/>
          </a:xfrm>
          <a:prstGeom prst="rect">
            <a:avLst/>
          </a:prstGeom>
          <a:noFill/>
          <a:ln w="9525">
            <a:noFill/>
            <a:miter lim="800000"/>
            <a:headEnd/>
            <a:tailEnd/>
          </a:ln>
          <a:effectLst/>
        </p:spPr>
        <p:txBody>
          <a:bodyPr lIns="91429" tIns="45714" rIns="91429" bIns="45714" anchor="b">
            <a:spAutoFit/>
          </a:bodyPr>
          <a:lstStyle/>
          <a:p>
            <a:pPr algn="l"/>
            <a:r>
              <a:rPr kumimoji="0" lang="en-US" sz="1100">
                <a:solidFill>
                  <a:srgbClr val="000000"/>
                </a:solidFill>
                <a:latin typeface="Times New Roman" pitchFamily="18" charset="0"/>
              </a:rPr>
              <a:t>Copyright © 2008 Pearson Education, Inc., publishing as Pearson Benjamin Cummings</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4358" name="Picture 6" descr="06_11Ribosomes-U"/>
          <p:cNvPicPr>
            <a:picLocks noChangeAspect="1" noChangeArrowheads="1"/>
          </p:cNvPicPr>
          <p:nvPr/>
        </p:nvPicPr>
        <p:blipFill>
          <a:blip r:embed="rId3" cstate="print"/>
          <a:srcRect/>
          <a:stretch>
            <a:fillRect/>
          </a:stretch>
        </p:blipFill>
        <p:spPr bwMode="auto">
          <a:xfrm>
            <a:off x="296863" y="474663"/>
            <a:ext cx="8548687" cy="5908675"/>
          </a:xfrm>
          <a:prstGeom prst="rect">
            <a:avLst/>
          </a:prstGeom>
          <a:noFill/>
        </p:spPr>
      </p:pic>
      <p:sp>
        <p:nvSpPr>
          <p:cNvPr id="484359" name="Rectangle 7"/>
          <p:cNvSpPr>
            <a:spLocks noChangeArrowheads="1"/>
          </p:cNvSpPr>
          <p:nvPr/>
        </p:nvSpPr>
        <p:spPr bwMode="auto">
          <a:xfrm>
            <a:off x="152400" y="0"/>
            <a:ext cx="1981200" cy="304800"/>
          </a:xfrm>
          <a:prstGeom prst="rect">
            <a:avLst/>
          </a:prstGeom>
          <a:noFill/>
          <a:ln w="3175">
            <a:noFill/>
            <a:miter lim="800000"/>
            <a:headEnd/>
            <a:tailEnd/>
          </a:ln>
        </p:spPr>
        <p:txBody>
          <a:bodyPr/>
          <a:lstStyle/>
          <a:p>
            <a:pPr marL="450850" indent="-450850" algn="l" eaLnBrk="1" hangingPunct="1">
              <a:lnSpc>
                <a:spcPct val="90000"/>
              </a:lnSpc>
            </a:pPr>
            <a:r>
              <a:rPr kumimoji="0" lang="en-US" sz="1200">
                <a:cs typeface="Arial" charset="0"/>
              </a:rPr>
              <a:t>Fig. 6-11</a:t>
            </a:r>
            <a:endParaRPr kumimoji="0" lang="en-US" sz="1500" b="1">
              <a:solidFill>
                <a:schemeClr val="bg1"/>
              </a:solidFill>
              <a:cs typeface="Arial" charset="0"/>
            </a:endParaRPr>
          </a:p>
        </p:txBody>
      </p:sp>
      <p:sp>
        <p:nvSpPr>
          <p:cNvPr id="484360" name="Text Box 8"/>
          <p:cNvSpPr txBox="1">
            <a:spLocks noChangeArrowheads="1"/>
          </p:cNvSpPr>
          <p:nvPr/>
        </p:nvSpPr>
        <p:spPr bwMode="auto">
          <a:xfrm>
            <a:off x="4943475" y="542925"/>
            <a:ext cx="1300163" cy="315913"/>
          </a:xfrm>
          <a:prstGeom prst="rect">
            <a:avLst/>
          </a:prstGeom>
          <a:noFill/>
          <a:ln w="9525">
            <a:noFill/>
            <a:miter lim="800000"/>
            <a:headEnd/>
            <a:tailEnd/>
          </a:ln>
          <a:effectLst/>
        </p:spPr>
        <p:txBody>
          <a:bodyPr lIns="0" tIns="0" rIns="0" bIns="0">
            <a:spAutoFit/>
          </a:bodyPr>
          <a:lstStyle/>
          <a:p>
            <a:pPr algn="l">
              <a:lnSpc>
                <a:spcPct val="90000"/>
              </a:lnSpc>
            </a:pPr>
            <a:r>
              <a:rPr kumimoji="0" lang="en-US" sz="2300" b="1"/>
              <a:t>Cytosol</a:t>
            </a:r>
            <a:endParaRPr kumimoji="0" lang="en-US" sz="2300" b="1">
              <a:latin typeface="Times" charset="0"/>
            </a:endParaRPr>
          </a:p>
        </p:txBody>
      </p:sp>
      <p:sp>
        <p:nvSpPr>
          <p:cNvPr id="484361" name="Text Box 9"/>
          <p:cNvSpPr txBox="1">
            <a:spLocks noChangeArrowheads="1"/>
          </p:cNvSpPr>
          <p:nvPr/>
        </p:nvSpPr>
        <p:spPr bwMode="auto">
          <a:xfrm>
            <a:off x="4943475" y="1077913"/>
            <a:ext cx="4006850" cy="315912"/>
          </a:xfrm>
          <a:prstGeom prst="rect">
            <a:avLst/>
          </a:prstGeom>
          <a:noFill/>
          <a:ln w="9525">
            <a:noFill/>
            <a:miter lim="800000"/>
            <a:headEnd/>
            <a:tailEnd/>
          </a:ln>
          <a:effectLst/>
        </p:spPr>
        <p:txBody>
          <a:bodyPr lIns="0" tIns="0" rIns="0" bIns="0">
            <a:spAutoFit/>
          </a:bodyPr>
          <a:lstStyle/>
          <a:p>
            <a:pPr algn="l">
              <a:lnSpc>
                <a:spcPct val="90000"/>
              </a:lnSpc>
            </a:pPr>
            <a:r>
              <a:rPr kumimoji="0" lang="en-US" sz="2300" b="1"/>
              <a:t>Endoplasmic reticulum (ER)</a:t>
            </a:r>
            <a:endParaRPr kumimoji="0" lang="en-US" sz="2300" b="1">
              <a:latin typeface="Times" charset="0"/>
            </a:endParaRPr>
          </a:p>
        </p:txBody>
      </p:sp>
      <p:sp>
        <p:nvSpPr>
          <p:cNvPr id="484362" name="Text Box 10"/>
          <p:cNvSpPr txBox="1">
            <a:spLocks noChangeArrowheads="1"/>
          </p:cNvSpPr>
          <p:nvPr/>
        </p:nvSpPr>
        <p:spPr bwMode="auto">
          <a:xfrm>
            <a:off x="4943475" y="2032000"/>
            <a:ext cx="2333625" cy="315913"/>
          </a:xfrm>
          <a:prstGeom prst="rect">
            <a:avLst/>
          </a:prstGeom>
          <a:noFill/>
          <a:ln w="9525">
            <a:noFill/>
            <a:miter lim="800000"/>
            <a:headEnd/>
            <a:tailEnd/>
          </a:ln>
          <a:effectLst/>
        </p:spPr>
        <p:txBody>
          <a:bodyPr lIns="0" tIns="0" rIns="0" bIns="0">
            <a:spAutoFit/>
          </a:bodyPr>
          <a:lstStyle/>
          <a:p>
            <a:pPr algn="l">
              <a:lnSpc>
                <a:spcPct val="90000"/>
              </a:lnSpc>
            </a:pPr>
            <a:r>
              <a:rPr kumimoji="0" lang="en-US" sz="2300" b="1"/>
              <a:t>Free ribosomes</a:t>
            </a:r>
            <a:endParaRPr kumimoji="0" lang="en-US" sz="2300" b="1">
              <a:latin typeface="Times" charset="0"/>
            </a:endParaRPr>
          </a:p>
        </p:txBody>
      </p:sp>
      <p:sp>
        <p:nvSpPr>
          <p:cNvPr id="484363" name="Text Box 11"/>
          <p:cNvSpPr txBox="1">
            <a:spLocks noChangeArrowheads="1"/>
          </p:cNvSpPr>
          <p:nvPr/>
        </p:nvSpPr>
        <p:spPr bwMode="auto">
          <a:xfrm>
            <a:off x="4943475" y="2786063"/>
            <a:ext cx="2605088" cy="315912"/>
          </a:xfrm>
          <a:prstGeom prst="rect">
            <a:avLst/>
          </a:prstGeom>
          <a:noFill/>
          <a:ln w="9525">
            <a:noFill/>
            <a:miter lim="800000"/>
            <a:headEnd/>
            <a:tailEnd/>
          </a:ln>
          <a:effectLst/>
        </p:spPr>
        <p:txBody>
          <a:bodyPr lIns="0" tIns="0" rIns="0" bIns="0">
            <a:spAutoFit/>
          </a:bodyPr>
          <a:lstStyle/>
          <a:p>
            <a:pPr algn="l">
              <a:lnSpc>
                <a:spcPct val="90000"/>
              </a:lnSpc>
            </a:pPr>
            <a:r>
              <a:rPr kumimoji="0" lang="en-US" sz="2300" b="1"/>
              <a:t>Bound ribosomes</a:t>
            </a:r>
            <a:endParaRPr kumimoji="0" lang="en-US" sz="2300" b="1">
              <a:latin typeface="Times" charset="0"/>
            </a:endParaRPr>
          </a:p>
        </p:txBody>
      </p:sp>
      <p:sp>
        <p:nvSpPr>
          <p:cNvPr id="484364" name="Text Box 12"/>
          <p:cNvSpPr txBox="1">
            <a:spLocks noChangeArrowheads="1"/>
          </p:cNvSpPr>
          <p:nvPr/>
        </p:nvSpPr>
        <p:spPr bwMode="auto">
          <a:xfrm>
            <a:off x="7735888" y="3906838"/>
            <a:ext cx="1265237" cy="631825"/>
          </a:xfrm>
          <a:prstGeom prst="rect">
            <a:avLst/>
          </a:prstGeom>
          <a:noFill/>
          <a:ln w="9525">
            <a:noFill/>
            <a:miter lim="800000"/>
            <a:headEnd/>
            <a:tailEnd/>
          </a:ln>
          <a:effectLst/>
        </p:spPr>
        <p:txBody>
          <a:bodyPr lIns="0" tIns="0" rIns="0" bIns="0">
            <a:spAutoFit/>
          </a:bodyPr>
          <a:lstStyle/>
          <a:p>
            <a:pPr algn="l">
              <a:lnSpc>
                <a:spcPct val="90000"/>
              </a:lnSpc>
            </a:pPr>
            <a:r>
              <a:rPr kumimoji="0" lang="en-US" sz="2300" b="1"/>
              <a:t>Large subunit</a:t>
            </a:r>
            <a:endParaRPr kumimoji="0" lang="en-US" sz="2300" b="1">
              <a:latin typeface="Times" charset="0"/>
            </a:endParaRPr>
          </a:p>
        </p:txBody>
      </p:sp>
      <p:sp>
        <p:nvSpPr>
          <p:cNvPr id="484365" name="Text Box 13"/>
          <p:cNvSpPr txBox="1">
            <a:spLocks noChangeArrowheads="1"/>
          </p:cNvSpPr>
          <p:nvPr/>
        </p:nvSpPr>
        <p:spPr bwMode="auto">
          <a:xfrm>
            <a:off x="7735888" y="5040313"/>
            <a:ext cx="1265237" cy="631825"/>
          </a:xfrm>
          <a:prstGeom prst="rect">
            <a:avLst/>
          </a:prstGeom>
          <a:noFill/>
          <a:ln w="9525">
            <a:noFill/>
            <a:miter lim="800000"/>
            <a:headEnd/>
            <a:tailEnd/>
          </a:ln>
          <a:effectLst/>
        </p:spPr>
        <p:txBody>
          <a:bodyPr lIns="0" tIns="0" rIns="0" bIns="0">
            <a:spAutoFit/>
          </a:bodyPr>
          <a:lstStyle/>
          <a:p>
            <a:pPr algn="l">
              <a:lnSpc>
                <a:spcPct val="90000"/>
              </a:lnSpc>
            </a:pPr>
            <a:r>
              <a:rPr kumimoji="0" lang="en-US" sz="2300" b="1"/>
              <a:t>Small subunit</a:t>
            </a:r>
            <a:endParaRPr kumimoji="0" lang="en-US" sz="2300" b="1">
              <a:latin typeface="Times" charset="0"/>
            </a:endParaRPr>
          </a:p>
        </p:txBody>
      </p:sp>
      <p:sp>
        <p:nvSpPr>
          <p:cNvPr id="484366" name="Text Box 14"/>
          <p:cNvSpPr txBox="1">
            <a:spLocks noChangeArrowheads="1"/>
          </p:cNvSpPr>
          <p:nvPr/>
        </p:nvSpPr>
        <p:spPr bwMode="auto">
          <a:xfrm>
            <a:off x="5373688" y="5846763"/>
            <a:ext cx="3454400" cy="315912"/>
          </a:xfrm>
          <a:prstGeom prst="rect">
            <a:avLst/>
          </a:prstGeom>
          <a:noFill/>
          <a:ln w="9525">
            <a:noFill/>
            <a:miter lim="800000"/>
            <a:headEnd/>
            <a:tailEnd/>
          </a:ln>
          <a:effectLst/>
        </p:spPr>
        <p:txBody>
          <a:bodyPr lIns="0" tIns="0" rIns="0" bIns="0">
            <a:spAutoFit/>
          </a:bodyPr>
          <a:lstStyle/>
          <a:p>
            <a:pPr algn="l">
              <a:lnSpc>
                <a:spcPct val="90000"/>
              </a:lnSpc>
            </a:pPr>
            <a:r>
              <a:rPr kumimoji="0" lang="en-US" sz="2300" b="1"/>
              <a:t>Diagram of a ribosome</a:t>
            </a:r>
            <a:endParaRPr kumimoji="0" lang="en-US" sz="2300" b="1">
              <a:latin typeface="Times" charset="0"/>
            </a:endParaRPr>
          </a:p>
        </p:txBody>
      </p:sp>
      <p:sp>
        <p:nvSpPr>
          <p:cNvPr id="484367" name="Text Box 15"/>
          <p:cNvSpPr txBox="1">
            <a:spLocks noChangeArrowheads="1"/>
          </p:cNvSpPr>
          <p:nvPr/>
        </p:nvSpPr>
        <p:spPr bwMode="auto">
          <a:xfrm>
            <a:off x="361950" y="5848350"/>
            <a:ext cx="4600575" cy="315913"/>
          </a:xfrm>
          <a:prstGeom prst="rect">
            <a:avLst/>
          </a:prstGeom>
          <a:noFill/>
          <a:ln w="9525">
            <a:noFill/>
            <a:miter lim="800000"/>
            <a:headEnd/>
            <a:tailEnd/>
          </a:ln>
          <a:effectLst/>
        </p:spPr>
        <p:txBody>
          <a:bodyPr lIns="0" tIns="0" rIns="0" bIns="0">
            <a:spAutoFit/>
          </a:bodyPr>
          <a:lstStyle/>
          <a:p>
            <a:pPr algn="l">
              <a:lnSpc>
                <a:spcPct val="90000"/>
              </a:lnSpc>
            </a:pPr>
            <a:r>
              <a:rPr kumimoji="0" lang="en-US" sz="2300" b="1"/>
              <a:t>TEM showing ER and ribosomes</a:t>
            </a:r>
            <a:endParaRPr kumimoji="0" lang="en-US" sz="2300" b="1">
              <a:latin typeface="Times" charset="0"/>
            </a:endParaRPr>
          </a:p>
        </p:txBody>
      </p:sp>
      <p:sp>
        <p:nvSpPr>
          <p:cNvPr id="484368" name="Text Box 16"/>
          <p:cNvSpPr txBox="1">
            <a:spLocks noChangeArrowheads="1"/>
          </p:cNvSpPr>
          <p:nvPr/>
        </p:nvSpPr>
        <p:spPr bwMode="auto">
          <a:xfrm>
            <a:off x="1381125" y="5291138"/>
            <a:ext cx="1027113" cy="315912"/>
          </a:xfrm>
          <a:prstGeom prst="rect">
            <a:avLst/>
          </a:prstGeom>
          <a:noFill/>
          <a:ln w="9525">
            <a:noFill/>
            <a:miter lim="800000"/>
            <a:headEnd/>
            <a:tailEnd/>
          </a:ln>
          <a:effectLst/>
        </p:spPr>
        <p:txBody>
          <a:bodyPr lIns="0" tIns="0" rIns="0" bIns="0">
            <a:spAutoFit/>
          </a:bodyPr>
          <a:lstStyle/>
          <a:p>
            <a:pPr algn="l">
              <a:lnSpc>
                <a:spcPct val="90000"/>
              </a:lnSpc>
            </a:pPr>
            <a:r>
              <a:rPr kumimoji="0" lang="en-US" sz="2300" b="1"/>
              <a:t>0.5 µm</a:t>
            </a:r>
            <a:endParaRPr kumimoji="0" lang="en-US" sz="2300" b="1">
              <a:latin typeface="Times" charset="0"/>
            </a:endParaRPr>
          </a:p>
        </p:txBody>
      </p:sp>
      <p:sp>
        <p:nvSpPr>
          <p:cNvPr id="484369" name="Line 17"/>
          <p:cNvSpPr>
            <a:spLocks noChangeShapeType="1"/>
          </p:cNvSpPr>
          <p:nvPr/>
        </p:nvSpPr>
        <p:spPr bwMode="auto">
          <a:xfrm>
            <a:off x="368300" y="5232400"/>
            <a:ext cx="2992438" cy="0"/>
          </a:xfrm>
          <a:prstGeom prst="line">
            <a:avLst/>
          </a:prstGeom>
          <a:noFill/>
          <a:ln w="25400">
            <a:solidFill>
              <a:schemeClr val="tx1"/>
            </a:solidFill>
            <a:round/>
            <a:headEnd/>
            <a:tailEnd/>
          </a:ln>
          <a:effectLst/>
        </p:spPr>
        <p:txBody>
          <a:bodyPr wrap="none" anchor="ctr"/>
          <a:lstStyle/>
          <a:p>
            <a:endParaRPr lang="en-US"/>
          </a:p>
        </p:txBody>
      </p:sp>
      <p:sp>
        <p:nvSpPr>
          <p:cNvPr id="484370" name="Line 18"/>
          <p:cNvSpPr>
            <a:spLocks noChangeShapeType="1"/>
          </p:cNvSpPr>
          <p:nvPr/>
        </p:nvSpPr>
        <p:spPr bwMode="auto">
          <a:xfrm>
            <a:off x="363538" y="5148263"/>
            <a:ext cx="0" cy="173037"/>
          </a:xfrm>
          <a:prstGeom prst="line">
            <a:avLst/>
          </a:prstGeom>
          <a:noFill/>
          <a:ln w="25400">
            <a:solidFill>
              <a:schemeClr val="tx1"/>
            </a:solidFill>
            <a:round/>
            <a:headEnd/>
            <a:tailEnd/>
          </a:ln>
          <a:effectLst/>
        </p:spPr>
        <p:txBody>
          <a:bodyPr wrap="none" anchor="ctr"/>
          <a:lstStyle/>
          <a:p>
            <a:endParaRPr lang="en-US"/>
          </a:p>
        </p:txBody>
      </p:sp>
      <p:sp>
        <p:nvSpPr>
          <p:cNvPr id="484371" name="Line 19"/>
          <p:cNvSpPr>
            <a:spLocks noChangeShapeType="1"/>
          </p:cNvSpPr>
          <p:nvPr/>
        </p:nvSpPr>
        <p:spPr bwMode="auto">
          <a:xfrm>
            <a:off x="3363913" y="5148263"/>
            <a:ext cx="0" cy="173037"/>
          </a:xfrm>
          <a:prstGeom prst="line">
            <a:avLst/>
          </a:prstGeom>
          <a:noFill/>
          <a:ln w="25400">
            <a:solidFill>
              <a:schemeClr val="tx1"/>
            </a:solidFill>
            <a:round/>
            <a:headEnd/>
            <a:tailEnd/>
          </a:ln>
          <a:effectLst/>
        </p:spPr>
        <p:txBody>
          <a:bodyPr wrap="none" anchor="ctr"/>
          <a:lstStyle/>
          <a:p>
            <a:endParaRPr lang="en-US"/>
          </a:p>
        </p:txBody>
      </p:sp>
      <p:sp>
        <p:nvSpPr>
          <p:cNvPr id="484372" name="Line 20"/>
          <p:cNvSpPr>
            <a:spLocks noChangeShapeType="1"/>
          </p:cNvSpPr>
          <p:nvPr/>
        </p:nvSpPr>
        <p:spPr bwMode="auto">
          <a:xfrm>
            <a:off x="4076700" y="668338"/>
            <a:ext cx="820738" cy="0"/>
          </a:xfrm>
          <a:prstGeom prst="line">
            <a:avLst/>
          </a:prstGeom>
          <a:noFill/>
          <a:ln w="25400">
            <a:solidFill>
              <a:schemeClr val="tx1"/>
            </a:solidFill>
            <a:round/>
            <a:headEnd/>
            <a:tailEnd/>
          </a:ln>
          <a:effectLst/>
        </p:spPr>
        <p:txBody>
          <a:bodyPr wrap="none" anchor="ctr"/>
          <a:lstStyle/>
          <a:p>
            <a:endParaRPr lang="en-US"/>
          </a:p>
        </p:txBody>
      </p:sp>
      <p:sp>
        <p:nvSpPr>
          <p:cNvPr id="484373" name="Line 21"/>
          <p:cNvSpPr>
            <a:spLocks noChangeShapeType="1"/>
          </p:cNvSpPr>
          <p:nvPr/>
        </p:nvSpPr>
        <p:spPr bwMode="auto">
          <a:xfrm>
            <a:off x="4237038" y="1184275"/>
            <a:ext cx="139700" cy="0"/>
          </a:xfrm>
          <a:prstGeom prst="line">
            <a:avLst/>
          </a:prstGeom>
          <a:noFill/>
          <a:ln w="25400">
            <a:solidFill>
              <a:schemeClr val="tx1"/>
            </a:solidFill>
            <a:round/>
            <a:headEnd/>
            <a:tailEnd/>
          </a:ln>
          <a:effectLst/>
        </p:spPr>
        <p:txBody>
          <a:bodyPr wrap="none" anchor="ctr"/>
          <a:lstStyle/>
          <a:p>
            <a:endParaRPr lang="en-US"/>
          </a:p>
        </p:txBody>
      </p:sp>
      <p:sp>
        <p:nvSpPr>
          <p:cNvPr id="484374" name="Line 22"/>
          <p:cNvSpPr>
            <a:spLocks noChangeShapeType="1"/>
          </p:cNvSpPr>
          <p:nvPr/>
        </p:nvSpPr>
        <p:spPr bwMode="auto">
          <a:xfrm>
            <a:off x="4378325" y="1177925"/>
            <a:ext cx="0" cy="160338"/>
          </a:xfrm>
          <a:prstGeom prst="line">
            <a:avLst/>
          </a:prstGeom>
          <a:noFill/>
          <a:ln w="25400">
            <a:solidFill>
              <a:schemeClr val="tx1"/>
            </a:solidFill>
            <a:round/>
            <a:headEnd/>
            <a:tailEnd/>
          </a:ln>
          <a:effectLst/>
        </p:spPr>
        <p:txBody>
          <a:bodyPr wrap="none" anchor="ctr"/>
          <a:lstStyle/>
          <a:p>
            <a:endParaRPr lang="en-US"/>
          </a:p>
        </p:txBody>
      </p:sp>
      <p:sp>
        <p:nvSpPr>
          <p:cNvPr id="484375" name="Line 23"/>
          <p:cNvSpPr>
            <a:spLocks noChangeShapeType="1"/>
          </p:cNvSpPr>
          <p:nvPr/>
        </p:nvSpPr>
        <p:spPr bwMode="auto">
          <a:xfrm>
            <a:off x="4237038" y="1328738"/>
            <a:ext cx="139700" cy="0"/>
          </a:xfrm>
          <a:prstGeom prst="line">
            <a:avLst/>
          </a:prstGeom>
          <a:noFill/>
          <a:ln w="25400">
            <a:solidFill>
              <a:schemeClr val="tx1"/>
            </a:solidFill>
            <a:round/>
            <a:headEnd/>
            <a:tailEnd/>
          </a:ln>
          <a:effectLst/>
        </p:spPr>
        <p:txBody>
          <a:bodyPr wrap="none" anchor="ctr"/>
          <a:lstStyle/>
          <a:p>
            <a:endParaRPr lang="en-US"/>
          </a:p>
        </p:txBody>
      </p:sp>
      <p:sp>
        <p:nvSpPr>
          <p:cNvPr id="484376" name="Line 24"/>
          <p:cNvSpPr>
            <a:spLocks noChangeShapeType="1"/>
          </p:cNvSpPr>
          <p:nvPr/>
        </p:nvSpPr>
        <p:spPr bwMode="auto">
          <a:xfrm>
            <a:off x="4378325" y="1252538"/>
            <a:ext cx="519113" cy="0"/>
          </a:xfrm>
          <a:prstGeom prst="line">
            <a:avLst/>
          </a:prstGeom>
          <a:noFill/>
          <a:ln w="25400">
            <a:solidFill>
              <a:schemeClr val="tx1"/>
            </a:solidFill>
            <a:round/>
            <a:headEnd/>
            <a:tailEnd/>
          </a:ln>
          <a:effectLst/>
        </p:spPr>
        <p:txBody>
          <a:bodyPr wrap="none" anchor="ctr"/>
          <a:lstStyle/>
          <a:p>
            <a:endParaRPr lang="en-US"/>
          </a:p>
        </p:txBody>
      </p:sp>
      <p:sp>
        <p:nvSpPr>
          <p:cNvPr id="484377" name="Line 25"/>
          <p:cNvSpPr>
            <a:spLocks noChangeShapeType="1"/>
          </p:cNvSpPr>
          <p:nvPr/>
        </p:nvSpPr>
        <p:spPr bwMode="auto">
          <a:xfrm>
            <a:off x="3621088" y="1831975"/>
            <a:ext cx="1273175" cy="350838"/>
          </a:xfrm>
          <a:prstGeom prst="line">
            <a:avLst/>
          </a:prstGeom>
          <a:noFill/>
          <a:ln w="25400">
            <a:solidFill>
              <a:schemeClr val="tx1"/>
            </a:solidFill>
            <a:round/>
            <a:headEnd/>
            <a:tailEnd/>
          </a:ln>
          <a:effectLst/>
        </p:spPr>
        <p:txBody>
          <a:bodyPr wrap="none" anchor="ctr"/>
          <a:lstStyle/>
          <a:p>
            <a:endParaRPr lang="en-US"/>
          </a:p>
        </p:txBody>
      </p:sp>
      <p:sp>
        <p:nvSpPr>
          <p:cNvPr id="484378" name="Line 26"/>
          <p:cNvSpPr>
            <a:spLocks noChangeShapeType="1"/>
          </p:cNvSpPr>
          <p:nvPr/>
        </p:nvSpPr>
        <p:spPr bwMode="auto">
          <a:xfrm flipH="1" flipV="1">
            <a:off x="3306763" y="2036763"/>
            <a:ext cx="1590675" cy="152400"/>
          </a:xfrm>
          <a:prstGeom prst="line">
            <a:avLst/>
          </a:prstGeom>
          <a:noFill/>
          <a:ln w="25400">
            <a:solidFill>
              <a:schemeClr val="tx1"/>
            </a:solidFill>
            <a:round/>
            <a:headEnd/>
            <a:tailEnd/>
          </a:ln>
          <a:effectLst/>
        </p:spPr>
        <p:txBody>
          <a:bodyPr wrap="none" anchor="ctr"/>
          <a:lstStyle/>
          <a:p>
            <a:endParaRPr lang="en-US"/>
          </a:p>
        </p:txBody>
      </p:sp>
      <p:sp>
        <p:nvSpPr>
          <p:cNvPr id="484379" name="Line 27"/>
          <p:cNvSpPr>
            <a:spLocks noChangeShapeType="1"/>
          </p:cNvSpPr>
          <p:nvPr/>
        </p:nvSpPr>
        <p:spPr bwMode="auto">
          <a:xfrm flipH="1" flipV="1">
            <a:off x="3730625" y="2620963"/>
            <a:ext cx="1174750" cy="314325"/>
          </a:xfrm>
          <a:prstGeom prst="line">
            <a:avLst/>
          </a:prstGeom>
          <a:noFill/>
          <a:ln w="25400">
            <a:solidFill>
              <a:schemeClr val="tx1"/>
            </a:solidFill>
            <a:round/>
            <a:headEnd/>
            <a:tailEnd/>
          </a:ln>
          <a:effectLst/>
        </p:spPr>
        <p:txBody>
          <a:bodyPr wrap="none" anchor="ctr"/>
          <a:lstStyle/>
          <a:p>
            <a:endParaRPr lang="en-US"/>
          </a:p>
        </p:txBody>
      </p:sp>
      <p:sp>
        <p:nvSpPr>
          <p:cNvPr id="484380" name="Line 28"/>
          <p:cNvSpPr>
            <a:spLocks noChangeShapeType="1"/>
          </p:cNvSpPr>
          <p:nvPr/>
        </p:nvSpPr>
        <p:spPr bwMode="auto">
          <a:xfrm flipH="1">
            <a:off x="3429000" y="2932113"/>
            <a:ext cx="1474788" cy="717550"/>
          </a:xfrm>
          <a:prstGeom prst="line">
            <a:avLst/>
          </a:prstGeom>
          <a:noFill/>
          <a:ln w="25400">
            <a:solidFill>
              <a:schemeClr val="tx1"/>
            </a:solidFill>
            <a:round/>
            <a:headEnd/>
            <a:tailEnd/>
          </a:ln>
          <a:effectLst/>
        </p:spPr>
        <p:txBody>
          <a:bodyPr wrap="none" anchor="ctr"/>
          <a:lstStyle/>
          <a:p>
            <a:endParaRPr lang="en-US"/>
          </a:p>
        </p:txBody>
      </p:sp>
      <p:sp>
        <p:nvSpPr>
          <p:cNvPr id="484381" name="Line 29"/>
          <p:cNvSpPr>
            <a:spLocks noChangeShapeType="1"/>
          </p:cNvSpPr>
          <p:nvPr/>
        </p:nvSpPr>
        <p:spPr bwMode="auto">
          <a:xfrm flipV="1">
            <a:off x="7212013" y="4110038"/>
            <a:ext cx="496887" cy="482600"/>
          </a:xfrm>
          <a:prstGeom prst="line">
            <a:avLst/>
          </a:prstGeom>
          <a:noFill/>
          <a:ln w="25400">
            <a:solidFill>
              <a:schemeClr val="tx1"/>
            </a:solidFill>
            <a:round/>
            <a:headEnd/>
            <a:tailEnd/>
          </a:ln>
          <a:effectLst/>
        </p:spPr>
        <p:txBody>
          <a:bodyPr wrap="none" anchor="ctr"/>
          <a:lstStyle/>
          <a:p>
            <a:endParaRPr lang="en-US"/>
          </a:p>
        </p:txBody>
      </p:sp>
      <p:sp>
        <p:nvSpPr>
          <p:cNvPr id="484382" name="Line 30"/>
          <p:cNvSpPr>
            <a:spLocks noChangeShapeType="1"/>
          </p:cNvSpPr>
          <p:nvPr/>
        </p:nvSpPr>
        <p:spPr bwMode="auto">
          <a:xfrm flipV="1">
            <a:off x="7229475" y="5232400"/>
            <a:ext cx="452438" cy="211138"/>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592762"/>
          </a:xfrm>
        </p:spPr>
        <p:txBody>
          <a:bodyPr>
            <a:normAutofit/>
          </a:bodyPr>
          <a:lstStyle/>
          <a:p>
            <a:r>
              <a:rPr lang="en-US" sz="6000" dirty="0" smtClean="0"/>
              <a:t>Endoplasmic Reticulum</a:t>
            </a:r>
            <a:endParaRPr lang="en-US" sz="6000"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ChangeArrowheads="1"/>
          </p:cNvSpPr>
          <p:nvPr>
            <p:ph type="title"/>
          </p:nvPr>
        </p:nvSpPr>
        <p:spPr>
          <a:xfrm>
            <a:off x="217488" y="76200"/>
            <a:ext cx="8534400" cy="503238"/>
          </a:xfrm>
        </p:spPr>
        <p:txBody>
          <a:bodyPr>
            <a:normAutofit fontScale="90000"/>
          </a:bodyPr>
          <a:lstStyle/>
          <a:p>
            <a:r>
              <a:rPr lang="en-US" dirty="0" smtClean="0"/>
              <a:t/>
            </a:r>
            <a:br>
              <a:rPr lang="en-US" dirty="0" smtClean="0"/>
            </a:br>
            <a:r>
              <a:rPr lang="en-US" dirty="0" smtClean="0"/>
              <a:t>The </a:t>
            </a:r>
            <a:r>
              <a:rPr lang="en-US" b="1" dirty="0"/>
              <a:t>Endoplasmic Reticulum</a:t>
            </a:r>
            <a:r>
              <a:rPr lang="en-US" dirty="0"/>
              <a:t>: Biosynthetic Factory</a:t>
            </a:r>
            <a:endParaRPr lang="en-US" b="0" dirty="0">
              <a:solidFill>
                <a:schemeClr val="tx1"/>
              </a:solidFill>
            </a:endParaRPr>
          </a:p>
        </p:txBody>
      </p:sp>
      <p:sp>
        <p:nvSpPr>
          <p:cNvPr id="227331" name="Rectangle 3"/>
          <p:cNvSpPr>
            <a:spLocks noGrp="1" noChangeArrowheads="1"/>
          </p:cNvSpPr>
          <p:nvPr>
            <p:ph type="body" idx="1"/>
          </p:nvPr>
        </p:nvSpPr>
        <p:spPr>
          <a:xfrm>
            <a:off x="228600" y="1371600"/>
            <a:ext cx="8534400" cy="5181600"/>
          </a:xfrm>
        </p:spPr>
        <p:txBody>
          <a:bodyPr/>
          <a:lstStyle/>
          <a:p>
            <a:r>
              <a:rPr lang="en-US" dirty="0"/>
              <a:t>The </a:t>
            </a:r>
            <a:r>
              <a:rPr lang="en-US" b="1" dirty="0"/>
              <a:t>endoplasmic reticulum (ER)</a:t>
            </a:r>
            <a:r>
              <a:rPr lang="en-US" dirty="0"/>
              <a:t> accounts for more than half of the total membrane in many eukaryotic cells</a:t>
            </a:r>
          </a:p>
          <a:p>
            <a:r>
              <a:rPr lang="en-US" dirty="0"/>
              <a:t>The ER membrane is continuous with the nuclear envelope</a:t>
            </a:r>
          </a:p>
          <a:p>
            <a:r>
              <a:rPr lang="en-US" dirty="0"/>
              <a:t>There are two distinct regions of ER:</a:t>
            </a:r>
          </a:p>
          <a:p>
            <a:pPr lvl="1"/>
            <a:r>
              <a:rPr lang="en-US" b="1" dirty="0"/>
              <a:t>Smooth ER</a:t>
            </a:r>
            <a:r>
              <a:rPr lang="en-US" dirty="0"/>
              <a:t>, which lacks ribosomes</a:t>
            </a:r>
          </a:p>
          <a:p>
            <a:pPr lvl="1"/>
            <a:r>
              <a:rPr lang="en-US" b="1" dirty="0"/>
              <a:t>Rough ER</a:t>
            </a:r>
            <a:r>
              <a:rPr lang="en-US" dirty="0"/>
              <a:t>, with ribosomes studding its surface</a:t>
            </a:r>
          </a:p>
        </p:txBody>
      </p:sp>
      <p:sp>
        <p:nvSpPr>
          <p:cNvPr id="227334" name="Line 6"/>
          <p:cNvSpPr>
            <a:spLocks noChangeShapeType="1"/>
          </p:cNvSpPr>
          <p:nvPr/>
        </p:nvSpPr>
        <p:spPr bwMode="auto">
          <a:xfrm>
            <a:off x="304800" y="6629400"/>
            <a:ext cx="8534400" cy="0"/>
          </a:xfrm>
          <a:prstGeom prst="line">
            <a:avLst/>
          </a:prstGeom>
          <a:noFill/>
          <a:ln w="25400">
            <a:solidFill>
              <a:schemeClr val="hlink"/>
            </a:solidFill>
            <a:round/>
            <a:headEnd/>
            <a:tailEnd/>
          </a:ln>
          <a:effectLst/>
        </p:spPr>
        <p:txBody>
          <a:bodyPr wrap="none" anchor="ctr"/>
          <a:lstStyle/>
          <a:p>
            <a:endParaRPr lang="en-US"/>
          </a:p>
        </p:txBody>
      </p:sp>
      <p:sp>
        <p:nvSpPr>
          <p:cNvPr id="227335" name="Line 7"/>
          <p:cNvSpPr>
            <a:spLocks noChangeShapeType="1"/>
          </p:cNvSpPr>
          <p:nvPr/>
        </p:nvSpPr>
        <p:spPr bwMode="auto">
          <a:xfrm>
            <a:off x="228600" y="1371600"/>
            <a:ext cx="8534400" cy="0"/>
          </a:xfrm>
          <a:prstGeom prst="line">
            <a:avLst/>
          </a:prstGeom>
          <a:noFill/>
          <a:ln w="50800">
            <a:solidFill>
              <a:schemeClr val="hlink"/>
            </a:solidFill>
            <a:round/>
            <a:headEnd/>
            <a:tailEnd/>
          </a:ln>
          <a:effectLst/>
        </p:spPr>
        <p:txBody>
          <a:bodyPr wrap="none" anchor="ctr"/>
          <a:lstStyle/>
          <a:p>
            <a:endParaRPr lang="en-US"/>
          </a:p>
        </p:txBody>
      </p:sp>
      <p:sp>
        <p:nvSpPr>
          <p:cNvPr id="227336" name="Text Box 8"/>
          <p:cNvSpPr txBox="1">
            <a:spLocks noChangeArrowheads="1"/>
          </p:cNvSpPr>
          <p:nvPr/>
        </p:nvSpPr>
        <p:spPr bwMode="auto">
          <a:xfrm>
            <a:off x="217488" y="6597650"/>
            <a:ext cx="5486400" cy="260350"/>
          </a:xfrm>
          <a:prstGeom prst="rect">
            <a:avLst/>
          </a:prstGeom>
          <a:noFill/>
          <a:ln w="9525">
            <a:noFill/>
            <a:miter lim="800000"/>
            <a:headEnd/>
            <a:tailEnd/>
          </a:ln>
          <a:effectLst/>
        </p:spPr>
        <p:txBody>
          <a:bodyPr lIns="91429" tIns="45714" rIns="91429" bIns="45714" anchor="b">
            <a:spAutoFit/>
          </a:bodyPr>
          <a:lstStyle/>
          <a:p>
            <a:pPr algn="l"/>
            <a:r>
              <a:rPr kumimoji="0" lang="en-US" sz="1100">
                <a:solidFill>
                  <a:srgbClr val="000000"/>
                </a:solidFill>
                <a:latin typeface="Times New Roman" pitchFamily="18" charset="0"/>
              </a:rPr>
              <a:t>Copyright © 2008 Pearson Education, Inc., publishing as Pearson Benjamin Cummings</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6" name="Rectangle 6"/>
          <p:cNvSpPr>
            <a:spLocks noChangeArrowheads="1"/>
          </p:cNvSpPr>
          <p:nvPr/>
        </p:nvSpPr>
        <p:spPr bwMode="auto">
          <a:xfrm>
            <a:off x="8067675" y="6581775"/>
            <a:ext cx="1073150" cy="274638"/>
          </a:xfrm>
          <a:prstGeom prst="rect">
            <a:avLst/>
          </a:prstGeom>
          <a:noFill/>
          <a:ln w="9525">
            <a:noFill/>
            <a:miter lim="800000"/>
            <a:headEnd/>
            <a:tailEnd/>
          </a:ln>
          <a:effectLst/>
        </p:spPr>
        <p:txBody>
          <a:bodyPr wrap="none">
            <a:spAutoFit/>
          </a:bodyPr>
          <a:lstStyle/>
          <a:p>
            <a:pPr algn="r"/>
            <a:r>
              <a:rPr lang="en-US" sz="1200" b="1">
                <a:latin typeface="Arial" charset="0"/>
              </a:rPr>
              <a:t>Figure 3.18a</a:t>
            </a:r>
          </a:p>
        </p:txBody>
      </p:sp>
      <p:pic>
        <p:nvPicPr>
          <p:cNvPr id="15369" name="Picture 9"/>
          <p:cNvPicPr>
            <a:picLocks noChangeAspect="1" noChangeArrowheads="1"/>
          </p:cNvPicPr>
          <p:nvPr/>
        </p:nvPicPr>
        <p:blipFill>
          <a:blip r:embed="rId2" cstate="print"/>
          <a:srcRect l="1524" t="2196" r="20253" b="14177"/>
          <a:stretch>
            <a:fillRect/>
          </a:stretch>
        </p:blipFill>
        <p:spPr bwMode="auto">
          <a:xfrm>
            <a:off x="433388" y="819150"/>
            <a:ext cx="6677025" cy="4897438"/>
          </a:xfrm>
          <a:prstGeom prst="rect">
            <a:avLst/>
          </a:prstGeom>
          <a:noFill/>
        </p:spPr>
      </p:pic>
      <p:sp>
        <p:nvSpPr>
          <p:cNvPr id="15370" name="Freeform 10"/>
          <p:cNvSpPr>
            <a:spLocks/>
          </p:cNvSpPr>
          <p:nvPr/>
        </p:nvSpPr>
        <p:spPr bwMode="auto">
          <a:xfrm>
            <a:off x="4692650" y="4664075"/>
            <a:ext cx="2305050" cy="501650"/>
          </a:xfrm>
          <a:custGeom>
            <a:avLst/>
            <a:gdLst/>
            <a:ahLst/>
            <a:cxnLst>
              <a:cxn ang="0">
                <a:pos x="1452" y="316"/>
              </a:cxn>
              <a:cxn ang="0">
                <a:pos x="302" y="316"/>
              </a:cxn>
              <a:cxn ang="0">
                <a:pos x="0" y="0"/>
              </a:cxn>
            </a:cxnLst>
            <a:rect l="0" t="0" r="r" b="b"/>
            <a:pathLst>
              <a:path w="1452" h="316">
                <a:moveTo>
                  <a:pt x="1452" y="316"/>
                </a:moveTo>
                <a:lnTo>
                  <a:pt x="302" y="316"/>
                </a:lnTo>
                <a:lnTo>
                  <a:pt x="0" y="0"/>
                </a:lnTo>
              </a:path>
            </a:pathLst>
          </a:custGeom>
          <a:noFill/>
          <a:ln w="47625">
            <a:solidFill>
              <a:srgbClr val="FFFFFF"/>
            </a:solidFill>
            <a:prstDash val="solid"/>
            <a:round/>
            <a:headEnd/>
            <a:tailEnd/>
          </a:ln>
        </p:spPr>
        <p:txBody>
          <a:bodyPr/>
          <a:lstStyle/>
          <a:p>
            <a:endParaRPr lang="en-US"/>
          </a:p>
        </p:txBody>
      </p:sp>
      <p:sp>
        <p:nvSpPr>
          <p:cNvPr id="15371" name="Line 11"/>
          <p:cNvSpPr>
            <a:spLocks noChangeShapeType="1"/>
          </p:cNvSpPr>
          <p:nvPr/>
        </p:nvSpPr>
        <p:spPr bwMode="auto">
          <a:xfrm flipH="1">
            <a:off x="6975475" y="2967038"/>
            <a:ext cx="333375" cy="1587"/>
          </a:xfrm>
          <a:prstGeom prst="line">
            <a:avLst/>
          </a:prstGeom>
          <a:noFill/>
          <a:ln w="47625">
            <a:solidFill>
              <a:srgbClr val="FFFFFF"/>
            </a:solidFill>
            <a:round/>
            <a:headEnd/>
            <a:tailEnd/>
          </a:ln>
        </p:spPr>
        <p:txBody>
          <a:bodyPr/>
          <a:lstStyle/>
          <a:p>
            <a:endParaRPr lang="en-US"/>
          </a:p>
        </p:txBody>
      </p:sp>
      <p:sp>
        <p:nvSpPr>
          <p:cNvPr id="15372" name="Line 12"/>
          <p:cNvSpPr>
            <a:spLocks noChangeShapeType="1"/>
          </p:cNvSpPr>
          <p:nvPr/>
        </p:nvSpPr>
        <p:spPr bwMode="auto">
          <a:xfrm flipH="1">
            <a:off x="6975475" y="2967038"/>
            <a:ext cx="333375" cy="1587"/>
          </a:xfrm>
          <a:prstGeom prst="line">
            <a:avLst/>
          </a:prstGeom>
          <a:noFill/>
          <a:ln w="22225">
            <a:solidFill>
              <a:srgbClr val="231F20"/>
            </a:solidFill>
            <a:round/>
            <a:headEnd/>
            <a:tailEnd/>
          </a:ln>
        </p:spPr>
        <p:txBody>
          <a:bodyPr/>
          <a:lstStyle/>
          <a:p>
            <a:endParaRPr lang="en-US"/>
          </a:p>
        </p:txBody>
      </p:sp>
      <p:sp>
        <p:nvSpPr>
          <p:cNvPr id="15373" name="Line 13"/>
          <p:cNvSpPr>
            <a:spLocks noChangeShapeType="1"/>
          </p:cNvSpPr>
          <p:nvPr/>
        </p:nvSpPr>
        <p:spPr bwMode="auto">
          <a:xfrm>
            <a:off x="5365750" y="4305300"/>
            <a:ext cx="1606550" cy="1588"/>
          </a:xfrm>
          <a:prstGeom prst="line">
            <a:avLst/>
          </a:prstGeom>
          <a:noFill/>
          <a:ln w="47625">
            <a:solidFill>
              <a:srgbClr val="FFFFFF"/>
            </a:solidFill>
            <a:round/>
            <a:headEnd/>
            <a:tailEnd/>
          </a:ln>
        </p:spPr>
        <p:txBody>
          <a:bodyPr/>
          <a:lstStyle/>
          <a:p>
            <a:endParaRPr lang="en-US"/>
          </a:p>
        </p:txBody>
      </p:sp>
      <p:sp>
        <p:nvSpPr>
          <p:cNvPr id="15374" name="Line 14"/>
          <p:cNvSpPr>
            <a:spLocks noChangeShapeType="1"/>
          </p:cNvSpPr>
          <p:nvPr/>
        </p:nvSpPr>
        <p:spPr bwMode="auto">
          <a:xfrm>
            <a:off x="2287588" y="1912938"/>
            <a:ext cx="4694237" cy="1587"/>
          </a:xfrm>
          <a:prstGeom prst="line">
            <a:avLst/>
          </a:prstGeom>
          <a:noFill/>
          <a:ln w="47625">
            <a:solidFill>
              <a:srgbClr val="FFFFFF"/>
            </a:solidFill>
            <a:round/>
            <a:headEnd/>
            <a:tailEnd/>
          </a:ln>
        </p:spPr>
        <p:txBody>
          <a:bodyPr/>
          <a:lstStyle/>
          <a:p>
            <a:endParaRPr lang="en-US"/>
          </a:p>
        </p:txBody>
      </p:sp>
      <p:sp>
        <p:nvSpPr>
          <p:cNvPr id="15375" name="Line 15"/>
          <p:cNvSpPr>
            <a:spLocks noChangeShapeType="1"/>
          </p:cNvSpPr>
          <p:nvPr/>
        </p:nvSpPr>
        <p:spPr bwMode="auto">
          <a:xfrm>
            <a:off x="5365750" y="4305300"/>
            <a:ext cx="1606550" cy="1588"/>
          </a:xfrm>
          <a:prstGeom prst="line">
            <a:avLst/>
          </a:prstGeom>
          <a:noFill/>
          <a:ln w="22225">
            <a:solidFill>
              <a:srgbClr val="231F20"/>
            </a:solidFill>
            <a:round/>
            <a:headEnd/>
            <a:tailEnd/>
          </a:ln>
        </p:spPr>
        <p:txBody>
          <a:bodyPr/>
          <a:lstStyle/>
          <a:p>
            <a:endParaRPr lang="en-US"/>
          </a:p>
        </p:txBody>
      </p:sp>
      <p:sp>
        <p:nvSpPr>
          <p:cNvPr id="15376" name="Line 16"/>
          <p:cNvSpPr>
            <a:spLocks noChangeShapeType="1"/>
          </p:cNvSpPr>
          <p:nvPr/>
        </p:nvSpPr>
        <p:spPr bwMode="auto">
          <a:xfrm>
            <a:off x="2287588" y="1912938"/>
            <a:ext cx="4694237" cy="1587"/>
          </a:xfrm>
          <a:prstGeom prst="line">
            <a:avLst/>
          </a:prstGeom>
          <a:noFill/>
          <a:ln w="22225">
            <a:solidFill>
              <a:srgbClr val="231F20"/>
            </a:solidFill>
            <a:round/>
            <a:headEnd/>
            <a:tailEnd/>
          </a:ln>
        </p:spPr>
        <p:txBody>
          <a:bodyPr/>
          <a:lstStyle/>
          <a:p>
            <a:endParaRPr lang="en-US"/>
          </a:p>
        </p:txBody>
      </p:sp>
      <p:sp>
        <p:nvSpPr>
          <p:cNvPr id="15377" name="Line 17"/>
          <p:cNvSpPr>
            <a:spLocks noChangeShapeType="1"/>
          </p:cNvSpPr>
          <p:nvPr/>
        </p:nvSpPr>
        <p:spPr bwMode="auto">
          <a:xfrm flipH="1">
            <a:off x="4519613" y="5165725"/>
            <a:ext cx="652462" cy="6350"/>
          </a:xfrm>
          <a:prstGeom prst="line">
            <a:avLst/>
          </a:prstGeom>
          <a:noFill/>
          <a:ln w="47625">
            <a:solidFill>
              <a:srgbClr val="FFFFFF"/>
            </a:solidFill>
            <a:round/>
            <a:headEnd/>
            <a:tailEnd/>
          </a:ln>
        </p:spPr>
        <p:txBody>
          <a:bodyPr/>
          <a:lstStyle/>
          <a:p>
            <a:endParaRPr lang="en-US"/>
          </a:p>
        </p:txBody>
      </p:sp>
      <p:sp>
        <p:nvSpPr>
          <p:cNvPr id="15378" name="Line 18"/>
          <p:cNvSpPr>
            <a:spLocks noChangeShapeType="1"/>
          </p:cNvSpPr>
          <p:nvPr/>
        </p:nvSpPr>
        <p:spPr bwMode="auto">
          <a:xfrm flipH="1">
            <a:off x="4519613" y="5165725"/>
            <a:ext cx="652462" cy="6350"/>
          </a:xfrm>
          <a:prstGeom prst="line">
            <a:avLst/>
          </a:prstGeom>
          <a:noFill/>
          <a:ln w="22225">
            <a:solidFill>
              <a:srgbClr val="231F20"/>
            </a:solidFill>
            <a:round/>
            <a:headEnd/>
            <a:tailEnd/>
          </a:ln>
        </p:spPr>
        <p:txBody>
          <a:bodyPr/>
          <a:lstStyle/>
          <a:p>
            <a:endParaRPr lang="en-US"/>
          </a:p>
        </p:txBody>
      </p:sp>
      <p:sp>
        <p:nvSpPr>
          <p:cNvPr id="15379" name="Freeform 19"/>
          <p:cNvSpPr>
            <a:spLocks/>
          </p:cNvSpPr>
          <p:nvPr/>
        </p:nvSpPr>
        <p:spPr bwMode="auto">
          <a:xfrm>
            <a:off x="4692650" y="4664075"/>
            <a:ext cx="2305050" cy="501650"/>
          </a:xfrm>
          <a:custGeom>
            <a:avLst/>
            <a:gdLst/>
            <a:ahLst/>
            <a:cxnLst>
              <a:cxn ang="0">
                <a:pos x="1452" y="316"/>
              </a:cxn>
              <a:cxn ang="0">
                <a:pos x="302" y="316"/>
              </a:cxn>
              <a:cxn ang="0">
                <a:pos x="0" y="0"/>
              </a:cxn>
            </a:cxnLst>
            <a:rect l="0" t="0" r="r" b="b"/>
            <a:pathLst>
              <a:path w="1452" h="316">
                <a:moveTo>
                  <a:pt x="1452" y="316"/>
                </a:moveTo>
                <a:lnTo>
                  <a:pt x="302" y="316"/>
                </a:lnTo>
                <a:lnTo>
                  <a:pt x="0" y="0"/>
                </a:lnTo>
              </a:path>
            </a:pathLst>
          </a:custGeom>
          <a:noFill/>
          <a:ln w="22225">
            <a:solidFill>
              <a:srgbClr val="231F20"/>
            </a:solidFill>
            <a:prstDash val="solid"/>
            <a:round/>
            <a:headEnd/>
            <a:tailEnd/>
          </a:ln>
        </p:spPr>
        <p:txBody>
          <a:bodyPr/>
          <a:lstStyle/>
          <a:p>
            <a:endParaRPr lang="en-US"/>
          </a:p>
        </p:txBody>
      </p:sp>
      <p:sp>
        <p:nvSpPr>
          <p:cNvPr id="15380" name="Rectangle 20"/>
          <p:cNvSpPr>
            <a:spLocks noChangeArrowheads="1"/>
          </p:cNvSpPr>
          <p:nvPr/>
        </p:nvSpPr>
        <p:spPr bwMode="auto">
          <a:xfrm>
            <a:off x="7356475" y="2765425"/>
            <a:ext cx="1320800" cy="730250"/>
          </a:xfrm>
          <a:prstGeom prst="rect">
            <a:avLst/>
          </a:prstGeom>
          <a:noFill/>
          <a:ln w="9525">
            <a:noFill/>
            <a:miter lim="800000"/>
            <a:headEnd/>
            <a:tailEnd/>
          </a:ln>
        </p:spPr>
        <p:txBody>
          <a:bodyPr wrap="none" lIns="0" tIns="0" rIns="0" bIns="0">
            <a:spAutoFit/>
          </a:bodyPr>
          <a:lstStyle/>
          <a:p>
            <a:r>
              <a:rPr lang="en-US" b="1">
                <a:solidFill>
                  <a:srgbClr val="231F20"/>
                </a:solidFill>
                <a:latin typeface="Arial" charset="0"/>
              </a:rPr>
              <a:t>Nuclear</a:t>
            </a:r>
          </a:p>
          <a:p>
            <a:r>
              <a:rPr lang="en-US" b="1">
                <a:solidFill>
                  <a:srgbClr val="231F20"/>
                </a:solidFill>
                <a:latin typeface="Arial" charset="0"/>
              </a:rPr>
              <a:t>envelope</a:t>
            </a:r>
          </a:p>
        </p:txBody>
      </p:sp>
      <p:sp>
        <p:nvSpPr>
          <p:cNvPr id="15381" name="Rectangle 21"/>
          <p:cNvSpPr>
            <a:spLocks noChangeArrowheads="1"/>
          </p:cNvSpPr>
          <p:nvPr/>
        </p:nvSpPr>
        <p:spPr bwMode="auto">
          <a:xfrm>
            <a:off x="7038975" y="4968875"/>
            <a:ext cx="1643063" cy="365125"/>
          </a:xfrm>
          <a:prstGeom prst="rect">
            <a:avLst/>
          </a:prstGeom>
          <a:noFill/>
          <a:ln w="9525">
            <a:noFill/>
            <a:miter lim="800000"/>
            <a:headEnd/>
            <a:tailEnd/>
          </a:ln>
        </p:spPr>
        <p:txBody>
          <a:bodyPr wrap="none" lIns="0" tIns="0" rIns="0" bIns="0">
            <a:spAutoFit/>
          </a:bodyPr>
          <a:lstStyle/>
          <a:p>
            <a:r>
              <a:rPr lang="en-US" b="1">
                <a:solidFill>
                  <a:srgbClr val="231F20"/>
                </a:solidFill>
                <a:latin typeface="Arial" charset="0"/>
              </a:rPr>
              <a:t>Ribosomes</a:t>
            </a:r>
            <a:endParaRPr lang="en-US" sz="1800" b="1">
              <a:latin typeface="Arial" charset="0"/>
            </a:endParaRPr>
          </a:p>
        </p:txBody>
      </p:sp>
      <p:sp>
        <p:nvSpPr>
          <p:cNvPr id="15382" name="Rectangle 22"/>
          <p:cNvSpPr>
            <a:spLocks noChangeArrowheads="1"/>
          </p:cNvSpPr>
          <p:nvPr/>
        </p:nvSpPr>
        <p:spPr bwMode="auto">
          <a:xfrm>
            <a:off x="7038975" y="4117975"/>
            <a:ext cx="1471613" cy="365125"/>
          </a:xfrm>
          <a:prstGeom prst="rect">
            <a:avLst/>
          </a:prstGeom>
          <a:noFill/>
          <a:ln w="9525">
            <a:noFill/>
            <a:miter lim="800000"/>
            <a:headEnd/>
            <a:tailEnd/>
          </a:ln>
        </p:spPr>
        <p:txBody>
          <a:bodyPr wrap="none" lIns="0" tIns="0" rIns="0" bIns="0">
            <a:spAutoFit/>
          </a:bodyPr>
          <a:lstStyle/>
          <a:p>
            <a:r>
              <a:rPr lang="en-US" b="1">
                <a:solidFill>
                  <a:srgbClr val="231F20"/>
                </a:solidFill>
                <a:latin typeface="Arial" charset="0"/>
              </a:rPr>
              <a:t>Rough ER</a:t>
            </a:r>
            <a:endParaRPr lang="en-US" sz="1800" b="1">
              <a:latin typeface="Arial" charset="0"/>
            </a:endParaRPr>
          </a:p>
        </p:txBody>
      </p:sp>
      <p:sp>
        <p:nvSpPr>
          <p:cNvPr id="15383" name="Rectangle 23"/>
          <p:cNvSpPr>
            <a:spLocks noChangeArrowheads="1"/>
          </p:cNvSpPr>
          <p:nvPr/>
        </p:nvSpPr>
        <p:spPr bwMode="auto">
          <a:xfrm>
            <a:off x="7038975" y="1692275"/>
            <a:ext cx="1641475" cy="365125"/>
          </a:xfrm>
          <a:prstGeom prst="rect">
            <a:avLst/>
          </a:prstGeom>
          <a:noFill/>
          <a:ln w="9525">
            <a:noFill/>
            <a:miter lim="800000"/>
            <a:headEnd/>
            <a:tailEnd/>
          </a:ln>
        </p:spPr>
        <p:txBody>
          <a:bodyPr wrap="none" lIns="0" tIns="0" rIns="0" bIns="0">
            <a:spAutoFit/>
          </a:bodyPr>
          <a:lstStyle/>
          <a:p>
            <a:r>
              <a:rPr lang="en-US" b="1">
                <a:solidFill>
                  <a:srgbClr val="231F20"/>
                </a:solidFill>
                <a:latin typeface="Arial" charset="0"/>
              </a:rPr>
              <a:t>Smooth ER</a:t>
            </a:r>
            <a:endParaRPr lang="en-US" sz="1800" b="1">
              <a:latin typeface="Arial" charset="0"/>
            </a:endParaRPr>
          </a:p>
        </p:txBody>
      </p:sp>
      <p:sp>
        <p:nvSpPr>
          <p:cNvPr id="15384" name="Rectangle 24"/>
          <p:cNvSpPr>
            <a:spLocks noChangeArrowheads="1"/>
          </p:cNvSpPr>
          <p:nvPr/>
        </p:nvSpPr>
        <p:spPr bwMode="auto">
          <a:xfrm>
            <a:off x="460375" y="5768975"/>
            <a:ext cx="7837488" cy="428625"/>
          </a:xfrm>
          <a:prstGeom prst="rect">
            <a:avLst/>
          </a:prstGeom>
          <a:noFill/>
          <a:ln w="9525">
            <a:noFill/>
            <a:miter lim="800000"/>
            <a:headEnd/>
            <a:tailEnd/>
          </a:ln>
        </p:spPr>
        <p:txBody>
          <a:bodyPr wrap="none" lIns="0" tIns="0" rIns="0" bIns="0">
            <a:spAutoFit/>
          </a:bodyPr>
          <a:lstStyle/>
          <a:p>
            <a:r>
              <a:rPr lang="en-US">
                <a:solidFill>
                  <a:srgbClr val="231F20"/>
                </a:solidFill>
                <a:latin typeface="Arial Black" charset="0"/>
              </a:rPr>
              <a:t>(a) Diagrammatic view of smooth and rough ER</a:t>
            </a:r>
            <a:endParaRPr lang="en-US" sz="1800">
              <a:latin typeface="Arial" charset="0"/>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title"/>
          </p:nvPr>
        </p:nvSpPr>
        <p:spPr>
          <a:xfrm>
            <a:off x="206375" y="76200"/>
            <a:ext cx="8534400" cy="503238"/>
          </a:xfrm>
        </p:spPr>
        <p:txBody>
          <a:bodyPr>
            <a:normAutofit fontScale="90000"/>
          </a:bodyPr>
          <a:lstStyle/>
          <a:p>
            <a:r>
              <a:rPr lang="en-US" b="1" i="1" dirty="0"/>
              <a:t>Functions of Rough ER</a:t>
            </a:r>
            <a:endParaRPr lang="en-US" b="1" i="1" dirty="0">
              <a:solidFill>
                <a:schemeClr val="tx1"/>
              </a:solidFill>
            </a:endParaRPr>
          </a:p>
        </p:txBody>
      </p:sp>
      <p:sp>
        <p:nvSpPr>
          <p:cNvPr id="231427" name="Rectangle 3"/>
          <p:cNvSpPr>
            <a:spLocks noGrp="1" noChangeArrowheads="1"/>
          </p:cNvSpPr>
          <p:nvPr>
            <p:ph type="body" idx="1"/>
          </p:nvPr>
        </p:nvSpPr>
        <p:spPr>
          <a:xfrm>
            <a:off x="228600" y="1220788"/>
            <a:ext cx="8534400" cy="4037012"/>
          </a:xfrm>
        </p:spPr>
        <p:txBody>
          <a:bodyPr/>
          <a:lstStyle/>
          <a:p>
            <a:r>
              <a:rPr lang="en-US" dirty="0"/>
              <a:t>The rough ER</a:t>
            </a:r>
          </a:p>
          <a:p>
            <a:pPr lvl="1"/>
            <a:r>
              <a:rPr lang="en-US" dirty="0"/>
              <a:t>Has bound ribosomes, which secrete </a:t>
            </a:r>
            <a:r>
              <a:rPr lang="en-US" b="1" dirty="0"/>
              <a:t>glycoproteins</a:t>
            </a:r>
            <a:r>
              <a:rPr lang="en-US" dirty="0"/>
              <a:t> (proteins covalently bonded to carbohydrates)</a:t>
            </a:r>
            <a:endParaRPr lang="en-US" b="1" dirty="0"/>
          </a:p>
          <a:p>
            <a:pPr lvl="1"/>
            <a:r>
              <a:rPr lang="en-US" dirty="0"/>
              <a:t>Distributes </a:t>
            </a:r>
            <a:r>
              <a:rPr lang="en-US" b="1" dirty="0"/>
              <a:t>transport vesicles,</a:t>
            </a:r>
            <a:r>
              <a:rPr lang="en-US" dirty="0"/>
              <a:t> proteins surrounded by membranes</a:t>
            </a:r>
            <a:endParaRPr lang="en-US" b="1" dirty="0"/>
          </a:p>
          <a:p>
            <a:pPr lvl="1"/>
            <a:r>
              <a:rPr lang="en-US" dirty="0"/>
              <a:t>Is a membrane factory for the cell</a:t>
            </a:r>
          </a:p>
        </p:txBody>
      </p:sp>
      <p:sp>
        <p:nvSpPr>
          <p:cNvPr id="231429" name="Line 5"/>
          <p:cNvSpPr>
            <a:spLocks noChangeShapeType="1"/>
          </p:cNvSpPr>
          <p:nvPr/>
        </p:nvSpPr>
        <p:spPr bwMode="auto">
          <a:xfrm>
            <a:off x="304800" y="6629400"/>
            <a:ext cx="8534400" cy="0"/>
          </a:xfrm>
          <a:prstGeom prst="line">
            <a:avLst/>
          </a:prstGeom>
          <a:noFill/>
          <a:ln w="25400">
            <a:solidFill>
              <a:schemeClr val="hlink"/>
            </a:solidFill>
            <a:round/>
            <a:headEnd/>
            <a:tailEnd/>
          </a:ln>
          <a:effectLst/>
        </p:spPr>
        <p:txBody>
          <a:bodyPr wrap="none" anchor="ctr"/>
          <a:lstStyle/>
          <a:p>
            <a:endParaRPr lang="en-US"/>
          </a:p>
        </p:txBody>
      </p:sp>
      <p:sp>
        <p:nvSpPr>
          <p:cNvPr id="231430" name="Line 6"/>
          <p:cNvSpPr>
            <a:spLocks noChangeShapeType="1"/>
          </p:cNvSpPr>
          <p:nvPr/>
        </p:nvSpPr>
        <p:spPr bwMode="auto">
          <a:xfrm>
            <a:off x="304800" y="990600"/>
            <a:ext cx="8534400" cy="0"/>
          </a:xfrm>
          <a:prstGeom prst="line">
            <a:avLst/>
          </a:prstGeom>
          <a:noFill/>
          <a:ln w="50800">
            <a:solidFill>
              <a:schemeClr val="hlink"/>
            </a:solidFill>
            <a:round/>
            <a:headEnd/>
            <a:tailEnd/>
          </a:ln>
          <a:effectLst/>
        </p:spPr>
        <p:txBody>
          <a:bodyPr wrap="none" anchor="ctr"/>
          <a:lstStyle/>
          <a:p>
            <a:endParaRPr lang="en-US"/>
          </a:p>
        </p:txBody>
      </p:sp>
      <p:sp>
        <p:nvSpPr>
          <p:cNvPr id="231431" name="Text Box 7"/>
          <p:cNvSpPr txBox="1">
            <a:spLocks noChangeArrowheads="1"/>
          </p:cNvSpPr>
          <p:nvPr/>
        </p:nvSpPr>
        <p:spPr bwMode="auto">
          <a:xfrm>
            <a:off x="217488" y="6597650"/>
            <a:ext cx="5486400" cy="260350"/>
          </a:xfrm>
          <a:prstGeom prst="rect">
            <a:avLst/>
          </a:prstGeom>
          <a:noFill/>
          <a:ln w="9525">
            <a:noFill/>
            <a:miter lim="800000"/>
            <a:headEnd/>
            <a:tailEnd/>
          </a:ln>
          <a:effectLst/>
        </p:spPr>
        <p:txBody>
          <a:bodyPr lIns="91429" tIns="45714" rIns="91429" bIns="45714" anchor="b">
            <a:spAutoFit/>
          </a:bodyPr>
          <a:lstStyle/>
          <a:p>
            <a:pPr algn="l"/>
            <a:r>
              <a:rPr kumimoji="0" lang="en-US" sz="1100">
                <a:solidFill>
                  <a:srgbClr val="000000"/>
                </a:solidFill>
                <a:latin typeface="Times New Roman" pitchFamily="18" charset="0"/>
              </a:rPr>
              <a:t>Copyright © 2008 Pearson Education, Inc., publishing as Pearson Benjamin Cummings</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Grp="1" noChangeArrowheads="1"/>
          </p:cNvSpPr>
          <p:nvPr>
            <p:ph type="title"/>
          </p:nvPr>
        </p:nvSpPr>
        <p:spPr>
          <a:xfrm>
            <a:off x="457200" y="152400"/>
            <a:ext cx="8229600" cy="914400"/>
          </a:xfrm>
        </p:spPr>
        <p:txBody>
          <a:bodyPr/>
          <a:lstStyle/>
          <a:p>
            <a:r>
              <a:rPr lang="en-US" dirty="0"/>
              <a:t>Smooth ER</a:t>
            </a:r>
          </a:p>
        </p:txBody>
      </p:sp>
      <p:sp>
        <p:nvSpPr>
          <p:cNvPr id="18437" name="Rectangle 5"/>
          <p:cNvSpPr>
            <a:spLocks noGrp="1" noChangeArrowheads="1"/>
          </p:cNvSpPr>
          <p:nvPr>
            <p:ph type="body" idx="1"/>
          </p:nvPr>
        </p:nvSpPr>
        <p:spPr>
          <a:xfrm>
            <a:off x="457200" y="990600"/>
            <a:ext cx="8229600" cy="5562600"/>
          </a:xfrm>
        </p:spPr>
        <p:txBody>
          <a:bodyPr/>
          <a:lstStyle/>
          <a:p>
            <a:r>
              <a:rPr lang="en-US" sz="2600" dirty="0"/>
              <a:t>Tubules arranged in a looping network</a:t>
            </a:r>
          </a:p>
          <a:p>
            <a:r>
              <a:rPr lang="en-US" sz="2600" dirty="0"/>
              <a:t>Enzyme (integral protein) functions:</a:t>
            </a:r>
          </a:p>
          <a:p>
            <a:pPr lvl="1"/>
            <a:r>
              <a:rPr lang="en-US" sz="2400" dirty="0"/>
              <a:t>In the liver—</a:t>
            </a:r>
            <a:r>
              <a:rPr lang="en-US" sz="2400" b="1" dirty="0"/>
              <a:t>lipid and cholesterol metabolism</a:t>
            </a:r>
            <a:r>
              <a:rPr lang="en-US" sz="2400" dirty="0"/>
              <a:t>, breakdown of glycogen, and, along with kidneys, detoxification of drugs, pesticides, and carcinogens </a:t>
            </a:r>
          </a:p>
          <a:p>
            <a:pPr lvl="1"/>
            <a:r>
              <a:rPr lang="en-US" sz="2400" b="1" dirty="0"/>
              <a:t>Synthesis of steroid-based hormones </a:t>
            </a:r>
          </a:p>
          <a:p>
            <a:pPr lvl="1"/>
            <a:r>
              <a:rPr lang="en-US" sz="2400" dirty="0"/>
              <a:t>In intestinal cells—absorption, synthesis, and transport of fats</a:t>
            </a:r>
          </a:p>
          <a:p>
            <a:pPr lvl="1"/>
            <a:r>
              <a:rPr lang="en-US" sz="2400" dirty="0"/>
              <a:t>In skeletal and cardiac muscle—storage and release of </a:t>
            </a:r>
            <a:r>
              <a:rPr lang="en-US" sz="2400" dirty="0" smtClean="0"/>
              <a:t>calcium (known as the Sarcoplasmic Reticulum) </a:t>
            </a:r>
            <a:endParaRPr lang="en-US" sz="2400"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5382" name="Picture 6" descr="06_12EndoplsmcReticulum-U"/>
          <p:cNvPicPr>
            <a:picLocks noChangeAspect="1" noChangeArrowheads="1"/>
          </p:cNvPicPr>
          <p:nvPr/>
        </p:nvPicPr>
        <p:blipFill>
          <a:blip r:embed="rId3" cstate="print"/>
          <a:srcRect/>
          <a:stretch>
            <a:fillRect/>
          </a:stretch>
        </p:blipFill>
        <p:spPr bwMode="auto">
          <a:xfrm>
            <a:off x="1819275" y="133350"/>
            <a:ext cx="5505450" cy="6591300"/>
          </a:xfrm>
          <a:prstGeom prst="rect">
            <a:avLst/>
          </a:prstGeom>
          <a:noFill/>
        </p:spPr>
      </p:pic>
      <p:sp>
        <p:nvSpPr>
          <p:cNvPr id="485383" name="Rectangle 7"/>
          <p:cNvSpPr>
            <a:spLocks noChangeArrowheads="1"/>
          </p:cNvSpPr>
          <p:nvPr/>
        </p:nvSpPr>
        <p:spPr bwMode="auto">
          <a:xfrm>
            <a:off x="152400" y="0"/>
            <a:ext cx="1981200" cy="304800"/>
          </a:xfrm>
          <a:prstGeom prst="rect">
            <a:avLst/>
          </a:prstGeom>
          <a:noFill/>
          <a:ln w="3175">
            <a:noFill/>
            <a:miter lim="800000"/>
            <a:headEnd/>
            <a:tailEnd/>
          </a:ln>
        </p:spPr>
        <p:txBody>
          <a:bodyPr/>
          <a:lstStyle/>
          <a:p>
            <a:pPr marL="450850" indent="-450850" algn="l" eaLnBrk="1" hangingPunct="1">
              <a:lnSpc>
                <a:spcPct val="90000"/>
              </a:lnSpc>
            </a:pPr>
            <a:r>
              <a:rPr kumimoji="0" lang="en-US" sz="1200">
                <a:cs typeface="Arial" charset="0"/>
              </a:rPr>
              <a:t>Fig. 6-12</a:t>
            </a:r>
            <a:endParaRPr kumimoji="0" lang="en-US" sz="1500" b="1">
              <a:solidFill>
                <a:schemeClr val="bg1"/>
              </a:solidFill>
              <a:cs typeface="Arial" charset="0"/>
            </a:endParaRPr>
          </a:p>
        </p:txBody>
      </p:sp>
      <p:sp>
        <p:nvSpPr>
          <p:cNvPr id="485384" name="Text Box 8"/>
          <p:cNvSpPr txBox="1">
            <a:spLocks noChangeArrowheads="1"/>
          </p:cNvSpPr>
          <p:nvPr/>
        </p:nvSpPr>
        <p:spPr bwMode="auto">
          <a:xfrm>
            <a:off x="2343150" y="187325"/>
            <a:ext cx="1397000" cy="233363"/>
          </a:xfrm>
          <a:prstGeom prst="rect">
            <a:avLst/>
          </a:prstGeom>
          <a:noFill/>
          <a:ln w="9525">
            <a:noFill/>
            <a:miter lim="800000"/>
            <a:headEnd/>
            <a:tailEnd/>
          </a:ln>
          <a:effectLst/>
        </p:spPr>
        <p:txBody>
          <a:bodyPr lIns="0" tIns="0" rIns="0" bIns="0">
            <a:spAutoFit/>
          </a:bodyPr>
          <a:lstStyle/>
          <a:p>
            <a:pPr algn="l">
              <a:lnSpc>
                <a:spcPct val="90000"/>
              </a:lnSpc>
            </a:pPr>
            <a:r>
              <a:rPr kumimoji="0" lang="en-US" sz="1700" b="1"/>
              <a:t>Smooth ER</a:t>
            </a:r>
            <a:endParaRPr kumimoji="0" lang="en-US" sz="1700" b="1">
              <a:latin typeface="Times" charset="0"/>
            </a:endParaRPr>
          </a:p>
        </p:txBody>
      </p:sp>
      <p:sp>
        <p:nvSpPr>
          <p:cNvPr id="485385" name="Text Box 9"/>
          <p:cNvSpPr txBox="1">
            <a:spLocks noChangeArrowheads="1"/>
          </p:cNvSpPr>
          <p:nvPr/>
        </p:nvSpPr>
        <p:spPr bwMode="auto">
          <a:xfrm>
            <a:off x="1935163" y="687388"/>
            <a:ext cx="1397000" cy="233362"/>
          </a:xfrm>
          <a:prstGeom prst="rect">
            <a:avLst/>
          </a:prstGeom>
          <a:noFill/>
          <a:ln w="9525">
            <a:noFill/>
            <a:miter lim="800000"/>
            <a:headEnd/>
            <a:tailEnd/>
          </a:ln>
          <a:effectLst/>
        </p:spPr>
        <p:txBody>
          <a:bodyPr lIns="0" tIns="0" rIns="0" bIns="0">
            <a:spAutoFit/>
          </a:bodyPr>
          <a:lstStyle/>
          <a:p>
            <a:pPr algn="l">
              <a:lnSpc>
                <a:spcPct val="90000"/>
              </a:lnSpc>
            </a:pPr>
            <a:r>
              <a:rPr kumimoji="0" lang="en-US" sz="1700" b="1"/>
              <a:t>Rough ER</a:t>
            </a:r>
            <a:endParaRPr kumimoji="0" lang="en-US" sz="1700" b="1">
              <a:latin typeface="Times" charset="0"/>
            </a:endParaRPr>
          </a:p>
        </p:txBody>
      </p:sp>
      <p:sp>
        <p:nvSpPr>
          <p:cNvPr id="485386" name="Text Box 10"/>
          <p:cNvSpPr txBox="1">
            <a:spLocks noChangeArrowheads="1"/>
          </p:cNvSpPr>
          <p:nvPr/>
        </p:nvSpPr>
        <p:spPr bwMode="auto">
          <a:xfrm>
            <a:off x="5451475" y="611188"/>
            <a:ext cx="1117600" cy="466725"/>
          </a:xfrm>
          <a:prstGeom prst="rect">
            <a:avLst/>
          </a:prstGeom>
          <a:noFill/>
          <a:ln w="9525">
            <a:noFill/>
            <a:miter lim="800000"/>
            <a:headEnd/>
            <a:tailEnd/>
          </a:ln>
          <a:effectLst/>
        </p:spPr>
        <p:txBody>
          <a:bodyPr lIns="0" tIns="0" rIns="0" bIns="0">
            <a:spAutoFit/>
          </a:bodyPr>
          <a:lstStyle/>
          <a:p>
            <a:pPr algn="l">
              <a:lnSpc>
                <a:spcPct val="90000"/>
              </a:lnSpc>
            </a:pPr>
            <a:r>
              <a:rPr kumimoji="0" lang="en-US" sz="1700" b="1"/>
              <a:t>Nuclear envelope</a:t>
            </a:r>
            <a:endParaRPr kumimoji="0" lang="en-US" sz="1700" b="1">
              <a:latin typeface="Times" charset="0"/>
            </a:endParaRPr>
          </a:p>
        </p:txBody>
      </p:sp>
      <p:sp>
        <p:nvSpPr>
          <p:cNvPr id="485387" name="Text Box 11"/>
          <p:cNvSpPr txBox="1">
            <a:spLocks noChangeArrowheads="1"/>
          </p:cNvSpPr>
          <p:nvPr/>
        </p:nvSpPr>
        <p:spPr bwMode="auto">
          <a:xfrm>
            <a:off x="5713413" y="3028950"/>
            <a:ext cx="1668462" cy="233363"/>
          </a:xfrm>
          <a:prstGeom prst="rect">
            <a:avLst/>
          </a:prstGeom>
          <a:noFill/>
          <a:ln w="9525">
            <a:noFill/>
            <a:miter lim="800000"/>
            <a:headEnd/>
            <a:tailEnd/>
          </a:ln>
          <a:effectLst/>
        </p:spPr>
        <p:txBody>
          <a:bodyPr lIns="0" tIns="0" rIns="0" bIns="0">
            <a:spAutoFit/>
          </a:bodyPr>
          <a:lstStyle/>
          <a:p>
            <a:pPr algn="l">
              <a:lnSpc>
                <a:spcPct val="90000"/>
              </a:lnSpc>
            </a:pPr>
            <a:r>
              <a:rPr kumimoji="0" lang="en-US" sz="1700" b="1"/>
              <a:t>Transitional ER</a:t>
            </a:r>
            <a:endParaRPr kumimoji="0" lang="en-US" sz="1700" b="1">
              <a:latin typeface="Times" charset="0"/>
            </a:endParaRPr>
          </a:p>
        </p:txBody>
      </p:sp>
      <p:sp>
        <p:nvSpPr>
          <p:cNvPr id="485388" name="Text Box 12"/>
          <p:cNvSpPr txBox="1">
            <a:spLocks noChangeArrowheads="1"/>
          </p:cNvSpPr>
          <p:nvPr/>
        </p:nvSpPr>
        <p:spPr bwMode="auto">
          <a:xfrm>
            <a:off x="4918075" y="3589338"/>
            <a:ext cx="1160463" cy="233362"/>
          </a:xfrm>
          <a:prstGeom prst="rect">
            <a:avLst/>
          </a:prstGeom>
          <a:noFill/>
          <a:ln w="9525">
            <a:noFill/>
            <a:miter lim="800000"/>
            <a:headEnd/>
            <a:tailEnd/>
          </a:ln>
          <a:effectLst/>
        </p:spPr>
        <p:txBody>
          <a:bodyPr lIns="0" tIns="0" rIns="0" bIns="0">
            <a:spAutoFit/>
          </a:bodyPr>
          <a:lstStyle/>
          <a:p>
            <a:pPr algn="l">
              <a:lnSpc>
                <a:spcPct val="90000"/>
              </a:lnSpc>
            </a:pPr>
            <a:r>
              <a:rPr kumimoji="0" lang="en-US" sz="1700" b="1"/>
              <a:t>Rough ER</a:t>
            </a:r>
            <a:endParaRPr kumimoji="0" lang="en-US" sz="1700" b="1">
              <a:latin typeface="Times" charset="0"/>
            </a:endParaRPr>
          </a:p>
        </p:txBody>
      </p:sp>
      <p:sp>
        <p:nvSpPr>
          <p:cNvPr id="485389" name="Text Box 13"/>
          <p:cNvSpPr txBox="1">
            <a:spLocks noChangeArrowheads="1"/>
          </p:cNvSpPr>
          <p:nvPr/>
        </p:nvSpPr>
        <p:spPr bwMode="auto">
          <a:xfrm>
            <a:off x="2105025" y="3617913"/>
            <a:ext cx="1352550" cy="233362"/>
          </a:xfrm>
          <a:prstGeom prst="rect">
            <a:avLst/>
          </a:prstGeom>
          <a:noFill/>
          <a:ln w="9525">
            <a:noFill/>
            <a:miter lim="800000"/>
            <a:headEnd/>
            <a:tailEnd/>
          </a:ln>
          <a:effectLst/>
        </p:spPr>
        <p:txBody>
          <a:bodyPr lIns="0" tIns="0" rIns="0" bIns="0">
            <a:spAutoFit/>
          </a:bodyPr>
          <a:lstStyle/>
          <a:p>
            <a:pPr algn="l">
              <a:lnSpc>
                <a:spcPct val="90000"/>
              </a:lnSpc>
            </a:pPr>
            <a:r>
              <a:rPr kumimoji="0" lang="en-US" sz="1700" b="1"/>
              <a:t>Smooth ER</a:t>
            </a:r>
            <a:endParaRPr kumimoji="0" lang="en-US" sz="1700" b="1">
              <a:latin typeface="Times" charset="0"/>
            </a:endParaRPr>
          </a:p>
        </p:txBody>
      </p:sp>
      <p:sp>
        <p:nvSpPr>
          <p:cNvPr id="485390" name="Text Box 14"/>
          <p:cNvSpPr txBox="1">
            <a:spLocks noChangeArrowheads="1"/>
          </p:cNvSpPr>
          <p:nvPr/>
        </p:nvSpPr>
        <p:spPr bwMode="auto">
          <a:xfrm>
            <a:off x="2732088" y="3373438"/>
            <a:ext cx="1895475" cy="233362"/>
          </a:xfrm>
          <a:prstGeom prst="rect">
            <a:avLst/>
          </a:prstGeom>
          <a:noFill/>
          <a:ln w="9525">
            <a:noFill/>
            <a:miter lim="800000"/>
            <a:headEnd/>
            <a:tailEnd/>
          </a:ln>
          <a:effectLst/>
        </p:spPr>
        <p:txBody>
          <a:bodyPr lIns="0" tIns="0" rIns="0" bIns="0">
            <a:spAutoFit/>
          </a:bodyPr>
          <a:lstStyle/>
          <a:p>
            <a:pPr algn="l">
              <a:lnSpc>
                <a:spcPct val="90000"/>
              </a:lnSpc>
            </a:pPr>
            <a:r>
              <a:rPr kumimoji="0" lang="en-US" sz="1700" b="1"/>
              <a:t>Transport vesicle</a:t>
            </a:r>
            <a:endParaRPr kumimoji="0" lang="en-US" sz="1700" b="1">
              <a:latin typeface="Times" charset="0"/>
            </a:endParaRPr>
          </a:p>
        </p:txBody>
      </p:sp>
      <p:sp>
        <p:nvSpPr>
          <p:cNvPr id="485391" name="Text Box 15"/>
          <p:cNvSpPr txBox="1">
            <a:spLocks noChangeArrowheads="1"/>
          </p:cNvSpPr>
          <p:nvPr/>
        </p:nvSpPr>
        <p:spPr bwMode="auto">
          <a:xfrm>
            <a:off x="2589213" y="3119438"/>
            <a:ext cx="1274762" cy="233362"/>
          </a:xfrm>
          <a:prstGeom prst="rect">
            <a:avLst/>
          </a:prstGeom>
          <a:noFill/>
          <a:ln w="9525">
            <a:noFill/>
            <a:miter lim="800000"/>
            <a:headEnd/>
            <a:tailEnd/>
          </a:ln>
          <a:effectLst/>
        </p:spPr>
        <p:txBody>
          <a:bodyPr lIns="0" tIns="0" rIns="0" bIns="0">
            <a:spAutoFit/>
          </a:bodyPr>
          <a:lstStyle/>
          <a:p>
            <a:pPr algn="l">
              <a:lnSpc>
                <a:spcPct val="90000"/>
              </a:lnSpc>
            </a:pPr>
            <a:r>
              <a:rPr kumimoji="0" lang="en-US" sz="1700" b="1"/>
              <a:t>Ribosomes</a:t>
            </a:r>
            <a:endParaRPr kumimoji="0" lang="en-US" sz="1700" b="1">
              <a:latin typeface="Times" charset="0"/>
            </a:endParaRPr>
          </a:p>
        </p:txBody>
      </p:sp>
      <p:sp>
        <p:nvSpPr>
          <p:cNvPr id="485392" name="Text Box 16"/>
          <p:cNvSpPr txBox="1">
            <a:spLocks noChangeArrowheads="1"/>
          </p:cNvSpPr>
          <p:nvPr/>
        </p:nvSpPr>
        <p:spPr bwMode="auto">
          <a:xfrm>
            <a:off x="1870075" y="2917825"/>
            <a:ext cx="1274763" cy="233363"/>
          </a:xfrm>
          <a:prstGeom prst="rect">
            <a:avLst/>
          </a:prstGeom>
          <a:noFill/>
          <a:ln w="9525">
            <a:noFill/>
            <a:miter lim="800000"/>
            <a:headEnd/>
            <a:tailEnd/>
          </a:ln>
          <a:effectLst/>
        </p:spPr>
        <p:txBody>
          <a:bodyPr lIns="0" tIns="0" rIns="0" bIns="0">
            <a:spAutoFit/>
          </a:bodyPr>
          <a:lstStyle/>
          <a:p>
            <a:pPr algn="l">
              <a:lnSpc>
                <a:spcPct val="90000"/>
              </a:lnSpc>
            </a:pPr>
            <a:r>
              <a:rPr kumimoji="0" lang="en-US" sz="1700" b="1"/>
              <a:t>Cisternae</a:t>
            </a:r>
            <a:endParaRPr kumimoji="0" lang="en-US" sz="1700" b="1">
              <a:latin typeface="Times" charset="0"/>
            </a:endParaRPr>
          </a:p>
        </p:txBody>
      </p:sp>
      <p:sp>
        <p:nvSpPr>
          <p:cNvPr id="485393" name="Text Box 17"/>
          <p:cNvSpPr txBox="1">
            <a:spLocks noChangeArrowheads="1"/>
          </p:cNvSpPr>
          <p:nvPr/>
        </p:nvSpPr>
        <p:spPr bwMode="auto">
          <a:xfrm>
            <a:off x="1870075" y="2673350"/>
            <a:ext cx="1274763" cy="233363"/>
          </a:xfrm>
          <a:prstGeom prst="rect">
            <a:avLst/>
          </a:prstGeom>
          <a:noFill/>
          <a:ln w="9525">
            <a:noFill/>
            <a:miter lim="800000"/>
            <a:headEnd/>
            <a:tailEnd/>
          </a:ln>
          <a:effectLst/>
        </p:spPr>
        <p:txBody>
          <a:bodyPr lIns="0" tIns="0" rIns="0" bIns="0">
            <a:spAutoFit/>
          </a:bodyPr>
          <a:lstStyle/>
          <a:p>
            <a:pPr algn="l">
              <a:lnSpc>
                <a:spcPct val="90000"/>
              </a:lnSpc>
            </a:pPr>
            <a:r>
              <a:rPr kumimoji="0" lang="en-US" sz="1700" b="1"/>
              <a:t>ER lumen</a:t>
            </a:r>
            <a:endParaRPr kumimoji="0" lang="en-US" sz="1700" b="1">
              <a:latin typeface="Times" charset="0"/>
            </a:endParaRPr>
          </a:p>
        </p:txBody>
      </p:sp>
      <p:sp>
        <p:nvSpPr>
          <p:cNvPr id="485394" name="Line 18"/>
          <p:cNvSpPr>
            <a:spLocks noChangeShapeType="1"/>
          </p:cNvSpPr>
          <p:nvPr/>
        </p:nvSpPr>
        <p:spPr bwMode="auto">
          <a:xfrm>
            <a:off x="2836863" y="3835400"/>
            <a:ext cx="477837" cy="766763"/>
          </a:xfrm>
          <a:prstGeom prst="line">
            <a:avLst/>
          </a:prstGeom>
          <a:noFill/>
          <a:ln w="25400">
            <a:solidFill>
              <a:schemeClr val="tx1"/>
            </a:solidFill>
            <a:round/>
            <a:headEnd/>
            <a:tailEnd/>
          </a:ln>
          <a:effectLst/>
        </p:spPr>
        <p:txBody>
          <a:bodyPr wrap="none" anchor="ctr"/>
          <a:lstStyle/>
          <a:p>
            <a:endParaRPr lang="en-US"/>
          </a:p>
        </p:txBody>
      </p:sp>
      <p:sp>
        <p:nvSpPr>
          <p:cNvPr id="485395" name="Line 19"/>
          <p:cNvSpPr>
            <a:spLocks noChangeShapeType="1"/>
          </p:cNvSpPr>
          <p:nvPr/>
        </p:nvSpPr>
        <p:spPr bwMode="auto">
          <a:xfrm>
            <a:off x="5511800" y="3814763"/>
            <a:ext cx="185738" cy="655637"/>
          </a:xfrm>
          <a:prstGeom prst="line">
            <a:avLst/>
          </a:prstGeom>
          <a:noFill/>
          <a:ln w="25400">
            <a:solidFill>
              <a:schemeClr val="tx1"/>
            </a:solidFill>
            <a:round/>
            <a:headEnd/>
            <a:tailEnd/>
          </a:ln>
          <a:effectLst/>
        </p:spPr>
        <p:txBody>
          <a:bodyPr wrap="none" anchor="ctr"/>
          <a:lstStyle/>
          <a:p>
            <a:endParaRPr lang="en-US"/>
          </a:p>
        </p:txBody>
      </p:sp>
      <p:sp>
        <p:nvSpPr>
          <p:cNvPr id="485396" name="Line 20"/>
          <p:cNvSpPr>
            <a:spLocks noChangeShapeType="1"/>
          </p:cNvSpPr>
          <p:nvPr/>
        </p:nvSpPr>
        <p:spPr bwMode="auto">
          <a:xfrm>
            <a:off x="6113463" y="3725863"/>
            <a:ext cx="439737" cy="0"/>
          </a:xfrm>
          <a:prstGeom prst="line">
            <a:avLst/>
          </a:prstGeom>
          <a:noFill/>
          <a:ln w="25400">
            <a:solidFill>
              <a:schemeClr val="tx1"/>
            </a:solidFill>
            <a:round/>
            <a:headEnd/>
            <a:tailEnd/>
          </a:ln>
          <a:effectLst/>
        </p:spPr>
        <p:txBody>
          <a:bodyPr wrap="none" anchor="ctr"/>
          <a:lstStyle/>
          <a:p>
            <a:endParaRPr lang="en-US"/>
          </a:p>
        </p:txBody>
      </p:sp>
      <p:sp>
        <p:nvSpPr>
          <p:cNvPr id="485397" name="Line 21"/>
          <p:cNvSpPr>
            <a:spLocks noChangeShapeType="1"/>
          </p:cNvSpPr>
          <p:nvPr/>
        </p:nvSpPr>
        <p:spPr bwMode="auto">
          <a:xfrm>
            <a:off x="6113463" y="3683000"/>
            <a:ext cx="0" cy="88900"/>
          </a:xfrm>
          <a:prstGeom prst="line">
            <a:avLst/>
          </a:prstGeom>
          <a:noFill/>
          <a:ln w="25400">
            <a:solidFill>
              <a:schemeClr val="tx1"/>
            </a:solidFill>
            <a:round/>
            <a:headEnd/>
            <a:tailEnd/>
          </a:ln>
          <a:effectLst/>
        </p:spPr>
        <p:txBody>
          <a:bodyPr wrap="none" anchor="ctr"/>
          <a:lstStyle/>
          <a:p>
            <a:endParaRPr lang="en-US"/>
          </a:p>
        </p:txBody>
      </p:sp>
      <p:sp>
        <p:nvSpPr>
          <p:cNvPr id="485398" name="Line 22"/>
          <p:cNvSpPr>
            <a:spLocks noChangeShapeType="1"/>
          </p:cNvSpPr>
          <p:nvPr/>
        </p:nvSpPr>
        <p:spPr bwMode="auto">
          <a:xfrm>
            <a:off x="6553200" y="3683000"/>
            <a:ext cx="0" cy="88900"/>
          </a:xfrm>
          <a:prstGeom prst="line">
            <a:avLst/>
          </a:prstGeom>
          <a:noFill/>
          <a:ln w="25400">
            <a:solidFill>
              <a:schemeClr val="tx1"/>
            </a:solidFill>
            <a:round/>
            <a:headEnd/>
            <a:tailEnd/>
          </a:ln>
          <a:effectLst/>
        </p:spPr>
        <p:txBody>
          <a:bodyPr wrap="none" anchor="ctr"/>
          <a:lstStyle/>
          <a:p>
            <a:endParaRPr lang="en-US"/>
          </a:p>
        </p:txBody>
      </p:sp>
      <p:sp>
        <p:nvSpPr>
          <p:cNvPr id="485399" name="Text Box 23"/>
          <p:cNvSpPr txBox="1">
            <a:spLocks noChangeArrowheads="1"/>
          </p:cNvSpPr>
          <p:nvPr/>
        </p:nvSpPr>
        <p:spPr bwMode="auto">
          <a:xfrm>
            <a:off x="6073775" y="3519488"/>
            <a:ext cx="550863" cy="165100"/>
          </a:xfrm>
          <a:prstGeom prst="rect">
            <a:avLst/>
          </a:prstGeom>
          <a:noFill/>
          <a:ln w="9525">
            <a:noFill/>
            <a:miter lim="800000"/>
            <a:headEnd/>
            <a:tailEnd/>
          </a:ln>
          <a:effectLst/>
        </p:spPr>
        <p:txBody>
          <a:bodyPr lIns="0" tIns="0" rIns="0" bIns="0">
            <a:spAutoFit/>
          </a:bodyPr>
          <a:lstStyle/>
          <a:p>
            <a:pPr algn="l">
              <a:lnSpc>
                <a:spcPct val="90000"/>
              </a:lnSpc>
            </a:pPr>
            <a:r>
              <a:rPr kumimoji="0" lang="en-US" sz="1200" b="1"/>
              <a:t>200 nm</a:t>
            </a:r>
            <a:endParaRPr kumimoji="0" lang="en-US" sz="1700" b="1">
              <a:latin typeface="Times" charset="0"/>
            </a:endParaRPr>
          </a:p>
        </p:txBody>
      </p:sp>
      <p:sp>
        <p:nvSpPr>
          <p:cNvPr id="485400" name="Line 24"/>
          <p:cNvSpPr>
            <a:spLocks noChangeShapeType="1"/>
          </p:cNvSpPr>
          <p:nvPr/>
        </p:nvSpPr>
        <p:spPr bwMode="auto">
          <a:xfrm>
            <a:off x="4551363" y="3505200"/>
            <a:ext cx="300037" cy="0"/>
          </a:xfrm>
          <a:prstGeom prst="line">
            <a:avLst/>
          </a:prstGeom>
          <a:noFill/>
          <a:ln w="25400">
            <a:solidFill>
              <a:schemeClr val="tx1"/>
            </a:solidFill>
            <a:round/>
            <a:headEnd/>
            <a:tailEnd/>
          </a:ln>
          <a:effectLst/>
        </p:spPr>
        <p:txBody>
          <a:bodyPr wrap="none" anchor="ctr"/>
          <a:lstStyle/>
          <a:p>
            <a:endParaRPr lang="en-US"/>
          </a:p>
        </p:txBody>
      </p:sp>
      <p:sp>
        <p:nvSpPr>
          <p:cNvPr id="485401" name="Line 25"/>
          <p:cNvSpPr>
            <a:spLocks noChangeShapeType="1"/>
          </p:cNvSpPr>
          <p:nvPr/>
        </p:nvSpPr>
        <p:spPr bwMode="auto">
          <a:xfrm>
            <a:off x="5360988" y="2809875"/>
            <a:ext cx="295275" cy="309563"/>
          </a:xfrm>
          <a:prstGeom prst="line">
            <a:avLst/>
          </a:prstGeom>
          <a:noFill/>
          <a:ln w="25400">
            <a:solidFill>
              <a:schemeClr val="tx1"/>
            </a:solidFill>
            <a:round/>
            <a:headEnd/>
            <a:tailEnd/>
          </a:ln>
          <a:effectLst/>
        </p:spPr>
        <p:txBody>
          <a:bodyPr wrap="none" anchor="ctr"/>
          <a:lstStyle/>
          <a:p>
            <a:endParaRPr lang="en-US"/>
          </a:p>
        </p:txBody>
      </p:sp>
      <p:sp>
        <p:nvSpPr>
          <p:cNvPr id="485402" name="Line 26"/>
          <p:cNvSpPr>
            <a:spLocks noChangeShapeType="1"/>
          </p:cNvSpPr>
          <p:nvPr/>
        </p:nvSpPr>
        <p:spPr bwMode="auto">
          <a:xfrm flipV="1">
            <a:off x="2892425" y="2654300"/>
            <a:ext cx="676275" cy="155575"/>
          </a:xfrm>
          <a:prstGeom prst="line">
            <a:avLst/>
          </a:prstGeom>
          <a:noFill/>
          <a:ln w="25400">
            <a:solidFill>
              <a:schemeClr val="tx1"/>
            </a:solidFill>
            <a:round/>
            <a:headEnd/>
            <a:tailEnd/>
          </a:ln>
          <a:effectLst/>
        </p:spPr>
        <p:txBody>
          <a:bodyPr wrap="none" anchor="ctr"/>
          <a:lstStyle/>
          <a:p>
            <a:endParaRPr lang="en-US"/>
          </a:p>
        </p:txBody>
      </p:sp>
      <p:sp>
        <p:nvSpPr>
          <p:cNvPr id="485403" name="Line 27"/>
          <p:cNvSpPr>
            <a:spLocks noChangeShapeType="1"/>
          </p:cNvSpPr>
          <p:nvPr/>
        </p:nvSpPr>
        <p:spPr bwMode="auto">
          <a:xfrm flipV="1">
            <a:off x="2897188" y="2693988"/>
            <a:ext cx="892175" cy="328612"/>
          </a:xfrm>
          <a:prstGeom prst="line">
            <a:avLst/>
          </a:prstGeom>
          <a:noFill/>
          <a:ln w="25400">
            <a:solidFill>
              <a:schemeClr val="tx1"/>
            </a:solidFill>
            <a:round/>
            <a:headEnd/>
            <a:tailEnd/>
          </a:ln>
          <a:effectLst/>
        </p:spPr>
        <p:txBody>
          <a:bodyPr wrap="none" anchor="ctr"/>
          <a:lstStyle/>
          <a:p>
            <a:endParaRPr lang="en-US"/>
          </a:p>
        </p:txBody>
      </p:sp>
      <p:sp>
        <p:nvSpPr>
          <p:cNvPr id="485404" name="Line 28"/>
          <p:cNvSpPr>
            <a:spLocks noChangeShapeType="1"/>
          </p:cNvSpPr>
          <p:nvPr/>
        </p:nvSpPr>
        <p:spPr bwMode="auto">
          <a:xfrm flipV="1">
            <a:off x="2890838" y="2997200"/>
            <a:ext cx="939800" cy="25400"/>
          </a:xfrm>
          <a:prstGeom prst="line">
            <a:avLst/>
          </a:prstGeom>
          <a:noFill/>
          <a:ln w="25400">
            <a:solidFill>
              <a:schemeClr val="tx1"/>
            </a:solidFill>
            <a:round/>
            <a:headEnd/>
            <a:tailEnd/>
          </a:ln>
          <a:effectLst/>
        </p:spPr>
        <p:txBody>
          <a:bodyPr wrap="none" anchor="ctr"/>
          <a:lstStyle/>
          <a:p>
            <a:endParaRPr lang="en-US"/>
          </a:p>
        </p:txBody>
      </p:sp>
      <p:sp>
        <p:nvSpPr>
          <p:cNvPr id="485405" name="Line 29"/>
          <p:cNvSpPr>
            <a:spLocks noChangeShapeType="1"/>
          </p:cNvSpPr>
          <p:nvPr/>
        </p:nvSpPr>
        <p:spPr bwMode="auto">
          <a:xfrm flipH="1">
            <a:off x="3763963" y="3144838"/>
            <a:ext cx="96837" cy="84137"/>
          </a:xfrm>
          <a:prstGeom prst="line">
            <a:avLst/>
          </a:prstGeom>
          <a:noFill/>
          <a:ln w="12700">
            <a:solidFill>
              <a:schemeClr val="tx1"/>
            </a:solidFill>
            <a:round/>
            <a:headEnd/>
            <a:tailEnd/>
          </a:ln>
          <a:effectLst/>
        </p:spPr>
        <p:txBody>
          <a:bodyPr wrap="none" anchor="ctr"/>
          <a:lstStyle/>
          <a:p>
            <a:endParaRPr lang="en-US"/>
          </a:p>
        </p:txBody>
      </p:sp>
      <p:sp>
        <p:nvSpPr>
          <p:cNvPr id="485406" name="Line 30"/>
          <p:cNvSpPr>
            <a:spLocks noChangeShapeType="1"/>
          </p:cNvSpPr>
          <p:nvPr/>
        </p:nvSpPr>
        <p:spPr bwMode="auto">
          <a:xfrm flipV="1">
            <a:off x="3759200" y="3065463"/>
            <a:ext cx="312738" cy="168275"/>
          </a:xfrm>
          <a:prstGeom prst="line">
            <a:avLst/>
          </a:prstGeom>
          <a:noFill/>
          <a:ln w="25400">
            <a:solidFill>
              <a:schemeClr val="tx1"/>
            </a:solidFill>
            <a:round/>
            <a:headEnd/>
            <a:tailEnd/>
          </a:ln>
          <a:effectLst/>
        </p:spPr>
        <p:txBody>
          <a:bodyPr wrap="none" anchor="ctr"/>
          <a:lstStyle/>
          <a:p>
            <a:endParaRPr lang="en-US"/>
          </a:p>
        </p:txBody>
      </p:sp>
      <p:sp>
        <p:nvSpPr>
          <p:cNvPr id="485407" name="Line 31"/>
          <p:cNvSpPr>
            <a:spLocks noChangeShapeType="1"/>
          </p:cNvSpPr>
          <p:nvPr/>
        </p:nvSpPr>
        <p:spPr bwMode="auto">
          <a:xfrm>
            <a:off x="2663825" y="946150"/>
            <a:ext cx="808038" cy="1000125"/>
          </a:xfrm>
          <a:prstGeom prst="line">
            <a:avLst/>
          </a:prstGeom>
          <a:noFill/>
          <a:ln w="25400">
            <a:solidFill>
              <a:schemeClr val="tx1"/>
            </a:solidFill>
            <a:round/>
            <a:headEnd/>
            <a:tailEnd/>
          </a:ln>
          <a:effectLst/>
        </p:spPr>
        <p:txBody>
          <a:bodyPr wrap="none" anchor="ctr"/>
          <a:lstStyle/>
          <a:p>
            <a:endParaRPr lang="en-US"/>
          </a:p>
        </p:txBody>
      </p:sp>
      <p:sp>
        <p:nvSpPr>
          <p:cNvPr id="485408" name="Line 32"/>
          <p:cNvSpPr>
            <a:spLocks noChangeShapeType="1"/>
          </p:cNvSpPr>
          <p:nvPr/>
        </p:nvSpPr>
        <p:spPr bwMode="auto">
          <a:xfrm>
            <a:off x="2790825" y="400050"/>
            <a:ext cx="398463" cy="512763"/>
          </a:xfrm>
          <a:prstGeom prst="line">
            <a:avLst/>
          </a:prstGeom>
          <a:noFill/>
          <a:ln w="25400">
            <a:solidFill>
              <a:schemeClr val="tx1"/>
            </a:solidFill>
            <a:round/>
            <a:headEnd/>
            <a:tailEnd/>
          </a:ln>
          <a:effectLst/>
        </p:spPr>
        <p:txBody>
          <a:bodyPr wrap="none" anchor="ctr"/>
          <a:lstStyle/>
          <a:p>
            <a:endParaRPr lang="en-US"/>
          </a:p>
        </p:txBody>
      </p:sp>
      <p:sp>
        <p:nvSpPr>
          <p:cNvPr id="485409" name="Line 33"/>
          <p:cNvSpPr>
            <a:spLocks noChangeShapeType="1"/>
          </p:cNvSpPr>
          <p:nvPr/>
        </p:nvSpPr>
        <p:spPr bwMode="auto">
          <a:xfrm>
            <a:off x="5740400" y="1071563"/>
            <a:ext cx="0" cy="727075"/>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97562"/>
          </a:xfrm>
        </p:spPr>
        <p:txBody>
          <a:bodyPr>
            <a:normAutofit/>
          </a:bodyPr>
          <a:lstStyle/>
          <a:p>
            <a:r>
              <a:rPr lang="en-US" sz="6000" dirty="0" smtClean="0"/>
              <a:t>The Golgi</a:t>
            </a:r>
            <a:endParaRPr lang="en-US" sz="6000" dirty="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1" name="Rectangle 3"/>
          <p:cNvSpPr>
            <a:spLocks noGrp="1" noChangeArrowheads="1"/>
          </p:cNvSpPr>
          <p:nvPr>
            <p:ph type="body" idx="1"/>
          </p:nvPr>
        </p:nvSpPr>
        <p:spPr>
          <a:xfrm>
            <a:off x="152400" y="1066800"/>
            <a:ext cx="8991600" cy="5867400"/>
          </a:xfrm>
        </p:spPr>
        <p:txBody>
          <a:bodyPr>
            <a:normAutofit lnSpcReduction="10000"/>
          </a:bodyPr>
          <a:lstStyle/>
          <a:p>
            <a:r>
              <a:rPr lang="en-US" dirty="0"/>
              <a:t>The </a:t>
            </a:r>
            <a:r>
              <a:rPr lang="en-US" b="1" dirty="0"/>
              <a:t>Golgi apparatus </a:t>
            </a:r>
            <a:r>
              <a:rPr lang="en-US" dirty="0"/>
              <a:t>consists of flattened membranous sacs called </a:t>
            </a:r>
            <a:r>
              <a:rPr lang="en-US" dirty="0" smtClean="0"/>
              <a:t>cisternae</a:t>
            </a:r>
          </a:p>
          <a:p>
            <a:r>
              <a:rPr lang="en-US" dirty="0" smtClean="0"/>
              <a:t>The Golgi modifies, concentrates, and packages proteins and lipids made in the rough ER</a:t>
            </a:r>
          </a:p>
          <a:p>
            <a:r>
              <a:rPr lang="en-US" dirty="0" smtClean="0"/>
              <a:t>Transport vessels (Transitional ER) from ER fuse with convex cis face of Golgi apparatus</a:t>
            </a:r>
          </a:p>
          <a:p>
            <a:pPr>
              <a:lnSpc>
                <a:spcPct val="90000"/>
              </a:lnSpc>
            </a:pPr>
            <a:r>
              <a:rPr lang="en-US" dirty="0" smtClean="0"/>
              <a:t>Proteins then pass through Golgi apparatus to trans face</a:t>
            </a:r>
          </a:p>
          <a:p>
            <a:pPr>
              <a:lnSpc>
                <a:spcPct val="90000"/>
              </a:lnSpc>
            </a:pPr>
            <a:r>
              <a:rPr lang="en-US" dirty="0" smtClean="0"/>
              <a:t>Secretory vesicles leave trans face of Golgi stack and move to designated parts of cell</a:t>
            </a:r>
          </a:p>
          <a:p>
            <a:pPr marL="342900" lvl="1" indent="-342900">
              <a:buFont typeface="Arial" pitchFamily="34" charset="0"/>
              <a:buChar char="•"/>
            </a:pPr>
            <a:r>
              <a:rPr lang="en-US" dirty="0" smtClean="0"/>
              <a:t>Manufactures certain macromolecules – like Hyaluronic Acid</a:t>
            </a:r>
          </a:p>
          <a:p>
            <a:endParaRPr lang="en-US" dirty="0"/>
          </a:p>
          <a:p>
            <a:endParaRPr lang="en-US" dirty="0" smtClean="0"/>
          </a:p>
          <a:p>
            <a:endParaRPr lang="en-US" dirty="0" smtClean="0"/>
          </a:p>
          <a:p>
            <a:endParaRPr lang="en-US" dirty="0" smtClean="0"/>
          </a:p>
          <a:p>
            <a:pPr lvl="1">
              <a:buFont typeface="Times New Roman" pitchFamily="18" charset="0"/>
              <a:buNone/>
            </a:pPr>
            <a:endParaRPr lang="en-US" dirty="0"/>
          </a:p>
          <a:p>
            <a:pPr lvl="1" algn="ctr">
              <a:buFont typeface="Times New Roman" pitchFamily="18" charset="0"/>
              <a:buNone/>
            </a:pPr>
            <a:endParaRPr lang="en-US" dirty="0"/>
          </a:p>
        </p:txBody>
      </p:sp>
      <p:sp>
        <p:nvSpPr>
          <p:cNvPr id="232456" name="Rectangle 8"/>
          <p:cNvSpPr>
            <a:spLocks noGrp="1" noChangeArrowheads="1"/>
          </p:cNvSpPr>
          <p:nvPr>
            <p:ph type="title"/>
          </p:nvPr>
        </p:nvSpPr>
        <p:spPr>
          <a:xfrm>
            <a:off x="206375" y="76200"/>
            <a:ext cx="8534400" cy="914400"/>
          </a:xfrm>
          <a:noFill/>
          <a:ln/>
        </p:spPr>
        <p:txBody>
          <a:bodyPr>
            <a:noAutofit/>
          </a:bodyPr>
          <a:lstStyle/>
          <a:p>
            <a:pPr marL="0" indent="0"/>
            <a:r>
              <a:rPr lang="en-US" sz="3200" b="1" dirty="0"/>
              <a:t>The Golgi Apparatus: Shipping and </a:t>
            </a:r>
            <a:br>
              <a:rPr lang="en-US" sz="3200" b="1" dirty="0"/>
            </a:br>
            <a:r>
              <a:rPr lang="en-US" sz="3200" b="1" dirty="0"/>
              <a:t>Receiving Center</a:t>
            </a:r>
            <a:endParaRPr lang="en-US" sz="3200" b="1" dirty="0">
              <a:solidFill>
                <a:schemeClr val="tx1"/>
              </a:solidFill>
            </a:endParaRPr>
          </a:p>
        </p:txBody>
      </p:sp>
      <p:sp>
        <p:nvSpPr>
          <p:cNvPr id="232461" name="Line 13"/>
          <p:cNvSpPr>
            <a:spLocks noChangeShapeType="1"/>
          </p:cNvSpPr>
          <p:nvPr/>
        </p:nvSpPr>
        <p:spPr bwMode="auto">
          <a:xfrm>
            <a:off x="304800" y="6629400"/>
            <a:ext cx="8534400" cy="0"/>
          </a:xfrm>
          <a:prstGeom prst="line">
            <a:avLst/>
          </a:prstGeom>
          <a:noFill/>
          <a:ln w="25400">
            <a:solidFill>
              <a:schemeClr val="hlink"/>
            </a:solidFill>
            <a:round/>
            <a:headEnd/>
            <a:tailEnd/>
          </a:ln>
          <a:effectLst/>
        </p:spPr>
        <p:txBody>
          <a:bodyPr wrap="none" anchor="ctr"/>
          <a:lstStyle/>
          <a:p>
            <a:endParaRPr lang="en-US" dirty="0"/>
          </a:p>
        </p:txBody>
      </p:sp>
      <p:sp>
        <p:nvSpPr>
          <p:cNvPr id="232462" name="Line 14"/>
          <p:cNvSpPr>
            <a:spLocks noChangeShapeType="1"/>
          </p:cNvSpPr>
          <p:nvPr/>
        </p:nvSpPr>
        <p:spPr bwMode="auto">
          <a:xfrm>
            <a:off x="381000" y="1066800"/>
            <a:ext cx="8534400" cy="0"/>
          </a:xfrm>
          <a:prstGeom prst="line">
            <a:avLst/>
          </a:prstGeom>
          <a:noFill/>
          <a:ln w="50800">
            <a:solidFill>
              <a:schemeClr val="hlink"/>
            </a:solidFill>
            <a:round/>
            <a:headEnd/>
            <a:tailEnd/>
          </a:ln>
          <a:effectLst/>
        </p:spPr>
        <p:txBody>
          <a:bodyPr wrap="none" anchor="ctr"/>
          <a:lstStyle/>
          <a:p>
            <a:endParaRPr lang="en-US" dirty="0"/>
          </a:p>
        </p:txBody>
      </p:sp>
      <p:sp>
        <p:nvSpPr>
          <p:cNvPr id="232463" name="Text Box 15"/>
          <p:cNvSpPr txBox="1">
            <a:spLocks noChangeArrowheads="1"/>
          </p:cNvSpPr>
          <p:nvPr/>
        </p:nvSpPr>
        <p:spPr bwMode="auto">
          <a:xfrm>
            <a:off x="217488" y="6597650"/>
            <a:ext cx="5486400" cy="260350"/>
          </a:xfrm>
          <a:prstGeom prst="rect">
            <a:avLst/>
          </a:prstGeom>
          <a:noFill/>
          <a:ln w="9525">
            <a:noFill/>
            <a:miter lim="800000"/>
            <a:headEnd/>
            <a:tailEnd/>
          </a:ln>
          <a:effectLst/>
        </p:spPr>
        <p:txBody>
          <a:bodyPr lIns="91429" tIns="45714" rIns="91429" bIns="45714" anchor="b">
            <a:spAutoFit/>
          </a:bodyPr>
          <a:lstStyle/>
          <a:p>
            <a:pPr algn="l"/>
            <a:r>
              <a:rPr kumimoji="0" lang="en-US" sz="1100" dirty="0">
                <a:solidFill>
                  <a:srgbClr val="000000"/>
                </a:solidFill>
                <a:latin typeface="Times New Roman" pitchFamily="18" charset="0"/>
              </a:rPr>
              <a:t>Copyright © 2008 Pearson Education, Inc., publishing as Pearson Benjamin Cummings</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6406" name="Picture 6" descr="06_13GolgiApparatus-U"/>
          <p:cNvPicPr>
            <a:picLocks noChangeAspect="1" noChangeArrowheads="1"/>
          </p:cNvPicPr>
          <p:nvPr/>
        </p:nvPicPr>
        <p:blipFill>
          <a:blip r:embed="rId3" cstate="print"/>
          <a:srcRect/>
          <a:stretch>
            <a:fillRect/>
          </a:stretch>
        </p:blipFill>
        <p:spPr bwMode="auto">
          <a:xfrm>
            <a:off x="0" y="1097280"/>
            <a:ext cx="8542337" cy="4352925"/>
          </a:xfrm>
          <a:prstGeom prst="rect">
            <a:avLst/>
          </a:prstGeom>
          <a:noFill/>
        </p:spPr>
      </p:pic>
      <p:sp>
        <p:nvSpPr>
          <p:cNvPr id="486407" name="Rectangle 7"/>
          <p:cNvSpPr>
            <a:spLocks noChangeArrowheads="1"/>
          </p:cNvSpPr>
          <p:nvPr/>
        </p:nvSpPr>
        <p:spPr bwMode="auto">
          <a:xfrm>
            <a:off x="152400" y="0"/>
            <a:ext cx="1981200" cy="304800"/>
          </a:xfrm>
          <a:prstGeom prst="rect">
            <a:avLst/>
          </a:prstGeom>
          <a:noFill/>
          <a:ln w="3175">
            <a:noFill/>
            <a:miter lim="800000"/>
            <a:headEnd/>
            <a:tailEnd/>
          </a:ln>
        </p:spPr>
        <p:txBody>
          <a:bodyPr/>
          <a:lstStyle/>
          <a:p>
            <a:pPr marL="450850" indent="-450850" algn="l" eaLnBrk="1" hangingPunct="1">
              <a:lnSpc>
                <a:spcPct val="90000"/>
              </a:lnSpc>
            </a:pPr>
            <a:r>
              <a:rPr kumimoji="0" lang="en-US" sz="1200" dirty="0">
                <a:cs typeface="Arial" charset="0"/>
              </a:rPr>
              <a:t>Fig. 6-13</a:t>
            </a:r>
            <a:endParaRPr kumimoji="0" lang="en-US" sz="1500" b="1" dirty="0">
              <a:solidFill>
                <a:schemeClr val="bg1"/>
              </a:solidFill>
              <a:cs typeface="Arial" charset="0"/>
            </a:endParaRPr>
          </a:p>
        </p:txBody>
      </p:sp>
      <p:sp>
        <p:nvSpPr>
          <p:cNvPr id="486408" name="Text Box 8"/>
          <p:cNvSpPr txBox="1">
            <a:spLocks noChangeArrowheads="1"/>
          </p:cNvSpPr>
          <p:nvPr/>
        </p:nvSpPr>
        <p:spPr bwMode="auto">
          <a:xfrm>
            <a:off x="468313" y="1258888"/>
            <a:ext cx="2176462" cy="685800"/>
          </a:xfrm>
          <a:prstGeom prst="rect">
            <a:avLst/>
          </a:prstGeom>
          <a:noFill/>
          <a:ln w="9525">
            <a:noFill/>
            <a:miter lim="800000"/>
            <a:headEnd/>
            <a:tailEnd/>
          </a:ln>
          <a:effectLst/>
        </p:spPr>
        <p:txBody>
          <a:bodyPr lIns="0" tIns="0" rIns="0" bIns="0">
            <a:spAutoFit/>
          </a:bodyPr>
          <a:lstStyle/>
          <a:p>
            <a:pPr algn="l"/>
            <a:r>
              <a:rPr kumimoji="0" lang="en-US" sz="1500" b="1" i="1" dirty="0"/>
              <a:t>cis</a:t>
            </a:r>
            <a:r>
              <a:rPr kumimoji="0" lang="en-US" sz="1500" b="1" dirty="0"/>
              <a:t> face</a:t>
            </a:r>
          </a:p>
          <a:p>
            <a:pPr algn="l"/>
            <a:r>
              <a:rPr kumimoji="0" lang="en-US" sz="1500" b="1" dirty="0"/>
              <a:t>(“receiving” side of Golgi apparatus)</a:t>
            </a:r>
            <a:endParaRPr kumimoji="0" lang="en-US" sz="1500" b="1" dirty="0">
              <a:latin typeface="Times" charset="0"/>
            </a:endParaRPr>
          </a:p>
        </p:txBody>
      </p:sp>
      <p:sp>
        <p:nvSpPr>
          <p:cNvPr id="486409" name="Text Box 9"/>
          <p:cNvSpPr txBox="1">
            <a:spLocks noChangeArrowheads="1"/>
          </p:cNvSpPr>
          <p:nvPr/>
        </p:nvSpPr>
        <p:spPr bwMode="auto">
          <a:xfrm>
            <a:off x="3429000" y="1809750"/>
            <a:ext cx="950913" cy="228600"/>
          </a:xfrm>
          <a:prstGeom prst="rect">
            <a:avLst/>
          </a:prstGeom>
          <a:noFill/>
          <a:ln w="9525">
            <a:noFill/>
            <a:miter lim="800000"/>
            <a:headEnd/>
            <a:tailEnd/>
          </a:ln>
          <a:effectLst/>
        </p:spPr>
        <p:txBody>
          <a:bodyPr lIns="0" tIns="0" rIns="0" bIns="0">
            <a:spAutoFit/>
          </a:bodyPr>
          <a:lstStyle/>
          <a:p>
            <a:pPr algn="l"/>
            <a:r>
              <a:rPr kumimoji="0" lang="en-US" sz="1500" b="1" dirty="0"/>
              <a:t>Cisternae</a:t>
            </a:r>
            <a:endParaRPr kumimoji="0" lang="en-US" sz="1500" b="1" dirty="0">
              <a:latin typeface="Times" charset="0"/>
            </a:endParaRPr>
          </a:p>
        </p:txBody>
      </p:sp>
      <p:sp>
        <p:nvSpPr>
          <p:cNvPr id="486410" name="Text Box 10"/>
          <p:cNvSpPr txBox="1">
            <a:spLocks noChangeArrowheads="1"/>
          </p:cNvSpPr>
          <p:nvPr/>
        </p:nvSpPr>
        <p:spPr bwMode="auto">
          <a:xfrm>
            <a:off x="2873375" y="4752975"/>
            <a:ext cx="2176463" cy="685800"/>
          </a:xfrm>
          <a:prstGeom prst="rect">
            <a:avLst/>
          </a:prstGeom>
          <a:noFill/>
          <a:ln w="9525">
            <a:noFill/>
            <a:miter lim="800000"/>
            <a:headEnd/>
            <a:tailEnd/>
          </a:ln>
          <a:effectLst/>
        </p:spPr>
        <p:txBody>
          <a:bodyPr lIns="0" tIns="0" rIns="0" bIns="0">
            <a:spAutoFit/>
          </a:bodyPr>
          <a:lstStyle/>
          <a:p>
            <a:pPr algn="l"/>
            <a:r>
              <a:rPr kumimoji="0" lang="en-US" sz="1500" b="1" i="1" dirty="0"/>
              <a:t>trans</a:t>
            </a:r>
            <a:r>
              <a:rPr kumimoji="0" lang="en-US" sz="1500" b="1" dirty="0"/>
              <a:t> face</a:t>
            </a:r>
          </a:p>
          <a:p>
            <a:pPr algn="l"/>
            <a:r>
              <a:rPr kumimoji="0" lang="en-US" sz="1500" b="1" dirty="0"/>
              <a:t>(“shipping” side of Golgi apparatus)</a:t>
            </a:r>
            <a:endParaRPr kumimoji="0" lang="en-US" sz="1500" b="1" dirty="0">
              <a:latin typeface="Times" charset="0"/>
            </a:endParaRPr>
          </a:p>
        </p:txBody>
      </p:sp>
      <p:sp>
        <p:nvSpPr>
          <p:cNvPr id="486411" name="Text Box 11"/>
          <p:cNvSpPr txBox="1">
            <a:spLocks noChangeArrowheads="1"/>
          </p:cNvSpPr>
          <p:nvPr/>
        </p:nvSpPr>
        <p:spPr bwMode="auto">
          <a:xfrm>
            <a:off x="6656388" y="5022850"/>
            <a:ext cx="2265362" cy="228600"/>
          </a:xfrm>
          <a:prstGeom prst="rect">
            <a:avLst/>
          </a:prstGeom>
          <a:noFill/>
          <a:ln w="9525">
            <a:noFill/>
            <a:miter lim="800000"/>
            <a:headEnd/>
            <a:tailEnd/>
          </a:ln>
          <a:effectLst/>
        </p:spPr>
        <p:txBody>
          <a:bodyPr lIns="0" tIns="0" rIns="0" bIns="0">
            <a:spAutoFit/>
          </a:bodyPr>
          <a:lstStyle/>
          <a:p>
            <a:pPr algn="l"/>
            <a:r>
              <a:rPr kumimoji="0" lang="en-US" sz="1500" b="1" dirty="0"/>
              <a:t>TEM of Golgi apparatus</a:t>
            </a:r>
            <a:endParaRPr kumimoji="0" lang="en-US" sz="1500" b="1" dirty="0">
              <a:latin typeface="Times" charset="0"/>
            </a:endParaRPr>
          </a:p>
        </p:txBody>
      </p:sp>
      <p:sp>
        <p:nvSpPr>
          <p:cNvPr id="486412" name="Text Box 12"/>
          <p:cNvSpPr txBox="1">
            <a:spLocks noChangeArrowheads="1"/>
          </p:cNvSpPr>
          <p:nvPr/>
        </p:nvSpPr>
        <p:spPr bwMode="auto">
          <a:xfrm>
            <a:off x="8162925" y="1452563"/>
            <a:ext cx="679450" cy="228600"/>
          </a:xfrm>
          <a:prstGeom prst="rect">
            <a:avLst/>
          </a:prstGeom>
          <a:noFill/>
          <a:ln w="9525">
            <a:noFill/>
            <a:miter lim="800000"/>
            <a:headEnd/>
            <a:tailEnd/>
          </a:ln>
          <a:effectLst/>
        </p:spPr>
        <p:txBody>
          <a:bodyPr lIns="0" tIns="0" rIns="0" bIns="0">
            <a:spAutoFit/>
          </a:bodyPr>
          <a:lstStyle/>
          <a:p>
            <a:pPr algn="l"/>
            <a:r>
              <a:rPr kumimoji="0" lang="en-US" sz="1500" b="1" dirty="0"/>
              <a:t>0.1 µm</a:t>
            </a:r>
            <a:endParaRPr kumimoji="0" lang="en-US" sz="1500" b="1" dirty="0">
              <a:latin typeface="Times" charset="0"/>
            </a:endParaRPr>
          </a:p>
        </p:txBody>
      </p:sp>
      <p:sp>
        <p:nvSpPr>
          <p:cNvPr id="486413" name="Line 13"/>
          <p:cNvSpPr>
            <a:spLocks noChangeShapeType="1"/>
          </p:cNvSpPr>
          <p:nvPr/>
        </p:nvSpPr>
        <p:spPr bwMode="auto">
          <a:xfrm>
            <a:off x="1693863" y="1935163"/>
            <a:ext cx="180975" cy="752475"/>
          </a:xfrm>
          <a:prstGeom prst="line">
            <a:avLst/>
          </a:prstGeom>
          <a:noFill/>
          <a:ln w="25400">
            <a:solidFill>
              <a:schemeClr val="tx1"/>
            </a:solidFill>
            <a:round/>
            <a:headEnd/>
            <a:tailEnd/>
          </a:ln>
          <a:effectLst/>
        </p:spPr>
        <p:txBody>
          <a:bodyPr wrap="none" anchor="ctr"/>
          <a:lstStyle/>
          <a:p>
            <a:endParaRPr lang="en-US" dirty="0"/>
          </a:p>
        </p:txBody>
      </p:sp>
      <p:sp>
        <p:nvSpPr>
          <p:cNvPr id="486414" name="Line 14"/>
          <p:cNvSpPr>
            <a:spLocks noChangeShapeType="1"/>
          </p:cNvSpPr>
          <p:nvPr/>
        </p:nvSpPr>
        <p:spPr bwMode="auto">
          <a:xfrm flipH="1" flipV="1">
            <a:off x="2967038" y="3636963"/>
            <a:ext cx="317500" cy="1146175"/>
          </a:xfrm>
          <a:prstGeom prst="line">
            <a:avLst/>
          </a:prstGeom>
          <a:noFill/>
          <a:ln w="25400">
            <a:solidFill>
              <a:schemeClr val="tx1"/>
            </a:solidFill>
            <a:round/>
            <a:headEnd/>
            <a:tailEnd/>
          </a:ln>
          <a:effectLst/>
        </p:spPr>
        <p:txBody>
          <a:bodyPr wrap="none" anchor="ctr"/>
          <a:lstStyle/>
          <a:p>
            <a:endParaRPr lang="en-US" dirty="0"/>
          </a:p>
        </p:txBody>
      </p:sp>
      <p:sp>
        <p:nvSpPr>
          <p:cNvPr id="486415" name="Line 15"/>
          <p:cNvSpPr>
            <a:spLocks noChangeShapeType="1"/>
          </p:cNvSpPr>
          <p:nvPr/>
        </p:nvSpPr>
        <p:spPr bwMode="auto">
          <a:xfrm flipV="1">
            <a:off x="3348038" y="2062163"/>
            <a:ext cx="436562" cy="295275"/>
          </a:xfrm>
          <a:prstGeom prst="line">
            <a:avLst/>
          </a:prstGeom>
          <a:noFill/>
          <a:ln w="25400">
            <a:solidFill>
              <a:schemeClr val="tx1"/>
            </a:solidFill>
            <a:round/>
            <a:headEnd/>
            <a:tailEnd/>
          </a:ln>
          <a:effectLst/>
        </p:spPr>
        <p:txBody>
          <a:bodyPr wrap="none" anchor="ctr"/>
          <a:lstStyle/>
          <a:p>
            <a:endParaRPr lang="en-US" dirty="0"/>
          </a:p>
        </p:txBody>
      </p:sp>
      <p:sp>
        <p:nvSpPr>
          <p:cNvPr id="486416" name="Line 16"/>
          <p:cNvSpPr>
            <a:spLocks noChangeShapeType="1"/>
          </p:cNvSpPr>
          <p:nvPr/>
        </p:nvSpPr>
        <p:spPr bwMode="auto">
          <a:xfrm flipH="1">
            <a:off x="3586163" y="2062163"/>
            <a:ext cx="203200" cy="401637"/>
          </a:xfrm>
          <a:prstGeom prst="line">
            <a:avLst/>
          </a:prstGeom>
          <a:noFill/>
          <a:ln w="25400">
            <a:solidFill>
              <a:schemeClr val="tx1"/>
            </a:solidFill>
            <a:round/>
            <a:headEnd/>
            <a:tailEnd/>
          </a:ln>
          <a:effectLst/>
        </p:spPr>
        <p:txBody>
          <a:bodyPr wrap="none" anchor="ctr"/>
          <a:lstStyle/>
          <a:p>
            <a:endParaRPr lang="en-US" dirty="0"/>
          </a:p>
        </p:txBody>
      </p:sp>
      <p:sp>
        <p:nvSpPr>
          <p:cNvPr id="486417" name="Line 17"/>
          <p:cNvSpPr>
            <a:spLocks noChangeShapeType="1"/>
          </p:cNvSpPr>
          <p:nvPr/>
        </p:nvSpPr>
        <p:spPr bwMode="auto">
          <a:xfrm>
            <a:off x="8140700" y="1701800"/>
            <a:ext cx="665163" cy="0"/>
          </a:xfrm>
          <a:prstGeom prst="line">
            <a:avLst/>
          </a:prstGeom>
          <a:noFill/>
          <a:ln w="25400">
            <a:solidFill>
              <a:schemeClr val="tx1"/>
            </a:solidFill>
            <a:round/>
            <a:headEnd/>
            <a:tailEnd/>
          </a:ln>
          <a:effectLst/>
        </p:spPr>
        <p:txBody>
          <a:bodyPr wrap="none" anchor="ctr"/>
          <a:lstStyle/>
          <a:p>
            <a:endParaRPr lang="en-US" dirty="0"/>
          </a:p>
        </p:txBody>
      </p:sp>
      <p:sp>
        <p:nvSpPr>
          <p:cNvPr id="486418" name="Line 18"/>
          <p:cNvSpPr>
            <a:spLocks noChangeShapeType="1"/>
          </p:cNvSpPr>
          <p:nvPr/>
        </p:nvSpPr>
        <p:spPr bwMode="auto">
          <a:xfrm>
            <a:off x="8140700" y="1651000"/>
            <a:ext cx="0" cy="114300"/>
          </a:xfrm>
          <a:prstGeom prst="line">
            <a:avLst/>
          </a:prstGeom>
          <a:noFill/>
          <a:ln w="25400">
            <a:solidFill>
              <a:schemeClr val="tx1"/>
            </a:solidFill>
            <a:round/>
            <a:headEnd/>
            <a:tailEnd/>
          </a:ln>
          <a:effectLst/>
        </p:spPr>
        <p:txBody>
          <a:bodyPr wrap="none" anchor="ctr"/>
          <a:lstStyle/>
          <a:p>
            <a:endParaRPr lang="en-US" dirty="0"/>
          </a:p>
        </p:txBody>
      </p:sp>
      <p:sp>
        <p:nvSpPr>
          <p:cNvPr id="486419" name="Line 19"/>
          <p:cNvSpPr>
            <a:spLocks noChangeShapeType="1"/>
          </p:cNvSpPr>
          <p:nvPr/>
        </p:nvSpPr>
        <p:spPr bwMode="auto">
          <a:xfrm>
            <a:off x="8805863" y="1651000"/>
            <a:ext cx="0" cy="114300"/>
          </a:xfrm>
          <a:prstGeom prst="line">
            <a:avLst/>
          </a:prstGeom>
          <a:noFill/>
          <a:ln w="25400">
            <a:solidFill>
              <a:schemeClr val="tx1"/>
            </a:solidFill>
            <a:round/>
            <a:headEnd/>
            <a:tailEnd/>
          </a:ln>
          <a:effectLst/>
        </p:spPr>
        <p:txBody>
          <a:bodyPr wrap="none" anchor="ctr"/>
          <a:lstStyle/>
          <a:p>
            <a:endParaRPr lang="en-US"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4" name="Rectangle 6"/>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dirty="0">
                <a:latin typeface="Arial" charset="0"/>
              </a:rPr>
              <a:t>Figure 3.20</a:t>
            </a:r>
          </a:p>
        </p:txBody>
      </p:sp>
      <p:pic>
        <p:nvPicPr>
          <p:cNvPr id="22537" name="Picture 9"/>
          <p:cNvPicPr>
            <a:picLocks noChangeAspect="1" noChangeArrowheads="1"/>
          </p:cNvPicPr>
          <p:nvPr/>
        </p:nvPicPr>
        <p:blipFill>
          <a:blip r:embed="rId2" cstate="print"/>
          <a:srcRect l="18707" t="29213"/>
          <a:stretch>
            <a:fillRect/>
          </a:stretch>
        </p:blipFill>
        <p:spPr bwMode="auto">
          <a:xfrm>
            <a:off x="1979613" y="1501775"/>
            <a:ext cx="6691312" cy="4154488"/>
          </a:xfrm>
          <a:prstGeom prst="rect">
            <a:avLst/>
          </a:prstGeom>
          <a:noFill/>
        </p:spPr>
      </p:pic>
      <p:sp>
        <p:nvSpPr>
          <p:cNvPr id="22538" name="Line 10"/>
          <p:cNvSpPr>
            <a:spLocks noChangeShapeType="1"/>
          </p:cNvSpPr>
          <p:nvPr/>
        </p:nvSpPr>
        <p:spPr bwMode="auto">
          <a:xfrm flipH="1">
            <a:off x="7750175" y="1616075"/>
            <a:ext cx="228600" cy="1588"/>
          </a:xfrm>
          <a:prstGeom prst="line">
            <a:avLst/>
          </a:prstGeom>
          <a:noFill/>
          <a:ln w="12700">
            <a:solidFill>
              <a:srgbClr val="231F20"/>
            </a:solidFill>
            <a:round/>
            <a:headEnd/>
            <a:tailEnd/>
          </a:ln>
        </p:spPr>
        <p:txBody>
          <a:bodyPr/>
          <a:lstStyle/>
          <a:p>
            <a:endParaRPr lang="en-US" dirty="0"/>
          </a:p>
        </p:txBody>
      </p:sp>
      <p:sp>
        <p:nvSpPr>
          <p:cNvPr id="22539" name="Line 11"/>
          <p:cNvSpPr>
            <a:spLocks noChangeShapeType="1"/>
          </p:cNvSpPr>
          <p:nvPr/>
        </p:nvSpPr>
        <p:spPr bwMode="auto">
          <a:xfrm flipH="1" flipV="1">
            <a:off x="2408238" y="1695450"/>
            <a:ext cx="3175" cy="279400"/>
          </a:xfrm>
          <a:prstGeom prst="line">
            <a:avLst/>
          </a:prstGeom>
          <a:noFill/>
          <a:ln w="25400">
            <a:solidFill>
              <a:srgbClr val="FFFFFF"/>
            </a:solidFill>
            <a:round/>
            <a:headEnd/>
            <a:tailEnd/>
          </a:ln>
        </p:spPr>
        <p:txBody>
          <a:bodyPr/>
          <a:lstStyle/>
          <a:p>
            <a:endParaRPr lang="en-US" dirty="0"/>
          </a:p>
        </p:txBody>
      </p:sp>
      <p:sp>
        <p:nvSpPr>
          <p:cNvPr id="22540" name="Line 12"/>
          <p:cNvSpPr>
            <a:spLocks noChangeShapeType="1"/>
          </p:cNvSpPr>
          <p:nvPr/>
        </p:nvSpPr>
        <p:spPr bwMode="auto">
          <a:xfrm flipH="1" flipV="1">
            <a:off x="2408238" y="1695450"/>
            <a:ext cx="3175" cy="279400"/>
          </a:xfrm>
          <a:prstGeom prst="line">
            <a:avLst/>
          </a:prstGeom>
          <a:noFill/>
          <a:ln w="12700">
            <a:solidFill>
              <a:srgbClr val="231F20"/>
            </a:solidFill>
            <a:round/>
            <a:headEnd/>
            <a:tailEnd/>
          </a:ln>
        </p:spPr>
        <p:txBody>
          <a:bodyPr/>
          <a:lstStyle/>
          <a:p>
            <a:endParaRPr lang="en-US" dirty="0"/>
          </a:p>
        </p:txBody>
      </p:sp>
      <p:sp>
        <p:nvSpPr>
          <p:cNvPr id="22541" name="Line 13"/>
          <p:cNvSpPr>
            <a:spLocks noChangeShapeType="1"/>
          </p:cNvSpPr>
          <p:nvPr/>
        </p:nvSpPr>
        <p:spPr bwMode="auto">
          <a:xfrm flipH="1">
            <a:off x="4699000" y="1593850"/>
            <a:ext cx="209550" cy="1588"/>
          </a:xfrm>
          <a:prstGeom prst="line">
            <a:avLst/>
          </a:prstGeom>
          <a:noFill/>
          <a:ln w="12700">
            <a:solidFill>
              <a:srgbClr val="231F20"/>
            </a:solidFill>
            <a:round/>
            <a:headEnd/>
            <a:tailEnd/>
          </a:ln>
        </p:spPr>
        <p:txBody>
          <a:bodyPr/>
          <a:lstStyle/>
          <a:p>
            <a:endParaRPr lang="en-US" dirty="0"/>
          </a:p>
        </p:txBody>
      </p:sp>
      <p:sp>
        <p:nvSpPr>
          <p:cNvPr id="22542" name="Freeform 14"/>
          <p:cNvSpPr>
            <a:spLocks/>
          </p:cNvSpPr>
          <p:nvPr/>
        </p:nvSpPr>
        <p:spPr bwMode="auto">
          <a:xfrm>
            <a:off x="5537200" y="3967163"/>
            <a:ext cx="1476375" cy="476250"/>
          </a:xfrm>
          <a:custGeom>
            <a:avLst/>
            <a:gdLst/>
            <a:ahLst/>
            <a:cxnLst>
              <a:cxn ang="0">
                <a:pos x="0" y="0"/>
              </a:cxn>
              <a:cxn ang="0">
                <a:pos x="342" y="300"/>
              </a:cxn>
              <a:cxn ang="0">
                <a:pos x="930" y="300"/>
              </a:cxn>
            </a:cxnLst>
            <a:rect l="0" t="0" r="r" b="b"/>
            <a:pathLst>
              <a:path w="930" h="300">
                <a:moveTo>
                  <a:pt x="0" y="0"/>
                </a:moveTo>
                <a:lnTo>
                  <a:pt x="342" y="300"/>
                </a:lnTo>
                <a:lnTo>
                  <a:pt x="930" y="300"/>
                </a:lnTo>
              </a:path>
            </a:pathLst>
          </a:custGeom>
          <a:noFill/>
          <a:ln w="12700">
            <a:solidFill>
              <a:srgbClr val="231F20"/>
            </a:solidFill>
            <a:prstDash val="solid"/>
            <a:round/>
            <a:headEnd/>
            <a:tailEnd/>
          </a:ln>
        </p:spPr>
        <p:txBody>
          <a:bodyPr/>
          <a:lstStyle/>
          <a:p>
            <a:endParaRPr lang="en-US" dirty="0"/>
          </a:p>
        </p:txBody>
      </p:sp>
      <p:sp>
        <p:nvSpPr>
          <p:cNvPr id="22543" name="Freeform 15"/>
          <p:cNvSpPr>
            <a:spLocks/>
          </p:cNvSpPr>
          <p:nvPr/>
        </p:nvSpPr>
        <p:spPr bwMode="auto">
          <a:xfrm>
            <a:off x="6118225" y="1685925"/>
            <a:ext cx="50800" cy="273050"/>
          </a:xfrm>
          <a:custGeom>
            <a:avLst/>
            <a:gdLst/>
            <a:ahLst/>
            <a:cxnLst>
              <a:cxn ang="0">
                <a:pos x="0" y="0"/>
              </a:cxn>
              <a:cxn ang="0">
                <a:pos x="2" y="54"/>
              </a:cxn>
              <a:cxn ang="0">
                <a:pos x="32" y="172"/>
              </a:cxn>
            </a:cxnLst>
            <a:rect l="0" t="0" r="r" b="b"/>
            <a:pathLst>
              <a:path w="32" h="172">
                <a:moveTo>
                  <a:pt x="0" y="0"/>
                </a:moveTo>
                <a:lnTo>
                  <a:pt x="2" y="54"/>
                </a:lnTo>
                <a:lnTo>
                  <a:pt x="32" y="172"/>
                </a:lnTo>
              </a:path>
            </a:pathLst>
          </a:custGeom>
          <a:noFill/>
          <a:ln w="12700">
            <a:solidFill>
              <a:srgbClr val="231F20"/>
            </a:solidFill>
            <a:prstDash val="solid"/>
            <a:round/>
            <a:headEnd/>
            <a:tailEnd/>
          </a:ln>
        </p:spPr>
        <p:txBody>
          <a:bodyPr/>
          <a:lstStyle/>
          <a:p>
            <a:endParaRPr lang="en-US" dirty="0"/>
          </a:p>
        </p:txBody>
      </p:sp>
      <p:sp>
        <p:nvSpPr>
          <p:cNvPr id="22544" name="Freeform 16"/>
          <p:cNvSpPr>
            <a:spLocks/>
          </p:cNvSpPr>
          <p:nvPr/>
        </p:nvSpPr>
        <p:spPr bwMode="auto">
          <a:xfrm>
            <a:off x="5851525" y="3192463"/>
            <a:ext cx="212725" cy="130175"/>
          </a:xfrm>
          <a:custGeom>
            <a:avLst/>
            <a:gdLst/>
            <a:ahLst/>
            <a:cxnLst>
              <a:cxn ang="0">
                <a:pos x="134" y="82"/>
              </a:cxn>
              <a:cxn ang="0">
                <a:pos x="78" y="82"/>
              </a:cxn>
              <a:cxn ang="0">
                <a:pos x="0" y="0"/>
              </a:cxn>
            </a:cxnLst>
            <a:rect l="0" t="0" r="r" b="b"/>
            <a:pathLst>
              <a:path w="134" h="82">
                <a:moveTo>
                  <a:pt x="134" y="82"/>
                </a:moveTo>
                <a:lnTo>
                  <a:pt x="78" y="82"/>
                </a:lnTo>
                <a:lnTo>
                  <a:pt x="0" y="0"/>
                </a:lnTo>
              </a:path>
            </a:pathLst>
          </a:custGeom>
          <a:noFill/>
          <a:ln w="12700">
            <a:solidFill>
              <a:srgbClr val="231F20"/>
            </a:solidFill>
            <a:prstDash val="solid"/>
            <a:round/>
            <a:headEnd/>
            <a:tailEnd/>
          </a:ln>
        </p:spPr>
        <p:txBody>
          <a:bodyPr/>
          <a:lstStyle/>
          <a:p>
            <a:endParaRPr lang="en-US" dirty="0"/>
          </a:p>
        </p:txBody>
      </p:sp>
      <p:sp>
        <p:nvSpPr>
          <p:cNvPr id="22545" name="Line 17"/>
          <p:cNvSpPr>
            <a:spLocks noChangeShapeType="1"/>
          </p:cNvSpPr>
          <p:nvPr/>
        </p:nvSpPr>
        <p:spPr bwMode="auto">
          <a:xfrm flipH="1">
            <a:off x="4303713" y="1946275"/>
            <a:ext cx="608012" cy="1588"/>
          </a:xfrm>
          <a:prstGeom prst="line">
            <a:avLst/>
          </a:prstGeom>
          <a:noFill/>
          <a:ln w="25400">
            <a:solidFill>
              <a:srgbClr val="FFFFFF"/>
            </a:solidFill>
            <a:round/>
            <a:headEnd/>
            <a:tailEnd/>
          </a:ln>
        </p:spPr>
        <p:txBody>
          <a:bodyPr/>
          <a:lstStyle/>
          <a:p>
            <a:endParaRPr lang="en-US" dirty="0"/>
          </a:p>
        </p:txBody>
      </p:sp>
      <p:sp>
        <p:nvSpPr>
          <p:cNvPr id="22546" name="Line 18"/>
          <p:cNvSpPr>
            <a:spLocks noChangeShapeType="1"/>
          </p:cNvSpPr>
          <p:nvPr/>
        </p:nvSpPr>
        <p:spPr bwMode="auto">
          <a:xfrm flipH="1">
            <a:off x="4154488" y="1946275"/>
            <a:ext cx="681037" cy="79375"/>
          </a:xfrm>
          <a:prstGeom prst="line">
            <a:avLst/>
          </a:prstGeom>
          <a:noFill/>
          <a:ln w="25400">
            <a:solidFill>
              <a:srgbClr val="FFFFFF"/>
            </a:solidFill>
            <a:round/>
            <a:headEnd/>
            <a:tailEnd/>
          </a:ln>
        </p:spPr>
        <p:txBody>
          <a:bodyPr/>
          <a:lstStyle/>
          <a:p>
            <a:endParaRPr lang="en-US" dirty="0"/>
          </a:p>
        </p:txBody>
      </p:sp>
      <p:sp>
        <p:nvSpPr>
          <p:cNvPr id="22547" name="Line 19"/>
          <p:cNvSpPr>
            <a:spLocks noChangeShapeType="1"/>
          </p:cNvSpPr>
          <p:nvPr/>
        </p:nvSpPr>
        <p:spPr bwMode="auto">
          <a:xfrm flipH="1">
            <a:off x="4303713" y="1946275"/>
            <a:ext cx="608012" cy="1588"/>
          </a:xfrm>
          <a:prstGeom prst="line">
            <a:avLst/>
          </a:prstGeom>
          <a:noFill/>
          <a:ln w="12700">
            <a:solidFill>
              <a:srgbClr val="231F20"/>
            </a:solidFill>
            <a:round/>
            <a:headEnd/>
            <a:tailEnd/>
          </a:ln>
        </p:spPr>
        <p:txBody>
          <a:bodyPr/>
          <a:lstStyle/>
          <a:p>
            <a:endParaRPr lang="en-US" dirty="0"/>
          </a:p>
        </p:txBody>
      </p:sp>
      <p:sp>
        <p:nvSpPr>
          <p:cNvPr id="22548" name="Line 20"/>
          <p:cNvSpPr>
            <a:spLocks noChangeShapeType="1"/>
          </p:cNvSpPr>
          <p:nvPr/>
        </p:nvSpPr>
        <p:spPr bwMode="auto">
          <a:xfrm flipH="1">
            <a:off x="4154488" y="1946275"/>
            <a:ext cx="681037" cy="79375"/>
          </a:xfrm>
          <a:prstGeom prst="line">
            <a:avLst/>
          </a:prstGeom>
          <a:noFill/>
          <a:ln w="12700">
            <a:solidFill>
              <a:srgbClr val="231F20"/>
            </a:solidFill>
            <a:round/>
            <a:headEnd/>
            <a:tailEnd/>
          </a:ln>
        </p:spPr>
        <p:txBody>
          <a:bodyPr/>
          <a:lstStyle/>
          <a:p>
            <a:endParaRPr lang="en-US" dirty="0"/>
          </a:p>
        </p:txBody>
      </p:sp>
      <p:sp>
        <p:nvSpPr>
          <p:cNvPr id="22549" name="Freeform 21"/>
          <p:cNvSpPr>
            <a:spLocks/>
          </p:cNvSpPr>
          <p:nvPr/>
        </p:nvSpPr>
        <p:spPr bwMode="auto">
          <a:xfrm>
            <a:off x="2738438" y="4221163"/>
            <a:ext cx="600075" cy="231775"/>
          </a:xfrm>
          <a:custGeom>
            <a:avLst/>
            <a:gdLst/>
            <a:ahLst/>
            <a:cxnLst>
              <a:cxn ang="0">
                <a:pos x="378" y="0"/>
              </a:cxn>
              <a:cxn ang="0">
                <a:pos x="218" y="146"/>
              </a:cxn>
              <a:cxn ang="0">
                <a:pos x="0" y="146"/>
              </a:cxn>
            </a:cxnLst>
            <a:rect l="0" t="0" r="r" b="b"/>
            <a:pathLst>
              <a:path w="378" h="146">
                <a:moveTo>
                  <a:pt x="378" y="0"/>
                </a:moveTo>
                <a:lnTo>
                  <a:pt x="218" y="146"/>
                </a:lnTo>
                <a:lnTo>
                  <a:pt x="0" y="146"/>
                </a:lnTo>
              </a:path>
            </a:pathLst>
          </a:custGeom>
          <a:noFill/>
          <a:ln w="12700">
            <a:solidFill>
              <a:srgbClr val="231F20"/>
            </a:solidFill>
            <a:prstDash val="solid"/>
            <a:round/>
            <a:headEnd/>
            <a:tailEnd/>
          </a:ln>
        </p:spPr>
        <p:txBody>
          <a:bodyPr/>
          <a:lstStyle/>
          <a:p>
            <a:endParaRPr lang="en-US" dirty="0"/>
          </a:p>
        </p:txBody>
      </p:sp>
      <p:sp>
        <p:nvSpPr>
          <p:cNvPr id="22550" name="Freeform 22"/>
          <p:cNvSpPr>
            <a:spLocks/>
          </p:cNvSpPr>
          <p:nvPr/>
        </p:nvSpPr>
        <p:spPr bwMode="auto">
          <a:xfrm>
            <a:off x="3309938" y="4729163"/>
            <a:ext cx="577850" cy="422275"/>
          </a:xfrm>
          <a:custGeom>
            <a:avLst/>
            <a:gdLst/>
            <a:ahLst/>
            <a:cxnLst>
              <a:cxn ang="0">
                <a:pos x="0" y="266"/>
              </a:cxn>
              <a:cxn ang="0">
                <a:pos x="76" y="266"/>
              </a:cxn>
              <a:cxn ang="0">
                <a:pos x="364" y="0"/>
              </a:cxn>
            </a:cxnLst>
            <a:rect l="0" t="0" r="r" b="b"/>
            <a:pathLst>
              <a:path w="364" h="266">
                <a:moveTo>
                  <a:pt x="0" y="266"/>
                </a:moveTo>
                <a:lnTo>
                  <a:pt x="76" y="266"/>
                </a:lnTo>
                <a:lnTo>
                  <a:pt x="364" y="0"/>
                </a:lnTo>
              </a:path>
            </a:pathLst>
          </a:custGeom>
          <a:noFill/>
          <a:ln w="12700">
            <a:solidFill>
              <a:srgbClr val="231F20"/>
            </a:solidFill>
            <a:prstDash val="solid"/>
            <a:round/>
            <a:headEnd/>
            <a:tailEnd/>
          </a:ln>
        </p:spPr>
        <p:txBody>
          <a:bodyPr/>
          <a:lstStyle/>
          <a:p>
            <a:endParaRPr lang="en-US" dirty="0"/>
          </a:p>
        </p:txBody>
      </p:sp>
      <p:sp>
        <p:nvSpPr>
          <p:cNvPr id="22551" name="Freeform 23"/>
          <p:cNvSpPr>
            <a:spLocks/>
          </p:cNvSpPr>
          <p:nvPr/>
        </p:nvSpPr>
        <p:spPr bwMode="auto">
          <a:xfrm>
            <a:off x="4629150" y="4316413"/>
            <a:ext cx="228600" cy="323850"/>
          </a:xfrm>
          <a:custGeom>
            <a:avLst/>
            <a:gdLst/>
            <a:ahLst/>
            <a:cxnLst>
              <a:cxn ang="0">
                <a:pos x="144" y="0"/>
              </a:cxn>
              <a:cxn ang="0">
                <a:pos x="88" y="0"/>
              </a:cxn>
              <a:cxn ang="0">
                <a:pos x="0" y="204"/>
              </a:cxn>
            </a:cxnLst>
            <a:rect l="0" t="0" r="r" b="b"/>
            <a:pathLst>
              <a:path w="144" h="204">
                <a:moveTo>
                  <a:pt x="144" y="0"/>
                </a:moveTo>
                <a:lnTo>
                  <a:pt x="88" y="0"/>
                </a:lnTo>
                <a:lnTo>
                  <a:pt x="0" y="204"/>
                </a:lnTo>
              </a:path>
            </a:pathLst>
          </a:custGeom>
          <a:noFill/>
          <a:ln w="12700">
            <a:solidFill>
              <a:srgbClr val="231F20"/>
            </a:solidFill>
            <a:prstDash val="solid"/>
            <a:round/>
            <a:headEnd/>
            <a:tailEnd/>
          </a:ln>
        </p:spPr>
        <p:txBody>
          <a:bodyPr/>
          <a:lstStyle/>
          <a:p>
            <a:endParaRPr lang="en-US" dirty="0"/>
          </a:p>
        </p:txBody>
      </p:sp>
      <p:sp>
        <p:nvSpPr>
          <p:cNvPr id="22552" name="Freeform 24"/>
          <p:cNvSpPr>
            <a:spLocks/>
          </p:cNvSpPr>
          <p:nvPr/>
        </p:nvSpPr>
        <p:spPr bwMode="auto">
          <a:xfrm>
            <a:off x="6457950" y="2540000"/>
            <a:ext cx="346075" cy="111125"/>
          </a:xfrm>
          <a:custGeom>
            <a:avLst/>
            <a:gdLst/>
            <a:ahLst/>
            <a:cxnLst>
              <a:cxn ang="0">
                <a:pos x="218" y="0"/>
              </a:cxn>
              <a:cxn ang="0">
                <a:pos x="130" y="0"/>
              </a:cxn>
              <a:cxn ang="0">
                <a:pos x="0" y="70"/>
              </a:cxn>
            </a:cxnLst>
            <a:rect l="0" t="0" r="r" b="b"/>
            <a:pathLst>
              <a:path w="218" h="70">
                <a:moveTo>
                  <a:pt x="218" y="0"/>
                </a:moveTo>
                <a:lnTo>
                  <a:pt x="130" y="0"/>
                </a:lnTo>
                <a:lnTo>
                  <a:pt x="0" y="70"/>
                </a:lnTo>
              </a:path>
            </a:pathLst>
          </a:custGeom>
          <a:noFill/>
          <a:ln w="12700">
            <a:solidFill>
              <a:srgbClr val="231F20"/>
            </a:solidFill>
            <a:prstDash val="solid"/>
            <a:round/>
            <a:headEnd/>
            <a:tailEnd/>
          </a:ln>
        </p:spPr>
        <p:txBody>
          <a:bodyPr/>
          <a:lstStyle/>
          <a:p>
            <a:endParaRPr lang="en-US" dirty="0"/>
          </a:p>
        </p:txBody>
      </p:sp>
      <p:sp>
        <p:nvSpPr>
          <p:cNvPr id="22553" name="Freeform 25"/>
          <p:cNvSpPr>
            <a:spLocks/>
          </p:cNvSpPr>
          <p:nvPr/>
        </p:nvSpPr>
        <p:spPr bwMode="auto">
          <a:xfrm>
            <a:off x="2319338" y="2619375"/>
            <a:ext cx="44450" cy="47625"/>
          </a:xfrm>
          <a:custGeom>
            <a:avLst/>
            <a:gdLst/>
            <a:ahLst/>
            <a:cxnLst>
              <a:cxn ang="0">
                <a:pos x="28" y="16"/>
              </a:cxn>
              <a:cxn ang="0">
                <a:pos x="28" y="20"/>
              </a:cxn>
              <a:cxn ang="0">
                <a:pos x="24" y="26"/>
              </a:cxn>
              <a:cxn ang="0">
                <a:pos x="20" y="28"/>
              </a:cxn>
              <a:cxn ang="0">
                <a:pos x="14" y="30"/>
              </a:cxn>
              <a:cxn ang="0">
                <a:pos x="8" y="28"/>
              </a:cxn>
              <a:cxn ang="0">
                <a:pos x="4" y="26"/>
              </a:cxn>
              <a:cxn ang="0">
                <a:pos x="0" y="20"/>
              </a:cxn>
              <a:cxn ang="0">
                <a:pos x="0" y="16"/>
              </a:cxn>
              <a:cxn ang="0">
                <a:pos x="0" y="10"/>
              </a:cxn>
              <a:cxn ang="0">
                <a:pos x="4" y="6"/>
              </a:cxn>
              <a:cxn ang="0">
                <a:pos x="8" y="2"/>
              </a:cxn>
              <a:cxn ang="0">
                <a:pos x="14" y="0"/>
              </a:cxn>
              <a:cxn ang="0">
                <a:pos x="20" y="2"/>
              </a:cxn>
              <a:cxn ang="0">
                <a:pos x="24" y="6"/>
              </a:cxn>
              <a:cxn ang="0">
                <a:pos x="28" y="10"/>
              </a:cxn>
              <a:cxn ang="0">
                <a:pos x="28" y="14"/>
              </a:cxn>
              <a:cxn ang="0">
                <a:pos x="28" y="16"/>
              </a:cxn>
            </a:cxnLst>
            <a:rect l="0" t="0" r="r" b="b"/>
            <a:pathLst>
              <a:path w="28" h="30">
                <a:moveTo>
                  <a:pt x="28" y="16"/>
                </a:moveTo>
                <a:lnTo>
                  <a:pt x="28" y="20"/>
                </a:lnTo>
                <a:lnTo>
                  <a:pt x="24" y="26"/>
                </a:lnTo>
                <a:lnTo>
                  <a:pt x="20" y="28"/>
                </a:lnTo>
                <a:lnTo>
                  <a:pt x="14" y="30"/>
                </a:lnTo>
                <a:lnTo>
                  <a:pt x="8" y="28"/>
                </a:lnTo>
                <a:lnTo>
                  <a:pt x="4" y="26"/>
                </a:lnTo>
                <a:lnTo>
                  <a:pt x="0" y="20"/>
                </a:lnTo>
                <a:lnTo>
                  <a:pt x="0" y="16"/>
                </a:lnTo>
                <a:lnTo>
                  <a:pt x="0" y="10"/>
                </a:lnTo>
                <a:lnTo>
                  <a:pt x="4" y="6"/>
                </a:lnTo>
                <a:lnTo>
                  <a:pt x="8" y="2"/>
                </a:lnTo>
                <a:lnTo>
                  <a:pt x="14" y="0"/>
                </a:lnTo>
                <a:lnTo>
                  <a:pt x="20" y="2"/>
                </a:lnTo>
                <a:lnTo>
                  <a:pt x="24" y="6"/>
                </a:lnTo>
                <a:lnTo>
                  <a:pt x="28" y="10"/>
                </a:lnTo>
                <a:lnTo>
                  <a:pt x="28" y="14"/>
                </a:lnTo>
                <a:lnTo>
                  <a:pt x="28" y="16"/>
                </a:lnTo>
                <a:close/>
              </a:path>
            </a:pathLst>
          </a:custGeom>
          <a:solidFill>
            <a:srgbClr val="FFFFFF"/>
          </a:solidFill>
          <a:ln w="9525">
            <a:noFill/>
            <a:round/>
            <a:headEnd/>
            <a:tailEnd/>
          </a:ln>
        </p:spPr>
        <p:txBody>
          <a:bodyPr/>
          <a:lstStyle/>
          <a:p>
            <a:endParaRPr lang="en-US" dirty="0"/>
          </a:p>
        </p:txBody>
      </p:sp>
      <p:sp>
        <p:nvSpPr>
          <p:cNvPr id="22554" name="Freeform 26"/>
          <p:cNvSpPr>
            <a:spLocks/>
          </p:cNvSpPr>
          <p:nvPr/>
        </p:nvSpPr>
        <p:spPr bwMode="auto">
          <a:xfrm>
            <a:off x="2319338" y="2619375"/>
            <a:ext cx="44450" cy="47625"/>
          </a:xfrm>
          <a:custGeom>
            <a:avLst/>
            <a:gdLst/>
            <a:ahLst/>
            <a:cxnLst>
              <a:cxn ang="0">
                <a:pos x="28" y="16"/>
              </a:cxn>
              <a:cxn ang="0">
                <a:pos x="28" y="20"/>
              </a:cxn>
              <a:cxn ang="0">
                <a:pos x="24" y="26"/>
              </a:cxn>
              <a:cxn ang="0">
                <a:pos x="20" y="28"/>
              </a:cxn>
              <a:cxn ang="0">
                <a:pos x="14" y="30"/>
              </a:cxn>
              <a:cxn ang="0">
                <a:pos x="8" y="28"/>
              </a:cxn>
              <a:cxn ang="0">
                <a:pos x="4" y="26"/>
              </a:cxn>
              <a:cxn ang="0">
                <a:pos x="0" y="20"/>
              </a:cxn>
              <a:cxn ang="0">
                <a:pos x="0" y="16"/>
              </a:cxn>
              <a:cxn ang="0">
                <a:pos x="0" y="10"/>
              </a:cxn>
              <a:cxn ang="0">
                <a:pos x="4" y="6"/>
              </a:cxn>
              <a:cxn ang="0">
                <a:pos x="8" y="2"/>
              </a:cxn>
              <a:cxn ang="0">
                <a:pos x="14" y="0"/>
              </a:cxn>
              <a:cxn ang="0">
                <a:pos x="20" y="2"/>
              </a:cxn>
              <a:cxn ang="0">
                <a:pos x="24" y="6"/>
              </a:cxn>
              <a:cxn ang="0">
                <a:pos x="28" y="10"/>
              </a:cxn>
              <a:cxn ang="0">
                <a:pos x="28" y="14"/>
              </a:cxn>
            </a:cxnLst>
            <a:rect l="0" t="0" r="r" b="b"/>
            <a:pathLst>
              <a:path w="28" h="30">
                <a:moveTo>
                  <a:pt x="28" y="16"/>
                </a:moveTo>
                <a:lnTo>
                  <a:pt x="28" y="20"/>
                </a:lnTo>
                <a:lnTo>
                  <a:pt x="24" y="26"/>
                </a:lnTo>
                <a:lnTo>
                  <a:pt x="20" y="28"/>
                </a:lnTo>
                <a:lnTo>
                  <a:pt x="14" y="30"/>
                </a:lnTo>
                <a:lnTo>
                  <a:pt x="8" y="28"/>
                </a:lnTo>
                <a:lnTo>
                  <a:pt x="4" y="26"/>
                </a:lnTo>
                <a:lnTo>
                  <a:pt x="0" y="20"/>
                </a:lnTo>
                <a:lnTo>
                  <a:pt x="0" y="16"/>
                </a:lnTo>
                <a:lnTo>
                  <a:pt x="0" y="10"/>
                </a:lnTo>
                <a:lnTo>
                  <a:pt x="4" y="6"/>
                </a:lnTo>
                <a:lnTo>
                  <a:pt x="8" y="2"/>
                </a:lnTo>
                <a:lnTo>
                  <a:pt x="14" y="0"/>
                </a:lnTo>
                <a:lnTo>
                  <a:pt x="20" y="2"/>
                </a:lnTo>
                <a:lnTo>
                  <a:pt x="24" y="6"/>
                </a:lnTo>
                <a:lnTo>
                  <a:pt x="28" y="10"/>
                </a:lnTo>
                <a:lnTo>
                  <a:pt x="28" y="14"/>
                </a:lnTo>
              </a:path>
            </a:pathLst>
          </a:custGeom>
          <a:noFill/>
          <a:ln w="15875">
            <a:solidFill>
              <a:srgbClr val="FFFFFF"/>
            </a:solidFill>
            <a:prstDash val="solid"/>
            <a:round/>
            <a:headEnd/>
            <a:tailEnd/>
          </a:ln>
        </p:spPr>
        <p:txBody>
          <a:bodyPr/>
          <a:lstStyle/>
          <a:p>
            <a:endParaRPr lang="en-US" dirty="0"/>
          </a:p>
        </p:txBody>
      </p:sp>
      <p:sp>
        <p:nvSpPr>
          <p:cNvPr id="22555" name="Line 27"/>
          <p:cNvSpPr>
            <a:spLocks noChangeShapeType="1"/>
          </p:cNvSpPr>
          <p:nvPr/>
        </p:nvSpPr>
        <p:spPr bwMode="auto">
          <a:xfrm>
            <a:off x="1887538" y="2038350"/>
            <a:ext cx="454025" cy="606425"/>
          </a:xfrm>
          <a:prstGeom prst="line">
            <a:avLst/>
          </a:prstGeom>
          <a:noFill/>
          <a:ln w="25400">
            <a:solidFill>
              <a:srgbClr val="FFFFFF"/>
            </a:solidFill>
            <a:round/>
            <a:headEnd/>
            <a:tailEnd/>
          </a:ln>
        </p:spPr>
        <p:txBody>
          <a:bodyPr/>
          <a:lstStyle/>
          <a:p>
            <a:endParaRPr lang="en-US" dirty="0"/>
          </a:p>
        </p:txBody>
      </p:sp>
      <p:sp>
        <p:nvSpPr>
          <p:cNvPr id="22556" name="Line 28"/>
          <p:cNvSpPr>
            <a:spLocks noChangeShapeType="1"/>
          </p:cNvSpPr>
          <p:nvPr/>
        </p:nvSpPr>
        <p:spPr bwMode="auto">
          <a:xfrm flipV="1">
            <a:off x="1887538" y="1362075"/>
            <a:ext cx="1587" cy="1665288"/>
          </a:xfrm>
          <a:prstGeom prst="line">
            <a:avLst/>
          </a:prstGeom>
          <a:noFill/>
          <a:ln w="12700">
            <a:solidFill>
              <a:srgbClr val="0092C8"/>
            </a:solidFill>
            <a:round/>
            <a:headEnd/>
            <a:tailEnd/>
          </a:ln>
        </p:spPr>
        <p:txBody>
          <a:bodyPr/>
          <a:lstStyle/>
          <a:p>
            <a:endParaRPr lang="en-US" dirty="0"/>
          </a:p>
        </p:txBody>
      </p:sp>
      <p:sp>
        <p:nvSpPr>
          <p:cNvPr id="22557" name="Line 29"/>
          <p:cNvSpPr>
            <a:spLocks noChangeShapeType="1"/>
          </p:cNvSpPr>
          <p:nvPr/>
        </p:nvSpPr>
        <p:spPr bwMode="auto">
          <a:xfrm>
            <a:off x="1887538" y="2038350"/>
            <a:ext cx="454025" cy="606425"/>
          </a:xfrm>
          <a:prstGeom prst="line">
            <a:avLst/>
          </a:prstGeom>
          <a:noFill/>
          <a:ln w="12700">
            <a:solidFill>
              <a:srgbClr val="0092C8"/>
            </a:solidFill>
            <a:round/>
            <a:headEnd/>
            <a:tailEnd/>
          </a:ln>
        </p:spPr>
        <p:txBody>
          <a:bodyPr/>
          <a:lstStyle/>
          <a:p>
            <a:endParaRPr lang="en-US" dirty="0"/>
          </a:p>
        </p:txBody>
      </p:sp>
      <p:sp>
        <p:nvSpPr>
          <p:cNvPr id="22558" name="Line 30"/>
          <p:cNvSpPr>
            <a:spLocks noChangeShapeType="1"/>
          </p:cNvSpPr>
          <p:nvPr/>
        </p:nvSpPr>
        <p:spPr bwMode="auto">
          <a:xfrm>
            <a:off x="1887538" y="3255963"/>
            <a:ext cx="1244600" cy="130175"/>
          </a:xfrm>
          <a:prstGeom prst="line">
            <a:avLst/>
          </a:prstGeom>
          <a:noFill/>
          <a:ln w="25400">
            <a:solidFill>
              <a:srgbClr val="FFFFFF"/>
            </a:solidFill>
            <a:round/>
            <a:headEnd/>
            <a:tailEnd/>
          </a:ln>
        </p:spPr>
        <p:txBody>
          <a:bodyPr/>
          <a:lstStyle/>
          <a:p>
            <a:endParaRPr lang="en-US" dirty="0"/>
          </a:p>
        </p:txBody>
      </p:sp>
      <p:sp>
        <p:nvSpPr>
          <p:cNvPr id="22559" name="Line 31"/>
          <p:cNvSpPr>
            <a:spLocks noChangeShapeType="1"/>
          </p:cNvSpPr>
          <p:nvPr/>
        </p:nvSpPr>
        <p:spPr bwMode="auto">
          <a:xfrm flipV="1">
            <a:off x="1887538" y="3173413"/>
            <a:ext cx="1587" cy="777875"/>
          </a:xfrm>
          <a:prstGeom prst="line">
            <a:avLst/>
          </a:prstGeom>
          <a:noFill/>
          <a:ln w="12700">
            <a:solidFill>
              <a:srgbClr val="0092C8"/>
            </a:solidFill>
            <a:round/>
            <a:headEnd/>
            <a:tailEnd/>
          </a:ln>
        </p:spPr>
        <p:txBody>
          <a:bodyPr/>
          <a:lstStyle/>
          <a:p>
            <a:endParaRPr lang="en-US" dirty="0"/>
          </a:p>
        </p:txBody>
      </p:sp>
      <p:sp>
        <p:nvSpPr>
          <p:cNvPr id="22560" name="Freeform 32"/>
          <p:cNvSpPr>
            <a:spLocks/>
          </p:cNvSpPr>
          <p:nvPr/>
        </p:nvSpPr>
        <p:spPr bwMode="auto">
          <a:xfrm>
            <a:off x="2319338" y="2619375"/>
            <a:ext cx="44450" cy="47625"/>
          </a:xfrm>
          <a:custGeom>
            <a:avLst/>
            <a:gdLst/>
            <a:ahLst/>
            <a:cxnLst>
              <a:cxn ang="0">
                <a:pos x="28" y="16"/>
              </a:cxn>
              <a:cxn ang="0">
                <a:pos x="28" y="20"/>
              </a:cxn>
              <a:cxn ang="0">
                <a:pos x="24" y="26"/>
              </a:cxn>
              <a:cxn ang="0">
                <a:pos x="20" y="28"/>
              </a:cxn>
              <a:cxn ang="0">
                <a:pos x="14" y="30"/>
              </a:cxn>
              <a:cxn ang="0">
                <a:pos x="8" y="28"/>
              </a:cxn>
              <a:cxn ang="0">
                <a:pos x="4" y="26"/>
              </a:cxn>
              <a:cxn ang="0">
                <a:pos x="0" y="20"/>
              </a:cxn>
              <a:cxn ang="0">
                <a:pos x="0" y="16"/>
              </a:cxn>
              <a:cxn ang="0">
                <a:pos x="0" y="10"/>
              </a:cxn>
              <a:cxn ang="0">
                <a:pos x="4" y="6"/>
              </a:cxn>
              <a:cxn ang="0">
                <a:pos x="8" y="2"/>
              </a:cxn>
              <a:cxn ang="0">
                <a:pos x="14" y="0"/>
              </a:cxn>
              <a:cxn ang="0">
                <a:pos x="20" y="2"/>
              </a:cxn>
              <a:cxn ang="0">
                <a:pos x="24" y="6"/>
              </a:cxn>
              <a:cxn ang="0">
                <a:pos x="28" y="10"/>
              </a:cxn>
              <a:cxn ang="0">
                <a:pos x="28" y="14"/>
              </a:cxn>
              <a:cxn ang="0">
                <a:pos x="28" y="16"/>
              </a:cxn>
            </a:cxnLst>
            <a:rect l="0" t="0" r="r" b="b"/>
            <a:pathLst>
              <a:path w="28" h="30">
                <a:moveTo>
                  <a:pt x="28" y="16"/>
                </a:moveTo>
                <a:lnTo>
                  <a:pt x="28" y="20"/>
                </a:lnTo>
                <a:lnTo>
                  <a:pt x="24" y="26"/>
                </a:lnTo>
                <a:lnTo>
                  <a:pt x="20" y="28"/>
                </a:lnTo>
                <a:lnTo>
                  <a:pt x="14" y="30"/>
                </a:lnTo>
                <a:lnTo>
                  <a:pt x="8" y="28"/>
                </a:lnTo>
                <a:lnTo>
                  <a:pt x="4" y="26"/>
                </a:lnTo>
                <a:lnTo>
                  <a:pt x="0" y="20"/>
                </a:lnTo>
                <a:lnTo>
                  <a:pt x="0" y="16"/>
                </a:lnTo>
                <a:lnTo>
                  <a:pt x="0" y="10"/>
                </a:lnTo>
                <a:lnTo>
                  <a:pt x="4" y="6"/>
                </a:lnTo>
                <a:lnTo>
                  <a:pt x="8" y="2"/>
                </a:lnTo>
                <a:lnTo>
                  <a:pt x="14" y="0"/>
                </a:lnTo>
                <a:lnTo>
                  <a:pt x="20" y="2"/>
                </a:lnTo>
                <a:lnTo>
                  <a:pt x="24" y="6"/>
                </a:lnTo>
                <a:lnTo>
                  <a:pt x="28" y="10"/>
                </a:lnTo>
                <a:lnTo>
                  <a:pt x="28" y="14"/>
                </a:lnTo>
                <a:lnTo>
                  <a:pt x="28" y="16"/>
                </a:lnTo>
                <a:close/>
              </a:path>
            </a:pathLst>
          </a:custGeom>
          <a:solidFill>
            <a:srgbClr val="0092C8"/>
          </a:solidFill>
          <a:ln w="9525">
            <a:noFill/>
            <a:round/>
            <a:headEnd/>
            <a:tailEnd/>
          </a:ln>
        </p:spPr>
        <p:txBody>
          <a:bodyPr/>
          <a:lstStyle/>
          <a:p>
            <a:endParaRPr lang="en-US" dirty="0"/>
          </a:p>
        </p:txBody>
      </p:sp>
      <p:sp>
        <p:nvSpPr>
          <p:cNvPr id="22561" name="Freeform 33"/>
          <p:cNvSpPr>
            <a:spLocks/>
          </p:cNvSpPr>
          <p:nvPr/>
        </p:nvSpPr>
        <p:spPr bwMode="auto">
          <a:xfrm>
            <a:off x="3443288" y="3998913"/>
            <a:ext cx="47625" cy="44450"/>
          </a:xfrm>
          <a:custGeom>
            <a:avLst/>
            <a:gdLst/>
            <a:ahLst/>
            <a:cxnLst>
              <a:cxn ang="0">
                <a:pos x="30" y="14"/>
              </a:cxn>
              <a:cxn ang="0">
                <a:pos x="28" y="20"/>
              </a:cxn>
              <a:cxn ang="0">
                <a:pos x="26" y="24"/>
              </a:cxn>
              <a:cxn ang="0">
                <a:pos x="20" y="28"/>
              </a:cxn>
              <a:cxn ang="0">
                <a:pos x="16" y="28"/>
              </a:cxn>
              <a:cxn ang="0">
                <a:pos x="10" y="28"/>
              </a:cxn>
              <a:cxn ang="0">
                <a:pos x="6" y="24"/>
              </a:cxn>
              <a:cxn ang="0">
                <a:pos x="2" y="20"/>
              </a:cxn>
              <a:cxn ang="0">
                <a:pos x="0" y="14"/>
              </a:cxn>
              <a:cxn ang="0">
                <a:pos x="2" y="8"/>
              </a:cxn>
              <a:cxn ang="0">
                <a:pos x="6" y="4"/>
              </a:cxn>
              <a:cxn ang="0">
                <a:pos x="10" y="2"/>
              </a:cxn>
              <a:cxn ang="0">
                <a:pos x="16" y="0"/>
              </a:cxn>
              <a:cxn ang="0">
                <a:pos x="20" y="2"/>
              </a:cxn>
              <a:cxn ang="0">
                <a:pos x="26" y="4"/>
              </a:cxn>
              <a:cxn ang="0">
                <a:pos x="28" y="8"/>
              </a:cxn>
              <a:cxn ang="0">
                <a:pos x="28" y="14"/>
              </a:cxn>
              <a:cxn ang="0">
                <a:pos x="30" y="14"/>
              </a:cxn>
            </a:cxnLst>
            <a:rect l="0" t="0" r="r" b="b"/>
            <a:pathLst>
              <a:path w="30" h="28">
                <a:moveTo>
                  <a:pt x="30" y="14"/>
                </a:moveTo>
                <a:lnTo>
                  <a:pt x="28" y="20"/>
                </a:lnTo>
                <a:lnTo>
                  <a:pt x="26" y="24"/>
                </a:lnTo>
                <a:lnTo>
                  <a:pt x="20" y="28"/>
                </a:lnTo>
                <a:lnTo>
                  <a:pt x="16" y="28"/>
                </a:lnTo>
                <a:lnTo>
                  <a:pt x="10" y="28"/>
                </a:lnTo>
                <a:lnTo>
                  <a:pt x="6" y="24"/>
                </a:lnTo>
                <a:lnTo>
                  <a:pt x="2" y="20"/>
                </a:lnTo>
                <a:lnTo>
                  <a:pt x="0" y="14"/>
                </a:lnTo>
                <a:lnTo>
                  <a:pt x="2" y="8"/>
                </a:lnTo>
                <a:lnTo>
                  <a:pt x="6" y="4"/>
                </a:lnTo>
                <a:lnTo>
                  <a:pt x="10" y="2"/>
                </a:lnTo>
                <a:lnTo>
                  <a:pt x="16" y="0"/>
                </a:lnTo>
                <a:lnTo>
                  <a:pt x="20" y="2"/>
                </a:lnTo>
                <a:lnTo>
                  <a:pt x="26" y="4"/>
                </a:lnTo>
                <a:lnTo>
                  <a:pt x="28" y="8"/>
                </a:lnTo>
                <a:lnTo>
                  <a:pt x="28" y="14"/>
                </a:lnTo>
                <a:lnTo>
                  <a:pt x="30" y="14"/>
                </a:lnTo>
                <a:close/>
              </a:path>
            </a:pathLst>
          </a:custGeom>
          <a:solidFill>
            <a:srgbClr val="FFFFFF"/>
          </a:solidFill>
          <a:ln w="9525">
            <a:noFill/>
            <a:round/>
            <a:headEnd/>
            <a:tailEnd/>
          </a:ln>
        </p:spPr>
        <p:txBody>
          <a:bodyPr/>
          <a:lstStyle/>
          <a:p>
            <a:endParaRPr lang="en-US" dirty="0"/>
          </a:p>
        </p:txBody>
      </p:sp>
      <p:sp>
        <p:nvSpPr>
          <p:cNvPr id="22562" name="Freeform 34"/>
          <p:cNvSpPr>
            <a:spLocks/>
          </p:cNvSpPr>
          <p:nvPr/>
        </p:nvSpPr>
        <p:spPr bwMode="auto">
          <a:xfrm>
            <a:off x="3443288" y="3998913"/>
            <a:ext cx="47625" cy="44450"/>
          </a:xfrm>
          <a:custGeom>
            <a:avLst/>
            <a:gdLst/>
            <a:ahLst/>
            <a:cxnLst>
              <a:cxn ang="0">
                <a:pos x="30" y="14"/>
              </a:cxn>
              <a:cxn ang="0">
                <a:pos x="28" y="20"/>
              </a:cxn>
              <a:cxn ang="0">
                <a:pos x="26" y="24"/>
              </a:cxn>
              <a:cxn ang="0">
                <a:pos x="20" y="28"/>
              </a:cxn>
              <a:cxn ang="0">
                <a:pos x="16" y="28"/>
              </a:cxn>
              <a:cxn ang="0">
                <a:pos x="10" y="28"/>
              </a:cxn>
              <a:cxn ang="0">
                <a:pos x="6" y="24"/>
              </a:cxn>
              <a:cxn ang="0">
                <a:pos x="2" y="20"/>
              </a:cxn>
              <a:cxn ang="0">
                <a:pos x="0" y="14"/>
              </a:cxn>
              <a:cxn ang="0">
                <a:pos x="2" y="8"/>
              </a:cxn>
              <a:cxn ang="0">
                <a:pos x="6" y="4"/>
              </a:cxn>
              <a:cxn ang="0">
                <a:pos x="10" y="2"/>
              </a:cxn>
              <a:cxn ang="0">
                <a:pos x="16" y="0"/>
              </a:cxn>
              <a:cxn ang="0">
                <a:pos x="20" y="2"/>
              </a:cxn>
              <a:cxn ang="0">
                <a:pos x="26" y="4"/>
              </a:cxn>
              <a:cxn ang="0">
                <a:pos x="28" y="8"/>
              </a:cxn>
              <a:cxn ang="0">
                <a:pos x="28" y="14"/>
              </a:cxn>
            </a:cxnLst>
            <a:rect l="0" t="0" r="r" b="b"/>
            <a:pathLst>
              <a:path w="30" h="28">
                <a:moveTo>
                  <a:pt x="30" y="14"/>
                </a:moveTo>
                <a:lnTo>
                  <a:pt x="28" y="20"/>
                </a:lnTo>
                <a:lnTo>
                  <a:pt x="26" y="24"/>
                </a:lnTo>
                <a:lnTo>
                  <a:pt x="20" y="28"/>
                </a:lnTo>
                <a:lnTo>
                  <a:pt x="16" y="28"/>
                </a:lnTo>
                <a:lnTo>
                  <a:pt x="10" y="28"/>
                </a:lnTo>
                <a:lnTo>
                  <a:pt x="6" y="24"/>
                </a:lnTo>
                <a:lnTo>
                  <a:pt x="2" y="20"/>
                </a:lnTo>
                <a:lnTo>
                  <a:pt x="0" y="14"/>
                </a:lnTo>
                <a:lnTo>
                  <a:pt x="2" y="8"/>
                </a:lnTo>
                <a:lnTo>
                  <a:pt x="6" y="4"/>
                </a:lnTo>
                <a:lnTo>
                  <a:pt x="10" y="2"/>
                </a:lnTo>
                <a:lnTo>
                  <a:pt x="16" y="0"/>
                </a:lnTo>
                <a:lnTo>
                  <a:pt x="20" y="2"/>
                </a:lnTo>
                <a:lnTo>
                  <a:pt x="26" y="4"/>
                </a:lnTo>
                <a:lnTo>
                  <a:pt x="28" y="8"/>
                </a:lnTo>
                <a:lnTo>
                  <a:pt x="28" y="14"/>
                </a:lnTo>
              </a:path>
            </a:pathLst>
          </a:custGeom>
          <a:noFill/>
          <a:ln w="15875">
            <a:solidFill>
              <a:srgbClr val="FFFFFF"/>
            </a:solidFill>
            <a:prstDash val="solid"/>
            <a:round/>
            <a:headEnd/>
            <a:tailEnd/>
          </a:ln>
        </p:spPr>
        <p:txBody>
          <a:bodyPr/>
          <a:lstStyle/>
          <a:p>
            <a:endParaRPr lang="en-US" dirty="0"/>
          </a:p>
        </p:txBody>
      </p:sp>
      <p:sp>
        <p:nvSpPr>
          <p:cNvPr id="22563" name="Line 35"/>
          <p:cNvSpPr>
            <a:spLocks noChangeShapeType="1"/>
          </p:cNvSpPr>
          <p:nvPr/>
        </p:nvSpPr>
        <p:spPr bwMode="auto">
          <a:xfrm flipV="1">
            <a:off x="1887538" y="4021138"/>
            <a:ext cx="1581150" cy="415925"/>
          </a:xfrm>
          <a:prstGeom prst="line">
            <a:avLst/>
          </a:prstGeom>
          <a:noFill/>
          <a:ln w="25400">
            <a:solidFill>
              <a:srgbClr val="FFFFFF"/>
            </a:solidFill>
            <a:round/>
            <a:headEnd/>
            <a:tailEnd/>
          </a:ln>
        </p:spPr>
        <p:txBody>
          <a:bodyPr/>
          <a:lstStyle/>
          <a:p>
            <a:endParaRPr lang="en-US" dirty="0"/>
          </a:p>
        </p:txBody>
      </p:sp>
      <p:sp>
        <p:nvSpPr>
          <p:cNvPr id="22564" name="Line 36"/>
          <p:cNvSpPr>
            <a:spLocks noChangeShapeType="1"/>
          </p:cNvSpPr>
          <p:nvPr/>
        </p:nvSpPr>
        <p:spPr bwMode="auto">
          <a:xfrm flipV="1">
            <a:off x="1887538" y="4094163"/>
            <a:ext cx="1587" cy="1311275"/>
          </a:xfrm>
          <a:prstGeom prst="line">
            <a:avLst/>
          </a:prstGeom>
          <a:noFill/>
          <a:ln w="12700">
            <a:solidFill>
              <a:srgbClr val="0092C8"/>
            </a:solidFill>
            <a:round/>
            <a:headEnd/>
            <a:tailEnd/>
          </a:ln>
        </p:spPr>
        <p:txBody>
          <a:bodyPr/>
          <a:lstStyle/>
          <a:p>
            <a:endParaRPr lang="en-US" dirty="0"/>
          </a:p>
        </p:txBody>
      </p:sp>
      <p:sp>
        <p:nvSpPr>
          <p:cNvPr id="22565" name="Line 37"/>
          <p:cNvSpPr>
            <a:spLocks noChangeShapeType="1"/>
          </p:cNvSpPr>
          <p:nvPr/>
        </p:nvSpPr>
        <p:spPr bwMode="auto">
          <a:xfrm flipV="1">
            <a:off x="1887538" y="4021138"/>
            <a:ext cx="1581150" cy="415925"/>
          </a:xfrm>
          <a:prstGeom prst="line">
            <a:avLst/>
          </a:prstGeom>
          <a:noFill/>
          <a:ln w="12700">
            <a:solidFill>
              <a:srgbClr val="0092C8"/>
            </a:solidFill>
            <a:round/>
            <a:headEnd/>
            <a:tailEnd/>
          </a:ln>
        </p:spPr>
        <p:txBody>
          <a:bodyPr/>
          <a:lstStyle/>
          <a:p>
            <a:endParaRPr lang="en-US" dirty="0"/>
          </a:p>
        </p:txBody>
      </p:sp>
      <p:sp>
        <p:nvSpPr>
          <p:cNvPr id="22566" name="Freeform 38"/>
          <p:cNvSpPr>
            <a:spLocks/>
          </p:cNvSpPr>
          <p:nvPr/>
        </p:nvSpPr>
        <p:spPr bwMode="auto">
          <a:xfrm>
            <a:off x="3443288" y="3998913"/>
            <a:ext cx="47625" cy="44450"/>
          </a:xfrm>
          <a:custGeom>
            <a:avLst/>
            <a:gdLst/>
            <a:ahLst/>
            <a:cxnLst>
              <a:cxn ang="0">
                <a:pos x="30" y="14"/>
              </a:cxn>
              <a:cxn ang="0">
                <a:pos x="28" y="20"/>
              </a:cxn>
              <a:cxn ang="0">
                <a:pos x="26" y="24"/>
              </a:cxn>
              <a:cxn ang="0">
                <a:pos x="20" y="28"/>
              </a:cxn>
              <a:cxn ang="0">
                <a:pos x="16" y="28"/>
              </a:cxn>
              <a:cxn ang="0">
                <a:pos x="10" y="28"/>
              </a:cxn>
              <a:cxn ang="0">
                <a:pos x="6" y="24"/>
              </a:cxn>
              <a:cxn ang="0">
                <a:pos x="2" y="20"/>
              </a:cxn>
              <a:cxn ang="0">
                <a:pos x="0" y="14"/>
              </a:cxn>
              <a:cxn ang="0">
                <a:pos x="2" y="8"/>
              </a:cxn>
              <a:cxn ang="0">
                <a:pos x="6" y="4"/>
              </a:cxn>
              <a:cxn ang="0">
                <a:pos x="10" y="2"/>
              </a:cxn>
              <a:cxn ang="0">
                <a:pos x="16" y="0"/>
              </a:cxn>
              <a:cxn ang="0">
                <a:pos x="20" y="2"/>
              </a:cxn>
              <a:cxn ang="0">
                <a:pos x="26" y="4"/>
              </a:cxn>
              <a:cxn ang="0">
                <a:pos x="28" y="8"/>
              </a:cxn>
              <a:cxn ang="0">
                <a:pos x="28" y="14"/>
              </a:cxn>
              <a:cxn ang="0">
                <a:pos x="30" y="14"/>
              </a:cxn>
            </a:cxnLst>
            <a:rect l="0" t="0" r="r" b="b"/>
            <a:pathLst>
              <a:path w="30" h="28">
                <a:moveTo>
                  <a:pt x="30" y="14"/>
                </a:moveTo>
                <a:lnTo>
                  <a:pt x="28" y="20"/>
                </a:lnTo>
                <a:lnTo>
                  <a:pt x="26" y="24"/>
                </a:lnTo>
                <a:lnTo>
                  <a:pt x="20" y="28"/>
                </a:lnTo>
                <a:lnTo>
                  <a:pt x="16" y="28"/>
                </a:lnTo>
                <a:lnTo>
                  <a:pt x="10" y="28"/>
                </a:lnTo>
                <a:lnTo>
                  <a:pt x="6" y="24"/>
                </a:lnTo>
                <a:lnTo>
                  <a:pt x="2" y="20"/>
                </a:lnTo>
                <a:lnTo>
                  <a:pt x="0" y="14"/>
                </a:lnTo>
                <a:lnTo>
                  <a:pt x="2" y="8"/>
                </a:lnTo>
                <a:lnTo>
                  <a:pt x="6" y="4"/>
                </a:lnTo>
                <a:lnTo>
                  <a:pt x="10" y="2"/>
                </a:lnTo>
                <a:lnTo>
                  <a:pt x="16" y="0"/>
                </a:lnTo>
                <a:lnTo>
                  <a:pt x="20" y="2"/>
                </a:lnTo>
                <a:lnTo>
                  <a:pt x="26" y="4"/>
                </a:lnTo>
                <a:lnTo>
                  <a:pt x="28" y="8"/>
                </a:lnTo>
                <a:lnTo>
                  <a:pt x="28" y="14"/>
                </a:lnTo>
                <a:lnTo>
                  <a:pt x="30" y="14"/>
                </a:lnTo>
                <a:close/>
              </a:path>
            </a:pathLst>
          </a:custGeom>
          <a:solidFill>
            <a:srgbClr val="0092C8"/>
          </a:solidFill>
          <a:ln w="9525">
            <a:noFill/>
            <a:round/>
            <a:headEnd/>
            <a:tailEnd/>
          </a:ln>
        </p:spPr>
        <p:txBody>
          <a:bodyPr/>
          <a:lstStyle/>
          <a:p>
            <a:endParaRPr lang="en-US" dirty="0"/>
          </a:p>
        </p:txBody>
      </p:sp>
      <p:sp>
        <p:nvSpPr>
          <p:cNvPr id="22567" name="Freeform 39"/>
          <p:cNvSpPr>
            <a:spLocks/>
          </p:cNvSpPr>
          <p:nvPr/>
        </p:nvSpPr>
        <p:spPr bwMode="auto">
          <a:xfrm>
            <a:off x="3109913" y="3360738"/>
            <a:ext cx="44450" cy="44450"/>
          </a:xfrm>
          <a:custGeom>
            <a:avLst/>
            <a:gdLst/>
            <a:ahLst/>
            <a:cxnLst>
              <a:cxn ang="0">
                <a:pos x="28" y="14"/>
              </a:cxn>
              <a:cxn ang="0">
                <a:pos x="26" y="20"/>
              </a:cxn>
              <a:cxn ang="0">
                <a:pos x="24" y="24"/>
              </a:cxn>
              <a:cxn ang="0">
                <a:pos x="20" y="28"/>
              </a:cxn>
              <a:cxn ang="0">
                <a:pos x="14" y="28"/>
              </a:cxn>
              <a:cxn ang="0">
                <a:pos x="8" y="28"/>
              </a:cxn>
              <a:cxn ang="0">
                <a:pos x="4" y="24"/>
              </a:cxn>
              <a:cxn ang="0">
                <a:pos x="0" y="20"/>
              </a:cxn>
              <a:cxn ang="0">
                <a:pos x="0" y="14"/>
              </a:cxn>
              <a:cxn ang="0">
                <a:pos x="0" y="8"/>
              </a:cxn>
              <a:cxn ang="0">
                <a:pos x="4" y="4"/>
              </a:cxn>
              <a:cxn ang="0">
                <a:pos x="8" y="0"/>
              </a:cxn>
              <a:cxn ang="0">
                <a:pos x="14" y="0"/>
              </a:cxn>
              <a:cxn ang="0">
                <a:pos x="20" y="0"/>
              </a:cxn>
              <a:cxn ang="0">
                <a:pos x="24" y="4"/>
              </a:cxn>
              <a:cxn ang="0">
                <a:pos x="26" y="8"/>
              </a:cxn>
              <a:cxn ang="0">
                <a:pos x="26" y="14"/>
              </a:cxn>
              <a:cxn ang="0">
                <a:pos x="28" y="14"/>
              </a:cxn>
            </a:cxnLst>
            <a:rect l="0" t="0" r="r" b="b"/>
            <a:pathLst>
              <a:path w="28" h="28">
                <a:moveTo>
                  <a:pt x="28" y="14"/>
                </a:moveTo>
                <a:lnTo>
                  <a:pt x="26" y="20"/>
                </a:lnTo>
                <a:lnTo>
                  <a:pt x="24" y="24"/>
                </a:lnTo>
                <a:lnTo>
                  <a:pt x="20" y="28"/>
                </a:lnTo>
                <a:lnTo>
                  <a:pt x="14" y="28"/>
                </a:lnTo>
                <a:lnTo>
                  <a:pt x="8" y="28"/>
                </a:lnTo>
                <a:lnTo>
                  <a:pt x="4" y="24"/>
                </a:lnTo>
                <a:lnTo>
                  <a:pt x="0" y="20"/>
                </a:lnTo>
                <a:lnTo>
                  <a:pt x="0" y="14"/>
                </a:lnTo>
                <a:lnTo>
                  <a:pt x="0" y="8"/>
                </a:lnTo>
                <a:lnTo>
                  <a:pt x="4" y="4"/>
                </a:lnTo>
                <a:lnTo>
                  <a:pt x="8" y="0"/>
                </a:lnTo>
                <a:lnTo>
                  <a:pt x="14" y="0"/>
                </a:lnTo>
                <a:lnTo>
                  <a:pt x="20" y="0"/>
                </a:lnTo>
                <a:lnTo>
                  <a:pt x="24" y="4"/>
                </a:lnTo>
                <a:lnTo>
                  <a:pt x="26" y="8"/>
                </a:lnTo>
                <a:lnTo>
                  <a:pt x="26" y="14"/>
                </a:lnTo>
                <a:lnTo>
                  <a:pt x="28" y="14"/>
                </a:lnTo>
                <a:close/>
              </a:path>
            </a:pathLst>
          </a:custGeom>
          <a:solidFill>
            <a:srgbClr val="FFFFFF"/>
          </a:solidFill>
          <a:ln w="9525">
            <a:noFill/>
            <a:round/>
            <a:headEnd/>
            <a:tailEnd/>
          </a:ln>
        </p:spPr>
        <p:txBody>
          <a:bodyPr/>
          <a:lstStyle/>
          <a:p>
            <a:endParaRPr lang="en-US" dirty="0"/>
          </a:p>
        </p:txBody>
      </p:sp>
      <p:sp>
        <p:nvSpPr>
          <p:cNvPr id="22568" name="Freeform 40"/>
          <p:cNvSpPr>
            <a:spLocks/>
          </p:cNvSpPr>
          <p:nvPr/>
        </p:nvSpPr>
        <p:spPr bwMode="auto">
          <a:xfrm>
            <a:off x="3109913" y="3360738"/>
            <a:ext cx="44450" cy="44450"/>
          </a:xfrm>
          <a:custGeom>
            <a:avLst/>
            <a:gdLst/>
            <a:ahLst/>
            <a:cxnLst>
              <a:cxn ang="0">
                <a:pos x="28" y="14"/>
              </a:cxn>
              <a:cxn ang="0">
                <a:pos x="26" y="20"/>
              </a:cxn>
              <a:cxn ang="0">
                <a:pos x="24" y="24"/>
              </a:cxn>
              <a:cxn ang="0">
                <a:pos x="20" y="28"/>
              </a:cxn>
              <a:cxn ang="0">
                <a:pos x="14" y="28"/>
              </a:cxn>
              <a:cxn ang="0">
                <a:pos x="8" y="28"/>
              </a:cxn>
              <a:cxn ang="0">
                <a:pos x="4" y="24"/>
              </a:cxn>
              <a:cxn ang="0">
                <a:pos x="0" y="20"/>
              </a:cxn>
              <a:cxn ang="0">
                <a:pos x="0" y="14"/>
              </a:cxn>
              <a:cxn ang="0">
                <a:pos x="0" y="8"/>
              </a:cxn>
              <a:cxn ang="0">
                <a:pos x="4" y="4"/>
              </a:cxn>
              <a:cxn ang="0">
                <a:pos x="8" y="0"/>
              </a:cxn>
              <a:cxn ang="0">
                <a:pos x="14" y="0"/>
              </a:cxn>
              <a:cxn ang="0">
                <a:pos x="20" y="0"/>
              </a:cxn>
              <a:cxn ang="0">
                <a:pos x="24" y="4"/>
              </a:cxn>
              <a:cxn ang="0">
                <a:pos x="26" y="8"/>
              </a:cxn>
              <a:cxn ang="0">
                <a:pos x="26" y="14"/>
              </a:cxn>
            </a:cxnLst>
            <a:rect l="0" t="0" r="r" b="b"/>
            <a:pathLst>
              <a:path w="28" h="28">
                <a:moveTo>
                  <a:pt x="28" y="14"/>
                </a:moveTo>
                <a:lnTo>
                  <a:pt x="26" y="20"/>
                </a:lnTo>
                <a:lnTo>
                  <a:pt x="24" y="24"/>
                </a:lnTo>
                <a:lnTo>
                  <a:pt x="20" y="28"/>
                </a:lnTo>
                <a:lnTo>
                  <a:pt x="14" y="28"/>
                </a:lnTo>
                <a:lnTo>
                  <a:pt x="8" y="28"/>
                </a:lnTo>
                <a:lnTo>
                  <a:pt x="4" y="24"/>
                </a:lnTo>
                <a:lnTo>
                  <a:pt x="0" y="20"/>
                </a:lnTo>
                <a:lnTo>
                  <a:pt x="0" y="14"/>
                </a:lnTo>
                <a:lnTo>
                  <a:pt x="0" y="8"/>
                </a:lnTo>
                <a:lnTo>
                  <a:pt x="4" y="4"/>
                </a:lnTo>
                <a:lnTo>
                  <a:pt x="8" y="0"/>
                </a:lnTo>
                <a:lnTo>
                  <a:pt x="14" y="0"/>
                </a:lnTo>
                <a:lnTo>
                  <a:pt x="20" y="0"/>
                </a:lnTo>
                <a:lnTo>
                  <a:pt x="24" y="4"/>
                </a:lnTo>
                <a:lnTo>
                  <a:pt x="26" y="8"/>
                </a:lnTo>
                <a:lnTo>
                  <a:pt x="26" y="14"/>
                </a:lnTo>
              </a:path>
            </a:pathLst>
          </a:custGeom>
          <a:noFill/>
          <a:ln w="15875">
            <a:solidFill>
              <a:srgbClr val="FFFFFF"/>
            </a:solidFill>
            <a:prstDash val="solid"/>
            <a:round/>
            <a:headEnd/>
            <a:tailEnd/>
          </a:ln>
        </p:spPr>
        <p:txBody>
          <a:bodyPr/>
          <a:lstStyle/>
          <a:p>
            <a:endParaRPr lang="en-US" dirty="0"/>
          </a:p>
        </p:txBody>
      </p:sp>
      <p:sp>
        <p:nvSpPr>
          <p:cNvPr id="22569" name="Freeform 41"/>
          <p:cNvSpPr>
            <a:spLocks/>
          </p:cNvSpPr>
          <p:nvPr/>
        </p:nvSpPr>
        <p:spPr bwMode="auto">
          <a:xfrm>
            <a:off x="3109913" y="3360738"/>
            <a:ext cx="44450" cy="44450"/>
          </a:xfrm>
          <a:custGeom>
            <a:avLst/>
            <a:gdLst/>
            <a:ahLst/>
            <a:cxnLst>
              <a:cxn ang="0">
                <a:pos x="28" y="14"/>
              </a:cxn>
              <a:cxn ang="0">
                <a:pos x="26" y="20"/>
              </a:cxn>
              <a:cxn ang="0">
                <a:pos x="24" y="24"/>
              </a:cxn>
              <a:cxn ang="0">
                <a:pos x="20" y="28"/>
              </a:cxn>
              <a:cxn ang="0">
                <a:pos x="14" y="28"/>
              </a:cxn>
              <a:cxn ang="0">
                <a:pos x="8" y="28"/>
              </a:cxn>
              <a:cxn ang="0">
                <a:pos x="4" y="24"/>
              </a:cxn>
              <a:cxn ang="0">
                <a:pos x="0" y="20"/>
              </a:cxn>
              <a:cxn ang="0">
                <a:pos x="0" y="14"/>
              </a:cxn>
              <a:cxn ang="0">
                <a:pos x="0" y="8"/>
              </a:cxn>
              <a:cxn ang="0">
                <a:pos x="4" y="4"/>
              </a:cxn>
              <a:cxn ang="0">
                <a:pos x="8" y="0"/>
              </a:cxn>
              <a:cxn ang="0">
                <a:pos x="14" y="0"/>
              </a:cxn>
              <a:cxn ang="0">
                <a:pos x="20" y="0"/>
              </a:cxn>
              <a:cxn ang="0">
                <a:pos x="24" y="4"/>
              </a:cxn>
              <a:cxn ang="0">
                <a:pos x="26" y="8"/>
              </a:cxn>
              <a:cxn ang="0">
                <a:pos x="26" y="14"/>
              </a:cxn>
              <a:cxn ang="0">
                <a:pos x="28" y="14"/>
              </a:cxn>
            </a:cxnLst>
            <a:rect l="0" t="0" r="r" b="b"/>
            <a:pathLst>
              <a:path w="28" h="28">
                <a:moveTo>
                  <a:pt x="28" y="14"/>
                </a:moveTo>
                <a:lnTo>
                  <a:pt x="26" y="20"/>
                </a:lnTo>
                <a:lnTo>
                  <a:pt x="24" y="24"/>
                </a:lnTo>
                <a:lnTo>
                  <a:pt x="20" y="28"/>
                </a:lnTo>
                <a:lnTo>
                  <a:pt x="14" y="28"/>
                </a:lnTo>
                <a:lnTo>
                  <a:pt x="8" y="28"/>
                </a:lnTo>
                <a:lnTo>
                  <a:pt x="4" y="24"/>
                </a:lnTo>
                <a:lnTo>
                  <a:pt x="0" y="20"/>
                </a:lnTo>
                <a:lnTo>
                  <a:pt x="0" y="14"/>
                </a:lnTo>
                <a:lnTo>
                  <a:pt x="0" y="8"/>
                </a:lnTo>
                <a:lnTo>
                  <a:pt x="4" y="4"/>
                </a:lnTo>
                <a:lnTo>
                  <a:pt x="8" y="0"/>
                </a:lnTo>
                <a:lnTo>
                  <a:pt x="14" y="0"/>
                </a:lnTo>
                <a:lnTo>
                  <a:pt x="20" y="0"/>
                </a:lnTo>
                <a:lnTo>
                  <a:pt x="24" y="4"/>
                </a:lnTo>
                <a:lnTo>
                  <a:pt x="26" y="8"/>
                </a:lnTo>
                <a:lnTo>
                  <a:pt x="26" y="14"/>
                </a:lnTo>
                <a:lnTo>
                  <a:pt x="28" y="14"/>
                </a:lnTo>
                <a:close/>
              </a:path>
            </a:pathLst>
          </a:custGeom>
          <a:solidFill>
            <a:srgbClr val="0092C8"/>
          </a:solidFill>
          <a:ln w="9525">
            <a:noFill/>
            <a:round/>
            <a:headEnd/>
            <a:tailEnd/>
          </a:ln>
        </p:spPr>
        <p:txBody>
          <a:bodyPr/>
          <a:lstStyle/>
          <a:p>
            <a:endParaRPr lang="en-US" dirty="0"/>
          </a:p>
        </p:txBody>
      </p:sp>
      <p:sp>
        <p:nvSpPr>
          <p:cNvPr id="22570" name="Freeform 42"/>
          <p:cNvSpPr>
            <a:spLocks/>
          </p:cNvSpPr>
          <p:nvPr/>
        </p:nvSpPr>
        <p:spPr bwMode="auto">
          <a:xfrm>
            <a:off x="446088" y="1349375"/>
            <a:ext cx="209550" cy="209550"/>
          </a:xfrm>
          <a:custGeom>
            <a:avLst/>
            <a:gdLst/>
            <a:ahLst/>
            <a:cxnLst>
              <a:cxn ang="0">
                <a:pos x="132" y="66"/>
              </a:cxn>
              <a:cxn ang="0">
                <a:pos x="132" y="78"/>
              </a:cxn>
              <a:cxn ang="0">
                <a:pos x="128" y="92"/>
              </a:cxn>
              <a:cxn ang="0">
                <a:pos x="122" y="102"/>
              </a:cxn>
              <a:cxn ang="0">
                <a:pos x="114" y="112"/>
              </a:cxn>
              <a:cxn ang="0">
                <a:pos x="104" y="120"/>
              </a:cxn>
              <a:cxn ang="0">
                <a:pos x="92" y="126"/>
              </a:cxn>
              <a:cxn ang="0">
                <a:pos x="80" y="130"/>
              </a:cxn>
              <a:cxn ang="0">
                <a:pos x="66" y="132"/>
              </a:cxn>
              <a:cxn ang="0">
                <a:pos x="54" y="130"/>
              </a:cxn>
              <a:cxn ang="0">
                <a:pos x="40" y="126"/>
              </a:cxn>
              <a:cxn ang="0">
                <a:pos x="30" y="120"/>
              </a:cxn>
              <a:cxn ang="0">
                <a:pos x="20" y="112"/>
              </a:cxn>
              <a:cxn ang="0">
                <a:pos x="12" y="102"/>
              </a:cxn>
              <a:cxn ang="0">
                <a:pos x="6" y="92"/>
              </a:cxn>
              <a:cxn ang="0">
                <a:pos x="2" y="78"/>
              </a:cxn>
              <a:cxn ang="0">
                <a:pos x="0" y="66"/>
              </a:cxn>
              <a:cxn ang="0">
                <a:pos x="2" y="52"/>
              </a:cxn>
              <a:cxn ang="0">
                <a:pos x="6" y="40"/>
              </a:cxn>
              <a:cxn ang="0">
                <a:pos x="12" y="28"/>
              </a:cxn>
              <a:cxn ang="0">
                <a:pos x="20" y="18"/>
              </a:cxn>
              <a:cxn ang="0">
                <a:pos x="30" y="10"/>
              </a:cxn>
              <a:cxn ang="0">
                <a:pos x="40" y="4"/>
              </a:cxn>
              <a:cxn ang="0">
                <a:pos x="54" y="0"/>
              </a:cxn>
              <a:cxn ang="0">
                <a:pos x="66" y="0"/>
              </a:cxn>
              <a:cxn ang="0">
                <a:pos x="80" y="0"/>
              </a:cxn>
              <a:cxn ang="0">
                <a:pos x="92" y="4"/>
              </a:cxn>
              <a:cxn ang="0">
                <a:pos x="104" y="10"/>
              </a:cxn>
              <a:cxn ang="0">
                <a:pos x="114" y="18"/>
              </a:cxn>
              <a:cxn ang="0">
                <a:pos x="122" y="28"/>
              </a:cxn>
              <a:cxn ang="0">
                <a:pos x="128" y="40"/>
              </a:cxn>
              <a:cxn ang="0">
                <a:pos x="132" y="52"/>
              </a:cxn>
              <a:cxn ang="0">
                <a:pos x="132" y="64"/>
              </a:cxn>
              <a:cxn ang="0">
                <a:pos x="132" y="66"/>
              </a:cxn>
            </a:cxnLst>
            <a:rect l="0" t="0" r="r" b="b"/>
            <a:pathLst>
              <a:path w="132" h="132">
                <a:moveTo>
                  <a:pt x="132" y="66"/>
                </a:moveTo>
                <a:lnTo>
                  <a:pt x="132" y="78"/>
                </a:lnTo>
                <a:lnTo>
                  <a:pt x="128" y="92"/>
                </a:lnTo>
                <a:lnTo>
                  <a:pt x="122" y="102"/>
                </a:lnTo>
                <a:lnTo>
                  <a:pt x="114" y="112"/>
                </a:lnTo>
                <a:lnTo>
                  <a:pt x="104" y="120"/>
                </a:lnTo>
                <a:lnTo>
                  <a:pt x="92" y="126"/>
                </a:lnTo>
                <a:lnTo>
                  <a:pt x="80" y="130"/>
                </a:lnTo>
                <a:lnTo>
                  <a:pt x="66" y="132"/>
                </a:lnTo>
                <a:lnTo>
                  <a:pt x="54" y="130"/>
                </a:lnTo>
                <a:lnTo>
                  <a:pt x="40" y="126"/>
                </a:lnTo>
                <a:lnTo>
                  <a:pt x="30" y="120"/>
                </a:lnTo>
                <a:lnTo>
                  <a:pt x="20" y="112"/>
                </a:lnTo>
                <a:lnTo>
                  <a:pt x="12" y="102"/>
                </a:lnTo>
                <a:lnTo>
                  <a:pt x="6" y="92"/>
                </a:lnTo>
                <a:lnTo>
                  <a:pt x="2" y="78"/>
                </a:lnTo>
                <a:lnTo>
                  <a:pt x="0" y="66"/>
                </a:lnTo>
                <a:lnTo>
                  <a:pt x="2" y="52"/>
                </a:lnTo>
                <a:lnTo>
                  <a:pt x="6" y="40"/>
                </a:lnTo>
                <a:lnTo>
                  <a:pt x="12" y="28"/>
                </a:lnTo>
                <a:lnTo>
                  <a:pt x="20" y="18"/>
                </a:lnTo>
                <a:lnTo>
                  <a:pt x="30" y="10"/>
                </a:lnTo>
                <a:lnTo>
                  <a:pt x="40" y="4"/>
                </a:lnTo>
                <a:lnTo>
                  <a:pt x="54" y="0"/>
                </a:lnTo>
                <a:lnTo>
                  <a:pt x="66" y="0"/>
                </a:lnTo>
                <a:lnTo>
                  <a:pt x="80" y="0"/>
                </a:lnTo>
                <a:lnTo>
                  <a:pt x="92" y="4"/>
                </a:lnTo>
                <a:lnTo>
                  <a:pt x="104" y="10"/>
                </a:lnTo>
                <a:lnTo>
                  <a:pt x="114" y="18"/>
                </a:lnTo>
                <a:lnTo>
                  <a:pt x="122" y="28"/>
                </a:lnTo>
                <a:lnTo>
                  <a:pt x="128" y="40"/>
                </a:lnTo>
                <a:lnTo>
                  <a:pt x="132" y="52"/>
                </a:lnTo>
                <a:lnTo>
                  <a:pt x="132" y="64"/>
                </a:lnTo>
                <a:lnTo>
                  <a:pt x="132" y="66"/>
                </a:lnTo>
                <a:close/>
              </a:path>
            </a:pathLst>
          </a:custGeom>
          <a:solidFill>
            <a:srgbClr val="FFFFFF"/>
          </a:solidFill>
          <a:ln w="9525">
            <a:noFill/>
            <a:round/>
            <a:headEnd/>
            <a:tailEnd/>
          </a:ln>
        </p:spPr>
        <p:txBody>
          <a:bodyPr/>
          <a:lstStyle/>
          <a:p>
            <a:endParaRPr lang="en-US" dirty="0"/>
          </a:p>
        </p:txBody>
      </p:sp>
      <p:sp>
        <p:nvSpPr>
          <p:cNvPr id="22571" name="Freeform 43"/>
          <p:cNvSpPr>
            <a:spLocks/>
          </p:cNvSpPr>
          <p:nvPr/>
        </p:nvSpPr>
        <p:spPr bwMode="auto">
          <a:xfrm>
            <a:off x="446088" y="1349375"/>
            <a:ext cx="209550" cy="209550"/>
          </a:xfrm>
          <a:custGeom>
            <a:avLst/>
            <a:gdLst/>
            <a:ahLst/>
            <a:cxnLst>
              <a:cxn ang="0">
                <a:pos x="132" y="66"/>
              </a:cxn>
              <a:cxn ang="0">
                <a:pos x="132" y="78"/>
              </a:cxn>
              <a:cxn ang="0">
                <a:pos x="128" y="92"/>
              </a:cxn>
              <a:cxn ang="0">
                <a:pos x="122" y="102"/>
              </a:cxn>
              <a:cxn ang="0">
                <a:pos x="114" y="112"/>
              </a:cxn>
              <a:cxn ang="0">
                <a:pos x="104" y="120"/>
              </a:cxn>
              <a:cxn ang="0">
                <a:pos x="92" y="126"/>
              </a:cxn>
              <a:cxn ang="0">
                <a:pos x="80" y="130"/>
              </a:cxn>
              <a:cxn ang="0">
                <a:pos x="66" y="132"/>
              </a:cxn>
              <a:cxn ang="0">
                <a:pos x="54" y="130"/>
              </a:cxn>
              <a:cxn ang="0">
                <a:pos x="40" y="126"/>
              </a:cxn>
              <a:cxn ang="0">
                <a:pos x="30" y="120"/>
              </a:cxn>
              <a:cxn ang="0">
                <a:pos x="20" y="112"/>
              </a:cxn>
              <a:cxn ang="0">
                <a:pos x="12" y="102"/>
              </a:cxn>
              <a:cxn ang="0">
                <a:pos x="6" y="92"/>
              </a:cxn>
              <a:cxn ang="0">
                <a:pos x="2" y="78"/>
              </a:cxn>
              <a:cxn ang="0">
                <a:pos x="0" y="66"/>
              </a:cxn>
              <a:cxn ang="0">
                <a:pos x="2" y="52"/>
              </a:cxn>
              <a:cxn ang="0">
                <a:pos x="6" y="40"/>
              </a:cxn>
              <a:cxn ang="0">
                <a:pos x="12" y="28"/>
              </a:cxn>
              <a:cxn ang="0">
                <a:pos x="20" y="18"/>
              </a:cxn>
              <a:cxn ang="0">
                <a:pos x="30" y="10"/>
              </a:cxn>
              <a:cxn ang="0">
                <a:pos x="40" y="4"/>
              </a:cxn>
              <a:cxn ang="0">
                <a:pos x="54" y="0"/>
              </a:cxn>
              <a:cxn ang="0">
                <a:pos x="66" y="0"/>
              </a:cxn>
              <a:cxn ang="0">
                <a:pos x="80" y="0"/>
              </a:cxn>
              <a:cxn ang="0">
                <a:pos x="92" y="4"/>
              </a:cxn>
              <a:cxn ang="0">
                <a:pos x="104" y="10"/>
              </a:cxn>
              <a:cxn ang="0">
                <a:pos x="114" y="18"/>
              </a:cxn>
              <a:cxn ang="0">
                <a:pos x="122" y="28"/>
              </a:cxn>
              <a:cxn ang="0">
                <a:pos x="128" y="40"/>
              </a:cxn>
              <a:cxn ang="0">
                <a:pos x="132" y="52"/>
              </a:cxn>
              <a:cxn ang="0">
                <a:pos x="132" y="64"/>
              </a:cxn>
            </a:cxnLst>
            <a:rect l="0" t="0" r="r" b="b"/>
            <a:pathLst>
              <a:path w="132" h="132">
                <a:moveTo>
                  <a:pt x="132" y="66"/>
                </a:moveTo>
                <a:lnTo>
                  <a:pt x="132" y="78"/>
                </a:lnTo>
                <a:lnTo>
                  <a:pt x="128" y="92"/>
                </a:lnTo>
                <a:lnTo>
                  <a:pt x="122" y="102"/>
                </a:lnTo>
                <a:lnTo>
                  <a:pt x="114" y="112"/>
                </a:lnTo>
                <a:lnTo>
                  <a:pt x="104" y="120"/>
                </a:lnTo>
                <a:lnTo>
                  <a:pt x="92" y="126"/>
                </a:lnTo>
                <a:lnTo>
                  <a:pt x="80" y="130"/>
                </a:lnTo>
                <a:lnTo>
                  <a:pt x="66" y="132"/>
                </a:lnTo>
                <a:lnTo>
                  <a:pt x="54" y="130"/>
                </a:lnTo>
                <a:lnTo>
                  <a:pt x="40" y="126"/>
                </a:lnTo>
                <a:lnTo>
                  <a:pt x="30" y="120"/>
                </a:lnTo>
                <a:lnTo>
                  <a:pt x="20" y="112"/>
                </a:lnTo>
                <a:lnTo>
                  <a:pt x="12" y="102"/>
                </a:lnTo>
                <a:lnTo>
                  <a:pt x="6" y="92"/>
                </a:lnTo>
                <a:lnTo>
                  <a:pt x="2" y="78"/>
                </a:lnTo>
                <a:lnTo>
                  <a:pt x="0" y="66"/>
                </a:lnTo>
                <a:lnTo>
                  <a:pt x="2" y="52"/>
                </a:lnTo>
                <a:lnTo>
                  <a:pt x="6" y="40"/>
                </a:lnTo>
                <a:lnTo>
                  <a:pt x="12" y="28"/>
                </a:lnTo>
                <a:lnTo>
                  <a:pt x="20" y="18"/>
                </a:lnTo>
                <a:lnTo>
                  <a:pt x="30" y="10"/>
                </a:lnTo>
                <a:lnTo>
                  <a:pt x="40" y="4"/>
                </a:lnTo>
                <a:lnTo>
                  <a:pt x="54" y="0"/>
                </a:lnTo>
                <a:lnTo>
                  <a:pt x="66" y="0"/>
                </a:lnTo>
                <a:lnTo>
                  <a:pt x="80" y="0"/>
                </a:lnTo>
                <a:lnTo>
                  <a:pt x="92" y="4"/>
                </a:lnTo>
                <a:lnTo>
                  <a:pt x="104" y="10"/>
                </a:lnTo>
                <a:lnTo>
                  <a:pt x="114" y="18"/>
                </a:lnTo>
                <a:lnTo>
                  <a:pt x="122" y="28"/>
                </a:lnTo>
                <a:lnTo>
                  <a:pt x="128" y="40"/>
                </a:lnTo>
                <a:lnTo>
                  <a:pt x="132" y="52"/>
                </a:lnTo>
                <a:lnTo>
                  <a:pt x="132" y="64"/>
                </a:lnTo>
              </a:path>
            </a:pathLst>
          </a:custGeom>
          <a:noFill/>
          <a:ln w="12700">
            <a:solidFill>
              <a:srgbClr val="0092C8"/>
            </a:solidFill>
            <a:prstDash val="solid"/>
            <a:round/>
            <a:headEnd/>
            <a:tailEnd/>
          </a:ln>
        </p:spPr>
        <p:txBody>
          <a:bodyPr/>
          <a:lstStyle/>
          <a:p>
            <a:endParaRPr lang="en-US" dirty="0"/>
          </a:p>
        </p:txBody>
      </p:sp>
      <p:sp>
        <p:nvSpPr>
          <p:cNvPr id="22572" name="Freeform 44"/>
          <p:cNvSpPr>
            <a:spLocks/>
          </p:cNvSpPr>
          <p:nvPr/>
        </p:nvSpPr>
        <p:spPr bwMode="auto">
          <a:xfrm>
            <a:off x="446088" y="4078288"/>
            <a:ext cx="209550" cy="209550"/>
          </a:xfrm>
          <a:custGeom>
            <a:avLst/>
            <a:gdLst/>
            <a:ahLst/>
            <a:cxnLst>
              <a:cxn ang="0">
                <a:pos x="132" y="66"/>
              </a:cxn>
              <a:cxn ang="0">
                <a:pos x="132" y="80"/>
              </a:cxn>
              <a:cxn ang="0">
                <a:pos x="128" y="92"/>
              </a:cxn>
              <a:cxn ang="0">
                <a:pos x="122" y="104"/>
              </a:cxn>
              <a:cxn ang="0">
                <a:pos x="114" y="114"/>
              </a:cxn>
              <a:cxn ang="0">
                <a:pos x="104" y="122"/>
              </a:cxn>
              <a:cxn ang="0">
                <a:pos x="92" y="128"/>
              </a:cxn>
              <a:cxn ang="0">
                <a:pos x="80" y="132"/>
              </a:cxn>
              <a:cxn ang="0">
                <a:pos x="66" y="132"/>
              </a:cxn>
              <a:cxn ang="0">
                <a:pos x="54" y="132"/>
              </a:cxn>
              <a:cxn ang="0">
                <a:pos x="42" y="128"/>
              </a:cxn>
              <a:cxn ang="0">
                <a:pos x="30" y="122"/>
              </a:cxn>
              <a:cxn ang="0">
                <a:pos x="20" y="114"/>
              </a:cxn>
              <a:cxn ang="0">
                <a:pos x="12" y="104"/>
              </a:cxn>
              <a:cxn ang="0">
                <a:pos x="6" y="92"/>
              </a:cxn>
              <a:cxn ang="0">
                <a:pos x="2" y="80"/>
              </a:cxn>
              <a:cxn ang="0">
                <a:pos x="0" y="66"/>
              </a:cxn>
              <a:cxn ang="0">
                <a:pos x="2" y="54"/>
              </a:cxn>
              <a:cxn ang="0">
                <a:pos x="6" y="40"/>
              </a:cxn>
              <a:cxn ang="0">
                <a:pos x="12" y="30"/>
              </a:cxn>
              <a:cxn ang="0">
                <a:pos x="20" y="20"/>
              </a:cxn>
              <a:cxn ang="0">
                <a:pos x="30" y="12"/>
              </a:cxn>
              <a:cxn ang="0">
                <a:pos x="42" y="6"/>
              </a:cxn>
              <a:cxn ang="0">
                <a:pos x="54" y="2"/>
              </a:cxn>
              <a:cxn ang="0">
                <a:pos x="66" y="0"/>
              </a:cxn>
              <a:cxn ang="0">
                <a:pos x="80" y="2"/>
              </a:cxn>
              <a:cxn ang="0">
                <a:pos x="92" y="6"/>
              </a:cxn>
              <a:cxn ang="0">
                <a:pos x="104" y="12"/>
              </a:cxn>
              <a:cxn ang="0">
                <a:pos x="114" y="20"/>
              </a:cxn>
              <a:cxn ang="0">
                <a:pos x="122" y="30"/>
              </a:cxn>
              <a:cxn ang="0">
                <a:pos x="128" y="40"/>
              </a:cxn>
              <a:cxn ang="0">
                <a:pos x="132" y="54"/>
              </a:cxn>
              <a:cxn ang="0">
                <a:pos x="132" y="64"/>
              </a:cxn>
              <a:cxn ang="0">
                <a:pos x="132" y="66"/>
              </a:cxn>
            </a:cxnLst>
            <a:rect l="0" t="0" r="r" b="b"/>
            <a:pathLst>
              <a:path w="132" h="132">
                <a:moveTo>
                  <a:pt x="132" y="66"/>
                </a:moveTo>
                <a:lnTo>
                  <a:pt x="132" y="80"/>
                </a:lnTo>
                <a:lnTo>
                  <a:pt x="128" y="92"/>
                </a:lnTo>
                <a:lnTo>
                  <a:pt x="122" y="104"/>
                </a:lnTo>
                <a:lnTo>
                  <a:pt x="114" y="114"/>
                </a:lnTo>
                <a:lnTo>
                  <a:pt x="104" y="122"/>
                </a:lnTo>
                <a:lnTo>
                  <a:pt x="92" y="128"/>
                </a:lnTo>
                <a:lnTo>
                  <a:pt x="80" y="132"/>
                </a:lnTo>
                <a:lnTo>
                  <a:pt x="66" y="132"/>
                </a:lnTo>
                <a:lnTo>
                  <a:pt x="54" y="132"/>
                </a:lnTo>
                <a:lnTo>
                  <a:pt x="42" y="128"/>
                </a:lnTo>
                <a:lnTo>
                  <a:pt x="30" y="122"/>
                </a:lnTo>
                <a:lnTo>
                  <a:pt x="20" y="114"/>
                </a:lnTo>
                <a:lnTo>
                  <a:pt x="12" y="104"/>
                </a:lnTo>
                <a:lnTo>
                  <a:pt x="6" y="92"/>
                </a:lnTo>
                <a:lnTo>
                  <a:pt x="2" y="80"/>
                </a:lnTo>
                <a:lnTo>
                  <a:pt x="0" y="66"/>
                </a:lnTo>
                <a:lnTo>
                  <a:pt x="2" y="54"/>
                </a:lnTo>
                <a:lnTo>
                  <a:pt x="6" y="40"/>
                </a:lnTo>
                <a:lnTo>
                  <a:pt x="12" y="30"/>
                </a:lnTo>
                <a:lnTo>
                  <a:pt x="20" y="20"/>
                </a:lnTo>
                <a:lnTo>
                  <a:pt x="30" y="12"/>
                </a:lnTo>
                <a:lnTo>
                  <a:pt x="42" y="6"/>
                </a:lnTo>
                <a:lnTo>
                  <a:pt x="54" y="2"/>
                </a:lnTo>
                <a:lnTo>
                  <a:pt x="66" y="0"/>
                </a:lnTo>
                <a:lnTo>
                  <a:pt x="80" y="2"/>
                </a:lnTo>
                <a:lnTo>
                  <a:pt x="92" y="6"/>
                </a:lnTo>
                <a:lnTo>
                  <a:pt x="104" y="12"/>
                </a:lnTo>
                <a:lnTo>
                  <a:pt x="114" y="20"/>
                </a:lnTo>
                <a:lnTo>
                  <a:pt x="122" y="30"/>
                </a:lnTo>
                <a:lnTo>
                  <a:pt x="128" y="40"/>
                </a:lnTo>
                <a:lnTo>
                  <a:pt x="132" y="54"/>
                </a:lnTo>
                <a:lnTo>
                  <a:pt x="132" y="64"/>
                </a:lnTo>
                <a:lnTo>
                  <a:pt x="132" y="66"/>
                </a:lnTo>
                <a:close/>
              </a:path>
            </a:pathLst>
          </a:custGeom>
          <a:solidFill>
            <a:srgbClr val="FFFFFF"/>
          </a:solidFill>
          <a:ln w="9525">
            <a:noFill/>
            <a:round/>
            <a:headEnd/>
            <a:tailEnd/>
          </a:ln>
        </p:spPr>
        <p:txBody>
          <a:bodyPr/>
          <a:lstStyle/>
          <a:p>
            <a:endParaRPr lang="en-US" dirty="0"/>
          </a:p>
        </p:txBody>
      </p:sp>
      <p:sp>
        <p:nvSpPr>
          <p:cNvPr id="22573" name="Freeform 45"/>
          <p:cNvSpPr>
            <a:spLocks/>
          </p:cNvSpPr>
          <p:nvPr/>
        </p:nvSpPr>
        <p:spPr bwMode="auto">
          <a:xfrm>
            <a:off x="446088" y="4078288"/>
            <a:ext cx="209550" cy="209550"/>
          </a:xfrm>
          <a:custGeom>
            <a:avLst/>
            <a:gdLst/>
            <a:ahLst/>
            <a:cxnLst>
              <a:cxn ang="0">
                <a:pos x="132" y="66"/>
              </a:cxn>
              <a:cxn ang="0">
                <a:pos x="132" y="80"/>
              </a:cxn>
              <a:cxn ang="0">
                <a:pos x="128" y="92"/>
              </a:cxn>
              <a:cxn ang="0">
                <a:pos x="122" y="104"/>
              </a:cxn>
              <a:cxn ang="0">
                <a:pos x="114" y="114"/>
              </a:cxn>
              <a:cxn ang="0">
                <a:pos x="104" y="122"/>
              </a:cxn>
              <a:cxn ang="0">
                <a:pos x="92" y="128"/>
              </a:cxn>
              <a:cxn ang="0">
                <a:pos x="80" y="132"/>
              </a:cxn>
              <a:cxn ang="0">
                <a:pos x="66" y="132"/>
              </a:cxn>
              <a:cxn ang="0">
                <a:pos x="54" y="132"/>
              </a:cxn>
              <a:cxn ang="0">
                <a:pos x="42" y="128"/>
              </a:cxn>
              <a:cxn ang="0">
                <a:pos x="30" y="122"/>
              </a:cxn>
              <a:cxn ang="0">
                <a:pos x="20" y="114"/>
              </a:cxn>
              <a:cxn ang="0">
                <a:pos x="12" y="104"/>
              </a:cxn>
              <a:cxn ang="0">
                <a:pos x="6" y="92"/>
              </a:cxn>
              <a:cxn ang="0">
                <a:pos x="2" y="80"/>
              </a:cxn>
              <a:cxn ang="0">
                <a:pos x="0" y="66"/>
              </a:cxn>
              <a:cxn ang="0">
                <a:pos x="2" y="54"/>
              </a:cxn>
              <a:cxn ang="0">
                <a:pos x="6" y="40"/>
              </a:cxn>
              <a:cxn ang="0">
                <a:pos x="12" y="30"/>
              </a:cxn>
              <a:cxn ang="0">
                <a:pos x="20" y="20"/>
              </a:cxn>
              <a:cxn ang="0">
                <a:pos x="30" y="12"/>
              </a:cxn>
              <a:cxn ang="0">
                <a:pos x="42" y="6"/>
              </a:cxn>
              <a:cxn ang="0">
                <a:pos x="54" y="2"/>
              </a:cxn>
              <a:cxn ang="0">
                <a:pos x="66" y="0"/>
              </a:cxn>
              <a:cxn ang="0">
                <a:pos x="80" y="2"/>
              </a:cxn>
              <a:cxn ang="0">
                <a:pos x="92" y="6"/>
              </a:cxn>
              <a:cxn ang="0">
                <a:pos x="104" y="12"/>
              </a:cxn>
              <a:cxn ang="0">
                <a:pos x="114" y="20"/>
              </a:cxn>
              <a:cxn ang="0">
                <a:pos x="122" y="30"/>
              </a:cxn>
              <a:cxn ang="0">
                <a:pos x="128" y="40"/>
              </a:cxn>
              <a:cxn ang="0">
                <a:pos x="132" y="54"/>
              </a:cxn>
              <a:cxn ang="0">
                <a:pos x="132" y="64"/>
              </a:cxn>
            </a:cxnLst>
            <a:rect l="0" t="0" r="r" b="b"/>
            <a:pathLst>
              <a:path w="132" h="132">
                <a:moveTo>
                  <a:pt x="132" y="66"/>
                </a:moveTo>
                <a:lnTo>
                  <a:pt x="132" y="80"/>
                </a:lnTo>
                <a:lnTo>
                  <a:pt x="128" y="92"/>
                </a:lnTo>
                <a:lnTo>
                  <a:pt x="122" y="104"/>
                </a:lnTo>
                <a:lnTo>
                  <a:pt x="114" y="114"/>
                </a:lnTo>
                <a:lnTo>
                  <a:pt x="104" y="122"/>
                </a:lnTo>
                <a:lnTo>
                  <a:pt x="92" y="128"/>
                </a:lnTo>
                <a:lnTo>
                  <a:pt x="80" y="132"/>
                </a:lnTo>
                <a:lnTo>
                  <a:pt x="66" y="132"/>
                </a:lnTo>
                <a:lnTo>
                  <a:pt x="54" y="132"/>
                </a:lnTo>
                <a:lnTo>
                  <a:pt x="42" y="128"/>
                </a:lnTo>
                <a:lnTo>
                  <a:pt x="30" y="122"/>
                </a:lnTo>
                <a:lnTo>
                  <a:pt x="20" y="114"/>
                </a:lnTo>
                <a:lnTo>
                  <a:pt x="12" y="104"/>
                </a:lnTo>
                <a:lnTo>
                  <a:pt x="6" y="92"/>
                </a:lnTo>
                <a:lnTo>
                  <a:pt x="2" y="80"/>
                </a:lnTo>
                <a:lnTo>
                  <a:pt x="0" y="66"/>
                </a:lnTo>
                <a:lnTo>
                  <a:pt x="2" y="54"/>
                </a:lnTo>
                <a:lnTo>
                  <a:pt x="6" y="40"/>
                </a:lnTo>
                <a:lnTo>
                  <a:pt x="12" y="30"/>
                </a:lnTo>
                <a:lnTo>
                  <a:pt x="20" y="20"/>
                </a:lnTo>
                <a:lnTo>
                  <a:pt x="30" y="12"/>
                </a:lnTo>
                <a:lnTo>
                  <a:pt x="42" y="6"/>
                </a:lnTo>
                <a:lnTo>
                  <a:pt x="54" y="2"/>
                </a:lnTo>
                <a:lnTo>
                  <a:pt x="66" y="0"/>
                </a:lnTo>
                <a:lnTo>
                  <a:pt x="80" y="2"/>
                </a:lnTo>
                <a:lnTo>
                  <a:pt x="92" y="6"/>
                </a:lnTo>
                <a:lnTo>
                  <a:pt x="104" y="12"/>
                </a:lnTo>
                <a:lnTo>
                  <a:pt x="114" y="20"/>
                </a:lnTo>
                <a:lnTo>
                  <a:pt x="122" y="30"/>
                </a:lnTo>
                <a:lnTo>
                  <a:pt x="128" y="40"/>
                </a:lnTo>
                <a:lnTo>
                  <a:pt x="132" y="54"/>
                </a:lnTo>
                <a:lnTo>
                  <a:pt x="132" y="64"/>
                </a:lnTo>
              </a:path>
            </a:pathLst>
          </a:custGeom>
          <a:noFill/>
          <a:ln w="12700">
            <a:solidFill>
              <a:srgbClr val="0092C8"/>
            </a:solidFill>
            <a:prstDash val="solid"/>
            <a:round/>
            <a:headEnd/>
            <a:tailEnd/>
          </a:ln>
        </p:spPr>
        <p:txBody>
          <a:bodyPr/>
          <a:lstStyle/>
          <a:p>
            <a:endParaRPr lang="en-US" dirty="0"/>
          </a:p>
        </p:txBody>
      </p:sp>
      <p:sp>
        <p:nvSpPr>
          <p:cNvPr id="22574" name="Freeform 46"/>
          <p:cNvSpPr>
            <a:spLocks/>
          </p:cNvSpPr>
          <p:nvPr/>
        </p:nvSpPr>
        <p:spPr bwMode="auto">
          <a:xfrm>
            <a:off x="446088" y="3189288"/>
            <a:ext cx="209550" cy="209550"/>
          </a:xfrm>
          <a:custGeom>
            <a:avLst/>
            <a:gdLst/>
            <a:ahLst/>
            <a:cxnLst>
              <a:cxn ang="0">
                <a:pos x="132" y="66"/>
              </a:cxn>
              <a:cxn ang="0">
                <a:pos x="132" y="80"/>
              </a:cxn>
              <a:cxn ang="0">
                <a:pos x="128" y="92"/>
              </a:cxn>
              <a:cxn ang="0">
                <a:pos x="122" y="102"/>
              </a:cxn>
              <a:cxn ang="0">
                <a:pos x="114" y="112"/>
              </a:cxn>
              <a:cxn ang="0">
                <a:pos x="104" y="120"/>
              </a:cxn>
              <a:cxn ang="0">
                <a:pos x="92" y="126"/>
              </a:cxn>
              <a:cxn ang="0">
                <a:pos x="80" y="130"/>
              </a:cxn>
              <a:cxn ang="0">
                <a:pos x="66" y="132"/>
              </a:cxn>
              <a:cxn ang="0">
                <a:pos x="54" y="130"/>
              </a:cxn>
              <a:cxn ang="0">
                <a:pos x="40" y="126"/>
              </a:cxn>
              <a:cxn ang="0">
                <a:pos x="30" y="120"/>
              </a:cxn>
              <a:cxn ang="0">
                <a:pos x="20" y="112"/>
              </a:cxn>
              <a:cxn ang="0">
                <a:pos x="12" y="102"/>
              </a:cxn>
              <a:cxn ang="0">
                <a:pos x="6" y="92"/>
              </a:cxn>
              <a:cxn ang="0">
                <a:pos x="2" y="80"/>
              </a:cxn>
              <a:cxn ang="0">
                <a:pos x="0" y="66"/>
              </a:cxn>
              <a:cxn ang="0">
                <a:pos x="2" y="52"/>
              </a:cxn>
              <a:cxn ang="0">
                <a:pos x="6" y="40"/>
              </a:cxn>
              <a:cxn ang="0">
                <a:pos x="12" y="30"/>
              </a:cxn>
              <a:cxn ang="0">
                <a:pos x="20" y="20"/>
              </a:cxn>
              <a:cxn ang="0">
                <a:pos x="30" y="12"/>
              </a:cxn>
              <a:cxn ang="0">
                <a:pos x="40" y="6"/>
              </a:cxn>
              <a:cxn ang="0">
                <a:pos x="54" y="2"/>
              </a:cxn>
              <a:cxn ang="0">
                <a:pos x="66" y="0"/>
              </a:cxn>
              <a:cxn ang="0">
                <a:pos x="80" y="2"/>
              </a:cxn>
              <a:cxn ang="0">
                <a:pos x="92" y="6"/>
              </a:cxn>
              <a:cxn ang="0">
                <a:pos x="104" y="12"/>
              </a:cxn>
              <a:cxn ang="0">
                <a:pos x="114" y="20"/>
              </a:cxn>
              <a:cxn ang="0">
                <a:pos x="122" y="30"/>
              </a:cxn>
              <a:cxn ang="0">
                <a:pos x="128" y="40"/>
              </a:cxn>
              <a:cxn ang="0">
                <a:pos x="132" y="52"/>
              </a:cxn>
              <a:cxn ang="0">
                <a:pos x="132" y="64"/>
              </a:cxn>
              <a:cxn ang="0">
                <a:pos x="132" y="66"/>
              </a:cxn>
            </a:cxnLst>
            <a:rect l="0" t="0" r="r" b="b"/>
            <a:pathLst>
              <a:path w="132" h="132">
                <a:moveTo>
                  <a:pt x="132" y="66"/>
                </a:moveTo>
                <a:lnTo>
                  <a:pt x="132" y="80"/>
                </a:lnTo>
                <a:lnTo>
                  <a:pt x="128" y="92"/>
                </a:lnTo>
                <a:lnTo>
                  <a:pt x="122" y="102"/>
                </a:lnTo>
                <a:lnTo>
                  <a:pt x="114" y="112"/>
                </a:lnTo>
                <a:lnTo>
                  <a:pt x="104" y="120"/>
                </a:lnTo>
                <a:lnTo>
                  <a:pt x="92" y="126"/>
                </a:lnTo>
                <a:lnTo>
                  <a:pt x="80" y="130"/>
                </a:lnTo>
                <a:lnTo>
                  <a:pt x="66" y="132"/>
                </a:lnTo>
                <a:lnTo>
                  <a:pt x="54" y="130"/>
                </a:lnTo>
                <a:lnTo>
                  <a:pt x="40" y="126"/>
                </a:lnTo>
                <a:lnTo>
                  <a:pt x="30" y="120"/>
                </a:lnTo>
                <a:lnTo>
                  <a:pt x="20" y="112"/>
                </a:lnTo>
                <a:lnTo>
                  <a:pt x="12" y="102"/>
                </a:lnTo>
                <a:lnTo>
                  <a:pt x="6" y="92"/>
                </a:lnTo>
                <a:lnTo>
                  <a:pt x="2" y="80"/>
                </a:lnTo>
                <a:lnTo>
                  <a:pt x="0" y="66"/>
                </a:lnTo>
                <a:lnTo>
                  <a:pt x="2" y="52"/>
                </a:lnTo>
                <a:lnTo>
                  <a:pt x="6" y="40"/>
                </a:lnTo>
                <a:lnTo>
                  <a:pt x="12" y="30"/>
                </a:lnTo>
                <a:lnTo>
                  <a:pt x="20" y="20"/>
                </a:lnTo>
                <a:lnTo>
                  <a:pt x="30" y="12"/>
                </a:lnTo>
                <a:lnTo>
                  <a:pt x="40" y="6"/>
                </a:lnTo>
                <a:lnTo>
                  <a:pt x="54" y="2"/>
                </a:lnTo>
                <a:lnTo>
                  <a:pt x="66" y="0"/>
                </a:lnTo>
                <a:lnTo>
                  <a:pt x="80" y="2"/>
                </a:lnTo>
                <a:lnTo>
                  <a:pt x="92" y="6"/>
                </a:lnTo>
                <a:lnTo>
                  <a:pt x="104" y="12"/>
                </a:lnTo>
                <a:lnTo>
                  <a:pt x="114" y="20"/>
                </a:lnTo>
                <a:lnTo>
                  <a:pt x="122" y="30"/>
                </a:lnTo>
                <a:lnTo>
                  <a:pt x="128" y="40"/>
                </a:lnTo>
                <a:lnTo>
                  <a:pt x="132" y="52"/>
                </a:lnTo>
                <a:lnTo>
                  <a:pt x="132" y="64"/>
                </a:lnTo>
                <a:lnTo>
                  <a:pt x="132" y="66"/>
                </a:lnTo>
                <a:close/>
              </a:path>
            </a:pathLst>
          </a:custGeom>
          <a:solidFill>
            <a:srgbClr val="FFFFFF"/>
          </a:solidFill>
          <a:ln w="9525">
            <a:noFill/>
            <a:round/>
            <a:headEnd/>
            <a:tailEnd/>
          </a:ln>
        </p:spPr>
        <p:txBody>
          <a:bodyPr/>
          <a:lstStyle/>
          <a:p>
            <a:endParaRPr lang="en-US" dirty="0"/>
          </a:p>
        </p:txBody>
      </p:sp>
      <p:sp>
        <p:nvSpPr>
          <p:cNvPr id="22575" name="Freeform 47"/>
          <p:cNvSpPr>
            <a:spLocks/>
          </p:cNvSpPr>
          <p:nvPr/>
        </p:nvSpPr>
        <p:spPr bwMode="auto">
          <a:xfrm>
            <a:off x="446088" y="3189288"/>
            <a:ext cx="209550" cy="209550"/>
          </a:xfrm>
          <a:custGeom>
            <a:avLst/>
            <a:gdLst/>
            <a:ahLst/>
            <a:cxnLst>
              <a:cxn ang="0">
                <a:pos x="132" y="66"/>
              </a:cxn>
              <a:cxn ang="0">
                <a:pos x="132" y="80"/>
              </a:cxn>
              <a:cxn ang="0">
                <a:pos x="128" y="92"/>
              </a:cxn>
              <a:cxn ang="0">
                <a:pos x="122" y="102"/>
              </a:cxn>
              <a:cxn ang="0">
                <a:pos x="114" y="112"/>
              </a:cxn>
              <a:cxn ang="0">
                <a:pos x="104" y="120"/>
              </a:cxn>
              <a:cxn ang="0">
                <a:pos x="92" y="126"/>
              </a:cxn>
              <a:cxn ang="0">
                <a:pos x="80" y="130"/>
              </a:cxn>
              <a:cxn ang="0">
                <a:pos x="66" y="132"/>
              </a:cxn>
              <a:cxn ang="0">
                <a:pos x="54" y="130"/>
              </a:cxn>
              <a:cxn ang="0">
                <a:pos x="40" y="126"/>
              </a:cxn>
              <a:cxn ang="0">
                <a:pos x="30" y="120"/>
              </a:cxn>
              <a:cxn ang="0">
                <a:pos x="20" y="112"/>
              </a:cxn>
              <a:cxn ang="0">
                <a:pos x="12" y="102"/>
              </a:cxn>
              <a:cxn ang="0">
                <a:pos x="6" y="92"/>
              </a:cxn>
              <a:cxn ang="0">
                <a:pos x="2" y="80"/>
              </a:cxn>
              <a:cxn ang="0">
                <a:pos x="0" y="66"/>
              </a:cxn>
              <a:cxn ang="0">
                <a:pos x="2" y="52"/>
              </a:cxn>
              <a:cxn ang="0">
                <a:pos x="6" y="40"/>
              </a:cxn>
              <a:cxn ang="0">
                <a:pos x="12" y="30"/>
              </a:cxn>
              <a:cxn ang="0">
                <a:pos x="20" y="20"/>
              </a:cxn>
              <a:cxn ang="0">
                <a:pos x="30" y="12"/>
              </a:cxn>
              <a:cxn ang="0">
                <a:pos x="40" y="6"/>
              </a:cxn>
              <a:cxn ang="0">
                <a:pos x="54" y="2"/>
              </a:cxn>
              <a:cxn ang="0">
                <a:pos x="66" y="0"/>
              </a:cxn>
              <a:cxn ang="0">
                <a:pos x="80" y="2"/>
              </a:cxn>
              <a:cxn ang="0">
                <a:pos x="92" y="6"/>
              </a:cxn>
              <a:cxn ang="0">
                <a:pos x="104" y="12"/>
              </a:cxn>
              <a:cxn ang="0">
                <a:pos x="114" y="20"/>
              </a:cxn>
              <a:cxn ang="0">
                <a:pos x="122" y="30"/>
              </a:cxn>
              <a:cxn ang="0">
                <a:pos x="128" y="40"/>
              </a:cxn>
              <a:cxn ang="0">
                <a:pos x="132" y="52"/>
              </a:cxn>
              <a:cxn ang="0">
                <a:pos x="132" y="64"/>
              </a:cxn>
            </a:cxnLst>
            <a:rect l="0" t="0" r="r" b="b"/>
            <a:pathLst>
              <a:path w="132" h="132">
                <a:moveTo>
                  <a:pt x="132" y="66"/>
                </a:moveTo>
                <a:lnTo>
                  <a:pt x="132" y="80"/>
                </a:lnTo>
                <a:lnTo>
                  <a:pt x="128" y="92"/>
                </a:lnTo>
                <a:lnTo>
                  <a:pt x="122" y="102"/>
                </a:lnTo>
                <a:lnTo>
                  <a:pt x="114" y="112"/>
                </a:lnTo>
                <a:lnTo>
                  <a:pt x="104" y="120"/>
                </a:lnTo>
                <a:lnTo>
                  <a:pt x="92" y="126"/>
                </a:lnTo>
                <a:lnTo>
                  <a:pt x="80" y="130"/>
                </a:lnTo>
                <a:lnTo>
                  <a:pt x="66" y="132"/>
                </a:lnTo>
                <a:lnTo>
                  <a:pt x="54" y="130"/>
                </a:lnTo>
                <a:lnTo>
                  <a:pt x="40" y="126"/>
                </a:lnTo>
                <a:lnTo>
                  <a:pt x="30" y="120"/>
                </a:lnTo>
                <a:lnTo>
                  <a:pt x="20" y="112"/>
                </a:lnTo>
                <a:lnTo>
                  <a:pt x="12" y="102"/>
                </a:lnTo>
                <a:lnTo>
                  <a:pt x="6" y="92"/>
                </a:lnTo>
                <a:lnTo>
                  <a:pt x="2" y="80"/>
                </a:lnTo>
                <a:lnTo>
                  <a:pt x="0" y="66"/>
                </a:lnTo>
                <a:lnTo>
                  <a:pt x="2" y="52"/>
                </a:lnTo>
                <a:lnTo>
                  <a:pt x="6" y="40"/>
                </a:lnTo>
                <a:lnTo>
                  <a:pt x="12" y="30"/>
                </a:lnTo>
                <a:lnTo>
                  <a:pt x="20" y="20"/>
                </a:lnTo>
                <a:lnTo>
                  <a:pt x="30" y="12"/>
                </a:lnTo>
                <a:lnTo>
                  <a:pt x="40" y="6"/>
                </a:lnTo>
                <a:lnTo>
                  <a:pt x="54" y="2"/>
                </a:lnTo>
                <a:lnTo>
                  <a:pt x="66" y="0"/>
                </a:lnTo>
                <a:lnTo>
                  <a:pt x="80" y="2"/>
                </a:lnTo>
                <a:lnTo>
                  <a:pt x="92" y="6"/>
                </a:lnTo>
                <a:lnTo>
                  <a:pt x="104" y="12"/>
                </a:lnTo>
                <a:lnTo>
                  <a:pt x="114" y="20"/>
                </a:lnTo>
                <a:lnTo>
                  <a:pt x="122" y="30"/>
                </a:lnTo>
                <a:lnTo>
                  <a:pt x="128" y="40"/>
                </a:lnTo>
                <a:lnTo>
                  <a:pt x="132" y="52"/>
                </a:lnTo>
                <a:lnTo>
                  <a:pt x="132" y="64"/>
                </a:lnTo>
              </a:path>
            </a:pathLst>
          </a:custGeom>
          <a:noFill/>
          <a:ln w="12700">
            <a:solidFill>
              <a:srgbClr val="0092C8"/>
            </a:solidFill>
            <a:prstDash val="solid"/>
            <a:round/>
            <a:headEnd/>
            <a:tailEnd/>
          </a:ln>
        </p:spPr>
        <p:txBody>
          <a:bodyPr/>
          <a:lstStyle/>
          <a:p>
            <a:endParaRPr lang="en-US" dirty="0"/>
          </a:p>
        </p:txBody>
      </p:sp>
      <p:sp>
        <p:nvSpPr>
          <p:cNvPr id="22576" name="Line 48"/>
          <p:cNvSpPr>
            <a:spLocks noChangeShapeType="1"/>
          </p:cNvSpPr>
          <p:nvPr/>
        </p:nvSpPr>
        <p:spPr bwMode="auto">
          <a:xfrm>
            <a:off x="1887538" y="3255963"/>
            <a:ext cx="1244600" cy="130175"/>
          </a:xfrm>
          <a:prstGeom prst="line">
            <a:avLst/>
          </a:prstGeom>
          <a:noFill/>
          <a:ln w="12700">
            <a:solidFill>
              <a:srgbClr val="0092C8"/>
            </a:solidFill>
            <a:round/>
            <a:headEnd/>
            <a:tailEnd/>
          </a:ln>
        </p:spPr>
        <p:txBody>
          <a:bodyPr/>
          <a:lstStyle/>
          <a:p>
            <a:endParaRPr lang="en-US" dirty="0"/>
          </a:p>
        </p:txBody>
      </p:sp>
      <p:sp>
        <p:nvSpPr>
          <p:cNvPr id="22577" name="Rectangle 49"/>
          <p:cNvSpPr>
            <a:spLocks noChangeArrowheads="1"/>
          </p:cNvSpPr>
          <p:nvPr/>
        </p:nvSpPr>
        <p:spPr bwMode="auto">
          <a:xfrm>
            <a:off x="450850" y="1358900"/>
            <a:ext cx="1270000" cy="1728788"/>
          </a:xfrm>
          <a:prstGeom prst="rect">
            <a:avLst/>
          </a:prstGeom>
          <a:noFill/>
          <a:ln w="9525">
            <a:noFill/>
            <a:miter lim="800000"/>
            <a:headEnd/>
            <a:tailEnd/>
          </a:ln>
        </p:spPr>
        <p:txBody>
          <a:bodyPr wrap="none" lIns="0" tIns="0" rIns="0" bIns="0">
            <a:spAutoFit/>
          </a:bodyPr>
          <a:lstStyle/>
          <a:p>
            <a:pPr>
              <a:lnSpc>
                <a:spcPct val="90000"/>
              </a:lnSpc>
            </a:pPr>
            <a:r>
              <a:rPr lang="en-US" sz="1400" b="1" dirty="0">
                <a:solidFill>
                  <a:srgbClr val="0092C8"/>
                </a:solidFill>
                <a:latin typeface="Arial" charset="0"/>
              </a:rPr>
              <a:t>      Protein-</a:t>
            </a:r>
          </a:p>
          <a:p>
            <a:pPr>
              <a:lnSpc>
                <a:spcPct val="90000"/>
              </a:lnSpc>
            </a:pPr>
            <a:r>
              <a:rPr lang="en-US" sz="1400" b="1" dirty="0">
                <a:solidFill>
                  <a:srgbClr val="0092C8"/>
                </a:solidFill>
                <a:latin typeface="Arial" charset="0"/>
              </a:rPr>
              <a:t>containing </a:t>
            </a:r>
            <a:endParaRPr lang="en-US" sz="1800" b="1" dirty="0">
              <a:latin typeface="Arial" charset="0"/>
            </a:endParaRPr>
          </a:p>
          <a:p>
            <a:pPr>
              <a:lnSpc>
                <a:spcPct val="90000"/>
              </a:lnSpc>
            </a:pPr>
            <a:r>
              <a:rPr lang="en-US" sz="1400" b="1" dirty="0">
                <a:solidFill>
                  <a:srgbClr val="0092C8"/>
                </a:solidFill>
                <a:latin typeface="Arial" charset="0"/>
              </a:rPr>
              <a:t>vesicles pinch </a:t>
            </a:r>
            <a:endParaRPr lang="en-US" sz="1800" b="1" dirty="0">
              <a:latin typeface="Arial" charset="0"/>
            </a:endParaRPr>
          </a:p>
          <a:p>
            <a:pPr>
              <a:lnSpc>
                <a:spcPct val="90000"/>
              </a:lnSpc>
            </a:pPr>
            <a:r>
              <a:rPr lang="en-US" sz="1400" b="1" dirty="0">
                <a:solidFill>
                  <a:srgbClr val="0092C8"/>
                </a:solidFill>
                <a:latin typeface="Arial" charset="0"/>
              </a:rPr>
              <a:t>off rough ER</a:t>
            </a:r>
            <a:endParaRPr lang="en-US" sz="1800" b="1" dirty="0">
              <a:latin typeface="Arial" charset="0"/>
            </a:endParaRPr>
          </a:p>
          <a:p>
            <a:pPr>
              <a:lnSpc>
                <a:spcPct val="90000"/>
              </a:lnSpc>
            </a:pPr>
            <a:r>
              <a:rPr lang="en-US" sz="1400" b="1" dirty="0">
                <a:solidFill>
                  <a:srgbClr val="0092C8"/>
                </a:solidFill>
                <a:latin typeface="Arial" charset="0"/>
              </a:rPr>
              <a:t>and migrate to </a:t>
            </a:r>
            <a:endParaRPr lang="en-US" sz="1800" b="1" dirty="0">
              <a:latin typeface="Arial" charset="0"/>
            </a:endParaRPr>
          </a:p>
          <a:p>
            <a:pPr>
              <a:lnSpc>
                <a:spcPct val="90000"/>
              </a:lnSpc>
            </a:pPr>
            <a:r>
              <a:rPr lang="en-US" sz="1400" b="1" dirty="0">
                <a:solidFill>
                  <a:srgbClr val="0092C8"/>
                </a:solidFill>
                <a:latin typeface="Arial" charset="0"/>
              </a:rPr>
              <a:t>fuse with </a:t>
            </a:r>
            <a:endParaRPr lang="en-US" sz="1800" b="1" dirty="0">
              <a:latin typeface="Arial" charset="0"/>
            </a:endParaRPr>
          </a:p>
          <a:p>
            <a:pPr>
              <a:lnSpc>
                <a:spcPct val="90000"/>
              </a:lnSpc>
            </a:pPr>
            <a:r>
              <a:rPr lang="en-US" sz="1400" b="1" dirty="0">
                <a:solidFill>
                  <a:srgbClr val="0092C8"/>
                </a:solidFill>
                <a:latin typeface="Arial" charset="0"/>
              </a:rPr>
              <a:t>membranes of</a:t>
            </a:r>
            <a:endParaRPr lang="en-US" sz="1800" b="1" dirty="0">
              <a:latin typeface="Arial" charset="0"/>
            </a:endParaRPr>
          </a:p>
          <a:p>
            <a:pPr>
              <a:lnSpc>
                <a:spcPct val="90000"/>
              </a:lnSpc>
            </a:pPr>
            <a:r>
              <a:rPr lang="en-US" sz="1400" b="1" dirty="0">
                <a:solidFill>
                  <a:srgbClr val="0092C8"/>
                </a:solidFill>
                <a:latin typeface="Arial" charset="0"/>
              </a:rPr>
              <a:t>Golgi </a:t>
            </a:r>
            <a:endParaRPr lang="en-US" sz="1800" b="1" dirty="0">
              <a:latin typeface="Arial" charset="0"/>
            </a:endParaRPr>
          </a:p>
          <a:p>
            <a:pPr>
              <a:lnSpc>
                <a:spcPct val="90000"/>
              </a:lnSpc>
            </a:pPr>
            <a:r>
              <a:rPr lang="en-US" sz="1400" b="1" dirty="0">
                <a:solidFill>
                  <a:srgbClr val="0092C8"/>
                </a:solidFill>
                <a:latin typeface="Arial" charset="0"/>
              </a:rPr>
              <a:t>apparatus.</a:t>
            </a:r>
            <a:endParaRPr lang="en-US" sz="1800" b="1" dirty="0">
              <a:latin typeface="Arial" charset="0"/>
            </a:endParaRPr>
          </a:p>
        </p:txBody>
      </p:sp>
      <p:sp>
        <p:nvSpPr>
          <p:cNvPr id="22578" name="Rectangle 50"/>
          <p:cNvSpPr>
            <a:spLocks noChangeArrowheads="1"/>
          </p:cNvSpPr>
          <p:nvPr/>
        </p:nvSpPr>
        <p:spPr bwMode="auto">
          <a:xfrm>
            <a:off x="450850" y="3197225"/>
            <a:ext cx="1320800" cy="768350"/>
          </a:xfrm>
          <a:prstGeom prst="rect">
            <a:avLst/>
          </a:prstGeom>
          <a:noFill/>
          <a:ln w="9525">
            <a:noFill/>
            <a:miter lim="800000"/>
            <a:headEnd/>
            <a:tailEnd/>
          </a:ln>
        </p:spPr>
        <p:txBody>
          <a:bodyPr wrap="none" lIns="0" tIns="0" rIns="0" bIns="0">
            <a:spAutoFit/>
          </a:bodyPr>
          <a:lstStyle/>
          <a:p>
            <a:pPr>
              <a:lnSpc>
                <a:spcPct val="90000"/>
              </a:lnSpc>
            </a:pPr>
            <a:r>
              <a:rPr lang="en-US" sz="1400" b="1" dirty="0">
                <a:solidFill>
                  <a:srgbClr val="0092C8"/>
                </a:solidFill>
                <a:latin typeface="Arial" charset="0"/>
              </a:rPr>
              <a:t>      Proteins are</a:t>
            </a:r>
          </a:p>
          <a:p>
            <a:pPr>
              <a:lnSpc>
                <a:spcPct val="90000"/>
              </a:lnSpc>
            </a:pPr>
            <a:r>
              <a:rPr lang="en-US" sz="1400" b="1" dirty="0">
                <a:solidFill>
                  <a:srgbClr val="0092C8"/>
                </a:solidFill>
                <a:latin typeface="Arial" charset="0"/>
              </a:rPr>
              <a:t>modified within</a:t>
            </a:r>
            <a:endParaRPr lang="en-US" sz="1800" b="1" dirty="0">
              <a:latin typeface="Arial" charset="0"/>
            </a:endParaRPr>
          </a:p>
          <a:p>
            <a:pPr>
              <a:lnSpc>
                <a:spcPct val="90000"/>
              </a:lnSpc>
            </a:pPr>
            <a:r>
              <a:rPr lang="en-US" sz="1400" b="1" dirty="0">
                <a:solidFill>
                  <a:srgbClr val="0092C8"/>
                </a:solidFill>
                <a:latin typeface="Arial" charset="0"/>
              </a:rPr>
              <a:t>the Golgi </a:t>
            </a:r>
            <a:endParaRPr lang="en-US" sz="1800" b="1" dirty="0">
              <a:latin typeface="Arial" charset="0"/>
            </a:endParaRPr>
          </a:p>
          <a:p>
            <a:pPr>
              <a:lnSpc>
                <a:spcPct val="90000"/>
              </a:lnSpc>
            </a:pPr>
            <a:r>
              <a:rPr lang="en-US" sz="1400" b="1" dirty="0">
                <a:solidFill>
                  <a:srgbClr val="0092C8"/>
                </a:solidFill>
                <a:latin typeface="Arial" charset="0"/>
              </a:rPr>
              <a:t>compartments.</a:t>
            </a:r>
          </a:p>
        </p:txBody>
      </p:sp>
      <p:sp>
        <p:nvSpPr>
          <p:cNvPr id="22579" name="Rectangle 51"/>
          <p:cNvSpPr>
            <a:spLocks noChangeArrowheads="1"/>
          </p:cNvSpPr>
          <p:nvPr/>
        </p:nvSpPr>
        <p:spPr bwMode="auto">
          <a:xfrm>
            <a:off x="450850" y="4095750"/>
            <a:ext cx="1320800" cy="1344613"/>
          </a:xfrm>
          <a:prstGeom prst="rect">
            <a:avLst/>
          </a:prstGeom>
          <a:noFill/>
          <a:ln w="9525">
            <a:noFill/>
            <a:miter lim="800000"/>
            <a:headEnd/>
            <a:tailEnd/>
          </a:ln>
        </p:spPr>
        <p:txBody>
          <a:bodyPr wrap="none" lIns="0" tIns="0" rIns="0" bIns="0">
            <a:spAutoFit/>
          </a:bodyPr>
          <a:lstStyle/>
          <a:p>
            <a:pPr>
              <a:lnSpc>
                <a:spcPct val="90000"/>
              </a:lnSpc>
            </a:pPr>
            <a:r>
              <a:rPr lang="en-US" sz="1400" b="1" dirty="0">
                <a:solidFill>
                  <a:srgbClr val="0092C8"/>
                </a:solidFill>
                <a:latin typeface="Arial" charset="0"/>
              </a:rPr>
              <a:t>      Proteins are</a:t>
            </a:r>
          </a:p>
          <a:p>
            <a:pPr>
              <a:lnSpc>
                <a:spcPct val="90000"/>
              </a:lnSpc>
            </a:pPr>
            <a:r>
              <a:rPr lang="en-US" sz="1400" b="1" dirty="0">
                <a:solidFill>
                  <a:srgbClr val="0092C8"/>
                </a:solidFill>
                <a:latin typeface="Arial" charset="0"/>
              </a:rPr>
              <a:t>then packaged</a:t>
            </a:r>
            <a:endParaRPr lang="en-US" sz="1800" b="1" dirty="0">
              <a:latin typeface="Arial" charset="0"/>
            </a:endParaRPr>
          </a:p>
          <a:p>
            <a:pPr>
              <a:lnSpc>
                <a:spcPct val="90000"/>
              </a:lnSpc>
            </a:pPr>
            <a:r>
              <a:rPr lang="en-US" sz="1400" b="1" dirty="0">
                <a:solidFill>
                  <a:srgbClr val="0092C8"/>
                </a:solidFill>
                <a:latin typeface="Arial" charset="0"/>
              </a:rPr>
              <a:t>within different</a:t>
            </a:r>
            <a:endParaRPr lang="en-US" sz="1800" b="1" dirty="0">
              <a:latin typeface="Arial" charset="0"/>
            </a:endParaRPr>
          </a:p>
          <a:p>
            <a:pPr>
              <a:lnSpc>
                <a:spcPct val="90000"/>
              </a:lnSpc>
            </a:pPr>
            <a:r>
              <a:rPr lang="en-US" sz="1400" b="1" dirty="0">
                <a:solidFill>
                  <a:srgbClr val="0092C8"/>
                </a:solidFill>
                <a:latin typeface="Arial" charset="0"/>
              </a:rPr>
              <a:t>vesicle types, </a:t>
            </a:r>
            <a:endParaRPr lang="en-US" sz="1800" b="1" dirty="0">
              <a:latin typeface="Arial" charset="0"/>
            </a:endParaRPr>
          </a:p>
          <a:p>
            <a:pPr>
              <a:lnSpc>
                <a:spcPct val="90000"/>
              </a:lnSpc>
            </a:pPr>
            <a:r>
              <a:rPr lang="en-US" sz="1400" b="1" dirty="0">
                <a:solidFill>
                  <a:srgbClr val="0092C8"/>
                </a:solidFill>
                <a:latin typeface="Arial" charset="0"/>
              </a:rPr>
              <a:t>depending on</a:t>
            </a:r>
            <a:endParaRPr lang="en-US" sz="1800" b="1" dirty="0">
              <a:latin typeface="Arial" charset="0"/>
            </a:endParaRPr>
          </a:p>
          <a:p>
            <a:pPr>
              <a:lnSpc>
                <a:spcPct val="90000"/>
              </a:lnSpc>
            </a:pPr>
            <a:r>
              <a:rPr lang="en-US" sz="1400" b="1" dirty="0">
                <a:solidFill>
                  <a:srgbClr val="0092C8"/>
                </a:solidFill>
                <a:latin typeface="Arial" charset="0"/>
              </a:rPr>
              <a:t>their ultimate</a:t>
            </a:r>
            <a:endParaRPr lang="en-US" sz="1800" b="1" dirty="0">
              <a:latin typeface="Arial" charset="0"/>
            </a:endParaRPr>
          </a:p>
          <a:p>
            <a:pPr>
              <a:lnSpc>
                <a:spcPct val="90000"/>
              </a:lnSpc>
            </a:pPr>
            <a:r>
              <a:rPr lang="en-US" sz="1400" b="1" dirty="0">
                <a:solidFill>
                  <a:srgbClr val="0092C8"/>
                </a:solidFill>
                <a:latin typeface="Arial" charset="0"/>
              </a:rPr>
              <a:t>destination.</a:t>
            </a:r>
            <a:endParaRPr lang="en-US" sz="1800" b="1" dirty="0">
              <a:latin typeface="Arial" charset="0"/>
            </a:endParaRPr>
          </a:p>
        </p:txBody>
      </p:sp>
      <p:sp>
        <p:nvSpPr>
          <p:cNvPr id="22580" name="Rectangle 52"/>
          <p:cNvSpPr>
            <a:spLocks noChangeArrowheads="1"/>
          </p:cNvSpPr>
          <p:nvPr/>
        </p:nvSpPr>
        <p:spPr bwMode="auto">
          <a:xfrm>
            <a:off x="8013700" y="1516063"/>
            <a:ext cx="622300" cy="576262"/>
          </a:xfrm>
          <a:prstGeom prst="rect">
            <a:avLst/>
          </a:prstGeom>
          <a:noFill/>
          <a:ln w="9525">
            <a:noFill/>
            <a:miter lim="800000"/>
            <a:headEnd/>
            <a:tailEnd/>
          </a:ln>
        </p:spPr>
        <p:txBody>
          <a:bodyPr wrap="none" lIns="0" tIns="0" rIns="0" bIns="0">
            <a:spAutoFit/>
          </a:bodyPr>
          <a:lstStyle/>
          <a:p>
            <a:pPr>
              <a:lnSpc>
                <a:spcPct val="90000"/>
              </a:lnSpc>
            </a:pPr>
            <a:r>
              <a:rPr lang="en-US" sz="1400" b="1" dirty="0">
                <a:solidFill>
                  <a:srgbClr val="231F20"/>
                </a:solidFill>
                <a:latin typeface="Arial" charset="0"/>
              </a:rPr>
              <a:t>Plasma</a:t>
            </a:r>
          </a:p>
          <a:p>
            <a:pPr>
              <a:lnSpc>
                <a:spcPct val="90000"/>
              </a:lnSpc>
            </a:pPr>
            <a:r>
              <a:rPr lang="en-US" sz="1400" b="1" dirty="0" err="1">
                <a:solidFill>
                  <a:srgbClr val="231F20"/>
                </a:solidFill>
                <a:latin typeface="Arial" charset="0"/>
              </a:rPr>
              <a:t>mem</a:t>
            </a:r>
            <a:r>
              <a:rPr lang="en-US" sz="1400" b="1" dirty="0">
                <a:solidFill>
                  <a:srgbClr val="231F20"/>
                </a:solidFill>
                <a:latin typeface="Arial" charset="0"/>
              </a:rPr>
              <a:t>-</a:t>
            </a:r>
            <a:endParaRPr lang="en-US" sz="1800" b="1" dirty="0">
              <a:latin typeface="Arial" charset="0"/>
            </a:endParaRPr>
          </a:p>
          <a:p>
            <a:pPr>
              <a:lnSpc>
                <a:spcPct val="90000"/>
              </a:lnSpc>
            </a:pPr>
            <a:r>
              <a:rPr lang="en-US" sz="1400" b="1" dirty="0">
                <a:solidFill>
                  <a:srgbClr val="231F20"/>
                </a:solidFill>
                <a:latin typeface="Arial" charset="0"/>
              </a:rPr>
              <a:t>brane</a:t>
            </a:r>
            <a:endParaRPr lang="en-US" sz="1800" b="1" dirty="0">
              <a:latin typeface="Arial" charset="0"/>
            </a:endParaRPr>
          </a:p>
        </p:txBody>
      </p:sp>
      <p:sp>
        <p:nvSpPr>
          <p:cNvPr id="22581" name="Rectangle 53"/>
          <p:cNvSpPr>
            <a:spLocks noChangeArrowheads="1"/>
          </p:cNvSpPr>
          <p:nvPr/>
        </p:nvSpPr>
        <p:spPr bwMode="auto">
          <a:xfrm>
            <a:off x="5365750" y="5145088"/>
            <a:ext cx="1063625" cy="384175"/>
          </a:xfrm>
          <a:prstGeom prst="rect">
            <a:avLst/>
          </a:prstGeom>
          <a:noFill/>
          <a:ln w="9525">
            <a:noFill/>
            <a:miter lim="800000"/>
            <a:headEnd/>
            <a:tailEnd/>
          </a:ln>
        </p:spPr>
        <p:txBody>
          <a:bodyPr wrap="none" lIns="0" tIns="0" rIns="0" bIns="0">
            <a:spAutoFit/>
          </a:bodyPr>
          <a:lstStyle/>
          <a:p>
            <a:pPr>
              <a:lnSpc>
                <a:spcPct val="90000"/>
              </a:lnSpc>
            </a:pPr>
            <a:r>
              <a:rPr lang="en-US" sz="1400" b="1">
                <a:solidFill>
                  <a:srgbClr val="231F20"/>
                </a:solidFill>
                <a:latin typeface="Arial" charset="0"/>
              </a:rPr>
              <a:t>Secretion by</a:t>
            </a:r>
          </a:p>
          <a:p>
            <a:pPr>
              <a:lnSpc>
                <a:spcPct val="90000"/>
              </a:lnSpc>
            </a:pPr>
            <a:r>
              <a:rPr lang="en-US" sz="1400" b="1">
                <a:solidFill>
                  <a:srgbClr val="231F20"/>
                </a:solidFill>
                <a:latin typeface="Arial" charset="0"/>
              </a:rPr>
              <a:t>exocytosis</a:t>
            </a:r>
            <a:endParaRPr lang="en-US" sz="1800" b="1">
              <a:latin typeface="Arial" charset="0"/>
            </a:endParaRPr>
          </a:p>
        </p:txBody>
      </p:sp>
      <p:sp>
        <p:nvSpPr>
          <p:cNvPr id="22582" name="Rectangle 54"/>
          <p:cNvSpPr>
            <a:spLocks noChangeArrowheads="1"/>
          </p:cNvSpPr>
          <p:nvPr/>
        </p:nvSpPr>
        <p:spPr bwMode="auto">
          <a:xfrm>
            <a:off x="6096000" y="3224213"/>
            <a:ext cx="1428750" cy="384175"/>
          </a:xfrm>
          <a:prstGeom prst="rect">
            <a:avLst/>
          </a:prstGeom>
          <a:noFill/>
          <a:ln w="9525">
            <a:noFill/>
            <a:miter lim="800000"/>
            <a:headEnd/>
            <a:tailEnd/>
          </a:ln>
        </p:spPr>
        <p:txBody>
          <a:bodyPr wrap="none" lIns="0" tIns="0" rIns="0" bIns="0">
            <a:spAutoFit/>
          </a:bodyPr>
          <a:lstStyle/>
          <a:p>
            <a:pPr>
              <a:lnSpc>
                <a:spcPct val="90000"/>
              </a:lnSpc>
            </a:pPr>
            <a:r>
              <a:rPr lang="en-US" sz="1400" b="1">
                <a:solidFill>
                  <a:srgbClr val="231F20"/>
                </a:solidFill>
                <a:latin typeface="Arial" charset="0"/>
              </a:rPr>
              <a:t>Vesicle becomes</a:t>
            </a:r>
          </a:p>
          <a:p>
            <a:pPr>
              <a:lnSpc>
                <a:spcPct val="90000"/>
              </a:lnSpc>
            </a:pPr>
            <a:r>
              <a:rPr lang="en-US" sz="1400" b="1">
                <a:solidFill>
                  <a:srgbClr val="231F20"/>
                </a:solidFill>
                <a:latin typeface="Arial" charset="0"/>
              </a:rPr>
              <a:t>lysosome</a:t>
            </a:r>
            <a:endParaRPr lang="en-US" sz="1800" b="1">
              <a:latin typeface="Arial" charset="0"/>
            </a:endParaRPr>
          </a:p>
        </p:txBody>
      </p:sp>
      <p:sp>
        <p:nvSpPr>
          <p:cNvPr id="22583" name="Rectangle 55"/>
          <p:cNvSpPr>
            <a:spLocks noChangeArrowheads="1"/>
          </p:cNvSpPr>
          <p:nvPr/>
        </p:nvSpPr>
        <p:spPr bwMode="auto">
          <a:xfrm>
            <a:off x="2263775" y="4357688"/>
            <a:ext cx="895350" cy="384175"/>
          </a:xfrm>
          <a:prstGeom prst="rect">
            <a:avLst/>
          </a:prstGeom>
          <a:noFill/>
          <a:ln w="9525">
            <a:noFill/>
            <a:miter lim="800000"/>
            <a:headEnd/>
            <a:tailEnd/>
          </a:ln>
        </p:spPr>
        <p:txBody>
          <a:bodyPr wrap="none" lIns="0" tIns="0" rIns="0" bIns="0">
            <a:spAutoFit/>
          </a:bodyPr>
          <a:lstStyle/>
          <a:p>
            <a:pPr>
              <a:lnSpc>
                <a:spcPct val="90000"/>
              </a:lnSpc>
            </a:pPr>
            <a:r>
              <a:rPr lang="en-US" sz="1400" b="1">
                <a:solidFill>
                  <a:srgbClr val="231F20"/>
                </a:solidFill>
                <a:latin typeface="Arial" charset="0"/>
              </a:rPr>
              <a:t>Golgi</a:t>
            </a:r>
          </a:p>
          <a:p>
            <a:pPr>
              <a:lnSpc>
                <a:spcPct val="90000"/>
              </a:lnSpc>
            </a:pPr>
            <a:r>
              <a:rPr lang="en-US" sz="1400" b="1">
                <a:solidFill>
                  <a:srgbClr val="231F20"/>
                </a:solidFill>
                <a:latin typeface="Arial" charset="0"/>
              </a:rPr>
              <a:t>apparatus </a:t>
            </a:r>
          </a:p>
        </p:txBody>
      </p:sp>
      <p:sp>
        <p:nvSpPr>
          <p:cNvPr id="22584" name="Rectangle 56"/>
          <p:cNvSpPr>
            <a:spLocks noChangeArrowheads="1"/>
          </p:cNvSpPr>
          <p:nvPr/>
        </p:nvSpPr>
        <p:spPr bwMode="auto">
          <a:xfrm>
            <a:off x="2006600" y="1487488"/>
            <a:ext cx="857250" cy="192087"/>
          </a:xfrm>
          <a:prstGeom prst="rect">
            <a:avLst/>
          </a:prstGeom>
          <a:noFill/>
          <a:ln w="9525">
            <a:noFill/>
            <a:miter lim="800000"/>
            <a:headEnd/>
            <a:tailEnd/>
          </a:ln>
        </p:spPr>
        <p:txBody>
          <a:bodyPr wrap="none" lIns="0" tIns="0" rIns="0" bIns="0">
            <a:spAutoFit/>
          </a:bodyPr>
          <a:lstStyle/>
          <a:p>
            <a:pPr>
              <a:lnSpc>
                <a:spcPct val="90000"/>
              </a:lnSpc>
            </a:pPr>
            <a:r>
              <a:rPr lang="en-US" sz="1400" b="1">
                <a:solidFill>
                  <a:srgbClr val="231F20"/>
                </a:solidFill>
                <a:latin typeface="Arial" charset="0"/>
              </a:rPr>
              <a:t>Rough ER</a:t>
            </a:r>
            <a:endParaRPr lang="en-US" sz="1800" b="1">
              <a:latin typeface="Arial" charset="0"/>
            </a:endParaRPr>
          </a:p>
        </p:txBody>
      </p:sp>
      <p:sp>
        <p:nvSpPr>
          <p:cNvPr id="22585" name="Rectangle 57"/>
          <p:cNvSpPr>
            <a:spLocks noChangeArrowheads="1"/>
          </p:cNvSpPr>
          <p:nvPr/>
        </p:nvSpPr>
        <p:spPr bwMode="auto">
          <a:xfrm>
            <a:off x="4933950" y="1516063"/>
            <a:ext cx="898525" cy="384175"/>
          </a:xfrm>
          <a:prstGeom prst="rect">
            <a:avLst/>
          </a:prstGeom>
          <a:noFill/>
          <a:ln w="9525">
            <a:noFill/>
            <a:miter lim="800000"/>
            <a:headEnd/>
            <a:tailEnd/>
          </a:ln>
        </p:spPr>
        <p:txBody>
          <a:bodyPr wrap="none" lIns="0" tIns="0" rIns="0" bIns="0">
            <a:spAutoFit/>
          </a:bodyPr>
          <a:lstStyle/>
          <a:p>
            <a:pPr>
              <a:lnSpc>
                <a:spcPct val="90000"/>
              </a:lnSpc>
            </a:pPr>
            <a:r>
              <a:rPr lang="en-US" sz="1400" b="1">
                <a:solidFill>
                  <a:srgbClr val="231F20"/>
                </a:solidFill>
                <a:latin typeface="Arial" charset="0"/>
              </a:rPr>
              <a:t>ER</a:t>
            </a:r>
          </a:p>
          <a:p>
            <a:pPr>
              <a:lnSpc>
                <a:spcPct val="90000"/>
              </a:lnSpc>
            </a:pPr>
            <a:r>
              <a:rPr lang="en-US" sz="1400" b="1">
                <a:solidFill>
                  <a:srgbClr val="231F20"/>
                </a:solidFill>
                <a:latin typeface="Arial" charset="0"/>
              </a:rPr>
              <a:t>membrane</a:t>
            </a:r>
            <a:endParaRPr lang="en-US" sz="1800" b="1">
              <a:latin typeface="Arial" charset="0"/>
            </a:endParaRPr>
          </a:p>
        </p:txBody>
      </p:sp>
      <p:sp>
        <p:nvSpPr>
          <p:cNvPr id="22586" name="Rectangle 58"/>
          <p:cNvSpPr>
            <a:spLocks noChangeArrowheads="1"/>
          </p:cNvSpPr>
          <p:nvPr/>
        </p:nvSpPr>
        <p:spPr bwMode="auto">
          <a:xfrm>
            <a:off x="5638800" y="1500188"/>
            <a:ext cx="1004888" cy="192087"/>
          </a:xfrm>
          <a:prstGeom prst="rect">
            <a:avLst/>
          </a:prstGeom>
          <a:noFill/>
          <a:ln w="9525">
            <a:noFill/>
            <a:miter lim="800000"/>
            <a:headEnd/>
            <a:tailEnd/>
          </a:ln>
        </p:spPr>
        <p:txBody>
          <a:bodyPr wrap="none" lIns="0" tIns="0" rIns="0" bIns="0">
            <a:spAutoFit/>
          </a:bodyPr>
          <a:lstStyle/>
          <a:p>
            <a:pPr>
              <a:lnSpc>
                <a:spcPct val="90000"/>
              </a:lnSpc>
            </a:pPr>
            <a:r>
              <a:rPr lang="en-US" sz="1400" b="1">
                <a:solidFill>
                  <a:srgbClr val="231F20"/>
                </a:solidFill>
                <a:latin typeface="Arial" charset="0"/>
              </a:rPr>
              <a:t>Phagosome</a:t>
            </a:r>
            <a:endParaRPr lang="en-US" sz="1800" b="1">
              <a:latin typeface="Arial" charset="0"/>
            </a:endParaRPr>
          </a:p>
        </p:txBody>
      </p:sp>
      <p:sp>
        <p:nvSpPr>
          <p:cNvPr id="22587" name="Rectangle 59"/>
          <p:cNvSpPr>
            <a:spLocks noChangeArrowheads="1"/>
          </p:cNvSpPr>
          <p:nvPr/>
        </p:nvSpPr>
        <p:spPr bwMode="auto">
          <a:xfrm>
            <a:off x="4933950" y="1878013"/>
            <a:ext cx="915988" cy="384175"/>
          </a:xfrm>
          <a:prstGeom prst="rect">
            <a:avLst/>
          </a:prstGeom>
          <a:noFill/>
          <a:ln w="9525">
            <a:noFill/>
            <a:miter lim="800000"/>
            <a:headEnd/>
            <a:tailEnd/>
          </a:ln>
        </p:spPr>
        <p:txBody>
          <a:bodyPr wrap="none" lIns="0" tIns="0" rIns="0" bIns="0">
            <a:spAutoFit/>
          </a:bodyPr>
          <a:lstStyle/>
          <a:p>
            <a:pPr>
              <a:lnSpc>
                <a:spcPct val="90000"/>
              </a:lnSpc>
            </a:pPr>
            <a:r>
              <a:rPr lang="en-US" sz="1400" b="1">
                <a:solidFill>
                  <a:srgbClr val="231F20"/>
                </a:solidFill>
                <a:latin typeface="Arial" charset="0"/>
              </a:rPr>
              <a:t>Proteins in</a:t>
            </a:r>
          </a:p>
          <a:p>
            <a:pPr>
              <a:lnSpc>
                <a:spcPct val="90000"/>
              </a:lnSpc>
            </a:pPr>
            <a:r>
              <a:rPr lang="en-US" sz="1400" b="1">
                <a:solidFill>
                  <a:srgbClr val="231F20"/>
                </a:solidFill>
                <a:latin typeface="Arial" charset="0"/>
              </a:rPr>
              <a:t>cisterna</a:t>
            </a:r>
            <a:endParaRPr lang="en-US" sz="1800" b="1">
              <a:latin typeface="Arial" charset="0"/>
            </a:endParaRPr>
          </a:p>
        </p:txBody>
      </p:sp>
      <p:sp>
        <p:nvSpPr>
          <p:cNvPr id="22588" name="Rectangle 60"/>
          <p:cNvSpPr>
            <a:spLocks noChangeArrowheads="1"/>
          </p:cNvSpPr>
          <p:nvPr/>
        </p:nvSpPr>
        <p:spPr bwMode="auto">
          <a:xfrm>
            <a:off x="7048500" y="4303713"/>
            <a:ext cx="1558925" cy="993775"/>
          </a:xfrm>
          <a:prstGeom prst="rect">
            <a:avLst/>
          </a:prstGeom>
          <a:noFill/>
          <a:ln w="9525">
            <a:noFill/>
            <a:miter lim="800000"/>
            <a:headEnd/>
            <a:tailEnd/>
          </a:ln>
        </p:spPr>
        <p:txBody>
          <a:bodyPr wrap="none" lIns="0" tIns="0" rIns="0" bIns="0">
            <a:spAutoFit/>
          </a:bodyPr>
          <a:lstStyle/>
          <a:p>
            <a:pPr>
              <a:lnSpc>
                <a:spcPct val="90000"/>
              </a:lnSpc>
            </a:pPr>
            <a:r>
              <a:rPr lang="en-US" sz="1400">
                <a:solidFill>
                  <a:srgbClr val="231F20"/>
                </a:solidFill>
                <a:latin typeface="Arial Black" charset="0"/>
              </a:rPr>
              <a:t>Pathway B:</a:t>
            </a:r>
          </a:p>
          <a:p>
            <a:pPr>
              <a:lnSpc>
                <a:spcPct val="90000"/>
              </a:lnSpc>
            </a:pPr>
            <a:r>
              <a:rPr lang="en-US" sz="1400" b="1">
                <a:solidFill>
                  <a:srgbClr val="231F20"/>
                </a:solidFill>
                <a:latin typeface="Arial" charset="0"/>
              </a:rPr>
              <a:t>Vesicle membrane</a:t>
            </a:r>
            <a:endParaRPr lang="en-US" sz="1800" b="1">
              <a:latin typeface="Arial" charset="0"/>
            </a:endParaRPr>
          </a:p>
          <a:p>
            <a:pPr>
              <a:lnSpc>
                <a:spcPct val="90000"/>
              </a:lnSpc>
            </a:pPr>
            <a:r>
              <a:rPr lang="en-US" sz="1400" b="1">
                <a:solidFill>
                  <a:srgbClr val="231F20"/>
                </a:solidFill>
                <a:latin typeface="Arial" charset="0"/>
              </a:rPr>
              <a:t>to be incorporated</a:t>
            </a:r>
            <a:endParaRPr lang="en-US" sz="1800" b="1">
              <a:latin typeface="Arial" charset="0"/>
            </a:endParaRPr>
          </a:p>
          <a:p>
            <a:pPr>
              <a:lnSpc>
                <a:spcPct val="90000"/>
              </a:lnSpc>
            </a:pPr>
            <a:r>
              <a:rPr lang="en-US" sz="1400" b="1">
                <a:solidFill>
                  <a:srgbClr val="231F20"/>
                </a:solidFill>
                <a:latin typeface="Arial" charset="0"/>
              </a:rPr>
              <a:t>into plasma</a:t>
            </a:r>
            <a:endParaRPr lang="en-US" sz="1800" b="1">
              <a:latin typeface="Arial" charset="0"/>
            </a:endParaRPr>
          </a:p>
          <a:p>
            <a:pPr>
              <a:lnSpc>
                <a:spcPct val="90000"/>
              </a:lnSpc>
            </a:pPr>
            <a:r>
              <a:rPr lang="en-US" sz="1400" b="1">
                <a:solidFill>
                  <a:srgbClr val="231F20"/>
                </a:solidFill>
                <a:latin typeface="Arial" charset="0"/>
              </a:rPr>
              <a:t>membrane</a:t>
            </a:r>
            <a:endParaRPr lang="en-US" sz="1800">
              <a:latin typeface="Arial" charset="0"/>
            </a:endParaRPr>
          </a:p>
        </p:txBody>
      </p:sp>
      <p:sp>
        <p:nvSpPr>
          <p:cNvPr id="22589" name="Rectangle 61"/>
          <p:cNvSpPr>
            <a:spLocks noChangeArrowheads="1"/>
          </p:cNvSpPr>
          <p:nvPr/>
        </p:nvSpPr>
        <p:spPr bwMode="auto">
          <a:xfrm>
            <a:off x="2187575" y="5011738"/>
            <a:ext cx="1976438" cy="609600"/>
          </a:xfrm>
          <a:prstGeom prst="rect">
            <a:avLst/>
          </a:prstGeom>
          <a:noFill/>
          <a:ln w="9525">
            <a:noFill/>
            <a:miter lim="800000"/>
            <a:headEnd/>
            <a:tailEnd/>
          </a:ln>
        </p:spPr>
        <p:txBody>
          <a:bodyPr wrap="none" lIns="0" tIns="0" rIns="0" bIns="0">
            <a:spAutoFit/>
          </a:bodyPr>
          <a:lstStyle/>
          <a:p>
            <a:pPr>
              <a:lnSpc>
                <a:spcPct val="90000"/>
              </a:lnSpc>
            </a:pPr>
            <a:r>
              <a:rPr lang="en-US" sz="1400">
                <a:solidFill>
                  <a:srgbClr val="231F20"/>
                </a:solidFill>
                <a:latin typeface="Arial Black" charset="0"/>
              </a:rPr>
              <a:t>Pathway A:</a:t>
            </a:r>
          </a:p>
          <a:p>
            <a:pPr>
              <a:lnSpc>
                <a:spcPct val="90000"/>
              </a:lnSpc>
            </a:pPr>
            <a:r>
              <a:rPr lang="en-US" sz="1400" b="1">
                <a:solidFill>
                  <a:srgbClr val="231F20"/>
                </a:solidFill>
                <a:latin typeface="Arial" charset="0"/>
              </a:rPr>
              <a:t>Vesicle contents</a:t>
            </a:r>
            <a:endParaRPr lang="en-US" sz="1800" b="1">
              <a:latin typeface="Arial" charset="0"/>
            </a:endParaRPr>
          </a:p>
          <a:p>
            <a:pPr>
              <a:lnSpc>
                <a:spcPct val="90000"/>
              </a:lnSpc>
            </a:pPr>
            <a:r>
              <a:rPr lang="en-US" sz="1400" b="1">
                <a:solidFill>
                  <a:srgbClr val="231F20"/>
                </a:solidFill>
                <a:latin typeface="Arial" charset="0"/>
              </a:rPr>
              <a:t>destined for exocytosis</a:t>
            </a:r>
            <a:endParaRPr lang="en-US" sz="1800">
              <a:latin typeface="Arial" charset="0"/>
            </a:endParaRPr>
          </a:p>
        </p:txBody>
      </p:sp>
      <p:sp>
        <p:nvSpPr>
          <p:cNvPr id="22590" name="Rectangle 62"/>
          <p:cNvSpPr>
            <a:spLocks noChangeArrowheads="1"/>
          </p:cNvSpPr>
          <p:nvPr/>
        </p:nvSpPr>
        <p:spPr bwMode="auto">
          <a:xfrm>
            <a:off x="6899275" y="5357813"/>
            <a:ext cx="1487488" cy="192087"/>
          </a:xfrm>
          <a:prstGeom prst="rect">
            <a:avLst/>
          </a:prstGeom>
          <a:noFill/>
          <a:ln w="9525">
            <a:noFill/>
            <a:miter lim="800000"/>
            <a:headEnd/>
            <a:tailEnd/>
          </a:ln>
        </p:spPr>
        <p:txBody>
          <a:bodyPr wrap="none" lIns="0" tIns="0" rIns="0" bIns="0">
            <a:spAutoFit/>
          </a:bodyPr>
          <a:lstStyle/>
          <a:p>
            <a:pPr>
              <a:lnSpc>
                <a:spcPct val="90000"/>
              </a:lnSpc>
            </a:pPr>
            <a:r>
              <a:rPr lang="en-US" sz="1400" b="1" i="1">
                <a:solidFill>
                  <a:srgbClr val="231F20"/>
                </a:solidFill>
                <a:latin typeface="Arial" charset="0"/>
              </a:rPr>
              <a:t>Extracellular fluid</a:t>
            </a:r>
            <a:endParaRPr lang="en-US" sz="1800">
              <a:latin typeface="Arial" charset="0"/>
            </a:endParaRPr>
          </a:p>
        </p:txBody>
      </p:sp>
      <p:sp>
        <p:nvSpPr>
          <p:cNvPr id="22591" name="Rectangle 63"/>
          <p:cNvSpPr>
            <a:spLocks noChangeArrowheads="1"/>
          </p:cNvSpPr>
          <p:nvPr/>
        </p:nvSpPr>
        <p:spPr bwMode="auto">
          <a:xfrm>
            <a:off x="4879975" y="4214813"/>
            <a:ext cx="819150" cy="384175"/>
          </a:xfrm>
          <a:prstGeom prst="rect">
            <a:avLst/>
          </a:prstGeom>
          <a:noFill/>
          <a:ln w="9525">
            <a:noFill/>
            <a:miter lim="800000"/>
            <a:headEnd/>
            <a:tailEnd/>
          </a:ln>
        </p:spPr>
        <p:txBody>
          <a:bodyPr wrap="none" lIns="0" tIns="0" rIns="0" bIns="0">
            <a:spAutoFit/>
          </a:bodyPr>
          <a:lstStyle/>
          <a:p>
            <a:pPr>
              <a:lnSpc>
                <a:spcPct val="90000"/>
              </a:lnSpc>
            </a:pPr>
            <a:r>
              <a:rPr lang="en-US" sz="1400" b="1">
                <a:solidFill>
                  <a:srgbClr val="231F20"/>
                </a:solidFill>
                <a:latin typeface="Arial" charset="0"/>
              </a:rPr>
              <a:t>Secretory</a:t>
            </a:r>
          </a:p>
          <a:p>
            <a:pPr>
              <a:lnSpc>
                <a:spcPct val="90000"/>
              </a:lnSpc>
            </a:pPr>
            <a:r>
              <a:rPr lang="en-US" sz="1400" b="1">
                <a:solidFill>
                  <a:srgbClr val="231F20"/>
                </a:solidFill>
                <a:latin typeface="Arial" charset="0"/>
              </a:rPr>
              <a:t>vesicle</a:t>
            </a:r>
            <a:endParaRPr lang="en-US" sz="1800" b="1">
              <a:latin typeface="Arial" charset="0"/>
            </a:endParaRPr>
          </a:p>
        </p:txBody>
      </p:sp>
      <p:sp>
        <p:nvSpPr>
          <p:cNvPr id="22592" name="Rectangle 64"/>
          <p:cNvSpPr>
            <a:spLocks noChangeArrowheads="1"/>
          </p:cNvSpPr>
          <p:nvPr/>
        </p:nvSpPr>
        <p:spPr bwMode="auto">
          <a:xfrm>
            <a:off x="6826250" y="2401888"/>
            <a:ext cx="1868488" cy="801687"/>
          </a:xfrm>
          <a:prstGeom prst="rect">
            <a:avLst/>
          </a:prstGeom>
          <a:noFill/>
          <a:ln w="9525">
            <a:noFill/>
            <a:miter lim="800000"/>
            <a:headEnd/>
            <a:tailEnd/>
          </a:ln>
        </p:spPr>
        <p:txBody>
          <a:bodyPr wrap="none" lIns="0" tIns="0" rIns="0" bIns="0">
            <a:spAutoFit/>
          </a:bodyPr>
          <a:lstStyle/>
          <a:p>
            <a:pPr>
              <a:lnSpc>
                <a:spcPct val="90000"/>
              </a:lnSpc>
            </a:pPr>
            <a:r>
              <a:rPr lang="en-US" sz="1400">
                <a:solidFill>
                  <a:srgbClr val="231F20"/>
                </a:solidFill>
                <a:latin typeface="Arial Black" charset="0"/>
              </a:rPr>
              <a:t>Pathway C:</a:t>
            </a:r>
          </a:p>
          <a:p>
            <a:pPr>
              <a:lnSpc>
                <a:spcPct val="90000"/>
              </a:lnSpc>
            </a:pPr>
            <a:r>
              <a:rPr lang="en-US" sz="1400" b="1">
                <a:solidFill>
                  <a:srgbClr val="231F20"/>
                </a:solidFill>
                <a:latin typeface="Arial" charset="0"/>
              </a:rPr>
              <a:t>Lysosome containing </a:t>
            </a:r>
            <a:endParaRPr lang="en-US" sz="1800" b="1">
              <a:latin typeface="Arial" charset="0"/>
            </a:endParaRPr>
          </a:p>
          <a:p>
            <a:pPr>
              <a:lnSpc>
                <a:spcPct val="90000"/>
              </a:lnSpc>
            </a:pPr>
            <a:r>
              <a:rPr lang="en-US" sz="1400" b="1">
                <a:solidFill>
                  <a:srgbClr val="231F20"/>
                </a:solidFill>
                <a:latin typeface="Arial" charset="0"/>
              </a:rPr>
              <a:t>acid hydrolase</a:t>
            </a:r>
            <a:endParaRPr lang="en-US" sz="1800" b="1">
              <a:latin typeface="Arial" charset="0"/>
            </a:endParaRPr>
          </a:p>
          <a:p>
            <a:pPr>
              <a:lnSpc>
                <a:spcPct val="90000"/>
              </a:lnSpc>
            </a:pPr>
            <a:r>
              <a:rPr lang="en-US" sz="1400" b="1">
                <a:solidFill>
                  <a:srgbClr val="231F20"/>
                </a:solidFill>
                <a:latin typeface="Arial" charset="0"/>
              </a:rPr>
              <a:t>enzymes</a:t>
            </a:r>
            <a:endParaRPr lang="en-US" sz="1800">
              <a:latin typeface="Arial" charset="0"/>
            </a:endParaRPr>
          </a:p>
        </p:txBody>
      </p:sp>
      <p:sp>
        <p:nvSpPr>
          <p:cNvPr id="22593" name="Rectangle 65"/>
          <p:cNvSpPr>
            <a:spLocks noChangeArrowheads="1"/>
          </p:cNvSpPr>
          <p:nvPr/>
        </p:nvSpPr>
        <p:spPr bwMode="auto">
          <a:xfrm>
            <a:off x="504825" y="1328738"/>
            <a:ext cx="109538" cy="207962"/>
          </a:xfrm>
          <a:prstGeom prst="rect">
            <a:avLst/>
          </a:prstGeom>
          <a:noFill/>
          <a:ln w="9525">
            <a:noFill/>
            <a:miter lim="800000"/>
            <a:headEnd/>
            <a:tailEnd/>
          </a:ln>
        </p:spPr>
        <p:txBody>
          <a:bodyPr wrap="none" lIns="0" tIns="0" rIns="0" bIns="0">
            <a:spAutoFit/>
          </a:bodyPr>
          <a:lstStyle/>
          <a:p>
            <a:pPr>
              <a:lnSpc>
                <a:spcPct val="90000"/>
              </a:lnSpc>
            </a:pPr>
            <a:r>
              <a:rPr lang="en-US" sz="1300">
                <a:solidFill>
                  <a:srgbClr val="0092C8"/>
                </a:solidFill>
                <a:latin typeface="Arial Black" charset="0"/>
              </a:rPr>
              <a:t>1</a:t>
            </a:r>
            <a:endParaRPr lang="en-US" sz="1800">
              <a:latin typeface="Arial" charset="0"/>
            </a:endParaRPr>
          </a:p>
        </p:txBody>
      </p:sp>
      <p:sp>
        <p:nvSpPr>
          <p:cNvPr id="22594" name="Rectangle 66"/>
          <p:cNvSpPr>
            <a:spLocks noChangeArrowheads="1"/>
          </p:cNvSpPr>
          <p:nvPr/>
        </p:nvSpPr>
        <p:spPr bwMode="auto">
          <a:xfrm>
            <a:off x="501650" y="4062413"/>
            <a:ext cx="109538" cy="207962"/>
          </a:xfrm>
          <a:prstGeom prst="rect">
            <a:avLst/>
          </a:prstGeom>
          <a:noFill/>
          <a:ln w="9525">
            <a:noFill/>
            <a:miter lim="800000"/>
            <a:headEnd/>
            <a:tailEnd/>
          </a:ln>
        </p:spPr>
        <p:txBody>
          <a:bodyPr wrap="none" lIns="0" tIns="0" rIns="0" bIns="0">
            <a:spAutoFit/>
          </a:bodyPr>
          <a:lstStyle/>
          <a:p>
            <a:pPr>
              <a:lnSpc>
                <a:spcPct val="90000"/>
              </a:lnSpc>
            </a:pPr>
            <a:r>
              <a:rPr lang="en-US" sz="1300">
                <a:solidFill>
                  <a:srgbClr val="0092C8"/>
                </a:solidFill>
                <a:latin typeface="Arial Black" charset="0"/>
              </a:rPr>
              <a:t>3</a:t>
            </a:r>
            <a:endParaRPr lang="en-US" sz="1800">
              <a:latin typeface="Arial" charset="0"/>
            </a:endParaRPr>
          </a:p>
        </p:txBody>
      </p:sp>
      <p:sp>
        <p:nvSpPr>
          <p:cNvPr id="22595" name="Rectangle 67"/>
          <p:cNvSpPr>
            <a:spLocks noChangeArrowheads="1"/>
          </p:cNvSpPr>
          <p:nvPr/>
        </p:nvSpPr>
        <p:spPr bwMode="auto">
          <a:xfrm>
            <a:off x="504825" y="3167063"/>
            <a:ext cx="109538" cy="207962"/>
          </a:xfrm>
          <a:prstGeom prst="rect">
            <a:avLst/>
          </a:prstGeom>
          <a:noFill/>
          <a:ln w="9525">
            <a:noFill/>
            <a:miter lim="800000"/>
            <a:headEnd/>
            <a:tailEnd/>
          </a:ln>
        </p:spPr>
        <p:txBody>
          <a:bodyPr wrap="none" lIns="0" tIns="0" rIns="0" bIns="0">
            <a:spAutoFit/>
          </a:bodyPr>
          <a:lstStyle/>
          <a:p>
            <a:pPr>
              <a:lnSpc>
                <a:spcPct val="90000"/>
              </a:lnSpc>
            </a:pPr>
            <a:r>
              <a:rPr lang="en-US" sz="1300">
                <a:solidFill>
                  <a:srgbClr val="0092C8"/>
                </a:solidFill>
                <a:latin typeface="Arial Black" charset="0"/>
              </a:rPr>
              <a:t>2</a:t>
            </a:r>
            <a:endParaRPr lang="en-US" sz="1800">
              <a:latin typeface="Arial" charset="0"/>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83162"/>
          </a:xfrm>
        </p:spPr>
        <p:txBody>
          <a:bodyPr>
            <a:normAutofit/>
          </a:bodyPr>
          <a:lstStyle/>
          <a:p>
            <a:r>
              <a:rPr lang="en-US" sz="6000" dirty="0" smtClean="0"/>
              <a:t>The Lysosomes</a:t>
            </a:r>
            <a:endParaRPr lang="en-US" sz="6000" dirty="0"/>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Grp="1" noChangeArrowheads="1"/>
          </p:cNvSpPr>
          <p:nvPr>
            <p:ph type="title"/>
          </p:nvPr>
        </p:nvSpPr>
        <p:spPr>
          <a:xfrm>
            <a:off x="206375" y="76200"/>
            <a:ext cx="8534400" cy="503238"/>
          </a:xfrm>
        </p:spPr>
        <p:txBody>
          <a:bodyPr>
            <a:normAutofit fontScale="90000"/>
          </a:bodyPr>
          <a:lstStyle/>
          <a:p>
            <a:r>
              <a:rPr lang="en-US" dirty="0"/>
              <a:t>Lysosomes: </a:t>
            </a:r>
            <a:r>
              <a:rPr lang="en-US" dirty="0" smtClean="0"/>
              <a:t>Destruction Body of Cell</a:t>
            </a:r>
            <a:endParaRPr lang="en-US" b="0" dirty="0">
              <a:solidFill>
                <a:schemeClr val="tx1"/>
              </a:solidFill>
            </a:endParaRPr>
          </a:p>
        </p:txBody>
      </p:sp>
      <p:sp>
        <p:nvSpPr>
          <p:cNvPr id="236547" name="Rectangle 3"/>
          <p:cNvSpPr>
            <a:spLocks noGrp="1" noChangeArrowheads="1"/>
          </p:cNvSpPr>
          <p:nvPr>
            <p:ph type="body" idx="1"/>
          </p:nvPr>
        </p:nvSpPr>
        <p:spPr>
          <a:xfrm>
            <a:off x="304800" y="838200"/>
            <a:ext cx="8534400" cy="5638800"/>
          </a:xfrm>
        </p:spPr>
        <p:txBody>
          <a:bodyPr>
            <a:normAutofit fontScale="92500" lnSpcReduction="10000"/>
          </a:bodyPr>
          <a:lstStyle/>
          <a:p>
            <a:r>
              <a:rPr lang="en-US" dirty="0" smtClean="0"/>
              <a:t>Made from rough ER and Golgi</a:t>
            </a:r>
          </a:p>
          <a:p>
            <a:r>
              <a:rPr lang="en-US" dirty="0" smtClean="0"/>
              <a:t>A </a:t>
            </a:r>
            <a:r>
              <a:rPr lang="en-US" b="1" dirty="0"/>
              <a:t>lysosome</a:t>
            </a:r>
            <a:r>
              <a:rPr lang="en-US" dirty="0"/>
              <a:t> is a membranous sac of hydrolytic </a:t>
            </a:r>
            <a:r>
              <a:rPr lang="en-US" dirty="0" smtClean="0"/>
              <a:t>enzymes (acid hydrolases) </a:t>
            </a:r>
            <a:r>
              <a:rPr lang="en-US" dirty="0"/>
              <a:t>that can digest macromolecules</a:t>
            </a:r>
          </a:p>
          <a:p>
            <a:pPr>
              <a:lnSpc>
                <a:spcPct val="96000"/>
              </a:lnSpc>
              <a:spcBef>
                <a:spcPts val="600"/>
              </a:spcBef>
            </a:pPr>
            <a:r>
              <a:rPr lang="en-US" dirty="0"/>
              <a:t>Lysosomal enzymes can hydrolyze proteins, fats, polysaccharides, and nucleic acids</a:t>
            </a:r>
          </a:p>
          <a:p>
            <a:pPr>
              <a:lnSpc>
                <a:spcPct val="90000"/>
              </a:lnSpc>
            </a:pPr>
            <a:r>
              <a:rPr lang="en-US" dirty="0" smtClean="0"/>
              <a:t>Digest ingested bacteria, viruses, and toxins</a:t>
            </a:r>
          </a:p>
          <a:p>
            <a:pPr>
              <a:lnSpc>
                <a:spcPct val="90000"/>
              </a:lnSpc>
            </a:pPr>
            <a:r>
              <a:rPr lang="en-US" dirty="0" smtClean="0"/>
              <a:t>Degrade nonfunctional organelles</a:t>
            </a:r>
          </a:p>
          <a:p>
            <a:pPr>
              <a:lnSpc>
                <a:spcPct val="90000"/>
              </a:lnSpc>
            </a:pPr>
            <a:r>
              <a:rPr lang="en-US" dirty="0" smtClean="0"/>
              <a:t>Break down and release glycogen</a:t>
            </a:r>
          </a:p>
          <a:p>
            <a:pPr>
              <a:lnSpc>
                <a:spcPct val="90000"/>
              </a:lnSpc>
            </a:pPr>
            <a:r>
              <a:rPr lang="en-US" dirty="0" smtClean="0"/>
              <a:t>Break down bone to release Ca2</a:t>
            </a:r>
            <a:r>
              <a:rPr lang="en-US" baseline="30000" dirty="0" smtClean="0"/>
              <a:t>+</a:t>
            </a:r>
            <a:endParaRPr lang="en-US" dirty="0" smtClean="0"/>
          </a:p>
          <a:p>
            <a:pPr>
              <a:lnSpc>
                <a:spcPct val="90000"/>
              </a:lnSpc>
            </a:pPr>
            <a:r>
              <a:rPr lang="en-US" dirty="0" smtClean="0"/>
              <a:t>Destroy cells in injured or non-useful tissue (autolysis)</a:t>
            </a:r>
          </a:p>
          <a:p>
            <a:pPr>
              <a:lnSpc>
                <a:spcPct val="96000"/>
              </a:lnSpc>
              <a:spcBef>
                <a:spcPts val="600"/>
              </a:spcBef>
            </a:pPr>
            <a:endParaRPr lang="en-US" dirty="0"/>
          </a:p>
        </p:txBody>
      </p:sp>
      <p:sp>
        <p:nvSpPr>
          <p:cNvPr id="236552" name="Line 8"/>
          <p:cNvSpPr>
            <a:spLocks noChangeShapeType="1"/>
          </p:cNvSpPr>
          <p:nvPr/>
        </p:nvSpPr>
        <p:spPr bwMode="auto">
          <a:xfrm>
            <a:off x="304800" y="6629400"/>
            <a:ext cx="8534400" cy="0"/>
          </a:xfrm>
          <a:prstGeom prst="line">
            <a:avLst/>
          </a:prstGeom>
          <a:noFill/>
          <a:ln w="25400">
            <a:solidFill>
              <a:schemeClr val="hlink"/>
            </a:solidFill>
            <a:round/>
            <a:headEnd/>
            <a:tailEnd/>
          </a:ln>
          <a:effectLst/>
        </p:spPr>
        <p:txBody>
          <a:bodyPr wrap="none" anchor="ctr"/>
          <a:lstStyle/>
          <a:p>
            <a:endParaRPr lang="en-US"/>
          </a:p>
        </p:txBody>
      </p:sp>
      <p:sp>
        <p:nvSpPr>
          <p:cNvPr id="236553" name="Line 9"/>
          <p:cNvSpPr>
            <a:spLocks noChangeShapeType="1"/>
          </p:cNvSpPr>
          <p:nvPr/>
        </p:nvSpPr>
        <p:spPr bwMode="auto">
          <a:xfrm>
            <a:off x="304800" y="685800"/>
            <a:ext cx="8534400" cy="0"/>
          </a:xfrm>
          <a:prstGeom prst="line">
            <a:avLst/>
          </a:prstGeom>
          <a:noFill/>
          <a:ln w="50800">
            <a:solidFill>
              <a:schemeClr val="hlink"/>
            </a:solidFill>
            <a:round/>
            <a:headEnd/>
            <a:tailEnd/>
          </a:ln>
          <a:effectLst/>
        </p:spPr>
        <p:txBody>
          <a:bodyPr wrap="none" anchor="ctr"/>
          <a:lstStyle/>
          <a:p>
            <a:endParaRPr lang="en-US"/>
          </a:p>
        </p:txBody>
      </p:sp>
      <p:sp>
        <p:nvSpPr>
          <p:cNvPr id="236554" name="Text Box 10"/>
          <p:cNvSpPr txBox="1">
            <a:spLocks noChangeArrowheads="1"/>
          </p:cNvSpPr>
          <p:nvPr/>
        </p:nvSpPr>
        <p:spPr bwMode="auto">
          <a:xfrm>
            <a:off x="228600" y="6597650"/>
            <a:ext cx="5486400" cy="260350"/>
          </a:xfrm>
          <a:prstGeom prst="rect">
            <a:avLst/>
          </a:prstGeom>
          <a:noFill/>
          <a:ln w="9525">
            <a:noFill/>
            <a:miter lim="800000"/>
            <a:headEnd/>
            <a:tailEnd/>
          </a:ln>
          <a:effectLst/>
        </p:spPr>
        <p:txBody>
          <a:bodyPr lIns="91429" tIns="45714" rIns="91429" bIns="45714" anchor="b">
            <a:spAutoFit/>
          </a:bodyPr>
          <a:lstStyle/>
          <a:p>
            <a:pPr algn="l"/>
            <a:r>
              <a:rPr kumimoji="0" lang="en-US" sz="1100">
                <a:solidFill>
                  <a:srgbClr val="000000"/>
                </a:solidFill>
                <a:latin typeface="Times New Roman" pitchFamily="18" charset="0"/>
              </a:rPr>
              <a:t>Copyright © 2008 Pearson Education, Inc., publishing as Pearson Benjamin Cummings</a:t>
            </a:r>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7" name="Rectangle 3"/>
          <p:cNvSpPr>
            <a:spLocks noGrp="1" noChangeArrowheads="1"/>
          </p:cNvSpPr>
          <p:nvPr>
            <p:ph type="body" idx="1"/>
          </p:nvPr>
        </p:nvSpPr>
        <p:spPr>
          <a:xfrm>
            <a:off x="228600" y="228600"/>
            <a:ext cx="8534400" cy="5334000"/>
          </a:xfrm>
        </p:spPr>
        <p:txBody>
          <a:bodyPr/>
          <a:lstStyle/>
          <a:p>
            <a:pPr algn="ctr">
              <a:lnSpc>
                <a:spcPct val="96000"/>
              </a:lnSpc>
              <a:spcBef>
                <a:spcPts val="600"/>
              </a:spcBef>
              <a:buNone/>
            </a:pPr>
            <a:r>
              <a:rPr lang="en-US" b="1" dirty="0" smtClean="0"/>
              <a:t>Lysosomes – the process</a:t>
            </a:r>
          </a:p>
          <a:p>
            <a:pPr>
              <a:lnSpc>
                <a:spcPct val="96000"/>
              </a:lnSpc>
              <a:spcBef>
                <a:spcPts val="600"/>
              </a:spcBef>
            </a:pPr>
            <a:endParaRPr lang="en-US" dirty="0" smtClean="0"/>
          </a:p>
          <a:p>
            <a:pPr>
              <a:lnSpc>
                <a:spcPct val="96000"/>
              </a:lnSpc>
              <a:spcBef>
                <a:spcPts val="600"/>
              </a:spcBef>
            </a:pPr>
            <a:r>
              <a:rPr lang="en-US" dirty="0" smtClean="0"/>
              <a:t>Some </a:t>
            </a:r>
            <a:r>
              <a:rPr lang="en-US" dirty="0"/>
              <a:t>types of </a:t>
            </a:r>
            <a:r>
              <a:rPr lang="en-US" dirty="0" smtClean="0"/>
              <a:t>cells </a:t>
            </a:r>
            <a:r>
              <a:rPr lang="en-US" dirty="0"/>
              <a:t>can engulf another cell by </a:t>
            </a:r>
            <a:r>
              <a:rPr lang="en-US" b="1" dirty="0"/>
              <a:t>phagocytosis</a:t>
            </a:r>
            <a:r>
              <a:rPr lang="en-US" dirty="0"/>
              <a:t>; this forms a </a:t>
            </a:r>
            <a:r>
              <a:rPr lang="en-US" dirty="0" smtClean="0"/>
              <a:t>vacuole</a:t>
            </a:r>
            <a:endParaRPr lang="en-US" dirty="0"/>
          </a:p>
          <a:p>
            <a:pPr>
              <a:lnSpc>
                <a:spcPct val="96000"/>
              </a:lnSpc>
              <a:spcBef>
                <a:spcPts val="600"/>
              </a:spcBef>
            </a:pPr>
            <a:r>
              <a:rPr lang="en-US" dirty="0"/>
              <a:t>A lysosome fuses with the food vacuole and digests the molecules</a:t>
            </a:r>
            <a:endParaRPr lang="en-US" dirty="0">
              <a:latin typeface="Times" charset="0"/>
            </a:endParaRPr>
          </a:p>
          <a:p>
            <a:pPr>
              <a:lnSpc>
                <a:spcPct val="96000"/>
              </a:lnSpc>
              <a:spcBef>
                <a:spcPts val="600"/>
              </a:spcBef>
            </a:pPr>
            <a:r>
              <a:rPr lang="en-US" dirty="0"/>
              <a:t>Lysosomes also use enzymes to recycle the cell’s own organelles and macromolecules, a process called autophagy</a:t>
            </a:r>
          </a:p>
          <a:p>
            <a:endParaRPr lang="en-US" dirty="0"/>
          </a:p>
        </p:txBody>
      </p:sp>
      <p:sp>
        <p:nvSpPr>
          <p:cNvPr id="461830" name="Line 6"/>
          <p:cNvSpPr>
            <a:spLocks noChangeShapeType="1"/>
          </p:cNvSpPr>
          <p:nvPr/>
        </p:nvSpPr>
        <p:spPr bwMode="auto">
          <a:xfrm>
            <a:off x="304800" y="6629400"/>
            <a:ext cx="8534400" cy="0"/>
          </a:xfrm>
          <a:prstGeom prst="line">
            <a:avLst/>
          </a:prstGeom>
          <a:noFill/>
          <a:ln w="25400">
            <a:solidFill>
              <a:schemeClr val="hlink"/>
            </a:solidFill>
            <a:round/>
            <a:headEnd/>
            <a:tailEnd/>
          </a:ln>
          <a:effectLst/>
        </p:spPr>
        <p:txBody>
          <a:bodyPr wrap="none" anchor="ctr"/>
          <a:lstStyle/>
          <a:p>
            <a:endParaRPr lang="en-US"/>
          </a:p>
        </p:txBody>
      </p:sp>
      <p:sp>
        <p:nvSpPr>
          <p:cNvPr id="461831" name="Line 7"/>
          <p:cNvSpPr>
            <a:spLocks noChangeShapeType="1"/>
          </p:cNvSpPr>
          <p:nvPr/>
        </p:nvSpPr>
        <p:spPr bwMode="auto">
          <a:xfrm>
            <a:off x="0" y="838200"/>
            <a:ext cx="8534400" cy="0"/>
          </a:xfrm>
          <a:prstGeom prst="line">
            <a:avLst/>
          </a:prstGeom>
          <a:noFill/>
          <a:ln w="50800">
            <a:solidFill>
              <a:schemeClr val="hlink"/>
            </a:solidFill>
            <a:round/>
            <a:headEnd/>
            <a:tailEnd/>
          </a:ln>
          <a:effectLst/>
        </p:spPr>
        <p:txBody>
          <a:bodyPr wrap="none" anchor="ctr"/>
          <a:lstStyle/>
          <a:p>
            <a:endParaRPr lang="en-US"/>
          </a:p>
        </p:txBody>
      </p:sp>
      <p:sp>
        <p:nvSpPr>
          <p:cNvPr id="461832" name="Text Box 8"/>
          <p:cNvSpPr txBox="1">
            <a:spLocks noChangeArrowheads="1"/>
          </p:cNvSpPr>
          <p:nvPr/>
        </p:nvSpPr>
        <p:spPr bwMode="auto">
          <a:xfrm>
            <a:off x="217488" y="6597650"/>
            <a:ext cx="5486400" cy="260350"/>
          </a:xfrm>
          <a:prstGeom prst="rect">
            <a:avLst/>
          </a:prstGeom>
          <a:noFill/>
          <a:ln w="9525">
            <a:noFill/>
            <a:miter lim="800000"/>
            <a:headEnd/>
            <a:tailEnd/>
          </a:ln>
          <a:effectLst/>
        </p:spPr>
        <p:txBody>
          <a:bodyPr lIns="91429" tIns="45714" rIns="91429" bIns="45714" anchor="b">
            <a:spAutoFit/>
          </a:bodyPr>
          <a:lstStyle/>
          <a:p>
            <a:pPr algn="l"/>
            <a:r>
              <a:rPr kumimoji="0" lang="en-US" sz="1100">
                <a:solidFill>
                  <a:srgbClr val="000000"/>
                </a:solidFill>
                <a:latin typeface="Times New Roman" pitchFamily="18" charset="0"/>
              </a:rPr>
              <a:t>Copyright © 2008 Pearson Education, Inc., publishing as Pearson Benjamin Cummings</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7430" name="Picture 6" descr="06_14-Lysomes-U"/>
          <p:cNvPicPr>
            <a:picLocks noChangeAspect="1" noChangeArrowheads="1"/>
          </p:cNvPicPr>
          <p:nvPr/>
        </p:nvPicPr>
        <p:blipFill>
          <a:blip r:embed="rId3" cstate="print"/>
          <a:srcRect/>
          <a:stretch>
            <a:fillRect/>
          </a:stretch>
        </p:blipFill>
        <p:spPr bwMode="auto">
          <a:xfrm>
            <a:off x="296863" y="1163638"/>
            <a:ext cx="8548687" cy="4530725"/>
          </a:xfrm>
          <a:prstGeom prst="rect">
            <a:avLst/>
          </a:prstGeom>
          <a:noFill/>
        </p:spPr>
      </p:pic>
      <p:sp>
        <p:nvSpPr>
          <p:cNvPr id="487431" name="Rectangle 7"/>
          <p:cNvSpPr>
            <a:spLocks noChangeArrowheads="1"/>
          </p:cNvSpPr>
          <p:nvPr/>
        </p:nvSpPr>
        <p:spPr bwMode="auto">
          <a:xfrm>
            <a:off x="152400" y="0"/>
            <a:ext cx="1981200" cy="304800"/>
          </a:xfrm>
          <a:prstGeom prst="rect">
            <a:avLst/>
          </a:prstGeom>
          <a:noFill/>
          <a:ln w="3175">
            <a:noFill/>
            <a:miter lim="800000"/>
            <a:headEnd/>
            <a:tailEnd/>
          </a:ln>
        </p:spPr>
        <p:txBody>
          <a:bodyPr/>
          <a:lstStyle/>
          <a:p>
            <a:pPr marL="450850" indent="-450850" algn="l" eaLnBrk="1" hangingPunct="1">
              <a:lnSpc>
                <a:spcPct val="90000"/>
              </a:lnSpc>
            </a:pPr>
            <a:r>
              <a:rPr kumimoji="0" lang="en-US" sz="1200">
                <a:cs typeface="Arial" charset="0"/>
              </a:rPr>
              <a:t>Fig. 6-14</a:t>
            </a:r>
            <a:endParaRPr kumimoji="0" lang="en-US" sz="1500" b="1">
              <a:solidFill>
                <a:schemeClr val="bg1"/>
              </a:solidFill>
              <a:cs typeface="Arial" charset="0"/>
            </a:endParaRPr>
          </a:p>
        </p:txBody>
      </p:sp>
      <p:sp>
        <p:nvSpPr>
          <p:cNvPr id="487432" name="Text Box 8"/>
          <p:cNvSpPr txBox="1">
            <a:spLocks noChangeArrowheads="1"/>
          </p:cNvSpPr>
          <p:nvPr/>
        </p:nvSpPr>
        <p:spPr bwMode="auto">
          <a:xfrm>
            <a:off x="2647950" y="1179513"/>
            <a:ext cx="603250" cy="182562"/>
          </a:xfrm>
          <a:prstGeom prst="rect">
            <a:avLst/>
          </a:prstGeom>
          <a:noFill/>
          <a:ln w="9525">
            <a:noFill/>
            <a:miter lim="800000"/>
            <a:headEnd/>
            <a:tailEnd/>
          </a:ln>
          <a:effectLst/>
        </p:spPr>
        <p:txBody>
          <a:bodyPr lIns="0" tIns="0" rIns="0" bIns="0">
            <a:spAutoFit/>
          </a:bodyPr>
          <a:lstStyle/>
          <a:p>
            <a:pPr algn="l"/>
            <a:r>
              <a:rPr kumimoji="0" lang="en-US" sz="1200" b="1"/>
              <a:t>Nucleus</a:t>
            </a:r>
            <a:endParaRPr kumimoji="0" lang="en-US" sz="1200" b="1">
              <a:latin typeface="Times" charset="0"/>
            </a:endParaRPr>
          </a:p>
        </p:txBody>
      </p:sp>
      <p:sp>
        <p:nvSpPr>
          <p:cNvPr id="487433" name="Text Box 9"/>
          <p:cNvSpPr txBox="1">
            <a:spLocks noChangeArrowheads="1"/>
          </p:cNvSpPr>
          <p:nvPr/>
        </p:nvSpPr>
        <p:spPr bwMode="auto">
          <a:xfrm>
            <a:off x="4122738" y="1162050"/>
            <a:ext cx="369887" cy="182563"/>
          </a:xfrm>
          <a:prstGeom prst="rect">
            <a:avLst/>
          </a:prstGeom>
          <a:noFill/>
          <a:ln w="9525">
            <a:noFill/>
            <a:miter lim="800000"/>
            <a:headEnd/>
            <a:tailEnd/>
          </a:ln>
          <a:effectLst/>
        </p:spPr>
        <p:txBody>
          <a:bodyPr lIns="0" tIns="0" rIns="0" bIns="0">
            <a:spAutoFit/>
          </a:bodyPr>
          <a:lstStyle/>
          <a:p>
            <a:pPr algn="l"/>
            <a:r>
              <a:rPr kumimoji="0" lang="en-US" sz="1200" b="1"/>
              <a:t>1 µm</a:t>
            </a:r>
            <a:endParaRPr kumimoji="0" lang="en-US" sz="1200" b="1">
              <a:latin typeface="Times" charset="0"/>
            </a:endParaRPr>
          </a:p>
        </p:txBody>
      </p:sp>
      <p:sp>
        <p:nvSpPr>
          <p:cNvPr id="487434" name="Line 10"/>
          <p:cNvSpPr>
            <a:spLocks noChangeShapeType="1"/>
          </p:cNvSpPr>
          <p:nvPr/>
        </p:nvSpPr>
        <p:spPr bwMode="auto">
          <a:xfrm>
            <a:off x="4110038" y="1363663"/>
            <a:ext cx="373062" cy="0"/>
          </a:xfrm>
          <a:prstGeom prst="line">
            <a:avLst/>
          </a:prstGeom>
          <a:noFill/>
          <a:ln w="25400">
            <a:solidFill>
              <a:schemeClr val="tx1"/>
            </a:solidFill>
            <a:round/>
            <a:headEnd/>
            <a:tailEnd/>
          </a:ln>
          <a:effectLst/>
        </p:spPr>
        <p:txBody>
          <a:bodyPr wrap="none" anchor="ctr"/>
          <a:lstStyle/>
          <a:p>
            <a:endParaRPr lang="en-US"/>
          </a:p>
        </p:txBody>
      </p:sp>
      <p:sp>
        <p:nvSpPr>
          <p:cNvPr id="487435" name="Line 11"/>
          <p:cNvSpPr>
            <a:spLocks noChangeShapeType="1"/>
          </p:cNvSpPr>
          <p:nvPr/>
        </p:nvSpPr>
        <p:spPr bwMode="auto">
          <a:xfrm>
            <a:off x="4110038" y="1316038"/>
            <a:ext cx="0" cy="85725"/>
          </a:xfrm>
          <a:prstGeom prst="line">
            <a:avLst/>
          </a:prstGeom>
          <a:noFill/>
          <a:ln w="25400">
            <a:solidFill>
              <a:schemeClr val="tx1"/>
            </a:solidFill>
            <a:round/>
            <a:headEnd/>
            <a:tailEnd/>
          </a:ln>
          <a:effectLst/>
        </p:spPr>
        <p:txBody>
          <a:bodyPr wrap="none" anchor="ctr"/>
          <a:lstStyle/>
          <a:p>
            <a:endParaRPr lang="en-US"/>
          </a:p>
        </p:txBody>
      </p:sp>
      <p:sp>
        <p:nvSpPr>
          <p:cNvPr id="487436" name="Line 12"/>
          <p:cNvSpPr>
            <a:spLocks noChangeShapeType="1"/>
          </p:cNvSpPr>
          <p:nvPr/>
        </p:nvSpPr>
        <p:spPr bwMode="auto">
          <a:xfrm>
            <a:off x="4486275" y="1316038"/>
            <a:ext cx="0" cy="85725"/>
          </a:xfrm>
          <a:prstGeom prst="line">
            <a:avLst/>
          </a:prstGeom>
          <a:noFill/>
          <a:ln w="25400">
            <a:solidFill>
              <a:schemeClr val="tx1"/>
            </a:solidFill>
            <a:round/>
            <a:headEnd/>
            <a:tailEnd/>
          </a:ln>
          <a:effectLst/>
        </p:spPr>
        <p:txBody>
          <a:bodyPr wrap="none" anchor="ctr"/>
          <a:lstStyle/>
          <a:p>
            <a:endParaRPr lang="en-US"/>
          </a:p>
        </p:txBody>
      </p:sp>
      <p:sp>
        <p:nvSpPr>
          <p:cNvPr id="487437" name="Line 13"/>
          <p:cNvSpPr>
            <a:spLocks noChangeShapeType="1"/>
          </p:cNvSpPr>
          <p:nvPr/>
        </p:nvSpPr>
        <p:spPr bwMode="auto">
          <a:xfrm>
            <a:off x="3205163" y="1358900"/>
            <a:ext cx="269875" cy="300038"/>
          </a:xfrm>
          <a:prstGeom prst="line">
            <a:avLst/>
          </a:prstGeom>
          <a:noFill/>
          <a:ln w="50800">
            <a:solidFill>
              <a:schemeClr val="bg1"/>
            </a:solidFill>
            <a:round/>
            <a:headEnd/>
            <a:tailEnd/>
          </a:ln>
          <a:effectLst/>
        </p:spPr>
        <p:txBody>
          <a:bodyPr wrap="none" anchor="ctr"/>
          <a:lstStyle/>
          <a:p>
            <a:endParaRPr lang="en-US"/>
          </a:p>
        </p:txBody>
      </p:sp>
      <p:sp>
        <p:nvSpPr>
          <p:cNvPr id="487438" name="Line 14"/>
          <p:cNvSpPr>
            <a:spLocks noChangeShapeType="1"/>
          </p:cNvSpPr>
          <p:nvPr/>
        </p:nvSpPr>
        <p:spPr bwMode="auto">
          <a:xfrm>
            <a:off x="3208338" y="1365250"/>
            <a:ext cx="269875" cy="300038"/>
          </a:xfrm>
          <a:prstGeom prst="line">
            <a:avLst/>
          </a:prstGeom>
          <a:noFill/>
          <a:ln w="25400">
            <a:solidFill>
              <a:schemeClr val="tx1"/>
            </a:solidFill>
            <a:round/>
            <a:headEnd/>
            <a:tailEnd/>
          </a:ln>
          <a:effectLst/>
        </p:spPr>
        <p:txBody>
          <a:bodyPr wrap="none" anchor="ctr"/>
          <a:lstStyle/>
          <a:p>
            <a:endParaRPr lang="en-US"/>
          </a:p>
        </p:txBody>
      </p:sp>
      <p:sp>
        <p:nvSpPr>
          <p:cNvPr id="487439" name="Text Box 15"/>
          <p:cNvSpPr txBox="1">
            <a:spLocks noChangeArrowheads="1"/>
          </p:cNvSpPr>
          <p:nvPr/>
        </p:nvSpPr>
        <p:spPr bwMode="auto">
          <a:xfrm>
            <a:off x="723900" y="3241675"/>
            <a:ext cx="777875" cy="182563"/>
          </a:xfrm>
          <a:prstGeom prst="rect">
            <a:avLst/>
          </a:prstGeom>
          <a:noFill/>
          <a:ln w="9525">
            <a:noFill/>
            <a:miter lim="800000"/>
            <a:headEnd/>
            <a:tailEnd/>
          </a:ln>
          <a:effectLst/>
        </p:spPr>
        <p:txBody>
          <a:bodyPr lIns="0" tIns="0" rIns="0" bIns="0">
            <a:spAutoFit/>
          </a:bodyPr>
          <a:lstStyle/>
          <a:p>
            <a:pPr algn="l"/>
            <a:r>
              <a:rPr kumimoji="0" lang="en-US" sz="1200" b="1"/>
              <a:t>Lysosome</a:t>
            </a:r>
            <a:endParaRPr kumimoji="0" lang="en-US" sz="1200" b="1">
              <a:latin typeface="Times" charset="0"/>
            </a:endParaRPr>
          </a:p>
        </p:txBody>
      </p:sp>
      <p:sp>
        <p:nvSpPr>
          <p:cNvPr id="487440" name="Line 16"/>
          <p:cNvSpPr>
            <a:spLocks noChangeShapeType="1"/>
          </p:cNvSpPr>
          <p:nvPr/>
        </p:nvSpPr>
        <p:spPr bwMode="auto">
          <a:xfrm flipV="1">
            <a:off x="1112838" y="2954338"/>
            <a:ext cx="1409700" cy="284162"/>
          </a:xfrm>
          <a:prstGeom prst="line">
            <a:avLst/>
          </a:prstGeom>
          <a:noFill/>
          <a:ln w="50800">
            <a:solidFill>
              <a:schemeClr val="bg1"/>
            </a:solidFill>
            <a:round/>
            <a:headEnd/>
            <a:tailEnd/>
          </a:ln>
          <a:effectLst/>
        </p:spPr>
        <p:txBody>
          <a:bodyPr wrap="none" anchor="ctr"/>
          <a:lstStyle/>
          <a:p>
            <a:endParaRPr lang="en-US"/>
          </a:p>
        </p:txBody>
      </p:sp>
      <p:sp>
        <p:nvSpPr>
          <p:cNvPr id="487441" name="Line 17"/>
          <p:cNvSpPr>
            <a:spLocks noChangeShapeType="1"/>
          </p:cNvSpPr>
          <p:nvPr/>
        </p:nvSpPr>
        <p:spPr bwMode="auto">
          <a:xfrm flipV="1">
            <a:off x="1100138" y="2954338"/>
            <a:ext cx="1425575" cy="284162"/>
          </a:xfrm>
          <a:prstGeom prst="line">
            <a:avLst/>
          </a:prstGeom>
          <a:noFill/>
          <a:ln w="25400">
            <a:solidFill>
              <a:schemeClr val="tx1"/>
            </a:solidFill>
            <a:round/>
            <a:headEnd/>
            <a:tailEnd/>
          </a:ln>
          <a:effectLst/>
        </p:spPr>
        <p:txBody>
          <a:bodyPr wrap="none" anchor="ctr"/>
          <a:lstStyle/>
          <a:p>
            <a:endParaRPr lang="en-US"/>
          </a:p>
        </p:txBody>
      </p:sp>
      <p:sp>
        <p:nvSpPr>
          <p:cNvPr id="487442" name="Text Box 18"/>
          <p:cNvSpPr txBox="1">
            <a:spLocks noChangeArrowheads="1"/>
          </p:cNvSpPr>
          <p:nvPr/>
        </p:nvSpPr>
        <p:spPr bwMode="auto">
          <a:xfrm>
            <a:off x="1804988" y="3500438"/>
            <a:ext cx="696912" cy="365125"/>
          </a:xfrm>
          <a:prstGeom prst="rect">
            <a:avLst/>
          </a:prstGeom>
          <a:noFill/>
          <a:ln w="9525">
            <a:noFill/>
            <a:miter lim="800000"/>
            <a:headEnd/>
            <a:tailEnd/>
          </a:ln>
          <a:effectLst/>
        </p:spPr>
        <p:txBody>
          <a:bodyPr lIns="0" tIns="0" rIns="0" bIns="0">
            <a:spAutoFit/>
          </a:bodyPr>
          <a:lstStyle/>
          <a:p>
            <a:pPr algn="l"/>
            <a:r>
              <a:rPr kumimoji="0" lang="en-US" sz="1200" b="1"/>
              <a:t>Digestive</a:t>
            </a:r>
          </a:p>
          <a:p>
            <a:pPr algn="l"/>
            <a:r>
              <a:rPr kumimoji="0" lang="en-US" sz="1200" b="1"/>
              <a:t>enzymes</a:t>
            </a:r>
            <a:endParaRPr kumimoji="0" lang="en-US" sz="1200" b="1">
              <a:latin typeface="Times" charset="0"/>
            </a:endParaRPr>
          </a:p>
        </p:txBody>
      </p:sp>
      <p:sp>
        <p:nvSpPr>
          <p:cNvPr id="487443" name="Text Box 19"/>
          <p:cNvSpPr txBox="1">
            <a:spLocks noChangeArrowheads="1"/>
          </p:cNvSpPr>
          <p:nvPr/>
        </p:nvSpPr>
        <p:spPr bwMode="auto">
          <a:xfrm>
            <a:off x="342900" y="3784600"/>
            <a:ext cx="777875" cy="182563"/>
          </a:xfrm>
          <a:prstGeom prst="rect">
            <a:avLst/>
          </a:prstGeom>
          <a:noFill/>
          <a:ln w="9525">
            <a:noFill/>
            <a:miter lim="800000"/>
            <a:headEnd/>
            <a:tailEnd/>
          </a:ln>
          <a:effectLst/>
        </p:spPr>
        <p:txBody>
          <a:bodyPr lIns="0" tIns="0" rIns="0" bIns="0">
            <a:spAutoFit/>
          </a:bodyPr>
          <a:lstStyle/>
          <a:p>
            <a:pPr algn="l"/>
            <a:r>
              <a:rPr kumimoji="0" lang="en-US" sz="1200" b="1"/>
              <a:t>Lysosome</a:t>
            </a:r>
            <a:endParaRPr kumimoji="0" lang="en-US" sz="1200" b="1">
              <a:latin typeface="Times" charset="0"/>
            </a:endParaRPr>
          </a:p>
        </p:txBody>
      </p:sp>
      <p:sp>
        <p:nvSpPr>
          <p:cNvPr id="487444" name="Text Box 20"/>
          <p:cNvSpPr txBox="1">
            <a:spLocks noChangeArrowheads="1"/>
          </p:cNvSpPr>
          <p:nvPr/>
        </p:nvSpPr>
        <p:spPr bwMode="auto">
          <a:xfrm>
            <a:off x="592138" y="4117975"/>
            <a:ext cx="777875" cy="365125"/>
          </a:xfrm>
          <a:prstGeom prst="rect">
            <a:avLst/>
          </a:prstGeom>
          <a:noFill/>
          <a:ln w="9525">
            <a:noFill/>
            <a:miter lim="800000"/>
            <a:headEnd/>
            <a:tailEnd/>
          </a:ln>
          <a:effectLst/>
        </p:spPr>
        <p:txBody>
          <a:bodyPr lIns="0" tIns="0" rIns="0" bIns="0">
            <a:spAutoFit/>
          </a:bodyPr>
          <a:lstStyle/>
          <a:p>
            <a:pPr algn="l"/>
            <a:r>
              <a:rPr kumimoji="0" lang="en-US" sz="1200" b="1"/>
              <a:t>Plasma</a:t>
            </a:r>
          </a:p>
          <a:p>
            <a:pPr algn="l"/>
            <a:r>
              <a:rPr kumimoji="0" lang="en-US" sz="1200" b="1"/>
              <a:t>membrane</a:t>
            </a:r>
            <a:endParaRPr kumimoji="0" lang="en-US" sz="1200" b="1">
              <a:latin typeface="Times" charset="0"/>
            </a:endParaRPr>
          </a:p>
        </p:txBody>
      </p:sp>
      <p:sp>
        <p:nvSpPr>
          <p:cNvPr id="487445" name="Line 21"/>
          <p:cNvSpPr>
            <a:spLocks noChangeShapeType="1"/>
          </p:cNvSpPr>
          <p:nvPr/>
        </p:nvSpPr>
        <p:spPr bwMode="auto">
          <a:xfrm flipV="1">
            <a:off x="1482725" y="3589338"/>
            <a:ext cx="287338" cy="144462"/>
          </a:xfrm>
          <a:prstGeom prst="line">
            <a:avLst/>
          </a:prstGeom>
          <a:noFill/>
          <a:ln w="25400">
            <a:solidFill>
              <a:schemeClr val="tx1"/>
            </a:solidFill>
            <a:round/>
            <a:headEnd/>
            <a:tailEnd/>
          </a:ln>
          <a:effectLst/>
        </p:spPr>
        <p:txBody>
          <a:bodyPr wrap="none" anchor="ctr"/>
          <a:lstStyle/>
          <a:p>
            <a:endParaRPr lang="en-US"/>
          </a:p>
        </p:txBody>
      </p:sp>
      <p:sp>
        <p:nvSpPr>
          <p:cNvPr id="487446" name="Line 22"/>
          <p:cNvSpPr>
            <a:spLocks noChangeShapeType="1"/>
          </p:cNvSpPr>
          <p:nvPr/>
        </p:nvSpPr>
        <p:spPr bwMode="auto">
          <a:xfrm flipV="1">
            <a:off x="1455738" y="3581400"/>
            <a:ext cx="323850" cy="246063"/>
          </a:xfrm>
          <a:prstGeom prst="line">
            <a:avLst/>
          </a:prstGeom>
          <a:noFill/>
          <a:ln w="25400">
            <a:solidFill>
              <a:schemeClr val="tx1"/>
            </a:solidFill>
            <a:round/>
            <a:headEnd/>
            <a:tailEnd/>
          </a:ln>
          <a:effectLst/>
        </p:spPr>
        <p:txBody>
          <a:bodyPr wrap="none" anchor="ctr"/>
          <a:lstStyle/>
          <a:p>
            <a:endParaRPr lang="en-US"/>
          </a:p>
        </p:txBody>
      </p:sp>
      <p:sp>
        <p:nvSpPr>
          <p:cNvPr id="487447" name="Line 23"/>
          <p:cNvSpPr>
            <a:spLocks noChangeShapeType="1"/>
          </p:cNvSpPr>
          <p:nvPr/>
        </p:nvSpPr>
        <p:spPr bwMode="auto">
          <a:xfrm flipV="1">
            <a:off x="657225" y="4481513"/>
            <a:ext cx="198438" cy="187325"/>
          </a:xfrm>
          <a:prstGeom prst="line">
            <a:avLst/>
          </a:prstGeom>
          <a:noFill/>
          <a:ln w="25400">
            <a:solidFill>
              <a:schemeClr val="tx1"/>
            </a:solidFill>
            <a:round/>
            <a:headEnd/>
            <a:tailEnd/>
          </a:ln>
          <a:effectLst/>
        </p:spPr>
        <p:txBody>
          <a:bodyPr wrap="none" anchor="ctr"/>
          <a:lstStyle/>
          <a:p>
            <a:endParaRPr lang="en-US"/>
          </a:p>
        </p:txBody>
      </p:sp>
      <p:sp>
        <p:nvSpPr>
          <p:cNvPr id="487448" name="Text Box 24"/>
          <p:cNvSpPr txBox="1">
            <a:spLocks noChangeArrowheads="1"/>
          </p:cNvSpPr>
          <p:nvPr/>
        </p:nvSpPr>
        <p:spPr bwMode="auto">
          <a:xfrm>
            <a:off x="1592263" y="4746625"/>
            <a:ext cx="989012" cy="182563"/>
          </a:xfrm>
          <a:prstGeom prst="rect">
            <a:avLst/>
          </a:prstGeom>
          <a:noFill/>
          <a:ln w="9525">
            <a:noFill/>
            <a:miter lim="800000"/>
            <a:headEnd/>
            <a:tailEnd/>
          </a:ln>
          <a:effectLst/>
        </p:spPr>
        <p:txBody>
          <a:bodyPr lIns="0" tIns="0" rIns="0" bIns="0">
            <a:spAutoFit/>
          </a:bodyPr>
          <a:lstStyle/>
          <a:p>
            <a:pPr algn="l"/>
            <a:r>
              <a:rPr kumimoji="0" lang="en-US" sz="1200" b="1"/>
              <a:t>Food vacuole</a:t>
            </a:r>
            <a:endParaRPr kumimoji="0" lang="en-US" sz="1200" b="1">
              <a:latin typeface="Times" charset="0"/>
            </a:endParaRPr>
          </a:p>
        </p:txBody>
      </p:sp>
      <p:sp>
        <p:nvSpPr>
          <p:cNvPr id="487449" name="Text Box 25"/>
          <p:cNvSpPr txBox="1">
            <a:spLocks noChangeArrowheads="1"/>
          </p:cNvSpPr>
          <p:nvPr/>
        </p:nvSpPr>
        <p:spPr bwMode="auto">
          <a:xfrm>
            <a:off x="341313" y="5329238"/>
            <a:ext cx="1273175" cy="182562"/>
          </a:xfrm>
          <a:prstGeom prst="rect">
            <a:avLst/>
          </a:prstGeom>
          <a:noFill/>
          <a:ln w="9525">
            <a:noFill/>
            <a:miter lim="800000"/>
            <a:headEnd/>
            <a:tailEnd/>
          </a:ln>
          <a:effectLst/>
        </p:spPr>
        <p:txBody>
          <a:bodyPr lIns="0" tIns="0" rIns="0" bIns="0">
            <a:spAutoFit/>
          </a:bodyPr>
          <a:lstStyle/>
          <a:p>
            <a:pPr algn="l"/>
            <a:r>
              <a:rPr kumimoji="0" lang="en-US" sz="1200" b="1"/>
              <a:t>(a) Phagocytosis</a:t>
            </a:r>
            <a:endParaRPr kumimoji="0" lang="en-US" sz="1200" b="1">
              <a:latin typeface="Times" charset="0"/>
            </a:endParaRPr>
          </a:p>
        </p:txBody>
      </p:sp>
      <p:sp>
        <p:nvSpPr>
          <p:cNvPr id="487450" name="Text Box 26"/>
          <p:cNvSpPr txBox="1">
            <a:spLocks noChangeArrowheads="1"/>
          </p:cNvSpPr>
          <p:nvPr/>
        </p:nvSpPr>
        <p:spPr bwMode="auto">
          <a:xfrm>
            <a:off x="3749675" y="4424363"/>
            <a:ext cx="704850" cy="182562"/>
          </a:xfrm>
          <a:prstGeom prst="rect">
            <a:avLst/>
          </a:prstGeom>
          <a:noFill/>
          <a:ln w="9525">
            <a:noFill/>
            <a:miter lim="800000"/>
            <a:headEnd/>
            <a:tailEnd/>
          </a:ln>
          <a:effectLst/>
        </p:spPr>
        <p:txBody>
          <a:bodyPr lIns="0" tIns="0" rIns="0" bIns="0">
            <a:spAutoFit/>
          </a:bodyPr>
          <a:lstStyle/>
          <a:p>
            <a:pPr algn="l"/>
            <a:r>
              <a:rPr kumimoji="0" lang="en-US" sz="1200" b="1"/>
              <a:t>Digestion</a:t>
            </a:r>
            <a:endParaRPr kumimoji="0" lang="en-US" sz="1200" b="1">
              <a:latin typeface="Times" charset="0"/>
            </a:endParaRPr>
          </a:p>
        </p:txBody>
      </p:sp>
      <p:sp>
        <p:nvSpPr>
          <p:cNvPr id="487451" name="Text Box 27"/>
          <p:cNvSpPr txBox="1">
            <a:spLocks noChangeArrowheads="1"/>
          </p:cNvSpPr>
          <p:nvPr/>
        </p:nvSpPr>
        <p:spPr bwMode="auto">
          <a:xfrm>
            <a:off x="4656138" y="5334000"/>
            <a:ext cx="1065212" cy="182563"/>
          </a:xfrm>
          <a:prstGeom prst="rect">
            <a:avLst/>
          </a:prstGeom>
          <a:noFill/>
          <a:ln w="9525">
            <a:noFill/>
            <a:miter lim="800000"/>
            <a:headEnd/>
            <a:tailEnd/>
          </a:ln>
          <a:effectLst/>
        </p:spPr>
        <p:txBody>
          <a:bodyPr lIns="0" tIns="0" rIns="0" bIns="0">
            <a:spAutoFit/>
          </a:bodyPr>
          <a:lstStyle/>
          <a:p>
            <a:pPr algn="l"/>
            <a:r>
              <a:rPr kumimoji="0" lang="en-US" sz="1200" b="1"/>
              <a:t>(b) Autophagy</a:t>
            </a:r>
            <a:endParaRPr kumimoji="0" lang="en-US" sz="1200" b="1">
              <a:latin typeface="Times" charset="0"/>
            </a:endParaRPr>
          </a:p>
        </p:txBody>
      </p:sp>
      <p:sp>
        <p:nvSpPr>
          <p:cNvPr id="487452" name="Text Box 28"/>
          <p:cNvSpPr txBox="1">
            <a:spLocks noChangeArrowheads="1"/>
          </p:cNvSpPr>
          <p:nvPr/>
        </p:nvSpPr>
        <p:spPr bwMode="auto">
          <a:xfrm>
            <a:off x="4664075" y="4148138"/>
            <a:ext cx="895350" cy="182562"/>
          </a:xfrm>
          <a:prstGeom prst="rect">
            <a:avLst/>
          </a:prstGeom>
          <a:noFill/>
          <a:ln w="9525">
            <a:noFill/>
            <a:miter lim="800000"/>
            <a:headEnd/>
            <a:tailEnd/>
          </a:ln>
          <a:effectLst/>
        </p:spPr>
        <p:txBody>
          <a:bodyPr lIns="0" tIns="0" rIns="0" bIns="0">
            <a:spAutoFit/>
          </a:bodyPr>
          <a:lstStyle/>
          <a:p>
            <a:pPr algn="l"/>
            <a:r>
              <a:rPr kumimoji="0" lang="en-US" sz="1200" b="1"/>
              <a:t>Peroxisome</a:t>
            </a:r>
            <a:endParaRPr kumimoji="0" lang="en-US" sz="1200" b="1">
              <a:latin typeface="Times" charset="0"/>
            </a:endParaRPr>
          </a:p>
        </p:txBody>
      </p:sp>
      <p:sp>
        <p:nvSpPr>
          <p:cNvPr id="487453" name="Text Box 29"/>
          <p:cNvSpPr txBox="1">
            <a:spLocks noChangeArrowheads="1"/>
          </p:cNvSpPr>
          <p:nvPr/>
        </p:nvSpPr>
        <p:spPr bwMode="auto">
          <a:xfrm>
            <a:off x="5718175" y="4949825"/>
            <a:ext cx="565150" cy="182563"/>
          </a:xfrm>
          <a:prstGeom prst="rect">
            <a:avLst/>
          </a:prstGeom>
          <a:noFill/>
          <a:ln w="9525">
            <a:noFill/>
            <a:miter lim="800000"/>
            <a:headEnd/>
            <a:tailEnd/>
          </a:ln>
          <a:effectLst/>
        </p:spPr>
        <p:txBody>
          <a:bodyPr lIns="0" tIns="0" rIns="0" bIns="0">
            <a:spAutoFit/>
          </a:bodyPr>
          <a:lstStyle/>
          <a:p>
            <a:pPr algn="l"/>
            <a:r>
              <a:rPr kumimoji="0" lang="en-US" sz="1200" b="1"/>
              <a:t>Vesicle</a:t>
            </a:r>
            <a:endParaRPr kumimoji="0" lang="en-US" sz="1200" b="1">
              <a:latin typeface="Times" charset="0"/>
            </a:endParaRPr>
          </a:p>
        </p:txBody>
      </p:sp>
      <p:sp>
        <p:nvSpPr>
          <p:cNvPr id="487454" name="Text Box 30"/>
          <p:cNvSpPr txBox="1">
            <a:spLocks noChangeArrowheads="1"/>
          </p:cNvSpPr>
          <p:nvPr/>
        </p:nvSpPr>
        <p:spPr bwMode="auto">
          <a:xfrm>
            <a:off x="5743575" y="3762375"/>
            <a:ext cx="771525" cy="182563"/>
          </a:xfrm>
          <a:prstGeom prst="rect">
            <a:avLst/>
          </a:prstGeom>
          <a:noFill/>
          <a:ln w="9525">
            <a:noFill/>
            <a:miter lim="800000"/>
            <a:headEnd/>
            <a:tailEnd/>
          </a:ln>
          <a:effectLst/>
        </p:spPr>
        <p:txBody>
          <a:bodyPr lIns="0" tIns="0" rIns="0" bIns="0">
            <a:spAutoFit/>
          </a:bodyPr>
          <a:lstStyle/>
          <a:p>
            <a:pPr algn="l"/>
            <a:r>
              <a:rPr kumimoji="0" lang="en-US" sz="1200" b="1"/>
              <a:t>Lysosome</a:t>
            </a:r>
            <a:endParaRPr kumimoji="0" lang="en-US" sz="1200" b="1">
              <a:latin typeface="Times" charset="0"/>
            </a:endParaRPr>
          </a:p>
        </p:txBody>
      </p:sp>
      <p:sp>
        <p:nvSpPr>
          <p:cNvPr id="487455" name="Text Box 31"/>
          <p:cNvSpPr txBox="1">
            <a:spLocks noChangeArrowheads="1"/>
          </p:cNvSpPr>
          <p:nvPr/>
        </p:nvSpPr>
        <p:spPr bwMode="auto">
          <a:xfrm>
            <a:off x="6330950" y="4829175"/>
            <a:ext cx="1146175" cy="182563"/>
          </a:xfrm>
          <a:prstGeom prst="rect">
            <a:avLst/>
          </a:prstGeom>
          <a:noFill/>
          <a:ln w="9525">
            <a:noFill/>
            <a:miter lim="800000"/>
            <a:headEnd/>
            <a:tailEnd/>
          </a:ln>
          <a:effectLst/>
        </p:spPr>
        <p:txBody>
          <a:bodyPr lIns="0" tIns="0" rIns="0" bIns="0">
            <a:spAutoFit/>
          </a:bodyPr>
          <a:lstStyle/>
          <a:p>
            <a:pPr algn="l"/>
            <a:r>
              <a:rPr kumimoji="0" lang="en-US" sz="1200" b="1"/>
              <a:t>Mitochondrion</a:t>
            </a:r>
            <a:endParaRPr kumimoji="0" lang="en-US" sz="1200" b="1">
              <a:latin typeface="Times" charset="0"/>
            </a:endParaRPr>
          </a:p>
        </p:txBody>
      </p:sp>
      <p:sp>
        <p:nvSpPr>
          <p:cNvPr id="487456" name="Line 32"/>
          <p:cNvSpPr>
            <a:spLocks noChangeShapeType="1"/>
          </p:cNvSpPr>
          <p:nvPr/>
        </p:nvSpPr>
        <p:spPr bwMode="auto">
          <a:xfrm>
            <a:off x="5100638" y="4318000"/>
            <a:ext cx="317500" cy="152400"/>
          </a:xfrm>
          <a:prstGeom prst="line">
            <a:avLst/>
          </a:prstGeom>
          <a:noFill/>
          <a:ln w="25400">
            <a:solidFill>
              <a:schemeClr val="tx1"/>
            </a:solidFill>
            <a:round/>
            <a:headEnd/>
            <a:tailEnd/>
          </a:ln>
          <a:effectLst/>
        </p:spPr>
        <p:txBody>
          <a:bodyPr wrap="none" anchor="ctr"/>
          <a:lstStyle/>
          <a:p>
            <a:endParaRPr lang="en-US"/>
          </a:p>
        </p:txBody>
      </p:sp>
      <p:sp>
        <p:nvSpPr>
          <p:cNvPr id="487457" name="Line 33"/>
          <p:cNvSpPr>
            <a:spLocks noChangeShapeType="1"/>
          </p:cNvSpPr>
          <p:nvPr/>
        </p:nvSpPr>
        <p:spPr bwMode="auto">
          <a:xfrm>
            <a:off x="5973763" y="4757738"/>
            <a:ext cx="0" cy="220662"/>
          </a:xfrm>
          <a:prstGeom prst="line">
            <a:avLst/>
          </a:prstGeom>
          <a:noFill/>
          <a:ln w="25400">
            <a:solidFill>
              <a:schemeClr val="tx1"/>
            </a:solidFill>
            <a:round/>
            <a:headEnd/>
            <a:tailEnd/>
          </a:ln>
          <a:effectLst/>
        </p:spPr>
        <p:txBody>
          <a:bodyPr wrap="none" anchor="ctr"/>
          <a:lstStyle/>
          <a:p>
            <a:endParaRPr lang="en-US"/>
          </a:p>
        </p:txBody>
      </p:sp>
      <p:sp>
        <p:nvSpPr>
          <p:cNvPr id="487458" name="Line 34"/>
          <p:cNvSpPr>
            <a:spLocks noChangeShapeType="1"/>
          </p:cNvSpPr>
          <p:nvPr/>
        </p:nvSpPr>
        <p:spPr bwMode="auto">
          <a:xfrm>
            <a:off x="6037263" y="4551363"/>
            <a:ext cx="269875" cy="358775"/>
          </a:xfrm>
          <a:prstGeom prst="line">
            <a:avLst/>
          </a:prstGeom>
          <a:noFill/>
          <a:ln w="25400">
            <a:solidFill>
              <a:schemeClr val="tx1"/>
            </a:solidFill>
            <a:round/>
            <a:headEnd/>
            <a:tailEnd/>
          </a:ln>
          <a:effectLst/>
        </p:spPr>
        <p:txBody>
          <a:bodyPr wrap="none" anchor="ctr"/>
          <a:lstStyle/>
          <a:p>
            <a:endParaRPr lang="en-US"/>
          </a:p>
        </p:txBody>
      </p:sp>
      <p:sp>
        <p:nvSpPr>
          <p:cNvPr id="487459" name="Text Box 35"/>
          <p:cNvSpPr txBox="1">
            <a:spLocks noChangeArrowheads="1"/>
          </p:cNvSpPr>
          <p:nvPr/>
        </p:nvSpPr>
        <p:spPr bwMode="auto">
          <a:xfrm>
            <a:off x="4794250" y="2873375"/>
            <a:ext cx="895350" cy="365125"/>
          </a:xfrm>
          <a:prstGeom prst="rect">
            <a:avLst/>
          </a:prstGeom>
          <a:noFill/>
          <a:ln w="9525">
            <a:noFill/>
            <a:miter lim="800000"/>
            <a:headEnd/>
            <a:tailEnd/>
          </a:ln>
          <a:effectLst/>
        </p:spPr>
        <p:txBody>
          <a:bodyPr lIns="0" tIns="0" rIns="0" bIns="0">
            <a:spAutoFit/>
          </a:bodyPr>
          <a:lstStyle/>
          <a:p>
            <a:pPr algn="l"/>
            <a:r>
              <a:rPr kumimoji="0" lang="en-US" sz="1200" b="1"/>
              <a:t>Peroxisome</a:t>
            </a:r>
          </a:p>
          <a:p>
            <a:pPr algn="l"/>
            <a:r>
              <a:rPr kumimoji="0" lang="en-US" sz="1200" b="1"/>
              <a:t>fragment</a:t>
            </a:r>
            <a:endParaRPr kumimoji="0" lang="en-US" sz="1200" b="1">
              <a:latin typeface="Times" charset="0"/>
            </a:endParaRPr>
          </a:p>
        </p:txBody>
      </p:sp>
      <p:sp>
        <p:nvSpPr>
          <p:cNvPr id="487460" name="Line 36"/>
          <p:cNvSpPr>
            <a:spLocks noChangeShapeType="1"/>
          </p:cNvSpPr>
          <p:nvPr/>
        </p:nvSpPr>
        <p:spPr bwMode="auto">
          <a:xfrm flipV="1">
            <a:off x="5732463" y="2976563"/>
            <a:ext cx="1308100" cy="3175"/>
          </a:xfrm>
          <a:prstGeom prst="line">
            <a:avLst/>
          </a:prstGeom>
          <a:noFill/>
          <a:ln w="50800">
            <a:solidFill>
              <a:schemeClr val="bg1"/>
            </a:solidFill>
            <a:round/>
            <a:headEnd/>
            <a:tailEnd/>
          </a:ln>
          <a:effectLst/>
        </p:spPr>
        <p:txBody>
          <a:bodyPr wrap="none" anchor="ctr"/>
          <a:lstStyle/>
          <a:p>
            <a:endParaRPr lang="en-US"/>
          </a:p>
        </p:txBody>
      </p:sp>
      <p:sp>
        <p:nvSpPr>
          <p:cNvPr id="487461" name="Line 37"/>
          <p:cNvSpPr>
            <a:spLocks noChangeShapeType="1"/>
          </p:cNvSpPr>
          <p:nvPr/>
        </p:nvSpPr>
        <p:spPr bwMode="auto">
          <a:xfrm flipV="1">
            <a:off x="5702300" y="2978150"/>
            <a:ext cx="1338263" cy="3175"/>
          </a:xfrm>
          <a:prstGeom prst="line">
            <a:avLst/>
          </a:prstGeom>
          <a:noFill/>
          <a:ln w="25400">
            <a:solidFill>
              <a:schemeClr val="tx1"/>
            </a:solidFill>
            <a:round/>
            <a:headEnd/>
            <a:tailEnd/>
          </a:ln>
          <a:effectLst/>
        </p:spPr>
        <p:txBody>
          <a:bodyPr wrap="none" anchor="ctr"/>
          <a:lstStyle/>
          <a:p>
            <a:endParaRPr lang="en-US"/>
          </a:p>
        </p:txBody>
      </p:sp>
      <p:sp>
        <p:nvSpPr>
          <p:cNvPr id="487462" name="Text Box 38"/>
          <p:cNvSpPr txBox="1">
            <a:spLocks noChangeArrowheads="1"/>
          </p:cNvSpPr>
          <p:nvPr/>
        </p:nvSpPr>
        <p:spPr bwMode="auto">
          <a:xfrm>
            <a:off x="4800600" y="2366963"/>
            <a:ext cx="1076325" cy="365125"/>
          </a:xfrm>
          <a:prstGeom prst="rect">
            <a:avLst/>
          </a:prstGeom>
          <a:noFill/>
          <a:ln w="9525">
            <a:noFill/>
            <a:miter lim="800000"/>
            <a:headEnd/>
            <a:tailEnd/>
          </a:ln>
          <a:effectLst/>
        </p:spPr>
        <p:txBody>
          <a:bodyPr lIns="0" tIns="0" rIns="0" bIns="0">
            <a:spAutoFit/>
          </a:bodyPr>
          <a:lstStyle/>
          <a:p>
            <a:pPr algn="l"/>
            <a:r>
              <a:rPr kumimoji="0" lang="en-US" sz="1200" b="1"/>
              <a:t>Mitochondrion</a:t>
            </a:r>
          </a:p>
          <a:p>
            <a:pPr algn="l"/>
            <a:r>
              <a:rPr kumimoji="0" lang="en-US" sz="1200" b="1"/>
              <a:t>fragment</a:t>
            </a:r>
            <a:endParaRPr kumimoji="0" lang="en-US" sz="1200" b="1">
              <a:latin typeface="Times" charset="0"/>
            </a:endParaRPr>
          </a:p>
        </p:txBody>
      </p:sp>
      <p:sp>
        <p:nvSpPr>
          <p:cNvPr id="487463" name="Line 39"/>
          <p:cNvSpPr>
            <a:spLocks noChangeShapeType="1"/>
          </p:cNvSpPr>
          <p:nvPr/>
        </p:nvSpPr>
        <p:spPr bwMode="auto">
          <a:xfrm>
            <a:off x="5907088" y="2468563"/>
            <a:ext cx="1905000" cy="0"/>
          </a:xfrm>
          <a:prstGeom prst="line">
            <a:avLst/>
          </a:prstGeom>
          <a:noFill/>
          <a:ln w="50800">
            <a:solidFill>
              <a:schemeClr val="bg1"/>
            </a:solidFill>
            <a:round/>
            <a:headEnd/>
            <a:tailEnd/>
          </a:ln>
          <a:effectLst/>
        </p:spPr>
        <p:txBody>
          <a:bodyPr wrap="none" anchor="ctr"/>
          <a:lstStyle/>
          <a:p>
            <a:endParaRPr lang="en-US"/>
          </a:p>
        </p:txBody>
      </p:sp>
      <p:sp>
        <p:nvSpPr>
          <p:cNvPr id="487464" name="Line 40"/>
          <p:cNvSpPr>
            <a:spLocks noChangeShapeType="1"/>
          </p:cNvSpPr>
          <p:nvPr/>
        </p:nvSpPr>
        <p:spPr bwMode="auto">
          <a:xfrm>
            <a:off x="5905500" y="2468563"/>
            <a:ext cx="1905000" cy="0"/>
          </a:xfrm>
          <a:prstGeom prst="line">
            <a:avLst/>
          </a:prstGeom>
          <a:noFill/>
          <a:ln w="25400">
            <a:solidFill>
              <a:schemeClr val="tx1"/>
            </a:solidFill>
            <a:round/>
            <a:headEnd/>
            <a:tailEnd/>
          </a:ln>
          <a:effectLst/>
        </p:spPr>
        <p:txBody>
          <a:bodyPr wrap="none" anchor="ctr"/>
          <a:lstStyle/>
          <a:p>
            <a:endParaRPr lang="en-US"/>
          </a:p>
        </p:txBody>
      </p:sp>
      <p:sp>
        <p:nvSpPr>
          <p:cNvPr id="487465" name="Text Box 41"/>
          <p:cNvSpPr txBox="1">
            <a:spLocks noChangeArrowheads="1"/>
          </p:cNvSpPr>
          <p:nvPr/>
        </p:nvSpPr>
        <p:spPr bwMode="auto">
          <a:xfrm>
            <a:off x="5611813" y="1227138"/>
            <a:ext cx="1797050" cy="365125"/>
          </a:xfrm>
          <a:prstGeom prst="rect">
            <a:avLst/>
          </a:prstGeom>
          <a:noFill/>
          <a:ln w="9525">
            <a:noFill/>
            <a:miter lim="800000"/>
            <a:headEnd/>
            <a:tailEnd/>
          </a:ln>
          <a:effectLst/>
        </p:spPr>
        <p:txBody>
          <a:bodyPr lIns="0" tIns="0" rIns="0" bIns="0">
            <a:spAutoFit/>
          </a:bodyPr>
          <a:lstStyle/>
          <a:p>
            <a:pPr algn="l"/>
            <a:r>
              <a:rPr kumimoji="0" lang="en-US" sz="1200" b="1"/>
              <a:t>Vesicle containing</a:t>
            </a:r>
          </a:p>
          <a:p>
            <a:pPr algn="l"/>
            <a:r>
              <a:rPr kumimoji="0" lang="en-US" sz="1200" b="1"/>
              <a:t>two damaged organelles</a:t>
            </a:r>
            <a:endParaRPr kumimoji="0" lang="en-US" sz="1200" b="1">
              <a:latin typeface="Times" charset="0"/>
            </a:endParaRPr>
          </a:p>
        </p:txBody>
      </p:sp>
      <p:sp>
        <p:nvSpPr>
          <p:cNvPr id="487466" name="Line 42"/>
          <p:cNvSpPr>
            <a:spLocks noChangeShapeType="1"/>
          </p:cNvSpPr>
          <p:nvPr/>
        </p:nvSpPr>
        <p:spPr bwMode="auto">
          <a:xfrm>
            <a:off x="6954838" y="1595438"/>
            <a:ext cx="669925" cy="792162"/>
          </a:xfrm>
          <a:prstGeom prst="line">
            <a:avLst/>
          </a:prstGeom>
          <a:noFill/>
          <a:ln w="50800">
            <a:solidFill>
              <a:schemeClr val="bg1"/>
            </a:solidFill>
            <a:round/>
            <a:headEnd/>
            <a:tailEnd/>
          </a:ln>
          <a:effectLst/>
        </p:spPr>
        <p:txBody>
          <a:bodyPr wrap="none" anchor="ctr"/>
          <a:lstStyle/>
          <a:p>
            <a:endParaRPr lang="en-US"/>
          </a:p>
        </p:txBody>
      </p:sp>
      <p:sp>
        <p:nvSpPr>
          <p:cNvPr id="487467" name="Line 43"/>
          <p:cNvSpPr>
            <a:spLocks noChangeShapeType="1"/>
          </p:cNvSpPr>
          <p:nvPr/>
        </p:nvSpPr>
        <p:spPr bwMode="auto">
          <a:xfrm>
            <a:off x="6953250" y="1597025"/>
            <a:ext cx="669925" cy="792163"/>
          </a:xfrm>
          <a:prstGeom prst="line">
            <a:avLst/>
          </a:prstGeom>
          <a:noFill/>
          <a:ln w="25400">
            <a:solidFill>
              <a:schemeClr val="tx1"/>
            </a:solidFill>
            <a:round/>
            <a:headEnd/>
            <a:tailEnd/>
          </a:ln>
          <a:effectLst/>
        </p:spPr>
        <p:txBody>
          <a:bodyPr wrap="none" anchor="ctr"/>
          <a:lstStyle/>
          <a:p>
            <a:endParaRPr lang="en-US"/>
          </a:p>
        </p:txBody>
      </p:sp>
      <p:sp>
        <p:nvSpPr>
          <p:cNvPr id="487468" name="Text Box 44"/>
          <p:cNvSpPr txBox="1">
            <a:spLocks noChangeArrowheads="1"/>
          </p:cNvSpPr>
          <p:nvPr/>
        </p:nvSpPr>
        <p:spPr bwMode="auto">
          <a:xfrm>
            <a:off x="8135938" y="1300163"/>
            <a:ext cx="369887" cy="182562"/>
          </a:xfrm>
          <a:prstGeom prst="rect">
            <a:avLst/>
          </a:prstGeom>
          <a:noFill/>
          <a:ln w="9525">
            <a:noFill/>
            <a:miter lim="800000"/>
            <a:headEnd/>
            <a:tailEnd/>
          </a:ln>
          <a:effectLst/>
        </p:spPr>
        <p:txBody>
          <a:bodyPr lIns="0" tIns="0" rIns="0" bIns="0">
            <a:spAutoFit/>
          </a:bodyPr>
          <a:lstStyle/>
          <a:p>
            <a:pPr algn="l"/>
            <a:r>
              <a:rPr kumimoji="0" lang="en-US" sz="1200" b="1"/>
              <a:t>1 µm</a:t>
            </a:r>
            <a:endParaRPr kumimoji="0" lang="en-US" sz="1200" b="1">
              <a:latin typeface="Times" charset="0"/>
            </a:endParaRPr>
          </a:p>
        </p:txBody>
      </p:sp>
      <p:sp>
        <p:nvSpPr>
          <p:cNvPr id="487469" name="Line 45"/>
          <p:cNvSpPr>
            <a:spLocks noChangeShapeType="1"/>
          </p:cNvSpPr>
          <p:nvPr/>
        </p:nvSpPr>
        <p:spPr bwMode="auto">
          <a:xfrm>
            <a:off x="7797800" y="1493838"/>
            <a:ext cx="998538" cy="0"/>
          </a:xfrm>
          <a:prstGeom prst="line">
            <a:avLst/>
          </a:prstGeom>
          <a:noFill/>
          <a:ln w="25400">
            <a:solidFill>
              <a:schemeClr val="tx1"/>
            </a:solidFill>
            <a:round/>
            <a:headEnd/>
            <a:tailEnd/>
          </a:ln>
          <a:effectLst/>
        </p:spPr>
        <p:txBody>
          <a:bodyPr wrap="none" anchor="ctr"/>
          <a:lstStyle/>
          <a:p>
            <a:endParaRPr lang="en-US"/>
          </a:p>
        </p:txBody>
      </p:sp>
      <p:sp>
        <p:nvSpPr>
          <p:cNvPr id="487470" name="Line 46"/>
          <p:cNvSpPr>
            <a:spLocks noChangeShapeType="1"/>
          </p:cNvSpPr>
          <p:nvPr/>
        </p:nvSpPr>
        <p:spPr bwMode="auto">
          <a:xfrm flipH="1">
            <a:off x="7793038" y="1452563"/>
            <a:ext cx="4762" cy="88900"/>
          </a:xfrm>
          <a:prstGeom prst="line">
            <a:avLst/>
          </a:prstGeom>
          <a:noFill/>
          <a:ln w="25400">
            <a:solidFill>
              <a:schemeClr val="tx1"/>
            </a:solidFill>
            <a:round/>
            <a:headEnd/>
            <a:tailEnd/>
          </a:ln>
          <a:effectLst/>
        </p:spPr>
        <p:txBody>
          <a:bodyPr wrap="none" anchor="ctr"/>
          <a:lstStyle/>
          <a:p>
            <a:endParaRPr lang="en-US"/>
          </a:p>
        </p:txBody>
      </p:sp>
      <p:sp>
        <p:nvSpPr>
          <p:cNvPr id="487471" name="Line 47"/>
          <p:cNvSpPr>
            <a:spLocks noChangeShapeType="1"/>
          </p:cNvSpPr>
          <p:nvPr/>
        </p:nvSpPr>
        <p:spPr bwMode="auto">
          <a:xfrm>
            <a:off x="8796338" y="1462088"/>
            <a:ext cx="0" cy="76200"/>
          </a:xfrm>
          <a:prstGeom prst="line">
            <a:avLst/>
          </a:prstGeom>
          <a:noFill/>
          <a:ln w="25400">
            <a:solidFill>
              <a:schemeClr val="tx1"/>
            </a:solidFill>
            <a:round/>
            <a:headEnd/>
            <a:tailEnd/>
          </a:ln>
          <a:effectLst/>
        </p:spPr>
        <p:txBody>
          <a:bodyPr wrap="none" anchor="ctr"/>
          <a:lstStyle/>
          <a:p>
            <a:endParaRPr lang="en-US"/>
          </a:p>
        </p:txBody>
      </p:sp>
      <p:sp>
        <p:nvSpPr>
          <p:cNvPr id="487472" name="Text Box 48"/>
          <p:cNvSpPr txBox="1">
            <a:spLocks noChangeArrowheads="1"/>
          </p:cNvSpPr>
          <p:nvPr/>
        </p:nvSpPr>
        <p:spPr bwMode="auto">
          <a:xfrm>
            <a:off x="8020050" y="4797425"/>
            <a:ext cx="741363" cy="182563"/>
          </a:xfrm>
          <a:prstGeom prst="rect">
            <a:avLst/>
          </a:prstGeom>
          <a:noFill/>
          <a:ln w="9525">
            <a:noFill/>
            <a:miter lim="800000"/>
            <a:headEnd/>
            <a:tailEnd/>
          </a:ln>
          <a:effectLst/>
        </p:spPr>
        <p:txBody>
          <a:bodyPr lIns="0" tIns="0" rIns="0" bIns="0">
            <a:spAutoFit/>
          </a:bodyPr>
          <a:lstStyle/>
          <a:p>
            <a:pPr algn="l"/>
            <a:r>
              <a:rPr kumimoji="0" lang="en-US" sz="1200" b="1"/>
              <a:t>Digestion</a:t>
            </a:r>
            <a:endParaRPr kumimoji="0" lang="en-US" sz="1200" b="1">
              <a:latin typeface="Times" charset="0"/>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0349" name="Picture 45" descr="06_14aLysomes-U"/>
          <p:cNvPicPr>
            <a:picLocks noChangeAspect="1" noChangeArrowheads="1"/>
          </p:cNvPicPr>
          <p:nvPr/>
        </p:nvPicPr>
        <p:blipFill>
          <a:blip r:embed="rId3" cstate="print"/>
          <a:srcRect/>
          <a:stretch>
            <a:fillRect/>
          </a:stretch>
        </p:blipFill>
        <p:spPr bwMode="auto">
          <a:xfrm>
            <a:off x="1462088" y="136525"/>
            <a:ext cx="6219825" cy="6584950"/>
          </a:xfrm>
          <a:prstGeom prst="rect">
            <a:avLst/>
          </a:prstGeom>
          <a:noFill/>
        </p:spPr>
      </p:pic>
      <p:sp>
        <p:nvSpPr>
          <p:cNvPr id="610350" name="Rectangle 46"/>
          <p:cNvSpPr>
            <a:spLocks noChangeArrowheads="1"/>
          </p:cNvSpPr>
          <p:nvPr/>
        </p:nvSpPr>
        <p:spPr bwMode="auto">
          <a:xfrm>
            <a:off x="152400" y="0"/>
            <a:ext cx="1981200" cy="304800"/>
          </a:xfrm>
          <a:prstGeom prst="rect">
            <a:avLst/>
          </a:prstGeom>
          <a:noFill/>
          <a:ln w="3175">
            <a:noFill/>
            <a:miter lim="800000"/>
            <a:headEnd/>
            <a:tailEnd/>
          </a:ln>
        </p:spPr>
        <p:txBody>
          <a:bodyPr/>
          <a:lstStyle/>
          <a:p>
            <a:pPr marL="450850" indent="-450850" algn="l" eaLnBrk="1" hangingPunct="1">
              <a:lnSpc>
                <a:spcPct val="90000"/>
              </a:lnSpc>
            </a:pPr>
            <a:r>
              <a:rPr kumimoji="0" lang="en-US" sz="1200">
                <a:cs typeface="Arial" charset="0"/>
              </a:rPr>
              <a:t>Fig. 6-14a</a:t>
            </a:r>
            <a:endParaRPr kumimoji="0" lang="en-US" sz="1500" b="1">
              <a:solidFill>
                <a:schemeClr val="bg1"/>
              </a:solidFill>
              <a:cs typeface="Arial" charset="0"/>
            </a:endParaRPr>
          </a:p>
        </p:txBody>
      </p:sp>
      <p:sp>
        <p:nvSpPr>
          <p:cNvPr id="610351" name="Text Box 47"/>
          <p:cNvSpPr txBox="1">
            <a:spLocks noChangeArrowheads="1"/>
          </p:cNvSpPr>
          <p:nvPr/>
        </p:nvSpPr>
        <p:spPr bwMode="auto">
          <a:xfrm>
            <a:off x="4914900" y="168275"/>
            <a:ext cx="1133475" cy="247650"/>
          </a:xfrm>
          <a:prstGeom prst="rect">
            <a:avLst/>
          </a:prstGeom>
          <a:noFill/>
          <a:ln w="9525">
            <a:noFill/>
            <a:miter lim="800000"/>
            <a:headEnd/>
            <a:tailEnd/>
          </a:ln>
          <a:effectLst/>
        </p:spPr>
        <p:txBody>
          <a:bodyPr lIns="0" tIns="0" rIns="0" bIns="0">
            <a:spAutoFit/>
          </a:bodyPr>
          <a:lstStyle/>
          <a:p>
            <a:pPr algn="l">
              <a:lnSpc>
                <a:spcPct val="90000"/>
              </a:lnSpc>
            </a:pPr>
            <a:r>
              <a:rPr kumimoji="0" lang="en-US" sz="1800" b="1"/>
              <a:t>Nucleus</a:t>
            </a:r>
            <a:endParaRPr kumimoji="0" lang="en-US" sz="1800" b="1">
              <a:latin typeface="Times" charset="0"/>
            </a:endParaRPr>
          </a:p>
        </p:txBody>
      </p:sp>
      <p:sp>
        <p:nvSpPr>
          <p:cNvPr id="610352" name="Text Box 48"/>
          <p:cNvSpPr txBox="1">
            <a:spLocks noChangeArrowheads="1"/>
          </p:cNvSpPr>
          <p:nvPr/>
        </p:nvSpPr>
        <p:spPr bwMode="auto">
          <a:xfrm>
            <a:off x="7062788" y="134938"/>
            <a:ext cx="582612" cy="247650"/>
          </a:xfrm>
          <a:prstGeom prst="rect">
            <a:avLst/>
          </a:prstGeom>
          <a:noFill/>
          <a:ln w="9525">
            <a:noFill/>
            <a:miter lim="800000"/>
            <a:headEnd/>
            <a:tailEnd/>
          </a:ln>
          <a:effectLst/>
        </p:spPr>
        <p:txBody>
          <a:bodyPr lIns="0" tIns="0" rIns="0" bIns="0">
            <a:spAutoFit/>
          </a:bodyPr>
          <a:lstStyle/>
          <a:p>
            <a:pPr algn="ctr">
              <a:lnSpc>
                <a:spcPct val="90000"/>
              </a:lnSpc>
            </a:pPr>
            <a:r>
              <a:rPr kumimoji="0" lang="en-US" sz="1800" b="1"/>
              <a:t>1 µm</a:t>
            </a:r>
            <a:endParaRPr kumimoji="0" lang="en-US" sz="1800" b="1">
              <a:latin typeface="Times" charset="0"/>
            </a:endParaRPr>
          </a:p>
        </p:txBody>
      </p:sp>
      <p:sp>
        <p:nvSpPr>
          <p:cNvPr id="610353" name="Line 49"/>
          <p:cNvSpPr>
            <a:spLocks noChangeShapeType="1"/>
          </p:cNvSpPr>
          <p:nvPr/>
        </p:nvSpPr>
        <p:spPr bwMode="auto">
          <a:xfrm>
            <a:off x="5735638" y="415925"/>
            <a:ext cx="415925" cy="457200"/>
          </a:xfrm>
          <a:prstGeom prst="line">
            <a:avLst/>
          </a:prstGeom>
          <a:noFill/>
          <a:ln w="25400">
            <a:solidFill>
              <a:schemeClr val="tx1"/>
            </a:solidFill>
            <a:round/>
            <a:headEnd/>
            <a:tailEnd/>
          </a:ln>
          <a:effectLst/>
        </p:spPr>
        <p:txBody>
          <a:bodyPr wrap="none" anchor="ctr"/>
          <a:lstStyle/>
          <a:p>
            <a:endParaRPr lang="en-US"/>
          </a:p>
        </p:txBody>
      </p:sp>
      <p:sp>
        <p:nvSpPr>
          <p:cNvPr id="610354" name="Line 50"/>
          <p:cNvSpPr>
            <a:spLocks noChangeShapeType="1"/>
          </p:cNvSpPr>
          <p:nvPr/>
        </p:nvSpPr>
        <p:spPr bwMode="auto">
          <a:xfrm>
            <a:off x="7081838" y="406400"/>
            <a:ext cx="555625" cy="0"/>
          </a:xfrm>
          <a:prstGeom prst="line">
            <a:avLst/>
          </a:prstGeom>
          <a:noFill/>
          <a:ln w="25400">
            <a:solidFill>
              <a:schemeClr val="tx1"/>
            </a:solidFill>
            <a:round/>
            <a:headEnd/>
            <a:tailEnd/>
          </a:ln>
          <a:effectLst/>
        </p:spPr>
        <p:txBody>
          <a:bodyPr wrap="none" anchor="ctr"/>
          <a:lstStyle/>
          <a:p>
            <a:endParaRPr lang="en-US"/>
          </a:p>
        </p:txBody>
      </p:sp>
      <p:sp>
        <p:nvSpPr>
          <p:cNvPr id="610355" name="Line 51"/>
          <p:cNvSpPr>
            <a:spLocks noChangeShapeType="1"/>
          </p:cNvSpPr>
          <p:nvPr/>
        </p:nvSpPr>
        <p:spPr bwMode="auto">
          <a:xfrm>
            <a:off x="7081838" y="349250"/>
            <a:ext cx="0" cy="120650"/>
          </a:xfrm>
          <a:prstGeom prst="line">
            <a:avLst/>
          </a:prstGeom>
          <a:noFill/>
          <a:ln w="25400">
            <a:solidFill>
              <a:schemeClr val="tx1"/>
            </a:solidFill>
            <a:round/>
            <a:headEnd/>
            <a:tailEnd/>
          </a:ln>
          <a:effectLst/>
        </p:spPr>
        <p:txBody>
          <a:bodyPr wrap="none" anchor="ctr"/>
          <a:lstStyle/>
          <a:p>
            <a:endParaRPr lang="en-US"/>
          </a:p>
        </p:txBody>
      </p:sp>
      <p:sp>
        <p:nvSpPr>
          <p:cNvPr id="610356" name="Line 52"/>
          <p:cNvSpPr>
            <a:spLocks noChangeShapeType="1"/>
          </p:cNvSpPr>
          <p:nvPr/>
        </p:nvSpPr>
        <p:spPr bwMode="auto">
          <a:xfrm>
            <a:off x="7635875" y="349250"/>
            <a:ext cx="0" cy="120650"/>
          </a:xfrm>
          <a:prstGeom prst="line">
            <a:avLst/>
          </a:prstGeom>
          <a:noFill/>
          <a:ln w="25400">
            <a:solidFill>
              <a:schemeClr val="tx1"/>
            </a:solidFill>
            <a:round/>
            <a:headEnd/>
            <a:tailEnd/>
          </a:ln>
          <a:effectLst/>
        </p:spPr>
        <p:txBody>
          <a:bodyPr wrap="none" anchor="ctr"/>
          <a:lstStyle/>
          <a:p>
            <a:endParaRPr lang="en-US"/>
          </a:p>
        </p:txBody>
      </p:sp>
      <p:sp>
        <p:nvSpPr>
          <p:cNvPr id="610357" name="Text Box 53"/>
          <p:cNvSpPr txBox="1">
            <a:spLocks noChangeArrowheads="1"/>
          </p:cNvSpPr>
          <p:nvPr/>
        </p:nvSpPr>
        <p:spPr bwMode="auto">
          <a:xfrm>
            <a:off x="2070100" y="3198813"/>
            <a:ext cx="1133475" cy="247650"/>
          </a:xfrm>
          <a:prstGeom prst="rect">
            <a:avLst/>
          </a:prstGeom>
          <a:noFill/>
          <a:ln w="9525">
            <a:noFill/>
            <a:miter lim="800000"/>
            <a:headEnd/>
            <a:tailEnd/>
          </a:ln>
          <a:effectLst/>
        </p:spPr>
        <p:txBody>
          <a:bodyPr lIns="0" tIns="0" rIns="0" bIns="0">
            <a:spAutoFit/>
          </a:bodyPr>
          <a:lstStyle/>
          <a:p>
            <a:pPr algn="l">
              <a:lnSpc>
                <a:spcPct val="90000"/>
              </a:lnSpc>
            </a:pPr>
            <a:r>
              <a:rPr kumimoji="0" lang="en-US" sz="1800" b="1"/>
              <a:t>Lysosome</a:t>
            </a:r>
            <a:endParaRPr kumimoji="0" lang="en-US" sz="1800" b="1">
              <a:latin typeface="Times" charset="0"/>
            </a:endParaRPr>
          </a:p>
        </p:txBody>
      </p:sp>
      <p:sp>
        <p:nvSpPr>
          <p:cNvPr id="610358" name="Text Box 54"/>
          <p:cNvSpPr txBox="1">
            <a:spLocks noChangeArrowheads="1"/>
          </p:cNvSpPr>
          <p:nvPr/>
        </p:nvSpPr>
        <p:spPr bwMode="auto">
          <a:xfrm>
            <a:off x="1503363" y="4022725"/>
            <a:ext cx="1133475" cy="247650"/>
          </a:xfrm>
          <a:prstGeom prst="rect">
            <a:avLst/>
          </a:prstGeom>
          <a:noFill/>
          <a:ln w="9525">
            <a:noFill/>
            <a:miter lim="800000"/>
            <a:headEnd/>
            <a:tailEnd/>
          </a:ln>
          <a:effectLst/>
        </p:spPr>
        <p:txBody>
          <a:bodyPr lIns="0" tIns="0" rIns="0" bIns="0">
            <a:spAutoFit/>
          </a:bodyPr>
          <a:lstStyle/>
          <a:p>
            <a:pPr algn="l">
              <a:lnSpc>
                <a:spcPct val="90000"/>
              </a:lnSpc>
            </a:pPr>
            <a:r>
              <a:rPr kumimoji="0" lang="en-US" sz="1800" b="1"/>
              <a:t>Lysosome</a:t>
            </a:r>
            <a:endParaRPr kumimoji="0" lang="en-US" sz="1800" b="1">
              <a:latin typeface="Times" charset="0"/>
            </a:endParaRPr>
          </a:p>
        </p:txBody>
      </p:sp>
      <p:sp>
        <p:nvSpPr>
          <p:cNvPr id="610359" name="Text Box 55"/>
          <p:cNvSpPr txBox="1">
            <a:spLocks noChangeArrowheads="1"/>
          </p:cNvSpPr>
          <p:nvPr/>
        </p:nvSpPr>
        <p:spPr bwMode="auto">
          <a:xfrm>
            <a:off x="3657600" y="3594100"/>
            <a:ext cx="1133475" cy="495300"/>
          </a:xfrm>
          <a:prstGeom prst="rect">
            <a:avLst/>
          </a:prstGeom>
          <a:noFill/>
          <a:ln w="9525">
            <a:noFill/>
            <a:miter lim="800000"/>
            <a:headEnd/>
            <a:tailEnd/>
          </a:ln>
          <a:effectLst/>
        </p:spPr>
        <p:txBody>
          <a:bodyPr lIns="0" tIns="0" rIns="0" bIns="0">
            <a:spAutoFit/>
          </a:bodyPr>
          <a:lstStyle/>
          <a:p>
            <a:pPr algn="l">
              <a:lnSpc>
                <a:spcPct val="90000"/>
              </a:lnSpc>
            </a:pPr>
            <a:r>
              <a:rPr kumimoji="0" lang="en-US" sz="1800" b="1"/>
              <a:t>Digestive enzymes</a:t>
            </a:r>
            <a:endParaRPr kumimoji="0" lang="en-US" sz="1800" b="1">
              <a:latin typeface="Times" charset="0"/>
            </a:endParaRPr>
          </a:p>
        </p:txBody>
      </p:sp>
      <p:sp>
        <p:nvSpPr>
          <p:cNvPr id="610360" name="Text Box 56"/>
          <p:cNvSpPr txBox="1">
            <a:spLocks noChangeArrowheads="1"/>
          </p:cNvSpPr>
          <p:nvPr/>
        </p:nvSpPr>
        <p:spPr bwMode="auto">
          <a:xfrm>
            <a:off x="1873250" y="4514850"/>
            <a:ext cx="1282700" cy="495300"/>
          </a:xfrm>
          <a:prstGeom prst="rect">
            <a:avLst/>
          </a:prstGeom>
          <a:noFill/>
          <a:ln w="9525">
            <a:noFill/>
            <a:miter lim="800000"/>
            <a:headEnd/>
            <a:tailEnd/>
          </a:ln>
          <a:effectLst/>
        </p:spPr>
        <p:txBody>
          <a:bodyPr lIns="0" tIns="0" rIns="0" bIns="0">
            <a:spAutoFit/>
          </a:bodyPr>
          <a:lstStyle/>
          <a:p>
            <a:pPr algn="l">
              <a:lnSpc>
                <a:spcPct val="90000"/>
              </a:lnSpc>
            </a:pPr>
            <a:r>
              <a:rPr kumimoji="0" lang="en-US" sz="1800" b="1"/>
              <a:t>Plasma membrane</a:t>
            </a:r>
            <a:endParaRPr kumimoji="0" lang="en-US" sz="1800" b="1">
              <a:latin typeface="Times" charset="0"/>
            </a:endParaRPr>
          </a:p>
        </p:txBody>
      </p:sp>
      <p:sp>
        <p:nvSpPr>
          <p:cNvPr id="610361" name="Text Box 57"/>
          <p:cNvSpPr txBox="1">
            <a:spLocks noChangeArrowheads="1"/>
          </p:cNvSpPr>
          <p:nvPr/>
        </p:nvSpPr>
        <p:spPr bwMode="auto">
          <a:xfrm>
            <a:off x="3335338" y="5424488"/>
            <a:ext cx="1527175" cy="247650"/>
          </a:xfrm>
          <a:prstGeom prst="rect">
            <a:avLst/>
          </a:prstGeom>
          <a:noFill/>
          <a:ln w="9525">
            <a:noFill/>
            <a:miter lim="800000"/>
            <a:headEnd/>
            <a:tailEnd/>
          </a:ln>
          <a:effectLst/>
        </p:spPr>
        <p:txBody>
          <a:bodyPr lIns="0" tIns="0" rIns="0" bIns="0">
            <a:spAutoFit/>
          </a:bodyPr>
          <a:lstStyle/>
          <a:p>
            <a:pPr algn="l">
              <a:lnSpc>
                <a:spcPct val="90000"/>
              </a:lnSpc>
            </a:pPr>
            <a:r>
              <a:rPr kumimoji="0" lang="en-US" sz="1800" b="1"/>
              <a:t>Food vacuole</a:t>
            </a:r>
            <a:endParaRPr kumimoji="0" lang="en-US" sz="1800" b="1">
              <a:latin typeface="Times" charset="0"/>
            </a:endParaRPr>
          </a:p>
        </p:txBody>
      </p:sp>
      <p:sp>
        <p:nvSpPr>
          <p:cNvPr id="610362" name="Text Box 58"/>
          <p:cNvSpPr txBox="1">
            <a:spLocks noChangeArrowheads="1"/>
          </p:cNvSpPr>
          <p:nvPr/>
        </p:nvSpPr>
        <p:spPr bwMode="auto">
          <a:xfrm>
            <a:off x="6486525" y="4960938"/>
            <a:ext cx="1096963" cy="247650"/>
          </a:xfrm>
          <a:prstGeom prst="rect">
            <a:avLst/>
          </a:prstGeom>
          <a:noFill/>
          <a:ln w="9525">
            <a:noFill/>
            <a:miter lim="800000"/>
            <a:headEnd/>
            <a:tailEnd/>
          </a:ln>
          <a:effectLst/>
        </p:spPr>
        <p:txBody>
          <a:bodyPr lIns="0" tIns="0" rIns="0" bIns="0">
            <a:spAutoFit/>
          </a:bodyPr>
          <a:lstStyle/>
          <a:p>
            <a:pPr algn="l">
              <a:lnSpc>
                <a:spcPct val="90000"/>
              </a:lnSpc>
            </a:pPr>
            <a:r>
              <a:rPr kumimoji="0" lang="en-US" sz="1800" b="1"/>
              <a:t>Digestion</a:t>
            </a:r>
            <a:endParaRPr kumimoji="0" lang="en-US" sz="1800" b="1">
              <a:latin typeface="Times" charset="0"/>
            </a:endParaRPr>
          </a:p>
        </p:txBody>
      </p:sp>
      <p:sp>
        <p:nvSpPr>
          <p:cNvPr id="610363" name="Text Box 59"/>
          <p:cNvSpPr txBox="1">
            <a:spLocks noChangeArrowheads="1"/>
          </p:cNvSpPr>
          <p:nvPr/>
        </p:nvSpPr>
        <p:spPr bwMode="auto">
          <a:xfrm>
            <a:off x="1487488" y="6289675"/>
            <a:ext cx="2182812" cy="247650"/>
          </a:xfrm>
          <a:prstGeom prst="rect">
            <a:avLst/>
          </a:prstGeom>
          <a:noFill/>
          <a:ln w="9525">
            <a:noFill/>
            <a:miter lim="800000"/>
            <a:headEnd/>
            <a:tailEnd/>
          </a:ln>
          <a:effectLst/>
        </p:spPr>
        <p:txBody>
          <a:bodyPr lIns="0" tIns="0" rIns="0" bIns="0">
            <a:spAutoFit/>
          </a:bodyPr>
          <a:lstStyle/>
          <a:p>
            <a:pPr algn="l">
              <a:lnSpc>
                <a:spcPct val="90000"/>
              </a:lnSpc>
            </a:pPr>
            <a:r>
              <a:rPr kumimoji="0" lang="en-US" sz="1800" b="1"/>
              <a:t>(a) Phagocytosis</a:t>
            </a:r>
            <a:endParaRPr kumimoji="0" lang="en-US" sz="1800" b="1">
              <a:latin typeface="Times" charset="0"/>
            </a:endParaRPr>
          </a:p>
        </p:txBody>
      </p:sp>
      <p:sp>
        <p:nvSpPr>
          <p:cNvPr id="610364" name="Line 60"/>
          <p:cNvSpPr>
            <a:spLocks noChangeShapeType="1"/>
          </p:cNvSpPr>
          <p:nvPr/>
        </p:nvSpPr>
        <p:spPr bwMode="auto">
          <a:xfrm flipV="1">
            <a:off x="2600325" y="2763838"/>
            <a:ext cx="2125663" cy="436562"/>
          </a:xfrm>
          <a:prstGeom prst="line">
            <a:avLst/>
          </a:prstGeom>
          <a:noFill/>
          <a:ln w="25400">
            <a:solidFill>
              <a:schemeClr val="tx1"/>
            </a:solidFill>
            <a:round/>
            <a:headEnd/>
            <a:tailEnd/>
          </a:ln>
          <a:effectLst/>
        </p:spPr>
        <p:txBody>
          <a:bodyPr wrap="none" anchor="ctr"/>
          <a:lstStyle/>
          <a:p>
            <a:endParaRPr lang="en-US"/>
          </a:p>
        </p:txBody>
      </p:sp>
      <p:sp>
        <p:nvSpPr>
          <p:cNvPr id="610365" name="Line 61"/>
          <p:cNvSpPr>
            <a:spLocks noChangeShapeType="1"/>
          </p:cNvSpPr>
          <p:nvPr/>
        </p:nvSpPr>
        <p:spPr bwMode="auto">
          <a:xfrm flipV="1">
            <a:off x="3209925" y="3697288"/>
            <a:ext cx="414338" cy="230187"/>
          </a:xfrm>
          <a:prstGeom prst="line">
            <a:avLst/>
          </a:prstGeom>
          <a:noFill/>
          <a:ln w="25400">
            <a:solidFill>
              <a:schemeClr val="tx1"/>
            </a:solidFill>
            <a:round/>
            <a:headEnd/>
            <a:tailEnd/>
          </a:ln>
          <a:effectLst/>
        </p:spPr>
        <p:txBody>
          <a:bodyPr wrap="none" anchor="ctr"/>
          <a:lstStyle/>
          <a:p>
            <a:endParaRPr lang="en-US"/>
          </a:p>
        </p:txBody>
      </p:sp>
      <p:sp>
        <p:nvSpPr>
          <p:cNvPr id="610366" name="Line 62"/>
          <p:cNvSpPr>
            <a:spLocks noChangeShapeType="1"/>
          </p:cNvSpPr>
          <p:nvPr/>
        </p:nvSpPr>
        <p:spPr bwMode="auto">
          <a:xfrm flipH="1">
            <a:off x="3149600" y="3698875"/>
            <a:ext cx="476250" cy="352425"/>
          </a:xfrm>
          <a:prstGeom prst="line">
            <a:avLst/>
          </a:prstGeom>
          <a:noFill/>
          <a:ln w="25400">
            <a:solidFill>
              <a:schemeClr val="tx1"/>
            </a:solidFill>
            <a:round/>
            <a:headEnd/>
            <a:tailEnd/>
          </a:ln>
          <a:effectLst/>
        </p:spPr>
        <p:txBody>
          <a:bodyPr wrap="none" anchor="ctr"/>
          <a:lstStyle/>
          <a:p>
            <a:endParaRPr lang="en-US"/>
          </a:p>
        </p:txBody>
      </p:sp>
      <p:sp>
        <p:nvSpPr>
          <p:cNvPr id="610367" name="Line 63"/>
          <p:cNvSpPr>
            <a:spLocks noChangeShapeType="1"/>
          </p:cNvSpPr>
          <p:nvPr/>
        </p:nvSpPr>
        <p:spPr bwMode="auto">
          <a:xfrm flipH="1">
            <a:off x="1971675" y="5022850"/>
            <a:ext cx="298450" cy="273050"/>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dirty="0" smtClean="0"/>
              <a:t>Vesicles and Vacuoles</a:t>
            </a:r>
            <a:endParaRPr lang="en-US" dirty="0"/>
          </a:p>
        </p:txBody>
      </p:sp>
      <p:sp>
        <p:nvSpPr>
          <p:cNvPr id="3" name="Content Placeholder 2"/>
          <p:cNvSpPr>
            <a:spLocks noGrp="1"/>
          </p:cNvSpPr>
          <p:nvPr>
            <p:ph idx="1"/>
          </p:nvPr>
        </p:nvSpPr>
        <p:spPr>
          <a:xfrm>
            <a:off x="304800" y="762000"/>
            <a:ext cx="8610600" cy="6096000"/>
          </a:xfrm>
        </p:spPr>
        <p:txBody>
          <a:bodyPr>
            <a:normAutofit lnSpcReduction="10000"/>
          </a:bodyPr>
          <a:lstStyle/>
          <a:p>
            <a:r>
              <a:rPr lang="en-US" dirty="0" smtClean="0"/>
              <a:t>A vesicle is a small, intracellular, membrane-enclosed sac that stores or transports substances within a cell. Vesicles form naturally because of the properties of lipid membranes. Most vesicles have specialized functions depending on what materials they contain – like the lysosomes. </a:t>
            </a:r>
            <a:endParaRPr lang="en-US" b="1" dirty="0" smtClean="0"/>
          </a:p>
          <a:p>
            <a:r>
              <a:rPr lang="en-US" dirty="0" smtClean="0"/>
              <a:t>Vacuoles are vesicles which contain mostly water.</a:t>
            </a:r>
          </a:p>
          <a:p>
            <a:r>
              <a:rPr lang="en-US" i="1" dirty="0" smtClean="0"/>
              <a:t>Food vacuoles</a:t>
            </a:r>
            <a:r>
              <a:rPr lang="en-US" dirty="0" smtClean="0"/>
              <a:t> are used in phagocytosis and other forms of endocytosis. The vesicles used in endocytosis are sometimes called endosomes. </a:t>
            </a:r>
          </a:p>
          <a:p>
            <a:endParaRPr lang="en-US" dirty="0"/>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Terms of Cell Destruction</a:t>
            </a:r>
            <a:endParaRPr lang="en-US" dirty="0"/>
          </a:p>
        </p:txBody>
      </p:sp>
      <p:sp>
        <p:nvSpPr>
          <p:cNvPr id="3" name="Content Placeholder 2"/>
          <p:cNvSpPr>
            <a:spLocks noGrp="1"/>
          </p:cNvSpPr>
          <p:nvPr>
            <p:ph idx="1"/>
          </p:nvPr>
        </p:nvSpPr>
        <p:spPr>
          <a:xfrm>
            <a:off x="457200" y="1447800"/>
            <a:ext cx="8229600" cy="4678363"/>
          </a:xfrm>
        </p:spPr>
        <p:txBody>
          <a:bodyPr>
            <a:normAutofit/>
          </a:bodyPr>
          <a:lstStyle/>
          <a:p>
            <a:r>
              <a:rPr lang="en-US" sz="3600" dirty="0" smtClean="0"/>
              <a:t>Autophagy</a:t>
            </a:r>
          </a:p>
          <a:p>
            <a:r>
              <a:rPr lang="en-US" sz="3600" dirty="0" smtClean="0"/>
              <a:t>Heterophagy</a:t>
            </a:r>
          </a:p>
          <a:p>
            <a:r>
              <a:rPr lang="en-US" sz="3600" dirty="0" smtClean="0"/>
              <a:t>Apoptosis</a:t>
            </a:r>
          </a:p>
          <a:p>
            <a:r>
              <a:rPr lang="en-US" sz="3600" dirty="0" smtClean="0"/>
              <a:t>Necrosis</a:t>
            </a:r>
          </a:p>
          <a:p>
            <a:r>
              <a:rPr lang="en-US" sz="3600" dirty="0" smtClean="0"/>
              <a:t>Autolysis</a:t>
            </a:r>
          </a:p>
          <a:p>
            <a:endParaRPr lang="en-US" sz="3600" dirty="0"/>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p:spPr>
        <p:txBody>
          <a:bodyPr>
            <a:normAutofit fontScale="92500" lnSpcReduction="10000"/>
          </a:bodyPr>
          <a:lstStyle/>
          <a:p>
            <a:r>
              <a:rPr lang="en-US" sz="3900" b="1" dirty="0" smtClean="0"/>
              <a:t>Autophagy</a:t>
            </a:r>
            <a:r>
              <a:rPr lang="en-US" dirty="0" smtClean="0"/>
              <a:t>- is a catabolic process involving the degradation of a cell's own components through the lysosomal machinery. It is a tightly-regulated process that plays a normal part in cell growth, development, and homeostasis, helping to maintain a balance between the synthesis, degradation, and subsequent recycling of cellular products. It is a major mechanism by which a starving cell reallocates nutrients from unnecessary processes to more-essential processes.</a:t>
            </a:r>
          </a:p>
          <a:p>
            <a:r>
              <a:rPr lang="en-US" sz="3900" b="1" dirty="0" smtClean="0"/>
              <a:t>Heterophagy</a:t>
            </a:r>
            <a:r>
              <a:rPr lang="en-US" dirty="0" smtClean="0"/>
              <a:t> - the taking into a cell of exogenous material by phagocytosis or pinocytosis and the digestion of the ingested material after fusion of the newly formed vacuole with a lysosome. </a:t>
            </a:r>
            <a:br>
              <a:rPr lang="en-US" dirty="0" smtClean="0"/>
            </a:br>
            <a:endParaRPr lang="en-US" dirty="0" smtClean="0"/>
          </a:p>
          <a:p>
            <a:endParaRPr lang="en-US" dirty="0" smtClean="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Rectangle 4"/>
          <p:cNvSpPr>
            <a:spLocks noGrp="1" noChangeArrowheads="1"/>
          </p:cNvSpPr>
          <p:nvPr>
            <p:ph type="title"/>
          </p:nvPr>
        </p:nvSpPr>
        <p:spPr/>
        <p:txBody>
          <a:bodyPr/>
          <a:lstStyle/>
          <a:p>
            <a:r>
              <a:rPr lang="en-US"/>
              <a:t>Cytosolic Protein Degradation</a:t>
            </a:r>
          </a:p>
        </p:txBody>
      </p:sp>
      <p:sp>
        <p:nvSpPr>
          <p:cNvPr id="65541" name="Rectangle 5"/>
          <p:cNvSpPr>
            <a:spLocks noGrp="1" noChangeArrowheads="1"/>
          </p:cNvSpPr>
          <p:nvPr>
            <p:ph type="body" idx="1"/>
          </p:nvPr>
        </p:nvSpPr>
        <p:spPr/>
        <p:txBody>
          <a:bodyPr/>
          <a:lstStyle/>
          <a:p>
            <a:r>
              <a:rPr lang="en-US" dirty="0"/>
              <a:t>Nonfunctional organelle proteins are degraded by lysosomes</a:t>
            </a:r>
          </a:p>
          <a:p>
            <a:r>
              <a:rPr lang="en-US" dirty="0">
                <a:solidFill>
                  <a:srgbClr val="FF0000"/>
                </a:solidFill>
              </a:rPr>
              <a:t>Ubiquitin</a:t>
            </a:r>
            <a:r>
              <a:rPr lang="en-US" dirty="0"/>
              <a:t> tags damaged or unneeded soluble proteins in cytosol; they are digested by enzymes of </a:t>
            </a:r>
            <a:r>
              <a:rPr lang="en-US" dirty="0" err="1"/>
              <a:t>proteasomes</a:t>
            </a:r>
            <a:endParaRPr lang="en-US" dirty="0"/>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p:spPr>
        <p:txBody>
          <a:bodyPr>
            <a:normAutofit fontScale="85000" lnSpcReduction="20000"/>
          </a:bodyPr>
          <a:lstStyle/>
          <a:p>
            <a:r>
              <a:rPr lang="en-US" sz="4200" b="1" dirty="0" smtClean="0"/>
              <a:t>Apoptosis</a:t>
            </a:r>
            <a:r>
              <a:rPr lang="en-US" dirty="0" smtClean="0"/>
              <a:t> is the process of programmed cell death (PCD) that may occur in multicellular organisms. Programmed cell death involves a series of biochemical events leading to a characteristic cell morphology and death; in more specific terms, a series of biochemical events that lead to a variety of morphological changes, including blebbing, changes to the cell membrane such as loss of membrane asymmetry and attachment, cell shrinkage, nuclear fragmentation, chromatin condensation, and chromosomal DNA fragmentation. Processes of disposal of cellular debris whose results do not damage the organism differentiate apoptosis from necrosis.</a:t>
            </a:r>
          </a:p>
          <a:p>
            <a:endParaRPr lang="en-US" dirty="0" smtClean="0"/>
          </a:p>
          <a:p>
            <a:r>
              <a:rPr lang="en-US" dirty="0" smtClean="0"/>
              <a:t>In contrast to necrosis, which is a form of traumatic cell death that results from acute cellular injury, apoptosis, in general, confers advantages during an organism's life cycle. For example, the differentiation of fingers and toes in a developing human embryo occurs because cells between the fingers </a:t>
            </a:r>
            <a:r>
              <a:rPr lang="en-US" dirty="0" err="1" smtClean="0"/>
              <a:t>apoptose</a:t>
            </a:r>
            <a:r>
              <a:rPr lang="en-US" dirty="0" smtClean="0"/>
              <a:t>; the result is that the digits are separate. </a:t>
            </a:r>
          </a:p>
          <a:p>
            <a:endParaRPr lang="en-US" dirty="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81000"/>
            <a:ext cx="8991600" cy="6324600"/>
          </a:xfrm>
        </p:spPr>
        <p:txBody>
          <a:bodyPr>
            <a:normAutofit fontScale="92500" lnSpcReduction="20000"/>
          </a:bodyPr>
          <a:lstStyle/>
          <a:p>
            <a:r>
              <a:rPr lang="en-US" sz="3900" b="1" dirty="0" smtClean="0"/>
              <a:t>Necrosis</a:t>
            </a:r>
            <a:r>
              <a:rPr lang="en-US" dirty="0" smtClean="0"/>
              <a:t> (from the Greek </a:t>
            </a:r>
            <a:r>
              <a:rPr lang="en-US" i="1" dirty="0" err="1" smtClean="0"/>
              <a:t>νεκρός</a:t>
            </a:r>
            <a:r>
              <a:rPr lang="en-US" dirty="0" smtClean="0"/>
              <a:t>, "dead") </a:t>
            </a:r>
            <a:r>
              <a:rPr lang="en-US" b="1" dirty="0" smtClean="0"/>
              <a:t>is the premature death of cells and living tissue. </a:t>
            </a:r>
            <a:r>
              <a:rPr lang="en-US" dirty="0" smtClean="0"/>
              <a:t>Necrosis is caused by external factors, such as infection, toxins, or trauma. These external factors initiate </a:t>
            </a:r>
            <a:r>
              <a:rPr lang="en-US" b="1" dirty="0" smtClean="0"/>
              <a:t>Autolysis</a:t>
            </a:r>
            <a:r>
              <a:rPr lang="en-US" dirty="0" smtClean="0"/>
              <a:t>. This is in contrast to apoptosis, which is a naturally occurring cause of cellular death. While apoptosis often provides beneficial effects to the organism, necrosis is almost always detrimental, and can be fatal.</a:t>
            </a:r>
          </a:p>
          <a:p>
            <a:r>
              <a:rPr lang="en-US" dirty="0" smtClean="0"/>
              <a:t>Cells which die due to necrosis do not usually send the same chemical signals to the immune system that cells undergoing apoptosis do. This prevents nearby phagocytes from locating and engulfing the dead cells, leading to a build up of dead tissue and cell debris at or near the site of the cell death. For this reason, it is often necessary to remove necrotic tissue surgically.</a:t>
            </a:r>
          </a:p>
          <a:p>
            <a:endParaRPr lang="en-US" dirty="0"/>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81000"/>
            <a:ext cx="8534400" cy="6172200"/>
          </a:xfrm>
        </p:spPr>
        <p:txBody>
          <a:bodyPr>
            <a:normAutofit fontScale="92500"/>
          </a:bodyPr>
          <a:lstStyle/>
          <a:p>
            <a:r>
              <a:rPr lang="en-US" sz="3900" b="1" dirty="0" smtClean="0"/>
              <a:t>Autolysis</a:t>
            </a:r>
            <a:r>
              <a:rPr lang="en-US" dirty="0" smtClean="0"/>
              <a:t> - more commonly known as self digestion </a:t>
            </a:r>
            <a:r>
              <a:rPr lang="en-US" b="1" dirty="0" smtClean="0"/>
              <a:t>refers to the destruction of a cell through the action of its own enzymes</a:t>
            </a:r>
            <a:r>
              <a:rPr lang="en-US" dirty="0" smtClean="0"/>
              <a:t>. It may also refer to the digestion of an enzyme by another molecule of the same enzyme. Autolytic cell destruction is uncommon in adult organisms and usually occurs in injured cells or dying tissue. Autolysis is initiated by the cells' lysosomes releasing the digestive enzymes they contain out into the cytoplasm. The cell then, in effect, starts to digest itself. Autolysis of individual cell organelles can be lessened if the organelle is stored in ice-cold isotonic buffer after cell fractionation.</a:t>
            </a:r>
          </a:p>
          <a:p>
            <a:endParaRPr lang="en-US" dirty="0"/>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678362"/>
          </a:xfrm>
        </p:spPr>
        <p:txBody>
          <a:bodyPr/>
          <a:lstStyle/>
          <a:p>
            <a:r>
              <a:rPr lang="en-US" dirty="0" smtClean="0"/>
              <a:t/>
            </a:r>
            <a:br>
              <a:rPr lang="en-US" dirty="0" smtClean="0"/>
            </a:br>
            <a:r>
              <a:rPr lang="en-US" sz="6000" dirty="0" smtClean="0"/>
              <a:t>The Peroxisome</a:t>
            </a:r>
            <a:endParaRPr lang="en-US" sz="6000" dirty="0"/>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2"/>
          <p:cNvSpPr>
            <a:spLocks noGrp="1" noChangeArrowheads="1"/>
          </p:cNvSpPr>
          <p:nvPr>
            <p:ph type="title"/>
          </p:nvPr>
        </p:nvSpPr>
        <p:spPr>
          <a:xfrm>
            <a:off x="228600" y="76200"/>
            <a:ext cx="8534400" cy="503238"/>
          </a:xfrm>
        </p:spPr>
        <p:txBody>
          <a:bodyPr>
            <a:normAutofit fontScale="90000"/>
          </a:bodyPr>
          <a:lstStyle/>
          <a:p>
            <a:r>
              <a:rPr lang="en-US"/>
              <a:t>Peroxisomes: Oxidation</a:t>
            </a:r>
          </a:p>
        </p:txBody>
      </p:sp>
      <p:sp>
        <p:nvSpPr>
          <p:cNvPr id="299011" name="Rectangle 3"/>
          <p:cNvSpPr>
            <a:spLocks noGrp="1" noChangeArrowheads="1"/>
          </p:cNvSpPr>
          <p:nvPr>
            <p:ph type="body" idx="1"/>
          </p:nvPr>
        </p:nvSpPr>
        <p:spPr>
          <a:xfrm>
            <a:off x="228600" y="1200150"/>
            <a:ext cx="8534400" cy="5353050"/>
          </a:xfrm>
        </p:spPr>
        <p:txBody>
          <a:bodyPr>
            <a:normAutofit lnSpcReduction="10000"/>
          </a:bodyPr>
          <a:lstStyle/>
          <a:p>
            <a:r>
              <a:rPr lang="en-US" dirty="0"/>
              <a:t>Peroxisomes are specialized </a:t>
            </a:r>
            <a:r>
              <a:rPr lang="en-US" dirty="0" smtClean="0"/>
              <a:t>membranous sacs containing powerful oxidases and catalases bounded by a single membrane</a:t>
            </a:r>
          </a:p>
          <a:p>
            <a:r>
              <a:rPr lang="en-US" dirty="0" smtClean="0"/>
              <a:t>Peroxisomes </a:t>
            </a:r>
            <a:r>
              <a:rPr lang="en-US" dirty="0"/>
              <a:t>produce hydrogen peroxide and convert it to water</a:t>
            </a:r>
          </a:p>
          <a:p>
            <a:r>
              <a:rPr lang="en-US" dirty="0"/>
              <a:t>Oxygen is used to break down different types of </a:t>
            </a:r>
            <a:r>
              <a:rPr lang="en-US" dirty="0" smtClean="0"/>
              <a:t>molecules</a:t>
            </a:r>
          </a:p>
          <a:p>
            <a:r>
              <a:rPr lang="en-US" dirty="0" smtClean="0"/>
              <a:t>Detoxify harmful or toxic substances</a:t>
            </a:r>
          </a:p>
          <a:p>
            <a:r>
              <a:rPr lang="en-US" dirty="0" smtClean="0"/>
              <a:t>Neutralize dangerous free radicals (highly reactive chemicals with unpaired electrons) </a:t>
            </a:r>
          </a:p>
          <a:p>
            <a:endParaRPr lang="en-US" dirty="0"/>
          </a:p>
        </p:txBody>
      </p:sp>
      <p:sp>
        <p:nvSpPr>
          <p:cNvPr id="299023" name="Line 15"/>
          <p:cNvSpPr>
            <a:spLocks noChangeShapeType="1"/>
          </p:cNvSpPr>
          <p:nvPr/>
        </p:nvSpPr>
        <p:spPr bwMode="auto">
          <a:xfrm>
            <a:off x="304800" y="6629400"/>
            <a:ext cx="8534400" cy="0"/>
          </a:xfrm>
          <a:prstGeom prst="line">
            <a:avLst/>
          </a:prstGeom>
          <a:noFill/>
          <a:ln w="25400">
            <a:solidFill>
              <a:schemeClr val="hlink"/>
            </a:solidFill>
            <a:round/>
            <a:headEnd/>
            <a:tailEnd/>
          </a:ln>
          <a:effectLst/>
        </p:spPr>
        <p:txBody>
          <a:bodyPr wrap="none" anchor="ctr"/>
          <a:lstStyle/>
          <a:p>
            <a:endParaRPr lang="en-US"/>
          </a:p>
        </p:txBody>
      </p:sp>
      <p:sp>
        <p:nvSpPr>
          <p:cNvPr id="299024" name="Line 16"/>
          <p:cNvSpPr>
            <a:spLocks noChangeShapeType="1"/>
          </p:cNvSpPr>
          <p:nvPr/>
        </p:nvSpPr>
        <p:spPr bwMode="auto">
          <a:xfrm>
            <a:off x="304800" y="990600"/>
            <a:ext cx="8534400" cy="0"/>
          </a:xfrm>
          <a:prstGeom prst="line">
            <a:avLst/>
          </a:prstGeom>
          <a:noFill/>
          <a:ln w="50800">
            <a:solidFill>
              <a:schemeClr val="hlink"/>
            </a:solidFill>
            <a:round/>
            <a:headEnd/>
            <a:tailEnd/>
          </a:ln>
          <a:effectLst/>
        </p:spPr>
        <p:txBody>
          <a:bodyPr wrap="none" anchor="ctr"/>
          <a:lstStyle/>
          <a:p>
            <a:endParaRPr lang="en-US"/>
          </a:p>
        </p:txBody>
      </p:sp>
      <p:sp>
        <p:nvSpPr>
          <p:cNvPr id="299025" name="Text Box 17"/>
          <p:cNvSpPr txBox="1">
            <a:spLocks noChangeArrowheads="1"/>
          </p:cNvSpPr>
          <p:nvPr/>
        </p:nvSpPr>
        <p:spPr bwMode="auto">
          <a:xfrm>
            <a:off x="217488" y="6597650"/>
            <a:ext cx="5486400" cy="260350"/>
          </a:xfrm>
          <a:prstGeom prst="rect">
            <a:avLst/>
          </a:prstGeom>
          <a:noFill/>
          <a:ln w="9525">
            <a:noFill/>
            <a:miter lim="800000"/>
            <a:headEnd/>
            <a:tailEnd/>
          </a:ln>
          <a:effectLst/>
        </p:spPr>
        <p:txBody>
          <a:bodyPr lIns="91429" tIns="45714" rIns="91429" bIns="45714" anchor="b">
            <a:spAutoFit/>
          </a:bodyPr>
          <a:lstStyle/>
          <a:p>
            <a:pPr algn="l"/>
            <a:r>
              <a:rPr kumimoji="0" lang="en-US" sz="1100">
                <a:solidFill>
                  <a:srgbClr val="000000"/>
                </a:solidFill>
                <a:latin typeface="Times New Roman" pitchFamily="18" charset="0"/>
              </a:rPr>
              <a:t>Copyright © 2008 Pearson Education, Inc., publishing as Pearson Benjamin Cummings</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5622" name="Picture 6" descr="06_19Peroxisome-U"/>
          <p:cNvPicPr>
            <a:picLocks noChangeAspect="1" noChangeArrowheads="1"/>
          </p:cNvPicPr>
          <p:nvPr/>
        </p:nvPicPr>
        <p:blipFill>
          <a:blip r:embed="rId3" cstate="print"/>
          <a:srcRect/>
          <a:stretch>
            <a:fillRect/>
          </a:stretch>
        </p:blipFill>
        <p:spPr bwMode="auto">
          <a:xfrm>
            <a:off x="1257300" y="407988"/>
            <a:ext cx="6627813" cy="6042025"/>
          </a:xfrm>
          <a:prstGeom prst="rect">
            <a:avLst/>
          </a:prstGeom>
          <a:noFill/>
        </p:spPr>
      </p:pic>
      <p:sp>
        <p:nvSpPr>
          <p:cNvPr id="495623" name="Rectangle 7"/>
          <p:cNvSpPr>
            <a:spLocks noChangeArrowheads="1"/>
          </p:cNvSpPr>
          <p:nvPr/>
        </p:nvSpPr>
        <p:spPr bwMode="auto">
          <a:xfrm>
            <a:off x="152400" y="0"/>
            <a:ext cx="1981200" cy="304800"/>
          </a:xfrm>
          <a:prstGeom prst="rect">
            <a:avLst/>
          </a:prstGeom>
          <a:noFill/>
          <a:ln w="3175">
            <a:noFill/>
            <a:miter lim="800000"/>
            <a:headEnd/>
            <a:tailEnd/>
          </a:ln>
        </p:spPr>
        <p:txBody>
          <a:bodyPr/>
          <a:lstStyle/>
          <a:p>
            <a:pPr marL="450850" indent="-450850" algn="l" eaLnBrk="1" hangingPunct="1">
              <a:lnSpc>
                <a:spcPct val="90000"/>
              </a:lnSpc>
            </a:pPr>
            <a:r>
              <a:rPr kumimoji="0" lang="en-US" sz="1200">
                <a:cs typeface="Arial" charset="0"/>
              </a:rPr>
              <a:t>Fig. 6-19</a:t>
            </a:r>
            <a:endParaRPr kumimoji="0" lang="en-US" sz="1500" b="1">
              <a:solidFill>
                <a:schemeClr val="bg1"/>
              </a:solidFill>
              <a:cs typeface="Arial" charset="0"/>
            </a:endParaRPr>
          </a:p>
        </p:txBody>
      </p:sp>
      <p:sp>
        <p:nvSpPr>
          <p:cNvPr id="495624" name="Text Box 8"/>
          <p:cNvSpPr txBox="1">
            <a:spLocks noChangeArrowheads="1"/>
          </p:cNvSpPr>
          <p:nvPr/>
        </p:nvSpPr>
        <p:spPr bwMode="auto">
          <a:xfrm>
            <a:off x="6826250" y="6038850"/>
            <a:ext cx="993775" cy="247650"/>
          </a:xfrm>
          <a:prstGeom prst="rect">
            <a:avLst/>
          </a:prstGeom>
          <a:noFill/>
          <a:ln w="9525">
            <a:noFill/>
            <a:miter lim="800000"/>
            <a:headEnd/>
            <a:tailEnd/>
          </a:ln>
          <a:effectLst/>
        </p:spPr>
        <p:txBody>
          <a:bodyPr lIns="0" tIns="0" rIns="0" bIns="0">
            <a:spAutoFit/>
          </a:bodyPr>
          <a:lstStyle/>
          <a:p>
            <a:pPr algn="ctr">
              <a:lnSpc>
                <a:spcPct val="90000"/>
              </a:lnSpc>
            </a:pPr>
            <a:r>
              <a:rPr kumimoji="0" lang="en-US" sz="1800" b="1"/>
              <a:t>1 µm</a:t>
            </a:r>
            <a:endParaRPr kumimoji="0" lang="en-US" sz="1800" b="1">
              <a:latin typeface="Times" charset="0"/>
            </a:endParaRPr>
          </a:p>
        </p:txBody>
      </p:sp>
      <p:sp>
        <p:nvSpPr>
          <p:cNvPr id="495625" name="Line 9"/>
          <p:cNvSpPr>
            <a:spLocks noChangeShapeType="1"/>
          </p:cNvSpPr>
          <p:nvPr/>
        </p:nvSpPr>
        <p:spPr bwMode="auto">
          <a:xfrm>
            <a:off x="6813550" y="6005513"/>
            <a:ext cx="1006475" cy="0"/>
          </a:xfrm>
          <a:prstGeom prst="line">
            <a:avLst/>
          </a:prstGeom>
          <a:noFill/>
          <a:ln w="25400">
            <a:solidFill>
              <a:schemeClr val="tx1"/>
            </a:solidFill>
            <a:round/>
            <a:headEnd/>
            <a:tailEnd/>
          </a:ln>
          <a:effectLst/>
        </p:spPr>
        <p:txBody>
          <a:bodyPr wrap="none" anchor="ctr"/>
          <a:lstStyle/>
          <a:p>
            <a:endParaRPr lang="en-US"/>
          </a:p>
        </p:txBody>
      </p:sp>
      <p:sp>
        <p:nvSpPr>
          <p:cNvPr id="495626" name="Line 10"/>
          <p:cNvSpPr>
            <a:spLocks noChangeShapeType="1"/>
          </p:cNvSpPr>
          <p:nvPr/>
        </p:nvSpPr>
        <p:spPr bwMode="auto">
          <a:xfrm>
            <a:off x="6823075" y="5929313"/>
            <a:ext cx="0" cy="158750"/>
          </a:xfrm>
          <a:prstGeom prst="line">
            <a:avLst/>
          </a:prstGeom>
          <a:noFill/>
          <a:ln w="25400">
            <a:solidFill>
              <a:schemeClr val="tx1"/>
            </a:solidFill>
            <a:round/>
            <a:headEnd/>
            <a:tailEnd/>
          </a:ln>
          <a:effectLst/>
        </p:spPr>
        <p:txBody>
          <a:bodyPr wrap="none" anchor="ctr"/>
          <a:lstStyle/>
          <a:p>
            <a:endParaRPr lang="en-US"/>
          </a:p>
        </p:txBody>
      </p:sp>
      <p:sp>
        <p:nvSpPr>
          <p:cNvPr id="495627" name="Line 11"/>
          <p:cNvSpPr>
            <a:spLocks noChangeShapeType="1"/>
          </p:cNvSpPr>
          <p:nvPr/>
        </p:nvSpPr>
        <p:spPr bwMode="auto">
          <a:xfrm>
            <a:off x="7829550" y="5929313"/>
            <a:ext cx="0" cy="158750"/>
          </a:xfrm>
          <a:prstGeom prst="line">
            <a:avLst/>
          </a:prstGeom>
          <a:noFill/>
          <a:ln w="25400">
            <a:solidFill>
              <a:schemeClr val="tx1"/>
            </a:solidFill>
            <a:round/>
            <a:headEnd/>
            <a:tailEnd/>
          </a:ln>
          <a:effectLst/>
        </p:spPr>
        <p:txBody>
          <a:bodyPr wrap="none" anchor="ctr"/>
          <a:lstStyle/>
          <a:p>
            <a:endParaRPr lang="en-US"/>
          </a:p>
        </p:txBody>
      </p:sp>
      <p:sp>
        <p:nvSpPr>
          <p:cNvPr id="495628" name="Text Box 12"/>
          <p:cNvSpPr txBox="1">
            <a:spLocks noChangeArrowheads="1"/>
          </p:cNvSpPr>
          <p:nvPr/>
        </p:nvSpPr>
        <p:spPr bwMode="auto">
          <a:xfrm>
            <a:off x="4673600" y="977900"/>
            <a:ext cx="1414463" cy="247650"/>
          </a:xfrm>
          <a:prstGeom prst="rect">
            <a:avLst/>
          </a:prstGeom>
          <a:noFill/>
          <a:ln w="9525">
            <a:noFill/>
            <a:miter lim="800000"/>
            <a:headEnd/>
            <a:tailEnd/>
          </a:ln>
          <a:effectLst/>
        </p:spPr>
        <p:txBody>
          <a:bodyPr lIns="0" tIns="0" rIns="0" bIns="0">
            <a:spAutoFit/>
          </a:bodyPr>
          <a:lstStyle/>
          <a:p>
            <a:pPr algn="l">
              <a:lnSpc>
                <a:spcPct val="90000"/>
              </a:lnSpc>
            </a:pPr>
            <a:r>
              <a:rPr kumimoji="0" lang="en-US" sz="1800" b="1"/>
              <a:t>Chloroplast</a:t>
            </a:r>
            <a:endParaRPr kumimoji="0" lang="en-US" sz="1800" b="1">
              <a:latin typeface="Times" charset="0"/>
            </a:endParaRPr>
          </a:p>
        </p:txBody>
      </p:sp>
      <p:sp>
        <p:nvSpPr>
          <p:cNvPr id="495629" name="Text Box 13"/>
          <p:cNvSpPr txBox="1">
            <a:spLocks noChangeArrowheads="1"/>
          </p:cNvSpPr>
          <p:nvPr/>
        </p:nvSpPr>
        <p:spPr bwMode="auto">
          <a:xfrm>
            <a:off x="4664075" y="1347788"/>
            <a:ext cx="1414463" cy="247650"/>
          </a:xfrm>
          <a:prstGeom prst="rect">
            <a:avLst/>
          </a:prstGeom>
          <a:noFill/>
          <a:ln w="9525">
            <a:noFill/>
            <a:miter lim="800000"/>
            <a:headEnd/>
            <a:tailEnd/>
          </a:ln>
          <a:effectLst/>
        </p:spPr>
        <p:txBody>
          <a:bodyPr lIns="0" tIns="0" rIns="0" bIns="0">
            <a:spAutoFit/>
          </a:bodyPr>
          <a:lstStyle/>
          <a:p>
            <a:pPr algn="l">
              <a:lnSpc>
                <a:spcPct val="90000"/>
              </a:lnSpc>
            </a:pPr>
            <a:r>
              <a:rPr kumimoji="0" lang="en-US" sz="1800" b="1"/>
              <a:t>Peroxisome</a:t>
            </a:r>
            <a:endParaRPr kumimoji="0" lang="en-US" sz="1800" b="1">
              <a:latin typeface="Times" charset="0"/>
            </a:endParaRPr>
          </a:p>
        </p:txBody>
      </p:sp>
      <p:sp>
        <p:nvSpPr>
          <p:cNvPr id="495630" name="Text Box 14"/>
          <p:cNvSpPr txBox="1">
            <a:spLocks noChangeArrowheads="1"/>
          </p:cNvSpPr>
          <p:nvPr/>
        </p:nvSpPr>
        <p:spPr bwMode="auto">
          <a:xfrm>
            <a:off x="6049963" y="1735138"/>
            <a:ext cx="1677987" cy="247650"/>
          </a:xfrm>
          <a:prstGeom prst="rect">
            <a:avLst/>
          </a:prstGeom>
          <a:noFill/>
          <a:ln w="9525">
            <a:noFill/>
            <a:miter lim="800000"/>
            <a:headEnd/>
            <a:tailEnd/>
          </a:ln>
          <a:effectLst/>
        </p:spPr>
        <p:txBody>
          <a:bodyPr lIns="0" tIns="0" rIns="0" bIns="0">
            <a:spAutoFit/>
          </a:bodyPr>
          <a:lstStyle/>
          <a:p>
            <a:pPr algn="l">
              <a:lnSpc>
                <a:spcPct val="90000"/>
              </a:lnSpc>
            </a:pPr>
            <a:r>
              <a:rPr kumimoji="0" lang="en-US" sz="1800" b="1"/>
              <a:t>Mitochondrion</a:t>
            </a:r>
            <a:endParaRPr kumimoji="0" lang="en-US" sz="1800" b="1">
              <a:latin typeface="Times" charset="0"/>
            </a:endParaRPr>
          </a:p>
        </p:txBody>
      </p:sp>
      <p:sp>
        <p:nvSpPr>
          <p:cNvPr id="495631" name="Line 15"/>
          <p:cNvSpPr>
            <a:spLocks noChangeShapeType="1"/>
          </p:cNvSpPr>
          <p:nvPr/>
        </p:nvSpPr>
        <p:spPr bwMode="auto">
          <a:xfrm>
            <a:off x="3859213" y="1087438"/>
            <a:ext cx="762000" cy="0"/>
          </a:xfrm>
          <a:prstGeom prst="line">
            <a:avLst/>
          </a:prstGeom>
          <a:noFill/>
          <a:ln w="25400">
            <a:solidFill>
              <a:schemeClr val="tx1"/>
            </a:solidFill>
            <a:round/>
            <a:headEnd/>
            <a:tailEnd/>
          </a:ln>
          <a:effectLst/>
        </p:spPr>
        <p:txBody>
          <a:bodyPr wrap="none" anchor="ctr"/>
          <a:lstStyle/>
          <a:p>
            <a:endParaRPr lang="en-US"/>
          </a:p>
        </p:txBody>
      </p:sp>
      <p:sp>
        <p:nvSpPr>
          <p:cNvPr id="495632" name="Line 16"/>
          <p:cNvSpPr>
            <a:spLocks noChangeShapeType="1"/>
          </p:cNvSpPr>
          <p:nvPr/>
        </p:nvSpPr>
        <p:spPr bwMode="auto">
          <a:xfrm flipV="1">
            <a:off x="6784975" y="1976438"/>
            <a:ext cx="0" cy="1358900"/>
          </a:xfrm>
          <a:prstGeom prst="line">
            <a:avLst/>
          </a:prstGeom>
          <a:noFill/>
          <a:ln w="25400">
            <a:solidFill>
              <a:schemeClr val="tx1"/>
            </a:solidFill>
            <a:round/>
            <a:headEnd/>
            <a:tailEnd/>
          </a:ln>
          <a:effectLst/>
        </p:spPr>
        <p:txBody>
          <a:bodyPr wrap="none" anchor="ctr"/>
          <a:lstStyle/>
          <a:p>
            <a:endParaRPr lang="en-US"/>
          </a:p>
        </p:txBody>
      </p:sp>
      <p:sp>
        <p:nvSpPr>
          <p:cNvPr id="495633" name="Line 17"/>
          <p:cNvSpPr>
            <a:spLocks noChangeShapeType="1"/>
          </p:cNvSpPr>
          <p:nvPr/>
        </p:nvSpPr>
        <p:spPr bwMode="auto">
          <a:xfrm flipV="1">
            <a:off x="4999038" y="1592263"/>
            <a:ext cx="304800" cy="414337"/>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686800" cy="6705600"/>
          </a:xfrm>
        </p:spPr>
        <p:txBody>
          <a:bodyPr>
            <a:normAutofit fontScale="85000" lnSpcReduction="20000"/>
          </a:bodyPr>
          <a:lstStyle/>
          <a:p>
            <a:r>
              <a:rPr lang="en-US" dirty="0" smtClean="0"/>
              <a:t>Peroxisomes contain oxidative enzymes, such as catalase, D-amino acid oxidase, and uric acid oxidase. However the last enzyme is absent in humans, explaining the accumulation of uric acid known as gout. Certain enzymes within the peroxisome, by using molecular oxygen, remove hydrogen atoms from specific organic substrates, in an oxidative reaction, producing hydrogen peroxide (H</a:t>
            </a:r>
            <a:r>
              <a:rPr lang="en-US" baseline="-25000" dirty="0" smtClean="0"/>
              <a:t>2</a:t>
            </a:r>
            <a:r>
              <a:rPr lang="en-US" dirty="0" smtClean="0"/>
              <a:t>O</a:t>
            </a:r>
            <a:r>
              <a:rPr lang="en-US" baseline="-25000" dirty="0" smtClean="0"/>
              <a:t>2</a:t>
            </a:r>
            <a:r>
              <a:rPr lang="en-US" dirty="0" smtClean="0"/>
              <a:t>, itself is slightly toxic):</a:t>
            </a:r>
          </a:p>
          <a:p>
            <a:r>
              <a:rPr lang="en-US" b="1" dirty="0" smtClean="0"/>
              <a:t>Catalase</a:t>
            </a:r>
            <a:r>
              <a:rPr lang="en-US" dirty="0" smtClean="0"/>
              <a:t>, another enzyme in the peroxisome, in turn uses this H</a:t>
            </a:r>
            <a:r>
              <a:rPr lang="en-US" baseline="-25000" dirty="0" smtClean="0"/>
              <a:t>2</a:t>
            </a:r>
            <a:r>
              <a:rPr lang="en-US" dirty="0" smtClean="0"/>
              <a:t>O</a:t>
            </a:r>
            <a:r>
              <a:rPr lang="en-US" baseline="-25000" dirty="0" smtClean="0"/>
              <a:t>2</a:t>
            </a:r>
            <a:r>
              <a:rPr lang="en-US" dirty="0" smtClean="0"/>
              <a:t> to oxidize other substrates, including phenols, formic acid, formaldehyde, and alcohol, by means of the peroxidation reaction:</a:t>
            </a:r>
          </a:p>
          <a:p>
            <a:r>
              <a:rPr lang="en-US" dirty="0" smtClean="0"/>
              <a:t>This eliminates the slightly toxic hydrogen peroxide in the process. This reaction is important in liver and kidney cells, where the peroxisomes detoxify various toxic substances that enter the blood. About 25% of the ethanol we drink is oxidized to acetaldehyde in this way. In addition, when excess H</a:t>
            </a:r>
            <a:r>
              <a:rPr lang="en-US" baseline="-25000" dirty="0" smtClean="0"/>
              <a:t>2</a:t>
            </a:r>
            <a:r>
              <a:rPr lang="en-US" dirty="0" smtClean="0"/>
              <a:t>O</a:t>
            </a:r>
            <a:r>
              <a:rPr lang="en-US" baseline="-25000" dirty="0" smtClean="0"/>
              <a:t>2</a:t>
            </a:r>
            <a:r>
              <a:rPr lang="en-US" dirty="0" smtClean="0"/>
              <a:t> accumulates in the cell, catalase converts it to H</a:t>
            </a:r>
            <a:r>
              <a:rPr lang="en-US" baseline="-25000" dirty="0" smtClean="0"/>
              <a:t>2</a:t>
            </a:r>
            <a:r>
              <a:rPr lang="en-US" dirty="0" smtClean="0"/>
              <a:t>O through this reaction:</a:t>
            </a:r>
          </a:p>
          <a:p>
            <a:endParaRPr lang="en-US" dirty="0"/>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a:bodyPr>
          <a:lstStyle/>
          <a:p>
            <a:r>
              <a:rPr lang="en-US" dirty="0" smtClean="0"/>
              <a:t>A major function of the peroxisome is the breakdown of fatty acid molecules, in a process called beta-oxidation. In this process, the fatty acids are broken down two carbons at a time, converted to Acetyl-CoA, which is then transported back to the cytosol for further use. In animal cells, beta-oxidation can also occur in the mitochondria. In yeast and plant cells, this process is exclusive for the peroxisome.</a:t>
            </a:r>
          </a:p>
          <a:p>
            <a:endParaRPr lang="en-US" dirty="0"/>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11762"/>
          </a:xfrm>
        </p:spPr>
        <p:txBody>
          <a:bodyPr>
            <a:normAutofit/>
          </a:bodyPr>
          <a:lstStyle/>
          <a:p>
            <a:r>
              <a:rPr lang="en-US" sz="6000" dirty="0" smtClean="0"/>
              <a:t>The Mitochondrion</a:t>
            </a:r>
            <a:endParaRPr lang="en-US" sz="6000" dirty="0"/>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fontScale="90000"/>
          </a:bodyPr>
          <a:lstStyle/>
          <a:p>
            <a:r>
              <a:rPr lang="en-US" dirty="0" smtClean="0"/>
              <a:t>Mitochondrion (pleural Mitochondria)</a:t>
            </a:r>
            <a:endParaRPr lang="en-US" dirty="0"/>
          </a:p>
        </p:txBody>
      </p:sp>
      <p:sp>
        <p:nvSpPr>
          <p:cNvPr id="3" name="Content Placeholder 2"/>
          <p:cNvSpPr>
            <a:spLocks noGrp="1"/>
          </p:cNvSpPr>
          <p:nvPr>
            <p:ph idx="1"/>
          </p:nvPr>
        </p:nvSpPr>
        <p:spPr>
          <a:xfrm>
            <a:off x="0" y="609600"/>
            <a:ext cx="8686800" cy="6096000"/>
          </a:xfrm>
        </p:spPr>
        <p:txBody>
          <a:bodyPr>
            <a:normAutofit fontScale="85000" lnSpcReduction="10000"/>
          </a:bodyPr>
          <a:lstStyle/>
          <a:p>
            <a:r>
              <a:rPr lang="en-US" dirty="0" smtClean="0"/>
              <a:t>In cell biology, a </a:t>
            </a:r>
            <a:r>
              <a:rPr lang="en-US" b="1" dirty="0" smtClean="0"/>
              <a:t>mitochondrion</a:t>
            </a:r>
            <a:r>
              <a:rPr lang="en-US" dirty="0" smtClean="0"/>
              <a:t> (plural </a:t>
            </a:r>
            <a:r>
              <a:rPr lang="en-US" b="1" dirty="0" smtClean="0"/>
              <a:t>mitochondria</a:t>
            </a:r>
            <a:r>
              <a:rPr lang="en-US" dirty="0" smtClean="0"/>
              <a:t>) is a membrane-enclosed organelle found in most eukaryotic cells. These organelles range from 0.5–10 micrometers (</a:t>
            </a:r>
            <a:r>
              <a:rPr lang="en-US" dirty="0" err="1" smtClean="0"/>
              <a:t>μm</a:t>
            </a:r>
            <a:r>
              <a:rPr lang="en-US" dirty="0" smtClean="0"/>
              <a:t>) in diameter. Mitochondria are sometimes described as "</a:t>
            </a:r>
            <a:r>
              <a:rPr lang="en-US" b="1" dirty="0" smtClean="0"/>
              <a:t>cellular power plants</a:t>
            </a:r>
            <a:r>
              <a:rPr lang="en-US" dirty="0" smtClean="0"/>
              <a:t>" because they generate most of the cell's supply of adenosine triphosphate (ATP), used as a source of chemical energy. In addition to supplying cellular energy, </a:t>
            </a:r>
            <a:r>
              <a:rPr lang="en-US" b="1" dirty="0" smtClean="0"/>
              <a:t>mitochondria are involved in a range of other processes, such as signaling, cellular differentiation, cell death, as well as the control of the cell cycle and cell growth. Mitochondria have been implicated in several human diseases</a:t>
            </a:r>
            <a:r>
              <a:rPr lang="en-US" dirty="0" smtClean="0"/>
              <a:t>, including mitochondrial disorders  and cardiac dysfunction, and may play a role in the aging process. The word mitochondrion comes from the Greek </a:t>
            </a:r>
            <a:r>
              <a:rPr lang="en-US" i="1" dirty="0" err="1" smtClean="0"/>
              <a:t>μίτος</a:t>
            </a:r>
            <a:r>
              <a:rPr lang="en-US" dirty="0" smtClean="0"/>
              <a:t> or </a:t>
            </a:r>
            <a:r>
              <a:rPr lang="en-US" i="1" dirty="0" err="1" smtClean="0"/>
              <a:t>mitos</a:t>
            </a:r>
            <a:r>
              <a:rPr lang="en-US" dirty="0" smtClean="0"/>
              <a:t>, thread + </a:t>
            </a:r>
            <a:r>
              <a:rPr lang="en-US" i="1" dirty="0" err="1" smtClean="0"/>
              <a:t>χονδρίον</a:t>
            </a:r>
            <a:r>
              <a:rPr lang="en-US" dirty="0" smtClean="0"/>
              <a:t> or </a:t>
            </a:r>
            <a:r>
              <a:rPr lang="en-US" i="1" dirty="0" err="1" smtClean="0"/>
              <a:t>khondrion</a:t>
            </a:r>
            <a:r>
              <a:rPr lang="en-US" dirty="0" smtClean="0"/>
              <a:t>, granule.</a:t>
            </a:r>
          </a:p>
          <a:p>
            <a:endParaRPr lang="en-US" dirty="0"/>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Grp="1" noChangeArrowheads="1"/>
          </p:cNvSpPr>
          <p:nvPr>
            <p:ph type="title"/>
          </p:nvPr>
        </p:nvSpPr>
        <p:spPr>
          <a:xfrm>
            <a:off x="228600" y="76200"/>
            <a:ext cx="8534400" cy="503238"/>
          </a:xfrm>
          <a:noFill/>
        </p:spPr>
        <p:txBody>
          <a:bodyPr>
            <a:normAutofit fontScale="90000"/>
          </a:bodyPr>
          <a:lstStyle/>
          <a:p>
            <a:r>
              <a:rPr lang="en-US" dirty="0" smtClean="0"/>
              <a:t/>
            </a:r>
            <a:br>
              <a:rPr lang="en-US" dirty="0" smtClean="0"/>
            </a:br>
            <a:r>
              <a:rPr lang="en-US" sz="4000" dirty="0" smtClean="0"/>
              <a:t>Mitochondria</a:t>
            </a:r>
            <a:r>
              <a:rPr lang="en-US" sz="4000" dirty="0"/>
              <a:t>: </a:t>
            </a:r>
            <a:r>
              <a:rPr lang="en-US" sz="4000" dirty="0" smtClean="0"/>
              <a:t>Powerhouse of the Cell</a:t>
            </a:r>
            <a:br>
              <a:rPr lang="en-US" sz="4000" dirty="0" smtClean="0"/>
            </a:br>
            <a:r>
              <a:rPr lang="en-US" sz="4000" dirty="0" smtClean="0"/>
              <a:t>Chemical </a:t>
            </a:r>
            <a:r>
              <a:rPr lang="en-US" sz="4000" dirty="0"/>
              <a:t>Energy Conversion</a:t>
            </a:r>
            <a:endParaRPr lang="en-US" sz="4000" b="0" dirty="0">
              <a:solidFill>
                <a:schemeClr val="tx1"/>
              </a:solidFill>
            </a:endParaRPr>
          </a:p>
        </p:txBody>
      </p:sp>
      <p:sp>
        <p:nvSpPr>
          <p:cNvPr id="245763" name="Rectangle 3"/>
          <p:cNvSpPr>
            <a:spLocks noGrp="1" noChangeArrowheads="1"/>
          </p:cNvSpPr>
          <p:nvPr>
            <p:ph type="body" idx="1"/>
          </p:nvPr>
        </p:nvSpPr>
        <p:spPr>
          <a:xfrm>
            <a:off x="0" y="1295400"/>
            <a:ext cx="8991600" cy="5370513"/>
          </a:xfrm>
        </p:spPr>
        <p:txBody>
          <a:bodyPr/>
          <a:lstStyle/>
          <a:p>
            <a:pPr>
              <a:lnSpc>
                <a:spcPct val="90000"/>
              </a:lnSpc>
            </a:pPr>
            <a:r>
              <a:rPr lang="en-US" dirty="0"/>
              <a:t>Mitochondria are in nearly all eukaryotic cells</a:t>
            </a:r>
          </a:p>
          <a:p>
            <a:pPr>
              <a:lnSpc>
                <a:spcPct val="90000"/>
              </a:lnSpc>
            </a:pPr>
            <a:r>
              <a:rPr lang="en-US" dirty="0"/>
              <a:t>They have a smooth outer membrane and an inner membrane folded into </a:t>
            </a:r>
            <a:r>
              <a:rPr lang="en-US" b="1" dirty="0"/>
              <a:t>cristae</a:t>
            </a:r>
          </a:p>
          <a:p>
            <a:pPr>
              <a:lnSpc>
                <a:spcPct val="90000"/>
              </a:lnSpc>
            </a:pPr>
            <a:r>
              <a:rPr lang="en-US" dirty="0"/>
              <a:t>The inner membrane creates two compartments: intermembrane space and </a:t>
            </a:r>
            <a:r>
              <a:rPr lang="en-US" b="1" dirty="0"/>
              <a:t>mitochondrial matrix</a:t>
            </a:r>
          </a:p>
          <a:p>
            <a:pPr>
              <a:lnSpc>
                <a:spcPct val="90000"/>
              </a:lnSpc>
            </a:pPr>
            <a:r>
              <a:rPr lang="en-US" dirty="0"/>
              <a:t>Some metabolic steps of cellular respiration are catalyzed in the mitochondrial matrix</a:t>
            </a:r>
          </a:p>
          <a:p>
            <a:pPr>
              <a:lnSpc>
                <a:spcPct val="90000"/>
              </a:lnSpc>
            </a:pPr>
            <a:r>
              <a:rPr lang="en-US" dirty="0"/>
              <a:t>Cristae present a large surface area for enzymes that synthesize </a:t>
            </a:r>
            <a:r>
              <a:rPr lang="en-US" dirty="0" smtClean="0"/>
              <a:t>ATP  It provides most of cell’s ATP via aerobic cellular respiration</a:t>
            </a:r>
          </a:p>
          <a:p>
            <a:pPr>
              <a:lnSpc>
                <a:spcPct val="90000"/>
              </a:lnSpc>
            </a:pPr>
            <a:endParaRPr lang="en-US" dirty="0">
              <a:latin typeface="Times" charset="0"/>
            </a:endParaRPr>
          </a:p>
        </p:txBody>
      </p:sp>
      <p:sp>
        <p:nvSpPr>
          <p:cNvPr id="245765" name="Line 5"/>
          <p:cNvSpPr>
            <a:spLocks noChangeShapeType="1"/>
          </p:cNvSpPr>
          <p:nvPr/>
        </p:nvSpPr>
        <p:spPr bwMode="auto">
          <a:xfrm>
            <a:off x="304800" y="6629400"/>
            <a:ext cx="8534400" cy="0"/>
          </a:xfrm>
          <a:prstGeom prst="line">
            <a:avLst/>
          </a:prstGeom>
          <a:noFill/>
          <a:ln w="25400">
            <a:solidFill>
              <a:schemeClr val="hlink"/>
            </a:solidFill>
            <a:round/>
            <a:headEnd/>
            <a:tailEnd/>
          </a:ln>
          <a:effectLst/>
        </p:spPr>
        <p:txBody>
          <a:bodyPr wrap="none" anchor="ctr"/>
          <a:lstStyle/>
          <a:p>
            <a:endParaRPr lang="en-US"/>
          </a:p>
        </p:txBody>
      </p:sp>
      <p:sp>
        <p:nvSpPr>
          <p:cNvPr id="245766" name="Line 6"/>
          <p:cNvSpPr>
            <a:spLocks noChangeShapeType="1"/>
          </p:cNvSpPr>
          <p:nvPr/>
        </p:nvSpPr>
        <p:spPr bwMode="auto">
          <a:xfrm>
            <a:off x="381000" y="1219200"/>
            <a:ext cx="8534400" cy="0"/>
          </a:xfrm>
          <a:prstGeom prst="line">
            <a:avLst/>
          </a:prstGeom>
          <a:noFill/>
          <a:ln w="50800">
            <a:solidFill>
              <a:schemeClr val="hlink"/>
            </a:solidFill>
            <a:round/>
            <a:headEnd/>
            <a:tailEnd/>
          </a:ln>
          <a:effectLst/>
        </p:spPr>
        <p:txBody>
          <a:bodyPr wrap="none" anchor="ctr"/>
          <a:lstStyle/>
          <a:p>
            <a:endParaRPr lang="en-US"/>
          </a:p>
        </p:txBody>
      </p:sp>
      <p:sp>
        <p:nvSpPr>
          <p:cNvPr id="245767" name="Text Box 7"/>
          <p:cNvSpPr txBox="1">
            <a:spLocks noChangeArrowheads="1"/>
          </p:cNvSpPr>
          <p:nvPr/>
        </p:nvSpPr>
        <p:spPr bwMode="auto">
          <a:xfrm>
            <a:off x="217488" y="6597650"/>
            <a:ext cx="5486400" cy="260350"/>
          </a:xfrm>
          <a:prstGeom prst="rect">
            <a:avLst/>
          </a:prstGeom>
          <a:noFill/>
          <a:ln w="9525">
            <a:noFill/>
            <a:miter lim="800000"/>
            <a:headEnd/>
            <a:tailEnd/>
          </a:ln>
          <a:effectLst/>
        </p:spPr>
        <p:txBody>
          <a:bodyPr lIns="91429" tIns="45714" rIns="91429" bIns="45714" anchor="b">
            <a:spAutoFit/>
          </a:bodyPr>
          <a:lstStyle/>
          <a:p>
            <a:pPr algn="l"/>
            <a:r>
              <a:rPr kumimoji="0" lang="en-US" sz="1100">
                <a:solidFill>
                  <a:srgbClr val="000000"/>
                </a:solidFill>
                <a:latin typeface="Times New Roman" pitchFamily="18" charset="0"/>
              </a:rPr>
              <a:t>Copyright © 2008 Pearson Education, Inc., publishing as Pearson Benjamin Cummings</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4"/>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a:latin typeface="Arial" charset="0"/>
              </a:rPr>
              <a:t>Figure 3.17</a:t>
            </a:r>
          </a:p>
        </p:txBody>
      </p:sp>
      <p:pic>
        <p:nvPicPr>
          <p:cNvPr id="10247" name="Picture 7"/>
          <p:cNvPicPr>
            <a:picLocks noChangeAspect="1" noChangeArrowheads="1"/>
          </p:cNvPicPr>
          <p:nvPr/>
        </p:nvPicPr>
        <p:blipFill>
          <a:blip r:embed="rId2" cstate="print"/>
          <a:srcRect l="22044" r="13327" b="4988"/>
          <a:stretch>
            <a:fillRect/>
          </a:stretch>
        </p:blipFill>
        <p:spPr bwMode="auto">
          <a:xfrm>
            <a:off x="2270125" y="503238"/>
            <a:ext cx="5319713" cy="5594350"/>
          </a:xfrm>
          <a:prstGeom prst="rect">
            <a:avLst/>
          </a:prstGeom>
          <a:noFill/>
        </p:spPr>
      </p:pic>
      <p:sp>
        <p:nvSpPr>
          <p:cNvPr id="10248" name="Freeform 8"/>
          <p:cNvSpPr>
            <a:spLocks/>
          </p:cNvSpPr>
          <p:nvPr/>
        </p:nvSpPr>
        <p:spPr bwMode="auto">
          <a:xfrm>
            <a:off x="5451475" y="1198563"/>
            <a:ext cx="1403350" cy="1514475"/>
          </a:xfrm>
          <a:custGeom>
            <a:avLst/>
            <a:gdLst/>
            <a:ahLst/>
            <a:cxnLst>
              <a:cxn ang="0">
                <a:pos x="0" y="0"/>
              </a:cxn>
              <a:cxn ang="0">
                <a:pos x="596" y="0"/>
              </a:cxn>
              <a:cxn ang="0">
                <a:pos x="884" y="954"/>
              </a:cxn>
            </a:cxnLst>
            <a:rect l="0" t="0" r="r" b="b"/>
            <a:pathLst>
              <a:path w="884" h="954">
                <a:moveTo>
                  <a:pt x="0" y="0"/>
                </a:moveTo>
                <a:lnTo>
                  <a:pt x="596" y="0"/>
                </a:lnTo>
                <a:lnTo>
                  <a:pt x="884" y="954"/>
                </a:lnTo>
              </a:path>
            </a:pathLst>
          </a:custGeom>
          <a:noFill/>
          <a:ln w="28575">
            <a:solidFill>
              <a:srgbClr val="FFFFFF"/>
            </a:solidFill>
            <a:prstDash val="solid"/>
            <a:round/>
            <a:headEnd/>
            <a:tailEnd/>
          </a:ln>
        </p:spPr>
        <p:txBody>
          <a:bodyPr/>
          <a:lstStyle/>
          <a:p>
            <a:endParaRPr lang="en-US"/>
          </a:p>
        </p:txBody>
      </p:sp>
      <p:sp>
        <p:nvSpPr>
          <p:cNvPr id="10249" name="Freeform 9"/>
          <p:cNvSpPr>
            <a:spLocks/>
          </p:cNvSpPr>
          <p:nvPr/>
        </p:nvSpPr>
        <p:spPr bwMode="auto">
          <a:xfrm>
            <a:off x="5387975" y="3017838"/>
            <a:ext cx="1216025" cy="320675"/>
          </a:xfrm>
          <a:custGeom>
            <a:avLst/>
            <a:gdLst/>
            <a:ahLst/>
            <a:cxnLst>
              <a:cxn ang="0">
                <a:pos x="0" y="202"/>
              </a:cxn>
              <a:cxn ang="0">
                <a:pos x="382" y="202"/>
              </a:cxn>
              <a:cxn ang="0">
                <a:pos x="766" y="0"/>
              </a:cxn>
            </a:cxnLst>
            <a:rect l="0" t="0" r="r" b="b"/>
            <a:pathLst>
              <a:path w="766" h="202">
                <a:moveTo>
                  <a:pt x="0" y="202"/>
                </a:moveTo>
                <a:lnTo>
                  <a:pt x="382" y="202"/>
                </a:lnTo>
                <a:lnTo>
                  <a:pt x="766" y="0"/>
                </a:lnTo>
              </a:path>
            </a:pathLst>
          </a:custGeom>
          <a:noFill/>
          <a:ln w="28575">
            <a:solidFill>
              <a:srgbClr val="FFFFFF"/>
            </a:solidFill>
            <a:prstDash val="solid"/>
            <a:round/>
            <a:headEnd/>
            <a:tailEnd/>
          </a:ln>
        </p:spPr>
        <p:txBody>
          <a:bodyPr/>
          <a:lstStyle/>
          <a:p>
            <a:endParaRPr lang="en-US"/>
          </a:p>
        </p:txBody>
      </p:sp>
      <p:sp>
        <p:nvSpPr>
          <p:cNvPr id="10250" name="Freeform 10"/>
          <p:cNvSpPr>
            <a:spLocks/>
          </p:cNvSpPr>
          <p:nvPr/>
        </p:nvSpPr>
        <p:spPr bwMode="auto">
          <a:xfrm>
            <a:off x="5588000" y="3543300"/>
            <a:ext cx="1238250" cy="638175"/>
          </a:xfrm>
          <a:custGeom>
            <a:avLst/>
            <a:gdLst/>
            <a:ahLst/>
            <a:cxnLst>
              <a:cxn ang="0">
                <a:pos x="0" y="402"/>
              </a:cxn>
              <a:cxn ang="0">
                <a:pos x="120" y="402"/>
              </a:cxn>
              <a:cxn ang="0">
                <a:pos x="780" y="0"/>
              </a:cxn>
            </a:cxnLst>
            <a:rect l="0" t="0" r="r" b="b"/>
            <a:pathLst>
              <a:path w="780" h="402">
                <a:moveTo>
                  <a:pt x="0" y="402"/>
                </a:moveTo>
                <a:lnTo>
                  <a:pt x="120" y="402"/>
                </a:lnTo>
                <a:lnTo>
                  <a:pt x="780" y="0"/>
                </a:lnTo>
              </a:path>
            </a:pathLst>
          </a:custGeom>
          <a:noFill/>
          <a:ln w="28575">
            <a:solidFill>
              <a:srgbClr val="FFFFFF"/>
            </a:solidFill>
            <a:prstDash val="solid"/>
            <a:round/>
            <a:headEnd/>
            <a:tailEnd/>
          </a:ln>
        </p:spPr>
        <p:txBody>
          <a:bodyPr/>
          <a:lstStyle/>
          <a:p>
            <a:endParaRPr lang="en-US"/>
          </a:p>
        </p:txBody>
      </p:sp>
      <p:sp>
        <p:nvSpPr>
          <p:cNvPr id="10251" name="Freeform 11"/>
          <p:cNvSpPr>
            <a:spLocks/>
          </p:cNvSpPr>
          <p:nvPr/>
        </p:nvSpPr>
        <p:spPr bwMode="auto">
          <a:xfrm>
            <a:off x="5480050" y="4365625"/>
            <a:ext cx="1431925" cy="149225"/>
          </a:xfrm>
          <a:custGeom>
            <a:avLst/>
            <a:gdLst/>
            <a:ahLst/>
            <a:cxnLst>
              <a:cxn ang="0">
                <a:pos x="0" y="94"/>
              </a:cxn>
              <a:cxn ang="0">
                <a:pos x="240" y="94"/>
              </a:cxn>
              <a:cxn ang="0">
                <a:pos x="902" y="0"/>
              </a:cxn>
            </a:cxnLst>
            <a:rect l="0" t="0" r="r" b="b"/>
            <a:pathLst>
              <a:path w="902" h="94">
                <a:moveTo>
                  <a:pt x="0" y="94"/>
                </a:moveTo>
                <a:lnTo>
                  <a:pt x="240" y="94"/>
                </a:lnTo>
                <a:lnTo>
                  <a:pt x="902" y="0"/>
                </a:lnTo>
              </a:path>
            </a:pathLst>
          </a:custGeom>
          <a:noFill/>
          <a:ln w="28575">
            <a:solidFill>
              <a:srgbClr val="FFFFFF"/>
            </a:solidFill>
            <a:prstDash val="solid"/>
            <a:round/>
            <a:headEnd/>
            <a:tailEnd/>
          </a:ln>
        </p:spPr>
        <p:txBody>
          <a:bodyPr/>
          <a:lstStyle/>
          <a:p>
            <a:endParaRPr lang="en-US"/>
          </a:p>
        </p:txBody>
      </p:sp>
      <p:sp>
        <p:nvSpPr>
          <p:cNvPr id="10252" name="Freeform 12"/>
          <p:cNvSpPr>
            <a:spLocks/>
          </p:cNvSpPr>
          <p:nvPr/>
        </p:nvSpPr>
        <p:spPr bwMode="auto">
          <a:xfrm>
            <a:off x="4354513" y="2446338"/>
            <a:ext cx="373062" cy="895350"/>
          </a:xfrm>
          <a:custGeom>
            <a:avLst/>
            <a:gdLst/>
            <a:ahLst/>
            <a:cxnLst>
              <a:cxn ang="0">
                <a:pos x="235" y="564"/>
              </a:cxn>
              <a:cxn ang="0">
                <a:pos x="108" y="564"/>
              </a:cxn>
              <a:cxn ang="0">
                <a:pos x="0" y="0"/>
              </a:cxn>
            </a:cxnLst>
            <a:rect l="0" t="0" r="r" b="b"/>
            <a:pathLst>
              <a:path w="235" h="564">
                <a:moveTo>
                  <a:pt x="235" y="564"/>
                </a:moveTo>
                <a:lnTo>
                  <a:pt x="108" y="564"/>
                </a:lnTo>
                <a:lnTo>
                  <a:pt x="0" y="0"/>
                </a:lnTo>
              </a:path>
            </a:pathLst>
          </a:custGeom>
          <a:noFill/>
          <a:ln w="12700">
            <a:solidFill>
              <a:srgbClr val="231F20"/>
            </a:solidFill>
            <a:prstDash val="solid"/>
            <a:round/>
            <a:headEnd/>
            <a:tailEnd/>
          </a:ln>
        </p:spPr>
        <p:txBody>
          <a:bodyPr/>
          <a:lstStyle/>
          <a:p>
            <a:endParaRPr lang="en-US"/>
          </a:p>
        </p:txBody>
      </p:sp>
      <p:sp>
        <p:nvSpPr>
          <p:cNvPr id="10253" name="Freeform 13"/>
          <p:cNvSpPr>
            <a:spLocks/>
          </p:cNvSpPr>
          <p:nvPr/>
        </p:nvSpPr>
        <p:spPr bwMode="auto">
          <a:xfrm>
            <a:off x="5400675" y="3017838"/>
            <a:ext cx="1203325" cy="320675"/>
          </a:xfrm>
          <a:custGeom>
            <a:avLst/>
            <a:gdLst/>
            <a:ahLst/>
            <a:cxnLst>
              <a:cxn ang="0">
                <a:pos x="0" y="202"/>
              </a:cxn>
              <a:cxn ang="0">
                <a:pos x="374" y="202"/>
              </a:cxn>
              <a:cxn ang="0">
                <a:pos x="758" y="0"/>
              </a:cxn>
            </a:cxnLst>
            <a:rect l="0" t="0" r="r" b="b"/>
            <a:pathLst>
              <a:path w="758" h="202">
                <a:moveTo>
                  <a:pt x="0" y="202"/>
                </a:moveTo>
                <a:lnTo>
                  <a:pt x="374" y="202"/>
                </a:lnTo>
                <a:lnTo>
                  <a:pt x="758" y="0"/>
                </a:lnTo>
              </a:path>
            </a:pathLst>
          </a:custGeom>
          <a:noFill/>
          <a:ln w="12700">
            <a:solidFill>
              <a:srgbClr val="231F20"/>
            </a:solidFill>
            <a:prstDash val="solid"/>
            <a:round/>
            <a:headEnd/>
            <a:tailEnd/>
          </a:ln>
        </p:spPr>
        <p:txBody>
          <a:bodyPr/>
          <a:lstStyle/>
          <a:p>
            <a:endParaRPr lang="en-US"/>
          </a:p>
        </p:txBody>
      </p:sp>
      <p:sp>
        <p:nvSpPr>
          <p:cNvPr id="10254" name="Freeform 14"/>
          <p:cNvSpPr>
            <a:spLocks/>
          </p:cNvSpPr>
          <p:nvPr/>
        </p:nvSpPr>
        <p:spPr bwMode="auto">
          <a:xfrm>
            <a:off x="5613400" y="3543300"/>
            <a:ext cx="1212850" cy="638175"/>
          </a:xfrm>
          <a:custGeom>
            <a:avLst/>
            <a:gdLst/>
            <a:ahLst/>
            <a:cxnLst>
              <a:cxn ang="0">
                <a:pos x="0" y="402"/>
              </a:cxn>
              <a:cxn ang="0">
                <a:pos x="104" y="402"/>
              </a:cxn>
              <a:cxn ang="0">
                <a:pos x="764" y="0"/>
              </a:cxn>
            </a:cxnLst>
            <a:rect l="0" t="0" r="r" b="b"/>
            <a:pathLst>
              <a:path w="764" h="402">
                <a:moveTo>
                  <a:pt x="0" y="402"/>
                </a:moveTo>
                <a:lnTo>
                  <a:pt x="104" y="402"/>
                </a:lnTo>
                <a:lnTo>
                  <a:pt x="764" y="0"/>
                </a:lnTo>
              </a:path>
            </a:pathLst>
          </a:custGeom>
          <a:noFill/>
          <a:ln w="12700">
            <a:solidFill>
              <a:srgbClr val="231F20"/>
            </a:solidFill>
            <a:prstDash val="solid"/>
            <a:round/>
            <a:headEnd/>
            <a:tailEnd/>
          </a:ln>
        </p:spPr>
        <p:txBody>
          <a:bodyPr/>
          <a:lstStyle/>
          <a:p>
            <a:endParaRPr lang="en-US"/>
          </a:p>
        </p:txBody>
      </p:sp>
      <p:sp>
        <p:nvSpPr>
          <p:cNvPr id="10255" name="Freeform 15"/>
          <p:cNvSpPr>
            <a:spLocks/>
          </p:cNvSpPr>
          <p:nvPr/>
        </p:nvSpPr>
        <p:spPr bwMode="auto">
          <a:xfrm>
            <a:off x="5489575" y="4365625"/>
            <a:ext cx="1422400" cy="149225"/>
          </a:xfrm>
          <a:custGeom>
            <a:avLst/>
            <a:gdLst/>
            <a:ahLst/>
            <a:cxnLst>
              <a:cxn ang="0">
                <a:pos x="0" y="94"/>
              </a:cxn>
              <a:cxn ang="0">
                <a:pos x="234" y="94"/>
              </a:cxn>
              <a:cxn ang="0">
                <a:pos x="896" y="0"/>
              </a:cxn>
            </a:cxnLst>
            <a:rect l="0" t="0" r="r" b="b"/>
            <a:pathLst>
              <a:path w="896" h="94">
                <a:moveTo>
                  <a:pt x="0" y="94"/>
                </a:moveTo>
                <a:lnTo>
                  <a:pt x="234" y="94"/>
                </a:lnTo>
                <a:lnTo>
                  <a:pt x="896" y="0"/>
                </a:lnTo>
              </a:path>
            </a:pathLst>
          </a:custGeom>
          <a:noFill/>
          <a:ln w="12700">
            <a:solidFill>
              <a:srgbClr val="231F20"/>
            </a:solidFill>
            <a:prstDash val="solid"/>
            <a:round/>
            <a:headEnd/>
            <a:tailEnd/>
          </a:ln>
        </p:spPr>
        <p:txBody>
          <a:bodyPr/>
          <a:lstStyle/>
          <a:p>
            <a:endParaRPr lang="en-US"/>
          </a:p>
        </p:txBody>
      </p:sp>
      <p:sp>
        <p:nvSpPr>
          <p:cNvPr id="10256" name="Freeform 16"/>
          <p:cNvSpPr>
            <a:spLocks/>
          </p:cNvSpPr>
          <p:nvPr/>
        </p:nvSpPr>
        <p:spPr bwMode="auto">
          <a:xfrm>
            <a:off x="4325938" y="1185863"/>
            <a:ext cx="458787" cy="755650"/>
          </a:xfrm>
          <a:custGeom>
            <a:avLst/>
            <a:gdLst/>
            <a:ahLst/>
            <a:cxnLst>
              <a:cxn ang="0">
                <a:pos x="289" y="0"/>
              </a:cxn>
              <a:cxn ang="0">
                <a:pos x="140" y="0"/>
              </a:cxn>
              <a:cxn ang="0">
                <a:pos x="0" y="476"/>
              </a:cxn>
            </a:cxnLst>
            <a:rect l="0" t="0" r="r" b="b"/>
            <a:pathLst>
              <a:path w="289" h="476">
                <a:moveTo>
                  <a:pt x="289" y="0"/>
                </a:moveTo>
                <a:lnTo>
                  <a:pt x="140" y="0"/>
                </a:lnTo>
                <a:lnTo>
                  <a:pt x="0" y="476"/>
                </a:lnTo>
              </a:path>
            </a:pathLst>
          </a:custGeom>
          <a:noFill/>
          <a:ln w="12700">
            <a:solidFill>
              <a:srgbClr val="231F20"/>
            </a:solidFill>
            <a:prstDash val="solid"/>
            <a:round/>
            <a:headEnd/>
            <a:tailEnd/>
          </a:ln>
        </p:spPr>
        <p:txBody>
          <a:bodyPr/>
          <a:lstStyle/>
          <a:p>
            <a:endParaRPr lang="en-US"/>
          </a:p>
        </p:txBody>
      </p:sp>
      <p:sp>
        <p:nvSpPr>
          <p:cNvPr id="10257" name="Freeform 17"/>
          <p:cNvSpPr>
            <a:spLocks/>
          </p:cNvSpPr>
          <p:nvPr/>
        </p:nvSpPr>
        <p:spPr bwMode="auto">
          <a:xfrm>
            <a:off x="5464175" y="1198563"/>
            <a:ext cx="1390650" cy="1514475"/>
          </a:xfrm>
          <a:custGeom>
            <a:avLst/>
            <a:gdLst/>
            <a:ahLst/>
            <a:cxnLst>
              <a:cxn ang="0">
                <a:pos x="0" y="0"/>
              </a:cxn>
              <a:cxn ang="0">
                <a:pos x="588" y="0"/>
              </a:cxn>
              <a:cxn ang="0">
                <a:pos x="876" y="954"/>
              </a:cxn>
            </a:cxnLst>
            <a:rect l="0" t="0" r="r" b="b"/>
            <a:pathLst>
              <a:path w="876" h="954">
                <a:moveTo>
                  <a:pt x="0" y="0"/>
                </a:moveTo>
                <a:lnTo>
                  <a:pt x="588" y="0"/>
                </a:lnTo>
                <a:lnTo>
                  <a:pt x="876" y="954"/>
                </a:lnTo>
              </a:path>
            </a:pathLst>
          </a:custGeom>
          <a:noFill/>
          <a:ln w="12700">
            <a:solidFill>
              <a:srgbClr val="231F20"/>
            </a:solidFill>
            <a:prstDash val="solid"/>
            <a:round/>
            <a:headEnd/>
            <a:tailEnd/>
          </a:ln>
        </p:spPr>
        <p:txBody>
          <a:bodyPr/>
          <a:lstStyle/>
          <a:p>
            <a:endParaRPr lang="en-US"/>
          </a:p>
        </p:txBody>
      </p:sp>
      <p:sp>
        <p:nvSpPr>
          <p:cNvPr id="10258" name="Freeform 18"/>
          <p:cNvSpPr>
            <a:spLocks/>
          </p:cNvSpPr>
          <p:nvPr/>
        </p:nvSpPr>
        <p:spPr bwMode="auto">
          <a:xfrm>
            <a:off x="3357563" y="2166938"/>
            <a:ext cx="457200" cy="749300"/>
          </a:xfrm>
          <a:custGeom>
            <a:avLst/>
            <a:gdLst/>
            <a:ahLst/>
            <a:cxnLst>
              <a:cxn ang="0">
                <a:pos x="288" y="472"/>
              </a:cxn>
              <a:cxn ang="0">
                <a:pos x="0" y="64"/>
              </a:cxn>
              <a:cxn ang="0">
                <a:pos x="0" y="0"/>
              </a:cxn>
            </a:cxnLst>
            <a:rect l="0" t="0" r="r" b="b"/>
            <a:pathLst>
              <a:path w="288" h="472">
                <a:moveTo>
                  <a:pt x="288" y="472"/>
                </a:moveTo>
                <a:lnTo>
                  <a:pt x="0" y="64"/>
                </a:lnTo>
                <a:lnTo>
                  <a:pt x="0" y="0"/>
                </a:lnTo>
              </a:path>
            </a:pathLst>
          </a:custGeom>
          <a:noFill/>
          <a:ln w="12700">
            <a:solidFill>
              <a:srgbClr val="231F20"/>
            </a:solidFill>
            <a:prstDash val="solid"/>
            <a:round/>
            <a:headEnd/>
            <a:tailEnd/>
          </a:ln>
        </p:spPr>
        <p:txBody>
          <a:bodyPr/>
          <a:lstStyle/>
          <a:p>
            <a:endParaRPr lang="en-US"/>
          </a:p>
        </p:txBody>
      </p:sp>
      <p:sp>
        <p:nvSpPr>
          <p:cNvPr id="10259" name="Line 19"/>
          <p:cNvSpPr>
            <a:spLocks noChangeShapeType="1"/>
          </p:cNvSpPr>
          <p:nvPr/>
        </p:nvSpPr>
        <p:spPr bwMode="auto">
          <a:xfrm>
            <a:off x="5778500" y="4181475"/>
            <a:ext cx="1349375" cy="142875"/>
          </a:xfrm>
          <a:prstGeom prst="line">
            <a:avLst/>
          </a:prstGeom>
          <a:noFill/>
          <a:ln w="28575">
            <a:solidFill>
              <a:srgbClr val="FFFFFF"/>
            </a:solidFill>
            <a:round/>
            <a:headEnd/>
            <a:tailEnd/>
          </a:ln>
        </p:spPr>
        <p:txBody>
          <a:bodyPr/>
          <a:lstStyle/>
          <a:p>
            <a:endParaRPr lang="en-US"/>
          </a:p>
        </p:txBody>
      </p:sp>
      <p:sp>
        <p:nvSpPr>
          <p:cNvPr id="10260" name="Line 20"/>
          <p:cNvSpPr>
            <a:spLocks noChangeShapeType="1"/>
          </p:cNvSpPr>
          <p:nvPr/>
        </p:nvSpPr>
        <p:spPr bwMode="auto">
          <a:xfrm>
            <a:off x="3195638" y="2916238"/>
            <a:ext cx="107950" cy="415925"/>
          </a:xfrm>
          <a:prstGeom prst="line">
            <a:avLst/>
          </a:prstGeom>
          <a:noFill/>
          <a:ln w="12700">
            <a:solidFill>
              <a:srgbClr val="231F20"/>
            </a:solidFill>
            <a:round/>
            <a:headEnd/>
            <a:tailEnd/>
          </a:ln>
        </p:spPr>
        <p:txBody>
          <a:bodyPr/>
          <a:lstStyle/>
          <a:p>
            <a:endParaRPr lang="en-US"/>
          </a:p>
        </p:txBody>
      </p:sp>
      <p:sp>
        <p:nvSpPr>
          <p:cNvPr id="10261" name="Line 21"/>
          <p:cNvSpPr>
            <a:spLocks noChangeShapeType="1"/>
          </p:cNvSpPr>
          <p:nvPr/>
        </p:nvSpPr>
        <p:spPr bwMode="auto">
          <a:xfrm flipH="1">
            <a:off x="3059113" y="5803900"/>
            <a:ext cx="1044575" cy="1588"/>
          </a:xfrm>
          <a:prstGeom prst="line">
            <a:avLst/>
          </a:prstGeom>
          <a:noFill/>
          <a:ln w="12700">
            <a:solidFill>
              <a:srgbClr val="231F20"/>
            </a:solidFill>
            <a:round/>
            <a:headEnd/>
            <a:tailEnd/>
          </a:ln>
        </p:spPr>
        <p:txBody>
          <a:bodyPr/>
          <a:lstStyle/>
          <a:p>
            <a:endParaRPr lang="en-US"/>
          </a:p>
        </p:txBody>
      </p:sp>
      <p:sp>
        <p:nvSpPr>
          <p:cNvPr id="10262" name="Line 22"/>
          <p:cNvSpPr>
            <a:spLocks noChangeShapeType="1"/>
          </p:cNvSpPr>
          <p:nvPr/>
        </p:nvSpPr>
        <p:spPr bwMode="auto">
          <a:xfrm flipH="1">
            <a:off x="3532188" y="5803900"/>
            <a:ext cx="180975" cy="130175"/>
          </a:xfrm>
          <a:prstGeom prst="line">
            <a:avLst/>
          </a:prstGeom>
          <a:noFill/>
          <a:ln w="12700">
            <a:solidFill>
              <a:srgbClr val="231F20"/>
            </a:solidFill>
            <a:round/>
            <a:headEnd/>
            <a:tailEnd/>
          </a:ln>
        </p:spPr>
        <p:txBody>
          <a:bodyPr/>
          <a:lstStyle/>
          <a:p>
            <a:endParaRPr lang="en-US"/>
          </a:p>
        </p:txBody>
      </p:sp>
      <p:sp>
        <p:nvSpPr>
          <p:cNvPr id="10263" name="Line 23"/>
          <p:cNvSpPr>
            <a:spLocks noChangeShapeType="1"/>
          </p:cNvSpPr>
          <p:nvPr/>
        </p:nvSpPr>
        <p:spPr bwMode="auto">
          <a:xfrm>
            <a:off x="5778500" y="4181475"/>
            <a:ext cx="1349375" cy="142875"/>
          </a:xfrm>
          <a:prstGeom prst="line">
            <a:avLst/>
          </a:prstGeom>
          <a:noFill/>
          <a:ln w="12700">
            <a:solidFill>
              <a:srgbClr val="231F20"/>
            </a:solidFill>
            <a:round/>
            <a:headEnd/>
            <a:tailEnd/>
          </a:ln>
        </p:spPr>
        <p:txBody>
          <a:bodyPr/>
          <a:lstStyle/>
          <a:p>
            <a:endParaRPr lang="en-US"/>
          </a:p>
        </p:txBody>
      </p:sp>
      <p:sp>
        <p:nvSpPr>
          <p:cNvPr id="10264" name="Freeform 24"/>
          <p:cNvSpPr>
            <a:spLocks/>
          </p:cNvSpPr>
          <p:nvPr/>
        </p:nvSpPr>
        <p:spPr bwMode="auto">
          <a:xfrm>
            <a:off x="3627438" y="3386138"/>
            <a:ext cx="1112837" cy="1128712"/>
          </a:xfrm>
          <a:custGeom>
            <a:avLst/>
            <a:gdLst/>
            <a:ahLst/>
            <a:cxnLst>
              <a:cxn ang="0">
                <a:pos x="701" y="711"/>
              </a:cxn>
              <a:cxn ang="0">
                <a:pos x="548" y="711"/>
              </a:cxn>
              <a:cxn ang="0">
                <a:pos x="0" y="0"/>
              </a:cxn>
            </a:cxnLst>
            <a:rect l="0" t="0" r="r" b="b"/>
            <a:pathLst>
              <a:path w="701" h="711">
                <a:moveTo>
                  <a:pt x="701" y="711"/>
                </a:moveTo>
                <a:lnTo>
                  <a:pt x="548" y="711"/>
                </a:lnTo>
                <a:lnTo>
                  <a:pt x="0" y="0"/>
                </a:lnTo>
              </a:path>
            </a:pathLst>
          </a:custGeom>
          <a:noFill/>
          <a:ln w="12700">
            <a:solidFill>
              <a:srgbClr val="231F20"/>
            </a:solidFill>
            <a:prstDash val="solid"/>
            <a:round/>
            <a:headEnd/>
            <a:tailEnd/>
          </a:ln>
        </p:spPr>
        <p:txBody>
          <a:bodyPr/>
          <a:lstStyle/>
          <a:p>
            <a:endParaRPr lang="en-US"/>
          </a:p>
        </p:txBody>
      </p:sp>
      <p:sp>
        <p:nvSpPr>
          <p:cNvPr id="10265" name="Freeform 25"/>
          <p:cNvSpPr>
            <a:spLocks/>
          </p:cNvSpPr>
          <p:nvPr/>
        </p:nvSpPr>
        <p:spPr bwMode="auto">
          <a:xfrm>
            <a:off x="3617913" y="3157538"/>
            <a:ext cx="1112837" cy="1004887"/>
          </a:xfrm>
          <a:custGeom>
            <a:avLst/>
            <a:gdLst/>
            <a:ahLst/>
            <a:cxnLst>
              <a:cxn ang="0">
                <a:pos x="701" y="633"/>
              </a:cxn>
              <a:cxn ang="0">
                <a:pos x="546" y="633"/>
              </a:cxn>
              <a:cxn ang="0">
                <a:pos x="0" y="0"/>
              </a:cxn>
            </a:cxnLst>
            <a:rect l="0" t="0" r="r" b="b"/>
            <a:pathLst>
              <a:path w="701" h="633">
                <a:moveTo>
                  <a:pt x="701" y="633"/>
                </a:moveTo>
                <a:lnTo>
                  <a:pt x="546" y="633"/>
                </a:lnTo>
                <a:lnTo>
                  <a:pt x="0" y="0"/>
                </a:lnTo>
              </a:path>
            </a:pathLst>
          </a:custGeom>
          <a:noFill/>
          <a:ln w="12700">
            <a:solidFill>
              <a:srgbClr val="231F20"/>
            </a:solidFill>
            <a:prstDash val="solid"/>
            <a:round/>
            <a:headEnd/>
            <a:tailEnd/>
          </a:ln>
        </p:spPr>
        <p:txBody>
          <a:bodyPr/>
          <a:lstStyle/>
          <a:p>
            <a:endParaRPr lang="en-US"/>
          </a:p>
        </p:txBody>
      </p:sp>
      <p:sp>
        <p:nvSpPr>
          <p:cNvPr id="10266" name="Line 26"/>
          <p:cNvSpPr>
            <a:spLocks noChangeShapeType="1"/>
          </p:cNvSpPr>
          <p:nvPr/>
        </p:nvSpPr>
        <p:spPr bwMode="auto">
          <a:xfrm flipH="1" flipV="1">
            <a:off x="4122738" y="3122613"/>
            <a:ext cx="361950" cy="1039812"/>
          </a:xfrm>
          <a:prstGeom prst="line">
            <a:avLst/>
          </a:prstGeom>
          <a:noFill/>
          <a:ln w="12700">
            <a:solidFill>
              <a:srgbClr val="231F20"/>
            </a:solidFill>
            <a:round/>
            <a:headEnd/>
            <a:tailEnd/>
          </a:ln>
        </p:spPr>
        <p:txBody>
          <a:bodyPr/>
          <a:lstStyle/>
          <a:p>
            <a:endParaRPr lang="en-US"/>
          </a:p>
        </p:txBody>
      </p:sp>
      <p:sp>
        <p:nvSpPr>
          <p:cNvPr id="10267" name="Line 27"/>
          <p:cNvSpPr>
            <a:spLocks noChangeShapeType="1"/>
          </p:cNvSpPr>
          <p:nvPr/>
        </p:nvSpPr>
        <p:spPr bwMode="auto">
          <a:xfrm>
            <a:off x="3059113" y="2916238"/>
            <a:ext cx="136525" cy="1587"/>
          </a:xfrm>
          <a:prstGeom prst="line">
            <a:avLst/>
          </a:prstGeom>
          <a:noFill/>
          <a:ln w="12700">
            <a:solidFill>
              <a:srgbClr val="231F20"/>
            </a:solidFill>
            <a:round/>
            <a:headEnd/>
            <a:tailEnd/>
          </a:ln>
        </p:spPr>
        <p:txBody>
          <a:bodyPr/>
          <a:lstStyle/>
          <a:p>
            <a:endParaRPr lang="en-US"/>
          </a:p>
        </p:txBody>
      </p:sp>
      <p:sp>
        <p:nvSpPr>
          <p:cNvPr id="10268" name="Rectangle 28"/>
          <p:cNvSpPr>
            <a:spLocks noChangeArrowheads="1"/>
          </p:cNvSpPr>
          <p:nvPr/>
        </p:nvSpPr>
        <p:spPr bwMode="auto">
          <a:xfrm>
            <a:off x="4124325" y="5673725"/>
            <a:ext cx="990600" cy="274638"/>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Enzymes</a:t>
            </a:r>
            <a:endParaRPr lang="en-US" sz="1800" b="1">
              <a:latin typeface="Arial" charset="0"/>
            </a:endParaRPr>
          </a:p>
        </p:txBody>
      </p:sp>
      <p:sp>
        <p:nvSpPr>
          <p:cNvPr id="10269" name="Rectangle 29"/>
          <p:cNvSpPr>
            <a:spLocks noChangeArrowheads="1"/>
          </p:cNvSpPr>
          <p:nvPr/>
        </p:nvSpPr>
        <p:spPr bwMode="auto">
          <a:xfrm>
            <a:off x="4781550" y="4397375"/>
            <a:ext cx="673100" cy="274638"/>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Matrix</a:t>
            </a:r>
            <a:endParaRPr lang="en-US" sz="1800" b="1">
              <a:latin typeface="Arial" charset="0"/>
            </a:endParaRPr>
          </a:p>
        </p:txBody>
      </p:sp>
      <p:sp>
        <p:nvSpPr>
          <p:cNvPr id="10270" name="Rectangle 30"/>
          <p:cNvSpPr>
            <a:spLocks noChangeArrowheads="1"/>
          </p:cNvSpPr>
          <p:nvPr/>
        </p:nvSpPr>
        <p:spPr bwMode="auto">
          <a:xfrm>
            <a:off x="4781550" y="4044950"/>
            <a:ext cx="774700" cy="274638"/>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Cristae</a:t>
            </a:r>
            <a:endParaRPr lang="en-US" sz="1800" b="1">
              <a:latin typeface="Arial" charset="0"/>
            </a:endParaRPr>
          </a:p>
        </p:txBody>
      </p:sp>
      <p:sp>
        <p:nvSpPr>
          <p:cNvPr id="10271" name="Rectangle 31"/>
          <p:cNvSpPr>
            <a:spLocks noChangeArrowheads="1"/>
          </p:cNvSpPr>
          <p:nvPr/>
        </p:nvSpPr>
        <p:spPr bwMode="auto">
          <a:xfrm>
            <a:off x="1533525" y="2803525"/>
            <a:ext cx="1562100" cy="549275"/>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Mitochondrial </a:t>
            </a:r>
          </a:p>
          <a:p>
            <a:r>
              <a:rPr lang="en-US" sz="1800" b="1">
                <a:solidFill>
                  <a:srgbClr val="231F20"/>
                </a:solidFill>
                <a:latin typeface="Arial" charset="0"/>
              </a:rPr>
              <a:t>DNA</a:t>
            </a:r>
            <a:endParaRPr lang="en-US" sz="1800" b="1">
              <a:latin typeface="Arial" charset="0"/>
            </a:endParaRPr>
          </a:p>
        </p:txBody>
      </p:sp>
      <p:sp>
        <p:nvSpPr>
          <p:cNvPr id="10272" name="Rectangle 32"/>
          <p:cNvSpPr>
            <a:spLocks noChangeArrowheads="1"/>
          </p:cNvSpPr>
          <p:nvPr/>
        </p:nvSpPr>
        <p:spPr bwMode="auto">
          <a:xfrm>
            <a:off x="2828925" y="1903413"/>
            <a:ext cx="11049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Ribosome</a:t>
            </a:r>
            <a:endParaRPr lang="en-US" sz="1800" b="1">
              <a:latin typeface="Arial" charset="0"/>
            </a:endParaRPr>
          </a:p>
        </p:txBody>
      </p:sp>
      <p:sp>
        <p:nvSpPr>
          <p:cNvPr id="10273" name="Rectangle 33"/>
          <p:cNvSpPr>
            <a:spLocks noChangeArrowheads="1"/>
          </p:cNvSpPr>
          <p:nvPr/>
        </p:nvSpPr>
        <p:spPr bwMode="auto">
          <a:xfrm>
            <a:off x="4816475" y="1060450"/>
            <a:ext cx="1574800" cy="823913"/>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Outer </a:t>
            </a:r>
          </a:p>
          <a:p>
            <a:r>
              <a:rPr lang="en-US" sz="1800" b="1">
                <a:solidFill>
                  <a:srgbClr val="231F20"/>
                </a:solidFill>
                <a:latin typeface="Arial" charset="0"/>
              </a:rPr>
              <a:t>mitochondrial </a:t>
            </a:r>
            <a:endParaRPr lang="en-US" sz="1800" b="1">
              <a:latin typeface="Arial" charset="0"/>
            </a:endParaRPr>
          </a:p>
          <a:p>
            <a:r>
              <a:rPr lang="en-US" sz="1800" b="1">
                <a:solidFill>
                  <a:srgbClr val="231F20"/>
                </a:solidFill>
                <a:latin typeface="Arial" charset="0"/>
              </a:rPr>
              <a:t>membrane</a:t>
            </a:r>
            <a:endParaRPr lang="en-US" sz="1800" b="1">
              <a:latin typeface="Arial" charset="0"/>
            </a:endParaRPr>
          </a:p>
        </p:txBody>
      </p:sp>
      <p:sp>
        <p:nvSpPr>
          <p:cNvPr id="10274" name="Rectangle 34"/>
          <p:cNvSpPr>
            <a:spLocks noChangeArrowheads="1"/>
          </p:cNvSpPr>
          <p:nvPr/>
        </p:nvSpPr>
        <p:spPr bwMode="auto">
          <a:xfrm>
            <a:off x="4781550" y="3209925"/>
            <a:ext cx="1574800" cy="823913"/>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Inner </a:t>
            </a:r>
          </a:p>
          <a:p>
            <a:r>
              <a:rPr lang="en-US" sz="1800" b="1">
                <a:solidFill>
                  <a:srgbClr val="231F20"/>
                </a:solidFill>
                <a:latin typeface="Arial" charset="0"/>
              </a:rPr>
              <a:t>mitochondrial </a:t>
            </a:r>
            <a:endParaRPr lang="en-US" sz="1800" b="1">
              <a:latin typeface="Arial" charset="0"/>
            </a:endParaRPr>
          </a:p>
          <a:p>
            <a:r>
              <a:rPr lang="en-US" sz="1800" b="1">
                <a:solidFill>
                  <a:srgbClr val="231F20"/>
                </a:solidFill>
                <a:latin typeface="Arial" charset="0"/>
              </a:rPr>
              <a:t>membrane</a:t>
            </a:r>
            <a:endParaRPr lang="en-US" sz="1800" b="1">
              <a:latin typeface="Arial" charset="0"/>
            </a:endParaRPr>
          </a:p>
        </p:txBody>
      </p:sp>
      <p:sp>
        <p:nvSpPr>
          <p:cNvPr id="10275" name="Rectangle 35"/>
          <p:cNvSpPr>
            <a:spLocks noChangeArrowheads="1"/>
          </p:cNvSpPr>
          <p:nvPr/>
        </p:nvSpPr>
        <p:spPr bwMode="auto">
          <a:xfrm>
            <a:off x="2762250" y="6092825"/>
            <a:ext cx="330200" cy="322263"/>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charset="0"/>
              </a:rPr>
              <a:t>(b)</a:t>
            </a:r>
            <a:endParaRPr lang="en-US" sz="1800">
              <a:latin typeface="Arial" charset="0"/>
            </a:endParaRPr>
          </a:p>
        </p:txBody>
      </p:sp>
      <p:sp>
        <p:nvSpPr>
          <p:cNvPr id="10276" name="Rectangle 36"/>
          <p:cNvSpPr>
            <a:spLocks noChangeArrowheads="1"/>
          </p:cNvSpPr>
          <p:nvPr/>
        </p:nvSpPr>
        <p:spPr bwMode="auto">
          <a:xfrm>
            <a:off x="2765425" y="3870325"/>
            <a:ext cx="330200" cy="322263"/>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charset="0"/>
              </a:rPr>
              <a:t>(a)</a:t>
            </a:r>
            <a:endParaRPr lang="en-US" sz="1800">
              <a:latin typeface="Arial" charset="0"/>
            </a:endParaRPr>
          </a:p>
        </p:txBody>
      </p:sp>
      <p:sp>
        <p:nvSpPr>
          <p:cNvPr id="10277" name="Rectangle 37"/>
          <p:cNvSpPr>
            <a:spLocks noChangeArrowheads="1"/>
          </p:cNvSpPr>
          <p:nvPr/>
        </p:nvSpPr>
        <p:spPr bwMode="auto">
          <a:xfrm>
            <a:off x="6435725" y="5127625"/>
            <a:ext cx="330200" cy="322263"/>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charset="0"/>
              </a:rPr>
              <a:t>(c)</a:t>
            </a:r>
            <a:endParaRPr lang="en-US" sz="1800">
              <a:latin typeface="Arial" charset="0"/>
            </a:endParaRP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a:xfrm>
            <a:off x="457200" y="0"/>
            <a:ext cx="8229600" cy="609600"/>
          </a:xfrm>
        </p:spPr>
        <p:txBody>
          <a:bodyPr>
            <a:normAutofit fontScale="90000"/>
          </a:bodyPr>
          <a:lstStyle/>
          <a:p>
            <a:r>
              <a:rPr lang="en-US" dirty="0" smtClean="0"/>
              <a:t>Mitochondrion</a:t>
            </a:r>
            <a:endParaRPr lang="en-US" dirty="0"/>
          </a:p>
        </p:txBody>
      </p:sp>
      <p:sp>
        <p:nvSpPr>
          <p:cNvPr id="8197" name="Rectangle 5"/>
          <p:cNvSpPr>
            <a:spLocks noGrp="1" noChangeArrowheads="1"/>
          </p:cNvSpPr>
          <p:nvPr>
            <p:ph type="body" idx="1"/>
          </p:nvPr>
        </p:nvSpPr>
        <p:spPr>
          <a:xfrm>
            <a:off x="457200" y="609600"/>
            <a:ext cx="8229600" cy="5943600"/>
          </a:xfrm>
        </p:spPr>
        <p:txBody>
          <a:bodyPr>
            <a:normAutofit/>
          </a:bodyPr>
          <a:lstStyle/>
          <a:p>
            <a:pPr algn="ctr">
              <a:buNone/>
            </a:pPr>
            <a:r>
              <a:rPr lang="en-US" sz="4000" dirty="0" smtClean="0">
                <a:solidFill>
                  <a:srgbClr val="C00000"/>
                </a:solidFill>
              </a:rPr>
              <a:t>Contain its </a:t>
            </a:r>
            <a:r>
              <a:rPr lang="en-US" sz="4000" dirty="0">
                <a:solidFill>
                  <a:srgbClr val="C00000"/>
                </a:solidFill>
              </a:rPr>
              <a:t>own DNA and </a:t>
            </a:r>
            <a:r>
              <a:rPr lang="en-US" sz="4000" dirty="0" smtClean="0">
                <a:solidFill>
                  <a:srgbClr val="C00000"/>
                </a:solidFill>
              </a:rPr>
              <a:t>RNA</a:t>
            </a:r>
          </a:p>
          <a:p>
            <a:endParaRPr lang="en-US" sz="4000" dirty="0" smtClean="0"/>
          </a:p>
          <a:p>
            <a:pPr>
              <a:buNone/>
            </a:pPr>
            <a:r>
              <a:rPr lang="en-US" sz="4000" dirty="0" smtClean="0"/>
              <a:t>   Since the mitochondrion contains a type of DNA similar to bacterial DNA - it appears that the mitochondrion evolved from the bacteria and once was on the lineage to become a type of cell of its own rather than a component of another cell</a:t>
            </a:r>
            <a:endParaRPr lang="en-US" sz="4000" dirty="0"/>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sz="4000" b="1" dirty="0" smtClean="0"/>
              <a:t>The Mitochondria and Its Genetic Material</a:t>
            </a:r>
            <a:r>
              <a:rPr lang="en-US" dirty="0" smtClean="0"/>
              <a:t/>
            </a:r>
            <a:br>
              <a:rPr lang="en-US" dirty="0" smtClean="0"/>
            </a:br>
            <a:endParaRPr lang="en-US" dirty="0"/>
          </a:p>
        </p:txBody>
      </p:sp>
      <p:sp>
        <p:nvSpPr>
          <p:cNvPr id="3" name="Content Placeholder 2"/>
          <p:cNvSpPr>
            <a:spLocks noGrp="1"/>
          </p:cNvSpPr>
          <p:nvPr>
            <p:ph idx="1"/>
          </p:nvPr>
        </p:nvSpPr>
        <p:spPr>
          <a:xfrm>
            <a:off x="228600" y="838200"/>
            <a:ext cx="8458200" cy="5791200"/>
          </a:xfrm>
        </p:spPr>
        <p:txBody>
          <a:bodyPr>
            <a:normAutofit fontScale="92500" lnSpcReduction="10000"/>
          </a:bodyPr>
          <a:lstStyle/>
          <a:p>
            <a:r>
              <a:rPr lang="en-US" dirty="0" smtClean="0"/>
              <a:t>The human mitochondrial DNA is a circular like bacteria rather than  linear as in the human cell nucleus.  The mitochondria also have their own RNA.</a:t>
            </a:r>
          </a:p>
          <a:p>
            <a:r>
              <a:rPr lang="en-US" dirty="0" smtClean="0"/>
              <a:t>Not all proteins necessary for mitochondrial function are encoded by the mitochondrial DNA many are coded by genes in the cell nucleus and the corresponding proteins imported into the mitochondrion. </a:t>
            </a:r>
          </a:p>
          <a:p>
            <a:r>
              <a:rPr lang="en-US" dirty="0" smtClean="0"/>
              <a:t>Mitochondria divide by binary fission similar to bacterial cell division; unlike bacteria, however, mitochondria can also fuse with other mitochondria... </a:t>
            </a:r>
          </a:p>
          <a:p>
            <a:endParaRPr lang="en-US" dirty="0"/>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04800"/>
            <a:ext cx="8534400" cy="6324600"/>
          </a:xfrm>
        </p:spPr>
        <p:txBody>
          <a:bodyPr>
            <a:normAutofit fontScale="85000" lnSpcReduction="10000"/>
          </a:bodyPr>
          <a:lstStyle/>
          <a:p>
            <a:r>
              <a:rPr lang="en-US" dirty="0" smtClean="0"/>
              <a:t>Mitochondrial chromosomes  have far fewer genes than the bacteria from which they are thought to be descended. Although some have been lost altogether, many have been transferred to the nucleus, such as the respiratory complex II protein subunits. This is thought to be relatively common over evolutionary time. </a:t>
            </a:r>
          </a:p>
          <a:p>
            <a:r>
              <a:rPr lang="en-US" dirty="0" smtClean="0"/>
              <a:t>In most cases </a:t>
            </a:r>
            <a:r>
              <a:rPr lang="en-US" b="1" dirty="0" smtClean="0"/>
              <a:t>mitochondria divide mainly in response to the energy needs of the cell</a:t>
            </a:r>
            <a:r>
              <a:rPr lang="en-US" dirty="0" smtClean="0"/>
              <a:t>, rather than in phase with the cell cycle. When the energy needs of a cell are high, mitochondria grow and divide. When the energy use is low, mitochondria are destroyed or become inactive.</a:t>
            </a:r>
          </a:p>
          <a:p>
            <a:r>
              <a:rPr lang="en-US" dirty="0" smtClean="0"/>
              <a:t>An individual's mitochondrial genes are not inherited by the same mechanism as nuclear genes – </a:t>
            </a:r>
            <a:r>
              <a:rPr lang="en-US" b="1" dirty="0" smtClean="0"/>
              <a:t>the human mitochondria come from the mother – thus mitochondrial DNA is maternal. </a:t>
            </a:r>
          </a:p>
          <a:p>
            <a:endParaRPr lang="en-US" dirty="0"/>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3574" name="Picture 6" descr="06_17Mitochondrion-U"/>
          <p:cNvPicPr>
            <a:picLocks noChangeAspect="1" noChangeArrowheads="1"/>
          </p:cNvPicPr>
          <p:nvPr/>
        </p:nvPicPr>
        <p:blipFill>
          <a:blip r:embed="rId3" cstate="print"/>
          <a:srcRect/>
          <a:stretch>
            <a:fillRect/>
          </a:stretch>
        </p:blipFill>
        <p:spPr bwMode="auto">
          <a:xfrm>
            <a:off x="296863" y="962025"/>
            <a:ext cx="8548687" cy="4932363"/>
          </a:xfrm>
          <a:prstGeom prst="rect">
            <a:avLst/>
          </a:prstGeom>
          <a:noFill/>
        </p:spPr>
      </p:pic>
      <p:sp>
        <p:nvSpPr>
          <p:cNvPr id="493575" name="Rectangle 7"/>
          <p:cNvSpPr>
            <a:spLocks noChangeArrowheads="1"/>
          </p:cNvSpPr>
          <p:nvPr/>
        </p:nvSpPr>
        <p:spPr bwMode="auto">
          <a:xfrm>
            <a:off x="152400" y="0"/>
            <a:ext cx="1981200" cy="304800"/>
          </a:xfrm>
          <a:prstGeom prst="rect">
            <a:avLst/>
          </a:prstGeom>
          <a:noFill/>
          <a:ln w="3175">
            <a:noFill/>
            <a:miter lim="800000"/>
            <a:headEnd/>
            <a:tailEnd/>
          </a:ln>
        </p:spPr>
        <p:txBody>
          <a:bodyPr/>
          <a:lstStyle/>
          <a:p>
            <a:pPr marL="450850" indent="-450850" algn="l" eaLnBrk="1" hangingPunct="1">
              <a:lnSpc>
                <a:spcPct val="90000"/>
              </a:lnSpc>
            </a:pPr>
            <a:r>
              <a:rPr kumimoji="0" lang="en-US" sz="1200">
                <a:cs typeface="Arial" charset="0"/>
              </a:rPr>
              <a:t>Fig. 6-17</a:t>
            </a:r>
            <a:endParaRPr kumimoji="0" lang="en-US" sz="1500" b="1">
              <a:solidFill>
                <a:schemeClr val="bg1"/>
              </a:solidFill>
              <a:cs typeface="Arial" charset="0"/>
            </a:endParaRPr>
          </a:p>
        </p:txBody>
      </p:sp>
      <p:sp>
        <p:nvSpPr>
          <p:cNvPr id="493576" name="Text Box 8"/>
          <p:cNvSpPr txBox="1">
            <a:spLocks noChangeArrowheads="1"/>
          </p:cNvSpPr>
          <p:nvPr/>
        </p:nvSpPr>
        <p:spPr bwMode="auto">
          <a:xfrm>
            <a:off x="314325" y="2667000"/>
            <a:ext cx="1554163" cy="1166813"/>
          </a:xfrm>
          <a:prstGeom prst="rect">
            <a:avLst/>
          </a:prstGeom>
          <a:noFill/>
          <a:ln w="9525">
            <a:noFill/>
            <a:miter lim="800000"/>
            <a:headEnd/>
            <a:tailEnd/>
          </a:ln>
          <a:effectLst/>
        </p:spPr>
        <p:txBody>
          <a:bodyPr lIns="0" tIns="0" rIns="0" bIns="0">
            <a:spAutoFit/>
          </a:bodyPr>
          <a:lstStyle/>
          <a:p>
            <a:pPr algn="l">
              <a:lnSpc>
                <a:spcPct val="90000"/>
              </a:lnSpc>
            </a:pPr>
            <a:r>
              <a:rPr kumimoji="0" lang="en-US" sz="1700" b="1"/>
              <a:t>Free ribosomes</a:t>
            </a:r>
          </a:p>
          <a:p>
            <a:pPr algn="l">
              <a:lnSpc>
                <a:spcPct val="90000"/>
              </a:lnSpc>
            </a:pPr>
            <a:r>
              <a:rPr kumimoji="0" lang="en-US" sz="1700" b="1"/>
              <a:t>in the mitochondrial matrix</a:t>
            </a:r>
            <a:endParaRPr kumimoji="0" lang="en-US" sz="1700" b="1">
              <a:latin typeface="Times" charset="0"/>
            </a:endParaRPr>
          </a:p>
        </p:txBody>
      </p:sp>
      <p:sp>
        <p:nvSpPr>
          <p:cNvPr id="493577" name="Text Box 9"/>
          <p:cNvSpPr txBox="1">
            <a:spLocks noChangeArrowheads="1"/>
          </p:cNvSpPr>
          <p:nvPr/>
        </p:nvSpPr>
        <p:spPr bwMode="auto">
          <a:xfrm>
            <a:off x="2811463" y="989013"/>
            <a:ext cx="2351087" cy="233362"/>
          </a:xfrm>
          <a:prstGeom prst="rect">
            <a:avLst/>
          </a:prstGeom>
          <a:noFill/>
          <a:ln w="9525">
            <a:noFill/>
            <a:miter lim="800000"/>
            <a:headEnd/>
            <a:tailEnd/>
          </a:ln>
          <a:effectLst/>
        </p:spPr>
        <p:txBody>
          <a:bodyPr lIns="0" tIns="0" rIns="0" bIns="0">
            <a:spAutoFit/>
          </a:bodyPr>
          <a:lstStyle/>
          <a:p>
            <a:pPr algn="l">
              <a:lnSpc>
                <a:spcPct val="90000"/>
              </a:lnSpc>
            </a:pPr>
            <a:r>
              <a:rPr kumimoji="0" lang="en-US" sz="1700" b="1"/>
              <a:t>Intermembrane space</a:t>
            </a:r>
            <a:endParaRPr kumimoji="0" lang="en-US" sz="1700" b="1">
              <a:latin typeface="Times" charset="0"/>
            </a:endParaRPr>
          </a:p>
        </p:txBody>
      </p:sp>
      <p:sp>
        <p:nvSpPr>
          <p:cNvPr id="493578" name="Text Box 10"/>
          <p:cNvSpPr txBox="1">
            <a:spLocks noChangeArrowheads="1"/>
          </p:cNvSpPr>
          <p:nvPr/>
        </p:nvSpPr>
        <p:spPr bwMode="auto">
          <a:xfrm>
            <a:off x="4348163" y="1295400"/>
            <a:ext cx="1211262" cy="466725"/>
          </a:xfrm>
          <a:prstGeom prst="rect">
            <a:avLst/>
          </a:prstGeom>
          <a:noFill/>
          <a:ln w="9525">
            <a:noFill/>
            <a:miter lim="800000"/>
            <a:headEnd/>
            <a:tailEnd/>
          </a:ln>
          <a:effectLst/>
        </p:spPr>
        <p:txBody>
          <a:bodyPr lIns="0" tIns="0" rIns="0" bIns="0">
            <a:spAutoFit/>
          </a:bodyPr>
          <a:lstStyle/>
          <a:p>
            <a:pPr algn="l">
              <a:lnSpc>
                <a:spcPct val="90000"/>
              </a:lnSpc>
            </a:pPr>
            <a:r>
              <a:rPr kumimoji="0" lang="en-US" sz="1700" b="1"/>
              <a:t>Outer membrane</a:t>
            </a:r>
            <a:endParaRPr kumimoji="0" lang="en-US" sz="1700" b="1">
              <a:latin typeface="Times" charset="0"/>
            </a:endParaRPr>
          </a:p>
        </p:txBody>
      </p:sp>
      <p:sp>
        <p:nvSpPr>
          <p:cNvPr id="493579" name="Text Box 11"/>
          <p:cNvSpPr txBox="1">
            <a:spLocks noChangeArrowheads="1"/>
          </p:cNvSpPr>
          <p:nvPr/>
        </p:nvSpPr>
        <p:spPr bwMode="auto">
          <a:xfrm>
            <a:off x="4068763" y="3695700"/>
            <a:ext cx="1211262" cy="466725"/>
          </a:xfrm>
          <a:prstGeom prst="rect">
            <a:avLst/>
          </a:prstGeom>
          <a:noFill/>
          <a:ln w="9525">
            <a:noFill/>
            <a:miter lim="800000"/>
            <a:headEnd/>
            <a:tailEnd/>
          </a:ln>
          <a:effectLst/>
        </p:spPr>
        <p:txBody>
          <a:bodyPr lIns="0" tIns="0" rIns="0" bIns="0">
            <a:spAutoFit/>
          </a:bodyPr>
          <a:lstStyle/>
          <a:p>
            <a:pPr algn="l">
              <a:lnSpc>
                <a:spcPct val="90000"/>
              </a:lnSpc>
            </a:pPr>
            <a:r>
              <a:rPr kumimoji="0" lang="en-US" sz="1700" b="1"/>
              <a:t>Inner membrane</a:t>
            </a:r>
            <a:endParaRPr kumimoji="0" lang="en-US" sz="1700" b="1">
              <a:latin typeface="Times" charset="0"/>
            </a:endParaRPr>
          </a:p>
        </p:txBody>
      </p:sp>
      <p:sp>
        <p:nvSpPr>
          <p:cNvPr id="493580" name="Text Box 12"/>
          <p:cNvSpPr txBox="1">
            <a:spLocks noChangeArrowheads="1"/>
          </p:cNvSpPr>
          <p:nvPr/>
        </p:nvSpPr>
        <p:spPr bwMode="auto">
          <a:xfrm>
            <a:off x="4121150" y="4214813"/>
            <a:ext cx="835025" cy="233362"/>
          </a:xfrm>
          <a:prstGeom prst="rect">
            <a:avLst/>
          </a:prstGeom>
          <a:noFill/>
          <a:ln w="9525">
            <a:noFill/>
            <a:miter lim="800000"/>
            <a:headEnd/>
            <a:tailEnd/>
          </a:ln>
          <a:effectLst/>
        </p:spPr>
        <p:txBody>
          <a:bodyPr lIns="0" tIns="0" rIns="0" bIns="0">
            <a:spAutoFit/>
          </a:bodyPr>
          <a:lstStyle/>
          <a:p>
            <a:pPr algn="l">
              <a:lnSpc>
                <a:spcPct val="90000"/>
              </a:lnSpc>
            </a:pPr>
            <a:r>
              <a:rPr kumimoji="0" lang="en-US" sz="1700" b="1"/>
              <a:t>Cristae</a:t>
            </a:r>
            <a:endParaRPr kumimoji="0" lang="en-US" sz="1700" b="1">
              <a:latin typeface="Times" charset="0"/>
            </a:endParaRPr>
          </a:p>
        </p:txBody>
      </p:sp>
      <p:sp>
        <p:nvSpPr>
          <p:cNvPr id="493581" name="Text Box 13"/>
          <p:cNvSpPr txBox="1">
            <a:spLocks noChangeArrowheads="1"/>
          </p:cNvSpPr>
          <p:nvPr/>
        </p:nvSpPr>
        <p:spPr bwMode="auto">
          <a:xfrm>
            <a:off x="4314825" y="4600575"/>
            <a:ext cx="835025" cy="233363"/>
          </a:xfrm>
          <a:prstGeom prst="rect">
            <a:avLst/>
          </a:prstGeom>
          <a:noFill/>
          <a:ln w="9525">
            <a:noFill/>
            <a:miter lim="800000"/>
            <a:headEnd/>
            <a:tailEnd/>
          </a:ln>
          <a:effectLst/>
        </p:spPr>
        <p:txBody>
          <a:bodyPr lIns="0" tIns="0" rIns="0" bIns="0">
            <a:spAutoFit/>
          </a:bodyPr>
          <a:lstStyle/>
          <a:p>
            <a:pPr algn="l">
              <a:lnSpc>
                <a:spcPct val="90000"/>
              </a:lnSpc>
            </a:pPr>
            <a:r>
              <a:rPr kumimoji="0" lang="en-US" sz="1700" b="1"/>
              <a:t>Matrix</a:t>
            </a:r>
            <a:endParaRPr kumimoji="0" lang="en-US" sz="1700" b="1">
              <a:latin typeface="Times" charset="0"/>
            </a:endParaRPr>
          </a:p>
        </p:txBody>
      </p:sp>
      <p:sp>
        <p:nvSpPr>
          <p:cNvPr id="493582" name="Text Box 14"/>
          <p:cNvSpPr txBox="1">
            <a:spLocks noChangeArrowheads="1"/>
          </p:cNvSpPr>
          <p:nvPr/>
        </p:nvSpPr>
        <p:spPr bwMode="auto">
          <a:xfrm>
            <a:off x="7708900" y="5492750"/>
            <a:ext cx="835025" cy="233363"/>
          </a:xfrm>
          <a:prstGeom prst="rect">
            <a:avLst/>
          </a:prstGeom>
          <a:noFill/>
          <a:ln w="9525">
            <a:noFill/>
            <a:miter lim="800000"/>
            <a:headEnd/>
            <a:tailEnd/>
          </a:ln>
          <a:effectLst/>
        </p:spPr>
        <p:txBody>
          <a:bodyPr lIns="0" tIns="0" rIns="0" bIns="0">
            <a:spAutoFit/>
          </a:bodyPr>
          <a:lstStyle/>
          <a:p>
            <a:pPr algn="l">
              <a:lnSpc>
                <a:spcPct val="90000"/>
              </a:lnSpc>
            </a:pPr>
            <a:r>
              <a:rPr kumimoji="0" lang="en-US" sz="1700" b="1"/>
              <a:t>0.1 µm</a:t>
            </a:r>
            <a:endParaRPr kumimoji="0" lang="en-US" sz="1700" b="1">
              <a:latin typeface="Times" charset="0"/>
            </a:endParaRPr>
          </a:p>
        </p:txBody>
      </p:sp>
      <p:sp>
        <p:nvSpPr>
          <p:cNvPr id="493583" name="Line 15"/>
          <p:cNvSpPr>
            <a:spLocks noChangeShapeType="1"/>
          </p:cNvSpPr>
          <p:nvPr/>
        </p:nvSpPr>
        <p:spPr bwMode="auto">
          <a:xfrm>
            <a:off x="7864475" y="5413375"/>
            <a:ext cx="381000" cy="0"/>
          </a:xfrm>
          <a:prstGeom prst="line">
            <a:avLst/>
          </a:prstGeom>
          <a:noFill/>
          <a:ln w="25400">
            <a:solidFill>
              <a:schemeClr val="tx1"/>
            </a:solidFill>
            <a:round/>
            <a:headEnd/>
            <a:tailEnd/>
          </a:ln>
          <a:effectLst/>
        </p:spPr>
        <p:txBody>
          <a:bodyPr wrap="none" anchor="ctr"/>
          <a:lstStyle/>
          <a:p>
            <a:endParaRPr lang="en-US"/>
          </a:p>
        </p:txBody>
      </p:sp>
      <p:sp>
        <p:nvSpPr>
          <p:cNvPr id="493584" name="Line 16"/>
          <p:cNvSpPr>
            <a:spLocks noChangeShapeType="1"/>
          </p:cNvSpPr>
          <p:nvPr/>
        </p:nvSpPr>
        <p:spPr bwMode="auto">
          <a:xfrm>
            <a:off x="7864475" y="5340350"/>
            <a:ext cx="0" cy="149225"/>
          </a:xfrm>
          <a:prstGeom prst="line">
            <a:avLst/>
          </a:prstGeom>
          <a:noFill/>
          <a:ln w="25400">
            <a:solidFill>
              <a:schemeClr val="tx1"/>
            </a:solidFill>
            <a:round/>
            <a:headEnd/>
            <a:tailEnd/>
          </a:ln>
          <a:effectLst/>
        </p:spPr>
        <p:txBody>
          <a:bodyPr wrap="none" anchor="ctr"/>
          <a:lstStyle/>
          <a:p>
            <a:endParaRPr lang="en-US"/>
          </a:p>
        </p:txBody>
      </p:sp>
      <p:sp>
        <p:nvSpPr>
          <p:cNvPr id="493585" name="Line 17"/>
          <p:cNvSpPr>
            <a:spLocks noChangeShapeType="1"/>
          </p:cNvSpPr>
          <p:nvPr/>
        </p:nvSpPr>
        <p:spPr bwMode="auto">
          <a:xfrm>
            <a:off x="8245475" y="5340350"/>
            <a:ext cx="0" cy="149225"/>
          </a:xfrm>
          <a:prstGeom prst="line">
            <a:avLst/>
          </a:prstGeom>
          <a:noFill/>
          <a:ln w="25400">
            <a:solidFill>
              <a:schemeClr val="tx1"/>
            </a:solidFill>
            <a:round/>
            <a:headEnd/>
            <a:tailEnd/>
          </a:ln>
          <a:effectLst/>
        </p:spPr>
        <p:txBody>
          <a:bodyPr wrap="none" anchor="ctr"/>
          <a:lstStyle/>
          <a:p>
            <a:endParaRPr lang="en-US"/>
          </a:p>
        </p:txBody>
      </p:sp>
      <p:sp>
        <p:nvSpPr>
          <p:cNvPr id="493586" name="Line 18"/>
          <p:cNvSpPr>
            <a:spLocks noChangeShapeType="1"/>
          </p:cNvSpPr>
          <p:nvPr/>
        </p:nvSpPr>
        <p:spPr bwMode="auto">
          <a:xfrm flipH="1">
            <a:off x="2654300" y="1225550"/>
            <a:ext cx="533400" cy="774700"/>
          </a:xfrm>
          <a:prstGeom prst="line">
            <a:avLst/>
          </a:prstGeom>
          <a:noFill/>
          <a:ln w="25400">
            <a:solidFill>
              <a:schemeClr val="tx1"/>
            </a:solidFill>
            <a:round/>
            <a:headEnd/>
            <a:tailEnd/>
          </a:ln>
          <a:effectLst/>
        </p:spPr>
        <p:txBody>
          <a:bodyPr wrap="none" anchor="ctr"/>
          <a:lstStyle/>
          <a:p>
            <a:endParaRPr lang="en-US"/>
          </a:p>
        </p:txBody>
      </p:sp>
      <p:sp>
        <p:nvSpPr>
          <p:cNvPr id="493587" name="Line 19"/>
          <p:cNvSpPr>
            <a:spLocks noChangeShapeType="1"/>
          </p:cNvSpPr>
          <p:nvPr/>
        </p:nvSpPr>
        <p:spPr bwMode="auto">
          <a:xfrm flipH="1">
            <a:off x="3860800" y="1479550"/>
            <a:ext cx="476250" cy="127000"/>
          </a:xfrm>
          <a:prstGeom prst="line">
            <a:avLst/>
          </a:prstGeom>
          <a:noFill/>
          <a:ln w="25400">
            <a:solidFill>
              <a:schemeClr val="tx1"/>
            </a:solidFill>
            <a:round/>
            <a:headEnd/>
            <a:tailEnd/>
          </a:ln>
          <a:effectLst/>
        </p:spPr>
        <p:txBody>
          <a:bodyPr wrap="none" anchor="ctr"/>
          <a:lstStyle/>
          <a:p>
            <a:endParaRPr lang="en-US"/>
          </a:p>
        </p:txBody>
      </p:sp>
      <p:sp>
        <p:nvSpPr>
          <p:cNvPr id="493588" name="Line 20"/>
          <p:cNvSpPr>
            <a:spLocks noChangeShapeType="1"/>
          </p:cNvSpPr>
          <p:nvPr/>
        </p:nvSpPr>
        <p:spPr bwMode="auto">
          <a:xfrm>
            <a:off x="4940300" y="1479550"/>
            <a:ext cx="1377950" cy="190500"/>
          </a:xfrm>
          <a:prstGeom prst="line">
            <a:avLst/>
          </a:prstGeom>
          <a:noFill/>
          <a:ln w="25400">
            <a:solidFill>
              <a:schemeClr val="tx1"/>
            </a:solidFill>
            <a:round/>
            <a:headEnd/>
            <a:tailEnd/>
          </a:ln>
          <a:effectLst/>
        </p:spPr>
        <p:txBody>
          <a:bodyPr wrap="none" anchor="ctr"/>
          <a:lstStyle/>
          <a:p>
            <a:endParaRPr lang="en-US"/>
          </a:p>
        </p:txBody>
      </p:sp>
      <p:sp>
        <p:nvSpPr>
          <p:cNvPr id="493589" name="Line 21"/>
          <p:cNvSpPr>
            <a:spLocks noChangeShapeType="1"/>
          </p:cNvSpPr>
          <p:nvPr/>
        </p:nvSpPr>
        <p:spPr bwMode="auto">
          <a:xfrm>
            <a:off x="1473200" y="2997200"/>
            <a:ext cx="1168400" cy="457200"/>
          </a:xfrm>
          <a:prstGeom prst="line">
            <a:avLst/>
          </a:prstGeom>
          <a:noFill/>
          <a:ln w="25400">
            <a:solidFill>
              <a:schemeClr val="tx1"/>
            </a:solidFill>
            <a:round/>
            <a:headEnd/>
            <a:tailEnd/>
          </a:ln>
          <a:effectLst/>
        </p:spPr>
        <p:txBody>
          <a:bodyPr wrap="none" anchor="ctr"/>
          <a:lstStyle/>
          <a:p>
            <a:endParaRPr lang="en-US"/>
          </a:p>
        </p:txBody>
      </p:sp>
      <p:sp>
        <p:nvSpPr>
          <p:cNvPr id="493590" name="Line 22"/>
          <p:cNvSpPr>
            <a:spLocks noChangeShapeType="1"/>
          </p:cNvSpPr>
          <p:nvPr/>
        </p:nvSpPr>
        <p:spPr bwMode="auto">
          <a:xfrm>
            <a:off x="1473200" y="2997200"/>
            <a:ext cx="901700" cy="577850"/>
          </a:xfrm>
          <a:prstGeom prst="line">
            <a:avLst/>
          </a:prstGeom>
          <a:noFill/>
          <a:ln w="25400">
            <a:solidFill>
              <a:schemeClr val="tx1"/>
            </a:solidFill>
            <a:round/>
            <a:headEnd/>
            <a:tailEnd/>
          </a:ln>
          <a:effectLst/>
        </p:spPr>
        <p:txBody>
          <a:bodyPr wrap="none" anchor="ctr"/>
          <a:lstStyle/>
          <a:p>
            <a:endParaRPr lang="en-US"/>
          </a:p>
        </p:txBody>
      </p:sp>
      <p:sp>
        <p:nvSpPr>
          <p:cNvPr id="493591" name="Line 23"/>
          <p:cNvSpPr>
            <a:spLocks noChangeShapeType="1"/>
          </p:cNvSpPr>
          <p:nvPr/>
        </p:nvSpPr>
        <p:spPr bwMode="auto">
          <a:xfrm>
            <a:off x="3263900" y="3771900"/>
            <a:ext cx="774700" cy="31750"/>
          </a:xfrm>
          <a:prstGeom prst="line">
            <a:avLst/>
          </a:prstGeom>
          <a:noFill/>
          <a:ln w="25400">
            <a:solidFill>
              <a:schemeClr val="tx1"/>
            </a:solidFill>
            <a:round/>
            <a:headEnd/>
            <a:tailEnd/>
          </a:ln>
          <a:effectLst/>
        </p:spPr>
        <p:txBody>
          <a:bodyPr wrap="none" anchor="ctr"/>
          <a:lstStyle/>
          <a:p>
            <a:endParaRPr lang="en-US"/>
          </a:p>
        </p:txBody>
      </p:sp>
      <p:sp>
        <p:nvSpPr>
          <p:cNvPr id="493592" name="Line 24"/>
          <p:cNvSpPr>
            <a:spLocks noChangeShapeType="1"/>
          </p:cNvSpPr>
          <p:nvPr/>
        </p:nvSpPr>
        <p:spPr bwMode="auto">
          <a:xfrm>
            <a:off x="4629150" y="3822700"/>
            <a:ext cx="660400" cy="0"/>
          </a:xfrm>
          <a:prstGeom prst="line">
            <a:avLst/>
          </a:prstGeom>
          <a:noFill/>
          <a:ln w="25400">
            <a:solidFill>
              <a:schemeClr val="tx1"/>
            </a:solidFill>
            <a:round/>
            <a:headEnd/>
            <a:tailEnd/>
          </a:ln>
          <a:effectLst/>
        </p:spPr>
        <p:txBody>
          <a:bodyPr wrap="none" anchor="ctr"/>
          <a:lstStyle/>
          <a:p>
            <a:endParaRPr lang="en-US"/>
          </a:p>
        </p:txBody>
      </p:sp>
      <p:sp>
        <p:nvSpPr>
          <p:cNvPr id="493593" name="Line 25"/>
          <p:cNvSpPr>
            <a:spLocks noChangeShapeType="1"/>
          </p:cNvSpPr>
          <p:nvPr/>
        </p:nvSpPr>
        <p:spPr bwMode="auto">
          <a:xfrm>
            <a:off x="2755900" y="4038600"/>
            <a:ext cx="1308100" cy="266700"/>
          </a:xfrm>
          <a:prstGeom prst="line">
            <a:avLst/>
          </a:prstGeom>
          <a:noFill/>
          <a:ln w="25400">
            <a:solidFill>
              <a:schemeClr val="tx1"/>
            </a:solidFill>
            <a:round/>
            <a:headEnd/>
            <a:tailEnd/>
          </a:ln>
          <a:effectLst/>
        </p:spPr>
        <p:txBody>
          <a:bodyPr wrap="none" anchor="ctr"/>
          <a:lstStyle/>
          <a:p>
            <a:endParaRPr lang="en-US"/>
          </a:p>
        </p:txBody>
      </p:sp>
      <p:sp>
        <p:nvSpPr>
          <p:cNvPr id="493594" name="Line 26"/>
          <p:cNvSpPr>
            <a:spLocks noChangeShapeType="1"/>
          </p:cNvSpPr>
          <p:nvPr/>
        </p:nvSpPr>
        <p:spPr bwMode="auto">
          <a:xfrm flipH="1" flipV="1">
            <a:off x="2705100" y="4241800"/>
            <a:ext cx="1358900" cy="69850"/>
          </a:xfrm>
          <a:prstGeom prst="line">
            <a:avLst/>
          </a:prstGeom>
          <a:noFill/>
          <a:ln w="25400">
            <a:solidFill>
              <a:schemeClr val="tx1"/>
            </a:solidFill>
            <a:round/>
            <a:headEnd/>
            <a:tailEnd/>
          </a:ln>
          <a:effectLst/>
        </p:spPr>
        <p:txBody>
          <a:bodyPr wrap="none" anchor="ctr"/>
          <a:lstStyle/>
          <a:p>
            <a:endParaRPr lang="en-US"/>
          </a:p>
        </p:txBody>
      </p:sp>
      <p:sp>
        <p:nvSpPr>
          <p:cNvPr id="493595" name="Line 27"/>
          <p:cNvSpPr>
            <a:spLocks noChangeShapeType="1"/>
          </p:cNvSpPr>
          <p:nvPr/>
        </p:nvSpPr>
        <p:spPr bwMode="auto">
          <a:xfrm flipH="1">
            <a:off x="4889500" y="4191000"/>
            <a:ext cx="1016000" cy="127000"/>
          </a:xfrm>
          <a:prstGeom prst="line">
            <a:avLst/>
          </a:prstGeom>
          <a:noFill/>
          <a:ln w="25400">
            <a:solidFill>
              <a:schemeClr val="tx1"/>
            </a:solidFill>
            <a:round/>
            <a:headEnd/>
            <a:tailEnd/>
          </a:ln>
          <a:effectLst/>
        </p:spPr>
        <p:txBody>
          <a:bodyPr wrap="none" anchor="ctr"/>
          <a:lstStyle/>
          <a:p>
            <a:endParaRPr lang="en-US"/>
          </a:p>
        </p:txBody>
      </p:sp>
      <p:sp>
        <p:nvSpPr>
          <p:cNvPr id="493596" name="Line 28"/>
          <p:cNvSpPr>
            <a:spLocks noChangeShapeType="1"/>
          </p:cNvSpPr>
          <p:nvPr/>
        </p:nvSpPr>
        <p:spPr bwMode="auto">
          <a:xfrm>
            <a:off x="4895850" y="4318000"/>
            <a:ext cx="1250950" cy="209550"/>
          </a:xfrm>
          <a:prstGeom prst="line">
            <a:avLst/>
          </a:prstGeom>
          <a:noFill/>
          <a:ln w="25400">
            <a:solidFill>
              <a:schemeClr val="tx1"/>
            </a:solidFill>
            <a:round/>
            <a:headEnd/>
            <a:tailEnd/>
          </a:ln>
          <a:effectLst/>
        </p:spPr>
        <p:txBody>
          <a:bodyPr wrap="none" anchor="ctr"/>
          <a:lstStyle/>
          <a:p>
            <a:endParaRPr lang="en-US"/>
          </a:p>
        </p:txBody>
      </p:sp>
      <p:sp>
        <p:nvSpPr>
          <p:cNvPr id="493597" name="Line 29"/>
          <p:cNvSpPr>
            <a:spLocks noChangeShapeType="1"/>
          </p:cNvSpPr>
          <p:nvPr/>
        </p:nvSpPr>
        <p:spPr bwMode="auto">
          <a:xfrm>
            <a:off x="2978150" y="4527550"/>
            <a:ext cx="1282700" cy="184150"/>
          </a:xfrm>
          <a:prstGeom prst="line">
            <a:avLst/>
          </a:prstGeom>
          <a:noFill/>
          <a:ln w="25400">
            <a:solidFill>
              <a:schemeClr val="tx1"/>
            </a:solidFill>
            <a:round/>
            <a:headEnd/>
            <a:tailEnd/>
          </a:ln>
          <a:effectLst/>
        </p:spPr>
        <p:txBody>
          <a:bodyPr wrap="none" anchor="ctr"/>
          <a:lstStyle/>
          <a:p>
            <a:endParaRPr lang="en-US"/>
          </a:p>
        </p:txBody>
      </p:sp>
      <p:sp>
        <p:nvSpPr>
          <p:cNvPr id="493598" name="Line 30"/>
          <p:cNvSpPr>
            <a:spLocks noChangeShapeType="1"/>
          </p:cNvSpPr>
          <p:nvPr/>
        </p:nvSpPr>
        <p:spPr bwMode="auto">
          <a:xfrm>
            <a:off x="4978400" y="4724400"/>
            <a:ext cx="1060450" cy="0"/>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Rectangle 4"/>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a:latin typeface="Arial" charset="0"/>
              </a:rPr>
              <a:t>Figure 24.3</a:t>
            </a:r>
          </a:p>
        </p:txBody>
      </p:sp>
      <p:pic>
        <p:nvPicPr>
          <p:cNvPr id="52233" name="Picture 9"/>
          <p:cNvPicPr>
            <a:picLocks noChangeAspect="1" noChangeArrowheads="1"/>
          </p:cNvPicPr>
          <p:nvPr/>
        </p:nvPicPr>
        <p:blipFill>
          <a:blip r:embed="rId2" cstate="print"/>
          <a:srcRect/>
          <a:stretch>
            <a:fillRect/>
          </a:stretch>
        </p:blipFill>
        <p:spPr bwMode="auto">
          <a:xfrm>
            <a:off x="455613" y="557213"/>
            <a:ext cx="8231187" cy="5868987"/>
          </a:xfrm>
          <a:prstGeom prst="rect">
            <a:avLst/>
          </a:prstGeom>
          <a:noFill/>
        </p:spPr>
      </p:pic>
      <p:sp>
        <p:nvSpPr>
          <p:cNvPr id="52234" name="Rectangle 10"/>
          <p:cNvSpPr>
            <a:spLocks noChangeArrowheads="1"/>
          </p:cNvSpPr>
          <p:nvPr/>
        </p:nvSpPr>
        <p:spPr bwMode="auto">
          <a:xfrm>
            <a:off x="1085850" y="839788"/>
            <a:ext cx="1868488" cy="1101725"/>
          </a:xfrm>
          <a:prstGeom prst="rect">
            <a:avLst/>
          </a:prstGeom>
          <a:noFill/>
          <a:ln w="9525">
            <a:noFill/>
            <a:miter lim="800000"/>
            <a:headEnd/>
            <a:tailEnd/>
          </a:ln>
        </p:spPr>
        <p:txBody>
          <a:bodyPr wrap="none" lIns="0" tIns="0" rIns="0" bIns="0">
            <a:spAutoFit/>
          </a:bodyPr>
          <a:lstStyle/>
          <a:p>
            <a:r>
              <a:rPr lang="en-US" sz="1400">
                <a:solidFill>
                  <a:srgbClr val="231F20"/>
                </a:solidFill>
                <a:latin typeface="Arial Black" charset="0"/>
              </a:rPr>
              <a:t>Stage 1 </a:t>
            </a:r>
            <a:r>
              <a:rPr lang="en-US" sz="1400" b="1">
                <a:solidFill>
                  <a:srgbClr val="231F20"/>
                </a:solidFill>
                <a:latin typeface="Arial" charset="0"/>
              </a:rPr>
              <a:t>Digestion in </a:t>
            </a:r>
            <a:endParaRPr lang="en-US" sz="1800" b="1">
              <a:latin typeface="Arial" charset="0"/>
            </a:endParaRPr>
          </a:p>
          <a:p>
            <a:r>
              <a:rPr lang="en-US" sz="1400" b="1">
                <a:solidFill>
                  <a:srgbClr val="231F20"/>
                </a:solidFill>
                <a:latin typeface="Arial" charset="0"/>
              </a:rPr>
              <a:t>GI tract lumen to </a:t>
            </a:r>
            <a:endParaRPr lang="en-US" sz="1800" b="1">
              <a:latin typeface="Arial" charset="0"/>
            </a:endParaRPr>
          </a:p>
          <a:p>
            <a:r>
              <a:rPr lang="en-US" sz="1400" b="1">
                <a:solidFill>
                  <a:srgbClr val="231F20"/>
                </a:solidFill>
                <a:latin typeface="Arial" charset="0"/>
              </a:rPr>
              <a:t>absorbable forms.</a:t>
            </a:r>
            <a:endParaRPr lang="en-US" sz="1800" b="1">
              <a:latin typeface="Arial" charset="0"/>
            </a:endParaRPr>
          </a:p>
          <a:p>
            <a:r>
              <a:rPr lang="en-US" sz="1400" b="1">
                <a:solidFill>
                  <a:srgbClr val="231F20"/>
                </a:solidFill>
                <a:latin typeface="Arial" charset="0"/>
              </a:rPr>
              <a:t>Transport via blood to</a:t>
            </a:r>
            <a:endParaRPr lang="en-US" sz="1800" b="1">
              <a:latin typeface="Arial" charset="0"/>
            </a:endParaRPr>
          </a:p>
          <a:p>
            <a:r>
              <a:rPr lang="en-US" sz="1400" b="1">
                <a:solidFill>
                  <a:srgbClr val="231F20"/>
                </a:solidFill>
                <a:latin typeface="Arial" charset="0"/>
              </a:rPr>
              <a:t>tissue cells.</a:t>
            </a:r>
            <a:endParaRPr lang="en-US" sz="1400">
              <a:solidFill>
                <a:srgbClr val="231F20"/>
              </a:solidFill>
              <a:latin typeface="Arial Black" charset="0"/>
            </a:endParaRPr>
          </a:p>
        </p:txBody>
      </p:sp>
      <p:sp>
        <p:nvSpPr>
          <p:cNvPr id="52235" name="Rectangle 11"/>
          <p:cNvSpPr>
            <a:spLocks noChangeArrowheads="1"/>
          </p:cNvSpPr>
          <p:nvPr/>
        </p:nvSpPr>
        <p:spPr bwMode="auto">
          <a:xfrm>
            <a:off x="1085850" y="2439988"/>
            <a:ext cx="1997075" cy="1314450"/>
          </a:xfrm>
          <a:prstGeom prst="rect">
            <a:avLst/>
          </a:prstGeom>
          <a:noFill/>
          <a:ln w="9525">
            <a:noFill/>
            <a:miter lim="800000"/>
            <a:headEnd/>
            <a:tailEnd/>
          </a:ln>
        </p:spPr>
        <p:txBody>
          <a:bodyPr wrap="none" lIns="0" tIns="0" rIns="0" bIns="0">
            <a:spAutoFit/>
          </a:bodyPr>
          <a:lstStyle/>
          <a:p>
            <a:r>
              <a:rPr lang="en-US" sz="1400">
                <a:solidFill>
                  <a:srgbClr val="231F20"/>
                </a:solidFill>
                <a:latin typeface="Arial Black" charset="0"/>
              </a:rPr>
              <a:t>Stage 2</a:t>
            </a:r>
            <a:r>
              <a:rPr lang="en-US" sz="1400" b="1">
                <a:solidFill>
                  <a:srgbClr val="231F20"/>
                </a:solidFill>
                <a:latin typeface="Arial" charset="0"/>
              </a:rPr>
              <a:t> Anabolism </a:t>
            </a:r>
            <a:endParaRPr lang="en-US" sz="1800" b="1">
              <a:latin typeface="Arial" charset="0"/>
            </a:endParaRPr>
          </a:p>
          <a:p>
            <a:r>
              <a:rPr lang="en-US" sz="1400" b="1">
                <a:solidFill>
                  <a:srgbClr val="231F20"/>
                </a:solidFill>
                <a:latin typeface="Arial" charset="0"/>
              </a:rPr>
              <a:t>(incorporation into </a:t>
            </a:r>
            <a:endParaRPr lang="en-US" sz="1800" b="1">
              <a:latin typeface="Arial" charset="0"/>
            </a:endParaRPr>
          </a:p>
          <a:p>
            <a:r>
              <a:rPr lang="en-US" sz="1400" b="1">
                <a:solidFill>
                  <a:srgbClr val="231F20"/>
                </a:solidFill>
                <a:latin typeface="Arial" charset="0"/>
              </a:rPr>
              <a:t>molecules) and </a:t>
            </a:r>
            <a:endParaRPr lang="en-US" sz="1800" b="1">
              <a:latin typeface="Arial" charset="0"/>
            </a:endParaRPr>
          </a:p>
          <a:p>
            <a:r>
              <a:rPr lang="en-US" sz="1400" b="1">
                <a:solidFill>
                  <a:srgbClr val="231F20"/>
                </a:solidFill>
                <a:latin typeface="Arial" charset="0"/>
              </a:rPr>
              <a:t>catabolism of nutrients </a:t>
            </a:r>
            <a:endParaRPr lang="en-US" sz="1800" b="1">
              <a:latin typeface="Arial" charset="0"/>
            </a:endParaRPr>
          </a:p>
          <a:p>
            <a:r>
              <a:rPr lang="en-US" sz="1400" b="1">
                <a:solidFill>
                  <a:srgbClr val="231F20"/>
                </a:solidFill>
                <a:latin typeface="Arial" charset="0"/>
              </a:rPr>
              <a:t>to form intermediates </a:t>
            </a:r>
            <a:endParaRPr lang="en-US" sz="1800" b="1">
              <a:latin typeface="Arial" charset="0"/>
            </a:endParaRPr>
          </a:p>
          <a:p>
            <a:r>
              <a:rPr lang="en-US" sz="1400" b="1">
                <a:solidFill>
                  <a:srgbClr val="231F20"/>
                </a:solidFill>
                <a:latin typeface="Arial" charset="0"/>
              </a:rPr>
              <a:t>within tissue cells.</a:t>
            </a:r>
            <a:endParaRPr lang="en-US" sz="1800">
              <a:latin typeface="Arial" charset="0"/>
            </a:endParaRPr>
          </a:p>
        </p:txBody>
      </p:sp>
      <p:sp>
        <p:nvSpPr>
          <p:cNvPr id="52236" name="Rectangle 12"/>
          <p:cNvSpPr>
            <a:spLocks noChangeArrowheads="1"/>
          </p:cNvSpPr>
          <p:nvPr/>
        </p:nvSpPr>
        <p:spPr bwMode="auto">
          <a:xfrm>
            <a:off x="1085850" y="4141788"/>
            <a:ext cx="2808288" cy="1739900"/>
          </a:xfrm>
          <a:prstGeom prst="rect">
            <a:avLst/>
          </a:prstGeom>
          <a:noFill/>
          <a:ln w="9525">
            <a:noFill/>
            <a:miter lim="800000"/>
            <a:headEnd/>
            <a:tailEnd/>
          </a:ln>
        </p:spPr>
        <p:txBody>
          <a:bodyPr wrap="none" lIns="0" tIns="0" rIns="0" bIns="0">
            <a:spAutoFit/>
          </a:bodyPr>
          <a:lstStyle/>
          <a:p>
            <a:r>
              <a:rPr lang="en-US" sz="1400">
                <a:solidFill>
                  <a:srgbClr val="231F20"/>
                </a:solidFill>
                <a:latin typeface="Arial Black" charset="0"/>
              </a:rPr>
              <a:t>Stage 3 </a:t>
            </a:r>
            <a:r>
              <a:rPr lang="en-US" sz="1400" b="1">
                <a:solidFill>
                  <a:srgbClr val="231F20"/>
                </a:solidFill>
                <a:latin typeface="Arial" charset="0"/>
              </a:rPr>
              <a:t>Oxidative breakdown </a:t>
            </a:r>
            <a:endParaRPr lang="en-US" sz="1800" b="1">
              <a:latin typeface="Arial" charset="0"/>
            </a:endParaRPr>
          </a:p>
          <a:p>
            <a:r>
              <a:rPr lang="en-US" sz="1400" b="1">
                <a:solidFill>
                  <a:srgbClr val="231F20"/>
                </a:solidFill>
                <a:latin typeface="Arial" charset="0"/>
              </a:rPr>
              <a:t>of products of stage 2 in </a:t>
            </a:r>
            <a:endParaRPr lang="en-US" sz="1800" b="1">
              <a:latin typeface="Arial" charset="0"/>
            </a:endParaRPr>
          </a:p>
          <a:p>
            <a:r>
              <a:rPr lang="en-US" sz="1400" b="1">
                <a:solidFill>
                  <a:srgbClr val="231F20"/>
                </a:solidFill>
                <a:latin typeface="Arial" charset="0"/>
              </a:rPr>
              <a:t>mitochondria of tissue cells. </a:t>
            </a:r>
            <a:endParaRPr lang="en-US" sz="1800" b="1">
              <a:latin typeface="Arial" charset="0"/>
            </a:endParaRPr>
          </a:p>
          <a:p>
            <a:r>
              <a:rPr lang="en-US" sz="1400" b="1">
                <a:solidFill>
                  <a:srgbClr val="231F20"/>
                </a:solidFill>
                <a:latin typeface="Arial" charset="0"/>
              </a:rPr>
              <a:t>CO</a:t>
            </a:r>
            <a:r>
              <a:rPr lang="en-US" sz="1400" b="1" baseline="-25000">
                <a:solidFill>
                  <a:srgbClr val="231F20"/>
                </a:solidFill>
                <a:latin typeface="Arial" charset="0"/>
              </a:rPr>
              <a:t>2</a:t>
            </a:r>
            <a:r>
              <a:rPr lang="en-US" sz="1400" b="1">
                <a:solidFill>
                  <a:srgbClr val="231F20"/>
                </a:solidFill>
                <a:latin typeface="Arial" charset="0"/>
              </a:rPr>
              <a:t> is liberated, and H atoms </a:t>
            </a:r>
            <a:endParaRPr lang="en-US" sz="1800" b="1">
              <a:latin typeface="Arial" charset="0"/>
            </a:endParaRPr>
          </a:p>
          <a:p>
            <a:r>
              <a:rPr lang="en-US" sz="1400" b="1">
                <a:solidFill>
                  <a:srgbClr val="231F20"/>
                </a:solidFill>
                <a:latin typeface="Arial" charset="0"/>
              </a:rPr>
              <a:t>removed are ultimately delivered </a:t>
            </a:r>
            <a:endParaRPr lang="en-US" sz="1800" b="1">
              <a:latin typeface="Arial" charset="0"/>
            </a:endParaRPr>
          </a:p>
          <a:p>
            <a:r>
              <a:rPr lang="en-US" sz="1400" b="1">
                <a:solidFill>
                  <a:srgbClr val="231F20"/>
                </a:solidFill>
                <a:latin typeface="Arial" charset="0"/>
              </a:rPr>
              <a:t>to molecular oxygen, forming</a:t>
            </a:r>
            <a:endParaRPr lang="en-US" sz="1800" b="1">
              <a:latin typeface="Arial" charset="0"/>
            </a:endParaRPr>
          </a:p>
          <a:p>
            <a:r>
              <a:rPr lang="en-US" sz="1400" b="1">
                <a:solidFill>
                  <a:srgbClr val="231F20"/>
                </a:solidFill>
                <a:latin typeface="Arial" charset="0"/>
              </a:rPr>
              <a:t>water. Some energy released is</a:t>
            </a:r>
            <a:endParaRPr lang="en-US" sz="1800" b="1">
              <a:latin typeface="Arial" charset="0"/>
            </a:endParaRPr>
          </a:p>
          <a:p>
            <a:r>
              <a:rPr lang="en-US" sz="1400" b="1">
                <a:solidFill>
                  <a:srgbClr val="231F20"/>
                </a:solidFill>
                <a:latin typeface="Arial" charset="0"/>
              </a:rPr>
              <a:t>used to form ATP.</a:t>
            </a:r>
            <a:endParaRPr lang="en-US" sz="1800">
              <a:latin typeface="Arial" charset="0"/>
            </a:endParaRPr>
          </a:p>
        </p:txBody>
      </p:sp>
      <p:sp>
        <p:nvSpPr>
          <p:cNvPr id="52237" name="Rectangle 13"/>
          <p:cNvSpPr>
            <a:spLocks noChangeArrowheads="1"/>
          </p:cNvSpPr>
          <p:nvPr/>
        </p:nvSpPr>
        <p:spPr bwMode="auto">
          <a:xfrm>
            <a:off x="1479550" y="5884863"/>
            <a:ext cx="1404938"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Catabolic reactions</a:t>
            </a:r>
            <a:endParaRPr lang="en-US" sz="1800" b="1">
              <a:latin typeface="Arial" charset="0"/>
            </a:endParaRPr>
          </a:p>
        </p:txBody>
      </p:sp>
      <p:sp>
        <p:nvSpPr>
          <p:cNvPr id="52238" name="Rectangle 14"/>
          <p:cNvSpPr>
            <a:spLocks noChangeArrowheads="1"/>
          </p:cNvSpPr>
          <p:nvPr/>
        </p:nvSpPr>
        <p:spPr bwMode="auto">
          <a:xfrm>
            <a:off x="1482725" y="6081713"/>
            <a:ext cx="1363663"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Anabolic reactions</a:t>
            </a:r>
            <a:endParaRPr lang="en-US" sz="1800" b="1">
              <a:latin typeface="Arial" charset="0"/>
            </a:endParaRPr>
          </a:p>
        </p:txBody>
      </p:sp>
      <p:sp>
        <p:nvSpPr>
          <p:cNvPr id="52239" name="Rectangle 15"/>
          <p:cNvSpPr>
            <a:spLocks noChangeArrowheads="1"/>
          </p:cNvSpPr>
          <p:nvPr/>
        </p:nvSpPr>
        <p:spPr bwMode="auto">
          <a:xfrm>
            <a:off x="5575300" y="2452688"/>
            <a:ext cx="695325"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Glycogen</a:t>
            </a:r>
            <a:endParaRPr lang="en-US" sz="1800" b="1">
              <a:latin typeface="Arial" charset="0"/>
            </a:endParaRPr>
          </a:p>
        </p:txBody>
      </p:sp>
      <p:sp>
        <p:nvSpPr>
          <p:cNvPr id="52240" name="Rectangle 16"/>
          <p:cNvSpPr>
            <a:spLocks noChangeArrowheads="1"/>
          </p:cNvSpPr>
          <p:nvPr/>
        </p:nvSpPr>
        <p:spPr bwMode="auto">
          <a:xfrm>
            <a:off x="3333750" y="1373188"/>
            <a:ext cx="869950" cy="215900"/>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PROTEINS</a:t>
            </a:r>
            <a:endParaRPr lang="en-US" sz="1800">
              <a:latin typeface="Arial" charset="0"/>
            </a:endParaRPr>
          </a:p>
        </p:txBody>
      </p:sp>
      <p:sp>
        <p:nvSpPr>
          <p:cNvPr id="52241" name="Rectangle 17"/>
          <p:cNvSpPr>
            <a:spLocks noChangeArrowheads="1"/>
          </p:cNvSpPr>
          <p:nvPr/>
        </p:nvSpPr>
        <p:spPr bwMode="auto">
          <a:xfrm>
            <a:off x="3162300" y="2474913"/>
            <a:ext cx="609600"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Proteins</a:t>
            </a:r>
            <a:endParaRPr lang="en-US" sz="1800" b="1">
              <a:latin typeface="Arial" charset="0"/>
            </a:endParaRPr>
          </a:p>
        </p:txBody>
      </p:sp>
      <p:sp>
        <p:nvSpPr>
          <p:cNvPr id="52242" name="Rectangle 18"/>
          <p:cNvSpPr>
            <a:spLocks noChangeArrowheads="1"/>
          </p:cNvSpPr>
          <p:nvPr/>
        </p:nvSpPr>
        <p:spPr bwMode="auto">
          <a:xfrm>
            <a:off x="7086600" y="2474913"/>
            <a:ext cx="312738"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Fats</a:t>
            </a:r>
            <a:endParaRPr lang="en-US" sz="1800" b="1">
              <a:latin typeface="Arial" charset="0"/>
            </a:endParaRPr>
          </a:p>
        </p:txBody>
      </p:sp>
      <p:sp>
        <p:nvSpPr>
          <p:cNvPr id="52243" name="Rectangle 19"/>
          <p:cNvSpPr>
            <a:spLocks noChangeArrowheads="1"/>
          </p:cNvSpPr>
          <p:nvPr/>
        </p:nvSpPr>
        <p:spPr bwMode="auto">
          <a:xfrm>
            <a:off x="4572000" y="1373188"/>
            <a:ext cx="1535113" cy="215900"/>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CARBOHYDRATES</a:t>
            </a:r>
            <a:endParaRPr lang="en-US" sz="1800">
              <a:latin typeface="Arial" charset="0"/>
            </a:endParaRPr>
          </a:p>
        </p:txBody>
      </p:sp>
      <p:sp>
        <p:nvSpPr>
          <p:cNvPr id="52244" name="Rectangle 20"/>
          <p:cNvSpPr>
            <a:spLocks noChangeArrowheads="1"/>
          </p:cNvSpPr>
          <p:nvPr/>
        </p:nvSpPr>
        <p:spPr bwMode="auto">
          <a:xfrm>
            <a:off x="4765675" y="2459038"/>
            <a:ext cx="550863" cy="168275"/>
          </a:xfrm>
          <a:prstGeom prst="rect">
            <a:avLst/>
          </a:prstGeom>
          <a:noFill/>
          <a:ln w="9525">
            <a:noFill/>
            <a:miter lim="800000"/>
            <a:headEnd/>
            <a:tailEnd/>
          </a:ln>
        </p:spPr>
        <p:txBody>
          <a:bodyPr wrap="none" lIns="0" tIns="0" rIns="0" bIns="0">
            <a:spAutoFit/>
          </a:bodyPr>
          <a:lstStyle/>
          <a:p>
            <a:r>
              <a:rPr lang="en-US" sz="1100" b="1">
                <a:solidFill>
                  <a:srgbClr val="231F20"/>
                </a:solidFill>
                <a:latin typeface="Arial" charset="0"/>
              </a:rPr>
              <a:t>Glucose</a:t>
            </a:r>
            <a:endParaRPr lang="en-US" sz="1800" b="1">
              <a:latin typeface="Arial" charset="0"/>
            </a:endParaRPr>
          </a:p>
        </p:txBody>
      </p:sp>
      <p:sp>
        <p:nvSpPr>
          <p:cNvPr id="52245" name="Rectangle 21"/>
          <p:cNvSpPr>
            <a:spLocks noChangeArrowheads="1"/>
          </p:cNvSpPr>
          <p:nvPr/>
        </p:nvSpPr>
        <p:spPr bwMode="auto">
          <a:xfrm>
            <a:off x="7016750" y="1373188"/>
            <a:ext cx="439738" cy="215900"/>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FATS</a:t>
            </a:r>
            <a:endParaRPr lang="en-US" sz="1800">
              <a:latin typeface="Arial" charset="0"/>
            </a:endParaRPr>
          </a:p>
        </p:txBody>
      </p:sp>
      <p:sp>
        <p:nvSpPr>
          <p:cNvPr id="52246" name="Rectangle 22"/>
          <p:cNvSpPr>
            <a:spLocks noChangeArrowheads="1"/>
          </p:cNvSpPr>
          <p:nvPr/>
        </p:nvSpPr>
        <p:spPr bwMode="auto">
          <a:xfrm>
            <a:off x="3317875" y="1909763"/>
            <a:ext cx="906463"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Amino acids</a:t>
            </a:r>
            <a:endParaRPr lang="en-US" sz="1800" b="1">
              <a:latin typeface="Arial" charset="0"/>
            </a:endParaRPr>
          </a:p>
        </p:txBody>
      </p:sp>
      <p:sp>
        <p:nvSpPr>
          <p:cNvPr id="52247" name="Rectangle 23"/>
          <p:cNvSpPr>
            <a:spLocks noChangeArrowheads="1"/>
          </p:cNvSpPr>
          <p:nvPr/>
        </p:nvSpPr>
        <p:spPr bwMode="auto">
          <a:xfrm>
            <a:off x="4397375" y="1900238"/>
            <a:ext cx="1881188"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Glucose and other sugars</a:t>
            </a:r>
            <a:endParaRPr lang="en-US" sz="1800" b="1">
              <a:latin typeface="Arial" charset="0"/>
            </a:endParaRPr>
          </a:p>
        </p:txBody>
      </p:sp>
      <p:sp>
        <p:nvSpPr>
          <p:cNvPr id="52248" name="Rectangle 24"/>
          <p:cNvSpPr>
            <a:spLocks noChangeArrowheads="1"/>
          </p:cNvSpPr>
          <p:nvPr/>
        </p:nvSpPr>
        <p:spPr bwMode="auto">
          <a:xfrm>
            <a:off x="6480175" y="1909763"/>
            <a:ext cx="609600"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Glycerol</a:t>
            </a:r>
            <a:endParaRPr lang="en-US" sz="1800" b="1">
              <a:latin typeface="Arial" charset="0"/>
            </a:endParaRPr>
          </a:p>
        </p:txBody>
      </p:sp>
      <p:sp>
        <p:nvSpPr>
          <p:cNvPr id="52249" name="Rectangle 25"/>
          <p:cNvSpPr>
            <a:spLocks noChangeArrowheads="1"/>
          </p:cNvSpPr>
          <p:nvPr/>
        </p:nvSpPr>
        <p:spPr bwMode="auto">
          <a:xfrm>
            <a:off x="7296150" y="1900238"/>
            <a:ext cx="795338"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Fatty acids</a:t>
            </a:r>
            <a:endParaRPr lang="en-US" sz="1800" b="1">
              <a:latin typeface="Arial" charset="0"/>
            </a:endParaRPr>
          </a:p>
        </p:txBody>
      </p:sp>
      <p:sp>
        <p:nvSpPr>
          <p:cNvPr id="52250" name="Rectangle 26"/>
          <p:cNvSpPr>
            <a:spLocks noChangeArrowheads="1"/>
          </p:cNvSpPr>
          <p:nvPr/>
        </p:nvSpPr>
        <p:spPr bwMode="auto">
          <a:xfrm>
            <a:off x="4689475" y="3278188"/>
            <a:ext cx="822325" cy="168275"/>
          </a:xfrm>
          <a:prstGeom prst="rect">
            <a:avLst/>
          </a:prstGeom>
          <a:noFill/>
          <a:ln w="9525">
            <a:noFill/>
            <a:miter lim="800000"/>
            <a:headEnd/>
            <a:tailEnd/>
          </a:ln>
        </p:spPr>
        <p:txBody>
          <a:bodyPr wrap="none" lIns="0" tIns="0" rIns="0" bIns="0">
            <a:spAutoFit/>
          </a:bodyPr>
          <a:lstStyle/>
          <a:p>
            <a:r>
              <a:rPr lang="en-US" sz="1100" b="1">
                <a:solidFill>
                  <a:srgbClr val="231F20"/>
                </a:solidFill>
                <a:latin typeface="Arial" charset="0"/>
              </a:rPr>
              <a:t>Pyruvic acid</a:t>
            </a:r>
            <a:endParaRPr lang="en-US" sz="1800" b="1">
              <a:latin typeface="Arial" charset="0"/>
            </a:endParaRPr>
          </a:p>
        </p:txBody>
      </p:sp>
      <p:sp>
        <p:nvSpPr>
          <p:cNvPr id="52251" name="Freeform 27"/>
          <p:cNvSpPr>
            <a:spLocks/>
          </p:cNvSpPr>
          <p:nvPr/>
        </p:nvSpPr>
        <p:spPr bwMode="auto">
          <a:xfrm>
            <a:off x="4532313" y="3232150"/>
            <a:ext cx="103187" cy="101600"/>
          </a:xfrm>
          <a:custGeom>
            <a:avLst/>
            <a:gdLst/>
            <a:ahLst/>
            <a:cxnLst>
              <a:cxn ang="0">
                <a:pos x="41" y="18"/>
              </a:cxn>
              <a:cxn ang="0">
                <a:pos x="47" y="18"/>
              </a:cxn>
              <a:cxn ang="0">
                <a:pos x="51" y="24"/>
              </a:cxn>
              <a:cxn ang="0">
                <a:pos x="51" y="30"/>
              </a:cxn>
              <a:cxn ang="0">
                <a:pos x="51" y="36"/>
              </a:cxn>
              <a:cxn ang="0">
                <a:pos x="47" y="42"/>
              </a:cxn>
              <a:cxn ang="0">
                <a:pos x="41" y="44"/>
              </a:cxn>
              <a:cxn ang="0">
                <a:pos x="33" y="46"/>
              </a:cxn>
              <a:cxn ang="0">
                <a:pos x="25" y="44"/>
              </a:cxn>
              <a:cxn ang="0">
                <a:pos x="18" y="42"/>
              </a:cxn>
              <a:cxn ang="0">
                <a:pos x="14" y="36"/>
              </a:cxn>
              <a:cxn ang="0">
                <a:pos x="14" y="32"/>
              </a:cxn>
              <a:cxn ang="0">
                <a:pos x="16" y="24"/>
              </a:cxn>
              <a:cxn ang="0">
                <a:pos x="20" y="20"/>
              </a:cxn>
              <a:cxn ang="0">
                <a:pos x="18" y="2"/>
              </a:cxn>
              <a:cxn ang="0">
                <a:pos x="12" y="4"/>
              </a:cxn>
              <a:cxn ang="0">
                <a:pos x="8" y="6"/>
              </a:cxn>
              <a:cxn ang="0">
                <a:pos x="4" y="10"/>
              </a:cxn>
              <a:cxn ang="0">
                <a:pos x="2" y="16"/>
              </a:cxn>
              <a:cxn ang="0">
                <a:pos x="0" y="22"/>
              </a:cxn>
              <a:cxn ang="0">
                <a:pos x="0" y="30"/>
              </a:cxn>
              <a:cxn ang="0">
                <a:pos x="0" y="40"/>
              </a:cxn>
              <a:cxn ang="0">
                <a:pos x="2" y="48"/>
              </a:cxn>
              <a:cxn ang="0">
                <a:pos x="8" y="56"/>
              </a:cxn>
              <a:cxn ang="0">
                <a:pos x="14" y="60"/>
              </a:cxn>
              <a:cxn ang="0">
                <a:pos x="22" y="64"/>
              </a:cxn>
              <a:cxn ang="0">
                <a:pos x="33" y="64"/>
              </a:cxn>
              <a:cxn ang="0">
                <a:pos x="43" y="64"/>
              </a:cxn>
              <a:cxn ang="0">
                <a:pos x="51" y="60"/>
              </a:cxn>
              <a:cxn ang="0">
                <a:pos x="57" y="56"/>
              </a:cxn>
              <a:cxn ang="0">
                <a:pos x="61" y="50"/>
              </a:cxn>
              <a:cxn ang="0">
                <a:pos x="65" y="42"/>
              </a:cxn>
              <a:cxn ang="0">
                <a:pos x="65" y="32"/>
              </a:cxn>
              <a:cxn ang="0">
                <a:pos x="65" y="22"/>
              </a:cxn>
              <a:cxn ang="0">
                <a:pos x="63" y="16"/>
              </a:cxn>
              <a:cxn ang="0">
                <a:pos x="61" y="8"/>
              </a:cxn>
              <a:cxn ang="0">
                <a:pos x="55" y="0"/>
              </a:cxn>
              <a:cxn ang="0">
                <a:pos x="29" y="0"/>
              </a:cxn>
              <a:cxn ang="0">
                <a:pos x="29" y="30"/>
              </a:cxn>
              <a:cxn ang="0">
                <a:pos x="41" y="30"/>
              </a:cxn>
              <a:cxn ang="0">
                <a:pos x="41" y="20"/>
              </a:cxn>
              <a:cxn ang="0">
                <a:pos x="41" y="18"/>
              </a:cxn>
            </a:cxnLst>
            <a:rect l="0" t="0" r="r" b="b"/>
            <a:pathLst>
              <a:path w="65" h="64">
                <a:moveTo>
                  <a:pt x="41" y="18"/>
                </a:moveTo>
                <a:lnTo>
                  <a:pt x="47" y="18"/>
                </a:lnTo>
                <a:lnTo>
                  <a:pt x="51" y="24"/>
                </a:lnTo>
                <a:lnTo>
                  <a:pt x="51" y="30"/>
                </a:lnTo>
                <a:lnTo>
                  <a:pt x="51" y="36"/>
                </a:lnTo>
                <a:lnTo>
                  <a:pt x="47" y="42"/>
                </a:lnTo>
                <a:lnTo>
                  <a:pt x="41" y="44"/>
                </a:lnTo>
                <a:lnTo>
                  <a:pt x="33" y="46"/>
                </a:lnTo>
                <a:lnTo>
                  <a:pt x="25" y="44"/>
                </a:lnTo>
                <a:lnTo>
                  <a:pt x="18" y="42"/>
                </a:lnTo>
                <a:lnTo>
                  <a:pt x="14" y="36"/>
                </a:lnTo>
                <a:lnTo>
                  <a:pt x="14" y="32"/>
                </a:lnTo>
                <a:lnTo>
                  <a:pt x="16" y="24"/>
                </a:lnTo>
                <a:lnTo>
                  <a:pt x="20" y="20"/>
                </a:lnTo>
                <a:lnTo>
                  <a:pt x="18" y="2"/>
                </a:lnTo>
                <a:lnTo>
                  <a:pt x="12" y="4"/>
                </a:lnTo>
                <a:lnTo>
                  <a:pt x="8" y="6"/>
                </a:lnTo>
                <a:lnTo>
                  <a:pt x="4" y="10"/>
                </a:lnTo>
                <a:lnTo>
                  <a:pt x="2" y="16"/>
                </a:lnTo>
                <a:lnTo>
                  <a:pt x="0" y="22"/>
                </a:lnTo>
                <a:lnTo>
                  <a:pt x="0" y="30"/>
                </a:lnTo>
                <a:lnTo>
                  <a:pt x="0" y="40"/>
                </a:lnTo>
                <a:lnTo>
                  <a:pt x="2" y="48"/>
                </a:lnTo>
                <a:lnTo>
                  <a:pt x="8" y="56"/>
                </a:lnTo>
                <a:lnTo>
                  <a:pt x="14" y="60"/>
                </a:lnTo>
                <a:lnTo>
                  <a:pt x="22" y="64"/>
                </a:lnTo>
                <a:lnTo>
                  <a:pt x="33" y="64"/>
                </a:lnTo>
                <a:lnTo>
                  <a:pt x="43" y="64"/>
                </a:lnTo>
                <a:lnTo>
                  <a:pt x="51" y="60"/>
                </a:lnTo>
                <a:lnTo>
                  <a:pt x="57" y="56"/>
                </a:lnTo>
                <a:lnTo>
                  <a:pt x="61" y="50"/>
                </a:lnTo>
                <a:lnTo>
                  <a:pt x="65" y="42"/>
                </a:lnTo>
                <a:lnTo>
                  <a:pt x="65" y="32"/>
                </a:lnTo>
                <a:lnTo>
                  <a:pt x="65" y="22"/>
                </a:lnTo>
                <a:lnTo>
                  <a:pt x="63" y="16"/>
                </a:lnTo>
                <a:lnTo>
                  <a:pt x="61" y="8"/>
                </a:lnTo>
                <a:lnTo>
                  <a:pt x="55" y="0"/>
                </a:lnTo>
                <a:lnTo>
                  <a:pt x="29" y="0"/>
                </a:lnTo>
                <a:lnTo>
                  <a:pt x="29" y="30"/>
                </a:lnTo>
                <a:lnTo>
                  <a:pt x="41" y="30"/>
                </a:lnTo>
                <a:lnTo>
                  <a:pt x="41" y="20"/>
                </a:lnTo>
                <a:lnTo>
                  <a:pt x="41" y="18"/>
                </a:lnTo>
                <a:close/>
              </a:path>
            </a:pathLst>
          </a:custGeom>
          <a:solidFill>
            <a:srgbClr val="231F20"/>
          </a:solidFill>
          <a:ln w="9525">
            <a:noFill/>
            <a:round/>
            <a:headEnd/>
            <a:tailEnd/>
          </a:ln>
        </p:spPr>
        <p:txBody>
          <a:bodyPr/>
          <a:lstStyle/>
          <a:p>
            <a:endParaRPr lang="en-US"/>
          </a:p>
        </p:txBody>
      </p:sp>
      <p:sp>
        <p:nvSpPr>
          <p:cNvPr id="52252" name="Freeform 28"/>
          <p:cNvSpPr>
            <a:spLocks/>
          </p:cNvSpPr>
          <p:nvPr/>
        </p:nvSpPr>
        <p:spPr bwMode="auto">
          <a:xfrm>
            <a:off x="4532313" y="3187700"/>
            <a:ext cx="103187" cy="28575"/>
          </a:xfrm>
          <a:custGeom>
            <a:avLst/>
            <a:gdLst/>
            <a:ahLst/>
            <a:cxnLst>
              <a:cxn ang="0">
                <a:pos x="65" y="18"/>
              </a:cxn>
              <a:cxn ang="0">
                <a:pos x="65" y="0"/>
              </a:cxn>
              <a:cxn ang="0">
                <a:pos x="0" y="0"/>
              </a:cxn>
              <a:cxn ang="0">
                <a:pos x="0" y="18"/>
              </a:cxn>
              <a:cxn ang="0">
                <a:pos x="63" y="18"/>
              </a:cxn>
              <a:cxn ang="0">
                <a:pos x="65" y="18"/>
              </a:cxn>
            </a:cxnLst>
            <a:rect l="0" t="0" r="r" b="b"/>
            <a:pathLst>
              <a:path w="65" h="18">
                <a:moveTo>
                  <a:pt x="65" y="18"/>
                </a:moveTo>
                <a:lnTo>
                  <a:pt x="65" y="0"/>
                </a:lnTo>
                <a:lnTo>
                  <a:pt x="0" y="0"/>
                </a:lnTo>
                <a:lnTo>
                  <a:pt x="0" y="18"/>
                </a:lnTo>
                <a:lnTo>
                  <a:pt x="63" y="18"/>
                </a:lnTo>
                <a:lnTo>
                  <a:pt x="65" y="18"/>
                </a:lnTo>
                <a:close/>
              </a:path>
            </a:pathLst>
          </a:custGeom>
          <a:solidFill>
            <a:srgbClr val="231F20"/>
          </a:solidFill>
          <a:ln w="9525">
            <a:noFill/>
            <a:round/>
            <a:headEnd/>
            <a:tailEnd/>
          </a:ln>
        </p:spPr>
        <p:txBody>
          <a:bodyPr/>
          <a:lstStyle/>
          <a:p>
            <a:endParaRPr lang="en-US"/>
          </a:p>
        </p:txBody>
      </p:sp>
      <p:sp>
        <p:nvSpPr>
          <p:cNvPr id="52253" name="Freeform 29"/>
          <p:cNvSpPr>
            <a:spLocks/>
          </p:cNvSpPr>
          <p:nvPr/>
        </p:nvSpPr>
        <p:spPr bwMode="auto">
          <a:xfrm>
            <a:off x="4560888" y="3092450"/>
            <a:ext cx="103187" cy="85725"/>
          </a:xfrm>
          <a:custGeom>
            <a:avLst/>
            <a:gdLst/>
            <a:ahLst/>
            <a:cxnLst>
              <a:cxn ang="0">
                <a:pos x="47" y="34"/>
              </a:cxn>
              <a:cxn ang="0">
                <a:pos x="51" y="38"/>
              </a:cxn>
              <a:cxn ang="0">
                <a:pos x="53" y="42"/>
              </a:cxn>
              <a:cxn ang="0">
                <a:pos x="51" y="52"/>
              </a:cxn>
              <a:cxn ang="0">
                <a:pos x="65" y="50"/>
              </a:cxn>
              <a:cxn ang="0">
                <a:pos x="65" y="38"/>
              </a:cxn>
              <a:cxn ang="0">
                <a:pos x="65" y="30"/>
              </a:cxn>
              <a:cxn ang="0">
                <a:pos x="61" y="24"/>
              </a:cxn>
              <a:cxn ang="0">
                <a:pos x="57" y="22"/>
              </a:cxn>
              <a:cxn ang="0">
                <a:pos x="49" y="18"/>
              </a:cxn>
              <a:cxn ang="0">
                <a:pos x="0" y="0"/>
              </a:cxn>
              <a:cxn ang="0">
                <a:pos x="0" y="18"/>
              </a:cxn>
              <a:cxn ang="0">
                <a:pos x="31" y="26"/>
              </a:cxn>
              <a:cxn ang="0">
                <a:pos x="0" y="36"/>
              </a:cxn>
              <a:cxn ang="0">
                <a:pos x="0" y="54"/>
              </a:cxn>
              <a:cxn ang="0">
                <a:pos x="45" y="34"/>
              </a:cxn>
              <a:cxn ang="0">
                <a:pos x="47" y="34"/>
              </a:cxn>
            </a:cxnLst>
            <a:rect l="0" t="0" r="r" b="b"/>
            <a:pathLst>
              <a:path w="65" h="54">
                <a:moveTo>
                  <a:pt x="47" y="34"/>
                </a:moveTo>
                <a:lnTo>
                  <a:pt x="51" y="38"/>
                </a:lnTo>
                <a:lnTo>
                  <a:pt x="53" y="42"/>
                </a:lnTo>
                <a:lnTo>
                  <a:pt x="51" y="52"/>
                </a:lnTo>
                <a:lnTo>
                  <a:pt x="65" y="50"/>
                </a:lnTo>
                <a:lnTo>
                  <a:pt x="65" y="38"/>
                </a:lnTo>
                <a:lnTo>
                  <a:pt x="65" y="30"/>
                </a:lnTo>
                <a:lnTo>
                  <a:pt x="61" y="24"/>
                </a:lnTo>
                <a:lnTo>
                  <a:pt x="57" y="22"/>
                </a:lnTo>
                <a:lnTo>
                  <a:pt x="49" y="18"/>
                </a:lnTo>
                <a:lnTo>
                  <a:pt x="0" y="0"/>
                </a:lnTo>
                <a:lnTo>
                  <a:pt x="0" y="18"/>
                </a:lnTo>
                <a:lnTo>
                  <a:pt x="31" y="26"/>
                </a:lnTo>
                <a:lnTo>
                  <a:pt x="0" y="36"/>
                </a:lnTo>
                <a:lnTo>
                  <a:pt x="0" y="54"/>
                </a:lnTo>
                <a:lnTo>
                  <a:pt x="45" y="34"/>
                </a:lnTo>
                <a:lnTo>
                  <a:pt x="47" y="34"/>
                </a:lnTo>
                <a:close/>
              </a:path>
            </a:pathLst>
          </a:custGeom>
          <a:solidFill>
            <a:srgbClr val="231F20"/>
          </a:solidFill>
          <a:ln w="9525">
            <a:noFill/>
            <a:round/>
            <a:headEnd/>
            <a:tailEnd/>
          </a:ln>
        </p:spPr>
        <p:txBody>
          <a:bodyPr/>
          <a:lstStyle/>
          <a:p>
            <a:endParaRPr lang="en-US"/>
          </a:p>
        </p:txBody>
      </p:sp>
      <p:sp>
        <p:nvSpPr>
          <p:cNvPr id="52254" name="Freeform 30"/>
          <p:cNvSpPr>
            <a:spLocks/>
          </p:cNvSpPr>
          <p:nvPr/>
        </p:nvSpPr>
        <p:spPr bwMode="auto">
          <a:xfrm>
            <a:off x="4557713" y="3003550"/>
            <a:ext cx="77787" cy="85725"/>
          </a:xfrm>
          <a:custGeom>
            <a:avLst/>
            <a:gdLst/>
            <a:ahLst/>
            <a:cxnLst>
              <a:cxn ang="0">
                <a:pos x="37" y="20"/>
              </a:cxn>
              <a:cxn ang="0">
                <a:pos x="37" y="26"/>
              </a:cxn>
              <a:cxn ang="0">
                <a:pos x="37" y="30"/>
              </a:cxn>
              <a:cxn ang="0">
                <a:pos x="35" y="34"/>
              </a:cxn>
              <a:cxn ang="0">
                <a:pos x="31" y="36"/>
              </a:cxn>
              <a:cxn ang="0">
                <a:pos x="27" y="36"/>
              </a:cxn>
              <a:cxn ang="0">
                <a:pos x="21" y="36"/>
              </a:cxn>
              <a:cxn ang="0">
                <a:pos x="17" y="32"/>
              </a:cxn>
              <a:cxn ang="0">
                <a:pos x="15" y="30"/>
              </a:cxn>
              <a:cxn ang="0">
                <a:pos x="13" y="26"/>
              </a:cxn>
              <a:cxn ang="0">
                <a:pos x="15" y="20"/>
              </a:cxn>
              <a:cxn ang="0">
                <a:pos x="19" y="18"/>
              </a:cxn>
              <a:cxn ang="0">
                <a:pos x="17" y="2"/>
              </a:cxn>
              <a:cxn ang="0">
                <a:pos x="11" y="4"/>
              </a:cxn>
              <a:cxn ang="0">
                <a:pos x="4" y="10"/>
              </a:cxn>
              <a:cxn ang="0">
                <a:pos x="2" y="16"/>
              </a:cxn>
              <a:cxn ang="0">
                <a:pos x="0" y="26"/>
              </a:cxn>
              <a:cxn ang="0">
                <a:pos x="2" y="34"/>
              </a:cxn>
              <a:cxn ang="0">
                <a:pos x="2" y="40"/>
              </a:cxn>
              <a:cxn ang="0">
                <a:pos x="9" y="46"/>
              </a:cxn>
              <a:cxn ang="0">
                <a:pos x="15" y="50"/>
              </a:cxn>
              <a:cxn ang="0">
                <a:pos x="19" y="52"/>
              </a:cxn>
              <a:cxn ang="0">
                <a:pos x="25" y="54"/>
              </a:cxn>
              <a:cxn ang="0">
                <a:pos x="31" y="52"/>
              </a:cxn>
              <a:cxn ang="0">
                <a:pos x="37" y="52"/>
              </a:cxn>
              <a:cxn ang="0">
                <a:pos x="43" y="46"/>
              </a:cxn>
              <a:cxn ang="0">
                <a:pos x="49" y="38"/>
              </a:cxn>
              <a:cxn ang="0">
                <a:pos x="49" y="26"/>
              </a:cxn>
              <a:cxn ang="0">
                <a:pos x="49" y="18"/>
              </a:cxn>
              <a:cxn ang="0">
                <a:pos x="47" y="12"/>
              </a:cxn>
              <a:cxn ang="0">
                <a:pos x="41" y="4"/>
              </a:cxn>
              <a:cxn ang="0">
                <a:pos x="33" y="0"/>
              </a:cxn>
              <a:cxn ang="0">
                <a:pos x="31" y="16"/>
              </a:cxn>
              <a:cxn ang="0">
                <a:pos x="35" y="20"/>
              </a:cxn>
              <a:cxn ang="0">
                <a:pos x="37" y="20"/>
              </a:cxn>
            </a:cxnLst>
            <a:rect l="0" t="0" r="r" b="b"/>
            <a:pathLst>
              <a:path w="49" h="54">
                <a:moveTo>
                  <a:pt x="37" y="20"/>
                </a:moveTo>
                <a:lnTo>
                  <a:pt x="37" y="26"/>
                </a:lnTo>
                <a:lnTo>
                  <a:pt x="37" y="30"/>
                </a:lnTo>
                <a:lnTo>
                  <a:pt x="35" y="34"/>
                </a:lnTo>
                <a:lnTo>
                  <a:pt x="31" y="36"/>
                </a:lnTo>
                <a:lnTo>
                  <a:pt x="27" y="36"/>
                </a:lnTo>
                <a:lnTo>
                  <a:pt x="21" y="36"/>
                </a:lnTo>
                <a:lnTo>
                  <a:pt x="17" y="32"/>
                </a:lnTo>
                <a:lnTo>
                  <a:pt x="15" y="30"/>
                </a:lnTo>
                <a:lnTo>
                  <a:pt x="13" y="26"/>
                </a:lnTo>
                <a:lnTo>
                  <a:pt x="15" y="20"/>
                </a:lnTo>
                <a:lnTo>
                  <a:pt x="19" y="18"/>
                </a:lnTo>
                <a:lnTo>
                  <a:pt x="17" y="2"/>
                </a:lnTo>
                <a:lnTo>
                  <a:pt x="11" y="4"/>
                </a:lnTo>
                <a:lnTo>
                  <a:pt x="4" y="10"/>
                </a:lnTo>
                <a:lnTo>
                  <a:pt x="2" y="16"/>
                </a:lnTo>
                <a:lnTo>
                  <a:pt x="0" y="26"/>
                </a:lnTo>
                <a:lnTo>
                  <a:pt x="2" y="34"/>
                </a:lnTo>
                <a:lnTo>
                  <a:pt x="2" y="40"/>
                </a:lnTo>
                <a:lnTo>
                  <a:pt x="9" y="46"/>
                </a:lnTo>
                <a:lnTo>
                  <a:pt x="15" y="50"/>
                </a:lnTo>
                <a:lnTo>
                  <a:pt x="19" y="52"/>
                </a:lnTo>
                <a:lnTo>
                  <a:pt x="25" y="54"/>
                </a:lnTo>
                <a:lnTo>
                  <a:pt x="31" y="52"/>
                </a:lnTo>
                <a:lnTo>
                  <a:pt x="37" y="52"/>
                </a:lnTo>
                <a:lnTo>
                  <a:pt x="43" y="46"/>
                </a:lnTo>
                <a:lnTo>
                  <a:pt x="49" y="38"/>
                </a:lnTo>
                <a:lnTo>
                  <a:pt x="49" y="26"/>
                </a:lnTo>
                <a:lnTo>
                  <a:pt x="49" y="18"/>
                </a:lnTo>
                <a:lnTo>
                  <a:pt x="47" y="12"/>
                </a:lnTo>
                <a:lnTo>
                  <a:pt x="41" y="4"/>
                </a:lnTo>
                <a:lnTo>
                  <a:pt x="33" y="0"/>
                </a:lnTo>
                <a:lnTo>
                  <a:pt x="31" y="16"/>
                </a:lnTo>
                <a:lnTo>
                  <a:pt x="35" y="20"/>
                </a:lnTo>
                <a:lnTo>
                  <a:pt x="37" y="20"/>
                </a:lnTo>
                <a:close/>
              </a:path>
            </a:pathLst>
          </a:custGeom>
          <a:solidFill>
            <a:srgbClr val="231F20"/>
          </a:solidFill>
          <a:ln w="9525">
            <a:noFill/>
            <a:round/>
            <a:headEnd/>
            <a:tailEnd/>
          </a:ln>
        </p:spPr>
        <p:txBody>
          <a:bodyPr/>
          <a:lstStyle/>
          <a:p>
            <a:endParaRPr lang="en-US"/>
          </a:p>
        </p:txBody>
      </p:sp>
      <p:sp>
        <p:nvSpPr>
          <p:cNvPr id="52255" name="Freeform 31"/>
          <p:cNvSpPr>
            <a:spLocks/>
          </p:cNvSpPr>
          <p:nvPr/>
        </p:nvSpPr>
        <p:spPr bwMode="auto">
          <a:xfrm>
            <a:off x="4557713" y="2911475"/>
            <a:ext cx="77787" cy="82550"/>
          </a:xfrm>
          <a:custGeom>
            <a:avLst/>
            <a:gdLst/>
            <a:ahLst/>
            <a:cxnLst>
              <a:cxn ang="0">
                <a:pos x="43" y="44"/>
              </a:cxn>
              <a:cxn ang="0">
                <a:pos x="49" y="36"/>
              </a:cxn>
              <a:cxn ang="0">
                <a:pos x="49" y="26"/>
              </a:cxn>
              <a:cxn ang="0">
                <a:pos x="47" y="16"/>
              </a:cxn>
              <a:cxn ang="0">
                <a:pos x="43" y="6"/>
              </a:cxn>
              <a:cxn ang="0">
                <a:pos x="35" y="2"/>
              </a:cxn>
              <a:cxn ang="0">
                <a:pos x="25" y="0"/>
              </a:cxn>
              <a:cxn ang="0">
                <a:pos x="17" y="2"/>
              </a:cxn>
              <a:cxn ang="0">
                <a:pos x="9" y="6"/>
              </a:cxn>
              <a:cxn ang="0">
                <a:pos x="6" y="10"/>
              </a:cxn>
              <a:cxn ang="0">
                <a:pos x="2" y="14"/>
              </a:cxn>
              <a:cxn ang="0">
                <a:pos x="0" y="26"/>
              </a:cxn>
              <a:cxn ang="0">
                <a:pos x="2" y="38"/>
              </a:cxn>
              <a:cxn ang="0">
                <a:pos x="9" y="46"/>
              </a:cxn>
              <a:cxn ang="0">
                <a:pos x="17" y="50"/>
              </a:cxn>
              <a:cxn ang="0">
                <a:pos x="25" y="52"/>
              </a:cxn>
              <a:cxn ang="0">
                <a:pos x="35" y="50"/>
              </a:cxn>
              <a:cxn ang="0">
                <a:pos x="41" y="44"/>
              </a:cxn>
              <a:cxn ang="0">
                <a:pos x="43" y="44"/>
              </a:cxn>
              <a:cxn ang="0">
                <a:pos x="17" y="32"/>
              </a:cxn>
              <a:cxn ang="0">
                <a:pos x="15" y="30"/>
              </a:cxn>
              <a:cxn ang="0">
                <a:pos x="13" y="26"/>
              </a:cxn>
              <a:cxn ang="0">
                <a:pos x="15" y="22"/>
              </a:cxn>
              <a:cxn ang="0">
                <a:pos x="17" y="20"/>
              </a:cxn>
              <a:cxn ang="0">
                <a:pos x="21" y="18"/>
              </a:cxn>
              <a:cxn ang="0">
                <a:pos x="25" y="18"/>
              </a:cxn>
              <a:cxn ang="0">
                <a:pos x="31" y="18"/>
              </a:cxn>
              <a:cxn ang="0">
                <a:pos x="35" y="20"/>
              </a:cxn>
              <a:cxn ang="0">
                <a:pos x="37" y="22"/>
              </a:cxn>
              <a:cxn ang="0">
                <a:pos x="37" y="26"/>
              </a:cxn>
              <a:cxn ang="0">
                <a:pos x="37" y="30"/>
              </a:cxn>
              <a:cxn ang="0">
                <a:pos x="35" y="32"/>
              </a:cxn>
              <a:cxn ang="0">
                <a:pos x="31" y="34"/>
              </a:cxn>
              <a:cxn ang="0">
                <a:pos x="25" y="34"/>
              </a:cxn>
              <a:cxn ang="0">
                <a:pos x="21" y="34"/>
              </a:cxn>
              <a:cxn ang="0">
                <a:pos x="17" y="32"/>
              </a:cxn>
              <a:cxn ang="0">
                <a:pos x="43" y="44"/>
              </a:cxn>
            </a:cxnLst>
            <a:rect l="0" t="0" r="r" b="b"/>
            <a:pathLst>
              <a:path w="49" h="52">
                <a:moveTo>
                  <a:pt x="43" y="44"/>
                </a:moveTo>
                <a:lnTo>
                  <a:pt x="49" y="36"/>
                </a:lnTo>
                <a:lnTo>
                  <a:pt x="49" y="26"/>
                </a:lnTo>
                <a:lnTo>
                  <a:pt x="47" y="16"/>
                </a:lnTo>
                <a:lnTo>
                  <a:pt x="43" y="6"/>
                </a:lnTo>
                <a:lnTo>
                  <a:pt x="35" y="2"/>
                </a:lnTo>
                <a:lnTo>
                  <a:pt x="25" y="0"/>
                </a:lnTo>
                <a:lnTo>
                  <a:pt x="17" y="2"/>
                </a:lnTo>
                <a:lnTo>
                  <a:pt x="9" y="6"/>
                </a:lnTo>
                <a:lnTo>
                  <a:pt x="6" y="10"/>
                </a:lnTo>
                <a:lnTo>
                  <a:pt x="2" y="14"/>
                </a:lnTo>
                <a:lnTo>
                  <a:pt x="0" y="26"/>
                </a:lnTo>
                <a:lnTo>
                  <a:pt x="2" y="38"/>
                </a:lnTo>
                <a:lnTo>
                  <a:pt x="9" y="46"/>
                </a:lnTo>
                <a:lnTo>
                  <a:pt x="17" y="50"/>
                </a:lnTo>
                <a:lnTo>
                  <a:pt x="25" y="52"/>
                </a:lnTo>
                <a:lnTo>
                  <a:pt x="35" y="50"/>
                </a:lnTo>
                <a:lnTo>
                  <a:pt x="41" y="44"/>
                </a:lnTo>
                <a:lnTo>
                  <a:pt x="43" y="44"/>
                </a:lnTo>
                <a:lnTo>
                  <a:pt x="17" y="32"/>
                </a:lnTo>
                <a:lnTo>
                  <a:pt x="15" y="30"/>
                </a:lnTo>
                <a:lnTo>
                  <a:pt x="13" y="26"/>
                </a:lnTo>
                <a:lnTo>
                  <a:pt x="15" y="22"/>
                </a:lnTo>
                <a:lnTo>
                  <a:pt x="17" y="20"/>
                </a:lnTo>
                <a:lnTo>
                  <a:pt x="21" y="18"/>
                </a:lnTo>
                <a:lnTo>
                  <a:pt x="25" y="18"/>
                </a:lnTo>
                <a:lnTo>
                  <a:pt x="31" y="18"/>
                </a:lnTo>
                <a:lnTo>
                  <a:pt x="35" y="20"/>
                </a:lnTo>
                <a:lnTo>
                  <a:pt x="37" y="22"/>
                </a:lnTo>
                <a:lnTo>
                  <a:pt x="37" y="26"/>
                </a:lnTo>
                <a:lnTo>
                  <a:pt x="37" y="30"/>
                </a:lnTo>
                <a:lnTo>
                  <a:pt x="35" y="32"/>
                </a:lnTo>
                <a:lnTo>
                  <a:pt x="31" y="34"/>
                </a:lnTo>
                <a:lnTo>
                  <a:pt x="25" y="34"/>
                </a:lnTo>
                <a:lnTo>
                  <a:pt x="21" y="34"/>
                </a:lnTo>
                <a:lnTo>
                  <a:pt x="17" y="32"/>
                </a:lnTo>
                <a:lnTo>
                  <a:pt x="43" y="44"/>
                </a:lnTo>
                <a:close/>
              </a:path>
            </a:pathLst>
          </a:custGeom>
          <a:solidFill>
            <a:srgbClr val="231F20"/>
          </a:solidFill>
          <a:ln w="9525">
            <a:noFill/>
            <a:round/>
            <a:headEnd/>
            <a:tailEnd/>
          </a:ln>
        </p:spPr>
        <p:txBody>
          <a:bodyPr/>
          <a:lstStyle/>
          <a:p>
            <a:endParaRPr lang="en-US"/>
          </a:p>
        </p:txBody>
      </p:sp>
      <p:sp>
        <p:nvSpPr>
          <p:cNvPr id="52256" name="Freeform 32"/>
          <p:cNvSpPr>
            <a:spLocks/>
          </p:cNvSpPr>
          <p:nvPr/>
        </p:nvSpPr>
        <p:spPr bwMode="auto">
          <a:xfrm>
            <a:off x="4532313" y="2870200"/>
            <a:ext cx="103187" cy="25400"/>
          </a:xfrm>
          <a:custGeom>
            <a:avLst/>
            <a:gdLst/>
            <a:ahLst/>
            <a:cxnLst>
              <a:cxn ang="0">
                <a:pos x="65" y="16"/>
              </a:cxn>
              <a:cxn ang="0">
                <a:pos x="65" y="0"/>
              </a:cxn>
              <a:cxn ang="0">
                <a:pos x="0" y="0"/>
              </a:cxn>
              <a:cxn ang="0">
                <a:pos x="0" y="16"/>
              </a:cxn>
              <a:cxn ang="0">
                <a:pos x="63" y="16"/>
              </a:cxn>
              <a:cxn ang="0">
                <a:pos x="65" y="16"/>
              </a:cxn>
            </a:cxnLst>
            <a:rect l="0" t="0" r="r" b="b"/>
            <a:pathLst>
              <a:path w="65" h="16">
                <a:moveTo>
                  <a:pt x="65" y="16"/>
                </a:moveTo>
                <a:lnTo>
                  <a:pt x="65" y="0"/>
                </a:lnTo>
                <a:lnTo>
                  <a:pt x="0" y="0"/>
                </a:lnTo>
                <a:lnTo>
                  <a:pt x="0" y="16"/>
                </a:lnTo>
                <a:lnTo>
                  <a:pt x="63" y="16"/>
                </a:lnTo>
                <a:lnTo>
                  <a:pt x="65" y="16"/>
                </a:lnTo>
                <a:close/>
              </a:path>
            </a:pathLst>
          </a:custGeom>
          <a:solidFill>
            <a:srgbClr val="231F20"/>
          </a:solidFill>
          <a:ln w="9525">
            <a:noFill/>
            <a:round/>
            <a:headEnd/>
            <a:tailEnd/>
          </a:ln>
        </p:spPr>
        <p:txBody>
          <a:bodyPr/>
          <a:lstStyle/>
          <a:p>
            <a:endParaRPr lang="en-US"/>
          </a:p>
        </p:txBody>
      </p:sp>
      <p:sp>
        <p:nvSpPr>
          <p:cNvPr id="52257" name="Freeform 33"/>
          <p:cNvSpPr>
            <a:spLocks/>
          </p:cNvSpPr>
          <p:nvPr/>
        </p:nvSpPr>
        <p:spPr bwMode="auto">
          <a:xfrm>
            <a:off x="4560888" y="2774950"/>
            <a:ext cx="103187" cy="85725"/>
          </a:xfrm>
          <a:custGeom>
            <a:avLst/>
            <a:gdLst/>
            <a:ahLst/>
            <a:cxnLst>
              <a:cxn ang="0">
                <a:pos x="47" y="34"/>
              </a:cxn>
              <a:cxn ang="0">
                <a:pos x="51" y="38"/>
              </a:cxn>
              <a:cxn ang="0">
                <a:pos x="53" y="42"/>
              </a:cxn>
              <a:cxn ang="0">
                <a:pos x="51" y="50"/>
              </a:cxn>
              <a:cxn ang="0">
                <a:pos x="65" y="50"/>
              </a:cxn>
              <a:cxn ang="0">
                <a:pos x="65" y="38"/>
              </a:cxn>
              <a:cxn ang="0">
                <a:pos x="65" y="30"/>
              </a:cxn>
              <a:cxn ang="0">
                <a:pos x="61" y="24"/>
              </a:cxn>
              <a:cxn ang="0">
                <a:pos x="57" y="20"/>
              </a:cxn>
              <a:cxn ang="0">
                <a:pos x="49" y="18"/>
              </a:cxn>
              <a:cxn ang="0">
                <a:pos x="0" y="0"/>
              </a:cxn>
              <a:cxn ang="0">
                <a:pos x="0" y="16"/>
              </a:cxn>
              <a:cxn ang="0">
                <a:pos x="31" y="26"/>
              </a:cxn>
              <a:cxn ang="0">
                <a:pos x="0" y="34"/>
              </a:cxn>
              <a:cxn ang="0">
                <a:pos x="0" y="54"/>
              </a:cxn>
              <a:cxn ang="0">
                <a:pos x="45" y="34"/>
              </a:cxn>
              <a:cxn ang="0">
                <a:pos x="47" y="34"/>
              </a:cxn>
            </a:cxnLst>
            <a:rect l="0" t="0" r="r" b="b"/>
            <a:pathLst>
              <a:path w="65" h="54">
                <a:moveTo>
                  <a:pt x="47" y="34"/>
                </a:moveTo>
                <a:lnTo>
                  <a:pt x="51" y="38"/>
                </a:lnTo>
                <a:lnTo>
                  <a:pt x="53" y="42"/>
                </a:lnTo>
                <a:lnTo>
                  <a:pt x="51" y="50"/>
                </a:lnTo>
                <a:lnTo>
                  <a:pt x="65" y="50"/>
                </a:lnTo>
                <a:lnTo>
                  <a:pt x="65" y="38"/>
                </a:lnTo>
                <a:lnTo>
                  <a:pt x="65" y="30"/>
                </a:lnTo>
                <a:lnTo>
                  <a:pt x="61" y="24"/>
                </a:lnTo>
                <a:lnTo>
                  <a:pt x="57" y="20"/>
                </a:lnTo>
                <a:lnTo>
                  <a:pt x="49" y="18"/>
                </a:lnTo>
                <a:lnTo>
                  <a:pt x="0" y="0"/>
                </a:lnTo>
                <a:lnTo>
                  <a:pt x="0" y="16"/>
                </a:lnTo>
                <a:lnTo>
                  <a:pt x="31" y="26"/>
                </a:lnTo>
                <a:lnTo>
                  <a:pt x="0" y="34"/>
                </a:lnTo>
                <a:lnTo>
                  <a:pt x="0" y="54"/>
                </a:lnTo>
                <a:lnTo>
                  <a:pt x="45" y="34"/>
                </a:lnTo>
                <a:lnTo>
                  <a:pt x="47" y="34"/>
                </a:lnTo>
                <a:close/>
              </a:path>
            </a:pathLst>
          </a:custGeom>
          <a:solidFill>
            <a:srgbClr val="231F20"/>
          </a:solidFill>
          <a:ln w="9525">
            <a:noFill/>
            <a:round/>
            <a:headEnd/>
            <a:tailEnd/>
          </a:ln>
        </p:spPr>
        <p:txBody>
          <a:bodyPr/>
          <a:lstStyle/>
          <a:p>
            <a:endParaRPr lang="en-US"/>
          </a:p>
        </p:txBody>
      </p:sp>
      <p:sp>
        <p:nvSpPr>
          <p:cNvPr id="52258" name="Freeform 34"/>
          <p:cNvSpPr>
            <a:spLocks/>
          </p:cNvSpPr>
          <p:nvPr/>
        </p:nvSpPr>
        <p:spPr bwMode="auto">
          <a:xfrm>
            <a:off x="4557713" y="2695575"/>
            <a:ext cx="77787" cy="76200"/>
          </a:xfrm>
          <a:custGeom>
            <a:avLst/>
            <a:gdLst/>
            <a:ahLst/>
            <a:cxnLst>
              <a:cxn ang="0">
                <a:pos x="45" y="40"/>
              </a:cxn>
              <a:cxn ang="0">
                <a:pos x="49" y="34"/>
              </a:cxn>
              <a:cxn ang="0">
                <a:pos x="49" y="24"/>
              </a:cxn>
              <a:cxn ang="0">
                <a:pos x="49" y="16"/>
              </a:cxn>
              <a:cxn ang="0">
                <a:pos x="47" y="10"/>
              </a:cxn>
              <a:cxn ang="0">
                <a:pos x="45" y="4"/>
              </a:cxn>
              <a:cxn ang="0">
                <a:pos x="41" y="2"/>
              </a:cxn>
              <a:cxn ang="0">
                <a:pos x="33" y="0"/>
              </a:cxn>
              <a:cxn ang="0">
                <a:pos x="27" y="2"/>
              </a:cxn>
              <a:cxn ang="0">
                <a:pos x="23" y="4"/>
              </a:cxn>
              <a:cxn ang="0">
                <a:pos x="21" y="8"/>
              </a:cxn>
              <a:cxn ang="0">
                <a:pos x="19" y="20"/>
              </a:cxn>
              <a:cxn ang="0">
                <a:pos x="17" y="28"/>
              </a:cxn>
              <a:cxn ang="0">
                <a:pos x="15" y="30"/>
              </a:cxn>
              <a:cxn ang="0">
                <a:pos x="13" y="28"/>
              </a:cxn>
              <a:cxn ang="0">
                <a:pos x="11" y="24"/>
              </a:cxn>
              <a:cxn ang="0">
                <a:pos x="13" y="20"/>
              </a:cxn>
              <a:cxn ang="0">
                <a:pos x="15" y="18"/>
              </a:cxn>
              <a:cxn ang="0">
                <a:pos x="15" y="0"/>
              </a:cxn>
              <a:cxn ang="0">
                <a:pos x="6" y="4"/>
              </a:cxn>
              <a:cxn ang="0">
                <a:pos x="2" y="12"/>
              </a:cxn>
              <a:cxn ang="0">
                <a:pos x="0" y="24"/>
              </a:cxn>
              <a:cxn ang="0">
                <a:pos x="2" y="36"/>
              </a:cxn>
              <a:cxn ang="0">
                <a:pos x="4" y="40"/>
              </a:cxn>
              <a:cxn ang="0">
                <a:pos x="9" y="44"/>
              </a:cxn>
              <a:cxn ang="0">
                <a:pos x="11" y="46"/>
              </a:cxn>
              <a:cxn ang="0">
                <a:pos x="17" y="46"/>
              </a:cxn>
              <a:cxn ang="0">
                <a:pos x="21" y="46"/>
              </a:cxn>
              <a:cxn ang="0">
                <a:pos x="23" y="44"/>
              </a:cxn>
              <a:cxn ang="0">
                <a:pos x="29" y="38"/>
              </a:cxn>
              <a:cxn ang="0">
                <a:pos x="31" y="24"/>
              </a:cxn>
              <a:cxn ang="0">
                <a:pos x="33" y="18"/>
              </a:cxn>
              <a:cxn ang="0">
                <a:pos x="35" y="16"/>
              </a:cxn>
              <a:cxn ang="0">
                <a:pos x="39" y="16"/>
              </a:cxn>
              <a:cxn ang="0">
                <a:pos x="39" y="22"/>
              </a:cxn>
              <a:cxn ang="0">
                <a:pos x="39" y="28"/>
              </a:cxn>
              <a:cxn ang="0">
                <a:pos x="35" y="30"/>
              </a:cxn>
              <a:cxn ang="0">
                <a:pos x="35" y="48"/>
              </a:cxn>
              <a:cxn ang="0">
                <a:pos x="41" y="46"/>
              </a:cxn>
              <a:cxn ang="0">
                <a:pos x="43" y="40"/>
              </a:cxn>
              <a:cxn ang="0">
                <a:pos x="45" y="40"/>
              </a:cxn>
            </a:cxnLst>
            <a:rect l="0" t="0" r="r" b="b"/>
            <a:pathLst>
              <a:path w="49" h="48">
                <a:moveTo>
                  <a:pt x="45" y="40"/>
                </a:moveTo>
                <a:lnTo>
                  <a:pt x="49" y="34"/>
                </a:lnTo>
                <a:lnTo>
                  <a:pt x="49" y="24"/>
                </a:lnTo>
                <a:lnTo>
                  <a:pt x="49" y="16"/>
                </a:lnTo>
                <a:lnTo>
                  <a:pt x="47" y="10"/>
                </a:lnTo>
                <a:lnTo>
                  <a:pt x="45" y="4"/>
                </a:lnTo>
                <a:lnTo>
                  <a:pt x="41" y="2"/>
                </a:lnTo>
                <a:lnTo>
                  <a:pt x="33" y="0"/>
                </a:lnTo>
                <a:lnTo>
                  <a:pt x="27" y="2"/>
                </a:lnTo>
                <a:lnTo>
                  <a:pt x="23" y="4"/>
                </a:lnTo>
                <a:lnTo>
                  <a:pt x="21" y="8"/>
                </a:lnTo>
                <a:lnTo>
                  <a:pt x="19" y="20"/>
                </a:lnTo>
                <a:lnTo>
                  <a:pt x="17" y="28"/>
                </a:lnTo>
                <a:lnTo>
                  <a:pt x="15" y="30"/>
                </a:lnTo>
                <a:lnTo>
                  <a:pt x="13" y="28"/>
                </a:lnTo>
                <a:lnTo>
                  <a:pt x="11" y="24"/>
                </a:lnTo>
                <a:lnTo>
                  <a:pt x="13" y="20"/>
                </a:lnTo>
                <a:lnTo>
                  <a:pt x="15" y="18"/>
                </a:lnTo>
                <a:lnTo>
                  <a:pt x="15" y="0"/>
                </a:lnTo>
                <a:lnTo>
                  <a:pt x="6" y="4"/>
                </a:lnTo>
                <a:lnTo>
                  <a:pt x="2" y="12"/>
                </a:lnTo>
                <a:lnTo>
                  <a:pt x="0" y="24"/>
                </a:lnTo>
                <a:lnTo>
                  <a:pt x="2" y="36"/>
                </a:lnTo>
                <a:lnTo>
                  <a:pt x="4" y="40"/>
                </a:lnTo>
                <a:lnTo>
                  <a:pt x="9" y="44"/>
                </a:lnTo>
                <a:lnTo>
                  <a:pt x="11" y="46"/>
                </a:lnTo>
                <a:lnTo>
                  <a:pt x="17" y="46"/>
                </a:lnTo>
                <a:lnTo>
                  <a:pt x="21" y="46"/>
                </a:lnTo>
                <a:lnTo>
                  <a:pt x="23" y="44"/>
                </a:lnTo>
                <a:lnTo>
                  <a:pt x="29" y="38"/>
                </a:lnTo>
                <a:lnTo>
                  <a:pt x="31" y="24"/>
                </a:lnTo>
                <a:lnTo>
                  <a:pt x="33" y="18"/>
                </a:lnTo>
                <a:lnTo>
                  <a:pt x="35" y="16"/>
                </a:lnTo>
                <a:lnTo>
                  <a:pt x="39" y="16"/>
                </a:lnTo>
                <a:lnTo>
                  <a:pt x="39" y="22"/>
                </a:lnTo>
                <a:lnTo>
                  <a:pt x="39" y="28"/>
                </a:lnTo>
                <a:lnTo>
                  <a:pt x="35" y="30"/>
                </a:lnTo>
                <a:lnTo>
                  <a:pt x="35" y="48"/>
                </a:lnTo>
                <a:lnTo>
                  <a:pt x="41" y="46"/>
                </a:lnTo>
                <a:lnTo>
                  <a:pt x="43" y="40"/>
                </a:lnTo>
                <a:lnTo>
                  <a:pt x="45" y="40"/>
                </a:lnTo>
                <a:close/>
              </a:path>
            </a:pathLst>
          </a:custGeom>
          <a:solidFill>
            <a:srgbClr val="231F20"/>
          </a:solidFill>
          <a:ln w="9525">
            <a:noFill/>
            <a:round/>
            <a:headEnd/>
            <a:tailEnd/>
          </a:ln>
        </p:spPr>
        <p:txBody>
          <a:bodyPr/>
          <a:lstStyle/>
          <a:p>
            <a:endParaRPr lang="en-US"/>
          </a:p>
        </p:txBody>
      </p:sp>
      <p:sp>
        <p:nvSpPr>
          <p:cNvPr id="52259" name="Freeform 35"/>
          <p:cNvSpPr>
            <a:spLocks/>
          </p:cNvSpPr>
          <p:nvPr/>
        </p:nvSpPr>
        <p:spPr bwMode="auto">
          <a:xfrm>
            <a:off x="4532313" y="2651125"/>
            <a:ext cx="103187" cy="28575"/>
          </a:xfrm>
          <a:custGeom>
            <a:avLst/>
            <a:gdLst/>
            <a:ahLst/>
            <a:cxnLst>
              <a:cxn ang="0">
                <a:pos x="12" y="18"/>
              </a:cxn>
              <a:cxn ang="0">
                <a:pos x="12" y="0"/>
              </a:cxn>
              <a:cxn ang="0">
                <a:pos x="0" y="0"/>
              </a:cxn>
              <a:cxn ang="0">
                <a:pos x="0" y="18"/>
              </a:cxn>
              <a:cxn ang="0">
                <a:pos x="10" y="18"/>
              </a:cxn>
              <a:cxn ang="0">
                <a:pos x="12" y="18"/>
              </a:cxn>
              <a:cxn ang="0">
                <a:pos x="65" y="18"/>
              </a:cxn>
              <a:cxn ang="0">
                <a:pos x="65" y="0"/>
              </a:cxn>
              <a:cxn ang="0">
                <a:pos x="18" y="0"/>
              </a:cxn>
              <a:cxn ang="0">
                <a:pos x="18" y="18"/>
              </a:cxn>
              <a:cxn ang="0">
                <a:pos x="65" y="18"/>
              </a:cxn>
              <a:cxn ang="0">
                <a:pos x="12" y="18"/>
              </a:cxn>
            </a:cxnLst>
            <a:rect l="0" t="0" r="r" b="b"/>
            <a:pathLst>
              <a:path w="65" h="18">
                <a:moveTo>
                  <a:pt x="12" y="18"/>
                </a:moveTo>
                <a:lnTo>
                  <a:pt x="12" y="0"/>
                </a:lnTo>
                <a:lnTo>
                  <a:pt x="0" y="0"/>
                </a:lnTo>
                <a:lnTo>
                  <a:pt x="0" y="18"/>
                </a:lnTo>
                <a:lnTo>
                  <a:pt x="10" y="18"/>
                </a:lnTo>
                <a:lnTo>
                  <a:pt x="12" y="18"/>
                </a:lnTo>
                <a:lnTo>
                  <a:pt x="65" y="18"/>
                </a:lnTo>
                <a:lnTo>
                  <a:pt x="65" y="0"/>
                </a:lnTo>
                <a:lnTo>
                  <a:pt x="18" y="0"/>
                </a:lnTo>
                <a:lnTo>
                  <a:pt x="18" y="18"/>
                </a:lnTo>
                <a:lnTo>
                  <a:pt x="65" y="18"/>
                </a:lnTo>
                <a:lnTo>
                  <a:pt x="12" y="18"/>
                </a:lnTo>
                <a:close/>
              </a:path>
            </a:pathLst>
          </a:custGeom>
          <a:solidFill>
            <a:srgbClr val="231F20"/>
          </a:solidFill>
          <a:ln w="9525">
            <a:noFill/>
            <a:round/>
            <a:headEnd/>
            <a:tailEnd/>
          </a:ln>
        </p:spPr>
        <p:txBody>
          <a:bodyPr/>
          <a:lstStyle/>
          <a:p>
            <a:endParaRPr lang="en-US"/>
          </a:p>
        </p:txBody>
      </p:sp>
      <p:sp>
        <p:nvSpPr>
          <p:cNvPr id="52260" name="Freeform 36"/>
          <p:cNvSpPr>
            <a:spLocks/>
          </p:cNvSpPr>
          <p:nvPr/>
        </p:nvSpPr>
        <p:spPr bwMode="auto">
          <a:xfrm>
            <a:off x="4557713" y="2562225"/>
            <a:ext cx="77787" cy="76200"/>
          </a:xfrm>
          <a:custGeom>
            <a:avLst/>
            <a:gdLst/>
            <a:ahLst/>
            <a:cxnLst>
              <a:cxn ang="0">
                <a:pos x="45" y="42"/>
              </a:cxn>
              <a:cxn ang="0">
                <a:pos x="49" y="34"/>
              </a:cxn>
              <a:cxn ang="0">
                <a:pos x="49" y="24"/>
              </a:cxn>
              <a:cxn ang="0">
                <a:pos x="49" y="16"/>
              </a:cxn>
              <a:cxn ang="0">
                <a:pos x="47" y="10"/>
              </a:cxn>
              <a:cxn ang="0">
                <a:pos x="45" y="6"/>
              </a:cxn>
              <a:cxn ang="0">
                <a:pos x="41" y="2"/>
              </a:cxn>
              <a:cxn ang="0">
                <a:pos x="33" y="0"/>
              </a:cxn>
              <a:cxn ang="0">
                <a:pos x="27" y="2"/>
              </a:cxn>
              <a:cxn ang="0">
                <a:pos x="23" y="6"/>
              </a:cxn>
              <a:cxn ang="0">
                <a:pos x="21" y="8"/>
              </a:cxn>
              <a:cxn ang="0">
                <a:pos x="19" y="22"/>
              </a:cxn>
              <a:cxn ang="0">
                <a:pos x="17" y="30"/>
              </a:cxn>
              <a:cxn ang="0">
                <a:pos x="15" y="30"/>
              </a:cxn>
              <a:cxn ang="0">
                <a:pos x="13" y="30"/>
              </a:cxn>
              <a:cxn ang="0">
                <a:pos x="11" y="26"/>
              </a:cxn>
              <a:cxn ang="0">
                <a:pos x="13" y="20"/>
              </a:cxn>
              <a:cxn ang="0">
                <a:pos x="15" y="18"/>
              </a:cxn>
              <a:cxn ang="0">
                <a:pos x="15" y="2"/>
              </a:cxn>
              <a:cxn ang="0">
                <a:pos x="6" y="6"/>
              </a:cxn>
              <a:cxn ang="0">
                <a:pos x="2" y="12"/>
              </a:cxn>
              <a:cxn ang="0">
                <a:pos x="0" y="24"/>
              </a:cxn>
              <a:cxn ang="0">
                <a:pos x="2" y="36"/>
              </a:cxn>
              <a:cxn ang="0">
                <a:pos x="4" y="40"/>
              </a:cxn>
              <a:cxn ang="0">
                <a:pos x="9" y="44"/>
              </a:cxn>
              <a:cxn ang="0">
                <a:pos x="11" y="46"/>
              </a:cxn>
              <a:cxn ang="0">
                <a:pos x="17" y="46"/>
              </a:cxn>
              <a:cxn ang="0">
                <a:pos x="21" y="46"/>
              </a:cxn>
              <a:cxn ang="0">
                <a:pos x="23" y="44"/>
              </a:cxn>
              <a:cxn ang="0">
                <a:pos x="29" y="38"/>
              </a:cxn>
              <a:cxn ang="0">
                <a:pos x="31" y="26"/>
              </a:cxn>
              <a:cxn ang="0">
                <a:pos x="33" y="18"/>
              </a:cxn>
              <a:cxn ang="0">
                <a:pos x="35" y="16"/>
              </a:cxn>
              <a:cxn ang="0">
                <a:pos x="39" y="18"/>
              </a:cxn>
              <a:cxn ang="0">
                <a:pos x="39" y="24"/>
              </a:cxn>
              <a:cxn ang="0">
                <a:pos x="39" y="28"/>
              </a:cxn>
              <a:cxn ang="0">
                <a:pos x="35" y="32"/>
              </a:cxn>
              <a:cxn ang="0">
                <a:pos x="35" y="48"/>
              </a:cxn>
              <a:cxn ang="0">
                <a:pos x="41" y="46"/>
              </a:cxn>
              <a:cxn ang="0">
                <a:pos x="43" y="42"/>
              </a:cxn>
              <a:cxn ang="0">
                <a:pos x="45" y="42"/>
              </a:cxn>
            </a:cxnLst>
            <a:rect l="0" t="0" r="r" b="b"/>
            <a:pathLst>
              <a:path w="49" h="48">
                <a:moveTo>
                  <a:pt x="45" y="42"/>
                </a:moveTo>
                <a:lnTo>
                  <a:pt x="49" y="34"/>
                </a:lnTo>
                <a:lnTo>
                  <a:pt x="49" y="24"/>
                </a:lnTo>
                <a:lnTo>
                  <a:pt x="49" y="16"/>
                </a:lnTo>
                <a:lnTo>
                  <a:pt x="47" y="10"/>
                </a:lnTo>
                <a:lnTo>
                  <a:pt x="45" y="6"/>
                </a:lnTo>
                <a:lnTo>
                  <a:pt x="41" y="2"/>
                </a:lnTo>
                <a:lnTo>
                  <a:pt x="33" y="0"/>
                </a:lnTo>
                <a:lnTo>
                  <a:pt x="27" y="2"/>
                </a:lnTo>
                <a:lnTo>
                  <a:pt x="23" y="6"/>
                </a:lnTo>
                <a:lnTo>
                  <a:pt x="21" y="8"/>
                </a:lnTo>
                <a:lnTo>
                  <a:pt x="19" y="22"/>
                </a:lnTo>
                <a:lnTo>
                  <a:pt x="17" y="30"/>
                </a:lnTo>
                <a:lnTo>
                  <a:pt x="15" y="30"/>
                </a:lnTo>
                <a:lnTo>
                  <a:pt x="13" y="30"/>
                </a:lnTo>
                <a:lnTo>
                  <a:pt x="11" y="26"/>
                </a:lnTo>
                <a:lnTo>
                  <a:pt x="13" y="20"/>
                </a:lnTo>
                <a:lnTo>
                  <a:pt x="15" y="18"/>
                </a:lnTo>
                <a:lnTo>
                  <a:pt x="15" y="2"/>
                </a:lnTo>
                <a:lnTo>
                  <a:pt x="6" y="6"/>
                </a:lnTo>
                <a:lnTo>
                  <a:pt x="2" y="12"/>
                </a:lnTo>
                <a:lnTo>
                  <a:pt x="0" y="24"/>
                </a:lnTo>
                <a:lnTo>
                  <a:pt x="2" y="36"/>
                </a:lnTo>
                <a:lnTo>
                  <a:pt x="4" y="40"/>
                </a:lnTo>
                <a:lnTo>
                  <a:pt x="9" y="44"/>
                </a:lnTo>
                <a:lnTo>
                  <a:pt x="11" y="46"/>
                </a:lnTo>
                <a:lnTo>
                  <a:pt x="17" y="46"/>
                </a:lnTo>
                <a:lnTo>
                  <a:pt x="21" y="46"/>
                </a:lnTo>
                <a:lnTo>
                  <a:pt x="23" y="44"/>
                </a:lnTo>
                <a:lnTo>
                  <a:pt x="29" y="38"/>
                </a:lnTo>
                <a:lnTo>
                  <a:pt x="31" y="26"/>
                </a:lnTo>
                <a:lnTo>
                  <a:pt x="33" y="18"/>
                </a:lnTo>
                <a:lnTo>
                  <a:pt x="35" y="16"/>
                </a:lnTo>
                <a:lnTo>
                  <a:pt x="39" y="18"/>
                </a:lnTo>
                <a:lnTo>
                  <a:pt x="39" y="24"/>
                </a:lnTo>
                <a:lnTo>
                  <a:pt x="39" y="28"/>
                </a:lnTo>
                <a:lnTo>
                  <a:pt x="35" y="32"/>
                </a:lnTo>
                <a:lnTo>
                  <a:pt x="35" y="48"/>
                </a:lnTo>
                <a:lnTo>
                  <a:pt x="41" y="46"/>
                </a:lnTo>
                <a:lnTo>
                  <a:pt x="43" y="42"/>
                </a:lnTo>
                <a:lnTo>
                  <a:pt x="45" y="42"/>
                </a:lnTo>
                <a:close/>
              </a:path>
            </a:pathLst>
          </a:custGeom>
          <a:solidFill>
            <a:srgbClr val="231F20"/>
          </a:solidFill>
          <a:ln w="9525">
            <a:noFill/>
            <a:round/>
            <a:headEnd/>
            <a:tailEnd/>
          </a:ln>
        </p:spPr>
        <p:txBody>
          <a:bodyPr/>
          <a:lstStyle/>
          <a:p>
            <a:endParaRPr lang="en-US"/>
          </a:p>
        </p:txBody>
      </p:sp>
      <p:sp>
        <p:nvSpPr>
          <p:cNvPr id="52261" name="Rectangle 37"/>
          <p:cNvSpPr>
            <a:spLocks noChangeArrowheads="1"/>
          </p:cNvSpPr>
          <p:nvPr/>
        </p:nvSpPr>
        <p:spPr bwMode="auto">
          <a:xfrm>
            <a:off x="4673600" y="3729038"/>
            <a:ext cx="746125" cy="168275"/>
          </a:xfrm>
          <a:prstGeom prst="rect">
            <a:avLst/>
          </a:prstGeom>
          <a:noFill/>
          <a:ln w="9525">
            <a:noFill/>
            <a:miter lim="800000"/>
            <a:headEnd/>
            <a:tailEnd/>
          </a:ln>
        </p:spPr>
        <p:txBody>
          <a:bodyPr wrap="none" lIns="0" tIns="0" rIns="0" bIns="0">
            <a:spAutoFit/>
          </a:bodyPr>
          <a:lstStyle/>
          <a:p>
            <a:r>
              <a:rPr lang="en-US" sz="1100" b="1">
                <a:solidFill>
                  <a:srgbClr val="231F20"/>
                </a:solidFill>
                <a:latin typeface="Arial" charset="0"/>
              </a:rPr>
              <a:t>Acetyl CoA</a:t>
            </a:r>
            <a:endParaRPr lang="en-US" sz="1800" b="1">
              <a:latin typeface="Arial" charset="0"/>
            </a:endParaRPr>
          </a:p>
        </p:txBody>
      </p:sp>
      <p:sp>
        <p:nvSpPr>
          <p:cNvPr id="52262" name="Rectangle 38"/>
          <p:cNvSpPr>
            <a:spLocks noChangeArrowheads="1"/>
          </p:cNvSpPr>
          <p:nvPr/>
        </p:nvSpPr>
        <p:spPr bwMode="auto">
          <a:xfrm>
            <a:off x="3829050" y="4579938"/>
            <a:ext cx="746125"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Infrequent</a:t>
            </a:r>
            <a:endParaRPr lang="en-US" sz="1800" b="1">
              <a:latin typeface="Arial" charset="0"/>
            </a:endParaRPr>
          </a:p>
        </p:txBody>
      </p:sp>
      <p:sp>
        <p:nvSpPr>
          <p:cNvPr id="52263" name="Rectangle 39"/>
          <p:cNvSpPr>
            <a:spLocks noChangeArrowheads="1"/>
          </p:cNvSpPr>
          <p:nvPr/>
        </p:nvSpPr>
        <p:spPr bwMode="auto">
          <a:xfrm>
            <a:off x="6089650" y="4586288"/>
            <a:ext cx="285750"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CO</a:t>
            </a:r>
            <a:r>
              <a:rPr lang="en-US" sz="1200" b="1" baseline="-25000">
                <a:solidFill>
                  <a:srgbClr val="231F20"/>
                </a:solidFill>
                <a:latin typeface="Arial" charset="0"/>
              </a:rPr>
              <a:t>2</a:t>
            </a:r>
            <a:endParaRPr lang="en-US" sz="1800" b="1">
              <a:latin typeface="Arial" charset="0"/>
            </a:endParaRPr>
          </a:p>
        </p:txBody>
      </p:sp>
      <p:sp>
        <p:nvSpPr>
          <p:cNvPr id="52264" name="Rectangle 40"/>
          <p:cNvSpPr>
            <a:spLocks noChangeArrowheads="1"/>
          </p:cNvSpPr>
          <p:nvPr/>
        </p:nvSpPr>
        <p:spPr bwMode="auto">
          <a:xfrm>
            <a:off x="3228975" y="3221038"/>
            <a:ext cx="276225"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NH</a:t>
            </a:r>
            <a:r>
              <a:rPr lang="en-US" sz="1200" b="1" baseline="-25000">
                <a:solidFill>
                  <a:srgbClr val="231F20"/>
                </a:solidFill>
                <a:latin typeface="Arial" charset="0"/>
              </a:rPr>
              <a:t>3</a:t>
            </a:r>
            <a:endParaRPr lang="en-US" sz="1800" b="1">
              <a:latin typeface="Arial" charset="0"/>
            </a:endParaRPr>
          </a:p>
        </p:txBody>
      </p:sp>
      <p:sp>
        <p:nvSpPr>
          <p:cNvPr id="52265" name="Rectangle 41"/>
          <p:cNvSpPr>
            <a:spLocks noChangeArrowheads="1"/>
          </p:cNvSpPr>
          <p:nvPr/>
        </p:nvSpPr>
        <p:spPr bwMode="auto">
          <a:xfrm>
            <a:off x="5000625" y="5332413"/>
            <a:ext cx="109538"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H</a:t>
            </a:r>
            <a:endParaRPr lang="en-US" sz="1800" b="1">
              <a:latin typeface="Arial" charset="0"/>
            </a:endParaRPr>
          </a:p>
        </p:txBody>
      </p:sp>
      <p:sp>
        <p:nvSpPr>
          <p:cNvPr id="52266" name="Rectangle 42"/>
          <p:cNvSpPr>
            <a:spLocks noChangeArrowheads="1"/>
          </p:cNvSpPr>
          <p:nvPr/>
        </p:nvSpPr>
        <p:spPr bwMode="auto">
          <a:xfrm>
            <a:off x="4826000" y="4370388"/>
            <a:ext cx="458788" cy="393700"/>
          </a:xfrm>
          <a:prstGeom prst="rect">
            <a:avLst/>
          </a:prstGeom>
          <a:noFill/>
          <a:ln w="9525">
            <a:noFill/>
            <a:miter lim="800000"/>
            <a:headEnd/>
            <a:tailEnd/>
          </a:ln>
        </p:spPr>
        <p:txBody>
          <a:bodyPr wrap="none" lIns="0" tIns="0" rIns="0" bIns="0">
            <a:spAutoFit/>
          </a:bodyPr>
          <a:lstStyle/>
          <a:p>
            <a:pPr algn="ctr"/>
            <a:r>
              <a:rPr lang="en-US" sz="1100">
                <a:solidFill>
                  <a:srgbClr val="231F20"/>
                </a:solidFill>
                <a:latin typeface="Arial Black" charset="0"/>
              </a:rPr>
              <a:t>Krebs</a:t>
            </a:r>
          </a:p>
          <a:p>
            <a:pPr algn="ctr"/>
            <a:r>
              <a:rPr lang="en-US" sz="1100">
                <a:solidFill>
                  <a:srgbClr val="231F20"/>
                </a:solidFill>
                <a:latin typeface="Arial Black" charset="0"/>
              </a:rPr>
              <a:t>cycle </a:t>
            </a:r>
          </a:p>
        </p:txBody>
      </p:sp>
      <p:sp>
        <p:nvSpPr>
          <p:cNvPr id="52267" name="Rectangle 43"/>
          <p:cNvSpPr>
            <a:spLocks noChangeArrowheads="1"/>
          </p:cNvSpPr>
          <p:nvPr/>
        </p:nvSpPr>
        <p:spPr bwMode="auto">
          <a:xfrm>
            <a:off x="5468938" y="5011738"/>
            <a:ext cx="1230312" cy="730250"/>
          </a:xfrm>
          <a:prstGeom prst="rect">
            <a:avLst/>
          </a:prstGeom>
          <a:noFill/>
          <a:ln w="9525">
            <a:noFill/>
            <a:miter lim="800000"/>
            <a:headEnd/>
            <a:tailEnd/>
          </a:ln>
        </p:spPr>
        <p:txBody>
          <a:bodyPr wrap="none" lIns="0" tIns="0" rIns="0" bIns="0">
            <a:spAutoFit/>
          </a:bodyPr>
          <a:lstStyle/>
          <a:p>
            <a:pPr algn="ctr"/>
            <a:r>
              <a:rPr lang="en-US" sz="1100">
                <a:solidFill>
                  <a:srgbClr val="231F20"/>
                </a:solidFill>
                <a:latin typeface="Arial Black" charset="0"/>
              </a:rPr>
              <a:t>Oxidative</a:t>
            </a:r>
          </a:p>
          <a:p>
            <a:pPr algn="ctr"/>
            <a:r>
              <a:rPr lang="en-US" sz="1100">
                <a:solidFill>
                  <a:srgbClr val="231F20"/>
                </a:solidFill>
                <a:latin typeface="Arial Black" charset="0"/>
              </a:rPr>
              <a:t>phosphorylation</a:t>
            </a:r>
            <a:endParaRPr lang="en-US" sz="1800">
              <a:latin typeface="Arial" charset="0"/>
            </a:endParaRPr>
          </a:p>
          <a:p>
            <a:pPr algn="ctr"/>
            <a:r>
              <a:rPr lang="en-US" sz="1100" b="1">
                <a:solidFill>
                  <a:srgbClr val="231F20"/>
                </a:solidFill>
                <a:latin typeface="Arial" charset="0"/>
              </a:rPr>
              <a:t>(in electron </a:t>
            </a:r>
            <a:endParaRPr lang="en-US" sz="1800" b="1">
              <a:latin typeface="Arial" charset="0"/>
            </a:endParaRPr>
          </a:p>
          <a:p>
            <a:pPr algn="ctr"/>
            <a:r>
              <a:rPr lang="en-US" sz="1100" b="1">
                <a:solidFill>
                  <a:srgbClr val="231F20"/>
                </a:solidFill>
                <a:latin typeface="Arial" charset="0"/>
              </a:rPr>
              <a:t>transport chain)</a:t>
            </a:r>
            <a:endParaRPr lang="en-US" sz="1800">
              <a:latin typeface="Arial" charset="0"/>
            </a:endParaRPr>
          </a:p>
        </p:txBody>
      </p:sp>
      <p:sp>
        <p:nvSpPr>
          <p:cNvPr id="52268" name="Rectangle 44"/>
          <p:cNvSpPr>
            <a:spLocks noChangeArrowheads="1"/>
          </p:cNvSpPr>
          <p:nvPr/>
        </p:nvSpPr>
        <p:spPr bwMode="auto">
          <a:xfrm>
            <a:off x="7080250" y="4830763"/>
            <a:ext cx="176213"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O</a:t>
            </a:r>
            <a:r>
              <a:rPr lang="en-US" sz="1200" b="1" baseline="-25000">
                <a:solidFill>
                  <a:srgbClr val="231F20"/>
                </a:solidFill>
                <a:latin typeface="Arial" charset="0"/>
              </a:rPr>
              <a:t>2</a:t>
            </a:r>
            <a:endParaRPr lang="en-US" sz="1800" b="1">
              <a:latin typeface="Arial" charset="0"/>
            </a:endParaRPr>
          </a:p>
        </p:txBody>
      </p:sp>
      <p:sp>
        <p:nvSpPr>
          <p:cNvPr id="52269" name="Rectangle 45"/>
          <p:cNvSpPr>
            <a:spLocks noChangeArrowheads="1"/>
          </p:cNvSpPr>
          <p:nvPr/>
        </p:nvSpPr>
        <p:spPr bwMode="auto">
          <a:xfrm>
            <a:off x="7362825" y="5319713"/>
            <a:ext cx="285750"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H</a:t>
            </a:r>
            <a:r>
              <a:rPr lang="en-US" sz="1200" b="1" baseline="-25000">
                <a:solidFill>
                  <a:srgbClr val="231F20"/>
                </a:solidFill>
                <a:latin typeface="Arial" charset="0"/>
              </a:rPr>
              <a:t>2</a:t>
            </a:r>
            <a:r>
              <a:rPr lang="en-US" sz="1200" b="1">
                <a:solidFill>
                  <a:srgbClr val="231F20"/>
                </a:solidFill>
                <a:latin typeface="Arial" charset="0"/>
              </a:rPr>
              <a:t>O</a:t>
            </a:r>
            <a:endParaRPr lang="en-US" sz="1800" b="1">
              <a:latin typeface="Arial" charset="0"/>
            </a:endParaRP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Rectangle 4"/>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a:latin typeface="Arial" charset="0"/>
              </a:rPr>
              <a:t>Figure 24.5</a:t>
            </a:r>
          </a:p>
        </p:txBody>
      </p:sp>
      <p:pic>
        <p:nvPicPr>
          <p:cNvPr id="69641" name="Picture 9"/>
          <p:cNvPicPr>
            <a:picLocks noChangeAspect="1" noChangeArrowheads="1"/>
          </p:cNvPicPr>
          <p:nvPr/>
        </p:nvPicPr>
        <p:blipFill>
          <a:blip r:embed="rId2" cstate="print"/>
          <a:srcRect/>
          <a:stretch>
            <a:fillRect/>
          </a:stretch>
        </p:blipFill>
        <p:spPr bwMode="auto">
          <a:xfrm>
            <a:off x="431800" y="549275"/>
            <a:ext cx="8231188" cy="5868988"/>
          </a:xfrm>
          <a:prstGeom prst="rect">
            <a:avLst/>
          </a:prstGeom>
          <a:noFill/>
        </p:spPr>
      </p:pic>
      <p:sp>
        <p:nvSpPr>
          <p:cNvPr id="69642" name="Freeform 10"/>
          <p:cNvSpPr>
            <a:spLocks/>
          </p:cNvSpPr>
          <p:nvPr/>
        </p:nvSpPr>
        <p:spPr bwMode="auto">
          <a:xfrm>
            <a:off x="3932238" y="3822700"/>
            <a:ext cx="69850" cy="31750"/>
          </a:xfrm>
          <a:custGeom>
            <a:avLst/>
            <a:gdLst/>
            <a:ahLst/>
            <a:cxnLst>
              <a:cxn ang="0">
                <a:pos x="44" y="0"/>
              </a:cxn>
              <a:cxn ang="0">
                <a:pos x="26" y="4"/>
              </a:cxn>
              <a:cxn ang="0">
                <a:pos x="12" y="10"/>
              </a:cxn>
              <a:cxn ang="0">
                <a:pos x="4" y="14"/>
              </a:cxn>
              <a:cxn ang="0">
                <a:pos x="0" y="18"/>
              </a:cxn>
              <a:cxn ang="0">
                <a:pos x="0" y="20"/>
              </a:cxn>
            </a:cxnLst>
            <a:rect l="0" t="0" r="r" b="b"/>
            <a:pathLst>
              <a:path w="44" h="20">
                <a:moveTo>
                  <a:pt x="44" y="0"/>
                </a:moveTo>
                <a:lnTo>
                  <a:pt x="26" y="4"/>
                </a:lnTo>
                <a:lnTo>
                  <a:pt x="12" y="10"/>
                </a:lnTo>
                <a:lnTo>
                  <a:pt x="4" y="14"/>
                </a:lnTo>
                <a:lnTo>
                  <a:pt x="0" y="18"/>
                </a:lnTo>
                <a:lnTo>
                  <a:pt x="0" y="20"/>
                </a:lnTo>
              </a:path>
            </a:pathLst>
          </a:custGeom>
          <a:noFill/>
          <a:ln w="12700">
            <a:solidFill>
              <a:srgbClr val="231F20"/>
            </a:solidFill>
            <a:prstDash val="solid"/>
            <a:round/>
            <a:headEnd/>
            <a:tailEnd/>
          </a:ln>
        </p:spPr>
        <p:txBody>
          <a:bodyPr/>
          <a:lstStyle/>
          <a:p>
            <a:endParaRPr lang="en-US"/>
          </a:p>
        </p:txBody>
      </p:sp>
      <p:sp>
        <p:nvSpPr>
          <p:cNvPr id="69643" name="Freeform 11"/>
          <p:cNvSpPr>
            <a:spLocks/>
          </p:cNvSpPr>
          <p:nvPr/>
        </p:nvSpPr>
        <p:spPr bwMode="auto">
          <a:xfrm>
            <a:off x="4106863" y="3822700"/>
            <a:ext cx="79375" cy="31750"/>
          </a:xfrm>
          <a:custGeom>
            <a:avLst/>
            <a:gdLst/>
            <a:ahLst/>
            <a:cxnLst>
              <a:cxn ang="0">
                <a:pos x="50" y="20"/>
              </a:cxn>
              <a:cxn ang="0">
                <a:pos x="48" y="18"/>
              </a:cxn>
              <a:cxn ang="0">
                <a:pos x="46" y="14"/>
              </a:cxn>
              <a:cxn ang="0">
                <a:pos x="36" y="8"/>
              </a:cxn>
              <a:cxn ang="0">
                <a:pos x="20" y="4"/>
              </a:cxn>
              <a:cxn ang="0">
                <a:pos x="0" y="0"/>
              </a:cxn>
            </a:cxnLst>
            <a:rect l="0" t="0" r="r" b="b"/>
            <a:pathLst>
              <a:path w="50" h="20">
                <a:moveTo>
                  <a:pt x="50" y="20"/>
                </a:moveTo>
                <a:lnTo>
                  <a:pt x="48" y="18"/>
                </a:lnTo>
                <a:lnTo>
                  <a:pt x="46" y="14"/>
                </a:lnTo>
                <a:lnTo>
                  <a:pt x="36" y="8"/>
                </a:lnTo>
                <a:lnTo>
                  <a:pt x="20" y="4"/>
                </a:lnTo>
                <a:lnTo>
                  <a:pt x="0" y="0"/>
                </a:lnTo>
              </a:path>
            </a:pathLst>
          </a:custGeom>
          <a:noFill/>
          <a:ln w="12700">
            <a:solidFill>
              <a:srgbClr val="231F20"/>
            </a:solidFill>
            <a:prstDash val="solid"/>
            <a:round/>
            <a:headEnd/>
            <a:tailEnd/>
          </a:ln>
        </p:spPr>
        <p:txBody>
          <a:bodyPr/>
          <a:lstStyle/>
          <a:p>
            <a:endParaRPr lang="en-US"/>
          </a:p>
        </p:txBody>
      </p:sp>
      <p:sp>
        <p:nvSpPr>
          <p:cNvPr id="69644" name="Freeform 12"/>
          <p:cNvSpPr>
            <a:spLocks/>
          </p:cNvSpPr>
          <p:nvPr/>
        </p:nvSpPr>
        <p:spPr bwMode="auto">
          <a:xfrm>
            <a:off x="1198563" y="3822700"/>
            <a:ext cx="66675" cy="31750"/>
          </a:xfrm>
          <a:custGeom>
            <a:avLst/>
            <a:gdLst/>
            <a:ahLst/>
            <a:cxnLst>
              <a:cxn ang="0">
                <a:pos x="42" y="0"/>
              </a:cxn>
              <a:cxn ang="0">
                <a:pos x="26" y="4"/>
              </a:cxn>
              <a:cxn ang="0">
                <a:pos x="12" y="10"/>
              </a:cxn>
              <a:cxn ang="0">
                <a:pos x="2" y="14"/>
              </a:cxn>
              <a:cxn ang="0">
                <a:pos x="0" y="18"/>
              </a:cxn>
              <a:cxn ang="0">
                <a:pos x="0" y="20"/>
              </a:cxn>
            </a:cxnLst>
            <a:rect l="0" t="0" r="r" b="b"/>
            <a:pathLst>
              <a:path w="42" h="20">
                <a:moveTo>
                  <a:pt x="42" y="0"/>
                </a:moveTo>
                <a:lnTo>
                  <a:pt x="26" y="4"/>
                </a:lnTo>
                <a:lnTo>
                  <a:pt x="12" y="10"/>
                </a:lnTo>
                <a:lnTo>
                  <a:pt x="2" y="14"/>
                </a:lnTo>
                <a:lnTo>
                  <a:pt x="0" y="18"/>
                </a:lnTo>
                <a:lnTo>
                  <a:pt x="0" y="20"/>
                </a:lnTo>
              </a:path>
            </a:pathLst>
          </a:custGeom>
          <a:noFill/>
          <a:ln w="12700">
            <a:solidFill>
              <a:srgbClr val="231F20"/>
            </a:solidFill>
            <a:prstDash val="solid"/>
            <a:round/>
            <a:headEnd/>
            <a:tailEnd/>
          </a:ln>
        </p:spPr>
        <p:txBody>
          <a:bodyPr/>
          <a:lstStyle/>
          <a:p>
            <a:endParaRPr lang="en-US"/>
          </a:p>
        </p:txBody>
      </p:sp>
      <p:sp>
        <p:nvSpPr>
          <p:cNvPr id="69645" name="Freeform 13"/>
          <p:cNvSpPr>
            <a:spLocks/>
          </p:cNvSpPr>
          <p:nvPr/>
        </p:nvSpPr>
        <p:spPr bwMode="auto">
          <a:xfrm>
            <a:off x="1373188" y="3822700"/>
            <a:ext cx="79375" cy="31750"/>
          </a:xfrm>
          <a:custGeom>
            <a:avLst/>
            <a:gdLst/>
            <a:ahLst/>
            <a:cxnLst>
              <a:cxn ang="0">
                <a:pos x="50" y="20"/>
              </a:cxn>
              <a:cxn ang="0">
                <a:pos x="48" y="18"/>
              </a:cxn>
              <a:cxn ang="0">
                <a:pos x="46" y="14"/>
              </a:cxn>
              <a:cxn ang="0">
                <a:pos x="36" y="8"/>
              </a:cxn>
              <a:cxn ang="0">
                <a:pos x="20" y="4"/>
              </a:cxn>
              <a:cxn ang="0">
                <a:pos x="0" y="0"/>
              </a:cxn>
            </a:cxnLst>
            <a:rect l="0" t="0" r="r" b="b"/>
            <a:pathLst>
              <a:path w="50" h="20">
                <a:moveTo>
                  <a:pt x="50" y="20"/>
                </a:moveTo>
                <a:lnTo>
                  <a:pt x="48" y="18"/>
                </a:lnTo>
                <a:lnTo>
                  <a:pt x="46" y="14"/>
                </a:lnTo>
                <a:lnTo>
                  <a:pt x="36" y="8"/>
                </a:lnTo>
                <a:lnTo>
                  <a:pt x="20" y="4"/>
                </a:lnTo>
                <a:lnTo>
                  <a:pt x="0" y="0"/>
                </a:lnTo>
              </a:path>
            </a:pathLst>
          </a:custGeom>
          <a:noFill/>
          <a:ln w="12700">
            <a:solidFill>
              <a:srgbClr val="231F20"/>
            </a:solidFill>
            <a:prstDash val="solid"/>
            <a:round/>
            <a:headEnd/>
            <a:tailEnd/>
          </a:ln>
        </p:spPr>
        <p:txBody>
          <a:bodyPr/>
          <a:lstStyle/>
          <a:p>
            <a:endParaRPr lang="en-US"/>
          </a:p>
        </p:txBody>
      </p:sp>
      <p:sp>
        <p:nvSpPr>
          <p:cNvPr id="69646" name="Freeform 14"/>
          <p:cNvSpPr>
            <a:spLocks/>
          </p:cNvSpPr>
          <p:nvPr/>
        </p:nvSpPr>
        <p:spPr bwMode="auto">
          <a:xfrm>
            <a:off x="2817813" y="2938463"/>
            <a:ext cx="892175" cy="450850"/>
          </a:xfrm>
          <a:custGeom>
            <a:avLst/>
            <a:gdLst/>
            <a:ahLst/>
            <a:cxnLst>
              <a:cxn ang="0">
                <a:pos x="264" y="0"/>
              </a:cxn>
              <a:cxn ang="0">
                <a:pos x="0" y="284"/>
              </a:cxn>
              <a:cxn ang="0">
                <a:pos x="562" y="110"/>
              </a:cxn>
            </a:cxnLst>
            <a:rect l="0" t="0" r="r" b="b"/>
            <a:pathLst>
              <a:path w="562" h="284">
                <a:moveTo>
                  <a:pt x="264" y="0"/>
                </a:moveTo>
                <a:lnTo>
                  <a:pt x="0" y="284"/>
                </a:lnTo>
                <a:lnTo>
                  <a:pt x="562" y="110"/>
                </a:lnTo>
              </a:path>
            </a:pathLst>
          </a:custGeom>
          <a:noFill/>
          <a:ln w="12700">
            <a:solidFill>
              <a:srgbClr val="231F20"/>
            </a:solidFill>
            <a:prstDash val="solid"/>
            <a:round/>
            <a:headEnd/>
            <a:tailEnd/>
          </a:ln>
        </p:spPr>
        <p:txBody>
          <a:bodyPr/>
          <a:lstStyle/>
          <a:p>
            <a:endParaRPr lang="en-US"/>
          </a:p>
        </p:txBody>
      </p:sp>
      <p:sp>
        <p:nvSpPr>
          <p:cNvPr id="69647" name="Line 15"/>
          <p:cNvSpPr>
            <a:spLocks noChangeShapeType="1"/>
          </p:cNvSpPr>
          <p:nvPr/>
        </p:nvSpPr>
        <p:spPr bwMode="auto">
          <a:xfrm>
            <a:off x="3557588" y="3854450"/>
            <a:ext cx="371475" cy="1588"/>
          </a:xfrm>
          <a:prstGeom prst="line">
            <a:avLst/>
          </a:prstGeom>
          <a:noFill/>
          <a:ln w="12700">
            <a:solidFill>
              <a:srgbClr val="231F20"/>
            </a:solidFill>
            <a:round/>
            <a:headEnd/>
            <a:tailEnd/>
          </a:ln>
        </p:spPr>
        <p:txBody>
          <a:bodyPr/>
          <a:lstStyle/>
          <a:p>
            <a:endParaRPr lang="en-US"/>
          </a:p>
        </p:txBody>
      </p:sp>
      <p:sp>
        <p:nvSpPr>
          <p:cNvPr id="69648" name="Line 16"/>
          <p:cNvSpPr>
            <a:spLocks noChangeShapeType="1"/>
          </p:cNvSpPr>
          <p:nvPr/>
        </p:nvSpPr>
        <p:spPr bwMode="auto">
          <a:xfrm>
            <a:off x="5530850" y="2944813"/>
            <a:ext cx="1588" cy="403225"/>
          </a:xfrm>
          <a:prstGeom prst="line">
            <a:avLst/>
          </a:prstGeom>
          <a:noFill/>
          <a:ln w="12700">
            <a:solidFill>
              <a:srgbClr val="231F20"/>
            </a:solidFill>
            <a:round/>
            <a:headEnd/>
            <a:tailEnd/>
          </a:ln>
        </p:spPr>
        <p:txBody>
          <a:bodyPr/>
          <a:lstStyle/>
          <a:p>
            <a:endParaRPr lang="en-US"/>
          </a:p>
        </p:txBody>
      </p:sp>
      <p:sp>
        <p:nvSpPr>
          <p:cNvPr id="69649" name="Freeform 17"/>
          <p:cNvSpPr>
            <a:spLocks/>
          </p:cNvSpPr>
          <p:nvPr/>
        </p:nvSpPr>
        <p:spPr bwMode="auto">
          <a:xfrm>
            <a:off x="1198563" y="3854450"/>
            <a:ext cx="254000" cy="38100"/>
          </a:xfrm>
          <a:custGeom>
            <a:avLst/>
            <a:gdLst/>
            <a:ahLst/>
            <a:cxnLst>
              <a:cxn ang="0">
                <a:pos x="0" y="0"/>
              </a:cxn>
              <a:cxn ang="0">
                <a:pos x="2" y="6"/>
              </a:cxn>
              <a:cxn ang="0">
                <a:pos x="6" y="10"/>
              </a:cxn>
              <a:cxn ang="0">
                <a:pos x="14" y="14"/>
              </a:cxn>
              <a:cxn ang="0">
                <a:pos x="24" y="16"/>
              </a:cxn>
              <a:cxn ang="0">
                <a:pos x="48" y="22"/>
              </a:cxn>
              <a:cxn ang="0">
                <a:pos x="80" y="24"/>
              </a:cxn>
              <a:cxn ang="0">
                <a:pos x="110" y="22"/>
              </a:cxn>
              <a:cxn ang="0">
                <a:pos x="136" y="16"/>
              </a:cxn>
              <a:cxn ang="0">
                <a:pos x="146" y="14"/>
              </a:cxn>
              <a:cxn ang="0">
                <a:pos x="154" y="10"/>
              </a:cxn>
              <a:cxn ang="0">
                <a:pos x="158" y="6"/>
              </a:cxn>
              <a:cxn ang="0">
                <a:pos x="160" y="0"/>
              </a:cxn>
            </a:cxnLst>
            <a:rect l="0" t="0" r="r" b="b"/>
            <a:pathLst>
              <a:path w="160" h="24">
                <a:moveTo>
                  <a:pt x="0" y="0"/>
                </a:moveTo>
                <a:lnTo>
                  <a:pt x="2" y="6"/>
                </a:lnTo>
                <a:lnTo>
                  <a:pt x="6" y="10"/>
                </a:lnTo>
                <a:lnTo>
                  <a:pt x="14" y="14"/>
                </a:lnTo>
                <a:lnTo>
                  <a:pt x="24" y="16"/>
                </a:lnTo>
                <a:lnTo>
                  <a:pt x="48" y="22"/>
                </a:lnTo>
                <a:lnTo>
                  <a:pt x="80" y="24"/>
                </a:lnTo>
                <a:lnTo>
                  <a:pt x="110" y="22"/>
                </a:lnTo>
                <a:lnTo>
                  <a:pt x="136" y="16"/>
                </a:lnTo>
                <a:lnTo>
                  <a:pt x="146" y="14"/>
                </a:lnTo>
                <a:lnTo>
                  <a:pt x="154" y="10"/>
                </a:lnTo>
                <a:lnTo>
                  <a:pt x="158" y="6"/>
                </a:lnTo>
                <a:lnTo>
                  <a:pt x="160" y="0"/>
                </a:lnTo>
              </a:path>
            </a:pathLst>
          </a:custGeom>
          <a:noFill/>
          <a:ln w="12700">
            <a:solidFill>
              <a:srgbClr val="231F20"/>
            </a:solidFill>
            <a:prstDash val="solid"/>
            <a:round/>
            <a:headEnd/>
            <a:tailEnd/>
          </a:ln>
        </p:spPr>
        <p:txBody>
          <a:bodyPr/>
          <a:lstStyle/>
          <a:p>
            <a:endParaRPr lang="en-US"/>
          </a:p>
        </p:txBody>
      </p:sp>
      <p:sp>
        <p:nvSpPr>
          <p:cNvPr id="69650" name="Freeform 18"/>
          <p:cNvSpPr>
            <a:spLocks/>
          </p:cNvSpPr>
          <p:nvPr/>
        </p:nvSpPr>
        <p:spPr bwMode="auto">
          <a:xfrm>
            <a:off x="3932238" y="3854450"/>
            <a:ext cx="254000" cy="38100"/>
          </a:xfrm>
          <a:custGeom>
            <a:avLst/>
            <a:gdLst/>
            <a:ahLst/>
            <a:cxnLst>
              <a:cxn ang="0">
                <a:pos x="0" y="0"/>
              </a:cxn>
              <a:cxn ang="0">
                <a:pos x="2" y="6"/>
              </a:cxn>
              <a:cxn ang="0">
                <a:pos x="6" y="10"/>
              </a:cxn>
              <a:cxn ang="0">
                <a:pos x="14" y="14"/>
              </a:cxn>
              <a:cxn ang="0">
                <a:pos x="24" y="16"/>
              </a:cxn>
              <a:cxn ang="0">
                <a:pos x="48" y="22"/>
              </a:cxn>
              <a:cxn ang="0">
                <a:pos x="80" y="24"/>
              </a:cxn>
              <a:cxn ang="0">
                <a:pos x="110" y="22"/>
              </a:cxn>
              <a:cxn ang="0">
                <a:pos x="136" y="16"/>
              </a:cxn>
              <a:cxn ang="0">
                <a:pos x="146" y="14"/>
              </a:cxn>
              <a:cxn ang="0">
                <a:pos x="154" y="10"/>
              </a:cxn>
              <a:cxn ang="0">
                <a:pos x="158" y="6"/>
              </a:cxn>
              <a:cxn ang="0">
                <a:pos x="160" y="0"/>
              </a:cxn>
            </a:cxnLst>
            <a:rect l="0" t="0" r="r" b="b"/>
            <a:pathLst>
              <a:path w="160" h="24">
                <a:moveTo>
                  <a:pt x="0" y="0"/>
                </a:moveTo>
                <a:lnTo>
                  <a:pt x="2" y="6"/>
                </a:lnTo>
                <a:lnTo>
                  <a:pt x="6" y="10"/>
                </a:lnTo>
                <a:lnTo>
                  <a:pt x="14" y="14"/>
                </a:lnTo>
                <a:lnTo>
                  <a:pt x="24" y="16"/>
                </a:lnTo>
                <a:lnTo>
                  <a:pt x="48" y="22"/>
                </a:lnTo>
                <a:lnTo>
                  <a:pt x="80" y="24"/>
                </a:lnTo>
                <a:lnTo>
                  <a:pt x="110" y="22"/>
                </a:lnTo>
                <a:lnTo>
                  <a:pt x="136" y="16"/>
                </a:lnTo>
                <a:lnTo>
                  <a:pt x="146" y="14"/>
                </a:lnTo>
                <a:lnTo>
                  <a:pt x="154" y="10"/>
                </a:lnTo>
                <a:lnTo>
                  <a:pt x="158" y="6"/>
                </a:lnTo>
                <a:lnTo>
                  <a:pt x="160" y="0"/>
                </a:lnTo>
              </a:path>
            </a:pathLst>
          </a:custGeom>
          <a:noFill/>
          <a:ln w="12700">
            <a:solidFill>
              <a:srgbClr val="231F20"/>
            </a:solidFill>
            <a:prstDash val="solid"/>
            <a:round/>
            <a:headEnd/>
            <a:tailEnd/>
          </a:ln>
        </p:spPr>
        <p:txBody>
          <a:bodyPr/>
          <a:lstStyle/>
          <a:p>
            <a:endParaRPr lang="en-US"/>
          </a:p>
        </p:txBody>
      </p:sp>
      <p:sp>
        <p:nvSpPr>
          <p:cNvPr id="69651" name="Line 19"/>
          <p:cNvSpPr>
            <a:spLocks noChangeShapeType="1"/>
          </p:cNvSpPr>
          <p:nvPr/>
        </p:nvSpPr>
        <p:spPr bwMode="auto">
          <a:xfrm>
            <a:off x="1452563" y="3854450"/>
            <a:ext cx="476250" cy="1588"/>
          </a:xfrm>
          <a:prstGeom prst="line">
            <a:avLst/>
          </a:prstGeom>
          <a:noFill/>
          <a:ln w="12700">
            <a:solidFill>
              <a:srgbClr val="231F20"/>
            </a:solidFill>
            <a:round/>
            <a:headEnd/>
            <a:tailEnd/>
          </a:ln>
        </p:spPr>
        <p:txBody>
          <a:bodyPr/>
          <a:lstStyle/>
          <a:p>
            <a:endParaRPr lang="en-US"/>
          </a:p>
        </p:txBody>
      </p:sp>
      <p:sp>
        <p:nvSpPr>
          <p:cNvPr id="69652" name="Line 20"/>
          <p:cNvSpPr>
            <a:spLocks noChangeShapeType="1"/>
          </p:cNvSpPr>
          <p:nvPr/>
        </p:nvSpPr>
        <p:spPr bwMode="auto">
          <a:xfrm>
            <a:off x="2668588" y="3389313"/>
            <a:ext cx="149225" cy="1587"/>
          </a:xfrm>
          <a:prstGeom prst="line">
            <a:avLst/>
          </a:prstGeom>
          <a:noFill/>
          <a:ln w="12700">
            <a:solidFill>
              <a:srgbClr val="231F20"/>
            </a:solidFill>
            <a:round/>
            <a:headEnd/>
            <a:tailEnd/>
          </a:ln>
        </p:spPr>
        <p:txBody>
          <a:bodyPr/>
          <a:lstStyle/>
          <a:p>
            <a:endParaRPr lang="en-US"/>
          </a:p>
        </p:txBody>
      </p:sp>
      <p:sp>
        <p:nvSpPr>
          <p:cNvPr id="69653" name="Freeform 21"/>
          <p:cNvSpPr>
            <a:spLocks/>
          </p:cNvSpPr>
          <p:nvPr/>
        </p:nvSpPr>
        <p:spPr bwMode="auto">
          <a:xfrm>
            <a:off x="6654800" y="3622675"/>
            <a:ext cx="120650" cy="50800"/>
          </a:xfrm>
          <a:custGeom>
            <a:avLst/>
            <a:gdLst/>
            <a:ahLst/>
            <a:cxnLst>
              <a:cxn ang="0">
                <a:pos x="76" y="0"/>
              </a:cxn>
              <a:cxn ang="0">
                <a:pos x="46" y="4"/>
              </a:cxn>
              <a:cxn ang="0">
                <a:pos x="22" y="12"/>
              </a:cxn>
              <a:cxn ang="0">
                <a:pos x="12" y="16"/>
              </a:cxn>
              <a:cxn ang="0">
                <a:pos x="6" y="22"/>
              </a:cxn>
              <a:cxn ang="0">
                <a:pos x="2" y="26"/>
              </a:cxn>
              <a:cxn ang="0">
                <a:pos x="0" y="32"/>
              </a:cxn>
            </a:cxnLst>
            <a:rect l="0" t="0" r="r" b="b"/>
            <a:pathLst>
              <a:path w="76" h="32">
                <a:moveTo>
                  <a:pt x="76" y="0"/>
                </a:moveTo>
                <a:lnTo>
                  <a:pt x="46" y="4"/>
                </a:lnTo>
                <a:lnTo>
                  <a:pt x="22" y="12"/>
                </a:lnTo>
                <a:lnTo>
                  <a:pt x="12" y="16"/>
                </a:lnTo>
                <a:lnTo>
                  <a:pt x="6" y="22"/>
                </a:lnTo>
                <a:lnTo>
                  <a:pt x="2" y="26"/>
                </a:lnTo>
                <a:lnTo>
                  <a:pt x="0" y="32"/>
                </a:lnTo>
              </a:path>
            </a:pathLst>
          </a:custGeom>
          <a:noFill/>
          <a:ln w="12700">
            <a:solidFill>
              <a:srgbClr val="231F20"/>
            </a:solidFill>
            <a:prstDash val="solid"/>
            <a:round/>
            <a:headEnd/>
            <a:tailEnd/>
          </a:ln>
        </p:spPr>
        <p:txBody>
          <a:bodyPr/>
          <a:lstStyle/>
          <a:p>
            <a:endParaRPr lang="en-US"/>
          </a:p>
        </p:txBody>
      </p:sp>
      <p:sp>
        <p:nvSpPr>
          <p:cNvPr id="69654" name="Freeform 22"/>
          <p:cNvSpPr>
            <a:spLocks/>
          </p:cNvSpPr>
          <p:nvPr/>
        </p:nvSpPr>
        <p:spPr bwMode="auto">
          <a:xfrm>
            <a:off x="6870700" y="3619500"/>
            <a:ext cx="146050" cy="53975"/>
          </a:xfrm>
          <a:custGeom>
            <a:avLst/>
            <a:gdLst/>
            <a:ahLst/>
            <a:cxnLst>
              <a:cxn ang="0">
                <a:pos x="92" y="34"/>
              </a:cxn>
              <a:cxn ang="0">
                <a:pos x="90" y="28"/>
              </a:cxn>
              <a:cxn ang="0">
                <a:pos x="86" y="22"/>
              </a:cxn>
              <a:cxn ang="0">
                <a:pos x="78" y="16"/>
              </a:cxn>
              <a:cxn ang="0">
                <a:pos x="66" y="12"/>
              </a:cxn>
              <a:cxn ang="0">
                <a:pos x="52" y="8"/>
              </a:cxn>
              <a:cxn ang="0">
                <a:pos x="36" y="4"/>
              </a:cxn>
              <a:cxn ang="0">
                <a:pos x="0" y="0"/>
              </a:cxn>
            </a:cxnLst>
            <a:rect l="0" t="0" r="r" b="b"/>
            <a:pathLst>
              <a:path w="92" h="34">
                <a:moveTo>
                  <a:pt x="92" y="34"/>
                </a:moveTo>
                <a:lnTo>
                  <a:pt x="90" y="28"/>
                </a:lnTo>
                <a:lnTo>
                  <a:pt x="86" y="22"/>
                </a:lnTo>
                <a:lnTo>
                  <a:pt x="78" y="16"/>
                </a:lnTo>
                <a:lnTo>
                  <a:pt x="66" y="12"/>
                </a:lnTo>
                <a:lnTo>
                  <a:pt x="52" y="8"/>
                </a:lnTo>
                <a:lnTo>
                  <a:pt x="36" y="4"/>
                </a:lnTo>
                <a:lnTo>
                  <a:pt x="0" y="0"/>
                </a:lnTo>
              </a:path>
            </a:pathLst>
          </a:custGeom>
          <a:noFill/>
          <a:ln w="12700">
            <a:solidFill>
              <a:srgbClr val="231F20"/>
            </a:solidFill>
            <a:prstDash val="solid"/>
            <a:round/>
            <a:headEnd/>
            <a:tailEnd/>
          </a:ln>
        </p:spPr>
        <p:txBody>
          <a:bodyPr/>
          <a:lstStyle/>
          <a:p>
            <a:endParaRPr lang="en-US"/>
          </a:p>
        </p:txBody>
      </p:sp>
      <p:sp>
        <p:nvSpPr>
          <p:cNvPr id="69655" name="Freeform 23"/>
          <p:cNvSpPr>
            <a:spLocks/>
          </p:cNvSpPr>
          <p:nvPr/>
        </p:nvSpPr>
        <p:spPr bwMode="auto">
          <a:xfrm>
            <a:off x="6654800" y="3673475"/>
            <a:ext cx="361950" cy="53975"/>
          </a:xfrm>
          <a:custGeom>
            <a:avLst/>
            <a:gdLst/>
            <a:ahLst/>
            <a:cxnLst>
              <a:cxn ang="0">
                <a:pos x="0" y="0"/>
              </a:cxn>
              <a:cxn ang="0">
                <a:pos x="2" y="8"/>
              </a:cxn>
              <a:cxn ang="0">
                <a:pos x="8" y="14"/>
              </a:cxn>
              <a:cxn ang="0">
                <a:pos x="20" y="20"/>
              </a:cxn>
              <a:cxn ang="0">
                <a:pos x="34" y="24"/>
              </a:cxn>
              <a:cxn ang="0">
                <a:pos x="50" y="28"/>
              </a:cxn>
              <a:cxn ang="0">
                <a:pos x="70" y="32"/>
              </a:cxn>
              <a:cxn ang="0">
                <a:pos x="92" y="34"/>
              </a:cxn>
              <a:cxn ang="0">
                <a:pos x="114" y="34"/>
              </a:cxn>
              <a:cxn ang="0">
                <a:pos x="138" y="34"/>
              </a:cxn>
              <a:cxn ang="0">
                <a:pos x="158" y="32"/>
              </a:cxn>
              <a:cxn ang="0">
                <a:pos x="178" y="28"/>
              </a:cxn>
              <a:cxn ang="0">
                <a:pos x="196" y="24"/>
              </a:cxn>
              <a:cxn ang="0">
                <a:pos x="210" y="20"/>
              </a:cxn>
              <a:cxn ang="0">
                <a:pos x="220" y="14"/>
              </a:cxn>
              <a:cxn ang="0">
                <a:pos x="226" y="8"/>
              </a:cxn>
              <a:cxn ang="0">
                <a:pos x="228" y="0"/>
              </a:cxn>
            </a:cxnLst>
            <a:rect l="0" t="0" r="r" b="b"/>
            <a:pathLst>
              <a:path w="228" h="34">
                <a:moveTo>
                  <a:pt x="0" y="0"/>
                </a:moveTo>
                <a:lnTo>
                  <a:pt x="2" y="8"/>
                </a:lnTo>
                <a:lnTo>
                  <a:pt x="8" y="14"/>
                </a:lnTo>
                <a:lnTo>
                  <a:pt x="20" y="20"/>
                </a:lnTo>
                <a:lnTo>
                  <a:pt x="34" y="24"/>
                </a:lnTo>
                <a:lnTo>
                  <a:pt x="50" y="28"/>
                </a:lnTo>
                <a:lnTo>
                  <a:pt x="70" y="32"/>
                </a:lnTo>
                <a:lnTo>
                  <a:pt x="92" y="34"/>
                </a:lnTo>
                <a:lnTo>
                  <a:pt x="114" y="34"/>
                </a:lnTo>
                <a:lnTo>
                  <a:pt x="138" y="34"/>
                </a:lnTo>
                <a:lnTo>
                  <a:pt x="158" y="32"/>
                </a:lnTo>
                <a:lnTo>
                  <a:pt x="178" y="28"/>
                </a:lnTo>
                <a:lnTo>
                  <a:pt x="196" y="24"/>
                </a:lnTo>
                <a:lnTo>
                  <a:pt x="210" y="20"/>
                </a:lnTo>
                <a:lnTo>
                  <a:pt x="220" y="14"/>
                </a:lnTo>
                <a:lnTo>
                  <a:pt x="226" y="8"/>
                </a:lnTo>
                <a:lnTo>
                  <a:pt x="228" y="0"/>
                </a:lnTo>
              </a:path>
            </a:pathLst>
          </a:custGeom>
          <a:noFill/>
          <a:ln w="12700">
            <a:solidFill>
              <a:srgbClr val="231F20"/>
            </a:solidFill>
            <a:prstDash val="solid"/>
            <a:round/>
            <a:headEnd/>
            <a:tailEnd/>
          </a:ln>
        </p:spPr>
        <p:txBody>
          <a:bodyPr/>
          <a:lstStyle/>
          <a:p>
            <a:endParaRPr lang="en-US"/>
          </a:p>
        </p:txBody>
      </p:sp>
      <p:sp>
        <p:nvSpPr>
          <p:cNvPr id="69656" name="Line 24"/>
          <p:cNvSpPr>
            <a:spLocks noChangeShapeType="1"/>
          </p:cNvSpPr>
          <p:nvPr/>
        </p:nvSpPr>
        <p:spPr bwMode="auto">
          <a:xfrm>
            <a:off x="7016750" y="3670300"/>
            <a:ext cx="47625" cy="1588"/>
          </a:xfrm>
          <a:prstGeom prst="line">
            <a:avLst/>
          </a:prstGeom>
          <a:noFill/>
          <a:ln w="12700">
            <a:solidFill>
              <a:srgbClr val="231F20"/>
            </a:solidFill>
            <a:round/>
            <a:headEnd/>
            <a:tailEnd/>
          </a:ln>
        </p:spPr>
        <p:txBody>
          <a:bodyPr/>
          <a:lstStyle/>
          <a:p>
            <a:endParaRPr lang="en-US"/>
          </a:p>
        </p:txBody>
      </p:sp>
      <p:sp>
        <p:nvSpPr>
          <p:cNvPr id="69657" name="Rectangle 25"/>
          <p:cNvSpPr>
            <a:spLocks noChangeArrowheads="1"/>
          </p:cNvSpPr>
          <p:nvPr/>
        </p:nvSpPr>
        <p:spPr bwMode="auto">
          <a:xfrm>
            <a:off x="7099300" y="3571875"/>
            <a:ext cx="1385888" cy="425450"/>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Via oxidative</a:t>
            </a:r>
          </a:p>
          <a:p>
            <a:r>
              <a:rPr lang="en-US" sz="1400" b="1">
                <a:solidFill>
                  <a:srgbClr val="231F20"/>
                </a:solidFill>
                <a:latin typeface="Arial" charset="0"/>
              </a:rPr>
              <a:t>phosphorylation</a:t>
            </a:r>
            <a:endParaRPr lang="en-US" sz="1800" b="1">
              <a:latin typeface="Arial" charset="0"/>
            </a:endParaRPr>
          </a:p>
        </p:txBody>
      </p:sp>
      <p:sp>
        <p:nvSpPr>
          <p:cNvPr id="69658" name="Rectangle 26"/>
          <p:cNvSpPr>
            <a:spLocks noChangeArrowheads="1"/>
          </p:cNvSpPr>
          <p:nvPr/>
        </p:nvSpPr>
        <p:spPr bwMode="auto">
          <a:xfrm>
            <a:off x="1955800" y="3749675"/>
            <a:ext cx="1565275" cy="425450"/>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Via substrate-level</a:t>
            </a:r>
          </a:p>
          <a:p>
            <a:r>
              <a:rPr lang="en-US" sz="1400" b="1">
                <a:solidFill>
                  <a:srgbClr val="231F20"/>
                </a:solidFill>
                <a:latin typeface="Arial" charset="0"/>
              </a:rPr>
              <a:t>phosphorylation</a:t>
            </a:r>
            <a:endParaRPr lang="en-US" sz="1800" b="1">
              <a:latin typeface="Arial" charset="0"/>
            </a:endParaRPr>
          </a:p>
        </p:txBody>
      </p:sp>
      <p:sp>
        <p:nvSpPr>
          <p:cNvPr id="69659" name="Rectangle 27"/>
          <p:cNvSpPr>
            <a:spLocks noChangeArrowheads="1"/>
          </p:cNvSpPr>
          <p:nvPr/>
        </p:nvSpPr>
        <p:spPr bwMode="auto">
          <a:xfrm>
            <a:off x="4943475" y="3355975"/>
            <a:ext cx="1228725"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Mitochondrion</a:t>
            </a:r>
            <a:endParaRPr lang="en-US" sz="1800" b="1">
              <a:latin typeface="Arial" charset="0"/>
            </a:endParaRPr>
          </a:p>
        </p:txBody>
      </p:sp>
      <p:sp>
        <p:nvSpPr>
          <p:cNvPr id="69660" name="Rectangle 28"/>
          <p:cNvSpPr>
            <a:spLocks noChangeArrowheads="1"/>
          </p:cNvSpPr>
          <p:nvPr/>
        </p:nvSpPr>
        <p:spPr bwMode="auto">
          <a:xfrm>
            <a:off x="1470025" y="3295650"/>
            <a:ext cx="1160463" cy="425450"/>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Mitochondrial</a:t>
            </a:r>
          </a:p>
          <a:p>
            <a:r>
              <a:rPr lang="en-US" sz="1400" b="1">
                <a:solidFill>
                  <a:srgbClr val="231F20"/>
                </a:solidFill>
                <a:latin typeface="Arial" charset="0"/>
              </a:rPr>
              <a:t>cristae</a:t>
            </a:r>
            <a:endParaRPr lang="en-US" sz="1800" b="1">
              <a:latin typeface="Arial" charset="0"/>
            </a:endParaRPr>
          </a:p>
        </p:txBody>
      </p:sp>
      <p:sp>
        <p:nvSpPr>
          <p:cNvPr id="69661" name="Rectangle 29"/>
          <p:cNvSpPr>
            <a:spLocks noChangeArrowheads="1"/>
          </p:cNvSpPr>
          <p:nvPr/>
        </p:nvSpPr>
        <p:spPr bwMode="auto">
          <a:xfrm>
            <a:off x="495300" y="3435350"/>
            <a:ext cx="649288" cy="212725"/>
          </a:xfrm>
          <a:prstGeom prst="rect">
            <a:avLst/>
          </a:prstGeom>
          <a:noFill/>
          <a:ln w="9525">
            <a:noFill/>
            <a:miter lim="800000"/>
            <a:headEnd/>
            <a:tailEnd/>
          </a:ln>
        </p:spPr>
        <p:txBody>
          <a:bodyPr wrap="none" lIns="0" tIns="0" rIns="0" bIns="0">
            <a:spAutoFit/>
          </a:bodyPr>
          <a:lstStyle/>
          <a:p>
            <a:r>
              <a:rPr lang="en-US" sz="1400" b="1" i="1">
                <a:solidFill>
                  <a:srgbClr val="231F20"/>
                </a:solidFill>
                <a:latin typeface="Arial" charset="0"/>
              </a:rPr>
              <a:t>Cytosol</a:t>
            </a:r>
            <a:endParaRPr lang="en-US" sz="1800">
              <a:latin typeface="Arial" charset="0"/>
            </a:endParaRPr>
          </a:p>
        </p:txBody>
      </p:sp>
      <p:sp>
        <p:nvSpPr>
          <p:cNvPr id="69662" name="Rectangle 30"/>
          <p:cNvSpPr>
            <a:spLocks noChangeArrowheads="1"/>
          </p:cNvSpPr>
          <p:nvPr/>
        </p:nvSpPr>
        <p:spPr bwMode="auto">
          <a:xfrm>
            <a:off x="3775075" y="2168525"/>
            <a:ext cx="573088" cy="501650"/>
          </a:xfrm>
          <a:prstGeom prst="rect">
            <a:avLst/>
          </a:prstGeom>
          <a:noFill/>
          <a:ln w="9525">
            <a:noFill/>
            <a:miter lim="800000"/>
            <a:headEnd/>
            <a:tailEnd/>
          </a:ln>
        </p:spPr>
        <p:txBody>
          <a:bodyPr wrap="none" lIns="0" tIns="0" rIns="0" bIns="0">
            <a:spAutoFit/>
          </a:bodyPr>
          <a:lstStyle/>
          <a:p>
            <a:r>
              <a:rPr lang="en-US" sz="1400">
                <a:solidFill>
                  <a:srgbClr val="231F20"/>
                </a:solidFill>
                <a:latin typeface="Arial Black" charset="0"/>
              </a:rPr>
              <a:t>Krebs</a:t>
            </a:r>
          </a:p>
          <a:p>
            <a:r>
              <a:rPr lang="en-US" sz="1400">
                <a:solidFill>
                  <a:srgbClr val="231F20"/>
                </a:solidFill>
                <a:latin typeface="Arial Black" charset="0"/>
              </a:rPr>
              <a:t>cycle</a:t>
            </a:r>
            <a:endParaRPr lang="en-US" sz="1800">
              <a:latin typeface="Arial" charset="0"/>
            </a:endParaRPr>
          </a:p>
        </p:txBody>
      </p:sp>
      <p:sp>
        <p:nvSpPr>
          <p:cNvPr id="69663" name="Rectangle 31"/>
          <p:cNvSpPr>
            <a:spLocks noChangeArrowheads="1"/>
          </p:cNvSpPr>
          <p:nvPr/>
        </p:nvSpPr>
        <p:spPr bwMode="auto">
          <a:xfrm>
            <a:off x="460375" y="2406650"/>
            <a:ext cx="698500"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Glucose</a:t>
            </a:r>
            <a:endParaRPr lang="en-US" sz="1800" b="1">
              <a:latin typeface="Arial" charset="0"/>
            </a:endParaRPr>
          </a:p>
        </p:txBody>
      </p:sp>
      <p:sp>
        <p:nvSpPr>
          <p:cNvPr id="69664" name="Rectangle 32"/>
          <p:cNvSpPr>
            <a:spLocks noChangeArrowheads="1"/>
          </p:cNvSpPr>
          <p:nvPr/>
        </p:nvSpPr>
        <p:spPr bwMode="auto">
          <a:xfrm>
            <a:off x="854075" y="1990725"/>
            <a:ext cx="993775" cy="250825"/>
          </a:xfrm>
          <a:prstGeom prst="rect">
            <a:avLst/>
          </a:prstGeom>
          <a:noFill/>
          <a:ln w="9525">
            <a:noFill/>
            <a:miter lim="800000"/>
            <a:headEnd/>
            <a:tailEnd/>
          </a:ln>
        </p:spPr>
        <p:txBody>
          <a:bodyPr wrap="none" lIns="0" tIns="0" rIns="0" bIns="0">
            <a:spAutoFit/>
          </a:bodyPr>
          <a:lstStyle/>
          <a:p>
            <a:r>
              <a:rPr lang="en-US" sz="1400">
                <a:solidFill>
                  <a:srgbClr val="231F20"/>
                </a:solidFill>
                <a:latin typeface="Arial Black" charset="0"/>
              </a:rPr>
              <a:t>Glycolysis</a:t>
            </a:r>
            <a:endParaRPr lang="en-US" sz="1800">
              <a:latin typeface="Arial" charset="0"/>
            </a:endParaRPr>
          </a:p>
        </p:txBody>
      </p:sp>
      <p:sp>
        <p:nvSpPr>
          <p:cNvPr id="69665" name="Rectangle 33"/>
          <p:cNvSpPr>
            <a:spLocks noChangeArrowheads="1"/>
          </p:cNvSpPr>
          <p:nvPr/>
        </p:nvSpPr>
        <p:spPr bwMode="auto">
          <a:xfrm>
            <a:off x="1568450" y="2305050"/>
            <a:ext cx="641350" cy="425450"/>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Pyruvic</a:t>
            </a:r>
          </a:p>
          <a:p>
            <a:r>
              <a:rPr lang="en-US" sz="1400" b="1">
                <a:solidFill>
                  <a:srgbClr val="231F20"/>
                </a:solidFill>
                <a:latin typeface="Arial" charset="0"/>
              </a:rPr>
              <a:t>acid</a:t>
            </a:r>
            <a:endParaRPr lang="en-US" sz="1800" b="1">
              <a:latin typeface="Arial" charset="0"/>
            </a:endParaRPr>
          </a:p>
        </p:txBody>
      </p:sp>
      <p:sp>
        <p:nvSpPr>
          <p:cNvPr id="69666" name="Rectangle 34"/>
          <p:cNvSpPr>
            <a:spLocks noChangeArrowheads="1"/>
          </p:cNvSpPr>
          <p:nvPr/>
        </p:nvSpPr>
        <p:spPr bwMode="auto">
          <a:xfrm>
            <a:off x="5953125" y="1835150"/>
            <a:ext cx="1641475" cy="63817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Electron transport</a:t>
            </a:r>
          </a:p>
          <a:p>
            <a:r>
              <a:rPr lang="en-US" sz="1400" b="1">
                <a:solidFill>
                  <a:srgbClr val="231F20"/>
                </a:solidFill>
                <a:latin typeface="Arial" charset="0"/>
              </a:rPr>
              <a:t>chain and oxidative</a:t>
            </a:r>
            <a:endParaRPr lang="en-US" sz="1800" b="1">
              <a:latin typeface="Arial" charset="0"/>
            </a:endParaRPr>
          </a:p>
          <a:p>
            <a:r>
              <a:rPr lang="en-US" sz="1400" b="1">
                <a:solidFill>
                  <a:srgbClr val="231F20"/>
                </a:solidFill>
                <a:latin typeface="Arial" charset="0"/>
              </a:rPr>
              <a:t>phosphorylation</a:t>
            </a:r>
            <a:endParaRPr lang="en-US" sz="1800" b="1">
              <a:latin typeface="Arial" charset="0"/>
            </a:endParaRPr>
          </a:p>
        </p:txBody>
      </p:sp>
      <p:sp>
        <p:nvSpPr>
          <p:cNvPr id="69667" name="Rectangle 35"/>
          <p:cNvSpPr>
            <a:spLocks noChangeArrowheads="1"/>
          </p:cNvSpPr>
          <p:nvPr/>
        </p:nvSpPr>
        <p:spPr bwMode="auto">
          <a:xfrm>
            <a:off x="2378075" y="571500"/>
            <a:ext cx="3435350"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Chemical energy (high-energy electrons)</a:t>
            </a:r>
            <a:endParaRPr lang="en-US" sz="1800" b="1">
              <a:latin typeface="Arial" charset="0"/>
            </a:endParaRPr>
          </a:p>
        </p:txBody>
      </p:sp>
      <p:sp>
        <p:nvSpPr>
          <p:cNvPr id="69668" name="Freeform 36"/>
          <p:cNvSpPr>
            <a:spLocks/>
          </p:cNvSpPr>
          <p:nvPr/>
        </p:nvSpPr>
        <p:spPr bwMode="auto">
          <a:xfrm>
            <a:off x="449263" y="4965700"/>
            <a:ext cx="231775" cy="228600"/>
          </a:xfrm>
          <a:custGeom>
            <a:avLst/>
            <a:gdLst/>
            <a:ahLst/>
            <a:cxnLst>
              <a:cxn ang="0">
                <a:pos x="146" y="72"/>
              </a:cxn>
              <a:cxn ang="0">
                <a:pos x="144" y="86"/>
              </a:cxn>
              <a:cxn ang="0">
                <a:pos x="140" y="100"/>
              </a:cxn>
              <a:cxn ang="0">
                <a:pos x="132" y="112"/>
              </a:cxn>
              <a:cxn ang="0">
                <a:pos x="124" y="122"/>
              </a:cxn>
              <a:cxn ang="0">
                <a:pos x="114" y="132"/>
              </a:cxn>
              <a:cxn ang="0">
                <a:pos x="102" y="138"/>
              </a:cxn>
              <a:cxn ang="0">
                <a:pos x="88" y="142"/>
              </a:cxn>
              <a:cxn ang="0">
                <a:pos x="72" y="144"/>
              </a:cxn>
              <a:cxn ang="0">
                <a:pos x="58" y="142"/>
              </a:cxn>
              <a:cxn ang="0">
                <a:pos x="44" y="138"/>
              </a:cxn>
              <a:cxn ang="0">
                <a:pos x="32" y="132"/>
              </a:cxn>
              <a:cxn ang="0">
                <a:pos x="22" y="122"/>
              </a:cxn>
              <a:cxn ang="0">
                <a:pos x="14" y="112"/>
              </a:cxn>
              <a:cxn ang="0">
                <a:pos x="6" y="100"/>
              </a:cxn>
              <a:cxn ang="0">
                <a:pos x="2" y="86"/>
              </a:cxn>
              <a:cxn ang="0">
                <a:pos x="0" y="72"/>
              </a:cxn>
              <a:cxn ang="0">
                <a:pos x="2" y="56"/>
              </a:cxn>
              <a:cxn ang="0">
                <a:pos x="6" y="44"/>
              </a:cxn>
              <a:cxn ang="0">
                <a:pos x="14" y="30"/>
              </a:cxn>
              <a:cxn ang="0">
                <a:pos x="22" y="20"/>
              </a:cxn>
              <a:cxn ang="0">
                <a:pos x="32" y="12"/>
              </a:cxn>
              <a:cxn ang="0">
                <a:pos x="44" y="4"/>
              </a:cxn>
              <a:cxn ang="0">
                <a:pos x="58" y="0"/>
              </a:cxn>
              <a:cxn ang="0">
                <a:pos x="72" y="0"/>
              </a:cxn>
              <a:cxn ang="0">
                <a:pos x="88" y="0"/>
              </a:cxn>
              <a:cxn ang="0">
                <a:pos x="102" y="4"/>
              </a:cxn>
              <a:cxn ang="0">
                <a:pos x="114" y="12"/>
              </a:cxn>
              <a:cxn ang="0">
                <a:pos x="124" y="20"/>
              </a:cxn>
              <a:cxn ang="0">
                <a:pos x="132" y="30"/>
              </a:cxn>
              <a:cxn ang="0">
                <a:pos x="140" y="44"/>
              </a:cxn>
              <a:cxn ang="0">
                <a:pos x="144" y="56"/>
              </a:cxn>
              <a:cxn ang="0">
                <a:pos x="144" y="72"/>
              </a:cxn>
              <a:cxn ang="0">
                <a:pos x="146" y="72"/>
              </a:cxn>
            </a:cxnLst>
            <a:rect l="0" t="0" r="r" b="b"/>
            <a:pathLst>
              <a:path w="146" h="144">
                <a:moveTo>
                  <a:pt x="146" y="72"/>
                </a:moveTo>
                <a:lnTo>
                  <a:pt x="144" y="86"/>
                </a:lnTo>
                <a:lnTo>
                  <a:pt x="140" y="100"/>
                </a:lnTo>
                <a:lnTo>
                  <a:pt x="132" y="112"/>
                </a:lnTo>
                <a:lnTo>
                  <a:pt x="124" y="122"/>
                </a:lnTo>
                <a:lnTo>
                  <a:pt x="114" y="132"/>
                </a:lnTo>
                <a:lnTo>
                  <a:pt x="102" y="138"/>
                </a:lnTo>
                <a:lnTo>
                  <a:pt x="88" y="142"/>
                </a:lnTo>
                <a:lnTo>
                  <a:pt x="72" y="144"/>
                </a:lnTo>
                <a:lnTo>
                  <a:pt x="58" y="142"/>
                </a:lnTo>
                <a:lnTo>
                  <a:pt x="44" y="138"/>
                </a:lnTo>
                <a:lnTo>
                  <a:pt x="32" y="132"/>
                </a:lnTo>
                <a:lnTo>
                  <a:pt x="22" y="122"/>
                </a:lnTo>
                <a:lnTo>
                  <a:pt x="14" y="112"/>
                </a:lnTo>
                <a:lnTo>
                  <a:pt x="6" y="100"/>
                </a:lnTo>
                <a:lnTo>
                  <a:pt x="2" y="86"/>
                </a:lnTo>
                <a:lnTo>
                  <a:pt x="0" y="72"/>
                </a:lnTo>
                <a:lnTo>
                  <a:pt x="2" y="56"/>
                </a:lnTo>
                <a:lnTo>
                  <a:pt x="6" y="44"/>
                </a:lnTo>
                <a:lnTo>
                  <a:pt x="14" y="30"/>
                </a:lnTo>
                <a:lnTo>
                  <a:pt x="22" y="20"/>
                </a:lnTo>
                <a:lnTo>
                  <a:pt x="32" y="12"/>
                </a:lnTo>
                <a:lnTo>
                  <a:pt x="44" y="4"/>
                </a:lnTo>
                <a:lnTo>
                  <a:pt x="58" y="0"/>
                </a:lnTo>
                <a:lnTo>
                  <a:pt x="72" y="0"/>
                </a:lnTo>
                <a:lnTo>
                  <a:pt x="88" y="0"/>
                </a:lnTo>
                <a:lnTo>
                  <a:pt x="102" y="4"/>
                </a:lnTo>
                <a:lnTo>
                  <a:pt x="114" y="12"/>
                </a:lnTo>
                <a:lnTo>
                  <a:pt x="124" y="20"/>
                </a:lnTo>
                <a:lnTo>
                  <a:pt x="132" y="30"/>
                </a:lnTo>
                <a:lnTo>
                  <a:pt x="140" y="44"/>
                </a:lnTo>
                <a:lnTo>
                  <a:pt x="144" y="56"/>
                </a:lnTo>
                <a:lnTo>
                  <a:pt x="144" y="72"/>
                </a:lnTo>
                <a:lnTo>
                  <a:pt x="146" y="72"/>
                </a:lnTo>
                <a:close/>
              </a:path>
            </a:pathLst>
          </a:custGeom>
          <a:solidFill>
            <a:srgbClr val="FFFFFF"/>
          </a:solidFill>
          <a:ln w="9525">
            <a:noFill/>
            <a:round/>
            <a:headEnd/>
            <a:tailEnd/>
          </a:ln>
        </p:spPr>
        <p:txBody>
          <a:bodyPr/>
          <a:lstStyle/>
          <a:p>
            <a:endParaRPr lang="en-US"/>
          </a:p>
        </p:txBody>
      </p:sp>
      <p:sp>
        <p:nvSpPr>
          <p:cNvPr id="69669" name="Freeform 37"/>
          <p:cNvSpPr>
            <a:spLocks/>
          </p:cNvSpPr>
          <p:nvPr/>
        </p:nvSpPr>
        <p:spPr bwMode="auto">
          <a:xfrm>
            <a:off x="449263" y="4965700"/>
            <a:ext cx="231775" cy="228600"/>
          </a:xfrm>
          <a:custGeom>
            <a:avLst/>
            <a:gdLst/>
            <a:ahLst/>
            <a:cxnLst>
              <a:cxn ang="0">
                <a:pos x="146" y="72"/>
              </a:cxn>
              <a:cxn ang="0">
                <a:pos x="144" y="86"/>
              </a:cxn>
              <a:cxn ang="0">
                <a:pos x="140" y="100"/>
              </a:cxn>
              <a:cxn ang="0">
                <a:pos x="132" y="112"/>
              </a:cxn>
              <a:cxn ang="0">
                <a:pos x="124" y="122"/>
              </a:cxn>
              <a:cxn ang="0">
                <a:pos x="114" y="132"/>
              </a:cxn>
              <a:cxn ang="0">
                <a:pos x="102" y="138"/>
              </a:cxn>
              <a:cxn ang="0">
                <a:pos x="88" y="142"/>
              </a:cxn>
              <a:cxn ang="0">
                <a:pos x="72" y="144"/>
              </a:cxn>
              <a:cxn ang="0">
                <a:pos x="58" y="142"/>
              </a:cxn>
              <a:cxn ang="0">
                <a:pos x="44" y="138"/>
              </a:cxn>
              <a:cxn ang="0">
                <a:pos x="32" y="132"/>
              </a:cxn>
              <a:cxn ang="0">
                <a:pos x="22" y="122"/>
              </a:cxn>
              <a:cxn ang="0">
                <a:pos x="14" y="112"/>
              </a:cxn>
              <a:cxn ang="0">
                <a:pos x="6" y="100"/>
              </a:cxn>
              <a:cxn ang="0">
                <a:pos x="2" y="86"/>
              </a:cxn>
              <a:cxn ang="0">
                <a:pos x="0" y="72"/>
              </a:cxn>
              <a:cxn ang="0">
                <a:pos x="2" y="56"/>
              </a:cxn>
              <a:cxn ang="0">
                <a:pos x="6" y="44"/>
              </a:cxn>
              <a:cxn ang="0">
                <a:pos x="14" y="30"/>
              </a:cxn>
              <a:cxn ang="0">
                <a:pos x="22" y="20"/>
              </a:cxn>
              <a:cxn ang="0">
                <a:pos x="32" y="12"/>
              </a:cxn>
              <a:cxn ang="0">
                <a:pos x="44" y="4"/>
              </a:cxn>
              <a:cxn ang="0">
                <a:pos x="58" y="0"/>
              </a:cxn>
              <a:cxn ang="0">
                <a:pos x="72" y="0"/>
              </a:cxn>
              <a:cxn ang="0">
                <a:pos x="88" y="0"/>
              </a:cxn>
              <a:cxn ang="0">
                <a:pos x="102" y="4"/>
              </a:cxn>
              <a:cxn ang="0">
                <a:pos x="114" y="12"/>
              </a:cxn>
              <a:cxn ang="0">
                <a:pos x="124" y="20"/>
              </a:cxn>
              <a:cxn ang="0">
                <a:pos x="132" y="30"/>
              </a:cxn>
              <a:cxn ang="0">
                <a:pos x="140" y="44"/>
              </a:cxn>
              <a:cxn ang="0">
                <a:pos x="144" y="56"/>
              </a:cxn>
              <a:cxn ang="0">
                <a:pos x="144" y="72"/>
              </a:cxn>
            </a:cxnLst>
            <a:rect l="0" t="0" r="r" b="b"/>
            <a:pathLst>
              <a:path w="146" h="144">
                <a:moveTo>
                  <a:pt x="146" y="72"/>
                </a:moveTo>
                <a:lnTo>
                  <a:pt x="144" y="86"/>
                </a:lnTo>
                <a:lnTo>
                  <a:pt x="140" y="100"/>
                </a:lnTo>
                <a:lnTo>
                  <a:pt x="132" y="112"/>
                </a:lnTo>
                <a:lnTo>
                  <a:pt x="124" y="122"/>
                </a:lnTo>
                <a:lnTo>
                  <a:pt x="114" y="132"/>
                </a:lnTo>
                <a:lnTo>
                  <a:pt x="102" y="138"/>
                </a:lnTo>
                <a:lnTo>
                  <a:pt x="88" y="142"/>
                </a:lnTo>
                <a:lnTo>
                  <a:pt x="72" y="144"/>
                </a:lnTo>
                <a:lnTo>
                  <a:pt x="58" y="142"/>
                </a:lnTo>
                <a:lnTo>
                  <a:pt x="44" y="138"/>
                </a:lnTo>
                <a:lnTo>
                  <a:pt x="32" y="132"/>
                </a:lnTo>
                <a:lnTo>
                  <a:pt x="22" y="122"/>
                </a:lnTo>
                <a:lnTo>
                  <a:pt x="14" y="112"/>
                </a:lnTo>
                <a:lnTo>
                  <a:pt x="6" y="100"/>
                </a:lnTo>
                <a:lnTo>
                  <a:pt x="2" y="86"/>
                </a:lnTo>
                <a:lnTo>
                  <a:pt x="0" y="72"/>
                </a:lnTo>
                <a:lnTo>
                  <a:pt x="2" y="56"/>
                </a:lnTo>
                <a:lnTo>
                  <a:pt x="6" y="44"/>
                </a:lnTo>
                <a:lnTo>
                  <a:pt x="14" y="30"/>
                </a:lnTo>
                <a:lnTo>
                  <a:pt x="22" y="20"/>
                </a:lnTo>
                <a:lnTo>
                  <a:pt x="32" y="12"/>
                </a:lnTo>
                <a:lnTo>
                  <a:pt x="44" y="4"/>
                </a:lnTo>
                <a:lnTo>
                  <a:pt x="58" y="0"/>
                </a:lnTo>
                <a:lnTo>
                  <a:pt x="72" y="0"/>
                </a:lnTo>
                <a:lnTo>
                  <a:pt x="88" y="0"/>
                </a:lnTo>
                <a:lnTo>
                  <a:pt x="102" y="4"/>
                </a:lnTo>
                <a:lnTo>
                  <a:pt x="114" y="12"/>
                </a:lnTo>
                <a:lnTo>
                  <a:pt x="124" y="20"/>
                </a:lnTo>
                <a:lnTo>
                  <a:pt x="132" y="30"/>
                </a:lnTo>
                <a:lnTo>
                  <a:pt x="140" y="44"/>
                </a:lnTo>
                <a:lnTo>
                  <a:pt x="144" y="56"/>
                </a:lnTo>
                <a:lnTo>
                  <a:pt x="144" y="72"/>
                </a:lnTo>
              </a:path>
            </a:pathLst>
          </a:custGeom>
          <a:noFill/>
          <a:ln w="15875">
            <a:solidFill>
              <a:srgbClr val="231F20"/>
            </a:solidFill>
            <a:prstDash val="solid"/>
            <a:round/>
            <a:headEnd/>
            <a:tailEnd/>
          </a:ln>
        </p:spPr>
        <p:txBody>
          <a:bodyPr/>
          <a:lstStyle/>
          <a:p>
            <a:endParaRPr lang="en-US"/>
          </a:p>
        </p:txBody>
      </p:sp>
      <p:sp>
        <p:nvSpPr>
          <p:cNvPr id="69670" name="Rectangle 38"/>
          <p:cNvSpPr>
            <a:spLocks noChangeArrowheads="1"/>
          </p:cNvSpPr>
          <p:nvPr/>
        </p:nvSpPr>
        <p:spPr bwMode="auto">
          <a:xfrm>
            <a:off x="511175" y="4949825"/>
            <a:ext cx="119063" cy="250825"/>
          </a:xfrm>
          <a:prstGeom prst="rect">
            <a:avLst/>
          </a:prstGeom>
          <a:noFill/>
          <a:ln w="9525">
            <a:noFill/>
            <a:miter lim="800000"/>
            <a:headEnd/>
            <a:tailEnd/>
          </a:ln>
        </p:spPr>
        <p:txBody>
          <a:bodyPr wrap="none" lIns="0" tIns="0" rIns="0" bIns="0">
            <a:spAutoFit/>
          </a:bodyPr>
          <a:lstStyle/>
          <a:p>
            <a:r>
              <a:rPr lang="en-US" sz="1400">
                <a:solidFill>
                  <a:srgbClr val="231F20"/>
                </a:solidFill>
                <a:latin typeface="Arial Black" charset="0"/>
              </a:rPr>
              <a:t>1</a:t>
            </a:r>
            <a:endParaRPr lang="en-US" sz="1800">
              <a:latin typeface="Arial" charset="0"/>
            </a:endParaRPr>
          </a:p>
        </p:txBody>
      </p:sp>
      <p:sp>
        <p:nvSpPr>
          <p:cNvPr id="69671" name="Rectangle 39"/>
          <p:cNvSpPr>
            <a:spLocks noChangeArrowheads="1"/>
          </p:cNvSpPr>
          <p:nvPr/>
        </p:nvSpPr>
        <p:spPr bwMode="auto">
          <a:xfrm>
            <a:off x="441325" y="4976813"/>
            <a:ext cx="1870075" cy="1276350"/>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      During glycolysis, </a:t>
            </a:r>
          </a:p>
          <a:p>
            <a:r>
              <a:rPr lang="en-US" sz="1400" b="1">
                <a:solidFill>
                  <a:srgbClr val="231F20"/>
                </a:solidFill>
                <a:latin typeface="Arial" charset="0"/>
              </a:rPr>
              <a:t>each glucose </a:t>
            </a:r>
            <a:endParaRPr lang="en-US" sz="1800" b="1">
              <a:latin typeface="Arial" charset="0"/>
            </a:endParaRPr>
          </a:p>
          <a:p>
            <a:r>
              <a:rPr lang="en-US" sz="1400" b="1">
                <a:solidFill>
                  <a:srgbClr val="231F20"/>
                </a:solidFill>
                <a:latin typeface="Arial" charset="0"/>
              </a:rPr>
              <a:t>molecule is broken </a:t>
            </a:r>
            <a:endParaRPr lang="en-US" sz="1800" b="1">
              <a:latin typeface="Arial" charset="0"/>
            </a:endParaRPr>
          </a:p>
          <a:p>
            <a:r>
              <a:rPr lang="en-US" sz="1400" b="1">
                <a:solidFill>
                  <a:srgbClr val="231F20"/>
                </a:solidFill>
                <a:latin typeface="Arial" charset="0"/>
              </a:rPr>
              <a:t>down into two </a:t>
            </a:r>
            <a:endParaRPr lang="en-US" sz="1800" b="1">
              <a:latin typeface="Arial" charset="0"/>
            </a:endParaRPr>
          </a:p>
          <a:p>
            <a:r>
              <a:rPr lang="en-US" sz="1400" b="1">
                <a:solidFill>
                  <a:srgbClr val="231F20"/>
                </a:solidFill>
                <a:latin typeface="Arial" charset="0"/>
              </a:rPr>
              <a:t>molecules of pyruvic </a:t>
            </a:r>
            <a:endParaRPr lang="en-US" sz="1800" b="1">
              <a:latin typeface="Arial" charset="0"/>
            </a:endParaRPr>
          </a:p>
          <a:p>
            <a:r>
              <a:rPr lang="en-US" sz="1400" b="1">
                <a:solidFill>
                  <a:srgbClr val="231F20"/>
                </a:solidFill>
                <a:latin typeface="Arial" charset="0"/>
              </a:rPr>
              <a:t>acid in the cytosol.</a:t>
            </a:r>
            <a:endParaRPr lang="en-US" sz="1800" b="1">
              <a:latin typeface="Arial" charset="0"/>
            </a:endParaRPr>
          </a:p>
        </p:txBody>
      </p:sp>
      <p:sp>
        <p:nvSpPr>
          <p:cNvPr id="69672" name="Freeform 40"/>
          <p:cNvSpPr>
            <a:spLocks/>
          </p:cNvSpPr>
          <p:nvPr/>
        </p:nvSpPr>
        <p:spPr bwMode="auto">
          <a:xfrm>
            <a:off x="2411413" y="4972050"/>
            <a:ext cx="228600" cy="228600"/>
          </a:xfrm>
          <a:custGeom>
            <a:avLst/>
            <a:gdLst/>
            <a:ahLst/>
            <a:cxnLst>
              <a:cxn ang="0">
                <a:pos x="144" y="72"/>
              </a:cxn>
              <a:cxn ang="0">
                <a:pos x="142" y="86"/>
              </a:cxn>
              <a:cxn ang="0">
                <a:pos x="138" y="100"/>
              </a:cxn>
              <a:cxn ang="0">
                <a:pos x="132" y="112"/>
              </a:cxn>
              <a:cxn ang="0">
                <a:pos x="124" y="124"/>
              </a:cxn>
              <a:cxn ang="0">
                <a:pos x="112" y="132"/>
              </a:cxn>
              <a:cxn ang="0">
                <a:pos x="100" y="138"/>
              </a:cxn>
              <a:cxn ang="0">
                <a:pos x="86" y="142"/>
              </a:cxn>
              <a:cxn ang="0">
                <a:pos x="72" y="144"/>
              </a:cxn>
              <a:cxn ang="0">
                <a:pos x="58" y="142"/>
              </a:cxn>
              <a:cxn ang="0">
                <a:pos x="44" y="138"/>
              </a:cxn>
              <a:cxn ang="0">
                <a:pos x="32" y="132"/>
              </a:cxn>
              <a:cxn ang="0">
                <a:pos x="20" y="124"/>
              </a:cxn>
              <a:cxn ang="0">
                <a:pos x="12" y="112"/>
              </a:cxn>
              <a:cxn ang="0">
                <a:pos x="6" y="100"/>
              </a:cxn>
              <a:cxn ang="0">
                <a:pos x="2" y="86"/>
              </a:cxn>
              <a:cxn ang="0">
                <a:pos x="0" y="72"/>
              </a:cxn>
              <a:cxn ang="0">
                <a:pos x="2" y="58"/>
              </a:cxn>
              <a:cxn ang="0">
                <a:pos x="6" y="44"/>
              </a:cxn>
              <a:cxn ang="0">
                <a:pos x="12" y="32"/>
              </a:cxn>
              <a:cxn ang="0">
                <a:pos x="20" y="20"/>
              </a:cxn>
              <a:cxn ang="0">
                <a:pos x="32" y="12"/>
              </a:cxn>
              <a:cxn ang="0">
                <a:pos x="44" y="6"/>
              </a:cxn>
              <a:cxn ang="0">
                <a:pos x="58" y="2"/>
              </a:cxn>
              <a:cxn ang="0">
                <a:pos x="72" y="0"/>
              </a:cxn>
              <a:cxn ang="0">
                <a:pos x="86" y="2"/>
              </a:cxn>
              <a:cxn ang="0">
                <a:pos x="100" y="6"/>
              </a:cxn>
              <a:cxn ang="0">
                <a:pos x="112" y="12"/>
              </a:cxn>
              <a:cxn ang="0">
                <a:pos x="124" y="20"/>
              </a:cxn>
              <a:cxn ang="0">
                <a:pos x="132" y="32"/>
              </a:cxn>
              <a:cxn ang="0">
                <a:pos x="138" y="44"/>
              </a:cxn>
              <a:cxn ang="0">
                <a:pos x="142" y="58"/>
              </a:cxn>
              <a:cxn ang="0">
                <a:pos x="142" y="72"/>
              </a:cxn>
              <a:cxn ang="0">
                <a:pos x="144" y="72"/>
              </a:cxn>
            </a:cxnLst>
            <a:rect l="0" t="0" r="r" b="b"/>
            <a:pathLst>
              <a:path w="144" h="144">
                <a:moveTo>
                  <a:pt x="144" y="72"/>
                </a:moveTo>
                <a:lnTo>
                  <a:pt x="142" y="86"/>
                </a:lnTo>
                <a:lnTo>
                  <a:pt x="138" y="100"/>
                </a:lnTo>
                <a:lnTo>
                  <a:pt x="132" y="112"/>
                </a:lnTo>
                <a:lnTo>
                  <a:pt x="124" y="124"/>
                </a:lnTo>
                <a:lnTo>
                  <a:pt x="112" y="132"/>
                </a:lnTo>
                <a:lnTo>
                  <a:pt x="100" y="138"/>
                </a:lnTo>
                <a:lnTo>
                  <a:pt x="86" y="142"/>
                </a:lnTo>
                <a:lnTo>
                  <a:pt x="72" y="144"/>
                </a:lnTo>
                <a:lnTo>
                  <a:pt x="58" y="142"/>
                </a:lnTo>
                <a:lnTo>
                  <a:pt x="44" y="138"/>
                </a:lnTo>
                <a:lnTo>
                  <a:pt x="32" y="132"/>
                </a:lnTo>
                <a:lnTo>
                  <a:pt x="20" y="124"/>
                </a:lnTo>
                <a:lnTo>
                  <a:pt x="12" y="112"/>
                </a:lnTo>
                <a:lnTo>
                  <a:pt x="6" y="100"/>
                </a:lnTo>
                <a:lnTo>
                  <a:pt x="2" y="86"/>
                </a:lnTo>
                <a:lnTo>
                  <a:pt x="0" y="72"/>
                </a:lnTo>
                <a:lnTo>
                  <a:pt x="2" y="58"/>
                </a:lnTo>
                <a:lnTo>
                  <a:pt x="6" y="44"/>
                </a:lnTo>
                <a:lnTo>
                  <a:pt x="12" y="32"/>
                </a:lnTo>
                <a:lnTo>
                  <a:pt x="20" y="20"/>
                </a:lnTo>
                <a:lnTo>
                  <a:pt x="32" y="12"/>
                </a:lnTo>
                <a:lnTo>
                  <a:pt x="44" y="6"/>
                </a:lnTo>
                <a:lnTo>
                  <a:pt x="58" y="2"/>
                </a:lnTo>
                <a:lnTo>
                  <a:pt x="72" y="0"/>
                </a:lnTo>
                <a:lnTo>
                  <a:pt x="86" y="2"/>
                </a:lnTo>
                <a:lnTo>
                  <a:pt x="100" y="6"/>
                </a:lnTo>
                <a:lnTo>
                  <a:pt x="112" y="12"/>
                </a:lnTo>
                <a:lnTo>
                  <a:pt x="124" y="20"/>
                </a:lnTo>
                <a:lnTo>
                  <a:pt x="132" y="32"/>
                </a:lnTo>
                <a:lnTo>
                  <a:pt x="138" y="44"/>
                </a:lnTo>
                <a:lnTo>
                  <a:pt x="142" y="58"/>
                </a:lnTo>
                <a:lnTo>
                  <a:pt x="142" y="72"/>
                </a:lnTo>
                <a:lnTo>
                  <a:pt x="144" y="72"/>
                </a:lnTo>
                <a:close/>
              </a:path>
            </a:pathLst>
          </a:custGeom>
          <a:solidFill>
            <a:srgbClr val="FFFFFF"/>
          </a:solidFill>
          <a:ln w="9525">
            <a:noFill/>
            <a:round/>
            <a:headEnd/>
            <a:tailEnd/>
          </a:ln>
        </p:spPr>
        <p:txBody>
          <a:bodyPr/>
          <a:lstStyle/>
          <a:p>
            <a:endParaRPr lang="en-US"/>
          </a:p>
        </p:txBody>
      </p:sp>
      <p:sp>
        <p:nvSpPr>
          <p:cNvPr id="69673" name="Freeform 41"/>
          <p:cNvSpPr>
            <a:spLocks/>
          </p:cNvSpPr>
          <p:nvPr/>
        </p:nvSpPr>
        <p:spPr bwMode="auto">
          <a:xfrm>
            <a:off x="2411413" y="4972050"/>
            <a:ext cx="228600" cy="228600"/>
          </a:xfrm>
          <a:custGeom>
            <a:avLst/>
            <a:gdLst/>
            <a:ahLst/>
            <a:cxnLst>
              <a:cxn ang="0">
                <a:pos x="144" y="72"/>
              </a:cxn>
              <a:cxn ang="0">
                <a:pos x="142" y="86"/>
              </a:cxn>
              <a:cxn ang="0">
                <a:pos x="138" y="100"/>
              </a:cxn>
              <a:cxn ang="0">
                <a:pos x="132" y="112"/>
              </a:cxn>
              <a:cxn ang="0">
                <a:pos x="124" y="124"/>
              </a:cxn>
              <a:cxn ang="0">
                <a:pos x="112" y="132"/>
              </a:cxn>
              <a:cxn ang="0">
                <a:pos x="100" y="138"/>
              </a:cxn>
              <a:cxn ang="0">
                <a:pos x="86" y="142"/>
              </a:cxn>
              <a:cxn ang="0">
                <a:pos x="72" y="144"/>
              </a:cxn>
              <a:cxn ang="0">
                <a:pos x="58" y="142"/>
              </a:cxn>
              <a:cxn ang="0">
                <a:pos x="44" y="138"/>
              </a:cxn>
              <a:cxn ang="0">
                <a:pos x="32" y="132"/>
              </a:cxn>
              <a:cxn ang="0">
                <a:pos x="20" y="124"/>
              </a:cxn>
              <a:cxn ang="0">
                <a:pos x="12" y="112"/>
              </a:cxn>
              <a:cxn ang="0">
                <a:pos x="6" y="100"/>
              </a:cxn>
              <a:cxn ang="0">
                <a:pos x="2" y="86"/>
              </a:cxn>
              <a:cxn ang="0">
                <a:pos x="0" y="72"/>
              </a:cxn>
              <a:cxn ang="0">
                <a:pos x="2" y="58"/>
              </a:cxn>
              <a:cxn ang="0">
                <a:pos x="6" y="44"/>
              </a:cxn>
              <a:cxn ang="0">
                <a:pos x="12" y="32"/>
              </a:cxn>
              <a:cxn ang="0">
                <a:pos x="20" y="20"/>
              </a:cxn>
              <a:cxn ang="0">
                <a:pos x="32" y="12"/>
              </a:cxn>
              <a:cxn ang="0">
                <a:pos x="44" y="6"/>
              </a:cxn>
              <a:cxn ang="0">
                <a:pos x="58" y="2"/>
              </a:cxn>
              <a:cxn ang="0">
                <a:pos x="72" y="0"/>
              </a:cxn>
              <a:cxn ang="0">
                <a:pos x="86" y="2"/>
              </a:cxn>
              <a:cxn ang="0">
                <a:pos x="100" y="6"/>
              </a:cxn>
              <a:cxn ang="0">
                <a:pos x="112" y="12"/>
              </a:cxn>
              <a:cxn ang="0">
                <a:pos x="124" y="20"/>
              </a:cxn>
              <a:cxn ang="0">
                <a:pos x="132" y="32"/>
              </a:cxn>
              <a:cxn ang="0">
                <a:pos x="138" y="44"/>
              </a:cxn>
              <a:cxn ang="0">
                <a:pos x="142" y="58"/>
              </a:cxn>
              <a:cxn ang="0">
                <a:pos x="142" y="72"/>
              </a:cxn>
            </a:cxnLst>
            <a:rect l="0" t="0" r="r" b="b"/>
            <a:pathLst>
              <a:path w="144" h="144">
                <a:moveTo>
                  <a:pt x="144" y="72"/>
                </a:moveTo>
                <a:lnTo>
                  <a:pt x="142" y="86"/>
                </a:lnTo>
                <a:lnTo>
                  <a:pt x="138" y="100"/>
                </a:lnTo>
                <a:lnTo>
                  <a:pt x="132" y="112"/>
                </a:lnTo>
                <a:lnTo>
                  <a:pt x="124" y="124"/>
                </a:lnTo>
                <a:lnTo>
                  <a:pt x="112" y="132"/>
                </a:lnTo>
                <a:lnTo>
                  <a:pt x="100" y="138"/>
                </a:lnTo>
                <a:lnTo>
                  <a:pt x="86" y="142"/>
                </a:lnTo>
                <a:lnTo>
                  <a:pt x="72" y="144"/>
                </a:lnTo>
                <a:lnTo>
                  <a:pt x="58" y="142"/>
                </a:lnTo>
                <a:lnTo>
                  <a:pt x="44" y="138"/>
                </a:lnTo>
                <a:lnTo>
                  <a:pt x="32" y="132"/>
                </a:lnTo>
                <a:lnTo>
                  <a:pt x="20" y="124"/>
                </a:lnTo>
                <a:lnTo>
                  <a:pt x="12" y="112"/>
                </a:lnTo>
                <a:lnTo>
                  <a:pt x="6" y="100"/>
                </a:lnTo>
                <a:lnTo>
                  <a:pt x="2" y="86"/>
                </a:lnTo>
                <a:lnTo>
                  <a:pt x="0" y="72"/>
                </a:lnTo>
                <a:lnTo>
                  <a:pt x="2" y="58"/>
                </a:lnTo>
                <a:lnTo>
                  <a:pt x="6" y="44"/>
                </a:lnTo>
                <a:lnTo>
                  <a:pt x="12" y="32"/>
                </a:lnTo>
                <a:lnTo>
                  <a:pt x="20" y="20"/>
                </a:lnTo>
                <a:lnTo>
                  <a:pt x="32" y="12"/>
                </a:lnTo>
                <a:lnTo>
                  <a:pt x="44" y="6"/>
                </a:lnTo>
                <a:lnTo>
                  <a:pt x="58" y="2"/>
                </a:lnTo>
                <a:lnTo>
                  <a:pt x="72" y="0"/>
                </a:lnTo>
                <a:lnTo>
                  <a:pt x="86" y="2"/>
                </a:lnTo>
                <a:lnTo>
                  <a:pt x="100" y="6"/>
                </a:lnTo>
                <a:lnTo>
                  <a:pt x="112" y="12"/>
                </a:lnTo>
                <a:lnTo>
                  <a:pt x="124" y="20"/>
                </a:lnTo>
                <a:lnTo>
                  <a:pt x="132" y="32"/>
                </a:lnTo>
                <a:lnTo>
                  <a:pt x="138" y="44"/>
                </a:lnTo>
                <a:lnTo>
                  <a:pt x="142" y="58"/>
                </a:lnTo>
                <a:lnTo>
                  <a:pt x="142" y="72"/>
                </a:lnTo>
              </a:path>
            </a:pathLst>
          </a:custGeom>
          <a:noFill/>
          <a:ln w="15875">
            <a:solidFill>
              <a:srgbClr val="231F20"/>
            </a:solidFill>
            <a:prstDash val="solid"/>
            <a:round/>
            <a:headEnd/>
            <a:tailEnd/>
          </a:ln>
        </p:spPr>
        <p:txBody>
          <a:bodyPr/>
          <a:lstStyle/>
          <a:p>
            <a:endParaRPr lang="en-US"/>
          </a:p>
        </p:txBody>
      </p:sp>
      <p:sp>
        <p:nvSpPr>
          <p:cNvPr id="69674" name="Rectangle 42"/>
          <p:cNvSpPr>
            <a:spLocks noChangeArrowheads="1"/>
          </p:cNvSpPr>
          <p:nvPr/>
        </p:nvSpPr>
        <p:spPr bwMode="auto">
          <a:xfrm>
            <a:off x="2473325" y="4949825"/>
            <a:ext cx="119063" cy="250825"/>
          </a:xfrm>
          <a:prstGeom prst="rect">
            <a:avLst/>
          </a:prstGeom>
          <a:noFill/>
          <a:ln w="9525">
            <a:noFill/>
            <a:miter lim="800000"/>
            <a:headEnd/>
            <a:tailEnd/>
          </a:ln>
        </p:spPr>
        <p:txBody>
          <a:bodyPr wrap="none" lIns="0" tIns="0" rIns="0" bIns="0">
            <a:spAutoFit/>
          </a:bodyPr>
          <a:lstStyle/>
          <a:p>
            <a:r>
              <a:rPr lang="en-US" sz="1400">
                <a:solidFill>
                  <a:srgbClr val="231F20"/>
                </a:solidFill>
                <a:latin typeface="Arial Black" charset="0"/>
              </a:rPr>
              <a:t>2</a:t>
            </a:r>
            <a:endParaRPr lang="en-US" sz="1800">
              <a:latin typeface="Arial" charset="0"/>
            </a:endParaRPr>
          </a:p>
        </p:txBody>
      </p:sp>
      <p:sp>
        <p:nvSpPr>
          <p:cNvPr id="69675" name="Rectangle 43"/>
          <p:cNvSpPr>
            <a:spLocks noChangeArrowheads="1"/>
          </p:cNvSpPr>
          <p:nvPr/>
        </p:nvSpPr>
        <p:spPr bwMode="auto">
          <a:xfrm>
            <a:off x="2403475" y="4976813"/>
            <a:ext cx="2744788" cy="148907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      The pyruvic acid then enters </a:t>
            </a:r>
          </a:p>
          <a:p>
            <a:r>
              <a:rPr lang="en-US" sz="1400" b="1">
                <a:solidFill>
                  <a:srgbClr val="231F20"/>
                </a:solidFill>
                <a:latin typeface="Arial" charset="0"/>
              </a:rPr>
              <a:t>the mitochondrial matrix, where </a:t>
            </a:r>
            <a:endParaRPr lang="en-US" sz="1800" b="1">
              <a:latin typeface="Arial" charset="0"/>
            </a:endParaRPr>
          </a:p>
          <a:p>
            <a:r>
              <a:rPr lang="en-US" sz="1400" b="1">
                <a:solidFill>
                  <a:srgbClr val="231F20"/>
                </a:solidFill>
                <a:latin typeface="Arial" charset="0"/>
              </a:rPr>
              <a:t>the Krebs cycle decomposes it </a:t>
            </a:r>
            <a:endParaRPr lang="en-US" sz="1800" b="1">
              <a:latin typeface="Arial" charset="0"/>
            </a:endParaRPr>
          </a:p>
          <a:p>
            <a:r>
              <a:rPr lang="en-US" sz="1400" b="1">
                <a:solidFill>
                  <a:srgbClr val="231F20"/>
                </a:solidFill>
                <a:latin typeface="Arial" charset="0"/>
              </a:rPr>
              <a:t>to CO</a:t>
            </a:r>
            <a:r>
              <a:rPr lang="en-US" sz="1400" b="1" baseline="-25000">
                <a:solidFill>
                  <a:srgbClr val="231F20"/>
                </a:solidFill>
                <a:latin typeface="Arial" charset="0"/>
              </a:rPr>
              <a:t>2</a:t>
            </a:r>
            <a:r>
              <a:rPr lang="en-US" sz="1400" b="1">
                <a:solidFill>
                  <a:srgbClr val="231F20"/>
                </a:solidFill>
                <a:latin typeface="Arial" charset="0"/>
              </a:rPr>
              <a:t>. During glycolysis and </a:t>
            </a:r>
            <a:endParaRPr lang="en-US" sz="1800" b="1">
              <a:latin typeface="Arial" charset="0"/>
            </a:endParaRPr>
          </a:p>
          <a:p>
            <a:r>
              <a:rPr lang="en-US" sz="1400" b="1">
                <a:solidFill>
                  <a:srgbClr val="231F20"/>
                </a:solidFill>
                <a:latin typeface="Arial" charset="0"/>
              </a:rPr>
              <a:t>the Krebs cycle, small amounts </a:t>
            </a:r>
            <a:endParaRPr lang="en-US" sz="1800" b="1">
              <a:latin typeface="Arial" charset="0"/>
            </a:endParaRPr>
          </a:p>
          <a:p>
            <a:r>
              <a:rPr lang="en-US" sz="1400" b="1">
                <a:solidFill>
                  <a:srgbClr val="231F20"/>
                </a:solidFill>
                <a:latin typeface="Arial" charset="0"/>
              </a:rPr>
              <a:t>of ATP are formed by substrate-</a:t>
            </a:r>
            <a:endParaRPr lang="en-US" sz="1800" b="1">
              <a:latin typeface="Arial" charset="0"/>
            </a:endParaRPr>
          </a:p>
          <a:p>
            <a:r>
              <a:rPr lang="en-US" sz="1400" b="1">
                <a:solidFill>
                  <a:srgbClr val="231F20"/>
                </a:solidFill>
                <a:latin typeface="Arial" charset="0"/>
              </a:rPr>
              <a:t>level phosphorylation.</a:t>
            </a:r>
            <a:endParaRPr lang="en-US" sz="1800" b="1">
              <a:latin typeface="Arial" charset="0"/>
            </a:endParaRPr>
          </a:p>
        </p:txBody>
      </p:sp>
      <p:sp>
        <p:nvSpPr>
          <p:cNvPr id="69676" name="Freeform 44"/>
          <p:cNvSpPr>
            <a:spLocks/>
          </p:cNvSpPr>
          <p:nvPr/>
        </p:nvSpPr>
        <p:spPr bwMode="auto">
          <a:xfrm>
            <a:off x="5267325" y="4972050"/>
            <a:ext cx="231775" cy="228600"/>
          </a:xfrm>
          <a:custGeom>
            <a:avLst/>
            <a:gdLst/>
            <a:ahLst/>
            <a:cxnLst>
              <a:cxn ang="0">
                <a:pos x="146" y="72"/>
              </a:cxn>
              <a:cxn ang="0">
                <a:pos x="144" y="86"/>
              </a:cxn>
              <a:cxn ang="0">
                <a:pos x="140" y="100"/>
              </a:cxn>
              <a:cxn ang="0">
                <a:pos x="132" y="112"/>
              </a:cxn>
              <a:cxn ang="0">
                <a:pos x="124" y="124"/>
              </a:cxn>
              <a:cxn ang="0">
                <a:pos x="114" y="132"/>
              </a:cxn>
              <a:cxn ang="0">
                <a:pos x="102" y="138"/>
              </a:cxn>
              <a:cxn ang="0">
                <a:pos x="88" y="142"/>
              </a:cxn>
              <a:cxn ang="0">
                <a:pos x="72" y="144"/>
              </a:cxn>
              <a:cxn ang="0">
                <a:pos x="58" y="142"/>
              </a:cxn>
              <a:cxn ang="0">
                <a:pos x="44" y="138"/>
              </a:cxn>
              <a:cxn ang="0">
                <a:pos x="32" y="132"/>
              </a:cxn>
              <a:cxn ang="0">
                <a:pos x="22" y="124"/>
              </a:cxn>
              <a:cxn ang="0">
                <a:pos x="14" y="112"/>
              </a:cxn>
              <a:cxn ang="0">
                <a:pos x="6" y="100"/>
              </a:cxn>
              <a:cxn ang="0">
                <a:pos x="2" y="86"/>
              </a:cxn>
              <a:cxn ang="0">
                <a:pos x="0" y="72"/>
              </a:cxn>
              <a:cxn ang="0">
                <a:pos x="2" y="58"/>
              </a:cxn>
              <a:cxn ang="0">
                <a:pos x="6" y="44"/>
              </a:cxn>
              <a:cxn ang="0">
                <a:pos x="14" y="32"/>
              </a:cxn>
              <a:cxn ang="0">
                <a:pos x="22" y="20"/>
              </a:cxn>
              <a:cxn ang="0">
                <a:pos x="32" y="12"/>
              </a:cxn>
              <a:cxn ang="0">
                <a:pos x="44" y="6"/>
              </a:cxn>
              <a:cxn ang="0">
                <a:pos x="58" y="2"/>
              </a:cxn>
              <a:cxn ang="0">
                <a:pos x="72" y="0"/>
              </a:cxn>
              <a:cxn ang="0">
                <a:pos x="88" y="2"/>
              </a:cxn>
              <a:cxn ang="0">
                <a:pos x="102" y="6"/>
              </a:cxn>
              <a:cxn ang="0">
                <a:pos x="114" y="12"/>
              </a:cxn>
              <a:cxn ang="0">
                <a:pos x="124" y="20"/>
              </a:cxn>
              <a:cxn ang="0">
                <a:pos x="132" y="32"/>
              </a:cxn>
              <a:cxn ang="0">
                <a:pos x="140" y="44"/>
              </a:cxn>
              <a:cxn ang="0">
                <a:pos x="144" y="58"/>
              </a:cxn>
              <a:cxn ang="0">
                <a:pos x="144" y="72"/>
              </a:cxn>
              <a:cxn ang="0">
                <a:pos x="146" y="72"/>
              </a:cxn>
            </a:cxnLst>
            <a:rect l="0" t="0" r="r" b="b"/>
            <a:pathLst>
              <a:path w="146" h="144">
                <a:moveTo>
                  <a:pt x="146" y="72"/>
                </a:moveTo>
                <a:lnTo>
                  <a:pt x="144" y="86"/>
                </a:lnTo>
                <a:lnTo>
                  <a:pt x="140" y="100"/>
                </a:lnTo>
                <a:lnTo>
                  <a:pt x="132" y="112"/>
                </a:lnTo>
                <a:lnTo>
                  <a:pt x="124" y="124"/>
                </a:lnTo>
                <a:lnTo>
                  <a:pt x="114" y="132"/>
                </a:lnTo>
                <a:lnTo>
                  <a:pt x="102" y="138"/>
                </a:lnTo>
                <a:lnTo>
                  <a:pt x="88" y="142"/>
                </a:lnTo>
                <a:lnTo>
                  <a:pt x="72" y="144"/>
                </a:lnTo>
                <a:lnTo>
                  <a:pt x="58" y="142"/>
                </a:lnTo>
                <a:lnTo>
                  <a:pt x="44" y="138"/>
                </a:lnTo>
                <a:lnTo>
                  <a:pt x="32" y="132"/>
                </a:lnTo>
                <a:lnTo>
                  <a:pt x="22" y="124"/>
                </a:lnTo>
                <a:lnTo>
                  <a:pt x="14" y="112"/>
                </a:lnTo>
                <a:lnTo>
                  <a:pt x="6" y="100"/>
                </a:lnTo>
                <a:lnTo>
                  <a:pt x="2" y="86"/>
                </a:lnTo>
                <a:lnTo>
                  <a:pt x="0" y="72"/>
                </a:lnTo>
                <a:lnTo>
                  <a:pt x="2" y="58"/>
                </a:lnTo>
                <a:lnTo>
                  <a:pt x="6" y="44"/>
                </a:lnTo>
                <a:lnTo>
                  <a:pt x="14" y="32"/>
                </a:lnTo>
                <a:lnTo>
                  <a:pt x="22" y="20"/>
                </a:lnTo>
                <a:lnTo>
                  <a:pt x="32" y="12"/>
                </a:lnTo>
                <a:lnTo>
                  <a:pt x="44" y="6"/>
                </a:lnTo>
                <a:lnTo>
                  <a:pt x="58" y="2"/>
                </a:lnTo>
                <a:lnTo>
                  <a:pt x="72" y="0"/>
                </a:lnTo>
                <a:lnTo>
                  <a:pt x="88" y="2"/>
                </a:lnTo>
                <a:lnTo>
                  <a:pt x="102" y="6"/>
                </a:lnTo>
                <a:lnTo>
                  <a:pt x="114" y="12"/>
                </a:lnTo>
                <a:lnTo>
                  <a:pt x="124" y="20"/>
                </a:lnTo>
                <a:lnTo>
                  <a:pt x="132" y="32"/>
                </a:lnTo>
                <a:lnTo>
                  <a:pt x="140" y="44"/>
                </a:lnTo>
                <a:lnTo>
                  <a:pt x="144" y="58"/>
                </a:lnTo>
                <a:lnTo>
                  <a:pt x="144" y="72"/>
                </a:lnTo>
                <a:lnTo>
                  <a:pt x="146" y="72"/>
                </a:lnTo>
                <a:close/>
              </a:path>
            </a:pathLst>
          </a:custGeom>
          <a:solidFill>
            <a:srgbClr val="FFFFFF"/>
          </a:solidFill>
          <a:ln w="9525">
            <a:noFill/>
            <a:round/>
            <a:headEnd/>
            <a:tailEnd/>
          </a:ln>
        </p:spPr>
        <p:txBody>
          <a:bodyPr/>
          <a:lstStyle/>
          <a:p>
            <a:endParaRPr lang="en-US"/>
          </a:p>
        </p:txBody>
      </p:sp>
      <p:sp>
        <p:nvSpPr>
          <p:cNvPr id="69677" name="Freeform 45"/>
          <p:cNvSpPr>
            <a:spLocks/>
          </p:cNvSpPr>
          <p:nvPr/>
        </p:nvSpPr>
        <p:spPr bwMode="auto">
          <a:xfrm>
            <a:off x="5267325" y="4972050"/>
            <a:ext cx="231775" cy="228600"/>
          </a:xfrm>
          <a:custGeom>
            <a:avLst/>
            <a:gdLst/>
            <a:ahLst/>
            <a:cxnLst>
              <a:cxn ang="0">
                <a:pos x="146" y="72"/>
              </a:cxn>
              <a:cxn ang="0">
                <a:pos x="144" y="86"/>
              </a:cxn>
              <a:cxn ang="0">
                <a:pos x="140" y="100"/>
              </a:cxn>
              <a:cxn ang="0">
                <a:pos x="132" y="112"/>
              </a:cxn>
              <a:cxn ang="0">
                <a:pos x="124" y="124"/>
              </a:cxn>
              <a:cxn ang="0">
                <a:pos x="114" y="132"/>
              </a:cxn>
              <a:cxn ang="0">
                <a:pos x="102" y="138"/>
              </a:cxn>
              <a:cxn ang="0">
                <a:pos x="88" y="142"/>
              </a:cxn>
              <a:cxn ang="0">
                <a:pos x="72" y="144"/>
              </a:cxn>
              <a:cxn ang="0">
                <a:pos x="58" y="142"/>
              </a:cxn>
              <a:cxn ang="0">
                <a:pos x="44" y="138"/>
              </a:cxn>
              <a:cxn ang="0">
                <a:pos x="32" y="132"/>
              </a:cxn>
              <a:cxn ang="0">
                <a:pos x="22" y="124"/>
              </a:cxn>
              <a:cxn ang="0">
                <a:pos x="14" y="112"/>
              </a:cxn>
              <a:cxn ang="0">
                <a:pos x="6" y="100"/>
              </a:cxn>
              <a:cxn ang="0">
                <a:pos x="2" y="86"/>
              </a:cxn>
              <a:cxn ang="0">
                <a:pos x="0" y="72"/>
              </a:cxn>
              <a:cxn ang="0">
                <a:pos x="2" y="58"/>
              </a:cxn>
              <a:cxn ang="0">
                <a:pos x="6" y="44"/>
              </a:cxn>
              <a:cxn ang="0">
                <a:pos x="14" y="32"/>
              </a:cxn>
              <a:cxn ang="0">
                <a:pos x="22" y="20"/>
              </a:cxn>
              <a:cxn ang="0">
                <a:pos x="32" y="12"/>
              </a:cxn>
              <a:cxn ang="0">
                <a:pos x="44" y="6"/>
              </a:cxn>
              <a:cxn ang="0">
                <a:pos x="58" y="2"/>
              </a:cxn>
              <a:cxn ang="0">
                <a:pos x="72" y="0"/>
              </a:cxn>
              <a:cxn ang="0">
                <a:pos x="88" y="2"/>
              </a:cxn>
              <a:cxn ang="0">
                <a:pos x="102" y="6"/>
              </a:cxn>
              <a:cxn ang="0">
                <a:pos x="114" y="12"/>
              </a:cxn>
              <a:cxn ang="0">
                <a:pos x="124" y="20"/>
              </a:cxn>
              <a:cxn ang="0">
                <a:pos x="132" y="32"/>
              </a:cxn>
              <a:cxn ang="0">
                <a:pos x="140" y="44"/>
              </a:cxn>
              <a:cxn ang="0">
                <a:pos x="144" y="58"/>
              </a:cxn>
              <a:cxn ang="0">
                <a:pos x="144" y="72"/>
              </a:cxn>
            </a:cxnLst>
            <a:rect l="0" t="0" r="r" b="b"/>
            <a:pathLst>
              <a:path w="146" h="144">
                <a:moveTo>
                  <a:pt x="146" y="72"/>
                </a:moveTo>
                <a:lnTo>
                  <a:pt x="144" y="86"/>
                </a:lnTo>
                <a:lnTo>
                  <a:pt x="140" y="100"/>
                </a:lnTo>
                <a:lnTo>
                  <a:pt x="132" y="112"/>
                </a:lnTo>
                <a:lnTo>
                  <a:pt x="124" y="124"/>
                </a:lnTo>
                <a:lnTo>
                  <a:pt x="114" y="132"/>
                </a:lnTo>
                <a:lnTo>
                  <a:pt x="102" y="138"/>
                </a:lnTo>
                <a:lnTo>
                  <a:pt x="88" y="142"/>
                </a:lnTo>
                <a:lnTo>
                  <a:pt x="72" y="144"/>
                </a:lnTo>
                <a:lnTo>
                  <a:pt x="58" y="142"/>
                </a:lnTo>
                <a:lnTo>
                  <a:pt x="44" y="138"/>
                </a:lnTo>
                <a:lnTo>
                  <a:pt x="32" y="132"/>
                </a:lnTo>
                <a:lnTo>
                  <a:pt x="22" y="124"/>
                </a:lnTo>
                <a:lnTo>
                  <a:pt x="14" y="112"/>
                </a:lnTo>
                <a:lnTo>
                  <a:pt x="6" y="100"/>
                </a:lnTo>
                <a:lnTo>
                  <a:pt x="2" y="86"/>
                </a:lnTo>
                <a:lnTo>
                  <a:pt x="0" y="72"/>
                </a:lnTo>
                <a:lnTo>
                  <a:pt x="2" y="58"/>
                </a:lnTo>
                <a:lnTo>
                  <a:pt x="6" y="44"/>
                </a:lnTo>
                <a:lnTo>
                  <a:pt x="14" y="32"/>
                </a:lnTo>
                <a:lnTo>
                  <a:pt x="22" y="20"/>
                </a:lnTo>
                <a:lnTo>
                  <a:pt x="32" y="12"/>
                </a:lnTo>
                <a:lnTo>
                  <a:pt x="44" y="6"/>
                </a:lnTo>
                <a:lnTo>
                  <a:pt x="58" y="2"/>
                </a:lnTo>
                <a:lnTo>
                  <a:pt x="72" y="0"/>
                </a:lnTo>
                <a:lnTo>
                  <a:pt x="88" y="2"/>
                </a:lnTo>
                <a:lnTo>
                  <a:pt x="102" y="6"/>
                </a:lnTo>
                <a:lnTo>
                  <a:pt x="114" y="12"/>
                </a:lnTo>
                <a:lnTo>
                  <a:pt x="124" y="20"/>
                </a:lnTo>
                <a:lnTo>
                  <a:pt x="132" y="32"/>
                </a:lnTo>
                <a:lnTo>
                  <a:pt x="140" y="44"/>
                </a:lnTo>
                <a:lnTo>
                  <a:pt x="144" y="58"/>
                </a:lnTo>
                <a:lnTo>
                  <a:pt x="144" y="72"/>
                </a:lnTo>
              </a:path>
            </a:pathLst>
          </a:custGeom>
          <a:noFill/>
          <a:ln w="15875">
            <a:solidFill>
              <a:srgbClr val="231F20"/>
            </a:solidFill>
            <a:prstDash val="solid"/>
            <a:round/>
            <a:headEnd/>
            <a:tailEnd/>
          </a:ln>
        </p:spPr>
        <p:txBody>
          <a:bodyPr/>
          <a:lstStyle/>
          <a:p>
            <a:endParaRPr lang="en-US"/>
          </a:p>
        </p:txBody>
      </p:sp>
      <p:sp>
        <p:nvSpPr>
          <p:cNvPr id="69678" name="Rectangle 46"/>
          <p:cNvSpPr>
            <a:spLocks noChangeArrowheads="1"/>
          </p:cNvSpPr>
          <p:nvPr/>
        </p:nvSpPr>
        <p:spPr bwMode="auto">
          <a:xfrm>
            <a:off x="5330825" y="4949825"/>
            <a:ext cx="119063" cy="250825"/>
          </a:xfrm>
          <a:prstGeom prst="rect">
            <a:avLst/>
          </a:prstGeom>
          <a:noFill/>
          <a:ln w="9525">
            <a:noFill/>
            <a:miter lim="800000"/>
            <a:headEnd/>
            <a:tailEnd/>
          </a:ln>
        </p:spPr>
        <p:txBody>
          <a:bodyPr wrap="none" lIns="0" tIns="0" rIns="0" bIns="0">
            <a:spAutoFit/>
          </a:bodyPr>
          <a:lstStyle/>
          <a:p>
            <a:r>
              <a:rPr lang="en-US" sz="1400">
                <a:solidFill>
                  <a:srgbClr val="231F20"/>
                </a:solidFill>
                <a:latin typeface="Arial Black" charset="0"/>
              </a:rPr>
              <a:t>3</a:t>
            </a:r>
            <a:endParaRPr lang="en-US" sz="1800">
              <a:latin typeface="Arial" charset="0"/>
            </a:endParaRPr>
          </a:p>
        </p:txBody>
      </p:sp>
      <p:sp>
        <p:nvSpPr>
          <p:cNvPr id="69679" name="Rectangle 47"/>
          <p:cNvSpPr>
            <a:spLocks noChangeArrowheads="1"/>
          </p:cNvSpPr>
          <p:nvPr/>
        </p:nvSpPr>
        <p:spPr bwMode="auto">
          <a:xfrm>
            <a:off x="5257800" y="4976813"/>
            <a:ext cx="3511550" cy="148907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      Energy-rich electrons picked up by</a:t>
            </a:r>
          </a:p>
          <a:p>
            <a:r>
              <a:rPr lang="en-US" sz="1400" b="1">
                <a:solidFill>
                  <a:srgbClr val="231F20"/>
                </a:solidFill>
                <a:latin typeface="Arial" charset="0"/>
              </a:rPr>
              <a:t>coenzymes are transferred to the elec-</a:t>
            </a:r>
            <a:endParaRPr lang="en-US" sz="1800" b="1">
              <a:latin typeface="Arial" charset="0"/>
            </a:endParaRPr>
          </a:p>
          <a:p>
            <a:r>
              <a:rPr lang="en-US" sz="1400" b="1">
                <a:solidFill>
                  <a:srgbClr val="231F20"/>
                </a:solidFill>
                <a:latin typeface="Arial" charset="0"/>
              </a:rPr>
              <a:t>tron transport chain, built into the cristae </a:t>
            </a:r>
            <a:endParaRPr lang="en-US" sz="1800" b="1">
              <a:latin typeface="Arial" charset="0"/>
            </a:endParaRPr>
          </a:p>
          <a:p>
            <a:r>
              <a:rPr lang="en-US" sz="1400" b="1">
                <a:solidFill>
                  <a:srgbClr val="231F20"/>
                </a:solidFill>
                <a:latin typeface="Arial" charset="0"/>
              </a:rPr>
              <a:t>membrane. The electron transport chain </a:t>
            </a:r>
            <a:endParaRPr lang="en-US" sz="1800" b="1">
              <a:latin typeface="Arial" charset="0"/>
            </a:endParaRPr>
          </a:p>
          <a:p>
            <a:r>
              <a:rPr lang="en-US" sz="1400" b="1">
                <a:solidFill>
                  <a:srgbClr val="231F20"/>
                </a:solidFill>
                <a:latin typeface="Arial" charset="0"/>
              </a:rPr>
              <a:t>carries out oxidative phosphorylation, </a:t>
            </a:r>
            <a:endParaRPr lang="en-US" sz="1800" b="1">
              <a:latin typeface="Arial" charset="0"/>
            </a:endParaRPr>
          </a:p>
          <a:p>
            <a:r>
              <a:rPr lang="en-US" sz="1400" b="1">
                <a:solidFill>
                  <a:srgbClr val="231F20"/>
                </a:solidFill>
                <a:latin typeface="Arial" charset="0"/>
              </a:rPr>
              <a:t>which accounts for most of the ATP </a:t>
            </a:r>
            <a:endParaRPr lang="en-US" sz="1800" b="1">
              <a:latin typeface="Arial" charset="0"/>
            </a:endParaRPr>
          </a:p>
          <a:p>
            <a:r>
              <a:rPr lang="en-US" sz="1400" b="1">
                <a:solidFill>
                  <a:srgbClr val="231F20"/>
                </a:solidFill>
                <a:latin typeface="Arial" charset="0"/>
              </a:rPr>
              <a:t>generated by cellular respiration.</a:t>
            </a:r>
          </a:p>
        </p:txBody>
      </p:sp>
      <p:sp>
        <p:nvSpPr>
          <p:cNvPr id="69680" name="Rectangle 48"/>
          <p:cNvSpPr>
            <a:spLocks noChangeArrowheads="1"/>
          </p:cNvSpPr>
          <p:nvPr/>
        </p:nvSpPr>
        <p:spPr bwMode="auto">
          <a:xfrm>
            <a:off x="4560888" y="1106488"/>
            <a:ext cx="1419225"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Chemical energy</a:t>
            </a:r>
            <a:endParaRPr lang="en-US" sz="1800" b="1">
              <a:latin typeface="Arial" charset="0"/>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dirty="0" smtClean="0"/>
              <a:t>Glycolysis</a:t>
            </a:r>
            <a:endParaRPr lang="en-US" dirty="0"/>
          </a:p>
        </p:txBody>
      </p:sp>
      <p:sp>
        <p:nvSpPr>
          <p:cNvPr id="3" name="Content Placeholder 2"/>
          <p:cNvSpPr>
            <a:spLocks noGrp="1"/>
          </p:cNvSpPr>
          <p:nvPr>
            <p:ph idx="1"/>
          </p:nvPr>
        </p:nvSpPr>
        <p:spPr>
          <a:xfrm>
            <a:off x="152400" y="685800"/>
            <a:ext cx="8534400" cy="6172200"/>
          </a:xfrm>
        </p:spPr>
        <p:txBody>
          <a:bodyPr>
            <a:normAutofit/>
          </a:bodyPr>
          <a:lstStyle/>
          <a:p>
            <a:pPr algn="ctr">
              <a:buNone/>
            </a:pPr>
            <a:r>
              <a:rPr lang="en-US" dirty="0" smtClean="0"/>
              <a:t>Glucose</a:t>
            </a:r>
          </a:p>
          <a:p>
            <a:pPr algn="ctr">
              <a:buNone/>
            </a:pPr>
            <a:r>
              <a:rPr lang="en-US" dirty="0" smtClean="0"/>
              <a:t>Glucose -6-Phosphate </a:t>
            </a:r>
            <a:r>
              <a:rPr lang="en-US" dirty="0" smtClean="0">
                <a:solidFill>
                  <a:srgbClr val="FF0000"/>
                </a:solidFill>
              </a:rPr>
              <a:t>(Use an ATP)</a:t>
            </a:r>
          </a:p>
          <a:p>
            <a:pPr algn="ctr">
              <a:buNone/>
            </a:pPr>
            <a:r>
              <a:rPr lang="en-US" dirty="0" smtClean="0"/>
              <a:t>Fructose – 6- Phosphate</a:t>
            </a:r>
          </a:p>
          <a:p>
            <a:pPr algn="ctr">
              <a:buNone/>
            </a:pPr>
            <a:r>
              <a:rPr lang="en-US" dirty="0" smtClean="0"/>
              <a:t>Fructose 1,6 Bi (Di)phosphate </a:t>
            </a:r>
            <a:r>
              <a:rPr lang="en-US" dirty="0" smtClean="0">
                <a:solidFill>
                  <a:srgbClr val="FF0000"/>
                </a:solidFill>
              </a:rPr>
              <a:t>(Use an ATP)</a:t>
            </a:r>
          </a:p>
          <a:p>
            <a:pPr algn="ctr">
              <a:buNone/>
            </a:pPr>
            <a:r>
              <a:rPr lang="en-US" dirty="0" smtClean="0"/>
              <a:t>Dihydroxyacetone PO4        Glyceraldehyde 3-PO4</a:t>
            </a:r>
          </a:p>
          <a:p>
            <a:pPr algn="r">
              <a:buNone/>
            </a:pPr>
            <a:r>
              <a:rPr lang="en-US" sz="2800" dirty="0" smtClean="0">
                <a:solidFill>
                  <a:srgbClr val="FF0000"/>
                </a:solidFill>
              </a:rPr>
              <a:t>10 steps of conversions             </a:t>
            </a:r>
            <a:r>
              <a:rPr lang="en-US" dirty="0" smtClean="0"/>
              <a:t>1,3 </a:t>
            </a:r>
            <a:r>
              <a:rPr lang="en-US" dirty="0" err="1" smtClean="0"/>
              <a:t>Biphosphoglycerate</a:t>
            </a:r>
            <a:endParaRPr lang="en-US" dirty="0" smtClean="0"/>
          </a:p>
          <a:p>
            <a:pPr algn="r">
              <a:buNone/>
            </a:pPr>
            <a:r>
              <a:rPr lang="en-US" sz="2800" dirty="0" smtClean="0">
                <a:solidFill>
                  <a:srgbClr val="FF0000"/>
                </a:solidFill>
              </a:rPr>
              <a:t>Make 4 ATPs but use 2 ATPs             </a:t>
            </a:r>
            <a:r>
              <a:rPr lang="en-US" dirty="0" smtClean="0"/>
              <a:t>3-Phosphoglycerate</a:t>
            </a:r>
          </a:p>
          <a:p>
            <a:pPr algn="r">
              <a:buNone/>
            </a:pPr>
            <a:r>
              <a:rPr lang="en-US" sz="2800" dirty="0" smtClean="0">
                <a:solidFill>
                  <a:srgbClr val="FF0000"/>
                </a:solidFill>
              </a:rPr>
              <a:t>thus net production of 2 ATPs                </a:t>
            </a:r>
            <a:r>
              <a:rPr lang="en-US" dirty="0" err="1" smtClean="0"/>
              <a:t>Phosphglycerate</a:t>
            </a:r>
            <a:endParaRPr lang="en-US" dirty="0" smtClean="0"/>
          </a:p>
          <a:p>
            <a:pPr algn="r">
              <a:buNone/>
            </a:pPr>
            <a:r>
              <a:rPr lang="en-US" sz="2800" dirty="0" smtClean="0">
                <a:solidFill>
                  <a:srgbClr val="FF0000"/>
                </a:solidFill>
              </a:rPr>
              <a:t>for 10 steps of work                      </a:t>
            </a:r>
            <a:r>
              <a:rPr lang="en-US" dirty="0" smtClean="0"/>
              <a:t>Phosphoenolpyruvate</a:t>
            </a:r>
          </a:p>
          <a:p>
            <a:pPr>
              <a:buNone/>
            </a:pPr>
            <a:r>
              <a:rPr lang="en-US" sz="2800" dirty="0" smtClean="0"/>
              <a:t> </a:t>
            </a:r>
            <a:r>
              <a:rPr lang="en-US" sz="2800" dirty="0" smtClean="0">
                <a:solidFill>
                  <a:srgbClr val="FF0000"/>
                </a:solidFill>
              </a:rPr>
              <a:t>poor energy efficiency</a:t>
            </a:r>
            <a:r>
              <a:rPr lang="en-US" dirty="0" smtClean="0">
                <a:solidFill>
                  <a:srgbClr val="FF0000"/>
                </a:solidFill>
              </a:rPr>
              <a:t>                        </a:t>
            </a:r>
            <a:r>
              <a:rPr lang="en-US" dirty="0" smtClean="0"/>
              <a:t>Pyruvate</a:t>
            </a:r>
          </a:p>
          <a:p>
            <a:endParaRPr lang="en-US" dirty="0"/>
          </a:p>
        </p:txBody>
      </p:sp>
      <p:cxnSp>
        <p:nvCxnSpPr>
          <p:cNvPr id="5" name="Straight Arrow Connector 4"/>
          <p:cNvCxnSpPr/>
          <p:nvPr/>
        </p:nvCxnSpPr>
        <p:spPr>
          <a:xfrm rot="5400000">
            <a:off x="4457700" y="1257300"/>
            <a:ext cx="2286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 name="Straight Arrow Connector 6"/>
          <p:cNvCxnSpPr/>
          <p:nvPr/>
        </p:nvCxnSpPr>
        <p:spPr>
          <a:xfrm rot="5400000">
            <a:off x="4457700" y="1866900"/>
            <a:ext cx="2286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9" name="Straight Arrow Connector 8"/>
          <p:cNvCxnSpPr/>
          <p:nvPr/>
        </p:nvCxnSpPr>
        <p:spPr>
          <a:xfrm rot="5400000">
            <a:off x="4457700" y="2476500"/>
            <a:ext cx="2286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1" name="Straight Arrow Connector 10"/>
          <p:cNvCxnSpPr/>
          <p:nvPr/>
        </p:nvCxnSpPr>
        <p:spPr>
          <a:xfrm rot="5400000">
            <a:off x="4495800" y="3048000"/>
            <a:ext cx="1524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7" name="Straight Arrow Connector 16"/>
          <p:cNvCxnSpPr/>
          <p:nvPr/>
        </p:nvCxnSpPr>
        <p:spPr>
          <a:xfrm rot="5400000">
            <a:off x="6286500" y="3695700"/>
            <a:ext cx="2286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9" name="Straight Arrow Connector 18"/>
          <p:cNvCxnSpPr/>
          <p:nvPr/>
        </p:nvCxnSpPr>
        <p:spPr>
          <a:xfrm rot="5400000">
            <a:off x="6286500" y="4229100"/>
            <a:ext cx="2286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1" name="Straight Arrow Connector 20"/>
          <p:cNvCxnSpPr/>
          <p:nvPr/>
        </p:nvCxnSpPr>
        <p:spPr>
          <a:xfrm rot="5400000">
            <a:off x="6286500" y="4838700"/>
            <a:ext cx="2286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3" name="Straight Arrow Connector 22"/>
          <p:cNvCxnSpPr/>
          <p:nvPr/>
        </p:nvCxnSpPr>
        <p:spPr>
          <a:xfrm rot="5400000">
            <a:off x="6286500" y="5372100"/>
            <a:ext cx="2286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5" name="Straight Arrow Connector 24"/>
          <p:cNvCxnSpPr/>
          <p:nvPr/>
        </p:nvCxnSpPr>
        <p:spPr>
          <a:xfrm rot="5400000">
            <a:off x="6287294" y="5980906"/>
            <a:ext cx="2286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7" name="Straight Connector 26"/>
          <p:cNvCxnSpPr/>
          <p:nvPr/>
        </p:nvCxnSpPr>
        <p:spPr>
          <a:xfrm>
            <a:off x="533400" y="3657600"/>
            <a:ext cx="4114800" cy="1588"/>
          </a:xfrm>
          <a:prstGeom prst="line">
            <a:avLst/>
          </a:prstGeom>
        </p:spPr>
        <p:style>
          <a:lnRef idx="1">
            <a:schemeClr val="dk1"/>
          </a:lnRef>
          <a:fillRef idx="0">
            <a:schemeClr val="dk1"/>
          </a:fillRef>
          <a:effectRef idx="0">
            <a:schemeClr val="dk1"/>
          </a:effectRef>
          <a:fontRef idx="minor">
            <a:schemeClr val="tx1"/>
          </a:fontRef>
        </p:style>
      </p:cxnSp>
      <p:cxnSp>
        <p:nvCxnSpPr>
          <p:cNvPr id="29" name="Straight Connector 28"/>
          <p:cNvCxnSpPr/>
          <p:nvPr/>
        </p:nvCxnSpPr>
        <p:spPr>
          <a:xfrm rot="5400000">
            <a:off x="3353594" y="4952206"/>
            <a:ext cx="2590800" cy="1588"/>
          </a:xfrm>
          <a:prstGeom prst="line">
            <a:avLst/>
          </a:prstGeom>
        </p:spPr>
        <p:style>
          <a:lnRef idx="1">
            <a:schemeClr val="dk1"/>
          </a:lnRef>
          <a:fillRef idx="0">
            <a:schemeClr val="dk1"/>
          </a:fillRef>
          <a:effectRef idx="0">
            <a:schemeClr val="dk1"/>
          </a:effectRef>
          <a:fontRef idx="minor">
            <a:schemeClr val="tx1"/>
          </a:fontRef>
        </p:style>
      </p:cxnSp>
      <p:cxnSp>
        <p:nvCxnSpPr>
          <p:cNvPr id="31" name="Straight Arrow Connector 30"/>
          <p:cNvCxnSpPr/>
          <p:nvPr/>
        </p:nvCxnSpPr>
        <p:spPr>
          <a:xfrm>
            <a:off x="4191000" y="3276600"/>
            <a:ext cx="6096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3" name="Straight Arrow Connector 32"/>
          <p:cNvCxnSpPr/>
          <p:nvPr/>
        </p:nvCxnSpPr>
        <p:spPr>
          <a:xfrm rot="10800000">
            <a:off x="4191000" y="3429000"/>
            <a:ext cx="6096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66" name="Picture 6" descr="09_10PyruvateToAcetylCoA-U"/>
          <p:cNvPicPr>
            <a:picLocks noChangeAspect="1" noChangeArrowheads="1"/>
          </p:cNvPicPr>
          <p:nvPr/>
        </p:nvPicPr>
        <p:blipFill>
          <a:blip r:embed="rId3" cstate="print"/>
          <a:srcRect/>
          <a:stretch>
            <a:fillRect/>
          </a:stretch>
        </p:blipFill>
        <p:spPr bwMode="auto">
          <a:xfrm>
            <a:off x="296863" y="1060450"/>
            <a:ext cx="8548687" cy="4737100"/>
          </a:xfrm>
          <a:prstGeom prst="rect">
            <a:avLst/>
          </a:prstGeom>
          <a:noFill/>
        </p:spPr>
      </p:pic>
      <p:sp>
        <p:nvSpPr>
          <p:cNvPr id="348167" name="Oval 7"/>
          <p:cNvSpPr>
            <a:spLocks noChangeArrowheads="1"/>
          </p:cNvSpPr>
          <p:nvPr/>
        </p:nvSpPr>
        <p:spPr bwMode="auto">
          <a:xfrm>
            <a:off x="5854700" y="3810000"/>
            <a:ext cx="311150" cy="317500"/>
          </a:xfrm>
          <a:prstGeom prst="ellipse">
            <a:avLst/>
          </a:prstGeom>
          <a:solidFill>
            <a:srgbClr val="0190C8"/>
          </a:solidFill>
          <a:ln w="9525">
            <a:noFill/>
            <a:round/>
            <a:headEnd/>
            <a:tailEnd/>
          </a:ln>
          <a:effectLst/>
        </p:spPr>
        <p:txBody>
          <a:bodyPr wrap="none" anchor="ctr"/>
          <a:lstStyle/>
          <a:p>
            <a:endParaRPr lang="en-US"/>
          </a:p>
        </p:txBody>
      </p:sp>
      <p:sp>
        <p:nvSpPr>
          <p:cNvPr id="348168" name="Oval 8"/>
          <p:cNvSpPr>
            <a:spLocks noChangeArrowheads="1"/>
          </p:cNvSpPr>
          <p:nvPr/>
        </p:nvSpPr>
        <p:spPr bwMode="auto">
          <a:xfrm>
            <a:off x="3371850" y="3803650"/>
            <a:ext cx="311150" cy="317500"/>
          </a:xfrm>
          <a:prstGeom prst="ellipse">
            <a:avLst/>
          </a:prstGeom>
          <a:solidFill>
            <a:srgbClr val="0190C8"/>
          </a:solidFill>
          <a:ln w="9525">
            <a:noFill/>
            <a:round/>
            <a:headEnd/>
            <a:tailEnd/>
          </a:ln>
          <a:effectLst/>
        </p:spPr>
        <p:txBody>
          <a:bodyPr wrap="none" anchor="ctr"/>
          <a:lstStyle/>
          <a:p>
            <a:endParaRPr lang="en-US"/>
          </a:p>
        </p:txBody>
      </p:sp>
      <p:sp>
        <p:nvSpPr>
          <p:cNvPr id="348169" name="Oval 9"/>
          <p:cNvSpPr>
            <a:spLocks noChangeArrowheads="1"/>
          </p:cNvSpPr>
          <p:nvPr/>
        </p:nvSpPr>
        <p:spPr bwMode="auto">
          <a:xfrm>
            <a:off x="4559300" y="2730500"/>
            <a:ext cx="317500" cy="317500"/>
          </a:xfrm>
          <a:prstGeom prst="ellipse">
            <a:avLst/>
          </a:prstGeom>
          <a:solidFill>
            <a:srgbClr val="0190C8"/>
          </a:solidFill>
          <a:ln w="9525">
            <a:noFill/>
            <a:round/>
            <a:headEnd/>
            <a:tailEnd/>
          </a:ln>
          <a:effectLst/>
        </p:spPr>
        <p:txBody>
          <a:bodyPr wrap="none" anchor="ctr"/>
          <a:lstStyle/>
          <a:p>
            <a:endParaRPr lang="en-US"/>
          </a:p>
        </p:txBody>
      </p:sp>
      <p:sp>
        <p:nvSpPr>
          <p:cNvPr id="348170" name="Rectangle 10"/>
          <p:cNvSpPr>
            <a:spLocks noChangeArrowheads="1"/>
          </p:cNvSpPr>
          <p:nvPr/>
        </p:nvSpPr>
        <p:spPr bwMode="auto">
          <a:xfrm>
            <a:off x="152400" y="0"/>
            <a:ext cx="1981200" cy="304800"/>
          </a:xfrm>
          <a:prstGeom prst="rect">
            <a:avLst/>
          </a:prstGeom>
          <a:noFill/>
          <a:ln w="3175">
            <a:noFill/>
            <a:miter lim="800000"/>
            <a:headEnd/>
            <a:tailEnd/>
          </a:ln>
        </p:spPr>
        <p:txBody>
          <a:bodyPr/>
          <a:lstStyle/>
          <a:p>
            <a:pPr marL="450850" indent="-450850" algn="l" eaLnBrk="1" hangingPunct="1">
              <a:lnSpc>
                <a:spcPct val="90000"/>
              </a:lnSpc>
            </a:pPr>
            <a:r>
              <a:rPr kumimoji="0" lang="en-US" sz="1200">
                <a:cs typeface="Arial" charset="0"/>
              </a:rPr>
              <a:t>Fig. 9-10</a:t>
            </a:r>
            <a:endParaRPr kumimoji="0" lang="en-US" sz="1500" b="1">
              <a:solidFill>
                <a:schemeClr val="bg1"/>
              </a:solidFill>
              <a:cs typeface="Arial" charset="0"/>
            </a:endParaRPr>
          </a:p>
        </p:txBody>
      </p:sp>
      <p:sp>
        <p:nvSpPr>
          <p:cNvPr id="348171" name="Text Box 11"/>
          <p:cNvSpPr txBox="1">
            <a:spLocks noChangeArrowheads="1"/>
          </p:cNvSpPr>
          <p:nvPr/>
        </p:nvSpPr>
        <p:spPr bwMode="auto">
          <a:xfrm>
            <a:off x="1106488" y="1265238"/>
            <a:ext cx="1376362" cy="301625"/>
          </a:xfrm>
          <a:prstGeom prst="rect">
            <a:avLst/>
          </a:prstGeom>
          <a:noFill/>
          <a:ln w="9525">
            <a:noFill/>
            <a:miter lim="800000"/>
            <a:headEnd/>
            <a:tailEnd/>
          </a:ln>
          <a:effectLst/>
        </p:spPr>
        <p:txBody>
          <a:bodyPr lIns="0" tIns="0" rIns="0" bIns="0">
            <a:spAutoFit/>
          </a:bodyPr>
          <a:lstStyle/>
          <a:p>
            <a:pPr algn="l">
              <a:lnSpc>
                <a:spcPct val="90000"/>
              </a:lnSpc>
            </a:pPr>
            <a:r>
              <a:rPr kumimoji="0" lang="en-US" sz="2200" b="1">
                <a:ea typeface="ヒラギノ角ゴ Pro W3" pitchFamily="48" charset="-128"/>
              </a:rPr>
              <a:t>CYTOSOL</a:t>
            </a:r>
            <a:endParaRPr kumimoji="0" lang="en-US" sz="2200" b="1">
              <a:solidFill>
                <a:schemeClr val="bg1"/>
              </a:solidFill>
              <a:latin typeface="Times" pitchFamily="18" charset="0"/>
              <a:ea typeface="ヒラギノ角ゴ Pro W3" pitchFamily="48" charset="-128"/>
            </a:endParaRPr>
          </a:p>
        </p:txBody>
      </p:sp>
      <p:sp>
        <p:nvSpPr>
          <p:cNvPr id="348172" name="Text Box 12"/>
          <p:cNvSpPr txBox="1">
            <a:spLocks noChangeArrowheads="1"/>
          </p:cNvSpPr>
          <p:nvPr/>
        </p:nvSpPr>
        <p:spPr bwMode="auto">
          <a:xfrm>
            <a:off x="5227638" y="1265238"/>
            <a:ext cx="2443162" cy="301625"/>
          </a:xfrm>
          <a:prstGeom prst="rect">
            <a:avLst/>
          </a:prstGeom>
          <a:noFill/>
          <a:ln w="9525">
            <a:noFill/>
            <a:miter lim="800000"/>
            <a:headEnd/>
            <a:tailEnd/>
          </a:ln>
          <a:effectLst/>
        </p:spPr>
        <p:txBody>
          <a:bodyPr lIns="0" tIns="0" rIns="0" bIns="0">
            <a:spAutoFit/>
          </a:bodyPr>
          <a:lstStyle/>
          <a:p>
            <a:pPr algn="l">
              <a:lnSpc>
                <a:spcPct val="90000"/>
              </a:lnSpc>
            </a:pPr>
            <a:r>
              <a:rPr kumimoji="0" lang="en-US" sz="2200" b="1">
                <a:ea typeface="ヒラギノ角ゴ Pro W3" pitchFamily="48" charset="-128"/>
              </a:rPr>
              <a:t>MITOCHONDRION</a:t>
            </a:r>
            <a:endParaRPr kumimoji="0" lang="en-US" sz="2200" b="1">
              <a:solidFill>
                <a:schemeClr val="bg1"/>
              </a:solidFill>
              <a:latin typeface="Times" pitchFamily="18" charset="0"/>
              <a:ea typeface="ヒラギノ角ゴ Pro W3" pitchFamily="48" charset="-128"/>
            </a:endParaRPr>
          </a:p>
        </p:txBody>
      </p:sp>
      <p:sp>
        <p:nvSpPr>
          <p:cNvPr id="348173" name="Text Box 13"/>
          <p:cNvSpPr txBox="1">
            <a:spLocks noChangeArrowheads="1"/>
          </p:cNvSpPr>
          <p:nvPr/>
        </p:nvSpPr>
        <p:spPr bwMode="auto">
          <a:xfrm>
            <a:off x="3836988" y="2154238"/>
            <a:ext cx="766762" cy="301625"/>
          </a:xfrm>
          <a:prstGeom prst="rect">
            <a:avLst/>
          </a:prstGeom>
          <a:noFill/>
          <a:ln w="9525">
            <a:noFill/>
            <a:miter lim="800000"/>
            <a:headEnd/>
            <a:tailEnd/>
          </a:ln>
          <a:effectLst/>
        </p:spPr>
        <p:txBody>
          <a:bodyPr lIns="0" tIns="0" rIns="0" bIns="0">
            <a:spAutoFit/>
          </a:bodyPr>
          <a:lstStyle/>
          <a:p>
            <a:pPr algn="l">
              <a:lnSpc>
                <a:spcPct val="90000"/>
              </a:lnSpc>
            </a:pPr>
            <a:r>
              <a:rPr kumimoji="0" lang="en-US" sz="2200" b="1">
                <a:ea typeface="ヒラギノ角ゴ Pro W3" pitchFamily="48" charset="-128"/>
              </a:rPr>
              <a:t>NAD</a:t>
            </a:r>
            <a:r>
              <a:rPr kumimoji="0" lang="en-US" sz="2200" b="1" baseline="30000">
                <a:ea typeface="ヒラギノ角ゴ Pro W3" pitchFamily="48" charset="-128"/>
              </a:rPr>
              <a:t>+</a:t>
            </a:r>
            <a:endParaRPr kumimoji="0" lang="en-US" sz="2200" b="1">
              <a:solidFill>
                <a:schemeClr val="bg1"/>
              </a:solidFill>
              <a:latin typeface="Times" pitchFamily="18" charset="0"/>
              <a:ea typeface="ヒラギノ角ゴ Pro W3" pitchFamily="48" charset="-128"/>
            </a:endParaRPr>
          </a:p>
        </p:txBody>
      </p:sp>
      <p:sp>
        <p:nvSpPr>
          <p:cNvPr id="348174" name="Text Box 14"/>
          <p:cNvSpPr txBox="1">
            <a:spLocks noChangeArrowheads="1"/>
          </p:cNvSpPr>
          <p:nvPr/>
        </p:nvSpPr>
        <p:spPr bwMode="auto">
          <a:xfrm>
            <a:off x="4897438" y="2160588"/>
            <a:ext cx="823912" cy="301625"/>
          </a:xfrm>
          <a:prstGeom prst="rect">
            <a:avLst/>
          </a:prstGeom>
          <a:noFill/>
          <a:ln w="9525">
            <a:noFill/>
            <a:miter lim="800000"/>
            <a:headEnd/>
            <a:tailEnd/>
          </a:ln>
          <a:effectLst/>
        </p:spPr>
        <p:txBody>
          <a:bodyPr lIns="0" tIns="0" rIns="0" bIns="0">
            <a:spAutoFit/>
          </a:bodyPr>
          <a:lstStyle/>
          <a:p>
            <a:pPr algn="l">
              <a:lnSpc>
                <a:spcPct val="90000"/>
              </a:lnSpc>
            </a:pPr>
            <a:r>
              <a:rPr kumimoji="0" lang="en-US" sz="2200" b="1">
                <a:ea typeface="ヒラギノ角ゴ Pro W3" pitchFamily="48" charset="-128"/>
              </a:rPr>
              <a:t>NADH</a:t>
            </a:r>
            <a:endParaRPr kumimoji="0" lang="en-US" sz="2200" b="1">
              <a:solidFill>
                <a:schemeClr val="bg1"/>
              </a:solidFill>
              <a:latin typeface="Times" pitchFamily="18" charset="0"/>
              <a:ea typeface="ヒラギノ角ゴ Pro W3" pitchFamily="48" charset="-128"/>
            </a:endParaRPr>
          </a:p>
        </p:txBody>
      </p:sp>
      <p:sp>
        <p:nvSpPr>
          <p:cNvPr id="348175" name="Text Box 15"/>
          <p:cNvSpPr txBox="1">
            <a:spLocks noChangeArrowheads="1"/>
          </p:cNvSpPr>
          <p:nvPr/>
        </p:nvSpPr>
        <p:spPr bwMode="auto">
          <a:xfrm>
            <a:off x="5970588" y="2160588"/>
            <a:ext cx="582612" cy="301625"/>
          </a:xfrm>
          <a:prstGeom prst="rect">
            <a:avLst/>
          </a:prstGeom>
          <a:noFill/>
          <a:ln w="9525">
            <a:noFill/>
            <a:miter lim="800000"/>
            <a:headEnd/>
            <a:tailEnd/>
          </a:ln>
          <a:effectLst/>
        </p:spPr>
        <p:txBody>
          <a:bodyPr lIns="0" tIns="0" rIns="0" bIns="0">
            <a:spAutoFit/>
          </a:bodyPr>
          <a:lstStyle/>
          <a:p>
            <a:pPr algn="l">
              <a:lnSpc>
                <a:spcPct val="90000"/>
              </a:lnSpc>
            </a:pPr>
            <a:r>
              <a:rPr kumimoji="0" lang="en-US" sz="2200" b="1">
                <a:ea typeface="ヒラギノ角ゴ Pro W3" pitchFamily="48" charset="-128"/>
              </a:rPr>
              <a:t>+ H</a:t>
            </a:r>
            <a:r>
              <a:rPr kumimoji="0" lang="en-US" sz="2200" b="1" baseline="30000">
                <a:ea typeface="ヒラギノ角ゴ Pro W3" pitchFamily="48" charset="-128"/>
              </a:rPr>
              <a:t>+</a:t>
            </a:r>
            <a:endParaRPr kumimoji="0" lang="en-US" sz="2200" b="1">
              <a:solidFill>
                <a:schemeClr val="bg1"/>
              </a:solidFill>
              <a:latin typeface="Times" pitchFamily="18" charset="0"/>
              <a:ea typeface="ヒラギノ角ゴ Pro W3" pitchFamily="48" charset="-128"/>
            </a:endParaRPr>
          </a:p>
        </p:txBody>
      </p:sp>
      <p:sp>
        <p:nvSpPr>
          <p:cNvPr id="348176" name="Text Box 16"/>
          <p:cNvSpPr txBox="1">
            <a:spLocks noChangeArrowheads="1"/>
          </p:cNvSpPr>
          <p:nvPr/>
        </p:nvSpPr>
        <p:spPr bwMode="auto">
          <a:xfrm>
            <a:off x="4637088" y="2738438"/>
            <a:ext cx="182562" cy="301625"/>
          </a:xfrm>
          <a:prstGeom prst="rect">
            <a:avLst/>
          </a:prstGeom>
          <a:noFill/>
          <a:ln w="9525">
            <a:noFill/>
            <a:miter lim="800000"/>
            <a:headEnd/>
            <a:tailEnd/>
          </a:ln>
          <a:effectLst/>
        </p:spPr>
        <p:txBody>
          <a:bodyPr lIns="0" tIns="0" rIns="0" bIns="0">
            <a:spAutoFit/>
          </a:bodyPr>
          <a:lstStyle/>
          <a:p>
            <a:pPr algn="l">
              <a:lnSpc>
                <a:spcPct val="90000"/>
              </a:lnSpc>
            </a:pPr>
            <a:r>
              <a:rPr kumimoji="0" lang="en-US" sz="2200" b="1">
                <a:solidFill>
                  <a:schemeClr val="bg1"/>
                </a:solidFill>
                <a:ea typeface="ヒラギノ角ゴ Pro W3" pitchFamily="48" charset="-128"/>
              </a:rPr>
              <a:t>2</a:t>
            </a:r>
            <a:endParaRPr kumimoji="0" lang="en-US" sz="2200" b="1">
              <a:solidFill>
                <a:schemeClr val="bg1"/>
              </a:solidFill>
              <a:latin typeface="Times" pitchFamily="18" charset="0"/>
              <a:ea typeface="ヒラギノ角ゴ Pro W3" pitchFamily="48" charset="-128"/>
            </a:endParaRPr>
          </a:p>
        </p:txBody>
      </p:sp>
      <p:sp>
        <p:nvSpPr>
          <p:cNvPr id="348177" name="Text Box 17"/>
          <p:cNvSpPr txBox="1">
            <a:spLocks noChangeArrowheads="1"/>
          </p:cNvSpPr>
          <p:nvPr/>
        </p:nvSpPr>
        <p:spPr bwMode="auto">
          <a:xfrm>
            <a:off x="3443288" y="3811588"/>
            <a:ext cx="201612" cy="301625"/>
          </a:xfrm>
          <a:prstGeom prst="rect">
            <a:avLst/>
          </a:prstGeom>
          <a:noFill/>
          <a:ln w="9525">
            <a:noFill/>
            <a:miter lim="800000"/>
            <a:headEnd/>
            <a:tailEnd/>
          </a:ln>
          <a:effectLst/>
        </p:spPr>
        <p:txBody>
          <a:bodyPr lIns="0" tIns="0" rIns="0" bIns="0">
            <a:spAutoFit/>
          </a:bodyPr>
          <a:lstStyle/>
          <a:p>
            <a:pPr algn="l">
              <a:lnSpc>
                <a:spcPct val="90000"/>
              </a:lnSpc>
            </a:pPr>
            <a:r>
              <a:rPr kumimoji="0" lang="en-US" sz="2200" b="1">
                <a:solidFill>
                  <a:schemeClr val="bg1"/>
                </a:solidFill>
                <a:ea typeface="ヒラギノ角ゴ Pro W3" pitchFamily="48" charset="-128"/>
              </a:rPr>
              <a:t>1</a:t>
            </a:r>
            <a:endParaRPr kumimoji="0" lang="en-US" sz="2200" b="1">
              <a:solidFill>
                <a:schemeClr val="bg1"/>
              </a:solidFill>
              <a:latin typeface="Times" pitchFamily="18" charset="0"/>
              <a:ea typeface="ヒラギノ角ゴ Pro W3" pitchFamily="48" charset="-128"/>
            </a:endParaRPr>
          </a:p>
        </p:txBody>
      </p:sp>
      <p:sp>
        <p:nvSpPr>
          <p:cNvPr id="348178" name="Text Box 18"/>
          <p:cNvSpPr txBox="1">
            <a:spLocks noChangeArrowheads="1"/>
          </p:cNvSpPr>
          <p:nvPr/>
        </p:nvSpPr>
        <p:spPr bwMode="auto">
          <a:xfrm>
            <a:off x="5932488" y="3817938"/>
            <a:ext cx="201612" cy="301625"/>
          </a:xfrm>
          <a:prstGeom prst="rect">
            <a:avLst/>
          </a:prstGeom>
          <a:noFill/>
          <a:ln w="9525">
            <a:noFill/>
            <a:miter lim="800000"/>
            <a:headEnd/>
            <a:tailEnd/>
          </a:ln>
          <a:effectLst/>
        </p:spPr>
        <p:txBody>
          <a:bodyPr lIns="0" tIns="0" rIns="0" bIns="0">
            <a:spAutoFit/>
          </a:bodyPr>
          <a:lstStyle/>
          <a:p>
            <a:pPr algn="l">
              <a:lnSpc>
                <a:spcPct val="90000"/>
              </a:lnSpc>
            </a:pPr>
            <a:r>
              <a:rPr kumimoji="0" lang="en-US" sz="2200" b="1">
                <a:solidFill>
                  <a:schemeClr val="bg1"/>
                </a:solidFill>
                <a:ea typeface="ヒラギノ角ゴ Pro W3" pitchFamily="48" charset="-128"/>
              </a:rPr>
              <a:t>3</a:t>
            </a:r>
            <a:endParaRPr kumimoji="0" lang="en-US" sz="2200" b="1">
              <a:solidFill>
                <a:schemeClr val="bg1"/>
              </a:solidFill>
              <a:latin typeface="Times" pitchFamily="18" charset="0"/>
              <a:ea typeface="ヒラギノ角ゴ Pro W3" pitchFamily="48" charset="-128"/>
            </a:endParaRPr>
          </a:p>
        </p:txBody>
      </p:sp>
      <p:sp>
        <p:nvSpPr>
          <p:cNvPr id="348179" name="Text Box 19"/>
          <p:cNvSpPr txBox="1">
            <a:spLocks noChangeArrowheads="1"/>
          </p:cNvSpPr>
          <p:nvPr/>
        </p:nvSpPr>
        <p:spPr bwMode="auto">
          <a:xfrm>
            <a:off x="496888" y="4478338"/>
            <a:ext cx="1274762" cy="301625"/>
          </a:xfrm>
          <a:prstGeom prst="rect">
            <a:avLst/>
          </a:prstGeom>
          <a:noFill/>
          <a:ln w="9525">
            <a:noFill/>
            <a:miter lim="800000"/>
            <a:headEnd/>
            <a:tailEnd/>
          </a:ln>
          <a:effectLst/>
        </p:spPr>
        <p:txBody>
          <a:bodyPr lIns="0" tIns="0" rIns="0" bIns="0">
            <a:spAutoFit/>
          </a:bodyPr>
          <a:lstStyle/>
          <a:p>
            <a:pPr algn="l">
              <a:lnSpc>
                <a:spcPct val="90000"/>
              </a:lnSpc>
            </a:pPr>
            <a:r>
              <a:rPr kumimoji="0" lang="en-US" sz="2200" b="1">
                <a:ea typeface="ヒラギノ角ゴ Pro W3" pitchFamily="48" charset="-128"/>
              </a:rPr>
              <a:t>Pyruvate</a:t>
            </a:r>
            <a:endParaRPr kumimoji="0" lang="en-US" sz="2200" b="1">
              <a:solidFill>
                <a:schemeClr val="bg1"/>
              </a:solidFill>
              <a:latin typeface="Times" pitchFamily="18" charset="0"/>
              <a:ea typeface="ヒラギノ角ゴ Pro W3" pitchFamily="48" charset="-128"/>
            </a:endParaRPr>
          </a:p>
        </p:txBody>
      </p:sp>
      <p:sp>
        <p:nvSpPr>
          <p:cNvPr id="348180" name="Text Box 20"/>
          <p:cNvSpPr txBox="1">
            <a:spLocks noChangeArrowheads="1"/>
          </p:cNvSpPr>
          <p:nvPr/>
        </p:nvSpPr>
        <p:spPr bwMode="auto">
          <a:xfrm>
            <a:off x="509588" y="5176838"/>
            <a:ext cx="2443162" cy="301625"/>
          </a:xfrm>
          <a:prstGeom prst="rect">
            <a:avLst/>
          </a:prstGeom>
          <a:noFill/>
          <a:ln w="9525">
            <a:noFill/>
            <a:miter lim="800000"/>
            <a:headEnd/>
            <a:tailEnd/>
          </a:ln>
          <a:effectLst/>
        </p:spPr>
        <p:txBody>
          <a:bodyPr lIns="0" tIns="0" rIns="0" bIns="0">
            <a:spAutoFit/>
          </a:bodyPr>
          <a:lstStyle/>
          <a:p>
            <a:pPr algn="l">
              <a:lnSpc>
                <a:spcPct val="90000"/>
              </a:lnSpc>
            </a:pPr>
            <a:r>
              <a:rPr kumimoji="0" lang="en-US" sz="2200" b="1">
                <a:ea typeface="ヒラギノ角ゴ Pro W3" pitchFamily="48" charset="-128"/>
              </a:rPr>
              <a:t>Transport protein</a:t>
            </a:r>
            <a:endParaRPr kumimoji="0" lang="en-US" sz="2200" b="1">
              <a:solidFill>
                <a:schemeClr val="bg1"/>
              </a:solidFill>
              <a:latin typeface="Times" pitchFamily="18" charset="0"/>
              <a:ea typeface="ヒラギノ角ゴ Pro W3" pitchFamily="48" charset="-128"/>
            </a:endParaRPr>
          </a:p>
        </p:txBody>
      </p:sp>
      <p:sp>
        <p:nvSpPr>
          <p:cNvPr id="348181" name="Line 21"/>
          <p:cNvSpPr>
            <a:spLocks noChangeShapeType="1"/>
          </p:cNvSpPr>
          <p:nvPr/>
        </p:nvSpPr>
        <p:spPr bwMode="auto">
          <a:xfrm flipH="1">
            <a:off x="2743200" y="3568700"/>
            <a:ext cx="330200" cy="1587500"/>
          </a:xfrm>
          <a:prstGeom prst="line">
            <a:avLst/>
          </a:prstGeom>
          <a:noFill/>
          <a:ln w="25400">
            <a:solidFill>
              <a:schemeClr val="tx1"/>
            </a:solidFill>
            <a:round/>
            <a:headEnd/>
            <a:tailEnd/>
          </a:ln>
          <a:effectLst/>
        </p:spPr>
        <p:txBody>
          <a:bodyPr wrap="none" anchor="ctr"/>
          <a:lstStyle/>
          <a:p>
            <a:endParaRPr lang="en-US"/>
          </a:p>
        </p:txBody>
      </p:sp>
      <p:sp>
        <p:nvSpPr>
          <p:cNvPr id="348182" name="Text Box 22"/>
          <p:cNvSpPr txBox="1">
            <a:spLocks noChangeArrowheads="1"/>
          </p:cNvSpPr>
          <p:nvPr/>
        </p:nvSpPr>
        <p:spPr bwMode="auto">
          <a:xfrm>
            <a:off x="3760788" y="4529138"/>
            <a:ext cx="550862" cy="301625"/>
          </a:xfrm>
          <a:prstGeom prst="rect">
            <a:avLst/>
          </a:prstGeom>
          <a:noFill/>
          <a:ln w="9525">
            <a:noFill/>
            <a:miter lim="800000"/>
            <a:headEnd/>
            <a:tailEnd/>
          </a:ln>
          <a:effectLst/>
        </p:spPr>
        <p:txBody>
          <a:bodyPr lIns="0" tIns="0" rIns="0" bIns="0">
            <a:spAutoFit/>
          </a:bodyPr>
          <a:lstStyle/>
          <a:p>
            <a:pPr algn="l">
              <a:lnSpc>
                <a:spcPct val="90000"/>
              </a:lnSpc>
            </a:pPr>
            <a:r>
              <a:rPr kumimoji="0" lang="en-US" sz="2200" b="1">
                <a:solidFill>
                  <a:schemeClr val="bg1"/>
                </a:solidFill>
                <a:ea typeface="ヒラギノ角ゴ Pro W3" pitchFamily="48" charset="-128"/>
              </a:rPr>
              <a:t>CO</a:t>
            </a:r>
            <a:r>
              <a:rPr kumimoji="0" lang="en-US" sz="2200" b="1" baseline="-25000">
                <a:solidFill>
                  <a:schemeClr val="bg1"/>
                </a:solidFill>
                <a:ea typeface="ヒラギノ角ゴ Pro W3" pitchFamily="48" charset="-128"/>
              </a:rPr>
              <a:t>2</a:t>
            </a:r>
            <a:endParaRPr kumimoji="0" lang="en-US" sz="2200" b="1">
              <a:solidFill>
                <a:schemeClr val="bg1"/>
              </a:solidFill>
              <a:latin typeface="Times" pitchFamily="18" charset="0"/>
              <a:ea typeface="ヒラギノ角ゴ Pro W3" pitchFamily="48" charset="-128"/>
            </a:endParaRPr>
          </a:p>
        </p:txBody>
      </p:sp>
      <p:sp>
        <p:nvSpPr>
          <p:cNvPr id="348183" name="Text Box 23"/>
          <p:cNvSpPr txBox="1">
            <a:spLocks noChangeArrowheads="1"/>
          </p:cNvSpPr>
          <p:nvPr/>
        </p:nvSpPr>
        <p:spPr bwMode="auto">
          <a:xfrm>
            <a:off x="4713288" y="4452938"/>
            <a:ext cx="1719262" cy="301625"/>
          </a:xfrm>
          <a:prstGeom prst="rect">
            <a:avLst/>
          </a:prstGeom>
          <a:noFill/>
          <a:ln w="9525">
            <a:noFill/>
            <a:miter lim="800000"/>
            <a:headEnd/>
            <a:tailEnd/>
          </a:ln>
          <a:effectLst/>
        </p:spPr>
        <p:txBody>
          <a:bodyPr lIns="0" tIns="0" rIns="0" bIns="0">
            <a:spAutoFit/>
          </a:bodyPr>
          <a:lstStyle/>
          <a:p>
            <a:pPr algn="l">
              <a:lnSpc>
                <a:spcPct val="90000"/>
              </a:lnSpc>
            </a:pPr>
            <a:r>
              <a:rPr kumimoji="0" lang="en-US" sz="2200" b="1">
                <a:solidFill>
                  <a:schemeClr val="bg1"/>
                </a:solidFill>
                <a:ea typeface="ヒラギノ角ゴ Pro W3" pitchFamily="48" charset="-128"/>
              </a:rPr>
              <a:t>Coenzyme A</a:t>
            </a:r>
            <a:endParaRPr kumimoji="0" lang="en-US" sz="2200" b="1">
              <a:solidFill>
                <a:schemeClr val="bg1"/>
              </a:solidFill>
              <a:latin typeface="Times" pitchFamily="18" charset="0"/>
              <a:ea typeface="ヒラギノ角ゴ Pro W3" pitchFamily="48" charset="-128"/>
            </a:endParaRPr>
          </a:p>
        </p:txBody>
      </p:sp>
      <p:sp>
        <p:nvSpPr>
          <p:cNvPr id="348184" name="Text Box 24"/>
          <p:cNvSpPr txBox="1">
            <a:spLocks noChangeArrowheads="1"/>
          </p:cNvSpPr>
          <p:nvPr/>
        </p:nvSpPr>
        <p:spPr bwMode="auto">
          <a:xfrm>
            <a:off x="7100888" y="4211638"/>
            <a:ext cx="1541462" cy="301625"/>
          </a:xfrm>
          <a:prstGeom prst="rect">
            <a:avLst/>
          </a:prstGeom>
          <a:noFill/>
          <a:ln w="9525">
            <a:noFill/>
            <a:miter lim="800000"/>
            <a:headEnd/>
            <a:tailEnd/>
          </a:ln>
          <a:effectLst/>
        </p:spPr>
        <p:txBody>
          <a:bodyPr lIns="0" tIns="0" rIns="0" bIns="0">
            <a:spAutoFit/>
          </a:bodyPr>
          <a:lstStyle/>
          <a:p>
            <a:pPr algn="l">
              <a:lnSpc>
                <a:spcPct val="90000"/>
              </a:lnSpc>
            </a:pPr>
            <a:r>
              <a:rPr kumimoji="0" lang="en-US" sz="2200" b="1">
                <a:ea typeface="ヒラギノ角ゴ Pro W3" pitchFamily="48" charset="-128"/>
              </a:rPr>
              <a:t>Acetyl CoA</a:t>
            </a:r>
            <a:endParaRPr kumimoji="0" lang="en-US" sz="2200" b="1">
              <a:solidFill>
                <a:schemeClr val="bg1"/>
              </a:solidFill>
              <a:latin typeface="Times" pitchFamily="18" charset="0"/>
              <a:ea typeface="ヒラギノ角ゴ Pro W3" pitchFamily="48" charset="-128"/>
            </a:endParaRPr>
          </a:p>
        </p:txBody>
      </p:sp>
      <p:sp>
        <p:nvSpPr>
          <p:cNvPr id="21" name="TextBox 20"/>
          <p:cNvSpPr txBox="1"/>
          <p:nvPr/>
        </p:nvSpPr>
        <p:spPr>
          <a:xfrm>
            <a:off x="990600" y="152400"/>
            <a:ext cx="7865230" cy="954107"/>
          </a:xfrm>
          <a:prstGeom prst="rect">
            <a:avLst/>
          </a:prstGeom>
          <a:noFill/>
        </p:spPr>
        <p:txBody>
          <a:bodyPr wrap="square" rtlCol="0">
            <a:spAutoFit/>
          </a:bodyPr>
          <a:lstStyle/>
          <a:p>
            <a:r>
              <a:rPr lang="en-US" sz="2800" b="1" dirty="0" smtClean="0"/>
              <a:t>If O</a:t>
            </a:r>
            <a:r>
              <a:rPr lang="en-US" sz="2000" b="1" dirty="0" smtClean="0"/>
              <a:t>2</a:t>
            </a:r>
            <a:r>
              <a:rPr lang="en-US" sz="2800" b="1" dirty="0" smtClean="0"/>
              <a:t> is present – then Pyruvate can enter the mitochondrion and form Acetyl CoA</a:t>
            </a:r>
            <a:endParaRPr lang="en-US" sz="2800" b="1" dirty="0"/>
          </a:p>
        </p:txBody>
      </p:sp>
      <p:cxnSp>
        <p:nvCxnSpPr>
          <p:cNvPr id="23" name="Straight Arrow Connector 22"/>
          <p:cNvCxnSpPr/>
          <p:nvPr/>
        </p:nvCxnSpPr>
        <p:spPr>
          <a:xfrm>
            <a:off x="5791200" y="1066800"/>
            <a:ext cx="1524000" cy="12192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4" name="TextBox 23"/>
          <p:cNvSpPr txBox="1"/>
          <p:nvPr/>
        </p:nvSpPr>
        <p:spPr>
          <a:xfrm>
            <a:off x="228600" y="5715000"/>
            <a:ext cx="8818811" cy="830997"/>
          </a:xfrm>
          <a:prstGeom prst="rect">
            <a:avLst/>
          </a:prstGeom>
          <a:noFill/>
        </p:spPr>
        <p:txBody>
          <a:bodyPr wrap="square" rtlCol="0">
            <a:spAutoFit/>
          </a:bodyPr>
          <a:lstStyle/>
          <a:p>
            <a:r>
              <a:rPr lang="en-US" sz="2400" b="1" dirty="0" smtClean="0"/>
              <a:t>If O</a:t>
            </a:r>
            <a:r>
              <a:rPr lang="en-US" sz="2000" b="1" dirty="0" smtClean="0"/>
              <a:t>2</a:t>
            </a:r>
            <a:r>
              <a:rPr lang="en-US" sz="2400" b="1" dirty="0" smtClean="0"/>
              <a:t> is not available then Pyruvate cannot enter mitochondrion and then forms  Lactate- a substance that gives your muscles discomfort.</a:t>
            </a:r>
            <a:endParaRPr lang="en-US" sz="2400" b="1" dirty="0"/>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1478" name="Picture 6" descr="09_19PyruvateCatabolism-U"/>
          <p:cNvPicPr>
            <a:picLocks noChangeAspect="1" noChangeArrowheads="1"/>
          </p:cNvPicPr>
          <p:nvPr/>
        </p:nvPicPr>
        <p:blipFill>
          <a:blip r:embed="rId3" cstate="print"/>
          <a:srcRect/>
          <a:stretch>
            <a:fillRect/>
          </a:stretch>
        </p:blipFill>
        <p:spPr bwMode="auto">
          <a:xfrm>
            <a:off x="1044575" y="136525"/>
            <a:ext cx="7054850" cy="6584950"/>
          </a:xfrm>
          <a:prstGeom prst="rect">
            <a:avLst/>
          </a:prstGeom>
          <a:noFill/>
        </p:spPr>
      </p:pic>
      <p:sp>
        <p:nvSpPr>
          <p:cNvPr id="361479" name="Rectangle 7"/>
          <p:cNvSpPr>
            <a:spLocks noChangeArrowheads="1"/>
          </p:cNvSpPr>
          <p:nvPr/>
        </p:nvSpPr>
        <p:spPr bwMode="auto">
          <a:xfrm>
            <a:off x="152400" y="0"/>
            <a:ext cx="1981200" cy="304800"/>
          </a:xfrm>
          <a:prstGeom prst="rect">
            <a:avLst/>
          </a:prstGeom>
          <a:noFill/>
          <a:ln w="3175">
            <a:noFill/>
            <a:miter lim="800000"/>
            <a:headEnd/>
            <a:tailEnd/>
          </a:ln>
        </p:spPr>
        <p:txBody>
          <a:bodyPr/>
          <a:lstStyle/>
          <a:p>
            <a:pPr marL="450850" indent="-450850" algn="l" eaLnBrk="1" hangingPunct="1">
              <a:lnSpc>
                <a:spcPct val="90000"/>
              </a:lnSpc>
            </a:pPr>
            <a:r>
              <a:rPr kumimoji="0" lang="en-US" sz="1200">
                <a:cs typeface="Arial" charset="0"/>
              </a:rPr>
              <a:t>Fig. 9-19</a:t>
            </a:r>
            <a:endParaRPr kumimoji="0" lang="en-US" sz="1500" b="1">
              <a:solidFill>
                <a:schemeClr val="bg1"/>
              </a:solidFill>
              <a:cs typeface="Arial" charset="0"/>
            </a:endParaRPr>
          </a:p>
        </p:txBody>
      </p:sp>
      <p:sp>
        <p:nvSpPr>
          <p:cNvPr id="361480" name="Text Box 8"/>
          <p:cNvSpPr txBox="1">
            <a:spLocks noChangeArrowheads="1"/>
          </p:cNvSpPr>
          <p:nvPr/>
        </p:nvSpPr>
        <p:spPr bwMode="auto">
          <a:xfrm>
            <a:off x="3705225" y="192088"/>
            <a:ext cx="914400" cy="247650"/>
          </a:xfrm>
          <a:prstGeom prst="rect">
            <a:avLst/>
          </a:prstGeom>
          <a:noFill/>
          <a:ln w="9525">
            <a:noFill/>
            <a:miter lim="800000"/>
            <a:headEnd/>
            <a:tailEnd/>
          </a:ln>
          <a:effectLst/>
        </p:spPr>
        <p:txBody>
          <a:bodyPr lIns="0" tIns="0" rIns="0" bIns="0">
            <a:spAutoFit/>
          </a:bodyPr>
          <a:lstStyle/>
          <a:p>
            <a:pPr algn="l">
              <a:lnSpc>
                <a:spcPct val="90000"/>
              </a:lnSpc>
            </a:pPr>
            <a:r>
              <a:rPr kumimoji="0" lang="en-US" sz="1800" b="1">
                <a:ea typeface="ヒラギノ角ゴ Pro W3" pitchFamily="48" charset="-128"/>
              </a:rPr>
              <a:t>Glucose</a:t>
            </a:r>
            <a:endParaRPr kumimoji="0" lang="en-US" sz="1800" b="1">
              <a:solidFill>
                <a:schemeClr val="bg1"/>
              </a:solidFill>
              <a:latin typeface="Times" pitchFamily="18" charset="0"/>
              <a:ea typeface="ヒラギノ角ゴ Pro W3" pitchFamily="48" charset="-128"/>
            </a:endParaRPr>
          </a:p>
        </p:txBody>
      </p:sp>
      <p:sp>
        <p:nvSpPr>
          <p:cNvPr id="361481" name="Text Box 9"/>
          <p:cNvSpPr txBox="1">
            <a:spLocks noChangeArrowheads="1"/>
          </p:cNvSpPr>
          <p:nvPr/>
        </p:nvSpPr>
        <p:spPr bwMode="auto">
          <a:xfrm>
            <a:off x="4319588" y="890588"/>
            <a:ext cx="1155700" cy="247650"/>
          </a:xfrm>
          <a:prstGeom prst="rect">
            <a:avLst/>
          </a:prstGeom>
          <a:noFill/>
          <a:ln w="9525">
            <a:noFill/>
            <a:miter lim="800000"/>
            <a:headEnd/>
            <a:tailEnd/>
          </a:ln>
          <a:effectLst/>
        </p:spPr>
        <p:txBody>
          <a:bodyPr lIns="0" tIns="0" rIns="0" bIns="0">
            <a:spAutoFit/>
          </a:bodyPr>
          <a:lstStyle/>
          <a:p>
            <a:pPr algn="l">
              <a:lnSpc>
                <a:spcPct val="90000"/>
              </a:lnSpc>
            </a:pPr>
            <a:r>
              <a:rPr kumimoji="0" lang="en-US" sz="1800" b="1">
                <a:ea typeface="ヒラギノ角ゴ Pro W3" pitchFamily="48" charset="-128"/>
              </a:rPr>
              <a:t>Glycolysis</a:t>
            </a:r>
            <a:endParaRPr kumimoji="0" lang="en-US" sz="1800" b="1">
              <a:solidFill>
                <a:schemeClr val="bg1"/>
              </a:solidFill>
              <a:latin typeface="Times" pitchFamily="18" charset="0"/>
              <a:ea typeface="ヒラギノ角ゴ Pro W3" pitchFamily="48" charset="-128"/>
            </a:endParaRPr>
          </a:p>
        </p:txBody>
      </p:sp>
      <p:sp>
        <p:nvSpPr>
          <p:cNvPr id="361482" name="Text Box 10"/>
          <p:cNvSpPr txBox="1">
            <a:spLocks noChangeArrowheads="1"/>
          </p:cNvSpPr>
          <p:nvPr/>
        </p:nvSpPr>
        <p:spPr bwMode="auto">
          <a:xfrm>
            <a:off x="3675063" y="1585913"/>
            <a:ext cx="982662" cy="247650"/>
          </a:xfrm>
          <a:prstGeom prst="rect">
            <a:avLst/>
          </a:prstGeom>
          <a:noFill/>
          <a:ln w="9525">
            <a:noFill/>
            <a:miter lim="800000"/>
            <a:headEnd/>
            <a:tailEnd/>
          </a:ln>
          <a:effectLst/>
        </p:spPr>
        <p:txBody>
          <a:bodyPr lIns="0" tIns="0" rIns="0" bIns="0">
            <a:spAutoFit/>
          </a:bodyPr>
          <a:lstStyle/>
          <a:p>
            <a:pPr algn="l">
              <a:lnSpc>
                <a:spcPct val="90000"/>
              </a:lnSpc>
            </a:pPr>
            <a:r>
              <a:rPr kumimoji="0" lang="en-US" sz="1800" b="1">
                <a:ea typeface="ヒラギノ角ゴ Pro W3" pitchFamily="48" charset="-128"/>
              </a:rPr>
              <a:t>Pyruvate</a:t>
            </a:r>
            <a:endParaRPr kumimoji="0" lang="en-US" sz="1800" b="1">
              <a:solidFill>
                <a:schemeClr val="bg1"/>
              </a:solidFill>
              <a:latin typeface="Times" pitchFamily="18" charset="0"/>
              <a:ea typeface="ヒラギノ角ゴ Pro W3" pitchFamily="48" charset="-128"/>
            </a:endParaRPr>
          </a:p>
        </p:txBody>
      </p:sp>
      <p:sp>
        <p:nvSpPr>
          <p:cNvPr id="361483" name="Text Box 11"/>
          <p:cNvSpPr txBox="1">
            <a:spLocks noChangeArrowheads="1"/>
          </p:cNvSpPr>
          <p:nvPr/>
        </p:nvSpPr>
        <p:spPr bwMode="auto">
          <a:xfrm>
            <a:off x="1914525" y="1036638"/>
            <a:ext cx="1139825" cy="247650"/>
          </a:xfrm>
          <a:prstGeom prst="rect">
            <a:avLst/>
          </a:prstGeom>
          <a:noFill/>
          <a:ln w="9525">
            <a:noFill/>
            <a:miter lim="800000"/>
            <a:headEnd/>
            <a:tailEnd/>
          </a:ln>
          <a:effectLst/>
        </p:spPr>
        <p:txBody>
          <a:bodyPr lIns="0" tIns="0" rIns="0" bIns="0">
            <a:spAutoFit/>
          </a:bodyPr>
          <a:lstStyle/>
          <a:p>
            <a:pPr algn="l">
              <a:lnSpc>
                <a:spcPct val="90000"/>
              </a:lnSpc>
            </a:pPr>
            <a:r>
              <a:rPr kumimoji="0" lang="en-US" sz="1800" b="1">
                <a:ea typeface="ヒラギノ角ゴ Pro W3" pitchFamily="48" charset="-128"/>
              </a:rPr>
              <a:t>CYTOSOL</a:t>
            </a:r>
            <a:endParaRPr kumimoji="0" lang="en-US" sz="1800" b="1">
              <a:solidFill>
                <a:schemeClr val="bg1"/>
              </a:solidFill>
              <a:latin typeface="Times" pitchFamily="18" charset="0"/>
              <a:ea typeface="ヒラギノ角ゴ Pro W3" pitchFamily="48" charset="-128"/>
            </a:endParaRPr>
          </a:p>
        </p:txBody>
      </p:sp>
      <p:sp>
        <p:nvSpPr>
          <p:cNvPr id="361484" name="Text Box 12"/>
          <p:cNvSpPr txBox="1">
            <a:spLocks noChangeArrowheads="1"/>
          </p:cNvSpPr>
          <p:nvPr/>
        </p:nvSpPr>
        <p:spPr bwMode="auto">
          <a:xfrm>
            <a:off x="2070100" y="2020888"/>
            <a:ext cx="1651000" cy="549275"/>
          </a:xfrm>
          <a:prstGeom prst="rect">
            <a:avLst/>
          </a:prstGeom>
          <a:noFill/>
          <a:ln w="9525">
            <a:noFill/>
            <a:miter lim="800000"/>
            <a:headEnd/>
            <a:tailEnd/>
          </a:ln>
          <a:effectLst/>
        </p:spPr>
        <p:txBody>
          <a:bodyPr lIns="0" tIns="0" rIns="0" bIns="0">
            <a:spAutoFit/>
          </a:bodyPr>
          <a:lstStyle/>
          <a:p>
            <a:pPr algn="l"/>
            <a:r>
              <a:rPr kumimoji="0" lang="en-US" sz="1800" b="1">
                <a:ea typeface="ヒラギノ角ゴ Pro W3" pitchFamily="48" charset="-128"/>
              </a:rPr>
              <a:t>No O</a:t>
            </a:r>
            <a:r>
              <a:rPr kumimoji="0" lang="en-US" sz="1800" b="1" baseline="-25000">
                <a:ea typeface="ヒラギノ角ゴ Pro W3" pitchFamily="48" charset="-128"/>
              </a:rPr>
              <a:t>2</a:t>
            </a:r>
            <a:r>
              <a:rPr kumimoji="0" lang="en-US" sz="1800" b="1">
                <a:ea typeface="ヒラギノ角ゴ Pro W3" pitchFamily="48" charset="-128"/>
              </a:rPr>
              <a:t> present:</a:t>
            </a:r>
          </a:p>
          <a:p>
            <a:pPr algn="l"/>
            <a:r>
              <a:rPr kumimoji="0" lang="en-US" sz="1800" b="1">
                <a:ea typeface="ヒラギノ角ゴ Pro W3" pitchFamily="48" charset="-128"/>
              </a:rPr>
              <a:t>Fermentation</a:t>
            </a:r>
            <a:endParaRPr kumimoji="0" lang="en-US" sz="1800" b="1">
              <a:solidFill>
                <a:schemeClr val="bg1"/>
              </a:solidFill>
              <a:latin typeface="Times" pitchFamily="18" charset="0"/>
              <a:ea typeface="ヒラギノ角ゴ Pro W3" pitchFamily="48" charset="-128"/>
            </a:endParaRPr>
          </a:p>
        </p:txBody>
      </p:sp>
      <p:sp>
        <p:nvSpPr>
          <p:cNvPr id="361485" name="Text Box 13"/>
          <p:cNvSpPr txBox="1">
            <a:spLocks noChangeArrowheads="1"/>
          </p:cNvSpPr>
          <p:nvPr/>
        </p:nvSpPr>
        <p:spPr bwMode="auto">
          <a:xfrm>
            <a:off x="4586288" y="1951038"/>
            <a:ext cx="1968500" cy="877887"/>
          </a:xfrm>
          <a:prstGeom prst="rect">
            <a:avLst/>
          </a:prstGeom>
          <a:noFill/>
          <a:ln w="9525">
            <a:noFill/>
            <a:miter lim="800000"/>
            <a:headEnd/>
            <a:tailEnd/>
          </a:ln>
          <a:effectLst/>
        </p:spPr>
        <p:txBody>
          <a:bodyPr lIns="0" tIns="0" rIns="0" bIns="0">
            <a:spAutoFit/>
          </a:bodyPr>
          <a:lstStyle/>
          <a:p>
            <a:pPr algn="l">
              <a:lnSpc>
                <a:spcPct val="110000"/>
              </a:lnSpc>
            </a:pPr>
            <a:r>
              <a:rPr kumimoji="0" lang="en-US" sz="1800" b="1">
                <a:ea typeface="ヒラギノ角ゴ Pro W3" pitchFamily="48" charset="-128"/>
              </a:rPr>
              <a:t>O</a:t>
            </a:r>
            <a:r>
              <a:rPr kumimoji="0" lang="en-US" sz="1800" b="1" baseline="-25000">
                <a:ea typeface="ヒラギノ角ゴ Pro W3" pitchFamily="48" charset="-128"/>
              </a:rPr>
              <a:t>2</a:t>
            </a:r>
            <a:r>
              <a:rPr kumimoji="0" lang="en-US" sz="1800" b="1">
                <a:ea typeface="ヒラギノ角ゴ Pro W3" pitchFamily="48" charset="-128"/>
              </a:rPr>
              <a:t> present:</a:t>
            </a:r>
          </a:p>
          <a:p>
            <a:pPr algn="l">
              <a:lnSpc>
                <a:spcPct val="110000"/>
              </a:lnSpc>
            </a:pPr>
            <a:r>
              <a:rPr kumimoji="0" lang="en-US" sz="1800" b="1">
                <a:ea typeface="ヒラギノ角ゴ Pro W3" pitchFamily="48" charset="-128"/>
              </a:rPr>
              <a:t>  Aerobic cellular</a:t>
            </a:r>
          </a:p>
          <a:p>
            <a:pPr algn="l"/>
            <a:r>
              <a:rPr kumimoji="0" lang="en-US" sz="1800" b="1">
                <a:ea typeface="ヒラギノ角ゴ Pro W3" pitchFamily="48" charset="-128"/>
              </a:rPr>
              <a:t>    respiration</a:t>
            </a:r>
            <a:endParaRPr kumimoji="0" lang="en-US" sz="1800" b="1">
              <a:solidFill>
                <a:schemeClr val="bg1"/>
              </a:solidFill>
              <a:latin typeface="Times" pitchFamily="18" charset="0"/>
              <a:ea typeface="ヒラギノ角ゴ Pro W3" pitchFamily="48" charset="-128"/>
            </a:endParaRPr>
          </a:p>
        </p:txBody>
      </p:sp>
      <p:sp>
        <p:nvSpPr>
          <p:cNvPr id="361486" name="Text Box 14"/>
          <p:cNvSpPr txBox="1">
            <a:spLocks noChangeArrowheads="1"/>
          </p:cNvSpPr>
          <p:nvPr/>
        </p:nvSpPr>
        <p:spPr bwMode="auto">
          <a:xfrm>
            <a:off x="6027738" y="3613150"/>
            <a:ext cx="2039937" cy="247650"/>
          </a:xfrm>
          <a:prstGeom prst="rect">
            <a:avLst/>
          </a:prstGeom>
          <a:noFill/>
          <a:ln w="9525">
            <a:noFill/>
            <a:miter lim="800000"/>
            <a:headEnd/>
            <a:tailEnd/>
          </a:ln>
          <a:effectLst/>
        </p:spPr>
        <p:txBody>
          <a:bodyPr lIns="0" tIns="0" rIns="0" bIns="0">
            <a:spAutoFit/>
          </a:bodyPr>
          <a:lstStyle/>
          <a:p>
            <a:pPr algn="l">
              <a:lnSpc>
                <a:spcPct val="90000"/>
              </a:lnSpc>
            </a:pPr>
            <a:r>
              <a:rPr kumimoji="0" lang="en-US" sz="1800" b="1">
                <a:ea typeface="ヒラギノ角ゴ Pro W3" pitchFamily="48" charset="-128"/>
              </a:rPr>
              <a:t>MITOCHONDRION</a:t>
            </a:r>
            <a:endParaRPr kumimoji="0" lang="en-US" sz="1800" b="1">
              <a:solidFill>
                <a:schemeClr val="bg1"/>
              </a:solidFill>
              <a:latin typeface="Times" pitchFamily="18" charset="0"/>
              <a:ea typeface="ヒラギノ角ゴ Pro W3" pitchFamily="48" charset="-128"/>
            </a:endParaRPr>
          </a:p>
        </p:txBody>
      </p:sp>
      <p:sp>
        <p:nvSpPr>
          <p:cNvPr id="361487" name="Text Box 15"/>
          <p:cNvSpPr txBox="1">
            <a:spLocks noChangeArrowheads="1"/>
          </p:cNvSpPr>
          <p:nvPr/>
        </p:nvSpPr>
        <p:spPr bwMode="auto">
          <a:xfrm>
            <a:off x="4760913" y="3954463"/>
            <a:ext cx="1255712" cy="247650"/>
          </a:xfrm>
          <a:prstGeom prst="rect">
            <a:avLst/>
          </a:prstGeom>
          <a:noFill/>
          <a:ln w="9525">
            <a:noFill/>
            <a:miter lim="800000"/>
            <a:headEnd/>
            <a:tailEnd/>
          </a:ln>
          <a:effectLst/>
        </p:spPr>
        <p:txBody>
          <a:bodyPr lIns="0" tIns="0" rIns="0" bIns="0">
            <a:spAutoFit/>
          </a:bodyPr>
          <a:lstStyle/>
          <a:p>
            <a:pPr algn="l">
              <a:lnSpc>
                <a:spcPct val="90000"/>
              </a:lnSpc>
            </a:pPr>
            <a:r>
              <a:rPr kumimoji="0" lang="en-US" sz="1800" b="1">
                <a:ea typeface="ヒラギノ角ゴ Pro W3" pitchFamily="48" charset="-128"/>
              </a:rPr>
              <a:t>Acetyl CoA</a:t>
            </a:r>
            <a:endParaRPr kumimoji="0" lang="en-US" sz="1800" b="1">
              <a:solidFill>
                <a:schemeClr val="bg1"/>
              </a:solidFill>
              <a:latin typeface="Times" pitchFamily="18" charset="0"/>
              <a:ea typeface="ヒラギノ角ゴ Pro W3" pitchFamily="48" charset="-128"/>
            </a:endParaRPr>
          </a:p>
        </p:txBody>
      </p:sp>
      <p:sp>
        <p:nvSpPr>
          <p:cNvPr id="361488" name="Text Box 16"/>
          <p:cNvSpPr txBox="1">
            <a:spLocks noChangeArrowheads="1"/>
          </p:cNvSpPr>
          <p:nvPr/>
        </p:nvSpPr>
        <p:spPr bwMode="auto">
          <a:xfrm>
            <a:off x="2100263" y="3967163"/>
            <a:ext cx="900112" cy="742950"/>
          </a:xfrm>
          <a:prstGeom prst="rect">
            <a:avLst/>
          </a:prstGeom>
          <a:noFill/>
          <a:ln w="9525">
            <a:noFill/>
            <a:miter lim="800000"/>
            <a:headEnd/>
            <a:tailEnd/>
          </a:ln>
          <a:effectLst/>
        </p:spPr>
        <p:txBody>
          <a:bodyPr lIns="0" tIns="0" rIns="0" bIns="0">
            <a:spAutoFit/>
          </a:bodyPr>
          <a:lstStyle/>
          <a:p>
            <a:pPr algn="ctr">
              <a:lnSpc>
                <a:spcPct val="90000"/>
              </a:lnSpc>
            </a:pPr>
            <a:r>
              <a:rPr kumimoji="0" lang="en-US" sz="1800" b="1">
                <a:ea typeface="ヒラギノ角ゴ Pro W3" pitchFamily="48" charset="-128"/>
              </a:rPr>
              <a:t>Ethanol</a:t>
            </a:r>
          </a:p>
          <a:p>
            <a:pPr algn="ctr">
              <a:lnSpc>
                <a:spcPct val="90000"/>
              </a:lnSpc>
            </a:pPr>
            <a:r>
              <a:rPr kumimoji="0" lang="en-US" sz="1800" b="1">
                <a:ea typeface="ヒラギノ角ゴ Pro W3" pitchFamily="48" charset="-128"/>
              </a:rPr>
              <a:t>or</a:t>
            </a:r>
          </a:p>
          <a:p>
            <a:pPr algn="ctr">
              <a:lnSpc>
                <a:spcPct val="90000"/>
              </a:lnSpc>
            </a:pPr>
            <a:r>
              <a:rPr kumimoji="0" lang="en-US" sz="1800" b="1">
                <a:ea typeface="ヒラギノ角ゴ Pro W3" pitchFamily="48" charset="-128"/>
              </a:rPr>
              <a:t>lactate</a:t>
            </a:r>
            <a:endParaRPr kumimoji="0" lang="en-US" sz="1800" b="1">
              <a:solidFill>
                <a:schemeClr val="bg1"/>
              </a:solidFill>
              <a:latin typeface="Times" pitchFamily="18" charset="0"/>
              <a:ea typeface="ヒラギノ角ゴ Pro W3" pitchFamily="48" charset="-128"/>
            </a:endParaRPr>
          </a:p>
        </p:txBody>
      </p:sp>
      <p:sp>
        <p:nvSpPr>
          <p:cNvPr id="361489" name="Text Box 17"/>
          <p:cNvSpPr txBox="1">
            <a:spLocks noChangeArrowheads="1"/>
          </p:cNvSpPr>
          <p:nvPr/>
        </p:nvSpPr>
        <p:spPr bwMode="auto">
          <a:xfrm>
            <a:off x="6110288" y="4733925"/>
            <a:ext cx="671512" cy="742950"/>
          </a:xfrm>
          <a:prstGeom prst="rect">
            <a:avLst/>
          </a:prstGeom>
          <a:noFill/>
          <a:ln w="9525">
            <a:noFill/>
            <a:miter lim="800000"/>
            <a:headEnd/>
            <a:tailEnd/>
          </a:ln>
          <a:effectLst/>
        </p:spPr>
        <p:txBody>
          <a:bodyPr lIns="0" tIns="0" rIns="0" bIns="0">
            <a:spAutoFit/>
          </a:bodyPr>
          <a:lstStyle/>
          <a:p>
            <a:pPr algn="ctr">
              <a:lnSpc>
                <a:spcPct val="90000"/>
              </a:lnSpc>
            </a:pPr>
            <a:r>
              <a:rPr kumimoji="0" lang="en-US" sz="1800" b="1">
                <a:ea typeface="ヒラギノ角ゴ Pro W3" pitchFamily="48" charset="-128"/>
              </a:rPr>
              <a:t>Citric</a:t>
            </a:r>
          </a:p>
          <a:p>
            <a:pPr algn="ctr">
              <a:lnSpc>
                <a:spcPct val="90000"/>
              </a:lnSpc>
            </a:pPr>
            <a:r>
              <a:rPr kumimoji="0" lang="en-US" sz="1800" b="1">
                <a:ea typeface="ヒラギノ角ゴ Pro W3" pitchFamily="48" charset="-128"/>
              </a:rPr>
              <a:t>acid</a:t>
            </a:r>
          </a:p>
          <a:p>
            <a:pPr algn="ctr">
              <a:lnSpc>
                <a:spcPct val="90000"/>
              </a:lnSpc>
            </a:pPr>
            <a:r>
              <a:rPr kumimoji="0" lang="en-US" sz="1800" b="1">
                <a:ea typeface="ヒラギノ角ゴ Pro W3" pitchFamily="48" charset="-128"/>
              </a:rPr>
              <a:t>cycle</a:t>
            </a:r>
            <a:endParaRPr kumimoji="0" lang="en-US" sz="1800" b="1">
              <a:solidFill>
                <a:schemeClr val="bg1"/>
              </a:solidFill>
              <a:latin typeface="Times" pitchFamily="18" charset="0"/>
              <a:ea typeface="ヒラギノ角ゴ Pro W3" pitchFamily="48" charset="-128"/>
            </a:endParaRPr>
          </a:p>
        </p:txBody>
      </p:sp>
      <p:sp>
        <p:nvSpPr>
          <p:cNvPr id="14" name="TextBox 13"/>
          <p:cNvSpPr txBox="1"/>
          <p:nvPr/>
        </p:nvSpPr>
        <p:spPr>
          <a:xfrm>
            <a:off x="152400" y="5486400"/>
            <a:ext cx="1910203" cy="523220"/>
          </a:xfrm>
          <a:prstGeom prst="rect">
            <a:avLst/>
          </a:prstGeom>
          <a:noFill/>
        </p:spPr>
        <p:txBody>
          <a:bodyPr wrap="none" rtlCol="0">
            <a:spAutoFit/>
          </a:bodyPr>
          <a:lstStyle/>
          <a:p>
            <a:r>
              <a:rPr lang="en-US" sz="2800" b="1" dirty="0" smtClean="0"/>
              <a:t>Painful acid</a:t>
            </a:r>
            <a:endParaRPr lang="en-US" sz="2800" b="1" dirty="0"/>
          </a:p>
        </p:txBody>
      </p:sp>
      <p:cxnSp>
        <p:nvCxnSpPr>
          <p:cNvPr id="16" name="Straight Arrow Connector 15"/>
          <p:cNvCxnSpPr>
            <a:stCxn id="14" idx="0"/>
          </p:cNvCxnSpPr>
          <p:nvPr/>
        </p:nvCxnSpPr>
        <p:spPr>
          <a:xfrm rot="5400000" flipH="1" flipV="1">
            <a:off x="1353851" y="4478051"/>
            <a:ext cx="762000" cy="125469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1462" name="Picture 6" descr="09_12CitricAcidCycle_8-U"/>
          <p:cNvPicPr>
            <a:picLocks noChangeAspect="1" noChangeArrowheads="1"/>
          </p:cNvPicPr>
          <p:nvPr/>
        </p:nvPicPr>
        <p:blipFill>
          <a:blip r:embed="rId3" cstate="print"/>
          <a:srcRect/>
          <a:stretch>
            <a:fillRect/>
          </a:stretch>
        </p:blipFill>
        <p:spPr bwMode="auto">
          <a:xfrm>
            <a:off x="1965325" y="136525"/>
            <a:ext cx="5213350" cy="6584950"/>
          </a:xfrm>
          <a:prstGeom prst="rect">
            <a:avLst/>
          </a:prstGeom>
          <a:noFill/>
        </p:spPr>
      </p:pic>
      <p:sp>
        <p:nvSpPr>
          <p:cNvPr id="531463" name="Oval 7"/>
          <p:cNvSpPr>
            <a:spLocks noChangeArrowheads="1"/>
          </p:cNvSpPr>
          <p:nvPr/>
        </p:nvSpPr>
        <p:spPr bwMode="auto">
          <a:xfrm>
            <a:off x="3302000" y="2082800"/>
            <a:ext cx="131763" cy="139700"/>
          </a:xfrm>
          <a:prstGeom prst="ellipse">
            <a:avLst/>
          </a:prstGeom>
          <a:solidFill>
            <a:srgbClr val="0190C8"/>
          </a:solidFill>
          <a:ln w="9525">
            <a:noFill/>
            <a:round/>
            <a:headEnd/>
            <a:tailEnd/>
          </a:ln>
          <a:effectLst/>
        </p:spPr>
        <p:txBody>
          <a:bodyPr wrap="none" anchor="ctr"/>
          <a:lstStyle/>
          <a:p>
            <a:endParaRPr lang="en-US"/>
          </a:p>
        </p:txBody>
      </p:sp>
      <p:sp>
        <p:nvSpPr>
          <p:cNvPr id="531464" name="Oval 8"/>
          <p:cNvSpPr>
            <a:spLocks noChangeArrowheads="1"/>
          </p:cNvSpPr>
          <p:nvPr/>
        </p:nvSpPr>
        <p:spPr bwMode="auto">
          <a:xfrm>
            <a:off x="2717800" y="3344863"/>
            <a:ext cx="131763" cy="139700"/>
          </a:xfrm>
          <a:prstGeom prst="ellipse">
            <a:avLst/>
          </a:prstGeom>
          <a:solidFill>
            <a:srgbClr val="0190C8"/>
          </a:solidFill>
          <a:ln w="9525">
            <a:noFill/>
            <a:round/>
            <a:headEnd/>
            <a:tailEnd/>
          </a:ln>
          <a:effectLst/>
        </p:spPr>
        <p:txBody>
          <a:bodyPr wrap="none" anchor="ctr"/>
          <a:lstStyle/>
          <a:p>
            <a:endParaRPr lang="en-US"/>
          </a:p>
        </p:txBody>
      </p:sp>
      <p:sp>
        <p:nvSpPr>
          <p:cNvPr id="531465" name="Oval 9"/>
          <p:cNvSpPr>
            <a:spLocks noChangeArrowheads="1"/>
          </p:cNvSpPr>
          <p:nvPr/>
        </p:nvSpPr>
        <p:spPr bwMode="auto">
          <a:xfrm>
            <a:off x="3268663" y="4416425"/>
            <a:ext cx="131762" cy="139700"/>
          </a:xfrm>
          <a:prstGeom prst="ellipse">
            <a:avLst/>
          </a:prstGeom>
          <a:solidFill>
            <a:srgbClr val="0190C8"/>
          </a:solidFill>
          <a:ln w="9525">
            <a:noFill/>
            <a:round/>
            <a:headEnd/>
            <a:tailEnd/>
          </a:ln>
          <a:effectLst/>
        </p:spPr>
        <p:txBody>
          <a:bodyPr wrap="none" anchor="ctr"/>
          <a:lstStyle/>
          <a:p>
            <a:endParaRPr lang="en-US"/>
          </a:p>
        </p:txBody>
      </p:sp>
      <p:sp>
        <p:nvSpPr>
          <p:cNvPr id="531466" name="Oval 10"/>
          <p:cNvSpPr>
            <a:spLocks noChangeArrowheads="1"/>
          </p:cNvSpPr>
          <p:nvPr/>
        </p:nvSpPr>
        <p:spPr bwMode="auto">
          <a:xfrm>
            <a:off x="4098925" y="4721225"/>
            <a:ext cx="131763" cy="139700"/>
          </a:xfrm>
          <a:prstGeom prst="ellipse">
            <a:avLst/>
          </a:prstGeom>
          <a:solidFill>
            <a:srgbClr val="0190C8"/>
          </a:solidFill>
          <a:ln w="9525">
            <a:noFill/>
            <a:round/>
            <a:headEnd/>
            <a:tailEnd/>
          </a:ln>
          <a:effectLst/>
        </p:spPr>
        <p:txBody>
          <a:bodyPr wrap="none" anchor="ctr"/>
          <a:lstStyle/>
          <a:p>
            <a:endParaRPr lang="en-US"/>
          </a:p>
        </p:txBody>
      </p:sp>
      <p:sp>
        <p:nvSpPr>
          <p:cNvPr id="531467" name="Oval 11"/>
          <p:cNvSpPr>
            <a:spLocks noChangeArrowheads="1"/>
          </p:cNvSpPr>
          <p:nvPr/>
        </p:nvSpPr>
        <p:spPr bwMode="auto">
          <a:xfrm>
            <a:off x="5529263" y="4360863"/>
            <a:ext cx="131762" cy="139700"/>
          </a:xfrm>
          <a:prstGeom prst="ellipse">
            <a:avLst/>
          </a:prstGeom>
          <a:solidFill>
            <a:srgbClr val="0190C8"/>
          </a:solidFill>
          <a:ln w="9525">
            <a:noFill/>
            <a:round/>
            <a:headEnd/>
            <a:tailEnd/>
          </a:ln>
          <a:effectLst/>
        </p:spPr>
        <p:txBody>
          <a:bodyPr wrap="none" anchor="ctr"/>
          <a:lstStyle/>
          <a:p>
            <a:endParaRPr lang="en-US"/>
          </a:p>
        </p:txBody>
      </p:sp>
      <p:sp>
        <p:nvSpPr>
          <p:cNvPr id="531468" name="Oval 12"/>
          <p:cNvSpPr>
            <a:spLocks noChangeArrowheads="1"/>
          </p:cNvSpPr>
          <p:nvPr/>
        </p:nvSpPr>
        <p:spPr bwMode="auto">
          <a:xfrm>
            <a:off x="5862638" y="3208338"/>
            <a:ext cx="131762" cy="139700"/>
          </a:xfrm>
          <a:prstGeom prst="ellipse">
            <a:avLst/>
          </a:prstGeom>
          <a:solidFill>
            <a:srgbClr val="0190C8"/>
          </a:solidFill>
          <a:ln w="9525">
            <a:noFill/>
            <a:round/>
            <a:headEnd/>
            <a:tailEnd/>
          </a:ln>
          <a:effectLst/>
        </p:spPr>
        <p:txBody>
          <a:bodyPr wrap="none" anchor="ctr"/>
          <a:lstStyle/>
          <a:p>
            <a:endParaRPr lang="en-US"/>
          </a:p>
        </p:txBody>
      </p:sp>
      <p:sp>
        <p:nvSpPr>
          <p:cNvPr id="531469" name="Oval 13"/>
          <p:cNvSpPr>
            <a:spLocks noChangeArrowheads="1"/>
          </p:cNvSpPr>
          <p:nvPr/>
        </p:nvSpPr>
        <p:spPr bwMode="auto">
          <a:xfrm>
            <a:off x="5438775" y="2184400"/>
            <a:ext cx="131763" cy="139700"/>
          </a:xfrm>
          <a:prstGeom prst="ellipse">
            <a:avLst/>
          </a:prstGeom>
          <a:solidFill>
            <a:srgbClr val="0190C8"/>
          </a:solidFill>
          <a:ln w="9525">
            <a:noFill/>
            <a:round/>
            <a:headEnd/>
            <a:tailEnd/>
          </a:ln>
          <a:effectLst/>
        </p:spPr>
        <p:txBody>
          <a:bodyPr wrap="none" anchor="ctr"/>
          <a:lstStyle/>
          <a:p>
            <a:endParaRPr lang="en-US"/>
          </a:p>
        </p:txBody>
      </p:sp>
      <p:sp>
        <p:nvSpPr>
          <p:cNvPr id="531470" name="Oval 14"/>
          <p:cNvSpPr>
            <a:spLocks noChangeArrowheads="1"/>
          </p:cNvSpPr>
          <p:nvPr/>
        </p:nvSpPr>
        <p:spPr bwMode="auto">
          <a:xfrm>
            <a:off x="4338638" y="1701800"/>
            <a:ext cx="131762" cy="139700"/>
          </a:xfrm>
          <a:prstGeom prst="ellipse">
            <a:avLst/>
          </a:prstGeom>
          <a:solidFill>
            <a:srgbClr val="0190C8"/>
          </a:solidFill>
          <a:ln w="9525">
            <a:noFill/>
            <a:round/>
            <a:headEnd/>
            <a:tailEnd/>
          </a:ln>
          <a:effectLst/>
        </p:spPr>
        <p:txBody>
          <a:bodyPr wrap="none" anchor="ctr"/>
          <a:lstStyle/>
          <a:p>
            <a:endParaRPr lang="en-US"/>
          </a:p>
        </p:txBody>
      </p:sp>
      <p:sp>
        <p:nvSpPr>
          <p:cNvPr id="531471" name="Rectangle 15"/>
          <p:cNvSpPr>
            <a:spLocks noChangeArrowheads="1"/>
          </p:cNvSpPr>
          <p:nvPr/>
        </p:nvSpPr>
        <p:spPr bwMode="auto">
          <a:xfrm>
            <a:off x="152400" y="0"/>
            <a:ext cx="1981200" cy="304800"/>
          </a:xfrm>
          <a:prstGeom prst="rect">
            <a:avLst/>
          </a:prstGeom>
          <a:noFill/>
          <a:ln w="3175">
            <a:noFill/>
            <a:miter lim="800000"/>
            <a:headEnd/>
            <a:tailEnd/>
          </a:ln>
        </p:spPr>
        <p:txBody>
          <a:bodyPr/>
          <a:lstStyle/>
          <a:p>
            <a:pPr marL="450850" indent="-450850" algn="l" eaLnBrk="1" hangingPunct="1">
              <a:lnSpc>
                <a:spcPct val="90000"/>
              </a:lnSpc>
            </a:pPr>
            <a:r>
              <a:rPr kumimoji="0" lang="en-US" sz="1200">
                <a:cs typeface="Arial" charset="0"/>
              </a:rPr>
              <a:t>Fig. 9-12-8</a:t>
            </a:r>
            <a:endParaRPr kumimoji="0" lang="en-US" sz="1500" b="1">
              <a:solidFill>
                <a:schemeClr val="bg1"/>
              </a:solidFill>
              <a:cs typeface="Arial" charset="0"/>
            </a:endParaRPr>
          </a:p>
        </p:txBody>
      </p:sp>
      <p:sp>
        <p:nvSpPr>
          <p:cNvPr id="531472" name="Text Box 16"/>
          <p:cNvSpPr txBox="1">
            <a:spLocks noChangeArrowheads="1"/>
          </p:cNvSpPr>
          <p:nvPr/>
        </p:nvSpPr>
        <p:spPr bwMode="auto">
          <a:xfrm>
            <a:off x="3856038" y="915988"/>
            <a:ext cx="817562" cy="165100"/>
          </a:xfrm>
          <a:prstGeom prst="rect">
            <a:avLst/>
          </a:prstGeom>
          <a:noFill/>
          <a:ln w="9525">
            <a:noFill/>
            <a:miter lim="800000"/>
            <a:headEnd/>
            <a:tailEnd/>
          </a:ln>
          <a:effectLst/>
        </p:spPr>
        <p:txBody>
          <a:bodyPr lIns="0" tIns="0" rIns="0" bIns="0">
            <a:spAutoFit/>
          </a:bodyPr>
          <a:lstStyle/>
          <a:p>
            <a:pPr algn="l">
              <a:lnSpc>
                <a:spcPct val="90000"/>
              </a:lnSpc>
            </a:pPr>
            <a:r>
              <a:rPr kumimoji="0" lang="en-US" sz="1200" b="1">
                <a:ea typeface="ヒラギノ角ゴ Pro W3" pitchFamily="48" charset="-128"/>
              </a:rPr>
              <a:t>Acetyl CoA</a:t>
            </a:r>
            <a:endParaRPr kumimoji="0" lang="en-US" sz="1200" b="1">
              <a:solidFill>
                <a:schemeClr val="bg1"/>
              </a:solidFill>
              <a:latin typeface="Times" pitchFamily="18" charset="0"/>
              <a:ea typeface="ヒラギノ角ゴ Pro W3" pitchFamily="48" charset="-128"/>
            </a:endParaRPr>
          </a:p>
        </p:txBody>
      </p:sp>
      <p:sp>
        <p:nvSpPr>
          <p:cNvPr id="531473" name="Text Box 17"/>
          <p:cNvSpPr txBox="1">
            <a:spLocks noChangeArrowheads="1"/>
          </p:cNvSpPr>
          <p:nvPr/>
        </p:nvSpPr>
        <p:spPr bwMode="auto">
          <a:xfrm>
            <a:off x="4478338" y="1206500"/>
            <a:ext cx="452437" cy="109538"/>
          </a:xfrm>
          <a:prstGeom prst="rect">
            <a:avLst/>
          </a:prstGeom>
          <a:noFill/>
          <a:ln w="9525">
            <a:noFill/>
            <a:miter lim="800000"/>
            <a:headEnd/>
            <a:tailEnd/>
          </a:ln>
          <a:effectLst/>
        </p:spPr>
        <p:txBody>
          <a:bodyPr lIns="0" tIns="0" rIns="0" bIns="0">
            <a:spAutoFit/>
          </a:bodyPr>
          <a:lstStyle/>
          <a:p>
            <a:pPr algn="l">
              <a:lnSpc>
                <a:spcPct val="90000"/>
              </a:lnSpc>
            </a:pPr>
            <a:r>
              <a:rPr kumimoji="0" lang="en-US" sz="800" b="1">
                <a:solidFill>
                  <a:schemeClr val="bg1"/>
                </a:solidFill>
                <a:ea typeface="ヒラギノ角ゴ Pro W3" pitchFamily="48" charset="-128"/>
              </a:rPr>
              <a:t>CoA—SH</a:t>
            </a:r>
            <a:endParaRPr kumimoji="0" lang="en-US" sz="800" b="1">
              <a:solidFill>
                <a:schemeClr val="bg1"/>
              </a:solidFill>
              <a:latin typeface="Times" pitchFamily="18" charset="0"/>
              <a:ea typeface="ヒラギノ角ゴ Pro W3" pitchFamily="48" charset="-128"/>
            </a:endParaRPr>
          </a:p>
        </p:txBody>
      </p:sp>
      <p:sp>
        <p:nvSpPr>
          <p:cNvPr id="531474" name="Text Box 18"/>
          <p:cNvSpPr txBox="1">
            <a:spLocks noChangeArrowheads="1"/>
          </p:cNvSpPr>
          <p:nvPr/>
        </p:nvSpPr>
        <p:spPr bwMode="auto">
          <a:xfrm>
            <a:off x="4725988" y="2589213"/>
            <a:ext cx="493712" cy="165100"/>
          </a:xfrm>
          <a:prstGeom prst="rect">
            <a:avLst/>
          </a:prstGeom>
          <a:noFill/>
          <a:ln w="9525">
            <a:noFill/>
            <a:miter lim="800000"/>
            <a:headEnd/>
            <a:tailEnd/>
          </a:ln>
          <a:effectLst/>
        </p:spPr>
        <p:txBody>
          <a:bodyPr lIns="0" tIns="0" rIns="0" bIns="0">
            <a:spAutoFit/>
          </a:bodyPr>
          <a:lstStyle/>
          <a:p>
            <a:pPr algn="l">
              <a:lnSpc>
                <a:spcPct val="90000"/>
              </a:lnSpc>
            </a:pPr>
            <a:r>
              <a:rPr kumimoji="0" lang="en-US" sz="1200" b="1">
                <a:ea typeface="ヒラギノ角ゴ Pro W3" pitchFamily="48" charset="-128"/>
              </a:rPr>
              <a:t>Citrate</a:t>
            </a:r>
            <a:endParaRPr kumimoji="0" lang="en-US" sz="1200" b="1">
              <a:solidFill>
                <a:schemeClr val="bg1"/>
              </a:solidFill>
              <a:latin typeface="Times" pitchFamily="18" charset="0"/>
              <a:ea typeface="ヒラギノ角ゴ Pro W3" pitchFamily="48" charset="-128"/>
            </a:endParaRPr>
          </a:p>
        </p:txBody>
      </p:sp>
      <p:sp>
        <p:nvSpPr>
          <p:cNvPr id="531475" name="Text Box 19"/>
          <p:cNvSpPr txBox="1">
            <a:spLocks noChangeArrowheads="1"/>
          </p:cNvSpPr>
          <p:nvPr/>
        </p:nvSpPr>
        <p:spPr bwMode="auto">
          <a:xfrm>
            <a:off x="5748338" y="1712913"/>
            <a:ext cx="292100" cy="122237"/>
          </a:xfrm>
          <a:prstGeom prst="rect">
            <a:avLst/>
          </a:prstGeom>
          <a:noFill/>
          <a:ln w="9525">
            <a:noFill/>
            <a:miter lim="800000"/>
            <a:headEnd/>
            <a:tailEnd/>
          </a:ln>
          <a:effectLst/>
        </p:spPr>
        <p:txBody>
          <a:bodyPr lIns="0" tIns="0" rIns="0" bIns="0">
            <a:spAutoFit/>
          </a:bodyPr>
          <a:lstStyle/>
          <a:p>
            <a:pPr algn="l">
              <a:lnSpc>
                <a:spcPct val="90000"/>
              </a:lnSpc>
            </a:pPr>
            <a:r>
              <a:rPr kumimoji="0" lang="en-US" sz="900" b="1">
                <a:ea typeface="ヒラギノ角ゴ Pro W3" pitchFamily="48" charset="-128"/>
              </a:rPr>
              <a:t>H</a:t>
            </a:r>
            <a:r>
              <a:rPr kumimoji="0" lang="en-US" sz="900" b="1" baseline="-25000">
                <a:ea typeface="ヒラギノ角ゴ Pro W3" pitchFamily="48" charset="-128"/>
              </a:rPr>
              <a:t>2</a:t>
            </a:r>
            <a:r>
              <a:rPr kumimoji="0" lang="en-US" sz="900" b="1">
                <a:ea typeface="ヒラギノ角ゴ Pro W3" pitchFamily="48" charset="-128"/>
              </a:rPr>
              <a:t>O</a:t>
            </a:r>
            <a:endParaRPr kumimoji="0" lang="en-US" sz="900" b="1">
              <a:solidFill>
                <a:schemeClr val="bg1"/>
              </a:solidFill>
              <a:latin typeface="Times" pitchFamily="18" charset="0"/>
              <a:ea typeface="ヒラギノ角ゴ Pro W3" pitchFamily="48" charset="-128"/>
            </a:endParaRPr>
          </a:p>
        </p:txBody>
      </p:sp>
      <p:sp>
        <p:nvSpPr>
          <p:cNvPr id="531476" name="Text Box 20"/>
          <p:cNvSpPr txBox="1">
            <a:spLocks noChangeArrowheads="1"/>
          </p:cNvSpPr>
          <p:nvPr/>
        </p:nvSpPr>
        <p:spPr bwMode="auto">
          <a:xfrm>
            <a:off x="5903913" y="2770188"/>
            <a:ext cx="700087" cy="165100"/>
          </a:xfrm>
          <a:prstGeom prst="rect">
            <a:avLst/>
          </a:prstGeom>
          <a:noFill/>
          <a:ln w="9525">
            <a:noFill/>
            <a:miter lim="800000"/>
            <a:headEnd/>
            <a:tailEnd/>
          </a:ln>
          <a:effectLst/>
        </p:spPr>
        <p:txBody>
          <a:bodyPr lIns="0" tIns="0" rIns="0" bIns="0">
            <a:spAutoFit/>
          </a:bodyPr>
          <a:lstStyle/>
          <a:p>
            <a:pPr algn="l">
              <a:lnSpc>
                <a:spcPct val="90000"/>
              </a:lnSpc>
            </a:pPr>
            <a:r>
              <a:rPr kumimoji="0" lang="en-US" sz="1200" b="1">
                <a:ea typeface="ヒラギノ角ゴ Pro W3" pitchFamily="48" charset="-128"/>
              </a:rPr>
              <a:t>Isocitrate</a:t>
            </a:r>
            <a:endParaRPr kumimoji="0" lang="en-US" sz="1200" b="1">
              <a:solidFill>
                <a:schemeClr val="bg1"/>
              </a:solidFill>
              <a:latin typeface="Times" pitchFamily="18" charset="0"/>
              <a:ea typeface="ヒラギノ角ゴ Pro W3" pitchFamily="48" charset="-128"/>
            </a:endParaRPr>
          </a:p>
        </p:txBody>
      </p:sp>
      <p:sp>
        <p:nvSpPr>
          <p:cNvPr id="531477" name="Text Box 21"/>
          <p:cNvSpPr txBox="1">
            <a:spLocks noChangeArrowheads="1"/>
          </p:cNvSpPr>
          <p:nvPr/>
        </p:nvSpPr>
        <p:spPr bwMode="auto">
          <a:xfrm>
            <a:off x="6410325" y="2935288"/>
            <a:ext cx="339725" cy="136525"/>
          </a:xfrm>
          <a:prstGeom prst="rect">
            <a:avLst/>
          </a:prstGeom>
          <a:noFill/>
          <a:ln w="9525">
            <a:noFill/>
            <a:miter lim="800000"/>
            <a:headEnd/>
            <a:tailEnd/>
          </a:ln>
          <a:effectLst/>
        </p:spPr>
        <p:txBody>
          <a:bodyPr lIns="0" tIns="0" rIns="0" bIns="0">
            <a:spAutoFit/>
          </a:bodyPr>
          <a:lstStyle/>
          <a:p>
            <a:pPr algn="l">
              <a:lnSpc>
                <a:spcPct val="90000"/>
              </a:lnSpc>
            </a:pPr>
            <a:r>
              <a:rPr kumimoji="0" lang="en-US" sz="1000" b="1">
                <a:ea typeface="ヒラギノ角ゴ Pro W3" pitchFamily="48" charset="-128"/>
              </a:rPr>
              <a:t>NAD</a:t>
            </a:r>
            <a:r>
              <a:rPr kumimoji="0" lang="en-US" sz="1000" b="1" baseline="30000">
                <a:ea typeface="ヒラギノ角ゴ Pro W3" pitchFamily="48" charset="-128"/>
              </a:rPr>
              <a:t>+</a:t>
            </a:r>
            <a:endParaRPr kumimoji="0" lang="en-US" sz="1000" b="1">
              <a:solidFill>
                <a:schemeClr val="bg1"/>
              </a:solidFill>
              <a:latin typeface="Times" pitchFamily="18" charset="0"/>
              <a:ea typeface="ヒラギノ角ゴ Pro W3" pitchFamily="48" charset="-128"/>
            </a:endParaRPr>
          </a:p>
        </p:txBody>
      </p:sp>
      <p:sp>
        <p:nvSpPr>
          <p:cNvPr id="531478" name="Text Box 22"/>
          <p:cNvSpPr txBox="1">
            <a:spLocks noChangeArrowheads="1"/>
          </p:cNvSpPr>
          <p:nvPr/>
        </p:nvSpPr>
        <p:spPr bwMode="auto">
          <a:xfrm>
            <a:off x="6518275" y="3130550"/>
            <a:ext cx="385763" cy="136525"/>
          </a:xfrm>
          <a:prstGeom prst="rect">
            <a:avLst/>
          </a:prstGeom>
          <a:noFill/>
          <a:ln w="9525">
            <a:noFill/>
            <a:miter lim="800000"/>
            <a:headEnd/>
            <a:tailEnd/>
          </a:ln>
          <a:effectLst/>
        </p:spPr>
        <p:txBody>
          <a:bodyPr lIns="0" tIns="0" rIns="0" bIns="0">
            <a:spAutoFit/>
          </a:bodyPr>
          <a:lstStyle/>
          <a:p>
            <a:pPr algn="l">
              <a:lnSpc>
                <a:spcPct val="90000"/>
              </a:lnSpc>
            </a:pPr>
            <a:r>
              <a:rPr kumimoji="0" lang="en-US" sz="1000" b="1">
                <a:ea typeface="ヒラギノ角ゴ Pro W3" pitchFamily="48" charset="-128"/>
              </a:rPr>
              <a:t>NADH</a:t>
            </a:r>
            <a:endParaRPr kumimoji="0" lang="en-US" sz="1000" b="1">
              <a:solidFill>
                <a:schemeClr val="bg1"/>
              </a:solidFill>
              <a:latin typeface="Times" pitchFamily="18" charset="0"/>
              <a:ea typeface="ヒラギノ角ゴ Pro W3" pitchFamily="48" charset="-128"/>
            </a:endParaRPr>
          </a:p>
        </p:txBody>
      </p:sp>
      <p:sp>
        <p:nvSpPr>
          <p:cNvPr id="531479" name="Text Box 23"/>
          <p:cNvSpPr txBox="1">
            <a:spLocks noChangeArrowheads="1"/>
          </p:cNvSpPr>
          <p:nvPr/>
        </p:nvSpPr>
        <p:spPr bwMode="auto">
          <a:xfrm>
            <a:off x="6572250" y="3311525"/>
            <a:ext cx="342900" cy="136525"/>
          </a:xfrm>
          <a:prstGeom prst="rect">
            <a:avLst/>
          </a:prstGeom>
          <a:noFill/>
          <a:ln w="9525">
            <a:noFill/>
            <a:miter lim="800000"/>
            <a:headEnd/>
            <a:tailEnd/>
          </a:ln>
          <a:effectLst/>
        </p:spPr>
        <p:txBody>
          <a:bodyPr lIns="0" tIns="0" rIns="0" bIns="0">
            <a:spAutoFit/>
          </a:bodyPr>
          <a:lstStyle/>
          <a:p>
            <a:pPr algn="l">
              <a:lnSpc>
                <a:spcPct val="90000"/>
              </a:lnSpc>
            </a:pPr>
            <a:r>
              <a:rPr kumimoji="0" lang="en-US" sz="1000" b="1">
                <a:ea typeface="ヒラギノ角ゴ Pro W3" pitchFamily="48" charset="-128"/>
              </a:rPr>
              <a:t>+ H</a:t>
            </a:r>
            <a:r>
              <a:rPr kumimoji="0" lang="en-US" sz="1000" b="1" baseline="30000">
                <a:ea typeface="ヒラギノ角ゴ Pro W3" pitchFamily="48" charset="-128"/>
              </a:rPr>
              <a:t>+</a:t>
            </a:r>
            <a:endParaRPr kumimoji="0" lang="en-US" sz="1000" b="1">
              <a:solidFill>
                <a:schemeClr val="bg1"/>
              </a:solidFill>
              <a:latin typeface="Times" pitchFamily="18" charset="0"/>
              <a:ea typeface="ヒラギノ角ゴ Pro W3" pitchFamily="48" charset="-128"/>
            </a:endParaRPr>
          </a:p>
        </p:txBody>
      </p:sp>
      <p:sp>
        <p:nvSpPr>
          <p:cNvPr id="531480" name="Text Box 24"/>
          <p:cNvSpPr txBox="1">
            <a:spLocks noChangeArrowheads="1"/>
          </p:cNvSpPr>
          <p:nvPr/>
        </p:nvSpPr>
        <p:spPr bwMode="auto">
          <a:xfrm>
            <a:off x="6392863" y="3546475"/>
            <a:ext cx="250825" cy="136525"/>
          </a:xfrm>
          <a:prstGeom prst="rect">
            <a:avLst/>
          </a:prstGeom>
          <a:noFill/>
          <a:ln w="9525">
            <a:noFill/>
            <a:miter lim="800000"/>
            <a:headEnd/>
            <a:tailEnd/>
          </a:ln>
          <a:effectLst/>
        </p:spPr>
        <p:txBody>
          <a:bodyPr lIns="0" tIns="0" rIns="0" bIns="0">
            <a:spAutoFit/>
          </a:bodyPr>
          <a:lstStyle/>
          <a:p>
            <a:pPr algn="l">
              <a:lnSpc>
                <a:spcPct val="90000"/>
              </a:lnSpc>
            </a:pPr>
            <a:r>
              <a:rPr kumimoji="0" lang="en-US" sz="1000" b="1">
                <a:solidFill>
                  <a:srgbClr val="078FC2"/>
                </a:solidFill>
                <a:ea typeface="ヒラギノ角ゴ Pro W3" pitchFamily="48" charset="-128"/>
              </a:rPr>
              <a:t>C</a:t>
            </a:r>
            <a:r>
              <a:rPr kumimoji="0" lang="en-US" sz="1000" b="1">
                <a:solidFill>
                  <a:schemeClr val="bg1"/>
                </a:solidFill>
                <a:ea typeface="ヒラギノ角ゴ Pro W3" pitchFamily="48" charset="-128"/>
              </a:rPr>
              <a:t>O</a:t>
            </a:r>
            <a:r>
              <a:rPr kumimoji="0" lang="en-US" sz="1000" b="1" baseline="-25000">
                <a:solidFill>
                  <a:schemeClr val="bg1"/>
                </a:solidFill>
                <a:ea typeface="ヒラギノ角ゴ Pro W3" pitchFamily="48" charset="-128"/>
              </a:rPr>
              <a:t>2</a:t>
            </a:r>
            <a:endParaRPr kumimoji="0" lang="en-US" sz="1000" b="1">
              <a:solidFill>
                <a:schemeClr val="bg1"/>
              </a:solidFill>
              <a:latin typeface="Times" pitchFamily="18" charset="0"/>
              <a:ea typeface="ヒラギノ角ゴ Pro W3" pitchFamily="48" charset="-128"/>
            </a:endParaRPr>
          </a:p>
        </p:txBody>
      </p:sp>
      <p:sp>
        <p:nvSpPr>
          <p:cNvPr id="531481" name="Text Box 25"/>
          <p:cNvSpPr txBox="1">
            <a:spLocks noChangeArrowheads="1"/>
          </p:cNvSpPr>
          <p:nvPr/>
        </p:nvSpPr>
        <p:spPr bwMode="auto">
          <a:xfrm>
            <a:off x="6259513" y="4141788"/>
            <a:ext cx="717550" cy="257175"/>
          </a:xfrm>
          <a:prstGeom prst="rect">
            <a:avLst/>
          </a:prstGeom>
          <a:noFill/>
          <a:ln w="9525">
            <a:noFill/>
            <a:miter lim="800000"/>
            <a:headEnd/>
            <a:tailEnd/>
          </a:ln>
          <a:effectLst/>
        </p:spPr>
        <p:txBody>
          <a:bodyPr lIns="0" tIns="0" rIns="0" bIns="0">
            <a:spAutoFit/>
          </a:bodyPr>
          <a:lstStyle/>
          <a:p>
            <a:pPr algn="l">
              <a:lnSpc>
                <a:spcPct val="70000"/>
              </a:lnSpc>
            </a:pPr>
            <a:r>
              <a:rPr kumimoji="0" lang="en-US" sz="1200" b="1">
                <a:ea typeface="ヒラギノ角ゴ Pro W3" pitchFamily="48" charset="-128"/>
                <a:sym typeface="Symbol" pitchFamily="18" charset="2"/>
              </a:rPr>
              <a:t>-Keto-</a:t>
            </a:r>
          </a:p>
          <a:p>
            <a:pPr algn="l">
              <a:lnSpc>
                <a:spcPct val="70000"/>
              </a:lnSpc>
            </a:pPr>
            <a:r>
              <a:rPr kumimoji="0" lang="en-US" sz="1200" b="1">
                <a:ea typeface="ヒラギノ角ゴ Pro W3" pitchFamily="48" charset="-128"/>
                <a:sym typeface="Symbol" pitchFamily="18" charset="2"/>
              </a:rPr>
              <a:t>glutarate</a:t>
            </a:r>
            <a:endParaRPr kumimoji="0" lang="en-US" sz="1200" b="1">
              <a:solidFill>
                <a:schemeClr val="bg1"/>
              </a:solidFill>
              <a:latin typeface="Times" pitchFamily="18" charset="0"/>
              <a:ea typeface="ヒラギノ角ゴ Pro W3" pitchFamily="48" charset="-128"/>
            </a:endParaRPr>
          </a:p>
        </p:txBody>
      </p:sp>
      <p:sp>
        <p:nvSpPr>
          <p:cNvPr id="531482" name="Text Box 26"/>
          <p:cNvSpPr txBox="1">
            <a:spLocks noChangeArrowheads="1"/>
          </p:cNvSpPr>
          <p:nvPr/>
        </p:nvSpPr>
        <p:spPr bwMode="auto">
          <a:xfrm>
            <a:off x="5113338" y="3962400"/>
            <a:ext cx="452437" cy="109538"/>
          </a:xfrm>
          <a:prstGeom prst="rect">
            <a:avLst/>
          </a:prstGeom>
          <a:noFill/>
          <a:ln w="9525">
            <a:noFill/>
            <a:miter lim="800000"/>
            <a:headEnd/>
            <a:tailEnd/>
          </a:ln>
          <a:effectLst/>
        </p:spPr>
        <p:txBody>
          <a:bodyPr lIns="0" tIns="0" rIns="0" bIns="0">
            <a:spAutoFit/>
          </a:bodyPr>
          <a:lstStyle/>
          <a:p>
            <a:pPr algn="l">
              <a:lnSpc>
                <a:spcPct val="90000"/>
              </a:lnSpc>
            </a:pPr>
            <a:r>
              <a:rPr kumimoji="0" lang="en-US" sz="800" b="1">
                <a:solidFill>
                  <a:schemeClr val="bg1"/>
                </a:solidFill>
                <a:ea typeface="ヒラギノ角ゴ Pro W3" pitchFamily="48" charset="-128"/>
              </a:rPr>
              <a:t>CoA—SH</a:t>
            </a:r>
            <a:endParaRPr kumimoji="0" lang="en-US" sz="800" b="1">
              <a:solidFill>
                <a:schemeClr val="bg1"/>
              </a:solidFill>
              <a:latin typeface="Times" pitchFamily="18" charset="0"/>
              <a:ea typeface="ヒラギノ角ゴ Pro W3" pitchFamily="48" charset="-128"/>
            </a:endParaRPr>
          </a:p>
        </p:txBody>
      </p:sp>
      <p:sp>
        <p:nvSpPr>
          <p:cNvPr id="531483" name="Text Box 27"/>
          <p:cNvSpPr txBox="1">
            <a:spLocks noChangeArrowheads="1"/>
          </p:cNvSpPr>
          <p:nvPr/>
        </p:nvSpPr>
        <p:spPr bwMode="auto">
          <a:xfrm>
            <a:off x="6138863" y="4835525"/>
            <a:ext cx="250825" cy="136525"/>
          </a:xfrm>
          <a:prstGeom prst="rect">
            <a:avLst/>
          </a:prstGeom>
          <a:noFill/>
          <a:ln w="9525">
            <a:noFill/>
            <a:miter lim="800000"/>
            <a:headEnd/>
            <a:tailEnd/>
          </a:ln>
          <a:effectLst/>
        </p:spPr>
        <p:txBody>
          <a:bodyPr lIns="0" tIns="0" rIns="0" bIns="0">
            <a:spAutoFit/>
          </a:bodyPr>
          <a:lstStyle/>
          <a:p>
            <a:pPr algn="l">
              <a:lnSpc>
                <a:spcPct val="90000"/>
              </a:lnSpc>
            </a:pPr>
            <a:r>
              <a:rPr kumimoji="0" lang="en-US" sz="1000" b="1">
                <a:solidFill>
                  <a:srgbClr val="078FC2"/>
                </a:solidFill>
                <a:ea typeface="ヒラギノ角ゴ Pro W3" pitchFamily="48" charset="-128"/>
              </a:rPr>
              <a:t>C</a:t>
            </a:r>
            <a:r>
              <a:rPr kumimoji="0" lang="en-US" sz="1000" b="1">
                <a:solidFill>
                  <a:schemeClr val="bg1"/>
                </a:solidFill>
                <a:ea typeface="ヒラギノ角ゴ Pro W3" pitchFamily="48" charset="-128"/>
              </a:rPr>
              <a:t>O</a:t>
            </a:r>
            <a:r>
              <a:rPr kumimoji="0" lang="en-US" sz="1000" b="1" baseline="-25000">
                <a:solidFill>
                  <a:schemeClr val="bg1"/>
                </a:solidFill>
                <a:ea typeface="ヒラギノ角ゴ Pro W3" pitchFamily="48" charset="-128"/>
              </a:rPr>
              <a:t>2</a:t>
            </a:r>
            <a:endParaRPr kumimoji="0" lang="en-US" sz="1000" b="1">
              <a:solidFill>
                <a:schemeClr val="bg1"/>
              </a:solidFill>
              <a:latin typeface="Times" pitchFamily="18" charset="0"/>
              <a:ea typeface="ヒラギノ角ゴ Pro W3" pitchFamily="48" charset="-128"/>
            </a:endParaRPr>
          </a:p>
        </p:txBody>
      </p:sp>
      <p:sp>
        <p:nvSpPr>
          <p:cNvPr id="531484" name="Text Box 28"/>
          <p:cNvSpPr txBox="1">
            <a:spLocks noChangeArrowheads="1"/>
          </p:cNvSpPr>
          <p:nvPr/>
        </p:nvSpPr>
        <p:spPr bwMode="auto">
          <a:xfrm>
            <a:off x="5514975" y="4929188"/>
            <a:ext cx="339725" cy="136525"/>
          </a:xfrm>
          <a:prstGeom prst="rect">
            <a:avLst/>
          </a:prstGeom>
          <a:noFill/>
          <a:ln w="9525">
            <a:noFill/>
            <a:miter lim="800000"/>
            <a:headEnd/>
            <a:tailEnd/>
          </a:ln>
          <a:effectLst/>
        </p:spPr>
        <p:txBody>
          <a:bodyPr lIns="0" tIns="0" rIns="0" bIns="0">
            <a:spAutoFit/>
          </a:bodyPr>
          <a:lstStyle/>
          <a:p>
            <a:pPr algn="l">
              <a:lnSpc>
                <a:spcPct val="90000"/>
              </a:lnSpc>
            </a:pPr>
            <a:r>
              <a:rPr kumimoji="0" lang="en-US" sz="1000" b="1">
                <a:ea typeface="ヒラギノ角ゴ Pro W3" pitchFamily="48" charset="-128"/>
              </a:rPr>
              <a:t>NAD</a:t>
            </a:r>
            <a:r>
              <a:rPr kumimoji="0" lang="en-US" sz="1000" b="1" baseline="30000">
                <a:ea typeface="ヒラギノ角ゴ Pro W3" pitchFamily="48" charset="-128"/>
              </a:rPr>
              <a:t>+</a:t>
            </a:r>
            <a:endParaRPr kumimoji="0" lang="en-US" sz="1000" b="1">
              <a:solidFill>
                <a:schemeClr val="bg1"/>
              </a:solidFill>
              <a:latin typeface="Times" pitchFamily="18" charset="0"/>
              <a:ea typeface="ヒラギノ角ゴ Pro W3" pitchFamily="48" charset="-128"/>
            </a:endParaRPr>
          </a:p>
        </p:txBody>
      </p:sp>
      <p:sp>
        <p:nvSpPr>
          <p:cNvPr id="531485" name="Text Box 29"/>
          <p:cNvSpPr txBox="1">
            <a:spLocks noChangeArrowheads="1"/>
          </p:cNvSpPr>
          <p:nvPr/>
        </p:nvSpPr>
        <p:spPr bwMode="auto">
          <a:xfrm>
            <a:off x="5629275" y="5251450"/>
            <a:ext cx="385763" cy="136525"/>
          </a:xfrm>
          <a:prstGeom prst="rect">
            <a:avLst/>
          </a:prstGeom>
          <a:noFill/>
          <a:ln w="9525">
            <a:noFill/>
            <a:miter lim="800000"/>
            <a:headEnd/>
            <a:tailEnd/>
          </a:ln>
          <a:effectLst/>
        </p:spPr>
        <p:txBody>
          <a:bodyPr lIns="0" tIns="0" rIns="0" bIns="0">
            <a:spAutoFit/>
          </a:bodyPr>
          <a:lstStyle/>
          <a:p>
            <a:pPr algn="l">
              <a:lnSpc>
                <a:spcPct val="90000"/>
              </a:lnSpc>
            </a:pPr>
            <a:r>
              <a:rPr kumimoji="0" lang="en-US" sz="1000" b="1">
                <a:ea typeface="ヒラギノ角ゴ Pro W3" pitchFamily="48" charset="-128"/>
              </a:rPr>
              <a:t>NADH</a:t>
            </a:r>
            <a:endParaRPr kumimoji="0" lang="en-US" sz="1000" b="1">
              <a:solidFill>
                <a:schemeClr val="bg1"/>
              </a:solidFill>
              <a:latin typeface="Times" pitchFamily="18" charset="0"/>
              <a:ea typeface="ヒラギノ角ゴ Pro W3" pitchFamily="48" charset="-128"/>
            </a:endParaRPr>
          </a:p>
        </p:txBody>
      </p:sp>
      <p:sp>
        <p:nvSpPr>
          <p:cNvPr id="531486" name="Text Box 30"/>
          <p:cNvSpPr txBox="1">
            <a:spLocks noChangeArrowheads="1"/>
          </p:cNvSpPr>
          <p:nvPr/>
        </p:nvSpPr>
        <p:spPr bwMode="auto">
          <a:xfrm>
            <a:off x="5708650" y="5432425"/>
            <a:ext cx="292100" cy="136525"/>
          </a:xfrm>
          <a:prstGeom prst="rect">
            <a:avLst/>
          </a:prstGeom>
          <a:noFill/>
          <a:ln w="9525">
            <a:noFill/>
            <a:miter lim="800000"/>
            <a:headEnd/>
            <a:tailEnd/>
          </a:ln>
          <a:effectLst/>
        </p:spPr>
        <p:txBody>
          <a:bodyPr lIns="0" tIns="0" rIns="0" bIns="0">
            <a:spAutoFit/>
          </a:bodyPr>
          <a:lstStyle/>
          <a:p>
            <a:pPr algn="l">
              <a:lnSpc>
                <a:spcPct val="90000"/>
              </a:lnSpc>
            </a:pPr>
            <a:r>
              <a:rPr kumimoji="0" lang="en-US" sz="1000" b="1">
                <a:ea typeface="ヒラギノ角ゴ Pro W3" pitchFamily="48" charset="-128"/>
              </a:rPr>
              <a:t>+ H</a:t>
            </a:r>
            <a:r>
              <a:rPr kumimoji="0" lang="en-US" sz="1000" b="1" baseline="30000">
                <a:ea typeface="ヒラギノ角ゴ Pro W3" pitchFamily="48" charset="-128"/>
              </a:rPr>
              <a:t>+</a:t>
            </a:r>
            <a:endParaRPr kumimoji="0" lang="en-US" sz="1000" b="1">
              <a:solidFill>
                <a:schemeClr val="bg1"/>
              </a:solidFill>
              <a:latin typeface="Times" pitchFamily="18" charset="0"/>
              <a:ea typeface="ヒラギノ角ゴ Pro W3" pitchFamily="48" charset="-128"/>
            </a:endParaRPr>
          </a:p>
        </p:txBody>
      </p:sp>
      <p:sp>
        <p:nvSpPr>
          <p:cNvPr id="531487" name="Text Box 31"/>
          <p:cNvSpPr txBox="1">
            <a:spLocks noChangeArrowheads="1"/>
          </p:cNvSpPr>
          <p:nvPr/>
        </p:nvSpPr>
        <p:spPr bwMode="auto">
          <a:xfrm>
            <a:off x="4560888" y="5434013"/>
            <a:ext cx="677862" cy="292100"/>
          </a:xfrm>
          <a:prstGeom prst="rect">
            <a:avLst/>
          </a:prstGeom>
          <a:noFill/>
          <a:ln w="9525">
            <a:noFill/>
            <a:miter lim="800000"/>
            <a:headEnd/>
            <a:tailEnd/>
          </a:ln>
          <a:effectLst/>
        </p:spPr>
        <p:txBody>
          <a:bodyPr lIns="0" tIns="0" rIns="0" bIns="0">
            <a:spAutoFit/>
          </a:bodyPr>
          <a:lstStyle/>
          <a:p>
            <a:pPr algn="ctr">
              <a:lnSpc>
                <a:spcPct val="80000"/>
              </a:lnSpc>
            </a:pPr>
            <a:r>
              <a:rPr kumimoji="0" lang="en-US" sz="1200" b="1">
                <a:ea typeface="ヒラギノ角ゴ Pro W3" pitchFamily="48" charset="-128"/>
              </a:rPr>
              <a:t>Succinyl</a:t>
            </a:r>
          </a:p>
          <a:p>
            <a:pPr algn="ctr">
              <a:lnSpc>
                <a:spcPct val="80000"/>
              </a:lnSpc>
            </a:pPr>
            <a:r>
              <a:rPr kumimoji="0" lang="en-US" sz="1200" b="1">
                <a:ea typeface="ヒラギノ角ゴ Pro W3" pitchFamily="48" charset="-128"/>
              </a:rPr>
              <a:t>CoA</a:t>
            </a:r>
            <a:endParaRPr kumimoji="0" lang="en-US" sz="1200" b="1">
              <a:solidFill>
                <a:schemeClr val="bg1"/>
              </a:solidFill>
              <a:latin typeface="Times" pitchFamily="18" charset="0"/>
              <a:ea typeface="ヒラギノ角ゴ Pro W3" pitchFamily="48" charset="-128"/>
            </a:endParaRPr>
          </a:p>
        </p:txBody>
      </p:sp>
      <p:sp>
        <p:nvSpPr>
          <p:cNvPr id="531488" name="Text Box 32"/>
          <p:cNvSpPr txBox="1">
            <a:spLocks noChangeArrowheads="1"/>
          </p:cNvSpPr>
          <p:nvPr/>
        </p:nvSpPr>
        <p:spPr bwMode="auto">
          <a:xfrm>
            <a:off x="4049713" y="4479925"/>
            <a:ext cx="452437" cy="109538"/>
          </a:xfrm>
          <a:prstGeom prst="rect">
            <a:avLst/>
          </a:prstGeom>
          <a:noFill/>
          <a:ln w="9525">
            <a:noFill/>
            <a:miter lim="800000"/>
            <a:headEnd/>
            <a:tailEnd/>
          </a:ln>
          <a:effectLst/>
        </p:spPr>
        <p:txBody>
          <a:bodyPr lIns="0" tIns="0" rIns="0" bIns="0">
            <a:spAutoFit/>
          </a:bodyPr>
          <a:lstStyle/>
          <a:p>
            <a:pPr algn="l">
              <a:lnSpc>
                <a:spcPct val="90000"/>
              </a:lnSpc>
            </a:pPr>
            <a:r>
              <a:rPr kumimoji="0" lang="en-US" sz="800" b="1">
                <a:solidFill>
                  <a:schemeClr val="bg1"/>
                </a:solidFill>
                <a:ea typeface="ヒラギノ角ゴ Pro W3" pitchFamily="48" charset="-128"/>
              </a:rPr>
              <a:t>CoA—SH</a:t>
            </a:r>
            <a:endParaRPr kumimoji="0" lang="en-US" sz="800" b="1">
              <a:solidFill>
                <a:schemeClr val="bg1"/>
              </a:solidFill>
              <a:latin typeface="Times" pitchFamily="18" charset="0"/>
              <a:ea typeface="ヒラギノ角ゴ Pro W3" pitchFamily="48" charset="-128"/>
            </a:endParaRPr>
          </a:p>
        </p:txBody>
      </p:sp>
      <p:sp>
        <p:nvSpPr>
          <p:cNvPr id="531489" name="Text Box 33"/>
          <p:cNvSpPr txBox="1">
            <a:spLocks noChangeArrowheads="1"/>
          </p:cNvSpPr>
          <p:nvPr/>
        </p:nvSpPr>
        <p:spPr bwMode="auto">
          <a:xfrm>
            <a:off x="4464050" y="5270500"/>
            <a:ext cx="73025" cy="122238"/>
          </a:xfrm>
          <a:prstGeom prst="rect">
            <a:avLst/>
          </a:prstGeom>
          <a:noFill/>
          <a:ln w="9525">
            <a:noFill/>
            <a:miter lim="800000"/>
            <a:headEnd/>
            <a:tailEnd/>
          </a:ln>
          <a:effectLst/>
        </p:spPr>
        <p:txBody>
          <a:bodyPr lIns="0" tIns="0" rIns="0" bIns="0">
            <a:spAutoFit/>
          </a:bodyPr>
          <a:lstStyle/>
          <a:p>
            <a:pPr algn="l">
              <a:lnSpc>
                <a:spcPct val="90000"/>
              </a:lnSpc>
            </a:pPr>
            <a:r>
              <a:rPr kumimoji="0" lang="en-US" sz="900" b="1">
                <a:ea typeface="ヒラギノ角ゴ Pro W3" pitchFamily="48" charset="-128"/>
              </a:rPr>
              <a:t>P</a:t>
            </a:r>
            <a:endParaRPr kumimoji="0" lang="en-US" sz="900" b="1">
              <a:solidFill>
                <a:schemeClr val="bg1"/>
              </a:solidFill>
              <a:latin typeface="Times" pitchFamily="18" charset="0"/>
              <a:ea typeface="ヒラギノ角ゴ Pro W3" pitchFamily="48" charset="-128"/>
            </a:endParaRPr>
          </a:p>
        </p:txBody>
      </p:sp>
      <p:sp>
        <p:nvSpPr>
          <p:cNvPr id="531490" name="Text Box 34"/>
          <p:cNvSpPr txBox="1">
            <a:spLocks noChangeArrowheads="1"/>
          </p:cNvSpPr>
          <p:nvPr/>
        </p:nvSpPr>
        <p:spPr bwMode="auto">
          <a:xfrm>
            <a:off x="4557713" y="5326063"/>
            <a:ext cx="50800" cy="109537"/>
          </a:xfrm>
          <a:prstGeom prst="rect">
            <a:avLst/>
          </a:prstGeom>
          <a:noFill/>
          <a:ln w="9525">
            <a:noFill/>
            <a:miter lim="800000"/>
            <a:headEnd/>
            <a:tailEnd/>
          </a:ln>
          <a:effectLst/>
        </p:spPr>
        <p:txBody>
          <a:bodyPr lIns="0" tIns="0" rIns="0" bIns="0">
            <a:spAutoFit/>
          </a:bodyPr>
          <a:lstStyle/>
          <a:p>
            <a:pPr algn="l">
              <a:lnSpc>
                <a:spcPct val="90000"/>
              </a:lnSpc>
            </a:pPr>
            <a:r>
              <a:rPr kumimoji="0" lang="en-US" sz="800" b="1">
                <a:ea typeface="ヒラギノ角ゴ Pro W3" pitchFamily="48" charset="-128"/>
              </a:rPr>
              <a:t>i</a:t>
            </a:r>
            <a:endParaRPr kumimoji="0" lang="en-US" sz="800" b="1">
              <a:solidFill>
                <a:schemeClr val="bg1"/>
              </a:solidFill>
              <a:latin typeface="Times" pitchFamily="18" charset="0"/>
              <a:ea typeface="ヒラギノ角ゴ Pro W3" pitchFamily="48" charset="-128"/>
            </a:endParaRPr>
          </a:p>
        </p:txBody>
      </p:sp>
      <p:sp>
        <p:nvSpPr>
          <p:cNvPr id="531491" name="Text Box 35"/>
          <p:cNvSpPr txBox="1">
            <a:spLocks noChangeArrowheads="1"/>
          </p:cNvSpPr>
          <p:nvPr/>
        </p:nvSpPr>
        <p:spPr bwMode="auto">
          <a:xfrm>
            <a:off x="3836988" y="5462588"/>
            <a:ext cx="263525" cy="136525"/>
          </a:xfrm>
          <a:prstGeom prst="rect">
            <a:avLst/>
          </a:prstGeom>
          <a:noFill/>
          <a:ln w="9525">
            <a:noFill/>
            <a:miter lim="800000"/>
            <a:headEnd/>
            <a:tailEnd/>
          </a:ln>
          <a:effectLst/>
        </p:spPr>
        <p:txBody>
          <a:bodyPr lIns="0" tIns="0" rIns="0" bIns="0">
            <a:spAutoFit/>
          </a:bodyPr>
          <a:lstStyle/>
          <a:p>
            <a:pPr algn="l">
              <a:lnSpc>
                <a:spcPct val="90000"/>
              </a:lnSpc>
            </a:pPr>
            <a:r>
              <a:rPr kumimoji="0" lang="en-US" sz="1000" b="1">
                <a:ea typeface="ヒラギノ角ゴ Pro W3" pitchFamily="48" charset="-128"/>
              </a:rPr>
              <a:t>GTP</a:t>
            </a:r>
            <a:endParaRPr kumimoji="0" lang="en-US" sz="1000" b="1">
              <a:solidFill>
                <a:schemeClr val="bg1"/>
              </a:solidFill>
              <a:latin typeface="Times" pitchFamily="18" charset="0"/>
              <a:ea typeface="ヒラギノ角ゴ Pro W3" pitchFamily="48" charset="-128"/>
            </a:endParaRPr>
          </a:p>
        </p:txBody>
      </p:sp>
      <p:sp>
        <p:nvSpPr>
          <p:cNvPr id="531492" name="Text Box 36"/>
          <p:cNvSpPr txBox="1">
            <a:spLocks noChangeArrowheads="1"/>
          </p:cNvSpPr>
          <p:nvPr/>
        </p:nvSpPr>
        <p:spPr bwMode="auto">
          <a:xfrm>
            <a:off x="4140200" y="5459413"/>
            <a:ext cx="296863" cy="136525"/>
          </a:xfrm>
          <a:prstGeom prst="rect">
            <a:avLst/>
          </a:prstGeom>
          <a:noFill/>
          <a:ln w="9525">
            <a:noFill/>
            <a:miter lim="800000"/>
            <a:headEnd/>
            <a:tailEnd/>
          </a:ln>
          <a:effectLst/>
        </p:spPr>
        <p:txBody>
          <a:bodyPr lIns="0" tIns="0" rIns="0" bIns="0">
            <a:spAutoFit/>
          </a:bodyPr>
          <a:lstStyle/>
          <a:p>
            <a:pPr algn="l">
              <a:lnSpc>
                <a:spcPct val="90000"/>
              </a:lnSpc>
            </a:pPr>
            <a:r>
              <a:rPr kumimoji="0" lang="en-US" sz="1000" b="1">
                <a:ea typeface="ヒラギノ角ゴ Pro W3" pitchFamily="48" charset="-128"/>
              </a:rPr>
              <a:t>GDP</a:t>
            </a:r>
            <a:endParaRPr kumimoji="0" lang="en-US" sz="1000" b="1">
              <a:solidFill>
                <a:schemeClr val="bg1"/>
              </a:solidFill>
              <a:latin typeface="Times" pitchFamily="18" charset="0"/>
              <a:ea typeface="ヒラギノ角ゴ Pro W3" pitchFamily="48" charset="-128"/>
            </a:endParaRPr>
          </a:p>
        </p:txBody>
      </p:sp>
      <p:sp>
        <p:nvSpPr>
          <p:cNvPr id="531493" name="Text Box 37"/>
          <p:cNvSpPr txBox="1">
            <a:spLocks noChangeArrowheads="1"/>
          </p:cNvSpPr>
          <p:nvPr/>
        </p:nvSpPr>
        <p:spPr bwMode="auto">
          <a:xfrm>
            <a:off x="3663950" y="5824538"/>
            <a:ext cx="279400" cy="136525"/>
          </a:xfrm>
          <a:prstGeom prst="rect">
            <a:avLst/>
          </a:prstGeom>
          <a:noFill/>
          <a:ln w="9525">
            <a:noFill/>
            <a:miter lim="800000"/>
            <a:headEnd/>
            <a:tailEnd/>
          </a:ln>
          <a:effectLst/>
        </p:spPr>
        <p:txBody>
          <a:bodyPr lIns="0" tIns="0" rIns="0" bIns="0">
            <a:spAutoFit/>
          </a:bodyPr>
          <a:lstStyle/>
          <a:p>
            <a:pPr algn="l">
              <a:lnSpc>
                <a:spcPct val="90000"/>
              </a:lnSpc>
            </a:pPr>
            <a:r>
              <a:rPr kumimoji="0" lang="en-US" sz="1000" b="1">
                <a:ea typeface="ヒラギノ角ゴ Pro W3" pitchFamily="48" charset="-128"/>
              </a:rPr>
              <a:t>ADP</a:t>
            </a:r>
            <a:endParaRPr kumimoji="0" lang="en-US" sz="1000" b="1">
              <a:solidFill>
                <a:schemeClr val="bg1"/>
              </a:solidFill>
              <a:latin typeface="Times" pitchFamily="18" charset="0"/>
              <a:ea typeface="ヒラギノ角ゴ Pro W3" pitchFamily="48" charset="-128"/>
            </a:endParaRPr>
          </a:p>
        </p:txBody>
      </p:sp>
      <p:sp>
        <p:nvSpPr>
          <p:cNvPr id="531494" name="Text Box 38"/>
          <p:cNvSpPr txBox="1">
            <a:spLocks noChangeArrowheads="1"/>
          </p:cNvSpPr>
          <p:nvPr/>
        </p:nvSpPr>
        <p:spPr bwMode="auto">
          <a:xfrm>
            <a:off x="3889375" y="6157913"/>
            <a:ext cx="279400" cy="136525"/>
          </a:xfrm>
          <a:prstGeom prst="rect">
            <a:avLst/>
          </a:prstGeom>
          <a:noFill/>
          <a:ln w="9525">
            <a:noFill/>
            <a:miter lim="800000"/>
            <a:headEnd/>
            <a:tailEnd/>
          </a:ln>
          <a:effectLst/>
        </p:spPr>
        <p:txBody>
          <a:bodyPr lIns="0" tIns="0" rIns="0" bIns="0">
            <a:spAutoFit/>
          </a:bodyPr>
          <a:lstStyle/>
          <a:p>
            <a:pPr algn="l">
              <a:lnSpc>
                <a:spcPct val="90000"/>
              </a:lnSpc>
            </a:pPr>
            <a:r>
              <a:rPr kumimoji="0" lang="en-US" sz="1000" b="1">
                <a:ea typeface="ヒラギノ角ゴ Pro W3" pitchFamily="48" charset="-128"/>
              </a:rPr>
              <a:t>ATP</a:t>
            </a:r>
            <a:endParaRPr kumimoji="0" lang="en-US" sz="1000" b="1">
              <a:solidFill>
                <a:schemeClr val="bg1"/>
              </a:solidFill>
              <a:latin typeface="Times" pitchFamily="18" charset="0"/>
              <a:ea typeface="ヒラギノ角ゴ Pro W3" pitchFamily="48" charset="-128"/>
            </a:endParaRPr>
          </a:p>
        </p:txBody>
      </p:sp>
      <p:sp>
        <p:nvSpPr>
          <p:cNvPr id="531495" name="Text Box 39"/>
          <p:cNvSpPr txBox="1">
            <a:spLocks noChangeArrowheads="1"/>
          </p:cNvSpPr>
          <p:nvPr/>
        </p:nvSpPr>
        <p:spPr bwMode="auto">
          <a:xfrm>
            <a:off x="3252788" y="5211763"/>
            <a:ext cx="741362" cy="165100"/>
          </a:xfrm>
          <a:prstGeom prst="rect">
            <a:avLst/>
          </a:prstGeom>
          <a:noFill/>
          <a:ln w="9525">
            <a:noFill/>
            <a:miter lim="800000"/>
            <a:headEnd/>
            <a:tailEnd/>
          </a:ln>
          <a:effectLst/>
        </p:spPr>
        <p:txBody>
          <a:bodyPr lIns="0" tIns="0" rIns="0" bIns="0">
            <a:spAutoFit/>
          </a:bodyPr>
          <a:lstStyle/>
          <a:p>
            <a:pPr algn="l">
              <a:lnSpc>
                <a:spcPct val="90000"/>
              </a:lnSpc>
            </a:pPr>
            <a:r>
              <a:rPr kumimoji="0" lang="en-US" sz="1200" b="1">
                <a:ea typeface="ヒラギノ角ゴ Pro W3" pitchFamily="48" charset="-128"/>
              </a:rPr>
              <a:t>Succinate</a:t>
            </a:r>
            <a:endParaRPr kumimoji="0" lang="en-US" sz="1200" b="1">
              <a:solidFill>
                <a:schemeClr val="bg1"/>
              </a:solidFill>
              <a:latin typeface="Times" pitchFamily="18" charset="0"/>
              <a:ea typeface="ヒラギノ角ゴ Pro W3" pitchFamily="48" charset="-128"/>
            </a:endParaRPr>
          </a:p>
        </p:txBody>
      </p:sp>
      <p:sp>
        <p:nvSpPr>
          <p:cNvPr id="531496" name="Text Box 40"/>
          <p:cNvSpPr txBox="1">
            <a:spLocks noChangeArrowheads="1"/>
          </p:cNvSpPr>
          <p:nvPr/>
        </p:nvSpPr>
        <p:spPr bwMode="auto">
          <a:xfrm>
            <a:off x="2990850" y="5018088"/>
            <a:ext cx="279400" cy="136525"/>
          </a:xfrm>
          <a:prstGeom prst="rect">
            <a:avLst/>
          </a:prstGeom>
          <a:noFill/>
          <a:ln w="9525">
            <a:noFill/>
            <a:miter lim="800000"/>
            <a:headEnd/>
            <a:tailEnd/>
          </a:ln>
          <a:effectLst/>
        </p:spPr>
        <p:txBody>
          <a:bodyPr lIns="0" tIns="0" rIns="0" bIns="0">
            <a:spAutoFit/>
          </a:bodyPr>
          <a:lstStyle/>
          <a:p>
            <a:pPr algn="l">
              <a:lnSpc>
                <a:spcPct val="90000"/>
              </a:lnSpc>
            </a:pPr>
            <a:r>
              <a:rPr kumimoji="0" lang="en-US" sz="1000" b="1">
                <a:ea typeface="ヒラギノ角ゴ Pro W3" pitchFamily="48" charset="-128"/>
              </a:rPr>
              <a:t>FAD</a:t>
            </a:r>
            <a:endParaRPr kumimoji="0" lang="en-US" sz="1000" b="1">
              <a:solidFill>
                <a:schemeClr val="bg1"/>
              </a:solidFill>
              <a:latin typeface="Times" pitchFamily="18" charset="0"/>
              <a:ea typeface="ヒラギノ角ゴ Pro W3" pitchFamily="48" charset="-128"/>
            </a:endParaRPr>
          </a:p>
        </p:txBody>
      </p:sp>
      <p:sp>
        <p:nvSpPr>
          <p:cNvPr id="531497" name="Text Box 41"/>
          <p:cNvSpPr txBox="1">
            <a:spLocks noChangeArrowheads="1"/>
          </p:cNvSpPr>
          <p:nvPr/>
        </p:nvSpPr>
        <p:spPr bwMode="auto">
          <a:xfrm>
            <a:off x="2432050" y="4764088"/>
            <a:ext cx="425450" cy="136525"/>
          </a:xfrm>
          <a:prstGeom prst="rect">
            <a:avLst/>
          </a:prstGeom>
          <a:noFill/>
          <a:ln w="9525">
            <a:noFill/>
            <a:miter lim="800000"/>
            <a:headEnd/>
            <a:tailEnd/>
          </a:ln>
          <a:effectLst/>
        </p:spPr>
        <p:txBody>
          <a:bodyPr lIns="0" tIns="0" rIns="0" bIns="0">
            <a:spAutoFit/>
          </a:bodyPr>
          <a:lstStyle/>
          <a:p>
            <a:pPr algn="l">
              <a:lnSpc>
                <a:spcPct val="90000"/>
              </a:lnSpc>
            </a:pPr>
            <a:r>
              <a:rPr kumimoji="0" lang="en-US" sz="1000" b="1">
                <a:ea typeface="ヒラギノ角ゴ Pro W3" pitchFamily="48" charset="-128"/>
              </a:rPr>
              <a:t>FADH</a:t>
            </a:r>
            <a:r>
              <a:rPr kumimoji="0" lang="en-US" sz="1000" b="1" baseline="-25000">
                <a:ea typeface="ヒラギノ角ゴ Pro W3" pitchFamily="48" charset="-128"/>
              </a:rPr>
              <a:t>2</a:t>
            </a:r>
            <a:endParaRPr kumimoji="0" lang="en-US" sz="1000" b="1">
              <a:solidFill>
                <a:schemeClr val="bg1"/>
              </a:solidFill>
              <a:latin typeface="Times" pitchFamily="18" charset="0"/>
              <a:ea typeface="ヒラギノ角ゴ Pro W3" pitchFamily="48" charset="-128"/>
            </a:endParaRPr>
          </a:p>
        </p:txBody>
      </p:sp>
      <p:sp>
        <p:nvSpPr>
          <p:cNvPr id="531498" name="Text Box 42"/>
          <p:cNvSpPr txBox="1">
            <a:spLocks noChangeArrowheads="1"/>
          </p:cNvSpPr>
          <p:nvPr/>
        </p:nvSpPr>
        <p:spPr bwMode="auto">
          <a:xfrm>
            <a:off x="3181350" y="3849688"/>
            <a:ext cx="723900" cy="165100"/>
          </a:xfrm>
          <a:prstGeom prst="rect">
            <a:avLst/>
          </a:prstGeom>
          <a:noFill/>
          <a:ln w="9525">
            <a:noFill/>
            <a:miter lim="800000"/>
            <a:headEnd/>
            <a:tailEnd/>
          </a:ln>
          <a:effectLst/>
        </p:spPr>
        <p:txBody>
          <a:bodyPr lIns="0" tIns="0" rIns="0" bIns="0">
            <a:spAutoFit/>
          </a:bodyPr>
          <a:lstStyle/>
          <a:p>
            <a:pPr algn="l">
              <a:lnSpc>
                <a:spcPct val="90000"/>
              </a:lnSpc>
            </a:pPr>
            <a:r>
              <a:rPr kumimoji="0" lang="en-US" sz="1200" b="1">
                <a:ea typeface="ヒラギノ角ゴ Pro W3" pitchFamily="48" charset="-128"/>
              </a:rPr>
              <a:t>Fumarate</a:t>
            </a:r>
            <a:endParaRPr kumimoji="0" lang="en-US" sz="1200" b="1">
              <a:solidFill>
                <a:schemeClr val="bg1"/>
              </a:solidFill>
              <a:latin typeface="Times" pitchFamily="18" charset="0"/>
              <a:ea typeface="ヒラギノ角ゴ Pro W3" pitchFamily="48" charset="-128"/>
            </a:endParaRPr>
          </a:p>
        </p:txBody>
      </p:sp>
      <p:sp>
        <p:nvSpPr>
          <p:cNvPr id="531499" name="Text Box 43"/>
          <p:cNvSpPr txBox="1">
            <a:spLocks noChangeArrowheads="1"/>
          </p:cNvSpPr>
          <p:nvPr/>
        </p:nvSpPr>
        <p:spPr bwMode="auto">
          <a:xfrm>
            <a:off x="4159250" y="3109913"/>
            <a:ext cx="425450" cy="457200"/>
          </a:xfrm>
          <a:prstGeom prst="rect">
            <a:avLst/>
          </a:prstGeom>
          <a:noFill/>
          <a:ln w="9525">
            <a:noFill/>
            <a:miter lim="800000"/>
            <a:headEnd/>
            <a:tailEnd/>
          </a:ln>
          <a:effectLst/>
        </p:spPr>
        <p:txBody>
          <a:bodyPr lIns="0" tIns="0" rIns="0" bIns="0">
            <a:spAutoFit/>
          </a:bodyPr>
          <a:lstStyle/>
          <a:p>
            <a:pPr algn="ctr">
              <a:lnSpc>
                <a:spcPct val="90000"/>
              </a:lnSpc>
            </a:pPr>
            <a:r>
              <a:rPr kumimoji="0" lang="en-US" sz="1200" b="1">
                <a:ea typeface="ヒラギノ角ゴ Pro W3" pitchFamily="48" charset="-128"/>
              </a:rPr>
              <a:t>Citric</a:t>
            </a:r>
          </a:p>
          <a:p>
            <a:pPr algn="ctr">
              <a:lnSpc>
                <a:spcPct val="80000"/>
              </a:lnSpc>
            </a:pPr>
            <a:r>
              <a:rPr kumimoji="0" lang="en-US" sz="1200" b="1">
                <a:ea typeface="ヒラギノ角ゴ Pro W3" pitchFamily="48" charset="-128"/>
              </a:rPr>
              <a:t>acid</a:t>
            </a:r>
          </a:p>
          <a:p>
            <a:pPr algn="ctr">
              <a:lnSpc>
                <a:spcPct val="80000"/>
              </a:lnSpc>
            </a:pPr>
            <a:r>
              <a:rPr kumimoji="0" lang="en-US" sz="1200" b="1">
                <a:ea typeface="ヒラギノ角ゴ Pro W3" pitchFamily="48" charset="-128"/>
              </a:rPr>
              <a:t>cycle</a:t>
            </a:r>
            <a:endParaRPr kumimoji="0" lang="en-US" sz="1200" b="1">
              <a:solidFill>
                <a:schemeClr val="bg1"/>
              </a:solidFill>
              <a:latin typeface="Times" pitchFamily="18" charset="0"/>
              <a:ea typeface="ヒラギノ角ゴ Pro W3" pitchFamily="48" charset="-128"/>
            </a:endParaRPr>
          </a:p>
        </p:txBody>
      </p:sp>
      <p:sp>
        <p:nvSpPr>
          <p:cNvPr id="531500" name="Text Box 44"/>
          <p:cNvSpPr txBox="1">
            <a:spLocks noChangeArrowheads="1"/>
          </p:cNvSpPr>
          <p:nvPr/>
        </p:nvSpPr>
        <p:spPr bwMode="auto">
          <a:xfrm>
            <a:off x="2078038" y="3478213"/>
            <a:ext cx="292100" cy="122237"/>
          </a:xfrm>
          <a:prstGeom prst="rect">
            <a:avLst/>
          </a:prstGeom>
          <a:noFill/>
          <a:ln w="9525">
            <a:noFill/>
            <a:miter lim="800000"/>
            <a:headEnd/>
            <a:tailEnd/>
          </a:ln>
          <a:effectLst/>
        </p:spPr>
        <p:txBody>
          <a:bodyPr lIns="0" tIns="0" rIns="0" bIns="0">
            <a:spAutoFit/>
          </a:bodyPr>
          <a:lstStyle/>
          <a:p>
            <a:pPr algn="l">
              <a:lnSpc>
                <a:spcPct val="90000"/>
              </a:lnSpc>
            </a:pPr>
            <a:r>
              <a:rPr kumimoji="0" lang="en-US" sz="900" b="1">
                <a:ea typeface="ヒラギノ角ゴ Pro W3" pitchFamily="48" charset="-128"/>
              </a:rPr>
              <a:t>H</a:t>
            </a:r>
            <a:r>
              <a:rPr kumimoji="0" lang="en-US" sz="900" b="1" baseline="-25000">
                <a:ea typeface="ヒラギノ角ゴ Pro W3" pitchFamily="48" charset="-128"/>
              </a:rPr>
              <a:t>2</a:t>
            </a:r>
            <a:r>
              <a:rPr kumimoji="0" lang="en-US" sz="900" b="1">
                <a:ea typeface="ヒラギノ角ゴ Pro W3" pitchFamily="48" charset="-128"/>
              </a:rPr>
              <a:t>O</a:t>
            </a:r>
            <a:endParaRPr kumimoji="0" lang="en-US" sz="900" b="1">
              <a:solidFill>
                <a:schemeClr val="bg1"/>
              </a:solidFill>
              <a:latin typeface="Times" pitchFamily="18" charset="0"/>
              <a:ea typeface="ヒラギノ角ゴ Pro W3" pitchFamily="48" charset="-128"/>
            </a:endParaRPr>
          </a:p>
        </p:txBody>
      </p:sp>
      <p:sp>
        <p:nvSpPr>
          <p:cNvPr id="531501" name="Text Box 45"/>
          <p:cNvSpPr txBox="1">
            <a:spLocks noChangeArrowheads="1"/>
          </p:cNvSpPr>
          <p:nvPr/>
        </p:nvSpPr>
        <p:spPr bwMode="auto">
          <a:xfrm>
            <a:off x="3016250" y="2554288"/>
            <a:ext cx="495300" cy="165100"/>
          </a:xfrm>
          <a:prstGeom prst="rect">
            <a:avLst/>
          </a:prstGeom>
          <a:noFill/>
          <a:ln w="9525">
            <a:noFill/>
            <a:miter lim="800000"/>
            <a:headEnd/>
            <a:tailEnd/>
          </a:ln>
          <a:effectLst/>
        </p:spPr>
        <p:txBody>
          <a:bodyPr lIns="0" tIns="0" rIns="0" bIns="0">
            <a:spAutoFit/>
          </a:bodyPr>
          <a:lstStyle/>
          <a:p>
            <a:pPr algn="l">
              <a:lnSpc>
                <a:spcPct val="90000"/>
              </a:lnSpc>
            </a:pPr>
            <a:r>
              <a:rPr kumimoji="0" lang="en-US" sz="1200" b="1">
                <a:ea typeface="ヒラギノ角ゴ Pro W3" pitchFamily="48" charset="-128"/>
              </a:rPr>
              <a:t>Malate</a:t>
            </a:r>
            <a:endParaRPr kumimoji="0" lang="en-US" sz="1200" b="1">
              <a:solidFill>
                <a:schemeClr val="bg1"/>
              </a:solidFill>
              <a:latin typeface="Times" pitchFamily="18" charset="0"/>
              <a:ea typeface="ヒラギノ角ゴ Pro W3" pitchFamily="48" charset="-128"/>
            </a:endParaRPr>
          </a:p>
        </p:txBody>
      </p:sp>
      <p:sp>
        <p:nvSpPr>
          <p:cNvPr id="531502" name="Text Box 46"/>
          <p:cNvSpPr txBox="1">
            <a:spLocks noChangeArrowheads="1"/>
          </p:cNvSpPr>
          <p:nvPr/>
        </p:nvSpPr>
        <p:spPr bwMode="auto">
          <a:xfrm>
            <a:off x="3468688" y="2039938"/>
            <a:ext cx="989012" cy="165100"/>
          </a:xfrm>
          <a:prstGeom prst="rect">
            <a:avLst/>
          </a:prstGeom>
          <a:noFill/>
          <a:ln w="9525">
            <a:noFill/>
            <a:miter lim="800000"/>
            <a:headEnd/>
            <a:tailEnd/>
          </a:ln>
          <a:effectLst/>
        </p:spPr>
        <p:txBody>
          <a:bodyPr lIns="0" tIns="0" rIns="0" bIns="0">
            <a:spAutoFit/>
          </a:bodyPr>
          <a:lstStyle/>
          <a:p>
            <a:pPr algn="l">
              <a:lnSpc>
                <a:spcPct val="90000"/>
              </a:lnSpc>
            </a:pPr>
            <a:r>
              <a:rPr kumimoji="0" lang="en-US" sz="1200" b="1">
                <a:ea typeface="ヒラギノ角ゴ Pro W3" pitchFamily="48" charset="-128"/>
              </a:rPr>
              <a:t>Oxaloacetate</a:t>
            </a:r>
            <a:endParaRPr kumimoji="0" lang="en-US" sz="1200" b="1">
              <a:solidFill>
                <a:schemeClr val="bg1"/>
              </a:solidFill>
              <a:latin typeface="Times" pitchFamily="18" charset="0"/>
              <a:ea typeface="ヒラギノ角ゴ Pro W3" pitchFamily="48" charset="-128"/>
            </a:endParaRPr>
          </a:p>
        </p:txBody>
      </p:sp>
      <p:sp>
        <p:nvSpPr>
          <p:cNvPr id="531503" name="Text Box 47"/>
          <p:cNvSpPr txBox="1">
            <a:spLocks noChangeArrowheads="1"/>
          </p:cNvSpPr>
          <p:nvPr/>
        </p:nvSpPr>
        <p:spPr bwMode="auto">
          <a:xfrm>
            <a:off x="2740025" y="1560513"/>
            <a:ext cx="385763" cy="136525"/>
          </a:xfrm>
          <a:prstGeom prst="rect">
            <a:avLst/>
          </a:prstGeom>
          <a:noFill/>
          <a:ln w="9525">
            <a:noFill/>
            <a:miter lim="800000"/>
            <a:headEnd/>
            <a:tailEnd/>
          </a:ln>
          <a:effectLst/>
        </p:spPr>
        <p:txBody>
          <a:bodyPr lIns="0" tIns="0" rIns="0" bIns="0">
            <a:spAutoFit/>
          </a:bodyPr>
          <a:lstStyle/>
          <a:p>
            <a:pPr algn="l">
              <a:lnSpc>
                <a:spcPct val="90000"/>
              </a:lnSpc>
            </a:pPr>
            <a:r>
              <a:rPr kumimoji="0" lang="en-US" sz="1000" b="1">
                <a:ea typeface="ヒラギノ角ゴ Pro W3" pitchFamily="48" charset="-128"/>
              </a:rPr>
              <a:t>NADH</a:t>
            </a:r>
            <a:endParaRPr kumimoji="0" lang="en-US" sz="1000" b="1">
              <a:solidFill>
                <a:schemeClr val="bg1"/>
              </a:solidFill>
              <a:latin typeface="Times" pitchFamily="18" charset="0"/>
              <a:ea typeface="ヒラギノ角ゴ Pro W3" pitchFamily="48" charset="-128"/>
            </a:endParaRPr>
          </a:p>
        </p:txBody>
      </p:sp>
      <p:sp>
        <p:nvSpPr>
          <p:cNvPr id="531504" name="Text Box 48"/>
          <p:cNvSpPr txBox="1">
            <a:spLocks noChangeArrowheads="1"/>
          </p:cNvSpPr>
          <p:nvPr/>
        </p:nvSpPr>
        <p:spPr bwMode="auto">
          <a:xfrm>
            <a:off x="2825750" y="1746250"/>
            <a:ext cx="222250" cy="136525"/>
          </a:xfrm>
          <a:prstGeom prst="rect">
            <a:avLst/>
          </a:prstGeom>
          <a:noFill/>
          <a:ln w="9525">
            <a:noFill/>
            <a:miter lim="800000"/>
            <a:headEnd/>
            <a:tailEnd/>
          </a:ln>
          <a:effectLst/>
        </p:spPr>
        <p:txBody>
          <a:bodyPr lIns="0" tIns="0" rIns="0" bIns="0">
            <a:spAutoFit/>
          </a:bodyPr>
          <a:lstStyle/>
          <a:p>
            <a:pPr algn="l">
              <a:lnSpc>
                <a:spcPct val="90000"/>
              </a:lnSpc>
            </a:pPr>
            <a:r>
              <a:rPr kumimoji="0" lang="en-US" sz="1000" b="1">
                <a:ea typeface="ヒラギノ角ゴ Pro W3" pitchFamily="48" charset="-128"/>
              </a:rPr>
              <a:t>+H</a:t>
            </a:r>
            <a:r>
              <a:rPr kumimoji="0" lang="en-US" sz="1000" b="1" baseline="30000">
                <a:ea typeface="ヒラギノ角ゴ Pro W3" pitchFamily="48" charset="-128"/>
              </a:rPr>
              <a:t>+</a:t>
            </a:r>
            <a:endParaRPr kumimoji="0" lang="en-US" sz="1000" b="1">
              <a:solidFill>
                <a:schemeClr val="bg1"/>
              </a:solidFill>
              <a:latin typeface="Times" pitchFamily="18" charset="0"/>
              <a:ea typeface="ヒラギノ角ゴ Pro W3" pitchFamily="48" charset="-128"/>
            </a:endParaRPr>
          </a:p>
        </p:txBody>
      </p:sp>
      <p:sp>
        <p:nvSpPr>
          <p:cNvPr id="531505" name="Text Box 49"/>
          <p:cNvSpPr txBox="1">
            <a:spLocks noChangeArrowheads="1"/>
          </p:cNvSpPr>
          <p:nvPr/>
        </p:nvSpPr>
        <p:spPr bwMode="auto">
          <a:xfrm>
            <a:off x="2513013" y="1951038"/>
            <a:ext cx="311150" cy="122237"/>
          </a:xfrm>
          <a:prstGeom prst="rect">
            <a:avLst/>
          </a:prstGeom>
          <a:noFill/>
          <a:ln w="9525">
            <a:noFill/>
            <a:miter lim="800000"/>
            <a:headEnd/>
            <a:tailEnd/>
          </a:ln>
          <a:effectLst/>
        </p:spPr>
        <p:txBody>
          <a:bodyPr lIns="0" tIns="0" rIns="0" bIns="0">
            <a:spAutoFit/>
          </a:bodyPr>
          <a:lstStyle/>
          <a:p>
            <a:pPr algn="l">
              <a:lnSpc>
                <a:spcPct val="90000"/>
              </a:lnSpc>
            </a:pPr>
            <a:r>
              <a:rPr kumimoji="0" lang="en-US" sz="900" b="1">
                <a:ea typeface="ヒラギノ角ゴ Pro W3" pitchFamily="48" charset="-128"/>
              </a:rPr>
              <a:t>NAD</a:t>
            </a:r>
            <a:r>
              <a:rPr kumimoji="0" lang="en-US" sz="900" b="1" baseline="30000">
                <a:ea typeface="ヒラギノ角ゴ Pro W3" pitchFamily="48" charset="-128"/>
              </a:rPr>
              <a:t>+</a:t>
            </a:r>
            <a:endParaRPr kumimoji="0" lang="en-US" sz="1000" b="1">
              <a:solidFill>
                <a:schemeClr val="bg1"/>
              </a:solidFill>
              <a:latin typeface="Times" pitchFamily="18" charset="0"/>
              <a:ea typeface="ヒラギノ角ゴ Pro W3" pitchFamily="48" charset="-128"/>
            </a:endParaRPr>
          </a:p>
        </p:txBody>
      </p:sp>
      <p:sp>
        <p:nvSpPr>
          <p:cNvPr id="531506" name="Text Box 50"/>
          <p:cNvSpPr txBox="1">
            <a:spLocks noChangeArrowheads="1"/>
          </p:cNvSpPr>
          <p:nvPr/>
        </p:nvSpPr>
        <p:spPr bwMode="auto">
          <a:xfrm>
            <a:off x="4370388" y="1716088"/>
            <a:ext cx="65087" cy="122237"/>
          </a:xfrm>
          <a:prstGeom prst="rect">
            <a:avLst/>
          </a:prstGeom>
          <a:noFill/>
          <a:ln w="9525">
            <a:noFill/>
            <a:miter lim="800000"/>
            <a:headEnd/>
            <a:tailEnd/>
          </a:ln>
          <a:effectLst/>
        </p:spPr>
        <p:txBody>
          <a:bodyPr lIns="0" tIns="0" rIns="0" bIns="0">
            <a:spAutoFit/>
          </a:bodyPr>
          <a:lstStyle/>
          <a:p>
            <a:pPr algn="l">
              <a:lnSpc>
                <a:spcPct val="90000"/>
              </a:lnSpc>
            </a:pPr>
            <a:r>
              <a:rPr kumimoji="0" lang="en-US" sz="900" b="1">
                <a:solidFill>
                  <a:schemeClr val="bg1"/>
                </a:solidFill>
                <a:ea typeface="ヒラギノ角ゴ Pro W3" pitchFamily="48" charset="-128"/>
              </a:rPr>
              <a:t>1</a:t>
            </a:r>
            <a:endParaRPr kumimoji="0" lang="en-US" sz="1000" b="1">
              <a:solidFill>
                <a:schemeClr val="bg1"/>
              </a:solidFill>
              <a:latin typeface="Times" pitchFamily="18" charset="0"/>
              <a:ea typeface="ヒラギノ角ゴ Pro W3" pitchFamily="48" charset="-128"/>
            </a:endParaRPr>
          </a:p>
        </p:txBody>
      </p:sp>
      <p:sp>
        <p:nvSpPr>
          <p:cNvPr id="531507" name="Text Box 51"/>
          <p:cNvSpPr txBox="1">
            <a:spLocks noChangeArrowheads="1"/>
          </p:cNvSpPr>
          <p:nvPr/>
        </p:nvSpPr>
        <p:spPr bwMode="auto">
          <a:xfrm>
            <a:off x="5470525" y="2195513"/>
            <a:ext cx="65088" cy="122237"/>
          </a:xfrm>
          <a:prstGeom prst="rect">
            <a:avLst/>
          </a:prstGeom>
          <a:noFill/>
          <a:ln w="9525">
            <a:noFill/>
            <a:miter lim="800000"/>
            <a:headEnd/>
            <a:tailEnd/>
          </a:ln>
          <a:effectLst/>
        </p:spPr>
        <p:txBody>
          <a:bodyPr lIns="0" tIns="0" rIns="0" bIns="0">
            <a:spAutoFit/>
          </a:bodyPr>
          <a:lstStyle/>
          <a:p>
            <a:pPr algn="l">
              <a:lnSpc>
                <a:spcPct val="90000"/>
              </a:lnSpc>
            </a:pPr>
            <a:r>
              <a:rPr kumimoji="0" lang="en-US" sz="900" b="1">
                <a:solidFill>
                  <a:schemeClr val="bg1"/>
                </a:solidFill>
                <a:ea typeface="ヒラギノ角ゴ Pro W3" pitchFamily="48" charset="-128"/>
              </a:rPr>
              <a:t>2</a:t>
            </a:r>
            <a:endParaRPr kumimoji="0" lang="en-US" sz="1000" b="1">
              <a:solidFill>
                <a:schemeClr val="bg1"/>
              </a:solidFill>
              <a:latin typeface="Times" pitchFamily="18" charset="0"/>
              <a:ea typeface="ヒラギノ角ゴ Pro W3" pitchFamily="48" charset="-128"/>
            </a:endParaRPr>
          </a:p>
        </p:txBody>
      </p:sp>
      <p:sp>
        <p:nvSpPr>
          <p:cNvPr id="531508" name="Text Box 52"/>
          <p:cNvSpPr txBox="1">
            <a:spLocks noChangeArrowheads="1"/>
          </p:cNvSpPr>
          <p:nvPr/>
        </p:nvSpPr>
        <p:spPr bwMode="auto">
          <a:xfrm>
            <a:off x="5899150" y="3216275"/>
            <a:ext cx="65088" cy="122238"/>
          </a:xfrm>
          <a:prstGeom prst="rect">
            <a:avLst/>
          </a:prstGeom>
          <a:noFill/>
          <a:ln w="9525">
            <a:noFill/>
            <a:miter lim="800000"/>
            <a:headEnd/>
            <a:tailEnd/>
          </a:ln>
          <a:effectLst/>
        </p:spPr>
        <p:txBody>
          <a:bodyPr lIns="0" tIns="0" rIns="0" bIns="0">
            <a:spAutoFit/>
          </a:bodyPr>
          <a:lstStyle/>
          <a:p>
            <a:pPr algn="l">
              <a:lnSpc>
                <a:spcPct val="90000"/>
              </a:lnSpc>
            </a:pPr>
            <a:r>
              <a:rPr kumimoji="0" lang="en-US" sz="900" b="1">
                <a:solidFill>
                  <a:schemeClr val="bg1"/>
                </a:solidFill>
                <a:ea typeface="ヒラギノ角ゴ Pro W3" pitchFamily="48" charset="-128"/>
              </a:rPr>
              <a:t>3</a:t>
            </a:r>
            <a:endParaRPr kumimoji="0" lang="en-US" sz="1000" b="1">
              <a:solidFill>
                <a:schemeClr val="bg1"/>
              </a:solidFill>
              <a:latin typeface="Times" pitchFamily="18" charset="0"/>
              <a:ea typeface="ヒラギノ角ゴ Pro W3" pitchFamily="48" charset="-128"/>
            </a:endParaRPr>
          </a:p>
        </p:txBody>
      </p:sp>
      <p:sp>
        <p:nvSpPr>
          <p:cNvPr id="531509" name="Text Box 53"/>
          <p:cNvSpPr txBox="1">
            <a:spLocks noChangeArrowheads="1"/>
          </p:cNvSpPr>
          <p:nvPr/>
        </p:nvSpPr>
        <p:spPr bwMode="auto">
          <a:xfrm>
            <a:off x="5562600" y="4375150"/>
            <a:ext cx="65088" cy="122238"/>
          </a:xfrm>
          <a:prstGeom prst="rect">
            <a:avLst/>
          </a:prstGeom>
          <a:noFill/>
          <a:ln w="9525">
            <a:noFill/>
            <a:miter lim="800000"/>
            <a:headEnd/>
            <a:tailEnd/>
          </a:ln>
          <a:effectLst/>
        </p:spPr>
        <p:txBody>
          <a:bodyPr lIns="0" tIns="0" rIns="0" bIns="0">
            <a:spAutoFit/>
          </a:bodyPr>
          <a:lstStyle/>
          <a:p>
            <a:pPr algn="l">
              <a:lnSpc>
                <a:spcPct val="90000"/>
              </a:lnSpc>
            </a:pPr>
            <a:r>
              <a:rPr kumimoji="0" lang="en-US" sz="900" b="1">
                <a:solidFill>
                  <a:schemeClr val="bg1"/>
                </a:solidFill>
                <a:ea typeface="ヒラギノ角ゴ Pro W3" pitchFamily="48" charset="-128"/>
              </a:rPr>
              <a:t>4</a:t>
            </a:r>
            <a:endParaRPr kumimoji="0" lang="en-US" sz="1000" b="1">
              <a:solidFill>
                <a:schemeClr val="bg1"/>
              </a:solidFill>
              <a:latin typeface="Times" pitchFamily="18" charset="0"/>
              <a:ea typeface="ヒラギノ角ゴ Pro W3" pitchFamily="48" charset="-128"/>
            </a:endParaRPr>
          </a:p>
        </p:txBody>
      </p:sp>
      <p:sp>
        <p:nvSpPr>
          <p:cNvPr id="531510" name="Text Box 54"/>
          <p:cNvSpPr txBox="1">
            <a:spLocks noChangeArrowheads="1"/>
          </p:cNvSpPr>
          <p:nvPr/>
        </p:nvSpPr>
        <p:spPr bwMode="auto">
          <a:xfrm>
            <a:off x="4141788" y="4748213"/>
            <a:ext cx="65087" cy="122237"/>
          </a:xfrm>
          <a:prstGeom prst="rect">
            <a:avLst/>
          </a:prstGeom>
          <a:noFill/>
          <a:ln w="9525">
            <a:noFill/>
            <a:miter lim="800000"/>
            <a:headEnd/>
            <a:tailEnd/>
          </a:ln>
          <a:effectLst/>
        </p:spPr>
        <p:txBody>
          <a:bodyPr lIns="0" tIns="0" rIns="0" bIns="0">
            <a:spAutoFit/>
          </a:bodyPr>
          <a:lstStyle/>
          <a:p>
            <a:pPr algn="l">
              <a:lnSpc>
                <a:spcPct val="90000"/>
              </a:lnSpc>
            </a:pPr>
            <a:r>
              <a:rPr kumimoji="0" lang="en-US" sz="900" b="1">
                <a:solidFill>
                  <a:schemeClr val="bg1"/>
                </a:solidFill>
                <a:ea typeface="ヒラギノ角ゴ Pro W3" pitchFamily="48" charset="-128"/>
              </a:rPr>
              <a:t>5</a:t>
            </a:r>
            <a:endParaRPr kumimoji="0" lang="en-US" sz="1000" b="1">
              <a:solidFill>
                <a:schemeClr val="bg1"/>
              </a:solidFill>
              <a:latin typeface="Times" pitchFamily="18" charset="0"/>
              <a:ea typeface="ヒラギノ角ゴ Pro W3" pitchFamily="48" charset="-128"/>
            </a:endParaRPr>
          </a:p>
        </p:txBody>
      </p:sp>
      <p:sp>
        <p:nvSpPr>
          <p:cNvPr id="531511" name="Text Box 55"/>
          <p:cNvSpPr txBox="1">
            <a:spLocks noChangeArrowheads="1"/>
          </p:cNvSpPr>
          <p:nvPr/>
        </p:nvSpPr>
        <p:spPr bwMode="auto">
          <a:xfrm>
            <a:off x="3298825" y="4430713"/>
            <a:ext cx="65088" cy="122237"/>
          </a:xfrm>
          <a:prstGeom prst="rect">
            <a:avLst/>
          </a:prstGeom>
          <a:noFill/>
          <a:ln w="9525">
            <a:noFill/>
            <a:miter lim="800000"/>
            <a:headEnd/>
            <a:tailEnd/>
          </a:ln>
          <a:effectLst/>
        </p:spPr>
        <p:txBody>
          <a:bodyPr lIns="0" tIns="0" rIns="0" bIns="0">
            <a:spAutoFit/>
          </a:bodyPr>
          <a:lstStyle/>
          <a:p>
            <a:pPr algn="l">
              <a:lnSpc>
                <a:spcPct val="90000"/>
              </a:lnSpc>
            </a:pPr>
            <a:r>
              <a:rPr kumimoji="0" lang="en-US" sz="900" b="1">
                <a:solidFill>
                  <a:schemeClr val="bg1"/>
                </a:solidFill>
                <a:ea typeface="ヒラギノ角ゴ Pro W3" pitchFamily="48" charset="-128"/>
              </a:rPr>
              <a:t>6</a:t>
            </a:r>
            <a:endParaRPr kumimoji="0" lang="en-US" sz="1000" b="1">
              <a:solidFill>
                <a:schemeClr val="bg1"/>
              </a:solidFill>
              <a:latin typeface="Times" pitchFamily="18" charset="0"/>
              <a:ea typeface="ヒラギノ角ゴ Pro W3" pitchFamily="48" charset="-128"/>
            </a:endParaRPr>
          </a:p>
        </p:txBody>
      </p:sp>
      <p:sp>
        <p:nvSpPr>
          <p:cNvPr id="531512" name="Text Box 56"/>
          <p:cNvSpPr txBox="1">
            <a:spLocks noChangeArrowheads="1"/>
          </p:cNvSpPr>
          <p:nvPr/>
        </p:nvSpPr>
        <p:spPr bwMode="auto">
          <a:xfrm>
            <a:off x="2755900" y="3363913"/>
            <a:ext cx="65088" cy="122237"/>
          </a:xfrm>
          <a:prstGeom prst="rect">
            <a:avLst/>
          </a:prstGeom>
          <a:noFill/>
          <a:ln w="9525">
            <a:noFill/>
            <a:miter lim="800000"/>
            <a:headEnd/>
            <a:tailEnd/>
          </a:ln>
          <a:effectLst/>
        </p:spPr>
        <p:txBody>
          <a:bodyPr lIns="0" tIns="0" rIns="0" bIns="0">
            <a:spAutoFit/>
          </a:bodyPr>
          <a:lstStyle/>
          <a:p>
            <a:pPr algn="l">
              <a:lnSpc>
                <a:spcPct val="90000"/>
              </a:lnSpc>
            </a:pPr>
            <a:r>
              <a:rPr kumimoji="0" lang="en-US" sz="900" b="1">
                <a:solidFill>
                  <a:schemeClr val="bg1"/>
                </a:solidFill>
                <a:ea typeface="ヒラギノ角ゴ Pro W3" pitchFamily="48" charset="-128"/>
              </a:rPr>
              <a:t>7</a:t>
            </a:r>
            <a:endParaRPr kumimoji="0" lang="en-US" sz="1000" b="1">
              <a:solidFill>
                <a:schemeClr val="bg1"/>
              </a:solidFill>
              <a:latin typeface="Times" pitchFamily="18" charset="0"/>
              <a:ea typeface="ヒラギノ角ゴ Pro W3" pitchFamily="48" charset="-128"/>
            </a:endParaRPr>
          </a:p>
        </p:txBody>
      </p:sp>
      <p:sp>
        <p:nvSpPr>
          <p:cNvPr id="531513" name="Text Box 57"/>
          <p:cNvSpPr txBox="1">
            <a:spLocks noChangeArrowheads="1"/>
          </p:cNvSpPr>
          <p:nvPr/>
        </p:nvSpPr>
        <p:spPr bwMode="auto">
          <a:xfrm>
            <a:off x="3341688" y="2095500"/>
            <a:ext cx="65087" cy="122238"/>
          </a:xfrm>
          <a:prstGeom prst="rect">
            <a:avLst/>
          </a:prstGeom>
          <a:noFill/>
          <a:ln w="9525">
            <a:noFill/>
            <a:miter lim="800000"/>
            <a:headEnd/>
            <a:tailEnd/>
          </a:ln>
          <a:effectLst/>
        </p:spPr>
        <p:txBody>
          <a:bodyPr lIns="0" tIns="0" rIns="0" bIns="0">
            <a:spAutoFit/>
          </a:bodyPr>
          <a:lstStyle/>
          <a:p>
            <a:pPr algn="l">
              <a:lnSpc>
                <a:spcPct val="90000"/>
              </a:lnSpc>
            </a:pPr>
            <a:r>
              <a:rPr kumimoji="0" lang="en-US" sz="900" b="1">
                <a:solidFill>
                  <a:schemeClr val="bg1"/>
                </a:solidFill>
                <a:ea typeface="ヒラギノ角ゴ Pro W3" pitchFamily="48" charset="-128"/>
              </a:rPr>
              <a:t>8</a:t>
            </a:r>
            <a:endParaRPr kumimoji="0" lang="en-US" sz="1000" b="1">
              <a:solidFill>
                <a:schemeClr val="bg1"/>
              </a:solidFill>
              <a:latin typeface="Times" pitchFamily="18" charset="0"/>
              <a:ea typeface="ヒラギノ角ゴ Pro W3" pitchFamily="48" charset="-128"/>
            </a:endParaRPr>
          </a:p>
        </p:txBody>
      </p:sp>
      <p:sp>
        <p:nvSpPr>
          <p:cNvPr id="54" name="TextBox 53"/>
          <p:cNvSpPr txBox="1"/>
          <p:nvPr/>
        </p:nvSpPr>
        <p:spPr>
          <a:xfrm>
            <a:off x="0" y="609600"/>
            <a:ext cx="4267200" cy="1384995"/>
          </a:xfrm>
          <a:prstGeom prst="rect">
            <a:avLst/>
          </a:prstGeom>
          <a:noFill/>
        </p:spPr>
        <p:txBody>
          <a:bodyPr wrap="square" rtlCol="0">
            <a:spAutoFit/>
          </a:bodyPr>
          <a:lstStyle/>
          <a:p>
            <a:r>
              <a:rPr lang="en-US" sz="2800" b="1" dirty="0" smtClean="0"/>
              <a:t>Acetyl CoA can enter the</a:t>
            </a:r>
          </a:p>
          <a:p>
            <a:r>
              <a:rPr lang="en-US" sz="2800" b="1" dirty="0" smtClean="0"/>
              <a:t>Krebs cycle located in the </a:t>
            </a:r>
          </a:p>
          <a:p>
            <a:r>
              <a:rPr lang="en-US" sz="2800" b="1" dirty="0" smtClean="0"/>
              <a:t>Mitochondrion-</a:t>
            </a:r>
            <a:r>
              <a:rPr lang="en-US" dirty="0" smtClean="0"/>
              <a:t> </a:t>
            </a:r>
            <a:endParaRPr lang="en-US" dirty="0"/>
          </a:p>
        </p:txBody>
      </p:sp>
      <p:sp>
        <p:nvSpPr>
          <p:cNvPr id="55" name="TextBox 54"/>
          <p:cNvSpPr txBox="1"/>
          <p:nvPr/>
        </p:nvSpPr>
        <p:spPr>
          <a:xfrm>
            <a:off x="0" y="4953000"/>
            <a:ext cx="3646960" cy="1815882"/>
          </a:xfrm>
          <a:prstGeom prst="rect">
            <a:avLst/>
          </a:prstGeom>
          <a:noFill/>
        </p:spPr>
        <p:txBody>
          <a:bodyPr wrap="none" rtlCol="0">
            <a:spAutoFit/>
          </a:bodyPr>
          <a:lstStyle/>
          <a:p>
            <a:r>
              <a:rPr lang="en-US" sz="2800" b="1" dirty="0" smtClean="0"/>
              <a:t>The result is your </a:t>
            </a:r>
          </a:p>
          <a:p>
            <a:r>
              <a:rPr lang="en-US" sz="2800" b="1" dirty="0" smtClean="0"/>
              <a:t>Carbohydrate is broken</a:t>
            </a:r>
          </a:p>
          <a:p>
            <a:r>
              <a:rPr lang="en-US" sz="2800" b="1" dirty="0" smtClean="0"/>
              <a:t>down into water and </a:t>
            </a:r>
          </a:p>
          <a:p>
            <a:r>
              <a:rPr lang="en-US" sz="2800" b="1" dirty="0" smtClean="0"/>
              <a:t>Carbon dioxide</a:t>
            </a:r>
            <a:endParaRPr lang="en-US" sz="2800" b="1" dirty="0"/>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Rectangle 4"/>
          <p:cNvSpPr>
            <a:spLocks noGrp="1" noChangeArrowheads="1"/>
          </p:cNvSpPr>
          <p:nvPr>
            <p:ph type="title"/>
          </p:nvPr>
        </p:nvSpPr>
        <p:spPr/>
        <p:txBody>
          <a:bodyPr/>
          <a:lstStyle/>
          <a:p>
            <a:r>
              <a:rPr lang="en-US"/>
              <a:t>Carbohydrate Metabolism</a:t>
            </a:r>
          </a:p>
        </p:txBody>
      </p:sp>
      <p:sp>
        <p:nvSpPr>
          <p:cNvPr id="67589" name="Rectangle 5"/>
          <p:cNvSpPr>
            <a:spLocks noGrp="1" noChangeArrowheads="1"/>
          </p:cNvSpPr>
          <p:nvPr>
            <p:ph type="body" idx="1"/>
          </p:nvPr>
        </p:nvSpPr>
        <p:spPr/>
        <p:txBody>
          <a:bodyPr/>
          <a:lstStyle/>
          <a:p>
            <a:r>
              <a:rPr lang="en-US"/>
              <a:t>Oxidation of glucose </a:t>
            </a:r>
          </a:p>
          <a:p>
            <a:pPr lvl="1" algn="ctr">
              <a:buFont typeface="Times" charset="0"/>
              <a:buNone/>
            </a:pPr>
            <a:r>
              <a:rPr lang="en-US" sz="2600"/>
              <a:t>C</a:t>
            </a:r>
            <a:r>
              <a:rPr lang="en-US" sz="2600" baseline="-25000"/>
              <a:t>6</a:t>
            </a:r>
            <a:r>
              <a:rPr lang="en-US" sz="2600"/>
              <a:t>H</a:t>
            </a:r>
            <a:r>
              <a:rPr lang="en-US" sz="2600" baseline="-25000"/>
              <a:t>12</a:t>
            </a:r>
            <a:r>
              <a:rPr lang="en-US" sz="2600"/>
              <a:t>O</a:t>
            </a:r>
            <a:r>
              <a:rPr lang="en-US" sz="2600" baseline="-25000"/>
              <a:t>6</a:t>
            </a:r>
            <a:r>
              <a:rPr lang="en-US" sz="2600"/>
              <a:t> + 6O</a:t>
            </a:r>
            <a:r>
              <a:rPr lang="en-US" sz="2600" baseline="-25000"/>
              <a:t>2</a:t>
            </a:r>
            <a:r>
              <a:rPr lang="en-US" sz="2600"/>
              <a:t> </a:t>
            </a:r>
            <a:r>
              <a:rPr lang="en-US" sz="2600">
                <a:sym typeface="Wingdings" pitchFamily="2" charset="2"/>
              </a:rPr>
              <a:t></a:t>
            </a:r>
            <a:r>
              <a:rPr lang="en-US" sz="2600"/>
              <a:t> 6H</a:t>
            </a:r>
            <a:r>
              <a:rPr lang="en-US" sz="2600" baseline="-25000"/>
              <a:t>2</a:t>
            </a:r>
            <a:r>
              <a:rPr lang="en-US" sz="2600"/>
              <a:t>O + 6CO</a:t>
            </a:r>
            <a:r>
              <a:rPr lang="en-US" sz="2600" baseline="-25000"/>
              <a:t>2</a:t>
            </a:r>
            <a:r>
              <a:rPr lang="en-US" sz="2600"/>
              <a:t> + 36 ATP + heat</a:t>
            </a:r>
            <a:endParaRPr lang="en-US" sz="2400"/>
          </a:p>
          <a:p>
            <a:r>
              <a:rPr lang="en-US"/>
              <a:t>Glucose is catabolized in three pathways</a:t>
            </a:r>
          </a:p>
          <a:p>
            <a:pPr lvl="1"/>
            <a:r>
              <a:rPr lang="en-US"/>
              <a:t>Glycolysis</a:t>
            </a:r>
          </a:p>
          <a:p>
            <a:pPr lvl="1"/>
            <a:r>
              <a:rPr lang="en-US"/>
              <a:t>Krebs cycle</a:t>
            </a:r>
          </a:p>
          <a:p>
            <a:pPr lvl="1"/>
            <a:r>
              <a:rPr lang="en-US"/>
              <a:t>Electron transport chain and oxidative phosphorylation</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Rectangle 4"/>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a:latin typeface="Arial" charset="0"/>
              </a:rPr>
              <a:t>Figure 24.3</a:t>
            </a:r>
          </a:p>
        </p:txBody>
      </p:sp>
      <p:pic>
        <p:nvPicPr>
          <p:cNvPr id="52233" name="Picture 9"/>
          <p:cNvPicPr>
            <a:picLocks noChangeAspect="1" noChangeArrowheads="1"/>
          </p:cNvPicPr>
          <p:nvPr/>
        </p:nvPicPr>
        <p:blipFill>
          <a:blip r:embed="rId2" cstate="print"/>
          <a:srcRect/>
          <a:stretch>
            <a:fillRect/>
          </a:stretch>
        </p:blipFill>
        <p:spPr bwMode="auto">
          <a:xfrm>
            <a:off x="455613" y="557213"/>
            <a:ext cx="8231187" cy="5868987"/>
          </a:xfrm>
          <a:prstGeom prst="rect">
            <a:avLst/>
          </a:prstGeom>
          <a:noFill/>
        </p:spPr>
      </p:pic>
      <p:sp>
        <p:nvSpPr>
          <p:cNvPr id="52234" name="Rectangle 10"/>
          <p:cNvSpPr>
            <a:spLocks noChangeArrowheads="1"/>
          </p:cNvSpPr>
          <p:nvPr/>
        </p:nvSpPr>
        <p:spPr bwMode="auto">
          <a:xfrm>
            <a:off x="1085850" y="839788"/>
            <a:ext cx="1868488" cy="1101725"/>
          </a:xfrm>
          <a:prstGeom prst="rect">
            <a:avLst/>
          </a:prstGeom>
          <a:noFill/>
          <a:ln w="9525">
            <a:noFill/>
            <a:miter lim="800000"/>
            <a:headEnd/>
            <a:tailEnd/>
          </a:ln>
        </p:spPr>
        <p:txBody>
          <a:bodyPr wrap="none" lIns="0" tIns="0" rIns="0" bIns="0">
            <a:spAutoFit/>
          </a:bodyPr>
          <a:lstStyle/>
          <a:p>
            <a:r>
              <a:rPr lang="en-US" sz="1400">
                <a:solidFill>
                  <a:srgbClr val="231F20"/>
                </a:solidFill>
                <a:latin typeface="Arial Black" charset="0"/>
              </a:rPr>
              <a:t>Stage 1 </a:t>
            </a:r>
            <a:r>
              <a:rPr lang="en-US" sz="1400" b="1">
                <a:solidFill>
                  <a:srgbClr val="231F20"/>
                </a:solidFill>
                <a:latin typeface="Arial" charset="0"/>
              </a:rPr>
              <a:t>Digestion in </a:t>
            </a:r>
            <a:endParaRPr lang="en-US" sz="1800" b="1">
              <a:latin typeface="Arial" charset="0"/>
            </a:endParaRPr>
          </a:p>
          <a:p>
            <a:r>
              <a:rPr lang="en-US" sz="1400" b="1">
                <a:solidFill>
                  <a:srgbClr val="231F20"/>
                </a:solidFill>
                <a:latin typeface="Arial" charset="0"/>
              </a:rPr>
              <a:t>GI tract lumen to </a:t>
            </a:r>
            <a:endParaRPr lang="en-US" sz="1800" b="1">
              <a:latin typeface="Arial" charset="0"/>
            </a:endParaRPr>
          </a:p>
          <a:p>
            <a:r>
              <a:rPr lang="en-US" sz="1400" b="1">
                <a:solidFill>
                  <a:srgbClr val="231F20"/>
                </a:solidFill>
                <a:latin typeface="Arial" charset="0"/>
              </a:rPr>
              <a:t>absorbable forms.</a:t>
            </a:r>
            <a:endParaRPr lang="en-US" sz="1800" b="1">
              <a:latin typeface="Arial" charset="0"/>
            </a:endParaRPr>
          </a:p>
          <a:p>
            <a:r>
              <a:rPr lang="en-US" sz="1400" b="1">
                <a:solidFill>
                  <a:srgbClr val="231F20"/>
                </a:solidFill>
                <a:latin typeface="Arial" charset="0"/>
              </a:rPr>
              <a:t>Transport via blood to</a:t>
            </a:r>
            <a:endParaRPr lang="en-US" sz="1800" b="1">
              <a:latin typeface="Arial" charset="0"/>
            </a:endParaRPr>
          </a:p>
          <a:p>
            <a:r>
              <a:rPr lang="en-US" sz="1400" b="1">
                <a:solidFill>
                  <a:srgbClr val="231F20"/>
                </a:solidFill>
                <a:latin typeface="Arial" charset="0"/>
              </a:rPr>
              <a:t>tissue cells.</a:t>
            </a:r>
            <a:endParaRPr lang="en-US" sz="1400">
              <a:solidFill>
                <a:srgbClr val="231F20"/>
              </a:solidFill>
              <a:latin typeface="Arial Black" charset="0"/>
            </a:endParaRPr>
          </a:p>
        </p:txBody>
      </p:sp>
      <p:sp>
        <p:nvSpPr>
          <p:cNvPr id="52235" name="Rectangle 11"/>
          <p:cNvSpPr>
            <a:spLocks noChangeArrowheads="1"/>
          </p:cNvSpPr>
          <p:nvPr/>
        </p:nvSpPr>
        <p:spPr bwMode="auto">
          <a:xfrm>
            <a:off x="1085850" y="2439988"/>
            <a:ext cx="1997075" cy="1314450"/>
          </a:xfrm>
          <a:prstGeom prst="rect">
            <a:avLst/>
          </a:prstGeom>
          <a:noFill/>
          <a:ln w="9525">
            <a:noFill/>
            <a:miter lim="800000"/>
            <a:headEnd/>
            <a:tailEnd/>
          </a:ln>
        </p:spPr>
        <p:txBody>
          <a:bodyPr wrap="none" lIns="0" tIns="0" rIns="0" bIns="0">
            <a:spAutoFit/>
          </a:bodyPr>
          <a:lstStyle/>
          <a:p>
            <a:r>
              <a:rPr lang="en-US" sz="1400">
                <a:solidFill>
                  <a:srgbClr val="231F20"/>
                </a:solidFill>
                <a:latin typeface="Arial Black" charset="0"/>
              </a:rPr>
              <a:t>Stage 2</a:t>
            </a:r>
            <a:r>
              <a:rPr lang="en-US" sz="1400" b="1">
                <a:solidFill>
                  <a:srgbClr val="231F20"/>
                </a:solidFill>
                <a:latin typeface="Arial" charset="0"/>
              </a:rPr>
              <a:t> Anabolism </a:t>
            </a:r>
            <a:endParaRPr lang="en-US" sz="1800" b="1">
              <a:latin typeface="Arial" charset="0"/>
            </a:endParaRPr>
          </a:p>
          <a:p>
            <a:r>
              <a:rPr lang="en-US" sz="1400" b="1">
                <a:solidFill>
                  <a:srgbClr val="231F20"/>
                </a:solidFill>
                <a:latin typeface="Arial" charset="0"/>
              </a:rPr>
              <a:t>(incorporation into </a:t>
            </a:r>
            <a:endParaRPr lang="en-US" sz="1800" b="1">
              <a:latin typeface="Arial" charset="0"/>
            </a:endParaRPr>
          </a:p>
          <a:p>
            <a:r>
              <a:rPr lang="en-US" sz="1400" b="1">
                <a:solidFill>
                  <a:srgbClr val="231F20"/>
                </a:solidFill>
                <a:latin typeface="Arial" charset="0"/>
              </a:rPr>
              <a:t>molecules) and </a:t>
            </a:r>
            <a:endParaRPr lang="en-US" sz="1800" b="1">
              <a:latin typeface="Arial" charset="0"/>
            </a:endParaRPr>
          </a:p>
          <a:p>
            <a:r>
              <a:rPr lang="en-US" sz="1400" b="1">
                <a:solidFill>
                  <a:srgbClr val="231F20"/>
                </a:solidFill>
                <a:latin typeface="Arial" charset="0"/>
              </a:rPr>
              <a:t>catabolism of nutrients </a:t>
            </a:r>
            <a:endParaRPr lang="en-US" sz="1800" b="1">
              <a:latin typeface="Arial" charset="0"/>
            </a:endParaRPr>
          </a:p>
          <a:p>
            <a:r>
              <a:rPr lang="en-US" sz="1400" b="1">
                <a:solidFill>
                  <a:srgbClr val="231F20"/>
                </a:solidFill>
                <a:latin typeface="Arial" charset="0"/>
              </a:rPr>
              <a:t>to form intermediates </a:t>
            </a:r>
            <a:endParaRPr lang="en-US" sz="1800" b="1">
              <a:latin typeface="Arial" charset="0"/>
            </a:endParaRPr>
          </a:p>
          <a:p>
            <a:r>
              <a:rPr lang="en-US" sz="1400" b="1">
                <a:solidFill>
                  <a:srgbClr val="231F20"/>
                </a:solidFill>
                <a:latin typeface="Arial" charset="0"/>
              </a:rPr>
              <a:t>within tissue cells.</a:t>
            </a:r>
            <a:endParaRPr lang="en-US" sz="1800">
              <a:latin typeface="Arial" charset="0"/>
            </a:endParaRPr>
          </a:p>
        </p:txBody>
      </p:sp>
      <p:sp>
        <p:nvSpPr>
          <p:cNvPr id="52236" name="Rectangle 12"/>
          <p:cNvSpPr>
            <a:spLocks noChangeArrowheads="1"/>
          </p:cNvSpPr>
          <p:nvPr/>
        </p:nvSpPr>
        <p:spPr bwMode="auto">
          <a:xfrm>
            <a:off x="1085850" y="4141788"/>
            <a:ext cx="2808288" cy="1739900"/>
          </a:xfrm>
          <a:prstGeom prst="rect">
            <a:avLst/>
          </a:prstGeom>
          <a:noFill/>
          <a:ln w="9525">
            <a:noFill/>
            <a:miter lim="800000"/>
            <a:headEnd/>
            <a:tailEnd/>
          </a:ln>
        </p:spPr>
        <p:txBody>
          <a:bodyPr wrap="none" lIns="0" tIns="0" rIns="0" bIns="0">
            <a:spAutoFit/>
          </a:bodyPr>
          <a:lstStyle/>
          <a:p>
            <a:r>
              <a:rPr lang="en-US" sz="1400">
                <a:solidFill>
                  <a:srgbClr val="231F20"/>
                </a:solidFill>
                <a:latin typeface="Arial Black" charset="0"/>
              </a:rPr>
              <a:t>Stage 3 </a:t>
            </a:r>
            <a:r>
              <a:rPr lang="en-US" sz="1400" b="1">
                <a:solidFill>
                  <a:srgbClr val="231F20"/>
                </a:solidFill>
                <a:latin typeface="Arial" charset="0"/>
              </a:rPr>
              <a:t>Oxidative breakdown </a:t>
            </a:r>
            <a:endParaRPr lang="en-US" sz="1800" b="1">
              <a:latin typeface="Arial" charset="0"/>
            </a:endParaRPr>
          </a:p>
          <a:p>
            <a:r>
              <a:rPr lang="en-US" sz="1400" b="1">
                <a:solidFill>
                  <a:srgbClr val="231F20"/>
                </a:solidFill>
                <a:latin typeface="Arial" charset="0"/>
              </a:rPr>
              <a:t>of products of stage 2 in </a:t>
            </a:r>
            <a:endParaRPr lang="en-US" sz="1800" b="1">
              <a:latin typeface="Arial" charset="0"/>
            </a:endParaRPr>
          </a:p>
          <a:p>
            <a:r>
              <a:rPr lang="en-US" sz="1400" b="1">
                <a:solidFill>
                  <a:srgbClr val="231F20"/>
                </a:solidFill>
                <a:latin typeface="Arial" charset="0"/>
              </a:rPr>
              <a:t>mitochondria of tissue cells. </a:t>
            </a:r>
            <a:endParaRPr lang="en-US" sz="1800" b="1">
              <a:latin typeface="Arial" charset="0"/>
            </a:endParaRPr>
          </a:p>
          <a:p>
            <a:r>
              <a:rPr lang="en-US" sz="1400" b="1">
                <a:solidFill>
                  <a:srgbClr val="231F20"/>
                </a:solidFill>
                <a:latin typeface="Arial" charset="0"/>
              </a:rPr>
              <a:t>CO</a:t>
            </a:r>
            <a:r>
              <a:rPr lang="en-US" sz="1400" b="1" baseline="-25000">
                <a:solidFill>
                  <a:srgbClr val="231F20"/>
                </a:solidFill>
                <a:latin typeface="Arial" charset="0"/>
              </a:rPr>
              <a:t>2</a:t>
            </a:r>
            <a:r>
              <a:rPr lang="en-US" sz="1400" b="1">
                <a:solidFill>
                  <a:srgbClr val="231F20"/>
                </a:solidFill>
                <a:latin typeface="Arial" charset="0"/>
              </a:rPr>
              <a:t> is liberated, and H atoms </a:t>
            </a:r>
            <a:endParaRPr lang="en-US" sz="1800" b="1">
              <a:latin typeface="Arial" charset="0"/>
            </a:endParaRPr>
          </a:p>
          <a:p>
            <a:r>
              <a:rPr lang="en-US" sz="1400" b="1">
                <a:solidFill>
                  <a:srgbClr val="231F20"/>
                </a:solidFill>
                <a:latin typeface="Arial" charset="0"/>
              </a:rPr>
              <a:t>removed are ultimately delivered </a:t>
            </a:r>
            <a:endParaRPr lang="en-US" sz="1800" b="1">
              <a:latin typeface="Arial" charset="0"/>
            </a:endParaRPr>
          </a:p>
          <a:p>
            <a:r>
              <a:rPr lang="en-US" sz="1400" b="1">
                <a:solidFill>
                  <a:srgbClr val="231F20"/>
                </a:solidFill>
                <a:latin typeface="Arial" charset="0"/>
              </a:rPr>
              <a:t>to molecular oxygen, forming</a:t>
            </a:r>
            <a:endParaRPr lang="en-US" sz="1800" b="1">
              <a:latin typeface="Arial" charset="0"/>
            </a:endParaRPr>
          </a:p>
          <a:p>
            <a:r>
              <a:rPr lang="en-US" sz="1400" b="1">
                <a:solidFill>
                  <a:srgbClr val="231F20"/>
                </a:solidFill>
                <a:latin typeface="Arial" charset="0"/>
              </a:rPr>
              <a:t>water. Some energy released is</a:t>
            </a:r>
            <a:endParaRPr lang="en-US" sz="1800" b="1">
              <a:latin typeface="Arial" charset="0"/>
            </a:endParaRPr>
          </a:p>
          <a:p>
            <a:r>
              <a:rPr lang="en-US" sz="1400" b="1">
                <a:solidFill>
                  <a:srgbClr val="231F20"/>
                </a:solidFill>
                <a:latin typeface="Arial" charset="0"/>
              </a:rPr>
              <a:t>used to form ATP.</a:t>
            </a:r>
            <a:endParaRPr lang="en-US" sz="1800">
              <a:latin typeface="Arial" charset="0"/>
            </a:endParaRPr>
          </a:p>
        </p:txBody>
      </p:sp>
      <p:sp>
        <p:nvSpPr>
          <p:cNvPr id="52237" name="Rectangle 13"/>
          <p:cNvSpPr>
            <a:spLocks noChangeArrowheads="1"/>
          </p:cNvSpPr>
          <p:nvPr/>
        </p:nvSpPr>
        <p:spPr bwMode="auto">
          <a:xfrm>
            <a:off x="1479550" y="5884863"/>
            <a:ext cx="1404938"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Catabolic reactions</a:t>
            </a:r>
            <a:endParaRPr lang="en-US" sz="1800" b="1">
              <a:latin typeface="Arial" charset="0"/>
            </a:endParaRPr>
          </a:p>
        </p:txBody>
      </p:sp>
      <p:sp>
        <p:nvSpPr>
          <p:cNvPr id="52238" name="Rectangle 14"/>
          <p:cNvSpPr>
            <a:spLocks noChangeArrowheads="1"/>
          </p:cNvSpPr>
          <p:nvPr/>
        </p:nvSpPr>
        <p:spPr bwMode="auto">
          <a:xfrm>
            <a:off x="1482725" y="6081713"/>
            <a:ext cx="1363663"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Anabolic reactions</a:t>
            </a:r>
            <a:endParaRPr lang="en-US" sz="1800" b="1">
              <a:latin typeface="Arial" charset="0"/>
            </a:endParaRPr>
          </a:p>
        </p:txBody>
      </p:sp>
      <p:sp>
        <p:nvSpPr>
          <p:cNvPr id="52239" name="Rectangle 15"/>
          <p:cNvSpPr>
            <a:spLocks noChangeArrowheads="1"/>
          </p:cNvSpPr>
          <p:nvPr/>
        </p:nvSpPr>
        <p:spPr bwMode="auto">
          <a:xfrm>
            <a:off x="5575300" y="2452688"/>
            <a:ext cx="695325"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Glycogen</a:t>
            </a:r>
            <a:endParaRPr lang="en-US" sz="1800" b="1">
              <a:latin typeface="Arial" charset="0"/>
            </a:endParaRPr>
          </a:p>
        </p:txBody>
      </p:sp>
      <p:sp>
        <p:nvSpPr>
          <p:cNvPr id="52240" name="Rectangle 16"/>
          <p:cNvSpPr>
            <a:spLocks noChangeArrowheads="1"/>
          </p:cNvSpPr>
          <p:nvPr/>
        </p:nvSpPr>
        <p:spPr bwMode="auto">
          <a:xfrm>
            <a:off x="3333750" y="1373188"/>
            <a:ext cx="869950" cy="215900"/>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PROTEINS</a:t>
            </a:r>
            <a:endParaRPr lang="en-US" sz="1800">
              <a:latin typeface="Arial" charset="0"/>
            </a:endParaRPr>
          </a:p>
        </p:txBody>
      </p:sp>
      <p:sp>
        <p:nvSpPr>
          <p:cNvPr id="52241" name="Rectangle 17"/>
          <p:cNvSpPr>
            <a:spLocks noChangeArrowheads="1"/>
          </p:cNvSpPr>
          <p:nvPr/>
        </p:nvSpPr>
        <p:spPr bwMode="auto">
          <a:xfrm>
            <a:off x="3162300" y="2474913"/>
            <a:ext cx="609600"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Proteins</a:t>
            </a:r>
            <a:endParaRPr lang="en-US" sz="1800" b="1">
              <a:latin typeface="Arial" charset="0"/>
            </a:endParaRPr>
          </a:p>
        </p:txBody>
      </p:sp>
      <p:sp>
        <p:nvSpPr>
          <p:cNvPr id="52242" name="Rectangle 18"/>
          <p:cNvSpPr>
            <a:spLocks noChangeArrowheads="1"/>
          </p:cNvSpPr>
          <p:nvPr/>
        </p:nvSpPr>
        <p:spPr bwMode="auto">
          <a:xfrm>
            <a:off x="7086600" y="2474913"/>
            <a:ext cx="312738"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Fats</a:t>
            </a:r>
            <a:endParaRPr lang="en-US" sz="1800" b="1">
              <a:latin typeface="Arial" charset="0"/>
            </a:endParaRPr>
          </a:p>
        </p:txBody>
      </p:sp>
      <p:sp>
        <p:nvSpPr>
          <p:cNvPr id="52243" name="Rectangle 19"/>
          <p:cNvSpPr>
            <a:spLocks noChangeArrowheads="1"/>
          </p:cNvSpPr>
          <p:nvPr/>
        </p:nvSpPr>
        <p:spPr bwMode="auto">
          <a:xfrm>
            <a:off x="4572000" y="1373188"/>
            <a:ext cx="1535113" cy="215900"/>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CARBOHYDRATES</a:t>
            </a:r>
            <a:endParaRPr lang="en-US" sz="1800">
              <a:latin typeface="Arial" charset="0"/>
            </a:endParaRPr>
          </a:p>
        </p:txBody>
      </p:sp>
      <p:sp>
        <p:nvSpPr>
          <p:cNvPr id="52244" name="Rectangle 20"/>
          <p:cNvSpPr>
            <a:spLocks noChangeArrowheads="1"/>
          </p:cNvSpPr>
          <p:nvPr/>
        </p:nvSpPr>
        <p:spPr bwMode="auto">
          <a:xfrm>
            <a:off x="4765675" y="2459038"/>
            <a:ext cx="550863" cy="168275"/>
          </a:xfrm>
          <a:prstGeom prst="rect">
            <a:avLst/>
          </a:prstGeom>
          <a:noFill/>
          <a:ln w="9525">
            <a:noFill/>
            <a:miter lim="800000"/>
            <a:headEnd/>
            <a:tailEnd/>
          </a:ln>
        </p:spPr>
        <p:txBody>
          <a:bodyPr wrap="none" lIns="0" tIns="0" rIns="0" bIns="0">
            <a:spAutoFit/>
          </a:bodyPr>
          <a:lstStyle/>
          <a:p>
            <a:r>
              <a:rPr lang="en-US" sz="1100" b="1">
                <a:solidFill>
                  <a:srgbClr val="231F20"/>
                </a:solidFill>
                <a:latin typeface="Arial" charset="0"/>
              </a:rPr>
              <a:t>Glucose</a:t>
            </a:r>
            <a:endParaRPr lang="en-US" sz="1800" b="1">
              <a:latin typeface="Arial" charset="0"/>
            </a:endParaRPr>
          </a:p>
        </p:txBody>
      </p:sp>
      <p:sp>
        <p:nvSpPr>
          <p:cNvPr id="52245" name="Rectangle 21"/>
          <p:cNvSpPr>
            <a:spLocks noChangeArrowheads="1"/>
          </p:cNvSpPr>
          <p:nvPr/>
        </p:nvSpPr>
        <p:spPr bwMode="auto">
          <a:xfrm>
            <a:off x="7016750" y="1373188"/>
            <a:ext cx="439738" cy="215900"/>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FATS</a:t>
            </a:r>
            <a:endParaRPr lang="en-US" sz="1800">
              <a:latin typeface="Arial" charset="0"/>
            </a:endParaRPr>
          </a:p>
        </p:txBody>
      </p:sp>
      <p:sp>
        <p:nvSpPr>
          <p:cNvPr id="52246" name="Rectangle 22"/>
          <p:cNvSpPr>
            <a:spLocks noChangeArrowheads="1"/>
          </p:cNvSpPr>
          <p:nvPr/>
        </p:nvSpPr>
        <p:spPr bwMode="auto">
          <a:xfrm>
            <a:off x="3317875" y="1909763"/>
            <a:ext cx="906463"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Amino acids</a:t>
            </a:r>
            <a:endParaRPr lang="en-US" sz="1800" b="1">
              <a:latin typeface="Arial" charset="0"/>
            </a:endParaRPr>
          </a:p>
        </p:txBody>
      </p:sp>
      <p:sp>
        <p:nvSpPr>
          <p:cNvPr id="52247" name="Rectangle 23"/>
          <p:cNvSpPr>
            <a:spLocks noChangeArrowheads="1"/>
          </p:cNvSpPr>
          <p:nvPr/>
        </p:nvSpPr>
        <p:spPr bwMode="auto">
          <a:xfrm>
            <a:off x="4397375" y="1900238"/>
            <a:ext cx="1881188"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Glucose and other sugars</a:t>
            </a:r>
            <a:endParaRPr lang="en-US" sz="1800" b="1">
              <a:latin typeface="Arial" charset="0"/>
            </a:endParaRPr>
          </a:p>
        </p:txBody>
      </p:sp>
      <p:sp>
        <p:nvSpPr>
          <p:cNvPr id="52248" name="Rectangle 24"/>
          <p:cNvSpPr>
            <a:spLocks noChangeArrowheads="1"/>
          </p:cNvSpPr>
          <p:nvPr/>
        </p:nvSpPr>
        <p:spPr bwMode="auto">
          <a:xfrm>
            <a:off x="6480175" y="1909763"/>
            <a:ext cx="609600"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Glycerol</a:t>
            </a:r>
            <a:endParaRPr lang="en-US" sz="1800" b="1">
              <a:latin typeface="Arial" charset="0"/>
            </a:endParaRPr>
          </a:p>
        </p:txBody>
      </p:sp>
      <p:sp>
        <p:nvSpPr>
          <p:cNvPr id="52249" name="Rectangle 25"/>
          <p:cNvSpPr>
            <a:spLocks noChangeArrowheads="1"/>
          </p:cNvSpPr>
          <p:nvPr/>
        </p:nvSpPr>
        <p:spPr bwMode="auto">
          <a:xfrm>
            <a:off x="7296150" y="1900238"/>
            <a:ext cx="795338"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Fatty acids</a:t>
            </a:r>
            <a:endParaRPr lang="en-US" sz="1800" b="1">
              <a:latin typeface="Arial" charset="0"/>
            </a:endParaRPr>
          </a:p>
        </p:txBody>
      </p:sp>
      <p:sp>
        <p:nvSpPr>
          <p:cNvPr id="52250" name="Rectangle 26"/>
          <p:cNvSpPr>
            <a:spLocks noChangeArrowheads="1"/>
          </p:cNvSpPr>
          <p:nvPr/>
        </p:nvSpPr>
        <p:spPr bwMode="auto">
          <a:xfrm>
            <a:off x="4689475" y="3278188"/>
            <a:ext cx="822325" cy="168275"/>
          </a:xfrm>
          <a:prstGeom prst="rect">
            <a:avLst/>
          </a:prstGeom>
          <a:noFill/>
          <a:ln w="9525">
            <a:noFill/>
            <a:miter lim="800000"/>
            <a:headEnd/>
            <a:tailEnd/>
          </a:ln>
        </p:spPr>
        <p:txBody>
          <a:bodyPr wrap="none" lIns="0" tIns="0" rIns="0" bIns="0">
            <a:spAutoFit/>
          </a:bodyPr>
          <a:lstStyle/>
          <a:p>
            <a:r>
              <a:rPr lang="en-US" sz="1100" b="1">
                <a:solidFill>
                  <a:srgbClr val="231F20"/>
                </a:solidFill>
                <a:latin typeface="Arial" charset="0"/>
              </a:rPr>
              <a:t>Pyruvic acid</a:t>
            </a:r>
            <a:endParaRPr lang="en-US" sz="1800" b="1">
              <a:latin typeface="Arial" charset="0"/>
            </a:endParaRPr>
          </a:p>
        </p:txBody>
      </p:sp>
      <p:sp>
        <p:nvSpPr>
          <p:cNvPr id="52251" name="Freeform 27"/>
          <p:cNvSpPr>
            <a:spLocks/>
          </p:cNvSpPr>
          <p:nvPr/>
        </p:nvSpPr>
        <p:spPr bwMode="auto">
          <a:xfrm>
            <a:off x="4532313" y="3232150"/>
            <a:ext cx="103187" cy="101600"/>
          </a:xfrm>
          <a:custGeom>
            <a:avLst/>
            <a:gdLst/>
            <a:ahLst/>
            <a:cxnLst>
              <a:cxn ang="0">
                <a:pos x="41" y="18"/>
              </a:cxn>
              <a:cxn ang="0">
                <a:pos x="47" y="18"/>
              </a:cxn>
              <a:cxn ang="0">
                <a:pos x="51" y="24"/>
              </a:cxn>
              <a:cxn ang="0">
                <a:pos x="51" y="30"/>
              </a:cxn>
              <a:cxn ang="0">
                <a:pos x="51" y="36"/>
              </a:cxn>
              <a:cxn ang="0">
                <a:pos x="47" y="42"/>
              </a:cxn>
              <a:cxn ang="0">
                <a:pos x="41" y="44"/>
              </a:cxn>
              <a:cxn ang="0">
                <a:pos x="33" y="46"/>
              </a:cxn>
              <a:cxn ang="0">
                <a:pos x="25" y="44"/>
              </a:cxn>
              <a:cxn ang="0">
                <a:pos x="18" y="42"/>
              </a:cxn>
              <a:cxn ang="0">
                <a:pos x="14" y="36"/>
              </a:cxn>
              <a:cxn ang="0">
                <a:pos x="14" y="32"/>
              </a:cxn>
              <a:cxn ang="0">
                <a:pos x="16" y="24"/>
              </a:cxn>
              <a:cxn ang="0">
                <a:pos x="20" y="20"/>
              </a:cxn>
              <a:cxn ang="0">
                <a:pos x="18" y="2"/>
              </a:cxn>
              <a:cxn ang="0">
                <a:pos x="12" y="4"/>
              </a:cxn>
              <a:cxn ang="0">
                <a:pos x="8" y="6"/>
              </a:cxn>
              <a:cxn ang="0">
                <a:pos x="4" y="10"/>
              </a:cxn>
              <a:cxn ang="0">
                <a:pos x="2" y="16"/>
              </a:cxn>
              <a:cxn ang="0">
                <a:pos x="0" y="22"/>
              </a:cxn>
              <a:cxn ang="0">
                <a:pos x="0" y="30"/>
              </a:cxn>
              <a:cxn ang="0">
                <a:pos x="0" y="40"/>
              </a:cxn>
              <a:cxn ang="0">
                <a:pos x="2" y="48"/>
              </a:cxn>
              <a:cxn ang="0">
                <a:pos x="8" y="56"/>
              </a:cxn>
              <a:cxn ang="0">
                <a:pos x="14" y="60"/>
              </a:cxn>
              <a:cxn ang="0">
                <a:pos x="22" y="64"/>
              </a:cxn>
              <a:cxn ang="0">
                <a:pos x="33" y="64"/>
              </a:cxn>
              <a:cxn ang="0">
                <a:pos x="43" y="64"/>
              </a:cxn>
              <a:cxn ang="0">
                <a:pos x="51" y="60"/>
              </a:cxn>
              <a:cxn ang="0">
                <a:pos x="57" y="56"/>
              </a:cxn>
              <a:cxn ang="0">
                <a:pos x="61" y="50"/>
              </a:cxn>
              <a:cxn ang="0">
                <a:pos x="65" y="42"/>
              </a:cxn>
              <a:cxn ang="0">
                <a:pos x="65" y="32"/>
              </a:cxn>
              <a:cxn ang="0">
                <a:pos x="65" y="22"/>
              </a:cxn>
              <a:cxn ang="0">
                <a:pos x="63" y="16"/>
              </a:cxn>
              <a:cxn ang="0">
                <a:pos x="61" y="8"/>
              </a:cxn>
              <a:cxn ang="0">
                <a:pos x="55" y="0"/>
              </a:cxn>
              <a:cxn ang="0">
                <a:pos x="29" y="0"/>
              </a:cxn>
              <a:cxn ang="0">
                <a:pos x="29" y="30"/>
              </a:cxn>
              <a:cxn ang="0">
                <a:pos x="41" y="30"/>
              </a:cxn>
              <a:cxn ang="0">
                <a:pos x="41" y="20"/>
              </a:cxn>
              <a:cxn ang="0">
                <a:pos x="41" y="18"/>
              </a:cxn>
            </a:cxnLst>
            <a:rect l="0" t="0" r="r" b="b"/>
            <a:pathLst>
              <a:path w="65" h="64">
                <a:moveTo>
                  <a:pt x="41" y="18"/>
                </a:moveTo>
                <a:lnTo>
                  <a:pt x="47" y="18"/>
                </a:lnTo>
                <a:lnTo>
                  <a:pt x="51" y="24"/>
                </a:lnTo>
                <a:lnTo>
                  <a:pt x="51" y="30"/>
                </a:lnTo>
                <a:lnTo>
                  <a:pt x="51" y="36"/>
                </a:lnTo>
                <a:lnTo>
                  <a:pt x="47" y="42"/>
                </a:lnTo>
                <a:lnTo>
                  <a:pt x="41" y="44"/>
                </a:lnTo>
                <a:lnTo>
                  <a:pt x="33" y="46"/>
                </a:lnTo>
                <a:lnTo>
                  <a:pt x="25" y="44"/>
                </a:lnTo>
                <a:lnTo>
                  <a:pt x="18" y="42"/>
                </a:lnTo>
                <a:lnTo>
                  <a:pt x="14" y="36"/>
                </a:lnTo>
                <a:lnTo>
                  <a:pt x="14" y="32"/>
                </a:lnTo>
                <a:lnTo>
                  <a:pt x="16" y="24"/>
                </a:lnTo>
                <a:lnTo>
                  <a:pt x="20" y="20"/>
                </a:lnTo>
                <a:lnTo>
                  <a:pt x="18" y="2"/>
                </a:lnTo>
                <a:lnTo>
                  <a:pt x="12" y="4"/>
                </a:lnTo>
                <a:lnTo>
                  <a:pt x="8" y="6"/>
                </a:lnTo>
                <a:lnTo>
                  <a:pt x="4" y="10"/>
                </a:lnTo>
                <a:lnTo>
                  <a:pt x="2" y="16"/>
                </a:lnTo>
                <a:lnTo>
                  <a:pt x="0" y="22"/>
                </a:lnTo>
                <a:lnTo>
                  <a:pt x="0" y="30"/>
                </a:lnTo>
                <a:lnTo>
                  <a:pt x="0" y="40"/>
                </a:lnTo>
                <a:lnTo>
                  <a:pt x="2" y="48"/>
                </a:lnTo>
                <a:lnTo>
                  <a:pt x="8" y="56"/>
                </a:lnTo>
                <a:lnTo>
                  <a:pt x="14" y="60"/>
                </a:lnTo>
                <a:lnTo>
                  <a:pt x="22" y="64"/>
                </a:lnTo>
                <a:lnTo>
                  <a:pt x="33" y="64"/>
                </a:lnTo>
                <a:lnTo>
                  <a:pt x="43" y="64"/>
                </a:lnTo>
                <a:lnTo>
                  <a:pt x="51" y="60"/>
                </a:lnTo>
                <a:lnTo>
                  <a:pt x="57" y="56"/>
                </a:lnTo>
                <a:lnTo>
                  <a:pt x="61" y="50"/>
                </a:lnTo>
                <a:lnTo>
                  <a:pt x="65" y="42"/>
                </a:lnTo>
                <a:lnTo>
                  <a:pt x="65" y="32"/>
                </a:lnTo>
                <a:lnTo>
                  <a:pt x="65" y="22"/>
                </a:lnTo>
                <a:lnTo>
                  <a:pt x="63" y="16"/>
                </a:lnTo>
                <a:lnTo>
                  <a:pt x="61" y="8"/>
                </a:lnTo>
                <a:lnTo>
                  <a:pt x="55" y="0"/>
                </a:lnTo>
                <a:lnTo>
                  <a:pt x="29" y="0"/>
                </a:lnTo>
                <a:lnTo>
                  <a:pt x="29" y="30"/>
                </a:lnTo>
                <a:lnTo>
                  <a:pt x="41" y="30"/>
                </a:lnTo>
                <a:lnTo>
                  <a:pt x="41" y="20"/>
                </a:lnTo>
                <a:lnTo>
                  <a:pt x="41" y="18"/>
                </a:lnTo>
                <a:close/>
              </a:path>
            </a:pathLst>
          </a:custGeom>
          <a:solidFill>
            <a:srgbClr val="231F20"/>
          </a:solidFill>
          <a:ln w="9525">
            <a:noFill/>
            <a:round/>
            <a:headEnd/>
            <a:tailEnd/>
          </a:ln>
        </p:spPr>
        <p:txBody>
          <a:bodyPr/>
          <a:lstStyle/>
          <a:p>
            <a:endParaRPr lang="en-US"/>
          </a:p>
        </p:txBody>
      </p:sp>
      <p:sp>
        <p:nvSpPr>
          <p:cNvPr id="52252" name="Freeform 28"/>
          <p:cNvSpPr>
            <a:spLocks/>
          </p:cNvSpPr>
          <p:nvPr/>
        </p:nvSpPr>
        <p:spPr bwMode="auto">
          <a:xfrm>
            <a:off x="4532313" y="3187700"/>
            <a:ext cx="103187" cy="28575"/>
          </a:xfrm>
          <a:custGeom>
            <a:avLst/>
            <a:gdLst/>
            <a:ahLst/>
            <a:cxnLst>
              <a:cxn ang="0">
                <a:pos x="65" y="18"/>
              </a:cxn>
              <a:cxn ang="0">
                <a:pos x="65" y="0"/>
              </a:cxn>
              <a:cxn ang="0">
                <a:pos x="0" y="0"/>
              </a:cxn>
              <a:cxn ang="0">
                <a:pos x="0" y="18"/>
              </a:cxn>
              <a:cxn ang="0">
                <a:pos x="63" y="18"/>
              </a:cxn>
              <a:cxn ang="0">
                <a:pos x="65" y="18"/>
              </a:cxn>
            </a:cxnLst>
            <a:rect l="0" t="0" r="r" b="b"/>
            <a:pathLst>
              <a:path w="65" h="18">
                <a:moveTo>
                  <a:pt x="65" y="18"/>
                </a:moveTo>
                <a:lnTo>
                  <a:pt x="65" y="0"/>
                </a:lnTo>
                <a:lnTo>
                  <a:pt x="0" y="0"/>
                </a:lnTo>
                <a:lnTo>
                  <a:pt x="0" y="18"/>
                </a:lnTo>
                <a:lnTo>
                  <a:pt x="63" y="18"/>
                </a:lnTo>
                <a:lnTo>
                  <a:pt x="65" y="18"/>
                </a:lnTo>
                <a:close/>
              </a:path>
            </a:pathLst>
          </a:custGeom>
          <a:solidFill>
            <a:srgbClr val="231F20"/>
          </a:solidFill>
          <a:ln w="9525">
            <a:noFill/>
            <a:round/>
            <a:headEnd/>
            <a:tailEnd/>
          </a:ln>
        </p:spPr>
        <p:txBody>
          <a:bodyPr/>
          <a:lstStyle/>
          <a:p>
            <a:endParaRPr lang="en-US"/>
          </a:p>
        </p:txBody>
      </p:sp>
      <p:sp>
        <p:nvSpPr>
          <p:cNvPr id="52253" name="Freeform 29"/>
          <p:cNvSpPr>
            <a:spLocks/>
          </p:cNvSpPr>
          <p:nvPr/>
        </p:nvSpPr>
        <p:spPr bwMode="auto">
          <a:xfrm>
            <a:off x="4560888" y="3092450"/>
            <a:ext cx="103187" cy="85725"/>
          </a:xfrm>
          <a:custGeom>
            <a:avLst/>
            <a:gdLst/>
            <a:ahLst/>
            <a:cxnLst>
              <a:cxn ang="0">
                <a:pos x="47" y="34"/>
              </a:cxn>
              <a:cxn ang="0">
                <a:pos x="51" y="38"/>
              </a:cxn>
              <a:cxn ang="0">
                <a:pos x="53" y="42"/>
              </a:cxn>
              <a:cxn ang="0">
                <a:pos x="51" y="52"/>
              </a:cxn>
              <a:cxn ang="0">
                <a:pos x="65" y="50"/>
              </a:cxn>
              <a:cxn ang="0">
                <a:pos x="65" y="38"/>
              </a:cxn>
              <a:cxn ang="0">
                <a:pos x="65" y="30"/>
              </a:cxn>
              <a:cxn ang="0">
                <a:pos x="61" y="24"/>
              </a:cxn>
              <a:cxn ang="0">
                <a:pos x="57" y="22"/>
              </a:cxn>
              <a:cxn ang="0">
                <a:pos x="49" y="18"/>
              </a:cxn>
              <a:cxn ang="0">
                <a:pos x="0" y="0"/>
              </a:cxn>
              <a:cxn ang="0">
                <a:pos x="0" y="18"/>
              </a:cxn>
              <a:cxn ang="0">
                <a:pos x="31" y="26"/>
              </a:cxn>
              <a:cxn ang="0">
                <a:pos x="0" y="36"/>
              </a:cxn>
              <a:cxn ang="0">
                <a:pos x="0" y="54"/>
              </a:cxn>
              <a:cxn ang="0">
                <a:pos x="45" y="34"/>
              </a:cxn>
              <a:cxn ang="0">
                <a:pos x="47" y="34"/>
              </a:cxn>
            </a:cxnLst>
            <a:rect l="0" t="0" r="r" b="b"/>
            <a:pathLst>
              <a:path w="65" h="54">
                <a:moveTo>
                  <a:pt x="47" y="34"/>
                </a:moveTo>
                <a:lnTo>
                  <a:pt x="51" y="38"/>
                </a:lnTo>
                <a:lnTo>
                  <a:pt x="53" y="42"/>
                </a:lnTo>
                <a:lnTo>
                  <a:pt x="51" y="52"/>
                </a:lnTo>
                <a:lnTo>
                  <a:pt x="65" y="50"/>
                </a:lnTo>
                <a:lnTo>
                  <a:pt x="65" y="38"/>
                </a:lnTo>
                <a:lnTo>
                  <a:pt x="65" y="30"/>
                </a:lnTo>
                <a:lnTo>
                  <a:pt x="61" y="24"/>
                </a:lnTo>
                <a:lnTo>
                  <a:pt x="57" y="22"/>
                </a:lnTo>
                <a:lnTo>
                  <a:pt x="49" y="18"/>
                </a:lnTo>
                <a:lnTo>
                  <a:pt x="0" y="0"/>
                </a:lnTo>
                <a:lnTo>
                  <a:pt x="0" y="18"/>
                </a:lnTo>
                <a:lnTo>
                  <a:pt x="31" y="26"/>
                </a:lnTo>
                <a:lnTo>
                  <a:pt x="0" y="36"/>
                </a:lnTo>
                <a:lnTo>
                  <a:pt x="0" y="54"/>
                </a:lnTo>
                <a:lnTo>
                  <a:pt x="45" y="34"/>
                </a:lnTo>
                <a:lnTo>
                  <a:pt x="47" y="34"/>
                </a:lnTo>
                <a:close/>
              </a:path>
            </a:pathLst>
          </a:custGeom>
          <a:solidFill>
            <a:srgbClr val="231F20"/>
          </a:solidFill>
          <a:ln w="9525">
            <a:noFill/>
            <a:round/>
            <a:headEnd/>
            <a:tailEnd/>
          </a:ln>
        </p:spPr>
        <p:txBody>
          <a:bodyPr/>
          <a:lstStyle/>
          <a:p>
            <a:endParaRPr lang="en-US"/>
          </a:p>
        </p:txBody>
      </p:sp>
      <p:sp>
        <p:nvSpPr>
          <p:cNvPr id="52254" name="Freeform 30"/>
          <p:cNvSpPr>
            <a:spLocks/>
          </p:cNvSpPr>
          <p:nvPr/>
        </p:nvSpPr>
        <p:spPr bwMode="auto">
          <a:xfrm>
            <a:off x="4557713" y="3003550"/>
            <a:ext cx="77787" cy="85725"/>
          </a:xfrm>
          <a:custGeom>
            <a:avLst/>
            <a:gdLst/>
            <a:ahLst/>
            <a:cxnLst>
              <a:cxn ang="0">
                <a:pos x="37" y="20"/>
              </a:cxn>
              <a:cxn ang="0">
                <a:pos x="37" y="26"/>
              </a:cxn>
              <a:cxn ang="0">
                <a:pos x="37" y="30"/>
              </a:cxn>
              <a:cxn ang="0">
                <a:pos x="35" y="34"/>
              </a:cxn>
              <a:cxn ang="0">
                <a:pos x="31" y="36"/>
              </a:cxn>
              <a:cxn ang="0">
                <a:pos x="27" y="36"/>
              </a:cxn>
              <a:cxn ang="0">
                <a:pos x="21" y="36"/>
              </a:cxn>
              <a:cxn ang="0">
                <a:pos x="17" y="32"/>
              </a:cxn>
              <a:cxn ang="0">
                <a:pos x="15" y="30"/>
              </a:cxn>
              <a:cxn ang="0">
                <a:pos x="13" y="26"/>
              </a:cxn>
              <a:cxn ang="0">
                <a:pos x="15" y="20"/>
              </a:cxn>
              <a:cxn ang="0">
                <a:pos x="19" y="18"/>
              </a:cxn>
              <a:cxn ang="0">
                <a:pos x="17" y="2"/>
              </a:cxn>
              <a:cxn ang="0">
                <a:pos x="11" y="4"/>
              </a:cxn>
              <a:cxn ang="0">
                <a:pos x="4" y="10"/>
              </a:cxn>
              <a:cxn ang="0">
                <a:pos x="2" y="16"/>
              </a:cxn>
              <a:cxn ang="0">
                <a:pos x="0" y="26"/>
              </a:cxn>
              <a:cxn ang="0">
                <a:pos x="2" y="34"/>
              </a:cxn>
              <a:cxn ang="0">
                <a:pos x="2" y="40"/>
              </a:cxn>
              <a:cxn ang="0">
                <a:pos x="9" y="46"/>
              </a:cxn>
              <a:cxn ang="0">
                <a:pos x="15" y="50"/>
              </a:cxn>
              <a:cxn ang="0">
                <a:pos x="19" y="52"/>
              </a:cxn>
              <a:cxn ang="0">
                <a:pos x="25" y="54"/>
              </a:cxn>
              <a:cxn ang="0">
                <a:pos x="31" y="52"/>
              </a:cxn>
              <a:cxn ang="0">
                <a:pos x="37" y="52"/>
              </a:cxn>
              <a:cxn ang="0">
                <a:pos x="43" y="46"/>
              </a:cxn>
              <a:cxn ang="0">
                <a:pos x="49" y="38"/>
              </a:cxn>
              <a:cxn ang="0">
                <a:pos x="49" y="26"/>
              </a:cxn>
              <a:cxn ang="0">
                <a:pos x="49" y="18"/>
              </a:cxn>
              <a:cxn ang="0">
                <a:pos x="47" y="12"/>
              </a:cxn>
              <a:cxn ang="0">
                <a:pos x="41" y="4"/>
              </a:cxn>
              <a:cxn ang="0">
                <a:pos x="33" y="0"/>
              </a:cxn>
              <a:cxn ang="0">
                <a:pos x="31" y="16"/>
              </a:cxn>
              <a:cxn ang="0">
                <a:pos x="35" y="20"/>
              </a:cxn>
              <a:cxn ang="0">
                <a:pos x="37" y="20"/>
              </a:cxn>
            </a:cxnLst>
            <a:rect l="0" t="0" r="r" b="b"/>
            <a:pathLst>
              <a:path w="49" h="54">
                <a:moveTo>
                  <a:pt x="37" y="20"/>
                </a:moveTo>
                <a:lnTo>
                  <a:pt x="37" y="26"/>
                </a:lnTo>
                <a:lnTo>
                  <a:pt x="37" y="30"/>
                </a:lnTo>
                <a:lnTo>
                  <a:pt x="35" y="34"/>
                </a:lnTo>
                <a:lnTo>
                  <a:pt x="31" y="36"/>
                </a:lnTo>
                <a:lnTo>
                  <a:pt x="27" y="36"/>
                </a:lnTo>
                <a:lnTo>
                  <a:pt x="21" y="36"/>
                </a:lnTo>
                <a:lnTo>
                  <a:pt x="17" y="32"/>
                </a:lnTo>
                <a:lnTo>
                  <a:pt x="15" y="30"/>
                </a:lnTo>
                <a:lnTo>
                  <a:pt x="13" y="26"/>
                </a:lnTo>
                <a:lnTo>
                  <a:pt x="15" y="20"/>
                </a:lnTo>
                <a:lnTo>
                  <a:pt x="19" y="18"/>
                </a:lnTo>
                <a:lnTo>
                  <a:pt x="17" y="2"/>
                </a:lnTo>
                <a:lnTo>
                  <a:pt x="11" y="4"/>
                </a:lnTo>
                <a:lnTo>
                  <a:pt x="4" y="10"/>
                </a:lnTo>
                <a:lnTo>
                  <a:pt x="2" y="16"/>
                </a:lnTo>
                <a:lnTo>
                  <a:pt x="0" y="26"/>
                </a:lnTo>
                <a:lnTo>
                  <a:pt x="2" y="34"/>
                </a:lnTo>
                <a:lnTo>
                  <a:pt x="2" y="40"/>
                </a:lnTo>
                <a:lnTo>
                  <a:pt x="9" y="46"/>
                </a:lnTo>
                <a:lnTo>
                  <a:pt x="15" y="50"/>
                </a:lnTo>
                <a:lnTo>
                  <a:pt x="19" y="52"/>
                </a:lnTo>
                <a:lnTo>
                  <a:pt x="25" y="54"/>
                </a:lnTo>
                <a:lnTo>
                  <a:pt x="31" y="52"/>
                </a:lnTo>
                <a:lnTo>
                  <a:pt x="37" y="52"/>
                </a:lnTo>
                <a:lnTo>
                  <a:pt x="43" y="46"/>
                </a:lnTo>
                <a:lnTo>
                  <a:pt x="49" y="38"/>
                </a:lnTo>
                <a:lnTo>
                  <a:pt x="49" y="26"/>
                </a:lnTo>
                <a:lnTo>
                  <a:pt x="49" y="18"/>
                </a:lnTo>
                <a:lnTo>
                  <a:pt x="47" y="12"/>
                </a:lnTo>
                <a:lnTo>
                  <a:pt x="41" y="4"/>
                </a:lnTo>
                <a:lnTo>
                  <a:pt x="33" y="0"/>
                </a:lnTo>
                <a:lnTo>
                  <a:pt x="31" y="16"/>
                </a:lnTo>
                <a:lnTo>
                  <a:pt x="35" y="20"/>
                </a:lnTo>
                <a:lnTo>
                  <a:pt x="37" y="20"/>
                </a:lnTo>
                <a:close/>
              </a:path>
            </a:pathLst>
          </a:custGeom>
          <a:solidFill>
            <a:srgbClr val="231F20"/>
          </a:solidFill>
          <a:ln w="9525">
            <a:noFill/>
            <a:round/>
            <a:headEnd/>
            <a:tailEnd/>
          </a:ln>
        </p:spPr>
        <p:txBody>
          <a:bodyPr/>
          <a:lstStyle/>
          <a:p>
            <a:endParaRPr lang="en-US"/>
          </a:p>
        </p:txBody>
      </p:sp>
      <p:sp>
        <p:nvSpPr>
          <p:cNvPr id="52255" name="Freeform 31"/>
          <p:cNvSpPr>
            <a:spLocks/>
          </p:cNvSpPr>
          <p:nvPr/>
        </p:nvSpPr>
        <p:spPr bwMode="auto">
          <a:xfrm>
            <a:off x="4557713" y="2911475"/>
            <a:ext cx="77787" cy="82550"/>
          </a:xfrm>
          <a:custGeom>
            <a:avLst/>
            <a:gdLst/>
            <a:ahLst/>
            <a:cxnLst>
              <a:cxn ang="0">
                <a:pos x="43" y="44"/>
              </a:cxn>
              <a:cxn ang="0">
                <a:pos x="49" y="36"/>
              </a:cxn>
              <a:cxn ang="0">
                <a:pos x="49" y="26"/>
              </a:cxn>
              <a:cxn ang="0">
                <a:pos x="47" y="16"/>
              </a:cxn>
              <a:cxn ang="0">
                <a:pos x="43" y="6"/>
              </a:cxn>
              <a:cxn ang="0">
                <a:pos x="35" y="2"/>
              </a:cxn>
              <a:cxn ang="0">
                <a:pos x="25" y="0"/>
              </a:cxn>
              <a:cxn ang="0">
                <a:pos x="17" y="2"/>
              </a:cxn>
              <a:cxn ang="0">
                <a:pos x="9" y="6"/>
              </a:cxn>
              <a:cxn ang="0">
                <a:pos x="6" y="10"/>
              </a:cxn>
              <a:cxn ang="0">
                <a:pos x="2" y="14"/>
              </a:cxn>
              <a:cxn ang="0">
                <a:pos x="0" y="26"/>
              </a:cxn>
              <a:cxn ang="0">
                <a:pos x="2" y="38"/>
              </a:cxn>
              <a:cxn ang="0">
                <a:pos x="9" y="46"/>
              </a:cxn>
              <a:cxn ang="0">
                <a:pos x="17" y="50"/>
              </a:cxn>
              <a:cxn ang="0">
                <a:pos x="25" y="52"/>
              </a:cxn>
              <a:cxn ang="0">
                <a:pos x="35" y="50"/>
              </a:cxn>
              <a:cxn ang="0">
                <a:pos x="41" y="44"/>
              </a:cxn>
              <a:cxn ang="0">
                <a:pos x="43" y="44"/>
              </a:cxn>
              <a:cxn ang="0">
                <a:pos x="17" y="32"/>
              </a:cxn>
              <a:cxn ang="0">
                <a:pos x="15" y="30"/>
              </a:cxn>
              <a:cxn ang="0">
                <a:pos x="13" y="26"/>
              </a:cxn>
              <a:cxn ang="0">
                <a:pos x="15" y="22"/>
              </a:cxn>
              <a:cxn ang="0">
                <a:pos x="17" y="20"/>
              </a:cxn>
              <a:cxn ang="0">
                <a:pos x="21" y="18"/>
              </a:cxn>
              <a:cxn ang="0">
                <a:pos x="25" y="18"/>
              </a:cxn>
              <a:cxn ang="0">
                <a:pos x="31" y="18"/>
              </a:cxn>
              <a:cxn ang="0">
                <a:pos x="35" y="20"/>
              </a:cxn>
              <a:cxn ang="0">
                <a:pos x="37" y="22"/>
              </a:cxn>
              <a:cxn ang="0">
                <a:pos x="37" y="26"/>
              </a:cxn>
              <a:cxn ang="0">
                <a:pos x="37" y="30"/>
              </a:cxn>
              <a:cxn ang="0">
                <a:pos x="35" y="32"/>
              </a:cxn>
              <a:cxn ang="0">
                <a:pos x="31" y="34"/>
              </a:cxn>
              <a:cxn ang="0">
                <a:pos x="25" y="34"/>
              </a:cxn>
              <a:cxn ang="0">
                <a:pos x="21" y="34"/>
              </a:cxn>
              <a:cxn ang="0">
                <a:pos x="17" y="32"/>
              </a:cxn>
              <a:cxn ang="0">
                <a:pos x="43" y="44"/>
              </a:cxn>
            </a:cxnLst>
            <a:rect l="0" t="0" r="r" b="b"/>
            <a:pathLst>
              <a:path w="49" h="52">
                <a:moveTo>
                  <a:pt x="43" y="44"/>
                </a:moveTo>
                <a:lnTo>
                  <a:pt x="49" y="36"/>
                </a:lnTo>
                <a:lnTo>
                  <a:pt x="49" y="26"/>
                </a:lnTo>
                <a:lnTo>
                  <a:pt x="47" y="16"/>
                </a:lnTo>
                <a:lnTo>
                  <a:pt x="43" y="6"/>
                </a:lnTo>
                <a:lnTo>
                  <a:pt x="35" y="2"/>
                </a:lnTo>
                <a:lnTo>
                  <a:pt x="25" y="0"/>
                </a:lnTo>
                <a:lnTo>
                  <a:pt x="17" y="2"/>
                </a:lnTo>
                <a:lnTo>
                  <a:pt x="9" y="6"/>
                </a:lnTo>
                <a:lnTo>
                  <a:pt x="6" y="10"/>
                </a:lnTo>
                <a:lnTo>
                  <a:pt x="2" y="14"/>
                </a:lnTo>
                <a:lnTo>
                  <a:pt x="0" y="26"/>
                </a:lnTo>
                <a:lnTo>
                  <a:pt x="2" y="38"/>
                </a:lnTo>
                <a:lnTo>
                  <a:pt x="9" y="46"/>
                </a:lnTo>
                <a:lnTo>
                  <a:pt x="17" y="50"/>
                </a:lnTo>
                <a:lnTo>
                  <a:pt x="25" y="52"/>
                </a:lnTo>
                <a:lnTo>
                  <a:pt x="35" y="50"/>
                </a:lnTo>
                <a:lnTo>
                  <a:pt x="41" y="44"/>
                </a:lnTo>
                <a:lnTo>
                  <a:pt x="43" y="44"/>
                </a:lnTo>
                <a:lnTo>
                  <a:pt x="17" y="32"/>
                </a:lnTo>
                <a:lnTo>
                  <a:pt x="15" y="30"/>
                </a:lnTo>
                <a:lnTo>
                  <a:pt x="13" y="26"/>
                </a:lnTo>
                <a:lnTo>
                  <a:pt x="15" y="22"/>
                </a:lnTo>
                <a:lnTo>
                  <a:pt x="17" y="20"/>
                </a:lnTo>
                <a:lnTo>
                  <a:pt x="21" y="18"/>
                </a:lnTo>
                <a:lnTo>
                  <a:pt x="25" y="18"/>
                </a:lnTo>
                <a:lnTo>
                  <a:pt x="31" y="18"/>
                </a:lnTo>
                <a:lnTo>
                  <a:pt x="35" y="20"/>
                </a:lnTo>
                <a:lnTo>
                  <a:pt x="37" y="22"/>
                </a:lnTo>
                <a:lnTo>
                  <a:pt x="37" y="26"/>
                </a:lnTo>
                <a:lnTo>
                  <a:pt x="37" y="30"/>
                </a:lnTo>
                <a:lnTo>
                  <a:pt x="35" y="32"/>
                </a:lnTo>
                <a:lnTo>
                  <a:pt x="31" y="34"/>
                </a:lnTo>
                <a:lnTo>
                  <a:pt x="25" y="34"/>
                </a:lnTo>
                <a:lnTo>
                  <a:pt x="21" y="34"/>
                </a:lnTo>
                <a:lnTo>
                  <a:pt x="17" y="32"/>
                </a:lnTo>
                <a:lnTo>
                  <a:pt x="43" y="44"/>
                </a:lnTo>
                <a:close/>
              </a:path>
            </a:pathLst>
          </a:custGeom>
          <a:solidFill>
            <a:srgbClr val="231F20"/>
          </a:solidFill>
          <a:ln w="9525">
            <a:noFill/>
            <a:round/>
            <a:headEnd/>
            <a:tailEnd/>
          </a:ln>
        </p:spPr>
        <p:txBody>
          <a:bodyPr/>
          <a:lstStyle/>
          <a:p>
            <a:endParaRPr lang="en-US"/>
          </a:p>
        </p:txBody>
      </p:sp>
      <p:sp>
        <p:nvSpPr>
          <p:cNvPr id="52256" name="Freeform 32"/>
          <p:cNvSpPr>
            <a:spLocks/>
          </p:cNvSpPr>
          <p:nvPr/>
        </p:nvSpPr>
        <p:spPr bwMode="auto">
          <a:xfrm>
            <a:off x="4532313" y="2870200"/>
            <a:ext cx="103187" cy="25400"/>
          </a:xfrm>
          <a:custGeom>
            <a:avLst/>
            <a:gdLst/>
            <a:ahLst/>
            <a:cxnLst>
              <a:cxn ang="0">
                <a:pos x="65" y="16"/>
              </a:cxn>
              <a:cxn ang="0">
                <a:pos x="65" y="0"/>
              </a:cxn>
              <a:cxn ang="0">
                <a:pos x="0" y="0"/>
              </a:cxn>
              <a:cxn ang="0">
                <a:pos x="0" y="16"/>
              </a:cxn>
              <a:cxn ang="0">
                <a:pos x="63" y="16"/>
              </a:cxn>
              <a:cxn ang="0">
                <a:pos x="65" y="16"/>
              </a:cxn>
            </a:cxnLst>
            <a:rect l="0" t="0" r="r" b="b"/>
            <a:pathLst>
              <a:path w="65" h="16">
                <a:moveTo>
                  <a:pt x="65" y="16"/>
                </a:moveTo>
                <a:lnTo>
                  <a:pt x="65" y="0"/>
                </a:lnTo>
                <a:lnTo>
                  <a:pt x="0" y="0"/>
                </a:lnTo>
                <a:lnTo>
                  <a:pt x="0" y="16"/>
                </a:lnTo>
                <a:lnTo>
                  <a:pt x="63" y="16"/>
                </a:lnTo>
                <a:lnTo>
                  <a:pt x="65" y="16"/>
                </a:lnTo>
                <a:close/>
              </a:path>
            </a:pathLst>
          </a:custGeom>
          <a:solidFill>
            <a:srgbClr val="231F20"/>
          </a:solidFill>
          <a:ln w="9525">
            <a:noFill/>
            <a:round/>
            <a:headEnd/>
            <a:tailEnd/>
          </a:ln>
        </p:spPr>
        <p:txBody>
          <a:bodyPr/>
          <a:lstStyle/>
          <a:p>
            <a:endParaRPr lang="en-US"/>
          </a:p>
        </p:txBody>
      </p:sp>
      <p:sp>
        <p:nvSpPr>
          <p:cNvPr id="52257" name="Freeform 33"/>
          <p:cNvSpPr>
            <a:spLocks/>
          </p:cNvSpPr>
          <p:nvPr/>
        </p:nvSpPr>
        <p:spPr bwMode="auto">
          <a:xfrm>
            <a:off x="4560888" y="2774950"/>
            <a:ext cx="103187" cy="85725"/>
          </a:xfrm>
          <a:custGeom>
            <a:avLst/>
            <a:gdLst/>
            <a:ahLst/>
            <a:cxnLst>
              <a:cxn ang="0">
                <a:pos x="47" y="34"/>
              </a:cxn>
              <a:cxn ang="0">
                <a:pos x="51" y="38"/>
              </a:cxn>
              <a:cxn ang="0">
                <a:pos x="53" y="42"/>
              </a:cxn>
              <a:cxn ang="0">
                <a:pos x="51" y="50"/>
              </a:cxn>
              <a:cxn ang="0">
                <a:pos x="65" y="50"/>
              </a:cxn>
              <a:cxn ang="0">
                <a:pos x="65" y="38"/>
              </a:cxn>
              <a:cxn ang="0">
                <a:pos x="65" y="30"/>
              </a:cxn>
              <a:cxn ang="0">
                <a:pos x="61" y="24"/>
              </a:cxn>
              <a:cxn ang="0">
                <a:pos x="57" y="20"/>
              </a:cxn>
              <a:cxn ang="0">
                <a:pos x="49" y="18"/>
              </a:cxn>
              <a:cxn ang="0">
                <a:pos x="0" y="0"/>
              </a:cxn>
              <a:cxn ang="0">
                <a:pos x="0" y="16"/>
              </a:cxn>
              <a:cxn ang="0">
                <a:pos x="31" y="26"/>
              </a:cxn>
              <a:cxn ang="0">
                <a:pos x="0" y="34"/>
              </a:cxn>
              <a:cxn ang="0">
                <a:pos x="0" y="54"/>
              </a:cxn>
              <a:cxn ang="0">
                <a:pos x="45" y="34"/>
              </a:cxn>
              <a:cxn ang="0">
                <a:pos x="47" y="34"/>
              </a:cxn>
            </a:cxnLst>
            <a:rect l="0" t="0" r="r" b="b"/>
            <a:pathLst>
              <a:path w="65" h="54">
                <a:moveTo>
                  <a:pt x="47" y="34"/>
                </a:moveTo>
                <a:lnTo>
                  <a:pt x="51" y="38"/>
                </a:lnTo>
                <a:lnTo>
                  <a:pt x="53" y="42"/>
                </a:lnTo>
                <a:lnTo>
                  <a:pt x="51" y="50"/>
                </a:lnTo>
                <a:lnTo>
                  <a:pt x="65" y="50"/>
                </a:lnTo>
                <a:lnTo>
                  <a:pt x="65" y="38"/>
                </a:lnTo>
                <a:lnTo>
                  <a:pt x="65" y="30"/>
                </a:lnTo>
                <a:lnTo>
                  <a:pt x="61" y="24"/>
                </a:lnTo>
                <a:lnTo>
                  <a:pt x="57" y="20"/>
                </a:lnTo>
                <a:lnTo>
                  <a:pt x="49" y="18"/>
                </a:lnTo>
                <a:lnTo>
                  <a:pt x="0" y="0"/>
                </a:lnTo>
                <a:lnTo>
                  <a:pt x="0" y="16"/>
                </a:lnTo>
                <a:lnTo>
                  <a:pt x="31" y="26"/>
                </a:lnTo>
                <a:lnTo>
                  <a:pt x="0" y="34"/>
                </a:lnTo>
                <a:lnTo>
                  <a:pt x="0" y="54"/>
                </a:lnTo>
                <a:lnTo>
                  <a:pt x="45" y="34"/>
                </a:lnTo>
                <a:lnTo>
                  <a:pt x="47" y="34"/>
                </a:lnTo>
                <a:close/>
              </a:path>
            </a:pathLst>
          </a:custGeom>
          <a:solidFill>
            <a:srgbClr val="231F20"/>
          </a:solidFill>
          <a:ln w="9525">
            <a:noFill/>
            <a:round/>
            <a:headEnd/>
            <a:tailEnd/>
          </a:ln>
        </p:spPr>
        <p:txBody>
          <a:bodyPr/>
          <a:lstStyle/>
          <a:p>
            <a:endParaRPr lang="en-US"/>
          </a:p>
        </p:txBody>
      </p:sp>
      <p:sp>
        <p:nvSpPr>
          <p:cNvPr id="52258" name="Freeform 34"/>
          <p:cNvSpPr>
            <a:spLocks/>
          </p:cNvSpPr>
          <p:nvPr/>
        </p:nvSpPr>
        <p:spPr bwMode="auto">
          <a:xfrm>
            <a:off x="4557713" y="2695575"/>
            <a:ext cx="77787" cy="76200"/>
          </a:xfrm>
          <a:custGeom>
            <a:avLst/>
            <a:gdLst/>
            <a:ahLst/>
            <a:cxnLst>
              <a:cxn ang="0">
                <a:pos x="45" y="40"/>
              </a:cxn>
              <a:cxn ang="0">
                <a:pos x="49" y="34"/>
              </a:cxn>
              <a:cxn ang="0">
                <a:pos x="49" y="24"/>
              </a:cxn>
              <a:cxn ang="0">
                <a:pos x="49" y="16"/>
              </a:cxn>
              <a:cxn ang="0">
                <a:pos x="47" y="10"/>
              </a:cxn>
              <a:cxn ang="0">
                <a:pos x="45" y="4"/>
              </a:cxn>
              <a:cxn ang="0">
                <a:pos x="41" y="2"/>
              </a:cxn>
              <a:cxn ang="0">
                <a:pos x="33" y="0"/>
              </a:cxn>
              <a:cxn ang="0">
                <a:pos x="27" y="2"/>
              </a:cxn>
              <a:cxn ang="0">
                <a:pos x="23" y="4"/>
              </a:cxn>
              <a:cxn ang="0">
                <a:pos x="21" y="8"/>
              </a:cxn>
              <a:cxn ang="0">
                <a:pos x="19" y="20"/>
              </a:cxn>
              <a:cxn ang="0">
                <a:pos x="17" y="28"/>
              </a:cxn>
              <a:cxn ang="0">
                <a:pos x="15" y="30"/>
              </a:cxn>
              <a:cxn ang="0">
                <a:pos x="13" y="28"/>
              </a:cxn>
              <a:cxn ang="0">
                <a:pos x="11" y="24"/>
              </a:cxn>
              <a:cxn ang="0">
                <a:pos x="13" y="20"/>
              </a:cxn>
              <a:cxn ang="0">
                <a:pos x="15" y="18"/>
              </a:cxn>
              <a:cxn ang="0">
                <a:pos x="15" y="0"/>
              </a:cxn>
              <a:cxn ang="0">
                <a:pos x="6" y="4"/>
              </a:cxn>
              <a:cxn ang="0">
                <a:pos x="2" y="12"/>
              </a:cxn>
              <a:cxn ang="0">
                <a:pos x="0" y="24"/>
              </a:cxn>
              <a:cxn ang="0">
                <a:pos x="2" y="36"/>
              </a:cxn>
              <a:cxn ang="0">
                <a:pos x="4" y="40"/>
              </a:cxn>
              <a:cxn ang="0">
                <a:pos x="9" y="44"/>
              </a:cxn>
              <a:cxn ang="0">
                <a:pos x="11" y="46"/>
              </a:cxn>
              <a:cxn ang="0">
                <a:pos x="17" y="46"/>
              </a:cxn>
              <a:cxn ang="0">
                <a:pos x="21" y="46"/>
              </a:cxn>
              <a:cxn ang="0">
                <a:pos x="23" y="44"/>
              </a:cxn>
              <a:cxn ang="0">
                <a:pos x="29" y="38"/>
              </a:cxn>
              <a:cxn ang="0">
                <a:pos x="31" y="24"/>
              </a:cxn>
              <a:cxn ang="0">
                <a:pos x="33" y="18"/>
              </a:cxn>
              <a:cxn ang="0">
                <a:pos x="35" y="16"/>
              </a:cxn>
              <a:cxn ang="0">
                <a:pos x="39" y="16"/>
              </a:cxn>
              <a:cxn ang="0">
                <a:pos x="39" y="22"/>
              </a:cxn>
              <a:cxn ang="0">
                <a:pos x="39" y="28"/>
              </a:cxn>
              <a:cxn ang="0">
                <a:pos x="35" y="30"/>
              </a:cxn>
              <a:cxn ang="0">
                <a:pos x="35" y="48"/>
              </a:cxn>
              <a:cxn ang="0">
                <a:pos x="41" y="46"/>
              </a:cxn>
              <a:cxn ang="0">
                <a:pos x="43" y="40"/>
              </a:cxn>
              <a:cxn ang="0">
                <a:pos x="45" y="40"/>
              </a:cxn>
            </a:cxnLst>
            <a:rect l="0" t="0" r="r" b="b"/>
            <a:pathLst>
              <a:path w="49" h="48">
                <a:moveTo>
                  <a:pt x="45" y="40"/>
                </a:moveTo>
                <a:lnTo>
                  <a:pt x="49" y="34"/>
                </a:lnTo>
                <a:lnTo>
                  <a:pt x="49" y="24"/>
                </a:lnTo>
                <a:lnTo>
                  <a:pt x="49" y="16"/>
                </a:lnTo>
                <a:lnTo>
                  <a:pt x="47" y="10"/>
                </a:lnTo>
                <a:lnTo>
                  <a:pt x="45" y="4"/>
                </a:lnTo>
                <a:lnTo>
                  <a:pt x="41" y="2"/>
                </a:lnTo>
                <a:lnTo>
                  <a:pt x="33" y="0"/>
                </a:lnTo>
                <a:lnTo>
                  <a:pt x="27" y="2"/>
                </a:lnTo>
                <a:lnTo>
                  <a:pt x="23" y="4"/>
                </a:lnTo>
                <a:lnTo>
                  <a:pt x="21" y="8"/>
                </a:lnTo>
                <a:lnTo>
                  <a:pt x="19" y="20"/>
                </a:lnTo>
                <a:lnTo>
                  <a:pt x="17" y="28"/>
                </a:lnTo>
                <a:lnTo>
                  <a:pt x="15" y="30"/>
                </a:lnTo>
                <a:lnTo>
                  <a:pt x="13" y="28"/>
                </a:lnTo>
                <a:lnTo>
                  <a:pt x="11" y="24"/>
                </a:lnTo>
                <a:lnTo>
                  <a:pt x="13" y="20"/>
                </a:lnTo>
                <a:lnTo>
                  <a:pt x="15" y="18"/>
                </a:lnTo>
                <a:lnTo>
                  <a:pt x="15" y="0"/>
                </a:lnTo>
                <a:lnTo>
                  <a:pt x="6" y="4"/>
                </a:lnTo>
                <a:lnTo>
                  <a:pt x="2" y="12"/>
                </a:lnTo>
                <a:lnTo>
                  <a:pt x="0" y="24"/>
                </a:lnTo>
                <a:lnTo>
                  <a:pt x="2" y="36"/>
                </a:lnTo>
                <a:lnTo>
                  <a:pt x="4" y="40"/>
                </a:lnTo>
                <a:lnTo>
                  <a:pt x="9" y="44"/>
                </a:lnTo>
                <a:lnTo>
                  <a:pt x="11" y="46"/>
                </a:lnTo>
                <a:lnTo>
                  <a:pt x="17" y="46"/>
                </a:lnTo>
                <a:lnTo>
                  <a:pt x="21" y="46"/>
                </a:lnTo>
                <a:lnTo>
                  <a:pt x="23" y="44"/>
                </a:lnTo>
                <a:lnTo>
                  <a:pt x="29" y="38"/>
                </a:lnTo>
                <a:lnTo>
                  <a:pt x="31" y="24"/>
                </a:lnTo>
                <a:lnTo>
                  <a:pt x="33" y="18"/>
                </a:lnTo>
                <a:lnTo>
                  <a:pt x="35" y="16"/>
                </a:lnTo>
                <a:lnTo>
                  <a:pt x="39" y="16"/>
                </a:lnTo>
                <a:lnTo>
                  <a:pt x="39" y="22"/>
                </a:lnTo>
                <a:lnTo>
                  <a:pt x="39" y="28"/>
                </a:lnTo>
                <a:lnTo>
                  <a:pt x="35" y="30"/>
                </a:lnTo>
                <a:lnTo>
                  <a:pt x="35" y="48"/>
                </a:lnTo>
                <a:lnTo>
                  <a:pt x="41" y="46"/>
                </a:lnTo>
                <a:lnTo>
                  <a:pt x="43" y="40"/>
                </a:lnTo>
                <a:lnTo>
                  <a:pt x="45" y="40"/>
                </a:lnTo>
                <a:close/>
              </a:path>
            </a:pathLst>
          </a:custGeom>
          <a:solidFill>
            <a:srgbClr val="231F20"/>
          </a:solidFill>
          <a:ln w="9525">
            <a:noFill/>
            <a:round/>
            <a:headEnd/>
            <a:tailEnd/>
          </a:ln>
        </p:spPr>
        <p:txBody>
          <a:bodyPr/>
          <a:lstStyle/>
          <a:p>
            <a:endParaRPr lang="en-US"/>
          </a:p>
        </p:txBody>
      </p:sp>
      <p:sp>
        <p:nvSpPr>
          <p:cNvPr id="52259" name="Freeform 35"/>
          <p:cNvSpPr>
            <a:spLocks/>
          </p:cNvSpPr>
          <p:nvPr/>
        </p:nvSpPr>
        <p:spPr bwMode="auto">
          <a:xfrm>
            <a:off x="4532313" y="2651125"/>
            <a:ext cx="103187" cy="28575"/>
          </a:xfrm>
          <a:custGeom>
            <a:avLst/>
            <a:gdLst/>
            <a:ahLst/>
            <a:cxnLst>
              <a:cxn ang="0">
                <a:pos x="12" y="18"/>
              </a:cxn>
              <a:cxn ang="0">
                <a:pos x="12" y="0"/>
              </a:cxn>
              <a:cxn ang="0">
                <a:pos x="0" y="0"/>
              </a:cxn>
              <a:cxn ang="0">
                <a:pos x="0" y="18"/>
              </a:cxn>
              <a:cxn ang="0">
                <a:pos x="10" y="18"/>
              </a:cxn>
              <a:cxn ang="0">
                <a:pos x="12" y="18"/>
              </a:cxn>
              <a:cxn ang="0">
                <a:pos x="65" y="18"/>
              </a:cxn>
              <a:cxn ang="0">
                <a:pos x="65" y="0"/>
              </a:cxn>
              <a:cxn ang="0">
                <a:pos x="18" y="0"/>
              </a:cxn>
              <a:cxn ang="0">
                <a:pos x="18" y="18"/>
              </a:cxn>
              <a:cxn ang="0">
                <a:pos x="65" y="18"/>
              </a:cxn>
              <a:cxn ang="0">
                <a:pos x="12" y="18"/>
              </a:cxn>
            </a:cxnLst>
            <a:rect l="0" t="0" r="r" b="b"/>
            <a:pathLst>
              <a:path w="65" h="18">
                <a:moveTo>
                  <a:pt x="12" y="18"/>
                </a:moveTo>
                <a:lnTo>
                  <a:pt x="12" y="0"/>
                </a:lnTo>
                <a:lnTo>
                  <a:pt x="0" y="0"/>
                </a:lnTo>
                <a:lnTo>
                  <a:pt x="0" y="18"/>
                </a:lnTo>
                <a:lnTo>
                  <a:pt x="10" y="18"/>
                </a:lnTo>
                <a:lnTo>
                  <a:pt x="12" y="18"/>
                </a:lnTo>
                <a:lnTo>
                  <a:pt x="65" y="18"/>
                </a:lnTo>
                <a:lnTo>
                  <a:pt x="65" y="0"/>
                </a:lnTo>
                <a:lnTo>
                  <a:pt x="18" y="0"/>
                </a:lnTo>
                <a:lnTo>
                  <a:pt x="18" y="18"/>
                </a:lnTo>
                <a:lnTo>
                  <a:pt x="65" y="18"/>
                </a:lnTo>
                <a:lnTo>
                  <a:pt x="12" y="18"/>
                </a:lnTo>
                <a:close/>
              </a:path>
            </a:pathLst>
          </a:custGeom>
          <a:solidFill>
            <a:srgbClr val="231F20"/>
          </a:solidFill>
          <a:ln w="9525">
            <a:noFill/>
            <a:round/>
            <a:headEnd/>
            <a:tailEnd/>
          </a:ln>
        </p:spPr>
        <p:txBody>
          <a:bodyPr/>
          <a:lstStyle/>
          <a:p>
            <a:endParaRPr lang="en-US"/>
          </a:p>
        </p:txBody>
      </p:sp>
      <p:sp>
        <p:nvSpPr>
          <p:cNvPr id="52260" name="Freeform 36"/>
          <p:cNvSpPr>
            <a:spLocks/>
          </p:cNvSpPr>
          <p:nvPr/>
        </p:nvSpPr>
        <p:spPr bwMode="auto">
          <a:xfrm>
            <a:off x="4557713" y="2562225"/>
            <a:ext cx="77787" cy="76200"/>
          </a:xfrm>
          <a:custGeom>
            <a:avLst/>
            <a:gdLst/>
            <a:ahLst/>
            <a:cxnLst>
              <a:cxn ang="0">
                <a:pos x="45" y="42"/>
              </a:cxn>
              <a:cxn ang="0">
                <a:pos x="49" y="34"/>
              </a:cxn>
              <a:cxn ang="0">
                <a:pos x="49" y="24"/>
              </a:cxn>
              <a:cxn ang="0">
                <a:pos x="49" y="16"/>
              </a:cxn>
              <a:cxn ang="0">
                <a:pos x="47" y="10"/>
              </a:cxn>
              <a:cxn ang="0">
                <a:pos x="45" y="6"/>
              </a:cxn>
              <a:cxn ang="0">
                <a:pos x="41" y="2"/>
              </a:cxn>
              <a:cxn ang="0">
                <a:pos x="33" y="0"/>
              </a:cxn>
              <a:cxn ang="0">
                <a:pos x="27" y="2"/>
              </a:cxn>
              <a:cxn ang="0">
                <a:pos x="23" y="6"/>
              </a:cxn>
              <a:cxn ang="0">
                <a:pos x="21" y="8"/>
              </a:cxn>
              <a:cxn ang="0">
                <a:pos x="19" y="22"/>
              </a:cxn>
              <a:cxn ang="0">
                <a:pos x="17" y="30"/>
              </a:cxn>
              <a:cxn ang="0">
                <a:pos x="15" y="30"/>
              </a:cxn>
              <a:cxn ang="0">
                <a:pos x="13" y="30"/>
              </a:cxn>
              <a:cxn ang="0">
                <a:pos x="11" y="26"/>
              </a:cxn>
              <a:cxn ang="0">
                <a:pos x="13" y="20"/>
              </a:cxn>
              <a:cxn ang="0">
                <a:pos x="15" y="18"/>
              </a:cxn>
              <a:cxn ang="0">
                <a:pos x="15" y="2"/>
              </a:cxn>
              <a:cxn ang="0">
                <a:pos x="6" y="6"/>
              </a:cxn>
              <a:cxn ang="0">
                <a:pos x="2" y="12"/>
              </a:cxn>
              <a:cxn ang="0">
                <a:pos x="0" y="24"/>
              </a:cxn>
              <a:cxn ang="0">
                <a:pos x="2" y="36"/>
              </a:cxn>
              <a:cxn ang="0">
                <a:pos x="4" y="40"/>
              </a:cxn>
              <a:cxn ang="0">
                <a:pos x="9" y="44"/>
              </a:cxn>
              <a:cxn ang="0">
                <a:pos x="11" y="46"/>
              </a:cxn>
              <a:cxn ang="0">
                <a:pos x="17" y="46"/>
              </a:cxn>
              <a:cxn ang="0">
                <a:pos x="21" y="46"/>
              </a:cxn>
              <a:cxn ang="0">
                <a:pos x="23" y="44"/>
              </a:cxn>
              <a:cxn ang="0">
                <a:pos x="29" y="38"/>
              </a:cxn>
              <a:cxn ang="0">
                <a:pos x="31" y="26"/>
              </a:cxn>
              <a:cxn ang="0">
                <a:pos x="33" y="18"/>
              </a:cxn>
              <a:cxn ang="0">
                <a:pos x="35" y="16"/>
              </a:cxn>
              <a:cxn ang="0">
                <a:pos x="39" y="18"/>
              </a:cxn>
              <a:cxn ang="0">
                <a:pos x="39" y="24"/>
              </a:cxn>
              <a:cxn ang="0">
                <a:pos x="39" y="28"/>
              </a:cxn>
              <a:cxn ang="0">
                <a:pos x="35" y="32"/>
              </a:cxn>
              <a:cxn ang="0">
                <a:pos x="35" y="48"/>
              </a:cxn>
              <a:cxn ang="0">
                <a:pos x="41" y="46"/>
              </a:cxn>
              <a:cxn ang="0">
                <a:pos x="43" y="42"/>
              </a:cxn>
              <a:cxn ang="0">
                <a:pos x="45" y="42"/>
              </a:cxn>
            </a:cxnLst>
            <a:rect l="0" t="0" r="r" b="b"/>
            <a:pathLst>
              <a:path w="49" h="48">
                <a:moveTo>
                  <a:pt x="45" y="42"/>
                </a:moveTo>
                <a:lnTo>
                  <a:pt x="49" y="34"/>
                </a:lnTo>
                <a:lnTo>
                  <a:pt x="49" y="24"/>
                </a:lnTo>
                <a:lnTo>
                  <a:pt x="49" y="16"/>
                </a:lnTo>
                <a:lnTo>
                  <a:pt x="47" y="10"/>
                </a:lnTo>
                <a:lnTo>
                  <a:pt x="45" y="6"/>
                </a:lnTo>
                <a:lnTo>
                  <a:pt x="41" y="2"/>
                </a:lnTo>
                <a:lnTo>
                  <a:pt x="33" y="0"/>
                </a:lnTo>
                <a:lnTo>
                  <a:pt x="27" y="2"/>
                </a:lnTo>
                <a:lnTo>
                  <a:pt x="23" y="6"/>
                </a:lnTo>
                <a:lnTo>
                  <a:pt x="21" y="8"/>
                </a:lnTo>
                <a:lnTo>
                  <a:pt x="19" y="22"/>
                </a:lnTo>
                <a:lnTo>
                  <a:pt x="17" y="30"/>
                </a:lnTo>
                <a:lnTo>
                  <a:pt x="15" y="30"/>
                </a:lnTo>
                <a:lnTo>
                  <a:pt x="13" y="30"/>
                </a:lnTo>
                <a:lnTo>
                  <a:pt x="11" y="26"/>
                </a:lnTo>
                <a:lnTo>
                  <a:pt x="13" y="20"/>
                </a:lnTo>
                <a:lnTo>
                  <a:pt x="15" y="18"/>
                </a:lnTo>
                <a:lnTo>
                  <a:pt x="15" y="2"/>
                </a:lnTo>
                <a:lnTo>
                  <a:pt x="6" y="6"/>
                </a:lnTo>
                <a:lnTo>
                  <a:pt x="2" y="12"/>
                </a:lnTo>
                <a:lnTo>
                  <a:pt x="0" y="24"/>
                </a:lnTo>
                <a:lnTo>
                  <a:pt x="2" y="36"/>
                </a:lnTo>
                <a:lnTo>
                  <a:pt x="4" y="40"/>
                </a:lnTo>
                <a:lnTo>
                  <a:pt x="9" y="44"/>
                </a:lnTo>
                <a:lnTo>
                  <a:pt x="11" y="46"/>
                </a:lnTo>
                <a:lnTo>
                  <a:pt x="17" y="46"/>
                </a:lnTo>
                <a:lnTo>
                  <a:pt x="21" y="46"/>
                </a:lnTo>
                <a:lnTo>
                  <a:pt x="23" y="44"/>
                </a:lnTo>
                <a:lnTo>
                  <a:pt x="29" y="38"/>
                </a:lnTo>
                <a:lnTo>
                  <a:pt x="31" y="26"/>
                </a:lnTo>
                <a:lnTo>
                  <a:pt x="33" y="18"/>
                </a:lnTo>
                <a:lnTo>
                  <a:pt x="35" y="16"/>
                </a:lnTo>
                <a:lnTo>
                  <a:pt x="39" y="18"/>
                </a:lnTo>
                <a:lnTo>
                  <a:pt x="39" y="24"/>
                </a:lnTo>
                <a:lnTo>
                  <a:pt x="39" y="28"/>
                </a:lnTo>
                <a:lnTo>
                  <a:pt x="35" y="32"/>
                </a:lnTo>
                <a:lnTo>
                  <a:pt x="35" y="48"/>
                </a:lnTo>
                <a:lnTo>
                  <a:pt x="41" y="46"/>
                </a:lnTo>
                <a:lnTo>
                  <a:pt x="43" y="42"/>
                </a:lnTo>
                <a:lnTo>
                  <a:pt x="45" y="42"/>
                </a:lnTo>
                <a:close/>
              </a:path>
            </a:pathLst>
          </a:custGeom>
          <a:solidFill>
            <a:srgbClr val="231F20"/>
          </a:solidFill>
          <a:ln w="9525">
            <a:noFill/>
            <a:round/>
            <a:headEnd/>
            <a:tailEnd/>
          </a:ln>
        </p:spPr>
        <p:txBody>
          <a:bodyPr/>
          <a:lstStyle/>
          <a:p>
            <a:endParaRPr lang="en-US"/>
          </a:p>
        </p:txBody>
      </p:sp>
      <p:sp>
        <p:nvSpPr>
          <p:cNvPr id="52261" name="Rectangle 37"/>
          <p:cNvSpPr>
            <a:spLocks noChangeArrowheads="1"/>
          </p:cNvSpPr>
          <p:nvPr/>
        </p:nvSpPr>
        <p:spPr bwMode="auto">
          <a:xfrm>
            <a:off x="4673600" y="3729038"/>
            <a:ext cx="746125" cy="168275"/>
          </a:xfrm>
          <a:prstGeom prst="rect">
            <a:avLst/>
          </a:prstGeom>
          <a:noFill/>
          <a:ln w="9525">
            <a:noFill/>
            <a:miter lim="800000"/>
            <a:headEnd/>
            <a:tailEnd/>
          </a:ln>
        </p:spPr>
        <p:txBody>
          <a:bodyPr wrap="none" lIns="0" tIns="0" rIns="0" bIns="0">
            <a:spAutoFit/>
          </a:bodyPr>
          <a:lstStyle/>
          <a:p>
            <a:r>
              <a:rPr lang="en-US" sz="1100" b="1">
                <a:solidFill>
                  <a:srgbClr val="231F20"/>
                </a:solidFill>
                <a:latin typeface="Arial" charset="0"/>
              </a:rPr>
              <a:t>Acetyl CoA</a:t>
            </a:r>
            <a:endParaRPr lang="en-US" sz="1800" b="1">
              <a:latin typeface="Arial" charset="0"/>
            </a:endParaRPr>
          </a:p>
        </p:txBody>
      </p:sp>
      <p:sp>
        <p:nvSpPr>
          <p:cNvPr id="52262" name="Rectangle 38"/>
          <p:cNvSpPr>
            <a:spLocks noChangeArrowheads="1"/>
          </p:cNvSpPr>
          <p:nvPr/>
        </p:nvSpPr>
        <p:spPr bwMode="auto">
          <a:xfrm>
            <a:off x="3829050" y="4579938"/>
            <a:ext cx="746125"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Infrequent</a:t>
            </a:r>
            <a:endParaRPr lang="en-US" sz="1800" b="1">
              <a:latin typeface="Arial" charset="0"/>
            </a:endParaRPr>
          </a:p>
        </p:txBody>
      </p:sp>
      <p:sp>
        <p:nvSpPr>
          <p:cNvPr id="52263" name="Rectangle 39"/>
          <p:cNvSpPr>
            <a:spLocks noChangeArrowheads="1"/>
          </p:cNvSpPr>
          <p:nvPr/>
        </p:nvSpPr>
        <p:spPr bwMode="auto">
          <a:xfrm>
            <a:off x="6089650" y="4586288"/>
            <a:ext cx="285750"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CO</a:t>
            </a:r>
            <a:r>
              <a:rPr lang="en-US" sz="1200" b="1" baseline="-25000">
                <a:solidFill>
                  <a:srgbClr val="231F20"/>
                </a:solidFill>
                <a:latin typeface="Arial" charset="0"/>
              </a:rPr>
              <a:t>2</a:t>
            </a:r>
            <a:endParaRPr lang="en-US" sz="1800" b="1">
              <a:latin typeface="Arial" charset="0"/>
            </a:endParaRPr>
          </a:p>
        </p:txBody>
      </p:sp>
      <p:sp>
        <p:nvSpPr>
          <p:cNvPr id="52264" name="Rectangle 40"/>
          <p:cNvSpPr>
            <a:spLocks noChangeArrowheads="1"/>
          </p:cNvSpPr>
          <p:nvPr/>
        </p:nvSpPr>
        <p:spPr bwMode="auto">
          <a:xfrm>
            <a:off x="3228975" y="3221038"/>
            <a:ext cx="276225"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NH</a:t>
            </a:r>
            <a:r>
              <a:rPr lang="en-US" sz="1200" b="1" baseline="-25000">
                <a:solidFill>
                  <a:srgbClr val="231F20"/>
                </a:solidFill>
                <a:latin typeface="Arial" charset="0"/>
              </a:rPr>
              <a:t>3</a:t>
            </a:r>
            <a:endParaRPr lang="en-US" sz="1800" b="1">
              <a:latin typeface="Arial" charset="0"/>
            </a:endParaRPr>
          </a:p>
        </p:txBody>
      </p:sp>
      <p:sp>
        <p:nvSpPr>
          <p:cNvPr id="52265" name="Rectangle 41"/>
          <p:cNvSpPr>
            <a:spLocks noChangeArrowheads="1"/>
          </p:cNvSpPr>
          <p:nvPr/>
        </p:nvSpPr>
        <p:spPr bwMode="auto">
          <a:xfrm>
            <a:off x="5000625" y="5332413"/>
            <a:ext cx="109538"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H</a:t>
            </a:r>
            <a:endParaRPr lang="en-US" sz="1800" b="1">
              <a:latin typeface="Arial" charset="0"/>
            </a:endParaRPr>
          </a:p>
        </p:txBody>
      </p:sp>
      <p:sp>
        <p:nvSpPr>
          <p:cNvPr id="52266" name="Rectangle 42"/>
          <p:cNvSpPr>
            <a:spLocks noChangeArrowheads="1"/>
          </p:cNvSpPr>
          <p:nvPr/>
        </p:nvSpPr>
        <p:spPr bwMode="auto">
          <a:xfrm>
            <a:off x="4826000" y="4370388"/>
            <a:ext cx="458788" cy="393700"/>
          </a:xfrm>
          <a:prstGeom prst="rect">
            <a:avLst/>
          </a:prstGeom>
          <a:noFill/>
          <a:ln w="9525">
            <a:noFill/>
            <a:miter lim="800000"/>
            <a:headEnd/>
            <a:tailEnd/>
          </a:ln>
        </p:spPr>
        <p:txBody>
          <a:bodyPr wrap="none" lIns="0" tIns="0" rIns="0" bIns="0">
            <a:spAutoFit/>
          </a:bodyPr>
          <a:lstStyle/>
          <a:p>
            <a:pPr algn="ctr"/>
            <a:r>
              <a:rPr lang="en-US" sz="1100">
                <a:solidFill>
                  <a:srgbClr val="231F20"/>
                </a:solidFill>
                <a:latin typeface="Arial Black" charset="0"/>
              </a:rPr>
              <a:t>Krebs</a:t>
            </a:r>
          </a:p>
          <a:p>
            <a:pPr algn="ctr"/>
            <a:r>
              <a:rPr lang="en-US" sz="1100">
                <a:solidFill>
                  <a:srgbClr val="231F20"/>
                </a:solidFill>
                <a:latin typeface="Arial Black" charset="0"/>
              </a:rPr>
              <a:t>cycle </a:t>
            </a:r>
          </a:p>
        </p:txBody>
      </p:sp>
      <p:sp>
        <p:nvSpPr>
          <p:cNvPr id="52267" name="Rectangle 43"/>
          <p:cNvSpPr>
            <a:spLocks noChangeArrowheads="1"/>
          </p:cNvSpPr>
          <p:nvPr/>
        </p:nvSpPr>
        <p:spPr bwMode="auto">
          <a:xfrm>
            <a:off x="5468938" y="5011738"/>
            <a:ext cx="1230312" cy="730250"/>
          </a:xfrm>
          <a:prstGeom prst="rect">
            <a:avLst/>
          </a:prstGeom>
          <a:noFill/>
          <a:ln w="9525">
            <a:noFill/>
            <a:miter lim="800000"/>
            <a:headEnd/>
            <a:tailEnd/>
          </a:ln>
        </p:spPr>
        <p:txBody>
          <a:bodyPr wrap="none" lIns="0" tIns="0" rIns="0" bIns="0">
            <a:spAutoFit/>
          </a:bodyPr>
          <a:lstStyle/>
          <a:p>
            <a:pPr algn="ctr"/>
            <a:r>
              <a:rPr lang="en-US" sz="1100">
                <a:solidFill>
                  <a:srgbClr val="231F20"/>
                </a:solidFill>
                <a:latin typeface="Arial Black" charset="0"/>
              </a:rPr>
              <a:t>Oxidative</a:t>
            </a:r>
          </a:p>
          <a:p>
            <a:pPr algn="ctr"/>
            <a:r>
              <a:rPr lang="en-US" sz="1100">
                <a:solidFill>
                  <a:srgbClr val="231F20"/>
                </a:solidFill>
                <a:latin typeface="Arial Black" charset="0"/>
              </a:rPr>
              <a:t>phosphorylation</a:t>
            </a:r>
            <a:endParaRPr lang="en-US" sz="1800">
              <a:latin typeface="Arial" charset="0"/>
            </a:endParaRPr>
          </a:p>
          <a:p>
            <a:pPr algn="ctr"/>
            <a:r>
              <a:rPr lang="en-US" sz="1100" b="1">
                <a:solidFill>
                  <a:srgbClr val="231F20"/>
                </a:solidFill>
                <a:latin typeface="Arial" charset="0"/>
              </a:rPr>
              <a:t>(in electron </a:t>
            </a:r>
            <a:endParaRPr lang="en-US" sz="1800" b="1">
              <a:latin typeface="Arial" charset="0"/>
            </a:endParaRPr>
          </a:p>
          <a:p>
            <a:pPr algn="ctr"/>
            <a:r>
              <a:rPr lang="en-US" sz="1100" b="1">
                <a:solidFill>
                  <a:srgbClr val="231F20"/>
                </a:solidFill>
                <a:latin typeface="Arial" charset="0"/>
              </a:rPr>
              <a:t>transport chain)</a:t>
            </a:r>
            <a:endParaRPr lang="en-US" sz="1800">
              <a:latin typeface="Arial" charset="0"/>
            </a:endParaRPr>
          </a:p>
        </p:txBody>
      </p:sp>
      <p:sp>
        <p:nvSpPr>
          <p:cNvPr id="52268" name="Rectangle 44"/>
          <p:cNvSpPr>
            <a:spLocks noChangeArrowheads="1"/>
          </p:cNvSpPr>
          <p:nvPr/>
        </p:nvSpPr>
        <p:spPr bwMode="auto">
          <a:xfrm>
            <a:off x="7080250" y="4830763"/>
            <a:ext cx="176213"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O</a:t>
            </a:r>
            <a:r>
              <a:rPr lang="en-US" sz="1200" b="1" baseline="-25000">
                <a:solidFill>
                  <a:srgbClr val="231F20"/>
                </a:solidFill>
                <a:latin typeface="Arial" charset="0"/>
              </a:rPr>
              <a:t>2</a:t>
            </a:r>
            <a:endParaRPr lang="en-US" sz="1800" b="1">
              <a:latin typeface="Arial" charset="0"/>
            </a:endParaRPr>
          </a:p>
        </p:txBody>
      </p:sp>
      <p:sp>
        <p:nvSpPr>
          <p:cNvPr id="52269" name="Rectangle 45"/>
          <p:cNvSpPr>
            <a:spLocks noChangeArrowheads="1"/>
          </p:cNvSpPr>
          <p:nvPr/>
        </p:nvSpPr>
        <p:spPr bwMode="auto">
          <a:xfrm>
            <a:off x="7362825" y="5319713"/>
            <a:ext cx="285750"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H</a:t>
            </a:r>
            <a:r>
              <a:rPr lang="en-US" sz="1200" b="1" baseline="-25000">
                <a:solidFill>
                  <a:srgbClr val="231F20"/>
                </a:solidFill>
                <a:latin typeface="Arial" charset="0"/>
              </a:rPr>
              <a:t>2</a:t>
            </a:r>
            <a:r>
              <a:rPr lang="en-US" sz="1200" b="1">
                <a:solidFill>
                  <a:srgbClr val="231F20"/>
                </a:solidFill>
                <a:latin typeface="Arial" charset="0"/>
              </a:rPr>
              <a:t>O</a:t>
            </a:r>
            <a:endParaRPr lang="en-US" sz="1800" b="1">
              <a:latin typeface="Arial" charset="0"/>
            </a:endParaRPr>
          </a:p>
        </p:txBody>
      </p:sp>
      <p:sp>
        <p:nvSpPr>
          <p:cNvPr id="41" name="TextBox 40"/>
          <p:cNvSpPr txBox="1"/>
          <p:nvPr/>
        </p:nvSpPr>
        <p:spPr>
          <a:xfrm>
            <a:off x="304800" y="0"/>
            <a:ext cx="8458200" cy="461665"/>
          </a:xfrm>
          <a:prstGeom prst="rect">
            <a:avLst/>
          </a:prstGeom>
          <a:noFill/>
        </p:spPr>
        <p:txBody>
          <a:bodyPr wrap="square" rtlCol="0">
            <a:spAutoFit/>
          </a:bodyPr>
          <a:lstStyle/>
          <a:p>
            <a:r>
              <a:rPr lang="en-US" sz="2400" b="1" dirty="0" smtClean="0"/>
              <a:t>Other biochemicals (proteins and fats) also use the </a:t>
            </a:r>
            <a:r>
              <a:rPr lang="en-US" sz="2400" b="1" dirty="0" err="1" smtClean="0"/>
              <a:t>Kreb</a:t>
            </a:r>
            <a:r>
              <a:rPr lang="en-US" sz="2400" b="1" dirty="0" smtClean="0"/>
              <a:t> cycle</a:t>
            </a:r>
            <a:endParaRPr lang="en-US" sz="2400" dirty="0"/>
          </a:p>
        </p:txBody>
      </p:sp>
      <p:sp>
        <p:nvSpPr>
          <p:cNvPr id="42" name="TextBox 41"/>
          <p:cNvSpPr txBox="1"/>
          <p:nvPr/>
        </p:nvSpPr>
        <p:spPr>
          <a:xfrm>
            <a:off x="0" y="6400800"/>
            <a:ext cx="9372600" cy="461665"/>
          </a:xfrm>
          <a:prstGeom prst="rect">
            <a:avLst/>
          </a:prstGeom>
          <a:noFill/>
        </p:spPr>
        <p:txBody>
          <a:bodyPr wrap="square" rtlCol="0">
            <a:spAutoFit/>
          </a:bodyPr>
          <a:lstStyle/>
          <a:p>
            <a:r>
              <a:rPr lang="en-US" sz="2400" b="1" dirty="0" smtClean="0"/>
              <a:t>but the preliminary steps before entering the </a:t>
            </a:r>
            <a:r>
              <a:rPr lang="en-US" sz="2400" b="1" dirty="0" err="1" smtClean="0"/>
              <a:t>Kreb</a:t>
            </a:r>
            <a:r>
              <a:rPr lang="en-US" sz="2400" b="1" dirty="0" smtClean="0"/>
              <a:t> are different</a:t>
            </a:r>
            <a:endParaRPr lang="en-US" sz="2400" dirty="0"/>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dirty="0" smtClean="0"/>
              <a:t>Electron Transport Chain (1)</a:t>
            </a:r>
            <a:endParaRPr lang="en-US" dirty="0"/>
          </a:p>
        </p:txBody>
      </p:sp>
      <p:sp>
        <p:nvSpPr>
          <p:cNvPr id="3" name="Content Placeholder 2"/>
          <p:cNvSpPr>
            <a:spLocks noGrp="1"/>
          </p:cNvSpPr>
          <p:nvPr>
            <p:ph idx="1"/>
          </p:nvPr>
        </p:nvSpPr>
        <p:spPr>
          <a:xfrm>
            <a:off x="457200" y="685800"/>
            <a:ext cx="8458200" cy="5440363"/>
          </a:xfrm>
        </p:spPr>
        <p:txBody>
          <a:bodyPr>
            <a:normAutofit fontScale="92500" lnSpcReduction="20000"/>
          </a:bodyPr>
          <a:lstStyle/>
          <a:p>
            <a:r>
              <a:rPr lang="en-US" dirty="0" smtClean="0"/>
              <a:t>During the processes of Glycolysis and the Krebs Cycle – electrons and hydrogen atoms are being collected from the converted biochemicals.</a:t>
            </a:r>
          </a:p>
          <a:p>
            <a:pPr>
              <a:buNone/>
            </a:pPr>
            <a:endParaRPr lang="en-US" dirty="0" smtClean="0"/>
          </a:p>
          <a:p>
            <a:r>
              <a:rPr lang="en-US" dirty="0" smtClean="0"/>
              <a:t>Inside the mitochondrion is a chain of linked molecules composing the “</a:t>
            </a:r>
            <a:r>
              <a:rPr lang="en-US" b="1" dirty="0" smtClean="0"/>
              <a:t>Electron Transport Chain</a:t>
            </a:r>
            <a:r>
              <a:rPr lang="en-US" dirty="0" smtClean="0"/>
              <a:t>”.  Each member in line in the chain has a higher electronegativity than the member before – thus each member literally pulls the electrons along the chain.  </a:t>
            </a:r>
            <a:r>
              <a:rPr lang="en-US" b="1" dirty="0" smtClean="0"/>
              <a:t>Oxygen</a:t>
            </a:r>
            <a:r>
              <a:rPr lang="en-US" dirty="0" smtClean="0"/>
              <a:t> is the most electronegative of all in the chain- thus it is the </a:t>
            </a:r>
            <a:r>
              <a:rPr lang="en-US" b="1" dirty="0" smtClean="0"/>
              <a:t>terminal acceptor of electrons </a:t>
            </a:r>
            <a:r>
              <a:rPr lang="en-US" dirty="0" smtClean="0"/>
              <a:t>in the chain.  It is for this reason that we breath oxygen (</a:t>
            </a:r>
            <a:r>
              <a:rPr lang="en-US" b="1" dirty="0" smtClean="0"/>
              <a:t>respiration</a:t>
            </a:r>
            <a:r>
              <a:rPr lang="en-US" dirty="0" smtClean="0"/>
              <a:t>). </a:t>
            </a:r>
          </a:p>
          <a:p>
            <a:endParaRPr lang="en-US" dirty="0"/>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lstStyle/>
          <a:p>
            <a:r>
              <a:rPr lang="en-US" dirty="0" smtClean="0"/>
              <a:t>Electron Transport Chain (2)</a:t>
            </a:r>
            <a:endParaRPr lang="en-US" dirty="0"/>
          </a:p>
        </p:txBody>
      </p:sp>
      <p:sp>
        <p:nvSpPr>
          <p:cNvPr id="3" name="Content Placeholder 2"/>
          <p:cNvSpPr>
            <a:spLocks noGrp="1"/>
          </p:cNvSpPr>
          <p:nvPr>
            <p:ph idx="1"/>
          </p:nvPr>
        </p:nvSpPr>
        <p:spPr>
          <a:xfrm>
            <a:off x="457200" y="914400"/>
            <a:ext cx="8229600" cy="5211763"/>
          </a:xfrm>
        </p:spPr>
        <p:txBody>
          <a:bodyPr>
            <a:normAutofit fontScale="92500" lnSpcReduction="10000"/>
          </a:bodyPr>
          <a:lstStyle/>
          <a:p>
            <a:r>
              <a:rPr lang="en-US" dirty="0" smtClean="0"/>
              <a:t>When the electrons move along the chain energy is liberated and the chain collects the energy. Remember from earlier discussions – when something moves there is energy.</a:t>
            </a:r>
          </a:p>
          <a:p>
            <a:r>
              <a:rPr lang="en-US" dirty="0" smtClean="0"/>
              <a:t>This collected energies are later used to make ATPs. It is like you are cashing in your electrons and hydrogens to make ATPs.</a:t>
            </a:r>
          </a:p>
          <a:p>
            <a:r>
              <a:rPr lang="en-US" dirty="0" smtClean="0"/>
              <a:t>Thus the Krebs Cycle and the Electron Transport Chain are </a:t>
            </a:r>
            <a:r>
              <a:rPr lang="en-US" b="1" dirty="0" smtClean="0"/>
              <a:t>coupled</a:t>
            </a:r>
            <a:r>
              <a:rPr lang="en-US" dirty="0" smtClean="0"/>
              <a:t> – electrons from the Krebs and even Glycolysis are handed over to the Transport Chain to extract the energies</a:t>
            </a:r>
          </a:p>
          <a:p>
            <a:endParaRPr lang="en-US" dirty="0"/>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Electron Transport Chain (3)</a:t>
            </a:r>
            <a:endParaRPr lang="en-US" dirty="0"/>
          </a:p>
        </p:txBody>
      </p:sp>
      <p:sp>
        <p:nvSpPr>
          <p:cNvPr id="3" name="Content Placeholder 2"/>
          <p:cNvSpPr>
            <a:spLocks noGrp="1"/>
          </p:cNvSpPr>
          <p:nvPr>
            <p:ph idx="1"/>
          </p:nvPr>
        </p:nvSpPr>
        <p:spPr>
          <a:xfrm>
            <a:off x="457200" y="1219200"/>
            <a:ext cx="8229600" cy="4906963"/>
          </a:xfrm>
        </p:spPr>
        <p:txBody>
          <a:bodyPr/>
          <a:lstStyle/>
          <a:p>
            <a:r>
              <a:rPr lang="en-US" dirty="0" smtClean="0"/>
              <a:t>Certain drugs and chemicals can uncouple the chain- for example cyanide.</a:t>
            </a:r>
          </a:p>
          <a:p>
            <a:r>
              <a:rPr lang="en-US" dirty="0" smtClean="0"/>
              <a:t>Different drugs or poisons block action at different sites in the Electron Transport Chain</a:t>
            </a:r>
          </a:p>
          <a:p>
            <a:r>
              <a:rPr lang="en-US" dirty="0" smtClean="0"/>
              <a:t>Cyanide disrupts the process by binding to cytochrome oxidase – thus blocking electron flow from complex IV to oxygen</a:t>
            </a:r>
          </a:p>
          <a:p>
            <a:endParaRPr lang="en-US" dirty="0"/>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7382" name="Picture 6" descr="09_16Chemiosmosis-U"/>
          <p:cNvPicPr>
            <a:picLocks noChangeAspect="1" noChangeArrowheads="1"/>
          </p:cNvPicPr>
          <p:nvPr/>
        </p:nvPicPr>
        <p:blipFill>
          <a:blip r:embed="rId3" cstate="print"/>
          <a:srcRect/>
          <a:stretch>
            <a:fillRect/>
          </a:stretch>
        </p:blipFill>
        <p:spPr bwMode="auto">
          <a:xfrm>
            <a:off x="300038" y="650875"/>
            <a:ext cx="8542337" cy="5554663"/>
          </a:xfrm>
          <a:prstGeom prst="rect">
            <a:avLst/>
          </a:prstGeom>
          <a:noFill/>
        </p:spPr>
      </p:pic>
      <p:sp>
        <p:nvSpPr>
          <p:cNvPr id="357383" name="Rectangle 7"/>
          <p:cNvSpPr>
            <a:spLocks noChangeArrowheads="1"/>
          </p:cNvSpPr>
          <p:nvPr/>
        </p:nvSpPr>
        <p:spPr bwMode="auto">
          <a:xfrm>
            <a:off x="152400" y="0"/>
            <a:ext cx="1981200" cy="304800"/>
          </a:xfrm>
          <a:prstGeom prst="rect">
            <a:avLst/>
          </a:prstGeom>
          <a:noFill/>
          <a:ln w="3175">
            <a:noFill/>
            <a:miter lim="800000"/>
            <a:headEnd/>
            <a:tailEnd/>
          </a:ln>
        </p:spPr>
        <p:txBody>
          <a:bodyPr/>
          <a:lstStyle/>
          <a:p>
            <a:pPr marL="450850" indent="-450850" algn="l" eaLnBrk="1" hangingPunct="1">
              <a:lnSpc>
                <a:spcPct val="90000"/>
              </a:lnSpc>
            </a:pPr>
            <a:r>
              <a:rPr kumimoji="0" lang="en-US" sz="1200">
                <a:cs typeface="Arial" charset="0"/>
              </a:rPr>
              <a:t>Fig. 9-16</a:t>
            </a:r>
            <a:endParaRPr kumimoji="0" lang="en-US" sz="1500" b="1">
              <a:solidFill>
                <a:schemeClr val="bg1"/>
              </a:solidFill>
              <a:cs typeface="Arial" charset="0"/>
            </a:endParaRPr>
          </a:p>
        </p:txBody>
      </p:sp>
      <p:sp>
        <p:nvSpPr>
          <p:cNvPr id="357384" name="Text Box 8"/>
          <p:cNvSpPr txBox="1">
            <a:spLocks noChangeArrowheads="1"/>
          </p:cNvSpPr>
          <p:nvPr/>
        </p:nvSpPr>
        <p:spPr bwMode="auto">
          <a:xfrm>
            <a:off x="479425" y="2143125"/>
            <a:ext cx="1187450" cy="495300"/>
          </a:xfrm>
          <a:prstGeom prst="rect">
            <a:avLst/>
          </a:prstGeom>
          <a:noFill/>
          <a:ln w="9525">
            <a:noFill/>
            <a:miter lim="800000"/>
            <a:headEnd/>
            <a:tailEnd/>
          </a:ln>
          <a:effectLst/>
        </p:spPr>
        <p:txBody>
          <a:bodyPr lIns="0" tIns="0" rIns="0" bIns="0">
            <a:spAutoFit/>
          </a:bodyPr>
          <a:lstStyle/>
          <a:p>
            <a:pPr algn="l">
              <a:lnSpc>
                <a:spcPct val="90000"/>
              </a:lnSpc>
            </a:pPr>
            <a:r>
              <a:rPr kumimoji="0" lang="en-US" sz="1200" b="1">
                <a:ea typeface="ヒラギノ角ゴ Pro W3" pitchFamily="48" charset="-128"/>
              </a:rPr>
              <a:t>Protein complex</a:t>
            </a:r>
          </a:p>
          <a:p>
            <a:pPr algn="l">
              <a:lnSpc>
                <a:spcPct val="90000"/>
              </a:lnSpc>
            </a:pPr>
            <a:r>
              <a:rPr kumimoji="0" lang="en-US" sz="1200" b="1">
                <a:ea typeface="ヒラギノ角ゴ Pro W3" pitchFamily="48" charset="-128"/>
              </a:rPr>
              <a:t>of electron</a:t>
            </a:r>
          </a:p>
          <a:p>
            <a:pPr algn="l">
              <a:lnSpc>
                <a:spcPct val="90000"/>
              </a:lnSpc>
            </a:pPr>
            <a:r>
              <a:rPr kumimoji="0" lang="en-US" sz="1200" b="1">
                <a:ea typeface="ヒラギノ角ゴ Pro W3" pitchFamily="48" charset="-128"/>
              </a:rPr>
              <a:t>carriers</a:t>
            </a:r>
            <a:endParaRPr kumimoji="0" lang="en-US" sz="1200" b="1">
              <a:solidFill>
                <a:schemeClr val="bg1"/>
              </a:solidFill>
              <a:latin typeface="Times" pitchFamily="18" charset="0"/>
              <a:ea typeface="ヒラギノ角ゴ Pro W3" pitchFamily="48" charset="-128"/>
            </a:endParaRPr>
          </a:p>
        </p:txBody>
      </p:sp>
      <p:sp>
        <p:nvSpPr>
          <p:cNvPr id="357385" name="Text Box 9"/>
          <p:cNvSpPr txBox="1">
            <a:spLocks noChangeArrowheads="1"/>
          </p:cNvSpPr>
          <p:nvPr/>
        </p:nvSpPr>
        <p:spPr bwMode="auto">
          <a:xfrm>
            <a:off x="1816100" y="1792288"/>
            <a:ext cx="212725" cy="165100"/>
          </a:xfrm>
          <a:prstGeom prst="rect">
            <a:avLst/>
          </a:prstGeom>
          <a:noFill/>
          <a:ln w="9525">
            <a:noFill/>
            <a:miter lim="800000"/>
            <a:headEnd/>
            <a:tailEnd/>
          </a:ln>
          <a:effectLst/>
        </p:spPr>
        <p:txBody>
          <a:bodyPr lIns="0" tIns="0" rIns="0" bIns="0">
            <a:spAutoFit/>
          </a:bodyPr>
          <a:lstStyle/>
          <a:p>
            <a:pPr algn="l">
              <a:lnSpc>
                <a:spcPct val="90000"/>
              </a:lnSpc>
            </a:pPr>
            <a:r>
              <a:rPr kumimoji="0" lang="en-US" sz="1200" b="1">
                <a:ea typeface="ヒラギノ角ゴ Pro W3" pitchFamily="48" charset="-128"/>
              </a:rPr>
              <a:t>H</a:t>
            </a:r>
            <a:r>
              <a:rPr kumimoji="0" lang="en-US" sz="1200" b="1" baseline="30000">
                <a:ea typeface="ヒラギノ角ゴ Pro W3" pitchFamily="48" charset="-128"/>
              </a:rPr>
              <a:t>+</a:t>
            </a:r>
            <a:endParaRPr kumimoji="0" lang="en-US" sz="1200" b="1">
              <a:solidFill>
                <a:schemeClr val="bg1"/>
              </a:solidFill>
              <a:latin typeface="Times" pitchFamily="18" charset="0"/>
              <a:ea typeface="ヒラギノ角ゴ Pro W3" pitchFamily="48" charset="-128"/>
            </a:endParaRPr>
          </a:p>
        </p:txBody>
      </p:sp>
      <p:sp>
        <p:nvSpPr>
          <p:cNvPr id="357386" name="Text Box 10"/>
          <p:cNvSpPr txBox="1">
            <a:spLocks noChangeArrowheads="1"/>
          </p:cNvSpPr>
          <p:nvPr/>
        </p:nvSpPr>
        <p:spPr bwMode="auto">
          <a:xfrm>
            <a:off x="3508375" y="1408113"/>
            <a:ext cx="212725" cy="165100"/>
          </a:xfrm>
          <a:prstGeom prst="rect">
            <a:avLst/>
          </a:prstGeom>
          <a:noFill/>
          <a:ln w="9525">
            <a:noFill/>
            <a:miter lim="800000"/>
            <a:headEnd/>
            <a:tailEnd/>
          </a:ln>
          <a:effectLst/>
        </p:spPr>
        <p:txBody>
          <a:bodyPr lIns="0" tIns="0" rIns="0" bIns="0">
            <a:spAutoFit/>
          </a:bodyPr>
          <a:lstStyle/>
          <a:p>
            <a:pPr algn="l">
              <a:lnSpc>
                <a:spcPct val="90000"/>
              </a:lnSpc>
            </a:pPr>
            <a:r>
              <a:rPr kumimoji="0" lang="en-US" sz="1200" b="1">
                <a:ea typeface="ヒラギノ角ゴ Pro W3" pitchFamily="48" charset="-128"/>
              </a:rPr>
              <a:t>H</a:t>
            </a:r>
            <a:r>
              <a:rPr kumimoji="0" lang="en-US" sz="1200" b="1" baseline="30000">
                <a:ea typeface="ヒラギノ角ゴ Pro W3" pitchFamily="48" charset="-128"/>
              </a:rPr>
              <a:t>+</a:t>
            </a:r>
            <a:endParaRPr kumimoji="0" lang="en-US" sz="1200" b="1">
              <a:solidFill>
                <a:schemeClr val="bg1"/>
              </a:solidFill>
              <a:latin typeface="Times" pitchFamily="18" charset="0"/>
              <a:ea typeface="ヒラギノ角ゴ Pro W3" pitchFamily="48" charset="-128"/>
            </a:endParaRPr>
          </a:p>
        </p:txBody>
      </p:sp>
      <p:sp>
        <p:nvSpPr>
          <p:cNvPr id="357387" name="Text Box 11"/>
          <p:cNvSpPr txBox="1">
            <a:spLocks noChangeArrowheads="1"/>
          </p:cNvSpPr>
          <p:nvPr/>
        </p:nvSpPr>
        <p:spPr bwMode="auto">
          <a:xfrm>
            <a:off x="5403850" y="1257300"/>
            <a:ext cx="212725" cy="165100"/>
          </a:xfrm>
          <a:prstGeom prst="rect">
            <a:avLst/>
          </a:prstGeom>
          <a:noFill/>
          <a:ln w="9525">
            <a:noFill/>
            <a:miter lim="800000"/>
            <a:headEnd/>
            <a:tailEnd/>
          </a:ln>
          <a:effectLst/>
        </p:spPr>
        <p:txBody>
          <a:bodyPr lIns="0" tIns="0" rIns="0" bIns="0">
            <a:spAutoFit/>
          </a:bodyPr>
          <a:lstStyle/>
          <a:p>
            <a:pPr algn="l">
              <a:lnSpc>
                <a:spcPct val="90000"/>
              </a:lnSpc>
            </a:pPr>
            <a:r>
              <a:rPr kumimoji="0" lang="en-US" sz="1200" b="1">
                <a:ea typeface="ヒラギノ角ゴ Pro W3" pitchFamily="48" charset="-128"/>
              </a:rPr>
              <a:t>H</a:t>
            </a:r>
            <a:r>
              <a:rPr kumimoji="0" lang="en-US" sz="1200" b="1" baseline="30000">
                <a:ea typeface="ヒラギノ角ゴ Pro W3" pitchFamily="48" charset="-128"/>
              </a:rPr>
              <a:t>+</a:t>
            </a:r>
            <a:endParaRPr kumimoji="0" lang="en-US" sz="1200" b="1">
              <a:solidFill>
                <a:schemeClr val="bg1"/>
              </a:solidFill>
              <a:latin typeface="Times" pitchFamily="18" charset="0"/>
              <a:ea typeface="ヒラギノ角ゴ Pro W3" pitchFamily="48" charset="-128"/>
            </a:endParaRPr>
          </a:p>
        </p:txBody>
      </p:sp>
      <p:sp>
        <p:nvSpPr>
          <p:cNvPr id="357388" name="Text Box 12"/>
          <p:cNvSpPr txBox="1">
            <a:spLocks noChangeArrowheads="1"/>
          </p:cNvSpPr>
          <p:nvPr/>
        </p:nvSpPr>
        <p:spPr bwMode="auto">
          <a:xfrm>
            <a:off x="4240213" y="2146300"/>
            <a:ext cx="393700" cy="165100"/>
          </a:xfrm>
          <a:prstGeom prst="rect">
            <a:avLst/>
          </a:prstGeom>
          <a:noFill/>
          <a:ln w="9525">
            <a:noFill/>
            <a:miter lim="800000"/>
            <a:headEnd/>
            <a:tailEnd/>
          </a:ln>
          <a:effectLst/>
        </p:spPr>
        <p:txBody>
          <a:bodyPr lIns="0" tIns="0" rIns="0" bIns="0">
            <a:spAutoFit/>
          </a:bodyPr>
          <a:lstStyle/>
          <a:p>
            <a:pPr algn="l">
              <a:lnSpc>
                <a:spcPct val="90000"/>
              </a:lnSpc>
            </a:pPr>
            <a:r>
              <a:rPr kumimoji="0" lang="en-US" sz="1200" b="1">
                <a:ea typeface="ヒラギノ角ゴ Pro W3" pitchFamily="48" charset="-128"/>
              </a:rPr>
              <a:t>Cyt </a:t>
            </a:r>
            <a:r>
              <a:rPr kumimoji="0" lang="en-US" sz="1200" b="1" i="1">
                <a:ea typeface="ヒラギノ角ゴ Pro W3" pitchFamily="48" charset="-128"/>
              </a:rPr>
              <a:t>c</a:t>
            </a:r>
            <a:endParaRPr kumimoji="0" lang="en-US" sz="1200" b="1">
              <a:solidFill>
                <a:schemeClr val="bg1"/>
              </a:solidFill>
              <a:latin typeface="Times" pitchFamily="18" charset="0"/>
              <a:ea typeface="ヒラギノ角ゴ Pro W3" pitchFamily="48" charset="-128"/>
            </a:endParaRPr>
          </a:p>
        </p:txBody>
      </p:sp>
      <p:sp>
        <p:nvSpPr>
          <p:cNvPr id="357389" name="Line 13"/>
          <p:cNvSpPr>
            <a:spLocks noChangeShapeType="1"/>
          </p:cNvSpPr>
          <p:nvPr/>
        </p:nvSpPr>
        <p:spPr bwMode="auto">
          <a:xfrm>
            <a:off x="1071563" y="2582863"/>
            <a:ext cx="596900" cy="363537"/>
          </a:xfrm>
          <a:prstGeom prst="line">
            <a:avLst/>
          </a:prstGeom>
          <a:noFill/>
          <a:ln w="25400">
            <a:solidFill>
              <a:schemeClr val="tx1"/>
            </a:solidFill>
            <a:round/>
            <a:headEnd/>
            <a:tailEnd/>
          </a:ln>
          <a:effectLst/>
        </p:spPr>
        <p:txBody>
          <a:bodyPr wrap="none" anchor="ctr"/>
          <a:lstStyle/>
          <a:p>
            <a:endParaRPr lang="en-US"/>
          </a:p>
        </p:txBody>
      </p:sp>
      <p:sp>
        <p:nvSpPr>
          <p:cNvPr id="357390" name="Text Box 14"/>
          <p:cNvSpPr txBox="1">
            <a:spLocks noChangeArrowheads="1"/>
          </p:cNvSpPr>
          <p:nvPr/>
        </p:nvSpPr>
        <p:spPr bwMode="auto">
          <a:xfrm>
            <a:off x="2771775" y="2952750"/>
            <a:ext cx="152400" cy="165100"/>
          </a:xfrm>
          <a:prstGeom prst="rect">
            <a:avLst/>
          </a:prstGeom>
          <a:noFill/>
          <a:ln w="9525">
            <a:noFill/>
            <a:miter lim="800000"/>
            <a:headEnd/>
            <a:tailEnd/>
          </a:ln>
          <a:effectLst/>
        </p:spPr>
        <p:txBody>
          <a:bodyPr lIns="0" tIns="0" rIns="0" bIns="0">
            <a:spAutoFit/>
          </a:bodyPr>
          <a:lstStyle/>
          <a:p>
            <a:pPr algn="l">
              <a:lnSpc>
                <a:spcPct val="90000"/>
              </a:lnSpc>
            </a:pPr>
            <a:r>
              <a:rPr kumimoji="0" lang="en-US" sz="1200" b="1">
                <a:ea typeface="ヒラギノ角ゴ Pro W3" pitchFamily="48" charset="-128"/>
              </a:rPr>
              <a:t>Q</a:t>
            </a:r>
            <a:endParaRPr kumimoji="0" lang="en-US" sz="1200" b="1">
              <a:solidFill>
                <a:schemeClr val="bg1"/>
              </a:solidFill>
              <a:latin typeface="Times" pitchFamily="18" charset="0"/>
              <a:ea typeface="ヒラギノ角ゴ Pro W3" pitchFamily="48" charset="-128"/>
            </a:endParaRPr>
          </a:p>
        </p:txBody>
      </p:sp>
      <p:sp>
        <p:nvSpPr>
          <p:cNvPr id="357391" name="Text Box 15"/>
          <p:cNvSpPr txBox="1">
            <a:spLocks noChangeArrowheads="1"/>
          </p:cNvSpPr>
          <p:nvPr/>
        </p:nvSpPr>
        <p:spPr bwMode="auto">
          <a:xfrm>
            <a:off x="1690688" y="3240088"/>
            <a:ext cx="68262" cy="165100"/>
          </a:xfrm>
          <a:prstGeom prst="rect">
            <a:avLst/>
          </a:prstGeom>
          <a:noFill/>
          <a:ln w="9525">
            <a:noFill/>
            <a:miter lim="800000"/>
            <a:headEnd/>
            <a:tailEnd/>
          </a:ln>
          <a:effectLst/>
        </p:spPr>
        <p:txBody>
          <a:bodyPr lIns="0" tIns="0" rIns="0" bIns="0">
            <a:spAutoFit/>
          </a:bodyPr>
          <a:lstStyle/>
          <a:p>
            <a:pPr algn="l">
              <a:lnSpc>
                <a:spcPct val="90000"/>
              </a:lnSpc>
            </a:pPr>
            <a:r>
              <a:rPr kumimoji="0" lang="en-US" sz="1200" b="1">
                <a:ea typeface="ヒラギノ角ゴ Pro W3" pitchFamily="48" charset="-128"/>
                <a:sym typeface="Symbol" pitchFamily="18" charset="2"/>
              </a:rPr>
              <a:t></a:t>
            </a:r>
            <a:endParaRPr kumimoji="0" lang="en-US" sz="1200" b="1">
              <a:solidFill>
                <a:schemeClr val="bg1"/>
              </a:solidFill>
              <a:latin typeface="Times" pitchFamily="18" charset="0"/>
              <a:ea typeface="ヒラギノ角ゴ Pro W3" pitchFamily="48" charset="-128"/>
            </a:endParaRPr>
          </a:p>
        </p:txBody>
      </p:sp>
      <p:sp>
        <p:nvSpPr>
          <p:cNvPr id="357392" name="Text Box 16"/>
          <p:cNvSpPr txBox="1">
            <a:spLocks noChangeArrowheads="1"/>
          </p:cNvSpPr>
          <p:nvPr/>
        </p:nvSpPr>
        <p:spPr bwMode="auto">
          <a:xfrm>
            <a:off x="2540000" y="3605213"/>
            <a:ext cx="134938" cy="165100"/>
          </a:xfrm>
          <a:prstGeom prst="rect">
            <a:avLst/>
          </a:prstGeom>
          <a:noFill/>
          <a:ln w="9525">
            <a:noFill/>
            <a:miter lim="800000"/>
            <a:headEnd/>
            <a:tailEnd/>
          </a:ln>
          <a:effectLst/>
        </p:spPr>
        <p:txBody>
          <a:bodyPr lIns="0" tIns="0" rIns="0" bIns="0">
            <a:spAutoFit/>
          </a:bodyPr>
          <a:lstStyle/>
          <a:p>
            <a:pPr algn="l">
              <a:lnSpc>
                <a:spcPct val="90000"/>
              </a:lnSpc>
            </a:pPr>
            <a:r>
              <a:rPr kumimoji="0" lang="en-US" sz="1200" b="1">
                <a:ea typeface="ヒラギノ角ゴ Pro W3" pitchFamily="48" charset="-128"/>
                <a:sym typeface="Symbol" pitchFamily="18" charset="2"/>
              </a:rPr>
              <a:t></a:t>
            </a:r>
            <a:endParaRPr kumimoji="0" lang="en-US" sz="1200" b="1">
              <a:solidFill>
                <a:schemeClr val="bg1"/>
              </a:solidFill>
              <a:latin typeface="Times" pitchFamily="18" charset="0"/>
              <a:ea typeface="ヒラギノ角ゴ Pro W3" pitchFamily="48" charset="-128"/>
            </a:endParaRPr>
          </a:p>
        </p:txBody>
      </p:sp>
      <p:sp>
        <p:nvSpPr>
          <p:cNvPr id="357393" name="Text Box 17"/>
          <p:cNvSpPr txBox="1">
            <a:spLocks noChangeArrowheads="1"/>
          </p:cNvSpPr>
          <p:nvPr/>
        </p:nvSpPr>
        <p:spPr bwMode="auto">
          <a:xfrm>
            <a:off x="3357563" y="3168650"/>
            <a:ext cx="177800" cy="165100"/>
          </a:xfrm>
          <a:prstGeom prst="rect">
            <a:avLst/>
          </a:prstGeom>
          <a:noFill/>
          <a:ln w="9525">
            <a:noFill/>
            <a:miter lim="800000"/>
            <a:headEnd/>
            <a:tailEnd/>
          </a:ln>
          <a:effectLst/>
        </p:spPr>
        <p:txBody>
          <a:bodyPr lIns="0" tIns="0" rIns="0" bIns="0">
            <a:spAutoFit/>
          </a:bodyPr>
          <a:lstStyle/>
          <a:p>
            <a:pPr algn="l">
              <a:lnSpc>
                <a:spcPct val="90000"/>
              </a:lnSpc>
            </a:pPr>
            <a:r>
              <a:rPr kumimoji="0" lang="en-US" sz="1200" b="1">
                <a:ea typeface="ヒラギノ角ゴ Pro W3" pitchFamily="48" charset="-128"/>
                <a:sym typeface="Symbol" pitchFamily="18" charset="2"/>
              </a:rPr>
              <a:t></a:t>
            </a:r>
            <a:endParaRPr kumimoji="0" lang="en-US" sz="1200" b="1">
              <a:solidFill>
                <a:schemeClr val="bg1"/>
              </a:solidFill>
              <a:latin typeface="Times" pitchFamily="18" charset="0"/>
              <a:ea typeface="ヒラギノ角ゴ Pro W3" pitchFamily="48" charset="-128"/>
            </a:endParaRPr>
          </a:p>
        </p:txBody>
      </p:sp>
      <p:sp>
        <p:nvSpPr>
          <p:cNvPr id="357394" name="Text Box 18"/>
          <p:cNvSpPr txBox="1">
            <a:spLocks noChangeArrowheads="1"/>
          </p:cNvSpPr>
          <p:nvPr/>
        </p:nvSpPr>
        <p:spPr bwMode="auto">
          <a:xfrm>
            <a:off x="5056188" y="2824163"/>
            <a:ext cx="177800" cy="165100"/>
          </a:xfrm>
          <a:prstGeom prst="rect">
            <a:avLst/>
          </a:prstGeom>
          <a:noFill/>
          <a:ln w="9525">
            <a:noFill/>
            <a:miter lim="800000"/>
            <a:headEnd/>
            <a:tailEnd/>
          </a:ln>
          <a:effectLst/>
        </p:spPr>
        <p:txBody>
          <a:bodyPr lIns="0" tIns="0" rIns="0" bIns="0">
            <a:spAutoFit/>
          </a:bodyPr>
          <a:lstStyle/>
          <a:p>
            <a:pPr algn="l">
              <a:lnSpc>
                <a:spcPct val="90000"/>
              </a:lnSpc>
            </a:pPr>
            <a:r>
              <a:rPr kumimoji="0" lang="en-US" sz="1200" b="1">
                <a:ea typeface="ヒラギノ角ゴ Pro W3" pitchFamily="48" charset="-128"/>
                <a:sym typeface="Symbol" pitchFamily="18" charset="2"/>
              </a:rPr>
              <a:t></a:t>
            </a:r>
            <a:r>
              <a:rPr kumimoji="0" lang="en-US" sz="1200" b="1">
                <a:latin typeface="Times" pitchFamily="18" charset="0"/>
                <a:ea typeface="ヒラギノ角ゴ Pro W3" pitchFamily="48" charset="-128"/>
              </a:rPr>
              <a:t>V</a:t>
            </a:r>
            <a:endParaRPr kumimoji="0" lang="en-US" sz="1200" b="1">
              <a:solidFill>
                <a:schemeClr val="bg1"/>
              </a:solidFill>
              <a:latin typeface="Times" pitchFamily="18" charset="0"/>
              <a:ea typeface="ヒラギノ角ゴ Pro W3" pitchFamily="48" charset="-128"/>
            </a:endParaRPr>
          </a:p>
        </p:txBody>
      </p:sp>
      <p:sp>
        <p:nvSpPr>
          <p:cNvPr id="357395" name="Text Box 19"/>
          <p:cNvSpPr txBox="1">
            <a:spLocks noChangeArrowheads="1"/>
          </p:cNvSpPr>
          <p:nvPr/>
        </p:nvSpPr>
        <p:spPr bwMode="auto">
          <a:xfrm>
            <a:off x="2489200" y="3835400"/>
            <a:ext cx="495300" cy="165100"/>
          </a:xfrm>
          <a:prstGeom prst="rect">
            <a:avLst/>
          </a:prstGeom>
          <a:noFill/>
          <a:ln w="9525">
            <a:noFill/>
            <a:miter lim="800000"/>
            <a:headEnd/>
            <a:tailEnd/>
          </a:ln>
          <a:effectLst/>
        </p:spPr>
        <p:txBody>
          <a:bodyPr lIns="0" tIns="0" rIns="0" bIns="0">
            <a:spAutoFit/>
          </a:bodyPr>
          <a:lstStyle/>
          <a:p>
            <a:pPr algn="l">
              <a:lnSpc>
                <a:spcPct val="90000"/>
              </a:lnSpc>
            </a:pPr>
            <a:r>
              <a:rPr kumimoji="0" lang="en-US" sz="1200" b="1">
                <a:ea typeface="ヒラギノ角ゴ Pro W3" pitchFamily="48" charset="-128"/>
                <a:sym typeface="Symbol" pitchFamily="18" charset="2"/>
              </a:rPr>
              <a:t>FADH</a:t>
            </a:r>
            <a:r>
              <a:rPr kumimoji="0" lang="en-US" sz="1200" b="1" baseline="-25000">
                <a:ea typeface="ヒラギノ角ゴ Pro W3" pitchFamily="48" charset="-128"/>
              </a:rPr>
              <a:t>2</a:t>
            </a:r>
            <a:endParaRPr kumimoji="0" lang="en-US" sz="1200" b="1">
              <a:solidFill>
                <a:schemeClr val="bg1"/>
              </a:solidFill>
              <a:latin typeface="Times" pitchFamily="18" charset="0"/>
              <a:ea typeface="ヒラギノ角ゴ Pro W3" pitchFamily="48" charset="-128"/>
            </a:endParaRPr>
          </a:p>
        </p:txBody>
      </p:sp>
      <p:sp>
        <p:nvSpPr>
          <p:cNvPr id="357396" name="Text Box 20"/>
          <p:cNvSpPr txBox="1">
            <a:spLocks noChangeArrowheads="1"/>
          </p:cNvSpPr>
          <p:nvPr/>
        </p:nvSpPr>
        <p:spPr bwMode="auto">
          <a:xfrm>
            <a:off x="3136900" y="3916363"/>
            <a:ext cx="317500" cy="165100"/>
          </a:xfrm>
          <a:prstGeom prst="rect">
            <a:avLst/>
          </a:prstGeom>
          <a:noFill/>
          <a:ln w="9525">
            <a:noFill/>
            <a:miter lim="800000"/>
            <a:headEnd/>
            <a:tailEnd/>
          </a:ln>
          <a:effectLst/>
        </p:spPr>
        <p:txBody>
          <a:bodyPr lIns="0" tIns="0" rIns="0" bIns="0">
            <a:spAutoFit/>
          </a:bodyPr>
          <a:lstStyle/>
          <a:p>
            <a:pPr algn="l">
              <a:lnSpc>
                <a:spcPct val="90000"/>
              </a:lnSpc>
            </a:pPr>
            <a:r>
              <a:rPr kumimoji="0" lang="en-US" sz="1200" b="1">
                <a:ea typeface="ヒラギノ角ゴ Pro W3" pitchFamily="48" charset="-128"/>
                <a:sym typeface="Symbol" pitchFamily="18" charset="2"/>
              </a:rPr>
              <a:t>FAD</a:t>
            </a:r>
            <a:endParaRPr kumimoji="0" lang="en-US" sz="1200" b="1">
              <a:solidFill>
                <a:schemeClr val="bg1"/>
              </a:solidFill>
              <a:latin typeface="Times" pitchFamily="18" charset="0"/>
              <a:ea typeface="ヒラギノ角ゴ Pro W3" pitchFamily="48" charset="-128"/>
            </a:endParaRPr>
          </a:p>
        </p:txBody>
      </p:sp>
      <p:sp>
        <p:nvSpPr>
          <p:cNvPr id="357397" name="Text Box 21"/>
          <p:cNvSpPr txBox="1">
            <a:spLocks noChangeArrowheads="1"/>
          </p:cNvSpPr>
          <p:nvPr/>
        </p:nvSpPr>
        <p:spPr bwMode="auto">
          <a:xfrm>
            <a:off x="2265363" y="4200525"/>
            <a:ext cx="392112" cy="165100"/>
          </a:xfrm>
          <a:prstGeom prst="rect">
            <a:avLst/>
          </a:prstGeom>
          <a:noFill/>
          <a:ln w="9525">
            <a:noFill/>
            <a:miter lim="800000"/>
            <a:headEnd/>
            <a:tailEnd/>
          </a:ln>
          <a:effectLst/>
        </p:spPr>
        <p:txBody>
          <a:bodyPr lIns="0" tIns="0" rIns="0" bIns="0">
            <a:spAutoFit/>
          </a:bodyPr>
          <a:lstStyle/>
          <a:p>
            <a:pPr algn="l">
              <a:lnSpc>
                <a:spcPct val="90000"/>
              </a:lnSpc>
            </a:pPr>
            <a:r>
              <a:rPr kumimoji="0" lang="en-US" sz="1200" b="1">
                <a:ea typeface="ヒラギノ角ゴ Pro W3" pitchFamily="48" charset="-128"/>
                <a:sym typeface="Symbol" pitchFamily="18" charset="2"/>
              </a:rPr>
              <a:t>NAD</a:t>
            </a:r>
            <a:r>
              <a:rPr kumimoji="0" lang="en-US" sz="1200" b="1" baseline="30000">
                <a:ea typeface="ヒラギノ角ゴ Pro W3" pitchFamily="48" charset="-128"/>
              </a:rPr>
              <a:t>+</a:t>
            </a:r>
            <a:endParaRPr kumimoji="0" lang="en-US" sz="1200" b="1">
              <a:solidFill>
                <a:schemeClr val="bg1"/>
              </a:solidFill>
              <a:latin typeface="Times" pitchFamily="18" charset="0"/>
              <a:ea typeface="ヒラギノ角ゴ Pro W3" pitchFamily="48" charset="-128"/>
            </a:endParaRPr>
          </a:p>
        </p:txBody>
      </p:sp>
      <p:sp>
        <p:nvSpPr>
          <p:cNvPr id="357398" name="Text Box 22"/>
          <p:cNvSpPr txBox="1">
            <a:spLocks noChangeArrowheads="1"/>
          </p:cNvSpPr>
          <p:nvPr/>
        </p:nvSpPr>
        <p:spPr bwMode="auto">
          <a:xfrm>
            <a:off x="966788" y="4243388"/>
            <a:ext cx="439737" cy="165100"/>
          </a:xfrm>
          <a:prstGeom prst="rect">
            <a:avLst/>
          </a:prstGeom>
          <a:noFill/>
          <a:ln w="9525">
            <a:noFill/>
            <a:miter lim="800000"/>
            <a:headEnd/>
            <a:tailEnd/>
          </a:ln>
          <a:effectLst/>
        </p:spPr>
        <p:txBody>
          <a:bodyPr lIns="0" tIns="0" rIns="0" bIns="0">
            <a:spAutoFit/>
          </a:bodyPr>
          <a:lstStyle/>
          <a:p>
            <a:pPr algn="l">
              <a:lnSpc>
                <a:spcPct val="90000"/>
              </a:lnSpc>
            </a:pPr>
            <a:r>
              <a:rPr kumimoji="0" lang="en-US" sz="1200" b="1">
                <a:ea typeface="ヒラギノ角ゴ Pro W3" pitchFamily="48" charset="-128"/>
                <a:sym typeface="Symbol" pitchFamily="18" charset="2"/>
              </a:rPr>
              <a:t>NADH</a:t>
            </a:r>
            <a:endParaRPr kumimoji="0" lang="en-US" sz="1200" b="1">
              <a:solidFill>
                <a:schemeClr val="bg1"/>
              </a:solidFill>
              <a:latin typeface="Times" pitchFamily="18" charset="0"/>
              <a:ea typeface="ヒラギノ角ゴ Pro W3" pitchFamily="48" charset="-128"/>
            </a:endParaRPr>
          </a:p>
        </p:txBody>
      </p:sp>
      <p:sp>
        <p:nvSpPr>
          <p:cNvPr id="357399" name="Text Box 23"/>
          <p:cNvSpPr txBox="1">
            <a:spLocks noChangeArrowheads="1"/>
          </p:cNvSpPr>
          <p:nvPr/>
        </p:nvSpPr>
        <p:spPr bwMode="auto">
          <a:xfrm>
            <a:off x="696913" y="4479925"/>
            <a:ext cx="1382712" cy="330200"/>
          </a:xfrm>
          <a:prstGeom prst="rect">
            <a:avLst/>
          </a:prstGeom>
          <a:noFill/>
          <a:ln w="9525">
            <a:noFill/>
            <a:miter lim="800000"/>
            <a:headEnd/>
            <a:tailEnd/>
          </a:ln>
          <a:effectLst/>
        </p:spPr>
        <p:txBody>
          <a:bodyPr lIns="0" tIns="0" rIns="0" bIns="0">
            <a:spAutoFit/>
          </a:bodyPr>
          <a:lstStyle/>
          <a:p>
            <a:pPr algn="l">
              <a:lnSpc>
                <a:spcPct val="90000"/>
              </a:lnSpc>
            </a:pPr>
            <a:r>
              <a:rPr kumimoji="0" lang="en-US" sz="1200" b="1">
                <a:ea typeface="ヒラギノ角ゴ Pro W3" pitchFamily="48" charset="-128"/>
                <a:sym typeface="Symbol" pitchFamily="18" charset="2"/>
              </a:rPr>
              <a:t>(carrying electrons</a:t>
            </a:r>
          </a:p>
          <a:p>
            <a:pPr algn="l">
              <a:lnSpc>
                <a:spcPct val="90000"/>
              </a:lnSpc>
            </a:pPr>
            <a:r>
              <a:rPr kumimoji="0" lang="en-US" sz="1200" b="1">
                <a:ea typeface="ヒラギノ角ゴ Pro W3" pitchFamily="48" charset="-128"/>
                <a:sym typeface="Symbol" pitchFamily="18" charset="2"/>
              </a:rPr>
              <a:t>from food)</a:t>
            </a:r>
            <a:endParaRPr kumimoji="0" lang="en-US" sz="1200" b="1">
              <a:solidFill>
                <a:schemeClr val="bg1"/>
              </a:solidFill>
              <a:latin typeface="Times" pitchFamily="18" charset="0"/>
              <a:ea typeface="ヒラギノ角ゴ Pro W3" pitchFamily="48" charset="-128"/>
            </a:endParaRPr>
          </a:p>
        </p:txBody>
      </p:sp>
      <p:sp>
        <p:nvSpPr>
          <p:cNvPr id="357400" name="Text Box 24"/>
          <p:cNvSpPr txBox="1">
            <a:spLocks noChangeArrowheads="1"/>
          </p:cNvSpPr>
          <p:nvPr/>
        </p:nvSpPr>
        <p:spPr bwMode="auto">
          <a:xfrm>
            <a:off x="2990850" y="5118100"/>
            <a:ext cx="1781175" cy="165100"/>
          </a:xfrm>
          <a:prstGeom prst="rect">
            <a:avLst/>
          </a:prstGeom>
          <a:noFill/>
          <a:ln w="9525">
            <a:noFill/>
            <a:miter lim="800000"/>
            <a:headEnd/>
            <a:tailEnd/>
          </a:ln>
          <a:effectLst/>
        </p:spPr>
        <p:txBody>
          <a:bodyPr lIns="0" tIns="0" rIns="0" bIns="0">
            <a:spAutoFit/>
          </a:bodyPr>
          <a:lstStyle/>
          <a:p>
            <a:pPr algn="l">
              <a:lnSpc>
                <a:spcPct val="90000"/>
              </a:lnSpc>
            </a:pPr>
            <a:r>
              <a:rPr kumimoji="0" lang="en-US" sz="1200" b="1">
                <a:ea typeface="ヒラギノ角ゴ Pro W3" pitchFamily="48" charset="-128"/>
                <a:sym typeface="Symbol" pitchFamily="18" charset="2"/>
              </a:rPr>
              <a:t>Electron transport chain</a:t>
            </a:r>
            <a:endParaRPr kumimoji="0" lang="en-US" sz="1200" b="1">
              <a:solidFill>
                <a:schemeClr val="bg1"/>
              </a:solidFill>
              <a:latin typeface="Times" pitchFamily="18" charset="0"/>
              <a:ea typeface="ヒラギノ角ゴ Pro W3" pitchFamily="48" charset="-128"/>
            </a:endParaRPr>
          </a:p>
        </p:txBody>
      </p:sp>
      <p:sp>
        <p:nvSpPr>
          <p:cNvPr id="357401" name="Text Box 25"/>
          <p:cNvSpPr txBox="1">
            <a:spLocks noChangeArrowheads="1"/>
          </p:cNvSpPr>
          <p:nvPr/>
        </p:nvSpPr>
        <p:spPr bwMode="auto">
          <a:xfrm>
            <a:off x="4364038" y="3743325"/>
            <a:ext cx="922337" cy="165100"/>
          </a:xfrm>
          <a:prstGeom prst="rect">
            <a:avLst/>
          </a:prstGeom>
          <a:noFill/>
          <a:ln w="9525">
            <a:noFill/>
            <a:miter lim="800000"/>
            <a:headEnd/>
            <a:tailEnd/>
          </a:ln>
          <a:effectLst/>
        </p:spPr>
        <p:txBody>
          <a:bodyPr lIns="0" tIns="0" rIns="0" bIns="0">
            <a:spAutoFit/>
          </a:bodyPr>
          <a:lstStyle/>
          <a:p>
            <a:pPr algn="l">
              <a:lnSpc>
                <a:spcPct val="90000"/>
              </a:lnSpc>
            </a:pPr>
            <a:r>
              <a:rPr kumimoji="0" lang="en-US" sz="1200" b="1">
                <a:ea typeface="ヒラギノ角ゴ Pro W3" pitchFamily="48" charset="-128"/>
                <a:sym typeface="Symbol" pitchFamily="18" charset="2"/>
              </a:rPr>
              <a:t>2 H</a:t>
            </a:r>
            <a:r>
              <a:rPr kumimoji="0" lang="en-US" sz="1200" b="1" baseline="30000">
                <a:ea typeface="ヒラギノ角ゴ Pro W3" pitchFamily="48" charset="-128"/>
              </a:rPr>
              <a:t>+</a:t>
            </a:r>
            <a:r>
              <a:rPr kumimoji="0" lang="en-US" sz="1200" b="1">
                <a:ea typeface="ヒラギノ角ゴ Pro W3" pitchFamily="48" charset="-128"/>
                <a:sym typeface="Symbol" pitchFamily="18" charset="2"/>
              </a:rPr>
              <a:t> + </a:t>
            </a:r>
            <a:r>
              <a:rPr kumimoji="0" lang="en-US" sz="1000" b="1" baseline="30000">
                <a:ea typeface="ヒラギノ角ゴ Pro W3" pitchFamily="48" charset="-128"/>
              </a:rPr>
              <a:t>1</a:t>
            </a:r>
            <a:r>
              <a:rPr kumimoji="0" lang="en-US" sz="1000" b="1">
                <a:ea typeface="ヒラギノ角ゴ Pro W3" pitchFamily="48" charset="-128"/>
                <a:sym typeface="Symbol" pitchFamily="18" charset="2"/>
              </a:rPr>
              <a:t>/</a:t>
            </a:r>
            <a:r>
              <a:rPr kumimoji="0" lang="en-US" sz="1000" b="1" baseline="-25000">
                <a:ea typeface="ヒラギノ角ゴ Pro W3" pitchFamily="48" charset="-128"/>
              </a:rPr>
              <a:t>2</a:t>
            </a:r>
            <a:r>
              <a:rPr kumimoji="0" lang="en-US" sz="1200" b="1">
                <a:ea typeface="ヒラギノ角ゴ Pro W3" pitchFamily="48" charset="-128"/>
                <a:sym typeface="Symbol" pitchFamily="18" charset="2"/>
              </a:rPr>
              <a:t>O</a:t>
            </a:r>
            <a:r>
              <a:rPr kumimoji="0" lang="en-US" sz="1200" b="1" baseline="-25000">
                <a:ea typeface="ヒラギノ角ゴ Pro W3" pitchFamily="48" charset="-128"/>
              </a:rPr>
              <a:t>2</a:t>
            </a:r>
            <a:endParaRPr kumimoji="0" lang="en-US" sz="1200" b="1">
              <a:solidFill>
                <a:schemeClr val="bg1"/>
              </a:solidFill>
              <a:latin typeface="Times" pitchFamily="18" charset="0"/>
              <a:ea typeface="ヒラギノ角ゴ Pro W3" pitchFamily="48" charset="-128"/>
            </a:endParaRPr>
          </a:p>
        </p:txBody>
      </p:sp>
      <p:sp>
        <p:nvSpPr>
          <p:cNvPr id="357402" name="Text Box 26"/>
          <p:cNvSpPr txBox="1">
            <a:spLocks noChangeArrowheads="1"/>
          </p:cNvSpPr>
          <p:nvPr/>
        </p:nvSpPr>
        <p:spPr bwMode="auto">
          <a:xfrm>
            <a:off x="5961063" y="3727450"/>
            <a:ext cx="317500" cy="182563"/>
          </a:xfrm>
          <a:prstGeom prst="rect">
            <a:avLst/>
          </a:prstGeom>
          <a:noFill/>
          <a:ln w="9525">
            <a:noFill/>
            <a:miter lim="800000"/>
            <a:headEnd/>
            <a:tailEnd/>
          </a:ln>
          <a:effectLst/>
        </p:spPr>
        <p:txBody>
          <a:bodyPr lIns="0" tIns="0" rIns="0" bIns="0">
            <a:spAutoFit/>
          </a:bodyPr>
          <a:lstStyle/>
          <a:p>
            <a:pPr algn="l"/>
            <a:r>
              <a:rPr kumimoji="0" lang="en-US" sz="1200" b="1"/>
              <a:t>H</a:t>
            </a:r>
            <a:r>
              <a:rPr kumimoji="0" lang="en-US" sz="1200" b="1" baseline="-25000"/>
              <a:t>2</a:t>
            </a:r>
            <a:r>
              <a:rPr kumimoji="0" lang="en-US" sz="1200" b="1"/>
              <a:t>O</a:t>
            </a:r>
            <a:endParaRPr kumimoji="0" lang="en-US" sz="1200" b="1">
              <a:solidFill>
                <a:schemeClr val="bg1"/>
              </a:solidFill>
              <a:latin typeface="Times" pitchFamily="18" charset="0"/>
            </a:endParaRPr>
          </a:p>
        </p:txBody>
      </p:sp>
      <p:sp>
        <p:nvSpPr>
          <p:cNvPr id="357403" name="Text Box 27"/>
          <p:cNvSpPr txBox="1">
            <a:spLocks noChangeArrowheads="1"/>
          </p:cNvSpPr>
          <p:nvPr/>
        </p:nvSpPr>
        <p:spPr bwMode="auto">
          <a:xfrm>
            <a:off x="6280150" y="4297363"/>
            <a:ext cx="474663" cy="182562"/>
          </a:xfrm>
          <a:prstGeom prst="rect">
            <a:avLst/>
          </a:prstGeom>
          <a:noFill/>
          <a:ln w="9525">
            <a:noFill/>
            <a:miter lim="800000"/>
            <a:headEnd/>
            <a:tailEnd/>
          </a:ln>
          <a:effectLst/>
        </p:spPr>
        <p:txBody>
          <a:bodyPr lIns="0" tIns="0" rIns="0" bIns="0">
            <a:spAutoFit/>
          </a:bodyPr>
          <a:lstStyle/>
          <a:p>
            <a:pPr algn="l"/>
            <a:r>
              <a:rPr kumimoji="0" lang="en-US" sz="1200" b="1"/>
              <a:t>ADP +</a:t>
            </a:r>
            <a:endParaRPr kumimoji="0" lang="en-US" sz="1200" b="1">
              <a:solidFill>
                <a:schemeClr val="bg1"/>
              </a:solidFill>
              <a:latin typeface="Times" pitchFamily="18" charset="0"/>
            </a:endParaRPr>
          </a:p>
        </p:txBody>
      </p:sp>
      <p:sp>
        <p:nvSpPr>
          <p:cNvPr id="357404" name="Text Box 28"/>
          <p:cNvSpPr txBox="1">
            <a:spLocks noChangeArrowheads="1"/>
          </p:cNvSpPr>
          <p:nvPr/>
        </p:nvSpPr>
        <p:spPr bwMode="auto">
          <a:xfrm>
            <a:off x="6811963" y="4313238"/>
            <a:ext cx="88900" cy="168275"/>
          </a:xfrm>
          <a:prstGeom prst="rect">
            <a:avLst/>
          </a:prstGeom>
          <a:noFill/>
          <a:ln w="9525">
            <a:noFill/>
            <a:miter lim="800000"/>
            <a:headEnd/>
            <a:tailEnd/>
          </a:ln>
          <a:effectLst/>
        </p:spPr>
        <p:txBody>
          <a:bodyPr lIns="0" tIns="0" rIns="0" bIns="0">
            <a:spAutoFit/>
          </a:bodyPr>
          <a:lstStyle/>
          <a:p>
            <a:pPr algn="l"/>
            <a:r>
              <a:rPr kumimoji="0" lang="en-US" sz="1100" b="1"/>
              <a:t>P</a:t>
            </a:r>
            <a:endParaRPr kumimoji="0" lang="en-US" sz="1100" b="1">
              <a:solidFill>
                <a:schemeClr val="bg1"/>
              </a:solidFill>
              <a:latin typeface="Times" pitchFamily="18" charset="0"/>
            </a:endParaRPr>
          </a:p>
        </p:txBody>
      </p:sp>
      <p:sp>
        <p:nvSpPr>
          <p:cNvPr id="357405" name="Text Box 29"/>
          <p:cNvSpPr txBox="1">
            <a:spLocks noChangeArrowheads="1"/>
          </p:cNvSpPr>
          <p:nvPr/>
        </p:nvSpPr>
        <p:spPr bwMode="auto">
          <a:xfrm>
            <a:off x="6929438" y="4391025"/>
            <a:ext cx="50800" cy="136525"/>
          </a:xfrm>
          <a:prstGeom prst="rect">
            <a:avLst/>
          </a:prstGeom>
          <a:noFill/>
          <a:ln w="9525">
            <a:noFill/>
            <a:miter lim="800000"/>
            <a:headEnd/>
            <a:tailEnd/>
          </a:ln>
          <a:effectLst/>
        </p:spPr>
        <p:txBody>
          <a:bodyPr lIns="0" tIns="0" rIns="0" bIns="0">
            <a:spAutoFit/>
          </a:bodyPr>
          <a:lstStyle/>
          <a:p>
            <a:pPr algn="l"/>
            <a:r>
              <a:rPr kumimoji="0" lang="en-US" sz="900" b="1"/>
              <a:t>i</a:t>
            </a:r>
            <a:endParaRPr kumimoji="0" lang="en-US" sz="1100" b="1">
              <a:solidFill>
                <a:schemeClr val="bg1"/>
              </a:solidFill>
              <a:latin typeface="Times" pitchFamily="18" charset="0"/>
            </a:endParaRPr>
          </a:p>
        </p:txBody>
      </p:sp>
      <p:sp>
        <p:nvSpPr>
          <p:cNvPr id="357406" name="Text Box 30"/>
          <p:cNvSpPr txBox="1">
            <a:spLocks noChangeArrowheads="1"/>
          </p:cNvSpPr>
          <p:nvPr/>
        </p:nvSpPr>
        <p:spPr bwMode="auto">
          <a:xfrm>
            <a:off x="6858000" y="5110163"/>
            <a:ext cx="1090613" cy="165100"/>
          </a:xfrm>
          <a:prstGeom prst="rect">
            <a:avLst/>
          </a:prstGeom>
          <a:noFill/>
          <a:ln w="9525">
            <a:noFill/>
            <a:miter lim="800000"/>
            <a:headEnd/>
            <a:tailEnd/>
          </a:ln>
          <a:effectLst/>
        </p:spPr>
        <p:txBody>
          <a:bodyPr lIns="0" tIns="0" rIns="0" bIns="0">
            <a:spAutoFit/>
          </a:bodyPr>
          <a:lstStyle/>
          <a:p>
            <a:pPr algn="l">
              <a:lnSpc>
                <a:spcPct val="90000"/>
              </a:lnSpc>
            </a:pPr>
            <a:r>
              <a:rPr kumimoji="0" lang="en-US" sz="1200" b="1">
                <a:ea typeface="ヒラギノ角ゴ Pro W3" pitchFamily="48" charset="-128"/>
                <a:sym typeface="Symbol" pitchFamily="18" charset="2"/>
              </a:rPr>
              <a:t>Chemiosmosis</a:t>
            </a:r>
            <a:endParaRPr kumimoji="0" lang="en-US" sz="1200" b="1">
              <a:solidFill>
                <a:schemeClr val="bg1"/>
              </a:solidFill>
              <a:latin typeface="Times" pitchFamily="18" charset="0"/>
              <a:ea typeface="ヒラギノ角ゴ Pro W3" pitchFamily="48" charset="-128"/>
            </a:endParaRPr>
          </a:p>
        </p:txBody>
      </p:sp>
      <p:sp>
        <p:nvSpPr>
          <p:cNvPr id="357407" name="Text Box 31"/>
          <p:cNvSpPr txBox="1">
            <a:spLocks noChangeArrowheads="1"/>
          </p:cNvSpPr>
          <p:nvPr/>
        </p:nvSpPr>
        <p:spPr bwMode="auto">
          <a:xfrm>
            <a:off x="4000500" y="5776913"/>
            <a:ext cx="1941513" cy="165100"/>
          </a:xfrm>
          <a:prstGeom prst="rect">
            <a:avLst/>
          </a:prstGeom>
          <a:noFill/>
          <a:ln w="9525">
            <a:noFill/>
            <a:miter lim="800000"/>
            <a:headEnd/>
            <a:tailEnd/>
          </a:ln>
          <a:effectLst/>
        </p:spPr>
        <p:txBody>
          <a:bodyPr lIns="0" tIns="0" rIns="0" bIns="0">
            <a:spAutoFit/>
          </a:bodyPr>
          <a:lstStyle/>
          <a:p>
            <a:pPr algn="l">
              <a:lnSpc>
                <a:spcPct val="90000"/>
              </a:lnSpc>
            </a:pPr>
            <a:r>
              <a:rPr kumimoji="0" lang="en-US" sz="1200" b="1">
                <a:ea typeface="ヒラギノ角ゴ Pro W3" pitchFamily="48" charset="-128"/>
                <a:sym typeface="Symbol" pitchFamily="18" charset="2"/>
              </a:rPr>
              <a:t>Oxidative phosphorylation</a:t>
            </a:r>
            <a:endParaRPr kumimoji="0" lang="en-US" sz="1200" b="1">
              <a:solidFill>
                <a:schemeClr val="bg1"/>
              </a:solidFill>
              <a:latin typeface="Times" pitchFamily="18" charset="0"/>
              <a:ea typeface="ヒラギノ角ゴ Pro W3" pitchFamily="48" charset="-128"/>
            </a:endParaRPr>
          </a:p>
        </p:txBody>
      </p:sp>
      <p:sp>
        <p:nvSpPr>
          <p:cNvPr id="357408" name="Text Box 32"/>
          <p:cNvSpPr txBox="1">
            <a:spLocks noChangeArrowheads="1"/>
          </p:cNvSpPr>
          <p:nvPr/>
        </p:nvSpPr>
        <p:spPr bwMode="auto">
          <a:xfrm>
            <a:off x="7277100" y="1987550"/>
            <a:ext cx="212725" cy="165100"/>
          </a:xfrm>
          <a:prstGeom prst="rect">
            <a:avLst/>
          </a:prstGeom>
          <a:noFill/>
          <a:ln w="9525">
            <a:noFill/>
            <a:miter lim="800000"/>
            <a:headEnd/>
            <a:tailEnd/>
          </a:ln>
          <a:effectLst/>
        </p:spPr>
        <p:txBody>
          <a:bodyPr lIns="0" tIns="0" rIns="0" bIns="0">
            <a:spAutoFit/>
          </a:bodyPr>
          <a:lstStyle/>
          <a:p>
            <a:pPr algn="l">
              <a:lnSpc>
                <a:spcPct val="90000"/>
              </a:lnSpc>
            </a:pPr>
            <a:r>
              <a:rPr kumimoji="0" lang="en-US" sz="1200" b="1">
                <a:ea typeface="ヒラギノ角ゴ Pro W3" pitchFamily="48" charset="-128"/>
              </a:rPr>
              <a:t>H</a:t>
            </a:r>
            <a:r>
              <a:rPr kumimoji="0" lang="en-US" sz="1200" b="1" baseline="30000">
                <a:ea typeface="ヒラギノ角ゴ Pro W3" pitchFamily="48" charset="-128"/>
              </a:rPr>
              <a:t>+</a:t>
            </a:r>
            <a:endParaRPr kumimoji="0" lang="en-US" sz="1200" b="1">
              <a:solidFill>
                <a:schemeClr val="bg1"/>
              </a:solidFill>
              <a:latin typeface="Times" pitchFamily="18" charset="0"/>
              <a:ea typeface="ヒラギノ角ゴ Pro W3" pitchFamily="48" charset="-128"/>
            </a:endParaRPr>
          </a:p>
        </p:txBody>
      </p:sp>
      <p:sp>
        <p:nvSpPr>
          <p:cNvPr id="357409" name="Text Box 33"/>
          <p:cNvSpPr txBox="1">
            <a:spLocks noChangeArrowheads="1"/>
          </p:cNvSpPr>
          <p:nvPr/>
        </p:nvSpPr>
        <p:spPr bwMode="auto">
          <a:xfrm>
            <a:off x="7277100" y="4762500"/>
            <a:ext cx="212725" cy="165100"/>
          </a:xfrm>
          <a:prstGeom prst="rect">
            <a:avLst/>
          </a:prstGeom>
          <a:noFill/>
          <a:ln w="9525">
            <a:noFill/>
            <a:miter lim="800000"/>
            <a:headEnd/>
            <a:tailEnd/>
          </a:ln>
          <a:effectLst/>
        </p:spPr>
        <p:txBody>
          <a:bodyPr lIns="0" tIns="0" rIns="0" bIns="0">
            <a:spAutoFit/>
          </a:bodyPr>
          <a:lstStyle/>
          <a:p>
            <a:pPr algn="l">
              <a:lnSpc>
                <a:spcPct val="90000"/>
              </a:lnSpc>
            </a:pPr>
            <a:r>
              <a:rPr kumimoji="0" lang="en-US" sz="1200" b="1">
                <a:ea typeface="ヒラギノ角ゴ Pro W3" pitchFamily="48" charset="-128"/>
              </a:rPr>
              <a:t>H</a:t>
            </a:r>
            <a:r>
              <a:rPr kumimoji="0" lang="en-US" sz="1200" b="1" baseline="30000">
                <a:ea typeface="ヒラギノ角ゴ Pro W3" pitchFamily="48" charset="-128"/>
              </a:rPr>
              <a:t>+</a:t>
            </a:r>
            <a:endParaRPr kumimoji="0" lang="en-US" sz="1200" b="1">
              <a:solidFill>
                <a:schemeClr val="bg1"/>
              </a:solidFill>
              <a:latin typeface="Times" pitchFamily="18" charset="0"/>
              <a:ea typeface="ヒラギノ角ゴ Pro W3" pitchFamily="48" charset="-128"/>
            </a:endParaRPr>
          </a:p>
        </p:txBody>
      </p:sp>
      <p:sp>
        <p:nvSpPr>
          <p:cNvPr id="357410" name="Text Box 34"/>
          <p:cNvSpPr txBox="1">
            <a:spLocks noChangeArrowheads="1"/>
          </p:cNvSpPr>
          <p:nvPr/>
        </p:nvSpPr>
        <p:spPr bwMode="auto">
          <a:xfrm>
            <a:off x="7961313" y="3327400"/>
            <a:ext cx="685800" cy="365125"/>
          </a:xfrm>
          <a:prstGeom prst="rect">
            <a:avLst/>
          </a:prstGeom>
          <a:noFill/>
          <a:ln w="9525">
            <a:noFill/>
            <a:miter lim="800000"/>
            <a:headEnd/>
            <a:tailEnd/>
          </a:ln>
          <a:effectLst/>
        </p:spPr>
        <p:txBody>
          <a:bodyPr lIns="0" tIns="0" rIns="0" bIns="0">
            <a:spAutoFit/>
          </a:bodyPr>
          <a:lstStyle/>
          <a:p>
            <a:pPr algn="l"/>
            <a:r>
              <a:rPr kumimoji="0" lang="en-US" sz="1200" b="1"/>
              <a:t>ATP synthase</a:t>
            </a:r>
            <a:endParaRPr kumimoji="0" lang="en-US" sz="1200" b="1">
              <a:solidFill>
                <a:schemeClr val="bg1"/>
              </a:solidFill>
              <a:latin typeface="Times" pitchFamily="18" charset="0"/>
            </a:endParaRPr>
          </a:p>
        </p:txBody>
      </p:sp>
      <p:sp>
        <p:nvSpPr>
          <p:cNvPr id="357411" name="Line 35"/>
          <p:cNvSpPr>
            <a:spLocks noChangeShapeType="1"/>
          </p:cNvSpPr>
          <p:nvPr/>
        </p:nvSpPr>
        <p:spPr bwMode="auto">
          <a:xfrm>
            <a:off x="7569200" y="3422650"/>
            <a:ext cx="368300" cy="6350"/>
          </a:xfrm>
          <a:prstGeom prst="line">
            <a:avLst/>
          </a:prstGeom>
          <a:noFill/>
          <a:ln w="25400">
            <a:solidFill>
              <a:schemeClr val="tx1"/>
            </a:solidFill>
            <a:round/>
            <a:headEnd/>
            <a:tailEnd/>
          </a:ln>
          <a:effectLst/>
        </p:spPr>
        <p:txBody>
          <a:bodyPr wrap="none" anchor="ctr"/>
          <a:lstStyle/>
          <a:p>
            <a:endParaRPr lang="en-US"/>
          </a:p>
        </p:txBody>
      </p:sp>
      <p:sp>
        <p:nvSpPr>
          <p:cNvPr id="357412" name="Text Box 36"/>
          <p:cNvSpPr txBox="1">
            <a:spLocks noChangeArrowheads="1"/>
          </p:cNvSpPr>
          <p:nvPr/>
        </p:nvSpPr>
        <p:spPr bwMode="auto">
          <a:xfrm>
            <a:off x="7821613" y="4298950"/>
            <a:ext cx="317500" cy="182563"/>
          </a:xfrm>
          <a:prstGeom prst="rect">
            <a:avLst/>
          </a:prstGeom>
          <a:noFill/>
          <a:ln w="9525">
            <a:noFill/>
            <a:miter lim="800000"/>
            <a:headEnd/>
            <a:tailEnd/>
          </a:ln>
          <a:effectLst/>
        </p:spPr>
        <p:txBody>
          <a:bodyPr lIns="0" tIns="0" rIns="0" bIns="0">
            <a:spAutoFit/>
          </a:bodyPr>
          <a:lstStyle/>
          <a:p>
            <a:pPr algn="l"/>
            <a:r>
              <a:rPr kumimoji="0" lang="en-US" sz="1200" b="1"/>
              <a:t>ATP</a:t>
            </a:r>
            <a:endParaRPr kumimoji="0" lang="en-US" sz="1200" b="1">
              <a:solidFill>
                <a:schemeClr val="bg1"/>
              </a:solidFill>
              <a:latin typeface="Times" pitchFamily="18" charset="0"/>
            </a:endParaRPr>
          </a:p>
        </p:txBody>
      </p:sp>
      <p:sp>
        <p:nvSpPr>
          <p:cNvPr id="357413" name="AutoShape 37"/>
          <p:cNvSpPr>
            <a:spLocks/>
          </p:cNvSpPr>
          <p:nvPr/>
        </p:nvSpPr>
        <p:spPr bwMode="auto">
          <a:xfrm rot="-5377682">
            <a:off x="3763169" y="2707482"/>
            <a:ext cx="149225" cy="4656137"/>
          </a:xfrm>
          <a:prstGeom prst="leftBrace">
            <a:avLst>
              <a:gd name="adj1" fmla="val 260018"/>
              <a:gd name="adj2" fmla="val 50000"/>
            </a:avLst>
          </a:prstGeom>
          <a:noFill/>
          <a:ln w="25400">
            <a:solidFill>
              <a:schemeClr val="tx1"/>
            </a:solidFill>
            <a:round/>
            <a:headEnd/>
            <a:tailEnd/>
          </a:ln>
          <a:effectLst/>
        </p:spPr>
        <p:txBody>
          <a:bodyPr wrap="none" anchor="ctr"/>
          <a:lstStyle/>
          <a:p>
            <a:endParaRPr lang="en-US"/>
          </a:p>
        </p:txBody>
      </p:sp>
      <p:sp>
        <p:nvSpPr>
          <p:cNvPr id="357414" name="AutoShape 38"/>
          <p:cNvSpPr>
            <a:spLocks/>
          </p:cNvSpPr>
          <p:nvPr/>
        </p:nvSpPr>
        <p:spPr bwMode="auto">
          <a:xfrm rot="-5388379">
            <a:off x="4893469" y="2188369"/>
            <a:ext cx="176212" cy="7023100"/>
          </a:xfrm>
          <a:prstGeom prst="leftBrace">
            <a:avLst>
              <a:gd name="adj1" fmla="val 332133"/>
              <a:gd name="adj2" fmla="val 50000"/>
            </a:avLst>
          </a:prstGeom>
          <a:noFill/>
          <a:ln w="25400">
            <a:solidFill>
              <a:schemeClr val="tx1"/>
            </a:solidFill>
            <a:round/>
            <a:headEnd/>
            <a:tailEnd/>
          </a:ln>
          <a:effectLst/>
        </p:spPr>
        <p:txBody>
          <a:bodyPr wrap="none" anchor="ctr"/>
          <a:lstStyle/>
          <a:p>
            <a:endParaRPr lang="en-US"/>
          </a:p>
        </p:txBody>
      </p:sp>
      <p:sp>
        <p:nvSpPr>
          <p:cNvPr id="357415" name="AutoShape 39"/>
          <p:cNvSpPr>
            <a:spLocks/>
          </p:cNvSpPr>
          <p:nvPr/>
        </p:nvSpPr>
        <p:spPr bwMode="auto">
          <a:xfrm rot="-5388379">
            <a:off x="7262813" y="3922713"/>
            <a:ext cx="150812" cy="2233612"/>
          </a:xfrm>
          <a:prstGeom prst="leftBrace">
            <a:avLst>
              <a:gd name="adj1" fmla="val 123421"/>
              <a:gd name="adj2" fmla="val 50000"/>
            </a:avLst>
          </a:prstGeom>
          <a:noFill/>
          <a:ln w="25400">
            <a:solidFill>
              <a:schemeClr val="tx1"/>
            </a:solidFill>
            <a:round/>
            <a:headEnd/>
            <a:tailEnd/>
          </a:ln>
          <a:effectLst/>
        </p:spPr>
        <p:txBody>
          <a:bodyPr wrap="none" anchor="ctr"/>
          <a:lstStyle/>
          <a:p>
            <a:endParaRPr lang="en-US"/>
          </a:p>
        </p:txBody>
      </p:sp>
      <p:sp>
        <p:nvSpPr>
          <p:cNvPr id="357416" name="Oval 40"/>
          <p:cNvSpPr>
            <a:spLocks noChangeArrowheads="1"/>
          </p:cNvSpPr>
          <p:nvPr/>
        </p:nvSpPr>
        <p:spPr bwMode="auto">
          <a:xfrm>
            <a:off x="2771775" y="5111750"/>
            <a:ext cx="184150" cy="174625"/>
          </a:xfrm>
          <a:prstGeom prst="ellipse">
            <a:avLst/>
          </a:prstGeom>
          <a:solidFill>
            <a:srgbClr val="038FC8"/>
          </a:solidFill>
          <a:ln w="9525">
            <a:solidFill>
              <a:srgbClr val="038FC8"/>
            </a:solidFill>
            <a:round/>
            <a:headEnd/>
            <a:tailEnd/>
          </a:ln>
          <a:effectLst/>
        </p:spPr>
        <p:txBody>
          <a:bodyPr wrap="none" anchor="ctr"/>
          <a:lstStyle/>
          <a:p>
            <a:endParaRPr lang="en-US"/>
          </a:p>
        </p:txBody>
      </p:sp>
      <p:sp>
        <p:nvSpPr>
          <p:cNvPr id="357417" name="Oval 41"/>
          <p:cNvSpPr>
            <a:spLocks noChangeArrowheads="1"/>
          </p:cNvSpPr>
          <p:nvPr/>
        </p:nvSpPr>
        <p:spPr bwMode="auto">
          <a:xfrm>
            <a:off x="6623050" y="5118100"/>
            <a:ext cx="184150" cy="174625"/>
          </a:xfrm>
          <a:prstGeom prst="ellipse">
            <a:avLst/>
          </a:prstGeom>
          <a:solidFill>
            <a:srgbClr val="038FC8"/>
          </a:solidFill>
          <a:ln w="9525">
            <a:solidFill>
              <a:srgbClr val="038FC8"/>
            </a:solidFill>
            <a:round/>
            <a:headEnd/>
            <a:tailEnd/>
          </a:ln>
          <a:effectLst/>
        </p:spPr>
        <p:txBody>
          <a:bodyPr wrap="none" anchor="ctr"/>
          <a:lstStyle/>
          <a:p>
            <a:endParaRPr lang="en-US"/>
          </a:p>
        </p:txBody>
      </p:sp>
      <p:sp>
        <p:nvSpPr>
          <p:cNvPr id="357418" name="Text Box 42"/>
          <p:cNvSpPr txBox="1">
            <a:spLocks noChangeArrowheads="1"/>
          </p:cNvSpPr>
          <p:nvPr/>
        </p:nvSpPr>
        <p:spPr bwMode="auto">
          <a:xfrm>
            <a:off x="6673850" y="5121275"/>
            <a:ext cx="95250" cy="165100"/>
          </a:xfrm>
          <a:prstGeom prst="rect">
            <a:avLst/>
          </a:prstGeom>
          <a:noFill/>
          <a:ln w="9525">
            <a:noFill/>
            <a:miter lim="800000"/>
            <a:headEnd/>
            <a:tailEnd/>
          </a:ln>
          <a:effectLst/>
        </p:spPr>
        <p:txBody>
          <a:bodyPr lIns="0" tIns="0" rIns="0" bIns="0">
            <a:spAutoFit/>
          </a:bodyPr>
          <a:lstStyle/>
          <a:p>
            <a:pPr algn="l">
              <a:lnSpc>
                <a:spcPct val="90000"/>
              </a:lnSpc>
            </a:pPr>
            <a:r>
              <a:rPr kumimoji="0" lang="en-US" sz="1200" b="1">
                <a:solidFill>
                  <a:schemeClr val="bg1"/>
                </a:solidFill>
                <a:ea typeface="ヒラギノ角ゴ Pro W3" pitchFamily="48" charset="-128"/>
              </a:rPr>
              <a:t>2</a:t>
            </a:r>
            <a:endParaRPr kumimoji="0" lang="en-US" sz="1200" b="1">
              <a:solidFill>
                <a:schemeClr val="bg1"/>
              </a:solidFill>
              <a:latin typeface="Times" pitchFamily="18" charset="0"/>
              <a:ea typeface="ヒラギノ角ゴ Pro W3" pitchFamily="48" charset="-128"/>
            </a:endParaRPr>
          </a:p>
        </p:txBody>
      </p:sp>
      <p:sp>
        <p:nvSpPr>
          <p:cNvPr id="357419" name="Text Box 43"/>
          <p:cNvSpPr txBox="1">
            <a:spLocks noChangeArrowheads="1"/>
          </p:cNvSpPr>
          <p:nvPr/>
        </p:nvSpPr>
        <p:spPr bwMode="auto">
          <a:xfrm>
            <a:off x="2816225" y="5121275"/>
            <a:ext cx="95250" cy="165100"/>
          </a:xfrm>
          <a:prstGeom prst="rect">
            <a:avLst/>
          </a:prstGeom>
          <a:noFill/>
          <a:ln w="9525">
            <a:noFill/>
            <a:miter lim="800000"/>
            <a:headEnd/>
            <a:tailEnd/>
          </a:ln>
          <a:effectLst/>
        </p:spPr>
        <p:txBody>
          <a:bodyPr lIns="0" tIns="0" rIns="0" bIns="0">
            <a:spAutoFit/>
          </a:bodyPr>
          <a:lstStyle/>
          <a:p>
            <a:pPr algn="l">
              <a:lnSpc>
                <a:spcPct val="90000"/>
              </a:lnSpc>
            </a:pPr>
            <a:r>
              <a:rPr kumimoji="0" lang="en-US" sz="1200" b="1">
                <a:solidFill>
                  <a:schemeClr val="bg1"/>
                </a:solidFill>
                <a:ea typeface="ヒラギノ角ゴ Pro W3" pitchFamily="48" charset="-128"/>
              </a:rPr>
              <a:t>1</a:t>
            </a:r>
            <a:endParaRPr kumimoji="0" lang="en-US" sz="1200" b="1">
              <a:solidFill>
                <a:schemeClr val="bg1"/>
              </a:solidFill>
              <a:latin typeface="Times" pitchFamily="18" charset="0"/>
              <a:ea typeface="ヒラギノ角ゴ Pro W3" pitchFamily="48" charset="-128"/>
            </a:endParaRP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06" name="Picture 6" descr="09_17ATPYieldPerGlucose-U"/>
          <p:cNvPicPr>
            <a:picLocks noChangeAspect="1" noChangeArrowheads="1"/>
          </p:cNvPicPr>
          <p:nvPr/>
        </p:nvPicPr>
        <p:blipFill>
          <a:blip r:embed="rId3" cstate="print"/>
          <a:srcRect/>
          <a:stretch>
            <a:fillRect/>
          </a:stretch>
        </p:blipFill>
        <p:spPr bwMode="auto">
          <a:xfrm>
            <a:off x="300038" y="1014413"/>
            <a:ext cx="8542337" cy="4829175"/>
          </a:xfrm>
          <a:prstGeom prst="rect">
            <a:avLst/>
          </a:prstGeom>
          <a:noFill/>
        </p:spPr>
      </p:pic>
      <p:sp>
        <p:nvSpPr>
          <p:cNvPr id="358407" name="Rectangle 7"/>
          <p:cNvSpPr>
            <a:spLocks noChangeArrowheads="1"/>
          </p:cNvSpPr>
          <p:nvPr/>
        </p:nvSpPr>
        <p:spPr bwMode="auto">
          <a:xfrm>
            <a:off x="152400" y="0"/>
            <a:ext cx="1981200" cy="304800"/>
          </a:xfrm>
          <a:prstGeom prst="rect">
            <a:avLst/>
          </a:prstGeom>
          <a:noFill/>
          <a:ln w="3175">
            <a:noFill/>
            <a:miter lim="800000"/>
            <a:headEnd/>
            <a:tailEnd/>
          </a:ln>
        </p:spPr>
        <p:txBody>
          <a:bodyPr/>
          <a:lstStyle/>
          <a:p>
            <a:pPr marL="450850" indent="-450850" algn="l" eaLnBrk="1" hangingPunct="1">
              <a:lnSpc>
                <a:spcPct val="90000"/>
              </a:lnSpc>
            </a:pPr>
            <a:r>
              <a:rPr kumimoji="0" lang="en-US" sz="1200">
                <a:cs typeface="Arial" charset="0"/>
              </a:rPr>
              <a:t>Fig. 9-17</a:t>
            </a:r>
            <a:endParaRPr kumimoji="0" lang="en-US" sz="1500" b="1">
              <a:solidFill>
                <a:schemeClr val="bg1"/>
              </a:solidFill>
              <a:cs typeface="Arial" charset="0"/>
            </a:endParaRPr>
          </a:p>
        </p:txBody>
      </p:sp>
      <p:sp>
        <p:nvSpPr>
          <p:cNvPr id="358408" name="Text Box 8"/>
          <p:cNvSpPr txBox="1">
            <a:spLocks noChangeArrowheads="1"/>
          </p:cNvSpPr>
          <p:nvPr/>
        </p:nvSpPr>
        <p:spPr bwMode="auto">
          <a:xfrm>
            <a:off x="2530475" y="4937125"/>
            <a:ext cx="1530350" cy="150813"/>
          </a:xfrm>
          <a:prstGeom prst="rect">
            <a:avLst/>
          </a:prstGeom>
          <a:noFill/>
          <a:ln w="9525">
            <a:noFill/>
            <a:miter lim="800000"/>
            <a:headEnd/>
            <a:tailEnd/>
          </a:ln>
          <a:effectLst/>
        </p:spPr>
        <p:txBody>
          <a:bodyPr lIns="0" tIns="0" rIns="0" bIns="0">
            <a:spAutoFit/>
          </a:bodyPr>
          <a:lstStyle/>
          <a:p>
            <a:pPr algn="l">
              <a:lnSpc>
                <a:spcPct val="90000"/>
              </a:lnSpc>
            </a:pPr>
            <a:r>
              <a:rPr kumimoji="0" lang="en-US" sz="1100" b="1">
                <a:ea typeface="ヒラギノ角ゴ Pro W3" pitchFamily="48" charset="-128"/>
              </a:rPr>
              <a:t>Maximum per glucose:</a:t>
            </a:r>
            <a:endParaRPr kumimoji="0" lang="en-US" sz="1200" b="1">
              <a:solidFill>
                <a:schemeClr val="bg1"/>
              </a:solidFill>
              <a:latin typeface="Times" pitchFamily="18" charset="0"/>
              <a:ea typeface="ヒラギノ角ゴ Pro W3" pitchFamily="48" charset="-128"/>
            </a:endParaRPr>
          </a:p>
        </p:txBody>
      </p:sp>
      <p:sp>
        <p:nvSpPr>
          <p:cNvPr id="358409" name="Text Box 9"/>
          <p:cNvSpPr txBox="1">
            <a:spLocks noChangeArrowheads="1"/>
          </p:cNvSpPr>
          <p:nvPr/>
        </p:nvSpPr>
        <p:spPr bwMode="auto">
          <a:xfrm>
            <a:off x="4341813" y="4872038"/>
            <a:ext cx="855662" cy="301625"/>
          </a:xfrm>
          <a:prstGeom prst="rect">
            <a:avLst/>
          </a:prstGeom>
          <a:noFill/>
          <a:ln w="9525">
            <a:noFill/>
            <a:miter lim="800000"/>
            <a:headEnd/>
            <a:tailEnd/>
          </a:ln>
          <a:effectLst/>
        </p:spPr>
        <p:txBody>
          <a:bodyPr lIns="0" tIns="0" rIns="0" bIns="0">
            <a:spAutoFit/>
          </a:bodyPr>
          <a:lstStyle/>
          <a:p>
            <a:pPr algn="ctr">
              <a:lnSpc>
                <a:spcPct val="90000"/>
              </a:lnSpc>
            </a:pPr>
            <a:r>
              <a:rPr kumimoji="0" lang="en-US" sz="1100" b="1">
                <a:ea typeface="ヒラギノ角ゴ Pro W3" pitchFamily="48" charset="-128"/>
              </a:rPr>
              <a:t>About</a:t>
            </a:r>
          </a:p>
          <a:p>
            <a:pPr algn="ctr">
              <a:lnSpc>
                <a:spcPct val="90000"/>
              </a:lnSpc>
            </a:pPr>
            <a:r>
              <a:rPr kumimoji="0" lang="en-US" sz="1100" b="1">
                <a:ea typeface="ヒラギノ角ゴ Pro W3" pitchFamily="48" charset="-128"/>
              </a:rPr>
              <a:t>36 or 38 ATP</a:t>
            </a:r>
            <a:endParaRPr kumimoji="0" lang="en-US" sz="1200" b="1">
              <a:solidFill>
                <a:schemeClr val="bg1"/>
              </a:solidFill>
              <a:latin typeface="Times" pitchFamily="18" charset="0"/>
              <a:ea typeface="ヒラギノ角ゴ Pro W3" pitchFamily="48" charset="-128"/>
            </a:endParaRPr>
          </a:p>
        </p:txBody>
      </p:sp>
      <p:sp>
        <p:nvSpPr>
          <p:cNvPr id="358410" name="Text Box 10"/>
          <p:cNvSpPr txBox="1">
            <a:spLocks noChangeArrowheads="1"/>
          </p:cNvSpPr>
          <p:nvPr/>
        </p:nvSpPr>
        <p:spPr bwMode="auto">
          <a:xfrm>
            <a:off x="4532313" y="4156075"/>
            <a:ext cx="533400" cy="150813"/>
          </a:xfrm>
          <a:prstGeom prst="rect">
            <a:avLst/>
          </a:prstGeom>
          <a:noFill/>
          <a:ln w="9525">
            <a:noFill/>
            <a:miter lim="800000"/>
            <a:headEnd/>
            <a:tailEnd/>
          </a:ln>
          <a:effectLst/>
        </p:spPr>
        <p:txBody>
          <a:bodyPr lIns="0" tIns="0" rIns="0" bIns="0">
            <a:spAutoFit/>
          </a:bodyPr>
          <a:lstStyle/>
          <a:p>
            <a:pPr algn="l">
              <a:lnSpc>
                <a:spcPct val="90000"/>
              </a:lnSpc>
            </a:pPr>
            <a:r>
              <a:rPr kumimoji="0" lang="en-US" sz="1100" b="1">
                <a:ea typeface="ヒラギノ角ゴ Pro W3" pitchFamily="48" charset="-128"/>
              </a:rPr>
              <a:t>+ 2 ATP</a:t>
            </a:r>
            <a:endParaRPr kumimoji="0" lang="en-US" sz="1200" b="1">
              <a:solidFill>
                <a:schemeClr val="bg1"/>
              </a:solidFill>
              <a:latin typeface="Times" pitchFamily="18" charset="0"/>
              <a:ea typeface="ヒラギノ角ゴ Pro W3" pitchFamily="48" charset="-128"/>
            </a:endParaRPr>
          </a:p>
        </p:txBody>
      </p:sp>
      <p:sp>
        <p:nvSpPr>
          <p:cNvPr id="358411" name="AutoShape 11"/>
          <p:cNvSpPr>
            <a:spLocks/>
          </p:cNvSpPr>
          <p:nvPr/>
        </p:nvSpPr>
        <p:spPr bwMode="auto">
          <a:xfrm rot="-5376923">
            <a:off x="4535487" y="720726"/>
            <a:ext cx="276225" cy="7639050"/>
          </a:xfrm>
          <a:prstGeom prst="leftBrace">
            <a:avLst>
              <a:gd name="adj1" fmla="val 230460"/>
              <a:gd name="adj2" fmla="val 50000"/>
            </a:avLst>
          </a:prstGeom>
          <a:noFill/>
          <a:ln w="25400">
            <a:solidFill>
              <a:schemeClr val="tx1"/>
            </a:solidFill>
            <a:round/>
            <a:headEnd/>
            <a:tailEnd/>
          </a:ln>
          <a:effectLst/>
        </p:spPr>
        <p:txBody>
          <a:bodyPr wrap="none" anchor="ctr"/>
          <a:lstStyle/>
          <a:p>
            <a:endParaRPr lang="en-US"/>
          </a:p>
        </p:txBody>
      </p:sp>
      <p:sp>
        <p:nvSpPr>
          <p:cNvPr id="358412" name="Text Box 12"/>
          <p:cNvSpPr txBox="1">
            <a:spLocks noChangeArrowheads="1"/>
          </p:cNvSpPr>
          <p:nvPr/>
        </p:nvSpPr>
        <p:spPr bwMode="auto">
          <a:xfrm>
            <a:off x="1179513" y="4156075"/>
            <a:ext cx="533400" cy="150813"/>
          </a:xfrm>
          <a:prstGeom prst="rect">
            <a:avLst/>
          </a:prstGeom>
          <a:noFill/>
          <a:ln w="9525">
            <a:noFill/>
            <a:miter lim="800000"/>
            <a:headEnd/>
            <a:tailEnd/>
          </a:ln>
          <a:effectLst/>
        </p:spPr>
        <p:txBody>
          <a:bodyPr lIns="0" tIns="0" rIns="0" bIns="0">
            <a:spAutoFit/>
          </a:bodyPr>
          <a:lstStyle/>
          <a:p>
            <a:pPr algn="l">
              <a:lnSpc>
                <a:spcPct val="90000"/>
              </a:lnSpc>
            </a:pPr>
            <a:r>
              <a:rPr kumimoji="0" lang="en-US" sz="1100" b="1">
                <a:ea typeface="ヒラギノ角ゴ Pro W3" pitchFamily="48" charset="-128"/>
              </a:rPr>
              <a:t>+ 2 ATP</a:t>
            </a:r>
            <a:endParaRPr kumimoji="0" lang="en-US" sz="1200" b="1">
              <a:solidFill>
                <a:schemeClr val="bg1"/>
              </a:solidFill>
              <a:latin typeface="Times" pitchFamily="18" charset="0"/>
              <a:ea typeface="ヒラギノ角ゴ Pro W3" pitchFamily="48" charset="-128"/>
            </a:endParaRPr>
          </a:p>
        </p:txBody>
      </p:sp>
      <p:sp>
        <p:nvSpPr>
          <p:cNvPr id="358413" name="Text Box 13"/>
          <p:cNvSpPr txBox="1">
            <a:spLocks noChangeArrowheads="1"/>
          </p:cNvSpPr>
          <p:nvPr/>
        </p:nvSpPr>
        <p:spPr bwMode="auto">
          <a:xfrm>
            <a:off x="6783388" y="4156075"/>
            <a:ext cx="1651000" cy="150813"/>
          </a:xfrm>
          <a:prstGeom prst="rect">
            <a:avLst/>
          </a:prstGeom>
          <a:noFill/>
          <a:ln w="9525">
            <a:noFill/>
            <a:miter lim="800000"/>
            <a:headEnd/>
            <a:tailEnd/>
          </a:ln>
          <a:effectLst/>
        </p:spPr>
        <p:txBody>
          <a:bodyPr lIns="0" tIns="0" rIns="0" bIns="0">
            <a:spAutoFit/>
          </a:bodyPr>
          <a:lstStyle/>
          <a:p>
            <a:pPr algn="l">
              <a:lnSpc>
                <a:spcPct val="90000"/>
              </a:lnSpc>
            </a:pPr>
            <a:r>
              <a:rPr kumimoji="0" lang="en-US" sz="1100" b="1">
                <a:ea typeface="ヒラギノ角ゴ Pro W3" pitchFamily="48" charset="-128"/>
              </a:rPr>
              <a:t>+ about 32 or 34 ATP</a:t>
            </a:r>
            <a:endParaRPr kumimoji="0" lang="en-US" sz="1200" b="1">
              <a:solidFill>
                <a:schemeClr val="bg1"/>
              </a:solidFill>
              <a:latin typeface="Times" pitchFamily="18" charset="0"/>
              <a:ea typeface="ヒラギノ角ゴ Pro W3" pitchFamily="48" charset="-128"/>
            </a:endParaRPr>
          </a:p>
        </p:txBody>
      </p:sp>
      <p:sp>
        <p:nvSpPr>
          <p:cNvPr id="358414" name="Text Box 14"/>
          <p:cNvSpPr txBox="1">
            <a:spLocks noChangeArrowheads="1"/>
          </p:cNvSpPr>
          <p:nvPr/>
        </p:nvSpPr>
        <p:spPr bwMode="auto">
          <a:xfrm>
            <a:off x="6599238" y="2649538"/>
            <a:ext cx="1362075" cy="754062"/>
          </a:xfrm>
          <a:prstGeom prst="rect">
            <a:avLst/>
          </a:prstGeom>
          <a:noFill/>
          <a:ln w="9525">
            <a:noFill/>
            <a:miter lim="800000"/>
            <a:headEnd/>
            <a:tailEnd/>
          </a:ln>
          <a:effectLst/>
        </p:spPr>
        <p:txBody>
          <a:bodyPr lIns="0" tIns="0" rIns="0" bIns="0">
            <a:spAutoFit/>
          </a:bodyPr>
          <a:lstStyle/>
          <a:p>
            <a:pPr algn="ctr">
              <a:lnSpc>
                <a:spcPct val="90000"/>
              </a:lnSpc>
            </a:pPr>
            <a:r>
              <a:rPr kumimoji="0" lang="en-US" sz="1100" b="1">
                <a:ea typeface="ヒラギノ角ゴ Pro W3" pitchFamily="48" charset="-128"/>
              </a:rPr>
              <a:t>Oxidative</a:t>
            </a:r>
          </a:p>
          <a:p>
            <a:pPr algn="ctr">
              <a:lnSpc>
                <a:spcPct val="90000"/>
              </a:lnSpc>
            </a:pPr>
            <a:r>
              <a:rPr kumimoji="0" lang="en-US" sz="1100" b="1">
                <a:ea typeface="ヒラギノ角ゴ Pro W3" pitchFamily="48" charset="-128"/>
              </a:rPr>
              <a:t>phosphorylation:</a:t>
            </a:r>
          </a:p>
          <a:p>
            <a:pPr algn="ctr">
              <a:lnSpc>
                <a:spcPct val="90000"/>
              </a:lnSpc>
            </a:pPr>
            <a:r>
              <a:rPr kumimoji="0" lang="en-US" sz="1100" b="1">
                <a:ea typeface="ヒラギノ角ゴ Pro W3" pitchFamily="48" charset="-128"/>
              </a:rPr>
              <a:t>electron transport</a:t>
            </a:r>
          </a:p>
          <a:p>
            <a:pPr algn="ctr">
              <a:lnSpc>
                <a:spcPct val="90000"/>
              </a:lnSpc>
            </a:pPr>
            <a:r>
              <a:rPr kumimoji="0" lang="en-US" sz="1100" b="1">
                <a:ea typeface="ヒラギノ角ゴ Pro W3" pitchFamily="48" charset="-128"/>
              </a:rPr>
              <a:t>and</a:t>
            </a:r>
          </a:p>
          <a:p>
            <a:pPr algn="ctr">
              <a:lnSpc>
                <a:spcPct val="90000"/>
              </a:lnSpc>
            </a:pPr>
            <a:r>
              <a:rPr kumimoji="0" lang="en-US" sz="1100" b="1">
                <a:ea typeface="ヒラギノ角ゴ Pro W3" pitchFamily="48" charset="-128"/>
              </a:rPr>
              <a:t>chemiosmosis</a:t>
            </a:r>
            <a:endParaRPr kumimoji="0" lang="en-US" sz="1200" b="1">
              <a:solidFill>
                <a:schemeClr val="bg1"/>
              </a:solidFill>
              <a:latin typeface="Times" pitchFamily="18" charset="0"/>
              <a:ea typeface="ヒラギノ角ゴ Pro W3" pitchFamily="48" charset="-128"/>
            </a:endParaRPr>
          </a:p>
        </p:txBody>
      </p:sp>
      <p:sp>
        <p:nvSpPr>
          <p:cNvPr id="358415" name="Text Box 15"/>
          <p:cNvSpPr txBox="1">
            <a:spLocks noChangeArrowheads="1"/>
          </p:cNvSpPr>
          <p:nvPr/>
        </p:nvSpPr>
        <p:spPr bwMode="auto">
          <a:xfrm>
            <a:off x="4502150" y="2765425"/>
            <a:ext cx="457200" cy="495300"/>
          </a:xfrm>
          <a:prstGeom prst="rect">
            <a:avLst/>
          </a:prstGeom>
          <a:noFill/>
          <a:ln w="9525">
            <a:noFill/>
            <a:miter lim="800000"/>
            <a:headEnd/>
            <a:tailEnd/>
          </a:ln>
          <a:effectLst/>
        </p:spPr>
        <p:txBody>
          <a:bodyPr lIns="0" tIns="0" rIns="0" bIns="0">
            <a:spAutoFit/>
          </a:bodyPr>
          <a:lstStyle/>
          <a:p>
            <a:pPr algn="ctr">
              <a:lnSpc>
                <a:spcPct val="90000"/>
              </a:lnSpc>
            </a:pPr>
            <a:r>
              <a:rPr kumimoji="0" lang="en-US" sz="1200" b="1">
                <a:ea typeface="ヒラギノ角ゴ Pro W3" pitchFamily="48" charset="-128"/>
              </a:rPr>
              <a:t>Citric</a:t>
            </a:r>
          </a:p>
          <a:p>
            <a:pPr algn="ctr">
              <a:lnSpc>
                <a:spcPct val="90000"/>
              </a:lnSpc>
            </a:pPr>
            <a:r>
              <a:rPr kumimoji="0" lang="en-US" sz="1200" b="1">
                <a:ea typeface="ヒラギノ角ゴ Pro W3" pitchFamily="48" charset="-128"/>
              </a:rPr>
              <a:t>acid</a:t>
            </a:r>
          </a:p>
          <a:p>
            <a:pPr algn="ctr">
              <a:lnSpc>
                <a:spcPct val="90000"/>
              </a:lnSpc>
            </a:pPr>
            <a:r>
              <a:rPr kumimoji="0" lang="en-US" sz="1200" b="1">
                <a:ea typeface="ヒラギノ角ゴ Pro W3" pitchFamily="48" charset="-128"/>
              </a:rPr>
              <a:t>cycle</a:t>
            </a:r>
            <a:endParaRPr kumimoji="0" lang="en-US" sz="1200" b="1">
              <a:solidFill>
                <a:schemeClr val="bg1"/>
              </a:solidFill>
              <a:latin typeface="Times" pitchFamily="18" charset="0"/>
              <a:ea typeface="ヒラギノ角ゴ Pro W3" pitchFamily="48" charset="-128"/>
            </a:endParaRPr>
          </a:p>
        </p:txBody>
      </p:sp>
      <p:sp>
        <p:nvSpPr>
          <p:cNvPr id="358416" name="Text Box 16"/>
          <p:cNvSpPr txBox="1">
            <a:spLocks noChangeArrowheads="1"/>
          </p:cNvSpPr>
          <p:nvPr/>
        </p:nvSpPr>
        <p:spPr bwMode="auto">
          <a:xfrm>
            <a:off x="3295650" y="2778125"/>
            <a:ext cx="444500" cy="452438"/>
          </a:xfrm>
          <a:prstGeom prst="rect">
            <a:avLst/>
          </a:prstGeom>
          <a:noFill/>
          <a:ln w="9525">
            <a:noFill/>
            <a:miter lim="800000"/>
            <a:headEnd/>
            <a:tailEnd/>
          </a:ln>
          <a:effectLst/>
        </p:spPr>
        <p:txBody>
          <a:bodyPr lIns="0" tIns="0" rIns="0" bIns="0">
            <a:spAutoFit/>
          </a:bodyPr>
          <a:lstStyle/>
          <a:p>
            <a:pPr algn="ctr">
              <a:lnSpc>
                <a:spcPct val="90000"/>
              </a:lnSpc>
            </a:pPr>
            <a:r>
              <a:rPr kumimoji="0" lang="en-US" sz="1100" b="1">
                <a:ea typeface="ヒラギノ角ゴ Pro W3" pitchFamily="48" charset="-128"/>
              </a:rPr>
              <a:t>2</a:t>
            </a:r>
          </a:p>
          <a:p>
            <a:pPr algn="ctr">
              <a:lnSpc>
                <a:spcPct val="90000"/>
              </a:lnSpc>
            </a:pPr>
            <a:r>
              <a:rPr kumimoji="0" lang="en-US" sz="1100" b="1">
                <a:ea typeface="ヒラギノ角ゴ Pro W3" pitchFamily="48" charset="-128"/>
              </a:rPr>
              <a:t>Acetyl</a:t>
            </a:r>
          </a:p>
          <a:p>
            <a:pPr algn="ctr">
              <a:lnSpc>
                <a:spcPct val="90000"/>
              </a:lnSpc>
            </a:pPr>
            <a:r>
              <a:rPr kumimoji="0" lang="en-US" sz="1100" b="1">
                <a:ea typeface="ヒラギノ角ゴ Pro W3" pitchFamily="48" charset="-128"/>
              </a:rPr>
              <a:t>CoA</a:t>
            </a:r>
            <a:endParaRPr kumimoji="0" lang="en-US" sz="1200" b="1">
              <a:solidFill>
                <a:schemeClr val="bg1"/>
              </a:solidFill>
              <a:latin typeface="Times" pitchFamily="18" charset="0"/>
              <a:ea typeface="ヒラギノ角ゴ Pro W3" pitchFamily="48" charset="-128"/>
            </a:endParaRPr>
          </a:p>
        </p:txBody>
      </p:sp>
      <p:sp>
        <p:nvSpPr>
          <p:cNvPr id="358417" name="Text Box 17"/>
          <p:cNvSpPr txBox="1">
            <a:spLocks noChangeArrowheads="1"/>
          </p:cNvSpPr>
          <p:nvPr/>
        </p:nvSpPr>
        <p:spPr bwMode="auto">
          <a:xfrm>
            <a:off x="1035050" y="2695575"/>
            <a:ext cx="723900" cy="150813"/>
          </a:xfrm>
          <a:prstGeom prst="rect">
            <a:avLst/>
          </a:prstGeom>
          <a:noFill/>
          <a:ln w="9525">
            <a:noFill/>
            <a:miter lim="800000"/>
            <a:headEnd/>
            <a:tailEnd/>
          </a:ln>
          <a:effectLst/>
        </p:spPr>
        <p:txBody>
          <a:bodyPr lIns="0" tIns="0" rIns="0" bIns="0">
            <a:spAutoFit/>
          </a:bodyPr>
          <a:lstStyle/>
          <a:p>
            <a:pPr algn="ctr">
              <a:lnSpc>
                <a:spcPct val="90000"/>
              </a:lnSpc>
            </a:pPr>
            <a:r>
              <a:rPr kumimoji="0" lang="en-US" sz="1100" b="1">
                <a:ea typeface="ヒラギノ角ゴ Pro W3" pitchFamily="48" charset="-128"/>
              </a:rPr>
              <a:t>Glycolysis</a:t>
            </a:r>
            <a:endParaRPr kumimoji="0" lang="en-US" sz="1200" b="1">
              <a:solidFill>
                <a:schemeClr val="bg1"/>
              </a:solidFill>
              <a:latin typeface="Times" pitchFamily="18" charset="0"/>
              <a:ea typeface="ヒラギノ角ゴ Pro W3" pitchFamily="48" charset="-128"/>
            </a:endParaRPr>
          </a:p>
        </p:txBody>
      </p:sp>
      <p:sp>
        <p:nvSpPr>
          <p:cNvPr id="358418" name="Text Box 18"/>
          <p:cNvSpPr txBox="1">
            <a:spLocks noChangeArrowheads="1"/>
          </p:cNvSpPr>
          <p:nvPr/>
        </p:nvSpPr>
        <p:spPr bwMode="auto">
          <a:xfrm>
            <a:off x="628650" y="2943225"/>
            <a:ext cx="590550" cy="150813"/>
          </a:xfrm>
          <a:prstGeom prst="rect">
            <a:avLst/>
          </a:prstGeom>
          <a:noFill/>
          <a:ln w="9525">
            <a:noFill/>
            <a:miter lim="800000"/>
            <a:headEnd/>
            <a:tailEnd/>
          </a:ln>
          <a:effectLst/>
        </p:spPr>
        <p:txBody>
          <a:bodyPr lIns="0" tIns="0" rIns="0" bIns="0">
            <a:spAutoFit/>
          </a:bodyPr>
          <a:lstStyle/>
          <a:p>
            <a:pPr algn="ctr">
              <a:lnSpc>
                <a:spcPct val="90000"/>
              </a:lnSpc>
            </a:pPr>
            <a:r>
              <a:rPr kumimoji="0" lang="en-US" sz="1100" b="1">
                <a:ea typeface="ヒラギノ角ゴ Pro W3" pitchFamily="48" charset="-128"/>
              </a:rPr>
              <a:t>Glucose</a:t>
            </a:r>
            <a:endParaRPr kumimoji="0" lang="en-US" sz="1200" b="1">
              <a:solidFill>
                <a:schemeClr val="bg1"/>
              </a:solidFill>
              <a:latin typeface="Times" pitchFamily="18" charset="0"/>
              <a:ea typeface="ヒラギノ角ゴ Pro W3" pitchFamily="48" charset="-128"/>
            </a:endParaRPr>
          </a:p>
        </p:txBody>
      </p:sp>
      <p:sp>
        <p:nvSpPr>
          <p:cNvPr id="358419" name="Text Box 19"/>
          <p:cNvSpPr txBox="1">
            <a:spLocks noChangeArrowheads="1"/>
          </p:cNvSpPr>
          <p:nvPr/>
        </p:nvSpPr>
        <p:spPr bwMode="auto">
          <a:xfrm>
            <a:off x="1606550" y="2790825"/>
            <a:ext cx="590550" cy="301625"/>
          </a:xfrm>
          <a:prstGeom prst="rect">
            <a:avLst/>
          </a:prstGeom>
          <a:noFill/>
          <a:ln w="9525">
            <a:noFill/>
            <a:miter lim="800000"/>
            <a:headEnd/>
            <a:tailEnd/>
          </a:ln>
          <a:effectLst/>
        </p:spPr>
        <p:txBody>
          <a:bodyPr lIns="0" tIns="0" rIns="0" bIns="0">
            <a:spAutoFit/>
          </a:bodyPr>
          <a:lstStyle/>
          <a:p>
            <a:pPr algn="ctr">
              <a:lnSpc>
                <a:spcPct val="90000"/>
              </a:lnSpc>
            </a:pPr>
            <a:r>
              <a:rPr kumimoji="0" lang="en-US" sz="1100" b="1">
                <a:ea typeface="ヒラギノ角ゴ Pro W3" pitchFamily="48" charset="-128"/>
              </a:rPr>
              <a:t>2</a:t>
            </a:r>
          </a:p>
          <a:p>
            <a:pPr algn="ctr">
              <a:lnSpc>
                <a:spcPct val="90000"/>
              </a:lnSpc>
            </a:pPr>
            <a:r>
              <a:rPr kumimoji="0" lang="en-US" sz="1100" b="1">
                <a:ea typeface="ヒラギノ角ゴ Pro W3" pitchFamily="48" charset="-128"/>
              </a:rPr>
              <a:t>Pyruvate</a:t>
            </a:r>
            <a:endParaRPr kumimoji="0" lang="en-US" sz="1200" b="1">
              <a:solidFill>
                <a:schemeClr val="bg1"/>
              </a:solidFill>
              <a:latin typeface="Times" pitchFamily="18" charset="0"/>
              <a:ea typeface="ヒラギノ角ゴ Pro W3" pitchFamily="48" charset="-128"/>
            </a:endParaRPr>
          </a:p>
        </p:txBody>
      </p:sp>
      <p:sp>
        <p:nvSpPr>
          <p:cNvPr id="358420" name="Text Box 20"/>
          <p:cNvSpPr txBox="1">
            <a:spLocks noChangeArrowheads="1"/>
          </p:cNvSpPr>
          <p:nvPr/>
        </p:nvSpPr>
        <p:spPr bwMode="auto">
          <a:xfrm>
            <a:off x="1135063" y="2035175"/>
            <a:ext cx="533400" cy="150813"/>
          </a:xfrm>
          <a:prstGeom prst="rect">
            <a:avLst/>
          </a:prstGeom>
          <a:noFill/>
          <a:ln w="9525">
            <a:noFill/>
            <a:miter lim="800000"/>
            <a:headEnd/>
            <a:tailEnd/>
          </a:ln>
          <a:effectLst/>
        </p:spPr>
        <p:txBody>
          <a:bodyPr lIns="0" tIns="0" rIns="0" bIns="0">
            <a:spAutoFit/>
          </a:bodyPr>
          <a:lstStyle/>
          <a:p>
            <a:pPr algn="l">
              <a:lnSpc>
                <a:spcPct val="90000"/>
              </a:lnSpc>
            </a:pPr>
            <a:r>
              <a:rPr kumimoji="0" lang="en-US" sz="1100" b="1">
                <a:ea typeface="ヒラギノ角ゴ Pro W3" pitchFamily="48" charset="-128"/>
              </a:rPr>
              <a:t>2 NADH</a:t>
            </a:r>
            <a:endParaRPr kumimoji="0" lang="en-US" sz="1200" b="1">
              <a:solidFill>
                <a:schemeClr val="bg1"/>
              </a:solidFill>
              <a:latin typeface="Times" pitchFamily="18" charset="0"/>
              <a:ea typeface="ヒラギノ角ゴ Pro W3" pitchFamily="48" charset="-128"/>
            </a:endParaRPr>
          </a:p>
        </p:txBody>
      </p:sp>
      <p:sp>
        <p:nvSpPr>
          <p:cNvPr id="358421" name="Text Box 21"/>
          <p:cNvSpPr txBox="1">
            <a:spLocks noChangeArrowheads="1"/>
          </p:cNvSpPr>
          <p:nvPr/>
        </p:nvSpPr>
        <p:spPr bwMode="auto">
          <a:xfrm>
            <a:off x="3167063" y="2041525"/>
            <a:ext cx="533400" cy="150813"/>
          </a:xfrm>
          <a:prstGeom prst="rect">
            <a:avLst/>
          </a:prstGeom>
          <a:noFill/>
          <a:ln w="9525">
            <a:noFill/>
            <a:miter lim="800000"/>
            <a:headEnd/>
            <a:tailEnd/>
          </a:ln>
          <a:effectLst/>
        </p:spPr>
        <p:txBody>
          <a:bodyPr lIns="0" tIns="0" rIns="0" bIns="0">
            <a:spAutoFit/>
          </a:bodyPr>
          <a:lstStyle/>
          <a:p>
            <a:pPr algn="l">
              <a:lnSpc>
                <a:spcPct val="90000"/>
              </a:lnSpc>
            </a:pPr>
            <a:r>
              <a:rPr kumimoji="0" lang="en-US" sz="1100" b="1">
                <a:ea typeface="ヒラギノ角ゴ Pro W3" pitchFamily="48" charset="-128"/>
              </a:rPr>
              <a:t>2 NADH</a:t>
            </a:r>
            <a:endParaRPr kumimoji="0" lang="en-US" sz="1200" b="1">
              <a:solidFill>
                <a:schemeClr val="bg1"/>
              </a:solidFill>
              <a:latin typeface="Times" pitchFamily="18" charset="0"/>
              <a:ea typeface="ヒラギノ角ゴ Pro W3" pitchFamily="48" charset="-128"/>
            </a:endParaRPr>
          </a:p>
        </p:txBody>
      </p:sp>
      <p:sp>
        <p:nvSpPr>
          <p:cNvPr id="358422" name="Text Box 22"/>
          <p:cNvSpPr txBox="1">
            <a:spLocks noChangeArrowheads="1"/>
          </p:cNvSpPr>
          <p:nvPr/>
        </p:nvSpPr>
        <p:spPr bwMode="auto">
          <a:xfrm>
            <a:off x="5268913" y="2035175"/>
            <a:ext cx="533400" cy="150813"/>
          </a:xfrm>
          <a:prstGeom prst="rect">
            <a:avLst/>
          </a:prstGeom>
          <a:noFill/>
          <a:ln w="9525">
            <a:noFill/>
            <a:miter lim="800000"/>
            <a:headEnd/>
            <a:tailEnd/>
          </a:ln>
          <a:effectLst/>
        </p:spPr>
        <p:txBody>
          <a:bodyPr lIns="0" tIns="0" rIns="0" bIns="0">
            <a:spAutoFit/>
          </a:bodyPr>
          <a:lstStyle/>
          <a:p>
            <a:pPr algn="l">
              <a:lnSpc>
                <a:spcPct val="90000"/>
              </a:lnSpc>
            </a:pPr>
            <a:r>
              <a:rPr kumimoji="0" lang="en-US" sz="1100" b="1">
                <a:ea typeface="ヒラギノ角ゴ Pro W3" pitchFamily="48" charset="-128"/>
              </a:rPr>
              <a:t>6 NADH</a:t>
            </a:r>
            <a:endParaRPr kumimoji="0" lang="en-US" sz="1200" b="1">
              <a:solidFill>
                <a:schemeClr val="bg1"/>
              </a:solidFill>
              <a:latin typeface="Times" pitchFamily="18" charset="0"/>
              <a:ea typeface="ヒラギノ角ゴ Pro W3" pitchFamily="48" charset="-128"/>
            </a:endParaRPr>
          </a:p>
        </p:txBody>
      </p:sp>
      <p:sp>
        <p:nvSpPr>
          <p:cNvPr id="358423" name="Text Box 23"/>
          <p:cNvSpPr txBox="1">
            <a:spLocks noChangeArrowheads="1"/>
          </p:cNvSpPr>
          <p:nvPr/>
        </p:nvSpPr>
        <p:spPr bwMode="auto">
          <a:xfrm>
            <a:off x="6132513" y="2035175"/>
            <a:ext cx="615950" cy="150813"/>
          </a:xfrm>
          <a:prstGeom prst="rect">
            <a:avLst/>
          </a:prstGeom>
          <a:noFill/>
          <a:ln w="9525">
            <a:noFill/>
            <a:miter lim="800000"/>
            <a:headEnd/>
            <a:tailEnd/>
          </a:ln>
          <a:effectLst/>
        </p:spPr>
        <p:txBody>
          <a:bodyPr lIns="0" tIns="0" rIns="0" bIns="0">
            <a:spAutoFit/>
          </a:bodyPr>
          <a:lstStyle/>
          <a:p>
            <a:pPr algn="l">
              <a:lnSpc>
                <a:spcPct val="90000"/>
              </a:lnSpc>
            </a:pPr>
            <a:r>
              <a:rPr kumimoji="0" lang="en-US" sz="1100" b="1">
                <a:ea typeface="ヒラギノ角ゴ Pro W3" pitchFamily="48" charset="-128"/>
              </a:rPr>
              <a:t>2 FADH</a:t>
            </a:r>
            <a:r>
              <a:rPr kumimoji="0" lang="en-US" sz="1100" b="1" baseline="-25000">
                <a:ea typeface="ヒラギノ角ゴ Pro W3" pitchFamily="48" charset="-128"/>
              </a:rPr>
              <a:t>2</a:t>
            </a:r>
            <a:endParaRPr kumimoji="0" lang="en-US" sz="1200" b="1">
              <a:solidFill>
                <a:schemeClr val="bg1"/>
              </a:solidFill>
              <a:latin typeface="Times" pitchFamily="18" charset="0"/>
              <a:ea typeface="ヒラギノ角ゴ Pro W3" pitchFamily="48" charset="-128"/>
            </a:endParaRPr>
          </a:p>
        </p:txBody>
      </p:sp>
      <p:sp>
        <p:nvSpPr>
          <p:cNvPr id="358424" name="Text Box 24"/>
          <p:cNvSpPr txBox="1">
            <a:spLocks noChangeArrowheads="1"/>
          </p:cNvSpPr>
          <p:nvPr/>
        </p:nvSpPr>
        <p:spPr bwMode="auto">
          <a:xfrm>
            <a:off x="3148013" y="1647825"/>
            <a:ext cx="615950" cy="150813"/>
          </a:xfrm>
          <a:prstGeom prst="rect">
            <a:avLst/>
          </a:prstGeom>
          <a:noFill/>
          <a:ln w="9525">
            <a:noFill/>
            <a:miter lim="800000"/>
            <a:headEnd/>
            <a:tailEnd/>
          </a:ln>
          <a:effectLst/>
        </p:spPr>
        <p:txBody>
          <a:bodyPr lIns="0" tIns="0" rIns="0" bIns="0">
            <a:spAutoFit/>
          </a:bodyPr>
          <a:lstStyle/>
          <a:p>
            <a:pPr algn="l">
              <a:lnSpc>
                <a:spcPct val="90000"/>
              </a:lnSpc>
            </a:pPr>
            <a:r>
              <a:rPr kumimoji="0" lang="en-US" sz="1100" b="1">
                <a:ea typeface="ヒラギノ角ゴ Pro W3" pitchFamily="48" charset="-128"/>
              </a:rPr>
              <a:t>2 FADH</a:t>
            </a:r>
            <a:r>
              <a:rPr kumimoji="0" lang="en-US" sz="1100" b="1" baseline="-25000">
                <a:ea typeface="ヒラギノ角ゴ Pro W3" pitchFamily="48" charset="-128"/>
              </a:rPr>
              <a:t>2</a:t>
            </a:r>
            <a:endParaRPr kumimoji="0" lang="en-US" sz="1200" b="1">
              <a:solidFill>
                <a:schemeClr val="bg1"/>
              </a:solidFill>
              <a:latin typeface="Times" pitchFamily="18" charset="0"/>
              <a:ea typeface="ヒラギノ角ゴ Pro W3" pitchFamily="48" charset="-128"/>
            </a:endParaRPr>
          </a:p>
        </p:txBody>
      </p:sp>
      <p:sp>
        <p:nvSpPr>
          <p:cNvPr id="358425" name="Text Box 25"/>
          <p:cNvSpPr txBox="1">
            <a:spLocks noChangeArrowheads="1"/>
          </p:cNvSpPr>
          <p:nvPr/>
        </p:nvSpPr>
        <p:spPr bwMode="auto">
          <a:xfrm>
            <a:off x="3167063" y="1260475"/>
            <a:ext cx="533400" cy="150813"/>
          </a:xfrm>
          <a:prstGeom prst="rect">
            <a:avLst/>
          </a:prstGeom>
          <a:noFill/>
          <a:ln w="9525">
            <a:noFill/>
            <a:miter lim="800000"/>
            <a:headEnd/>
            <a:tailEnd/>
          </a:ln>
          <a:effectLst/>
        </p:spPr>
        <p:txBody>
          <a:bodyPr lIns="0" tIns="0" rIns="0" bIns="0">
            <a:spAutoFit/>
          </a:bodyPr>
          <a:lstStyle/>
          <a:p>
            <a:pPr algn="l">
              <a:lnSpc>
                <a:spcPct val="90000"/>
              </a:lnSpc>
            </a:pPr>
            <a:r>
              <a:rPr kumimoji="0" lang="en-US" sz="1100" b="1">
                <a:ea typeface="ヒラギノ角ゴ Pro W3" pitchFamily="48" charset="-128"/>
              </a:rPr>
              <a:t>2 NADH</a:t>
            </a:r>
            <a:endParaRPr kumimoji="0" lang="en-US" sz="1200" b="1">
              <a:solidFill>
                <a:schemeClr val="bg1"/>
              </a:solidFill>
              <a:latin typeface="Times" pitchFamily="18" charset="0"/>
              <a:ea typeface="ヒラギノ角ゴ Pro W3" pitchFamily="48" charset="-128"/>
            </a:endParaRPr>
          </a:p>
        </p:txBody>
      </p:sp>
      <p:sp>
        <p:nvSpPr>
          <p:cNvPr id="358426" name="Text Box 26"/>
          <p:cNvSpPr txBox="1">
            <a:spLocks noChangeArrowheads="1"/>
          </p:cNvSpPr>
          <p:nvPr/>
        </p:nvSpPr>
        <p:spPr bwMode="auto">
          <a:xfrm>
            <a:off x="381000" y="1158875"/>
            <a:ext cx="723900" cy="150813"/>
          </a:xfrm>
          <a:prstGeom prst="rect">
            <a:avLst/>
          </a:prstGeom>
          <a:noFill/>
          <a:ln w="9525">
            <a:noFill/>
            <a:miter lim="800000"/>
            <a:headEnd/>
            <a:tailEnd/>
          </a:ln>
          <a:effectLst/>
        </p:spPr>
        <p:txBody>
          <a:bodyPr lIns="0" tIns="0" rIns="0" bIns="0">
            <a:spAutoFit/>
          </a:bodyPr>
          <a:lstStyle/>
          <a:p>
            <a:pPr algn="ctr">
              <a:lnSpc>
                <a:spcPct val="90000"/>
              </a:lnSpc>
            </a:pPr>
            <a:r>
              <a:rPr kumimoji="0" lang="en-US" sz="1100" b="1">
                <a:ea typeface="ヒラギノ角ゴ Pro W3" pitchFamily="48" charset="-128"/>
              </a:rPr>
              <a:t>CYTOSOL</a:t>
            </a:r>
            <a:endParaRPr kumimoji="0" lang="en-US" sz="1200" b="1">
              <a:solidFill>
                <a:schemeClr val="bg1"/>
              </a:solidFill>
              <a:latin typeface="Times" pitchFamily="18" charset="0"/>
              <a:ea typeface="ヒラギノ角ゴ Pro W3" pitchFamily="48" charset="-128"/>
            </a:endParaRPr>
          </a:p>
        </p:txBody>
      </p:sp>
      <p:sp>
        <p:nvSpPr>
          <p:cNvPr id="358427" name="Text Box 27"/>
          <p:cNvSpPr txBox="1">
            <a:spLocks noChangeArrowheads="1"/>
          </p:cNvSpPr>
          <p:nvPr/>
        </p:nvSpPr>
        <p:spPr bwMode="auto">
          <a:xfrm>
            <a:off x="1314450" y="1108075"/>
            <a:ext cx="1155700" cy="301625"/>
          </a:xfrm>
          <a:prstGeom prst="rect">
            <a:avLst/>
          </a:prstGeom>
          <a:noFill/>
          <a:ln w="9525">
            <a:noFill/>
            <a:miter lim="800000"/>
            <a:headEnd/>
            <a:tailEnd/>
          </a:ln>
          <a:effectLst/>
        </p:spPr>
        <p:txBody>
          <a:bodyPr lIns="0" tIns="0" rIns="0" bIns="0">
            <a:spAutoFit/>
          </a:bodyPr>
          <a:lstStyle/>
          <a:p>
            <a:pPr algn="l">
              <a:lnSpc>
                <a:spcPct val="90000"/>
              </a:lnSpc>
            </a:pPr>
            <a:r>
              <a:rPr kumimoji="0" lang="en-US" sz="1100" b="1">
                <a:ea typeface="ヒラギノ角ゴ Pro W3" pitchFamily="48" charset="-128"/>
              </a:rPr>
              <a:t>Electron shuttles</a:t>
            </a:r>
          </a:p>
          <a:p>
            <a:pPr algn="l">
              <a:lnSpc>
                <a:spcPct val="90000"/>
              </a:lnSpc>
            </a:pPr>
            <a:r>
              <a:rPr kumimoji="0" lang="en-US" sz="1100" b="1">
                <a:ea typeface="ヒラギノ角ゴ Pro W3" pitchFamily="48" charset="-128"/>
              </a:rPr>
              <a:t>span membrane</a:t>
            </a:r>
            <a:endParaRPr kumimoji="0" lang="en-US" sz="1200" b="1">
              <a:solidFill>
                <a:schemeClr val="bg1"/>
              </a:solidFill>
              <a:latin typeface="Times" pitchFamily="18" charset="0"/>
              <a:ea typeface="ヒラギノ角ゴ Pro W3" pitchFamily="48" charset="-128"/>
            </a:endParaRPr>
          </a:p>
        </p:txBody>
      </p:sp>
      <p:sp>
        <p:nvSpPr>
          <p:cNvPr id="358428" name="Text Box 28"/>
          <p:cNvSpPr txBox="1">
            <a:spLocks noChangeArrowheads="1"/>
          </p:cNvSpPr>
          <p:nvPr/>
        </p:nvSpPr>
        <p:spPr bwMode="auto">
          <a:xfrm>
            <a:off x="3363913" y="1470025"/>
            <a:ext cx="152400" cy="150813"/>
          </a:xfrm>
          <a:prstGeom prst="rect">
            <a:avLst/>
          </a:prstGeom>
          <a:noFill/>
          <a:ln w="9525">
            <a:noFill/>
            <a:miter lim="800000"/>
            <a:headEnd/>
            <a:tailEnd/>
          </a:ln>
          <a:effectLst/>
        </p:spPr>
        <p:txBody>
          <a:bodyPr lIns="0" tIns="0" rIns="0" bIns="0">
            <a:spAutoFit/>
          </a:bodyPr>
          <a:lstStyle/>
          <a:p>
            <a:pPr algn="l">
              <a:lnSpc>
                <a:spcPct val="90000"/>
              </a:lnSpc>
            </a:pPr>
            <a:r>
              <a:rPr kumimoji="0" lang="en-US" sz="1100" b="1">
                <a:ea typeface="ヒラギノ角ゴ Pro W3" pitchFamily="48" charset="-128"/>
              </a:rPr>
              <a:t>or</a:t>
            </a:r>
            <a:endParaRPr kumimoji="0" lang="en-US" sz="1200" b="1">
              <a:solidFill>
                <a:schemeClr val="bg1"/>
              </a:solidFill>
              <a:latin typeface="Times" pitchFamily="18" charset="0"/>
              <a:ea typeface="ヒラギノ角ゴ Pro W3" pitchFamily="48" charset="-128"/>
            </a:endParaRPr>
          </a:p>
        </p:txBody>
      </p:sp>
      <p:sp>
        <p:nvSpPr>
          <p:cNvPr id="358429" name="Line 29"/>
          <p:cNvSpPr>
            <a:spLocks noChangeShapeType="1"/>
          </p:cNvSpPr>
          <p:nvPr/>
        </p:nvSpPr>
        <p:spPr bwMode="auto">
          <a:xfrm>
            <a:off x="2476500" y="1193800"/>
            <a:ext cx="254000" cy="431800"/>
          </a:xfrm>
          <a:prstGeom prst="line">
            <a:avLst/>
          </a:prstGeom>
          <a:noFill/>
          <a:ln w="25400">
            <a:solidFill>
              <a:schemeClr val="tx1"/>
            </a:solidFill>
            <a:round/>
            <a:headEnd/>
            <a:tailEnd/>
          </a:ln>
          <a:effectLst/>
        </p:spPr>
        <p:txBody>
          <a:bodyPr wrap="none" anchor="ctr"/>
          <a:lstStyle/>
          <a:p>
            <a:endParaRPr lang="en-US"/>
          </a:p>
        </p:txBody>
      </p:sp>
      <p:sp>
        <p:nvSpPr>
          <p:cNvPr id="358430" name="Line 30"/>
          <p:cNvSpPr>
            <a:spLocks noChangeShapeType="1"/>
          </p:cNvSpPr>
          <p:nvPr/>
        </p:nvSpPr>
        <p:spPr bwMode="auto">
          <a:xfrm>
            <a:off x="2476500" y="1193800"/>
            <a:ext cx="241300" cy="120650"/>
          </a:xfrm>
          <a:prstGeom prst="line">
            <a:avLst/>
          </a:prstGeom>
          <a:noFill/>
          <a:ln w="25400">
            <a:solidFill>
              <a:schemeClr val="tx1"/>
            </a:solidFill>
            <a:round/>
            <a:headEnd/>
            <a:tailEnd/>
          </a:ln>
          <a:effectLst/>
        </p:spPr>
        <p:txBody>
          <a:bodyPr wrap="none" anchor="ctr"/>
          <a:lstStyle/>
          <a:p>
            <a:endParaRPr lang="en-US"/>
          </a:p>
        </p:txBody>
      </p:sp>
      <p:sp>
        <p:nvSpPr>
          <p:cNvPr id="358431" name="Text Box 31"/>
          <p:cNvSpPr txBox="1">
            <a:spLocks noChangeArrowheads="1"/>
          </p:cNvSpPr>
          <p:nvPr/>
        </p:nvSpPr>
        <p:spPr bwMode="auto">
          <a:xfrm>
            <a:off x="6478588" y="1117600"/>
            <a:ext cx="1241425" cy="150813"/>
          </a:xfrm>
          <a:prstGeom prst="rect">
            <a:avLst/>
          </a:prstGeom>
          <a:noFill/>
          <a:ln w="9525">
            <a:noFill/>
            <a:miter lim="800000"/>
            <a:headEnd/>
            <a:tailEnd/>
          </a:ln>
          <a:effectLst/>
        </p:spPr>
        <p:txBody>
          <a:bodyPr lIns="0" tIns="0" rIns="0" bIns="0">
            <a:spAutoFit/>
          </a:bodyPr>
          <a:lstStyle/>
          <a:p>
            <a:pPr algn="l">
              <a:lnSpc>
                <a:spcPct val="90000"/>
              </a:lnSpc>
            </a:pPr>
            <a:r>
              <a:rPr kumimoji="0" lang="en-US" sz="1100" b="1">
                <a:ea typeface="ヒラギノ角ゴ Pro W3" pitchFamily="48" charset="-128"/>
              </a:rPr>
              <a:t>MITOCHONDRION</a:t>
            </a:r>
            <a:endParaRPr kumimoji="0" lang="en-US" sz="1200" b="1">
              <a:solidFill>
                <a:schemeClr val="bg1"/>
              </a:solidFill>
              <a:latin typeface="Times" pitchFamily="18" charset="0"/>
              <a:ea typeface="ヒラギノ角ゴ Pro W3" pitchFamily="48" charset="-128"/>
            </a:endParaRP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602162"/>
          </a:xfrm>
        </p:spPr>
        <p:txBody>
          <a:bodyPr/>
          <a:lstStyle/>
          <a:p>
            <a:r>
              <a:rPr lang="en-US" dirty="0" smtClean="0"/>
              <a:t/>
            </a:r>
            <a:br>
              <a:rPr lang="en-US" dirty="0" smtClean="0"/>
            </a:br>
            <a:r>
              <a:rPr lang="en-US" sz="6000" dirty="0" smtClean="0"/>
              <a:t>The Cytoskeleton</a:t>
            </a:r>
            <a:endParaRPr lang="en-US" sz="6000" dirty="0"/>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9" name="Rectangle 3"/>
          <p:cNvSpPr>
            <a:spLocks noGrp="1" noChangeArrowheads="1"/>
          </p:cNvSpPr>
          <p:nvPr>
            <p:ph type="body" idx="1"/>
          </p:nvPr>
        </p:nvSpPr>
        <p:spPr>
          <a:xfrm>
            <a:off x="228600" y="1185863"/>
            <a:ext cx="8534400" cy="4833937"/>
          </a:xfrm>
        </p:spPr>
        <p:txBody>
          <a:bodyPr/>
          <a:lstStyle/>
          <a:p>
            <a:pPr>
              <a:spcBef>
                <a:spcPct val="20000"/>
              </a:spcBef>
            </a:pPr>
            <a:r>
              <a:rPr lang="en-US" dirty="0"/>
              <a:t>The </a:t>
            </a:r>
            <a:r>
              <a:rPr lang="en-US" b="1" dirty="0"/>
              <a:t>cytoskeleton </a:t>
            </a:r>
            <a:r>
              <a:rPr lang="en-US" dirty="0"/>
              <a:t>is a network of </a:t>
            </a:r>
            <a:r>
              <a:rPr lang="en-US" dirty="0" smtClean="0"/>
              <a:t>protein fibers </a:t>
            </a:r>
            <a:r>
              <a:rPr lang="en-US" dirty="0"/>
              <a:t>extending throughout the cytoplasm</a:t>
            </a:r>
          </a:p>
          <a:p>
            <a:pPr>
              <a:spcBef>
                <a:spcPct val="20000"/>
              </a:spcBef>
            </a:pPr>
            <a:r>
              <a:rPr lang="en-US" dirty="0"/>
              <a:t>It organizes the cell’s structures and activities, anchoring many organelles</a:t>
            </a:r>
          </a:p>
          <a:p>
            <a:pPr>
              <a:spcBef>
                <a:spcPct val="20000"/>
              </a:spcBef>
            </a:pPr>
            <a:r>
              <a:rPr lang="en-US" dirty="0"/>
              <a:t>It is composed of three types of molecular structures:</a:t>
            </a:r>
          </a:p>
          <a:p>
            <a:pPr lvl="1">
              <a:lnSpc>
                <a:spcPct val="80000"/>
              </a:lnSpc>
              <a:spcBef>
                <a:spcPct val="20000"/>
              </a:spcBef>
            </a:pPr>
            <a:r>
              <a:rPr lang="en-US" dirty="0"/>
              <a:t>Microtubules</a:t>
            </a:r>
          </a:p>
          <a:p>
            <a:pPr lvl="1">
              <a:lnSpc>
                <a:spcPct val="80000"/>
              </a:lnSpc>
              <a:spcBef>
                <a:spcPct val="20000"/>
              </a:spcBef>
            </a:pPr>
            <a:r>
              <a:rPr lang="en-US" dirty="0"/>
              <a:t>Microfilaments</a:t>
            </a:r>
          </a:p>
          <a:p>
            <a:pPr lvl="1">
              <a:lnSpc>
                <a:spcPct val="80000"/>
              </a:lnSpc>
              <a:spcBef>
                <a:spcPct val="20000"/>
              </a:spcBef>
            </a:pPr>
            <a:r>
              <a:rPr lang="en-US" dirty="0"/>
              <a:t>Intermediate filaments</a:t>
            </a:r>
          </a:p>
        </p:txBody>
      </p:sp>
      <p:sp>
        <p:nvSpPr>
          <p:cNvPr id="362502" name="Line 6"/>
          <p:cNvSpPr>
            <a:spLocks noChangeShapeType="1"/>
          </p:cNvSpPr>
          <p:nvPr/>
        </p:nvSpPr>
        <p:spPr bwMode="auto">
          <a:xfrm>
            <a:off x="304800" y="6629400"/>
            <a:ext cx="8534400" cy="0"/>
          </a:xfrm>
          <a:prstGeom prst="line">
            <a:avLst/>
          </a:prstGeom>
          <a:noFill/>
          <a:ln w="25400">
            <a:solidFill>
              <a:schemeClr val="hlink"/>
            </a:solidFill>
            <a:round/>
            <a:headEnd/>
            <a:tailEnd/>
          </a:ln>
          <a:effectLst/>
        </p:spPr>
        <p:txBody>
          <a:bodyPr wrap="none" anchor="ctr"/>
          <a:lstStyle/>
          <a:p>
            <a:endParaRPr lang="en-US"/>
          </a:p>
        </p:txBody>
      </p:sp>
      <p:sp>
        <p:nvSpPr>
          <p:cNvPr id="362505" name="Line 9"/>
          <p:cNvSpPr>
            <a:spLocks noChangeShapeType="1"/>
          </p:cNvSpPr>
          <p:nvPr/>
        </p:nvSpPr>
        <p:spPr bwMode="auto">
          <a:xfrm>
            <a:off x="304800" y="990600"/>
            <a:ext cx="8534400" cy="0"/>
          </a:xfrm>
          <a:prstGeom prst="line">
            <a:avLst/>
          </a:prstGeom>
          <a:noFill/>
          <a:ln w="50800">
            <a:solidFill>
              <a:schemeClr val="hlink"/>
            </a:solidFill>
            <a:round/>
            <a:headEnd/>
            <a:tailEnd/>
          </a:ln>
          <a:effectLst/>
        </p:spPr>
        <p:txBody>
          <a:bodyPr wrap="none" anchor="ctr"/>
          <a:lstStyle/>
          <a:p>
            <a:endParaRPr lang="en-US"/>
          </a:p>
        </p:txBody>
      </p:sp>
      <p:sp>
        <p:nvSpPr>
          <p:cNvPr id="362506" name="Text Box 10"/>
          <p:cNvSpPr txBox="1">
            <a:spLocks noChangeArrowheads="1"/>
          </p:cNvSpPr>
          <p:nvPr/>
        </p:nvSpPr>
        <p:spPr bwMode="auto">
          <a:xfrm>
            <a:off x="217488" y="6597650"/>
            <a:ext cx="5486400" cy="260350"/>
          </a:xfrm>
          <a:prstGeom prst="rect">
            <a:avLst/>
          </a:prstGeom>
          <a:noFill/>
          <a:ln w="9525">
            <a:noFill/>
            <a:miter lim="800000"/>
            <a:headEnd/>
            <a:tailEnd/>
          </a:ln>
          <a:effectLst/>
        </p:spPr>
        <p:txBody>
          <a:bodyPr lIns="91429" tIns="45714" rIns="91429" bIns="45714" anchor="b">
            <a:spAutoFit/>
          </a:bodyPr>
          <a:lstStyle/>
          <a:p>
            <a:pPr algn="l"/>
            <a:r>
              <a:rPr kumimoji="0" lang="en-US" sz="1100">
                <a:solidFill>
                  <a:srgbClr val="000000"/>
                </a:solidFill>
                <a:latin typeface="Times New Roman" pitchFamily="18" charset="0"/>
              </a:rPr>
              <a:t>Copyright © 2008 Pearson Education, Inc., publishing as Pearson Benjamin Cummings</a:t>
            </a: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6646" name="Picture 6" descr="06_20Cytoskeleton-U"/>
          <p:cNvPicPr>
            <a:picLocks noChangeAspect="1" noChangeArrowheads="1"/>
          </p:cNvPicPr>
          <p:nvPr/>
        </p:nvPicPr>
        <p:blipFill>
          <a:blip r:embed="rId3" cstate="print"/>
          <a:srcRect/>
          <a:stretch>
            <a:fillRect/>
          </a:stretch>
        </p:blipFill>
        <p:spPr bwMode="auto">
          <a:xfrm>
            <a:off x="1270000" y="1647825"/>
            <a:ext cx="6604000" cy="3560763"/>
          </a:xfrm>
          <a:prstGeom prst="rect">
            <a:avLst/>
          </a:prstGeom>
          <a:noFill/>
        </p:spPr>
      </p:pic>
      <p:sp>
        <p:nvSpPr>
          <p:cNvPr id="496647" name="Rectangle 7"/>
          <p:cNvSpPr>
            <a:spLocks noChangeArrowheads="1"/>
          </p:cNvSpPr>
          <p:nvPr/>
        </p:nvSpPr>
        <p:spPr bwMode="auto">
          <a:xfrm>
            <a:off x="152400" y="0"/>
            <a:ext cx="1981200" cy="304800"/>
          </a:xfrm>
          <a:prstGeom prst="rect">
            <a:avLst/>
          </a:prstGeom>
          <a:noFill/>
          <a:ln w="3175">
            <a:noFill/>
            <a:miter lim="800000"/>
            <a:headEnd/>
            <a:tailEnd/>
          </a:ln>
        </p:spPr>
        <p:txBody>
          <a:bodyPr/>
          <a:lstStyle/>
          <a:p>
            <a:pPr marL="450850" indent="-450850" algn="l" eaLnBrk="1" hangingPunct="1">
              <a:lnSpc>
                <a:spcPct val="90000"/>
              </a:lnSpc>
            </a:pPr>
            <a:r>
              <a:rPr kumimoji="0" lang="en-US" sz="1200">
                <a:cs typeface="Arial" charset="0"/>
              </a:rPr>
              <a:t>Fig. 6-20</a:t>
            </a:r>
            <a:endParaRPr kumimoji="0" lang="en-US" sz="1500" b="1">
              <a:solidFill>
                <a:schemeClr val="bg1"/>
              </a:solidFill>
              <a:cs typeface="Arial" charset="0"/>
            </a:endParaRPr>
          </a:p>
        </p:txBody>
      </p:sp>
      <p:sp>
        <p:nvSpPr>
          <p:cNvPr id="496648" name="Text Box 8"/>
          <p:cNvSpPr txBox="1">
            <a:spLocks noChangeArrowheads="1"/>
          </p:cNvSpPr>
          <p:nvPr/>
        </p:nvSpPr>
        <p:spPr bwMode="auto">
          <a:xfrm>
            <a:off x="5353050" y="1674813"/>
            <a:ext cx="1316038" cy="247650"/>
          </a:xfrm>
          <a:prstGeom prst="rect">
            <a:avLst/>
          </a:prstGeom>
          <a:noFill/>
          <a:ln w="9525">
            <a:noFill/>
            <a:miter lim="800000"/>
            <a:headEnd/>
            <a:tailEnd/>
          </a:ln>
          <a:effectLst/>
        </p:spPr>
        <p:txBody>
          <a:bodyPr lIns="0" tIns="0" rIns="0" bIns="0">
            <a:spAutoFit/>
          </a:bodyPr>
          <a:lstStyle/>
          <a:p>
            <a:pPr algn="l">
              <a:lnSpc>
                <a:spcPct val="90000"/>
              </a:lnSpc>
            </a:pPr>
            <a:r>
              <a:rPr kumimoji="0" lang="en-US" sz="1800" b="1"/>
              <a:t>Microtubule</a:t>
            </a:r>
            <a:endParaRPr kumimoji="0" lang="en-US" sz="1800" b="1">
              <a:latin typeface="Times" pitchFamily="18" charset="0"/>
            </a:endParaRPr>
          </a:p>
        </p:txBody>
      </p:sp>
      <p:sp>
        <p:nvSpPr>
          <p:cNvPr id="496649" name="Text Box 9"/>
          <p:cNvSpPr txBox="1">
            <a:spLocks noChangeArrowheads="1"/>
          </p:cNvSpPr>
          <p:nvPr/>
        </p:nvSpPr>
        <p:spPr bwMode="auto">
          <a:xfrm>
            <a:off x="6218238" y="4654550"/>
            <a:ext cx="1701800" cy="247650"/>
          </a:xfrm>
          <a:prstGeom prst="rect">
            <a:avLst/>
          </a:prstGeom>
          <a:noFill/>
          <a:ln w="9525">
            <a:noFill/>
            <a:miter lim="800000"/>
            <a:headEnd/>
            <a:tailEnd/>
          </a:ln>
          <a:effectLst/>
        </p:spPr>
        <p:txBody>
          <a:bodyPr lIns="0" tIns="0" rIns="0" bIns="0">
            <a:spAutoFit/>
          </a:bodyPr>
          <a:lstStyle/>
          <a:p>
            <a:pPr algn="l">
              <a:lnSpc>
                <a:spcPct val="90000"/>
              </a:lnSpc>
            </a:pPr>
            <a:r>
              <a:rPr kumimoji="0" lang="en-US" sz="1800" b="1"/>
              <a:t>Microfilaments</a:t>
            </a:r>
            <a:endParaRPr kumimoji="0" lang="en-US" sz="1800" b="1">
              <a:latin typeface="Times" pitchFamily="18" charset="0"/>
            </a:endParaRPr>
          </a:p>
        </p:txBody>
      </p:sp>
      <p:sp>
        <p:nvSpPr>
          <p:cNvPr id="496650" name="Text Box 10"/>
          <p:cNvSpPr txBox="1">
            <a:spLocks noChangeArrowheads="1"/>
          </p:cNvSpPr>
          <p:nvPr/>
        </p:nvSpPr>
        <p:spPr bwMode="auto">
          <a:xfrm>
            <a:off x="4573588" y="4784725"/>
            <a:ext cx="993775" cy="247650"/>
          </a:xfrm>
          <a:prstGeom prst="rect">
            <a:avLst/>
          </a:prstGeom>
          <a:noFill/>
          <a:ln w="9525">
            <a:noFill/>
            <a:miter lim="800000"/>
            <a:headEnd/>
            <a:tailEnd/>
          </a:ln>
          <a:effectLst/>
        </p:spPr>
        <p:txBody>
          <a:bodyPr lIns="0" tIns="0" rIns="0" bIns="0">
            <a:spAutoFit/>
          </a:bodyPr>
          <a:lstStyle/>
          <a:p>
            <a:pPr algn="ctr">
              <a:lnSpc>
                <a:spcPct val="90000"/>
              </a:lnSpc>
            </a:pPr>
            <a:r>
              <a:rPr kumimoji="0" lang="en-US" sz="1800" b="1"/>
              <a:t>0.25 µm</a:t>
            </a:r>
            <a:endParaRPr kumimoji="0" lang="en-US" sz="1800" b="1">
              <a:latin typeface="Times" pitchFamily="18" charset="0"/>
            </a:endParaRPr>
          </a:p>
        </p:txBody>
      </p:sp>
      <p:sp>
        <p:nvSpPr>
          <p:cNvPr id="496651" name="Line 11"/>
          <p:cNvSpPr>
            <a:spLocks noChangeShapeType="1"/>
          </p:cNvSpPr>
          <p:nvPr/>
        </p:nvSpPr>
        <p:spPr bwMode="auto">
          <a:xfrm>
            <a:off x="4522788" y="4745038"/>
            <a:ext cx="1101725" cy="0"/>
          </a:xfrm>
          <a:prstGeom prst="line">
            <a:avLst/>
          </a:prstGeom>
          <a:noFill/>
          <a:ln w="25400">
            <a:solidFill>
              <a:schemeClr val="tx1"/>
            </a:solidFill>
            <a:round/>
            <a:headEnd/>
            <a:tailEnd/>
          </a:ln>
          <a:effectLst/>
        </p:spPr>
        <p:txBody>
          <a:bodyPr wrap="none" anchor="ctr"/>
          <a:lstStyle/>
          <a:p>
            <a:endParaRPr lang="en-US"/>
          </a:p>
        </p:txBody>
      </p:sp>
      <p:sp>
        <p:nvSpPr>
          <p:cNvPr id="496652" name="Line 12"/>
          <p:cNvSpPr>
            <a:spLocks noChangeShapeType="1"/>
          </p:cNvSpPr>
          <p:nvPr/>
        </p:nvSpPr>
        <p:spPr bwMode="auto">
          <a:xfrm>
            <a:off x="4522788" y="4668838"/>
            <a:ext cx="0" cy="158750"/>
          </a:xfrm>
          <a:prstGeom prst="line">
            <a:avLst/>
          </a:prstGeom>
          <a:noFill/>
          <a:ln w="25400">
            <a:solidFill>
              <a:schemeClr val="tx1"/>
            </a:solidFill>
            <a:round/>
            <a:headEnd/>
            <a:tailEnd/>
          </a:ln>
          <a:effectLst/>
        </p:spPr>
        <p:txBody>
          <a:bodyPr wrap="none" anchor="ctr"/>
          <a:lstStyle/>
          <a:p>
            <a:endParaRPr lang="en-US"/>
          </a:p>
        </p:txBody>
      </p:sp>
      <p:sp>
        <p:nvSpPr>
          <p:cNvPr id="496653" name="Line 13"/>
          <p:cNvSpPr>
            <a:spLocks noChangeShapeType="1"/>
          </p:cNvSpPr>
          <p:nvPr/>
        </p:nvSpPr>
        <p:spPr bwMode="auto">
          <a:xfrm>
            <a:off x="5624513" y="4668838"/>
            <a:ext cx="0" cy="158750"/>
          </a:xfrm>
          <a:prstGeom prst="line">
            <a:avLst/>
          </a:prstGeom>
          <a:noFill/>
          <a:ln w="25400">
            <a:solidFill>
              <a:schemeClr val="tx1"/>
            </a:solidFill>
            <a:round/>
            <a:headEnd/>
            <a:tailEnd/>
          </a:ln>
          <a:effectLst/>
        </p:spPr>
        <p:txBody>
          <a:bodyPr wrap="none" anchor="ctr"/>
          <a:lstStyle/>
          <a:p>
            <a:endParaRPr lang="en-US"/>
          </a:p>
        </p:txBody>
      </p:sp>
      <p:sp>
        <p:nvSpPr>
          <p:cNvPr id="496654" name="Line 14"/>
          <p:cNvSpPr>
            <a:spLocks noChangeShapeType="1"/>
          </p:cNvSpPr>
          <p:nvPr/>
        </p:nvSpPr>
        <p:spPr bwMode="auto">
          <a:xfrm>
            <a:off x="6010275" y="1924050"/>
            <a:ext cx="0" cy="879475"/>
          </a:xfrm>
          <a:prstGeom prst="line">
            <a:avLst/>
          </a:prstGeom>
          <a:noFill/>
          <a:ln w="50800">
            <a:solidFill>
              <a:schemeClr val="bg1"/>
            </a:solidFill>
            <a:round/>
            <a:headEnd/>
            <a:tailEnd/>
          </a:ln>
          <a:effectLst/>
        </p:spPr>
        <p:txBody>
          <a:bodyPr wrap="none" anchor="ctr"/>
          <a:lstStyle/>
          <a:p>
            <a:endParaRPr lang="en-US"/>
          </a:p>
        </p:txBody>
      </p:sp>
      <p:sp>
        <p:nvSpPr>
          <p:cNvPr id="496655" name="AutoShape 15"/>
          <p:cNvSpPr>
            <a:spLocks/>
          </p:cNvSpPr>
          <p:nvPr/>
        </p:nvSpPr>
        <p:spPr bwMode="auto">
          <a:xfrm rot="-5400000">
            <a:off x="5938838" y="2741613"/>
            <a:ext cx="142875" cy="238125"/>
          </a:xfrm>
          <a:prstGeom prst="rightBrace">
            <a:avLst>
              <a:gd name="adj1" fmla="val 13889"/>
              <a:gd name="adj2" fmla="val 50000"/>
            </a:avLst>
          </a:prstGeom>
          <a:noFill/>
          <a:ln w="50800">
            <a:solidFill>
              <a:schemeClr val="bg1"/>
            </a:solidFill>
            <a:round/>
            <a:headEnd/>
            <a:tailEnd/>
          </a:ln>
          <a:effectLst/>
        </p:spPr>
        <p:txBody>
          <a:bodyPr wrap="none" anchor="ctr"/>
          <a:lstStyle/>
          <a:p>
            <a:endParaRPr lang="en-US"/>
          </a:p>
        </p:txBody>
      </p:sp>
      <p:sp>
        <p:nvSpPr>
          <p:cNvPr id="496656" name="Line 16"/>
          <p:cNvSpPr>
            <a:spLocks noChangeShapeType="1"/>
          </p:cNvSpPr>
          <p:nvPr/>
        </p:nvSpPr>
        <p:spPr bwMode="auto">
          <a:xfrm flipV="1">
            <a:off x="7026275" y="4222750"/>
            <a:ext cx="0" cy="393700"/>
          </a:xfrm>
          <a:prstGeom prst="line">
            <a:avLst/>
          </a:prstGeom>
          <a:noFill/>
          <a:ln w="50800">
            <a:solidFill>
              <a:schemeClr val="bg1"/>
            </a:solidFill>
            <a:round/>
            <a:headEnd/>
            <a:tailEnd/>
          </a:ln>
          <a:effectLst/>
        </p:spPr>
        <p:txBody>
          <a:bodyPr wrap="none" anchor="ctr"/>
          <a:lstStyle/>
          <a:p>
            <a:endParaRPr lang="en-US"/>
          </a:p>
        </p:txBody>
      </p:sp>
      <p:sp>
        <p:nvSpPr>
          <p:cNvPr id="496657" name="Line 17"/>
          <p:cNvSpPr>
            <a:spLocks noChangeShapeType="1"/>
          </p:cNvSpPr>
          <p:nvPr/>
        </p:nvSpPr>
        <p:spPr bwMode="auto">
          <a:xfrm flipV="1">
            <a:off x="7026275" y="4003675"/>
            <a:ext cx="168275" cy="619125"/>
          </a:xfrm>
          <a:prstGeom prst="line">
            <a:avLst/>
          </a:prstGeom>
          <a:noFill/>
          <a:ln w="50800">
            <a:solidFill>
              <a:schemeClr val="bg1"/>
            </a:solidFill>
            <a:round/>
            <a:headEnd/>
            <a:tailEnd/>
          </a:ln>
          <a:effectLst/>
        </p:spPr>
        <p:txBody>
          <a:bodyPr wrap="none" anchor="ctr"/>
          <a:lstStyle/>
          <a:p>
            <a:endParaRPr lang="en-US"/>
          </a:p>
        </p:txBody>
      </p:sp>
      <p:sp>
        <p:nvSpPr>
          <p:cNvPr id="496658" name="Line 18"/>
          <p:cNvSpPr>
            <a:spLocks noChangeShapeType="1"/>
          </p:cNvSpPr>
          <p:nvPr/>
        </p:nvSpPr>
        <p:spPr bwMode="auto">
          <a:xfrm flipV="1">
            <a:off x="7023100" y="4235450"/>
            <a:ext cx="0" cy="393700"/>
          </a:xfrm>
          <a:prstGeom prst="line">
            <a:avLst/>
          </a:prstGeom>
          <a:noFill/>
          <a:ln w="25400">
            <a:solidFill>
              <a:schemeClr val="tx1"/>
            </a:solidFill>
            <a:round/>
            <a:headEnd/>
            <a:tailEnd/>
          </a:ln>
          <a:effectLst/>
        </p:spPr>
        <p:txBody>
          <a:bodyPr wrap="none" anchor="ctr"/>
          <a:lstStyle/>
          <a:p>
            <a:endParaRPr lang="en-US"/>
          </a:p>
        </p:txBody>
      </p:sp>
      <p:sp>
        <p:nvSpPr>
          <p:cNvPr id="496659" name="Line 19"/>
          <p:cNvSpPr>
            <a:spLocks noChangeShapeType="1"/>
          </p:cNvSpPr>
          <p:nvPr/>
        </p:nvSpPr>
        <p:spPr bwMode="auto">
          <a:xfrm flipV="1">
            <a:off x="7023100" y="4016375"/>
            <a:ext cx="168275" cy="619125"/>
          </a:xfrm>
          <a:prstGeom prst="line">
            <a:avLst/>
          </a:prstGeom>
          <a:noFill/>
          <a:ln w="25400">
            <a:solidFill>
              <a:schemeClr val="tx1"/>
            </a:solidFill>
            <a:round/>
            <a:headEnd/>
            <a:tailEnd/>
          </a:ln>
          <a:effectLst/>
        </p:spPr>
        <p:txBody>
          <a:bodyPr wrap="none" anchor="ctr"/>
          <a:lstStyle/>
          <a:p>
            <a:endParaRPr lang="en-US"/>
          </a:p>
        </p:txBody>
      </p:sp>
      <p:sp>
        <p:nvSpPr>
          <p:cNvPr id="496660" name="Line 20"/>
          <p:cNvSpPr>
            <a:spLocks noChangeShapeType="1"/>
          </p:cNvSpPr>
          <p:nvPr/>
        </p:nvSpPr>
        <p:spPr bwMode="auto">
          <a:xfrm>
            <a:off x="6010275" y="1924050"/>
            <a:ext cx="0" cy="879475"/>
          </a:xfrm>
          <a:prstGeom prst="line">
            <a:avLst/>
          </a:prstGeom>
          <a:noFill/>
          <a:ln w="25400">
            <a:solidFill>
              <a:schemeClr val="tx1"/>
            </a:solidFill>
            <a:round/>
            <a:headEnd/>
            <a:tailEnd/>
          </a:ln>
          <a:effectLst/>
        </p:spPr>
        <p:txBody>
          <a:bodyPr wrap="none" anchor="ctr"/>
          <a:lstStyle/>
          <a:p>
            <a:endParaRPr lang="en-US"/>
          </a:p>
        </p:txBody>
      </p:sp>
      <p:sp>
        <p:nvSpPr>
          <p:cNvPr id="496661" name="AutoShape 21"/>
          <p:cNvSpPr>
            <a:spLocks/>
          </p:cNvSpPr>
          <p:nvPr/>
        </p:nvSpPr>
        <p:spPr bwMode="auto">
          <a:xfrm rot="-5400000">
            <a:off x="5945188" y="2741613"/>
            <a:ext cx="142875" cy="238125"/>
          </a:xfrm>
          <a:prstGeom prst="rightBrace">
            <a:avLst>
              <a:gd name="adj1" fmla="val 13889"/>
              <a:gd name="adj2" fmla="val 50000"/>
            </a:avLst>
          </a:prstGeom>
          <a:noFill/>
          <a:ln w="25400">
            <a:solidFill>
              <a:schemeClr val="tx1"/>
            </a:solidFill>
            <a:round/>
            <a:headEnd/>
            <a:tailEnd/>
          </a:ln>
          <a:effectLst/>
        </p:spPr>
        <p:txBody>
          <a:bodyPr wrap="none" anchor="ctr"/>
          <a:lstStyle/>
          <a:p>
            <a:endParaRPr lang="en-US"/>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a:xfrm>
            <a:off x="228600" y="76200"/>
            <a:ext cx="8610600" cy="762000"/>
          </a:xfrm>
          <a:noFill/>
        </p:spPr>
        <p:txBody>
          <a:bodyPr>
            <a:normAutofit fontScale="90000"/>
          </a:bodyPr>
          <a:lstStyle/>
          <a:p>
            <a:pPr marL="0" indent="0"/>
            <a:r>
              <a:rPr lang="en-US"/>
              <a:t>Roles of the Cytoskeleton: Support, Motility, and Regulation</a:t>
            </a:r>
            <a:endParaRPr lang="en-US" sz="2500"/>
          </a:p>
        </p:txBody>
      </p:sp>
      <p:sp>
        <p:nvSpPr>
          <p:cNvPr id="367619" name="Rectangle 3"/>
          <p:cNvSpPr>
            <a:spLocks noGrp="1" noChangeArrowheads="1"/>
          </p:cNvSpPr>
          <p:nvPr>
            <p:ph type="body" idx="1"/>
          </p:nvPr>
        </p:nvSpPr>
        <p:spPr>
          <a:xfrm>
            <a:off x="228600" y="1206500"/>
            <a:ext cx="8534400" cy="5194300"/>
          </a:xfrm>
        </p:spPr>
        <p:txBody>
          <a:bodyPr/>
          <a:lstStyle/>
          <a:p>
            <a:r>
              <a:rPr lang="en-US"/>
              <a:t>The cytoskeleton helps to support the cell and maintain its shape</a:t>
            </a:r>
          </a:p>
          <a:p>
            <a:r>
              <a:rPr lang="en-US"/>
              <a:t>It interacts with </a:t>
            </a:r>
            <a:r>
              <a:rPr lang="en-US" b="1"/>
              <a:t>motor proteins </a:t>
            </a:r>
            <a:r>
              <a:rPr lang="en-US"/>
              <a:t>to produce motility</a:t>
            </a:r>
          </a:p>
          <a:p>
            <a:r>
              <a:rPr lang="en-US"/>
              <a:t>Inside the cell, vesicles can travel along “monorails” provided by the cytoskeleton</a:t>
            </a:r>
          </a:p>
          <a:p>
            <a:r>
              <a:rPr lang="en-US"/>
              <a:t>Recent evidence suggests that the cytoskeleton may help regulate biochemical activities</a:t>
            </a:r>
          </a:p>
        </p:txBody>
      </p:sp>
      <p:sp>
        <p:nvSpPr>
          <p:cNvPr id="367621" name="Line 5"/>
          <p:cNvSpPr>
            <a:spLocks noChangeShapeType="1"/>
          </p:cNvSpPr>
          <p:nvPr/>
        </p:nvSpPr>
        <p:spPr bwMode="auto">
          <a:xfrm>
            <a:off x="304800" y="6629400"/>
            <a:ext cx="8534400" cy="0"/>
          </a:xfrm>
          <a:prstGeom prst="line">
            <a:avLst/>
          </a:prstGeom>
          <a:noFill/>
          <a:ln w="25400">
            <a:solidFill>
              <a:schemeClr val="hlink"/>
            </a:solidFill>
            <a:round/>
            <a:headEnd/>
            <a:tailEnd/>
          </a:ln>
          <a:effectLst/>
        </p:spPr>
        <p:txBody>
          <a:bodyPr wrap="none" anchor="ctr"/>
          <a:lstStyle/>
          <a:p>
            <a:endParaRPr lang="en-US"/>
          </a:p>
        </p:txBody>
      </p:sp>
      <p:sp>
        <p:nvSpPr>
          <p:cNvPr id="367622" name="Line 6"/>
          <p:cNvSpPr>
            <a:spLocks noChangeShapeType="1"/>
          </p:cNvSpPr>
          <p:nvPr/>
        </p:nvSpPr>
        <p:spPr bwMode="auto">
          <a:xfrm>
            <a:off x="304800" y="990600"/>
            <a:ext cx="8534400" cy="0"/>
          </a:xfrm>
          <a:prstGeom prst="line">
            <a:avLst/>
          </a:prstGeom>
          <a:noFill/>
          <a:ln w="50800">
            <a:solidFill>
              <a:schemeClr val="hlink"/>
            </a:solidFill>
            <a:round/>
            <a:headEnd/>
            <a:tailEnd/>
          </a:ln>
          <a:effectLst/>
        </p:spPr>
        <p:txBody>
          <a:bodyPr wrap="none" anchor="ctr"/>
          <a:lstStyle/>
          <a:p>
            <a:endParaRPr lang="en-US"/>
          </a:p>
        </p:txBody>
      </p:sp>
      <p:sp>
        <p:nvSpPr>
          <p:cNvPr id="367623" name="Text Box 7"/>
          <p:cNvSpPr txBox="1">
            <a:spLocks noChangeArrowheads="1"/>
          </p:cNvSpPr>
          <p:nvPr/>
        </p:nvSpPr>
        <p:spPr bwMode="auto">
          <a:xfrm>
            <a:off x="217488" y="6597650"/>
            <a:ext cx="5486400" cy="260350"/>
          </a:xfrm>
          <a:prstGeom prst="rect">
            <a:avLst/>
          </a:prstGeom>
          <a:noFill/>
          <a:ln w="9525">
            <a:noFill/>
            <a:miter lim="800000"/>
            <a:headEnd/>
            <a:tailEnd/>
          </a:ln>
          <a:effectLst/>
        </p:spPr>
        <p:txBody>
          <a:bodyPr lIns="91429" tIns="45714" rIns="91429" bIns="45714" anchor="b">
            <a:spAutoFit/>
          </a:bodyPr>
          <a:lstStyle/>
          <a:p>
            <a:pPr algn="l"/>
            <a:r>
              <a:rPr kumimoji="0" lang="en-US" sz="1100">
                <a:solidFill>
                  <a:srgbClr val="000000"/>
                </a:solidFill>
                <a:latin typeface="Times New Roman" pitchFamily="18" charset="0"/>
              </a:rPr>
              <a:t>Copyright © 2008 Pearson Education, Inc., publishing as Pearson Benjamin Cummings</a:t>
            </a: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2"/>
          <p:cNvSpPr>
            <a:spLocks noGrp="1" noChangeArrowheads="1"/>
          </p:cNvSpPr>
          <p:nvPr>
            <p:ph type="title"/>
          </p:nvPr>
        </p:nvSpPr>
        <p:spPr>
          <a:xfrm>
            <a:off x="228600" y="76200"/>
            <a:ext cx="8534400" cy="503238"/>
          </a:xfrm>
        </p:spPr>
        <p:txBody>
          <a:bodyPr>
            <a:normAutofit fontScale="90000"/>
          </a:bodyPr>
          <a:lstStyle/>
          <a:p>
            <a:r>
              <a:rPr lang="en-US"/>
              <a:t>Components of the Cytoskeleton</a:t>
            </a:r>
          </a:p>
        </p:txBody>
      </p:sp>
      <p:sp>
        <p:nvSpPr>
          <p:cNvPr id="304131" name="Rectangle 3"/>
          <p:cNvSpPr>
            <a:spLocks noGrp="1" noChangeArrowheads="1"/>
          </p:cNvSpPr>
          <p:nvPr>
            <p:ph type="body" idx="1"/>
          </p:nvPr>
        </p:nvSpPr>
        <p:spPr>
          <a:xfrm>
            <a:off x="228600" y="1220788"/>
            <a:ext cx="8534400" cy="4494212"/>
          </a:xfrm>
        </p:spPr>
        <p:txBody>
          <a:bodyPr/>
          <a:lstStyle/>
          <a:p>
            <a:r>
              <a:rPr lang="en-US" dirty="0"/>
              <a:t>Three main types of fibers make up the cytoskeleton:</a:t>
            </a:r>
          </a:p>
          <a:p>
            <a:pPr lvl="1"/>
            <a:r>
              <a:rPr lang="en-US" i="1" dirty="0"/>
              <a:t>Microtubules</a:t>
            </a:r>
            <a:r>
              <a:rPr lang="en-US" dirty="0"/>
              <a:t> are the thickest of the three components of the </a:t>
            </a:r>
            <a:r>
              <a:rPr lang="en-US" dirty="0" smtClean="0"/>
              <a:t>cytoskeleton (25 nm)</a:t>
            </a:r>
            <a:endParaRPr lang="en-US" dirty="0"/>
          </a:p>
          <a:p>
            <a:pPr lvl="1"/>
            <a:r>
              <a:rPr lang="en-US" i="1" dirty="0"/>
              <a:t>Microfilaments</a:t>
            </a:r>
            <a:r>
              <a:rPr lang="en-US" dirty="0"/>
              <a:t>, also called actin filaments, are the thinnest </a:t>
            </a:r>
            <a:r>
              <a:rPr lang="en-US" dirty="0" smtClean="0"/>
              <a:t>components (7 nm)</a:t>
            </a:r>
            <a:endParaRPr lang="en-US" dirty="0"/>
          </a:p>
          <a:p>
            <a:pPr lvl="1"/>
            <a:r>
              <a:rPr lang="en-US" i="1" dirty="0"/>
              <a:t>Intermediate filaments</a:t>
            </a:r>
            <a:r>
              <a:rPr lang="en-US" dirty="0"/>
              <a:t> are fibers with diameters in a middle </a:t>
            </a:r>
            <a:r>
              <a:rPr lang="en-US" dirty="0" smtClean="0"/>
              <a:t>range (8 nm – 12 nm)</a:t>
            </a:r>
            <a:endParaRPr lang="en-US" dirty="0"/>
          </a:p>
        </p:txBody>
      </p:sp>
      <p:sp>
        <p:nvSpPr>
          <p:cNvPr id="304135" name="Line 7"/>
          <p:cNvSpPr>
            <a:spLocks noChangeShapeType="1"/>
          </p:cNvSpPr>
          <p:nvPr/>
        </p:nvSpPr>
        <p:spPr bwMode="auto">
          <a:xfrm>
            <a:off x="304800" y="6629400"/>
            <a:ext cx="8534400" cy="0"/>
          </a:xfrm>
          <a:prstGeom prst="line">
            <a:avLst/>
          </a:prstGeom>
          <a:noFill/>
          <a:ln w="25400">
            <a:solidFill>
              <a:schemeClr val="hlink"/>
            </a:solidFill>
            <a:round/>
            <a:headEnd/>
            <a:tailEnd/>
          </a:ln>
          <a:effectLst/>
        </p:spPr>
        <p:txBody>
          <a:bodyPr wrap="none" anchor="ctr"/>
          <a:lstStyle/>
          <a:p>
            <a:endParaRPr lang="en-US"/>
          </a:p>
        </p:txBody>
      </p:sp>
      <p:sp>
        <p:nvSpPr>
          <p:cNvPr id="304136" name="Line 8"/>
          <p:cNvSpPr>
            <a:spLocks noChangeShapeType="1"/>
          </p:cNvSpPr>
          <p:nvPr/>
        </p:nvSpPr>
        <p:spPr bwMode="auto">
          <a:xfrm>
            <a:off x="304800" y="990600"/>
            <a:ext cx="8534400" cy="0"/>
          </a:xfrm>
          <a:prstGeom prst="line">
            <a:avLst/>
          </a:prstGeom>
          <a:noFill/>
          <a:ln w="50800">
            <a:solidFill>
              <a:schemeClr val="hlink"/>
            </a:solidFill>
            <a:round/>
            <a:headEnd/>
            <a:tailEnd/>
          </a:ln>
          <a:effectLst/>
        </p:spPr>
        <p:txBody>
          <a:bodyPr wrap="none" anchor="ctr"/>
          <a:lstStyle/>
          <a:p>
            <a:endParaRPr lang="en-US"/>
          </a:p>
        </p:txBody>
      </p:sp>
      <p:sp>
        <p:nvSpPr>
          <p:cNvPr id="304137" name="Text Box 9"/>
          <p:cNvSpPr txBox="1">
            <a:spLocks noChangeArrowheads="1"/>
          </p:cNvSpPr>
          <p:nvPr/>
        </p:nvSpPr>
        <p:spPr bwMode="auto">
          <a:xfrm>
            <a:off x="217488" y="6597650"/>
            <a:ext cx="5486400" cy="260350"/>
          </a:xfrm>
          <a:prstGeom prst="rect">
            <a:avLst/>
          </a:prstGeom>
          <a:noFill/>
          <a:ln w="9525">
            <a:noFill/>
            <a:miter lim="800000"/>
            <a:headEnd/>
            <a:tailEnd/>
          </a:ln>
          <a:effectLst/>
        </p:spPr>
        <p:txBody>
          <a:bodyPr lIns="91429" tIns="45714" rIns="91429" bIns="45714" anchor="b">
            <a:spAutoFit/>
          </a:bodyPr>
          <a:lstStyle/>
          <a:p>
            <a:pPr algn="l"/>
            <a:r>
              <a:rPr kumimoji="0" lang="en-US" sz="1100">
                <a:solidFill>
                  <a:srgbClr val="000000"/>
                </a:solidFill>
                <a:latin typeface="Times New Roman" pitchFamily="18" charset="0"/>
              </a:rPr>
              <a:t>Copyright © 2008 Pearson Education, Inc., publishing as Pearson Benjamin Cummings</a:t>
            </a: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5929" name="Picture 9" descr="06_T01-CytoskeletonStruc-U"/>
          <p:cNvPicPr>
            <a:picLocks noChangeAspect="1" noChangeArrowheads="1"/>
          </p:cNvPicPr>
          <p:nvPr/>
        </p:nvPicPr>
        <p:blipFill>
          <a:blip r:embed="rId3" cstate="print"/>
          <a:srcRect/>
          <a:stretch>
            <a:fillRect/>
          </a:stretch>
        </p:blipFill>
        <p:spPr bwMode="auto">
          <a:xfrm>
            <a:off x="1187450" y="136525"/>
            <a:ext cx="6767513" cy="6584950"/>
          </a:xfrm>
          <a:prstGeom prst="rect">
            <a:avLst/>
          </a:prstGeom>
          <a:noFill/>
        </p:spPr>
      </p:pic>
      <p:sp>
        <p:nvSpPr>
          <p:cNvPr id="465930" name="Rectangle 10"/>
          <p:cNvSpPr>
            <a:spLocks noChangeArrowheads="1"/>
          </p:cNvSpPr>
          <p:nvPr/>
        </p:nvSpPr>
        <p:spPr bwMode="auto">
          <a:xfrm>
            <a:off x="152400" y="0"/>
            <a:ext cx="1981200" cy="304800"/>
          </a:xfrm>
          <a:prstGeom prst="rect">
            <a:avLst/>
          </a:prstGeom>
          <a:noFill/>
          <a:ln w="3175">
            <a:noFill/>
            <a:miter lim="800000"/>
            <a:headEnd/>
            <a:tailEnd/>
          </a:ln>
        </p:spPr>
        <p:txBody>
          <a:bodyPr/>
          <a:lstStyle/>
          <a:p>
            <a:pPr marL="450850" indent="-450850" algn="l" eaLnBrk="1" hangingPunct="1">
              <a:lnSpc>
                <a:spcPct val="90000"/>
              </a:lnSpc>
            </a:pPr>
            <a:r>
              <a:rPr kumimoji="0" lang="en-US" sz="1200">
                <a:cs typeface="Arial" charset="0"/>
              </a:rPr>
              <a:t>Table 6-1</a:t>
            </a:r>
            <a:endParaRPr kumimoji="0" lang="en-US" sz="1500" b="1">
              <a:solidFill>
                <a:schemeClr val="bg1"/>
              </a:solidFill>
              <a:cs typeface="Arial" charset="0"/>
            </a:endParaRPr>
          </a:p>
        </p:txBody>
      </p:sp>
      <p:sp>
        <p:nvSpPr>
          <p:cNvPr id="465931" name="Text Box 11"/>
          <p:cNvSpPr txBox="1">
            <a:spLocks noChangeArrowheads="1"/>
          </p:cNvSpPr>
          <p:nvPr/>
        </p:nvSpPr>
        <p:spPr bwMode="auto">
          <a:xfrm>
            <a:off x="3746500" y="3333750"/>
            <a:ext cx="488950" cy="214313"/>
          </a:xfrm>
          <a:prstGeom prst="rect">
            <a:avLst/>
          </a:prstGeom>
          <a:noFill/>
          <a:ln w="9525">
            <a:noFill/>
            <a:miter lim="800000"/>
            <a:headEnd/>
            <a:tailEnd/>
          </a:ln>
          <a:effectLst/>
        </p:spPr>
        <p:txBody>
          <a:bodyPr>
            <a:spAutoFit/>
          </a:bodyPr>
          <a:lstStyle/>
          <a:p>
            <a:pPr algn="l">
              <a:spcBef>
                <a:spcPct val="50000"/>
              </a:spcBef>
            </a:pPr>
            <a:r>
              <a:rPr kumimoji="0" lang="en-US" sz="800" b="1"/>
              <a:t>10 µm</a:t>
            </a:r>
            <a:endParaRPr kumimoji="0" lang="en-US"/>
          </a:p>
        </p:txBody>
      </p:sp>
      <p:sp>
        <p:nvSpPr>
          <p:cNvPr id="465932" name="Line 12"/>
          <p:cNvSpPr>
            <a:spLocks noChangeShapeType="1"/>
          </p:cNvSpPr>
          <p:nvPr/>
        </p:nvSpPr>
        <p:spPr bwMode="auto">
          <a:xfrm>
            <a:off x="3835400" y="3530600"/>
            <a:ext cx="317500" cy="0"/>
          </a:xfrm>
          <a:prstGeom prst="line">
            <a:avLst/>
          </a:prstGeom>
          <a:noFill/>
          <a:ln w="12700">
            <a:solidFill>
              <a:schemeClr val="tx1"/>
            </a:solidFill>
            <a:round/>
            <a:headEnd/>
            <a:tailEnd/>
          </a:ln>
          <a:effectLst/>
        </p:spPr>
        <p:txBody>
          <a:bodyPr wrap="none" anchor="ctr"/>
          <a:lstStyle/>
          <a:p>
            <a:endParaRPr lang="en-US"/>
          </a:p>
        </p:txBody>
      </p:sp>
      <p:sp>
        <p:nvSpPr>
          <p:cNvPr id="465933" name="Line 13"/>
          <p:cNvSpPr>
            <a:spLocks noChangeShapeType="1"/>
          </p:cNvSpPr>
          <p:nvPr/>
        </p:nvSpPr>
        <p:spPr bwMode="auto">
          <a:xfrm>
            <a:off x="3841750" y="3495675"/>
            <a:ext cx="0" cy="73025"/>
          </a:xfrm>
          <a:prstGeom prst="line">
            <a:avLst/>
          </a:prstGeom>
          <a:noFill/>
          <a:ln w="12700">
            <a:solidFill>
              <a:schemeClr val="tx1"/>
            </a:solidFill>
            <a:round/>
            <a:headEnd/>
            <a:tailEnd/>
          </a:ln>
          <a:effectLst/>
        </p:spPr>
        <p:txBody>
          <a:bodyPr wrap="none" anchor="ctr"/>
          <a:lstStyle/>
          <a:p>
            <a:endParaRPr lang="en-US"/>
          </a:p>
        </p:txBody>
      </p:sp>
      <p:sp>
        <p:nvSpPr>
          <p:cNvPr id="465934" name="Line 14"/>
          <p:cNvSpPr>
            <a:spLocks noChangeShapeType="1"/>
          </p:cNvSpPr>
          <p:nvPr/>
        </p:nvSpPr>
        <p:spPr bwMode="auto">
          <a:xfrm>
            <a:off x="4146550" y="3495675"/>
            <a:ext cx="0" cy="73025"/>
          </a:xfrm>
          <a:prstGeom prst="line">
            <a:avLst/>
          </a:prstGeom>
          <a:noFill/>
          <a:ln w="12700">
            <a:solidFill>
              <a:schemeClr val="tx1"/>
            </a:solidFill>
            <a:round/>
            <a:headEnd/>
            <a:tailEnd/>
          </a:ln>
          <a:effectLst/>
        </p:spPr>
        <p:txBody>
          <a:bodyPr wrap="none" anchor="ctr"/>
          <a:lstStyle/>
          <a:p>
            <a:endParaRPr lang="en-US"/>
          </a:p>
        </p:txBody>
      </p:sp>
      <p:sp>
        <p:nvSpPr>
          <p:cNvPr id="465935" name="Text Box 15"/>
          <p:cNvSpPr txBox="1">
            <a:spLocks noChangeArrowheads="1"/>
          </p:cNvSpPr>
          <p:nvPr/>
        </p:nvSpPr>
        <p:spPr bwMode="auto">
          <a:xfrm>
            <a:off x="5543550" y="3336925"/>
            <a:ext cx="488950" cy="214313"/>
          </a:xfrm>
          <a:prstGeom prst="rect">
            <a:avLst/>
          </a:prstGeom>
          <a:noFill/>
          <a:ln w="9525">
            <a:noFill/>
            <a:miter lim="800000"/>
            <a:headEnd/>
            <a:tailEnd/>
          </a:ln>
          <a:effectLst/>
        </p:spPr>
        <p:txBody>
          <a:bodyPr>
            <a:spAutoFit/>
          </a:bodyPr>
          <a:lstStyle/>
          <a:p>
            <a:pPr algn="l">
              <a:spcBef>
                <a:spcPct val="50000"/>
              </a:spcBef>
            </a:pPr>
            <a:r>
              <a:rPr kumimoji="0" lang="en-US" sz="800" b="1"/>
              <a:t>10 µm</a:t>
            </a:r>
            <a:endParaRPr kumimoji="0" lang="en-US"/>
          </a:p>
        </p:txBody>
      </p:sp>
      <p:sp>
        <p:nvSpPr>
          <p:cNvPr id="465936" name="Line 16"/>
          <p:cNvSpPr>
            <a:spLocks noChangeShapeType="1"/>
          </p:cNvSpPr>
          <p:nvPr/>
        </p:nvSpPr>
        <p:spPr bwMode="auto">
          <a:xfrm flipV="1">
            <a:off x="5724525" y="3533775"/>
            <a:ext cx="139700" cy="0"/>
          </a:xfrm>
          <a:prstGeom prst="line">
            <a:avLst/>
          </a:prstGeom>
          <a:noFill/>
          <a:ln w="12700">
            <a:solidFill>
              <a:schemeClr val="tx1"/>
            </a:solidFill>
            <a:round/>
            <a:headEnd/>
            <a:tailEnd/>
          </a:ln>
          <a:effectLst/>
        </p:spPr>
        <p:txBody>
          <a:bodyPr wrap="none" anchor="ctr"/>
          <a:lstStyle/>
          <a:p>
            <a:endParaRPr lang="en-US"/>
          </a:p>
        </p:txBody>
      </p:sp>
      <p:sp>
        <p:nvSpPr>
          <p:cNvPr id="465937" name="Line 17"/>
          <p:cNvSpPr>
            <a:spLocks noChangeShapeType="1"/>
          </p:cNvSpPr>
          <p:nvPr/>
        </p:nvSpPr>
        <p:spPr bwMode="auto">
          <a:xfrm>
            <a:off x="5730875" y="3498850"/>
            <a:ext cx="0" cy="73025"/>
          </a:xfrm>
          <a:prstGeom prst="line">
            <a:avLst/>
          </a:prstGeom>
          <a:noFill/>
          <a:ln w="12700">
            <a:solidFill>
              <a:schemeClr val="tx1"/>
            </a:solidFill>
            <a:round/>
            <a:headEnd/>
            <a:tailEnd/>
          </a:ln>
          <a:effectLst/>
        </p:spPr>
        <p:txBody>
          <a:bodyPr wrap="none" anchor="ctr"/>
          <a:lstStyle/>
          <a:p>
            <a:endParaRPr lang="en-US"/>
          </a:p>
        </p:txBody>
      </p:sp>
      <p:sp>
        <p:nvSpPr>
          <p:cNvPr id="465938" name="Line 18"/>
          <p:cNvSpPr>
            <a:spLocks noChangeShapeType="1"/>
          </p:cNvSpPr>
          <p:nvPr/>
        </p:nvSpPr>
        <p:spPr bwMode="auto">
          <a:xfrm>
            <a:off x="5864225" y="3498850"/>
            <a:ext cx="0" cy="73025"/>
          </a:xfrm>
          <a:prstGeom prst="line">
            <a:avLst/>
          </a:prstGeom>
          <a:noFill/>
          <a:ln w="12700">
            <a:solidFill>
              <a:schemeClr val="tx1"/>
            </a:solidFill>
            <a:round/>
            <a:headEnd/>
            <a:tailEnd/>
          </a:ln>
          <a:effectLst/>
        </p:spPr>
        <p:txBody>
          <a:bodyPr wrap="none" anchor="ctr"/>
          <a:lstStyle/>
          <a:p>
            <a:endParaRPr lang="en-US"/>
          </a:p>
        </p:txBody>
      </p:sp>
      <p:sp>
        <p:nvSpPr>
          <p:cNvPr id="465939" name="Text Box 19"/>
          <p:cNvSpPr txBox="1">
            <a:spLocks noChangeArrowheads="1"/>
          </p:cNvSpPr>
          <p:nvPr/>
        </p:nvSpPr>
        <p:spPr bwMode="auto">
          <a:xfrm>
            <a:off x="7334250" y="3336925"/>
            <a:ext cx="488950" cy="214313"/>
          </a:xfrm>
          <a:prstGeom prst="rect">
            <a:avLst/>
          </a:prstGeom>
          <a:noFill/>
          <a:ln w="9525">
            <a:noFill/>
            <a:miter lim="800000"/>
            <a:headEnd/>
            <a:tailEnd/>
          </a:ln>
          <a:effectLst/>
        </p:spPr>
        <p:txBody>
          <a:bodyPr>
            <a:spAutoFit/>
          </a:bodyPr>
          <a:lstStyle/>
          <a:p>
            <a:pPr algn="l">
              <a:spcBef>
                <a:spcPct val="50000"/>
              </a:spcBef>
            </a:pPr>
            <a:r>
              <a:rPr kumimoji="0" lang="en-US" sz="800" b="1"/>
              <a:t>10 µm</a:t>
            </a:r>
            <a:endParaRPr kumimoji="0" lang="en-US"/>
          </a:p>
        </p:txBody>
      </p:sp>
      <p:sp>
        <p:nvSpPr>
          <p:cNvPr id="465940" name="Line 20"/>
          <p:cNvSpPr>
            <a:spLocks noChangeShapeType="1"/>
          </p:cNvSpPr>
          <p:nvPr/>
        </p:nvSpPr>
        <p:spPr bwMode="auto">
          <a:xfrm>
            <a:off x="7435850" y="3533775"/>
            <a:ext cx="307975" cy="0"/>
          </a:xfrm>
          <a:prstGeom prst="line">
            <a:avLst/>
          </a:prstGeom>
          <a:noFill/>
          <a:ln w="12700">
            <a:solidFill>
              <a:schemeClr val="tx1"/>
            </a:solidFill>
            <a:round/>
            <a:headEnd/>
            <a:tailEnd/>
          </a:ln>
          <a:effectLst/>
        </p:spPr>
        <p:txBody>
          <a:bodyPr wrap="none" anchor="ctr"/>
          <a:lstStyle/>
          <a:p>
            <a:endParaRPr lang="en-US"/>
          </a:p>
        </p:txBody>
      </p:sp>
      <p:sp>
        <p:nvSpPr>
          <p:cNvPr id="465941" name="Line 21"/>
          <p:cNvSpPr>
            <a:spLocks noChangeShapeType="1"/>
          </p:cNvSpPr>
          <p:nvPr/>
        </p:nvSpPr>
        <p:spPr bwMode="auto">
          <a:xfrm>
            <a:off x="7439025" y="3498850"/>
            <a:ext cx="0" cy="73025"/>
          </a:xfrm>
          <a:prstGeom prst="line">
            <a:avLst/>
          </a:prstGeom>
          <a:noFill/>
          <a:ln w="12700">
            <a:solidFill>
              <a:schemeClr val="tx1"/>
            </a:solidFill>
            <a:round/>
            <a:headEnd/>
            <a:tailEnd/>
          </a:ln>
          <a:effectLst/>
        </p:spPr>
        <p:txBody>
          <a:bodyPr wrap="none" anchor="ctr"/>
          <a:lstStyle/>
          <a:p>
            <a:endParaRPr lang="en-US"/>
          </a:p>
        </p:txBody>
      </p:sp>
      <p:sp>
        <p:nvSpPr>
          <p:cNvPr id="465942" name="Line 22"/>
          <p:cNvSpPr>
            <a:spLocks noChangeShapeType="1"/>
          </p:cNvSpPr>
          <p:nvPr/>
        </p:nvSpPr>
        <p:spPr bwMode="auto">
          <a:xfrm>
            <a:off x="7740650" y="3498850"/>
            <a:ext cx="0" cy="73025"/>
          </a:xfrm>
          <a:prstGeom prst="line">
            <a:avLst/>
          </a:prstGeom>
          <a:noFill/>
          <a:ln w="12700">
            <a:solidFill>
              <a:schemeClr val="tx1"/>
            </a:solidFill>
            <a:round/>
            <a:headEnd/>
            <a:tailEnd/>
          </a:ln>
          <a:effectLst/>
        </p:spPr>
        <p:txBody>
          <a:bodyPr wrap="none" anchor="ctr"/>
          <a:lstStyle/>
          <a:p>
            <a:endParaRPr lang="en-US"/>
          </a:p>
        </p:txBody>
      </p:sp>
      <p:sp>
        <p:nvSpPr>
          <p:cNvPr id="465943" name="Text Box 23"/>
          <p:cNvSpPr txBox="1">
            <a:spLocks noChangeArrowheads="1"/>
          </p:cNvSpPr>
          <p:nvPr/>
        </p:nvSpPr>
        <p:spPr bwMode="auto">
          <a:xfrm>
            <a:off x="2790825" y="5400675"/>
            <a:ext cx="1444625" cy="214313"/>
          </a:xfrm>
          <a:prstGeom prst="rect">
            <a:avLst/>
          </a:prstGeom>
          <a:noFill/>
          <a:ln w="9525">
            <a:noFill/>
            <a:miter lim="800000"/>
            <a:headEnd/>
            <a:tailEnd/>
          </a:ln>
          <a:effectLst/>
        </p:spPr>
        <p:txBody>
          <a:bodyPr>
            <a:spAutoFit/>
          </a:bodyPr>
          <a:lstStyle/>
          <a:p>
            <a:pPr algn="l">
              <a:spcBef>
                <a:spcPct val="50000"/>
              </a:spcBef>
            </a:pPr>
            <a:r>
              <a:rPr kumimoji="0" lang="en-US" sz="800" b="1"/>
              <a:t>Column of tubulin dimers</a:t>
            </a:r>
            <a:r>
              <a:rPr kumimoji="0" lang="en-US" sz="800"/>
              <a:t> </a:t>
            </a:r>
          </a:p>
        </p:txBody>
      </p:sp>
      <p:sp>
        <p:nvSpPr>
          <p:cNvPr id="465944" name="Text Box 24"/>
          <p:cNvSpPr txBox="1">
            <a:spLocks noChangeArrowheads="1"/>
          </p:cNvSpPr>
          <p:nvPr/>
        </p:nvSpPr>
        <p:spPr bwMode="auto">
          <a:xfrm>
            <a:off x="3276600" y="6184900"/>
            <a:ext cx="889000" cy="214313"/>
          </a:xfrm>
          <a:prstGeom prst="rect">
            <a:avLst/>
          </a:prstGeom>
          <a:noFill/>
          <a:ln w="9525">
            <a:noFill/>
            <a:miter lim="800000"/>
            <a:headEnd/>
            <a:tailEnd/>
          </a:ln>
          <a:effectLst/>
        </p:spPr>
        <p:txBody>
          <a:bodyPr>
            <a:spAutoFit/>
          </a:bodyPr>
          <a:lstStyle/>
          <a:p>
            <a:pPr algn="l">
              <a:spcBef>
                <a:spcPct val="50000"/>
              </a:spcBef>
            </a:pPr>
            <a:r>
              <a:rPr kumimoji="0" lang="en-US" sz="800" b="1"/>
              <a:t>Tubulin dimer</a:t>
            </a:r>
            <a:endParaRPr kumimoji="0" lang="en-US" sz="800"/>
          </a:p>
        </p:txBody>
      </p:sp>
      <p:sp>
        <p:nvSpPr>
          <p:cNvPr id="465945" name="Text Box 25"/>
          <p:cNvSpPr txBox="1">
            <a:spLocks noChangeArrowheads="1"/>
          </p:cNvSpPr>
          <p:nvPr/>
        </p:nvSpPr>
        <p:spPr bwMode="auto">
          <a:xfrm>
            <a:off x="4448175" y="5641975"/>
            <a:ext cx="863600" cy="214313"/>
          </a:xfrm>
          <a:prstGeom prst="rect">
            <a:avLst/>
          </a:prstGeom>
          <a:noFill/>
          <a:ln w="9525">
            <a:noFill/>
            <a:miter lim="800000"/>
            <a:headEnd/>
            <a:tailEnd/>
          </a:ln>
          <a:effectLst/>
        </p:spPr>
        <p:txBody>
          <a:bodyPr>
            <a:spAutoFit/>
          </a:bodyPr>
          <a:lstStyle/>
          <a:p>
            <a:pPr algn="l"/>
            <a:r>
              <a:rPr kumimoji="0" lang="en-US" sz="800" b="1"/>
              <a:t>Actin subunit</a:t>
            </a:r>
            <a:r>
              <a:rPr kumimoji="0" lang="en-US" sz="800"/>
              <a:t> </a:t>
            </a:r>
          </a:p>
        </p:txBody>
      </p:sp>
      <p:sp>
        <p:nvSpPr>
          <p:cNvPr id="465946" name="Text Box 26"/>
          <p:cNvSpPr txBox="1">
            <a:spLocks noChangeArrowheads="1"/>
          </p:cNvSpPr>
          <p:nvPr/>
        </p:nvSpPr>
        <p:spPr bwMode="auto">
          <a:xfrm>
            <a:off x="2720975" y="6188075"/>
            <a:ext cx="279400" cy="214313"/>
          </a:xfrm>
          <a:prstGeom prst="rect">
            <a:avLst/>
          </a:prstGeom>
          <a:noFill/>
          <a:ln w="9525">
            <a:noFill/>
            <a:miter lim="800000"/>
            <a:headEnd/>
            <a:tailEnd/>
          </a:ln>
          <a:effectLst/>
        </p:spPr>
        <p:txBody>
          <a:bodyPr>
            <a:spAutoFit/>
          </a:bodyPr>
          <a:lstStyle/>
          <a:p>
            <a:pPr algn="l"/>
            <a:r>
              <a:rPr kumimoji="0" lang="en-US" sz="800" b="1">
                <a:sym typeface="Symbol" pitchFamily="18" charset="2"/>
              </a:rPr>
              <a:t></a:t>
            </a:r>
            <a:endParaRPr kumimoji="0" lang="en-US" sz="800"/>
          </a:p>
        </p:txBody>
      </p:sp>
      <p:sp>
        <p:nvSpPr>
          <p:cNvPr id="465947" name="Text Box 27"/>
          <p:cNvSpPr txBox="1">
            <a:spLocks noChangeArrowheads="1"/>
          </p:cNvSpPr>
          <p:nvPr/>
        </p:nvSpPr>
        <p:spPr bwMode="auto">
          <a:xfrm>
            <a:off x="3070225" y="6188075"/>
            <a:ext cx="279400" cy="214313"/>
          </a:xfrm>
          <a:prstGeom prst="rect">
            <a:avLst/>
          </a:prstGeom>
          <a:noFill/>
          <a:ln w="9525">
            <a:noFill/>
            <a:miter lim="800000"/>
            <a:headEnd/>
            <a:tailEnd/>
          </a:ln>
          <a:effectLst/>
        </p:spPr>
        <p:txBody>
          <a:bodyPr>
            <a:spAutoFit/>
          </a:bodyPr>
          <a:lstStyle/>
          <a:p>
            <a:pPr algn="l"/>
            <a:r>
              <a:rPr kumimoji="0" lang="en-US" sz="800">
                <a:sym typeface="Symbol" pitchFamily="18" charset="2"/>
              </a:rPr>
              <a:t></a:t>
            </a:r>
            <a:endParaRPr kumimoji="0" lang="en-US" sz="800"/>
          </a:p>
        </p:txBody>
      </p:sp>
      <p:sp>
        <p:nvSpPr>
          <p:cNvPr id="465948" name="Text Box 28"/>
          <p:cNvSpPr txBox="1">
            <a:spLocks noChangeArrowheads="1"/>
          </p:cNvSpPr>
          <p:nvPr/>
        </p:nvSpPr>
        <p:spPr bwMode="auto">
          <a:xfrm>
            <a:off x="3800475" y="5829300"/>
            <a:ext cx="473075" cy="184150"/>
          </a:xfrm>
          <a:prstGeom prst="rect">
            <a:avLst/>
          </a:prstGeom>
          <a:noFill/>
          <a:ln w="9525">
            <a:noFill/>
            <a:miter lim="800000"/>
            <a:headEnd/>
            <a:tailEnd/>
          </a:ln>
          <a:effectLst/>
        </p:spPr>
        <p:txBody>
          <a:bodyPr>
            <a:spAutoFit/>
          </a:bodyPr>
          <a:lstStyle/>
          <a:p>
            <a:pPr algn="l">
              <a:spcBef>
                <a:spcPct val="50000"/>
              </a:spcBef>
            </a:pPr>
            <a:r>
              <a:rPr kumimoji="0" lang="en-US" sz="600" b="1"/>
              <a:t>25 nm</a:t>
            </a:r>
            <a:endParaRPr kumimoji="0" lang="en-US" sz="800"/>
          </a:p>
        </p:txBody>
      </p:sp>
      <p:sp>
        <p:nvSpPr>
          <p:cNvPr id="465949" name="Text Box 29"/>
          <p:cNvSpPr txBox="1">
            <a:spLocks noChangeArrowheads="1"/>
          </p:cNvSpPr>
          <p:nvPr/>
        </p:nvSpPr>
        <p:spPr bwMode="auto">
          <a:xfrm>
            <a:off x="5588000" y="6038850"/>
            <a:ext cx="409575" cy="184150"/>
          </a:xfrm>
          <a:prstGeom prst="rect">
            <a:avLst/>
          </a:prstGeom>
          <a:noFill/>
          <a:ln w="9525">
            <a:noFill/>
            <a:miter lim="800000"/>
            <a:headEnd/>
            <a:tailEnd/>
          </a:ln>
          <a:effectLst/>
        </p:spPr>
        <p:txBody>
          <a:bodyPr>
            <a:spAutoFit/>
          </a:bodyPr>
          <a:lstStyle/>
          <a:p>
            <a:pPr algn="l">
              <a:spcBef>
                <a:spcPct val="50000"/>
              </a:spcBef>
            </a:pPr>
            <a:r>
              <a:rPr kumimoji="0" lang="en-US" sz="600" b="1"/>
              <a:t>7 nm</a:t>
            </a:r>
            <a:endParaRPr kumimoji="0" lang="en-US" sz="800"/>
          </a:p>
        </p:txBody>
      </p:sp>
      <p:sp>
        <p:nvSpPr>
          <p:cNvPr id="465950" name="Rectangle 30"/>
          <p:cNvSpPr>
            <a:spLocks noChangeArrowheads="1"/>
          </p:cNvSpPr>
          <p:nvPr/>
        </p:nvSpPr>
        <p:spPr bwMode="auto">
          <a:xfrm>
            <a:off x="3127375" y="5797550"/>
            <a:ext cx="714375" cy="127000"/>
          </a:xfrm>
          <a:prstGeom prst="rect">
            <a:avLst/>
          </a:prstGeom>
          <a:noFill/>
          <a:ln w="12700">
            <a:solidFill>
              <a:schemeClr val="tx1"/>
            </a:solidFill>
            <a:miter lim="800000"/>
            <a:headEnd/>
            <a:tailEnd/>
          </a:ln>
          <a:effectLst/>
        </p:spPr>
        <p:txBody>
          <a:bodyPr wrap="none" anchor="ctr"/>
          <a:lstStyle/>
          <a:p>
            <a:endParaRPr lang="en-US"/>
          </a:p>
        </p:txBody>
      </p:sp>
      <p:sp>
        <p:nvSpPr>
          <p:cNvPr id="465951" name="Rectangle 31"/>
          <p:cNvSpPr>
            <a:spLocks noChangeArrowheads="1"/>
          </p:cNvSpPr>
          <p:nvPr/>
        </p:nvSpPr>
        <p:spPr bwMode="auto">
          <a:xfrm>
            <a:off x="2889250" y="5991225"/>
            <a:ext cx="257175" cy="139700"/>
          </a:xfrm>
          <a:prstGeom prst="rect">
            <a:avLst/>
          </a:prstGeom>
          <a:noFill/>
          <a:ln w="12700">
            <a:solidFill>
              <a:schemeClr val="tx1"/>
            </a:solidFill>
            <a:miter lim="800000"/>
            <a:headEnd/>
            <a:tailEnd/>
          </a:ln>
          <a:effectLst/>
        </p:spPr>
        <p:txBody>
          <a:bodyPr wrap="none" anchor="ctr"/>
          <a:lstStyle/>
          <a:p>
            <a:endParaRPr lang="en-US"/>
          </a:p>
        </p:txBody>
      </p:sp>
      <p:sp>
        <p:nvSpPr>
          <p:cNvPr id="465952" name="Line 32"/>
          <p:cNvSpPr>
            <a:spLocks noChangeShapeType="1"/>
          </p:cNvSpPr>
          <p:nvPr/>
        </p:nvSpPr>
        <p:spPr bwMode="auto">
          <a:xfrm flipH="1">
            <a:off x="3397250" y="5572125"/>
            <a:ext cx="82550" cy="228600"/>
          </a:xfrm>
          <a:prstGeom prst="line">
            <a:avLst/>
          </a:prstGeom>
          <a:noFill/>
          <a:ln w="12700">
            <a:solidFill>
              <a:schemeClr val="tx1"/>
            </a:solidFill>
            <a:round/>
            <a:headEnd/>
            <a:tailEnd/>
          </a:ln>
          <a:effectLst/>
        </p:spPr>
        <p:txBody>
          <a:bodyPr wrap="none" anchor="ctr"/>
          <a:lstStyle/>
          <a:p>
            <a:endParaRPr lang="en-US"/>
          </a:p>
        </p:txBody>
      </p:sp>
      <p:sp>
        <p:nvSpPr>
          <p:cNvPr id="465953" name="Line 33"/>
          <p:cNvSpPr>
            <a:spLocks noChangeShapeType="1"/>
          </p:cNvSpPr>
          <p:nvPr/>
        </p:nvSpPr>
        <p:spPr bwMode="auto">
          <a:xfrm>
            <a:off x="3143250" y="6048375"/>
            <a:ext cx="212725" cy="247650"/>
          </a:xfrm>
          <a:prstGeom prst="line">
            <a:avLst/>
          </a:prstGeom>
          <a:noFill/>
          <a:ln w="12700">
            <a:solidFill>
              <a:schemeClr val="tx1"/>
            </a:solidFill>
            <a:round/>
            <a:headEnd/>
            <a:tailEnd/>
          </a:ln>
          <a:effectLst/>
        </p:spPr>
        <p:txBody>
          <a:bodyPr wrap="none" anchor="ctr"/>
          <a:lstStyle/>
          <a:p>
            <a:endParaRPr lang="en-US"/>
          </a:p>
        </p:txBody>
      </p:sp>
      <p:sp>
        <p:nvSpPr>
          <p:cNvPr id="465954" name="Line 34"/>
          <p:cNvSpPr>
            <a:spLocks noChangeShapeType="1"/>
          </p:cNvSpPr>
          <p:nvPr/>
        </p:nvSpPr>
        <p:spPr bwMode="auto">
          <a:xfrm>
            <a:off x="3073400" y="6061075"/>
            <a:ext cx="76200" cy="219075"/>
          </a:xfrm>
          <a:prstGeom prst="line">
            <a:avLst/>
          </a:prstGeom>
          <a:noFill/>
          <a:ln w="12700">
            <a:solidFill>
              <a:schemeClr val="tx1"/>
            </a:solidFill>
            <a:round/>
            <a:headEnd/>
            <a:tailEnd/>
          </a:ln>
          <a:effectLst/>
        </p:spPr>
        <p:txBody>
          <a:bodyPr wrap="none" anchor="ctr"/>
          <a:lstStyle/>
          <a:p>
            <a:endParaRPr lang="en-US"/>
          </a:p>
        </p:txBody>
      </p:sp>
      <p:sp>
        <p:nvSpPr>
          <p:cNvPr id="465955" name="Line 35"/>
          <p:cNvSpPr>
            <a:spLocks noChangeShapeType="1"/>
          </p:cNvSpPr>
          <p:nvPr/>
        </p:nvSpPr>
        <p:spPr bwMode="auto">
          <a:xfrm flipH="1">
            <a:off x="2892425" y="6057900"/>
            <a:ext cx="73025" cy="225425"/>
          </a:xfrm>
          <a:prstGeom prst="line">
            <a:avLst/>
          </a:prstGeom>
          <a:noFill/>
          <a:ln w="12700">
            <a:solidFill>
              <a:schemeClr val="tx1"/>
            </a:solidFill>
            <a:round/>
            <a:headEnd/>
            <a:tailEnd/>
          </a:ln>
          <a:effectLst/>
        </p:spPr>
        <p:txBody>
          <a:bodyPr wrap="none" anchor="ctr"/>
          <a:lstStyle/>
          <a:p>
            <a:endParaRPr lang="en-US"/>
          </a:p>
        </p:txBody>
      </p:sp>
      <p:sp>
        <p:nvSpPr>
          <p:cNvPr id="465956" name="Rectangle 36"/>
          <p:cNvSpPr>
            <a:spLocks noChangeArrowheads="1"/>
          </p:cNvSpPr>
          <p:nvPr/>
        </p:nvSpPr>
        <p:spPr bwMode="auto">
          <a:xfrm>
            <a:off x="4695825" y="6096000"/>
            <a:ext cx="136525" cy="136525"/>
          </a:xfrm>
          <a:prstGeom prst="rect">
            <a:avLst/>
          </a:prstGeom>
          <a:noFill/>
          <a:ln w="12700">
            <a:solidFill>
              <a:schemeClr val="tx1"/>
            </a:solidFill>
            <a:miter lim="800000"/>
            <a:headEnd/>
            <a:tailEnd/>
          </a:ln>
          <a:effectLst/>
        </p:spPr>
        <p:txBody>
          <a:bodyPr wrap="none" anchor="ctr"/>
          <a:lstStyle/>
          <a:p>
            <a:endParaRPr lang="en-US"/>
          </a:p>
        </p:txBody>
      </p:sp>
      <p:sp>
        <p:nvSpPr>
          <p:cNvPr id="465957" name="Line 37"/>
          <p:cNvSpPr>
            <a:spLocks noChangeShapeType="1"/>
          </p:cNvSpPr>
          <p:nvPr/>
        </p:nvSpPr>
        <p:spPr bwMode="auto">
          <a:xfrm>
            <a:off x="4711700" y="5816600"/>
            <a:ext cx="47625" cy="276225"/>
          </a:xfrm>
          <a:prstGeom prst="line">
            <a:avLst/>
          </a:prstGeom>
          <a:noFill/>
          <a:ln w="12700">
            <a:solidFill>
              <a:schemeClr val="tx1"/>
            </a:solidFill>
            <a:round/>
            <a:headEnd/>
            <a:tailEnd/>
          </a:ln>
          <a:effectLst/>
        </p:spPr>
        <p:txBody>
          <a:bodyPr wrap="none" anchor="ctr"/>
          <a:lstStyle/>
          <a:p>
            <a:endParaRPr lang="en-US"/>
          </a:p>
        </p:txBody>
      </p:sp>
      <p:sp>
        <p:nvSpPr>
          <p:cNvPr id="465958" name="Text Box 38"/>
          <p:cNvSpPr txBox="1">
            <a:spLocks noChangeArrowheads="1"/>
          </p:cNvSpPr>
          <p:nvPr/>
        </p:nvSpPr>
        <p:spPr bwMode="auto">
          <a:xfrm>
            <a:off x="6191250" y="5508625"/>
            <a:ext cx="1111250" cy="214313"/>
          </a:xfrm>
          <a:prstGeom prst="rect">
            <a:avLst/>
          </a:prstGeom>
          <a:noFill/>
          <a:ln w="9525">
            <a:noFill/>
            <a:miter lim="800000"/>
            <a:headEnd/>
            <a:tailEnd/>
          </a:ln>
          <a:effectLst/>
        </p:spPr>
        <p:txBody>
          <a:bodyPr>
            <a:spAutoFit/>
          </a:bodyPr>
          <a:lstStyle/>
          <a:p>
            <a:pPr algn="l"/>
            <a:r>
              <a:rPr kumimoji="0" lang="en-US" sz="800" b="1"/>
              <a:t>Keratin proteins</a:t>
            </a:r>
            <a:r>
              <a:rPr kumimoji="0" lang="en-US" sz="800"/>
              <a:t> </a:t>
            </a:r>
          </a:p>
        </p:txBody>
      </p:sp>
      <p:sp>
        <p:nvSpPr>
          <p:cNvPr id="465959" name="Text Box 39"/>
          <p:cNvSpPr txBox="1">
            <a:spLocks noChangeArrowheads="1"/>
          </p:cNvSpPr>
          <p:nvPr/>
        </p:nvSpPr>
        <p:spPr bwMode="auto">
          <a:xfrm>
            <a:off x="6372225" y="5673725"/>
            <a:ext cx="1431925" cy="336550"/>
          </a:xfrm>
          <a:prstGeom prst="rect">
            <a:avLst/>
          </a:prstGeom>
          <a:noFill/>
          <a:ln w="9525">
            <a:noFill/>
            <a:miter lim="800000"/>
            <a:headEnd/>
            <a:tailEnd/>
          </a:ln>
          <a:effectLst/>
        </p:spPr>
        <p:txBody>
          <a:bodyPr>
            <a:spAutoFit/>
          </a:bodyPr>
          <a:lstStyle/>
          <a:p>
            <a:pPr algn="l"/>
            <a:r>
              <a:rPr kumimoji="0" lang="en-US" sz="800" b="1"/>
              <a:t>Fibrous subunit (keratins coiled together)</a:t>
            </a:r>
            <a:r>
              <a:rPr kumimoji="0" lang="en-US" sz="800"/>
              <a:t> </a:t>
            </a:r>
          </a:p>
        </p:txBody>
      </p:sp>
      <p:sp>
        <p:nvSpPr>
          <p:cNvPr id="465960" name="Text Box 40"/>
          <p:cNvSpPr txBox="1">
            <a:spLocks noChangeArrowheads="1"/>
          </p:cNvSpPr>
          <p:nvPr/>
        </p:nvSpPr>
        <p:spPr bwMode="auto">
          <a:xfrm>
            <a:off x="7324725" y="6035675"/>
            <a:ext cx="501650" cy="184150"/>
          </a:xfrm>
          <a:prstGeom prst="rect">
            <a:avLst/>
          </a:prstGeom>
          <a:noFill/>
          <a:ln w="9525">
            <a:noFill/>
            <a:miter lim="800000"/>
            <a:headEnd/>
            <a:tailEnd/>
          </a:ln>
          <a:effectLst/>
        </p:spPr>
        <p:txBody>
          <a:bodyPr>
            <a:spAutoFit/>
          </a:bodyPr>
          <a:lstStyle/>
          <a:p>
            <a:pPr algn="l">
              <a:spcBef>
                <a:spcPct val="50000"/>
              </a:spcBef>
            </a:pPr>
            <a:r>
              <a:rPr kumimoji="0" lang="en-US" sz="600" b="1"/>
              <a:t>8–12 nm</a:t>
            </a:r>
            <a:endParaRPr kumimoji="0" lang="en-US" sz="800"/>
          </a:p>
        </p:txBody>
      </p:sp>
      <p:sp>
        <p:nvSpPr>
          <p:cNvPr id="465961" name="Line 41"/>
          <p:cNvSpPr>
            <a:spLocks noChangeShapeType="1"/>
          </p:cNvSpPr>
          <p:nvPr/>
        </p:nvSpPr>
        <p:spPr bwMode="auto">
          <a:xfrm flipH="1">
            <a:off x="6397625" y="5940425"/>
            <a:ext cx="60325" cy="257175"/>
          </a:xfrm>
          <a:prstGeom prst="line">
            <a:avLst/>
          </a:prstGeom>
          <a:noFill/>
          <a:ln w="12700">
            <a:solidFill>
              <a:schemeClr val="tx1"/>
            </a:solidFill>
            <a:round/>
            <a:headEnd/>
            <a:tailEnd/>
          </a:ln>
          <a:effectLst/>
        </p:spPr>
        <p:txBody>
          <a:bodyPr wrap="none" anchor="ctr"/>
          <a:lstStyle/>
          <a:p>
            <a:endParaRPr lang="en-US"/>
          </a:p>
        </p:txBody>
      </p:sp>
      <p:sp>
        <p:nvSpPr>
          <p:cNvPr id="465962" name="Line 42"/>
          <p:cNvSpPr>
            <a:spLocks noChangeShapeType="1"/>
          </p:cNvSpPr>
          <p:nvPr/>
        </p:nvSpPr>
        <p:spPr bwMode="auto">
          <a:xfrm>
            <a:off x="6315075" y="5680075"/>
            <a:ext cx="47625" cy="520700"/>
          </a:xfrm>
          <a:prstGeom prst="line">
            <a:avLst/>
          </a:prstGeom>
          <a:noFill/>
          <a:ln w="12700">
            <a:solidFill>
              <a:schemeClr val="tx1"/>
            </a:solidFill>
            <a:round/>
            <a:headEnd/>
            <a:tailEnd/>
          </a:ln>
          <a:effectLst/>
        </p:spPr>
        <p:txBody>
          <a:bodyPr wrap="none" anchor="ctr"/>
          <a:lstStyle/>
          <a:p>
            <a:endParaRPr lang="en-US"/>
          </a:p>
        </p:txBody>
      </p:sp>
      <p:sp>
        <p:nvSpPr>
          <p:cNvPr id="465963" name="Line 43"/>
          <p:cNvSpPr>
            <a:spLocks noChangeShapeType="1"/>
          </p:cNvSpPr>
          <p:nvPr/>
        </p:nvSpPr>
        <p:spPr bwMode="auto">
          <a:xfrm flipH="1" flipV="1">
            <a:off x="6315075" y="5689600"/>
            <a:ext cx="6350" cy="520700"/>
          </a:xfrm>
          <a:prstGeom prst="line">
            <a:avLst/>
          </a:prstGeom>
          <a:noFill/>
          <a:ln w="12700">
            <a:solidFill>
              <a:schemeClr val="tx1"/>
            </a:solidFill>
            <a:round/>
            <a:headEnd/>
            <a:tailEnd/>
          </a:ln>
          <a:effectLst/>
        </p:spPr>
        <p:txBody>
          <a:bodyPr wrap="none" anchor="ctr"/>
          <a:lstStyle/>
          <a:p>
            <a:endParaRPr lang="en-US"/>
          </a:p>
        </p:txBody>
      </p:sp>
      <p:sp>
        <p:nvSpPr>
          <p:cNvPr id="465964" name="Text Box 44"/>
          <p:cNvSpPr txBox="1">
            <a:spLocks noChangeArrowheads="1"/>
          </p:cNvSpPr>
          <p:nvPr/>
        </p:nvSpPr>
        <p:spPr bwMode="auto">
          <a:xfrm>
            <a:off x="5210175" y="5324475"/>
            <a:ext cx="504825" cy="457200"/>
          </a:xfrm>
          <a:prstGeom prst="rect">
            <a:avLst/>
          </a:prstGeom>
          <a:noFill/>
          <a:ln w="9525">
            <a:noFill/>
            <a:miter lim="800000"/>
            <a:headEnd/>
            <a:tailEnd/>
          </a:ln>
          <a:effectLst/>
        </p:spPr>
        <p:txBody>
          <a:bodyPr>
            <a:spAutoFit/>
          </a:bodyPr>
          <a:lstStyle/>
          <a:p>
            <a:pPr algn="l">
              <a:spcBef>
                <a:spcPct val="50000"/>
              </a:spcBef>
            </a:pPr>
            <a:endParaRPr kumimoji="0" lang="en-US"/>
          </a:p>
        </p:txBody>
      </p:sp>
      <p:sp>
        <p:nvSpPr>
          <p:cNvPr id="465965" name="Line 45"/>
          <p:cNvSpPr>
            <a:spLocks noChangeShapeType="1"/>
          </p:cNvSpPr>
          <p:nvPr/>
        </p:nvSpPr>
        <p:spPr bwMode="auto">
          <a:xfrm>
            <a:off x="5638800" y="5994400"/>
            <a:ext cx="0" cy="247650"/>
          </a:xfrm>
          <a:prstGeom prst="line">
            <a:avLst/>
          </a:prstGeom>
          <a:noFill/>
          <a:ln w="9525">
            <a:solidFill>
              <a:schemeClr val="tx1"/>
            </a:solidFill>
            <a:round/>
            <a:headEnd type="triangle" w="sm" len="sm"/>
            <a:tailEnd type="triangle" w="sm" len="sm"/>
          </a:ln>
          <a:effectLst/>
        </p:spPr>
        <p:txBody>
          <a:bodyPr wrap="none" anchor="ctr"/>
          <a:lstStyle/>
          <a:p>
            <a:endParaRPr lang="en-US"/>
          </a:p>
        </p:txBody>
      </p:sp>
      <p:sp>
        <p:nvSpPr>
          <p:cNvPr id="465966" name="Line 46"/>
          <p:cNvSpPr>
            <a:spLocks noChangeShapeType="1"/>
          </p:cNvSpPr>
          <p:nvPr/>
        </p:nvSpPr>
        <p:spPr bwMode="auto">
          <a:xfrm>
            <a:off x="7391400" y="6000750"/>
            <a:ext cx="0" cy="238125"/>
          </a:xfrm>
          <a:prstGeom prst="line">
            <a:avLst/>
          </a:prstGeom>
          <a:noFill/>
          <a:ln w="9525">
            <a:solidFill>
              <a:schemeClr val="tx1"/>
            </a:solidFill>
            <a:round/>
            <a:headEnd/>
            <a:tailEnd/>
          </a:ln>
          <a:effectLst/>
        </p:spPr>
        <p:txBody>
          <a:bodyPr wrap="none" anchor="ctr"/>
          <a:lstStyle/>
          <a:p>
            <a:endParaRPr lang="en-US"/>
          </a:p>
        </p:txBody>
      </p:sp>
      <p:sp>
        <p:nvSpPr>
          <p:cNvPr id="465967" name="Text Box 47"/>
          <p:cNvSpPr txBox="1">
            <a:spLocks noChangeArrowheads="1"/>
          </p:cNvSpPr>
          <p:nvPr/>
        </p:nvSpPr>
        <p:spPr bwMode="auto">
          <a:xfrm>
            <a:off x="4625975" y="6429375"/>
            <a:ext cx="387350" cy="457200"/>
          </a:xfrm>
          <a:prstGeom prst="rect">
            <a:avLst/>
          </a:prstGeom>
          <a:noFill/>
          <a:ln w="9525">
            <a:noFill/>
            <a:miter lim="800000"/>
            <a:headEnd/>
            <a:tailEnd/>
          </a:ln>
          <a:effectLst/>
        </p:spPr>
        <p:txBody>
          <a:bodyPr>
            <a:spAutoFit/>
          </a:bodyPr>
          <a:lstStyle/>
          <a:p>
            <a:pPr algn="l">
              <a:spcBef>
                <a:spcPct val="50000"/>
              </a:spcBef>
            </a:pPr>
            <a:endParaRPr kumimoji="0" lang="en-US"/>
          </a:p>
        </p:txBody>
      </p:sp>
      <p:sp>
        <p:nvSpPr>
          <p:cNvPr id="465968" name="Line 48"/>
          <p:cNvSpPr>
            <a:spLocks noChangeShapeType="1"/>
          </p:cNvSpPr>
          <p:nvPr/>
        </p:nvSpPr>
        <p:spPr bwMode="auto">
          <a:xfrm>
            <a:off x="7391400" y="5997575"/>
            <a:ext cx="0" cy="247650"/>
          </a:xfrm>
          <a:prstGeom prst="line">
            <a:avLst/>
          </a:prstGeom>
          <a:noFill/>
          <a:ln w="9525">
            <a:solidFill>
              <a:schemeClr val="tx1"/>
            </a:solidFill>
            <a:round/>
            <a:headEnd type="triangle" w="sm" len="sm"/>
            <a:tailEnd type="triangle" w="sm" len="sm"/>
          </a:ln>
          <a:effectLst/>
        </p:spPr>
        <p:txBody>
          <a:bodyPr wrap="none" anchor="ctr"/>
          <a:lstStyle/>
          <a:p>
            <a:endParaRPr lang="en-US"/>
          </a:p>
        </p:txBody>
      </p:sp>
      <p:sp>
        <p:nvSpPr>
          <p:cNvPr id="465969" name="Line 49"/>
          <p:cNvSpPr>
            <a:spLocks noChangeShapeType="1"/>
          </p:cNvSpPr>
          <p:nvPr/>
        </p:nvSpPr>
        <p:spPr bwMode="auto">
          <a:xfrm>
            <a:off x="4003675" y="5962650"/>
            <a:ext cx="0" cy="228600"/>
          </a:xfrm>
          <a:prstGeom prst="line">
            <a:avLst/>
          </a:prstGeom>
          <a:noFill/>
          <a:ln w="9525">
            <a:solidFill>
              <a:schemeClr val="tx1"/>
            </a:solidFill>
            <a:round/>
            <a:headEnd type="none" w="sm" len="sm"/>
            <a:tailEnd type="triangle" w="sm" len="sm"/>
          </a:ln>
          <a:effectLst/>
        </p:spPr>
        <p:txBody>
          <a:bodyPr wrap="none" anchor="ctr"/>
          <a:lstStyle/>
          <a:p>
            <a:endParaRPr lang="en-US"/>
          </a:p>
        </p:txBody>
      </p:sp>
      <p:sp>
        <p:nvSpPr>
          <p:cNvPr id="465970" name="Line 50"/>
          <p:cNvSpPr>
            <a:spLocks noChangeShapeType="1"/>
          </p:cNvSpPr>
          <p:nvPr/>
        </p:nvSpPr>
        <p:spPr bwMode="auto">
          <a:xfrm>
            <a:off x="4003675" y="5632450"/>
            <a:ext cx="0" cy="228600"/>
          </a:xfrm>
          <a:prstGeom prst="line">
            <a:avLst/>
          </a:prstGeom>
          <a:noFill/>
          <a:ln w="9525">
            <a:solidFill>
              <a:schemeClr val="tx1"/>
            </a:solidFill>
            <a:round/>
            <a:headEnd type="triangle" w="sm" len="sm"/>
            <a:tailEnd type="none" w="sm" len="sm"/>
          </a:ln>
          <a:effectLst/>
        </p:spPr>
        <p:txBody>
          <a:bodyPr wrap="none" anchor="ctr"/>
          <a:lstStyle/>
          <a:p>
            <a:endParaRPr lang="en-US"/>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4"/>
          <p:cNvSpPr>
            <a:spLocks noGrp="1" noChangeArrowheads="1"/>
          </p:cNvSpPr>
          <p:nvPr>
            <p:ph type="title"/>
          </p:nvPr>
        </p:nvSpPr>
        <p:spPr/>
        <p:txBody>
          <a:bodyPr/>
          <a:lstStyle/>
          <a:p>
            <a:r>
              <a:rPr lang="en-US"/>
              <a:t>Microfilaments</a:t>
            </a:r>
          </a:p>
        </p:txBody>
      </p:sp>
      <p:sp>
        <p:nvSpPr>
          <p:cNvPr id="34821" name="Rectangle 5"/>
          <p:cNvSpPr>
            <a:spLocks noGrp="1" noChangeArrowheads="1"/>
          </p:cNvSpPr>
          <p:nvPr>
            <p:ph type="body" idx="1"/>
          </p:nvPr>
        </p:nvSpPr>
        <p:spPr/>
        <p:txBody>
          <a:bodyPr/>
          <a:lstStyle/>
          <a:p>
            <a:r>
              <a:rPr lang="en-US"/>
              <a:t>Dynamic actin strands attached to cytoplasmic side of plasma membrane</a:t>
            </a:r>
          </a:p>
          <a:p>
            <a:r>
              <a:rPr lang="en-US"/>
              <a:t>Involved in cell motility, change in shape, endocytosis and exocytosis</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2"/>
          <p:cNvSpPr>
            <a:spLocks noGrp="1" noChangeArrowheads="1"/>
          </p:cNvSpPr>
          <p:nvPr>
            <p:ph type="title"/>
          </p:nvPr>
        </p:nvSpPr>
        <p:spPr>
          <a:xfrm>
            <a:off x="228600" y="76200"/>
            <a:ext cx="8534400" cy="503238"/>
          </a:xfrm>
        </p:spPr>
        <p:txBody>
          <a:bodyPr>
            <a:normAutofit fontScale="90000"/>
          </a:bodyPr>
          <a:lstStyle/>
          <a:p>
            <a:r>
              <a:rPr lang="en-US" i="1"/>
              <a:t>Microfilaments (Actin Filaments)</a:t>
            </a:r>
          </a:p>
        </p:txBody>
      </p:sp>
      <p:sp>
        <p:nvSpPr>
          <p:cNvPr id="314371" name="Rectangle 3"/>
          <p:cNvSpPr>
            <a:spLocks noGrp="1" noChangeArrowheads="1"/>
          </p:cNvSpPr>
          <p:nvPr>
            <p:ph type="body" idx="1"/>
          </p:nvPr>
        </p:nvSpPr>
        <p:spPr>
          <a:xfrm>
            <a:off x="228600" y="1196975"/>
            <a:ext cx="8534400" cy="5127625"/>
          </a:xfrm>
        </p:spPr>
        <p:txBody>
          <a:bodyPr/>
          <a:lstStyle/>
          <a:p>
            <a:r>
              <a:rPr lang="en-US" b="1"/>
              <a:t>Microfilaments </a:t>
            </a:r>
            <a:r>
              <a:rPr lang="en-US"/>
              <a:t>are solid rods about 7 nm in diameter, built as a twisted double chain of </a:t>
            </a:r>
            <a:r>
              <a:rPr lang="en-US" b="1"/>
              <a:t>actin </a:t>
            </a:r>
            <a:r>
              <a:rPr lang="en-US"/>
              <a:t>subunits</a:t>
            </a:r>
          </a:p>
          <a:p>
            <a:pPr>
              <a:lnSpc>
                <a:spcPct val="96000"/>
              </a:lnSpc>
              <a:spcBef>
                <a:spcPts val="600"/>
              </a:spcBef>
            </a:pPr>
            <a:r>
              <a:rPr lang="en-US"/>
              <a:t>The structural role of microfilaments is to bear tension, resisting pulling forces within the cell</a:t>
            </a:r>
          </a:p>
          <a:p>
            <a:pPr>
              <a:lnSpc>
                <a:spcPct val="96000"/>
              </a:lnSpc>
              <a:spcBef>
                <a:spcPts val="600"/>
              </a:spcBef>
            </a:pPr>
            <a:r>
              <a:rPr lang="en-US"/>
              <a:t>They form a 3-D network called the </a:t>
            </a:r>
            <a:r>
              <a:rPr lang="en-US" b="1"/>
              <a:t>cortex </a:t>
            </a:r>
            <a:r>
              <a:rPr lang="en-US"/>
              <a:t>just inside the plasma membrane to help support the cell’s shape</a:t>
            </a:r>
          </a:p>
          <a:p>
            <a:pPr>
              <a:lnSpc>
                <a:spcPct val="96000"/>
              </a:lnSpc>
              <a:spcBef>
                <a:spcPts val="600"/>
              </a:spcBef>
            </a:pPr>
            <a:r>
              <a:rPr lang="en-US"/>
              <a:t>Bundles of microfilaments make up the core of microvilli of intestinal cells</a:t>
            </a:r>
          </a:p>
        </p:txBody>
      </p:sp>
      <p:sp>
        <p:nvSpPr>
          <p:cNvPr id="314373" name="Line 5"/>
          <p:cNvSpPr>
            <a:spLocks noChangeShapeType="1"/>
          </p:cNvSpPr>
          <p:nvPr/>
        </p:nvSpPr>
        <p:spPr bwMode="auto">
          <a:xfrm>
            <a:off x="304800" y="6629400"/>
            <a:ext cx="8534400" cy="0"/>
          </a:xfrm>
          <a:prstGeom prst="line">
            <a:avLst/>
          </a:prstGeom>
          <a:noFill/>
          <a:ln w="25400">
            <a:solidFill>
              <a:schemeClr val="hlink"/>
            </a:solidFill>
            <a:round/>
            <a:headEnd/>
            <a:tailEnd/>
          </a:ln>
          <a:effectLst/>
        </p:spPr>
        <p:txBody>
          <a:bodyPr wrap="none" anchor="ctr"/>
          <a:lstStyle/>
          <a:p>
            <a:endParaRPr lang="en-US"/>
          </a:p>
        </p:txBody>
      </p:sp>
      <p:sp>
        <p:nvSpPr>
          <p:cNvPr id="314374" name="Line 6"/>
          <p:cNvSpPr>
            <a:spLocks noChangeShapeType="1"/>
          </p:cNvSpPr>
          <p:nvPr/>
        </p:nvSpPr>
        <p:spPr bwMode="auto">
          <a:xfrm>
            <a:off x="304800" y="990600"/>
            <a:ext cx="8534400" cy="0"/>
          </a:xfrm>
          <a:prstGeom prst="line">
            <a:avLst/>
          </a:prstGeom>
          <a:noFill/>
          <a:ln w="50800">
            <a:solidFill>
              <a:schemeClr val="hlink"/>
            </a:solidFill>
            <a:round/>
            <a:headEnd/>
            <a:tailEnd/>
          </a:ln>
          <a:effectLst/>
        </p:spPr>
        <p:txBody>
          <a:bodyPr wrap="none" anchor="ctr"/>
          <a:lstStyle/>
          <a:p>
            <a:endParaRPr lang="en-US"/>
          </a:p>
        </p:txBody>
      </p:sp>
      <p:sp>
        <p:nvSpPr>
          <p:cNvPr id="314375" name="Text Box 7"/>
          <p:cNvSpPr txBox="1">
            <a:spLocks noChangeArrowheads="1"/>
          </p:cNvSpPr>
          <p:nvPr/>
        </p:nvSpPr>
        <p:spPr bwMode="auto">
          <a:xfrm>
            <a:off x="217488" y="6597650"/>
            <a:ext cx="5486400" cy="260350"/>
          </a:xfrm>
          <a:prstGeom prst="rect">
            <a:avLst/>
          </a:prstGeom>
          <a:noFill/>
          <a:ln w="9525">
            <a:noFill/>
            <a:miter lim="800000"/>
            <a:headEnd/>
            <a:tailEnd/>
          </a:ln>
          <a:effectLst/>
        </p:spPr>
        <p:txBody>
          <a:bodyPr lIns="91429" tIns="45714" rIns="91429" bIns="45714" anchor="b">
            <a:spAutoFit/>
          </a:bodyPr>
          <a:lstStyle/>
          <a:p>
            <a:pPr algn="l"/>
            <a:r>
              <a:rPr kumimoji="0" lang="en-US" sz="1100">
                <a:solidFill>
                  <a:srgbClr val="000000"/>
                </a:solidFill>
                <a:latin typeface="Times New Roman" pitchFamily="18" charset="0"/>
              </a:rPr>
              <a:t>Copyright © 2008 Pearson Education, Inc., publishing as Pearson Benjamin Cummings</a:t>
            </a:r>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70" name="Rectangle 6"/>
          <p:cNvSpPr>
            <a:spLocks noChangeArrowheads="1"/>
          </p:cNvSpPr>
          <p:nvPr/>
        </p:nvSpPr>
        <p:spPr bwMode="auto">
          <a:xfrm>
            <a:off x="8067675" y="6581775"/>
            <a:ext cx="1073150" cy="274638"/>
          </a:xfrm>
          <a:prstGeom prst="rect">
            <a:avLst/>
          </a:prstGeom>
          <a:noFill/>
          <a:ln w="9525">
            <a:noFill/>
            <a:miter lim="800000"/>
            <a:headEnd/>
            <a:tailEnd/>
          </a:ln>
          <a:effectLst/>
        </p:spPr>
        <p:txBody>
          <a:bodyPr wrap="none">
            <a:spAutoFit/>
          </a:bodyPr>
          <a:lstStyle/>
          <a:p>
            <a:pPr algn="r"/>
            <a:r>
              <a:rPr lang="en-US" sz="1200" b="1">
                <a:latin typeface="Arial" charset="0"/>
              </a:rPr>
              <a:t>Figure 3.23a</a:t>
            </a:r>
          </a:p>
        </p:txBody>
      </p:sp>
      <p:pic>
        <p:nvPicPr>
          <p:cNvPr id="36873" name="Picture 9"/>
          <p:cNvPicPr>
            <a:picLocks noChangeAspect="1" noChangeArrowheads="1"/>
          </p:cNvPicPr>
          <p:nvPr/>
        </p:nvPicPr>
        <p:blipFill>
          <a:blip r:embed="rId2" cstate="print"/>
          <a:srcRect/>
          <a:stretch>
            <a:fillRect/>
          </a:stretch>
        </p:blipFill>
        <p:spPr bwMode="auto">
          <a:xfrm>
            <a:off x="2376488" y="546100"/>
            <a:ext cx="4389437" cy="5859463"/>
          </a:xfrm>
          <a:prstGeom prst="rect">
            <a:avLst/>
          </a:prstGeom>
          <a:noFill/>
        </p:spPr>
      </p:pic>
      <p:sp>
        <p:nvSpPr>
          <p:cNvPr id="36874" name="Line 10"/>
          <p:cNvSpPr>
            <a:spLocks noChangeShapeType="1"/>
          </p:cNvSpPr>
          <p:nvPr/>
        </p:nvSpPr>
        <p:spPr bwMode="auto">
          <a:xfrm>
            <a:off x="5616575" y="2473325"/>
            <a:ext cx="136525" cy="1588"/>
          </a:xfrm>
          <a:prstGeom prst="line">
            <a:avLst/>
          </a:prstGeom>
          <a:noFill/>
          <a:ln w="15875">
            <a:solidFill>
              <a:srgbClr val="231F20"/>
            </a:solidFill>
            <a:round/>
            <a:headEnd/>
            <a:tailEnd/>
          </a:ln>
        </p:spPr>
        <p:txBody>
          <a:bodyPr/>
          <a:lstStyle/>
          <a:p>
            <a:endParaRPr lang="en-US"/>
          </a:p>
        </p:txBody>
      </p:sp>
      <p:sp>
        <p:nvSpPr>
          <p:cNvPr id="36875" name="Line 11"/>
          <p:cNvSpPr>
            <a:spLocks noChangeShapeType="1"/>
          </p:cNvSpPr>
          <p:nvPr/>
        </p:nvSpPr>
        <p:spPr bwMode="auto">
          <a:xfrm flipV="1">
            <a:off x="4078288" y="2101850"/>
            <a:ext cx="1587" cy="323850"/>
          </a:xfrm>
          <a:prstGeom prst="line">
            <a:avLst/>
          </a:prstGeom>
          <a:noFill/>
          <a:ln w="15875">
            <a:solidFill>
              <a:srgbClr val="231F20"/>
            </a:solidFill>
            <a:round/>
            <a:headEnd/>
            <a:tailEnd/>
          </a:ln>
        </p:spPr>
        <p:txBody>
          <a:bodyPr/>
          <a:lstStyle/>
          <a:p>
            <a:endParaRPr lang="en-US"/>
          </a:p>
        </p:txBody>
      </p:sp>
      <p:sp>
        <p:nvSpPr>
          <p:cNvPr id="36876" name="Rectangle 12"/>
          <p:cNvSpPr>
            <a:spLocks noChangeArrowheads="1"/>
          </p:cNvSpPr>
          <p:nvPr/>
        </p:nvSpPr>
        <p:spPr bwMode="auto">
          <a:xfrm>
            <a:off x="2716213" y="1004888"/>
            <a:ext cx="3721100" cy="644525"/>
          </a:xfrm>
          <a:prstGeom prst="rect">
            <a:avLst/>
          </a:prstGeom>
          <a:noFill/>
          <a:ln w="9525">
            <a:noFill/>
            <a:miter lim="800000"/>
            <a:headEnd/>
            <a:tailEnd/>
          </a:ln>
        </p:spPr>
        <p:txBody>
          <a:bodyPr wrap="none" lIns="0" tIns="0" rIns="0" bIns="0">
            <a:spAutoFit/>
          </a:bodyPr>
          <a:lstStyle/>
          <a:p>
            <a:pPr algn="ctr"/>
            <a:r>
              <a:rPr lang="en-US" sz="1800">
                <a:solidFill>
                  <a:srgbClr val="231F20"/>
                </a:solidFill>
                <a:latin typeface="Arial Black" charset="0"/>
              </a:rPr>
              <a:t>Strands made of spherical</a:t>
            </a:r>
          </a:p>
          <a:p>
            <a:pPr algn="ctr"/>
            <a:r>
              <a:rPr lang="en-US" sz="1800">
                <a:solidFill>
                  <a:srgbClr val="231F20"/>
                </a:solidFill>
                <a:latin typeface="Arial Black" charset="0"/>
              </a:rPr>
              <a:t>protein subunits called actins</a:t>
            </a:r>
            <a:endParaRPr lang="en-US" sz="1800">
              <a:latin typeface="Arial" charset="0"/>
            </a:endParaRPr>
          </a:p>
        </p:txBody>
      </p:sp>
      <p:sp>
        <p:nvSpPr>
          <p:cNvPr id="36877" name="Rectangle 13"/>
          <p:cNvSpPr>
            <a:spLocks noChangeArrowheads="1"/>
          </p:cNvSpPr>
          <p:nvPr/>
        </p:nvSpPr>
        <p:spPr bwMode="auto">
          <a:xfrm>
            <a:off x="3276600" y="587375"/>
            <a:ext cx="2586038" cy="376238"/>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charset="0"/>
              </a:rPr>
              <a:t>(a) </a:t>
            </a:r>
            <a:r>
              <a:rPr lang="en-US" sz="2100">
                <a:solidFill>
                  <a:srgbClr val="231F20"/>
                </a:solidFill>
                <a:latin typeface="Arial Black" charset="0"/>
              </a:rPr>
              <a:t>Microfilaments</a:t>
            </a:r>
            <a:endParaRPr lang="en-US" sz="2100">
              <a:latin typeface="Arial" charset="0"/>
            </a:endParaRPr>
          </a:p>
        </p:txBody>
      </p:sp>
      <p:sp>
        <p:nvSpPr>
          <p:cNvPr id="36878" name="Rectangle 14"/>
          <p:cNvSpPr>
            <a:spLocks noChangeArrowheads="1"/>
          </p:cNvSpPr>
          <p:nvPr/>
        </p:nvSpPr>
        <p:spPr bwMode="auto">
          <a:xfrm>
            <a:off x="3360738" y="1825625"/>
            <a:ext cx="1460500" cy="274638"/>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Actin subunit</a:t>
            </a:r>
            <a:endParaRPr lang="en-US" sz="1800" b="1">
              <a:latin typeface="Arial" charset="0"/>
            </a:endParaRPr>
          </a:p>
        </p:txBody>
      </p:sp>
      <p:sp>
        <p:nvSpPr>
          <p:cNvPr id="36879" name="Rectangle 15"/>
          <p:cNvSpPr>
            <a:spLocks noChangeArrowheads="1"/>
          </p:cNvSpPr>
          <p:nvPr/>
        </p:nvSpPr>
        <p:spPr bwMode="auto">
          <a:xfrm>
            <a:off x="5791200" y="2330450"/>
            <a:ext cx="533400" cy="274638"/>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7 nm</a:t>
            </a:r>
            <a:endParaRPr lang="en-US" sz="1800" b="1">
              <a:latin typeface="Arial" charset="0"/>
            </a:endParaRPr>
          </a:p>
        </p:txBody>
      </p:sp>
      <p:sp>
        <p:nvSpPr>
          <p:cNvPr id="36880" name="Rectangle 16"/>
          <p:cNvSpPr>
            <a:spLocks noChangeArrowheads="1"/>
          </p:cNvSpPr>
          <p:nvPr/>
        </p:nvSpPr>
        <p:spPr bwMode="auto">
          <a:xfrm>
            <a:off x="2522538" y="5543550"/>
            <a:ext cx="4064000" cy="823913"/>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Microfilaments form the blue network</a:t>
            </a:r>
          </a:p>
          <a:p>
            <a:r>
              <a:rPr lang="en-US" sz="1800" b="1">
                <a:solidFill>
                  <a:srgbClr val="231F20"/>
                </a:solidFill>
                <a:latin typeface="Arial" charset="0"/>
              </a:rPr>
              <a:t>surrounding the pink nucleus in this</a:t>
            </a:r>
            <a:endParaRPr lang="en-US" sz="1800" b="1">
              <a:latin typeface="Arial" charset="0"/>
            </a:endParaRPr>
          </a:p>
          <a:p>
            <a:r>
              <a:rPr lang="en-US" sz="1800" b="1">
                <a:solidFill>
                  <a:srgbClr val="231F20"/>
                </a:solidFill>
                <a:latin typeface="Arial" charset="0"/>
              </a:rPr>
              <a:t>photo.</a:t>
            </a:r>
            <a:endParaRPr lang="en-US" sz="1800" b="1">
              <a:latin typeface="Arial" charset="0"/>
            </a:endParaRPr>
          </a:p>
        </p:txBody>
      </p:sp>
      <p:sp>
        <p:nvSpPr>
          <p:cNvPr id="36881" name="AutoShape 17"/>
          <p:cNvSpPr>
            <a:spLocks/>
          </p:cNvSpPr>
          <p:nvPr/>
        </p:nvSpPr>
        <p:spPr bwMode="auto">
          <a:xfrm>
            <a:off x="5478463" y="2324100"/>
            <a:ext cx="149225" cy="298450"/>
          </a:xfrm>
          <a:prstGeom prst="rightBracket">
            <a:avLst>
              <a:gd name="adj" fmla="val 0"/>
            </a:avLst>
          </a:prstGeom>
          <a:noFill/>
          <a:ln w="15875">
            <a:solidFill>
              <a:schemeClr val="tx1"/>
            </a:solidFill>
            <a:round/>
            <a:headEnd/>
            <a:tailEnd/>
          </a:ln>
          <a:effectLst/>
        </p:spPr>
        <p:txBody>
          <a:bodyPr wrap="none" anchor="ctr"/>
          <a:lstStyle/>
          <a:p>
            <a:endParaRPr lang="en-US"/>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0021" name="Picture 5" descr="06_T01bCytoskeletonStruc-U"/>
          <p:cNvPicPr>
            <a:picLocks noChangeAspect="1" noChangeArrowheads="1"/>
          </p:cNvPicPr>
          <p:nvPr/>
        </p:nvPicPr>
        <p:blipFill>
          <a:blip r:embed="rId3" cstate="print"/>
          <a:srcRect/>
          <a:stretch>
            <a:fillRect/>
          </a:stretch>
        </p:blipFill>
        <p:spPr bwMode="auto">
          <a:xfrm>
            <a:off x="296863" y="136525"/>
            <a:ext cx="8548687" cy="6584950"/>
          </a:xfrm>
          <a:prstGeom prst="rect">
            <a:avLst/>
          </a:prstGeom>
          <a:noFill/>
        </p:spPr>
      </p:pic>
      <p:sp>
        <p:nvSpPr>
          <p:cNvPr id="470022" name="Rectangle 6"/>
          <p:cNvSpPr>
            <a:spLocks noChangeArrowheads="1"/>
          </p:cNvSpPr>
          <p:nvPr/>
        </p:nvSpPr>
        <p:spPr bwMode="auto">
          <a:xfrm>
            <a:off x="152400" y="0"/>
            <a:ext cx="1981200" cy="304800"/>
          </a:xfrm>
          <a:prstGeom prst="rect">
            <a:avLst/>
          </a:prstGeom>
          <a:noFill/>
          <a:ln w="3175">
            <a:noFill/>
            <a:miter lim="800000"/>
            <a:headEnd/>
            <a:tailEnd/>
          </a:ln>
        </p:spPr>
        <p:txBody>
          <a:bodyPr/>
          <a:lstStyle/>
          <a:p>
            <a:pPr marL="450850" indent="-450850" algn="l" eaLnBrk="1" hangingPunct="1">
              <a:lnSpc>
                <a:spcPct val="90000"/>
              </a:lnSpc>
            </a:pPr>
            <a:r>
              <a:rPr kumimoji="0" lang="en-US" sz="1200">
                <a:cs typeface="Arial" charset="0"/>
              </a:rPr>
              <a:t>Table 6-1b</a:t>
            </a:r>
            <a:endParaRPr kumimoji="0" lang="en-US" sz="1500" b="1">
              <a:solidFill>
                <a:schemeClr val="bg1"/>
              </a:solidFill>
              <a:cs typeface="Arial" charset="0"/>
            </a:endParaRPr>
          </a:p>
        </p:txBody>
      </p:sp>
      <p:sp>
        <p:nvSpPr>
          <p:cNvPr id="470023" name="Text Box 7"/>
          <p:cNvSpPr txBox="1">
            <a:spLocks noChangeArrowheads="1"/>
          </p:cNvSpPr>
          <p:nvPr/>
        </p:nvSpPr>
        <p:spPr bwMode="auto">
          <a:xfrm>
            <a:off x="5795963" y="5114925"/>
            <a:ext cx="1403350" cy="206375"/>
          </a:xfrm>
          <a:prstGeom prst="rect">
            <a:avLst/>
          </a:prstGeom>
          <a:noFill/>
          <a:ln w="9525">
            <a:noFill/>
            <a:miter lim="800000"/>
            <a:headEnd/>
            <a:tailEnd/>
          </a:ln>
          <a:effectLst/>
        </p:spPr>
        <p:txBody>
          <a:bodyPr lIns="0" tIns="0" rIns="0" bIns="0">
            <a:spAutoFit/>
          </a:bodyPr>
          <a:lstStyle/>
          <a:p>
            <a:pPr>
              <a:lnSpc>
                <a:spcPct val="80000"/>
              </a:lnSpc>
            </a:pPr>
            <a:r>
              <a:rPr kumimoji="0" lang="en-US" sz="1700" b="1">
                <a:ea typeface="ヒラギノ角ゴ Pro W3" pitchFamily="48" charset="-128"/>
              </a:rPr>
              <a:t>Actin subunit</a:t>
            </a:r>
            <a:endParaRPr kumimoji="0" lang="en-US" sz="1800" b="1">
              <a:ea typeface="ヒラギノ角ゴ Pro W3" pitchFamily="48" charset="-128"/>
            </a:endParaRPr>
          </a:p>
        </p:txBody>
      </p:sp>
      <p:sp>
        <p:nvSpPr>
          <p:cNvPr id="470024" name="Text Box 8"/>
          <p:cNvSpPr txBox="1">
            <a:spLocks noChangeArrowheads="1"/>
          </p:cNvSpPr>
          <p:nvPr/>
        </p:nvSpPr>
        <p:spPr bwMode="auto">
          <a:xfrm>
            <a:off x="8131175" y="207963"/>
            <a:ext cx="633413" cy="206375"/>
          </a:xfrm>
          <a:prstGeom prst="rect">
            <a:avLst/>
          </a:prstGeom>
          <a:noFill/>
          <a:ln w="9525">
            <a:noFill/>
            <a:miter lim="800000"/>
            <a:headEnd/>
            <a:tailEnd/>
          </a:ln>
          <a:effectLst/>
        </p:spPr>
        <p:txBody>
          <a:bodyPr lIns="0" tIns="0" rIns="0" bIns="0">
            <a:spAutoFit/>
          </a:bodyPr>
          <a:lstStyle/>
          <a:p>
            <a:pPr>
              <a:lnSpc>
                <a:spcPct val="80000"/>
              </a:lnSpc>
            </a:pPr>
            <a:r>
              <a:rPr kumimoji="0" lang="en-US" sz="1700" b="1">
                <a:ea typeface="ヒラギノ角ゴ Pro W3" pitchFamily="48" charset="-128"/>
              </a:rPr>
              <a:t>10 µm</a:t>
            </a:r>
            <a:endParaRPr kumimoji="0" lang="en-US" sz="1700" b="1">
              <a:latin typeface="Times" pitchFamily="18" charset="0"/>
              <a:ea typeface="ヒラギノ角ゴ Pro W3" pitchFamily="48" charset="-128"/>
            </a:endParaRPr>
          </a:p>
        </p:txBody>
      </p:sp>
      <p:sp>
        <p:nvSpPr>
          <p:cNvPr id="470025" name="Line 9"/>
          <p:cNvSpPr>
            <a:spLocks noChangeShapeType="1"/>
          </p:cNvSpPr>
          <p:nvPr/>
        </p:nvSpPr>
        <p:spPr bwMode="auto">
          <a:xfrm>
            <a:off x="8326438" y="411163"/>
            <a:ext cx="0" cy="147637"/>
          </a:xfrm>
          <a:prstGeom prst="line">
            <a:avLst/>
          </a:prstGeom>
          <a:noFill/>
          <a:ln w="25400">
            <a:solidFill>
              <a:schemeClr val="tx1"/>
            </a:solidFill>
            <a:round/>
            <a:headEnd/>
            <a:tailEnd/>
          </a:ln>
          <a:effectLst/>
        </p:spPr>
        <p:txBody>
          <a:bodyPr wrap="none" anchor="ctr"/>
          <a:lstStyle/>
          <a:p>
            <a:endParaRPr lang="en-US"/>
          </a:p>
        </p:txBody>
      </p:sp>
      <p:sp>
        <p:nvSpPr>
          <p:cNvPr id="470026" name="Line 10"/>
          <p:cNvSpPr>
            <a:spLocks noChangeShapeType="1"/>
          </p:cNvSpPr>
          <p:nvPr/>
        </p:nvSpPr>
        <p:spPr bwMode="auto">
          <a:xfrm>
            <a:off x="8640763" y="414338"/>
            <a:ext cx="0" cy="147637"/>
          </a:xfrm>
          <a:prstGeom prst="line">
            <a:avLst/>
          </a:prstGeom>
          <a:noFill/>
          <a:ln w="25400">
            <a:solidFill>
              <a:schemeClr val="tx1"/>
            </a:solidFill>
            <a:round/>
            <a:headEnd/>
            <a:tailEnd/>
          </a:ln>
          <a:effectLst/>
        </p:spPr>
        <p:txBody>
          <a:bodyPr wrap="none" anchor="ctr"/>
          <a:lstStyle/>
          <a:p>
            <a:endParaRPr lang="en-US"/>
          </a:p>
        </p:txBody>
      </p:sp>
      <p:sp>
        <p:nvSpPr>
          <p:cNvPr id="470027" name="Line 11"/>
          <p:cNvSpPr>
            <a:spLocks noChangeShapeType="1"/>
          </p:cNvSpPr>
          <p:nvPr/>
        </p:nvSpPr>
        <p:spPr bwMode="auto">
          <a:xfrm>
            <a:off x="8323263" y="482600"/>
            <a:ext cx="317500" cy="0"/>
          </a:xfrm>
          <a:prstGeom prst="line">
            <a:avLst/>
          </a:prstGeom>
          <a:noFill/>
          <a:ln w="25400">
            <a:solidFill>
              <a:schemeClr val="tx1"/>
            </a:solidFill>
            <a:round/>
            <a:headEnd/>
            <a:tailEnd/>
          </a:ln>
          <a:effectLst/>
        </p:spPr>
        <p:txBody>
          <a:bodyPr wrap="none" anchor="ctr"/>
          <a:lstStyle/>
          <a:p>
            <a:endParaRPr lang="en-US"/>
          </a:p>
        </p:txBody>
      </p:sp>
      <p:sp>
        <p:nvSpPr>
          <p:cNvPr id="470028" name="Rectangle 12"/>
          <p:cNvSpPr>
            <a:spLocks noChangeArrowheads="1"/>
          </p:cNvSpPr>
          <p:nvPr/>
        </p:nvSpPr>
        <p:spPr bwMode="auto">
          <a:xfrm>
            <a:off x="6142038" y="5922963"/>
            <a:ext cx="288925" cy="300037"/>
          </a:xfrm>
          <a:prstGeom prst="rect">
            <a:avLst/>
          </a:prstGeom>
          <a:noFill/>
          <a:ln w="25400">
            <a:solidFill>
              <a:schemeClr val="tx1"/>
            </a:solidFill>
            <a:miter lim="800000"/>
            <a:headEnd/>
            <a:tailEnd/>
          </a:ln>
          <a:effectLst/>
        </p:spPr>
        <p:txBody>
          <a:bodyPr wrap="none" anchor="ctr"/>
          <a:lstStyle/>
          <a:p>
            <a:endParaRPr lang="en-US"/>
          </a:p>
        </p:txBody>
      </p:sp>
      <p:sp>
        <p:nvSpPr>
          <p:cNvPr id="470029" name="Line 13"/>
          <p:cNvSpPr>
            <a:spLocks noChangeShapeType="1"/>
          </p:cNvSpPr>
          <p:nvPr/>
        </p:nvSpPr>
        <p:spPr bwMode="auto">
          <a:xfrm>
            <a:off x="6180138" y="5329238"/>
            <a:ext cx="93662" cy="593725"/>
          </a:xfrm>
          <a:prstGeom prst="line">
            <a:avLst/>
          </a:prstGeom>
          <a:noFill/>
          <a:ln w="25400">
            <a:solidFill>
              <a:schemeClr val="tx1"/>
            </a:solidFill>
            <a:round/>
            <a:headEnd/>
            <a:tailEnd/>
          </a:ln>
          <a:effectLst/>
        </p:spPr>
        <p:txBody>
          <a:bodyPr wrap="none" anchor="ctr"/>
          <a:lstStyle/>
          <a:p>
            <a:endParaRPr lang="en-US"/>
          </a:p>
        </p:txBody>
      </p:sp>
      <p:sp>
        <p:nvSpPr>
          <p:cNvPr id="470030" name="Text Box 14"/>
          <p:cNvSpPr txBox="1">
            <a:spLocks noChangeArrowheads="1"/>
          </p:cNvSpPr>
          <p:nvPr/>
        </p:nvSpPr>
        <p:spPr bwMode="auto">
          <a:xfrm>
            <a:off x="8194675" y="5940425"/>
            <a:ext cx="447675" cy="169863"/>
          </a:xfrm>
          <a:prstGeom prst="rect">
            <a:avLst/>
          </a:prstGeom>
          <a:noFill/>
          <a:ln w="9525">
            <a:noFill/>
            <a:miter lim="800000"/>
            <a:headEnd/>
            <a:tailEnd/>
          </a:ln>
          <a:effectLst/>
        </p:spPr>
        <p:txBody>
          <a:bodyPr lIns="0" tIns="0" rIns="0" bIns="0">
            <a:spAutoFit/>
          </a:bodyPr>
          <a:lstStyle/>
          <a:p>
            <a:pPr>
              <a:lnSpc>
                <a:spcPct val="80000"/>
              </a:lnSpc>
            </a:pPr>
            <a:r>
              <a:rPr kumimoji="0" lang="en-US" sz="1400" b="1">
                <a:ea typeface="ヒラギノ角ゴ Pro W3" pitchFamily="48" charset="-128"/>
              </a:rPr>
              <a:t>7 nm</a:t>
            </a:r>
          </a:p>
        </p:txBody>
      </p:sp>
      <p:sp>
        <p:nvSpPr>
          <p:cNvPr id="470031" name="Line 15"/>
          <p:cNvSpPr>
            <a:spLocks noChangeShapeType="1"/>
          </p:cNvSpPr>
          <p:nvPr/>
        </p:nvSpPr>
        <p:spPr bwMode="auto">
          <a:xfrm flipH="1">
            <a:off x="8128000" y="5861050"/>
            <a:ext cx="0" cy="361950"/>
          </a:xfrm>
          <a:prstGeom prst="line">
            <a:avLst/>
          </a:prstGeom>
          <a:noFill/>
          <a:ln w="25400">
            <a:solidFill>
              <a:schemeClr val="tx1"/>
            </a:solidFill>
            <a:round/>
            <a:headEnd type="stealth" w="sm" len="sm"/>
            <a:tailEnd type="stealth" w="sm" len="sm"/>
          </a:ln>
          <a:effectLst/>
        </p:spPr>
        <p:txBody>
          <a:bodyPr wrap="none" anchor="ctr"/>
          <a:lstStyle/>
          <a:p>
            <a:endParaRPr lang="en-US"/>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1" name="Rectangle 3"/>
          <p:cNvSpPr>
            <a:spLocks noGrp="1" noChangeArrowheads="1"/>
          </p:cNvSpPr>
          <p:nvPr>
            <p:ph type="body" idx="1"/>
          </p:nvPr>
        </p:nvSpPr>
        <p:spPr>
          <a:xfrm>
            <a:off x="228600" y="1200150"/>
            <a:ext cx="8534400" cy="3524250"/>
          </a:xfrm>
        </p:spPr>
        <p:txBody>
          <a:bodyPr/>
          <a:lstStyle/>
          <a:p>
            <a:r>
              <a:rPr lang="en-US"/>
              <a:t>Microfilaments that function in cellular motility contain the protein </a:t>
            </a:r>
            <a:r>
              <a:rPr lang="en-US" b="1"/>
              <a:t>myosin </a:t>
            </a:r>
            <a:r>
              <a:rPr lang="en-US"/>
              <a:t>in addition to actin</a:t>
            </a:r>
          </a:p>
          <a:p>
            <a:r>
              <a:rPr lang="en-US"/>
              <a:t>In muscle cells, thousands of actin filaments are arranged parallel to one another</a:t>
            </a:r>
          </a:p>
          <a:p>
            <a:r>
              <a:rPr lang="en-US"/>
              <a:t>Thicker filaments composed of myosin interdigitate with the thinner actin fibers</a:t>
            </a:r>
          </a:p>
        </p:txBody>
      </p:sp>
      <p:sp>
        <p:nvSpPr>
          <p:cNvPr id="380936" name="Line 8"/>
          <p:cNvSpPr>
            <a:spLocks noChangeShapeType="1"/>
          </p:cNvSpPr>
          <p:nvPr/>
        </p:nvSpPr>
        <p:spPr bwMode="auto">
          <a:xfrm>
            <a:off x="304800" y="6629400"/>
            <a:ext cx="8534400" cy="0"/>
          </a:xfrm>
          <a:prstGeom prst="line">
            <a:avLst/>
          </a:prstGeom>
          <a:noFill/>
          <a:ln w="25400">
            <a:solidFill>
              <a:schemeClr val="hlink"/>
            </a:solidFill>
            <a:round/>
            <a:headEnd/>
            <a:tailEnd/>
          </a:ln>
          <a:effectLst/>
        </p:spPr>
        <p:txBody>
          <a:bodyPr wrap="none" anchor="ctr"/>
          <a:lstStyle/>
          <a:p>
            <a:endParaRPr lang="en-US"/>
          </a:p>
        </p:txBody>
      </p:sp>
      <p:sp>
        <p:nvSpPr>
          <p:cNvPr id="380937" name="Line 9"/>
          <p:cNvSpPr>
            <a:spLocks noChangeShapeType="1"/>
          </p:cNvSpPr>
          <p:nvPr/>
        </p:nvSpPr>
        <p:spPr bwMode="auto">
          <a:xfrm>
            <a:off x="304800" y="990600"/>
            <a:ext cx="8534400" cy="0"/>
          </a:xfrm>
          <a:prstGeom prst="line">
            <a:avLst/>
          </a:prstGeom>
          <a:noFill/>
          <a:ln w="50800">
            <a:solidFill>
              <a:schemeClr val="hlink"/>
            </a:solidFill>
            <a:round/>
            <a:headEnd/>
            <a:tailEnd/>
          </a:ln>
          <a:effectLst/>
        </p:spPr>
        <p:txBody>
          <a:bodyPr wrap="none" anchor="ctr"/>
          <a:lstStyle/>
          <a:p>
            <a:endParaRPr lang="en-US"/>
          </a:p>
        </p:txBody>
      </p:sp>
      <p:sp>
        <p:nvSpPr>
          <p:cNvPr id="380938" name="Text Box 10"/>
          <p:cNvSpPr txBox="1">
            <a:spLocks noChangeArrowheads="1"/>
          </p:cNvSpPr>
          <p:nvPr/>
        </p:nvSpPr>
        <p:spPr bwMode="auto">
          <a:xfrm>
            <a:off x="217488" y="6597650"/>
            <a:ext cx="5486400" cy="260350"/>
          </a:xfrm>
          <a:prstGeom prst="rect">
            <a:avLst/>
          </a:prstGeom>
          <a:noFill/>
          <a:ln w="9525">
            <a:noFill/>
            <a:miter lim="800000"/>
            <a:headEnd/>
            <a:tailEnd/>
          </a:ln>
          <a:effectLst/>
        </p:spPr>
        <p:txBody>
          <a:bodyPr lIns="91429" tIns="45714" rIns="91429" bIns="45714" anchor="b">
            <a:spAutoFit/>
          </a:bodyPr>
          <a:lstStyle/>
          <a:p>
            <a:pPr algn="l"/>
            <a:r>
              <a:rPr kumimoji="0" lang="en-US" sz="1100">
                <a:solidFill>
                  <a:srgbClr val="000000"/>
                </a:solidFill>
                <a:latin typeface="Times New Roman" pitchFamily="18" charset="0"/>
              </a:rPr>
              <a:t>Copyright © 2008 Pearson Education, Inc., publishing as Pearson Benjamin Cummings</a:t>
            </a:r>
          </a:p>
        </p:txBody>
      </p:sp>
    </p:spTree>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1573" name="Picture 5" descr="06_27aMicrofilaMotility-U"/>
          <p:cNvPicPr>
            <a:picLocks noChangeAspect="1" noChangeArrowheads="1"/>
          </p:cNvPicPr>
          <p:nvPr/>
        </p:nvPicPr>
        <p:blipFill>
          <a:blip r:embed="rId3" cstate="print"/>
          <a:srcRect/>
          <a:stretch>
            <a:fillRect/>
          </a:stretch>
        </p:blipFill>
        <p:spPr bwMode="auto">
          <a:xfrm>
            <a:off x="300038" y="1133475"/>
            <a:ext cx="8542337" cy="4591050"/>
          </a:xfrm>
          <a:prstGeom prst="rect">
            <a:avLst/>
          </a:prstGeom>
          <a:noFill/>
        </p:spPr>
      </p:pic>
      <p:sp>
        <p:nvSpPr>
          <p:cNvPr id="621574" name="Rectangle 6"/>
          <p:cNvSpPr>
            <a:spLocks noChangeArrowheads="1"/>
          </p:cNvSpPr>
          <p:nvPr/>
        </p:nvSpPr>
        <p:spPr bwMode="auto">
          <a:xfrm>
            <a:off x="152400" y="0"/>
            <a:ext cx="1981200" cy="304800"/>
          </a:xfrm>
          <a:prstGeom prst="rect">
            <a:avLst/>
          </a:prstGeom>
          <a:noFill/>
          <a:ln w="3175">
            <a:noFill/>
            <a:miter lim="800000"/>
            <a:headEnd/>
            <a:tailEnd/>
          </a:ln>
        </p:spPr>
        <p:txBody>
          <a:bodyPr/>
          <a:lstStyle/>
          <a:p>
            <a:pPr marL="450850" indent="-450850" algn="l" eaLnBrk="1" hangingPunct="1">
              <a:lnSpc>
                <a:spcPct val="90000"/>
              </a:lnSpc>
            </a:pPr>
            <a:r>
              <a:rPr kumimoji="0" lang="en-US" sz="1200">
                <a:cs typeface="Arial" charset="0"/>
              </a:rPr>
              <a:t>Fig, 6-27a</a:t>
            </a:r>
            <a:endParaRPr kumimoji="0" lang="en-US" sz="1500" b="1">
              <a:solidFill>
                <a:schemeClr val="bg1"/>
              </a:solidFill>
              <a:cs typeface="Arial" charset="0"/>
            </a:endParaRPr>
          </a:p>
        </p:txBody>
      </p:sp>
      <p:sp>
        <p:nvSpPr>
          <p:cNvPr id="621575" name="Text Box 7"/>
          <p:cNvSpPr txBox="1">
            <a:spLocks noChangeArrowheads="1"/>
          </p:cNvSpPr>
          <p:nvPr/>
        </p:nvSpPr>
        <p:spPr bwMode="auto">
          <a:xfrm>
            <a:off x="1831975" y="1938338"/>
            <a:ext cx="1630363" cy="334962"/>
          </a:xfrm>
          <a:prstGeom prst="rect">
            <a:avLst/>
          </a:prstGeom>
          <a:noFill/>
          <a:ln w="9525">
            <a:noFill/>
            <a:miter lim="800000"/>
            <a:headEnd/>
            <a:tailEnd/>
          </a:ln>
          <a:effectLst/>
        </p:spPr>
        <p:txBody>
          <a:bodyPr lIns="0" tIns="0" rIns="0" bIns="0">
            <a:spAutoFit/>
          </a:bodyPr>
          <a:lstStyle/>
          <a:p>
            <a:pPr algn="l"/>
            <a:r>
              <a:rPr kumimoji="0" lang="en-US" sz="2200" b="1">
                <a:ea typeface="ヒラギノ角ゴ Pro W3" pitchFamily="48" charset="-128"/>
              </a:rPr>
              <a:t>Muscle cell</a:t>
            </a:r>
            <a:endParaRPr kumimoji="0" lang="en-US" sz="2200" b="1">
              <a:latin typeface="Times" pitchFamily="18" charset="0"/>
              <a:ea typeface="ヒラギノ角ゴ Pro W3" pitchFamily="48" charset="-128"/>
            </a:endParaRPr>
          </a:p>
        </p:txBody>
      </p:sp>
      <p:sp>
        <p:nvSpPr>
          <p:cNvPr id="621576" name="Text Box 8"/>
          <p:cNvSpPr txBox="1">
            <a:spLocks noChangeArrowheads="1"/>
          </p:cNvSpPr>
          <p:nvPr/>
        </p:nvSpPr>
        <p:spPr bwMode="auto">
          <a:xfrm>
            <a:off x="541338" y="2554288"/>
            <a:ext cx="1928812" cy="320675"/>
          </a:xfrm>
          <a:prstGeom prst="rect">
            <a:avLst/>
          </a:prstGeom>
          <a:noFill/>
          <a:ln w="9525">
            <a:noFill/>
            <a:miter lim="800000"/>
            <a:headEnd/>
            <a:tailEnd/>
          </a:ln>
          <a:effectLst/>
        </p:spPr>
        <p:txBody>
          <a:bodyPr lIns="0" tIns="0" rIns="0" bIns="0">
            <a:spAutoFit/>
          </a:bodyPr>
          <a:lstStyle/>
          <a:p>
            <a:pPr algn="l"/>
            <a:r>
              <a:rPr kumimoji="0" lang="en-US" sz="2100" b="1">
                <a:ea typeface="ヒラギノ角ゴ Pro W3" pitchFamily="48" charset="-128"/>
              </a:rPr>
              <a:t>Actin filament</a:t>
            </a:r>
            <a:endParaRPr kumimoji="0" lang="en-US" sz="2100" b="1">
              <a:latin typeface="Times" pitchFamily="18" charset="0"/>
              <a:ea typeface="ヒラギノ角ゴ Pro W3" pitchFamily="48" charset="-128"/>
            </a:endParaRPr>
          </a:p>
        </p:txBody>
      </p:sp>
      <p:sp>
        <p:nvSpPr>
          <p:cNvPr id="621577" name="Text Box 9"/>
          <p:cNvSpPr txBox="1">
            <a:spLocks noChangeArrowheads="1"/>
          </p:cNvSpPr>
          <p:nvPr/>
        </p:nvSpPr>
        <p:spPr bwMode="auto">
          <a:xfrm>
            <a:off x="314325" y="3808413"/>
            <a:ext cx="2105025" cy="320675"/>
          </a:xfrm>
          <a:prstGeom prst="rect">
            <a:avLst/>
          </a:prstGeom>
          <a:noFill/>
          <a:ln w="9525">
            <a:noFill/>
            <a:miter lim="800000"/>
            <a:headEnd/>
            <a:tailEnd/>
          </a:ln>
          <a:effectLst/>
        </p:spPr>
        <p:txBody>
          <a:bodyPr lIns="0" tIns="0" rIns="0" bIns="0">
            <a:spAutoFit/>
          </a:bodyPr>
          <a:lstStyle/>
          <a:p>
            <a:pPr algn="l"/>
            <a:r>
              <a:rPr kumimoji="0" lang="en-US" sz="2100" b="1">
                <a:ea typeface="ヒラギノ角ゴ Pro W3" pitchFamily="48" charset="-128"/>
              </a:rPr>
              <a:t>Myosin filament</a:t>
            </a:r>
            <a:endParaRPr kumimoji="0" lang="en-US" sz="2100" b="1">
              <a:latin typeface="Times" pitchFamily="18" charset="0"/>
              <a:ea typeface="ヒラギノ角ゴ Pro W3" pitchFamily="48" charset="-128"/>
            </a:endParaRPr>
          </a:p>
        </p:txBody>
      </p:sp>
      <p:sp>
        <p:nvSpPr>
          <p:cNvPr id="621578" name="Text Box 10"/>
          <p:cNvSpPr txBox="1">
            <a:spLocks noChangeArrowheads="1"/>
          </p:cNvSpPr>
          <p:nvPr/>
        </p:nvSpPr>
        <p:spPr bwMode="auto">
          <a:xfrm>
            <a:off x="862013" y="4129088"/>
            <a:ext cx="1562100" cy="320675"/>
          </a:xfrm>
          <a:prstGeom prst="rect">
            <a:avLst/>
          </a:prstGeom>
          <a:noFill/>
          <a:ln w="9525">
            <a:noFill/>
            <a:miter lim="800000"/>
            <a:headEnd/>
            <a:tailEnd/>
          </a:ln>
          <a:effectLst/>
        </p:spPr>
        <p:txBody>
          <a:bodyPr lIns="0" tIns="0" rIns="0" bIns="0">
            <a:spAutoFit/>
          </a:bodyPr>
          <a:lstStyle/>
          <a:p>
            <a:pPr algn="l"/>
            <a:r>
              <a:rPr kumimoji="0" lang="en-US" sz="2100" b="1">
                <a:ea typeface="ヒラギノ角ゴ Pro W3" pitchFamily="48" charset="-128"/>
              </a:rPr>
              <a:t>Myosin arm</a:t>
            </a:r>
            <a:endParaRPr kumimoji="0" lang="en-US" sz="2100" b="1">
              <a:latin typeface="Times" pitchFamily="18" charset="0"/>
              <a:ea typeface="ヒラギノ角ゴ Pro W3" pitchFamily="48" charset="-128"/>
            </a:endParaRPr>
          </a:p>
        </p:txBody>
      </p:sp>
      <p:sp>
        <p:nvSpPr>
          <p:cNvPr id="621579" name="Line 11"/>
          <p:cNvSpPr>
            <a:spLocks noChangeShapeType="1"/>
          </p:cNvSpPr>
          <p:nvPr/>
        </p:nvSpPr>
        <p:spPr bwMode="auto">
          <a:xfrm>
            <a:off x="2363788" y="2749550"/>
            <a:ext cx="395287" cy="0"/>
          </a:xfrm>
          <a:prstGeom prst="line">
            <a:avLst/>
          </a:prstGeom>
          <a:noFill/>
          <a:ln w="25400">
            <a:solidFill>
              <a:schemeClr val="tx1"/>
            </a:solidFill>
            <a:round/>
            <a:headEnd/>
            <a:tailEnd/>
          </a:ln>
          <a:effectLst/>
        </p:spPr>
        <p:txBody>
          <a:bodyPr wrap="none" anchor="ctr"/>
          <a:lstStyle/>
          <a:p>
            <a:endParaRPr lang="en-US"/>
          </a:p>
        </p:txBody>
      </p:sp>
      <p:sp>
        <p:nvSpPr>
          <p:cNvPr id="621580" name="Line 12"/>
          <p:cNvSpPr>
            <a:spLocks noChangeShapeType="1"/>
          </p:cNvSpPr>
          <p:nvPr/>
        </p:nvSpPr>
        <p:spPr bwMode="auto">
          <a:xfrm>
            <a:off x="2363788" y="3967163"/>
            <a:ext cx="395287" cy="0"/>
          </a:xfrm>
          <a:prstGeom prst="line">
            <a:avLst/>
          </a:prstGeom>
          <a:noFill/>
          <a:ln w="25400">
            <a:solidFill>
              <a:schemeClr val="tx1"/>
            </a:solidFill>
            <a:round/>
            <a:headEnd/>
            <a:tailEnd/>
          </a:ln>
          <a:effectLst/>
        </p:spPr>
        <p:txBody>
          <a:bodyPr wrap="none" anchor="ctr"/>
          <a:lstStyle/>
          <a:p>
            <a:endParaRPr lang="en-US"/>
          </a:p>
        </p:txBody>
      </p:sp>
      <p:sp>
        <p:nvSpPr>
          <p:cNvPr id="621581" name="Line 13"/>
          <p:cNvSpPr>
            <a:spLocks noChangeShapeType="1"/>
          </p:cNvSpPr>
          <p:nvPr/>
        </p:nvSpPr>
        <p:spPr bwMode="auto">
          <a:xfrm flipV="1">
            <a:off x="2389188" y="4089400"/>
            <a:ext cx="500062" cy="209550"/>
          </a:xfrm>
          <a:prstGeom prst="line">
            <a:avLst/>
          </a:prstGeom>
          <a:noFill/>
          <a:ln w="25400">
            <a:solidFill>
              <a:schemeClr val="tx1"/>
            </a:solidFill>
            <a:round/>
            <a:headEnd/>
            <a:tailEnd/>
          </a:ln>
          <a:effectLst/>
        </p:spPr>
        <p:txBody>
          <a:bodyPr wrap="none" anchor="ctr"/>
          <a:lstStyle/>
          <a:p>
            <a:endParaRPr lang="en-US"/>
          </a:p>
        </p:txBody>
      </p:sp>
      <p:sp>
        <p:nvSpPr>
          <p:cNvPr id="621582" name="Text Box 14"/>
          <p:cNvSpPr txBox="1">
            <a:spLocks noChangeArrowheads="1"/>
          </p:cNvSpPr>
          <p:nvPr/>
        </p:nvSpPr>
        <p:spPr bwMode="auto">
          <a:xfrm>
            <a:off x="568325" y="5226050"/>
            <a:ext cx="5676900" cy="320675"/>
          </a:xfrm>
          <a:prstGeom prst="rect">
            <a:avLst/>
          </a:prstGeom>
          <a:noFill/>
          <a:ln w="9525">
            <a:noFill/>
            <a:miter lim="800000"/>
            <a:headEnd/>
            <a:tailEnd/>
          </a:ln>
          <a:effectLst/>
        </p:spPr>
        <p:txBody>
          <a:bodyPr lIns="0" tIns="0" rIns="0" bIns="0">
            <a:spAutoFit/>
          </a:bodyPr>
          <a:lstStyle/>
          <a:p>
            <a:pPr algn="l"/>
            <a:r>
              <a:rPr kumimoji="0" lang="en-US" sz="2100" b="1">
                <a:ea typeface="ヒラギノ角ゴ Pro W3" pitchFamily="48" charset="-128"/>
              </a:rPr>
              <a:t>(a) Myosin motors in muscle cell contraction</a:t>
            </a:r>
            <a:endParaRPr kumimoji="0" lang="en-US" sz="2100" b="1">
              <a:latin typeface="Times" pitchFamily="18" charset="0"/>
              <a:ea typeface="ヒラギノ角ゴ Pro W3" pitchFamily="48" charset="-128"/>
            </a:endParaRPr>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2"/>
          <p:cNvSpPr>
            <a:spLocks noGrp="1" noChangeArrowheads="1"/>
          </p:cNvSpPr>
          <p:nvPr>
            <p:ph type="title"/>
          </p:nvPr>
        </p:nvSpPr>
        <p:spPr>
          <a:xfrm>
            <a:off x="228600" y="76200"/>
            <a:ext cx="8534400" cy="503238"/>
          </a:xfrm>
        </p:spPr>
        <p:txBody>
          <a:bodyPr>
            <a:normAutofit fontScale="90000"/>
          </a:bodyPr>
          <a:lstStyle/>
          <a:p>
            <a:r>
              <a:rPr lang="en-US" i="1"/>
              <a:t>Intermediate Filaments</a:t>
            </a:r>
          </a:p>
        </p:txBody>
      </p:sp>
      <p:sp>
        <p:nvSpPr>
          <p:cNvPr id="319491" name="Rectangle 3"/>
          <p:cNvSpPr>
            <a:spLocks noGrp="1" noChangeArrowheads="1"/>
          </p:cNvSpPr>
          <p:nvPr>
            <p:ph type="body" idx="1"/>
          </p:nvPr>
        </p:nvSpPr>
        <p:spPr>
          <a:xfrm>
            <a:off x="228600" y="1176338"/>
            <a:ext cx="8534400" cy="3981450"/>
          </a:xfrm>
        </p:spPr>
        <p:txBody>
          <a:bodyPr/>
          <a:lstStyle/>
          <a:p>
            <a:r>
              <a:rPr lang="en-US" b="1"/>
              <a:t>Intermediate filaments </a:t>
            </a:r>
            <a:r>
              <a:rPr lang="en-US"/>
              <a:t>range in diameter from 8–12 nanometers, larger than microfilaments but smaller than microtubules</a:t>
            </a:r>
          </a:p>
          <a:p>
            <a:r>
              <a:rPr lang="en-US"/>
              <a:t>They support cell shape and fix organelles in place</a:t>
            </a:r>
          </a:p>
          <a:p>
            <a:r>
              <a:rPr lang="en-US"/>
              <a:t>Intermediate filaments are more permanent cytoskeleton fixtures than the other two classes</a:t>
            </a:r>
          </a:p>
        </p:txBody>
      </p:sp>
      <p:sp>
        <p:nvSpPr>
          <p:cNvPr id="319497" name="Line 9"/>
          <p:cNvSpPr>
            <a:spLocks noChangeShapeType="1"/>
          </p:cNvSpPr>
          <p:nvPr/>
        </p:nvSpPr>
        <p:spPr bwMode="auto">
          <a:xfrm>
            <a:off x="304800" y="6629400"/>
            <a:ext cx="8534400" cy="0"/>
          </a:xfrm>
          <a:prstGeom prst="line">
            <a:avLst/>
          </a:prstGeom>
          <a:noFill/>
          <a:ln w="25400">
            <a:solidFill>
              <a:schemeClr val="hlink"/>
            </a:solidFill>
            <a:round/>
            <a:headEnd/>
            <a:tailEnd/>
          </a:ln>
          <a:effectLst/>
        </p:spPr>
        <p:txBody>
          <a:bodyPr wrap="none" anchor="ctr"/>
          <a:lstStyle/>
          <a:p>
            <a:endParaRPr lang="en-US"/>
          </a:p>
        </p:txBody>
      </p:sp>
      <p:sp>
        <p:nvSpPr>
          <p:cNvPr id="319498" name="Line 10"/>
          <p:cNvSpPr>
            <a:spLocks noChangeShapeType="1"/>
          </p:cNvSpPr>
          <p:nvPr/>
        </p:nvSpPr>
        <p:spPr bwMode="auto">
          <a:xfrm>
            <a:off x="304800" y="990600"/>
            <a:ext cx="8534400" cy="0"/>
          </a:xfrm>
          <a:prstGeom prst="line">
            <a:avLst/>
          </a:prstGeom>
          <a:noFill/>
          <a:ln w="50800">
            <a:solidFill>
              <a:schemeClr val="hlink"/>
            </a:solidFill>
            <a:round/>
            <a:headEnd/>
            <a:tailEnd/>
          </a:ln>
          <a:effectLst/>
        </p:spPr>
        <p:txBody>
          <a:bodyPr wrap="none" anchor="ctr"/>
          <a:lstStyle/>
          <a:p>
            <a:endParaRPr lang="en-US"/>
          </a:p>
        </p:txBody>
      </p:sp>
      <p:sp>
        <p:nvSpPr>
          <p:cNvPr id="319499" name="Text Box 11"/>
          <p:cNvSpPr txBox="1">
            <a:spLocks noChangeArrowheads="1"/>
          </p:cNvSpPr>
          <p:nvPr/>
        </p:nvSpPr>
        <p:spPr bwMode="auto">
          <a:xfrm>
            <a:off x="217488" y="6597650"/>
            <a:ext cx="5486400" cy="260350"/>
          </a:xfrm>
          <a:prstGeom prst="rect">
            <a:avLst/>
          </a:prstGeom>
          <a:noFill/>
          <a:ln w="9525">
            <a:noFill/>
            <a:miter lim="800000"/>
            <a:headEnd/>
            <a:tailEnd/>
          </a:ln>
          <a:effectLst/>
        </p:spPr>
        <p:txBody>
          <a:bodyPr lIns="91429" tIns="45714" rIns="91429" bIns="45714" anchor="b">
            <a:spAutoFit/>
          </a:bodyPr>
          <a:lstStyle/>
          <a:p>
            <a:pPr algn="l"/>
            <a:r>
              <a:rPr kumimoji="0" lang="en-US" sz="1100">
                <a:solidFill>
                  <a:srgbClr val="000000"/>
                </a:solidFill>
                <a:latin typeface="Times New Roman" pitchFamily="18" charset="0"/>
              </a:rPr>
              <a:t>Copyright © 2008 Pearson Education, Inc., publishing as Pearson Benjamin Cummings</a:t>
            </a: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4"/>
          <p:cNvSpPr>
            <a:spLocks noGrp="1" noChangeArrowheads="1"/>
          </p:cNvSpPr>
          <p:nvPr>
            <p:ph type="title"/>
          </p:nvPr>
        </p:nvSpPr>
        <p:spPr/>
        <p:txBody>
          <a:bodyPr/>
          <a:lstStyle/>
          <a:p>
            <a:r>
              <a:rPr lang="en-US"/>
              <a:t>Intermediate Filaments</a:t>
            </a:r>
          </a:p>
        </p:txBody>
      </p:sp>
      <p:sp>
        <p:nvSpPr>
          <p:cNvPr id="37893" name="Rectangle 5"/>
          <p:cNvSpPr>
            <a:spLocks noGrp="1" noChangeArrowheads="1"/>
          </p:cNvSpPr>
          <p:nvPr>
            <p:ph type="body" idx="1"/>
          </p:nvPr>
        </p:nvSpPr>
        <p:spPr/>
        <p:txBody>
          <a:bodyPr/>
          <a:lstStyle/>
          <a:p>
            <a:r>
              <a:rPr lang="en-US"/>
              <a:t>Tough, insoluble ropelike protein fibers </a:t>
            </a:r>
          </a:p>
          <a:p>
            <a:r>
              <a:rPr lang="en-US"/>
              <a:t>Resist pulling forces on the cell and attach to desmosomes </a:t>
            </a: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7485" name="Picture 13" descr="06_T01cCytoskeletonStruc-U"/>
          <p:cNvPicPr>
            <a:picLocks noChangeAspect="1" noChangeArrowheads="1"/>
          </p:cNvPicPr>
          <p:nvPr/>
        </p:nvPicPr>
        <p:blipFill>
          <a:blip r:embed="rId3" cstate="print"/>
          <a:srcRect/>
          <a:stretch>
            <a:fillRect/>
          </a:stretch>
        </p:blipFill>
        <p:spPr bwMode="auto">
          <a:xfrm>
            <a:off x="296863" y="212725"/>
            <a:ext cx="8548687" cy="6584950"/>
          </a:xfrm>
          <a:prstGeom prst="rect">
            <a:avLst/>
          </a:prstGeom>
          <a:noFill/>
        </p:spPr>
      </p:pic>
      <p:sp>
        <p:nvSpPr>
          <p:cNvPr id="617486" name="Rectangle 14"/>
          <p:cNvSpPr>
            <a:spLocks noChangeArrowheads="1"/>
          </p:cNvSpPr>
          <p:nvPr/>
        </p:nvSpPr>
        <p:spPr bwMode="auto">
          <a:xfrm>
            <a:off x="152400" y="0"/>
            <a:ext cx="1981200" cy="304800"/>
          </a:xfrm>
          <a:prstGeom prst="rect">
            <a:avLst/>
          </a:prstGeom>
          <a:noFill/>
          <a:ln w="3175">
            <a:noFill/>
            <a:miter lim="800000"/>
            <a:headEnd/>
            <a:tailEnd/>
          </a:ln>
        </p:spPr>
        <p:txBody>
          <a:bodyPr/>
          <a:lstStyle/>
          <a:p>
            <a:pPr marL="450850" indent="-450850" algn="l" eaLnBrk="1" hangingPunct="1">
              <a:lnSpc>
                <a:spcPct val="90000"/>
              </a:lnSpc>
            </a:pPr>
            <a:r>
              <a:rPr kumimoji="0" lang="en-US" sz="1200">
                <a:cs typeface="Arial" charset="0"/>
              </a:rPr>
              <a:t>Table 6-1c</a:t>
            </a:r>
            <a:endParaRPr kumimoji="0" lang="en-US" sz="1500" b="1">
              <a:solidFill>
                <a:schemeClr val="bg1"/>
              </a:solidFill>
              <a:cs typeface="Arial" charset="0"/>
            </a:endParaRPr>
          </a:p>
        </p:txBody>
      </p:sp>
      <p:sp>
        <p:nvSpPr>
          <p:cNvPr id="617487" name="Text Box 15"/>
          <p:cNvSpPr txBox="1">
            <a:spLocks noChangeArrowheads="1"/>
          </p:cNvSpPr>
          <p:nvPr/>
        </p:nvSpPr>
        <p:spPr bwMode="auto">
          <a:xfrm>
            <a:off x="8104188" y="280988"/>
            <a:ext cx="519112" cy="206375"/>
          </a:xfrm>
          <a:prstGeom prst="rect">
            <a:avLst/>
          </a:prstGeom>
          <a:noFill/>
          <a:ln w="9525">
            <a:noFill/>
            <a:miter lim="800000"/>
            <a:headEnd/>
            <a:tailEnd/>
          </a:ln>
          <a:effectLst/>
        </p:spPr>
        <p:txBody>
          <a:bodyPr lIns="0" tIns="0" rIns="0" bIns="0">
            <a:spAutoFit/>
          </a:bodyPr>
          <a:lstStyle/>
          <a:p>
            <a:pPr>
              <a:lnSpc>
                <a:spcPct val="80000"/>
              </a:lnSpc>
            </a:pPr>
            <a:r>
              <a:rPr kumimoji="0" lang="en-US" sz="1700" b="1">
                <a:ea typeface="ヒラギノ角ゴ Pro W3" pitchFamily="48" charset="-128"/>
              </a:rPr>
              <a:t>5 µm</a:t>
            </a:r>
            <a:endParaRPr kumimoji="0" lang="en-US" sz="1700" b="1">
              <a:latin typeface="Times" pitchFamily="18" charset="0"/>
              <a:ea typeface="ヒラギノ角ゴ Pro W3" pitchFamily="48" charset="-128"/>
            </a:endParaRPr>
          </a:p>
        </p:txBody>
      </p:sp>
      <p:sp>
        <p:nvSpPr>
          <p:cNvPr id="617488" name="Line 16"/>
          <p:cNvSpPr>
            <a:spLocks noChangeShapeType="1"/>
          </p:cNvSpPr>
          <p:nvPr/>
        </p:nvSpPr>
        <p:spPr bwMode="auto">
          <a:xfrm>
            <a:off x="8064500" y="482600"/>
            <a:ext cx="0" cy="139700"/>
          </a:xfrm>
          <a:prstGeom prst="line">
            <a:avLst/>
          </a:prstGeom>
          <a:noFill/>
          <a:ln w="25400">
            <a:solidFill>
              <a:schemeClr val="tx1"/>
            </a:solidFill>
            <a:round/>
            <a:headEnd/>
            <a:tailEnd/>
          </a:ln>
          <a:effectLst/>
        </p:spPr>
        <p:txBody>
          <a:bodyPr wrap="none" anchor="ctr"/>
          <a:lstStyle/>
          <a:p>
            <a:endParaRPr lang="en-US"/>
          </a:p>
        </p:txBody>
      </p:sp>
      <p:sp>
        <p:nvSpPr>
          <p:cNvPr id="617489" name="Line 17"/>
          <p:cNvSpPr>
            <a:spLocks noChangeShapeType="1"/>
          </p:cNvSpPr>
          <p:nvPr/>
        </p:nvSpPr>
        <p:spPr bwMode="auto">
          <a:xfrm>
            <a:off x="8737600" y="487363"/>
            <a:ext cx="0" cy="139700"/>
          </a:xfrm>
          <a:prstGeom prst="line">
            <a:avLst/>
          </a:prstGeom>
          <a:noFill/>
          <a:ln w="25400">
            <a:solidFill>
              <a:schemeClr val="tx1"/>
            </a:solidFill>
            <a:round/>
            <a:headEnd/>
            <a:tailEnd/>
          </a:ln>
          <a:effectLst/>
        </p:spPr>
        <p:txBody>
          <a:bodyPr wrap="none" anchor="ctr"/>
          <a:lstStyle/>
          <a:p>
            <a:endParaRPr lang="en-US"/>
          </a:p>
        </p:txBody>
      </p:sp>
      <p:sp>
        <p:nvSpPr>
          <p:cNvPr id="617490" name="Line 18"/>
          <p:cNvSpPr>
            <a:spLocks noChangeShapeType="1"/>
          </p:cNvSpPr>
          <p:nvPr/>
        </p:nvSpPr>
        <p:spPr bwMode="auto">
          <a:xfrm flipV="1">
            <a:off x="8064500" y="555625"/>
            <a:ext cx="673100" cy="7938"/>
          </a:xfrm>
          <a:prstGeom prst="line">
            <a:avLst/>
          </a:prstGeom>
          <a:noFill/>
          <a:ln w="25400">
            <a:solidFill>
              <a:schemeClr val="tx1"/>
            </a:solidFill>
            <a:round/>
            <a:headEnd/>
            <a:tailEnd/>
          </a:ln>
          <a:effectLst/>
        </p:spPr>
        <p:txBody>
          <a:bodyPr wrap="none" anchor="ctr"/>
          <a:lstStyle/>
          <a:p>
            <a:endParaRPr lang="en-US"/>
          </a:p>
        </p:txBody>
      </p:sp>
      <p:sp>
        <p:nvSpPr>
          <p:cNvPr id="617491" name="Text Box 19"/>
          <p:cNvSpPr txBox="1">
            <a:spLocks noChangeArrowheads="1"/>
          </p:cNvSpPr>
          <p:nvPr/>
        </p:nvSpPr>
        <p:spPr bwMode="auto">
          <a:xfrm>
            <a:off x="5640388" y="4865688"/>
            <a:ext cx="1700212" cy="206375"/>
          </a:xfrm>
          <a:prstGeom prst="rect">
            <a:avLst/>
          </a:prstGeom>
          <a:noFill/>
          <a:ln w="9525">
            <a:noFill/>
            <a:miter lim="800000"/>
            <a:headEnd/>
            <a:tailEnd/>
          </a:ln>
          <a:effectLst/>
        </p:spPr>
        <p:txBody>
          <a:bodyPr lIns="0" tIns="0" rIns="0" bIns="0">
            <a:spAutoFit/>
          </a:bodyPr>
          <a:lstStyle/>
          <a:p>
            <a:pPr algn="l">
              <a:lnSpc>
                <a:spcPct val="80000"/>
              </a:lnSpc>
            </a:pPr>
            <a:r>
              <a:rPr kumimoji="0" lang="en-US" sz="1700" b="1">
                <a:ea typeface="ヒラギノ角ゴ Pro W3" pitchFamily="48" charset="-128"/>
              </a:rPr>
              <a:t>Keratin proteins</a:t>
            </a:r>
            <a:endParaRPr kumimoji="0" lang="en-US" sz="1700" b="1">
              <a:latin typeface="Times" pitchFamily="18" charset="0"/>
              <a:ea typeface="ヒラギノ角ゴ Pro W3" pitchFamily="48" charset="-128"/>
            </a:endParaRPr>
          </a:p>
        </p:txBody>
      </p:sp>
      <p:sp>
        <p:nvSpPr>
          <p:cNvPr id="617492" name="Text Box 20"/>
          <p:cNvSpPr txBox="1">
            <a:spLocks noChangeArrowheads="1"/>
          </p:cNvSpPr>
          <p:nvPr/>
        </p:nvSpPr>
        <p:spPr bwMode="auto">
          <a:xfrm>
            <a:off x="6019800" y="5213350"/>
            <a:ext cx="2614613" cy="466725"/>
          </a:xfrm>
          <a:prstGeom prst="rect">
            <a:avLst/>
          </a:prstGeom>
          <a:noFill/>
          <a:ln w="9525">
            <a:noFill/>
            <a:miter lim="800000"/>
            <a:headEnd/>
            <a:tailEnd/>
          </a:ln>
          <a:effectLst/>
        </p:spPr>
        <p:txBody>
          <a:bodyPr lIns="0" tIns="0" rIns="0" bIns="0">
            <a:spAutoFit/>
          </a:bodyPr>
          <a:lstStyle/>
          <a:p>
            <a:pPr algn="l">
              <a:lnSpc>
                <a:spcPct val="90000"/>
              </a:lnSpc>
            </a:pPr>
            <a:r>
              <a:rPr kumimoji="0" lang="en-US" sz="1700" b="1">
                <a:ea typeface="ヒラギノ角ゴ Pro W3" pitchFamily="48" charset="-128"/>
              </a:rPr>
              <a:t>Fibrous subunit (keratins</a:t>
            </a:r>
          </a:p>
          <a:p>
            <a:pPr algn="l">
              <a:lnSpc>
                <a:spcPct val="90000"/>
              </a:lnSpc>
            </a:pPr>
            <a:r>
              <a:rPr kumimoji="0" lang="en-US" sz="1700" b="1">
                <a:ea typeface="ヒラギノ角ゴ Pro W3" pitchFamily="48" charset="-128"/>
              </a:rPr>
              <a:t>coiled together)</a:t>
            </a:r>
            <a:endParaRPr kumimoji="0" lang="en-US" sz="1700" b="1">
              <a:latin typeface="Times" pitchFamily="18" charset="0"/>
              <a:ea typeface="ヒラギノ角ゴ Pro W3" pitchFamily="48" charset="-128"/>
            </a:endParaRPr>
          </a:p>
        </p:txBody>
      </p:sp>
      <p:sp>
        <p:nvSpPr>
          <p:cNvPr id="617493" name="Line 21"/>
          <p:cNvSpPr>
            <a:spLocks noChangeShapeType="1"/>
          </p:cNvSpPr>
          <p:nvPr/>
        </p:nvSpPr>
        <p:spPr bwMode="auto">
          <a:xfrm flipH="1" flipV="1">
            <a:off x="5668963" y="5097463"/>
            <a:ext cx="60325" cy="1120775"/>
          </a:xfrm>
          <a:prstGeom prst="line">
            <a:avLst/>
          </a:prstGeom>
          <a:noFill/>
          <a:ln w="25400">
            <a:solidFill>
              <a:schemeClr val="tx1"/>
            </a:solidFill>
            <a:round/>
            <a:headEnd/>
            <a:tailEnd/>
          </a:ln>
          <a:effectLst/>
        </p:spPr>
        <p:txBody>
          <a:bodyPr wrap="none" anchor="ctr"/>
          <a:lstStyle/>
          <a:p>
            <a:endParaRPr lang="en-US"/>
          </a:p>
        </p:txBody>
      </p:sp>
      <p:sp>
        <p:nvSpPr>
          <p:cNvPr id="617494" name="Line 22"/>
          <p:cNvSpPr>
            <a:spLocks noChangeShapeType="1"/>
          </p:cNvSpPr>
          <p:nvPr/>
        </p:nvSpPr>
        <p:spPr bwMode="auto">
          <a:xfrm>
            <a:off x="5668963" y="5113338"/>
            <a:ext cx="117475" cy="1038225"/>
          </a:xfrm>
          <a:prstGeom prst="line">
            <a:avLst/>
          </a:prstGeom>
          <a:noFill/>
          <a:ln w="25400">
            <a:solidFill>
              <a:schemeClr val="tx1"/>
            </a:solidFill>
            <a:round/>
            <a:headEnd/>
            <a:tailEnd/>
          </a:ln>
          <a:effectLst/>
        </p:spPr>
        <p:txBody>
          <a:bodyPr wrap="none" anchor="ctr"/>
          <a:lstStyle/>
          <a:p>
            <a:endParaRPr lang="en-US"/>
          </a:p>
        </p:txBody>
      </p:sp>
      <p:sp>
        <p:nvSpPr>
          <p:cNvPr id="617495" name="Line 23"/>
          <p:cNvSpPr>
            <a:spLocks noChangeShapeType="1"/>
          </p:cNvSpPr>
          <p:nvPr/>
        </p:nvSpPr>
        <p:spPr bwMode="auto">
          <a:xfrm flipH="1">
            <a:off x="5884863" y="5646738"/>
            <a:ext cx="114300" cy="538162"/>
          </a:xfrm>
          <a:prstGeom prst="line">
            <a:avLst/>
          </a:prstGeom>
          <a:noFill/>
          <a:ln w="25400">
            <a:solidFill>
              <a:schemeClr val="tx1"/>
            </a:solidFill>
            <a:round/>
            <a:headEnd/>
            <a:tailEnd/>
          </a:ln>
          <a:effectLst/>
        </p:spPr>
        <p:txBody>
          <a:bodyPr wrap="none" anchor="ctr"/>
          <a:lstStyle/>
          <a:p>
            <a:endParaRPr lang="en-US"/>
          </a:p>
        </p:txBody>
      </p:sp>
      <p:sp>
        <p:nvSpPr>
          <p:cNvPr id="617496" name="Line 24"/>
          <p:cNvSpPr>
            <a:spLocks noChangeShapeType="1"/>
          </p:cNvSpPr>
          <p:nvPr/>
        </p:nvSpPr>
        <p:spPr bwMode="auto">
          <a:xfrm flipH="1">
            <a:off x="7980363" y="5778500"/>
            <a:ext cx="0" cy="498475"/>
          </a:xfrm>
          <a:prstGeom prst="line">
            <a:avLst/>
          </a:prstGeom>
          <a:noFill/>
          <a:ln w="25400">
            <a:solidFill>
              <a:schemeClr val="tx1"/>
            </a:solidFill>
            <a:round/>
            <a:headEnd type="stealth" w="med" len="med"/>
            <a:tailEnd type="stealth" w="med" len="med"/>
          </a:ln>
          <a:effectLst/>
        </p:spPr>
        <p:txBody>
          <a:bodyPr wrap="none" anchor="ctr"/>
          <a:lstStyle/>
          <a:p>
            <a:endParaRPr lang="en-US"/>
          </a:p>
        </p:txBody>
      </p:sp>
      <p:sp>
        <p:nvSpPr>
          <p:cNvPr id="617497" name="Text Box 25"/>
          <p:cNvSpPr txBox="1">
            <a:spLocks noChangeArrowheads="1"/>
          </p:cNvSpPr>
          <p:nvPr/>
        </p:nvSpPr>
        <p:spPr bwMode="auto">
          <a:xfrm>
            <a:off x="8020050" y="5956300"/>
            <a:ext cx="673100" cy="158750"/>
          </a:xfrm>
          <a:prstGeom prst="rect">
            <a:avLst/>
          </a:prstGeom>
          <a:noFill/>
          <a:ln w="9525">
            <a:noFill/>
            <a:miter lim="800000"/>
            <a:headEnd/>
            <a:tailEnd/>
          </a:ln>
          <a:effectLst/>
        </p:spPr>
        <p:txBody>
          <a:bodyPr lIns="0" tIns="0" rIns="0" bIns="0">
            <a:spAutoFit/>
          </a:bodyPr>
          <a:lstStyle/>
          <a:p>
            <a:pPr algn="l">
              <a:lnSpc>
                <a:spcPct val="80000"/>
              </a:lnSpc>
            </a:pPr>
            <a:r>
              <a:rPr kumimoji="0" lang="en-US" sz="1300" b="1">
                <a:ea typeface="ヒラギノ角ゴ Pro W3" pitchFamily="48" charset="-128"/>
              </a:rPr>
              <a:t>8–12 nm</a:t>
            </a:r>
            <a:endParaRPr kumimoji="0" lang="en-US" sz="1700" b="1">
              <a:latin typeface="Times" pitchFamily="18" charset="0"/>
              <a:ea typeface="ヒラギノ角ゴ Pro W3" pitchFamily="48" charset="-128"/>
            </a:endParaRP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2" name="Rectangle 6"/>
          <p:cNvSpPr>
            <a:spLocks noChangeArrowheads="1"/>
          </p:cNvSpPr>
          <p:nvPr/>
        </p:nvSpPr>
        <p:spPr bwMode="auto">
          <a:xfrm>
            <a:off x="8058150" y="6581775"/>
            <a:ext cx="1082675" cy="274638"/>
          </a:xfrm>
          <a:prstGeom prst="rect">
            <a:avLst/>
          </a:prstGeom>
          <a:noFill/>
          <a:ln w="9525">
            <a:noFill/>
            <a:miter lim="800000"/>
            <a:headEnd/>
            <a:tailEnd/>
          </a:ln>
          <a:effectLst/>
        </p:spPr>
        <p:txBody>
          <a:bodyPr wrap="none">
            <a:spAutoFit/>
          </a:bodyPr>
          <a:lstStyle/>
          <a:p>
            <a:pPr algn="r"/>
            <a:r>
              <a:rPr lang="en-US" sz="1200" b="1">
                <a:latin typeface="Arial" charset="0"/>
              </a:rPr>
              <a:t>Figure 3.23b</a:t>
            </a:r>
          </a:p>
        </p:txBody>
      </p:sp>
      <p:pic>
        <p:nvPicPr>
          <p:cNvPr id="39945" name="Picture 9"/>
          <p:cNvPicPr>
            <a:picLocks noChangeAspect="1" noChangeArrowheads="1"/>
          </p:cNvPicPr>
          <p:nvPr/>
        </p:nvPicPr>
        <p:blipFill>
          <a:blip r:embed="rId2" cstate="print"/>
          <a:srcRect/>
          <a:stretch>
            <a:fillRect/>
          </a:stretch>
        </p:blipFill>
        <p:spPr bwMode="auto">
          <a:xfrm>
            <a:off x="2354263" y="568325"/>
            <a:ext cx="4465637" cy="5872163"/>
          </a:xfrm>
          <a:prstGeom prst="rect">
            <a:avLst/>
          </a:prstGeom>
          <a:noFill/>
        </p:spPr>
      </p:pic>
      <p:sp>
        <p:nvSpPr>
          <p:cNvPr id="39946" name="Freeform 10"/>
          <p:cNvSpPr>
            <a:spLocks/>
          </p:cNvSpPr>
          <p:nvPr/>
        </p:nvSpPr>
        <p:spPr bwMode="auto">
          <a:xfrm>
            <a:off x="3189288" y="1954213"/>
            <a:ext cx="514350" cy="171450"/>
          </a:xfrm>
          <a:custGeom>
            <a:avLst/>
            <a:gdLst/>
            <a:ahLst/>
            <a:cxnLst>
              <a:cxn ang="0">
                <a:pos x="0" y="108"/>
              </a:cxn>
              <a:cxn ang="0">
                <a:pos x="140" y="0"/>
              </a:cxn>
              <a:cxn ang="0">
                <a:pos x="324" y="0"/>
              </a:cxn>
            </a:cxnLst>
            <a:rect l="0" t="0" r="r" b="b"/>
            <a:pathLst>
              <a:path w="324" h="108">
                <a:moveTo>
                  <a:pt x="0" y="108"/>
                </a:moveTo>
                <a:lnTo>
                  <a:pt x="140" y="0"/>
                </a:lnTo>
                <a:lnTo>
                  <a:pt x="324" y="0"/>
                </a:lnTo>
              </a:path>
            </a:pathLst>
          </a:custGeom>
          <a:noFill/>
          <a:ln w="15875">
            <a:solidFill>
              <a:srgbClr val="231F20"/>
            </a:solidFill>
            <a:prstDash val="solid"/>
            <a:round/>
            <a:headEnd/>
            <a:tailEnd/>
          </a:ln>
        </p:spPr>
        <p:txBody>
          <a:bodyPr/>
          <a:lstStyle/>
          <a:p>
            <a:endParaRPr lang="en-US"/>
          </a:p>
        </p:txBody>
      </p:sp>
      <p:sp>
        <p:nvSpPr>
          <p:cNvPr id="39947" name="Line 11"/>
          <p:cNvSpPr>
            <a:spLocks noChangeShapeType="1"/>
          </p:cNvSpPr>
          <p:nvPr/>
        </p:nvSpPr>
        <p:spPr bwMode="auto">
          <a:xfrm>
            <a:off x="5530850" y="2506663"/>
            <a:ext cx="155575" cy="1587"/>
          </a:xfrm>
          <a:prstGeom prst="line">
            <a:avLst/>
          </a:prstGeom>
          <a:noFill/>
          <a:ln w="15875">
            <a:solidFill>
              <a:srgbClr val="231F20"/>
            </a:solidFill>
            <a:round/>
            <a:headEnd/>
            <a:tailEnd/>
          </a:ln>
        </p:spPr>
        <p:txBody>
          <a:bodyPr/>
          <a:lstStyle/>
          <a:p>
            <a:endParaRPr lang="en-US"/>
          </a:p>
        </p:txBody>
      </p:sp>
      <p:sp>
        <p:nvSpPr>
          <p:cNvPr id="39948" name="Rectangle 12"/>
          <p:cNvSpPr>
            <a:spLocks noChangeArrowheads="1"/>
          </p:cNvSpPr>
          <p:nvPr/>
        </p:nvSpPr>
        <p:spPr bwMode="auto">
          <a:xfrm>
            <a:off x="2749550" y="622300"/>
            <a:ext cx="3741738" cy="376238"/>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charset="0"/>
              </a:rPr>
              <a:t>(b) </a:t>
            </a:r>
            <a:r>
              <a:rPr lang="en-US" sz="2100">
                <a:solidFill>
                  <a:srgbClr val="231F20"/>
                </a:solidFill>
                <a:latin typeface="Arial Black" charset="0"/>
              </a:rPr>
              <a:t>Intermediate filaments</a:t>
            </a:r>
            <a:endParaRPr lang="en-US" sz="2100">
              <a:latin typeface="Arial" charset="0"/>
            </a:endParaRPr>
          </a:p>
        </p:txBody>
      </p:sp>
      <p:sp>
        <p:nvSpPr>
          <p:cNvPr id="39949" name="Rectangle 13"/>
          <p:cNvSpPr>
            <a:spLocks noChangeArrowheads="1"/>
          </p:cNvSpPr>
          <p:nvPr/>
        </p:nvSpPr>
        <p:spPr bwMode="auto">
          <a:xfrm>
            <a:off x="2717800" y="1079500"/>
            <a:ext cx="3810000" cy="644525"/>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charset="0"/>
              </a:rPr>
              <a:t>Tough, insoluble protein fibers</a:t>
            </a:r>
          </a:p>
          <a:p>
            <a:r>
              <a:rPr lang="en-US" sz="1800">
                <a:solidFill>
                  <a:srgbClr val="231F20"/>
                </a:solidFill>
                <a:latin typeface="Arial Black" charset="0"/>
              </a:rPr>
              <a:t>constructed like woven ropes</a:t>
            </a:r>
            <a:endParaRPr lang="en-US" sz="1800">
              <a:latin typeface="Arial" charset="0"/>
            </a:endParaRPr>
          </a:p>
        </p:txBody>
      </p:sp>
      <p:sp>
        <p:nvSpPr>
          <p:cNvPr id="39950" name="Rectangle 14"/>
          <p:cNvSpPr>
            <a:spLocks noChangeArrowheads="1"/>
          </p:cNvSpPr>
          <p:nvPr/>
        </p:nvSpPr>
        <p:spPr bwMode="auto">
          <a:xfrm>
            <a:off x="5711825" y="2362200"/>
            <a:ext cx="660400" cy="274638"/>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10 nm</a:t>
            </a:r>
            <a:endParaRPr lang="en-US" sz="1800" b="1">
              <a:latin typeface="Arial" charset="0"/>
            </a:endParaRPr>
          </a:p>
        </p:txBody>
      </p:sp>
      <p:sp>
        <p:nvSpPr>
          <p:cNvPr id="39951" name="Rectangle 15"/>
          <p:cNvSpPr>
            <a:spLocks noChangeArrowheads="1"/>
          </p:cNvSpPr>
          <p:nvPr/>
        </p:nvSpPr>
        <p:spPr bwMode="auto">
          <a:xfrm>
            <a:off x="3740150" y="1820863"/>
            <a:ext cx="18542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Fibrous subunits</a:t>
            </a:r>
            <a:endParaRPr lang="en-US" sz="1800" b="1">
              <a:latin typeface="Arial" charset="0"/>
            </a:endParaRPr>
          </a:p>
        </p:txBody>
      </p:sp>
      <p:sp>
        <p:nvSpPr>
          <p:cNvPr id="39952" name="Rectangle 16"/>
          <p:cNvSpPr>
            <a:spLocks noChangeArrowheads="1"/>
          </p:cNvSpPr>
          <p:nvPr/>
        </p:nvSpPr>
        <p:spPr bwMode="auto">
          <a:xfrm>
            <a:off x="2522538" y="5822950"/>
            <a:ext cx="4165600" cy="549275"/>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Intermediate filaments form the purple</a:t>
            </a:r>
          </a:p>
          <a:p>
            <a:r>
              <a:rPr lang="en-US" sz="1800" b="1">
                <a:solidFill>
                  <a:srgbClr val="231F20"/>
                </a:solidFill>
                <a:latin typeface="Arial" charset="0"/>
              </a:rPr>
              <a:t>batlike network in this photo.</a:t>
            </a:r>
            <a:endParaRPr lang="en-US" sz="1800" b="1">
              <a:latin typeface="Arial" charset="0"/>
            </a:endParaRPr>
          </a:p>
        </p:txBody>
      </p:sp>
      <p:sp>
        <p:nvSpPr>
          <p:cNvPr id="39953" name="AutoShape 17"/>
          <p:cNvSpPr>
            <a:spLocks/>
          </p:cNvSpPr>
          <p:nvPr/>
        </p:nvSpPr>
        <p:spPr bwMode="auto">
          <a:xfrm>
            <a:off x="5327650" y="2290763"/>
            <a:ext cx="206375" cy="463550"/>
          </a:xfrm>
          <a:prstGeom prst="rightBracket">
            <a:avLst>
              <a:gd name="adj" fmla="val 0"/>
            </a:avLst>
          </a:prstGeom>
          <a:noFill/>
          <a:ln w="15875">
            <a:solidFill>
              <a:schemeClr val="tx1"/>
            </a:solidFill>
            <a:round/>
            <a:headEnd/>
            <a:tailEnd/>
          </a:ln>
          <a:effectLst/>
        </p:spPr>
        <p:txBody>
          <a:bodyPr wrap="none" anchor="ctr"/>
          <a:lstStyle/>
          <a:p>
            <a:endParaRPr lang="en-US"/>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7485" name="Picture 13" descr="06_T01cCytoskeletonStruc-U"/>
          <p:cNvPicPr>
            <a:picLocks noChangeAspect="1" noChangeArrowheads="1"/>
          </p:cNvPicPr>
          <p:nvPr/>
        </p:nvPicPr>
        <p:blipFill>
          <a:blip r:embed="rId3" cstate="print"/>
          <a:srcRect/>
          <a:stretch>
            <a:fillRect/>
          </a:stretch>
        </p:blipFill>
        <p:spPr bwMode="auto">
          <a:xfrm>
            <a:off x="296863" y="212725"/>
            <a:ext cx="8548687" cy="6584950"/>
          </a:xfrm>
          <a:prstGeom prst="rect">
            <a:avLst/>
          </a:prstGeom>
          <a:noFill/>
        </p:spPr>
      </p:pic>
      <p:sp>
        <p:nvSpPr>
          <p:cNvPr id="617486" name="Rectangle 14"/>
          <p:cNvSpPr>
            <a:spLocks noChangeArrowheads="1"/>
          </p:cNvSpPr>
          <p:nvPr/>
        </p:nvSpPr>
        <p:spPr bwMode="auto">
          <a:xfrm>
            <a:off x="152400" y="0"/>
            <a:ext cx="1981200" cy="304800"/>
          </a:xfrm>
          <a:prstGeom prst="rect">
            <a:avLst/>
          </a:prstGeom>
          <a:noFill/>
          <a:ln w="3175">
            <a:noFill/>
            <a:miter lim="800000"/>
            <a:headEnd/>
            <a:tailEnd/>
          </a:ln>
        </p:spPr>
        <p:txBody>
          <a:bodyPr/>
          <a:lstStyle/>
          <a:p>
            <a:pPr marL="450850" indent="-450850" algn="l" eaLnBrk="1" hangingPunct="1">
              <a:lnSpc>
                <a:spcPct val="90000"/>
              </a:lnSpc>
            </a:pPr>
            <a:r>
              <a:rPr kumimoji="0" lang="en-US" sz="1200">
                <a:cs typeface="Arial" charset="0"/>
              </a:rPr>
              <a:t>Table 6-1c</a:t>
            </a:r>
            <a:endParaRPr kumimoji="0" lang="en-US" sz="1500" b="1">
              <a:solidFill>
                <a:schemeClr val="bg1"/>
              </a:solidFill>
              <a:cs typeface="Arial" charset="0"/>
            </a:endParaRPr>
          </a:p>
        </p:txBody>
      </p:sp>
      <p:sp>
        <p:nvSpPr>
          <p:cNvPr id="617487" name="Text Box 15"/>
          <p:cNvSpPr txBox="1">
            <a:spLocks noChangeArrowheads="1"/>
          </p:cNvSpPr>
          <p:nvPr/>
        </p:nvSpPr>
        <p:spPr bwMode="auto">
          <a:xfrm>
            <a:off x="8104188" y="280988"/>
            <a:ext cx="519112" cy="206375"/>
          </a:xfrm>
          <a:prstGeom prst="rect">
            <a:avLst/>
          </a:prstGeom>
          <a:noFill/>
          <a:ln w="9525">
            <a:noFill/>
            <a:miter lim="800000"/>
            <a:headEnd/>
            <a:tailEnd/>
          </a:ln>
          <a:effectLst/>
        </p:spPr>
        <p:txBody>
          <a:bodyPr lIns="0" tIns="0" rIns="0" bIns="0">
            <a:spAutoFit/>
          </a:bodyPr>
          <a:lstStyle/>
          <a:p>
            <a:pPr>
              <a:lnSpc>
                <a:spcPct val="80000"/>
              </a:lnSpc>
            </a:pPr>
            <a:r>
              <a:rPr kumimoji="0" lang="en-US" sz="1700" b="1">
                <a:ea typeface="ヒラギノ角ゴ Pro W3" pitchFamily="48" charset="-128"/>
              </a:rPr>
              <a:t>5 µm</a:t>
            </a:r>
            <a:endParaRPr kumimoji="0" lang="en-US" sz="1700" b="1">
              <a:latin typeface="Times" pitchFamily="18" charset="0"/>
              <a:ea typeface="ヒラギノ角ゴ Pro W3" pitchFamily="48" charset="-128"/>
            </a:endParaRPr>
          </a:p>
        </p:txBody>
      </p:sp>
      <p:sp>
        <p:nvSpPr>
          <p:cNvPr id="617488" name="Line 16"/>
          <p:cNvSpPr>
            <a:spLocks noChangeShapeType="1"/>
          </p:cNvSpPr>
          <p:nvPr/>
        </p:nvSpPr>
        <p:spPr bwMode="auto">
          <a:xfrm>
            <a:off x="8064500" y="482600"/>
            <a:ext cx="0" cy="139700"/>
          </a:xfrm>
          <a:prstGeom prst="line">
            <a:avLst/>
          </a:prstGeom>
          <a:noFill/>
          <a:ln w="25400">
            <a:solidFill>
              <a:schemeClr val="tx1"/>
            </a:solidFill>
            <a:round/>
            <a:headEnd/>
            <a:tailEnd/>
          </a:ln>
          <a:effectLst/>
        </p:spPr>
        <p:txBody>
          <a:bodyPr wrap="none" anchor="ctr"/>
          <a:lstStyle/>
          <a:p>
            <a:endParaRPr lang="en-US"/>
          </a:p>
        </p:txBody>
      </p:sp>
      <p:sp>
        <p:nvSpPr>
          <p:cNvPr id="617489" name="Line 17"/>
          <p:cNvSpPr>
            <a:spLocks noChangeShapeType="1"/>
          </p:cNvSpPr>
          <p:nvPr/>
        </p:nvSpPr>
        <p:spPr bwMode="auto">
          <a:xfrm>
            <a:off x="8737600" y="487363"/>
            <a:ext cx="0" cy="139700"/>
          </a:xfrm>
          <a:prstGeom prst="line">
            <a:avLst/>
          </a:prstGeom>
          <a:noFill/>
          <a:ln w="25400">
            <a:solidFill>
              <a:schemeClr val="tx1"/>
            </a:solidFill>
            <a:round/>
            <a:headEnd/>
            <a:tailEnd/>
          </a:ln>
          <a:effectLst/>
        </p:spPr>
        <p:txBody>
          <a:bodyPr wrap="none" anchor="ctr"/>
          <a:lstStyle/>
          <a:p>
            <a:endParaRPr lang="en-US"/>
          </a:p>
        </p:txBody>
      </p:sp>
      <p:sp>
        <p:nvSpPr>
          <p:cNvPr id="617490" name="Line 18"/>
          <p:cNvSpPr>
            <a:spLocks noChangeShapeType="1"/>
          </p:cNvSpPr>
          <p:nvPr/>
        </p:nvSpPr>
        <p:spPr bwMode="auto">
          <a:xfrm flipV="1">
            <a:off x="8064500" y="555625"/>
            <a:ext cx="673100" cy="7938"/>
          </a:xfrm>
          <a:prstGeom prst="line">
            <a:avLst/>
          </a:prstGeom>
          <a:noFill/>
          <a:ln w="25400">
            <a:solidFill>
              <a:schemeClr val="tx1"/>
            </a:solidFill>
            <a:round/>
            <a:headEnd/>
            <a:tailEnd/>
          </a:ln>
          <a:effectLst/>
        </p:spPr>
        <p:txBody>
          <a:bodyPr wrap="none" anchor="ctr"/>
          <a:lstStyle/>
          <a:p>
            <a:endParaRPr lang="en-US"/>
          </a:p>
        </p:txBody>
      </p:sp>
      <p:sp>
        <p:nvSpPr>
          <p:cNvPr id="617491" name="Text Box 19"/>
          <p:cNvSpPr txBox="1">
            <a:spLocks noChangeArrowheads="1"/>
          </p:cNvSpPr>
          <p:nvPr/>
        </p:nvSpPr>
        <p:spPr bwMode="auto">
          <a:xfrm>
            <a:off x="5640388" y="4865688"/>
            <a:ext cx="1700212" cy="206375"/>
          </a:xfrm>
          <a:prstGeom prst="rect">
            <a:avLst/>
          </a:prstGeom>
          <a:noFill/>
          <a:ln w="9525">
            <a:noFill/>
            <a:miter lim="800000"/>
            <a:headEnd/>
            <a:tailEnd/>
          </a:ln>
          <a:effectLst/>
        </p:spPr>
        <p:txBody>
          <a:bodyPr lIns="0" tIns="0" rIns="0" bIns="0">
            <a:spAutoFit/>
          </a:bodyPr>
          <a:lstStyle/>
          <a:p>
            <a:pPr algn="l">
              <a:lnSpc>
                <a:spcPct val="80000"/>
              </a:lnSpc>
            </a:pPr>
            <a:r>
              <a:rPr kumimoji="0" lang="en-US" sz="1700" b="1">
                <a:ea typeface="ヒラギノ角ゴ Pro W3" pitchFamily="48" charset="-128"/>
              </a:rPr>
              <a:t>Keratin proteins</a:t>
            </a:r>
            <a:endParaRPr kumimoji="0" lang="en-US" sz="1700" b="1">
              <a:latin typeface="Times" pitchFamily="18" charset="0"/>
              <a:ea typeface="ヒラギノ角ゴ Pro W3" pitchFamily="48" charset="-128"/>
            </a:endParaRPr>
          </a:p>
        </p:txBody>
      </p:sp>
      <p:sp>
        <p:nvSpPr>
          <p:cNvPr id="617492" name="Text Box 20"/>
          <p:cNvSpPr txBox="1">
            <a:spLocks noChangeArrowheads="1"/>
          </p:cNvSpPr>
          <p:nvPr/>
        </p:nvSpPr>
        <p:spPr bwMode="auto">
          <a:xfrm>
            <a:off x="6019800" y="5213350"/>
            <a:ext cx="2614613" cy="466725"/>
          </a:xfrm>
          <a:prstGeom prst="rect">
            <a:avLst/>
          </a:prstGeom>
          <a:noFill/>
          <a:ln w="9525">
            <a:noFill/>
            <a:miter lim="800000"/>
            <a:headEnd/>
            <a:tailEnd/>
          </a:ln>
          <a:effectLst/>
        </p:spPr>
        <p:txBody>
          <a:bodyPr lIns="0" tIns="0" rIns="0" bIns="0">
            <a:spAutoFit/>
          </a:bodyPr>
          <a:lstStyle/>
          <a:p>
            <a:pPr algn="l">
              <a:lnSpc>
                <a:spcPct val="90000"/>
              </a:lnSpc>
            </a:pPr>
            <a:r>
              <a:rPr kumimoji="0" lang="en-US" sz="1700" b="1">
                <a:ea typeface="ヒラギノ角ゴ Pro W3" pitchFamily="48" charset="-128"/>
              </a:rPr>
              <a:t>Fibrous subunit (keratins</a:t>
            </a:r>
          </a:p>
          <a:p>
            <a:pPr algn="l">
              <a:lnSpc>
                <a:spcPct val="90000"/>
              </a:lnSpc>
            </a:pPr>
            <a:r>
              <a:rPr kumimoji="0" lang="en-US" sz="1700" b="1">
                <a:ea typeface="ヒラギノ角ゴ Pro W3" pitchFamily="48" charset="-128"/>
              </a:rPr>
              <a:t>coiled together)</a:t>
            </a:r>
            <a:endParaRPr kumimoji="0" lang="en-US" sz="1700" b="1">
              <a:latin typeface="Times" pitchFamily="18" charset="0"/>
              <a:ea typeface="ヒラギノ角ゴ Pro W3" pitchFamily="48" charset="-128"/>
            </a:endParaRPr>
          </a:p>
        </p:txBody>
      </p:sp>
      <p:sp>
        <p:nvSpPr>
          <p:cNvPr id="617493" name="Line 21"/>
          <p:cNvSpPr>
            <a:spLocks noChangeShapeType="1"/>
          </p:cNvSpPr>
          <p:nvPr/>
        </p:nvSpPr>
        <p:spPr bwMode="auto">
          <a:xfrm flipH="1" flipV="1">
            <a:off x="5668963" y="5097463"/>
            <a:ext cx="60325" cy="1120775"/>
          </a:xfrm>
          <a:prstGeom prst="line">
            <a:avLst/>
          </a:prstGeom>
          <a:noFill/>
          <a:ln w="25400">
            <a:solidFill>
              <a:schemeClr val="tx1"/>
            </a:solidFill>
            <a:round/>
            <a:headEnd/>
            <a:tailEnd/>
          </a:ln>
          <a:effectLst/>
        </p:spPr>
        <p:txBody>
          <a:bodyPr wrap="none" anchor="ctr"/>
          <a:lstStyle/>
          <a:p>
            <a:endParaRPr lang="en-US"/>
          </a:p>
        </p:txBody>
      </p:sp>
      <p:sp>
        <p:nvSpPr>
          <p:cNvPr id="617494" name="Line 22"/>
          <p:cNvSpPr>
            <a:spLocks noChangeShapeType="1"/>
          </p:cNvSpPr>
          <p:nvPr/>
        </p:nvSpPr>
        <p:spPr bwMode="auto">
          <a:xfrm>
            <a:off x="5668963" y="5113338"/>
            <a:ext cx="117475" cy="1038225"/>
          </a:xfrm>
          <a:prstGeom prst="line">
            <a:avLst/>
          </a:prstGeom>
          <a:noFill/>
          <a:ln w="25400">
            <a:solidFill>
              <a:schemeClr val="tx1"/>
            </a:solidFill>
            <a:round/>
            <a:headEnd/>
            <a:tailEnd/>
          </a:ln>
          <a:effectLst/>
        </p:spPr>
        <p:txBody>
          <a:bodyPr wrap="none" anchor="ctr"/>
          <a:lstStyle/>
          <a:p>
            <a:endParaRPr lang="en-US"/>
          </a:p>
        </p:txBody>
      </p:sp>
      <p:sp>
        <p:nvSpPr>
          <p:cNvPr id="617495" name="Line 23"/>
          <p:cNvSpPr>
            <a:spLocks noChangeShapeType="1"/>
          </p:cNvSpPr>
          <p:nvPr/>
        </p:nvSpPr>
        <p:spPr bwMode="auto">
          <a:xfrm flipH="1">
            <a:off x="5884863" y="5646738"/>
            <a:ext cx="114300" cy="538162"/>
          </a:xfrm>
          <a:prstGeom prst="line">
            <a:avLst/>
          </a:prstGeom>
          <a:noFill/>
          <a:ln w="25400">
            <a:solidFill>
              <a:schemeClr val="tx1"/>
            </a:solidFill>
            <a:round/>
            <a:headEnd/>
            <a:tailEnd/>
          </a:ln>
          <a:effectLst/>
        </p:spPr>
        <p:txBody>
          <a:bodyPr wrap="none" anchor="ctr"/>
          <a:lstStyle/>
          <a:p>
            <a:endParaRPr lang="en-US"/>
          </a:p>
        </p:txBody>
      </p:sp>
      <p:sp>
        <p:nvSpPr>
          <p:cNvPr id="617496" name="Line 24"/>
          <p:cNvSpPr>
            <a:spLocks noChangeShapeType="1"/>
          </p:cNvSpPr>
          <p:nvPr/>
        </p:nvSpPr>
        <p:spPr bwMode="auto">
          <a:xfrm flipH="1">
            <a:off x="7980363" y="5778500"/>
            <a:ext cx="0" cy="498475"/>
          </a:xfrm>
          <a:prstGeom prst="line">
            <a:avLst/>
          </a:prstGeom>
          <a:noFill/>
          <a:ln w="25400">
            <a:solidFill>
              <a:schemeClr val="tx1"/>
            </a:solidFill>
            <a:round/>
            <a:headEnd type="stealth" w="med" len="med"/>
            <a:tailEnd type="stealth" w="med" len="med"/>
          </a:ln>
          <a:effectLst/>
        </p:spPr>
        <p:txBody>
          <a:bodyPr wrap="none" anchor="ctr"/>
          <a:lstStyle/>
          <a:p>
            <a:endParaRPr lang="en-US"/>
          </a:p>
        </p:txBody>
      </p:sp>
      <p:sp>
        <p:nvSpPr>
          <p:cNvPr id="617497" name="Text Box 25"/>
          <p:cNvSpPr txBox="1">
            <a:spLocks noChangeArrowheads="1"/>
          </p:cNvSpPr>
          <p:nvPr/>
        </p:nvSpPr>
        <p:spPr bwMode="auto">
          <a:xfrm>
            <a:off x="8020050" y="5956300"/>
            <a:ext cx="673100" cy="158750"/>
          </a:xfrm>
          <a:prstGeom prst="rect">
            <a:avLst/>
          </a:prstGeom>
          <a:noFill/>
          <a:ln w="9525">
            <a:noFill/>
            <a:miter lim="800000"/>
            <a:headEnd/>
            <a:tailEnd/>
          </a:ln>
          <a:effectLst/>
        </p:spPr>
        <p:txBody>
          <a:bodyPr lIns="0" tIns="0" rIns="0" bIns="0">
            <a:spAutoFit/>
          </a:bodyPr>
          <a:lstStyle/>
          <a:p>
            <a:pPr algn="l">
              <a:lnSpc>
                <a:spcPct val="80000"/>
              </a:lnSpc>
            </a:pPr>
            <a:r>
              <a:rPr kumimoji="0" lang="en-US" sz="1300" b="1">
                <a:ea typeface="ヒラギノ角ゴ Pro W3" pitchFamily="48" charset="-128"/>
              </a:rPr>
              <a:t>8–12 nm</a:t>
            </a:r>
            <a:endParaRPr kumimoji="0" lang="en-US" sz="1700" b="1">
              <a:latin typeface="Times" pitchFamily="18" charset="0"/>
              <a:ea typeface="ヒラギノ角ゴ Pro W3" pitchFamily="48" charset="-128"/>
            </a:endParaRP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2"/>
          <p:cNvSpPr>
            <a:spLocks noGrp="1" noChangeArrowheads="1"/>
          </p:cNvSpPr>
          <p:nvPr>
            <p:ph type="title"/>
          </p:nvPr>
        </p:nvSpPr>
        <p:spPr>
          <a:xfrm>
            <a:off x="228600" y="76200"/>
            <a:ext cx="8534400" cy="503238"/>
          </a:xfrm>
        </p:spPr>
        <p:txBody>
          <a:bodyPr>
            <a:normAutofit fontScale="90000"/>
          </a:bodyPr>
          <a:lstStyle/>
          <a:p>
            <a:r>
              <a:rPr lang="en-US" i="1"/>
              <a:t>Microtubules</a:t>
            </a:r>
          </a:p>
        </p:txBody>
      </p:sp>
      <p:sp>
        <p:nvSpPr>
          <p:cNvPr id="306179" name="Rectangle 3"/>
          <p:cNvSpPr>
            <a:spLocks noGrp="1" noChangeArrowheads="1"/>
          </p:cNvSpPr>
          <p:nvPr>
            <p:ph type="body" idx="1"/>
          </p:nvPr>
        </p:nvSpPr>
        <p:spPr>
          <a:xfrm>
            <a:off x="228600" y="1212850"/>
            <a:ext cx="8534400" cy="3968750"/>
          </a:xfrm>
        </p:spPr>
        <p:txBody>
          <a:bodyPr/>
          <a:lstStyle/>
          <a:p>
            <a:r>
              <a:rPr lang="en-US" b="1"/>
              <a:t>Microtubules </a:t>
            </a:r>
            <a:r>
              <a:rPr lang="en-US"/>
              <a:t>are hollow rods about 25 nm in diameter and about 200 nm to 25 microns long</a:t>
            </a:r>
          </a:p>
          <a:p>
            <a:r>
              <a:rPr lang="en-US"/>
              <a:t>Functions of microtubules:</a:t>
            </a:r>
          </a:p>
          <a:p>
            <a:pPr lvl="1"/>
            <a:r>
              <a:rPr lang="en-US"/>
              <a:t>Shaping the cell</a:t>
            </a:r>
          </a:p>
          <a:p>
            <a:pPr lvl="1"/>
            <a:r>
              <a:rPr lang="en-US"/>
              <a:t>Guiding movement of organelles</a:t>
            </a:r>
          </a:p>
          <a:p>
            <a:pPr lvl="1"/>
            <a:r>
              <a:rPr lang="en-US"/>
              <a:t>Separating chromosomes during cell division</a:t>
            </a:r>
          </a:p>
        </p:txBody>
      </p:sp>
      <p:sp>
        <p:nvSpPr>
          <p:cNvPr id="306184" name="Line 8"/>
          <p:cNvSpPr>
            <a:spLocks noChangeShapeType="1"/>
          </p:cNvSpPr>
          <p:nvPr/>
        </p:nvSpPr>
        <p:spPr bwMode="auto">
          <a:xfrm>
            <a:off x="304800" y="6629400"/>
            <a:ext cx="8534400" cy="0"/>
          </a:xfrm>
          <a:prstGeom prst="line">
            <a:avLst/>
          </a:prstGeom>
          <a:noFill/>
          <a:ln w="25400">
            <a:solidFill>
              <a:schemeClr val="hlink"/>
            </a:solidFill>
            <a:round/>
            <a:headEnd/>
            <a:tailEnd/>
          </a:ln>
          <a:effectLst/>
        </p:spPr>
        <p:txBody>
          <a:bodyPr wrap="none" anchor="ctr"/>
          <a:lstStyle/>
          <a:p>
            <a:endParaRPr lang="en-US"/>
          </a:p>
        </p:txBody>
      </p:sp>
      <p:sp>
        <p:nvSpPr>
          <p:cNvPr id="306185" name="Line 9"/>
          <p:cNvSpPr>
            <a:spLocks noChangeShapeType="1"/>
          </p:cNvSpPr>
          <p:nvPr/>
        </p:nvSpPr>
        <p:spPr bwMode="auto">
          <a:xfrm>
            <a:off x="304800" y="990600"/>
            <a:ext cx="8534400" cy="0"/>
          </a:xfrm>
          <a:prstGeom prst="line">
            <a:avLst/>
          </a:prstGeom>
          <a:noFill/>
          <a:ln w="50800">
            <a:solidFill>
              <a:schemeClr val="hlink"/>
            </a:solidFill>
            <a:round/>
            <a:headEnd/>
            <a:tailEnd/>
          </a:ln>
          <a:effectLst/>
        </p:spPr>
        <p:txBody>
          <a:bodyPr wrap="none" anchor="ctr"/>
          <a:lstStyle/>
          <a:p>
            <a:endParaRPr lang="en-US"/>
          </a:p>
        </p:txBody>
      </p:sp>
      <p:sp>
        <p:nvSpPr>
          <p:cNvPr id="306186" name="Text Box 10"/>
          <p:cNvSpPr txBox="1">
            <a:spLocks noChangeArrowheads="1"/>
          </p:cNvSpPr>
          <p:nvPr/>
        </p:nvSpPr>
        <p:spPr bwMode="auto">
          <a:xfrm>
            <a:off x="217488" y="6597650"/>
            <a:ext cx="5486400" cy="260350"/>
          </a:xfrm>
          <a:prstGeom prst="rect">
            <a:avLst/>
          </a:prstGeom>
          <a:noFill/>
          <a:ln w="9525">
            <a:noFill/>
            <a:miter lim="800000"/>
            <a:headEnd/>
            <a:tailEnd/>
          </a:ln>
          <a:effectLst/>
        </p:spPr>
        <p:txBody>
          <a:bodyPr lIns="91429" tIns="45714" rIns="91429" bIns="45714" anchor="b">
            <a:spAutoFit/>
          </a:bodyPr>
          <a:lstStyle/>
          <a:p>
            <a:pPr algn="l"/>
            <a:r>
              <a:rPr kumimoji="0" lang="en-US" sz="1100">
                <a:solidFill>
                  <a:srgbClr val="000000"/>
                </a:solidFill>
                <a:latin typeface="Times New Roman" pitchFamily="18" charset="0"/>
              </a:rPr>
              <a:t>Copyright © 2008 Pearson Education, Inc., publishing as Pearson Benjamin Cummings</a:t>
            </a:r>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4"/>
          <p:cNvSpPr>
            <a:spLocks noGrp="1" noChangeArrowheads="1"/>
          </p:cNvSpPr>
          <p:nvPr>
            <p:ph type="title"/>
          </p:nvPr>
        </p:nvSpPr>
        <p:spPr/>
        <p:txBody>
          <a:bodyPr/>
          <a:lstStyle/>
          <a:p>
            <a:r>
              <a:rPr lang="en-US"/>
              <a:t>Microtubules</a:t>
            </a:r>
          </a:p>
        </p:txBody>
      </p:sp>
      <p:sp>
        <p:nvSpPr>
          <p:cNvPr id="40965" name="Rectangle 5"/>
          <p:cNvSpPr>
            <a:spLocks noGrp="1" noChangeArrowheads="1"/>
          </p:cNvSpPr>
          <p:nvPr>
            <p:ph type="body" idx="1"/>
          </p:nvPr>
        </p:nvSpPr>
        <p:spPr/>
        <p:txBody>
          <a:bodyPr/>
          <a:lstStyle/>
          <a:p>
            <a:r>
              <a:rPr lang="en-US"/>
              <a:t>Dynamic hollow tubes </a:t>
            </a:r>
          </a:p>
          <a:p>
            <a:r>
              <a:rPr lang="en-US"/>
              <a:t>Most radiate from centrosome</a:t>
            </a:r>
          </a:p>
          <a:p>
            <a:r>
              <a:rPr lang="en-US"/>
              <a:t>Determine overall shape of cell and distribution of organelles</a:t>
            </a:r>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4" name="Rectangle 6"/>
          <p:cNvSpPr>
            <a:spLocks noChangeArrowheads="1"/>
          </p:cNvSpPr>
          <p:nvPr/>
        </p:nvSpPr>
        <p:spPr bwMode="auto">
          <a:xfrm>
            <a:off x="8067675" y="6581775"/>
            <a:ext cx="1073150" cy="274638"/>
          </a:xfrm>
          <a:prstGeom prst="rect">
            <a:avLst/>
          </a:prstGeom>
          <a:noFill/>
          <a:ln w="9525">
            <a:noFill/>
            <a:miter lim="800000"/>
            <a:headEnd/>
            <a:tailEnd/>
          </a:ln>
          <a:effectLst/>
        </p:spPr>
        <p:txBody>
          <a:bodyPr wrap="none">
            <a:spAutoFit/>
          </a:bodyPr>
          <a:lstStyle/>
          <a:p>
            <a:pPr algn="r"/>
            <a:r>
              <a:rPr lang="en-US" sz="1200" b="1">
                <a:latin typeface="Arial" charset="0"/>
              </a:rPr>
              <a:t>Figure 3.23c</a:t>
            </a:r>
          </a:p>
        </p:txBody>
      </p:sp>
      <p:pic>
        <p:nvPicPr>
          <p:cNvPr id="43017" name="Picture 9"/>
          <p:cNvPicPr>
            <a:picLocks noChangeAspect="1" noChangeArrowheads="1"/>
          </p:cNvPicPr>
          <p:nvPr/>
        </p:nvPicPr>
        <p:blipFill>
          <a:blip r:embed="rId2" cstate="print"/>
          <a:srcRect/>
          <a:stretch>
            <a:fillRect/>
          </a:stretch>
        </p:blipFill>
        <p:spPr bwMode="auto">
          <a:xfrm>
            <a:off x="2330450" y="557213"/>
            <a:ext cx="4481513" cy="5868987"/>
          </a:xfrm>
          <a:prstGeom prst="rect">
            <a:avLst/>
          </a:prstGeom>
          <a:noFill/>
        </p:spPr>
      </p:pic>
      <p:sp>
        <p:nvSpPr>
          <p:cNvPr id="43018" name="Freeform 10"/>
          <p:cNvSpPr>
            <a:spLocks/>
          </p:cNvSpPr>
          <p:nvPr/>
        </p:nvSpPr>
        <p:spPr bwMode="auto">
          <a:xfrm>
            <a:off x="3525838" y="1751013"/>
            <a:ext cx="250825" cy="307975"/>
          </a:xfrm>
          <a:custGeom>
            <a:avLst/>
            <a:gdLst/>
            <a:ahLst/>
            <a:cxnLst>
              <a:cxn ang="0">
                <a:pos x="0" y="236"/>
              </a:cxn>
              <a:cxn ang="0">
                <a:pos x="64" y="0"/>
              </a:cxn>
              <a:cxn ang="0">
                <a:pos x="158" y="0"/>
              </a:cxn>
            </a:cxnLst>
            <a:rect l="0" t="0" r="r" b="b"/>
            <a:pathLst>
              <a:path w="158" h="236">
                <a:moveTo>
                  <a:pt x="0" y="236"/>
                </a:moveTo>
                <a:lnTo>
                  <a:pt x="64" y="0"/>
                </a:lnTo>
                <a:lnTo>
                  <a:pt x="158" y="0"/>
                </a:lnTo>
              </a:path>
            </a:pathLst>
          </a:custGeom>
          <a:noFill/>
          <a:ln w="15875">
            <a:solidFill>
              <a:srgbClr val="231F20"/>
            </a:solidFill>
            <a:prstDash val="solid"/>
            <a:round/>
            <a:headEnd/>
            <a:tailEnd/>
          </a:ln>
        </p:spPr>
        <p:txBody>
          <a:bodyPr/>
          <a:lstStyle/>
          <a:p>
            <a:endParaRPr lang="en-US"/>
          </a:p>
        </p:txBody>
      </p:sp>
      <p:sp>
        <p:nvSpPr>
          <p:cNvPr id="43019" name="Line 11"/>
          <p:cNvSpPr>
            <a:spLocks noChangeShapeType="1"/>
          </p:cNvSpPr>
          <p:nvPr/>
        </p:nvSpPr>
        <p:spPr bwMode="auto">
          <a:xfrm>
            <a:off x="5540375" y="2446338"/>
            <a:ext cx="98425" cy="1587"/>
          </a:xfrm>
          <a:prstGeom prst="line">
            <a:avLst/>
          </a:prstGeom>
          <a:noFill/>
          <a:ln w="15875">
            <a:solidFill>
              <a:srgbClr val="231F20"/>
            </a:solidFill>
            <a:round/>
            <a:headEnd/>
            <a:tailEnd/>
          </a:ln>
        </p:spPr>
        <p:txBody>
          <a:bodyPr/>
          <a:lstStyle/>
          <a:p>
            <a:endParaRPr lang="en-US"/>
          </a:p>
        </p:txBody>
      </p:sp>
      <p:sp>
        <p:nvSpPr>
          <p:cNvPr id="43020" name="Line 12"/>
          <p:cNvSpPr>
            <a:spLocks noChangeShapeType="1"/>
          </p:cNvSpPr>
          <p:nvPr/>
        </p:nvSpPr>
        <p:spPr bwMode="auto">
          <a:xfrm flipH="1" flipV="1">
            <a:off x="3630613" y="1747838"/>
            <a:ext cx="127000" cy="327025"/>
          </a:xfrm>
          <a:prstGeom prst="line">
            <a:avLst/>
          </a:prstGeom>
          <a:noFill/>
          <a:ln w="15875">
            <a:solidFill>
              <a:srgbClr val="231F20"/>
            </a:solidFill>
            <a:round/>
            <a:headEnd/>
            <a:tailEnd/>
          </a:ln>
        </p:spPr>
        <p:txBody>
          <a:bodyPr/>
          <a:lstStyle/>
          <a:p>
            <a:endParaRPr lang="en-US"/>
          </a:p>
        </p:txBody>
      </p:sp>
      <p:sp>
        <p:nvSpPr>
          <p:cNvPr id="43021" name="Rectangle 13"/>
          <p:cNvSpPr>
            <a:spLocks noChangeArrowheads="1"/>
          </p:cNvSpPr>
          <p:nvPr/>
        </p:nvSpPr>
        <p:spPr bwMode="auto">
          <a:xfrm>
            <a:off x="3475038" y="598488"/>
            <a:ext cx="2305050" cy="376237"/>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charset="0"/>
              </a:rPr>
              <a:t>(c) </a:t>
            </a:r>
            <a:r>
              <a:rPr lang="en-US" sz="2100">
                <a:solidFill>
                  <a:srgbClr val="231F20"/>
                </a:solidFill>
                <a:latin typeface="Arial Black" charset="0"/>
              </a:rPr>
              <a:t>Microtubules</a:t>
            </a:r>
            <a:endParaRPr lang="en-US" sz="2100">
              <a:latin typeface="Arial" charset="0"/>
            </a:endParaRPr>
          </a:p>
        </p:txBody>
      </p:sp>
      <p:sp>
        <p:nvSpPr>
          <p:cNvPr id="43022" name="Rectangle 14"/>
          <p:cNvSpPr>
            <a:spLocks noChangeArrowheads="1"/>
          </p:cNvSpPr>
          <p:nvPr/>
        </p:nvSpPr>
        <p:spPr bwMode="auto">
          <a:xfrm>
            <a:off x="2527300" y="993775"/>
            <a:ext cx="4152900" cy="644525"/>
          </a:xfrm>
          <a:prstGeom prst="rect">
            <a:avLst/>
          </a:prstGeom>
          <a:noFill/>
          <a:ln w="9525">
            <a:noFill/>
            <a:miter lim="800000"/>
            <a:headEnd/>
            <a:tailEnd/>
          </a:ln>
        </p:spPr>
        <p:txBody>
          <a:bodyPr wrap="none" lIns="0" tIns="0" rIns="0" bIns="0">
            <a:spAutoFit/>
          </a:bodyPr>
          <a:lstStyle/>
          <a:p>
            <a:pPr algn="ctr"/>
            <a:r>
              <a:rPr lang="en-US" sz="1800">
                <a:solidFill>
                  <a:srgbClr val="231F20"/>
                </a:solidFill>
                <a:latin typeface="Arial Black" charset="0"/>
              </a:rPr>
              <a:t>Hollow tubes of spherical protein</a:t>
            </a:r>
          </a:p>
          <a:p>
            <a:pPr algn="ctr"/>
            <a:r>
              <a:rPr lang="en-US" sz="1800">
                <a:solidFill>
                  <a:srgbClr val="231F20"/>
                </a:solidFill>
                <a:latin typeface="Arial Black" charset="0"/>
              </a:rPr>
              <a:t>subunits called tubulins</a:t>
            </a:r>
            <a:endParaRPr lang="en-US" sz="1800">
              <a:latin typeface="Arial" charset="0"/>
            </a:endParaRPr>
          </a:p>
        </p:txBody>
      </p:sp>
      <p:sp>
        <p:nvSpPr>
          <p:cNvPr id="43023" name="Rectangle 15"/>
          <p:cNvSpPr>
            <a:spLocks noChangeArrowheads="1"/>
          </p:cNvSpPr>
          <p:nvPr/>
        </p:nvSpPr>
        <p:spPr bwMode="auto">
          <a:xfrm>
            <a:off x="5676900" y="2297113"/>
            <a:ext cx="6604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25 nm</a:t>
            </a:r>
            <a:endParaRPr lang="en-US" sz="1800" b="1">
              <a:latin typeface="Arial" charset="0"/>
            </a:endParaRPr>
          </a:p>
        </p:txBody>
      </p:sp>
      <p:sp>
        <p:nvSpPr>
          <p:cNvPr id="43024" name="Rectangle 16"/>
          <p:cNvSpPr>
            <a:spLocks noChangeArrowheads="1"/>
          </p:cNvSpPr>
          <p:nvPr/>
        </p:nvSpPr>
        <p:spPr bwMode="auto">
          <a:xfrm>
            <a:off x="3816350" y="1604963"/>
            <a:ext cx="18415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Tubulin subunits</a:t>
            </a:r>
            <a:endParaRPr lang="en-US" sz="1800" b="1">
              <a:latin typeface="Arial" charset="0"/>
            </a:endParaRPr>
          </a:p>
        </p:txBody>
      </p:sp>
      <p:sp>
        <p:nvSpPr>
          <p:cNvPr id="43025" name="Rectangle 17"/>
          <p:cNvSpPr>
            <a:spLocks noChangeArrowheads="1"/>
          </p:cNvSpPr>
          <p:nvPr/>
        </p:nvSpPr>
        <p:spPr bwMode="auto">
          <a:xfrm>
            <a:off x="2493963" y="5595938"/>
            <a:ext cx="4165600" cy="823912"/>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Microtubules appear as gold networks</a:t>
            </a:r>
          </a:p>
          <a:p>
            <a:r>
              <a:rPr lang="en-US" sz="1800" b="1">
                <a:solidFill>
                  <a:srgbClr val="231F20"/>
                </a:solidFill>
                <a:latin typeface="Arial" charset="0"/>
              </a:rPr>
              <a:t>surrounding the cells’ pink nuclei in</a:t>
            </a:r>
          </a:p>
          <a:p>
            <a:r>
              <a:rPr lang="en-US" sz="1800" b="1">
                <a:solidFill>
                  <a:srgbClr val="231F20"/>
                </a:solidFill>
                <a:latin typeface="Arial" charset="0"/>
              </a:rPr>
              <a:t>this photo.</a:t>
            </a:r>
            <a:endParaRPr lang="en-US" sz="1800" b="1">
              <a:latin typeface="Arial" charset="0"/>
            </a:endParaRPr>
          </a:p>
        </p:txBody>
      </p:sp>
      <p:sp>
        <p:nvSpPr>
          <p:cNvPr id="43026" name="AutoShape 18"/>
          <p:cNvSpPr>
            <a:spLocks/>
          </p:cNvSpPr>
          <p:nvPr/>
        </p:nvSpPr>
        <p:spPr bwMode="auto">
          <a:xfrm>
            <a:off x="5407025" y="1912938"/>
            <a:ext cx="136525" cy="1098550"/>
          </a:xfrm>
          <a:prstGeom prst="rightBracket">
            <a:avLst>
              <a:gd name="adj" fmla="val 0"/>
            </a:avLst>
          </a:prstGeom>
          <a:noFill/>
          <a:ln w="15875">
            <a:solidFill>
              <a:schemeClr val="tx1"/>
            </a:solidFill>
            <a:round/>
            <a:headEnd/>
            <a:tailEnd/>
          </a:ln>
          <a:effectLst/>
        </p:spPr>
        <p:txBody>
          <a:bodyPr wrap="none" anchor="ctr"/>
          <a:lstStyle/>
          <a:p>
            <a:endParaRPr lang="en-US"/>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8997" name="Picture 5" descr="06_T01aCytoskeletonStruc-U"/>
          <p:cNvPicPr>
            <a:picLocks noChangeAspect="1" noChangeArrowheads="1"/>
          </p:cNvPicPr>
          <p:nvPr/>
        </p:nvPicPr>
        <p:blipFill>
          <a:blip r:embed="rId3" cstate="print"/>
          <a:srcRect/>
          <a:stretch>
            <a:fillRect/>
          </a:stretch>
        </p:blipFill>
        <p:spPr bwMode="auto">
          <a:xfrm>
            <a:off x="296863" y="136525"/>
            <a:ext cx="8548687" cy="6584950"/>
          </a:xfrm>
          <a:prstGeom prst="rect">
            <a:avLst/>
          </a:prstGeom>
          <a:noFill/>
        </p:spPr>
      </p:pic>
      <p:sp>
        <p:nvSpPr>
          <p:cNvPr id="468998" name="Rectangle 6"/>
          <p:cNvSpPr>
            <a:spLocks noChangeArrowheads="1"/>
          </p:cNvSpPr>
          <p:nvPr/>
        </p:nvSpPr>
        <p:spPr bwMode="auto">
          <a:xfrm>
            <a:off x="152400" y="0"/>
            <a:ext cx="1981200" cy="304800"/>
          </a:xfrm>
          <a:prstGeom prst="rect">
            <a:avLst/>
          </a:prstGeom>
          <a:noFill/>
          <a:ln w="3175">
            <a:noFill/>
            <a:miter lim="800000"/>
            <a:headEnd/>
            <a:tailEnd/>
          </a:ln>
        </p:spPr>
        <p:txBody>
          <a:bodyPr/>
          <a:lstStyle/>
          <a:p>
            <a:pPr marL="450850" indent="-450850" algn="l" eaLnBrk="1" hangingPunct="1">
              <a:lnSpc>
                <a:spcPct val="90000"/>
              </a:lnSpc>
            </a:pPr>
            <a:r>
              <a:rPr kumimoji="0" lang="en-US" sz="1200">
                <a:cs typeface="Arial" charset="0"/>
              </a:rPr>
              <a:t>Table 6-1a</a:t>
            </a:r>
            <a:endParaRPr kumimoji="0" lang="en-US" sz="1500" b="1">
              <a:solidFill>
                <a:schemeClr val="bg1"/>
              </a:solidFill>
              <a:cs typeface="Arial" charset="0"/>
            </a:endParaRPr>
          </a:p>
        </p:txBody>
      </p:sp>
      <p:sp>
        <p:nvSpPr>
          <p:cNvPr id="468999" name="Text Box 7"/>
          <p:cNvSpPr txBox="1">
            <a:spLocks noChangeArrowheads="1"/>
          </p:cNvSpPr>
          <p:nvPr/>
        </p:nvSpPr>
        <p:spPr bwMode="auto">
          <a:xfrm>
            <a:off x="8105775" y="212725"/>
            <a:ext cx="654050" cy="219075"/>
          </a:xfrm>
          <a:prstGeom prst="rect">
            <a:avLst/>
          </a:prstGeom>
          <a:noFill/>
          <a:ln w="9525">
            <a:noFill/>
            <a:miter lim="800000"/>
            <a:headEnd/>
            <a:tailEnd/>
          </a:ln>
          <a:effectLst/>
        </p:spPr>
        <p:txBody>
          <a:bodyPr lIns="0" tIns="0" rIns="0" bIns="0">
            <a:spAutoFit/>
          </a:bodyPr>
          <a:lstStyle/>
          <a:p>
            <a:pPr>
              <a:lnSpc>
                <a:spcPct val="80000"/>
              </a:lnSpc>
            </a:pPr>
            <a:r>
              <a:rPr kumimoji="0" lang="en-US" sz="1800" b="1">
                <a:ea typeface="ヒラギノ角ゴ Pro W3" pitchFamily="48" charset="-128"/>
              </a:rPr>
              <a:t>10 µm</a:t>
            </a:r>
            <a:endParaRPr kumimoji="0" lang="en-US" sz="1800" b="1">
              <a:latin typeface="Times" pitchFamily="18" charset="0"/>
              <a:ea typeface="ヒラギノ角ゴ Pro W3" pitchFamily="48" charset="-128"/>
            </a:endParaRPr>
          </a:p>
        </p:txBody>
      </p:sp>
      <p:sp>
        <p:nvSpPr>
          <p:cNvPr id="469000" name="Line 8"/>
          <p:cNvSpPr>
            <a:spLocks noChangeShapeType="1"/>
          </p:cNvSpPr>
          <p:nvPr/>
        </p:nvSpPr>
        <p:spPr bwMode="auto">
          <a:xfrm>
            <a:off x="8097838" y="423863"/>
            <a:ext cx="0" cy="142875"/>
          </a:xfrm>
          <a:prstGeom prst="line">
            <a:avLst/>
          </a:prstGeom>
          <a:noFill/>
          <a:ln w="25400">
            <a:solidFill>
              <a:schemeClr val="tx1"/>
            </a:solidFill>
            <a:round/>
            <a:headEnd/>
            <a:tailEnd/>
          </a:ln>
          <a:effectLst/>
        </p:spPr>
        <p:txBody>
          <a:bodyPr wrap="none" anchor="ctr"/>
          <a:lstStyle/>
          <a:p>
            <a:endParaRPr lang="en-US"/>
          </a:p>
        </p:txBody>
      </p:sp>
      <p:sp>
        <p:nvSpPr>
          <p:cNvPr id="469001" name="Line 9"/>
          <p:cNvSpPr>
            <a:spLocks noChangeShapeType="1"/>
          </p:cNvSpPr>
          <p:nvPr/>
        </p:nvSpPr>
        <p:spPr bwMode="auto">
          <a:xfrm>
            <a:off x="8772525" y="436563"/>
            <a:ext cx="0" cy="142875"/>
          </a:xfrm>
          <a:prstGeom prst="line">
            <a:avLst/>
          </a:prstGeom>
          <a:noFill/>
          <a:ln w="25400">
            <a:solidFill>
              <a:schemeClr val="tx1"/>
            </a:solidFill>
            <a:round/>
            <a:headEnd/>
            <a:tailEnd/>
          </a:ln>
          <a:effectLst/>
        </p:spPr>
        <p:txBody>
          <a:bodyPr wrap="none" anchor="ctr"/>
          <a:lstStyle/>
          <a:p>
            <a:endParaRPr lang="en-US"/>
          </a:p>
        </p:txBody>
      </p:sp>
      <p:sp>
        <p:nvSpPr>
          <p:cNvPr id="469002" name="Line 10"/>
          <p:cNvSpPr>
            <a:spLocks noChangeShapeType="1"/>
          </p:cNvSpPr>
          <p:nvPr/>
        </p:nvSpPr>
        <p:spPr bwMode="auto">
          <a:xfrm>
            <a:off x="8097838" y="495300"/>
            <a:ext cx="669925" cy="4763"/>
          </a:xfrm>
          <a:prstGeom prst="line">
            <a:avLst/>
          </a:prstGeom>
          <a:noFill/>
          <a:ln w="25400">
            <a:solidFill>
              <a:schemeClr val="tx1"/>
            </a:solidFill>
            <a:round/>
            <a:headEnd/>
            <a:tailEnd/>
          </a:ln>
          <a:effectLst/>
        </p:spPr>
        <p:txBody>
          <a:bodyPr wrap="none" anchor="ctr"/>
          <a:lstStyle/>
          <a:p>
            <a:endParaRPr lang="en-US"/>
          </a:p>
        </p:txBody>
      </p:sp>
      <p:sp>
        <p:nvSpPr>
          <p:cNvPr id="469003" name="Text Box 11"/>
          <p:cNvSpPr txBox="1">
            <a:spLocks noChangeArrowheads="1"/>
          </p:cNvSpPr>
          <p:nvPr/>
        </p:nvSpPr>
        <p:spPr bwMode="auto">
          <a:xfrm>
            <a:off x="6100763" y="4524375"/>
            <a:ext cx="2724150" cy="219075"/>
          </a:xfrm>
          <a:prstGeom prst="rect">
            <a:avLst/>
          </a:prstGeom>
          <a:noFill/>
          <a:ln w="9525">
            <a:noFill/>
            <a:miter lim="800000"/>
            <a:headEnd/>
            <a:tailEnd/>
          </a:ln>
          <a:effectLst/>
        </p:spPr>
        <p:txBody>
          <a:bodyPr lIns="0" tIns="0" rIns="0" bIns="0">
            <a:spAutoFit/>
          </a:bodyPr>
          <a:lstStyle/>
          <a:p>
            <a:pPr>
              <a:lnSpc>
                <a:spcPct val="80000"/>
              </a:lnSpc>
            </a:pPr>
            <a:r>
              <a:rPr kumimoji="0" lang="en-US" sz="1700" b="1">
                <a:ea typeface="ヒラギノ角ゴ Pro W3" pitchFamily="48" charset="-128"/>
              </a:rPr>
              <a:t>Column</a:t>
            </a:r>
            <a:r>
              <a:rPr kumimoji="0" lang="en-US" sz="1800" b="1">
                <a:ea typeface="ヒラギノ角ゴ Pro W3" pitchFamily="48" charset="-128"/>
              </a:rPr>
              <a:t> of tubulin dimers</a:t>
            </a:r>
          </a:p>
        </p:txBody>
      </p:sp>
      <p:sp>
        <p:nvSpPr>
          <p:cNvPr id="469004" name="Line 12"/>
          <p:cNvSpPr>
            <a:spLocks noChangeShapeType="1"/>
          </p:cNvSpPr>
          <p:nvPr/>
        </p:nvSpPr>
        <p:spPr bwMode="auto">
          <a:xfrm flipH="1">
            <a:off x="7219950" y="4762500"/>
            <a:ext cx="139700" cy="469900"/>
          </a:xfrm>
          <a:prstGeom prst="line">
            <a:avLst/>
          </a:prstGeom>
          <a:noFill/>
          <a:ln w="25400">
            <a:solidFill>
              <a:schemeClr val="tx1"/>
            </a:solidFill>
            <a:round/>
            <a:headEnd/>
            <a:tailEnd/>
          </a:ln>
          <a:effectLst/>
        </p:spPr>
        <p:txBody>
          <a:bodyPr wrap="none" anchor="ctr"/>
          <a:lstStyle/>
          <a:p>
            <a:endParaRPr lang="en-US"/>
          </a:p>
        </p:txBody>
      </p:sp>
      <p:sp>
        <p:nvSpPr>
          <p:cNvPr id="469005" name="Rectangle 13"/>
          <p:cNvSpPr>
            <a:spLocks noChangeArrowheads="1"/>
          </p:cNvSpPr>
          <p:nvPr/>
        </p:nvSpPr>
        <p:spPr bwMode="auto">
          <a:xfrm>
            <a:off x="6616700" y="5232400"/>
            <a:ext cx="1504950" cy="266700"/>
          </a:xfrm>
          <a:prstGeom prst="rect">
            <a:avLst/>
          </a:prstGeom>
          <a:noFill/>
          <a:ln w="25400">
            <a:solidFill>
              <a:schemeClr val="tx1"/>
            </a:solidFill>
            <a:miter lim="800000"/>
            <a:headEnd/>
            <a:tailEnd/>
          </a:ln>
          <a:effectLst/>
        </p:spPr>
        <p:txBody>
          <a:bodyPr wrap="none" anchor="ctr"/>
          <a:lstStyle/>
          <a:p>
            <a:endParaRPr lang="en-US"/>
          </a:p>
        </p:txBody>
      </p:sp>
      <p:sp>
        <p:nvSpPr>
          <p:cNvPr id="469006" name="Rectangle 14"/>
          <p:cNvSpPr>
            <a:spLocks noChangeArrowheads="1"/>
          </p:cNvSpPr>
          <p:nvPr/>
        </p:nvSpPr>
        <p:spPr bwMode="auto">
          <a:xfrm>
            <a:off x="6115050" y="5638800"/>
            <a:ext cx="539750" cy="298450"/>
          </a:xfrm>
          <a:prstGeom prst="rect">
            <a:avLst/>
          </a:prstGeom>
          <a:noFill/>
          <a:ln w="25400">
            <a:solidFill>
              <a:schemeClr val="tx1"/>
            </a:solidFill>
            <a:miter lim="800000"/>
            <a:headEnd/>
            <a:tailEnd/>
          </a:ln>
          <a:effectLst/>
        </p:spPr>
        <p:txBody>
          <a:bodyPr wrap="none" anchor="ctr"/>
          <a:lstStyle/>
          <a:p>
            <a:endParaRPr lang="en-US"/>
          </a:p>
        </p:txBody>
      </p:sp>
      <p:sp>
        <p:nvSpPr>
          <p:cNvPr id="469007" name="Line 15"/>
          <p:cNvSpPr>
            <a:spLocks noChangeShapeType="1"/>
          </p:cNvSpPr>
          <p:nvPr/>
        </p:nvSpPr>
        <p:spPr bwMode="auto">
          <a:xfrm flipV="1">
            <a:off x="6121400" y="5803900"/>
            <a:ext cx="152400" cy="457200"/>
          </a:xfrm>
          <a:prstGeom prst="line">
            <a:avLst/>
          </a:prstGeom>
          <a:noFill/>
          <a:ln w="25400">
            <a:solidFill>
              <a:schemeClr val="tx1"/>
            </a:solidFill>
            <a:round/>
            <a:headEnd/>
            <a:tailEnd/>
          </a:ln>
          <a:effectLst/>
        </p:spPr>
        <p:txBody>
          <a:bodyPr wrap="none" anchor="ctr"/>
          <a:lstStyle/>
          <a:p>
            <a:endParaRPr lang="en-US"/>
          </a:p>
        </p:txBody>
      </p:sp>
      <p:sp>
        <p:nvSpPr>
          <p:cNvPr id="469008" name="Line 16"/>
          <p:cNvSpPr>
            <a:spLocks noChangeShapeType="1"/>
          </p:cNvSpPr>
          <p:nvPr/>
        </p:nvSpPr>
        <p:spPr bwMode="auto">
          <a:xfrm>
            <a:off x="6508750" y="5797550"/>
            <a:ext cx="152400" cy="469900"/>
          </a:xfrm>
          <a:prstGeom prst="line">
            <a:avLst/>
          </a:prstGeom>
          <a:noFill/>
          <a:ln w="25400">
            <a:solidFill>
              <a:schemeClr val="tx1"/>
            </a:solidFill>
            <a:round/>
            <a:headEnd/>
            <a:tailEnd/>
          </a:ln>
          <a:effectLst/>
        </p:spPr>
        <p:txBody>
          <a:bodyPr wrap="none" anchor="ctr"/>
          <a:lstStyle/>
          <a:p>
            <a:endParaRPr lang="en-US"/>
          </a:p>
        </p:txBody>
      </p:sp>
      <p:sp>
        <p:nvSpPr>
          <p:cNvPr id="469009" name="Line 17"/>
          <p:cNvSpPr>
            <a:spLocks noChangeShapeType="1"/>
          </p:cNvSpPr>
          <p:nvPr/>
        </p:nvSpPr>
        <p:spPr bwMode="auto">
          <a:xfrm>
            <a:off x="6654800" y="5772150"/>
            <a:ext cx="457200" cy="508000"/>
          </a:xfrm>
          <a:prstGeom prst="line">
            <a:avLst/>
          </a:prstGeom>
          <a:noFill/>
          <a:ln w="25400">
            <a:solidFill>
              <a:schemeClr val="tx1"/>
            </a:solidFill>
            <a:round/>
            <a:headEnd/>
            <a:tailEnd/>
          </a:ln>
          <a:effectLst/>
        </p:spPr>
        <p:txBody>
          <a:bodyPr wrap="none" anchor="ctr"/>
          <a:lstStyle/>
          <a:p>
            <a:endParaRPr lang="en-US"/>
          </a:p>
        </p:txBody>
      </p:sp>
      <p:sp>
        <p:nvSpPr>
          <p:cNvPr id="469010" name="Line 18"/>
          <p:cNvSpPr>
            <a:spLocks noChangeShapeType="1"/>
          </p:cNvSpPr>
          <p:nvPr/>
        </p:nvSpPr>
        <p:spPr bwMode="auto">
          <a:xfrm>
            <a:off x="8451850" y="4940300"/>
            <a:ext cx="0" cy="412750"/>
          </a:xfrm>
          <a:prstGeom prst="line">
            <a:avLst/>
          </a:prstGeom>
          <a:noFill/>
          <a:ln w="25400">
            <a:solidFill>
              <a:schemeClr val="tx1"/>
            </a:solidFill>
            <a:round/>
            <a:headEnd type="stealth" w="med" len="med"/>
            <a:tailEnd/>
          </a:ln>
          <a:effectLst/>
        </p:spPr>
        <p:txBody>
          <a:bodyPr wrap="none" anchor="ctr"/>
          <a:lstStyle/>
          <a:p>
            <a:endParaRPr lang="en-US"/>
          </a:p>
        </p:txBody>
      </p:sp>
      <p:sp>
        <p:nvSpPr>
          <p:cNvPr id="469011" name="Line 19"/>
          <p:cNvSpPr>
            <a:spLocks noChangeShapeType="1"/>
          </p:cNvSpPr>
          <p:nvPr/>
        </p:nvSpPr>
        <p:spPr bwMode="auto">
          <a:xfrm>
            <a:off x="8451850" y="5588000"/>
            <a:ext cx="0" cy="438150"/>
          </a:xfrm>
          <a:prstGeom prst="line">
            <a:avLst/>
          </a:prstGeom>
          <a:noFill/>
          <a:ln w="25400">
            <a:solidFill>
              <a:schemeClr val="tx1"/>
            </a:solidFill>
            <a:round/>
            <a:headEnd/>
            <a:tailEnd type="stealth" w="med" len="med"/>
          </a:ln>
          <a:effectLst/>
        </p:spPr>
        <p:txBody>
          <a:bodyPr wrap="none" anchor="ctr"/>
          <a:lstStyle/>
          <a:p>
            <a:endParaRPr lang="en-US"/>
          </a:p>
        </p:txBody>
      </p:sp>
      <p:sp>
        <p:nvSpPr>
          <p:cNvPr id="469012" name="Text Box 20"/>
          <p:cNvSpPr txBox="1">
            <a:spLocks noChangeArrowheads="1"/>
          </p:cNvSpPr>
          <p:nvPr/>
        </p:nvSpPr>
        <p:spPr bwMode="auto">
          <a:xfrm>
            <a:off x="7124700" y="6181725"/>
            <a:ext cx="1428750" cy="206375"/>
          </a:xfrm>
          <a:prstGeom prst="rect">
            <a:avLst/>
          </a:prstGeom>
          <a:noFill/>
          <a:ln w="9525">
            <a:noFill/>
            <a:miter lim="800000"/>
            <a:headEnd/>
            <a:tailEnd/>
          </a:ln>
          <a:effectLst/>
        </p:spPr>
        <p:txBody>
          <a:bodyPr lIns="0" tIns="0" rIns="0" bIns="0">
            <a:spAutoFit/>
          </a:bodyPr>
          <a:lstStyle/>
          <a:p>
            <a:pPr>
              <a:lnSpc>
                <a:spcPct val="80000"/>
              </a:lnSpc>
            </a:pPr>
            <a:r>
              <a:rPr kumimoji="0" lang="en-US" sz="1700" b="1">
                <a:ea typeface="ヒラギノ角ゴ Pro W3" pitchFamily="48" charset="-128"/>
              </a:rPr>
              <a:t>Tubulin dimer</a:t>
            </a:r>
            <a:endParaRPr kumimoji="0" lang="en-US" sz="1800" b="1">
              <a:latin typeface="Times" pitchFamily="18" charset="0"/>
              <a:ea typeface="ヒラギノ角ゴ Pro W3" pitchFamily="48" charset="-128"/>
            </a:endParaRPr>
          </a:p>
        </p:txBody>
      </p:sp>
      <p:sp>
        <p:nvSpPr>
          <p:cNvPr id="469013" name="Text Box 21"/>
          <p:cNvSpPr txBox="1">
            <a:spLocks noChangeArrowheads="1"/>
          </p:cNvSpPr>
          <p:nvPr/>
        </p:nvSpPr>
        <p:spPr bwMode="auto">
          <a:xfrm>
            <a:off x="5937250" y="6203950"/>
            <a:ext cx="153988" cy="195263"/>
          </a:xfrm>
          <a:prstGeom prst="rect">
            <a:avLst/>
          </a:prstGeom>
          <a:noFill/>
          <a:ln w="9525">
            <a:noFill/>
            <a:miter lim="800000"/>
            <a:headEnd/>
            <a:tailEnd/>
          </a:ln>
          <a:effectLst/>
        </p:spPr>
        <p:txBody>
          <a:bodyPr lIns="0" tIns="0" rIns="0" bIns="0">
            <a:spAutoFit/>
          </a:bodyPr>
          <a:lstStyle/>
          <a:p>
            <a:pPr>
              <a:lnSpc>
                <a:spcPct val="80000"/>
              </a:lnSpc>
            </a:pPr>
            <a:r>
              <a:rPr kumimoji="0" lang="en-US" sz="1600" b="1">
                <a:latin typeface="Times" pitchFamily="18" charset="0"/>
                <a:ea typeface="ヒラギノ角ゴ Pro W3" pitchFamily="48" charset="-128"/>
                <a:sym typeface="Symbol" pitchFamily="18" charset="2"/>
              </a:rPr>
              <a:t></a:t>
            </a:r>
            <a:endParaRPr kumimoji="0" lang="en-US" sz="1600" b="1">
              <a:latin typeface="Times" pitchFamily="18" charset="0"/>
              <a:ea typeface="ヒラギノ角ゴ Pro W3" pitchFamily="48" charset="-128"/>
            </a:endParaRPr>
          </a:p>
        </p:txBody>
      </p:sp>
      <p:sp>
        <p:nvSpPr>
          <p:cNvPr id="469014" name="Text Box 22"/>
          <p:cNvSpPr txBox="1">
            <a:spLocks noChangeArrowheads="1"/>
          </p:cNvSpPr>
          <p:nvPr/>
        </p:nvSpPr>
        <p:spPr bwMode="auto">
          <a:xfrm>
            <a:off x="6656388" y="6200775"/>
            <a:ext cx="153987" cy="195263"/>
          </a:xfrm>
          <a:prstGeom prst="rect">
            <a:avLst/>
          </a:prstGeom>
          <a:noFill/>
          <a:ln w="9525">
            <a:noFill/>
            <a:miter lim="800000"/>
            <a:headEnd/>
            <a:tailEnd/>
          </a:ln>
          <a:effectLst/>
        </p:spPr>
        <p:txBody>
          <a:bodyPr lIns="0" tIns="0" rIns="0" bIns="0">
            <a:spAutoFit/>
          </a:bodyPr>
          <a:lstStyle/>
          <a:p>
            <a:pPr>
              <a:lnSpc>
                <a:spcPct val="80000"/>
              </a:lnSpc>
            </a:pPr>
            <a:r>
              <a:rPr kumimoji="0" lang="en-US" sz="1600" b="1">
                <a:latin typeface="Times" pitchFamily="18" charset="0"/>
                <a:ea typeface="ヒラギノ角ゴ Pro W3" pitchFamily="48" charset="-128"/>
                <a:sym typeface="Symbol" pitchFamily="18" charset="2"/>
              </a:rPr>
              <a:t></a:t>
            </a:r>
            <a:endParaRPr kumimoji="0" lang="en-US" sz="1600" b="1">
              <a:latin typeface="Times" pitchFamily="18" charset="0"/>
              <a:ea typeface="ヒラギノ角ゴ Pro W3" pitchFamily="48" charset="-128"/>
            </a:endParaRPr>
          </a:p>
        </p:txBody>
      </p:sp>
      <p:sp>
        <p:nvSpPr>
          <p:cNvPr id="469015" name="Text Box 23"/>
          <p:cNvSpPr txBox="1">
            <a:spLocks noChangeArrowheads="1"/>
          </p:cNvSpPr>
          <p:nvPr/>
        </p:nvSpPr>
        <p:spPr bwMode="auto">
          <a:xfrm>
            <a:off x="8172450" y="5414963"/>
            <a:ext cx="539750" cy="169862"/>
          </a:xfrm>
          <a:prstGeom prst="rect">
            <a:avLst/>
          </a:prstGeom>
          <a:noFill/>
          <a:ln w="9525">
            <a:noFill/>
            <a:miter lim="800000"/>
            <a:headEnd/>
            <a:tailEnd/>
          </a:ln>
          <a:effectLst/>
        </p:spPr>
        <p:txBody>
          <a:bodyPr lIns="0" tIns="0" rIns="0" bIns="0">
            <a:spAutoFit/>
          </a:bodyPr>
          <a:lstStyle/>
          <a:p>
            <a:pPr>
              <a:lnSpc>
                <a:spcPct val="80000"/>
              </a:lnSpc>
            </a:pPr>
            <a:r>
              <a:rPr kumimoji="0" lang="en-US" sz="1400" b="1">
                <a:ea typeface="ヒラギノ角ゴ Pro W3" pitchFamily="48" charset="-128"/>
              </a:rPr>
              <a:t>25 nm</a:t>
            </a:r>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dirty="0" smtClean="0"/>
              <a:t>Special Usages of the Cytoskeleton</a:t>
            </a:r>
            <a:endParaRPr lang="en-US" dirty="0"/>
          </a:p>
        </p:txBody>
      </p:sp>
      <p:sp>
        <p:nvSpPr>
          <p:cNvPr id="3" name="Content Placeholder 2"/>
          <p:cNvSpPr>
            <a:spLocks noGrp="1"/>
          </p:cNvSpPr>
          <p:nvPr>
            <p:ph idx="1"/>
          </p:nvPr>
        </p:nvSpPr>
        <p:spPr>
          <a:xfrm>
            <a:off x="228600" y="685800"/>
            <a:ext cx="8458200" cy="5943600"/>
          </a:xfrm>
        </p:spPr>
        <p:txBody>
          <a:bodyPr>
            <a:normAutofit fontScale="92500" lnSpcReduction="20000"/>
          </a:bodyPr>
          <a:lstStyle/>
          <a:p>
            <a:r>
              <a:rPr lang="en-US" b="1" dirty="0" smtClean="0"/>
              <a:t>Centrioles</a:t>
            </a:r>
            <a:r>
              <a:rPr lang="en-US" dirty="0" smtClean="0"/>
              <a:t> – cell structures composed of microtubules and used in the processes of mitosis and meiosis</a:t>
            </a:r>
          </a:p>
          <a:p>
            <a:r>
              <a:rPr lang="en-US" b="1" dirty="0" smtClean="0"/>
              <a:t>Basal Body </a:t>
            </a:r>
            <a:r>
              <a:rPr lang="en-US" dirty="0" smtClean="0"/>
              <a:t>– a cell structure composed of microtubules and located at the base of each cilium and flagellum </a:t>
            </a:r>
          </a:p>
          <a:p>
            <a:r>
              <a:rPr lang="en-US" b="1" dirty="0" smtClean="0"/>
              <a:t>Cell Appendages</a:t>
            </a:r>
          </a:p>
          <a:p>
            <a:pPr>
              <a:buNone/>
            </a:pPr>
            <a:r>
              <a:rPr lang="en-US" dirty="0" smtClean="0"/>
              <a:t>      </a:t>
            </a:r>
            <a:r>
              <a:rPr lang="en-US" b="1" dirty="0" smtClean="0"/>
              <a:t>Microvilli</a:t>
            </a:r>
            <a:r>
              <a:rPr lang="en-US" dirty="0" smtClean="0"/>
              <a:t> (also termed a Brush Border) –core</a:t>
            </a:r>
          </a:p>
          <a:p>
            <a:pPr>
              <a:buNone/>
            </a:pPr>
            <a:r>
              <a:rPr lang="en-US" dirty="0" smtClean="0"/>
              <a:t>      made of microfilaments </a:t>
            </a:r>
          </a:p>
          <a:p>
            <a:pPr>
              <a:buNone/>
            </a:pPr>
            <a:r>
              <a:rPr lang="en-US" dirty="0" smtClean="0"/>
              <a:t>      </a:t>
            </a:r>
            <a:r>
              <a:rPr lang="en-US" b="1" dirty="0" smtClean="0"/>
              <a:t>Flagellum</a:t>
            </a:r>
            <a:r>
              <a:rPr lang="en-US" dirty="0" smtClean="0"/>
              <a:t> – cell appendage that propels a cell –   </a:t>
            </a:r>
          </a:p>
          <a:p>
            <a:pPr>
              <a:buNone/>
            </a:pPr>
            <a:r>
              <a:rPr lang="en-US" dirty="0" smtClean="0"/>
              <a:t>      core is made of microtubules</a:t>
            </a:r>
          </a:p>
          <a:p>
            <a:pPr>
              <a:buNone/>
            </a:pPr>
            <a:r>
              <a:rPr lang="en-US" dirty="0" smtClean="0"/>
              <a:t>      </a:t>
            </a:r>
            <a:r>
              <a:rPr lang="en-US" b="1" dirty="0" smtClean="0"/>
              <a:t>Cilium</a:t>
            </a:r>
            <a:r>
              <a:rPr lang="en-US" dirty="0" smtClean="0"/>
              <a:t>- cell appendage that moves material over</a:t>
            </a:r>
          </a:p>
          <a:p>
            <a:pPr>
              <a:buNone/>
            </a:pPr>
            <a:r>
              <a:rPr lang="en-US" dirty="0" smtClean="0"/>
              <a:t>       the top of a cell – core made of microtubules</a:t>
            </a:r>
          </a:p>
          <a:p>
            <a:endParaRPr lang="en-US" dirty="0"/>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4"/>
          <p:cNvSpPr>
            <a:spLocks noGrp="1" noChangeArrowheads="1"/>
          </p:cNvSpPr>
          <p:nvPr>
            <p:ph type="title"/>
          </p:nvPr>
        </p:nvSpPr>
        <p:spPr/>
        <p:txBody>
          <a:bodyPr/>
          <a:lstStyle/>
          <a:p>
            <a:r>
              <a:rPr lang="en-US" dirty="0"/>
              <a:t>Centrosome</a:t>
            </a:r>
          </a:p>
        </p:txBody>
      </p:sp>
      <p:sp>
        <p:nvSpPr>
          <p:cNvPr id="47109" name="Rectangle 5"/>
          <p:cNvSpPr>
            <a:spLocks noGrp="1" noChangeArrowheads="1"/>
          </p:cNvSpPr>
          <p:nvPr>
            <p:ph type="body" idx="1"/>
          </p:nvPr>
        </p:nvSpPr>
        <p:spPr/>
        <p:txBody>
          <a:bodyPr/>
          <a:lstStyle/>
          <a:p>
            <a:r>
              <a:rPr lang="en-US" dirty="0"/>
              <a:t>“Cell center” near nucleus</a:t>
            </a:r>
          </a:p>
          <a:p>
            <a:r>
              <a:rPr lang="en-US" dirty="0"/>
              <a:t>Generates microtubules; organizes mitotic spindle </a:t>
            </a:r>
          </a:p>
          <a:p>
            <a:r>
              <a:rPr lang="en-US" dirty="0"/>
              <a:t>Contains centrioles: Small tube formed by microtubules</a:t>
            </a:r>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2"/>
          <p:cNvSpPr>
            <a:spLocks noGrp="1" noChangeArrowheads="1"/>
          </p:cNvSpPr>
          <p:nvPr>
            <p:ph type="title"/>
          </p:nvPr>
        </p:nvSpPr>
        <p:spPr/>
        <p:txBody>
          <a:bodyPr/>
          <a:lstStyle/>
          <a:p>
            <a:r>
              <a:rPr lang="en-US" dirty="0"/>
              <a:t> </a:t>
            </a:r>
          </a:p>
        </p:txBody>
      </p:sp>
      <p:sp>
        <p:nvSpPr>
          <p:cNvPr id="307203" name="Rectangle 3"/>
          <p:cNvSpPr>
            <a:spLocks noGrp="1" noChangeArrowheads="1"/>
          </p:cNvSpPr>
          <p:nvPr>
            <p:ph type="body" idx="1"/>
          </p:nvPr>
        </p:nvSpPr>
        <p:spPr>
          <a:xfrm>
            <a:off x="228600" y="1171575"/>
            <a:ext cx="8534400" cy="5305425"/>
          </a:xfrm>
        </p:spPr>
        <p:txBody>
          <a:bodyPr/>
          <a:lstStyle/>
          <a:p>
            <a:pPr>
              <a:buFontTx/>
              <a:buNone/>
            </a:pPr>
            <a:r>
              <a:rPr lang="en-US" b="1" dirty="0"/>
              <a:t>Centrosomes and Centrioles</a:t>
            </a:r>
            <a:endParaRPr lang="en-US" sz="2800" dirty="0"/>
          </a:p>
          <a:p>
            <a:r>
              <a:rPr lang="en-US" dirty="0"/>
              <a:t>In many cells, microtubules grow out from a </a:t>
            </a:r>
            <a:r>
              <a:rPr lang="en-US" b="1" dirty="0"/>
              <a:t>centrosome </a:t>
            </a:r>
            <a:r>
              <a:rPr lang="en-US" dirty="0"/>
              <a:t>near the nucleus</a:t>
            </a:r>
          </a:p>
          <a:p>
            <a:r>
              <a:rPr lang="en-US" dirty="0"/>
              <a:t>The centrosome is a “microtubule-organizing center”</a:t>
            </a:r>
          </a:p>
          <a:p>
            <a:pPr>
              <a:lnSpc>
                <a:spcPct val="96000"/>
              </a:lnSpc>
              <a:spcBef>
                <a:spcPts val="600"/>
              </a:spcBef>
            </a:pPr>
            <a:r>
              <a:rPr lang="en-US" dirty="0"/>
              <a:t>In animal cells, the centrosome has a pair of </a:t>
            </a:r>
            <a:r>
              <a:rPr lang="en-US" b="1" dirty="0"/>
              <a:t>centrioles</a:t>
            </a:r>
            <a:r>
              <a:rPr lang="en-US" dirty="0"/>
              <a:t>, each with nine triplets of microtubules arranged in a ring</a:t>
            </a:r>
            <a:endParaRPr lang="en-US" dirty="0">
              <a:latin typeface="Times" pitchFamily="18" charset="0"/>
            </a:endParaRPr>
          </a:p>
          <a:p>
            <a:endParaRPr lang="en-US" dirty="0"/>
          </a:p>
        </p:txBody>
      </p:sp>
      <p:sp>
        <p:nvSpPr>
          <p:cNvPr id="307205" name="Line 5"/>
          <p:cNvSpPr>
            <a:spLocks noChangeShapeType="1"/>
          </p:cNvSpPr>
          <p:nvPr/>
        </p:nvSpPr>
        <p:spPr bwMode="auto">
          <a:xfrm>
            <a:off x="304800" y="6629400"/>
            <a:ext cx="8534400" cy="0"/>
          </a:xfrm>
          <a:prstGeom prst="line">
            <a:avLst/>
          </a:prstGeom>
          <a:noFill/>
          <a:ln w="25400">
            <a:solidFill>
              <a:schemeClr val="hlink"/>
            </a:solidFill>
            <a:round/>
            <a:headEnd/>
            <a:tailEnd/>
          </a:ln>
          <a:effectLst/>
        </p:spPr>
        <p:txBody>
          <a:bodyPr wrap="none" anchor="ctr"/>
          <a:lstStyle/>
          <a:p>
            <a:endParaRPr lang="en-US" dirty="0"/>
          </a:p>
        </p:txBody>
      </p:sp>
      <p:sp>
        <p:nvSpPr>
          <p:cNvPr id="307206" name="Line 6"/>
          <p:cNvSpPr>
            <a:spLocks noChangeShapeType="1"/>
          </p:cNvSpPr>
          <p:nvPr/>
        </p:nvSpPr>
        <p:spPr bwMode="auto">
          <a:xfrm>
            <a:off x="304800" y="990600"/>
            <a:ext cx="8534400" cy="0"/>
          </a:xfrm>
          <a:prstGeom prst="line">
            <a:avLst/>
          </a:prstGeom>
          <a:noFill/>
          <a:ln w="50800">
            <a:solidFill>
              <a:schemeClr val="hlink"/>
            </a:solidFill>
            <a:round/>
            <a:headEnd/>
            <a:tailEnd/>
          </a:ln>
          <a:effectLst/>
        </p:spPr>
        <p:txBody>
          <a:bodyPr wrap="none" anchor="ctr"/>
          <a:lstStyle/>
          <a:p>
            <a:endParaRPr lang="en-US" dirty="0"/>
          </a:p>
        </p:txBody>
      </p:sp>
      <p:sp>
        <p:nvSpPr>
          <p:cNvPr id="307207" name="Text Box 7"/>
          <p:cNvSpPr txBox="1">
            <a:spLocks noChangeArrowheads="1"/>
          </p:cNvSpPr>
          <p:nvPr/>
        </p:nvSpPr>
        <p:spPr bwMode="auto">
          <a:xfrm>
            <a:off x="217488" y="6597650"/>
            <a:ext cx="5486400" cy="260350"/>
          </a:xfrm>
          <a:prstGeom prst="rect">
            <a:avLst/>
          </a:prstGeom>
          <a:noFill/>
          <a:ln w="9525">
            <a:noFill/>
            <a:miter lim="800000"/>
            <a:headEnd/>
            <a:tailEnd/>
          </a:ln>
          <a:effectLst/>
        </p:spPr>
        <p:txBody>
          <a:bodyPr lIns="91429" tIns="45714" rIns="91429" bIns="45714" anchor="b">
            <a:spAutoFit/>
          </a:bodyPr>
          <a:lstStyle/>
          <a:p>
            <a:pPr algn="l"/>
            <a:r>
              <a:rPr kumimoji="0" lang="en-US" sz="1100" dirty="0">
                <a:solidFill>
                  <a:srgbClr val="000000"/>
                </a:solidFill>
                <a:latin typeface="Times New Roman" pitchFamily="18" charset="0"/>
              </a:rPr>
              <a:t>Copyright © 2008 Pearson Education, Inc., publishing as Pearson Benjamin Cummings</a:t>
            </a:r>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9720" name="Picture 8" descr="06_22CentrosomeStructure-U"/>
          <p:cNvPicPr>
            <a:picLocks noChangeAspect="1" noChangeArrowheads="1"/>
          </p:cNvPicPr>
          <p:nvPr/>
        </p:nvPicPr>
        <p:blipFill>
          <a:blip r:embed="rId3" cstate="print"/>
          <a:srcRect/>
          <a:stretch>
            <a:fillRect/>
          </a:stretch>
        </p:blipFill>
        <p:spPr bwMode="auto">
          <a:xfrm>
            <a:off x="1482725" y="139700"/>
            <a:ext cx="6176963" cy="6578600"/>
          </a:xfrm>
          <a:prstGeom prst="rect">
            <a:avLst/>
          </a:prstGeom>
          <a:noFill/>
        </p:spPr>
      </p:pic>
      <p:sp>
        <p:nvSpPr>
          <p:cNvPr id="499721" name="Rectangle 9"/>
          <p:cNvSpPr>
            <a:spLocks noChangeArrowheads="1"/>
          </p:cNvSpPr>
          <p:nvPr/>
        </p:nvSpPr>
        <p:spPr bwMode="auto">
          <a:xfrm>
            <a:off x="152400" y="0"/>
            <a:ext cx="1981200" cy="304800"/>
          </a:xfrm>
          <a:prstGeom prst="rect">
            <a:avLst/>
          </a:prstGeom>
          <a:noFill/>
          <a:ln w="3175">
            <a:noFill/>
            <a:miter lim="800000"/>
            <a:headEnd/>
            <a:tailEnd/>
          </a:ln>
        </p:spPr>
        <p:txBody>
          <a:bodyPr/>
          <a:lstStyle/>
          <a:p>
            <a:pPr marL="450850" indent="-450850" algn="l" eaLnBrk="1" hangingPunct="1">
              <a:lnSpc>
                <a:spcPct val="90000"/>
              </a:lnSpc>
            </a:pPr>
            <a:r>
              <a:rPr kumimoji="0" lang="en-US" sz="1200" dirty="0">
                <a:cs typeface="Arial" charset="0"/>
              </a:rPr>
              <a:t>Fig. 6-22</a:t>
            </a:r>
            <a:endParaRPr kumimoji="0" lang="en-US" sz="1500" b="1" dirty="0">
              <a:solidFill>
                <a:schemeClr val="bg1"/>
              </a:solidFill>
              <a:cs typeface="Arial" charset="0"/>
            </a:endParaRPr>
          </a:p>
        </p:txBody>
      </p:sp>
      <p:sp>
        <p:nvSpPr>
          <p:cNvPr id="499722" name="Text Box 10"/>
          <p:cNvSpPr txBox="1">
            <a:spLocks noChangeArrowheads="1"/>
          </p:cNvSpPr>
          <p:nvPr/>
        </p:nvSpPr>
        <p:spPr bwMode="auto">
          <a:xfrm>
            <a:off x="2736850" y="123825"/>
            <a:ext cx="1373188" cy="274638"/>
          </a:xfrm>
          <a:prstGeom prst="rect">
            <a:avLst/>
          </a:prstGeom>
          <a:noFill/>
          <a:ln w="9525">
            <a:noFill/>
            <a:miter lim="800000"/>
            <a:headEnd/>
            <a:tailEnd/>
          </a:ln>
          <a:effectLst/>
        </p:spPr>
        <p:txBody>
          <a:bodyPr lIns="0" tIns="0" rIns="0" bIns="0">
            <a:spAutoFit/>
          </a:bodyPr>
          <a:lstStyle/>
          <a:p>
            <a:pPr algn="l"/>
            <a:r>
              <a:rPr kumimoji="0" lang="en-US" sz="1800" b="1" dirty="0"/>
              <a:t>Centrosome</a:t>
            </a:r>
            <a:endParaRPr kumimoji="0" lang="en-US" sz="1800" b="1" dirty="0">
              <a:latin typeface="Times" pitchFamily="18" charset="0"/>
            </a:endParaRPr>
          </a:p>
        </p:txBody>
      </p:sp>
      <p:sp>
        <p:nvSpPr>
          <p:cNvPr id="499723" name="Text Box 11"/>
          <p:cNvSpPr txBox="1">
            <a:spLocks noChangeArrowheads="1"/>
          </p:cNvSpPr>
          <p:nvPr/>
        </p:nvSpPr>
        <p:spPr bwMode="auto">
          <a:xfrm>
            <a:off x="5243513" y="1474788"/>
            <a:ext cx="1373187" cy="274637"/>
          </a:xfrm>
          <a:prstGeom prst="rect">
            <a:avLst/>
          </a:prstGeom>
          <a:noFill/>
          <a:ln w="9525">
            <a:noFill/>
            <a:miter lim="800000"/>
            <a:headEnd/>
            <a:tailEnd/>
          </a:ln>
          <a:effectLst/>
        </p:spPr>
        <p:txBody>
          <a:bodyPr lIns="0" tIns="0" rIns="0" bIns="0">
            <a:spAutoFit/>
          </a:bodyPr>
          <a:lstStyle/>
          <a:p>
            <a:pPr algn="l"/>
            <a:r>
              <a:rPr kumimoji="0" lang="en-US" sz="1800" b="1" dirty="0"/>
              <a:t>Microtubule</a:t>
            </a:r>
            <a:endParaRPr kumimoji="0" lang="en-US" sz="1800" b="1" dirty="0">
              <a:latin typeface="Times" pitchFamily="18" charset="0"/>
            </a:endParaRPr>
          </a:p>
        </p:txBody>
      </p:sp>
      <p:sp>
        <p:nvSpPr>
          <p:cNvPr id="499724" name="Text Box 12"/>
          <p:cNvSpPr txBox="1">
            <a:spLocks noChangeArrowheads="1"/>
          </p:cNvSpPr>
          <p:nvPr/>
        </p:nvSpPr>
        <p:spPr bwMode="auto">
          <a:xfrm>
            <a:off x="2817813" y="2197100"/>
            <a:ext cx="1373187" cy="274638"/>
          </a:xfrm>
          <a:prstGeom prst="rect">
            <a:avLst/>
          </a:prstGeom>
          <a:noFill/>
          <a:ln w="9525">
            <a:noFill/>
            <a:miter lim="800000"/>
            <a:headEnd/>
            <a:tailEnd/>
          </a:ln>
          <a:effectLst/>
        </p:spPr>
        <p:txBody>
          <a:bodyPr lIns="0" tIns="0" rIns="0" bIns="0">
            <a:spAutoFit/>
          </a:bodyPr>
          <a:lstStyle/>
          <a:p>
            <a:pPr algn="l"/>
            <a:r>
              <a:rPr kumimoji="0" lang="en-US" sz="1800" b="1" dirty="0"/>
              <a:t>Centrioles</a:t>
            </a:r>
            <a:endParaRPr kumimoji="0" lang="en-US" sz="1800" b="1" dirty="0">
              <a:latin typeface="Times" pitchFamily="18" charset="0"/>
            </a:endParaRPr>
          </a:p>
        </p:txBody>
      </p:sp>
      <p:sp>
        <p:nvSpPr>
          <p:cNvPr id="499725" name="Text Box 13"/>
          <p:cNvSpPr txBox="1">
            <a:spLocks noChangeArrowheads="1"/>
          </p:cNvSpPr>
          <p:nvPr/>
        </p:nvSpPr>
        <p:spPr bwMode="auto">
          <a:xfrm>
            <a:off x="6053138" y="2559050"/>
            <a:ext cx="954087" cy="274638"/>
          </a:xfrm>
          <a:prstGeom prst="rect">
            <a:avLst/>
          </a:prstGeom>
          <a:noFill/>
          <a:ln w="9525">
            <a:noFill/>
            <a:miter lim="800000"/>
            <a:headEnd/>
            <a:tailEnd/>
          </a:ln>
          <a:effectLst/>
        </p:spPr>
        <p:txBody>
          <a:bodyPr lIns="0" tIns="0" rIns="0" bIns="0">
            <a:spAutoFit/>
          </a:bodyPr>
          <a:lstStyle/>
          <a:p>
            <a:pPr algn="l"/>
            <a:r>
              <a:rPr kumimoji="0" lang="en-US" sz="1800" b="1" dirty="0"/>
              <a:t>0.25 µm</a:t>
            </a:r>
            <a:endParaRPr kumimoji="0" lang="en-US" sz="1800" b="1" dirty="0">
              <a:latin typeface="Times" pitchFamily="18" charset="0"/>
            </a:endParaRPr>
          </a:p>
        </p:txBody>
      </p:sp>
      <p:sp>
        <p:nvSpPr>
          <p:cNvPr id="499726" name="Line 14"/>
          <p:cNvSpPr>
            <a:spLocks noChangeShapeType="1"/>
          </p:cNvSpPr>
          <p:nvPr/>
        </p:nvSpPr>
        <p:spPr bwMode="auto">
          <a:xfrm>
            <a:off x="5856288" y="2865438"/>
            <a:ext cx="1238250" cy="0"/>
          </a:xfrm>
          <a:prstGeom prst="line">
            <a:avLst/>
          </a:prstGeom>
          <a:noFill/>
          <a:ln w="25400">
            <a:solidFill>
              <a:schemeClr val="tx1"/>
            </a:solidFill>
            <a:round/>
            <a:headEnd/>
            <a:tailEnd/>
          </a:ln>
          <a:effectLst/>
        </p:spPr>
        <p:txBody>
          <a:bodyPr wrap="none" anchor="ctr"/>
          <a:lstStyle/>
          <a:p>
            <a:endParaRPr lang="en-US" dirty="0"/>
          </a:p>
        </p:txBody>
      </p:sp>
      <p:sp>
        <p:nvSpPr>
          <p:cNvPr id="499727" name="Line 15"/>
          <p:cNvSpPr>
            <a:spLocks noChangeShapeType="1"/>
          </p:cNvSpPr>
          <p:nvPr/>
        </p:nvSpPr>
        <p:spPr bwMode="auto">
          <a:xfrm>
            <a:off x="5856288" y="2789238"/>
            <a:ext cx="0" cy="158750"/>
          </a:xfrm>
          <a:prstGeom prst="line">
            <a:avLst/>
          </a:prstGeom>
          <a:noFill/>
          <a:ln w="25400">
            <a:solidFill>
              <a:schemeClr val="tx1"/>
            </a:solidFill>
            <a:round/>
            <a:headEnd/>
            <a:tailEnd/>
          </a:ln>
          <a:effectLst/>
        </p:spPr>
        <p:txBody>
          <a:bodyPr wrap="none" anchor="ctr"/>
          <a:lstStyle/>
          <a:p>
            <a:endParaRPr lang="en-US" dirty="0"/>
          </a:p>
        </p:txBody>
      </p:sp>
      <p:sp>
        <p:nvSpPr>
          <p:cNvPr id="499728" name="Line 16"/>
          <p:cNvSpPr>
            <a:spLocks noChangeShapeType="1"/>
          </p:cNvSpPr>
          <p:nvPr/>
        </p:nvSpPr>
        <p:spPr bwMode="auto">
          <a:xfrm>
            <a:off x="7091363" y="2789238"/>
            <a:ext cx="0" cy="158750"/>
          </a:xfrm>
          <a:prstGeom prst="line">
            <a:avLst/>
          </a:prstGeom>
          <a:noFill/>
          <a:ln w="25400">
            <a:solidFill>
              <a:schemeClr val="tx1"/>
            </a:solidFill>
            <a:round/>
            <a:headEnd/>
            <a:tailEnd/>
          </a:ln>
          <a:effectLst/>
        </p:spPr>
        <p:txBody>
          <a:bodyPr wrap="none" anchor="ctr"/>
          <a:lstStyle/>
          <a:p>
            <a:endParaRPr lang="en-US" dirty="0"/>
          </a:p>
        </p:txBody>
      </p:sp>
      <p:sp>
        <p:nvSpPr>
          <p:cNvPr id="499729" name="Text Box 17"/>
          <p:cNvSpPr txBox="1">
            <a:spLocks noChangeArrowheads="1"/>
          </p:cNvSpPr>
          <p:nvPr/>
        </p:nvSpPr>
        <p:spPr bwMode="auto">
          <a:xfrm>
            <a:off x="1522413" y="6088063"/>
            <a:ext cx="2441575" cy="495300"/>
          </a:xfrm>
          <a:prstGeom prst="rect">
            <a:avLst/>
          </a:prstGeom>
          <a:noFill/>
          <a:ln w="9525">
            <a:noFill/>
            <a:miter lim="800000"/>
            <a:headEnd/>
            <a:tailEnd/>
          </a:ln>
          <a:effectLst/>
        </p:spPr>
        <p:txBody>
          <a:bodyPr lIns="0" tIns="0" rIns="0" bIns="0">
            <a:spAutoFit/>
          </a:bodyPr>
          <a:lstStyle/>
          <a:p>
            <a:pPr algn="l">
              <a:lnSpc>
                <a:spcPct val="90000"/>
              </a:lnSpc>
            </a:pPr>
            <a:r>
              <a:rPr kumimoji="0" lang="en-US" sz="1800" b="1" dirty="0"/>
              <a:t>Longitudinal section of one centriole</a:t>
            </a:r>
            <a:endParaRPr kumimoji="0" lang="en-US" sz="1800" b="1" dirty="0">
              <a:latin typeface="Times" pitchFamily="18" charset="0"/>
            </a:endParaRPr>
          </a:p>
        </p:txBody>
      </p:sp>
      <p:sp>
        <p:nvSpPr>
          <p:cNvPr id="499730" name="Text Box 18"/>
          <p:cNvSpPr txBox="1">
            <a:spLocks noChangeArrowheads="1"/>
          </p:cNvSpPr>
          <p:nvPr/>
        </p:nvSpPr>
        <p:spPr bwMode="auto">
          <a:xfrm>
            <a:off x="3895725" y="6070600"/>
            <a:ext cx="1566863" cy="274638"/>
          </a:xfrm>
          <a:prstGeom prst="rect">
            <a:avLst/>
          </a:prstGeom>
          <a:noFill/>
          <a:ln w="9525">
            <a:noFill/>
            <a:miter lim="800000"/>
            <a:headEnd/>
            <a:tailEnd/>
          </a:ln>
          <a:effectLst/>
        </p:spPr>
        <p:txBody>
          <a:bodyPr lIns="0" tIns="0" rIns="0" bIns="0">
            <a:spAutoFit/>
          </a:bodyPr>
          <a:lstStyle/>
          <a:p>
            <a:pPr algn="l"/>
            <a:r>
              <a:rPr kumimoji="0" lang="en-US" sz="1800" b="1" dirty="0"/>
              <a:t>Microtubules</a:t>
            </a:r>
            <a:endParaRPr kumimoji="0" lang="en-US" sz="1800" b="1" dirty="0">
              <a:latin typeface="Times" pitchFamily="18" charset="0"/>
            </a:endParaRPr>
          </a:p>
        </p:txBody>
      </p:sp>
      <p:sp>
        <p:nvSpPr>
          <p:cNvPr id="499731" name="Text Box 19"/>
          <p:cNvSpPr txBox="1">
            <a:spLocks noChangeArrowheads="1"/>
          </p:cNvSpPr>
          <p:nvPr/>
        </p:nvSpPr>
        <p:spPr bwMode="auto">
          <a:xfrm>
            <a:off x="5462588" y="6088063"/>
            <a:ext cx="2441575" cy="495300"/>
          </a:xfrm>
          <a:prstGeom prst="rect">
            <a:avLst/>
          </a:prstGeom>
          <a:noFill/>
          <a:ln w="9525">
            <a:noFill/>
            <a:miter lim="800000"/>
            <a:headEnd/>
            <a:tailEnd/>
          </a:ln>
          <a:effectLst/>
        </p:spPr>
        <p:txBody>
          <a:bodyPr lIns="0" tIns="0" rIns="0" bIns="0">
            <a:spAutoFit/>
          </a:bodyPr>
          <a:lstStyle/>
          <a:p>
            <a:pPr algn="l">
              <a:lnSpc>
                <a:spcPct val="90000"/>
              </a:lnSpc>
            </a:pPr>
            <a:r>
              <a:rPr kumimoji="0" lang="en-US" sz="1800" b="1" dirty="0"/>
              <a:t>Cross section</a:t>
            </a:r>
          </a:p>
          <a:p>
            <a:pPr algn="l">
              <a:lnSpc>
                <a:spcPct val="90000"/>
              </a:lnSpc>
            </a:pPr>
            <a:r>
              <a:rPr kumimoji="0" lang="en-US" sz="1800" b="1" dirty="0"/>
              <a:t>of the other centriole</a:t>
            </a:r>
            <a:endParaRPr kumimoji="0" lang="en-US" sz="1800" b="1" dirty="0">
              <a:latin typeface="Times" pitchFamily="18" charset="0"/>
            </a:endParaRPr>
          </a:p>
        </p:txBody>
      </p:sp>
      <p:sp>
        <p:nvSpPr>
          <p:cNvPr id="499732" name="AutoShape 20"/>
          <p:cNvSpPr>
            <a:spLocks/>
          </p:cNvSpPr>
          <p:nvPr/>
        </p:nvSpPr>
        <p:spPr bwMode="auto">
          <a:xfrm rot="-5400000">
            <a:off x="3309938" y="-1041400"/>
            <a:ext cx="185737" cy="3046413"/>
          </a:xfrm>
          <a:prstGeom prst="rightBrace">
            <a:avLst>
              <a:gd name="adj1" fmla="val 136681"/>
              <a:gd name="adj2" fmla="val 50000"/>
            </a:avLst>
          </a:prstGeom>
          <a:noFill/>
          <a:ln w="25400">
            <a:solidFill>
              <a:schemeClr val="tx1"/>
            </a:solidFill>
            <a:round/>
            <a:headEnd/>
            <a:tailEnd/>
          </a:ln>
          <a:effectLst/>
        </p:spPr>
        <p:txBody>
          <a:bodyPr wrap="none" anchor="ctr"/>
          <a:lstStyle/>
          <a:p>
            <a:endParaRPr lang="en-US" dirty="0"/>
          </a:p>
        </p:txBody>
      </p:sp>
      <p:sp>
        <p:nvSpPr>
          <p:cNvPr id="499733" name="Line 21"/>
          <p:cNvSpPr>
            <a:spLocks noChangeShapeType="1"/>
          </p:cNvSpPr>
          <p:nvPr/>
        </p:nvSpPr>
        <p:spPr bwMode="auto">
          <a:xfrm>
            <a:off x="4808538" y="1506538"/>
            <a:ext cx="385762" cy="96837"/>
          </a:xfrm>
          <a:prstGeom prst="line">
            <a:avLst/>
          </a:prstGeom>
          <a:noFill/>
          <a:ln w="25400">
            <a:solidFill>
              <a:schemeClr val="tx1"/>
            </a:solidFill>
            <a:round/>
            <a:headEnd/>
            <a:tailEnd/>
          </a:ln>
          <a:effectLst/>
        </p:spPr>
        <p:txBody>
          <a:bodyPr wrap="none" anchor="ctr"/>
          <a:lstStyle/>
          <a:p>
            <a:endParaRPr lang="en-US" dirty="0"/>
          </a:p>
        </p:txBody>
      </p:sp>
      <p:sp>
        <p:nvSpPr>
          <p:cNvPr id="499734" name="Line 22"/>
          <p:cNvSpPr>
            <a:spLocks noChangeShapeType="1"/>
          </p:cNvSpPr>
          <p:nvPr/>
        </p:nvSpPr>
        <p:spPr bwMode="auto">
          <a:xfrm>
            <a:off x="4956175" y="4262438"/>
            <a:ext cx="804863" cy="1836737"/>
          </a:xfrm>
          <a:prstGeom prst="line">
            <a:avLst/>
          </a:prstGeom>
          <a:noFill/>
          <a:ln w="25400">
            <a:solidFill>
              <a:schemeClr val="tx1"/>
            </a:solidFill>
            <a:round/>
            <a:headEnd/>
            <a:tailEnd/>
          </a:ln>
          <a:effectLst/>
        </p:spPr>
        <p:txBody>
          <a:bodyPr wrap="none" anchor="ctr"/>
          <a:lstStyle/>
          <a:p>
            <a:endParaRPr lang="en-US" dirty="0"/>
          </a:p>
        </p:txBody>
      </p:sp>
      <p:sp>
        <p:nvSpPr>
          <p:cNvPr id="499735" name="Line 23"/>
          <p:cNvSpPr>
            <a:spLocks noChangeShapeType="1"/>
          </p:cNvSpPr>
          <p:nvPr/>
        </p:nvSpPr>
        <p:spPr bwMode="auto">
          <a:xfrm flipH="1">
            <a:off x="2338388" y="4173538"/>
            <a:ext cx="236537" cy="1912937"/>
          </a:xfrm>
          <a:prstGeom prst="line">
            <a:avLst/>
          </a:prstGeom>
          <a:noFill/>
          <a:ln w="25400">
            <a:solidFill>
              <a:schemeClr val="tx1"/>
            </a:solidFill>
            <a:round/>
            <a:headEnd/>
            <a:tailEnd/>
          </a:ln>
          <a:effectLst/>
        </p:spPr>
        <p:txBody>
          <a:bodyPr wrap="none" anchor="ctr"/>
          <a:lstStyle/>
          <a:p>
            <a:endParaRPr lang="en-US" dirty="0"/>
          </a:p>
        </p:txBody>
      </p:sp>
      <p:sp>
        <p:nvSpPr>
          <p:cNvPr id="499736" name="Line 24"/>
          <p:cNvSpPr>
            <a:spLocks noChangeShapeType="1"/>
          </p:cNvSpPr>
          <p:nvPr/>
        </p:nvSpPr>
        <p:spPr bwMode="auto">
          <a:xfrm flipH="1" flipV="1">
            <a:off x="2884488" y="5260975"/>
            <a:ext cx="1684337" cy="827088"/>
          </a:xfrm>
          <a:prstGeom prst="line">
            <a:avLst/>
          </a:prstGeom>
          <a:noFill/>
          <a:ln w="25400">
            <a:solidFill>
              <a:schemeClr val="tx1"/>
            </a:solidFill>
            <a:round/>
            <a:headEnd/>
            <a:tailEnd/>
          </a:ln>
          <a:effectLst/>
        </p:spPr>
        <p:txBody>
          <a:bodyPr wrap="none" anchor="ctr"/>
          <a:lstStyle/>
          <a:p>
            <a:endParaRPr lang="en-US" dirty="0"/>
          </a:p>
        </p:txBody>
      </p:sp>
      <p:sp>
        <p:nvSpPr>
          <p:cNvPr id="499737" name="Line 25"/>
          <p:cNvSpPr>
            <a:spLocks noChangeShapeType="1"/>
          </p:cNvSpPr>
          <p:nvPr/>
        </p:nvSpPr>
        <p:spPr bwMode="auto">
          <a:xfrm flipH="1" flipV="1">
            <a:off x="2667000" y="5480050"/>
            <a:ext cx="1908175" cy="609600"/>
          </a:xfrm>
          <a:prstGeom prst="line">
            <a:avLst/>
          </a:prstGeom>
          <a:noFill/>
          <a:ln w="25400">
            <a:solidFill>
              <a:schemeClr val="tx1"/>
            </a:solidFill>
            <a:round/>
            <a:headEnd/>
            <a:tailEnd/>
          </a:ln>
          <a:effectLst/>
        </p:spPr>
        <p:txBody>
          <a:bodyPr wrap="none" anchor="ctr"/>
          <a:lstStyle/>
          <a:p>
            <a:endParaRPr lang="en-US" dirty="0"/>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Rectangle 4"/>
          <p:cNvSpPr>
            <a:spLocks noGrp="1" noChangeArrowheads="1"/>
          </p:cNvSpPr>
          <p:nvPr>
            <p:ph type="title"/>
          </p:nvPr>
        </p:nvSpPr>
        <p:spPr/>
        <p:txBody>
          <a:bodyPr/>
          <a:lstStyle/>
          <a:p>
            <a:r>
              <a:rPr lang="en-US" dirty="0"/>
              <a:t>Cellular Extensions</a:t>
            </a:r>
          </a:p>
        </p:txBody>
      </p:sp>
      <p:sp>
        <p:nvSpPr>
          <p:cNvPr id="54277" name="Rectangle 5"/>
          <p:cNvSpPr>
            <a:spLocks noGrp="1" noChangeArrowheads="1"/>
          </p:cNvSpPr>
          <p:nvPr>
            <p:ph type="body" idx="1"/>
          </p:nvPr>
        </p:nvSpPr>
        <p:spPr/>
        <p:txBody>
          <a:bodyPr/>
          <a:lstStyle/>
          <a:p>
            <a:r>
              <a:rPr lang="en-US" dirty="0"/>
              <a:t>Microvilli</a:t>
            </a:r>
          </a:p>
          <a:p>
            <a:pPr lvl="1"/>
            <a:r>
              <a:rPr lang="en-US" dirty="0"/>
              <a:t>Fingerlike extensions of plasma membrane</a:t>
            </a:r>
          </a:p>
          <a:p>
            <a:pPr lvl="1"/>
            <a:r>
              <a:rPr lang="en-US" dirty="0"/>
              <a:t>Increase surface area for absorption</a:t>
            </a:r>
          </a:p>
          <a:p>
            <a:pPr lvl="1"/>
            <a:r>
              <a:rPr lang="en-US" dirty="0"/>
              <a:t>Core of actin filaments for stiffening </a:t>
            </a:r>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5" name="Rectangle 5"/>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dirty="0">
                <a:latin typeface="Arial" charset="0"/>
              </a:rPr>
              <a:t>Figure 3.28</a:t>
            </a:r>
          </a:p>
        </p:txBody>
      </p:sp>
      <p:pic>
        <p:nvPicPr>
          <p:cNvPr id="56327" name="Picture 7" descr="figure_03_28"/>
          <p:cNvPicPr>
            <a:picLocks noChangeAspect="1" noChangeArrowheads="1"/>
          </p:cNvPicPr>
          <p:nvPr/>
        </p:nvPicPr>
        <p:blipFill>
          <a:blip r:embed="rId2" cstate="print"/>
          <a:srcRect/>
          <a:stretch>
            <a:fillRect/>
          </a:stretch>
        </p:blipFill>
        <p:spPr bwMode="auto">
          <a:xfrm>
            <a:off x="455613" y="1008063"/>
            <a:ext cx="8231187" cy="4819650"/>
          </a:xfrm>
          <a:prstGeom prst="rect">
            <a:avLst/>
          </a:prstGeom>
          <a:noFill/>
        </p:spPr>
      </p:pic>
      <p:sp>
        <p:nvSpPr>
          <p:cNvPr id="56328" name="Line 8"/>
          <p:cNvSpPr>
            <a:spLocks noChangeShapeType="1"/>
          </p:cNvSpPr>
          <p:nvPr/>
        </p:nvSpPr>
        <p:spPr bwMode="auto">
          <a:xfrm flipH="1">
            <a:off x="5584825" y="2311400"/>
            <a:ext cx="1701800" cy="1588"/>
          </a:xfrm>
          <a:prstGeom prst="line">
            <a:avLst/>
          </a:prstGeom>
          <a:noFill/>
          <a:ln w="57150">
            <a:solidFill>
              <a:srgbClr val="FFFFFF"/>
            </a:solidFill>
            <a:round/>
            <a:headEnd/>
            <a:tailEnd/>
          </a:ln>
        </p:spPr>
        <p:txBody>
          <a:bodyPr/>
          <a:lstStyle/>
          <a:p>
            <a:endParaRPr lang="en-US" dirty="0"/>
          </a:p>
        </p:txBody>
      </p:sp>
      <p:sp>
        <p:nvSpPr>
          <p:cNvPr id="56329" name="Line 9"/>
          <p:cNvSpPr>
            <a:spLocks noChangeShapeType="1"/>
          </p:cNvSpPr>
          <p:nvPr/>
        </p:nvSpPr>
        <p:spPr bwMode="auto">
          <a:xfrm flipH="1">
            <a:off x="5584825" y="2311400"/>
            <a:ext cx="1701800" cy="1588"/>
          </a:xfrm>
          <a:prstGeom prst="line">
            <a:avLst/>
          </a:prstGeom>
          <a:noFill/>
          <a:ln w="25400">
            <a:solidFill>
              <a:srgbClr val="231F20"/>
            </a:solidFill>
            <a:round/>
            <a:headEnd/>
            <a:tailEnd/>
          </a:ln>
        </p:spPr>
        <p:txBody>
          <a:bodyPr/>
          <a:lstStyle/>
          <a:p>
            <a:endParaRPr lang="en-US" dirty="0"/>
          </a:p>
        </p:txBody>
      </p:sp>
      <p:sp>
        <p:nvSpPr>
          <p:cNvPr id="56330" name="Line 10"/>
          <p:cNvSpPr>
            <a:spLocks noChangeShapeType="1"/>
          </p:cNvSpPr>
          <p:nvPr/>
        </p:nvSpPr>
        <p:spPr bwMode="auto">
          <a:xfrm flipH="1">
            <a:off x="5994400" y="4268788"/>
            <a:ext cx="1292225" cy="1587"/>
          </a:xfrm>
          <a:prstGeom prst="line">
            <a:avLst/>
          </a:prstGeom>
          <a:noFill/>
          <a:ln w="57150">
            <a:solidFill>
              <a:srgbClr val="FFFFFF"/>
            </a:solidFill>
            <a:round/>
            <a:headEnd/>
            <a:tailEnd/>
          </a:ln>
        </p:spPr>
        <p:txBody>
          <a:bodyPr/>
          <a:lstStyle/>
          <a:p>
            <a:endParaRPr lang="en-US" dirty="0"/>
          </a:p>
        </p:txBody>
      </p:sp>
      <p:sp>
        <p:nvSpPr>
          <p:cNvPr id="56331" name="Line 11"/>
          <p:cNvSpPr>
            <a:spLocks noChangeShapeType="1"/>
          </p:cNvSpPr>
          <p:nvPr/>
        </p:nvSpPr>
        <p:spPr bwMode="auto">
          <a:xfrm flipH="1">
            <a:off x="5994400" y="4268788"/>
            <a:ext cx="1292225" cy="1587"/>
          </a:xfrm>
          <a:prstGeom prst="line">
            <a:avLst/>
          </a:prstGeom>
          <a:noFill/>
          <a:ln w="25400">
            <a:solidFill>
              <a:srgbClr val="231F20"/>
            </a:solidFill>
            <a:round/>
            <a:headEnd/>
            <a:tailEnd/>
          </a:ln>
        </p:spPr>
        <p:txBody>
          <a:bodyPr/>
          <a:lstStyle/>
          <a:p>
            <a:endParaRPr lang="en-US" dirty="0"/>
          </a:p>
        </p:txBody>
      </p:sp>
      <p:sp>
        <p:nvSpPr>
          <p:cNvPr id="56332" name="Line 12"/>
          <p:cNvSpPr>
            <a:spLocks noChangeShapeType="1"/>
          </p:cNvSpPr>
          <p:nvPr/>
        </p:nvSpPr>
        <p:spPr bwMode="auto">
          <a:xfrm flipH="1">
            <a:off x="5943600" y="5408613"/>
            <a:ext cx="1343025" cy="1587"/>
          </a:xfrm>
          <a:prstGeom prst="line">
            <a:avLst/>
          </a:prstGeom>
          <a:noFill/>
          <a:ln w="57150">
            <a:solidFill>
              <a:srgbClr val="FFFFFF"/>
            </a:solidFill>
            <a:round/>
            <a:headEnd/>
            <a:tailEnd/>
          </a:ln>
        </p:spPr>
        <p:txBody>
          <a:bodyPr/>
          <a:lstStyle/>
          <a:p>
            <a:endParaRPr lang="en-US" dirty="0"/>
          </a:p>
        </p:txBody>
      </p:sp>
      <p:sp>
        <p:nvSpPr>
          <p:cNvPr id="56333" name="Line 13"/>
          <p:cNvSpPr>
            <a:spLocks noChangeShapeType="1"/>
          </p:cNvSpPr>
          <p:nvPr/>
        </p:nvSpPr>
        <p:spPr bwMode="auto">
          <a:xfrm flipH="1">
            <a:off x="5943600" y="5408613"/>
            <a:ext cx="1343025" cy="1587"/>
          </a:xfrm>
          <a:prstGeom prst="line">
            <a:avLst/>
          </a:prstGeom>
          <a:noFill/>
          <a:ln w="25400">
            <a:solidFill>
              <a:srgbClr val="231F20"/>
            </a:solidFill>
            <a:round/>
            <a:headEnd/>
            <a:tailEnd/>
          </a:ln>
        </p:spPr>
        <p:txBody>
          <a:bodyPr/>
          <a:lstStyle/>
          <a:p>
            <a:endParaRPr lang="en-US" dirty="0"/>
          </a:p>
        </p:txBody>
      </p:sp>
      <p:sp>
        <p:nvSpPr>
          <p:cNvPr id="56334" name="Rectangle 14"/>
          <p:cNvSpPr>
            <a:spLocks noChangeArrowheads="1"/>
          </p:cNvSpPr>
          <p:nvPr/>
        </p:nvSpPr>
        <p:spPr bwMode="auto">
          <a:xfrm>
            <a:off x="7356475" y="2179638"/>
            <a:ext cx="1323975" cy="304800"/>
          </a:xfrm>
          <a:prstGeom prst="rect">
            <a:avLst/>
          </a:prstGeom>
          <a:noFill/>
          <a:ln w="9525">
            <a:noFill/>
            <a:miter lim="800000"/>
            <a:headEnd/>
            <a:tailEnd/>
          </a:ln>
        </p:spPr>
        <p:txBody>
          <a:bodyPr wrap="none" lIns="0" tIns="0" rIns="0" bIns="0">
            <a:spAutoFit/>
          </a:bodyPr>
          <a:lstStyle/>
          <a:p>
            <a:r>
              <a:rPr lang="en-US" sz="2000" b="1" dirty="0">
                <a:solidFill>
                  <a:srgbClr val="231F20"/>
                </a:solidFill>
                <a:latin typeface="Arial" charset="0"/>
              </a:rPr>
              <a:t>Microvillus</a:t>
            </a:r>
            <a:endParaRPr lang="en-US" sz="1800" b="1" dirty="0">
              <a:latin typeface="Arial" charset="0"/>
            </a:endParaRPr>
          </a:p>
        </p:txBody>
      </p:sp>
      <p:sp>
        <p:nvSpPr>
          <p:cNvPr id="56335" name="Rectangle 15"/>
          <p:cNvSpPr>
            <a:spLocks noChangeArrowheads="1"/>
          </p:cNvSpPr>
          <p:nvPr/>
        </p:nvSpPr>
        <p:spPr bwMode="auto">
          <a:xfrm>
            <a:off x="7356475" y="4132263"/>
            <a:ext cx="1112838" cy="609600"/>
          </a:xfrm>
          <a:prstGeom prst="rect">
            <a:avLst/>
          </a:prstGeom>
          <a:noFill/>
          <a:ln w="9525">
            <a:noFill/>
            <a:miter lim="800000"/>
            <a:headEnd/>
            <a:tailEnd/>
          </a:ln>
        </p:spPr>
        <p:txBody>
          <a:bodyPr wrap="none" lIns="0" tIns="0" rIns="0" bIns="0">
            <a:spAutoFit/>
          </a:bodyPr>
          <a:lstStyle/>
          <a:p>
            <a:r>
              <a:rPr lang="en-US" sz="2000" b="1" dirty="0">
                <a:solidFill>
                  <a:srgbClr val="231F20"/>
                </a:solidFill>
                <a:latin typeface="Arial" charset="0"/>
              </a:rPr>
              <a:t>Actin</a:t>
            </a:r>
          </a:p>
          <a:p>
            <a:r>
              <a:rPr lang="en-US" sz="2000" b="1" dirty="0">
                <a:solidFill>
                  <a:srgbClr val="231F20"/>
                </a:solidFill>
                <a:latin typeface="Arial" charset="0"/>
              </a:rPr>
              <a:t>filaments</a:t>
            </a:r>
            <a:endParaRPr lang="en-US" sz="1800" b="1" dirty="0">
              <a:latin typeface="Arial" charset="0"/>
            </a:endParaRPr>
          </a:p>
        </p:txBody>
      </p:sp>
      <p:sp>
        <p:nvSpPr>
          <p:cNvPr id="56336" name="Rectangle 16"/>
          <p:cNvSpPr>
            <a:spLocks noChangeArrowheads="1"/>
          </p:cNvSpPr>
          <p:nvPr/>
        </p:nvSpPr>
        <p:spPr bwMode="auto">
          <a:xfrm>
            <a:off x="7356475" y="5243513"/>
            <a:ext cx="1057275" cy="609600"/>
          </a:xfrm>
          <a:prstGeom prst="rect">
            <a:avLst/>
          </a:prstGeom>
          <a:noFill/>
          <a:ln w="9525">
            <a:noFill/>
            <a:miter lim="800000"/>
            <a:headEnd/>
            <a:tailEnd/>
          </a:ln>
        </p:spPr>
        <p:txBody>
          <a:bodyPr wrap="none" lIns="0" tIns="0" rIns="0" bIns="0">
            <a:spAutoFit/>
          </a:bodyPr>
          <a:lstStyle/>
          <a:p>
            <a:r>
              <a:rPr lang="en-US" sz="2000" b="1" dirty="0">
                <a:solidFill>
                  <a:srgbClr val="231F20"/>
                </a:solidFill>
                <a:latin typeface="Arial" charset="0"/>
              </a:rPr>
              <a:t>Terminal</a:t>
            </a:r>
          </a:p>
          <a:p>
            <a:r>
              <a:rPr lang="en-US" sz="2000" b="1" dirty="0">
                <a:solidFill>
                  <a:srgbClr val="231F20"/>
                </a:solidFill>
                <a:latin typeface="Arial" charset="0"/>
              </a:rPr>
              <a:t>web</a:t>
            </a:r>
            <a:endParaRPr lang="en-US" sz="1800" b="1" dirty="0">
              <a:latin typeface="Arial" charset="0"/>
            </a:endParaRPr>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5862" name="Picture 6" descr="06_26Microfilaments-U"/>
          <p:cNvPicPr>
            <a:picLocks noChangeAspect="1" noChangeArrowheads="1"/>
          </p:cNvPicPr>
          <p:nvPr/>
        </p:nvPicPr>
        <p:blipFill>
          <a:blip r:embed="rId3" cstate="print"/>
          <a:srcRect/>
          <a:stretch>
            <a:fillRect/>
          </a:stretch>
        </p:blipFill>
        <p:spPr bwMode="auto">
          <a:xfrm>
            <a:off x="1541463" y="136525"/>
            <a:ext cx="6061075" cy="6584950"/>
          </a:xfrm>
          <a:prstGeom prst="rect">
            <a:avLst/>
          </a:prstGeom>
          <a:noFill/>
        </p:spPr>
      </p:pic>
      <p:sp>
        <p:nvSpPr>
          <p:cNvPr id="505863" name="Rectangle 7"/>
          <p:cNvSpPr>
            <a:spLocks noChangeArrowheads="1"/>
          </p:cNvSpPr>
          <p:nvPr/>
        </p:nvSpPr>
        <p:spPr bwMode="auto">
          <a:xfrm>
            <a:off x="152400" y="0"/>
            <a:ext cx="1981200" cy="304800"/>
          </a:xfrm>
          <a:prstGeom prst="rect">
            <a:avLst/>
          </a:prstGeom>
          <a:noFill/>
          <a:ln w="3175">
            <a:noFill/>
            <a:miter lim="800000"/>
            <a:headEnd/>
            <a:tailEnd/>
          </a:ln>
        </p:spPr>
        <p:txBody>
          <a:bodyPr/>
          <a:lstStyle/>
          <a:p>
            <a:pPr marL="450850" indent="-450850" algn="l" eaLnBrk="1" hangingPunct="1">
              <a:lnSpc>
                <a:spcPct val="90000"/>
              </a:lnSpc>
            </a:pPr>
            <a:r>
              <a:rPr kumimoji="0" lang="en-US" sz="1200" dirty="0">
                <a:cs typeface="Arial" charset="0"/>
              </a:rPr>
              <a:t>Fig. 6-26</a:t>
            </a:r>
            <a:endParaRPr kumimoji="0" lang="en-US" sz="1500" b="1" dirty="0">
              <a:solidFill>
                <a:schemeClr val="bg1"/>
              </a:solidFill>
              <a:cs typeface="Arial" charset="0"/>
            </a:endParaRPr>
          </a:p>
        </p:txBody>
      </p:sp>
      <p:sp>
        <p:nvSpPr>
          <p:cNvPr id="505864" name="Text Box 8"/>
          <p:cNvSpPr txBox="1">
            <a:spLocks noChangeArrowheads="1"/>
          </p:cNvSpPr>
          <p:nvPr/>
        </p:nvSpPr>
        <p:spPr bwMode="auto">
          <a:xfrm>
            <a:off x="3222625" y="344488"/>
            <a:ext cx="1314450" cy="274637"/>
          </a:xfrm>
          <a:prstGeom prst="rect">
            <a:avLst/>
          </a:prstGeom>
          <a:noFill/>
          <a:ln w="9525">
            <a:noFill/>
            <a:miter lim="800000"/>
            <a:headEnd/>
            <a:tailEnd/>
          </a:ln>
          <a:effectLst/>
        </p:spPr>
        <p:txBody>
          <a:bodyPr lIns="0" tIns="0" rIns="0" bIns="0">
            <a:spAutoFit/>
          </a:bodyPr>
          <a:lstStyle/>
          <a:p>
            <a:pPr algn="l"/>
            <a:r>
              <a:rPr kumimoji="0" lang="en-US" sz="1800" b="1" dirty="0">
                <a:ea typeface="ヒラギノ角ゴ Pro W3" pitchFamily="48" charset="-128"/>
              </a:rPr>
              <a:t>Microvillus</a:t>
            </a:r>
            <a:endParaRPr kumimoji="0" lang="en-US" sz="1800" b="1" dirty="0">
              <a:latin typeface="Times" pitchFamily="18" charset="0"/>
              <a:ea typeface="ヒラギノ角ゴ Pro W3" pitchFamily="48" charset="-128"/>
            </a:endParaRPr>
          </a:p>
        </p:txBody>
      </p:sp>
      <p:sp>
        <p:nvSpPr>
          <p:cNvPr id="505865" name="Text Box 9"/>
          <p:cNvSpPr txBox="1">
            <a:spLocks noChangeArrowheads="1"/>
          </p:cNvSpPr>
          <p:nvPr/>
        </p:nvSpPr>
        <p:spPr bwMode="auto">
          <a:xfrm>
            <a:off x="1698625" y="1685925"/>
            <a:ext cx="2101850" cy="274638"/>
          </a:xfrm>
          <a:prstGeom prst="rect">
            <a:avLst/>
          </a:prstGeom>
          <a:noFill/>
          <a:ln w="9525">
            <a:noFill/>
            <a:miter lim="800000"/>
            <a:headEnd/>
            <a:tailEnd/>
          </a:ln>
          <a:effectLst/>
        </p:spPr>
        <p:txBody>
          <a:bodyPr lIns="0" tIns="0" rIns="0" bIns="0">
            <a:spAutoFit/>
          </a:bodyPr>
          <a:lstStyle/>
          <a:p>
            <a:pPr algn="l"/>
            <a:r>
              <a:rPr kumimoji="0" lang="en-US" sz="1800" b="1" dirty="0">
                <a:ea typeface="ヒラギノ角ゴ Pro W3" pitchFamily="48" charset="-128"/>
              </a:rPr>
              <a:t>Plasma membrane</a:t>
            </a:r>
            <a:endParaRPr kumimoji="0" lang="en-US" sz="1800" b="1" dirty="0">
              <a:latin typeface="Times" pitchFamily="18" charset="0"/>
              <a:ea typeface="ヒラギノ角ゴ Pro W3" pitchFamily="48" charset="-128"/>
            </a:endParaRPr>
          </a:p>
        </p:txBody>
      </p:sp>
      <p:sp>
        <p:nvSpPr>
          <p:cNvPr id="505866" name="Text Box 10"/>
          <p:cNvSpPr txBox="1">
            <a:spLocks noChangeArrowheads="1"/>
          </p:cNvSpPr>
          <p:nvPr/>
        </p:nvSpPr>
        <p:spPr bwMode="auto">
          <a:xfrm>
            <a:off x="1624013" y="3201988"/>
            <a:ext cx="2381250" cy="549275"/>
          </a:xfrm>
          <a:prstGeom prst="rect">
            <a:avLst/>
          </a:prstGeom>
          <a:noFill/>
          <a:ln w="9525">
            <a:noFill/>
            <a:miter lim="800000"/>
            <a:headEnd/>
            <a:tailEnd/>
          </a:ln>
          <a:effectLst/>
        </p:spPr>
        <p:txBody>
          <a:bodyPr lIns="0" tIns="0" rIns="0" bIns="0">
            <a:spAutoFit/>
          </a:bodyPr>
          <a:lstStyle/>
          <a:p>
            <a:pPr algn="l"/>
            <a:r>
              <a:rPr kumimoji="0" lang="en-US" sz="1800" b="1" dirty="0">
                <a:ea typeface="ヒラギノ角ゴ Pro W3" pitchFamily="48" charset="-128"/>
              </a:rPr>
              <a:t>Microfilaments (actin filaments)</a:t>
            </a:r>
            <a:endParaRPr kumimoji="0" lang="en-US" sz="1800" b="1" dirty="0">
              <a:latin typeface="Times" pitchFamily="18" charset="0"/>
              <a:ea typeface="ヒラギノ角ゴ Pro W3" pitchFamily="48" charset="-128"/>
            </a:endParaRPr>
          </a:p>
        </p:txBody>
      </p:sp>
      <p:sp>
        <p:nvSpPr>
          <p:cNvPr id="505867" name="Text Box 11"/>
          <p:cNvSpPr txBox="1">
            <a:spLocks noChangeArrowheads="1"/>
          </p:cNvSpPr>
          <p:nvPr/>
        </p:nvSpPr>
        <p:spPr bwMode="auto">
          <a:xfrm>
            <a:off x="1576388" y="5464175"/>
            <a:ext cx="2520950" cy="274638"/>
          </a:xfrm>
          <a:prstGeom prst="rect">
            <a:avLst/>
          </a:prstGeom>
          <a:noFill/>
          <a:ln w="9525">
            <a:noFill/>
            <a:miter lim="800000"/>
            <a:headEnd/>
            <a:tailEnd/>
          </a:ln>
          <a:effectLst/>
        </p:spPr>
        <p:txBody>
          <a:bodyPr lIns="0" tIns="0" rIns="0" bIns="0">
            <a:spAutoFit/>
          </a:bodyPr>
          <a:lstStyle/>
          <a:p>
            <a:pPr algn="l"/>
            <a:r>
              <a:rPr kumimoji="0" lang="en-US" sz="1800" b="1" dirty="0">
                <a:ea typeface="ヒラギノ角ゴ Pro W3" pitchFamily="48" charset="-128"/>
              </a:rPr>
              <a:t>Intermediate filaments</a:t>
            </a:r>
            <a:endParaRPr kumimoji="0" lang="en-US" sz="1800" b="1" dirty="0">
              <a:latin typeface="Times" pitchFamily="18" charset="0"/>
              <a:ea typeface="ヒラギノ角ゴ Pro W3" pitchFamily="48" charset="-128"/>
            </a:endParaRPr>
          </a:p>
        </p:txBody>
      </p:sp>
      <p:sp>
        <p:nvSpPr>
          <p:cNvPr id="505868" name="Text Box 12"/>
          <p:cNvSpPr txBox="1">
            <a:spLocks noChangeArrowheads="1"/>
          </p:cNvSpPr>
          <p:nvPr/>
        </p:nvSpPr>
        <p:spPr bwMode="auto">
          <a:xfrm>
            <a:off x="6594475" y="6275388"/>
            <a:ext cx="963613" cy="274637"/>
          </a:xfrm>
          <a:prstGeom prst="rect">
            <a:avLst/>
          </a:prstGeom>
          <a:noFill/>
          <a:ln w="9525">
            <a:noFill/>
            <a:miter lim="800000"/>
            <a:headEnd/>
            <a:tailEnd/>
          </a:ln>
          <a:effectLst/>
        </p:spPr>
        <p:txBody>
          <a:bodyPr lIns="0" tIns="0" rIns="0" bIns="0">
            <a:spAutoFit/>
          </a:bodyPr>
          <a:lstStyle/>
          <a:p>
            <a:pPr algn="ctr"/>
            <a:r>
              <a:rPr kumimoji="0" lang="en-US" sz="1800" b="1" dirty="0">
                <a:ea typeface="ヒラギノ角ゴ Pro W3" pitchFamily="48" charset="-128"/>
              </a:rPr>
              <a:t>0.25 µm</a:t>
            </a:r>
            <a:endParaRPr kumimoji="0" lang="en-US" sz="1800" b="1" dirty="0">
              <a:latin typeface="Times" pitchFamily="18" charset="0"/>
              <a:ea typeface="ヒラギノ角ゴ Pro W3" pitchFamily="48" charset="-128"/>
            </a:endParaRPr>
          </a:p>
        </p:txBody>
      </p:sp>
      <p:sp>
        <p:nvSpPr>
          <p:cNvPr id="505869" name="AutoShape 13"/>
          <p:cNvSpPr>
            <a:spLocks/>
          </p:cNvSpPr>
          <p:nvPr/>
        </p:nvSpPr>
        <p:spPr bwMode="auto">
          <a:xfrm rot="3394124">
            <a:off x="4935537" y="889001"/>
            <a:ext cx="161925" cy="361950"/>
          </a:xfrm>
          <a:prstGeom prst="leftBrace">
            <a:avLst>
              <a:gd name="adj1" fmla="val 18627"/>
              <a:gd name="adj2" fmla="val 50000"/>
            </a:avLst>
          </a:prstGeom>
          <a:noFill/>
          <a:ln w="25400">
            <a:solidFill>
              <a:schemeClr val="tx1"/>
            </a:solidFill>
            <a:round/>
            <a:headEnd/>
            <a:tailEnd/>
          </a:ln>
          <a:effectLst/>
        </p:spPr>
        <p:txBody>
          <a:bodyPr wrap="none" anchor="ctr"/>
          <a:lstStyle/>
          <a:p>
            <a:endParaRPr lang="en-US" dirty="0"/>
          </a:p>
        </p:txBody>
      </p:sp>
      <p:sp>
        <p:nvSpPr>
          <p:cNvPr id="505870" name="Line 14"/>
          <p:cNvSpPr>
            <a:spLocks noChangeShapeType="1"/>
          </p:cNvSpPr>
          <p:nvPr/>
        </p:nvSpPr>
        <p:spPr bwMode="auto">
          <a:xfrm>
            <a:off x="4460875" y="504825"/>
            <a:ext cx="523875" cy="511175"/>
          </a:xfrm>
          <a:prstGeom prst="line">
            <a:avLst/>
          </a:prstGeom>
          <a:noFill/>
          <a:ln w="25400">
            <a:solidFill>
              <a:schemeClr val="tx1"/>
            </a:solidFill>
            <a:round/>
            <a:headEnd/>
            <a:tailEnd/>
          </a:ln>
          <a:effectLst/>
        </p:spPr>
        <p:txBody>
          <a:bodyPr wrap="none" anchor="ctr"/>
          <a:lstStyle/>
          <a:p>
            <a:endParaRPr lang="en-US" dirty="0"/>
          </a:p>
        </p:txBody>
      </p:sp>
      <p:sp>
        <p:nvSpPr>
          <p:cNvPr id="505871" name="Line 15"/>
          <p:cNvSpPr>
            <a:spLocks noChangeShapeType="1"/>
          </p:cNvSpPr>
          <p:nvPr/>
        </p:nvSpPr>
        <p:spPr bwMode="auto">
          <a:xfrm flipV="1">
            <a:off x="3778250" y="1673225"/>
            <a:ext cx="1425575" cy="180975"/>
          </a:xfrm>
          <a:prstGeom prst="line">
            <a:avLst/>
          </a:prstGeom>
          <a:noFill/>
          <a:ln w="25400">
            <a:solidFill>
              <a:schemeClr val="tx1"/>
            </a:solidFill>
            <a:round/>
            <a:headEnd/>
            <a:tailEnd/>
          </a:ln>
          <a:effectLst/>
        </p:spPr>
        <p:txBody>
          <a:bodyPr wrap="none" anchor="ctr"/>
          <a:lstStyle/>
          <a:p>
            <a:endParaRPr lang="en-US" dirty="0"/>
          </a:p>
        </p:txBody>
      </p:sp>
      <p:sp>
        <p:nvSpPr>
          <p:cNvPr id="505872" name="Line 16"/>
          <p:cNvSpPr>
            <a:spLocks noChangeShapeType="1"/>
          </p:cNvSpPr>
          <p:nvPr/>
        </p:nvSpPr>
        <p:spPr bwMode="auto">
          <a:xfrm flipV="1">
            <a:off x="3952875" y="3025775"/>
            <a:ext cx="1327150" cy="361950"/>
          </a:xfrm>
          <a:prstGeom prst="line">
            <a:avLst/>
          </a:prstGeom>
          <a:noFill/>
          <a:ln w="25400">
            <a:solidFill>
              <a:schemeClr val="tx1"/>
            </a:solidFill>
            <a:round/>
            <a:headEnd/>
            <a:tailEnd/>
          </a:ln>
          <a:effectLst/>
        </p:spPr>
        <p:txBody>
          <a:bodyPr wrap="none" anchor="ctr"/>
          <a:lstStyle/>
          <a:p>
            <a:endParaRPr lang="en-US" dirty="0"/>
          </a:p>
        </p:txBody>
      </p:sp>
      <p:sp>
        <p:nvSpPr>
          <p:cNvPr id="505873" name="Line 17"/>
          <p:cNvSpPr>
            <a:spLocks noChangeShapeType="1"/>
          </p:cNvSpPr>
          <p:nvPr/>
        </p:nvSpPr>
        <p:spPr bwMode="auto">
          <a:xfrm>
            <a:off x="3952875" y="3387725"/>
            <a:ext cx="1657350" cy="355600"/>
          </a:xfrm>
          <a:prstGeom prst="line">
            <a:avLst/>
          </a:prstGeom>
          <a:noFill/>
          <a:ln w="25400">
            <a:solidFill>
              <a:schemeClr val="tx1"/>
            </a:solidFill>
            <a:round/>
            <a:headEnd/>
            <a:tailEnd/>
          </a:ln>
          <a:effectLst/>
        </p:spPr>
        <p:txBody>
          <a:bodyPr wrap="none" anchor="ctr"/>
          <a:lstStyle/>
          <a:p>
            <a:endParaRPr lang="en-US" dirty="0"/>
          </a:p>
        </p:txBody>
      </p:sp>
      <p:sp>
        <p:nvSpPr>
          <p:cNvPr id="505874" name="Line 18"/>
          <p:cNvSpPr>
            <a:spLocks noChangeShapeType="1"/>
          </p:cNvSpPr>
          <p:nvPr/>
        </p:nvSpPr>
        <p:spPr bwMode="auto">
          <a:xfrm flipV="1">
            <a:off x="4054475" y="5241925"/>
            <a:ext cx="1276350" cy="387350"/>
          </a:xfrm>
          <a:prstGeom prst="line">
            <a:avLst/>
          </a:prstGeom>
          <a:noFill/>
          <a:ln w="25400">
            <a:solidFill>
              <a:schemeClr val="tx1"/>
            </a:solidFill>
            <a:round/>
            <a:headEnd/>
            <a:tailEnd/>
          </a:ln>
          <a:effectLst/>
        </p:spPr>
        <p:txBody>
          <a:bodyPr wrap="none" anchor="ctr"/>
          <a:lstStyle/>
          <a:p>
            <a:endParaRPr lang="en-US" dirty="0"/>
          </a:p>
        </p:txBody>
      </p:sp>
      <p:sp>
        <p:nvSpPr>
          <p:cNvPr id="505875" name="Line 19"/>
          <p:cNvSpPr>
            <a:spLocks noChangeShapeType="1"/>
          </p:cNvSpPr>
          <p:nvPr/>
        </p:nvSpPr>
        <p:spPr bwMode="auto">
          <a:xfrm>
            <a:off x="4054475" y="5629275"/>
            <a:ext cx="1558925" cy="257175"/>
          </a:xfrm>
          <a:prstGeom prst="line">
            <a:avLst/>
          </a:prstGeom>
          <a:noFill/>
          <a:ln w="25400">
            <a:solidFill>
              <a:schemeClr val="tx1"/>
            </a:solidFill>
            <a:round/>
            <a:headEnd/>
            <a:tailEnd/>
          </a:ln>
          <a:effectLst/>
        </p:spPr>
        <p:txBody>
          <a:bodyPr wrap="none" anchor="ctr"/>
          <a:lstStyle/>
          <a:p>
            <a:endParaRPr lang="en-US" dirty="0"/>
          </a:p>
        </p:txBody>
      </p:sp>
      <p:sp>
        <p:nvSpPr>
          <p:cNvPr id="505876" name="Line 20"/>
          <p:cNvSpPr>
            <a:spLocks noChangeShapeType="1"/>
          </p:cNvSpPr>
          <p:nvPr/>
        </p:nvSpPr>
        <p:spPr bwMode="auto">
          <a:xfrm>
            <a:off x="6591300" y="6273800"/>
            <a:ext cx="971550" cy="0"/>
          </a:xfrm>
          <a:prstGeom prst="line">
            <a:avLst/>
          </a:prstGeom>
          <a:noFill/>
          <a:ln w="25400">
            <a:solidFill>
              <a:schemeClr val="tx1"/>
            </a:solidFill>
            <a:round/>
            <a:headEnd/>
            <a:tailEnd/>
          </a:ln>
          <a:effectLst/>
        </p:spPr>
        <p:txBody>
          <a:bodyPr wrap="none" anchor="ctr"/>
          <a:lstStyle/>
          <a:p>
            <a:endParaRPr lang="en-US" dirty="0"/>
          </a:p>
        </p:txBody>
      </p:sp>
      <p:sp>
        <p:nvSpPr>
          <p:cNvPr id="505877" name="Line 21"/>
          <p:cNvSpPr>
            <a:spLocks noChangeShapeType="1"/>
          </p:cNvSpPr>
          <p:nvPr/>
        </p:nvSpPr>
        <p:spPr bwMode="auto">
          <a:xfrm>
            <a:off x="6591300" y="6219825"/>
            <a:ext cx="0" cy="114300"/>
          </a:xfrm>
          <a:prstGeom prst="line">
            <a:avLst/>
          </a:prstGeom>
          <a:noFill/>
          <a:ln w="25400">
            <a:solidFill>
              <a:schemeClr val="tx1"/>
            </a:solidFill>
            <a:round/>
            <a:headEnd/>
            <a:tailEnd/>
          </a:ln>
          <a:effectLst/>
        </p:spPr>
        <p:txBody>
          <a:bodyPr wrap="none" anchor="ctr"/>
          <a:lstStyle/>
          <a:p>
            <a:endParaRPr lang="en-US" dirty="0"/>
          </a:p>
        </p:txBody>
      </p:sp>
      <p:sp>
        <p:nvSpPr>
          <p:cNvPr id="505878" name="Line 22"/>
          <p:cNvSpPr>
            <a:spLocks noChangeShapeType="1"/>
          </p:cNvSpPr>
          <p:nvPr/>
        </p:nvSpPr>
        <p:spPr bwMode="auto">
          <a:xfrm>
            <a:off x="7562850" y="6219825"/>
            <a:ext cx="0" cy="114300"/>
          </a:xfrm>
          <a:prstGeom prst="line">
            <a:avLst/>
          </a:prstGeom>
          <a:noFill/>
          <a:ln w="25400">
            <a:solidFill>
              <a:schemeClr val="tx1"/>
            </a:solidFill>
            <a:round/>
            <a:headEnd/>
            <a:tailEnd/>
          </a:ln>
          <a:effectLst/>
        </p:spPr>
        <p:txBody>
          <a:bodyPr wrap="none" anchor="ctr"/>
          <a:lstStyle/>
          <a:p>
            <a:endParaRPr lang="en-US" dirty="0"/>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7" name="Rectangle 3"/>
          <p:cNvSpPr>
            <a:spLocks noGrp="1" noChangeArrowheads="1"/>
          </p:cNvSpPr>
          <p:nvPr>
            <p:ph type="body" idx="1"/>
          </p:nvPr>
        </p:nvSpPr>
        <p:spPr>
          <a:xfrm>
            <a:off x="228600" y="1227138"/>
            <a:ext cx="8534400" cy="5249862"/>
          </a:xfrm>
        </p:spPr>
        <p:txBody>
          <a:bodyPr/>
          <a:lstStyle/>
          <a:p>
            <a:r>
              <a:rPr lang="en-US" b="1" dirty="0"/>
              <a:t>Cilia and flagella </a:t>
            </a:r>
            <a:r>
              <a:rPr lang="en-US" dirty="0"/>
              <a:t>share a common ultrastructure:</a:t>
            </a:r>
          </a:p>
          <a:p>
            <a:pPr lvl="1"/>
            <a:r>
              <a:rPr lang="en-US" dirty="0"/>
              <a:t>A core of microtubules sheathed by the plasma membrane</a:t>
            </a:r>
          </a:p>
          <a:p>
            <a:pPr lvl="1"/>
            <a:r>
              <a:rPr lang="en-US" dirty="0"/>
              <a:t>A </a:t>
            </a:r>
            <a:r>
              <a:rPr lang="en-US" b="1" dirty="0"/>
              <a:t>basal body </a:t>
            </a:r>
            <a:r>
              <a:rPr lang="en-US" dirty="0"/>
              <a:t>that anchors the cilium or flagellum</a:t>
            </a:r>
          </a:p>
          <a:p>
            <a:pPr lvl="1"/>
            <a:r>
              <a:rPr lang="en-US" dirty="0"/>
              <a:t>A motor protein called </a:t>
            </a:r>
            <a:r>
              <a:rPr lang="en-US" b="1" dirty="0"/>
              <a:t>dynein</a:t>
            </a:r>
            <a:r>
              <a:rPr lang="en-US" dirty="0"/>
              <a:t>, which drives the bending movements of a cilium or flagellum</a:t>
            </a:r>
            <a:endParaRPr lang="en-US" dirty="0">
              <a:latin typeface="Times" pitchFamily="18" charset="0"/>
            </a:endParaRPr>
          </a:p>
          <a:p>
            <a:endParaRPr lang="en-US" dirty="0"/>
          </a:p>
        </p:txBody>
      </p:sp>
      <p:sp>
        <p:nvSpPr>
          <p:cNvPr id="374792" name="Rectangle 8"/>
          <p:cNvSpPr>
            <a:spLocks noChangeArrowheads="1"/>
          </p:cNvSpPr>
          <p:nvPr/>
        </p:nvSpPr>
        <p:spPr bwMode="auto">
          <a:xfrm>
            <a:off x="42863" y="1549400"/>
            <a:ext cx="184150" cy="457200"/>
          </a:xfrm>
          <a:prstGeom prst="rect">
            <a:avLst/>
          </a:prstGeom>
          <a:noFill/>
          <a:ln w="34925">
            <a:noFill/>
            <a:miter lim="800000"/>
            <a:headEnd/>
            <a:tailEnd/>
          </a:ln>
          <a:effectLst/>
        </p:spPr>
        <p:txBody>
          <a:bodyPr wrap="none" lIns="92075" tIns="46038" rIns="92075" bIns="46038" anchor="ctr">
            <a:spAutoFit/>
          </a:bodyPr>
          <a:lstStyle/>
          <a:p>
            <a:pPr algn="ctr"/>
            <a:endParaRPr lang="en-US" dirty="0"/>
          </a:p>
        </p:txBody>
      </p:sp>
      <p:sp>
        <p:nvSpPr>
          <p:cNvPr id="374794" name="Line 10"/>
          <p:cNvSpPr>
            <a:spLocks noChangeShapeType="1"/>
          </p:cNvSpPr>
          <p:nvPr/>
        </p:nvSpPr>
        <p:spPr bwMode="auto">
          <a:xfrm>
            <a:off x="304800" y="6629400"/>
            <a:ext cx="8534400" cy="0"/>
          </a:xfrm>
          <a:prstGeom prst="line">
            <a:avLst/>
          </a:prstGeom>
          <a:noFill/>
          <a:ln w="25400">
            <a:solidFill>
              <a:schemeClr val="hlink"/>
            </a:solidFill>
            <a:round/>
            <a:headEnd/>
            <a:tailEnd/>
          </a:ln>
          <a:effectLst/>
        </p:spPr>
        <p:txBody>
          <a:bodyPr wrap="none" anchor="ctr"/>
          <a:lstStyle/>
          <a:p>
            <a:endParaRPr lang="en-US" dirty="0"/>
          </a:p>
        </p:txBody>
      </p:sp>
      <p:sp>
        <p:nvSpPr>
          <p:cNvPr id="374795" name="Line 11"/>
          <p:cNvSpPr>
            <a:spLocks noChangeShapeType="1"/>
          </p:cNvSpPr>
          <p:nvPr/>
        </p:nvSpPr>
        <p:spPr bwMode="auto">
          <a:xfrm>
            <a:off x="304800" y="990600"/>
            <a:ext cx="8534400" cy="0"/>
          </a:xfrm>
          <a:prstGeom prst="line">
            <a:avLst/>
          </a:prstGeom>
          <a:noFill/>
          <a:ln w="50800">
            <a:solidFill>
              <a:schemeClr val="hlink"/>
            </a:solidFill>
            <a:round/>
            <a:headEnd/>
            <a:tailEnd/>
          </a:ln>
          <a:effectLst/>
        </p:spPr>
        <p:txBody>
          <a:bodyPr wrap="none" anchor="ctr"/>
          <a:lstStyle/>
          <a:p>
            <a:endParaRPr lang="en-US" dirty="0"/>
          </a:p>
        </p:txBody>
      </p:sp>
      <p:sp>
        <p:nvSpPr>
          <p:cNvPr id="374796" name="Text Box 12"/>
          <p:cNvSpPr txBox="1">
            <a:spLocks noChangeArrowheads="1"/>
          </p:cNvSpPr>
          <p:nvPr/>
        </p:nvSpPr>
        <p:spPr bwMode="auto">
          <a:xfrm>
            <a:off x="217488" y="6597650"/>
            <a:ext cx="5486400" cy="260350"/>
          </a:xfrm>
          <a:prstGeom prst="rect">
            <a:avLst/>
          </a:prstGeom>
          <a:noFill/>
          <a:ln w="9525">
            <a:noFill/>
            <a:miter lim="800000"/>
            <a:headEnd/>
            <a:tailEnd/>
          </a:ln>
          <a:effectLst/>
        </p:spPr>
        <p:txBody>
          <a:bodyPr lIns="91429" tIns="45714" rIns="91429" bIns="45714" anchor="b">
            <a:spAutoFit/>
          </a:bodyPr>
          <a:lstStyle/>
          <a:p>
            <a:pPr algn="l"/>
            <a:r>
              <a:rPr kumimoji="0" lang="en-US" sz="1100" dirty="0">
                <a:solidFill>
                  <a:srgbClr val="000000"/>
                </a:solidFill>
                <a:latin typeface="Times New Roman" pitchFamily="18" charset="0"/>
              </a:rPr>
              <a:t>Copyright © 2008 Pearson Education, Inc., publishing as Pearson Benjamin Cummings</a:t>
            </a:r>
          </a:p>
        </p:txBody>
      </p:sp>
    </p:spTree>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2790" name="Picture 6" descr="06_24FlagellCiliumStruc-U"/>
          <p:cNvPicPr>
            <a:picLocks noChangeAspect="1" noChangeArrowheads="1"/>
          </p:cNvPicPr>
          <p:nvPr/>
        </p:nvPicPr>
        <p:blipFill>
          <a:blip r:embed="rId3" cstate="print"/>
          <a:srcRect/>
          <a:stretch>
            <a:fillRect/>
          </a:stretch>
        </p:blipFill>
        <p:spPr bwMode="auto">
          <a:xfrm>
            <a:off x="300038" y="131763"/>
            <a:ext cx="8542337" cy="6578600"/>
          </a:xfrm>
          <a:prstGeom prst="rect">
            <a:avLst/>
          </a:prstGeom>
          <a:noFill/>
        </p:spPr>
      </p:pic>
      <p:sp>
        <p:nvSpPr>
          <p:cNvPr id="502791" name="Rectangle 7"/>
          <p:cNvSpPr>
            <a:spLocks noChangeArrowheads="1"/>
          </p:cNvSpPr>
          <p:nvPr/>
        </p:nvSpPr>
        <p:spPr bwMode="auto">
          <a:xfrm>
            <a:off x="152400" y="0"/>
            <a:ext cx="1981200" cy="304800"/>
          </a:xfrm>
          <a:prstGeom prst="rect">
            <a:avLst/>
          </a:prstGeom>
          <a:noFill/>
          <a:ln w="3175">
            <a:noFill/>
            <a:miter lim="800000"/>
            <a:headEnd/>
            <a:tailEnd/>
          </a:ln>
        </p:spPr>
        <p:txBody>
          <a:bodyPr/>
          <a:lstStyle/>
          <a:p>
            <a:pPr marL="450850" indent="-450850" algn="l" eaLnBrk="1" hangingPunct="1">
              <a:lnSpc>
                <a:spcPct val="90000"/>
              </a:lnSpc>
            </a:pPr>
            <a:r>
              <a:rPr kumimoji="0" lang="en-US" sz="1200" dirty="0">
                <a:cs typeface="Arial" charset="0"/>
              </a:rPr>
              <a:t>Fig. 6-24</a:t>
            </a:r>
            <a:endParaRPr kumimoji="0" lang="en-US" sz="1500" b="1" dirty="0">
              <a:solidFill>
                <a:schemeClr val="bg1"/>
              </a:solidFill>
              <a:cs typeface="Arial" charset="0"/>
            </a:endParaRPr>
          </a:p>
        </p:txBody>
      </p:sp>
      <p:sp>
        <p:nvSpPr>
          <p:cNvPr id="502792" name="Text Box 8"/>
          <p:cNvSpPr txBox="1">
            <a:spLocks noChangeArrowheads="1"/>
          </p:cNvSpPr>
          <p:nvPr/>
        </p:nvSpPr>
        <p:spPr bwMode="auto">
          <a:xfrm>
            <a:off x="4125913" y="4208463"/>
            <a:ext cx="701675" cy="192087"/>
          </a:xfrm>
          <a:prstGeom prst="rect">
            <a:avLst/>
          </a:prstGeom>
          <a:noFill/>
          <a:ln w="9525">
            <a:noFill/>
            <a:miter lim="800000"/>
            <a:headEnd/>
            <a:tailEnd/>
          </a:ln>
          <a:effectLst/>
        </p:spPr>
        <p:txBody>
          <a:bodyPr lIns="0" tIns="0" rIns="0" bIns="0">
            <a:spAutoFit/>
          </a:bodyPr>
          <a:lstStyle/>
          <a:p>
            <a:pPr algn="ctr">
              <a:lnSpc>
                <a:spcPct val="90000"/>
              </a:lnSpc>
            </a:pPr>
            <a:r>
              <a:rPr kumimoji="0" lang="en-US" sz="1400" b="1" dirty="0"/>
              <a:t>0.1 µm</a:t>
            </a:r>
            <a:endParaRPr kumimoji="0" lang="en-US" sz="1800" b="1" dirty="0">
              <a:latin typeface="Times" pitchFamily="18" charset="0"/>
            </a:endParaRPr>
          </a:p>
        </p:txBody>
      </p:sp>
      <p:sp>
        <p:nvSpPr>
          <p:cNvPr id="502793" name="Line 9"/>
          <p:cNvSpPr>
            <a:spLocks noChangeShapeType="1"/>
          </p:cNvSpPr>
          <p:nvPr/>
        </p:nvSpPr>
        <p:spPr bwMode="auto">
          <a:xfrm>
            <a:off x="4132263" y="4422775"/>
            <a:ext cx="695325" cy="0"/>
          </a:xfrm>
          <a:prstGeom prst="line">
            <a:avLst/>
          </a:prstGeom>
          <a:noFill/>
          <a:ln w="25400">
            <a:solidFill>
              <a:schemeClr val="tx1"/>
            </a:solidFill>
            <a:round/>
            <a:headEnd/>
            <a:tailEnd/>
          </a:ln>
          <a:effectLst/>
        </p:spPr>
        <p:txBody>
          <a:bodyPr wrap="none" anchor="ctr"/>
          <a:lstStyle/>
          <a:p>
            <a:endParaRPr lang="en-US" dirty="0"/>
          </a:p>
        </p:txBody>
      </p:sp>
      <p:sp>
        <p:nvSpPr>
          <p:cNvPr id="502794" name="Line 10"/>
          <p:cNvSpPr>
            <a:spLocks noChangeShapeType="1"/>
          </p:cNvSpPr>
          <p:nvPr/>
        </p:nvSpPr>
        <p:spPr bwMode="auto">
          <a:xfrm>
            <a:off x="4129088" y="4378325"/>
            <a:ext cx="0" cy="88900"/>
          </a:xfrm>
          <a:prstGeom prst="line">
            <a:avLst/>
          </a:prstGeom>
          <a:noFill/>
          <a:ln w="25400">
            <a:solidFill>
              <a:schemeClr val="tx1"/>
            </a:solidFill>
            <a:round/>
            <a:headEnd/>
            <a:tailEnd/>
          </a:ln>
          <a:effectLst/>
        </p:spPr>
        <p:txBody>
          <a:bodyPr wrap="none" anchor="ctr"/>
          <a:lstStyle/>
          <a:p>
            <a:endParaRPr lang="en-US" dirty="0"/>
          </a:p>
        </p:txBody>
      </p:sp>
      <p:sp>
        <p:nvSpPr>
          <p:cNvPr id="502795" name="Line 11"/>
          <p:cNvSpPr>
            <a:spLocks noChangeShapeType="1"/>
          </p:cNvSpPr>
          <p:nvPr/>
        </p:nvSpPr>
        <p:spPr bwMode="auto">
          <a:xfrm>
            <a:off x="4827588" y="4378325"/>
            <a:ext cx="0" cy="88900"/>
          </a:xfrm>
          <a:prstGeom prst="line">
            <a:avLst/>
          </a:prstGeom>
          <a:noFill/>
          <a:ln w="25400">
            <a:solidFill>
              <a:schemeClr val="tx1"/>
            </a:solidFill>
            <a:round/>
            <a:headEnd/>
            <a:tailEnd/>
          </a:ln>
          <a:effectLst/>
        </p:spPr>
        <p:txBody>
          <a:bodyPr wrap="none" anchor="ctr"/>
          <a:lstStyle/>
          <a:p>
            <a:endParaRPr lang="en-US" dirty="0"/>
          </a:p>
        </p:txBody>
      </p:sp>
      <p:sp>
        <p:nvSpPr>
          <p:cNvPr id="502796" name="Text Box 12"/>
          <p:cNvSpPr txBox="1">
            <a:spLocks noChangeArrowheads="1"/>
          </p:cNvSpPr>
          <p:nvPr/>
        </p:nvSpPr>
        <p:spPr bwMode="auto">
          <a:xfrm>
            <a:off x="4757738" y="4535488"/>
            <a:ext cx="701675" cy="192087"/>
          </a:xfrm>
          <a:prstGeom prst="rect">
            <a:avLst/>
          </a:prstGeom>
          <a:noFill/>
          <a:ln w="9525">
            <a:noFill/>
            <a:miter lim="800000"/>
            <a:headEnd/>
            <a:tailEnd/>
          </a:ln>
          <a:effectLst/>
        </p:spPr>
        <p:txBody>
          <a:bodyPr lIns="0" tIns="0" rIns="0" bIns="0">
            <a:spAutoFit/>
          </a:bodyPr>
          <a:lstStyle/>
          <a:p>
            <a:pPr algn="ctr">
              <a:lnSpc>
                <a:spcPct val="90000"/>
              </a:lnSpc>
            </a:pPr>
            <a:r>
              <a:rPr kumimoji="0" lang="en-US" sz="1400" b="1" dirty="0"/>
              <a:t>Triplet</a:t>
            </a:r>
            <a:endParaRPr kumimoji="0" lang="en-US" sz="1800" b="1" dirty="0">
              <a:latin typeface="Times" pitchFamily="18" charset="0"/>
            </a:endParaRPr>
          </a:p>
        </p:txBody>
      </p:sp>
      <p:sp>
        <p:nvSpPr>
          <p:cNvPr id="502797" name="AutoShape 13"/>
          <p:cNvSpPr>
            <a:spLocks/>
          </p:cNvSpPr>
          <p:nvPr/>
        </p:nvSpPr>
        <p:spPr bwMode="auto">
          <a:xfrm rot="-666706">
            <a:off x="4391025" y="4616450"/>
            <a:ext cx="85725" cy="422275"/>
          </a:xfrm>
          <a:prstGeom prst="rightBrace">
            <a:avLst>
              <a:gd name="adj1" fmla="val 41049"/>
              <a:gd name="adj2" fmla="val 50000"/>
            </a:avLst>
          </a:prstGeom>
          <a:noFill/>
          <a:ln w="25400">
            <a:solidFill>
              <a:schemeClr val="tx1"/>
            </a:solidFill>
            <a:round/>
            <a:headEnd/>
            <a:tailEnd/>
          </a:ln>
          <a:effectLst/>
        </p:spPr>
        <p:txBody>
          <a:bodyPr wrap="none" anchor="ctr"/>
          <a:lstStyle/>
          <a:p>
            <a:endParaRPr lang="en-US" dirty="0"/>
          </a:p>
        </p:txBody>
      </p:sp>
      <p:sp>
        <p:nvSpPr>
          <p:cNvPr id="502798" name="Line 14"/>
          <p:cNvSpPr>
            <a:spLocks noChangeShapeType="1"/>
          </p:cNvSpPr>
          <p:nvPr/>
        </p:nvSpPr>
        <p:spPr bwMode="auto">
          <a:xfrm flipH="1">
            <a:off x="4473575" y="4651375"/>
            <a:ext cx="336550" cy="165100"/>
          </a:xfrm>
          <a:prstGeom prst="line">
            <a:avLst/>
          </a:prstGeom>
          <a:noFill/>
          <a:ln w="12700">
            <a:solidFill>
              <a:schemeClr val="tx1"/>
            </a:solidFill>
            <a:round/>
            <a:headEnd/>
            <a:tailEnd/>
          </a:ln>
          <a:effectLst/>
        </p:spPr>
        <p:txBody>
          <a:bodyPr wrap="none" anchor="ctr"/>
          <a:lstStyle/>
          <a:p>
            <a:endParaRPr lang="en-US" dirty="0"/>
          </a:p>
        </p:txBody>
      </p:sp>
      <p:sp>
        <p:nvSpPr>
          <p:cNvPr id="502799" name="AutoShape 15"/>
          <p:cNvSpPr>
            <a:spLocks/>
          </p:cNvSpPr>
          <p:nvPr/>
        </p:nvSpPr>
        <p:spPr bwMode="auto">
          <a:xfrm rot="-5941197">
            <a:off x="5784850" y="4487863"/>
            <a:ext cx="66675" cy="568325"/>
          </a:xfrm>
          <a:prstGeom prst="rightBrace">
            <a:avLst>
              <a:gd name="adj1" fmla="val 71032"/>
              <a:gd name="adj2" fmla="val 50000"/>
            </a:avLst>
          </a:prstGeom>
          <a:noFill/>
          <a:ln w="25400">
            <a:solidFill>
              <a:schemeClr val="tx1"/>
            </a:solidFill>
            <a:round/>
            <a:headEnd/>
            <a:tailEnd/>
          </a:ln>
          <a:effectLst/>
        </p:spPr>
        <p:txBody>
          <a:bodyPr wrap="none" anchor="ctr"/>
          <a:lstStyle/>
          <a:p>
            <a:endParaRPr lang="en-US" dirty="0"/>
          </a:p>
        </p:txBody>
      </p:sp>
      <p:sp>
        <p:nvSpPr>
          <p:cNvPr id="502800" name="Line 16"/>
          <p:cNvSpPr>
            <a:spLocks noChangeShapeType="1"/>
          </p:cNvSpPr>
          <p:nvPr/>
        </p:nvSpPr>
        <p:spPr bwMode="auto">
          <a:xfrm flipH="1">
            <a:off x="4476750" y="4651375"/>
            <a:ext cx="336550" cy="165100"/>
          </a:xfrm>
          <a:prstGeom prst="line">
            <a:avLst/>
          </a:prstGeom>
          <a:noFill/>
          <a:ln w="25400">
            <a:solidFill>
              <a:schemeClr val="tx1"/>
            </a:solidFill>
            <a:round/>
            <a:headEnd/>
            <a:tailEnd/>
          </a:ln>
          <a:effectLst/>
        </p:spPr>
        <p:txBody>
          <a:bodyPr wrap="none" anchor="ctr"/>
          <a:lstStyle/>
          <a:p>
            <a:endParaRPr lang="en-US" dirty="0"/>
          </a:p>
        </p:txBody>
      </p:sp>
      <p:sp>
        <p:nvSpPr>
          <p:cNvPr id="502801" name="Line 17"/>
          <p:cNvSpPr>
            <a:spLocks noChangeShapeType="1"/>
          </p:cNvSpPr>
          <p:nvPr/>
        </p:nvSpPr>
        <p:spPr bwMode="auto">
          <a:xfrm>
            <a:off x="5426075" y="4645025"/>
            <a:ext cx="390525" cy="101600"/>
          </a:xfrm>
          <a:prstGeom prst="line">
            <a:avLst/>
          </a:prstGeom>
          <a:noFill/>
          <a:ln w="25400">
            <a:solidFill>
              <a:schemeClr val="tx1"/>
            </a:solidFill>
            <a:round/>
            <a:headEnd/>
            <a:tailEnd/>
          </a:ln>
          <a:effectLst/>
        </p:spPr>
        <p:txBody>
          <a:bodyPr wrap="none" anchor="ctr"/>
          <a:lstStyle/>
          <a:p>
            <a:endParaRPr lang="en-US" dirty="0"/>
          </a:p>
        </p:txBody>
      </p:sp>
      <p:sp>
        <p:nvSpPr>
          <p:cNvPr id="502802" name="Text Box 18"/>
          <p:cNvSpPr txBox="1">
            <a:spLocks noChangeArrowheads="1"/>
          </p:cNvSpPr>
          <p:nvPr/>
        </p:nvSpPr>
        <p:spPr bwMode="auto">
          <a:xfrm>
            <a:off x="2935288" y="6294438"/>
            <a:ext cx="3273425" cy="220662"/>
          </a:xfrm>
          <a:prstGeom prst="rect">
            <a:avLst/>
          </a:prstGeom>
          <a:noFill/>
          <a:ln w="9525">
            <a:noFill/>
            <a:miter lim="800000"/>
            <a:headEnd/>
            <a:tailEnd/>
          </a:ln>
          <a:effectLst/>
        </p:spPr>
        <p:txBody>
          <a:bodyPr lIns="0" tIns="0" rIns="0" bIns="0">
            <a:spAutoFit/>
          </a:bodyPr>
          <a:lstStyle/>
          <a:p>
            <a:pPr algn="l">
              <a:lnSpc>
                <a:spcPct val="90000"/>
              </a:lnSpc>
            </a:pPr>
            <a:r>
              <a:rPr kumimoji="0" lang="en-US" sz="1600" b="1" dirty="0"/>
              <a:t>(c) Cross section of basal body</a:t>
            </a:r>
            <a:endParaRPr kumimoji="0" lang="en-US" sz="1600" b="1" dirty="0">
              <a:latin typeface="Times" pitchFamily="18" charset="0"/>
            </a:endParaRPr>
          </a:p>
        </p:txBody>
      </p:sp>
      <p:sp>
        <p:nvSpPr>
          <p:cNvPr id="502803" name="Text Box 19"/>
          <p:cNvSpPr txBox="1">
            <a:spLocks noChangeArrowheads="1"/>
          </p:cNvSpPr>
          <p:nvPr/>
        </p:nvSpPr>
        <p:spPr bwMode="auto">
          <a:xfrm>
            <a:off x="333375" y="4211638"/>
            <a:ext cx="296863" cy="220662"/>
          </a:xfrm>
          <a:prstGeom prst="rect">
            <a:avLst/>
          </a:prstGeom>
          <a:noFill/>
          <a:ln w="9525">
            <a:noFill/>
            <a:miter lim="800000"/>
            <a:headEnd/>
            <a:tailEnd/>
          </a:ln>
          <a:effectLst/>
        </p:spPr>
        <p:txBody>
          <a:bodyPr lIns="0" tIns="0" rIns="0" bIns="0">
            <a:spAutoFit/>
          </a:bodyPr>
          <a:lstStyle/>
          <a:p>
            <a:pPr algn="l">
              <a:lnSpc>
                <a:spcPct val="90000"/>
              </a:lnSpc>
            </a:pPr>
            <a:r>
              <a:rPr kumimoji="0" lang="en-US" sz="1600" b="1" dirty="0"/>
              <a:t>(a)</a:t>
            </a:r>
            <a:endParaRPr kumimoji="0" lang="en-US" sz="1600" b="1" dirty="0">
              <a:latin typeface="Times" pitchFamily="18" charset="0"/>
            </a:endParaRPr>
          </a:p>
        </p:txBody>
      </p:sp>
      <p:sp>
        <p:nvSpPr>
          <p:cNvPr id="502804" name="Text Box 20"/>
          <p:cNvSpPr txBox="1">
            <a:spLocks noChangeArrowheads="1"/>
          </p:cNvSpPr>
          <p:nvPr/>
        </p:nvSpPr>
        <p:spPr bwMode="auto">
          <a:xfrm>
            <a:off x="638175" y="4211638"/>
            <a:ext cx="1803400" cy="441325"/>
          </a:xfrm>
          <a:prstGeom prst="rect">
            <a:avLst/>
          </a:prstGeom>
          <a:noFill/>
          <a:ln w="9525">
            <a:noFill/>
            <a:miter lim="800000"/>
            <a:headEnd/>
            <a:tailEnd/>
          </a:ln>
          <a:effectLst/>
        </p:spPr>
        <p:txBody>
          <a:bodyPr lIns="0" tIns="0" rIns="0" bIns="0">
            <a:spAutoFit/>
          </a:bodyPr>
          <a:lstStyle/>
          <a:p>
            <a:pPr algn="l">
              <a:lnSpc>
                <a:spcPct val="90000"/>
              </a:lnSpc>
            </a:pPr>
            <a:r>
              <a:rPr kumimoji="0" lang="en-US" sz="1600" b="1" dirty="0"/>
              <a:t>Longitudinal section of cilium</a:t>
            </a:r>
            <a:endParaRPr kumimoji="0" lang="en-US" sz="1600" b="1" dirty="0">
              <a:latin typeface="Times" pitchFamily="18" charset="0"/>
            </a:endParaRPr>
          </a:p>
        </p:txBody>
      </p:sp>
      <p:sp>
        <p:nvSpPr>
          <p:cNvPr id="502805" name="Text Box 21"/>
          <p:cNvSpPr txBox="1">
            <a:spLocks noChangeArrowheads="1"/>
          </p:cNvSpPr>
          <p:nvPr/>
        </p:nvSpPr>
        <p:spPr bwMode="auto">
          <a:xfrm>
            <a:off x="509588" y="3992563"/>
            <a:ext cx="701675" cy="192087"/>
          </a:xfrm>
          <a:prstGeom prst="rect">
            <a:avLst/>
          </a:prstGeom>
          <a:noFill/>
          <a:ln w="9525">
            <a:noFill/>
            <a:miter lim="800000"/>
            <a:headEnd/>
            <a:tailEnd/>
          </a:ln>
          <a:effectLst/>
        </p:spPr>
        <p:txBody>
          <a:bodyPr lIns="0" tIns="0" rIns="0" bIns="0">
            <a:spAutoFit/>
          </a:bodyPr>
          <a:lstStyle/>
          <a:p>
            <a:pPr algn="ctr">
              <a:lnSpc>
                <a:spcPct val="90000"/>
              </a:lnSpc>
            </a:pPr>
            <a:r>
              <a:rPr kumimoji="0" lang="en-US" sz="1400" b="1" dirty="0"/>
              <a:t>0.5 µm</a:t>
            </a:r>
            <a:endParaRPr kumimoji="0" lang="en-US" sz="1800" b="1" dirty="0">
              <a:latin typeface="Times" pitchFamily="18" charset="0"/>
            </a:endParaRPr>
          </a:p>
        </p:txBody>
      </p:sp>
      <p:sp>
        <p:nvSpPr>
          <p:cNvPr id="502806" name="Line 22"/>
          <p:cNvSpPr>
            <a:spLocks noChangeShapeType="1"/>
          </p:cNvSpPr>
          <p:nvPr/>
        </p:nvSpPr>
        <p:spPr bwMode="auto">
          <a:xfrm>
            <a:off x="449263" y="3987800"/>
            <a:ext cx="825500" cy="0"/>
          </a:xfrm>
          <a:prstGeom prst="line">
            <a:avLst/>
          </a:prstGeom>
          <a:noFill/>
          <a:ln w="25400">
            <a:solidFill>
              <a:schemeClr val="tx1"/>
            </a:solidFill>
            <a:round/>
            <a:headEnd/>
            <a:tailEnd/>
          </a:ln>
          <a:effectLst/>
        </p:spPr>
        <p:txBody>
          <a:bodyPr wrap="none" anchor="ctr"/>
          <a:lstStyle/>
          <a:p>
            <a:endParaRPr lang="en-US" dirty="0"/>
          </a:p>
        </p:txBody>
      </p:sp>
      <p:sp>
        <p:nvSpPr>
          <p:cNvPr id="502807" name="Line 23"/>
          <p:cNvSpPr>
            <a:spLocks noChangeShapeType="1"/>
          </p:cNvSpPr>
          <p:nvPr/>
        </p:nvSpPr>
        <p:spPr bwMode="auto">
          <a:xfrm>
            <a:off x="449263" y="3943350"/>
            <a:ext cx="0" cy="88900"/>
          </a:xfrm>
          <a:prstGeom prst="line">
            <a:avLst/>
          </a:prstGeom>
          <a:noFill/>
          <a:ln w="25400">
            <a:solidFill>
              <a:schemeClr val="tx1"/>
            </a:solidFill>
            <a:round/>
            <a:headEnd/>
            <a:tailEnd/>
          </a:ln>
          <a:effectLst/>
        </p:spPr>
        <p:txBody>
          <a:bodyPr wrap="none" anchor="ctr"/>
          <a:lstStyle/>
          <a:p>
            <a:endParaRPr lang="en-US" dirty="0"/>
          </a:p>
        </p:txBody>
      </p:sp>
      <p:sp>
        <p:nvSpPr>
          <p:cNvPr id="502808" name="Line 24"/>
          <p:cNvSpPr>
            <a:spLocks noChangeShapeType="1"/>
          </p:cNvSpPr>
          <p:nvPr/>
        </p:nvSpPr>
        <p:spPr bwMode="auto">
          <a:xfrm>
            <a:off x="1277938" y="3943350"/>
            <a:ext cx="0" cy="88900"/>
          </a:xfrm>
          <a:prstGeom prst="line">
            <a:avLst/>
          </a:prstGeom>
          <a:noFill/>
          <a:ln w="25400">
            <a:solidFill>
              <a:schemeClr val="tx1"/>
            </a:solidFill>
            <a:round/>
            <a:headEnd/>
            <a:tailEnd/>
          </a:ln>
          <a:effectLst/>
        </p:spPr>
        <p:txBody>
          <a:bodyPr wrap="none" anchor="ctr"/>
          <a:lstStyle/>
          <a:p>
            <a:endParaRPr lang="en-US" dirty="0"/>
          </a:p>
        </p:txBody>
      </p:sp>
      <p:sp>
        <p:nvSpPr>
          <p:cNvPr id="502809" name="Text Box 25"/>
          <p:cNvSpPr txBox="1">
            <a:spLocks noChangeArrowheads="1"/>
          </p:cNvSpPr>
          <p:nvPr/>
        </p:nvSpPr>
        <p:spPr bwMode="auto">
          <a:xfrm>
            <a:off x="1584325" y="2690813"/>
            <a:ext cx="1101725" cy="384175"/>
          </a:xfrm>
          <a:prstGeom prst="rect">
            <a:avLst/>
          </a:prstGeom>
          <a:noFill/>
          <a:ln w="9525">
            <a:noFill/>
            <a:miter lim="800000"/>
            <a:headEnd/>
            <a:tailEnd/>
          </a:ln>
          <a:effectLst/>
        </p:spPr>
        <p:txBody>
          <a:bodyPr lIns="0" tIns="0" rIns="0" bIns="0">
            <a:spAutoFit/>
          </a:bodyPr>
          <a:lstStyle/>
          <a:p>
            <a:pPr algn="l">
              <a:lnSpc>
                <a:spcPct val="90000"/>
              </a:lnSpc>
            </a:pPr>
            <a:r>
              <a:rPr kumimoji="0" lang="en-US" sz="1400" b="1" dirty="0"/>
              <a:t>Plasma membrane</a:t>
            </a:r>
            <a:endParaRPr kumimoji="0" lang="en-US" sz="1400" b="1" dirty="0">
              <a:latin typeface="Times" pitchFamily="18" charset="0"/>
            </a:endParaRPr>
          </a:p>
        </p:txBody>
      </p:sp>
      <p:sp>
        <p:nvSpPr>
          <p:cNvPr id="502810" name="Text Box 26"/>
          <p:cNvSpPr txBox="1">
            <a:spLocks noChangeArrowheads="1"/>
          </p:cNvSpPr>
          <p:nvPr/>
        </p:nvSpPr>
        <p:spPr bwMode="auto">
          <a:xfrm>
            <a:off x="1565275" y="3195638"/>
            <a:ext cx="1101725" cy="192087"/>
          </a:xfrm>
          <a:prstGeom prst="rect">
            <a:avLst/>
          </a:prstGeom>
          <a:noFill/>
          <a:ln w="9525">
            <a:noFill/>
            <a:miter lim="800000"/>
            <a:headEnd/>
            <a:tailEnd/>
          </a:ln>
          <a:effectLst/>
        </p:spPr>
        <p:txBody>
          <a:bodyPr lIns="0" tIns="0" rIns="0" bIns="0">
            <a:spAutoFit/>
          </a:bodyPr>
          <a:lstStyle/>
          <a:p>
            <a:pPr algn="l">
              <a:lnSpc>
                <a:spcPct val="90000"/>
              </a:lnSpc>
            </a:pPr>
            <a:r>
              <a:rPr kumimoji="0" lang="en-US" sz="1400" b="1" dirty="0"/>
              <a:t>Basal body</a:t>
            </a:r>
            <a:endParaRPr kumimoji="0" lang="en-US" sz="1400" b="1" dirty="0">
              <a:latin typeface="Times" pitchFamily="18" charset="0"/>
            </a:endParaRPr>
          </a:p>
        </p:txBody>
      </p:sp>
      <p:sp>
        <p:nvSpPr>
          <p:cNvPr id="502811" name="Line 27"/>
          <p:cNvSpPr>
            <a:spLocks noChangeShapeType="1"/>
          </p:cNvSpPr>
          <p:nvPr/>
        </p:nvSpPr>
        <p:spPr bwMode="auto">
          <a:xfrm>
            <a:off x="1235075" y="2809875"/>
            <a:ext cx="323850" cy="0"/>
          </a:xfrm>
          <a:prstGeom prst="line">
            <a:avLst/>
          </a:prstGeom>
          <a:noFill/>
          <a:ln w="25400">
            <a:solidFill>
              <a:schemeClr val="tx1"/>
            </a:solidFill>
            <a:round/>
            <a:headEnd/>
            <a:tailEnd/>
          </a:ln>
          <a:effectLst/>
        </p:spPr>
        <p:txBody>
          <a:bodyPr wrap="none" anchor="ctr"/>
          <a:lstStyle/>
          <a:p>
            <a:endParaRPr lang="en-US" dirty="0"/>
          </a:p>
        </p:txBody>
      </p:sp>
      <p:sp>
        <p:nvSpPr>
          <p:cNvPr id="502812" name="Line 28"/>
          <p:cNvSpPr>
            <a:spLocks noChangeShapeType="1"/>
          </p:cNvSpPr>
          <p:nvPr/>
        </p:nvSpPr>
        <p:spPr bwMode="auto">
          <a:xfrm flipH="1">
            <a:off x="1196975" y="2809875"/>
            <a:ext cx="358775" cy="317500"/>
          </a:xfrm>
          <a:prstGeom prst="line">
            <a:avLst/>
          </a:prstGeom>
          <a:noFill/>
          <a:ln w="25400">
            <a:solidFill>
              <a:schemeClr val="tx1"/>
            </a:solidFill>
            <a:round/>
            <a:headEnd/>
            <a:tailEnd/>
          </a:ln>
          <a:effectLst/>
        </p:spPr>
        <p:txBody>
          <a:bodyPr wrap="none" anchor="ctr"/>
          <a:lstStyle/>
          <a:p>
            <a:endParaRPr lang="en-US" dirty="0"/>
          </a:p>
        </p:txBody>
      </p:sp>
      <p:sp>
        <p:nvSpPr>
          <p:cNvPr id="502813" name="AutoShape 29"/>
          <p:cNvSpPr>
            <a:spLocks/>
          </p:cNvSpPr>
          <p:nvPr/>
        </p:nvSpPr>
        <p:spPr bwMode="auto">
          <a:xfrm>
            <a:off x="1282700" y="3175000"/>
            <a:ext cx="88900" cy="244475"/>
          </a:xfrm>
          <a:prstGeom prst="rightBrace">
            <a:avLst>
              <a:gd name="adj1" fmla="val 22917"/>
              <a:gd name="adj2" fmla="val 50000"/>
            </a:avLst>
          </a:prstGeom>
          <a:noFill/>
          <a:ln w="25400">
            <a:solidFill>
              <a:schemeClr val="tx1"/>
            </a:solidFill>
            <a:round/>
            <a:headEnd/>
            <a:tailEnd/>
          </a:ln>
          <a:effectLst/>
        </p:spPr>
        <p:txBody>
          <a:bodyPr wrap="none" anchor="ctr"/>
          <a:lstStyle/>
          <a:p>
            <a:endParaRPr lang="en-US" dirty="0"/>
          </a:p>
        </p:txBody>
      </p:sp>
      <p:sp>
        <p:nvSpPr>
          <p:cNvPr id="502814" name="Line 30"/>
          <p:cNvSpPr>
            <a:spLocks noChangeShapeType="1"/>
          </p:cNvSpPr>
          <p:nvPr/>
        </p:nvSpPr>
        <p:spPr bwMode="auto">
          <a:xfrm flipH="1">
            <a:off x="1362075" y="3295650"/>
            <a:ext cx="168275" cy="0"/>
          </a:xfrm>
          <a:prstGeom prst="line">
            <a:avLst/>
          </a:prstGeom>
          <a:noFill/>
          <a:ln w="25400">
            <a:solidFill>
              <a:schemeClr val="tx1"/>
            </a:solidFill>
            <a:round/>
            <a:headEnd/>
            <a:tailEnd/>
          </a:ln>
          <a:effectLst/>
        </p:spPr>
        <p:txBody>
          <a:bodyPr wrap="none" anchor="ctr"/>
          <a:lstStyle/>
          <a:p>
            <a:endParaRPr lang="en-US" dirty="0"/>
          </a:p>
        </p:txBody>
      </p:sp>
      <p:sp>
        <p:nvSpPr>
          <p:cNvPr id="502815" name="Text Box 31"/>
          <p:cNvSpPr txBox="1">
            <a:spLocks noChangeArrowheads="1"/>
          </p:cNvSpPr>
          <p:nvPr/>
        </p:nvSpPr>
        <p:spPr bwMode="auto">
          <a:xfrm>
            <a:off x="1584325" y="2017713"/>
            <a:ext cx="1187450" cy="192087"/>
          </a:xfrm>
          <a:prstGeom prst="rect">
            <a:avLst/>
          </a:prstGeom>
          <a:noFill/>
          <a:ln w="9525">
            <a:noFill/>
            <a:miter lim="800000"/>
            <a:headEnd/>
            <a:tailEnd/>
          </a:ln>
          <a:effectLst/>
        </p:spPr>
        <p:txBody>
          <a:bodyPr lIns="0" tIns="0" rIns="0" bIns="0">
            <a:spAutoFit/>
          </a:bodyPr>
          <a:lstStyle/>
          <a:p>
            <a:pPr algn="l">
              <a:lnSpc>
                <a:spcPct val="90000"/>
              </a:lnSpc>
            </a:pPr>
            <a:r>
              <a:rPr kumimoji="0" lang="en-US" sz="1400" b="1" dirty="0"/>
              <a:t>Microtubules</a:t>
            </a:r>
            <a:endParaRPr kumimoji="0" lang="en-US" sz="1400" b="1" dirty="0">
              <a:latin typeface="Times" pitchFamily="18" charset="0"/>
            </a:endParaRPr>
          </a:p>
        </p:txBody>
      </p:sp>
      <p:sp>
        <p:nvSpPr>
          <p:cNvPr id="502816" name="Line 32"/>
          <p:cNvSpPr>
            <a:spLocks noChangeShapeType="1"/>
          </p:cNvSpPr>
          <p:nvPr/>
        </p:nvSpPr>
        <p:spPr bwMode="auto">
          <a:xfrm flipV="1">
            <a:off x="1076325" y="2117725"/>
            <a:ext cx="485775" cy="41275"/>
          </a:xfrm>
          <a:prstGeom prst="line">
            <a:avLst/>
          </a:prstGeom>
          <a:noFill/>
          <a:ln w="25400">
            <a:solidFill>
              <a:schemeClr val="tx1"/>
            </a:solidFill>
            <a:round/>
            <a:headEnd/>
            <a:tailEnd/>
          </a:ln>
          <a:effectLst/>
        </p:spPr>
        <p:txBody>
          <a:bodyPr wrap="none" anchor="ctr"/>
          <a:lstStyle/>
          <a:p>
            <a:endParaRPr lang="en-US" dirty="0"/>
          </a:p>
        </p:txBody>
      </p:sp>
      <p:sp>
        <p:nvSpPr>
          <p:cNvPr id="502817" name="Line 33"/>
          <p:cNvSpPr>
            <a:spLocks noChangeShapeType="1"/>
          </p:cNvSpPr>
          <p:nvPr/>
        </p:nvSpPr>
        <p:spPr bwMode="auto">
          <a:xfrm flipH="1">
            <a:off x="838200" y="2117725"/>
            <a:ext cx="723900" cy="352425"/>
          </a:xfrm>
          <a:prstGeom prst="line">
            <a:avLst/>
          </a:prstGeom>
          <a:noFill/>
          <a:ln w="25400">
            <a:solidFill>
              <a:schemeClr val="tx1"/>
            </a:solidFill>
            <a:round/>
            <a:headEnd/>
            <a:tailEnd/>
          </a:ln>
          <a:effectLst/>
        </p:spPr>
        <p:txBody>
          <a:bodyPr wrap="none" anchor="ctr"/>
          <a:lstStyle/>
          <a:p>
            <a:endParaRPr lang="en-US" dirty="0"/>
          </a:p>
        </p:txBody>
      </p:sp>
      <p:sp>
        <p:nvSpPr>
          <p:cNvPr id="502818" name="Line 34"/>
          <p:cNvSpPr>
            <a:spLocks noChangeShapeType="1"/>
          </p:cNvSpPr>
          <p:nvPr/>
        </p:nvSpPr>
        <p:spPr bwMode="auto">
          <a:xfrm flipH="1">
            <a:off x="952500" y="2117725"/>
            <a:ext cx="609600" cy="180975"/>
          </a:xfrm>
          <a:prstGeom prst="line">
            <a:avLst/>
          </a:prstGeom>
          <a:noFill/>
          <a:ln w="25400">
            <a:solidFill>
              <a:schemeClr val="tx1"/>
            </a:solidFill>
            <a:round/>
            <a:headEnd/>
            <a:tailEnd/>
          </a:ln>
          <a:effectLst/>
        </p:spPr>
        <p:txBody>
          <a:bodyPr wrap="none" anchor="ctr"/>
          <a:lstStyle/>
          <a:p>
            <a:endParaRPr lang="en-US" dirty="0"/>
          </a:p>
        </p:txBody>
      </p:sp>
      <p:sp>
        <p:nvSpPr>
          <p:cNvPr id="502819" name="Text Box 35"/>
          <p:cNvSpPr txBox="1">
            <a:spLocks noChangeArrowheads="1"/>
          </p:cNvSpPr>
          <p:nvPr/>
        </p:nvSpPr>
        <p:spPr bwMode="auto">
          <a:xfrm>
            <a:off x="2954338" y="2538413"/>
            <a:ext cx="296862" cy="220662"/>
          </a:xfrm>
          <a:prstGeom prst="rect">
            <a:avLst/>
          </a:prstGeom>
          <a:noFill/>
          <a:ln w="9525">
            <a:noFill/>
            <a:miter lim="800000"/>
            <a:headEnd/>
            <a:tailEnd/>
          </a:ln>
          <a:effectLst/>
        </p:spPr>
        <p:txBody>
          <a:bodyPr lIns="0" tIns="0" rIns="0" bIns="0">
            <a:spAutoFit/>
          </a:bodyPr>
          <a:lstStyle/>
          <a:p>
            <a:pPr algn="l">
              <a:lnSpc>
                <a:spcPct val="90000"/>
              </a:lnSpc>
            </a:pPr>
            <a:r>
              <a:rPr kumimoji="0" lang="en-US" sz="1600" b="1" dirty="0"/>
              <a:t>(b)</a:t>
            </a:r>
            <a:endParaRPr kumimoji="0" lang="en-US" sz="1600" b="1" dirty="0">
              <a:latin typeface="Times" pitchFamily="18" charset="0"/>
            </a:endParaRPr>
          </a:p>
        </p:txBody>
      </p:sp>
      <p:sp>
        <p:nvSpPr>
          <p:cNvPr id="502820" name="Text Box 36"/>
          <p:cNvSpPr txBox="1">
            <a:spLocks noChangeArrowheads="1"/>
          </p:cNvSpPr>
          <p:nvPr/>
        </p:nvSpPr>
        <p:spPr bwMode="auto">
          <a:xfrm>
            <a:off x="3259138" y="2538413"/>
            <a:ext cx="1803400" cy="441325"/>
          </a:xfrm>
          <a:prstGeom prst="rect">
            <a:avLst/>
          </a:prstGeom>
          <a:noFill/>
          <a:ln w="9525">
            <a:noFill/>
            <a:miter lim="800000"/>
            <a:headEnd/>
            <a:tailEnd/>
          </a:ln>
          <a:effectLst/>
        </p:spPr>
        <p:txBody>
          <a:bodyPr lIns="0" tIns="0" rIns="0" bIns="0">
            <a:spAutoFit/>
          </a:bodyPr>
          <a:lstStyle/>
          <a:p>
            <a:pPr algn="l">
              <a:lnSpc>
                <a:spcPct val="90000"/>
              </a:lnSpc>
            </a:pPr>
            <a:r>
              <a:rPr kumimoji="0" lang="en-US" sz="1600" b="1" dirty="0"/>
              <a:t>Cross section of cilium</a:t>
            </a:r>
            <a:endParaRPr kumimoji="0" lang="en-US" sz="1600" b="1" dirty="0">
              <a:latin typeface="Times" pitchFamily="18" charset="0"/>
            </a:endParaRPr>
          </a:p>
        </p:txBody>
      </p:sp>
      <p:sp>
        <p:nvSpPr>
          <p:cNvPr id="502821" name="Text Box 37"/>
          <p:cNvSpPr txBox="1">
            <a:spLocks noChangeArrowheads="1"/>
          </p:cNvSpPr>
          <p:nvPr/>
        </p:nvSpPr>
        <p:spPr bwMode="auto">
          <a:xfrm>
            <a:off x="7785100" y="300038"/>
            <a:ext cx="1101725" cy="384175"/>
          </a:xfrm>
          <a:prstGeom prst="rect">
            <a:avLst/>
          </a:prstGeom>
          <a:noFill/>
          <a:ln w="9525">
            <a:noFill/>
            <a:miter lim="800000"/>
            <a:headEnd/>
            <a:tailEnd/>
          </a:ln>
          <a:effectLst/>
        </p:spPr>
        <p:txBody>
          <a:bodyPr lIns="0" tIns="0" rIns="0" bIns="0">
            <a:spAutoFit/>
          </a:bodyPr>
          <a:lstStyle/>
          <a:p>
            <a:pPr algn="l">
              <a:lnSpc>
                <a:spcPct val="90000"/>
              </a:lnSpc>
            </a:pPr>
            <a:r>
              <a:rPr kumimoji="0" lang="en-US" sz="1400" b="1" dirty="0"/>
              <a:t>Plasma membrane</a:t>
            </a:r>
            <a:endParaRPr kumimoji="0" lang="en-US" sz="1400" b="1" dirty="0">
              <a:latin typeface="Times" pitchFamily="18" charset="0"/>
            </a:endParaRPr>
          </a:p>
        </p:txBody>
      </p:sp>
      <p:sp>
        <p:nvSpPr>
          <p:cNvPr id="502822" name="Line 38"/>
          <p:cNvSpPr>
            <a:spLocks noChangeShapeType="1"/>
          </p:cNvSpPr>
          <p:nvPr/>
        </p:nvSpPr>
        <p:spPr bwMode="auto">
          <a:xfrm flipH="1">
            <a:off x="7683500" y="528638"/>
            <a:ext cx="55563" cy="246062"/>
          </a:xfrm>
          <a:prstGeom prst="line">
            <a:avLst/>
          </a:prstGeom>
          <a:noFill/>
          <a:ln w="25400">
            <a:solidFill>
              <a:schemeClr val="tx1"/>
            </a:solidFill>
            <a:round/>
            <a:headEnd/>
            <a:tailEnd/>
          </a:ln>
          <a:effectLst/>
        </p:spPr>
        <p:txBody>
          <a:bodyPr wrap="none" anchor="ctr"/>
          <a:lstStyle/>
          <a:p>
            <a:endParaRPr lang="en-US" dirty="0"/>
          </a:p>
        </p:txBody>
      </p:sp>
      <p:sp>
        <p:nvSpPr>
          <p:cNvPr id="502823" name="Text Box 39"/>
          <p:cNvSpPr txBox="1">
            <a:spLocks noChangeArrowheads="1"/>
          </p:cNvSpPr>
          <p:nvPr/>
        </p:nvSpPr>
        <p:spPr bwMode="auto">
          <a:xfrm>
            <a:off x="5289550" y="207963"/>
            <a:ext cx="1627188" cy="384175"/>
          </a:xfrm>
          <a:prstGeom prst="rect">
            <a:avLst/>
          </a:prstGeom>
          <a:noFill/>
          <a:ln w="9525">
            <a:noFill/>
            <a:miter lim="800000"/>
            <a:headEnd/>
            <a:tailEnd/>
          </a:ln>
          <a:effectLst/>
        </p:spPr>
        <p:txBody>
          <a:bodyPr lIns="0" tIns="0" rIns="0" bIns="0">
            <a:spAutoFit/>
          </a:bodyPr>
          <a:lstStyle/>
          <a:p>
            <a:pPr algn="l">
              <a:lnSpc>
                <a:spcPct val="90000"/>
              </a:lnSpc>
            </a:pPr>
            <a:r>
              <a:rPr kumimoji="0" lang="en-US" sz="1400" b="1" dirty="0"/>
              <a:t>Outer microtubule doublet</a:t>
            </a:r>
            <a:endParaRPr kumimoji="0" lang="en-US" sz="1400" b="1" dirty="0">
              <a:latin typeface="Times" pitchFamily="18" charset="0"/>
            </a:endParaRPr>
          </a:p>
        </p:txBody>
      </p:sp>
      <p:sp>
        <p:nvSpPr>
          <p:cNvPr id="502824" name="Text Box 40"/>
          <p:cNvSpPr txBox="1">
            <a:spLocks noChangeArrowheads="1"/>
          </p:cNvSpPr>
          <p:nvPr/>
        </p:nvSpPr>
        <p:spPr bwMode="auto">
          <a:xfrm>
            <a:off x="5289550" y="684213"/>
            <a:ext cx="1454150" cy="192087"/>
          </a:xfrm>
          <a:prstGeom prst="rect">
            <a:avLst/>
          </a:prstGeom>
          <a:noFill/>
          <a:ln w="9525">
            <a:noFill/>
            <a:miter lim="800000"/>
            <a:headEnd/>
            <a:tailEnd/>
          </a:ln>
          <a:effectLst/>
        </p:spPr>
        <p:txBody>
          <a:bodyPr lIns="0" tIns="0" rIns="0" bIns="0">
            <a:spAutoFit/>
          </a:bodyPr>
          <a:lstStyle/>
          <a:p>
            <a:pPr algn="l">
              <a:lnSpc>
                <a:spcPct val="90000"/>
              </a:lnSpc>
            </a:pPr>
            <a:r>
              <a:rPr kumimoji="0" lang="en-US" sz="1400" b="1" dirty="0"/>
              <a:t>Dynein proteins</a:t>
            </a:r>
            <a:endParaRPr kumimoji="0" lang="en-US" sz="1400" b="1" dirty="0">
              <a:latin typeface="Times" pitchFamily="18" charset="0"/>
            </a:endParaRPr>
          </a:p>
        </p:txBody>
      </p:sp>
      <p:sp>
        <p:nvSpPr>
          <p:cNvPr id="502825" name="Text Box 41"/>
          <p:cNvSpPr txBox="1">
            <a:spLocks noChangeArrowheads="1"/>
          </p:cNvSpPr>
          <p:nvPr/>
        </p:nvSpPr>
        <p:spPr bwMode="auto">
          <a:xfrm>
            <a:off x="5289550" y="962025"/>
            <a:ext cx="1454150" cy="384175"/>
          </a:xfrm>
          <a:prstGeom prst="rect">
            <a:avLst/>
          </a:prstGeom>
          <a:noFill/>
          <a:ln w="9525">
            <a:noFill/>
            <a:miter lim="800000"/>
            <a:headEnd/>
            <a:tailEnd/>
          </a:ln>
          <a:effectLst/>
        </p:spPr>
        <p:txBody>
          <a:bodyPr lIns="0" tIns="0" rIns="0" bIns="0">
            <a:spAutoFit/>
          </a:bodyPr>
          <a:lstStyle/>
          <a:p>
            <a:pPr algn="l">
              <a:lnSpc>
                <a:spcPct val="90000"/>
              </a:lnSpc>
            </a:pPr>
            <a:r>
              <a:rPr kumimoji="0" lang="en-US" sz="1400" b="1" dirty="0"/>
              <a:t>Central microtubule</a:t>
            </a:r>
            <a:endParaRPr kumimoji="0" lang="en-US" sz="1400" b="1" dirty="0">
              <a:latin typeface="Times" pitchFamily="18" charset="0"/>
            </a:endParaRPr>
          </a:p>
        </p:txBody>
      </p:sp>
      <p:sp>
        <p:nvSpPr>
          <p:cNvPr id="502826" name="Text Box 42"/>
          <p:cNvSpPr txBox="1">
            <a:spLocks noChangeArrowheads="1"/>
          </p:cNvSpPr>
          <p:nvPr/>
        </p:nvSpPr>
        <p:spPr bwMode="auto">
          <a:xfrm>
            <a:off x="5289550" y="1371600"/>
            <a:ext cx="739775" cy="384175"/>
          </a:xfrm>
          <a:prstGeom prst="rect">
            <a:avLst/>
          </a:prstGeom>
          <a:noFill/>
          <a:ln w="9525">
            <a:noFill/>
            <a:miter lim="800000"/>
            <a:headEnd/>
            <a:tailEnd/>
          </a:ln>
          <a:effectLst/>
        </p:spPr>
        <p:txBody>
          <a:bodyPr lIns="0" tIns="0" rIns="0" bIns="0">
            <a:spAutoFit/>
          </a:bodyPr>
          <a:lstStyle/>
          <a:p>
            <a:pPr algn="l">
              <a:lnSpc>
                <a:spcPct val="90000"/>
              </a:lnSpc>
            </a:pPr>
            <a:r>
              <a:rPr kumimoji="0" lang="en-US" sz="1400" b="1" dirty="0"/>
              <a:t>Radial spoke</a:t>
            </a:r>
            <a:endParaRPr kumimoji="0" lang="en-US" sz="1400" b="1" dirty="0">
              <a:latin typeface="Times" pitchFamily="18" charset="0"/>
            </a:endParaRPr>
          </a:p>
        </p:txBody>
      </p:sp>
      <p:sp>
        <p:nvSpPr>
          <p:cNvPr id="502827" name="Text Box 43"/>
          <p:cNvSpPr txBox="1">
            <a:spLocks noChangeArrowheads="1"/>
          </p:cNvSpPr>
          <p:nvPr/>
        </p:nvSpPr>
        <p:spPr bwMode="auto">
          <a:xfrm>
            <a:off x="5289550" y="1889125"/>
            <a:ext cx="1454150" cy="576263"/>
          </a:xfrm>
          <a:prstGeom prst="rect">
            <a:avLst/>
          </a:prstGeom>
          <a:noFill/>
          <a:ln w="9525">
            <a:noFill/>
            <a:miter lim="800000"/>
            <a:headEnd/>
            <a:tailEnd/>
          </a:ln>
          <a:effectLst/>
        </p:spPr>
        <p:txBody>
          <a:bodyPr lIns="0" tIns="0" rIns="0" bIns="0">
            <a:spAutoFit/>
          </a:bodyPr>
          <a:lstStyle/>
          <a:p>
            <a:pPr algn="l">
              <a:lnSpc>
                <a:spcPct val="90000"/>
              </a:lnSpc>
            </a:pPr>
            <a:r>
              <a:rPr kumimoji="0" lang="en-US" sz="1400" b="1" dirty="0"/>
              <a:t>Protein cross-linking outer doublets</a:t>
            </a:r>
            <a:endParaRPr kumimoji="0" lang="en-US" sz="1400" b="1" dirty="0">
              <a:latin typeface="Times" pitchFamily="18" charset="0"/>
            </a:endParaRPr>
          </a:p>
        </p:txBody>
      </p:sp>
      <p:sp>
        <p:nvSpPr>
          <p:cNvPr id="502828" name="Text Box 44"/>
          <p:cNvSpPr txBox="1">
            <a:spLocks noChangeArrowheads="1"/>
          </p:cNvSpPr>
          <p:nvPr/>
        </p:nvSpPr>
        <p:spPr bwMode="auto">
          <a:xfrm>
            <a:off x="4133850" y="368300"/>
            <a:ext cx="701675" cy="192088"/>
          </a:xfrm>
          <a:prstGeom prst="rect">
            <a:avLst/>
          </a:prstGeom>
          <a:noFill/>
          <a:ln w="9525">
            <a:noFill/>
            <a:miter lim="800000"/>
            <a:headEnd/>
            <a:tailEnd/>
          </a:ln>
          <a:effectLst/>
        </p:spPr>
        <p:txBody>
          <a:bodyPr lIns="0" tIns="0" rIns="0" bIns="0">
            <a:spAutoFit/>
          </a:bodyPr>
          <a:lstStyle/>
          <a:p>
            <a:pPr algn="ctr">
              <a:lnSpc>
                <a:spcPct val="90000"/>
              </a:lnSpc>
            </a:pPr>
            <a:r>
              <a:rPr kumimoji="0" lang="en-US" sz="1400" b="1" dirty="0"/>
              <a:t>0.1 µm</a:t>
            </a:r>
            <a:endParaRPr kumimoji="0" lang="en-US" sz="1800" b="1" dirty="0">
              <a:latin typeface="Times" pitchFamily="18" charset="0"/>
            </a:endParaRPr>
          </a:p>
        </p:txBody>
      </p:sp>
      <p:sp>
        <p:nvSpPr>
          <p:cNvPr id="502829" name="Line 45"/>
          <p:cNvSpPr>
            <a:spLocks noChangeShapeType="1"/>
          </p:cNvSpPr>
          <p:nvPr/>
        </p:nvSpPr>
        <p:spPr bwMode="auto">
          <a:xfrm>
            <a:off x="4140200" y="582613"/>
            <a:ext cx="695325" cy="0"/>
          </a:xfrm>
          <a:prstGeom prst="line">
            <a:avLst/>
          </a:prstGeom>
          <a:noFill/>
          <a:ln w="25400">
            <a:solidFill>
              <a:schemeClr val="tx1"/>
            </a:solidFill>
            <a:round/>
            <a:headEnd/>
            <a:tailEnd/>
          </a:ln>
          <a:effectLst/>
        </p:spPr>
        <p:txBody>
          <a:bodyPr wrap="none" anchor="ctr"/>
          <a:lstStyle/>
          <a:p>
            <a:endParaRPr lang="en-US" dirty="0"/>
          </a:p>
        </p:txBody>
      </p:sp>
      <p:sp>
        <p:nvSpPr>
          <p:cNvPr id="502830" name="Line 46"/>
          <p:cNvSpPr>
            <a:spLocks noChangeShapeType="1"/>
          </p:cNvSpPr>
          <p:nvPr/>
        </p:nvSpPr>
        <p:spPr bwMode="auto">
          <a:xfrm>
            <a:off x="4137025" y="538163"/>
            <a:ext cx="0" cy="88900"/>
          </a:xfrm>
          <a:prstGeom prst="line">
            <a:avLst/>
          </a:prstGeom>
          <a:noFill/>
          <a:ln w="25400">
            <a:solidFill>
              <a:schemeClr val="tx1"/>
            </a:solidFill>
            <a:round/>
            <a:headEnd/>
            <a:tailEnd/>
          </a:ln>
          <a:effectLst/>
        </p:spPr>
        <p:txBody>
          <a:bodyPr wrap="none" anchor="ctr"/>
          <a:lstStyle/>
          <a:p>
            <a:endParaRPr lang="en-US" dirty="0"/>
          </a:p>
        </p:txBody>
      </p:sp>
      <p:sp>
        <p:nvSpPr>
          <p:cNvPr id="502831" name="Line 47"/>
          <p:cNvSpPr>
            <a:spLocks noChangeShapeType="1"/>
          </p:cNvSpPr>
          <p:nvPr/>
        </p:nvSpPr>
        <p:spPr bwMode="auto">
          <a:xfrm>
            <a:off x="4835525" y="538163"/>
            <a:ext cx="0" cy="88900"/>
          </a:xfrm>
          <a:prstGeom prst="line">
            <a:avLst/>
          </a:prstGeom>
          <a:noFill/>
          <a:ln w="25400">
            <a:solidFill>
              <a:schemeClr val="tx1"/>
            </a:solidFill>
            <a:round/>
            <a:headEnd/>
            <a:tailEnd/>
          </a:ln>
          <a:effectLst/>
        </p:spPr>
        <p:txBody>
          <a:bodyPr wrap="none" anchor="ctr"/>
          <a:lstStyle/>
          <a:p>
            <a:endParaRPr lang="en-US" dirty="0"/>
          </a:p>
        </p:txBody>
      </p:sp>
      <p:sp>
        <p:nvSpPr>
          <p:cNvPr id="502832" name="AutoShape 48"/>
          <p:cNvSpPr>
            <a:spLocks/>
          </p:cNvSpPr>
          <p:nvPr/>
        </p:nvSpPr>
        <p:spPr bwMode="auto">
          <a:xfrm rot="-6300013">
            <a:off x="7398544" y="623094"/>
            <a:ext cx="69850" cy="366712"/>
          </a:xfrm>
          <a:prstGeom prst="rightBrace">
            <a:avLst>
              <a:gd name="adj1" fmla="val 43750"/>
              <a:gd name="adj2" fmla="val 50000"/>
            </a:avLst>
          </a:prstGeom>
          <a:noFill/>
          <a:ln w="25400">
            <a:solidFill>
              <a:schemeClr val="tx1"/>
            </a:solidFill>
            <a:round/>
            <a:headEnd/>
            <a:tailEnd/>
          </a:ln>
          <a:effectLst/>
        </p:spPr>
        <p:txBody>
          <a:bodyPr wrap="none" anchor="ctr"/>
          <a:lstStyle/>
          <a:p>
            <a:endParaRPr lang="en-US" dirty="0"/>
          </a:p>
        </p:txBody>
      </p:sp>
      <p:sp>
        <p:nvSpPr>
          <p:cNvPr id="502833" name="AutoShape 49"/>
          <p:cNvSpPr>
            <a:spLocks/>
          </p:cNvSpPr>
          <p:nvPr/>
        </p:nvSpPr>
        <p:spPr bwMode="auto">
          <a:xfrm rot="-2170739">
            <a:off x="4475163" y="846138"/>
            <a:ext cx="93662" cy="257175"/>
          </a:xfrm>
          <a:prstGeom prst="rightBrace">
            <a:avLst>
              <a:gd name="adj1" fmla="val 22881"/>
              <a:gd name="adj2" fmla="val 50000"/>
            </a:avLst>
          </a:prstGeom>
          <a:noFill/>
          <a:ln w="25400">
            <a:solidFill>
              <a:schemeClr val="tx1"/>
            </a:solidFill>
            <a:round/>
            <a:headEnd/>
            <a:tailEnd/>
          </a:ln>
          <a:effectLst/>
        </p:spPr>
        <p:txBody>
          <a:bodyPr wrap="none" anchor="ctr"/>
          <a:lstStyle/>
          <a:p>
            <a:endParaRPr lang="en-US" dirty="0"/>
          </a:p>
        </p:txBody>
      </p:sp>
      <p:sp>
        <p:nvSpPr>
          <p:cNvPr id="502834" name="Line 50"/>
          <p:cNvSpPr>
            <a:spLocks noChangeShapeType="1"/>
          </p:cNvSpPr>
          <p:nvPr/>
        </p:nvSpPr>
        <p:spPr bwMode="auto">
          <a:xfrm>
            <a:off x="6642100" y="412750"/>
            <a:ext cx="785813" cy="373063"/>
          </a:xfrm>
          <a:prstGeom prst="line">
            <a:avLst/>
          </a:prstGeom>
          <a:noFill/>
          <a:ln w="25400">
            <a:solidFill>
              <a:schemeClr val="tx1"/>
            </a:solidFill>
            <a:round/>
            <a:headEnd/>
            <a:tailEnd/>
          </a:ln>
          <a:effectLst/>
        </p:spPr>
        <p:txBody>
          <a:bodyPr wrap="none" anchor="ctr"/>
          <a:lstStyle/>
          <a:p>
            <a:endParaRPr lang="en-US" dirty="0"/>
          </a:p>
        </p:txBody>
      </p:sp>
      <p:sp>
        <p:nvSpPr>
          <p:cNvPr id="502835" name="Line 51"/>
          <p:cNvSpPr>
            <a:spLocks noChangeShapeType="1"/>
          </p:cNvSpPr>
          <p:nvPr/>
        </p:nvSpPr>
        <p:spPr bwMode="auto">
          <a:xfrm flipV="1">
            <a:off x="6484938" y="1624013"/>
            <a:ext cx="1246187" cy="304800"/>
          </a:xfrm>
          <a:prstGeom prst="line">
            <a:avLst/>
          </a:prstGeom>
          <a:noFill/>
          <a:ln w="25400">
            <a:solidFill>
              <a:schemeClr val="tx1"/>
            </a:solidFill>
            <a:round/>
            <a:headEnd/>
            <a:tailEnd/>
          </a:ln>
          <a:effectLst/>
        </p:spPr>
        <p:txBody>
          <a:bodyPr wrap="none" anchor="ctr"/>
          <a:lstStyle/>
          <a:p>
            <a:endParaRPr lang="en-US" dirty="0"/>
          </a:p>
        </p:txBody>
      </p:sp>
      <p:sp>
        <p:nvSpPr>
          <p:cNvPr id="502836" name="Line 52"/>
          <p:cNvSpPr>
            <a:spLocks noChangeShapeType="1"/>
          </p:cNvSpPr>
          <p:nvPr/>
        </p:nvSpPr>
        <p:spPr bwMode="auto">
          <a:xfrm>
            <a:off x="5883275" y="1458913"/>
            <a:ext cx="1885950" cy="22225"/>
          </a:xfrm>
          <a:prstGeom prst="line">
            <a:avLst/>
          </a:prstGeom>
          <a:noFill/>
          <a:ln w="25400">
            <a:solidFill>
              <a:schemeClr val="tx1"/>
            </a:solidFill>
            <a:round/>
            <a:headEnd/>
            <a:tailEnd/>
          </a:ln>
          <a:effectLst/>
        </p:spPr>
        <p:txBody>
          <a:bodyPr wrap="none" anchor="ctr"/>
          <a:lstStyle/>
          <a:p>
            <a:endParaRPr lang="en-US" dirty="0"/>
          </a:p>
        </p:txBody>
      </p:sp>
      <p:sp>
        <p:nvSpPr>
          <p:cNvPr id="502837" name="Line 53"/>
          <p:cNvSpPr>
            <a:spLocks noChangeShapeType="1"/>
          </p:cNvSpPr>
          <p:nvPr/>
        </p:nvSpPr>
        <p:spPr bwMode="auto">
          <a:xfrm>
            <a:off x="5949950" y="1035050"/>
            <a:ext cx="1495425" cy="327025"/>
          </a:xfrm>
          <a:prstGeom prst="line">
            <a:avLst/>
          </a:prstGeom>
          <a:noFill/>
          <a:ln w="25400">
            <a:solidFill>
              <a:schemeClr val="tx1"/>
            </a:solidFill>
            <a:round/>
            <a:headEnd/>
            <a:tailEnd/>
          </a:ln>
          <a:effectLst/>
        </p:spPr>
        <p:txBody>
          <a:bodyPr wrap="none" anchor="ctr"/>
          <a:lstStyle/>
          <a:p>
            <a:endParaRPr lang="en-US" dirty="0"/>
          </a:p>
        </p:txBody>
      </p:sp>
      <p:sp>
        <p:nvSpPr>
          <p:cNvPr id="502838" name="Line 54"/>
          <p:cNvSpPr>
            <a:spLocks noChangeShapeType="1"/>
          </p:cNvSpPr>
          <p:nvPr/>
        </p:nvSpPr>
        <p:spPr bwMode="auto">
          <a:xfrm>
            <a:off x="6351588" y="873125"/>
            <a:ext cx="708025" cy="352425"/>
          </a:xfrm>
          <a:prstGeom prst="line">
            <a:avLst/>
          </a:prstGeom>
          <a:noFill/>
          <a:ln w="25400">
            <a:solidFill>
              <a:schemeClr val="tx1"/>
            </a:solidFill>
            <a:round/>
            <a:headEnd/>
            <a:tailEnd/>
          </a:ln>
          <a:effectLst/>
        </p:spPr>
        <p:txBody>
          <a:bodyPr wrap="none" anchor="ctr"/>
          <a:lstStyle/>
          <a:p>
            <a:endParaRPr lang="en-US" dirty="0"/>
          </a:p>
        </p:txBody>
      </p:sp>
      <p:sp>
        <p:nvSpPr>
          <p:cNvPr id="502839" name="Line 55"/>
          <p:cNvSpPr>
            <a:spLocks noChangeShapeType="1"/>
          </p:cNvSpPr>
          <p:nvPr/>
        </p:nvSpPr>
        <p:spPr bwMode="auto">
          <a:xfrm>
            <a:off x="6345238" y="876300"/>
            <a:ext cx="655637" cy="369888"/>
          </a:xfrm>
          <a:prstGeom prst="line">
            <a:avLst/>
          </a:prstGeom>
          <a:noFill/>
          <a:ln w="25400">
            <a:solidFill>
              <a:schemeClr val="tx1"/>
            </a:solidFill>
            <a:round/>
            <a:headEnd/>
            <a:tailEnd/>
          </a:ln>
          <a:effectLst/>
        </p:spPr>
        <p:txBody>
          <a:bodyPr wrap="none" anchor="ctr"/>
          <a:lstStyle/>
          <a:p>
            <a:endParaRPr lang="en-US" dirty="0"/>
          </a:p>
        </p:txBody>
      </p:sp>
      <p:sp>
        <p:nvSpPr>
          <p:cNvPr id="502840" name="Line 56"/>
          <p:cNvSpPr>
            <a:spLocks noChangeShapeType="1"/>
          </p:cNvSpPr>
          <p:nvPr/>
        </p:nvSpPr>
        <p:spPr bwMode="auto">
          <a:xfrm flipH="1">
            <a:off x="4551363" y="323850"/>
            <a:ext cx="701675" cy="628650"/>
          </a:xfrm>
          <a:prstGeom prst="line">
            <a:avLst/>
          </a:prstGeom>
          <a:noFill/>
          <a:ln w="25400">
            <a:solidFill>
              <a:schemeClr val="tx1"/>
            </a:solidFill>
            <a:round/>
            <a:headEnd/>
            <a:tailEnd/>
          </a:ln>
          <a:effectLst/>
        </p:spPr>
        <p:txBody>
          <a:bodyPr wrap="none" anchor="ctr"/>
          <a:lstStyle/>
          <a:p>
            <a:endParaRPr lang="en-US" dirty="0"/>
          </a:p>
        </p:txBody>
      </p:sp>
      <p:sp>
        <p:nvSpPr>
          <p:cNvPr id="502841" name="Line 57"/>
          <p:cNvSpPr>
            <a:spLocks noChangeShapeType="1"/>
          </p:cNvSpPr>
          <p:nvPr/>
        </p:nvSpPr>
        <p:spPr bwMode="auto">
          <a:xfrm flipH="1">
            <a:off x="4546600" y="790575"/>
            <a:ext cx="706438" cy="404813"/>
          </a:xfrm>
          <a:prstGeom prst="line">
            <a:avLst/>
          </a:prstGeom>
          <a:noFill/>
          <a:ln w="25400">
            <a:solidFill>
              <a:schemeClr val="tx1"/>
            </a:solidFill>
            <a:round/>
            <a:headEnd/>
            <a:tailEnd/>
          </a:ln>
          <a:effectLst/>
        </p:spPr>
        <p:txBody>
          <a:bodyPr wrap="none" anchor="ctr"/>
          <a:lstStyle/>
          <a:p>
            <a:endParaRPr lang="en-US" dirty="0"/>
          </a:p>
        </p:txBody>
      </p:sp>
      <p:sp>
        <p:nvSpPr>
          <p:cNvPr id="502842" name="Line 58"/>
          <p:cNvSpPr>
            <a:spLocks noChangeShapeType="1"/>
          </p:cNvSpPr>
          <p:nvPr/>
        </p:nvSpPr>
        <p:spPr bwMode="auto">
          <a:xfrm flipH="1">
            <a:off x="4448175" y="793750"/>
            <a:ext cx="806450" cy="520700"/>
          </a:xfrm>
          <a:prstGeom prst="line">
            <a:avLst/>
          </a:prstGeom>
          <a:noFill/>
          <a:ln w="25400">
            <a:solidFill>
              <a:schemeClr val="tx1"/>
            </a:solidFill>
            <a:round/>
            <a:headEnd/>
            <a:tailEnd/>
          </a:ln>
          <a:effectLst/>
        </p:spPr>
        <p:txBody>
          <a:bodyPr wrap="none" anchor="ctr"/>
          <a:lstStyle/>
          <a:p>
            <a:endParaRPr lang="en-US" dirty="0"/>
          </a:p>
        </p:txBody>
      </p:sp>
      <p:sp>
        <p:nvSpPr>
          <p:cNvPr id="502843" name="Line 59"/>
          <p:cNvSpPr>
            <a:spLocks noChangeShapeType="1"/>
          </p:cNvSpPr>
          <p:nvPr/>
        </p:nvSpPr>
        <p:spPr bwMode="auto">
          <a:xfrm flipH="1">
            <a:off x="4003675" y="1057275"/>
            <a:ext cx="1250950" cy="492125"/>
          </a:xfrm>
          <a:prstGeom prst="line">
            <a:avLst/>
          </a:prstGeom>
          <a:noFill/>
          <a:ln w="25400">
            <a:solidFill>
              <a:schemeClr val="tx1"/>
            </a:solidFill>
            <a:round/>
            <a:headEnd/>
            <a:tailEnd/>
          </a:ln>
          <a:effectLst/>
        </p:spPr>
        <p:txBody>
          <a:bodyPr wrap="none" anchor="ctr"/>
          <a:lstStyle/>
          <a:p>
            <a:endParaRPr lang="en-US" dirty="0"/>
          </a:p>
        </p:txBody>
      </p:sp>
      <p:sp>
        <p:nvSpPr>
          <p:cNvPr id="502844" name="Line 60"/>
          <p:cNvSpPr>
            <a:spLocks noChangeShapeType="1"/>
          </p:cNvSpPr>
          <p:nvPr/>
        </p:nvSpPr>
        <p:spPr bwMode="auto">
          <a:xfrm flipH="1">
            <a:off x="4330700" y="1482725"/>
            <a:ext cx="923925" cy="120650"/>
          </a:xfrm>
          <a:prstGeom prst="line">
            <a:avLst/>
          </a:prstGeom>
          <a:noFill/>
          <a:ln w="25400">
            <a:solidFill>
              <a:schemeClr val="tx1"/>
            </a:solidFill>
            <a:round/>
            <a:headEnd/>
            <a:tailEnd/>
          </a:ln>
          <a:effectLst/>
        </p:spPr>
        <p:txBody>
          <a:bodyPr wrap="none" anchor="ctr"/>
          <a:lstStyle/>
          <a:p>
            <a:endParaRPr lang="en-US" dirty="0"/>
          </a:p>
        </p:txBody>
      </p:sp>
      <p:sp>
        <p:nvSpPr>
          <p:cNvPr id="502845" name="Line 61"/>
          <p:cNvSpPr>
            <a:spLocks noChangeShapeType="1"/>
          </p:cNvSpPr>
          <p:nvPr/>
        </p:nvSpPr>
        <p:spPr bwMode="auto">
          <a:xfrm flipH="1" flipV="1">
            <a:off x="4441825" y="1739900"/>
            <a:ext cx="838200" cy="250825"/>
          </a:xfrm>
          <a:prstGeom prst="line">
            <a:avLst/>
          </a:prstGeom>
          <a:noFill/>
          <a:ln w="25400">
            <a:solidFill>
              <a:schemeClr val="tx1"/>
            </a:solidFill>
            <a:round/>
            <a:headEnd/>
            <a:tailEnd/>
          </a:ln>
          <a:effectLst/>
        </p:spPr>
        <p:txBody>
          <a:bodyPr wrap="none" anchor="ctr"/>
          <a:lstStyle/>
          <a:p>
            <a:endParaRPr lang="en-US" dirty="0"/>
          </a:p>
        </p:txBody>
      </p:sp>
      <p:sp>
        <p:nvSpPr>
          <p:cNvPr id="502846" name="Line 62"/>
          <p:cNvSpPr>
            <a:spLocks noChangeShapeType="1"/>
          </p:cNvSpPr>
          <p:nvPr/>
        </p:nvSpPr>
        <p:spPr bwMode="auto">
          <a:xfrm flipV="1">
            <a:off x="533400" y="1492250"/>
            <a:ext cx="469900" cy="114300"/>
          </a:xfrm>
          <a:prstGeom prst="line">
            <a:avLst/>
          </a:prstGeom>
          <a:noFill/>
          <a:ln w="22225">
            <a:solidFill>
              <a:srgbClr val="EF1A23"/>
            </a:solidFill>
            <a:prstDash val="dash"/>
            <a:round/>
            <a:headEnd/>
            <a:tailEnd/>
          </a:ln>
          <a:effectLst/>
        </p:spPr>
        <p:txBody>
          <a:bodyPr wrap="none" anchor="ctr"/>
          <a:lstStyle/>
          <a:p>
            <a:endParaRPr lang="en-US" dirty="0"/>
          </a:p>
        </p:txBody>
      </p:sp>
      <p:sp>
        <p:nvSpPr>
          <p:cNvPr id="502847" name="Line 63"/>
          <p:cNvSpPr>
            <a:spLocks noChangeShapeType="1"/>
          </p:cNvSpPr>
          <p:nvPr/>
        </p:nvSpPr>
        <p:spPr bwMode="auto">
          <a:xfrm>
            <a:off x="723900" y="3257550"/>
            <a:ext cx="361950" cy="6350"/>
          </a:xfrm>
          <a:prstGeom prst="line">
            <a:avLst/>
          </a:prstGeom>
          <a:noFill/>
          <a:ln w="22225">
            <a:solidFill>
              <a:srgbClr val="EF1A23"/>
            </a:solidFill>
            <a:prstDash val="dash"/>
            <a:round/>
            <a:headEnd/>
            <a:tailEnd/>
          </a:ln>
          <a:effectLst/>
        </p:spPr>
        <p:txBody>
          <a:bodyPr wrap="none" anchor="ctr"/>
          <a:lstStyle/>
          <a:p>
            <a:endParaRPr lang="en-US" dirty="0"/>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Rectangle 4"/>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dirty="0">
                <a:latin typeface="Arial" charset="0"/>
              </a:rPr>
              <a:t>Figure 3.26</a:t>
            </a:r>
          </a:p>
        </p:txBody>
      </p:sp>
      <p:pic>
        <p:nvPicPr>
          <p:cNvPr id="52231" name="Picture 7"/>
          <p:cNvPicPr>
            <a:picLocks noChangeAspect="1" noChangeArrowheads="1"/>
          </p:cNvPicPr>
          <p:nvPr/>
        </p:nvPicPr>
        <p:blipFill>
          <a:blip r:embed="rId2" cstate="print"/>
          <a:srcRect t="11496" r="13751" b="10306"/>
          <a:stretch>
            <a:fillRect/>
          </a:stretch>
        </p:blipFill>
        <p:spPr bwMode="auto">
          <a:xfrm>
            <a:off x="423863" y="966788"/>
            <a:ext cx="7099300" cy="4589462"/>
          </a:xfrm>
          <a:prstGeom prst="rect">
            <a:avLst/>
          </a:prstGeom>
          <a:noFill/>
        </p:spPr>
      </p:pic>
      <p:sp>
        <p:nvSpPr>
          <p:cNvPr id="52232" name="Freeform 8"/>
          <p:cNvSpPr>
            <a:spLocks/>
          </p:cNvSpPr>
          <p:nvPr/>
        </p:nvSpPr>
        <p:spPr bwMode="auto">
          <a:xfrm>
            <a:off x="5072063" y="4092575"/>
            <a:ext cx="1504950" cy="422275"/>
          </a:xfrm>
          <a:custGeom>
            <a:avLst/>
            <a:gdLst/>
            <a:ahLst/>
            <a:cxnLst>
              <a:cxn ang="0">
                <a:pos x="948" y="266"/>
              </a:cxn>
              <a:cxn ang="0">
                <a:pos x="420" y="0"/>
              </a:cxn>
              <a:cxn ang="0">
                <a:pos x="0" y="0"/>
              </a:cxn>
            </a:cxnLst>
            <a:rect l="0" t="0" r="r" b="b"/>
            <a:pathLst>
              <a:path w="948" h="266">
                <a:moveTo>
                  <a:pt x="948" y="266"/>
                </a:moveTo>
                <a:lnTo>
                  <a:pt x="420" y="0"/>
                </a:lnTo>
                <a:lnTo>
                  <a:pt x="0" y="0"/>
                </a:lnTo>
              </a:path>
            </a:pathLst>
          </a:custGeom>
          <a:noFill/>
          <a:ln w="12700">
            <a:solidFill>
              <a:srgbClr val="231F20"/>
            </a:solidFill>
            <a:prstDash val="solid"/>
            <a:round/>
            <a:headEnd/>
            <a:tailEnd/>
          </a:ln>
        </p:spPr>
        <p:txBody>
          <a:bodyPr/>
          <a:lstStyle/>
          <a:p>
            <a:endParaRPr lang="en-US" dirty="0"/>
          </a:p>
        </p:txBody>
      </p:sp>
      <p:sp>
        <p:nvSpPr>
          <p:cNvPr id="52233" name="Freeform 9"/>
          <p:cNvSpPr>
            <a:spLocks/>
          </p:cNvSpPr>
          <p:nvPr/>
        </p:nvSpPr>
        <p:spPr bwMode="auto">
          <a:xfrm>
            <a:off x="3937000" y="1227138"/>
            <a:ext cx="603250" cy="180975"/>
          </a:xfrm>
          <a:custGeom>
            <a:avLst/>
            <a:gdLst/>
            <a:ahLst/>
            <a:cxnLst>
              <a:cxn ang="0">
                <a:pos x="380" y="0"/>
              </a:cxn>
              <a:cxn ang="0">
                <a:pos x="298" y="0"/>
              </a:cxn>
              <a:cxn ang="0">
                <a:pos x="0" y="114"/>
              </a:cxn>
            </a:cxnLst>
            <a:rect l="0" t="0" r="r" b="b"/>
            <a:pathLst>
              <a:path w="380" h="114">
                <a:moveTo>
                  <a:pt x="380" y="0"/>
                </a:moveTo>
                <a:lnTo>
                  <a:pt x="298" y="0"/>
                </a:lnTo>
                <a:lnTo>
                  <a:pt x="0" y="114"/>
                </a:lnTo>
              </a:path>
            </a:pathLst>
          </a:custGeom>
          <a:noFill/>
          <a:ln w="12700">
            <a:solidFill>
              <a:srgbClr val="231F20"/>
            </a:solidFill>
            <a:prstDash val="solid"/>
            <a:round/>
            <a:headEnd/>
            <a:tailEnd/>
          </a:ln>
        </p:spPr>
        <p:txBody>
          <a:bodyPr/>
          <a:lstStyle/>
          <a:p>
            <a:endParaRPr lang="en-US" dirty="0"/>
          </a:p>
        </p:txBody>
      </p:sp>
      <p:sp>
        <p:nvSpPr>
          <p:cNvPr id="52234" name="Freeform 10"/>
          <p:cNvSpPr>
            <a:spLocks/>
          </p:cNvSpPr>
          <p:nvPr/>
        </p:nvSpPr>
        <p:spPr bwMode="auto">
          <a:xfrm>
            <a:off x="3403600" y="1535113"/>
            <a:ext cx="1123950" cy="200025"/>
          </a:xfrm>
          <a:custGeom>
            <a:avLst/>
            <a:gdLst/>
            <a:ahLst/>
            <a:cxnLst>
              <a:cxn ang="0">
                <a:pos x="708" y="0"/>
              </a:cxn>
              <a:cxn ang="0">
                <a:pos x="634" y="0"/>
              </a:cxn>
              <a:cxn ang="0">
                <a:pos x="0" y="126"/>
              </a:cxn>
            </a:cxnLst>
            <a:rect l="0" t="0" r="r" b="b"/>
            <a:pathLst>
              <a:path w="708" h="126">
                <a:moveTo>
                  <a:pt x="708" y="0"/>
                </a:moveTo>
                <a:lnTo>
                  <a:pt x="634" y="0"/>
                </a:lnTo>
                <a:lnTo>
                  <a:pt x="0" y="126"/>
                </a:lnTo>
              </a:path>
            </a:pathLst>
          </a:custGeom>
          <a:noFill/>
          <a:ln w="12700">
            <a:solidFill>
              <a:srgbClr val="231F20"/>
            </a:solidFill>
            <a:prstDash val="solid"/>
            <a:round/>
            <a:headEnd/>
            <a:tailEnd/>
          </a:ln>
        </p:spPr>
        <p:txBody>
          <a:bodyPr/>
          <a:lstStyle/>
          <a:p>
            <a:endParaRPr lang="en-US" dirty="0"/>
          </a:p>
        </p:txBody>
      </p:sp>
      <p:sp>
        <p:nvSpPr>
          <p:cNvPr id="52235" name="Freeform 11"/>
          <p:cNvSpPr>
            <a:spLocks/>
          </p:cNvSpPr>
          <p:nvPr/>
        </p:nvSpPr>
        <p:spPr bwMode="auto">
          <a:xfrm>
            <a:off x="5062538" y="1535113"/>
            <a:ext cx="933450" cy="127000"/>
          </a:xfrm>
          <a:custGeom>
            <a:avLst/>
            <a:gdLst/>
            <a:ahLst/>
            <a:cxnLst>
              <a:cxn ang="0">
                <a:pos x="0" y="0"/>
              </a:cxn>
              <a:cxn ang="0">
                <a:pos x="100" y="0"/>
              </a:cxn>
              <a:cxn ang="0">
                <a:pos x="588" y="80"/>
              </a:cxn>
            </a:cxnLst>
            <a:rect l="0" t="0" r="r" b="b"/>
            <a:pathLst>
              <a:path w="588" h="80">
                <a:moveTo>
                  <a:pt x="0" y="0"/>
                </a:moveTo>
                <a:lnTo>
                  <a:pt x="100" y="0"/>
                </a:lnTo>
                <a:lnTo>
                  <a:pt x="588" y="80"/>
                </a:lnTo>
              </a:path>
            </a:pathLst>
          </a:custGeom>
          <a:noFill/>
          <a:ln w="12700">
            <a:solidFill>
              <a:srgbClr val="231F20"/>
            </a:solidFill>
            <a:prstDash val="solid"/>
            <a:round/>
            <a:headEnd/>
            <a:tailEnd/>
          </a:ln>
        </p:spPr>
        <p:txBody>
          <a:bodyPr/>
          <a:lstStyle/>
          <a:p>
            <a:endParaRPr lang="en-US" dirty="0"/>
          </a:p>
        </p:txBody>
      </p:sp>
      <p:sp>
        <p:nvSpPr>
          <p:cNvPr id="52236" name="Freeform 12"/>
          <p:cNvSpPr>
            <a:spLocks/>
          </p:cNvSpPr>
          <p:nvPr/>
        </p:nvSpPr>
        <p:spPr bwMode="auto">
          <a:xfrm>
            <a:off x="3851275" y="1928813"/>
            <a:ext cx="676275" cy="34925"/>
          </a:xfrm>
          <a:custGeom>
            <a:avLst/>
            <a:gdLst/>
            <a:ahLst/>
            <a:cxnLst>
              <a:cxn ang="0">
                <a:pos x="426" y="22"/>
              </a:cxn>
              <a:cxn ang="0">
                <a:pos x="352" y="22"/>
              </a:cxn>
              <a:cxn ang="0">
                <a:pos x="0" y="0"/>
              </a:cxn>
            </a:cxnLst>
            <a:rect l="0" t="0" r="r" b="b"/>
            <a:pathLst>
              <a:path w="426" h="22">
                <a:moveTo>
                  <a:pt x="426" y="22"/>
                </a:moveTo>
                <a:lnTo>
                  <a:pt x="352" y="22"/>
                </a:lnTo>
                <a:lnTo>
                  <a:pt x="0" y="0"/>
                </a:lnTo>
              </a:path>
            </a:pathLst>
          </a:custGeom>
          <a:noFill/>
          <a:ln w="12700">
            <a:solidFill>
              <a:srgbClr val="231F20"/>
            </a:solidFill>
            <a:prstDash val="solid"/>
            <a:round/>
            <a:headEnd/>
            <a:tailEnd/>
          </a:ln>
        </p:spPr>
        <p:txBody>
          <a:bodyPr/>
          <a:lstStyle/>
          <a:p>
            <a:endParaRPr lang="en-US" dirty="0"/>
          </a:p>
        </p:txBody>
      </p:sp>
      <p:sp>
        <p:nvSpPr>
          <p:cNvPr id="52237" name="Freeform 13"/>
          <p:cNvSpPr>
            <a:spLocks/>
          </p:cNvSpPr>
          <p:nvPr/>
        </p:nvSpPr>
        <p:spPr bwMode="auto">
          <a:xfrm>
            <a:off x="3375025" y="2208213"/>
            <a:ext cx="1152525" cy="352425"/>
          </a:xfrm>
          <a:custGeom>
            <a:avLst/>
            <a:gdLst/>
            <a:ahLst/>
            <a:cxnLst>
              <a:cxn ang="0">
                <a:pos x="726" y="222"/>
              </a:cxn>
              <a:cxn ang="0">
                <a:pos x="652" y="222"/>
              </a:cxn>
              <a:cxn ang="0">
                <a:pos x="0" y="0"/>
              </a:cxn>
            </a:cxnLst>
            <a:rect l="0" t="0" r="r" b="b"/>
            <a:pathLst>
              <a:path w="726" h="222">
                <a:moveTo>
                  <a:pt x="726" y="222"/>
                </a:moveTo>
                <a:lnTo>
                  <a:pt x="652" y="222"/>
                </a:lnTo>
                <a:lnTo>
                  <a:pt x="0" y="0"/>
                </a:lnTo>
              </a:path>
            </a:pathLst>
          </a:custGeom>
          <a:noFill/>
          <a:ln w="12700">
            <a:solidFill>
              <a:srgbClr val="231F20"/>
            </a:solidFill>
            <a:prstDash val="solid"/>
            <a:round/>
            <a:headEnd/>
            <a:tailEnd/>
          </a:ln>
        </p:spPr>
        <p:txBody>
          <a:bodyPr/>
          <a:lstStyle/>
          <a:p>
            <a:endParaRPr lang="en-US" dirty="0"/>
          </a:p>
        </p:txBody>
      </p:sp>
      <p:sp>
        <p:nvSpPr>
          <p:cNvPr id="52238" name="Freeform 14"/>
          <p:cNvSpPr>
            <a:spLocks/>
          </p:cNvSpPr>
          <p:nvPr/>
        </p:nvSpPr>
        <p:spPr bwMode="auto">
          <a:xfrm>
            <a:off x="5437188" y="3106738"/>
            <a:ext cx="1282700" cy="211137"/>
          </a:xfrm>
          <a:custGeom>
            <a:avLst/>
            <a:gdLst/>
            <a:ahLst/>
            <a:cxnLst>
              <a:cxn ang="0">
                <a:pos x="0" y="133"/>
              </a:cxn>
              <a:cxn ang="0">
                <a:pos x="170" y="133"/>
              </a:cxn>
              <a:cxn ang="0">
                <a:pos x="808" y="0"/>
              </a:cxn>
            </a:cxnLst>
            <a:rect l="0" t="0" r="r" b="b"/>
            <a:pathLst>
              <a:path w="808" h="133">
                <a:moveTo>
                  <a:pt x="0" y="133"/>
                </a:moveTo>
                <a:lnTo>
                  <a:pt x="170" y="133"/>
                </a:lnTo>
                <a:lnTo>
                  <a:pt x="808" y="0"/>
                </a:lnTo>
              </a:path>
            </a:pathLst>
          </a:custGeom>
          <a:noFill/>
          <a:ln w="12700">
            <a:solidFill>
              <a:srgbClr val="231F20"/>
            </a:solidFill>
            <a:prstDash val="solid"/>
            <a:round/>
            <a:headEnd/>
            <a:tailEnd/>
          </a:ln>
        </p:spPr>
        <p:txBody>
          <a:bodyPr/>
          <a:lstStyle/>
          <a:p>
            <a:endParaRPr lang="en-US" dirty="0"/>
          </a:p>
        </p:txBody>
      </p:sp>
      <p:sp>
        <p:nvSpPr>
          <p:cNvPr id="52239" name="Freeform 15"/>
          <p:cNvSpPr>
            <a:spLocks/>
          </p:cNvSpPr>
          <p:nvPr/>
        </p:nvSpPr>
        <p:spPr bwMode="auto">
          <a:xfrm>
            <a:off x="6834188" y="5143500"/>
            <a:ext cx="854075" cy="187325"/>
          </a:xfrm>
          <a:custGeom>
            <a:avLst/>
            <a:gdLst/>
            <a:ahLst/>
            <a:cxnLst>
              <a:cxn ang="0">
                <a:pos x="538" y="118"/>
              </a:cxn>
              <a:cxn ang="0">
                <a:pos x="372" y="118"/>
              </a:cxn>
              <a:cxn ang="0">
                <a:pos x="0" y="0"/>
              </a:cxn>
            </a:cxnLst>
            <a:rect l="0" t="0" r="r" b="b"/>
            <a:pathLst>
              <a:path w="538" h="118">
                <a:moveTo>
                  <a:pt x="538" y="118"/>
                </a:moveTo>
                <a:lnTo>
                  <a:pt x="372" y="118"/>
                </a:lnTo>
                <a:lnTo>
                  <a:pt x="0" y="0"/>
                </a:lnTo>
              </a:path>
            </a:pathLst>
          </a:custGeom>
          <a:noFill/>
          <a:ln w="12700">
            <a:solidFill>
              <a:srgbClr val="231F20"/>
            </a:solidFill>
            <a:prstDash val="solid"/>
            <a:round/>
            <a:headEnd/>
            <a:tailEnd/>
          </a:ln>
        </p:spPr>
        <p:txBody>
          <a:bodyPr/>
          <a:lstStyle/>
          <a:p>
            <a:endParaRPr lang="en-US" dirty="0"/>
          </a:p>
        </p:txBody>
      </p:sp>
      <p:sp>
        <p:nvSpPr>
          <p:cNvPr id="52240" name="Freeform 16"/>
          <p:cNvSpPr>
            <a:spLocks/>
          </p:cNvSpPr>
          <p:nvPr/>
        </p:nvSpPr>
        <p:spPr bwMode="auto">
          <a:xfrm>
            <a:off x="5408613" y="3186113"/>
            <a:ext cx="1479550" cy="661987"/>
          </a:xfrm>
          <a:custGeom>
            <a:avLst/>
            <a:gdLst/>
            <a:ahLst/>
            <a:cxnLst>
              <a:cxn ang="0">
                <a:pos x="0" y="417"/>
              </a:cxn>
              <a:cxn ang="0">
                <a:pos x="206" y="417"/>
              </a:cxn>
              <a:cxn ang="0">
                <a:pos x="932" y="0"/>
              </a:cxn>
            </a:cxnLst>
            <a:rect l="0" t="0" r="r" b="b"/>
            <a:pathLst>
              <a:path w="932" h="417">
                <a:moveTo>
                  <a:pt x="0" y="417"/>
                </a:moveTo>
                <a:lnTo>
                  <a:pt x="206" y="417"/>
                </a:lnTo>
                <a:lnTo>
                  <a:pt x="932" y="0"/>
                </a:lnTo>
              </a:path>
            </a:pathLst>
          </a:custGeom>
          <a:noFill/>
          <a:ln w="12700">
            <a:solidFill>
              <a:srgbClr val="231F20"/>
            </a:solidFill>
            <a:prstDash val="solid"/>
            <a:round/>
            <a:headEnd/>
            <a:tailEnd/>
          </a:ln>
        </p:spPr>
        <p:txBody>
          <a:bodyPr/>
          <a:lstStyle/>
          <a:p>
            <a:endParaRPr lang="en-US" dirty="0"/>
          </a:p>
        </p:txBody>
      </p:sp>
      <p:sp>
        <p:nvSpPr>
          <p:cNvPr id="52241" name="Freeform 17"/>
          <p:cNvSpPr>
            <a:spLocks/>
          </p:cNvSpPr>
          <p:nvPr/>
        </p:nvSpPr>
        <p:spPr bwMode="auto">
          <a:xfrm>
            <a:off x="5380038" y="1227138"/>
            <a:ext cx="425450" cy="244475"/>
          </a:xfrm>
          <a:custGeom>
            <a:avLst/>
            <a:gdLst/>
            <a:ahLst/>
            <a:cxnLst>
              <a:cxn ang="0">
                <a:pos x="0" y="0"/>
              </a:cxn>
              <a:cxn ang="0">
                <a:pos x="90" y="0"/>
              </a:cxn>
              <a:cxn ang="0">
                <a:pos x="268" y="154"/>
              </a:cxn>
            </a:cxnLst>
            <a:rect l="0" t="0" r="r" b="b"/>
            <a:pathLst>
              <a:path w="268" h="154">
                <a:moveTo>
                  <a:pt x="0" y="0"/>
                </a:moveTo>
                <a:lnTo>
                  <a:pt x="90" y="0"/>
                </a:lnTo>
                <a:lnTo>
                  <a:pt x="268" y="154"/>
                </a:lnTo>
              </a:path>
            </a:pathLst>
          </a:custGeom>
          <a:noFill/>
          <a:ln w="12700">
            <a:solidFill>
              <a:srgbClr val="231F20"/>
            </a:solidFill>
            <a:prstDash val="solid"/>
            <a:round/>
            <a:headEnd/>
            <a:tailEnd/>
          </a:ln>
        </p:spPr>
        <p:txBody>
          <a:bodyPr/>
          <a:lstStyle/>
          <a:p>
            <a:endParaRPr lang="en-US" dirty="0"/>
          </a:p>
        </p:txBody>
      </p:sp>
      <p:sp>
        <p:nvSpPr>
          <p:cNvPr id="52242" name="Line 18"/>
          <p:cNvSpPr>
            <a:spLocks noChangeShapeType="1"/>
          </p:cNvSpPr>
          <p:nvPr/>
        </p:nvSpPr>
        <p:spPr bwMode="auto">
          <a:xfrm flipH="1">
            <a:off x="3781425" y="1227138"/>
            <a:ext cx="628650" cy="320675"/>
          </a:xfrm>
          <a:prstGeom prst="line">
            <a:avLst/>
          </a:prstGeom>
          <a:noFill/>
          <a:ln w="12700">
            <a:solidFill>
              <a:srgbClr val="231F20"/>
            </a:solidFill>
            <a:round/>
            <a:headEnd/>
            <a:tailEnd/>
          </a:ln>
        </p:spPr>
        <p:txBody>
          <a:bodyPr/>
          <a:lstStyle/>
          <a:p>
            <a:endParaRPr lang="en-US" dirty="0"/>
          </a:p>
        </p:txBody>
      </p:sp>
      <p:sp>
        <p:nvSpPr>
          <p:cNvPr id="52243" name="Line 19"/>
          <p:cNvSpPr>
            <a:spLocks noChangeShapeType="1"/>
          </p:cNvSpPr>
          <p:nvPr/>
        </p:nvSpPr>
        <p:spPr bwMode="auto">
          <a:xfrm>
            <a:off x="5522913" y="1227138"/>
            <a:ext cx="339725" cy="339725"/>
          </a:xfrm>
          <a:prstGeom prst="line">
            <a:avLst/>
          </a:prstGeom>
          <a:noFill/>
          <a:ln w="12700">
            <a:solidFill>
              <a:srgbClr val="231F20"/>
            </a:solidFill>
            <a:round/>
            <a:headEnd/>
            <a:tailEnd/>
          </a:ln>
        </p:spPr>
        <p:txBody>
          <a:bodyPr/>
          <a:lstStyle/>
          <a:p>
            <a:endParaRPr lang="en-US" dirty="0"/>
          </a:p>
        </p:txBody>
      </p:sp>
      <p:sp>
        <p:nvSpPr>
          <p:cNvPr id="52244" name="Freeform 20"/>
          <p:cNvSpPr>
            <a:spLocks/>
          </p:cNvSpPr>
          <p:nvPr/>
        </p:nvSpPr>
        <p:spPr bwMode="auto">
          <a:xfrm>
            <a:off x="1076325" y="3141663"/>
            <a:ext cx="412750" cy="69850"/>
          </a:xfrm>
          <a:custGeom>
            <a:avLst/>
            <a:gdLst/>
            <a:ahLst/>
            <a:cxnLst>
              <a:cxn ang="0">
                <a:pos x="260" y="0"/>
              </a:cxn>
              <a:cxn ang="0">
                <a:pos x="218" y="0"/>
              </a:cxn>
              <a:cxn ang="0">
                <a:pos x="0" y="44"/>
              </a:cxn>
            </a:cxnLst>
            <a:rect l="0" t="0" r="r" b="b"/>
            <a:pathLst>
              <a:path w="260" h="44">
                <a:moveTo>
                  <a:pt x="260" y="0"/>
                </a:moveTo>
                <a:lnTo>
                  <a:pt x="218" y="0"/>
                </a:lnTo>
                <a:lnTo>
                  <a:pt x="0" y="44"/>
                </a:lnTo>
              </a:path>
            </a:pathLst>
          </a:custGeom>
          <a:noFill/>
          <a:ln w="28575">
            <a:solidFill>
              <a:srgbClr val="FFFFFF"/>
            </a:solidFill>
            <a:prstDash val="solid"/>
            <a:round/>
            <a:headEnd/>
            <a:tailEnd/>
          </a:ln>
        </p:spPr>
        <p:txBody>
          <a:bodyPr/>
          <a:lstStyle/>
          <a:p>
            <a:endParaRPr lang="en-US" dirty="0"/>
          </a:p>
        </p:txBody>
      </p:sp>
      <p:sp>
        <p:nvSpPr>
          <p:cNvPr id="52245" name="Line 21"/>
          <p:cNvSpPr>
            <a:spLocks noChangeShapeType="1"/>
          </p:cNvSpPr>
          <p:nvPr/>
        </p:nvSpPr>
        <p:spPr bwMode="auto">
          <a:xfrm flipH="1">
            <a:off x="971550" y="3141663"/>
            <a:ext cx="450850" cy="192087"/>
          </a:xfrm>
          <a:prstGeom prst="line">
            <a:avLst/>
          </a:prstGeom>
          <a:noFill/>
          <a:ln w="28575">
            <a:solidFill>
              <a:srgbClr val="FFFFFF"/>
            </a:solidFill>
            <a:round/>
            <a:headEnd/>
            <a:tailEnd/>
          </a:ln>
        </p:spPr>
        <p:txBody>
          <a:bodyPr/>
          <a:lstStyle/>
          <a:p>
            <a:endParaRPr lang="en-US" dirty="0"/>
          </a:p>
        </p:txBody>
      </p:sp>
      <p:sp>
        <p:nvSpPr>
          <p:cNvPr id="52246" name="Line 22"/>
          <p:cNvSpPr>
            <a:spLocks noChangeShapeType="1"/>
          </p:cNvSpPr>
          <p:nvPr/>
        </p:nvSpPr>
        <p:spPr bwMode="auto">
          <a:xfrm flipH="1">
            <a:off x="882650" y="3141663"/>
            <a:ext cx="539750" cy="417512"/>
          </a:xfrm>
          <a:prstGeom prst="line">
            <a:avLst/>
          </a:prstGeom>
          <a:noFill/>
          <a:ln w="28575">
            <a:solidFill>
              <a:srgbClr val="FFFFFF"/>
            </a:solidFill>
            <a:round/>
            <a:headEnd/>
            <a:tailEnd/>
          </a:ln>
        </p:spPr>
        <p:txBody>
          <a:bodyPr/>
          <a:lstStyle/>
          <a:p>
            <a:endParaRPr lang="en-US" dirty="0"/>
          </a:p>
        </p:txBody>
      </p:sp>
      <p:sp>
        <p:nvSpPr>
          <p:cNvPr id="52247" name="Freeform 23"/>
          <p:cNvSpPr>
            <a:spLocks/>
          </p:cNvSpPr>
          <p:nvPr/>
        </p:nvSpPr>
        <p:spPr bwMode="auto">
          <a:xfrm>
            <a:off x="1076325" y="3141663"/>
            <a:ext cx="412750" cy="69850"/>
          </a:xfrm>
          <a:custGeom>
            <a:avLst/>
            <a:gdLst/>
            <a:ahLst/>
            <a:cxnLst>
              <a:cxn ang="0">
                <a:pos x="260" y="0"/>
              </a:cxn>
              <a:cxn ang="0">
                <a:pos x="218" y="0"/>
              </a:cxn>
              <a:cxn ang="0">
                <a:pos x="0" y="44"/>
              </a:cxn>
            </a:cxnLst>
            <a:rect l="0" t="0" r="r" b="b"/>
            <a:pathLst>
              <a:path w="260" h="44">
                <a:moveTo>
                  <a:pt x="260" y="0"/>
                </a:moveTo>
                <a:lnTo>
                  <a:pt x="218" y="0"/>
                </a:lnTo>
                <a:lnTo>
                  <a:pt x="0" y="44"/>
                </a:lnTo>
              </a:path>
            </a:pathLst>
          </a:custGeom>
          <a:noFill/>
          <a:ln w="12700">
            <a:solidFill>
              <a:srgbClr val="231F20"/>
            </a:solidFill>
            <a:prstDash val="solid"/>
            <a:round/>
            <a:headEnd/>
            <a:tailEnd/>
          </a:ln>
        </p:spPr>
        <p:txBody>
          <a:bodyPr/>
          <a:lstStyle/>
          <a:p>
            <a:endParaRPr lang="en-US" dirty="0"/>
          </a:p>
        </p:txBody>
      </p:sp>
      <p:sp>
        <p:nvSpPr>
          <p:cNvPr id="52248" name="Freeform 24"/>
          <p:cNvSpPr>
            <a:spLocks/>
          </p:cNvSpPr>
          <p:nvPr/>
        </p:nvSpPr>
        <p:spPr bwMode="auto">
          <a:xfrm>
            <a:off x="1254125" y="4041775"/>
            <a:ext cx="301625" cy="22225"/>
          </a:xfrm>
          <a:custGeom>
            <a:avLst/>
            <a:gdLst/>
            <a:ahLst/>
            <a:cxnLst>
              <a:cxn ang="0">
                <a:pos x="190" y="0"/>
              </a:cxn>
              <a:cxn ang="0">
                <a:pos x="106" y="0"/>
              </a:cxn>
              <a:cxn ang="0">
                <a:pos x="0" y="14"/>
              </a:cxn>
            </a:cxnLst>
            <a:rect l="0" t="0" r="r" b="b"/>
            <a:pathLst>
              <a:path w="190" h="14">
                <a:moveTo>
                  <a:pt x="190" y="0"/>
                </a:moveTo>
                <a:lnTo>
                  <a:pt x="106" y="0"/>
                </a:lnTo>
                <a:lnTo>
                  <a:pt x="0" y="14"/>
                </a:lnTo>
              </a:path>
            </a:pathLst>
          </a:custGeom>
          <a:noFill/>
          <a:ln w="28575">
            <a:solidFill>
              <a:srgbClr val="FFFFFF"/>
            </a:solidFill>
            <a:prstDash val="solid"/>
            <a:round/>
            <a:headEnd/>
            <a:tailEnd/>
          </a:ln>
        </p:spPr>
        <p:txBody>
          <a:bodyPr/>
          <a:lstStyle/>
          <a:p>
            <a:endParaRPr lang="en-US" dirty="0"/>
          </a:p>
        </p:txBody>
      </p:sp>
      <p:sp>
        <p:nvSpPr>
          <p:cNvPr id="52249" name="Line 25"/>
          <p:cNvSpPr>
            <a:spLocks noChangeShapeType="1"/>
          </p:cNvSpPr>
          <p:nvPr/>
        </p:nvSpPr>
        <p:spPr bwMode="auto">
          <a:xfrm flipH="1">
            <a:off x="1206500" y="4041775"/>
            <a:ext cx="215900" cy="212725"/>
          </a:xfrm>
          <a:prstGeom prst="line">
            <a:avLst/>
          </a:prstGeom>
          <a:noFill/>
          <a:ln w="28575">
            <a:solidFill>
              <a:srgbClr val="FFFFFF"/>
            </a:solidFill>
            <a:round/>
            <a:headEnd/>
            <a:tailEnd/>
          </a:ln>
        </p:spPr>
        <p:txBody>
          <a:bodyPr/>
          <a:lstStyle/>
          <a:p>
            <a:endParaRPr lang="en-US" dirty="0"/>
          </a:p>
        </p:txBody>
      </p:sp>
      <p:sp>
        <p:nvSpPr>
          <p:cNvPr id="52250" name="Line 26"/>
          <p:cNvSpPr>
            <a:spLocks noChangeShapeType="1"/>
          </p:cNvSpPr>
          <p:nvPr/>
        </p:nvSpPr>
        <p:spPr bwMode="auto">
          <a:xfrm flipH="1">
            <a:off x="971550" y="3141663"/>
            <a:ext cx="450850" cy="192087"/>
          </a:xfrm>
          <a:prstGeom prst="line">
            <a:avLst/>
          </a:prstGeom>
          <a:noFill/>
          <a:ln w="12700">
            <a:solidFill>
              <a:srgbClr val="231F20"/>
            </a:solidFill>
            <a:round/>
            <a:headEnd/>
            <a:tailEnd/>
          </a:ln>
        </p:spPr>
        <p:txBody>
          <a:bodyPr/>
          <a:lstStyle/>
          <a:p>
            <a:endParaRPr lang="en-US" dirty="0"/>
          </a:p>
        </p:txBody>
      </p:sp>
      <p:sp>
        <p:nvSpPr>
          <p:cNvPr id="52251" name="Line 27"/>
          <p:cNvSpPr>
            <a:spLocks noChangeShapeType="1"/>
          </p:cNvSpPr>
          <p:nvPr/>
        </p:nvSpPr>
        <p:spPr bwMode="auto">
          <a:xfrm flipH="1">
            <a:off x="882650" y="3141663"/>
            <a:ext cx="539750" cy="417512"/>
          </a:xfrm>
          <a:prstGeom prst="line">
            <a:avLst/>
          </a:prstGeom>
          <a:noFill/>
          <a:ln w="12700">
            <a:solidFill>
              <a:srgbClr val="231F20"/>
            </a:solidFill>
            <a:round/>
            <a:headEnd/>
            <a:tailEnd/>
          </a:ln>
        </p:spPr>
        <p:txBody>
          <a:bodyPr/>
          <a:lstStyle/>
          <a:p>
            <a:endParaRPr lang="en-US" dirty="0"/>
          </a:p>
        </p:txBody>
      </p:sp>
      <p:sp>
        <p:nvSpPr>
          <p:cNvPr id="52252" name="Freeform 28"/>
          <p:cNvSpPr>
            <a:spLocks/>
          </p:cNvSpPr>
          <p:nvPr/>
        </p:nvSpPr>
        <p:spPr bwMode="auto">
          <a:xfrm>
            <a:off x="1254125" y="4041775"/>
            <a:ext cx="301625" cy="22225"/>
          </a:xfrm>
          <a:custGeom>
            <a:avLst/>
            <a:gdLst/>
            <a:ahLst/>
            <a:cxnLst>
              <a:cxn ang="0">
                <a:pos x="190" y="0"/>
              </a:cxn>
              <a:cxn ang="0">
                <a:pos x="106" y="0"/>
              </a:cxn>
              <a:cxn ang="0">
                <a:pos x="0" y="14"/>
              </a:cxn>
            </a:cxnLst>
            <a:rect l="0" t="0" r="r" b="b"/>
            <a:pathLst>
              <a:path w="190" h="14">
                <a:moveTo>
                  <a:pt x="190" y="0"/>
                </a:moveTo>
                <a:lnTo>
                  <a:pt x="106" y="0"/>
                </a:lnTo>
                <a:lnTo>
                  <a:pt x="0" y="14"/>
                </a:lnTo>
              </a:path>
            </a:pathLst>
          </a:custGeom>
          <a:noFill/>
          <a:ln w="12700">
            <a:solidFill>
              <a:srgbClr val="231F20"/>
            </a:solidFill>
            <a:prstDash val="solid"/>
            <a:round/>
            <a:headEnd/>
            <a:tailEnd/>
          </a:ln>
        </p:spPr>
        <p:txBody>
          <a:bodyPr/>
          <a:lstStyle/>
          <a:p>
            <a:endParaRPr lang="en-US" dirty="0"/>
          </a:p>
        </p:txBody>
      </p:sp>
      <p:sp>
        <p:nvSpPr>
          <p:cNvPr id="52253" name="Freeform 29"/>
          <p:cNvSpPr>
            <a:spLocks/>
          </p:cNvSpPr>
          <p:nvPr/>
        </p:nvSpPr>
        <p:spPr bwMode="auto">
          <a:xfrm>
            <a:off x="5011738" y="4451350"/>
            <a:ext cx="1704975" cy="403225"/>
          </a:xfrm>
          <a:custGeom>
            <a:avLst/>
            <a:gdLst/>
            <a:ahLst/>
            <a:cxnLst>
              <a:cxn ang="0">
                <a:pos x="1074" y="254"/>
              </a:cxn>
              <a:cxn ang="0">
                <a:pos x="432" y="0"/>
              </a:cxn>
              <a:cxn ang="0">
                <a:pos x="0" y="0"/>
              </a:cxn>
            </a:cxnLst>
            <a:rect l="0" t="0" r="r" b="b"/>
            <a:pathLst>
              <a:path w="1074" h="254">
                <a:moveTo>
                  <a:pt x="1074" y="254"/>
                </a:moveTo>
                <a:lnTo>
                  <a:pt x="432" y="0"/>
                </a:lnTo>
                <a:lnTo>
                  <a:pt x="0" y="0"/>
                </a:lnTo>
              </a:path>
            </a:pathLst>
          </a:custGeom>
          <a:noFill/>
          <a:ln w="12700">
            <a:solidFill>
              <a:srgbClr val="231F20"/>
            </a:solidFill>
            <a:prstDash val="solid"/>
            <a:round/>
            <a:headEnd/>
            <a:tailEnd/>
          </a:ln>
        </p:spPr>
        <p:txBody>
          <a:bodyPr/>
          <a:lstStyle/>
          <a:p>
            <a:endParaRPr lang="en-US" dirty="0"/>
          </a:p>
        </p:txBody>
      </p:sp>
      <p:sp>
        <p:nvSpPr>
          <p:cNvPr id="52254" name="Freeform 30"/>
          <p:cNvSpPr>
            <a:spLocks/>
          </p:cNvSpPr>
          <p:nvPr/>
        </p:nvSpPr>
        <p:spPr bwMode="auto">
          <a:xfrm>
            <a:off x="3400425" y="849313"/>
            <a:ext cx="1127125" cy="161925"/>
          </a:xfrm>
          <a:custGeom>
            <a:avLst/>
            <a:gdLst/>
            <a:ahLst/>
            <a:cxnLst>
              <a:cxn ang="0">
                <a:pos x="710" y="0"/>
              </a:cxn>
              <a:cxn ang="0">
                <a:pos x="0" y="0"/>
              </a:cxn>
              <a:cxn ang="0">
                <a:pos x="0" y="102"/>
              </a:cxn>
            </a:cxnLst>
            <a:rect l="0" t="0" r="r" b="b"/>
            <a:pathLst>
              <a:path w="710" h="102">
                <a:moveTo>
                  <a:pt x="710" y="0"/>
                </a:moveTo>
                <a:lnTo>
                  <a:pt x="0" y="0"/>
                </a:lnTo>
                <a:lnTo>
                  <a:pt x="0" y="102"/>
                </a:lnTo>
              </a:path>
            </a:pathLst>
          </a:custGeom>
          <a:noFill/>
          <a:ln w="12700">
            <a:solidFill>
              <a:srgbClr val="231F20"/>
            </a:solidFill>
            <a:prstDash val="solid"/>
            <a:round/>
            <a:headEnd/>
            <a:tailEnd/>
          </a:ln>
        </p:spPr>
        <p:txBody>
          <a:bodyPr/>
          <a:lstStyle/>
          <a:p>
            <a:endParaRPr lang="en-US" dirty="0"/>
          </a:p>
        </p:txBody>
      </p:sp>
      <p:sp>
        <p:nvSpPr>
          <p:cNvPr id="52255" name="Freeform 31"/>
          <p:cNvSpPr>
            <a:spLocks/>
          </p:cNvSpPr>
          <p:nvPr/>
        </p:nvSpPr>
        <p:spPr bwMode="auto">
          <a:xfrm>
            <a:off x="7088188" y="4022725"/>
            <a:ext cx="596900" cy="158750"/>
          </a:xfrm>
          <a:custGeom>
            <a:avLst/>
            <a:gdLst/>
            <a:ahLst/>
            <a:cxnLst>
              <a:cxn ang="0">
                <a:pos x="376" y="100"/>
              </a:cxn>
              <a:cxn ang="0">
                <a:pos x="0" y="100"/>
              </a:cxn>
              <a:cxn ang="0">
                <a:pos x="0" y="0"/>
              </a:cxn>
            </a:cxnLst>
            <a:rect l="0" t="0" r="r" b="b"/>
            <a:pathLst>
              <a:path w="376" h="100">
                <a:moveTo>
                  <a:pt x="376" y="100"/>
                </a:moveTo>
                <a:lnTo>
                  <a:pt x="0" y="100"/>
                </a:lnTo>
                <a:lnTo>
                  <a:pt x="0" y="0"/>
                </a:lnTo>
              </a:path>
            </a:pathLst>
          </a:custGeom>
          <a:noFill/>
          <a:ln w="12700">
            <a:solidFill>
              <a:srgbClr val="231F20"/>
            </a:solidFill>
            <a:prstDash val="solid"/>
            <a:round/>
            <a:headEnd/>
            <a:tailEnd/>
          </a:ln>
        </p:spPr>
        <p:txBody>
          <a:bodyPr/>
          <a:lstStyle/>
          <a:p>
            <a:endParaRPr lang="en-US" dirty="0"/>
          </a:p>
        </p:txBody>
      </p:sp>
      <p:sp>
        <p:nvSpPr>
          <p:cNvPr id="52256" name="Freeform 32"/>
          <p:cNvSpPr>
            <a:spLocks/>
          </p:cNvSpPr>
          <p:nvPr/>
        </p:nvSpPr>
        <p:spPr bwMode="auto">
          <a:xfrm>
            <a:off x="5716588" y="858838"/>
            <a:ext cx="339725" cy="215900"/>
          </a:xfrm>
          <a:custGeom>
            <a:avLst/>
            <a:gdLst/>
            <a:ahLst/>
            <a:cxnLst>
              <a:cxn ang="0">
                <a:pos x="0" y="0"/>
              </a:cxn>
              <a:cxn ang="0">
                <a:pos x="214" y="0"/>
              </a:cxn>
              <a:cxn ang="0">
                <a:pos x="214" y="136"/>
              </a:cxn>
            </a:cxnLst>
            <a:rect l="0" t="0" r="r" b="b"/>
            <a:pathLst>
              <a:path w="214" h="136">
                <a:moveTo>
                  <a:pt x="0" y="0"/>
                </a:moveTo>
                <a:lnTo>
                  <a:pt x="214" y="0"/>
                </a:lnTo>
                <a:lnTo>
                  <a:pt x="214" y="136"/>
                </a:lnTo>
              </a:path>
            </a:pathLst>
          </a:custGeom>
          <a:noFill/>
          <a:ln w="12700">
            <a:solidFill>
              <a:srgbClr val="231F20"/>
            </a:solidFill>
            <a:prstDash val="solid"/>
            <a:round/>
            <a:headEnd/>
            <a:tailEnd/>
          </a:ln>
        </p:spPr>
        <p:txBody>
          <a:bodyPr/>
          <a:lstStyle/>
          <a:p>
            <a:endParaRPr lang="en-US" dirty="0"/>
          </a:p>
        </p:txBody>
      </p:sp>
      <p:sp>
        <p:nvSpPr>
          <p:cNvPr id="52257" name="Freeform 33"/>
          <p:cNvSpPr>
            <a:spLocks/>
          </p:cNvSpPr>
          <p:nvPr/>
        </p:nvSpPr>
        <p:spPr bwMode="auto">
          <a:xfrm>
            <a:off x="5945188" y="985838"/>
            <a:ext cx="276225" cy="250825"/>
          </a:xfrm>
          <a:custGeom>
            <a:avLst/>
            <a:gdLst/>
            <a:ahLst/>
            <a:cxnLst>
              <a:cxn ang="0">
                <a:pos x="174" y="44"/>
              </a:cxn>
              <a:cxn ang="0">
                <a:pos x="138" y="0"/>
              </a:cxn>
              <a:cxn ang="0">
                <a:pos x="0" y="114"/>
              </a:cxn>
              <a:cxn ang="0">
                <a:pos x="38" y="158"/>
              </a:cxn>
            </a:cxnLst>
            <a:rect l="0" t="0" r="r" b="b"/>
            <a:pathLst>
              <a:path w="174" h="158">
                <a:moveTo>
                  <a:pt x="174" y="44"/>
                </a:moveTo>
                <a:lnTo>
                  <a:pt x="138" y="0"/>
                </a:lnTo>
                <a:lnTo>
                  <a:pt x="0" y="114"/>
                </a:lnTo>
                <a:lnTo>
                  <a:pt x="38" y="158"/>
                </a:lnTo>
              </a:path>
            </a:pathLst>
          </a:custGeom>
          <a:noFill/>
          <a:ln w="12700">
            <a:solidFill>
              <a:srgbClr val="231F20"/>
            </a:solidFill>
            <a:prstDash val="solid"/>
            <a:round/>
            <a:headEnd/>
            <a:tailEnd/>
          </a:ln>
        </p:spPr>
        <p:txBody>
          <a:bodyPr/>
          <a:lstStyle/>
          <a:p>
            <a:endParaRPr lang="en-US" dirty="0"/>
          </a:p>
        </p:txBody>
      </p:sp>
      <p:sp>
        <p:nvSpPr>
          <p:cNvPr id="52258" name="Freeform 34"/>
          <p:cNvSpPr>
            <a:spLocks/>
          </p:cNvSpPr>
          <p:nvPr/>
        </p:nvSpPr>
        <p:spPr bwMode="auto">
          <a:xfrm>
            <a:off x="3241675" y="1011238"/>
            <a:ext cx="330200" cy="95250"/>
          </a:xfrm>
          <a:custGeom>
            <a:avLst/>
            <a:gdLst/>
            <a:ahLst/>
            <a:cxnLst>
              <a:cxn ang="0">
                <a:pos x="208" y="58"/>
              </a:cxn>
              <a:cxn ang="0">
                <a:pos x="208" y="0"/>
              </a:cxn>
              <a:cxn ang="0">
                <a:pos x="0" y="0"/>
              </a:cxn>
              <a:cxn ang="0">
                <a:pos x="0" y="60"/>
              </a:cxn>
            </a:cxnLst>
            <a:rect l="0" t="0" r="r" b="b"/>
            <a:pathLst>
              <a:path w="208" h="60">
                <a:moveTo>
                  <a:pt x="208" y="58"/>
                </a:moveTo>
                <a:lnTo>
                  <a:pt x="208" y="0"/>
                </a:lnTo>
                <a:lnTo>
                  <a:pt x="0" y="0"/>
                </a:lnTo>
                <a:lnTo>
                  <a:pt x="0" y="60"/>
                </a:lnTo>
              </a:path>
            </a:pathLst>
          </a:custGeom>
          <a:noFill/>
          <a:ln w="12700">
            <a:solidFill>
              <a:srgbClr val="231F20"/>
            </a:solidFill>
            <a:prstDash val="solid"/>
            <a:round/>
            <a:headEnd/>
            <a:tailEnd/>
          </a:ln>
        </p:spPr>
        <p:txBody>
          <a:bodyPr/>
          <a:lstStyle/>
          <a:p>
            <a:endParaRPr lang="en-US" dirty="0"/>
          </a:p>
        </p:txBody>
      </p:sp>
      <p:sp>
        <p:nvSpPr>
          <p:cNvPr id="52259" name="Freeform 35"/>
          <p:cNvSpPr>
            <a:spLocks/>
          </p:cNvSpPr>
          <p:nvPr/>
        </p:nvSpPr>
        <p:spPr bwMode="auto">
          <a:xfrm>
            <a:off x="6704013" y="3927475"/>
            <a:ext cx="777875" cy="92075"/>
          </a:xfrm>
          <a:custGeom>
            <a:avLst/>
            <a:gdLst/>
            <a:ahLst/>
            <a:cxnLst>
              <a:cxn ang="0">
                <a:pos x="490" y="2"/>
              </a:cxn>
              <a:cxn ang="0">
                <a:pos x="490" y="58"/>
              </a:cxn>
              <a:cxn ang="0">
                <a:pos x="0" y="58"/>
              </a:cxn>
              <a:cxn ang="0">
                <a:pos x="0" y="0"/>
              </a:cxn>
            </a:cxnLst>
            <a:rect l="0" t="0" r="r" b="b"/>
            <a:pathLst>
              <a:path w="490" h="58">
                <a:moveTo>
                  <a:pt x="490" y="2"/>
                </a:moveTo>
                <a:lnTo>
                  <a:pt x="490" y="58"/>
                </a:lnTo>
                <a:lnTo>
                  <a:pt x="0" y="58"/>
                </a:lnTo>
                <a:lnTo>
                  <a:pt x="0" y="0"/>
                </a:lnTo>
              </a:path>
            </a:pathLst>
          </a:custGeom>
          <a:noFill/>
          <a:ln w="12700">
            <a:solidFill>
              <a:srgbClr val="231F20"/>
            </a:solidFill>
            <a:prstDash val="solid"/>
            <a:round/>
            <a:headEnd/>
            <a:tailEnd/>
          </a:ln>
        </p:spPr>
        <p:txBody>
          <a:bodyPr/>
          <a:lstStyle/>
          <a:p>
            <a:endParaRPr lang="en-US" dirty="0"/>
          </a:p>
        </p:txBody>
      </p:sp>
      <p:sp>
        <p:nvSpPr>
          <p:cNvPr id="52260" name="Freeform 36"/>
          <p:cNvSpPr>
            <a:spLocks/>
          </p:cNvSpPr>
          <p:nvPr/>
        </p:nvSpPr>
        <p:spPr bwMode="auto">
          <a:xfrm>
            <a:off x="1311275" y="4435475"/>
            <a:ext cx="92075" cy="488950"/>
          </a:xfrm>
          <a:custGeom>
            <a:avLst/>
            <a:gdLst/>
            <a:ahLst/>
            <a:cxnLst>
              <a:cxn ang="0">
                <a:pos x="2" y="308"/>
              </a:cxn>
              <a:cxn ang="0">
                <a:pos x="58" y="308"/>
              </a:cxn>
              <a:cxn ang="0">
                <a:pos x="58" y="0"/>
              </a:cxn>
              <a:cxn ang="0">
                <a:pos x="0" y="0"/>
              </a:cxn>
            </a:cxnLst>
            <a:rect l="0" t="0" r="r" b="b"/>
            <a:pathLst>
              <a:path w="58" h="308">
                <a:moveTo>
                  <a:pt x="2" y="308"/>
                </a:moveTo>
                <a:lnTo>
                  <a:pt x="58" y="308"/>
                </a:lnTo>
                <a:lnTo>
                  <a:pt x="58" y="0"/>
                </a:lnTo>
                <a:lnTo>
                  <a:pt x="0" y="0"/>
                </a:lnTo>
              </a:path>
            </a:pathLst>
          </a:custGeom>
          <a:noFill/>
          <a:ln w="12700">
            <a:solidFill>
              <a:srgbClr val="231F20"/>
            </a:solidFill>
            <a:prstDash val="solid"/>
            <a:round/>
            <a:headEnd/>
            <a:tailEnd/>
          </a:ln>
        </p:spPr>
        <p:txBody>
          <a:bodyPr/>
          <a:lstStyle/>
          <a:p>
            <a:endParaRPr lang="en-US" dirty="0"/>
          </a:p>
        </p:txBody>
      </p:sp>
      <p:sp>
        <p:nvSpPr>
          <p:cNvPr id="52261" name="Line 37"/>
          <p:cNvSpPr>
            <a:spLocks noChangeShapeType="1"/>
          </p:cNvSpPr>
          <p:nvPr/>
        </p:nvSpPr>
        <p:spPr bwMode="auto">
          <a:xfrm flipH="1">
            <a:off x="1206500" y="4041775"/>
            <a:ext cx="215900" cy="212725"/>
          </a:xfrm>
          <a:prstGeom prst="line">
            <a:avLst/>
          </a:prstGeom>
          <a:noFill/>
          <a:ln w="12700">
            <a:solidFill>
              <a:srgbClr val="231F20"/>
            </a:solidFill>
            <a:round/>
            <a:headEnd/>
            <a:tailEnd/>
          </a:ln>
        </p:spPr>
        <p:txBody>
          <a:bodyPr/>
          <a:lstStyle/>
          <a:p>
            <a:endParaRPr lang="en-US" dirty="0"/>
          </a:p>
        </p:txBody>
      </p:sp>
      <p:sp>
        <p:nvSpPr>
          <p:cNvPr id="52262" name="Line 38"/>
          <p:cNvSpPr>
            <a:spLocks noChangeShapeType="1"/>
          </p:cNvSpPr>
          <p:nvPr/>
        </p:nvSpPr>
        <p:spPr bwMode="auto">
          <a:xfrm>
            <a:off x="1403350" y="4508500"/>
            <a:ext cx="123825" cy="1588"/>
          </a:xfrm>
          <a:prstGeom prst="line">
            <a:avLst/>
          </a:prstGeom>
          <a:noFill/>
          <a:ln w="12700">
            <a:solidFill>
              <a:srgbClr val="231F20"/>
            </a:solidFill>
            <a:round/>
            <a:headEnd/>
            <a:tailEnd/>
          </a:ln>
        </p:spPr>
        <p:txBody>
          <a:bodyPr/>
          <a:lstStyle/>
          <a:p>
            <a:endParaRPr lang="en-US" dirty="0"/>
          </a:p>
        </p:txBody>
      </p:sp>
      <p:sp>
        <p:nvSpPr>
          <p:cNvPr id="52263" name="Freeform 39"/>
          <p:cNvSpPr>
            <a:spLocks/>
          </p:cNvSpPr>
          <p:nvPr/>
        </p:nvSpPr>
        <p:spPr bwMode="auto">
          <a:xfrm>
            <a:off x="3921125" y="3990975"/>
            <a:ext cx="92075" cy="403225"/>
          </a:xfrm>
          <a:custGeom>
            <a:avLst/>
            <a:gdLst/>
            <a:ahLst/>
            <a:cxnLst>
              <a:cxn ang="0">
                <a:pos x="2" y="254"/>
              </a:cxn>
              <a:cxn ang="0">
                <a:pos x="58" y="254"/>
              </a:cxn>
              <a:cxn ang="0">
                <a:pos x="58" y="0"/>
              </a:cxn>
              <a:cxn ang="0">
                <a:pos x="0" y="0"/>
              </a:cxn>
            </a:cxnLst>
            <a:rect l="0" t="0" r="r" b="b"/>
            <a:pathLst>
              <a:path w="58" h="254">
                <a:moveTo>
                  <a:pt x="2" y="254"/>
                </a:moveTo>
                <a:lnTo>
                  <a:pt x="58" y="254"/>
                </a:lnTo>
                <a:lnTo>
                  <a:pt x="58" y="0"/>
                </a:lnTo>
                <a:lnTo>
                  <a:pt x="0" y="0"/>
                </a:lnTo>
              </a:path>
            </a:pathLst>
          </a:custGeom>
          <a:noFill/>
          <a:ln w="12700">
            <a:solidFill>
              <a:srgbClr val="231F20"/>
            </a:solidFill>
            <a:prstDash val="solid"/>
            <a:round/>
            <a:headEnd/>
            <a:tailEnd/>
          </a:ln>
        </p:spPr>
        <p:txBody>
          <a:bodyPr/>
          <a:lstStyle/>
          <a:p>
            <a:endParaRPr lang="en-US" dirty="0"/>
          </a:p>
        </p:txBody>
      </p:sp>
      <p:sp>
        <p:nvSpPr>
          <p:cNvPr id="52264" name="Freeform 40"/>
          <p:cNvSpPr>
            <a:spLocks/>
          </p:cNvSpPr>
          <p:nvPr/>
        </p:nvSpPr>
        <p:spPr bwMode="auto">
          <a:xfrm>
            <a:off x="4013200" y="4184650"/>
            <a:ext cx="517525" cy="263525"/>
          </a:xfrm>
          <a:custGeom>
            <a:avLst/>
            <a:gdLst/>
            <a:ahLst/>
            <a:cxnLst>
              <a:cxn ang="0">
                <a:pos x="0" y="0"/>
              </a:cxn>
              <a:cxn ang="0">
                <a:pos x="258" y="166"/>
              </a:cxn>
              <a:cxn ang="0">
                <a:pos x="326" y="166"/>
              </a:cxn>
            </a:cxnLst>
            <a:rect l="0" t="0" r="r" b="b"/>
            <a:pathLst>
              <a:path w="326" h="166">
                <a:moveTo>
                  <a:pt x="0" y="0"/>
                </a:moveTo>
                <a:lnTo>
                  <a:pt x="258" y="166"/>
                </a:lnTo>
                <a:lnTo>
                  <a:pt x="326" y="166"/>
                </a:lnTo>
              </a:path>
            </a:pathLst>
          </a:custGeom>
          <a:noFill/>
          <a:ln w="12700">
            <a:solidFill>
              <a:srgbClr val="231F20"/>
            </a:solidFill>
            <a:prstDash val="solid"/>
            <a:round/>
            <a:headEnd/>
            <a:tailEnd/>
          </a:ln>
        </p:spPr>
        <p:txBody>
          <a:bodyPr/>
          <a:lstStyle/>
          <a:p>
            <a:endParaRPr lang="en-US" dirty="0"/>
          </a:p>
        </p:txBody>
      </p:sp>
      <p:sp>
        <p:nvSpPr>
          <p:cNvPr id="52265" name="Freeform 41"/>
          <p:cNvSpPr>
            <a:spLocks/>
          </p:cNvSpPr>
          <p:nvPr/>
        </p:nvSpPr>
        <p:spPr bwMode="auto">
          <a:xfrm>
            <a:off x="6630988" y="4841875"/>
            <a:ext cx="174625" cy="92075"/>
          </a:xfrm>
          <a:custGeom>
            <a:avLst/>
            <a:gdLst/>
            <a:ahLst/>
            <a:cxnLst>
              <a:cxn ang="0">
                <a:pos x="6" y="58"/>
              </a:cxn>
              <a:cxn ang="0">
                <a:pos x="0" y="18"/>
              </a:cxn>
              <a:cxn ang="0">
                <a:pos x="102" y="0"/>
              </a:cxn>
              <a:cxn ang="0">
                <a:pos x="110" y="42"/>
              </a:cxn>
            </a:cxnLst>
            <a:rect l="0" t="0" r="r" b="b"/>
            <a:pathLst>
              <a:path w="110" h="58">
                <a:moveTo>
                  <a:pt x="6" y="58"/>
                </a:moveTo>
                <a:lnTo>
                  <a:pt x="0" y="18"/>
                </a:lnTo>
                <a:lnTo>
                  <a:pt x="102" y="0"/>
                </a:lnTo>
                <a:lnTo>
                  <a:pt x="110" y="42"/>
                </a:lnTo>
              </a:path>
            </a:pathLst>
          </a:custGeom>
          <a:noFill/>
          <a:ln w="12700">
            <a:solidFill>
              <a:srgbClr val="231F20"/>
            </a:solidFill>
            <a:prstDash val="solid"/>
            <a:round/>
            <a:headEnd/>
            <a:tailEnd/>
          </a:ln>
        </p:spPr>
        <p:txBody>
          <a:bodyPr/>
          <a:lstStyle/>
          <a:p>
            <a:endParaRPr lang="en-US" dirty="0"/>
          </a:p>
        </p:txBody>
      </p:sp>
      <p:sp>
        <p:nvSpPr>
          <p:cNvPr id="52266" name="Line 42"/>
          <p:cNvSpPr>
            <a:spLocks noChangeShapeType="1"/>
          </p:cNvSpPr>
          <p:nvPr/>
        </p:nvSpPr>
        <p:spPr bwMode="auto">
          <a:xfrm>
            <a:off x="2393950" y="5254625"/>
            <a:ext cx="2019300" cy="1588"/>
          </a:xfrm>
          <a:prstGeom prst="line">
            <a:avLst/>
          </a:prstGeom>
          <a:noFill/>
          <a:ln w="12700">
            <a:solidFill>
              <a:srgbClr val="0092C8"/>
            </a:solidFill>
            <a:round/>
            <a:headEnd/>
            <a:tailEnd/>
          </a:ln>
        </p:spPr>
        <p:txBody>
          <a:bodyPr/>
          <a:lstStyle/>
          <a:p>
            <a:endParaRPr lang="en-US" dirty="0"/>
          </a:p>
        </p:txBody>
      </p:sp>
      <p:sp>
        <p:nvSpPr>
          <p:cNvPr id="52267" name="Line 43"/>
          <p:cNvSpPr>
            <a:spLocks noChangeShapeType="1"/>
          </p:cNvSpPr>
          <p:nvPr/>
        </p:nvSpPr>
        <p:spPr bwMode="auto">
          <a:xfrm flipV="1">
            <a:off x="2689225" y="4968875"/>
            <a:ext cx="111125" cy="288925"/>
          </a:xfrm>
          <a:prstGeom prst="line">
            <a:avLst/>
          </a:prstGeom>
          <a:noFill/>
          <a:ln w="12700">
            <a:solidFill>
              <a:srgbClr val="0092C8"/>
            </a:solidFill>
            <a:round/>
            <a:headEnd/>
            <a:tailEnd/>
          </a:ln>
        </p:spPr>
        <p:txBody>
          <a:bodyPr/>
          <a:lstStyle/>
          <a:p>
            <a:endParaRPr lang="en-US" dirty="0"/>
          </a:p>
        </p:txBody>
      </p:sp>
      <p:sp>
        <p:nvSpPr>
          <p:cNvPr id="52268" name="Line 44"/>
          <p:cNvSpPr>
            <a:spLocks noChangeShapeType="1"/>
          </p:cNvSpPr>
          <p:nvPr/>
        </p:nvSpPr>
        <p:spPr bwMode="auto">
          <a:xfrm>
            <a:off x="2393950" y="2840038"/>
            <a:ext cx="1746250" cy="1587"/>
          </a:xfrm>
          <a:prstGeom prst="line">
            <a:avLst/>
          </a:prstGeom>
          <a:noFill/>
          <a:ln w="12700">
            <a:solidFill>
              <a:srgbClr val="0092C8"/>
            </a:solidFill>
            <a:round/>
            <a:headEnd/>
            <a:tailEnd/>
          </a:ln>
        </p:spPr>
        <p:txBody>
          <a:bodyPr/>
          <a:lstStyle/>
          <a:p>
            <a:endParaRPr lang="en-US" dirty="0"/>
          </a:p>
        </p:txBody>
      </p:sp>
      <p:sp>
        <p:nvSpPr>
          <p:cNvPr id="52269" name="Line 45"/>
          <p:cNvSpPr>
            <a:spLocks noChangeShapeType="1"/>
          </p:cNvSpPr>
          <p:nvPr/>
        </p:nvSpPr>
        <p:spPr bwMode="auto">
          <a:xfrm flipV="1">
            <a:off x="2705100" y="2557463"/>
            <a:ext cx="107950" cy="282575"/>
          </a:xfrm>
          <a:prstGeom prst="line">
            <a:avLst/>
          </a:prstGeom>
          <a:noFill/>
          <a:ln w="12700">
            <a:solidFill>
              <a:srgbClr val="0092C8"/>
            </a:solidFill>
            <a:round/>
            <a:headEnd/>
            <a:tailEnd/>
          </a:ln>
        </p:spPr>
        <p:txBody>
          <a:bodyPr/>
          <a:lstStyle/>
          <a:p>
            <a:endParaRPr lang="en-US" dirty="0"/>
          </a:p>
        </p:txBody>
      </p:sp>
      <p:sp>
        <p:nvSpPr>
          <p:cNvPr id="52270" name="Line 46"/>
          <p:cNvSpPr>
            <a:spLocks noChangeShapeType="1"/>
          </p:cNvSpPr>
          <p:nvPr/>
        </p:nvSpPr>
        <p:spPr bwMode="auto">
          <a:xfrm flipV="1">
            <a:off x="7631113" y="1192213"/>
            <a:ext cx="1587" cy="669925"/>
          </a:xfrm>
          <a:prstGeom prst="line">
            <a:avLst/>
          </a:prstGeom>
          <a:noFill/>
          <a:ln w="12700">
            <a:solidFill>
              <a:srgbClr val="0092C8"/>
            </a:solidFill>
            <a:round/>
            <a:headEnd/>
            <a:tailEnd/>
          </a:ln>
        </p:spPr>
        <p:txBody>
          <a:bodyPr/>
          <a:lstStyle/>
          <a:p>
            <a:endParaRPr lang="en-US" dirty="0"/>
          </a:p>
        </p:txBody>
      </p:sp>
      <p:sp>
        <p:nvSpPr>
          <p:cNvPr id="52271" name="Line 47"/>
          <p:cNvSpPr>
            <a:spLocks noChangeShapeType="1"/>
          </p:cNvSpPr>
          <p:nvPr/>
        </p:nvSpPr>
        <p:spPr bwMode="auto">
          <a:xfrm flipH="1">
            <a:off x="6640513" y="1471613"/>
            <a:ext cx="993775" cy="263525"/>
          </a:xfrm>
          <a:prstGeom prst="line">
            <a:avLst/>
          </a:prstGeom>
          <a:noFill/>
          <a:ln w="12700">
            <a:solidFill>
              <a:srgbClr val="0092C8"/>
            </a:solidFill>
            <a:round/>
            <a:headEnd/>
            <a:tailEnd/>
          </a:ln>
        </p:spPr>
        <p:txBody>
          <a:bodyPr/>
          <a:lstStyle/>
          <a:p>
            <a:endParaRPr lang="en-US" dirty="0"/>
          </a:p>
        </p:txBody>
      </p:sp>
      <p:sp>
        <p:nvSpPr>
          <p:cNvPr id="52272" name="Line 48"/>
          <p:cNvSpPr>
            <a:spLocks noChangeShapeType="1"/>
          </p:cNvSpPr>
          <p:nvPr/>
        </p:nvSpPr>
        <p:spPr bwMode="auto">
          <a:xfrm flipV="1">
            <a:off x="7631113" y="2430463"/>
            <a:ext cx="1587" cy="1319212"/>
          </a:xfrm>
          <a:prstGeom prst="line">
            <a:avLst/>
          </a:prstGeom>
          <a:noFill/>
          <a:ln w="12700">
            <a:solidFill>
              <a:srgbClr val="0092C8"/>
            </a:solidFill>
            <a:round/>
            <a:headEnd/>
            <a:tailEnd/>
          </a:ln>
        </p:spPr>
        <p:txBody>
          <a:bodyPr/>
          <a:lstStyle/>
          <a:p>
            <a:endParaRPr lang="en-US" dirty="0"/>
          </a:p>
        </p:txBody>
      </p:sp>
      <p:sp>
        <p:nvSpPr>
          <p:cNvPr id="52273" name="Freeform 49"/>
          <p:cNvSpPr>
            <a:spLocks/>
          </p:cNvSpPr>
          <p:nvPr/>
        </p:nvSpPr>
        <p:spPr bwMode="auto">
          <a:xfrm>
            <a:off x="7050088" y="2992438"/>
            <a:ext cx="584200" cy="180975"/>
          </a:xfrm>
          <a:custGeom>
            <a:avLst/>
            <a:gdLst/>
            <a:ahLst/>
            <a:cxnLst>
              <a:cxn ang="0">
                <a:pos x="132" y="12"/>
              </a:cxn>
              <a:cxn ang="0">
                <a:pos x="368" y="0"/>
              </a:cxn>
              <a:cxn ang="0">
                <a:pos x="0" y="114"/>
              </a:cxn>
            </a:cxnLst>
            <a:rect l="0" t="0" r="r" b="b"/>
            <a:pathLst>
              <a:path w="368" h="114">
                <a:moveTo>
                  <a:pt x="132" y="12"/>
                </a:moveTo>
                <a:lnTo>
                  <a:pt x="368" y="0"/>
                </a:lnTo>
                <a:lnTo>
                  <a:pt x="0" y="114"/>
                </a:lnTo>
              </a:path>
            </a:pathLst>
          </a:custGeom>
          <a:noFill/>
          <a:ln w="12700">
            <a:solidFill>
              <a:srgbClr val="0092C8"/>
            </a:solidFill>
            <a:prstDash val="solid"/>
            <a:round/>
            <a:headEnd/>
            <a:tailEnd/>
          </a:ln>
        </p:spPr>
        <p:txBody>
          <a:bodyPr/>
          <a:lstStyle/>
          <a:p>
            <a:endParaRPr lang="en-US" dirty="0"/>
          </a:p>
        </p:txBody>
      </p:sp>
      <p:sp>
        <p:nvSpPr>
          <p:cNvPr id="52274" name="Line 50"/>
          <p:cNvSpPr>
            <a:spLocks noChangeShapeType="1"/>
          </p:cNvSpPr>
          <p:nvPr/>
        </p:nvSpPr>
        <p:spPr bwMode="auto">
          <a:xfrm>
            <a:off x="419100" y="5238750"/>
            <a:ext cx="1530350" cy="1588"/>
          </a:xfrm>
          <a:prstGeom prst="line">
            <a:avLst/>
          </a:prstGeom>
          <a:noFill/>
          <a:ln w="12700">
            <a:solidFill>
              <a:srgbClr val="0092C8"/>
            </a:solidFill>
            <a:round/>
            <a:headEnd/>
            <a:tailEnd/>
          </a:ln>
        </p:spPr>
        <p:txBody>
          <a:bodyPr/>
          <a:lstStyle/>
          <a:p>
            <a:endParaRPr lang="en-US" dirty="0"/>
          </a:p>
        </p:txBody>
      </p:sp>
      <p:sp>
        <p:nvSpPr>
          <p:cNvPr id="52275" name="Line 51"/>
          <p:cNvSpPr>
            <a:spLocks noChangeShapeType="1"/>
          </p:cNvSpPr>
          <p:nvPr/>
        </p:nvSpPr>
        <p:spPr bwMode="auto">
          <a:xfrm flipH="1" flipV="1">
            <a:off x="841375" y="4997450"/>
            <a:ext cx="114300" cy="241300"/>
          </a:xfrm>
          <a:prstGeom prst="line">
            <a:avLst/>
          </a:prstGeom>
          <a:noFill/>
          <a:ln w="12700">
            <a:solidFill>
              <a:srgbClr val="0092C8"/>
            </a:solidFill>
            <a:round/>
            <a:headEnd/>
            <a:tailEnd/>
          </a:ln>
        </p:spPr>
        <p:txBody>
          <a:bodyPr/>
          <a:lstStyle/>
          <a:p>
            <a:endParaRPr lang="en-US" dirty="0"/>
          </a:p>
        </p:txBody>
      </p:sp>
      <p:sp>
        <p:nvSpPr>
          <p:cNvPr id="52276" name="Freeform 52"/>
          <p:cNvSpPr>
            <a:spLocks/>
          </p:cNvSpPr>
          <p:nvPr/>
        </p:nvSpPr>
        <p:spPr bwMode="auto">
          <a:xfrm>
            <a:off x="2781300" y="4940300"/>
            <a:ext cx="44450" cy="47625"/>
          </a:xfrm>
          <a:custGeom>
            <a:avLst/>
            <a:gdLst/>
            <a:ahLst/>
            <a:cxnLst>
              <a:cxn ang="0">
                <a:pos x="28" y="14"/>
              </a:cxn>
              <a:cxn ang="0">
                <a:pos x="28" y="20"/>
              </a:cxn>
              <a:cxn ang="0">
                <a:pos x="24" y="26"/>
              </a:cxn>
              <a:cxn ang="0">
                <a:pos x="20" y="28"/>
              </a:cxn>
              <a:cxn ang="0">
                <a:pos x="14" y="30"/>
              </a:cxn>
              <a:cxn ang="0">
                <a:pos x="8" y="28"/>
              </a:cxn>
              <a:cxn ang="0">
                <a:pos x="4" y="26"/>
              </a:cxn>
              <a:cxn ang="0">
                <a:pos x="0" y="20"/>
              </a:cxn>
              <a:cxn ang="0">
                <a:pos x="0" y="14"/>
              </a:cxn>
              <a:cxn ang="0">
                <a:pos x="0" y="10"/>
              </a:cxn>
              <a:cxn ang="0">
                <a:pos x="4" y="4"/>
              </a:cxn>
              <a:cxn ang="0">
                <a:pos x="8" y="2"/>
              </a:cxn>
              <a:cxn ang="0">
                <a:pos x="14" y="0"/>
              </a:cxn>
              <a:cxn ang="0">
                <a:pos x="20" y="2"/>
              </a:cxn>
              <a:cxn ang="0">
                <a:pos x="24" y="4"/>
              </a:cxn>
              <a:cxn ang="0">
                <a:pos x="28" y="10"/>
              </a:cxn>
              <a:cxn ang="0">
                <a:pos x="28" y="12"/>
              </a:cxn>
              <a:cxn ang="0">
                <a:pos x="28" y="14"/>
              </a:cxn>
            </a:cxnLst>
            <a:rect l="0" t="0" r="r" b="b"/>
            <a:pathLst>
              <a:path w="28" h="30">
                <a:moveTo>
                  <a:pt x="28" y="14"/>
                </a:moveTo>
                <a:lnTo>
                  <a:pt x="28" y="20"/>
                </a:lnTo>
                <a:lnTo>
                  <a:pt x="24" y="26"/>
                </a:lnTo>
                <a:lnTo>
                  <a:pt x="20" y="28"/>
                </a:lnTo>
                <a:lnTo>
                  <a:pt x="14" y="30"/>
                </a:lnTo>
                <a:lnTo>
                  <a:pt x="8" y="28"/>
                </a:lnTo>
                <a:lnTo>
                  <a:pt x="4" y="26"/>
                </a:lnTo>
                <a:lnTo>
                  <a:pt x="0" y="20"/>
                </a:lnTo>
                <a:lnTo>
                  <a:pt x="0" y="14"/>
                </a:lnTo>
                <a:lnTo>
                  <a:pt x="0" y="10"/>
                </a:lnTo>
                <a:lnTo>
                  <a:pt x="4" y="4"/>
                </a:lnTo>
                <a:lnTo>
                  <a:pt x="8" y="2"/>
                </a:lnTo>
                <a:lnTo>
                  <a:pt x="14" y="0"/>
                </a:lnTo>
                <a:lnTo>
                  <a:pt x="20" y="2"/>
                </a:lnTo>
                <a:lnTo>
                  <a:pt x="24" y="4"/>
                </a:lnTo>
                <a:lnTo>
                  <a:pt x="28" y="10"/>
                </a:lnTo>
                <a:lnTo>
                  <a:pt x="28" y="12"/>
                </a:lnTo>
                <a:lnTo>
                  <a:pt x="28" y="14"/>
                </a:lnTo>
                <a:close/>
              </a:path>
            </a:pathLst>
          </a:custGeom>
          <a:solidFill>
            <a:srgbClr val="0092C8"/>
          </a:solidFill>
          <a:ln w="9525">
            <a:noFill/>
            <a:round/>
            <a:headEnd/>
            <a:tailEnd/>
          </a:ln>
        </p:spPr>
        <p:txBody>
          <a:bodyPr/>
          <a:lstStyle/>
          <a:p>
            <a:endParaRPr lang="en-US" dirty="0"/>
          </a:p>
        </p:txBody>
      </p:sp>
      <p:sp>
        <p:nvSpPr>
          <p:cNvPr id="52277" name="Freeform 53"/>
          <p:cNvSpPr>
            <a:spLocks/>
          </p:cNvSpPr>
          <p:nvPr/>
        </p:nvSpPr>
        <p:spPr bwMode="auto">
          <a:xfrm>
            <a:off x="812800" y="4962525"/>
            <a:ext cx="44450" cy="47625"/>
          </a:xfrm>
          <a:custGeom>
            <a:avLst/>
            <a:gdLst/>
            <a:ahLst/>
            <a:cxnLst>
              <a:cxn ang="0">
                <a:pos x="28" y="14"/>
              </a:cxn>
              <a:cxn ang="0">
                <a:pos x="28" y="20"/>
              </a:cxn>
              <a:cxn ang="0">
                <a:pos x="24" y="26"/>
              </a:cxn>
              <a:cxn ang="0">
                <a:pos x="20" y="28"/>
              </a:cxn>
              <a:cxn ang="0">
                <a:pos x="14" y="30"/>
              </a:cxn>
              <a:cxn ang="0">
                <a:pos x="8" y="28"/>
              </a:cxn>
              <a:cxn ang="0">
                <a:pos x="4" y="26"/>
              </a:cxn>
              <a:cxn ang="0">
                <a:pos x="0" y="20"/>
              </a:cxn>
              <a:cxn ang="0">
                <a:pos x="0" y="14"/>
              </a:cxn>
              <a:cxn ang="0">
                <a:pos x="0" y="10"/>
              </a:cxn>
              <a:cxn ang="0">
                <a:pos x="4" y="4"/>
              </a:cxn>
              <a:cxn ang="0">
                <a:pos x="8" y="2"/>
              </a:cxn>
              <a:cxn ang="0">
                <a:pos x="14" y="0"/>
              </a:cxn>
              <a:cxn ang="0">
                <a:pos x="20" y="2"/>
              </a:cxn>
              <a:cxn ang="0">
                <a:pos x="24" y="4"/>
              </a:cxn>
              <a:cxn ang="0">
                <a:pos x="28" y="10"/>
              </a:cxn>
              <a:cxn ang="0">
                <a:pos x="28" y="12"/>
              </a:cxn>
              <a:cxn ang="0">
                <a:pos x="28" y="14"/>
              </a:cxn>
            </a:cxnLst>
            <a:rect l="0" t="0" r="r" b="b"/>
            <a:pathLst>
              <a:path w="28" h="30">
                <a:moveTo>
                  <a:pt x="28" y="14"/>
                </a:moveTo>
                <a:lnTo>
                  <a:pt x="28" y="20"/>
                </a:lnTo>
                <a:lnTo>
                  <a:pt x="24" y="26"/>
                </a:lnTo>
                <a:lnTo>
                  <a:pt x="20" y="28"/>
                </a:lnTo>
                <a:lnTo>
                  <a:pt x="14" y="30"/>
                </a:lnTo>
                <a:lnTo>
                  <a:pt x="8" y="28"/>
                </a:lnTo>
                <a:lnTo>
                  <a:pt x="4" y="26"/>
                </a:lnTo>
                <a:lnTo>
                  <a:pt x="0" y="20"/>
                </a:lnTo>
                <a:lnTo>
                  <a:pt x="0" y="14"/>
                </a:lnTo>
                <a:lnTo>
                  <a:pt x="0" y="10"/>
                </a:lnTo>
                <a:lnTo>
                  <a:pt x="4" y="4"/>
                </a:lnTo>
                <a:lnTo>
                  <a:pt x="8" y="2"/>
                </a:lnTo>
                <a:lnTo>
                  <a:pt x="14" y="0"/>
                </a:lnTo>
                <a:lnTo>
                  <a:pt x="20" y="2"/>
                </a:lnTo>
                <a:lnTo>
                  <a:pt x="24" y="4"/>
                </a:lnTo>
                <a:lnTo>
                  <a:pt x="28" y="10"/>
                </a:lnTo>
                <a:lnTo>
                  <a:pt x="28" y="12"/>
                </a:lnTo>
                <a:lnTo>
                  <a:pt x="28" y="14"/>
                </a:lnTo>
                <a:close/>
              </a:path>
            </a:pathLst>
          </a:custGeom>
          <a:solidFill>
            <a:srgbClr val="0092C8"/>
          </a:solidFill>
          <a:ln w="9525">
            <a:noFill/>
            <a:round/>
            <a:headEnd/>
            <a:tailEnd/>
          </a:ln>
        </p:spPr>
        <p:txBody>
          <a:bodyPr/>
          <a:lstStyle/>
          <a:p>
            <a:endParaRPr lang="en-US" dirty="0"/>
          </a:p>
        </p:txBody>
      </p:sp>
      <p:sp>
        <p:nvSpPr>
          <p:cNvPr id="52278" name="Freeform 54"/>
          <p:cNvSpPr>
            <a:spLocks/>
          </p:cNvSpPr>
          <p:nvPr/>
        </p:nvSpPr>
        <p:spPr bwMode="auto">
          <a:xfrm>
            <a:off x="2787650" y="2528888"/>
            <a:ext cx="47625" cy="47625"/>
          </a:xfrm>
          <a:custGeom>
            <a:avLst/>
            <a:gdLst/>
            <a:ahLst/>
            <a:cxnLst>
              <a:cxn ang="0">
                <a:pos x="30" y="16"/>
              </a:cxn>
              <a:cxn ang="0">
                <a:pos x="28" y="20"/>
              </a:cxn>
              <a:cxn ang="0">
                <a:pos x="26" y="26"/>
              </a:cxn>
              <a:cxn ang="0">
                <a:pos x="22" y="28"/>
              </a:cxn>
              <a:cxn ang="0">
                <a:pos x="16" y="30"/>
              </a:cxn>
              <a:cxn ang="0">
                <a:pos x="10" y="28"/>
              </a:cxn>
              <a:cxn ang="0">
                <a:pos x="6" y="26"/>
              </a:cxn>
              <a:cxn ang="0">
                <a:pos x="2" y="20"/>
              </a:cxn>
              <a:cxn ang="0">
                <a:pos x="0" y="16"/>
              </a:cxn>
              <a:cxn ang="0">
                <a:pos x="2" y="10"/>
              </a:cxn>
              <a:cxn ang="0">
                <a:pos x="6" y="4"/>
              </a:cxn>
              <a:cxn ang="0">
                <a:pos x="10" y="2"/>
              </a:cxn>
              <a:cxn ang="0">
                <a:pos x="16" y="0"/>
              </a:cxn>
              <a:cxn ang="0">
                <a:pos x="22" y="2"/>
              </a:cxn>
              <a:cxn ang="0">
                <a:pos x="26" y="4"/>
              </a:cxn>
              <a:cxn ang="0">
                <a:pos x="28" y="10"/>
              </a:cxn>
              <a:cxn ang="0">
                <a:pos x="28" y="16"/>
              </a:cxn>
              <a:cxn ang="0">
                <a:pos x="30" y="16"/>
              </a:cxn>
            </a:cxnLst>
            <a:rect l="0" t="0" r="r" b="b"/>
            <a:pathLst>
              <a:path w="30" h="30">
                <a:moveTo>
                  <a:pt x="30" y="16"/>
                </a:moveTo>
                <a:lnTo>
                  <a:pt x="28" y="20"/>
                </a:lnTo>
                <a:lnTo>
                  <a:pt x="26" y="26"/>
                </a:lnTo>
                <a:lnTo>
                  <a:pt x="22" y="28"/>
                </a:lnTo>
                <a:lnTo>
                  <a:pt x="16" y="30"/>
                </a:lnTo>
                <a:lnTo>
                  <a:pt x="10" y="28"/>
                </a:lnTo>
                <a:lnTo>
                  <a:pt x="6" y="26"/>
                </a:lnTo>
                <a:lnTo>
                  <a:pt x="2" y="20"/>
                </a:lnTo>
                <a:lnTo>
                  <a:pt x="0" y="16"/>
                </a:lnTo>
                <a:lnTo>
                  <a:pt x="2" y="10"/>
                </a:lnTo>
                <a:lnTo>
                  <a:pt x="6" y="4"/>
                </a:lnTo>
                <a:lnTo>
                  <a:pt x="10" y="2"/>
                </a:lnTo>
                <a:lnTo>
                  <a:pt x="16" y="0"/>
                </a:lnTo>
                <a:lnTo>
                  <a:pt x="22" y="2"/>
                </a:lnTo>
                <a:lnTo>
                  <a:pt x="26" y="4"/>
                </a:lnTo>
                <a:lnTo>
                  <a:pt x="28" y="10"/>
                </a:lnTo>
                <a:lnTo>
                  <a:pt x="28" y="16"/>
                </a:lnTo>
                <a:lnTo>
                  <a:pt x="30" y="16"/>
                </a:lnTo>
                <a:close/>
              </a:path>
            </a:pathLst>
          </a:custGeom>
          <a:solidFill>
            <a:srgbClr val="0092C8"/>
          </a:solidFill>
          <a:ln w="9525">
            <a:noFill/>
            <a:round/>
            <a:headEnd/>
            <a:tailEnd/>
          </a:ln>
        </p:spPr>
        <p:txBody>
          <a:bodyPr/>
          <a:lstStyle/>
          <a:p>
            <a:endParaRPr lang="en-US" dirty="0"/>
          </a:p>
        </p:txBody>
      </p:sp>
      <p:sp>
        <p:nvSpPr>
          <p:cNvPr id="52279" name="Freeform 55"/>
          <p:cNvSpPr>
            <a:spLocks/>
          </p:cNvSpPr>
          <p:nvPr/>
        </p:nvSpPr>
        <p:spPr bwMode="auto">
          <a:xfrm>
            <a:off x="6615113" y="1712913"/>
            <a:ext cx="47625" cy="44450"/>
          </a:xfrm>
          <a:custGeom>
            <a:avLst/>
            <a:gdLst/>
            <a:ahLst/>
            <a:cxnLst>
              <a:cxn ang="0">
                <a:pos x="30" y="14"/>
              </a:cxn>
              <a:cxn ang="0">
                <a:pos x="30" y="20"/>
              </a:cxn>
              <a:cxn ang="0">
                <a:pos x="26" y="24"/>
              </a:cxn>
              <a:cxn ang="0">
                <a:pos x="22" y="28"/>
              </a:cxn>
              <a:cxn ang="0">
                <a:pos x="16" y="28"/>
              </a:cxn>
              <a:cxn ang="0">
                <a:pos x="10" y="28"/>
              </a:cxn>
              <a:cxn ang="0">
                <a:pos x="6" y="24"/>
              </a:cxn>
              <a:cxn ang="0">
                <a:pos x="2" y="20"/>
              </a:cxn>
              <a:cxn ang="0">
                <a:pos x="0" y="14"/>
              </a:cxn>
              <a:cxn ang="0">
                <a:pos x="2" y="8"/>
              </a:cxn>
              <a:cxn ang="0">
                <a:pos x="6" y="4"/>
              </a:cxn>
              <a:cxn ang="0">
                <a:pos x="10" y="0"/>
              </a:cxn>
              <a:cxn ang="0">
                <a:pos x="16" y="0"/>
              </a:cxn>
              <a:cxn ang="0">
                <a:pos x="22" y="0"/>
              </a:cxn>
              <a:cxn ang="0">
                <a:pos x="26" y="4"/>
              </a:cxn>
              <a:cxn ang="0">
                <a:pos x="30" y="8"/>
              </a:cxn>
              <a:cxn ang="0">
                <a:pos x="30" y="12"/>
              </a:cxn>
              <a:cxn ang="0">
                <a:pos x="30" y="14"/>
              </a:cxn>
            </a:cxnLst>
            <a:rect l="0" t="0" r="r" b="b"/>
            <a:pathLst>
              <a:path w="30" h="28">
                <a:moveTo>
                  <a:pt x="30" y="14"/>
                </a:moveTo>
                <a:lnTo>
                  <a:pt x="30" y="20"/>
                </a:lnTo>
                <a:lnTo>
                  <a:pt x="26" y="24"/>
                </a:lnTo>
                <a:lnTo>
                  <a:pt x="22" y="28"/>
                </a:lnTo>
                <a:lnTo>
                  <a:pt x="16" y="28"/>
                </a:lnTo>
                <a:lnTo>
                  <a:pt x="10" y="28"/>
                </a:lnTo>
                <a:lnTo>
                  <a:pt x="6" y="24"/>
                </a:lnTo>
                <a:lnTo>
                  <a:pt x="2" y="20"/>
                </a:lnTo>
                <a:lnTo>
                  <a:pt x="0" y="14"/>
                </a:lnTo>
                <a:lnTo>
                  <a:pt x="2" y="8"/>
                </a:lnTo>
                <a:lnTo>
                  <a:pt x="6" y="4"/>
                </a:lnTo>
                <a:lnTo>
                  <a:pt x="10" y="0"/>
                </a:lnTo>
                <a:lnTo>
                  <a:pt x="16" y="0"/>
                </a:lnTo>
                <a:lnTo>
                  <a:pt x="22" y="0"/>
                </a:lnTo>
                <a:lnTo>
                  <a:pt x="26" y="4"/>
                </a:lnTo>
                <a:lnTo>
                  <a:pt x="30" y="8"/>
                </a:lnTo>
                <a:lnTo>
                  <a:pt x="30" y="12"/>
                </a:lnTo>
                <a:lnTo>
                  <a:pt x="30" y="14"/>
                </a:lnTo>
                <a:close/>
              </a:path>
            </a:pathLst>
          </a:custGeom>
          <a:solidFill>
            <a:srgbClr val="0092C8"/>
          </a:solidFill>
          <a:ln w="9525">
            <a:noFill/>
            <a:round/>
            <a:headEnd/>
            <a:tailEnd/>
          </a:ln>
        </p:spPr>
        <p:txBody>
          <a:bodyPr/>
          <a:lstStyle/>
          <a:p>
            <a:endParaRPr lang="en-US" dirty="0"/>
          </a:p>
        </p:txBody>
      </p:sp>
      <p:sp>
        <p:nvSpPr>
          <p:cNvPr id="52280" name="Freeform 56"/>
          <p:cNvSpPr>
            <a:spLocks/>
          </p:cNvSpPr>
          <p:nvPr/>
        </p:nvSpPr>
        <p:spPr bwMode="auto">
          <a:xfrm>
            <a:off x="7234238" y="2989263"/>
            <a:ext cx="47625" cy="44450"/>
          </a:xfrm>
          <a:custGeom>
            <a:avLst/>
            <a:gdLst/>
            <a:ahLst/>
            <a:cxnLst>
              <a:cxn ang="0">
                <a:pos x="30" y="14"/>
              </a:cxn>
              <a:cxn ang="0">
                <a:pos x="28" y="20"/>
              </a:cxn>
              <a:cxn ang="0">
                <a:pos x="26" y="24"/>
              </a:cxn>
              <a:cxn ang="0">
                <a:pos x="20" y="28"/>
              </a:cxn>
              <a:cxn ang="0">
                <a:pos x="14" y="28"/>
              </a:cxn>
              <a:cxn ang="0">
                <a:pos x="8" y="28"/>
              </a:cxn>
              <a:cxn ang="0">
                <a:pos x="4" y="24"/>
              </a:cxn>
              <a:cxn ang="0">
                <a:pos x="2" y="20"/>
              </a:cxn>
              <a:cxn ang="0">
                <a:pos x="0" y="14"/>
              </a:cxn>
              <a:cxn ang="0">
                <a:pos x="2" y="8"/>
              </a:cxn>
              <a:cxn ang="0">
                <a:pos x="4" y="4"/>
              </a:cxn>
              <a:cxn ang="0">
                <a:pos x="8" y="0"/>
              </a:cxn>
              <a:cxn ang="0">
                <a:pos x="14" y="0"/>
              </a:cxn>
              <a:cxn ang="0">
                <a:pos x="20" y="0"/>
              </a:cxn>
              <a:cxn ang="0">
                <a:pos x="26" y="4"/>
              </a:cxn>
              <a:cxn ang="0">
                <a:pos x="28" y="8"/>
              </a:cxn>
              <a:cxn ang="0">
                <a:pos x="28" y="14"/>
              </a:cxn>
              <a:cxn ang="0">
                <a:pos x="30" y="14"/>
              </a:cxn>
            </a:cxnLst>
            <a:rect l="0" t="0" r="r" b="b"/>
            <a:pathLst>
              <a:path w="30" h="28">
                <a:moveTo>
                  <a:pt x="30" y="14"/>
                </a:moveTo>
                <a:lnTo>
                  <a:pt x="28" y="20"/>
                </a:lnTo>
                <a:lnTo>
                  <a:pt x="26" y="24"/>
                </a:lnTo>
                <a:lnTo>
                  <a:pt x="20" y="28"/>
                </a:lnTo>
                <a:lnTo>
                  <a:pt x="14" y="28"/>
                </a:lnTo>
                <a:lnTo>
                  <a:pt x="8" y="28"/>
                </a:lnTo>
                <a:lnTo>
                  <a:pt x="4" y="24"/>
                </a:lnTo>
                <a:lnTo>
                  <a:pt x="2" y="20"/>
                </a:lnTo>
                <a:lnTo>
                  <a:pt x="0" y="14"/>
                </a:lnTo>
                <a:lnTo>
                  <a:pt x="2" y="8"/>
                </a:lnTo>
                <a:lnTo>
                  <a:pt x="4" y="4"/>
                </a:lnTo>
                <a:lnTo>
                  <a:pt x="8" y="0"/>
                </a:lnTo>
                <a:lnTo>
                  <a:pt x="14" y="0"/>
                </a:lnTo>
                <a:lnTo>
                  <a:pt x="20" y="0"/>
                </a:lnTo>
                <a:lnTo>
                  <a:pt x="26" y="4"/>
                </a:lnTo>
                <a:lnTo>
                  <a:pt x="28" y="8"/>
                </a:lnTo>
                <a:lnTo>
                  <a:pt x="28" y="14"/>
                </a:lnTo>
                <a:lnTo>
                  <a:pt x="30" y="14"/>
                </a:lnTo>
                <a:close/>
              </a:path>
            </a:pathLst>
          </a:custGeom>
          <a:solidFill>
            <a:srgbClr val="0092C8"/>
          </a:solidFill>
          <a:ln w="9525">
            <a:noFill/>
            <a:round/>
            <a:headEnd/>
            <a:tailEnd/>
          </a:ln>
        </p:spPr>
        <p:txBody>
          <a:bodyPr/>
          <a:lstStyle/>
          <a:p>
            <a:endParaRPr lang="en-US" dirty="0"/>
          </a:p>
        </p:txBody>
      </p:sp>
      <p:sp>
        <p:nvSpPr>
          <p:cNvPr id="52281" name="Freeform 57"/>
          <p:cNvSpPr>
            <a:spLocks/>
          </p:cNvSpPr>
          <p:nvPr/>
        </p:nvSpPr>
        <p:spPr bwMode="auto">
          <a:xfrm>
            <a:off x="7024688" y="3151188"/>
            <a:ext cx="47625" cy="44450"/>
          </a:xfrm>
          <a:custGeom>
            <a:avLst/>
            <a:gdLst/>
            <a:ahLst/>
            <a:cxnLst>
              <a:cxn ang="0">
                <a:pos x="30" y="14"/>
              </a:cxn>
              <a:cxn ang="0">
                <a:pos x="28" y="20"/>
              </a:cxn>
              <a:cxn ang="0">
                <a:pos x="26" y="24"/>
              </a:cxn>
              <a:cxn ang="0">
                <a:pos x="20" y="28"/>
              </a:cxn>
              <a:cxn ang="0">
                <a:pos x="16" y="28"/>
              </a:cxn>
              <a:cxn ang="0">
                <a:pos x="10" y="28"/>
              </a:cxn>
              <a:cxn ang="0">
                <a:pos x="6" y="24"/>
              </a:cxn>
              <a:cxn ang="0">
                <a:pos x="2" y="20"/>
              </a:cxn>
              <a:cxn ang="0">
                <a:pos x="0" y="14"/>
              </a:cxn>
              <a:cxn ang="0">
                <a:pos x="2" y="8"/>
              </a:cxn>
              <a:cxn ang="0">
                <a:pos x="6" y="4"/>
              </a:cxn>
              <a:cxn ang="0">
                <a:pos x="10" y="0"/>
              </a:cxn>
              <a:cxn ang="0">
                <a:pos x="16" y="0"/>
              </a:cxn>
              <a:cxn ang="0">
                <a:pos x="20" y="0"/>
              </a:cxn>
              <a:cxn ang="0">
                <a:pos x="26" y="4"/>
              </a:cxn>
              <a:cxn ang="0">
                <a:pos x="28" y="8"/>
              </a:cxn>
              <a:cxn ang="0">
                <a:pos x="28" y="14"/>
              </a:cxn>
              <a:cxn ang="0">
                <a:pos x="30" y="14"/>
              </a:cxn>
            </a:cxnLst>
            <a:rect l="0" t="0" r="r" b="b"/>
            <a:pathLst>
              <a:path w="30" h="28">
                <a:moveTo>
                  <a:pt x="30" y="14"/>
                </a:moveTo>
                <a:lnTo>
                  <a:pt x="28" y="20"/>
                </a:lnTo>
                <a:lnTo>
                  <a:pt x="26" y="24"/>
                </a:lnTo>
                <a:lnTo>
                  <a:pt x="20" y="28"/>
                </a:lnTo>
                <a:lnTo>
                  <a:pt x="16" y="28"/>
                </a:lnTo>
                <a:lnTo>
                  <a:pt x="10" y="28"/>
                </a:lnTo>
                <a:lnTo>
                  <a:pt x="6" y="24"/>
                </a:lnTo>
                <a:lnTo>
                  <a:pt x="2" y="20"/>
                </a:lnTo>
                <a:lnTo>
                  <a:pt x="0" y="14"/>
                </a:lnTo>
                <a:lnTo>
                  <a:pt x="2" y="8"/>
                </a:lnTo>
                <a:lnTo>
                  <a:pt x="6" y="4"/>
                </a:lnTo>
                <a:lnTo>
                  <a:pt x="10" y="0"/>
                </a:lnTo>
                <a:lnTo>
                  <a:pt x="16" y="0"/>
                </a:lnTo>
                <a:lnTo>
                  <a:pt x="20" y="0"/>
                </a:lnTo>
                <a:lnTo>
                  <a:pt x="26" y="4"/>
                </a:lnTo>
                <a:lnTo>
                  <a:pt x="28" y="8"/>
                </a:lnTo>
                <a:lnTo>
                  <a:pt x="28" y="14"/>
                </a:lnTo>
                <a:lnTo>
                  <a:pt x="30" y="14"/>
                </a:lnTo>
                <a:close/>
              </a:path>
            </a:pathLst>
          </a:custGeom>
          <a:solidFill>
            <a:srgbClr val="0092C8"/>
          </a:solidFill>
          <a:ln w="9525">
            <a:noFill/>
            <a:round/>
            <a:headEnd/>
            <a:tailEnd/>
          </a:ln>
        </p:spPr>
        <p:txBody>
          <a:bodyPr/>
          <a:lstStyle/>
          <a:p>
            <a:endParaRPr lang="en-US" dirty="0"/>
          </a:p>
        </p:txBody>
      </p:sp>
      <p:sp>
        <p:nvSpPr>
          <p:cNvPr id="52282" name="Rectangle 58"/>
          <p:cNvSpPr>
            <a:spLocks noChangeArrowheads="1"/>
          </p:cNvSpPr>
          <p:nvPr/>
        </p:nvSpPr>
        <p:spPr bwMode="auto">
          <a:xfrm>
            <a:off x="4567238" y="4025900"/>
            <a:ext cx="639762" cy="304800"/>
          </a:xfrm>
          <a:prstGeom prst="rect">
            <a:avLst/>
          </a:prstGeom>
          <a:noFill/>
          <a:ln w="9525">
            <a:noFill/>
            <a:miter lim="800000"/>
            <a:headEnd/>
            <a:tailEnd/>
          </a:ln>
        </p:spPr>
        <p:txBody>
          <a:bodyPr wrap="none" lIns="0" tIns="0" rIns="0" bIns="0">
            <a:spAutoFit/>
          </a:bodyPr>
          <a:lstStyle/>
          <a:p>
            <a:r>
              <a:rPr lang="en-US" sz="1000" b="1" dirty="0">
                <a:solidFill>
                  <a:srgbClr val="231F20"/>
                </a:solidFill>
                <a:latin typeface="Arial" charset="0"/>
              </a:rPr>
              <a:t>Plasma</a:t>
            </a:r>
          </a:p>
          <a:p>
            <a:r>
              <a:rPr lang="en-US" sz="1000" b="1" dirty="0">
                <a:solidFill>
                  <a:srgbClr val="231F20"/>
                </a:solidFill>
                <a:latin typeface="Arial" charset="0"/>
              </a:rPr>
              <a:t>membrane</a:t>
            </a:r>
            <a:endParaRPr lang="en-US" sz="1800" b="1" dirty="0">
              <a:latin typeface="Arial" charset="0"/>
            </a:endParaRPr>
          </a:p>
        </p:txBody>
      </p:sp>
      <p:sp>
        <p:nvSpPr>
          <p:cNvPr id="52283" name="Rectangle 59"/>
          <p:cNvSpPr>
            <a:spLocks noChangeArrowheads="1"/>
          </p:cNvSpPr>
          <p:nvPr/>
        </p:nvSpPr>
        <p:spPr bwMode="auto">
          <a:xfrm>
            <a:off x="4573588" y="793750"/>
            <a:ext cx="1098550" cy="304800"/>
          </a:xfrm>
          <a:prstGeom prst="rect">
            <a:avLst/>
          </a:prstGeom>
          <a:noFill/>
          <a:ln w="9525">
            <a:noFill/>
            <a:miter lim="800000"/>
            <a:headEnd/>
            <a:tailEnd/>
          </a:ln>
        </p:spPr>
        <p:txBody>
          <a:bodyPr wrap="none" lIns="0" tIns="0" rIns="0" bIns="0">
            <a:spAutoFit/>
          </a:bodyPr>
          <a:lstStyle/>
          <a:p>
            <a:r>
              <a:rPr lang="en-US" sz="1000" b="1" dirty="0">
                <a:solidFill>
                  <a:srgbClr val="231F20"/>
                </a:solidFill>
                <a:latin typeface="Arial" charset="0"/>
              </a:rPr>
              <a:t>Outer microtubule</a:t>
            </a:r>
          </a:p>
          <a:p>
            <a:r>
              <a:rPr lang="en-US" sz="1000" b="1" dirty="0">
                <a:solidFill>
                  <a:srgbClr val="231F20"/>
                </a:solidFill>
                <a:latin typeface="Arial" charset="0"/>
              </a:rPr>
              <a:t>doublet</a:t>
            </a:r>
            <a:endParaRPr lang="en-US" sz="1800" b="1" dirty="0">
              <a:latin typeface="Arial" charset="0"/>
            </a:endParaRPr>
          </a:p>
        </p:txBody>
      </p:sp>
      <p:sp>
        <p:nvSpPr>
          <p:cNvPr id="52284" name="Rectangle 60"/>
          <p:cNvSpPr>
            <a:spLocks noChangeArrowheads="1"/>
          </p:cNvSpPr>
          <p:nvPr/>
        </p:nvSpPr>
        <p:spPr bwMode="auto">
          <a:xfrm>
            <a:off x="4573588" y="1152525"/>
            <a:ext cx="758825" cy="152400"/>
          </a:xfrm>
          <a:prstGeom prst="rect">
            <a:avLst/>
          </a:prstGeom>
          <a:noFill/>
          <a:ln w="9525">
            <a:noFill/>
            <a:miter lim="800000"/>
            <a:headEnd/>
            <a:tailEnd/>
          </a:ln>
        </p:spPr>
        <p:txBody>
          <a:bodyPr wrap="none" lIns="0" tIns="0" rIns="0" bIns="0">
            <a:spAutoFit/>
          </a:bodyPr>
          <a:lstStyle/>
          <a:p>
            <a:r>
              <a:rPr lang="en-US" sz="1000" b="1" dirty="0">
                <a:solidFill>
                  <a:srgbClr val="231F20"/>
                </a:solidFill>
                <a:latin typeface="Arial" charset="0"/>
              </a:rPr>
              <a:t>Dynein arms</a:t>
            </a:r>
            <a:endParaRPr lang="en-US" sz="1800" b="1" dirty="0">
              <a:latin typeface="Arial" charset="0"/>
            </a:endParaRPr>
          </a:p>
        </p:txBody>
      </p:sp>
      <p:sp>
        <p:nvSpPr>
          <p:cNvPr id="52285" name="Rectangle 61"/>
          <p:cNvSpPr>
            <a:spLocks noChangeArrowheads="1"/>
          </p:cNvSpPr>
          <p:nvPr/>
        </p:nvSpPr>
        <p:spPr bwMode="auto">
          <a:xfrm>
            <a:off x="4573588" y="1466850"/>
            <a:ext cx="725487" cy="304800"/>
          </a:xfrm>
          <a:prstGeom prst="rect">
            <a:avLst/>
          </a:prstGeom>
          <a:noFill/>
          <a:ln w="9525">
            <a:noFill/>
            <a:miter lim="800000"/>
            <a:headEnd/>
            <a:tailEnd/>
          </a:ln>
        </p:spPr>
        <p:txBody>
          <a:bodyPr wrap="none" lIns="0" tIns="0" rIns="0" bIns="0">
            <a:spAutoFit/>
          </a:bodyPr>
          <a:lstStyle/>
          <a:p>
            <a:r>
              <a:rPr lang="en-US" sz="1000" b="1" dirty="0">
                <a:solidFill>
                  <a:srgbClr val="231F20"/>
                </a:solidFill>
                <a:latin typeface="Arial" charset="0"/>
              </a:rPr>
              <a:t>Central</a:t>
            </a:r>
          </a:p>
          <a:p>
            <a:r>
              <a:rPr lang="en-US" sz="1000" b="1" dirty="0">
                <a:solidFill>
                  <a:srgbClr val="231F20"/>
                </a:solidFill>
                <a:latin typeface="Arial" charset="0"/>
              </a:rPr>
              <a:t>microtubule</a:t>
            </a:r>
            <a:endParaRPr lang="en-US" sz="1800" b="1" dirty="0">
              <a:latin typeface="Arial" charset="0"/>
            </a:endParaRPr>
          </a:p>
        </p:txBody>
      </p:sp>
      <p:sp>
        <p:nvSpPr>
          <p:cNvPr id="52286" name="Rectangle 62"/>
          <p:cNvSpPr>
            <a:spLocks noChangeArrowheads="1"/>
          </p:cNvSpPr>
          <p:nvPr/>
        </p:nvSpPr>
        <p:spPr bwMode="auto">
          <a:xfrm>
            <a:off x="4573588" y="2501900"/>
            <a:ext cx="779462" cy="152400"/>
          </a:xfrm>
          <a:prstGeom prst="rect">
            <a:avLst/>
          </a:prstGeom>
          <a:noFill/>
          <a:ln w="9525">
            <a:noFill/>
            <a:miter lim="800000"/>
            <a:headEnd/>
            <a:tailEnd/>
          </a:ln>
        </p:spPr>
        <p:txBody>
          <a:bodyPr wrap="none" lIns="0" tIns="0" rIns="0" bIns="0">
            <a:spAutoFit/>
          </a:bodyPr>
          <a:lstStyle/>
          <a:p>
            <a:r>
              <a:rPr lang="en-US" sz="1000" b="1" dirty="0">
                <a:solidFill>
                  <a:srgbClr val="231F20"/>
                </a:solidFill>
                <a:latin typeface="Arial" charset="0"/>
              </a:rPr>
              <a:t>Radial spoke</a:t>
            </a:r>
            <a:endParaRPr lang="en-US" sz="1800" b="1" dirty="0">
              <a:latin typeface="Arial" charset="0"/>
            </a:endParaRPr>
          </a:p>
        </p:txBody>
      </p:sp>
      <p:sp>
        <p:nvSpPr>
          <p:cNvPr id="52287" name="Rectangle 63"/>
          <p:cNvSpPr>
            <a:spLocks noChangeArrowheads="1"/>
          </p:cNvSpPr>
          <p:nvPr/>
        </p:nvSpPr>
        <p:spPr bwMode="auto">
          <a:xfrm>
            <a:off x="4567238" y="3771900"/>
            <a:ext cx="779462" cy="152400"/>
          </a:xfrm>
          <a:prstGeom prst="rect">
            <a:avLst/>
          </a:prstGeom>
          <a:noFill/>
          <a:ln w="9525">
            <a:noFill/>
            <a:miter lim="800000"/>
            <a:headEnd/>
            <a:tailEnd/>
          </a:ln>
        </p:spPr>
        <p:txBody>
          <a:bodyPr wrap="none" lIns="0" tIns="0" rIns="0" bIns="0">
            <a:spAutoFit/>
          </a:bodyPr>
          <a:lstStyle/>
          <a:p>
            <a:r>
              <a:rPr lang="en-US" sz="1000" b="1" dirty="0">
                <a:solidFill>
                  <a:srgbClr val="231F20"/>
                </a:solidFill>
                <a:latin typeface="Arial" charset="0"/>
              </a:rPr>
              <a:t>Radial spoke</a:t>
            </a:r>
            <a:endParaRPr lang="en-US" sz="1800" b="1" dirty="0">
              <a:latin typeface="Arial" charset="0"/>
            </a:endParaRPr>
          </a:p>
        </p:txBody>
      </p:sp>
      <p:sp>
        <p:nvSpPr>
          <p:cNvPr id="52288" name="Rectangle 64"/>
          <p:cNvSpPr>
            <a:spLocks noChangeArrowheads="1"/>
          </p:cNvSpPr>
          <p:nvPr/>
        </p:nvSpPr>
        <p:spPr bwMode="auto">
          <a:xfrm>
            <a:off x="3929063" y="2689225"/>
            <a:ext cx="268287" cy="152400"/>
          </a:xfrm>
          <a:prstGeom prst="rect">
            <a:avLst/>
          </a:prstGeom>
          <a:noFill/>
          <a:ln w="9525">
            <a:noFill/>
            <a:miter lim="800000"/>
            <a:headEnd/>
            <a:tailEnd/>
          </a:ln>
        </p:spPr>
        <p:txBody>
          <a:bodyPr wrap="none" lIns="0" tIns="0" rIns="0" bIns="0">
            <a:spAutoFit/>
          </a:bodyPr>
          <a:lstStyle/>
          <a:p>
            <a:r>
              <a:rPr lang="en-US" sz="1000" b="1" dirty="0">
                <a:solidFill>
                  <a:srgbClr val="231F20"/>
                </a:solidFill>
                <a:latin typeface="Arial" charset="0"/>
              </a:rPr>
              <a:t>TEM</a:t>
            </a:r>
            <a:endParaRPr lang="en-US" sz="1800" b="1" dirty="0">
              <a:latin typeface="Arial" charset="0"/>
            </a:endParaRPr>
          </a:p>
        </p:txBody>
      </p:sp>
      <p:sp>
        <p:nvSpPr>
          <p:cNvPr id="52289" name="Rectangle 65"/>
          <p:cNvSpPr>
            <a:spLocks noChangeArrowheads="1"/>
          </p:cNvSpPr>
          <p:nvPr/>
        </p:nvSpPr>
        <p:spPr bwMode="auto">
          <a:xfrm>
            <a:off x="3913188" y="5076825"/>
            <a:ext cx="268287" cy="152400"/>
          </a:xfrm>
          <a:prstGeom prst="rect">
            <a:avLst/>
          </a:prstGeom>
          <a:noFill/>
          <a:ln w="9525">
            <a:noFill/>
            <a:miter lim="800000"/>
            <a:headEnd/>
            <a:tailEnd/>
          </a:ln>
        </p:spPr>
        <p:txBody>
          <a:bodyPr wrap="none" lIns="0" tIns="0" rIns="0" bIns="0">
            <a:spAutoFit/>
          </a:bodyPr>
          <a:lstStyle/>
          <a:p>
            <a:r>
              <a:rPr lang="en-US" sz="1000" b="1" dirty="0">
                <a:solidFill>
                  <a:srgbClr val="231F20"/>
                </a:solidFill>
                <a:latin typeface="Arial" charset="0"/>
              </a:rPr>
              <a:t>TEM</a:t>
            </a:r>
            <a:endParaRPr lang="en-US" sz="1800" b="1" dirty="0">
              <a:latin typeface="Arial" charset="0"/>
            </a:endParaRPr>
          </a:p>
        </p:txBody>
      </p:sp>
      <p:sp>
        <p:nvSpPr>
          <p:cNvPr id="52290" name="Rectangle 66"/>
          <p:cNvSpPr>
            <a:spLocks noChangeArrowheads="1"/>
          </p:cNvSpPr>
          <p:nvPr/>
        </p:nvSpPr>
        <p:spPr bwMode="auto">
          <a:xfrm>
            <a:off x="4573588" y="4378325"/>
            <a:ext cx="387350" cy="152400"/>
          </a:xfrm>
          <a:prstGeom prst="rect">
            <a:avLst/>
          </a:prstGeom>
          <a:noFill/>
          <a:ln w="9525">
            <a:noFill/>
            <a:miter lim="800000"/>
            <a:headEnd/>
            <a:tailEnd/>
          </a:ln>
        </p:spPr>
        <p:txBody>
          <a:bodyPr wrap="none" lIns="0" tIns="0" rIns="0" bIns="0">
            <a:spAutoFit/>
          </a:bodyPr>
          <a:lstStyle/>
          <a:p>
            <a:r>
              <a:rPr lang="en-US" sz="1000" b="1" dirty="0">
                <a:solidFill>
                  <a:srgbClr val="231F20"/>
                </a:solidFill>
                <a:latin typeface="Arial" charset="0"/>
              </a:rPr>
              <a:t>Triplet</a:t>
            </a:r>
            <a:endParaRPr lang="en-US" sz="1800" b="1" dirty="0">
              <a:latin typeface="Arial" charset="0"/>
            </a:endParaRPr>
          </a:p>
        </p:txBody>
      </p:sp>
      <p:sp>
        <p:nvSpPr>
          <p:cNvPr id="52291" name="Rectangle 67"/>
          <p:cNvSpPr>
            <a:spLocks noChangeArrowheads="1"/>
          </p:cNvSpPr>
          <p:nvPr/>
        </p:nvSpPr>
        <p:spPr bwMode="auto">
          <a:xfrm>
            <a:off x="7742238" y="5264150"/>
            <a:ext cx="674687" cy="304800"/>
          </a:xfrm>
          <a:prstGeom prst="rect">
            <a:avLst/>
          </a:prstGeom>
          <a:noFill/>
          <a:ln w="9525">
            <a:noFill/>
            <a:miter lim="800000"/>
            <a:headEnd/>
            <a:tailEnd/>
          </a:ln>
        </p:spPr>
        <p:txBody>
          <a:bodyPr wrap="none" lIns="0" tIns="0" rIns="0" bIns="0">
            <a:spAutoFit/>
          </a:bodyPr>
          <a:lstStyle/>
          <a:p>
            <a:r>
              <a:rPr lang="en-US" sz="1000" b="1" dirty="0">
                <a:solidFill>
                  <a:srgbClr val="231F20"/>
                </a:solidFill>
                <a:latin typeface="Arial" charset="0"/>
              </a:rPr>
              <a:t>Basal body</a:t>
            </a:r>
          </a:p>
          <a:p>
            <a:r>
              <a:rPr lang="en-US" sz="1000" b="1" dirty="0">
                <a:solidFill>
                  <a:srgbClr val="231F20"/>
                </a:solidFill>
                <a:latin typeface="Arial" charset="0"/>
              </a:rPr>
              <a:t>(centriole)</a:t>
            </a:r>
            <a:endParaRPr lang="en-US" sz="1800" b="1" dirty="0">
              <a:latin typeface="Arial" charset="0"/>
            </a:endParaRPr>
          </a:p>
        </p:txBody>
      </p:sp>
      <p:sp>
        <p:nvSpPr>
          <p:cNvPr id="52292" name="Rectangle 68"/>
          <p:cNvSpPr>
            <a:spLocks noChangeArrowheads="1"/>
          </p:cNvSpPr>
          <p:nvPr/>
        </p:nvSpPr>
        <p:spPr bwMode="auto">
          <a:xfrm>
            <a:off x="7742238" y="4105275"/>
            <a:ext cx="387350" cy="152400"/>
          </a:xfrm>
          <a:prstGeom prst="rect">
            <a:avLst/>
          </a:prstGeom>
          <a:noFill/>
          <a:ln w="9525">
            <a:noFill/>
            <a:miter lim="800000"/>
            <a:headEnd/>
            <a:tailEnd/>
          </a:ln>
        </p:spPr>
        <p:txBody>
          <a:bodyPr wrap="none" lIns="0" tIns="0" rIns="0" bIns="0">
            <a:spAutoFit/>
          </a:bodyPr>
          <a:lstStyle/>
          <a:p>
            <a:r>
              <a:rPr lang="en-US" sz="1000" b="1" dirty="0">
                <a:solidFill>
                  <a:srgbClr val="231F20"/>
                </a:solidFill>
                <a:latin typeface="Arial" charset="0"/>
              </a:rPr>
              <a:t>Cilium</a:t>
            </a:r>
            <a:endParaRPr lang="en-US" sz="1800" b="1" dirty="0">
              <a:latin typeface="Arial" charset="0"/>
            </a:endParaRPr>
          </a:p>
        </p:txBody>
      </p:sp>
      <p:sp>
        <p:nvSpPr>
          <p:cNvPr id="52293" name="Rectangle 69"/>
          <p:cNvSpPr>
            <a:spLocks noChangeArrowheads="1"/>
          </p:cNvSpPr>
          <p:nvPr/>
        </p:nvSpPr>
        <p:spPr bwMode="auto">
          <a:xfrm>
            <a:off x="1509713" y="3073400"/>
            <a:ext cx="788987" cy="152400"/>
          </a:xfrm>
          <a:prstGeom prst="rect">
            <a:avLst/>
          </a:prstGeom>
          <a:noFill/>
          <a:ln w="9525">
            <a:noFill/>
            <a:miter lim="800000"/>
            <a:headEnd/>
            <a:tailEnd/>
          </a:ln>
        </p:spPr>
        <p:txBody>
          <a:bodyPr wrap="none" lIns="0" tIns="0" rIns="0" bIns="0">
            <a:spAutoFit/>
          </a:bodyPr>
          <a:lstStyle/>
          <a:p>
            <a:r>
              <a:rPr lang="en-US" sz="1000" b="1" dirty="0">
                <a:solidFill>
                  <a:srgbClr val="231F20"/>
                </a:solidFill>
                <a:latin typeface="Arial" charset="0"/>
              </a:rPr>
              <a:t>Microtubules</a:t>
            </a:r>
            <a:endParaRPr lang="en-US" sz="1800" b="1" dirty="0">
              <a:latin typeface="Arial" charset="0"/>
            </a:endParaRPr>
          </a:p>
        </p:txBody>
      </p:sp>
      <p:sp>
        <p:nvSpPr>
          <p:cNvPr id="52294" name="Rectangle 70"/>
          <p:cNvSpPr>
            <a:spLocks noChangeArrowheads="1"/>
          </p:cNvSpPr>
          <p:nvPr/>
        </p:nvSpPr>
        <p:spPr bwMode="auto">
          <a:xfrm>
            <a:off x="1573213" y="3971925"/>
            <a:ext cx="639762" cy="304800"/>
          </a:xfrm>
          <a:prstGeom prst="rect">
            <a:avLst/>
          </a:prstGeom>
          <a:noFill/>
          <a:ln w="9525">
            <a:noFill/>
            <a:miter lim="800000"/>
            <a:headEnd/>
            <a:tailEnd/>
          </a:ln>
        </p:spPr>
        <p:txBody>
          <a:bodyPr wrap="none" lIns="0" tIns="0" rIns="0" bIns="0">
            <a:spAutoFit/>
          </a:bodyPr>
          <a:lstStyle/>
          <a:p>
            <a:r>
              <a:rPr lang="en-US" sz="1000" b="1" dirty="0">
                <a:solidFill>
                  <a:srgbClr val="231F20"/>
                </a:solidFill>
                <a:latin typeface="Arial" charset="0"/>
              </a:rPr>
              <a:t>Plasma</a:t>
            </a:r>
          </a:p>
          <a:p>
            <a:r>
              <a:rPr lang="en-US" sz="1000" b="1" dirty="0">
                <a:solidFill>
                  <a:srgbClr val="231F20"/>
                </a:solidFill>
                <a:latin typeface="Arial" charset="0"/>
              </a:rPr>
              <a:t>membrane</a:t>
            </a:r>
            <a:endParaRPr lang="en-US" sz="1800" b="1" dirty="0">
              <a:latin typeface="Arial" charset="0"/>
            </a:endParaRPr>
          </a:p>
        </p:txBody>
      </p:sp>
      <p:sp>
        <p:nvSpPr>
          <p:cNvPr id="52295" name="Rectangle 71"/>
          <p:cNvSpPr>
            <a:spLocks noChangeArrowheads="1"/>
          </p:cNvSpPr>
          <p:nvPr/>
        </p:nvSpPr>
        <p:spPr bwMode="auto">
          <a:xfrm>
            <a:off x="1550988" y="4441825"/>
            <a:ext cx="674687" cy="152400"/>
          </a:xfrm>
          <a:prstGeom prst="rect">
            <a:avLst/>
          </a:prstGeom>
          <a:noFill/>
          <a:ln w="9525">
            <a:noFill/>
            <a:miter lim="800000"/>
            <a:headEnd/>
            <a:tailEnd/>
          </a:ln>
        </p:spPr>
        <p:txBody>
          <a:bodyPr wrap="none" lIns="0" tIns="0" rIns="0" bIns="0">
            <a:spAutoFit/>
          </a:bodyPr>
          <a:lstStyle/>
          <a:p>
            <a:r>
              <a:rPr lang="en-US" sz="1000" b="1" dirty="0">
                <a:solidFill>
                  <a:srgbClr val="231F20"/>
                </a:solidFill>
                <a:latin typeface="Arial" charset="0"/>
              </a:rPr>
              <a:t>Basal body</a:t>
            </a:r>
            <a:endParaRPr lang="en-US" sz="1800" b="1" dirty="0">
              <a:latin typeface="Arial" charset="0"/>
            </a:endParaRPr>
          </a:p>
        </p:txBody>
      </p:sp>
      <p:sp>
        <p:nvSpPr>
          <p:cNvPr id="52296" name="Rectangle 72"/>
          <p:cNvSpPr>
            <a:spLocks noChangeArrowheads="1"/>
          </p:cNvSpPr>
          <p:nvPr/>
        </p:nvSpPr>
        <p:spPr bwMode="auto">
          <a:xfrm>
            <a:off x="4573588" y="1898650"/>
            <a:ext cx="900112" cy="457200"/>
          </a:xfrm>
          <a:prstGeom prst="rect">
            <a:avLst/>
          </a:prstGeom>
          <a:noFill/>
          <a:ln w="9525">
            <a:noFill/>
            <a:miter lim="800000"/>
            <a:headEnd/>
            <a:tailEnd/>
          </a:ln>
        </p:spPr>
        <p:txBody>
          <a:bodyPr wrap="none" lIns="0" tIns="0" rIns="0" bIns="0">
            <a:spAutoFit/>
          </a:bodyPr>
          <a:lstStyle/>
          <a:p>
            <a:r>
              <a:rPr lang="en-US" sz="1000" b="1" dirty="0">
                <a:solidFill>
                  <a:srgbClr val="231F20"/>
                </a:solidFill>
                <a:latin typeface="Arial" charset="0"/>
              </a:rPr>
              <a:t>Cross-linking</a:t>
            </a:r>
          </a:p>
          <a:p>
            <a:r>
              <a:rPr lang="en-US" sz="1000" b="1" dirty="0">
                <a:solidFill>
                  <a:srgbClr val="231F20"/>
                </a:solidFill>
                <a:latin typeface="Arial" charset="0"/>
              </a:rPr>
              <a:t>proteins inside</a:t>
            </a:r>
          </a:p>
          <a:p>
            <a:r>
              <a:rPr lang="en-US" sz="1000" b="1" dirty="0">
                <a:solidFill>
                  <a:srgbClr val="231F20"/>
                </a:solidFill>
                <a:latin typeface="Arial" charset="0"/>
              </a:rPr>
              <a:t>outer doublets</a:t>
            </a:r>
            <a:endParaRPr lang="en-US" sz="1800" b="1" dirty="0">
              <a:latin typeface="Arial" charset="0"/>
            </a:endParaRPr>
          </a:p>
        </p:txBody>
      </p:sp>
      <p:sp>
        <p:nvSpPr>
          <p:cNvPr id="52297" name="Rectangle 73"/>
          <p:cNvSpPr>
            <a:spLocks noChangeArrowheads="1"/>
          </p:cNvSpPr>
          <p:nvPr/>
        </p:nvSpPr>
        <p:spPr bwMode="auto">
          <a:xfrm>
            <a:off x="4567238" y="3248025"/>
            <a:ext cx="900112" cy="457200"/>
          </a:xfrm>
          <a:prstGeom prst="rect">
            <a:avLst/>
          </a:prstGeom>
          <a:noFill/>
          <a:ln w="9525">
            <a:noFill/>
            <a:miter lim="800000"/>
            <a:headEnd/>
            <a:tailEnd/>
          </a:ln>
        </p:spPr>
        <p:txBody>
          <a:bodyPr wrap="none" lIns="0" tIns="0" rIns="0" bIns="0">
            <a:spAutoFit/>
          </a:bodyPr>
          <a:lstStyle/>
          <a:p>
            <a:r>
              <a:rPr lang="en-US" sz="1000" b="1" dirty="0">
                <a:solidFill>
                  <a:srgbClr val="231F20"/>
                </a:solidFill>
                <a:latin typeface="Arial" charset="0"/>
              </a:rPr>
              <a:t>Cross-linking</a:t>
            </a:r>
          </a:p>
          <a:p>
            <a:r>
              <a:rPr lang="en-US" sz="1000" b="1" dirty="0">
                <a:solidFill>
                  <a:srgbClr val="231F20"/>
                </a:solidFill>
                <a:latin typeface="Arial" charset="0"/>
              </a:rPr>
              <a:t>proteins inside</a:t>
            </a:r>
            <a:endParaRPr lang="en-US" sz="1800" b="1" dirty="0">
              <a:latin typeface="Arial" charset="0"/>
            </a:endParaRPr>
          </a:p>
          <a:p>
            <a:r>
              <a:rPr lang="en-US" sz="1000" b="1" dirty="0">
                <a:solidFill>
                  <a:srgbClr val="231F20"/>
                </a:solidFill>
                <a:latin typeface="Arial" charset="0"/>
              </a:rPr>
              <a:t>outer doublets</a:t>
            </a:r>
            <a:endParaRPr lang="en-US" sz="1800" b="1" dirty="0">
              <a:latin typeface="Arial" charset="0"/>
            </a:endParaRPr>
          </a:p>
        </p:txBody>
      </p:sp>
      <p:sp>
        <p:nvSpPr>
          <p:cNvPr id="52298" name="Rectangle 74"/>
          <p:cNvSpPr>
            <a:spLocks noChangeArrowheads="1"/>
          </p:cNvSpPr>
          <p:nvPr/>
        </p:nvSpPr>
        <p:spPr bwMode="auto">
          <a:xfrm>
            <a:off x="430213" y="5314950"/>
            <a:ext cx="1725612" cy="636588"/>
          </a:xfrm>
          <a:prstGeom prst="rect">
            <a:avLst/>
          </a:prstGeom>
          <a:noFill/>
          <a:ln w="9525">
            <a:noFill/>
            <a:miter lim="800000"/>
            <a:headEnd/>
            <a:tailEnd/>
          </a:ln>
        </p:spPr>
        <p:txBody>
          <a:bodyPr wrap="none" lIns="0" tIns="0" rIns="0" bIns="0">
            <a:spAutoFit/>
          </a:bodyPr>
          <a:lstStyle/>
          <a:p>
            <a:r>
              <a:rPr lang="en-US" sz="1000" b="1" dirty="0">
                <a:solidFill>
                  <a:srgbClr val="0092C8"/>
                </a:solidFill>
                <a:latin typeface="Arial" charset="0"/>
              </a:rPr>
              <a:t>A longitudinal section of a</a:t>
            </a:r>
          </a:p>
          <a:p>
            <a:r>
              <a:rPr lang="en-US" sz="1000" dirty="0">
                <a:solidFill>
                  <a:srgbClr val="0092C8"/>
                </a:solidFill>
                <a:latin typeface="Arial Black" charset="0"/>
              </a:rPr>
              <a:t>cilium </a:t>
            </a:r>
            <a:r>
              <a:rPr lang="en-US" sz="1000" b="1" dirty="0">
                <a:solidFill>
                  <a:srgbClr val="0092C8"/>
                </a:solidFill>
                <a:latin typeface="Arial" charset="0"/>
              </a:rPr>
              <a:t>shows microtubules </a:t>
            </a:r>
            <a:endParaRPr lang="en-US" sz="1800" b="1" dirty="0">
              <a:latin typeface="Arial" charset="0"/>
            </a:endParaRPr>
          </a:p>
          <a:p>
            <a:r>
              <a:rPr lang="en-US" sz="1000" b="1" dirty="0">
                <a:solidFill>
                  <a:srgbClr val="0092C8"/>
                </a:solidFill>
                <a:latin typeface="Arial" charset="0"/>
              </a:rPr>
              <a:t>running the length of the</a:t>
            </a:r>
            <a:endParaRPr lang="en-US" sz="1800" b="1" dirty="0">
              <a:latin typeface="Arial" charset="0"/>
            </a:endParaRPr>
          </a:p>
          <a:p>
            <a:r>
              <a:rPr lang="en-US" sz="1000" b="1" dirty="0">
                <a:solidFill>
                  <a:srgbClr val="0092C8"/>
                </a:solidFill>
                <a:latin typeface="Arial" charset="0"/>
              </a:rPr>
              <a:t>structure. </a:t>
            </a:r>
            <a:endParaRPr lang="en-US" sz="1800" b="1" dirty="0">
              <a:latin typeface="Arial" charset="0"/>
            </a:endParaRPr>
          </a:p>
        </p:txBody>
      </p:sp>
      <p:sp>
        <p:nvSpPr>
          <p:cNvPr id="52299" name="Rectangle 75"/>
          <p:cNvSpPr>
            <a:spLocks noChangeArrowheads="1"/>
          </p:cNvSpPr>
          <p:nvPr/>
        </p:nvSpPr>
        <p:spPr bwMode="auto">
          <a:xfrm>
            <a:off x="7704138" y="1176338"/>
            <a:ext cx="950912" cy="788987"/>
          </a:xfrm>
          <a:prstGeom prst="rect">
            <a:avLst/>
          </a:prstGeom>
          <a:noFill/>
          <a:ln w="9525">
            <a:noFill/>
            <a:miter lim="800000"/>
            <a:headEnd/>
            <a:tailEnd/>
          </a:ln>
        </p:spPr>
        <p:txBody>
          <a:bodyPr wrap="none" lIns="0" tIns="0" rIns="0" bIns="0">
            <a:spAutoFit/>
          </a:bodyPr>
          <a:lstStyle/>
          <a:p>
            <a:r>
              <a:rPr lang="en-US" sz="1000" b="1" dirty="0">
                <a:solidFill>
                  <a:srgbClr val="0092C8"/>
                </a:solidFill>
                <a:latin typeface="Arial" charset="0"/>
              </a:rPr>
              <a:t>The doublets</a:t>
            </a:r>
          </a:p>
          <a:p>
            <a:r>
              <a:rPr lang="en-US" sz="1000" b="1" dirty="0">
                <a:solidFill>
                  <a:srgbClr val="0092C8"/>
                </a:solidFill>
                <a:latin typeface="Arial" charset="0"/>
              </a:rPr>
              <a:t>also have </a:t>
            </a:r>
            <a:endParaRPr lang="en-US" sz="1800" b="1" dirty="0">
              <a:latin typeface="Arial" charset="0"/>
            </a:endParaRPr>
          </a:p>
          <a:p>
            <a:r>
              <a:rPr lang="en-US" sz="1000" b="1" dirty="0">
                <a:solidFill>
                  <a:srgbClr val="0092C8"/>
                </a:solidFill>
                <a:latin typeface="Arial" charset="0"/>
              </a:rPr>
              <a:t>attached motor </a:t>
            </a:r>
            <a:endParaRPr lang="en-US" sz="1800" b="1" dirty="0">
              <a:latin typeface="Arial" charset="0"/>
            </a:endParaRPr>
          </a:p>
          <a:p>
            <a:r>
              <a:rPr lang="en-US" sz="1000" b="1" dirty="0">
                <a:solidFill>
                  <a:srgbClr val="0092C8"/>
                </a:solidFill>
                <a:latin typeface="Arial" charset="0"/>
              </a:rPr>
              <a:t>proteins, the </a:t>
            </a:r>
            <a:endParaRPr lang="en-US" sz="1800" b="1" dirty="0">
              <a:latin typeface="Arial" charset="0"/>
            </a:endParaRPr>
          </a:p>
          <a:p>
            <a:r>
              <a:rPr lang="en-US" sz="1000" dirty="0">
                <a:solidFill>
                  <a:srgbClr val="0092C8"/>
                </a:solidFill>
                <a:latin typeface="Arial Black" charset="0"/>
              </a:rPr>
              <a:t>dynein arms.</a:t>
            </a:r>
            <a:endParaRPr lang="en-US" sz="1000" b="1" dirty="0">
              <a:solidFill>
                <a:srgbClr val="0092C8"/>
              </a:solidFill>
              <a:latin typeface="Arial" charset="0"/>
            </a:endParaRPr>
          </a:p>
        </p:txBody>
      </p:sp>
      <p:sp>
        <p:nvSpPr>
          <p:cNvPr id="52300" name="Rectangle 76"/>
          <p:cNvSpPr>
            <a:spLocks noChangeArrowheads="1"/>
          </p:cNvSpPr>
          <p:nvPr/>
        </p:nvSpPr>
        <p:spPr bwMode="auto">
          <a:xfrm>
            <a:off x="7710488" y="2409825"/>
            <a:ext cx="928687" cy="1524000"/>
          </a:xfrm>
          <a:prstGeom prst="rect">
            <a:avLst/>
          </a:prstGeom>
          <a:noFill/>
          <a:ln w="9525">
            <a:noFill/>
            <a:miter lim="800000"/>
            <a:headEnd/>
            <a:tailEnd/>
          </a:ln>
        </p:spPr>
        <p:txBody>
          <a:bodyPr wrap="none" lIns="0" tIns="0" rIns="0" bIns="0">
            <a:spAutoFit/>
          </a:bodyPr>
          <a:lstStyle/>
          <a:p>
            <a:r>
              <a:rPr lang="en-US" sz="1000" b="1" dirty="0">
                <a:solidFill>
                  <a:srgbClr val="0092C8"/>
                </a:solidFill>
                <a:latin typeface="Arial" charset="0"/>
              </a:rPr>
              <a:t>The outer</a:t>
            </a:r>
          </a:p>
          <a:p>
            <a:r>
              <a:rPr lang="en-US" sz="1000" b="1" dirty="0">
                <a:solidFill>
                  <a:srgbClr val="0092C8"/>
                </a:solidFill>
                <a:latin typeface="Arial" charset="0"/>
              </a:rPr>
              <a:t>microtubule </a:t>
            </a:r>
            <a:endParaRPr lang="en-US" sz="1800" b="1" dirty="0">
              <a:latin typeface="Arial" charset="0"/>
            </a:endParaRPr>
          </a:p>
          <a:p>
            <a:r>
              <a:rPr lang="en-US" sz="1000" b="1" dirty="0">
                <a:solidFill>
                  <a:srgbClr val="0092C8"/>
                </a:solidFill>
                <a:latin typeface="Arial" charset="0"/>
              </a:rPr>
              <a:t>doublets and </a:t>
            </a:r>
            <a:endParaRPr lang="en-US" sz="1800" b="1" dirty="0">
              <a:latin typeface="Arial" charset="0"/>
            </a:endParaRPr>
          </a:p>
          <a:p>
            <a:r>
              <a:rPr lang="en-US" sz="1000" b="1" dirty="0">
                <a:solidFill>
                  <a:srgbClr val="0092C8"/>
                </a:solidFill>
                <a:latin typeface="Arial" charset="0"/>
              </a:rPr>
              <a:t>the two central </a:t>
            </a:r>
            <a:endParaRPr lang="en-US" sz="1800" b="1" dirty="0">
              <a:latin typeface="Arial" charset="0"/>
            </a:endParaRPr>
          </a:p>
          <a:p>
            <a:r>
              <a:rPr lang="en-US" sz="1000" b="1" dirty="0">
                <a:solidFill>
                  <a:srgbClr val="0092C8"/>
                </a:solidFill>
                <a:latin typeface="Arial" charset="0"/>
              </a:rPr>
              <a:t>microtubules </a:t>
            </a:r>
            <a:endParaRPr lang="en-US" sz="1800" b="1" dirty="0">
              <a:latin typeface="Arial" charset="0"/>
            </a:endParaRPr>
          </a:p>
          <a:p>
            <a:r>
              <a:rPr lang="en-US" sz="1000" b="1" dirty="0">
                <a:solidFill>
                  <a:srgbClr val="0092C8"/>
                </a:solidFill>
                <a:latin typeface="Arial" charset="0"/>
              </a:rPr>
              <a:t>are held </a:t>
            </a:r>
            <a:endParaRPr lang="en-US" sz="1800" b="1" dirty="0">
              <a:latin typeface="Arial" charset="0"/>
            </a:endParaRPr>
          </a:p>
          <a:p>
            <a:r>
              <a:rPr lang="en-US" sz="1000" b="1" dirty="0">
                <a:solidFill>
                  <a:srgbClr val="0092C8"/>
                </a:solidFill>
                <a:latin typeface="Arial" charset="0"/>
              </a:rPr>
              <a:t>together by </a:t>
            </a:r>
            <a:endParaRPr lang="en-US" sz="1800" b="1" dirty="0">
              <a:latin typeface="Arial" charset="0"/>
            </a:endParaRPr>
          </a:p>
          <a:p>
            <a:r>
              <a:rPr lang="en-US" sz="1000" b="1" dirty="0">
                <a:solidFill>
                  <a:srgbClr val="0092C8"/>
                </a:solidFill>
                <a:latin typeface="Arial" charset="0"/>
              </a:rPr>
              <a:t>cross-linking </a:t>
            </a:r>
            <a:endParaRPr lang="en-US" sz="1800" b="1" dirty="0">
              <a:latin typeface="Arial" charset="0"/>
            </a:endParaRPr>
          </a:p>
          <a:p>
            <a:r>
              <a:rPr lang="en-US" sz="1000" b="1" dirty="0">
                <a:solidFill>
                  <a:srgbClr val="0092C8"/>
                </a:solidFill>
                <a:latin typeface="Arial" charset="0"/>
              </a:rPr>
              <a:t>proteins and </a:t>
            </a:r>
            <a:endParaRPr lang="en-US" sz="1800" b="1" dirty="0">
              <a:latin typeface="Arial" charset="0"/>
            </a:endParaRPr>
          </a:p>
          <a:p>
            <a:r>
              <a:rPr lang="en-US" sz="1000" b="1" dirty="0">
                <a:solidFill>
                  <a:srgbClr val="0092C8"/>
                </a:solidFill>
                <a:latin typeface="Arial" charset="0"/>
              </a:rPr>
              <a:t>radial spokes.</a:t>
            </a:r>
          </a:p>
        </p:txBody>
      </p:sp>
      <p:sp>
        <p:nvSpPr>
          <p:cNvPr id="52301" name="Rectangle 77"/>
          <p:cNvSpPr>
            <a:spLocks noChangeArrowheads="1"/>
          </p:cNvSpPr>
          <p:nvPr/>
        </p:nvSpPr>
        <p:spPr bwMode="auto">
          <a:xfrm>
            <a:off x="2405063" y="5318125"/>
            <a:ext cx="2016125" cy="941388"/>
          </a:xfrm>
          <a:prstGeom prst="rect">
            <a:avLst/>
          </a:prstGeom>
          <a:noFill/>
          <a:ln w="9525">
            <a:noFill/>
            <a:miter lim="800000"/>
            <a:headEnd/>
            <a:tailEnd/>
          </a:ln>
        </p:spPr>
        <p:txBody>
          <a:bodyPr wrap="none" lIns="0" tIns="0" rIns="0" bIns="0">
            <a:spAutoFit/>
          </a:bodyPr>
          <a:lstStyle/>
          <a:p>
            <a:r>
              <a:rPr lang="en-US" sz="1000" b="1" dirty="0">
                <a:solidFill>
                  <a:srgbClr val="0092C8"/>
                </a:solidFill>
                <a:latin typeface="Arial" charset="0"/>
              </a:rPr>
              <a:t>A cross section through the</a:t>
            </a:r>
          </a:p>
          <a:p>
            <a:r>
              <a:rPr lang="en-US" sz="1000" dirty="0">
                <a:solidFill>
                  <a:srgbClr val="0092C8"/>
                </a:solidFill>
                <a:latin typeface="Arial Black" charset="0"/>
              </a:rPr>
              <a:t>basal body. </a:t>
            </a:r>
            <a:r>
              <a:rPr lang="en-US" sz="1000" b="1" dirty="0">
                <a:solidFill>
                  <a:srgbClr val="0092C8"/>
                </a:solidFill>
                <a:latin typeface="Arial" charset="0"/>
              </a:rPr>
              <a:t>The nine outer </a:t>
            </a:r>
            <a:endParaRPr lang="en-US" sz="1800" b="1" dirty="0">
              <a:latin typeface="Arial" charset="0"/>
            </a:endParaRPr>
          </a:p>
          <a:p>
            <a:r>
              <a:rPr lang="en-US" sz="1000" b="1" dirty="0">
                <a:solidFill>
                  <a:srgbClr val="0092C8"/>
                </a:solidFill>
                <a:latin typeface="Arial" charset="0"/>
              </a:rPr>
              <a:t>doublets of a cilium extend into </a:t>
            </a:r>
            <a:endParaRPr lang="en-US" sz="1800" b="1" dirty="0">
              <a:latin typeface="Arial" charset="0"/>
            </a:endParaRPr>
          </a:p>
          <a:p>
            <a:r>
              <a:rPr lang="en-US" sz="1000" b="1" dirty="0">
                <a:solidFill>
                  <a:srgbClr val="0092C8"/>
                </a:solidFill>
                <a:latin typeface="Arial" charset="0"/>
              </a:rPr>
              <a:t>a basal body where each doublet </a:t>
            </a:r>
            <a:endParaRPr lang="en-US" sz="1800" b="1" dirty="0">
              <a:latin typeface="Arial" charset="0"/>
            </a:endParaRPr>
          </a:p>
          <a:p>
            <a:r>
              <a:rPr lang="en-US" sz="1000" b="1" dirty="0">
                <a:solidFill>
                  <a:srgbClr val="0092C8"/>
                </a:solidFill>
                <a:latin typeface="Arial" charset="0"/>
              </a:rPr>
              <a:t>joins another microtubule to </a:t>
            </a:r>
            <a:endParaRPr lang="en-US" sz="1800" b="1" dirty="0">
              <a:latin typeface="Arial" charset="0"/>
            </a:endParaRPr>
          </a:p>
          <a:p>
            <a:r>
              <a:rPr lang="en-US" sz="1000" b="1" dirty="0">
                <a:solidFill>
                  <a:srgbClr val="0092C8"/>
                </a:solidFill>
                <a:latin typeface="Arial" charset="0"/>
              </a:rPr>
              <a:t>form a ring of nine triplets. </a:t>
            </a:r>
          </a:p>
        </p:txBody>
      </p:sp>
      <p:sp>
        <p:nvSpPr>
          <p:cNvPr id="52302" name="Rectangle 78"/>
          <p:cNvSpPr>
            <a:spLocks noChangeArrowheads="1"/>
          </p:cNvSpPr>
          <p:nvPr/>
        </p:nvSpPr>
        <p:spPr bwMode="auto">
          <a:xfrm>
            <a:off x="2411413" y="2882900"/>
            <a:ext cx="1822450" cy="484188"/>
          </a:xfrm>
          <a:prstGeom prst="rect">
            <a:avLst/>
          </a:prstGeom>
          <a:noFill/>
          <a:ln w="9525">
            <a:noFill/>
            <a:miter lim="800000"/>
            <a:headEnd/>
            <a:tailEnd/>
          </a:ln>
        </p:spPr>
        <p:txBody>
          <a:bodyPr wrap="none" lIns="0" tIns="0" rIns="0" bIns="0">
            <a:spAutoFit/>
          </a:bodyPr>
          <a:lstStyle/>
          <a:p>
            <a:r>
              <a:rPr lang="en-US" sz="1000" b="1" dirty="0">
                <a:solidFill>
                  <a:srgbClr val="0092C8"/>
                </a:solidFill>
                <a:latin typeface="Arial" charset="0"/>
              </a:rPr>
              <a:t>A cross section through the</a:t>
            </a:r>
          </a:p>
          <a:p>
            <a:r>
              <a:rPr lang="en-US" sz="1000" dirty="0">
                <a:solidFill>
                  <a:srgbClr val="0092C8"/>
                </a:solidFill>
                <a:latin typeface="Arial Black" charset="0"/>
              </a:rPr>
              <a:t>cilium </a:t>
            </a:r>
            <a:r>
              <a:rPr lang="en-US" sz="1000" b="1" dirty="0">
                <a:solidFill>
                  <a:srgbClr val="0092C8"/>
                </a:solidFill>
                <a:latin typeface="Arial" charset="0"/>
              </a:rPr>
              <a:t>shows the “9 + 2”</a:t>
            </a:r>
            <a:endParaRPr lang="en-US" sz="1800" b="1" dirty="0">
              <a:latin typeface="Arial" charset="0"/>
            </a:endParaRPr>
          </a:p>
          <a:p>
            <a:r>
              <a:rPr lang="en-US" sz="1000" b="1" dirty="0">
                <a:solidFill>
                  <a:srgbClr val="0092C8"/>
                </a:solidFill>
                <a:latin typeface="Arial" charset="0"/>
              </a:rPr>
              <a:t>arrangement of microtubules. </a:t>
            </a:r>
          </a:p>
        </p:txBody>
      </p:sp>
      <p:sp>
        <p:nvSpPr>
          <p:cNvPr id="52303" name="Rectangle 79"/>
          <p:cNvSpPr>
            <a:spLocks noChangeArrowheads="1"/>
          </p:cNvSpPr>
          <p:nvPr/>
        </p:nvSpPr>
        <p:spPr bwMode="auto">
          <a:xfrm>
            <a:off x="1052513" y="5086350"/>
            <a:ext cx="268287" cy="152400"/>
          </a:xfrm>
          <a:prstGeom prst="rect">
            <a:avLst/>
          </a:prstGeom>
          <a:noFill/>
          <a:ln w="9525">
            <a:noFill/>
            <a:miter lim="800000"/>
            <a:headEnd/>
            <a:tailEnd/>
          </a:ln>
        </p:spPr>
        <p:txBody>
          <a:bodyPr wrap="none" lIns="0" tIns="0" rIns="0" bIns="0">
            <a:spAutoFit/>
          </a:bodyPr>
          <a:lstStyle/>
          <a:p>
            <a:r>
              <a:rPr lang="en-US" sz="1000" b="1" dirty="0">
                <a:solidFill>
                  <a:srgbClr val="231F20"/>
                </a:solidFill>
                <a:latin typeface="Arial" charset="0"/>
              </a:rPr>
              <a:t>TEM</a:t>
            </a:r>
            <a:endParaRPr lang="en-US" sz="1800" b="1" dirty="0">
              <a:latin typeface="Arial" charset="0"/>
            </a:endParaRPr>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p:cNvSpPr>
            <a:spLocks noGrp="1" noChangeArrowheads="1"/>
          </p:cNvSpPr>
          <p:nvPr>
            <p:ph type="title"/>
          </p:nvPr>
        </p:nvSpPr>
        <p:spPr/>
        <p:txBody>
          <a:bodyPr/>
          <a:lstStyle/>
          <a:p>
            <a:r>
              <a:rPr lang="en-US" dirty="0"/>
              <a:t> </a:t>
            </a:r>
          </a:p>
        </p:txBody>
      </p:sp>
      <p:sp>
        <p:nvSpPr>
          <p:cNvPr id="309251" name="Rectangle 3"/>
          <p:cNvSpPr>
            <a:spLocks noGrp="1" noChangeArrowheads="1"/>
          </p:cNvSpPr>
          <p:nvPr>
            <p:ph type="body" idx="1"/>
          </p:nvPr>
        </p:nvSpPr>
        <p:spPr>
          <a:xfrm>
            <a:off x="228600" y="1219200"/>
            <a:ext cx="8534400" cy="2273300"/>
          </a:xfrm>
        </p:spPr>
        <p:txBody>
          <a:bodyPr/>
          <a:lstStyle/>
          <a:p>
            <a:pPr>
              <a:lnSpc>
                <a:spcPct val="96000"/>
              </a:lnSpc>
              <a:spcBef>
                <a:spcPts val="600"/>
              </a:spcBef>
              <a:buFontTx/>
              <a:buNone/>
            </a:pPr>
            <a:r>
              <a:rPr lang="en-US" b="1" dirty="0"/>
              <a:t>Cilia and Flagella</a:t>
            </a:r>
            <a:endParaRPr lang="en-US" sz="2800" dirty="0"/>
          </a:p>
          <a:p>
            <a:pPr>
              <a:lnSpc>
                <a:spcPct val="96000"/>
              </a:lnSpc>
              <a:spcBef>
                <a:spcPts val="600"/>
              </a:spcBef>
            </a:pPr>
            <a:r>
              <a:rPr lang="en-US" dirty="0"/>
              <a:t>Microtubules control the beating of </a:t>
            </a:r>
            <a:r>
              <a:rPr lang="en-US" b="1" dirty="0"/>
              <a:t>cilia </a:t>
            </a:r>
            <a:r>
              <a:rPr lang="en-US" dirty="0"/>
              <a:t>and </a:t>
            </a:r>
            <a:r>
              <a:rPr lang="en-US" b="1" dirty="0"/>
              <a:t>flagella</a:t>
            </a:r>
            <a:r>
              <a:rPr lang="en-US" dirty="0"/>
              <a:t>, locomotor appendages of some cells</a:t>
            </a:r>
          </a:p>
          <a:p>
            <a:pPr>
              <a:lnSpc>
                <a:spcPct val="96000"/>
              </a:lnSpc>
              <a:spcBef>
                <a:spcPts val="600"/>
              </a:spcBef>
            </a:pPr>
            <a:r>
              <a:rPr lang="en-US" dirty="0"/>
              <a:t>Cilia and flagella differ in their beating patterns</a:t>
            </a:r>
          </a:p>
        </p:txBody>
      </p:sp>
      <p:sp>
        <p:nvSpPr>
          <p:cNvPr id="309259" name="Line 11"/>
          <p:cNvSpPr>
            <a:spLocks noChangeShapeType="1"/>
          </p:cNvSpPr>
          <p:nvPr/>
        </p:nvSpPr>
        <p:spPr bwMode="auto">
          <a:xfrm>
            <a:off x="304800" y="6629400"/>
            <a:ext cx="8534400" cy="0"/>
          </a:xfrm>
          <a:prstGeom prst="line">
            <a:avLst/>
          </a:prstGeom>
          <a:noFill/>
          <a:ln w="25400">
            <a:solidFill>
              <a:schemeClr val="hlink"/>
            </a:solidFill>
            <a:round/>
            <a:headEnd/>
            <a:tailEnd/>
          </a:ln>
          <a:effectLst/>
        </p:spPr>
        <p:txBody>
          <a:bodyPr wrap="none" anchor="ctr"/>
          <a:lstStyle/>
          <a:p>
            <a:endParaRPr lang="en-US" dirty="0"/>
          </a:p>
        </p:txBody>
      </p:sp>
      <p:sp>
        <p:nvSpPr>
          <p:cNvPr id="309260" name="Line 12"/>
          <p:cNvSpPr>
            <a:spLocks noChangeShapeType="1"/>
          </p:cNvSpPr>
          <p:nvPr/>
        </p:nvSpPr>
        <p:spPr bwMode="auto">
          <a:xfrm>
            <a:off x="304800" y="990600"/>
            <a:ext cx="8534400" cy="0"/>
          </a:xfrm>
          <a:prstGeom prst="line">
            <a:avLst/>
          </a:prstGeom>
          <a:noFill/>
          <a:ln w="50800">
            <a:solidFill>
              <a:schemeClr val="hlink"/>
            </a:solidFill>
            <a:round/>
            <a:headEnd/>
            <a:tailEnd/>
          </a:ln>
          <a:effectLst/>
        </p:spPr>
        <p:txBody>
          <a:bodyPr wrap="none" anchor="ctr"/>
          <a:lstStyle/>
          <a:p>
            <a:endParaRPr lang="en-US" dirty="0"/>
          </a:p>
        </p:txBody>
      </p:sp>
      <p:sp>
        <p:nvSpPr>
          <p:cNvPr id="309261" name="Text Box 13"/>
          <p:cNvSpPr txBox="1">
            <a:spLocks noChangeArrowheads="1"/>
          </p:cNvSpPr>
          <p:nvPr/>
        </p:nvSpPr>
        <p:spPr bwMode="auto">
          <a:xfrm>
            <a:off x="217488" y="6597650"/>
            <a:ext cx="5486400" cy="260350"/>
          </a:xfrm>
          <a:prstGeom prst="rect">
            <a:avLst/>
          </a:prstGeom>
          <a:noFill/>
          <a:ln w="9525">
            <a:noFill/>
            <a:miter lim="800000"/>
            <a:headEnd/>
            <a:tailEnd/>
          </a:ln>
          <a:effectLst/>
        </p:spPr>
        <p:txBody>
          <a:bodyPr lIns="91429" tIns="45714" rIns="91429" bIns="45714" anchor="b">
            <a:spAutoFit/>
          </a:bodyPr>
          <a:lstStyle/>
          <a:p>
            <a:pPr algn="l"/>
            <a:r>
              <a:rPr kumimoji="0" lang="en-US" sz="1100" dirty="0">
                <a:solidFill>
                  <a:srgbClr val="000000"/>
                </a:solidFill>
                <a:latin typeface="Times New Roman" pitchFamily="18" charset="0"/>
              </a:rPr>
              <a:t>Copyright © 2008 Pearson Education, Inc., publishing as Pearson Benjamin Cummings</a:t>
            </a:r>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0742" name="Picture 6" descr="06_23FlagellaAndCilia-U"/>
          <p:cNvPicPr>
            <a:picLocks noChangeAspect="1" noChangeArrowheads="1"/>
          </p:cNvPicPr>
          <p:nvPr/>
        </p:nvPicPr>
        <p:blipFill>
          <a:blip r:embed="rId3" cstate="print"/>
          <a:srcRect/>
          <a:stretch>
            <a:fillRect/>
          </a:stretch>
        </p:blipFill>
        <p:spPr bwMode="auto">
          <a:xfrm>
            <a:off x="1181100" y="139700"/>
            <a:ext cx="6780213" cy="6578600"/>
          </a:xfrm>
          <a:prstGeom prst="rect">
            <a:avLst/>
          </a:prstGeom>
          <a:noFill/>
        </p:spPr>
      </p:pic>
      <p:sp>
        <p:nvSpPr>
          <p:cNvPr id="500743" name="Rectangle 7"/>
          <p:cNvSpPr>
            <a:spLocks noChangeArrowheads="1"/>
          </p:cNvSpPr>
          <p:nvPr/>
        </p:nvSpPr>
        <p:spPr bwMode="auto">
          <a:xfrm>
            <a:off x="152400" y="0"/>
            <a:ext cx="1981200" cy="304800"/>
          </a:xfrm>
          <a:prstGeom prst="rect">
            <a:avLst/>
          </a:prstGeom>
          <a:noFill/>
          <a:ln w="3175">
            <a:noFill/>
            <a:miter lim="800000"/>
            <a:headEnd/>
            <a:tailEnd/>
          </a:ln>
        </p:spPr>
        <p:txBody>
          <a:bodyPr/>
          <a:lstStyle/>
          <a:p>
            <a:pPr marL="450850" indent="-450850" algn="l" eaLnBrk="1" hangingPunct="1">
              <a:lnSpc>
                <a:spcPct val="90000"/>
              </a:lnSpc>
            </a:pPr>
            <a:r>
              <a:rPr kumimoji="0" lang="en-US" sz="1200" dirty="0">
                <a:cs typeface="Arial" charset="0"/>
              </a:rPr>
              <a:t>Fig. 6-23</a:t>
            </a:r>
            <a:endParaRPr kumimoji="0" lang="en-US" sz="1500" b="1" dirty="0">
              <a:solidFill>
                <a:schemeClr val="bg1"/>
              </a:solidFill>
              <a:cs typeface="Arial" charset="0"/>
            </a:endParaRPr>
          </a:p>
        </p:txBody>
      </p:sp>
      <p:sp>
        <p:nvSpPr>
          <p:cNvPr id="500744" name="Text Box 8"/>
          <p:cNvSpPr txBox="1">
            <a:spLocks noChangeArrowheads="1"/>
          </p:cNvSpPr>
          <p:nvPr/>
        </p:nvSpPr>
        <p:spPr bwMode="auto">
          <a:xfrm>
            <a:off x="7123113" y="2974975"/>
            <a:ext cx="993775" cy="206375"/>
          </a:xfrm>
          <a:prstGeom prst="rect">
            <a:avLst/>
          </a:prstGeom>
          <a:noFill/>
          <a:ln w="9525">
            <a:noFill/>
            <a:miter lim="800000"/>
            <a:headEnd/>
            <a:tailEnd/>
          </a:ln>
          <a:effectLst/>
        </p:spPr>
        <p:txBody>
          <a:bodyPr lIns="0" tIns="0" rIns="0" bIns="0">
            <a:spAutoFit/>
          </a:bodyPr>
          <a:lstStyle/>
          <a:p>
            <a:pPr algn="ctr">
              <a:lnSpc>
                <a:spcPct val="90000"/>
              </a:lnSpc>
            </a:pPr>
            <a:r>
              <a:rPr kumimoji="0" lang="en-US" sz="1500" b="1" dirty="0"/>
              <a:t>5 µm</a:t>
            </a:r>
            <a:endParaRPr kumimoji="0" lang="en-US" sz="1500" b="1" dirty="0">
              <a:latin typeface="Times" pitchFamily="18" charset="0"/>
            </a:endParaRPr>
          </a:p>
        </p:txBody>
      </p:sp>
      <p:sp>
        <p:nvSpPr>
          <p:cNvPr id="500745" name="Line 9"/>
          <p:cNvSpPr>
            <a:spLocks noChangeShapeType="1"/>
          </p:cNvSpPr>
          <p:nvPr/>
        </p:nvSpPr>
        <p:spPr bwMode="auto">
          <a:xfrm>
            <a:off x="7339013" y="2938463"/>
            <a:ext cx="565150" cy="0"/>
          </a:xfrm>
          <a:prstGeom prst="line">
            <a:avLst/>
          </a:prstGeom>
          <a:noFill/>
          <a:ln w="25400">
            <a:solidFill>
              <a:schemeClr val="tx1"/>
            </a:solidFill>
            <a:round/>
            <a:headEnd/>
            <a:tailEnd/>
          </a:ln>
          <a:effectLst/>
        </p:spPr>
        <p:txBody>
          <a:bodyPr wrap="none" anchor="ctr"/>
          <a:lstStyle/>
          <a:p>
            <a:endParaRPr lang="en-US" dirty="0"/>
          </a:p>
        </p:txBody>
      </p:sp>
      <p:sp>
        <p:nvSpPr>
          <p:cNvPr id="500746" name="Line 10"/>
          <p:cNvSpPr>
            <a:spLocks noChangeShapeType="1"/>
          </p:cNvSpPr>
          <p:nvPr/>
        </p:nvSpPr>
        <p:spPr bwMode="auto">
          <a:xfrm>
            <a:off x="7342188" y="2871788"/>
            <a:ext cx="0" cy="136525"/>
          </a:xfrm>
          <a:prstGeom prst="line">
            <a:avLst/>
          </a:prstGeom>
          <a:noFill/>
          <a:ln w="25400">
            <a:solidFill>
              <a:schemeClr val="tx1"/>
            </a:solidFill>
            <a:round/>
            <a:headEnd/>
            <a:tailEnd/>
          </a:ln>
          <a:effectLst/>
        </p:spPr>
        <p:txBody>
          <a:bodyPr wrap="none" anchor="ctr"/>
          <a:lstStyle/>
          <a:p>
            <a:endParaRPr lang="en-US" dirty="0"/>
          </a:p>
        </p:txBody>
      </p:sp>
      <p:sp>
        <p:nvSpPr>
          <p:cNvPr id="500747" name="Text Box 11"/>
          <p:cNvSpPr txBox="1">
            <a:spLocks noChangeArrowheads="1"/>
          </p:cNvSpPr>
          <p:nvPr/>
        </p:nvSpPr>
        <p:spPr bwMode="auto">
          <a:xfrm>
            <a:off x="1795463" y="304800"/>
            <a:ext cx="2246312" cy="206375"/>
          </a:xfrm>
          <a:prstGeom prst="rect">
            <a:avLst/>
          </a:prstGeom>
          <a:noFill/>
          <a:ln w="9525">
            <a:noFill/>
            <a:miter lim="800000"/>
            <a:headEnd/>
            <a:tailEnd/>
          </a:ln>
          <a:effectLst/>
        </p:spPr>
        <p:txBody>
          <a:bodyPr lIns="0" tIns="0" rIns="0" bIns="0">
            <a:spAutoFit/>
          </a:bodyPr>
          <a:lstStyle/>
          <a:p>
            <a:pPr algn="ctr">
              <a:lnSpc>
                <a:spcPct val="90000"/>
              </a:lnSpc>
            </a:pPr>
            <a:r>
              <a:rPr kumimoji="0" lang="en-US" sz="1500" b="1" dirty="0"/>
              <a:t>Direction of swimming</a:t>
            </a:r>
            <a:endParaRPr kumimoji="0" lang="en-US" sz="1500" b="1" dirty="0">
              <a:latin typeface="Times" pitchFamily="18" charset="0"/>
            </a:endParaRPr>
          </a:p>
        </p:txBody>
      </p:sp>
      <p:sp>
        <p:nvSpPr>
          <p:cNvPr id="500748" name="Text Box 12"/>
          <p:cNvSpPr txBox="1">
            <a:spLocks noChangeArrowheads="1"/>
          </p:cNvSpPr>
          <p:nvPr/>
        </p:nvSpPr>
        <p:spPr bwMode="auto">
          <a:xfrm>
            <a:off x="1227138" y="2782888"/>
            <a:ext cx="2246312" cy="206375"/>
          </a:xfrm>
          <a:prstGeom prst="rect">
            <a:avLst/>
          </a:prstGeom>
          <a:noFill/>
          <a:ln w="9525">
            <a:noFill/>
            <a:miter lim="800000"/>
            <a:headEnd/>
            <a:tailEnd/>
          </a:ln>
          <a:effectLst/>
        </p:spPr>
        <p:txBody>
          <a:bodyPr lIns="0" tIns="0" rIns="0" bIns="0">
            <a:spAutoFit/>
          </a:bodyPr>
          <a:lstStyle/>
          <a:p>
            <a:pPr algn="l">
              <a:lnSpc>
                <a:spcPct val="90000"/>
              </a:lnSpc>
            </a:pPr>
            <a:r>
              <a:rPr kumimoji="0" lang="en-US" sz="1500" b="1" dirty="0"/>
              <a:t>(a) Motion of flagella</a:t>
            </a:r>
            <a:endParaRPr kumimoji="0" lang="en-US" sz="1500" b="1" dirty="0">
              <a:latin typeface="Times" pitchFamily="18" charset="0"/>
            </a:endParaRPr>
          </a:p>
        </p:txBody>
      </p:sp>
      <p:sp>
        <p:nvSpPr>
          <p:cNvPr id="500749" name="Text Box 13"/>
          <p:cNvSpPr txBox="1">
            <a:spLocks noChangeArrowheads="1"/>
          </p:cNvSpPr>
          <p:nvPr/>
        </p:nvSpPr>
        <p:spPr bwMode="auto">
          <a:xfrm>
            <a:off x="1222375" y="3692525"/>
            <a:ext cx="3173413" cy="206375"/>
          </a:xfrm>
          <a:prstGeom prst="rect">
            <a:avLst/>
          </a:prstGeom>
          <a:noFill/>
          <a:ln w="9525">
            <a:noFill/>
            <a:miter lim="800000"/>
            <a:headEnd/>
            <a:tailEnd/>
          </a:ln>
          <a:effectLst/>
        </p:spPr>
        <p:txBody>
          <a:bodyPr lIns="0" tIns="0" rIns="0" bIns="0">
            <a:spAutoFit/>
          </a:bodyPr>
          <a:lstStyle/>
          <a:p>
            <a:pPr algn="ctr">
              <a:lnSpc>
                <a:spcPct val="90000"/>
              </a:lnSpc>
            </a:pPr>
            <a:r>
              <a:rPr kumimoji="0" lang="en-US" sz="1500" b="1" dirty="0"/>
              <a:t>Direction of organism’s movement</a:t>
            </a:r>
            <a:endParaRPr kumimoji="0" lang="en-US" sz="1500" b="1" dirty="0">
              <a:latin typeface="Times" pitchFamily="18" charset="0"/>
            </a:endParaRPr>
          </a:p>
        </p:txBody>
      </p:sp>
      <p:sp>
        <p:nvSpPr>
          <p:cNvPr id="500750" name="Text Box 14"/>
          <p:cNvSpPr txBox="1">
            <a:spLocks noChangeArrowheads="1"/>
          </p:cNvSpPr>
          <p:nvPr/>
        </p:nvSpPr>
        <p:spPr bwMode="auto">
          <a:xfrm>
            <a:off x="1498600" y="4606925"/>
            <a:ext cx="1257300" cy="206375"/>
          </a:xfrm>
          <a:prstGeom prst="rect">
            <a:avLst/>
          </a:prstGeom>
          <a:noFill/>
          <a:ln w="9525">
            <a:noFill/>
            <a:miter lim="800000"/>
            <a:headEnd/>
            <a:tailEnd/>
          </a:ln>
          <a:effectLst/>
        </p:spPr>
        <p:txBody>
          <a:bodyPr lIns="0" tIns="0" rIns="0" bIns="0">
            <a:spAutoFit/>
          </a:bodyPr>
          <a:lstStyle/>
          <a:p>
            <a:pPr algn="ctr">
              <a:lnSpc>
                <a:spcPct val="90000"/>
              </a:lnSpc>
            </a:pPr>
            <a:r>
              <a:rPr kumimoji="0" lang="en-US" sz="1500" b="1" dirty="0"/>
              <a:t>Power stroke</a:t>
            </a:r>
            <a:endParaRPr kumimoji="0" lang="en-US" sz="1500" b="1" dirty="0">
              <a:latin typeface="Times" pitchFamily="18" charset="0"/>
            </a:endParaRPr>
          </a:p>
        </p:txBody>
      </p:sp>
      <p:sp>
        <p:nvSpPr>
          <p:cNvPr id="500751" name="Text Box 15"/>
          <p:cNvSpPr txBox="1">
            <a:spLocks noChangeArrowheads="1"/>
          </p:cNvSpPr>
          <p:nvPr/>
        </p:nvSpPr>
        <p:spPr bwMode="auto">
          <a:xfrm>
            <a:off x="2790825" y="4606925"/>
            <a:ext cx="1581150" cy="206375"/>
          </a:xfrm>
          <a:prstGeom prst="rect">
            <a:avLst/>
          </a:prstGeom>
          <a:noFill/>
          <a:ln w="9525">
            <a:noFill/>
            <a:miter lim="800000"/>
            <a:headEnd/>
            <a:tailEnd/>
          </a:ln>
          <a:effectLst/>
        </p:spPr>
        <p:txBody>
          <a:bodyPr lIns="0" tIns="0" rIns="0" bIns="0">
            <a:spAutoFit/>
          </a:bodyPr>
          <a:lstStyle/>
          <a:p>
            <a:pPr algn="ctr">
              <a:lnSpc>
                <a:spcPct val="90000"/>
              </a:lnSpc>
            </a:pPr>
            <a:r>
              <a:rPr kumimoji="0" lang="en-US" sz="1500" b="1" dirty="0"/>
              <a:t>Recovery stroke</a:t>
            </a:r>
            <a:endParaRPr kumimoji="0" lang="en-US" sz="1500" b="1" dirty="0">
              <a:latin typeface="Times" pitchFamily="18" charset="0"/>
            </a:endParaRPr>
          </a:p>
        </p:txBody>
      </p:sp>
      <p:sp>
        <p:nvSpPr>
          <p:cNvPr id="500752" name="Text Box 16"/>
          <p:cNvSpPr txBox="1">
            <a:spLocks noChangeArrowheads="1"/>
          </p:cNvSpPr>
          <p:nvPr/>
        </p:nvSpPr>
        <p:spPr bwMode="auto">
          <a:xfrm>
            <a:off x="1217613" y="6137275"/>
            <a:ext cx="2246312" cy="206375"/>
          </a:xfrm>
          <a:prstGeom prst="rect">
            <a:avLst/>
          </a:prstGeom>
          <a:noFill/>
          <a:ln w="9525">
            <a:noFill/>
            <a:miter lim="800000"/>
            <a:headEnd/>
            <a:tailEnd/>
          </a:ln>
          <a:effectLst/>
        </p:spPr>
        <p:txBody>
          <a:bodyPr lIns="0" tIns="0" rIns="0" bIns="0">
            <a:spAutoFit/>
          </a:bodyPr>
          <a:lstStyle/>
          <a:p>
            <a:pPr algn="l">
              <a:lnSpc>
                <a:spcPct val="90000"/>
              </a:lnSpc>
            </a:pPr>
            <a:r>
              <a:rPr kumimoji="0" lang="en-US" sz="1500" b="1" dirty="0"/>
              <a:t>(b) Motion of cilia</a:t>
            </a:r>
            <a:endParaRPr kumimoji="0" lang="en-US" sz="1500" b="1" dirty="0">
              <a:latin typeface="Times" pitchFamily="18" charset="0"/>
            </a:endParaRPr>
          </a:p>
        </p:txBody>
      </p:sp>
      <p:sp>
        <p:nvSpPr>
          <p:cNvPr id="500753" name="Line 17"/>
          <p:cNvSpPr>
            <a:spLocks noChangeShapeType="1"/>
          </p:cNvSpPr>
          <p:nvPr/>
        </p:nvSpPr>
        <p:spPr bwMode="auto">
          <a:xfrm>
            <a:off x="7904163" y="2871788"/>
            <a:ext cx="0" cy="136525"/>
          </a:xfrm>
          <a:prstGeom prst="line">
            <a:avLst/>
          </a:prstGeom>
          <a:noFill/>
          <a:ln w="25400">
            <a:solidFill>
              <a:schemeClr val="tx1"/>
            </a:solidFill>
            <a:round/>
            <a:headEnd/>
            <a:tailEnd/>
          </a:ln>
          <a:effectLst/>
        </p:spPr>
        <p:txBody>
          <a:bodyPr wrap="none" anchor="ctr"/>
          <a:lstStyle/>
          <a:p>
            <a:endParaRPr lang="en-US" dirty="0"/>
          </a:p>
        </p:txBody>
      </p:sp>
      <p:sp>
        <p:nvSpPr>
          <p:cNvPr id="500754" name="Text Box 18"/>
          <p:cNvSpPr txBox="1">
            <a:spLocks noChangeArrowheads="1"/>
          </p:cNvSpPr>
          <p:nvPr/>
        </p:nvSpPr>
        <p:spPr bwMode="auto">
          <a:xfrm>
            <a:off x="7170738" y="6327775"/>
            <a:ext cx="993775" cy="206375"/>
          </a:xfrm>
          <a:prstGeom prst="rect">
            <a:avLst/>
          </a:prstGeom>
          <a:noFill/>
          <a:ln w="9525">
            <a:noFill/>
            <a:miter lim="800000"/>
            <a:headEnd/>
            <a:tailEnd/>
          </a:ln>
          <a:effectLst/>
        </p:spPr>
        <p:txBody>
          <a:bodyPr lIns="0" tIns="0" rIns="0" bIns="0">
            <a:spAutoFit/>
          </a:bodyPr>
          <a:lstStyle/>
          <a:p>
            <a:pPr algn="ctr">
              <a:lnSpc>
                <a:spcPct val="90000"/>
              </a:lnSpc>
            </a:pPr>
            <a:r>
              <a:rPr kumimoji="0" lang="en-US" sz="1500" b="1" dirty="0"/>
              <a:t>15 µm</a:t>
            </a:r>
            <a:endParaRPr kumimoji="0" lang="en-US" sz="1500" b="1" dirty="0">
              <a:latin typeface="Times" pitchFamily="18" charset="0"/>
            </a:endParaRPr>
          </a:p>
        </p:txBody>
      </p:sp>
      <p:sp>
        <p:nvSpPr>
          <p:cNvPr id="500755" name="Line 19"/>
          <p:cNvSpPr>
            <a:spLocks noChangeShapeType="1"/>
          </p:cNvSpPr>
          <p:nvPr/>
        </p:nvSpPr>
        <p:spPr bwMode="auto">
          <a:xfrm>
            <a:off x="7418388" y="6259513"/>
            <a:ext cx="482600" cy="0"/>
          </a:xfrm>
          <a:prstGeom prst="line">
            <a:avLst/>
          </a:prstGeom>
          <a:noFill/>
          <a:ln w="25400">
            <a:solidFill>
              <a:schemeClr val="tx1"/>
            </a:solidFill>
            <a:round/>
            <a:headEnd/>
            <a:tailEnd/>
          </a:ln>
          <a:effectLst/>
        </p:spPr>
        <p:txBody>
          <a:bodyPr wrap="none" anchor="ctr"/>
          <a:lstStyle/>
          <a:p>
            <a:endParaRPr lang="en-US" dirty="0"/>
          </a:p>
        </p:txBody>
      </p:sp>
      <p:sp>
        <p:nvSpPr>
          <p:cNvPr id="500756" name="Line 20"/>
          <p:cNvSpPr>
            <a:spLocks noChangeShapeType="1"/>
          </p:cNvSpPr>
          <p:nvPr/>
        </p:nvSpPr>
        <p:spPr bwMode="auto">
          <a:xfrm>
            <a:off x="7415213" y="6192838"/>
            <a:ext cx="0" cy="136525"/>
          </a:xfrm>
          <a:prstGeom prst="line">
            <a:avLst/>
          </a:prstGeom>
          <a:noFill/>
          <a:ln w="25400">
            <a:solidFill>
              <a:schemeClr val="tx1"/>
            </a:solidFill>
            <a:round/>
            <a:headEnd/>
            <a:tailEnd/>
          </a:ln>
          <a:effectLst/>
        </p:spPr>
        <p:txBody>
          <a:bodyPr wrap="none" anchor="ctr"/>
          <a:lstStyle/>
          <a:p>
            <a:endParaRPr lang="en-US" dirty="0"/>
          </a:p>
        </p:txBody>
      </p:sp>
      <p:sp>
        <p:nvSpPr>
          <p:cNvPr id="500757" name="Line 21"/>
          <p:cNvSpPr>
            <a:spLocks noChangeShapeType="1"/>
          </p:cNvSpPr>
          <p:nvPr/>
        </p:nvSpPr>
        <p:spPr bwMode="auto">
          <a:xfrm>
            <a:off x="7904163" y="6192838"/>
            <a:ext cx="0" cy="136525"/>
          </a:xfrm>
          <a:prstGeom prst="line">
            <a:avLst/>
          </a:prstGeom>
          <a:noFill/>
          <a:ln w="25400">
            <a:solidFill>
              <a:schemeClr val="tx1"/>
            </a:solidFill>
            <a:round/>
            <a:headEnd/>
            <a:tailEnd/>
          </a:ln>
          <a:effectLst/>
        </p:spPr>
        <p:txBody>
          <a:bodyPr wrap="none" anchor="ctr"/>
          <a:lstStyle/>
          <a:p>
            <a:endParaRPr lang="en-US" dirty="0"/>
          </a:p>
        </p:txBody>
      </p:sp>
      <p:sp>
        <p:nvSpPr>
          <p:cNvPr id="18" name="TextBox 17"/>
          <p:cNvSpPr txBox="1"/>
          <p:nvPr/>
        </p:nvSpPr>
        <p:spPr>
          <a:xfrm>
            <a:off x="0" y="2971800"/>
            <a:ext cx="9144000" cy="830997"/>
          </a:xfrm>
          <a:prstGeom prst="rect">
            <a:avLst/>
          </a:prstGeom>
          <a:noFill/>
        </p:spPr>
        <p:txBody>
          <a:bodyPr wrap="square" rtlCol="0">
            <a:spAutoFit/>
          </a:bodyPr>
          <a:lstStyle/>
          <a:p>
            <a:r>
              <a:rPr lang="en-US" sz="2400" b="1" dirty="0" smtClean="0"/>
              <a:t>Flagella cause movement of a cell – only the sperm cell have flagella in the human</a:t>
            </a:r>
            <a:endParaRPr lang="en-US" sz="2400" b="1" dirty="0"/>
          </a:p>
        </p:txBody>
      </p:sp>
      <p:sp>
        <p:nvSpPr>
          <p:cNvPr id="19" name="TextBox 18"/>
          <p:cNvSpPr txBox="1"/>
          <p:nvPr/>
        </p:nvSpPr>
        <p:spPr>
          <a:xfrm>
            <a:off x="0" y="6400800"/>
            <a:ext cx="9144000" cy="461665"/>
          </a:xfrm>
          <a:prstGeom prst="rect">
            <a:avLst/>
          </a:prstGeom>
          <a:noFill/>
        </p:spPr>
        <p:txBody>
          <a:bodyPr wrap="square" rtlCol="0">
            <a:spAutoFit/>
          </a:bodyPr>
          <a:lstStyle/>
          <a:p>
            <a:r>
              <a:rPr lang="en-US" sz="2400" b="1" dirty="0" smtClean="0"/>
              <a:t>                                                 Cilia move substances over the top of a cell</a:t>
            </a:r>
            <a:endParaRPr lang="en-US" sz="2400" b="1" dirty="0"/>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3" name="Rectangle 5"/>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dirty="0">
                <a:latin typeface="Arial" charset="0"/>
              </a:rPr>
              <a:t>Figure 3.27</a:t>
            </a:r>
          </a:p>
        </p:txBody>
      </p:sp>
      <p:pic>
        <p:nvPicPr>
          <p:cNvPr id="53255" name="Picture 7" descr="figure_03_27"/>
          <p:cNvPicPr>
            <a:picLocks noChangeAspect="1" noChangeArrowheads="1"/>
          </p:cNvPicPr>
          <p:nvPr/>
        </p:nvPicPr>
        <p:blipFill>
          <a:blip r:embed="rId2" cstate="print"/>
          <a:srcRect/>
          <a:stretch>
            <a:fillRect/>
          </a:stretch>
        </p:blipFill>
        <p:spPr bwMode="auto">
          <a:xfrm>
            <a:off x="455613" y="493713"/>
            <a:ext cx="8231187" cy="5868987"/>
          </a:xfrm>
          <a:prstGeom prst="rect">
            <a:avLst/>
          </a:prstGeom>
          <a:noFill/>
        </p:spPr>
      </p:pic>
      <p:sp>
        <p:nvSpPr>
          <p:cNvPr id="53256" name="Freeform 8"/>
          <p:cNvSpPr>
            <a:spLocks/>
          </p:cNvSpPr>
          <p:nvPr/>
        </p:nvSpPr>
        <p:spPr bwMode="auto">
          <a:xfrm>
            <a:off x="4103688" y="4725988"/>
            <a:ext cx="368300" cy="590550"/>
          </a:xfrm>
          <a:custGeom>
            <a:avLst/>
            <a:gdLst/>
            <a:ahLst/>
            <a:cxnLst>
              <a:cxn ang="0">
                <a:pos x="232" y="372"/>
              </a:cxn>
              <a:cxn ang="0">
                <a:pos x="94" y="0"/>
              </a:cxn>
              <a:cxn ang="0">
                <a:pos x="0" y="0"/>
              </a:cxn>
            </a:cxnLst>
            <a:rect l="0" t="0" r="r" b="b"/>
            <a:pathLst>
              <a:path w="232" h="372">
                <a:moveTo>
                  <a:pt x="232" y="372"/>
                </a:moveTo>
                <a:lnTo>
                  <a:pt x="94" y="0"/>
                </a:lnTo>
                <a:lnTo>
                  <a:pt x="0" y="0"/>
                </a:lnTo>
              </a:path>
            </a:pathLst>
          </a:custGeom>
          <a:noFill/>
          <a:ln w="28575">
            <a:solidFill>
              <a:srgbClr val="FFFFFF"/>
            </a:solidFill>
            <a:prstDash val="solid"/>
            <a:round/>
            <a:headEnd/>
            <a:tailEnd/>
          </a:ln>
        </p:spPr>
        <p:txBody>
          <a:bodyPr/>
          <a:lstStyle/>
          <a:p>
            <a:endParaRPr lang="en-US" dirty="0"/>
          </a:p>
        </p:txBody>
      </p:sp>
      <p:sp>
        <p:nvSpPr>
          <p:cNvPr id="53257" name="Freeform 9"/>
          <p:cNvSpPr>
            <a:spLocks/>
          </p:cNvSpPr>
          <p:nvPr/>
        </p:nvSpPr>
        <p:spPr bwMode="auto">
          <a:xfrm>
            <a:off x="4103688" y="4725988"/>
            <a:ext cx="368300" cy="590550"/>
          </a:xfrm>
          <a:custGeom>
            <a:avLst/>
            <a:gdLst/>
            <a:ahLst/>
            <a:cxnLst>
              <a:cxn ang="0">
                <a:pos x="232" y="372"/>
              </a:cxn>
              <a:cxn ang="0">
                <a:pos x="94" y="0"/>
              </a:cxn>
              <a:cxn ang="0">
                <a:pos x="0" y="0"/>
              </a:cxn>
            </a:cxnLst>
            <a:rect l="0" t="0" r="r" b="b"/>
            <a:pathLst>
              <a:path w="232" h="372">
                <a:moveTo>
                  <a:pt x="232" y="372"/>
                </a:moveTo>
                <a:lnTo>
                  <a:pt x="94" y="0"/>
                </a:lnTo>
                <a:lnTo>
                  <a:pt x="0" y="0"/>
                </a:lnTo>
              </a:path>
            </a:pathLst>
          </a:custGeom>
          <a:noFill/>
          <a:ln w="12700">
            <a:solidFill>
              <a:srgbClr val="231F20"/>
            </a:solidFill>
            <a:prstDash val="solid"/>
            <a:round/>
            <a:headEnd/>
            <a:tailEnd/>
          </a:ln>
        </p:spPr>
        <p:txBody>
          <a:bodyPr/>
          <a:lstStyle/>
          <a:p>
            <a:endParaRPr lang="en-US" dirty="0"/>
          </a:p>
        </p:txBody>
      </p:sp>
      <p:sp>
        <p:nvSpPr>
          <p:cNvPr id="53258" name="Freeform 10"/>
          <p:cNvSpPr>
            <a:spLocks/>
          </p:cNvSpPr>
          <p:nvPr/>
        </p:nvSpPr>
        <p:spPr bwMode="auto">
          <a:xfrm>
            <a:off x="2986088" y="1196975"/>
            <a:ext cx="1527175" cy="104775"/>
          </a:xfrm>
          <a:custGeom>
            <a:avLst/>
            <a:gdLst/>
            <a:ahLst/>
            <a:cxnLst>
              <a:cxn ang="0">
                <a:pos x="0" y="66"/>
              </a:cxn>
              <a:cxn ang="0">
                <a:pos x="0" y="0"/>
              </a:cxn>
              <a:cxn ang="0">
                <a:pos x="962" y="0"/>
              </a:cxn>
              <a:cxn ang="0">
                <a:pos x="962" y="62"/>
              </a:cxn>
            </a:cxnLst>
            <a:rect l="0" t="0" r="r" b="b"/>
            <a:pathLst>
              <a:path w="962" h="66">
                <a:moveTo>
                  <a:pt x="0" y="66"/>
                </a:moveTo>
                <a:lnTo>
                  <a:pt x="0" y="0"/>
                </a:lnTo>
                <a:lnTo>
                  <a:pt x="962" y="0"/>
                </a:lnTo>
                <a:lnTo>
                  <a:pt x="962" y="62"/>
                </a:lnTo>
              </a:path>
            </a:pathLst>
          </a:custGeom>
          <a:noFill/>
          <a:ln w="12700">
            <a:solidFill>
              <a:srgbClr val="231F20"/>
            </a:solidFill>
            <a:prstDash val="solid"/>
            <a:round/>
            <a:headEnd/>
            <a:tailEnd/>
          </a:ln>
        </p:spPr>
        <p:txBody>
          <a:bodyPr/>
          <a:lstStyle/>
          <a:p>
            <a:endParaRPr lang="en-US" dirty="0"/>
          </a:p>
        </p:txBody>
      </p:sp>
      <p:sp>
        <p:nvSpPr>
          <p:cNvPr id="53259" name="Freeform 11"/>
          <p:cNvSpPr>
            <a:spLocks/>
          </p:cNvSpPr>
          <p:nvPr/>
        </p:nvSpPr>
        <p:spPr bwMode="auto">
          <a:xfrm>
            <a:off x="4532313" y="1196975"/>
            <a:ext cx="1579562" cy="104775"/>
          </a:xfrm>
          <a:custGeom>
            <a:avLst/>
            <a:gdLst/>
            <a:ahLst/>
            <a:cxnLst>
              <a:cxn ang="0">
                <a:pos x="0" y="66"/>
              </a:cxn>
              <a:cxn ang="0">
                <a:pos x="0" y="0"/>
              </a:cxn>
              <a:cxn ang="0">
                <a:pos x="995" y="0"/>
              </a:cxn>
              <a:cxn ang="0">
                <a:pos x="995" y="62"/>
              </a:cxn>
            </a:cxnLst>
            <a:rect l="0" t="0" r="r" b="b"/>
            <a:pathLst>
              <a:path w="995" h="66">
                <a:moveTo>
                  <a:pt x="0" y="66"/>
                </a:moveTo>
                <a:lnTo>
                  <a:pt x="0" y="0"/>
                </a:lnTo>
                <a:lnTo>
                  <a:pt x="995" y="0"/>
                </a:lnTo>
                <a:lnTo>
                  <a:pt x="995" y="62"/>
                </a:lnTo>
              </a:path>
            </a:pathLst>
          </a:custGeom>
          <a:noFill/>
          <a:ln w="12700">
            <a:solidFill>
              <a:srgbClr val="231F20"/>
            </a:solidFill>
            <a:prstDash val="solid"/>
            <a:round/>
            <a:headEnd/>
            <a:tailEnd/>
          </a:ln>
        </p:spPr>
        <p:txBody>
          <a:bodyPr/>
          <a:lstStyle/>
          <a:p>
            <a:endParaRPr lang="en-US" dirty="0"/>
          </a:p>
        </p:txBody>
      </p:sp>
      <p:sp>
        <p:nvSpPr>
          <p:cNvPr id="53260" name="Line 12"/>
          <p:cNvSpPr>
            <a:spLocks noChangeShapeType="1"/>
          </p:cNvSpPr>
          <p:nvPr/>
        </p:nvSpPr>
        <p:spPr bwMode="auto">
          <a:xfrm>
            <a:off x="3741738" y="923925"/>
            <a:ext cx="1587" cy="273050"/>
          </a:xfrm>
          <a:prstGeom prst="line">
            <a:avLst/>
          </a:prstGeom>
          <a:noFill/>
          <a:ln w="12700">
            <a:solidFill>
              <a:srgbClr val="231F20"/>
            </a:solidFill>
            <a:round/>
            <a:headEnd/>
            <a:tailEnd/>
          </a:ln>
        </p:spPr>
        <p:txBody>
          <a:bodyPr/>
          <a:lstStyle/>
          <a:p>
            <a:endParaRPr lang="en-US" dirty="0"/>
          </a:p>
        </p:txBody>
      </p:sp>
      <p:sp>
        <p:nvSpPr>
          <p:cNvPr id="53261" name="Line 13"/>
          <p:cNvSpPr>
            <a:spLocks noChangeShapeType="1"/>
          </p:cNvSpPr>
          <p:nvPr/>
        </p:nvSpPr>
        <p:spPr bwMode="auto">
          <a:xfrm>
            <a:off x="5337175" y="923925"/>
            <a:ext cx="1588" cy="273050"/>
          </a:xfrm>
          <a:prstGeom prst="line">
            <a:avLst/>
          </a:prstGeom>
          <a:noFill/>
          <a:ln w="12700">
            <a:solidFill>
              <a:srgbClr val="231F20"/>
            </a:solidFill>
            <a:round/>
            <a:headEnd/>
            <a:tailEnd/>
          </a:ln>
        </p:spPr>
        <p:txBody>
          <a:bodyPr/>
          <a:lstStyle/>
          <a:p>
            <a:endParaRPr lang="en-US" dirty="0"/>
          </a:p>
        </p:txBody>
      </p:sp>
      <p:sp>
        <p:nvSpPr>
          <p:cNvPr id="53262" name="Line 14"/>
          <p:cNvSpPr>
            <a:spLocks noChangeShapeType="1"/>
          </p:cNvSpPr>
          <p:nvPr/>
        </p:nvSpPr>
        <p:spPr bwMode="auto">
          <a:xfrm>
            <a:off x="3421063" y="3789363"/>
            <a:ext cx="1587" cy="285750"/>
          </a:xfrm>
          <a:prstGeom prst="line">
            <a:avLst/>
          </a:prstGeom>
          <a:noFill/>
          <a:ln w="12700">
            <a:solidFill>
              <a:srgbClr val="231F20"/>
            </a:solidFill>
            <a:round/>
            <a:headEnd/>
            <a:tailEnd/>
          </a:ln>
        </p:spPr>
        <p:txBody>
          <a:bodyPr/>
          <a:lstStyle/>
          <a:p>
            <a:endParaRPr lang="en-US" dirty="0"/>
          </a:p>
        </p:txBody>
      </p:sp>
      <p:sp>
        <p:nvSpPr>
          <p:cNvPr id="53263" name="Rectangle 15"/>
          <p:cNvSpPr>
            <a:spLocks noChangeArrowheads="1"/>
          </p:cNvSpPr>
          <p:nvPr/>
        </p:nvSpPr>
        <p:spPr bwMode="auto">
          <a:xfrm>
            <a:off x="2949575" y="3249613"/>
            <a:ext cx="2135188" cy="196850"/>
          </a:xfrm>
          <a:prstGeom prst="rect">
            <a:avLst/>
          </a:prstGeom>
          <a:noFill/>
          <a:ln w="9525">
            <a:noFill/>
            <a:miter lim="800000"/>
            <a:headEnd/>
            <a:tailEnd/>
          </a:ln>
        </p:spPr>
        <p:txBody>
          <a:bodyPr wrap="none" lIns="0" tIns="0" rIns="0" bIns="0">
            <a:spAutoFit/>
          </a:bodyPr>
          <a:lstStyle/>
          <a:p>
            <a:r>
              <a:rPr lang="en-US" sz="1100" dirty="0">
                <a:solidFill>
                  <a:srgbClr val="231F20"/>
                </a:solidFill>
                <a:latin typeface="Arial Black" charset="0"/>
              </a:rPr>
              <a:t>(a) Phases of ciliary motion.</a:t>
            </a:r>
            <a:endParaRPr lang="en-US" sz="1800" dirty="0">
              <a:latin typeface="Arial" charset="0"/>
            </a:endParaRPr>
          </a:p>
        </p:txBody>
      </p:sp>
      <p:sp>
        <p:nvSpPr>
          <p:cNvPr id="53264" name="Rectangle 16"/>
          <p:cNvSpPr>
            <a:spLocks noChangeArrowheads="1"/>
          </p:cNvSpPr>
          <p:nvPr/>
        </p:nvSpPr>
        <p:spPr bwMode="auto">
          <a:xfrm>
            <a:off x="2949575" y="5897563"/>
            <a:ext cx="3387725" cy="590550"/>
          </a:xfrm>
          <a:prstGeom prst="rect">
            <a:avLst/>
          </a:prstGeom>
          <a:noFill/>
          <a:ln w="9525">
            <a:noFill/>
            <a:miter lim="800000"/>
            <a:headEnd/>
            <a:tailEnd/>
          </a:ln>
        </p:spPr>
        <p:txBody>
          <a:bodyPr wrap="none" lIns="0" tIns="0" rIns="0" bIns="0">
            <a:spAutoFit/>
          </a:bodyPr>
          <a:lstStyle/>
          <a:p>
            <a:r>
              <a:rPr lang="en-US" sz="1100" dirty="0">
                <a:solidFill>
                  <a:srgbClr val="231F20"/>
                </a:solidFill>
                <a:latin typeface="Arial Black" charset="0"/>
              </a:rPr>
              <a:t>(b) Traveling wave created by the activity of</a:t>
            </a:r>
            <a:br>
              <a:rPr lang="en-US" sz="1100" dirty="0">
                <a:solidFill>
                  <a:srgbClr val="231F20"/>
                </a:solidFill>
                <a:latin typeface="Arial Black" charset="0"/>
              </a:rPr>
            </a:br>
            <a:r>
              <a:rPr lang="en-US" sz="1100" dirty="0">
                <a:solidFill>
                  <a:srgbClr val="231F20"/>
                </a:solidFill>
                <a:latin typeface="Arial Black" charset="0"/>
              </a:rPr>
              <a:t>many cilia acting together propels mucus</a:t>
            </a:r>
            <a:br>
              <a:rPr lang="en-US" sz="1100" dirty="0">
                <a:solidFill>
                  <a:srgbClr val="231F20"/>
                </a:solidFill>
                <a:latin typeface="Arial Black" charset="0"/>
              </a:rPr>
            </a:br>
            <a:r>
              <a:rPr lang="en-US" sz="1100" dirty="0">
                <a:solidFill>
                  <a:srgbClr val="231F20"/>
                </a:solidFill>
                <a:latin typeface="Arial Black" charset="0"/>
              </a:rPr>
              <a:t>across cell surfaces.</a:t>
            </a:r>
            <a:endParaRPr lang="en-US" sz="1800" dirty="0">
              <a:latin typeface="Arial" charset="0"/>
            </a:endParaRPr>
          </a:p>
        </p:txBody>
      </p:sp>
      <p:sp>
        <p:nvSpPr>
          <p:cNvPr id="53265" name="Rectangle 17"/>
          <p:cNvSpPr>
            <a:spLocks noChangeArrowheads="1"/>
          </p:cNvSpPr>
          <p:nvPr/>
        </p:nvSpPr>
        <p:spPr bwMode="auto">
          <a:xfrm>
            <a:off x="3429000" y="458788"/>
            <a:ext cx="744538" cy="452437"/>
          </a:xfrm>
          <a:prstGeom prst="rect">
            <a:avLst/>
          </a:prstGeom>
          <a:noFill/>
          <a:ln w="9525">
            <a:noFill/>
            <a:miter lim="800000"/>
            <a:headEnd/>
            <a:tailEnd/>
          </a:ln>
        </p:spPr>
        <p:txBody>
          <a:bodyPr wrap="none" lIns="0" tIns="0" rIns="0" bIns="0">
            <a:spAutoFit/>
          </a:bodyPr>
          <a:lstStyle/>
          <a:p>
            <a:pPr>
              <a:lnSpc>
                <a:spcPct val="90000"/>
              </a:lnSpc>
            </a:pPr>
            <a:r>
              <a:rPr lang="en-US" sz="1100" b="1" dirty="0">
                <a:solidFill>
                  <a:srgbClr val="231F20"/>
                </a:solidFill>
                <a:latin typeface="Arial" charset="0"/>
              </a:rPr>
              <a:t>Power, or</a:t>
            </a:r>
          </a:p>
          <a:p>
            <a:pPr>
              <a:lnSpc>
                <a:spcPct val="90000"/>
              </a:lnSpc>
            </a:pPr>
            <a:r>
              <a:rPr lang="en-US" sz="1100" b="1" dirty="0">
                <a:solidFill>
                  <a:srgbClr val="231F20"/>
                </a:solidFill>
                <a:latin typeface="Arial" charset="0"/>
              </a:rPr>
              <a:t>propulsive,</a:t>
            </a:r>
            <a:endParaRPr lang="en-US" sz="1800" b="1" dirty="0">
              <a:latin typeface="Arial" charset="0"/>
            </a:endParaRPr>
          </a:p>
          <a:p>
            <a:pPr>
              <a:lnSpc>
                <a:spcPct val="90000"/>
              </a:lnSpc>
            </a:pPr>
            <a:r>
              <a:rPr lang="en-US" sz="1100" b="1" dirty="0">
                <a:solidFill>
                  <a:srgbClr val="231F20"/>
                </a:solidFill>
                <a:latin typeface="Arial" charset="0"/>
              </a:rPr>
              <a:t>stroke</a:t>
            </a:r>
          </a:p>
        </p:txBody>
      </p:sp>
      <p:sp>
        <p:nvSpPr>
          <p:cNvPr id="53266" name="Rectangle 18"/>
          <p:cNvSpPr>
            <a:spLocks noChangeArrowheads="1"/>
          </p:cNvSpPr>
          <p:nvPr/>
        </p:nvSpPr>
        <p:spPr bwMode="auto">
          <a:xfrm>
            <a:off x="2917825" y="3630613"/>
            <a:ext cx="1031875" cy="168275"/>
          </a:xfrm>
          <a:prstGeom prst="rect">
            <a:avLst/>
          </a:prstGeom>
          <a:noFill/>
          <a:ln w="9525">
            <a:noFill/>
            <a:miter lim="800000"/>
            <a:headEnd/>
            <a:tailEnd/>
          </a:ln>
        </p:spPr>
        <p:txBody>
          <a:bodyPr wrap="none" lIns="0" tIns="0" rIns="0" bIns="0">
            <a:spAutoFit/>
          </a:bodyPr>
          <a:lstStyle/>
          <a:p>
            <a:r>
              <a:rPr lang="en-US" sz="1100" b="1" dirty="0">
                <a:solidFill>
                  <a:srgbClr val="231F20"/>
                </a:solidFill>
                <a:latin typeface="Arial" charset="0"/>
              </a:rPr>
              <a:t>Layer of mucus</a:t>
            </a:r>
            <a:endParaRPr lang="en-US" sz="1800" b="1" dirty="0">
              <a:latin typeface="Arial" charset="0"/>
            </a:endParaRPr>
          </a:p>
        </p:txBody>
      </p:sp>
      <p:sp>
        <p:nvSpPr>
          <p:cNvPr id="53267" name="Rectangle 19"/>
          <p:cNvSpPr>
            <a:spLocks noChangeArrowheads="1"/>
          </p:cNvSpPr>
          <p:nvPr/>
        </p:nvSpPr>
        <p:spPr bwMode="auto">
          <a:xfrm>
            <a:off x="3286125" y="4643438"/>
            <a:ext cx="790575" cy="168275"/>
          </a:xfrm>
          <a:prstGeom prst="rect">
            <a:avLst/>
          </a:prstGeom>
          <a:noFill/>
          <a:ln w="9525">
            <a:noFill/>
            <a:miter lim="800000"/>
            <a:headEnd/>
            <a:tailEnd/>
          </a:ln>
        </p:spPr>
        <p:txBody>
          <a:bodyPr wrap="none" lIns="0" tIns="0" rIns="0" bIns="0">
            <a:spAutoFit/>
          </a:bodyPr>
          <a:lstStyle/>
          <a:p>
            <a:r>
              <a:rPr lang="en-US" sz="1100" b="1" dirty="0">
                <a:solidFill>
                  <a:srgbClr val="231F20"/>
                </a:solidFill>
                <a:latin typeface="Arial" charset="0"/>
              </a:rPr>
              <a:t>Cell surface</a:t>
            </a:r>
            <a:endParaRPr lang="en-US" sz="1800" b="1" dirty="0">
              <a:latin typeface="Arial" charset="0"/>
            </a:endParaRPr>
          </a:p>
        </p:txBody>
      </p:sp>
      <p:sp>
        <p:nvSpPr>
          <p:cNvPr id="53268" name="Rectangle 20"/>
          <p:cNvSpPr>
            <a:spLocks noChangeArrowheads="1"/>
          </p:cNvSpPr>
          <p:nvPr/>
        </p:nvSpPr>
        <p:spPr bwMode="auto">
          <a:xfrm>
            <a:off x="4578350" y="458788"/>
            <a:ext cx="1576388" cy="452437"/>
          </a:xfrm>
          <a:prstGeom prst="rect">
            <a:avLst/>
          </a:prstGeom>
          <a:noFill/>
          <a:ln w="9525">
            <a:noFill/>
            <a:miter lim="800000"/>
            <a:headEnd/>
            <a:tailEnd/>
          </a:ln>
        </p:spPr>
        <p:txBody>
          <a:bodyPr wrap="none" lIns="0" tIns="0" rIns="0" bIns="0">
            <a:spAutoFit/>
          </a:bodyPr>
          <a:lstStyle/>
          <a:p>
            <a:pPr>
              <a:lnSpc>
                <a:spcPct val="90000"/>
              </a:lnSpc>
            </a:pPr>
            <a:r>
              <a:rPr lang="en-US" sz="1100" b="1" dirty="0">
                <a:solidFill>
                  <a:srgbClr val="231F20"/>
                </a:solidFill>
                <a:latin typeface="Arial" charset="0"/>
              </a:rPr>
              <a:t>Recovery stroke, when</a:t>
            </a:r>
          </a:p>
          <a:p>
            <a:pPr>
              <a:lnSpc>
                <a:spcPct val="90000"/>
              </a:lnSpc>
            </a:pPr>
            <a:r>
              <a:rPr lang="en-US" sz="1100" b="1" dirty="0">
                <a:solidFill>
                  <a:srgbClr val="231F20"/>
                </a:solidFill>
                <a:latin typeface="Arial" charset="0"/>
              </a:rPr>
              <a:t>cilium is returning to its</a:t>
            </a:r>
            <a:endParaRPr lang="en-US" sz="1800" b="1" dirty="0">
              <a:latin typeface="Arial" charset="0"/>
            </a:endParaRPr>
          </a:p>
          <a:p>
            <a:pPr>
              <a:lnSpc>
                <a:spcPct val="90000"/>
              </a:lnSpc>
            </a:pPr>
            <a:r>
              <a:rPr lang="en-US" sz="1100" b="1" dirty="0">
                <a:solidFill>
                  <a:srgbClr val="231F20"/>
                </a:solidFill>
                <a:latin typeface="Arial" charset="0"/>
              </a:rPr>
              <a:t>initial position</a:t>
            </a:r>
            <a:endParaRPr lang="en-US" sz="1800" b="1" dirty="0">
              <a:latin typeface="Arial" charset="0"/>
            </a:endParaRPr>
          </a:p>
        </p:txBody>
      </p:sp>
      <p:sp>
        <p:nvSpPr>
          <p:cNvPr id="53269" name="Rectangle 21"/>
          <p:cNvSpPr>
            <a:spLocks noChangeArrowheads="1"/>
          </p:cNvSpPr>
          <p:nvPr/>
        </p:nvSpPr>
        <p:spPr bwMode="auto">
          <a:xfrm>
            <a:off x="3117850" y="2624138"/>
            <a:ext cx="77788" cy="168275"/>
          </a:xfrm>
          <a:prstGeom prst="rect">
            <a:avLst/>
          </a:prstGeom>
          <a:noFill/>
          <a:ln w="9525">
            <a:noFill/>
            <a:miter lim="800000"/>
            <a:headEnd/>
            <a:tailEnd/>
          </a:ln>
        </p:spPr>
        <p:txBody>
          <a:bodyPr wrap="none" lIns="0" tIns="0" rIns="0" bIns="0">
            <a:spAutoFit/>
          </a:bodyPr>
          <a:lstStyle/>
          <a:p>
            <a:r>
              <a:rPr lang="en-US" sz="1100" b="1" dirty="0">
                <a:solidFill>
                  <a:srgbClr val="231F20"/>
                </a:solidFill>
                <a:latin typeface="Arial" charset="0"/>
              </a:rPr>
              <a:t>1</a:t>
            </a:r>
            <a:endParaRPr lang="en-US" sz="1800" b="1" dirty="0">
              <a:latin typeface="Arial" charset="0"/>
            </a:endParaRPr>
          </a:p>
        </p:txBody>
      </p:sp>
      <p:sp>
        <p:nvSpPr>
          <p:cNvPr id="53270" name="Rectangle 22"/>
          <p:cNvSpPr>
            <a:spLocks noChangeArrowheads="1"/>
          </p:cNvSpPr>
          <p:nvPr/>
        </p:nvSpPr>
        <p:spPr bwMode="auto">
          <a:xfrm>
            <a:off x="3394075" y="2624138"/>
            <a:ext cx="77788" cy="168275"/>
          </a:xfrm>
          <a:prstGeom prst="rect">
            <a:avLst/>
          </a:prstGeom>
          <a:noFill/>
          <a:ln w="9525">
            <a:noFill/>
            <a:miter lim="800000"/>
            <a:headEnd/>
            <a:tailEnd/>
          </a:ln>
        </p:spPr>
        <p:txBody>
          <a:bodyPr wrap="none" lIns="0" tIns="0" rIns="0" bIns="0">
            <a:spAutoFit/>
          </a:bodyPr>
          <a:lstStyle/>
          <a:p>
            <a:r>
              <a:rPr lang="en-US" sz="1100" b="1" dirty="0">
                <a:solidFill>
                  <a:srgbClr val="231F20"/>
                </a:solidFill>
                <a:latin typeface="Arial" charset="0"/>
              </a:rPr>
              <a:t>2</a:t>
            </a:r>
            <a:endParaRPr lang="en-US" sz="1800" b="1" dirty="0">
              <a:latin typeface="Arial" charset="0"/>
            </a:endParaRPr>
          </a:p>
        </p:txBody>
      </p:sp>
      <p:sp>
        <p:nvSpPr>
          <p:cNvPr id="53271" name="Rectangle 23"/>
          <p:cNvSpPr>
            <a:spLocks noChangeArrowheads="1"/>
          </p:cNvSpPr>
          <p:nvPr/>
        </p:nvSpPr>
        <p:spPr bwMode="auto">
          <a:xfrm>
            <a:off x="3641725" y="2624138"/>
            <a:ext cx="77788" cy="168275"/>
          </a:xfrm>
          <a:prstGeom prst="rect">
            <a:avLst/>
          </a:prstGeom>
          <a:noFill/>
          <a:ln w="9525">
            <a:noFill/>
            <a:miter lim="800000"/>
            <a:headEnd/>
            <a:tailEnd/>
          </a:ln>
        </p:spPr>
        <p:txBody>
          <a:bodyPr wrap="none" lIns="0" tIns="0" rIns="0" bIns="0">
            <a:spAutoFit/>
          </a:bodyPr>
          <a:lstStyle/>
          <a:p>
            <a:r>
              <a:rPr lang="en-US" sz="1100" b="1" dirty="0">
                <a:solidFill>
                  <a:srgbClr val="231F20"/>
                </a:solidFill>
                <a:latin typeface="Arial" charset="0"/>
              </a:rPr>
              <a:t>3</a:t>
            </a:r>
            <a:endParaRPr lang="en-US" sz="1800" b="1" dirty="0">
              <a:latin typeface="Arial" charset="0"/>
            </a:endParaRPr>
          </a:p>
        </p:txBody>
      </p:sp>
      <p:sp>
        <p:nvSpPr>
          <p:cNvPr id="53272" name="Rectangle 24"/>
          <p:cNvSpPr>
            <a:spLocks noChangeArrowheads="1"/>
          </p:cNvSpPr>
          <p:nvPr/>
        </p:nvSpPr>
        <p:spPr bwMode="auto">
          <a:xfrm>
            <a:off x="3933825" y="2624138"/>
            <a:ext cx="77788" cy="168275"/>
          </a:xfrm>
          <a:prstGeom prst="rect">
            <a:avLst/>
          </a:prstGeom>
          <a:noFill/>
          <a:ln w="9525">
            <a:noFill/>
            <a:miter lim="800000"/>
            <a:headEnd/>
            <a:tailEnd/>
          </a:ln>
        </p:spPr>
        <p:txBody>
          <a:bodyPr wrap="none" lIns="0" tIns="0" rIns="0" bIns="0">
            <a:spAutoFit/>
          </a:bodyPr>
          <a:lstStyle/>
          <a:p>
            <a:r>
              <a:rPr lang="en-US" sz="1100" b="1" dirty="0">
                <a:solidFill>
                  <a:srgbClr val="231F20"/>
                </a:solidFill>
                <a:latin typeface="Arial" charset="0"/>
              </a:rPr>
              <a:t>4</a:t>
            </a:r>
            <a:endParaRPr lang="en-US" sz="1800" b="1" dirty="0">
              <a:latin typeface="Arial" charset="0"/>
            </a:endParaRPr>
          </a:p>
        </p:txBody>
      </p:sp>
      <p:sp>
        <p:nvSpPr>
          <p:cNvPr id="53273" name="Rectangle 25"/>
          <p:cNvSpPr>
            <a:spLocks noChangeArrowheads="1"/>
          </p:cNvSpPr>
          <p:nvPr/>
        </p:nvSpPr>
        <p:spPr bwMode="auto">
          <a:xfrm>
            <a:off x="4826000" y="2624138"/>
            <a:ext cx="77788" cy="168275"/>
          </a:xfrm>
          <a:prstGeom prst="rect">
            <a:avLst/>
          </a:prstGeom>
          <a:noFill/>
          <a:ln w="9525">
            <a:noFill/>
            <a:miter lim="800000"/>
            <a:headEnd/>
            <a:tailEnd/>
          </a:ln>
        </p:spPr>
        <p:txBody>
          <a:bodyPr wrap="none" lIns="0" tIns="0" rIns="0" bIns="0">
            <a:spAutoFit/>
          </a:bodyPr>
          <a:lstStyle/>
          <a:p>
            <a:r>
              <a:rPr lang="en-US" sz="1100" b="1" dirty="0">
                <a:solidFill>
                  <a:srgbClr val="231F20"/>
                </a:solidFill>
                <a:latin typeface="Arial" charset="0"/>
              </a:rPr>
              <a:t>5</a:t>
            </a:r>
            <a:endParaRPr lang="en-US" sz="1800" b="1" dirty="0">
              <a:latin typeface="Arial" charset="0"/>
            </a:endParaRPr>
          </a:p>
        </p:txBody>
      </p:sp>
      <p:sp>
        <p:nvSpPr>
          <p:cNvPr id="53274" name="Rectangle 26"/>
          <p:cNvSpPr>
            <a:spLocks noChangeArrowheads="1"/>
          </p:cNvSpPr>
          <p:nvPr/>
        </p:nvSpPr>
        <p:spPr bwMode="auto">
          <a:xfrm>
            <a:off x="5349875" y="2624138"/>
            <a:ext cx="77788" cy="168275"/>
          </a:xfrm>
          <a:prstGeom prst="rect">
            <a:avLst/>
          </a:prstGeom>
          <a:noFill/>
          <a:ln w="9525">
            <a:noFill/>
            <a:miter lim="800000"/>
            <a:headEnd/>
            <a:tailEnd/>
          </a:ln>
        </p:spPr>
        <p:txBody>
          <a:bodyPr wrap="none" lIns="0" tIns="0" rIns="0" bIns="0">
            <a:spAutoFit/>
          </a:bodyPr>
          <a:lstStyle/>
          <a:p>
            <a:r>
              <a:rPr lang="en-US" sz="1100" b="1" dirty="0">
                <a:solidFill>
                  <a:srgbClr val="231F20"/>
                </a:solidFill>
                <a:latin typeface="Arial" charset="0"/>
              </a:rPr>
              <a:t>6</a:t>
            </a:r>
            <a:endParaRPr lang="en-US" sz="1800" b="1" dirty="0">
              <a:latin typeface="Arial" charset="0"/>
            </a:endParaRPr>
          </a:p>
        </p:txBody>
      </p:sp>
      <p:sp>
        <p:nvSpPr>
          <p:cNvPr id="53275" name="Rectangle 27"/>
          <p:cNvSpPr>
            <a:spLocks noChangeArrowheads="1"/>
          </p:cNvSpPr>
          <p:nvPr/>
        </p:nvSpPr>
        <p:spPr bwMode="auto">
          <a:xfrm>
            <a:off x="5924550" y="2624138"/>
            <a:ext cx="77788" cy="168275"/>
          </a:xfrm>
          <a:prstGeom prst="rect">
            <a:avLst/>
          </a:prstGeom>
          <a:noFill/>
          <a:ln w="9525">
            <a:noFill/>
            <a:miter lim="800000"/>
            <a:headEnd/>
            <a:tailEnd/>
          </a:ln>
        </p:spPr>
        <p:txBody>
          <a:bodyPr wrap="none" lIns="0" tIns="0" rIns="0" bIns="0">
            <a:spAutoFit/>
          </a:bodyPr>
          <a:lstStyle/>
          <a:p>
            <a:r>
              <a:rPr lang="en-US" sz="1100" b="1" dirty="0">
                <a:solidFill>
                  <a:srgbClr val="231F20"/>
                </a:solidFill>
                <a:latin typeface="Arial" charset="0"/>
              </a:rPr>
              <a:t>7</a:t>
            </a:r>
            <a:endParaRPr lang="en-US" sz="1800" b="1" dirty="0">
              <a:latin typeface="Arial" charset="0"/>
            </a:endParaRPr>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4"/>
          <p:cNvSpPr>
            <a:spLocks noGrp="1" noChangeArrowheads="1"/>
          </p:cNvSpPr>
          <p:nvPr>
            <p:ph type="title"/>
          </p:nvPr>
        </p:nvSpPr>
        <p:spPr/>
        <p:txBody>
          <a:bodyPr>
            <a:normAutofit fontScale="90000"/>
          </a:bodyPr>
          <a:lstStyle/>
          <a:p>
            <a:r>
              <a:rPr lang="en-US" dirty="0"/>
              <a:t>Motor </a:t>
            </a:r>
            <a:r>
              <a:rPr lang="en-US" dirty="0" smtClean="0"/>
              <a:t>Molecules</a:t>
            </a:r>
            <a:br>
              <a:rPr lang="en-US" dirty="0" smtClean="0"/>
            </a:br>
            <a:r>
              <a:rPr lang="en-US" dirty="0" smtClean="0"/>
              <a:t>cause movement of the microtubules</a:t>
            </a:r>
            <a:endParaRPr lang="en-US" dirty="0"/>
          </a:p>
        </p:txBody>
      </p:sp>
      <p:sp>
        <p:nvSpPr>
          <p:cNvPr id="44037" name="Rectangle 5"/>
          <p:cNvSpPr>
            <a:spLocks noGrp="1" noChangeArrowheads="1"/>
          </p:cNvSpPr>
          <p:nvPr>
            <p:ph type="body" idx="1"/>
          </p:nvPr>
        </p:nvSpPr>
        <p:spPr/>
        <p:txBody>
          <a:bodyPr/>
          <a:lstStyle/>
          <a:p>
            <a:endParaRPr lang="en-US" dirty="0" smtClean="0"/>
          </a:p>
          <a:p>
            <a:r>
              <a:rPr lang="en-US" dirty="0" smtClean="0"/>
              <a:t>Protein </a:t>
            </a:r>
            <a:r>
              <a:rPr lang="en-US" dirty="0"/>
              <a:t>complexes that function in motility (e.g., movement of organelles and contraction)</a:t>
            </a:r>
          </a:p>
          <a:p>
            <a:r>
              <a:rPr lang="en-US" dirty="0"/>
              <a:t>Powered by ATP</a:t>
            </a:r>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9" name="Rectangle 3"/>
          <p:cNvSpPr>
            <a:spLocks noGrp="1" noChangeArrowheads="1"/>
          </p:cNvSpPr>
          <p:nvPr>
            <p:ph type="body" idx="1"/>
          </p:nvPr>
        </p:nvSpPr>
        <p:spPr>
          <a:xfrm>
            <a:off x="228600" y="228600"/>
            <a:ext cx="8534400" cy="5867399"/>
          </a:xfrm>
        </p:spPr>
        <p:txBody>
          <a:bodyPr>
            <a:normAutofit/>
          </a:bodyPr>
          <a:lstStyle/>
          <a:p>
            <a:pPr algn="ctr">
              <a:buNone/>
            </a:pPr>
            <a:r>
              <a:rPr lang="en-US" b="1" dirty="0" smtClean="0"/>
              <a:t>Cilia and Flagella move through the use of some proteins termed dynein proteins </a:t>
            </a:r>
          </a:p>
          <a:p>
            <a:endParaRPr lang="en-US" dirty="0" smtClean="0"/>
          </a:p>
          <a:p>
            <a:r>
              <a:rPr lang="en-US" dirty="0" smtClean="0"/>
              <a:t>How dynein (motor molecule) “</a:t>
            </a:r>
            <a:r>
              <a:rPr lang="en-US" dirty="0"/>
              <a:t>walking” moves flagella and cilia:</a:t>
            </a:r>
          </a:p>
          <a:p>
            <a:pPr lvl="1">
              <a:buFont typeface="Times New Roman" pitchFamily="18" charset="0"/>
              <a:buChar char="−"/>
            </a:pPr>
            <a:r>
              <a:rPr lang="en-US" dirty="0"/>
              <a:t>Dynein arms alternately grab, move, and release the outer microtubules</a:t>
            </a:r>
          </a:p>
          <a:p>
            <a:pPr lvl="1"/>
            <a:r>
              <a:rPr lang="en-US" dirty="0"/>
              <a:t>Protein cross-links limit sliding</a:t>
            </a:r>
          </a:p>
          <a:p>
            <a:pPr lvl="1"/>
            <a:r>
              <a:rPr lang="en-US" dirty="0"/>
              <a:t>Forces exerted by dynein arms cause doublets to curve, bending the cilium or flagellum</a:t>
            </a:r>
          </a:p>
        </p:txBody>
      </p:sp>
      <p:sp>
        <p:nvSpPr>
          <p:cNvPr id="377864" name="Line 8"/>
          <p:cNvSpPr>
            <a:spLocks noChangeShapeType="1"/>
          </p:cNvSpPr>
          <p:nvPr/>
        </p:nvSpPr>
        <p:spPr bwMode="auto">
          <a:xfrm>
            <a:off x="304800" y="6629400"/>
            <a:ext cx="8534400" cy="0"/>
          </a:xfrm>
          <a:prstGeom prst="line">
            <a:avLst/>
          </a:prstGeom>
          <a:noFill/>
          <a:ln w="25400">
            <a:solidFill>
              <a:schemeClr val="hlink"/>
            </a:solidFill>
            <a:round/>
            <a:headEnd/>
            <a:tailEnd/>
          </a:ln>
          <a:effectLst/>
        </p:spPr>
        <p:txBody>
          <a:bodyPr wrap="none" anchor="ctr"/>
          <a:lstStyle/>
          <a:p>
            <a:endParaRPr lang="en-US" dirty="0"/>
          </a:p>
        </p:txBody>
      </p:sp>
      <p:sp>
        <p:nvSpPr>
          <p:cNvPr id="377865" name="Line 9"/>
          <p:cNvSpPr>
            <a:spLocks noChangeShapeType="1"/>
          </p:cNvSpPr>
          <p:nvPr/>
        </p:nvSpPr>
        <p:spPr bwMode="auto">
          <a:xfrm>
            <a:off x="304800" y="1447800"/>
            <a:ext cx="8534400" cy="0"/>
          </a:xfrm>
          <a:prstGeom prst="line">
            <a:avLst/>
          </a:prstGeom>
          <a:noFill/>
          <a:ln w="50800">
            <a:solidFill>
              <a:schemeClr val="hlink"/>
            </a:solidFill>
            <a:round/>
            <a:headEnd/>
            <a:tailEnd/>
          </a:ln>
          <a:effectLst/>
        </p:spPr>
        <p:txBody>
          <a:bodyPr wrap="none" anchor="ctr"/>
          <a:lstStyle/>
          <a:p>
            <a:endParaRPr lang="en-US" dirty="0"/>
          </a:p>
        </p:txBody>
      </p:sp>
      <p:sp>
        <p:nvSpPr>
          <p:cNvPr id="377866" name="Text Box 10"/>
          <p:cNvSpPr txBox="1">
            <a:spLocks noChangeArrowheads="1"/>
          </p:cNvSpPr>
          <p:nvPr/>
        </p:nvSpPr>
        <p:spPr bwMode="auto">
          <a:xfrm>
            <a:off x="217488" y="6597650"/>
            <a:ext cx="5486400" cy="260350"/>
          </a:xfrm>
          <a:prstGeom prst="rect">
            <a:avLst/>
          </a:prstGeom>
          <a:noFill/>
          <a:ln w="9525">
            <a:noFill/>
            <a:miter lim="800000"/>
            <a:headEnd/>
            <a:tailEnd/>
          </a:ln>
          <a:effectLst/>
        </p:spPr>
        <p:txBody>
          <a:bodyPr lIns="91429" tIns="45714" rIns="91429" bIns="45714" anchor="b">
            <a:spAutoFit/>
          </a:bodyPr>
          <a:lstStyle/>
          <a:p>
            <a:pPr algn="l"/>
            <a:r>
              <a:rPr kumimoji="0" lang="en-US" sz="1100" dirty="0">
                <a:solidFill>
                  <a:srgbClr val="000000"/>
                </a:solidFill>
                <a:latin typeface="Times New Roman" pitchFamily="18" charset="0"/>
              </a:rPr>
              <a:t>Copyright © 2008 Pearson Education, Inc., publishing as Pearson Benjamin Cummings</a:t>
            </a:r>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6" name="Rectangle 6"/>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dirty="0">
                <a:latin typeface="Arial" charset="0"/>
              </a:rPr>
              <a:t>Figure 3.24</a:t>
            </a:r>
          </a:p>
        </p:txBody>
      </p:sp>
      <p:pic>
        <p:nvPicPr>
          <p:cNvPr id="46089" name="Picture 9" descr="figure_03_24"/>
          <p:cNvPicPr>
            <a:picLocks noChangeAspect="1" noChangeArrowheads="1"/>
          </p:cNvPicPr>
          <p:nvPr/>
        </p:nvPicPr>
        <p:blipFill>
          <a:blip r:embed="rId2" cstate="print"/>
          <a:srcRect l="21004" r="30858"/>
          <a:stretch>
            <a:fillRect/>
          </a:stretch>
        </p:blipFill>
        <p:spPr bwMode="auto">
          <a:xfrm>
            <a:off x="1292225" y="481013"/>
            <a:ext cx="3962400" cy="5894387"/>
          </a:xfrm>
          <a:prstGeom prst="rect">
            <a:avLst/>
          </a:prstGeom>
          <a:noFill/>
        </p:spPr>
      </p:pic>
      <p:sp>
        <p:nvSpPr>
          <p:cNvPr id="46090" name="Line 10"/>
          <p:cNvSpPr>
            <a:spLocks noChangeShapeType="1"/>
          </p:cNvSpPr>
          <p:nvPr/>
        </p:nvSpPr>
        <p:spPr bwMode="auto">
          <a:xfrm flipH="1">
            <a:off x="3068638" y="1816100"/>
            <a:ext cx="708025" cy="1588"/>
          </a:xfrm>
          <a:prstGeom prst="line">
            <a:avLst/>
          </a:prstGeom>
          <a:noFill/>
          <a:ln w="12700">
            <a:solidFill>
              <a:srgbClr val="231F20"/>
            </a:solidFill>
            <a:round/>
            <a:headEnd/>
            <a:tailEnd/>
          </a:ln>
        </p:spPr>
        <p:txBody>
          <a:bodyPr/>
          <a:lstStyle/>
          <a:p>
            <a:endParaRPr lang="en-US" dirty="0"/>
          </a:p>
        </p:txBody>
      </p:sp>
      <p:sp>
        <p:nvSpPr>
          <p:cNvPr id="46091" name="Line 11"/>
          <p:cNvSpPr>
            <a:spLocks noChangeShapeType="1"/>
          </p:cNvSpPr>
          <p:nvPr/>
        </p:nvSpPr>
        <p:spPr bwMode="auto">
          <a:xfrm flipH="1">
            <a:off x="3106738" y="2160588"/>
            <a:ext cx="665162" cy="4762"/>
          </a:xfrm>
          <a:prstGeom prst="line">
            <a:avLst/>
          </a:prstGeom>
          <a:noFill/>
          <a:ln w="12700">
            <a:solidFill>
              <a:srgbClr val="231F20"/>
            </a:solidFill>
            <a:round/>
            <a:headEnd/>
            <a:tailEnd/>
          </a:ln>
        </p:spPr>
        <p:txBody>
          <a:bodyPr/>
          <a:lstStyle/>
          <a:p>
            <a:endParaRPr lang="en-US" dirty="0"/>
          </a:p>
        </p:txBody>
      </p:sp>
      <p:sp>
        <p:nvSpPr>
          <p:cNvPr id="46092" name="Line 12"/>
          <p:cNvSpPr>
            <a:spLocks noChangeShapeType="1"/>
          </p:cNvSpPr>
          <p:nvPr/>
        </p:nvSpPr>
        <p:spPr bwMode="auto">
          <a:xfrm flipV="1">
            <a:off x="3122613" y="5300663"/>
            <a:ext cx="1587" cy="215900"/>
          </a:xfrm>
          <a:prstGeom prst="line">
            <a:avLst/>
          </a:prstGeom>
          <a:noFill/>
          <a:ln w="12700">
            <a:solidFill>
              <a:srgbClr val="231F20"/>
            </a:solidFill>
            <a:round/>
            <a:headEnd/>
            <a:tailEnd/>
          </a:ln>
        </p:spPr>
        <p:txBody>
          <a:bodyPr/>
          <a:lstStyle/>
          <a:p>
            <a:endParaRPr lang="en-US" dirty="0"/>
          </a:p>
        </p:txBody>
      </p:sp>
      <p:sp>
        <p:nvSpPr>
          <p:cNvPr id="46093" name="Line 13"/>
          <p:cNvSpPr>
            <a:spLocks noChangeShapeType="1"/>
          </p:cNvSpPr>
          <p:nvPr/>
        </p:nvSpPr>
        <p:spPr bwMode="auto">
          <a:xfrm flipH="1">
            <a:off x="4321175" y="4748213"/>
            <a:ext cx="266700" cy="1587"/>
          </a:xfrm>
          <a:prstGeom prst="line">
            <a:avLst/>
          </a:prstGeom>
          <a:noFill/>
          <a:ln w="12700">
            <a:solidFill>
              <a:srgbClr val="231F20"/>
            </a:solidFill>
            <a:round/>
            <a:headEnd/>
            <a:tailEnd/>
          </a:ln>
        </p:spPr>
        <p:txBody>
          <a:bodyPr/>
          <a:lstStyle/>
          <a:p>
            <a:endParaRPr lang="en-US" dirty="0"/>
          </a:p>
        </p:txBody>
      </p:sp>
      <p:sp>
        <p:nvSpPr>
          <p:cNvPr id="46094" name="Rectangle 14"/>
          <p:cNvSpPr>
            <a:spLocks noChangeArrowheads="1"/>
          </p:cNvSpPr>
          <p:nvPr/>
        </p:nvSpPr>
        <p:spPr bwMode="auto">
          <a:xfrm>
            <a:off x="2498725" y="5470525"/>
            <a:ext cx="2768600" cy="425450"/>
          </a:xfrm>
          <a:prstGeom prst="rect">
            <a:avLst/>
          </a:prstGeom>
          <a:noFill/>
          <a:ln w="9525">
            <a:noFill/>
            <a:miter lim="800000"/>
            <a:headEnd/>
            <a:tailEnd/>
          </a:ln>
        </p:spPr>
        <p:txBody>
          <a:bodyPr wrap="none" lIns="0" tIns="0" rIns="0" bIns="0">
            <a:spAutoFit/>
          </a:bodyPr>
          <a:lstStyle/>
          <a:p>
            <a:r>
              <a:rPr lang="en-US" sz="1400" b="1" dirty="0">
                <a:solidFill>
                  <a:srgbClr val="231F20"/>
                </a:solidFill>
                <a:latin typeface="Arial" charset="0"/>
              </a:rPr>
              <a:t>Cytoskeletal elements</a:t>
            </a:r>
          </a:p>
          <a:p>
            <a:r>
              <a:rPr lang="en-US" sz="1400" b="1" dirty="0">
                <a:solidFill>
                  <a:srgbClr val="231F20"/>
                </a:solidFill>
                <a:latin typeface="Arial" charset="0"/>
              </a:rPr>
              <a:t>(microtubules or microfilaments)</a:t>
            </a:r>
            <a:endParaRPr lang="en-US" sz="1400" b="1" dirty="0">
              <a:latin typeface="Arial" charset="0"/>
            </a:endParaRPr>
          </a:p>
        </p:txBody>
      </p:sp>
      <p:sp>
        <p:nvSpPr>
          <p:cNvPr id="46095" name="Rectangle 15"/>
          <p:cNvSpPr>
            <a:spLocks noChangeArrowheads="1"/>
          </p:cNvSpPr>
          <p:nvPr/>
        </p:nvSpPr>
        <p:spPr bwMode="auto">
          <a:xfrm>
            <a:off x="4616450" y="4657725"/>
            <a:ext cx="2609850" cy="212725"/>
          </a:xfrm>
          <a:prstGeom prst="rect">
            <a:avLst/>
          </a:prstGeom>
          <a:noFill/>
          <a:ln w="9525">
            <a:noFill/>
            <a:miter lim="800000"/>
            <a:headEnd/>
            <a:tailEnd/>
          </a:ln>
        </p:spPr>
        <p:txBody>
          <a:bodyPr wrap="none" lIns="0" tIns="0" rIns="0" bIns="0">
            <a:spAutoFit/>
          </a:bodyPr>
          <a:lstStyle/>
          <a:p>
            <a:r>
              <a:rPr lang="en-US" sz="1400" b="1" dirty="0">
                <a:solidFill>
                  <a:srgbClr val="231F20"/>
                </a:solidFill>
                <a:latin typeface="Arial" charset="0"/>
              </a:rPr>
              <a:t>Motor molecule (ATP powered)</a:t>
            </a:r>
            <a:endParaRPr lang="en-US" sz="1400" b="1" dirty="0">
              <a:latin typeface="Arial" charset="0"/>
            </a:endParaRPr>
          </a:p>
        </p:txBody>
      </p:sp>
      <p:sp>
        <p:nvSpPr>
          <p:cNvPr id="46096" name="Rectangle 16"/>
          <p:cNvSpPr>
            <a:spLocks noChangeArrowheads="1"/>
          </p:cNvSpPr>
          <p:nvPr/>
        </p:nvSpPr>
        <p:spPr bwMode="auto">
          <a:xfrm>
            <a:off x="1504950" y="4408488"/>
            <a:ext cx="304800" cy="182562"/>
          </a:xfrm>
          <a:prstGeom prst="rect">
            <a:avLst/>
          </a:prstGeom>
          <a:noFill/>
          <a:ln w="9525">
            <a:noFill/>
            <a:miter lim="800000"/>
            <a:headEnd/>
            <a:tailEnd/>
          </a:ln>
        </p:spPr>
        <p:txBody>
          <a:bodyPr wrap="none" lIns="0" tIns="0" rIns="0" bIns="0">
            <a:spAutoFit/>
          </a:bodyPr>
          <a:lstStyle/>
          <a:p>
            <a:r>
              <a:rPr lang="en-US" sz="1200" b="1" dirty="0">
                <a:solidFill>
                  <a:srgbClr val="231F20"/>
                </a:solidFill>
                <a:latin typeface="Arial" charset="0"/>
              </a:rPr>
              <a:t>ATP</a:t>
            </a:r>
            <a:endParaRPr lang="en-US" sz="1200" b="1" dirty="0">
              <a:latin typeface="Arial" charset="0"/>
            </a:endParaRPr>
          </a:p>
        </p:txBody>
      </p:sp>
      <p:sp>
        <p:nvSpPr>
          <p:cNvPr id="46097" name="Rectangle 17"/>
          <p:cNvSpPr>
            <a:spLocks noChangeArrowheads="1"/>
          </p:cNvSpPr>
          <p:nvPr/>
        </p:nvSpPr>
        <p:spPr bwMode="auto">
          <a:xfrm>
            <a:off x="1330325" y="5922963"/>
            <a:ext cx="6496050" cy="752475"/>
          </a:xfrm>
          <a:prstGeom prst="rect">
            <a:avLst/>
          </a:prstGeom>
          <a:noFill/>
          <a:ln w="9525">
            <a:noFill/>
            <a:miter lim="800000"/>
            <a:headEnd/>
            <a:tailEnd/>
          </a:ln>
        </p:spPr>
        <p:txBody>
          <a:bodyPr wrap="none" lIns="0" tIns="0" rIns="0" bIns="0">
            <a:spAutoFit/>
          </a:bodyPr>
          <a:lstStyle/>
          <a:p>
            <a:r>
              <a:rPr lang="en-US" sz="1400" dirty="0">
                <a:solidFill>
                  <a:srgbClr val="231F20"/>
                </a:solidFill>
                <a:latin typeface="Arial Black" charset="0"/>
              </a:rPr>
              <a:t>(b) In some types of cell motility, motor molecules attached to one</a:t>
            </a:r>
            <a:br>
              <a:rPr lang="en-US" sz="1400" dirty="0">
                <a:solidFill>
                  <a:srgbClr val="231F20"/>
                </a:solidFill>
                <a:latin typeface="Arial Black" charset="0"/>
              </a:rPr>
            </a:br>
            <a:r>
              <a:rPr lang="en-US" sz="1400" dirty="0">
                <a:solidFill>
                  <a:srgbClr val="231F20"/>
                </a:solidFill>
                <a:latin typeface="Arial Black" charset="0"/>
              </a:rPr>
              <a:t>element of the cytoskeleton can cause it to slide over another</a:t>
            </a:r>
            <a:r>
              <a:rPr lang="en-US" sz="1400" dirty="0">
                <a:latin typeface="Arial" charset="0"/>
              </a:rPr>
              <a:t/>
            </a:r>
            <a:br>
              <a:rPr lang="en-US" sz="1400" dirty="0">
                <a:latin typeface="Arial" charset="0"/>
              </a:rPr>
            </a:br>
            <a:r>
              <a:rPr lang="en-US" sz="1400" dirty="0">
                <a:solidFill>
                  <a:srgbClr val="231F20"/>
                </a:solidFill>
                <a:latin typeface="Arial Black" charset="0"/>
              </a:rPr>
              <a:t>element, as in muscle contraction and cilia movement.</a:t>
            </a:r>
            <a:endParaRPr lang="en-US" sz="1400" dirty="0">
              <a:latin typeface="Arial" charset="0"/>
            </a:endParaRPr>
          </a:p>
        </p:txBody>
      </p:sp>
      <p:sp>
        <p:nvSpPr>
          <p:cNvPr id="46098" name="Rectangle 18"/>
          <p:cNvSpPr>
            <a:spLocks noChangeArrowheads="1"/>
          </p:cNvSpPr>
          <p:nvPr/>
        </p:nvSpPr>
        <p:spPr bwMode="auto">
          <a:xfrm>
            <a:off x="1752600" y="1585913"/>
            <a:ext cx="488950" cy="274637"/>
          </a:xfrm>
          <a:prstGeom prst="rect">
            <a:avLst/>
          </a:prstGeom>
          <a:noFill/>
          <a:ln w="9525">
            <a:noFill/>
            <a:miter lim="800000"/>
            <a:headEnd/>
            <a:tailEnd/>
          </a:ln>
          <a:effectLst/>
        </p:spPr>
        <p:txBody>
          <a:bodyPr wrap="none">
            <a:spAutoFit/>
          </a:bodyPr>
          <a:lstStyle/>
          <a:p>
            <a:r>
              <a:rPr lang="en-US" sz="1200" b="1" dirty="0">
                <a:solidFill>
                  <a:srgbClr val="231F20"/>
                </a:solidFill>
                <a:latin typeface="Arial" charset="0"/>
              </a:rPr>
              <a:t>ATP</a:t>
            </a:r>
          </a:p>
        </p:txBody>
      </p:sp>
      <p:sp>
        <p:nvSpPr>
          <p:cNvPr id="46099" name="Rectangle 19"/>
          <p:cNvSpPr>
            <a:spLocks noChangeArrowheads="1"/>
          </p:cNvSpPr>
          <p:nvPr/>
        </p:nvSpPr>
        <p:spPr bwMode="auto">
          <a:xfrm>
            <a:off x="2665413" y="1008063"/>
            <a:ext cx="795337" cy="304800"/>
          </a:xfrm>
          <a:prstGeom prst="rect">
            <a:avLst/>
          </a:prstGeom>
          <a:noFill/>
          <a:ln w="9525">
            <a:noFill/>
            <a:miter lim="800000"/>
            <a:headEnd/>
            <a:tailEnd/>
          </a:ln>
          <a:effectLst/>
        </p:spPr>
        <p:txBody>
          <a:bodyPr wrap="none">
            <a:spAutoFit/>
          </a:bodyPr>
          <a:lstStyle/>
          <a:p>
            <a:r>
              <a:rPr lang="en-US" sz="1400" b="1" dirty="0">
                <a:solidFill>
                  <a:srgbClr val="231F20"/>
                </a:solidFill>
                <a:latin typeface="Arial" charset="0"/>
              </a:rPr>
              <a:t>Vesicle</a:t>
            </a:r>
          </a:p>
        </p:txBody>
      </p:sp>
      <p:sp>
        <p:nvSpPr>
          <p:cNvPr id="46100" name="Rectangle 20"/>
          <p:cNvSpPr>
            <a:spLocks noChangeArrowheads="1"/>
          </p:cNvSpPr>
          <p:nvPr/>
        </p:nvSpPr>
        <p:spPr bwMode="auto">
          <a:xfrm>
            <a:off x="1341438" y="3235325"/>
            <a:ext cx="4764087" cy="752475"/>
          </a:xfrm>
          <a:prstGeom prst="rect">
            <a:avLst/>
          </a:prstGeom>
          <a:noFill/>
          <a:ln w="9525">
            <a:noFill/>
            <a:miter lim="800000"/>
            <a:headEnd/>
            <a:tailEnd/>
          </a:ln>
        </p:spPr>
        <p:txBody>
          <a:bodyPr wrap="none" lIns="0" tIns="0" rIns="0" bIns="0">
            <a:spAutoFit/>
          </a:bodyPr>
          <a:lstStyle/>
          <a:p>
            <a:r>
              <a:rPr lang="en-US" sz="1400" dirty="0">
                <a:solidFill>
                  <a:srgbClr val="231F20"/>
                </a:solidFill>
                <a:latin typeface="Arial Black" charset="0"/>
              </a:rPr>
              <a:t>(a) Motor molecules can attach to receptors on</a:t>
            </a:r>
            <a:br>
              <a:rPr lang="en-US" sz="1400" dirty="0">
                <a:solidFill>
                  <a:srgbClr val="231F20"/>
                </a:solidFill>
                <a:latin typeface="Arial Black" charset="0"/>
              </a:rPr>
            </a:br>
            <a:r>
              <a:rPr lang="en-US" sz="1400" dirty="0">
                <a:solidFill>
                  <a:srgbClr val="231F20"/>
                </a:solidFill>
                <a:latin typeface="Arial Black" charset="0"/>
              </a:rPr>
              <a:t>vesicles or organelles, and “walk” the organelles</a:t>
            </a:r>
            <a:br>
              <a:rPr lang="en-US" sz="1400" dirty="0">
                <a:solidFill>
                  <a:srgbClr val="231F20"/>
                </a:solidFill>
                <a:latin typeface="Arial Black" charset="0"/>
              </a:rPr>
            </a:br>
            <a:r>
              <a:rPr lang="en-US" sz="1400" dirty="0">
                <a:solidFill>
                  <a:srgbClr val="231F20"/>
                </a:solidFill>
                <a:latin typeface="Arial Black" charset="0"/>
              </a:rPr>
              <a:t>along the microtubules of the cytoskeleton.</a:t>
            </a:r>
            <a:endParaRPr lang="en-US" sz="1400" dirty="0">
              <a:latin typeface="Arial" charset="0"/>
            </a:endParaRPr>
          </a:p>
        </p:txBody>
      </p:sp>
      <p:sp>
        <p:nvSpPr>
          <p:cNvPr id="46101" name="Rectangle 21"/>
          <p:cNvSpPr>
            <a:spLocks noChangeArrowheads="1"/>
          </p:cNvSpPr>
          <p:nvPr/>
        </p:nvSpPr>
        <p:spPr bwMode="auto">
          <a:xfrm>
            <a:off x="3805238" y="2071688"/>
            <a:ext cx="2609850" cy="212725"/>
          </a:xfrm>
          <a:prstGeom prst="rect">
            <a:avLst/>
          </a:prstGeom>
          <a:noFill/>
          <a:ln w="9525">
            <a:noFill/>
            <a:miter lim="800000"/>
            <a:headEnd/>
            <a:tailEnd/>
          </a:ln>
        </p:spPr>
        <p:txBody>
          <a:bodyPr wrap="none" lIns="0" tIns="0" rIns="0" bIns="0">
            <a:spAutoFit/>
          </a:bodyPr>
          <a:lstStyle/>
          <a:p>
            <a:r>
              <a:rPr lang="en-US" sz="1400" b="1" dirty="0">
                <a:solidFill>
                  <a:srgbClr val="231F20"/>
                </a:solidFill>
                <a:latin typeface="Arial" charset="0"/>
              </a:rPr>
              <a:t>Motor molecule (ATP powered)</a:t>
            </a:r>
            <a:endParaRPr lang="en-US" sz="1400" b="1" dirty="0">
              <a:latin typeface="Arial" charset="0"/>
            </a:endParaRPr>
          </a:p>
        </p:txBody>
      </p:sp>
      <p:sp>
        <p:nvSpPr>
          <p:cNvPr id="46102" name="Rectangle 22"/>
          <p:cNvSpPr>
            <a:spLocks noChangeArrowheads="1"/>
          </p:cNvSpPr>
          <p:nvPr/>
        </p:nvSpPr>
        <p:spPr bwMode="auto">
          <a:xfrm>
            <a:off x="1847850" y="2928938"/>
            <a:ext cx="2349500" cy="212725"/>
          </a:xfrm>
          <a:prstGeom prst="rect">
            <a:avLst/>
          </a:prstGeom>
          <a:noFill/>
          <a:ln w="9525">
            <a:noFill/>
            <a:miter lim="800000"/>
            <a:headEnd/>
            <a:tailEnd/>
          </a:ln>
        </p:spPr>
        <p:txBody>
          <a:bodyPr wrap="none" lIns="0" tIns="0" rIns="0" bIns="0">
            <a:spAutoFit/>
          </a:bodyPr>
          <a:lstStyle/>
          <a:p>
            <a:r>
              <a:rPr lang="en-US" sz="1400" b="1" dirty="0">
                <a:solidFill>
                  <a:srgbClr val="231F20"/>
                </a:solidFill>
                <a:latin typeface="Arial" charset="0"/>
              </a:rPr>
              <a:t>Microtubule of cytoskeleton</a:t>
            </a:r>
            <a:endParaRPr lang="en-US" sz="1400" b="1" dirty="0">
              <a:latin typeface="Arial" charset="0"/>
            </a:endParaRPr>
          </a:p>
        </p:txBody>
      </p:sp>
      <p:sp>
        <p:nvSpPr>
          <p:cNvPr id="46103" name="Rectangle 23"/>
          <p:cNvSpPr>
            <a:spLocks noChangeArrowheads="1"/>
          </p:cNvSpPr>
          <p:nvPr/>
        </p:nvSpPr>
        <p:spPr bwMode="auto">
          <a:xfrm>
            <a:off x="3805238" y="1716088"/>
            <a:ext cx="2424112" cy="212725"/>
          </a:xfrm>
          <a:prstGeom prst="rect">
            <a:avLst/>
          </a:prstGeom>
          <a:noFill/>
          <a:ln w="9525">
            <a:noFill/>
            <a:miter lim="800000"/>
            <a:headEnd/>
            <a:tailEnd/>
          </a:ln>
        </p:spPr>
        <p:txBody>
          <a:bodyPr wrap="none" lIns="0" tIns="0" rIns="0" bIns="0">
            <a:spAutoFit/>
          </a:bodyPr>
          <a:lstStyle/>
          <a:p>
            <a:r>
              <a:rPr lang="en-US" sz="1400" b="1" dirty="0">
                <a:solidFill>
                  <a:srgbClr val="231F20"/>
                </a:solidFill>
                <a:latin typeface="Arial" charset="0"/>
              </a:rPr>
              <a:t>Receptor for motor molecule</a:t>
            </a:r>
            <a:endParaRPr lang="en-US" sz="1400" b="1" dirty="0">
              <a:latin typeface="Arial" charset="0"/>
            </a:endParaRPr>
          </a:p>
        </p:txBody>
      </p:sp>
      <p:sp>
        <p:nvSpPr>
          <p:cNvPr id="46104" name="Line 24"/>
          <p:cNvSpPr>
            <a:spLocks noChangeShapeType="1"/>
          </p:cNvSpPr>
          <p:nvPr/>
        </p:nvSpPr>
        <p:spPr bwMode="auto">
          <a:xfrm flipV="1">
            <a:off x="2798763" y="2741613"/>
            <a:ext cx="1587" cy="215900"/>
          </a:xfrm>
          <a:prstGeom prst="line">
            <a:avLst/>
          </a:prstGeom>
          <a:noFill/>
          <a:ln w="12700">
            <a:solidFill>
              <a:srgbClr val="231F20"/>
            </a:solidFill>
            <a:round/>
            <a:headEnd/>
            <a:tailEnd/>
          </a:ln>
        </p:spPr>
        <p:txBody>
          <a:bodyPr/>
          <a:lstStyle/>
          <a:p>
            <a:endParaRPr lang="en-US" dirty="0"/>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3814" name="Picture 6" descr="06_25-DyneinWalking-U"/>
          <p:cNvPicPr>
            <a:picLocks noChangeAspect="1" noChangeArrowheads="1"/>
          </p:cNvPicPr>
          <p:nvPr/>
        </p:nvPicPr>
        <p:blipFill>
          <a:blip r:embed="rId3" cstate="print"/>
          <a:srcRect/>
          <a:stretch>
            <a:fillRect/>
          </a:stretch>
        </p:blipFill>
        <p:spPr bwMode="auto">
          <a:xfrm>
            <a:off x="2935288" y="136525"/>
            <a:ext cx="3273425" cy="6584950"/>
          </a:xfrm>
          <a:prstGeom prst="rect">
            <a:avLst/>
          </a:prstGeom>
          <a:noFill/>
        </p:spPr>
      </p:pic>
      <p:sp>
        <p:nvSpPr>
          <p:cNvPr id="503815" name="Oval 7"/>
          <p:cNvSpPr>
            <a:spLocks noChangeArrowheads="1"/>
          </p:cNvSpPr>
          <p:nvPr/>
        </p:nvSpPr>
        <p:spPr bwMode="auto">
          <a:xfrm>
            <a:off x="4110038" y="5367338"/>
            <a:ext cx="131762" cy="134937"/>
          </a:xfrm>
          <a:prstGeom prst="ellipse">
            <a:avLst/>
          </a:prstGeom>
          <a:solidFill>
            <a:srgbClr val="058EC5"/>
          </a:solidFill>
          <a:ln w="9525">
            <a:noFill/>
            <a:round/>
            <a:headEnd/>
            <a:tailEnd/>
          </a:ln>
          <a:effectLst/>
        </p:spPr>
        <p:txBody>
          <a:bodyPr wrap="none" anchor="ctr"/>
          <a:lstStyle/>
          <a:p>
            <a:endParaRPr lang="en-US" dirty="0"/>
          </a:p>
        </p:txBody>
      </p:sp>
      <p:sp>
        <p:nvSpPr>
          <p:cNvPr id="503816" name="Oval 8"/>
          <p:cNvSpPr>
            <a:spLocks noChangeArrowheads="1"/>
          </p:cNvSpPr>
          <p:nvPr/>
        </p:nvSpPr>
        <p:spPr bwMode="auto">
          <a:xfrm>
            <a:off x="4773613" y="5156200"/>
            <a:ext cx="131762" cy="134938"/>
          </a:xfrm>
          <a:prstGeom prst="ellipse">
            <a:avLst/>
          </a:prstGeom>
          <a:solidFill>
            <a:srgbClr val="058EC5"/>
          </a:solidFill>
          <a:ln w="9525">
            <a:noFill/>
            <a:round/>
            <a:headEnd/>
            <a:tailEnd/>
          </a:ln>
          <a:effectLst/>
        </p:spPr>
        <p:txBody>
          <a:bodyPr wrap="none" anchor="ctr"/>
          <a:lstStyle/>
          <a:p>
            <a:endParaRPr lang="en-US" dirty="0"/>
          </a:p>
        </p:txBody>
      </p:sp>
      <p:sp>
        <p:nvSpPr>
          <p:cNvPr id="503817" name="Oval 9"/>
          <p:cNvSpPr>
            <a:spLocks noChangeArrowheads="1"/>
          </p:cNvSpPr>
          <p:nvPr/>
        </p:nvSpPr>
        <p:spPr bwMode="auto">
          <a:xfrm>
            <a:off x="4033838" y="5156200"/>
            <a:ext cx="131762" cy="134938"/>
          </a:xfrm>
          <a:prstGeom prst="ellipse">
            <a:avLst/>
          </a:prstGeom>
          <a:solidFill>
            <a:srgbClr val="058EC5"/>
          </a:solidFill>
          <a:ln w="9525">
            <a:noFill/>
            <a:round/>
            <a:headEnd/>
            <a:tailEnd/>
          </a:ln>
          <a:effectLst/>
        </p:spPr>
        <p:txBody>
          <a:bodyPr wrap="none" anchor="ctr"/>
          <a:lstStyle/>
          <a:p>
            <a:endParaRPr lang="en-US" dirty="0"/>
          </a:p>
        </p:txBody>
      </p:sp>
      <p:sp>
        <p:nvSpPr>
          <p:cNvPr id="503818" name="Rectangle 10"/>
          <p:cNvSpPr>
            <a:spLocks noChangeArrowheads="1"/>
          </p:cNvSpPr>
          <p:nvPr/>
        </p:nvSpPr>
        <p:spPr bwMode="auto">
          <a:xfrm>
            <a:off x="152400" y="0"/>
            <a:ext cx="1981200" cy="304800"/>
          </a:xfrm>
          <a:prstGeom prst="rect">
            <a:avLst/>
          </a:prstGeom>
          <a:noFill/>
          <a:ln w="3175">
            <a:noFill/>
            <a:miter lim="800000"/>
            <a:headEnd/>
            <a:tailEnd/>
          </a:ln>
        </p:spPr>
        <p:txBody>
          <a:bodyPr/>
          <a:lstStyle/>
          <a:p>
            <a:pPr marL="450850" indent="-450850" algn="l" eaLnBrk="1" hangingPunct="1">
              <a:lnSpc>
                <a:spcPct val="90000"/>
              </a:lnSpc>
            </a:pPr>
            <a:r>
              <a:rPr kumimoji="0" lang="en-US" sz="1200" dirty="0">
                <a:cs typeface="Arial" charset="0"/>
              </a:rPr>
              <a:t>Fig. 6-25</a:t>
            </a:r>
            <a:endParaRPr kumimoji="0" lang="en-US" sz="1500" b="1" dirty="0">
              <a:solidFill>
                <a:schemeClr val="bg1"/>
              </a:solidFill>
              <a:cs typeface="Arial" charset="0"/>
            </a:endParaRPr>
          </a:p>
        </p:txBody>
      </p:sp>
      <p:sp>
        <p:nvSpPr>
          <p:cNvPr id="503819" name="Text Box 11"/>
          <p:cNvSpPr txBox="1">
            <a:spLocks noChangeArrowheads="1"/>
          </p:cNvSpPr>
          <p:nvPr/>
        </p:nvSpPr>
        <p:spPr bwMode="auto">
          <a:xfrm>
            <a:off x="3492500" y="209550"/>
            <a:ext cx="696913" cy="244475"/>
          </a:xfrm>
          <a:prstGeom prst="rect">
            <a:avLst/>
          </a:prstGeom>
          <a:noFill/>
          <a:ln w="9525">
            <a:noFill/>
            <a:miter lim="800000"/>
            <a:headEnd/>
            <a:tailEnd/>
          </a:ln>
          <a:effectLst/>
        </p:spPr>
        <p:txBody>
          <a:bodyPr lIns="0" tIns="0" rIns="0" bIns="0">
            <a:spAutoFit/>
          </a:bodyPr>
          <a:lstStyle/>
          <a:p>
            <a:pPr algn="l">
              <a:lnSpc>
                <a:spcPct val="90000"/>
              </a:lnSpc>
            </a:pPr>
            <a:r>
              <a:rPr kumimoji="0" lang="en-US" sz="900" b="1" dirty="0"/>
              <a:t>Microtubule</a:t>
            </a:r>
          </a:p>
          <a:p>
            <a:pPr algn="l">
              <a:lnSpc>
                <a:spcPct val="90000"/>
              </a:lnSpc>
            </a:pPr>
            <a:r>
              <a:rPr kumimoji="0" lang="en-US" sz="900" b="1" dirty="0"/>
              <a:t>doublets</a:t>
            </a:r>
            <a:endParaRPr kumimoji="0" lang="en-US" sz="900" b="1" dirty="0">
              <a:latin typeface="Times" pitchFamily="18" charset="0"/>
            </a:endParaRPr>
          </a:p>
        </p:txBody>
      </p:sp>
      <p:sp>
        <p:nvSpPr>
          <p:cNvPr id="503820" name="Text Box 12"/>
          <p:cNvSpPr txBox="1">
            <a:spLocks noChangeArrowheads="1"/>
          </p:cNvSpPr>
          <p:nvPr/>
        </p:nvSpPr>
        <p:spPr bwMode="auto">
          <a:xfrm>
            <a:off x="4160838" y="2119313"/>
            <a:ext cx="404812" cy="244475"/>
          </a:xfrm>
          <a:prstGeom prst="rect">
            <a:avLst/>
          </a:prstGeom>
          <a:noFill/>
          <a:ln w="9525">
            <a:noFill/>
            <a:miter lim="800000"/>
            <a:headEnd/>
            <a:tailEnd/>
          </a:ln>
          <a:effectLst/>
        </p:spPr>
        <p:txBody>
          <a:bodyPr lIns="0" tIns="0" rIns="0" bIns="0">
            <a:spAutoFit/>
          </a:bodyPr>
          <a:lstStyle/>
          <a:p>
            <a:pPr algn="l">
              <a:lnSpc>
                <a:spcPct val="90000"/>
              </a:lnSpc>
            </a:pPr>
            <a:r>
              <a:rPr kumimoji="0" lang="en-US" sz="900" b="1" dirty="0"/>
              <a:t>Dynein</a:t>
            </a:r>
          </a:p>
          <a:p>
            <a:pPr algn="l">
              <a:lnSpc>
                <a:spcPct val="90000"/>
              </a:lnSpc>
            </a:pPr>
            <a:r>
              <a:rPr kumimoji="0" lang="en-US" sz="900" b="1" dirty="0"/>
              <a:t>protein</a:t>
            </a:r>
            <a:endParaRPr kumimoji="0" lang="en-US" sz="900" b="1" dirty="0">
              <a:latin typeface="Times" pitchFamily="18" charset="0"/>
            </a:endParaRPr>
          </a:p>
        </p:txBody>
      </p:sp>
      <p:sp>
        <p:nvSpPr>
          <p:cNvPr id="503821" name="Text Box 13"/>
          <p:cNvSpPr txBox="1">
            <a:spLocks noChangeArrowheads="1"/>
          </p:cNvSpPr>
          <p:nvPr/>
        </p:nvSpPr>
        <p:spPr bwMode="auto">
          <a:xfrm>
            <a:off x="5757863" y="288925"/>
            <a:ext cx="239712" cy="122238"/>
          </a:xfrm>
          <a:prstGeom prst="rect">
            <a:avLst/>
          </a:prstGeom>
          <a:noFill/>
          <a:ln w="9525">
            <a:noFill/>
            <a:miter lim="800000"/>
            <a:headEnd/>
            <a:tailEnd/>
          </a:ln>
          <a:effectLst/>
        </p:spPr>
        <p:txBody>
          <a:bodyPr lIns="0" tIns="0" rIns="0" bIns="0">
            <a:spAutoFit/>
          </a:bodyPr>
          <a:lstStyle/>
          <a:p>
            <a:pPr algn="l">
              <a:lnSpc>
                <a:spcPct val="90000"/>
              </a:lnSpc>
            </a:pPr>
            <a:r>
              <a:rPr kumimoji="0" lang="en-US" sz="900" b="1" dirty="0"/>
              <a:t>ATP</a:t>
            </a:r>
            <a:endParaRPr kumimoji="0" lang="en-US" sz="900" b="1" dirty="0">
              <a:latin typeface="Times" pitchFamily="18" charset="0"/>
            </a:endParaRPr>
          </a:p>
        </p:txBody>
      </p:sp>
      <p:sp>
        <p:nvSpPr>
          <p:cNvPr id="503822" name="Text Box 14"/>
          <p:cNvSpPr txBox="1">
            <a:spLocks noChangeArrowheads="1"/>
          </p:cNvSpPr>
          <p:nvPr/>
        </p:nvSpPr>
        <p:spPr bwMode="auto">
          <a:xfrm>
            <a:off x="5881688" y="2652713"/>
            <a:ext cx="239712" cy="122237"/>
          </a:xfrm>
          <a:prstGeom prst="rect">
            <a:avLst/>
          </a:prstGeom>
          <a:noFill/>
          <a:ln w="9525">
            <a:noFill/>
            <a:miter lim="800000"/>
            <a:headEnd/>
            <a:tailEnd/>
          </a:ln>
          <a:effectLst/>
        </p:spPr>
        <p:txBody>
          <a:bodyPr lIns="0" tIns="0" rIns="0" bIns="0">
            <a:spAutoFit/>
          </a:bodyPr>
          <a:lstStyle/>
          <a:p>
            <a:pPr algn="l">
              <a:lnSpc>
                <a:spcPct val="90000"/>
              </a:lnSpc>
            </a:pPr>
            <a:r>
              <a:rPr kumimoji="0" lang="en-US" sz="900" b="1" dirty="0"/>
              <a:t>ATP</a:t>
            </a:r>
            <a:endParaRPr kumimoji="0" lang="en-US" sz="900" b="1" dirty="0">
              <a:latin typeface="Times" pitchFamily="18" charset="0"/>
            </a:endParaRPr>
          </a:p>
        </p:txBody>
      </p:sp>
      <p:sp>
        <p:nvSpPr>
          <p:cNvPr id="503823" name="Text Box 15"/>
          <p:cNvSpPr txBox="1">
            <a:spLocks noChangeArrowheads="1"/>
          </p:cNvSpPr>
          <p:nvPr/>
        </p:nvSpPr>
        <p:spPr bwMode="auto">
          <a:xfrm>
            <a:off x="2965450" y="2419350"/>
            <a:ext cx="2409825" cy="122238"/>
          </a:xfrm>
          <a:prstGeom prst="rect">
            <a:avLst/>
          </a:prstGeom>
          <a:noFill/>
          <a:ln w="9525">
            <a:noFill/>
            <a:miter lim="800000"/>
            <a:headEnd/>
            <a:tailEnd/>
          </a:ln>
          <a:effectLst/>
        </p:spPr>
        <p:txBody>
          <a:bodyPr lIns="0" tIns="0" rIns="0" bIns="0">
            <a:spAutoFit/>
          </a:bodyPr>
          <a:lstStyle/>
          <a:p>
            <a:pPr algn="l">
              <a:lnSpc>
                <a:spcPct val="90000"/>
              </a:lnSpc>
            </a:pPr>
            <a:r>
              <a:rPr kumimoji="0" lang="en-US" sz="900" b="1" dirty="0"/>
              <a:t>(a) Effect of unrestrained dynein movement</a:t>
            </a:r>
            <a:endParaRPr kumimoji="0" lang="en-US" sz="900" b="1" dirty="0">
              <a:latin typeface="Times" pitchFamily="18" charset="0"/>
            </a:endParaRPr>
          </a:p>
        </p:txBody>
      </p:sp>
      <p:sp>
        <p:nvSpPr>
          <p:cNvPr id="503824" name="Line 16"/>
          <p:cNvSpPr>
            <a:spLocks noChangeShapeType="1"/>
          </p:cNvSpPr>
          <p:nvPr/>
        </p:nvSpPr>
        <p:spPr bwMode="auto">
          <a:xfrm flipV="1">
            <a:off x="3552825" y="447675"/>
            <a:ext cx="184150" cy="107950"/>
          </a:xfrm>
          <a:prstGeom prst="line">
            <a:avLst/>
          </a:prstGeom>
          <a:noFill/>
          <a:ln w="12700">
            <a:solidFill>
              <a:schemeClr val="tx1"/>
            </a:solidFill>
            <a:round/>
            <a:headEnd/>
            <a:tailEnd/>
          </a:ln>
          <a:effectLst/>
        </p:spPr>
        <p:txBody>
          <a:bodyPr wrap="none" anchor="ctr"/>
          <a:lstStyle/>
          <a:p>
            <a:endParaRPr lang="en-US" dirty="0"/>
          </a:p>
        </p:txBody>
      </p:sp>
      <p:sp>
        <p:nvSpPr>
          <p:cNvPr id="503825" name="Line 17"/>
          <p:cNvSpPr>
            <a:spLocks noChangeShapeType="1"/>
          </p:cNvSpPr>
          <p:nvPr/>
        </p:nvSpPr>
        <p:spPr bwMode="auto">
          <a:xfrm>
            <a:off x="3727450" y="444500"/>
            <a:ext cx="184150" cy="111125"/>
          </a:xfrm>
          <a:prstGeom prst="line">
            <a:avLst/>
          </a:prstGeom>
          <a:noFill/>
          <a:ln w="12700">
            <a:solidFill>
              <a:schemeClr val="tx1"/>
            </a:solidFill>
            <a:round/>
            <a:headEnd/>
            <a:tailEnd/>
          </a:ln>
          <a:effectLst/>
        </p:spPr>
        <p:txBody>
          <a:bodyPr wrap="none" anchor="ctr"/>
          <a:lstStyle/>
          <a:p>
            <a:endParaRPr lang="en-US" dirty="0"/>
          </a:p>
        </p:txBody>
      </p:sp>
      <p:sp>
        <p:nvSpPr>
          <p:cNvPr id="503826" name="AutoShape 18"/>
          <p:cNvSpPr>
            <a:spLocks/>
          </p:cNvSpPr>
          <p:nvPr/>
        </p:nvSpPr>
        <p:spPr bwMode="auto">
          <a:xfrm rot="5400000">
            <a:off x="3509963" y="465138"/>
            <a:ext cx="95250" cy="260350"/>
          </a:xfrm>
          <a:prstGeom prst="leftBrace">
            <a:avLst>
              <a:gd name="adj1" fmla="val 22778"/>
              <a:gd name="adj2" fmla="val 50000"/>
            </a:avLst>
          </a:prstGeom>
          <a:noFill/>
          <a:ln w="12700">
            <a:solidFill>
              <a:schemeClr val="tx1"/>
            </a:solidFill>
            <a:round/>
            <a:headEnd/>
            <a:tailEnd/>
          </a:ln>
          <a:effectLst/>
        </p:spPr>
        <p:txBody>
          <a:bodyPr wrap="none" anchor="ctr"/>
          <a:lstStyle/>
          <a:p>
            <a:endParaRPr lang="en-US" dirty="0"/>
          </a:p>
        </p:txBody>
      </p:sp>
      <p:sp>
        <p:nvSpPr>
          <p:cNvPr id="503827" name="AutoShape 19"/>
          <p:cNvSpPr>
            <a:spLocks/>
          </p:cNvSpPr>
          <p:nvPr/>
        </p:nvSpPr>
        <p:spPr bwMode="auto">
          <a:xfrm rot="5400000">
            <a:off x="3857625" y="466726"/>
            <a:ext cx="98425" cy="260350"/>
          </a:xfrm>
          <a:prstGeom prst="leftBrace">
            <a:avLst>
              <a:gd name="adj1" fmla="val 22043"/>
              <a:gd name="adj2" fmla="val 50000"/>
            </a:avLst>
          </a:prstGeom>
          <a:noFill/>
          <a:ln w="12700">
            <a:solidFill>
              <a:schemeClr val="tx1"/>
            </a:solidFill>
            <a:round/>
            <a:headEnd/>
            <a:tailEnd/>
          </a:ln>
          <a:effectLst/>
        </p:spPr>
        <p:txBody>
          <a:bodyPr wrap="none" anchor="ctr"/>
          <a:lstStyle/>
          <a:p>
            <a:endParaRPr lang="en-US" dirty="0"/>
          </a:p>
        </p:txBody>
      </p:sp>
      <p:sp>
        <p:nvSpPr>
          <p:cNvPr id="503828" name="Line 20"/>
          <p:cNvSpPr>
            <a:spLocks noChangeShapeType="1"/>
          </p:cNvSpPr>
          <p:nvPr/>
        </p:nvSpPr>
        <p:spPr bwMode="auto">
          <a:xfrm>
            <a:off x="3746500" y="2178050"/>
            <a:ext cx="390525" cy="0"/>
          </a:xfrm>
          <a:prstGeom prst="line">
            <a:avLst/>
          </a:prstGeom>
          <a:noFill/>
          <a:ln w="12700">
            <a:solidFill>
              <a:schemeClr val="tx1"/>
            </a:solidFill>
            <a:round/>
            <a:headEnd/>
            <a:tailEnd/>
          </a:ln>
          <a:effectLst/>
        </p:spPr>
        <p:txBody>
          <a:bodyPr wrap="none" anchor="ctr"/>
          <a:lstStyle/>
          <a:p>
            <a:endParaRPr lang="en-US" dirty="0"/>
          </a:p>
        </p:txBody>
      </p:sp>
      <p:sp>
        <p:nvSpPr>
          <p:cNvPr id="503829" name="Text Box 21"/>
          <p:cNvSpPr txBox="1">
            <a:spLocks noChangeArrowheads="1"/>
          </p:cNvSpPr>
          <p:nvPr/>
        </p:nvSpPr>
        <p:spPr bwMode="auto">
          <a:xfrm>
            <a:off x="2990850" y="2730500"/>
            <a:ext cx="1212850" cy="244475"/>
          </a:xfrm>
          <a:prstGeom prst="rect">
            <a:avLst/>
          </a:prstGeom>
          <a:noFill/>
          <a:ln w="9525">
            <a:noFill/>
            <a:miter lim="800000"/>
            <a:headEnd/>
            <a:tailEnd/>
          </a:ln>
          <a:effectLst/>
        </p:spPr>
        <p:txBody>
          <a:bodyPr lIns="0" tIns="0" rIns="0" bIns="0">
            <a:spAutoFit/>
          </a:bodyPr>
          <a:lstStyle/>
          <a:p>
            <a:pPr algn="l">
              <a:lnSpc>
                <a:spcPct val="90000"/>
              </a:lnSpc>
            </a:pPr>
            <a:r>
              <a:rPr kumimoji="0" lang="en-US" sz="900" b="1" dirty="0"/>
              <a:t>Cross-linking proteins</a:t>
            </a:r>
          </a:p>
          <a:p>
            <a:pPr algn="l">
              <a:lnSpc>
                <a:spcPct val="90000"/>
              </a:lnSpc>
            </a:pPr>
            <a:r>
              <a:rPr kumimoji="0" lang="en-US" sz="900" b="1" dirty="0"/>
              <a:t>inside outer doublets</a:t>
            </a:r>
            <a:endParaRPr kumimoji="0" lang="en-US" sz="900" b="1" dirty="0">
              <a:latin typeface="Times" pitchFamily="18" charset="0"/>
            </a:endParaRPr>
          </a:p>
        </p:txBody>
      </p:sp>
      <p:sp>
        <p:nvSpPr>
          <p:cNvPr id="503830" name="Line 22"/>
          <p:cNvSpPr>
            <a:spLocks noChangeShapeType="1"/>
          </p:cNvSpPr>
          <p:nvPr/>
        </p:nvSpPr>
        <p:spPr bwMode="auto">
          <a:xfrm>
            <a:off x="3155950" y="2974975"/>
            <a:ext cx="555625" cy="581025"/>
          </a:xfrm>
          <a:prstGeom prst="line">
            <a:avLst/>
          </a:prstGeom>
          <a:noFill/>
          <a:ln w="12700">
            <a:solidFill>
              <a:schemeClr val="tx1"/>
            </a:solidFill>
            <a:round/>
            <a:headEnd/>
            <a:tailEnd/>
          </a:ln>
          <a:effectLst/>
        </p:spPr>
        <p:txBody>
          <a:bodyPr wrap="none" anchor="ctr"/>
          <a:lstStyle/>
          <a:p>
            <a:endParaRPr lang="en-US" dirty="0"/>
          </a:p>
        </p:txBody>
      </p:sp>
      <p:sp>
        <p:nvSpPr>
          <p:cNvPr id="503831" name="Text Box 23"/>
          <p:cNvSpPr txBox="1">
            <a:spLocks noChangeArrowheads="1"/>
          </p:cNvSpPr>
          <p:nvPr/>
        </p:nvSpPr>
        <p:spPr bwMode="auto">
          <a:xfrm>
            <a:off x="4159250" y="4222750"/>
            <a:ext cx="609600" cy="244475"/>
          </a:xfrm>
          <a:prstGeom prst="rect">
            <a:avLst/>
          </a:prstGeom>
          <a:noFill/>
          <a:ln w="9525">
            <a:noFill/>
            <a:miter lim="800000"/>
            <a:headEnd/>
            <a:tailEnd/>
          </a:ln>
          <a:effectLst/>
        </p:spPr>
        <p:txBody>
          <a:bodyPr lIns="0" tIns="0" rIns="0" bIns="0">
            <a:spAutoFit/>
          </a:bodyPr>
          <a:lstStyle/>
          <a:p>
            <a:pPr algn="l">
              <a:lnSpc>
                <a:spcPct val="90000"/>
              </a:lnSpc>
            </a:pPr>
            <a:r>
              <a:rPr kumimoji="0" lang="en-US" sz="900" b="1" dirty="0"/>
              <a:t>Anchorage</a:t>
            </a:r>
          </a:p>
          <a:p>
            <a:pPr algn="l">
              <a:lnSpc>
                <a:spcPct val="90000"/>
              </a:lnSpc>
            </a:pPr>
            <a:r>
              <a:rPr kumimoji="0" lang="en-US" sz="900" b="1" dirty="0"/>
              <a:t>in cell</a:t>
            </a:r>
            <a:endParaRPr kumimoji="0" lang="en-US" sz="900" b="1" dirty="0">
              <a:latin typeface="Times" pitchFamily="18" charset="0"/>
            </a:endParaRPr>
          </a:p>
        </p:txBody>
      </p:sp>
      <p:sp>
        <p:nvSpPr>
          <p:cNvPr id="503832" name="Line 24"/>
          <p:cNvSpPr>
            <a:spLocks noChangeShapeType="1"/>
          </p:cNvSpPr>
          <p:nvPr/>
        </p:nvSpPr>
        <p:spPr bwMode="auto">
          <a:xfrm flipV="1">
            <a:off x="4089400" y="4467225"/>
            <a:ext cx="307975" cy="196850"/>
          </a:xfrm>
          <a:prstGeom prst="line">
            <a:avLst/>
          </a:prstGeom>
          <a:noFill/>
          <a:ln w="12700">
            <a:solidFill>
              <a:schemeClr val="tx1"/>
            </a:solidFill>
            <a:round/>
            <a:headEnd/>
            <a:tailEnd/>
          </a:ln>
          <a:effectLst/>
        </p:spPr>
        <p:txBody>
          <a:bodyPr wrap="none" anchor="ctr"/>
          <a:lstStyle/>
          <a:p>
            <a:endParaRPr lang="en-US" dirty="0"/>
          </a:p>
        </p:txBody>
      </p:sp>
      <p:sp>
        <p:nvSpPr>
          <p:cNvPr id="503833" name="Text Box 25"/>
          <p:cNvSpPr txBox="1">
            <a:spLocks noChangeArrowheads="1"/>
          </p:cNvSpPr>
          <p:nvPr/>
        </p:nvSpPr>
        <p:spPr bwMode="auto">
          <a:xfrm>
            <a:off x="2962275" y="4873625"/>
            <a:ext cx="1879600" cy="122238"/>
          </a:xfrm>
          <a:prstGeom prst="rect">
            <a:avLst/>
          </a:prstGeom>
          <a:noFill/>
          <a:ln w="9525">
            <a:noFill/>
            <a:miter lim="800000"/>
            <a:headEnd/>
            <a:tailEnd/>
          </a:ln>
          <a:effectLst/>
        </p:spPr>
        <p:txBody>
          <a:bodyPr lIns="0" tIns="0" rIns="0" bIns="0">
            <a:spAutoFit/>
          </a:bodyPr>
          <a:lstStyle/>
          <a:p>
            <a:pPr algn="l">
              <a:lnSpc>
                <a:spcPct val="90000"/>
              </a:lnSpc>
            </a:pPr>
            <a:r>
              <a:rPr kumimoji="0" lang="en-US" sz="900" b="1" dirty="0"/>
              <a:t>(b) Effect of cross-linking proteins</a:t>
            </a:r>
            <a:endParaRPr kumimoji="0" lang="en-US" sz="900" b="1" dirty="0">
              <a:latin typeface="Times" pitchFamily="18" charset="0"/>
            </a:endParaRPr>
          </a:p>
        </p:txBody>
      </p:sp>
      <p:sp>
        <p:nvSpPr>
          <p:cNvPr id="503834" name="Text Box 26"/>
          <p:cNvSpPr txBox="1">
            <a:spLocks noChangeArrowheads="1"/>
          </p:cNvSpPr>
          <p:nvPr/>
        </p:nvSpPr>
        <p:spPr bwMode="auto">
          <a:xfrm>
            <a:off x="4067175" y="5170488"/>
            <a:ext cx="42863" cy="109537"/>
          </a:xfrm>
          <a:prstGeom prst="rect">
            <a:avLst/>
          </a:prstGeom>
          <a:noFill/>
          <a:ln w="9525">
            <a:noFill/>
            <a:miter lim="800000"/>
            <a:headEnd/>
            <a:tailEnd/>
          </a:ln>
          <a:effectLst/>
        </p:spPr>
        <p:txBody>
          <a:bodyPr lIns="0" tIns="0" rIns="0" bIns="0">
            <a:spAutoFit/>
          </a:bodyPr>
          <a:lstStyle/>
          <a:p>
            <a:pPr algn="l">
              <a:lnSpc>
                <a:spcPct val="90000"/>
              </a:lnSpc>
            </a:pPr>
            <a:r>
              <a:rPr kumimoji="0" lang="en-US" sz="800" b="1" dirty="0">
                <a:solidFill>
                  <a:schemeClr val="bg1"/>
                </a:solidFill>
              </a:rPr>
              <a:t>1</a:t>
            </a:r>
            <a:endParaRPr kumimoji="0" lang="en-US" sz="800" b="1" dirty="0">
              <a:solidFill>
                <a:schemeClr val="bg1"/>
              </a:solidFill>
              <a:latin typeface="Times" pitchFamily="18" charset="0"/>
            </a:endParaRPr>
          </a:p>
        </p:txBody>
      </p:sp>
      <p:sp>
        <p:nvSpPr>
          <p:cNvPr id="503835" name="Text Box 27"/>
          <p:cNvSpPr txBox="1">
            <a:spLocks noChangeArrowheads="1"/>
          </p:cNvSpPr>
          <p:nvPr/>
        </p:nvSpPr>
        <p:spPr bwMode="auto">
          <a:xfrm>
            <a:off x="4816475" y="5173663"/>
            <a:ext cx="42863" cy="109537"/>
          </a:xfrm>
          <a:prstGeom prst="rect">
            <a:avLst/>
          </a:prstGeom>
          <a:noFill/>
          <a:ln w="9525">
            <a:noFill/>
            <a:miter lim="800000"/>
            <a:headEnd/>
            <a:tailEnd/>
          </a:ln>
          <a:effectLst/>
        </p:spPr>
        <p:txBody>
          <a:bodyPr lIns="0" tIns="0" rIns="0" bIns="0">
            <a:spAutoFit/>
          </a:bodyPr>
          <a:lstStyle/>
          <a:p>
            <a:pPr algn="l">
              <a:lnSpc>
                <a:spcPct val="90000"/>
              </a:lnSpc>
            </a:pPr>
            <a:r>
              <a:rPr kumimoji="0" lang="en-US" sz="800" b="1" dirty="0">
                <a:solidFill>
                  <a:schemeClr val="bg1"/>
                </a:solidFill>
              </a:rPr>
              <a:t>3</a:t>
            </a:r>
            <a:endParaRPr kumimoji="0" lang="en-US" sz="800" b="1" dirty="0">
              <a:solidFill>
                <a:schemeClr val="bg1"/>
              </a:solidFill>
              <a:latin typeface="Times" pitchFamily="18" charset="0"/>
            </a:endParaRPr>
          </a:p>
        </p:txBody>
      </p:sp>
      <p:sp>
        <p:nvSpPr>
          <p:cNvPr id="503836" name="Text Box 28"/>
          <p:cNvSpPr txBox="1">
            <a:spLocks noChangeArrowheads="1"/>
          </p:cNvSpPr>
          <p:nvPr/>
        </p:nvSpPr>
        <p:spPr bwMode="auto">
          <a:xfrm>
            <a:off x="4148138" y="5387975"/>
            <a:ext cx="42862" cy="109538"/>
          </a:xfrm>
          <a:prstGeom prst="rect">
            <a:avLst/>
          </a:prstGeom>
          <a:noFill/>
          <a:ln w="9525">
            <a:noFill/>
            <a:miter lim="800000"/>
            <a:headEnd/>
            <a:tailEnd/>
          </a:ln>
          <a:effectLst/>
        </p:spPr>
        <p:txBody>
          <a:bodyPr lIns="0" tIns="0" rIns="0" bIns="0">
            <a:spAutoFit/>
          </a:bodyPr>
          <a:lstStyle/>
          <a:p>
            <a:pPr algn="l">
              <a:lnSpc>
                <a:spcPct val="90000"/>
              </a:lnSpc>
            </a:pPr>
            <a:r>
              <a:rPr kumimoji="0" lang="en-US" sz="800" b="1" dirty="0">
                <a:solidFill>
                  <a:schemeClr val="bg1"/>
                </a:solidFill>
              </a:rPr>
              <a:t>2</a:t>
            </a:r>
            <a:endParaRPr kumimoji="0" lang="en-US" sz="800" b="1" dirty="0">
              <a:solidFill>
                <a:schemeClr val="bg1"/>
              </a:solidFill>
              <a:latin typeface="Times" pitchFamily="18" charset="0"/>
            </a:endParaRPr>
          </a:p>
        </p:txBody>
      </p:sp>
      <p:sp>
        <p:nvSpPr>
          <p:cNvPr id="503837" name="Text Box 29"/>
          <p:cNvSpPr txBox="1">
            <a:spLocks noChangeArrowheads="1"/>
          </p:cNvSpPr>
          <p:nvPr/>
        </p:nvSpPr>
        <p:spPr bwMode="auto">
          <a:xfrm>
            <a:off x="2955925" y="6416675"/>
            <a:ext cx="1092200" cy="122238"/>
          </a:xfrm>
          <a:prstGeom prst="rect">
            <a:avLst/>
          </a:prstGeom>
          <a:noFill/>
          <a:ln w="9525">
            <a:noFill/>
            <a:miter lim="800000"/>
            <a:headEnd/>
            <a:tailEnd/>
          </a:ln>
          <a:effectLst/>
        </p:spPr>
        <p:txBody>
          <a:bodyPr lIns="0" tIns="0" rIns="0" bIns="0">
            <a:spAutoFit/>
          </a:bodyPr>
          <a:lstStyle/>
          <a:p>
            <a:pPr algn="l">
              <a:lnSpc>
                <a:spcPct val="90000"/>
              </a:lnSpc>
            </a:pPr>
            <a:r>
              <a:rPr kumimoji="0" lang="en-US" sz="900" b="1" dirty="0"/>
              <a:t>(c) Wavelike motion</a:t>
            </a:r>
            <a:endParaRPr kumimoji="0" lang="en-US" sz="900" b="1" dirty="0">
              <a:latin typeface="Times" pitchFamily="18" charset="0"/>
            </a:endParaRPr>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9525" name="Picture 5" descr="06_25aDyneinWalking-U"/>
          <p:cNvPicPr>
            <a:picLocks noChangeAspect="1" noChangeArrowheads="1"/>
          </p:cNvPicPr>
          <p:nvPr/>
        </p:nvPicPr>
        <p:blipFill>
          <a:blip r:embed="rId3" cstate="print"/>
          <a:srcRect/>
          <a:stretch>
            <a:fillRect/>
          </a:stretch>
        </p:blipFill>
        <p:spPr bwMode="auto">
          <a:xfrm>
            <a:off x="434975" y="139700"/>
            <a:ext cx="8274050" cy="6578600"/>
          </a:xfrm>
          <a:prstGeom prst="rect">
            <a:avLst/>
          </a:prstGeom>
          <a:noFill/>
        </p:spPr>
      </p:pic>
      <p:sp>
        <p:nvSpPr>
          <p:cNvPr id="619526" name="Rectangle 6"/>
          <p:cNvSpPr>
            <a:spLocks noChangeArrowheads="1"/>
          </p:cNvSpPr>
          <p:nvPr/>
        </p:nvSpPr>
        <p:spPr bwMode="auto">
          <a:xfrm>
            <a:off x="152400" y="0"/>
            <a:ext cx="1981200" cy="304800"/>
          </a:xfrm>
          <a:prstGeom prst="rect">
            <a:avLst/>
          </a:prstGeom>
          <a:noFill/>
          <a:ln w="3175">
            <a:noFill/>
            <a:miter lim="800000"/>
            <a:headEnd/>
            <a:tailEnd/>
          </a:ln>
        </p:spPr>
        <p:txBody>
          <a:bodyPr/>
          <a:lstStyle/>
          <a:p>
            <a:pPr marL="450850" indent="-450850" algn="l" eaLnBrk="1" hangingPunct="1">
              <a:lnSpc>
                <a:spcPct val="90000"/>
              </a:lnSpc>
            </a:pPr>
            <a:r>
              <a:rPr kumimoji="0" lang="en-US" sz="1200" dirty="0">
                <a:cs typeface="Arial" charset="0"/>
              </a:rPr>
              <a:t>Fig. 6-25a</a:t>
            </a:r>
            <a:endParaRPr kumimoji="0" lang="en-US" sz="1500" b="1" dirty="0">
              <a:solidFill>
                <a:schemeClr val="bg1"/>
              </a:solidFill>
              <a:cs typeface="Arial" charset="0"/>
            </a:endParaRPr>
          </a:p>
        </p:txBody>
      </p:sp>
      <p:sp>
        <p:nvSpPr>
          <p:cNvPr id="619527" name="Text Box 7"/>
          <p:cNvSpPr txBox="1">
            <a:spLocks noChangeArrowheads="1"/>
          </p:cNvSpPr>
          <p:nvPr/>
        </p:nvSpPr>
        <p:spPr bwMode="auto">
          <a:xfrm>
            <a:off x="1862138" y="276225"/>
            <a:ext cx="1795462" cy="657225"/>
          </a:xfrm>
          <a:prstGeom prst="rect">
            <a:avLst/>
          </a:prstGeom>
          <a:noFill/>
          <a:ln w="9525">
            <a:noFill/>
            <a:miter lim="800000"/>
            <a:headEnd/>
            <a:tailEnd/>
          </a:ln>
          <a:effectLst/>
        </p:spPr>
        <p:txBody>
          <a:bodyPr lIns="0" tIns="0" rIns="0" bIns="0">
            <a:spAutoFit/>
          </a:bodyPr>
          <a:lstStyle/>
          <a:p>
            <a:pPr algn="l">
              <a:lnSpc>
                <a:spcPct val="90000"/>
              </a:lnSpc>
            </a:pPr>
            <a:r>
              <a:rPr kumimoji="0" lang="en-US" b="1" dirty="0"/>
              <a:t>Microtubule doublets</a:t>
            </a:r>
            <a:endParaRPr kumimoji="0" lang="en-US" b="1" dirty="0">
              <a:latin typeface="Times" pitchFamily="18" charset="0"/>
            </a:endParaRPr>
          </a:p>
        </p:txBody>
      </p:sp>
      <p:sp>
        <p:nvSpPr>
          <p:cNvPr id="619528" name="Text Box 8"/>
          <p:cNvSpPr txBox="1">
            <a:spLocks noChangeArrowheads="1"/>
          </p:cNvSpPr>
          <p:nvPr/>
        </p:nvSpPr>
        <p:spPr bwMode="auto">
          <a:xfrm>
            <a:off x="3649663" y="5373688"/>
            <a:ext cx="1138237" cy="657225"/>
          </a:xfrm>
          <a:prstGeom prst="rect">
            <a:avLst/>
          </a:prstGeom>
          <a:noFill/>
          <a:ln w="9525">
            <a:noFill/>
            <a:miter lim="800000"/>
            <a:headEnd/>
            <a:tailEnd/>
          </a:ln>
          <a:effectLst/>
        </p:spPr>
        <p:txBody>
          <a:bodyPr lIns="0" tIns="0" rIns="0" bIns="0">
            <a:spAutoFit/>
          </a:bodyPr>
          <a:lstStyle/>
          <a:p>
            <a:pPr algn="l">
              <a:lnSpc>
                <a:spcPct val="90000"/>
              </a:lnSpc>
            </a:pPr>
            <a:r>
              <a:rPr kumimoji="0" lang="en-US" b="1" dirty="0"/>
              <a:t>Dynein protein</a:t>
            </a:r>
            <a:endParaRPr kumimoji="0" lang="en-US" b="1" dirty="0">
              <a:latin typeface="Times" pitchFamily="18" charset="0"/>
            </a:endParaRPr>
          </a:p>
        </p:txBody>
      </p:sp>
      <p:sp>
        <p:nvSpPr>
          <p:cNvPr id="619529" name="Line 9"/>
          <p:cNvSpPr>
            <a:spLocks noChangeShapeType="1"/>
          </p:cNvSpPr>
          <p:nvPr/>
        </p:nvSpPr>
        <p:spPr bwMode="auto">
          <a:xfrm flipH="1">
            <a:off x="2530475" y="5518150"/>
            <a:ext cx="1060450" cy="0"/>
          </a:xfrm>
          <a:prstGeom prst="line">
            <a:avLst/>
          </a:prstGeom>
          <a:noFill/>
          <a:ln w="25400">
            <a:solidFill>
              <a:schemeClr val="tx1"/>
            </a:solidFill>
            <a:round/>
            <a:headEnd/>
            <a:tailEnd/>
          </a:ln>
          <a:effectLst/>
        </p:spPr>
        <p:txBody>
          <a:bodyPr wrap="none" anchor="ctr"/>
          <a:lstStyle/>
          <a:p>
            <a:endParaRPr lang="en-US" dirty="0"/>
          </a:p>
        </p:txBody>
      </p:sp>
      <p:sp>
        <p:nvSpPr>
          <p:cNvPr id="619530" name="Text Box 10"/>
          <p:cNvSpPr txBox="1">
            <a:spLocks noChangeArrowheads="1"/>
          </p:cNvSpPr>
          <p:nvPr/>
        </p:nvSpPr>
        <p:spPr bwMode="auto">
          <a:xfrm>
            <a:off x="460375" y="6183313"/>
            <a:ext cx="6359525" cy="328612"/>
          </a:xfrm>
          <a:prstGeom prst="rect">
            <a:avLst/>
          </a:prstGeom>
          <a:noFill/>
          <a:ln w="9525">
            <a:noFill/>
            <a:miter lim="800000"/>
            <a:headEnd/>
            <a:tailEnd/>
          </a:ln>
          <a:effectLst/>
        </p:spPr>
        <p:txBody>
          <a:bodyPr lIns="0" tIns="0" rIns="0" bIns="0">
            <a:spAutoFit/>
          </a:bodyPr>
          <a:lstStyle/>
          <a:p>
            <a:pPr algn="l">
              <a:lnSpc>
                <a:spcPct val="90000"/>
              </a:lnSpc>
            </a:pPr>
            <a:r>
              <a:rPr kumimoji="0" lang="en-US" b="1" dirty="0"/>
              <a:t>(a) Effect of unrestrained dynein movement</a:t>
            </a:r>
            <a:endParaRPr kumimoji="0" lang="en-US" b="1" dirty="0">
              <a:latin typeface="Times" pitchFamily="18" charset="0"/>
            </a:endParaRPr>
          </a:p>
        </p:txBody>
      </p:sp>
      <p:sp>
        <p:nvSpPr>
          <p:cNvPr id="619531" name="Text Box 11"/>
          <p:cNvSpPr txBox="1">
            <a:spLocks noChangeArrowheads="1"/>
          </p:cNvSpPr>
          <p:nvPr/>
        </p:nvSpPr>
        <p:spPr bwMode="auto">
          <a:xfrm>
            <a:off x="7788275" y="495300"/>
            <a:ext cx="796925" cy="328613"/>
          </a:xfrm>
          <a:prstGeom prst="rect">
            <a:avLst/>
          </a:prstGeom>
          <a:noFill/>
          <a:ln w="9525">
            <a:noFill/>
            <a:miter lim="800000"/>
            <a:headEnd/>
            <a:tailEnd/>
          </a:ln>
          <a:effectLst/>
        </p:spPr>
        <p:txBody>
          <a:bodyPr lIns="0" tIns="0" rIns="0" bIns="0">
            <a:spAutoFit/>
          </a:bodyPr>
          <a:lstStyle/>
          <a:p>
            <a:pPr algn="ctr">
              <a:lnSpc>
                <a:spcPct val="90000"/>
              </a:lnSpc>
            </a:pPr>
            <a:r>
              <a:rPr kumimoji="0" lang="en-US" b="1" dirty="0"/>
              <a:t>ATP</a:t>
            </a:r>
            <a:endParaRPr kumimoji="0" lang="en-US" b="1" dirty="0">
              <a:latin typeface="Times" pitchFamily="18" charset="0"/>
            </a:endParaRPr>
          </a:p>
        </p:txBody>
      </p:sp>
      <p:sp>
        <p:nvSpPr>
          <p:cNvPr id="619532" name="AutoShape 12"/>
          <p:cNvSpPr>
            <a:spLocks/>
          </p:cNvSpPr>
          <p:nvPr/>
        </p:nvSpPr>
        <p:spPr bwMode="auto">
          <a:xfrm rot="-5349103">
            <a:off x="1909762" y="954088"/>
            <a:ext cx="244475" cy="717550"/>
          </a:xfrm>
          <a:prstGeom prst="rightBrace">
            <a:avLst>
              <a:gd name="adj1" fmla="val 34990"/>
              <a:gd name="adj2" fmla="val 49338"/>
            </a:avLst>
          </a:prstGeom>
          <a:noFill/>
          <a:ln w="25400">
            <a:solidFill>
              <a:schemeClr val="tx1"/>
            </a:solidFill>
            <a:round/>
            <a:headEnd/>
            <a:tailEnd/>
          </a:ln>
          <a:effectLst/>
        </p:spPr>
        <p:txBody>
          <a:bodyPr wrap="none" anchor="ctr"/>
          <a:lstStyle/>
          <a:p>
            <a:endParaRPr lang="en-US" dirty="0"/>
          </a:p>
        </p:txBody>
      </p:sp>
      <p:sp>
        <p:nvSpPr>
          <p:cNvPr id="619533" name="AutoShape 13"/>
          <p:cNvSpPr>
            <a:spLocks/>
          </p:cNvSpPr>
          <p:nvPr/>
        </p:nvSpPr>
        <p:spPr bwMode="auto">
          <a:xfrm rot="-5349103">
            <a:off x="2843212" y="960438"/>
            <a:ext cx="244475" cy="717550"/>
          </a:xfrm>
          <a:prstGeom prst="rightBrace">
            <a:avLst>
              <a:gd name="adj1" fmla="val 34990"/>
              <a:gd name="adj2" fmla="val 49338"/>
            </a:avLst>
          </a:prstGeom>
          <a:noFill/>
          <a:ln w="25400">
            <a:solidFill>
              <a:schemeClr val="tx1"/>
            </a:solidFill>
            <a:round/>
            <a:headEnd/>
            <a:tailEnd/>
          </a:ln>
          <a:effectLst/>
        </p:spPr>
        <p:txBody>
          <a:bodyPr wrap="none" anchor="ctr"/>
          <a:lstStyle/>
          <a:p>
            <a:endParaRPr lang="en-US" dirty="0"/>
          </a:p>
        </p:txBody>
      </p:sp>
      <p:sp>
        <p:nvSpPr>
          <p:cNvPr id="619534" name="Line 14"/>
          <p:cNvSpPr>
            <a:spLocks noChangeShapeType="1"/>
          </p:cNvSpPr>
          <p:nvPr/>
        </p:nvSpPr>
        <p:spPr bwMode="auto">
          <a:xfrm flipV="1">
            <a:off x="2025650" y="914400"/>
            <a:ext cx="473075" cy="279400"/>
          </a:xfrm>
          <a:prstGeom prst="line">
            <a:avLst/>
          </a:prstGeom>
          <a:noFill/>
          <a:ln w="25400">
            <a:solidFill>
              <a:schemeClr val="tx1"/>
            </a:solidFill>
            <a:round/>
            <a:headEnd/>
            <a:tailEnd/>
          </a:ln>
          <a:effectLst/>
        </p:spPr>
        <p:txBody>
          <a:bodyPr wrap="none" anchor="ctr"/>
          <a:lstStyle/>
          <a:p>
            <a:endParaRPr lang="en-US" dirty="0"/>
          </a:p>
        </p:txBody>
      </p:sp>
      <p:sp>
        <p:nvSpPr>
          <p:cNvPr id="619535" name="Line 15"/>
          <p:cNvSpPr>
            <a:spLocks noChangeShapeType="1"/>
          </p:cNvSpPr>
          <p:nvPr/>
        </p:nvSpPr>
        <p:spPr bwMode="auto">
          <a:xfrm>
            <a:off x="2495550" y="911225"/>
            <a:ext cx="469900" cy="288925"/>
          </a:xfrm>
          <a:prstGeom prst="line">
            <a:avLst/>
          </a:prstGeom>
          <a:noFill/>
          <a:ln w="25400">
            <a:solidFill>
              <a:schemeClr val="tx1"/>
            </a:solidFill>
            <a:round/>
            <a:headEnd/>
            <a:tailEnd/>
          </a:ln>
          <a:effectLst/>
        </p:spPr>
        <p:txBody>
          <a:bodyPr wrap="none" anchor="ctr"/>
          <a:lstStyle/>
          <a:p>
            <a:endParaRPr lang="en-US" dirty="0"/>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7" name="Rectangle 3"/>
          <p:cNvSpPr>
            <a:spLocks noGrp="1" noChangeArrowheads="1"/>
          </p:cNvSpPr>
          <p:nvPr>
            <p:ph type="body" idx="1"/>
          </p:nvPr>
        </p:nvSpPr>
        <p:spPr>
          <a:xfrm>
            <a:off x="228600" y="152400"/>
            <a:ext cx="8534400" cy="6096000"/>
          </a:xfrm>
        </p:spPr>
        <p:txBody>
          <a:bodyPr>
            <a:normAutofit lnSpcReduction="10000"/>
          </a:bodyPr>
          <a:lstStyle/>
          <a:p>
            <a:pPr algn="ctr">
              <a:buNone/>
            </a:pPr>
            <a:r>
              <a:rPr lang="en-US" sz="4700" dirty="0" smtClean="0"/>
              <a:t>Other Actions of the Cytoskeleton</a:t>
            </a:r>
          </a:p>
          <a:p>
            <a:pPr>
              <a:buFont typeface="Times" pitchFamily="18" charset="0"/>
              <a:buChar char="•"/>
            </a:pPr>
            <a:endParaRPr lang="en-US" dirty="0" smtClean="0"/>
          </a:p>
          <a:p>
            <a:pPr>
              <a:buFont typeface="Times" pitchFamily="18" charset="0"/>
              <a:buChar char="•"/>
            </a:pPr>
            <a:r>
              <a:rPr lang="en-US" dirty="0" smtClean="0"/>
              <a:t>The cytoskeleton ‘s localized </a:t>
            </a:r>
            <a:r>
              <a:rPr lang="en-US" dirty="0"/>
              <a:t>contraction brought about by actin and myosin also drives amoeboid movement</a:t>
            </a:r>
          </a:p>
          <a:p>
            <a:pPr>
              <a:buFont typeface="Times" pitchFamily="18" charset="0"/>
              <a:buChar char="•"/>
            </a:pPr>
            <a:r>
              <a:rPr lang="en-US" dirty="0" smtClean="0"/>
              <a:t>The cytoskeleton is responsible for changing cell shape as exemplified in phagocytosis when the pseudopodia is formed</a:t>
            </a:r>
          </a:p>
          <a:p>
            <a:pPr>
              <a:buFont typeface="Times" pitchFamily="18" charset="0"/>
              <a:buChar char="•"/>
            </a:pPr>
            <a:r>
              <a:rPr lang="en-US" b="1" dirty="0" smtClean="0"/>
              <a:t>Pseudopodia</a:t>
            </a:r>
            <a:r>
              <a:rPr lang="en-US" dirty="0" smtClean="0"/>
              <a:t> </a:t>
            </a:r>
            <a:r>
              <a:rPr lang="en-US" dirty="0"/>
              <a:t>(cellular extensions) extend and contract through the reversible assembly and contraction of actin subunits into microfilaments</a:t>
            </a:r>
            <a:endParaRPr lang="en-US" dirty="0">
              <a:latin typeface="Times" pitchFamily="18" charset="0"/>
            </a:endParaRPr>
          </a:p>
        </p:txBody>
      </p:sp>
      <p:sp>
        <p:nvSpPr>
          <p:cNvPr id="385029" name="Line 5"/>
          <p:cNvSpPr>
            <a:spLocks noChangeShapeType="1"/>
          </p:cNvSpPr>
          <p:nvPr/>
        </p:nvSpPr>
        <p:spPr bwMode="auto">
          <a:xfrm>
            <a:off x="304800" y="6629400"/>
            <a:ext cx="8534400" cy="0"/>
          </a:xfrm>
          <a:prstGeom prst="line">
            <a:avLst/>
          </a:prstGeom>
          <a:noFill/>
          <a:ln w="25400">
            <a:solidFill>
              <a:schemeClr val="hlink"/>
            </a:solidFill>
            <a:round/>
            <a:headEnd/>
            <a:tailEnd/>
          </a:ln>
          <a:effectLst/>
        </p:spPr>
        <p:txBody>
          <a:bodyPr wrap="none" anchor="ctr"/>
          <a:lstStyle/>
          <a:p>
            <a:endParaRPr lang="en-US" dirty="0"/>
          </a:p>
        </p:txBody>
      </p:sp>
      <p:sp>
        <p:nvSpPr>
          <p:cNvPr id="385030" name="Line 6"/>
          <p:cNvSpPr>
            <a:spLocks noChangeShapeType="1"/>
          </p:cNvSpPr>
          <p:nvPr/>
        </p:nvSpPr>
        <p:spPr bwMode="auto">
          <a:xfrm>
            <a:off x="304800" y="990600"/>
            <a:ext cx="8534400" cy="0"/>
          </a:xfrm>
          <a:prstGeom prst="line">
            <a:avLst/>
          </a:prstGeom>
          <a:noFill/>
          <a:ln w="50800">
            <a:solidFill>
              <a:schemeClr val="hlink"/>
            </a:solidFill>
            <a:round/>
            <a:headEnd/>
            <a:tailEnd/>
          </a:ln>
          <a:effectLst/>
        </p:spPr>
        <p:txBody>
          <a:bodyPr wrap="none" anchor="ctr"/>
          <a:lstStyle/>
          <a:p>
            <a:endParaRPr lang="en-US" dirty="0"/>
          </a:p>
        </p:txBody>
      </p:sp>
      <p:sp>
        <p:nvSpPr>
          <p:cNvPr id="385031" name="Text Box 7"/>
          <p:cNvSpPr txBox="1">
            <a:spLocks noChangeArrowheads="1"/>
          </p:cNvSpPr>
          <p:nvPr/>
        </p:nvSpPr>
        <p:spPr bwMode="auto">
          <a:xfrm>
            <a:off x="217488" y="6597650"/>
            <a:ext cx="5486400" cy="260350"/>
          </a:xfrm>
          <a:prstGeom prst="rect">
            <a:avLst/>
          </a:prstGeom>
          <a:noFill/>
          <a:ln w="9525">
            <a:noFill/>
            <a:miter lim="800000"/>
            <a:headEnd/>
            <a:tailEnd/>
          </a:ln>
          <a:effectLst/>
        </p:spPr>
        <p:txBody>
          <a:bodyPr lIns="91429" tIns="45714" rIns="91429" bIns="45714" anchor="b">
            <a:spAutoFit/>
          </a:bodyPr>
          <a:lstStyle/>
          <a:p>
            <a:pPr algn="l"/>
            <a:r>
              <a:rPr kumimoji="0" lang="en-US" sz="1100" dirty="0">
                <a:solidFill>
                  <a:srgbClr val="000000"/>
                </a:solidFill>
                <a:latin typeface="Times New Roman" pitchFamily="18" charset="0"/>
              </a:rPr>
              <a:t>Copyright © 2008 Pearson Education, Inc., publishing as Pearson Benjamin Cummings</a:t>
            </a:r>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Rectangle 4"/>
          <p:cNvSpPr>
            <a:spLocks noGrp="1" noChangeArrowheads="1"/>
          </p:cNvSpPr>
          <p:nvPr>
            <p:ph type="title"/>
          </p:nvPr>
        </p:nvSpPr>
        <p:spPr/>
        <p:txBody>
          <a:bodyPr/>
          <a:lstStyle/>
          <a:p>
            <a:r>
              <a:rPr lang="en-US" dirty="0"/>
              <a:t>Cytosolic Protein Degradation</a:t>
            </a:r>
          </a:p>
        </p:txBody>
      </p:sp>
      <p:sp>
        <p:nvSpPr>
          <p:cNvPr id="65541" name="Rectangle 5"/>
          <p:cNvSpPr>
            <a:spLocks noGrp="1" noChangeArrowheads="1"/>
          </p:cNvSpPr>
          <p:nvPr>
            <p:ph type="body" idx="1"/>
          </p:nvPr>
        </p:nvSpPr>
        <p:spPr/>
        <p:txBody>
          <a:bodyPr/>
          <a:lstStyle/>
          <a:p>
            <a:r>
              <a:rPr lang="en-US" dirty="0"/>
              <a:t>Nonfunctional organelle proteins are degraded by </a:t>
            </a:r>
            <a:r>
              <a:rPr lang="en-US" dirty="0" smtClean="0"/>
              <a:t>lysosomes (Autophagy)</a:t>
            </a:r>
            <a:endParaRPr lang="en-US" dirty="0"/>
          </a:p>
          <a:p>
            <a:endParaRPr lang="en-US" dirty="0" smtClean="0"/>
          </a:p>
          <a:p>
            <a:r>
              <a:rPr lang="en-US" dirty="0" smtClean="0">
                <a:solidFill>
                  <a:srgbClr val="C00000"/>
                </a:solidFill>
              </a:rPr>
              <a:t>How does the cell know which organelles to destroy?  </a:t>
            </a:r>
            <a:r>
              <a:rPr lang="en-US" b="1" i="1" dirty="0" smtClean="0"/>
              <a:t>Ubiquitin</a:t>
            </a:r>
            <a:r>
              <a:rPr lang="en-US" dirty="0" smtClean="0"/>
              <a:t> </a:t>
            </a:r>
            <a:r>
              <a:rPr lang="en-US" dirty="0"/>
              <a:t>tags damaged or unneeded soluble proteins in cytosol; they are digested by enzymes of </a:t>
            </a:r>
            <a:r>
              <a:rPr lang="en-US" dirty="0" err="1"/>
              <a:t>proteasomes</a:t>
            </a:r>
            <a:endParaRPr lang="en-US" dirty="0"/>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Rectangle 4"/>
          <p:cNvSpPr>
            <a:spLocks noGrp="1" noChangeArrowheads="1"/>
          </p:cNvSpPr>
          <p:nvPr>
            <p:ph type="title"/>
          </p:nvPr>
        </p:nvSpPr>
        <p:spPr/>
        <p:txBody>
          <a:bodyPr/>
          <a:lstStyle/>
          <a:p>
            <a:r>
              <a:rPr lang="en-US" dirty="0"/>
              <a:t>Extracellular Materials</a:t>
            </a:r>
          </a:p>
        </p:txBody>
      </p:sp>
      <p:sp>
        <p:nvSpPr>
          <p:cNvPr id="67589" name="Rectangle 5"/>
          <p:cNvSpPr>
            <a:spLocks noGrp="1" noChangeArrowheads="1"/>
          </p:cNvSpPr>
          <p:nvPr>
            <p:ph type="body" idx="1"/>
          </p:nvPr>
        </p:nvSpPr>
        <p:spPr>
          <a:xfrm>
            <a:off x="457200" y="1295400"/>
            <a:ext cx="8229600" cy="5410200"/>
          </a:xfrm>
        </p:spPr>
        <p:txBody>
          <a:bodyPr/>
          <a:lstStyle/>
          <a:p>
            <a:r>
              <a:rPr lang="en-US" i="1" dirty="0" smtClean="0">
                <a:solidFill>
                  <a:srgbClr val="C00000"/>
                </a:solidFill>
              </a:rPr>
              <a:t>Everything extracellular is a secretory product of the cell</a:t>
            </a:r>
          </a:p>
          <a:p>
            <a:r>
              <a:rPr lang="en-US" dirty="0" smtClean="0"/>
              <a:t>Body </a:t>
            </a:r>
            <a:r>
              <a:rPr lang="en-US" dirty="0"/>
              <a:t>fluids (interstitial fluid, blood plasma, and cerebrospinal fluid)</a:t>
            </a:r>
          </a:p>
          <a:p>
            <a:r>
              <a:rPr lang="en-US" dirty="0"/>
              <a:t>Cellular secretions (intestinal and gastric fluids, saliva, mucus, and serous fluids)</a:t>
            </a:r>
          </a:p>
          <a:p>
            <a:r>
              <a:rPr lang="en-US" dirty="0"/>
              <a:t>Extracellular matrix (abundant jellylike mesh containing proteins and polysaccharides in contact with cells)</a:t>
            </a:r>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Rectangle 4"/>
          <p:cNvSpPr>
            <a:spLocks noGrp="1" noChangeArrowheads="1"/>
          </p:cNvSpPr>
          <p:nvPr>
            <p:ph type="title"/>
          </p:nvPr>
        </p:nvSpPr>
        <p:spPr>
          <a:xfrm>
            <a:off x="457200" y="0"/>
            <a:ext cx="8229600" cy="1066800"/>
          </a:xfrm>
        </p:spPr>
        <p:txBody>
          <a:bodyPr/>
          <a:lstStyle/>
          <a:p>
            <a:r>
              <a:rPr lang="en-US" dirty="0"/>
              <a:t>Developmental Aspects of Cells</a:t>
            </a:r>
          </a:p>
        </p:txBody>
      </p:sp>
      <p:sp>
        <p:nvSpPr>
          <p:cNvPr id="69637" name="Rectangle 5"/>
          <p:cNvSpPr>
            <a:spLocks noGrp="1" noChangeArrowheads="1"/>
          </p:cNvSpPr>
          <p:nvPr>
            <p:ph type="body" idx="1"/>
          </p:nvPr>
        </p:nvSpPr>
        <p:spPr>
          <a:xfrm>
            <a:off x="228600" y="914400"/>
            <a:ext cx="8458200" cy="5715000"/>
          </a:xfrm>
        </p:spPr>
        <p:txBody>
          <a:bodyPr/>
          <a:lstStyle/>
          <a:p>
            <a:r>
              <a:rPr lang="en-US" sz="2600" dirty="0"/>
              <a:t>All cells of the body contain the same DNA but are not </a:t>
            </a:r>
            <a:r>
              <a:rPr lang="en-US" sz="2600" dirty="0" smtClean="0"/>
              <a:t>identical (</a:t>
            </a:r>
            <a:r>
              <a:rPr lang="en-US" sz="2600" b="1" dirty="0" smtClean="0"/>
              <a:t>termed Genomic Equivalence</a:t>
            </a:r>
            <a:r>
              <a:rPr lang="en-US" sz="2600" dirty="0" smtClean="0"/>
              <a:t>) </a:t>
            </a:r>
            <a:endParaRPr lang="en-US" sz="2600" dirty="0"/>
          </a:p>
          <a:p>
            <a:r>
              <a:rPr lang="en-US" sz="2600" dirty="0"/>
              <a:t>Chemical signals in the embryo channel cells into specific developmental pathways </a:t>
            </a:r>
            <a:r>
              <a:rPr lang="en-US" sz="2600" dirty="0" smtClean="0"/>
              <a:t>(the process of differentiation) by </a:t>
            </a:r>
            <a:r>
              <a:rPr lang="en-US" sz="2600" dirty="0"/>
              <a:t>turning some genes </a:t>
            </a:r>
            <a:r>
              <a:rPr lang="en-US" sz="2600" dirty="0" smtClean="0"/>
              <a:t>off (converting Euchromatin into Heterochromatin)</a:t>
            </a:r>
            <a:endParaRPr lang="en-US" sz="2600" dirty="0"/>
          </a:p>
          <a:p>
            <a:r>
              <a:rPr lang="en-US" sz="2600" dirty="0"/>
              <a:t>Development of specific and distinctive features in cells is called cell differentiation</a:t>
            </a:r>
          </a:p>
          <a:p>
            <a:r>
              <a:rPr lang="en-US" sz="2600" dirty="0"/>
              <a:t>Elimination of excess, injured, or aged cells occurs through programmed rapid cell death (apoptosis) followed by phagocytosis</a:t>
            </a:r>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Rectangle 4"/>
          <p:cNvSpPr>
            <a:spLocks noGrp="1" noChangeArrowheads="1"/>
          </p:cNvSpPr>
          <p:nvPr>
            <p:ph type="title"/>
          </p:nvPr>
        </p:nvSpPr>
        <p:spPr/>
        <p:txBody>
          <a:bodyPr/>
          <a:lstStyle/>
          <a:p>
            <a:r>
              <a:rPr lang="en-US"/>
              <a:t>Theories of Cell Aging</a:t>
            </a:r>
          </a:p>
        </p:txBody>
      </p:sp>
      <p:sp>
        <p:nvSpPr>
          <p:cNvPr id="71685" name="Rectangle 5"/>
          <p:cNvSpPr>
            <a:spLocks noGrp="1" noChangeArrowheads="1"/>
          </p:cNvSpPr>
          <p:nvPr>
            <p:ph type="body" idx="1"/>
          </p:nvPr>
        </p:nvSpPr>
        <p:spPr/>
        <p:txBody>
          <a:bodyPr>
            <a:normAutofit lnSpcReduction="10000"/>
          </a:bodyPr>
          <a:lstStyle/>
          <a:p>
            <a:pPr>
              <a:lnSpc>
                <a:spcPct val="90000"/>
              </a:lnSpc>
            </a:pPr>
            <a:r>
              <a:rPr lang="en-US"/>
              <a:t>Wear and tear theory: Little chemical insults and free radicals have cumulative effects </a:t>
            </a:r>
          </a:p>
          <a:p>
            <a:pPr>
              <a:lnSpc>
                <a:spcPct val="90000"/>
              </a:lnSpc>
            </a:pPr>
            <a:r>
              <a:rPr lang="en-US"/>
              <a:t>Immune system disorders: Autoimmune responses and progressive weakening of the immune response</a:t>
            </a:r>
          </a:p>
          <a:p>
            <a:pPr>
              <a:lnSpc>
                <a:spcPct val="90000"/>
              </a:lnSpc>
            </a:pPr>
            <a:r>
              <a:rPr lang="en-US"/>
              <a:t>Genetic theory: Cessation of mitosis and cell aging are programmed into genes. Telomeres (strings of nucleotides on the ends of chromosomes) may determine the number of times a cell can divide.</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IW_IMAGE_TITLE" val="f:\fap7_unit_01\chapter_01\pict_files-pict\0102_1orgsysintegumentsk.pict"/>
</p:tagLst>
</file>

<file path=ppt/tags/tag2.xml><?xml version="1.0" encoding="utf-8"?>
<p:tagLst xmlns:a="http://schemas.openxmlformats.org/drawingml/2006/main" xmlns:r="http://schemas.openxmlformats.org/officeDocument/2006/relationships" xmlns:p="http://schemas.openxmlformats.org/presentationml/2006/main">
  <p:tag name="IIW_IMAGE_TITLE" val="f:\fap7_unit_01\chapter_01\pict_files-pict\0102_1orgsysintegumentsk.pict"/>
</p:tagLst>
</file>

<file path=ppt/tags/tag3.xml><?xml version="1.0" encoding="utf-8"?>
<p:tagLst xmlns:a="http://schemas.openxmlformats.org/drawingml/2006/main" xmlns:r="http://schemas.openxmlformats.org/officeDocument/2006/relationships" xmlns:p="http://schemas.openxmlformats.org/presentationml/2006/main">
  <p:tag name="IIW_IMAGE_TITLE" val="f:\fap7_unit_01\chapter_01\pict_files-pict\0102_1orgsysintegumentsk.pict"/>
</p:tagLst>
</file>

<file path=ppt/tags/tag4.xml><?xml version="1.0" encoding="utf-8"?>
<p:tagLst xmlns:a="http://schemas.openxmlformats.org/drawingml/2006/main" xmlns:r="http://schemas.openxmlformats.org/officeDocument/2006/relationships" xmlns:p="http://schemas.openxmlformats.org/presentationml/2006/main">
  <p:tag name="IIW_IMAGE_TITLE" val="f:\fap7_unit_01\chapter_01\pict_files-pict\0102_1orgsysintegumentsk.pict"/>
</p:tagLst>
</file>

<file path=ppt/tags/tag5.xml><?xml version="1.0" encoding="utf-8"?>
<p:tagLst xmlns:a="http://schemas.openxmlformats.org/drawingml/2006/main" xmlns:r="http://schemas.openxmlformats.org/officeDocument/2006/relationships" xmlns:p="http://schemas.openxmlformats.org/presentationml/2006/main">
  <p:tag name="IIW_IMAGE_TITLE" val="f:\fap7_unit_01\chapter_01\pict_files-pict\0102_1orgsysintegumentsk.pict"/>
</p:tagLst>
</file>

<file path=ppt/tags/tag6.xml><?xml version="1.0" encoding="utf-8"?>
<p:tagLst xmlns:a="http://schemas.openxmlformats.org/drawingml/2006/main" xmlns:r="http://schemas.openxmlformats.org/officeDocument/2006/relationships" xmlns:p="http://schemas.openxmlformats.org/presentationml/2006/main">
  <p:tag name="IIW_IMAGE_TITLE" val="f:\fap7_unit_01\chapter_01\pict_files-pict\0102_1orgsysintegumentsk.pict"/>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5893</TotalTime>
  <Words>11489</Words>
  <Application>Microsoft Office PowerPoint</Application>
  <PresentationFormat>On-screen Show (4:3)</PresentationFormat>
  <Paragraphs>2194</Paragraphs>
  <Slides>210</Slides>
  <Notes>53</Notes>
  <HiddenSlides>0</HiddenSlides>
  <MMClips>0</MMClips>
  <ScaleCrop>false</ScaleCrop>
  <HeadingPairs>
    <vt:vector size="4" baseType="variant">
      <vt:variant>
        <vt:lpstr>Theme</vt:lpstr>
      </vt:variant>
      <vt:variant>
        <vt:i4>1</vt:i4>
      </vt:variant>
      <vt:variant>
        <vt:lpstr>Slide Titles</vt:lpstr>
      </vt:variant>
      <vt:variant>
        <vt:i4>210</vt:i4>
      </vt:variant>
    </vt:vector>
  </HeadingPairs>
  <TitlesOfParts>
    <vt:vector size="211" baseType="lpstr">
      <vt:lpstr>Office Theme</vt:lpstr>
      <vt:lpstr>The Cell</vt:lpstr>
      <vt:lpstr>Slide 2</vt:lpstr>
      <vt:lpstr>Some History</vt:lpstr>
      <vt:lpstr>Two Basic Cell Types</vt:lpstr>
      <vt:lpstr>Prokaryotic</vt:lpstr>
      <vt:lpstr>Fig. 6-6</vt:lpstr>
      <vt:lpstr>Eukaryotic</vt:lpstr>
      <vt:lpstr>Fig. 6-9a</vt:lpstr>
      <vt:lpstr>Fig. 6-2</vt:lpstr>
      <vt:lpstr>Microscopes</vt:lpstr>
      <vt:lpstr>Magnification versus Resolution</vt:lpstr>
      <vt:lpstr>Microscopes (Light)</vt:lpstr>
      <vt:lpstr>Fig. 6-3</vt:lpstr>
      <vt:lpstr>Fig. 6-3ab</vt:lpstr>
      <vt:lpstr>Fig. 6-3cd</vt:lpstr>
      <vt:lpstr>Fig. 6-3e</vt:lpstr>
      <vt:lpstr>Fig. 6-3f</vt:lpstr>
      <vt:lpstr>Electron Microscope</vt:lpstr>
      <vt:lpstr>Two Types of Electron Microscopes</vt:lpstr>
      <vt:lpstr>Slide 20</vt:lpstr>
      <vt:lpstr>Slide 21</vt:lpstr>
      <vt:lpstr>Fig. 6-4</vt:lpstr>
      <vt:lpstr>Fig. 6-9a</vt:lpstr>
      <vt:lpstr>Plasma (Cell) Membrane</vt:lpstr>
      <vt:lpstr>Functions of the Cell Membrane</vt:lpstr>
      <vt:lpstr>Structure of the Cell Membrane “Fluid Mosaic Model”</vt:lpstr>
      <vt:lpstr>Fig. 7-7</vt:lpstr>
      <vt:lpstr>Fig. 7-4</vt:lpstr>
      <vt:lpstr>Fig. 7-2</vt:lpstr>
      <vt:lpstr>Phospholipid</vt:lpstr>
      <vt:lpstr>Proteins in cell membrane</vt:lpstr>
      <vt:lpstr>Fig. 7-3</vt:lpstr>
      <vt:lpstr>Fig. 7-8</vt:lpstr>
      <vt:lpstr>Functions of Cell Membrane Proteins</vt:lpstr>
      <vt:lpstr>Fig. 7-9</vt:lpstr>
      <vt:lpstr>Fig. 7-9ac</vt:lpstr>
      <vt:lpstr>Fig. 7-9df</vt:lpstr>
      <vt:lpstr>Cell Membrane Transport</vt:lpstr>
      <vt:lpstr>The Cell Membrane has selective permeability</vt:lpstr>
      <vt:lpstr>Criteria for speed of Transport through the Cell Membrane</vt:lpstr>
      <vt:lpstr>Passive Transport</vt:lpstr>
      <vt:lpstr>Diffusion</vt:lpstr>
      <vt:lpstr>Slide 43</vt:lpstr>
      <vt:lpstr>Fig. 7-11a</vt:lpstr>
      <vt:lpstr>Fig. 7-11b</vt:lpstr>
      <vt:lpstr>Diffusion</vt:lpstr>
      <vt:lpstr>Osmosis</vt:lpstr>
      <vt:lpstr>Slide 48</vt:lpstr>
      <vt:lpstr>Fig. 7-12</vt:lpstr>
      <vt:lpstr>Osmosis</vt:lpstr>
      <vt:lpstr>Solutions and Osmosis</vt:lpstr>
      <vt:lpstr>Examine Handout on Osmosis</vt:lpstr>
      <vt:lpstr>Fig. 7-UN3</vt:lpstr>
      <vt:lpstr>Fig. 7-UN4</vt:lpstr>
      <vt:lpstr>Fig. 7-13</vt:lpstr>
      <vt:lpstr>Slide 56</vt:lpstr>
      <vt:lpstr>Facilitated Transport</vt:lpstr>
      <vt:lpstr>Slide 58</vt:lpstr>
      <vt:lpstr>Slide 59</vt:lpstr>
      <vt:lpstr>Slide 60</vt:lpstr>
      <vt:lpstr>Fig. 7-UN1</vt:lpstr>
      <vt:lpstr>Active Transport</vt:lpstr>
      <vt:lpstr>Primary Active Transport        The  Na+/K+ pump </vt:lpstr>
      <vt:lpstr>The Cell Gradients Concentration &amp; Charge Gradients</vt:lpstr>
      <vt:lpstr>Na+/K+ pump</vt:lpstr>
      <vt:lpstr>The Na+ role in Secondary Active Transport</vt:lpstr>
      <vt:lpstr>Secondary Transport</vt:lpstr>
      <vt:lpstr> Large Particle Transport  (must cave out cell membrane) </vt:lpstr>
      <vt:lpstr>Fig. 7-20</vt:lpstr>
      <vt:lpstr>Slide 70</vt:lpstr>
      <vt:lpstr>Receptor Mediated Endocytosis</vt:lpstr>
      <vt:lpstr>Exocytosis</vt:lpstr>
      <vt:lpstr>Slide 73</vt:lpstr>
      <vt:lpstr>Slide 74</vt:lpstr>
      <vt:lpstr>Slide 75</vt:lpstr>
      <vt:lpstr>Slide 76</vt:lpstr>
      <vt:lpstr>Slide 77</vt:lpstr>
      <vt:lpstr>Figure 3.14b  Exocytosis.</vt:lpstr>
      <vt:lpstr>Cell-Environment Interactions</vt:lpstr>
      <vt:lpstr>Roles of Cell Adhesion Molecules</vt:lpstr>
      <vt:lpstr>Roles of Membrane Receptors</vt:lpstr>
      <vt:lpstr>Receptors on the Cell Membrane Surface</vt:lpstr>
      <vt:lpstr>Figure 3.16  G Proteins</vt:lpstr>
      <vt:lpstr>Figure 3.16  G Proteins (1 of 2)</vt:lpstr>
      <vt:lpstr>Slide 85</vt:lpstr>
      <vt:lpstr>Slide 86</vt:lpstr>
      <vt:lpstr>Slide 87</vt:lpstr>
      <vt:lpstr>Slide 88</vt:lpstr>
      <vt:lpstr>Slide 89</vt:lpstr>
      <vt:lpstr>Slide 90</vt:lpstr>
      <vt:lpstr>Slide 91</vt:lpstr>
      <vt:lpstr>Cytoplasm</vt:lpstr>
      <vt:lpstr>Cytoplasmic Organelles</vt:lpstr>
      <vt:lpstr>The Cell Nucleus</vt:lpstr>
      <vt:lpstr>Nucleus</vt:lpstr>
      <vt:lpstr>Slide 96</vt:lpstr>
      <vt:lpstr>Nuclear Envelope</vt:lpstr>
      <vt:lpstr>Slide 98</vt:lpstr>
      <vt:lpstr>Nuclear Pore</vt:lpstr>
      <vt:lpstr>Nucleoli</vt:lpstr>
      <vt:lpstr>DNA Folding in a Cell</vt:lpstr>
      <vt:lpstr>DNA Folding Next step is to fold all the 46 pieces</vt:lpstr>
      <vt:lpstr>DNA Folding</vt:lpstr>
      <vt:lpstr>Slide 104</vt:lpstr>
      <vt:lpstr>Slide 105</vt:lpstr>
      <vt:lpstr>Slide 106</vt:lpstr>
      <vt:lpstr>Slide 107</vt:lpstr>
      <vt:lpstr>Slide 108</vt:lpstr>
      <vt:lpstr>Slide 109</vt:lpstr>
      <vt:lpstr>Slide 110</vt:lpstr>
      <vt:lpstr>Slide 111</vt:lpstr>
      <vt:lpstr>Differentiation of Cells</vt:lpstr>
      <vt:lpstr>Slide 113</vt:lpstr>
      <vt:lpstr>Ribosomes</vt:lpstr>
      <vt:lpstr>Ribosomes</vt:lpstr>
      <vt:lpstr>Ribosome Action</vt:lpstr>
      <vt:lpstr>Ribosomes: Protein Factories</vt:lpstr>
      <vt:lpstr>Slide 118</vt:lpstr>
      <vt:lpstr>Endoplasmic Reticulum</vt:lpstr>
      <vt:lpstr> The Endoplasmic Reticulum: Biosynthetic Factory</vt:lpstr>
      <vt:lpstr>Slide 121</vt:lpstr>
      <vt:lpstr>Functions of Rough ER</vt:lpstr>
      <vt:lpstr>Smooth ER</vt:lpstr>
      <vt:lpstr>Slide 124</vt:lpstr>
      <vt:lpstr>The Golgi</vt:lpstr>
      <vt:lpstr>The Golgi Apparatus: Shipping and  Receiving Center</vt:lpstr>
      <vt:lpstr>Slide 127</vt:lpstr>
      <vt:lpstr>Slide 128</vt:lpstr>
      <vt:lpstr>The Lysosomes</vt:lpstr>
      <vt:lpstr>Lysosomes: Destruction Body of Cell</vt:lpstr>
      <vt:lpstr>Slide 131</vt:lpstr>
      <vt:lpstr>Slide 132</vt:lpstr>
      <vt:lpstr>Slide 133</vt:lpstr>
      <vt:lpstr>Vesicles and Vacuoles</vt:lpstr>
      <vt:lpstr>Terms of Cell Destruction</vt:lpstr>
      <vt:lpstr>Slide 136</vt:lpstr>
      <vt:lpstr>Cytosolic Protein Degradation</vt:lpstr>
      <vt:lpstr>Slide 138</vt:lpstr>
      <vt:lpstr>Slide 139</vt:lpstr>
      <vt:lpstr>Slide 140</vt:lpstr>
      <vt:lpstr> The Peroxisome</vt:lpstr>
      <vt:lpstr>Peroxisomes: Oxidation</vt:lpstr>
      <vt:lpstr>Slide 143</vt:lpstr>
      <vt:lpstr>Slide 144</vt:lpstr>
      <vt:lpstr>Slide 145</vt:lpstr>
      <vt:lpstr>The Mitochondrion</vt:lpstr>
      <vt:lpstr>Mitochondrion (pleural Mitochondria)</vt:lpstr>
      <vt:lpstr> Mitochondria: Powerhouse of the Cell Chemical Energy Conversion</vt:lpstr>
      <vt:lpstr>Slide 149</vt:lpstr>
      <vt:lpstr>Mitochondrion</vt:lpstr>
      <vt:lpstr>The Mitochondria and Its Genetic Material </vt:lpstr>
      <vt:lpstr>Slide 152</vt:lpstr>
      <vt:lpstr>Slide 153</vt:lpstr>
      <vt:lpstr>Slide 154</vt:lpstr>
      <vt:lpstr>Slide 155</vt:lpstr>
      <vt:lpstr>Glycolysis</vt:lpstr>
      <vt:lpstr>Slide 157</vt:lpstr>
      <vt:lpstr>Slide 158</vt:lpstr>
      <vt:lpstr>Slide 159</vt:lpstr>
      <vt:lpstr>Carbohydrate Metabolism</vt:lpstr>
      <vt:lpstr>Slide 161</vt:lpstr>
      <vt:lpstr>Electron Transport Chain (1)</vt:lpstr>
      <vt:lpstr>Electron Transport Chain (2)</vt:lpstr>
      <vt:lpstr>Electron Transport Chain (3)</vt:lpstr>
      <vt:lpstr>Slide 165</vt:lpstr>
      <vt:lpstr>Slide 166</vt:lpstr>
      <vt:lpstr> The Cytoskeleton</vt:lpstr>
      <vt:lpstr>Slide 168</vt:lpstr>
      <vt:lpstr>Slide 169</vt:lpstr>
      <vt:lpstr>Roles of the Cytoskeleton: Support, Motility, and Regulation</vt:lpstr>
      <vt:lpstr>Components of the Cytoskeleton</vt:lpstr>
      <vt:lpstr>Slide 172</vt:lpstr>
      <vt:lpstr>Microfilaments</vt:lpstr>
      <vt:lpstr>Microfilaments (Actin Filaments)</vt:lpstr>
      <vt:lpstr>Slide 175</vt:lpstr>
      <vt:lpstr>Slide 176</vt:lpstr>
      <vt:lpstr>Slide 177</vt:lpstr>
      <vt:lpstr>Slide 178</vt:lpstr>
      <vt:lpstr>Intermediate Filaments</vt:lpstr>
      <vt:lpstr>Intermediate Filaments</vt:lpstr>
      <vt:lpstr>Slide 181</vt:lpstr>
      <vt:lpstr>Slide 182</vt:lpstr>
      <vt:lpstr>Slide 183</vt:lpstr>
      <vt:lpstr>Microtubules</vt:lpstr>
      <vt:lpstr>Microtubules</vt:lpstr>
      <vt:lpstr>Slide 186</vt:lpstr>
      <vt:lpstr>Slide 187</vt:lpstr>
      <vt:lpstr>Special Usages of the Cytoskeleton</vt:lpstr>
      <vt:lpstr>Centrosome</vt:lpstr>
      <vt:lpstr> </vt:lpstr>
      <vt:lpstr>Slide 191</vt:lpstr>
      <vt:lpstr>Cellular Extensions</vt:lpstr>
      <vt:lpstr>Slide 193</vt:lpstr>
      <vt:lpstr>Slide 194</vt:lpstr>
      <vt:lpstr>Slide 195</vt:lpstr>
      <vt:lpstr>Slide 196</vt:lpstr>
      <vt:lpstr>Slide 197</vt:lpstr>
      <vt:lpstr> </vt:lpstr>
      <vt:lpstr>Slide 199</vt:lpstr>
      <vt:lpstr>Slide 200</vt:lpstr>
      <vt:lpstr>Motor Molecules cause movement of the microtubules</vt:lpstr>
      <vt:lpstr>Slide 202</vt:lpstr>
      <vt:lpstr>Slide 203</vt:lpstr>
      <vt:lpstr>Slide 204</vt:lpstr>
      <vt:lpstr>Slide 205</vt:lpstr>
      <vt:lpstr>Slide 206</vt:lpstr>
      <vt:lpstr>Cytosolic Protein Degradation</vt:lpstr>
      <vt:lpstr>Extracellular Materials</vt:lpstr>
      <vt:lpstr>Developmental Aspects of Cells</vt:lpstr>
      <vt:lpstr>Theories of Cell Aging</vt:lpstr>
    </vt:vector>
  </TitlesOfParts>
  <Company>Kingwood College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Cell</dc:title>
  <dc:creator>Kingwood Servicedesk</dc:creator>
  <cp:lastModifiedBy>Lone Star College System</cp:lastModifiedBy>
  <cp:revision>151</cp:revision>
  <dcterms:created xsi:type="dcterms:W3CDTF">2009-09-08T19:52:02Z</dcterms:created>
  <dcterms:modified xsi:type="dcterms:W3CDTF">2012-09-26T18:18:18Z</dcterms:modified>
</cp:coreProperties>
</file>