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8" r:id="rId3"/>
    <p:sldId id="295" r:id="rId4"/>
    <p:sldId id="296" r:id="rId5"/>
    <p:sldId id="269" r:id="rId6"/>
    <p:sldId id="270" r:id="rId7"/>
    <p:sldId id="277" r:id="rId8"/>
    <p:sldId id="278" r:id="rId9"/>
    <p:sldId id="258" r:id="rId10"/>
    <p:sldId id="259" r:id="rId11"/>
    <p:sldId id="271" r:id="rId12"/>
    <p:sldId id="282" r:id="rId13"/>
    <p:sldId id="283" r:id="rId14"/>
    <p:sldId id="272" r:id="rId15"/>
    <p:sldId id="273" r:id="rId16"/>
    <p:sldId id="274" r:id="rId17"/>
    <p:sldId id="275" r:id="rId18"/>
    <p:sldId id="276" r:id="rId19"/>
    <p:sldId id="262" r:id="rId20"/>
    <p:sldId id="263" r:id="rId21"/>
    <p:sldId id="279" r:id="rId22"/>
    <p:sldId id="280" r:id="rId23"/>
    <p:sldId id="286" r:id="rId24"/>
    <p:sldId id="289" r:id="rId25"/>
    <p:sldId id="281" r:id="rId26"/>
    <p:sldId id="288" r:id="rId27"/>
    <p:sldId id="284" r:id="rId28"/>
    <p:sldId id="294" r:id="rId29"/>
    <p:sldId id="290" r:id="rId30"/>
    <p:sldId id="291" r:id="rId31"/>
    <p:sldId id="292" r:id="rId32"/>
    <p:sldId id="29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20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C5499D-0821-4896-A0B8-A2AE346DA535}" type="datetimeFigureOut">
              <a:rPr lang="en-US" smtClean="0"/>
              <a:pPr/>
              <a:t>9/29/2017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6AB36A-B805-448A-B7A3-73253476D57C}" type="slidenum">
              <a:rPr lang="en-US" smtClean="0"/>
              <a:pPr/>
              <a:t>‹#›</a:t>
            </a:fld>
            <a:endParaRPr lang="en-US"/>
          </a:p>
        </p:txBody>
      </p:sp>
    </p:spTree>
    <p:extLst>
      <p:ext uri="{BB962C8B-B14F-4D97-AF65-F5344CB8AC3E}">
        <p14:creationId xmlns:p14="http://schemas.microsoft.com/office/powerpoint/2010/main" val="1157453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687F4D-1002-488E-87E1-1D9D817BB275}" type="slidenum">
              <a:rPr lang="en-US"/>
              <a:pPr/>
              <a:t>9</a:t>
            </a:fld>
            <a:endParaRPr lang="en-US"/>
          </a:p>
        </p:txBody>
      </p:sp>
      <p:sp>
        <p:nvSpPr>
          <p:cNvPr id="479234" name="Rectangle 2"/>
          <p:cNvSpPr>
            <a:spLocks noGrp="1" noRot="1" noChangeAspect="1" noChangeArrowheads="1"/>
          </p:cNvSpPr>
          <p:nvPr>
            <p:ph type="sldImg"/>
          </p:nvPr>
        </p:nvSpPr>
        <p:spPr>
          <a:ln/>
        </p:spPr>
      </p:sp>
      <p:sp>
        <p:nvSpPr>
          <p:cNvPr id="479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A01C6E-F9AD-4C7A-9685-CBDDBCDD3423}" type="slidenum">
              <a:rPr lang="en-US"/>
              <a:pPr/>
              <a:t>10</a:t>
            </a:fld>
            <a:endParaRPr lang="en-US"/>
          </a:p>
        </p:txBody>
      </p:sp>
      <p:sp>
        <p:nvSpPr>
          <p:cNvPr id="480258" name="Rectangle 2"/>
          <p:cNvSpPr>
            <a:spLocks noGrp="1" noRot="1" noChangeAspect="1" noChangeArrowheads="1"/>
          </p:cNvSpPr>
          <p:nvPr>
            <p:ph type="sldImg"/>
          </p:nvPr>
        </p:nvSpPr>
        <p:spPr>
          <a:ln/>
        </p:spPr>
      </p:sp>
      <p:sp>
        <p:nvSpPr>
          <p:cNvPr id="480259" name="Rectangle 3"/>
          <p:cNvSpPr>
            <a:spLocks noGrp="1" noChangeArrowheads="1"/>
          </p:cNvSpPr>
          <p:nvPr>
            <p:ph type="body" idx="1"/>
          </p:nvPr>
        </p:nvSpPr>
        <p:spPr/>
        <p:txBody>
          <a:bodyPr/>
          <a:lstStyle/>
          <a:p>
            <a:r>
              <a:rPr lang="en-US">
                <a:solidFill>
                  <a:srgbClr val="034694"/>
                </a:solidFill>
              </a:rPr>
              <a:t>Figure 12.5 The cell cycle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A01C6E-F9AD-4C7A-9685-CBDDBCDD3423}" type="slidenum">
              <a:rPr lang="en-US"/>
              <a:pPr/>
              <a:t>12</a:t>
            </a:fld>
            <a:endParaRPr lang="en-US"/>
          </a:p>
        </p:txBody>
      </p:sp>
      <p:sp>
        <p:nvSpPr>
          <p:cNvPr id="480258" name="Rectangle 2"/>
          <p:cNvSpPr>
            <a:spLocks noGrp="1" noRot="1" noChangeAspect="1" noChangeArrowheads="1"/>
          </p:cNvSpPr>
          <p:nvPr>
            <p:ph type="sldImg"/>
          </p:nvPr>
        </p:nvSpPr>
        <p:spPr>
          <a:ln/>
        </p:spPr>
      </p:sp>
      <p:sp>
        <p:nvSpPr>
          <p:cNvPr id="480259" name="Rectangle 3"/>
          <p:cNvSpPr>
            <a:spLocks noGrp="1" noChangeArrowheads="1"/>
          </p:cNvSpPr>
          <p:nvPr>
            <p:ph type="body" idx="1"/>
          </p:nvPr>
        </p:nvSpPr>
        <p:spPr/>
        <p:txBody>
          <a:bodyPr/>
          <a:lstStyle/>
          <a:p>
            <a:r>
              <a:rPr lang="en-US">
                <a:solidFill>
                  <a:srgbClr val="034694"/>
                </a:solidFill>
              </a:rPr>
              <a:t>Figure 12.5 The cell cycle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02892A-F7AA-4749-BBC3-03C813231216}" type="slidenum">
              <a:rPr lang="en-US"/>
              <a:pPr/>
              <a:t>24</a:t>
            </a:fld>
            <a:endParaRPr lang="en-US"/>
          </a:p>
        </p:txBody>
      </p:sp>
      <p:sp>
        <p:nvSpPr>
          <p:cNvPr id="505858" name="Rectangle 2"/>
          <p:cNvSpPr>
            <a:spLocks noGrp="1" noRot="1" noChangeAspect="1" noChangeArrowheads="1"/>
          </p:cNvSpPr>
          <p:nvPr>
            <p:ph type="sldImg"/>
          </p:nvPr>
        </p:nvSpPr>
        <p:spPr>
          <a:ln/>
        </p:spPr>
      </p:sp>
      <p:sp>
        <p:nvSpPr>
          <p:cNvPr id="505859" name="Rectangle 3"/>
          <p:cNvSpPr>
            <a:spLocks noGrp="1" noChangeArrowheads="1"/>
          </p:cNvSpPr>
          <p:nvPr>
            <p:ph type="body" idx="1"/>
          </p:nvPr>
        </p:nvSpPr>
        <p:spPr/>
        <p:txBody>
          <a:bodyPr/>
          <a:lstStyle/>
          <a:p>
            <a:r>
              <a:rPr lang="en-US">
                <a:solidFill>
                  <a:srgbClr val="034694"/>
                </a:solidFill>
              </a:rPr>
              <a:t>Figure 12.14 Mechanical analogy for the cell cycle control system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02892A-F7AA-4749-BBC3-03C813231216}" type="slidenum">
              <a:rPr lang="en-US"/>
              <a:pPr/>
              <a:t>27</a:t>
            </a:fld>
            <a:endParaRPr lang="en-US"/>
          </a:p>
        </p:txBody>
      </p:sp>
      <p:sp>
        <p:nvSpPr>
          <p:cNvPr id="505858" name="Rectangle 2"/>
          <p:cNvSpPr>
            <a:spLocks noGrp="1" noRot="1" noChangeAspect="1" noChangeArrowheads="1"/>
          </p:cNvSpPr>
          <p:nvPr>
            <p:ph type="sldImg"/>
          </p:nvPr>
        </p:nvSpPr>
        <p:spPr>
          <a:ln/>
        </p:spPr>
      </p:sp>
      <p:sp>
        <p:nvSpPr>
          <p:cNvPr id="505859" name="Rectangle 3"/>
          <p:cNvSpPr>
            <a:spLocks noGrp="1" noChangeArrowheads="1"/>
          </p:cNvSpPr>
          <p:nvPr>
            <p:ph type="body" idx="1"/>
          </p:nvPr>
        </p:nvSpPr>
        <p:spPr/>
        <p:txBody>
          <a:bodyPr/>
          <a:lstStyle/>
          <a:p>
            <a:r>
              <a:rPr lang="en-US" dirty="0">
                <a:solidFill>
                  <a:srgbClr val="034694"/>
                </a:solidFill>
              </a:rPr>
              <a:t>Figure 12.14 Mechanical analogy for the cell cycle control system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C1C59-CBB1-4EB4-B3E7-6BA8AC9D6C6C}" type="slidenum">
              <a:rPr lang="en-US"/>
              <a:pPr/>
              <a:t>28</a:t>
            </a:fld>
            <a:endParaRPr lang="en-US"/>
          </a:p>
        </p:txBody>
      </p:sp>
      <p:sp>
        <p:nvSpPr>
          <p:cNvPr id="507906" name="Rectangle 2"/>
          <p:cNvSpPr>
            <a:spLocks noGrp="1" noRot="1" noChangeAspect="1" noChangeArrowheads="1"/>
          </p:cNvSpPr>
          <p:nvPr>
            <p:ph type="sldImg"/>
          </p:nvPr>
        </p:nvSpPr>
        <p:spPr>
          <a:ln/>
        </p:spPr>
      </p:sp>
      <p:sp>
        <p:nvSpPr>
          <p:cNvPr id="507907" name="Rectangle 3"/>
          <p:cNvSpPr>
            <a:spLocks noGrp="1" noChangeArrowheads="1"/>
          </p:cNvSpPr>
          <p:nvPr>
            <p:ph type="body" idx="1"/>
          </p:nvPr>
        </p:nvSpPr>
        <p:spPr/>
        <p:txBody>
          <a:bodyPr/>
          <a:lstStyle/>
          <a:p>
            <a:r>
              <a:rPr lang="en-US">
                <a:solidFill>
                  <a:srgbClr val="034694"/>
                </a:solidFill>
              </a:rPr>
              <a:t>Figure 12.15 The G</a:t>
            </a:r>
            <a:r>
              <a:rPr lang="en-US" baseline="-25000">
                <a:solidFill>
                  <a:srgbClr val="034694"/>
                </a:solidFill>
              </a:rPr>
              <a:t>1</a:t>
            </a:r>
            <a:r>
              <a:rPr lang="en-US">
                <a:solidFill>
                  <a:srgbClr val="034694"/>
                </a:solidFill>
              </a:rPr>
              <a:t> checkpoint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02892A-F7AA-4749-BBC3-03C813231216}" type="slidenum">
              <a:rPr lang="en-US"/>
              <a:pPr/>
              <a:t>30</a:t>
            </a:fld>
            <a:endParaRPr lang="en-US"/>
          </a:p>
        </p:txBody>
      </p:sp>
      <p:sp>
        <p:nvSpPr>
          <p:cNvPr id="505858" name="Rectangle 2"/>
          <p:cNvSpPr>
            <a:spLocks noGrp="1" noRot="1" noChangeAspect="1" noChangeArrowheads="1"/>
          </p:cNvSpPr>
          <p:nvPr>
            <p:ph type="sldImg"/>
          </p:nvPr>
        </p:nvSpPr>
        <p:spPr>
          <a:ln/>
        </p:spPr>
      </p:sp>
      <p:sp>
        <p:nvSpPr>
          <p:cNvPr id="505859" name="Rectangle 3"/>
          <p:cNvSpPr>
            <a:spLocks noGrp="1" noChangeArrowheads="1"/>
          </p:cNvSpPr>
          <p:nvPr>
            <p:ph type="body" idx="1"/>
          </p:nvPr>
        </p:nvSpPr>
        <p:spPr/>
        <p:txBody>
          <a:bodyPr/>
          <a:lstStyle/>
          <a:p>
            <a:r>
              <a:rPr lang="en-US">
                <a:solidFill>
                  <a:srgbClr val="034694"/>
                </a:solidFill>
              </a:rPr>
              <a:t>Figure 12.14 Mechanical analogy for the cell cycle control system</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02892A-F7AA-4749-BBC3-03C813231216}" type="slidenum">
              <a:rPr lang="en-US"/>
              <a:pPr/>
              <a:t>32</a:t>
            </a:fld>
            <a:endParaRPr lang="en-US"/>
          </a:p>
        </p:txBody>
      </p:sp>
      <p:sp>
        <p:nvSpPr>
          <p:cNvPr id="505858" name="Rectangle 2"/>
          <p:cNvSpPr>
            <a:spLocks noGrp="1" noRot="1" noChangeAspect="1" noChangeArrowheads="1"/>
          </p:cNvSpPr>
          <p:nvPr>
            <p:ph type="sldImg"/>
          </p:nvPr>
        </p:nvSpPr>
        <p:spPr>
          <a:ln/>
        </p:spPr>
      </p:sp>
      <p:sp>
        <p:nvSpPr>
          <p:cNvPr id="505859" name="Rectangle 3"/>
          <p:cNvSpPr>
            <a:spLocks noGrp="1" noChangeArrowheads="1"/>
          </p:cNvSpPr>
          <p:nvPr>
            <p:ph type="body" idx="1"/>
          </p:nvPr>
        </p:nvSpPr>
        <p:spPr/>
        <p:txBody>
          <a:bodyPr/>
          <a:lstStyle/>
          <a:p>
            <a:r>
              <a:rPr lang="en-US">
                <a:solidFill>
                  <a:srgbClr val="034694"/>
                </a:solidFill>
              </a:rPr>
              <a:t>Figure 12.14 Mechanical analogy for the cell cycle control system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188F667-D173-41E6-91C8-258A21A15C8C}"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286CA-CB3B-4934-B980-CA03FBD6412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88F667-D173-41E6-91C8-258A21A15C8C}"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286CA-CB3B-4934-B980-CA03FBD6412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88F667-D173-41E6-91C8-258A21A15C8C}"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286CA-CB3B-4934-B980-CA03FBD6412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88F667-D173-41E6-91C8-258A21A15C8C}" type="datetimeFigureOut">
              <a:rPr lang="en-US" smtClean="0"/>
              <a:pPr/>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286CA-CB3B-4934-B980-CA03FBD6412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188F667-D173-41E6-91C8-258A21A15C8C}" type="datetimeFigureOut">
              <a:rPr lang="en-US" smtClean="0"/>
              <a:pPr/>
              <a:t>9/29/2017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9286CA-CB3B-4934-B980-CA03FBD6412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88F667-D173-41E6-91C8-258A21A15C8C}" type="datetimeFigureOut">
              <a:rPr lang="en-US" smtClean="0"/>
              <a:pPr/>
              <a:t>9/29/2017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9286CA-CB3B-4934-B980-CA03FBD6412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F667-D173-41E6-91C8-258A21A15C8C}" type="datetimeFigureOut">
              <a:rPr lang="en-US" smtClean="0"/>
              <a:pPr/>
              <a:t>9/29/2017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9286CA-CB3B-4934-B980-CA03FBD6412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88F667-D173-41E6-91C8-258A21A15C8C}" type="datetimeFigureOut">
              <a:rPr lang="en-US" smtClean="0"/>
              <a:pPr/>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286CA-CB3B-4934-B980-CA03FBD6412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88F667-D173-41E6-91C8-258A21A15C8C}" type="datetimeFigureOut">
              <a:rPr lang="en-US" smtClean="0"/>
              <a:pPr/>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286CA-CB3B-4934-B980-CA03FBD6412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88F667-D173-41E6-91C8-258A21A15C8C}"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286CA-CB3B-4934-B980-CA03FBD6412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88F667-D173-41E6-91C8-258A21A15C8C}"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286CA-CB3B-4934-B980-CA03FBD6412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88F667-D173-41E6-91C8-258A21A15C8C}" type="datetimeFigureOut">
              <a:rPr lang="en-US" smtClean="0"/>
              <a:pPr/>
              <a:t>9/29/2017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286CA-CB3B-4934-B980-CA03FBD6412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Cell Divisional Cycle</a:t>
            </a:r>
          </a:p>
        </p:txBody>
      </p:sp>
      <p:sp>
        <p:nvSpPr>
          <p:cNvPr id="3" name="Subtitle 2"/>
          <p:cNvSpPr>
            <a:spLocks noGrp="1"/>
          </p:cNvSpPr>
          <p:nvPr>
            <p:ph type="subTitle" idx="1"/>
          </p:nvPr>
        </p:nvSpPr>
        <p:spPr>
          <a:xfrm>
            <a:off x="1371600" y="3886200"/>
            <a:ext cx="7239000" cy="1752600"/>
          </a:xfrm>
        </p:spPr>
        <p:txBody>
          <a:bodyPr/>
          <a:lstStyle/>
          <a:p>
            <a:pPr algn="r"/>
            <a:r>
              <a:rPr lang="en-US" dirty="0">
                <a:solidFill>
                  <a:schemeClr val="tx1"/>
                </a:solidFill>
              </a:rPr>
              <a:t>Mike Clark, M.D.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10600" cy="6400800"/>
          </a:xfrm>
        </p:spPr>
        <p:txBody>
          <a:bodyPr>
            <a:normAutofit fontScale="92500" lnSpcReduction="20000"/>
          </a:bodyPr>
          <a:lstStyle/>
          <a:p>
            <a:pPr>
              <a:buNone/>
            </a:pPr>
            <a:r>
              <a:rPr lang="en-US" dirty="0"/>
              <a:t>    The </a:t>
            </a:r>
            <a:r>
              <a:rPr lang="en-US" b="1" dirty="0"/>
              <a:t>cell cycle</a:t>
            </a:r>
            <a:r>
              <a:rPr lang="en-US" dirty="0"/>
              <a:t>, or </a:t>
            </a:r>
            <a:r>
              <a:rPr lang="en-US" b="1" dirty="0"/>
              <a:t>cell-divisional cycle</a:t>
            </a:r>
            <a:r>
              <a:rPr lang="en-US" dirty="0"/>
              <a:t>, is the series of events that take place in a cell leading to its division and duplication (replication). </a:t>
            </a:r>
          </a:p>
          <a:p>
            <a:r>
              <a:rPr lang="en-US" dirty="0"/>
              <a:t>In cells without a nucleus (prokaryotes), the cell cycle occurs via a process termed binary fission. </a:t>
            </a:r>
          </a:p>
          <a:p>
            <a:r>
              <a:rPr lang="en-US" dirty="0"/>
              <a:t>In cells with a nucleus (eukaryotes), the cell cycle can be divided in two brief periods: interphase—during which the cell grows, accumulating nutrients needed for mitosis and duplicating its DNA—and the mitosis (M) phase, during which the cell splits itself into two distinct cells, often called "daughter cells". </a:t>
            </a:r>
          </a:p>
          <a:p>
            <a:r>
              <a:rPr lang="en-US" dirty="0"/>
              <a:t>The cell-division cycle is a vital process by which a single-celled fertilized egg develops into a mature organism, as well as the process by which hair, skin, blood cells, and some internal organs are renewed.</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lgn="ctr">
              <a:buNone/>
            </a:pPr>
            <a:r>
              <a:rPr lang="en-US" dirty="0"/>
              <a:t>The original cell prior to cell division, termed the mother cell. The term is generic and has nothing to do with male or female.</a:t>
            </a:r>
          </a:p>
        </p:txBody>
      </p:sp>
      <p:sp>
        <p:nvSpPr>
          <p:cNvPr id="4" name="Oval 3"/>
          <p:cNvSpPr/>
          <p:nvPr/>
        </p:nvSpPr>
        <p:spPr>
          <a:xfrm>
            <a:off x="3733800" y="1905000"/>
            <a:ext cx="14478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181600" y="2514600"/>
            <a:ext cx="1295547" cy="369332"/>
          </a:xfrm>
          <a:prstGeom prst="rect">
            <a:avLst/>
          </a:prstGeom>
          <a:noFill/>
        </p:spPr>
        <p:txBody>
          <a:bodyPr wrap="none" rtlCol="0">
            <a:spAutoFit/>
          </a:bodyPr>
          <a:lstStyle/>
          <a:p>
            <a:r>
              <a:rPr lang="en-US" dirty="0"/>
              <a:t>Mother Cell</a:t>
            </a:r>
          </a:p>
        </p:txBody>
      </p:sp>
      <p:sp>
        <p:nvSpPr>
          <p:cNvPr id="14" name="Oval 13"/>
          <p:cNvSpPr/>
          <p:nvPr/>
        </p:nvSpPr>
        <p:spPr>
          <a:xfrm>
            <a:off x="2133600" y="5029200"/>
            <a:ext cx="6858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324600" y="5219700"/>
            <a:ext cx="6858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H="1">
            <a:off x="2667000" y="2971800"/>
            <a:ext cx="1447800" cy="1905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029200" y="2971800"/>
            <a:ext cx="1447947" cy="2247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133600" y="3733800"/>
            <a:ext cx="6534915" cy="923330"/>
          </a:xfrm>
          <a:prstGeom prst="rect">
            <a:avLst/>
          </a:prstGeom>
          <a:noFill/>
        </p:spPr>
        <p:txBody>
          <a:bodyPr wrap="square" rtlCol="0">
            <a:spAutoFit/>
          </a:bodyPr>
          <a:lstStyle/>
          <a:p>
            <a:r>
              <a:rPr lang="en-US" dirty="0"/>
              <a:t>After the cell divides it splits into 2 daughter cells.  Each newly</a:t>
            </a:r>
          </a:p>
          <a:p>
            <a:r>
              <a:rPr lang="en-US" dirty="0"/>
              <a:t>Formed daughter cell enters the G1 period of the cell division </a:t>
            </a:r>
          </a:p>
          <a:p>
            <a:r>
              <a:rPr lang="en-US" dirty="0"/>
              <a:t>Cycle. </a:t>
            </a:r>
          </a:p>
        </p:txBody>
      </p:sp>
      <p:sp>
        <p:nvSpPr>
          <p:cNvPr id="21" name="TextBox 20"/>
          <p:cNvSpPr txBox="1"/>
          <p:nvPr/>
        </p:nvSpPr>
        <p:spPr>
          <a:xfrm>
            <a:off x="3390900" y="5676900"/>
            <a:ext cx="1545808" cy="369332"/>
          </a:xfrm>
          <a:prstGeom prst="rect">
            <a:avLst/>
          </a:prstGeom>
          <a:noFill/>
        </p:spPr>
        <p:txBody>
          <a:bodyPr wrap="none" rtlCol="0">
            <a:spAutoFit/>
          </a:bodyPr>
          <a:lstStyle/>
          <a:p>
            <a:r>
              <a:rPr lang="en-US" dirty="0"/>
              <a:t>Daughter Cells</a:t>
            </a:r>
          </a:p>
        </p:txBody>
      </p:sp>
    </p:spTree>
    <p:extLst>
      <p:ext uri="{BB962C8B-B14F-4D97-AF65-F5344CB8AC3E}">
        <p14:creationId xmlns:p14="http://schemas.microsoft.com/office/powerpoint/2010/main" val="2529603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Cell Division Cycle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4479" y="1295400"/>
            <a:ext cx="8287333" cy="5310028"/>
          </a:xfrm>
        </p:spPr>
      </p:pic>
      <p:sp>
        <p:nvSpPr>
          <p:cNvPr id="5" name="TextBox 4"/>
          <p:cNvSpPr txBox="1"/>
          <p:nvPr/>
        </p:nvSpPr>
        <p:spPr>
          <a:xfrm>
            <a:off x="228600" y="838200"/>
            <a:ext cx="4012904" cy="1569660"/>
          </a:xfrm>
          <a:prstGeom prst="rect">
            <a:avLst/>
          </a:prstGeom>
          <a:noFill/>
        </p:spPr>
        <p:txBody>
          <a:bodyPr wrap="square" rtlCol="0">
            <a:spAutoFit/>
          </a:bodyPr>
          <a:lstStyle/>
          <a:p>
            <a:r>
              <a:rPr lang="en-US" sz="2400" dirty="0"/>
              <a:t>This is where the </a:t>
            </a:r>
          </a:p>
          <a:p>
            <a:r>
              <a:rPr lang="en-US" sz="2400" dirty="0"/>
              <a:t>Two daughter cells begin</a:t>
            </a:r>
          </a:p>
          <a:p>
            <a:r>
              <a:rPr lang="en-US" sz="2400" dirty="0"/>
              <a:t>Their respective cell division cycle.</a:t>
            </a:r>
          </a:p>
        </p:txBody>
      </p:sp>
      <p:cxnSp>
        <p:nvCxnSpPr>
          <p:cNvPr id="7" name="Straight Arrow Connector 6"/>
          <p:cNvCxnSpPr/>
          <p:nvPr/>
        </p:nvCxnSpPr>
        <p:spPr>
          <a:xfrm>
            <a:off x="914400" y="2407860"/>
            <a:ext cx="1015852" cy="2743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9470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a:xfrm>
            <a:off x="457200" y="0"/>
            <a:ext cx="8229600" cy="762000"/>
          </a:xfrm>
        </p:spPr>
        <p:txBody>
          <a:bodyPr>
            <a:normAutofit/>
          </a:bodyPr>
          <a:lstStyle/>
          <a:p>
            <a:r>
              <a:rPr lang="en-US" dirty="0"/>
              <a:t>Cell Divisional Cycle</a:t>
            </a:r>
          </a:p>
        </p:txBody>
      </p:sp>
      <p:sp>
        <p:nvSpPr>
          <p:cNvPr id="4101" name="Rectangle 5"/>
          <p:cNvSpPr>
            <a:spLocks noGrp="1" noChangeArrowheads="1"/>
          </p:cNvSpPr>
          <p:nvPr>
            <p:ph type="body" idx="1"/>
          </p:nvPr>
        </p:nvSpPr>
        <p:spPr>
          <a:xfrm>
            <a:off x="0" y="685800"/>
            <a:ext cx="9144000" cy="6019800"/>
          </a:xfrm>
        </p:spPr>
        <p:txBody>
          <a:bodyPr>
            <a:normAutofit fontScale="92500" lnSpcReduction="20000"/>
          </a:bodyPr>
          <a:lstStyle/>
          <a:p>
            <a:r>
              <a:rPr lang="en-US" dirty="0"/>
              <a:t>The </a:t>
            </a:r>
            <a:r>
              <a:rPr lang="en-US" i="1" dirty="0"/>
              <a:t>cell divisional cycle </a:t>
            </a:r>
            <a:r>
              <a:rPr lang="en-US" dirty="0"/>
              <a:t>is an identifiably  named series of events (termed stages and periods) that describes what a newly developed cell (daughter cell) goes through until it itself divides. The defined stages are</a:t>
            </a:r>
          </a:p>
          <a:p>
            <a:pPr marL="342900" lvl="1" indent="-342900">
              <a:buFont typeface="Arial" pitchFamily="34" charset="0"/>
              <a:buChar char="•"/>
            </a:pPr>
            <a:endParaRPr lang="en-US" dirty="0"/>
          </a:p>
          <a:p>
            <a:r>
              <a:rPr lang="en-US" b="1" dirty="0"/>
              <a:t>Interphase</a:t>
            </a:r>
            <a:r>
              <a:rPr lang="en-US" dirty="0"/>
              <a:t> – this stage is subsumed </a:t>
            </a:r>
            <a:r>
              <a:rPr lang="en-US" i="1" dirty="0"/>
              <a:t>into 3 periods</a:t>
            </a:r>
          </a:p>
          <a:p>
            <a:pPr lvl="1"/>
            <a:r>
              <a:rPr lang="en-US" dirty="0"/>
              <a:t>The </a:t>
            </a:r>
            <a:r>
              <a:rPr lang="en-US" b="1" dirty="0">
                <a:solidFill>
                  <a:srgbClr val="FF0000"/>
                </a:solidFill>
              </a:rPr>
              <a:t>G</a:t>
            </a:r>
            <a:r>
              <a:rPr lang="en-US" sz="2200" b="1" dirty="0">
                <a:solidFill>
                  <a:srgbClr val="FF0000"/>
                </a:solidFill>
              </a:rPr>
              <a:t>1</a:t>
            </a:r>
            <a:r>
              <a:rPr lang="en-US" b="1" dirty="0">
                <a:solidFill>
                  <a:srgbClr val="FF0000"/>
                </a:solidFill>
              </a:rPr>
              <a:t> period </a:t>
            </a:r>
            <a:r>
              <a:rPr lang="en-US" dirty="0"/>
              <a:t>– termed Gap 1 (a growth phase)</a:t>
            </a:r>
          </a:p>
          <a:p>
            <a:pPr lvl="1"/>
            <a:r>
              <a:rPr lang="en-US" dirty="0"/>
              <a:t>The </a:t>
            </a:r>
            <a:r>
              <a:rPr lang="en-US" b="1" dirty="0">
                <a:solidFill>
                  <a:srgbClr val="FF0000"/>
                </a:solidFill>
              </a:rPr>
              <a:t>S period </a:t>
            </a:r>
            <a:r>
              <a:rPr lang="en-US" dirty="0"/>
              <a:t>– termed synthesis – DNA is synthesized in this stage (duplicated) </a:t>
            </a:r>
          </a:p>
          <a:p>
            <a:pPr lvl="1"/>
            <a:r>
              <a:rPr lang="en-US" dirty="0"/>
              <a:t>The </a:t>
            </a:r>
            <a:r>
              <a:rPr lang="en-US" b="1" dirty="0">
                <a:solidFill>
                  <a:srgbClr val="FF0000"/>
                </a:solidFill>
              </a:rPr>
              <a:t>G</a:t>
            </a:r>
            <a:r>
              <a:rPr lang="en-US" sz="2200" b="1" dirty="0">
                <a:solidFill>
                  <a:srgbClr val="FF0000"/>
                </a:solidFill>
              </a:rPr>
              <a:t>2</a:t>
            </a:r>
            <a:r>
              <a:rPr lang="en-US" b="1" dirty="0">
                <a:solidFill>
                  <a:srgbClr val="FF0000"/>
                </a:solidFill>
              </a:rPr>
              <a:t> period </a:t>
            </a:r>
            <a:r>
              <a:rPr lang="en-US" dirty="0"/>
              <a:t>– termed Gap 2 period (a preparedness period for imminent cell duplication (cell splitting)</a:t>
            </a:r>
            <a:endParaRPr lang="en-US" b="1" dirty="0"/>
          </a:p>
          <a:p>
            <a:pPr marL="342900" lvl="1" indent="-342900">
              <a:buFont typeface="Arial" pitchFamily="34" charset="0"/>
              <a:buChar char="•"/>
            </a:pPr>
            <a:endParaRPr lang="en-US" b="1" dirty="0"/>
          </a:p>
          <a:p>
            <a:pPr marL="342900" lvl="1" indent="-342900">
              <a:buFont typeface="Arial" pitchFamily="34" charset="0"/>
              <a:buChar char="•"/>
            </a:pPr>
            <a:r>
              <a:rPr lang="en-US" b="1" dirty="0"/>
              <a:t>The M period </a:t>
            </a:r>
            <a:r>
              <a:rPr lang="en-US" dirty="0"/>
              <a:t>(Mitosis or Meiosis)  – when the nucleus of a cell divides- and in most cases also the cytoplasm- but not necessarily</a:t>
            </a:r>
          </a:p>
          <a:p>
            <a:endParaRPr lang="en-US" b="1" dirty="0"/>
          </a:p>
          <a:p>
            <a:endParaRPr lang="en-US" b="1" dirty="0"/>
          </a:p>
          <a:p>
            <a:pPr lvl="1"/>
            <a:endParaRPr lang="en-US" dirty="0"/>
          </a:p>
          <a:p>
            <a:pPr lvl="1"/>
            <a:endParaRPr lang="en-US" dirty="0"/>
          </a:p>
          <a:p>
            <a:pPr lvl="1">
              <a:buFont typeface="Arial" pitchFamily="34" charset="0"/>
              <a:buChar char="•"/>
            </a:pPr>
            <a:endParaRPr lang="en-US" dirty="0"/>
          </a:p>
          <a:p>
            <a:pPr lvl="1">
              <a:buFont typeface="Arial" pitchFamily="34" charset="0"/>
              <a:buChar char="•"/>
            </a:pPr>
            <a:endParaRPr lang="en-US" dirty="0"/>
          </a:p>
          <a:p>
            <a:pPr lv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a:t>Interphase</a:t>
            </a:r>
          </a:p>
        </p:txBody>
      </p:sp>
      <p:sp>
        <p:nvSpPr>
          <p:cNvPr id="3" name="Content Placeholder 2"/>
          <p:cNvSpPr>
            <a:spLocks noGrp="1"/>
          </p:cNvSpPr>
          <p:nvPr>
            <p:ph idx="1"/>
          </p:nvPr>
        </p:nvSpPr>
        <p:spPr>
          <a:xfrm>
            <a:off x="457200" y="914400"/>
            <a:ext cx="8229600" cy="5211763"/>
          </a:xfrm>
        </p:spPr>
        <p:txBody>
          <a:bodyPr>
            <a:normAutofit lnSpcReduction="10000"/>
          </a:bodyPr>
          <a:lstStyle/>
          <a:p>
            <a:r>
              <a:rPr lang="en-US" dirty="0"/>
              <a:t>Interphase – a period in the cell cycle – that for years was felt to be a </a:t>
            </a:r>
            <a:r>
              <a:rPr lang="en-US" b="1" dirty="0"/>
              <a:t>resting phase </a:t>
            </a:r>
            <a:r>
              <a:rPr lang="en-US" dirty="0"/>
              <a:t>due to the fact that the genetic material was in the loop domain fold or thinner – thus beyond the resolution (viewing ability) of the light microscope</a:t>
            </a:r>
          </a:p>
          <a:p>
            <a:r>
              <a:rPr lang="en-US" dirty="0"/>
              <a:t>Now we know that most of the important activities involving cell division occur during that period</a:t>
            </a:r>
          </a:p>
          <a:p>
            <a:r>
              <a:rPr lang="en-US" dirty="0"/>
              <a:t>Interphase is divided into three periods a </a:t>
            </a:r>
            <a:r>
              <a:rPr lang="en-US" b="1" dirty="0"/>
              <a:t>G1, S, and G2 period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3.33</a:t>
            </a:r>
          </a:p>
        </p:txBody>
      </p:sp>
      <p:pic>
        <p:nvPicPr>
          <p:cNvPr id="9225" name="Picture 9" descr="figure_03_33_1"/>
          <p:cNvPicPr>
            <a:picLocks noChangeAspect="1" noChangeArrowheads="1"/>
          </p:cNvPicPr>
          <p:nvPr/>
        </p:nvPicPr>
        <p:blipFill>
          <a:blip r:embed="rId2" cstate="print"/>
          <a:srcRect/>
          <a:stretch>
            <a:fillRect/>
          </a:stretch>
        </p:blipFill>
        <p:spPr bwMode="auto">
          <a:xfrm>
            <a:off x="455613" y="1433513"/>
            <a:ext cx="8231187" cy="3937000"/>
          </a:xfrm>
          <a:prstGeom prst="rect">
            <a:avLst/>
          </a:prstGeom>
          <a:noFill/>
        </p:spPr>
      </p:pic>
      <p:sp>
        <p:nvSpPr>
          <p:cNvPr id="9226" name="Freeform 10"/>
          <p:cNvSpPr>
            <a:spLocks/>
          </p:cNvSpPr>
          <p:nvPr/>
        </p:nvSpPr>
        <p:spPr bwMode="auto">
          <a:xfrm>
            <a:off x="4986338" y="3741738"/>
            <a:ext cx="892175" cy="1111250"/>
          </a:xfrm>
          <a:custGeom>
            <a:avLst/>
            <a:gdLst/>
            <a:ahLst/>
            <a:cxnLst>
              <a:cxn ang="0">
                <a:pos x="562" y="0"/>
              </a:cxn>
              <a:cxn ang="0">
                <a:pos x="0" y="624"/>
              </a:cxn>
              <a:cxn ang="0">
                <a:pos x="0" y="700"/>
              </a:cxn>
            </a:cxnLst>
            <a:rect l="0" t="0" r="r" b="b"/>
            <a:pathLst>
              <a:path w="562" h="700">
                <a:moveTo>
                  <a:pt x="562" y="0"/>
                </a:moveTo>
                <a:lnTo>
                  <a:pt x="0" y="624"/>
                </a:lnTo>
                <a:lnTo>
                  <a:pt x="0" y="700"/>
                </a:lnTo>
              </a:path>
            </a:pathLst>
          </a:custGeom>
          <a:noFill/>
          <a:ln w="15875">
            <a:solidFill>
              <a:srgbClr val="231F20"/>
            </a:solidFill>
            <a:prstDash val="solid"/>
            <a:round/>
            <a:headEnd/>
            <a:tailEnd/>
          </a:ln>
        </p:spPr>
        <p:txBody>
          <a:bodyPr/>
          <a:lstStyle/>
          <a:p>
            <a:endParaRPr lang="en-US"/>
          </a:p>
        </p:txBody>
      </p:sp>
      <p:sp>
        <p:nvSpPr>
          <p:cNvPr id="9227" name="Freeform 11"/>
          <p:cNvSpPr>
            <a:spLocks/>
          </p:cNvSpPr>
          <p:nvPr/>
        </p:nvSpPr>
        <p:spPr bwMode="auto">
          <a:xfrm>
            <a:off x="6916738" y="4151313"/>
            <a:ext cx="593725" cy="854075"/>
          </a:xfrm>
          <a:custGeom>
            <a:avLst/>
            <a:gdLst/>
            <a:ahLst/>
            <a:cxnLst>
              <a:cxn ang="0">
                <a:pos x="0" y="0"/>
              </a:cxn>
              <a:cxn ang="0">
                <a:pos x="270" y="538"/>
              </a:cxn>
              <a:cxn ang="0">
                <a:pos x="374" y="538"/>
              </a:cxn>
            </a:cxnLst>
            <a:rect l="0" t="0" r="r" b="b"/>
            <a:pathLst>
              <a:path w="374" h="538">
                <a:moveTo>
                  <a:pt x="0" y="0"/>
                </a:moveTo>
                <a:lnTo>
                  <a:pt x="270" y="538"/>
                </a:lnTo>
                <a:lnTo>
                  <a:pt x="374" y="538"/>
                </a:lnTo>
              </a:path>
            </a:pathLst>
          </a:custGeom>
          <a:noFill/>
          <a:ln w="15875">
            <a:solidFill>
              <a:srgbClr val="231F20"/>
            </a:solidFill>
            <a:prstDash val="solid"/>
            <a:round/>
            <a:headEnd/>
            <a:tailEnd/>
          </a:ln>
        </p:spPr>
        <p:txBody>
          <a:bodyPr/>
          <a:lstStyle/>
          <a:p>
            <a:endParaRPr lang="en-US"/>
          </a:p>
        </p:txBody>
      </p:sp>
      <p:sp>
        <p:nvSpPr>
          <p:cNvPr id="9228" name="Freeform 12"/>
          <p:cNvSpPr>
            <a:spLocks/>
          </p:cNvSpPr>
          <p:nvPr/>
        </p:nvSpPr>
        <p:spPr bwMode="auto">
          <a:xfrm>
            <a:off x="6132513" y="4662488"/>
            <a:ext cx="177800" cy="441325"/>
          </a:xfrm>
          <a:custGeom>
            <a:avLst/>
            <a:gdLst/>
            <a:ahLst/>
            <a:cxnLst>
              <a:cxn ang="0">
                <a:pos x="112" y="0"/>
              </a:cxn>
              <a:cxn ang="0">
                <a:pos x="0" y="194"/>
              </a:cxn>
              <a:cxn ang="0">
                <a:pos x="0" y="278"/>
              </a:cxn>
            </a:cxnLst>
            <a:rect l="0" t="0" r="r" b="b"/>
            <a:pathLst>
              <a:path w="112" h="278">
                <a:moveTo>
                  <a:pt x="112" y="0"/>
                </a:moveTo>
                <a:lnTo>
                  <a:pt x="0" y="194"/>
                </a:lnTo>
                <a:lnTo>
                  <a:pt x="0" y="278"/>
                </a:lnTo>
              </a:path>
            </a:pathLst>
          </a:custGeom>
          <a:noFill/>
          <a:ln w="15875">
            <a:solidFill>
              <a:srgbClr val="231F20"/>
            </a:solidFill>
            <a:prstDash val="solid"/>
            <a:round/>
            <a:headEnd/>
            <a:tailEnd/>
          </a:ln>
        </p:spPr>
        <p:txBody>
          <a:bodyPr/>
          <a:lstStyle/>
          <a:p>
            <a:endParaRPr lang="en-US"/>
          </a:p>
        </p:txBody>
      </p:sp>
      <p:sp>
        <p:nvSpPr>
          <p:cNvPr id="9229" name="Freeform 13"/>
          <p:cNvSpPr>
            <a:spLocks/>
          </p:cNvSpPr>
          <p:nvPr/>
        </p:nvSpPr>
        <p:spPr bwMode="auto">
          <a:xfrm>
            <a:off x="6230938" y="1368425"/>
            <a:ext cx="361950" cy="1311275"/>
          </a:xfrm>
          <a:custGeom>
            <a:avLst/>
            <a:gdLst/>
            <a:ahLst/>
            <a:cxnLst>
              <a:cxn ang="0">
                <a:pos x="0" y="826"/>
              </a:cxn>
              <a:cxn ang="0">
                <a:pos x="130" y="0"/>
              </a:cxn>
              <a:cxn ang="0">
                <a:pos x="228" y="776"/>
              </a:cxn>
            </a:cxnLst>
            <a:rect l="0" t="0" r="r" b="b"/>
            <a:pathLst>
              <a:path w="228" h="826">
                <a:moveTo>
                  <a:pt x="0" y="826"/>
                </a:moveTo>
                <a:lnTo>
                  <a:pt x="130" y="0"/>
                </a:lnTo>
                <a:lnTo>
                  <a:pt x="228" y="776"/>
                </a:lnTo>
              </a:path>
            </a:pathLst>
          </a:custGeom>
          <a:noFill/>
          <a:ln w="15875">
            <a:solidFill>
              <a:srgbClr val="231F20"/>
            </a:solidFill>
            <a:prstDash val="solid"/>
            <a:round/>
            <a:headEnd/>
            <a:tailEnd/>
          </a:ln>
        </p:spPr>
        <p:txBody>
          <a:bodyPr/>
          <a:lstStyle/>
          <a:p>
            <a:endParaRPr lang="en-US"/>
          </a:p>
        </p:txBody>
      </p:sp>
      <p:sp>
        <p:nvSpPr>
          <p:cNvPr id="9230" name="Freeform 14"/>
          <p:cNvSpPr>
            <a:spLocks/>
          </p:cNvSpPr>
          <p:nvPr/>
        </p:nvSpPr>
        <p:spPr bwMode="auto">
          <a:xfrm>
            <a:off x="7132638" y="1612900"/>
            <a:ext cx="368300" cy="469900"/>
          </a:xfrm>
          <a:custGeom>
            <a:avLst/>
            <a:gdLst/>
            <a:ahLst/>
            <a:cxnLst>
              <a:cxn ang="0">
                <a:pos x="0" y="296"/>
              </a:cxn>
              <a:cxn ang="0">
                <a:pos x="108" y="0"/>
              </a:cxn>
              <a:cxn ang="0">
                <a:pos x="232" y="0"/>
              </a:cxn>
            </a:cxnLst>
            <a:rect l="0" t="0" r="r" b="b"/>
            <a:pathLst>
              <a:path w="232" h="296">
                <a:moveTo>
                  <a:pt x="0" y="296"/>
                </a:moveTo>
                <a:lnTo>
                  <a:pt x="108" y="0"/>
                </a:lnTo>
                <a:lnTo>
                  <a:pt x="232" y="0"/>
                </a:lnTo>
              </a:path>
            </a:pathLst>
          </a:custGeom>
          <a:noFill/>
          <a:ln w="15875">
            <a:solidFill>
              <a:srgbClr val="231F20"/>
            </a:solidFill>
            <a:prstDash val="solid"/>
            <a:round/>
            <a:headEnd/>
            <a:tailEnd/>
          </a:ln>
        </p:spPr>
        <p:txBody>
          <a:bodyPr/>
          <a:lstStyle/>
          <a:p>
            <a:endParaRPr lang="en-US"/>
          </a:p>
        </p:txBody>
      </p:sp>
      <p:sp>
        <p:nvSpPr>
          <p:cNvPr id="9231" name="Line 15"/>
          <p:cNvSpPr>
            <a:spLocks noChangeShapeType="1"/>
          </p:cNvSpPr>
          <p:nvPr/>
        </p:nvSpPr>
        <p:spPr bwMode="auto">
          <a:xfrm>
            <a:off x="6234113" y="1371600"/>
            <a:ext cx="206375" cy="1588"/>
          </a:xfrm>
          <a:prstGeom prst="line">
            <a:avLst/>
          </a:prstGeom>
          <a:noFill/>
          <a:ln w="15875">
            <a:solidFill>
              <a:srgbClr val="231F20"/>
            </a:solidFill>
            <a:round/>
            <a:headEnd/>
            <a:tailEnd/>
          </a:ln>
        </p:spPr>
        <p:txBody>
          <a:bodyPr/>
          <a:lstStyle/>
          <a:p>
            <a:endParaRPr lang="en-US"/>
          </a:p>
        </p:txBody>
      </p:sp>
      <p:sp>
        <p:nvSpPr>
          <p:cNvPr id="9232" name="Rectangle 16"/>
          <p:cNvSpPr>
            <a:spLocks noChangeArrowheads="1"/>
          </p:cNvSpPr>
          <p:nvPr/>
        </p:nvSpPr>
        <p:spPr bwMode="auto">
          <a:xfrm>
            <a:off x="4725988" y="1230313"/>
            <a:ext cx="1460500" cy="823912"/>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Centrosomes</a:t>
            </a:r>
          </a:p>
          <a:p>
            <a:r>
              <a:rPr lang="en-US" sz="1800" b="1">
                <a:solidFill>
                  <a:srgbClr val="231F20"/>
                </a:solidFill>
                <a:latin typeface="Arial" charset="0"/>
              </a:rPr>
              <a:t>(each has 2</a:t>
            </a:r>
            <a:endParaRPr lang="en-US" sz="1800" b="1">
              <a:latin typeface="Arial" charset="0"/>
            </a:endParaRPr>
          </a:p>
          <a:p>
            <a:r>
              <a:rPr lang="en-US" sz="1800" b="1">
                <a:solidFill>
                  <a:srgbClr val="231F20"/>
                </a:solidFill>
                <a:latin typeface="Arial" charset="0"/>
              </a:rPr>
              <a:t>centrioles)</a:t>
            </a:r>
            <a:endParaRPr lang="en-US" sz="1800" b="1">
              <a:latin typeface="Arial" charset="0"/>
            </a:endParaRPr>
          </a:p>
        </p:txBody>
      </p:sp>
      <p:sp>
        <p:nvSpPr>
          <p:cNvPr id="9233" name="Rectangle 17"/>
          <p:cNvSpPr>
            <a:spLocks noChangeArrowheads="1"/>
          </p:cNvSpPr>
          <p:nvPr/>
        </p:nvSpPr>
        <p:spPr bwMode="auto">
          <a:xfrm>
            <a:off x="4487863" y="4865688"/>
            <a:ext cx="10922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Nucleolus</a:t>
            </a:r>
            <a:endParaRPr lang="en-US" sz="1800" b="1">
              <a:latin typeface="Arial" charset="0"/>
            </a:endParaRPr>
          </a:p>
        </p:txBody>
      </p:sp>
      <p:sp>
        <p:nvSpPr>
          <p:cNvPr id="9234" name="Rectangle 18"/>
          <p:cNvSpPr>
            <a:spLocks noChangeArrowheads="1"/>
          </p:cNvSpPr>
          <p:nvPr/>
        </p:nvSpPr>
        <p:spPr bwMode="auto">
          <a:xfrm>
            <a:off x="449263" y="5348288"/>
            <a:ext cx="13462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Interphase</a:t>
            </a:r>
            <a:endParaRPr lang="en-US" sz="1800">
              <a:latin typeface="Arial" charset="0"/>
            </a:endParaRPr>
          </a:p>
        </p:txBody>
      </p:sp>
      <p:sp>
        <p:nvSpPr>
          <p:cNvPr id="9235" name="Rectangle 19"/>
          <p:cNvSpPr>
            <a:spLocks noChangeArrowheads="1"/>
          </p:cNvSpPr>
          <p:nvPr/>
        </p:nvSpPr>
        <p:spPr bwMode="auto">
          <a:xfrm>
            <a:off x="7532688" y="1490663"/>
            <a:ext cx="11557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Plasma</a:t>
            </a:r>
          </a:p>
          <a:p>
            <a:r>
              <a:rPr lang="en-US" sz="1800" b="1">
                <a:solidFill>
                  <a:srgbClr val="231F20"/>
                </a:solidFill>
                <a:latin typeface="Arial" charset="0"/>
              </a:rPr>
              <a:t>membrane</a:t>
            </a:r>
            <a:endParaRPr lang="en-US" sz="1800" b="1">
              <a:latin typeface="Arial" charset="0"/>
            </a:endParaRPr>
          </a:p>
        </p:txBody>
      </p:sp>
      <p:sp>
        <p:nvSpPr>
          <p:cNvPr id="9236" name="Rectangle 20"/>
          <p:cNvSpPr>
            <a:spLocks noChangeArrowheads="1"/>
          </p:cNvSpPr>
          <p:nvPr/>
        </p:nvSpPr>
        <p:spPr bwMode="auto">
          <a:xfrm>
            <a:off x="5684838" y="5106988"/>
            <a:ext cx="9906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Nuclear</a:t>
            </a:r>
          </a:p>
          <a:p>
            <a:r>
              <a:rPr lang="en-US" sz="1800" b="1">
                <a:solidFill>
                  <a:srgbClr val="231F20"/>
                </a:solidFill>
                <a:latin typeface="Arial" charset="0"/>
              </a:rPr>
              <a:t>envelope</a:t>
            </a:r>
            <a:endParaRPr lang="en-US" sz="1800" b="1">
              <a:latin typeface="Arial" charset="0"/>
            </a:endParaRPr>
          </a:p>
        </p:txBody>
      </p:sp>
      <p:sp>
        <p:nvSpPr>
          <p:cNvPr id="9237" name="Rectangle 21"/>
          <p:cNvSpPr>
            <a:spLocks noChangeArrowheads="1"/>
          </p:cNvSpPr>
          <p:nvPr/>
        </p:nvSpPr>
        <p:spPr bwMode="auto">
          <a:xfrm>
            <a:off x="7551738" y="4881563"/>
            <a:ext cx="11430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Chromatin</a:t>
            </a:r>
            <a:endParaRPr lang="en-US" sz="1800" b="1">
              <a:latin typeface="Arial" charset="0"/>
            </a:endParaRPr>
          </a:p>
        </p:txBody>
      </p:sp>
      <p:sp>
        <p:nvSpPr>
          <p:cNvPr id="9238" name="Rectangle 22"/>
          <p:cNvSpPr>
            <a:spLocks noChangeArrowheads="1"/>
          </p:cNvSpPr>
          <p:nvPr/>
        </p:nvSpPr>
        <p:spPr bwMode="auto">
          <a:xfrm>
            <a:off x="1741488" y="1484313"/>
            <a:ext cx="1346200" cy="322262"/>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Interphase</a:t>
            </a:r>
            <a:endParaRPr lang="en-US" sz="1800">
              <a:latin typeface="Arial" charset="0"/>
            </a:endParaRPr>
          </a:p>
        </p:txBody>
      </p:sp>
      <p:sp>
        <p:nvSpPr>
          <p:cNvPr id="17" name="TextBox 16"/>
          <p:cNvSpPr txBox="1"/>
          <p:nvPr/>
        </p:nvSpPr>
        <p:spPr>
          <a:xfrm>
            <a:off x="152400" y="228600"/>
            <a:ext cx="8293574" cy="954107"/>
          </a:xfrm>
          <a:prstGeom prst="rect">
            <a:avLst/>
          </a:prstGeom>
          <a:noFill/>
        </p:spPr>
        <p:txBody>
          <a:bodyPr wrap="square" rtlCol="0">
            <a:spAutoFit/>
          </a:bodyPr>
          <a:lstStyle/>
          <a:p>
            <a:r>
              <a:rPr lang="en-US" sz="2800" dirty="0"/>
              <a:t>Genetic material is in too thin of a fold (Loop Domain or Thinner) to be seen under the light microscope.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3.30</a:t>
            </a:r>
          </a:p>
        </p:txBody>
      </p:sp>
      <p:pic>
        <p:nvPicPr>
          <p:cNvPr id="67593" name="Picture 9"/>
          <p:cNvPicPr>
            <a:picLocks noChangeAspect="1" noChangeArrowheads="1"/>
          </p:cNvPicPr>
          <p:nvPr/>
        </p:nvPicPr>
        <p:blipFill>
          <a:blip r:embed="rId2" cstate="print"/>
          <a:srcRect t="2032" b="8232"/>
          <a:stretch>
            <a:fillRect/>
          </a:stretch>
        </p:blipFill>
        <p:spPr bwMode="auto">
          <a:xfrm>
            <a:off x="1679575" y="523875"/>
            <a:ext cx="5783263" cy="5745163"/>
          </a:xfrm>
          <a:prstGeom prst="rect">
            <a:avLst/>
          </a:prstGeom>
          <a:noFill/>
        </p:spPr>
      </p:pic>
      <p:sp>
        <p:nvSpPr>
          <p:cNvPr id="67594" name="Freeform 10"/>
          <p:cNvSpPr>
            <a:spLocks/>
          </p:cNvSpPr>
          <p:nvPr/>
        </p:nvSpPr>
        <p:spPr bwMode="auto">
          <a:xfrm>
            <a:off x="5626100" y="5503863"/>
            <a:ext cx="73025" cy="720725"/>
          </a:xfrm>
          <a:custGeom>
            <a:avLst/>
            <a:gdLst/>
            <a:ahLst/>
            <a:cxnLst>
              <a:cxn ang="0">
                <a:pos x="2" y="0"/>
              </a:cxn>
              <a:cxn ang="0">
                <a:pos x="46" y="0"/>
              </a:cxn>
              <a:cxn ang="0">
                <a:pos x="46" y="454"/>
              </a:cxn>
              <a:cxn ang="0">
                <a:pos x="0" y="454"/>
              </a:cxn>
            </a:cxnLst>
            <a:rect l="0" t="0" r="r" b="b"/>
            <a:pathLst>
              <a:path w="46" h="454">
                <a:moveTo>
                  <a:pt x="2" y="0"/>
                </a:moveTo>
                <a:lnTo>
                  <a:pt x="46" y="0"/>
                </a:lnTo>
                <a:lnTo>
                  <a:pt x="46" y="454"/>
                </a:lnTo>
                <a:lnTo>
                  <a:pt x="0" y="454"/>
                </a:lnTo>
              </a:path>
            </a:pathLst>
          </a:custGeom>
          <a:noFill/>
          <a:ln w="9525">
            <a:solidFill>
              <a:srgbClr val="231F20"/>
            </a:solidFill>
            <a:prstDash val="solid"/>
            <a:round/>
            <a:headEnd/>
            <a:tailEnd/>
          </a:ln>
        </p:spPr>
        <p:txBody>
          <a:bodyPr/>
          <a:lstStyle/>
          <a:p>
            <a:endParaRPr lang="en-US"/>
          </a:p>
        </p:txBody>
      </p:sp>
      <p:sp>
        <p:nvSpPr>
          <p:cNvPr id="67595" name="Freeform 11"/>
          <p:cNvSpPr>
            <a:spLocks/>
          </p:cNvSpPr>
          <p:nvPr/>
        </p:nvSpPr>
        <p:spPr bwMode="auto">
          <a:xfrm>
            <a:off x="5076825" y="4757738"/>
            <a:ext cx="273050" cy="12700"/>
          </a:xfrm>
          <a:custGeom>
            <a:avLst/>
            <a:gdLst/>
            <a:ahLst/>
            <a:cxnLst>
              <a:cxn ang="0">
                <a:pos x="0" y="0"/>
              </a:cxn>
              <a:cxn ang="0">
                <a:pos x="52" y="0"/>
              </a:cxn>
              <a:cxn ang="0">
                <a:pos x="172" y="8"/>
              </a:cxn>
            </a:cxnLst>
            <a:rect l="0" t="0" r="r" b="b"/>
            <a:pathLst>
              <a:path w="172" h="8">
                <a:moveTo>
                  <a:pt x="0" y="0"/>
                </a:moveTo>
                <a:lnTo>
                  <a:pt x="52" y="0"/>
                </a:lnTo>
                <a:lnTo>
                  <a:pt x="172" y="8"/>
                </a:lnTo>
              </a:path>
            </a:pathLst>
          </a:custGeom>
          <a:noFill/>
          <a:ln w="9525">
            <a:solidFill>
              <a:srgbClr val="231F20"/>
            </a:solidFill>
            <a:prstDash val="solid"/>
            <a:round/>
            <a:headEnd/>
            <a:tailEnd/>
          </a:ln>
        </p:spPr>
        <p:txBody>
          <a:bodyPr/>
          <a:lstStyle/>
          <a:p>
            <a:endParaRPr lang="en-US"/>
          </a:p>
        </p:txBody>
      </p:sp>
      <p:sp>
        <p:nvSpPr>
          <p:cNvPr id="67596" name="Freeform 12"/>
          <p:cNvSpPr>
            <a:spLocks/>
          </p:cNvSpPr>
          <p:nvPr/>
        </p:nvSpPr>
        <p:spPr bwMode="auto">
          <a:xfrm>
            <a:off x="4030663" y="549275"/>
            <a:ext cx="69850" cy="749300"/>
          </a:xfrm>
          <a:custGeom>
            <a:avLst/>
            <a:gdLst/>
            <a:ahLst/>
            <a:cxnLst>
              <a:cxn ang="0">
                <a:pos x="42" y="0"/>
              </a:cxn>
              <a:cxn ang="0">
                <a:pos x="0" y="0"/>
              </a:cxn>
              <a:cxn ang="0">
                <a:pos x="0" y="472"/>
              </a:cxn>
              <a:cxn ang="0">
                <a:pos x="44" y="472"/>
              </a:cxn>
            </a:cxnLst>
            <a:rect l="0" t="0" r="r" b="b"/>
            <a:pathLst>
              <a:path w="44" h="472">
                <a:moveTo>
                  <a:pt x="42" y="0"/>
                </a:moveTo>
                <a:lnTo>
                  <a:pt x="0" y="0"/>
                </a:lnTo>
                <a:lnTo>
                  <a:pt x="0" y="472"/>
                </a:lnTo>
                <a:lnTo>
                  <a:pt x="44" y="472"/>
                </a:lnTo>
              </a:path>
            </a:pathLst>
          </a:custGeom>
          <a:noFill/>
          <a:ln w="9525">
            <a:solidFill>
              <a:srgbClr val="231F20"/>
            </a:solidFill>
            <a:prstDash val="solid"/>
            <a:round/>
            <a:headEnd/>
            <a:tailEnd/>
          </a:ln>
        </p:spPr>
        <p:txBody>
          <a:bodyPr/>
          <a:lstStyle/>
          <a:p>
            <a:endParaRPr lang="en-US"/>
          </a:p>
        </p:txBody>
      </p:sp>
      <p:sp>
        <p:nvSpPr>
          <p:cNvPr id="67597" name="Line 13"/>
          <p:cNvSpPr>
            <a:spLocks noChangeShapeType="1"/>
          </p:cNvSpPr>
          <p:nvPr/>
        </p:nvSpPr>
        <p:spPr bwMode="auto">
          <a:xfrm>
            <a:off x="5699125" y="5840413"/>
            <a:ext cx="107950" cy="1587"/>
          </a:xfrm>
          <a:prstGeom prst="line">
            <a:avLst/>
          </a:prstGeom>
          <a:noFill/>
          <a:ln w="9525">
            <a:solidFill>
              <a:srgbClr val="231F20"/>
            </a:solidFill>
            <a:round/>
            <a:headEnd/>
            <a:tailEnd/>
          </a:ln>
        </p:spPr>
        <p:txBody>
          <a:bodyPr/>
          <a:lstStyle/>
          <a:p>
            <a:endParaRPr lang="en-US"/>
          </a:p>
        </p:txBody>
      </p:sp>
      <p:sp>
        <p:nvSpPr>
          <p:cNvPr id="67598" name="Line 14"/>
          <p:cNvSpPr>
            <a:spLocks noChangeShapeType="1"/>
          </p:cNvSpPr>
          <p:nvPr/>
        </p:nvSpPr>
        <p:spPr bwMode="auto">
          <a:xfrm flipH="1">
            <a:off x="3595688" y="923925"/>
            <a:ext cx="431800" cy="1588"/>
          </a:xfrm>
          <a:prstGeom prst="line">
            <a:avLst/>
          </a:prstGeom>
          <a:noFill/>
          <a:ln w="9525">
            <a:solidFill>
              <a:srgbClr val="231F20"/>
            </a:solidFill>
            <a:round/>
            <a:headEnd/>
            <a:tailEnd/>
          </a:ln>
        </p:spPr>
        <p:txBody>
          <a:bodyPr/>
          <a:lstStyle/>
          <a:p>
            <a:endParaRPr lang="en-US"/>
          </a:p>
        </p:txBody>
      </p:sp>
      <p:sp>
        <p:nvSpPr>
          <p:cNvPr id="67599" name="Freeform 15"/>
          <p:cNvSpPr>
            <a:spLocks/>
          </p:cNvSpPr>
          <p:nvPr/>
        </p:nvSpPr>
        <p:spPr bwMode="auto">
          <a:xfrm>
            <a:off x="4440238" y="2844800"/>
            <a:ext cx="249237" cy="196850"/>
          </a:xfrm>
          <a:custGeom>
            <a:avLst/>
            <a:gdLst/>
            <a:ahLst/>
            <a:cxnLst>
              <a:cxn ang="0">
                <a:pos x="139" y="0"/>
              </a:cxn>
              <a:cxn ang="0">
                <a:pos x="157" y="26"/>
              </a:cxn>
              <a:cxn ang="0">
                <a:pos x="18" y="124"/>
              </a:cxn>
              <a:cxn ang="0">
                <a:pos x="0" y="98"/>
              </a:cxn>
            </a:cxnLst>
            <a:rect l="0" t="0" r="r" b="b"/>
            <a:pathLst>
              <a:path w="157" h="124">
                <a:moveTo>
                  <a:pt x="139" y="0"/>
                </a:moveTo>
                <a:lnTo>
                  <a:pt x="157" y="26"/>
                </a:lnTo>
                <a:lnTo>
                  <a:pt x="18" y="124"/>
                </a:lnTo>
                <a:lnTo>
                  <a:pt x="0" y="98"/>
                </a:lnTo>
              </a:path>
            </a:pathLst>
          </a:custGeom>
          <a:noFill/>
          <a:ln w="9525">
            <a:solidFill>
              <a:srgbClr val="231F20"/>
            </a:solidFill>
            <a:prstDash val="solid"/>
            <a:round/>
            <a:headEnd/>
            <a:tailEnd/>
          </a:ln>
        </p:spPr>
        <p:txBody>
          <a:bodyPr/>
          <a:lstStyle/>
          <a:p>
            <a:endParaRPr lang="en-US"/>
          </a:p>
        </p:txBody>
      </p:sp>
      <p:sp>
        <p:nvSpPr>
          <p:cNvPr id="67600" name="Freeform 16"/>
          <p:cNvSpPr>
            <a:spLocks/>
          </p:cNvSpPr>
          <p:nvPr/>
        </p:nvSpPr>
        <p:spPr bwMode="auto">
          <a:xfrm>
            <a:off x="4584700" y="2959100"/>
            <a:ext cx="123825" cy="3175"/>
          </a:xfrm>
          <a:custGeom>
            <a:avLst/>
            <a:gdLst/>
            <a:ahLst/>
            <a:cxnLst>
              <a:cxn ang="0">
                <a:pos x="0" y="0"/>
              </a:cxn>
              <a:cxn ang="0">
                <a:pos x="22" y="2"/>
              </a:cxn>
              <a:cxn ang="0">
                <a:pos x="78" y="2"/>
              </a:cxn>
            </a:cxnLst>
            <a:rect l="0" t="0" r="r" b="b"/>
            <a:pathLst>
              <a:path w="78" h="2">
                <a:moveTo>
                  <a:pt x="0" y="0"/>
                </a:moveTo>
                <a:lnTo>
                  <a:pt x="22" y="2"/>
                </a:lnTo>
                <a:lnTo>
                  <a:pt x="78" y="2"/>
                </a:lnTo>
              </a:path>
            </a:pathLst>
          </a:custGeom>
          <a:noFill/>
          <a:ln w="9525">
            <a:solidFill>
              <a:srgbClr val="231F20"/>
            </a:solidFill>
            <a:prstDash val="solid"/>
            <a:round/>
            <a:headEnd/>
            <a:tailEnd/>
          </a:ln>
        </p:spPr>
        <p:txBody>
          <a:bodyPr/>
          <a:lstStyle/>
          <a:p>
            <a:endParaRPr lang="en-US"/>
          </a:p>
        </p:txBody>
      </p:sp>
      <p:sp>
        <p:nvSpPr>
          <p:cNvPr id="67601" name="Freeform 17"/>
          <p:cNvSpPr>
            <a:spLocks/>
          </p:cNvSpPr>
          <p:nvPr/>
        </p:nvSpPr>
        <p:spPr bwMode="auto">
          <a:xfrm>
            <a:off x="3979863" y="2298700"/>
            <a:ext cx="731837" cy="536575"/>
          </a:xfrm>
          <a:custGeom>
            <a:avLst/>
            <a:gdLst/>
            <a:ahLst/>
            <a:cxnLst>
              <a:cxn ang="0">
                <a:pos x="16" y="338"/>
              </a:cxn>
              <a:cxn ang="0">
                <a:pos x="0" y="312"/>
              </a:cxn>
              <a:cxn ang="0">
                <a:pos x="443" y="0"/>
              </a:cxn>
              <a:cxn ang="0">
                <a:pos x="461" y="26"/>
              </a:cxn>
            </a:cxnLst>
            <a:rect l="0" t="0" r="r" b="b"/>
            <a:pathLst>
              <a:path w="461" h="338">
                <a:moveTo>
                  <a:pt x="16" y="338"/>
                </a:moveTo>
                <a:lnTo>
                  <a:pt x="0" y="312"/>
                </a:lnTo>
                <a:lnTo>
                  <a:pt x="443" y="0"/>
                </a:lnTo>
                <a:lnTo>
                  <a:pt x="461" y="26"/>
                </a:lnTo>
              </a:path>
            </a:pathLst>
          </a:custGeom>
          <a:noFill/>
          <a:ln w="9525">
            <a:solidFill>
              <a:srgbClr val="231F20"/>
            </a:solidFill>
            <a:prstDash val="solid"/>
            <a:round/>
            <a:headEnd/>
            <a:tailEnd/>
          </a:ln>
        </p:spPr>
        <p:txBody>
          <a:bodyPr/>
          <a:lstStyle/>
          <a:p>
            <a:endParaRPr lang="en-US"/>
          </a:p>
        </p:txBody>
      </p:sp>
      <p:sp>
        <p:nvSpPr>
          <p:cNvPr id="67602" name="Freeform 18"/>
          <p:cNvSpPr>
            <a:spLocks/>
          </p:cNvSpPr>
          <p:nvPr/>
        </p:nvSpPr>
        <p:spPr bwMode="auto">
          <a:xfrm>
            <a:off x="4921250" y="2432050"/>
            <a:ext cx="158750" cy="330200"/>
          </a:xfrm>
          <a:custGeom>
            <a:avLst/>
            <a:gdLst/>
            <a:ahLst/>
            <a:cxnLst>
              <a:cxn ang="0">
                <a:pos x="100" y="208"/>
              </a:cxn>
              <a:cxn ang="0">
                <a:pos x="60" y="208"/>
              </a:cxn>
              <a:cxn ang="0">
                <a:pos x="0" y="0"/>
              </a:cxn>
            </a:cxnLst>
            <a:rect l="0" t="0" r="r" b="b"/>
            <a:pathLst>
              <a:path w="100" h="208">
                <a:moveTo>
                  <a:pt x="100" y="208"/>
                </a:moveTo>
                <a:lnTo>
                  <a:pt x="60" y="208"/>
                </a:lnTo>
                <a:lnTo>
                  <a:pt x="0" y="0"/>
                </a:lnTo>
              </a:path>
            </a:pathLst>
          </a:custGeom>
          <a:noFill/>
          <a:ln w="9525">
            <a:solidFill>
              <a:srgbClr val="231F20"/>
            </a:solidFill>
            <a:prstDash val="solid"/>
            <a:round/>
            <a:headEnd/>
            <a:tailEnd/>
          </a:ln>
        </p:spPr>
        <p:txBody>
          <a:bodyPr/>
          <a:lstStyle/>
          <a:p>
            <a:endParaRPr lang="en-US"/>
          </a:p>
        </p:txBody>
      </p:sp>
      <p:sp>
        <p:nvSpPr>
          <p:cNvPr id="67603" name="Freeform 19"/>
          <p:cNvSpPr>
            <a:spLocks/>
          </p:cNvSpPr>
          <p:nvPr/>
        </p:nvSpPr>
        <p:spPr bwMode="auto">
          <a:xfrm>
            <a:off x="2897188" y="1762125"/>
            <a:ext cx="660400" cy="276225"/>
          </a:xfrm>
          <a:custGeom>
            <a:avLst/>
            <a:gdLst/>
            <a:ahLst/>
            <a:cxnLst>
              <a:cxn ang="0">
                <a:pos x="0" y="0"/>
              </a:cxn>
              <a:cxn ang="0">
                <a:pos x="86" y="0"/>
              </a:cxn>
              <a:cxn ang="0">
                <a:pos x="416" y="174"/>
              </a:cxn>
            </a:cxnLst>
            <a:rect l="0" t="0" r="r" b="b"/>
            <a:pathLst>
              <a:path w="416" h="174">
                <a:moveTo>
                  <a:pt x="0" y="0"/>
                </a:moveTo>
                <a:lnTo>
                  <a:pt x="86" y="0"/>
                </a:lnTo>
                <a:lnTo>
                  <a:pt x="416" y="174"/>
                </a:lnTo>
              </a:path>
            </a:pathLst>
          </a:custGeom>
          <a:noFill/>
          <a:ln w="22225">
            <a:solidFill>
              <a:srgbClr val="FFFFFF"/>
            </a:solidFill>
            <a:prstDash val="solid"/>
            <a:round/>
            <a:headEnd/>
            <a:tailEnd/>
          </a:ln>
        </p:spPr>
        <p:txBody>
          <a:bodyPr/>
          <a:lstStyle/>
          <a:p>
            <a:endParaRPr lang="en-US"/>
          </a:p>
        </p:txBody>
      </p:sp>
      <p:sp>
        <p:nvSpPr>
          <p:cNvPr id="67604" name="Freeform 20"/>
          <p:cNvSpPr>
            <a:spLocks/>
          </p:cNvSpPr>
          <p:nvPr/>
        </p:nvSpPr>
        <p:spPr bwMode="auto">
          <a:xfrm>
            <a:off x="2897188" y="1762125"/>
            <a:ext cx="660400" cy="276225"/>
          </a:xfrm>
          <a:custGeom>
            <a:avLst/>
            <a:gdLst/>
            <a:ahLst/>
            <a:cxnLst>
              <a:cxn ang="0">
                <a:pos x="0" y="0"/>
              </a:cxn>
              <a:cxn ang="0">
                <a:pos x="86" y="0"/>
              </a:cxn>
              <a:cxn ang="0">
                <a:pos x="416" y="174"/>
              </a:cxn>
            </a:cxnLst>
            <a:rect l="0" t="0" r="r" b="b"/>
            <a:pathLst>
              <a:path w="416" h="174">
                <a:moveTo>
                  <a:pt x="0" y="0"/>
                </a:moveTo>
                <a:lnTo>
                  <a:pt x="86" y="0"/>
                </a:lnTo>
                <a:lnTo>
                  <a:pt x="416" y="174"/>
                </a:lnTo>
              </a:path>
            </a:pathLst>
          </a:custGeom>
          <a:noFill/>
          <a:ln w="9525">
            <a:solidFill>
              <a:srgbClr val="231F20"/>
            </a:solidFill>
            <a:prstDash val="solid"/>
            <a:round/>
            <a:headEnd/>
            <a:tailEnd/>
          </a:ln>
        </p:spPr>
        <p:txBody>
          <a:bodyPr/>
          <a:lstStyle/>
          <a:p>
            <a:endParaRPr lang="en-US"/>
          </a:p>
        </p:txBody>
      </p:sp>
      <p:sp>
        <p:nvSpPr>
          <p:cNvPr id="67605" name="Freeform 21"/>
          <p:cNvSpPr>
            <a:spLocks/>
          </p:cNvSpPr>
          <p:nvPr/>
        </p:nvSpPr>
        <p:spPr bwMode="auto">
          <a:xfrm>
            <a:off x="4819650" y="1590675"/>
            <a:ext cx="314325" cy="400050"/>
          </a:xfrm>
          <a:custGeom>
            <a:avLst/>
            <a:gdLst/>
            <a:ahLst/>
            <a:cxnLst>
              <a:cxn ang="0">
                <a:pos x="0" y="0"/>
              </a:cxn>
              <a:cxn ang="0">
                <a:pos x="70" y="0"/>
              </a:cxn>
              <a:cxn ang="0">
                <a:pos x="198" y="252"/>
              </a:cxn>
            </a:cxnLst>
            <a:rect l="0" t="0" r="r" b="b"/>
            <a:pathLst>
              <a:path w="198" h="252">
                <a:moveTo>
                  <a:pt x="0" y="0"/>
                </a:moveTo>
                <a:lnTo>
                  <a:pt x="70" y="0"/>
                </a:lnTo>
                <a:lnTo>
                  <a:pt x="198" y="252"/>
                </a:lnTo>
              </a:path>
            </a:pathLst>
          </a:custGeom>
          <a:noFill/>
          <a:ln w="9525">
            <a:solidFill>
              <a:srgbClr val="231F20"/>
            </a:solidFill>
            <a:prstDash val="solid"/>
            <a:round/>
            <a:headEnd/>
            <a:tailEnd/>
          </a:ln>
        </p:spPr>
        <p:txBody>
          <a:bodyPr/>
          <a:lstStyle/>
          <a:p>
            <a:endParaRPr lang="en-US"/>
          </a:p>
        </p:txBody>
      </p:sp>
      <p:sp>
        <p:nvSpPr>
          <p:cNvPr id="67606" name="Freeform 22"/>
          <p:cNvSpPr>
            <a:spLocks/>
          </p:cNvSpPr>
          <p:nvPr/>
        </p:nvSpPr>
        <p:spPr bwMode="auto">
          <a:xfrm>
            <a:off x="3173413" y="2279650"/>
            <a:ext cx="1155700" cy="266700"/>
          </a:xfrm>
          <a:custGeom>
            <a:avLst/>
            <a:gdLst/>
            <a:ahLst/>
            <a:cxnLst>
              <a:cxn ang="0">
                <a:pos x="728" y="168"/>
              </a:cxn>
              <a:cxn ang="0">
                <a:pos x="542" y="0"/>
              </a:cxn>
              <a:cxn ang="0">
                <a:pos x="0" y="0"/>
              </a:cxn>
            </a:cxnLst>
            <a:rect l="0" t="0" r="r" b="b"/>
            <a:pathLst>
              <a:path w="728" h="168">
                <a:moveTo>
                  <a:pt x="728" y="168"/>
                </a:moveTo>
                <a:lnTo>
                  <a:pt x="542" y="0"/>
                </a:lnTo>
                <a:lnTo>
                  <a:pt x="0" y="0"/>
                </a:lnTo>
              </a:path>
            </a:pathLst>
          </a:custGeom>
          <a:noFill/>
          <a:ln w="9525">
            <a:solidFill>
              <a:srgbClr val="231F20"/>
            </a:solidFill>
            <a:prstDash val="solid"/>
            <a:round/>
            <a:headEnd/>
            <a:tailEnd/>
          </a:ln>
        </p:spPr>
        <p:txBody>
          <a:bodyPr/>
          <a:lstStyle/>
          <a:p>
            <a:endParaRPr lang="en-US"/>
          </a:p>
        </p:txBody>
      </p:sp>
      <p:sp>
        <p:nvSpPr>
          <p:cNvPr id="67607" name="Freeform 23"/>
          <p:cNvSpPr>
            <a:spLocks/>
          </p:cNvSpPr>
          <p:nvPr/>
        </p:nvSpPr>
        <p:spPr bwMode="auto">
          <a:xfrm>
            <a:off x="3570288" y="4354513"/>
            <a:ext cx="400050" cy="133350"/>
          </a:xfrm>
          <a:custGeom>
            <a:avLst/>
            <a:gdLst/>
            <a:ahLst/>
            <a:cxnLst>
              <a:cxn ang="0">
                <a:pos x="252" y="0"/>
              </a:cxn>
              <a:cxn ang="0">
                <a:pos x="92" y="84"/>
              </a:cxn>
              <a:cxn ang="0">
                <a:pos x="0" y="84"/>
              </a:cxn>
            </a:cxnLst>
            <a:rect l="0" t="0" r="r" b="b"/>
            <a:pathLst>
              <a:path w="252" h="84">
                <a:moveTo>
                  <a:pt x="252" y="0"/>
                </a:moveTo>
                <a:lnTo>
                  <a:pt x="92" y="84"/>
                </a:lnTo>
                <a:lnTo>
                  <a:pt x="0" y="84"/>
                </a:lnTo>
              </a:path>
            </a:pathLst>
          </a:custGeom>
          <a:noFill/>
          <a:ln w="9525">
            <a:solidFill>
              <a:srgbClr val="231F20"/>
            </a:solidFill>
            <a:prstDash val="solid"/>
            <a:round/>
            <a:headEnd/>
            <a:tailEnd/>
          </a:ln>
        </p:spPr>
        <p:txBody>
          <a:bodyPr/>
          <a:lstStyle/>
          <a:p>
            <a:endParaRPr lang="en-US"/>
          </a:p>
        </p:txBody>
      </p:sp>
      <p:sp>
        <p:nvSpPr>
          <p:cNvPr id="67608" name="Freeform 24"/>
          <p:cNvSpPr>
            <a:spLocks/>
          </p:cNvSpPr>
          <p:nvPr/>
        </p:nvSpPr>
        <p:spPr bwMode="auto">
          <a:xfrm>
            <a:off x="3938588" y="5256213"/>
            <a:ext cx="906462" cy="473075"/>
          </a:xfrm>
          <a:custGeom>
            <a:avLst/>
            <a:gdLst/>
            <a:ahLst/>
            <a:cxnLst>
              <a:cxn ang="0">
                <a:pos x="0" y="228"/>
              </a:cxn>
              <a:cxn ang="0">
                <a:pos x="0" y="0"/>
              </a:cxn>
              <a:cxn ang="0">
                <a:pos x="571" y="298"/>
              </a:cxn>
            </a:cxnLst>
            <a:rect l="0" t="0" r="r" b="b"/>
            <a:pathLst>
              <a:path w="571" h="298">
                <a:moveTo>
                  <a:pt x="0" y="228"/>
                </a:moveTo>
                <a:lnTo>
                  <a:pt x="0" y="0"/>
                </a:lnTo>
                <a:lnTo>
                  <a:pt x="571" y="298"/>
                </a:lnTo>
              </a:path>
            </a:pathLst>
          </a:custGeom>
          <a:noFill/>
          <a:ln w="22225">
            <a:solidFill>
              <a:srgbClr val="FFFFFF"/>
            </a:solidFill>
            <a:prstDash val="solid"/>
            <a:round/>
            <a:headEnd/>
            <a:tailEnd/>
          </a:ln>
        </p:spPr>
        <p:txBody>
          <a:bodyPr/>
          <a:lstStyle/>
          <a:p>
            <a:endParaRPr lang="en-US"/>
          </a:p>
        </p:txBody>
      </p:sp>
      <p:sp>
        <p:nvSpPr>
          <p:cNvPr id="67609" name="Freeform 25"/>
          <p:cNvSpPr>
            <a:spLocks/>
          </p:cNvSpPr>
          <p:nvPr/>
        </p:nvSpPr>
        <p:spPr bwMode="auto">
          <a:xfrm>
            <a:off x="3938588" y="5253038"/>
            <a:ext cx="906462" cy="476250"/>
          </a:xfrm>
          <a:custGeom>
            <a:avLst/>
            <a:gdLst/>
            <a:ahLst/>
            <a:cxnLst>
              <a:cxn ang="0">
                <a:pos x="0" y="230"/>
              </a:cxn>
              <a:cxn ang="0">
                <a:pos x="0" y="0"/>
              </a:cxn>
              <a:cxn ang="0">
                <a:pos x="571" y="300"/>
              </a:cxn>
            </a:cxnLst>
            <a:rect l="0" t="0" r="r" b="b"/>
            <a:pathLst>
              <a:path w="571" h="300">
                <a:moveTo>
                  <a:pt x="0" y="230"/>
                </a:moveTo>
                <a:lnTo>
                  <a:pt x="0" y="0"/>
                </a:lnTo>
                <a:lnTo>
                  <a:pt x="571" y="300"/>
                </a:lnTo>
              </a:path>
            </a:pathLst>
          </a:custGeom>
          <a:noFill/>
          <a:ln w="9525">
            <a:solidFill>
              <a:srgbClr val="231F20"/>
            </a:solidFill>
            <a:prstDash val="solid"/>
            <a:round/>
            <a:headEnd/>
            <a:tailEnd/>
          </a:ln>
        </p:spPr>
        <p:txBody>
          <a:bodyPr/>
          <a:lstStyle/>
          <a:p>
            <a:endParaRPr lang="en-US"/>
          </a:p>
        </p:txBody>
      </p:sp>
      <p:sp>
        <p:nvSpPr>
          <p:cNvPr id="67610" name="Line 26"/>
          <p:cNvSpPr>
            <a:spLocks noChangeShapeType="1"/>
          </p:cNvSpPr>
          <p:nvPr/>
        </p:nvSpPr>
        <p:spPr bwMode="auto">
          <a:xfrm flipH="1">
            <a:off x="4816475" y="1590675"/>
            <a:ext cx="114300" cy="565150"/>
          </a:xfrm>
          <a:prstGeom prst="line">
            <a:avLst/>
          </a:prstGeom>
          <a:noFill/>
          <a:ln w="9525">
            <a:solidFill>
              <a:srgbClr val="231F20"/>
            </a:solidFill>
            <a:round/>
            <a:headEnd/>
            <a:tailEnd/>
          </a:ln>
        </p:spPr>
        <p:txBody>
          <a:bodyPr/>
          <a:lstStyle/>
          <a:p>
            <a:endParaRPr lang="en-US"/>
          </a:p>
        </p:txBody>
      </p:sp>
      <p:sp>
        <p:nvSpPr>
          <p:cNvPr id="67611" name="Line 27"/>
          <p:cNvSpPr>
            <a:spLocks noChangeShapeType="1"/>
          </p:cNvSpPr>
          <p:nvPr/>
        </p:nvSpPr>
        <p:spPr bwMode="auto">
          <a:xfrm>
            <a:off x="3570288" y="5253038"/>
            <a:ext cx="365125" cy="1587"/>
          </a:xfrm>
          <a:prstGeom prst="line">
            <a:avLst/>
          </a:prstGeom>
          <a:noFill/>
          <a:ln w="9525">
            <a:solidFill>
              <a:srgbClr val="231F20"/>
            </a:solidFill>
            <a:round/>
            <a:headEnd/>
            <a:tailEnd/>
          </a:ln>
        </p:spPr>
        <p:txBody>
          <a:bodyPr/>
          <a:lstStyle/>
          <a:p>
            <a:endParaRPr lang="en-US"/>
          </a:p>
        </p:txBody>
      </p:sp>
      <p:sp>
        <p:nvSpPr>
          <p:cNvPr id="67612" name="Freeform 28"/>
          <p:cNvSpPr>
            <a:spLocks/>
          </p:cNvSpPr>
          <p:nvPr/>
        </p:nvSpPr>
        <p:spPr bwMode="auto">
          <a:xfrm>
            <a:off x="2446338" y="806450"/>
            <a:ext cx="209550" cy="209550"/>
          </a:xfrm>
          <a:custGeom>
            <a:avLst/>
            <a:gdLst/>
            <a:ahLst/>
            <a:cxnLst>
              <a:cxn ang="0">
                <a:pos x="132" y="66"/>
              </a:cxn>
              <a:cxn ang="0">
                <a:pos x="130" y="80"/>
              </a:cxn>
              <a:cxn ang="0">
                <a:pos x="126" y="92"/>
              </a:cxn>
              <a:cxn ang="0">
                <a:pos x="120" y="102"/>
              </a:cxn>
              <a:cxn ang="0">
                <a:pos x="112" y="112"/>
              </a:cxn>
              <a:cxn ang="0">
                <a:pos x="104" y="120"/>
              </a:cxn>
              <a:cxn ang="0">
                <a:pos x="92" y="126"/>
              </a:cxn>
              <a:cxn ang="0">
                <a:pos x="80" y="130"/>
              </a:cxn>
              <a:cxn ang="0">
                <a:pos x="66" y="132"/>
              </a:cxn>
              <a:cxn ang="0">
                <a:pos x="52" y="130"/>
              </a:cxn>
              <a:cxn ang="0">
                <a:pos x="40" y="126"/>
              </a:cxn>
              <a:cxn ang="0">
                <a:pos x="30" y="120"/>
              </a:cxn>
              <a:cxn ang="0">
                <a:pos x="20" y="112"/>
              </a:cxn>
              <a:cxn ang="0">
                <a:pos x="12" y="102"/>
              </a:cxn>
              <a:cxn ang="0">
                <a:pos x="6" y="92"/>
              </a:cxn>
              <a:cxn ang="0">
                <a:pos x="2" y="80"/>
              </a:cxn>
              <a:cxn ang="0">
                <a:pos x="0" y="66"/>
              </a:cxn>
              <a:cxn ang="0">
                <a:pos x="2" y="52"/>
              </a:cxn>
              <a:cxn ang="0">
                <a:pos x="6" y="40"/>
              </a:cxn>
              <a:cxn ang="0">
                <a:pos x="12" y="28"/>
              </a:cxn>
              <a:cxn ang="0">
                <a:pos x="20" y="20"/>
              </a:cxn>
              <a:cxn ang="0">
                <a:pos x="30" y="12"/>
              </a:cxn>
              <a:cxn ang="0">
                <a:pos x="40" y="6"/>
              </a:cxn>
              <a:cxn ang="0">
                <a:pos x="52" y="2"/>
              </a:cxn>
              <a:cxn ang="0">
                <a:pos x="66" y="0"/>
              </a:cxn>
              <a:cxn ang="0">
                <a:pos x="80" y="2"/>
              </a:cxn>
              <a:cxn ang="0">
                <a:pos x="92" y="6"/>
              </a:cxn>
              <a:cxn ang="0">
                <a:pos x="104" y="12"/>
              </a:cxn>
              <a:cxn ang="0">
                <a:pos x="112" y="20"/>
              </a:cxn>
              <a:cxn ang="0">
                <a:pos x="120" y="28"/>
              </a:cxn>
              <a:cxn ang="0">
                <a:pos x="126" y="40"/>
              </a:cxn>
              <a:cxn ang="0">
                <a:pos x="130" y="52"/>
              </a:cxn>
              <a:cxn ang="0">
                <a:pos x="130" y="66"/>
              </a:cxn>
              <a:cxn ang="0">
                <a:pos x="132" y="66"/>
              </a:cxn>
            </a:cxnLst>
            <a:rect l="0" t="0" r="r" b="b"/>
            <a:pathLst>
              <a:path w="132" h="132">
                <a:moveTo>
                  <a:pt x="132" y="66"/>
                </a:moveTo>
                <a:lnTo>
                  <a:pt x="130" y="80"/>
                </a:lnTo>
                <a:lnTo>
                  <a:pt x="126" y="92"/>
                </a:lnTo>
                <a:lnTo>
                  <a:pt x="120" y="102"/>
                </a:lnTo>
                <a:lnTo>
                  <a:pt x="112" y="112"/>
                </a:lnTo>
                <a:lnTo>
                  <a:pt x="104" y="120"/>
                </a:lnTo>
                <a:lnTo>
                  <a:pt x="92" y="126"/>
                </a:lnTo>
                <a:lnTo>
                  <a:pt x="80" y="130"/>
                </a:lnTo>
                <a:lnTo>
                  <a:pt x="66" y="132"/>
                </a:lnTo>
                <a:lnTo>
                  <a:pt x="52" y="130"/>
                </a:lnTo>
                <a:lnTo>
                  <a:pt x="40" y="126"/>
                </a:lnTo>
                <a:lnTo>
                  <a:pt x="30" y="120"/>
                </a:lnTo>
                <a:lnTo>
                  <a:pt x="20" y="112"/>
                </a:lnTo>
                <a:lnTo>
                  <a:pt x="12" y="102"/>
                </a:lnTo>
                <a:lnTo>
                  <a:pt x="6" y="92"/>
                </a:lnTo>
                <a:lnTo>
                  <a:pt x="2" y="80"/>
                </a:lnTo>
                <a:lnTo>
                  <a:pt x="0" y="66"/>
                </a:lnTo>
                <a:lnTo>
                  <a:pt x="2" y="52"/>
                </a:lnTo>
                <a:lnTo>
                  <a:pt x="6" y="40"/>
                </a:lnTo>
                <a:lnTo>
                  <a:pt x="12" y="28"/>
                </a:lnTo>
                <a:lnTo>
                  <a:pt x="20" y="20"/>
                </a:lnTo>
                <a:lnTo>
                  <a:pt x="30" y="12"/>
                </a:lnTo>
                <a:lnTo>
                  <a:pt x="40" y="6"/>
                </a:lnTo>
                <a:lnTo>
                  <a:pt x="52" y="2"/>
                </a:lnTo>
                <a:lnTo>
                  <a:pt x="66" y="0"/>
                </a:lnTo>
                <a:lnTo>
                  <a:pt x="80" y="2"/>
                </a:lnTo>
                <a:lnTo>
                  <a:pt x="92" y="6"/>
                </a:lnTo>
                <a:lnTo>
                  <a:pt x="104" y="12"/>
                </a:lnTo>
                <a:lnTo>
                  <a:pt x="112" y="20"/>
                </a:lnTo>
                <a:lnTo>
                  <a:pt x="120" y="28"/>
                </a:lnTo>
                <a:lnTo>
                  <a:pt x="126" y="40"/>
                </a:lnTo>
                <a:lnTo>
                  <a:pt x="130" y="52"/>
                </a:lnTo>
                <a:lnTo>
                  <a:pt x="130" y="66"/>
                </a:lnTo>
                <a:lnTo>
                  <a:pt x="132" y="66"/>
                </a:lnTo>
                <a:close/>
              </a:path>
            </a:pathLst>
          </a:custGeom>
          <a:solidFill>
            <a:srgbClr val="FFFFFF"/>
          </a:solidFill>
          <a:ln w="9525">
            <a:noFill/>
            <a:round/>
            <a:headEnd/>
            <a:tailEnd/>
          </a:ln>
        </p:spPr>
        <p:txBody>
          <a:bodyPr/>
          <a:lstStyle/>
          <a:p>
            <a:endParaRPr lang="en-US"/>
          </a:p>
        </p:txBody>
      </p:sp>
      <p:sp>
        <p:nvSpPr>
          <p:cNvPr id="67613" name="Freeform 29"/>
          <p:cNvSpPr>
            <a:spLocks/>
          </p:cNvSpPr>
          <p:nvPr/>
        </p:nvSpPr>
        <p:spPr bwMode="auto">
          <a:xfrm>
            <a:off x="2446338" y="806450"/>
            <a:ext cx="209550" cy="209550"/>
          </a:xfrm>
          <a:custGeom>
            <a:avLst/>
            <a:gdLst/>
            <a:ahLst/>
            <a:cxnLst>
              <a:cxn ang="0">
                <a:pos x="132" y="66"/>
              </a:cxn>
              <a:cxn ang="0">
                <a:pos x="130" y="80"/>
              </a:cxn>
              <a:cxn ang="0">
                <a:pos x="126" y="92"/>
              </a:cxn>
              <a:cxn ang="0">
                <a:pos x="120" y="102"/>
              </a:cxn>
              <a:cxn ang="0">
                <a:pos x="112" y="112"/>
              </a:cxn>
              <a:cxn ang="0">
                <a:pos x="104" y="120"/>
              </a:cxn>
              <a:cxn ang="0">
                <a:pos x="92" y="126"/>
              </a:cxn>
              <a:cxn ang="0">
                <a:pos x="80" y="130"/>
              </a:cxn>
              <a:cxn ang="0">
                <a:pos x="66" y="132"/>
              </a:cxn>
              <a:cxn ang="0">
                <a:pos x="52" y="130"/>
              </a:cxn>
              <a:cxn ang="0">
                <a:pos x="40" y="126"/>
              </a:cxn>
              <a:cxn ang="0">
                <a:pos x="30" y="120"/>
              </a:cxn>
              <a:cxn ang="0">
                <a:pos x="20" y="112"/>
              </a:cxn>
              <a:cxn ang="0">
                <a:pos x="12" y="102"/>
              </a:cxn>
              <a:cxn ang="0">
                <a:pos x="6" y="92"/>
              </a:cxn>
              <a:cxn ang="0">
                <a:pos x="2" y="80"/>
              </a:cxn>
              <a:cxn ang="0">
                <a:pos x="0" y="66"/>
              </a:cxn>
              <a:cxn ang="0">
                <a:pos x="2" y="52"/>
              </a:cxn>
              <a:cxn ang="0">
                <a:pos x="6" y="40"/>
              </a:cxn>
              <a:cxn ang="0">
                <a:pos x="12" y="28"/>
              </a:cxn>
              <a:cxn ang="0">
                <a:pos x="20" y="20"/>
              </a:cxn>
              <a:cxn ang="0">
                <a:pos x="30" y="12"/>
              </a:cxn>
              <a:cxn ang="0">
                <a:pos x="40" y="6"/>
              </a:cxn>
              <a:cxn ang="0">
                <a:pos x="52" y="2"/>
              </a:cxn>
              <a:cxn ang="0">
                <a:pos x="66" y="0"/>
              </a:cxn>
              <a:cxn ang="0">
                <a:pos x="80" y="2"/>
              </a:cxn>
              <a:cxn ang="0">
                <a:pos x="92" y="6"/>
              </a:cxn>
              <a:cxn ang="0">
                <a:pos x="104" y="12"/>
              </a:cxn>
              <a:cxn ang="0">
                <a:pos x="112" y="20"/>
              </a:cxn>
              <a:cxn ang="0">
                <a:pos x="120" y="28"/>
              </a:cxn>
              <a:cxn ang="0">
                <a:pos x="126" y="40"/>
              </a:cxn>
              <a:cxn ang="0">
                <a:pos x="130" y="52"/>
              </a:cxn>
              <a:cxn ang="0">
                <a:pos x="130" y="66"/>
              </a:cxn>
            </a:cxnLst>
            <a:rect l="0" t="0" r="r" b="b"/>
            <a:pathLst>
              <a:path w="132" h="132">
                <a:moveTo>
                  <a:pt x="132" y="66"/>
                </a:moveTo>
                <a:lnTo>
                  <a:pt x="130" y="80"/>
                </a:lnTo>
                <a:lnTo>
                  <a:pt x="126" y="92"/>
                </a:lnTo>
                <a:lnTo>
                  <a:pt x="120" y="102"/>
                </a:lnTo>
                <a:lnTo>
                  <a:pt x="112" y="112"/>
                </a:lnTo>
                <a:lnTo>
                  <a:pt x="104" y="120"/>
                </a:lnTo>
                <a:lnTo>
                  <a:pt x="92" y="126"/>
                </a:lnTo>
                <a:lnTo>
                  <a:pt x="80" y="130"/>
                </a:lnTo>
                <a:lnTo>
                  <a:pt x="66" y="132"/>
                </a:lnTo>
                <a:lnTo>
                  <a:pt x="52" y="130"/>
                </a:lnTo>
                <a:lnTo>
                  <a:pt x="40" y="126"/>
                </a:lnTo>
                <a:lnTo>
                  <a:pt x="30" y="120"/>
                </a:lnTo>
                <a:lnTo>
                  <a:pt x="20" y="112"/>
                </a:lnTo>
                <a:lnTo>
                  <a:pt x="12" y="102"/>
                </a:lnTo>
                <a:lnTo>
                  <a:pt x="6" y="92"/>
                </a:lnTo>
                <a:lnTo>
                  <a:pt x="2" y="80"/>
                </a:lnTo>
                <a:lnTo>
                  <a:pt x="0" y="66"/>
                </a:lnTo>
                <a:lnTo>
                  <a:pt x="2" y="52"/>
                </a:lnTo>
                <a:lnTo>
                  <a:pt x="6" y="40"/>
                </a:lnTo>
                <a:lnTo>
                  <a:pt x="12" y="28"/>
                </a:lnTo>
                <a:lnTo>
                  <a:pt x="20" y="20"/>
                </a:lnTo>
                <a:lnTo>
                  <a:pt x="30" y="12"/>
                </a:lnTo>
                <a:lnTo>
                  <a:pt x="40" y="6"/>
                </a:lnTo>
                <a:lnTo>
                  <a:pt x="52" y="2"/>
                </a:lnTo>
                <a:lnTo>
                  <a:pt x="66" y="0"/>
                </a:lnTo>
                <a:lnTo>
                  <a:pt x="80" y="2"/>
                </a:lnTo>
                <a:lnTo>
                  <a:pt x="92" y="6"/>
                </a:lnTo>
                <a:lnTo>
                  <a:pt x="104" y="12"/>
                </a:lnTo>
                <a:lnTo>
                  <a:pt x="112" y="20"/>
                </a:lnTo>
                <a:lnTo>
                  <a:pt x="120" y="28"/>
                </a:lnTo>
                <a:lnTo>
                  <a:pt x="126" y="40"/>
                </a:lnTo>
                <a:lnTo>
                  <a:pt x="130" y="52"/>
                </a:lnTo>
                <a:lnTo>
                  <a:pt x="130" y="66"/>
                </a:lnTo>
              </a:path>
            </a:pathLst>
          </a:custGeom>
          <a:noFill/>
          <a:ln w="12700">
            <a:solidFill>
              <a:srgbClr val="231F20"/>
            </a:solidFill>
            <a:prstDash val="solid"/>
            <a:round/>
            <a:headEnd/>
            <a:tailEnd/>
          </a:ln>
        </p:spPr>
        <p:txBody>
          <a:bodyPr/>
          <a:lstStyle/>
          <a:p>
            <a:endParaRPr lang="en-US"/>
          </a:p>
        </p:txBody>
      </p:sp>
      <p:sp>
        <p:nvSpPr>
          <p:cNvPr id="67614" name="Freeform 30"/>
          <p:cNvSpPr>
            <a:spLocks/>
          </p:cNvSpPr>
          <p:nvPr/>
        </p:nvSpPr>
        <p:spPr bwMode="auto">
          <a:xfrm>
            <a:off x="1855788" y="1635125"/>
            <a:ext cx="209550" cy="209550"/>
          </a:xfrm>
          <a:custGeom>
            <a:avLst/>
            <a:gdLst/>
            <a:ahLst/>
            <a:cxnLst>
              <a:cxn ang="0">
                <a:pos x="132" y="66"/>
              </a:cxn>
              <a:cxn ang="0">
                <a:pos x="132" y="78"/>
              </a:cxn>
              <a:cxn ang="0">
                <a:pos x="128" y="92"/>
              </a:cxn>
              <a:cxn ang="0">
                <a:pos x="122" y="102"/>
              </a:cxn>
              <a:cxn ang="0">
                <a:pos x="114" y="112"/>
              </a:cxn>
              <a:cxn ang="0">
                <a:pos x="104" y="120"/>
              </a:cxn>
              <a:cxn ang="0">
                <a:pos x="92" y="126"/>
              </a:cxn>
              <a:cxn ang="0">
                <a:pos x="80" y="130"/>
              </a:cxn>
              <a:cxn ang="0">
                <a:pos x="66" y="132"/>
              </a:cxn>
              <a:cxn ang="0">
                <a:pos x="54" y="130"/>
              </a:cxn>
              <a:cxn ang="0">
                <a:pos x="40" y="126"/>
              </a:cxn>
              <a:cxn ang="0">
                <a:pos x="30" y="120"/>
              </a:cxn>
              <a:cxn ang="0">
                <a:pos x="20" y="112"/>
              </a:cxn>
              <a:cxn ang="0">
                <a:pos x="12" y="102"/>
              </a:cxn>
              <a:cxn ang="0">
                <a:pos x="6" y="92"/>
              </a:cxn>
              <a:cxn ang="0">
                <a:pos x="2" y="78"/>
              </a:cxn>
              <a:cxn ang="0">
                <a:pos x="0" y="66"/>
              </a:cxn>
              <a:cxn ang="0">
                <a:pos x="2" y="52"/>
              </a:cxn>
              <a:cxn ang="0">
                <a:pos x="6" y="40"/>
              </a:cxn>
              <a:cxn ang="0">
                <a:pos x="12" y="28"/>
              </a:cxn>
              <a:cxn ang="0">
                <a:pos x="20" y="18"/>
              </a:cxn>
              <a:cxn ang="0">
                <a:pos x="30" y="10"/>
              </a:cxn>
              <a:cxn ang="0">
                <a:pos x="40" y="4"/>
              </a:cxn>
              <a:cxn ang="0">
                <a:pos x="54" y="2"/>
              </a:cxn>
              <a:cxn ang="0">
                <a:pos x="66" y="0"/>
              </a:cxn>
              <a:cxn ang="0">
                <a:pos x="80" y="2"/>
              </a:cxn>
              <a:cxn ang="0">
                <a:pos x="92" y="4"/>
              </a:cxn>
              <a:cxn ang="0">
                <a:pos x="104" y="10"/>
              </a:cxn>
              <a:cxn ang="0">
                <a:pos x="114" y="18"/>
              </a:cxn>
              <a:cxn ang="0">
                <a:pos x="122" y="28"/>
              </a:cxn>
              <a:cxn ang="0">
                <a:pos x="128" y="40"/>
              </a:cxn>
              <a:cxn ang="0">
                <a:pos x="132" y="52"/>
              </a:cxn>
              <a:cxn ang="0">
                <a:pos x="132" y="64"/>
              </a:cxn>
              <a:cxn ang="0">
                <a:pos x="132" y="66"/>
              </a:cxn>
            </a:cxnLst>
            <a:rect l="0" t="0" r="r" b="b"/>
            <a:pathLst>
              <a:path w="132" h="132">
                <a:moveTo>
                  <a:pt x="132" y="66"/>
                </a:moveTo>
                <a:lnTo>
                  <a:pt x="132" y="78"/>
                </a:lnTo>
                <a:lnTo>
                  <a:pt x="128" y="92"/>
                </a:lnTo>
                <a:lnTo>
                  <a:pt x="122" y="102"/>
                </a:lnTo>
                <a:lnTo>
                  <a:pt x="114" y="112"/>
                </a:lnTo>
                <a:lnTo>
                  <a:pt x="104" y="120"/>
                </a:lnTo>
                <a:lnTo>
                  <a:pt x="92" y="126"/>
                </a:lnTo>
                <a:lnTo>
                  <a:pt x="80" y="130"/>
                </a:lnTo>
                <a:lnTo>
                  <a:pt x="66" y="132"/>
                </a:lnTo>
                <a:lnTo>
                  <a:pt x="54" y="130"/>
                </a:lnTo>
                <a:lnTo>
                  <a:pt x="40" y="126"/>
                </a:lnTo>
                <a:lnTo>
                  <a:pt x="30" y="120"/>
                </a:lnTo>
                <a:lnTo>
                  <a:pt x="20" y="112"/>
                </a:lnTo>
                <a:lnTo>
                  <a:pt x="12" y="102"/>
                </a:lnTo>
                <a:lnTo>
                  <a:pt x="6" y="92"/>
                </a:lnTo>
                <a:lnTo>
                  <a:pt x="2" y="78"/>
                </a:lnTo>
                <a:lnTo>
                  <a:pt x="0" y="66"/>
                </a:lnTo>
                <a:lnTo>
                  <a:pt x="2" y="52"/>
                </a:lnTo>
                <a:lnTo>
                  <a:pt x="6" y="40"/>
                </a:lnTo>
                <a:lnTo>
                  <a:pt x="12" y="28"/>
                </a:lnTo>
                <a:lnTo>
                  <a:pt x="20" y="18"/>
                </a:lnTo>
                <a:lnTo>
                  <a:pt x="30" y="10"/>
                </a:lnTo>
                <a:lnTo>
                  <a:pt x="40" y="4"/>
                </a:lnTo>
                <a:lnTo>
                  <a:pt x="54" y="2"/>
                </a:lnTo>
                <a:lnTo>
                  <a:pt x="66" y="0"/>
                </a:lnTo>
                <a:lnTo>
                  <a:pt x="80" y="2"/>
                </a:lnTo>
                <a:lnTo>
                  <a:pt x="92" y="4"/>
                </a:lnTo>
                <a:lnTo>
                  <a:pt x="104" y="10"/>
                </a:lnTo>
                <a:lnTo>
                  <a:pt x="114" y="18"/>
                </a:lnTo>
                <a:lnTo>
                  <a:pt x="122" y="28"/>
                </a:lnTo>
                <a:lnTo>
                  <a:pt x="128" y="40"/>
                </a:lnTo>
                <a:lnTo>
                  <a:pt x="132" y="52"/>
                </a:lnTo>
                <a:lnTo>
                  <a:pt x="132" y="64"/>
                </a:lnTo>
                <a:lnTo>
                  <a:pt x="132" y="66"/>
                </a:lnTo>
                <a:close/>
              </a:path>
            </a:pathLst>
          </a:custGeom>
          <a:solidFill>
            <a:srgbClr val="FFFFFF"/>
          </a:solidFill>
          <a:ln w="9525">
            <a:noFill/>
            <a:round/>
            <a:headEnd/>
            <a:tailEnd/>
          </a:ln>
        </p:spPr>
        <p:txBody>
          <a:bodyPr/>
          <a:lstStyle/>
          <a:p>
            <a:endParaRPr lang="en-US"/>
          </a:p>
        </p:txBody>
      </p:sp>
      <p:sp>
        <p:nvSpPr>
          <p:cNvPr id="67615" name="Freeform 31"/>
          <p:cNvSpPr>
            <a:spLocks/>
          </p:cNvSpPr>
          <p:nvPr/>
        </p:nvSpPr>
        <p:spPr bwMode="auto">
          <a:xfrm>
            <a:off x="1855788" y="1635125"/>
            <a:ext cx="209550" cy="209550"/>
          </a:xfrm>
          <a:custGeom>
            <a:avLst/>
            <a:gdLst/>
            <a:ahLst/>
            <a:cxnLst>
              <a:cxn ang="0">
                <a:pos x="132" y="66"/>
              </a:cxn>
              <a:cxn ang="0">
                <a:pos x="132" y="78"/>
              </a:cxn>
              <a:cxn ang="0">
                <a:pos x="128" y="92"/>
              </a:cxn>
              <a:cxn ang="0">
                <a:pos x="122" y="102"/>
              </a:cxn>
              <a:cxn ang="0">
                <a:pos x="114" y="112"/>
              </a:cxn>
              <a:cxn ang="0">
                <a:pos x="104" y="120"/>
              </a:cxn>
              <a:cxn ang="0">
                <a:pos x="92" y="126"/>
              </a:cxn>
              <a:cxn ang="0">
                <a:pos x="80" y="130"/>
              </a:cxn>
              <a:cxn ang="0">
                <a:pos x="66" y="132"/>
              </a:cxn>
              <a:cxn ang="0">
                <a:pos x="54" y="130"/>
              </a:cxn>
              <a:cxn ang="0">
                <a:pos x="40" y="126"/>
              </a:cxn>
              <a:cxn ang="0">
                <a:pos x="30" y="120"/>
              </a:cxn>
              <a:cxn ang="0">
                <a:pos x="20" y="112"/>
              </a:cxn>
              <a:cxn ang="0">
                <a:pos x="12" y="102"/>
              </a:cxn>
              <a:cxn ang="0">
                <a:pos x="6" y="92"/>
              </a:cxn>
              <a:cxn ang="0">
                <a:pos x="2" y="78"/>
              </a:cxn>
              <a:cxn ang="0">
                <a:pos x="0" y="66"/>
              </a:cxn>
              <a:cxn ang="0">
                <a:pos x="2" y="52"/>
              </a:cxn>
              <a:cxn ang="0">
                <a:pos x="6" y="40"/>
              </a:cxn>
              <a:cxn ang="0">
                <a:pos x="12" y="28"/>
              </a:cxn>
              <a:cxn ang="0">
                <a:pos x="20" y="18"/>
              </a:cxn>
              <a:cxn ang="0">
                <a:pos x="30" y="10"/>
              </a:cxn>
              <a:cxn ang="0">
                <a:pos x="40" y="4"/>
              </a:cxn>
              <a:cxn ang="0">
                <a:pos x="54" y="2"/>
              </a:cxn>
              <a:cxn ang="0">
                <a:pos x="66" y="0"/>
              </a:cxn>
              <a:cxn ang="0">
                <a:pos x="80" y="2"/>
              </a:cxn>
              <a:cxn ang="0">
                <a:pos x="92" y="4"/>
              </a:cxn>
              <a:cxn ang="0">
                <a:pos x="104" y="10"/>
              </a:cxn>
              <a:cxn ang="0">
                <a:pos x="114" y="18"/>
              </a:cxn>
              <a:cxn ang="0">
                <a:pos x="122" y="28"/>
              </a:cxn>
              <a:cxn ang="0">
                <a:pos x="128" y="40"/>
              </a:cxn>
              <a:cxn ang="0">
                <a:pos x="132" y="52"/>
              </a:cxn>
              <a:cxn ang="0">
                <a:pos x="132" y="64"/>
              </a:cxn>
            </a:cxnLst>
            <a:rect l="0" t="0" r="r" b="b"/>
            <a:pathLst>
              <a:path w="132" h="132">
                <a:moveTo>
                  <a:pt x="132" y="66"/>
                </a:moveTo>
                <a:lnTo>
                  <a:pt x="132" y="78"/>
                </a:lnTo>
                <a:lnTo>
                  <a:pt x="128" y="92"/>
                </a:lnTo>
                <a:lnTo>
                  <a:pt x="122" y="102"/>
                </a:lnTo>
                <a:lnTo>
                  <a:pt x="114" y="112"/>
                </a:lnTo>
                <a:lnTo>
                  <a:pt x="104" y="120"/>
                </a:lnTo>
                <a:lnTo>
                  <a:pt x="92" y="126"/>
                </a:lnTo>
                <a:lnTo>
                  <a:pt x="80" y="130"/>
                </a:lnTo>
                <a:lnTo>
                  <a:pt x="66" y="132"/>
                </a:lnTo>
                <a:lnTo>
                  <a:pt x="54" y="130"/>
                </a:lnTo>
                <a:lnTo>
                  <a:pt x="40" y="126"/>
                </a:lnTo>
                <a:lnTo>
                  <a:pt x="30" y="120"/>
                </a:lnTo>
                <a:lnTo>
                  <a:pt x="20" y="112"/>
                </a:lnTo>
                <a:lnTo>
                  <a:pt x="12" y="102"/>
                </a:lnTo>
                <a:lnTo>
                  <a:pt x="6" y="92"/>
                </a:lnTo>
                <a:lnTo>
                  <a:pt x="2" y="78"/>
                </a:lnTo>
                <a:lnTo>
                  <a:pt x="0" y="66"/>
                </a:lnTo>
                <a:lnTo>
                  <a:pt x="2" y="52"/>
                </a:lnTo>
                <a:lnTo>
                  <a:pt x="6" y="40"/>
                </a:lnTo>
                <a:lnTo>
                  <a:pt x="12" y="28"/>
                </a:lnTo>
                <a:lnTo>
                  <a:pt x="20" y="18"/>
                </a:lnTo>
                <a:lnTo>
                  <a:pt x="30" y="10"/>
                </a:lnTo>
                <a:lnTo>
                  <a:pt x="40" y="4"/>
                </a:lnTo>
                <a:lnTo>
                  <a:pt x="54" y="2"/>
                </a:lnTo>
                <a:lnTo>
                  <a:pt x="66" y="0"/>
                </a:lnTo>
                <a:lnTo>
                  <a:pt x="80" y="2"/>
                </a:lnTo>
                <a:lnTo>
                  <a:pt x="92" y="4"/>
                </a:lnTo>
                <a:lnTo>
                  <a:pt x="104" y="10"/>
                </a:lnTo>
                <a:lnTo>
                  <a:pt x="114" y="18"/>
                </a:lnTo>
                <a:lnTo>
                  <a:pt x="122" y="28"/>
                </a:lnTo>
                <a:lnTo>
                  <a:pt x="128" y="40"/>
                </a:lnTo>
                <a:lnTo>
                  <a:pt x="132" y="52"/>
                </a:lnTo>
                <a:lnTo>
                  <a:pt x="132" y="64"/>
                </a:lnTo>
              </a:path>
            </a:pathLst>
          </a:custGeom>
          <a:noFill/>
          <a:ln w="12700">
            <a:solidFill>
              <a:srgbClr val="231F20"/>
            </a:solidFill>
            <a:prstDash val="solid"/>
            <a:round/>
            <a:headEnd/>
            <a:tailEnd/>
          </a:ln>
        </p:spPr>
        <p:txBody>
          <a:bodyPr/>
          <a:lstStyle/>
          <a:p>
            <a:endParaRPr lang="en-US"/>
          </a:p>
        </p:txBody>
      </p:sp>
      <p:sp>
        <p:nvSpPr>
          <p:cNvPr id="67616" name="Freeform 32"/>
          <p:cNvSpPr>
            <a:spLocks/>
          </p:cNvSpPr>
          <p:nvPr/>
        </p:nvSpPr>
        <p:spPr bwMode="auto">
          <a:xfrm>
            <a:off x="2039938" y="4348163"/>
            <a:ext cx="209550" cy="209550"/>
          </a:xfrm>
          <a:custGeom>
            <a:avLst/>
            <a:gdLst/>
            <a:ahLst/>
            <a:cxnLst>
              <a:cxn ang="0">
                <a:pos x="132" y="66"/>
              </a:cxn>
              <a:cxn ang="0">
                <a:pos x="130" y="80"/>
              </a:cxn>
              <a:cxn ang="0">
                <a:pos x="126" y="92"/>
              </a:cxn>
              <a:cxn ang="0">
                <a:pos x="120" y="102"/>
              </a:cxn>
              <a:cxn ang="0">
                <a:pos x="112" y="112"/>
              </a:cxn>
              <a:cxn ang="0">
                <a:pos x="102" y="120"/>
              </a:cxn>
              <a:cxn ang="0">
                <a:pos x="92" y="126"/>
              </a:cxn>
              <a:cxn ang="0">
                <a:pos x="80" y="130"/>
              </a:cxn>
              <a:cxn ang="0">
                <a:pos x="66" y="132"/>
              </a:cxn>
              <a:cxn ang="0">
                <a:pos x="52" y="130"/>
              </a:cxn>
              <a:cxn ang="0">
                <a:pos x="40" y="126"/>
              </a:cxn>
              <a:cxn ang="0">
                <a:pos x="30" y="120"/>
              </a:cxn>
              <a:cxn ang="0">
                <a:pos x="20" y="112"/>
              </a:cxn>
              <a:cxn ang="0">
                <a:pos x="12" y="102"/>
              </a:cxn>
              <a:cxn ang="0">
                <a:pos x="6" y="92"/>
              </a:cxn>
              <a:cxn ang="0">
                <a:pos x="2" y="80"/>
              </a:cxn>
              <a:cxn ang="0">
                <a:pos x="0" y="66"/>
              </a:cxn>
              <a:cxn ang="0">
                <a:pos x="2" y="52"/>
              </a:cxn>
              <a:cxn ang="0">
                <a:pos x="6" y="40"/>
              </a:cxn>
              <a:cxn ang="0">
                <a:pos x="12" y="28"/>
              </a:cxn>
              <a:cxn ang="0">
                <a:pos x="20" y="20"/>
              </a:cxn>
              <a:cxn ang="0">
                <a:pos x="30" y="12"/>
              </a:cxn>
              <a:cxn ang="0">
                <a:pos x="40" y="6"/>
              </a:cxn>
              <a:cxn ang="0">
                <a:pos x="52" y="2"/>
              </a:cxn>
              <a:cxn ang="0">
                <a:pos x="66" y="0"/>
              </a:cxn>
              <a:cxn ang="0">
                <a:pos x="80" y="2"/>
              </a:cxn>
              <a:cxn ang="0">
                <a:pos x="92" y="6"/>
              </a:cxn>
              <a:cxn ang="0">
                <a:pos x="102" y="12"/>
              </a:cxn>
              <a:cxn ang="0">
                <a:pos x="112" y="20"/>
              </a:cxn>
              <a:cxn ang="0">
                <a:pos x="120" y="28"/>
              </a:cxn>
              <a:cxn ang="0">
                <a:pos x="126" y="40"/>
              </a:cxn>
              <a:cxn ang="0">
                <a:pos x="130" y="52"/>
              </a:cxn>
              <a:cxn ang="0">
                <a:pos x="130" y="66"/>
              </a:cxn>
              <a:cxn ang="0">
                <a:pos x="132" y="66"/>
              </a:cxn>
            </a:cxnLst>
            <a:rect l="0" t="0" r="r" b="b"/>
            <a:pathLst>
              <a:path w="132" h="132">
                <a:moveTo>
                  <a:pt x="132" y="66"/>
                </a:moveTo>
                <a:lnTo>
                  <a:pt x="130" y="80"/>
                </a:lnTo>
                <a:lnTo>
                  <a:pt x="126" y="92"/>
                </a:lnTo>
                <a:lnTo>
                  <a:pt x="120" y="102"/>
                </a:lnTo>
                <a:lnTo>
                  <a:pt x="112" y="112"/>
                </a:lnTo>
                <a:lnTo>
                  <a:pt x="102" y="120"/>
                </a:lnTo>
                <a:lnTo>
                  <a:pt x="92" y="126"/>
                </a:lnTo>
                <a:lnTo>
                  <a:pt x="80" y="130"/>
                </a:lnTo>
                <a:lnTo>
                  <a:pt x="66" y="132"/>
                </a:lnTo>
                <a:lnTo>
                  <a:pt x="52" y="130"/>
                </a:lnTo>
                <a:lnTo>
                  <a:pt x="40" y="126"/>
                </a:lnTo>
                <a:lnTo>
                  <a:pt x="30" y="120"/>
                </a:lnTo>
                <a:lnTo>
                  <a:pt x="20" y="112"/>
                </a:lnTo>
                <a:lnTo>
                  <a:pt x="12" y="102"/>
                </a:lnTo>
                <a:lnTo>
                  <a:pt x="6" y="92"/>
                </a:lnTo>
                <a:lnTo>
                  <a:pt x="2" y="80"/>
                </a:lnTo>
                <a:lnTo>
                  <a:pt x="0" y="66"/>
                </a:lnTo>
                <a:lnTo>
                  <a:pt x="2" y="52"/>
                </a:lnTo>
                <a:lnTo>
                  <a:pt x="6" y="40"/>
                </a:lnTo>
                <a:lnTo>
                  <a:pt x="12" y="28"/>
                </a:lnTo>
                <a:lnTo>
                  <a:pt x="20" y="20"/>
                </a:lnTo>
                <a:lnTo>
                  <a:pt x="30" y="12"/>
                </a:lnTo>
                <a:lnTo>
                  <a:pt x="40" y="6"/>
                </a:lnTo>
                <a:lnTo>
                  <a:pt x="52" y="2"/>
                </a:lnTo>
                <a:lnTo>
                  <a:pt x="66" y="0"/>
                </a:lnTo>
                <a:lnTo>
                  <a:pt x="80" y="2"/>
                </a:lnTo>
                <a:lnTo>
                  <a:pt x="92" y="6"/>
                </a:lnTo>
                <a:lnTo>
                  <a:pt x="102" y="12"/>
                </a:lnTo>
                <a:lnTo>
                  <a:pt x="112" y="20"/>
                </a:lnTo>
                <a:lnTo>
                  <a:pt x="120" y="28"/>
                </a:lnTo>
                <a:lnTo>
                  <a:pt x="126" y="40"/>
                </a:lnTo>
                <a:lnTo>
                  <a:pt x="130" y="52"/>
                </a:lnTo>
                <a:lnTo>
                  <a:pt x="130" y="66"/>
                </a:lnTo>
                <a:lnTo>
                  <a:pt x="132" y="66"/>
                </a:lnTo>
                <a:close/>
              </a:path>
            </a:pathLst>
          </a:custGeom>
          <a:solidFill>
            <a:srgbClr val="FFFFFF"/>
          </a:solidFill>
          <a:ln w="9525">
            <a:noFill/>
            <a:round/>
            <a:headEnd/>
            <a:tailEnd/>
          </a:ln>
        </p:spPr>
        <p:txBody>
          <a:bodyPr/>
          <a:lstStyle/>
          <a:p>
            <a:endParaRPr lang="en-US"/>
          </a:p>
        </p:txBody>
      </p:sp>
      <p:sp>
        <p:nvSpPr>
          <p:cNvPr id="67617" name="Freeform 33"/>
          <p:cNvSpPr>
            <a:spLocks/>
          </p:cNvSpPr>
          <p:nvPr/>
        </p:nvSpPr>
        <p:spPr bwMode="auto">
          <a:xfrm>
            <a:off x="2039938" y="4348163"/>
            <a:ext cx="209550" cy="209550"/>
          </a:xfrm>
          <a:custGeom>
            <a:avLst/>
            <a:gdLst/>
            <a:ahLst/>
            <a:cxnLst>
              <a:cxn ang="0">
                <a:pos x="132" y="66"/>
              </a:cxn>
              <a:cxn ang="0">
                <a:pos x="130" y="80"/>
              </a:cxn>
              <a:cxn ang="0">
                <a:pos x="126" y="92"/>
              </a:cxn>
              <a:cxn ang="0">
                <a:pos x="120" y="102"/>
              </a:cxn>
              <a:cxn ang="0">
                <a:pos x="112" y="112"/>
              </a:cxn>
              <a:cxn ang="0">
                <a:pos x="102" y="120"/>
              </a:cxn>
              <a:cxn ang="0">
                <a:pos x="92" y="126"/>
              </a:cxn>
              <a:cxn ang="0">
                <a:pos x="80" y="130"/>
              </a:cxn>
              <a:cxn ang="0">
                <a:pos x="66" y="132"/>
              </a:cxn>
              <a:cxn ang="0">
                <a:pos x="52" y="130"/>
              </a:cxn>
              <a:cxn ang="0">
                <a:pos x="40" y="126"/>
              </a:cxn>
              <a:cxn ang="0">
                <a:pos x="30" y="120"/>
              </a:cxn>
              <a:cxn ang="0">
                <a:pos x="20" y="112"/>
              </a:cxn>
              <a:cxn ang="0">
                <a:pos x="12" y="102"/>
              </a:cxn>
              <a:cxn ang="0">
                <a:pos x="6" y="92"/>
              </a:cxn>
              <a:cxn ang="0">
                <a:pos x="2" y="80"/>
              </a:cxn>
              <a:cxn ang="0">
                <a:pos x="0" y="66"/>
              </a:cxn>
              <a:cxn ang="0">
                <a:pos x="2" y="52"/>
              </a:cxn>
              <a:cxn ang="0">
                <a:pos x="6" y="40"/>
              </a:cxn>
              <a:cxn ang="0">
                <a:pos x="12" y="28"/>
              </a:cxn>
              <a:cxn ang="0">
                <a:pos x="20" y="20"/>
              </a:cxn>
              <a:cxn ang="0">
                <a:pos x="30" y="12"/>
              </a:cxn>
              <a:cxn ang="0">
                <a:pos x="40" y="6"/>
              </a:cxn>
              <a:cxn ang="0">
                <a:pos x="52" y="2"/>
              </a:cxn>
              <a:cxn ang="0">
                <a:pos x="66" y="0"/>
              </a:cxn>
              <a:cxn ang="0">
                <a:pos x="80" y="2"/>
              </a:cxn>
              <a:cxn ang="0">
                <a:pos x="92" y="6"/>
              </a:cxn>
              <a:cxn ang="0">
                <a:pos x="102" y="12"/>
              </a:cxn>
              <a:cxn ang="0">
                <a:pos x="112" y="20"/>
              </a:cxn>
              <a:cxn ang="0">
                <a:pos x="120" y="28"/>
              </a:cxn>
              <a:cxn ang="0">
                <a:pos x="126" y="40"/>
              </a:cxn>
              <a:cxn ang="0">
                <a:pos x="130" y="52"/>
              </a:cxn>
              <a:cxn ang="0">
                <a:pos x="130" y="66"/>
              </a:cxn>
            </a:cxnLst>
            <a:rect l="0" t="0" r="r" b="b"/>
            <a:pathLst>
              <a:path w="132" h="132">
                <a:moveTo>
                  <a:pt x="132" y="66"/>
                </a:moveTo>
                <a:lnTo>
                  <a:pt x="130" y="80"/>
                </a:lnTo>
                <a:lnTo>
                  <a:pt x="126" y="92"/>
                </a:lnTo>
                <a:lnTo>
                  <a:pt x="120" y="102"/>
                </a:lnTo>
                <a:lnTo>
                  <a:pt x="112" y="112"/>
                </a:lnTo>
                <a:lnTo>
                  <a:pt x="102" y="120"/>
                </a:lnTo>
                <a:lnTo>
                  <a:pt x="92" y="126"/>
                </a:lnTo>
                <a:lnTo>
                  <a:pt x="80" y="130"/>
                </a:lnTo>
                <a:lnTo>
                  <a:pt x="66" y="132"/>
                </a:lnTo>
                <a:lnTo>
                  <a:pt x="52" y="130"/>
                </a:lnTo>
                <a:lnTo>
                  <a:pt x="40" y="126"/>
                </a:lnTo>
                <a:lnTo>
                  <a:pt x="30" y="120"/>
                </a:lnTo>
                <a:lnTo>
                  <a:pt x="20" y="112"/>
                </a:lnTo>
                <a:lnTo>
                  <a:pt x="12" y="102"/>
                </a:lnTo>
                <a:lnTo>
                  <a:pt x="6" y="92"/>
                </a:lnTo>
                <a:lnTo>
                  <a:pt x="2" y="80"/>
                </a:lnTo>
                <a:lnTo>
                  <a:pt x="0" y="66"/>
                </a:lnTo>
                <a:lnTo>
                  <a:pt x="2" y="52"/>
                </a:lnTo>
                <a:lnTo>
                  <a:pt x="6" y="40"/>
                </a:lnTo>
                <a:lnTo>
                  <a:pt x="12" y="28"/>
                </a:lnTo>
                <a:lnTo>
                  <a:pt x="20" y="20"/>
                </a:lnTo>
                <a:lnTo>
                  <a:pt x="30" y="12"/>
                </a:lnTo>
                <a:lnTo>
                  <a:pt x="40" y="6"/>
                </a:lnTo>
                <a:lnTo>
                  <a:pt x="52" y="2"/>
                </a:lnTo>
                <a:lnTo>
                  <a:pt x="66" y="0"/>
                </a:lnTo>
                <a:lnTo>
                  <a:pt x="80" y="2"/>
                </a:lnTo>
                <a:lnTo>
                  <a:pt x="92" y="6"/>
                </a:lnTo>
                <a:lnTo>
                  <a:pt x="102" y="12"/>
                </a:lnTo>
                <a:lnTo>
                  <a:pt x="112" y="20"/>
                </a:lnTo>
                <a:lnTo>
                  <a:pt x="120" y="28"/>
                </a:lnTo>
                <a:lnTo>
                  <a:pt x="126" y="40"/>
                </a:lnTo>
                <a:lnTo>
                  <a:pt x="130" y="52"/>
                </a:lnTo>
                <a:lnTo>
                  <a:pt x="130" y="66"/>
                </a:lnTo>
              </a:path>
            </a:pathLst>
          </a:custGeom>
          <a:noFill/>
          <a:ln w="12700">
            <a:solidFill>
              <a:srgbClr val="231F20"/>
            </a:solidFill>
            <a:prstDash val="solid"/>
            <a:round/>
            <a:headEnd/>
            <a:tailEnd/>
          </a:ln>
        </p:spPr>
        <p:txBody>
          <a:bodyPr/>
          <a:lstStyle/>
          <a:p>
            <a:endParaRPr lang="en-US"/>
          </a:p>
        </p:txBody>
      </p:sp>
      <p:sp>
        <p:nvSpPr>
          <p:cNvPr id="67618" name="Freeform 34"/>
          <p:cNvSpPr>
            <a:spLocks/>
          </p:cNvSpPr>
          <p:nvPr/>
        </p:nvSpPr>
        <p:spPr bwMode="auto">
          <a:xfrm>
            <a:off x="2528888" y="5132388"/>
            <a:ext cx="206375" cy="206375"/>
          </a:xfrm>
          <a:custGeom>
            <a:avLst/>
            <a:gdLst/>
            <a:ahLst/>
            <a:cxnLst>
              <a:cxn ang="0">
                <a:pos x="130" y="66"/>
              </a:cxn>
              <a:cxn ang="0">
                <a:pos x="130" y="78"/>
              </a:cxn>
              <a:cxn ang="0">
                <a:pos x="126" y="90"/>
              </a:cxn>
              <a:cxn ang="0">
                <a:pos x="120" y="102"/>
              </a:cxn>
              <a:cxn ang="0">
                <a:pos x="112" y="112"/>
              </a:cxn>
              <a:cxn ang="0">
                <a:pos x="102" y="120"/>
              </a:cxn>
              <a:cxn ang="0">
                <a:pos x="90" y="126"/>
              </a:cxn>
              <a:cxn ang="0">
                <a:pos x="78" y="130"/>
              </a:cxn>
              <a:cxn ang="0">
                <a:pos x="66" y="130"/>
              </a:cxn>
              <a:cxn ang="0">
                <a:pos x="52" y="130"/>
              </a:cxn>
              <a:cxn ang="0">
                <a:pos x="40" y="126"/>
              </a:cxn>
              <a:cxn ang="0">
                <a:pos x="28" y="120"/>
              </a:cxn>
              <a:cxn ang="0">
                <a:pos x="18" y="112"/>
              </a:cxn>
              <a:cxn ang="0">
                <a:pos x="10" y="102"/>
              </a:cxn>
              <a:cxn ang="0">
                <a:pos x="4" y="90"/>
              </a:cxn>
              <a:cxn ang="0">
                <a:pos x="0" y="78"/>
              </a:cxn>
              <a:cxn ang="0">
                <a:pos x="0" y="66"/>
              </a:cxn>
              <a:cxn ang="0">
                <a:pos x="0" y="52"/>
              </a:cxn>
              <a:cxn ang="0">
                <a:pos x="4" y="40"/>
              </a:cxn>
              <a:cxn ang="0">
                <a:pos x="10" y="28"/>
              </a:cxn>
              <a:cxn ang="0">
                <a:pos x="18" y="18"/>
              </a:cxn>
              <a:cxn ang="0">
                <a:pos x="28" y="10"/>
              </a:cxn>
              <a:cxn ang="0">
                <a:pos x="40" y="4"/>
              </a:cxn>
              <a:cxn ang="0">
                <a:pos x="52" y="0"/>
              </a:cxn>
              <a:cxn ang="0">
                <a:pos x="66" y="0"/>
              </a:cxn>
              <a:cxn ang="0">
                <a:pos x="78" y="0"/>
              </a:cxn>
              <a:cxn ang="0">
                <a:pos x="90" y="4"/>
              </a:cxn>
              <a:cxn ang="0">
                <a:pos x="102" y="10"/>
              </a:cxn>
              <a:cxn ang="0">
                <a:pos x="112" y="18"/>
              </a:cxn>
              <a:cxn ang="0">
                <a:pos x="120" y="28"/>
              </a:cxn>
              <a:cxn ang="0">
                <a:pos x="126" y="40"/>
              </a:cxn>
              <a:cxn ang="0">
                <a:pos x="130" y="52"/>
              </a:cxn>
              <a:cxn ang="0">
                <a:pos x="130" y="64"/>
              </a:cxn>
              <a:cxn ang="0">
                <a:pos x="130" y="66"/>
              </a:cxn>
            </a:cxnLst>
            <a:rect l="0" t="0" r="r" b="b"/>
            <a:pathLst>
              <a:path w="130" h="130">
                <a:moveTo>
                  <a:pt x="130" y="66"/>
                </a:moveTo>
                <a:lnTo>
                  <a:pt x="130" y="78"/>
                </a:lnTo>
                <a:lnTo>
                  <a:pt x="126" y="90"/>
                </a:lnTo>
                <a:lnTo>
                  <a:pt x="120" y="102"/>
                </a:lnTo>
                <a:lnTo>
                  <a:pt x="112" y="112"/>
                </a:lnTo>
                <a:lnTo>
                  <a:pt x="102" y="120"/>
                </a:lnTo>
                <a:lnTo>
                  <a:pt x="90" y="126"/>
                </a:lnTo>
                <a:lnTo>
                  <a:pt x="78" y="130"/>
                </a:lnTo>
                <a:lnTo>
                  <a:pt x="66" y="130"/>
                </a:lnTo>
                <a:lnTo>
                  <a:pt x="52" y="130"/>
                </a:lnTo>
                <a:lnTo>
                  <a:pt x="40" y="126"/>
                </a:lnTo>
                <a:lnTo>
                  <a:pt x="28" y="120"/>
                </a:lnTo>
                <a:lnTo>
                  <a:pt x="18" y="112"/>
                </a:lnTo>
                <a:lnTo>
                  <a:pt x="10" y="102"/>
                </a:lnTo>
                <a:lnTo>
                  <a:pt x="4" y="90"/>
                </a:lnTo>
                <a:lnTo>
                  <a:pt x="0" y="78"/>
                </a:lnTo>
                <a:lnTo>
                  <a:pt x="0" y="66"/>
                </a:lnTo>
                <a:lnTo>
                  <a:pt x="0" y="52"/>
                </a:lnTo>
                <a:lnTo>
                  <a:pt x="4" y="40"/>
                </a:lnTo>
                <a:lnTo>
                  <a:pt x="10" y="28"/>
                </a:lnTo>
                <a:lnTo>
                  <a:pt x="18" y="18"/>
                </a:lnTo>
                <a:lnTo>
                  <a:pt x="28" y="10"/>
                </a:lnTo>
                <a:lnTo>
                  <a:pt x="40" y="4"/>
                </a:lnTo>
                <a:lnTo>
                  <a:pt x="52" y="0"/>
                </a:lnTo>
                <a:lnTo>
                  <a:pt x="66" y="0"/>
                </a:lnTo>
                <a:lnTo>
                  <a:pt x="78" y="0"/>
                </a:lnTo>
                <a:lnTo>
                  <a:pt x="90" y="4"/>
                </a:lnTo>
                <a:lnTo>
                  <a:pt x="102" y="10"/>
                </a:lnTo>
                <a:lnTo>
                  <a:pt x="112" y="18"/>
                </a:lnTo>
                <a:lnTo>
                  <a:pt x="120" y="28"/>
                </a:lnTo>
                <a:lnTo>
                  <a:pt x="126" y="40"/>
                </a:lnTo>
                <a:lnTo>
                  <a:pt x="130" y="52"/>
                </a:lnTo>
                <a:lnTo>
                  <a:pt x="130" y="64"/>
                </a:lnTo>
                <a:lnTo>
                  <a:pt x="130" y="66"/>
                </a:lnTo>
                <a:close/>
              </a:path>
            </a:pathLst>
          </a:custGeom>
          <a:solidFill>
            <a:srgbClr val="FFFFFF"/>
          </a:solidFill>
          <a:ln w="9525">
            <a:noFill/>
            <a:round/>
            <a:headEnd/>
            <a:tailEnd/>
          </a:ln>
        </p:spPr>
        <p:txBody>
          <a:bodyPr/>
          <a:lstStyle/>
          <a:p>
            <a:endParaRPr lang="en-US"/>
          </a:p>
        </p:txBody>
      </p:sp>
      <p:sp>
        <p:nvSpPr>
          <p:cNvPr id="67619" name="Freeform 35"/>
          <p:cNvSpPr>
            <a:spLocks/>
          </p:cNvSpPr>
          <p:nvPr/>
        </p:nvSpPr>
        <p:spPr bwMode="auto">
          <a:xfrm>
            <a:off x="2528888" y="5132388"/>
            <a:ext cx="206375" cy="206375"/>
          </a:xfrm>
          <a:custGeom>
            <a:avLst/>
            <a:gdLst/>
            <a:ahLst/>
            <a:cxnLst>
              <a:cxn ang="0">
                <a:pos x="130" y="66"/>
              </a:cxn>
              <a:cxn ang="0">
                <a:pos x="130" y="78"/>
              </a:cxn>
              <a:cxn ang="0">
                <a:pos x="126" y="90"/>
              </a:cxn>
              <a:cxn ang="0">
                <a:pos x="120" y="102"/>
              </a:cxn>
              <a:cxn ang="0">
                <a:pos x="112" y="112"/>
              </a:cxn>
              <a:cxn ang="0">
                <a:pos x="102" y="120"/>
              </a:cxn>
              <a:cxn ang="0">
                <a:pos x="90" y="126"/>
              </a:cxn>
              <a:cxn ang="0">
                <a:pos x="78" y="130"/>
              </a:cxn>
              <a:cxn ang="0">
                <a:pos x="66" y="130"/>
              </a:cxn>
              <a:cxn ang="0">
                <a:pos x="52" y="130"/>
              </a:cxn>
              <a:cxn ang="0">
                <a:pos x="40" y="126"/>
              </a:cxn>
              <a:cxn ang="0">
                <a:pos x="28" y="120"/>
              </a:cxn>
              <a:cxn ang="0">
                <a:pos x="18" y="112"/>
              </a:cxn>
              <a:cxn ang="0">
                <a:pos x="10" y="102"/>
              </a:cxn>
              <a:cxn ang="0">
                <a:pos x="4" y="90"/>
              </a:cxn>
              <a:cxn ang="0">
                <a:pos x="0" y="78"/>
              </a:cxn>
              <a:cxn ang="0">
                <a:pos x="0" y="66"/>
              </a:cxn>
              <a:cxn ang="0">
                <a:pos x="0" y="52"/>
              </a:cxn>
              <a:cxn ang="0">
                <a:pos x="4" y="40"/>
              </a:cxn>
              <a:cxn ang="0">
                <a:pos x="10" y="28"/>
              </a:cxn>
              <a:cxn ang="0">
                <a:pos x="18" y="18"/>
              </a:cxn>
              <a:cxn ang="0">
                <a:pos x="28" y="10"/>
              </a:cxn>
              <a:cxn ang="0">
                <a:pos x="40" y="4"/>
              </a:cxn>
              <a:cxn ang="0">
                <a:pos x="52" y="0"/>
              </a:cxn>
              <a:cxn ang="0">
                <a:pos x="66" y="0"/>
              </a:cxn>
              <a:cxn ang="0">
                <a:pos x="78" y="0"/>
              </a:cxn>
              <a:cxn ang="0">
                <a:pos x="90" y="4"/>
              </a:cxn>
              <a:cxn ang="0">
                <a:pos x="102" y="10"/>
              </a:cxn>
              <a:cxn ang="0">
                <a:pos x="112" y="18"/>
              </a:cxn>
              <a:cxn ang="0">
                <a:pos x="120" y="28"/>
              </a:cxn>
              <a:cxn ang="0">
                <a:pos x="126" y="40"/>
              </a:cxn>
              <a:cxn ang="0">
                <a:pos x="130" y="52"/>
              </a:cxn>
              <a:cxn ang="0">
                <a:pos x="130" y="64"/>
              </a:cxn>
            </a:cxnLst>
            <a:rect l="0" t="0" r="r" b="b"/>
            <a:pathLst>
              <a:path w="130" h="130">
                <a:moveTo>
                  <a:pt x="130" y="66"/>
                </a:moveTo>
                <a:lnTo>
                  <a:pt x="130" y="78"/>
                </a:lnTo>
                <a:lnTo>
                  <a:pt x="126" y="90"/>
                </a:lnTo>
                <a:lnTo>
                  <a:pt x="120" y="102"/>
                </a:lnTo>
                <a:lnTo>
                  <a:pt x="112" y="112"/>
                </a:lnTo>
                <a:lnTo>
                  <a:pt x="102" y="120"/>
                </a:lnTo>
                <a:lnTo>
                  <a:pt x="90" y="126"/>
                </a:lnTo>
                <a:lnTo>
                  <a:pt x="78" y="130"/>
                </a:lnTo>
                <a:lnTo>
                  <a:pt x="66" y="130"/>
                </a:lnTo>
                <a:lnTo>
                  <a:pt x="52" y="130"/>
                </a:lnTo>
                <a:lnTo>
                  <a:pt x="40" y="126"/>
                </a:lnTo>
                <a:lnTo>
                  <a:pt x="28" y="120"/>
                </a:lnTo>
                <a:lnTo>
                  <a:pt x="18" y="112"/>
                </a:lnTo>
                <a:lnTo>
                  <a:pt x="10" y="102"/>
                </a:lnTo>
                <a:lnTo>
                  <a:pt x="4" y="90"/>
                </a:lnTo>
                <a:lnTo>
                  <a:pt x="0" y="78"/>
                </a:lnTo>
                <a:lnTo>
                  <a:pt x="0" y="66"/>
                </a:lnTo>
                <a:lnTo>
                  <a:pt x="0" y="52"/>
                </a:lnTo>
                <a:lnTo>
                  <a:pt x="4" y="40"/>
                </a:lnTo>
                <a:lnTo>
                  <a:pt x="10" y="28"/>
                </a:lnTo>
                <a:lnTo>
                  <a:pt x="18" y="18"/>
                </a:lnTo>
                <a:lnTo>
                  <a:pt x="28" y="10"/>
                </a:lnTo>
                <a:lnTo>
                  <a:pt x="40" y="4"/>
                </a:lnTo>
                <a:lnTo>
                  <a:pt x="52" y="0"/>
                </a:lnTo>
                <a:lnTo>
                  <a:pt x="66" y="0"/>
                </a:lnTo>
                <a:lnTo>
                  <a:pt x="78" y="0"/>
                </a:lnTo>
                <a:lnTo>
                  <a:pt x="90" y="4"/>
                </a:lnTo>
                <a:lnTo>
                  <a:pt x="102" y="10"/>
                </a:lnTo>
                <a:lnTo>
                  <a:pt x="112" y="18"/>
                </a:lnTo>
                <a:lnTo>
                  <a:pt x="120" y="28"/>
                </a:lnTo>
                <a:lnTo>
                  <a:pt x="126" y="40"/>
                </a:lnTo>
                <a:lnTo>
                  <a:pt x="130" y="52"/>
                </a:lnTo>
                <a:lnTo>
                  <a:pt x="130" y="64"/>
                </a:lnTo>
              </a:path>
            </a:pathLst>
          </a:custGeom>
          <a:noFill/>
          <a:ln w="12700">
            <a:solidFill>
              <a:srgbClr val="231F20"/>
            </a:solidFill>
            <a:prstDash val="solid"/>
            <a:round/>
            <a:headEnd/>
            <a:tailEnd/>
          </a:ln>
        </p:spPr>
        <p:txBody>
          <a:bodyPr/>
          <a:lstStyle/>
          <a:p>
            <a:endParaRPr lang="en-US"/>
          </a:p>
        </p:txBody>
      </p:sp>
      <p:sp>
        <p:nvSpPr>
          <p:cNvPr id="67620" name="Freeform 36"/>
          <p:cNvSpPr>
            <a:spLocks/>
          </p:cNvSpPr>
          <p:nvPr/>
        </p:nvSpPr>
        <p:spPr bwMode="auto">
          <a:xfrm>
            <a:off x="3656013" y="4627563"/>
            <a:ext cx="209550" cy="206375"/>
          </a:xfrm>
          <a:custGeom>
            <a:avLst/>
            <a:gdLst/>
            <a:ahLst/>
            <a:cxnLst>
              <a:cxn ang="0">
                <a:pos x="132" y="64"/>
              </a:cxn>
              <a:cxn ang="0">
                <a:pos x="130" y="78"/>
              </a:cxn>
              <a:cxn ang="0">
                <a:pos x="126" y="90"/>
              </a:cxn>
              <a:cxn ang="0">
                <a:pos x="120" y="102"/>
              </a:cxn>
              <a:cxn ang="0">
                <a:pos x="112" y="112"/>
              </a:cxn>
              <a:cxn ang="0">
                <a:pos x="102" y="120"/>
              </a:cxn>
              <a:cxn ang="0">
                <a:pos x="92" y="126"/>
              </a:cxn>
              <a:cxn ang="0">
                <a:pos x="80" y="130"/>
              </a:cxn>
              <a:cxn ang="0">
                <a:pos x="66" y="130"/>
              </a:cxn>
              <a:cxn ang="0">
                <a:pos x="52" y="130"/>
              </a:cxn>
              <a:cxn ang="0">
                <a:pos x="40" y="126"/>
              </a:cxn>
              <a:cxn ang="0">
                <a:pos x="30" y="120"/>
              </a:cxn>
              <a:cxn ang="0">
                <a:pos x="20" y="112"/>
              </a:cxn>
              <a:cxn ang="0">
                <a:pos x="12" y="102"/>
              </a:cxn>
              <a:cxn ang="0">
                <a:pos x="6" y="90"/>
              </a:cxn>
              <a:cxn ang="0">
                <a:pos x="2" y="78"/>
              </a:cxn>
              <a:cxn ang="0">
                <a:pos x="0" y="64"/>
              </a:cxn>
              <a:cxn ang="0">
                <a:pos x="2" y="52"/>
              </a:cxn>
              <a:cxn ang="0">
                <a:pos x="6" y="40"/>
              </a:cxn>
              <a:cxn ang="0">
                <a:pos x="12" y="28"/>
              </a:cxn>
              <a:cxn ang="0">
                <a:pos x="20" y="18"/>
              </a:cxn>
              <a:cxn ang="0">
                <a:pos x="30" y="10"/>
              </a:cxn>
              <a:cxn ang="0">
                <a:pos x="40" y="4"/>
              </a:cxn>
              <a:cxn ang="0">
                <a:pos x="52" y="0"/>
              </a:cxn>
              <a:cxn ang="0">
                <a:pos x="66" y="0"/>
              </a:cxn>
              <a:cxn ang="0">
                <a:pos x="80" y="0"/>
              </a:cxn>
              <a:cxn ang="0">
                <a:pos x="92" y="4"/>
              </a:cxn>
              <a:cxn ang="0">
                <a:pos x="102" y="10"/>
              </a:cxn>
              <a:cxn ang="0">
                <a:pos x="112" y="18"/>
              </a:cxn>
              <a:cxn ang="0">
                <a:pos x="120" y="28"/>
              </a:cxn>
              <a:cxn ang="0">
                <a:pos x="126" y="40"/>
              </a:cxn>
              <a:cxn ang="0">
                <a:pos x="130" y="52"/>
              </a:cxn>
              <a:cxn ang="0">
                <a:pos x="130" y="64"/>
              </a:cxn>
              <a:cxn ang="0">
                <a:pos x="132" y="64"/>
              </a:cxn>
            </a:cxnLst>
            <a:rect l="0" t="0" r="r" b="b"/>
            <a:pathLst>
              <a:path w="132" h="130">
                <a:moveTo>
                  <a:pt x="132" y="64"/>
                </a:moveTo>
                <a:lnTo>
                  <a:pt x="130" y="78"/>
                </a:lnTo>
                <a:lnTo>
                  <a:pt x="126" y="90"/>
                </a:lnTo>
                <a:lnTo>
                  <a:pt x="120" y="102"/>
                </a:lnTo>
                <a:lnTo>
                  <a:pt x="112" y="112"/>
                </a:lnTo>
                <a:lnTo>
                  <a:pt x="102" y="120"/>
                </a:lnTo>
                <a:lnTo>
                  <a:pt x="92" y="126"/>
                </a:lnTo>
                <a:lnTo>
                  <a:pt x="80" y="130"/>
                </a:lnTo>
                <a:lnTo>
                  <a:pt x="66" y="130"/>
                </a:lnTo>
                <a:lnTo>
                  <a:pt x="52" y="130"/>
                </a:lnTo>
                <a:lnTo>
                  <a:pt x="40" y="126"/>
                </a:lnTo>
                <a:lnTo>
                  <a:pt x="30" y="120"/>
                </a:lnTo>
                <a:lnTo>
                  <a:pt x="20" y="112"/>
                </a:lnTo>
                <a:lnTo>
                  <a:pt x="12" y="102"/>
                </a:lnTo>
                <a:lnTo>
                  <a:pt x="6" y="90"/>
                </a:lnTo>
                <a:lnTo>
                  <a:pt x="2" y="78"/>
                </a:lnTo>
                <a:lnTo>
                  <a:pt x="0" y="64"/>
                </a:lnTo>
                <a:lnTo>
                  <a:pt x="2" y="52"/>
                </a:lnTo>
                <a:lnTo>
                  <a:pt x="6" y="40"/>
                </a:lnTo>
                <a:lnTo>
                  <a:pt x="12" y="28"/>
                </a:lnTo>
                <a:lnTo>
                  <a:pt x="20" y="18"/>
                </a:lnTo>
                <a:lnTo>
                  <a:pt x="30" y="10"/>
                </a:lnTo>
                <a:lnTo>
                  <a:pt x="40" y="4"/>
                </a:lnTo>
                <a:lnTo>
                  <a:pt x="52" y="0"/>
                </a:lnTo>
                <a:lnTo>
                  <a:pt x="66" y="0"/>
                </a:lnTo>
                <a:lnTo>
                  <a:pt x="80" y="0"/>
                </a:lnTo>
                <a:lnTo>
                  <a:pt x="92" y="4"/>
                </a:lnTo>
                <a:lnTo>
                  <a:pt x="102" y="10"/>
                </a:lnTo>
                <a:lnTo>
                  <a:pt x="112" y="18"/>
                </a:lnTo>
                <a:lnTo>
                  <a:pt x="120" y="28"/>
                </a:lnTo>
                <a:lnTo>
                  <a:pt x="126" y="40"/>
                </a:lnTo>
                <a:lnTo>
                  <a:pt x="130" y="52"/>
                </a:lnTo>
                <a:lnTo>
                  <a:pt x="130" y="64"/>
                </a:lnTo>
                <a:lnTo>
                  <a:pt x="132" y="64"/>
                </a:lnTo>
                <a:close/>
              </a:path>
            </a:pathLst>
          </a:custGeom>
          <a:solidFill>
            <a:srgbClr val="FFFFFF"/>
          </a:solidFill>
          <a:ln w="9525">
            <a:noFill/>
            <a:round/>
            <a:headEnd/>
            <a:tailEnd/>
          </a:ln>
        </p:spPr>
        <p:txBody>
          <a:bodyPr/>
          <a:lstStyle/>
          <a:p>
            <a:endParaRPr lang="en-US"/>
          </a:p>
        </p:txBody>
      </p:sp>
      <p:sp>
        <p:nvSpPr>
          <p:cNvPr id="67621" name="Freeform 37"/>
          <p:cNvSpPr>
            <a:spLocks/>
          </p:cNvSpPr>
          <p:nvPr/>
        </p:nvSpPr>
        <p:spPr bwMode="auto">
          <a:xfrm>
            <a:off x="3656013" y="4627563"/>
            <a:ext cx="209550" cy="206375"/>
          </a:xfrm>
          <a:custGeom>
            <a:avLst/>
            <a:gdLst/>
            <a:ahLst/>
            <a:cxnLst>
              <a:cxn ang="0">
                <a:pos x="132" y="64"/>
              </a:cxn>
              <a:cxn ang="0">
                <a:pos x="130" y="78"/>
              </a:cxn>
              <a:cxn ang="0">
                <a:pos x="126" y="90"/>
              </a:cxn>
              <a:cxn ang="0">
                <a:pos x="120" y="102"/>
              </a:cxn>
              <a:cxn ang="0">
                <a:pos x="112" y="112"/>
              </a:cxn>
              <a:cxn ang="0">
                <a:pos x="102" y="120"/>
              </a:cxn>
              <a:cxn ang="0">
                <a:pos x="92" y="126"/>
              </a:cxn>
              <a:cxn ang="0">
                <a:pos x="80" y="130"/>
              </a:cxn>
              <a:cxn ang="0">
                <a:pos x="66" y="130"/>
              </a:cxn>
              <a:cxn ang="0">
                <a:pos x="52" y="130"/>
              </a:cxn>
              <a:cxn ang="0">
                <a:pos x="40" y="126"/>
              </a:cxn>
              <a:cxn ang="0">
                <a:pos x="30" y="120"/>
              </a:cxn>
              <a:cxn ang="0">
                <a:pos x="20" y="112"/>
              </a:cxn>
              <a:cxn ang="0">
                <a:pos x="12" y="102"/>
              </a:cxn>
              <a:cxn ang="0">
                <a:pos x="6" y="90"/>
              </a:cxn>
              <a:cxn ang="0">
                <a:pos x="2" y="78"/>
              </a:cxn>
              <a:cxn ang="0">
                <a:pos x="0" y="64"/>
              </a:cxn>
              <a:cxn ang="0">
                <a:pos x="2" y="52"/>
              </a:cxn>
              <a:cxn ang="0">
                <a:pos x="6" y="40"/>
              </a:cxn>
              <a:cxn ang="0">
                <a:pos x="12" y="28"/>
              </a:cxn>
              <a:cxn ang="0">
                <a:pos x="20" y="18"/>
              </a:cxn>
              <a:cxn ang="0">
                <a:pos x="30" y="10"/>
              </a:cxn>
              <a:cxn ang="0">
                <a:pos x="40" y="4"/>
              </a:cxn>
              <a:cxn ang="0">
                <a:pos x="52" y="0"/>
              </a:cxn>
              <a:cxn ang="0">
                <a:pos x="66" y="0"/>
              </a:cxn>
              <a:cxn ang="0">
                <a:pos x="80" y="0"/>
              </a:cxn>
              <a:cxn ang="0">
                <a:pos x="92" y="4"/>
              </a:cxn>
              <a:cxn ang="0">
                <a:pos x="102" y="10"/>
              </a:cxn>
              <a:cxn ang="0">
                <a:pos x="112" y="18"/>
              </a:cxn>
              <a:cxn ang="0">
                <a:pos x="120" y="28"/>
              </a:cxn>
              <a:cxn ang="0">
                <a:pos x="126" y="40"/>
              </a:cxn>
              <a:cxn ang="0">
                <a:pos x="130" y="52"/>
              </a:cxn>
              <a:cxn ang="0">
                <a:pos x="130" y="64"/>
              </a:cxn>
            </a:cxnLst>
            <a:rect l="0" t="0" r="r" b="b"/>
            <a:pathLst>
              <a:path w="132" h="130">
                <a:moveTo>
                  <a:pt x="132" y="64"/>
                </a:moveTo>
                <a:lnTo>
                  <a:pt x="130" y="78"/>
                </a:lnTo>
                <a:lnTo>
                  <a:pt x="126" y="90"/>
                </a:lnTo>
                <a:lnTo>
                  <a:pt x="120" y="102"/>
                </a:lnTo>
                <a:lnTo>
                  <a:pt x="112" y="112"/>
                </a:lnTo>
                <a:lnTo>
                  <a:pt x="102" y="120"/>
                </a:lnTo>
                <a:lnTo>
                  <a:pt x="92" y="126"/>
                </a:lnTo>
                <a:lnTo>
                  <a:pt x="80" y="130"/>
                </a:lnTo>
                <a:lnTo>
                  <a:pt x="66" y="130"/>
                </a:lnTo>
                <a:lnTo>
                  <a:pt x="52" y="130"/>
                </a:lnTo>
                <a:lnTo>
                  <a:pt x="40" y="126"/>
                </a:lnTo>
                <a:lnTo>
                  <a:pt x="30" y="120"/>
                </a:lnTo>
                <a:lnTo>
                  <a:pt x="20" y="112"/>
                </a:lnTo>
                <a:lnTo>
                  <a:pt x="12" y="102"/>
                </a:lnTo>
                <a:lnTo>
                  <a:pt x="6" y="90"/>
                </a:lnTo>
                <a:lnTo>
                  <a:pt x="2" y="78"/>
                </a:lnTo>
                <a:lnTo>
                  <a:pt x="0" y="64"/>
                </a:lnTo>
                <a:lnTo>
                  <a:pt x="2" y="52"/>
                </a:lnTo>
                <a:lnTo>
                  <a:pt x="6" y="40"/>
                </a:lnTo>
                <a:lnTo>
                  <a:pt x="12" y="28"/>
                </a:lnTo>
                <a:lnTo>
                  <a:pt x="20" y="18"/>
                </a:lnTo>
                <a:lnTo>
                  <a:pt x="30" y="10"/>
                </a:lnTo>
                <a:lnTo>
                  <a:pt x="40" y="4"/>
                </a:lnTo>
                <a:lnTo>
                  <a:pt x="52" y="0"/>
                </a:lnTo>
                <a:lnTo>
                  <a:pt x="66" y="0"/>
                </a:lnTo>
                <a:lnTo>
                  <a:pt x="80" y="0"/>
                </a:lnTo>
                <a:lnTo>
                  <a:pt x="92" y="4"/>
                </a:lnTo>
                <a:lnTo>
                  <a:pt x="102" y="10"/>
                </a:lnTo>
                <a:lnTo>
                  <a:pt x="112" y="18"/>
                </a:lnTo>
                <a:lnTo>
                  <a:pt x="120" y="28"/>
                </a:lnTo>
                <a:lnTo>
                  <a:pt x="126" y="40"/>
                </a:lnTo>
                <a:lnTo>
                  <a:pt x="130" y="52"/>
                </a:lnTo>
                <a:lnTo>
                  <a:pt x="130" y="64"/>
                </a:lnTo>
              </a:path>
            </a:pathLst>
          </a:custGeom>
          <a:noFill/>
          <a:ln w="12700">
            <a:solidFill>
              <a:srgbClr val="231F20"/>
            </a:solidFill>
            <a:prstDash val="solid"/>
            <a:round/>
            <a:headEnd/>
            <a:tailEnd/>
          </a:ln>
        </p:spPr>
        <p:txBody>
          <a:bodyPr/>
          <a:lstStyle/>
          <a:p>
            <a:endParaRPr lang="en-US"/>
          </a:p>
        </p:txBody>
      </p:sp>
      <p:sp>
        <p:nvSpPr>
          <p:cNvPr id="67622" name="Rectangle 38"/>
          <p:cNvSpPr>
            <a:spLocks noChangeArrowheads="1"/>
          </p:cNvSpPr>
          <p:nvPr/>
        </p:nvSpPr>
        <p:spPr bwMode="auto">
          <a:xfrm>
            <a:off x="5829300" y="5754688"/>
            <a:ext cx="1112838" cy="730250"/>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Metaphase</a:t>
            </a:r>
          </a:p>
          <a:p>
            <a:r>
              <a:rPr lang="en-US" sz="1200" b="1">
                <a:solidFill>
                  <a:srgbClr val="231F20"/>
                </a:solidFill>
                <a:latin typeface="Arial" charset="0"/>
              </a:rPr>
              <a:t>chromosome</a:t>
            </a:r>
            <a:endParaRPr lang="en-US" sz="1800" b="1">
              <a:latin typeface="Arial" charset="0"/>
            </a:endParaRPr>
          </a:p>
          <a:p>
            <a:r>
              <a:rPr lang="en-US" sz="1200" b="1">
                <a:solidFill>
                  <a:srgbClr val="231F20"/>
                </a:solidFill>
                <a:latin typeface="Arial" charset="0"/>
              </a:rPr>
              <a:t>(at midpoint</a:t>
            </a:r>
            <a:endParaRPr lang="en-US" sz="1800" b="1">
              <a:latin typeface="Arial" charset="0"/>
            </a:endParaRPr>
          </a:p>
          <a:p>
            <a:r>
              <a:rPr lang="en-US" sz="1200" b="1">
                <a:solidFill>
                  <a:srgbClr val="231F20"/>
                </a:solidFill>
                <a:latin typeface="Arial" charset="0"/>
              </a:rPr>
              <a:t>of cell division)</a:t>
            </a:r>
            <a:endParaRPr lang="en-US" sz="1800" b="1">
              <a:latin typeface="Arial" charset="0"/>
            </a:endParaRPr>
          </a:p>
        </p:txBody>
      </p:sp>
      <p:sp>
        <p:nvSpPr>
          <p:cNvPr id="67623" name="Rectangle 39"/>
          <p:cNvSpPr>
            <a:spLocks noChangeArrowheads="1"/>
          </p:cNvSpPr>
          <p:nvPr/>
        </p:nvSpPr>
        <p:spPr bwMode="auto">
          <a:xfrm>
            <a:off x="4721225" y="2862263"/>
            <a:ext cx="2624138" cy="547687"/>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Nucleosome (10-nm diameter; eight </a:t>
            </a:r>
          </a:p>
          <a:p>
            <a:r>
              <a:rPr lang="en-US" sz="1200" b="1">
                <a:solidFill>
                  <a:srgbClr val="231F20"/>
                </a:solidFill>
                <a:latin typeface="Arial" charset="0"/>
              </a:rPr>
              <a:t>histone proteins wrapped by two </a:t>
            </a:r>
            <a:endParaRPr lang="en-US" sz="1800" b="1">
              <a:latin typeface="Arial" charset="0"/>
            </a:endParaRPr>
          </a:p>
          <a:p>
            <a:r>
              <a:rPr lang="en-US" sz="1200" b="1">
                <a:solidFill>
                  <a:srgbClr val="231F20"/>
                </a:solidFill>
                <a:latin typeface="Arial" charset="0"/>
              </a:rPr>
              <a:t>winds of the DNA double helix)</a:t>
            </a:r>
            <a:endParaRPr lang="en-US" sz="1800" b="1">
              <a:latin typeface="Arial" charset="0"/>
            </a:endParaRPr>
          </a:p>
        </p:txBody>
      </p:sp>
      <p:sp>
        <p:nvSpPr>
          <p:cNvPr id="67624" name="Rectangle 40"/>
          <p:cNvSpPr>
            <a:spLocks noChangeArrowheads="1"/>
          </p:cNvSpPr>
          <p:nvPr/>
        </p:nvSpPr>
        <p:spPr bwMode="auto">
          <a:xfrm>
            <a:off x="5095875" y="2655888"/>
            <a:ext cx="828675"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Linker DNA</a:t>
            </a:r>
            <a:endParaRPr lang="en-US" sz="1800" b="1">
              <a:latin typeface="Arial" charset="0"/>
            </a:endParaRPr>
          </a:p>
        </p:txBody>
      </p:sp>
      <p:sp>
        <p:nvSpPr>
          <p:cNvPr id="67625" name="Rectangle 41"/>
          <p:cNvSpPr>
            <a:spLocks noChangeArrowheads="1"/>
          </p:cNvSpPr>
          <p:nvPr/>
        </p:nvSpPr>
        <p:spPr bwMode="auto">
          <a:xfrm>
            <a:off x="4159250" y="1509713"/>
            <a:ext cx="642938" cy="182562"/>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Histones</a:t>
            </a:r>
            <a:endParaRPr lang="en-US" sz="1800" b="1">
              <a:latin typeface="Arial" charset="0"/>
            </a:endParaRPr>
          </a:p>
        </p:txBody>
      </p:sp>
      <p:sp>
        <p:nvSpPr>
          <p:cNvPr id="67626" name="Rectangle 42"/>
          <p:cNvSpPr>
            <a:spLocks noChangeArrowheads="1"/>
          </p:cNvSpPr>
          <p:nvPr/>
        </p:nvSpPr>
        <p:spPr bwMode="auto">
          <a:xfrm>
            <a:off x="3260725" y="3252788"/>
            <a:ext cx="219075"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(a)</a:t>
            </a:r>
            <a:endParaRPr lang="en-US" sz="1800">
              <a:latin typeface="Arial" charset="0"/>
            </a:endParaRPr>
          </a:p>
        </p:txBody>
      </p:sp>
      <p:sp>
        <p:nvSpPr>
          <p:cNvPr id="67627" name="Rectangle 43"/>
          <p:cNvSpPr>
            <a:spLocks noChangeArrowheads="1"/>
          </p:cNvSpPr>
          <p:nvPr/>
        </p:nvSpPr>
        <p:spPr bwMode="auto">
          <a:xfrm>
            <a:off x="3489325" y="6215063"/>
            <a:ext cx="219075" cy="215900"/>
          </a:xfrm>
          <a:prstGeom prst="rect">
            <a:avLst/>
          </a:prstGeom>
          <a:noFill/>
          <a:ln w="9525">
            <a:noFill/>
            <a:miter lim="800000"/>
            <a:headEnd/>
            <a:tailEnd/>
          </a:ln>
        </p:spPr>
        <p:txBody>
          <a:bodyPr wrap="none" lIns="0" tIns="0" rIns="0" bIns="0">
            <a:spAutoFit/>
          </a:bodyPr>
          <a:lstStyle/>
          <a:p>
            <a:r>
              <a:rPr lang="en-US" sz="1200">
                <a:solidFill>
                  <a:srgbClr val="231F20"/>
                </a:solidFill>
                <a:latin typeface="Arial Black" charset="0"/>
              </a:rPr>
              <a:t>(b)</a:t>
            </a:r>
            <a:endParaRPr lang="en-US" sz="1800">
              <a:latin typeface="Arial" charset="0"/>
            </a:endParaRPr>
          </a:p>
        </p:txBody>
      </p:sp>
      <p:sp>
        <p:nvSpPr>
          <p:cNvPr id="67628" name="Rectangle 44"/>
          <p:cNvSpPr>
            <a:spLocks noChangeArrowheads="1"/>
          </p:cNvSpPr>
          <p:nvPr/>
        </p:nvSpPr>
        <p:spPr bwMode="auto">
          <a:xfrm>
            <a:off x="2505075" y="785813"/>
            <a:ext cx="109538"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1</a:t>
            </a:r>
            <a:endParaRPr lang="en-US" sz="1800">
              <a:latin typeface="Arial" charset="0"/>
            </a:endParaRPr>
          </a:p>
        </p:txBody>
      </p:sp>
      <p:sp>
        <p:nvSpPr>
          <p:cNvPr id="67629" name="Rectangle 45"/>
          <p:cNvSpPr>
            <a:spLocks noChangeArrowheads="1"/>
          </p:cNvSpPr>
          <p:nvPr/>
        </p:nvSpPr>
        <p:spPr bwMode="auto">
          <a:xfrm>
            <a:off x="2452688" y="828675"/>
            <a:ext cx="1531937"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DNA double</a:t>
            </a:r>
          </a:p>
          <a:p>
            <a:r>
              <a:rPr lang="en-US" sz="1200" b="1">
                <a:solidFill>
                  <a:srgbClr val="231F20"/>
                </a:solidFill>
                <a:latin typeface="Arial" charset="0"/>
              </a:rPr>
              <a:t>helix (2-nm diameter)</a:t>
            </a:r>
            <a:endParaRPr lang="en-US" sz="1800" b="1">
              <a:latin typeface="Arial" charset="0"/>
            </a:endParaRPr>
          </a:p>
        </p:txBody>
      </p:sp>
      <p:sp>
        <p:nvSpPr>
          <p:cNvPr id="67630" name="Rectangle 46"/>
          <p:cNvSpPr>
            <a:spLocks noChangeArrowheads="1"/>
          </p:cNvSpPr>
          <p:nvPr/>
        </p:nvSpPr>
        <p:spPr bwMode="auto">
          <a:xfrm>
            <a:off x="1914525" y="1614488"/>
            <a:ext cx="109538"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2</a:t>
            </a:r>
            <a:endParaRPr lang="en-US" sz="1800">
              <a:latin typeface="Arial" charset="0"/>
            </a:endParaRPr>
          </a:p>
        </p:txBody>
      </p:sp>
      <p:sp>
        <p:nvSpPr>
          <p:cNvPr id="67631" name="Rectangle 47"/>
          <p:cNvSpPr>
            <a:spLocks noChangeArrowheads="1"/>
          </p:cNvSpPr>
          <p:nvPr/>
        </p:nvSpPr>
        <p:spPr bwMode="auto">
          <a:xfrm>
            <a:off x="1862138" y="1657350"/>
            <a:ext cx="1365250" cy="730250"/>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Chromatin</a:t>
            </a:r>
          </a:p>
          <a:p>
            <a:r>
              <a:rPr lang="en-US" sz="1200" b="1">
                <a:solidFill>
                  <a:srgbClr val="231F20"/>
                </a:solidFill>
                <a:latin typeface="Arial" charset="0"/>
              </a:rPr>
              <a:t>(“beads on a  </a:t>
            </a:r>
            <a:endParaRPr lang="en-US" sz="1800" b="1">
              <a:latin typeface="Arial" charset="0"/>
            </a:endParaRPr>
          </a:p>
          <a:p>
            <a:r>
              <a:rPr lang="en-US" sz="1200" b="1">
                <a:solidFill>
                  <a:srgbClr val="231F20"/>
                </a:solidFill>
                <a:latin typeface="Arial" charset="0"/>
              </a:rPr>
              <a:t>string”) structure</a:t>
            </a:r>
          </a:p>
          <a:p>
            <a:r>
              <a:rPr lang="en-US" sz="1200" b="1">
                <a:solidFill>
                  <a:srgbClr val="231F20"/>
                </a:solidFill>
                <a:latin typeface="Arial" charset="0"/>
              </a:rPr>
              <a:t>with nucleosomes </a:t>
            </a:r>
          </a:p>
        </p:txBody>
      </p:sp>
      <p:sp>
        <p:nvSpPr>
          <p:cNvPr id="67632" name="Rectangle 48"/>
          <p:cNvSpPr>
            <a:spLocks noChangeArrowheads="1"/>
          </p:cNvSpPr>
          <p:nvPr/>
        </p:nvSpPr>
        <p:spPr bwMode="auto">
          <a:xfrm>
            <a:off x="2092325" y="4329113"/>
            <a:ext cx="109538"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3</a:t>
            </a:r>
            <a:endParaRPr lang="en-US" sz="1800">
              <a:latin typeface="Arial" charset="0"/>
            </a:endParaRPr>
          </a:p>
        </p:txBody>
      </p:sp>
      <p:sp>
        <p:nvSpPr>
          <p:cNvPr id="67633" name="Rectangle 49"/>
          <p:cNvSpPr>
            <a:spLocks noChangeArrowheads="1"/>
          </p:cNvSpPr>
          <p:nvPr/>
        </p:nvSpPr>
        <p:spPr bwMode="auto">
          <a:xfrm>
            <a:off x="2046288" y="4368800"/>
            <a:ext cx="1522412"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Tight helical fiber</a:t>
            </a:r>
          </a:p>
          <a:p>
            <a:r>
              <a:rPr lang="en-US" sz="1200" b="1">
                <a:solidFill>
                  <a:srgbClr val="231F20"/>
                </a:solidFill>
                <a:latin typeface="Arial" charset="0"/>
              </a:rPr>
              <a:t>(30-nm diameter)</a:t>
            </a:r>
            <a:endParaRPr lang="en-US" sz="1800" b="1">
              <a:latin typeface="Arial" charset="0"/>
            </a:endParaRPr>
          </a:p>
        </p:txBody>
      </p:sp>
      <p:sp>
        <p:nvSpPr>
          <p:cNvPr id="67634" name="Rectangle 50"/>
          <p:cNvSpPr>
            <a:spLocks noChangeArrowheads="1"/>
          </p:cNvSpPr>
          <p:nvPr/>
        </p:nvSpPr>
        <p:spPr bwMode="auto">
          <a:xfrm>
            <a:off x="2584450" y="5113338"/>
            <a:ext cx="109538"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5</a:t>
            </a:r>
            <a:endParaRPr lang="en-US" sz="1800">
              <a:latin typeface="Arial" charset="0"/>
            </a:endParaRPr>
          </a:p>
        </p:txBody>
      </p:sp>
      <p:sp>
        <p:nvSpPr>
          <p:cNvPr id="67635" name="Rectangle 51"/>
          <p:cNvSpPr>
            <a:spLocks noChangeArrowheads="1"/>
          </p:cNvSpPr>
          <p:nvPr/>
        </p:nvSpPr>
        <p:spPr bwMode="auto">
          <a:xfrm>
            <a:off x="2535238" y="5157788"/>
            <a:ext cx="1309687" cy="365125"/>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Chromatid</a:t>
            </a:r>
          </a:p>
          <a:p>
            <a:r>
              <a:rPr lang="en-US" sz="1200" b="1">
                <a:solidFill>
                  <a:srgbClr val="231F20"/>
                </a:solidFill>
                <a:latin typeface="Arial" charset="0"/>
              </a:rPr>
              <a:t>(700-nm diameter)</a:t>
            </a:r>
            <a:endParaRPr lang="en-US" sz="1800" b="1">
              <a:latin typeface="Arial" charset="0"/>
            </a:endParaRPr>
          </a:p>
        </p:txBody>
      </p:sp>
      <p:sp>
        <p:nvSpPr>
          <p:cNvPr id="67636" name="Rectangle 52"/>
          <p:cNvSpPr>
            <a:spLocks noChangeArrowheads="1"/>
          </p:cNvSpPr>
          <p:nvPr/>
        </p:nvSpPr>
        <p:spPr bwMode="auto">
          <a:xfrm>
            <a:off x="3702050" y="4608513"/>
            <a:ext cx="109538" cy="231775"/>
          </a:xfrm>
          <a:prstGeom prst="rect">
            <a:avLst/>
          </a:prstGeom>
          <a:noFill/>
          <a:ln w="9525">
            <a:noFill/>
            <a:miter lim="800000"/>
            <a:headEnd/>
            <a:tailEnd/>
          </a:ln>
        </p:spPr>
        <p:txBody>
          <a:bodyPr wrap="none" lIns="0" tIns="0" rIns="0" bIns="0">
            <a:spAutoFit/>
          </a:bodyPr>
          <a:lstStyle/>
          <a:p>
            <a:r>
              <a:rPr lang="en-US" sz="1300">
                <a:solidFill>
                  <a:srgbClr val="231F20"/>
                </a:solidFill>
                <a:latin typeface="Arial Black" charset="0"/>
              </a:rPr>
              <a:t>4</a:t>
            </a:r>
            <a:endParaRPr lang="en-US" sz="1800">
              <a:latin typeface="Arial" charset="0"/>
            </a:endParaRPr>
          </a:p>
        </p:txBody>
      </p:sp>
      <p:sp>
        <p:nvSpPr>
          <p:cNvPr id="67637" name="Rectangle 53"/>
          <p:cNvSpPr>
            <a:spLocks noChangeArrowheads="1"/>
          </p:cNvSpPr>
          <p:nvPr/>
        </p:nvSpPr>
        <p:spPr bwMode="auto">
          <a:xfrm>
            <a:off x="3662363" y="4645025"/>
            <a:ext cx="1438275" cy="547688"/>
          </a:xfrm>
          <a:prstGeom prst="rect">
            <a:avLst/>
          </a:prstGeom>
          <a:noFill/>
          <a:ln w="9525">
            <a:noFill/>
            <a:miter lim="800000"/>
            <a:headEnd/>
            <a:tailEnd/>
          </a:ln>
        </p:spPr>
        <p:txBody>
          <a:bodyPr wrap="none" lIns="0" tIns="0" rIns="0" bIns="0">
            <a:spAutoFit/>
          </a:bodyPr>
          <a:lstStyle/>
          <a:p>
            <a:r>
              <a:rPr lang="en-US" sz="1200" b="1">
                <a:solidFill>
                  <a:srgbClr val="231F20"/>
                </a:solidFill>
                <a:latin typeface="Arial" charset="0"/>
              </a:rPr>
              <a:t>      Looped domain </a:t>
            </a:r>
          </a:p>
          <a:p>
            <a:r>
              <a:rPr lang="en-US" sz="1200" b="1">
                <a:solidFill>
                  <a:srgbClr val="231F20"/>
                </a:solidFill>
                <a:latin typeface="Arial" charset="0"/>
              </a:rPr>
              <a:t>structure (300-nm </a:t>
            </a:r>
            <a:endParaRPr lang="en-US" sz="1800" b="1">
              <a:latin typeface="Arial" charset="0"/>
            </a:endParaRPr>
          </a:p>
          <a:p>
            <a:r>
              <a:rPr lang="en-US" sz="1200" b="1">
                <a:solidFill>
                  <a:srgbClr val="231F20"/>
                </a:solidFill>
                <a:latin typeface="Arial" charset="0"/>
              </a:rPr>
              <a:t>diameter)</a:t>
            </a:r>
            <a:endParaRPr lang="en-US" sz="1800" b="1">
              <a:latin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3" name="Rectangle 3"/>
          <p:cNvSpPr>
            <a:spLocks noGrp="1" noChangeArrowheads="1"/>
          </p:cNvSpPr>
          <p:nvPr>
            <p:ph type="body" idx="1"/>
          </p:nvPr>
        </p:nvSpPr>
        <p:spPr>
          <a:xfrm>
            <a:off x="228600" y="1201738"/>
            <a:ext cx="8534400" cy="5291137"/>
          </a:xfrm>
        </p:spPr>
        <p:txBody>
          <a:bodyPr/>
          <a:lstStyle/>
          <a:p>
            <a:r>
              <a:rPr lang="en-US" dirty="0"/>
              <a:t>Interphase (about 90% of the cell cycle) can be divided into sub-phases:	</a:t>
            </a:r>
          </a:p>
          <a:p>
            <a:pPr lvl="1">
              <a:spcBef>
                <a:spcPct val="18000"/>
              </a:spcBef>
            </a:pPr>
            <a:r>
              <a:rPr lang="en-US" b="1" dirty="0"/>
              <a:t>G</a:t>
            </a:r>
            <a:r>
              <a:rPr lang="en-US" b="1" baseline="-25000" dirty="0"/>
              <a:t>1</a:t>
            </a:r>
            <a:r>
              <a:rPr lang="en-US" b="1" dirty="0"/>
              <a:t> phase </a:t>
            </a:r>
            <a:r>
              <a:rPr lang="en-US" dirty="0"/>
              <a:t>(“first gap”)</a:t>
            </a:r>
          </a:p>
          <a:p>
            <a:pPr lvl="1">
              <a:spcBef>
                <a:spcPct val="18000"/>
              </a:spcBef>
            </a:pPr>
            <a:r>
              <a:rPr lang="en-US" b="1" dirty="0"/>
              <a:t>S phase </a:t>
            </a:r>
            <a:r>
              <a:rPr lang="en-US" dirty="0"/>
              <a:t>(“synthesis”)</a:t>
            </a:r>
          </a:p>
          <a:p>
            <a:pPr lvl="1">
              <a:spcBef>
                <a:spcPct val="18000"/>
              </a:spcBef>
            </a:pPr>
            <a:r>
              <a:rPr lang="en-US" b="1" dirty="0"/>
              <a:t>G</a:t>
            </a:r>
            <a:r>
              <a:rPr lang="en-US" b="1" baseline="-25000" dirty="0"/>
              <a:t>2</a:t>
            </a:r>
            <a:r>
              <a:rPr lang="en-US" b="1" dirty="0"/>
              <a:t> phase </a:t>
            </a:r>
            <a:r>
              <a:rPr lang="en-US" dirty="0"/>
              <a:t>(“second gap”)</a:t>
            </a:r>
          </a:p>
          <a:p>
            <a:r>
              <a:rPr lang="en-US" dirty="0"/>
              <a:t>The cell grows during all three phases, but genetic material (DNA) is duplicated only during the S phase </a:t>
            </a:r>
          </a:p>
          <a:p>
            <a:endParaRPr lang="en-US" dirty="0"/>
          </a:p>
        </p:txBody>
      </p:sp>
      <p:sp>
        <p:nvSpPr>
          <p:cNvPr id="404484" name="Line 4"/>
          <p:cNvSpPr>
            <a:spLocks noChangeShapeType="1"/>
          </p:cNvSpPr>
          <p:nvPr/>
        </p:nvSpPr>
        <p:spPr bwMode="auto">
          <a:xfrm>
            <a:off x="304800" y="6553200"/>
            <a:ext cx="8534400" cy="0"/>
          </a:xfrm>
          <a:prstGeom prst="line">
            <a:avLst/>
          </a:prstGeom>
          <a:noFill/>
          <a:ln w="25400">
            <a:solidFill>
              <a:schemeClr val="hlink"/>
            </a:solidFill>
            <a:round/>
            <a:headEnd/>
            <a:tailEnd/>
          </a:ln>
          <a:effectLst/>
        </p:spPr>
        <p:txBody>
          <a:bodyPr wrap="none" anchor="ctr"/>
          <a:lstStyle/>
          <a:p>
            <a:endParaRPr lang="en-US"/>
          </a:p>
        </p:txBody>
      </p:sp>
      <p:sp>
        <p:nvSpPr>
          <p:cNvPr id="404486" name="Text Box 6"/>
          <p:cNvSpPr txBox="1">
            <a:spLocks noChangeArrowheads="1"/>
          </p:cNvSpPr>
          <p:nvPr/>
        </p:nvSpPr>
        <p:spPr bwMode="auto">
          <a:xfrm>
            <a:off x="228600" y="6597650"/>
            <a:ext cx="5486400" cy="260350"/>
          </a:xfrm>
          <a:prstGeom prst="rect">
            <a:avLst/>
          </a:prstGeom>
          <a:noFill/>
          <a:ln w="9525">
            <a:noFill/>
            <a:miter lim="800000"/>
            <a:headEnd/>
            <a:tailEnd/>
          </a:ln>
          <a:effectLst/>
        </p:spPr>
        <p:txBody>
          <a:bodyPr lIns="91429" tIns="45714" rIns="91429" bIns="45714" anchor="b">
            <a:spAutoFit/>
          </a:bodyPr>
          <a:lstStyle/>
          <a:p>
            <a:pPr eaLnBrk="0" hangingPunct="0">
              <a:spcBef>
                <a:spcPct val="0"/>
              </a:spcBef>
              <a:spcAft>
                <a:spcPct val="0"/>
              </a:spcAft>
              <a:buClrTx/>
              <a:buFontTx/>
              <a:buNone/>
            </a:pPr>
            <a:r>
              <a:rPr lang="en-US" sz="1100" b="0">
                <a:solidFill>
                  <a:srgbClr val="000000"/>
                </a:solidFill>
                <a:latin typeface="Times New Roman" pitchFamily="18" charset="0"/>
              </a:rPr>
              <a:t>Copyright © 2008 Pearson Education, Inc., publishing as Pearson Benjamin Cummings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4181" name="Picture 5" descr="12_05CellCycle-U"/>
          <p:cNvPicPr>
            <a:picLocks noChangeAspect="1" noChangeArrowheads="1"/>
          </p:cNvPicPr>
          <p:nvPr/>
        </p:nvPicPr>
        <p:blipFill>
          <a:blip r:embed="rId3" cstate="print"/>
          <a:srcRect/>
          <a:stretch>
            <a:fillRect/>
          </a:stretch>
        </p:blipFill>
        <p:spPr bwMode="auto">
          <a:xfrm>
            <a:off x="296863" y="461963"/>
            <a:ext cx="8548687" cy="5932487"/>
          </a:xfrm>
          <a:prstGeom prst="rect">
            <a:avLst/>
          </a:prstGeom>
          <a:noFill/>
        </p:spPr>
      </p:pic>
      <p:sp>
        <p:nvSpPr>
          <p:cNvPr id="434182" name="Rectangle 6"/>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nSpc>
                <a:spcPct val="90000"/>
              </a:lnSpc>
              <a:spcBef>
                <a:spcPct val="0"/>
              </a:spcBef>
              <a:spcAft>
                <a:spcPct val="0"/>
              </a:spcAft>
              <a:buClrTx/>
              <a:buFontTx/>
              <a:buNone/>
            </a:pPr>
            <a:r>
              <a:rPr lang="en-US" sz="1200" b="0"/>
              <a:t>Fig. 12-5</a:t>
            </a:r>
            <a:endParaRPr lang="en-US" sz="1500">
              <a:solidFill>
                <a:schemeClr val="bg1"/>
              </a:solidFill>
            </a:endParaRPr>
          </a:p>
        </p:txBody>
      </p:sp>
      <p:sp>
        <p:nvSpPr>
          <p:cNvPr id="434183" name="Text Box 7"/>
          <p:cNvSpPr txBox="1">
            <a:spLocks noChangeArrowheads="1"/>
          </p:cNvSpPr>
          <p:nvPr/>
        </p:nvSpPr>
        <p:spPr bwMode="auto">
          <a:xfrm>
            <a:off x="5064125" y="1987550"/>
            <a:ext cx="2338388" cy="714375"/>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sz="2200"/>
              <a:t>S</a:t>
            </a:r>
          </a:p>
          <a:p>
            <a:pPr algn="ctr" eaLnBrk="0" hangingPunct="0">
              <a:lnSpc>
                <a:spcPct val="90000"/>
              </a:lnSpc>
              <a:spcBef>
                <a:spcPct val="0"/>
              </a:spcBef>
              <a:spcAft>
                <a:spcPct val="0"/>
              </a:spcAft>
              <a:buClrTx/>
              <a:buFontTx/>
              <a:buNone/>
            </a:pPr>
            <a:r>
              <a:rPr lang="en-US" sz="2200"/>
              <a:t>(DNA synthesis)</a:t>
            </a:r>
          </a:p>
        </p:txBody>
      </p:sp>
      <p:sp>
        <p:nvSpPr>
          <p:cNvPr id="434184" name="Text Box 8"/>
          <p:cNvSpPr txBox="1">
            <a:spLocks noChangeArrowheads="1"/>
          </p:cNvSpPr>
          <p:nvPr/>
        </p:nvSpPr>
        <p:spPr bwMode="auto">
          <a:xfrm rot="1155504">
            <a:off x="1800225" y="4422775"/>
            <a:ext cx="1589088" cy="739775"/>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sz="1900"/>
              <a:t>MITOTIC</a:t>
            </a:r>
          </a:p>
          <a:p>
            <a:pPr algn="ctr" eaLnBrk="0" hangingPunct="0">
              <a:lnSpc>
                <a:spcPct val="90000"/>
              </a:lnSpc>
              <a:spcBef>
                <a:spcPct val="0"/>
              </a:spcBef>
              <a:spcAft>
                <a:spcPct val="0"/>
              </a:spcAft>
              <a:buClrTx/>
              <a:buFontTx/>
              <a:buNone/>
            </a:pPr>
            <a:r>
              <a:rPr lang="en-US" sz="1900"/>
              <a:t>(M) PHASE</a:t>
            </a:r>
          </a:p>
        </p:txBody>
      </p:sp>
      <p:sp>
        <p:nvSpPr>
          <p:cNvPr id="434185" name="Text Box 9"/>
          <p:cNvSpPr txBox="1">
            <a:spLocks noChangeArrowheads="1"/>
          </p:cNvSpPr>
          <p:nvPr/>
        </p:nvSpPr>
        <p:spPr bwMode="auto">
          <a:xfrm rot="-3151709">
            <a:off x="3071019" y="3936206"/>
            <a:ext cx="954088" cy="295275"/>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sz="2200"/>
              <a:t>Mitosis</a:t>
            </a:r>
          </a:p>
        </p:txBody>
      </p:sp>
      <p:sp>
        <p:nvSpPr>
          <p:cNvPr id="434186" name="Text Box 10"/>
          <p:cNvSpPr txBox="1">
            <a:spLocks noChangeArrowheads="1"/>
          </p:cNvSpPr>
          <p:nvPr/>
        </p:nvSpPr>
        <p:spPr bwMode="auto">
          <a:xfrm rot="-2291174">
            <a:off x="2559050" y="3686175"/>
            <a:ext cx="1652588" cy="219075"/>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sz="2200"/>
              <a:t>Cytokinesis</a:t>
            </a:r>
          </a:p>
        </p:txBody>
      </p:sp>
      <p:sp>
        <p:nvSpPr>
          <p:cNvPr id="434187" name="Text Box 11"/>
          <p:cNvSpPr txBox="1">
            <a:spLocks noChangeArrowheads="1"/>
          </p:cNvSpPr>
          <p:nvPr/>
        </p:nvSpPr>
        <p:spPr bwMode="auto">
          <a:xfrm>
            <a:off x="2844800" y="2124075"/>
            <a:ext cx="639763" cy="323850"/>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sz="2200"/>
              <a:t>G</a:t>
            </a:r>
            <a:r>
              <a:rPr lang="en-US" sz="2200" baseline="-25000"/>
              <a:t>1</a:t>
            </a:r>
            <a:endParaRPr lang="en-US" sz="2200"/>
          </a:p>
        </p:txBody>
      </p:sp>
      <p:sp>
        <p:nvSpPr>
          <p:cNvPr id="434188" name="Text Box 12"/>
          <p:cNvSpPr txBox="1">
            <a:spLocks noChangeArrowheads="1"/>
          </p:cNvSpPr>
          <p:nvPr/>
        </p:nvSpPr>
        <p:spPr bwMode="auto">
          <a:xfrm>
            <a:off x="5038725" y="3752850"/>
            <a:ext cx="611188" cy="307975"/>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sz="2200"/>
              <a:t>G</a:t>
            </a:r>
            <a:r>
              <a:rPr lang="en-US" sz="2200" baseline="-25000"/>
              <a:t>2</a:t>
            </a:r>
            <a:endParaRPr lang="en-US" sz="2200"/>
          </a:p>
        </p:txBody>
      </p:sp>
      <p:sp>
        <p:nvSpPr>
          <p:cNvPr id="434189" name="WordArt 13"/>
          <p:cNvSpPr>
            <a:spLocks noChangeArrowheads="1" noChangeShapeType="1" noTextEdit="1"/>
          </p:cNvSpPr>
          <p:nvPr/>
        </p:nvSpPr>
        <p:spPr bwMode="auto">
          <a:xfrm>
            <a:off x="3708400" y="719138"/>
            <a:ext cx="1892300" cy="174625"/>
          </a:xfrm>
          <a:prstGeom prst="rect">
            <a:avLst/>
          </a:prstGeom>
        </p:spPr>
        <p:txBody>
          <a:bodyPr spcFirstLastPara="1" wrap="none" fromWordArt="1">
            <a:prstTxWarp prst="textArchUp">
              <a:avLst>
                <a:gd name="adj" fmla="val 10899443"/>
              </a:avLst>
            </a:prstTxWarp>
          </a:bodyPr>
          <a:lstStyle/>
          <a:p>
            <a:pPr algn="ctr"/>
            <a:r>
              <a:rPr lang="en-US" sz="2000" kern="10">
                <a:ln w="9525">
                  <a:solidFill>
                    <a:srgbClr val="000000"/>
                  </a:solidFill>
                  <a:round/>
                  <a:headEnd/>
                  <a:tailEnd/>
                </a:ln>
                <a:solidFill>
                  <a:srgbClr val="000000"/>
                </a:solidFill>
                <a:latin typeface="Arial"/>
                <a:cs typeface="Arial"/>
              </a:rPr>
              <a:t>INTERPHASE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dirty="0"/>
              <a:t>G</a:t>
            </a:r>
            <a:r>
              <a:rPr lang="en-US" sz="3200" dirty="0"/>
              <a:t>1</a:t>
            </a:r>
            <a:r>
              <a:rPr lang="en-US" dirty="0"/>
              <a:t> Phase (Gap 1) </a:t>
            </a:r>
          </a:p>
        </p:txBody>
      </p:sp>
      <p:sp>
        <p:nvSpPr>
          <p:cNvPr id="3" name="Content Placeholder 2"/>
          <p:cNvSpPr>
            <a:spLocks noGrp="1"/>
          </p:cNvSpPr>
          <p:nvPr>
            <p:ph idx="1"/>
          </p:nvPr>
        </p:nvSpPr>
        <p:spPr>
          <a:xfrm>
            <a:off x="0" y="533400"/>
            <a:ext cx="8915400" cy="6172200"/>
          </a:xfrm>
        </p:spPr>
        <p:txBody>
          <a:bodyPr>
            <a:normAutofit fontScale="70000" lnSpcReduction="20000"/>
          </a:bodyPr>
          <a:lstStyle/>
          <a:p>
            <a:r>
              <a:rPr lang="en-US" dirty="0"/>
              <a:t>G</a:t>
            </a:r>
            <a:r>
              <a:rPr lang="en-US" sz="2300" dirty="0"/>
              <a:t>1</a:t>
            </a:r>
            <a:r>
              <a:rPr lang="en-US" dirty="0"/>
              <a:t> is </a:t>
            </a:r>
            <a:r>
              <a:rPr lang="en-US" b="1" u="sng" dirty="0"/>
              <a:t>the variable time period </a:t>
            </a:r>
            <a:r>
              <a:rPr lang="en-US" dirty="0"/>
              <a:t>in the cell divisional cycle – its length depends on the activities of the newly created cell</a:t>
            </a:r>
          </a:p>
          <a:p>
            <a:r>
              <a:rPr lang="en-US" dirty="0"/>
              <a:t>G</a:t>
            </a:r>
            <a:r>
              <a:rPr lang="en-US" sz="2600" dirty="0"/>
              <a:t>1</a:t>
            </a:r>
            <a:r>
              <a:rPr lang="en-US" dirty="0"/>
              <a:t> begins the cell cycle for two newly created (daughter) cells – if the process of mitosis (or meiosis I) just concluded and created these two cells. </a:t>
            </a:r>
          </a:p>
          <a:p>
            <a:r>
              <a:rPr lang="en-US" b="1" dirty="0"/>
              <a:t>G</a:t>
            </a:r>
            <a:r>
              <a:rPr lang="en-US" sz="2600" b="1" dirty="0"/>
              <a:t>1</a:t>
            </a:r>
            <a:r>
              <a:rPr lang="en-US" b="1" dirty="0"/>
              <a:t> is a growth period </a:t>
            </a:r>
            <a:r>
              <a:rPr lang="en-US" dirty="0"/>
              <a:t>in which the newly created daughter cells enlarge and grow back to the size of the parent cell. Thus additional cytoplasm and organelles must be formed.</a:t>
            </a:r>
          </a:p>
          <a:p>
            <a:endParaRPr lang="en-US" dirty="0"/>
          </a:p>
          <a:p>
            <a:r>
              <a:rPr lang="en-US" dirty="0"/>
              <a:t>G</a:t>
            </a:r>
            <a:r>
              <a:rPr lang="en-US" sz="2600" dirty="0"/>
              <a:t>1</a:t>
            </a:r>
            <a:r>
              <a:rPr lang="en-US" dirty="0"/>
              <a:t>, as previously stated,  begins immediately after the end of the M phase in the cell cycle.  </a:t>
            </a:r>
            <a:r>
              <a:rPr lang="en-US" i="1" dirty="0"/>
              <a:t>The G</a:t>
            </a:r>
            <a:r>
              <a:rPr lang="en-US" sz="2600" i="1" dirty="0"/>
              <a:t>1</a:t>
            </a:r>
            <a:r>
              <a:rPr lang="en-US" i="1" dirty="0"/>
              <a:t> phase continues until the S phase if the cell is immediately going to divide again </a:t>
            </a:r>
            <a:r>
              <a:rPr lang="en-US" dirty="0"/>
              <a:t>– however if the cell will not immediately divide again – </a:t>
            </a:r>
            <a:r>
              <a:rPr lang="en-US" u="sng" dirty="0">
                <a:solidFill>
                  <a:srgbClr val="FF0000"/>
                </a:solidFill>
              </a:rPr>
              <a:t>the cell will exit the cell divisional cycle and enter a </a:t>
            </a:r>
            <a:r>
              <a:rPr lang="en-US" b="1" u="sng" dirty="0">
                <a:solidFill>
                  <a:srgbClr val="FF0000"/>
                </a:solidFill>
              </a:rPr>
              <a:t>G</a:t>
            </a:r>
            <a:r>
              <a:rPr lang="en-US" sz="2600" b="1" u="sng" dirty="0">
                <a:solidFill>
                  <a:srgbClr val="FF0000"/>
                </a:solidFill>
              </a:rPr>
              <a:t>0</a:t>
            </a:r>
            <a:r>
              <a:rPr lang="en-US" b="1" u="sng" dirty="0">
                <a:solidFill>
                  <a:srgbClr val="FF0000"/>
                </a:solidFill>
              </a:rPr>
              <a:t> phase</a:t>
            </a:r>
            <a:r>
              <a:rPr lang="en-US" u="sng" dirty="0">
                <a:solidFill>
                  <a:srgbClr val="FF0000"/>
                </a:solidFill>
              </a:rPr>
              <a:t>, a non-dividing phase. </a:t>
            </a:r>
          </a:p>
          <a:p>
            <a:endParaRPr lang="en-US" dirty="0"/>
          </a:p>
          <a:p>
            <a:r>
              <a:rPr lang="en-US" dirty="0"/>
              <a:t>If the newly created cell is going to divide again immediately then the cell has two biosynthetic activities it must complete (1) synthesize new cytoplasm chemicals and produce additional organelles allowing the cell to start enlarging to the size of the parent cell and (2) </a:t>
            </a:r>
            <a:r>
              <a:rPr lang="en-US" b="1" dirty="0"/>
              <a:t>synthesize various enzymes that are required in S phase, mainly those needed for DNA replication.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4181" name="Picture 5" descr="12_05CellCycle-U"/>
          <p:cNvPicPr>
            <a:picLocks noChangeAspect="1" noChangeArrowheads="1"/>
          </p:cNvPicPr>
          <p:nvPr/>
        </p:nvPicPr>
        <p:blipFill>
          <a:blip r:embed="rId3" cstate="print"/>
          <a:srcRect/>
          <a:stretch>
            <a:fillRect/>
          </a:stretch>
        </p:blipFill>
        <p:spPr bwMode="auto">
          <a:xfrm>
            <a:off x="296863" y="1828800"/>
            <a:ext cx="8548687" cy="4565650"/>
          </a:xfrm>
          <a:prstGeom prst="rect">
            <a:avLst/>
          </a:prstGeom>
          <a:noFill/>
        </p:spPr>
      </p:pic>
      <p:sp>
        <p:nvSpPr>
          <p:cNvPr id="434183" name="Text Box 7"/>
          <p:cNvSpPr txBox="1">
            <a:spLocks noChangeArrowheads="1"/>
          </p:cNvSpPr>
          <p:nvPr/>
        </p:nvSpPr>
        <p:spPr bwMode="auto">
          <a:xfrm>
            <a:off x="5064125" y="2743200"/>
            <a:ext cx="2338388" cy="609600"/>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sz="2200" dirty="0"/>
              <a:t>S</a:t>
            </a:r>
          </a:p>
          <a:p>
            <a:pPr algn="ctr" eaLnBrk="0" hangingPunct="0">
              <a:lnSpc>
                <a:spcPct val="90000"/>
              </a:lnSpc>
              <a:spcBef>
                <a:spcPct val="0"/>
              </a:spcBef>
              <a:spcAft>
                <a:spcPct val="0"/>
              </a:spcAft>
              <a:buClrTx/>
              <a:buFontTx/>
              <a:buNone/>
            </a:pPr>
            <a:r>
              <a:rPr lang="en-US" sz="2200" dirty="0"/>
              <a:t>(DNA synthesis)</a:t>
            </a:r>
          </a:p>
        </p:txBody>
      </p:sp>
      <p:sp>
        <p:nvSpPr>
          <p:cNvPr id="434184" name="Text Box 8"/>
          <p:cNvSpPr txBox="1">
            <a:spLocks noChangeArrowheads="1"/>
          </p:cNvSpPr>
          <p:nvPr/>
        </p:nvSpPr>
        <p:spPr bwMode="auto">
          <a:xfrm rot="1155504">
            <a:off x="1919170" y="4843315"/>
            <a:ext cx="1374623" cy="481880"/>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dirty="0"/>
              <a:t>MITOTIC</a:t>
            </a:r>
          </a:p>
          <a:p>
            <a:pPr algn="ctr" eaLnBrk="0" hangingPunct="0">
              <a:lnSpc>
                <a:spcPct val="90000"/>
              </a:lnSpc>
              <a:spcBef>
                <a:spcPct val="0"/>
              </a:spcBef>
              <a:spcAft>
                <a:spcPct val="0"/>
              </a:spcAft>
              <a:buClrTx/>
              <a:buFontTx/>
              <a:buNone/>
            </a:pPr>
            <a:r>
              <a:rPr lang="en-US" dirty="0"/>
              <a:t>(M) PHASE</a:t>
            </a:r>
          </a:p>
        </p:txBody>
      </p:sp>
      <p:sp>
        <p:nvSpPr>
          <p:cNvPr id="434185" name="Text Box 9"/>
          <p:cNvSpPr txBox="1">
            <a:spLocks noChangeArrowheads="1"/>
          </p:cNvSpPr>
          <p:nvPr/>
        </p:nvSpPr>
        <p:spPr bwMode="auto">
          <a:xfrm rot="-3151709">
            <a:off x="3103966" y="4448805"/>
            <a:ext cx="954088" cy="227787"/>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sz="2200" dirty="0"/>
              <a:t>Mitosis</a:t>
            </a:r>
          </a:p>
        </p:txBody>
      </p:sp>
      <p:sp>
        <p:nvSpPr>
          <p:cNvPr id="434186" name="Text Box 10"/>
          <p:cNvSpPr txBox="1">
            <a:spLocks noChangeArrowheads="1"/>
          </p:cNvSpPr>
          <p:nvPr/>
        </p:nvSpPr>
        <p:spPr bwMode="auto">
          <a:xfrm rot="-2291174">
            <a:off x="2768666" y="4337569"/>
            <a:ext cx="1168269" cy="240262"/>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dirty="0"/>
              <a:t>Cytokinesis</a:t>
            </a:r>
          </a:p>
        </p:txBody>
      </p:sp>
      <p:sp>
        <p:nvSpPr>
          <p:cNvPr id="434187" name="Text Box 11"/>
          <p:cNvSpPr txBox="1">
            <a:spLocks noChangeArrowheads="1"/>
          </p:cNvSpPr>
          <p:nvPr/>
        </p:nvSpPr>
        <p:spPr bwMode="auto">
          <a:xfrm>
            <a:off x="2844800" y="2590800"/>
            <a:ext cx="639763" cy="380999"/>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sz="2200" dirty="0"/>
              <a:t>G</a:t>
            </a:r>
            <a:r>
              <a:rPr lang="en-US" sz="2200" baseline="-25000" dirty="0"/>
              <a:t>1</a:t>
            </a:r>
            <a:endParaRPr lang="en-US" sz="2200" dirty="0"/>
          </a:p>
        </p:txBody>
      </p:sp>
      <p:sp>
        <p:nvSpPr>
          <p:cNvPr id="434188" name="Text Box 12"/>
          <p:cNvSpPr txBox="1">
            <a:spLocks noChangeArrowheads="1"/>
          </p:cNvSpPr>
          <p:nvPr/>
        </p:nvSpPr>
        <p:spPr bwMode="auto">
          <a:xfrm>
            <a:off x="5038725" y="4114800"/>
            <a:ext cx="611188" cy="609600"/>
          </a:xfrm>
          <a:prstGeom prst="rect">
            <a:avLst/>
          </a:prstGeom>
          <a:noFill/>
          <a:ln w="9525">
            <a:noFill/>
            <a:miter lim="800000"/>
            <a:headEnd/>
            <a:tailEnd/>
          </a:ln>
          <a:effectLst/>
        </p:spPr>
        <p:txBody>
          <a:bodyPr wrap="none" lIns="0" tIns="0" rIns="0" bIns="0"/>
          <a:lstStyle/>
          <a:p>
            <a:pPr algn="ctr" eaLnBrk="0" hangingPunct="0">
              <a:lnSpc>
                <a:spcPct val="90000"/>
              </a:lnSpc>
              <a:spcBef>
                <a:spcPct val="0"/>
              </a:spcBef>
              <a:spcAft>
                <a:spcPct val="0"/>
              </a:spcAft>
              <a:buClrTx/>
              <a:buFontTx/>
              <a:buNone/>
            </a:pPr>
            <a:r>
              <a:rPr lang="en-US" sz="2200" dirty="0"/>
              <a:t>G</a:t>
            </a:r>
            <a:r>
              <a:rPr lang="en-US" sz="2200" baseline="-25000" dirty="0"/>
              <a:t>2</a:t>
            </a:r>
            <a:endParaRPr lang="en-US" sz="2200" dirty="0"/>
          </a:p>
        </p:txBody>
      </p:sp>
      <p:sp>
        <p:nvSpPr>
          <p:cNvPr id="11" name="TextBox 10"/>
          <p:cNvSpPr txBox="1"/>
          <p:nvPr/>
        </p:nvSpPr>
        <p:spPr>
          <a:xfrm>
            <a:off x="228601" y="152400"/>
            <a:ext cx="8458200" cy="1384995"/>
          </a:xfrm>
          <a:prstGeom prst="rect">
            <a:avLst/>
          </a:prstGeom>
          <a:noFill/>
        </p:spPr>
        <p:txBody>
          <a:bodyPr wrap="square" rtlCol="0">
            <a:spAutoFit/>
          </a:bodyPr>
          <a:lstStyle/>
          <a:p>
            <a:r>
              <a:rPr lang="en-US" sz="2800" dirty="0"/>
              <a:t>If a cell is not anticipating dividing immediately – the cell exits the Cell Divisional Cycle at the end of G</a:t>
            </a:r>
            <a:r>
              <a:rPr lang="en-US" sz="2000" dirty="0"/>
              <a:t>1</a:t>
            </a:r>
            <a:r>
              <a:rPr lang="en-US" sz="2800" dirty="0"/>
              <a:t> and goes into a </a:t>
            </a:r>
            <a:r>
              <a:rPr lang="en-US" sz="2800" b="1" dirty="0"/>
              <a:t>G</a:t>
            </a:r>
            <a:r>
              <a:rPr lang="en-US" sz="2000" b="1" dirty="0"/>
              <a:t>0 </a:t>
            </a:r>
            <a:r>
              <a:rPr lang="en-US" sz="2800" b="1" dirty="0"/>
              <a:t>phase</a:t>
            </a:r>
            <a:r>
              <a:rPr lang="en-US" sz="2800" dirty="0"/>
              <a:t>.  G</a:t>
            </a:r>
            <a:r>
              <a:rPr lang="en-US" sz="2000" dirty="0"/>
              <a:t>0</a:t>
            </a:r>
            <a:r>
              <a:rPr lang="en-US" sz="2800" dirty="0"/>
              <a:t> is a non-dividing phase. </a:t>
            </a:r>
          </a:p>
        </p:txBody>
      </p:sp>
      <p:cxnSp>
        <p:nvCxnSpPr>
          <p:cNvPr id="15" name="Straight Arrow Connector 14"/>
          <p:cNvCxnSpPr/>
          <p:nvPr/>
        </p:nvCxnSpPr>
        <p:spPr>
          <a:xfrm flipV="1">
            <a:off x="4419600" y="1600200"/>
            <a:ext cx="1524000" cy="762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6" name="TextBox 15"/>
          <p:cNvSpPr txBox="1"/>
          <p:nvPr/>
        </p:nvSpPr>
        <p:spPr>
          <a:xfrm>
            <a:off x="6096000" y="1371600"/>
            <a:ext cx="2133600" cy="461665"/>
          </a:xfrm>
          <a:prstGeom prst="rect">
            <a:avLst/>
          </a:prstGeom>
          <a:noFill/>
        </p:spPr>
        <p:txBody>
          <a:bodyPr wrap="square" rtlCol="0">
            <a:spAutoFit/>
          </a:bodyPr>
          <a:lstStyle/>
          <a:p>
            <a:r>
              <a:rPr lang="en-US" dirty="0"/>
              <a:t> </a:t>
            </a:r>
            <a:r>
              <a:rPr lang="en-US" sz="2400" b="1" dirty="0"/>
              <a:t>G</a:t>
            </a:r>
            <a:r>
              <a:rPr lang="en-US" sz="2000" b="1" dirty="0"/>
              <a:t>0</a:t>
            </a:r>
            <a:endParaRPr lang="en-US" sz="2400" b="1" dirty="0"/>
          </a:p>
        </p:txBody>
      </p:sp>
      <p:sp>
        <p:nvSpPr>
          <p:cNvPr id="17" name="TextBox 16"/>
          <p:cNvSpPr txBox="1"/>
          <p:nvPr/>
        </p:nvSpPr>
        <p:spPr>
          <a:xfrm>
            <a:off x="4419601" y="1981200"/>
            <a:ext cx="1066800" cy="584775"/>
          </a:xfrm>
          <a:prstGeom prst="rect">
            <a:avLst/>
          </a:prstGeom>
          <a:noFill/>
        </p:spPr>
        <p:txBody>
          <a:bodyPr wrap="square" rtlCol="0">
            <a:spAutoFit/>
          </a:bodyPr>
          <a:lstStyle/>
          <a:p>
            <a:r>
              <a:rPr lang="en-US" sz="3200" b="1" dirty="0">
                <a:solidFill>
                  <a:schemeClr val="bg1"/>
                </a:solidFill>
              </a:rPr>
              <a:t>Exit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a:t>G</a:t>
            </a:r>
            <a:r>
              <a:rPr lang="en-US" sz="3600" dirty="0"/>
              <a:t>0</a:t>
            </a:r>
            <a:r>
              <a:rPr lang="en-US" dirty="0"/>
              <a:t> phase</a:t>
            </a:r>
          </a:p>
        </p:txBody>
      </p:sp>
      <p:sp>
        <p:nvSpPr>
          <p:cNvPr id="3" name="Content Placeholder 2"/>
          <p:cNvSpPr>
            <a:spLocks noGrp="1"/>
          </p:cNvSpPr>
          <p:nvPr>
            <p:ph idx="1"/>
          </p:nvPr>
        </p:nvSpPr>
        <p:spPr>
          <a:xfrm>
            <a:off x="457200" y="609600"/>
            <a:ext cx="8229600" cy="6019800"/>
          </a:xfrm>
        </p:spPr>
        <p:txBody>
          <a:bodyPr>
            <a:normAutofit fontScale="92500" lnSpcReduction="20000"/>
          </a:bodyPr>
          <a:lstStyle/>
          <a:p>
            <a:r>
              <a:rPr lang="en-US" dirty="0"/>
              <a:t>The G</a:t>
            </a:r>
            <a:r>
              <a:rPr lang="en-US" sz="2600" dirty="0"/>
              <a:t>0</a:t>
            </a:r>
            <a:r>
              <a:rPr lang="en-US" dirty="0"/>
              <a:t> phase is a </a:t>
            </a:r>
            <a:r>
              <a:rPr lang="en-US" dirty="0">
                <a:solidFill>
                  <a:srgbClr val="C00000"/>
                </a:solidFill>
              </a:rPr>
              <a:t>non-dividing phase </a:t>
            </a:r>
            <a:r>
              <a:rPr lang="en-US" dirty="0"/>
              <a:t>– thus if one uses common sense – it cannot be a part of a cell </a:t>
            </a:r>
            <a:r>
              <a:rPr lang="en-US" b="1" dirty="0"/>
              <a:t>divisional</a:t>
            </a:r>
            <a:r>
              <a:rPr lang="en-US" dirty="0"/>
              <a:t> cycle – because the cell is not planning to divide at that point (at least not immediately). </a:t>
            </a:r>
          </a:p>
          <a:p>
            <a:r>
              <a:rPr lang="en-US" b="1" dirty="0"/>
              <a:t>What goes on in a cell during G</a:t>
            </a:r>
            <a:r>
              <a:rPr lang="en-US" sz="2600" b="1" dirty="0"/>
              <a:t>0</a:t>
            </a:r>
            <a:r>
              <a:rPr lang="en-US" b="1" dirty="0"/>
              <a:t>?  </a:t>
            </a:r>
            <a:r>
              <a:rPr lang="en-US" dirty="0"/>
              <a:t>The cell does the intended work of the cell – it performs its proper functioning. If it is a liver cell it does liver work – kidney cell – kidney work.</a:t>
            </a:r>
          </a:p>
          <a:p>
            <a:r>
              <a:rPr lang="en-US" dirty="0"/>
              <a:t>As long as a cell is running the cell divisional cycle time clock – </a:t>
            </a:r>
            <a:r>
              <a:rPr lang="en-US" i="1" dirty="0"/>
              <a:t>its attention is turned totally to division</a:t>
            </a:r>
            <a:r>
              <a:rPr lang="en-US" dirty="0"/>
              <a:t> – thus</a:t>
            </a:r>
          </a:p>
          <a:p>
            <a:r>
              <a:rPr lang="en-US" dirty="0"/>
              <a:t>A liver cell while running the CDC clock is not doing liver work – the same for a kidney cell and any other cells.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a:t>S-Phase (DNA Synthesis)</a:t>
            </a:r>
          </a:p>
        </p:txBody>
      </p:sp>
      <p:sp>
        <p:nvSpPr>
          <p:cNvPr id="3" name="Content Placeholder 2"/>
          <p:cNvSpPr>
            <a:spLocks noGrp="1"/>
          </p:cNvSpPr>
          <p:nvPr>
            <p:ph idx="1"/>
          </p:nvPr>
        </p:nvSpPr>
        <p:spPr>
          <a:xfrm>
            <a:off x="457200" y="1143000"/>
            <a:ext cx="8229600" cy="5562600"/>
          </a:xfrm>
        </p:spPr>
        <p:txBody>
          <a:bodyPr>
            <a:normAutofit lnSpcReduction="10000"/>
          </a:bodyPr>
          <a:lstStyle/>
          <a:p>
            <a:r>
              <a:rPr lang="en-US" dirty="0"/>
              <a:t>Duration 10 – 12 hours</a:t>
            </a:r>
          </a:p>
          <a:p>
            <a:r>
              <a:rPr lang="en-US" dirty="0"/>
              <a:t>The ensuing S phase starts when DNA synthesis commences; when it is complete, all of the genetic material (DNA) has been replicated.</a:t>
            </a:r>
          </a:p>
          <a:p>
            <a:r>
              <a:rPr lang="en-US" dirty="0"/>
              <a:t>Thus, during this phase, the amount of DNA in the cell has effectively doubled.</a:t>
            </a:r>
          </a:p>
          <a:p>
            <a:r>
              <a:rPr lang="en-US" dirty="0"/>
              <a:t>Rates of RNA transcription and protein synthesis are very low during this phase. An exception to this is histone production, most of which occurs during the S phase.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p:txBody>
          <a:bodyPr/>
          <a:lstStyle/>
          <a:p>
            <a:r>
              <a:rPr lang="en-US"/>
              <a:t>DNA Replication</a:t>
            </a:r>
          </a:p>
        </p:txBody>
      </p:sp>
      <p:sp>
        <p:nvSpPr>
          <p:cNvPr id="10245" name="Rectangle 5"/>
          <p:cNvSpPr>
            <a:spLocks noGrp="1" noChangeArrowheads="1"/>
          </p:cNvSpPr>
          <p:nvPr>
            <p:ph type="body" idx="1"/>
          </p:nvPr>
        </p:nvSpPr>
        <p:spPr/>
        <p:txBody>
          <a:bodyPr/>
          <a:lstStyle/>
          <a:p>
            <a:r>
              <a:rPr lang="en-US"/>
              <a:t>DNA helices begin unwinding from the nucleosomes</a:t>
            </a:r>
          </a:p>
          <a:p>
            <a:r>
              <a:rPr lang="en-US"/>
              <a:t>Helicase untwists the double helix and exposes complementary chains</a:t>
            </a:r>
          </a:p>
          <a:p>
            <a:r>
              <a:rPr lang="en-US"/>
              <a:t>The Y-shaped site of replication is the replication fork</a:t>
            </a:r>
          </a:p>
          <a:p>
            <a:r>
              <a:rPr lang="en-US"/>
              <a:t>Each nucleotide strand serves as a template for building a new complementary strand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p:txBody>
          <a:bodyPr/>
          <a:lstStyle/>
          <a:p>
            <a:r>
              <a:rPr lang="en-US"/>
              <a:t>DNA Replication</a:t>
            </a:r>
          </a:p>
        </p:txBody>
      </p:sp>
      <p:sp>
        <p:nvSpPr>
          <p:cNvPr id="12293" name="Rectangle 5"/>
          <p:cNvSpPr>
            <a:spLocks noGrp="1" noChangeArrowheads="1"/>
          </p:cNvSpPr>
          <p:nvPr>
            <p:ph type="body" idx="1"/>
          </p:nvPr>
        </p:nvSpPr>
        <p:spPr/>
        <p:txBody>
          <a:bodyPr/>
          <a:lstStyle/>
          <a:p>
            <a:r>
              <a:rPr lang="en-US"/>
              <a:t>DNA polymerase only works in one direction</a:t>
            </a:r>
          </a:p>
          <a:p>
            <a:pPr lvl="1"/>
            <a:r>
              <a:rPr lang="en-US"/>
              <a:t>Continuous leading strand is synthesized</a:t>
            </a:r>
          </a:p>
          <a:p>
            <a:pPr lvl="1"/>
            <a:r>
              <a:rPr lang="en-US"/>
              <a:t>Discontinuous lagging strand is synthesized in segments</a:t>
            </a:r>
          </a:p>
          <a:p>
            <a:pPr lvl="1"/>
            <a:r>
              <a:rPr lang="en-US"/>
              <a:t>DNA ligase splices together short segments of discontinuous strand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p:cNvSpPr>
            <a:spLocks noGrp="1" noChangeArrowheads="1"/>
          </p:cNvSpPr>
          <p:nvPr>
            <p:ph type="title"/>
          </p:nvPr>
        </p:nvSpPr>
        <p:spPr/>
        <p:txBody>
          <a:bodyPr/>
          <a:lstStyle/>
          <a:p>
            <a:r>
              <a:rPr lang="en-US"/>
              <a:t>DNA Replication</a:t>
            </a:r>
          </a:p>
        </p:txBody>
      </p:sp>
      <p:sp>
        <p:nvSpPr>
          <p:cNvPr id="108549" name="Rectangle 5"/>
          <p:cNvSpPr>
            <a:spLocks noGrp="1" noChangeArrowheads="1"/>
          </p:cNvSpPr>
          <p:nvPr>
            <p:ph type="body" idx="1"/>
          </p:nvPr>
        </p:nvSpPr>
        <p:spPr/>
        <p:txBody>
          <a:bodyPr/>
          <a:lstStyle/>
          <a:p>
            <a:r>
              <a:rPr lang="en-US"/>
              <a:t>End result: two DNA molecules formed from the original</a:t>
            </a:r>
          </a:p>
          <a:p>
            <a:r>
              <a:rPr lang="en-US"/>
              <a:t>This process is called semiconservative replication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7" name="Rectangle 21"/>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3.32</a:t>
            </a:r>
          </a:p>
        </p:txBody>
      </p:sp>
      <p:pic>
        <p:nvPicPr>
          <p:cNvPr id="14360" name="Picture 24" descr="figure_03_32"/>
          <p:cNvPicPr>
            <a:picLocks noChangeAspect="1" noChangeArrowheads="1"/>
          </p:cNvPicPr>
          <p:nvPr/>
        </p:nvPicPr>
        <p:blipFill>
          <a:blip r:embed="rId2" cstate="print"/>
          <a:srcRect t="11143"/>
          <a:stretch>
            <a:fillRect/>
          </a:stretch>
        </p:blipFill>
        <p:spPr bwMode="auto">
          <a:xfrm>
            <a:off x="385763" y="787400"/>
            <a:ext cx="8231187" cy="5214938"/>
          </a:xfrm>
          <a:prstGeom prst="rect">
            <a:avLst/>
          </a:prstGeom>
          <a:noFill/>
        </p:spPr>
      </p:pic>
      <p:sp>
        <p:nvSpPr>
          <p:cNvPr id="14361" name="Freeform 25"/>
          <p:cNvSpPr>
            <a:spLocks/>
          </p:cNvSpPr>
          <p:nvPr/>
        </p:nvSpPr>
        <p:spPr bwMode="auto">
          <a:xfrm>
            <a:off x="3390900" y="4205288"/>
            <a:ext cx="431800" cy="765175"/>
          </a:xfrm>
          <a:custGeom>
            <a:avLst/>
            <a:gdLst/>
            <a:ahLst/>
            <a:cxnLst>
              <a:cxn ang="0">
                <a:pos x="272" y="0"/>
              </a:cxn>
              <a:cxn ang="0">
                <a:pos x="272" y="292"/>
              </a:cxn>
              <a:cxn ang="0">
                <a:pos x="0" y="482"/>
              </a:cxn>
            </a:cxnLst>
            <a:rect l="0" t="0" r="r" b="b"/>
            <a:pathLst>
              <a:path w="272" h="482">
                <a:moveTo>
                  <a:pt x="272" y="0"/>
                </a:moveTo>
                <a:lnTo>
                  <a:pt x="272" y="292"/>
                </a:lnTo>
                <a:lnTo>
                  <a:pt x="0" y="482"/>
                </a:lnTo>
              </a:path>
            </a:pathLst>
          </a:custGeom>
          <a:noFill/>
          <a:ln w="25400">
            <a:solidFill>
              <a:srgbClr val="FFFFFF"/>
            </a:solidFill>
            <a:prstDash val="solid"/>
            <a:round/>
            <a:headEnd/>
            <a:tailEnd/>
          </a:ln>
        </p:spPr>
        <p:txBody>
          <a:bodyPr/>
          <a:lstStyle/>
          <a:p>
            <a:endParaRPr lang="en-US"/>
          </a:p>
        </p:txBody>
      </p:sp>
      <p:sp>
        <p:nvSpPr>
          <p:cNvPr id="14362" name="Freeform 26"/>
          <p:cNvSpPr>
            <a:spLocks/>
          </p:cNvSpPr>
          <p:nvPr/>
        </p:nvSpPr>
        <p:spPr bwMode="auto">
          <a:xfrm>
            <a:off x="7450138" y="5354638"/>
            <a:ext cx="76200" cy="336550"/>
          </a:xfrm>
          <a:custGeom>
            <a:avLst/>
            <a:gdLst/>
            <a:ahLst/>
            <a:cxnLst>
              <a:cxn ang="0">
                <a:pos x="48" y="212"/>
              </a:cxn>
              <a:cxn ang="0">
                <a:pos x="48" y="104"/>
              </a:cxn>
              <a:cxn ang="0">
                <a:pos x="0" y="0"/>
              </a:cxn>
            </a:cxnLst>
            <a:rect l="0" t="0" r="r" b="b"/>
            <a:pathLst>
              <a:path w="48" h="212">
                <a:moveTo>
                  <a:pt x="48" y="212"/>
                </a:moveTo>
                <a:lnTo>
                  <a:pt x="48" y="104"/>
                </a:lnTo>
                <a:lnTo>
                  <a:pt x="0" y="0"/>
                </a:lnTo>
              </a:path>
            </a:pathLst>
          </a:custGeom>
          <a:noFill/>
          <a:ln w="25400">
            <a:solidFill>
              <a:srgbClr val="FFFFFF"/>
            </a:solidFill>
            <a:prstDash val="solid"/>
            <a:round/>
            <a:headEnd/>
            <a:tailEnd/>
          </a:ln>
        </p:spPr>
        <p:txBody>
          <a:bodyPr/>
          <a:lstStyle/>
          <a:p>
            <a:endParaRPr lang="en-US"/>
          </a:p>
        </p:txBody>
      </p:sp>
      <p:sp>
        <p:nvSpPr>
          <p:cNvPr id="14363" name="Freeform 27"/>
          <p:cNvSpPr>
            <a:spLocks/>
          </p:cNvSpPr>
          <p:nvPr/>
        </p:nvSpPr>
        <p:spPr bwMode="auto">
          <a:xfrm>
            <a:off x="7450138" y="5354638"/>
            <a:ext cx="76200" cy="336550"/>
          </a:xfrm>
          <a:custGeom>
            <a:avLst/>
            <a:gdLst/>
            <a:ahLst/>
            <a:cxnLst>
              <a:cxn ang="0">
                <a:pos x="48" y="212"/>
              </a:cxn>
              <a:cxn ang="0">
                <a:pos x="48" y="104"/>
              </a:cxn>
              <a:cxn ang="0">
                <a:pos x="0" y="0"/>
              </a:cxn>
            </a:cxnLst>
            <a:rect l="0" t="0" r="r" b="b"/>
            <a:pathLst>
              <a:path w="48" h="212">
                <a:moveTo>
                  <a:pt x="48" y="212"/>
                </a:moveTo>
                <a:lnTo>
                  <a:pt x="48" y="104"/>
                </a:lnTo>
                <a:lnTo>
                  <a:pt x="0" y="0"/>
                </a:lnTo>
              </a:path>
            </a:pathLst>
          </a:custGeom>
          <a:noFill/>
          <a:ln w="12700">
            <a:solidFill>
              <a:srgbClr val="231F20"/>
            </a:solidFill>
            <a:prstDash val="solid"/>
            <a:round/>
            <a:headEnd/>
            <a:tailEnd/>
          </a:ln>
        </p:spPr>
        <p:txBody>
          <a:bodyPr/>
          <a:lstStyle/>
          <a:p>
            <a:endParaRPr lang="en-US"/>
          </a:p>
        </p:txBody>
      </p:sp>
      <p:sp>
        <p:nvSpPr>
          <p:cNvPr id="14364" name="Line 28"/>
          <p:cNvSpPr>
            <a:spLocks noChangeShapeType="1"/>
          </p:cNvSpPr>
          <p:nvPr/>
        </p:nvSpPr>
        <p:spPr bwMode="auto">
          <a:xfrm flipV="1">
            <a:off x="5497513" y="5551488"/>
            <a:ext cx="1587" cy="149225"/>
          </a:xfrm>
          <a:prstGeom prst="line">
            <a:avLst/>
          </a:prstGeom>
          <a:noFill/>
          <a:ln w="25400">
            <a:solidFill>
              <a:srgbClr val="FFFFFF"/>
            </a:solidFill>
            <a:round/>
            <a:headEnd/>
            <a:tailEnd/>
          </a:ln>
        </p:spPr>
        <p:txBody>
          <a:bodyPr/>
          <a:lstStyle/>
          <a:p>
            <a:endParaRPr lang="en-US"/>
          </a:p>
        </p:txBody>
      </p:sp>
      <p:sp>
        <p:nvSpPr>
          <p:cNvPr id="14365" name="Line 29"/>
          <p:cNvSpPr>
            <a:spLocks noChangeShapeType="1"/>
          </p:cNvSpPr>
          <p:nvPr/>
        </p:nvSpPr>
        <p:spPr bwMode="auto">
          <a:xfrm flipV="1">
            <a:off x="5497513" y="5551488"/>
            <a:ext cx="1587" cy="149225"/>
          </a:xfrm>
          <a:prstGeom prst="line">
            <a:avLst/>
          </a:prstGeom>
          <a:noFill/>
          <a:ln w="12700">
            <a:solidFill>
              <a:srgbClr val="231F20"/>
            </a:solidFill>
            <a:round/>
            <a:headEnd/>
            <a:tailEnd/>
          </a:ln>
        </p:spPr>
        <p:txBody>
          <a:bodyPr/>
          <a:lstStyle/>
          <a:p>
            <a:endParaRPr lang="en-US"/>
          </a:p>
        </p:txBody>
      </p:sp>
      <p:sp>
        <p:nvSpPr>
          <p:cNvPr id="14366" name="Line 30"/>
          <p:cNvSpPr>
            <a:spLocks noChangeShapeType="1"/>
          </p:cNvSpPr>
          <p:nvPr/>
        </p:nvSpPr>
        <p:spPr bwMode="auto">
          <a:xfrm flipV="1">
            <a:off x="5059363" y="1384300"/>
            <a:ext cx="1587" cy="152400"/>
          </a:xfrm>
          <a:prstGeom prst="line">
            <a:avLst/>
          </a:prstGeom>
          <a:noFill/>
          <a:ln w="25400">
            <a:solidFill>
              <a:srgbClr val="FFFFFF"/>
            </a:solidFill>
            <a:round/>
            <a:headEnd/>
            <a:tailEnd/>
          </a:ln>
        </p:spPr>
        <p:txBody>
          <a:bodyPr/>
          <a:lstStyle/>
          <a:p>
            <a:endParaRPr lang="en-US"/>
          </a:p>
        </p:txBody>
      </p:sp>
      <p:sp>
        <p:nvSpPr>
          <p:cNvPr id="14367" name="Line 31"/>
          <p:cNvSpPr>
            <a:spLocks noChangeShapeType="1"/>
          </p:cNvSpPr>
          <p:nvPr/>
        </p:nvSpPr>
        <p:spPr bwMode="auto">
          <a:xfrm flipV="1">
            <a:off x="5059363" y="1384300"/>
            <a:ext cx="1587" cy="152400"/>
          </a:xfrm>
          <a:prstGeom prst="line">
            <a:avLst/>
          </a:prstGeom>
          <a:noFill/>
          <a:ln w="12700">
            <a:solidFill>
              <a:srgbClr val="231F20"/>
            </a:solidFill>
            <a:round/>
            <a:headEnd/>
            <a:tailEnd/>
          </a:ln>
        </p:spPr>
        <p:txBody>
          <a:bodyPr/>
          <a:lstStyle/>
          <a:p>
            <a:endParaRPr lang="en-US"/>
          </a:p>
        </p:txBody>
      </p:sp>
      <p:sp>
        <p:nvSpPr>
          <p:cNvPr id="14368" name="Freeform 32"/>
          <p:cNvSpPr>
            <a:spLocks/>
          </p:cNvSpPr>
          <p:nvPr/>
        </p:nvSpPr>
        <p:spPr bwMode="auto">
          <a:xfrm>
            <a:off x="987425" y="3770313"/>
            <a:ext cx="393700" cy="295275"/>
          </a:xfrm>
          <a:custGeom>
            <a:avLst/>
            <a:gdLst/>
            <a:ahLst/>
            <a:cxnLst>
              <a:cxn ang="0">
                <a:pos x="154" y="186"/>
              </a:cxn>
              <a:cxn ang="0">
                <a:pos x="248" y="186"/>
              </a:cxn>
              <a:cxn ang="0">
                <a:pos x="0" y="0"/>
              </a:cxn>
            </a:cxnLst>
            <a:rect l="0" t="0" r="r" b="b"/>
            <a:pathLst>
              <a:path w="248" h="186">
                <a:moveTo>
                  <a:pt x="154" y="186"/>
                </a:moveTo>
                <a:lnTo>
                  <a:pt x="248" y="186"/>
                </a:lnTo>
                <a:lnTo>
                  <a:pt x="0" y="0"/>
                </a:lnTo>
              </a:path>
            </a:pathLst>
          </a:custGeom>
          <a:noFill/>
          <a:ln w="25400">
            <a:solidFill>
              <a:srgbClr val="FFFFFF"/>
            </a:solidFill>
            <a:prstDash val="solid"/>
            <a:round/>
            <a:headEnd/>
            <a:tailEnd/>
          </a:ln>
        </p:spPr>
        <p:txBody>
          <a:bodyPr/>
          <a:lstStyle/>
          <a:p>
            <a:endParaRPr lang="en-US"/>
          </a:p>
        </p:txBody>
      </p:sp>
      <p:sp>
        <p:nvSpPr>
          <p:cNvPr id="14369" name="Freeform 33"/>
          <p:cNvSpPr>
            <a:spLocks/>
          </p:cNvSpPr>
          <p:nvPr/>
        </p:nvSpPr>
        <p:spPr bwMode="auto">
          <a:xfrm>
            <a:off x="987425" y="3770313"/>
            <a:ext cx="393700" cy="295275"/>
          </a:xfrm>
          <a:custGeom>
            <a:avLst/>
            <a:gdLst/>
            <a:ahLst/>
            <a:cxnLst>
              <a:cxn ang="0">
                <a:pos x="154" y="186"/>
              </a:cxn>
              <a:cxn ang="0">
                <a:pos x="248" y="186"/>
              </a:cxn>
              <a:cxn ang="0">
                <a:pos x="0" y="0"/>
              </a:cxn>
            </a:cxnLst>
            <a:rect l="0" t="0" r="r" b="b"/>
            <a:pathLst>
              <a:path w="248" h="186">
                <a:moveTo>
                  <a:pt x="154" y="186"/>
                </a:moveTo>
                <a:lnTo>
                  <a:pt x="248" y="186"/>
                </a:lnTo>
                <a:lnTo>
                  <a:pt x="0" y="0"/>
                </a:lnTo>
              </a:path>
            </a:pathLst>
          </a:custGeom>
          <a:noFill/>
          <a:ln w="12700">
            <a:solidFill>
              <a:srgbClr val="231F20"/>
            </a:solidFill>
            <a:prstDash val="solid"/>
            <a:round/>
            <a:headEnd/>
            <a:tailEnd/>
          </a:ln>
        </p:spPr>
        <p:txBody>
          <a:bodyPr/>
          <a:lstStyle/>
          <a:p>
            <a:endParaRPr lang="en-US"/>
          </a:p>
        </p:txBody>
      </p:sp>
      <p:sp>
        <p:nvSpPr>
          <p:cNvPr id="14370" name="Freeform 34"/>
          <p:cNvSpPr>
            <a:spLocks/>
          </p:cNvSpPr>
          <p:nvPr/>
        </p:nvSpPr>
        <p:spPr bwMode="auto">
          <a:xfrm>
            <a:off x="6196013" y="2584450"/>
            <a:ext cx="311150" cy="457200"/>
          </a:xfrm>
          <a:custGeom>
            <a:avLst/>
            <a:gdLst/>
            <a:ahLst/>
            <a:cxnLst>
              <a:cxn ang="0">
                <a:pos x="196" y="288"/>
              </a:cxn>
              <a:cxn ang="0">
                <a:pos x="116" y="288"/>
              </a:cxn>
              <a:cxn ang="0">
                <a:pos x="0" y="0"/>
              </a:cxn>
            </a:cxnLst>
            <a:rect l="0" t="0" r="r" b="b"/>
            <a:pathLst>
              <a:path w="196" h="288">
                <a:moveTo>
                  <a:pt x="196" y="288"/>
                </a:moveTo>
                <a:lnTo>
                  <a:pt x="116" y="288"/>
                </a:lnTo>
                <a:lnTo>
                  <a:pt x="0" y="0"/>
                </a:lnTo>
              </a:path>
            </a:pathLst>
          </a:custGeom>
          <a:noFill/>
          <a:ln w="25400">
            <a:solidFill>
              <a:srgbClr val="FFFFFF"/>
            </a:solidFill>
            <a:prstDash val="solid"/>
            <a:round/>
            <a:headEnd/>
            <a:tailEnd/>
          </a:ln>
        </p:spPr>
        <p:txBody>
          <a:bodyPr/>
          <a:lstStyle/>
          <a:p>
            <a:endParaRPr lang="en-US"/>
          </a:p>
        </p:txBody>
      </p:sp>
      <p:sp>
        <p:nvSpPr>
          <p:cNvPr id="14371" name="Freeform 35"/>
          <p:cNvSpPr>
            <a:spLocks/>
          </p:cNvSpPr>
          <p:nvPr/>
        </p:nvSpPr>
        <p:spPr bwMode="auto">
          <a:xfrm>
            <a:off x="6196013" y="2584450"/>
            <a:ext cx="311150" cy="457200"/>
          </a:xfrm>
          <a:custGeom>
            <a:avLst/>
            <a:gdLst/>
            <a:ahLst/>
            <a:cxnLst>
              <a:cxn ang="0">
                <a:pos x="196" y="288"/>
              </a:cxn>
              <a:cxn ang="0">
                <a:pos x="116" y="288"/>
              </a:cxn>
              <a:cxn ang="0">
                <a:pos x="0" y="0"/>
              </a:cxn>
            </a:cxnLst>
            <a:rect l="0" t="0" r="r" b="b"/>
            <a:pathLst>
              <a:path w="196" h="288">
                <a:moveTo>
                  <a:pt x="196" y="288"/>
                </a:moveTo>
                <a:lnTo>
                  <a:pt x="116" y="288"/>
                </a:lnTo>
                <a:lnTo>
                  <a:pt x="0" y="0"/>
                </a:lnTo>
              </a:path>
            </a:pathLst>
          </a:custGeom>
          <a:noFill/>
          <a:ln w="12700">
            <a:solidFill>
              <a:srgbClr val="231F20"/>
            </a:solidFill>
            <a:prstDash val="solid"/>
            <a:round/>
            <a:headEnd/>
            <a:tailEnd/>
          </a:ln>
        </p:spPr>
        <p:txBody>
          <a:bodyPr/>
          <a:lstStyle/>
          <a:p>
            <a:endParaRPr lang="en-US"/>
          </a:p>
        </p:txBody>
      </p:sp>
      <p:sp>
        <p:nvSpPr>
          <p:cNvPr id="14372" name="Line 36"/>
          <p:cNvSpPr>
            <a:spLocks noChangeShapeType="1"/>
          </p:cNvSpPr>
          <p:nvPr/>
        </p:nvSpPr>
        <p:spPr bwMode="auto">
          <a:xfrm flipV="1">
            <a:off x="4406900" y="4306888"/>
            <a:ext cx="1588" cy="190500"/>
          </a:xfrm>
          <a:prstGeom prst="line">
            <a:avLst/>
          </a:prstGeom>
          <a:noFill/>
          <a:ln w="25400">
            <a:solidFill>
              <a:srgbClr val="FFFFFF"/>
            </a:solidFill>
            <a:round/>
            <a:headEnd/>
            <a:tailEnd/>
          </a:ln>
        </p:spPr>
        <p:txBody>
          <a:bodyPr/>
          <a:lstStyle/>
          <a:p>
            <a:endParaRPr lang="en-US"/>
          </a:p>
        </p:txBody>
      </p:sp>
      <p:sp>
        <p:nvSpPr>
          <p:cNvPr id="14373" name="Line 37"/>
          <p:cNvSpPr>
            <a:spLocks noChangeShapeType="1"/>
          </p:cNvSpPr>
          <p:nvPr/>
        </p:nvSpPr>
        <p:spPr bwMode="auto">
          <a:xfrm flipV="1">
            <a:off x="4406900" y="4306888"/>
            <a:ext cx="1588" cy="190500"/>
          </a:xfrm>
          <a:prstGeom prst="line">
            <a:avLst/>
          </a:prstGeom>
          <a:noFill/>
          <a:ln w="12700">
            <a:solidFill>
              <a:srgbClr val="231F20"/>
            </a:solidFill>
            <a:round/>
            <a:headEnd/>
            <a:tailEnd/>
          </a:ln>
        </p:spPr>
        <p:txBody>
          <a:bodyPr/>
          <a:lstStyle/>
          <a:p>
            <a:endParaRPr lang="en-US"/>
          </a:p>
        </p:txBody>
      </p:sp>
      <p:sp>
        <p:nvSpPr>
          <p:cNvPr id="14374" name="Freeform 38"/>
          <p:cNvSpPr>
            <a:spLocks/>
          </p:cNvSpPr>
          <p:nvPr/>
        </p:nvSpPr>
        <p:spPr bwMode="auto">
          <a:xfrm>
            <a:off x="3390900" y="4205288"/>
            <a:ext cx="431800" cy="765175"/>
          </a:xfrm>
          <a:custGeom>
            <a:avLst/>
            <a:gdLst/>
            <a:ahLst/>
            <a:cxnLst>
              <a:cxn ang="0">
                <a:pos x="272" y="0"/>
              </a:cxn>
              <a:cxn ang="0">
                <a:pos x="272" y="292"/>
              </a:cxn>
              <a:cxn ang="0">
                <a:pos x="0" y="482"/>
              </a:cxn>
            </a:cxnLst>
            <a:rect l="0" t="0" r="r" b="b"/>
            <a:pathLst>
              <a:path w="272" h="482">
                <a:moveTo>
                  <a:pt x="272" y="0"/>
                </a:moveTo>
                <a:lnTo>
                  <a:pt x="272" y="292"/>
                </a:lnTo>
                <a:lnTo>
                  <a:pt x="0" y="482"/>
                </a:lnTo>
              </a:path>
            </a:pathLst>
          </a:custGeom>
          <a:noFill/>
          <a:ln w="12700">
            <a:solidFill>
              <a:srgbClr val="231F20"/>
            </a:solidFill>
            <a:prstDash val="solid"/>
            <a:round/>
            <a:headEnd/>
            <a:tailEnd/>
          </a:ln>
        </p:spPr>
        <p:txBody>
          <a:bodyPr/>
          <a:lstStyle/>
          <a:p>
            <a:endParaRPr lang="en-US"/>
          </a:p>
        </p:txBody>
      </p:sp>
      <p:sp>
        <p:nvSpPr>
          <p:cNvPr id="14375" name="Freeform 39"/>
          <p:cNvSpPr>
            <a:spLocks/>
          </p:cNvSpPr>
          <p:nvPr/>
        </p:nvSpPr>
        <p:spPr bwMode="auto">
          <a:xfrm>
            <a:off x="2117725" y="3979863"/>
            <a:ext cx="327025" cy="323850"/>
          </a:xfrm>
          <a:custGeom>
            <a:avLst/>
            <a:gdLst/>
            <a:ahLst/>
            <a:cxnLst>
              <a:cxn ang="0">
                <a:pos x="0" y="204"/>
              </a:cxn>
              <a:cxn ang="0">
                <a:pos x="80" y="204"/>
              </a:cxn>
              <a:cxn ang="0">
                <a:pos x="206" y="0"/>
              </a:cxn>
            </a:cxnLst>
            <a:rect l="0" t="0" r="r" b="b"/>
            <a:pathLst>
              <a:path w="206" h="204">
                <a:moveTo>
                  <a:pt x="0" y="204"/>
                </a:moveTo>
                <a:lnTo>
                  <a:pt x="80" y="204"/>
                </a:lnTo>
                <a:lnTo>
                  <a:pt x="206" y="0"/>
                </a:lnTo>
              </a:path>
            </a:pathLst>
          </a:custGeom>
          <a:noFill/>
          <a:ln w="12700">
            <a:solidFill>
              <a:srgbClr val="0092C8"/>
            </a:solidFill>
            <a:prstDash val="solid"/>
            <a:round/>
            <a:headEnd/>
            <a:tailEnd/>
          </a:ln>
        </p:spPr>
        <p:txBody>
          <a:bodyPr/>
          <a:lstStyle/>
          <a:p>
            <a:endParaRPr lang="en-US"/>
          </a:p>
        </p:txBody>
      </p:sp>
      <p:sp>
        <p:nvSpPr>
          <p:cNvPr id="14376" name="Freeform 40"/>
          <p:cNvSpPr>
            <a:spLocks/>
          </p:cNvSpPr>
          <p:nvPr/>
        </p:nvSpPr>
        <p:spPr bwMode="auto">
          <a:xfrm>
            <a:off x="5614988" y="952500"/>
            <a:ext cx="815975" cy="758825"/>
          </a:xfrm>
          <a:custGeom>
            <a:avLst/>
            <a:gdLst/>
            <a:ahLst/>
            <a:cxnLst>
              <a:cxn ang="0">
                <a:pos x="514" y="0"/>
              </a:cxn>
              <a:cxn ang="0">
                <a:pos x="434" y="0"/>
              </a:cxn>
              <a:cxn ang="0">
                <a:pos x="0" y="478"/>
              </a:cxn>
            </a:cxnLst>
            <a:rect l="0" t="0" r="r" b="b"/>
            <a:pathLst>
              <a:path w="514" h="478">
                <a:moveTo>
                  <a:pt x="514" y="0"/>
                </a:moveTo>
                <a:lnTo>
                  <a:pt x="434" y="0"/>
                </a:lnTo>
                <a:lnTo>
                  <a:pt x="0" y="478"/>
                </a:lnTo>
              </a:path>
            </a:pathLst>
          </a:custGeom>
          <a:noFill/>
          <a:ln w="12700">
            <a:solidFill>
              <a:srgbClr val="0092C8"/>
            </a:solidFill>
            <a:prstDash val="solid"/>
            <a:round/>
            <a:headEnd/>
            <a:tailEnd/>
          </a:ln>
        </p:spPr>
        <p:txBody>
          <a:bodyPr/>
          <a:lstStyle/>
          <a:p>
            <a:endParaRPr lang="en-US"/>
          </a:p>
        </p:txBody>
      </p:sp>
      <p:sp>
        <p:nvSpPr>
          <p:cNvPr id="14377" name="Freeform 41"/>
          <p:cNvSpPr>
            <a:spLocks/>
          </p:cNvSpPr>
          <p:nvPr/>
        </p:nvSpPr>
        <p:spPr bwMode="auto">
          <a:xfrm>
            <a:off x="5595938" y="1679575"/>
            <a:ext cx="44450" cy="47625"/>
          </a:xfrm>
          <a:custGeom>
            <a:avLst/>
            <a:gdLst/>
            <a:ahLst/>
            <a:cxnLst>
              <a:cxn ang="0">
                <a:pos x="28" y="16"/>
              </a:cxn>
              <a:cxn ang="0">
                <a:pos x="26" y="22"/>
              </a:cxn>
              <a:cxn ang="0">
                <a:pos x="24" y="26"/>
              </a:cxn>
              <a:cxn ang="0">
                <a:pos x="20" y="28"/>
              </a:cxn>
              <a:cxn ang="0">
                <a:pos x="14" y="30"/>
              </a:cxn>
              <a:cxn ang="0">
                <a:pos x="8" y="28"/>
              </a:cxn>
              <a:cxn ang="0">
                <a:pos x="4" y="26"/>
              </a:cxn>
              <a:cxn ang="0">
                <a:pos x="0" y="22"/>
              </a:cxn>
              <a:cxn ang="0">
                <a:pos x="0" y="16"/>
              </a:cxn>
              <a:cxn ang="0">
                <a:pos x="0" y="10"/>
              </a:cxn>
              <a:cxn ang="0">
                <a:pos x="4" y="6"/>
              </a:cxn>
              <a:cxn ang="0">
                <a:pos x="8" y="2"/>
              </a:cxn>
              <a:cxn ang="0">
                <a:pos x="14" y="0"/>
              </a:cxn>
              <a:cxn ang="0">
                <a:pos x="20" y="2"/>
              </a:cxn>
              <a:cxn ang="0">
                <a:pos x="24" y="6"/>
              </a:cxn>
              <a:cxn ang="0">
                <a:pos x="26" y="10"/>
              </a:cxn>
              <a:cxn ang="0">
                <a:pos x="26" y="16"/>
              </a:cxn>
              <a:cxn ang="0">
                <a:pos x="28" y="16"/>
              </a:cxn>
            </a:cxnLst>
            <a:rect l="0" t="0" r="r" b="b"/>
            <a:pathLst>
              <a:path w="28" h="30">
                <a:moveTo>
                  <a:pt x="28" y="16"/>
                </a:moveTo>
                <a:lnTo>
                  <a:pt x="26" y="22"/>
                </a:lnTo>
                <a:lnTo>
                  <a:pt x="24" y="26"/>
                </a:lnTo>
                <a:lnTo>
                  <a:pt x="20" y="28"/>
                </a:lnTo>
                <a:lnTo>
                  <a:pt x="14" y="30"/>
                </a:lnTo>
                <a:lnTo>
                  <a:pt x="8" y="28"/>
                </a:lnTo>
                <a:lnTo>
                  <a:pt x="4" y="26"/>
                </a:lnTo>
                <a:lnTo>
                  <a:pt x="0" y="22"/>
                </a:lnTo>
                <a:lnTo>
                  <a:pt x="0" y="16"/>
                </a:lnTo>
                <a:lnTo>
                  <a:pt x="0" y="10"/>
                </a:lnTo>
                <a:lnTo>
                  <a:pt x="4" y="6"/>
                </a:lnTo>
                <a:lnTo>
                  <a:pt x="8" y="2"/>
                </a:lnTo>
                <a:lnTo>
                  <a:pt x="14" y="0"/>
                </a:lnTo>
                <a:lnTo>
                  <a:pt x="20" y="2"/>
                </a:lnTo>
                <a:lnTo>
                  <a:pt x="24" y="6"/>
                </a:lnTo>
                <a:lnTo>
                  <a:pt x="26" y="10"/>
                </a:lnTo>
                <a:lnTo>
                  <a:pt x="26" y="16"/>
                </a:lnTo>
                <a:lnTo>
                  <a:pt x="28" y="16"/>
                </a:lnTo>
                <a:close/>
              </a:path>
            </a:pathLst>
          </a:custGeom>
          <a:solidFill>
            <a:srgbClr val="0092C8"/>
          </a:solidFill>
          <a:ln w="9525">
            <a:noFill/>
            <a:round/>
            <a:headEnd/>
            <a:tailEnd/>
          </a:ln>
        </p:spPr>
        <p:txBody>
          <a:bodyPr/>
          <a:lstStyle/>
          <a:p>
            <a:endParaRPr lang="en-US"/>
          </a:p>
        </p:txBody>
      </p:sp>
      <p:sp>
        <p:nvSpPr>
          <p:cNvPr id="14378" name="Freeform 42"/>
          <p:cNvSpPr>
            <a:spLocks/>
          </p:cNvSpPr>
          <p:nvPr/>
        </p:nvSpPr>
        <p:spPr bwMode="auto">
          <a:xfrm>
            <a:off x="6894513" y="1663700"/>
            <a:ext cx="44450" cy="44450"/>
          </a:xfrm>
          <a:custGeom>
            <a:avLst/>
            <a:gdLst/>
            <a:ahLst/>
            <a:cxnLst>
              <a:cxn ang="0">
                <a:pos x="28" y="14"/>
              </a:cxn>
              <a:cxn ang="0">
                <a:pos x="26" y="20"/>
              </a:cxn>
              <a:cxn ang="0">
                <a:pos x="24" y="24"/>
              </a:cxn>
              <a:cxn ang="0">
                <a:pos x="20" y="28"/>
              </a:cxn>
              <a:cxn ang="0">
                <a:pos x="14" y="28"/>
              </a:cxn>
              <a:cxn ang="0">
                <a:pos x="8" y="28"/>
              </a:cxn>
              <a:cxn ang="0">
                <a:pos x="4" y="24"/>
              </a:cxn>
              <a:cxn ang="0">
                <a:pos x="0" y="20"/>
              </a:cxn>
              <a:cxn ang="0">
                <a:pos x="0" y="14"/>
              </a:cxn>
              <a:cxn ang="0">
                <a:pos x="0" y="8"/>
              </a:cxn>
              <a:cxn ang="0">
                <a:pos x="4" y="4"/>
              </a:cxn>
              <a:cxn ang="0">
                <a:pos x="8" y="0"/>
              </a:cxn>
              <a:cxn ang="0">
                <a:pos x="14" y="0"/>
              </a:cxn>
              <a:cxn ang="0">
                <a:pos x="20" y="0"/>
              </a:cxn>
              <a:cxn ang="0">
                <a:pos x="24" y="4"/>
              </a:cxn>
              <a:cxn ang="0">
                <a:pos x="26" y="8"/>
              </a:cxn>
              <a:cxn ang="0">
                <a:pos x="26" y="14"/>
              </a:cxn>
              <a:cxn ang="0">
                <a:pos x="28" y="14"/>
              </a:cxn>
            </a:cxnLst>
            <a:rect l="0" t="0" r="r" b="b"/>
            <a:pathLst>
              <a:path w="28" h="28">
                <a:moveTo>
                  <a:pt x="28" y="14"/>
                </a:moveTo>
                <a:lnTo>
                  <a:pt x="26" y="20"/>
                </a:lnTo>
                <a:lnTo>
                  <a:pt x="24" y="24"/>
                </a:lnTo>
                <a:lnTo>
                  <a:pt x="20" y="28"/>
                </a:lnTo>
                <a:lnTo>
                  <a:pt x="14" y="28"/>
                </a:lnTo>
                <a:lnTo>
                  <a:pt x="8" y="28"/>
                </a:lnTo>
                <a:lnTo>
                  <a:pt x="4" y="24"/>
                </a:lnTo>
                <a:lnTo>
                  <a:pt x="0" y="20"/>
                </a:lnTo>
                <a:lnTo>
                  <a:pt x="0" y="14"/>
                </a:lnTo>
                <a:lnTo>
                  <a:pt x="0" y="8"/>
                </a:lnTo>
                <a:lnTo>
                  <a:pt x="4" y="4"/>
                </a:lnTo>
                <a:lnTo>
                  <a:pt x="8" y="0"/>
                </a:lnTo>
                <a:lnTo>
                  <a:pt x="14" y="0"/>
                </a:lnTo>
                <a:lnTo>
                  <a:pt x="20" y="0"/>
                </a:lnTo>
                <a:lnTo>
                  <a:pt x="24" y="4"/>
                </a:lnTo>
                <a:lnTo>
                  <a:pt x="26" y="8"/>
                </a:lnTo>
                <a:lnTo>
                  <a:pt x="26" y="14"/>
                </a:lnTo>
                <a:lnTo>
                  <a:pt x="28" y="14"/>
                </a:lnTo>
                <a:close/>
              </a:path>
            </a:pathLst>
          </a:custGeom>
          <a:solidFill>
            <a:srgbClr val="0092C8"/>
          </a:solidFill>
          <a:ln w="9525">
            <a:noFill/>
            <a:round/>
            <a:headEnd/>
            <a:tailEnd/>
          </a:ln>
        </p:spPr>
        <p:txBody>
          <a:bodyPr/>
          <a:lstStyle/>
          <a:p>
            <a:endParaRPr lang="en-US"/>
          </a:p>
        </p:txBody>
      </p:sp>
      <p:sp>
        <p:nvSpPr>
          <p:cNvPr id="14379" name="Freeform 43"/>
          <p:cNvSpPr>
            <a:spLocks/>
          </p:cNvSpPr>
          <p:nvPr/>
        </p:nvSpPr>
        <p:spPr bwMode="auto">
          <a:xfrm>
            <a:off x="2419350" y="3957638"/>
            <a:ext cx="47625" cy="44450"/>
          </a:xfrm>
          <a:custGeom>
            <a:avLst/>
            <a:gdLst/>
            <a:ahLst/>
            <a:cxnLst>
              <a:cxn ang="0">
                <a:pos x="30" y="14"/>
              </a:cxn>
              <a:cxn ang="0">
                <a:pos x="28" y="20"/>
              </a:cxn>
              <a:cxn ang="0">
                <a:pos x="26" y="24"/>
              </a:cxn>
              <a:cxn ang="0">
                <a:pos x="20" y="28"/>
              </a:cxn>
              <a:cxn ang="0">
                <a:pos x="14" y="28"/>
              </a:cxn>
              <a:cxn ang="0">
                <a:pos x="10" y="28"/>
              </a:cxn>
              <a:cxn ang="0">
                <a:pos x="4" y="24"/>
              </a:cxn>
              <a:cxn ang="0">
                <a:pos x="2" y="20"/>
              </a:cxn>
              <a:cxn ang="0">
                <a:pos x="0" y="14"/>
              </a:cxn>
              <a:cxn ang="0">
                <a:pos x="2" y="8"/>
              </a:cxn>
              <a:cxn ang="0">
                <a:pos x="4" y="4"/>
              </a:cxn>
              <a:cxn ang="0">
                <a:pos x="10" y="2"/>
              </a:cxn>
              <a:cxn ang="0">
                <a:pos x="14" y="0"/>
              </a:cxn>
              <a:cxn ang="0">
                <a:pos x="20" y="2"/>
              </a:cxn>
              <a:cxn ang="0">
                <a:pos x="26" y="4"/>
              </a:cxn>
              <a:cxn ang="0">
                <a:pos x="28" y="8"/>
              </a:cxn>
              <a:cxn ang="0">
                <a:pos x="28" y="14"/>
              </a:cxn>
              <a:cxn ang="0">
                <a:pos x="30" y="14"/>
              </a:cxn>
            </a:cxnLst>
            <a:rect l="0" t="0" r="r" b="b"/>
            <a:pathLst>
              <a:path w="30" h="28">
                <a:moveTo>
                  <a:pt x="30" y="14"/>
                </a:moveTo>
                <a:lnTo>
                  <a:pt x="28" y="20"/>
                </a:lnTo>
                <a:lnTo>
                  <a:pt x="26" y="24"/>
                </a:lnTo>
                <a:lnTo>
                  <a:pt x="20" y="28"/>
                </a:lnTo>
                <a:lnTo>
                  <a:pt x="14" y="28"/>
                </a:lnTo>
                <a:lnTo>
                  <a:pt x="10" y="28"/>
                </a:lnTo>
                <a:lnTo>
                  <a:pt x="4" y="24"/>
                </a:lnTo>
                <a:lnTo>
                  <a:pt x="2" y="20"/>
                </a:lnTo>
                <a:lnTo>
                  <a:pt x="0" y="14"/>
                </a:lnTo>
                <a:lnTo>
                  <a:pt x="2" y="8"/>
                </a:lnTo>
                <a:lnTo>
                  <a:pt x="4" y="4"/>
                </a:lnTo>
                <a:lnTo>
                  <a:pt x="10" y="2"/>
                </a:lnTo>
                <a:lnTo>
                  <a:pt x="14" y="0"/>
                </a:lnTo>
                <a:lnTo>
                  <a:pt x="20" y="2"/>
                </a:lnTo>
                <a:lnTo>
                  <a:pt x="26" y="4"/>
                </a:lnTo>
                <a:lnTo>
                  <a:pt x="28" y="8"/>
                </a:lnTo>
                <a:lnTo>
                  <a:pt x="28" y="14"/>
                </a:lnTo>
                <a:lnTo>
                  <a:pt x="30" y="14"/>
                </a:lnTo>
                <a:close/>
              </a:path>
            </a:pathLst>
          </a:custGeom>
          <a:solidFill>
            <a:srgbClr val="0092C8"/>
          </a:solidFill>
          <a:ln w="9525">
            <a:noFill/>
            <a:round/>
            <a:headEnd/>
            <a:tailEnd/>
          </a:ln>
        </p:spPr>
        <p:txBody>
          <a:bodyPr/>
          <a:lstStyle/>
          <a:p>
            <a:endParaRPr lang="en-US"/>
          </a:p>
        </p:txBody>
      </p:sp>
      <p:sp>
        <p:nvSpPr>
          <p:cNvPr id="14380" name="Line 44"/>
          <p:cNvSpPr>
            <a:spLocks noChangeShapeType="1"/>
          </p:cNvSpPr>
          <p:nvPr/>
        </p:nvSpPr>
        <p:spPr bwMode="auto">
          <a:xfrm flipV="1">
            <a:off x="6913563" y="1492250"/>
            <a:ext cx="1587" cy="196850"/>
          </a:xfrm>
          <a:prstGeom prst="line">
            <a:avLst/>
          </a:prstGeom>
          <a:noFill/>
          <a:ln w="12700">
            <a:solidFill>
              <a:srgbClr val="0092C8"/>
            </a:solidFill>
            <a:round/>
            <a:headEnd/>
            <a:tailEnd/>
          </a:ln>
        </p:spPr>
        <p:txBody>
          <a:bodyPr/>
          <a:lstStyle/>
          <a:p>
            <a:endParaRPr lang="en-US"/>
          </a:p>
        </p:txBody>
      </p:sp>
      <p:sp>
        <p:nvSpPr>
          <p:cNvPr id="14381" name="Rectangle 45"/>
          <p:cNvSpPr>
            <a:spLocks noChangeArrowheads="1"/>
          </p:cNvSpPr>
          <p:nvPr/>
        </p:nvSpPr>
        <p:spPr bwMode="auto">
          <a:xfrm>
            <a:off x="798513" y="5151438"/>
            <a:ext cx="69850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Adenine</a:t>
            </a:r>
            <a:endParaRPr lang="en-US" sz="1800" b="1">
              <a:latin typeface="Arial" charset="0"/>
            </a:endParaRPr>
          </a:p>
        </p:txBody>
      </p:sp>
      <p:sp>
        <p:nvSpPr>
          <p:cNvPr id="14382" name="Rectangle 46"/>
          <p:cNvSpPr>
            <a:spLocks noChangeArrowheads="1"/>
          </p:cNvSpPr>
          <p:nvPr/>
        </p:nvSpPr>
        <p:spPr bwMode="auto">
          <a:xfrm>
            <a:off x="801688" y="5373688"/>
            <a:ext cx="72866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Thymine</a:t>
            </a:r>
            <a:endParaRPr lang="en-US" sz="1800" b="1">
              <a:latin typeface="Arial" charset="0"/>
            </a:endParaRPr>
          </a:p>
        </p:txBody>
      </p:sp>
      <p:sp>
        <p:nvSpPr>
          <p:cNvPr id="14383" name="Rectangle 47"/>
          <p:cNvSpPr>
            <a:spLocks noChangeArrowheads="1"/>
          </p:cNvSpPr>
          <p:nvPr/>
        </p:nvSpPr>
        <p:spPr bwMode="auto">
          <a:xfrm>
            <a:off x="798513" y="5614988"/>
            <a:ext cx="7477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Cytosine</a:t>
            </a:r>
            <a:endParaRPr lang="en-US" sz="1800" b="1">
              <a:latin typeface="Arial" charset="0"/>
            </a:endParaRPr>
          </a:p>
        </p:txBody>
      </p:sp>
      <p:sp>
        <p:nvSpPr>
          <p:cNvPr id="14384" name="Rectangle 48"/>
          <p:cNvSpPr>
            <a:spLocks noChangeArrowheads="1"/>
          </p:cNvSpPr>
          <p:nvPr/>
        </p:nvSpPr>
        <p:spPr bwMode="auto">
          <a:xfrm>
            <a:off x="798513" y="5834063"/>
            <a:ext cx="70802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Guanine</a:t>
            </a:r>
            <a:endParaRPr lang="en-US" sz="1800" b="1">
              <a:latin typeface="Arial" charset="0"/>
            </a:endParaRPr>
          </a:p>
        </p:txBody>
      </p:sp>
      <p:sp>
        <p:nvSpPr>
          <p:cNvPr id="14385" name="Rectangle 49"/>
          <p:cNvSpPr>
            <a:spLocks noChangeArrowheads="1"/>
          </p:cNvSpPr>
          <p:nvPr/>
        </p:nvSpPr>
        <p:spPr bwMode="auto">
          <a:xfrm>
            <a:off x="6580188" y="5710238"/>
            <a:ext cx="2047875" cy="24447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Old (template) strand</a:t>
            </a:r>
            <a:endParaRPr lang="en-US" sz="1800" b="1">
              <a:latin typeface="Arial" charset="0"/>
            </a:endParaRPr>
          </a:p>
        </p:txBody>
      </p:sp>
      <p:sp>
        <p:nvSpPr>
          <p:cNvPr id="14386" name="Rectangle 50"/>
          <p:cNvSpPr>
            <a:spLocks noChangeArrowheads="1"/>
          </p:cNvSpPr>
          <p:nvPr/>
        </p:nvSpPr>
        <p:spPr bwMode="auto">
          <a:xfrm>
            <a:off x="4427538" y="3313113"/>
            <a:ext cx="3751262" cy="488950"/>
          </a:xfrm>
          <a:prstGeom prst="rect">
            <a:avLst/>
          </a:prstGeom>
          <a:noFill/>
          <a:ln w="9525">
            <a:noFill/>
            <a:miter lim="800000"/>
            <a:headEnd/>
            <a:tailEnd/>
          </a:ln>
        </p:spPr>
        <p:txBody>
          <a:bodyPr wrap="none" lIns="0" tIns="0" rIns="0" bIns="0">
            <a:spAutoFit/>
          </a:bodyPr>
          <a:lstStyle/>
          <a:p>
            <a:r>
              <a:rPr lang="en-US" sz="1600" b="1">
                <a:solidFill>
                  <a:srgbClr val="0092C8"/>
                </a:solidFill>
                <a:latin typeface="Arial" charset="0"/>
              </a:rPr>
              <a:t>Two new strands (leading and lagging)</a:t>
            </a:r>
          </a:p>
          <a:p>
            <a:r>
              <a:rPr lang="en-US" sz="1600" b="1">
                <a:solidFill>
                  <a:srgbClr val="0092C8"/>
                </a:solidFill>
                <a:latin typeface="Arial" charset="0"/>
              </a:rPr>
              <a:t>synthesized in opposite directions</a:t>
            </a:r>
            <a:endParaRPr lang="en-US" sz="1800" b="1">
              <a:latin typeface="Arial" charset="0"/>
            </a:endParaRPr>
          </a:p>
        </p:txBody>
      </p:sp>
      <p:sp>
        <p:nvSpPr>
          <p:cNvPr id="14387" name="Rectangle 51"/>
          <p:cNvSpPr>
            <a:spLocks noChangeArrowheads="1"/>
          </p:cNvSpPr>
          <p:nvPr/>
        </p:nvSpPr>
        <p:spPr bwMode="auto">
          <a:xfrm>
            <a:off x="4268788" y="1144588"/>
            <a:ext cx="1624012" cy="24447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DNA polymerase</a:t>
            </a:r>
            <a:endParaRPr lang="en-US" sz="1800" b="1">
              <a:latin typeface="Arial" charset="0"/>
            </a:endParaRPr>
          </a:p>
        </p:txBody>
      </p:sp>
      <p:sp>
        <p:nvSpPr>
          <p:cNvPr id="14388" name="Rectangle 52"/>
          <p:cNvSpPr>
            <a:spLocks noChangeArrowheads="1"/>
          </p:cNvSpPr>
          <p:nvPr/>
        </p:nvSpPr>
        <p:spPr bwMode="auto">
          <a:xfrm>
            <a:off x="4770438" y="5710238"/>
            <a:ext cx="1624012" cy="24447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DNA polymerase</a:t>
            </a:r>
            <a:endParaRPr lang="en-US" sz="1800" b="1">
              <a:latin typeface="Arial" charset="0"/>
            </a:endParaRPr>
          </a:p>
        </p:txBody>
      </p:sp>
      <p:sp>
        <p:nvSpPr>
          <p:cNvPr id="14389" name="Rectangle 53"/>
          <p:cNvSpPr>
            <a:spLocks noChangeArrowheads="1"/>
          </p:cNvSpPr>
          <p:nvPr/>
        </p:nvSpPr>
        <p:spPr bwMode="auto">
          <a:xfrm>
            <a:off x="4081463" y="3852863"/>
            <a:ext cx="788987" cy="488950"/>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Lagging</a:t>
            </a:r>
          </a:p>
          <a:p>
            <a:r>
              <a:rPr lang="en-US" sz="1600" b="1">
                <a:solidFill>
                  <a:srgbClr val="231F20"/>
                </a:solidFill>
                <a:latin typeface="Arial" charset="0"/>
              </a:rPr>
              <a:t>strand</a:t>
            </a:r>
            <a:endParaRPr lang="en-US" sz="1800" b="1">
              <a:latin typeface="Arial" charset="0"/>
            </a:endParaRPr>
          </a:p>
        </p:txBody>
      </p:sp>
      <p:sp>
        <p:nvSpPr>
          <p:cNvPr id="14390" name="Rectangle 54"/>
          <p:cNvSpPr>
            <a:spLocks noChangeArrowheads="1"/>
          </p:cNvSpPr>
          <p:nvPr/>
        </p:nvSpPr>
        <p:spPr bwMode="auto">
          <a:xfrm>
            <a:off x="6529388" y="2932113"/>
            <a:ext cx="1455737" cy="24447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Leading strand</a:t>
            </a:r>
            <a:endParaRPr lang="en-US" sz="1800" b="1">
              <a:latin typeface="Arial" charset="0"/>
            </a:endParaRPr>
          </a:p>
        </p:txBody>
      </p:sp>
      <p:sp>
        <p:nvSpPr>
          <p:cNvPr id="14391" name="Rectangle 55"/>
          <p:cNvSpPr>
            <a:spLocks noChangeArrowheads="1"/>
          </p:cNvSpPr>
          <p:nvPr/>
        </p:nvSpPr>
        <p:spPr bwMode="auto">
          <a:xfrm>
            <a:off x="2379663" y="1195388"/>
            <a:ext cx="1614487" cy="24447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Free nucleotides</a:t>
            </a:r>
            <a:endParaRPr lang="en-US" sz="1800" b="1">
              <a:latin typeface="Arial" charset="0"/>
            </a:endParaRPr>
          </a:p>
        </p:txBody>
      </p:sp>
      <p:sp>
        <p:nvSpPr>
          <p:cNvPr id="14392" name="Rectangle 56"/>
          <p:cNvSpPr>
            <a:spLocks noChangeArrowheads="1"/>
          </p:cNvSpPr>
          <p:nvPr/>
        </p:nvSpPr>
        <p:spPr bwMode="auto">
          <a:xfrm>
            <a:off x="6456363" y="830263"/>
            <a:ext cx="2159000" cy="733425"/>
          </a:xfrm>
          <a:prstGeom prst="rect">
            <a:avLst/>
          </a:prstGeom>
          <a:noFill/>
          <a:ln w="9525">
            <a:noFill/>
            <a:miter lim="800000"/>
            <a:headEnd/>
            <a:tailEnd/>
          </a:ln>
        </p:spPr>
        <p:txBody>
          <a:bodyPr wrap="none" lIns="0" tIns="0" rIns="0" bIns="0">
            <a:spAutoFit/>
          </a:bodyPr>
          <a:lstStyle/>
          <a:p>
            <a:r>
              <a:rPr lang="en-US" sz="1600" b="1">
                <a:solidFill>
                  <a:srgbClr val="0092C8"/>
                </a:solidFill>
                <a:latin typeface="Arial" charset="0"/>
              </a:rPr>
              <a:t>Old strand acts as a</a:t>
            </a:r>
          </a:p>
          <a:p>
            <a:r>
              <a:rPr lang="en-US" sz="1600" b="1">
                <a:solidFill>
                  <a:srgbClr val="0092C8"/>
                </a:solidFill>
                <a:latin typeface="Arial" charset="0"/>
              </a:rPr>
              <a:t>template for synthesis</a:t>
            </a:r>
            <a:endParaRPr lang="en-US" sz="1800" b="1">
              <a:latin typeface="Arial" charset="0"/>
            </a:endParaRPr>
          </a:p>
          <a:p>
            <a:r>
              <a:rPr lang="en-US" sz="1600" b="1">
                <a:solidFill>
                  <a:srgbClr val="0092C8"/>
                </a:solidFill>
                <a:latin typeface="Arial" charset="0"/>
              </a:rPr>
              <a:t>of new strand</a:t>
            </a:r>
            <a:endParaRPr lang="en-US" sz="1800" b="1">
              <a:latin typeface="Arial" charset="0"/>
            </a:endParaRPr>
          </a:p>
        </p:txBody>
      </p:sp>
      <p:sp>
        <p:nvSpPr>
          <p:cNvPr id="14393" name="Rectangle 57"/>
          <p:cNvSpPr>
            <a:spLocks noChangeArrowheads="1"/>
          </p:cNvSpPr>
          <p:nvPr/>
        </p:nvSpPr>
        <p:spPr bwMode="auto">
          <a:xfrm>
            <a:off x="395288" y="1350963"/>
            <a:ext cx="1308100" cy="24447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Chromosome</a:t>
            </a:r>
            <a:endParaRPr lang="en-US" sz="1800" b="1">
              <a:latin typeface="Arial" charset="0"/>
            </a:endParaRPr>
          </a:p>
        </p:txBody>
      </p:sp>
      <p:sp>
        <p:nvSpPr>
          <p:cNvPr id="14394" name="Rectangle 58"/>
          <p:cNvSpPr>
            <a:spLocks noChangeArrowheads="1"/>
          </p:cNvSpPr>
          <p:nvPr/>
        </p:nvSpPr>
        <p:spPr bwMode="auto">
          <a:xfrm>
            <a:off x="382588" y="4189413"/>
            <a:ext cx="1965325" cy="733425"/>
          </a:xfrm>
          <a:prstGeom prst="rect">
            <a:avLst/>
          </a:prstGeom>
          <a:noFill/>
          <a:ln w="9525">
            <a:noFill/>
            <a:miter lim="800000"/>
            <a:headEnd/>
            <a:tailEnd/>
          </a:ln>
        </p:spPr>
        <p:txBody>
          <a:bodyPr wrap="none" lIns="0" tIns="0" rIns="0" bIns="0">
            <a:spAutoFit/>
          </a:bodyPr>
          <a:lstStyle/>
          <a:p>
            <a:r>
              <a:rPr lang="en-US" sz="1600" b="1">
                <a:solidFill>
                  <a:srgbClr val="0092C8"/>
                </a:solidFill>
                <a:latin typeface="Arial" charset="0"/>
              </a:rPr>
              <a:t>Helicase unwinds</a:t>
            </a:r>
          </a:p>
          <a:p>
            <a:r>
              <a:rPr lang="en-US" sz="1600" b="1">
                <a:solidFill>
                  <a:srgbClr val="0092C8"/>
                </a:solidFill>
                <a:latin typeface="Arial" charset="0"/>
              </a:rPr>
              <a:t>the double helix and</a:t>
            </a:r>
            <a:endParaRPr lang="en-US" sz="1800" b="1">
              <a:latin typeface="Arial" charset="0"/>
            </a:endParaRPr>
          </a:p>
          <a:p>
            <a:r>
              <a:rPr lang="en-US" sz="1600" b="1">
                <a:solidFill>
                  <a:srgbClr val="0092C8"/>
                </a:solidFill>
                <a:latin typeface="Arial" charset="0"/>
              </a:rPr>
              <a:t>exposes the bases</a:t>
            </a:r>
            <a:endParaRPr lang="en-US" sz="1800" b="1">
              <a:latin typeface="Arial" charset="0"/>
            </a:endParaRPr>
          </a:p>
        </p:txBody>
      </p:sp>
      <p:sp>
        <p:nvSpPr>
          <p:cNvPr id="14395" name="Rectangle 59"/>
          <p:cNvSpPr>
            <a:spLocks noChangeArrowheads="1"/>
          </p:cNvSpPr>
          <p:nvPr/>
        </p:nvSpPr>
        <p:spPr bwMode="auto">
          <a:xfrm>
            <a:off x="376238" y="3948113"/>
            <a:ext cx="835025" cy="24447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Old DNA</a:t>
            </a:r>
            <a:endParaRPr lang="en-US" sz="1800" b="1">
              <a:latin typeface="Arial" charset="0"/>
            </a:endParaRPr>
          </a:p>
        </p:txBody>
      </p:sp>
      <p:sp>
        <p:nvSpPr>
          <p:cNvPr id="14396" name="Rectangle 60"/>
          <p:cNvSpPr>
            <a:spLocks noChangeArrowheads="1"/>
          </p:cNvSpPr>
          <p:nvPr/>
        </p:nvSpPr>
        <p:spPr bwMode="auto">
          <a:xfrm>
            <a:off x="2271713" y="4833938"/>
            <a:ext cx="1095375" cy="488950"/>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Replication</a:t>
            </a:r>
          </a:p>
          <a:p>
            <a:r>
              <a:rPr lang="en-US" sz="1600" b="1">
                <a:solidFill>
                  <a:srgbClr val="231F20"/>
                </a:solidFill>
                <a:latin typeface="Arial" charset="0"/>
              </a:rPr>
              <a:t>fork</a:t>
            </a:r>
            <a:endParaRPr lang="en-US" sz="1800" b="1">
              <a:latin typeface="Arial" charset="0"/>
            </a:endParaRPr>
          </a:p>
        </p:txBody>
      </p:sp>
      <p:sp>
        <p:nvSpPr>
          <p:cNvPr id="14397" name="AutoShape 61"/>
          <p:cNvSpPr>
            <a:spLocks/>
          </p:cNvSpPr>
          <p:nvPr/>
        </p:nvSpPr>
        <p:spPr bwMode="auto">
          <a:xfrm>
            <a:off x="3711575" y="3411538"/>
            <a:ext cx="149225" cy="785812"/>
          </a:xfrm>
          <a:prstGeom prst="rightBracket">
            <a:avLst>
              <a:gd name="adj" fmla="val 0"/>
            </a:avLst>
          </a:prstGeom>
          <a:noFill/>
          <a:ln w="12700">
            <a:solidFill>
              <a:schemeClr val="tx1"/>
            </a:solidFill>
            <a:round/>
            <a:headEnd/>
            <a:tailEnd/>
          </a:ln>
          <a:effectLst/>
        </p:spPr>
        <p:txBody>
          <a:bodyPr wrap="none" anchor="ct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3.31</a:t>
            </a:r>
          </a:p>
        </p:txBody>
      </p:sp>
      <p:pic>
        <p:nvPicPr>
          <p:cNvPr id="8199" name="Picture 7" descr="figure_03_31"/>
          <p:cNvPicPr>
            <a:picLocks noChangeAspect="1" noChangeArrowheads="1"/>
          </p:cNvPicPr>
          <p:nvPr/>
        </p:nvPicPr>
        <p:blipFill>
          <a:blip r:embed="rId2" cstate="print"/>
          <a:srcRect/>
          <a:stretch>
            <a:fillRect/>
          </a:stretch>
        </p:blipFill>
        <p:spPr bwMode="auto">
          <a:xfrm>
            <a:off x="455613" y="490538"/>
            <a:ext cx="8231187" cy="5875337"/>
          </a:xfrm>
          <a:prstGeom prst="rect">
            <a:avLst/>
          </a:prstGeom>
          <a:noFill/>
        </p:spPr>
      </p:pic>
      <p:sp>
        <p:nvSpPr>
          <p:cNvPr id="8200" name="Line 8"/>
          <p:cNvSpPr>
            <a:spLocks noChangeShapeType="1"/>
          </p:cNvSpPr>
          <p:nvPr/>
        </p:nvSpPr>
        <p:spPr bwMode="auto">
          <a:xfrm>
            <a:off x="6572250" y="4691063"/>
            <a:ext cx="1588" cy="155575"/>
          </a:xfrm>
          <a:prstGeom prst="line">
            <a:avLst/>
          </a:prstGeom>
          <a:noFill/>
          <a:ln w="15875">
            <a:solidFill>
              <a:srgbClr val="231F20"/>
            </a:solidFill>
            <a:round/>
            <a:headEnd/>
            <a:tailEnd/>
          </a:ln>
        </p:spPr>
        <p:txBody>
          <a:bodyPr/>
          <a:lstStyle/>
          <a:p>
            <a:endParaRPr lang="en-US"/>
          </a:p>
        </p:txBody>
      </p:sp>
      <p:sp>
        <p:nvSpPr>
          <p:cNvPr id="8201" name="Line 9"/>
          <p:cNvSpPr>
            <a:spLocks noChangeShapeType="1"/>
          </p:cNvSpPr>
          <p:nvPr/>
        </p:nvSpPr>
        <p:spPr bwMode="auto">
          <a:xfrm>
            <a:off x="2379663" y="1879600"/>
            <a:ext cx="1587" cy="565150"/>
          </a:xfrm>
          <a:prstGeom prst="line">
            <a:avLst/>
          </a:prstGeom>
          <a:noFill/>
          <a:ln w="38100">
            <a:solidFill>
              <a:srgbClr val="FFFFFF"/>
            </a:solidFill>
            <a:round/>
            <a:headEnd/>
            <a:tailEnd/>
          </a:ln>
        </p:spPr>
        <p:txBody>
          <a:bodyPr/>
          <a:lstStyle/>
          <a:p>
            <a:endParaRPr lang="en-US"/>
          </a:p>
        </p:txBody>
      </p:sp>
      <p:sp>
        <p:nvSpPr>
          <p:cNvPr id="8202" name="Line 10"/>
          <p:cNvSpPr>
            <a:spLocks noChangeShapeType="1"/>
          </p:cNvSpPr>
          <p:nvPr/>
        </p:nvSpPr>
        <p:spPr bwMode="auto">
          <a:xfrm>
            <a:off x="2379663" y="1873250"/>
            <a:ext cx="1587" cy="571500"/>
          </a:xfrm>
          <a:prstGeom prst="line">
            <a:avLst/>
          </a:prstGeom>
          <a:noFill/>
          <a:ln w="15875">
            <a:solidFill>
              <a:srgbClr val="231F20"/>
            </a:solidFill>
            <a:round/>
            <a:headEnd/>
            <a:tailEnd/>
          </a:ln>
        </p:spPr>
        <p:txBody>
          <a:bodyPr/>
          <a:lstStyle/>
          <a:p>
            <a:endParaRPr lang="en-US"/>
          </a:p>
        </p:txBody>
      </p:sp>
      <p:sp>
        <p:nvSpPr>
          <p:cNvPr id="8203" name="Line 11"/>
          <p:cNvSpPr>
            <a:spLocks noChangeShapeType="1"/>
          </p:cNvSpPr>
          <p:nvPr/>
        </p:nvSpPr>
        <p:spPr bwMode="auto">
          <a:xfrm flipV="1">
            <a:off x="6569075" y="4265613"/>
            <a:ext cx="177800" cy="428625"/>
          </a:xfrm>
          <a:prstGeom prst="line">
            <a:avLst/>
          </a:prstGeom>
          <a:noFill/>
          <a:ln w="15875">
            <a:solidFill>
              <a:srgbClr val="231F20"/>
            </a:solidFill>
            <a:round/>
            <a:headEnd/>
            <a:tailEnd/>
          </a:ln>
        </p:spPr>
        <p:txBody>
          <a:bodyPr/>
          <a:lstStyle/>
          <a:p>
            <a:endParaRPr lang="en-US"/>
          </a:p>
        </p:txBody>
      </p:sp>
      <p:sp>
        <p:nvSpPr>
          <p:cNvPr id="8204" name="Freeform 12"/>
          <p:cNvSpPr>
            <a:spLocks/>
          </p:cNvSpPr>
          <p:nvPr/>
        </p:nvSpPr>
        <p:spPr bwMode="auto">
          <a:xfrm>
            <a:off x="4100513" y="1692275"/>
            <a:ext cx="53975" cy="133350"/>
          </a:xfrm>
          <a:custGeom>
            <a:avLst/>
            <a:gdLst/>
            <a:ahLst/>
            <a:cxnLst>
              <a:cxn ang="0">
                <a:pos x="0" y="4"/>
              </a:cxn>
              <a:cxn ang="0">
                <a:pos x="24" y="0"/>
              </a:cxn>
              <a:cxn ang="0">
                <a:pos x="34" y="80"/>
              </a:cxn>
              <a:cxn ang="0">
                <a:pos x="10" y="84"/>
              </a:cxn>
              <a:cxn ang="0">
                <a:pos x="0" y="4"/>
              </a:cxn>
            </a:cxnLst>
            <a:rect l="0" t="0" r="r" b="b"/>
            <a:pathLst>
              <a:path w="34" h="84">
                <a:moveTo>
                  <a:pt x="0" y="4"/>
                </a:moveTo>
                <a:lnTo>
                  <a:pt x="24" y="0"/>
                </a:lnTo>
                <a:lnTo>
                  <a:pt x="34" y="80"/>
                </a:lnTo>
                <a:lnTo>
                  <a:pt x="10" y="84"/>
                </a:lnTo>
                <a:lnTo>
                  <a:pt x="0" y="4"/>
                </a:lnTo>
                <a:close/>
              </a:path>
            </a:pathLst>
          </a:custGeom>
          <a:solidFill>
            <a:srgbClr val="FFFFFF"/>
          </a:solidFill>
          <a:ln w="9525">
            <a:noFill/>
            <a:round/>
            <a:headEnd/>
            <a:tailEnd/>
          </a:ln>
        </p:spPr>
        <p:txBody>
          <a:bodyPr/>
          <a:lstStyle/>
          <a:p>
            <a:endParaRPr lang="en-US"/>
          </a:p>
        </p:txBody>
      </p:sp>
      <p:sp>
        <p:nvSpPr>
          <p:cNvPr id="8205" name="Freeform 13"/>
          <p:cNvSpPr>
            <a:spLocks/>
          </p:cNvSpPr>
          <p:nvPr/>
        </p:nvSpPr>
        <p:spPr bwMode="auto">
          <a:xfrm>
            <a:off x="4173538" y="1714500"/>
            <a:ext cx="104775" cy="101600"/>
          </a:xfrm>
          <a:custGeom>
            <a:avLst/>
            <a:gdLst/>
            <a:ahLst/>
            <a:cxnLst>
              <a:cxn ang="0">
                <a:pos x="0" y="6"/>
              </a:cxn>
              <a:cxn ang="0">
                <a:pos x="20" y="4"/>
              </a:cxn>
              <a:cxn ang="0">
                <a:pos x="22" y="12"/>
              </a:cxn>
              <a:cxn ang="0">
                <a:pos x="26" y="8"/>
              </a:cxn>
              <a:cxn ang="0">
                <a:pos x="30" y="4"/>
              </a:cxn>
              <a:cxn ang="0">
                <a:pos x="34" y="2"/>
              </a:cxn>
              <a:cxn ang="0">
                <a:pos x="40" y="0"/>
              </a:cxn>
              <a:cxn ang="0">
                <a:pos x="50" y="0"/>
              </a:cxn>
              <a:cxn ang="0">
                <a:pos x="56" y="4"/>
              </a:cxn>
              <a:cxn ang="0">
                <a:pos x="60" y="10"/>
              </a:cxn>
              <a:cxn ang="0">
                <a:pos x="62" y="20"/>
              </a:cxn>
              <a:cxn ang="0">
                <a:pos x="66" y="56"/>
              </a:cxn>
              <a:cxn ang="0">
                <a:pos x="44" y="60"/>
              </a:cxn>
              <a:cxn ang="0">
                <a:pos x="42" y="28"/>
              </a:cxn>
              <a:cxn ang="0">
                <a:pos x="40" y="22"/>
              </a:cxn>
              <a:cxn ang="0">
                <a:pos x="38" y="20"/>
              </a:cxn>
              <a:cxn ang="0">
                <a:pos x="36" y="18"/>
              </a:cxn>
              <a:cxn ang="0">
                <a:pos x="32" y="18"/>
              </a:cxn>
              <a:cxn ang="0">
                <a:pos x="28" y="20"/>
              </a:cxn>
              <a:cxn ang="0">
                <a:pos x="26" y="22"/>
              </a:cxn>
              <a:cxn ang="0">
                <a:pos x="24" y="26"/>
              </a:cxn>
              <a:cxn ang="0">
                <a:pos x="24" y="34"/>
              </a:cxn>
              <a:cxn ang="0">
                <a:pos x="28" y="62"/>
              </a:cxn>
              <a:cxn ang="0">
                <a:pos x="6" y="64"/>
              </a:cxn>
              <a:cxn ang="0">
                <a:pos x="0" y="6"/>
              </a:cxn>
            </a:cxnLst>
            <a:rect l="0" t="0" r="r" b="b"/>
            <a:pathLst>
              <a:path w="66" h="64">
                <a:moveTo>
                  <a:pt x="0" y="6"/>
                </a:moveTo>
                <a:lnTo>
                  <a:pt x="20" y="4"/>
                </a:lnTo>
                <a:lnTo>
                  <a:pt x="22" y="12"/>
                </a:lnTo>
                <a:lnTo>
                  <a:pt x="26" y="8"/>
                </a:lnTo>
                <a:lnTo>
                  <a:pt x="30" y="4"/>
                </a:lnTo>
                <a:lnTo>
                  <a:pt x="34" y="2"/>
                </a:lnTo>
                <a:lnTo>
                  <a:pt x="40" y="0"/>
                </a:lnTo>
                <a:lnTo>
                  <a:pt x="50" y="0"/>
                </a:lnTo>
                <a:lnTo>
                  <a:pt x="56" y="4"/>
                </a:lnTo>
                <a:lnTo>
                  <a:pt x="60" y="10"/>
                </a:lnTo>
                <a:lnTo>
                  <a:pt x="62" y="20"/>
                </a:lnTo>
                <a:lnTo>
                  <a:pt x="66" y="56"/>
                </a:lnTo>
                <a:lnTo>
                  <a:pt x="44" y="60"/>
                </a:lnTo>
                <a:lnTo>
                  <a:pt x="42" y="28"/>
                </a:lnTo>
                <a:lnTo>
                  <a:pt x="40" y="22"/>
                </a:lnTo>
                <a:lnTo>
                  <a:pt x="38" y="20"/>
                </a:lnTo>
                <a:lnTo>
                  <a:pt x="36" y="18"/>
                </a:lnTo>
                <a:lnTo>
                  <a:pt x="32" y="18"/>
                </a:lnTo>
                <a:lnTo>
                  <a:pt x="28" y="20"/>
                </a:lnTo>
                <a:lnTo>
                  <a:pt x="26" y="22"/>
                </a:lnTo>
                <a:lnTo>
                  <a:pt x="24" y="26"/>
                </a:lnTo>
                <a:lnTo>
                  <a:pt x="24" y="34"/>
                </a:lnTo>
                <a:lnTo>
                  <a:pt x="28" y="62"/>
                </a:lnTo>
                <a:lnTo>
                  <a:pt x="6" y="64"/>
                </a:lnTo>
                <a:lnTo>
                  <a:pt x="0" y="6"/>
                </a:lnTo>
                <a:close/>
              </a:path>
            </a:pathLst>
          </a:custGeom>
          <a:solidFill>
            <a:srgbClr val="FFFFFF"/>
          </a:solidFill>
          <a:ln w="9525">
            <a:noFill/>
            <a:round/>
            <a:headEnd/>
            <a:tailEnd/>
          </a:ln>
        </p:spPr>
        <p:txBody>
          <a:bodyPr/>
          <a:lstStyle/>
          <a:p>
            <a:endParaRPr lang="en-US"/>
          </a:p>
        </p:txBody>
      </p:sp>
      <p:sp>
        <p:nvSpPr>
          <p:cNvPr id="8206" name="Freeform 14"/>
          <p:cNvSpPr>
            <a:spLocks/>
          </p:cNvSpPr>
          <p:nvPr/>
        </p:nvSpPr>
        <p:spPr bwMode="auto">
          <a:xfrm>
            <a:off x="4287838" y="1673225"/>
            <a:ext cx="79375" cy="127000"/>
          </a:xfrm>
          <a:custGeom>
            <a:avLst/>
            <a:gdLst/>
            <a:ahLst/>
            <a:cxnLst>
              <a:cxn ang="0">
                <a:pos x="30" y="0"/>
              </a:cxn>
              <a:cxn ang="0">
                <a:pos x="32" y="22"/>
              </a:cxn>
              <a:cxn ang="0">
                <a:pos x="44" y="20"/>
              </a:cxn>
              <a:cxn ang="0">
                <a:pos x="44" y="36"/>
              </a:cxn>
              <a:cxn ang="0">
                <a:pos x="32" y="38"/>
              </a:cxn>
              <a:cxn ang="0">
                <a:pos x="34" y="58"/>
              </a:cxn>
              <a:cxn ang="0">
                <a:pos x="36" y="62"/>
              </a:cxn>
              <a:cxn ang="0">
                <a:pos x="40" y="64"/>
              </a:cxn>
              <a:cxn ang="0">
                <a:pos x="46" y="62"/>
              </a:cxn>
              <a:cxn ang="0">
                <a:pos x="50" y="78"/>
              </a:cxn>
              <a:cxn ang="0">
                <a:pos x="34" y="80"/>
              </a:cxn>
              <a:cxn ang="0">
                <a:pos x="26" y="80"/>
              </a:cxn>
              <a:cxn ang="0">
                <a:pos x="22" y="80"/>
              </a:cxn>
              <a:cxn ang="0">
                <a:pos x="18" y="78"/>
              </a:cxn>
              <a:cxn ang="0">
                <a:pos x="16" y="74"/>
              </a:cxn>
              <a:cxn ang="0">
                <a:pos x="14" y="68"/>
              </a:cxn>
              <a:cxn ang="0">
                <a:pos x="12" y="60"/>
              </a:cxn>
              <a:cxn ang="0">
                <a:pos x="10" y="40"/>
              </a:cxn>
              <a:cxn ang="0">
                <a:pos x="2" y="40"/>
              </a:cxn>
              <a:cxn ang="0">
                <a:pos x="0" y="24"/>
              </a:cxn>
              <a:cxn ang="0">
                <a:pos x="10" y="24"/>
              </a:cxn>
              <a:cxn ang="0">
                <a:pos x="8" y="12"/>
              </a:cxn>
              <a:cxn ang="0">
                <a:pos x="30" y="0"/>
              </a:cxn>
            </a:cxnLst>
            <a:rect l="0" t="0" r="r" b="b"/>
            <a:pathLst>
              <a:path w="50" h="80">
                <a:moveTo>
                  <a:pt x="30" y="0"/>
                </a:moveTo>
                <a:lnTo>
                  <a:pt x="32" y="22"/>
                </a:lnTo>
                <a:lnTo>
                  <a:pt x="44" y="20"/>
                </a:lnTo>
                <a:lnTo>
                  <a:pt x="44" y="36"/>
                </a:lnTo>
                <a:lnTo>
                  <a:pt x="32" y="38"/>
                </a:lnTo>
                <a:lnTo>
                  <a:pt x="34" y="58"/>
                </a:lnTo>
                <a:lnTo>
                  <a:pt x="36" y="62"/>
                </a:lnTo>
                <a:lnTo>
                  <a:pt x="40" y="64"/>
                </a:lnTo>
                <a:lnTo>
                  <a:pt x="46" y="62"/>
                </a:lnTo>
                <a:lnTo>
                  <a:pt x="50" y="78"/>
                </a:lnTo>
                <a:lnTo>
                  <a:pt x="34" y="80"/>
                </a:lnTo>
                <a:lnTo>
                  <a:pt x="26" y="80"/>
                </a:lnTo>
                <a:lnTo>
                  <a:pt x="22" y="80"/>
                </a:lnTo>
                <a:lnTo>
                  <a:pt x="18" y="78"/>
                </a:lnTo>
                <a:lnTo>
                  <a:pt x="16" y="74"/>
                </a:lnTo>
                <a:lnTo>
                  <a:pt x="14" y="68"/>
                </a:lnTo>
                <a:lnTo>
                  <a:pt x="12" y="60"/>
                </a:lnTo>
                <a:lnTo>
                  <a:pt x="10" y="40"/>
                </a:lnTo>
                <a:lnTo>
                  <a:pt x="2" y="40"/>
                </a:lnTo>
                <a:lnTo>
                  <a:pt x="0" y="24"/>
                </a:lnTo>
                <a:lnTo>
                  <a:pt x="10" y="24"/>
                </a:lnTo>
                <a:lnTo>
                  <a:pt x="8" y="12"/>
                </a:lnTo>
                <a:lnTo>
                  <a:pt x="30" y="0"/>
                </a:lnTo>
                <a:close/>
              </a:path>
            </a:pathLst>
          </a:custGeom>
          <a:solidFill>
            <a:srgbClr val="FFFFFF"/>
          </a:solidFill>
          <a:ln w="9525">
            <a:noFill/>
            <a:round/>
            <a:headEnd/>
            <a:tailEnd/>
          </a:ln>
        </p:spPr>
        <p:txBody>
          <a:bodyPr/>
          <a:lstStyle/>
          <a:p>
            <a:endParaRPr lang="en-US"/>
          </a:p>
        </p:txBody>
      </p:sp>
      <p:sp>
        <p:nvSpPr>
          <p:cNvPr id="8207" name="Freeform 15"/>
          <p:cNvSpPr>
            <a:spLocks/>
          </p:cNvSpPr>
          <p:nvPr/>
        </p:nvSpPr>
        <p:spPr bwMode="auto">
          <a:xfrm>
            <a:off x="4376738" y="1698625"/>
            <a:ext cx="107950" cy="95250"/>
          </a:xfrm>
          <a:custGeom>
            <a:avLst/>
            <a:gdLst/>
            <a:ahLst/>
            <a:cxnLst>
              <a:cxn ang="0">
                <a:pos x="68" y="34"/>
              </a:cxn>
              <a:cxn ang="0">
                <a:pos x="22" y="36"/>
              </a:cxn>
              <a:cxn ang="0">
                <a:pos x="24" y="42"/>
              </a:cxn>
              <a:cxn ang="0">
                <a:pos x="26" y="44"/>
              </a:cxn>
              <a:cxn ang="0">
                <a:pos x="30" y="46"/>
              </a:cxn>
              <a:cxn ang="0">
                <a:pos x="34" y="48"/>
              </a:cxn>
              <a:cxn ang="0">
                <a:pos x="40" y="46"/>
              </a:cxn>
              <a:cxn ang="0">
                <a:pos x="44" y="42"/>
              </a:cxn>
              <a:cxn ang="0">
                <a:pos x="66" y="42"/>
              </a:cxn>
              <a:cxn ang="0">
                <a:pos x="62" y="50"/>
              </a:cxn>
              <a:cxn ang="0">
                <a:pos x="54" y="56"/>
              </a:cxn>
              <a:cxn ang="0">
                <a:pos x="46" y="60"/>
              </a:cxn>
              <a:cxn ang="0">
                <a:pos x="34" y="60"/>
              </a:cxn>
              <a:cxn ang="0">
                <a:pos x="24" y="60"/>
              </a:cxn>
              <a:cxn ang="0">
                <a:pos x="16" y="58"/>
              </a:cxn>
              <a:cxn ang="0">
                <a:pos x="10" y="54"/>
              </a:cxn>
              <a:cxn ang="0">
                <a:pos x="4" y="48"/>
              </a:cxn>
              <a:cxn ang="0">
                <a:pos x="2" y="42"/>
              </a:cxn>
              <a:cxn ang="0">
                <a:pos x="0" y="32"/>
              </a:cxn>
              <a:cxn ang="0">
                <a:pos x="2" y="20"/>
              </a:cxn>
              <a:cxn ang="0">
                <a:pos x="4" y="14"/>
              </a:cxn>
              <a:cxn ang="0">
                <a:pos x="8" y="10"/>
              </a:cxn>
              <a:cxn ang="0">
                <a:pos x="12" y="6"/>
              </a:cxn>
              <a:cxn ang="0">
                <a:pos x="18" y="2"/>
              </a:cxn>
              <a:cxn ang="0">
                <a:pos x="30" y="0"/>
              </a:cxn>
              <a:cxn ang="0">
                <a:pos x="42" y="0"/>
              </a:cxn>
              <a:cxn ang="0">
                <a:pos x="50" y="2"/>
              </a:cxn>
              <a:cxn ang="0">
                <a:pos x="58" y="8"/>
              </a:cxn>
              <a:cxn ang="0">
                <a:pos x="62" y="14"/>
              </a:cxn>
              <a:cxn ang="0">
                <a:pos x="66" y="22"/>
              </a:cxn>
              <a:cxn ang="0">
                <a:pos x="66" y="32"/>
              </a:cxn>
              <a:cxn ang="0">
                <a:pos x="68" y="34"/>
              </a:cxn>
              <a:cxn ang="0">
                <a:pos x="44" y="24"/>
              </a:cxn>
              <a:cxn ang="0">
                <a:pos x="42" y="20"/>
              </a:cxn>
              <a:cxn ang="0">
                <a:pos x="40" y="16"/>
              </a:cxn>
              <a:cxn ang="0">
                <a:pos x="36" y="14"/>
              </a:cxn>
              <a:cxn ang="0">
                <a:pos x="32" y="14"/>
              </a:cxn>
              <a:cxn ang="0">
                <a:pos x="28" y="14"/>
              </a:cxn>
              <a:cxn ang="0">
                <a:pos x="24" y="18"/>
              </a:cxn>
              <a:cxn ang="0">
                <a:pos x="22" y="26"/>
              </a:cxn>
              <a:cxn ang="0">
                <a:pos x="44" y="24"/>
              </a:cxn>
              <a:cxn ang="0">
                <a:pos x="68" y="34"/>
              </a:cxn>
            </a:cxnLst>
            <a:rect l="0" t="0" r="r" b="b"/>
            <a:pathLst>
              <a:path w="68" h="60">
                <a:moveTo>
                  <a:pt x="68" y="34"/>
                </a:moveTo>
                <a:lnTo>
                  <a:pt x="22" y="36"/>
                </a:lnTo>
                <a:lnTo>
                  <a:pt x="24" y="42"/>
                </a:lnTo>
                <a:lnTo>
                  <a:pt x="26" y="44"/>
                </a:lnTo>
                <a:lnTo>
                  <a:pt x="30" y="46"/>
                </a:lnTo>
                <a:lnTo>
                  <a:pt x="34" y="48"/>
                </a:lnTo>
                <a:lnTo>
                  <a:pt x="40" y="46"/>
                </a:lnTo>
                <a:lnTo>
                  <a:pt x="44" y="42"/>
                </a:lnTo>
                <a:lnTo>
                  <a:pt x="66" y="42"/>
                </a:lnTo>
                <a:lnTo>
                  <a:pt x="62" y="50"/>
                </a:lnTo>
                <a:lnTo>
                  <a:pt x="54" y="56"/>
                </a:lnTo>
                <a:lnTo>
                  <a:pt x="46" y="60"/>
                </a:lnTo>
                <a:lnTo>
                  <a:pt x="34" y="60"/>
                </a:lnTo>
                <a:lnTo>
                  <a:pt x="24" y="60"/>
                </a:lnTo>
                <a:lnTo>
                  <a:pt x="16" y="58"/>
                </a:lnTo>
                <a:lnTo>
                  <a:pt x="10" y="54"/>
                </a:lnTo>
                <a:lnTo>
                  <a:pt x="4" y="48"/>
                </a:lnTo>
                <a:lnTo>
                  <a:pt x="2" y="42"/>
                </a:lnTo>
                <a:lnTo>
                  <a:pt x="0" y="32"/>
                </a:lnTo>
                <a:lnTo>
                  <a:pt x="2" y="20"/>
                </a:lnTo>
                <a:lnTo>
                  <a:pt x="4" y="14"/>
                </a:lnTo>
                <a:lnTo>
                  <a:pt x="8" y="10"/>
                </a:lnTo>
                <a:lnTo>
                  <a:pt x="12" y="6"/>
                </a:lnTo>
                <a:lnTo>
                  <a:pt x="18" y="2"/>
                </a:lnTo>
                <a:lnTo>
                  <a:pt x="30" y="0"/>
                </a:lnTo>
                <a:lnTo>
                  <a:pt x="42" y="0"/>
                </a:lnTo>
                <a:lnTo>
                  <a:pt x="50" y="2"/>
                </a:lnTo>
                <a:lnTo>
                  <a:pt x="58" y="8"/>
                </a:lnTo>
                <a:lnTo>
                  <a:pt x="62" y="14"/>
                </a:lnTo>
                <a:lnTo>
                  <a:pt x="66" y="22"/>
                </a:lnTo>
                <a:lnTo>
                  <a:pt x="66" y="32"/>
                </a:lnTo>
                <a:lnTo>
                  <a:pt x="68" y="34"/>
                </a:lnTo>
                <a:lnTo>
                  <a:pt x="44" y="24"/>
                </a:lnTo>
                <a:lnTo>
                  <a:pt x="42" y="20"/>
                </a:lnTo>
                <a:lnTo>
                  <a:pt x="40" y="16"/>
                </a:lnTo>
                <a:lnTo>
                  <a:pt x="36" y="14"/>
                </a:lnTo>
                <a:lnTo>
                  <a:pt x="32" y="14"/>
                </a:lnTo>
                <a:lnTo>
                  <a:pt x="28" y="14"/>
                </a:lnTo>
                <a:lnTo>
                  <a:pt x="24" y="18"/>
                </a:lnTo>
                <a:lnTo>
                  <a:pt x="22" y="26"/>
                </a:lnTo>
                <a:lnTo>
                  <a:pt x="44" y="24"/>
                </a:lnTo>
                <a:lnTo>
                  <a:pt x="68" y="34"/>
                </a:lnTo>
                <a:close/>
              </a:path>
            </a:pathLst>
          </a:custGeom>
          <a:solidFill>
            <a:srgbClr val="FFFFFF"/>
          </a:solidFill>
          <a:ln w="9525">
            <a:noFill/>
            <a:round/>
            <a:headEnd/>
            <a:tailEnd/>
          </a:ln>
        </p:spPr>
        <p:txBody>
          <a:bodyPr/>
          <a:lstStyle/>
          <a:p>
            <a:endParaRPr lang="en-US"/>
          </a:p>
        </p:txBody>
      </p:sp>
      <p:sp>
        <p:nvSpPr>
          <p:cNvPr id="8208" name="Freeform 16"/>
          <p:cNvSpPr>
            <a:spLocks/>
          </p:cNvSpPr>
          <p:nvPr/>
        </p:nvSpPr>
        <p:spPr bwMode="auto">
          <a:xfrm>
            <a:off x="4500563" y="1692275"/>
            <a:ext cx="74612" cy="98425"/>
          </a:xfrm>
          <a:custGeom>
            <a:avLst/>
            <a:gdLst/>
            <a:ahLst/>
            <a:cxnLst>
              <a:cxn ang="0">
                <a:pos x="0" y="4"/>
              </a:cxn>
              <a:cxn ang="0">
                <a:pos x="22" y="2"/>
              </a:cxn>
              <a:cxn ang="0">
                <a:pos x="22" y="12"/>
              </a:cxn>
              <a:cxn ang="0">
                <a:pos x="24" y="6"/>
              </a:cxn>
              <a:cxn ang="0">
                <a:pos x="28" y="4"/>
              </a:cxn>
              <a:cxn ang="0">
                <a:pos x="32" y="2"/>
              </a:cxn>
              <a:cxn ang="0">
                <a:pos x="36" y="0"/>
              </a:cxn>
              <a:cxn ang="0">
                <a:pos x="40" y="2"/>
              </a:cxn>
              <a:cxn ang="0">
                <a:pos x="47" y="4"/>
              </a:cxn>
              <a:cxn ang="0">
                <a:pos x="40" y="20"/>
              </a:cxn>
              <a:cxn ang="0">
                <a:pos x="34" y="18"/>
              </a:cxn>
              <a:cxn ang="0">
                <a:pos x="30" y="20"/>
              </a:cxn>
              <a:cxn ang="0">
                <a:pos x="26" y="22"/>
              </a:cxn>
              <a:cxn ang="0">
                <a:pos x="24" y="30"/>
              </a:cxn>
              <a:cxn ang="0">
                <a:pos x="24" y="42"/>
              </a:cxn>
              <a:cxn ang="0">
                <a:pos x="24" y="60"/>
              </a:cxn>
              <a:cxn ang="0">
                <a:pos x="2" y="62"/>
              </a:cxn>
              <a:cxn ang="0">
                <a:pos x="0" y="4"/>
              </a:cxn>
            </a:cxnLst>
            <a:rect l="0" t="0" r="r" b="b"/>
            <a:pathLst>
              <a:path w="47" h="62">
                <a:moveTo>
                  <a:pt x="0" y="4"/>
                </a:moveTo>
                <a:lnTo>
                  <a:pt x="22" y="2"/>
                </a:lnTo>
                <a:lnTo>
                  <a:pt x="22" y="12"/>
                </a:lnTo>
                <a:lnTo>
                  <a:pt x="24" y="6"/>
                </a:lnTo>
                <a:lnTo>
                  <a:pt x="28" y="4"/>
                </a:lnTo>
                <a:lnTo>
                  <a:pt x="32" y="2"/>
                </a:lnTo>
                <a:lnTo>
                  <a:pt x="36" y="0"/>
                </a:lnTo>
                <a:lnTo>
                  <a:pt x="40" y="2"/>
                </a:lnTo>
                <a:lnTo>
                  <a:pt x="47" y="4"/>
                </a:lnTo>
                <a:lnTo>
                  <a:pt x="40" y="20"/>
                </a:lnTo>
                <a:lnTo>
                  <a:pt x="34" y="18"/>
                </a:lnTo>
                <a:lnTo>
                  <a:pt x="30" y="20"/>
                </a:lnTo>
                <a:lnTo>
                  <a:pt x="26" y="22"/>
                </a:lnTo>
                <a:lnTo>
                  <a:pt x="24" y="30"/>
                </a:lnTo>
                <a:lnTo>
                  <a:pt x="24" y="42"/>
                </a:lnTo>
                <a:lnTo>
                  <a:pt x="24" y="60"/>
                </a:lnTo>
                <a:lnTo>
                  <a:pt x="2" y="62"/>
                </a:lnTo>
                <a:lnTo>
                  <a:pt x="0" y="4"/>
                </a:lnTo>
                <a:close/>
              </a:path>
            </a:pathLst>
          </a:custGeom>
          <a:solidFill>
            <a:srgbClr val="FFFFFF"/>
          </a:solidFill>
          <a:ln w="9525">
            <a:noFill/>
            <a:round/>
            <a:headEnd/>
            <a:tailEnd/>
          </a:ln>
        </p:spPr>
        <p:txBody>
          <a:bodyPr/>
          <a:lstStyle/>
          <a:p>
            <a:endParaRPr lang="en-US"/>
          </a:p>
        </p:txBody>
      </p:sp>
      <p:sp>
        <p:nvSpPr>
          <p:cNvPr id="8209" name="Freeform 17"/>
          <p:cNvSpPr>
            <a:spLocks/>
          </p:cNvSpPr>
          <p:nvPr/>
        </p:nvSpPr>
        <p:spPr bwMode="auto">
          <a:xfrm>
            <a:off x="4584700" y="1692275"/>
            <a:ext cx="101600" cy="130175"/>
          </a:xfrm>
          <a:custGeom>
            <a:avLst/>
            <a:gdLst/>
            <a:ahLst/>
            <a:cxnLst>
              <a:cxn ang="0">
                <a:pos x="0" y="82"/>
              </a:cxn>
              <a:cxn ang="0">
                <a:pos x="2" y="2"/>
              </a:cxn>
              <a:cxn ang="0">
                <a:pos x="22" y="2"/>
              </a:cxn>
              <a:cxn ang="0">
                <a:pos x="22" y="10"/>
              </a:cxn>
              <a:cxn ang="0">
                <a:pos x="30" y="4"/>
              </a:cxn>
              <a:cxn ang="0">
                <a:pos x="36" y="2"/>
              </a:cxn>
              <a:cxn ang="0">
                <a:pos x="40" y="0"/>
              </a:cxn>
              <a:cxn ang="0">
                <a:pos x="46" y="2"/>
              </a:cxn>
              <a:cxn ang="0">
                <a:pos x="50" y="4"/>
              </a:cxn>
              <a:cxn ang="0">
                <a:pos x="56" y="6"/>
              </a:cxn>
              <a:cxn ang="0">
                <a:pos x="58" y="10"/>
              </a:cxn>
              <a:cxn ang="0">
                <a:pos x="64" y="20"/>
              </a:cxn>
              <a:cxn ang="0">
                <a:pos x="64" y="32"/>
              </a:cxn>
              <a:cxn ang="0">
                <a:pos x="64" y="44"/>
              </a:cxn>
              <a:cxn ang="0">
                <a:pos x="58" y="54"/>
              </a:cxn>
              <a:cxn ang="0">
                <a:pos x="50" y="60"/>
              </a:cxn>
              <a:cxn ang="0">
                <a:pos x="40" y="62"/>
              </a:cxn>
              <a:cxn ang="0">
                <a:pos x="30" y="60"/>
              </a:cxn>
              <a:cxn ang="0">
                <a:pos x="24" y="54"/>
              </a:cxn>
              <a:cxn ang="0">
                <a:pos x="24" y="82"/>
              </a:cxn>
              <a:cxn ang="0">
                <a:pos x="0" y="82"/>
              </a:cxn>
              <a:cxn ang="0">
                <a:pos x="24" y="32"/>
              </a:cxn>
              <a:cxn ang="0">
                <a:pos x="24" y="38"/>
              </a:cxn>
              <a:cxn ang="0">
                <a:pos x="26" y="42"/>
              </a:cxn>
              <a:cxn ang="0">
                <a:pos x="30" y="44"/>
              </a:cxn>
              <a:cxn ang="0">
                <a:pos x="34" y="44"/>
              </a:cxn>
              <a:cxn ang="0">
                <a:pos x="38" y="44"/>
              </a:cxn>
              <a:cxn ang="0">
                <a:pos x="40" y="42"/>
              </a:cxn>
              <a:cxn ang="0">
                <a:pos x="42" y="38"/>
              </a:cxn>
              <a:cxn ang="0">
                <a:pos x="42" y="30"/>
              </a:cxn>
              <a:cxn ang="0">
                <a:pos x="42" y="24"/>
              </a:cxn>
              <a:cxn ang="0">
                <a:pos x="40" y="20"/>
              </a:cxn>
              <a:cxn ang="0">
                <a:pos x="36" y="18"/>
              </a:cxn>
              <a:cxn ang="0">
                <a:pos x="34" y="18"/>
              </a:cxn>
              <a:cxn ang="0">
                <a:pos x="30" y="18"/>
              </a:cxn>
              <a:cxn ang="0">
                <a:pos x="26" y="20"/>
              </a:cxn>
              <a:cxn ang="0">
                <a:pos x="24" y="24"/>
              </a:cxn>
              <a:cxn ang="0">
                <a:pos x="24" y="32"/>
              </a:cxn>
              <a:cxn ang="0">
                <a:pos x="0" y="82"/>
              </a:cxn>
            </a:cxnLst>
            <a:rect l="0" t="0" r="r" b="b"/>
            <a:pathLst>
              <a:path w="64" h="82">
                <a:moveTo>
                  <a:pt x="0" y="82"/>
                </a:moveTo>
                <a:lnTo>
                  <a:pt x="2" y="2"/>
                </a:lnTo>
                <a:lnTo>
                  <a:pt x="22" y="2"/>
                </a:lnTo>
                <a:lnTo>
                  <a:pt x="22" y="10"/>
                </a:lnTo>
                <a:lnTo>
                  <a:pt x="30" y="4"/>
                </a:lnTo>
                <a:lnTo>
                  <a:pt x="36" y="2"/>
                </a:lnTo>
                <a:lnTo>
                  <a:pt x="40" y="0"/>
                </a:lnTo>
                <a:lnTo>
                  <a:pt x="46" y="2"/>
                </a:lnTo>
                <a:lnTo>
                  <a:pt x="50" y="4"/>
                </a:lnTo>
                <a:lnTo>
                  <a:pt x="56" y="6"/>
                </a:lnTo>
                <a:lnTo>
                  <a:pt x="58" y="10"/>
                </a:lnTo>
                <a:lnTo>
                  <a:pt x="64" y="20"/>
                </a:lnTo>
                <a:lnTo>
                  <a:pt x="64" y="32"/>
                </a:lnTo>
                <a:lnTo>
                  <a:pt x="64" y="44"/>
                </a:lnTo>
                <a:lnTo>
                  <a:pt x="58" y="54"/>
                </a:lnTo>
                <a:lnTo>
                  <a:pt x="50" y="60"/>
                </a:lnTo>
                <a:lnTo>
                  <a:pt x="40" y="62"/>
                </a:lnTo>
                <a:lnTo>
                  <a:pt x="30" y="60"/>
                </a:lnTo>
                <a:lnTo>
                  <a:pt x="24" y="54"/>
                </a:lnTo>
                <a:lnTo>
                  <a:pt x="24" y="82"/>
                </a:lnTo>
                <a:lnTo>
                  <a:pt x="0" y="82"/>
                </a:lnTo>
                <a:lnTo>
                  <a:pt x="24" y="32"/>
                </a:lnTo>
                <a:lnTo>
                  <a:pt x="24" y="38"/>
                </a:lnTo>
                <a:lnTo>
                  <a:pt x="26" y="42"/>
                </a:lnTo>
                <a:lnTo>
                  <a:pt x="30" y="44"/>
                </a:lnTo>
                <a:lnTo>
                  <a:pt x="34" y="44"/>
                </a:lnTo>
                <a:lnTo>
                  <a:pt x="38" y="44"/>
                </a:lnTo>
                <a:lnTo>
                  <a:pt x="40" y="42"/>
                </a:lnTo>
                <a:lnTo>
                  <a:pt x="42" y="38"/>
                </a:lnTo>
                <a:lnTo>
                  <a:pt x="42" y="30"/>
                </a:lnTo>
                <a:lnTo>
                  <a:pt x="42" y="24"/>
                </a:lnTo>
                <a:lnTo>
                  <a:pt x="40" y="20"/>
                </a:lnTo>
                <a:lnTo>
                  <a:pt x="36" y="18"/>
                </a:lnTo>
                <a:lnTo>
                  <a:pt x="34" y="18"/>
                </a:lnTo>
                <a:lnTo>
                  <a:pt x="30" y="18"/>
                </a:lnTo>
                <a:lnTo>
                  <a:pt x="26" y="20"/>
                </a:lnTo>
                <a:lnTo>
                  <a:pt x="24" y="24"/>
                </a:lnTo>
                <a:lnTo>
                  <a:pt x="24" y="32"/>
                </a:lnTo>
                <a:lnTo>
                  <a:pt x="0" y="82"/>
                </a:lnTo>
                <a:close/>
              </a:path>
            </a:pathLst>
          </a:custGeom>
          <a:solidFill>
            <a:srgbClr val="FFFFFF"/>
          </a:solidFill>
          <a:ln w="9525">
            <a:noFill/>
            <a:round/>
            <a:headEnd/>
            <a:tailEnd/>
          </a:ln>
        </p:spPr>
        <p:txBody>
          <a:bodyPr/>
          <a:lstStyle/>
          <a:p>
            <a:endParaRPr lang="en-US"/>
          </a:p>
        </p:txBody>
      </p:sp>
      <p:sp>
        <p:nvSpPr>
          <p:cNvPr id="8210" name="Freeform 18"/>
          <p:cNvSpPr>
            <a:spLocks/>
          </p:cNvSpPr>
          <p:nvPr/>
        </p:nvSpPr>
        <p:spPr bwMode="auto">
          <a:xfrm>
            <a:off x="4705350" y="1660525"/>
            <a:ext cx="101600" cy="133350"/>
          </a:xfrm>
          <a:custGeom>
            <a:avLst/>
            <a:gdLst/>
            <a:ahLst/>
            <a:cxnLst>
              <a:cxn ang="0">
                <a:pos x="4" y="0"/>
              </a:cxn>
              <a:cxn ang="0">
                <a:pos x="26" y="2"/>
              </a:cxn>
              <a:cxn ang="0">
                <a:pos x="26" y="32"/>
              </a:cxn>
              <a:cxn ang="0">
                <a:pos x="34" y="24"/>
              </a:cxn>
              <a:cxn ang="0">
                <a:pos x="46" y="24"/>
              </a:cxn>
              <a:cxn ang="0">
                <a:pos x="54" y="24"/>
              </a:cxn>
              <a:cxn ang="0">
                <a:pos x="60" y="30"/>
              </a:cxn>
              <a:cxn ang="0">
                <a:pos x="62" y="36"/>
              </a:cxn>
              <a:cxn ang="0">
                <a:pos x="64" y="46"/>
              </a:cxn>
              <a:cxn ang="0">
                <a:pos x="62" y="84"/>
              </a:cxn>
              <a:cxn ang="0">
                <a:pos x="40" y="82"/>
              </a:cxn>
              <a:cxn ang="0">
                <a:pos x="40" y="50"/>
              </a:cxn>
              <a:cxn ang="0">
                <a:pos x="40" y="46"/>
              </a:cxn>
              <a:cxn ang="0">
                <a:pos x="40" y="42"/>
              </a:cxn>
              <a:cxn ang="0">
                <a:pos x="36" y="40"/>
              </a:cxn>
              <a:cxn ang="0">
                <a:pos x="34" y="40"/>
              </a:cxn>
              <a:cxn ang="0">
                <a:pos x="30" y="40"/>
              </a:cxn>
              <a:cxn ang="0">
                <a:pos x="28" y="42"/>
              </a:cxn>
              <a:cxn ang="0">
                <a:pos x="24" y="48"/>
              </a:cxn>
              <a:cxn ang="0">
                <a:pos x="24" y="54"/>
              </a:cxn>
              <a:cxn ang="0">
                <a:pos x="22" y="82"/>
              </a:cxn>
              <a:cxn ang="0">
                <a:pos x="0" y="80"/>
              </a:cxn>
              <a:cxn ang="0">
                <a:pos x="4" y="0"/>
              </a:cxn>
            </a:cxnLst>
            <a:rect l="0" t="0" r="r" b="b"/>
            <a:pathLst>
              <a:path w="64" h="84">
                <a:moveTo>
                  <a:pt x="4" y="0"/>
                </a:moveTo>
                <a:lnTo>
                  <a:pt x="26" y="2"/>
                </a:lnTo>
                <a:lnTo>
                  <a:pt x="26" y="32"/>
                </a:lnTo>
                <a:lnTo>
                  <a:pt x="34" y="24"/>
                </a:lnTo>
                <a:lnTo>
                  <a:pt x="46" y="24"/>
                </a:lnTo>
                <a:lnTo>
                  <a:pt x="54" y="24"/>
                </a:lnTo>
                <a:lnTo>
                  <a:pt x="60" y="30"/>
                </a:lnTo>
                <a:lnTo>
                  <a:pt x="62" y="36"/>
                </a:lnTo>
                <a:lnTo>
                  <a:pt x="64" y="46"/>
                </a:lnTo>
                <a:lnTo>
                  <a:pt x="62" y="84"/>
                </a:lnTo>
                <a:lnTo>
                  <a:pt x="40" y="82"/>
                </a:lnTo>
                <a:lnTo>
                  <a:pt x="40" y="50"/>
                </a:lnTo>
                <a:lnTo>
                  <a:pt x="40" y="46"/>
                </a:lnTo>
                <a:lnTo>
                  <a:pt x="40" y="42"/>
                </a:lnTo>
                <a:lnTo>
                  <a:pt x="36" y="40"/>
                </a:lnTo>
                <a:lnTo>
                  <a:pt x="34" y="40"/>
                </a:lnTo>
                <a:lnTo>
                  <a:pt x="30" y="40"/>
                </a:lnTo>
                <a:lnTo>
                  <a:pt x="28" y="42"/>
                </a:lnTo>
                <a:lnTo>
                  <a:pt x="24" y="48"/>
                </a:lnTo>
                <a:lnTo>
                  <a:pt x="24" y="54"/>
                </a:lnTo>
                <a:lnTo>
                  <a:pt x="22" y="82"/>
                </a:lnTo>
                <a:lnTo>
                  <a:pt x="0" y="80"/>
                </a:lnTo>
                <a:lnTo>
                  <a:pt x="4" y="0"/>
                </a:lnTo>
                <a:close/>
              </a:path>
            </a:pathLst>
          </a:custGeom>
          <a:solidFill>
            <a:srgbClr val="FFFFFF"/>
          </a:solidFill>
          <a:ln w="9525">
            <a:noFill/>
            <a:round/>
            <a:headEnd/>
            <a:tailEnd/>
          </a:ln>
        </p:spPr>
        <p:txBody>
          <a:bodyPr/>
          <a:lstStyle/>
          <a:p>
            <a:endParaRPr lang="en-US"/>
          </a:p>
        </p:txBody>
      </p:sp>
      <p:sp>
        <p:nvSpPr>
          <p:cNvPr id="8211" name="Freeform 19"/>
          <p:cNvSpPr>
            <a:spLocks/>
          </p:cNvSpPr>
          <p:nvPr/>
        </p:nvSpPr>
        <p:spPr bwMode="auto">
          <a:xfrm>
            <a:off x="4822825" y="1704975"/>
            <a:ext cx="104775" cy="98425"/>
          </a:xfrm>
          <a:custGeom>
            <a:avLst/>
            <a:gdLst/>
            <a:ahLst/>
            <a:cxnLst>
              <a:cxn ang="0">
                <a:pos x="26" y="18"/>
              </a:cxn>
              <a:cxn ang="0">
                <a:pos x="4" y="14"/>
              </a:cxn>
              <a:cxn ang="0">
                <a:pos x="8" y="6"/>
              </a:cxn>
              <a:cxn ang="0">
                <a:pos x="16" y="2"/>
              </a:cxn>
              <a:cxn ang="0">
                <a:pos x="24" y="0"/>
              </a:cxn>
              <a:cxn ang="0">
                <a:pos x="36" y="0"/>
              </a:cxn>
              <a:cxn ang="0">
                <a:pos x="52" y="2"/>
              </a:cxn>
              <a:cxn ang="0">
                <a:pos x="58" y="4"/>
              </a:cxn>
              <a:cxn ang="0">
                <a:pos x="62" y="8"/>
              </a:cxn>
              <a:cxn ang="0">
                <a:pos x="66" y="14"/>
              </a:cxn>
              <a:cxn ang="0">
                <a:pos x="66" y="24"/>
              </a:cxn>
              <a:cxn ang="0">
                <a:pos x="64" y="48"/>
              </a:cxn>
              <a:cxn ang="0">
                <a:pos x="64" y="56"/>
              </a:cxn>
              <a:cxn ang="0">
                <a:pos x="66" y="62"/>
              </a:cxn>
              <a:cxn ang="0">
                <a:pos x="46" y="60"/>
              </a:cxn>
              <a:cxn ang="0">
                <a:pos x="44" y="56"/>
              </a:cxn>
              <a:cxn ang="0">
                <a:pos x="44" y="52"/>
              </a:cxn>
              <a:cxn ang="0">
                <a:pos x="34" y="58"/>
              </a:cxn>
              <a:cxn ang="0">
                <a:pos x="28" y="60"/>
              </a:cxn>
              <a:cxn ang="0">
                <a:pos x="20" y="60"/>
              </a:cxn>
              <a:cxn ang="0">
                <a:pos x="12" y="58"/>
              </a:cxn>
              <a:cxn ang="0">
                <a:pos x="6" y="52"/>
              </a:cxn>
              <a:cxn ang="0">
                <a:pos x="2" y="48"/>
              </a:cxn>
              <a:cxn ang="0">
                <a:pos x="0" y="40"/>
              </a:cxn>
              <a:cxn ang="0">
                <a:pos x="2" y="34"/>
              </a:cxn>
              <a:cxn ang="0">
                <a:pos x="6" y="30"/>
              </a:cxn>
              <a:cxn ang="0">
                <a:pos x="12" y="26"/>
              </a:cxn>
              <a:cxn ang="0">
                <a:pos x="20" y="24"/>
              </a:cxn>
              <a:cxn ang="0">
                <a:pos x="36" y="22"/>
              </a:cxn>
              <a:cxn ang="0">
                <a:pos x="44" y="20"/>
              </a:cxn>
              <a:cxn ang="0">
                <a:pos x="44" y="14"/>
              </a:cxn>
              <a:cxn ang="0">
                <a:pos x="38" y="12"/>
              </a:cxn>
              <a:cxn ang="0">
                <a:pos x="30" y="14"/>
              </a:cxn>
              <a:cxn ang="0">
                <a:pos x="28" y="18"/>
              </a:cxn>
              <a:cxn ang="0">
                <a:pos x="26" y="18"/>
              </a:cxn>
              <a:cxn ang="0">
                <a:pos x="44" y="32"/>
              </a:cxn>
              <a:cxn ang="0">
                <a:pos x="34" y="34"/>
              </a:cxn>
              <a:cxn ang="0">
                <a:pos x="26" y="36"/>
              </a:cxn>
              <a:cxn ang="0">
                <a:pos x="24" y="40"/>
              </a:cxn>
              <a:cxn ang="0">
                <a:pos x="24" y="46"/>
              </a:cxn>
              <a:cxn ang="0">
                <a:pos x="30" y="48"/>
              </a:cxn>
              <a:cxn ang="0">
                <a:pos x="36" y="46"/>
              </a:cxn>
              <a:cxn ang="0">
                <a:pos x="42" y="42"/>
              </a:cxn>
              <a:cxn ang="0">
                <a:pos x="44" y="36"/>
              </a:cxn>
              <a:cxn ang="0">
                <a:pos x="44" y="32"/>
              </a:cxn>
              <a:cxn ang="0">
                <a:pos x="26" y="18"/>
              </a:cxn>
            </a:cxnLst>
            <a:rect l="0" t="0" r="r" b="b"/>
            <a:pathLst>
              <a:path w="66" h="62">
                <a:moveTo>
                  <a:pt x="26" y="18"/>
                </a:moveTo>
                <a:lnTo>
                  <a:pt x="4" y="14"/>
                </a:lnTo>
                <a:lnTo>
                  <a:pt x="8" y="6"/>
                </a:lnTo>
                <a:lnTo>
                  <a:pt x="16" y="2"/>
                </a:lnTo>
                <a:lnTo>
                  <a:pt x="24" y="0"/>
                </a:lnTo>
                <a:lnTo>
                  <a:pt x="36" y="0"/>
                </a:lnTo>
                <a:lnTo>
                  <a:pt x="52" y="2"/>
                </a:lnTo>
                <a:lnTo>
                  <a:pt x="58" y="4"/>
                </a:lnTo>
                <a:lnTo>
                  <a:pt x="62" y="8"/>
                </a:lnTo>
                <a:lnTo>
                  <a:pt x="66" y="14"/>
                </a:lnTo>
                <a:lnTo>
                  <a:pt x="66" y="24"/>
                </a:lnTo>
                <a:lnTo>
                  <a:pt x="64" y="48"/>
                </a:lnTo>
                <a:lnTo>
                  <a:pt x="64" y="56"/>
                </a:lnTo>
                <a:lnTo>
                  <a:pt x="66" y="62"/>
                </a:lnTo>
                <a:lnTo>
                  <a:pt x="46" y="60"/>
                </a:lnTo>
                <a:lnTo>
                  <a:pt x="44" y="56"/>
                </a:lnTo>
                <a:lnTo>
                  <a:pt x="44" y="52"/>
                </a:lnTo>
                <a:lnTo>
                  <a:pt x="34" y="58"/>
                </a:lnTo>
                <a:lnTo>
                  <a:pt x="28" y="60"/>
                </a:lnTo>
                <a:lnTo>
                  <a:pt x="20" y="60"/>
                </a:lnTo>
                <a:lnTo>
                  <a:pt x="12" y="58"/>
                </a:lnTo>
                <a:lnTo>
                  <a:pt x="6" y="52"/>
                </a:lnTo>
                <a:lnTo>
                  <a:pt x="2" y="48"/>
                </a:lnTo>
                <a:lnTo>
                  <a:pt x="0" y="40"/>
                </a:lnTo>
                <a:lnTo>
                  <a:pt x="2" y="34"/>
                </a:lnTo>
                <a:lnTo>
                  <a:pt x="6" y="30"/>
                </a:lnTo>
                <a:lnTo>
                  <a:pt x="12" y="26"/>
                </a:lnTo>
                <a:lnTo>
                  <a:pt x="20" y="24"/>
                </a:lnTo>
                <a:lnTo>
                  <a:pt x="36" y="22"/>
                </a:lnTo>
                <a:lnTo>
                  <a:pt x="44" y="20"/>
                </a:lnTo>
                <a:lnTo>
                  <a:pt x="44" y="14"/>
                </a:lnTo>
                <a:lnTo>
                  <a:pt x="38" y="12"/>
                </a:lnTo>
                <a:lnTo>
                  <a:pt x="30" y="14"/>
                </a:lnTo>
                <a:lnTo>
                  <a:pt x="28" y="18"/>
                </a:lnTo>
                <a:lnTo>
                  <a:pt x="26" y="18"/>
                </a:lnTo>
                <a:lnTo>
                  <a:pt x="44" y="32"/>
                </a:lnTo>
                <a:lnTo>
                  <a:pt x="34" y="34"/>
                </a:lnTo>
                <a:lnTo>
                  <a:pt x="26" y="36"/>
                </a:lnTo>
                <a:lnTo>
                  <a:pt x="24" y="40"/>
                </a:lnTo>
                <a:lnTo>
                  <a:pt x="24" y="46"/>
                </a:lnTo>
                <a:lnTo>
                  <a:pt x="30" y="48"/>
                </a:lnTo>
                <a:lnTo>
                  <a:pt x="36" y="46"/>
                </a:lnTo>
                <a:lnTo>
                  <a:pt x="42" y="42"/>
                </a:lnTo>
                <a:lnTo>
                  <a:pt x="44" y="36"/>
                </a:lnTo>
                <a:lnTo>
                  <a:pt x="44" y="32"/>
                </a:lnTo>
                <a:lnTo>
                  <a:pt x="26" y="18"/>
                </a:lnTo>
                <a:close/>
              </a:path>
            </a:pathLst>
          </a:custGeom>
          <a:solidFill>
            <a:srgbClr val="FFFFFF"/>
          </a:solidFill>
          <a:ln w="9525">
            <a:noFill/>
            <a:round/>
            <a:headEnd/>
            <a:tailEnd/>
          </a:ln>
        </p:spPr>
        <p:txBody>
          <a:bodyPr/>
          <a:lstStyle/>
          <a:p>
            <a:endParaRPr lang="en-US"/>
          </a:p>
        </p:txBody>
      </p:sp>
      <p:sp>
        <p:nvSpPr>
          <p:cNvPr id="8212" name="Freeform 20"/>
          <p:cNvSpPr>
            <a:spLocks/>
          </p:cNvSpPr>
          <p:nvPr/>
        </p:nvSpPr>
        <p:spPr bwMode="auto">
          <a:xfrm>
            <a:off x="4943475" y="1714500"/>
            <a:ext cx="98425" cy="98425"/>
          </a:xfrm>
          <a:custGeom>
            <a:avLst/>
            <a:gdLst/>
            <a:ahLst/>
            <a:cxnLst>
              <a:cxn ang="0">
                <a:pos x="0" y="40"/>
              </a:cxn>
              <a:cxn ang="0">
                <a:pos x="22" y="40"/>
              </a:cxn>
              <a:cxn ang="0">
                <a:pos x="26" y="48"/>
              </a:cxn>
              <a:cxn ang="0">
                <a:pos x="32" y="50"/>
              </a:cxn>
              <a:cxn ang="0">
                <a:pos x="38" y="48"/>
              </a:cxn>
              <a:cxn ang="0">
                <a:pos x="40" y="46"/>
              </a:cxn>
              <a:cxn ang="0">
                <a:pos x="40" y="42"/>
              </a:cxn>
              <a:cxn ang="0">
                <a:pos x="38" y="42"/>
              </a:cxn>
              <a:cxn ang="0">
                <a:pos x="30" y="38"/>
              </a:cxn>
              <a:cxn ang="0">
                <a:pos x="14" y="32"/>
              </a:cxn>
              <a:cxn ang="0">
                <a:pos x="10" y="30"/>
              </a:cxn>
              <a:cxn ang="0">
                <a:pos x="8" y="26"/>
              </a:cxn>
              <a:cxn ang="0">
                <a:pos x="6" y="20"/>
              </a:cxn>
              <a:cxn ang="0">
                <a:pos x="6" y="16"/>
              </a:cxn>
              <a:cxn ang="0">
                <a:pos x="6" y="10"/>
              </a:cxn>
              <a:cxn ang="0">
                <a:pos x="10" y="6"/>
              </a:cxn>
              <a:cxn ang="0">
                <a:pos x="14" y="4"/>
              </a:cxn>
              <a:cxn ang="0">
                <a:pos x="20" y="2"/>
              </a:cxn>
              <a:cxn ang="0">
                <a:pos x="26" y="0"/>
              </a:cxn>
              <a:cxn ang="0">
                <a:pos x="36" y="2"/>
              </a:cxn>
              <a:cxn ang="0">
                <a:pos x="50" y="4"/>
              </a:cxn>
              <a:cxn ang="0">
                <a:pos x="58" y="10"/>
              </a:cxn>
              <a:cxn ang="0">
                <a:pos x="62" y="20"/>
              </a:cxn>
              <a:cxn ang="0">
                <a:pos x="42" y="20"/>
              </a:cxn>
              <a:cxn ang="0">
                <a:pos x="40" y="16"/>
              </a:cxn>
              <a:cxn ang="0">
                <a:pos x="34" y="12"/>
              </a:cxn>
              <a:cxn ang="0">
                <a:pos x="28" y="14"/>
              </a:cxn>
              <a:cxn ang="0">
                <a:pos x="26" y="16"/>
              </a:cxn>
              <a:cxn ang="0">
                <a:pos x="26" y="18"/>
              </a:cxn>
              <a:cxn ang="0">
                <a:pos x="28" y="20"/>
              </a:cxn>
              <a:cxn ang="0">
                <a:pos x="36" y="22"/>
              </a:cxn>
              <a:cxn ang="0">
                <a:pos x="52" y="28"/>
              </a:cxn>
              <a:cxn ang="0">
                <a:pos x="56" y="32"/>
              </a:cxn>
              <a:cxn ang="0">
                <a:pos x="60" y="36"/>
              </a:cxn>
              <a:cxn ang="0">
                <a:pos x="62" y="40"/>
              </a:cxn>
              <a:cxn ang="0">
                <a:pos x="62" y="46"/>
              </a:cxn>
              <a:cxn ang="0">
                <a:pos x="60" y="50"/>
              </a:cxn>
              <a:cxn ang="0">
                <a:pos x="58" y="54"/>
              </a:cxn>
              <a:cxn ang="0">
                <a:pos x="52" y="58"/>
              </a:cxn>
              <a:cxn ang="0">
                <a:pos x="46" y="60"/>
              </a:cxn>
              <a:cxn ang="0">
                <a:pos x="38" y="62"/>
              </a:cxn>
              <a:cxn ang="0">
                <a:pos x="28" y="62"/>
              </a:cxn>
              <a:cxn ang="0">
                <a:pos x="16" y="58"/>
              </a:cxn>
              <a:cxn ang="0">
                <a:pos x="6" y="54"/>
              </a:cxn>
              <a:cxn ang="0">
                <a:pos x="2" y="48"/>
              </a:cxn>
              <a:cxn ang="0">
                <a:pos x="2" y="40"/>
              </a:cxn>
              <a:cxn ang="0">
                <a:pos x="0" y="40"/>
              </a:cxn>
            </a:cxnLst>
            <a:rect l="0" t="0" r="r" b="b"/>
            <a:pathLst>
              <a:path w="62" h="62">
                <a:moveTo>
                  <a:pt x="0" y="40"/>
                </a:moveTo>
                <a:lnTo>
                  <a:pt x="22" y="40"/>
                </a:lnTo>
                <a:lnTo>
                  <a:pt x="26" y="48"/>
                </a:lnTo>
                <a:lnTo>
                  <a:pt x="32" y="50"/>
                </a:lnTo>
                <a:lnTo>
                  <a:pt x="38" y="48"/>
                </a:lnTo>
                <a:lnTo>
                  <a:pt x="40" y="46"/>
                </a:lnTo>
                <a:lnTo>
                  <a:pt x="40" y="42"/>
                </a:lnTo>
                <a:lnTo>
                  <a:pt x="38" y="42"/>
                </a:lnTo>
                <a:lnTo>
                  <a:pt x="30" y="38"/>
                </a:lnTo>
                <a:lnTo>
                  <a:pt x="14" y="32"/>
                </a:lnTo>
                <a:lnTo>
                  <a:pt x="10" y="30"/>
                </a:lnTo>
                <a:lnTo>
                  <a:pt x="8" y="26"/>
                </a:lnTo>
                <a:lnTo>
                  <a:pt x="6" y="20"/>
                </a:lnTo>
                <a:lnTo>
                  <a:pt x="6" y="16"/>
                </a:lnTo>
                <a:lnTo>
                  <a:pt x="6" y="10"/>
                </a:lnTo>
                <a:lnTo>
                  <a:pt x="10" y="6"/>
                </a:lnTo>
                <a:lnTo>
                  <a:pt x="14" y="4"/>
                </a:lnTo>
                <a:lnTo>
                  <a:pt x="20" y="2"/>
                </a:lnTo>
                <a:lnTo>
                  <a:pt x="26" y="0"/>
                </a:lnTo>
                <a:lnTo>
                  <a:pt x="36" y="2"/>
                </a:lnTo>
                <a:lnTo>
                  <a:pt x="50" y="4"/>
                </a:lnTo>
                <a:lnTo>
                  <a:pt x="58" y="10"/>
                </a:lnTo>
                <a:lnTo>
                  <a:pt x="62" y="20"/>
                </a:lnTo>
                <a:lnTo>
                  <a:pt x="42" y="20"/>
                </a:lnTo>
                <a:lnTo>
                  <a:pt x="40" y="16"/>
                </a:lnTo>
                <a:lnTo>
                  <a:pt x="34" y="12"/>
                </a:lnTo>
                <a:lnTo>
                  <a:pt x="28" y="14"/>
                </a:lnTo>
                <a:lnTo>
                  <a:pt x="26" y="16"/>
                </a:lnTo>
                <a:lnTo>
                  <a:pt x="26" y="18"/>
                </a:lnTo>
                <a:lnTo>
                  <a:pt x="28" y="20"/>
                </a:lnTo>
                <a:lnTo>
                  <a:pt x="36" y="22"/>
                </a:lnTo>
                <a:lnTo>
                  <a:pt x="52" y="28"/>
                </a:lnTo>
                <a:lnTo>
                  <a:pt x="56" y="32"/>
                </a:lnTo>
                <a:lnTo>
                  <a:pt x="60" y="36"/>
                </a:lnTo>
                <a:lnTo>
                  <a:pt x="62" y="40"/>
                </a:lnTo>
                <a:lnTo>
                  <a:pt x="62" y="46"/>
                </a:lnTo>
                <a:lnTo>
                  <a:pt x="60" y="50"/>
                </a:lnTo>
                <a:lnTo>
                  <a:pt x="58" y="54"/>
                </a:lnTo>
                <a:lnTo>
                  <a:pt x="52" y="58"/>
                </a:lnTo>
                <a:lnTo>
                  <a:pt x="46" y="60"/>
                </a:lnTo>
                <a:lnTo>
                  <a:pt x="38" y="62"/>
                </a:lnTo>
                <a:lnTo>
                  <a:pt x="28" y="62"/>
                </a:lnTo>
                <a:lnTo>
                  <a:pt x="16" y="58"/>
                </a:lnTo>
                <a:lnTo>
                  <a:pt x="6" y="54"/>
                </a:lnTo>
                <a:lnTo>
                  <a:pt x="2" y="48"/>
                </a:lnTo>
                <a:lnTo>
                  <a:pt x="2" y="40"/>
                </a:lnTo>
                <a:lnTo>
                  <a:pt x="0" y="40"/>
                </a:lnTo>
                <a:close/>
              </a:path>
            </a:pathLst>
          </a:custGeom>
          <a:solidFill>
            <a:srgbClr val="FFFFFF"/>
          </a:solidFill>
          <a:ln w="9525">
            <a:noFill/>
            <a:round/>
            <a:headEnd/>
            <a:tailEnd/>
          </a:ln>
        </p:spPr>
        <p:txBody>
          <a:bodyPr/>
          <a:lstStyle/>
          <a:p>
            <a:endParaRPr lang="en-US"/>
          </a:p>
        </p:txBody>
      </p:sp>
      <p:sp>
        <p:nvSpPr>
          <p:cNvPr id="8213" name="Freeform 21"/>
          <p:cNvSpPr>
            <a:spLocks/>
          </p:cNvSpPr>
          <p:nvPr/>
        </p:nvSpPr>
        <p:spPr bwMode="auto">
          <a:xfrm>
            <a:off x="5057775" y="1733550"/>
            <a:ext cx="107950" cy="95250"/>
          </a:xfrm>
          <a:custGeom>
            <a:avLst/>
            <a:gdLst/>
            <a:ahLst/>
            <a:cxnLst>
              <a:cxn ang="0">
                <a:pos x="66" y="40"/>
              </a:cxn>
              <a:cxn ang="0">
                <a:pos x="22" y="34"/>
              </a:cxn>
              <a:cxn ang="0">
                <a:pos x="22" y="38"/>
              </a:cxn>
              <a:cxn ang="0">
                <a:pos x="24" y="42"/>
              </a:cxn>
              <a:cxn ang="0">
                <a:pos x="26" y="46"/>
              </a:cxn>
              <a:cxn ang="0">
                <a:pos x="32" y="48"/>
              </a:cxn>
              <a:cxn ang="0">
                <a:pos x="38" y="46"/>
              </a:cxn>
              <a:cxn ang="0">
                <a:pos x="42" y="44"/>
              </a:cxn>
              <a:cxn ang="0">
                <a:pos x="64" y="50"/>
              </a:cxn>
              <a:cxn ang="0">
                <a:pos x="56" y="56"/>
              </a:cxn>
              <a:cxn ang="0">
                <a:pos x="50" y="60"/>
              </a:cxn>
              <a:cxn ang="0">
                <a:pos x="40" y="60"/>
              </a:cxn>
              <a:cxn ang="0">
                <a:pos x="28" y="60"/>
              </a:cxn>
              <a:cxn ang="0">
                <a:pos x="18" y="58"/>
              </a:cxn>
              <a:cxn ang="0">
                <a:pos x="12" y="54"/>
              </a:cxn>
              <a:cxn ang="0">
                <a:pos x="6" y="48"/>
              </a:cxn>
              <a:cxn ang="0">
                <a:pos x="2" y="42"/>
              </a:cxn>
              <a:cxn ang="0">
                <a:pos x="0" y="34"/>
              </a:cxn>
              <a:cxn ang="0">
                <a:pos x="0" y="24"/>
              </a:cxn>
              <a:cxn ang="0">
                <a:pos x="4" y="12"/>
              </a:cxn>
              <a:cxn ang="0">
                <a:pos x="8" y="8"/>
              </a:cxn>
              <a:cxn ang="0">
                <a:pos x="12" y="4"/>
              </a:cxn>
              <a:cxn ang="0">
                <a:pos x="18" y="2"/>
              </a:cxn>
              <a:cxn ang="0">
                <a:pos x="24" y="0"/>
              </a:cxn>
              <a:cxn ang="0">
                <a:pos x="38" y="0"/>
              </a:cxn>
              <a:cxn ang="0">
                <a:pos x="48" y="2"/>
              </a:cxn>
              <a:cxn ang="0">
                <a:pos x="56" y="6"/>
              </a:cxn>
              <a:cxn ang="0">
                <a:pos x="62" y="12"/>
              </a:cxn>
              <a:cxn ang="0">
                <a:pos x="66" y="20"/>
              </a:cxn>
              <a:cxn ang="0">
                <a:pos x="68" y="28"/>
              </a:cxn>
              <a:cxn ang="0">
                <a:pos x="66" y="38"/>
              </a:cxn>
              <a:cxn ang="0">
                <a:pos x="66" y="40"/>
              </a:cxn>
              <a:cxn ang="0">
                <a:pos x="46" y="26"/>
              </a:cxn>
              <a:cxn ang="0">
                <a:pos x="46" y="20"/>
              </a:cxn>
              <a:cxn ang="0">
                <a:pos x="44" y="16"/>
              </a:cxn>
              <a:cxn ang="0">
                <a:pos x="40" y="14"/>
              </a:cxn>
              <a:cxn ang="0">
                <a:pos x="36" y="14"/>
              </a:cxn>
              <a:cxn ang="0">
                <a:pos x="32" y="14"/>
              </a:cxn>
              <a:cxn ang="0">
                <a:pos x="28" y="16"/>
              </a:cxn>
              <a:cxn ang="0">
                <a:pos x="24" y="24"/>
              </a:cxn>
              <a:cxn ang="0">
                <a:pos x="46" y="26"/>
              </a:cxn>
              <a:cxn ang="0">
                <a:pos x="66" y="40"/>
              </a:cxn>
            </a:cxnLst>
            <a:rect l="0" t="0" r="r" b="b"/>
            <a:pathLst>
              <a:path w="68" h="60">
                <a:moveTo>
                  <a:pt x="66" y="40"/>
                </a:moveTo>
                <a:lnTo>
                  <a:pt x="22" y="34"/>
                </a:lnTo>
                <a:lnTo>
                  <a:pt x="22" y="38"/>
                </a:lnTo>
                <a:lnTo>
                  <a:pt x="24" y="42"/>
                </a:lnTo>
                <a:lnTo>
                  <a:pt x="26" y="46"/>
                </a:lnTo>
                <a:lnTo>
                  <a:pt x="32" y="48"/>
                </a:lnTo>
                <a:lnTo>
                  <a:pt x="38" y="46"/>
                </a:lnTo>
                <a:lnTo>
                  <a:pt x="42" y="44"/>
                </a:lnTo>
                <a:lnTo>
                  <a:pt x="64" y="50"/>
                </a:lnTo>
                <a:lnTo>
                  <a:pt x="56" y="56"/>
                </a:lnTo>
                <a:lnTo>
                  <a:pt x="50" y="60"/>
                </a:lnTo>
                <a:lnTo>
                  <a:pt x="40" y="60"/>
                </a:lnTo>
                <a:lnTo>
                  <a:pt x="28" y="60"/>
                </a:lnTo>
                <a:lnTo>
                  <a:pt x="18" y="58"/>
                </a:lnTo>
                <a:lnTo>
                  <a:pt x="12" y="54"/>
                </a:lnTo>
                <a:lnTo>
                  <a:pt x="6" y="48"/>
                </a:lnTo>
                <a:lnTo>
                  <a:pt x="2" y="42"/>
                </a:lnTo>
                <a:lnTo>
                  <a:pt x="0" y="34"/>
                </a:lnTo>
                <a:lnTo>
                  <a:pt x="0" y="24"/>
                </a:lnTo>
                <a:lnTo>
                  <a:pt x="4" y="12"/>
                </a:lnTo>
                <a:lnTo>
                  <a:pt x="8" y="8"/>
                </a:lnTo>
                <a:lnTo>
                  <a:pt x="12" y="4"/>
                </a:lnTo>
                <a:lnTo>
                  <a:pt x="18" y="2"/>
                </a:lnTo>
                <a:lnTo>
                  <a:pt x="24" y="0"/>
                </a:lnTo>
                <a:lnTo>
                  <a:pt x="38" y="0"/>
                </a:lnTo>
                <a:lnTo>
                  <a:pt x="48" y="2"/>
                </a:lnTo>
                <a:lnTo>
                  <a:pt x="56" y="6"/>
                </a:lnTo>
                <a:lnTo>
                  <a:pt x="62" y="12"/>
                </a:lnTo>
                <a:lnTo>
                  <a:pt x="66" y="20"/>
                </a:lnTo>
                <a:lnTo>
                  <a:pt x="68" y="28"/>
                </a:lnTo>
                <a:lnTo>
                  <a:pt x="66" y="38"/>
                </a:lnTo>
                <a:lnTo>
                  <a:pt x="66" y="40"/>
                </a:lnTo>
                <a:lnTo>
                  <a:pt x="46" y="26"/>
                </a:lnTo>
                <a:lnTo>
                  <a:pt x="46" y="20"/>
                </a:lnTo>
                <a:lnTo>
                  <a:pt x="44" y="16"/>
                </a:lnTo>
                <a:lnTo>
                  <a:pt x="40" y="14"/>
                </a:lnTo>
                <a:lnTo>
                  <a:pt x="36" y="14"/>
                </a:lnTo>
                <a:lnTo>
                  <a:pt x="32" y="14"/>
                </a:lnTo>
                <a:lnTo>
                  <a:pt x="28" y="16"/>
                </a:lnTo>
                <a:lnTo>
                  <a:pt x="24" y="24"/>
                </a:lnTo>
                <a:lnTo>
                  <a:pt x="46" y="26"/>
                </a:lnTo>
                <a:lnTo>
                  <a:pt x="66" y="40"/>
                </a:lnTo>
                <a:close/>
              </a:path>
            </a:pathLst>
          </a:custGeom>
          <a:solidFill>
            <a:srgbClr val="FFFFFF"/>
          </a:solidFill>
          <a:ln w="9525">
            <a:noFill/>
            <a:round/>
            <a:headEnd/>
            <a:tailEnd/>
          </a:ln>
        </p:spPr>
        <p:txBody>
          <a:bodyPr/>
          <a:lstStyle/>
          <a:p>
            <a:endParaRPr lang="en-US"/>
          </a:p>
        </p:txBody>
      </p:sp>
      <p:sp>
        <p:nvSpPr>
          <p:cNvPr id="8214" name="Rectangle 22"/>
          <p:cNvSpPr>
            <a:spLocks noChangeArrowheads="1"/>
          </p:cNvSpPr>
          <p:nvPr/>
        </p:nvSpPr>
        <p:spPr bwMode="auto">
          <a:xfrm>
            <a:off x="3063875" y="2763838"/>
            <a:ext cx="579438" cy="396875"/>
          </a:xfrm>
          <a:prstGeom prst="rect">
            <a:avLst/>
          </a:prstGeom>
          <a:noFill/>
          <a:ln w="9525">
            <a:noFill/>
            <a:miter lim="800000"/>
            <a:headEnd/>
            <a:tailEnd/>
          </a:ln>
        </p:spPr>
        <p:txBody>
          <a:bodyPr wrap="none" lIns="0" tIns="0" rIns="0" bIns="0">
            <a:spAutoFit/>
          </a:bodyPr>
          <a:lstStyle/>
          <a:p>
            <a:pPr algn="ctr"/>
            <a:r>
              <a:rPr lang="en-US" sz="1300" b="1">
                <a:solidFill>
                  <a:srgbClr val="231F20"/>
                </a:solidFill>
                <a:latin typeface="Arial" charset="0"/>
              </a:rPr>
              <a:t>G</a:t>
            </a:r>
            <a:r>
              <a:rPr lang="en-US" sz="1300" b="1" baseline="-25000">
                <a:solidFill>
                  <a:srgbClr val="231F20"/>
                </a:solidFill>
                <a:latin typeface="Arial" charset="0"/>
              </a:rPr>
              <a:t>1</a:t>
            </a:r>
          </a:p>
          <a:p>
            <a:pPr algn="ctr"/>
            <a:r>
              <a:rPr lang="en-US" sz="1300" b="1">
                <a:solidFill>
                  <a:srgbClr val="231F20"/>
                </a:solidFill>
                <a:latin typeface="Arial" charset="0"/>
              </a:rPr>
              <a:t>Growth</a:t>
            </a:r>
            <a:endParaRPr lang="en-US" sz="1800" b="1">
              <a:latin typeface="Arial" charset="0"/>
            </a:endParaRPr>
          </a:p>
        </p:txBody>
      </p:sp>
      <p:sp>
        <p:nvSpPr>
          <p:cNvPr id="8215" name="Rectangle 23"/>
          <p:cNvSpPr>
            <a:spLocks noChangeArrowheads="1"/>
          </p:cNvSpPr>
          <p:nvPr/>
        </p:nvSpPr>
        <p:spPr bwMode="auto">
          <a:xfrm>
            <a:off x="3802063" y="1966913"/>
            <a:ext cx="1419225" cy="638175"/>
          </a:xfrm>
          <a:prstGeom prst="rect">
            <a:avLst/>
          </a:prstGeom>
          <a:noFill/>
          <a:ln w="9525">
            <a:noFill/>
            <a:miter lim="800000"/>
            <a:headEnd/>
            <a:tailEnd/>
          </a:ln>
        </p:spPr>
        <p:txBody>
          <a:bodyPr wrap="none" lIns="0" tIns="0" rIns="0" bIns="0">
            <a:spAutoFit/>
          </a:bodyPr>
          <a:lstStyle/>
          <a:p>
            <a:pPr algn="ctr"/>
            <a:r>
              <a:rPr lang="en-US" sz="1400" b="1">
                <a:solidFill>
                  <a:srgbClr val="FFFFFF"/>
                </a:solidFill>
                <a:latin typeface="Arial" charset="0"/>
              </a:rPr>
              <a:t>S</a:t>
            </a:r>
          </a:p>
          <a:p>
            <a:pPr algn="ctr"/>
            <a:r>
              <a:rPr lang="en-US" sz="1400" b="1">
                <a:solidFill>
                  <a:srgbClr val="FFFFFF"/>
                </a:solidFill>
                <a:latin typeface="Arial" charset="0"/>
              </a:rPr>
              <a:t>Growth and DNA</a:t>
            </a:r>
            <a:endParaRPr lang="en-US" sz="1800" b="1">
              <a:latin typeface="Arial" charset="0"/>
            </a:endParaRPr>
          </a:p>
          <a:p>
            <a:pPr algn="ctr"/>
            <a:r>
              <a:rPr lang="en-US" sz="1400" b="1">
                <a:solidFill>
                  <a:srgbClr val="FFFFFF"/>
                </a:solidFill>
                <a:latin typeface="Arial" charset="0"/>
              </a:rPr>
              <a:t>synthesis</a:t>
            </a:r>
            <a:endParaRPr lang="en-US" sz="1800" b="1">
              <a:latin typeface="Arial" charset="0"/>
            </a:endParaRPr>
          </a:p>
        </p:txBody>
      </p:sp>
      <p:sp>
        <p:nvSpPr>
          <p:cNvPr id="8216" name="Rectangle 24"/>
          <p:cNvSpPr>
            <a:spLocks noChangeArrowheads="1"/>
          </p:cNvSpPr>
          <p:nvPr/>
        </p:nvSpPr>
        <p:spPr bwMode="auto">
          <a:xfrm>
            <a:off x="5173663" y="2414588"/>
            <a:ext cx="1308100" cy="793750"/>
          </a:xfrm>
          <a:prstGeom prst="rect">
            <a:avLst/>
          </a:prstGeom>
          <a:noFill/>
          <a:ln w="9525">
            <a:noFill/>
            <a:miter lim="800000"/>
            <a:headEnd/>
            <a:tailEnd/>
          </a:ln>
        </p:spPr>
        <p:txBody>
          <a:bodyPr wrap="none" lIns="0" tIns="0" rIns="0" bIns="0">
            <a:spAutoFit/>
          </a:bodyPr>
          <a:lstStyle/>
          <a:p>
            <a:pPr algn="ctr"/>
            <a:r>
              <a:rPr lang="en-US" sz="1300" b="1">
                <a:solidFill>
                  <a:srgbClr val="FFFFFF"/>
                </a:solidFill>
                <a:latin typeface="Arial" charset="0"/>
              </a:rPr>
              <a:t>G</a:t>
            </a:r>
            <a:r>
              <a:rPr lang="en-US" sz="1300" b="1" baseline="-25000">
                <a:solidFill>
                  <a:srgbClr val="FFFFFF"/>
                </a:solidFill>
                <a:latin typeface="Arial" charset="0"/>
              </a:rPr>
              <a:t>2</a:t>
            </a:r>
            <a:endParaRPr lang="en-US" sz="1300" b="1">
              <a:solidFill>
                <a:srgbClr val="FFFFFF"/>
              </a:solidFill>
              <a:latin typeface="Arial" charset="0"/>
            </a:endParaRPr>
          </a:p>
          <a:p>
            <a:pPr algn="ctr"/>
            <a:r>
              <a:rPr lang="en-US" sz="1300" b="1">
                <a:solidFill>
                  <a:srgbClr val="FFFFFF"/>
                </a:solidFill>
                <a:latin typeface="Arial" charset="0"/>
              </a:rPr>
              <a:t>Growth and final</a:t>
            </a:r>
          </a:p>
          <a:p>
            <a:pPr algn="ctr"/>
            <a:r>
              <a:rPr lang="en-US" sz="1300" b="1">
                <a:solidFill>
                  <a:srgbClr val="FFFFFF"/>
                </a:solidFill>
                <a:latin typeface="Arial" charset="0"/>
              </a:rPr>
              <a:t>preparations for</a:t>
            </a:r>
            <a:endParaRPr lang="en-US" sz="1800" b="1">
              <a:latin typeface="Arial" charset="0"/>
            </a:endParaRPr>
          </a:p>
          <a:p>
            <a:pPr algn="ctr"/>
            <a:r>
              <a:rPr lang="en-US" sz="1300" b="1">
                <a:solidFill>
                  <a:srgbClr val="FFFFFF"/>
                </a:solidFill>
                <a:latin typeface="Arial" charset="0"/>
              </a:rPr>
              <a:t>division</a:t>
            </a:r>
            <a:endParaRPr lang="en-US" sz="1800" b="1">
              <a:latin typeface="Arial" charset="0"/>
            </a:endParaRPr>
          </a:p>
        </p:txBody>
      </p:sp>
      <p:sp>
        <p:nvSpPr>
          <p:cNvPr id="8217" name="Freeform 25"/>
          <p:cNvSpPr>
            <a:spLocks/>
          </p:cNvSpPr>
          <p:nvPr/>
        </p:nvSpPr>
        <p:spPr bwMode="auto">
          <a:xfrm>
            <a:off x="4714875" y="3446463"/>
            <a:ext cx="142875" cy="123825"/>
          </a:xfrm>
          <a:custGeom>
            <a:avLst/>
            <a:gdLst/>
            <a:ahLst/>
            <a:cxnLst>
              <a:cxn ang="0">
                <a:pos x="90" y="26"/>
              </a:cxn>
              <a:cxn ang="0">
                <a:pos x="86" y="8"/>
              </a:cxn>
              <a:cxn ang="0">
                <a:pos x="0" y="0"/>
              </a:cxn>
              <a:cxn ang="0">
                <a:pos x="6" y="16"/>
              </a:cxn>
              <a:cxn ang="0">
                <a:pos x="24" y="18"/>
              </a:cxn>
              <a:cxn ang="0">
                <a:pos x="34" y="48"/>
              </a:cxn>
              <a:cxn ang="0">
                <a:pos x="18" y="60"/>
              </a:cxn>
              <a:cxn ang="0">
                <a:pos x="22" y="78"/>
              </a:cxn>
              <a:cxn ang="0">
                <a:pos x="88" y="26"/>
              </a:cxn>
              <a:cxn ang="0">
                <a:pos x="90" y="26"/>
              </a:cxn>
              <a:cxn ang="0">
                <a:pos x="38" y="20"/>
              </a:cxn>
              <a:cxn ang="0">
                <a:pos x="70" y="22"/>
              </a:cxn>
              <a:cxn ang="0">
                <a:pos x="44" y="40"/>
              </a:cxn>
              <a:cxn ang="0">
                <a:pos x="38" y="20"/>
              </a:cxn>
              <a:cxn ang="0">
                <a:pos x="90" y="26"/>
              </a:cxn>
            </a:cxnLst>
            <a:rect l="0" t="0" r="r" b="b"/>
            <a:pathLst>
              <a:path w="90" h="78">
                <a:moveTo>
                  <a:pt x="90" y="26"/>
                </a:moveTo>
                <a:lnTo>
                  <a:pt x="86" y="8"/>
                </a:lnTo>
                <a:lnTo>
                  <a:pt x="0" y="0"/>
                </a:lnTo>
                <a:lnTo>
                  <a:pt x="6" y="16"/>
                </a:lnTo>
                <a:lnTo>
                  <a:pt x="24" y="18"/>
                </a:lnTo>
                <a:lnTo>
                  <a:pt x="34" y="48"/>
                </a:lnTo>
                <a:lnTo>
                  <a:pt x="18" y="60"/>
                </a:lnTo>
                <a:lnTo>
                  <a:pt x="22" y="78"/>
                </a:lnTo>
                <a:lnTo>
                  <a:pt x="88" y="26"/>
                </a:lnTo>
                <a:lnTo>
                  <a:pt x="90" y="26"/>
                </a:lnTo>
                <a:lnTo>
                  <a:pt x="38" y="20"/>
                </a:lnTo>
                <a:lnTo>
                  <a:pt x="70" y="22"/>
                </a:lnTo>
                <a:lnTo>
                  <a:pt x="44" y="40"/>
                </a:lnTo>
                <a:lnTo>
                  <a:pt x="38" y="20"/>
                </a:lnTo>
                <a:lnTo>
                  <a:pt x="90" y="26"/>
                </a:lnTo>
                <a:close/>
              </a:path>
            </a:pathLst>
          </a:custGeom>
          <a:solidFill>
            <a:srgbClr val="231F20"/>
          </a:solidFill>
          <a:ln w="9525">
            <a:noFill/>
            <a:round/>
            <a:headEnd/>
            <a:tailEnd/>
          </a:ln>
        </p:spPr>
        <p:txBody>
          <a:bodyPr/>
          <a:lstStyle/>
          <a:p>
            <a:endParaRPr lang="en-US"/>
          </a:p>
        </p:txBody>
      </p:sp>
      <p:sp>
        <p:nvSpPr>
          <p:cNvPr id="8218" name="Freeform 26"/>
          <p:cNvSpPr>
            <a:spLocks/>
          </p:cNvSpPr>
          <p:nvPr/>
        </p:nvSpPr>
        <p:spPr bwMode="auto">
          <a:xfrm>
            <a:off x="4752975" y="3557588"/>
            <a:ext cx="104775" cy="104775"/>
          </a:xfrm>
          <a:custGeom>
            <a:avLst/>
            <a:gdLst/>
            <a:ahLst/>
            <a:cxnLst>
              <a:cxn ang="0">
                <a:pos x="48" y="58"/>
              </a:cxn>
              <a:cxn ang="0">
                <a:pos x="58" y="54"/>
              </a:cxn>
              <a:cxn ang="0">
                <a:pos x="64" y="48"/>
              </a:cxn>
              <a:cxn ang="0">
                <a:pos x="66" y="42"/>
              </a:cxn>
              <a:cxn ang="0">
                <a:pos x="66" y="32"/>
              </a:cxn>
              <a:cxn ang="0">
                <a:pos x="64" y="26"/>
              </a:cxn>
              <a:cxn ang="0">
                <a:pos x="62" y="22"/>
              </a:cxn>
              <a:cxn ang="0">
                <a:pos x="56" y="20"/>
              </a:cxn>
              <a:cxn ang="0">
                <a:pos x="52" y="16"/>
              </a:cxn>
              <a:cxn ang="0">
                <a:pos x="60" y="14"/>
              </a:cxn>
              <a:cxn ang="0">
                <a:pos x="56" y="0"/>
              </a:cxn>
              <a:cxn ang="0">
                <a:pos x="0" y="16"/>
              </a:cxn>
              <a:cxn ang="0">
                <a:pos x="4" y="30"/>
              </a:cxn>
              <a:cxn ang="0">
                <a:pos x="30" y="24"/>
              </a:cxn>
              <a:cxn ang="0">
                <a:pos x="42" y="22"/>
              </a:cxn>
              <a:cxn ang="0">
                <a:pos x="46" y="22"/>
              </a:cxn>
              <a:cxn ang="0">
                <a:pos x="50" y="24"/>
              </a:cxn>
              <a:cxn ang="0">
                <a:pos x="54" y="30"/>
              </a:cxn>
              <a:cxn ang="0">
                <a:pos x="54" y="36"/>
              </a:cxn>
              <a:cxn ang="0">
                <a:pos x="50" y="40"/>
              </a:cxn>
              <a:cxn ang="0">
                <a:pos x="38" y="44"/>
              </a:cxn>
              <a:cxn ang="0">
                <a:pos x="10" y="52"/>
              </a:cxn>
              <a:cxn ang="0">
                <a:pos x="14" y="66"/>
              </a:cxn>
              <a:cxn ang="0">
                <a:pos x="46" y="58"/>
              </a:cxn>
              <a:cxn ang="0">
                <a:pos x="48" y="58"/>
              </a:cxn>
            </a:cxnLst>
            <a:rect l="0" t="0" r="r" b="b"/>
            <a:pathLst>
              <a:path w="66" h="66">
                <a:moveTo>
                  <a:pt x="48" y="58"/>
                </a:moveTo>
                <a:lnTo>
                  <a:pt x="58" y="54"/>
                </a:lnTo>
                <a:lnTo>
                  <a:pt x="64" y="48"/>
                </a:lnTo>
                <a:lnTo>
                  <a:pt x="66" y="42"/>
                </a:lnTo>
                <a:lnTo>
                  <a:pt x="66" y="32"/>
                </a:lnTo>
                <a:lnTo>
                  <a:pt x="64" y="26"/>
                </a:lnTo>
                <a:lnTo>
                  <a:pt x="62" y="22"/>
                </a:lnTo>
                <a:lnTo>
                  <a:pt x="56" y="20"/>
                </a:lnTo>
                <a:lnTo>
                  <a:pt x="52" y="16"/>
                </a:lnTo>
                <a:lnTo>
                  <a:pt x="60" y="14"/>
                </a:lnTo>
                <a:lnTo>
                  <a:pt x="56" y="0"/>
                </a:lnTo>
                <a:lnTo>
                  <a:pt x="0" y="16"/>
                </a:lnTo>
                <a:lnTo>
                  <a:pt x="4" y="30"/>
                </a:lnTo>
                <a:lnTo>
                  <a:pt x="30" y="24"/>
                </a:lnTo>
                <a:lnTo>
                  <a:pt x="42" y="22"/>
                </a:lnTo>
                <a:lnTo>
                  <a:pt x="46" y="22"/>
                </a:lnTo>
                <a:lnTo>
                  <a:pt x="50" y="24"/>
                </a:lnTo>
                <a:lnTo>
                  <a:pt x="54" y="30"/>
                </a:lnTo>
                <a:lnTo>
                  <a:pt x="54" y="36"/>
                </a:lnTo>
                <a:lnTo>
                  <a:pt x="50" y="40"/>
                </a:lnTo>
                <a:lnTo>
                  <a:pt x="38" y="44"/>
                </a:lnTo>
                <a:lnTo>
                  <a:pt x="10" y="52"/>
                </a:lnTo>
                <a:lnTo>
                  <a:pt x="14" y="66"/>
                </a:lnTo>
                <a:lnTo>
                  <a:pt x="46" y="58"/>
                </a:lnTo>
                <a:lnTo>
                  <a:pt x="48" y="58"/>
                </a:lnTo>
                <a:close/>
              </a:path>
            </a:pathLst>
          </a:custGeom>
          <a:solidFill>
            <a:srgbClr val="231F20"/>
          </a:solidFill>
          <a:ln w="9525">
            <a:noFill/>
            <a:round/>
            <a:headEnd/>
            <a:tailEnd/>
          </a:ln>
        </p:spPr>
        <p:txBody>
          <a:bodyPr/>
          <a:lstStyle/>
          <a:p>
            <a:endParaRPr lang="en-US"/>
          </a:p>
        </p:txBody>
      </p:sp>
      <p:sp>
        <p:nvSpPr>
          <p:cNvPr id="8219" name="Freeform 27"/>
          <p:cNvSpPr>
            <a:spLocks/>
          </p:cNvSpPr>
          <p:nvPr/>
        </p:nvSpPr>
        <p:spPr bwMode="auto">
          <a:xfrm>
            <a:off x="4784725" y="3665538"/>
            <a:ext cx="101600" cy="98425"/>
          </a:xfrm>
          <a:custGeom>
            <a:avLst/>
            <a:gdLst/>
            <a:ahLst/>
            <a:cxnLst>
              <a:cxn ang="0">
                <a:pos x="46" y="16"/>
              </a:cxn>
              <a:cxn ang="0">
                <a:pos x="50" y="22"/>
              </a:cxn>
              <a:cxn ang="0">
                <a:pos x="50" y="26"/>
              </a:cxn>
              <a:cxn ang="0">
                <a:pos x="50" y="30"/>
              </a:cxn>
              <a:cxn ang="0">
                <a:pos x="48" y="32"/>
              </a:cxn>
              <a:cxn ang="0">
                <a:pos x="44" y="34"/>
              </a:cxn>
              <a:cxn ang="0">
                <a:pos x="36" y="22"/>
              </a:cxn>
              <a:cxn ang="0">
                <a:pos x="30" y="10"/>
              </a:cxn>
              <a:cxn ang="0">
                <a:pos x="26" y="8"/>
              </a:cxn>
              <a:cxn ang="0">
                <a:pos x="22" y="6"/>
              </a:cxn>
              <a:cxn ang="0">
                <a:pos x="18" y="4"/>
              </a:cxn>
              <a:cxn ang="0">
                <a:pos x="12" y="6"/>
              </a:cxn>
              <a:cxn ang="0">
                <a:pos x="6" y="8"/>
              </a:cxn>
              <a:cxn ang="0">
                <a:pos x="2" y="14"/>
              </a:cxn>
              <a:cxn ang="0">
                <a:pos x="0" y="20"/>
              </a:cxn>
              <a:cxn ang="0">
                <a:pos x="2" y="28"/>
              </a:cxn>
              <a:cxn ang="0">
                <a:pos x="6" y="38"/>
              </a:cxn>
              <a:cxn ang="0">
                <a:pos x="14" y="44"/>
              </a:cxn>
              <a:cxn ang="0">
                <a:pos x="12" y="46"/>
              </a:cxn>
              <a:cxn ang="0">
                <a:pos x="8" y="48"/>
              </a:cxn>
              <a:cxn ang="0">
                <a:pos x="12" y="62"/>
              </a:cxn>
              <a:cxn ang="0">
                <a:pos x="18" y="58"/>
              </a:cxn>
              <a:cxn ang="0">
                <a:pos x="30" y="54"/>
              </a:cxn>
              <a:cxn ang="0">
                <a:pos x="46" y="50"/>
              </a:cxn>
              <a:cxn ang="0">
                <a:pos x="54" y="46"/>
              </a:cxn>
              <a:cxn ang="0">
                <a:pos x="60" y="44"/>
              </a:cxn>
              <a:cxn ang="0">
                <a:pos x="62" y="40"/>
              </a:cxn>
              <a:cxn ang="0">
                <a:pos x="64" y="36"/>
              </a:cxn>
              <a:cxn ang="0">
                <a:pos x="64" y="28"/>
              </a:cxn>
              <a:cxn ang="0">
                <a:pos x="62" y="20"/>
              </a:cxn>
              <a:cxn ang="0">
                <a:pos x="58" y="10"/>
              </a:cxn>
              <a:cxn ang="0">
                <a:pos x="54" y="4"/>
              </a:cxn>
              <a:cxn ang="0">
                <a:pos x="46" y="2"/>
              </a:cxn>
              <a:cxn ang="0">
                <a:pos x="38" y="0"/>
              </a:cxn>
              <a:cxn ang="0">
                <a:pos x="40" y="14"/>
              </a:cxn>
              <a:cxn ang="0">
                <a:pos x="44" y="16"/>
              </a:cxn>
              <a:cxn ang="0">
                <a:pos x="46" y="16"/>
              </a:cxn>
              <a:cxn ang="0">
                <a:pos x="30" y="38"/>
              </a:cxn>
              <a:cxn ang="0">
                <a:pos x="24" y="40"/>
              </a:cxn>
              <a:cxn ang="0">
                <a:pos x="18" y="38"/>
              </a:cxn>
              <a:cxn ang="0">
                <a:pos x="14" y="34"/>
              </a:cxn>
              <a:cxn ang="0">
                <a:pos x="12" y="30"/>
              </a:cxn>
              <a:cxn ang="0">
                <a:pos x="12" y="26"/>
              </a:cxn>
              <a:cxn ang="0">
                <a:pos x="14" y="24"/>
              </a:cxn>
              <a:cxn ang="0">
                <a:pos x="16" y="22"/>
              </a:cxn>
              <a:cxn ang="0">
                <a:pos x="18" y="20"/>
              </a:cxn>
              <a:cxn ang="0">
                <a:pos x="22" y="20"/>
              </a:cxn>
              <a:cxn ang="0">
                <a:pos x="24" y="22"/>
              </a:cxn>
              <a:cxn ang="0">
                <a:pos x="28" y="28"/>
              </a:cxn>
              <a:cxn ang="0">
                <a:pos x="34" y="38"/>
              </a:cxn>
              <a:cxn ang="0">
                <a:pos x="30" y="38"/>
              </a:cxn>
              <a:cxn ang="0">
                <a:pos x="46" y="16"/>
              </a:cxn>
            </a:cxnLst>
            <a:rect l="0" t="0" r="r" b="b"/>
            <a:pathLst>
              <a:path w="64" h="62">
                <a:moveTo>
                  <a:pt x="46" y="16"/>
                </a:moveTo>
                <a:lnTo>
                  <a:pt x="50" y="22"/>
                </a:lnTo>
                <a:lnTo>
                  <a:pt x="50" y="26"/>
                </a:lnTo>
                <a:lnTo>
                  <a:pt x="50" y="30"/>
                </a:lnTo>
                <a:lnTo>
                  <a:pt x="48" y="32"/>
                </a:lnTo>
                <a:lnTo>
                  <a:pt x="44" y="34"/>
                </a:lnTo>
                <a:lnTo>
                  <a:pt x="36" y="22"/>
                </a:lnTo>
                <a:lnTo>
                  <a:pt x="30" y="10"/>
                </a:lnTo>
                <a:lnTo>
                  <a:pt x="26" y="8"/>
                </a:lnTo>
                <a:lnTo>
                  <a:pt x="22" y="6"/>
                </a:lnTo>
                <a:lnTo>
                  <a:pt x="18" y="4"/>
                </a:lnTo>
                <a:lnTo>
                  <a:pt x="12" y="6"/>
                </a:lnTo>
                <a:lnTo>
                  <a:pt x="6" y="8"/>
                </a:lnTo>
                <a:lnTo>
                  <a:pt x="2" y="14"/>
                </a:lnTo>
                <a:lnTo>
                  <a:pt x="0" y="20"/>
                </a:lnTo>
                <a:lnTo>
                  <a:pt x="2" y="28"/>
                </a:lnTo>
                <a:lnTo>
                  <a:pt x="6" y="38"/>
                </a:lnTo>
                <a:lnTo>
                  <a:pt x="14" y="44"/>
                </a:lnTo>
                <a:lnTo>
                  <a:pt x="12" y="46"/>
                </a:lnTo>
                <a:lnTo>
                  <a:pt x="8" y="48"/>
                </a:lnTo>
                <a:lnTo>
                  <a:pt x="12" y="62"/>
                </a:lnTo>
                <a:lnTo>
                  <a:pt x="18" y="58"/>
                </a:lnTo>
                <a:lnTo>
                  <a:pt x="30" y="54"/>
                </a:lnTo>
                <a:lnTo>
                  <a:pt x="46" y="50"/>
                </a:lnTo>
                <a:lnTo>
                  <a:pt x="54" y="46"/>
                </a:lnTo>
                <a:lnTo>
                  <a:pt x="60" y="44"/>
                </a:lnTo>
                <a:lnTo>
                  <a:pt x="62" y="40"/>
                </a:lnTo>
                <a:lnTo>
                  <a:pt x="64" y="36"/>
                </a:lnTo>
                <a:lnTo>
                  <a:pt x="64" y="28"/>
                </a:lnTo>
                <a:lnTo>
                  <a:pt x="62" y="20"/>
                </a:lnTo>
                <a:lnTo>
                  <a:pt x="58" y="10"/>
                </a:lnTo>
                <a:lnTo>
                  <a:pt x="54" y="4"/>
                </a:lnTo>
                <a:lnTo>
                  <a:pt x="46" y="2"/>
                </a:lnTo>
                <a:lnTo>
                  <a:pt x="38" y="0"/>
                </a:lnTo>
                <a:lnTo>
                  <a:pt x="40" y="14"/>
                </a:lnTo>
                <a:lnTo>
                  <a:pt x="44" y="16"/>
                </a:lnTo>
                <a:lnTo>
                  <a:pt x="46" y="16"/>
                </a:lnTo>
                <a:lnTo>
                  <a:pt x="30" y="38"/>
                </a:lnTo>
                <a:lnTo>
                  <a:pt x="24" y="40"/>
                </a:lnTo>
                <a:lnTo>
                  <a:pt x="18" y="38"/>
                </a:lnTo>
                <a:lnTo>
                  <a:pt x="14" y="34"/>
                </a:lnTo>
                <a:lnTo>
                  <a:pt x="12" y="30"/>
                </a:lnTo>
                <a:lnTo>
                  <a:pt x="12" y="26"/>
                </a:lnTo>
                <a:lnTo>
                  <a:pt x="14" y="24"/>
                </a:lnTo>
                <a:lnTo>
                  <a:pt x="16" y="22"/>
                </a:lnTo>
                <a:lnTo>
                  <a:pt x="18" y="20"/>
                </a:lnTo>
                <a:lnTo>
                  <a:pt x="22" y="20"/>
                </a:lnTo>
                <a:lnTo>
                  <a:pt x="24" y="22"/>
                </a:lnTo>
                <a:lnTo>
                  <a:pt x="28" y="28"/>
                </a:lnTo>
                <a:lnTo>
                  <a:pt x="34" y="38"/>
                </a:lnTo>
                <a:lnTo>
                  <a:pt x="30" y="38"/>
                </a:lnTo>
                <a:lnTo>
                  <a:pt x="46" y="16"/>
                </a:lnTo>
                <a:close/>
              </a:path>
            </a:pathLst>
          </a:custGeom>
          <a:solidFill>
            <a:srgbClr val="231F20"/>
          </a:solidFill>
          <a:ln w="9525">
            <a:noFill/>
            <a:round/>
            <a:headEnd/>
            <a:tailEnd/>
          </a:ln>
        </p:spPr>
        <p:txBody>
          <a:bodyPr/>
          <a:lstStyle/>
          <a:p>
            <a:endParaRPr lang="en-US"/>
          </a:p>
        </p:txBody>
      </p:sp>
      <p:sp>
        <p:nvSpPr>
          <p:cNvPr id="8220" name="Freeform 28"/>
          <p:cNvSpPr>
            <a:spLocks/>
          </p:cNvSpPr>
          <p:nvPr/>
        </p:nvSpPr>
        <p:spPr bwMode="auto">
          <a:xfrm>
            <a:off x="4775200" y="3757613"/>
            <a:ext cx="136525" cy="101600"/>
          </a:xfrm>
          <a:custGeom>
            <a:avLst/>
            <a:gdLst/>
            <a:ahLst/>
            <a:cxnLst>
              <a:cxn ang="0">
                <a:pos x="0" y="22"/>
              </a:cxn>
              <a:cxn ang="0">
                <a:pos x="4" y="36"/>
              </a:cxn>
              <a:cxn ang="0">
                <a:pos x="32" y="28"/>
              </a:cxn>
              <a:cxn ang="0">
                <a:pos x="28" y="38"/>
              </a:cxn>
              <a:cxn ang="0">
                <a:pos x="28" y="46"/>
              </a:cxn>
              <a:cxn ang="0">
                <a:pos x="32" y="56"/>
              </a:cxn>
              <a:cxn ang="0">
                <a:pos x="40" y="62"/>
              </a:cxn>
              <a:cxn ang="0">
                <a:pos x="50" y="64"/>
              </a:cxn>
              <a:cxn ang="0">
                <a:pos x="64" y="62"/>
              </a:cxn>
              <a:cxn ang="0">
                <a:pos x="76" y="58"/>
              </a:cxn>
              <a:cxn ang="0">
                <a:pos x="84" y="50"/>
              </a:cxn>
              <a:cxn ang="0">
                <a:pos x="86" y="40"/>
              </a:cxn>
              <a:cxn ang="0">
                <a:pos x="86" y="30"/>
              </a:cxn>
              <a:cxn ang="0">
                <a:pos x="84" y="26"/>
              </a:cxn>
              <a:cxn ang="0">
                <a:pos x="80" y="22"/>
              </a:cxn>
              <a:cxn ang="0">
                <a:pos x="76" y="18"/>
              </a:cxn>
              <a:cxn ang="0">
                <a:pos x="72" y="16"/>
              </a:cxn>
              <a:cxn ang="0">
                <a:pos x="80" y="14"/>
              </a:cxn>
              <a:cxn ang="0">
                <a:pos x="76" y="0"/>
              </a:cxn>
              <a:cxn ang="0">
                <a:pos x="2" y="22"/>
              </a:cxn>
              <a:cxn ang="0">
                <a:pos x="0" y="22"/>
              </a:cxn>
              <a:cxn ang="0">
                <a:pos x="66" y="22"/>
              </a:cxn>
              <a:cxn ang="0">
                <a:pos x="72" y="26"/>
              </a:cxn>
              <a:cxn ang="0">
                <a:pos x="74" y="30"/>
              </a:cxn>
              <a:cxn ang="0">
                <a:pos x="74" y="36"/>
              </a:cxn>
              <a:cxn ang="0">
                <a:pos x="72" y="40"/>
              </a:cxn>
              <a:cxn ang="0">
                <a:pos x="68" y="44"/>
              </a:cxn>
              <a:cxn ang="0">
                <a:pos x="60" y="48"/>
              </a:cxn>
              <a:cxn ang="0">
                <a:pos x="52" y="48"/>
              </a:cxn>
              <a:cxn ang="0">
                <a:pos x="46" y="48"/>
              </a:cxn>
              <a:cxn ang="0">
                <a:pos x="40" y="44"/>
              </a:cxn>
              <a:cxn ang="0">
                <a:pos x="38" y="40"/>
              </a:cxn>
              <a:cxn ang="0">
                <a:pos x="38" y="34"/>
              </a:cxn>
              <a:cxn ang="0">
                <a:pos x="40" y="30"/>
              </a:cxn>
              <a:cxn ang="0">
                <a:pos x="46" y="26"/>
              </a:cxn>
              <a:cxn ang="0">
                <a:pos x="54" y="22"/>
              </a:cxn>
              <a:cxn ang="0">
                <a:pos x="62" y="20"/>
              </a:cxn>
              <a:cxn ang="0">
                <a:pos x="66" y="22"/>
              </a:cxn>
              <a:cxn ang="0">
                <a:pos x="0" y="22"/>
              </a:cxn>
            </a:cxnLst>
            <a:rect l="0" t="0" r="r" b="b"/>
            <a:pathLst>
              <a:path w="86" h="64">
                <a:moveTo>
                  <a:pt x="0" y="22"/>
                </a:moveTo>
                <a:lnTo>
                  <a:pt x="4" y="36"/>
                </a:lnTo>
                <a:lnTo>
                  <a:pt x="32" y="28"/>
                </a:lnTo>
                <a:lnTo>
                  <a:pt x="28" y="38"/>
                </a:lnTo>
                <a:lnTo>
                  <a:pt x="28" y="46"/>
                </a:lnTo>
                <a:lnTo>
                  <a:pt x="32" y="56"/>
                </a:lnTo>
                <a:lnTo>
                  <a:pt x="40" y="62"/>
                </a:lnTo>
                <a:lnTo>
                  <a:pt x="50" y="64"/>
                </a:lnTo>
                <a:lnTo>
                  <a:pt x="64" y="62"/>
                </a:lnTo>
                <a:lnTo>
                  <a:pt x="76" y="58"/>
                </a:lnTo>
                <a:lnTo>
                  <a:pt x="84" y="50"/>
                </a:lnTo>
                <a:lnTo>
                  <a:pt x="86" y="40"/>
                </a:lnTo>
                <a:lnTo>
                  <a:pt x="86" y="30"/>
                </a:lnTo>
                <a:lnTo>
                  <a:pt x="84" y="26"/>
                </a:lnTo>
                <a:lnTo>
                  <a:pt x="80" y="22"/>
                </a:lnTo>
                <a:lnTo>
                  <a:pt x="76" y="18"/>
                </a:lnTo>
                <a:lnTo>
                  <a:pt x="72" y="16"/>
                </a:lnTo>
                <a:lnTo>
                  <a:pt x="80" y="14"/>
                </a:lnTo>
                <a:lnTo>
                  <a:pt x="76" y="0"/>
                </a:lnTo>
                <a:lnTo>
                  <a:pt x="2" y="22"/>
                </a:lnTo>
                <a:lnTo>
                  <a:pt x="0" y="22"/>
                </a:lnTo>
                <a:lnTo>
                  <a:pt x="66" y="22"/>
                </a:lnTo>
                <a:lnTo>
                  <a:pt x="72" y="26"/>
                </a:lnTo>
                <a:lnTo>
                  <a:pt x="74" y="30"/>
                </a:lnTo>
                <a:lnTo>
                  <a:pt x="74" y="36"/>
                </a:lnTo>
                <a:lnTo>
                  <a:pt x="72" y="40"/>
                </a:lnTo>
                <a:lnTo>
                  <a:pt x="68" y="44"/>
                </a:lnTo>
                <a:lnTo>
                  <a:pt x="60" y="48"/>
                </a:lnTo>
                <a:lnTo>
                  <a:pt x="52" y="48"/>
                </a:lnTo>
                <a:lnTo>
                  <a:pt x="46" y="48"/>
                </a:lnTo>
                <a:lnTo>
                  <a:pt x="40" y="44"/>
                </a:lnTo>
                <a:lnTo>
                  <a:pt x="38" y="40"/>
                </a:lnTo>
                <a:lnTo>
                  <a:pt x="38" y="34"/>
                </a:lnTo>
                <a:lnTo>
                  <a:pt x="40" y="30"/>
                </a:lnTo>
                <a:lnTo>
                  <a:pt x="46" y="26"/>
                </a:lnTo>
                <a:lnTo>
                  <a:pt x="54" y="22"/>
                </a:lnTo>
                <a:lnTo>
                  <a:pt x="62" y="20"/>
                </a:lnTo>
                <a:lnTo>
                  <a:pt x="66" y="22"/>
                </a:lnTo>
                <a:lnTo>
                  <a:pt x="0" y="22"/>
                </a:lnTo>
                <a:close/>
              </a:path>
            </a:pathLst>
          </a:custGeom>
          <a:solidFill>
            <a:srgbClr val="231F20"/>
          </a:solidFill>
          <a:ln w="9525">
            <a:noFill/>
            <a:round/>
            <a:headEnd/>
            <a:tailEnd/>
          </a:ln>
        </p:spPr>
        <p:txBody>
          <a:bodyPr/>
          <a:lstStyle/>
          <a:p>
            <a:endParaRPr lang="en-US"/>
          </a:p>
        </p:txBody>
      </p:sp>
      <p:sp>
        <p:nvSpPr>
          <p:cNvPr id="8221" name="Freeform 29"/>
          <p:cNvSpPr>
            <a:spLocks/>
          </p:cNvSpPr>
          <p:nvPr/>
        </p:nvSpPr>
        <p:spPr bwMode="auto">
          <a:xfrm>
            <a:off x="4835525" y="3852863"/>
            <a:ext cx="130175" cy="114300"/>
          </a:xfrm>
          <a:custGeom>
            <a:avLst/>
            <a:gdLst/>
            <a:ahLst/>
            <a:cxnLst>
              <a:cxn ang="0">
                <a:pos x="78" y="0"/>
              </a:cxn>
              <a:cxn ang="0">
                <a:pos x="0" y="22"/>
              </a:cxn>
              <a:cxn ang="0">
                <a:pos x="4" y="36"/>
              </a:cxn>
              <a:cxn ang="0">
                <a:pos x="32" y="28"/>
              </a:cxn>
              <a:cxn ang="0">
                <a:pos x="44" y="28"/>
              </a:cxn>
              <a:cxn ang="0">
                <a:pos x="48" y="28"/>
              </a:cxn>
              <a:cxn ang="0">
                <a:pos x="50" y="30"/>
              </a:cxn>
              <a:cxn ang="0">
                <a:pos x="54" y="36"/>
              </a:cxn>
              <a:cxn ang="0">
                <a:pos x="54" y="42"/>
              </a:cxn>
              <a:cxn ang="0">
                <a:pos x="52" y="46"/>
              </a:cxn>
              <a:cxn ang="0">
                <a:pos x="40" y="50"/>
              </a:cxn>
              <a:cxn ang="0">
                <a:pos x="10" y="58"/>
              </a:cxn>
              <a:cxn ang="0">
                <a:pos x="14" y="72"/>
              </a:cxn>
              <a:cxn ang="0">
                <a:pos x="48" y="64"/>
              </a:cxn>
              <a:cxn ang="0">
                <a:pos x="58" y="60"/>
              </a:cxn>
              <a:cxn ang="0">
                <a:pos x="64" y="56"/>
              </a:cxn>
              <a:cxn ang="0">
                <a:pos x="68" y="48"/>
              </a:cxn>
              <a:cxn ang="0">
                <a:pos x="66" y="38"/>
              </a:cxn>
              <a:cxn ang="0">
                <a:pos x="62" y="30"/>
              </a:cxn>
              <a:cxn ang="0">
                <a:pos x="54" y="24"/>
              </a:cxn>
              <a:cxn ang="0">
                <a:pos x="82" y="16"/>
              </a:cxn>
              <a:cxn ang="0">
                <a:pos x="80" y="0"/>
              </a:cxn>
              <a:cxn ang="0">
                <a:pos x="78" y="0"/>
              </a:cxn>
            </a:cxnLst>
            <a:rect l="0" t="0" r="r" b="b"/>
            <a:pathLst>
              <a:path w="82" h="72">
                <a:moveTo>
                  <a:pt x="78" y="0"/>
                </a:moveTo>
                <a:lnTo>
                  <a:pt x="0" y="22"/>
                </a:lnTo>
                <a:lnTo>
                  <a:pt x="4" y="36"/>
                </a:lnTo>
                <a:lnTo>
                  <a:pt x="32" y="28"/>
                </a:lnTo>
                <a:lnTo>
                  <a:pt x="44" y="28"/>
                </a:lnTo>
                <a:lnTo>
                  <a:pt x="48" y="28"/>
                </a:lnTo>
                <a:lnTo>
                  <a:pt x="50" y="30"/>
                </a:lnTo>
                <a:lnTo>
                  <a:pt x="54" y="36"/>
                </a:lnTo>
                <a:lnTo>
                  <a:pt x="54" y="42"/>
                </a:lnTo>
                <a:lnTo>
                  <a:pt x="52" y="46"/>
                </a:lnTo>
                <a:lnTo>
                  <a:pt x="40" y="50"/>
                </a:lnTo>
                <a:lnTo>
                  <a:pt x="10" y="58"/>
                </a:lnTo>
                <a:lnTo>
                  <a:pt x="14" y="72"/>
                </a:lnTo>
                <a:lnTo>
                  <a:pt x="48" y="64"/>
                </a:lnTo>
                <a:lnTo>
                  <a:pt x="58" y="60"/>
                </a:lnTo>
                <a:lnTo>
                  <a:pt x="64" y="56"/>
                </a:lnTo>
                <a:lnTo>
                  <a:pt x="68" y="48"/>
                </a:lnTo>
                <a:lnTo>
                  <a:pt x="66" y="38"/>
                </a:lnTo>
                <a:lnTo>
                  <a:pt x="62" y="30"/>
                </a:lnTo>
                <a:lnTo>
                  <a:pt x="54" y="24"/>
                </a:lnTo>
                <a:lnTo>
                  <a:pt x="82" y="16"/>
                </a:lnTo>
                <a:lnTo>
                  <a:pt x="80" y="0"/>
                </a:lnTo>
                <a:lnTo>
                  <a:pt x="78" y="0"/>
                </a:lnTo>
                <a:close/>
              </a:path>
            </a:pathLst>
          </a:custGeom>
          <a:solidFill>
            <a:srgbClr val="231F20"/>
          </a:solidFill>
          <a:ln w="9525">
            <a:noFill/>
            <a:round/>
            <a:headEnd/>
            <a:tailEnd/>
          </a:ln>
        </p:spPr>
        <p:txBody>
          <a:bodyPr/>
          <a:lstStyle/>
          <a:p>
            <a:endParaRPr lang="en-US"/>
          </a:p>
        </p:txBody>
      </p:sp>
      <p:sp>
        <p:nvSpPr>
          <p:cNvPr id="8222" name="Freeform 30"/>
          <p:cNvSpPr>
            <a:spLocks/>
          </p:cNvSpPr>
          <p:nvPr/>
        </p:nvSpPr>
        <p:spPr bwMode="auto">
          <a:xfrm>
            <a:off x="4867275" y="3970338"/>
            <a:ext cx="101600" cy="98425"/>
          </a:xfrm>
          <a:custGeom>
            <a:avLst/>
            <a:gdLst/>
            <a:ahLst/>
            <a:cxnLst>
              <a:cxn ang="0">
                <a:pos x="48" y="16"/>
              </a:cxn>
              <a:cxn ang="0">
                <a:pos x="50" y="22"/>
              </a:cxn>
              <a:cxn ang="0">
                <a:pos x="52" y="28"/>
              </a:cxn>
              <a:cxn ang="0">
                <a:pos x="50" y="30"/>
              </a:cxn>
              <a:cxn ang="0">
                <a:pos x="48" y="32"/>
              </a:cxn>
              <a:cxn ang="0">
                <a:pos x="46" y="34"/>
              </a:cxn>
              <a:cxn ang="0">
                <a:pos x="44" y="34"/>
              </a:cxn>
              <a:cxn ang="0">
                <a:pos x="36" y="22"/>
              </a:cxn>
              <a:cxn ang="0">
                <a:pos x="30" y="10"/>
              </a:cxn>
              <a:cxn ang="0">
                <a:pos x="26" y="8"/>
              </a:cxn>
              <a:cxn ang="0">
                <a:pos x="22" y="6"/>
              </a:cxn>
              <a:cxn ang="0">
                <a:pos x="18" y="4"/>
              </a:cxn>
              <a:cxn ang="0">
                <a:pos x="14" y="6"/>
              </a:cxn>
              <a:cxn ang="0">
                <a:pos x="6" y="8"/>
              </a:cxn>
              <a:cxn ang="0">
                <a:pos x="2" y="14"/>
              </a:cxn>
              <a:cxn ang="0">
                <a:pos x="0" y="20"/>
              </a:cxn>
              <a:cxn ang="0">
                <a:pos x="2" y="28"/>
              </a:cxn>
              <a:cxn ang="0">
                <a:pos x="6" y="38"/>
              </a:cxn>
              <a:cxn ang="0">
                <a:pos x="14" y="44"/>
              </a:cxn>
              <a:cxn ang="0">
                <a:pos x="12" y="46"/>
              </a:cxn>
              <a:cxn ang="0">
                <a:pos x="8" y="48"/>
              </a:cxn>
              <a:cxn ang="0">
                <a:pos x="12" y="62"/>
              </a:cxn>
              <a:cxn ang="0">
                <a:pos x="18" y="58"/>
              </a:cxn>
              <a:cxn ang="0">
                <a:pos x="30" y="54"/>
              </a:cxn>
              <a:cxn ang="0">
                <a:pos x="46" y="50"/>
              </a:cxn>
              <a:cxn ang="0">
                <a:pos x="54" y="46"/>
              </a:cxn>
              <a:cxn ang="0">
                <a:pos x="60" y="44"/>
              </a:cxn>
              <a:cxn ang="0">
                <a:pos x="62" y="40"/>
              </a:cxn>
              <a:cxn ang="0">
                <a:pos x="64" y="36"/>
              </a:cxn>
              <a:cxn ang="0">
                <a:pos x="64" y="28"/>
              </a:cxn>
              <a:cxn ang="0">
                <a:pos x="62" y="20"/>
              </a:cxn>
              <a:cxn ang="0">
                <a:pos x="58" y="10"/>
              </a:cxn>
              <a:cxn ang="0">
                <a:pos x="54" y="4"/>
              </a:cxn>
              <a:cxn ang="0">
                <a:pos x="48" y="2"/>
              </a:cxn>
              <a:cxn ang="0">
                <a:pos x="40" y="0"/>
              </a:cxn>
              <a:cxn ang="0">
                <a:pos x="40" y="14"/>
              </a:cxn>
              <a:cxn ang="0">
                <a:pos x="46" y="16"/>
              </a:cxn>
              <a:cxn ang="0">
                <a:pos x="48" y="16"/>
              </a:cxn>
              <a:cxn ang="0">
                <a:pos x="32" y="38"/>
              </a:cxn>
              <a:cxn ang="0">
                <a:pos x="24" y="40"/>
              </a:cxn>
              <a:cxn ang="0">
                <a:pos x="18" y="38"/>
              </a:cxn>
              <a:cxn ang="0">
                <a:pos x="14" y="34"/>
              </a:cxn>
              <a:cxn ang="0">
                <a:pos x="14" y="30"/>
              </a:cxn>
              <a:cxn ang="0">
                <a:pos x="12" y="26"/>
              </a:cxn>
              <a:cxn ang="0">
                <a:pos x="14" y="24"/>
              </a:cxn>
              <a:cxn ang="0">
                <a:pos x="16" y="22"/>
              </a:cxn>
              <a:cxn ang="0">
                <a:pos x="18" y="20"/>
              </a:cxn>
              <a:cxn ang="0">
                <a:pos x="22" y="20"/>
              </a:cxn>
              <a:cxn ang="0">
                <a:pos x="24" y="22"/>
              </a:cxn>
              <a:cxn ang="0">
                <a:pos x="30" y="28"/>
              </a:cxn>
              <a:cxn ang="0">
                <a:pos x="34" y="38"/>
              </a:cxn>
              <a:cxn ang="0">
                <a:pos x="32" y="38"/>
              </a:cxn>
              <a:cxn ang="0">
                <a:pos x="48" y="16"/>
              </a:cxn>
            </a:cxnLst>
            <a:rect l="0" t="0" r="r" b="b"/>
            <a:pathLst>
              <a:path w="64" h="62">
                <a:moveTo>
                  <a:pt x="48" y="16"/>
                </a:moveTo>
                <a:lnTo>
                  <a:pt x="50" y="22"/>
                </a:lnTo>
                <a:lnTo>
                  <a:pt x="52" y="28"/>
                </a:lnTo>
                <a:lnTo>
                  <a:pt x="50" y="30"/>
                </a:lnTo>
                <a:lnTo>
                  <a:pt x="48" y="32"/>
                </a:lnTo>
                <a:lnTo>
                  <a:pt x="46" y="34"/>
                </a:lnTo>
                <a:lnTo>
                  <a:pt x="44" y="34"/>
                </a:lnTo>
                <a:lnTo>
                  <a:pt x="36" y="22"/>
                </a:lnTo>
                <a:lnTo>
                  <a:pt x="30" y="10"/>
                </a:lnTo>
                <a:lnTo>
                  <a:pt x="26" y="8"/>
                </a:lnTo>
                <a:lnTo>
                  <a:pt x="22" y="6"/>
                </a:lnTo>
                <a:lnTo>
                  <a:pt x="18" y="4"/>
                </a:lnTo>
                <a:lnTo>
                  <a:pt x="14" y="6"/>
                </a:lnTo>
                <a:lnTo>
                  <a:pt x="6" y="8"/>
                </a:lnTo>
                <a:lnTo>
                  <a:pt x="2" y="14"/>
                </a:lnTo>
                <a:lnTo>
                  <a:pt x="0" y="20"/>
                </a:lnTo>
                <a:lnTo>
                  <a:pt x="2" y="28"/>
                </a:lnTo>
                <a:lnTo>
                  <a:pt x="6" y="38"/>
                </a:lnTo>
                <a:lnTo>
                  <a:pt x="14" y="44"/>
                </a:lnTo>
                <a:lnTo>
                  <a:pt x="12" y="46"/>
                </a:lnTo>
                <a:lnTo>
                  <a:pt x="8" y="48"/>
                </a:lnTo>
                <a:lnTo>
                  <a:pt x="12" y="62"/>
                </a:lnTo>
                <a:lnTo>
                  <a:pt x="18" y="58"/>
                </a:lnTo>
                <a:lnTo>
                  <a:pt x="30" y="54"/>
                </a:lnTo>
                <a:lnTo>
                  <a:pt x="46" y="50"/>
                </a:lnTo>
                <a:lnTo>
                  <a:pt x="54" y="46"/>
                </a:lnTo>
                <a:lnTo>
                  <a:pt x="60" y="44"/>
                </a:lnTo>
                <a:lnTo>
                  <a:pt x="62" y="40"/>
                </a:lnTo>
                <a:lnTo>
                  <a:pt x="64" y="36"/>
                </a:lnTo>
                <a:lnTo>
                  <a:pt x="64" y="28"/>
                </a:lnTo>
                <a:lnTo>
                  <a:pt x="62" y="20"/>
                </a:lnTo>
                <a:lnTo>
                  <a:pt x="58" y="10"/>
                </a:lnTo>
                <a:lnTo>
                  <a:pt x="54" y="4"/>
                </a:lnTo>
                <a:lnTo>
                  <a:pt x="48" y="2"/>
                </a:lnTo>
                <a:lnTo>
                  <a:pt x="40" y="0"/>
                </a:lnTo>
                <a:lnTo>
                  <a:pt x="40" y="14"/>
                </a:lnTo>
                <a:lnTo>
                  <a:pt x="46" y="16"/>
                </a:lnTo>
                <a:lnTo>
                  <a:pt x="48" y="16"/>
                </a:lnTo>
                <a:lnTo>
                  <a:pt x="32" y="38"/>
                </a:lnTo>
                <a:lnTo>
                  <a:pt x="24" y="40"/>
                </a:lnTo>
                <a:lnTo>
                  <a:pt x="18" y="38"/>
                </a:lnTo>
                <a:lnTo>
                  <a:pt x="14" y="34"/>
                </a:lnTo>
                <a:lnTo>
                  <a:pt x="14" y="30"/>
                </a:lnTo>
                <a:lnTo>
                  <a:pt x="12" y="26"/>
                </a:lnTo>
                <a:lnTo>
                  <a:pt x="14" y="24"/>
                </a:lnTo>
                <a:lnTo>
                  <a:pt x="16" y="22"/>
                </a:lnTo>
                <a:lnTo>
                  <a:pt x="18" y="20"/>
                </a:lnTo>
                <a:lnTo>
                  <a:pt x="22" y="20"/>
                </a:lnTo>
                <a:lnTo>
                  <a:pt x="24" y="22"/>
                </a:lnTo>
                <a:lnTo>
                  <a:pt x="30" y="28"/>
                </a:lnTo>
                <a:lnTo>
                  <a:pt x="34" y="38"/>
                </a:lnTo>
                <a:lnTo>
                  <a:pt x="32" y="38"/>
                </a:lnTo>
                <a:lnTo>
                  <a:pt x="48" y="16"/>
                </a:lnTo>
                <a:close/>
              </a:path>
            </a:pathLst>
          </a:custGeom>
          <a:solidFill>
            <a:srgbClr val="231F20"/>
          </a:solidFill>
          <a:ln w="9525">
            <a:noFill/>
            <a:round/>
            <a:headEnd/>
            <a:tailEnd/>
          </a:ln>
        </p:spPr>
        <p:txBody>
          <a:bodyPr/>
          <a:lstStyle/>
          <a:p>
            <a:endParaRPr lang="en-US"/>
          </a:p>
        </p:txBody>
      </p:sp>
      <p:sp>
        <p:nvSpPr>
          <p:cNvPr id="8223" name="Freeform 31"/>
          <p:cNvSpPr>
            <a:spLocks/>
          </p:cNvSpPr>
          <p:nvPr/>
        </p:nvSpPr>
        <p:spPr bwMode="auto">
          <a:xfrm>
            <a:off x="4895850" y="4065588"/>
            <a:ext cx="98425" cy="88900"/>
          </a:xfrm>
          <a:custGeom>
            <a:avLst/>
            <a:gdLst/>
            <a:ahLst/>
            <a:cxnLst>
              <a:cxn ang="0">
                <a:pos x="2" y="16"/>
              </a:cxn>
              <a:cxn ang="0">
                <a:pos x="0" y="26"/>
              </a:cxn>
              <a:cxn ang="0">
                <a:pos x="2" y="36"/>
              </a:cxn>
              <a:cxn ang="0">
                <a:pos x="6" y="46"/>
              </a:cxn>
              <a:cxn ang="0">
                <a:pos x="12" y="54"/>
              </a:cxn>
              <a:cxn ang="0">
                <a:pos x="20" y="56"/>
              </a:cxn>
              <a:cxn ang="0">
                <a:pos x="28" y="56"/>
              </a:cxn>
              <a:cxn ang="0">
                <a:pos x="34" y="54"/>
              </a:cxn>
              <a:cxn ang="0">
                <a:pos x="38" y="48"/>
              </a:cxn>
              <a:cxn ang="0">
                <a:pos x="40" y="42"/>
              </a:cxn>
              <a:cxn ang="0">
                <a:pos x="40" y="30"/>
              </a:cxn>
              <a:cxn ang="0">
                <a:pos x="40" y="16"/>
              </a:cxn>
              <a:cxn ang="0">
                <a:pos x="42" y="12"/>
              </a:cxn>
              <a:cxn ang="0">
                <a:pos x="46" y="14"/>
              </a:cxn>
              <a:cxn ang="0">
                <a:pos x="50" y="22"/>
              </a:cxn>
              <a:cxn ang="0">
                <a:pos x="50" y="30"/>
              </a:cxn>
              <a:cxn ang="0">
                <a:pos x="46" y="34"/>
              </a:cxn>
              <a:cxn ang="0">
                <a:pos x="52" y="48"/>
              </a:cxn>
              <a:cxn ang="0">
                <a:pos x="58" y="42"/>
              </a:cxn>
              <a:cxn ang="0">
                <a:pos x="62" y="36"/>
              </a:cxn>
              <a:cxn ang="0">
                <a:pos x="62" y="28"/>
              </a:cxn>
              <a:cxn ang="0">
                <a:pos x="60" y="18"/>
              </a:cxn>
              <a:cxn ang="0">
                <a:pos x="56" y="8"/>
              </a:cxn>
              <a:cxn ang="0">
                <a:pos x="50" y="2"/>
              </a:cxn>
              <a:cxn ang="0">
                <a:pos x="44" y="0"/>
              </a:cxn>
              <a:cxn ang="0">
                <a:pos x="36" y="0"/>
              </a:cxn>
              <a:cxn ang="0">
                <a:pos x="30" y="4"/>
              </a:cxn>
              <a:cxn ang="0">
                <a:pos x="26" y="10"/>
              </a:cxn>
              <a:cxn ang="0">
                <a:pos x="24" y="18"/>
              </a:cxn>
              <a:cxn ang="0">
                <a:pos x="24" y="34"/>
              </a:cxn>
              <a:cxn ang="0">
                <a:pos x="24" y="40"/>
              </a:cxn>
              <a:cxn ang="0">
                <a:pos x="22" y="42"/>
              </a:cxn>
              <a:cxn ang="0">
                <a:pos x="18" y="40"/>
              </a:cxn>
              <a:cxn ang="0">
                <a:pos x="14" y="38"/>
              </a:cxn>
              <a:cxn ang="0">
                <a:pos x="12" y="32"/>
              </a:cxn>
              <a:cxn ang="0">
                <a:pos x="12" y="28"/>
              </a:cxn>
              <a:cxn ang="0">
                <a:pos x="12" y="24"/>
              </a:cxn>
              <a:cxn ang="0">
                <a:pos x="14" y="20"/>
              </a:cxn>
              <a:cxn ang="0">
                <a:pos x="18" y="18"/>
              </a:cxn>
              <a:cxn ang="0">
                <a:pos x="12" y="4"/>
              </a:cxn>
              <a:cxn ang="0">
                <a:pos x="6" y="10"/>
              </a:cxn>
              <a:cxn ang="0">
                <a:pos x="4" y="16"/>
              </a:cxn>
              <a:cxn ang="0">
                <a:pos x="2" y="16"/>
              </a:cxn>
            </a:cxnLst>
            <a:rect l="0" t="0" r="r" b="b"/>
            <a:pathLst>
              <a:path w="62" h="56">
                <a:moveTo>
                  <a:pt x="2" y="16"/>
                </a:moveTo>
                <a:lnTo>
                  <a:pt x="0" y="26"/>
                </a:lnTo>
                <a:lnTo>
                  <a:pt x="2" y="36"/>
                </a:lnTo>
                <a:lnTo>
                  <a:pt x="6" y="46"/>
                </a:lnTo>
                <a:lnTo>
                  <a:pt x="12" y="54"/>
                </a:lnTo>
                <a:lnTo>
                  <a:pt x="20" y="56"/>
                </a:lnTo>
                <a:lnTo>
                  <a:pt x="28" y="56"/>
                </a:lnTo>
                <a:lnTo>
                  <a:pt x="34" y="54"/>
                </a:lnTo>
                <a:lnTo>
                  <a:pt x="38" y="48"/>
                </a:lnTo>
                <a:lnTo>
                  <a:pt x="40" y="42"/>
                </a:lnTo>
                <a:lnTo>
                  <a:pt x="40" y="30"/>
                </a:lnTo>
                <a:lnTo>
                  <a:pt x="40" y="16"/>
                </a:lnTo>
                <a:lnTo>
                  <a:pt x="42" y="12"/>
                </a:lnTo>
                <a:lnTo>
                  <a:pt x="46" y="14"/>
                </a:lnTo>
                <a:lnTo>
                  <a:pt x="50" y="22"/>
                </a:lnTo>
                <a:lnTo>
                  <a:pt x="50" y="30"/>
                </a:lnTo>
                <a:lnTo>
                  <a:pt x="46" y="34"/>
                </a:lnTo>
                <a:lnTo>
                  <a:pt x="52" y="48"/>
                </a:lnTo>
                <a:lnTo>
                  <a:pt x="58" y="42"/>
                </a:lnTo>
                <a:lnTo>
                  <a:pt x="62" y="36"/>
                </a:lnTo>
                <a:lnTo>
                  <a:pt x="62" y="28"/>
                </a:lnTo>
                <a:lnTo>
                  <a:pt x="60" y="18"/>
                </a:lnTo>
                <a:lnTo>
                  <a:pt x="56" y="8"/>
                </a:lnTo>
                <a:lnTo>
                  <a:pt x="50" y="2"/>
                </a:lnTo>
                <a:lnTo>
                  <a:pt x="44" y="0"/>
                </a:lnTo>
                <a:lnTo>
                  <a:pt x="36" y="0"/>
                </a:lnTo>
                <a:lnTo>
                  <a:pt x="30" y="4"/>
                </a:lnTo>
                <a:lnTo>
                  <a:pt x="26" y="10"/>
                </a:lnTo>
                <a:lnTo>
                  <a:pt x="24" y="18"/>
                </a:lnTo>
                <a:lnTo>
                  <a:pt x="24" y="34"/>
                </a:lnTo>
                <a:lnTo>
                  <a:pt x="24" y="40"/>
                </a:lnTo>
                <a:lnTo>
                  <a:pt x="22" y="42"/>
                </a:lnTo>
                <a:lnTo>
                  <a:pt x="18" y="40"/>
                </a:lnTo>
                <a:lnTo>
                  <a:pt x="14" y="38"/>
                </a:lnTo>
                <a:lnTo>
                  <a:pt x="12" y="32"/>
                </a:lnTo>
                <a:lnTo>
                  <a:pt x="12" y="28"/>
                </a:lnTo>
                <a:lnTo>
                  <a:pt x="12" y="24"/>
                </a:lnTo>
                <a:lnTo>
                  <a:pt x="14" y="20"/>
                </a:lnTo>
                <a:lnTo>
                  <a:pt x="18" y="18"/>
                </a:lnTo>
                <a:lnTo>
                  <a:pt x="12" y="4"/>
                </a:lnTo>
                <a:lnTo>
                  <a:pt x="6" y="10"/>
                </a:lnTo>
                <a:lnTo>
                  <a:pt x="4" y="16"/>
                </a:lnTo>
                <a:lnTo>
                  <a:pt x="2" y="16"/>
                </a:lnTo>
                <a:close/>
              </a:path>
            </a:pathLst>
          </a:custGeom>
          <a:solidFill>
            <a:srgbClr val="231F20"/>
          </a:solidFill>
          <a:ln w="9525">
            <a:noFill/>
            <a:round/>
            <a:headEnd/>
            <a:tailEnd/>
          </a:ln>
        </p:spPr>
        <p:txBody>
          <a:bodyPr/>
          <a:lstStyle/>
          <a:p>
            <a:endParaRPr lang="en-US"/>
          </a:p>
        </p:txBody>
      </p:sp>
      <p:sp>
        <p:nvSpPr>
          <p:cNvPr id="8224" name="Freeform 32"/>
          <p:cNvSpPr>
            <a:spLocks/>
          </p:cNvSpPr>
          <p:nvPr/>
        </p:nvSpPr>
        <p:spPr bwMode="auto">
          <a:xfrm>
            <a:off x="4924425" y="4160838"/>
            <a:ext cx="95250" cy="88900"/>
          </a:xfrm>
          <a:custGeom>
            <a:avLst/>
            <a:gdLst/>
            <a:ahLst/>
            <a:cxnLst>
              <a:cxn ang="0">
                <a:pos x="16" y="40"/>
              </a:cxn>
              <a:cxn ang="0">
                <a:pos x="12" y="34"/>
              </a:cxn>
              <a:cxn ang="0">
                <a:pos x="12" y="30"/>
              </a:cxn>
              <a:cxn ang="0">
                <a:pos x="14" y="24"/>
              </a:cxn>
              <a:cxn ang="0">
                <a:pos x="16" y="20"/>
              </a:cxn>
              <a:cxn ang="0">
                <a:pos x="22" y="18"/>
              </a:cxn>
              <a:cxn ang="0">
                <a:pos x="32" y="56"/>
              </a:cxn>
              <a:cxn ang="0">
                <a:pos x="46" y="50"/>
              </a:cxn>
              <a:cxn ang="0">
                <a:pos x="52" y="46"/>
              </a:cxn>
              <a:cxn ang="0">
                <a:pos x="56" y="42"/>
              </a:cxn>
              <a:cxn ang="0">
                <a:pos x="58" y="36"/>
              </a:cxn>
              <a:cxn ang="0">
                <a:pos x="60" y="32"/>
              </a:cxn>
              <a:cxn ang="0">
                <a:pos x="58" y="20"/>
              </a:cxn>
              <a:cxn ang="0">
                <a:pos x="54" y="10"/>
              </a:cxn>
              <a:cxn ang="0">
                <a:pos x="46" y="4"/>
              </a:cxn>
              <a:cxn ang="0">
                <a:pos x="40" y="2"/>
              </a:cxn>
              <a:cxn ang="0">
                <a:pos x="34" y="0"/>
              </a:cxn>
              <a:cxn ang="0">
                <a:pos x="22" y="2"/>
              </a:cxn>
              <a:cxn ang="0">
                <a:pos x="12" y="6"/>
              </a:cxn>
              <a:cxn ang="0">
                <a:pos x="4" y="12"/>
              </a:cxn>
              <a:cxn ang="0">
                <a:pos x="2" y="18"/>
              </a:cxn>
              <a:cxn ang="0">
                <a:pos x="0" y="24"/>
              </a:cxn>
              <a:cxn ang="0">
                <a:pos x="0" y="30"/>
              </a:cxn>
              <a:cxn ang="0">
                <a:pos x="0" y="38"/>
              </a:cxn>
              <a:cxn ang="0">
                <a:pos x="4" y="46"/>
              </a:cxn>
              <a:cxn ang="0">
                <a:pos x="10" y="52"/>
              </a:cxn>
              <a:cxn ang="0">
                <a:pos x="16" y="56"/>
              </a:cxn>
              <a:cxn ang="0">
                <a:pos x="24" y="56"/>
              </a:cxn>
              <a:cxn ang="0">
                <a:pos x="22" y="42"/>
              </a:cxn>
              <a:cxn ang="0">
                <a:pos x="18" y="40"/>
              </a:cxn>
              <a:cxn ang="0">
                <a:pos x="16" y="40"/>
              </a:cxn>
              <a:cxn ang="0">
                <a:pos x="32" y="16"/>
              </a:cxn>
              <a:cxn ang="0">
                <a:pos x="38" y="16"/>
              </a:cxn>
              <a:cxn ang="0">
                <a:pos x="42" y="16"/>
              </a:cxn>
              <a:cxn ang="0">
                <a:pos x="46" y="20"/>
              </a:cxn>
              <a:cxn ang="0">
                <a:pos x="48" y="24"/>
              </a:cxn>
              <a:cxn ang="0">
                <a:pos x="48" y="28"/>
              </a:cxn>
              <a:cxn ang="0">
                <a:pos x="46" y="32"/>
              </a:cxn>
              <a:cxn ang="0">
                <a:pos x="42" y="36"/>
              </a:cxn>
              <a:cxn ang="0">
                <a:pos x="38" y="38"/>
              </a:cxn>
              <a:cxn ang="0">
                <a:pos x="32" y="16"/>
              </a:cxn>
              <a:cxn ang="0">
                <a:pos x="16" y="40"/>
              </a:cxn>
            </a:cxnLst>
            <a:rect l="0" t="0" r="r" b="b"/>
            <a:pathLst>
              <a:path w="60" h="56">
                <a:moveTo>
                  <a:pt x="16" y="40"/>
                </a:moveTo>
                <a:lnTo>
                  <a:pt x="12" y="34"/>
                </a:lnTo>
                <a:lnTo>
                  <a:pt x="12" y="30"/>
                </a:lnTo>
                <a:lnTo>
                  <a:pt x="14" y="24"/>
                </a:lnTo>
                <a:lnTo>
                  <a:pt x="16" y="20"/>
                </a:lnTo>
                <a:lnTo>
                  <a:pt x="22" y="18"/>
                </a:lnTo>
                <a:lnTo>
                  <a:pt x="32" y="56"/>
                </a:lnTo>
                <a:lnTo>
                  <a:pt x="46" y="50"/>
                </a:lnTo>
                <a:lnTo>
                  <a:pt x="52" y="46"/>
                </a:lnTo>
                <a:lnTo>
                  <a:pt x="56" y="42"/>
                </a:lnTo>
                <a:lnTo>
                  <a:pt x="58" y="36"/>
                </a:lnTo>
                <a:lnTo>
                  <a:pt x="60" y="32"/>
                </a:lnTo>
                <a:lnTo>
                  <a:pt x="58" y="20"/>
                </a:lnTo>
                <a:lnTo>
                  <a:pt x="54" y="10"/>
                </a:lnTo>
                <a:lnTo>
                  <a:pt x="46" y="4"/>
                </a:lnTo>
                <a:lnTo>
                  <a:pt x="40" y="2"/>
                </a:lnTo>
                <a:lnTo>
                  <a:pt x="34" y="0"/>
                </a:lnTo>
                <a:lnTo>
                  <a:pt x="22" y="2"/>
                </a:lnTo>
                <a:lnTo>
                  <a:pt x="12" y="6"/>
                </a:lnTo>
                <a:lnTo>
                  <a:pt x="4" y="12"/>
                </a:lnTo>
                <a:lnTo>
                  <a:pt x="2" y="18"/>
                </a:lnTo>
                <a:lnTo>
                  <a:pt x="0" y="24"/>
                </a:lnTo>
                <a:lnTo>
                  <a:pt x="0" y="30"/>
                </a:lnTo>
                <a:lnTo>
                  <a:pt x="0" y="38"/>
                </a:lnTo>
                <a:lnTo>
                  <a:pt x="4" y="46"/>
                </a:lnTo>
                <a:lnTo>
                  <a:pt x="10" y="52"/>
                </a:lnTo>
                <a:lnTo>
                  <a:pt x="16" y="56"/>
                </a:lnTo>
                <a:lnTo>
                  <a:pt x="24" y="56"/>
                </a:lnTo>
                <a:lnTo>
                  <a:pt x="22" y="42"/>
                </a:lnTo>
                <a:lnTo>
                  <a:pt x="18" y="40"/>
                </a:lnTo>
                <a:lnTo>
                  <a:pt x="16" y="40"/>
                </a:lnTo>
                <a:lnTo>
                  <a:pt x="32" y="16"/>
                </a:lnTo>
                <a:lnTo>
                  <a:pt x="38" y="16"/>
                </a:lnTo>
                <a:lnTo>
                  <a:pt x="42" y="16"/>
                </a:lnTo>
                <a:lnTo>
                  <a:pt x="46" y="20"/>
                </a:lnTo>
                <a:lnTo>
                  <a:pt x="48" y="24"/>
                </a:lnTo>
                <a:lnTo>
                  <a:pt x="48" y="28"/>
                </a:lnTo>
                <a:lnTo>
                  <a:pt x="46" y="32"/>
                </a:lnTo>
                <a:lnTo>
                  <a:pt x="42" y="36"/>
                </a:lnTo>
                <a:lnTo>
                  <a:pt x="38" y="38"/>
                </a:lnTo>
                <a:lnTo>
                  <a:pt x="32" y="16"/>
                </a:lnTo>
                <a:lnTo>
                  <a:pt x="16" y="40"/>
                </a:lnTo>
                <a:close/>
              </a:path>
            </a:pathLst>
          </a:custGeom>
          <a:solidFill>
            <a:srgbClr val="231F20"/>
          </a:solidFill>
          <a:ln w="9525">
            <a:noFill/>
            <a:round/>
            <a:headEnd/>
            <a:tailEnd/>
          </a:ln>
        </p:spPr>
        <p:txBody>
          <a:bodyPr/>
          <a:lstStyle/>
          <a:p>
            <a:endParaRPr lang="en-US"/>
          </a:p>
        </p:txBody>
      </p:sp>
      <p:sp>
        <p:nvSpPr>
          <p:cNvPr id="8225" name="Freeform 33"/>
          <p:cNvSpPr>
            <a:spLocks/>
          </p:cNvSpPr>
          <p:nvPr/>
        </p:nvSpPr>
        <p:spPr bwMode="auto">
          <a:xfrm>
            <a:off x="4905375" y="3359150"/>
            <a:ext cx="174625" cy="176213"/>
          </a:xfrm>
          <a:custGeom>
            <a:avLst/>
            <a:gdLst/>
            <a:ahLst/>
            <a:cxnLst>
              <a:cxn ang="0">
                <a:pos x="10" y="63"/>
              </a:cxn>
              <a:cxn ang="0">
                <a:pos x="58" y="22"/>
              </a:cxn>
              <a:cxn ang="0">
                <a:pos x="20" y="75"/>
              </a:cxn>
              <a:cxn ang="0">
                <a:pos x="30" y="87"/>
              </a:cxn>
              <a:cxn ang="0">
                <a:pos x="88" y="59"/>
              </a:cxn>
              <a:cxn ang="0">
                <a:pos x="40" y="99"/>
              </a:cxn>
              <a:cxn ang="0">
                <a:pos x="50" y="111"/>
              </a:cxn>
              <a:cxn ang="0">
                <a:pos x="110" y="59"/>
              </a:cxn>
              <a:cxn ang="0">
                <a:pos x="94" y="40"/>
              </a:cxn>
              <a:cxn ang="0">
                <a:pos x="44" y="65"/>
              </a:cxn>
              <a:cxn ang="0">
                <a:pos x="76" y="18"/>
              </a:cxn>
              <a:cxn ang="0">
                <a:pos x="60" y="0"/>
              </a:cxn>
              <a:cxn ang="0">
                <a:pos x="0" y="53"/>
              </a:cxn>
              <a:cxn ang="0">
                <a:pos x="8" y="63"/>
              </a:cxn>
              <a:cxn ang="0">
                <a:pos x="10" y="63"/>
              </a:cxn>
            </a:cxnLst>
            <a:rect l="0" t="0" r="r" b="b"/>
            <a:pathLst>
              <a:path w="110" h="111">
                <a:moveTo>
                  <a:pt x="10" y="63"/>
                </a:moveTo>
                <a:lnTo>
                  <a:pt x="58" y="22"/>
                </a:lnTo>
                <a:lnTo>
                  <a:pt x="20" y="75"/>
                </a:lnTo>
                <a:lnTo>
                  <a:pt x="30" y="87"/>
                </a:lnTo>
                <a:lnTo>
                  <a:pt x="88" y="59"/>
                </a:lnTo>
                <a:lnTo>
                  <a:pt x="40" y="99"/>
                </a:lnTo>
                <a:lnTo>
                  <a:pt x="50" y="111"/>
                </a:lnTo>
                <a:lnTo>
                  <a:pt x="110" y="59"/>
                </a:lnTo>
                <a:lnTo>
                  <a:pt x="94" y="40"/>
                </a:lnTo>
                <a:lnTo>
                  <a:pt x="44" y="65"/>
                </a:lnTo>
                <a:lnTo>
                  <a:pt x="76" y="18"/>
                </a:lnTo>
                <a:lnTo>
                  <a:pt x="60" y="0"/>
                </a:lnTo>
                <a:lnTo>
                  <a:pt x="0" y="53"/>
                </a:lnTo>
                <a:lnTo>
                  <a:pt x="8" y="63"/>
                </a:lnTo>
                <a:lnTo>
                  <a:pt x="10" y="63"/>
                </a:lnTo>
                <a:close/>
              </a:path>
            </a:pathLst>
          </a:custGeom>
          <a:solidFill>
            <a:srgbClr val="231F20"/>
          </a:solidFill>
          <a:ln w="9525">
            <a:noFill/>
            <a:round/>
            <a:headEnd/>
            <a:tailEnd/>
          </a:ln>
        </p:spPr>
        <p:txBody>
          <a:bodyPr/>
          <a:lstStyle/>
          <a:p>
            <a:endParaRPr lang="en-US"/>
          </a:p>
        </p:txBody>
      </p:sp>
      <p:sp>
        <p:nvSpPr>
          <p:cNvPr id="8226" name="Freeform 34"/>
          <p:cNvSpPr>
            <a:spLocks/>
          </p:cNvSpPr>
          <p:nvPr/>
        </p:nvSpPr>
        <p:spPr bwMode="auto">
          <a:xfrm>
            <a:off x="5010150" y="3506788"/>
            <a:ext cx="95250" cy="95250"/>
          </a:xfrm>
          <a:custGeom>
            <a:avLst/>
            <a:gdLst/>
            <a:ahLst/>
            <a:cxnLst>
              <a:cxn ang="0">
                <a:pos x="22" y="46"/>
              </a:cxn>
              <a:cxn ang="0">
                <a:pos x="18" y="42"/>
              </a:cxn>
              <a:cxn ang="0">
                <a:pos x="14" y="38"/>
              </a:cxn>
              <a:cxn ang="0">
                <a:pos x="14" y="32"/>
              </a:cxn>
              <a:cxn ang="0">
                <a:pos x="16" y="28"/>
              </a:cxn>
              <a:cxn ang="0">
                <a:pos x="20" y="24"/>
              </a:cxn>
              <a:cxn ang="0">
                <a:pos x="46" y="52"/>
              </a:cxn>
              <a:cxn ang="0">
                <a:pos x="56" y="42"/>
              </a:cxn>
              <a:cxn ang="0">
                <a:pos x="58" y="36"/>
              </a:cxn>
              <a:cxn ang="0">
                <a:pos x="60" y="30"/>
              </a:cxn>
              <a:cxn ang="0">
                <a:pos x="60" y="24"/>
              </a:cxn>
              <a:cxn ang="0">
                <a:pos x="60" y="18"/>
              </a:cxn>
              <a:cxn ang="0">
                <a:pos x="54" y="8"/>
              </a:cxn>
              <a:cxn ang="0">
                <a:pos x="46" y="2"/>
              </a:cxn>
              <a:cxn ang="0">
                <a:pos x="34" y="0"/>
              </a:cxn>
              <a:cxn ang="0">
                <a:pos x="30" y="0"/>
              </a:cxn>
              <a:cxn ang="0">
                <a:pos x="24" y="2"/>
              </a:cxn>
              <a:cxn ang="0">
                <a:pos x="12" y="8"/>
              </a:cxn>
              <a:cxn ang="0">
                <a:pos x="6" y="16"/>
              </a:cxn>
              <a:cxn ang="0">
                <a:pos x="2" y="26"/>
              </a:cxn>
              <a:cxn ang="0">
                <a:pos x="0" y="32"/>
              </a:cxn>
              <a:cxn ang="0">
                <a:pos x="2" y="38"/>
              </a:cxn>
              <a:cxn ang="0">
                <a:pos x="4" y="44"/>
              </a:cxn>
              <a:cxn ang="0">
                <a:pos x="8" y="50"/>
              </a:cxn>
              <a:cxn ang="0">
                <a:pos x="14" y="56"/>
              </a:cxn>
              <a:cxn ang="0">
                <a:pos x="22" y="58"/>
              </a:cxn>
              <a:cxn ang="0">
                <a:pos x="30" y="60"/>
              </a:cxn>
              <a:cxn ang="0">
                <a:pos x="38" y="58"/>
              </a:cxn>
              <a:cxn ang="0">
                <a:pos x="30" y="44"/>
              </a:cxn>
              <a:cxn ang="0">
                <a:pos x="24" y="46"/>
              </a:cxn>
              <a:cxn ang="0">
                <a:pos x="22" y="46"/>
              </a:cxn>
              <a:cxn ang="0">
                <a:pos x="28" y="18"/>
              </a:cxn>
              <a:cxn ang="0">
                <a:pos x="32" y="14"/>
              </a:cxn>
              <a:cxn ang="0">
                <a:pos x="38" y="14"/>
              </a:cxn>
              <a:cxn ang="0">
                <a:pos x="42" y="14"/>
              </a:cxn>
              <a:cxn ang="0">
                <a:pos x="46" y="18"/>
              </a:cxn>
              <a:cxn ang="0">
                <a:pos x="48" y="20"/>
              </a:cxn>
              <a:cxn ang="0">
                <a:pos x="48" y="26"/>
              </a:cxn>
              <a:cxn ang="0">
                <a:pos x="46" y="30"/>
              </a:cxn>
              <a:cxn ang="0">
                <a:pos x="42" y="34"/>
              </a:cxn>
              <a:cxn ang="0">
                <a:pos x="28" y="18"/>
              </a:cxn>
              <a:cxn ang="0">
                <a:pos x="22" y="46"/>
              </a:cxn>
            </a:cxnLst>
            <a:rect l="0" t="0" r="r" b="b"/>
            <a:pathLst>
              <a:path w="60" h="60">
                <a:moveTo>
                  <a:pt x="22" y="46"/>
                </a:moveTo>
                <a:lnTo>
                  <a:pt x="18" y="42"/>
                </a:lnTo>
                <a:lnTo>
                  <a:pt x="14" y="38"/>
                </a:lnTo>
                <a:lnTo>
                  <a:pt x="14" y="32"/>
                </a:lnTo>
                <a:lnTo>
                  <a:pt x="16" y="28"/>
                </a:lnTo>
                <a:lnTo>
                  <a:pt x="20" y="24"/>
                </a:lnTo>
                <a:lnTo>
                  <a:pt x="46" y="52"/>
                </a:lnTo>
                <a:lnTo>
                  <a:pt x="56" y="42"/>
                </a:lnTo>
                <a:lnTo>
                  <a:pt x="58" y="36"/>
                </a:lnTo>
                <a:lnTo>
                  <a:pt x="60" y="30"/>
                </a:lnTo>
                <a:lnTo>
                  <a:pt x="60" y="24"/>
                </a:lnTo>
                <a:lnTo>
                  <a:pt x="60" y="18"/>
                </a:lnTo>
                <a:lnTo>
                  <a:pt x="54" y="8"/>
                </a:lnTo>
                <a:lnTo>
                  <a:pt x="46" y="2"/>
                </a:lnTo>
                <a:lnTo>
                  <a:pt x="34" y="0"/>
                </a:lnTo>
                <a:lnTo>
                  <a:pt x="30" y="0"/>
                </a:lnTo>
                <a:lnTo>
                  <a:pt x="24" y="2"/>
                </a:lnTo>
                <a:lnTo>
                  <a:pt x="12" y="8"/>
                </a:lnTo>
                <a:lnTo>
                  <a:pt x="6" y="16"/>
                </a:lnTo>
                <a:lnTo>
                  <a:pt x="2" y="26"/>
                </a:lnTo>
                <a:lnTo>
                  <a:pt x="0" y="32"/>
                </a:lnTo>
                <a:lnTo>
                  <a:pt x="2" y="38"/>
                </a:lnTo>
                <a:lnTo>
                  <a:pt x="4" y="44"/>
                </a:lnTo>
                <a:lnTo>
                  <a:pt x="8" y="50"/>
                </a:lnTo>
                <a:lnTo>
                  <a:pt x="14" y="56"/>
                </a:lnTo>
                <a:lnTo>
                  <a:pt x="22" y="58"/>
                </a:lnTo>
                <a:lnTo>
                  <a:pt x="30" y="60"/>
                </a:lnTo>
                <a:lnTo>
                  <a:pt x="38" y="58"/>
                </a:lnTo>
                <a:lnTo>
                  <a:pt x="30" y="44"/>
                </a:lnTo>
                <a:lnTo>
                  <a:pt x="24" y="46"/>
                </a:lnTo>
                <a:lnTo>
                  <a:pt x="22" y="46"/>
                </a:lnTo>
                <a:lnTo>
                  <a:pt x="28" y="18"/>
                </a:lnTo>
                <a:lnTo>
                  <a:pt x="32" y="14"/>
                </a:lnTo>
                <a:lnTo>
                  <a:pt x="38" y="14"/>
                </a:lnTo>
                <a:lnTo>
                  <a:pt x="42" y="14"/>
                </a:lnTo>
                <a:lnTo>
                  <a:pt x="46" y="18"/>
                </a:lnTo>
                <a:lnTo>
                  <a:pt x="48" y="20"/>
                </a:lnTo>
                <a:lnTo>
                  <a:pt x="48" y="26"/>
                </a:lnTo>
                <a:lnTo>
                  <a:pt x="46" y="30"/>
                </a:lnTo>
                <a:lnTo>
                  <a:pt x="42" y="34"/>
                </a:lnTo>
                <a:lnTo>
                  <a:pt x="28" y="18"/>
                </a:lnTo>
                <a:lnTo>
                  <a:pt x="22" y="46"/>
                </a:lnTo>
                <a:close/>
              </a:path>
            </a:pathLst>
          </a:custGeom>
          <a:solidFill>
            <a:srgbClr val="231F20"/>
          </a:solidFill>
          <a:ln w="9525">
            <a:noFill/>
            <a:round/>
            <a:headEnd/>
            <a:tailEnd/>
          </a:ln>
        </p:spPr>
        <p:txBody>
          <a:bodyPr/>
          <a:lstStyle/>
          <a:p>
            <a:endParaRPr lang="en-US"/>
          </a:p>
        </p:txBody>
      </p:sp>
      <p:sp>
        <p:nvSpPr>
          <p:cNvPr id="8227" name="Freeform 35"/>
          <p:cNvSpPr>
            <a:spLocks/>
          </p:cNvSpPr>
          <p:nvPr/>
        </p:nvSpPr>
        <p:spPr bwMode="auto">
          <a:xfrm>
            <a:off x="5073650" y="3560763"/>
            <a:ext cx="101600" cy="101600"/>
          </a:xfrm>
          <a:custGeom>
            <a:avLst/>
            <a:gdLst/>
            <a:ahLst/>
            <a:cxnLst>
              <a:cxn ang="0">
                <a:pos x="50" y="18"/>
              </a:cxn>
              <a:cxn ang="0">
                <a:pos x="64" y="6"/>
              </a:cxn>
              <a:cxn ang="0">
                <a:pos x="48" y="0"/>
              </a:cxn>
              <a:cxn ang="0">
                <a:pos x="40" y="6"/>
              </a:cxn>
              <a:cxn ang="0">
                <a:pos x="34" y="2"/>
              </a:cxn>
              <a:cxn ang="0">
                <a:pos x="26" y="10"/>
              </a:cxn>
              <a:cxn ang="0">
                <a:pos x="30" y="14"/>
              </a:cxn>
              <a:cxn ang="0">
                <a:pos x="10" y="32"/>
              </a:cxn>
              <a:cxn ang="0">
                <a:pos x="2" y="38"/>
              </a:cxn>
              <a:cxn ang="0">
                <a:pos x="0" y="44"/>
              </a:cxn>
              <a:cxn ang="0">
                <a:pos x="0" y="50"/>
              </a:cxn>
              <a:cxn ang="0">
                <a:pos x="4" y="56"/>
              </a:cxn>
              <a:cxn ang="0">
                <a:pos x="8" y="62"/>
              </a:cxn>
              <a:cxn ang="0">
                <a:pos x="14" y="64"/>
              </a:cxn>
              <a:cxn ang="0">
                <a:pos x="22" y="56"/>
              </a:cxn>
              <a:cxn ang="0">
                <a:pos x="16" y="52"/>
              </a:cxn>
              <a:cxn ang="0">
                <a:pos x="16" y="50"/>
              </a:cxn>
              <a:cxn ang="0">
                <a:pos x="16" y="48"/>
              </a:cxn>
              <a:cxn ang="0">
                <a:pos x="22" y="42"/>
              </a:cxn>
              <a:cxn ang="0">
                <a:pos x="40" y="26"/>
              </a:cxn>
              <a:cxn ang="0">
                <a:pos x="46" y="34"/>
              </a:cxn>
              <a:cxn ang="0">
                <a:pos x="56" y="26"/>
              </a:cxn>
              <a:cxn ang="0">
                <a:pos x="52" y="18"/>
              </a:cxn>
              <a:cxn ang="0">
                <a:pos x="50" y="18"/>
              </a:cxn>
            </a:cxnLst>
            <a:rect l="0" t="0" r="r" b="b"/>
            <a:pathLst>
              <a:path w="64" h="64">
                <a:moveTo>
                  <a:pt x="50" y="18"/>
                </a:moveTo>
                <a:lnTo>
                  <a:pt x="64" y="6"/>
                </a:lnTo>
                <a:lnTo>
                  <a:pt x="48" y="0"/>
                </a:lnTo>
                <a:lnTo>
                  <a:pt x="40" y="6"/>
                </a:lnTo>
                <a:lnTo>
                  <a:pt x="34" y="2"/>
                </a:lnTo>
                <a:lnTo>
                  <a:pt x="26" y="10"/>
                </a:lnTo>
                <a:lnTo>
                  <a:pt x="30" y="14"/>
                </a:lnTo>
                <a:lnTo>
                  <a:pt x="10" y="32"/>
                </a:lnTo>
                <a:lnTo>
                  <a:pt x="2" y="38"/>
                </a:lnTo>
                <a:lnTo>
                  <a:pt x="0" y="44"/>
                </a:lnTo>
                <a:lnTo>
                  <a:pt x="0" y="50"/>
                </a:lnTo>
                <a:lnTo>
                  <a:pt x="4" y="56"/>
                </a:lnTo>
                <a:lnTo>
                  <a:pt x="8" y="62"/>
                </a:lnTo>
                <a:lnTo>
                  <a:pt x="14" y="64"/>
                </a:lnTo>
                <a:lnTo>
                  <a:pt x="22" y="56"/>
                </a:lnTo>
                <a:lnTo>
                  <a:pt x="16" y="52"/>
                </a:lnTo>
                <a:lnTo>
                  <a:pt x="16" y="50"/>
                </a:lnTo>
                <a:lnTo>
                  <a:pt x="16" y="48"/>
                </a:lnTo>
                <a:lnTo>
                  <a:pt x="22" y="42"/>
                </a:lnTo>
                <a:lnTo>
                  <a:pt x="40" y="26"/>
                </a:lnTo>
                <a:lnTo>
                  <a:pt x="46" y="34"/>
                </a:lnTo>
                <a:lnTo>
                  <a:pt x="56" y="26"/>
                </a:lnTo>
                <a:lnTo>
                  <a:pt x="52" y="18"/>
                </a:lnTo>
                <a:lnTo>
                  <a:pt x="50" y="18"/>
                </a:lnTo>
                <a:close/>
              </a:path>
            </a:pathLst>
          </a:custGeom>
          <a:solidFill>
            <a:srgbClr val="231F20"/>
          </a:solidFill>
          <a:ln w="9525">
            <a:noFill/>
            <a:round/>
            <a:headEnd/>
            <a:tailEnd/>
          </a:ln>
        </p:spPr>
        <p:txBody>
          <a:bodyPr/>
          <a:lstStyle/>
          <a:p>
            <a:endParaRPr lang="en-US"/>
          </a:p>
        </p:txBody>
      </p:sp>
      <p:sp>
        <p:nvSpPr>
          <p:cNvPr id="8228" name="Freeform 36"/>
          <p:cNvSpPr>
            <a:spLocks/>
          </p:cNvSpPr>
          <p:nvPr/>
        </p:nvSpPr>
        <p:spPr bwMode="auto">
          <a:xfrm>
            <a:off x="5108575" y="3624263"/>
            <a:ext cx="104775" cy="111125"/>
          </a:xfrm>
          <a:custGeom>
            <a:avLst/>
            <a:gdLst/>
            <a:ahLst/>
            <a:cxnLst>
              <a:cxn ang="0">
                <a:pos x="42" y="14"/>
              </a:cxn>
              <a:cxn ang="0">
                <a:pos x="46" y="18"/>
              </a:cxn>
              <a:cxn ang="0">
                <a:pos x="50" y="22"/>
              </a:cxn>
              <a:cxn ang="0">
                <a:pos x="50" y="26"/>
              </a:cxn>
              <a:cxn ang="0">
                <a:pos x="50" y="28"/>
              </a:cxn>
              <a:cxn ang="0">
                <a:pos x="48" y="30"/>
              </a:cxn>
              <a:cxn ang="0">
                <a:pos x="46" y="32"/>
              </a:cxn>
              <a:cxn ang="0">
                <a:pos x="34" y="24"/>
              </a:cxn>
              <a:cxn ang="0">
                <a:pos x="24" y="16"/>
              </a:cxn>
              <a:cxn ang="0">
                <a:pos x="18" y="14"/>
              </a:cxn>
              <a:cxn ang="0">
                <a:pos x="14" y="14"/>
              </a:cxn>
              <a:cxn ang="0">
                <a:pos x="10" y="16"/>
              </a:cxn>
              <a:cxn ang="0">
                <a:pos x="6" y="18"/>
              </a:cxn>
              <a:cxn ang="0">
                <a:pos x="2" y="24"/>
              </a:cxn>
              <a:cxn ang="0">
                <a:pos x="0" y="30"/>
              </a:cxn>
              <a:cxn ang="0">
                <a:pos x="2" y="38"/>
              </a:cxn>
              <a:cxn ang="0">
                <a:pos x="6" y="44"/>
              </a:cxn>
              <a:cxn ang="0">
                <a:pos x="14" y="50"/>
              </a:cxn>
              <a:cxn ang="0">
                <a:pos x="24" y="54"/>
              </a:cxn>
              <a:cxn ang="0">
                <a:pos x="22" y="54"/>
              </a:cxn>
              <a:cxn ang="0">
                <a:pos x="20" y="60"/>
              </a:cxn>
              <a:cxn ang="0">
                <a:pos x="30" y="70"/>
              </a:cxn>
              <a:cxn ang="0">
                <a:pos x="34" y="64"/>
              </a:cxn>
              <a:cxn ang="0">
                <a:pos x="42" y="56"/>
              </a:cxn>
              <a:cxn ang="0">
                <a:pos x="56" y="44"/>
              </a:cxn>
              <a:cxn ang="0">
                <a:pos x="62" y="38"/>
              </a:cxn>
              <a:cxn ang="0">
                <a:pos x="64" y="34"/>
              </a:cxn>
              <a:cxn ang="0">
                <a:pos x="66" y="30"/>
              </a:cxn>
              <a:cxn ang="0">
                <a:pos x="64" y="24"/>
              </a:cxn>
              <a:cxn ang="0">
                <a:pos x="62" y="18"/>
              </a:cxn>
              <a:cxn ang="0">
                <a:pos x="56" y="10"/>
              </a:cxn>
              <a:cxn ang="0">
                <a:pos x="50" y="4"/>
              </a:cxn>
              <a:cxn ang="0">
                <a:pos x="42" y="0"/>
              </a:cxn>
              <a:cxn ang="0">
                <a:pos x="36" y="0"/>
              </a:cxn>
              <a:cxn ang="0">
                <a:pos x="28" y="2"/>
              </a:cxn>
              <a:cxn ang="0">
                <a:pos x="34" y="14"/>
              </a:cxn>
              <a:cxn ang="0">
                <a:pos x="40" y="14"/>
              </a:cxn>
              <a:cxn ang="0">
                <a:pos x="42" y="14"/>
              </a:cxn>
              <a:cxn ang="0">
                <a:pos x="36" y="40"/>
              </a:cxn>
              <a:cxn ang="0">
                <a:pos x="30" y="44"/>
              </a:cxn>
              <a:cxn ang="0">
                <a:pos x="24" y="46"/>
              </a:cxn>
              <a:cxn ang="0">
                <a:pos x="20" y="44"/>
              </a:cxn>
              <a:cxn ang="0">
                <a:pos x="16" y="42"/>
              </a:cxn>
              <a:cxn ang="0">
                <a:pos x="16" y="38"/>
              </a:cxn>
              <a:cxn ang="0">
                <a:pos x="14" y="34"/>
              </a:cxn>
              <a:cxn ang="0">
                <a:pos x="16" y="32"/>
              </a:cxn>
              <a:cxn ang="0">
                <a:pos x="18" y="30"/>
              </a:cxn>
              <a:cxn ang="0">
                <a:pos x="20" y="28"/>
              </a:cxn>
              <a:cxn ang="0">
                <a:pos x="24" y="28"/>
              </a:cxn>
              <a:cxn ang="0">
                <a:pos x="30" y="32"/>
              </a:cxn>
              <a:cxn ang="0">
                <a:pos x="38" y="38"/>
              </a:cxn>
              <a:cxn ang="0">
                <a:pos x="36" y="40"/>
              </a:cxn>
              <a:cxn ang="0">
                <a:pos x="42" y="14"/>
              </a:cxn>
            </a:cxnLst>
            <a:rect l="0" t="0" r="r" b="b"/>
            <a:pathLst>
              <a:path w="66" h="70">
                <a:moveTo>
                  <a:pt x="42" y="14"/>
                </a:moveTo>
                <a:lnTo>
                  <a:pt x="46" y="18"/>
                </a:lnTo>
                <a:lnTo>
                  <a:pt x="50" y="22"/>
                </a:lnTo>
                <a:lnTo>
                  <a:pt x="50" y="26"/>
                </a:lnTo>
                <a:lnTo>
                  <a:pt x="50" y="28"/>
                </a:lnTo>
                <a:lnTo>
                  <a:pt x="48" y="30"/>
                </a:lnTo>
                <a:lnTo>
                  <a:pt x="46" y="32"/>
                </a:lnTo>
                <a:lnTo>
                  <a:pt x="34" y="24"/>
                </a:lnTo>
                <a:lnTo>
                  <a:pt x="24" y="16"/>
                </a:lnTo>
                <a:lnTo>
                  <a:pt x="18" y="14"/>
                </a:lnTo>
                <a:lnTo>
                  <a:pt x="14" y="14"/>
                </a:lnTo>
                <a:lnTo>
                  <a:pt x="10" y="16"/>
                </a:lnTo>
                <a:lnTo>
                  <a:pt x="6" y="18"/>
                </a:lnTo>
                <a:lnTo>
                  <a:pt x="2" y="24"/>
                </a:lnTo>
                <a:lnTo>
                  <a:pt x="0" y="30"/>
                </a:lnTo>
                <a:lnTo>
                  <a:pt x="2" y="38"/>
                </a:lnTo>
                <a:lnTo>
                  <a:pt x="6" y="44"/>
                </a:lnTo>
                <a:lnTo>
                  <a:pt x="14" y="50"/>
                </a:lnTo>
                <a:lnTo>
                  <a:pt x="24" y="54"/>
                </a:lnTo>
                <a:lnTo>
                  <a:pt x="22" y="54"/>
                </a:lnTo>
                <a:lnTo>
                  <a:pt x="20" y="60"/>
                </a:lnTo>
                <a:lnTo>
                  <a:pt x="30" y="70"/>
                </a:lnTo>
                <a:lnTo>
                  <a:pt x="34" y="64"/>
                </a:lnTo>
                <a:lnTo>
                  <a:pt x="42" y="56"/>
                </a:lnTo>
                <a:lnTo>
                  <a:pt x="56" y="44"/>
                </a:lnTo>
                <a:lnTo>
                  <a:pt x="62" y="38"/>
                </a:lnTo>
                <a:lnTo>
                  <a:pt x="64" y="34"/>
                </a:lnTo>
                <a:lnTo>
                  <a:pt x="66" y="30"/>
                </a:lnTo>
                <a:lnTo>
                  <a:pt x="64" y="24"/>
                </a:lnTo>
                <a:lnTo>
                  <a:pt x="62" y="18"/>
                </a:lnTo>
                <a:lnTo>
                  <a:pt x="56" y="10"/>
                </a:lnTo>
                <a:lnTo>
                  <a:pt x="50" y="4"/>
                </a:lnTo>
                <a:lnTo>
                  <a:pt x="42" y="0"/>
                </a:lnTo>
                <a:lnTo>
                  <a:pt x="36" y="0"/>
                </a:lnTo>
                <a:lnTo>
                  <a:pt x="28" y="2"/>
                </a:lnTo>
                <a:lnTo>
                  <a:pt x="34" y="14"/>
                </a:lnTo>
                <a:lnTo>
                  <a:pt x="40" y="14"/>
                </a:lnTo>
                <a:lnTo>
                  <a:pt x="42" y="14"/>
                </a:lnTo>
                <a:lnTo>
                  <a:pt x="36" y="40"/>
                </a:lnTo>
                <a:lnTo>
                  <a:pt x="30" y="44"/>
                </a:lnTo>
                <a:lnTo>
                  <a:pt x="24" y="46"/>
                </a:lnTo>
                <a:lnTo>
                  <a:pt x="20" y="44"/>
                </a:lnTo>
                <a:lnTo>
                  <a:pt x="16" y="42"/>
                </a:lnTo>
                <a:lnTo>
                  <a:pt x="16" y="38"/>
                </a:lnTo>
                <a:lnTo>
                  <a:pt x="14" y="34"/>
                </a:lnTo>
                <a:lnTo>
                  <a:pt x="16" y="32"/>
                </a:lnTo>
                <a:lnTo>
                  <a:pt x="18" y="30"/>
                </a:lnTo>
                <a:lnTo>
                  <a:pt x="20" y="28"/>
                </a:lnTo>
                <a:lnTo>
                  <a:pt x="24" y="28"/>
                </a:lnTo>
                <a:lnTo>
                  <a:pt x="30" y="32"/>
                </a:lnTo>
                <a:lnTo>
                  <a:pt x="38" y="38"/>
                </a:lnTo>
                <a:lnTo>
                  <a:pt x="36" y="40"/>
                </a:lnTo>
                <a:lnTo>
                  <a:pt x="42" y="14"/>
                </a:lnTo>
                <a:close/>
              </a:path>
            </a:pathLst>
          </a:custGeom>
          <a:solidFill>
            <a:srgbClr val="231F20"/>
          </a:solidFill>
          <a:ln w="9525">
            <a:noFill/>
            <a:round/>
            <a:headEnd/>
            <a:tailEnd/>
          </a:ln>
        </p:spPr>
        <p:txBody>
          <a:bodyPr/>
          <a:lstStyle/>
          <a:p>
            <a:endParaRPr lang="en-US"/>
          </a:p>
        </p:txBody>
      </p:sp>
      <p:sp>
        <p:nvSpPr>
          <p:cNvPr id="8229" name="Freeform 37"/>
          <p:cNvSpPr>
            <a:spLocks/>
          </p:cNvSpPr>
          <p:nvPr/>
        </p:nvSpPr>
        <p:spPr bwMode="auto">
          <a:xfrm>
            <a:off x="5140325" y="3690938"/>
            <a:ext cx="139700" cy="111125"/>
          </a:xfrm>
          <a:custGeom>
            <a:avLst/>
            <a:gdLst/>
            <a:ahLst/>
            <a:cxnLst>
              <a:cxn ang="0">
                <a:pos x="0" y="52"/>
              </a:cxn>
              <a:cxn ang="0">
                <a:pos x="10" y="64"/>
              </a:cxn>
              <a:cxn ang="0">
                <a:pos x="32" y="44"/>
              </a:cxn>
              <a:cxn ang="0">
                <a:pos x="32" y="54"/>
              </a:cxn>
              <a:cxn ang="0">
                <a:pos x="36" y="62"/>
              </a:cxn>
              <a:cxn ang="0">
                <a:pos x="44" y="68"/>
              </a:cxn>
              <a:cxn ang="0">
                <a:pos x="54" y="70"/>
              </a:cxn>
              <a:cxn ang="0">
                <a:pos x="66" y="68"/>
              </a:cxn>
              <a:cxn ang="0">
                <a:pos x="76" y="62"/>
              </a:cxn>
              <a:cxn ang="0">
                <a:pos x="84" y="52"/>
              </a:cxn>
              <a:cxn ang="0">
                <a:pos x="88" y="42"/>
              </a:cxn>
              <a:cxn ang="0">
                <a:pos x="88" y="32"/>
              </a:cxn>
              <a:cxn ang="0">
                <a:pos x="84" y="24"/>
              </a:cxn>
              <a:cxn ang="0">
                <a:pos x="78" y="20"/>
              </a:cxn>
              <a:cxn ang="0">
                <a:pos x="74" y="18"/>
              </a:cxn>
              <a:cxn ang="0">
                <a:pos x="68" y="16"/>
              </a:cxn>
              <a:cxn ang="0">
                <a:pos x="64" y="16"/>
              </a:cxn>
              <a:cxn ang="0">
                <a:pos x="70" y="10"/>
              </a:cxn>
              <a:cxn ang="0">
                <a:pos x="62" y="0"/>
              </a:cxn>
              <a:cxn ang="0">
                <a:pos x="2" y="52"/>
              </a:cxn>
              <a:cxn ang="0">
                <a:pos x="0" y="52"/>
              </a:cxn>
              <a:cxn ang="0">
                <a:pos x="62" y="24"/>
              </a:cxn>
              <a:cxn ang="0">
                <a:pos x="66" y="24"/>
              </a:cxn>
              <a:cxn ang="0">
                <a:pos x="72" y="28"/>
              </a:cxn>
              <a:cxn ang="0">
                <a:pos x="74" y="32"/>
              </a:cxn>
              <a:cxn ang="0">
                <a:pos x="74" y="38"/>
              </a:cxn>
              <a:cxn ang="0">
                <a:pos x="72" y="44"/>
              </a:cxn>
              <a:cxn ang="0">
                <a:pos x="66" y="50"/>
              </a:cxn>
              <a:cxn ang="0">
                <a:pos x="58" y="54"/>
              </a:cxn>
              <a:cxn ang="0">
                <a:pos x="52" y="56"/>
              </a:cxn>
              <a:cxn ang="0">
                <a:pos x="48" y="54"/>
              </a:cxn>
              <a:cxn ang="0">
                <a:pos x="44" y="52"/>
              </a:cxn>
              <a:cxn ang="0">
                <a:pos x="42" y="48"/>
              </a:cxn>
              <a:cxn ang="0">
                <a:pos x="42" y="42"/>
              </a:cxn>
              <a:cxn ang="0">
                <a:pos x="44" y="36"/>
              </a:cxn>
              <a:cxn ang="0">
                <a:pos x="50" y="30"/>
              </a:cxn>
              <a:cxn ang="0">
                <a:pos x="56" y="26"/>
              </a:cxn>
              <a:cxn ang="0">
                <a:pos x="62" y="24"/>
              </a:cxn>
              <a:cxn ang="0">
                <a:pos x="0" y="52"/>
              </a:cxn>
            </a:cxnLst>
            <a:rect l="0" t="0" r="r" b="b"/>
            <a:pathLst>
              <a:path w="88" h="70">
                <a:moveTo>
                  <a:pt x="0" y="52"/>
                </a:moveTo>
                <a:lnTo>
                  <a:pt x="10" y="64"/>
                </a:lnTo>
                <a:lnTo>
                  <a:pt x="32" y="44"/>
                </a:lnTo>
                <a:lnTo>
                  <a:pt x="32" y="54"/>
                </a:lnTo>
                <a:lnTo>
                  <a:pt x="36" y="62"/>
                </a:lnTo>
                <a:lnTo>
                  <a:pt x="44" y="68"/>
                </a:lnTo>
                <a:lnTo>
                  <a:pt x="54" y="70"/>
                </a:lnTo>
                <a:lnTo>
                  <a:pt x="66" y="68"/>
                </a:lnTo>
                <a:lnTo>
                  <a:pt x="76" y="62"/>
                </a:lnTo>
                <a:lnTo>
                  <a:pt x="84" y="52"/>
                </a:lnTo>
                <a:lnTo>
                  <a:pt x="88" y="42"/>
                </a:lnTo>
                <a:lnTo>
                  <a:pt x="88" y="32"/>
                </a:lnTo>
                <a:lnTo>
                  <a:pt x="84" y="24"/>
                </a:lnTo>
                <a:lnTo>
                  <a:pt x="78" y="20"/>
                </a:lnTo>
                <a:lnTo>
                  <a:pt x="74" y="18"/>
                </a:lnTo>
                <a:lnTo>
                  <a:pt x="68" y="16"/>
                </a:lnTo>
                <a:lnTo>
                  <a:pt x="64" y="16"/>
                </a:lnTo>
                <a:lnTo>
                  <a:pt x="70" y="10"/>
                </a:lnTo>
                <a:lnTo>
                  <a:pt x="62" y="0"/>
                </a:lnTo>
                <a:lnTo>
                  <a:pt x="2" y="52"/>
                </a:lnTo>
                <a:lnTo>
                  <a:pt x="0" y="52"/>
                </a:lnTo>
                <a:lnTo>
                  <a:pt x="62" y="24"/>
                </a:lnTo>
                <a:lnTo>
                  <a:pt x="66" y="24"/>
                </a:lnTo>
                <a:lnTo>
                  <a:pt x="72" y="28"/>
                </a:lnTo>
                <a:lnTo>
                  <a:pt x="74" y="32"/>
                </a:lnTo>
                <a:lnTo>
                  <a:pt x="74" y="38"/>
                </a:lnTo>
                <a:lnTo>
                  <a:pt x="72" y="44"/>
                </a:lnTo>
                <a:lnTo>
                  <a:pt x="66" y="50"/>
                </a:lnTo>
                <a:lnTo>
                  <a:pt x="58" y="54"/>
                </a:lnTo>
                <a:lnTo>
                  <a:pt x="52" y="56"/>
                </a:lnTo>
                <a:lnTo>
                  <a:pt x="48" y="54"/>
                </a:lnTo>
                <a:lnTo>
                  <a:pt x="44" y="52"/>
                </a:lnTo>
                <a:lnTo>
                  <a:pt x="42" y="48"/>
                </a:lnTo>
                <a:lnTo>
                  <a:pt x="42" y="42"/>
                </a:lnTo>
                <a:lnTo>
                  <a:pt x="44" y="36"/>
                </a:lnTo>
                <a:lnTo>
                  <a:pt x="50" y="30"/>
                </a:lnTo>
                <a:lnTo>
                  <a:pt x="56" y="26"/>
                </a:lnTo>
                <a:lnTo>
                  <a:pt x="62" y="24"/>
                </a:lnTo>
                <a:lnTo>
                  <a:pt x="0" y="52"/>
                </a:lnTo>
                <a:close/>
              </a:path>
            </a:pathLst>
          </a:custGeom>
          <a:solidFill>
            <a:srgbClr val="231F20"/>
          </a:solidFill>
          <a:ln w="9525">
            <a:noFill/>
            <a:round/>
            <a:headEnd/>
            <a:tailEnd/>
          </a:ln>
        </p:spPr>
        <p:txBody>
          <a:bodyPr/>
          <a:lstStyle/>
          <a:p>
            <a:endParaRPr lang="en-US"/>
          </a:p>
        </p:txBody>
      </p:sp>
      <p:sp>
        <p:nvSpPr>
          <p:cNvPr id="8230" name="Freeform 38"/>
          <p:cNvSpPr>
            <a:spLocks/>
          </p:cNvSpPr>
          <p:nvPr/>
        </p:nvSpPr>
        <p:spPr bwMode="auto">
          <a:xfrm>
            <a:off x="5238750" y="3751263"/>
            <a:ext cx="114300" cy="146050"/>
          </a:xfrm>
          <a:custGeom>
            <a:avLst/>
            <a:gdLst/>
            <a:ahLst/>
            <a:cxnLst>
              <a:cxn ang="0">
                <a:pos x="60" y="0"/>
              </a:cxn>
              <a:cxn ang="0">
                <a:pos x="0" y="52"/>
              </a:cxn>
              <a:cxn ang="0">
                <a:pos x="10" y="64"/>
              </a:cxn>
              <a:cxn ang="0">
                <a:pos x="32" y="44"/>
              </a:cxn>
              <a:cxn ang="0">
                <a:pos x="42" y="38"/>
              </a:cxn>
              <a:cxn ang="0">
                <a:pos x="44" y="38"/>
              </a:cxn>
              <a:cxn ang="0">
                <a:pos x="48" y="38"/>
              </a:cxn>
              <a:cxn ang="0">
                <a:pos x="54" y="42"/>
              </a:cxn>
              <a:cxn ang="0">
                <a:pos x="56" y="48"/>
              </a:cxn>
              <a:cxn ang="0">
                <a:pos x="56" y="52"/>
              </a:cxn>
              <a:cxn ang="0">
                <a:pos x="48" y="60"/>
              </a:cxn>
              <a:cxn ang="0">
                <a:pos x="24" y="80"/>
              </a:cxn>
              <a:cxn ang="0">
                <a:pos x="34" y="92"/>
              </a:cxn>
              <a:cxn ang="0">
                <a:pos x="60" y="70"/>
              </a:cxn>
              <a:cxn ang="0">
                <a:pos x="68" y="62"/>
              </a:cxn>
              <a:cxn ang="0">
                <a:pos x="72" y="54"/>
              </a:cxn>
              <a:cxn ang="0">
                <a:pos x="70" y="46"/>
              </a:cxn>
              <a:cxn ang="0">
                <a:pos x="66" y="38"/>
              </a:cxn>
              <a:cxn ang="0">
                <a:pos x="58" y="32"/>
              </a:cxn>
              <a:cxn ang="0">
                <a:pos x="48" y="30"/>
              </a:cxn>
              <a:cxn ang="0">
                <a:pos x="70" y="12"/>
              </a:cxn>
              <a:cxn ang="0">
                <a:pos x="62" y="0"/>
              </a:cxn>
              <a:cxn ang="0">
                <a:pos x="60" y="0"/>
              </a:cxn>
            </a:cxnLst>
            <a:rect l="0" t="0" r="r" b="b"/>
            <a:pathLst>
              <a:path w="72" h="92">
                <a:moveTo>
                  <a:pt x="60" y="0"/>
                </a:moveTo>
                <a:lnTo>
                  <a:pt x="0" y="52"/>
                </a:lnTo>
                <a:lnTo>
                  <a:pt x="10" y="64"/>
                </a:lnTo>
                <a:lnTo>
                  <a:pt x="32" y="44"/>
                </a:lnTo>
                <a:lnTo>
                  <a:pt x="42" y="38"/>
                </a:lnTo>
                <a:lnTo>
                  <a:pt x="44" y="38"/>
                </a:lnTo>
                <a:lnTo>
                  <a:pt x="48" y="38"/>
                </a:lnTo>
                <a:lnTo>
                  <a:pt x="54" y="42"/>
                </a:lnTo>
                <a:lnTo>
                  <a:pt x="56" y="48"/>
                </a:lnTo>
                <a:lnTo>
                  <a:pt x="56" y="52"/>
                </a:lnTo>
                <a:lnTo>
                  <a:pt x="48" y="60"/>
                </a:lnTo>
                <a:lnTo>
                  <a:pt x="24" y="80"/>
                </a:lnTo>
                <a:lnTo>
                  <a:pt x="34" y="92"/>
                </a:lnTo>
                <a:lnTo>
                  <a:pt x="60" y="70"/>
                </a:lnTo>
                <a:lnTo>
                  <a:pt x="68" y="62"/>
                </a:lnTo>
                <a:lnTo>
                  <a:pt x="72" y="54"/>
                </a:lnTo>
                <a:lnTo>
                  <a:pt x="70" y="46"/>
                </a:lnTo>
                <a:lnTo>
                  <a:pt x="66" y="38"/>
                </a:lnTo>
                <a:lnTo>
                  <a:pt x="58" y="32"/>
                </a:lnTo>
                <a:lnTo>
                  <a:pt x="48" y="30"/>
                </a:lnTo>
                <a:lnTo>
                  <a:pt x="70" y="12"/>
                </a:lnTo>
                <a:lnTo>
                  <a:pt x="62" y="0"/>
                </a:lnTo>
                <a:lnTo>
                  <a:pt x="60" y="0"/>
                </a:lnTo>
                <a:close/>
              </a:path>
            </a:pathLst>
          </a:custGeom>
          <a:solidFill>
            <a:srgbClr val="231F20"/>
          </a:solidFill>
          <a:ln w="9525">
            <a:noFill/>
            <a:round/>
            <a:headEnd/>
            <a:tailEnd/>
          </a:ln>
        </p:spPr>
        <p:txBody>
          <a:bodyPr/>
          <a:lstStyle/>
          <a:p>
            <a:endParaRPr lang="en-US"/>
          </a:p>
        </p:txBody>
      </p:sp>
      <p:sp>
        <p:nvSpPr>
          <p:cNvPr id="8231" name="Freeform 39"/>
          <p:cNvSpPr>
            <a:spLocks/>
          </p:cNvSpPr>
          <p:nvPr/>
        </p:nvSpPr>
        <p:spPr bwMode="auto">
          <a:xfrm>
            <a:off x="5314950" y="3865563"/>
            <a:ext cx="101600" cy="111125"/>
          </a:xfrm>
          <a:custGeom>
            <a:avLst/>
            <a:gdLst/>
            <a:ahLst/>
            <a:cxnLst>
              <a:cxn ang="0">
                <a:pos x="40" y="14"/>
              </a:cxn>
              <a:cxn ang="0">
                <a:pos x="46" y="18"/>
              </a:cxn>
              <a:cxn ang="0">
                <a:pos x="50" y="22"/>
              </a:cxn>
              <a:cxn ang="0">
                <a:pos x="50" y="24"/>
              </a:cxn>
              <a:cxn ang="0">
                <a:pos x="50" y="28"/>
              </a:cxn>
              <a:cxn ang="0">
                <a:pos x="46" y="30"/>
              </a:cxn>
              <a:cxn ang="0">
                <a:pos x="46" y="32"/>
              </a:cxn>
              <a:cxn ang="0">
                <a:pos x="34" y="22"/>
              </a:cxn>
              <a:cxn ang="0">
                <a:pos x="22" y="16"/>
              </a:cxn>
              <a:cxn ang="0">
                <a:pos x="18" y="14"/>
              </a:cxn>
              <a:cxn ang="0">
                <a:pos x="14" y="14"/>
              </a:cxn>
              <a:cxn ang="0">
                <a:pos x="10" y="16"/>
              </a:cxn>
              <a:cxn ang="0">
                <a:pos x="6" y="18"/>
              </a:cxn>
              <a:cxn ang="0">
                <a:pos x="2" y="24"/>
              </a:cxn>
              <a:cxn ang="0">
                <a:pos x="0" y="30"/>
              </a:cxn>
              <a:cxn ang="0">
                <a:pos x="0" y="38"/>
              </a:cxn>
              <a:cxn ang="0">
                <a:pos x="4" y="44"/>
              </a:cxn>
              <a:cxn ang="0">
                <a:pos x="12" y="50"/>
              </a:cxn>
              <a:cxn ang="0">
                <a:pos x="22" y="52"/>
              </a:cxn>
              <a:cxn ang="0">
                <a:pos x="22" y="54"/>
              </a:cxn>
              <a:cxn ang="0">
                <a:pos x="18" y="58"/>
              </a:cxn>
              <a:cxn ang="0">
                <a:pos x="28" y="70"/>
              </a:cxn>
              <a:cxn ang="0">
                <a:pos x="32" y="62"/>
              </a:cxn>
              <a:cxn ang="0">
                <a:pos x="42" y="54"/>
              </a:cxn>
              <a:cxn ang="0">
                <a:pos x="54" y="44"/>
              </a:cxn>
              <a:cxn ang="0">
                <a:pos x="60" y="38"/>
              </a:cxn>
              <a:cxn ang="0">
                <a:pos x="64" y="32"/>
              </a:cxn>
              <a:cxn ang="0">
                <a:pos x="64" y="28"/>
              </a:cxn>
              <a:cxn ang="0">
                <a:pos x="64" y="24"/>
              </a:cxn>
              <a:cxn ang="0">
                <a:pos x="62" y="18"/>
              </a:cxn>
              <a:cxn ang="0">
                <a:pos x="56" y="10"/>
              </a:cxn>
              <a:cxn ang="0">
                <a:pos x="48" y="4"/>
              </a:cxn>
              <a:cxn ang="0">
                <a:pos x="42" y="0"/>
              </a:cxn>
              <a:cxn ang="0">
                <a:pos x="34" y="0"/>
              </a:cxn>
              <a:cxn ang="0">
                <a:pos x="28" y="2"/>
              </a:cxn>
              <a:cxn ang="0">
                <a:pos x="34" y="14"/>
              </a:cxn>
              <a:cxn ang="0">
                <a:pos x="38" y="14"/>
              </a:cxn>
              <a:cxn ang="0">
                <a:pos x="40" y="14"/>
              </a:cxn>
              <a:cxn ang="0">
                <a:pos x="36" y="40"/>
              </a:cxn>
              <a:cxn ang="0">
                <a:pos x="30" y="44"/>
              </a:cxn>
              <a:cxn ang="0">
                <a:pos x="24" y="44"/>
              </a:cxn>
              <a:cxn ang="0">
                <a:pos x="20" y="44"/>
              </a:cxn>
              <a:cxn ang="0">
                <a:pos x="16" y="40"/>
              </a:cxn>
              <a:cxn ang="0">
                <a:pos x="14" y="38"/>
              </a:cxn>
              <a:cxn ang="0">
                <a:pos x="14" y="34"/>
              </a:cxn>
              <a:cxn ang="0">
                <a:pos x="14" y="32"/>
              </a:cxn>
              <a:cxn ang="0">
                <a:pos x="16" y="28"/>
              </a:cxn>
              <a:cxn ang="0">
                <a:pos x="20" y="28"/>
              </a:cxn>
              <a:cxn ang="0">
                <a:pos x="22" y="28"/>
              </a:cxn>
              <a:cxn ang="0">
                <a:pos x="30" y="32"/>
              </a:cxn>
              <a:cxn ang="0">
                <a:pos x="38" y="38"/>
              </a:cxn>
              <a:cxn ang="0">
                <a:pos x="36" y="40"/>
              </a:cxn>
              <a:cxn ang="0">
                <a:pos x="40" y="14"/>
              </a:cxn>
            </a:cxnLst>
            <a:rect l="0" t="0" r="r" b="b"/>
            <a:pathLst>
              <a:path w="64" h="70">
                <a:moveTo>
                  <a:pt x="40" y="14"/>
                </a:moveTo>
                <a:lnTo>
                  <a:pt x="46" y="18"/>
                </a:lnTo>
                <a:lnTo>
                  <a:pt x="50" y="22"/>
                </a:lnTo>
                <a:lnTo>
                  <a:pt x="50" y="24"/>
                </a:lnTo>
                <a:lnTo>
                  <a:pt x="50" y="28"/>
                </a:lnTo>
                <a:lnTo>
                  <a:pt x="46" y="30"/>
                </a:lnTo>
                <a:lnTo>
                  <a:pt x="46" y="32"/>
                </a:lnTo>
                <a:lnTo>
                  <a:pt x="34" y="22"/>
                </a:lnTo>
                <a:lnTo>
                  <a:pt x="22" y="16"/>
                </a:lnTo>
                <a:lnTo>
                  <a:pt x="18" y="14"/>
                </a:lnTo>
                <a:lnTo>
                  <a:pt x="14" y="14"/>
                </a:lnTo>
                <a:lnTo>
                  <a:pt x="10" y="16"/>
                </a:lnTo>
                <a:lnTo>
                  <a:pt x="6" y="18"/>
                </a:lnTo>
                <a:lnTo>
                  <a:pt x="2" y="24"/>
                </a:lnTo>
                <a:lnTo>
                  <a:pt x="0" y="30"/>
                </a:lnTo>
                <a:lnTo>
                  <a:pt x="0" y="38"/>
                </a:lnTo>
                <a:lnTo>
                  <a:pt x="4" y="44"/>
                </a:lnTo>
                <a:lnTo>
                  <a:pt x="12" y="50"/>
                </a:lnTo>
                <a:lnTo>
                  <a:pt x="22" y="52"/>
                </a:lnTo>
                <a:lnTo>
                  <a:pt x="22" y="54"/>
                </a:lnTo>
                <a:lnTo>
                  <a:pt x="18" y="58"/>
                </a:lnTo>
                <a:lnTo>
                  <a:pt x="28" y="70"/>
                </a:lnTo>
                <a:lnTo>
                  <a:pt x="32" y="62"/>
                </a:lnTo>
                <a:lnTo>
                  <a:pt x="42" y="54"/>
                </a:lnTo>
                <a:lnTo>
                  <a:pt x="54" y="44"/>
                </a:lnTo>
                <a:lnTo>
                  <a:pt x="60" y="38"/>
                </a:lnTo>
                <a:lnTo>
                  <a:pt x="64" y="32"/>
                </a:lnTo>
                <a:lnTo>
                  <a:pt x="64" y="28"/>
                </a:lnTo>
                <a:lnTo>
                  <a:pt x="64" y="24"/>
                </a:lnTo>
                <a:lnTo>
                  <a:pt x="62" y="18"/>
                </a:lnTo>
                <a:lnTo>
                  <a:pt x="56" y="10"/>
                </a:lnTo>
                <a:lnTo>
                  <a:pt x="48" y="4"/>
                </a:lnTo>
                <a:lnTo>
                  <a:pt x="42" y="0"/>
                </a:lnTo>
                <a:lnTo>
                  <a:pt x="34" y="0"/>
                </a:lnTo>
                <a:lnTo>
                  <a:pt x="28" y="2"/>
                </a:lnTo>
                <a:lnTo>
                  <a:pt x="34" y="14"/>
                </a:lnTo>
                <a:lnTo>
                  <a:pt x="38" y="14"/>
                </a:lnTo>
                <a:lnTo>
                  <a:pt x="40" y="14"/>
                </a:lnTo>
                <a:lnTo>
                  <a:pt x="36" y="40"/>
                </a:lnTo>
                <a:lnTo>
                  <a:pt x="30" y="44"/>
                </a:lnTo>
                <a:lnTo>
                  <a:pt x="24" y="44"/>
                </a:lnTo>
                <a:lnTo>
                  <a:pt x="20" y="44"/>
                </a:lnTo>
                <a:lnTo>
                  <a:pt x="16" y="40"/>
                </a:lnTo>
                <a:lnTo>
                  <a:pt x="14" y="38"/>
                </a:lnTo>
                <a:lnTo>
                  <a:pt x="14" y="34"/>
                </a:lnTo>
                <a:lnTo>
                  <a:pt x="14" y="32"/>
                </a:lnTo>
                <a:lnTo>
                  <a:pt x="16" y="28"/>
                </a:lnTo>
                <a:lnTo>
                  <a:pt x="20" y="28"/>
                </a:lnTo>
                <a:lnTo>
                  <a:pt x="22" y="28"/>
                </a:lnTo>
                <a:lnTo>
                  <a:pt x="30" y="32"/>
                </a:lnTo>
                <a:lnTo>
                  <a:pt x="38" y="38"/>
                </a:lnTo>
                <a:lnTo>
                  <a:pt x="36" y="40"/>
                </a:lnTo>
                <a:lnTo>
                  <a:pt x="40" y="14"/>
                </a:lnTo>
                <a:close/>
              </a:path>
            </a:pathLst>
          </a:custGeom>
          <a:solidFill>
            <a:srgbClr val="231F20"/>
          </a:solidFill>
          <a:ln w="9525">
            <a:noFill/>
            <a:round/>
            <a:headEnd/>
            <a:tailEnd/>
          </a:ln>
        </p:spPr>
        <p:txBody>
          <a:bodyPr/>
          <a:lstStyle/>
          <a:p>
            <a:endParaRPr lang="en-US"/>
          </a:p>
        </p:txBody>
      </p:sp>
      <p:sp>
        <p:nvSpPr>
          <p:cNvPr id="8232" name="Freeform 40"/>
          <p:cNvSpPr>
            <a:spLocks/>
          </p:cNvSpPr>
          <p:nvPr/>
        </p:nvSpPr>
        <p:spPr bwMode="auto">
          <a:xfrm>
            <a:off x="5381625" y="3938588"/>
            <a:ext cx="98425" cy="98425"/>
          </a:xfrm>
          <a:custGeom>
            <a:avLst/>
            <a:gdLst/>
            <a:ahLst/>
            <a:cxnLst>
              <a:cxn ang="0">
                <a:pos x="0" y="34"/>
              </a:cxn>
              <a:cxn ang="0">
                <a:pos x="2" y="42"/>
              </a:cxn>
              <a:cxn ang="0">
                <a:pos x="8" y="50"/>
              </a:cxn>
              <a:cxn ang="0">
                <a:pos x="16" y="58"/>
              </a:cxn>
              <a:cxn ang="0">
                <a:pos x="26" y="62"/>
              </a:cxn>
              <a:cxn ang="0">
                <a:pos x="34" y="62"/>
              </a:cxn>
              <a:cxn ang="0">
                <a:pos x="40" y="58"/>
              </a:cxn>
              <a:cxn ang="0">
                <a:pos x="44" y="54"/>
              </a:cxn>
              <a:cxn ang="0">
                <a:pos x="46" y="48"/>
              </a:cxn>
              <a:cxn ang="0">
                <a:pos x="44" y="40"/>
              </a:cxn>
              <a:cxn ang="0">
                <a:pos x="40" y="30"/>
              </a:cxn>
              <a:cxn ang="0">
                <a:pos x="34" y="16"/>
              </a:cxn>
              <a:cxn ang="0">
                <a:pos x="34" y="12"/>
              </a:cxn>
              <a:cxn ang="0">
                <a:pos x="38" y="12"/>
              </a:cxn>
              <a:cxn ang="0">
                <a:pos x="46" y="18"/>
              </a:cxn>
              <a:cxn ang="0">
                <a:pos x="48" y="24"/>
              </a:cxn>
              <a:cxn ang="0">
                <a:pos x="46" y="30"/>
              </a:cxn>
              <a:cxn ang="0">
                <a:pos x="58" y="40"/>
              </a:cxn>
              <a:cxn ang="0">
                <a:pos x="62" y="34"/>
              </a:cxn>
              <a:cxn ang="0">
                <a:pos x="62" y="26"/>
              </a:cxn>
              <a:cxn ang="0">
                <a:pos x="60" y="18"/>
              </a:cxn>
              <a:cxn ang="0">
                <a:pos x="54" y="10"/>
              </a:cxn>
              <a:cxn ang="0">
                <a:pos x="46" y="2"/>
              </a:cxn>
              <a:cxn ang="0">
                <a:pos x="38" y="0"/>
              </a:cxn>
              <a:cxn ang="0">
                <a:pos x="30" y="0"/>
              </a:cxn>
              <a:cxn ang="0">
                <a:pos x="24" y="4"/>
              </a:cxn>
              <a:cxn ang="0">
                <a:pos x="20" y="10"/>
              </a:cxn>
              <a:cxn ang="0">
                <a:pos x="18" y="18"/>
              </a:cxn>
              <a:cxn ang="0">
                <a:pos x="22" y="26"/>
              </a:cxn>
              <a:cxn ang="0">
                <a:pos x="28" y="40"/>
              </a:cxn>
              <a:cxn ang="0">
                <a:pos x="30" y="46"/>
              </a:cxn>
              <a:cxn ang="0">
                <a:pos x="28" y="48"/>
              </a:cxn>
              <a:cxn ang="0">
                <a:pos x="24" y="50"/>
              </a:cxn>
              <a:cxn ang="0">
                <a:pos x="20" y="48"/>
              </a:cxn>
              <a:cxn ang="0">
                <a:pos x="16" y="44"/>
              </a:cxn>
              <a:cxn ang="0">
                <a:pos x="14" y="40"/>
              </a:cxn>
              <a:cxn ang="0">
                <a:pos x="12" y="36"/>
              </a:cxn>
              <a:cxn ang="0">
                <a:pos x="14" y="32"/>
              </a:cxn>
              <a:cxn ang="0">
                <a:pos x="16" y="28"/>
              </a:cxn>
              <a:cxn ang="0">
                <a:pos x="4" y="18"/>
              </a:cxn>
              <a:cxn ang="0">
                <a:pos x="0" y="26"/>
              </a:cxn>
              <a:cxn ang="0">
                <a:pos x="0" y="32"/>
              </a:cxn>
              <a:cxn ang="0">
                <a:pos x="0" y="34"/>
              </a:cxn>
            </a:cxnLst>
            <a:rect l="0" t="0" r="r" b="b"/>
            <a:pathLst>
              <a:path w="62" h="62">
                <a:moveTo>
                  <a:pt x="0" y="34"/>
                </a:moveTo>
                <a:lnTo>
                  <a:pt x="2" y="42"/>
                </a:lnTo>
                <a:lnTo>
                  <a:pt x="8" y="50"/>
                </a:lnTo>
                <a:lnTo>
                  <a:pt x="16" y="58"/>
                </a:lnTo>
                <a:lnTo>
                  <a:pt x="26" y="62"/>
                </a:lnTo>
                <a:lnTo>
                  <a:pt x="34" y="62"/>
                </a:lnTo>
                <a:lnTo>
                  <a:pt x="40" y="58"/>
                </a:lnTo>
                <a:lnTo>
                  <a:pt x="44" y="54"/>
                </a:lnTo>
                <a:lnTo>
                  <a:pt x="46" y="48"/>
                </a:lnTo>
                <a:lnTo>
                  <a:pt x="44" y="40"/>
                </a:lnTo>
                <a:lnTo>
                  <a:pt x="40" y="30"/>
                </a:lnTo>
                <a:lnTo>
                  <a:pt x="34" y="16"/>
                </a:lnTo>
                <a:lnTo>
                  <a:pt x="34" y="12"/>
                </a:lnTo>
                <a:lnTo>
                  <a:pt x="38" y="12"/>
                </a:lnTo>
                <a:lnTo>
                  <a:pt x="46" y="18"/>
                </a:lnTo>
                <a:lnTo>
                  <a:pt x="48" y="24"/>
                </a:lnTo>
                <a:lnTo>
                  <a:pt x="46" y="30"/>
                </a:lnTo>
                <a:lnTo>
                  <a:pt x="58" y="40"/>
                </a:lnTo>
                <a:lnTo>
                  <a:pt x="62" y="34"/>
                </a:lnTo>
                <a:lnTo>
                  <a:pt x="62" y="26"/>
                </a:lnTo>
                <a:lnTo>
                  <a:pt x="60" y="18"/>
                </a:lnTo>
                <a:lnTo>
                  <a:pt x="54" y="10"/>
                </a:lnTo>
                <a:lnTo>
                  <a:pt x="46" y="2"/>
                </a:lnTo>
                <a:lnTo>
                  <a:pt x="38" y="0"/>
                </a:lnTo>
                <a:lnTo>
                  <a:pt x="30" y="0"/>
                </a:lnTo>
                <a:lnTo>
                  <a:pt x="24" y="4"/>
                </a:lnTo>
                <a:lnTo>
                  <a:pt x="20" y="10"/>
                </a:lnTo>
                <a:lnTo>
                  <a:pt x="18" y="18"/>
                </a:lnTo>
                <a:lnTo>
                  <a:pt x="22" y="26"/>
                </a:lnTo>
                <a:lnTo>
                  <a:pt x="28" y="40"/>
                </a:lnTo>
                <a:lnTo>
                  <a:pt x="30" y="46"/>
                </a:lnTo>
                <a:lnTo>
                  <a:pt x="28" y="48"/>
                </a:lnTo>
                <a:lnTo>
                  <a:pt x="24" y="50"/>
                </a:lnTo>
                <a:lnTo>
                  <a:pt x="20" y="48"/>
                </a:lnTo>
                <a:lnTo>
                  <a:pt x="16" y="44"/>
                </a:lnTo>
                <a:lnTo>
                  <a:pt x="14" y="40"/>
                </a:lnTo>
                <a:lnTo>
                  <a:pt x="12" y="36"/>
                </a:lnTo>
                <a:lnTo>
                  <a:pt x="14" y="32"/>
                </a:lnTo>
                <a:lnTo>
                  <a:pt x="16" y="28"/>
                </a:lnTo>
                <a:lnTo>
                  <a:pt x="4" y="18"/>
                </a:lnTo>
                <a:lnTo>
                  <a:pt x="0" y="26"/>
                </a:lnTo>
                <a:lnTo>
                  <a:pt x="0" y="32"/>
                </a:lnTo>
                <a:lnTo>
                  <a:pt x="0" y="34"/>
                </a:lnTo>
                <a:close/>
              </a:path>
            </a:pathLst>
          </a:custGeom>
          <a:solidFill>
            <a:srgbClr val="231F20"/>
          </a:solidFill>
          <a:ln w="9525">
            <a:noFill/>
            <a:round/>
            <a:headEnd/>
            <a:tailEnd/>
          </a:ln>
        </p:spPr>
        <p:txBody>
          <a:bodyPr/>
          <a:lstStyle/>
          <a:p>
            <a:endParaRPr lang="en-US"/>
          </a:p>
        </p:txBody>
      </p:sp>
      <p:sp>
        <p:nvSpPr>
          <p:cNvPr id="8233" name="Freeform 41"/>
          <p:cNvSpPr>
            <a:spLocks/>
          </p:cNvSpPr>
          <p:nvPr/>
        </p:nvSpPr>
        <p:spPr bwMode="auto">
          <a:xfrm>
            <a:off x="5448300" y="4017963"/>
            <a:ext cx="95250" cy="95250"/>
          </a:xfrm>
          <a:custGeom>
            <a:avLst/>
            <a:gdLst/>
            <a:ahLst/>
            <a:cxnLst>
              <a:cxn ang="0">
                <a:pos x="22" y="46"/>
              </a:cxn>
              <a:cxn ang="0">
                <a:pos x="16" y="42"/>
              </a:cxn>
              <a:cxn ang="0">
                <a:pos x="14" y="38"/>
              </a:cxn>
              <a:cxn ang="0">
                <a:pos x="14" y="32"/>
              </a:cxn>
              <a:cxn ang="0">
                <a:pos x="16" y="28"/>
              </a:cxn>
              <a:cxn ang="0">
                <a:pos x="20" y="22"/>
              </a:cxn>
              <a:cxn ang="0">
                <a:pos x="44" y="52"/>
              </a:cxn>
              <a:cxn ang="0">
                <a:pos x="54" y="40"/>
              </a:cxn>
              <a:cxn ang="0">
                <a:pos x="58" y="36"/>
              </a:cxn>
              <a:cxn ang="0">
                <a:pos x="60" y="30"/>
              </a:cxn>
              <a:cxn ang="0">
                <a:pos x="60" y="24"/>
              </a:cxn>
              <a:cxn ang="0">
                <a:pos x="58" y="18"/>
              </a:cxn>
              <a:cxn ang="0">
                <a:pos x="52" y="8"/>
              </a:cxn>
              <a:cxn ang="0">
                <a:pos x="44" y="2"/>
              </a:cxn>
              <a:cxn ang="0">
                <a:pos x="34" y="0"/>
              </a:cxn>
              <a:cxn ang="0">
                <a:pos x="28" y="0"/>
              </a:cxn>
              <a:cxn ang="0">
                <a:pos x="22" y="2"/>
              </a:cxn>
              <a:cxn ang="0">
                <a:pos x="12" y="8"/>
              </a:cxn>
              <a:cxn ang="0">
                <a:pos x="4" y="16"/>
              </a:cxn>
              <a:cxn ang="0">
                <a:pos x="0" y="26"/>
              </a:cxn>
              <a:cxn ang="0">
                <a:pos x="0" y="32"/>
              </a:cxn>
              <a:cxn ang="0">
                <a:pos x="0" y="38"/>
              </a:cxn>
              <a:cxn ang="0">
                <a:pos x="4" y="44"/>
              </a:cxn>
              <a:cxn ang="0">
                <a:pos x="8" y="50"/>
              </a:cxn>
              <a:cxn ang="0">
                <a:pos x="14" y="56"/>
              </a:cxn>
              <a:cxn ang="0">
                <a:pos x="22" y="58"/>
              </a:cxn>
              <a:cxn ang="0">
                <a:pos x="28" y="60"/>
              </a:cxn>
              <a:cxn ang="0">
                <a:pos x="36" y="58"/>
              </a:cxn>
              <a:cxn ang="0">
                <a:pos x="28" y="44"/>
              </a:cxn>
              <a:cxn ang="0">
                <a:pos x="24" y="46"/>
              </a:cxn>
              <a:cxn ang="0">
                <a:pos x="22" y="46"/>
              </a:cxn>
              <a:cxn ang="0">
                <a:pos x="26" y="16"/>
              </a:cxn>
              <a:cxn ang="0">
                <a:pos x="32" y="14"/>
              </a:cxn>
              <a:cxn ang="0">
                <a:pos x="36" y="12"/>
              </a:cxn>
              <a:cxn ang="0">
                <a:pos x="40" y="14"/>
              </a:cxn>
              <a:cxn ang="0">
                <a:pos x="44" y="16"/>
              </a:cxn>
              <a:cxn ang="0">
                <a:pos x="46" y="20"/>
              </a:cxn>
              <a:cxn ang="0">
                <a:pos x="46" y="26"/>
              </a:cxn>
              <a:cxn ang="0">
                <a:pos x="46" y="30"/>
              </a:cxn>
              <a:cxn ang="0">
                <a:pos x="42" y="34"/>
              </a:cxn>
              <a:cxn ang="0">
                <a:pos x="26" y="16"/>
              </a:cxn>
              <a:cxn ang="0">
                <a:pos x="22" y="46"/>
              </a:cxn>
            </a:cxnLst>
            <a:rect l="0" t="0" r="r" b="b"/>
            <a:pathLst>
              <a:path w="60" h="60">
                <a:moveTo>
                  <a:pt x="22" y="46"/>
                </a:moveTo>
                <a:lnTo>
                  <a:pt x="16" y="42"/>
                </a:lnTo>
                <a:lnTo>
                  <a:pt x="14" y="38"/>
                </a:lnTo>
                <a:lnTo>
                  <a:pt x="14" y="32"/>
                </a:lnTo>
                <a:lnTo>
                  <a:pt x="16" y="28"/>
                </a:lnTo>
                <a:lnTo>
                  <a:pt x="20" y="22"/>
                </a:lnTo>
                <a:lnTo>
                  <a:pt x="44" y="52"/>
                </a:lnTo>
                <a:lnTo>
                  <a:pt x="54" y="40"/>
                </a:lnTo>
                <a:lnTo>
                  <a:pt x="58" y="36"/>
                </a:lnTo>
                <a:lnTo>
                  <a:pt x="60" y="30"/>
                </a:lnTo>
                <a:lnTo>
                  <a:pt x="60" y="24"/>
                </a:lnTo>
                <a:lnTo>
                  <a:pt x="58" y="18"/>
                </a:lnTo>
                <a:lnTo>
                  <a:pt x="52" y="8"/>
                </a:lnTo>
                <a:lnTo>
                  <a:pt x="44" y="2"/>
                </a:lnTo>
                <a:lnTo>
                  <a:pt x="34" y="0"/>
                </a:lnTo>
                <a:lnTo>
                  <a:pt x="28" y="0"/>
                </a:lnTo>
                <a:lnTo>
                  <a:pt x="22" y="2"/>
                </a:lnTo>
                <a:lnTo>
                  <a:pt x="12" y="8"/>
                </a:lnTo>
                <a:lnTo>
                  <a:pt x="4" y="16"/>
                </a:lnTo>
                <a:lnTo>
                  <a:pt x="0" y="26"/>
                </a:lnTo>
                <a:lnTo>
                  <a:pt x="0" y="32"/>
                </a:lnTo>
                <a:lnTo>
                  <a:pt x="0" y="38"/>
                </a:lnTo>
                <a:lnTo>
                  <a:pt x="4" y="44"/>
                </a:lnTo>
                <a:lnTo>
                  <a:pt x="8" y="50"/>
                </a:lnTo>
                <a:lnTo>
                  <a:pt x="14" y="56"/>
                </a:lnTo>
                <a:lnTo>
                  <a:pt x="22" y="58"/>
                </a:lnTo>
                <a:lnTo>
                  <a:pt x="28" y="60"/>
                </a:lnTo>
                <a:lnTo>
                  <a:pt x="36" y="58"/>
                </a:lnTo>
                <a:lnTo>
                  <a:pt x="28" y="44"/>
                </a:lnTo>
                <a:lnTo>
                  <a:pt x="24" y="46"/>
                </a:lnTo>
                <a:lnTo>
                  <a:pt x="22" y="46"/>
                </a:lnTo>
                <a:lnTo>
                  <a:pt x="26" y="16"/>
                </a:lnTo>
                <a:lnTo>
                  <a:pt x="32" y="14"/>
                </a:lnTo>
                <a:lnTo>
                  <a:pt x="36" y="12"/>
                </a:lnTo>
                <a:lnTo>
                  <a:pt x="40" y="14"/>
                </a:lnTo>
                <a:lnTo>
                  <a:pt x="44" y="16"/>
                </a:lnTo>
                <a:lnTo>
                  <a:pt x="46" y="20"/>
                </a:lnTo>
                <a:lnTo>
                  <a:pt x="46" y="26"/>
                </a:lnTo>
                <a:lnTo>
                  <a:pt x="46" y="30"/>
                </a:lnTo>
                <a:lnTo>
                  <a:pt x="42" y="34"/>
                </a:lnTo>
                <a:lnTo>
                  <a:pt x="26" y="16"/>
                </a:lnTo>
                <a:lnTo>
                  <a:pt x="22" y="46"/>
                </a:lnTo>
                <a:close/>
              </a:path>
            </a:pathLst>
          </a:custGeom>
          <a:solidFill>
            <a:srgbClr val="231F20"/>
          </a:solidFill>
          <a:ln w="9525">
            <a:noFill/>
            <a:round/>
            <a:headEnd/>
            <a:tailEnd/>
          </a:ln>
        </p:spPr>
        <p:txBody>
          <a:bodyPr/>
          <a:lstStyle/>
          <a:p>
            <a:endParaRPr lang="en-US"/>
          </a:p>
        </p:txBody>
      </p:sp>
      <p:sp>
        <p:nvSpPr>
          <p:cNvPr id="8234" name="Freeform 42"/>
          <p:cNvSpPr>
            <a:spLocks/>
          </p:cNvSpPr>
          <p:nvPr/>
        </p:nvSpPr>
        <p:spPr bwMode="auto">
          <a:xfrm>
            <a:off x="5267325" y="3368675"/>
            <a:ext cx="133350" cy="122238"/>
          </a:xfrm>
          <a:custGeom>
            <a:avLst/>
            <a:gdLst/>
            <a:ahLst/>
            <a:cxnLst>
              <a:cxn ang="0">
                <a:pos x="14" y="77"/>
              </a:cxn>
              <a:cxn ang="0">
                <a:pos x="30" y="51"/>
              </a:cxn>
              <a:cxn ang="0">
                <a:pos x="38" y="57"/>
              </a:cxn>
              <a:cxn ang="0">
                <a:pos x="54" y="65"/>
              </a:cxn>
              <a:cxn ang="0">
                <a:pos x="62" y="65"/>
              </a:cxn>
              <a:cxn ang="0">
                <a:pos x="68" y="65"/>
              </a:cxn>
              <a:cxn ang="0">
                <a:pos x="72" y="63"/>
              </a:cxn>
              <a:cxn ang="0">
                <a:pos x="76" y="59"/>
              </a:cxn>
              <a:cxn ang="0">
                <a:pos x="80" y="53"/>
              </a:cxn>
              <a:cxn ang="0">
                <a:pos x="84" y="45"/>
              </a:cxn>
              <a:cxn ang="0">
                <a:pos x="84" y="36"/>
              </a:cxn>
              <a:cxn ang="0">
                <a:pos x="84" y="28"/>
              </a:cxn>
              <a:cxn ang="0">
                <a:pos x="80" y="24"/>
              </a:cxn>
              <a:cxn ang="0">
                <a:pos x="64" y="12"/>
              </a:cxn>
              <a:cxn ang="0">
                <a:pos x="40" y="0"/>
              </a:cxn>
              <a:cxn ang="0">
                <a:pos x="0" y="69"/>
              </a:cxn>
              <a:cxn ang="0">
                <a:pos x="12" y="77"/>
              </a:cxn>
              <a:cxn ang="0">
                <a:pos x="14" y="77"/>
              </a:cxn>
              <a:cxn ang="0">
                <a:pos x="54" y="24"/>
              </a:cxn>
              <a:cxn ang="0">
                <a:pos x="64" y="30"/>
              </a:cxn>
              <a:cxn ang="0">
                <a:pos x="66" y="32"/>
              </a:cxn>
              <a:cxn ang="0">
                <a:pos x="68" y="36"/>
              </a:cxn>
              <a:cxn ang="0">
                <a:pos x="68" y="41"/>
              </a:cxn>
              <a:cxn ang="0">
                <a:pos x="66" y="45"/>
              </a:cxn>
              <a:cxn ang="0">
                <a:pos x="62" y="49"/>
              </a:cxn>
              <a:cxn ang="0">
                <a:pos x="56" y="49"/>
              </a:cxn>
              <a:cxn ang="0">
                <a:pos x="44" y="45"/>
              </a:cxn>
              <a:cxn ang="0">
                <a:pos x="36" y="39"/>
              </a:cxn>
              <a:cxn ang="0">
                <a:pos x="48" y="20"/>
              </a:cxn>
              <a:cxn ang="0">
                <a:pos x="54" y="24"/>
              </a:cxn>
              <a:cxn ang="0">
                <a:pos x="14" y="77"/>
              </a:cxn>
            </a:cxnLst>
            <a:rect l="0" t="0" r="r" b="b"/>
            <a:pathLst>
              <a:path w="84" h="77">
                <a:moveTo>
                  <a:pt x="14" y="77"/>
                </a:moveTo>
                <a:lnTo>
                  <a:pt x="30" y="51"/>
                </a:lnTo>
                <a:lnTo>
                  <a:pt x="38" y="57"/>
                </a:lnTo>
                <a:lnTo>
                  <a:pt x="54" y="65"/>
                </a:lnTo>
                <a:lnTo>
                  <a:pt x="62" y="65"/>
                </a:lnTo>
                <a:lnTo>
                  <a:pt x="68" y="65"/>
                </a:lnTo>
                <a:lnTo>
                  <a:pt x="72" y="63"/>
                </a:lnTo>
                <a:lnTo>
                  <a:pt x="76" y="59"/>
                </a:lnTo>
                <a:lnTo>
                  <a:pt x="80" y="53"/>
                </a:lnTo>
                <a:lnTo>
                  <a:pt x="84" y="45"/>
                </a:lnTo>
                <a:lnTo>
                  <a:pt x="84" y="36"/>
                </a:lnTo>
                <a:lnTo>
                  <a:pt x="84" y="28"/>
                </a:lnTo>
                <a:lnTo>
                  <a:pt x="80" y="24"/>
                </a:lnTo>
                <a:lnTo>
                  <a:pt x="64" y="12"/>
                </a:lnTo>
                <a:lnTo>
                  <a:pt x="40" y="0"/>
                </a:lnTo>
                <a:lnTo>
                  <a:pt x="0" y="69"/>
                </a:lnTo>
                <a:lnTo>
                  <a:pt x="12" y="77"/>
                </a:lnTo>
                <a:lnTo>
                  <a:pt x="14" y="77"/>
                </a:lnTo>
                <a:lnTo>
                  <a:pt x="54" y="24"/>
                </a:lnTo>
                <a:lnTo>
                  <a:pt x="64" y="30"/>
                </a:lnTo>
                <a:lnTo>
                  <a:pt x="66" y="32"/>
                </a:lnTo>
                <a:lnTo>
                  <a:pt x="68" y="36"/>
                </a:lnTo>
                <a:lnTo>
                  <a:pt x="68" y="41"/>
                </a:lnTo>
                <a:lnTo>
                  <a:pt x="66" y="45"/>
                </a:lnTo>
                <a:lnTo>
                  <a:pt x="62" y="49"/>
                </a:lnTo>
                <a:lnTo>
                  <a:pt x="56" y="49"/>
                </a:lnTo>
                <a:lnTo>
                  <a:pt x="44" y="45"/>
                </a:lnTo>
                <a:lnTo>
                  <a:pt x="36" y="39"/>
                </a:lnTo>
                <a:lnTo>
                  <a:pt x="48" y="20"/>
                </a:lnTo>
                <a:lnTo>
                  <a:pt x="54" y="24"/>
                </a:lnTo>
                <a:lnTo>
                  <a:pt x="14" y="77"/>
                </a:lnTo>
                <a:close/>
              </a:path>
            </a:pathLst>
          </a:custGeom>
          <a:solidFill>
            <a:srgbClr val="231F20"/>
          </a:solidFill>
          <a:ln w="9525">
            <a:noFill/>
            <a:round/>
            <a:headEnd/>
            <a:tailEnd/>
          </a:ln>
        </p:spPr>
        <p:txBody>
          <a:bodyPr/>
          <a:lstStyle/>
          <a:p>
            <a:endParaRPr lang="en-US"/>
          </a:p>
        </p:txBody>
      </p:sp>
      <p:sp>
        <p:nvSpPr>
          <p:cNvPr id="8235" name="Freeform 43"/>
          <p:cNvSpPr>
            <a:spLocks/>
          </p:cNvSpPr>
          <p:nvPr/>
        </p:nvSpPr>
        <p:spPr bwMode="auto">
          <a:xfrm>
            <a:off x="5368925" y="3459163"/>
            <a:ext cx="95250" cy="92075"/>
          </a:xfrm>
          <a:custGeom>
            <a:avLst/>
            <a:gdLst/>
            <a:ahLst/>
            <a:cxnLst>
              <a:cxn ang="0">
                <a:pos x="22" y="42"/>
              </a:cxn>
              <a:cxn ang="0">
                <a:pos x="32" y="26"/>
              </a:cxn>
              <a:cxn ang="0">
                <a:pos x="40" y="22"/>
              </a:cxn>
              <a:cxn ang="0">
                <a:pos x="44" y="24"/>
              </a:cxn>
              <a:cxn ang="0">
                <a:pos x="50" y="30"/>
              </a:cxn>
              <a:cxn ang="0">
                <a:pos x="60" y="20"/>
              </a:cxn>
              <a:cxn ang="0">
                <a:pos x="58" y="16"/>
              </a:cxn>
              <a:cxn ang="0">
                <a:pos x="54" y="12"/>
              </a:cxn>
              <a:cxn ang="0">
                <a:pos x="46" y="12"/>
              </a:cxn>
              <a:cxn ang="0">
                <a:pos x="38" y="14"/>
              </a:cxn>
              <a:cxn ang="0">
                <a:pos x="42" y="8"/>
              </a:cxn>
              <a:cxn ang="0">
                <a:pos x="30" y="0"/>
              </a:cxn>
              <a:cxn ang="0">
                <a:pos x="0" y="50"/>
              </a:cxn>
              <a:cxn ang="0">
                <a:pos x="12" y="58"/>
              </a:cxn>
              <a:cxn ang="0">
                <a:pos x="20" y="42"/>
              </a:cxn>
              <a:cxn ang="0">
                <a:pos x="22" y="42"/>
              </a:cxn>
            </a:cxnLst>
            <a:rect l="0" t="0" r="r" b="b"/>
            <a:pathLst>
              <a:path w="60" h="58">
                <a:moveTo>
                  <a:pt x="22" y="42"/>
                </a:moveTo>
                <a:lnTo>
                  <a:pt x="32" y="26"/>
                </a:lnTo>
                <a:lnTo>
                  <a:pt x="40" y="22"/>
                </a:lnTo>
                <a:lnTo>
                  <a:pt x="44" y="24"/>
                </a:lnTo>
                <a:lnTo>
                  <a:pt x="50" y="30"/>
                </a:lnTo>
                <a:lnTo>
                  <a:pt x="60" y="20"/>
                </a:lnTo>
                <a:lnTo>
                  <a:pt x="58" y="16"/>
                </a:lnTo>
                <a:lnTo>
                  <a:pt x="54" y="12"/>
                </a:lnTo>
                <a:lnTo>
                  <a:pt x="46" y="12"/>
                </a:lnTo>
                <a:lnTo>
                  <a:pt x="38" y="14"/>
                </a:lnTo>
                <a:lnTo>
                  <a:pt x="42" y="8"/>
                </a:lnTo>
                <a:lnTo>
                  <a:pt x="30" y="0"/>
                </a:lnTo>
                <a:lnTo>
                  <a:pt x="0" y="50"/>
                </a:lnTo>
                <a:lnTo>
                  <a:pt x="12" y="58"/>
                </a:lnTo>
                <a:lnTo>
                  <a:pt x="20" y="42"/>
                </a:lnTo>
                <a:lnTo>
                  <a:pt x="22" y="42"/>
                </a:lnTo>
                <a:close/>
              </a:path>
            </a:pathLst>
          </a:custGeom>
          <a:solidFill>
            <a:srgbClr val="231F20"/>
          </a:solidFill>
          <a:ln w="9525">
            <a:noFill/>
            <a:round/>
            <a:headEnd/>
            <a:tailEnd/>
          </a:ln>
        </p:spPr>
        <p:txBody>
          <a:bodyPr/>
          <a:lstStyle/>
          <a:p>
            <a:endParaRPr lang="en-US"/>
          </a:p>
        </p:txBody>
      </p:sp>
      <p:sp>
        <p:nvSpPr>
          <p:cNvPr id="8236" name="Freeform 44"/>
          <p:cNvSpPr>
            <a:spLocks/>
          </p:cNvSpPr>
          <p:nvPr/>
        </p:nvSpPr>
        <p:spPr bwMode="auto">
          <a:xfrm>
            <a:off x="5438775" y="3506788"/>
            <a:ext cx="95250" cy="98425"/>
          </a:xfrm>
          <a:custGeom>
            <a:avLst/>
            <a:gdLst/>
            <a:ahLst/>
            <a:cxnLst>
              <a:cxn ang="0">
                <a:pos x="0" y="32"/>
              </a:cxn>
              <a:cxn ang="0">
                <a:pos x="0" y="40"/>
              </a:cxn>
              <a:cxn ang="0">
                <a:pos x="4" y="46"/>
              </a:cxn>
              <a:cxn ang="0">
                <a:pos x="10" y="52"/>
              </a:cxn>
              <a:cxn ang="0">
                <a:pos x="16" y="58"/>
              </a:cxn>
              <a:cxn ang="0">
                <a:pos x="26" y="62"/>
              </a:cxn>
              <a:cxn ang="0">
                <a:pos x="32" y="62"/>
              </a:cxn>
              <a:cxn ang="0">
                <a:pos x="38" y="60"/>
              </a:cxn>
              <a:cxn ang="0">
                <a:pos x="48" y="56"/>
              </a:cxn>
              <a:cxn ang="0">
                <a:pos x="56" y="46"/>
              </a:cxn>
              <a:cxn ang="0">
                <a:pos x="60" y="34"/>
              </a:cxn>
              <a:cxn ang="0">
                <a:pos x="60" y="24"/>
              </a:cxn>
              <a:cxn ang="0">
                <a:pos x="58" y="18"/>
              </a:cxn>
              <a:cxn ang="0">
                <a:pos x="56" y="12"/>
              </a:cxn>
              <a:cxn ang="0">
                <a:pos x="46" y="4"/>
              </a:cxn>
              <a:cxn ang="0">
                <a:pos x="38" y="2"/>
              </a:cxn>
              <a:cxn ang="0">
                <a:pos x="32" y="0"/>
              </a:cxn>
              <a:cxn ang="0">
                <a:pos x="24" y="2"/>
              </a:cxn>
              <a:cxn ang="0">
                <a:pos x="16" y="4"/>
              </a:cxn>
              <a:cxn ang="0">
                <a:pos x="10" y="10"/>
              </a:cxn>
              <a:cxn ang="0">
                <a:pos x="6" y="14"/>
              </a:cxn>
              <a:cxn ang="0">
                <a:pos x="2" y="24"/>
              </a:cxn>
              <a:cxn ang="0">
                <a:pos x="2" y="32"/>
              </a:cxn>
              <a:cxn ang="0">
                <a:pos x="0" y="32"/>
              </a:cxn>
              <a:cxn ang="0">
                <a:pos x="28" y="14"/>
              </a:cxn>
              <a:cxn ang="0">
                <a:pos x="34" y="14"/>
              </a:cxn>
              <a:cxn ang="0">
                <a:pos x="40" y="16"/>
              </a:cxn>
              <a:cxn ang="0">
                <a:pos x="44" y="20"/>
              </a:cxn>
              <a:cxn ang="0">
                <a:pos x="46" y="24"/>
              </a:cxn>
              <a:cxn ang="0">
                <a:pos x="46" y="32"/>
              </a:cxn>
              <a:cxn ang="0">
                <a:pos x="44" y="38"/>
              </a:cxn>
              <a:cxn ang="0">
                <a:pos x="38" y="44"/>
              </a:cxn>
              <a:cxn ang="0">
                <a:pos x="32" y="48"/>
              </a:cxn>
              <a:cxn ang="0">
                <a:pos x="28" y="48"/>
              </a:cxn>
              <a:cxn ang="0">
                <a:pos x="22" y="46"/>
              </a:cxn>
              <a:cxn ang="0">
                <a:pos x="18" y="42"/>
              </a:cxn>
              <a:cxn ang="0">
                <a:pos x="16" y="38"/>
              </a:cxn>
              <a:cxn ang="0">
                <a:pos x="16" y="30"/>
              </a:cxn>
              <a:cxn ang="0">
                <a:pos x="18" y="24"/>
              </a:cxn>
              <a:cxn ang="0">
                <a:pos x="24" y="18"/>
              </a:cxn>
              <a:cxn ang="0">
                <a:pos x="28" y="14"/>
              </a:cxn>
              <a:cxn ang="0">
                <a:pos x="0" y="32"/>
              </a:cxn>
            </a:cxnLst>
            <a:rect l="0" t="0" r="r" b="b"/>
            <a:pathLst>
              <a:path w="60" h="62">
                <a:moveTo>
                  <a:pt x="0" y="32"/>
                </a:moveTo>
                <a:lnTo>
                  <a:pt x="0" y="40"/>
                </a:lnTo>
                <a:lnTo>
                  <a:pt x="4" y="46"/>
                </a:lnTo>
                <a:lnTo>
                  <a:pt x="10" y="52"/>
                </a:lnTo>
                <a:lnTo>
                  <a:pt x="16" y="58"/>
                </a:lnTo>
                <a:lnTo>
                  <a:pt x="26" y="62"/>
                </a:lnTo>
                <a:lnTo>
                  <a:pt x="32" y="62"/>
                </a:lnTo>
                <a:lnTo>
                  <a:pt x="38" y="60"/>
                </a:lnTo>
                <a:lnTo>
                  <a:pt x="48" y="56"/>
                </a:lnTo>
                <a:lnTo>
                  <a:pt x="56" y="46"/>
                </a:lnTo>
                <a:lnTo>
                  <a:pt x="60" y="34"/>
                </a:lnTo>
                <a:lnTo>
                  <a:pt x="60" y="24"/>
                </a:lnTo>
                <a:lnTo>
                  <a:pt x="58" y="18"/>
                </a:lnTo>
                <a:lnTo>
                  <a:pt x="56" y="12"/>
                </a:lnTo>
                <a:lnTo>
                  <a:pt x="46" y="4"/>
                </a:lnTo>
                <a:lnTo>
                  <a:pt x="38" y="2"/>
                </a:lnTo>
                <a:lnTo>
                  <a:pt x="32" y="0"/>
                </a:lnTo>
                <a:lnTo>
                  <a:pt x="24" y="2"/>
                </a:lnTo>
                <a:lnTo>
                  <a:pt x="16" y="4"/>
                </a:lnTo>
                <a:lnTo>
                  <a:pt x="10" y="10"/>
                </a:lnTo>
                <a:lnTo>
                  <a:pt x="6" y="14"/>
                </a:lnTo>
                <a:lnTo>
                  <a:pt x="2" y="24"/>
                </a:lnTo>
                <a:lnTo>
                  <a:pt x="2" y="32"/>
                </a:lnTo>
                <a:lnTo>
                  <a:pt x="0" y="32"/>
                </a:lnTo>
                <a:lnTo>
                  <a:pt x="28" y="14"/>
                </a:lnTo>
                <a:lnTo>
                  <a:pt x="34" y="14"/>
                </a:lnTo>
                <a:lnTo>
                  <a:pt x="40" y="16"/>
                </a:lnTo>
                <a:lnTo>
                  <a:pt x="44" y="20"/>
                </a:lnTo>
                <a:lnTo>
                  <a:pt x="46" y="24"/>
                </a:lnTo>
                <a:lnTo>
                  <a:pt x="46" y="32"/>
                </a:lnTo>
                <a:lnTo>
                  <a:pt x="44" y="38"/>
                </a:lnTo>
                <a:lnTo>
                  <a:pt x="38" y="44"/>
                </a:lnTo>
                <a:lnTo>
                  <a:pt x="32" y="48"/>
                </a:lnTo>
                <a:lnTo>
                  <a:pt x="28" y="48"/>
                </a:lnTo>
                <a:lnTo>
                  <a:pt x="22" y="46"/>
                </a:lnTo>
                <a:lnTo>
                  <a:pt x="18" y="42"/>
                </a:lnTo>
                <a:lnTo>
                  <a:pt x="16" y="38"/>
                </a:lnTo>
                <a:lnTo>
                  <a:pt x="16" y="30"/>
                </a:lnTo>
                <a:lnTo>
                  <a:pt x="18" y="24"/>
                </a:lnTo>
                <a:lnTo>
                  <a:pt x="24" y="18"/>
                </a:lnTo>
                <a:lnTo>
                  <a:pt x="28" y="14"/>
                </a:lnTo>
                <a:lnTo>
                  <a:pt x="0" y="32"/>
                </a:lnTo>
                <a:close/>
              </a:path>
            </a:pathLst>
          </a:custGeom>
          <a:solidFill>
            <a:srgbClr val="231F20"/>
          </a:solidFill>
          <a:ln w="9525">
            <a:noFill/>
            <a:round/>
            <a:headEnd/>
            <a:tailEnd/>
          </a:ln>
        </p:spPr>
        <p:txBody>
          <a:bodyPr/>
          <a:lstStyle/>
          <a:p>
            <a:endParaRPr lang="en-US"/>
          </a:p>
        </p:txBody>
      </p:sp>
      <p:sp>
        <p:nvSpPr>
          <p:cNvPr id="8237" name="Freeform 45"/>
          <p:cNvSpPr>
            <a:spLocks/>
          </p:cNvSpPr>
          <p:nvPr/>
        </p:nvSpPr>
        <p:spPr bwMode="auto">
          <a:xfrm>
            <a:off x="5502275" y="3551238"/>
            <a:ext cx="127000" cy="120650"/>
          </a:xfrm>
          <a:custGeom>
            <a:avLst/>
            <a:gdLst/>
            <a:ahLst/>
            <a:cxnLst>
              <a:cxn ang="0">
                <a:pos x="0" y="68"/>
              </a:cxn>
              <a:cxn ang="0">
                <a:pos x="14" y="76"/>
              </a:cxn>
              <a:cxn ang="0">
                <a:pos x="28" y="50"/>
              </a:cxn>
              <a:cxn ang="0">
                <a:pos x="32" y="60"/>
              </a:cxn>
              <a:cxn ang="0">
                <a:pos x="38" y="66"/>
              </a:cxn>
              <a:cxn ang="0">
                <a:pos x="48" y="70"/>
              </a:cxn>
              <a:cxn ang="0">
                <a:pos x="58" y="68"/>
              </a:cxn>
              <a:cxn ang="0">
                <a:pos x="68" y="64"/>
              </a:cxn>
              <a:cxn ang="0">
                <a:pos x="76" y="54"/>
              </a:cxn>
              <a:cxn ang="0">
                <a:pos x="80" y="42"/>
              </a:cxn>
              <a:cxn ang="0">
                <a:pos x="80" y="30"/>
              </a:cxn>
              <a:cxn ang="0">
                <a:pos x="76" y="22"/>
              </a:cxn>
              <a:cxn ang="0">
                <a:pos x="70" y="14"/>
              </a:cxn>
              <a:cxn ang="0">
                <a:pos x="64" y="12"/>
              </a:cxn>
              <a:cxn ang="0">
                <a:pos x="60" y="12"/>
              </a:cxn>
              <a:cxn ang="0">
                <a:pos x="54" y="12"/>
              </a:cxn>
              <a:cxn ang="0">
                <a:pos x="50" y="14"/>
              </a:cxn>
              <a:cxn ang="0">
                <a:pos x="54" y="6"/>
              </a:cxn>
              <a:cxn ang="0">
                <a:pos x="42" y="0"/>
              </a:cxn>
              <a:cxn ang="0">
                <a:pos x="2" y="68"/>
              </a:cxn>
              <a:cxn ang="0">
                <a:pos x="0" y="68"/>
              </a:cxn>
              <a:cxn ang="0">
                <a:pos x="50" y="22"/>
              </a:cxn>
              <a:cxn ang="0">
                <a:pos x="56" y="22"/>
              </a:cxn>
              <a:cxn ang="0">
                <a:pos x="60" y="24"/>
              </a:cxn>
              <a:cxn ang="0">
                <a:pos x="64" y="26"/>
              </a:cxn>
              <a:cxn ang="0">
                <a:pos x="66" y="32"/>
              </a:cxn>
              <a:cxn ang="0">
                <a:pos x="66" y="38"/>
              </a:cxn>
              <a:cxn ang="0">
                <a:pos x="62" y="46"/>
              </a:cxn>
              <a:cxn ang="0">
                <a:pos x="56" y="52"/>
              </a:cxn>
              <a:cxn ang="0">
                <a:pos x="52" y="56"/>
              </a:cxn>
              <a:cxn ang="0">
                <a:pos x="46" y="56"/>
              </a:cxn>
              <a:cxn ang="0">
                <a:pos x="42" y="54"/>
              </a:cxn>
              <a:cxn ang="0">
                <a:pos x="38" y="50"/>
              </a:cxn>
              <a:cxn ang="0">
                <a:pos x="36" y="46"/>
              </a:cxn>
              <a:cxn ang="0">
                <a:pos x="36" y="40"/>
              </a:cxn>
              <a:cxn ang="0">
                <a:pos x="40" y="32"/>
              </a:cxn>
              <a:cxn ang="0">
                <a:pos x="44" y="26"/>
              </a:cxn>
              <a:cxn ang="0">
                <a:pos x="50" y="22"/>
              </a:cxn>
              <a:cxn ang="0">
                <a:pos x="0" y="68"/>
              </a:cxn>
            </a:cxnLst>
            <a:rect l="0" t="0" r="r" b="b"/>
            <a:pathLst>
              <a:path w="80" h="76">
                <a:moveTo>
                  <a:pt x="0" y="68"/>
                </a:moveTo>
                <a:lnTo>
                  <a:pt x="14" y="76"/>
                </a:lnTo>
                <a:lnTo>
                  <a:pt x="28" y="50"/>
                </a:lnTo>
                <a:lnTo>
                  <a:pt x="32" y="60"/>
                </a:lnTo>
                <a:lnTo>
                  <a:pt x="38" y="66"/>
                </a:lnTo>
                <a:lnTo>
                  <a:pt x="48" y="70"/>
                </a:lnTo>
                <a:lnTo>
                  <a:pt x="58" y="68"/>
                </a:lnTo>
                <a:lnTo>
                  <a:pt x="68" y="64"/>
                </a:lnTo>
                <a:lnTo>
                  <a:pt x="76" y="54"/>
                </a:lnTo>
                <a:lnTo>
                  <a:pt x="80" y="42"/>
                </a:lnTo>
                <a:lnTo>
                  <a:pt x="80" y="30"/>
                </a:lnTo>
                <a:lnTo>
                  <a:pt x="76" y="22"/>
                </a:lnTo>
                <a:lnTo>
                  <a:pt x="70" y="14"/>
                </a:lnTo>
                <a:lnTo>
                  <a:pt x="64" y="12"/>
                </a:lnTo>
                <a:lnTo>
                  <a:pt x="60" y="12"/>
                </a:lnTo>
                <a:lnTo>
                  <a:pt x="54" y="12"/>
                </a:lnTo>
                <a:lnTo>
                  <a:pt x="50" y="14"/>
                </a:lnTo>
                <a:lnTo>
                  <a:pt x="54" y="6"/>
                </a:lnTo>
                <a:lnTo>
                  <a:pt x="42" y="0"/>
                </a:lnTo>
                <a:lnTo>
                  <a:pt x="2" y="68"/>
                </a:lnTo>
                <a:lnTo>
                  <a:pt x="0" y="68"/>
                </a:lnTo>
                <a:lnTo>
                  <a:pt x="50" y="22"/>
                </a:lnTo>
                <a:lnTo>
                  <a:pt x="56" y="22"/>
                </a:lnTo>
                <a:lnTo>
                  <a:pt x="60" y="24"/>
                </a:lnTo>
                <a:lnTo>
                  <a:pt x="64" y="26"/>
                </a:lnTo>
                <a:lnTo>
                  <a:pt x="66" y="32"/>
                </a:lnTo>
                <a:lnTo>
                  <a:pt x="66" y="38"/>
                </a:lnTo>
                <a:lnTo>
                  <a:pt x="62" y="46"/>
                </a:lnTo>
                <a:lnTo>
                  <a:pt x="56" y="52"/>
                </a:lnTo>
                <a:lnTo>
                  <a:pt x="52" y="56"/>
                </a:lnTo>
                <a:lnTo>
                  <a:pt x="46" y="56"/>
                </a:lnTo>
                <a:lnTo>
                  <a:pt x="42" y="54"/>
                </a:lnTo>
                <a:lnTo>
                  <a:pt x="38" y="50"/>
                </a:lnTo>
                <a:lnTo>
                  <a:pt x="36" y="46"/>
                </a:lnTo>
                <a:lnTo>
                  <a:pt x="36" y="40"/>
                </a:lnTo>
                <a:lnTo>
                  <a:pt x="40" y="32"/>
                </a:lnTo>
                <a:lnTo>
                  <a:pt x="44" y="26"/>
                </a:lnTo>
                <a:lnTo>
                  <a:pt x="50" y="22"/>
                </a:lnTo>
                <a:lnTo>
                  <a:pt x="0" y="68"/>
                </a:lnTo>
                <a:close/>
              </a:path>
            </a:pathLst>
          </a:custGeom>
          <a:solidFill>
            <a:srgbClr val="231F20"/>
          </a:solidFill>
          <a:ln w="9525">
            <a:noFill/>
            <a:round/>
            <a:headEnd/>
            <a:tailEnd/>
          </a:ln>
        </p:spPr>
        <p:txBody>
          <a:bodyPr/>
          <a:lstStyle/>
          <a:p>
            <a:endParaRPr lang="en-US"/>
          </a:p>
        </p:txBody>
      </p:sp>
      <p:sp>
        <p:nvSpPr>
          <p:cNvPr id="8238" name="Freeform 46"/>
          <p:cNvSpPr>
            <a:spLocks/>
          </p:cNvSpPr>
          <p:nvPr/>
        </p:nvSpPr>
        <p:spPr bwMode="auto">
          <a:xfrm>
            <a:off x="5613400" y="3576638"/>
            <a:ext cx="111125" cy="152400"/>
          </a:xfrm>
          <a:custGeom>
            <a:avLst/>
            <a:gdLst/>
            <a:ahLst/>
            <a:cxnLst>
              <a:cxn ang="0">
                <a:pos x="42" y="0"/>
              </a:cxn>
              <a:cxn ang="0">
                <a:pos x="0" y="68"/>
              </a:cxn>
              <a:cxn ang="0">
                <a:pos x="14" y="76"/>
              </a:cxn>
              <a:cxn ang="0">
                <a:pos x="28" y="52"/>
              </a:cxn>
              <a:cxn ang="0">
                <a:pos x="36" y="42"/>
              </a:cxn>
              <a:cxn ang="0">
                <a:pos x="38" y="40"/>
              </a:cxn>
              <a:cxn ang="0">
                <a:pos x="42" y="40"/>
              </a:cxn>
              <a:cxn ang="0">
                <a:pos x="50" y="42"/>
              </a:cxn>
              <a:cxn ang="0">
                <a:pos x="54" y="46"/>
              </a:cxn>
              <a:cxn ang="0">
                <a:pos x="54" y="50"/>
              </a:cxn>
              <a:cxn ang="0">
                <a:pos x="48" y="62"/>
              </a:cxn>
              <a:cxn ang="0">
                <a:pos x="34" y="88"/>
              </a:cxn>
              <a:cxn ang="0">
                <a:pos x="46" y="96"/>
              </a:cxn>
              <a:cxn ang="0">
                <a:pos x="64" y="66"/>
              </a:cxn>
              <a:cxn ang="0">
                <a:pos x="68" y="56"/>
              </a:cxn>
              <a:cxn ang="0">
                <a:pos x="70" y="48"/>
              </a:cxn>
              <a:cxn ang="0">
                <a:pos x="66" y="42"/>
              </a:cxn>
              <a:cxn ang="0">
                <a:pos x="60" y="34"/>
              </a:cxn>
              <a:cxn ang="0">
                <a:pos x="50" y="32"/>
              </a:cxn>
              <a:cxn ang="0">
                <a:pos x="40" y="32"/>
              </a:cxn>
              <a:cxn ang="0">
                <a:pos x="56" y="8"/>
              </a:cxn>
              <a:cxn ang="0">
                <a:pos x="44" y="0"/>
              </a:cxn>
              <a:cxn ang="0">
                <a:pos x="42" y="0"/>
              </a:cxn>
            </a:cxnLst>
            <a:rect l="0" t="0" r="r" b="b"/>
            <a:pathLst>
              <a:path w="70" h="96">
                <a:moveTo>
                  <a:pt x="42" y="0"/>
                </a:moveTo>
                <a:lnTo>
                  <a:pt x="0" y="68"/>
                </a:lnTo>
                <a:lnTo>
                  <a:pt x="14" y="76"/>
                </a:lnTo>
                <a:lnTo>
                  <a:pt x="28" y="52"/>
                </a:lnTo>
                <a:lnTo>
                  <a:pt x="36" y="42"/>
                </a:lnTo>
                <a:lnTo>
                  <a:pt x="38" y="40"/>
                </a:lnTo>
                <a:lnTo>
                  <a:pt x="42" y="40"/>
                </a:lnTo>
                <a:lnTo>
                  <a:pt x="50" y="42"/>
                </a:lnTo>
                <a:lnTo>
                  <a:pt x="54" y="46"/>
                </a:lnTo>
                <a:lnTo>
                  <a:pt x="54" y="50"/>
                </a:lnTo>
                <a:lnTo>
                  <a:pt x="48" y="62"/>
                </a:lnTo>
                <a:lnTo>
                  <a:pt x="34" y="88"/>
                </a:lnTo>
                <a:lnTo>
                  <a:pt x="46" y="96"/>
                </a:lnTo>
                <a:lnTo>
                  <a:pt x="64" y="66"/>
                </a:lnTo>
                <a:lnTo>
                  <a:pt x="68" y="56"/>
                </a:lnTo>
                <a:lnTo>
                  <a:pt x="70" y="48"/>
                </a:lnTo>
                <a:lnTo>
                  <a:pt x="66" y="42"/>
                </a:lnTo>
                <a:lnTo>
                  <a:pt x="60" y="34"/>
                </a:lnTo>
                <a:lnTo>
                  <a:pt x="50" y="32"/>
                </a:lnTo>
                <a:lnTo>
                  <a:pt x="40" y="32"/>
                </a:lnTo>
                <a:lnTo>
                  <a:pt x="56" y="8"/>
                </a:lnTo>
                <a:lnTo>
                  <a:pt x="44" y="0"/>
                </a:lnTo>
                <a:lnTo>
                  <a:pt x="42" y="0"/>
                </a:lnTo>
                <a:close/>
              </a:path>
            </a:pathLst>
          </a:custGeom>
          <a:solidFill>
            <a:srgbClr val="231F20"/>
          </a:solidFill>
          <a:ln w="9525">
            <a:noFill/>
            <a:round/>
            <a:headEnd/>
            <a:tailEnd/>
          </a:ln>
        </p:spPr>
        <p:txBody>
          <a:bodyPr/>
          <a:lstStyle/>
          <a:p>
            <a:endParaRPr lang="en-US"/>
          </a:p>
        </p:txBody>
      </p:sp>
      <p:sp>
        <p:nvSpPr>
          <p:cNvPr id="8239" name="Freeform 47"/>
          <p:cNvSpPr>
            <a:spLocks/>
          </p:cNvSpPr>
          <p:nvPr/>
        </p:nvSpPr>
        <p:spPr bwMode="auto">
          <a:xfrm>
            <a:off x="5711825" y="3668713"/>
            <a:ext cx="98425" cy="114300"/>
          </a:xfrm>
          <a:custGeom>
            <a:avLst/>
            <a:gdLst/>
            <a:ahLst/>
            <a:cxnLst>
              <a:cxn ang="0">
                <a:pos x="34" y="14"/>
              </a:cxn>
              <a:cxn ang="0">
                <a:pos x="40" y="16"/>
              </a:cxn>
              <a:cxn ang="0">
                <a:pos x="44" y="18"/>
              </a:cxn>
              <a:cxn ang="0">
                <a:pos x="46" y="22"/>
              </a:cxn>
              <a:cxn ang="0">
                <a:pos x="46" y="24"/>
              </a:cxn>
              <a:cxn ang="0">
                <a:pos x="46" y="28"/>
              </a:cxn>
              <a:cxn ang="0">
                <a:pos x="44" y="30"/>
              </a:cxn>
              <a:cxn ang="0">
                <a:pos x="30" y="24"/>
              </a:cxn>
              <a:cxn ang="0">
                <a:pos x="18" y="22"/>
              </a:cxn>
              <a:cxn ang="0">
                <a:pos x="12" y="22"/>
              </a:cxn>
              <a:cxn ang="0">
                <a:pos x="8" y="24"/>
              </a:cxn>
              <a:cxn ang="0">
                <a:pos x="6" y="26"/>
              </a:cxn>
              <a:cxn ang="0">
                <a:pos x="2" y="30"/>
              </a:cxn>
              <a:cxn ang="0">
                <a:pos x="0" y="36"/>
              </a:cxn>
              <a:cxn ang="0">
                <a:pos x="0" y="44"/>
              </a:cxn>
              <a:cxn ang="0">
                <a:pos x="4" y="50"/>
              </a:cxn>
              <a:cxn ang="0">
                <a:pos x="10" y="54"/>
              </a:cxn>
              <a:cxn ang="0">
                <a:pos x="20" y="58"/>
              </a:cxn>
              <a:cxn ang="0">
                <a:pos x="30" y="58"/>
              </a:cxn>
              <a:cxn ang="0">
                <a:pos x="28" y="58"/>
              </a:cxn>
              <a:cxn ang="0">
                <a:pos x="28" y="64"/>
              </a:cxn>
              <a:cxn ang="0">
                <a:pos x="40" y="72"/>
              </a:cxn>
              <a:cxn ang="0">
                <a:pos x="42" y="64"/>
              </a:cxn>
              <a:cxn ang="0">
                <a:pos x="48" y="54"/>
              </a:cxn>
              <a:cxn ang="0">
                <a:pos x="58" y="38"/>
              </a:cxn>
              <a:cxn ang="0">
                <a:pos x="60" y="30"/>
              </a:cxn>
              <a:cxn ang="0">
                <a:pos x="62" y="24"/>
              </a:cxn>
              <a:cxn ang="0">
                <a:pos x="62" y="20"/>
              </a:cxn>
              <a:cxn ang="0">
                <a:pos x="60" y="16"/>
              </a:cxn>
              <a:cxn ang="0">
                <a:pos x="54" y="12"/>
              </a:cxn>
              <a:cxn ang="0">
                <a:pos x="48" y="6"/>
              </a:cxn>
              <a:cxn ang="0">
                <a:pos x="38" y="2"/>
              </a:cxn>
              <a:cxn ang="0">
                <a:pos x="30" y="0"/>
              </a:cxn>
              <a:cxn ang="0">
                <a:pos x="24" y="2"/>
              </a:cxn>
              <a:cxn ang="0">
                <a:pos x="18" y="8"/>
              </a:cxn>
              <a:cxn ang="0">
                <a:pos x="28" y="16"/>
              </a:cxn>
              <a:cxn ang="0">
                <a:pos x="32" y="14"/>
              </a:cxn>
              <a:cxn ang="0">
                <a:pos x="34" y="14"/>
              </a:cxn>
              <a:cxn ang="0">
                <a:pos x="38" y="40"/>
              </a:cxn>
              <a:cxn ang="0">
                <a:pos x="34" y="46"/>
              </a:cxn>
              <a:cxn ang="0">
                <a:pos x="28" y="50"/>
              </a:cxn>
              <a:cxn ang="0">
                <a:pos x="24" y="50"/>
              </a:cxn>
              <a:cxn ang="0">
                <a:pos x="20" y="48"/>
              </a:cxn>
              <a:cxn ang="0">
                <a:pos x="16" y="46"/>
              </a:cxn>
              <a:cxn ang="0">
                <a:pos x="16" y="42"/>
              </a:cxn>
              <a:cxn ang="0">
                <a:pos x="16" y="40"/>
              </a:cxn>
              <a:cxn ang="0">
                <a:pos x="16" y="36"/>
              </a:cxn>
              <a:cxn ang="0">
                <a:pos x="18" y="34"/>
              </a:cxn>
              <a:cxn ang="0">
                <a:pos x="22" y="34"/>
              </a:cxn>
              <a:cxn ang="0">
                <a:pos x="30" y="36"/>
              </a:cxn>
              <a:cxn ang="0">
                <a:pos x="40" y="38"/>
              </a:cxn>
              <a:cxn ang="0">
                <a:pos x="38" y="40"/>
              </a:cxn>
              <a:cxn ang="0">
                <a:pos x="34" y="14"/>
              </a:cxn>
            </a:cxnLst>
            <a:rect l="0" t="0" r="r" b="b"/>
            <a:pathLst>
              <a:path w="62" h="72">
                <a:moveTo>
                  <a:pt x="34" y="14"/>
                </a:moveTo>
                <a:lnTo>
                  <a:pt x="40" y="16"/>
                </a:lnTo>
                <a:lnTo>
                  <a:pt x="44" y="18"/>
                </a:lnTo>
                <a:lnTo>
                  <a:pt x="46" y="22"/>
                </a:lnTo>
                <a:lnTo>
                  <a:pt x="46" y="24"/>
                </a:lnTo>
                <a:lnTo>
                  <a:pt x="46" y="28"/>
                </a:lnTo>
                <a:lnTo>
                  <a:pt x="44" y="30"/>
                </a:lnTo>
                <a:lnTo>
                  <a:pt x="30" y="24"/>
                </a:lnTo>
                <a:lnTo>
                  <a:pt x="18" y="22"/>
                </a:lnTo>
                <a:lnTo>
                  <a:pt x="12" y="22"/>
                </a:lnTo>
                <a:lnTo>
                  <a:pt x="8" y="24"/>
                </a:lnTo>
                <a:lnTo>
                  <a:pt x="6" y="26"/>
                </a:lnTo>
                <a:lnTo>
                  <a:pt x="2" y="30"/>
                </a:lnTo>
                <a:lnTo>
                  <a:pt x="0" y="36"/>
                </a:lnTo>
                <a:lnTo>
                  <a:pt x="0" y="44"/>
                </a:lnTo>
                <a:lnTo>
                  <a:pt x="4" y="50"/>
                </a:lnTo>
                <a:lnTo>
                  <a:pt x="10" y="54"/>
                </a:lnTo>
                <a:lnTo>
                  <a:pt x="20" y="58"/>
                </a:lnTo>
                <a:lnTo>
                  <a:pt x="30" y="58"/>
                </a:lnTo>
                <a:lnTo>
                  <a:pt x="28" y="58"/>
                </a:lnTo>
                <a:lnTo>
                  <a:pt x="28" y="64"/>
                </a:lnTo>
                <a:lnTo>
                  <a:pt x="40" y="72"/>
                </a:lnTo>
                <a:lnTo>
                  <a:pt x="42" y="64"/>
                </a:lnTo>
                <a:lnTo>
                  <a:pt x="48" y="54"/>
                </a:lnTo>
                <a:lnTo>
                  <a:pt x="58" y="38"/>
                </a:lnTo>
                <a:lnTo>
                  <a:pt x="60" y="30"/>
                </a:lnTo>
                <a:lnTo>
                  <a:pt x="62" y="24"/>
                </a:lnTo>
                <a:lnTo>
                  <a:pt x="62" y="20"/>
                </a:lnTo>
                <a:lnTo>
                  <a:pt x="60" y="16"/>
                </a:lnTo>
                <a:lnTo>
                  <a:pt x="54" y="12"/>
                </a:lnTo>
                <a:lnTo>
                  <a:pt x="48" y="6"/>
                </a:lnTo>
                <a:lnTo>
                  <a:pt x="38" y="2"/>
                </a:lnTo>
                <a:lnTo>
                  <a:pt x="30" y="0"/>
                </a:lnTo>
                <a:lnTo>
                  <a:pt x="24" y="2"/>
                </a:lnTo>
                <a:lnTo>
                  <a:pt x="18" y="8"/>
                </a:lnTo>
                <a:lnTo>
                  <a:pt x="28" y="16"/>
                </a:lnTo>
                <a:lnTo>
                  <a:pt x="32" y="14"/>
                </a:lnTo>
                <a:lnTo>
                  <a:pt x="34" y="14"/>
                </a:lnTo>
                <a:lnTo>
                  <a:pt x="38" y="40"/>
                </a:lnTo>
                <a:lnTo>
                  <a:pt x="34" y="46"/>
                </a:lnTo>
                <a:lnTo>
                  <a:pt x="28" y="50"/>
                </a:lnTo>
                <a:lnTo>
                  <a:pt x="24" y="50"/>
                </a:lnTo>
                <a:lnTo>
                  <a:pt x="20" y="48"/>
                </a:lnTo>
                <a:lnTo>
                  <a:pt x="16" y="46"/>
                </a:lnTo>
                <a:lnTo>
                  <a:pt x="16" y="42"/>
                </a:lnTo>
                <a:lnTo>
                  <a:pt x="16" y="40"/>
                </a:lnTo>
                <a:lnTo>
                  <a:pt x="16" y="36"/>
                </a:lnTo>
                <a:lnTo>
                  <a:pt x="18" y="34"/>
                </a:lnTo>
                <a:lnTo>
                  <a:pt x="22" y="34"/>
                </a:lnTo>
                <a:lnTo>
                  <a:pt x="30" y="36"/>
                </a:lnTo>
                <a:lnTo>
                  <a:pt x="40" y="38"/>
                </a:lnTo>
                <a:lnTo>
                  <a:pt x="38" y="40"/>
                </a:lnTo>
                <a:lnTo>
                  <a:pt x="34" y="14"/>
                </a:lnTo>
                <a:close/>
              </a:path>
            </a:pathLst>
          </a:custGeom>
          <a:solidFill>
            <a:srgbClr val="231F20"/>
          </a:solidFill>
          <a:ln w="9525">
            <a:noFill/>
            <a:round/>
            <a:headEnd/>
            <a:tailEnd/>
          </a:ln>
        </p:spPr>
        <p:txBody>
          <a:bodyPr/>
          <a:lstStyle/>
          <a:p>
            <a:endParaRPr lang="en-US"/>
          </a:p>
        </p:txBody>
      </p:sp>
      <p:sp>
        <p:nvSpPr>
          <p:cNvPr id="8240" name="Freeform 48"/>
          <p:cNvSpPr>
            <a:spLocks/>
          </p:cNvSpPr>
          <p:nvPr/>
        </p:nvSpPr>
        <p:spPr bwMode="auto">
          <a:xfrm>
            <a:off x="5797550" y="3719513"/>
            <a:ext cx="95250" cy="101600"/>
          </a:xfrm>
          <a:custGeom>
            <a:avLst/>
            <a:gdLst/>
            <a:ahLst/>
            <a:cxnLst>
              <a:cxn ang="0">
                <a:pos x="2" y="44"/>
              </a:cxn>
              <a:cxn ang="0">
                <a:pos x="8" y="52"/>
              </a:cxn>
              <a:cxn ang="0">
                <a:pos x="16" y="58"/>
              </a:cxn>
              <a:cxn ang="0">
                <a:pos x="26" y="62"/>
              </a:cxn>
              <a:cxn ang="0">
                <a:pos x="36" y="64"/>
              </a:cxn>
              <a:cxn ang="0">
                <a:pos x="44" y="60"/>
              </a:cxn>
              <a:cxn ang="0">
                <a:pos x="48" y="54"/>
              </a:cxn>
              <a:cxn ang="0">
                <a:pos x="50" y="48"/>
              </a:cxn>
              <a:cxn ang="0">
                <a:pos x="50" y="42"/>
              </a:cxn>
              <a:cxn ang="0">
                <a:pos x="46" y="36"/>
              </a:cxn>
              <a:cxn ang="0">
                <a:pos x="38" y="28"/>
              </a:cxn>
              <a:cxn ang="0">
                <a:pos x="28" y="16"/>
              </a:cxn>
              <a:cxn ang="0">
                <a:pos x="28" y="14"/>
              </a:cxn>
              <a:cxn ang="0">
                <a:pos x="32" y="12"/>
              </a:cxn>
              <a:cxn ang="0">
                <a:pos x="40" y="14"/>
              </a:cxn>
              <a:cxn ang="0">
                <a:pos x="46" y="20"/>
              </a:cxn>
              <a:cxn ang="0">
                <a:pos x="46" y="26"/>
              </a:cxn>
              <a:cxn ang="0">
                <a:pos x="60" y="32"/>
              </a:cxn>
              <a:cxn ang="0">
                <a:pos x="60" y="24"/>
              </a:cxn>
              <a:cxn ang="0">
                <a:pos x="58" y="18"/>
              </a:cxn>
              <a:cxn ang="0">
                <a:pos x="54" y="12"/>
              </a:cxn>
              <a:cxn ang="0">
                <a:pos x="46" y="6"/>
              </a:cxn>
              <a:cxn ang="0">
                <a:pos x="36" y="0"/>
              </a:cxn>
              <a:cxn ang="0">
                <a:pos x="28" y="0"/>
              </a:cxn>
              <a:cxn ang="0">
                <a:pos x="20" y="2"/>
              </a:cxn>
              <a:cxn ang="0">
                <a:pos x="16" y="8"/>
              </a:cxn>
              <a:cxn ang="0">
                <a:pos x="14" y="16"/>
              </a:cxn>
              <a:cxn ang="0">
                <a:pos x="14" y="22"/>
              </a:cxn>
              <a:cxn ang="0">
                <a:pos x="20" y="30"/>
              </a:cxn>
              <a:cxn ang="0">
                <a:pos x="32" y="42"/>
              </a:cxn>
              <a:cxn ang="0">
                <a:pos x="34" y="46"/>
              </a:cxn>
              <a:cxn ang="0">
                <a:pos x="34" y="48"/>
              </a:cxn>
              <a:cxn ang="0">
                <a:pos x="30" y="52"/>
              </a:cxn>
              <a:cxn ang="0">
                <a:pos x="26" y="50"/>
              </a:cxn>
              <a:cxn ang="0">
                <a:pos x="22" y="48"/>
              </a:cxn>
              <a:cxn ang="0">
                <a:pos x="18" y="46"/>
              </a:cxn>
              <a:cxn ang="0">
                <a:pos x="16" y="42"/>
              </a:cxn>
              <a:cxn ang="0">
                <a:pos x="14" y="38"/>
              </a:cxn>
              <a:cxn ang="0">
                <a:pos x="16" y="34"/>
              </a:cxn>
              <a:cxn ang="0">
                <a:pos x="0" y="28"/>
              </a:cxn>
              <a:cxn ang="0">
                <a:pos x="0" y="36"/>
              </a:cxn>
              <a:cxn ang="0">
                <a:pos x="0" y="44"/>
              </a:cxn>
              <a:cxn ang="0">
                <a:pos x="2" y="44"/>
              </a:cxn>
            </a:cxnLst>
            <a:rect l="0" t="0" r="r" b="b"/>
            <a:pathLst>
              <a:path w="60" h="64">
                <a:moveTo>
                  <a:pt x="2" y="44"/>
                </a:moveTo>
                <a:lnTo>
                  <a:pt x="8" y="52"/>
                </a:lnTo>
                <a:lnTo>
                  <a:pt x="16" y="58"/>
                </a:lnTo>
                <a:lnTo>
                  <a:pt x="26" y="62"/>
                </a:lnTo>
                <a:lnTo>
                  <a:pt x="36" y="64"/>
                </a:lnTo>
                <a:lnTo>
                  <a:pt x="44" y="60"/>
                </a:lnTo>
                <a:lnTo>
                  <a:pt x="48" y="54"/>
                </a:lnTo>
                <a:lnTo>
                  <a:pt x="50" y="48"/>
                </a:lnTo>
                <a:lnTo>
                  <a:pt x="50" y="42"/>
                </a:lnTo>
                <a:lnTo>
                  <a:pt x="46" y="36"/>
                </a:lnTo>
                <a:lnTo>
                  <a:pt x="38" y="28"/>
                </a:lnTo>
                <a:lnTo>
                  <a:pt x="28" y="16"/>
                </a:lnTo>
                <a:lnTo>
                  <a:pt x="28" y="14"/>
                </a:lnTo>
                <a:lnTo>
                  <a:pt x="32" y="12"/>
                </a:lnTo>
                <a:lnTo>
                  <a:pt x="40" y="14"/>
                </a:lnTo>
                <a:lnTo>
                  <a:pt x="46" y="20"/>
                </a:lnTo>
                <a:lnTo>
                  <a:pt x="46" y="26"/>
                </a:lnTo>
                <a:lnTo>
                  <a:pt x="60" y="32"/>
                </a:lnTo>
                <a:lnTo>
                  <a:pt x="60" y="24"/>
                </a:lnTo>
                <a:lnTo>
                  <a:pt x="58" y="18"/>
                </a:lnTo>
                <a:lnTo>
                  <a:pt x="54" y="12"/>
                </a:lnTo>
                <a:lnTo>
                  <a:pt x="46" y="6"/>
                </a:lnTo>
                <a:lnTo>
                  <a:pt x="36" y="0"/>
                </a:lnTo>
                <a:lnTo>
                  <a:pt x="28" y="0"/>
                </a:lnTo>
                <a:lnTo>
                  <a:pt x="20" y="2"/>
                </a:lnTo>
                <a:lnTo>
                  <a:pt x="16" y="8"/>
                </a:lnTo>
                <a:lnTo>
                  <a:pt x="14" y="16"/>
                </a:lnTo>
                <a:lnTo>
                  <a:pt x="14" y="22"/>
                </a:lnTo>
                <a:lnTo>
                  <a:pt x="20" y="30"/>
                </a:lnTo>
                <a:lnTo>
                  <a:pt x="32" y="42"/>
                </a:lnTo>
                <a:lnTo>
                  <a:pt x="34" y="46"/>
                </a:lnTo>
                <a:lnTo>
                  <a:pt x="34" y="48"/>
                </a:lnTo>
                <a:lnTo>
                  <a:pt x="30" y="52"/>
                </a:lnTo>
                <a:lnTo>
                  <a:pt x="26" y="50"/>
                </a:lnTo>
                <a:lnTo>
                  <a:pt x="22" y="48"/>
                </a:lnTo>
                <a:lnTo>
                  <a:pt x="18" y="46"/>
                </a:lnTo>
                <a:lnTo>
                  <a:pt x="16" y="42"/>
                </a:lnTo>
                <a:lnTo>
                  <a:pt x="14" y="38"/>
                </a:lnTo>
                <a:lnTo>
                  <a:pt x="16" y="34"/>
                </a:lnTo>
                <a:lnTo>
                  <a:pt x="0" y="28"/>
                </a:lnTo>
                <a:lnTo>
                  <a:pt x="0" y="36"/>
                </a:lnTo>
                <a:lnTo>
                  <a:pt x="0" y="44"/>
                </a:lnTo>
                <a:lnTo>
                  <a:pt x="2" y="44"/>
                </a:lnTo>
                <a:close/>
              </a:path>
            </a:pathLst>
          </a:custGeom>
          <a:solidFill>
            <a:srgbClr val="231F20"/>
          </a:solidFill>
          <a:ln w="9525">
            <a:noFill/>
            <a:round/>
            <a:headEnd/>
            <a:tailEnd/>
          </a:ln>
        </p:spPr>
        <p:txBody>
          <a:bodyPr/>
          <a:lstStyle/>
          <a:p>
            <a:endParaRPr lang="en-US"/>
          </a:p>
        </p:txBody>
      </p:sp>
      <p:sp>
        <p:nvSpPr>
          <p:cNvPr id="8241" name="Freeform 49"/>
          <p:cNvSpPr>
            <a:spLocks/>
          </p:cNvSpPr>
          <p:nvPr/>
        </p:nvSpPr>
        <p:spPr bwMode="auto">
          <a:xfrm>
            <a:off x="5886450" y="3773488"/>
            <a:ext cx="92075" cy="95250"/>
          </a:xfrm>
          <a:custGeom>
            <a:avLst/>
            <a:gdLst/>
            <a:ahLst/>
            <a:cxnLst>
              <a:cxn ang="0">
                <a:pos x="26" y="48"/>
              </a:cxn>
              <a:cxn ang="0">
                <a:pos x="20" y="46"/>
              </a:cxn>
              <a:cxn ang="0">
                <a:pos x="16" y="44"/>
              </a:cxn>
              <a:cxn ang="0">
                <a:pos x="14" y="38"/>
              </a:cxn>
              <a:cxn ang="0">
                <a:pos x="14" y="34"/>
              </a:cxn>
              <a:cxn ang="0">
                <a:pos x="16" y="28"/>
              </a:cxn>
              <a:cxn ang="0">
                <a:pos x="50" y="48"/>
              </a:cxn>
              <a:cxn ang="0">
                <a:pos x="56" y="34"/>
              </a:cxn>
              <a:cxn ang="0">
                <a:pos x="58" y="28"/>
              </a:cxn>
              <a:cxn ang="0">
                <a:pos x="58" y="22"/>
              </a:cxn>
              <a:cxn ang="0">
                <a:pos x="56" y="16"/>
              </a:cxn>
              <a:cxn ang="0">
                <a:pos x="52" y="12"/>
              </a:cxn>
              <a:cxn ang="0">
                <a:pos x="44" y="4"/>
              </a:cxn>
              <a:cxn ang="0">
                <a:pos x="34" y="0"/>
              </a:cxn>
              <a:cxn ang="0">
                <a:pos x="24" y="0"/>
              </a:cxn>
              <a:cxn ang="0">
                <a:pos x="18" y="4"/>
              </a:cxn>
              <a:cxn ang="0">
                <a:pos x="14" y="6"/>
              </a:cxn>
              <a:cxn ang="0">
                <a:pos x="6" y="16"/>
              </a:cxn>
              <a:cxn ang="0">
                <a:pos x="2" y="26"/>
              </a:cxn>
              <a:cxn ang="0">
                <a:pos x="0" y="36"/>
              </a:cxn>
              <a:cxn ang="0">
                <a:pos x="2" y="42"/>
              </a:cxn>
              <a:cxn ang="0">
                <a:pos x="4" y="48"/>
              </a:cxn>
              <a:cxn ang="0">
                <a:pos x="8" y="52"/>
              </a:cxn>
              <a:cxn ang="0">
                <a:pos x="14" y="56"/>
              </a:cxn>
              <a:cxn ang="0">
                <a:pos x="22" y="60"/>
              </a:cxn>
              <a:cxn ang="0">
                <a:pos x="30" y="60"/>
              </a:cxn>
              <a:cxn ang="0">
                <a:pos x="38" y="60"/>
              </a:cxn>
              <a:cxn ang="0">
                <a:pos x="44" y="54"/>
              </a:cxn>
              <a:cxn ang="0">
                <a:pos x="32" y="44"/>
              </a:cxn>
              <a:cxn ang="0">
                <a:pos x="28" y="48"/>
              </a:cxn>
              <a:cxn ang="0">
                <a:pos x="26" y="48"/>
              </a:cxn>
              <a:cxn ang="0">
                <a:pos x="22" y="20"/>
              </a:cxn>
              <a:cxn ang="0">
                <a:pos x="26" y="16"/>
              </a:cxn>
              <a:cxn ang="0">
                <a:pos x="30" y="14"/>
              </a:cxn>
              <a:cxn ang="0">
                <a:pos x="34" y="12"/>
              </a:cxn>
              <a:cxn ang="0">
                <a:pos x="38" y="14"/>
              </a:cxn>
              <a:cxn ang="0">
                <a:pos x="42" y="18"/>
              </a:cxn>
              <a:cxn ang="0">
                <a:pos x="44" y="22"/>
              </a:cxn>
              <a:cxn ang="0">
                <a:pos x="44" y="26"/>
              </a:cxn>
              <a:cxn ang="0">
                <a:pos x="42" y="32"/>
              </a:cxn>
              <a:cxn ang="0">
                <a:pos x="22" y="20"/>
              </a:cxn>
              <a:cxn ang="0">
                <a:pos x="26" y="48"/>
              </a:cxn>
            </a:cxnLst>
            <a:rect l="0" t="0" r="r" b="b"/>
            <a:pathLst>
              <a:path w="58" h="60">
                <a:moveTo>
                  <a:pt x="26" y="48"/>
                </a:moveTo>
                <a:lnTo>
                  <a:pt x="20" y="46"/>
                </a:lnTo>
                <a:lnTo>
                  <a:pt x="16" y="44"/>
                </a:lnTo>
                <a:lnTo>
                  <a:pt x="14" y="38"/>
                </a:lnTo>
                <a:lnTo>
                  <a:pt x="14" y="34"/>
                </a:lnTo>
                <a:lnTo>
                  <a:pt x="16" y="28"/>
                </a:lnTo>
                <a:lnTo>
                  <a:pt x="50" y="48"/>
                </a:lnTo>
                <a:lnTo>
                  <a:pt x="56" y="34"/>
                </a:lnTo>
                <a:lnTo>
                  <a:pt x="58" y="28"/>
                </a:lnTo>
                <a:lnTo>
                  <a:pt x="58" y="22"/>
                </a:lnTo>
                <a:lnTo>
                  <a:pt x="56" y="16"/>
                </a:lnTo>
                <a:lnTo>
                  <a:pt x="52" y="12"/>
                </a:lnTo>
                <a:lnTo>
                  <a:pt x="44" y="4"/>
                </a:lnTo>
                <a:lnTo>
                  <a:pt x="34" y="0"/>
                </a:lnTo>
                <a:lnTo>
                  <a:pt x="24" y="0"/>
                </a:lnTo>
                <a:lnTo>
                  <a:pt x="18" y="4"/>
                </a:lnTo>
                <a:lnTo>
                  <a:pt x="14" y="6"/>
                </a:lnTo>
                <a:lnTo>
                  <a:pt x="6" y="16"/>
                </a:lnTo>
                <a:lnTo>
                  <a:pt x="2" y="26"/>
                </a:lnTo>
                <a:lnTo>
                  <a:pt x="0" y="36"/>
                </a:lnTo>
                <a:lnTo>
                  <a:pt x="2" y="42"/>
                </a:lnTo>
                <a:lnTo>
                  <a:pt x="4" y="48"/>
                </a:lnTo>
                <a:lnTo>
                  <a:pt x="8" y="52"/>
                </a:lnTo>
                <a:lnTo>
                  <a:pt x="14" y="56"/>
                </a:lnTo>
                <a:lnTo>
                  <a:pt x="22" y="60"/>
                </a:lnTo>
                <a:lnTo>
                  <a:pt x="30" y="60"/>
                </a:lnTo>
                <a:lnTo>
                  <a:pt x="38" y="60"/>
                </a:lnTo>
                <a:lnTo>
                  <a:pt x="44" y="54"/>
                </a:lnTo>
                <a:lnTo>
                  <a:pt x="32" y="44"/>
                </a:lnTo>
                <a:lnTo>
                  <a:pt x="28" y="48"/>
                </a:lnTo>
                <a:lnTo>
                  <a:pt x="26" y="48"/>
                </a:lnTo>
                <a:lnTo>
                  <a:pt x="22" y="20"/>
                </a:lnTo>
                <a:lnTo>
                  <a:pt x="26" y="16"/>
                </a:lnTo>
                <a:lnTo>
                  <a:pt x="30" y="14"/>
                </a:lnTo>
                <a:lnTo>
                  <a:pt x="34" y="12"/>
                </a:lnTo>
                <a:lnTo>
                  <a:pt x="38" y="14"/>
                </a:lnTo>
                <a:lnTo>
                  <a:pt x="42" y="18"/>
                </a:lnTo>
                <a:lnTo>
                  <a:pt x="44" y="22"/>
                </a:lnTo>
                <a:lnTo>
                  <a:pt x="44" y="26"/>
                </a:lnTo>
                <a:lnTo>
                  <a:pt x="42" y="32"/>
                </a:lnTo>
                <a:lnTo>
                  <a:pt x="22" y="20"/>
                </a:lnTo>
                <a:lnTo>
                  <a:pt x="26" y="48"/>
                </a:lnTo>
                <a:close/>
              </a:path>
            </a:pathLst>
          </a:custGeom>
          <a:solidFill>
            <a:srgbClr val="231F20"/>
          </a:solidFill>
          <a:ln w="9525">
            <a:noFill/>
            <a:round/>
            <a:headEnd/>
            <a:tailEnd/>
          </a:ln>
        </p:spPr>
        <p:txBody>
          <a:bodyPr/>
          <a:lstStyle/>
          <a:p>
            <a:endParaRPr lang="en-US"/>
          </a:p>
        </p:txBody>
      </p:sp>
      <p:sp>
        <p:nvSpPr>
          <p:cNvPr id="8242" name="Freeform 50"/>
          <p:cNvSpPr>
            <a:spLocks/>
          </p:cNvSpPr>
          <p:nvPr/>
        </p:nvSpPr>
        <p:spPr bwMode="auto">
          <a:xfrm>
            <a:off x="4478338" y="3440113"/>
            <a:ext cx="134937" cy="101600"/>
          </a:xfrm>
          <a:custGeom>
            <a:avLst/>
            <a:gdLst/>
            <a:ahLst/>
            <a:cxnLst>
              <a:cxn ang="0">
                <a:pos x="0" y="30"/>
              </a:cxn>
              <a:cxn ang="0">
                <a:pos x="67" y="40"/>
              </a:cxn>
              <a:cxn ang="0">
                <a:pos x="63" y="62"/>
              </a:cxn>
              <a:cxn ang="0">
                <a:pos x="77" y="64"/>
              </a:cxn>
              <a:cxn ang="0">
                <a:pos x="85" y="2"/>
              </a:cxn>
              <a:cxn ang="0">
                <a:pos x="71" y="0"/>
              </a:cxn>
              <a:cxn ang="0">
                <a:pos x="69" y="24"/>
              </a:cxn>
              <a:cxn ang="0">
                <a:pos x="2" y="14"/>
              </a:cxn>
              <a:cxn ang="0">
                <a:pos x="2" y="30"/>
              </a:cxn>
              <a:cxn ang="0">
                <a:pos x="0" y="30"/>
              </a:cxn>
            </a:cxnLst>
            <a:rect l="0" t="0" r="r" b="b"/>
            <a:pathLst>
              <a:path w="85" h="64">
                <a:moveTo>
                  <a:pt x="0" y="30"/>
                </a:moveTo>
                <a:lnTo>
                  <a:pt x="67" y="40"/>
                </a:lnTo>
                <a:lnTo>
                  <a:pt x="63" y="62"/>
                </a:lnTo>
                <a:lnTo>
                  <a:pt x="77" y="64"/>
                </a:lnTo>
                <a:lnTo>
                  <a:pt x="85" y="2"/>
                </a:lnTo>
                <a:lnTo>
                  <a:pt x="71" y="0"/>
                </a:lnTo>
                <a:lnTo>
                  <a:pt x="69" y="24"/>
                </a:lnTo>
                <a:lnTo>
                  <a:pt x="2" y="14"/>
                </a:lnTo>
                <a:lnTo>
                  <a:pt x="2" y="30"/>
                </a:lnTo>
                <a:lnTo>
                  <a:pt x="0" y="30"/>
                </a:lnTo>
                <a:close/>
              </a:path>
            </a:pathLst>
          </a:custGeom>
          <a:solidFill>
            <a:srgbClr val="231F20"/>
          </a:solidFill>
          <a:ln w="9525">
            <a:noFill/>
            <a:round/>
            <a:headEnd/>
            <a:tailEnd/>
          </a:ln>
        </p:spPr>
        <p:txBody>
          <a:bodyPr/>
          <a:lstStyle/>
          <a:p>
            <a:endParaRPr lang="en-US"/>
          </a:p>
        </p:txBody>
      </p:sp>
      <p:sp>
        <p:nvSpPr>
          <p:cNvPr id="8243" name="Freeform 51"/>
          <p:cNvSpPr>
            <a:spLocks/>
          </p:cNvSpPr>
          <p:nvPr/>
        </p:nvSpPr>
        <p:spPr bwMode="auto">
          <a:xfrm>
            <a:off x="4462463" y="3541713"/>
            <a:ext cx="95250" cy="85725"/>
          </a:xfrm>
          <a:custGeom>
            <a:avLst/>
            <a:gdLst/>
            <a:ahLst/>
            <a:cxnLst>
              <a:cxn ang="0">
                <a:pos x="12" y="32"/>
              </a:cxn>
              <a:cxn ang="0">
                <a:pos x="12" y="24"/>
              </a:cxn>
              <a:cxn ang="0">
                <a:pos x="14" y="20"/>
              </a:cxn>
              <a:cxn ang="0">
                <a:pos x="16" y="16"/>
              </a:cxn>
              <a:cxn ang="0">
                <a:pos x="22" y="14"/>
              </a:cxn>
              <a:cxn ang="0">
                <a:pos x="28" y="14"/>
              </a:cxn>
              <a:cxn ang="0">
                <a:pos x="22" y="52"/>
              </a:cxn>
              <a:cxn ang="0">
                <a:pos x="38" y="54"/>
              </a:cxn>
              <a:cxn ang="0">
                <a:pos x="44" y="52"/>
              </a:cxn>
              <a:cxn ang="0">
                <a:pos x="50" y="48"/>
              </a:cxn>
              <a:cxn ang="0">
                <a:pos x="54" y="46"/>
              </a:cxn>
              <a:cxn ang="0">
                <a:pos x="56" y="42"/>
              </a:cxn>
              <a:cxn ang="0">
                <a:pos x="60" y="30"/>
              </a:cxn>
              <a:cxn ang="0">
                <a:pos x="60" y="20"/>
              </a:cxn>
              <a:cxn ang="0">
                <a:pos x="54" y="10"/>
              </a:cxn>
              <a:cxn ang="0">
                <a:pos x="50" y="6"/>
              </a:cxn>
              <a:cxn ang="0">
                <a:pos x="46" y="2"/>
              </a:cxn>
              <a:cxn ang="0">
                <a:pos x="34" y="0"/>
              </a:cxn>
              <a:cxn ang="0">
                <a:pos x="22" y="0"/>
              </a:cxn>
              <a:cxn ang="0">
                <a:pos x="12" y="2"/>
              </a:cxn>
              <a:cxn ang="0">
                <a:pos x="8" y="6"/>
              </a:cxn>
              <a:cxn ang="0">
                <a:pos x="4" y="10"/>
              </a:cxn>
              <a:cxn ang="0">
                <a:pos x="2" y="16"/>
              </a:cxn>
              <a:cxn ang="0">
                <a:pos x="0" y="24"/>
              </a:cxn>
              <a:cxn ang="0">
                <a:pos x="0" y="32"/>
              </a:cxn>
              <a:cxn ang="0">
                <a:pos x="2" y="40"/>
              </a:cxn>
              <a:cxn ang="0">
                <a:pos x="8" y="46"/>
              </a:cxn>
              <a:cxn ang="0">
                <a:pos x="14" y="50"/>
              </a:cxn>
              <a:cxn ang="0">
                <a:pos x="18" y="36"/>
              </a:cxn>
              <a:cxn ang="0">
                <a:pos x="14" y="32"/>
              </a:cxn>
              <a:cxn ang="0">
                <a:pos x="12" y="32"/>
              </a:cxn>
              <a:cxn ang="0">
                <a:pos x="36" y="16"/>
              </a:cxn>
              <a:cxn ang="0">
                <a:pos x="42" y="18"/>
              </a:cxn>
              <a:cxn ang="0">
                <a:pos x="46" y="20"/>
              </a:cxn>
              <a:cxn ang="0">
                <a:pos x="48" y="24"/>
              </a:cxn>
              <a:cxn ang="0">
                <a:pos x="48" y="30"/>
              </a:cxn>
              <a:cxn ang="0">
                <a:pos x="48" y="34"/>
              </a:cxn>
              <a:cxn ang="0">
                <a:pos x="44" y="36"/>
              </a:cxn>
              <a:cxn ang="0">
                <a:pos x="40" y="38"/>
              </a:cxn>
              <a:cxn ang="0">
                <a:pos x="34" y="38"/>
              </a:cxn>
              <a:cxn ang="0">
                <a:pos x="36" y="16"/>
              </a:cxn>
              <a:cxn ang="0">
                <a:pos x="12" y="32"/>
              </a:cxn>
            </a:cxnLst>
            <a:rect l="0" t="0" r="r" b="b"/>
            <a:pathLst>
              <a:path w="60" h="54">
                <a:moveTo>
                  <a:pt x="12" y="32"/>
                </a:moveTo>
                <a:lnTo>
                  <a:pt x="12" y="24"/>
                </a:lnTo>
                <a:lnTo>
                  <a:pt x="14" y="20"/>
                </a:lnTo>
                <a:lnTo>
                  <a:pt x="16" y="16"/>
                </a:lnTo>
                <a:lnTo>
                  <a:pt x="22" y="14"/>
                </a:lnTo>
                <a:lnTo>
                  <a:pt x="28" y="14"/>
                </a:lnTo>
                <a:lnTo>
                  <a:pt x="22" y="52"/>
                </a:lnTo>
                <a:lnTo>
                  <a:pt x="38" y="54"/>
                </a:lnTo>
                <a:lnTo>
                  <a:pt x="44" y="52"/>
                </a:lnTo>
                <a:lnTo>
                  <a:pt x="50" y="48"/>
                </a:lnTo>
                <a:lnTo>
                  <a:pt x="54" y="46"/>
                </a:lnTo>
                <a:lnTo>
                  <a:pt x="56" y="42"/>
                </a:lnTo>
                <a:lnTo>
                  <a:pt x="60" y="30"/>
                </a:lnTo>
                <a:lnTo>
                  <a:pt x="60" y="20"/>
                </a:lnTo>
                <a:lnTo>
                  <a:pt x="54" y="10"/>
                </a:lnTo>
                <a:lnTo>
                  <a:pt x="50" y="6"/>
                </a:lnTo>
                <a:lnTo>
                  <a:pt x="46" y="2"/>
                </a:lnTo>
                <a:lnTo>
                  <a:pt x="34" y="0"/>
                </a:lnTo>
                <a:lnTo>
                  <a:pt x="22" y="0"/>
                </a:lnTo>
                <a:lnTo>
                  <a:pt x="12" y="2"/>
                </a:lnTo>
                <a:lnTo>
                  <a:pt x="8" y="6"/>
                </a:lnTo>
                <a:lnTo>
                  <a:pt x="4" y="10"/>
                </a:lnTo>
                <a:lnTo>
                  <a:pt x="2" y="16"/>
                </a:lnTo>
                <a:lnTo>
                  <a:pt x="0" y="24"/>
                </a:lnTo>
                <a:lnTo>
                  <a:pt x="0" y="32"/>
                </a:lnTo>
                <a:lnTo>
                  <a:pt x="2" y="40"/>
                </a:lnTo>
                <a:lnTo>
                  <a:pt x="8" y="46"/>
                </a:lnTo>
                <a:lnTo>
                  <a:pt x="14" y="50"/>
                </a:lnTo>
                <a:lnTo>
                  <a:pt x="18" y="36"/>
                </a:lnTo>
                <a:lnTo>
                  <a:pt x="14" y="32"/>
                </a:lnTo>
                <a:lnTo>
                  <a:pt x="12" y="32"/>
                </a:lnTo>
                <a:lnTo>
                  <a:pt x="36" y="16"/>
                </a:lnTo>
                <a:lnTo>
                  <a:pt x="42" y="18"/>
                </a:lnTo>
                <a:lnTo>
                  <a:pt x="46" y="20"/>
                </a:lnTo>
                <a:lnTo>
                  <a:pt x="48" y="24"/>
                </a:lnTo>
                <a:lnTo>
                  <a:pt x="48" y="30"/>
                </a:lnTo>
                <a:lnTo>
                  <a:pt x="48" y="34"/>
                </a:lnTo>
                <a:lnTo>
                  <a:pt x="44" y="36"/>
                </a:lnTo>
                <a:lnTo>
                  <a:pt x="40" y="38"/>
                </a:lnTo>
                <a:lnTo>
                  <a:pt x="34" y="38"/>
                </a:lnTo>
                <a:lnTo>
                  <a:pt x="36" y="16"/>
                </a:lnTo>
                <a:lnTo>
                  <a:pt x="12" y="32"/>
                </a:lnTo>
                <a:close/>
              </a:path>
            </a:pathLst>
          </a:custGeom>
          <a:solidFill>
            <a:srgbClr val="231F20"/>
          </a:solidFill>
          <a:ln w="9525">
            <a:noFill/>
            <a:round/>
            <a:headEnd/>
            <a:tailEnd/>
          </a:ln>
        </p:spPr>
        <p:txBody>
          <a:bodyPr/>
          <a:lstStyle/>
          <a:p>
            <a:endParaRPr lang="en-US"/>
          </a:p>
        </p:txBody>
      </p:sp>
      <p:sp>
        <p:nvSpPr>
          <p:cNvPr id="8244" name="Freeform 52"/>
          <p:cNvSpPr>
            <a:spLocks/>
          </p:cNvSpPr>
          <p:nvPr/>
        </p:nvSpPr>
        <p:spPr bwMode="auto">
          <a:xfrm>
            <a:off x="4452938" y="3640138"/>
            <a:ext cx="131762" cy="41275"/>
          </a:xfrm>
          <a:custGeom>
            <a:avLst/>
            <a:gdLst/>
            <a:ahLst/>
            <a:cxnLst>
              <a:cxn ang="0">
                <a:pos x="0" y="14"/>
              </a:cxn>
              <a:cxn ang="0">
                <a:pos x="81" y="26"/>
              </a:cxn>
              <a:cxn ang="0">
                <a:pos x="83" y="10"/>
              </a:cxn>
              <a:cxn ang="0">
                <a:pos x="2" y="0"/>
              </a:cxn>
              <a:cxn ang="0">
                <a:pos x="2" y="14"/>
              </a:cxn>
              <a:cxn ang="0">
                <a:pos x="0" y="14"/>
              </a:cxn>
            </a:cxnLst>
            <a:rect l="0" t="0" r="r" b="b"/>
            <a:pathLst>
              <a:path w="83" h="26">
                <a:moveTo>
                  <a:pt x="0" y="14"/>
                </a:moveTo>
                <a:lnTo>
                  <a:pt x="81" y="26"/>
                </a:lnTo>
                <a:lnTo>
                  <a:pt x="83" y="10"/>
                </a:lnTo>
                <a:lnTo>
                  <a:pt x="2" y="0"/>
                </a:lnTo>
                <a:lnTo>
                  <a:pt x="2" y="14"/>
                </a:lnTo>
                <a:lnTo>
                  <a:pt x="0" y="14"/>
                </a:lnTo>
                <a:close/>
              </a:path>
            </a:pathLst>
          </a:custGeom>
          <a:solidFill>
            <a:srgbClr val="231F20"/>
          </a:solidFill>
          <a:ln w="9525">
            <a:noFill/>
            <a:round/>
            <a:headEnd/>
            <a:tailEnd/>
          </a:ln>
        </p:spPr>
        <p:txBody>
          <a:bodyPr/>
          <a:lstStyle/>
          <a:p>
            <a:endParaRPr lang="en-US"/>
          </a:p>
        </p:txBody>
      </p:sp>
      <p:sp>
        <p:nvSpPr>
          <p:cNvPr id="8245" name="Freeform 53"/>
          <p:cNvSpPr>
            <a:spLocks/>
          </p:cNvSpPr>
          <p:nvPr/>
        </p:nvSpPr>
        <p:spPr bwMode="auto">
          <a:xfrm>
            <a:off x="4443413" y="3687763"/>
            <a:ext cx="95250" cy="95250"/>
          </a:xfrm>
          <a:custGeom>
            <a:avLst/>
            <a:gdLst/>
            <a:ahLst/>
            <a:cxnLst>
              <a:cxn ang="0">
                <a:pos x="16" y="2"/>
              </a:cxn>
              <a:cxn ang="0">
                <a:pos x="10" y="6"/>
              </a:cxn>
              <a:cxn ang="0">
                <a:pos x="4" y="12"/>
              </a:cxn>
              <a:cxn ang="0">
                <a:pos x="2" y="20"/>
              </a:cxn>
              <a:cxn ang="0">
                <a:pos x="0" y="26"/>
              </a:cxn>
              <a:cxn ang="0">
                <a:pos x="0" y="38"/>
              </a:cxn>
              <a:cxn ang="0">
                <a:pos x="2" y="44"/>
              </a:cxn>
              <a:cxn ang="0">
                <a:pos x="6" y="50"/>
              </a:cxn>
              <a:cxn ang="0">
                <a:pos x="14" y="56"/>
              </a:cxn>
              <a:cxn ang="0">
                <a:pos x="26" y="60"/>
              </a:cxn>
              <a:cxn ang="0">
                <a:pos x="38" y="60"/>
              </a:cxn>
              <a:cxn ang="0">
                <a:pos x="48" y="54"/>
              </a:cxn>
              <a:cxn ang="0">
                <a:pos x="52" y="50"/>
              </a:cxn>
              <a:cxn ang="0">
                <a:pos x="56" y="46"/>
              </a:cxn>
              <a:cxn ang="0">
                <a:pos x="60" y="34"/>
              </a:cxn>
              <a:cxn ang="0">
                <a:pos x="60" y="26"/>
              </a:cxn>
              <a:cxn ang="0">
                <a:pos x="58" y="18"/>
              </a:cxn>
              <a:cxn ang="0">
                <a:pos x="54" y="12"/>
              </a:cxn>
              <a:cxn ang="0">
                <a:pos x="48" y="6"/>
              </a:cxn>
              <a:cxn ang="0">
                <a:pos x="42" y="2"/>
              </a:cxn>
              <a:cxn ang="0">
                <a:pos x="34" y="2"/>
              </a:cxn>
              <a:cxn ang="0">
                <a:pos x="24" y="0"/>
              </a:cxn>
              <a:cxn ang="0">
                <a:pos x="18" y="2"/>
              </a:cxn>
              <a:cxn ang="0">
                <a:pos x="16" y="2"/>
              </a:cxn>
              <a:cxn ang="0">
                <a:pos x="44" y="22"/>
              </a:cxn>
              <a:cxn ang="0">
                <a:pos x="46" y="28"/>
              </a:cxn>
              <a:cxn ang="0">
                <a:pos x="48" y="34"/>
              </a:cxn>
              <a:cxn ang="0">
                <a:pos x="46" y="38"/>
              </a:cxn>
              <a:cxn ang="0">
                <a:pos x="42" y="42"/>
              </a:cxn>
              <a:cxn ang="0">
                <a:pos x="36" y="44"/>
              </a:cxn>
              <a:cxn ang="0">
                <a:pos x="28" y="44"/>
              </a:cxn>
              <a:cxn ang="0">
                <a:pos x="20" y="42"/>
              </a:cxn>
              <a:cxn ang="0">
                <a:pos x="14" y="38"/>
              </a:cxn>
              <a:cxn ang="0">
                <a:pos x="12" y="34"/>
              </a:cxn>
              <a:cxn ang="0">
                <a:pos x="12" y="28"/>
              </a:cxn>
              <a:cxn ang="0">
                <a:pos x="14" y="22"/>
              </a:cxn>
              <a:cxn ang="0">
                <a:pos x="18" y="18"/>
              </a:cxn>
              <a:cxn ang="0">
                <a:pos x="24" y="16"/>
              </a:cxn>
              <a:cxn ang="0">
                <a:pos x="32" y="16"/>
              </a:cxn>
              <a:cxn ang="0">
                <a:pos x="38" y="18"/>
              </a:cxn>
              <a:cxn ang="0">
                <a:pos x="44" y="22"/>
              </a:cxn>
              <a:cxn ang="0">
                <a:pos x="16" y="2"/>
              </a:cxn>
            </a:cxnLst>
            <a:rect l="0" t="0" r="r" b="b"/>
            <a:pathLst>
              <a:path w="60" h="60">
                <a:moveTo>
                  <a:pt x="16" y="2"/>
                </a:moveTo>
                <a:lnTo>
                  <a:pt x="10" y="6"/>
                </a:lnTo>
                <a:lnTo>
                  <a:pt x="4" y="12"/>
                </a:lnTo>
                <a:lnTo>
                  <a:pt x="2" y="20"/>
                </a:lnTo>
                <a:lnTo>
                  <a:pt x="0" y="26"/>
                </a:lnTo>
                <a:lnTo>
                  <a:pt x="0" y="38"/>
                </a:lnTo>
                <a:lnTo>
                  <a:pt x="2" y="44"/>
                </a:lnTo>
                <a:lnTo>
                  <a:pt x="6" y="50"/>
                </a:lnTo>
                <a:lnTo>
                  <a:pt x="14" y="56"/>
                </a:lnTo>
                <a:lnTo>
                  <a:pt x="26" y="60"/>
                </a:lnTo>
                <a:lnTo>
                  <a:pt x="38" y="60"/>
                </a:lnTo>
                <a:lnTo>
                  <a:pt x="48" y="54"/>
                </a:lnTo>
                <a:lnTo>
                  <a:pt x="52" y="50"/>
                </a:lnTo>
                <a:lnTo>
                  <a:pt x="56" y="46"/>
                </a:lnTo>
                <a:lnTo>
                  <a:pt x="60" y="34"/>
                </a:lnTo>
                <a:lnTo>
                  <a:pt x="60" y="26"/>
                </a:lnTo>
                <a:lnTo>
                  <a:pt x="58" y="18"/>
                </a:lnTo>
                <a:lnTo>
                  <a:pt x="54" y="12"/>
                </a:lnTo>
                <a:lnTo>
                  <a:pt x="48" y="6"/>
                </a:lnTo>
                <a:lnTo>
                  <a:pt x="42" y="2"/>
                </a:lnTo>
                <a:lnTo>
                  <a:pt x="34" y="2"/>
                </a:lnTo>
                <a:lnTo>
                  <a:pt x="24" y="0"/>
                </a:lnTo>
                <a:lnTo>
                  <a:pt x="18" y="2"/>
                </a:lnTo>
                <a:lnTo>
                  <a:pt x="16" y="2"/>
                </a:lnTo>
                <a:lnTo>
                  <a:pt x="44" y="22"/>
                </a:lnTo>
                <a:lnTo>
                  <a:pt x="46" y="28"/>
                </a:lnTo>
                <a:lnTo>
                  <a:pt x="48" y="34"/>
                </a:lnTo>
                <a:lnTo>
                  <a:pt x="46" y="38"/>
                </a:lnTo>
                <a:lnTo>
                  <a:pt x="42" y="42"/>
                </a:lnTo>
                <a:lnTo>
                  <a:pt x="36" y="44"/>
                </a:lnTo>
                <a:lnTo>
                  <a:pt x="28" y="44"/>
                </a:lnTo>
                <a:lnTo>
                  <a:pt x="20" y="42"/>
                </a:lnTo>
                <a:lnTo>
                  <a:pt x="14" y="38"/>
                </a:lnTo>
                <a:lnTo>
                  <a:pt x="12" y="34"/>
                </a:lnTo>
                <a:lnTo>
                  <a:pt x="12" y="28"/>
                </a:lnTo>
                <a:lnTo>
                  <a:pt x="14" y="22"/>
                </a:lnTo>
                <a:lnTo>
                  <a:pt x="18" y="18"/>
                </a:lnTo>
                <a:lnTo>
                  <a:pt x="24" y="16"/>
                </a:lnTo>
                <a:lnTo>
                  <a:pt x="32" y="16"/>
                </a:lnTo>
                <a:lnTo>
                  <a:pt x="38" y="18"/>
                </a:lnTo>
                <a:lnTo>
                  <a:pt x="44" y="22"/>
                </a:lnTo>
                <a:lnTo>
                  <a:pt x="16" y="2"/>
                </a:lnTo>
                <a:close/>
              </a:path>
            </a:pathLst>
          </a:custGeom>
          <a:solidFill>
            <a:srgbClr val="231F20"/>
          </a:solidFill>
          <a:ln w="9525">
            <a:noFill/>
            <a:round/>
            <a:headEnd/>
            <a:tailEnd/>
          </a:ln>
        </p:spPr>
        <p:txBody>
          <a:bodyPr/>
          <a:lstStyle/>
          <a:p>
            <a:endParaRPr lang="en-US"/>
          </a:p>
        </p:txBody>
      </p:sp>
      <p:sp>
        <p:nvSpPr>
          <p:cNvPr id="8246" name="Freeform 54"/>
          <p:cNvSpPr>
            <a:spLocks/>
          </p:cNvSpPr>
          <p:nvPr/>
        </p:nvSpPr>
        <p:spPr bwMode="auto">
          <a:xfrm>
            <a:off x="4398963" y="3792538"/>
            <a:ext cx="127000" cy="98425"/>
          </a:xfrm>
          <a:custGeom>
            <a:avLst/>
            <a:gdLst/>
            <a:ahLst/>
            <a:cxnLst>
              <a:cxn ang="0">
                <a:pos x="2" y="0"/>
              </a:cxn>
              <a:cxn ang="0">
                <a:pos x="0" y="14"/>
              </a:cxn>
              <a:cxn ang="0">
                <a:pos x="28" y="18"/>
              </a:cxn>
              <a:cxn ang="0">
                <a:pos x="20" y="26"/>
              </a:cxn>
              <a:cxn ang="0">
                <a:pos x="18" y="34"/>
              </a:cxn>
              <a:cxn ang="0">
                <a:pos x="18" y="44"/>
              </a:cxn>
              <a:cxn ang="0">
                <a:pos x="24" y="52"/>
              </a:cxn>
              <a:cxn ang="0">
                <a:pos x="32" y="58"/>
              </a:cxn>
              <a:cxn ang="0">
                <a:pos x="44" y="62"/>
              </a:cxn>
              <a:cxn ang="0">
                <a:pos x="58" y="62"/>
              </a:cxn>
              <a:cxn ang="0">
                <a:pos x="68" y="58"/>
              </a:cxn>
              <a:cxn ang="0">
                <a:pos x="74" y="52"/>
              </a:cxn>
              <a:cxn ang="0">
                <a:pos x="78" y="42"/>
              </a:cxn>
              <a:cxn ang="0">
                <a:pos x="78" y="36"/>
              </a:cxn>
              <a:cxn ang="0">
                <a:pos x="76" y="32"/>
              </a:cxn>
              <a:cxn ang="0">
                <a:pos x="74" y="26"/>
              </a:cxn>
              <a:cxn ang="0">
                <a:pos x="70" y="22"/>
              </a:cxn>
              <a:cxn ang="0">
                <a:pos x="78" y="24"/>
              </a:cxn>
              <a:cxn ang="0">
                <a:pos x="80" y="10"/>
              </a:cxn>
              <a:cxn ang="0">
                <a:pos x="4" y="0"/>
              </a:cxn>
              <a:cxn ang="0">
                <a:pos x="2" y="0"/>
              </a:cxn>
              <a:cxn ang="0">
                <a:pos x="64" y="26"/>
              </a:cxn>
              <a:cxn ang="0">
                <a:pos x="66" y="32"/>
              </a:cxn>
              <a:cxn ang="0">
                <a:pos x="66" y="36"/>
              </a:cxn>
              <a:cxn ang="0">
                <a:pos x="64" y="42"/>
              </a:cxn>
              <a:cxn ang="0">
                <a:pos x="60" y="44"/>
              </a:cxn>
              <a:cxn ang="0">
                <a:pos x="54" y="46"/>
              </a:cxn>
              <a:cxn ang="0">
                <a:pos x="46" y="46"/>
              </a:cxn>
              <a:cxn ang="0">
                <a:pos x="38" y="44"/>
              </a:cxn>
              <a:cxn ang="0">
                <a:pos x="34" y="42"/>
              </a:cxn>
              <a:cxn ang="0">
                <a:pos x="30" y="36"/>
              </a:cxn>
              <a:cxn ang="0">
                <a:pos x="30" y="32"/>
              </a:cxn>
              <a:cxn ang="0">
                <a:pos x="32" y="26"/>
              </a:cxn>
              <a:cxn ang="0">
                <a:pos x="36" y="22"/>
              </a:cxn>
              <a:cxn ang="0">
                <a:pos x="42" y="20"/>
              </a:cxn>
              <a:cxn ang="0">
                <a:pos x="50" y="22"/>
              </a:cxn>
              <a:cxn ang="0">
                <a:pos x="58" y="22"/>
              </a:cxn>
              <a:cxn ang="0">
                <a:pos x="64" y="26"/>
              </a:cxn>
              <a:cxn ang="0">
                <a:pos x="2" y="0"/>
              </a:cxn>
            </a:cxnLst>
            <a:rect l="0" t="0" r="r" b="b"/>
            <a:pathLst>
              <a:path w="80" h="62">
                <a:moveTo>
                  <a:pt x="2" y="0"/>
                </a:moveTo>
                <a:lnTo>
                  <a:pt x="0" y="14"/>
                </a:lnTo>
                <a:lnTo>
                  <a:pt x="28" y="18"/>
                </a:lnTo>
                <a:lnTo>
                  <a:pt x="20" y="26"/>
                </a:lnTo>
                <a:lnTo>
                  <a:pt x="18" y="34"/>
                </a:lnTo>
                <a:lnTo>
                  <a:pt x="18" y="44"/>
                </a:lnTo>
                <a:lnTo>
                  <a:pt x="24" y="52"/>
                </a:lnTo>
                <a:lnTo>
                  <a:pt x="32" y="58"/>
                </a:lnTo>
                <a:lnTo>
                  <a:pt x="44" y="62"/>
                </a:lnTo>
                <a:lnTo>
                  <a:pt x="58" y="62"/>
                </a:lnTo>
                <a:lnTo>
                  <a:pt x="68" y="58"/>
                </a:lnTo>
                <a:lnTo>
                  <a:pt x="74" y="52"/>
                </a:lnTo>
                <a:lnTo>
                  <a:pt x="78" y="42"/>
                </a:lnTo>
                <a:lnTo>
                  <a:pt x="78" y="36"/>
                </a:lnTo>
                <a:lnTo>
                  <a:pt x="76" y="32"/>
                </a:lnTo>
                <a:lnTo>
                  <a:pt x="74" y="26"/>
                </a:lnTo>
                <a:lnTo>
                  <a:pt x="70" y="22"/>
                </a:lnTo>
                <a:lnTo>
                  <a:pt x="78" y="24"/>
                </a:lnTo>
                <a:lnTo>
                  <a:pt x="80" y="10"/>
                </a:lnTo>
                <a:lnTo>
                  <a:pt x="4" y="0"/>
                </a:lnTo>
                <a:lnTo>
                  <a:pt x="2" y="0"/>
                </a:lnTo>
                <a:lnTo>
                  <a:pt x="64" y="26"/>
                </a:lnTo>
                <a:lnTo>
                  <a:pt x="66" y="32"/>
                </a:lnTo>
                <a:lnTo>
                  <a:pt x="66" y="36"/>
                </a:lnTo>
                <a:lnTo>
                  <a:pt x="64" y="42"/>
                </a:lnTo>
                <a:lnTo>
                  <a:pt x="60" y="44"/>
                </a:lnTo>
                <a:lnTo>
                  <a:pt x="54" y="46"/>
                </a:lnTo>
                <a:lnTo>
                  <a:pt x="46" y="46"/>
                </a:lnTo>
                <a:lnTo>
                  <a:pt x="38" y="44"/>
                </a:lnTo>
                <a:lnTo>
                  <a:pt x="34" y="42"/>
                </a:lnTo>
                <a:lnTo>
                  <a:pt x="30" y="36"/>
                </a:lnTo>
                <a:lnTo>
                  <a:pt x="30" y="32"/>
                </a:lnTo>
                <a:lnTo>
                  <a:pt x="32" y="26"/>
                </a:lnTo>
                <a:lnTo>
                  <a:pt x="36" y="22"/>
                </a:lnTo>
                <a:lnTo>
                  <a:pt x="42" y="20"/>
                </a:lnTo>
                <a:lnTo>
                  <a:pt x="50" y="22"/>
                </a:lnTo>
                <a:lnTo>
                  <a:pt x="58" y="22"/>
                </a:lnTo>
                <a:lnTo>
                  <a:pt x="64" y="26"/>
                </a:lnTo>
                <a:lnTo>
                  <a:pt x="2" y="0"/>
                </a:lnTo>
                <a:close/>
              </a:path>
            </a:pathLst>
          </a:custGeom>
          <a:solidFill>
            <a:srgbClr val="231F20"/>
          </a:solidFill>
          <a:ln w="9525">
            <a:noFill/>
            <a:round/>
            <a:headEnd/>
            <a:tailEnd/>
          </a:ln>
        </p:spPr>
        <p:txBody>
          <a:bodyPr/>
          <a:lstStyle/>
          <a:p>
            <a:endParaRPr lang="en-US"/>
          </a:p>
        </p:txBody>
      </p:sp>
      <p:sp>
        <p:nvSpPr>
          <p:cNvPr id="8247" name="Freeform 55"/>
          <p:cNvSpPr>
            <a:spLocks/>
          </p:cNvSpPr>
          <p:nvPr/>
        </p:nvSpPr>
        <p:spPr bwMode="auto">
          <a:xfrm>
            <a:off x="4408488" y="3903663"/>
            <a:ext cx="139700" cy="92075"/>
          </a:xfrm>
          <a:custGeom>
            <a:avLst/>
            <a:gdLst/>
            <a:ahLst/>
            <a:cxnLst>
              <a:cxn ang="0">
                <a:pos x="88" y="10"/>
              </a:cxn>
              <a:cxn ang="0">
                <a:pos x="8" y="0"/>
              </a:cxn>
              <a:cxn ang="0">
                <a:pos x="6" y="16"/>
              </a:cxn>
              <a:cxn ang="0">
                <a:pos x="34" y="20"/>
              </a:cxn>
              <a:cxn ang="0">
                <a:pos x="46" y="22"/>
              </a:cxn>
              <a:cxn ang="0">
                <a:pos x="48" y="24"/>
              </a:cxn>
              <a:cxn ang="0">
                <a:pos x="50" y="28"/>
              </a:cxn>
              <a:cxn ang="0">
                <a:pos x="52" y="34"/>
              </a:cxn>
              <a:cxn ang="0">
                <a:pos x="50" y="40"/>
              </a:cxn>
              <a:cxn ang="0">
                <a:pos x="44" y="42"/>
              </a:cxn>
              <a:cxn ang="0">
                <a:pos x="34" y="42"/>
              </a:cxn>
              <a:cxn ang="0">
                <a:pos x="2" y="38"/>
              </a:cxn>
              <a:cxn ang="0">
                <a:pos x="0" y="52"/>
              </a:cxn>
              <a:cxn ang="0">
                <a:pos x="34" y="58"/>
              </a:cxn>
              <a:cxn ang="0">
                <a:pos x="46" y="58"/>
              </a:cxn>
              <a:cxn ang="0">
                <a:pos x="54" y="56"/>
              </a:cxn>
              <a:cxn ang="0">
                <a:pos x="60" y="50"/>
              </a:cxn>
              <a:cxn ang="0">
                <a:pos x="62" y="40"/>
              </a:cxn>
              <a:cxn ang="0">
                <a:pos x="62" y="32"/>
              </a:cxn>
              <a:cxn ang="0">
                <a:pos x="56" y="22"/>
              </a:cxn>
              <a:cxn ang="0">
                <a:pos x="86" y="26"/>
              </a:cxn>
              <a:cxn ang="0">
                <a:pos x="86" y="10"/>
              </a:cxn>
              <a:cxn ang="0">
                <a:pos x="88" y="10"/>
              </a:cxn>
            </a:cxnLst>
            <a:rect l="0" t="0" r="r" b="b"/>
            <a:pathLst>
              <a:path w="88" h="58">
                <a:moveTo>
                  <a:pt x="88" y="10"/>
                </a:moveTo>
                <a:lnTo>
                  <a:pt x="8" y="0"/>
                </a:lnTo>
                <a:lnTo>
                  <a:pt x="6" y="16"/>
                </a:lnTo>
                <a:lnTo>
                  <a:pt x="34" y="20"/>
                </a:lnTo>
                <a:lnTo>
                  <a:pt x="46" y="22"/>
                </a:lnTo>
                <a:lnTo>
                  <a:pt x="48" y="24"/>
                </a:lnTo>
                <a:lnTo>
                  <a:pt x="50" y="28"/>
                </a:lnTo>
                <a:lnTo>
                  <a:pt x="52" y="34"/>
                </a:lnTo>
                <a:lnTo>
                  <a:pt x="50" y="40"/>
                </a:lnTo>
                <a:lnTo>
                  <a:pt x="44" y="42"/>
                </a:lnTo>
                <a:lnTo>
                  <a:pt x="34" y="42"/>
                </a:lnTo>
                <a:lnTo>
                  <a:pt x="2" y="38"/>
                </a:lnTo>
                <a:lnTo>
                  <a:pt x="0" y="52"/>
                </a:lnTo>
                <a:lnTo>
                  <a:pt x="34" y="58"/>
                </a:lnTo>
                <a:lnTo>
                  <a:pt x="46" y="58"/>
                </a:lnTo>
                <a:lnTo>
                  <a:pt x="54" y="56"/>
                </a:lnTo>
                <a:lnTo>
                  <a:pt x="60" y="50"/>
                </a:lnTo>
                <a:lnTo>
                  <a:pt x="62" y="40"/>
                </a:lnTo>
                <a:lnTo>
                  <a:pt x="62" y="32"/>
                </a:lnTo>
                <a:lnTo>
                  <a:pt x="56" y="22"/>
                </a:lnTo>
                <a:lnTo>
                  <a:pt x="86" y="26"/>
                </a:lnTo>
                <a:lnTo>
                  <a:pt x="86" y="10"/>
                </a:lnTo>
                <a:lnTo>
                  <a:pt x="88" y="10"/>
                </a:lnTo>
                <a:close/>
              </a:path>
            </a:pathLst>
          </a:custGeom>
          <a:solidFill>
            <a:srgbClr val="231F20"/>
          </a:solidFill>
          <a:ln w="9525">
            <a:noFill/>
            <a:round/>
            <a:headEnd/>
            <a:tailEnd/>
          </a:ln>
        </p:spPr>
        <p:txBody>
          <a:bodyPr/>
          <a:lstStyle/>
          <a:p>
            <a:endParaRPr lang="en-US"/>
          </a:p>
        </p:txBody>
      </p:sp>
      <p:sp>
        <p:nvSpPr>
          <p:cNvPr id="8248" name="Freeform 56"/>
          <p:cNvSpPr>
            <a:spLocks/>
          </p:cNvSpPr>
          <p:nvPr/>
        </p:nvSpPr>
        <p:spPr bwMode="auto">
          <a:xfrm>
            <a:off x="4395788" y="4008438"/>
            <a:ext cx="101600" cy="85725"/>
          </a:xfrm>
          <a:custGeom>
            <a:avLst/>
            <a:gdLst/>
            <a:ahLst/>
            <a:cxnLst>
              <a:cxn ang="0">
                <a:pos x="50" y="24"/>
              </a:cxn>
              <a:cxn ang="0">
                <a:pos x="52" y="30"/>
              </a:cxn>
              <a:cxn ang="0">
                <a:pos x="50" y="34"/>
              </a:cxn>
              <a:cxn ang="0">
                <a:pos x="48" y="38"/>
              </a:cxn>
              <a:cxn ang="0">
                <a:pos x="46" y="38"/>
              </a:cxn>
              <a:cxn ang="0">
                <a:pos x="42" y="40"/>
              </a:cxn>
              <a:cxn ang="0">
                <a:pos x="40" y="38"/>
              </a:cxn>
              <a:cxn ang="0">
                <a:pos x="38" y="24"/>
              </a:cxn>
              <a:cxn ang="0">
                <a:pos x="36" y="10"/>
              </a:cxn>
              <a:cxn ang="0">
                <a:pos x="34" y="6"/>
              </a:cxn>
              <a:cxn ang="0">
                <a:pos x="32" y="4"/>
              </a:cxn>
              <a:cxn ang="0">
                <a:pos x="28" y="2"/>
              </a:cxn>
              <a:cxn ang="0">
                <a:pos x="24" y="0"/>
              </a:cxn>
              <a:cxn ang="0">
                <a:pos x="16" y="0"/>
              </a:cxn>
              <a:cxn ang="0">
                <a:pos x="10" y="4"/>
              </a:cxn>
              <a:cxn ang="0">
                <a:pos x="6" y="10"/>
              </a:cxn>
              <a:cxn ang="0">
                <a:pos x="4" y="16"/>
              </a:cxn>
              <a:cxn ang="0">
                <a:pos x="4" y="26"/>
              </a:cxn>
              <a:cxn ang="0">
                <a:pos x="8" y="36"/>
              </a:cxn>
              <a:cxn ang="0">
                <a:pos x="6" y="36"/>
              </a:cxn>
              <a:cxn ang="0">
                <a:pos x="2" y="36"/>
              </a:cxn>
              <a:cxn ang="0">
                <a:pos x="0" y="52"/>
              </a:cxn>
              <a:cxn ang="0">
                <a:pos x="8" y="50"/>
              </a:cxn>
              <a:cxn ang="0">
                <a:pos x="20" y="52"/>
              </a:cxn>
              <a:cxn ang="0">
                <a:pos x="38" y="54"/>
              </a:cxn>
              <a:cxn ang="0">
                <a:pos x="46" y="54"/>
              </a:cxn>
              <a:cxn ang="0">
                <a:pos x="52" y="54"/>
              </a:cxn>
              <a:cxn ang="0">
                <a:pos x="54" y="52"/>
              </a:cxn>
              <a:cxn ang="0">
                <a:pos x="58" y="48"/>
              </a:cxn>
              <a:cxn ang="0">
                <a:pos x="60" y="42"/>
              </a:cxn>
              <a:cxn ang="0">
                <a:pos x="62" y="32"/>
              </a:cxn>
              <a:cxn ang="0">
                <a:pos x="64" y="22"/>
              </a:cxn>
              <a:cxn ang="0">
                <a:pos x="60" y="14"/>
              </a:cxn>
              <a:cxn ang="0">
                <a:pos x="56" y="10"/>
              </a:cxn>
              <a:cxn ang="0">
                <a:pos x="50" y="6"/>
              </a:cxn>
              <a:cxn ang="0">
                <a:pos x="46" y="18"/>
              </a:cxn>
              <a:cxn ang="0">
                <a:pos x="48" y="24"/>
              </a:cxn>
              <a:cxn ang="0">
                <a:pos x="50" y="24"/>
              </a:cxn>
              <a:cxn ang="0">
                <a:pos x="28" y="38"/>
              </a:cxn>
              <a:cxn ang="0">
                <a:pos x="20" y="36"/>
              </a:cxn>
              <a:cxn ang="0">
                <a:pos x="16" y="32"/>
              </a:cxn>
              <a:cxn ang="0">
                <a:pos x="14" y="28"/>
              </a:cxn>
              <a:cxn ang="0">
                <a:pos x="14" y="22"/>
              </a:cxn>
              <a:cxn ang="0">
                <a:pos x="14" y="20"/>
              </a:cxn>
              <a:cxn ang="0">
                <a:pos x="16" y="18"/>
              </a:cxn>
              <a:cxn ang="0">
                <a:pos x="20" y="16"/>
              </a:cxn>
              <a:cxn ang="0">
                <a:pos x="22" y="16"/>
              </a:cxn>
              <a:cxn ang="0">
                <a:pos x="26" y="16"/>
              </a:cxn>
              <a:cxn ang="0">
                <a:pos x="28" y="20"/>
              </a:cxn>
              <a:cxn ang="0">
                <a:pos x="30" y="28"/>
              </a:cxn>
              <a:cxn ang="0">
                <a:pos x="30" y="38"/>
              </a:cxn>
              <a:cxn ang="0">
                <a:pos x="28" y="38"/>
              </a:cxn>
              <a:cxn ang="0">
                <a:pos x="50" y="24"/>
              </a:cxn>
            </a:cxnLst>
            <a:rect l="0" t="0" r="r" b="b"/>
            <a:pathLst>
              <a:path w="64" h="54">
                <a:moveTo>
                  <a:pt x="50" y="24"/>
                </a:moveTo>
                <a:lnTo>
                  <a:pt x="52" y="30"/>
                </a:lnTo>
                <a:lnTo>
                  <a:pt x="50" y="34"/>
                </a:lnTo>
                <a:lnTo>
                  <a:pt x="48" y="38"/>
                </a:lnTo>
                <a:lnTo>
                  <a:pt x="46" y="38"/>
                </a:lnTo>
                <a:lnTo>
                  <a:pt x="42" y="40"/>
                </a:lnTo>
                <a:lnTo>
                  <a:pt x="40" y="38"/>
                </a:lnTo>
                <a:lnTo>
                  <a:pt x="38" y="24"/>
                </a:lnTo>
                <a:lnTo>
                  <a:pt x="36" y="10"/>
                </a:lnTo>
                <a:lnTo>
                  <a:pt x="34" y="6"/>
                </a:lnTo>
                <a:lnTo>
                  <a:pt x="32" y="4"/>
                </a:lnTo>
                <a:lnTo>
                  <a:pt x="28" y="2"/>
                </a:lnTo>
                <a:lnTo>
                  <a:pt x="24" y="0"/>
                </a:lnTo>
                <a:lnTo>
                  <a:pt x="16" y="0"/>
                </a:lnTo>
                <a:lnTo>
                  <a:pt x="10" y="4"/>
                </a:lnTo>
                <a:lnTo>
                  <a:pt x="6" y="10"/>
                </a:lnTo>
                <a:lnTo>
                  <a:pt x="4" y="16"/>
                </a:lnTo>
                <a:lnTo>
                  <a:pt x="4" y="26"/>
                </a:lnTo>
                <a:lnTo>
                  <a:pt x="8" y="36"/>
                </a:lnTo>
                <a:lnTo>
                  <a:pt x="6" y="36"/>
                </a:lnTo>
                <a:lnTo>
                  <a:pt x="2" y="36"/>
                </a:lnTo>
                <a:lnTo>
                  <a:pt x="0" y="52"/>
                </a:lnTo>
                <a:lnTo>
                  <a:pt x="8" y="50"/>
                </a:lnTo>
                <a:lnTo>
                  <a:pt x="20" y="52"/>
                </a:lnTo>
                <a:lnTo>
                  <a:pt x="38" y="54"/>
                </a:lnTo>
                <a:lnTo>
                  <a:pt x="46" y="54"/>
                </a:lnTo>
                <a:lnTo>
                  <a:pt x="52" y="54"/>
                </a:lnTo>
                <a:lnTo>
                  <a:pt x="54" y="52"/>
                </a:lnTo>
                <a:lnTo>
                  <a:pt x="58" y="48"/>
                </a:lnTo>
                <a:lnTo>
                  <a:pt x="60" y="42"/>
                </a:lnTo>
                <a:lnTo>
                  <a:pt x="62" y="32"/>
                </a:lnTo>
                <a:lnTo>
                  <a:pt x="64" y="22"/>
                </a:lnTo>
                <a:lnTo>
                  <a:pt x="60" y="14"/>
                </a:lnTo>
                <a:lnTo>
                  <a:pt x="56" y="10"/>
                </a:lnTo>
                <a:lnTo>
                  <a:pt x="50" y="6"/>
                </a:lnTo>
                <a:lnTo>
                  <a:pt x="46" y="18"/>
                </a:lnTo>
                <a:lnTo>
                  <a:pt x="48" y="24"/>
                </a:lnTo>
                <a:lnTo>
                  <a:pt x="50" y="24"/>
                </a:lnTo>
                <a:lnTo>
                  <a:pt x="28" y="38"/>
                </a:lnTo>
                <a:lnTo>
                  <a:pt x="20" y="36"/>
                </a:lnTo>
                <a:lnTo>
                  <a:pt x="16" y="32"/>
                </a:lnTo>
                <a:lnTo>
                  <a:pt x="14" y="28"/>
                </a:lnTo>
                <a:lnTo>
                  <a:pt x="14" y="22"/>
                </a:lnTo>
                <a:lnTo>
                  <a:pt x="14" y="20"/>
                </a:lnTo>
                <a:lnTo>
                  <a:pt x="16" y="18"/>
                </a:lnTo>
                <a:lnTo>
                  <a:pt x="20" y="16"/>
                </a:lnTo>
                <a:lnTo>
                  <a:pt x="22" y="16"/>
                </a:lnTo>
                <a:lnTo>
                  <a:pt x="26" y="16"/>
                </a:lnTo>
                <a:lnTo>
                  <a:pt x="28" y="20"/>
                </a:lnTo>
                <a:lnTo>
                  <a:pt x="30" y="28"/>
                </a:lnTo>
                <a:lnTo>
                  <a:pt x="30" y="38"/>
                </a:lnTo>
                <a:lnTo>
                  <a:pt x="28" y="38"/>
                </a:lnTo>
                <a:lnTo>
                  <a:pt x="50" y="24"/>
                </a:lnTo>
                <a:close/>
              </a:path>
            </a:pathLst>
          </a:custGeom>
          <a:solidFill>
            <a:srgbClr val="231F20"/>
          </a:solidFill>
          <a:ln w="9525">
            <a:noFill/>
            <a:round/>
            <a:headEnd/>
            <a:tailEnd/>
          </a:ln>
        </p:spPr>
        <p:txBody>
          <a:bodyPr/>
          <a:lstStyle/>
          <a:p>
            <a:endParaRPr lang="en-US"/>
          </a:p>
        </p:txBody>
      </p:sp>
      <p:sp>
        <p:nvSpPr>
          <p:cNvPr id="8249" name="Freeform 57"/>
          <p:cNvSpPr>
            <a:spLocks/>
          </p:cNvSpPr>
          <p:nvPr/>
        </p:nvSpPr>
        <p:spPr bwMode="auto">
          <a:xfrm>
            <a:off x="4386263" y="4103688"/>
            <a:ext cx="95250" cy="88900"/>
          </a:xfrm>
          <a:custGeom>
            <a:avLst/>
            <a:gdLst/>
            <a:ahLst/>
            <a:cxnLst>
              <a:cxn ang="0">
                <a:pos x="8" y="8"/>
              </a:cxn>
              <a:cxn ang="0">
                <a:pos x="2" y="16"/>
              </a:cxn>
              <a:cxn ang="0">
                <a:pos x="0" y="26"/>
              </a:cxn>
              <a:cxn ang="0">
                <a:pos x="0" y="38"/>
              </a:cxn>
              <a:cxn ang="0">
                <a:pos x="4" y="46"/>
              </a:cxn>
              <a:cxn ang="0">
                <a:pos x="8" y="52"/>
              </a:cxn>
              <a:cxn ang="0">
                <a:pos x="16" y="54"/>
              </a:cxn>
              <a:cxn ang="0">
                <a:pos x="22" y="54"/>
              </a:cxn>
              <a:cxn ang="0">
                <a:pos x="28" y="52"/>
              </a:cxn>
              <a:cxn ang="0">
                <a:pos x="32" y="46"/>
              </a:cxn>
              <a:cxn ang="0">
                <a:pos x="38" y="36"/>
              </a:cxn>
              <a:cxn ang="0">
                <a:pos x="44" y="22"/>
              </a:cxn>
              <a:cxn ang="0">
                <a:pos x="46" y="20"/>
              </a:cxn>
              <a:cxn ang="0">
                <a:pos x="50" y="22"/>
              </a:cxn>
              <a:cxn ang="0">
                <a:pos x="50" y="32"/>
              </a:cxn>
              <a:cxn ang="0">
                <a:pos x="46" y="38"/>
              </a:cxn>
              <a:cxn ang="0">
                <a:pos x="42" y="42"/>
              </a:cxn>
              <a:cxn ang="0">
                <a:pos x="42" y="56"/>
              </a:cxn>
              <a:cxn ang="0">
                <a:pos x="48" y="54"/>
              </a:cxn>
              <a:cxn ang="0">
                <a:pos x="54" y="50"/>
              </a:cxn>
              <a:cxn ang="0">
                <a:pos x="58" y="42"/>
              </a:cxn>
              <a:cxn ang="0">
                <a:pos x="60" y="32"/>
              </a:cxn>
              <a:cxn ang="0">
                <a:pos x="60" y="22"/>
              </a:cxn>
              <a:cxn ang="0">
                <a:pos x="58" y="14"/>
              </a:cxn>
              <a:cxn ang="0">
                <a:pos x="52" y="8"/>
              </a:cxn>
              <a:cxn ang="0">
                <a:pos x="46" y="6"/>
              </a:cxn>
              <a:cxn ang="0">
                <a:pos x="38" y="6"/>
              </a:cxn>
              <a:cxn ang="0">
                <a:pos x="32" y="12"/>
              </a:cxn>
              <a:cxn ang="0">
                <a:pos x="28" y="18"/>
              </a:cxn>
              <a:cxn ang="0">
                <a:pos x="22" y="34"/>
              </a:cxn>
              <a:cxn ang="0">
                <a:pos x="20" y="38"/>
              </a:cxn>
              <a:cxn ang="0">
                <a:pos x="16" y="38"/>
              </a:cxn>
              <a:cxn ang="0">
                <a:pos x="12" y="36"/>
              </a:cxn>
              <a:cxn ang="0">
                <a:pos x="12" y="32"/>
              </a:cxn>
              <a:cxn ang="0">
                <a:pos x="12" y="28"/>
              </a:cxn>
              <a:cxn ang="0">
                <a:pos x="12" y="22"/>
              </a:cxn>
              <a:cxn ang="0">
                <a:pos x="14" y="20"/>
              </a:cxn>
              <a:cxn ang="0">
                <a:pos x="18" y="18"/>
              </a:cxn>
              <a:cxn ang="0">
                <a:pos x="22" y="16"/>
              </a:cxn>
              <a:cxn ang="0">
                <a:pos x="22" y="0"/>
              </a:cxn>
              <a:cxn ang="0">
                <a:pos x="14" y="2"/>
              </a:cxn>
              <a:cxn ang="0">
                <a:pos x="10" y="8"/>
              </a:cxn>
              <a:cxn ang="0">
                <a:pos x="8" y="8"/>
              </a:cxn>
            </a:cxnLst>
            <a:rect l="0" t="0" r="r" b="b"/>
            <a:pathLst>
              <a:path w="60" h="56">
                <a:moveTo>
                  <a:pt x="8" y="8"/>
                </a:moveTo>
                <a:lnTo>
                  <a:pt x="2" y="16"/>
                </a:lnTo>
                <a:lnTo>
                  <a:pt x="0" y="26"/>
                </a:lnTo>
                <a:lnTo>
                  <a:pt x="0" y="38"/>
                </a:lnTo>
                <a:lnTo>
                  <a:pt x="4" y="46"/>
                </a:lnTo>
                <a:lnTo>
                  <a:pt x="8" y="52"/>
                </a:lnTo>
                <a:lnTo>
                  <a:pt x="16" y="54"/>
                </a:lnTo>
                <a:lnTo>
                  <a:pt x="22" y="54"/>
                </a:lnTo>
                <a:lnTo>
                  <a:pt x="28" y="52"/>
                </a:lnTo>
                <a:lnTo>
                  <a:pt x="32" y="46"/>
                </a:lnTo>
                <a:lnTo>
                  <a:pt x="38" y="36"/>
                </a:lnTo>
                <a:lnTo>
                  <a:pt x="44" y="22"/>
                </a:lnTo>
                <a:lnTo>
                  <a:pt x="46" y="20"/>
                </a:lnTo>
                <a:lnTo>
                  <a:pt x="50" y="22"/>
                </a:lnTo>
                <a:lnTo>
                  <a:pt x="50" y="32"/>
                </a:lnTo>
                <a:lnTo>
                  <a:pt x="46" y="38"/>
                </a:lnTo>
                <a:lnTo>
                  <a:pt x="42" y="42"/>
                </a:lnTo>
                <a:lnTo>
                  <a:pt x="42" y="56"/>
                </a:lnTo>
                <a:lnTo>
                  <a:pt x="48" y="54"/>
                </a:lnTo>
                <a:lnTo>
                  <a:pt x="54" y="50"/>
                </a:lnTo>
                <a:lnTo>
                  <a:pt x="58" y="42"/>
                </a:lnTo>
                <a:lnTo>
                  <a:pt x="60" y="32"/>
                </a:lnTo>
                <a:lnTo>
                  <a:pt x="60" y="22"/>
                </a:lnTo>
                <a:lnTo>
                  <a:pt x="58" y="14"/>
                </a:lnTo>
                <a:lnTo>
                  <a:pt x="52" y="8"/>
                </a:lnTo>
                <a:lnTo>
                  <a:pt x="46" y="6"/>
                </a:lnTo>
                <a:lnTo>
                  <a:pt x="38" y="6"/>
                </a:lnTo>
                <a:lnTo>
                  <a:pt x="32" y="12"/>
                </a:lnTo>
                <a:lnTo>
                  <a:pt x="28" y="18"/>
                </a:lnTo>
                <a:lnTo>
                  <a:pt x="22" y="34"/>
                </a:lnTo>
                <a:lnTo>
                  <a:pt x="20" y="38"/>
                </a:lnTo>
                <a:lnTo>
                  <a:pt x="16" y="38"/>
                </a:lnTo>
                <a:lnTo>
                  <a:pt x="12" y="36"/>
                </a:lnTo>
                <a:lnTo>
                  <a:pt x="12" y="32"/>
                </a:lnTo>
                <a:lnTo>
                  <a:pt x="12" y="28"/>
                </a:lnTo>
                <a:lnTo>
                  <a:pt x="12" y="22"/>
                </a:lnTo>
                <a:lnTo>
                  <a:pt x="14" y="20"/>
                </a:lnTo>
                <a:lnTo>
                  <a:pt x="18" y="18"/>
                </a:lnTo>
                <a:lnTo>
                  <a:pt x="22" y="16"/>
                </a:lnTo>
                <a:lnTo>
                  <a:pt x="22" y="0"/>
                </a:lnTo>
                <a:lnTo>
                  <a:pt x="14" y="2"/>
                </a:lnTo>
                <a:lnTo>
                  <a:pt x="10" y="8"/>
                </a:lnTo>
                <a:lnTo>
                  <a:pt x="8" y="8"/>
                </a:lnTo>
                <a:close/>
              </a:path>
            </a:pathLst>
          </a:custGeom>
          <a:solidFill>
            <a:srgbClr val="231F20"/>
          </a:solidFill>
          <a:ln w="9525">
            <a:noFill/>
            <a:round/>
            <a:headEnd/>
            <a:tailEnd/>
          </a:ln>
        </p:spPr>
        <p:txBody>
          <a:bodyPr/>
          <a:lstStyle/>
          <a:p>
            <a:endParaRPr lang="en-US"/>
          </a:p>
        </p:txBody>
      </p:sp>
      <p:sp>
        <p:nvSpPr>
          <p:cNvPr id="8250" name="Freeform 58"/>
          <p:cNvSpPr>
            <a:spLocks/>
          </p:cNvSpPr>
          <p:nvPr/>
        </p:nvSpPr>
        <p:spPr bwMode="auto">
          <a:xfrm>
            <a:off x="4373563" y="4205288"/>
            <a:ext cx="95250" cy="85725"/>
          </a:xfrm>
          <a:custGeom>
            <a:avLst/>
            <a:gdLst/>
            <a:ahLst/>
            <a:cxnLst>
              <a:cxn ang="0">
                <a:pos x="12" y="32"/>
              </a:cxn>
              <a:cxn ang="0">
                <a:pos x="12" y="26"/>
              </a:cxn>
              <a:cxn ang="0">
                <a:pos x="12" y="22"/>
              </a:cxn>
              <a:cxn ang="0">
                <a:pos x="16" y="18"/>
              </a:cxn>
              <a:cxn ang="0">
                <a:pos x="20" y="16"/>
              </a:cxn>
              <a:cxn ang="0">
                <a:pos x="28" y="16"/>
              </a:cxn>
              <a:cxn ang="0">
                <a:pos x="22" y="54"/>
              </a:cxn>
              <a:cxn ang="0">
                <a:pos x="38" y="54"/>
              </a:cxn>
              <a:cxn ang="0">
                <a:pos x="44" y="54"/>
              </a:cxn>
              <a:cxn ang="0">
                <a:pos x="48" y="50"/>
              </a:cxn>
              <a:cxn ang="0">
                <a:pos x="54" y="46"/>
              </a:cxn>
              <a:cxn ang="0">
                <a:pos x="56" y="42"/>
              </a:cxn>
              <a:cxn ang="0">
                <a:pos x="60" y="32"/>
              </a:cxn>
              <a:cxn ang="0">
                <a:pos x="60" y="20"/>
              </a:cxn>
              <a:cxn ang="0">
                <a:pos x="54" y="12"/>
              </a:cxn>
              <a:cxn ang="0">
                <a:pos x="50" y="8"/>
              </a:cxn>
              <a:cxn ang="0">
                <a:pos x="46" y="4"/>
              </a:cxn>
              <a:cxn ang="0">
                <a:pos x="34" y="0"/>
              </a:cxn>
              <a:cxn ang="0">
                <a:pos x="22" y="0"/>
              </a:cxn>
              <a:cxn ang="0">
                <a:pos x="12" y="4"/>
              </a:cxn>
              <a:cxn ang="0">
                <a:pos x="8" y="8"/>
              </a:cxn>
              <a:cxn ang="0">
                <a:pos x="4" y="12"/>
              </a:cxn>
              <a:cxn ang="0">
                <a:pos x="2" y="18"/>
              </a:cxn>
              <a:cxn ang="0">
                <a:pos x="0" y="24"/>
              </a:cxn>
              <a:cxn ang="0">
                <a:pos x="0" y="34"/>
              </a:cxn>
              <a:cxn ang="0">
                <a:pos x="2" y="42"/>
              </a:cxn>
              <a:cxn ang="0">
                <a:pos x="6" y="48"/>
              </a:cxn>
              <a:cxn ang="0">
                <a:pos x="14" y="52"/>
              </a:cxn>
              <a:cxn ang="0">
                <a:pos x="18" y="38"/>
              </a:cxn>
              <a:cxn ang="0">
                <a:pos x="14" y="32"/>
              </a:cxn>
              <a:cxn ang="0">
                <a:pos x="12" y="32"/>
              </a:cxn>
              <a:cxn ang="0">
                <a:pos x="36" y="18"/>
              </a:cxn>
              <a:cxn ang="0">
                <a:pos x="42" y="18"/>
              </a:cxn>
              <a:cxn ang="0">
                <a:pos x="46" y="22"/>
              </a:cxn>
              <a:cxn ang="0">
                <a:pos x="48" y="26"/>
              </a:cxn>
              <a:cxn ang="0">
                <a:pos x="48" y="30"/>
              </a:cxn>
              <a:cxn ang="0">
                <a:pos x="46" y="34"/>
              </a:cxn>
              <a:cxn ang="0">
                <a:pos x="44" y="38"/>
              </a:cxn>
              <a:cxn ang="0">
                <a:pos x="40" y="40"/>
              </a:cxn>
              <a:cxn ang="0">
                <a:pos x="34" y="40"/>
              </a:cxn>
              <a:cxn ang="0">
                <a:pos x="36" y="18"/>
              </a:cxn>
              <a:cxn ang="0">
                <a:pos x="12" y="32"/>
              </a:cxn>
            </a:cxnLst>
            <a:rect l="0" t="0" r="r" b="b"/>
            <a:pathLst>
              <a:path w="60" h="54">
                <a:moveTo>
                  <a:pt x="12" y="32"/>
                </a:moveTo>
                <a:lnTo>
                  <a:pt x="12" y="26"/>
                </a:lnTo>
                <a:lnTo>
                  <a:pt x="12" y="22"/>
                </a:lnTo>
                <a:lnTo>
                  <a:pt x="16" y="18"/>
                </a:lnTo>
                <a:lnTo>
                  <a:pt x="20" y="16"/>
                </a:lnTo>
                <a:lnTo>
                  <a:pt x="28" y="16"/>
                </a:lnTo>
                <a:lnTo>
                  <a:pt x="22" y="54"/>
                </a:lnTo>
                <a:lnTo>
                  <a:pt x="38" y="54"/>
                </a:lnTo>
                <a:lnTo>
                  <a:pt x="44" y="54"/>
                </a:lnTo>
                <a:lnTo>
                  <a:pt x="48" y="50"/>
                </a:lnTo>
                <a:lnTo>
                  <a:pt x="54" y="46"/>
                </a:lnTo>
                <a:lnTo>
                  <a:pt x="56" y="42"/>
                </a:lnTo>
                <a:lnTo>
                  <a:pt x="60" y="32"/>
                </a:lnTo>
                <a:lnTo>
                  <a:pt x="60" y="20"/>
                </a:lnTo>
                <a:lnTo>
                  <a:pt x="54" y="12"/>
                </a:lnTo>
                <a:lnTo>
                  <a:pt x="50" y="8"/>
                </a:lnTo>
                <a:lnTo>
                  <a:pt x="46" y="4"/>
                </a:lnTo>
                <a:lnTo>
                  <a:pt x="34" y="0"/>
                </a:lnTo>
                <a:lnTo>
                  <a:pt x="22" y="0"/>
                </a:lnTo>
                <a:lnTo>
                  <a:pt x="12" y="4"/>
                </a:lnTo>
                <a:lnTo>
                  <a:pt x="8" y="8"/>
                </a:lnTo>
                <a:lnTo>
                  <a:pt x="4" y="12"/>
                </a:lnTo>
                <a:lnTo>
                  <a:pt x="2" y="18"/>
                </a:lnTo>
                <a:lnTo>
                  <a:pt x="0" y="24"/>
                </a:lnTo>
                <a:lnTo>
                  <a:pt x="0" y="34"/>
                </a:lnTo>
                <a:lnTo>
                  <a:pt x="2" y="42"/>
                </a:lnTo>
                <a:lnTo>
                  <a:pt x="6" y="48"/>
                </a:lnTo>
                <a:lnTo>
                  <a:pt x="14" y="52"/>
                </a:lnTo>
                <a:lnTo>
                  <a:pt x="18" y="38"/>
                </a:lnTo>
                <a:lnTo>
                  <a:pt x="14" y="32"/>
                </a:lnTo>
                <a:lnTo>
                  <a:pt x="12" y="32"/>
                </a:lnTo>
                <a:lnTo>
                  <a:pt x="36" y="18"/>
                </a:lnTo>
                <a:lnTo>
                  <a:pt x="42" y="18"/>
                </a:lnTo>
                <a:lnTo>
                  <a:pt x="46" y="22"/>
                </a:lnTo>
                <a:lnTo>
                  <a:pt x="48" y="26"/>
                </a:lnTo>
                <a:lnTo>
                  <a:pt x="48" y="30"/>
                </a:lnTo>
                <a:lnTo>
                  <a:pt x="46" y="34"/>
                </a:lnTo>
                <a:lnTo>
                  <a:pt x="44" y="38"/>
                </a:lnTo>
                <a:lnTo>
                  <a:pt x="40" y="40"/>
                </a:lnTo>
                <a:lnTo>
                  <a:pt x="34" y="40"/>
                </a:lnTo>
                <a:lnTo>
                  <a:pt x="36" y="18"/>
                </a:lnTo>
                <a:lnTo>
                  <a:pt x="12" y="32"/>
                </a:lnTo>
                <a:close/>
              </a:path>
            </a:pathLst>
          </a:custGeom>
          <a:solidFill>
            <a:srgbClr val="231F20"/>
          </a:solidFill>
          <a:ln w="9525">
            <a:noFill/>
            <a:round/>
            <a:headEnd/>
            <a:tailEnd/>
          </a:ln>
        </p:spPr>
        <p:txBody>
          <a:bodyPr/>
          <a:lstStyle/>
          <a:p>
            <a:endParaRPr lang="en-US"/>
          </a:p>
        </p:txBody>
      </p:sp>
      <p:sp>
        <p:nvSpPr>
          <p:cNvPr id="8251" name="Freeform 59"/>
          <p:cNvSpPr>
            <a:spLocks/>
          </p:cNvSpPr>
          <p:nvPr/>
        </p:nvSpPr>
        <p:spPr bwMode="auto">
          <a:xfrm>
            <a:off x="4297363" y="3282950"/>
            <a:ext cx="127000" cy="127000"/>
          </a:xfrm>
          <a:custGeom>
            <a:avLst/>
            <a:gdLst/>
            <a:ahLst/>
            <a:cxnLst>
              <a:cxn ang="0">
                <a:pos x="14" y="32"/>
              </a:cxn>
              <a:cxn ang="0">
                <a:pos x="16" y="26"/>
              </a:cxn>
              <a:cxn ang="0">
                <a:pos x="18" y="22"/>
              </a:cxn>
              <a:cxn ang="0">
                <a:pos x="26" y="16"/>
              </a:cxn>
              <a:cxn ang="0">
                <a:pos x="32" y="14"/>
              </a:cxn>
              <a:cxn ang="0">
                <a:pos x="42" y="18"/>
              </a:cxn>
              <a:cxn ang="0">
                <a:pos x="52" y="24"/>
              </a:cxn>
              <a:cxn ang="0">
                <a:pos x="62" y="34"/>
              </a:cxn>
              <a:cxn ang="0">
                <a:pos x="66" y="42"/>
              </a:cxn>
              <a:cxn ang="0">
                <a:pos x="66" y="50"/>
              </a:cxn>
              <a:cxn ang="0">
                <a:pos x="62" y="58"/>
              </a:cxn>
              <a:cxn ang="0">
                <a:pos x="56" y="62"/>
              </a:cxn>
              <a:cxn ang="0">
                <a:pos x="52" y="64"/>
              </a:cxn>
              <a:cxn ang="0">
                <a:pos x="46" y="64"/>
              </a:cxn>
              <a:cxn ang="0">
                <a:pos x="40" y="62"/>
              </a:cxn>
              <a:cxn ang="0">
                <a:pos x="32" y="76"/>
              </a:cxn>
              <a:cxn ang="0">
                <a:pos x="42" y="80"/>
              </a:cxn>
              <a:cxn ang="0">
                <a:pos x="50" y="80"/>
              </a:cxn>
              <a:cxn ang="0">
                <a:pos x="56" y="78"/>
              </a:cxn>
              <a:cxn ang="0">
                <a:pos x="62" y="76"/>
              </a:cxn>
              <a:cxn ang="0">
                <a:pos x="72" y="66"/>
              </a:cxn>
              <a:cxn ang="0">
                <a:pos x="76" y="60"/>
              </a:cxn>
              <a:cxn ang="0">
                <a:pos x="78" y="54"/>
              </a:cxn>
              <a:cxn ang="0">
                <a:pos x="80" y="46"/>
              </a:cxn>
              <a:cxn ang="0">
                <a:pos x="80" y="38"/>
              </a:cxn>
              <a:cxn ang="0">
                <a:pos x="78" y="32"/>
              </a:cxn>
              <a:cxn ang="0">
                <a:pos x="74" y="24"/>
              </a:cxn>
              <a:cxn ang="0">
                <a:pos x="70" y="18"/>
              </a:cxn>
              <a:cxn ang="0">
                <a:pos x="62" y="10"/>
              </a:cxn>
              <a:cxn ang="0">
                <a:pos x="56" y="6"/>
              </a:cxn>
              <a:cxn ang="0">
                <a:pos x="48" y="2"/>
              </a:cxn>
              <a:cxn ang="0">
                <a:pos x="40" y="0"/>
              </a:cxn>
              <a:cxn ang="0">
                <a:pos x="34" y="0"/>
              </a:cxn>
              <a:cxn ang="0">
                <a:pos x="26" y="0"/>
              </a:cxn>
              <a:cxn ang="0">
                <a:pos x="20" y="4"/>
              </a:cxn>
              <a:cxn ang="0">
                <a:pos x="14" y="8"/>
              </a:cxn>
              <a:cxn ang="0">
                <a:pos x="8" y="14"/>
              </a:cxn>
              <a:cxn ang="0">
                <a:pos x="2" y="24"/>
              </a:cxn>
              <a:cxn ang="0">
                <a:pos x="0" y="34"/>
              </a:cxn>
              <a:cxn ang="0">
                <a:pos x="0" y="44"/>
              </a:cxn>
              <a:cxn ang="0">
                <a:pos x="6" y="56"/>
              </a:cxn>
              <a:cxn ang="0">
                <a:pos x="20" y="46"/>
              </a:cxn>
              <a:cxn ang="0">
                <a:pos x="16" y="40"/>
              </a:cxn>
              <a:cxn ang="0">
                <a:pos x="16" y="32"/>
              </a:cxn>
              <a:cxn ang="0">
                <a:pos x="14" y="32"/>
              </a:cxn>
            </a:cxnLst>
            <a:rect l="0" t="0" r="r" b="b"/>
            <a:pathLst>
              <a:path w="80" h="80">
                <a:moveTo>
                  <a:pt x="14" y="32"/>
                </a:moveTo>
                <a:lnTo>
                  <a:pt x="16" y="26"/>
                </a:lnTo>
                <a:lnTo>
                  <a:pt x="18" y="22"/>
                </a:lnTo>
                <a:lnTo>
                  <a:pt x="26" y="16"/>
                </a:lnTo>
                <a:lnTo>
                  <a:pt x="32" y="14"/>
                </a:lnTo>
                <a:lnTo>
                  <a:pt x="42" y="18"/>
                </a:lnTo>
                <a:lnTo>
                  <a:pt x="52" y="24"/>
                </a:lnTo>
                <a:lnTo>
                  <a:pt x="62" y="34"/>
                </a:lnTo>
                <a:lnTo>
                  <a:pt x="66" y="42"/>
                </a:lnTo>
                <a:lnTo>
                  <a:pt x="66" y="50"/>
                </a:lnTo>
                <a:lnTo>
                  <a:pt x="62" y="58"/>
                </a:lnTo>
                <a:lnTo>
                  <a:pt x="56" y="62"/>
                </a:lnTo>
                <a:lnTo>
                  <a:pt x="52" y="64"/>
                </a:lnTo>
                <a:lnTo>
                  <a:pt x="46" y="64"/>
                </a:lnTo>
                <a:lnTo>
                  <a:pt x="40" y="62"/>
                </a:lnTo>
                <a:lnTo>
                  <a:pt x="32" y="76"/>
                </a:lnTo>
                <a:lnTo>
                  <a:pt x="42" y="80"/>
                </a:lnTo>
                <a:lnTo>
                  <a:pt x="50" y="80"/>
                </a:lnTo>
                <a:lnTo>
                  <a:pt x="56" y="78"/>
                </a:lnTo>
                <a:lnTo>
                  <a:pt x="62" y="76"/>
                </a:lnTo>
                <a:lnTo>
                  <a:pt x="72" y="66"/>
                </a:lnTo>
                <a:lnTo>
                  <a:pt x="76" y="60"/>
                </a:lnTo>
                <a:lnTo>
                  <a:pt x="78" y="54"/>
                </a:lnTo>
                <a:lnTo>
                  <a:pt x="80" y="46"/>
                </a:lnTo>
                <a:lnTo>
                  <a:pt x="80" y="38"/>
                </a:lnTo>
                <a:lnTo>
                  <a:pt x="78" y="32"/>
                </a:lnTo>
                <a:lnTo>
                  <a:pt x="74" y="24"/>
                </a:lnTo>
                <a:lnTo>
                  <a:pt x="70" y="18"/>
                </a:lnTo>
                <a:lnTo>
                  <a:pt x="62" y="10"/>
                </a:lnTo>
                <a:lnTo>
                  <a:pt x="56" y="6"/>
                </a:lnTo>
                <a:lnTo>
                  <a:pt x="48" y="2"/>
                </a:lnTo>
                <a:lnTo>
                  <a:pt x="40" y="0"/>
                </a:lnTo>
                <a:lnTo>
                  <a:pt x="34" y="0"/>
                </a:lnTo>
                <a:lnTo>
                  <a:pt x="26" y="0"/>
                </a:lnTo>
                <a:lnTo>
                  <a:pt x="20" y="4"/>
                </a:lnTo>
                <a:lnTo>
                  <a:pt x="14" y="8"/>
                </a:lnTo>
                <a:lnTo>
                  <a:pt x="8" y="14"/>
                </a:lnTo>
                <a:lnTo>
                  <a:pt x="2" y="24"/>
                </a:lnTo>
                <a:lnTo>
                  <a:pt x="0" y="34"/>
                </a:lnTo>
                <a:lnTo>
                  <a:pt x="0" y="44"/>
                </a:lnTo>
                <a:lnTo>
                  <a:pt x="6" y="56"/>
                </a:lnTo>
                <a:lnTo>
                  <a:pt x="20" y="46"/>
                </a:lnTo>
                <a:lnTo>
                  <a:pt x="16" y="40"/>
                </a:lnTo>
                <a:lnTo>
                  <a:pt x="16" y="32"/>
                </a:lnTo>
                <a:lnTo>
                  <a:pt x="14" y="32"/>
                </a:lnTo>
                <a:close/>
              </a:path>
            </a:pathLst>
          </a:custGeom>
          <a:solidFill>
            <a:srgbClr val="231F20"/>
          </a:solidFill>
          <a:ln w="9525">
            <a:noFill/>
            <a:round/>
            <a:headEnd/>
            <a:tailEnd/>
          </a:ln>
        </p:spPr>
        <p:txBody>
          <a:bodyPr/>
          <a:lstStyle/>
          <a:p>
            <a:endParaRPr lang="en-US"/>
          </a:p>
        </p:txBody>
      </p:sp>
      <p:sp>
        <p:nvSpPr>
          <p:cNvPr id="8252" name="Freeform 60"/>
          <p:cNvSpPr>
            <a:spLocks/>
          </p:cNvSpPr>
          <p:nvPr/>
        </p:nvSpPr>
        <p:spPr bwMode="auto">
          <a:xfrm>
            <a:off x="4217988" y="3336925"/>
            <a:ext cx="123825" cy="150813"/>
          </a:xfrm>
          <a:custGeom>
            <a:avLst/>
            <a:gdLst/>
            <a:ahLst/>
            <a:cxnLst>
              <a:cxn ang="0">
                <a:pos x="20" y="28"/>
              </a:cxn>
              <a:cxn ang="0">
                <a:pos x="16" y="20"/>
              </a:cxn>
              <a:cxn ang="0">
                <a:pos x="16" y="16"/>
              </a:cxn>
              <a:cxn ang="0">
                <a:pos x="18" y="12"/>
              </a:cxn>
              <a:cxn ang="0">
                <a:pos x="24" y="6"/>
              </a:cxn>
              <a:cxn ang="0">
                <a:pos x="12" y="0"/>
              </a:cxn>
              <a:cxn ang="0">
                <a:pos x="6" y="6"/>
              </a:cxn>
              <a:cxn ang="0">
                <a:pos x="2" y="12"/>
              </a:cxn>
              <a:cxn ang="0">
                <a:pos x="0" y="20"/>
              </a:cxn>
              <a:cxn ang="0">
                <a:pos x="2" y="26"/>
              </a:cxn>
              <a:cxn ang="0">
                <a:pos x="4" y="32"/>
              </a:cxn>
              <a:cxn ang="0">
                <a:pos x="10" y="42"/>
              </a:cxn>
              <a:cxn ang="0">
                <a:pos x="40" y="95"/>
              </a:cxn>
              <a:cxn ang="0">
                <a:pos x="50" y="83"/>
              </a:cxn>
              <a:cxn ang="0">
                <a:pos x="28" y="44"/>
              </a:cxn>
              <a:cxn ang="0">
                <a:pos x="68" y="61"/>
              </a:cxn>
              <a:cxn ang="0">
                <a:pos x="78" y="48"/>
              </a:cxn>
              <a:cxn ang="0">
                <a:pos x="22" y="28"/>
              </a:cxn>
              <a:cxn ang="0">
                <a:pos x="20" y="28"/>
              </a:cxn>
            </a:cxnLst>
            <a:rect l="0" t="0" r="r" b="b"/>
            <a:pathLst>
              <a:path w="78" h="95">
                <a:moveTo>
                  <a:pt x="20" y="28"/>
                </a:moveTo>
                <a:lnTo>
                  <a:pt x="16" y="20"/>
                </a:lnTo>
                <a:lnTo>
                  <a:pt x="16" y="16"/>
                </a:lnTo>
                <a:lnTo>
                  <a:pt x="18" y="12"/>
                </a:lnTo>
                <a:lnTo>
                  <a:pt x="24" y="6"/>
                </a:lnTo>
                <a:lnTo>
                  <a:pt x="12" y="0"/>
                </a:lnTo>
                <a:lnTo>
                  <a:pt x="6" y="6"/>
                </a:lnTo>
                <a:lnTo>
                  <a:pt x="2" y="12"/>
                </a:lnTo>
                <a:lnTo>
                  <a:pt x="0" y="20"/>
                </a:lnTo>
                <a:lnTo>
                  <a:pt x="2" y="26"/>
                </a:lnTo>
                <a:lnTo>
                  <a:pt x="4" y="32"/>
                </a:lnTo>
                <a:lnTo>
                  <a:pt x="10" y="42"/>
                </a:lnTo>
                <a:lnTo>
                  <a:pt x="40" y="95"/>
                </a:lnTo>
                <a:lnTo>
                  <a:pt x="50" y="83"/>
                </a:lnTo>
                <a:lnTo>
                  <a:pt x="28" y="44"/>
                </a:lnTo>
                <a:lnTo>
                  <a:pt x="68" y="61"/>
                </a:lnTo>
                <a:lnTo>
                  <a:pt x="78" y="48"/>
                </a:lnTo>
                <a:lnTo>
                  <a:pt x="22" y="28"/>
                </a:lnTo>
                <a:lnTo>
                  <a:pt x="20" y="28"/>
                </a:lnTo>
                <a:close/>
              </a:path>
            </a:pathLst>
          </a:custGeom>
          <a:solidFill>
            <a:srgbClr val="231F20"/>
          </a:solidFill>
          <a:ln w="9525">
            <a:noFill/>
            <a:round/>
            <a:headEnd/>
            <a:tailEnd/>
          </a:ln>
        </p:spPr>
        <p:txBody>
          <a:bodyPr/>
          <a:lstStyle/>
          <a:p>
            <a:endParaRPr lang="en-US"/>
          </a:p>
        </p:txBody>
      </p:sp>
      <p:sp>
        <p:nvSpPr>
          <p:cNvPr id="8253" name="Freeform 61"/>
          <p:cNvSpPr>
            <a:spLocks/>
          </p:cNvSpPr>
          <p:nvPr/>
        </p:nvSpPr>
        <p:spPr bwMode="auto">
          <a:xfrm>
            <a:off x="4173538" y="3449638"/>
            <a:ext cx="111125" cy="88900"/>
          </a:xfrm>
          <a:custGeom>
            <a:avLst/>
            <a:gdLst/>
            <a:ahLst/>
            <a:cxnLst>
              <a:cxn ang="0">
                <a:pos x="52" y="44"/>
              </a:cxn>
              <a:cxn ang="0">
                <a:pos x="68" y="56"/>
              </a:cxn>
              <a:cxn ang="0">
                <a:pos x="70" y="40"/>
              </a:cxn>
              <a:cxn ang="0">
                <a:pos x="62" y="32"/>
              </a:cxn>
              <a:cxn ang="0">
                <a:pos x="66" y="26"/>
              </a:cxn>
              <a:cxn ang="0">
                <a:pos x="56" y="18"/>
              </a:cxn>
              <a:cxn ang="0">
                <a:pos x="52" y="24"/>
              </a:cxn>
              <a:cxn ang="0">
                <a:pos x="32" y="8"/>
              </a:cxn>
              <a:cxn ang="0">
                <a:pos x="24" y="2"/>
              </a:cxn>
              <a:cxn ang="0">
                <a:pos x="18" y="0"/>
              </a:cxn>
              <a:cxn ang="0">
                <a:pos x="12" y="0"/>
              </a:cxn>
              <a:cxn ang="0">
                <a:pos x="6" y="6"/>
              </a:cxn>
              <a:cxn ang="0">
                <a:pos x="2" y="10"/>
              </a:cxn>
              <a:cxn ang="0">
                <a:pos x="0" y="16"/>
              </a:cxn>
              <a:cxn ang="0">
                <a:pos x="10" y="24"/>
              </a:cxn>
              <a:cxn ang="0">
                <a:pos x="14" y="18"/>
              </a:cxn>
              <a:cxn ang="0">
                <a:pos x="16" y="16"/>
              </a:cxn>
              <a:cxn ang="0">
                <a:pos x="18" y="16"/>
              </a:cxn>
              <a:cxn ang="0">
                <a:pos x="24" y="20"/>
              </a:cxn>
              <a:cxn ang="0">
                <a:pos x="42" y="36"/>
              </a:cxn>
              <a:cxn ang="0">
                <a:pos x="36" y="44"/>
              </a:cxn>
              <a:cxn ang="0">
                <a:pos x="46" y="52"/>
              </a:cxn>
              <a:cxn ang="0">
                <a:pos x="50" y="44"/>
              </a:cxn>
              <a:cxn ang="0">
                <a:pos x="52" y="44"/>
              </a:cxn>
            </a:cxnLst>
            <a:rect l="0" t="0" r="r" b="b"/>
            <a:pathLst>
              <a:path w="70" h="56">
                <a:moveTo>
                  <a:pt x="52" y="44"/>
                </a:moveTo>
                <a:lnTo>
                  <a:pt x="68" y="56"/>
                </a:lnTo>
                <a:lnTo>
                  <a:pt x="70" y="40"/>
                </a:lnTo>
                <a:lnTo>
                  <a:pt x="62" y="32"/>
                </a:lnTo>
                <a:lnTo>
                  <a:pt x="66" y="26"/>
                </a:lnTo>
                <a:lnTo>
                  <a:pt x="56" y="18"/>
                </a:lnTo>
                <a:lnTo>
                  <a:pt x="52" y="24"/>
                </a:lnTo>
                <a:lnTo>
                  <a:pt x="32" y="8"/>
                </a:lnTo>
                <a:lnTo>
                  <a:pt x="24" y="2"/>
                </a:lnTo>
                <a:lnTo>
                  <a:pt x="18" y="0"/>
                </a:lnTo>
                <a:lnTo>
                  <a:pt x="12" y="0"/>
                </a:lnTo>
                <a:lnTo>
                  <a:pt x="6" y="6"/>
                </a:lnTo>
                <a:lnTo>
                  <a:pt x="2" y="10"/>
                </a:lnTo>
                <a:lnTo>
                  <a:pt x="0" y="16"/>
                </a:lnTo>
                <a:lnTo>
                  <a:pt x="10" y="24"/>
                </a:lnTo>
                <a:lnTo>
                  <a:pt x="14" y="18"/>
                </a:lnTo>
                <a:lnTo>
                  <a:pt x="16" y="16"/>
                </a:lnTo>
                <a:lnTo>
                  <a:pt x="18" y="16"/>
                </a:lnTo>
                <a:lnTo>
                  <a:pt x="24" y="20"/>
                </a:lnTo>
                <a:lnTo>
                  <a:pt x="42" y="36"/>
                </a:lnTo>
                <a:lnTo>
                  <a:pt x="36" y="44"/>
                </a:lnTo>
                <a:lnTo>
                  <a:pt x="46" y="52"/>
                </a:lnTo>
                <a:lnTo>
                  <a:pt x="50" y="44"/>
                </a:lnTo>
                <a:lnTo>
                  <a:pt x="52" y="44"/>
                </a:lnTo>
                <a:close/>
              </a:path>
            </a:pathLst>
          </a:custGeom>
          <a:solidFill>
            <a:srgbClr val="231F20"/>
          </a:solidFill>
          <a:ln w="9525">
            <a:noFill/>
            <a:round/>
            <a:headEnd/>
            <a:tailEnd/>
          </a:ln>
        </p:spPr>
        <p:txBody>
          <a:bodyPr/>
          <a:lstStyle/>
          <a:p>
            <a:endParaRPr lang="en-US"/>
          </a:p>
        </p:txBody>
      </p:sp>
      <p:sp>
        <p:nvSpPr>
          <p:cNvPr id="8254" name="Freeform 62"/>
          <p:cNvSpPr>
            <a:spLocks/>
          </p:cNvSpPr>
          <p:nvPr/>
        </p:nvSpPr>
        <p:spPr bwMode="auto">
          <a:xfrm>
            <a:off x="4122738" y="3500438"/>
            <a:ext cx="98425" cy="95250"/>
          </a:xfrm>
          <a:custGeom>
            <a:avLst/>
            <a:gdLst/>
            <a:ahLst/>
            <a:cxnLst>
              <a:cxn ang="0">
                <a:pos x="36" y="0"/>
              </a:cxn>
              <a:cxn ang="0">
                <a:pos x="28" y="0"/>
              </a:cxn>
              <a:cxn ang="0">
                <a:pos x="20" y="2"/>
              </a:cxn>
              <a:cxn ang="0">
                <a:pos x="14" y="6"/>
              </a:cxn>
              <a:cxn ang="0">
                <a:pos x="8" y="10"/>
              </a:cxn>
              <a:cxn ang="0">
                <a:pos x="2" y="22"/>
              </a:cxn>
              <a:cxn ang="0">
                <a:pos x="0" y="26"/>
              </a:cxn>
              <a:cxn ang="0">
                <a:pos x="0" y="32"/>
              </a:cxn>
              <a:cxn ang="0">
                <a:pos x="4" y="44"/>
              </a:cxn>
              <a:cxn ang="0">
                <a:pos x="12" y="54"/>
              </a:cxn>
              <a:cxn ang="0">
                <a:pos x="22" y="60"/>
              </a:cxn>
              <a:cxn ang="0">
                <a:pos x="34" y="60"/>
              </a:cxn>
              <a:cxn ang="0">
                <a:pos x="40" y="60"/>
              </a:cxn>
              <a:cxn ang="0">
                <a:pos x="46" y="58"/>
              </a:cxn>
              <a:cxn ang="0">
                <a:pos x="54" y="50"/>
              </a:cxn>
              <a:cxn ang="0">
                <a:pos x="60" y="42"/>
              </a:cxn>
              <a:cxn ang="0">
                <a:pos x="62" y="34"/>
              </a:cxn>
              <a:cxn ang="0">
                <a:pos x="62" y="28"/>
              </a:cxn>
              <a:cxn ang="0">
                <a:pos x="60" y="20"/>
              </a:cxn>
              <a:cxn ang="0">
                <a:pos x="56" y="12"/>
              </a:cxn>
              <a:cxn ang="0">
                <a:pos x="50" y="8"/>
              </a:cxn>
              <a:cxn ang="0">
                <a:pos x="44" y="2"/>
              </a:cxn>
              <a:cxn ang="0">
                <a:pos x="38" y="0"/>
              </a:cxn>
              <a:cxn ang="0">
                <a:pos x="36" y="0"/>
              </a:cxn>
              <a:cxn ang="0">
                <a:pos x="48" y="30"/>
              </a:cxn>
              <a:cxn ang="0">
                <a:pos x="48" y="36"/>
              </a:cxn>
              <a:cxn ang="0">
                <a:pos x="46" y="42"/>
              </a:cxn>
              <a:cxn ang="0">
                <a:pos x="40" y="44"/>
              </a:cxn>
              <a:cxn ang="0">
                <a:pos x="36" y="46"/>
              </a:cxn>
              <a:cxn ang="0">
                <a:pos x="28" y="44"/>
              </a:cxn>
              <a:cxn ang="0">
                <a:pos x="22" y="40"/>
              </a:cxn>
              <a:cxn ang="0">
                <a:pos x="18" y="36"/>
              </a:cxn>
              <a:cxn ang="0">
                <a:pos x="14" y="30"/>
              </a:cxn>
              <a:cxn ang="0">
                <a:pos x="14" y="24"/>
              </a:cxn>
              <a:cxn ang="0">
                <a:pos x="18" y="18"/>
              </a:cxn>
              <a:cxn ang="0">
                <a:pos x="22" y="16"/>
              </a:cxn>
              <a:cxn ang="0">
                <a:pos x="28" y="14"/>
              </a:cxn>
              <a:cxn ang="0">
                <a:pos x="34" y="14"/>
              </a:cxn>
              <a:cxn ang="0">
                <a:pos x="40" y="18"/>
              </a:cxn>
              <a:cxn ang="0">
                <a:pos x="46" y="24"/>
              </a:cxn>
              <a:cxn ang="0">
                <a:pos x="48" y="30"/>
              </a:cxn>
              <a:cxn ang="0">
                <a:pos x="36" y="0"/>
              </a:cxn>
            </a:cxnLst>
            <a:rect l="0" t="0" r="r" b="b"/>
            <a:pathLst>
              <a:path w="62" h="60">
                <a:moveTo>
                  <a:pt x="36" y="0"/>
                </a:moveTo>
                <a:lnTo>
                  <a:pt x="28" y="0"/>
                </a:lnTo>
                <a:lnTo>
                  <a:pt x="20" y="2"/>
                </a:lnTo>
                <a:lnTo>
                  <a:pt x="14" y="6"/>
                </a:lnTo>
                <a:lnTo>
                  <a:pt x="8" y="10"/>
                </a:lnTo>
                <a:lnTo>
                  <a:pt x="2" y="22"/>
                </a:lnTo>
                <a:lnTo>
                  <a:pt x="0" y="26"/>
                </a:lnTo>
                <a:lnTo>
                  <a:pt x="0" y="32"/>
                </a:lnTo>
                <a:lnTo>
                  <a:pt x="4" y="44"/>
                </a:lnTo>
                <a:lnTo>
                  <a:pt x="12" y="54"/>
                </a:lnTo>
                <a:lnTo>
                  <a:pt x="22" y="60"/>
                </a:lnTo>
                <a:lnTo>
                  <a:pt x="34" y="60"/>
                </a:lnTo>
                <a:lnTo>
                  <a:pt x="40" y="60"/>
                </a:lnTo>
                <a:lnTo>
                  <a:pt x="46" y="58"/>
                </a:lnTo>
                <a:lnTo>
                  <a:pt x="54" y="50"/>
                </a:lnTo>
                <a:lnTo>
                  <a:pt x="60" y="42"/>
                </a:lnTo>
                <a:lnTo>
                  <a:pt x="62" y="34"/>
                </a:lnTo>
                <a:lnTo>
                  <a:pt x="62" y="28"/>
                </a:lnTo>
                <a:lnTo>
                  <a:pt x="60" y="20"/>
                </a:lnTo>
                <a:lnTo>
                  <a:pt x="56" y="12"/>
                </a:lnTo>
                <a:lnTo>
                  <a:pt x="50" y="8"/>
                </a:lnTo>
                <a:lnTo>
                  <a:pt x="44" y="2"/>
                </a:lnTo>
                <a:lnTo>
                  <a:pt x="38" y="0"/>
                </a:lnTo>
                <a:lnTo>
                  <a:pt x="36" y="0"/>
                </a:lnTo>
                <a:lnTo>
                  <a:pt x="48" y="30"/>
                </a:lnTo>
                <a:lnTo>
                  <a:pt x="48" y="36"/>
                </a:lnTo>
                <a:lnTo>
                  <a:pt x="46" y="42"/>
                </a:lnTo>
                <a:lnTo>
                  <a:pt x="40" y="44"/>
                </a:lnTo>
                <a:lnTo>
                  <a:pt x="36" y="46"/>
                </a:lnTo>
                <a:lnTo>
                  <a:pt x="28" y="44"/>
                </a:lnTo>
                <a:lnTo>
                  <a:pt x="22" y="40"/>
                </a:lnTo>
                <a:lnTo>
                  <a:pt x="18" y="36"/>
                </a:lnTo>
                <a:lnTo>
                  <a:pt x="14" y="30"/>
                </a:lnTo>
                <a:lnTo>
                  <a:pt x="14" y="24"/>
                </a:lnTo>
                <a:lnTo>
                  <a:pt x="18" y="18"/>
                </a:lnTo>
                <a:lnTo>
                  <a:pt x="22" y="16"/>
                </a:lnTo>
                <a:lnTo>
                  <a:pt x="28" y="14"/>
                </a:lnTo>
                <a:lnTo>
                  <a:pt x="34" y="14"/>
                </a:lnTo>
                <a:lnTo>
                  <a:pt x="40" y="18"/>
                </a:lnTo>
                <a:lnTo>
                  <a:pt x="46" y="24"/>
                </a:lnTo>
                <a:lnTo>
                  <a:pt x="48" y="30"/>
                </a:lnTo>
                <a:lnTo>
                  <a:pt x="36" y="0"/>
                </a:lnTo>
                <a:close/>
              </a:path>
            </a:pathLst>
          </a:custGeom>
          <a:solidFill>
            <a:srgbClr val="231F20"/>
          </a:solidFill>
          <a:ln w="9525">
            <a:noFill/>
            <a:round/>
            <a:headEnd/>
            <a:tailEnd/>
          </a:ln>
        </p:spPr>
        <p:txBody>
          <a:bodyPr/>
          <a:lstStyle/>
          <a:p>
            <a:endParaRPr lang="en-US"/>
          </a:p>
        </p:txBody>
      </p:sp>
      <p:sp>
        <p:nvSpPr>
          <p:cNvPr id="8255" name="Freeform 63"/>
          <p:cNvSpPr>
            <a:spLocks/>
          </p:cNvSpPr>
          <p:nvPr/>
        </p:nvSpPr>
        <p:spPr bwMode="auto">
          <a:xfrm>
            <a:off x="4040188" y="3570288"/>
            <a:ext cx="152400" cy="120650"/>
          </a:xfrm>
          <a:custGeom>
            <a:avLst/>
            <a:gdLst/>
            <a:ahLst/>
            <a:cxnLst>
              <a:cxn ang="0">
                <a:pos x="24" y="12"/>
              </a:cxn>
              <a:cxn ang="0">
                <a:pos x="40" y="24"/>
              </a:cxn>
              <a:cxn ang="0">
                <a:pos x="40" y="34"/>
              </a:cxn>
              <a:cxn ang="0">
                <a:pos x="10" y="28"/>
              </a:cxn>
              <a:cxn ang="0">
                <a:pos x="0" y="40"/>
              </a:cxn>
              <a:cxn ang="0">
                <a:pos x="42" y="48"/>
              </a:cxn>
              <a:cxn ang="0">
                <a:pos x="46" y="76"/>
              </a:cxn>
              <a:cxn ang="0">
                <a:pos x="58" y="62"/>
              </a:cxn>
              <a:cxn ang="0">
                <a:pos x="54" y="36"/>
              </a:cxn>
              <a:cxn ang="0">
                <a:pos x="86" y="62"/>
              </a:cxn>
              <a:cxn ang="0">
                <a:pos x="96" y="50"/>
              </a:cxn>
              <a:cxn ang="0">
                <a:pos x="34" y="0"/>
              </a:cxn>
              <a:cxn ang="0">
                <a:pos x="26" y="12"/>
              </a:cxn>
              <a:cxn ang="0">
                <a:pos x="24" y="12"/>
              </a:cxn>
            </a:cxnLst>
            <a:rect l="0" t="0" r="r" b="b"/>
            <a:pathLst>
              <a:path w="96" h="76">
                <a:moveTo>
                  <a:pt x="24" y="12"/>
                </a:moveTo>
                <a:lnTo>
                  <a:pt x="40" y="24"/>
                </a:lnTo>
                <a:lnTo>
                  <a:pt x="40" y="34"/>
                </a:lnTo>
                <a:lnTo>
                  <a:pt x="10" y="28"/>
                </a:lnTo>
                <a:lnTo>
                  <a:pt x="0" y="40"/>
                </a:lnTo>
                <a:lnTo>
                  <a:pt x="42" y="48"/>
                </a:lnTo>
                <a:lnTo>
                  <a:pt x="46" y="76"/>
                </a:lnTo>
                <a:lnTo>
                  <a:pt x="58" y="62"/>
                </a:lnTo>
                <a:lnTo>
                  <a:pt x="54" y="36"/>
                </a:lnTo>
                <a:lnTo>
                  <a:pt x="86" y="62"/>
                </a:lnTo>
                <a:lnTo>
                  <a:pt x="96" y="50"/>
                </a:lnTo>
                <a:lnTo>
                  <a:pt x="34" y="0"/>
                </a:lnTo>
                <a:lnTo>
                  <a:pt x="26" y="12"/>
                </a:lnTo>
                <a:lnTo>
                  <a:pt x="24" y="12"/>
                </a:lnTo>
                <a:close/>
              </a:path>
            </a:pathLst>
          </a:custGeom>
          <a:solidFill>
            <a:srgbClr val="231F20"/>
          </a:solidFill>
          <a:ln w="9525">
            <a:noFill/>
            <a:round/>
            <a:headEnd/>
            <a:tailEnd/>
          </a:ln>
        </p:spPr>
        <p:txBody>
          <a:bodyPr/>
          <a:lstStyle/>
          <a:p>
            <a:endParaRPr lang="en-US"/>
          </a:p>
        </p:txBody>
      </p:sp>
      <p:sp>
        <p:nvSpPr>
          <p:cNvPr id="8256" name="Freeform 64"/>
          <p:cNvSpPr>
            <a:spLocks/>
          </p:cNvSpPr>
          <p:nvPr/>
        </p:nvSpPr>
        <p:spPr bwMode="auto">
          <a:xfrm>
            <a:off x="4014788" y="3646488"/>
            <a:ext cx="114300" cy="98425"/>
          </a:xfrm>
          <a:custGeom>
            <a:avLst/>
            <a:gdLst/>
            <a:ahLst/>
            <a:cxnLst>
              <a:cxn ang="0">
                <a:pos x="52" y="54"/>
              </a:cxn>
              <a:cxn ang="0">
                <a:pos x="62" y="62"/>
              </a:cxn>
              <a:cxn ang="0">
                <a:pos x="72" y="50"/>
              </a:cxn>
              <a:cxn ang="0">
                <a:pos x="62" y="42"/>
              </a:cxn>
              <a:cxn ang="0">
                <a:pos x="54" y="54"/>
              </a:cxn>
              <a:cxn ang="0">
                <a:pos x="52" y="54"/>
              </a:cxn>
              <a:cxn ang="0">
                <a:pos x="0" y="12"/>
              </a:cxn>
              <a:cxn ang="0">
                <a:pos x="46" y="48"/>
              </a:cxn>
              <a:cxn ang="0">
                <a:pos x="56" y="36"/>
              </a:cxn>
              <a:cxn ang="0">
                <a:pos x="10" y="0"/>
              </a:cxn>
              <a:cxn ang="0">
                <a:pos x="0" y="12"/>
              </a:cxn>
              <a:cxn ang="0">
                <a:pos x="52" y="54"/>
              </a:cxn>
            </a:cxnLst>
            <a:rect l="0" t="0" r="r" b="b"/>
            <a:pathLst>
              <a:path w="72" h="62">
                <a:moveTo>
                  <a:pt x="52" y="54"/>
                </a:moveTo>
                <a:lnTo>
                  <a:pt x="62" y="62"/>
                </a:lnTo>
                <a:lnTo>
                  <a:pt x="72" y="50"/>
                </a:lnTo>
                <a:lnTo>
                  <a:pt x="62" y="42"/>
                </a:lnTo>
                <a:lnTo>
                  <a:pt x="54" y="54"/>
                </a:lnTo>
                <a:lnTo>
                  <a:pt x="52" y="54"/>
                </a:lnTo>
                <a:lnTo>
                  <a:pt x="0" y="12"/>
                </a:lnTo>
                <a:lnTo>
                  <a:pt x="46" y="48"/>
                </a:lnTo>
                <a:lnTo>
                  <a:pt x="56" y="36"/>
                </a:lnTo>
                <a:lnTo>
                  <a:pt x="10" y="0"/>
                </a:lnTo>
                <a:lnTo>
                  <a:pt x="0" y="12"/>
                </a:lnTo>
                <a:lnTo>
                  <a:pt x="52" y="54"/>
                </a:lnTo>
                <a:close/>
              </a:path>
            </a:pathLst>
          </a:custGeom>
          <a:solidFill>
            <a:srgbClr val="231F20"/>
          </a:solidFill>
          <a:ln w="9525">
            <a:noFill/>
            <a:round/>
            <a:headEnd/>
            <a:tailEnd/>
          </a:ln>
        </p:spPr>
        <p:txBody>
          <a:bodyPr/>
          <a:lstStyle/>
          <a:p>
            <a:endParaRPr lang="en-US"/>
          </a:p>
        </p:txBody>
      </p:sp>
      <p:sp>
        <p:nvSpPr>
          <p:cNvPr id="8257" name="Freeform 65"/>
          <p:cNvSpPr>
            <a:spLocks/>
          </p:cNvSpPr>
          <p:nvPr/>
        </p:nvSpPr>
        <p:spPr bwMode="auto">
          <a:xfrm>
            <a:off x="3948113" y="3684588"/>
            <a:ext cx="123825" cy="114300"/>
          </a:xfrm>
          <a:custGeom>
            <a:avLst/>
            <a:gdLst/>
            <a:ahLst/>
            <a:cxnLst>
              <a:cxn ang="0">
                <a:pos x="26" y="64"/>
              </a:cxn>
              <a:cxn ang="0">
                <a:pos x="36" y="70"/>
              </a:cxn>
              <a:cxn ang="0">
                <a:pos x="42" y="72"/>
              </a:cxn>
              <a:cxn ang="0">
                <a:pos x="50" y="70"/>
              </a:cxn>
              <a:cxn ang="0">
                <a:pos x="58" y="64"/>
              </a:cxn>
              <a:cxn ang="0">
                <a:pos x="60" y="58"/>
              </a:cxn>
              <a:cxn ang="0">
                <a:pos x="62" y="54"/>
              </a:cxn>
              <a:cxn ang="0">
                <a:pos x="62" y="48"/>
              </a:cxn>
              <a:cxn ang="0">
                <a:pos x="62" y="42"/>
              </a:cxn>
              <a:cxn ang="0">
                <a:pos x="68" y="48"/>
              </a:cxn>
              <a:cxn ang="0">
                <a:pos x="78" y="36"/>
              </a:cxn>
              <a:cxn ang="0">
                <a:pos x="32" y="0"/>
              </a:cxn>
              <a:cxn ang="0">
                <a:pos x="24" y="12"/>
              </a:cxn>
              <a:cxn ang="0">
                <a:pos x="44" y="28"/>
              </a:cxn>
              <a:cxn ang="0">
                <a:pos x="52" y="38"/>
              </a:cxn>
              <a:cxn ang="0">
                <a:pos x="54" y="42"/>
              </a:cxn>
              <a:cxn ang="0">
                <a:pos x="54" y="44"/>
              </a:cxn>
              <a:cxn ang="0">
                <a:pos x="52" y="52"/>
              </a:cxn>
              <a:cxn ang="0">
                <a:pos x="48" y="54"/>
              </a:cxn>
              <a:cxn ang="0">
                <a:pos x="42" y="54"/>
              </a:cxn>
              <a:cxn ang="0">
                <a:pos x="32" y="48"/>
              </a:cxn>
              <a:cxn ang="0">
                <a:pos x="8" y="28"/>
              </a:cxn>
              <a:cxn ang="0">
                <a:pos x="0" y="40"/>
              </a:cxn>
              <a:cxn ang="0">
                <a:pos x="24" y="64"/>
              </a:cxn>
              <a:cxn ang="0">
                <a:pos x="26" y="64"/>
              </a:cxn>
            </a:cxnLst>
            <a:rect l="0" t="0" r="r" b="b"/>
            <a:pathLst>
              <a:path w="78" h="72">
                <a:moveTo>
                  <a:pt x="26" y="64"/>
                </a:moveTo>
                <a:lnTo>
                  <a:pt x="36" y="70"/>
                </a:lnTo>
                <a:lnTo>
                  <a:pt x="42" y="72"/>
                </a:lnTo>
                <a:lnTo>
                  <a:pt x="50" y="70"/>
                </a:lnTo>
                <a:lnTo>
                  <a:pt x="58" y="64"/>
                </a:lnTo>
                <a:lnTo>
                  <a:pt x="60" y="58"/>
                </a:lnTo>
                <a:lnTo>
                  <a:pt x="62" y="54"/>
                </a:lnTo>
                <a:lnTo>
                  <a:pt x="62" y="48"/>
                </a:lnTo>
                <a:lnTo>
                  <a:pt x="62" y="42"/>
                </a:lnTo>
                <a:lnTo>
                  <a:pt x="68" y="48"/>
                </a:lnTo>
                <a:lnTo>
                  <a:pt x="78" y="36"/>
                </a:lnTo>
                <a:lnTo>
                  <a:pt x="32" y="0"/>
                </a:lnTo>
                <a:lnTo>
                  <a:pt x="24" y="12"/>
                </a:lnTo>
                <a:lnTo>
                  <a:pt x="44" y="28"/>
                </a:lnTo>
                <a:lnTo>
                  <a:pt x="52" y="38"/>
                </a:lnTo>
                <a:lnTo>
                  <a:pt x="54" y="42"/>
                </a:lnTo>
                <a:lnTo>
                  <a:pt x="54" y="44"/>
                </a:lnTo>
                <a:lnTo>
                  <a:pt x="52" y="52"/>
                </a:lnTo>
                <a:lnTo>
                  <a:pt x="48" y="54"/>
                </a:lnTo>
                <a:lnTo>
                  <a:pt x="42" y="54"/>
                </a:lnTo>
                <a:lnTo>
                  <a:pt x="32" y="48"/>
                </a:lnTo>
                <a:lnTo>
                  <a:pt x="8" y="28"/>
                </a:lnTo>
                <a:lnTo>
                  <a:pt x="0" y="40"/>
                </a:lnTo>
                <a:lnTo>
                  <a:pt x="24" y="64"/>
                </a:lnTo>
                <a:lnTo>
                  <a:pt x="26" y="64"/>
                </a:lnTo>
                <a:close/>
              </a:path>
            </a:pathLst>
          </a:custGeom>
          <a:solidFill>
            <a:srgbClr val="231F20"/>
          </a:solidFill>
          <a:ln w="9525">
            <a:noFill/>
            <a:round/>
            <a:headEnd/>
            <a:tailEnd/>
          </a:ln>
        </p:spPr>
        <p:txBody>
          <a:bodyPr/>
          <a:lstStyle/>
          <a:p>
            <a:endParaRPr lang="en-US"/>
          </a:p>
        </p:txBody>
      </p:sp>
      <p:sp>
        <p:nvSpPr>
          <p:cNvPr id="8258" name="Freeform 66"/>
          <p:cNvSpPr>
            <a:spLocks/>
          </p:cNvSpPr>
          <p:nvPr/>
        </p:nvSpPr>
        <p:spPr bwMode="auto">
          <a:xfrm>
            <a:off x="3894138" y="3779838"/>
            <a:ext cx="95250" cy="92075"/>
          </a:xfrm>
          <a:custGeom>
            <a:avLst/>
            <a:gdLst/>
            <a:ahLst/>
            <a:cxnLst>
              <a:cxn ang="0">
                <a:pos x="14" y="24"/>
              </a:cxn>
              <a:cxn ang="0">
                <a:pos x="16" y="18"/>
              </a:cxn>
              <a:cxn ang="0">
                <a:pos x="20" y="14"/>
              </a:cxn>
              <a:cxn ang="0">
                <a:pos x="24" y="14"/>
              </a:cxn>
              <a:cxn ang="0">
                <a:pos x="30" y="14"/>
              </a:cxn>
              <a:cxn ang="0">
                <a:pos x="36" y="18"/>
              </a:cxn>
              <a:cxn ang="0">
                <a:pos x="10" y="46"/>
              </a:cxn>
              <a:cxn ang="0">
                <a:pos x="24" y="56"/>
              </a:cxn>
              <a:cxn ang="0">
                <a:pos x="30" y="58"/>
              </a:cxn>
              <a:cxn ang="0">
                <a:pos x="36" y="58"/>
              </a:cxn>
              <a:cxn ang="0">
                <a:pos x="40" y="58"/>
              </a:cxn>
              <a:cxn ang="0">
                <a:pos x="46" y="56"/>
              </a:cxn>
              <a:cxn ang="0">
                <a:pos x="54" y="48"/>
              </a:cxn>
              <a:cxn ang="0">
                <a:pos x="60" y="38"/>
              </a:cxn>
              <a:cxn ang="0">
                <a:pos x="60" y="28"/>
              </a:cxn>
              <a:cxn ang="0">
                <a:pos x="60" y="22"/>
              </a:cxn>
              <a:cxn ang="0">
                <a:pos x="56" y="18"/>
              </a:cxn>
              <a:cxn ang="0">
                <a:pos x="48" y="8"/>
              </a:cxn>
              <a:cxn ang="0">
                <a:pos x="38" y="2"/>
              </a:cxn>
              <a:cxn ang="0">
                <a:pos x="30" y="0"/>
              </a:cxn>
              <a:cxn ang="0">
                <a:pos x="24" y="0"/>
              </a:cxn>
              <a:cxn ang="0">
                <a:pos x="18" y="2"/>
              </a:cxn>
              <a:cxn ang="0">
                <a:pos x="12" y="6"/>
              </a:cxn>
              <a:cxn ang="0">
                <a:pos x="8" y="10"/>
              </a:cxn>
              <a:cxn ang="0">
                <a:pos x="2" y="18"/>
              </a:cxn>
              <a:cxn ang="0">
                <a:pos x="0" y="26"/>
              </a:cxn>
              <a:cxn ang="0">
                <a:pos x="2" y="32"/>
              </a:cxn>
              <a:cxn ang="0">
                <a:pos x="4" y="40"/>
              </a:cxn>
              <a:cxn ang="0">
                <a:pos x="16" y="30"/>
              </a:cxn>
              <a:cxn ang="0">
                <a:pos x="16" y="24"/>
              </a:cxn>
              <a:cxn ang="0">
                <a:pos x="14" y="24"/>
              </a:cxn>
              <a:cxn ang="0">
                <a:pos x="42" y="24"/>
              </a:cxn>
              <a:cxn ang="0">
                <a:pos x="46" y="28"/>
              </a:cxn>
              <a:cxn ang="0">
                <a:pos x="48" y="32"/>
              </a:cxn>
              <a:cxn ang="0">
                <a:pos x="48" y="36"/>
              </a:cxn>
              <a:cxn ang="0">
                <a:pos x="46" y="40"/>
              </a:cxn>
              <a:cxn ang="0">
                <a:pos x="42" y="44"/>
              </a:cxn>
              <a:cxn ang="0">
                <a:pos x="38" y="44"/>
              </a:cxn>
              <a:cxn ang="0">
                <a:pos x="32" y="44"/>
              </a:cxn>
              <a:cxn ang="0">
                <a:pos x="28" y="40"/>
              </a:cxn>
              <a:cxn ang="0">
                <a:pos x="42" y="24"/>
              </a:cxn>
              <a:cxn ang="0">
                <a:pos x="14" y="24"/>
              </a:cxn>
            </a:cxnLst>
            <a:rect l="0" t="0" r="r" b="b"/>
            <a:pathLst>
              <a:path w="60" h="58">
                <a:moveTo>
                  <a:pt x="14" y="24"/>
                </a:moveTo>
                <a:lnTo>
                  <a:pt x="16" y="18"/>
                </a:lnTo>
                <a:lnTo>
                  <a:pt x="20" y="14"/>
                </a:lnTo>
                <a:lnTo>
                  <a:pt x="24" y="14"/>
                </a:lnTo>
                <a:lnTo>
                  <a:pt x="30" y="14"/>
                </a:lnTo>
                <a:lnTo>
                  <a:pt x="36" y="18"/>
                </a:lnTo>
                <a:lnTo>
                  <a:pt x="10" y="46"/>
                </a:lnTo>
                <a:lnTo>
                  <a:pt x="24" y="56"/>
                </a:lnTo>
                <a:lnTo>
                  <a:pt x="30" y="58"/>
                </a:lnTo>
                <a:lnTo>
                  <a:pt x="36" y="58"/>
                </a:lnTo>
                <a:lnTo>
                  <a:pt x="40" y="58"/>
                </a:lnTo>
                <a:lnTo>
                  <a:pt x="46" y="56"/>
                </a:lnTo>
                <a:lnTo>
                  <a:pt x="54" y="48"/>
                </a:lnTo>
                <a:lnTo>
                  <a:pt x="60" y="38"/>
                </a:lnTo>
                <a:lnTo>
                  <a:pt x="60" y="28"/>
                </a:lnTo>
                <a:lnTo>
                  <a:pt x="60" y="22"/>
                </a:lnTo>
                <a:lnTo>
                  <a:pt x="56" y="18"/>
                </a:lnTo>
                <a:lnTo>
                  <a:pt x="48" y="8"/>
                </a:lnTo>
                <a:lnTo>
                  <a:pt x="38" y="2"/>
                </a:lnTo>
                <a:lnTo>
                  <a:pt x="30" y="0"/>
                </a:lnTo>
                <a:lnTo>
                  <a:pt x="24" y="0"/>
                </a:lnTo>
                <a:lnTo>
                  <a:pt x="18" y="2"/>
                </a:lnTo>
                <a:lnTo>
                  <a:pt x="12" y="6"/>
                </a:lnTo>
                <a:lnTo>
                  <a:pt x="8" y="10"/>
                </a:lnTo>
                <a:lnTo>
                  <a:pt x="2" y="18"/>
                </a:lnTo>
                <a:lnTo>
                  <a:pt x="0" y="26"/>
                </a:lnTo>
                <a:lnTo>
                  <a:pt x="2" y="32"/>
                </a:lnTo>
                <a:lnTo>
                  <a:pt x="4" y="40"/>
                </a:lnTo>
                <a:lnTo>
                  <a:pt x="16" y="30"/>
                </a:lnTo>
                <a:lnTo>
                  <a:pt x="16" y="24"/>
                </a:lnTo>
                <a:lnTo>
                  <a:pt x="14" y="24"/>
                </a:lnTo>
                <a:lnTo>
                  <a:pt x="42" y="24"/>
                </a:lnTo>
                <a:lnTo>
                  <a:pt x="46" y="28"/>
                </a:lnTo>
                <a:lnTo>
                  <a:pt x="48" y="32"/>
                </a:lnTo>
                <a:lnTo>
                  <a:pt x="48" y="36"/>
                </a:lnTo>
                <a:lnTo>
                  <a:pt x="46" y="40"/>
                </a:lnTo>
                <a:lnTo>
                  <a:pt x="42" y="44"/>
                </a:lnTo>
                <a:lnTo>
                  <a:pt x="38" y="44"/>
                </a:lnTo>
                <a:lnTo>
                  <a:pt x="32" y="44"/>
                </a:lnTo>
                <a:lnTo>
                  <a:pt x="28" y="40"/>
                </a:lnTo>
                <a:lnTo>
                  <a:pt x="42" y="24"/>
                </a:lnTo>
                <a:lnTo>
                  <a:pt x="14" y="24"/>
                </a:lnTo>
                <a:close/>
              </a:path>
            </a:pathLst>
          </a:custGeom>
          <a:solidFill>
            <a:srgbClr val="231F20"/>
          </a:solidFill>
          <a:ln w="9525">
            <a:noFill/>
            <a:round/>
            <a:headEnd/>
            <a:tailEnd/>
          </a:ln>
        </p:spPr>
        <p:txBody>
          <a:bodyPr/>
          <a:lstStyle/>
          <a:p>
            <a:endParaRPr lang="en-US"/>
          </a:p>
        </p:txBody>
      </p:sp>
      <p:sp>
        <p:nvSpPr>
          <p:cNvPr id="8259" name="Freeform 67"/>
          <p:cNvSpPr>
            <a:spLocks/>
          </p:cNvSpPr>
          <p:nvPr/>
        </p:nvSpPr>
        <p:spPr bwMode="auto">
          <a:xfrm>
            <a:off x="3830638" y="3849688"/>
            <a:ext cx="101600" cy="98425"/>
          </a:xfrm>
          <a:custGeom>
            <a:avLst/>
            <a:gdLst/>
            <a:ahLst/>
            <a:cxnLst>
              <a:cxn ang="0">
                <a:pos x="24" y="2"/>
              </a:cxn>
              <a:cxn ang="0">
                <a:pos x="16" y="6"/>
              </a:cxn>
              <a:cxn ang="0">
                <a:pos x="8" y="14"/>
              </a:cxn>
              <a:cxn ang="0">
                <a:pos x="2" y="22"/>
              </a:cxn>
              <a:cxn ang="0">
                <a:pos x="0" y="32"/>
              </a:cxn>
              <a:cxn ang="0">
                <a:pos x="2" y="40"/>
              </a:cxn>
              <a:cxn ang="0">
                <a:pos x="6" y="46"/>
              </a:cxn>
              <a:cxn ang="0">
                <a:pos x="12" y="50"/>
              </a:cxn>
              <a:cxn ang="0">
                <a:pos x="18" y="50"/>
              </a:cxn>
              <a:cxn ang="0">
                <a:pos x="26" y="46"/>
              </a:cxn>
              <a:cxn ang="0">
                <a:pos x="34" y="40"/>
              </a:cxn>
              <a:cxn ang="0">
                <a:pos x="48" y="32"/>
              </a:cxn>
              <a:cxn ang="0">
                <a:pos x="50" y="32"/>
              </a:cxn>
              <a:cxn ang="0">
                <a:pos x="52" y="36"/>
              </a:cxn>
              <a:cxn ang="0">
                <a:pos x="48" y="44"/>
              </a:cxn>
              <a:cxn ang="0">
                <a:pos x="42" y="48"/>
              </a:cxn>
              <a:cxn ang="0">
                <a:pos x="34" y="48"/>
              </a:cxn>
              <a:cxn ang="0">
                <a:pos x="28" y="60"/>
              </a:cxn>
              <a:cxn ang="0">
                <a:pos x="34" y="62"/>
              </a:cxn>
              <a:cxn ang="0">
                <a:pos x="42" y="62"/>
              </a:cxn>
              <a:cxn ang="0">
                <a:pos x="48" y="58"/>
              </a:cxn>
              <a:cxn ang="0">
                <a:pos x="56" y="50"/>
              </a:cxn>
              <a:cxn ang="0">
                <a:pos x="62" y="42"/>
              </a:cxn>
              <a:cxn ang="0">
                <a:pos x="64" y="34"/>
              </a:cxn>
              <a:cxn ang="0">
                <a:pos x="62" y="26"/>
              </a:cxn>
              <a:cxn ang="0">
                <a:pos x="58" y="20"/>
              </a:cxn>
              <a:cxn ang="0">
                <a:pos x="50" y="18"/>
              </a:cxn>
              <a:cxn ang="0">
                <a:pos x="44" y="18"/>
              </a:cxn>
              <a:cxn ang="0">
                <a:pos x="36" y="22"/>
              </a:cxn>
              <a:cxn ang="0">
                <a:pos x="22" y="32"/>
              </a:cxn>
              <a:cxn ang="0">
                <a:pos x="18" y="34"/>
              </a:cxn>
              <a:cxn ang="0">
                <a:pos x="14" y="32"/>
              </a:cxn>
              <a:cxn ang="0">
                <a:pos x="12" y="28"/>
              </a:cxn>
              <a:cxn ang="0">
                <a:pos x="14" y="24"/>
              </a:cxn>
              <a:cxn ang="0">
                <a:pos x="16" y="20"/>
              </a:cxn>
              <a:cxn ang="0">
                <a:pos x="20" y="16"/>
              </a:cxn>
              <a:cxn ang="0">
                <a:pos x="24" y="16"/>
              </a:cxn>
              <a:cxn ang="0">
                <a:pos x="28" y="16"/>
              </a:cxn>
              <a:cxn ang="0">
                <a:pos x="32" y="16"/>
              </a:cxn>
              <a:cxn ang="0">
                <a:pos x="40" y="4"/>
              </a:cxn>
              <a:cxn ang="0">
                <a:pos x="32" y="0"/>
              </a:cxn>
              <a:cxn ang="0">
                <a:pos x="26" y="2"/>
              </a:cxn>
              <a:cxn ang="0">
                <a:pos x="24" y="2"/>
              </a:cxn>
            </a:cxnLst>
            <a:rect l="0" t="0" r="r" b="b"/>
            <a:pathLst>
              <a:path w="64" h="62">
                <a:moveTo>
                  <a:pt x="24" y="2"/>
                </a:moveTo>
                <a:lnTo>
                  <a:pt x="16" y="6"/>
                </a:lnTo>
                <a:lnTo>
                  <a:pt x="8" y="14"/>
                </a:lnTo>
                <a:lnTo>
                  <a:pt x="2" y="22"/>
                </a:lnTo>
                <a:lnTo>
                  <a:pt x="0" y="32"/>
                </a:lnTo>
                <a:lnTo>
                  <a:pt x="2" y="40"/>
                </a:lnTo>
                <a:lnTo>
                  <a:pt x="6" y="46"/>
                </a:lnTo>
                <a:lnTo>
                  <a:pt x="12" y="50"/>
                </a:lnTo>
                <a:lnTo>
                  <a:pt x="18" y="50"/>
                </a:lnTo>
                <a:lnTo>
                  <a:pt x="26" y="46"/>
                </a:lnTo>
                <a:lnTo>
                  <a:pt x="34" y="40"/>
                </a:lnTo>
                <a:lnTo>
                  <a:pt x="48" y="32"/>
                </a:lnTo>
                <a:lnTo>
                  <a:pt x="50" y="32"/>
                </a:lnTo>
                <a:lnTo>
                  <a:pt x="52" y="36"/>
                </a:lnTo>
                <a:lnTo>
                  <a:pt x="48" y="44"/>
                </a:lnTo>
                <a:lnTo>
                  <a:pt x="42" y="48"/>
                </a:lnTo>
                <a:lnTo>
                  <a:pt x="34" y="48"/>
                </a:lnTo>
                <a:lnTo>
                  <a:pt x="28" y="60"/>
                </a:lnTo>
                <a:lnTo>
                  <a:pt x="34" y="62"/>
                </a:lnTo>
                <a:lnTo>
                  <a:pt x="42" y="62"/>
                </a:lnTo>
                <a:lnTo>
                  <a:pt x="48" y="58"/>
                </a:lnTo>
                <a:lnTo>
                  <a:pt x="56" y="50"/>
                </a:lnTo>
                <a:lnTo>
                  <a:pt x="62" y="42"/>
                </a:lnTo>
                <a:lnTo>
                  <a:pt x="64" y="34"/>
                </a:lnTo>
                <a:lnTo>
                  <a:pt x="62" y="26"/>
                </a:lnTo>
                <a:lnTo>
                  <a:pt x="58" y="20"/>
                </a:lnTo>
                <a:lnTo>
                  <a:pt x="50" y="18"/>
                </a:lnTo>
                <a:lnTo>
                  <a:pt x="44" y="18"/>
                </a:lnTo>
                <a:lnTo>
                  <a:pt x="36" y="22"/>
                </a:lnTo>
                <a:lnTo>
                  <a:pt x="22" y="32"/>
                </a:lnTo>
                <a:lnTo>
                  <a:pt x="18" y="34"/>
                </a:lnTo>
                <a:lnTo>
                  <a:pt x="14" y="32"/>
                </a:lnTo>
                <a:lnTo>
                  <a:pt x="12" y="28"/>
                </a:lnTo>
                <a:lnTo>
                  <a:pt x="14" y="24"/>
                </a:lnTo>
                <a:lnTo>
                  <a:pt x="16" y="20"/>
                </a:lnTo>
                <a:lnTo>
                  <a:pt x="20" y="16"/>
                </a:lnTo>
                <a:lnTo>
                  <a:pt x="24" y="16"/>
                </a:lnTo>
                <a:lnTo>
                  <a:pt x="28" y="16"/>
                </a:lnTo>
                <a:lnTo>
                  <a:pt x="32" y="16"/>
                </a:lnTo>
                <a:lnTo>
                  <a:pt x="40" y="4"/>
                </a:lnTo>
                <a:lnTo>
                  <a:pt x="32" y="0"/>
                </a:lnTo>
                <a:lnTo>
                  <a:pt x="26" y="2"/>
                </a:lnTo>
                <a:lnTo>
                  <a:pt x="24" y="2"/>
                </a:lnTo>
                <a:close/>
              </a:path>
            </a:pathLst>
          </a:custGeom>
          <a:solidFill>
            <a:srgbClr val="231F20"/>
          </a:solidFill>
          <a:ln w="9525">
            <a:noFill/>
            <a:round/>
            <a:headEnd/>
            <a:tailEnd/>
          </a:ln>
        </p:spPr>
        <p:txBody>
          <a:bodyPr/>
          <a:lstStyle/>
          <a:p>
            <a:endParaRPr lang="en-US"/>
          </a:p>
        </p:txBody>
      </p:sp>
      <p:sp>
        <p:nvSpPr>
          <p:cNvPr id="8260" name="Freeform 68"/>
          <p:cNvSpPr>
            <a:spLocks/>
          </p:cNvSpPr>
          <p:nvPr/>
        </p:nvSpPr>
        <p:spPr bwMode="auto">
          <a:xfrm>
            <a:off x="3789363" y="3919538"/>
            <a:ext cx="114300" cy="101600"/>
          </a:xfrm>
          <a:custGeom>
            <a:avLst/>
            <a:gdLst/>
            <a:ahLst/>
            <a:cxnLst>
              <a:cxn ang="0">
                <a:pos x="52" y="54"/>
              </a:cxn>
              <a:cxn ang="0">
                <a:pos x="62" y="64"/>
              </a:cxn>
              <a:cxn ang="0">
                <a:pos x="72" y="52"/>
              </a:cxn>
              <a:cxn ang="0">
                <a:pos x="60" y="42"/>
              </a:cxn>
              <a:cxn ang="0">
                <a:pos x="54" y="54"/>
              </a:cxn>
              <a:cxn ang="0">
                <a:pos x="52" y="54"/>
              </a:cxn>
              <a:cxn ang="0">
                <a:pos x="0" y="12"/>
              </a:cxn>
              <a:cxn ang="0">
                <a:pos x="44" y="50"/>
              </a:cxn>
              <a:cxn ang="0">
                <a:pos x="54" y="38"/>
              </a:cxn>
              <a:cxn ang="0">
                <a:pos x="10" y="0"/>
              </a:cxn>
              <a:cxn ang="0">
                <a:pos x="0" y="12"/>
              </a:cxn>
              <a:cxn ang="0">
                <a:pos x="52" y="54"/>
              </a:cxn>
            </a:cxnLst>
            <a:rect l="0" t="0" r="r" b="b"/>
            <a:pathLst>
              <a:path w="72" h="64">
                <a:moveTo>
                  <a:pt x="52" y="54"/>
                </a:moveTo>
                <a:lnTo>
                  <a:pt x="62" y="64"/>
                </a:lnTo>
                <a:lnTo>
                  <a:pt x="72" y="52"/>
                </a:lnTo>
                <a:lnTo>
                  <a:pt x="60" y="42"/>
                </a:lnTo>
                <a:lnTo>
                  <a:pt x="54" y="54"/>
                </a:lnTo>
                <a:lnTo>
                  <a:pt x="52" y="54"/>
                </a:lnTo>
                <a:lnTo>
                  <a:pt x="0" y="12"/>
                </a:lnTo>
                <a:lnTo>
                  <a:pt x="44" y="50"/>
                </a:lnTo>
                <a:lnTo>
                  <a:pt x="54" y="38"/>
                </a:lnTo>
                <a:lnTo>
                  <a:pt x="10" y="0"/>
                </a:lnTo>
                <a:lnTo>
                  <a:pt x="0" y="12"/>
                </a:lnTo>
                <a:lnTo>
                  <a:pt x="52" y="54"/>
                </a:lnTo>
                <a:close/>
              </a:path>
            </a:pathLst>
          </a:custGeom>
          <a:solidFill>
            <a:srgbClr val="231F20"/>
          </a:solidFill>
          <a:ln w="9525">
            <a:noFill/>
            <a:round/>
            <a:headEnd/>
            <a:tailEnd/>
          </a:ln>
        </p:spPr>
        <p:txBody>
          <a:bodyPr/>
          <a:lstStyle/>
          <a:p>
            <a:endParaRPr lang="en-US"/>
          </a:p>
        </p:txBody>
      </p:sp>
      <p:sp>
        <p:nvSpPr>
          <p:cNvPr id="8261" name="Freeform 69"/>
          <p:cNvSpPr>
            <a:spLocks/>
          </p:cNvSpPr>
          <p:nvPr/>
        </p:nvSpPr>
        <p:spPr bwMode="auto">
          <a:xfrm>
            <a:off x="3735388" y="3967163"/>
            <a:ext cx="101600" cy="95250"/>
          </a:xfrm>
          <a:custGeom>
            <a:avLst/>
            <a:gdLst/>
            <a:ahLst/>
            <a:cxnLst>
              <a:cxn ang="0">
                <a:pos x="24" y="0"/>
              </a:cxn>
              <a:cxn ang="0">
                <a:pos x="16" y="4"/>
              </a:cxn>
              <a:cxn ang="0">
                <a:pos x="8" y="12"/>
              </a:cxn>
              <a:cxn ang="0">
                <a:pos x="2" y="22"/>
              </a:cxn>
              <a:cxn ang="0">
                <a:pos x="0" y="30"/>
              </a:cxn>
              <a:cxn ang="0">
                <a:pos x="2" y="38"/>
              </a:cxn>
              <a:cxn ang="0">
                <a:pos x="8" y="44"/>
              </a:cxn>
              <a:cxn ang="0">
                <a:pos x="12" y="48"/>
              </a:cxn>
              <a:cxn ang="0">
                <a:pos x="18" y="48"/>
              </a:cxn>
              <a:cxn ang="0">
                <a:pos x="26" y="44"/>
              </a:cxn>
              <a:cxn ang="0">
                <a:pos x="36" y="38"/>
              </a:cxn>
              <a:cxn ang="0">
                <a:pos x="48" y="30"/>
              </a:cxn>
              <a:cxn ang="0">
                <a:pos x="50" y="30"/>
              </a:cxn>
              <a:cxn ang="0">
                <a:pos x="52" y="34"/>
              </a:cxn>
              <a:cxn ang="0">
                <a:pos x="48" y="42"/>
              </a:cxn>
              <a:cxn ang="0">
                <a:pos x="42" y="46"/>
              </a:cxn>
              <a:cxn ang="0">
                <a:pos x="36" y="46"/>
              </a:cxn>
              <a:cxn ang="0">
                <a:pos x="28" y="58"/>
              </a:cxn>
              <a:cxn ang="0">
                <a:pos x="36" y="60"/>
              </a:cxn>
              <a:cxn ang="0">
                <a:pos x="42" y="60"/>
              </a:cxn>
              <a:cxn ang="0">
                <a:pos x="50" y="56"/>
              </a:cxn>
              <a:cxn ang="0">
                <a:pos x="56" y="48"/>
              </a:cxn>
              <a:cxn ang="0">
                <a:pos x="62" y="40"/>
              </a:cxn>
              <a:cxn ang="0">
                <a:pos x="64" y="32"/>
              </a:cxn>
              <a:cxn ang="0">
                <a:pos x="62" y="24"/>
              </a:cxn>
              <a:cxn ang="0">
                <a:pos x="58" y="18"/>
              </a:cxn>
              <a:cxn ang="0">
                <a:pos x="52" y="16"/>
              </a:cxn>
              <a:cxn ang="0">
                <a:pos x="44" y="16"/>
              </a:cxn>
              <a:cxn ang="0">
                <a:pos x="36" y="20"/>
              </a:cxn>
              <a:cxn ang="0">
                <a:pos x="24" y="30"/>
              </a:cxn>
              <a:cxn ang="0">
                <a:pos x="18" y="32"/>
              </a:cxn>
              <a:cxn ang="0">
                <a:pos x="16" y="30"/>
              </a:cxn>
              <a:cxn ang="0">
                <a:pos x="14" y="26"/>
              </a:cxn>
              <a:cxn ang="0">
                <a:pos x="14" y="22"/>
              </a:cxn>
              <a:cxn ang="0">
                <a:pos x="18" y="18"/>
              </a:cxn>
              <a:cxn ang="0">
                <a:pos x="20" y="14"/>
              </a:cxn>
              <a:cxn ang="0">
                <a:pos x="24" y="14"/>
              </a:cxn>
              <a:cxn ang="0">
                <a:pos x="28" y="14"/>
              </a:cxn>
              <a:cxn ang="0">
                <a:pos x="32" y="14"/>
              </a:cxn>
              <a:cxn ang="0">
                <a:pos x="40" y="2"/>
              </a:cxn>
              <a:cxn ang="0">
                <a:pos x="32" y="0"/>
              </a:cxn>
              <a:cxn ang="0">
                <a:pos x="26" y="0"/>
              </a:cxn>
              <a:cxn ang="0">
                <a:pos x="24" y="0"/>
              </a:cxn>
            </a:cxnLst>
            <a:rect l="0" t="0" r="r" b="b"/>
            <a:pathLst>
              <a:path w="64" h="60">
                <a:moveTo>
                  <a:pt x="24" y="0"/>
                </a:moveTo>
                <a:lnTo>
                  <a:pt x="16" y="4"/>
                </a:lnTo>
                <a:lnTo>
                  <a:pt x="8" y="12"/>
                </a:lnTo>
                <a:lnTo>
                  <a:pt x="2" y="22"/>
                </a:lnTo>
                <a:lnTo>
                  <a:pt x="0" y="30"/>
                </a:lnTo>
                <a:lnTo>
                  <a:pt x="2" y="38"/>
                </a:lnTo>
                <a:lnTo>
                  <a:pt x="8" y="44"/>
                </a:lnTo>
                <a:lnTo>
                  <a:pt x="12" y="48"/>
                </a:lnTo>
                <a:lnTo>
                  <a:pt x="18" y="48"/>
                </a:lnTo>
                <a:lnTo>
                  <a:pt x="26" y="44"/>
                </a:lnTo>
                <a:lnTo>
                  <a:pt x="36" y="38"/>
                </a:lnTo>
                <a:lnTo>
                  <a:pt x="48" y="30"/>
                </a:lnTo>
                <a:lnTo>
                  <a:pt x="50" y="30"/>
                </a:lnTo>
                <a:lnTo>
                  <a:pt x="52" y="34"/>
                </a:lnTo>
                <a:lnTo>
                  <a:pt x="48" y="42"/>
                </a:lnTo>
                <a:lnTo>
                  <a:pt x="42" y="46"/>
                </a:lnTo>
                <a:lnTo>
                  <a:pt x="36" y="46"/>
                </a:lnTo>
                <a:lnTo>
                  <a:pt x="28" y="58"/>
                </a:lnTo>
                <a:lnTo>
                  <a:pt x="36" y="60"/>
                </a:lnTo>
                <a:lnTo>
                  <a:pt x="42" y="60"/>
                </a:lnTo>
                <a:lnTo>
                  <a:pt x="50" y="56"/>
                </a:lnTo>
                <a:lnTo>
                  <a:pt x="56" y="48"/>
                </a:lnTo>
                <a:lnTo>
                  <a:pt x="62" y="40"/>
                </a:lnTo>
                <a:lnTo>
                  <a:pt x="64" y="32"/>
                </a:lnTo>
                <a:lnTo>
                  <a:pt x="62" y="24"/>
                </a:lnTo>
                <a:lnTo>
                  <a:pt x="58" y="18"/>
                </a:lnTo>
                <a:lnTo>
                  <a:pt x="52" y="16"/>
                </a:lnTo>
                <a:lnTo>
                  <a:pt x="44" y="16"/>
                </a:lnTo>
                <a:lnTo>
                  <a:pt x="36" y="20"/>
                </a:lnTo>
                <a:lnTo>
                  <a:pt x="24" y="30"/>
                </a:lnTo>
                <a:lnTo>
                  <a:pt x="18" y="32"/>
                </a:lnTo>
                <a:lnTo>
                  <a:pt x="16" y="30"/>
                </a:lnTo>
                <a:lnTo>
                  <a:pt x="14" y="26"/>
                </a:lnTo>
                <a:lnTo>
                  <a:pt x="14" y="22"/>
                </a:lnTo>
                <a:lnTo>
                  <a:pt x="18" y="18"/>
                </a:lnTo>
                <a:lnTo>
                  <a:pt x="20" y="14"/>
                </a:lnTo>
                <a:lnTo>
                  <a:pt x="24" y="14"/>
                </a:lnTo>
                <a:lnTo>
                  <a:pt x="28" y="14"/>
                </a:lnTo>
                <a:lnTo>
                  <a:pt x="32" y="14"/>
                </a:lnTo>
                <a:lnTo>
                  <a:pt x="40" y="2"/>
                </a:lnTo>
                <a:lnTo>
                  <a:pt x="32" y="0"/>
                </a:lnTo>
                <a:lnTo>
                  <a:pt x="26" y="0"/>
                </a:lnTo>
                <a:lnTo>
                  <a:pt x="24" y="0"/>
                </a:lnTo>
                <a:close/>
              </a:path>
            </a:pathLst>
          </a:custGeom>
          <a:solidFill>
            <a:srgbClr val="231F20"/>
          </a:solidFill>
          <a:ln w="9525">
            <a:noFill/>
            <a:round/>
            <a:headEnd/>
            <a:tailEnd/>
          </a:ln>
        </p:spPr>
        <p:txBody>
          <a:bodyPr/>
          <a:lstStyle/>
          <a:p>
            <a:endParaRPr lang="en-US"/>
          </a:p>
        </p:txBody>
      </p:sp>
      <p:sp>
        <p:nvSpPr>
          <p:cNvPr id="8262" name="Rectangle 70"/>
          <p:cNvSpPr>
            <a:spLocks noChangeArrowheads="1"/>
          </p:cNvSpPr>
          <p:nvPr/>
        </p:nvSpPr>
        <p:spPr bwMode="auto">
          <a:xfrm>
            <a:off x="4546600" y="3036888"/>
            <a:ext cx="14763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M</a:t>
            </a:r>
            <a:endParaRPr lang="en-US" sz="1800" b="1">
              <a:latin typeface="Arial" charset="0"/>
            </a:endParaRPr>
          </a:p>
        </p:txBody>
      </p:sp>
      <p:sp>
        <p:nvSpPr>
          <p:cNvPr id="8263" name="Freeform 71"/>
          <p:cNvSpPr>
            <a:spLocks/>
          </p:cNvSpPr>
          <p:nvPr/>
        </p:nvSpPr>
        <p:spPr bwMode="auto">
          <a:xfrm>
            <a:off x="4487863" y="4351338"/>
            <a:ext cx="147637" cy="133350"/>
          </a:xfrm>
          <a:custGeom>
            <a:avLst/>
            <a:gdLst/>
            <a:ahLst/>
            <a:cxnLst>
              <a:cxn ang="0">
                <a:pos x="2" y="0"/>
              </a:cxn>
              <a:cxn ang="0">
                <a:pos x="34" y="2"/>
              </a:cxn>
              <a:cxn ang="0">
                <a:pos x="46" y="50"/>
              </a:cxn>
              <a:cxn ang="0">
                <a:pos x="61" y="2"/>
              </a:cxn>
              <a:cxn ang="0">
                <a:pos x="93" y="4"/>
              </a:cxn>
              <a:cxn ang="0">
                <a:pos x="91" y="84"/>
              </a:cxn>
              <a:cxn ang="0">
                <a:pos x="71" y="82"/>
              </a:cxn>
              <a:cxn ang="0">
                <a:pos x="73" y="22"/>
              </a:cxn>
              <a:cxn ang="0">
                <a:pos x="55" y="82"/>
              </a:cxn>
              <a:cxn ang="0">
                <a:pos x="36" y="82"/>
              </a:cxn>
              <a:cxn ang="0">
                <a:pos x="22" y="20"/>
              </a:cxn>
              <a:cxn ang="0">
                <a:pos x="20" y="82"/>
              </a:cxn>
              <a:cxn ang="0">
                <a:pos x="0" y="80"/>
              </a:cxn>
              <a:cxn ang="0">
                <a:pos x="2" y="0"/>
              </a:cxn>
            </a:cxnLst>
            <a:rect l="0" t="0" r="r" b="b"/>
            <a:pathLst>
              <a:path w="93" h="84">
                <a:moveTo>
                  <a:pt x="2" y="0"/>
                </a:moveTo>
                <a:lnTo>
                  <a:pt x="34" y="2"/>
                </a:lnTo>
                <a:lnTo>
                  <a:pt x="46" y="50"/>
                </a:lnTo>
                <a:lnTo>
                  <a:pt x="61" y="2"/>
                </a:lnTo>
                <a:lnTo>
                  <a:pt x="93" y="4"/>
                </a:lnTo>
                <a:lnTo>
                  <a:pt x="91" y="84"/>
                </a:lnTo>
                <a:lnTo>
                  <a:pt x="71" y="82"/>
                </a:lnTo>
                <a:lnTo>
                  <a:pt x="73" y="22"/>
                </a:lnTo>
                <a:lnTo>
                  <a:pt x="55" y="82"/>
                </a:lnTo>
                <a:lnTo>
                  <a:pt x="36" y="82"/>
                </a:lnTo>
                <a:lnTo>
                  <a:pt x="22" y="20"/>
                </a:lnTo>
                <a:lnTo>
                  <a:pt x="20" y="82"/>
                </a:lnTo>
                <a:lnTo>
                  <a:pt x="0" y="80"/>
                </a:lnTo>
                <a:lnTo>
                  <a:pt x="2" y="0"/>
                </a:lnTo>
                <a:close/>
              </a:path>
            </a:pathLst>
          </a:custGeom>
          <a:solidFill>
            <a:srgbClr val="231F20"/>
          </a:solidFill>
          <a:ln w="9525">
            <a:noFill/>
            <a:round/>
            <a:headEnd/>
            <a:tailEnd/>
          </a:ln>
        </p:spPr>
        <p:txBody>
          <a:bodyPr/>
          <a:lstStyle/>
          <a:p>
            <a:endParaRPr lang="en-US"/>
          </a:p>
        </p:txBody>
      </p:sp>
      <p:sp>
        <p:nvSpPr>
          <p:cNvPr id="8264" name="Freeform 72"/>
          <p:cNvSpPr>
            <a:spLocks/>
          </p:cNvSpPr>
          <p:nvPr/>
        </p:nvSpPr>
        <p:spPr bwMode="auto">
          <a:xfrm>
            <a:off x="4657725" y="4357688"/>
            <a:ext cx="34925" cy="127000"/>
          </a:xfrm>
          <a:custGeom>
            <a:avLst/>
            <a:gdLst/>
            <a:ahLst/>
            <a:cxnLst>
              <a:cxn ang="0">
                <a:pos x="0" y="0"/>
              </a:cxn>
              <a:cxn ang="0">
                <a:pos x="22" y="0"/>
              </a:cxn>
              <a:cxn ang="0">
                <a:pos x="22" y="14"/>
              </a:cxn>
              <a:cxn ang="0">
                <a:pos x="0" y="14"/>
              </a:cxn>
              <a:cxn ang="0">
                <a:pos x="0" y="0"/>
              </a:cxn>
              <a:cxn ang="0">
                <a:pos x="0" y="22"/>
              </a:cxn>
              <a:cxn ang="0">
                <a:pos x="22" y="22"/>
              </a:cxn>
              <a:cxn ang="0">
                <a:pos x="22" y="80"/>
              </a:cxn>
              <a:cxn ang="0">
                <a:pos x="0" y="80"/>
              </a:cxn>
              <a:cxn ang="0">
                <a:pos x="0" y="22"/>
              </a:cxn>
              <a:cxn ang="0">
                <a:pos x="0" y="0"/>
              </a:cxn>
            </a:cxnLst>
            <a:rect l="0" t="0" r="r" b="b"/>
            <a:pathLst>
              <a:path w="22" h="80">
                <a:moveTo>
                  <a:pt x="0" y="0"/>
                </a:moveTo>
                <a:lnTo>
                  <a:pt x="22" y="0"/>
                </a:lnTo>
                <a:lnTo>
                  <a:pt x="22" y="14"/>
                </a:lnTo>
                <a:lnTo>
                  <a:pt x="0" y="14"/>
                </a:lnTo>
                <a:lnTo>
                  <a:pt x="0" y="0"/>
                </a:lnTo>
                <a:lnTo>
                  <a:pt x="0" y="22"/>
                </a:lnTo>
                <a:lnTo>
                  <a:pt x="22" y="22"/>
                </a:lnTo>
                <a:lnTo>
                  <a:pt x="22" y="80"/>
                </a:lnTo>
                <a:lnTo>
                  <a:pt x="0" y="80"/>
                </a:lnTo>
                <a:lnTo>
                  <a:pt x="0" y="22"/>
                </a:lnTo>
                <a:lnTo>
                  <a:pt x="0" y="0"/>
                </a:lnTo>
                <a:close/>
              </a:path>
            </a:pathLst>
          </a:custGeom>
          <a:solidFill>
            <a:srgbClr val="231F20"/>
          </a:solidFill>
          <a:ln w="9525">
            <a:noFill/>
            <a:round/>
            <a:headEnd/>
            <a:tailEnd/>
          </a:ln>
        </p:spPr>
        <p:txBody>
          <a:bodyPr/>
          <a:lstStyle/>
          <a:p>
            <a:endParaRPr lang="en-US"/>
          </a:p>
        </p:txBody>
      </p:sp>
      <p:sp>
        <p:nvSpPr>
          <p:cNvPr id="8265" name="Freeform 73"/>
          <p:cNvSpPr>
            <a:spLocks/>
          </p:cNvSpPr>
          <p:nvPr/>
        </p:nvSpPr>
        <p:spPr bwMode="auto">
          <a:xfrm>
            <a:off x="4708525" y="4357688"/>
            <a:ext cx="73025" cy="127000"/>
          </a:xfrm>
          <a:custGeom>
            <a:avLst/>
            <a:gdLst/>
            <a:ahLst/>
            <a:cxnLst>
              <a:cxn ang="0">
                <a:pos x="30" y="0"/>
              </a:cxn>
              <a:cxn ang="0">
                <a:pos x="32" y="22"/>
              </a:cxn>
              <a:cxn ang="0">
                <a:pos x="44" y="22"/>
              </a:cxn>
              <a:cxn ang="0">
                <a:pos x="44" y="38"/>
              </a:cxn>
              <a:cxn ang="0">
                <a:pos x="32" y="38"/>
              </a:cxn>
              <a:cxn ang="0">
                <a:pos x="32" y="58"/>
              </a:cxn>
              <a:cxn ang="0">
                <a:pos x="32" y="64"/>
              </a:cxn>
              <a:cxn ang="0">
                <a:pos x="34" y="64"/>
              </a:cxn>
              <a:cxn ang="0">
                <a:pos x="36" y="64"/>
              </a:cxn>
              <a:cxn ang="0">
                <a:pos x="44" y="64"/>
              </a:cxn>
              <a:cxn ang="0">
                <a:pos x="46" y="78"/>
              </a:cxn>
              <a:cxn ang="0">
                <a:pos x="30" y="80"/>
              </a:cxn>
              <a:cxn ang="0">
                <a:pos x="22" y="80"/>
              </a:cxn>
              <a:cxn ang="0">
                <a:pos x="18" y="78"/>
              </a:cxn>
              <a:cxn ang="0">
                <a:pos x="14" y="76"/>
              </a:cxn>
              <a:cxn ang="0">
                <a:pos x="12" y="72"/>
              </a:cxn>
              <a:cxn ang="0">
                <a:pos x="10" y="66"/>
              </a:cxn>
              <a:cxn ang="0">
                <a:pos x="10" y="58"/>
              </a:cxn>
              <a:cxn ang="0">
                <a:pos x="10" y="38"/>
              </a:cxn>
              <a:cxn ang="0">
                <a:pos x="2" y="38"/>
              </a:cxn>
              <a:cxn ang="0">
                <a:pos x="0" y="22"/>
              </a:cxn>
              <a:cxn ang="0">
                <a:pos x="8" y="22"/>
              </a:cxn>
              <a:cxn ang="0">
                <a:pos x="8" y="12"/>
              </a:cxn>
              <a:cxn ang="0">
                <a:pos x="30" y="0"/>
              </a:cxn>
            </a:cxnLst>
            <a:rect l="0" t="0" r="r" b="b"/>
            <a:pathLst>
              <a:path w="46" h="80">
                <a:moveTo>
                  <a:pt x="30" y="0"/>
                </a:moveTo>
                <a:lnTo>
                  <a:pt x="32" y="22"/>
                </a:lnTo>
                <a:lnTo>
                  <a:pt x="44" y="22"/>
                </a:lnTo>
                <a:lnTo>
                  <a:pt x="44" y="38"/>
                </a:lnTo>
                <a:lnTo>
                  <a:pt x="32" y="38"/>
                </a:lnTo>
                <a:lnTo>
                  <a:pt x="32" y="58"/>
                </a:lnTo>
                <a:lnTo>
                  <a:pt x="32" y="64"/>
                </a:lnTo>
                <a:lnTo>
                  <a:pt x="34" y="64"/>
                </a:lnTo>
                <a:lnTo>
                  <a:pt x="36" y="64"/>
                </a:lnTo>
                <a:lnTo>
                  <a:pt x="44" y="64"/>
                </a:lnTo>
                <a:lnTo>
                  <a:pt x="46" y="78"/>
                </a:lnTo>
                <a:lnTo>
                  <a:pt x="30" y="80"/>
                </a:lnTo>
                <a:lnTo>
                  <a:pt x="22" y="80"/>
                </a:lnTo>
                <a:lnTo>
                  <a:pt x="18" y="78"/>
                </a:lnTo>
                <a:lnTo>
                  <a:pt x="14" y="76"/>
                </a:lnTo>
                <a:lnTo>
                  <a:pt x="12" y="72"/>
                </a:lnTo>
                <a:lnTo>
                  <a:pt x="10" y="66"/>
                </a:lnTo>
                <a:lnTo>
                  <a:pt x="10" y="58"/>
                </a:lnTo>
                <a:lnTo>
                  <a:pt x="10" y="38"/>
                </a:lnTo>
                <a:lnTo>
                  <a:pt x="2" y="38"/>
                </a:lnTo>
                <a:lnTo>
                  <a:pt x="0" y="22"/>
                </a:lnTo>
                <a:lnTo>
                  <a:pt x="8" y="22"/>
                </a:lnTo>
                <a:lnTo>
                  <a:pt x="8" y="12"/>
                </a:lnTo>
                <a:lnTo>
                  <a:pt x="30" y="0"/>
                </a:lnTo>
                <a:close/>
              </a:path>
            </a:pathLst>
          </a:custGeom>
          <a:solidFill>
            <a:srgbClr val="231F20"/>
          </a:solidFill>
          <a:ln w="9525">
            <a:noFill/>
            <a:round/>
            <a:headEnd/>
            <a:tailEnd/>
          </a:ln>
        </p:spPr>
        <p:txBody>
          <a:bodyPr/>
          <a:lstStyle/>
          <a:p>
            <a:endParaRPr lang="en-US"/>
          </a:p>
        </p:txBody>
      </p:sp>
      <p:sp>
        <p:nvSpPr>
          <p:cNvPr id="8266" name="Freeform 74"/>
          <p:cNvSpPr>
            <a:spLocks/>
          </p:cNvSpPr>
          <p:nvPr/>
        </p:nvSpPr>
        <p:spPr bwMode="auto">
          <a:xfrm>
            <a:off x="4791075" y="4386263"/>
            <a:ext cx="104775" cy="95250"/>
          </a:xfrm>
          <a:custGeom>
            <a:avLst/>
            <a:gdLst/>
            <a:ahLst/>
            <a:cxnLst>
              <a:cxn ang="0">
                <a:pos x="0" y="32"/>
              </a:cxn>
              <a:cxn ang="0">
                <a:pos x="0" y="26"/>
              </a:cxn>
              <a:cxn ang="0">
                <a:pos x="2" y="20"/>
              </a:cxn>
              <a:cxn ang="0">
                <a:pos x="4" y="14"/>
              </a:cxn>
              <a:cxn ang="0">
                <a:pos x="8" y="10"/>
              </a:cxn>
              <a:cxn ang="0">
                <a:pos x="14" y="6"/>
              </a:cxn>
              <a:cxn ang="0">
                <a:pos x="18" y="2"/>
              </a:cxn>
              <a:cxn ang="0">
                <a:pos x="32" y="0"/>
              </a:cxn>
              <a:cxn ang="0">
                <a:pos x="40" y="0"/>
              </a:cxn>
              <a:cxn ang="0">
                <a:pos x="48" y="2"/>
              </a:cxn>
              <a:cxn ang="0">
                <a:pos x="54" y="6"/>
              </a:cxn>
              <a:cxn ang="0">
                <a:pos x="58" y="10"/>
              </a:cxn>
              <a:cxn ang="0">
                <a:pos x="64" y="18"/>
              </a:cxn>
              <a:cxn ang="0">
                <a:pos x="66" y="28"/>
              </a:cxn>
              <a:cxn ang="0">
                <a:pos x="66" y="36"/>
              </a:cxn>
              <a:cxn ang="0">
                <a:pos x="66" y="42"/>
              </a:cxn>
              <a:cxn ang="0">
                <a:pos x="62" y="46"/>
              </a:cxn>
              <a:cxn ang="0">
                <a:pos x="60" y="52"/>
              </a:cxn>
              <a:cxn ang="0">
                <a:pos x="54" y="56"/>
              </a:cxn>
              <a:cxn ang="0">
                <a:pos x="48" y="58"/>
              </a:cxn>
              <a:cxn ang="0">
                <a:pos x="34" y="60"/>
              </a:cxn>
              <a:cxn ang="0">
                <a:pos x="22" y="60"/>
              </a:cxn>
              <a:cxn ang="0">
                <a:pos x="12" y="54"/>
              </a:cxn>
              <a:cxn ang="0">
                <a:pos x="8" y="50"/>
              </a:cxn>
              <a:cxn ang="0">
                <a:pos x="4" y="44"/>
              </a:cxn>
              <a:cxn ang="0">
                <a:pos x="2" y="38"/>
              </a:cxn>
              <a:cxn ang="0">
                <a:pos x="2" y="32"/>
              </a:cxn>
              <a:cxn ang="0">
                <a:pos x="0" y="32"/>
              </a:cxn>
              <a:cxn ang="0">
                <a:pos x="22" y="32"/>
              </a:cxn>
              <a:cxn ang="0">
                <a:pos x="24" y="38"/>
              </a:cxn>
              <a:cxn ang="0">
                <a:pos x="26" y="42"/>
              </a:cxn>
              <a:cxn ang="0">
                <a:pos x="30" y="46"/>
              </a:cxn>
              <a:cxn ang="0">
                <a:pos x="34" y="46"/>
              </a:cxn>
              <a:cxn ang="0">
                <a:pos x="38" y="44"/>
              </a:cxn>
              <a:cxn ang="0">
                <a:pos x="42" y="42"/>
              </a:cxn>
              <a:cxn ang="0">
                <a:pos x="44" y="36"/>
              </a:cxn>
              <a:cxn ang="0">
                <a:pos x="44" y="30"/>
              </a:cxn>
              <a:cxn ang="0">
                <a:pos x="44" y="24"/>
              </a:cxn>
              <a:cxn ang="0">
                <a:pos x="42" y="18"/>
              </a:cxn>
              <a:cxn ang="0">
                <a:pos x="38" y="16"/>
              </a:cxn>
              <a:cxn ang="0">
                <a:pos x="34" y="16"/>
              </a:cxn>
              <a:cxn ang="0">
                <a:pos x="28" y="16"/>
              </a:cxn>
              <a:cxn ang="0">
                <a:pos x="26" y="20"/>
              </a:cxn>
              <a:cxn ang="0">
                <a:pos x="24" y="24"/>
              </a:cxn>
              <a:cxn ang="0">
                <a:pos x="22" y="32"/>
              </a:cxn>
              <a:cxn ang="0">
                <a:pos x="0" y="32"/>
              </a:cxn>
            </a:cxnLst>
            <a:rect l="0" t="0" r="r" b="b"/>
            <a:pathLst>
              <a:path w="66" h="60">
                <a:moveTo>
                  <a:pt x="0" y="32"/>
                </a:moveTo>
                <a:lnTo>
                  <a:pt x="0" y="26"/>
                </a:lnTo>
                <a:lnTo>
                  <a:pt x="2" y="20"/>
                </a:lnTo>
                <a:lnTo>
                  <a:pt x="4" y="14"/>
                </a:lnTo>
                <a:lnTo>
                  <a:pt x="8" y="10"/>
                </a:lnTo>
                <a:lnTo>
                  <a:pt x="14" y="6"/>
                </a:lnTo>
                <a:lnTo>
                  <a:pt x="18" y="2"/>
                </a:lnTo>
                <a:lnTo>
                  <a:pt x="32" y="0"/>
                </a:lnTo>
                <a:lnTo>
                  <a:pt x="40" y="0"/>
                </a:lnTo>
                <a:lnTo>
                  <a:pt x="48" y="2"/>
                </a:lnTo>
                <a:lnTo>
                  <a:pt x="54" y="6"/>
                </a:lnTo>
                <a:lnTo>
                  <a:pt x="58" y="10"/>
                </a:lnTo>
                <a:lnTo>
                  <a:pt x="64" y="18"/>
                </a:lnTo>
                <a:lnTo>
                  <a:pt x="66" y="28"/>
                </a:lnTo>
                <a:lnTo>
                  <a:pt x="66" y="36"/>
                </a:lnTo>
                <a:lnTo>
                  <a:pt x="66" y="42"/>
                </a:lnTo>
                <a:lnTo>
                  <a:pt x="62" y="46"/>
                </a:lnTo>
                <a:lnTo>
                  <a:pt x="60" y="52"/>
                </a:lnTo>
                <a:lnTo>
                  <a:pt x="54" y="56"/>
                </a:lnTo>
                <a:lnTo>
                  <a:pt x="48" y="58"/>
                </a:lnTo>
                <a:lnTo>
                  <a:pt x="34" y="60"/>
                </a:lnTo>
                <a:lnTo>
                  <a:pt x="22" y="60"/>
                </a:lnTo>
                <a:lnTo>
                  <a:pt x="12" y="54"/>
                </a:lnTo>
                <a:lnTo>
                  <a:pt x="8" y="50"/>
                </a:lnTo>
                <a:lnTo>
                  <a:pt x="4" y="44"/>
                </a:lnTo>
                <a:lnTo>
                  <a:pt x="2" y="38"/>
                </a:lnTo>
                <a:lnTo>
                  <a:pt x="2" y="32"/>
                </a:lnTo>
                <a:lnTo>
                  <a:pt x="0" y="32"/>
                </a:lnTo>
                <a:lnTo>
                  <a:pt x="22" y="32"/>
                </a:lnTo>
                <a:lnTo>
                  <a:pt x="24" y="38"/>
                </a:lnTo>
                <a:lnTo>
                  <a:pt x="26" y="42"/>
                </a:lnTo>
                <a:lnTo>
                  <a:pt x="30" y="46"/>
                </a:lnTo>
                <a:lnTo>
                  <a:pt x="34" y="46"/>
                </a:lnTo>
                <a:lnTo>
                  <a:pt x="38" y="44"/>
                </a:lnTo>
                <a:lnTo>
                  <a:pt x="42" y="42"/>
                </a:lnTo>
                <a:lnTo>
                  <a:pt x="44" y="36"/>
                </a:lnTo>
                <a:lnTo>
                  <a:pt x="44" y="30"/>
                </a:lnTo>
                <a:lnTo>
                  <a:pt x="44" y="24"/>
                </a:lnTo>
                <a:lnTo>
                  <a:pt x="42" y="18"/>
                </a:lnTo>
                <a:lnTo>
                  <a:pt x="38" y="16"/>
                </a:lnTo>
                <a:lnTo>
                  <a:pt x="34" y="16"/>
                </a:lnTo>
                <a:lnTo>
                  <a:pt x="28" y="16"/>
                </a:lnTo>
                <a:lnTo>
                  <a:pt x="26" y="20"/>
                </a:lnTo>
                <a:lnTo>
                  <a:pt x="24" y="24"/>
                </a:lnTo>
                <a:lnTo>
                  <a:pt x="22" y="32"/>
                </a:lnTo>
                <a:lnTo>
                  <a:pt x="0" y="32"/>
                </a:lnTo>
                <a:close/>
              </a:path>
            </a:pathLst>
          </a:custGeom>
          <a:solidFill>
            <a:srgbClr val="231F20"/>
          </a:solidFill>
          <a:ln w="9525">
            <a:noFill/>
            <a:round/>
            <a:headEnd/>
            <a:tailEnd/>
          </a:ln>
        </p:spPr>
        <p:txBody>
          <a:bodyPr/>
          <a:lstStyle/>
          <a:p>
            <a:endParaRPr lang="en-US"/>
          </a:p>
        </p:txBody>
      </p:sp>
      <p:sp>
        <p:nvSpPr>
          <p:cNvPr id="8267" name="Freeform 75"/>
          <p:cNvSpPr>
            <a:spLocks/>
          </p:cNvSpPr>
          <p:nvPr/>
        </p:nvSpPr>
        <p:spPr bwMode="auto">
          <a:xfrm>
            <a:off x="4905375" y="4348163"/>
            <a:ext cx="76200" cy="127000"/>
          </a:xfrm>
          <a:custGeom>
            <a:avLst/>
            <a:gdLst/>
            <a:ahLst/>
            <a:cxnLst>
              <a:cxn ang="0">
                <a:pos x="30" y="0"/>
              </a:cxn>
              <a:cxn ang="0">
                <a:pos x="30" y="22"/>
              </a:cxn>
              <a:cxn ang="0">
                <a:pos x="44" y="20"/>
              </a:cxn>
              <a:cxn ang="0">
                <a:pos x="44" y="36"/>
              </a:cxn>
              <a:cxn ang="0">
                <a:pos x="32" y="38"/>
              </a:cxn>
              <a:cxn ang="0">
                <a:pos x="34" y="58"/>
              </a:cxn>
              <a:cxn ang="0">
                <a:pos x="34" y="64"/>
              </a:cxn>
              <a:cxn ang="0">
                <a:pos x="38" y="64"/>
              </a:cxn>
              <a:cxn ang="0">
                <a:pos x="46" y="62"/>
              </a:cxn>
              <a:cxn ang="0">
                <a:pos x="48" y="78"/>
              </a:cxn>
              <a:cxn ang="0">
                <a:pos x="32" y="80"/>
              </a:cxn>
              <a:cxn ang="0">
                <a:pos x="26" y="80"/>
              </a:cxn>
              <a:cxn ang="0">
                <a:pos x="20" y="80"/>
              </a:cxn>
              <a:cxn ang="0">
                <a:pos x="16" y="78"/>
              </a:cxn>
              <a:cxn ang="0">
                <a:pos x="14" y="74"/>
              </a:cxn>
              <a:cxn ang="0">
                <a:pos x="12" y="68"/>
              </a:cxn>
              <a:cxn ang="0">
                <a:pos x="12" y="60"/>
              </a:cxn>
              <a:cxn ang="0">
                <a:pos x="10" y="40"/>
              </a:cxn>
              <a:cxn ang="0">
                <a:pos x="2" y="40"/>
              </a:cxn>
              <a:cxn ang="0">
                <a:pos x="0" y="24"/>
              </a:cxn>
              <a:cxn ang="0">
                <a:pos x="8" y="24"/>
              </a:cxn>
              <a:cxn ang="0">
                <a:pos x="8" y="12"/>
              </a:cxn>
              <a:cxn ang="0">
                <a:pos x="30" y="0"/>
              </a:cxn>
            </a:cxnLst>
            <a:rect l="0" t="0" r="r" b="b"/>
            <a:pathLst>
              <a:path w="48" h="80">
                <a:moveTo>
                  <a:pt x="30" y="0"/>
                </a:moveTo>
                <a:lnTo>
                  <a:pt x="30" y="22"/>
                </a:lnTo>
                <a:lnTo>
                  <a:pt x="44" y="20"/>
                </a:lnTo>
                <a:lnTo>
                  <a:pt x="44" y="36"/>
                </a:lnTo>
                <a:lnTo>
                  <a:pt x="32" y="38"/>
                </a:lnTo>
                <a:lnTo>
                  <a:pt x="34" y="58"/>
                </a:lnTo>
                <a:lnTo>
                  <a:pt x="34" y="64"/>
                </a:lnTo>
                <a:lnTo>
                  <a:pt x="38" y="64"/>
                </a:lnTo>
                <a:lnTo>
                  <a:pt x="46" y="62"/>
                </a:lnTo>
                <a:lnTo>
                  <a:pt x="48" y="78"/>
                </a:lnTo>
                <a:lnTo>
                  <a:pt x="32" y="80"/>
                </a:lnTo>
                <a:lnTo>
                  <a:pt x="26" y="80"/>
                </a:lnTo>
                <a:lnTo>
                  <a:pt x="20" y="80"/>
                </a:lnTo>
                <a:lnTo>
                  <a:pt x="16" y="78"/>
                </a:lnTo>
                <a:lnTo>
                  <a:pt x="14" y="74"/>
                </a:lnTo>
                <a:lnTo>
                  <a:pt x="12" y="68"/>
                </a:lnTo>
                <a:lnTo>
                  <a:pt x="12" y="60"/>
                </a:lnTo>
                <a:lnTo>
                  <a:pt x="10" y="40"/>
                </a:lnTo>
                <a:lnTo>
                  <a:pt x="2" y="40"/>
                </a:lnTo>
                <a:lnTo>
                  <a:pt x="0" y="24"/>
                </a:lnTo>
                <a:lnTo>
                  <a:pt x="8" y="24"/>
                </a:lnTo>
                <a:lnTo>
                  <a:pt x="8" y="12"/>
                </a:lnTo>
                <a:lnTo>
                  <a:pt x="30" y="0"/>
                </a:lnTo>
                <a:close/>
              </a:path>
            </a:pathLst>
          </a:custGeom>
          <a:solidFill>
            <a:srgbClr val="231F20"/>
          </a:solidFill>
          <a:ln w="9525">
            <a:noFill/>
            <a:round/>
            <a:headEnd/>
            <a:tailEnd/>
          </a:ln>
        </p:spPr>
        <p:txBody>
          <a:bodyPr/>
          <a:lstStyle/>
          <a:p>
            <a:endParaRPr lang="en-US"/>
          </a:p>
        </p:txBody>
      </p:sp>
      <p:sp>
        <p:nvSpPr>
          <p:cNvPr id="8268" name="Freeform 76"/>
          <p:cNvSpPr>
            <a:spLocks/>
          </p:cNvSpPr>
          <p:nvPr/>
        </p:nvSpPr>
        <p:spPr bwMode="auto">
          <a:xfrm>
            <a:off x="4987925" y="4341813"/>
            <a:ext cx="47625" cy="130175"/>
          </a:xfrm>
          <a:custGeom>
            <a:avLst/>
            <a:gdLst/>
            <a:ahLst/>
            <a:cxnLst>
              <a:cxn ang="0">
                <a:pos x="0" y="2"/>
              </a:cxn>
              <a:cxn ang="0">
                <a:pos x="22" y="0"/>
              </a:cxn>
              <a:cxn ang="0">
                <a:pos x="24" y="14"/>
              </a:cxn>
              <a:cxn ang="0">
                <a:pos x="2" y="16"/>
              </a:cxn>
              <a:cxn ang="0">
                <a:pos x="0" y="2"/>
              </a:cxn>
              <a:cxn ang="0">
                <a:pos x="2" y="24"/>
              </a:cxn>
              <a:cxn ang="0">
                <a:pos x="24" y="22"/>
              </a:cxn>
              <a:cxn ang="0">
                <a:pos x="30" y="80"/>
              </a:cxn>
              <a:cxn ang="0">
                <a:pos x="8" y="82"/>
              </a:cxn>
              <a:cxn ang="0">
                <a:pos x="2" y="24"/>
              </a:cxn>
              <a:cxn ang="0">
                <a:pos x="0" y="2"/>
              </a:cxn>
            </a:cxnLst>
            <a:rect l="0" t="0" r="r" b="b"/>
            <a:pathLst>
              <a:path w="30" h="82">
                <a:moveTo>
                  <a:pt x="0" y="2"/>
                </a:moveTo>
                <a:lnTo>
                  <a:pt x="22" y="0"/>
                </a:lnTo>
                <a:lnTo>
                  <a:pt x="24" y="14"/>
                </a:lnTo>
                <a:lnTo>
                  <a:pt x="2" y="16"/>
                </a:lnTo>
                <a:lnTo>
                  <a:pt x="0" y="2"/>
                </a:lnTo>
                <a:lnTo>
                  <a:pt x="2" y="24"/>
                </a:lnTo>
                <a:lnTo>
                  <a:pt x="24" y="22"/>
                </a:lnTo>
                <a:lnTo>
                  <a:pt x="30" y="80"/>
                </a:lnTo>
                <a:lnTo>
                  <a:pt x="8" y="82"/>
                </a:lnTo>
                <a:lnTo>
                  <a:pt x="2" y="24"/>
                </a:lnTo>
                <a:lnTo>
                  <a:pt x="0" y="2"/>
                </a:lnTo>
                <a:close/>
              </a:path>
            </a:pathLst>
          </a:custGeom>
          <a:solidFill>
            <a:srgbClr val="231F20"/>
          </a:solidFill>
          <a:ln w="9525">
            <a:noFill/>
            <a:round/>
            <a:headEnd/>
            <a:tailEnd/>
          </a:ln>
        </p:spPr>
        <p:txBody>
          <a:bodyPr/>
          <a:lstStyle/>
          <a:p>
            <a:endParaRPr lang="en-US"/>
          </a:p>
        </p:txBody>
      </p:sp>
      <p:sp>
        <p:nvSpPr>
          <p:cNvPr id="8269" name="Freeform 77"/>
          <p:cNvSpPr>
            <a:spLocks/>
          </p:cNvSpPr>
          <p:nvPr/>
        </p:nvSpPr>
        <p:spPr bwMode="auto">
          <a:xfrm>
            <a:off x="5051425" y="4367213"/>
            <a:ext cx="104775" cy="95250"/>
          </a:xfrm>
          <a:custGeom>
            <a:avLst/>
            <a:gdLst/>
            <a:ahLst/>
            <a:cxnLst>
              <a:cxn ang="0">
                <a:pos x="46" y="36"/>
              </a:cxn>
              <a:cxn ang="0">
                <a:pos x="66" y="36"/>
              </a:cxn>
              <a:cxn ang="0">
                <a:pos x="66" y="42"/>
              </a:cxn>
              <a:cxn ang="0">
                <a:pos x="62" y="48"/>
              </a:cxn>
              <a:cxn ang="0">
                <a:pos x="58" y="52"/>
              </a:cxn>
              <a:cxn ang="0">
                <a:pos x="54" y="56"/>
              </a:cxn>
              <a:cxn ang="0">
                <a:pos x="46" y="58"/>
              </a:cxn>
              <a:cxn ang="0">
                <a:pos x="38" y="60"/>
              </a:cxn>
              <a:cxn ang="0">
                <a:pos x="22" y="60"/>
              </a:cxn>
              <a:cxn ang="0">
                <a:pos x="16" y="58"/>
              </a:cxn>
              <a:cxn ang="0">
                <a:pos x="12" y="56"/>
              </a:cxn>
              <a:cxn ang="0">
                <a:pos x="4" y="48"/>
              </a:cxn>
              <a:cxn ang="0">
                <a:pos x="0" y="42"/>
              </a:cxn>
              <a:cxn ang="0">
                <a:pos x="0" y="34"/>
              </a:cxn>
              <a:cxn ang="0">
                <a:pos x="0" y="26"/>
              </a:cxn>
              <a:cxn ang="0">
                <a:pos x="0" y="18"/>
              </a:cxn>
              <a:cxn ang="0">
                <a:pos x="6" y="10"/>
              </a:cxn>
              <a:cxn ang="0">
                <a:pos x="14" y="4"/>
              </a:cxn>
              <a:cxn ang="0">
                <a:pos x="20" y="2"/>
              </a:cxn>
              <a:cxn ang="0">
                <a:pos x="30" y="0"/>
              </a:cxn>
              <a:cxn ang="0">
                <a:pos x="42" y="0"/>
              </a:cxn>
              <a:cxn ang="0">
                <a:pos x="52" y="2"/>
              </a:cxn>
              <a:cxn ang="0">
                <a:pos x="58" y="8"/>
              </a:cxn>
              <a:cxn ang="0">
                <a:pos x="64" y="16"/>
              </a:cxn>
              <a:cxn ang="0">
                <a:pos x="44" y="22"/>
              </a:cxn>
              <a:cxn ang="0">
                <a:pos x="40" y="16"/>
              </a:cxn>
              <a:cxn ang="0">
                <a:pos x="32" y="16"/>
              </a:cxn>
              <a:cxn ang="0">
                <a:pos x="28" y="16"/>
              </a:cxn>
              <a:cxn ang="0">
                <a:pos x="24" y="20"/>
              </a:cxn>
              <a:cxn ang="0">
                <a:pos x="22" y="26"/>
              </a:cxn>
              <a:cxn ang="0">
                <a:pos x="22" y="32"/>
              </a:cxn>
              <a:cxn ang="0">
                <a:pos x="22" y="38"/>
              </a:cxn>
              <a:cxn ang="0">
                <a:pos x="26" y="42"/>
              </a:cxn>
              <a:cxn ang="0">
                <a:pos x="30" y="46"/>
              </a:cxn>
              <a:cxn ang="0">
                <a:pos x="34" y="46"/>
              </a:cxn>
              <a:cxn ang="0">
                <a:pos x="38" y="44"/>
              </a:cxn>
              <a:cxn ang="0">
                <a:pos x="42" y="42"/>
              </a:cxn>
              <a:cxn ang="0">
                <a:pos x="44" y="40"/>
              </a:cxn>
              <a:cxn ang="0">
                <a:pos x="44" y="36"/>
              </a:cxn>
              <a:cxn ang="0">
                <a:pos x="46" y="36"/>
              </a:cxn>
            </a:cxnLst>
            <a:rect l="0" t="0" r="r" b="b"/>
            <a:pathLst>
              <a:path w="66" h="60">
                <a:moveTo>
                  <a:pt x="46" y="36"/>
                </a:moveTo>
                <a:lnTo>
                  <a:pt x="66" y="36"/>
                </a:lnTo>
                <a:lnTo>
                  <a:pt x="66" y="42"/>
                </a:lnTo>
                <a:lnTo>
                  <a:pt x="62" y="48"/>
                </a:lnTo>
                <a:lnTo>
                  <a:pt x="58" y="52"/>
                </a:lnTo>
                <a:lnTo>
                  <a:pt x="54" y="56"/>
                </a:lnTo>
                <a:lnTo>
                  <a:pt x="46" y="58"/>
                </a:lnTo>
                <a:lnTo>
                  <a:pt x="38" y="60"/>
                </a:lnTo>
                <a:lnTo>
                  <a:pt x="22" y="60"/>
                </a:lnTo>
                <a:lnTo>
                  <a:pt x="16" y="58"/>
                </a:lnTo>
                <a:lnTo>
                  <a:pt x="12" y="56"/>
                </a:lnTo>
                <a:lnTo>
                  <a:pt x="4" y="48"/>
                </a:lnTo>
                <a:lnTo>
                  <a:pt x="0" y="42"/>
                </a:lnTo>
                <a:lnTo>
                  <a:pt x="0" y="34"/>
                </a:lnTo>
                <a:lnTo>
                  <a:pt x="0" y="26"/>
                </a:lnTo>
                <a:lnTo>
                  <a:pt x="0" y="18"/>
                </a:lnTo>
                <a:lnTo>
                  <a:pt x="6" y="10"/>
                </a:lnTo>
                <a:lnTo>
                  <a:pt x="14" y="4"/>
                </a:lnTo>
                <a:lnTo>
                  <a:pt x="20" y="2"/>
                </a:lnTo>
                <a:lnTo>
                  <a:pt x="30" y="0"/>
                </a:lnTo>
                <a:lnTo>
                  <a:pt x="42" y="0"/>
                </a:lnTo>
                <a:lnTo>
                  <a:pt x="52" y="2"/>
                </a:lnTo>
                <a:lnTo>
                  <a:pt x="58" y="8"/>
                </a:lnTo>
                <a:lnTo>
                  <a:pt x="64" y="16"/>
                </a:lnTo>
                <a:lnTo>
                  <a:pt x="44" y="22"/>
                </a:lnTo>
                <a:lnTo>
                  <a:pt x="40" y="16"/>
                </a:lnTo>
                <a:lnTo>
                  <a:pt x="32" y="16"/>
                </a:lnTo>
                <a:lnTo>
                  <a:pt x="28" y="16"/>
                </a:lnTo>
                <a:lnTo>
                  <a:pt x="24" y="20"/>
                </a:lnTo>
                <a:lnTo>
                  <a:pt x="22" y="26"/>
                </a:lnTo>
                <a:lnTo>
                  <a:pt x="22" y="32"/>
                </a:lnTo>
                <a:lnTo>
                  <a:pt x="22" y="38"/>
                </a:lnTo>
                <a:lnTo>
                  <a:pt x="26" y="42"/>
                </a:lnTo>
                <a:lnTo>
                  <a:pt x="30" y="46"/>
                </a:lnTo>
                <a:lnTo>
                  <a:pt x="34" y="46"/>
                </a:lnTo>
                <a:lnTo>
                  <a:pt x="38" y="44"/>
                </a:lnTo>
                <a:lnTo>
                  <a:pt x="42" y="42"/>
                </a:lnTo>
                <a:lnTo>
                  <a:pt x="44" y="40"/>
                </a:lnTo>
                <a:lnTo>
                  <a:pt x="44" y="36"/>
                </a:lnTo>
                <a:lnTo>
                  <a:pt x="46" y="36"/>
                </a:lnTo>
                <a:close/>
              </a:path>
            </a:pathLst>
          </a:custGeom>
          <a:solidFill>
            <a:srgbClr val="231F20"/>
          </a:solidFill>
          <a:ln w="9525">
            <a:noFill/>
            <a:round/>
            <a:headEnd/>
            <a:tailEnd/>
          </a:ln>
        </p:spPr>
        <p:txBody>
          <a:bodyPr/>
          <a:lstStyle/>
          <a:p>
            <a:endParaRPr lang="en-US"/>
          </a:p>
        </p:txBody>
      </p:sp>
      <p:sp>
        <p:nvSpPr>
          <p:cNvPr id="8270" name="Freeform 78"/>
          <p:cNvSpPr>
            <a:spLocks/>
          </p:cNvSpPr>
          <p:nvPr/>
        </p:nvSpPr>
        <p:spPr bwMode="auto">
          <a:xfrm>
            <a:off x="5226050" y="4341813"/>
            <a:ext cx="107950" cy="136525"/>
          </a:xfrm>
          <a:custGeom>
            <a:avLst/>
            <a:gdLst/>
            <a:ahLst/>
            <a:cxnLst>
              <a:cxn ang="0">
                <a:pos x="12" y="86"/>
              </a:cxn>
              <a:cxn ang="0">
                <a:pos x="0" y="8"/>
              </a:cxn>
              <a:cxn ang="0">
                <a:pos x="20" y="4"/>
              </a:cxn>
              <a:cxn ang="0">
                <a:pos x="22" y="12"/>
              </a:cxn>
              <a:cxn ang="0">
                <a:pos x="28" y="4"/>
              </a:cxn>
              <a:cxn ang="0">
                <a:pos x="32" y="2"/>
              </a:cxn>
              <a:cxn ang="0">
                <a:pos x="38" y="0"/>
              </a:cxn>
              <a:cxn ang="0">
                <a:pos x="44" y="0"/>
              </a:cxn>
              <a:cxn ang="0">
                <a:pos x="48" y="0"/>
              </a:cxn>
              <a:cxn ang="0">
                <a:pos x="54" y="2"/>
              </a:cxn>
              <a:cxn ang="0">
                <a:pos x="58" y="6"/>
              </a:cxn>
              <a:cxn ang="0">
                <a:pos x="64" y="16"/>
              </a:cxn>
              <a:cxn ang="0">
                <a:pos x="68" y="26"/>
              </a:cxn>
              <a:cxn ang="0">
                <a:pos x="68" y="40"/>
              </a:cxn>
              <a:cxn ang="0">
                <a:pos x="64" y="50"/>
              </a:cxn>
              <a:cxn ang="0">
                <a:pos x="56" y="56"/>
              </a:cxn>
              <a:cxn ang="0">
                <a:pos x="48" y="60"/>
              </a:cxn>
              <a:cxn ang="0">
                <a:pos x="38" y="60"/>
              </a:cxn>
              <a:cxn ang="0">
                <a:pos x="30" y="56"/>
              </a:cxn>
              <a:cxn ang="0">
                <a:pos x="34" y="84"/>
              </a:cxn>
              <a:cxn ang="0">
                <a:pos x="12" y="86"/>
              </a:cxn>
              <a:cxn ang="0">
                <a:pos x="26" y="32"/>
              </a:cxn>
              <a:cxn ang="0">
                <a:pos x="28" y="38"/>
              </a:cxn>
              <a:cxn ang="0">
                <a:pos x="30" y="42"/>
              </a:cxn>
              <a:cxn ang="0">
                <a:pos x="34" y="44"/>
              </a:cxn>
              <a:cxn ang="0">
                <a:pos x="38" y="44"/>
              </a:cxn>
              <a:cxn ang="0">
                <a:pos x="42" y="44"/>
              </a:cxn>
              <a:cxn ang="0">
                <a:pos x="44" y="40"/>
              </a:cxn>
              <a:cxn ang="0">
                <a:pos x="46" y="36"/>
              </a:cxn>
              <a:cxn ang="0">
                <a:pos x="46" y="30"/>
              </a:cxn>
              <a:cxn ang="0">
                <a:pos x="44" y="24"/>
              </a:cxn>
              <a:cxn ang="0">
                <a:pos x="40" y="20"/>
              </a:cxn>
              <a:cxn ang="0">
                <a:pos x="38" y="18"/>
              </a:cxn>
              <a:cxn ang="0">
                <a:pos x="34" y="18"/>
              </a:cxn>
              <a:cxn ang="0">
                <a:pos x="30" y="18"/>
              </a:cxn>
              <a:cxn ang="0">
                <a:pos x="28" y="22"/>
              </a:cxn>
              <a:cxn ang="0">
                <a:pos x="26" y="26"/>
              </a:cxn>
              <a:cxn ang="0">
                <a:pos x="26" y="32"/>
              </a:cxn>
              <a:cxn ang="0">
                <a:pos x="12" y="86"/>
              </a:cxn>
            </a:cxnLst>
            <a:rect l="0" t="0" r="r" b="b"/>
            <a:pathLst>
              <a:path w="68" h="86">
                <a:moveTo>
                  <a:pt x="12" y="86"/>
                </a:moveTo>
                <a:lnTo>
                  <a:pt x="0" y="8"/>
                </a:lnTo>
                <a:lnTo>
                  <a:pt x="20" y="4"/>
                </a:lnTo>
                <a:lnTo>
                  <a:pt x="22" y="12"/>
                </a:lnTo>
                <a:lnTo>
                  <a:pt x="28" y="4"/>
                </a:lnTo>
                <a:lnTo>
                  <a:pt x="32" y="2"/>
                </a:lnTo>
                <a:lnTo>
                  <a:pt x="38" y="0"/>
                </a:lnTo>
                <a:lnTo>
                  <a:pt x="44" y="0"/>
                </a:lnTo>
                <a:lnTo>
                  <a:pt x="48" y="0"/>
                </a:lnTo>
                <a:lnTo>
                  <a:pt x="54" y="2"/>
                </a:lnTo>
                <a:lnTo>
                  <a:pt x="58" y="6"/>
                </a:lnTo>
                <a:lnTo>
                  <a:pt x="64" y="16"/>
                </a:lnTo>
                <a:lnTo>
                  <a:pt x="68" y="26"/>
                </a:lnTo>
                <a:lnTo>
                  <a:pt x="68" y="40"/>
                </a:lnTo>
                <a:lnTo>
                  <a:pt x="64" y="50"/>
                </a:lnTo>
                <a:lnTo>
                  <a:pt x="56" y="56"/>
                </a:lnTo>
                <a:lnTo>
                  <a:pt x="48" y="60"/>
                </a:lnTo>
                <a:lnTo>
                  <a:pt x="38" y="60"/>
                </a:lnTo>
                <a:lnTo>
                  <a:pt x="30" y="56"/>
                </a:lnTo>
                <a:lnTo>
                  <a:pt x="34" y="84"/>
                </a:lnTo>
                <a:lnTo>
                  <a:pt x="12" y="86"/>
                </a:lnTo>
                <a:lnTo>
                  <a:pt x="26" y="32"/>
                </a:lnTo>
                <a:lnTo>
                  <a:pt x="28" y="38"/>
                </a:lnTo>
                <a:lnTo>
                  <a:pt x="30" y="42"/>
                </a:lnTo>
                <a:lnTo>
                  <a:pt x="34" y="44"/>
                </a:lnTo>
                <a:lnTo>
                  <a:pt x="38" y="44"/>
                </a:lnTo>
                <a:lnTo>
                  <a:pt x="42" y="44"/>
                </a:lnTo>
                <a:lnTo>
                  <a:pt x="44" y="40"/>
                </a:lnTo>
                <a:lnTo>
                  <a:pt x="46" y="36"/>
                </a:lnTo>
                <a:lnTo>
                  <a:pt x="46" y="30"/>
                </a:lnTo>
                <a:lnTo>
                  <a:pt x="44" y="24"/>
                </a:lnTo>
                <a:lnTo>
                  <a:pt x="40" y="20"/>
                </a:lnTo>
                <a:lnTo>
                  <a:pt x="38" y="18"/>
                </a:lnTo>
                <a:lnTo>
                  <a:pt x="34" y="18"/>
                </a:lnTo>
                <a:lnTo>
                  <a:pt x="30" y="18"/>
                </a:lnTo>
                <a:lnTo>
                  <a:pt x="28" y="22"/>
                </a:lnTo>
                <a:lnTo>
                  <a:pt x="26" y="26"/>
                </a:lnTo>
                <a:lnTo>
                  <a:pt x="26" y="32"/>
                </a:lnTo>
                <a:lnTo>
                  <a:pt x="12" y="86"/>
                </a:lnTo>
                <a:close/>
              </a:path>
            </a:pathLst>
          </a:custGeom>
          <a:solidFill>
            <a:srgbClr val="231F20"/>
          </a:solidFill>
          <a:ln w="9525">
            <a:noFill/>
            <a:round/>
            <a:headEnd/>
            <a:tailEnd/>
          </a:ln>
        </p:spPr>
        <p:txBody>
          <a:bodyPr/>
          <a:lstStyle/>
          <a:p>
            <a:endParaRPr lang="en-US"/>
          </a:p>
        </p:txBody>
      </p:sp>
      <p:sp>
        <p:nvSpPr>
          <p:cNvPr id="8271" name="Freeform 79"/>
          <p:cNvSpPr>
            <a:spLocks/>
          </p:cNvSpPr>
          <p:nvPr/>
        </p:nvSpPr>
        <p:spPr bwMode="auto">
          <a:xfrm>
            <a:off x="5334000" y="4294188"/>
            <a:ext cx="120650" cy="130175"/>
          </a:xfrm>
          <a:custGeom>
            <a:avLst/>
            <a:gdLst/>
            <a:ahLst/>
            <a:cxnLst>
              <a:cxn ang="0">
                <a:pos x="0" y="4"/>
              </a:cxn>
              <a:cxn ang="0">
                <a:pos x="22" y="0"/>
              </a:cxn>
              <a:cxn ang="0">
                <a:pos x="28" y="30"/>
              </a:cxn>
              <a:cxn ang="0">
                <a:pos x="36" y="20"/>
              </a:cxn>
              <a:cxn ang="0">
                <a:pos x="46" y="16"/>
              </a:cxn>
              <a:cxn ang="0">
                <a:pos x="54" y="16"/>
              </a:cxn>
              <a:cxn ang="0">
                <a:pos x="60" y="20"/>
              </a:cxn>
              <a:cxn ang="0">
                <a:pos x="66" y="26"/>
              </a:cxn>
              <a:cxn ang="0">
                <a:pos x="68" y="36"/>
              </a:cxn>
              <a:cxn ang="0">
                <a:pos x="76" y="72"/>
              </a:cxn>
              <a:cxn ang="0">
                <a:pos x="54" y="76"/>
              </a:cxn>
              <a:cxn ang="0">
                <a:pos x="48" y="44"/>
              </a:cxn>
              <a:cxn ang="0">
                <a:pos x="46" y="40"/>
              </a:cxn>
              <a:cxn ang="0">
                <a:pos x="44" y="38"/>
              </a:cxn>
              <a:cxn ang="0">
                <a:pos x="42" y="36"/>
              </a:cxn>
              <a:cxn ang="0">
                <a:pos x="38" y="36"/>
              </a:cxn>
              <a:cxn ang="0">
                <a:pos x="34" y="38"/>
              </a:cxn>
              <a:cxn ang="0">
                <a:pos x="32" y="40"/>
              </a:cxn>
              <a:cxn ang="0">
                <a:pos x="32" y="44"/>
              </a:cxn>
              <a:cxn ang="0">
                <a:pos x="32" y="52"/>
              </a:cxn>
              <a:cxn ang="0">
                <a:pos x="38" y="78"/>
              </a:cxn>
              <a:cxn ang="0">
                <a:pos x="16" y="82"/>
              </a:cxn>
              <a:cxn ang="0">
                <a:pos x="0" y="4"/>
              </a:cxn>
            </a:cxnLst>
            <a:rect l="0" t="0" r="r" b="b"/>
            <a:pathLst>
              <a:path w="76" h="82">
                <a:moveTo>
                  <a:pt x="0" y="4"/>
                </a:moveTo>
                <a:lnTo>
                  <a:pt x="22" y="0"/>
                </a:lnTo>
                <a:lnTo>
                  <a:pt x="28" y="30"/>
                </a:lnTo>
                <a:lnTo>
                  <a:pt x="36" y="20"/>
                </a:lnTo>
                <a:lnTo>
                  <a:pt x="46" y="16"/>
                </a:lnTo>
                <a:lnTo>
                  <a:pt x="54" y="16"/>
                </a:lnTo>
                <a:lnTo>
                  <a:pt x="60" y="20"/>
                </a:lnTo>
                <a:lnTo>
                  <a:pt x="66" y="26"/>
                </a:lnTo>
                <a:lnTo>
                  <a:pt x="68" y="36"/>
                </a:lnTo>
                <a:lnTo>
                  <a:pt x="76" y="72"/>
                </a:lnTo>
                <a:lnTo>
                  <a:pt x="54" y="76"/>
                </a:lnTo>
                <a:lnTo>
                  <a:pt x="48" y="44"/>
                </a:lnTo>
                <a:lnTo>
                  <a:pt x="46" y="40"/>
                </a:lnTo>
                <a:lnTo>
                  <a:pt x="44" y="38"/>
                </a:lnTo>
                <a:lnTo>
                  <a:pt x="42" y="36"/>
                </a:lnTo>
                <a:lnTo>
                  <a:pt x="38" y="36"/>
                </a:lnTo>
                <a:lnTo>
                  <a:pt x="34" y="38"/>
                </a:lnTo>
                <a:lnTo>
                  <a:pt x="32" y="40"/>
                </a:lnTo>
                <a:lnTo>
                  <a:pt x="32" y="44"/>
                </a:lnTo>
                <a:lnTo>
                  <a:pt x="32" y="52"/>
                </a:lnTo>
                <a:lnTo>
                  <a:pt x="38" y="78"/>
                </a:lnTo>
                <a:lnTo>
                  <a:pt x="16" y="82"/>
                </a:lnTo>
                <a:lnTo>
                  <a:pt x="0" y="4"/>
                </a:lnTo>
                <a:close/>
              </a:path>
            </a:pathLst>
          </a:custGeom>
          <a:solidFill>
            <a:srgbClr val="231F20"/>
          </a:solidFill>
          <a:ln w="9525">
            <a:noFill/>
            <a:round/>
            <a:headEnd/>
            <a:tailEnd/>
          </a:ln>
        </p:spPr>
        <p:txBody>
          <a:bodyPr/>
          <a:lstStyle/>
          <a:p>
            <a:endParaRPr lang="en-US"/>
          </a:p>
        </p:txBody>
      </p:sp>
      <p:sp>
        <p:nvSpPr>
          <p:cNvPr id="8272" name="Freeform 80"/>
          <p:cNvSpPr>
            <a:spLocks/>
          </p:cNvSpPr>
          <p:nvPr/>
        </p:nvSpPr>
        <p:spPr bwMode="auto">
          <a:xfrm>
            <a:off x="5461000" y="4297363"/>
            <a:ext cx="114300" cy="101600"/>
          </a:xfrm>
          <a:custGeom>
            <a:avLst/>
            <a:gdLst/>
            <a:ahLst/>
            <a:cxnLst>
              <a:cxn ang="0">
                <a:pos x="20" y="24"/>
              </a:cxn>
              <a:cxn ang="0">
                <a:pos x="0" y="26"/>
              </a:cxn>
              <a:cxn ang="0">
                <a:pos x="2" y="16"/>
              </a:cxn>
              <a:cxn ang="0">
                <a:pos x="6" y="10"/>
              </a:cxn>
              <a:cxn ang="0">
                <a:pos x="14" y="6"/>
              </a:cxn>
              <a:cxn ang="0">
                <a:pos x="24" y="2"/>
              </a:cxn>
              <a:cxn ang="0">
                <a:pos x="40" y="0"/>
              </a:cxn>
              <a:cxn ang="0">
                <a:pos x="46" y="0"/>
              </a:cxn>
              <a:cxn ang="0">
                <a:pos x="52" y="2"/>
              </a:cxn>
              <a:cxn ang="0">
                <a:pos x="58" y="8"/>
              </a:cxn>
              <a:cxn ang="0">
                <a:pos x="62" y="16"/>
              </a:cxn>
              <a:cxn ang="0">
                <a:pos x="66" y="40"/>
              </a:cxn>
              <a:cxn ang="0">
                <a:pos x="68" y="48"/>
              </a:cxn>
              <a:cxn ang="0">
                <a:pos x="72" y="52"/>
              </a:cxn>
              <a:cxn ang="0">
                <a:pos x="52" y="56"/>
              </a:cxn>
              <a:cxn ang="0">
                <a:pos x="50" y="54"/>
              </a:cxn>
              <a:cxn ang="0">
                <a:pos x="48" y="50"/>
              </a:cxn>
              <a:cxn ang="0">
                <a:pos x="40" y="58"/>
              </a:cxn>
              <a:cxn ang="0">
                <a:pos x="36" y="62"/>
              </a:cxn>
              <a:cxn ang="0">
                <a:pos x="28" y="64"/>
              </a:cxn>
              <a:cxn ang="0">
                <a:pos x="18" y="64"/>
              </a:cxn>
              <a:cxn ang="0">
                <a:pos x="12" y="62"/>
              </a:cxn>
              <a:cxn ang="0">
                <a:pos x="6" y="58"/>
              </a:cxn>
              <a:cxn ang="0">
                <a:pos x="4" y="52"/>
              </a:cxn>
              <a:cxn ang="0">
                <a:pos x="4" y="46"/>
              </a:cxn>
              <a:cxn ang="0">
                <a:pos x="6" y="40"/>
              </a:cxn>
              <a:cxn ang="0">
                <a:pos x="10" y="36"/>
              </a:cxn>
              <a:cxn ang="0">
                <a:pos x="18" y="32"/>
              </a:cxn>
              <a:cxn ang="0">
                <a:pos x="32" y="24"/>
              </a:cxn>
              <a:cxn ang="0">
                <a:pos x="40" y="20"/>
              </a:cxn>
              <a:cxn ang="0">
                <a:pos x="36" y="14"/>
              </a:cxn>
              <a:cxn ang="0">
                <a:pos x="30" y="14"/>
              </a:cxn>
              <a:cxn ang="0">
                <a:pos x="24" y="18"/>
              </a:cxn>
              <a:cxn ang="0">
                <a:pos x="22" y="24"/>
              </a:cxn>
              <a:cxn ang="0">
                <a:pos x="20" y="24"/>
              </a:cxn>
              <a:cxn ang="0">
                <a:pos x="42" y="30"/>
              </a:cxn>
              <a:cxn ang="0">
                <a:pos x="34" y="36"/>
              </a:cxn>
              <a:cxn ang="0">
                <a:pos x="26" y="42"/>
              </a:cxn>
              <a:cxn ang="0">
                <a:pos x="26" y="46"/>
              </a:cxn>
              <a:cxn ang="0">
                <a:pos x="28" y="50"/>
              </a:cxn>
              <a:cxn ang="0">
                <a:pos x="34" y="50"/>
              </a:cxn>
              <a:cxn ang="0">
                <a:pos x="40" y="46"/>
              </a:cxn>
              <a:cxn ang="0">
                <a:pos x="44" y="42"/>
              </a:cxn>
              <a:cxn ang="0">
                <a:pos x="44" y="34"/>
              </a:cxn>
              <a:cxn ang="0">
                <a:pos x="42" y="30"/>
              </a:cxn>
              <a:cxn ang="0">
                <a:pos x="20" y="24"/>
              </a:cxn>
            </a:cxnLst>
            <a:rect l="0" t="0" r="r" b="b"/>
            <a:pathLst>
              <a:path w="72" h="64">
                <a:moveTo>
                  <a:pt x="20" y="24"/>
                </a:moveTo>
                <a:lnTo>
                  <a:pt x="0" y="26"/>
                </a:lnTo>
                <a:lnTo>
                  <a:pt x="2" y="16"/>
                </a:lnTo>
                <a:lnTo>
                  <a:pt x="6" y="10"/>
                </a:lnTo>
                <a:lnTo>
                  <a:pt x="14" y="6"/>
                </a:lnTo>
                <a:lnTo>
                  <a:pt x="24" y="2"/>
                </a:lnTo>
                <a:lnTo>
                  <a:pt x="40" y="0"/>
                </a:lnTo>
                <a:lnTo>
                  <a:pt x="46" y="0"/>
                </a:lnTo>
                <a:lnTo>
                  <a:pt x="52" y="2"/>
                </a:lnTo>
                <a:lnTo>
                  <a:pt x="58" y="8"/>
                </a:lnTo>
                <a:lnTo>
                  <a:pt x="62" y="16"/>
                </a:lnTo>
                <a:lnTo>
                  <a:pt x="66" y="40"/>
                </a:lnTo>
                <a:lnTo>
                  <a:pt x="68" y="48"/>
                </a:lnTo>
                <a:lnTo>
                  <a:pt x="72" y="52"/>
                </a:lnTo>
                <a:lnTo>
                  <a:pt x="52" y="56"/>
                </a:lnTo>
                <a:lnTo>
                  <a:pt x="50" y="54"/>
                </a:lnTo>
                <a:lnTo>
                  <a:pt x="48" y="50"/>
                </a:lnTo>
                <a:lnTo>
                  <a:pt x="40" y="58"/>
                </a:lnTo>
                <a:lnTo>
                  <a:pt x="36" y="62"/>
                </a:lnTo>
                <a:lnTo>
                  <a:pt x="28" y="64"/>
                </a:lnTo>
                <a:lnTo>
                  <a:pt x="18" y="64"/>
                </a:lnTo>
                <a:lnTo>
                  <a:pt x="12" y="62"/>
                </a:lnTo>
                <a:lnTo>
                  <a:pt x="6" y="58"/>
                </a:lnTo>
                <a:lnTo>
                  <a:pt x="4" y="52"/>
                </a:lnTo>
                <a:lnTo>
                  <a:pt x="4" y="46"/>
                </a:lnTo>
                <a:lnTo>
                  <a:pt x="6" y="40"/>
                </a:lnTo>
                <a:lnTo>
                  <a:pt x="10" y="36"/>
                </a:lnTo>
                <a:lnTo>
                  <a:pt x="18" y="32"/>
                </a:lnTo>
                <a:lnTo>
                  <a:pt x="32" y="24"/>
                </a:lnTo>
                <a:lnTo>
                  <a:pt x="40" y="20"/>
                </a:lnTo>
                <a:lnTo>
                  <a:pt x="36" y="14"/>
                </a:lnTo>
                <a:lnTo>
                  <a:pt x="30" y="14"/>
                </a:lnTo>
                <a:lnTo>
                  <a:pt x="24" y="18"/>
                </a:lnTo>
                <a:lnTo>
                  <a:pt x="22" y="24"/>
                </a:lnTo>
                <a:lnTo>
                  <a:pt x="20" y="24"/>
                </a:lnTo>
                <a:lnTo>
                  <a:pt x="42" y="30"/>
                </a:lnTo>
                <a:lnTo>
                  <a:pt x="34" y="36"/>
                </a:lnTo>
                <a:lnTo>
                  <a:pt x="26" y="42"/>
                </a:lnTo>
                <a:lnTo>
                  <a:pt x="26" y="46"/>
                </a:lnTo>
                <a:lnTo>
                  <a:pt x="28" y="50"/>
                </a:lnTo>
                <a:lnTo>
                  <a:pt x="34" y="50"/>
                </a:lnTo>
                <a:lnTo>
                  <a:pt x="40" y="46"/>
                </a:lnTo>
                <a:lnTo>
                  <a:pt x="44" y="42"/>
                </a:lnTo>
                <a:lnTo>
                  <a:pt x="44" y="34"/>
                </a:lnTo>
                <a:lnTo>
                  <a:pt x="42" y="30"/>
                </a:lnTo>
                <a:lnTo>
                  <a:pt x="20" y="24"/>
                </a:lnTo>
                <a:close/>
              </a:path>
            </a:pathLst>
          </a:custGeom>
          <a:solidFill>
            <a:srgbClr val="231F20"/>
          </a:solidFill>
          <a:ln w="9525">
            <a:noFill/>
            <a:round/>
            <a:headEnd/>
            <a:tailEnd/>
          </a:ln>
        </p:spPr>
        <p:txBody>
          <a:bodyPr/>
          <a:lstStyle/>
          <a:p>
            <a:endParaRPr lang="en-US"/>
          </a:p>
        </p:txBody>
      </p:sp>
      <p:sp>
        <p:nvSpPr>
          <p:cNvPr id="8273" name="Freeform 81"/>
          <p:cNvSpPr>
            <a:spLocks/>
          </p:cNvSpPr>
          <p:nvPr/>
        </p:nvSpPr>
        <p:spPr bwMode="auto">
          <a:xfrm>
            <a:off x="5575300" y="4268788"/>
            <a:ext cx="101600" cy="101600"/>
          </a:xfrm>
          <a:custGeom>
            <a:avLst/>
            <a:gdLst/>
            <a:ahLst/>
            <a:cxnLst>
              <a:cxn ang="0">
                <a:pos x="4" y="52"/>
              </a:cxn>
              <a:cxn ang="0">
                <a:pos x="24" y="46"/>
              </a:cxn>
              <a:cxn ang="0">
                <a:pos x="30" y="50"/>
              </a:cxn>
              <a:cxn ang="0">
                <a:pos x="36" y="50"/>
              </a:cxn>
              <a:cxn ang="0">
                <a:pos x="42" y="46"/>
              </a:cxn>
              <a:cxn ang="0">
                <a:pos x="44" y="42"/>
              </a:cxn>
              <a:cxn ang="0">
                <a:pos x="42" y="40"/>
              </a:cxn>
              <a:cxn ang="0">
                <a:pos x="40" y="40"/>
              </a:cxn>
              <a:cxn ang="0">
                <a:pos x="30" y="40"/>
              </a:cxn>
              <a:cxn ang="0">
                <a:pos x="14" y="40"/>
              </a:cxn>
              <a:cxn ang="0">
                <a:pos x="10" y="38"/>
              </a:cxn>
              <a:cxn ang="0">
                <a:pos x="6" y="36"/>
              </a:cxn>
              <a:cxn ang="0">
                <a:pos x="2" y="32"/>
              </a:cxn>
              <a:cxn ang="0">
                <a:pos x="0" y="28"/>
              </a:cxn>
              <a:cxn ang="0">
                <a:pos x="0" y="22"/>
              </a:cxn>
              <a:cxn ang="0">
                <a:pos x="0" y="18"/>
              </a:cxn>
              <a:cxn ang="0">
                <a:pos x="4" y="12"/>
              </a:cxn>
              <a:cxn ang="0">
                <a:pos x="8" y="10"/>
              </a:cxn>
              <a:cxn ang="0">
                <a:pos x="14" y="6"/>
              </a:cxn>
              <a:cxn ang="0">
                <a:pos x="22" y="4"/>
              </a:cxn>
              <a:cxn ang="0">
                <a:pos x="38" y="0"/>
              </a:cxn>
              <a:cxn ang="0">
                <a:pos x="46" y="4"/>
              </a:cxn>
              <a:cxn ang="0">
                <a:pos x="54" y="10"/>
              </a:cxn>
              <a:cxn ang="0">
                <a:pos x="34" y="18"/>
              </a:cxn>
              <a:cxn ang="0">
                <a:pos x="32" y="14"/>
              </a:cxn>
              <a:cxn ang="0">
                <a:pos x="24" y="14"/>
              </a:cxn>
              <a:cxn ang="0">
                <a:pos x="20" y="18"/>
              </a:cxn>
              <a:cxn ang="0">
                <a:pos x="18" y="22"/>
              </a:cxn>
              <a:cxn ang="0">
                <a:pos x="22" y="24"/>
              </a:cxn>
              <a:cxn ang="0">
                <a:pos x="32" y="24"/>
              </a:cxn>
              <a:cxn ang="0">
                <a:pos x="48" y="22"/>
              </a:cxn>
              <a:cxn ang="0">
                <a:pos x="54" y="24"/>
              </a:cxn>
              <a:cxn ang="0">
                <a:pos x="58" y="26"/>
              </a:cxn>
              <a:cxn ang="0">
                <a:pos x="60" y="30"/>
              </a:cxn>
              <a:cxn ang="0">
                <a:pos x="62" y="34"/>
              </a:cxn>
              <a:cxn ang="0">
                <a:pos x="64" y="40"/>
              </a:cxn>
              <a:cxn ang="0">
                <a:pos x="62" y="44"/>
              </a:cxn>
              <a:cxn ang="0">
                <a:pos x="60" y="50"/>
              </a:cxn>
              <a:cxn ang="0">
                <a:pos x="56" y="54"/>
              </a:cxn>
              <a:cxn ang="0">
                <a:pos x="48" y="58"/>
              </a:cxn>
              <a:cxn ang="0">
                <a:pos x="38" y="62"/>
              </a:cxn>
              <a:cxn ang="0">
                <a:pos x="26" y="64"/>
              </a:cxn>
              <a:cxn ang="0">
                <a:pos x="16" y="64"/>
              </a:cxn>
              <a:cxn ang="0">
                <a:pos x="8" y="60"/>
              </a:cxn>
              <a:cxn ang="0">
                <a:pos x="6" y="52"/>
              </a:cxn>
              <a:cxn ang="0">
                <a:pos x="4" y="52"/>
              </a:cxn>
            </a:cxnLst>
            <a:rect l="0" t="0" r="r" b="b"/>
            <a:pathLst>
              <a:path w="64" h="64">
                <a:moveTo>
                  <a:pt x="4" y="52"/>
                </a:moveTo>
                <a:lnTo>
                  <a:pt x="24" y="46"/>
                </a:lnTo>
                <a:lnTo>
                  <a:pt x="30" y="50"/>
                </a:lnTo>
                <a:lnTo>
                  <a:pt x="36" y="50"/>
                </a:lnTo>
                <a:lnTo>
                  <a:pt x="42" y="46"/>
                </a:lnTo>
                <a:lnTo>
                  <a:pt x="44" y="42"/>
                </a:lnTo>
                <a:lnTo>
                  <a:pt x="42" y="40"/>
                </a:lnTo>
                <a:lnTo>
                  <a:pt x="40" y="40"/>
                </a:lnTo>
                <a:lnTo>
                  <a:pt x="30" y="40"/>
                </a:lnTo>
                <a:lnTo>
                  <a:pt x="14" y="40"/>
                </a:lnTo>
                <a:lnTo>
                  <a:pt x="10" y="38"/>
                </a:lnTo>
                <a:lnTo>
                  <a:pt x="6" y="36"/>
                </a:lnTo>
                <a:lnTo>
                  <a:pt x="2" y="32"/>
                </a:lnTo>
                <a:lnTo>
                  <a:pt x="0" y="28"/>
                </a:lnTo>
                <a:lnTo>
                  <a:pt x="0" y="22"/>
                </a:lnTo>
                <a:lnTo>
                  <a:pt x="0" y="18"/>
                </a:lnTo>
                <a:lnTo>
                  <a:pt x="4" y="12"/>
                </a:lnTo>
                <a:lnTo>
                  <a:pt x="8" y="10"/>
                </a:lnTo>
                <a:lnTo>
                  <a:pt x="14" y="6"/>
                </a:lnTo>
                <a:lnTo>
                  <a:pt x="22" y="4"/>
                </a:lnTo>
                <a:lnTo>
                  <a:pt x="38" y="0"/>
                </a:lnTo>
                <a:lnTo>
                  <a:pt x="46" y="4"/>
                </a:lnTo>
                <a:lnTo>
                  <a:pt x="54" y="10"/>
                </a:lnTo>
                <a:lnTo>
                  <a:pt x="34" y="18"/>
                </a:lnTo>
                <a:lnTo>
                  <a:pt x="32" y="14"/>
                </a:lnTo>
                <a:lnTo>
                  <a:pt x="24" y="14"/>
                </a:lnTo>
                <a:lnTo>
                  <a:pt x="20" y="18"/>
                </a:lnTo>
                <a:lnTo>
                  <a:pt x="18" y="22"/>
                </a:lnTo>
                <a:lnTo>
                  <a:pt x="22" y="24"/>
                </a:lnTo>
                <a:lnTo>
                  <a:pt x="32" y="24"/>
                </a:lnTo>
                <a:lnTo>
                  <a:pt x="48" y="22"/>
                </a:lnTo>
                <a:lnTo>
                  <a:pt x="54" y="24"/>
                </a:lnTo>
                <a:lnTo>
                  <a:pt x="58" y="26"/>
                </a:lnTo>
                <a:lnTo>
                  <a:pt x="60" y="30"/>
                </a:lnTo>
                <a:lnTo>
                  <a:pt x="62" y="34"/>
                </a:lnTo>
                <a:lnTo>
                  <a:pt x="64" y="40"/>
                </a:lnTo>
                <a:lnTo>
                  <a:pt x="62" y="44"/>
                </a:lnTo>
                <a:lnTo>
                  <a:pt x="60" y="50"/>
                </a:lnTo>
                <a:lnTo>
                  <a:pt x="56" y="54"/>
                </a:lnTo>
                <a:lnTo>
                  <a:pt x="48" y="58"/>
                </a:lnTo>
                <a:lnTo>
                  <a:pt x="38" y="62"/>
                </a:lnTo>
                <a:lnTo>
                  <a:pt x="26" y="64"/>
                </a:lnTo>
                <a:lnTo>
                  <a:pt x="16" y="64"/>
                </a:lnTo>
                <a:lnTo>
                  <a:pt x="8" y="60"/>
                </a:lnTo>
                <a:lnTo>
                  <a:pt x="6" y="52"/>
                </a:lnTo>
                <a:lnTo>
                  <a:pt x="4" y="52"/>
                </a:lnTo>
                <a:close/>
              </a:path>
            </a:pathLst>
          </a:custGeom>
          <a:solidFill>
            <a:srgbClr val="231F20"/>
          </a:solidFill>
          <a:ln w="9525">
            <a:noFill/>
            <a:round/>
            <a:headEnd/>
            <a:tailEnd/>
          </a:ln>
        </p:spPr>
        <p:txBody>
          <a:bodyPr/>
          <a:lstStyle/>
          <a:p>
            <a:endParaRPr lang="en-US"/>
          </a:p>
        </p:txBody>
      </p:sp>
      <p:sp>
        <p:nvSpPr>
          <p:cNvPr id="8274" name="Freeform 82"/>
          <p:cNvSpPr>
            <a:spLocks/>
          </p:cNvSpPr>
          <p:nvPr/>
        </p:nvSpPr>
        <p:spPr bwMode="auto">
          <a:xfrm>
            <a:off x="5680075" y="4240213"/>
            <a:ext cx="111125" cy="98425"/>
          </a:xfrm>
          <a:custGeom>
            <a:avLst/>
            <a:gdLst/>
            <a:ahLst/>
            <a:cxnLst>
              <a:cxn ang="0">
                <a:pos x="68" y="26"/>
              </a:cxn>
              <a:cxn ang="0">
                <a:pos x="26" y="40"/>
              </a:cxn>
              <a:cxn ang="0">
                <a:pos x="28" y="44"/>
              </a:cxn>
              <a:cxn ang="0">
                <a:pos x="30" y="46"/>
              </a:cxn>
              <a:cxn ang="0">
                <a:pos x="34" y="48"/>
              </a:cxn>
              <a:cxn ang="0">
                <a:pos x="40" y="48"/>
              </a:cxn>
              <a:cxn ang="0">
                <a:pos x="44" y="44"/>
              </a:cxn>
              <a:cxn ang="0">
                <a:pos x="48" y="40"/>
              </a:cxn>
              <a:cxn ang="0">
                <a:pos x="70" y="34"/>
              </a:cxn>
              <a:cxn ang="0">
                <a:pos x="66" y="44"/>
              </a:cxn>
              <a:cxn ang="0">
                <a:pos x="62" y="50"/>
              </a:cxn>
              <a:cxn ang="0">
                <a:pos x="54" y="56"/>
              </a:cxn>
              <a:cxn ang="0">
                <a:pos x="42" y="60"/>
              </a:cxn>
              <a:cxn ang="0">
                <a:pos x="32" y="62"/>
              </a:cxn>
              <a:cxn ang="0">
                <a:pos x="24" y="62"/>
              </a:cxn>
              <a:cxn ang="0">
                <a:pos x="18" y="60"/>
              </a:cxn>
              <a:cxn ang="0">
                <a:pos x="10" y="56"/>
              </a:cxn>
              <a:cxn ang="0">
                <a:pos x="6" y="48"/>
              </a:cxn>
              <a:cxn ang="0">
                <a:pos x="2" y="40"/>
              </a:cxn>
              <a:cxn ang="0">
                <a:pos x="0" y="28"/>
              </a:cxn>
              <a:cxn ang="0">
                <a:pos x="2" y="22"/>
              </a:cxn>
              <a:cxn ang="0">
                <a:pos x="4" y="18"/>
              </a:cxn>
              <a:cxn ang="0">
                <a:pos x="8" y="12"/>
              </a:cxn>
              <a:cxn ang="0">
                <a:pos x="12" y="8"/>
              </a:cxn>
              <a:cxn ang="0">
                <a:pos x="24" y="2"/>
              </a:cxn>
              <a:cxn ang="0">
                <a:pos x="36" y="0"/>
              </a:cxn>
              <a:cxn ang="0">
                <a:pos x="44" y="0"/>
              </a:cxn>
              <a:cxn ang="0">
                <a:pos x="52" y="2"/>
              </a:cxn>
              <a:cxn ang="0">
                <a:pos x="58" y="8"/>
              </a:cxn>
              <a:cxn ang="0">
                <a:pos x="64" y="14"/>
              </a:cxn>
              <a:cxn ang="0">
                <a:pos x="68" y="24"/>
              </a:cxn>
              <a:cxn ang="0">
                <a:pos x="68" y="26"/>
              </a:cxn>
              <a:cxn ang="0">
                <a:pos x="44" y="22"/>
              </a:cxn>
              <a:cxn ang="0">
                <a:pos x="40" y="18"/>
              </a:cxn>
              <a:cxn ang="0">
                <a:pos x="38" y="14"/>
              </a:cxn>
              <a:cxn ang="0">
                <a:pos x="34" y="14"/>
              </a:cxn>
              <a:cxn ang="0">
                <a:pos x="30" y="14"/>
              </a:cxn>
              <a:cxn ang="0">
                <a:pos x="24" y="16"/>
              </a:cxn>
              <a:cxn ang="0">
                <a:pos x="22" y="20"/>
              </a:cxn>
              <a:cxn ang="0">
                <a:pos x="22" y="30"/>
              </a:cxn>
              <a:cxn ang="0">
                <a:pos x="44" y="22"/>
              </a:cxn>
              <a:cxn ang="0">
                <a:pos x="68" y="26"/>
              </a:cxn>
            </a:cxnLst>
            <a:rect l="0" t="0" r="r" b="b"/>
            <a:pathLst>
              <a:path w="70" h="62">
                <a:moveTo>
                  <a:pt x="68" y="26"/>
                </a:moveTo>
                <a:lnTo>
                  <a:pt x="26" y="40"/>
                </a:lnTo>
                <a:lnTo>
                  <a:pt x="28" y="44"/>
                </a:lnTo>
                <a:lnTo>
                  <a:pt x="30" y="46"/>
                </a:lnTo>
                <a:lnTo>
                  <a:pt x="34" y="48"/>
                </a:lnTo>
                <a:lnTo>
                  <a:pt x="40" y="48"/>
                </a:lnTo>
                <a:lnTo>
                  <a:pt x="44" y="44"/>
                </a:lnTo>
                <a:lnTo>
                  <a:pt x="48" y="40"/>
                </a:lnTo>
                <a:lnTo>
                  <a:pt x="70" y="34"/>
                </a:lnTo>
                <a:lnTo>
                  <a:pt x="66" y="44"/>
                </a:lnTo>
                <a:lnTo>
                  <a:pt x="62" y="50"/>
                </a:lnTo>
                <a:lnTo>
                  <a:pt x="54" y="56"/>
                </a:lnTo>
                <a:lnTo>
                  <a:pt x="42" y="60"/>
                </a:lnTo>
                <a:lnTo>
                  <a:pt x="32" y="62"/>
                </a:lnTo>
                <a:lnTo>
                  <a:pt x="24" y="62"/>
                </a:lnTo>
                <a:lnTo>
                  <a:pt x="18" y="60"/>
                </a:lnTo>
                <a:lnTo>
                  <a:pt x="10" y="56"/>
                </a:lnTo>
                <a:lnTo>
                  <a:pt x="6" y="48"/>
                </a:lnTo>
                <a:lnTo>
                  <a:pt x="2" y="40"/>
                </a:lnTo>
                <a:lnTo>
                  <a:pt x="0" y="28"/>
                </a:lnTo>
                <a:lnTo>
                  <a:pt x="2" y="22"/>
                </a:lnTo>
                <a:lnTo>
                  <a:pt x="4" y="18"/>
                </a:lnTo>
                <a:lnTo>
                  <a:pt x="8" y="12"/>
                </a:lnTo>
                <a:lnTo>
                  <a:pt x="12" y="8"/>
                </a:lnTo>
                <a:lnTo>
                  <a:pt x="24" y="2"/>
                </a:lnTo>
                <a:lnTo>
                  <a:pt x="36" y="0"/>
                </a:lnTo>
                <a:lnTo>
                  <a:pt x="44" y="0"/>
                </a:lnTo>
                <a:lnTo>
                  <a:pt x="52" y="2"/>
                </a:lnTo>
                <a:lnTo>
                  <a:pt x="58" y="8"/>
                </a:lnTo>
                <a:lnTo>
                  <a:pt x="64" y="14"/>
                </a:lnTo>
                <a:lnTo>
                  <a:pt x="68" y="24"/>
                </a:lnTo>
                <a:lnTo>
                  <a:pt x="68" y="26"/>
                </a:lnTo>
                <a:lnTo>
                  <a:pt x="44" y="22"/>
                </a:lnTo>
                <a:lnTo>
                  <a:pt x="40" y="18"/>
                </a:lnTo>
                <a:lnTo>
                  <a:pt x="38" y="14"/>
                </a:lnTo>
                <a:lnTo>
                  <a:pt x="34" y="14"/>
                </a:lnTo>
                <a:lnTo>
                  <a:pt x="30" y="14"/>
                </a:lnTo>
                <a:lnTo>
                  <a:pt x="24" y="16"/>
                </a:lnTo>
                <a:lnTo>
                  <a:pt x="22" y="20"/>
                </a:lnTo>
                <a:lnTo>
                  <a:pt x="22" y="30"/>
                </a:lnTo>
                <a:lnTo>
                  <a:pt x="44" y="22"/>
                </a:lnTo>
                <a:lnTo>
                  <a:pt x="68" y="26"/>
                </a:lnTo>
                <a:close/>
              </a:path>
            </a:pathLst>
          </a:custGeom>
          <a:solidFill>
            <a:srgbClr val="231F20"/>
          </a:solidFill>
          <a:ln w="9525">
            <a:noFill/>
            <a:round/>
            <a:headEnd/>
            <a:tailEnd/>
          </a:ln>
        </p:spPr>
        <p:txBody>
          <a:bodyPr/>
          <a:lstStyle/>
          <a:p>
            <a:endParaRPr lang="en-US"/>
          </a:p>
        </p:txBody>
      </p:sp>
      <p:sp>
        <p:nvSpPr>
          <p:cNvPr id="8275" name="Freeform 83"/>
          <p:cNvSpPr>
            <a:spLocks/>
          </p:cNvSpPr>
          <p:nvPr/>
        </p:nvSpPr>
        <p:spPr bwMode="auto">
          <a:xfrm>
            <a:off x="5848350" y="4154488"/>
            <a:ext cx="85725" cy="161925"/>
          </a:xfrm>
          <a:custGeom>
            <a:avLst/>
            <a:gdLst/>
            <a:ahLst/>
            <a:cxnLst>
              <a:cxn ang="0">
                <a:pos x="6" y="4"/>
              </a:cxn>
              <a:cxn ang="0">
                <a:pos x="18" y="0"/>
              </a:cxn>
              <a:cxn ang="0">
                <a:pos x="18" y="16"/>
              </a:cxn>
              <a:cxn ang="0">
                <a:pos x="18" y="30"/>
              </a:cxn>
              <a:cxn ang="0">
                <a:pos x="22" y="42"/>
              </a:cxn>
              <a:cxn ang="0">
                <a:pos x="24" y="54"/>
              </a:cxn>
              <a:cxn ang="0">
                <a:pos x="30" y="66"/>
              </a:cxn>
              <a:cxn ang="0">
                <a:pos x="36" y="76"/>
              </a:cxn>
              <a:cxn ang="0">
                <a:pos x="44" y="88"/>
              </a:cxn>
              <a:cxn ang="0">
                <a:pos x="54" y="98"/>
              </a:cxn>
              <a:cxn ang="0">
                <a:pos x="42" y="102"/>
              </a:cxn>
              <a:cxn ang="0">
                <a:pos x="28" y="92"/>
              </a:cxn>
              <a:cxn ang="0">
                <a:pos x="18" y="82"/>
              </a:cxn>
              <a:cxn ang="0">
                <a:pos x="10" y="72"/>
              </a:cxn>
              <a:cxn ang="0">
                <a:pos x="6" y="60"/>
              </a:cxn>
              <a:cxn ang="0">
                <a:pos x="2" y="46"/>
              </a:cxn>
              <a:cxn ang="0">
                <a:pos x="0" y="34"/>
              </a:cxn>
              <a:cxn ang="0">
                <a:pos x="2" y="20"/>
              </a:cxn>
              <a:cxn ang="0">
                <a:pos x="4" y="4"/>
              </a:cxn>
              <a:cxn ang="0">
                <a:pos x="6" y="4"/>
              </a:cxn>
            </a:cxnLst>
            <a:rect l="0" t="0" r="r" b="b"/>
            <a:pathLst>
              <a:path w="54" h="102">
                <a:moveTo>
                  <a:pt x="6" y="4"/>
                </a:moveTo>
                <a:lnTo>
                  <a:pt x="18" y="0"/>
                </a:lnTo>
                <a:lnTo>
                  <a:pt x="18" y="16"/>
                </a:lnTo>
                <a:lnTo>
                  <a:pt x="18" y="30"/>
                </a:lnTo>
                <a:lnTo>
                  <a:pt x="22" y="42"/>
                </a:lnTo>
                <a:lnTo>
                  <a:pt x="24" y="54"/>
                </a:lnTo>
                <a:lnTo>
                  <a:pt x="30" y="66"/>
                </a:lnTo>
                <a:lnTo>
                  <a:pt x="36" y="76"/>
                </a:lnTo>
                <a:lnTo>
                  <a:pt x="44" y="88"/>
                </a:lnTo>
                <a:lnTo>
                  <a:pt x="54" y="98"/>
                </a:lnTo>
                <a:lnTo>
                  <a:pt x="42" y="102"/>
                </a:lnTo>
                <a:lnTo>
                  <a:pt x="28" y="92"/>
                </a:lnTo>
                <a:lnTo>
                  <a:pt x="18" y="82"/>
                </a:lnTo>
                <a:lnTo>
                  <a:pt x="10" y="72"/>
                </a:lnTo>
                <a:lnTo>
                  <a:pt x="6" y="60"/>
                </a:lnTo>
                <a:lnTo>
                  <a:pt x="2" y="46"/>
                </a:lnTo>
                <a:lnTo>
                  <a:pt x="0" y="34"/>
                </a:lnTo>
                <a:lnTo>
                  <a:pt x="2" y="20"/>
                </a:lnTo>
                <a:lnTo>
                  <a:pt x="4" y="4"/>
                </a:lnTo>
                <a:lnTo>
                  <a:pt x="6" y="4"/>
                </a:lnTo>
                <a:close/>
              </a:path>
            </a:pathLst>
          </a:custGeom>
          <a:solidFill>
            <a:srgbClr val="231F20"/>
          </a:solidFill>
          <a:ln w="9525">
            <a:noFill/>
            <a:round/>
            <a:headEnd/>
            <a:tailEnd/>
          </a:ln>
        </p:spPr>
        <p:txBody>
          <a:bodyPr/>
          <a:lstStyle/>
          <a:p>
            <a:endParaRPr lang="en-US"/>
          </a:p>
        </p:txBody>
      </p:sp>
      <p:sp>
        <p:nvSpPr>
          <p:cNvPr id="8276" name="Freeform 84"/>
          <p:cNvSpPr>
            <a:spLocks/>
          </p:cNvSpPr>
          <p:nvPr/>
        </p:nvSpPr>
        <p:spPr bwMode="auto">
          <a:xfrm>
            <a:off x="5892800" y="4097338"/>
            <a:ext cx="180975" cy="171450"/>
          </a:xfrm>
          <a:custGeom>
            <a:avLst/>
            <a:gdLst/>
            <a:ahLst/>
            <a:cxnLst>
              <a:cxn ang="0">
                <a:pos x="0" y="34"/>
              </a:cxn>
              <a:cxn ang="0">
                <a:pos x="30" y="22"/>
              </a:cxn>
              <a:cxn ang="0">
                <a:pos x="60" y="62"/>
              </a:cxn>
              <a:cxn ang="0">
                <a:pos x="54" y="12"/>
              </a:cxn>
              <a:cxn ang="0">
                <a:pos x="84" y="0"/>
              </a:cxn>
              <a:cxn ang="0">
                <a:pos x="114" y="74"/>
              </a:cxn>
              <a:cxn ang="0">
                <a:pos x="96" y="82"/>
              </a:cxn>
              <a:cxn ang="0">
                <a:pos x="72" y="24"/>
              </a:cxn>
              <a:cxn ang="0">
                <a:pos x="82" y="86"/>
              </a:cxn>
              <a:cxn ang="0">
                <a:pos x="64" y="94"/>
              </a:cxn>
              <a:cxn ang="0">
                <a:pos x="26" y="44"/>
              </a:cxn>
              <a:cxn ang="0">
                <a:pos x="50" y="100"/>
              </a:cxn>
              <a:cxn ang="0">
                <a:pos x="32" y="108"/>
              </a:cxn>
              <a:cxn ang="0">
                <a:pos x="0" y="34"/>
              </a:cxn>
            </a:cxnLst>
            <a:rect l="0" t="0" r="r" b="b"/>
            <a:pathLst>
              <a:path w="114" h="108">
                <a:moveTo>
                  <a:pt x="0" y="34"/>
                </a:moveTo>
                <a:lnTo>
                  <a:pt x="30" y="22"/>
                </a:lnTo>
                <a:lnTo>
                  <a:pt x="60" y="62"/>
                </a:lnTo>
                <a:lnTo>
                  <a:pt x="54" y="12"/>
                </a:lnTo>
                <a:lnTo>
                  <a:pt x="84" y="0"/>
                </a:lnTo>
                <a:lnTo>
                  <a:pt x="114" y="74"/>
                </a:lnTo>
                <a:lnTo>
                  <a:pt x="96" y="82"/>
                </a:lnTo>
                <a:lnTo>
                  <a:pt x="72" y="24"/>
                </a:lnTo>
                <a:lnTo>
                  <a:pt x="82" y="86"/>
                </a:lnTo>
                <a:lnTo>
                  <a:pt x="64" y="94"/>
                </a:lnTo>
                <a:lnTo>
                  <a:pt x="26" y="44"/>
                </a:lnTo>
                <a:lnTo>
                  <a:pt x="50" y="100"/>
                </a:lnTo>
                <a:lnTo>
                  <a:pt x="32" y="108"/>
                </a:lnTo>
                <a:lnTo>
                  <a:pt x="0" y="34"/>
                </a:lnTo>
                <a:close/>
              </a:path>
            </a:pathLst>
          </a:custGeom>
          <a:solidFill>
            <a:srgbClr val="231F20"/>
          </a:solidFill>
          <a:ln w="9525">
            <a:noFill/>
            <a:round/>
            <a:headEnd/>
            <a:tailEnd/>
          </a:ln>
        </p:spPr>
        <p:txBody>
          <a:bodyPr/>
          <a:lstStyle/>
          <a:p>
            <a:endParaRPr lang="en-US"/>
          </a:p>
        </p:txBody>
      </p:sp>
      <p:sp>
        <p:nvSpPr>
          <p:cNvPr id="8277" name="Freeform 85"/>
          <p:cNvSpPr>
            <a:spLocks/>
          </p:cNvSpPr>
          <p:nvPr/>
        </p:nvSpPr>
        <p:spPr bwMode="auto">
          <a:xfrm>
            <a:off x="6038850" y="4078288"/>
            <a:ext cx="92075" cy="158750"/>
          </a:xfrm>
          <a:custGeom>
            <a:avLst/>
            <a:gdLst/>
            <a:ahLst/>
            <a:cxnLst>
              <a:cxn ang="0">
                <a:pos x="36" y="18"/>
              </a:cxn>
              <a:cxn ang="0">
                <a:pos x="46" y="28"/>
              </a:cxn>
              <a:cxn ang="0">
                <a:pos x="52" y="40"/>
              </a:cxn>
              <a:cxn ang="0">
                <a:pos x="56" y="52"/>
              </a:cxn>
              <a:cxn ang="0">
                <a:pos x="58" y="64"/>
              </a:cxn>
              <a:cxn ang="0">
                <a:pos x="58" y="78"/>
              </a:cxn>
              <a:cxn ang="0">
                <a:pos x="56" y="94"/>
              </a:cxn>
              <a:cxn ang="0">
                <a:pos x="44" y="100"/>
              </a:cxn>
              <a:cxn ang="0">
                <a:pos x="44" y="86"/>
              </a:cxn>
              <a:cxn ang="0">
                <a:pos x="42" y="74"/>
              </a:cxn>
              <a:cxn ang="0">
                <a:pos x="38" y="60"/>
              </a:cxn>
              <a:cxn ang="0">
                <a:pos x="34" y="48"/>
              </a:cxn>
              <a:cxn ang="0">
                <a:pos x="28" y="38"/>
              </a:cxn>
              <a:cxn ang="0">
                <a:pos x="22" y="28"/>
              </a:cxn>
              <a:cxn ang="0">
                <a:pos x="12" y="16"/>
              </a:cxn>
              <a:cxn ang="0">
                <a:pos x="0" y="6"/>
              </a:cxn>
              <a:cxn ang="0">
                <a:pos x="12" y="0"/>
              </a:cxn>
              <a:cxn ang="0">
                <a:pos x="26" y="8"/>
              </a:cxn>
              <a:cxn ang="0">
                <a:pos x="34" y="18"/>
              </a:cxn>
              <a:cxn ang="0">
                <a:pos x="36" y="18"/>
              </a:cxn>
            </a:cxnLst>
            <a:rect l="0" t="0" r="r" b="b"/>
            <a:pathLst>
              <a:path w="58" h="100">
                <a:moveTo>
                  <a:pt x="36" y="18"/>
                </a:moveTo>
                <a:lnTo>
                  <a:pt x="46" y="28"/>
                </a:lnTo>
                <a:lnTo>
                  <a:pt x="52" y="40"/>
                </a:lnTo>
                <a:lnTo>
                  <a:pt x="56" y="52"/>
                </a:lnTo>
                <a:lnTo>
                  <a:pt x="58" y="64"/>
                </a:lnTo>
                <a:lnTo>
                  <a:pt x="58" y="78"/>
                </a:lnTo>
                <a:lnTo>
                  <a:pt x="56" y="94"/>
                </a:lnTo>
                <a:lnTo>
                  <a:pt x="44" y="100"/>
                </a:lnTo>
                <a:lnTo>
                  <a:pt x="44" y="86"/>
                </a:lnTo>
                <a:lnTo>
                  <a:pt x="42" y="74"/>
                </a:lnTo>
                <a:lnTo>
                  <a:pt x="38" y="60"/>
                </a:lnTo>
                <a:lnTo>
                  <a:pt x="34" y="48"/>
                </a:lnTo>
                <a:lnTo>
                  <a:pt x="28" y="38"/>
                </a:lnTo>
                <a:lnTo>
                  <a:pt x="22" y="28"/>
                </a:lnTo>
                <a:lnTo>
                  <a:pt x="12" y="16"/>
                </a:lnTo>
                <a:lnTo>
                  <a:pt x="0" y="6"/>
                </a:lnTo>
                <a:lnTo>
                  <a:pt x="12" y="0"/>
                </a:lnTo>
                <a:lnTo>
                  <a:pt x="26" y="8"/>
                </a:lnTo>
                <a:lnTo>
                  <a:pt x="34" y="18"/>
                </a:lnTo>
                <a:lnTo>
                  <a:pt x="36" y="18"/>
                </a:lnTo>
                <a:close/>
              </a:path>
            </a:pathLst>
          </a:custGeom>
          <a:solidFill>
            <a:srgbClr val="231F20"/>
          </a:solidFill>
          <a:ln w="9525">
            <a:noFill/>
            <a:round/>
            <a:headEnd/>
            <a:tailEnd/>
          </a:ln>
        </p:spPr>
        <p:txBody>
          <a:bodyPr/>
          <a:lstStyle/>
          <a:p>
            <a:endParaRPr lang="en-US"/>
          </a:p>
        </p:txBody>
      </p:sp>
      <p:sp>
        <p:nvSpPr>
          <p:cNvPr id="8278" name="Rectangle 86"/>
          <p:cNvSpPr>
            <a:spLocks noChangeArrowheads="1"/>
          </p:cNvSpPr>
          <p:nvPr/>
        </p:nvSpPr>
        <p:spPr bwMode="auto">
          <a:xfrm>
            <a:off x="5937250" y="4865688"/>
            <a:ext cx="118427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a:t>
            </a:r>
            <a:r>
              <a:rPr lang="en-US" sz="1400" b="1" baseline="-25000">
                <a:solidFill>
                  <a:srgbClr val="231F20"/>
                </a:solidFill>
                <a:latin typeface="Arial" charset="0"/>
              </a:rPr>
              <a:t>2</a:t>
            </a:r>
            <a:r>
              <a:rPr lang="en-US" sz="1400" b="1">
                <a:solidFill>
                  <a:srgbClr val="231F20"/>
                </a:solidFill>
                <a:latin typeface="Arial" charset="0"/>
              </a:rPr>
              <a:t> checkpoint</a:t>
            </a:r>
            <a:endParaRPr lang="en-US" sz="1800" b="1">
              <a:latin typeface="Arial" charset="0"/>
            </a:endParaRPr>
          </a:p>
        </p:txBody>
      </p:sp>
      <p:sp>
        <p:nvSpPr>
          <p:cNvPr id="8279" name="Rectangle 87"/>
          <p:cNvSpPr>
            <a:spLocks noChangeArrowheads="1"/>
          </p:cNvSpPr>
          <p:nvPr/>
        </p:nvSpPr>
        <p:spPr bwMode="auto">
          <a:xfrm>
            <a:off x="1727200" y="1449388"/>
            <a:ext cx="1465263"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a:t>
            </a:r>
            <a:r>
              <a:rPr lang="en-US" sz="1400" b="1" baseline="-25000">
                <a:solidFill>
                  <a:srgbClr val="231F20"/>
                </a:solidFill>
                <a:latin typeface="Arial" charset="0"/>
              </a:rPr>
              <a:t>1</a:t>
            </a:r>
            <a:r>
              <a:rPr lang="en-US" sz="1400" b="1">
                <a:solidFill>
                  <a:srgbClr val="231F20"/>
                </a:solidFill>
                <a:latin typeface="Arial" charset="0"/>
              </a:rPr>
              <a:t> checkpoint</a:t>
            </a:r>
            <a:endParaRPr lang="en-US" sz="1800" b="1">
              <a:latin typeface="Arial" charset="0"/>
            </a:endParaRPr>
          </a:p>
          <a:p>
            <a:r>
              <a:rPr lang="en-US" sz="1400" b="1">
                <a:solidFill>
                  <a:srgbClr val="231F20"/>
                </a:solidFill>
                <a:latin typeface="Arial" charset="0"/>
              </a:rPr>
              <a:t>(restriction point)</a:t>
            </a:r>
            <a:endParaRPr lang="en-US" sz="1800" b="1">
              <a:latin typeface="Arial" charset="0"/>
            </a:endParaRPr>
          </a:p>
        </p:txBody>
      </p:sp>
      <p:sp>
        <p:nvSpPr>
          <p:cNvPr id="8280" name="Freeform 88"/>
          <p:cNvSpPr>
            <a:spLocks/>
          </p:cNvSpPr>
          <p:nvPr/>
        </p:nvSpPr>
        <p:spPr bwMode="auto">
          <a:xfrm>
            <a:off x="4519613" y="3244850"/>
            <a:ext cx="125412" cy="130175"/>
          </a:xfrm>
          <a:custGeom>
            <a:avLst/>
            <a:gdLst/>
            <a:ahLst/>
            <a:cxnLst>
              <a:cxn ang="0">
                <a:pos x="0" y="80"/>
              </a:cxn>
              <a:cxn ang="0">
                <a:pos x="2" y="0"/>
              </a:cxn>
              <a:cxn ang="0">
                <a:pos x="26" y="2"/>
              </a:cxn>
              <a:cxn ang="0">
                <a:pos x="39" y="56"/>
              </a:cxn>
              <a:cxn ang="0">
                <a:pos x="55" y="2"/>
              </a:cxn>
              <a:cxn ang="0">
                <a:pos x="79" y="2"/>
              </a:cxn>
              <a:cxn ang="0">
                <a:pos x="77" y="82"/>
              </a:cxn>
              <a:cxn ang="0">
                <a:pos x="63" y="82"/>
              </a:cxn>
              <a:cxn ang="0">
                <a:pos x="65" y="20"/>
              </a:cxn>
              <a:cxn ang="0">
                <a:pos x="47" y="82"/>
              </a:cxn>
              <a:cxn ang="0">
                <a:pos x="30" y="82"/>
              </a:cxn>
              <a:cxn ang="0">
                <a:pos x="16" y="18"/>
              </a:cxn>
              <a:cxn ang="0">
                <a:pos x="14" y="82"/>
              </a:cxn>
              <a:cxn ang="0">
                <a:pos x="0" y="80"/>
              </a:cxn>
            </a:cxnLst>
            <a:rect l="0" t="0" r="r" b="b"/>
            <a:pathLst>
              <a:path w="79" h="82">
                <a:moveTo>
                  <a:pt x="0" y="80"/>
                </a:moveTo>
                <a:lnTo>
                  <a:pt x="2" y="0"/>
                </a:lnTo>
                <a:lnTo>
                  <a:pt x="26" y="2"/>
                </a:lnTo>
                <a:lnTo>
                  <a:pt x="39" y="56"/>
                </a:lnTo>
                <a:lnTo>
                  <a:pt x="55" y="2"/>
                </a:lnTo>
                <a:lnTo>
                  <a:pt x="79" y="2"/>
                </a:lnTo>
                <a:lnTo>
                  <a:pt x="77" y="82"/>
                </a:lnTo>
                <a:lnTo>
                  <a:pt x="63" y="82"/>
                </a:lnTo>
                <a:lnTo>
                  <a:pt x="65" y="20"/>
                </a:lnTo>
                <a:lnTo>
                  <a:pt x="47" y="82"/>
                </a:lnTo>
                <a:lnTo>
                  <a:pt x="30" y="82"/>
                </a:lnTo>
                <a:lnTo>
                  <a:pt x="16" y="18"/>
                </a:lnTo>
                <a:lnTo>
                  <a:pt x="14" y="82"/>
                </a:lnTo>
                <a:lnTo>
                  <a:pt x="0" y="80"/>
                </a:lnTo>
                <a:close/>
              </a:path>
            </a:pathLst>
          </a:custGeom>
          <a:solidFill>
            <a:srgbClr val="231F20"/>
          </a:solidFill>
          <a:ln w="9525">
            <a:noFill/>
            <a:round/>
            <a:headEnd/>
            <a:tailEnd/>
          </a:ln>
        </p:spPr>
        <p:txBody>
          <a:bodyPr/>
          <a:lstStyle/>
          <a:p>
            <a:endParaRPr lang="en-US"/>
          </a:p>
        </p:txBody>
      </p:sp>
      <p:sp>
        <p:nvSpPr>
          <p:cNvPr id="8281" name="Freeform 89"/>
          <p:cNvSpPr>
            <a:spLocks/>
          </p:cNvSpPr>
          <p:nvPr/>
        </p:nvSpPr>
        <p:spPr bwMode="auto">
          <a:xfrm>
            <a:off x="4657725" y="3244850"/>
            <a:ext cx="31750" cy="130175"/>
          </a:xfrm>
          <a:custGeom>
            <a:avLst/>
            <a:gdLst/>
            <a:ahLst/>
            <a:cxnLst>
              <a:cxn ang="0">
                <a:pos x="0" y="16"/>
              </a:cxn>
              <a:cxn ang="0">
                <a:pos x="0" y="2"/>
              </a:cxn>
              <a:cxn ang="0">
                <a:pos x="14" y="0"/>
              </a:cxn>
              <a:cxn ang="0">
                <a:pos x="16" y="14"/>
              </a:cxn>
              <a:cxn ang="0">
                <a:pos x="0" y="16"/>
              </a:cxn>
              <a:cxn ang="0">
                <a:pos x="4" y="82"/>
              </a:cxn>
              <a:cxn ang="0">
                <a:pos x="0" y="24"/>
              </a:cxn>
              <a:cxn ang="0">
                <a:pos x="16" y="22"/>
              </a:cxn>
              <a:cxn ang="0">
                <a:pos x="20" y="80"/>
              </a:cxn>
              <a:cxn ang="0">
                <a:pos x="4" y="82"/>
              </a:cxn>
              <a:cxn ang="0">
                <a:pos x="0" y="16"/>
              </a:cxn>
            </a:cxnLst>
            <a:rect l="0" t="0" r="r" b="b"/>
            <a:pathLst>
              <a:path w="20" h="82">
                <a:moveTo>
                  <a:pt x="0" y="16"/>
                </a:moveTo>
                <a:lnTo>
                  <a:pt x="0" y="2"/>
                </a:lnTo>
                <a:lnTo>
                  <a:pt x="14" y="0"/>
                </a:lnTo>
                <a:lnTo>
                  <a:pt x="16" y="14"/>
                </a:lnTo>
                <a:lnTo>
                  <a:pt x="0" y="16"/>
                </a:lnTo>
                <a:lnTo>
                  <a:pt x="4" y="82"/>
                </a:lnTo>
                <a:lnTo>
                  <a:pt x="0" y="24"/>
                </a:lnTo>
                <a:lnTo>
                  <a:pt x="16" y="22"/>
                </a:lnTo>
                <a:lnTo>
                  <a:pt x="20" y="80"/>
                </a:lnTo>
                <a:lnTo>
                  <a:pt x="4" y="82"/>
                </a:lnTo>
                <a:lnTo>
                  <a:pt x="0" y="16"/>
                </a:lnTo>
                <a:close/>
              </a:path>
            </a:pathLst>
          </a:custGeom>
          <a:solidFill>
            <a:srgbClr val="231F20"/>
          </a:solidFill>
          <a:ln w="9525">
            <a:noFill/>
            <a:round/>
            <a:headEnd/>
            <a:tailEnd/>
          </a:ln>
        </p:spPr>
        <p:txBody>
          <a:bodyPr/>
          <a:lstStyle/>
          <a:p>
            <a:endParaRPr lang="en-US"/>
          </a:p>
        </p:txBody>
      </p:sp>
      <p:sp>
        <p:nvSpPr>
          <p:cNvPr id="8282" name="Freeform 90"/>
          <p:cNvSpPr>
            <a:spLocks/>
          </p:cNvSpPr>
          <p:nvPr/>
        </p:nvSpPr>
        <p:spPr bwMode="auto">
          <a:xfrm>
            <a:off x="4689475" y="3244850"/>
            <a:ext cx="63500" cy="123825"/>
          </a:xfrm>
          <a:custGeom>
            <a:avLst/>
            <a:gdLst/>
            <a:ahLst/>
            <a:cxnLst>
              <a:cxn ang="0">
                <a:pos x="34" y="18"/>
              </a:cxn>
              <a:cxn ang="0">
                <a:pos x="34" y="30"/>
              </a:cxn>
              <a:cxn ang="0">
                <a:pos x="24" y="32"/>
              </a:cxn>
              <a:cxn ang="0">
                <a:pos x="26" y="54"/>
              </a:cxn>
              <a:cxn ang="0">
                <a:pos x="28" y="64"/>
              </a:cxn>
              <a:cxn ang="0">
                <a:pos x="30" y="64"/>
              </a:cxn>
              <a:cxn ang="0">
                <a:pos x="32" y="66"/>
              </a:cxn>
              <a:cxn ang="0">
                <a:pos x="38" y="64"/>
              </a:cxn>
              <a:cxn ang="0">
                <a:pos x="40" y="74"/>
              </a:cxn>
              <a:cxn ang="0">
                <a:pos x="36" y="78"/>
              </a:cxn>
              <a:cxn ang="0">
                <a:pos x="30" y="78"/>
              </a:cxn>
              <a:cxn ang="0">
                <a:pos x="22" y="78"/>
              </a:cxn>
              <a:cxn ang="0">
                <a:pos x="16" y="74"/>
              </a:cxn>
              <a:cxn ang="0">
                <a:pos x="14" y="70"/>
              </a:cxn>
              <a:cxn ang="0">
                <a:pos x="12" y="58"/>
              </a:cxn>
              <a:cxn ang="0">
                <a:pos x="8" y="34"/>
              </a:cxn>
              <a:cxn ang="0">
                <a:pos x="2" y="34"/>
              </a:cxn>
              <a:cxn ang="0">
                <a:pos x="0" y="22"/>
              </a:cxn>
              <a:cxn ang="0">
                <a:pos x="8" y="22"/>
              </a:cxn>
              <a:cxn ang="0">
                <a:pos x="6" y="10"/>
              </a:cxn>
              <a:cxn ang="0">
                <a:pos x="20" y="0"/>
              </a:cxn>
              <a:cxn ang="0">
                <a:pos x="22" y="20"/>
              </a:cxn>
              <a:cxn ang="0">
                <a:pos x="34" y="18"/>
              </a:cxn>
            </a:cxnLst>
            <a:rect l="0" t="0" r="r" b="b"/>
            <a:pathLst>
              <a:path w="40" h="78">
                <a:moveTo>
                  <a:pt x="34" y="18"/>
                </a:moveTo>
                <a:lnTo>
                  <a:pt x="34" y="30"/>
                </a:lnTo>
                <a:lnTo>
                  <a:pt x="24" y="32"/>
                </a:lnTo>
                <a:lnTo>
                  <a:pt x="26" y="54"/>
                </a:lnTo>
                <a:lnTo>
                  <a:pt x="28" y="64"/>
                </a:lnTo>
                <a:lnTo>
                  <a:pt x="30" y="64"/>
                </a:lnTo>
                <a:lnTo>
                  <a:pt x="32" y="66"/>
                </a:lnTo>
                <a:lnTo>
                  <a:pt x="38" y="64"/>
                </a:lnTo>
                <a:lnTo>
                  <a:pt x="40" y="74"/>
                </a:lnTo>
                <a:lnTo>
                  <a:pt x="36" y="78"/>
                </a:lnTo>
                <a:lnTo>
                  <a:pt x="30" y="78"/>
                </a:lnTo>
                <a:lnTo>
                  <a:pt x="22" y="78"/>
                </a:lnTo>
                <a:lnTo>
                  <a:pt x="16" y="74"/>
                </a:lnTo>
                <a:lnTo>
                  <a:pt x="14" y="70"/>
                </a:lnTo>
                <a:lnTo>
                  <a:pt x="12" y="58"/>
                </a:lnTo>
                <a:lnTo>
                  <a:pt x="8" y="34"/>
                </a:lnTo>
                <a:lnTo>
                  <a:pt x="2" y="34"/>
                </a:lnTo>
                <a:lnTo>
                  <a:pt x="0" y="22"/>
                </a:lnTo>
                <a:lnTo>
                  <a:pt x="8" y="22"/>
                </a:lnTo>
                <a:lnTo>
                  <a:pt x="6" y="10"/>
                </a:lnTo>
                <a:lnTo>
                  <a:pt x="20" y="0"/>
                </a:lnTo>
                <a:lnTo>
                  <a:pt x="22" y="20"/>
                </a:lnTo>
                <a:lnTo>
                  <a:pt x="34" y="18"/>
                </a:lnTo>
                <a:close/>
              </a:path>
            </a:pathLst>
          </a:custGeom>
          <a:solidFill>
            <a:srgbClr val="231F20"/>
          </a:solidFill>
          <a:ln w="9525">
            <a:noFill/>
            <a:round/>
            <a:headEnd/>
            <a:tailEnd/>
          </a:ln>
        </p:spPr>
        <p:txBody>
          <a:bodyPr/>
          <a:lstStyle/>
          <a:p>
            <a:endParaRPr lang="en-US"/>
          </a:p>
        </p:txBody>
      </p:sp>
      <p:sp>
        <p:nvSpPr>
          <p:cNvPr id="8283" name="Freeform 91"/>
          <p:cNvSpPr>
            <a:spLocks/>
          </p:cNvSpPr>
          <p:nvPr/>
        </p:nvSpPr>
        <p:spPr bwMode="auto">
          <a:xfrm>
            <a:off x="4749800" y="3263900"/>
            <a:ext cx="95250" cy="95250"/>
          </a:xfrm>
          <a:custGeom>
            <a:avLst/>
            <a:gdLst/>
            <a:ahLst/>
            <a:cxnLst>
              <a:cxn ang="0">
                <a:pos x="0" y="34"/>
              </a:cxn>
              <a:cxn ang="0">
                <a:pos x="0" y="28"/>
              </a:cxn>
              <a:cxn ang="0">
                <a:pos x="2" y="20"/>
              </a:cxn>
              <a:cxn ang="0">
                <a:pos x="4" y="12"/>
              </a:cxn>
              <a:cxn ang="0">
                <a:pos x="10" y="6"/>
              </a:cxn>
              <a:cxn ang="0">
                <a:pos x="16" y="2"/>
              </a:cxn>
              <a:cxn ang="0">
                <a:pos x="24" y="0"/>
              </a:cxn>
              <a:cxn ang="0">
                <a:pos x="36" y="0"/>
              </a:cxn>
              <a:cxn ang="0">
                <a:pos x="42" y="0"/>
              </a:cxn>
              <a:cxn ang="0">
                <a:pos x="46" y="4"/>
              </a:cxn>
              <a:cxn ang="0">
                <a:pos x="56" y="12"/>
              </a:cxn>
              <a:cxn ang="0">
                <a:pos x="60" y="24"/>
              </a:cxn>
              <a:cxn ang="0">
                <a:pos x="60" y="36"/>
              </a:cxn>
              <a:cxn ang="0">
                <a:pos x="56" y="46"/>
              </a:cxn>
              <a:cxn ang="0">
                <a:pos x="52" y="50"/>
              </a:cxn>
              <a:cxn ang="0">
                <a:pos x="48" y="54"/>
              </a:cxn>
              <a:cxn ang="0">
                <a:pos x="36" y="58"/>
              </a:cxn>
              <a:cxn ang="0">
                <a:pos x="28" y="60"/>
              </a:cxn>
              <a:cxn ang="0">
                <a:pos x="20" y="58"/>
              </a:cxn>
              <a:cxn ang="0">
                <a:pos x="14" y="56"/>
              </a:cxn>
              <a:cxn ang="0">
                <a:pos x="8" y="50"/>
              </a:cxn>
              <a:cxn ang="0">
                <a:pos x="4" y="44"/>
              </a:cxn>
              <a:cxn ang="0">
                <a:pos x="2" y="34"/>
              </a:cxn>
              <a:cxn ang="0">
                <a:pos x="0" y="34"/>
              </a:cxn>
              <a:cxn ang="0">
                <a:pos x="16" y="32"/>
              </a:cxn>
              <a:cxn ang="0">
                <a:pos x="18" y="40"/>
              </a:cxn>
              <a:cxn ang="0">
                <a:pos x="24" y="44"/>
              </a:cxn>
              <a:cxn ang="0">
                <a:pos x="28" y="46"/>
              </a:cxn>
              <a:cxn ang="0">
                <a:pos x="34" y="46"/>
              </a:cxn>
              <a:cxn ang="0">
                <a:pos x="40" y="44"/>
              </a:cxn>
              <a:cxn ang="0">
                <a:pos x="42" y="40"/>
              </a:cxn>
              <a:cxn ang="0">
                <a:pos x="44" y="34"/>
              </a:cxn>
              <a:cxn ang="0">
                <a:pos x="44" y="26"/>
              </a:cxn>
              <a:cxn ang="0">
                <a:pos x="42" y="20"/>
              </a:cxn>
              <a:cxn ang="0">
                <a:pos x="38" y="14"/>
              </a:cxn>
              <a:cxn ang="0">
                <a:pos x="32" y="12"/>
              </a:cxn>
              <a:cxn ang="0">
                <a:pos x="26" y="12"/>
              </a:cxn>
              <a:cxn ang="0">
                <a:pos x="22" y="14"/>
              </a:cxn>
              <a:cxn ang="0">
                <a:pos x="18" y="18"/>
              </a:cxn>
              <a:cxn ang="0">
                <a:pos x="16" y="24"/>
              </a:cxn>
              <a:cxn ang="0">
                <a:pos x="16" y="32"/>
              </a:cxn>
              <a:cxn ang="0">
                <a:pos x="0" y="34"/>
              </a:cxn>
            </a:cxnLst>
            <a:rect l="0" t="0" r="r" b="b"/>
            <a:pathLst>
              <a:path w="60" h="60">
                <a:moveTo>
                  <a:pt x="0" y="34"/>
                </a:moveTo>
                <a:lnTo>
                  <a:pt x="0" y="28"/>
                </a:lnTo>
                <a:lnTo>
                  <a:pt x="2" y="20"/>
                </a:lnTo>
                <a:lnTo>
                  <a:pt x="4" y="12"/>
                </a:lnTo>
                <a:lnTo>
                  <a:pt x="10" y="6"/>
                </a:lnTo>
                <a:lnTo>
                  <a:pt x="16" y="2"/>
                </a:lnTo>
                <a:lnTo>
                  <a:pt x="24" y="0"/>
                </a:lnTo>
                <a:lnTo>
                  <a:pt x="36" y="0"/>
                </a:lnTo>
                <a:lnTo>
                  <a:pt x="42" y="0"/>
                </a:lnTo>
                <a:lnTo>
                  <a:pt x="46" y="4"/>
                </a:lnTo>
                <a:lnTo>
                  <a:pt x="56" y="12"/>
                </a:lnTo>
                <a:lnTo>
                  <a:pt x="60" y="24"/>
                </a:lnTo>
                <a:lnTo>
                  <a:pt x="60" y="36"/>
                </a:lnTo>
                <a:lnTo>
                  <a:pt x="56" y="46"/>
                </a:lnTo>
                <a:lnTo>
                  <a:pt x="52" y="50"/>
                </a:lnTo>
                <a:lnTo>
                  <a:pt x="48" y="54"/>
                </a:lnTo>
                <a:lnTo>
                  <a:pt x="36" y="58"/>
                </a:lnTo>
                <a:lnTo>
                  <a:pt x="28" y="60"/>
                </a:lnTo>
                <a:lnTo>
                  <a:pt x="20" y="58"/>
                </a:lnTo>
                <a:lnTo>
                  <a:pt x="14" y="56"/>
                </a:lnTo>
                <a:lnTo>
                  <a:pt x="8" y="50"/>
                </a:lnTo>
                <a:lnTo>
                  <a:pt x="4" y="44"/>
                </a:lnTo>
                <a:lnTo>
                  <a:pt x="2" y="34"/>
                </a:lnTo>
                <a:lnTo>
                  <a:pt x="0" y="34"/>
                </a:lnTo>
                <a:lnTo>
                  <a:pt x="16" y="32"/>
                </a:lnTo>
                <a:lnTo>
                  <a:pt x="18" y="40"/>
                </a:lnTo>
                <a:lnTo>
                  <a:pt x="24" y="44"/>
                </a:lnTo>
                <a:lnTo>
                  <a:pt x="28" y="46"/>
                </a:lnTo>
                <a:lnTo>
                  <a:pt x="34" y="46"/>
                </a:lnTo>
                <a:lnTo>
                  <a:pt x="40" y="44"/>
                </a:lnTo>
                <a:lnTo>
                  <a:pt x="42" y="40"/>
                </a:lnTo>
                <a:lnTo>
                  <a:pt x="44" y="34"/>
                </a:lnTo>
                <a:lnTo>
                  <a:pt x="44" y="26"/>
                </a:lnTo>
                <a:lnTo>
                  <a:pt x="42" y="20"/>
                </a:lnTo>
                <a:lnTo>
                  <a:pt x="38" y="14"/>
                </a:lnTo>
                <a:lnTo>
                  <a:pt x="32" y="12"/>
                </a:lnTo>
                <a:lnTo>
                  <a:pt x="26" y="12"/>
                </a:lnTo>
                <a:lnTo>
                  <a:pt x="22" y="14"/>
                </a:lnTo>
                <a:lnTo>
                  <a:pt x="18" y="18"/>
                </a:lnTo>
                <a:lnTo>
                  <a:pt x="16" y="24"/>
                </a:lnTo>
                <a:lnTo>
                  <a:pt x="16" y="32"/>
                </a:lnTo>
                <a:lnTo>
                  <a:pt x="0" y="34"/>
                </a:lnTo>
                <a:close/>
              </a:path>
            </a:pathLst>
          </a:custGeom>
          <a:solidFill>
            <a:srgbClr val="231F20"/>
          </a:solidFill>
          <a:ln w="9525">
            <a:noFill/>
            <a:round/>
            <a:headEnd/>
            <a:tailEnd/>
          </a:ln>
        </p:spPr>
        <p:txBody>
          <a:bodyPr/>
          <a:lstStyle/>
          <a:p>
            <a:endParaRPr lang="en-US"/>
          </a:p>
        </p:txBody>
      </p:sp>
      <p:sp>
        <p:nvSpPr>
          <p:cNvPr id="8284" name="Freeform 92"/>
          <p:cNvSpPr>
            <a:spLocks/>
          </p:cNvSpPr>
          <p:nvPr/>
        </p:nvSpPr>
        <p:spPr bwMode="auto">
          <a:xfrm>
            <a:off x="4841875" y="3238500"/>
            <a:ext cx="92075" cy="95250"/>
          </a:xfrm>
          <a:custGeom>
            <a:avLst/>
            <a:gdLst/>
            <a:ahLst/>
            <a:cxnLst>
              <a:cxn ang="0">
                <a:pos x="6" y="50"/>
              </a:cxn>
              <a:cxn ang="0">
                <a:pos x="20" y="44"/>
              </a:cxn>
              <a:cxn ang="0">
                <a:pos x="22" y="46"/>
              </a:cxn>
              <a:cxn ang="0">
                <a:pos x="26" y="48"/>
              </a:cxn>
              <a:cxn ang="0">
                <a:pos x="30" y="50"/>
              </a:cxn>
              <a:cxn ang="0">
                <a:pos x="34" y="48"/>
              </a:cxn>
              <a:cxn ang="0">
                <a:pos x="40" y="46"/>
              </a:cxn>
              <a:cxn ang="0">
                <a:pos x="42" y="44"/>
              </a:cxn>
              <a:cxn ang="0">
                <a:pos x="44" y="38"/>
              </a:cxn>
              <a:cxn ang="0">
                <a:pos x="42" y="36"/>
              </a:cxn>
              <a:cxn ang="0">
                <a:pos x="36" y="36"/>
              </a:cxn>
              <a:cxn ang="0">
                <a:pos x="20" y="38"/>
              </a:cxn>
              <a:cxn ang="0">
                <a:pos x="12" y="36"/>
              </a:cxn>
              <a:cxn ang="0">
                <a:pos x="4" y="32"/>
              </a:cxn>
              <a:cxn ang="0">
                <a:pos x="0" y="26"/>
              </a:cxn>
              <a:cxn ang="0">
                <a:pos x="0" y="20"/>
              </a:cxn>
              <a:cxn ang="0">
                <a:pos x="2" y="12"/>
              </a:cxn>
              <a:cxn ang="0">
                <a:pos x="8" y="6"/>
              </a:cxn>
              <a:cxn ang="0">
                <a:pos x="18" y="2"/>
              </a:cxn>
              <a:cxn ang="0">
                <a:pos x="28" y="0"/>
              </a:cxn>
              <a:cxn ang="0">
                <a:pos x="36" y="0"/>
              </a:cxn>
              <a:cxn ang="0">
                <a:pos x="42" y="2"/>
              </a:cxn>
              <a:cxn ang="0">
                <a:pos x="48" y="8"/>
              </a:cxn>
              <a:cxn ang="0">
                <a:pos x="34" y="16"/>
              </a:cxn>
              <a:cxn ang="0">
                <a:pos x="30" y="12"/>
              </a:cxn>
              <a:cxn ang="0">
                <a:pos x="22" y="12"/>
              </a:cxn>
              <a:cxn ang="0">
                <a:pos x="14" y="16"/>
              </a:cxn>
              <a:cxn ang="0">
                <a:pos x="14" y="20"/>
              </a:cxn>
              <a:cxn ang="0">
                <a:pos x="16" y="22"/>
              </a:cxn>
              <a:cxn ang="0">
                <a:pos x="30" y="22"/>
              </a:cxn>
              <a:cxn ang="0">
                <a:pos x="42" y="22"/>
              </a:cxn>
              <a:cxn ang="0">
                <a:pos x="50" y="22"/>
              </a:cxn>
              <a:cxn ang="0">
                <a:pos x="54" y="26"/>
              </a:cxn>
              <a:cxn ang="0">
                <a:pos x="58" y="32"/>
              </a:cxn>
              <a:cxn ang="0">
                <a:pos x="58" y="40"/>
              </a:cxn>
              <a:cxn ang="0">
                <a:pos x="56" y="46"/>
              </a:cxn>
              <a:cxn ang="0">
                <a:pos x="48" y="54"/>
              </a:cxn>
              <a:cxn ang="0">
                <a:pos x="38" y="58"/>
              </a:cxn>
              <a:cxn ang="0">
                <a:pos x="28" y="60"/>
              </a:cxn>
              <a:cxn ang="0">
                <a:pos x="20" y="60"/>
              </a:cxn>
              <a:cxn ang="0">
                <a:pos x="12" y="56"/>
              </a:cxn>
              <a:cxn ang="0">
                <a:pos x="8" y="50"/>
              </a:cxn>
              <a:cxn ang="0">
                <a:pos x="6" y="50"/>
              </a:cxn>
            </a:cxnLst>
            <a:rect l="0" t="0" r="r" b="b"/>
            <a:pathLst>
              <a:path w="58" h="60">
                <a:moveTo>
                  <a:pt x="6" y="50"/>
                </a:moveTo>
                <a:lnTo>
                  <a:pt x="20" y="44"/>
                </a:lnTo>
                <a:lnTo>
                  <a:pt x="22" y="46"/>
                </a:lnTo>
                <a:lnTo>
                  <a:pt x="26" y="48"/>
                </a:lnTo>
                <a:lnTo>
                  <a:pt x="30" y="50"/>
                </a:lnTo>
                <a:lnTo>
                  <a:pt x="34" y="48"/>
                </a:lnTo>
                <a:lnTo>
                  <a:pt x="40" y="46"/>
                </a:lnTo>
                <a:lnTo>
                  <a:pt x="42" y="44"/>
                </a:lnTo>
                <a:lnTo>
                  <a:pt x="44" y="38"/>
                </a:lnTo>
                <a:lnTo>
                  <a:pt x="42" y="36"/>
                </a:lnTo>
                <a:lnTo>
                  <a:pt x="36" y="36"/>
                </a:lnTo>
                <a:lnTo>
                  <a:pt x="20" y="38"/>
                </a:lnTo>
                <a:lnTo>
                  <a:pt x="12" y="36"/>
                </a:lnTo>
                <a:lnTo>
                  <a:pt x="4" y="32"/>
                </a:lnTo>
                <a:lnTo>
                  <a:pt x="0" y="26"/>
                </a:lnTo>
                <a:lnTo>
                  <a:pt x="0" y="20"/>
                </a:lnTo>
                <a:lnTo>
                  <a:pt x="2" y="12"/>
                </a:lnTo>
                <a:lnTo>
                  <a:pt x="8" y="6"/>
                </a:lnTo>
                <a:lnTo>
                  <a:pt x="18" y="2"/>
                </a:lnTo>
                <a:lnTo>
                  <a:pt x="28" y="0"/>
                </a:lnTo>
                <a:lnTo>
                  <a:pt x="36" y="0"/>
                </a:lnTo>
                <a:lnTo>
                  <a:pt x="42" y="2"/>
                </a:lnTo>
                <a:lnTo>
                  <a:pt x="48" y="8"/>
                </a:lnTo>
                <a:lnTo>
                  <a:pt x="34" y="16"/>
                </a:lnTo>
                <a:lnTo>
                  <a:pt x="30" y="12"/>
                </a:lnTo>
                <a:lnTo>
                  <a:pt x="22" y="12"/>
                </a:lnTo>
                <a:lnTo>
                  <a:pt x="14" y="16"/>
                </a:lnTo>
                <a:lnTo>
                  <a:pt x="14" y="20"/>
                </a:lnTo>
                <a:lnTo>
                  <a:pt x="16" y="22"/>
                </a:lnTo>
                <a:lnTo>
                  <a:pt x="30" y="22"/>
                </a:lnTo>
                <a:lnTo>
                  <a:pt x="42" y="22"/>
                </a:lnTo>
                <a:lnTo>
                  <a:pt x="50" y="22"/>
                </a:lnTo>
                <a:lnTo>
                  <a:pt x="54" y="26"/>
                </a:lnTo>
                <a:lnTo>
                  <a:pt x="58" y="32"/>
                </a:lnTo>
                <a:lnTo>
                  <a:pt x="58" y="40"/>
                </a:lnTo>
                <a:lnTo>
                  <a:pt x="56" y="46"/>
                </a:lnTo>
                <a:lnTo>
                  <a:pt x="48" y="54"/>
                </a:lnTo>
                <a:lnTo>
                  <a:pt x="38" y="58"/>
                </a:lnTo>
                <a:lnTo>
                  <a:pt x="28" y="60"/>
                </a:lnTo>
                <a:lnTo>
                  <a:pt x="20" y="60"/>
                </a:lnTo>
                <a:lnTo>
                  <a:pt x="12" y="56"/>
                </a:lnTo>
                <a:lnTo>
                  <a:pt x="8" y="50"/>
                </a:lnTo>
                <a:lnTo>
                  <a:pt x="6" y="50"/>
                </a:lnTo>
                <a:close/>
              </a:path>
            </a:pathLst>
          </a:custGeom>
          <a:solidFill>
            <a:srgbClr val="231F20"/>
          </a:solidFill>
          <a:ln w="9525">
            <a:noFill/>
            <a:round/>
            <a:headEnd/>
            <a:tailEnd/>
          </a:ln>
        </p:spPr>
        <p:txBody>
          <a:bodyPr/>
          <a:lstStyle/>
          <a:p>
            <a:endParaRPr lang="en-US"/>
          </a:p>
        </p:txBody>
      </p:sp>
      <p:sp>
        <p:nvSpPr>
          <p:cNvPr id="8285" name="Freeform 93"/>
          <p:cNvSpPr>
            <a:spLocks/>
          </p:cNvSpPr>
          <p:nvPr/>
        </p:nvSpPr>
        <p:spPr bwMode="auto">
          <a:xfrm>
            <a:off x="4905375" y="3181350"/>
            <a:ext cx="76200" cy="127000"/>
          </a:xfrm>
          <a:custGeom>
            <a:avLst/>
            <a:gdLst/>
            <a:ahLst/>
            <a:cxnLst>
              <a:cxn ang="0">
                <a:pos x="6" y="20"/>
              </a:cxn>
              <a:cxn ang="0">
                <a:pos x="0" y="6"/>
              </a:cxn>
              <a:cxn ang="0">
                <a:pos x="14" y="0"/>
              </a:cxn>
              <a:cxn ang="0">
                <a:pos x="20" y="14"/>
              </a:cxn>
              <a:cxn ang="0">
                <a:pos x="6" y="20"/>
              </a:cxn>
              <a:cxn ang="0">
                <a:pos x="34" y="80"/>
              </a:cxn>
              <a:cxn ang="0">
                <a:pos x="10" y="28"/>
              </a:cxn>
              <a:cxn ang="0">
                <a:pos x="24" y="20"/>
              </a:cxn>
              <a:cxn ang="0">
                <a:pos x="48" y="74"/>
              </a:cxn>
              <a:cxn ang="0">
                <a:pos x="34" y="80"/>
              </a:cxn>
              <a:cxn ang="0">
                <a:pos x="6" y="20"/>
              </a:cxn>
            </a:cxnLst>
            <a:rect l="0" t="0" r="r" b="b"/>
            <a:pathLst>
              <a:path w="48" h="80">
                <a:moveTo>
                  <a:pt x="6" y="20"/>
                </a:moveTo>
                <a:lnTo>
                  <a:pt x="0" y="6"/>
                </a:lnTo>
                <a:lnTo>
                  <a:pt x="14" y="0"/>
                </a:lnTo>
                <a:lnTo>
                  <a:pt x="20" y="14"/>
                </a:lnTo>
                <a:lnTo>
                  <a:pt x="6" y="20"/>
                </a:lnTo>
                <a:lnTo>
                  <a:pt x="34" y="80"/>
                </a:lnTo>
                <a:lnTo>
                  <a:pt x="10" y="28"/>
                </a:lnTo>
                <a:lnTo>
                  <a:pt x="24" y="20"/>
                </a:lnTo>
                <a:lnTo>
                  <a:pt x="48" y="74"/>
                </a:lnTo>
                <a:lnTo>
                  <a:pt x="34" y="80"/>
                </a:lnTo>
                <a:lnTo>
                  <a:pt x="6" y="20"/>
                </a:lnTo>
                <a:close/>
              </a:path>
            </a:pathLst>
          </a:custGeom>
          <a:solidFill>
            <a:srgbClr val="231F20"/>
          </a:solidFill>
          <a:ln w="9525">
            <a:noFill/>
            <a:round/>
            <a:headEnd/>
            <a:tailEnd/>
          </a:ln>
        </p:spPr>
        <p:txBody>
          <a:bodyPr/>
          <a:lstStyle/>
          <a:p>
            <a:endParaRPr lang="en-US"/>
          </a:p>
        </p:txBody>
      </p:sp>
      <p:sp>
        <p:nvSpPr>
          <p:cNvPr id="8286" name="Freeform 94"/>
          <p:cNvSpPr>
            <a:spLocks/>
          </p:cNvSpPr>
          <p:nvPr/>
        </p:nvSpPr>
        <p:spPr bwMode="auto">
          <a:xfrm>
            <a:off x="4959350" y="3181350"/>
            <a:ext cx="98425" cy="101600"/>
          </a:xfrm>
          <a:custGeom>
            <a:avLst/>
            <a:gdLst/>
            <a:ahLst/>
            <a:cxnLst>
              <a:cxn ang="0">
                <a:pos x="12" y="56"/>
              </a:cxn>
              <a:cxn ang="0">
                <a:pos x="26" y="46"/>
              </a:cxn>
              <a:cxn ang="0">
                <a:pos x="28" y="50"/>
              </a:cxn>
              <a:cxn ang="0">
                <a:pos x="32" y="50"/>
              </a:cxn>
              <a:cxn ang="0">
                <a:pos x="36" y="50"/>
              </a:cxn>
              <a:cxn ang="0">
                <a:pos x="40" y="48"/>
              </a:cxn>
              <a:cxn ang="0">
                <a:pos x="44" y="46"/>
              </a:cxn>
              <a:cxn ang="0">
                <a:pos x="48" y="42"/>
              </a:cxn>
              <a:cxn ang="0">
                <a:pos x="46" y="38"/>
              </a:cxn>
              <a:cxn ang="0">
                <a:pos x="44" y="36"/>
              </a:cxn>
              <a:cxn ang="0">
                <a:pos x="38" y="36"/>
              </a:cxn>
              <a:cxn ang="0">
                <a:pos x="24" y="40"/>
              </a:cxn>
              <a:cxn ang="0">
                <a:pos x="14" y="42"/>
              </a:cxn>
              <a:cxn ang="0">
                <a:pos x="8" y="40"/>
              </a:cxn>
              <a:cxn ang="0">
                <a:pos x="2" y="34"/>
              </a:cxn>
              <a:cxn ang="0">
                <a:pos x="0" y="26"/>
              </a:cxn>
              <a:cxn ang="0">
                <a:pos x="2" y="20"/>
              </a:cxn>
              <a:cxn ang="0">
                <a:pos x="6" y="12"/>
              </a:cxn>
              <a:cxn ang="0">
                <a:pos x="14" y="6"/>
              </a:cxn>
              <a:cxn ang="0">
                <a:pos x="24" y="2"/>
              </a:cxn>
              <a:cxn ang="0">
                <a:pos x="32" y="0"/>
              </a:cxn>
              <a:cxn ang="0">
                <a:pos x="38" y="2"/>
              </a:cxn>
              <a:cxn ang="0">
                <a:pos x="44" y="6"/>
              </a:cxn>
              <a:cxn ang="0">
                <a:pos x="34" y="16"/>
              </a:cxn>
              <a:cxn ang="0">
                <a:pos x="28" y="14"/>
              </a:cxn>
              <a:cxn ang="0">
                <a:pos x="20" y="16"/>
              </a:cxn>
              <a:cxn ang="0">
                <a:pos x="14" y="22"/>
              </a:cxn>
              <a:cxn ang="0">
                <a:pos x="14" y="24"/>
              </a:cxn>
              <a:cxn ang="0">
                <a:pos x="16" y="26"/>
              </a:cxn>
              <a:cxn ang="0">
                <a:pos x="32" y="24"/>
              </a:cxn>
              <a:cxn ang="0">
                <a:pos x="42" y="20"/>
              </a:cxn>
              <a:cxn ang="0">
                <a:pos x="50" y="20"/>
              </a:cxn>
              <a:cxn ang="0">
                <a:pos x="54" y="24"/>
              </a:cxn>
              <a:cxn ang="0">
                <a:pos x="60" y="28"/>
              </a:cxn>
              <a:cxn ang="0">
                <a:pos x="62" y="36"/>
              </a:cxn>
              <a:cxn ang="0">
                <a:pos x="60" y="44"/>
              </a:cxn>
              <a:cxn ang="0">
                <a:pos x="56" y="52"/>
              </a:cxn>
              <a:cxn ang="0">
                <a:pos x="46" y="58"/>
              </a:cxn>
              <a:cxn ang="0">
                <a:pos x="36" y="62"/>
              </a:cxn>
              <a:cxn ang="0">
                <a:pos x="28" y="64"/>
              </a:cxn>
              <a:cxn ang="0">
                <a:pos x="20" y="62"/>
              </a:cxn>
              <a:cxn ang="0">
                <a:pos x="14" y="56"/>
              </a:cxn>
              <a:cxn ang="0">
                <a:pos x="12" y="56"/>
              </a:cxn>
            </a:cxnLst>
            <a:rect l="0" t="0" r="r" b="b"/>
            <a:pathLst>
              <a:path w="62" h="64">
                <a:moveTo>
                  <a:pt x="12" y="56"/>
                </a:moveTo>
                <a:lnTo>
                  <a:pt x="26" y="46"/>
                </a:lnTo>
                <a:lnTo>
                  <a:pt x="28" y="50"/>
                </a:lnTo>
                <a:lnTo>
                  <a:pt x="32" y="50"/>
                </a:lnTo>
                <a:lnTo>
                  <a:pt x="36" y="50"/>
                </a:lnTo>
                <a:lnTo>
                  <a:pt x="40" y="48"/>
                </a:lnTo>
                <a:lnTo>
                  <a:pt x="44" y="46"/>
                </a:lnTo>
                <a:lnTo>
                  <a:pt x="48" y="42"/>
                </a:lnTo>
                <a:lnTo>
                  <a:pt x="46" y="38"/>
                </a:lnTo>
                <a:lnTo>
                  <a:pt x="44" y="36"/>
                </a:lnTo>
                <a:lnTo>
                  <a:pt x="38" y="36"/>
                </a:lnTo>
                <a:lnTo>
                  <a:pt x="24" y="40"/>
                </a:lnTo>
                <a:lnTo>
                  <a:pt x="14" y="42"/>
                </a:lnTo>
                <a:lnTo>
                  <a:pt x="8" y="40"/>
                </a:lnTo>
                <a:lnTo>
                  <a:pt x="2" y="34"/>
                </a:lnTo>
                <a:lnTo>
                  <a:pt x="0" y="26"/>
                </a:lnTo>
                <a:lnTo>
                  <a:pt x="2" y="20"/>
                </a:lnTo>
                <a:lnTo>
                  <a:pt x="6" y="12"/>
                </a:lnTo>
                <a:lnTo>
                  <a:pt x="14" y="6"/>
                </a:lnTo>
                <a:lnTo>
                  <a:pt x="24" y="2"/>
                </a:lnTo>
                <a:lnTo>
                  <a:pt x="32" y="0"/>
                </a:lnTo>
                <a:lnTo>
                  <a:pt x="38" y="2"/>
                </a:lnTo>
                <a:lnTo>
                  <a:pt x="44" y="6"/>
                </a:lnTo>
                <a:lnTo>
                  <a:pt x="34" y="16"/>
                </a:lnTo>
                <a:lnTo>
                  <a:pt x="28" y="14"/>
                </a:lnTo>
                <a:lnTo>
                  <a:pt x="20" y="16"/>
                </a:lnTo>
                <a:lnTo>
                  <a:pt x="14" y="22"/>
                </a:lnTo>
                <a:lnTo>
                  <a:pt x="14" y="24"/>
                </a:lnTo>
                <a:lnTo>
                  <a:pt x="16" y="26"/>
                </a:lnTo>
                <a:lnTo>
                  <a:pt x="32" y="24"/>
                </a:lnTo>
                <a:lnTo>
                  <a:pt x="42" y="20"/>
                </a:lnTo>
                <a:lnTo>
                  <a:pt x="50" y="20"/>
                </a:lnTo>
                <a:lnTo>
                  <a:pt x="54" y="24"/>
                </a:lnTo>
                <a:lnTo>
                  <a:pt x="60" y="28"/>
                </a:lnTo>
                <a:lnTo>
                  <a:pt x="62" y="36"/>
                </a:lnTo>
                <a:lnTo>
                  <a:pt x="60" y="44"/>
                </a:lnTo>
                <a:lnTo>
                  <a:pt x="56" y="52"/>
                </a:lnTo>
                <a:lnTo>
                  <a:pt x="46" y="58"/>
                </a:lnTo>
                <a:lnTo>
                  <a:pt x="36" y="62"/>
                </a:lnTo>
                <a:lnTo>
                  <a:pt x="28" y="64"/>
                </a:lnTo>
                <a:lnTo>
                  <a:pt x="20" y="62"/>
                </a:lnTo>
                <a:lnTo>
                  <a:pt x="14" y="56"/>
                </a:lnTo>
                <a:lnTo>
                  <a:pt x="12" y="56"/>
                </a:lnTo>
                <a:close/>
              </a:path>
            </a:pathLst>
          </a:custGeom>
          <a:solidFill>
            <a:srgbClr val="231F20"/>
          </a:solidFill>
          <a:ln w="9525">
            <a:noFill/>
            <a:round/>
            <a:headEnd/>
            <a:tailEnd/>
          </a:ln>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3.33</a:t>
            </a:r>
          </a:p>
        </p:txBody>
      </p:sp>
      <p:pic>
        <p:nvPicPr>
          <p:cNvPr id="9225" name="Picture 9" descr="figure_03_33_1"/>
          <p:cNvPicPr>
            <a:picLocks noChangeAspect="1" noChangeArrowheads="1"/>
          </p:cNvPicPr>
          <p:nvPr/>
        </p:nvPicPr>
        <p:blipFill>
          <a:blip r:embed="rId2" cstate="print"/>
          <a:srcRect/>
          <a:stretch>
            <a:fillRect/>
          </a:stretch>
        </p:blipFill>
        <p:spPr bwMode="auto">
          <a:xfrm>
            <a:off x="455613" y="1433513"/>
            <a:ext cx="8231187" cy="3937000"/>
          </a:xfrm>
          <a:prstGeom prst="rect">
            <a:avLst/>
          </a:prstGeom>
          <a:noFill/>
        </p:spPr>
      </p:pic>
      <p:sp>
        <p:nvSpPr>
          <p:cNvPr id="9226" name="Freeform 10"/>
          <p:cNvSpPr>
            <a:spLocks/>
          </p:cNvSpPr>
          <p:nvPr/>
        </p:nvSpPr>
        <p:spPr bwMode="auto">
          <a:xfrm>
            <a:off x="4986338" y="3741738"/>
            <a:ext cx="892175" cy="1111250"/>
          </a:xfrm>
          <a:custGeom>
            <a:avLst/>
            <a:gdLst/>
            <a:ahLst/>
            <a:cxnLst>
              <a:cxn ang="0">
                <a:pos x="562" y="0"/>
              </a:cxn>
              <a:cxn ang="0">
                <a:pos x="0" y="624"/>
              </a:cxn>
              <a:cxn ang="0">
                <a:pos x="0" y="700"/>
              </a:cxn>
            </a:cxnLst>
            <a:rect l="0" t="0" r="r" b="b"/>
            <a:pathLst>
              <a:path w="562" h="700">
                <a:moveTo>
                  <a:pt x="562" y="0"/>
                </a:moveTo>
                <a:lnTo>
                  <a:pt x="0" y="624"/>
                </a:lnTo>
                <a:lnTo>
                  <a:pt x="0" y="700"/>
                </a:lnTo>
              </a:path>
            </a:pathLst>
          </a:custGeom>
          <a:noFill/>
          <a:ln w="15875">
            <a:solidFill>
              <a:srgbClr val="231F20"/>
            </a:solidFill>
            <a:prstDash val="solid"/>
            <a:round/>
            <a:headEnd/>
            <a:tailEnd/>
          </a:ln>
        </p:spPr>
        <p:txBody>
          <a:bodyPr/>
          <a:lstStyle/>
          <a:p>
            <a:endParaRPr lang="en-US"/>
          </a:p>
        </p:txBody>
      </p:sp>
      <p:sp>
        <p:nvSpPr>
          <p:cNvPr id="9227" name="Freeform 11"/>
          <p:cNvSpPr>
            <a:spLocks/>
          </p:cNvSpPr>
          <p:nvPr/>
        </p:nvSpPr>
        <p:spPr bwMode="auto">
          <a:xfrm>
            <a:off x="6916738" y="4151313"/>
            <a:ext cx="593725" cy="854075"/>
          </a:xfrm>
          <a:custGeom>
            <a:avLst/>
            <a:gdLst/>
            <a:ahLst/>
            <a:cxnLst>
              <a:cxn ang="0">
                <a:pos x="0" y="0"/>
              </a:cxn>
              <a:cxn ang="0">
                <a:pos x="270" y="538"/>
              </a:cxn>
              <a:cxn ang="0">
                <a:pos x="374" y="538"/>
              </a:cxn>
            </a:cxnLst>
            <a:rect l="0" t="0" r="r" b="b"/>
            <a:pathLst>
              <a:path w="374" h="538">
                <a:moveTo>
                  <a:pt x="0" y="0"/>
                </a:moveTo>
                <a:lnTo>
                  <a:pt x="270" y="538"/>
                </a:lnTo>
                <a:lnTo>
                  <a:pt x="374" y="538"/>
                </a:lnTo>
              </a:path>
            </a:pathLst>
          </a:custGeom>
          <a:noFill/>
          <a:ln w="15875">
            <a:solidFill>
              <a:srgbClr val="231F20"/>
            </a:solidFill>
            <a:prstDash val="solid"/>
            <a:round/>
            <a:headEnd/>
            <a:tailEnd/>
          </a:ln>
        </p:spPr>
        <p:txBody>
          <a:bodyPr/>
          <a:lstStyle/>
          <a:p>
            <a:endParaRPr lang="en-US"/>
          </a:p>
        </p:txBody>
      </p:sp>
      <p:sp>
        <p:nvSpPr>
          <p:cNvPr id="9228" name="Freeform 12"/>
          <p:cNvSpPr>
            <a:spLocks/>
          </p:cNvSpPr>
          <p:nvPr/>
        </p:nvSpPr>
        <p:spPr bwMode="auto">
          <a:xfrm>
            <a:off x="6132513" y="4662488"/>
            <a:ext cx="177800" cy="441325"/>
          </a:xfrm>
          <a:custGeom>
            <a:avLst/>
            <a:gdLst/>
            <a:ahLst/>
            <a:cxnLst>
              <a:cxn ang="0">
                <a:pos x="112" y="0"/>
              </a:cxn>
              <a:cxn ang="0">
                <a:pos x="0" y="194"/>
              </a:cxn>
              <a:cxn ang="0">
                <a:pos x="0" y="278"/>
              </a:cxn>
            </a:cxnLst>
            <a:rect l="0" t="0" r="r" b="b"/>
            <a:pathLst>
              <a:path w="112" h="278">
                <a:moveTo>
                  <a:pt x="112" y="0"/>
                </a:moveTo>
                <a:lnTo>
                  <a:pt x="0" y="194"/>
                </a:lnTo>
                <a:lnTo>
                  <a:pt x="0" y="278"/>
                </a:lnTo>
              </a:path>
            </a:pathLst>
          </a:custGeom>
          <a:noFill/>
          <a:ln w="15875">
            <a:solidFill>
              <a:srgbClr val="231F20"/>
            </a:solidFill>
            <a:prstDash val="solid"/>
            <a:round/>
            <a:headEnd/>
            <a:tailEnd/>
          </a:ln>
        </p:spPr>
        <p:txBody>
          <a:bodyPr/>
          <a:lstStyle/>
          <a:p>
            <a:endParaRPr lang="en-US"/>
          </a:p>
        </p:txBody>
      </p:sp>
      <p:sp>
        <p:nvSpPr>
          <p:cNvPr id="9229" name="Freeform 13"/>
          <p:cNvSpPr>
            <a:spLocks/>
          </p:cNvSpPr>
          <p:nvPr/>
        </p:nvSpPr>
        <p:spPr bwMode="auto">
          <a:xfrm>
            <a:off x="6230938" y="1368425"/>
            <a:ext cx="361950" cy="1311275"/>
          </a:xfrm>
          <a:custGeom>
            <a:avLst/>
            <a:gdLst/>
            <a:ahLst/>
            <a:cxnLst>
              <a:cxn ang="0">
                <a:pos x="0" y="826"/>
              </a:cxn>
              <a:cxn ang="0">
                <a:pos x="130" y="0"/>
              </a:cxn>
              <a:cxn ang="0">
                <a:pos x="228" y="776"/>
              </a:cxn>
            </a:cxnLst>
            <a:rect l="0" t="0" r="r" b="b"/>
            <a:pathLst>
              <a:path w="228" h="826">
                <a:moveTo>
                  <a:pt x="0" y="826"/>
                </a:moveTo>
                <a:lnTo>
                  <a:pt x="130" y="0"/>
                </a:lnTo>
                <a:lnTo>
                  <a:pt x="228" y="776"/>
                </a:lnTo>
              </a:path>
            </a:pathLst>
          </a:custGeom>
          <a:noFill/>
          <a:ln w="15875">
            <a:solidFill>
              <a:srgbClr val="231F20"/>
            </a:solidFill>
            <a:prstDash val="solid"/>
            <a:round/>
            <a:headEnd/>
            <a:tailEnd/>
          </a:ln>
        </p:spPr>
        <p:txBody>
          <a:bodyPr/>
          <a:lstStyle/>
          <a:p>
            <a:endParaRPr lang="en-US"/>
          </a:p>
        </p:txBody>
      </p:sp>
      <p:sp>
        <p:nvSpPr>
          <p:cNvPr id="9230" name="Freeform 14"/>
          <p:cNvSpPr>
            <a:spLocks/>
          </p:cNvSpPr>
          <p:nvPr/>
        </p:nvSpPr>
        <p:spPr bwMode="auto">
          <a:xfrm>
            <a:off x="7132638" y="1612900"/>
            <a:ext cx="368300" cy="469900"/>
          </a:xfrm>
          <a:custGeom>
            <a:avLst/>
            <a:gdLst/>
            <a:ahLst/>
            <a:cxnLst>
              <a:cxn ang="0">
                <a:pos x="0" y="296"/>
              </a:cxn>
              <a:cxn ang="0">
                <a:pos x="108" y="0"/>
              </a:cxn>
              <a:cxn ang="0">
                <a:pos x="232" y="0"/>
              </a:cxn>
            </a:cxnLst>
            <a:rect l="0" t="0" r="r" b="b"/>
            <a:pathLst>
              <a:path w="232" h="296">
                <a:moveTo>
                  <a:pt x="0" y="296"/>
                </a:moveTo>
                <a:lnTo>
                  <a:pt x="108" y="0"/>
                </a:lnTo>
                <a:lnTo>
                  <a:pt x="232" y="0"/>
                </a:lnTo>
              </a:path>
            </a:pathLst>
          </a:custGeom>
          <a:noFill/>
          <a:ln w="15875">
            <a:solidFill>
              <a:srgbClr val="231F20"/>
            </a:solidFill>
            <a:prstDash val="solid"/>
            <a:round/>
            <a:headEnd/>
            <a:tailEnd/>
          </a:ln>
        </p:spPr>
        <p:txBody>
          <a:bodyPr/>
          <a:lstStyle/>
          <a:p>
            <a:endParaRPr lang="en-US"/>
          </a:p>
        </p:txBody>
      </p:sp>
      <p:sp>
        <p:nvSpPr>
          <p:cNvPr id="9231" name="Line 15"/>
          <p:cNvSpPr>
            <a:spLocks noChangeShapeType="1"/>
          </p:cNvSpPr>
          <p:nvPr/>
        </p:nvSpPr>
        <p:spPr bwMode="auto">
          <a:xfrm>
            <a:off x="6234113" y="1371600"/>
            <a:ext cx="206375" cy="1588"/>
          </a:xfrm>
          <a:prstGeom prst="line">
            <a:avLst/>
          </a:prstGeom>
          <a:noFill/>
          <a:ln w="15875">
            <a:solidFill>
              <a:srgbClr val="231F20"/>
            </a:solidFill>
            <a:round/>
            <a:headEnd/>
            <a:tailEnd/>
          </a:ln>
        </p:spPr>
        <p:txBody>
          <a:bodyPr/>
          <a:lstStyle/>
          <a:p>
            <a:endParaRPr lang="en-US"/>
          </a:p>
        </p:txBody>
      </p:sp>
      <p:sp>
        <p:nvSpPr>
          <p:cNvPr id="9232" name="Rectangle 16"/>
          <p:cNvSpPr>
            <a:spLocks noChangeArrowheads="1"/>
          </p:cNvSpPr>
          <p:nvPr/>
        </p:nvSpPr>
        <p:spPr bwMode="auto">
          <a:xfrm>
            <a:off x="4725988" y="1230313"/>
            <a:ext cx="1460500" cy="823912"/>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Centrosomes</a:t>
            </a:r>
          </a:p>
          <a:p>
            <a:r>
              <a:rPr lang="en-US" sz="1800" b="1">
                <a:solidFill>
                  <a:srgbClr val="231F20"/>
                </a:solidFill>
                <a:latin typeface="Arial" charset="0"/>
              </a:rPr>
              <a:t>(each has 2</a:t>
            </a:r>
            <a:endParaRPr lang="en-US" sz="1800" b="1">
              <a:latin typeface="Arial" charset="0"/>
            </a:endParaRPr>
          </a:p>
          <a:p>
            <a:r>
              <a:rPr lang="en-US" sz="1800" b="1">
                <a:solidFill>
                  <a:srgbClr val="231F20"/>
                </a:solidFill>
                <a:latin typeface="Arial" charset="0"/>
              </a:rPr>
              <a:t>centrioles)</a:t>
            </a:r>
            <a:endParaRPr lang="en-US" sz="1800" b="1">
              <a:latin typeface="Arial" charset="0"/>
            </a:endParaRPr>
          </a:p>
        </p:txBody>
      </p:sp>
      <p:sp>
        <p:nvSpPr>
          <p:cNvPr id="9233" name="Rectangle 17"/>
          <p:cNvSpPr>
            <a:spLocks noChangeArrowheads="1"/>
          </p:cNvSpPr>
          <p:nvPr/>
        </p:nvSpPr>
        <p:spPr bwMode="auto">
          <a:xfrm>
            <a:off x="4487863" y="4865688"/>
            <a:ext cx="10922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Nucleolus</a:t>
            </a:r>
            <a:endParaRPr lang="en-US" sz="1800" b="1">
              <a:latin typeface="Arial" charset="0"/>
            </a:endParaRPr>
          </a:p>
        </p:txBody>
      </p:sp>
      <p:sp>
        <p:nvSpPr>
          <p:cNvPr id="9234" name="Rectangle 18"/>
          <p:cNvSpPr>
            <a:spLocks noChangeArrowheads="1"/>
          </p:cNvSpPr>
          <p:nvPr/>
        </p:nvSpPr>
        <p:spPr bwMode="auto">
          <a:xfrm>
            <a:off x="449263" y="5348288"/>
            <a:ext cx="13462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Interphase</a:t>
            </a:r>
            <a:endParaRPr lang="en-US" sz="1800">
              <a:latin typeface="Arial" charset="0"/>
            </a:endParaRPr>
          </a:p>
        </p:txBody>
      </p:sp>
      <p:sp>
        <p:nvSpPr>
          <p:cNvPr id="9235" name="Rectangle 19"/>
          <p:cNvSpPr>
            <a:spLocks noChangeArrowheads="1"/>
          </p:cNvSpPr>
          <p:nvPr/>
        </p:nvSpPr>
        <p:spPr bwMode="auto">
          <a:xfrm>
            <a:off x="7532688" y="1490663"/>
            <a:ext cx="11557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Plasma</a:t>
            </a:r>
          </a:p>
          <a:p>
            <a:r>
              <a:rPr lang="en-US" sz="1800" b="1">
                <a:solidFill>
                  <a:srgbClr val="231F20"/>
                </a:solidFill>
                <a:latin typeface="Arial" charset="0"/>
              </a:rPr>
              <a:t>membrane</a:t>
            </a:r>
            <a:endParaRPr lang="en-US" sz="1800" b="1">
              <a:latin typeface="Arial" charset="0"/>
            </a:endParaRPr>
          </a:p>
        </p:txBody>
      </p:sp>
      <p:sp>
        <p:nvSpPr>
          <p:cNvPr id="9236" name="Rectangle 20"/>
          <p:cNvSpPr>
            <a:spLocks noChangeArrowheads="1"/>
          </p:cNvSpPr>
          <p:nvPr/>
        </p:nvSpPr>
        <p:spPr bwMode="auto">
          <a:xfrm>
            <a:off x="5684838" y="5106988"/>
            <a:ext cx="9906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Nuclear</a:t>
            </a:r>
          </a:p>
          <a:p>
            <a:r>
              <a:rPr lang="en-US" sz="1800" b="1">
                <a:solidFill>
                  <a:srgbClr val="231F20"/>
                </a:solidFill>
                <a:latin typeface="Arial" charset="0"/>
              </a:rPr>
              <a:t>envelope</a:t>
            </a:r>
            <a:endParaRPr lang="en-US" sz="1800" b="1">
              <a:latin typeface="Arial" charset="0"/>
            </a:endParaRPr>
          </a:p>
        </p:txBody>
      </p:sp>
      <p:sp>
        <p:nvSpPr>
          <p:cNvPr id="9237" name="Rectangle 21"/>
          <p:cNvSpPr>
            <a:spLocks noChangeArrowheads="1"/>
          </p:cNvSpPr>
          <p:nvPr/>
        </p:nvSpPr>
        <p:spPr bwMode="auto">
          <a:xfrm>
            <a:off x="7551738" y="4881563"/>
            <a:ext cx="11430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Chromatin</a:t>
            </a:r>
            <a:endParaRPr lang="en-US" sz="1800" b="1">
              <a:latin typeface="Arial" charset="0"/>
            </a:endParaRPr>
          </a:p>
        </p:txBody>
      </p:sp>
      <p:sp>
        <p:nvSpPr>
          <p:cNvPr id="9238" name="Rectangle 22"/>
          <p:cNvSpPr>
            <a:spLocks noChangeArrowheads="1"/>
          </p:cNvSpPr>
          <p:nvPr/>
        </p:nvSpPr>
        <p:spPr bwMode="auto">
          <a:xfrm>
            <a:off x="1741488" y="1484313"/>
            <a:ext cx="1346200" cy="322262"/>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Interphase</a:t>
            </a:r>
            <a:endParaRPr lang="en-US" sz="1800">
              <a:latin typeface="Arial"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a:t>G</a:t>
            </a:r>
            <a:r>
              <a:rPr lang="en-US" sz="3200" dirty="0"/>
              <a:t>2</a:t>
            </a:r>
            <a:r>
              <a:rPr lang="en-US" dirty="0"/>
              <a:t> (Gap 2) Phase</a:t>
            </a:r>
          </a:p>
        </p:txBody>
      </p:sp>
      <p:sp>
        <p:nvSpPr>
          <p:cNvPr id="3" name="Content Placeholder 2"/>
          <p:cNvSpPr>
            <a:spLocks noGrp="1"/>
          </p:cNvSpPr>
          <p:nvPr>
            <p:ph idx="1"/>
          </p:nvPr>
        </p:nvSpPr>
        <p:spPr>
          <a:xfrm>
            <a:off x="457200" y="762000"/>
            <a:ext cx="8229600" cy="5364163"/>
          </a:xfrm>
        </p:spPr>
        <p:txBody>
          <a:bodyPr>
            <a:normAutofit fontScale="92500" lnSpcReduction="10000"/>
          </a:bodyPr>
          <a:lstStyle/>
          <a:p>
            <a:r>
              <a:rPr lang="en-US" dirty="0"/>
              <a:t>Duration 4 – 6 hours</a:t>
            </a:r>
          </a:p>
          <a:p>
            <a:r>
              <a:rPr lang="en-US" dirty="0"/>
              <a:t>This stage is a preparedness stage for the events of the M-phase.  All the proteins needed in mitosis should be produced during this phase. </a:t>
            </a:r>
          </a:p>
          <a:p>
            <a:r>
              <a:rPr lang="en-US" dirty="0"/>
              <a:t>The cell then enters the G</a:t>
            </a:r>
            <a:r>
              <a:rPr lang="en-US" baseline="-25000" dirty="0"/>
              <a:t>2</a:t>
            </a:r>
            <a:r>
              <a:rPr lang="en-US" dirty="0"/>
              <a:t> phase, which lasts until the cell enters mitosis. Again, significant protein synthesis occurs during this phase, mainly involving the production of microtubules, which are required during the process of mitosis. </a:t>
            </a:r>
          </a:p>
          <a:p>
            <a:r>
              <a:rPr lang="en-US" dirty="0"/>
              <a:t>Inhibition of protein synthesis during G</a:t>
            </a:r>
            <a:r>
              <a:rPr lang="en-US" baseline="-25000" dirty="0"/>
              <a:t>2</a:t>
            </a:r>
            <a:r>
              <a:rPr lang="en-US" dirty="0"/>
              <a:t> phase prevents the cell from undergoing mitosis.</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a:t>M-Phase (Mitosis or Meiosis)</a:t>
            </a:r>
          </a:p>
        </p:txBody>
      </p:sp>
      <p:sp>
        <p:nvSpPr>
          <p:cNvPr id="3" name="Content Placeholder 2"/>
          <p:cNvSpPr>
            <a:spLocks noGrp="1"/>
          </p:cNvSpPr>
          <p:nvPr>
            <p:ph idx="1"/>
          </p:nvPr>
        </p:nvSpPr>
        <p:spPr>
          <a:xfrm>
            <a:off x="228600" y="838200"/>
            <a:ext cx="8763000" cy="5791200"/>
          </a:xfrm>
        </p:spPr>
        <p:txBody>
          <a:bodyPr>
            <a:normAutofit fontScale="92500" lnSpcReduction="20000"/>
          </a:bodyPr>
          <a:lstStyle/>
          <a:p>
            <a:r>
              <a:rPr lang="en-US" dirty="0"/>
              <a:t>Duration – 1 hour</a:t>
            </a:r>
          </a:p>
          <a:p>
            <a:r>
              <a:rPr lang="en-US" dirty="0"/>
              <a:t>Phase after Interphase</a:t>
            </a:r>
          </a:p>
          <a:p>
            <a:r>
              <a:rPr lang="en-US" dirty="0"/>
              <a:t>The genetic material folds into the thicker chromatid/chromosome fold in this phase- thus the genetic material can be seen under the light microscope</a:t>
            </a:r>
          </a:p>
          <a:p>
            <a:r>
              <a:rPr lang="en-US" dirty="0"/>
              <a:t>The relatively brief M phase consists of nuclear division (karyokinesis) and cytoplasmic division (cytokinesis). In plants and algae, cytokinesis is accompanied by the formation of a new cell wall. The M phase has been broken down into several distinct phases, sequentially known as prophase, Prometaphase, metaphase, anaphase and telophase leading to cytokinesis.</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3.31</a:t>
            </a:r>
          </a:p>
        </p:txBody>
      </p:sp>
      <p:pic>
        <p:nvPicPr>
          <p:cNvPr id="8199" name="Picture 7" descr="figure_03_31"/>
          <p:cNvPicPr>
            <a:picLocks noChangeAspect="1" noChangeArrowheads="1"/>
          </p:cNvPicPr>
          <p:nvPr/>
        </p:nvPicPr>
        <p:blipFill>
          <a:blip r:embed="rId2" cstate="print"/>
          <a:srcRect/>
          <a:stretch>
            <a:fillRect/>
          </a:stretch>
        </p:blipFill>
        <p:spPr bwMode="auto">
          <a:xfrm>
            <a:off x="455613" y="490538"/>
            <a:ext cx="8231187" cy="5875337"/>
          </a:xfrm>
          <a:prstGeom prst="rect">
            <a:avLst/>
          </a:prstGeom>
          <a:noFill/>
        </p:spPr>
      </p:pic>
      <p:sp>
        <p:nvSpPr>
          <p:cNvPr id="8200" name="Line 8"/>
          <p:cNvSpPr>
            <a:spLocks noChangeShapeType="1"/>
          </p:cNvSpPr>
          <p:nvPr/>
        </p:nvSpPr>
        <p:spPr bwMode="auto">
          <a:xfrm>
            <a:off x="6572250" y="4691063"/>
            <a:ext cx="1588" cy="155575"/>
          </a:xfrm>
          <a:prstGeom prst="line">
            <a:avLst/>
          </a:prstGeom>
          <a:noFill/>
          <a:ln w="15875">
            <a:solidFill>
              <a:srgbClr val="231F20"/>
            </a:solidFill>
            <a:round/>
            <a:headEnd/>
            <a:tailEnd/>
          </a:ln>
        </p:spPr>
        <p:txBody>
          <a:bodyPr/>
          <a:lstStyle/>
          <a:p>
            <a:endParaRPr lang="en-US"/>
          </a:p>
        </p:txBody>
      </p:sp>
      <p:sp>
        <p:nvSpPr>
          <p:cNvPr id="8201" name="Line 9"/>
          <p:cNvSpPr>
            <a:spLocks noChangeShapeType="1"/>
          </p:cNvSpPr>
          <p:nvPr/>
        </p:nvSpPr>
        <p:spPr bwMode="auto">
          <a:xfrm>
            <a:off x="2379663" y="1879600"/>
            <a:ext cx="1587" cy="565150"/>
          </a:xfrm>
          <a:prstGeom prst="line">
            <a:avLst/>
          </a:prstGeom>
          <a:noFill/>
          <a:ln w="38100">
            <a:solidFill>
              <a:srgbClr val="FFFFFF"/>
            </a:solidFill>
            <a:round/>
            <a:headEnd/>
            <a:tailEnd/>
          </a:ln>
        </p:spPr>
        <p:txBody>
          <a:bodyPr/>
          <a:lstStyle/>
          <a:p>
            <a:endParaRPr lang="en-US"/>
          </a:p>
        </p:txBody>
      </p:sp>
      <p:sp>
        <p:nvSpPr>
          <p:cNvPr id="8202" name="Line 10"/>
          <p:cNvSpPr>
            <a:spLocks noChangeShapeType="1"/>
          </p:cNvSpPr>
          <p:nvPr/>
        </p:nvSpPr>
        <p:spPr bwMode="auto">
          <a:xfrm>
            <a:off x="2379663" y="1873250"/>
            <a:ext cx="1587" cy="571500"/>
          </a:xfrm>
          <a:prstGeom prst="line">
            <a:avLst/>
          </a:prstGeom>
          <a:noFill/>
          <a:ln w="15875">
            <a:solidFill>
              <a:srgbClr val="231F20"/>
            </a:solidFill>
            <a:round/>
            <a:headEnd/>
            <a:tailEnd/>
          </a:ln>
        </p:spPr>
        <p:txBody>
          <a:bodyPr/>
          <a:lstStyle/>
          <a:p>
            <a:endParaRPr lang="en-US"/>
          </a:p>
        </p:txBody>
      </p:sp>
      <p:sp>
        <p:nvSpPr>
          <p:cNvPr id="8203" name="Line 11"/>
          <p:cNvSpPr>
            <a:spLocks noChangeShapeType="1"/>
          </p:cNvSpPr>
          <p:nvPr/>
        </p:nvSpPr>
        <p:spPr bwMode="auto">
          <a:xfrm flipV="1">
            <a:off x="6569075" y="4265613"/>
            <a:ext cx="177800" cy="428625"/>
          </a:xfrm>
          <a:prstGeom prst="line">
            <a:avLst/>
          </a:prstGeom>
          <a:noFill/>
          <a:ln w="15875">
            <a:solidFill>
              <a:srgbClr val="231F20"/>
            </a:solidFill>
            <a:round/>
            <a:headEnd/>
            <a:tailEnd/>
          </a:ln>
        </p:spPr>
        <p:txBody>
          <a:bodyPr/>
          <a:lstStyle/>
          <a:p>
            <a:endParaRPr lang="en-US"/>
          </a:p>
        </p:txBody>
      </p:sp>
      <p:sp>
        <p:nvSpPr>
          <p:cNvPr id="8204" name="Freeform 12"/>
          <p:cNvSpPr>
            <a:spLocks/>
          </p:cNvSpPr>
          <p:nvPr/>
        </p:nvSpPr>
        <p:spPr bwMode="auto">
          <a:xfrm>
            <a:off x="4100513" y="1692275"/>
            <a:ext cx="53975" cy="133350"/>
          </a:xfrm>
          <a:custGeom>
            <a:avLst/>
            <a:gdLst/>
            <a:ahLst/>
            <a:cxnLst>
              <a:cxn ang="0">
                <a:pos x="0" y="4"/>
              </a:cxn>
              <a:cxn ang="0">
                <a:pos x="24" y="0"/>
              </a:cxn>
              <a:cxn ang="0">
                <a:pos x="34" y="80"/>
              </a:cxn>
              <a:cxn ang="0">
                <a:pos x="10" y="84"/>
              </a:cxn>
              <a:cxn ang="0">
                <a:pos x="0" y="4"/>
              </a:cxn>
            </a:cxnLst>
            <a:rect l="0" t="0" r="r" b="b"/>
            <a:pathLst>
              <a:path w="34" h="84">
                <a:moveTo>
                  <a:pt x="0" y="4"/>
                </a:moveTo>
                <a:lnTo>
                  <a:pt x="24" y="0"/>
                </a:lnTo>
                <a:lnTo>
                  <a:pt x="34" y="80"/>
                </a:lnTo>
                <a:lnTo>
                  <a:pt x="10" y="84"/>
                </a:lnTo>
                <a:lnTo>
                  <a:pt x="0" y="4"/>
                </a:lnTo>
                <a:close/>
              </a:path>
            </a:pathLst>
          </a:custGeom>
          <a:solidFill>
            <a:srgbClr val="FFFFFF"/>
          </a:solidFill>
          <a:ln w="9525">
            <a:noFill/>
            <a:round/>
            <a:headEnd/>
            <a:tailEnd/>
          </a:ln>
        </p:spPr>
        <p:txBody>
          <a:bodyPr/>
          <a:lstStyle/>
          <a:p>
            <a:endParaRPr lang="en-US"/>
          </a:p>
        </p:txBody>
      </p:sp>
      <p:sp>
        <p:nvSpPr>
          <p:cNvPr id="8205" name="Freeform 13"/>
          <p:cNvSpPr>
            <a:spLocks/>
          </p:cNvSpPr>
          <p:nvPr/>
        </p:nvSpPr>
        <p:spPr bwMode="auto">
          <a:xfrm>
            <a:off x="4173538" y="1714500"/>
            <a:ext cx="104775" cy="101600"/>
          </a:xfrm>
          <a:custGeom>
            <a:avLst/>
            <a:gdLst/>
            <a:ahLst/>
            <a:cxnLst>
              <a:cxn ang="0">
                <a:pos x="0" y="6"/>
              </a:cxn>
              <a:cxn ang="0">
                <a:pos x="20" y="4"/>
              </a:cxn>
              <a:cxn ang="0">
                <a:pos x="22" y="12"/>
              </a:cxn>
              <a:cxn ang="0">
                <a:pos x="26" y="8"/>
              </a:cxn>
              <a:cxn ang="0">
                <a:pos x="30" y="4"/>
              </a:cxn>
              <a:cxn ang="0">
                <a:pos x="34" y="2"/>
              </a:cxn>
              <a:cxn ang="0">
                <a:pos x="40" y="0"/>
              </a:cxn>
              <a:cxn ang="0">
                <a:pos x="50" y="0"/>
              </a:cxn>
              <a:cxn ang="0">
                <a:pos x="56" y="4"/>
              </a:cxn>
              <a:cxn ang="0">
                <a:pos x="60" y="10"/>
              </a:cxn>
              <a:cxn ang="0">
                <a:pos x="62" y="20"/>
              </a:cxn>
              <a:cxn ang="0">
                <a:pos x="66" y="56"/>
              </a:cxn>
              <a:cxn ang="0">
                <a:pos x="44" y="60"/>
              </a:cxn>
              <a:cxn ang="0">
                <a:pos x="42" y="28"/>
              </a:cxn>
              <a:cxn ang="0">
                <a:pos x="40" y="22"/>
              </a:cxn>
              <a:cxn ang="0">
                <a:pos x="38" y="20"/>
              </a:cxn>
              <a:cxn ang="0">
                <a:pos x="36" y="18"/>
              </a:cxn>
              <a:cxn ang="0">
                <a:pos x="32" y="18"/>
              </a:cxn>
              <a:cxn ang="0">
                <a:pos x="28" y="20"/>
              </a:cxn>
              <a:cxn ang="0">
                <a:pos x="26" y="22"/>
              </a:cxn>
              <a:cxn ang="0">
                <a:pos x="24" y="26"/>
              </a:cxn>
              <a:cxn ang="0">
                <a:pos x="24" y="34"/>
              </a:cxn>
              <a:cxn ang="0">
                <a:pos x="28" y="62"/>
              </a:cxn>
              <a:cxn ang="0">
                <a:pos x="6" y="64"/>
              </a:cxn>
              <a:cxn ang="0">
                <a:pos x="0" y="6"/>
              </a:cxn>
            </a:cxnLst>
            <a:rect l="0" t="0" r="r" b="b"/>
            <a:pathLst>
              <a:path w="66" h="64">
                <a:moveTo>
                  <a:pt x="0" y="6"/>
                </a:moveTo>
                <a:lnTo>
                  <a:pt x="20" y="4"/>
                </a:lnTo>
                <a:lnTo>
                  <a:pt x="22" y="12"/>
                </a:lnTo>
                <a:lnTo>
                  <a:pt x="26" y="8"/>
                </a:lnTo>
                <a:lnTo>
                  <a:pt x="30" y="4"/>
                </a:lnTo>
                <a:lnTo>
                  <a:pt x="34" y="2"/>
                </a:lnTo>
                <a:lnTo>
                  <a:pt x="40" y="0"/>
                </a:lnTo>
                <a:lnTo>
                  <a:pt x="50" y="0"/>
                </a:lnTo>
                <a:lnTo>
                  <a:pt x="56" y="4"/>
                </a:lnTo>
                <a:lnTo>
                  <a:pt x="60" y="10"/>
                </a:lnTo>
                <a:lnTo>
                  <a:pt x="62" y="20"/>
                </a:lnTo>
                <a:lnTo>
                  <a:pt x="66" y="56"/>
                </a:lnTo>
                <a:lnTo>
                  <a:pt x="44" y="60"/>
                </a:lnTo>
                <a:lnTo>
                  <a:pt x="42" y="28"/>
                </a:lnTo>
                <a:lnTo>
                  <a:pt x="40" y="22"/>
                </a:lnTo>
                <a:lnTo>
                  <a:pt x="38" y="20"/>
                </a:lnTo>
                <a:lnTo>
                  <a:pt x="36" y="18"/>
                </a:lnTo>
                <a:lnTo>
                  <a:pt x="32" y="18"/>
                </a:lnTo>
                <a:lnTo>
                  <a:pt x="28" y="20"/>
                </a:lnTo>
                <a:lnTo>
                  <a:pt x="26" y="22"/>
                </a:lnTo>
                <a:lnTo>
                  <a:pt x="24" y="26"/>
                </a:lnTo>
                <a:lnTo>
                  <a:pt x="24" y="34"/>
                </a:lnTo>
                <a:lnTo>
                  <a:pt x="28" y="62"/>
                </a:lnTo>
                <a:lnTo>
                  <a:pt x="6" y="64"/>
                </a:lnTo>
                <a:lnTo>
                  <a:pt x="0" y="6"/>
                </a:lnTo>
                <a:close/>
              </a:path>
            </a:pathLst>
          </a:custGeom>
          <a:solidFill>
            <a:srgbClr val="FFFFFF"/>
          </a:solidFill>
          <a:ln w="9525">
            <a:noFill/>
            <a:round/>
            <a:headEnd/>
            <a:tailEnd/>
          </a:ln>
        </p:spPr>
        <p:txBody>
          <a:bodyPr/>
          <a:lstStyle/>
          <a:p>
            <a:endParaRPr lang="en-US"/>
          </a:p>
        </p:txBody>
      </p:sp>
      <p:sp>
        <p:nvSpPr>
          <p:cNvPr id="8206" name="Freeform 14"/>
          <p:cNvSpPr>
            <a:spLocks/>
          </p:cNvSpPr>
          <p:nvPr/>
        </p:nvSpPr>
        <p:spPr bwMode="auto">
          <a:xfrm>
            <a:off x="4287838" y="1673225"/>
            <a:ext cx="79375" cy="127000"/>
          </a:xfrm>
          <a:custGeom>
            <a:avLst/>
            <a:gdLst/>
            <a:ahLst/>
            <a:cxnLst>
              <a:cxn ang="0">
                <a:pos x="30" y="0"/>
              </a:cxn>
              <a:cxn ang="0">
                <a:pos x="32" y="22"/>
              </a:cxn>
              <a:cxn ang="0">
                <a:pos x="44" y="20"/>
              </a:cxn>
              <a:cxn ang="0">
                <a:pos x="44" y="36"/>
              </a:cxn>
              <a:cxn ang="0">
                <a:pos x="32" y="38"/>
              </a:cxn>
              <a:cxn ang="0">
                <a:pos x="34" y="58"/>
              </a:cxn>
              <a:cxn ang="0">
                <a:pos x="36" y="62"/>
              </a:cxn>
              <a:cxn ang="0">
                <a:pos x="40" y="64"/>
              </a:cxn>
              <a:cxn ang="0">
                <a:pos x="46" y="62"/>
              </a:cxn>
              <a:cxn ang="0">
                <a:pos x="50" y="78"/>
              </a:cxn>
              <a:cxn ang="0">
                <a:pos x="34" y="80"/>
              </a:cxn>
              <a:cxn ang="0">
                <a:pos x="26" y="80"/>
              </a:cxn>
              <a:cxn ang="0">
                <a:pos x="22" y="80"/>
              </a:cxn>
              <a:cxn ang="0">
                <a:pos x="18" y="78"/>
              </a:cxn>
              <a:cxn ang="0">
                <a:pos x="16" y="74"/>
              </a:cxn>
              <a:cxn ang="0">
                <a:pos x="14" y="68"/>
              </a:cxn>
              <a:cxn ang="0">
                <a:pos x="12" y="60"/>
              </a:cxn>
              <a:cxn ang="0">
                <a:pos x="10" y="40"/>
              </a:cxn>
              <a:cxn ang="0">
                <a:pos x="2" y="40"/>
              </a:cxn>
              <a:cxn ang="0">
                <a:pos x="0" y="24"/>
              </a:cxn>
              <a:cxn ang="0">
                <a:pos x="10" y="24"/>
              </a:cxn>
              <a:cxn ang="0">
                <a:pos x="8" y="12"/>
              </a:cxn>
              <a:cxn ang="0">
                <a:pos x="30" y="0"/>
              </a:cxn>
            </a:cxnLst>
            <a:rect l="0" t="0" r="r" b="b"/>
            <a:pathLst>
              <a:path w="50" h="80">
                <a:moveTo>
                  <a:pt x="30" y="0"/>
                </a:moveTo>
                <a:lnTo>
                  <a:pt x="32" y="22"/>
                </a:lnTo>
                <a:lnTo>
                  <a:pt x="44" y="20"/>
                </a:lnTo>
                <a:lnTo>
                  <a:pt x="44" y="36"/>
                </a:lnTo>
                <a:lnTo>
                  <a:pt x="32" y="38"/>
                </a:lnTo>
                <a:lnTo>
                  <a:pt x="34" y="58"/>
                </a:lnTo>
                <a:lnTo>
                  <a:pt x="36" y="62"/>
                </a:lnTo>
                <a:lnTo>
                  <a:pt x="40" y="64"/>
                </a:lnTo>
                <a:lnTo>
                  <a:pt x="46" y="62"/>
                </a:lnTo>
                <a:lnTo>
                  <a:pt x="50" y="78"/>
                </a:lnTo>
                <a:lnTo>
                  <a:pt x="34" y="80"/>
                </a:lnTo>
                <a:lnTo>
                  <a:pt x="26" y="80"/>
                </a:lnTo>
                <a:lnTo>
                  <a:pt x="22" y="80"/>
                </a:lnTo>
                <a:lnTo>
                  <a:pt x="18" y="78"/>
                </a:lnTo>
                <a:lnTo>
                  <a:pt x="16" y="74"/>
                </a:lnTo>
                <a:lnTo>
                  <a:pt x="14" y="68"/>
                </a:lnTo>
                <a:lnTo>
                  <a:pt x="12" y="60"/>
                </a:lnTo>
                <a:lnTo>
                  <a:pt x="10" y="40"/>
                </a:lnTo>
                <a:lnTo>
                  <a:pt x="2" y="40"/>
                </a:lnTo>
                <a:lnTo>
                  <a:pt x="0" y="24"/>
                </a:lnTo>
                <a:lnTo>
                  <a:pt x="10" y="24"/>
                </a:lnTo>
                <a:lnTo>
                  <a:pt x="8" y="12"/>
                </a:lnTo>
                <a:lnTo>
                  <a:pt x="30" y="0"/>
                </a:lnTo>
                <a:close/>
              </a:path>
            </a:pathLst>
          </a:custGeom>
          <a:solidFill>
            <a:srgbClr val="FFFFFF"/>
          </a:solidFill>
          <a:ln w="9525">
            <a:noFill/>
            <a:round/>
            <a:headEnd/>
            <a:tailEnd/>
          </a:ln>
        </p:spPr>
        <p:txBody>
          <a:bodyPr/>
          <a:lstStyle/>
          <a:p>
            <a:endParaRPr lang="en-US"/>
          </a:p>
        </p:txBody>
      </p:sp>
      <p:sp>
        <p:nvSpPr>
          <p:cNvPr id="8207" name="Freeform 15"/>
          <p:cNvSpPr>
            <a:spLocks/>
          </p:cNvSpPr>
          <p:nvPr/>
        </p:nvSpPr>
        <p:spPr bwMode="auto">
          <a:xfrm>
            <a:off x="4376738" y="1698625"/>
            <a:ext cx="107950" cy="95250"/>
          </a:xfrm>
          <a:custGeom>
            <a:avLst/>
            <a:gdLst/>
            <a:ahLst/>
            <a:cxnLst>
              <a:cxn ang="0">
                <a:pos x="68" y="34"/>
              </a:cxn>
              <a:cxn ang="0">
                <a:pos x="22" y="36"/>
              </a:cxn>
              <a:cxn ang="0">
                <a:pos x="24" y="42"/>
              </a:cxn>
              <a:cxn ang="0">
                <a:pos x="26" y="44"/>
              </a:cxn>
              <a:cxn ang="0">
                <a:pos x="30" y="46"/>
              </a:cxn>
              <a:cxn ang="0">
                <a:pos x="34" y="48"/>
              </a:cxn>
              <a:cxn ang="0">
                <a:pos x="40" y="46"/>
              </a:cxn>
              <a:cxn ang="0">
                <a:pos x="44" y="42"/>
              </a:cxn>
              <a:cxn ang="0">
                <a:pos x="66" y="42"/>
              </a:cxn>
              <a:cxn ang="0">
                <a:pos x="62" y="50"/>
              </a:cxn>
              <a:cxn ang="0">
                <a:pos x="54" y="56"/>
              </a:cxn>
              <a:cxn ang="0">
                <a:pos x="46" y="60"/>
              </a:cxn>
              <a:cxn ang="0">
                <a:pos x="34" y="60"/>
              </a:cxn>
              <a:cxn ang="0">
                <a:pos x="24" y="60"/>
              </a:cxn>
              <a:cxn ang="0">
                <a:pos x="16" y="58"/>
              </a:cxn>
              <a:cxn ang="0">
                <a:pos x="10" y="54"/>
              </a:cxn>
              <a:cxn ang="0">
                <a:pos x="4" y="48"/>
              </a:cxn>
              <a:cxn ang="0">
                <a:pos x="2" y="42"/>
              </a:cxn>
              <a:cxn ang="0">
                <a:pos x="0" y="32"/>
              </a:cxn>
              <a:cxn ang="0">
                <a:pos x="2" y="20"/>
              </a:cxn>
              <a:cxn ang="0">
                <a:pos x="4" y="14"/>
              </a:cxn>
              <a:cxn ang="0">
                <a:pos x="8" y="10"/>
              </a:cxn>
              <a:cxn ang="0">
                <a:pos x="12" y="6"/>
              </a:cxn>
              <a:cxn ang="0">
                <a:pos x="18" y="2"/>
              </a:cxn>
              <a:cxn ang="0">
                <a:pos x="30" y="0"/>
              </a:cxn>
              <a:cxn ang="0">
                <a:pos x="42" y="0"/>
              </a:cxn>
              <a:cxn ang="0">
                <a:pos x="50" y="2"/>
              </a:cxn>
              <a:cxn ang="0">
                <a:pos x="58" y="8"/>
              </a:cxn>
              <a:cxn ang="0">
                <a:pos x="62" y="14"/>
              </a:cxn>
              <a:cxn ang="0">
                <a:pos x="66" y="22"/>
              </a:cxn>
              <a:cxn ang="0">
                <a:pos x="66" y="32"/>
              </a:cxn>
              <a:cxn ang="0">
                <a:pos x="68" y="34"/>
              </a:cxn>
              <a:cxn ang="0">
                <a:pos x="44" y="24"/>
              </a:cxn>
              <a:cxn ang="0">
                <a:pos x="42" y="20"/>
              </a:cxn>
              <a:cxn ang="0">
                <a:pos x="40" y="16"/>
              </a:cxn>
              <a:cxn ang="0">
                <a:pos x="36" y="14"/>
              </a:cxn>
              <a:cxn ang="0">
                <a:pos x="32" y="14"/>
              </a:cxn>
              <a:cxn ang="0">
                <a:pos x="28" y="14"/>
              </a:cxn>
              <a:cxn ang="0">
                <a:pos x="24" y="18"/>
              </a:cxn>
              <a:cxn ang="0">
                <a:pos x="22" y="26"/>
              </a:cxn>
              <a:cxn ang="0">
                <a:pos x="44" y="24"/>
              </a:cxn>
              <a:cxn ang="0">
                <a:pos x="68" y="34"/>
              </a:cxn>
            </a:cxnLst>
            <a:rect l="0" t="0" r="r" b="b"/>
            <a:pathLst>
              <a:path w="68" h="60">
                <a:moveTo>
                  <a:pt x="68" y="34"/>
                </a:moveTo>
                <a:lnTo>
                  <a:pt x="22" y="36"/>
                </a:lnTo>
                <a:lnTo>
                  <a:pt x="24" y="42"/>
                </a:lnTo>
                <a:lnTo>
                  <a:pt x="26" y="44"/>
                </a:lnTo>
                <a:lnTo>
                  <a:pt x="30" y="46"/>
                </a:lnTo>
                <a:lnTo>
                  <a:pt x="34" y="48"/>
                </a:lnTo>
                <a:lnTo>
                  <a:pt x="40" y="46"/>
                </a:lnTo>
                <a:lnTo>
                  <a:pt x="44" y="42"/>
                </a:lnTo>
                <a:lnTo>
                  <a:pt x="66" y="42"/>
                </a:lnTo>
                <a:lnTo>
                  <a:pt x="62" y="50"/>
                </a:lnTo>
                <a:lnTo>
                  <a:pt x="54" y="56"/>
                </a:lnTo>
                <a:lnTo>
                  <a:pt x="46" y="60"/>
                </a:lnTo>
                <a:lnTo>
                  <a:pt x="34" y="60"/>
                </a:lnTo>
                <a:lnTo>
                  <a:pt x="24" y="60"/>
                </a:lnTo>
                <a:lnTo>
                  <a:pt x="16" y="58"/>
                </a:lnTo>
                <a:lnTo>
                  <a:pt x="10" y="54"/>
                </a:lnTo>
                <a:lnTo>
                  <a:pt x="4" y="48"/>
                </a:lnTo>
                <a:lnTo>
                  <a:pt x="2" y="42"/>
                </a:lnTo>
                <a:lnTo>
                  <a:pt x="0" y="32"/>
                </a:lnTo>
                <a:lnTo>
                  <a:pt x="2" y="20"/>
                </a:lnTo>
                <a:lnTo>
                  <a:pt x="4" y="14"/>
                </a:lnTo>
                <a:lnTo>
                  <a:pt x="8" y="10"/>
                </a:lnTo>
                <a:lnTo>
                  <a:pt x="12" y="6"/>
                </a:lnTo>
                <a:lnTo>
                  <a:pt x="18" y="2"/>
                </a:lnTo>
                <a:lnTo>
                  <a:pt x="30" y="0"/>
                </a:lnTo>
                <a:lnTo>
                  <a:pt x="42" y="0"/>
                </a:lnTo>
                <a:lnTo>
                  <a:pt x="50" y="2"/>
                </a:lnTo>
                <a:lnTo>
                  <a:pt x="58" y="8"/>
                </a:lnTo>
                <a:lnTo>
                  <a:pt x="62" y="14"/>
                </a:lnTo>
                <a:lnTo>
                  <a:pt x="66" y="22"/>
                </a:lnTo>
                <a:lnTo>
                  <a:pt x="66" y="32"/>
                </a:lnTo>
                <a:lnTo>
                  <a:pt x="68" y="34"/>
                </a:lnTo>
                <a:lnTo>
                  <a:pt x="44" y="24"/>
                </a:lnTo>
                <a:lnTo>
                  <a:pt x="42" y="20"/>
                </a:lnTo>
                <a:lnTo>
                  <a:pt x="40" y="16"/>
                </a:lnTo>
                <a:lnTo>
                  <a:pt x="36" y="14"/>
                </a:lnTo>
                <a:lnTo>
                  <a:pt x="32" y="14"/>
                </a:lnTo>
                <a:lnTo>
                  <a:pt x="28" y="14"/>
                </a:lnTo>
                <a:lnTo>
                  <a:pt x="24" y="18"/>
                </a:lnTo>
                <a:lnTo>
                  <a:pt x="22" y="26"/>
                </a:lnTo>
                <a:lnTo>
                  <a:pt x="44" y="24"/>
                </a:lnTo>
                <a:lnTo>
                  <a:pt x="68" y="34"/>
                </a:lnTo>
                <a:close/>
              </a:path>
            </a:pathLst>
          </a:custGeom>
          <a:solidFill>
            <a:srgbClr val="FFFFFF"/>
          </a:solidFill>
          <a:ln w="9525">
            <a:noFill/>
            <a:round/>
            <a:headEnd/>
            <a:tailEnd/>
          </a:ln>
        </p:spPr>
        <p:txBody>
          <a:bodyPr/>
          <a:lstStyle/>
          <a:p>
            <a:endParaRPr lang="en-US"/>
          </a:p>
        </p:txBody>
      </p:sp>
      <p:sp>
        <p:nvSpPr>
          <p:cNvPr id="8208" name="Freeform 16"/>
          <p:cNvSpPr>
            <a:spLocks/>
          </p:cNvSpPr>
          <p:nvPr/>
        </p:nvSpPr>
        <p:spPr bwMode="auto">
          <a:xfrm>
            <a:off x="4500563" y="1692275"/>
            <a:ext cx="74612" cy="98425"/>
          </a:xfrm>
          <a:custGeom>
            <a:avLst/>
            <a:gdLst/>
            <a:ahLst/>
            <a:cxnLst>
              <a:cxn ang="0">
                <a:pos x="0" y="4"/>
              </a:cxn>
              <a:cxn ang="0">
                <a:pos x="22" y="2"/>
              </a:cxn>
              <a:cxn ang="0">
                <a:pos x="22" y="12"/>
              </a:cxn>
              <a:cxn ang="0">
                <a:pos x="24" y="6"/>
              </a:cxn>
              <a:cxn ang="0">
                <a:pos x="28" y="4"/>
              </a:cxn>
              <a:cxn ang="0">
                <a:pos x="32" y="2"/>
              </a:cxn>
              <a:cxn ang="0">
                <a:pos x="36" y="0"/>
              </a:cxn>
              <a:cxn ang="0">
                <a:pos x="40" y="2"/>
              </a:cxn>
              <a:cxn ang="0">
                <a:pos x="47" y="4"/>
              </a:cxn>
              <a:cxn ang="0">
                <a:pos x="40" y="20"/>
              </a:cxn>
              <a:cxn ang="0">
                <a:pos x="34" y="18"/>
              </a:cxn>
              <a:cxn ang="0">
                <a:pos x="30" y="20"/>
              </a:cxn>
              <a:cxn ang="0">
                <a:pos x="26" y="22"/>
              </a:cxn>
              <a:cxn ang="0">
                <a:pos x="24" y="30"/>
              </a:cxn>
              <a:cxn ang="0">
                <a:pos x="24" y="42"/>
              </a:cxn>
              <a:cxn ang="0">
                <a:pos x="24" y="60"/>
              </a:cxn>
              <a:cxn ang="0">
                <a:pos x="2" y="62"/>
              </a:cxn>
              <a:cxn ang="0">
                <a:pos x="0" y="4"/>
              </a:cxn>
            </a:cxnLst>
            <a:rect l="0" t="0" r="r" b="b"/>
            <a:pathLst>
              <a:path w="47" h="62">
                <a:moveTo>
                  <a:pt x="0" y="4"/>
                </a:moveTo>
                <a:lnTo>
                  <a:pt x="22" y="2"/>
                </a:lnTo>
                <a:lnTo>
                  <a:pt x="22" y="12"/>
                </a:lnTo>
                <a:lnTo>
                  <a:pt x="24" y="6"/>
                </a:lnTo>
                <a:lnTo>
                  <a:pt x="28" y="4"/>
                </a:lnTo>
                <a:lnTo>
                  <a:pt x="32" y="2"/>
                </a:lnTo>
                <a:lnTo>
                  <a:pt x="36" y="0"/>
                </a:lnTo>
                <a:lnTo>
                  <a:pt x="40" y="2"/>
                </a:lnTo>
                <a:lnTo>
                  <a:pt x="47" y="4"/>
                </a:lnTo>
                <a:lnTo>
                  <a:pt x="40" y="20"/>
                </a:lnTo>
                <a:lnTo>
                  <a:pt x="34" y="18"/>
                </a:lnTo>
                <a:lnTo>
                  <a:pt x="30" y="20"/>
                </a:lnTo>
                <a:lnTo>
                  <a:pt x="26" y="22"/>
                </a:lnTo>
                <a:lnTo>
                  <a:pt x="24" y="30"/>
                </a:lnTo>
                <a:lnTo>
                  <a:pt x="24" y="42"/>
                </a:lnTo>
                <a:lnTo>
                  <a:pt x="24" y="60"/>
                </a:lnTo>
                <a:lnTo>
                  <a:pt x="2" y="62"/>
                </a:lnTo>
                <a:lnTo>
                  <a:pt x="0" y="4"/>
                </a:lnTo>
                <a:close/>
              </a:path>
            </a:pathLst>
          </a:custGeom>
          <a:solidFill>
            <a:srgbClr val="FFFFFF"/>
          </a:solidFill>
          <a:ln w="9525">
            <a:noFill/>
            <a:round/>
            <a:headEnd/>
            <a:tailEnd/>
          </a:ln>
        </p:spPr>
        <p:txBody>
          <a:bodyPr/>
          <a:lstStyle/>
          <a:p>
            <a:endParaRPr lang="en-US"/>
          </a:p>
        </p:txBody>
      </p:sp>
      <p:sp>
        <p:nvSpPr>
          <p:cNvPr id="8209" name="Freeform 17"/>
          <p:cNvSpPr>
            <a:spLocks/>
          </p:cNvSpPr>
          <p:nvPr/>
        </p:nvSpPr>
        <p:spPr bwMode="auto">
          <a:xfrm>
            <a:off x="4584700" y="1692275"/>
            <a:ext cx="101600" cy="130175"/>
          </a:xfrm>
          <a:custGeom>
            <a:avLst/>
            <a:gdLst/>
            <a:ahLst/>
            <a:cxnLst>
              <a:cxn ang="0">
                <a:pos x="0" y="82"/>
              </a:cxn>
              <a:cxn ang="0">
                <a:pos x="2" y="2"/>
              </a:cxn>
              <a:cxn ang="0">
                <a:pos x="22" y="2"/>
              </a:cxn>
              <a:cxn ang="0">
                <a:pos x="22" y="10"/>
              </a:cxn>
              <a:cxn ang="0">
                <a:pos x="30" y="4"/>
              </a:cxn>
              <a:cxn ang="0">
                <a:pos x="36" y="2"/>
              </a:cxn>
              <a:cxn ang="0">
                <a:pos x="40" y="0"/>
              </a:cxn>
              <a:cxn ang="0">
                <a:pos x="46" y="2"/>
              </a:cxn>
              <a:cxn ang="0">
                <a:pos x="50" y="4"/>
              </a:cxn>
              <a:cxn ang="0">
                <a:pos x="56" y="6"/>
              </a:cxn>
              <a:cxn ang="0">
                <a:pos x="58" y="10"/>
              </a:cxn>
              <a:cxn ang="0">
                <a:pos x="64" y="20"/>
              </a:cxn>
              <a:cxn ang="0">
                <a:pos x="64" y="32"/>
              </a:cxn>
              <a:cxn ang="0">
                <a:pos x="64" y="44"/>
              </a:cxn>
              <a:cxn ang="0">
                <a:pos x="58" y="54"/>
              </a:cxn>
              <a:cxn ang="0">
                <a:pos x="50" y="60"/>
              </a:cxn>
              <a:cxn ang="0">
                <a:pos x="40" y="62"/>
              </a:cxn>
              <a:cxn ang="0">
                <a:pos x="30" y="60"/>
              </a:cxn>
              <a:cxn ang="0">
                <a:pos x="24" y="54"/>
              </a:cxn>
              <a:cxn ang="0">
                <a:pos x="24" y="82"/>
              </a:cxn>
              <a:cxn ang="0">
                <a:pos x="0" y="82"/>
              </a:cxn>
              <a:cxn ang="0">
                <a:pos x="24" y="32"/>
              </a:cxn>
              <a:cxn ang="0">
                <a:pos x="24" y="38"/>
              </a:cxn>
              <a:cxn ang="0">
                <a:pos x="26" y="42"/>
              </a:cxn>
              <a:cxn ang="0">
                <a:pos x="30" y="44"/>
              </a:cxn>
              <a:cxn ang="0">
                <a:pos x="34" y="44"/>
              </a:cxn>
              <a:cxn ang="0">
                <a:pos x="38" y="44"/>
              </a:cxn>
              <a:cxn ang="0">
                <a:pos x="40" y="42"/>
              </a:cxn>
              <a:cxn ang="0">
                <a:pos x="42" y="38"/>
              </a:cxn>
              <a:cxn ang="0">
                <a:pos x="42" y="30"/>
              </a:cxn>
              <a:cxn ang="0">
                <a:pos x="42" y="24"/>
              </a:cxn>
              <a:cxn ang="0">
                <a:pos x="40" y="20"/>
              </a:cxn>
              <a:cxn ang="0">
                <a:pos x="36" y="18"/>
              </a:cxn>
              <a:cxn ang="0">
                <a:pos x="34" y="18"/>
              </a:cxn>
              <a:cxn ang="0">
                <a:pos x="30" y="18"/>
              </a:cxn>
              <a:cxn ang="0">
                <a:pos x="26" y="20"/>
              </a:cxn>
              <a:cxn ang="0">
                <a:pos x="24" y="24"/>
              </a:cxn>
              <a:cxn ang="0">
                <a:pos x="24" y="32"/>
              </a:cxn>
              <a:cxn ang="0">
                <a:pos x="0" y="82"/>
              </a:cxn>
            </a:cxnLst>
            <a:rect l="0" t="0" r="r" b="b"/>
            <a:pathLst>
              <a:path w="64" h="82">
                <a:moveTo>
                  <a:pt x="0" y="82"/>
                </a:moveTo>
                <a:lnTo>
                  <a:pt x="2" y="2"/>
                </a:lnTo>
                <a:lnTo>
                  <a:pt x="22" y="2"/>
                </a:lnTo>
                <a:lnTo>
                  <a:pt x="22" y="10"/>
                </a:lnTo>
                <a:lnTo>
                  <a:pt x="30" y="4"/>
                </a:lnTo>
                <a:lnTo>
                  <a:pt x="36" y="2"/>
                </a:lnTo>
                <a:lnTo>
                  <a:pt x="40" y="0"/>
                </a:lnTo>
                <a:lnTo>
                  <a:pt x="46" y="2"/>
                </a:lnTo>
                <a:lnTo>
                  <a:pt x="50" y="4"/>
                </a:lnTo>
                <a:lnTo>
                  <a:pt x="56" y="6"/>
                </a:lnTo>
                <a:lnTo>
                  <a:pt x="58" y="10"/>
                </a:lnTo>
                <a:lnTo>
                  <a:pt x="64" y="20"/>
                </a:lnTo>
                <a:lnTo>
                  <a:pt x="64" y="32"/>
                </a:lnTo>
                <a:lnTo>
                  <a:pt x="64" y="44"/>
                </a:lnTo>
                <a:lnTo>
                  <a:pt x="58" y="54"/>
                </a:lnTo>
                <a:lnTo>
                  <a:pt x="50" y="60"/>
                </a:lnTo>
                <a:lnTo>
                  <a:pt x="40" y="62"/>
                </a:lnTo>
                <a:lnTo>
                  <a:pt x="30" y="60"/>
                </a:lnTo>
                <a:lnTo>
                  <a:pt x="24" y="54"/>
                </a:lnTo>
                <a:lnTo>
                  <a:pt x="24" y="82"/>
                </a:lnTo>
                <a:lnTo>
                  <a:pt x="0" y="82"/>
                </a:lnTo>
                <a:lnTo>
                  <a:pt x="24" y="32"/>
                </a:lnTo>
                <a:lnTo>
                  <a:pt x="24" y="38"/>
                </a:lnTo>
                <a:lnTo>
                  <a:pt x="26" y="42"/>
                </a:lnTo>
                <a:lnTo>
                  <a:pt x="30" y="44"/>
                </a:lnTo>
                <a:lnTo>
                  <a:pt x="34" y="44"/>
                </a:lnTo>
                <a:lnTo>
                  <a:pt x="38" y="44"/>
                </a:lnTo>
                <a:lnTo>
                  <a:pt x="40" y="42"/>
                </a:lnTo>
                <a:lnTo>
                  <a:pt x="42" y="38"/>
                </a:lnTo>
                <a:lnTo>
                  <a:pt x="42" y="30"/>
                </a:lnTo>
                <a:lnTo>
                  <a:pt x="42" y="24"/>
                </a:lnTo>
                <a:lnTo>
                  <a:pt x="40" y="20"/>
                </a:lnTo>
                <a:lnTo>
                  <a:pt x="36" y="18"/>
                </a:lnTo>
                <a:lnTo>
                  <a:pt x="34" y="18"/>
                </a:lnTo>
                <a:lnTo>
                  <a:pt x="30" y="18"/>
                </a:lnTo>
                <a:lnTo>
                  <a:pt x="26" y="20"/>
                </a:lnTo>
                <a:lnTo>
                  <a:pt x="24" y="24"/>
                </a:lnTo>
                <a:lnTo>
                  <a:pt x="24" y="32"/>
                </a:lnTo>
                <a:lnTo>
                  <a:pt x="0" y="82"/>
                </a:lnTo>
                <a:close/>
              </a:path>
            </a:pathLst>
          </a:custGeom>
          <a:solidFill>
            <a:srgbClr val="FFFFFF"/>
          </a:solidFill>
          <a:ln w="9525">
            <a:noFill/>
            <a:round/>
            <a:headEnd/>
            <a:tailEnd/>
          </a:ln>
        </p:spPr>
        <p:txBody>
          <a:bodyPr/>
          <a:lstStyle/>
          <a:p>
            <a:endParaRPr lang="en-US"/>
          </a:p>
        </p:txBody>
      </p:sp>
      <p:sp>
        <p:nvSpPr>
          <p:cNvPr id="8210" name="Freeform 18"/>
          <p:cNvSpPr>
            <a:spLocks/>
          </p:cNvSpPr>
          <p:nvPr/>
        </p:nvSpPr>
        <p:spPr bwMode="auto">
          <a:xfrm>
            <a:off x="4705350" y="1660525"/>
            <a:ext cx="101600" cy="133350"/>
          </a:xfrm>
          <a:custGeom>
            <a:avLst/>
            <a:gdLst/>
            <a:ahLst/>
            <a:cxnLst>
              <a:cxn ang="0">
                <a:pos x="4" y="0"/>
              </a:cxn>
              <a:cxn ang="0">
                <a:pos x="26" y="2"/>
              </a:cxn>
              <a:cxn ang="0">
                <a:pos x="26" y="32"/>
              </a:cxn>
              <a:cxn ang="0">
                <a:pos x="34" y="24"/>
              </a:cxn>
              <a:cxn ang="0">
                <a:pos x="46" y="24"/>
              </a:cxn>
              <a:cxn ang="0">
                <a:pos x="54" y="24"/>
              </a:cxn>
              <a:cxn ang="0">
                <a:pos x="60" y="30"/>
              </a:cxn>
              <a:cxn ang="0">
                <a:pos x="62" y="36"/>
              </a:cxn>
              <a:cxn ang="0">
                <a:pos x="64" y="46"/>
              </a:cxn>
              <a:cxn ang="0">
                <a:pos x="62" y="84"/>
              </a:cxn>
              <a:cxn ang="0">
                <a:pos x="40" y="82"/>
              </a:cxn>
              <a:cxn ang="0">
                <a:pos x="40" y="50"/>
              </a:cxn>
              <a:cxn ang="0">
                <a:pos x="40" y="46"/>
              </a:cxn>
              <a:cxn ang="0">
                <a:pos x="40" y="42"/>
              </a:cxn>
              <a:cxn ang="0">
                <a:pos x="36" y="40"/>
              </a:cxn>
              <a:cxn ang="0">
                <a:pos x="34" y="40"/>
              </a:cxn>
              <a:cxn ang="0">
                <a:pos x="30" y="40"/>
              </a:cxn>
              <a:cxn ang="0">
                <a:pos x="28" y="42"/>
              </a:cxn>
              <a:cxn ang="0">
                <a:pos x="24" y="48"/>
              </a:cxn>
              <a:cxn ang="0">
                <a:pos x="24" y="54"/>
              </a:cxn>
              <a:cxn ang="0">
                <a:pos x="22" y="82"/>
              </a:cxn>
              <a:cxn ang="0">
                <a:pos x="0" y="80"/>
              </a:cxn>
              <a:cxn ang="0">
                <a:pos x="4" y="0"/>
              </a:cxn>
            </a:cxnLst>
            <a:rect l="0" t="0" r="r" b="b"/>
            <a:pathLst>
              <a:path w="64" h="84">
                <a:moveTo>
                  <a:pt x="4" y="0"/>
                </a:moveTo>
                <a:lnTo>
                  <a:pt x="26" y="2"/>
                </a:lnTo>
                <a:lnTo>
                  <a:pt x="26" y="32"/>
                </a:lnTo>
                <a:lnTo>
                  <a:pt x="34" y="24"/>
                </a:lnTo>
                <a:lnTo>
                  <a:pt x="46" y="24"/>
                </a:lnTo>
                <a:lnTo>
                  <a:pt x="54" y="24"/>
                </a:lnTo>
                <a:lnTo>
                  <a:pt x="60" y="30"/>
                </a:lnTo>
                <a:lnTo>
                  <a:pt x="62" y="36"/>
                </a:lnTo>
                <a:lnTo>
                  <a:pt x="64" y="46"/>
                </a:lnTo>
                <a:lnTo>
                  <a:pt x="62" y="84"/>
                </a:lnTo>
                <a:lnTo>
                  <a:pt x="40" y="82"/>
                </a:lnTo>
                <a:lnTo>
                  <a:pt x="40" y="50"/>
                </a:lnTo>
                <a:lnTo>
                  <a:pt x="40" y="46"/>
                </a:lnTo>
                <a:lnTo>
                  <a:pt x="40" y="42"/>
                </a:lnTo>
                <a:lnTo>
                  <a:pt x="36" y="40"/>
                </a:lnTo>
                <a:lnTo>
                  <a:pt x="34" y="40"/>
                </a:lnTo>
                <a:lnTo>
                  <a:pt x="30" y="40"/>
                </a:lnTo>
                <a:lnTo>
                  <a:pt x="28" y="42"/>
                </a:lnTo>
                <a:lnTo>
                  <a:pt x="24" y="48"/>
                </a:lnTo>
                <a:lnTo>
                  <a:pt x="24" y="54"/>
                </a:lnTo>
                <a:lnTo>
                  <a:pt x="22" y="82"/>
                </a:lnTo>
                <a:lnTo>
                  <a:pt x="0" y="80"/>
                </a:lnTo>
                <a:lnTo>
                  <a:pt x="4" y="0"/>
                </a:lnTo>
                <a:close/>
              </a:path>
            </a:pathLst>
          </a:custGeom>
          <a:solidFill>
            <a:srgbClr val="FFFFFF"/>
          </a:solidFill>
          <a:ln w="9525">
            <a:noFill/>
            <a:round/>
            <a:headEnd/>
            <a:tailEnd/>
          </a:ln>
        </p:spPr>
        <p:txBody>
          <a:bodyPr/>
          <a:lstStyle/>
          <a:p>
            <a:endParaRPr lang="en-US"/>
          </a:p>
        </p:txBody>
      </p:sp>
      <p:sp>
        <p:nvSpPr>
          <p:cNvPr id="8211" name="Freeform 19"/>
          <p:cNvSpPr>
            <a:spLocks/>
          </p:cNvSpPr>
          <p:nvPr/>
        </p:nvSpPr>
        <p:spPr bwMode="auto">
          <a:xfrm>
            <a:off x="4822825" y="1704975"/>
            <a:ext cx="104775" cy="98425"/>
          </a:xfrm>
          <a:custGeom>
            <a:avLst/>
            <a:gdLst/>
            <a:ahLst/>
            <a:cxnLst>
              <a:cxn ang="0">
                <a:pos x="26" y="18"/>
              </a:cxn>
              <a:cxn ang="0">
                <a:pos x="4" y="14"/>
              </a:cxn>
              <a:cxn ang="0">
                <a:pos x="8" y="6"/>
              </a:cxn>
              <a:cxn ang="0">
                <a:pos x="16" y="2"/>
              </a:cxn>
              <a:cxn ang="0">
                <a:pos x="24" y="0"/>
              </a:cxn>
              <a:cxn ang="0">
                <a:pos x="36" y="0"/>
              </a:cxn>
              <a:cxn ang="0">
                <a:pos x="52" y="2"/>
              </a:cxn>
              <a:cxn ang="0">
                <a:pos x="58" y="4"/>
              </a:cxn>
              <a:cxn ang="0">
                <a:pos x="62" y="8"/>
              </a:cxn>
              <a:cxn ang="0">
                <a:pos x="66" y="14"/>
              </a:cxn>
              <a:cxn ang="0">
                <a:pos x="66" y="24"/>
              </a:cxn>
              <a:cxn ang="0">
                <a:pos x="64" y="48"/>
              </a:cxn>
              <a:cxn ang="0">
                <a:pos x="64" y="56"/>
              </a:cxn>
              <a:cxn ang="0">
                <a:pos x="66" y="62"/>
              </a:cxn>
              <a:cxn ang="0">
                <a:pos x="46" y="60"/>
              </a:cxn>
              <a:cxn ang="0">
                <a:pos x="44" y="56"/>
              </a:cxn>
              <a:cxn ang="0">
                <a:pos x="44" y="52"/>
              </a:cxn>
              <a:cxn ang="0">
                <a:pos x="34" y="58"/>
              </a:cxn>
              <a:cxn ang="0">
                <a:pos x="28" y="60"/>
              </a:cxn>
              <a:cxn ang="0">
                <a:pos x="20" y="60"/>
              </a:cxn>
              <a:cxn ang="0">
                <a:pos x="12" y="58"/>
              </a:cxn>
              <a:cxn ang="0">
                <a:pos x="6" y="52"/>
              </a:cxn>
              <a:cxn ang="0">
                <a:pos x="2" y="48"/>
              </a:cxn>
              <a:cxn ang="0">
                <a:pos x="0" y="40"/>
              </a:cxn>
              <a:cxn ang="0">
                <a:pos x="2" y="34"/>
              </a:cxn>
              <a:cxn ang="0">
                <a:pos x="6" y="30"/>
              </a:cxn>
              <a:cxn ang="0">
                <a:pos x="12" y="26"/>
              </a:cxn>
              <a:cxn ang="0">
                <a:pos x="20" y="24"/>
              </a:cxn>
              <a:cxn ang="0">
                <a:pos x="36" y="22"/>
              </a:cxn>
              <a:cxn ang="0">
                <a:pos x="44" y="20"/>
              </a:cxn>
              <a:cxn ang="0">
                <a:pos x="44" y="14"/>
              </a:cxn>
              <a:cxn ang="0">
                <a:pos x="38" y="12"/>
              </a:cxn>
              <a:cxn ang="0">
                <a:pos x="30" y="14"/>
              </a:cxn>
              <a:cxn ang="0">
                <a:pos x="28" y="18"/>
              </a:cxn>
              <a:cxn ang="0">
                <a:pos x="26" y="18"/>
              </a:cxn>
              <a:cxn ang="0">
                <a:pos x="44" y="32"/>
              </a:cxn>
              <a:cxn ang="0">
                <a:pos x="34" y="34"/>
              </a:cxn>
              <a:cxn ang="0">
                <a:pos x="26" y="36"/>
              </a:cxn>
              <a:cxn ang="0">
                <a:pos x="24" y="40"/>
              </a:cxn>
              <a:cxn ang="0">
                <a:pos x="24" y="46"/>
              </a:cxn>
              <a:cxn ang="0">
                <a:pos x="30" y="48"/>
              </a:cxn>
              <a:cxn ang="0">
                <a:pos x="36" y="46"/>
              </a:cxn>
              <a:cxn ang="0">
                <a:pos x="42" y="42"/>
              </a:cxn>
              <a:cxn ang="0">
                <a:pos x="44" y="36"/>
              </a:cxn>
              <a:cxn ang="0">
                <a:pos x="44" y="32"/>
              </a:cxn>
              <a:cxn ang="0">
                <a:pos x="26" y="18"/>
              </a:cxn>
            </a:cxnLst>
            <a:rect l="0" t="0" r="r" b="b"/>
            <a:pathLst>
              <a:path w="66" h="62">
                <a:moveTo>
                  <a:pt x="26" y="18"/>
                </a:moveTo>
                <a:lnTo>
                  <a:pt x="4" y="14"/>
                </a:lnTo>
                <a:lnTo>
                  <a:pt x="8" y="6"/>
                </a:lnTo>
                <a:lnTo>
                  <a:pt x="16" y="2"/>
                </a:lnTo>
                <a:lnTo>
                  <a:pt x="24" y="0"/>
                </a:lnTo>
                <a:lnTo>
                  <a:pt x="36" y="0"/>
                </a:lnTo>
                <a:lnTo>
                  <a:pt x="52" y="2"/>
                </a:lnTo>
                <a:lnTo>
                  <a:pt x="58" y="4"/>
                </a:lnTo>
                <a:lnTo>
                  <a:pt x="62" y="8"/>
                </a:lnTo>
                <a:lnTo>
                  <a:pt x="66" y="14"/>
                </a:lnTo>
                <a:lnTo>
                  <a:pt x="66" y="24"/>
                </a:lnTo>
                <a:lnTo>
                  <a:pt x="64" y="48"/>
                </a:lnTo>
                <a:lnTo>
                  <a:pt x="64" y="56"/>
                </a:lnTo>
                <a:lnTo>
                  <a:pt x="66" y="62"/>
                </a:lnTo>
                <a:lnTo>
                  <a:pt x="46" y="60"/>
                </a:lnTo>
                <a:lnTo>
                  <a:pt x="44" y="56"/>
                </a:lnTo>
                <a:lnTo>
                  <a:pt x="44" y="52"/>
                </a:lnTo>
                <a:lnTo>
                  <a:pt x="34" y="58"/>
                </a:lnTo>
                <a:lnTo>
                  <a:pt x="28" y="60"/>
                </a:lnTo>
                <a:lnTo>
                  <a:pt x="20" y="60"/>
                </a:lnTo>
                <a:lnTo>
                  <a:pt x="12" y="58"/>
                </a:lnTo>
                <a:lnTo>
                  <a:pt x="6" y="52"/>
                </a:lnTo>
                <a:lnTo>
                  <a:pt x="2" y="48"/>
                </a:lnTo>
                <a:lnTo>
                  <a:pt x="0" y="40"/>
                </a:lnTo>
                <a:lnTo>
                  <a:pt x="2" y="34"/>
                </a:lnTo>
                <a:lnTo>
                  <a:pt x="6" y="30"/>
                </a:lnTo>
                <a:lnTo>
                  <a:pt x="12" y="26"/>
                </a:lnTo>
                <a:lnTo>
                  <a:pt x="20" y="24"/>
                </a:lnTo>
                <a:lnTo>
                  <a:pt x="36" y="22"/>
                </a:lnTo>
                <a:lnTo>
                  <a:pt x="44" y="20"/>
                </a:lnTo>
                <a:lnTo>
                  <a:pt x="44" y="14"/>
                </a:lnTo>
                <a:lnTo>
                  <a:pt x="38" y="12"/>
                </a:lnTo>
                <a:lnTo>
                  <a:pt x="30" y="14"/>
                </a:lnTo>
                <a:lnTo>
                  <a:pt x="28" y="18"/>
                </a:lnTo>
                <a:lnTo>
                  <a:pt x="26" y="18"/>
                </a:lnTo>
                <a:lnTo>
                  <a:pt x="44" y="32"/>
                </a:lnTo>
                <a:lnTo>
                  <a:pt x="34" y="34"/>
                </a:lnTo>
                <a:lnTo>
                  <a:pt x="26" y="36"/>
                </a:lnTo>
                <a:lnTo>
                  <a:pt x="24" y="40"/>
                </a:lnTo>
                <a:lnTo>
                  <a:pt x="24" y="46"/>
                </a:lnTo>
                <a:lnTo>
                  <a:pt x="30" y="48"/>
                </a:lnTo>
                <a:lnTo>
                  <a:pt x="36" y="46"/>
                </a:lnTo>
                <a:lnTo>
                  <a:pt x="42" y="42"/>
                </a:lnTo>
                <a:lnTo>
                  <a:pt x="44" y="36"/>
                </a:lnTo>
                <a:lnTo>
                  <a:pt x="44" y="32"/>
                </a:lnTo>
                <a:lnTo>
                  <a:pt x="26" y="18"/>
                </a:lnTo>
                <a:close/>
              </a:path>
            </a:pathLst>
          </a:custGeom>
          <a:solidFill>
            <a:srgbClr val="FFFFFF"/>
          </a:solidFill>
          <a:ln w="9525">
            <a:noFill/>
            <a:round/>
            <a:headEnd/>
            <a:tailEnd/>
          </a:ln>
        </p:spPr>
        <p:txBody>
          <a:bodyPr/>
          <a:lstStyle/>
          <a:p>
            <a:endParaRPr lang="en-US"/>
          </a:p>
        </p:txBody>
      </p:sp>
      <p:sp>
        <p:nvSpPr>
          <p:cNvPr id="8212" name="Freeform 20"/>
          <p:cNvSpPr>
            <a:spLocks/>
          </p:cNvSpPr>
          <p:nvPr/>
        </p:nvSpPr>
        <p:spPr bwMode="auto">
          <a:xfrm>
            <a:off x="4943475" y="1714500"/>
            <a:ext cx="98425" cy="98425"/>
          </a:xfrm>
          <a:custGeom>
            <a:avLst/>
            <a:gdLst/>
            <a:ahLst/>
            <a:cxnLst>
              <a:cxn ang="0">
                <a:pos x="0" y="40"/>
              </a:cxn>
              <a:cxn ang="0">
                <a:pos x="22" y="40"/>
              </a:cxn>
              <a:cxn ang="0">
                <a:pos x="26" y="48"/>
              </a:cxn>
              <a:cxn ang="0">
                <a:pos x="32" y="50"/>
              </a:cxn>
              <a:cxn ang="0">
                <a:pos x="38" y="48"/>
              </a:cxn>
              <a:cxn ang="0">
                <a:pos x="40" y="46"/>
              </a:cxn>
              <a:cxn ang="0">
                <a:pos x="40" y="42"/>
              </a:cxn>
              <a:cxn ang="0">
                <a:pos x="38" y="42"/>
              </a:cxn>
              <a:cxn ang="0">
                <a:pos x="30" y="38"/>
              </a:cxn>
              <a:cxn ang="0">
                <a:pos x="14" y="32"/>
              </a:cxn>
              <a:cxn ang="0">
                <a:pos x="10" y="30"/>
              </a:cxn>
              <a:cxn ang="0">
                <a:pos x="8" y="26"/>
              </a:cxn>
              <a:cxn ang="0">
                <a:pos x="6" y="20"/>
              </a:cxn>
              <a:cxn ang="0">
                <a:pos x="6" y="16"/>
              </a:cxn>
              <a:cxn ang="0">
                <a:pos x="6" y="10"/>
              </a:cxn>
              <a:cxn ang="0">
                <a:pos x="10" y="6"/>
              </a:cxn>
              <a:cxn ang="0">
                <a:pos x="14" y="4"/>
              </a:cxn>
              <a:cxn ang="0">
                <a:pos x="20" y="2"/>
              </a:cxn>
              <a:cxn ang="0">
                <a:pos x="26" y="0"/>
              </a:cxn>
              <a:cxn ang="0">
                <a:pos x="36" y="2"/>
              </a:cxn>
              <a:cxn ang="0">
                <a:pos x="50" y="4"/>
              </a:cxn>
              <a:cxn ang="0">
                <a:pos x="58" y="10"/>
              </a:cxn>
              <a:cxn ang="0">
                <a:pos x="62" y="20"/>
              </a:cxn>
              <a:cxn ang="0">
                <a:pos x="42" y="20"/>
              </a:cxn>
              <a:cxn ang="0">
                <a:pos x="40" y="16"/>
              </a:cxn>
              <a:cxn ang="0">
                <a:pos x="34" y="12"/>
              </a:cxn>
              <a:cxn ang="0">
                <a:pos x="28" y="14"/>
              </a:cxn>
              <a:cxn ang="0">
                <a:pos x="26" y="16"/>
              </a:cxn>
              <a:cxn ang="0">
                <a:pos x="26" y="18"/>
              </a:cxn>
              <a:cxn ang="0">
                <a:pos x="28" y="20"/>
              </a:cxn>
              <a:cxn ang="0">
                <a:pos x="36" y="22"/>
              </a:cxn>
              <a:cxn ang="0">
                <a:pos x="52" y="28"/>
              </a:cxn>
              <a:cxn ang="0">
                <a:pos x="56" y="32"/>
              </a:cxn>
              <a:cxn ang="0">
                <a:pos x="60" y="36"/>
              </a:cxn>
              <a:cxn ang="0">
                <a:pos x="62" y="40"/>
              </a:cxn>
              <a:cxn ang="0">
                <a:pos x="62" y="46"/>
              </a:cxn>
              <a:cxn ang="0">
                <a:pos x="60" y="50"/>
              </a:cxn>
              <a:cxn ang="0">
                <a:pos x="58" y="54"/>
              </a:cxn>
              <a:cxn ang="0">
                <a:pos x="52" y="58"/>
              </a:cxn>
              <a:cxn ang="0">
                <a:pos x="46" y="60"/>
              </a:cxn>
              <a:cxn ang="0">
                <a:pos x="38" y="62"/>
              </a:cxn>
              <a:cxn ang="0">
                <a:pos x="28" y="62"/>
              </a:cxn>
              <a:cxn ang="0">
                <a:pos x="16" y="58"/>
              </a:cxn>
              <a:cxn ang="0">
                <a:pos x="6" y="54"/>
              </a:cxn>
              <a:cxn ang="0">
                <a:pos x="2" y="48"/>
              </a:cxn>
              <a:cxn ang="0">
                <a:pos x="2" y="40"/>
              </a:cxn>
              <a:cxn ang="0">
                <a:pos x="0" y="40"/>
              </a:cxn>
            </a:cxnLst>
            <a:rect l="0" t="0" r="r" b="b"/>
            <a:pathLst>
              <a:path w="62" h="62">
                <a:moveTo>
                  <a:pt x="0" y="40"/>
                </a:moveTo>
                <a:lnTo>
                  <a:pt x="22" y="40"/>
                </a:lnTo>
                <a:lnTo>
                  <a:pt x="26" y="48"/>
                </a:lnTo>
                <a:lnTo>
                  <a:pt x="32" y="50"/>
                </a:lnTo>
                <a:lnTo>
                  <a:pt x="38" y="48"/>
                </a:lnTo>
                <a:lnTo>
                  <a:pt x="40" y="46"/>
                </a:lnTo>
                <a:lnTo>
                  <a:pt x="40" y="42"/>
                </a:lnTo>
                <a:lnTo>
                  <a:pt x="38" y="42"/>
                </a:lnTo>
                <a:lnTo>
                  <a:pt x="30" y="38"/>
                </a:lnTo>
                <a:lnTo>
                  <a:pt x="14" y="32"/>
                </a:lnTo>
                <a:lnTo>
                  <a:pt x="10" y="30"/>
                </a:lnTo>
                <a:lnTo>
                  <a:pt x="8" y="26"/>
                </a:lnTo>
                <a:lnTo>
                  <a:pt x="6" y="20"/>
                </a:lnTo>
                <a:lnTo>
                  <a:pt x="6" y="16"/>
                </a:lnTo>
                <a:lnTo>
                  <a:pt x="6" y="10"/>
                </a:lnTo>
                <a:lnTo>
                  <a:pt x="10" y="6"/>
                </a:lnTo>
                <a:lnTo>
                  <a:pt x="14" y="4"/>
                </a:lnTo>
                <a:lnTo>
                  <a:pt x="20" y="2"/>
                </a:lnTo>
                <a:lnTo>
                  <a:pt x="26" y="0"/>
                </a:lnTo>
                <a:lnTo>
                  <a:pt x="36" y="2"/>
                </a:lnTo>
                <a:lnTo>
                  <a:pt x="50" y="4"/>
                </a:lnTo>
                <a:lnTo>
                  <a:pt x="58" y="10"/>
                </a:lnTo>
                <a:lnTo>
                  <a:pt x="62" y="20"/>
                </a:lnTo>
                <a:lnTo>
                  <a:pt x="42" y="20"/>
                </a:lnTo>
                <a:lnTo>
                  <a:pt x="40" y="16"/>
                </a:lnTo>
                <a:lnTo>
                  <a:pt x="34" y="12"/>
                </a:lnTo>
                <a:lnTo>
                  <a:pt x="28" y="14"/>
                </a:lnTo>
                <a:lnTo>
                  <a:pt x="26" y="16"/>
                </a:lnTo>
                <a:lnTo>
                  <a:pt x="26" y="18"/>
                </a:lnTo>
                <a:lnTo>
                  <a:pt x="28" y="20"/>
                </a:lnTo>
                <a:lnTo>
                  <a:pt x="36" y="22"/>
                </a:lnTo>
                <a:lnTo>
                  <a:pt x="52" y="28"/>
                </a:lnTo>
                <a:lnTo>
                  <a:pt x="56" y="32"/>
                </a:lnTo>
                <a:lnTo>
                  <a:pt x="60" y="36"/>
                </a:lnTo>
                <a:lnTo>
                  <a:pt x="62" y="40"/>
                </a:lnTo>
                <a:lnTo>
                  <a:pt x="62" y="46"/>
                </a:lnTo>
                <a:lnTo>
                  <a:pt x="60" y="50"/>
                </a:lnTo>
                <a:lnTo>
                  <a:pt x="58" y="54"/>
                </a:lnTo>
                <a:lnTo>
                  <a:pt x="52" y="58"/>
                </a:lnTo>
                <a:lnTo>
                  <a:pt x="46" y="60"/>
                </a:lnTo>
                <a:lnTo>
                  <a:pt x="38" y="62"/>
                </a:lnTo>
                <a:lnTo>
                  <a:pt x="28" y="62"/>
                </a:lnTo>
                <a:lnTo>
                  <a:pt x="16" y="58"/>
                </a:lnTo>
                <a:lnTo>
                  <a:pt x="6" y="54"/>
                </a:lnTo>
                <a:lnTo>
                  <a:pt x="2" y="48"/>
                </a:lnTo>
                <a:lnTo>
                  <a:pt x="2" y="40"/>
                </a:lnTo>
                <a:lnTo>
                  <a:pt x="0" y="40"/>
                </a:lnTo>
                <a:close/>
              </a:path>
            </a:pathLst>
          </a:custGeom>
          <a:solidFill>
            <a:srgbClr val="FFFFFF"/>
          </a:solidFill>
          <a:ln w="9525">
            <a:noFill/>
            <a:round/>
            <a:headEnd/>
            <a:tailEnd/>
          </a:ln>
        </p:spPr>
        <p:txBody>
          <a:bodyPr/>
          <a:lstStyle/>
          <a:p>
            <a:endParaRPr lang="en-US"/>
          </a:p>
        </p:txBody>
      </p:sp>
      <p:sp>
        <p:nvSpPr>
          <p:cNvPr id="8213" name="Freeform 21"/>
          <p:cNvSpPr>
            <a:spLocks/>
          </p:cNvSpPr>
          <p:nvPr/>
        </p:nvSpPr>
        <p:spPr bwMode="auto">
          <a:xfrm>
            <a:off x="5057775" y="1733550"/>
            <a:ext cx="107950" cy="95250"/>
          </a:xfrm>
          <a:custGeom>
            <a:avLst/>
            <a:gdLst/>
            <a:ahLst/>
            <a:cxnLst>
              <a:cxn ang="0">
                <a:pos x="66" y="40"/>
              </a:cxn>
              <a:cxn ang="0">
                <a:pos x="22" y="34"/>
              </a:cxn>
              <a:cxn ang="0">
                <a:pos x="22" y="38"/>
              </a:cxn>
              <a:cxn ang="0">
                <a:pos x="24" y="42"/>
              </a:cxn>
              <a:cxn ang="0">
                <a:pos x="26" y="46"/>
              </a:cxn>
              <a:cxn ang="0">
                <a:pos x="32" y="48"/>
              </a:cxn>
              <a:cxn ang="0">
                <a:pos x="38" y="46"/>
              </a:cxn>
              <a:cxn ang="0">
                <a:pos x="42" y="44"/>
              </a:cxn>
              <a:cxn ang="0">
                <a:pos x="64" y="50"/>
              </a:cxn>
              <a:cxn ang="0">
                <a:pos x="56" y="56"/>
              </a:cxn>
              <a:cxn ang="0">
                <a:pos x="50" y="60"/>
              </a:cxn>
              <a:cxn ang="0">
                <a:pos x="40" y="60"/>
              </a:cxn>
              <a:cxn ang="0">
                <a:pos x="28" y="60"/>
              </a:cxn>
              <a:cxn ang="0">
                <a:pos x="18" y="58"/>
              </a:cxn>
              <a:cxn ang="0">
                <a:pos x="12" y="54"/>
              </a:cxn>
              <a:cxn ang="0">
                <a:pos x="6" y="48"/>
              </a:cxn>
              <a:cxn ang="0">
                <a:pos x="2" y="42"/>
              </a:cxn>
              <a:cxn ang="0">
                <a:pos x="0" y="34"/>
              </a:cxn>
              <a:cxn ang="0">
                <a:pos x="0" y="24"/>
              </a:cxn>
              <a:cxn ang="0">
                <a:pos x="4" y="12"/>
              </a:cxn>
              <a:cxn ang="0">
                <a:pos x="8" y="8"/>
              </a:cxn>
              <a:cxn ang="0">
                <a:pos x="12" y="4"/>
              </a:cxn>
              <a:cxn ang="0">
                <a:pos x="18" y="2"/>
              </a:cxn>
              <a:cxn ang="0">
                <a:pos x="24" y="0"/>
              </a:cxn>
              <a:cxn ang="0">
                <a:pos x="38" y="0"/>
              </a:cxn>
              <a:cxn ang="0">
                <a:pos x="48" y="2"/>
              </a:cxn>
              <a:cxn ang="0">
                <a:pos x="56" y="6"/>
              </a:cxn>
              <a:cxn ang="0">
                <a:pos x="62" y="12"/>
              </a:cxn>
              <a:cxn ang="0">
                <a:pos x="66" y="20"/>
              </a:cxn>
              <a:cxn ang="0">
                <a:pos x="68" y="28"/>
              </a:cxn>
              <a:cxn ang="0">
                <a:pos x="66" y="38"/>
              </a:cxn>
              <a:cxn ang="0">
                <a:pos x="66" y="40"/>
              </a:cxn>
              <a:cxn ang="0">
                <a:pos x="46" y="26"/>
              </a:cxn>
              <a:cxn ang="0">
                <a:pos x="46" y="20"/>
              </a:cxn>
              <a:cxn ang="0">
                <a:pos x="44" y="16"/>
              </a:cxn>
              <a:cxn ang="0">
                <a:pos x="40" y="14"/>
              </a:cxn>
              <a:cxn ang="0">
                <a:pos x="36" y="14"/>
              </a:cxn>
              <a:cxn ang="0">
                <a:pos x="32" y="14"/>
              </a:cxn>
              <a:cxn ang="0">
                <a:pos x="28" y="16"/>
              </a:cxn>
              <a:cxn ang="0">
                <a:pos x="24" y="24"/>
              </a:cxn>
              <a:cxn ang="0">
                <a:pos x="46" y="26"/>
              </a:cxn>
              <a:cxn ang="0">
                <a:pos x="66" y="40"/>
              </a:cxn>
            </a:cxnLst>
            <a:rect l="0" t="0" r="r" b="b"/>
            <a:pathLst>
              <a:path w="68" h="60">
                <a:moveTo>
                  <a:pt x="66" y="40"/>
                </a:moveTo>
                <a:lnTo>
                  <a:pt x="22" y="34"/>
                </a:lnTo>
                <a:lnTo>
                  <a:pt x="22" y="38"/>
                </a:lnTo>
                <a:lnTo>
                  <a:pt x="24" y="42"/>
                </a:lnTo>
                <a:lnTo>
                  <a:pt x="26" y="46"/>
                </a:lnTo>
                <a:lnTo>
                  <a:pt x="32" y="48"/>
                </a:lnTo>
                <a:lnTo>
                  <a:pt x="38" y="46"/>
                </a:lnTo>
                <a:lnTo>
                  <a:pt x="42" y="44"/>
                </a:lnTo>
                <a:lnTo>
                  <a:pt x="64" y="50"/>
                </a:lnTo>
                <a:lnTo>
                  <a:pt x="56" y="56"/>
                </a:lnTo>
                <a:lnTo>
                  <a:pt x="50" y="60"/>
                </a:lnTo>
                <a:lnTo>
                  <a:pt x="40" y="60"/>
                </a:lnTo>
                <a:lnTo>
                  <a:pt x="28" y="60"/>
                </a:lnTo>
                <a:lnTo>
                  <a:pt x="18" y="58"/>
                </a:lnTo>
                <a:lnTo>
                  <a:pt x="12" y="54"/>
                </a:lnTo>
                <a:lnTo>
                  <a:pt x="6" y="48"/>
                </a:lnTo>
                <a:lnTo>
                  <a:pt x="2" y="42"/>
                </a:lnTo>
                <a:lnTo>
                  <a:pt x="0" y="34"/>
                </a:lnTo>
                <a:lnTo>
                  <a:pt x="0" y="24"/>
                </a:lnTo>
                <a:lnTo>
                  <a:pt x="4" y="12"/>
                </a:lnTo>
                <a:lnTo>
                  <a:pt x="8" y="8"/>
                </a:lnTo>
                <a:lnTo>
                  <a:pt x="12" y="4"/>
                </a:lnTo>
                <a:lnTo>
                  <a:pt x="18" y="2"/>
                </a:lnTo>
                <a:lnTo>
                  <a:pt x="24" y="0"/>
                </a:lnTo>
                <a:lnTo>
                  <a:pt x="38" y="0"/>
                </a:lnTo>
                <a:lnTo>
                  <a:pt x="48" y="2"/>
                </a:lnTo>
                <a:lnTo>
                  <a:pt x="56" y="6"/>
                </a:lnTo>
                <a:lnTo>
                  <a:pt x="62" y="12"/>
                </a:lnTo>
                <a:lnTo>
                  <a:pt x="66" y="20"/>
                </a:lnTo>
                <a:lnTo>
                  <a:pt x="68" y="28"/>
                </a:lnTo>
                <a:lnTo>
                  <a:pt x="66" y="38"/>
                </a:lnTo>
                <a:lnTo>
                  <a:pt x="66" y="40"/>
                </a:lnTo>
                <a:lnTo>
                  <a:pt x="46" y="26"/>
                </a:lnTo>
                <a:lnTo>
                  <a:pt x="46" y="20"/>
                </a:lnTo>
                <a:lnTo>
                  <a:pt x="44" y="16"/>
                </a:lnTo>
                <a:lnTo>
                  <a:pt x="40" y="14"/>
                </a:lnTo>
                <a:lnTo>
                  <a:pt x="36" y="14"/>
                </a:lnTo>
                <a:lnTo>
                  <a:pt x="32" y="14"/>
                </a:lnTo>
                <a:lnTo>
                  <a:pt x="28" y="16"/>
                </a:lnTo>
                <a:lnTo>
                  <a:pt x="24" y="24"/>
                </a:lnTo>
                <a:lnTo>
                  <a:pt x="46" y="26"/>
                </a:lnTo>
                <a:lnTo>
                  <a:pt x="66" y="40"/>
                </a:lnTo>
                <a:close/>
              </a:path>
            </a:pathLst>
          </a:custGeom>
          <a:solidFill>
            <a:srgbClr val="FFFFFF"/>
          </a:solidFill>
          <a:ln w="9525">
            <a:noFill/>
            <a:round/>
            <a:headEnd/>
            <a:tailEnd/>
          </a:ln>
        </p:spPr>
        <p:txBody>
          <a:bodyPr/>
          <a:lstStyle/>
          <a:p>
            <a:endParaRPr lang="en-US"/>
          </a:p>
        </p:txBody>
      </p:sp>
      <p:sp>
        <p:nvSpPr>
          <p:cNvPr id="8214" name="Rectangle 22"/>
          <p:cNvSpPr>
            <a:spLocks noChangeArrowheads="1"/>
          </p:cNvSpPr>
          <p:nvPr/>
        </p:nvSpPr>
        <p:spPr bwMode="auto">
          <a:xfrm>
            <a:off x="3063875" y="2763838"/>
            <a:ext cx="579438" cy="396875"/>
          </a:xfrm>
          <a:prstGeom prst="rect">
            <a:avLst/>
          </a:prstGeom>
          <a:noFill/>
          <a:ln w="9525">
            <a:noFill/>
            <a:miter lim="800000"/>
            <a:headEnd/>
            <a:tailEnd/>
          </a:ln>
        </p:spPr>
        <p:txBody>
          <a:bodyPr wrap="none" lIns="0" tIns="0" rIns="0" bIns="0">
            <a:spAutoFit/>
          </a:bodyPr>
          <a:lstStyle/>
          <a:p>
            <a:pPr algn="ctr"/>
            <a:r>
              <a:rPr lang="en-US" sz="1300" b="1">
                <a:solidFill>
                  <a:srgbClr val="231F20"/>
                </a:solidFill>
                <a:latin typeface="Arial" charset="0"/>
              </a:rPr>
              <a:t>G</a:t>
            </a:r>
            <a:r>
              <a:rPr lang="en-US" sz="1300" b="1" baseline="-25000">
                <a:solidFill>
                  <a:srgbClr val="231F20"/>
                </a:solidFill>
                <a:latin typeface="Arial" charset="0"/>
              </a:rPr>
              <a:t>1</a:t>
            </a:r>
          </a:p>
          <a:p>
            <a:pPr algn="ctr"/>
            <a:r>
              <a:rPr lang="en-US" sz="1300" b="1">
                <a:solidFill>
                  <a:srgbClr val="231F20"/>
                </a:solidFill>
                <a:latin typeface="Arial" charset="0"/>
              </a:rPr>
              <a:t>Growth</a:t>
            </a:r>
            <a:endParaRPr lang="en-US" sz="1800" b="1">
              <a:latin typeface="Arial" charset="0"/>
            </a:endParaRPr>
          </a:p>
        </p:txBody>
      </p:sp>
      <p:sp>
        <p:nvSpPr>
          <p:cNvPr id="8215" name="Rectangle 23"/>
          <p:cNvSpPr>
            <a:spLocks noChangeArrowheads="1"/>
          </p:cNvSpPr>
          <p:nvPr/>
        </p:nvSpPr>
        <p:spPr bwMode="auto">
          <a:xfrm>
            <a:off x="3802063" y="1966913"/>
            <a:ext cx="1419225" cy="638175"/>
          </a:xfrm>
          <a:prstGeom prst="rect">
            <a:avLst/>
          </a:prstGeom>
          <a:noFill/>
          <a:ln w="9525">
            <a:noFill/>
            <a:miter lim="800000"/>
            <a:headEnd/>
            <a:tailEnd/>
          </a:ln>
        </p:spPr>
        <p:txBody>
          <a:bodyPr wrap="none" lIns="0" tIns="0" rIns="0" bIns="0">
            <a:spAutoFit/>
          </a:bodyPr>
          <a:lstStyle/>
          <a:p>
            <a:pPr algn="ctr"/>
            <a:r>
              <a:rPr lang="en-US" sz="1400" b="1">
                <a:solidFill>
                  <a:srgbClr val="FFFFFF"/>
                </a:solidFill>
                <a:latin typeface="Arial" charset="0"/>
              </a:rPr>
              <a:t>S</a:t>
            </a:r>
          </a:p>
          <a:p>
            <a:pPr algn="ctr"/>
            <a:r>
              <a:rPr lang="en-US" sz="1400" b="1">
                <a:solidFill>
                  <a:srgbClr val="FFFFFF"/>
                </a:solidFill>
                <a:latin typeface="Arial" charset="0"/>
              </a:rPr>
              <a:t>Growth and DNA</a:t>
            </a:r>
            <a:endParaRPr lang="en-US" sz="1800" b="1">
              <a:latin typeface="Arial" charset="0"/>
            </a:endParaRPr>
          </a:p>
          <a:p>
            <a:pPr algn="ctr"/>
            <a:r>
              <a:rPr lang="en-US" sz="1400" b="1">
                <a:solidFill>
                  <a:srgbClr val="FFFFFF"/>
                </a:solidFill>
                <a:latin typeface="Arial" charset="0"/>
              </a:rPr>
              <a:t>synthesis</a:t>
            </a:r>
            <a:endParaRPr lang="en-US" sz="1800" b="1">
              <a:latin typeface="Arial" charset="0"/>
            </a:endParaRPr>
          </a:p>
        </p:txBody>
      </p:sp>
      <p:sp>
        <p:nvSpPr>
          <p:cNvPr id="8216" name="Rectangle 24"/>
          <p:cNvSpPr>
            <a:spLocks noChangeArrowheads="1"/>
          </p:cNvSpPr>
          <p:nvPr/>
        </p:nvSpPr>
        <p:spPr bwMode="auto">
          <a:xfrm>
            <a:off x="5173663" y="2414588"/>
            <a:ext cx="1308100" cy="793750"/>
          </a:xfrm>
          <a:prstGeom prst="rect">
            <a:avLst/>
          </a:prstGeom>
          <a:noFill/>
          <a:ln w="9525">
            <a:noFill/>
            <a:miter lim="800000"/>
            <a:headEnd/>
            <a:tailEnd/>
          </a:ln>
        </p:spPr>
        <p:txBody>
          <a:bodyPr wrap="none" lIns="0" tIns="0" rIns="0" bIns="0">
            <a:spAutoFit/>
          </a:bodyPr>
          <a:lstStyle/>
          <a:p>
            <a:pPr algn="ctr"/>
            <a:r>
              <a:rPr lang="en-US" sz="1300" b="1">
                <a:solidFill>
                  <a:srgbClr val="FFFFFF"/>
                </a:solidFill>
                <a:latin typeface="Arial" charset="0"/>
              </a:rPr>
              <a:t>G</a:t>
            </a:r>
            <a:r>
              <a:rPr lang="en-US" sz="1300" b="1" baseline="-25000">
                <a:solidFill>
                  <a:srgbClr val="FFFFFF"/>
                </a:solidFill>
                <a:latin typeface="Arial" charset="0"/>
              </a:rPr>
              <a:t>2</a:t>
            </a:r>
            <a:endParaRPr lang="en-US" sz="1300" b="1">
              <a:solidFill>
                <a:srgbClr val="FFFFFF"/>
              </a:solidFill>
              <a:latin typeface="Arial" charset="0"/>
            </a:endParaRPr>
          </a:p>
          <a:p>
            <a:pPr algn="ctr"/>
            <a:r>
              <a:rPr lang="en-US" sz="1300" b="1">
                <a:solidFill>
                  <a:srgbClr val="FFFFFF"/>
                </a:solidFill>
                <a:latin typeface="Arial" charset="0"/>
              </a:rPr>
              <a:t>Growth and final</a:t>
            </a:r>
          </a:p>
          <a:p>
            <a:pPr algn="ctr"/>
            <a:r>
              <a:rPr lang="en-US" sz="1300" b="1">
                <a:solidFill>
                  <a:srgbClr val="FFFFFF"/>
                </a:solidFill>
                <a:latin typeface="Arial" charset="0"/>
              </a:rPr>
              <a:t>preparations for</a:t>
            </a:r>
            <a:endParaRPr lang="en-US" sz="1800" b="1">
              <a:latin typeface="Arial" charset="0"/>
            </a:endParaRPr>
          </a:p>
          <a:p>
            <a:pPr algn="ctr"/>
            <a:r>
              <a:rPr lang="en-US" sz="1300" b="1">
                <a:solidFill>
                  <a:srgbClr val="FFFFFF"/>
                </a:solidFill>
                <a:latin typeface="Arial" charset="0"/>
              </a:rPr>
              <a:t>division</a:t>
            </a:r>
            <a:endParaRPr lang="en-US" sz="1800" b="1">
              <a:latin typeface="Arial" charset="0"/>
            </a:endParaRPr>
          </a:p>
        </p:txBody>
      </p:sp>
      <p:sp>
        <p:nvSpPr>
          <p:cNvPr id="8217" name="Freeform 25"/>
          <p:cNvSpPr>
            <a:spLocks/>
          </p:cNvSpPr>
          <p:nvPr/>
        </p:nvSpPr>
        <p:spPr bwMode="auto">
          <a:xfrm>
            <a:off x="4714875" y="3446463"/>
            <a:ext cx="142875" cy="123825"/>
          </a:xfrm>
          <a:custGeom>
            <a:avLst/>
            <a:gdLst/>
            <a:ahLst/>
            <a:cxnLst>
              <a:cxn ang="0">
                <a:pos x="90" y="26"/>
              </a:cxn>
              <a:cxn ang="0">
                <a:pos x="86" y="8"/>
              </a:cxn>
              <a:cxn ang="0">
                <a:pos x="0" y="0"/>
              </a:cxn>
              <a:cxn ang="0">
                <a:pos x="6" y="16"/>
              </a:cxn>
              <a:cxn ang="0">
                <a:pos x="24" y="18"/>
              </a:cxn>
              <a:cxn ang="0">
                <a:pos x="34" y="48"/>
              </a:cxn>
              <a:cxn ang="0">
                <a:pos x="18" y="60"/>
              </a:cxn>
              <a:cxn ang="0">
                <a:pos x="22" y="78"/>
              </a:cxn>
              <a:cxn ang="0">
                <a:pos x="88" y="26"/>
              </a:cxn>
              <a:cxn ang="0">
                <a:pos x="90" y="26"/>
              </a:cxn>
              <a:cxn ang="0">
                <a:pos x="38" y="20"/>
              </a:cxn>
              <a:cxn ang="0">
                <a:pos x="70" y="22"/>
              </a:cxn>
              <a:cxn ang="0">
                <a:pos x="44" y="40"/>
              </a:cxn>
              <a:cxn ang="0">
                <a:pos x="38" y="20"/>
              </a:cxn>
              <a:cxn ang="0">
                <a:pos x="90" y="26"/>
              </a:cxn>
            </a:cxnLst>
            <a:rect l="0" t="0" r="r" b="b"/>
            <a:pathLst>
              <a:path w="90" h="78">
                <a:moveTo>
                  <a:pt x="90" y="26"/>
                </a:moveTo>
                <a:lnTo>
                  <a:pt x="86" y="8"/>
                </a:lnTo>
                <a:lnTo>
                  <a:pt x="0" y="0"/>
                </a:lnTo>
                <a:lnTo>
                  <a:pt x="6" y="16"/>
                </a:lnTo>
                <a:lnTo>
                  <a:pt x="24" y="18"/>
                </a:lnTo>
                <a:lnTo>
                  <a:pt x="34" y="48"/>
                </a:lnTo>
                <a:lnTo>
                  <a:pt x="18" y="60"/>
                </a:lnTo>
                <a:lnTo>
                  <a:pt x="22" y="78"/>
                </a:lnTo>
                <a:lnTo>
                  <a:pt x="88" y="26"/>
                </a:lnTo>
                <a:lnTo>
                  <a:pt x="90" y="26"/>
                </a:lnTo>
                <a:lnTo>
                  <a:pt x="38" y="20"/>
                </a:lnTo>
                <a:lnTo>
                  <a:pt x="70" y="22"/>
                </a:lnTo>
                <a:lnTo>
                  <a:pt x="44" y="40"/>
                </a:lnTo>
                <a:lnTo>
                  <a:pt x="38" y="20"/>
                </a:lnTo>
                <a:lnTo>
                  <a:pt x="90" y="26"/>
                </a:lnTo>
                <a:close/>
              </a:path>
            </a:pathLst>
          </a:custGeom>
          <a:solidFill>
            <a:srgbClr val="231F20"/>
          </a:solidFill>
          <a:ln w="9525">
            <a:noFill/>
            <a:round/>
            <a:headEnd/>
            <a:tailEnd/>
          </a:ln>
        </p:spPr>
        <p:txBody>
          <a:bodyPr/>
          <a:lstStyle/>
          <a:p>
            <a:endParaRPr lang="en-US"/>
          </a:p>
        </p:txBody>
      </p:sp>
      <p:sp>
        <p:nvSpPr>
          <p:cNvPr id="8218" name="Freeform 26"/>
          <p:cNvSpPr>
            <a:spLocks/>
          </p:cNvSpPr>
          <p:nvPr/>
        </p:nvSpPr>
        <p:spPr bwMode="auto">
          <a:xfrm>
            <a:off x="4752975" y="3557588"/>
            <a:ext cx="104775" cy="104775"/>
          </a:xfrm>
          <a:custGeom>
            <a:avLst/>
            <a:gdLst/>
            <a:ahLst/>
            <a:cxnLst>
              <a:cxn ang="0">
                <a:pos x="48" y="58"/>
              </a:cxn>
              <a:cxn ang="0">
                <a:pos x="58" y="54"/>
              </a:cxn>
              <a:cxn ang="0">
                <a:pos x="64" y="48"/>
              </a:cxn>
              <a:cxn ang="0">
                <a:pos x="66" y="42"/>
              </a:cxn>
              <a:cxn ang="0">
                <a:pos x="66" y="32"/>
              </a:cxn>
              <a:cxn ang="0">
                <a:pos x="64" y="26"/>
              </a:cxn>
              <a:cxn ang="0">
                <a:pos x="62" y="22"/>
              </a:cxn>
              <a:cxn ang="0">
                <a:pos x="56" y="20"/>
              </a:cxn>
              <a:cxn ang="0">
                <a:pos x="52" y="16"/>
              </a:cxn>
              <a:cxn ang="0">
                <a:pos x="60" y="14"/>
              </a:cxn>
              <a:cxn ang="0">
                <a:pos x="56" y="0"/>
              </a:cxn>
              <a:cxn ang="0">
                <a:pos x="0" y="16"/>
              </a:cxn>
              <a:cxn ang="0">
                <a:pos x="4" y="30"/>
              </a:cxn>
              <a:cxn ang="0">
                <a:pos x="30" y="24"/>
              </a:cxn>
              <a:cxn ang="0">
                <a:pos x="42" y="22"/>
              </a:cxn>
              <a:cxn ang="0">
                <a:pos x="46" y="22"/>
              </a:cxn>
              <a:cxn ang="0">
                <a:pos x="50" y="24"/>
              </a:cxn>
              <a:cxn ang="0">
                <a:pos x="54" y="30"/>
              </a:cxn>
              <a:cxn ang="0">
                <a:pos x="54" y="36"/>
              </a:cxn>
              <a:cxn ang="0">
                <a:pos x="50" y="40"/>
              </a:cxn>
              <a:cxn ang="0">
                <a:pos x="38" y="44"/>
              </a:cxn>
              <a:cxn ang="0">
                <a:pos x="10" y="52"/>
              </a:cxn>
              <a:cxn ang="0">
                <a:pos x="14" y="66"/>
              </a:cxn>
              <a:cxn ang="0">
                <a:pos x="46" y="58"/>
              </a:cxn>
              <a:cxn ang="0">
                <a:pos x="48" y="58"/>
              </a:cxn>
            </a:cxnLst>
            <a:rect l="0" t="0" r="r" b="b"/>
            <a:pathLst>
              <a:path w="66" h="66">
                <a:moveTo>
                  <a:pt x="48" y="58"/>
                </a:moveTo>
                <a:lnTo>
                  <a:pt x="58" y="54"/>
                </a:lnTo>
                <a:lnTo>
                  <a:pt x="64" y="48"/>
                </a:lnTo>
                <a:lnTo>
                  <a:pt x="66" y="42"/>
                </a:lnTo>
                <a:lnTo>
                  <a:pt x="66" y="32"/>
                </a:lnTo>
                <a:lnTo>
                  <a:pt x="64" y="26"/>
                </a:lnTo>
                <a:lnTo>
                  <a:pt x="62" y="22"/>
                </a:lnTo>
                <a:lnTo>
                  <a:pt x="56" y="20"/>
                </a:lnTo>
                <a:lnTo>
                  <a:pt x="52" y="16"/>
                </a:lnTo>
                <a:lnTo>
                  <a:pt x="60" y="14"/>
                </a:lnTo>
                <a:lnTo>
                  <a:pt x="56" y="0"/>
                </a:lnTo>
                <a:lnTo>
                  <a:pt x="0" y="16"/>
                </a:lnTo>
                <a:lnTo>
                  <a:pt x="4" y="30"/>
                </a:lnTo>
                <a:lnTo>
                  <a:pt x="30" y="24"/>
                </a:lnTo>
                <a:lnTo>
                  <a:pt x="42" y="22"/>
                </a:lnTo>
                <a:lnTo>
                  <a:pt x="46" y="22"/>
                </a:lnTo>
                <a:lnTo>
                  <a:pt x="50" y="24"/>
                </a:lnTo>
                <a:lnTo>
                  <a:pt x="54" y="30"/>
                </a:lnTo>
                <a:lnTo>
                  <a:pt x="54" y="36"/>
                </a:lnTo>
                <a:lnTo>
                  <a:pt x="50" y="40"/>
                </a:lnTo>
                <a:lnTo>
                  <a:pt x="38" y="44"/>
                </a:lnTo>
                <a:lnTo>
                  <a:pt x="10" y="52"/>
                </a:lnTo>
                <a:lnTo>
                  <a:pt x="14" y="66"/>
                </a:lnTo>
                <a:lnTo>
                  <a:pt x="46" y="58"/>
                </a:lnTo>
                <a:lnTo>
                  <a:pt x="48" y="58"/>
                </a:lnTo>
                <a:close/>
              </a:path>
            </a:pathLst>
          </a:custGeom>
          <a:solidFill>
            <a:srgbClr val="231F20"/>
          </a:solidFill>
          <a:ln w="9525">
            <a:noFill/>
            <a:round/>
            <a:headEnd/>
            <a:tailEnd/>
          </a:ln>
        </p:spPr>
        <p:txBody>
          <a:bodyPr/>
          <a:lstStyle/>
          <a:p>
            <a:endParaRPr lang="en-US"/>
          </a:p>
        </p:txBody>
      </p:sp>
      <p:sp>
        <p:nvSpPr>
          <p:cNvPr id="8219" name="Freeform 27"/>
          <p:cNvSpPr>
            <a:spLocks/>
          </p:cNvSpPr>
          <p:nvPr/>
        </p:nvSpPr>
        <p:spPr bwMode="auto">
          <a:xfrm>
            <a:off x="4784725" y="3665538"/>
            <a:ext cx="101600" cy="98425"/>
          </a:xfrm>
          <a:custGeom>
            <a:avLst/>
            <a:gdLst/>
            <a:ahLst/>
            <a:cxnLst>
              <a:cxn ang="0">
                <a:pos x="46" y="16"/>
              </a:cxn>
              <a:cxn ang="0">
                <a:pos x="50" y="22"/>
              </a:cxn>
              <a:cxn ang="0">
                <a:pos x="50" y="26"/>
              </a:cxn>
              <a:cxn ang="0">
                <a:pos x="50" y="30"/>
              </a:cxn>
              <a:cxn ang="0">
                <a:pos x="48" y="32"/>
              </a:cxn>
              <a:cxn ang="0">
                <a:pos x="44" y="34"/>
              </a:cxn>
              <a:cxn ang="0">
                <a:pos x="36" y="22"/>
              </a:cxn>
              <a:cxn ang="0">
                <a:pos x="30" y="10"/>
              </a:cxn>
              <a:cxn ang="0">
                <a:pos x="26" y="8"/>
              </a:cxn>
              <a:cxn ang="0">
                <a:pos x="22" y="6"/>
              </a:cxn>
              <a:cxn ang="0">
                <a:pos x="18" y="4"/>
              </a:cxn>
              <a:cxn ang="0">
                <a:pos x="12" y="6"/>
              </a:cxn>
              <a:cxn ang="0">
                <a:pos x="6" y="8"/>
              </a:cxn>
              <a:cxn ang="0">
                <a:pos x="2" y="14"/>
              </a:cxn>
              <a:cxn ang="0">
                <a:pos x="0" y="20"/>
              </a:cxn>
              <a:cxn ang="0">
                <a:pos x="2" y="28"/>
              </a:cxn>
              <a:cxn ang="0">
                <a:pos x="6" y="38"/>
              </a:cxn>
              <a:cxn ang="0">
                <a:pos x="14" y="44"/>
              </a:cxn>
              <a:cxn ang="0">
                <a:pos x="12" y="46"/>
              </a:cxn>
              <a:cxn ang="0">
                <a:pos x="8" y="48"/>
              </a:cxn>
              <a:cxn ang="0">
                <a:pos x="12" y="62"/>
              </a:cxn>
              <a:cxn ang="0">
                <a:pos x="18" y="58"/>
              </a:cxn>
              <a:cxn ang="0">
                <a:pos x="30" y="54"/>
              </a:cxn>
              <a:cxn ang="0">
                <a:pos x="46" y="50"/>
              </a:cxn>
              <a:cxn ang="0">
                <a:pos x="54" y="46"/>
              </a:cxn>
              <a:cxn ang="0">
                <a:pos x="60" y="44"/>
              </a:cxn>
              <a:cxn ang="0">
                <a:pos x="62" y="40"/>
              </a:cxn>
              <a:cxn ang="0">
                <a:pos x="64" y="36"/>
              </a:cxn>
              <a:cxn ang="0">
                <a:pos x="64" y="28"/>
              </a:cxn>
              <a:cxn ang="0">
                <a:pos x="62" y="20"/>
              </a:cxn>
              <a:cxn ang="0">
                <a:pos x="58" y="10"/>
              </a:cxn>
              <a:cxn ang="0">
                <a:pos x="54" y="4"/>
              </a:cxn>
              <a:cxn ang="0">
                <a:pos x="46" y="2"/>
              </a:cxn>
              <a:cxn ang="0">
                <a:pos x="38" y="0"/>
              </a:cxn>
              <a:cxn ang="0">
                <a:pos x="40" y="14"/>
              </a:cxn>
              <a:cxn ang="0">
                <a:pos x="44" y="16"/>
              </a:cxn>
              <a:cxn ang="0">
                <a:pos x="46" y="16"/>
              </a:cxn>
              <a:cxn ang="0">
                <a:pos x="30" y="38"/>
              </a:cxn>
              <a:cxn ang="0">
                <a:pos x="24" y="40"/>
              </a:cxn>
              <a:cxn ang="0">
                <a:pos x="18" y="38"/>
              </a:cxn>
              <a:cxn ang="0">
                <a:pos x="14" y="34"/>
              </a:cxn>
              <a:cxn ang="0">
                <a:pos x="12" y="30"/>
              </a:cxn>
              <a:cxn ang="0">
                <a:pos x="12" y="26"/>
              </a:cxn>
              <a:cxn ang="0">
                <a:pos x="14" y="24"/>
              </a:cxn>
              <a:cxn ang="0">
                <a:pos x="16" y="22"/>
              </a:cxn>
              <a:cxn ang="0">
                <a:pos x="18" y="20"/>
              </a:cxn>
              <a:cxn ang="0">
                <a:pos x="22" y="20"/>
              </a:cxn>
              <a:cxn ang="0">
                <a:pos x="24" y="22"/>
              </a:cxn>
              <a:cxn ang="0">
                <a:pos x="28" y="28"/>
              </a:cxn>
              <a:cxn ang="0">
                <a:pos x="34" y="38"/>
              </a:cxn>
              <a:cxn ang="0">
                <a:pos x="30" y="38"/>
              </a:cxn>
              <a:cxn ang="0">
                <a:pos x="46" y="16"/>
              </a:cxn>
            </a:cxnLst>
            <a:rect l="0" t="0" r="r" b="b"/>
            <a:pathLst>
              <a:path w="64" h="62">
                <a:moveTo>
                  <a:pt x="46" y="16"/>
                </a:moveTo>
                <a:lnTo>
                  <a:pt x="50" y="22"/>
                </a:lnTo>
                <a:lnTo>
                  <a:pt x="50" y="26"/>
                </a:lnTo>
                <a:lnTo>
                  <a:pt x="50" y="30"/>
                </a:lnTo>
                <a:lnTo>
                  <a:pt x="48" y="32"/>
                </a:lnTo>
                <a:lnTo>
                  <a:pt x="44" y="34"/>
                </a:lnTo>
                <a:lnTo>
                  <a:pt x="36" y="22"/>
                </a:lnTo>
                <a:lnTo>
                  <a:pt x="30" y="10"/>
                </a:lnTo>
                <a:lnTo>
                  <a:pt x="26" y="8"/>
                </a:lnTo>
                <a:lnTo>
                  <a:pt x="22" y="6"/>
                </a:lnTo>
                <a:lnTo>
                  <a:pt x="18" y="4"/>
                </a:lnTo>
                <a:lnTo>
                  <a:pt x="12" y="6"/>
                </a:lnTo>
                <a:lnTo>
                  <a:pt x="6" y="8"/>
                </a:lnTo>
                <a:lnTo>
                  <a:pt x="2" y="14"/>
                </a:lnTo>
                <a:lnTo>
                  <a:pt x="0" y="20"/>
                </a:lnTo>
                <a:lnTo>
                  <a:pt x="2" y="28"/>
                </a:lnTo>
                <a:lnTo>
                  <a:pt x="6" y="38"/>
                </a:lnTo>
                <a:lnTo>
                  <a:pt x="14" y="44"/>
                </a:lnTo>
                <a:lnTo>
                  <a:pt x="12" y="46"/>
                </a:lnTo>
                <a:lnTo>
                  <a:pt x="8" y="48"/>
                </a:lnTo>
                <a:lnTo>
                  <a:pt x="12" y="62"/>
                </a:lnTo>
                <a:lnTo>
                  <a:pt x="18" y="58"/>
                </a:lnTo>
                <a:lnTo>
                  <a:pt x="30" y="54"/>
                </a:lnTo>
                <a:lnTo>
                  <a:pt x="46" y="50"/>
                </a:lnTo>
                <a:lnTo>
                  <a:pt x="54" y="46"/>
                </a:lnTo>
                <a:lnTo>
                  <a:pt x="60" y="44"/>
                </a:lnTo>
                <a:lnTo>
                  <a:pt x="62" y="40"/>
                </a:lnTo>
                <a:lnTo>
                  <a:pt x="64" y="36"/>
                </a:lnTo>
                <a:lnTo>
                  <a:pt x="64" y="28"/>
                </a:lnTo>
                <a:lnTo>
                  <a:pt x="62" y="20"/>
                </a:lnTo>
                <a:lnTo>
                  <a:pt x="58" y="10"/>
                </a:lnTo>
                <a:lnTo>
                  <a:pt x="54" y="4"/>
                </a:lnTo>
                <a:lnTo>
                  <a:pt x="46" y="2"/>
                </a:lnTo>
                <a:lnTo>
                  <a:pt x="38" y="0"/>
                </a:lnTo>
                <a:lnTo>
                  <a:pt x="40" y="14"/>
                </a:lnTo>
                <a:lnTo>
                  <a:pt x="44" y="16"/>
                </a:lnTo>
                <a:lnTo>
                  <a:pt x="46" y="16"/>
                </a:lnTo>
                <a:lnTo>
                  <a:pt x="30" y="38"/>
                </a:lnTo>
                <a:lnTo>
                  <a:pt x="24" y="40"/>
                </a:lnTo>
                <a:lnTo>
                  <a:pt x="18" y="38"/>
                </a:lnTo>
                <a:lnTo>
                  <a:pt x="14" y="34"/>
                </a:lnTo>
                <a:lnTo>
                  <a:pt x="12" y="30"/>
                </a:lnTo>
                <a:lnTo>
                  <a:pt x="12" y="26"/>
                </a:lnTo>
                <a:lnTo>
                  <a:pt x="14" y="24"/>
                </a:lnTo>
                <a:lnTo>
                  <a:pt x="16" y="22"/>
                </a:lnTo>
                <a:lnTo>
                  <a:pt x="18" y="20"/>
                </a:lnTo>
                <a:lnTo>
                  <a:pt x="22" y="20"/>
                </a:lnTo>
                <a:lnTo>
                  <a:pt x="24" y="22"/>
                </a:lnTo>
                <a:lnTo>
                  <a:pt x="28" y="28"/>
                </a:lnTo>
                <a:lnTo>
                  <a:pt x="34" y="38"/>
                </a:lnTo>
                <a:lnTo>
                  <a:pt x="30" y="38"/>
                </a:lnTo>
                <a:lnTo>
                  <a:pt x="46" y="16"/>
                </a:lnTo>
                <a:close/>
              </a:path>
            </a:pathLst>
          </a:custGeom>
          <a:solidFill>
            <a:srgbClr val="231F20"/>
          </a:solidFill>
          <a:ln w="9525">
            <a:noFill/>
            <a:round/>
            <a:headEnd/>
            <a:tailEnd/>
          </a:ln>
        </p:spPr>
        <p:txBody>
          <a:bodyPr/>
          <a:lstStyle/>
          <a:p>
            <a:endParaRPr lang="en-US"/>
          </a:p>
        </p:txBody>
      </p:sp>
      <p:sp>
        <p:nvSpPr>
          <p:cNvPr id="8220" name="Freeform 28"/>
          <p:cNvSpPr>
            <a:spLocks/>
          </p:cNvSpPr>
          <p:nvPr/>
        </p:nvSpPr>
        <p:spPr bwMode="auto">
          <a:xfrm>
            <a:off x="4775200" y="3757613"/>
            <a:ext cx="136525" cy="101600"/>
          </a:xfrm>
          <a:custGeom>
            <a:avLst/>
            <a:gdLst/>
            <a:ahLst/>
            <a:cxnLst>
              <a:cxn ang="0">
                <a:pos x="0" y="22"/>
              </a:cxn>
              <a:cxn ang="0">
                <a:pos x="4" y="36"/>
              </a:cxn>
              <a:cxn ang="0">
                <a:pos x="32" y="28"/>
              </a:cxn>
              <a:cxn ang="0">
                <a:pos x="28" y="38"/>
              </a:cxn>
              <a:cxn ang="0">
                <a:pos x="28" y="46"/>
              </a:cxn>
              <a:cxn ang="0">
                <a:pos x="32" y="56"/>
              </a:cxn>
              <a:cxn ang="0">
                <a:pos x="40" y="62"/>
              </a:cxn>
              <a:cxn ang="0">
                <a:pos x="50" y="64"/>
              </a:cxn>
              <a:cxn ang="0">
                <a:pos x="64" y="62"/>
              </a:cxn>
              <a:cxn ang="0">
                <a:pos x="76" y="58"/>
              </a:cxn>
              <a:cxn ang="0">
                <a:pos x="84" y="50"/>
              </a:cxn>
              <a:cxn ang="0">
                <a:pos x="86" y="40"/>
              </a:cxn>
              <a:cxn ang="0">
                <a:pos x="86" y="30"/>
              </a:cxn>
              <a:cxn ang="0">
                <a:pos x="84" y="26"/>
              </a:cxn>
              <a:cxn ang="0">
                <a:pos x="80" y="22"/>
              </a:cxn>
              <a:cxn ang="0">
                <a:pos x="76" y="18"/>
              </a:cxn>
              <a:cxn ang="0">
                <a:pos x="72" y="16"/>
              </a:cxn>
              <a:cxn ang="0">
                <a:pos x="80" y="14"/>
              </a:cxn>
              <a:cxn ang="0">
                <a:pos x="76" y="0"/>
              </a:cxn>
              <a:cxn ang="0">
                <a:pos x="2" y="22"/>
              </a:cxn>
              <a:cxn ang="0">
                <a:pos x="0" y="22"/>
              </a:cxn>
              <a:cxn ang="0">
                <a:pos x="66" y="22"/>
              </a:cxn>
              <a:cxn ang="0">
                <a:pos x="72" y="26"/>
              </a:cxn>
              <a:cxn ang="0">
                <a:pos x="74" y="30"/>
              </a:cxn>
              <a:cxn ang="0">
                <a:pos x="74" y="36"/>
              </a:cxn>
              <a:cxn ang="0">
                <a:pos x="72" y="40"/>
              </a:cxn>
              <a:cxn ang="0">
                <a:pos x="68" y="44"/>
              </a:cxn>
              <a:cxn ang="0">
                <a:pos x="60" y="48"/>
              </a:cxn>
              <a:cxn ang="0">
                <a:pos x="52" y="48"/>
              </a:cxn>
              <a:cxn ang="0">
                <a:pos x="46" y="48"/>
              </a:cxn>
              <a:cxn ang="0">
                <a:pos x="40" y="44"/>
              </a:cxn>
              <a:cxn ang="0">
                <a:pos x="38" y="40"/>
              </a:cxn>
              <a:cxn ang="0">
                <a:pos x="38" y="34"/>
              </a:cxn>
              <a:cxn ang="0">
                <a:pos x="40" y="30"/>
              </a:cxn>
              <a:cxn ang="0">
                <a:pos x="46" y="26"/>
              </a:cxn>
              <a:cxn ang="0">
                <a:pos x="54" y="22"/>
              </a:cxn>
              <a:cxn ang="0">
                <a:pos x="62" y="20"/>
              </a:cxn>
              <a:cxn ang="0">
                <a:pos x="66" y="22"/>
              </a:cxn>
              <a:cxn ang="0">
                <a:pos x="0" y="22"/>
              </a:cxn>
            </a:cxnLst>
            <a:rect l="0" t="0" r="r" b="b"/>
            <a:pathLst>
              <a:path w="86" h="64">
                <a:moveTo>
                  <a:pt x="0" y="22"/>
                </a:moveTo>
                <a:lnTo>
                  <a:pt x="4" y="36"/>
                </a:lnTo>
                <a:lnTo>
                  <a:pt x="32" y="28"/>
                </a:lnTo>
                <a:lnTo>
                  <a:pt x="28" y="38"/>
                </a:lnTo>
                <a:lnTo>
                  <a:pt x="28" y="46"/>
                </a:lnTo>
                <a:lnTo>
                  <a:pt x="32" y="56"/>
                </a:lnTo>
                <a:lnTo>
                  <a:pt x="40" y="62"/>
                </a:lnTo>
                <a:lnTo>
                  <a:pt x="50" y="64"/>
                </a:lnTo>
                <a:lnTo>
                  <a:pt x="64" y="62"/>
                </a:lnTo>
                <a:lnTo>
                  <a:pt x="76" y="58"/>
                </a:lnTo>
                <a:lnTo>
                  <a:pt x="84" y="50"/>
                </a:lnTo>
                <a:lnTo>
                  <a:pt x="86" y="40"/>
                </a:lnTo>
                <a:lnTo>
                  <a:pt x="86" y="30"/>
                </a:lnTo>
                <a:lnTo>
                  <a:pt x="84" y="26"/>
                </a:lnTo>
                <a:lnTo>
                  <a:pt x="80" y="22"/>
                </a:lnTo>
                <a:lnTo>
                  <a:pt x="76" y="18"/>
                </a:lnTo>
                <a:lnTo>
                  <a:pt x="72" y="16"/>
                </a:lnTo>
                <a:lnTo>
                  <a:pt x="80" y="14"/>
                </a:lnTo>
                <a:lnTo>
                  <a:pt x="76" y="0"/>
                </a:lnTo>
                <a:lnTo>
                  <a:pt x="2" y="22"/>
                </a:lnTo>
                <a:lnTo>
                  <a:pt x="0" y="22"/>
                </a:lnTo>
                <a:lnTo>
                  <a:pt x="66" y="22"/>
                </a:lnTo>
                <a:lnTo>
                  <a:pt x="72" y="26"/>
                </a:lnTo>
                <a:lnTo>
                  <a:pt x="74" y="30"/>
                </a:lnTo>
                <a:lnTo>
                  <a:pt x="74" y="36"/>
                </a:lnTo>
                <a:lnTo>
                  <a:pt x="72" y="40"/>
                </a:lnTo>
                <a:lnTo>
                  <a:pt x="68" y="44"/>
                </a:lnTo>
                <a:lnTo>
                  <a:pt x="60" y="48"/>
                </a:lnTo>
                <a:lnTo>
                  <a:pt x="52" y="48"/>
                </a:lnTo>
                <a:lnTo>
                  <a:pt x="46" y="48"/>
                </a:lnTo>
                <a:lnTo>
                  <a:pt x="40" y="44"/>
                </a:lnTo>
                <a:lnTo>
                  <a:pt x="38" y="40"/>
                </a:lnTo>
                <a:lnTo>
                  <a:pt x="38" y="34"/>
                </a:lnTo>
                <a:lnTo>
                  <a:pt x="40" y="30"/>
                </a:lnTo>
                <a:lnTo>
                  <a:pt x="46" y="26"/>
                </a:lnTo>
                <a:lnTo>
                  <a:pt x="54" y="22"/>
                </a:lnTo>
                <a:lnTo>
                  <a:pt x="62" y="20"/>
                </a:lnTo>
                <a:lnTo>
                  <a:pt x="66" y="22"/>
                </a:lnTo>
                <a:lnTo>
                  <a:pt x="0" y="22"/>
                </a:lnTo>
                <a:close/>
              </a:path>
            </a:pathLst>
          </a:custGeom>
          <a:solidFill>
            <a:srgbClr val="231F20"/>
          </a:solidFill>
          <a:ln w="9525">
            <a:noFill/>
            <a:round/>
            <a:headEnd/>
            <a:tailEnd/>
          </a:ln>
        </p:spPr>
        <p:txBody>
          <a:bodyPr/>
          <a:lstStyle/>
          <a:p>
            <a:endParaRPr lang="en-US"/>
          </a:p>
        </p:txBody>
      </p:sp>
      <p:sp>
        <p:nvSpPr>
          <p:cNvPr id="8221" name="Freeform 29"/>
          <p:cNvSpPr>
            <a:spLocks/>
          </p:cNvSpPr>
          <p:nvPr/>
        </p:nvSpPr>
        <p:spPr bwMode="auto">
          <a:xfrm>
            <a:off x="4835525" y="3852863"/>
            <a:ext cx="130175" cy="114300"/>
          </a:xfrm>
          <a:custGeom>
            <a:avLst/>
            <a:gdLst/>
            <a:ahLst/>
            <a:cxnLst>
              <a:cxn ang="0">
                <a:pos x="78" y="0"/>
              </a:cxn>
              <a:cxn ang="0">
                <a:pos x="0" y="22"/>
              </a:cxn>
              <a:cxn ang="0">
                <a:pos x="4" y="36"/>
              </a:cxn>
              <a:cxn ang="0">
                <a:pos x="32" y="28"/>
              </a:cxn>
              <a:cxn ang="0">
                <a:pos x="44" y="28"/>
              </a:cxn>
              <a:cxn ang="0">
                <a:pos x="48" y="28"/>
              </a:cxn>
              <a:cxn ang="0">
                <a:pos x="50" y="30"/>
              </a:cxn>
              <a:cxn ang="0">
                <a:pos x="54" y="36"/>
              </a:cxn>
              <a:cxn ang="0">
                <a:pos x="54" y="42"/>
              </a:cxn>
              <a:cxn ang="0">
                <a:pos x="52" y="46"/>
              </a:cxn>
              <a:cxn ang="0">
                <a:pos x="40" y="50"/>
              </a:cxn>
              <a:cxn ang="0">
                <a:pos x="10" y="58"/>
              </a:cxn>
              <a:cxn ang="0">
                <a:pos x="14" y="72"/>
              </a:cxn>
              <a:cxn ang="0">
                <a:pos x="48" y="64"/>
              </a:cxn>
              <a:cxn ang="0">
                <a:pos x="58" y="60"/>
              </a:cxn>
              <a:cxn ang="0">
                <a:pos x="64" y="56"/>
              </a:cxn>
              <a:cxn ang="0">
                <a:pos x="68" y="48"/>
              </a:cxn>
              <a:cxn ang="0">
                <a:pos x="66" y="38"/>
              </a:cxn>
              <a:cxn ang="0">
                <a:pos x="62" y="30"/>
              </a:cxn>
              <a:cxn ang="0">
                <a:pos x="54" y="24"/>
              </a:cxn>
              <a:cxn ang="0">
                <a:pos x="82" y="16"/>
              </a:cxn>
              <a:cxn ang="0">
                <a:pos x="80" y="0"/>
              </a:cxn>
              <a:cxn ang="0">
                <a:pos x="78" y="0"/>
              </a:cxn>
            </a:cxnLst>
            <a:rect l="0" t="0" r="r" b="b"/>
            <a:pathLst>
              <a:path w="82" h="72">
                <a:moveTo>
                  <a:pt x="78" y="0"/>
                </a:moveTo>
                <a:lnTo>
                  <a:pt x="0" y="22"/>
                </a:lnTo>
                <a:lnTo>
                  <a:pt x="4" y="36"/>
                </a:lnTo>
                <a:lnTo>
                  <a:pt x="32" y="28"/>
                </a:lnTo>
                <a:lnTo>
                  <a:pt x="44" y="28"/>
                </a:lnTo>
                <a:lnTo>
                  <a:pt x="48" y="28"/>
                </a:lnTo>
                <a:lnTo>
                  <a:pt x="50" y="30"/>
                </a:lnTo>
                <a:lnTo>
                  <a:pt x="54" y="36"/>
                </a:lnTo>
                <a:lnTo>
                  <a:pt x="54" y="42"/>
                </a:lnTo>
                <a:lnTo>
                  <a:pt x="52" y="46"/>
                </a:lnTo>
                <a:lnTo>
                  <a:pt x="40" y="50"/>
                </a:lnTo>
                <a:lnTo>
                  <a:pt x="10" y="58"/>
                </a:lnTo>
                <a:lnTo>
                  <a:pt x="14" y="72"/>
                </a:lnTo>
                <a:lnTo>
                  <a:pt x="48" y="64"/>
                </a:lnTo>
                <a:lnTo>
                  <a:pt x="58" y="60"/>
                </a:lnTo>
                <a:lnTo>
                  <a:pt x="64" y="56"/>
                </a:lnTo>
                <a:lnTo>
                  <a:pt x="68" y="48"/>
                </a:lnTo>
                <a:lnTo>
                  <a:pt x="66" y="38"/>
                </a:lnTo>
                <a:lnTo>
                  <a:pt x="62" y="30"/>
                </a:lnTo>
                <a:lnTo>
                  <a:pt x="54" y="24"/>
                </a:lnTo>
                <a:lnTo>
                  <a:pt x="82" y="16"/>
                </a:lnTo>
                <a:lnTo>
                  <a:pt x="80" y="0"/>
                </a:lnTo>
                <a:lnTo>
                  <a:pt x="78" y="0"/>
                </a:lnTo>
                <a:close/>
              </a:path>
            </a:pathLst>
          </a:custGeom>
          <a:solidFill>
            <a:srgbClr val="231F20"/>
          </a:solidFill>
          <a:ln w="9525">
            <a:noFill/>
            <a:round/>
            <a:headEnd/>
            <a:tailEnd/>
          </a:ln>
        </p:spPr>
        <p:txBody>
          <a:bodyPr/>
          <a:lstStyle/>
          <a:p>
            <a:endParaRPr lang="en-US"/>
          </a:p>
        </p:txBody>
      </p:sp>
      <p:sp>
        <p:nvSpPr>
          <p:cNvPr id="8222" name="Freeform 30"/>
          <p:cNvSpPr>
            <a:spLocks/>
          </p:cNvSpPr>
          <p:nvPr/>
        </p:nvSpPr>
        <p:spPr bwMode="auto">
          <a:xfrm>
            <a:off x="4867275" y="3970338"/>
            <a:ext cx="101600" cy="98425"/>
          </a:xfrm>
          <a:custGeom>
            <a:avLst/>
            <a:gdLst/>
            <a:ahLst/>
            <a:cxnLst>
              <a:cxn ang="0">
                <a:pos x="48" y="16"/>
              </a:cxn>
              <a:cxn ang="0">
                <a:pos x="50" y="22"/>
              </a:cxn>
              <a:cxn ang="0">
                <a:pos x="52" y="28"/>
              </a:cxn>
              <a:cxn ang="0">
                <a:pos x="50" y="30"/>
              </a:cxn>
              <a:cxn ang="0">
                <a:pos x="48" y="32"/>
              </a:cxn>
              <a:cxn ang="0">
                <a:pos x="46" y="34"/>
              </a:cxn>
              <a:cxn ang="0">
                <a:pos x="44" y="34"/>
              </a:cxn>
              <a:cxn ang="0">
                <a:pos x="36" y="22"/>
              </a:cxn>
              <a:cxn ang="0">
                <a:pos x="30" y="10"/>
              </a:cxn>
              <a:cxn ang="0">
                <a:pos x="26" y="8"/>
              </a:cxn>
              <a:cxn ang="0">
                <a:pos x="22" y="6"/>
              </a:cxn>
              <a:cxn ang="0">
                <a:pos x="18" y="4"/>
              </a:cxn>
              <a:cxn ang="0">
                <a:pos x="14" y="6"/>
              </a:cxn>
              <a:cxn ang="0">
                <a:pos x="6" y="8"/>
              </a:cxn>
              <a:cxn ang="0">
                <a:pos x="2" y="14"/>
              </a:cxn>
              <a:cxn ang="0">
                <a:pos x="0" y="20"/>
              </a:cxn>
              <a:cxn ang="0">
                <a:pos x="2" y="28"/>
              </a:cxn>
              <a:cxn ang="0">
                <a:pos x="6" y="38"/>
              </a:cxn>
              <a:cxn ang="0">
                <a:pos x="14" y="44"/>
              </a:cxn>
              <a:cxn ang="0">
                <a:pos x="12" y="46"/>
              </a:cxn>
              <a:cxn ang="0">
                <a:pos x="8" y="48"/>
              </a:cxn>
              <a:cxn ang="0">
                <a:pos x="12" y="62"/>
              </a:cxn>
              <a:cxn ang="0">
                <a:pos x="18" y="58"/>
              </a:cxn>
              <a:cxn ang="0">
                <a:pos x="30" y="54"/>
              </a:cxn>
              <a:cxn ang="0">
                <a:pos x="46" y="50"/>
              </a:cxn>
              <a:cxn ang="0">
                <a:pos x="54" y="46"/>
              </a:cxn>
              <a:cxn ang="0">
                <a:pos x="60" y="44"/>
              </a:cxn>
              <a:cxn ang="0">
                <a:pos x="62" y="40"/>
              </a:cxn>
              <a:cxn ang="0">
                <a:pos x="64" y="36"/>
              </a:cxn>
              <a:cxn ang="0">
                <a:pos x="64" y="28"/>
              </a:cxn>
              <a:cxn ang="0">
                <a:pos x="62" y="20"/>
              </a:cxn>
              <a:cxn ang="0">
                <a:pos x="58" y="10"/>
              </a:cxn>
              <a:cxn ang="0">
                <a:pos x="54" y="4"/>
              </a:cxn>
              <a:cxn ang="0">
                <a:pos x="48" y="2"/>
              </a:cxn>
              <a:cxn ang="0">
                <a:pos x="40" y="0"/>
              </a:cxn>
              <a:cxn ang="0">
                <a:pos x="40" y="14"/>
              </a:cxn>
              <a:cxn ang="0">
                <a:pos x="46" y="16"/>
              </a:cxn>
              <a:cxn ang="0">
                <a:pos x="48" y="16"/>
              </a:cxn>
              <a:cxn ang="0">
                <a:pos x="32" y="38"/>
              </a:cxn>
              <a:cxn ang="0">
                <a:pos x="24" y="40"/>
              </a:cxn>
              <a:cxn ang="0">
                <a:pos x="18" y="38"/>
              </a:cxn>
              <a:cxn ang="0">
                <a:pos x="14" y="34"/>
              </a:cxn>
              <a:cxn ang="0">
                <a:pos x="14" y="30"/>
              </a:cxn>
              <a:cxn ang="0">
                <a:pos x="12" y="26"/>
              </a:cxn>
              <a:cxn ang="0">
                <a:pos x="14" y="24"/>
              </a:cxn>
              <a:cxn ang="0">
                <a:pos x="16" y="22"/>
              </a:cxn>
              <a:cxn ang="0">
                <a:pos x="18" y="20"/>
              </a:cxn>
              <a:cxn ang="0">
                <a:pos x="22" y="20"/>
              </a:cxn>
              <a:cxn ang="0">
                <a:pos x="24" y="22"/>
              </a:cxn>
              <a:cxn ang="0">
                <a:pos x="30" y="28"/>
              </a:cxn>
              <a:cxn ang="0">
                <a:pos x="34" y="38"/>
              </a:cxn>
              <a:cxn ang="0">
                <a:pos x="32" y="38"/>
              </a:cxn>
              <a:cxn ang="0">
                <a:pos x="48" y="16"/>
              </a:cxn>
            </a:cxnLst>
            <a:rect l="0" t="0" r="r" b="b"/>
            <a:pathLst>
              <a:path w="64" h="62">
                <a:moveTo>
                  <a:pt x="48" y="16"/>
                </a:moveTo>
                <a:lnTo>
                  <a:pt x="50" y="22"/>
                </a:lnTo>
                <a:lnTo>
                  <a:pt x="52" y="28"/>
                </a:lnTo>
                <a:lnTo>
                  <a:pt x="50" y="30"/>
                </a:lnTo>
                <a:lnTo>
                  <a:pt x="48" y="32"/>
                </a:lnTo>
                <a:lnTo>
                  <a:pt x="46" y="34"/>
                </a:lnTo>
                <a:lnTo>
                  <a:pt x="44" y="34"/>
                </a:lnTo>
                <a:lnTo>
                  <a:pt x="36" y="22"/>
                </a:lnTo>
                <a:lnTo>
                  <a:pt x="30" y="10"/>
                </a:lnTo>
                <a:lnTo>
                  <a:pt x="26" y="8"/>
                </a:lnTo>
                <a:lnTo>
                  <a:pt x="22" y="6"/>
                </a:lnTo>
                <a:lnTo>
                  <a:pt x="18" y="4"/>
                </a:lnTo>
                <a:lnTo>
                  <a:pt x="14" y="6"/>
                </a:lnTo>
                <a:lnTo>
                  <a:pt x="6" y="8"/>
                </a:lnTo>
                <a:lnTo>
                  <a:pt x="2" y="14"/>
                </a:lnTo>
                <a:lnTo>
                  <a:pt x="0" y="20"/>
                </a:lnTo>
                <a:lnTo>
                  <a:pt x="2" y="28"/>
                </a:lnTo>
                <a:lnTo>
                  <a:pt x="6" y="38"/>
                </a:lnTo>
                <a:lnTo>
                  <a:pt x="14" y="44"/>
                </a:lnTo>
                <a:lnTo>
                  <a:pt x="12" y="46"/>
                </a:lnTo>
                <a:lnTo>
                  <a:pt x="8" y="48"/>
                </a:lnTo>
                <a:lnTo>
                  <a:pt x="12" y="62"/>
                </a:lnTo>
                <a:lnTo>
                  <a:pt x="18" y="58"/>
                </a:lnTo>
                <a:lnTo>
                  <a:pt x="30" y="54"/>
                </a:lnTo>
                <a:lnTo>
                  <a:pt x="46" y="50"/>
                </a:lnTo>
                <a:lnTo>
                  <a:pt x="54" y="46"/>
                </a:lnTo>
                <a:lnTo>
                  <a:pt x="60" y="44"/>
                </a:lnTo>
                <a:lnTo>
                  <a:pt x="62" y="40"/>
                </a:lnTo>
                <a:lnTo>
                  <a:pt x="64" y="36"/>
                </a:lnTo>
                <a:lnTo>
                  <a:pt x="64" y="28"/>
                </a:lnTo>
                <a:lnTo>
                  <a:pt x="62" y="20"/>
                </a:lnTo>
                <a:lnTo>
                  <a:pt x="58" y="10"/>
                </a:lnTo>
                <a:lnTo>
                  <a:pt x="54" y="4"/>
                </a:lnTo>
                <a:lnTo>
                  <a:pt x="48" y="2"/>
                </a:lnTo>
                <a:lnTo>
                  <a:pt x="40" y="0"/>
                </a:lnTo>
                <a:lnTo>
                  <a:pt x="40" y="14"/>
                </a:lnTo>
                <a:lnTo>
                  <a:pt x="46" y="16"/>
                </a:lnTo>
                <a:lnTo>
                  <a:pt x="48" y="16"/>
                </a:lnTo>
                <a:lnTo>
                  <a:pt x="32" y="38"/>
                </a:lnTo>
                <a:lnTo>
                  <a:pt x="24" y="40"/>
                </a:lnTo>
                <a:lnTo>
                  <a:pt x="18" y="38"/>
                </a:lnTo>
                <a:lnTo>
                  <a:pt x="14" y="34"/>
                </a:lnTo>
                <a:lnTo>
                  <a:pt x="14" y="30"/>
                </a:lnTo>
                <a:lnTo>
                  <a:pt x="12" y="26"/>
                </a:lnTo>
                <a:lnTo>
                  <a:pt x="14" y="24"/>
                </a:lnTo>
                <a:lnTo>
                  <a:pt x="16" y="22"/>
                </a:lnTo>
                <a:lnTo>
                  <a:pt x="18" y="20"/>
                </a:lnTo>
                <a:lnTo>
                  <a:pt x="22" y="20"/>
                </a:lnTo>
                <a:lnTo>
                  <a:pt x="24" y="22"/>
                </a:lnTo>
                <a:lnTo>
                  <a:pt x="30" y="28"/>
                </a:lnTo>
                <a:lnTo>
                  <a:pt x="34" y="38"/>
                </a:lnTo>
                <a:lnTo>
                  <a:pt x="32" y="38"/>
                </a:lnTo>
                <a:lnTo>
                  <a:pt x="48" y="16"/>
                </a:lnTo>
                <a:close/>
              </a:path>
            </a:pathLst>
          </a:custGeom>
          <a:solidFill>
            <a:srgbClr val="231F20"/>
          </a:solidFill>
          <a:ln w="9525">
            <a:noFill/>
            <a:round/>
            <a:headEnd/>
            <a:tailEnd/>
          </a:ln>
        </p:spPr>
        <p:txBody>
          <a:bodyPr/>
          <a:lstStyle/>
          <a:p>
            <a:endParaRPr lang="en-US"/>
          </a:p>
        </p:txBody>
      </p:sp>
      <p:sp>
        <p:nvSpPr>
          <p:cNvPr id="8223" name="Freeform 31"/>
          <p:cNvSpPr>
            <a:spLocks/>
          </p:cNvSpPr>
          <p:nvPr/>
        </p:nvSpPr>
        <p:spPr bwMode="auto">
          <a:xfrm>
            <a:off x="4895850" y="4065588"/>
            <a:ext cx="98425" cy="88900"/>
          </a:xfrm>
          <a:custGeom>
            <a:avLst/>
            <a:gdLst/>
            <a:ahLst/>
            <a:cxnLst>
              <a:cxn ang="0">
                <a:pos x="2" y="16"/>
              </a:cxn>
              <a:cxn ang="0">
                <a:pos x="0" y="26"/>
              </a:cxn>
              <a:cxn ang="0">
                <a:pos x="2" y="36"/>
              </a:cxn>
              <a:cxn ang="0">
                <a:pos x="6" y="46"/>
              </a:cxn>
              <a:cxn ang="0">
                <a:pos x="12" y="54"/>
              </a:cxn>
              <a:cxn ang="0">
                <a:pos x="20" y="56"/>
              </a:cxn>
              <a:cxn ang="0">
                <a:pos x="28" y="56"/>
              </a:cxn>
              <a:cxn ang="0">
                <a:pos x="34" y="54"/>
              </a:cxn>
              <a:cxn ang="0">
                <a:pos x="38" y="48"/>
              </a:cxn>
              <a:cxn ang="0">
                <a:pos x="40" y="42"/>
              </a:cxn>
              <a:cxn ang="0">
                <a:pos x="40" y="30"/>
              </a:cxn>
              <a:cxn ang="0">
                <a:pos x="40" y="16"/>
              </a:cxn>
              <a:cxn ang="0">
                <a:pos x="42" y="12"/>
              </a:cxn>
              <a:cxn ang="0">
                <a:pos x="46" y="14"/>
              </a:cxn>
              <a:cxn ang="0">
                <a:pos x="50" y="22"/>
              </a:cxn>
              <a:cxn ang="0">
                <a:pos x="50" y="30"/>
              </a:cxn>
              <a:cxn ang="0">
                <a:pos x="46" y="34"/>
              </a:cxn>
              <a:cxn ang="0">
                <a:pos x="52" y="48"/>
              </a:cxn>
              <a:cxn ang="0">
                <a:pos x="58" y="42"/>
              </a:cxn>
              <a:cxn ang="0">
                <a:pos x="62" y="36"/>
              </a:cxn>
              <a:cxn ang="0">
                <a:pos x="62" y="28"/>
              </a:cxn>
              <a:cxn ang="0">
                <a:pos x="60" y="18"/>
              </a:cxn>
              <a:cxn ang="0">
                <a:pos x="56" y="8"/>
              </a:cxn>
              <a:cxn ang="0">
                <a:pos x="50" y="2"/>
              </a:cxn>
              <a:cxn ang="0">
                <a:pos x="44" y="0"/>
              </a:cxn>
              <a:cxn ang="0">
                <a:pos x="36" y="0"/>
              </a:cxn>
              <a:cxn ang="0">
                <a:pos x="30" y="4"/>
              </a:cxn>
              <a:cxn ang="0">
                <a:pos x="26" y="10"/>
              </a:cxn>
              <a:cxn ang="0">
                <a:pos x="24" y="18"/>
              </a:cxn>
              <a:cxn ang="0">
                <a:pos x="24" y="34"/>
              </a:cxn>
              <a:cxn ang="0">
                <a:pos x="24" y="40"/>
              </a:cxn>
              <a:cxn ang="0">
                <a:pos x="22" y="42"/>
              </a:cxn>
              <a:cxn ang="0">
                <a:pos x="18" y="40"/>
              </a:cxn>
              <a:cxn ang="0">
                <a:pos x="14" y="38"/>
              </a:cxn>
              <a:cxn ang="0">
                <a:pos x="12" y="32"/>
              </a:cxn>
              <a:cxn ang="0">
                <a:pos x="12" y="28"/>
              </a:cxn>
              <a:cxn ang="0">
                <a:pos x="12" y="24"/>
              </a:cxn>
              <a:cxn ang="0">
                <a:pos x="14" y="20"/>
              </a:cxn>
              <a:cxn ang="0">
                <a:pos x="18" y="18"/>
              </a:cxn>
              <a:cxn ang="0">
                <a:pos x="12" y="4"/>
              </a:cxn>
              <a:cxn ang="0">
                <a:pos x="6" y="10"/>
              </a:cxn>
              <a:cxn ang="0">
                <a:pos x="4" y="16"/>
              </a:cxn>
              <a:cxn ang="0">
                <a:pos x="2" y="16"/>
              </a:cxn>
            </a:cxnLst>
            <a:rect l="0" t="0" r="r" b="b"/>
            <a:pathLst>
              <a:path w="62" h="56">
                <a:moveTo>
                  <a:pt x="2" y="16"/>
                </a:moveTo>
                <a:lnTo>
                  <a:pt x="0" y="26"/>
                </a:lnTo>
                <a:lnTo>
                  <a:pt x="2" y="36"/>
                </a:lnTo>
                <a:lnTo>
                  <a:pt x="6" y="46"/>
                </a:lnTo>
                <a:lnTo>
                  <a:pt x="12" y="54"/>
                </a:lnTo>
                <a:lnTo>
                  <a:pt x="20" y="56"/>
                </a:lnTo>
                <a:lnTo>
                  <a:pt x="28" y="56"/>
                </a:lnTo>
                <a:lnTo>
                  <a:pt x="34" y="54"/>
                </a:lnTo>
                <a:lnTo>
                  <a:pt x="38" y="48"/>
                </a:lnTo>
                <a:lnTo>
                  <a:pt x="40" y="42"/>
                </a:lnTo>
                <a:lnTo>
                  <a:pt x="40" y="30"/>
                </a:lnTo>
                <a:lnTo>
                  <a:pt x="40" y="16"/>
                </a:lnTo>
                <a:lnTo>
                  <a:pt x="42" y="12"/>
                </a:lnTo>
                <a:lnTo>
                  <a:pt x="46" y="14"/>
                </a:lnTo>
                <a:lnTo>
                  <a:pt x="50" y="22"/>
                </a:lnTo>
                <a:lnTo>
                  <a:pt x="50" y="30"/>
                </a:lnTo>
                <a:lnTo>
                  <a:pt x="46" y="34"/>
                </a:lnTo>
                <a:lnTo>
                  <a:pt x="52" y="48"/>
                </a:lnTo>
                <a:lnTo>
                  <a:pt x="58" y="42"/>
                </a:lnTo>
                <a:lnTo>
                  <a:pt x="62" y="36"/>
                </a:lnTo>
                <a:lnTo>
                  <a:pt x="62" y="28"/>
                </a:lnTo>
                <a:lnTo>
                  <a:pt x="60" y="18"/>
                </a:lnTo>
                <a:lnTo>
                  <a:pt x="56" y="8"/>
                </a:lnTo>
                <a:lnTo>
                  <a:pt x="50" y="2"/>
                </a:lnTo>
                <a:lnTo>
                  <a:pt x="44" y="0"/>
                </a:lnTo>
                <a:lnTo>
                  <a:pt x="36" y="0"/>
                </a:lnTo>
                <a:lnTo>
                  <a:pt x="30" y="4"/>
                </a:lnTo>
                <a:lnTo>
                  <a:pt x="26" y="10"/>
                </a:lnTo>
                <a:lnTo>
                  <a:pt x="24" y="18"/>
                </a:lnTo>
                <a:lnTo>
                  <a:pt x="24" y="34"/>
                </a:lnTo>
                <a:lnTo>
                  <a:pt x="24" y="40"/>
                </a:lnTo>
                <a:lnTo>
                  <a:pt x="22" y="42"/>
                </a:lnTo>
                <a:lnTo>
                  <a:pt x="18" y="40"/>
                </a:lnTo>
                <a:lnTo>
                  <a:pt x="14" y="38"/>
                </a:lnTo>
                <a:lnTo>
                  <a:pt x="12" y="32"/>
                </a:lnTo>
                <a:lnTo>
                  <a:pt x="12" y="28"/>
                </a:lnTo>
                <a:lnTo>
                  <a:pt x="12" y="24"/>
                </a:lnTo>
                <a:lnTo>
                  <a:pt x="14" y="20"/>
                </a:lnTo>
                <a:lnTo>
                  <a:pt x="18" y="18"/>
                </a:lnTo>
                <a:lnTo>
                  <a:pt x="12" y="4"/>
                </a:lnTo>
                <a:lnTo>
                  <a:pt x="6" y="10"/>
                </a:lnTo>
                <a:lnTo>
                  <a:pt x="4" y="16"/>
                </a:lnTo>
                <a:lnTo>
                  <a:pt x="2" y="16"/>
                </a:lnTo>
                <a:close/>
              </a:path>
            </a:pathLst>
          </a:custGeom>
          <a:solidFill>
            <a:srgbClr val="231F20"/>
          </a:solidFill>
          <a:ln w="9525">
            <a:noFill/>
            <a:round/>
            <a:headEnd/>
            <a:tailEnd/>
          </a:ln>
        </p:spPr>
        <p:txBody>
          <a:bodyPr/>
          <a:lstStyle/>
          <a:p>
            <a:endParaRPr lang="en-US"/>
          </a:p>
        </p:txBody>
      </p:sp>
      <p:sp>
        <p:nvSpPr>
          <p:cNvPr id="8224" name="Freeform 32"/>
          <p:cNvSpPr>
            <a:spLocks/>
          </p:cNvSpPr>
          <p:nvPr/>
        </p:nvSpPr>
        <p:spPr bwMode="auto">
          <a:xfrm>
            <a:off x="4924425" y="4160838"/>
            <a:ext cx="95250" cy="88900"/>
          </a:xfrm>
          <a:custGeom>
            <a:avLst/>
            <a:gdLst/>
            <a:ahLst/>
            <a:cxnLst>
              <a:cxn ang="0">
                <a:pos x="16" y="40"/>
              </a:cxn>
              <a:cxn ang="0">
                <a:pos x="12" y="34"/>
              </a:cxn>
              <a:cxn ang="0">
                <a:pos x="12" y="30"/>
              </a:cxn>
              <a:cxn ang="0">
                <a:pos x="14" y="24"/>
              </a:cxn>
              <a:cxn ang="0">
                <a:pos x="16" y="20"/>
              </a:cxn>
              <a:cxn ang="0">
                <a:pos x="22" y="18"/>
              </a:cxn>
              <a:cxn ang="0">
                <a:pos x="32" y="56"/>
              </a:cxn>
              <a:cxn ang="0">
                <a:pos x="46" y="50"/>
              </a:cxn>
              <a:cxn ang="0">
                <a:pos x="52" y="46"/>
              </a:cxn>
              <a:cxn ang="0">
                <a:pos x="56" y="42"/>
              </a:cxn>
              <a:cxn ang="0">
                <a:pos x="58" y="36"/>
              </a:cxn>
              <a:cxn ang="0">
                <a:pos x="60" y="32"/>
              </a:cxn>
              <a:cxn ang="0">
                <a:pos x="58" y="20"/>
              </a:cxn>
              <a:cxn ang="0">
                <a:pos x="54" y="10"/>
              </a:cxn>
              <a:cxn ang="0">
                <a:pos x="46" y="4"/>
              </a:cxn>
              <a:cxn ang="0">
                <a:pos x="40" y="2"/>
              </a:cxn>
              <a:cxn ang="0">
                <a:pos x="34" y="0"/>
              </a:cxn>
              <a:cxn ang="0">
                <a:pos x="22" y="2"/>
              </a:cxn>
              <a:cxn ang="0">
                <a:pos x="12" y="6"/>
              </a:cxn>
              <a:cxn ang="0">
                <a:pos x="4" y="12"/>
              </a:cxn>
              <a:cxn ang="0">
                <a:pos x="2" y="18"/>
              </a:cxn>
              <a:cxn ang="0">
                <a:pos x="0" y="24"/>
              </a:cxn>
              <a:cxn ang="0">
                <a:pos x="0" y="30"/>
              </a:cxn>
              <a:cxn ang="0">
                <a:pos x="0" y="38"/>
              </a:cxn>
              <a:cxn ang="0">
                <a:pos x="4" y="46"/>
              </a:cxn>
              <a:cxn ang="0">
                <a:pos x="10" y="52"/>
              </a:cxn>
              <a:cxn ang="0">
                <a:pos x="16" y="56"/>
              </a:cxn>
              <a:cxn ang="0">
                <a:pos x="24" y="56"/>
              </a:cxn>
              <a:cxn ang="0">
                <a:pos x="22" y="42"/>
              </a:cxn>
              <a:cxn ang="0">
                <a:pos x="18" y="40"/>
              </a:cxn>
              <a:cxn ang="0">
                <a:pos x="16" y="40"/>
              </a:cxn>
              <a:cxn ang="0">
                <a:pos x="32" y="16"/>
              </a:cxn>
              <a:cxn ang="0">
                <a:pos x="38" y="16"/>
              </a:cxn>
              <a:cxn ang="0">
                <a:pos x="42" y="16"/>
              </a:cxn>
              <a:cxn ang="0">
                <a:pos x="46" y="20"/>
              </a:cxn>
              <a:cxn ang="0">
                <a:pos x="48" y="24"/>
              </a:cxn>
              <a:cxn ang="0">
                <a:pos x="48" y="28"/>
              </a:cxn>
              <a:cxn ang="0">
                <a:pos x="46" y="32"/>
              </a:cxn>
              <a:cxn ang="0">
                <a:pos x="42" y="36"/>
              </a:cxn>
              <a:cxn ang="0">
                <a:pos x="38" y="38"/>
              </a:cxn>
              <a:cxn ang="0">
                <a:pos x="32" y="16"/>
              </a:cxn>
              <a:cxn ang="0">
                <a:pos x="16" y="40"/>
              </a:cxn>
            </a:cxnLst>
            <a:rect l="0" t="0" r="r" b="b"/>
            <a:pathLst>
              <a:path w="60" h="56">
                <a:moveTo>
                  <a:pt x="16" y="40"/>
                </a:moveTo>
                <a:lnTo>
                  <a:pt x="12" y="34"/>
                </a:lnTo>
                <a:lnTo>
                  <a:pt x="12" y="30"/>
                </a:lnTo>
                <a:lnTo>
                  <a:pt x="14" y="24"/>
                </a:lnTo>
                <a:lnTo>
                  <a:pt x="16" y="20"/>
                </a:lnTo>
                <a:lnTo>
                  <a:pt x="22" y="18"/>
                </a:lnTo>
                <a:lnTo>
                  <a:pt x="32" y="56"/>
                </a:lnTo>
                <a:lnTo>
                  <a:pt x="46" y="50"/>
                </a:lnTo>
                <a:lnTo>
                  <a:pt x="52" y="46"/>
                </a:lnTo>
                <a:lnTo>
                  <a:pt x="56" y="42"/>
                </a:lnTo>
                <a:lnTo>
                  <a:pt x="58" y="36"/>
                </a:lnTo>
                <a:lnTo>
                  <a:pt x="60" y="32"/>
                </a:lnTo>
                <a:lnTo>
                  <a:pt x="58" y="20"/>
                </a:lnTo>
                <a:lnTo>
                  <a:pt x="54" y="10"/>
                </a:lnTo>
                <a:lnTo>
                  <a:pt x="46" y="4"/>
                </a:lnTo>
                <a:lnTo>
                  <a:pt x="40" y="2"/>
                </a:lnTo>
                <a:lnTo>
                  <a:pt x="34" y="0"/>
                </a:lnTo>
                <a:lnTo>
                  <a:pt x="22" y="2"/>
                </a:lnTo>
                <a:lnTo>
                  <a:pt x="12" y="6"/>
                </a:lnTo>
                <a:lnTo>
                  <a:pt x="4" y="12"/>
                </a:lnTo>
                <a:lnTo>
                  <a:pt x="2" y="18"/>
                </a:lnTo>
                <a:lnTo>
                  <a:pt x="0" y="24"/>
                </a:lnTo>
                <a:lnTo>
                  <a:pt x="0" y="30"/>
                </a:lnTo>
                <a:lnTo>
                  <a:pt x="0" y="38"/>
                </a:lnTo>
                <a:lnTo>
                  <a:pt x="4" y="46"/>
                </a:lnTo>
                <a:lnTo>
                  <a:pt x="10" y="52"/>
                </a:lnTo>
                <a:lnTo>
                  <a:pt x="16" y="56"/>
                </a:lnTo>
                <a:lnTo>
                  <a:pt x="24" y="56"/>
                </a:lnTo>
                <a:lnTo>
                  <a:pt x="22" y="42"/>
                </a:lnTo>
                <a:lnTo>
                  <a:pt x="18" y="40"/>
                </a:lnTo>
                <a:lnTo>
                  <a:pt x="16" y="40"/>
                </a:lnTo>
                <a:lnTo>
                  <a:pt x="32" y="16"/>
                </a:lnTo>
                <a:lnTo>
                  <a:pt x="38" y="16"/>
                </a:lnTo>
                <a:lnTo>
                  <a:pt x="42" y="16"/>
                </a:lnTo>
                <a:lnTo>
                  <a:pt x="46" y="20"/>
                </a:lnTo>
                <a:lnTo>
                  <a:pt x="48" y="24"/>
                </a:lnTo>
                <a:lnTo>
                  <a:pt x="48" y="28"/>
                </a:lnTo>
                <a:lnTo>
                  <a:pt x="46" y="32"/>
                </a:lnTo>
                <a:lnTo>
                  <a:pt x="42" y="36"/>
                </a:lnTo>
                <a:lnTo>
                  <a:pt x="38" y="38"/>
                </a:lnTo>
                <a:lnTo>
                  <a:pt x="32" y="16"/>
                </a:lnTo>
                <a:lnTo>
                  <a:pt x="16" y="40"/>
                </a:lnTo>
                <a:close/>
              </a:path>
            </a:pathLst>
          </a:custGeom>
          <a:solidFill>
            <a:srgbClr val="231F20"/>
          </a:solidFill>
          <a:ln w="9525">
            <a:noFill/>
            <a:round/>
            <a:headEnd/>
            <a:tailEnd/>
          </a:ln>
        </p:spPr>
        <p:txBody>
          <a:bodyPr/>
          <a:lstStyle/>
          <a:p>
            <a:endParaRPr lang="en-US"/>
          </a:p>
        </p:txBody>
      </p:sp>
      <p:sp>
        <p:nvSpPr>
          <p:cNvPr id="8225" name="Freeform 33"/>
          <p:cNvSpPr>
            <a:spLocks/>
          </p:cNvSpPr>
          <p:nvPr/>
        </p:nvSpPr>
        <p:spPr bwMode="auto">
          <a:xfrm>
            <a:off x="4905375" y="3359150"/>
            <a:ext cx="174625" cy="176213"/>
          </a:xfrm>
          <a:custGeom>
            <a:avLst/>
            <a:gdLst/>
            <a:ahLst/>
            <a:cxnLst>
              <a:cxn ang="0">
                <a:pos x="10" y="63"/>
              </a:cxn>
              <a:cxn ang="0">
                <a:pos x="58" y="22"/>
              </a:cxn>
              <a:cxn ang="0">
                <a:pos x="20" y="75"/>
              </a:cxn>
              <a:cxn ang="0">
                <a:pos x="30" y="87"/>
              </a:cxn>
              <a:cxn ang="0">
                <a:pos x="88" y="59"/>
              </a:cxn>
              <a:cxn ang="0">
                <a:pos x="40" y="99"/>
              </a:cxn>
              <a:cxn ang="0">
                <a:pos x="50" y="111"/>
              </a:cxn>
              <a:cxn ang="0">
                <a:pos x="110" y="59"/>
              </a:cxn>
              <a:cxn ang="0">
                <a:pos x="94" y="40"/>
              </a:cxn>
              <a:cxn ang="0">
                <a:pos x="44" y="65"/>
              </a:cxn>
              <a:cxn ang="0">
                <a:pos x="76" y="18"/>
              </a:cxn>
              <a:cxn ang="0">
                <a:pos x="60" y="0"/>
              </a:cxn>
              <a:cxn ang="0">
                <a:pos x="0" y="53"/>
              </a:cxn>
              <a:cxn ang="0">
                <a:pos x="8" y="63"/>
              </a:cxn>
              <a:cxn ang="0">
                <a:pos x="10" y="63"/>
              </a:cxn>
            </a:cxnLst>
            <a:rect l="0" t="0" r="r" b="b"/>
            <a:pathLst>
              <a:path w="110" h="111">
                <a:moveTo>
                  <a:pt x="10" y="63"/>
                </a:moveTo>
                <a:lnTo>
                  <a:pt x="58" y="22"/>
                </a:lnTo>
                <a:lnTo>
                  <a:pt x="20" y="75"/>
                </a:lnTo>
                <a:lnTo>
                  <a:pt x="30" y="87"/>
                </a:lnTo>
                <a:lnTo>
                  <a:pt x="88" y="59"/>
                </a:lnTo>
                <a:lnTo>
                  <a:pt x="40" y="99"/>
                </a:lnTo>
                <a:lnTo>
                  <a:pt x="50" y="111"/>
                </a:lnTo>
                <a:lnTo>
                  <a:pt x="110" y="59"/>
                </a:lnTo>
                <a:lnTo>
                  <a:pt x="94" y="40"/>
                </a:lnTo>
                <a:lnTo>
                  <a:pt x="44" y="65"/>
                </a:lnTo>
                <a:lnTo>
                  <a:pt x="76" y="18"/>
                </a:lnTo>
                <a:lnTo>
                  <a:pt x="60" y="0"/>
                </a:lnTo>
                <a:lnTo>
                  <a:pt x="0" y="53"/>
                </a:lnTo>
                <a:lnTo>
                  <a:pt x="8" y="63"/>
                </a:lnTo>
                <a:lnTo>
                  <a:pt x="10" y="63"/>
                </a:lnTo>
                <a:close/>
              </a:path>
            </a:pathLst>
          </a:custGeom>
          <a:solidFill>
            <a:srgbClr val="231F20"/>
          </a:solidFill>
          <a:ln w="9525">
            <a:noFill/>
            <a:round/>
            <a:headEnd/>
            <a:tailEnd/>
          </a:ln>
        </p:spPr>
        <p:txBody>
          <a:bodyPr/>
          <a:lstStyle/>
          <a:p>
            <a:endParaRPr lang="en-US"/>
          </a:p>
        </p:txBody>
      </p:sp>
      <p:sp>
        <p:nvSpPr>
          <p:cNvPr id="8226" name="Freeform 34"/>
          <p:cNvSpPr>
            <a:spLocks/>
          </p:cNvSpPr>
          <p:nvPr/>
        </p:nvSpPr>
        <p:spPr bwMode="auto">
          <a:xfrm>
            <a:off x="5010150" y="3506788"/>
            <a:ext cx="95250" cy="95250"/>
          </a:xfrm>
          <a:custGeom>
            <a:avLst/>
            <a:gdLst/>
            <a:ahLst/>
            <a:cxnLst>
              <a:cxn ang="0">
                <a:pos x="22" y="46"/>
              </a:cxn>
              <a:cxn ang="0">
                <a:pos x="18" y="42"/>
              </a:cxn>
              <a:cxn ang="0">
                <a:pos x="14" y="38"/>
              </a:cxn>
              <a:cxn ang="0">
                <a:pos x="14" y="32"/>
              </a:cxn>
              <a:cxn ang="0">
                <a:pos x="16" y="28"/>
              </a:cxn>
              <a:cxn ang="0">
                <a:pos x="20" y="24"/>
              </a:cxn>
              <a:cxn ang="0">
                <a:pos x="46" y="52"/>
              </a:cxn>
              <a:cxn ang="0">
                <a:pos x="56" y="42"/>
              </a:cxn>
              <a:cxn ang="0">
                <a:pos x="58" y="36"/>
              </a:cxn>
              <a:cxn ang="0">
                <a:pos x="60" y="30"/>
              </a:cxn>
              <a:cxn ang="0">
                <a:pos x="60" y="24"/>
              </a:cxn>
              <a:cxn ang="0">
                <a:pos x="60" y="18"/>
              </a:cxn>
              <a:cxn ang="0">
                <a:pos x="54" y="8"/>
              </a:cxn>
              <a:cxn ang="0">
                <a:pos x="46" y="2"/>
              </a:cxn>
              <a:cxn ang="0">
                <a:pos x="34" y="0"/>
              </a:cxn>
              <a:cxn ang="0">
                <a:pos x="30" y="0"/>
              </a:cxn>
              <a:cxn ang="0">
                <a:pos x="24" y="2"/>
              </a:cxn>
              <a:cxn ang="0">
                <a:pos x="12" y="8"/>
              </a:cxn>
              <a:cxn ang="0">
                <a:pos x="6" y="16"/>
              </a:cxn>
              <a:cxn ang="0">
                <a:pos x="2" y="26"/>
              </a:cxn>
              <a:cxn ang="0">
                <a:pos x="0" y="32"/>
              </a:cxn>
              <a:cxn ang="0">
                <a:pos x="2" y="38"/>
              </a:cxn>
              <a:cxn ang="0">
                <a:pos x="4" y="44"/>
              </a:cxn>
              <a:cxn ang="0">
                <a:pos x="8" y="50"/>
              </a:cxn>
              <a:cxn ang="0">
                <a:pos x="14" y="56"/>
              </a:cxn>
              <a:cxn ang="0">
                <a:pos x="22" y="58"/>
              </a:cxn>
              <a:cxn ang="0">
                <a:pos x="30" y="60"/>
              </a:cxn>
              <a:cxn ang="0">
                <a:pos x="38" y="58"/>
              </a:cxn>
              <a:cxn ang="0">
                <a:pos x="30" y="44"/>
              </a:cxn>
              <a:cxn ang="0">
                <a:pos x="24" y="46"/>
              </a:cxn>
              <a:cxn ang="0">
                <a:pos x="22" y="46"/>
              </a:cxn>
              <a:cxn ang="0">
                <a:pos x="28" y="18"/>
              </a:cxn>
              <a:cxn ang="0">
                <a:pos x="32" y="14"/>
              </a:cxn>
              <a:cxn ang="0">
                <a:pos x="38" y="14"/>
              </a:cxn>
              <a:cxn ang="0">
                <a:pos x="42" y="14"/>
              </a:cxn>
              <a:cxn ang="0">
                <a:pos x="46" y="18"/>
              </a:cxn>
              <a:cxn ang="0">
                <a:pos x="48" y="20"/>
              </a:cxn>
              <a:cxn ang="0">
                <a:pos x="48" y="26"/>
              </a:cxn>
              <a:cxn ang="0">
                <a:pos x="46" y="30"/>
              </a:cxn>
              <a:cxn ang="0">
                <a:pos x="42" y="34"/>
              </a:cxn>
              <a:cxn ang="0">
                <a:pos x="28" y="18"/>
              </a:cxn>
              <a:cxn ang="0">
                <a:pos x="22" y="46"/>
              </a:cxn>
            </a:cxnLst>
            <a:rect l="0" t="0" r="r" b="b"/>
            <a:pathLst>
              <a:path w="60" h="60">
                <a:moveTo>
                  <a:pt x="22" y="46"/>
                </a:moveTo>
                <a:lnTo>
                  <a:pt x="18" y="42"/>
                </a:lnTo>
                <a:lnTo>
                  <a:pt x="14" y="38"/>
                </a:lnTo>
                <a:lnTo>
                  <a:pt x="14" y="32"/>
                </a:lnTo>
                <a:lnTo>
                  <a:pt x="16" y="28"/>
                </a:lnTo>
                <a:lnTo>
                  <a:pt x="20" y="24"/>
                </a:lnTo>
                <a:lnTo>
                  <a:pt x="46" y="52"/>
                </a:lnTo>
                <a:lnTo>
                  <a:pt x="56" y="42"/>
                </a:lnTo>
                <a:lnTo>
                  <a:pt x="58" y="36"/>
                </a:lnTo>
                <a:lnTo>
                  <a:pt x="60" y="30"/>
                </a:lnTo>
                <a:lnTo>
                  <a:pt x="60" y="24"/>
                </a:lnTo>
                <a:lnTo>
                  <a:pt x="60" y="18"/>
                </a:lnTo>
                <a:lnTo>
                  <a:pt x="54" y="8"/>
                </a:lnTo>
                <a:lnTo>
                  <a:pt x="46" y="2"/>
                </a:lnTo>
                <a:lnTo>
                  <a:pt x="34" y="0"/>
                </a:lnTo>
                <a:lnTo>
                  <a:pt x="30" y="0"/>
                </a:lnTo>
                <a:lnTo>
                  <a:pt x="24" y="2"/>
                </a:lnTo>
                <a:lnTo>
                  <a:pt x="12" y="8"/>
                </a:lnTo>
                <a:lnTo>
                  <a:pt x="6" y="16"/>
                </a:lnTo>
                <a:lnTo>
                  <a:pt x="2" y="26"/>
                </a:lnTo>
                <a:lnTo>
                  <a:pt x="0" y="32"/>
                </a:lnTo>
                <a:lnTo>
                  <a:pt x="2" y="38"/>
                </a:lnTo>
                <a:lnTo>
                  <a:pt x="4" y="44"/>
                </a:lnTo>
                <a:lnTo>
                  <a:pt x="8" y="50"/>
                </a:lnTo>
                <a:lnTo>
                  <a:pt x="14" y="56"/>
                </a:lnTo>
                <a:lnTo>
                  <a:pt x="22" y="58"/>
                </a:lnTo>
                <a:lnTo>
                  <a:pt x="30" y="60"/>
                </a:lnTo>
                <a:lnTo>
                  <a:pt x="38" y="58"/>
                </a:lnTo>
                <a:lnTo>
                  <a:pt x="30" y="44"/>
                </a:lnTo>
                <a:lnTo>
                  <a:pt x="24" y="46"/>
                </a:lnTo>
                <a:lnTo>
                  <a:pt x="22" y="46"/>
                </a:lnTo>
                <a:lnTo>
                  <a:pt x="28" y="18"/>
                </a:lnTo>
                <a:lnTo>
                  <a:pt x="32" y="14"/>
                </a:lnTo>
                <a:lnTo>
                  <a:pt x="38" y="14"/>
                </a:lnTo>
                <a:lnTo>
                  <a:pt x="42" y="14"/>
                </a:lnTo>
                <a:lnTo>
                  <a:pt x="46" y="18"/>
                </a:lnTo>
                <a:lnTo>
                  <a:pt x="48" y="20"/>
                </a:lnTo>
                <a:lnTo>
                  <a:pt x="48" y="26"/>
                </a:lnTo>
                <a:lnTo>
                  <a:pt x="46" y="30"/>
                </a:lnTo>
                <a:lnTo>
                  <a:pt x="42" y="34"/>
                </a:lnTo>
                <a:lnTo>
                  <a:pt x="28" y="18"/>
                </a:lnTo>
                <a:lnTo>
                  <a:pt x="22" y="46"/>
                </a:lnTo>
                <a:close/>
              </a:path>
            </a:pathLst>
          </a:custGeom>
          <a:solidFill>
            <a:srgbClr val="231F20"/>
          </a:solidFill>
          <a:ln w="9525">
            <a:noFill/>
            <a:round/>
            <a:headEnd/>
            <a:tailEnd/>
          </a:ln>
        </p:spPr>
        <p:txBody>
          <a:bodyPr/>
          <a:lstStyle/>
          <a:p>
            <a:endParaRPr lang="en-US"/>
          </a:p>
        </p:txBody>
      </p:sp>
      <p:sp>
        <p:nvSpPr>
          <p:cNvPr id="8227" name="Freeform 35"/>
          <p:cNvSpPr>
            <a:spLocks/>
          </p:cNvSpPr>
          <p:nvPr/>
        </p:nvSpPr>
        <p:spPr bwMode="auto">
          <a:xfrm>
            <a:off x="5073650" y="3560763"/>
            <a:ext cx="101600" cy="101600"/>
          </a:xfrm>
          <a:custGeom>
            <a:avLst/>
            <a:gdLst/>
            <a:ahLst/>
            <a:cxnLst>
              <a:cxn ang="0">
                <a:pos x="50" y="18"/>
              </a:cxn>
              <a:cxn ang="0">
                <a:pos x="64" y="6"/>
              </a:cxn>
              <a:cxn ang="0">
                <a:pos x="48" y="0"/>
              </a:cxn>
              <a:cxn ang="0">
                <a:pos x="40" y="6"/>
              </a:cxn>
              <a:cxn ang="0">
                <a:pos x="34" y="2"/>
              </a:cxn>
              <a:cxn ang="0">
                <a:pos x="26" y="10"/>
              </a:cxn>
              <a:cxn ang="0">
                <a:pos x="30" y="14"/>
              </a:cxn>
              <a:cxn ang="0">
                <a:pos x="10" y="32"/>
              </a:cxn>
              <a:cxn ang="0">
                <a:pos x="2" y="38"/>
              </a:cxn>
              <a:cxn ang="0">
                <a:pos x="0" y="44"/>
              </a:cxn>
              <a:cxn ang="0">
                <a:pos x="0" y="50"/>
              </a:cxn>
              <a:cxn ang="0">
                <a:pos x="4" y="56"/>
              </a:cxn>
              <a:cxn ang="0">
                <a:pos x="8" y="62"/>
              </a:cxn>
              <a:cxn ang="0">
                <a:pos x="14" y="64"/>
              </a:cxn>
              <a:cxn ang="0">
                <a:pos x="22" y="56"/>
              </a:cxn>
              <a:cxn ang="0">
                <a:pos x="16" y="52"/>
              </a:cxn>
              <a:cxn ang="0">
                <a:pos x="16" y="50"/>
              </a:cxn>
              <a:cxn ang="0">
                <a:pos x="16" y="48"/>
              </a:cxn>
              <a:cxn ang="0">
                <a:pos x="22" y="42"/>
              </a:cxn>
              <a:cxn ang="0">
                <a:pos x="40" y="26"/>
              </a:cxn>
              <a:cxn ang="0">
                <a:pos x="46" y="34"/>
              </a:cxn>
              <a:cxn ang="0">
                <a:pos x="56" y="26"/>
              </a:cxn>
              <a:cxn ang="0">
                <a:pos x="52" y="18"/>
              </a:cxn>
              <a:cxn ang="0">
                <a:pos x="50" y="18"/>
              </a:cxn>
            </a:cxnLst>
            <a:rect l="0" t="0" r="r" b="b"/>
            <a:pathLst>
              <a:path w="64" h="64">
                <a:moveTo>
                  <a:pt x="50" y="18"/>
                </a:moveTo>
                <a:lnTo>
                  <a:pt x="64" y="6"/>
                </a:lnTo>
                <a:lnTo>
                  <a:pt x="48" y="0"/>
                </a:lnTo>
                <a:lnTo>
                  <a:pt x="40" y="6"/>
                </a:lnTo>
                <a:lnTo>
                  <a:pt x="34" y="2"/>
                </a:lnTo>
                <a:lnTo>
                  <a:pt x="26" y="10"/>
                </a:lnTo>
                <a:lnTo>
                  <a:pt x="30" y="14"/>
                </a:lnTo>
                <a:lnTo>
                  <a:pt x="10" y="32"/>
                </a:lnTo>
                <a:lnTo>
                  <a:pt x="2" y="38"/>
                </a:lnTo>
                <a:lnTo>
                  <a:pt x="0" y="44"/>
                </a:lnTo>
                <a:lnTo>
                  <a:pt x="0" y="50"/>
                </a:lnTo>
                <a:lnTo>
                  <a:pt x="4" y="56"/>
                </a:lnTo>
                <a:lnTo>
                  <a:pt x="8" y="62"/>
                </a:lnTo>
                <a:lnTo>
                  <a:pt x="14" y="64"/>
                </a:lnTo>
                <a:lnTo>
                  <a:pt x="22" y="56"/>
                </a:lnTo>
                <a:lnTo>
                  <a:pt x="16" y="52"/>
                </a:lnTo>
                <a:lnTo>
                  <a:pt x="16" y="50"/>
                </a:lnTo>
                <a:lnTo>
                  <a:pt x="16" y="48"/>
                </a:lnTo>
                <a:lnTo>
                  <a:pt x="22" y="42"/>
                </a:lnTo>
                <a:lnTo>
                  <a:pt x="40" y="26"/>
                </a:lnTo>
                <a:lnTo>
                  <a:pt x="46" y="34"/>
                </a:lnTo>
                <a:lnTo>
                  <a:pt x="56" y="26"/>
                </a:lnTo>
                <a:lnTo>
                  <a:pt x="52" y="18"/>
                </a:lnTo>
                <a:lnTo>
                  <a:pt x="50" y="18"/>
                </a:lnTo>
                <a:close/>
              </a:path>
            </a:pathLst>
          </a:custGeom>
          <a:solidFill>
            <a:srgbClr val="231F20"/>
          </a:solidFill>
          <a:ln w="9525">
            <a:noFill/>
            <a:round/>
            <a:headEnd/>
            <a:tailEnd/>
          </a:ln>
        </p:spPr>
        <p:txBody>
          <a:bodyPr/>
          <a:lstStyle/>
          <a:p>
            <a:endParaRPr lang="en-US"/>
          </a:p>
        </p:txBody>
      </p:sp>
      <p:sp>
        <p:nvSpPr>
          <p:cNvPr id="8228" name="Freeform 36"/>
          <p:cNvSpPr>
            <a:spLocks/>
          </p:cNvSpPr>
          <p:nvPr/>
        </p:nvSpPr>
        <p:spPr bwMode="auto">
          <a:xfrm>
            <a:off x="5108575" y="3624263"/>
            <a:ext cx="104775" cy="111125"/>
          </a:xfrm>
          <a:custGeom>
            <a:avLst/>
            <a:gdLst/>
            <a:ahLst/>
            <a:cxnLst>
              <a:cxn ang="0">
                <a:pos x="42" y="14"/>
              </a:cxn>
              <a:cxn ang="0">
                <a:pos x="46" y="18"/>
              </a:cxn>
              <a:cxn ang="0">
                <a:pos x="50" y="22"/>
              </a:cxn>
              <a:cxn ang="0">
                <a:pos x="50" y="26"/>
              </a:cxn>
              <a:cxn ang="0">
                <a:pos x="50" y="28"/>
              </a:cxn>
              <a:cxn ang="0">
                <a:pos x="48" y="30"/>
              </a:cxn>
              <a:cxn ang="0">
                <a:pos x="46" y="32"/>
              </a:cxn>
              <a:cxn ang="0">
                <a:pos x="34" y="24"/>
              </a:cxn>
              <a:cxn ang="0">
                <a:pos x="24" y="16"/>
              </a:cxn>
              <a:cxn ang="0">
                <a:pos x="18" y="14"/>
              </a:cxn>
              <a:cxn ang="0">
                <a:pos x="14" y="14"/>
              </a:cxn>
              <a:cxn ang="0">
                <a:pos x="10" y="16"/>
              </a:cxn>
              <a:cxn ang="0">
                <a:pos x="6" y="18"/>
              </a:cxn>
              <a:cxn ang="0">
                <a:pos x="2" y="24"/>
              </a:cxn>
              <a:cxn ang="0">
                <a:pos x="0" y="30"/>
              </a:cxn>
              <a:cxn ang="0">
                <a:pos x="2" y="38"/>
              </a:cxn>
              <a:cxn ang="0">
                <a:pos x="6" y="44"/>
              </a:cxn>
              <a:cxn ang="0">
                <a:pos x="14" y="50"/>
              </a:cxn>
              <a:cxn ang="0">
                <a:pos x="24" y="54"/>
              </a:cxn>
              <a:cxn ang="0">
                <a:pos x="22" y="54"/>
              </a:cxn>
              <a:cxn ang="0">
                <a:pos x="20" y="60"/>
              </a:cxn>
              <a:cxn ang="0">
                <a:pos x="30" y="70"/>
              </a:cxn>
              <a:cxn ang="0">
                <a:pos x="34" y="64"/>
              </a:cxn>
              <a:cxn ang="0">
                <a:pos x="42" y="56"/>
              </a:cxn>
              <a:cxn ang="0">
                <a:pos x="56" y="44"/>
              </a:cxn>
              <a:cxn ang="0">
                <a:pos x="62" y="38"/>
              </a:cxn>
              <a:cxn ang="0">
                <a:pos x="64" y="34"/>
              </a:cxn>
              <a:cxn ang="0">
                <a:pos x="66" y="30"/>
              </a:cxn>
              <a:cxn ang="0">
                <a:pos x="64" y="24"/>
              </a:cxn>
              <a:cxn ang="0">
                <a:pos x="62" y="18"/>
              </a:cxn>
              <a:cxn ang="0">
                <a:pos x="56" y="10"/>
              </a:cxn>
              <a:cxn ang="0">
                <a:pos x="50" y="4"/>
              </a:cxn>
              <a:cxn ang="0">
                <a:pos x="42" y="0"/>
              </a:cxn>
              <a:cxn ang="0">
                <a:pos x="36" y="0"/>
              </a:cxn>
              <a:cxn ang="0">
                <a:pos x="28" y="2"/>
              </a:cxn>
              <a:cxn ang="0">
                <a:pos x="34" y="14"/>
              </a:cxn>
              <a:cxn ang="0">
                <a:pos x="40" y="14"/>
              </a:cxn>
              <a:cxn ang="0">
                <a:pos x="42" y="14"/>
              </a:cxn>
              <a:cxn ang="0">
                <a:pos x="36" y="40"/>
              </a:cxn>
              <a:cxn ang="0">
                <a:pos x="30" y="44"/>
              </a:cxn>
              <a:cxn ang="0">
                <a:pos x="24" y="46"/>
              </a:cxn>
              <a:cxn ang="0">
                <a:pos x="20" y="44"/>
              </a:cxn>
              <a:cxn ang="0">
                <a:pos x="16" y="42"/>
              </a:cxn>
              <a:cxn ang="0">
                <a:pos x="16" y="38"/>
              </a:cxn>
              <a:cxn ang="0">
                <a:pos x="14" y="34"/>
              </a:cxn>
              <a:cxn ang="0">
                <a:pos x="16" y="32"/>
              </a:cxn>
              <a:cxn ang="0">
                <a:pos x="18" y="30"/>
              </a:cxn>
              <a:cxn ang="0">
                <a:pos x="20" y="28"/>
              </a:cxn>
              <a:cxn ang="0">
                <a:pos x="24" y="28"/>
              </a:cxn>
              <a:cxn ang="0">
                <a:pos x="30" y="32"/>
              </a:cxn>
              <a:cxn ang="0">
                <a:pos x="38" y="38"/>
              </a:cxn>
              <a:cxn ang="0">
                <a:pos x="36" y="40"/>
              </a:cxn>
              <a:cxn ang="0">
                <a:pos x="42" y="14"/>
              </a:cxn>
            </a:cxnLst>
            <a:rect l="0" t="0" r="r" b="b"/>
            <a:pathLst>
              <a:path w="66" h="70">
                <a:moveTo>
                  <a:pt x="42" y="14"/>
                </a:moveTo>
                <a:lnTo>
                  <a:pt x="46" y="18"/>
                </a:lnTo>
                <a:lnTo>
                  <a:pt x="50" y="22"/>
                </a:lnTo>
                <a:lnTo>
                  <a:pt x="50" y="26"/>
                </a:lnTo>
                <a:lnTo>
                  <a:pt x="50" y="28"/>
                </a:lnTo>
                <a:lnTo>
                  <a:pt x="48" y="30"/>
                </a:lnTo>
                <a:lnTo>
                  <a:pt x="46" y="32"/>
                </a:lnTo>
                <a:lnTo>
                  <a:pt x="34" y="24"/>
                </a:lnTo>
                <a:lnTo>
                  <a:pt x="24" y="16"/>
                </a:lnTo>
                <a:lnTo>
                  <a:pt x="18" y="14"/>
                </a:lnTo>
                <a:lnTo>
                  <a:pt x="14" y="14"/>
                </a:lnTo>
                <a:lnTo>
                  <a:pt x="10" y="16"/>
                </a:lnTo>
                <a:lnTo>
                  <a:pt x="6" y="18"/>
                </a:lnTo>
                <a:lnTo>
                  <a:pt x="2" y="24"/>
                </a:lnTo>
                <a:lnTo>
                  <a:pt x="0" y="30"/>
                </a:lnTo>
                <a:lnTo>
                  <a:pt x="2" y="38"/>
                </a:lnTo>
                <a:lnTo>
                  <a:pt x="6" y="44"/>
                </a:lnTo>
                <a:lnTo>
                  <a:pt x="14" y="50"/>
                </a:lnTo>
                <a:lnTo>
                  <a:pt x="24" y="54"/>
                </a:lnTo>
                <a:lnTo>
                  <a:pt x="22" y="54"/>
                </a:lnTo>
                <a:lnTo>
                  <a:pt x="20" y="60"/>
                </a:lnTo>
                <a:lnTo>
                  <a:pt x="30" y="70"/>
                </a:lnTo>
                <a:lnTo>
                  <a:pt x="34" y="64"/>
                </a:lnTo>
                <a:lnTo>
                  <a:pt x="42" y="56"/>
                </a:lnTo>
                <a:lnTo>
                  <a:pt x="56" y="44"/>
                </a:lnTo>
                <a:lnTo>
                  <a:pt x="62" y="38"/>
                </a:lnTo>
                <a:lnTo>
                  <a:pt x="64" y="34"/>
                </a:lnTo>
                <a:lnTo>
                  <a:pt x="66" y="30"/>
                </a:lnTo>
                <a:lnTo>
                  <a:pt x="64" y="24"/>
                </a:lnTo>
                <a:lnTo>
                  <a:pt x="62" y="18"/>
                </a:lnTo>
                <a:lnTo>
                  <a:pt x="56" y="10"/>
                </a:lnTo>
                <a:lnTo>
                  <a:pt x="50" y="4"/>
                </a:lnTo>
                <a:lnTo>
                  <a:pt x="42" y="0"/>
                </a:lnTo>
                <a:lnTo>
                  <a:pt x="36" y="0"/>
                </a:lnTo>
                <a:lnTo>
                  <a:pt x="28" y="2"/>
                </a:lnTo>
                <a:lnTo>
                  <a:pt x="34" y="14"/>
                </a:lnTo>
                <a:lnTo>
                  <a:pt x="40" y="14"/>
                </a:lnTo>
                <a:lnTo>
                  <a:pt x="42" y="14"/>
                </a:lnTo>
                <a:lnTo>
                  <a:pt x="36" y="40"/>
                </a:lnTo>
                <a:lnTo>
                  <a:pt x="30" y="44"/>
                </a:lnTo>
                <a:lnTo>
                  <a:pt x="24" y="46"/>
                </a:lnTo>
                <a:lnTo>
                  <a:pt x="20" y="44"/>
                </a:lnTo>
                <a:lnTo>
                  <a:pt x="16" y="42"/>
                </a:lnTo>
                <a:lnTo>
                  <a:pt x="16" y="38"/>
                </a:lnTo>
                <a:lnTo>
                  <a:pt x="14" y="34"/>
                </a:lnTo>
                <a:lnTo>
                  <a:pt x="16" y="32"/>
                </a:lnTo>
                <a:lnTo>
                  <a:pt x="18" y="30"/>
                </a:lnTo>
                <a:lnTo>
                  <a:pt x="20" y="28"/>
                </a:lnTo>
                <a:lnTo>
                  <a:pt x="24" y="28"/>
                </a:lnTo>
                <a:lnTo>
                  <a:pt x="30" y="32"/>
                </a:lnTo>
                <a:lnTo>
                  <a:pt x="38" y="38"/>
                </a:lnTo>
                <a:lnTo>
                  <a:pt x="36" y="40"/>
                </a:lnTo>
                <a:lnTo>
                  <a:pt x="42" y="14"/>
                </a:lnTo>
                <a:close/>
              </a:path>
            </a:pathLst>
          </a:custGeom>
          <a:solidFill>
            <a:srgbClr val="231F20"/>
          </a:solidFill>
          <a:ln w="9525">
            <a:noFill/>
            <a:round/>
            <a:headEnd/>
            <a:tailEnd/>
          </a:ln>
        </p:spPr>
        <p:txBody>
          <a:bodyPr/>
          <a:lstStyle/>
          <a:p>
            <a:endParaRPr lang="en-US"/>
          </a:p>
        </p:txBody>
      </p:sp>
      <p:sp>
        <p:nvSpPr>
          <p:cNvPr id="8229" name="Freeform 37"/>
          <p:cNvSpPr>
            <a:spLocks/>
          </p:cNvSpPr>
          <p:nvPr/>
        </p:nvSpPr>
        <p:spPr bwMode="auto">
          <a:xfrm>
            <a:off x="5140325" y="3690938"/>
            <a:ext cx="139700" cy="111125"/>
          </a:xfrm>
          <a:custGeom>
            <a:avLst/>
            <a:gdLst/>
            <a:ahLst/>
            <a:cxnLst>
              <a:cxn ang="0">
                <a:pos x="0" y="52"/>
              </a:cxn>
              <a:cxn ang="0">
                <a:pos x="10" y="64"/>
              </a:cxn>
              <a:cxn ang="0">
                <a:pos x="32" y="44"/>
              </a:cxn>
              <a:cxn ang="0">
                <a:pos x="32" y="54"/>
              </a:cxn>
              <a:cxn ang="0">
                <a:pos x="36" y="62"/>
              </a:cxn>
              <a:cxn ang="0">
                <a:pos x="44" y="68"/>
              </a:cxn>
              <a:cxn ang="0">
                <a:pos x="54" y="70"/>
              </a:cxn>
              <a:cxn ang="0">
                <a:pos x="66" y="68"/>
              </a:cxn>
              <a:cxn ang="0">
                <a:pos x="76" y="62"/>
              </a:cxn>
              <a:cxn ang="0">
                <a:pos x="84" y="52"/>
              </a:cxn>
              <a:cxn ang="0">
                <a:pos x="88" y="42"/>
              </a:cxn>
              <a:cxn ang="0">
                <a:pos x="88" y="32"/>
              </a:cxn>
              <a:cxn ang="0">
                <a:pos x="84" y="24"/>
              </a:cxn>
              <a:cxn ang="0">
                <a:pos x="78" y="20"/>
              </a:cxn>
              <a:cxn ang="0">
                <a:pos x="74" y="18"/>
              </a:cxn>
              <a:cxn ang="0">
                <a:pos x="68" y="16"/>
              </a:cxn>
              <a:cxn ang="0">
                <a:pos x="64" y="16"/>
              </a:cxn>
              <a:cxn ang="0">
                <a:pos x="70" y="10"/>
              </a:cxn>
              <a:cxn ang="0">
                <a:pos x="62" y="0"/>
              </a:cxn>
              <a:cxn ang="0">
                <a:pos x="2" y="52"/>
              </a:cxn>
              <a:cxn ang="0">
                <a:pos x="0" y="52"/>
              </a:cxn>
              <a:cxn ang="0">
                <a:pos x="62" y="24"/>
              </a:cxn>
              <a:cxn ang="0">
                <a:pos x="66" y="24"/>
              </a:cxn>
              <a:cxn ang="0">
                <a:pos x="72" y="28"/>
              </a:cxn>
              <a:cxn ang="0">
                <a:pos x="74" y="32"/>
              </a:cxn>
              <a:cxn ang="0">
                <a:pos x="74" y="38"/>
              </a:cxn>
              <a:cxn ang="0">
                <a:pos x="72" y="44"/>
              </a:cxn>
              <a:cxn ang="0">
                <a:pos x="66" y="50"/>
              </a:cxn>
              <a:cxn ang="0">
                <a:pos x="58" y="54"/>
              </a:cxn>
              <a:cxn ang="0">
                <a:pos x="52" y="56"/>
              </a:cxn>
              <a:cxn ang="0">
                <a:pos x="48" y="54"/>
              </a:cxn>
              <a:cxn ang="0">
                <a:pos x="44" y="52"/>
              </a:cxn>
              <a:cxn ang="0">
                <a:pos x="42" y="48"/>
              </a:cxn>
              <a:cxn ang="0">
                <a:pos x="42" y="42"/>
              </a:cxn>
              <a:cxn ang="0">
                <a:pos x="44" y="36"/>
              </a:cxn>
              <a:cxn ang="0">
                <a:pos x="50" y="30"/>
              </a:cxn>
              <a:cxn ang="0">
                <a:pos x="56" y="26"/>
              </a:cxn>
              <a:cxn ang="0">
                <a:pos x="62" y="24"/>
              </a:cxn>
              <a:cxn ang="0">
                <a:pos x="0" y="52"/>
              </a:cxn>
            </a:cxnLst>
            <a:rect l="0" t="0" r="r" b="b"/>
            <a:pathLst>
              <a:path w="88" h="70">
                <a:moveTo>
                  <a:pt x="0" y="52"/>
                </a:moveTo>
                <a:lnTo>
                  <a:pt x="10" y="64"/>
                </a:lnTo>
                <a:lnTo>
                  <a:pt x="32" y="44"/>
                </a:lnTo>
                <a:lnTo>
                  <a:pt x="32" y="54"/>
                </a:lnTo>
                <a:lnTo>
                  <a:pt x="36" y="62"/>
                </a:lnTo>
                <a:lnTo>
                  <a:pt x="44" y="68"/>
                </a:lnTo>
                <a:lnTo>
                  <a:pt x="54" y="70"/>
                </a:lnTo>
                <a:lnTo>
                  <a:pt x="66" y="68"/>
                </a:lnTo>
                <a:lnTo>
                  <a:pt x="76" y="62"/>
                </a:lnTo>
                <a:lnTo>
                  <a:pt x="84" y="52"/>
                </a:lnTo>
                <a:lnTo>
                  <a:pt x="88" y="42"/>
                </a:lnTo>
                <a:lnTo>
                  <a:pt x="88" y="32"/>
                </a:lnTo>
                <a:lnTo>
                  <a:pt x="84" y="24"/>
                </a:lnTo>
                <a:lnTo>
                  <a:pt x="78" y="20"/>
                </a:lnTo>
                <a:lnTo>
                  <a:pt x="74" y="18"/>
                </a:lnTo>
                <a:lnTo>
                  <a:pt x="68" y="16"/>
                </a:lnTo>
                <a:lnTo>
                  <a:pt x="64" y="16"/>
                </a:lnTo>
                <a:lnTo>
                  <a:pt x="70" y="10"/>
                </a:lnTo>
                <a:lnTo>
                  <a:pt x="62" y="0"/>
                </a:lnTo>
                <a:lnTo>
                  <a:pt x="2" y="52"/>
                </a:lnTo>
                <a:lnTo>
                  <a:pt x="0" y="52"/>
                </a:lnTo>
                <a:lnTo>
                  <a:pt x="62" y="24"/>
                </a:lnTo>
                <a:lnTo>
                  <a:pt x="66" y="24"/>
                </a:lnTo>
                <a:lnTo>
                  <a:pt x="72" y="28"/>
                </a:lnTo>
                <a:lnTo>
                  <a:pt x="74" y="32"/>
                </a:lnTo>
                <a:lnTo>
                  <a:pt x="74" y="38"/>
                </a:lnTo>
                <a:lnTo>
                  <a:pt x="72" y="44"/>
                </a:lnTo>
                <a:lnTo>
                  <a:pt x="66" y="50"/>
                </a:lnTo>
                <a:lnTo>
                  <a:pt x="58" y="54"/>
                </a:lnTo>
                <a:lnTo>
                  <a:pt x="52" y="56"/>
                </a:lnTo>
                <a:lnTo>
                  <a:pt x="48" y="54"/>
                </a:lnTo>
                <a:lnTo>
                  <a:pt x="44" y="52"/>
                </a:lnTo>
                <a:lnTo>
                  <a:pt x="42" y="48"/>
                </a:lnTo>
                <a:lnTo>
                  <a:pt x="42" y="42"/>
                </a:lnTo>
                <a:lnTo>
                  <a:pt x="44" y="36"/>
                </a:lnTo>
                <a:lnTo>
                  <a:pt x="50" y="30"/>
                </a:lnTo>
                <a:lnTo>
                  <a:pt x="56" y="26"/>
                </a:lnTo>
                <a:lnTo>
                  <a:pt x="62" y="24"/>
                </a:lnTo>
                <a:lnTo>
                  <a:pt x="0" y="52"/>
                </a:lnTo>
                <a:close/>
              </a:path>
            </a:pathLst>
          </a:custGeom>
          <a:solidFill>
            <a:srgbClr val="231F20"/>
          </a:solidFill>
          <a:ln w="9525">
            <a:noFill/>
            <a:round/>
            <a:headEnd/>
            <a:tailEnd/>
          </a:ln>
        </p:spPr>
        <p:txBody>
          <a:bodyPr/>
          <a:lstStyle/>
          <a:p>
            <a:endParaRPr lang="en-US"/>
          </a:p>
        </p:txBody>
      </p:sp>
      <p:sp>
        <p:nvSpPr>
          <p:cNvPr id="8230" name="Freeform 38"/>
          <p:cNvSpPr>
            <a:spLocks/>
          </p:cNvSpPr>
          <p:nvPr/>
        </p:nvSpPr>
        <p:spPr bwMode="auto">
          <a:xfrm>
            <a:off x="5238750" y="3751263"/>
            <a:ext cx="114300" cy="146050"/>
          </a:xfrm>
          <a:custGeom>
            <a:avLst/>
            <a:gdLst/>
            <a:ahLst/>
            <a:cxnLst>
              <a:cxn ang="0">
                <a:pos x="60" y="0"/>
              </a:cxn>
              <a:cxn ang="0">
                <a:pos x="0" y="52"/>
              </a:cxn>
              <a:cxn ang="0">
                <a:pos x="10" y="64"/>
              </a:cxn>
              <a:cxn ang="0">
                <a:pos x="32" y="44"/>
              </a:cxn>
              <a:cxn ang="0">
                <a:pos x="42" y="38"/>
              </a:cxn>
              <a:cxn ang="0">
                <a:pos x="44" y="38"/>
              </a:cxn>
              <a:cxn ang="0">
                <a:pos x="48" y="38"/>
              </a:cxn>
              <a:cxn ang="0">
                <a:pos x="54" y="42"/>
              </a:cxn>
              <a:cxn ang="0">
                <a:pos x="56" y="48"/>
              </a:cxn>
              <a:cxn ang="0">
                <a:pos x="56" y="52"/>
              </a:cxn>
              <a:cxn ang="0">
                <a:pos x="48" y="60"/>
              </a:cxn>
              <a:cxn ang="0">
                <a:pos x="24" y="80"/>
              </a:cxn>
              <a:cxn ang="0">
                <a:pos x="34" y="92"/>
              </a:cxn>
              <a:cxn ang="0">
                <a:pos x="60" y="70"/>
              </a:cxn>
              <a:cxn ang="0">
                <a:pos x="68" y="62"/>
              </a:cxn>
              <a:cxn ang="0">
                <a:pos x="72" y="54"/>
              </a:cxn>
              <a:cxn ang="0">
                <a:pos x="70" y="46"/>
              </a:cxn>
              <a:cxn ang="0">
                <a:pos x="66" y="38"/>
              </a:cxn>
              <a:cxn ang="0">
                <a:pos x="58" y="32"/>
              </a:cxn>
              <a:cxn ang="0">
                <a:pos x="48" y="30"/>
              </a:cxn>
              <a:cxn ang="0">
                <a:pos x="70" y="12"/>
              </a:cxn>
              <a:cxn ang="0">
                <a:pos x="62" y="0"/>
              </a:cxn>
              <a:cxn ang="0">
                <a:pos x="60" y="0"/>
              </a:cxn>
            </a:cxnLst>
            <a:rect l="0" t="0" r="r" b="b"/>
            <a:pathLst>
              <a:path w="72" h="92">
                <a:moveTo>
                  <a:pt x="60" y="0"/>
                </a:moveTo>
                <a:lnTo>
                  <a:pt x="0" y="52"/>
                </a:lnTo>
                <a:lnTo>
                  <a:pt x="10" y="64"/>
                </a:lnTo>
                <a:lnTo>
                  <a:pt x="32" y="44"/>
                </a:lnTo>
                <a:lnTo>
                  <a:pt x="42" y="38"/>
                </a:lnTo>
                <a:lnTo>
                  <a:pt x="44" y="38"/>
                </a:lnTo>
                <a:lnTo>
                  <a:pt x="48" y="38"/>
                </a:lnTo>
                <a:lnTo>
                  <a:pt x="54" y="42"/>
                </a:lnTo>
                <a:lnTo>
                  <a:pt x="56" y="48"/>
                </a:lnTo>
                <a:lnTo>
                  <a:pt x="56" y="52"/>
                </a:lnTo>
                <a:lnTo>
                  <a:pt x="48" y="60"/>
                </a:lnTo>
                <a:lnTo>
                  <a:pt x="24" y="80"/>
                </a:lnTo>
                <a:lnTo>
                  <a:pt x="34" y="92"/>
                </a:lnTo>
                <a:lnTo>
                  <a:pt x="60" y="70"/>
                </a:lnTo>
                <a:lnTo>
                  <a:pt x="68" y="62"/>
                </a:lnTo>
                <a:lnTo>
                  <a:pt x="72" y="54"/>
                </a:lnTo>
                <a:lnTo>
                  <a:pt x="70" y="46"/>
                </a:lnTo>
                <a:lnTo>
                  <a:pt x="66" y="38"/>
                </a:lnTo>
                <a:lnTo>
                  <a:pt x="58" y="32"/>
                </a:lnTo>
                <a:lnTo>
                  <a:pt x="48" y="30"/>
                </a:lnTo>
                <a:lnTo>
                  <a:pt x="70" y="12"/>
                </a:lnTo>
                <a:lnTo>
                  <a:pt x="62" y="0"/>
                </a:lnTo>
                <a:lnTo>
                  <a:pt x="60" y="0"/>
                </a:lnTo>
                <a:close/>
              </a:path>
            </a:pathLst>
          </a:custGeom>
          <a:solidFill>
            <a:srgbClr val="231F20"/>
          </a:solidFill>
          <a:ln w="9525">
            <a:noFill/>
            <a:round/>
            <a:headEnd/>
            <a:tailEnd/>
          </a:ln>
        </p:spPr>
        <p:txBody>
          <a:bodyPr/>
          <a:lstStyle/>
          <a:p>
            <a:endParaRPr lang="en-US"/>
          </a:p>
        </p:txBody>
      </p:sp>
      <p:sp>
        <p:nvSpPr>
          <p:cNvPr id="8231" name="Freeform 39"/>
          <p:cNvSpPr>
            <a:spLocks/>
          </p:cNvSpPr>
          <p:nvPr/>
        </p:nvSpPr>
        <p:spPr bwMode="auto">
          <a:xfrm>
            <a:off x="5314950" y="3865563"/>
            <a:ext cx="101600" cy="111125"/>
          </a:xfrm>
          <a:custGeom>
            <a:avLst/>
            <a:gdLst/>
            <a:ahLst/>
            <a:cxnLst>
              <a:cxn ang="0">
                <a:pos x="40" y="14"/>
              </a:cxn>
              <a:cxn ang="0">
                <a:pos x="46" y="18"/>
              </a:cxn>
              <a:cxn ang="0">
                <a:pos x="50" y="22"/>
              </a:cxn>
              <a:cxn ang="0">
                <a:pos x="50" y="24"/>
              </a:cxn>
              <a:cxn ang="0">
                <a:pos x="50" y="28"/>
              </a:cxn>
              <a:cxn ang="0">
                <a:pos x="46" y="30"/>
              </a:cxn>
              <a:cxn ang="0">
                <a:pos x="46" y="32"/>
              </a:cxn>
              <a:cxn ang="0">
                <a:pos x="34" y="22"/>
              </a:cxn>
              <a:cxn ang="0">
                <a:pos x="22" y="16"/>
              </a:cxn>
              <a:cxn ang="0">
                <a:pos x="18" y="14"/>
              </a:cxn>
              <a:cxn ang="0">
                <a:pos x="14" y="14"/>
              </a:cxn>
              <a:cxn ang="0">
                <a:pos x="10" y="16"/>
              </a:cxn>
              <a:cxn ang="0">
                <a:pos x="6" y="18"/>
              </a:cxn>
              <a:cxn ang="0">
                <a:pos x="2" y="24"/>
              </a:cxn>
              <a:cxn ang="0">
                <a:pos x="0" y="30"/>
              </a:cxn>
              <a:cxn ang="0">
                <a:pos x="0" y="38"/>
              </a:cxn>
              <a:cxn ang="0">
                <a:pos x="4" y="44"/>
              </a:cxn>
              <a:cxn ang="0">
                <a:pos x="12" y="50"/>
              </a:cxn>
              <a:cxn ang="0">
                <a:pos x="22" y="52"/>
              </a:cxn>
              <a:cxn ang="0">
                <a:pos x="22" y="54"/>
              </a:cxn>
              <a:cxn ang="0">
                <a:pos x="18" y="58"/>
              </a:cxn>
              <a:cxn ang="0">
                <a:pos x="28" y="70"/>
              </a:cxn>
              <a:cxn ang="0">
                <a:pos x="32" y="62"/>
              </a:cxn>
              <a:cxn ang="0">
                <a:pos x="42" y="54"/>
              </a:cxn>
              <a:cxn ang="0">
                <a:pos x="54" y="44"/>
              </a:cxn>
              <a:cxn ang="0">
                <a:pos x="60" y="38"/>
              </a:cxn>
              <a:cxn ang="0">
                <a:pos x="64" y="32"/>
              </a:cxn>
              <a:cxn ang="0">
                <a:pos x="64" y="28"/>
              </a:cxn>
              <a:cxn ang="0">
                <a:pos x="64" y="24"/>
              </a:cxn>
              <a:cxn ang="0">
                <a:pos x="62" y="18"/>
              </a:cxn>
              <a:cxn ang="0">
                <a:pos x="56" y="10"/>
              </a:cxn>
              <a:cxn ang="0">
                <a:pos x="48" y="4"/>
              </a:cxn>
              <a:cxn ang="0">
                <a:pos x="42" y="0"/>
              </a:cxn>
              <a:cxn ang="0">
                <a:pos x="34" y="0"/>
              </a:cxn>
              <a:cxn ang="0">
                <a:pos x="28" y="2"/>
              </a:cxn>
              <a:cxn ang="0">
                <a:pos x="34" y="14"/>
              </a:cxn>
              <a:cxn ang="0">
                <a:pos x="38" y="14"/>
              </a:cxn>
              <a:cxn ang="0">
                <a:pos x="40" y="14"/>
              </a:cxn>
              <a:cxn ang="0">
                <a:pos x="36" y="40"/>
              </a:cxn>
              <a:cxn ang="0">
                <a:pos x="30" y="44"/>
              </a:cxn>
              <a:cxn ang="0">
                <a:pos x="24" y="44"/>
              </a:cxn>
              <a:cxn ang="0">
                <a:pos x="20" y="44"/>
              </a:cxn>
              <a:cxn ang="0">
                <a:pos x="16" y="40"/>
              </a:cxn>
              <a:cxn ang="0">
                <a:pos x="14" y="38"/>
              </a:cxn>
              <a:cxn ang="0">
                <a:pos x="14" y="34"/>
              </a:cxn>
              <a:cxn ang="0">
                <a:pos x="14" y="32"/>
              </a:cxn>
              <a:cxn ang="0">
                <a:pos x="16" y="28"/>
              </a:cxn>
              <a:cxn ang="0">
                <a:pos x="20" y="28"/>
              </a:cxn>
              <a:cxn ang="0">
                <a:pos x="22" y="28"/>
              </a:cxn>
              <a:cxn ang="0">
                <a:pos x="30" y="32"/>
              </a:cxn>
              <a:cxn ang="0">
                <a:pos x="38" y="38"/>
              </a:cxn>
              <a:cxn ang="0">
                <a:pos x="36" y="40"/>
              </a:cxn>
              <a:cxn ang="0">
                <a:pos x="40" y="14"/>
              </a:cxn>
            </a:cxnLst>
            <a:rect l="0" t="0" r="r" b="b"/>
            <a:pathLst>
              <a:path w="64" h="70">
                <a:moveTo>
                  <a:pt x="40" y="14"/>
                </a:moveTo>
                <a:lnTo>
                  <a:pt x="46" y="18"/>
                </a:lnTo>
                <a:lnTo>
                  <a:pt x="50" y="22"/>
                </a:lnTo>
                <a:lnTo>
                  <a:pt x="50" y="24"/>
                </a:lnTo>
                <a:lnTo>
                  <a:pt x="50" y="28"/>
                </a:lnTo>
                <a:lnTo>
                  <a:pt x="46" y="30"/>
                </a:lnTo>
                <a:lnTo>
                  <a:pt x="46" y="32"/>
                </a:lnTo>
                <a:lnTo>
                  <a:pt x="34" y="22"/>
                </a:lnTo>
                <a:lnTo>
                  <a:pt x="22" y="16"/>
                </a:lnTo>
                <a:lnTo>
                  <a:pt x="18" y="14"/>
                </a:lnTo>
                <a:lnTo>
                  <a:pt x="14" y="14"/>
                </a:lnTo>
                <a:lnTo>
                  <a:pt x="10" y="16"/>
                </a:lnTo>
                <a:lnTo>
                  <a:pt x="6" y="18"/>
                </a:lnTo>
                <a:lnTo>
                  <a:pt x="2" y="24"/>
                </a:lnTo>
                <a:lnTo>
                  <a:pt x="0" y="30"/>
                </a:lnTo>
                <a:lnTo>
                  <a:pt x="0" y="38"/>
                </a:lnTo>
                <a:lnTo>
                  <a:pt x="4" y="44"/>
                </a:lnTo>
                <a:lnTo>
                  <a:pt x="12" y="50"/>
                </a:lnTo>
                <a:lnTo>
                  <a:pt x="22" y="52"/>
                </a:lnTo>
                <a:lnTo>
                  <a:pt x="22" y="54"/>
                </a:lnTo>
                <a:lnTo>
                  <a:pt x="18" y="58"/>
                </a:lnTo>
                <a:lnTo>
                  <a:pt x="28" y="70"/>
                </a:lnTo>
                <a:lnTo>
                  <a:pt x="32" y="62"/>
                </a:lnTo>
                <a:lnTo>
                  <a:pt x="42" y="54"/>
                </a:lnTo>
                <a:lnTo>
                  <a:pt x="54" y="44"/>
                </a:lnTo>
                <a:lnTo>
                  <a:pt x="60" y="38"/>
                </a:lnTo>
                <a:lnTo>
                  <a:pt x="64" y="32"/>
                </a:lnTo>
                <a:lnTo>
                  <a:pt x="64" y="28"/>
                </a:lnTo>
                <a:lnTo>
                  <a:pt x="64" y="24"/>
                </a:lnTo>
                <a:lnTo>
                  <a:pt x="62" y="18"/>
                </a:lnTo>
                <a:lnTo>
                  <a:pt x="56" y="10"/>
                </a:lnTo>
                <a:lnTo>
                  <a:pt x="48" y="4"/>
                </a:lnTo>
                <a:lnTo>
                  <a:pt x="42" y="0"/>
                </a:lnTo>
                <a:lnTo>
                  <a:pt x="34" y="0"/>
                </a:lnTo>
                <a:lnTo>
                  <a:pt x="28" y="2"/>
                </a:lnTo>
                <a:lnTo>
                  <a:pt x="34" y="14"/>
                </a:lnTo>
                <a:lnTo>
                  <a:pt x="38" y="14"/>
                </a:lnTo>
                <a:lnTo>
                  <a:pt x="40" y="14"/>
                </a:lnTo>
                <a:lnTo>
                  <a:pt x="36" y="40"/>
                </a:lnTo>
                <a:lnTo>
                  <a:pt x="30" y="44"/>
                </a:lnTo>
                <a:lnTo>
                  <a:pt x="24" y="44"/>
                </a:lnTo>
                <a:lnTo>
                  <a:pt x="20" y="44"/>
                </a:lnTo>
                <a:lnTo>
                  <a:pt x="16" y="40"/>
                </a:lnTo>
                <a:lnTo>
                  <a:pt x="14" y="38"/>
                </a:lnTo>
                <a:lnTo>
                  <a:pt x="14" y="34"/>
                </a:lnTo>
                <a:lnTo>
                  <a:pt x="14" y="32"/>
                </a:lnTo>
                <a:lnTo>
                  <a:pt x="16" y="28"/>
                </a:lnTo>
                <a:lnTo>
                  <a:pt x="20" y="28"/>
                </a:lnTo>
                <a:lnTo>
                  <a:pt x="22" y="28"/>
                </a:lnTo>
                <a:lnTo>
                  <a:pt x="30" y="32"/>
                </a:lnTo>
                <a:lnTo>
                  <a:pt x="38" y="38"/>
                </a:lnTo>
                <a:lnTo>
                  <a:pt x="36" y="40"/>
                </a:lnTo>
                <a:lnTo>
                  <a:pt x="40" y="14"/>
                </a:lnTo>
                <a:close/>
              </a:path>
            </a:pathLst>
          </a:custGeom>
          <a:solidFill>
            <a:srgbClr val="231F20"/>
          </a:solidFill>
          <a:ln w="9525">
            <a:noFill/>
            <a:round/>
            <a:headEnd/>
            <a:tailEnd/>
          </a:ln>
        </p:spPr>
        <p:txBody>
          <a:bodyPr/>
          <a:lstStyle/>
          <a:p>
            <a:endParaRPr lang="en-US"/>
          </a:p>
        </p:txBody>
      </p:sp>
      <p:sp>
        <p:nvSpPr>
          <p:cNvPr id="8232" name="Freeform 40"/>
          <p:cNvSpPr>
            <a:spLocks/>
          </p:cNvSpPr>
          <p:nvPr/>
        </p:nvSpPr>
        <p:spPr bwMode="auto">
          <a:xfrm>
            <a:off x="5381625" y="3938588"/>
            <a:ext cx="98425" cy="98425"/>
          </a:xfrm>
          <a:custGeom>
            <a:avLst/>
            <a:gdLst/>
            <a:ahLst/>
            <a:cxnLst>
              <a:cxn ang="0">
                <a:pos x="0" y="34"/>
              </a:cxn>
              <a:cxn ang="0">
                <a:pos x="2" y="42"/>
              </a:cxn>
              <a:cxn ang="0">
                <a:pos x="8" y="50"/>
              </a:cxn>
              <a:cxn ang="0">
                <a:pos x="16" y="58"/>
              </a:cxn>
              <a:cxn ang="0">
                <a:pos x="26" y="62"/>
              </a:cxn>
              <a:cxn ang="0">
                <a:pos x="34" y="62"/>
              </a:cxn>
              <a:cxn ang="0">
                <a:pos x="40" y="58"/>
              </a:cxn>
              <a:cxn ang="0">
                <a:pos x="44" y="54"/>
              </a:cxn>
              <a:cxn ang="0">
                <a:pos x="46" y="48"/>
              </a:cxn>
              <a:cxn ang="0">
                <a:pos x="44" y="40"/>
              </a:cxn>
              <a:cxn ang="0">
                <a:pos x="40" y="30"/>
              </a:cxn>
              <a:cxn ang="0">
                <a:pos x="34" y="16"/>
              </a:cxn>
              <a:cxn ang="0">
                <a:pos x="34" y="12"/>
              </a:cxn>
              <a:cxn ang="0">
                <a:pos x="38" y="12"/>
              </a:cxn>
              <a:cxn ang="0">
                <a:pos x="46" y="18"/>
              </a:cxn>
              <a:cxn ang="0">
                <a:pos x="48" y="24"/>
              </a:cxn>
              <a:cxn ang="0">
                <a:pos x="46" y="30"/>
              </a:cxn>
              <a:cxn ang="0">
                <a:pos x="58" y="40"/>
              </a:cxn>
              <a:cxn ang="0">
                <a:pos x="62" y="34"/>
              </a:cxn>
              <a:cxn ang="0">
                <a:pos x="62" y="26"/>
              </a:cxn>
              <a:cxn ang="0">
                <a:pos x="60" y="18"/>
              </a:cxn>
              <a:cxn ang="0">
                <a:pos x="54" y="10"/>
              </a:cxn>
              <a:cxn ang="0">
                <a:pos x="46" y="2"/>
              </a:cxn>
              <a:cxn ang="0">
                <a:pos x="38" y="0"/>
              </a:cxn>
              <a:cxn ang="0">
                <a:pos x="30" y="0"/>
              </a:cxn>
              <a:cxn ang="0">
                <a:pos x="24" y="4"/>
              </a:cxn>
              <a:cxn ang="0">
                <a:pos x="20" y="10"/>
              </a:cxn>
              <a:cxn ang="0">
                <a:pos x="18" y="18"/>
              </a:cxn>
              <a:cxn ang="0">
                <a:pos x="22" y="26"/>
              </a:cxn>
              <a:cxn ang="0">
                <a:pos x="28" y="40"/>
              </a:cxn>
              <a:cxn ang="0">
                <a:pos x="30" y="46"/>
              </a:cxn>
              <a:cxn ang="0">
                <a:pos x="28" y="48"/>
              </a:cxn>
              <a:cxn ang="0">
                <a:pos x="24" y="50"/>
              </a:cxn>
              <a:cxn ang="0">
                <a:pos x="20" y="48"/>
              </a:cxn>
              <a:cxn ang="0">
                <a:pos x="16" y="44"/>
              </a:cxn>
              <a:cxn ang="0">
                <a:pos x="14" y="40"/>
              </a:cxn>
              <a:cxn ang="0">
                <a:pos x="12" y="36"/>
              </a:cxn>
              <a:cxn ang="0">
                <a:pos x="14" y="32"/>
              </a:cxn>
              <a:cxn ang="0">
                <a:pos x="16" y="28"/>
              </a:cxn>
              <a:cxn ang="0">
                <a:pos x="4" y="18"/>
              </a:cxn>
              <a:cxn ang="0">
                <a:pos x="0" y="26"/>
              </a:cxn>
              <a:cxn ang="0">
                <a:pos x="0" y="32"/>
              </a:cxn>
              <a:cxn ang="0">
                <a:pos x="0" y="34"/>
              </a:cxn>
            </a:cxnLst>
            <a:rect l="0" t="0" r="r" b="b"/>
            <a:pathLst>
              <a:path w="62" h="62">
                <a:moveTo>
                  <a:pt x="0" y="34"/>
                </a:moveTo>
                <a:lnTo>
                  <a:pt x="2" y="42"/>
                </a:lnTo>
                <a:lnTo>
                  <a:pt x="8" y="50"/>
                </a:lnTo>
                <a:lnTo>
                  <a:pt x="16" y="58"/>
                </a:lnTo>
                <a:lnTo>
                  <a:pt x="26" y="62"/>
                </a:lnTo>
                <a:lnTo>
                  <a:pt x="34" y="62"/>
                </a:lnTo>
                <a:lnTo>
                  <a:pt x="40" y="58"/>
                </a:lnTo>
                <a:lnTo>
                  <a:pt x="44" y="54"/>
                </a:lnTo>
                <a:lnTo>
                  <a:pt x="46" y="48"/>
                </a:lnTo>
                <a:lnTo>
                  <a:pt x="44" y="40"/>
                </a:lnTo>
                <a:lnTo>
                  <a:pt x="40" y="30"/>
                </a:lnTo>
                <a:lnTo>
                  <a:pt x="34" y="16"/>
                </a:lnTo>
                <a:lnTo>
                  <a:pt x="34" y="12"/>
                </a:lnTo>
                <a:lnTo>
                  <a:pt x="38" y="12"/>
                </a:lnTo>
                <a:lnTo>
                  <a:pt x="46" y="18"/>
                </a:lnTo>
                <a:lnTo>
                  <a:pt x="48" y="24"/>
                </a:lnTo>
                <a:lnTo>
                  <a:pt x="46" y="30"/>
                </a:lnTo>
                <a:lnTo>
                  <a:pt x="58" y="40"/>
                </a:lnTo>
                <a:lnTo>
                  <a:pt x="62" y="34"/>
                </a:lnTo>
                <a:lnTo>
                  <a:pt x="62" y="26"/>
                </a:lnTo>
                <a:lnTo>
                  <a:pt x="60" y="18"/>
                </a:lnTo>
                <a:lnTo>
                  <a:pt x="54" y="10"/>
                </a:lnTo>
                <a:lnTo>
                  <a:pt x="46" y="2"/>
                </a:lnTo>
                <a:lnTo>
                  <a:pt x="38" y="0"/>
                </a:lnTo>
                <a:lnTo>
                  <a:pt x="30" y="0"/>
                </a:lnTo>
                <a:lnTo>
                  <a:pt x="24" y="4"/>
                </a:lnTo>
                <a:lnTo>
                  <a:pt x="20" y="10"/>
                </a:lnTo>
                <a:lnTo>
                  <a:pt x="18" y="18"/>
                </a:lnTo>
                <a:lnTo>
                  <a:pt x="22" y="26"/>
                </a:lnTo>
                <a:lnTo>
                  <a:pt x="28" y="40"/>
                </a:lnTo>
                <a:lnTo>
                  <a:pt x="30" y="46"/>
                </a:lnTo>
                <a:lnTo>
                  <a:pt x="28" y="48"/>
                </a:lnTo>
                <a:lnTo>
                  <a:pt x="24" y="50"/>
                </a:lnTo>
                <a:lnTo>
                  <a:pt x="20" y="48"/>
                </a:lnTo>
                <a:lnTo>
                  <a:pt x="16" y="44"/>
                </a:lnTo>
                <a:lnTo>
                  <a:pt x="14" y="40"/>
                </a:lnTo>
                <a:lnTo>
                  <a:pt x="12" y="36"/>
                </a:lnTo>
                <a:lnTo>
                  <a:pt x="14" y="32"/>
                </a:lnTo>
                <a:lnTo>
                  <a:pt x="16" y="28"/>
                </a:lnTo>
                <a:lnTo>
                  <a:pt x="4" y="18"/>
                </a:lnTo>
                <a:lnTo>
                  <a:pt x="0" y="26"/>
                </a:lnTo>
                <a:lnTo>
                  <a:pt x="0" y="32"/>
                </a:lnTo>
                <a:lnTo>
                  <a:pt x="0" y="34"/>
                </a:lnTo>
                <a:close/>
              </a:path>
            </a:pathLst>
          </a:custGeom>
          <a:solidFill>
            <a:srgbClr val="231F20"/>
          </a:solidFill>
          <a:ln w="9525">
            <a:noFill/>
            <a:round/>
            <a:headEnd/>
            <a:tailEnd/>
          </a:ln>
        </p:spPr>
        <p:txBody>
          <a:bodyPr/>
          <a:lstStyle/>
          <a:p>
            <a:endParaRPr lang="en-US"/>
          </a:p>
        </p:txBody>
      </p:sp>
      <p:sp>
        <p:nvSpPr>
          <p:cNvPr id="8233" name="Freeform 41"/>
          <p:cNvSpPr>
            <a:spLocks/>
          </p:cNvSpPr>
          <p:nvPr/>
        </p:nvSpPr>
        <p:spPr bwMode="auto">
          <a:xfrm>
            <a:off x="5448300" y="4017963"/>
            <a:ext cx="95250" cy="95250"/>
          </a:xfrm>
          <a:custGeom>
            <a:avLst/>
            <a:gdLst/>
            <a:ahLst/>
            <a:cxnLst>
              <a:cxn ang="0">
                <a:pos x="22" y="46"/>
              </a:cxn>
              <a:cxn ang="0">
                <a:pos x="16" y="42"/>
              </a:cxn>
              <a:cxn ang="0">
                <a:pos x="14" y="38"/>
              </a:cxn>
              <a:cxn ang="0">
                <a:pos x="14" y="32"/>
              </a:cxn>
              <a:cxn ang="0">
                <a:pos x="16" y="28"/>
              </a:cxn>
              <a:cxn ang="0">
                <a:pos x="20" y="22"/>
              </a:cxn>
              <a:cxn ang="0">
                <a:pos x="44" y="52"/>
              </a:cxn>
              <a:cxn ang="0">
                <a:pos x="54" y="40"/>
              </a:cxn>
              <a:cxn ang="0">
                <a:pos x="58" y="36"/>
              </a:cxn>
              <a:cxn ang="0">
                <a:pos x="60" y="30"/>
              </a:cxn>
              <a:cxn ang="0">
                <a:pos x="60" y="24"/>
              </a:cxn>
              <a:cxn ang="0">
                <a:pos x="58" y="18"/>
              </a:cxn>
              <a:cxn ang="0">
                <a:pos x="52" y="8"/>
              </a:cxn>
              <a:cxn ang="0">
                <a:pos x="44" y="2"/>
              </a:cxn>
              <a:cxn ang="0">
                <a:pos x="34" y="0"/>
              </a:cxn>
              <a:cxn ang="0">
                <a:pos x="28" y="0"/>
              </a:cxn>
              <a:cxn ang="0">
                <a:pos x="22" y="2"/>
              </a:cxn>
              <a:cxn ang="0">
                <a:pos x="12" y="8"/>
              </a:cxn>
              <a:cxn ang="0">
                <a:pos x="4" y="16"/>
              </a:cxn>
              <a:cxn ang="0">
                <a:pos x="0" y="26"/>
              </a:cxn>
              <a:cxn ang="0">
                <a:pos x="0" y="32"/>
              </a:cxn>
              <a:cxn ang="0">
                <a:pos x="0" y="38"/>
              </a:cxn>
              <a:cxn ang="0">
                <a:pos x="4" y="44"/>
              </a:cxn>
              <a:cxn ang="0">
                <a:pos x="8" y="50"/>
              </a:cxn>
              <a:cxn ang="0">
                <a:pos x="14" y="56"/>
              </a:cxn>
              <a:cxn ang="0">
                <a:pos x="22" y="58"/>
              </a:cxn>
              <a:cxn ang="0">
                <a:pos x="28" y="60"/>
              </a:cxn>
              <a:cxn ang="0">
                <a:pos x="36" y="58"/>
              </a:cxn>
              <a:cxn ang="0">
                <a:pos x="28" y="44"/>
              </a:cxn>
              <a:cxn ang="0">
                <a:pos x="24" y="46"/>
              </a:cxn>
              <a:cxn ang="0">
                <a:pos x="22" y="46"/>
              </a:cxn>
              <a:cxn ang="0">
                <a:pos x="26" y="16"/>
              </a:cxn>
              <a:cxn ang="0">
                <a:pos x="32" y="14"/>
              </a:cxn>
              <a:cxn ang="0">
                <a:pos x="36" y="12"/>
              </a:cxn>
              <a:cxn ang="0">
                <a:pos x="40" y="14"/>
              </a:cxn>
              <a:cxn ang="0">
                <a:pos x="44" y="16"/>
              </a:cxn>
              <a:cxn ang="0">
                <a:pos x="46" y="20"/>
              </a:cxn>
              <a:cxn ang="0">
                <a:pos x="46" y="26"/>
              </a:cxn>
              <a:cxn ang="0">
                <a:pos x="46" y="30"/>
              </a:cxn>
              <a:cxn ang="0">
                <a:pos x="42" y="34"/>
              </a:cxn>
              <a:cxn ang="0">
                <a:pos x="26" y="16"/>
              </a:cxn>
              <a:cxn ang="0">
                <a:pos x="22" y="46"/>
              </a:cxn>
            </a:cxnLst>
            <a:rect l="0" t="0" r="r" b="b"/>
            <a:pathLst>
              <a:path w="60" h="60">
                <a:moveTo>
                  <a:pt x="22" y="46"/>
                </a:moveTo>
                <a:lnTo>
                  <a:pt x="16" y="42"/>
                </a:lnTo>
                <a:lnTo>
                  <a:pt x="14" y="38"/>
                </a:lnTo>
                <a:lnTo>
                  <a:pt x="14" y="32"/>
                </a:lnTo>
                <a:lnTo>
                  <a:pt x="16" y="28"/>
                </a:lnTo>
                <a:lnTo>
                  <a:pt x="20" y="22"/>
                </a:lnTo>
                <a:lnTo>
                  <a:pt x="44" y="52"/>
                </a:lnTo>
                <a:lnTo>
                  <a:pt x="54" y="40"/>
                </a:lnTo>
                <a:lnTo>
                  <a:pt x="58" y="36"/>
                </a:lnTo>
                <a:lnTo>
                  <a:pt x="60" y="30"/>
                </a:lnTo>
                <a:lnTo>
                  <a:pt x="60" y="24"/>
                </a:lnTo>
                <a:lnTo>
                  <a:pt x="58" y="18"/>
                </a:lnTo>
                <a:lnTo>
                  <a:pt x="52" y="8"/>
                </a:lnTo>
                <a:lnTo>
                  <a:pt x="44" y="2"/>
                </a:lnTo>
                <a:lnTo>
                  <a:pt x="34" y="0"/>
                </a:lnTo>
                <a:lnTo>
                  <a:pt x="28" y="0"/>
                </a:lnTo>
                <a:lnTo>
                  <a:pt x="22" y="2"/>
                </a:lnTo>
                <a:lnTo>
                  <a:pt x="12" y="8"/>
                </a:lnTo>
                <a:lnTo>
                  <a:pt x="4" y="16"/>
                </a:lnTo>
                <a:lnTo>
                  <a:pt x="0" y="26"/>
                </a:lnTo>
                <a:lnTo>
                  <a:pt x="0" y="32"/>
                </a:lnTo>
                <a:lnTo>
                  <a:pt x="0" y="38"/>
                </a:lnTo>
                <a:lnTo>
                  <a:pt x="4" y="44"/>
                </a:lnTo>
                <a:lnTo>
                  <a:pt x="8" y="50"/>
                </a:lnTo>
                <a:lnTo>
                  <a:pt x="14" y="56"/>
                </a:lnTo>
                <a:lnTo>
                  <a:pt x="22" y="58"/>
                </a:lnTo>
                <a:lnTo>
                  <a:pt x="28" y="60"/>
                </a:lnTo>
                <a:lnTo>
                  <a:pt x="36" y="58"/>
                </a:lnTo>
                <a:lnTo>
                  <a:pt x="28" y="44"/>
                </a:lnTo>
                <a:lnTo>
                  <a:pt x="24" y="46"/>
                </a:lnTo>
                <a:lnTo>
                  <a:pt x="22" y="46"/>
                </a:lnTo>
                <a:lnTo>
                  <a:pt x="26" y="16"/>
                </a:lnTo>
                <a:lnTo>
                  <a:pt x="32" y="14"/>
                </a:lnTo>
                <a:lnTo>
                  <a:pt x="36" y="12"/>
                </a:lnTo>
                <a:lnTo>
                  <a:pt x="40" y="14"/>
                </a:lnTo>
                <a:lnTo>
                  <a:pt x="44" y="16"/>
                </a:lnTo>
                <a:lnTo>
                  <a:pt x="46" y="20"/>
                </a:lnTo>
                <a:lnTo>
                  <a:pt x="46" y="26"/>
                </a:lnTo>
                <a:lnTo>
                  <a:pt x="46" y="30"/>
                </a:lnTo>
                <a:lnTo>
                  <a:pt x="42" y="34"/>
                </a:lnTo>
                <a:lnTo>
                  <a:pt x="26" y="16"/>
                </a:lnTo>
                <a:lnTo>
                  <a:pt x="22" y="46"/>
                </a:lnTo>
                <a:close/>
              </a:path>
            </a:pathLst>
          </a:custGeom>
          <a:solidFill>
            <a:srgbClr val="231F20"/>
          </a:solidFill>
          <a:ln w="9525">
            <a:noFill/>
            <a:round/>
            <a:headEnd/>
            <a:tailEnd/>
          </a:ln>
        </p:spPr>
        <p:txBody>
          <a:bodyPr/>
          <a:lstStyle/>
          <a:p>
            <a:endParaRPr lang="en-US"/>
          </a:p>
        </p:txBody>
      </p:sp>
      <p:sp>
        <p:nvSpPr>
          <p:cNvPr id="8234" name="Freeform 42"/>
          <p:cNvSpPr>
            <a:spLocks/>
          </p:cNvSpPr>
          <p:nvPr/>
        </p:nvSpPr>
        <p:spPr bwMode="auto">
          <a:xfrm>
            <a:off x="5267325" y="3368675"/>
            <a:ext cx="133350" cy="122238"/>
          </a:xfrm>
          <a:custGeom>
            <a:avLst/>
            <a:gdLst/>
            <a:ahLst/>
            <a:cxnLst>
              <a:cxn ang="0">
                <a:pos x="14" y="77"/>
              </a:cxn>
              <a:cxn ang="0">
                <a:pos x="30" y="51"/>
              </a:cxn>
              <a:cxn ang="0">
                <a:pos x="38" y="57"/>
              </a:cxn>
              <a:cxn ang="0">
                <a:pos x="54" y="65"/>
              </a:cxn>
              <a:cxn ang="0">
                <a:pos x="62" y="65"/>
              </a:cxn>
              <a:cxn ang="0">
                <a:pos x="68" y="65"/>
              </a:cxn>
              <a:cxn ang="0">
                <a:pos x="72" y="63"/>
              </a:cxn>
              <a:cxn ang="0">
                <a:pos x="76" y="59"/>
              </a:cxn>
              <a:cxn ang="0">
                <a:pos x="80" y="53"/>
              </a:cxn>
              <a:cxn ang="0">
                <a:pos x="84" y="45"/>
              </a:cxn>
              <a:cxn ang="0">
                <a:pos x="84" y="36"/>
              </a:cxn>
              <a:cxn ang="0">
                <a:pos x="84" y="28"/>
              </a:cxn>
              <a:cxn ang="0">
                <a:pos x="80" y="24"/>
              </a:cxn>
              <a:cxn ang="0">
                <a:pos x="64" y="12"/>
              </a:cxn>
              <a:cxn ang="0">
                <a:pos x="40" y="0"/>
              </a:cxn>
              <a:cxn ang="0">
                <a:pos x="0" y="69"/>
              </a:cxn>
              <a:cxn ang="0">
                <a:pos x="12" y="77"/>
              </a:cxn>
              <a:cxn ang="0">
                <a:pos x="14" y="77"/>
              </a:cxn>
              <a:cxn ang="0">
                <a:pos x="54" y="24"/>
              </a:cxn>
              <a:cxn ang="0">
                <a:pos x="64" y="30"/>
              </a:cxn>
              <a:cxn ang="0">
                <a:pos x="66" y="32"/>
              </a:cxn>
              <a:cxn ang="0">
                <a:pos x="68" y="36"/>
              </a:cxn>
              <a:cxn ang="0">
                <a:pos x="68" y="41"/>
              </a:cxn>
              <a:cxn ang="0">
                <a:pos x="66" y="45"/>
              </a:cxn>
              <a:cxn ang="0">
                <a:pos x="62" y="49"/>
              </a:cxn>
              <a:cxn ang="0">
                <a:pos x="56" y="49"/>
              </a:cxn>
              <a:cxn ang="0">
                <a:pos x="44" y="45"/>
              </a:cxn>
              <a:cxn ang="0">
                <a:pos x="36" y="39"/>
              </a:cxn>
              <a:cxn ang="0">
                <a:pos x="48" y="20"/>
              </a:cxn>
              <a:cxn ang="0">
                <a:pos x="54" y="24"/>
              </a:cxn>
              <a:cxn ang="0">
                <a:pos x="14" y="77"/>
              </a:cxn>
            </a:cxnLst>
            <a:rect l="0" t="0" r="r" b="b"/>
            <a:pathLst>
              <a:path w="84" h="77">
                <a:moveTo>
                  <a:pt x="14" y="77"/>
                </a:moveTo>
                <a:lnTo>
                  <a:pt x="30" y="51"/>
                </a:lnTo>
                <a:lnTo>
                  <a:pt x="38" y="57"/>
                </a:lnTo>
                <a:lnTo>
                  <a:pt x="54" y="65"/>
                </a:lnTo>
                <a:lnTo>
                  <a:pt x="62" y="65"/>
                </a:lnTo>
                <a:lnTo>
                  <a:pt x="68" y="65"/>
                </a:lnTo>
                <a:lnTo>
                  <a:pt x="72" y="63"/>
                </a:lnTo>
                <a:lnTo>
                  <a:pt x="76" y="59"/>
                </a:lnTo>
                <a:lnTo>
                  <a:pt x="80" y="53"/>
                </a:lnTo>
                <a:lnTo>
                  <a:pt x="84" y="45"/>
                </a:lnTo>
                <a:lnTo>
                  <a:pt x="84" y="36"/>
                </a:lnTo>
                <a:lnTo>
                  <a:pt x="84" y="28"/>
                </a:lnTo>
                <a:lnTo>
                  <a:pt x="80" y="24"/>
                </a:lnTo>
                <a:lnTo>
                  <a:pt x="64" y="12"/>
                </a:lnTo>
                <a:lnTo>
                  <a:pt x="40" y="0"/>
                </a:lnTo>
                <a:lnTo>
                  <a:pt x="0" y="69"/>
                </a:lnTo>
                <a:lnTo>
                  <a:pt x="12" y="77"/>
                </a:lnTo>
                <a:lnTo>
                  <a:pt x="14" y="77"/>
                </a:lnTo>
                <a:lnTo>
                  <a:pt x="54" y="24"/>
                </a:lnTo>
                <a:lnTo>
                  <a:pt x="64" y="30"/>
                </a:lnTo>
                <a:lnTo>
                  <a:pt x="66" y="32"/>
                </a:lnTo>
                <a:lnTo>
                  <a:pt x="68" y="36"/>
                </a:lnTo>
                <a:lnTo>
                  <a:pt x="68" y="41"/>
                </a:lnTo>
                <a:lnTo>
                  <a:pt x="66" y="45"/>
                </a:lnTo>
                <a:lnTo>
                  <a:pt x="62" y="49"/>
                </a:lnTo>
                <a:lnTo>
                  <a:pt x="56" y="49"/>
                </a:lnTo>
                <a:lnTo>
                  <a:pt x="44" y="45"/>
                </a:lnTo>
                <a:lnTo>
                  <a:pt x="36" y="39"/>
                </a:lnTo>
                <a:lnTo>
                  <a:pt x="48" y="20"/>
                </a:lnTo>
                <a:lnTo>
                  <a:pt x="54" y="24"/>
                </a:lnTo>
                <a:lnTo>
                  <a:pt x="14" y="77"/>
                </a:lnTo>
                <a:close/>
              </a:path>
            </a:pathLst>
          </a:custGeom>
          <a:solidFill>
            <a:srgbClr val="231F20"/>
          </a:solidFill>
          <a:ln w="9525">
            <a:noFill/>
            <a:round/>
            <a:headEnd/>
            <a:tailEnd/>
          </a:ln>
        </p:spPr>
        <p:txBody>
          <a:bodyPr/>
          <a:lstStyle/>
          <a:p>
            <a:endParaRPr lang="en-US"/>
          </a:p>
        </p:txBody>
      </p:sp>
      <p:sp>
        <p:nvSpPr>
          <p:cNvPr id="8235" name="Freeform 43"/>
          <p:cNvSpPr>
            <a:spLocks/>
          </p:cNvSpPr>
          <p:nvPr/>
        </p:nvSpPr>
        <p:spPr bwMode="auto">
          <a:xfrm>
            <a:off x="5368925" y="3459163"/>
            <a:ext cx="95250" cy="92075"/>
          </a:xfrm>
          <a:custGeom>
            <a:avLst/>
            <a:gdLst/>
            <a:ahLst/>
            <a:cxnLst>
              <a:cxn ang="0">
                <a:pos x="22" y="42"/>
              </a:cxn>
              <a:cxn ang="0">
                <a:pos x="32" y="26"/>
              </a:cxn>
              <a:cxn ang="0">
                <a:pos x="40" y="22"/>
              </a:cxn>
              <a:cxn ang="0">
                <a:pos x="44" y="24"/>
              </a:cxn>
              <a:cxn ang="0">
                <a:pos x="50" y="30"/>
              </a:cxn>
              <a:cxn ang="0">
                <a:pos x="60" y="20"/>
              </a:cxn>
              <a:cxn ang="0">
                <a:pos x="58" y="16"/>
              </a:cxn>
              <a:cxn ang="0">
                <a:pos x="54" y="12"/>
              </a:cxn>
              <a:cxn ang="0">
                <a:pos x="46" y="12"/>
              </a:cxn>
              <a:cxn ang="0">
                <a:pos x="38" y="14"/>
              </a:cxn>
              <a:cxn ang="0">
                <a:pos x="42" y="8"/>
              </a:cxn>
              <a:cxn ang="0">
                <a:pos x="30" y="0"/>
              </a:cxn>
              <a:cxn ang="0">
                <a:pos x="0" y="50"/>
              </a:cxn>
              <a:cxn ang="0">
                <a:pos x="12" y="58"/>
              </a:cxn>
              <a:cxn ang="0">
                <a:pos x="20" y="42"/>
              </a:cxn>
              <a:cxn ang="0">
                <a:pos x="22" y="42"/>
              </a:cxn>
            </a:cxnLst>
            <a:rect l="0" t="0" r="r" b="b"/>
            <a:pathLst>
              <a:path w="60" h="58">
                <a:moveTo>
                  <a:pt x="22" y="42"/>
                </a:moveTo>
                <a:lnTo>
                  <a:pt x="32" y="26"/>
                </a:lnTo>
                <a:lnTo>
                  <a:pt x="40" y="22"/>
                </a:lnTo>
                <a:lnTo>
                  <a:pt x="44" y="24"/>
                </a:lnTo>
                <a:lnTo>
                  <a:pt x="50" y="30"/>
                </a:lnTo>
                <a:lnTo>
                  <a:pt x="60" y="20"/>
                </a:lnTo>
                <a:lnTo>
                  <a:pt x="58" y="16"/>
                </a:lnTo>
                <a:lnTo>
                  <a:pt x="54" y="12"/>
                </a:lnTo>
                <a:lnTo>
                  <a:pt x="46" y="12"/>
                </a:lnTo>
                <a:lnTo>
                  <a:pt x="38" y="14"/>
                </a:lnTo>
                <a:lnTo>
                  <a:pt x="42" y="8"/>
                </a:lnTo>
                <a:lnTo>
                  <a:pt x="30" y="0"/>
                </a:lnTo>
                <a:lnTo>
                  <a:pt x="0" y="50"/>
                </a:lnTo>
                <a:lnTo>
                  <a:pt x="12" y="58"/>
                </a:lnTo>
                <a:lnTo>
                  <a:pt x="20" y="42"/>
                </a:lnTo>
                <a:lnTo>
                  <a:pt x="22" y="42"/>
                </a:lnTo>
                <a:close/>
              </a:path>
            </a:pathLst>
          </a:custGeom>
          <a:solidFill>
            <a:srgbClr val="231F20"/>
          </a:solidFill>
          <a:ln w="9525">
            <a:noFill/>
            <a:round/>
            <a:headEnd/>
            <a:tailEnd/>
          </a:ln>
        </p:spPr>
        <p:txBody>
          <a:bodyPr/>
          <a:lstStyle/>
          <a:p>
            <a:endParaRPr lang="en-US"/>
          </a:p>
        </p:txBody>
      </p:sp>
      <p:sp>
        <p:nvSpPr>
          <p:cNvPr id="8236" name="Freeform 44"/>
          <p:cNvSpPr>
            <a:spLocks/>
          </p:cNvSpPr>
          <p:nvPr/>
        </p:nvSpPr>
        <p:spPr bwMode="auto">
          <a:xfrm>
            <a:off x="5438775" y="3506788"/>
            <a:ext cx="95250" cy="98425"/>
          </a:xfrm>
          <a:custGeom>
            <a:avLst/>
            <a:gdLst/>
            <a:ahLst/>
            <a:cxnLst>
              <a:cxn ang="0">
                <a:pos x="0" y="32"/>
              </a:cxn>
              <a:cxn ang="0">
                <a:pos x="0" y="40"/>
              </a:cxn>
              <a:cxn ang="0">
                <a:pos x="4" y="46"/>
              </a:cxn>
              <a:cxn ang="0">
                <a:pos x="10" y="52"/>
              </a:cxn>
              <a:cxn ang="0">
                <a:pos x="16" y="58"/>
              </a:cxn>
              <a:cxn ang="0">
                <a:pos x="26" y="62"/>
              </a:cxn>
              <a:cxn ang="0">
                <a:pos x="32" y="62"/>
              </a:cxn>
              <a:cxn ang="0">
                <a:pos x="38" y="60"/>
              </a:cxn>
              <a:cxn ang="0">
                <a:pos x="48" y="56"/>
              </a:cxn>
              <a:cxn ang="0">
                <a:pos x="56" y="46"/>
              </a:cxn>
              <a:cxn ang="0">
                <a:pos x="60" y="34"/>
              </a:cxn>
              <a:cxn ang="0">
                <a:pos x="60" y="24"/>
              </a:cxn>
              <a:cxn ang="0">
                <a:pos x="58" y="18"/>
              </a:cxn>
              <a:cxn ang="0">
                <a:pos x="56" y="12"/>
              </a:cxn>
              <a:cxn ang="0">
                <a:pos x="46" y="4"/>
              </a:cxn>
              <a:cxn ang="0">
                <a:pos x="38" y="2"/>
              </a:cxn>
              <a:cxn ang="0">
                <a:pos x="32" y="0"/>
              </a:cxn>
              <a:cxn ang="0">
                <a:pos x="24" y="2"/>
              </a:cxn>
              <a:cxn ang="0">
                <a:pos x="16" y="4"/>
              </a:cxn>
              <a:cxn ang="0">
                <a:pos x="10" y="10"/>
              </a:cxn>
              <a:cxn ang="0">
                <a:pos x="6" y="14"/>
              </a:cxn>
              <a:cxn ang="0">
                <a:pos x="2" y="24"/>
              </a:cxn>
              <a:cxn ang="0">
                <a:pos x="2" y="32"/>
              </a:cxn>
              <a:cxn ang="0">
                <a:pos x="0" y="32"/>
              </a:cxn>
              <a:cxn ang="0">
                <a:pos x="28" y="14"/>
              </a:cxn>
              <a:cxn ang="0">
                <a:pos x="34" y="14"/>
              </a:cxn>
              <a:cxn ang="0">
                <a:pos x="40" y="16"/>
              </a:cxn>
              <a:cxn ang="0">
                <a:pos x="44" y="20"/>
              </a:cxn>
              <a:cxn ang="0">
                <a:pos x="46" y="24"/>
              </a:cxn>
              <a:cxn ang="0">
                <a:pos x="46" y="32"/>
              </a:cxn>
              <a:cxn ang="0">
                <a:pos x="44" y="38"/>
              </a:cxn>
              <a:cxn ang="0">
                <a:pos x="38" y="44"/>
              </a:cxn>
              <a:cxn ang="0">
                <a:pos x="32" y="48"/>
              </a:cxn>
              <a:cxn ang="0">
                <a:pos x="28" y="48"/>
              </a:cxn>
              <a:cxn ang="0">
                <a:pos x="22" y="46"/>
              </a:cxn>
              <a:cxn ang="0">
                <a:pos x="18" y="42"/>
              </a:cxn>
              <a:cxn ang="0">
                <a:pos x="16" y="38"/>
              </a:cxn>
              <a:cxn ang="0">
                <a:pos x="16" y="30"/>
              </a:cxn>
              <a:cxn ang="0">
                <a:pos x="18" y="24"/>
              </a:cxn>
              <a:cxn ang="0">
                <a:pos x="24" y="18"/>
              </a:cxn>
              <a:cxn ang="0">
                <a:pos x="28" y="14"/>
              </a:cxn>
              <a:cxn ang="0">
                <a:pos x="0" y="32"/>
              </a:cxn>
            </a:cxnLst>
            <a:rect l="0" t="0" r="r" b="b"/>
            <a:pathLst>
              <a:path w="60" h="62">
                <a:moveTo>
                  <a:pt x="0" y="32"/>
                </a:moveTo>
                <a:lnTo>
                  <a:pt x="0" y="40"/>
                </a:lnTo>
                <a:lnTo>
                  <a:pt x="4" y="46"/>
                </a:lnTo>
                <a:lnTo>
                  <a:pt x="10" y="52"/>
                </a:lnTo>
                <a:lnTo>
                  <a:pt x="16" y="58"/>
                </a:lnTo>
                <a:lnTo>
                  <a:pt x="26" y="62"/>
                </a:lnTo>
                <a:lnTo>
                  <a:pt x="32" y="62"/>
                </a:lnTo>
                <a:lnTo>
                  <a:pt x="38" y="60"/>
                </a:lnTo>
                <a:lnTo>
                  <a:pt x="48" y="56"/>
                </a:lnTo>
                <a:lnTo>
                  <a:pt x="56" y="46"/>
                </a:lnTo>
                <a:lnTo>
                  <a:pt x="60" y="34"/>
                </a:lnTo>
                <a:lnTo>
                  <a:pt x="60" y="24"/>
                </a:lnTo>
                <a:lnTo>
                  <a:pt x="58" y="18"/>
                </a:lnTo>
                <a:lnTo>
                  <a:pt x="56" y="12"/>
                </a:lnTo>
                <a:lnTo>
                  <a:pt x="46" y="4"/>
                </a:lnTo>
                <a:lnTo>
                  <a:pt x="38" y="2"/>
                </a:lnTo>
                <a:lnTo>
                  <a:pt x="32" y="0"/>
                </a:lnTo>
                <a:lnTo>
                  <a:pt x="24" y="2"/>
                </a:lnTo>
                <a:lnTo>
                  <a:pt x="16" y="4"/>
                </a:lnTo>
                <a:lnTo>
                  <a:pt x="10" y="10"/>
                </a:lnTo>
                <a:lnTo>
                  <a:pt x="6" y="14"/>
                </a:lnTo>
                <a:lnTo>
                  <a:pt x="2" y="24"/>
                </a:lnTo>
                <a:lnTo>
                  <a:pt x="2" y="32"/>
                </a:lnTo>
                <a:lnTo>
                  <a:pt x="0" y="32"/>
                </a:lnTo>
                <a:lnTo>
                  <a:pt x="28" y="14"/>
                </a:lnTo>
                <a:lnTo>
                  <a:pt x="34" y="14"/>
                </a:lnTo>
                <a:lnTo>
                  <a:pt x="40" y="16"/>
                </a:lnTo>
                <a:lnTo>
                  <a:pt x="44" y="20"/>
                </a:lnTo>
                <a:lnTo>
                  <a:pt x="46" y="24"/>
                </a:lnTo>
                <a:lnTo>
                  <a:pt x="46" y="32"/>
                </a:lnTo>
                <a:lnTo>
                  <a:pt x="44" y="38"/>
                </a:lnTo>
                <a:lnTo>
                  <a:pt x="38" y="44"/>
                </a:lnTo>
                <a:lnTo>
                  <a:pt x="32" y="48"/>
                </a:lnTo>
                <a:lnTo>
                  <a:pt x="28" y="48"/>
                </a:lnTo>
                <a:lnTo>
                  <a:pt x="22" y="46"/>
                </a:lnTo>
                <a:lnTo>
                  <a:pt x="18" y="42"/>
                </a:lnTo>
                <a:lnTo>
                  <a:pt x="16" y="38"/>
                </a:lnTo>
                <a:lnTo>
                  <a:pt x="16" y="30"/>
                </a:lnTo>
                <a:lnTo>
                  <a:pt x="18" y="24"/>
                </a:lnTo>
                <a:lnTo>
                  <a:pt x="24" y="18"/>
                </a:lnTo>
                <a:lnTo>
                  <a:pt x="28" y="14"/>
                </a:lnTo>
                <a:lnTo>
                  <a:pt x="0" y="32"/>
                </a:lnTo>
                <a:close/>
              </a:path>
            </a:pathLst>
          </a:custGeom>
          <a:solidFill>
            <a:srgbClr val="231F20"/>
          </a:solidFill>
          <a:ln w="9525">
            <a:noFill/>
            <a:round/>
            <a:headEnd/>
            <a:tailEnd/>
          </a:ln>
        </p:spPr>
        <p:txBody>
          <a:bodyPr/>
          <a:lstStyle/>
          <a:p>
            <a:endParaRPr lang="en-US"/>
          </a:p>
        </p:txBody>
      </p:sp>
      <p:sp>
        <p:nvSpPr>
          <p:cNvPr id="8237" name="Freeform 45"/>
          <p:cNvSpPr>
            <a:spLocks/>
          </p:cNvSpPr>
          <p:nvPr/>
        </p:nvSpPr>
        <p:spPr bwMode="auto">
          <a:xfrm>
            <a:off x="5502275" y="3551238"/>
            <a:ext cx="127000" cy="120650"/>
          </a:xfrm>
          <a:custGeom>
            <a:avLst/>
            <a:gdLst/>
            <a:ahLst/>
            <a:cxnLst>
              <a:cxn ang="0">
                <a:pos x="0" y="68"/>
              </a:cxn>
              <a:cxn ang="0">
                <a:pos x="14" y="76"/>
              </a:cxn>
              <a:cxn ang="0">
                <a:pos x="28" y="50"/>
              </a:cxn>
              <a:cxn ang="0">
                <a:pos x="32" y="60"/>
              </a:cxn>
              <a:cxn ang="0">
                <a:pos x="38" y="66"/>
              </a:cxn>
              <a:cxn ang="0">
                <a:pos x="48" y="70"/>
              </a:cxn>
              <a:cxn ang="0">
                <a:pos x="58" y="68"/>
              </a:cxn>
              <a:cxn ang="0">
                <a:pos x="68" y="64"/>
              </a:cxn>
              <a:cxn ang="0">
                <a:pos x="76" y="54"/>
              </a:cxn>
              <a:cxn ang="0">
                <a:pos x="80" y="42"/>
              </a:cxn>
              <a:cxn ang="0">
                <a:pos x="80" y="30"/>
              </a:cxn>
              <a:cxn ang="0">
                <a:pos x="76" y="22"/>
              </a:cxn>
              <a:cxn ang="0">
                <a:pos x="70" y="14"/>
              </a:cxn>
              <a:cxn ang="0">
                <a:pos x="64" y="12"/>
              </a:cxn>
              <a:cxn ang="0">
                <a:pos x="60" y="12"/>
              </a:cxn>
              <a:cxn ang="0">
                <a:pos x="54" y="12"/>
              </a:cxn>
              <a:cxn ang="0">
                <a:pos x="50" y="14"/>
              </a:cxn>
              <a:cxn ang="0">
                <a:pos x="54" y="6"/>
              </a:cxn>
              <a:cxn ang="0">
                <a:pos x="42" y="0"/>
              </a:cxn>
              <a:cxn ang="0">
                <a:pos x="2" y="68"/>
              </a:cxn>
              <a:cxn ang="0">
                <a:pos x="0" y="68"/>
              </a:cxn>
              <a:cxn ang="0">
                <a:pos x="50" y="22"/>
              </a:cxn>
              <a:cxn ang="0">
                <a:pos x="56" y="22"/>
              </a:cxn>
              <a:cxn ang="0">
                <a:pos x="60" y="24"/>
              </a:cxn>
              <a:cxn ang="0">
                <a:pos x="64" y="26"/>
              </a:cxn>
              <a:cxn ang="0">
                <a:pos x="66" y="32"/>
              </a:cxn>
              <a:cxn ang="0">
                <a:pos x="66" y="38"/>
              </a:cxn>
              <a:cxn ang="0">
                <a:pos x="62" y="46"/>
              </a:cxn>
              <a:cxn ang="0">
                <a:pos x="56" y="52"/>
              </a:cxn>
              <a:cxn ang="0">
                <a:pos x="52" y="56"/>
              </a:cxn>
              <a:cxn ang="0">
                <a:pos x="46" y="56"/>
              </a:cxn>
              <a:cxn ang="0">
                <a:pos x="42" y="54"/>
              </a:cxn>
              <a:cxn ang="0">
                <a:pos x="38" y="50"/>
              </a:cxn>
              <a:cxn ang="0">
                <a:pos x="36" y="46"/>
              </a:cxn>
              <a:cxn ang="0">
                <a:pos x="36" y="40"/>
              </a:cxn>
              <a:cxn ang="0">
                <a:pos x="40" y="32"/>
              </a:cxn>
              <a:cxn ang="0">
                <a:pos x="44" y="26"/>
              </a:cxn>
              <a:cxn ang="0">
                <a:pos x="50" y="22"/>
              </a:cxn>
              <a:cxn ang="0">
                <a:pos x="0" y="68"/>
              </a:cxn>
            </a:cxnLst>
            <a:rect l="0" t="0" r="r" b="b"/>
            <a:pathLst>
              <a:path w="80" h="76">
                <a:moveTo>
                  <a:pt x="0" y="68"/>
                </a:moveTo>
                <a:lnTo>
                  <a:pt x="14" y="76"/>
                </a:lnTo>
                <a:lnTo>
                  <a:pt x="28" y="50"/>
                </a:lnTo>
                <a:lnTo>
                  <a:pt x="32" y="60"/>
                </a:lnTo>
                <a:lnTo>
                  <a:pt x="38" y="66"/>
                </a:lnTo>
                <a:lnTo>
                  <a:pt x="48" y="70"/>
                </a:lnTo>
                <a:lnTo>
                  <a:pt x="58" y="68"/>
                </a:lnTo>
                <a:lnTo>
                  <a:pt x="68" y="64"/>
                </a:lnTo>
                <a:lnTo>
                  <a:pt x="76" y="54"/>
                </a:lnTo>
                <a:lnTo>
                  <a:pt x="80" y="42"/>
                </a:lnTo>
                <a:lnTo>
                  <a:pt x="80" y="30"/>
                </a:lnTo>
                <a:lnTo>
                  <a:pt x="76" y="22"/>
                </a:lnTo>
                <a:lnTo>
                  <a:pt x="70" y="14"/>
                </a:lnTo>
                <a:lnTo>
                  <a:pt x="64" y="12"/>
                </a:lnTo>
                <a:lnTo>
                  <a:pt x="60" y="12"/>
                </a:lnTo>
                <a:lnTo>
                  <a:pt x="54" y="12"/>
                </a:lnTo>
                <a:lnTo>
                  <a:pt x="50" y="14"/>
                </a:lnTo>
                <a:lnTo>
                  <a:pt x="54" y="6"/>
                </a:lnTo>
                <a:lnTo>
                  <a:pt x="42" y="0"/>
                </a:lnTo>
                <a:lnTo>
                  <a:pt x="2" y="68"/>
                </a:lnTo>
                <a:lnTo>
                  <a:pt x="0" y="68"/>
                </a:lnTo>
                <a:lnTo>
                  <a:pt x="50" y="22"/>
                </a:lnTo>
                <a:lnTo>
                  <a:pt x="56" y="22"/>
                </a:lnTo>
                <a:lnTo>
                  <a:pt x="60" y="24"/>
                </a:lnTo>
                <a:lnTo>
                  <a:pt x="64" y="26"/>
                </a:lnTo>
                <a:lnTo>
                  <a:pt x="66" y="32"/>
                </a:lnTo>
                <a:lnTo>
                  <a:pt x="66" y="38"/>
                </a:lnTo>
                <a:lnTo>
                  <a:pt x="62" y="46"/>
                </a:lnTo>
                <a:lnTo>
                  <a:pt x="56" y="52"/>
                </a:lnTo>
                <a:lnTo>
                  <a:pt x="52" y="56"/>
                </a:lnTo>
                <a:lnTo>
                  <a:pt x="46" y="56"/>
                </a:lnTo>
                <a:lnTo>
                  <a:pt x="42" y="54"/>
                </a:lnTo>
                <a:lnTo>
                  <a:pt x="38" y="50"/>
                </a:lnTo>
                <a:lnTo>
                  <a:pt x="36" y="46"/>
                </a:lnTo>
                <a:lnTo>
                  <a:pt x="36" y="40"/>
                </a:lnTo>
                <a:lnTo>
                  <a:pt x="40" y="32"/>
                </a:lnTo>
                <a:lnTo>
                  <a:pt x="44" y="26"/>
                </a:lnTo>
                <a:lnTo>
                  <a:pt x="50" y="22"/>
                </a:lnTo>
                <a:lnTo>
                  <a:pt x="0" y="68"/>
                </a:lnTo>
                <a:close/>
              </a:path>
            </a:pathLst>
          </a:custGeom>
          <a:solidFill>
            <a:srgbClr val="231F20"/>
          </a:solidFill>
          <a:ln w="9525">
            <a:noFill/>
            <a:round/>
            <a:headEnd/>
            <a:tailEnd/>
          </a:ln>
        </p:spPr>
        <p:txBody>
          <a:bodyPr/>
          <a:lstStyle/>
          <a:p>
            <a:endParaRPr lang="en-US"/>
          </a:p>
        </p:txBody>
      </p:sp>
      <p:sp>
        <p:nvSpPr>
          <p:cNvPr id="8238" name="Freeform 46"/>
          <p:cNvSpPr>
            <a:spLocks/>
          </p:cNvSpPr>
          <p:nvPr/>
        </p:nvSpPr>
        <p:spPr bwMode="auto">
          <a:xfrm>
            <a:off x="5613400" y="3576638"/>
            <a:ext cx="111125" cy="152400"/>
          </a:xfrm>
          <a:custGeom>
            <a:avLst/>
            <a:gdLst/>
            <a:ahLst/>
            <a:cxnLst>
              <a:cxn ang="0">
                <a:pos x="42" y="0"/>
              </a:cxn>
              <a:cxn ang="0">
                <a:pos x="0" y="68"/>
              </a:cxn>
              <a:cxn ang="0">
                <a:pos x="14" y="76"/>
              </a:cxn>
              <a:cxn ang="0">
                <a:pos x="28" y="52"/>
              </a:cxn>
              <a:cxn ang="0">
                <a:pos x="36" y="42"/>
              </a:cxn>
              <a:cxn ang="0">
                <a:pos x="38" y="40"/>
              </a:cxn>
              <a:cxn ang="0">
                <a:pos x="42" y="40"/>
              </a:cxn>
              <a:cxn ang="0">
                <a:pos x="50" y="42"/>
              </a:cxn>
              <a:cxn ang="0">
                <a:pos x="54" y="46"/>
              </a:cxn>
              <a:cxn ang="0">
                <a:pos x="54" y="50"/>
              </a:cxn>
              <a:cxn ang="0">
                <a:pos x="48" y="62"/>
              </a:cxn>
              <a:cxn ang="0">
                <a:pos x="34" y="88"/>
              </a:cxn>
              <a:cxn ang="0">
                <a:pos x="46" y="96"/>
              </a:cxn>
              <a:cxn ang="0">
                <a:pos x="64" y="66"/>
              </a:cxn>
              <a:cxn ang="0">
                <a:pos x="68" y="56"/>
              </a:cxn>
              <a:cxn ang="0">
                <a:pos x="70" y="48"/>
              </a:cxn>
              <a:cxn ang="0">
                <a:pos x="66" y="42"/>
              </a:cxn>
              <a:cxn ang="0">
                <a:pos x="60" y="34"/>
              </a:cxn>
              <a:cxn ang="0">
                <a:pos x="50" y="32"/>
              </a:cxn>
              <a:cxn ang="0">
                <a:pos x="40" y="32"/>
              </a:cxn>
              <a:cxn ang="0">
                <a:pos x="56" y="8"/>
              </a:cxn>
              <a:cxn ang="0">
                <a:pos x="44" y="0"/>
              </a:cxn>
              <a:cxn ang="0">
                <a:pos x="42" y="0"/>
              </a:cxn>
            </a:cxnLst>
            <a:rect l="0" t="0" r="r" b="b"/>
            <a:pathLst>
              <a:path w="70" h="96">
                <a:moveTo>
                  <a:pt x="42" y="0"/>
                </a:moveTo>
                <a:lnTo>
                  <a:pt x="0" y="68"/>
                </a:lnTo>
                <a:lnTo>
                  <a:pt x="14" y="76"/>
                </a:lnTo>
                <a:lnTo>
                  <a:pt x="28" y="52"/>
                </a:lnTo>
                <a:lnTo>
                  <a:pt x="36" y="42"/>
                </a:lnTo>
                <a:lnTo>
                  <a:pt x="38" y="40"/>
                </a:lnTo>
                <a:lnTo>
                  <a:pt x="42" y="40"/>
                </a:lnTo>
                <a:lnTo>
                  <a:pt x="50" y="42"/>
                </a:lnTo>
                <a:lnTo>
                  <a:pt x="54" y="46"/>
                </a:lnTo>
                <a:lnTo>
                  <a:pt x="54" y="50"/>
                </a:lnTo>
                <a:lnTo>
                  <a:pt x="48" y="62"/>
                </a:lnTo>
                <a:lnTo>
                  <a:pt x="34" y="88"/>
                </a:lnTo>
                <a:lnTo>
                  <a:pt x="46" y="96"/>
                </a:lnTo>
                <a:lnTo>
                  <a:pt x="64" y="66"/>
                </a:lnTo>
                <a:lnTo>
                  <a:pt x="68" y="56"/>
                </a:lnTo>
                <a:lnTo>
                  <a:pt x="70" y="48"/>
                </a:lnTo>
                <a:lnTo>
                  <a:pt x="66" y="42"/>
                </a:lnTo>
                <a:lnTo>
                  <a:pt x="60" y="34"/>
                </a:lnTo>
                <a:lnTo>
                  <a:pt x="50" y="32"/>
                </a:lnTo>
                <a:lnTo>
                  <a:pt x="40" y="32"/>
                </a:lnTo>
                <a:lnTo>
                  <a:pt x="56" y="8"/>
                </a:lnTo>
                <a:lnTo>
                  <a:pt x="44" y="0"/>
                </a:lnTo>
                <a:lnTo>
                  <a:pt x="42" y="0"/>
                </a:lnTo>
                <a:close/>
              </a:path>
            </a:pathLst>
          </a:custGeom>
          <a:solidFill>
            <a:srgbClr val="231F20"/>
          </a:solidFill>
          <a:ln w="9525">
            <a:noFill/>
            <a:round/>
            <a:headEnd/>
            <a:tailEnd/>
          </a:ln>
        </p:spPr>
        <p:txBody>
          <a:bodyPr/>
          <a:lstStyle/>
          <a:p>
            <a:endParaRPr lang="en-US"/>
          </a:p>
        </p:txBody>
      </p:sp>
      <p:sp>
        <p:nvSpPr>
          <p:cNvPr id="8239" name="Freeform 47"/>
          <p:cNvSpPr>
            <a:spLocks/>
          </p:cNvSpPr>
          <p:nvPr/>
        </p:nvSpPr>
        <p:spPr bwMode="auto">
          <a:xfrm>
            <a:off x="5711825" y="3668713"/>
            <a:ext cx="98425" cy="114300"/>
          </a:xfrm>
          <a:custGeom>
            <a:avLst/>
            <a:gdLst/>
            <a:ahLst/>
            <a:cxnLst>
              <a:cxn ang="0">
                <a:pos x="34" y="14"/>
              </a:cxn>
              <a:cxn ang="0">
                <a:pos x="40" y="16"/>
              </a:cxn>
              <a:cxn ang="0">
                <a:pos x="44" y="18"/>
              </a:cxn>
              <a:cxn ang="0">
                <a:pos x="46" y="22"/>
              </a:cxn>
              <a:cxn ang="0">
                <a:pos x="46" y="24"/>
              </a:cxn>
              <a:cxn ang="0">
                <a:pos x="46" y="28"/>
              </a:cxn>
              <a:cxn ang="0">
                <a:pos x="44" y="30"/>
              </a:cxn>
              <a:cxn ang="0">
                <a:pos x="30" y="24"/>
              </a:cxn>
              <a:cxn ang="0">
                <a:pos x="18" y="22"/>
              </a:cxn>
              <a:cxn ang="0">
                <a:pos x="12" y="22"/>
              </a:cxn>
              <a:cxn ang="0">
                <a:pos x="8" y="24"/>
              </a:cxn>
              <a:cxn ang="0">
                <a:pos x="6" y="26"/>
              </a:cxn>
              <a:cxn ang="0">
                <a:pos x="2" y="30"/>
              </a:cxn>
              <a:cxn ang="0">
                <a:pos x="0" y="36"/>
              </a:cxn>
              <a:cxn ang="0">
                <a:pos x="0" y="44"/>
              </a:cxn>
              <a:cxn ang="0">
                <a:pos x="4" y="50"/>
              </a:cxn>
              <a:cxn ang="0">
                <a:pos x="10" y="54"/>
              </a:cxn>
              <a:cxn ang="0">
                <a:pos x="20" y="58"/>
              </a:cxn>
              <a:cxn ang="0">
                <a:pos x="30" y="58"/>
              </a:cxn>
              <a:cxn ang="0">
                <a:pos x="28" y="58"/>
              </a:cxn>
              <a:cxn ang="0">
                <a:pos x="28" y="64"/>
              </a:cxn>
              <a:cxn ang="0">
                <a:pos x="40" y="72"/>
              </a:cxn>
              <a:cxn ang="0">
                <a:pos x="42" y="64"/>
              </a:cxn>
              <a:cxn ang="0">
                <a:pos x="48" y="54"/>
              </a:cxn>
              <a:cxn ang="0">
                <a:pos x="58" y="38"/>
              </a:cxn>
              <a:cxn ang="0">
                <a:pos x="60" y="30"/>
              </a:cxn>
              <a:cxn ang="0">
                <a:pos x="62" y="24"/>
              </a:cxn>
              <a:cxn ang="0">
                <a:pos x="62" y="20"/>
              </a:cxn>
              <a:cxn ang="0">
                <a:pos x="60" y="16"/>
              </a:cxn>
              <a:cxn ang="0">
                <a:pos x="54" y="12"/>
              </a:cxn>
              <a:cxn ang="0">
                <a:pos x="48" y="6"/>
              </a:cxn>
              <a:cxn ang="0">
                <a:pos x="38" y="2"/>
              </a:cxn>
              <a:cxn ang="0">
                <a:pos x="30" y="0"/>
              </a:cxn>
              <a:cxn ang="0">
                <a:pos x="24" y="2"/>
              </a:cxn>
              <a:cxn ang="0">
                <a:pos x="18" y="8"/>
              </a:cxn>
              <a:cxn ang="0">
                <a:pos x="28" y="16"/>
              </a:cxn>
              <a:cxn ang="0">
                <a:pos x="32" y="14"/>
              </a:cxn>
              <a:cxn ang="0">
                <a:pos x="34" y="14"/>
              </a:cxn>
              <a:cxn ang="0">
                <a:pos x="38" y="40"/>
              </a:cxn>
              <a:cxn ang="0">
                <a:pos x="34" y="46"/>
              </a:cxn>
              <a:cxn ang="0">
                <a:pos x="28" y="50"/>
              </a:cxn>
              <a:cxn ang="0">
                <a:pos x="24" y="50"/>
              </a:cxn>
              <a:cxn ang="0">
                <a:pos x="20" y="48"/>
              </a:cxn>
              <a:cxn ang="0">
                <a:pos x="16" y="46"/>
              </a:cxn>
              <a:cxn ang="0">
                <a:pos x="16" y="42"/>
              </a:cxn>
              <a:cxn ang="0">
                <a:pos x="16" y="40"/>
              </a:cxn>
              <a:cxn ang="0">
                <a:pos x="16" y="36"/>
              </a:cxn>
              <a:cxn ang="0">
                <a:pos x="18" y="34"/>
              </a:cxn>
              <a:cxn ang="0">
                <a:pos x="22" y="34"/>
              </a:cxn>
              <a:cxn ang="0">
                <a:pos x="30" y="36"/>
              </a:cxn>
              <a:cxn ang="0">
                <a:pos x="40" y="38"/>
              </a:cxn>
              <a:cxn ang="0">
                <a:pos x="38" y="40"/>
              </a:cxn>
              <a:cxn ang="0">
                <a:pos x="34" y="14"/>
              </a:cxn>
            </a:cxnLst>
            <a:rect l="0" t="0" r="r" b="b"/>
            <a:pathLst>
              <a:path w="62" h="72">
                <a:moveTo>
                  <a:pt x="34" y="14"/>
                </a:moveTo>
                <a:lnTo>
                  <a:pt x="40" y="16"/>
                </a:lnTo>
                <a:lnTo>
                  <a:pt x="44" y="18"/>
                </a:lnTo>
                <a:lnTo>
                  <a:pt x="46" y="22"/>
                </a:lnTo>
                <a:lnTo>
                  <a:pt x="46" y="24"/>
                </a:lnTo>
                <a:lnTo>
                  <a:pt x="46" y="28"/>
                </a:lnTo>
                <a:lnTo>
                  <a:pt x="44" y="30"/>
                </a:lnTo>
                <a:lnTo>
                  <a:pt x="30" y="24"/>
                </a:lnTo>
                <a:lnTo>
                  <a:pt x="18" y="22"/>
                </a:lnTo>
                <a:lnTo>
                  <a:pt x="12" y="22"/>
                </a:lnTo>
                <a:lnTo>
                  <a:pt x="8" y="24"/>
                </a:lnTo>
                <a:lnTo>
                  <a:pt x="6" y="26"/>
                </a:lnTo>
                <a:lnTo>
                  <a:pt x="2" y="30"/>
                </a:lnTo>
                <a:lnTo>
                  <a:pt x="0" y="36"/>
                </a:lnTo>
                <a:lnTo>
                  <a:pt x="0" y="44"/>
                </a:lnTo>
                <a:lnTo>
                  <a:pt x="4" y="50"/>
                </a:lnTo>
                <a:lnTo>
                  <a:pt x="10" y="54"/>
                </a:lnTo>
                <a:lnTo>
                  <a:pt x="20" y="58"/>
                </a:lnTo>
                <a:lnTo>
                  <a:pt x="30" y="58"/>
                </a:lnTo>
                <a:lnTo>
                  <a:pt x="28" y="58"/>
                </a:lnTo>
                <a:lnTo>
                  <a:pt x="28" y="64"/>
                </a:lnTo>
                <a:lnTo>
                  <a:pt x="40" y="72"/>
                </a:lnTo>
                <a:lnTo>
                  <a:pt x="42" y="64"/>
                </a:lnTo>
                <a:lnTo>
                  <a:pt x="48" y="54"/>
                </a:lnTo>
                <a:lnTo>
                  <a:pt x="58" y="38"/>
                </a:lnTo>
                <a:lnTo>
                  <a:pt x="60" y="30"/>
                </a:lnTo>
                <a:lnTo>
                  <a:pt x="62" y="24"/>
                </a:lnTo>
                <a:lnTo>
                  <a:pt x="62" y="20"/>
                </a:lnTo>
                <a:lnTo>
                  <a:pt x="60" y="16"/>
                </a:lnTo>
                <a:lnTo>
                  <a:pt x="54" y="12"/>
                </a:lnTo>
                <a:lnTo>
                  <a:pt x="48" y="6"/>
                </a:lnTo>
                <a:lnTo>
                  <a:pt x="38" y="2"/>
                </a:lnTo>
                <a:lnTo>
                  <a:pt x="30" y="0"/>
                </a:lnTo>
                <a:lnTo>
                  <a:pt x="24" y="2"/>
                </a:lnTo>
                <a:lnTo>
                  <a:pt x="18" y="8"/>
                </a:lnTo>
                <a:lnTo>
                  <a:pt x="28" y="16"/>
                </a:lnTo>
                <a:lnTo>
                  <a:pt x="32" y="14"/>
                </a:lnTo>
                <a:lnTo>
                  <a:pt x="34" y="14"/>
                </a:lnTo>
                <a:lnTo>
                  <a:pt x="38" y="40"/>
                </a:lnTo>
                <a:lnTo>
                  <a:pt x="34" y="46"/>
                </a:lnTo>
                <a:lnTo>
                  <a:pt x="28" y="50"/>
                </a:lnTo>
                <a:lnTo>
                  <a:pt x="24" y="50"/>
                </a:lnTo>
                <a:lnTo>
                  <a:pt x="20" y="48"/>
                </a:lnTo>
                <a:lnTo>
                  <a:pt x="16" y="46"/>
                </a:lnTo>
                <a:lnTo>
                  <a:pt x="16" y="42"/>
                </a:lnTo>
                <a:lnTo>
                  <a:pt x="16" y="40"/>
                </a:lnTo>
                <a:lnTo>
                  <a:pt x="16" y="36"/>
                </a:lnTo>
                <a:lnTo>
                  <a:pt x="18" y="34"/>
                </a:lnTo>
                <a:lnTo>
                  <a:pt x="22" y="34"/>
                </a:lnTo>
                <a:lnTo>
                  <a:pt x="30" y="36"/>
                </a:lnTo>
                <a:lnTo>
                  <a:pt x="40" y="38"/>
                </a:lnTo>
                <a:lnTo>
                  <a:pt x="38" y="40"/>
                </a:lnTo>
                <a:lnTo>
                  <a:pt x="34" y="14"/>
                </a:lnTo>
                <a:close/>
              </a:path>
            </a:pathLst>
          </a:custGeom>
          <a:solidFill>
            <a:srgbClr val="231F20"/>
          </a:solidFill>
          <a:ln w="9525">
            <a:noFill/>
            <a:round/>
            <a:headEnd/>
            <a:tailEnd/>
          </a:ln>
        </p:spPr>
        <p:txBody>
          <a:bodyPr/>
          <a:lstStyle/>
          <a:p>
            <a:endParaRPr lang="en-US"/>
          </a:p>
        </p:txBody>
      </p:sp>
      <p:sp>
        <p:nvSpPr>
          <p:cNvPr id="8240" name="Freeform 48"/>
          <p:cNvSpPr>
            <a:spLocks/>
          </p:cNvSpPr>
          <p:nvPr/>
        </p:nvSpPr>
        <p:spPr bwMode="auto">
          <a:xfrm>
            <a:off x="5797550" y="3719513"/>
            <a:ext cx="95250" cy="101600"/>
          </a:xfrm>
          <a:custGeom>
            <a:avLst/>
            <a:gdLst/>
            <a:ahLst/>
            <a:cxnLst>
              <a:cxn ang="0">
                <a:pos x="2" y="44"/>
              </a:cxn>
              <a:cxn ang="0">
                <a:pos x="8" y="52"/>
              </a:cxn>
              <a:cxn ang="0">
                <a:pos x="16" y="58"/>
              </a:cxn>
              <a:cxn ang="0">
                <a:pos x="26" y="62"/>
              </a:cxn>
              <a:cxn ang="0">
                <a:pos x="36" y="64"/>
              </a:cxn>
              <a:cxn ang="0">
                <a:pos x="44" y="60"/>
              </a:cxn>
              <a:cxn ang="0">
                <a:pos x="48" y="54"/>
              </a:cxn>
              <a:cxn ang="0">
                <a:pos x="50" y="48"/>
              </a:cxn>
              <a:cxn ang="0">
                <a:pos x="50" y="42"/>
              </a:cxn>
              <a:cxn ang="0">
                <a:pos x="46" y="36"/>
              </a:cxn>
              <a:cxn ang="0">
                <a:pos x="38" y="28"/>
              </a:cxn>
              <a:cxn ang="0">
                <a:pos x="28" y="16"/>
              </a:cxn>
              <a:cxn ang="0">
                <a:pos x="28" y="14"/>
              </a:cxn>
              <a:cxn ang="0">
                <a:pos x="32" y="12"/>
              </a:cxn>
              <a:cxn ang="0">
                <a:pos x="40" y="14"/>
              </a:cxn>
              <a:cxn ang="0">
                <a:pos x="46" y="20"/>
              </a:cxn>
              <a:cxn ang="0">
                <a:pos x="46" y="26"/>
              </a:cxn>
              <a:cxn ang="0">
                <a:pos x="60" y="32"/>
              </a:cxn>
              <a:cxn ang="0">
                <a:pos x="60" y="24"/>
              </a:cxn>
              <a:cxn ang="0">
                <a:pos x="58" y="18"/>
              </a:cxn>
              <a:cxn ang="0">
                <a:pos x="54" y="12"/>
              </a:cxn>
              <a:cxn ang="0">
                <a:pos x="46" y="6"/>
              </a:cxn>
              <a:cxn ang="0">
                <a:pos x="36" y="0"/>
              </a:cxn>
              <a:cxn ang="0">
                <a:pos x="28" y="0"/>
              </a:cxn>
              <a:cxn ang="0">
                <a:pos x="20" y="2"/>
              </a:cxn>
              <a:cxn ang="0">
                <a:pos x="16" y="8"/>
              </a:cxn>
              <a:cxn ang="0">
                <a:pos x="14" y="16"/>
              </a:cxn>
              <a:cxn ang="0">
                <a:pos x="14" y="22"/>
              </a:cxn>
              <a:cxn ang="0">
                <a:pos x="20" y="30"/>
              </a:cxn>
              <a:cxn ang="0">
                <a:pos x="32" y="42"/>
              </a:cxn>
              <a:cxn ang="0">
                <a:pos x="34" y="46"/>
              </a:cxn>
              <a:cxn ang="0">
                <a:pos x="34" y="48"/>
              </a:cxn>
              <a:cxn ang="0">
                <a:pos x="30" y="52"/>
              </a:cxn>
              <a:cxn ang="0">
                <a:pos x="26" y="50"/>
              </a:cxn>
              <a:cxn ang="0">
                <a:pos x="22" y="48"/>
              </a:cxn>
              <a:cxn ang="0">
                <a:pos x="18" y="46"/>
              </a:cxn>
              <a:cxn ang="0">
                <a:pos x="16" y="42"/>
              </a:cxn>
              <a:cxn ang="0">
                <a:pos x="14" y="38"/>
              </a:cxn>
              <a:cxn ang="0">
                <a:pos x="16" y="34"/>
              </a:cxn>
              <a:cxn ang="0">
                <a:pos x="0" y="28"/>
              </a:cxn>
              <a:cxn ang="0">
                <a:pos x="0" y="36"/>
              </a:cxn>
              <a:cxn ang="0">
                <a:pos x="0" y="44"/>
              </a:cxn>
              <a:cxn ang="0">
                <a:pos x="2" y="44"/>
              </a:cxn>
            </a:cxnLst>
            <a:rect l="0" t="0" r="r" b="b"/>
            <a:pathLst>
              <a:path w="60" h="64">
                <a:moveTo>
                  <a:pt x="2" y="44"/>
                </a:moveTo>
                <a:lnTo>
                  <a:pt x="8" y="52"/>
                </a:lnTo>
                <a:lnTo>
                  <a:pt x="16" y="58"/>
                </a:lnTo>
                <a:lnTo>
                  <a:pt x="26" y="62"/>
                </a:lnTo>
                <a:lnTo>
                  <a:pt x="36" y="64"/>
                </a:lnTo>
                <a:lnTo>
                  <a:pt x="44" y="60"/>
                </a:lnTo>
                <a:lnTo>
                  <a:pt x="48" y="54"/>
                </a:lnTo>
                <a:lnTo>
                  <a:pt x="50" y="48"/>
                </a:lnTo>
                <a:lnTo>
                  <a:pt x="50" y="42"/>
                </a:lnTo>
                <a:lnTo>
                  <a:pt x="46" y="36"/>
                </a:lnTo>
                <a:lnTo>
                  <a:pt x="38" y="28"/>
                </a:lnTo>
                <a:lnTo>
                  <a:pt x="28" y="16"/>
                </a:lnTo>
                <a:lnTo>
                  <a:pt x="28" y="14"/>
                </a:lnTo>
                <a:lnTo>
                  <a:pt x="32" y="12"/>
                </a:lnTo>
                <a:lnTo>
                  <a:pt x="40" y="14"/>
                </a:lnTo>
                <a:lnTo>
                  <a:pt x="46" y="20"/>
                </a:lnTo>
                <a:lnTo>
                  <a:pt x="46" y="26"/>
                </a:lnTo>
                <a:lnTo>
                  <a:pt x="60" y="32"/>
                </a:lnTo>
                <a:lnTo>
                  <a:pt x="60" y="24"/>
                </a:lnTo>
                <a:lnTo>
                  <a:pt x="58" y="18"/>
                </a:lnTo>
                <a:lnTo>
                  <a:pt x="54" y="12"/>
                </a:lnTo>
                <a:lnTo>
                  <a:pt x="46" y="6"/>
                </a:lnTo>
                <a:lnTo>
                  <a:pt x="36" y="0"/>
                </a:lnTo>
                <a:lnTo>
                  <a:pt x="28" y="0"/>
                </a:lnTo>
                <a:lnTo>
                  <a:pt x="20" y="2"/>
                </a:lnTo>
                <a:lnTo>
                  <a:pt x="16" y="8"/>
                </a:lnTo>
                <a:lnTo>
                  <a:pt x="14" y="16"/>
                </a:lnTo>
                <a:lnTo>
                  <a:pt x="14" y="22"/>
                </a:lnTo>
                <a:lnTo>
                  <a:pt x="20" y="30"/>
                </a:lnTo>
                <a:lnTo>
                  <a:pt x="32" y="42"/>
                </a:lnTo>
                <a:lnTo>
                  <a:pt x="34" y="46"/>
                </a:lnTo>
                <a:lnTo>
                  <a:pt x="34" y="48"/>
                </a:lnTo>
                <a:lnTo>
                  <a:pt x="30" y="52"/>
                </a:lnTo>
                <a:lnTo>
                  <a:pt x="26" y="50"/>
                </a:lnTo>
                <a:lnTo>
                  <a:pt x="22" y="48"/>
                </a:lnTo>
                <a:lnTo>
                  <a:pt x="18" y="46"/>
                </a:lnTo>
                <a:lnTo>
                  <a:pt x="16" y="42"/>
                </a:lnTo>
                <a:lnTo>
                  <a:pt x="14" y="38"/>
                </a:lnTo>
                <a:lnTo>
                  <a:pt x="16" y="34"/>
                </a:lnTo>
                <a:lnTo>
                  <a:pt x="0" y="28"/>
                </a:lnTo>
                <a:lnTo>
                  <a:pt x="0" y="36"/>
                </a:lnTo>
                <a:lnTo>
                  <a:pt x="0" y="44"/>
                </a:lnTo>
                <a:lnTo>
                  <a:pt x="2" y="44"/>
                </a:lnTo>
                <a:close/>
              </a:path>
            </a:pathLst>
          </a:custGeom>
          <a:solidFill>
            <a:srgbClr val="231F20"/>
          </a:solidFill>
          <a:ln w="9525">
            <a:noFill/>
            <a:round/>
            <a:headEnd/>
            <a:tailEnd/>
          </a:ln>
        </p:spPr>
        <p:txBody>
          <a:bodyPr/>
          <a:lstStyle/>
          <a:p>
            <a:endParaRPr lang="en-US"/>
          </a:p>
        </p:txBody>
      </p:sp>
      <p:sp>
        <p:nvSpPr>
          <p:cNvPr id="8241" name="Freeform 49"/>
          <p:cNvSpPr>
            <a:spLocks/>
          </p:cNvSpPr>
          <p:nvPr/>
        </p:nvSpPr>
        <p:spPr bwMode="auto">
          <a:xfrm>
            <a:off x="5886450" y="3773488"/>
            <a:ext cx="92075" cy="95250"/>
          </a:xfrm>
          <a:custGeom>
            <a:avLst/>
            <a:gdLst/>
            <a:ahLst/>
            <a:cxnLst>
              <a:cxn ang="0">
                <a:pos x="26" y="48"/>
              </a:cxn>
              <a:cxn ang="0">
                <a:pos x="20" y="46"/>
              </a:cxn>
              <a:cxn ang="0">
                <a:pos x="16" y="44"/>
              </a:cxn>
              <a:cxn ang="0">
                <a:pos x="14" y="38"/>
              </a:cxn>
              <a:cxn ang="0">
                <a:pos x="14" y="34"/>
              </a:cxn>
              <a:cxn ang="0">
                <a:pos x="16" y="28"/>
              </a:cxn>
              <a:cxn ang="0">
                <a:pos x="50" y="48"/>
              </a:cxn>
              <a:cxn ang="0">
                <a:pos x="56" y="34"/>
              </a:cxn>
              <a:cxn ang="0">
                <a:pos x="58" y="28"/>
              </a:cxn>
              <a:cxn ang="0">
                <a:pos x="58" y="22"/>
              </a:cxn>
              <a:cxn ang="0">
                <a:pos x="56" y="16"/>
              </a:cxn>
              <a:cxn ang="0">
                <a:pos x="52" y="12"/>
              </a:cxn>
              <a:cxn ang="0">
                <a:pos x="44" y="4"/>
              </a:cxn>
              <a:cxn ang="0">
                <a:pos x="34" y="0"/>
              </a:cxn>
              <a:cxn ang="0">
                <a:pos x="24" y="0"/>
              </a:cxn>
              <a:cxn ang="0">
                <a:pos x="18" y="4"/>
              </a:cxn>
              <a:cxn ang="0">
                <a:pos x="14" y="6"/>
              </a:cxn>
              <a:cxn ang="0">
                <a:pos x="6" y="16"/>
              </a:cxn>
              <a:cxn ang="0">
                <a:pos x="2" y="26"/>
              </a:cxn>
              <a:cxn ang="0">
                <a:pos x="0" y="36"/>
              </a:cxn>
              <a:cxn ang="0">
                <a:pos x="2" y="42"/>
              </a:cxn>
              <a:cxn ang="0">
                <a:pos x="4" y="48"/>
              </a:cxn>
              <a:cxn ang="0">
                <a:pos x="8" y="52"/>
              </a:cxn>
              <a:cxn ang="0">
                <a:pos x="14" y="56"/>
              </a:cxn>
              <a:cxn ang="0">
                <a:pos x="22" y="60"/>
              </a:cxn>
              <a:cxn ang="0">
                <a:pos x="30" y="60"/>
              </a:cxn>
              <a:cxn ang="0">
                <a:pos x="38" y="60"/>
              </a:cxn>
              <a:cxn ang="0">
                <a:pos x="44" y="54"/>
              </a:cxn>
              <a:cxn ang="0">
                <a:pos x="32" y="44"/>
              </a:cxn>
              <a:cxn ang="0">
                <a:pos x="28" y="48"/>
              </a:cxn>
              <a:cxn ang="0">
                <a:pos x="26" y="48"/>
              </a:cxn>
              <a:cxn ang="0">
                <a:pos x="22" y="20"/>
              </a:cxn>
              <a:cxn ang="0">
                <a:pos x="26" y="16"/>
              </a:cxn>
              <a:cxn ang="0">
                <a:pos x="30" y="14"/>
              </a:cxn>
              <a:cxn ang="0">
                <a:pos x="34" y="12"/>
              </a:cxn>
              <a:cxn ang="0">
                <a:pos x="38" y="14"/>
              </a:cxn>
              <a:cxn ang="0">
                <a:pos x="42" y="18"/>
              </a:cxn>
              <a:cxn ang="0">
                <a:pos x="44" y="22"/>
              </a:cxn>
              <a:cxn ang="0">
                <a:pos x="44" y="26"/>
              </a:cxn>
              <a:cxn ang="0">
                <a:pos x="42" y="32"/>
              </a:cxn>
              <a:cxn ang="0">
                <a:pos x="22" y="20"/>
              </a:cxn>
              <a:cxn ang="0">
                <a:pos x="26" y="48"/>
              </a:cxn>
            </a:cxnLst>
            <a:rect l="0" t="0" r="r" b="b"/>
            <a:pathLst>
              <a:path w="58" h="60">
                <a:moveTo>
                  <a:pt x="26" y="48"/>
                </a:moveTo>
                <a:lnTo>
                  <a:pt x="20" y="46"/>
                </a:lnTo>
                <a:lnTo>
                  <a:pt x="16" y="44"/>
                </a:lnTo>
                <a:lnTo>
                  <a:pt x="14" y="38"/>
                </a:lnTo>
                <a:lnTo>
                  <a:pt x="14" y="34"/>
                </a:lnTo>
                <a:lnTo>
                  <a:pt x="16" y="28"/>
                </a:lnTo>
                <a:lnTo>
                  <a:pt x="50" y="48"/>
                </a:lnTo>
                <a:lnTo>
                  <a:pt x="56" y="34"/>
                </a:lnTo>
                <a:lnTo>
                  <a:pt x="58" y="28"/>
                </a:lnTo>
                <a:lnTo>
                  <a:pt x="58" y="22"/>
                </a:lnTo>
                <a:lnTo>
                  <a:pt x="56" y="16"/>
                </a:lnTo>
                <a:lnTo>
                  <a:pt x="52" y="12"/>
                </a:lnTo>
                <a:lnTo>
                  <a:pt x="44" y="4"/>
                </a:lnTo>
                <a:lnTo>
                  <a:pt x="34" y="0"/>
                </a:lnTo>
                <a:lnTo>
                  <a:pt x="24" y="0"/>
                </a:lnTo>
                <a:lnTo>
                  <a:pt x="18" y="4"/>
                </a:lnTo>
                <a:lnTo>
                  <a:pt x="14" y="6"/>
                </a:lnTo>
                <a:lnTo>
                  <a:pt x="6" y="16"/>
                </a:lnTo>
                <a:lnTo>
                  <a:pt x="2" y="26"/>
                </a:lnTo>
                <a:lnTo>
                  <a:pt x="0" y="36"/>
                </a:lnTo>
                <a:lnTo>
                  <a:pt x="2" y="42"/>
                </a:lnTo>
                <a:lnTo>
                  <a:pt x="4" y="48"/>
                </a:lnTo>
                <a:lnTo>
                  <a:pt x="8" y="52"/>
                </a:lnTo>
                <a:lnTo>
                  <a:pt x="14" y="56"/>
                </a:lnTo>
                <a:lnTo>
                  <a:pt x="22" y="60"/>
                </a:lnTo>
                <a:lnTo>
                  <a:pt x="30" y="60"/>
                </a:lnTo>
                <a:lnTo>
                  <a:pt x="38" y="60"/>
                </a:lnTo>
                <a:lnTo>
                  <a:pt x="44" y="54"/>
                </a:lnTo>
                <a:lnTo>
                  <a:pt x="32" y="44"/>
                </a:lnTo>
                <a:lnTo>
                  <a:pt x="28" y="48"/>
                </a:lnTo>
                <a:lnTo>
                  <a:pt x="26" y="48"/>
                </a:lnTo>
                <a:lnTo>
                  <a:pt x="22" y="20"/>
                </a:lnTo>
                <a:lnTo>
                  <a:pt x="26" y="16"/>
                </a:lnTo>
                <a:lnTo>
                  <a:pt x="30" y="14"/>
                </a:lnTo>
                <a:lnTo>
                  <a:pt x="34" y="12"/>
                </a:lnTo>
                <a:lnTo>
                  <a:pt x="38" y="14"/>
                </a:lnTo>
                <a:lnTo>
                  <a:pt x="42" y="18"/>
                </a:lnTo>
                <a:lnTo>
                  <a:pt x="44" y="22"/>
                </a:lnTo>
                <a:lnTo>
                  <a:pt x="44" y="26"/>
                </a:lnTo>
                <a:lnTo>
                  <a:pt x="42" y="32"/>
                </a:lnTo>
                <a:lnTo>
                  <a:pt x="22" y="20"/>
                </a:lnTo>
                <a:lnTo>
                  <a:pt x="26" y="48"/>
                </a:lnTo>
                <a:close/>
              </a:path>
            </a:pathLst>
          </a:custGeom>
          <a:solidFill>
            <a:srgbClr val="231F20"/>
          </a:solidFill>
          <a:ln w="9525">
            <a:noFill/>
            <a:round/>
            <a:headEnd/>
            <a:tailEnd/>
          </a:ln>
        </p:spPr>
        <p:txBody>
          <a:bodyPr/>
          <a:lstStyle/>
          <a:p>
            <a:endParaRPr lang="en-US"/>
          </a:p>
        </p:txBody>
      </p:sp>
      <p:sp>
        <p:nvSpPr>
          <p:cNvPr id="8242" name="Freeform 50"/>
          <p:cNvSpPr>
            <a:spLocks/>
          </p:cNvSpPr>
          <p:nvPr/>
        </p:nvSpPr>
        <p:spPr bwMode="auto">
          <a:xfrm>
            <a:off x="4478338" y="3440113"/>
            <a:ext cx="134937" cy="101600"/>
          </a:xfrm>
          <a:custGeom>
            <a:avLst/>
            <a:gdLst/>
            <a:ahLst/>
            <a:cxnLst>
              <a:cxn ang="0">
                <a:pos x="0" y="30"/>
              </a:cxn>
              <a:cxn ang="0">
                <a:pos x="67" y="40"/>
              </a:cxn>
              <a:cxn ang="0">
                <a:pos x="63" y="62"/>
              </a:cxn>
              <a:cxn ang="0">
                <a:pos x="77" y="64"/>
              </a:cxn>
              <a:cxn ang="0">
                <a:pos x="85" y="2"/>
              </a:cxn>
              <a:cxn ang="0">
                <a:pos x="71" y="0"/>
              </a:cxn>
              <a:cxn ang="0">
                <a:pos x="69" y="24"/>
              </a:cxn>
              <a:cxn ang="0">
                <a:pos x="2" y="14"/>
              </a:cxn>
              <a:cxn ang="0">
                <a:pos x="2" y="30"/>
              </a:cxn>
              <a:cxn ang="0">
                <a:pos x="0" y="30"/>
              </a:cxn>
            </a:cxnLst>
            <a:rect l="0" t="0" r="r" b="b"/>
            <a:pathLst>
              <a:path w="85" h="64">
                <a:moveTo>
                  <a:pt x="0" y="30"/>
                </a:moveTo>
                <a:lnTo>
                  <a:pt x="67" y="40"/>
                </a:lnTo>
                <a:lnTo>
                  <a:pt x="63" y="62"/>
                </a:lnTo>
                <a:lnTo>
                  <a:pt x="77" y="64"/>
                </a:lnTo>
                <a:lnTo>
                  <a:pt x="85" y="2"/>
                </a:lnTo>
                <a:lnTo>
                  <a:pt x="71" y="0"/>
                </a:lnTo>
                <a:lnTo>
                  <a:pt x="69" y="24"/>
                </a:lnTo>
                <a:lnTo>
                  <a:pt x="2" y="14"/>
                </a:lnTo>
                <a:lnTo>
                  <a:pt x="2" y="30"/>
                </a:lnTo>
                <a:lnTo>
                  <a:pt x="0" y="30"/>
                </a:lnTo>
                <a:close/>
              </a:path>
            </a:pathLst>
          </a:custGeom>
          <a:solidFill>
            <a:srgbClr val="231F20"/>
          </a:solidFill>
          <a:ln w="9525">
            <a:noFill/>
            <a:round/>
            <a:headEnd/>
            <a:tailEnd/>
          </a:ln>
        </p:spPr>
        <p:txBody>
          <a:bodyPr/>
          <a:lstStyle/>
          <a:p>
            <a:endParaRPr lang="en-US"/>
          </a:p>
        </p:txBody>
      </p:sp>
      <p:sp>
        <p:nvSpPr>
          <p:cNvPr id="8243" name="Freeform 51"/>
          <p:cNvSpPr>
            <a:spLocks/>
          </p:cNvSpPr>
          <p:nvPr/>
        </p:nvSpPr>
        <p:spPr bwMode="auto">
          <a:xfrm>
            <a:off x="4462463" y="3541713"/>
            <a:ext cx="95250" cy="85725"/>
          </a:xfrm>
          <a:custGeom>
            <a:avLst/>
            <a:gdLst/>
            <a:ahLst/>
            <a:cxnLst>
              <a:cxn ang="0">
                <a:pos x="12" y="32"/>
              </a:cxn>
              <a:cxn ang="0">
                <a:pos x="12" y="24"/>
              </a:cxn>
              <a:cxn ang="0">
                <a:pos x="14" y="20"/>
              </a:cxn>
              <a:cxn ang="0">
                <a:pos x="16" y="16"/>
              </a:cxn>
              <a:cxn ang="0">
                <a:pos x="22" y="14"/>
              </a:cxn>
              <a:cxn ang="0">
                <a:pos x="28" y="14"/>
              </a:cxn>
              <a:cxn ang="0">
                <a:pos x="22" y="52"/>
              </a:cxn>
              <a:cxn ang="0">
                <a:pos x="38" y="54"/>
              </a:cxn>
              <a:cxn ang="0">
                <a:pos x="44" y="52"/>
              </a:cxn>
              <a:cxn ang="0">
                <a:pos x="50" y="48"/>
              </a:cxn>
              <a:cxn ang="0">
                <a:pos x="54" y="46"/>
              </a:cxn>
              <a:cxn ang="0">
                <a:pos x="56" y="42"/>
              </a:cxn>
              <a:cxn ang="0">
                <a:pos x="60" y="30"/>
              </a:cxn>
              <a:cxn ang="0">
                <a:pos x="60" y="20"/>
              </a:cxn>
              <a:cxn ang="0">
                <a:pos x="54" y="10"/>
              </a:cxn>
              <a:cxn ang="0">
                <a:pos x="50" y="6"/>
              </a:cxn>
              <a:cxn ang="0">
                <a:pos x="46" y="2"/>
              </a:cxn>
              <a:cxn ang="0">
                <a:pos x="34" y="0"/>
              </a:cxn>
              <a:cxn ang="0">
                <a:pos x="22" y="0"/>
              </a:cxn>
              <a:cxn ang="0">
                <a:pos x="12" y="2"/>
              </a:cxn>
              <a:cxn ang="0">
                <a:pos x="8" y="6"/>
              </a:cxn>
              <a:cxn ang="0">
                <a:pos x="4" y="10"/>
              </a:cxn>
              <a:cxn ang="0">
                <a:pos x="2" y="16"/>
              </a:cxn>
              <a:cxn ang="0">
                <a:pos x="0" y="24"/>
              </a:cxn>
              <a:cxn ang="0">
                <a:pos x="0" y="32"/>
              </a:cxn>
              <a:cxn ang="0">
                <a:pos x="2" y="40"/>
              </a:cxn>
              <a:cxn ang="0">
                <a:pos x="8" y="46"/>
              </a:cxn>
              <a:cxn ang="0">
                <a:pos x="14" y="50"/>
              </a:cxn>
              <a:cxn ang="0">
                <a:pos x="18" y="36"/>
              </a:cxn>
              <a:cxn ang="0">
                <a:pos x="14" y="32"/>
              </a:cxn>
              <a:cxn ang="0">
                <a:pos x="12" y="32"/>
              </a:cxn>
              <a:cxn ang="0">
                <a:pos x="36" y="16"/>
              </a:cxn>
              <a:cxn ang="0">
                <a:pos x="42" y="18"/>
              </a:cxn>
              <a:cxn ang="0">
                <a:pos x="46" y="20"/>
              </a:cxn>
              <a:cxn ang="0">
                <a:pos x="48" y="24"/>
              </a:cxn>
              <a:cxn ang="0">
                <a:pos x="48" y="30"/>
              </a:cxn>
              <a:cxn ang="0">
                <a:pos x="48" y="34"/>
              </a:cxn>
              <a:cxn ang="0">
                <a:pos x="44" y="36"/>
              </a:cxn>
              <a:cxn ang="0">
                <a:pos x="40" y="38"/>
              </a:cxn>
              <a:cxn ang="0">
                <a:pos x="34" y="38"/>
              </a:cxn>
              <a:cxn ang="0">
                <a:pos x="36" y="16"/>
              </a:cxn>
              <a:cxn ang="0">
                <a:pos x="12" y="32"/>
              </a:cxn>
            </a:cxnLst>
            <a:rect l="0" t="0" r="r" b="b"/>
            <a:pathLst>
              <a:path w="60" h="54">
                <a:moveTo>
                  <a:pt x="12" y="32"/>
                </a:moveTo>
                <a:lnTo>
                  <a:pt x="12" y="24"/>
                </a:lnTo>
                <a:lnTo>
                  <a:pt x="14" y="20"/>
                </a:lnTo>
                <a:lnTo>
                  <a:pt x="16" y="16"/>
                </a:lnTo>
                <a:lnTo>
                  <a:pt x="22" y="14"/>
                </a:lnTo>
                <a:lnTo>
                  <a:pt x="28" y="14"/>
                </a:lnTo>
                <a:lnTo>
                  <a:pt x="22" y="52"/>
                </a:lnTo>
                <a:lnTo>
                  <a:pt x="38" y="54"/>
                </a:lnTo>
                <a:lnTo>
                  <a:pt x="44" y="52"/>
                </a:lnTo>
                <a:lnTo>
                  <a:pt x="50" y="48"/>
                </a:lnTo>
                <a:lnTo>
                  <a:pt x="54" y="46"/>
                </a:lnTo>
                <a:lnTo>
                  <a:pt x="56" y="42"/>
                </a:lnTo>
                <a:lnTo>
                  <a:pt x="60" y="30"/>
                </a:lnTo>
                <a:lnTo>
                  <a:pt x="60" y="20"/>
                </a:lnTo>
                <a:lnTo>
                  <a:pt x="54" y="10"/>
                </a:lnTo>
                <a:lnTo>
                  <a:pt x="50" y="6"/>
                </a:lnTo>
                <a:lnTo>
                  <a:pt x="46" y="2"/>
                </a:lnTo>
                <a:lnTo>
                  <a:pt x="34" y="0"/>
                </a:lnTo>
                <a:lnTo>
                  <a:pt x="22" y="0"/>
                </a:lnTo>
                <a:lnTo>
                  <a:pt x="12" y="2"/>
                </a:lnTo>
                <a:lnTo>
                  <a:pt x="8" y="6"/>
                </a:lnTo>
                <a:lnTo>
                  <a:pt x="4" y="10"/>
                </a:lnTo>
                <a:lnTo>
                  <a:pt x="2" y="16"/>
                </a:lnTo>
                <a:lnTo>
                  <a:pt x="0" y="24"/>
                </a:lnTo>
                <a:lnTo>
                  <a:pt x="0" y="32"/>
                </a:lnTo>
                <a:lnTo>
                  <a:pt x="2" y="40"/>
                </a:lnTo>
                <a:lnTo>
                  <a:pt x="8" y="46"/>
                </a:lnTo>
                <a:lnTo>
                  <a:pt x="14" y="50"/>
                </a:lnTo>
                <a:lnTo>
                  <a:pt x="18" y="36"/>
                </a:lnTo>
                <a:lnTo>
                  <a:pt x="14" y="32"/>
                </a:lnTo>
                <a:lnTo>
                  <a:pt x="12" y="32"/>
                </a:lnTo>
                <a:lnTo>
                  <a:pt x="36" y="16"/>
                </a:lnTo>
                <a:lnTo>
                  <a:pt x="42" y="18"/>
                </a:lnTo>
                <a:lnTo>
                  <a:pt x="46" y="20"/>
                </a:lnTo>
                <a:lnTo>
                  <a:pt x="48" y="24"/>
                </a:lnTo>
                <a:lnTo>
                  <a:pt x="48" y="30"/>
                </a:lnTo>
                <a:lnTo>
                  <a:pt x="48" y="34"/>
                </a:lnTo>
                <a:lnTo>
                  <a:pt x="44" y="36"/>
                </a:lnTo>
                <a:lnTo>
                  <a:pt x="40" y="38"/>
                </a:lnTo>
                <a:lnTo>
                  <a:pt x="34" y="38"/>
                </a:lnTo>
                <a:lnTo>
                  <a:pt x="36" y="16"/>
                </a:lnTo>
                <a:lnTo>
                  <a:pt x="12" y="32"/>
                </a:lnTo>
                <a:close/>
              </a:path>
            </a:pathLst>
          </a:custGeom>
          <a:solidFill>
            <a:srgbClr val="231F20"/>
          </a:solidFill>
          <a:ln w="9525">
            <a:noFill/>
            <a:round/>
            <a:headEnd/>
            <a:tailEnd/>
          </a:ln>
        </p:spPr>
        <p:txBody>
          <a:bodyPr/>
          <a:lstStyle/>
          <a:p>
            <a:endParaRPr lang="en-US"/>
          </a:p>
        </p:txBody>
      </p:sp>
      <p:sp>
        <p:nvSpPr>
          <p:cNvPr id="8244" name="Freeform 52"/>
          <p:cNvSpPr>
            <a:spLocks/>
          </p:cNvSpPr>
          <p:nvPr/>
        </p:nvSpPr>
        <p:spPr bwMode="auto">
          <a:xfrm>
            <a:off x="4452938" y="3640138"/>
            <a:ext cx="131762" cy="41275"/>
          </a:xfrm>
          <a:custGeom>
            <a:avLst/>
            <a:gdLst/>
            <a:ahLst/>
            <a:cxnLst>
              <a:cxn ang="0">
                <a:pos x="0" y="14"/>
              </a:cxn>
              <a:cxn ang="0">
                <a:pos x="81" y="26"/>
              </a:cxn>
              <a:cxn ang="0">
                <a:pos x="83" y="10"/>
              </a:cxn>
              <a:cxn ang="0">
                <a:pos x="2" y="0"/>
              </a:cxn>
              <a:cxn ang="0">
                <a:pos x="2" y="14"/>
              </a:cxn>
              <a:cxn ang="0">
                <a:pos x="0" y="14"/>
              </a:cxn>
            </a:cxnLst>
            <a:rect l="0" t="0" r="r" b="b"/>
            <a:pathLst>
              <a:path w="83" h="26">
                <a:moveTo>
                  <a:pt x="0" y="14"/>
                </a:moveTo>
                <a:lnTo>
                  <a:pt x="81" y="26"/>
                </a:lnTo>
                <a:lnTo>
                  <a:pt x="83" y="10"/>
                </a:lnTo>
                <a:lnTo>
                  <a:pt x="2" y="0"/>
                </a:lnTo>
                <a:lnTo>
                  <a:pt x="2" y="14"/>
                </a:lnTo>
                <a:lnTo>
                  <a:pt x="0" y="14"/>
                </a:lnTo>
                <a:close/>
              </a:path>
            </a:pathLst>
          </a:custGeom>
          <a:solidFill>
            <a:srgbClr val="231F20"/>
          </a:solidFill>
          <a:ln w="9525">
            <a:noFill/>
            <a:round/>
            <a:headEnd/>
            <a:tailEnd/>
          </a:ln>
        </p:spPr>
        <p:txBody>
          <a:bodyPr/>
          <a:lstStyle/>
          <a:p>
            <a:endParaRPr lang="en-US"/>
          </a:p>
        </p:txBody>
      </p:sp>
      <p:sp>
        <p:nvSpPr>
          <p:cNvPr id="8245" name="Freeform 53"/>
          <p:cNvSpPr>
            <a:spLocks/>
          </p:cNvSpPr>
          <p:nvPr/>
        </p:nvSpPr>
        <p:spPr bwMode="auto">
          <a:xfrm>
            <a:off x="4443413" y="3687763"/>
            <a:ext cx="95250" cy="95250"/>
          </a:xfrm>
          <a:custGeom>
            <a:avLst/>
            <a:gdLst/>
            <a:ahLst/>
            <a:cxnLst>
              <a:cxn ang="0">
                <a:pos x="16" y="2"/>
              </a:cxn>
              <a:cxn ang="0">
                <a:pos x="10" y="6"/>
              </a:cxn>
              <a:cxn ang="0">
                <a:pos x="4" y="12"/>
              </a:cxn>
              <a:cxn ang="0">
                <a:pos x="2" y="20"/>
              </a:cxn>
              <a:cxn ang="0">
                <a:pos x="0" y="26"/>
              </a:cxn>
              <a:cxn ang="0">
                <a:pos x="0" y="38"/>
              </a:cxn>
              <a:cxn ang="0">
                <a:pos x="2" y="44"/>
              </a:cxn>
              <a:cxn ang="0">
                <a:pos x="6" y="50"/>
              </a:cxn>
              <a:cxn ang="0">
                <a:pos x="14" y="56"/>
              </a:cxn>
              <a:cxn ang="0">
                <a:pos x="26" y="60"/>
              </a:cxn>
              <a:cxn ang="0">
                <a:pos x="38" y="60"/>
              </a:cxn>
              <a:cxn ang="0">
                <a:pos x="48" y="54"/>
              </a:cxn>
              <a:cxn ang="0">
                <a:pos x="52" y="50"/>
              </a:cxn>
              <a:cxn ang="0">
                <a:pos x="56" y="46"/>
              </a:cxn>
              <a:cxn ang="0">
                <a:pos x="60" y="34"/>
              </a:cxn>
              <a:cxn ang="0">
                <a:pos x="60" y="26"/>
              </a:cxn>
              <a:cxn ang="0">
                <a:pos x="58" y="18"/>
              </a:cxn>
              <a:cxn ang="0">
                <a:pos x="54" y="12"/>
              </a:cxn>
              <a:cxn ang="0">
                <a:pos x="48" y="6"/>
              </a:cxn>
              <a:cxn ang="0">
                <a:pos x="42" y="2"/>
              </a:cxn>
              <a:cxn ang="0">
                <a:pos x="34" y="2"/>
              </a:cxn>
              <a:cxn ang="0">
                <a:pos x="24" y="0"/>
              </a:cxn>
              <a:cxn ang="0">
                <a:pos x="18" y="2"/>
              </a:cxn>
              <a:cxn ang="0">
                <a:pos x="16" y="2"/>
              </a:cxn>
              <a:cxn ang="0">
                <a:pos x="44" y="22"/>
              </a:cxn>
              <a:cxn ang="0">
                <a:pos x="46" y="28"/>
              </a:cxn>
              <a:cxn ang="0">
                <a:pos x="48" y="34"/>
              </a:cxn>
              <a:cxn ang="0">
                <a:pos x="46" y="38"/>
              </a:cxn>
              <a:cxn ang="0">
                <a:pos x="42" y="42"/>
              </a:cxn>
              <a:cxn ang="0">
                <a:pos x="36" y="44"/>
              </a:cxn>
              <a:cxn ang="0">
                <a:pos x="28" y="44"/>
              </a:cxn>
              <a:cxn ang="0">
                <a:pos x="20" y="42"/>
              </a:cxn>
              <a:cxn ang="0">
                <a:pos x="14" y="38"/>
              </a:cxn>
              <a:cxn ang="0">
                <a:pos x="12" y="34"/>
              </a:cxn>
              <a:cxn ang="0">
                <a:pos x="12" y="28"/>
              </a:cxn>
              <a:cxn ang="0">
                <a:pos x="14" y="22"/>
              </a:cxn>
              <a:cxn ang="0">
                <a:pos x="18" y="18"/>
              </a:cxn>
              <a:cxn ang="0">
                <a:pos x="24" y="16"/>
              </a:cxn>
              <a:cxn ang="0">
                <a:pos x="32" y="16"/>
              </a:cxn>
              <a:cxn ang="0">
                <a:pos x="38" y="18"/>
              </a:cxn>
              <a:cxn ang="0">
                <a:pos x="44" y="22"/>
              </a:cxn>
              <a:cxn ang="0">
                <a:pos x="16" y="2"/>
              </a:cxn>
            </a:cxnLst>
            <a:rect l="0" t="0" r="r" b="b"/>
            <a:pathLst>
              <a:path w="60" h="60">
                <a:moveTo>
                  <a:pt x="16" y="2"/>
                </a:moveTo>
                <a:lnTo>
                  <a:pt x="10" y="6"/>
                </a:lnTo>
                <a:lnTo>
                  <a:pt x="4" y="12"/>
                </a:lnTo>
                <a:lnTo>
                  <a:pt x="2" y="20"/>
                </a:lnTo>
                <a:lnTo>
                  <a:pt x="0" y="26"/>
                </a:lnTo>
                <a:lnTo>
                  <a:pt x="0" y="38"/>
                </a:lnTo>
                <a:lnTo>
                  <a:pt x="2" y="44"/>
                </a:lnTo>
                <a:lnTo>
                  <a:pt x="6" y="50"/>
                </a:lnTo>
                <a:lnTo>
                  <a:pt x="14" y="56"/>
                </a:lnTo>
                <a:lnTo>
                  <a:pt x="26" y="60"/>
                </a:lnTo>
                <a:lnTo>
                  <a:pt x="38" y="60"/>
                </a:lnTo>
                <a:lnTo>
                  <a:pt x="48" y="54"/>
                </a:lnTo>
                <a:lnTo>
                  <a:pt x="52" y="50"/>
                </a:lnTo>
                <a:lnTo>
                  <a:pt x="56" y="46"/>
                </a:lnTo>
                <a:lnTo>
                  <a:pt x="60" y="34"/>
                </a:lnTo>
                <a:lnTo>
                  <a:pt x="60" y="26"/>
                </a:lnTo>
                <a:lnTo>
                  <a:pt x="58" y="18"/>
                </a:lnTo>
                <a:lnTo>
                  <a:pt x="54" y="12"/>
                </a:lnTo>
                <a:lnTo>
                  <a:pt x="48" y="6"/>
                </a:lnTo>
                <a:lnTo>
                  <a:pt x="42" y="2"/>
                </a:lnTo>
                <a:lnTo>
                  <a:pt x="34" y="2"/>
                </a:lnTo>
                <a:lnTo>
                  <a:pt x="24" y="0"/>
                </a:lnTo>
                <a:lnTo>
                  <a:pt x="18" y="2"/>
                </a:lnTo>
                <a:lnTo>
                  <a:pt x="16" y="2"/>
                </a:lnTo>
                <a:lnTo>
                  <a:pt x="44" y="22"/>
                </a:lnTo>
                <a:lnTo>
                  <a:pt x="46" y="28"/>
                </a:lnTo>
                <a:lnTo>
                  <a:pt x="48" y="34"/>
                </a:lnTo>
                <a:lnTo>
                  <a:pt x="46" y="38"/>
                </a:lnTo>
                <a:lnTo>
                  <a:pt x="42" y="42"/>
                </a:lnTo>
                <a:lnTo>
                  <a:pt x="36" y="44"/>
                </a:lnTo>
                <a:lnTo>
                  <a:pt x="28" y="44"/>
                </a:lnTo>
                <a:lnTo>
                  <a:pt x="20" y="42"/>
                </a:lnTo>
                <a:lnTo>
                  <a:pt x="14" y="38"/>
                </a:lnTo>
                <a:lnTo>
                  <a:pt x="12" y="34"/>
                </a:lnTo>
                <a:lnTo>
                  <a:pt x="12" y="28"/>
                </a:lnTo>
                <a:lnTo>
                  <a:pt x="14" y="22"/>
                </a:lnTo>
                <a:lnTo>
                  <a:pt x="18" y="18"/>
                </a:lnTo>
                <a:lnTo>
                  <a:pt x="24" y="16"/>
                </a:lnTo>
                <a:lnTo>
                  <a:pt x="32" y="16"/>
                </a:lnTo>
                <a:lnTo>
                  <a:pt x="38" y="18"/>
                </a:lnTo>
                <a:lnTo>
                  <a:pt x="44" y="22"/>
                </a:lnTo>
                <a:lnTo>
                  <a:pt x="16" y="2"/>
                </a:lnTo>
                <a:close/>
              </a:path>
            </a:pathLst>
          </a:custGeom>
          <a:solidFill>
            <a:srgbClr val="231F20"/>
          </a:solidFill>
          <a:ln w="9525">
            <a:noFill/>
            <a:round/>
            <a:headEnd/>
            <a:tailEnd/>
          </a:ln>
        </p:spPr>
        <p:txBody>
          <a:bodyPr/>
          <a:lstStyle/>
          <a:p>
            <a:endParaRPr lang="en-US"/>
          </a:p>
        </p:txBody>
      </p:sp>
      <p:sp>
        <p:nvSpPr>
          <p:cNvPr id="8246" name="Freeform 54"/>
          <p:cNvSpPr>
            <a:spLocks/>
          </p:cNvSpPr>
          <p:nvPr/>
        </p:nvSpPr>
        <p:spPr bwMode="auto">
          <a:xfrm>
            <a:off x="4398963" y="3792538"/>
            <a:ext cx="127000" cy="98425"/>
          </a:xfrm>
          <a:custGeom>
            <a:avLst/>
            <a:gdLst/>
            <a:ahLst/>
            <a:cxnLst>
              <a:cxn ang="0">
                <a:pos x="2" y="0"/>
              </a:cxn>
              <a:cxn ang="0">
                <a:pos x="0" y="14"/>
              </a:cxn>
              <a:cxn ang="0">
                <a:pos x="28" y="18"/>
              </a:cxn>
              <a:cxn ang="0">
                <a:pos x="20" y="26"/>
              </a:cxn>
              <a:cxn ang="0">
                <a:pos x="18" y="34"/>
              </a:cxn>
              <a:cxn ang="0">
                <a:pos x="18" y="44"/>
              </a:cxn>
              <a:cxn ang="0">
                <a:pos x="24" y="52"/>
              </a:cxn>
              <a:cxn ang="0">
                <a:pos x="32" y="58"/>
              </a:cxn>
              <a:cxn ang="0">
                <a:pos x="44" y="62"/>
              </a:cxn>
              <a:cxn ang="0">
                <a:pos x="58" y="62"/>
              </a:cxn>
              <a:cxn ang="0">
                <a:pos x="68" y="58"/>
              </a:cxn>
              <a:cxn ang="0">
                <a:pos x="74" y="52"/>
              </a:cxn>
              <a:cxn ang="0">
                <a:pos x="78" y="42"/>
              </a:cxn>
              <a:cxn ang="0">
                <a:pos x="78" y="36"/>
              </a:cxn>
              <a:cxn ang="0">
                <a:pos x="76" y="32"/>
              </a:cxn>
              <a:cxn ang="0">
                <a:pos x="74" y="26"/>
              </a:cxn>
              <a:cxn ang="0">
                <a:pos x="70" y="22"/>
              </a:cxn>
              <a:cxn ang="0">
                <a:pos x="78" y="24"/>
              </a:cxn>
              <a:cxn ang="0">
                <a:pos x="80" y="10"/>
              </a:cxn>
              <a:cxn ang="0">
                <a:pos x="4" y="0"/>
              </a:cxn>
              <a:cxn ang="0">
                <a:pos x="2" y="0"/>
              </a:cxn>
              <a:cxn ang="0">
                <a:pos x="64" y="26"/>
              </a:cxn>
              <a:cxn ang="0">
                <a:pos x="66" y="32"/>
              </a:cxn>
              <a:cxn ang="0">
                <a:pos x="66" y="36"/>
              </a:cxn>
              <a:cxn ang="0">
                <a:pos x="64" y="42"/>
              </a:cxn>
              <a:cxn ang="0">
                <a:pos x="60" y="44"/>
              </a:cxn>
              <a:cxn ang="0">
                <a:pos x="54" y="46"/>
              </a:cxn>
              <a:cxn ang="0">
                <a:pos x="46" y="46"/>
              </a:cxn>
              <a:cxn ang="0">
                <a:pos x="38" y="44"/>
              </a:cxn>
              <a:cxn ang="0">
                <a:pos x="34" y="42"/>
              </a:cxn>
              <a:cxn ang="0">
                <a:pos x="30" y="36"/>
              </a:cxn>
              <a:cxn ang="0">
                <a:pos x="30" y="32"/>
              </a:cxn>
              <a:cxn ang="0">
                <a:pos x="32" y="26"/>
              </a:cxn>
              <a:cxn ang="0">
                <a:pos x="36" y="22"/>
              </a:cxn>
              <a:cxn ang="0">
                <a:pos x="42" y="20"/>
              </a:cxn>
              <a:cxn ang="0">
                <a:pos x="50" y="22"/>
              </a:cxn>
              <a:cxn ang="0">
                <a:pos x="58" y="22"/>
              </a:cxn>
              <a:cxn ang="0">
                <a:pos x="64" y="26"/>
              </a:cxn>
              <a:cxn ang="0">
                <a:pos x="2" y="0"/>
              </a:cxn>
            </a:cxnLst>
            <a:rect l="0" t="0" r="r" b="b"/>
            <a:pathLst>
              <a:path w="80" h="62">
                <a:moveTo>
                  <a:pt x="2" y="0"/>
                </a:moveTo>
                <a:lnTo>
                  <a:pt x="0" y="14"/>
                </a:lnTo>
                <a:lnTo>
                  <a:pt x="28" y="18"/>
                </a:lnTo>
                <a:lnTo>
                  <a:pt x="20" y="26"/>
                </a:lnTo>
                <a:lnTo>
                  <a:pt x="18" y="34"/>
                </a:lnTo>
                <a:lnTo>
                  <a:pt x="18" y="44"/>
                </a:lnTo>
                <a:lnTo>
                  <a:pt x="24" y="52"/>
                </a:lnTo>
                <a:lnTo>
                  <a:pt x="32" y="58"/>
                </a:lnTo>
                <a:lnTo>
                  <a:pt x="44" y="62"/>
                </a:lnTo>
                <a:lnTo>
                  <a:pt x="58" y="62"/>
                </a:lnTo>
                <a:lnTo>
                  <a:pt x="68" y="58"/>
                </a:lnTo>
                <a:lnTo>
                  <a:pt x="74" y="52"/>
                </a:lnTo>
                <a:lnTo>
                  <a:pt x="78" y="42"/>
                </a:lnTo>
                <a:lnTo>
                  <a:pt x="78" y="36"/>
                </a:lnTo>
                <a:lnTo>
                  <a:pt x="76" y="32"/>
                </a:lnTo>
                <a:lnTo>
                  <a:pt x="74" y="26"/>
                </a:lnTo>
                <a:lnTo>
                  <a:pt x="70" y="22"/>
                </a:lnTo>
                <a:lnTo>
                  <a:pt x="78" y="24"/>
                </a:lnTo>
                <a:lnTo>
                  <a:pt x="80" y="10"/>
                </a:lnTo>
                <a:lnTo>
                  <a:pt x="4" y="0"/>
                </a:lnTo>
                <a:lnTo>
                  <a:pt x="2" y="0"/>
                </a:lnTo>
                <a:lnTo>
                  <a:pt x="64" y="26"/>
                </a:lnTo>
                <a:lnTo>
                  <a:pt x="66" y="32"/>
                </a:lnTo>
                <a:lnTo>
                  <a:pt x="66" y="36"/>
                </a:lnTo>
                <a:lnTo>
                  <a:pt x="64" y="42"/>
                </a:lnTo>
                <a:lnTo>
                  <a:pt x="60" y="44"/>
                </a:lnTo>
                <a:lnTo>
                  <a:pt x="54" y="46"/>
                </a:lnTo>
                <a:lnTo>
                  <a:pt x="46" y="46"/>
                </a:lnTo>
                <a:lnTo>
                  <a:pt x="38" y="44"/>
                </a:lnTo>
                <a:lnTo>
                  <a:pt x="34" y="42"/>
                </a:lnTo>
                <a:lnTo>
                  <a:pt x="30" y="36"/>
                </a:lnTo>
                <a:lnTo>
                  <a:pt x="30" y="32"/>
                </a:lnTo>
                <a:lnTo>
                  <a:pt x="32" y="26"/>
                </a:lnTo>
                <a:lnTo>
                  <a:pt x="36" y="22"/>
                </a:lnTo>
                <a:lnTo>
                  <a:pt x="42" y="20"/>
                </a:lnTo>
                <a:lnTo>
                  <a:pt x="50" y="22"/>
                </a:lnTo>
                <a:lnTo>
                  <a:pt x="58" y="22"/>
                </a:lnTo>
                <a:lnTo>
                  <a:pt x="64" y="26"/>
                </a:lnTo>
                <a:lnTo>
                  <a:pt x="2" y="0"/>
                </a:lnTo>
                <a:close/>
              </a:path>
            </a:pathLst>
          </a:custGeom>
          <a:solidFill>
            <a:srgbClr val="231F20"/>
          </a:solidFill>
          <a:ln w="9525">
            <a:noFill/>
            <a:round/>
            <a:headEnd/>
            <a:tailEnd/>
          </a:ln>
        </p:spPr>
        <p:txBody>
          <a:bodyPr/>
          <a:lstStyle/>
          <a:p>
            <a:endParaRPr lang="en-US"/>
          </a:p>
        </p:txBody>
      </p:sp>
      <p:sp>
        <p:nvSpPr>
          <p:cNvPr id="8247" name="Freeform 55"/>
          <p:cNvSpPr>
            <a:spLocks/>
          </p:cNvSpPr>
          <p:nvPr/>
        </p:nvSpPr>
        <p:spPr bwMode="auto">
          <a:xfrm>
            <a:off x="4408488" y="3903663"/>
            <a:ext cx="139700" cy="92075"/>
          </a:xfrm>
          <a:custGeom>
            <a:avLst/>
            <a:gdLst/>
            <a:ahLst/>
            <a:cxnLst>
              <a:cxn ang="0">
                <a:pos x="88" y="10"/>
              </a:cxn>
              <a:cxn ang="0">
                <a:pos x="8" y="0"/>
              </a:cxn>
              <a:cxn ang="0">
                <a:pos x="6" y="16"/>
              </a:cxn>
              <a:cxn ang="0">
                <a:pos x="34" y="20"/>
              </a:cxn>
              <a:cxn ang="0">
                <a:pos x="46" y="22"/>
              </a:cxn>
              <a:cxn ang="0">
                <a:pos x="48" y="24"/>
              </a:cxn>
              <a:cxn ang="0">
                <a:pos x="50" y="28"/>
              </a:cxn>
              <a:cxn ang="0">
                <a:pos x="52" y="34"/>
              </a:cxn>
              <a:cxn ang="0">
                <a:pos x="50" y="40"/>
              </a:cxn>
              <a:cxn ang="0">
                <a:pos x="44" y="42"/>
              </a:cxn>
              <a:cxn ang="0">
                <a:pos x="34" y="42"/>
              </a:cxn>
              <a:cxn ang="0">
                <a:pos x="2" y="38"/>
              </a:cxn>
              <a:cxn ang="0">
                <a:pos x="0" y="52"/>
              </a:cxn>
              <a:cxn ang="0">
                <a:pos x="34" y="58"/>
              </a:cxn>
              <a:cxn ang="0">
                <a:pos x="46" y="58"/>
              </a:cxn>
              <a:cxn ang="0">
                <a:pos x="54" y="56"/>
              </a:cxn>
              <a:cxn ang="0">
                <a:pos x="60" y="50"/>
              </a:cxn>
              <a:cxn ang="0">
                <a:pos x="62" y="40"/>
              </a:cxn>
              <a:cxn ang="0">
                <a:pos x="62" y="32"/>
              </a:cxn>
              <a:cxn ang="0">
                <a:pos x="56" y="22"/>
              </a:cxn>
              <a:cxn ang="0">
                <a:pos x="86" y="26"/>
              </a:cxn>
              <a:cxn ang="0">
                <a:pos x="86" y="10"/>
              </a:cxn>
              <a:cxn ang="0">
                <a:pos x="88" y="10"/>
              </a:cxn>
            </a:cxnLst>
            <a:rect l="0" t="0" r="r" b="b"/>
            <a:pathLst>
              <a:path w="88" h="58">
                <a:moveTo>
                  <a:pt x="88" y="10"/>
                </a:moveTo>
                <a:lnTo>
                  <a:pt x="8" y="0"/>
                </a:lnTo>
                <a:lnTo>
                  <a:pt x="6" y="16"/>
                </a:lnTo>
                <a:lnTo>
                  <a:pt x="34" y="20"/>
                </a:lnTo>
                <a:lnTo>
                  <a:pt x="46" y="22"/>
                </a:lnTo>
                <a:lnTo>
                  <a:pt x="48" y="24"/>
                </a:lnTo>
                <a:lnTo>
                  <a:pt x="50" y="28"/>
                </a:lnTo>
                <a:lnTo>
                  <a:pt x="52" y="34"/>
                </a:lnTo>
                <a:lnTo>
                  <a:pt x="50" y="40"/>
                </a:lnTo>
                <a:lnTo>
                  <a:pt x="44" y="42"/>
                </a:lnTo>
                <a:lnTo>
                  <a:pt x="34" y="42"/>
                </a:lnTo>
                <a:lnTo>
                  <a:pt x="2" y="38"/>
                </a:lnTo>
                <a:lnTo>
                  <a:pt x="0" y="52"/>
                </a:lnTo>
                <a:lnTo>
                  <a:pt x="34" y="58"/>
                </a:lnTo>
                <a:lnTo>
                  <a:pt x="46" y="58"/>
                </a:lnTo>
                <a:lnTo>
                  <a:pt x="54" y="56"/>
                </a:lnTo>
                <a:lnTo>
                  <a:pt x="60" y="50"/>
                </a:lnTo>
                <a:lnTo>
                  <a:pt x="62" y="40"/>
                </a:lnTo>
                <a:lnTo>
                  <a:pt x="62" y="32"/>
                </a:lnTo>
                <a:lnTo>
                  <a:pt x="56" y="22"/>
                </a:lnTo>
                <a:lnTo>
                  <a:pt x="86" y="26"/>
                </a:lnTo>
                <a:lnTo>
                  <a:pt x="86" y="10"/>
                </a:lnTo>
                <a:lnTo>
                  <a:pt x="88" y="10"/>
                </a:lnTo>
                <a:close/>
              </a:path>
            </a:pathLst>
          </a:custGeom>
          <a:solidFill>
            <a:srgbClr val="231F20"/>
          </a:solidFill>
          <a:ln w="9525">
            <a:noFill/>
            <a:round/>
            <a:headEnd/>
            <a:tailEnd/>
          </a:ln>
        </p:spPr>
        <p:txBody>
          <a:bodyPr/>
          <a:lstStyle/>
          <a:p>
            <a:endParaRPr lang="en-US"/>
          </a:p>
        </p:txBody>
      </p:sp>
      <p:sp>
        <p:nvSpPr>
          <p:cNvPr id="8248" name="Freeform 56"/>
          <p:cNvSpPr>
            <a:spLocks/>
          </p:cNvSpPr>
          <p:nvPr/>
        </p:nvSpPr>
        <p:spPr bwMode="auto">
          <a:xfrm>
            <a:off x="4395788" y="4008438"/>
            <a:ext cx="101600" cy="85725"/>
          </a:xfrm>
          <a:custGeom>
            <a:avLst/>
            <a:gdLst/>
            <a:ahLst/>
            <a:cxnLst>
              <a:cxn ang="0">
                <a:pos x="50" y="24"/>
              </a:cxn>
              <a:cxn ang="0">
                <a:pos x="52" y="30"/>
              </a:cxn>
              <a:cxn ang="0">
                <a:pos x="50" y="34"/>
              </a:cxn>
              <a:cxn ang="0">
                <a:pos x="48" y="38"/>
              </a:cxn>
              <a:cxn ang="0">
                <a:pos x="46" y="38"/>
              </a:cxn>
              <a:cxn ang="0">
                <a:pos x="42" y="40"/>
              </a:cxn>
              <a:cxn ang="0">
                <a:pos x="40" y="38"/>
              </a:cxn>
              <a:cxn ang="0">
                <a:pos x="38" y="24"/>
              </a:cxn>
              <a:cxn ang="0">
                <a:pos x="36" y="10"/>
              </a:cxn>
              <a:cxn ang="0">
                <a:pos x="34" y="6"/>
              </a:cxn>
              <a:cxn ang="0">
                <a:pos x="32" y="4"/>
              </a:cxn>
              <a:cxn ang="0">
                <a:pos x="28" y="2"/>
              </a:cxn>
              <a:cxn ang="0">
                <a:pos x="24" y="0"/>
              </a:cxn>
              <a:cxn ang="0">
                <a:pos x="16" y="0"/>
              </a:cxn>
              <a:cxn ang="0">
                <a:pos x="10" y="4"/>
              </a:cxn>
              <a:cxn ang="0">
                <a:pos x="6" y="10"/>
              </a:cxn>
              <a:cxn ang="0">
                <a:pos x="4" y="16"/>
              </a:cxn>
              <a:cxn ang="0">
                <a:pos x="4" y="26"/>
              </a:cxn>
              <a:cxn ang="0">
                <a:pos x="8" y="36"/>
              </a:cxn>
              <a:cxn ang="0">
                <a:pos x="6" y="36"/>
              </a:cxn>
              <a:cxn ang="0">
                <a:pos x="2" y="36"/>
              </a:cxn>
              <a:cxn ang="0">
                <a:pos x="0" y="52"/>
              </a:cxn>
              <a:cxn ang="0">
                <a:pos x="8" y="50"/>
              </a:cxn>
              <a:cxn ang="0">
                <a:pos x="20" y="52"/>
              </a:cxn>
              <a:cxn ang="0">
                <a:pos x="38" y="54"/>
              </a:cxn>
              <a:cxn ang="0">
                <a:pos x="46" y="54"/>
              </a:cxn>
              <a:cxn ang="0">
                <a:pos x="52" y="54"/>
              </a:cxn>
              <a:cxn ang="0">
                <a:pos x="54" y="52"/>
              </a:cxn>
              <a:cxn ang="0">
                <a:pos x="58" y="48"/>
              </a:cxn>
              <a:cxn ang="0">
                <a:pos x="60" y="42"/>
              </a:cxn>
              <a:cxn ang="0">
                <a:pos x="62" y="32"/>
              </a:cxn>
              <a:cxn ang="0">
                <a:pos x="64" y="22"/>
              </a:cxn>
              <a:cxn ang="0">
                <a:pos x="60" y="14"/>
              </a:cxn>
              <a:cxn ang="0">
                <a:pos x="56" y="10"/>
              </a:cxn>
              <a:cxn ang="0">
                <a:pos x="50" y="6"/>
              </a:cxn>
              <a:cxn ang="0">
                <a:pos x="46" y="18"/>
              </a:cxn>
              <a:cxn ang="0">
                <a:pos x="48" y="24"/>
              </a:cxn>
              <a:cxn ang="0">
                <a:pos x="50" y="24"/>
              </a:cxn>
              <a:cxn ang="0">
                <a:pos x="28" y="38"/>
              </a:cxn>
              <a:cxn ang="0">
                <a:pos x="20" y="36"/>
              </a:cxn>
              <a:cxn ang="0">
                <a:pos x="16" y="32"/>
              </a:cxn>
              <a:cxn ang="0">
                <a:pos x="14" y="28"/>
              </a:cxn>
              <a:cxn ang="0">
                <a:pos x="14" y="22"/>
              </a:cxn>
              <a:cxn ang="0">
                <a:pos x="14" y="20"/>
              </a:cxn>
              <a:cxn ang="0">
                <a:pos x="16" y="18"/>
              </a:cxn>
              <a:cxn ang="0">
                <a:pos x="20" y="16"/>
              </a:cxn>
              <a:cxn ang="0">
                <a:pos x="22" y="16"/>
              </a:cxn>
              <a:cxn ang="0">
                <a:pos x="26" y="16"/>
              </a:cxn>
              <a:cxn ang="0">
                <a:pos x="28" y="20"/>
              </a:cxn>
              <a:cxn ang="0">
                <a:pos x="30" y="28"/>
              </a:cxn>
              <a:cxn ang="0">
                <a:pos x="30" y="38"/>
              </a:cxn>
              <a:cxn ang="0">
                <a:pos x="28" y="38"/>
              </a:cxn>
              <a:cxn ang="0">
                <a:pos x="50" y="24"/>
              </a:cxn>
            </a:cxnLst>
            <a:rect l="0" t="0" r="r" b="b"/>
            <a:pathLst>
              <a:path w="64" h="54">
                <a:moveTo>
                  <a:pt x="50" y="24"/>
                </a:moveTo>
                <a:lnTo>
                  <a:pt x="52" y="30"/>
                </a:lnTo>
                <a:lnTo>
                  <a:pt x="50" y="34"/>
                </a:lnTo>
                <a:lnTo>
                  <a:pt x="48" y="38"/>
                </a:lnTo>
                <a:lnTo>
                  <a:pt x="46" y="38"/>
                </a:lnTo>
                <a:lnTo>
                  <a:pt x="42" y="40"/>
                </a:lnTo>
                <a:lnTo>
                  <a:pt x="40" y="38"/>
                </a:lnTo>
                <a:lnTo>
                  <a:pt x="38" y="24"/>
                </a:lnTo>
                <a:lnTo>
                  <a:pt x="36" y="10"/>
                </a:lnTo>
                <a:lnTo>
                  <a:pt x="34" y="6"/>
                </a:lnTo>
                <a:lnTo>
                  <a:pt x="32" y="4"/>
                </a:lnTo>
                <a:lnTo>
                  <a:pt x="28" y="2"/>
                </a:lnTo>
                <a:lnTo>
                  <a:pt x="24" y="0"/>
                </a:lnTo>
                <a:lnTo>
                  <a:pt x="16" y="0"/>
                </a:lnTo>
                <a:lnTo>
                  <a:pt x="10" y="4"/>
                </a:lnTo>
                <a:lnTo>
                  <a:pt x="6" y="10"/>
                </a:lnTo>
                <a:lnTo>
                  <a:pt x="4" y="16"/>
                </a:lnTo>
                <a:lnTo>
                  <a:pt x="4" y="26"/>
                </a:lnTo>
                <a:lnTo>
                  <a:pt x="8" y="36"/>
                </a:lnTo>
                <a:lnTo>
                  <a:pt x="6" y="36"/>
                </a:lnTo>
                <a:lnTo>
                  <a:pt x="2" y="36"/>
                </a:lnTo>
                <a:lnTo>
                  <a:pt x="0" y="52"/>
                </a:lnTo>
                <a:lnTo>
                  <a:pt x="8" y="50"/>
                </a:lnTo>
                <a:lnTo>
                  <a:pt x="20" y="52"/>
                </a:lnTo>
                <a:lnTo>
                  <a:pt x="38" y="54"/>
                </a:lnTo>
                <a:lnTo>
                  <a:pt x="46" y="54"/>
                </a:lnTo>
                <a:lnTo>
                  <a:pt x="52" y="54"/>
                </a:lnTo>
                <a:lnTo>
                  <a:pt x="54" y="52"/>
                </a:lnTo>
                <a:lnTo>
                  <a:pt x="58" y="48"/>
                </a:lnTo>
                <a:lnTo>
                  <a:pt x="60" y="42"/>
                </a:lnTo>
                <a:lnTo>
                  <a:pt x="62" y="32"/>
                </a:lnTo>
                <a:lnTo>
                  <a:pt x="64" y="22"/>
                </a:lnTo>
                <a:lnTo>
                  <a:pt x="60" y="14"/>
                </a:lnTo>
                <a:lnTo>
                  <a:pt x="56" y="10"/>
                </a:lnTo>
                <a:lnTo>
                  <a:pt x="50" y="6"/>
                </a:lnTo>
                <a:lnTo>
                  <a:pt x="46" y="18"/>
                </a:lnTo>
                <a:lnTo>
                  <a:pt x="48" y="24"/>
                </a:lnTo>
                <a:lnTo>
                  <a:pt x="50" y="24"/>
                </a:lnTo>
                <a:lnTo>
                  <a:pt x="28" y="38"/>
                </a:lnTo>
                <a:lnTo>
                  <a:pt x="20" y="36"/>
                </a:lnTo>
                <a:lnTo>
                  <a:pt x="16" y="32"/>
                </a:lnTo>
                <a:lnTo>
                  <a:pt x="14" y="28"/>
                </a:lnTo>
                <a:lnTo>
                  <a:pt x="14" y="22"/>
                </a:lnTo>
                <a:lnTo>
                  <a:pt x="14" y="20"/>
                </a:lnTo>
                <a:lnTo>
                  <a:pt x="16" y="18"/>
                </a:lnTo>
                <a:lnTo>
                  <a:pt x="20" y="16"/>
                </a:lnTo>
                <a:lnTo>
                  <a:pt x="22" y="16"/>
                </a:lnTo>
                <a:lnTo>
                  <a:pt x="26" y="16"/>
                </a:lnTo>
                <a:lnTo>
                  <a:pt x="28" y="20"/>
                </a:lnTo>
                <a:lnTo>
                  <a:pt x="30" y="28"/>
                </a:lnTo>
                <a:lnTo>
                  <a:pt x="30" y="38"/>
                </a:lnTo>
                <a:lnTo>
                  <a:pt x="28" y="38"/>
                </a:lnTo>
                <a:lnTo>
                  <a:pt x="50" y="24"/>
                </a:lnTo>
                <a:close/>
              </a:path>
            </a:pathLst>
          </a:custGeom>
          <a:solidFill>
            <a:srgbClr val="231F20"/>
          </a:solidFill>
          <a:ln w="9525">
            <a:noFill/>
            <a:round/>
            <a:headEnd/>
            <a:tailEnd/>
          </a:ln>
        </p:spPr>
        <p:txBody>
          <a:bodyPr/>
          <a:lstStyle/>
          <a:p>
            <a:endParaRPr lang="en-US"/>
          </a:p>
        </p:txBody>
      </p:sp>
      <p:sp>
        <p:nvSpPr>
          <p:cNvPr id="8249" name="Freeform 57"/>
          <p:cNvSpPr>
            <a:spLocks/>
          </p:cNvSpPr>
          <p:nvPr/>
        </p:nvSpPr>
        <p:spPr bwMode="auto">
          <a:xfrm>
            <a:off x="4386263" y="4103688"/>
            <a:ext cx="95250" cy="88900"/>
          </a:xfrm>
          <a:custGeom>
            <a:avLst/>
            <a:gdLst/>
            <a:ahLst/>
            <a:cxnLst>
              <a:cxn ang="0">
                <a:pos x="8" y="8"/>
              </a:cxn>
              <a:cxn ang="0">
                <a:pos x="2" y="16"/>
              </a:cxn>
              <a:cxn ang="0">
                <a:pos x="0" y="26"/>
              </a:cxn>
              <a:cxn ang="0">
                <a:pos x="0" y="38"/>
              </a:cxn>
              <a:cxn ang="0">
                <a:pos x="4" y="46"/>
              </a:cxn>
              <a:cxn ang="0">
                <a:pos x="8" y="52"/>
              </a:cxn>
              <a:cxn ang="0">
                <a:pos x="16" y="54"/>
              </a:cxn>
              <a:cxn ang="0">
                <a:pos x="22" y="54"/>
              </a:cxn>
              <a:cxn ang="0">
                <a:pos x="28" y="52"/>
              </a:cxn>
              <a:cxn ang="0">
                <a:pos x="32" y="46"/>
              </a:cxn>
              <a:cxn ang="0">
                <a:pos x="38" y="36"/>
              </a:cxn>
              <a:cxn ang="0">
                <a:pos x="44" y="22"/>
              </a:cxn>
              <a:cxn ang="0">
                <a:pos x="46" y="20"/>
              </a:cxn>
              <a:cxn ang="0">
                <a:pos x="50" y="22"/>
              </a:cxn>
              <a:cxn ang="0">
                <a:pos x="50" y="32"/>
              </a:cxn>
              <a:cxn ang="0">
                <a:pos x="46" y="38"/>
              </a:cxn>
              <a:cxn ang="0">
                <a:pos x="42" y="42"/>
              </a:cxn>
              <a:cxn ang="0">
                <a:pos x="42" y="56"/>
              </a:cxn>
              <a:cxn ang="0">
                <a:pos x="48" y="54"/>
              </a:cxn>
              <a:cxn ang="0">
                <a:pos x="54" y="50"/>
              </a:cxn>
              <a:cxn ang="0">
                <a:pos x="58" y="42"/>
              </a:cxn>
              <a:cxn ang="0">
                <a:pos x="60" y="32"/>
              </a:cxn>
              <a:cxn ang="0">
                <a:pos x="60" y="22"/>
              </a:cxn>
              <a:cxn ang="0">
                <a:pos x="58" y="14"/>
              </a:cxn>
              <a:cxn ang="0">
                <a:pos x="52" y="8"/>
              </a:cxn>
              <a:cxn ang="0">
                <a:pos x="46" y="6"/>
              </a:cxn>
              <a:cxn ang="0">
                <a:pos x="38" y="6"/>
              </a:cxn>
              <a:cxn ang="0">
                <a:pos x="32" y="12"/>
              </a:cxn>
              <a:cxn ang="0">
                <a:pos x="28" y="18"/>
              </a:cxn>
              <a:cxn ang="0">
                <a:pos x="22" y="34"/>
              </a:cxn>
              <a:cxn ang="0">
                <a:pos x="20" y="38"/>
              </a:cxn>
              <a:cxn ang="0">
                <a:pos x="16" y="38"/>
              </a:cxn>
              <a:cxn ang="0">
                <a:pos x="12" y="36"/>
              </a:cxn>
              <a:cxn ang="0">
                <a:pos x="12" y="32"/>
              </a:cxn>
              <a:cxn ang="0">
                <a:pos x="12" y="28"/>
              </a:cxn>
              <a:cxn ang="0">
                <a:pos x="12" y="22"/>
              </a:cxn>
              <a:cxn ang="0">
                <a:pos x="14" y="20"/>
              </a:cxn>
              <a:cxn ang="0">
                <a:pos x="18" y="18"/>
              </a:cxn>
              <a:cxn ang="0">
                <a:pos x="22" y="16"/>
              </a:cxn>
              <a:cxn ang="0">
                <a:pos x="22" y="0"/>
              </a:cxn>
              <a:cxn ang="0">
                <a:pos x="14" y="2"/>
              </a:cxn>
              <a:cxn ang="0">
                <a:pos x="10" y="8"/>
              </a:cxn>
              <a:cxn ang="0">
                <a:pos x="8" y="8"/>
              </a:cxn>
            </a:cxnLst>
            <a:rect l="0" t="0" r="r" b="b"/>
            <a:pathLst>
              <a:path w="60" h="56">
                <a:moveTo>
                  <a:pt x="8" y="8"/>
                </a:moveTo>
                <a:lnTo>
                  <a:pt x="2" y="16"/>
                </a:lnTo>
                <a:lnTo>
                  <a:pt x="0" y="26"/>
                </a:lnTo>
                <a:lnTo>
                  <a:pt x="0" y="38"/>
                </a:lnTo>
                <a:lnTo>
                  <a:pt x="4" y="46"/>
                </a:lnTo>
                <a:lnTo>
                  <a:pt x="8" y="52"/>
                </a:lnTo>
                <a:lnTo>
                  <a:pt x="16" y="54"/>
                </a:lnTo>
                <a:lnTo>
                  <a:pt x="22" y="54"/>
                </a:lnTo>
                <a:lnTo>
                  <a:pt x="28" y="52"/>
                </a:lnTo>
                <a:lnTo>
                  <a:pt x="32" y="46"/>
                </a:lnTo>
                <a:lnTo>
                  <a:pt x="38" y="36"/>
                </a:lnTo>
                <a:lnTo>
                  <a:pt x="44" y="22"/>
                </a:lnTo>
                <a:lnTo>
                  <a:pt x="46" y="20"/>
                </a:lnTo>
                <a:lnTo>
                  <a:pt x="50" y="22"/>
                </a:lnTo>
                <a:lnTo>
                  <a:pt x="50" y="32"/>
                </a:lnTo>
                <a:lnTo>
                  <a:pt x="46" y="38"/>
                </a:lnTo>
                <a:lnTo>
                  <a:pt x="42" y="42"/>
                </a:lnTo>
                <a:lnTo>
                  <a:pt x="42" y="56"/>
                </a:lnTo>
                <a:lnTo>
                  <a:pt x="48" y="54"/>
                </a:lnTo>
                <a:lnTo>
                  <a:pt x="54" y="50"/>
                </a:lnTo>
                <a:lnTo>
                  <a:pt x="58" y="42"/>
                </a:lnTo>
                <a:lnTo>
                  <a:pt x="60" y="32"/>
                </a:lnTo>
                <a:lnTo>
                  <a:pt x="60" y="22"/>
                </a:lnTo>
                <a:lnTo>
                  <a:pt x="58" y="14"/>
                </a:lnTo>
                <a:lnTo>
                  <a:pt x="52" y="8"/>
                </a:lnTo>
                <a:lnTo>
                  <a:pt x="46" y="6"/>
                </a:lnTo>
                <a:lnTo>
                  <a:pt x="38" y="6"/>
                </a:lnTo>
                <a:lnTo>
                  <a:pt x="32" y="12"/>
                </a:lnTo>
                <a:lnTo>
                  <a:pt x="28" y="18"/>
                </a:lnTo>
                <a:lnTo>
                  <a:pt x="22" y="34"/>
                </a:lnTo>
                <a:lnTo>
                  <a:pt x="20" y="38"/>
                </a:lnTo>
                <a:lnTo>
                  <a:pt x="16" y="38"/>
                </a:lnTo>
                <a:lnTo>
                  <a:pt x="12" y="36"/>
                </a:lnTo>
                <a:lnTo>
                  <a:pt x="12" y="32"/>
                </a:lnTo>
                <a:lnTo>
                  <a:pt x="12" y="28"/>
                </a:lnTo>
                <a:lnTo>
                  <a:pt x="12" y="22"/>
                </a:lnTo>
                <a:lnTo>
                  <a:pt x="14" y="20"/>
                </a:lnTo>
                <a:lnTo>
                  <a:pt x="18" y="18"/>
                </a:lnTo>
                <a:lnTo>
                  <a:pt x="22" y="16"/>
                </a:lnTo>
                <a:lnTo>
                  <a:pt x="22" y="0"/>
                </a:lnTo>
                <a:lnTo>
                  <a:pt x="14" y="2"/>
                </a:lnTo>
                <a:lnTo>
                  <a:pt x="10" y="8"/>
                </a:lnTo>
                <a:lnTo>
                  <a:pt x="8" y="8"/>
                </a:lnTo>
                <a:close/>
              </a:path>
            </a:pathLst>
          </a:custGeom>
          <a:solidFill>
            <a:srgbClr val="231F20"/>
          </a:solidFill>
          <a:ln w="9525">
            <a:noFill/>
            <a:round/>
            <a:headEnd/>
            <a:tailEnd/>
          </a:ln>
        </p:spPr>
        <p:txBody>
          <a:bodyPr/>
          <a:lstStyle/>
          <a:p>
            <a:endParaRPr lang="en-US"/>
          </a:p>
        </p:txBody>
      </p:sp>
      <p:sp>
        <p:nvSpPr>
          <p:cNvPr id="8250" name="Freeform 58"/>
          <p:cNvSpPr>
            <a:spLocks/>
          </p:cNvSpPr>
          <p:nvPr/>
        </p:nvSpPr>
        <p:spPr bwMode="auto">
          <a:xfrm>
            <a:off x="4373563" y="4205288"/>
            <a:ext cx="95250" cy="85725"/>
          </a:xfrm>
          <a:custGeom>
            <a:avLst/>
            <a:gdLst/>
            <a:ahLst/>
            <a:cxnLst>
              <a:cxn ang="0">
                <a:pos x="12" y="32"/>
              </a:cxn>
              <a:cxn ang="0">
                <a:pos x="12" y="26"/>
              </a:cxn>
              <a:cxn ang="0">
                <a:pos x="12" y="22"/>
              </a:cxn>
              <a:cxn ang="0">
                <a:pos x="16" y="18"/>
              </a:cxn>
              <a:cxn ang="0">
                <a:pos x="20" y="16"/>
              </a:cxn>
              <a:cxn ang="0">
                <a:pos x="28" y="16"/>
              </a:cxn>
              <a:cxn ang="0">
                <a:pos x="22" y="54"/>
              </a:cxn>
              <a:cxn ang="0">
                <a:pos x="38" y="54"/>
              </a:cxn>
              <a:cxn ang="0">
                <a:pos x="44" y="54"/>
              </a:cxn>
              <a:cxn ang="0">
                <a:pos x="48" y="50"/>
              </a:cxn>
              <a:cxn ang="0">
                <a:pos x="54" y="46"/>
              </a:cxn>
              <a:cxn ang="0">
                <a:pos x="56" y="42"/>
              </a:cxn>
              <a:cxn ang="0">
                <a:pos x="60" y="32"/>
              </a:cxn>
              <a:cxn ang="0">
                <a:pos x="60" y="20"/>
              </a:cxn>
              <a:cxn ang="0">
                <a:pos x="54" y="12"/>
              </a:cxn>
              <a:cxn ang="0">
                <a:pos x="50" y="8"/>
              </a:cxn>
              <a:cxn ang="0">
                <a:pos x="46" y="4"/>
              </a:cxn>
              <a:cxn ang="0">
                <a:pos x="34" y="0"/>
              </a:cxn>
              <a:cxn ang="0">
                <a:pos x="22" y="0"/>
              </a:cxn>
              <a:cxn ang="0">
                <a:pos x="12" y="4"/>
              </a:cxn>
              <a:cxn ang="0">
                <a:pos x="8" y="8"/>
              </a:cxn>
              <a:cxn ang="0">
                <a:pos x="4" y="12"/>
              </a:cxn>
              <a:cxn ang="0">
                <a:pos x="2" y="18"/>
              </a:cxn>
              <a:cxn ang="0">
                <a:pos x="0" y="24"/>
              </a:cxn>
              <a:cxn ang="0">
                <a:pos x="0" y="34"/>
              </a:cxn>
              <a:cxn ang="0">
                <a:pos x="2" y="42"/>
              </a:cxn>
              <a:cxn ang="0">
                <a:pos x="6" y="48"/>
              </a:cxn>
              <a:cxn ang="0">
                <a:pos x="14" y="52"/>
              </a:cxn>
              <a:cxn ang="0">
                <a:pos x="18" y="38"/>
              </a:cxn>
              <a:cxn ang="0">
                <a:pos x="14" y="32"/>
              </a:cxn>
              <a:cxn ang="0">
                <a:pos x="12" y="32"/>
              </a:cxn>
              <a:cxn ang="0">
                <a:pos x="36" y="18"/>
              </a:cxn>
              <a:cxn ang="0">
                <a:pos x="42" y="18"/>
              </a:cxn>
              <a:cxn ang="0">
                <a:pos x="46" y="22"/>
              </a:cxn>
              <a:cxn ang="0">
                <a:pos x="48" y="26"/>
              </a:cxn>
              <a:cxn ang="0">
                <a:pos x="48" y="30"/>
              </a:cxn>
              <a:cxn ang="0">
                <a:pos x="46" y="34"/>
              </a:cxn>
              <a:cxn ang="0">
                <a:pos x="44" y="38"/>
              </a:cxn>
              <a:cxn ang="0">
                <a:pos x="40" y="40"/>
              </a:cxn>
              <a:cxn ang="0">
                <a:pos x="34" y="40"/>
              </a:cxn>
              <a:cxn ang="0">
                <a:pos x="36" y="18"/>
              </a:cxn>
              <a:cxn ang="0">
                <a:pos x="12" y="32"/>
              </a:cxn>
            </a:cxnLst>
            <a:rect l="0" t="0" r="r" b="b"/>
            <a:pathLst>
              <a:path w="60" h="54">
                <a:moveTo>
                  <a:pt x="12" y="32"/>
                </a:moveTo>
                <a:lnTo>
                  <a:pt x="12" y="26"/>
                </a:lnTo>
                <a:lnTo>
                  <a:pt x="12" y="22"/>
                </a:lnTo>
                <a:lnTo>
                  <a:pt x="16" y="18"/>
                </a:lnTo>
                <a:lnTo>
                  <a:pt x="20" y="16"/>
                </a:lnTo>
                <a:lnTo>
                  <a:pt x="28" y="16"/>
                </a:lnTo>
                <a:lnTo>
                  <a:pt x="22" y="54"/>
                </a:lnTo>
                <a:lnTo>
                  <a:pt x="38" y="54"/>
                </a:lnTo>
                <a:lnTo>
                  <a:pt x="44" y="54"/>
                </a:lnTo>
                <a:lnTo>
                  <a:pt x="48" y="50"/>
                </a:lnTo>
                <a:lnTo>
                  <a:pt x="54" y="46"/>
                </a:lnTo>
                <a:lnTo>
                  <a:pt x="56" y="42"/>
                </a:lnTo>
                <a:lnTo>
                  <a:pt x="60" y="32"/>
                </a:lnTo>
                <a:lnTo>
                  <a:pt x="60" y="20"/>
                </a:lnTo>
                <a:lnTo>
                  <a:pt x="54" y="12"/>
                </a:lnTo>
                <a:lnTo>
                  <a:pt x="50" y="8"/>
                </a:lnTo>
                <a:lnTo>
                  <a:pt x="46" y="4"/>
                </a:lnTo>
                <a:lnTo>
                  <a:pt x="34" y="0"/>
                </a:lnTo>
                <a:lnTo>
                  <a:pt x="22" y="0"/>
                </a:lnTo>
                <a:lnTo>
                  <a:pt x="12" y="4"/>
                </a:lnTo>
                <a:lnTo>
                  <a:pt x="8" y="8"/>
                </a:lnTo>
                <a:lnTo>
                  <a:pt x="4" y="12"/>
                </a:lnTo>
                <a:lnTo>
                  <a:pt x="2" y="18"/>
                </a:lnTo>
                <a:lnTo>
                  <a:pt x="0" y="24"/>
                </a:lnTo>
                <a:lnTo>
                  <a:pt x="0" y="34"/>
                </a:lnTo>
                <a:lnTo>
                  <a:pt x="2" y="42"/>
                </a:lnTo>
                <a:lnTo>
                  <a:pt x="6" y="48"/>
                </a:lnTo>
                <a:lnTo>
                  <a:pt x="14" y="52"/>
                </a:lnTo>
                <a:lnTo>
                  <a:pt x="18" y="38"/>
                </a:lnTo>
                <a:lnTo>
                  <a:pt x="14" y="32"/>
                </a:lnTo>
                <a:lnTo>
                  <a:pt x="12" y="32"/>
                </a:lnTo>
                <a:lnTo>
                  <a:pt x="36" y="18"/>
                </a:lnTo>
                <a:lnTo>
                  <a:pt x="42" y="18"/>
                </a:lnTo>
                <a:lnTo>
                  <a:pt x="46" y="22"/>
                </a:lnTo>
                <a:lnTo>
                  <a:pt x="48" y="26"/>
                </a:lnTo>
                <a:lnTo>
                  <a:pt x="48" y="30"/>
                </a:lnTo>
                <a:lnTo>
                  <a:pt x="46" y="34"/>
                </a:lnTo>
                <a:lnTo>
                  <a:pt x="44" y="38"/>
                </a:lnTo>
                <a:lnTo>
                  <a:pt x="40" y="40"/>
                </a:lnTo>
                <a:lnTo>
                  <a:pt x="34" y="40"/>
                </a:lnTo>
                <a:lnTo>
                  <a:pt x="36" y="18"/>
                </a:lnTo>
                <a:lnTo>
                  <a:pt x="12" y="32"/>
                </a:lnTo>
                <a:close/>
              </a:path>
            </a:pathLst>
          </a:custGeom>
          <a:solidFill>
            <a:srgbClr val="231F20"/>
          </a:solidFill>
          <a:ln w="9525">
            <a:noFill/>
            <a:round/>
            <a:headEnd/>
            <a:tailEnd/>
          </a:ln>
        </p:spPr>
        <p:txBody>
          <a:bodyPr/>
          <a:lstStyle/>
          <a:p>
            <a:endParaRPr lang="en-US"/>
          </a:p>
        </p:txBody>
      </p:sp>
      <p:sp>
        <p:nvSpPr>
          <p:cNvPr id="8251" name="Freeform 59"/>
          <p:cNvSpPr>
            <a:spLocks/>
          </p:cNvSpPr>
          <p:nvPr/>
        </p:nvSpPr>
        <p:spPr bwMode="auto">
          <a:xfrm>
            <a:off x="4297363" y="3282950"/>
            <a:ext cx="127000" cy="127000"/>
          </a:xfrm>
          <a:custGeom>
            <a:avLst/>
            <a:gdLst/>
            <a:ahLst/>
            <a:cxnLst>
              <a:cxn ang="0">
                <a:pos x="14" y="32"/>
              </a:cxn>
              <a:cxn ang="0">
                <a:pos x="16" y="26"/>
              </a:cxn>
              <a:cxn ang="0">
                <a:pos x="18" y="22"/>
              </a:cxn>
              <a:cxn ang="0">
                <a:pos x="26" y="16"/>
              </a:cxn>
              <a:cxn ang="0">
                <a:pos x="32" y="14"/>
              </a:cxn>
              <a:cxn ang="0">
                <a:pos x="42" y="18"/>
              </a:cxn>
              <a:cxn ang="0">
                <a:pos x="52" y="24"/>
              </a:cxn>
              <a:cxn ang="0">
                <a:pos x="62" y="34"/>
              </a:cxn>
              <a:cxn ang="0">
                <a:pos x="66" y="42"/>
              </a:cxn>
              <a:cxn ang="0">
                <a:pos x="66" y="50"/>
              </a:cxn>
              <a:cxn ang="0">
                <a:pos x="62" y="58"/>
              </a:cxn>
              <a:cxn ang="0">
                <a:pos x="56" y="62"/>
              </a:cxn>
              <a:cxn ang="0">
                <a:pos x="52" y="64"/>
              </a:cxn>
              <a:cxn ang="0">
                <a:pos x="46" y="64"/>
              </a:cxn>
              <a:cxn ang="0">
                <a:pos x="40" y="62"/>
              </a:cxn>
              <a:cxn ang="0">
                <a:pos x="32" y="76"/>
              </a:cxn>
              <a:cxn ang="0">
                <a:pos x="42" y="80"/>
              </a:cxn>
              <a:cxn ang="0">
                <a:pos x="50" y="80"/>
              </a:cxn>
              <a:cxn ang="0">
                <a:pos x="56" y="78"/>
              </a:cxn>
              <a:cxn ang="0">
                <a:pos x="62" y="76"/>
              </a:cxn>
              <a:cxn ang="0">
                <a:pos x="72" y="66"/>
              </a:cxn>
              <a:cxn ang="0">
                <a:pos x="76" y="60"/>
              </a:cxn>
              <a:cxn ang="0">
                <a:pos x="78" y="54"/>
              </a:cxn>
              <a:cxn ang="0">
                <a:pos x="80" y="46"/>
              </a:cxn>
              <a:cxn ang="0">
                <a:pos x="80" y="38"/>
              </a:cxn>
              <a:cxn ang="0">
                <a:pos x="78" y="32"/>
              </a:cxn>
              <a:cxn ang="0">
                <a:pos x="74" y="24"/>
              </a:cxn>
              <a:cxn ang="0">
                <a:pos x="70" y="18"/>
              </a:cxn>
              <a:cxn ang="0">
                <a:pos x="62" y="10"/>
              </a:cxn>
              <a:cxn ang="0">
                <a:pos x="56" y="6"/>
              </a:cxn>
              <a:cxn ang="0">
                <a:pos x="48" y="2"/>
              </a:cxn>
              <a:cxn ang="0">
                <a:pos x="40" y="0"/>
              </a:cxn>
              <a:cxn ang="0">
                <a:pos x="34" y="0"/>
              </a:cxn>
              <a:cxn ang="0">
                <a:pos x="26" y="0"/>
              </a:cxn>
              <a:cxn ang="0">
                <a:pos x="20" y="4"/>
              </a:cxn>
              <a:cxn ang="0">
                <a:pos x="14" y="8"/>
              </a:cxn>
              <a:cxn ang="0">
                <a:pos x="8" y="14"/>
              </a:cxn>
              <a:cxn ang="0">
                <a:pos x="2" y="24"/>
              </a:cxn>
              <a:cxn ang="0">
                <a:pos x="0" y="34"/>
              </a:cxn>
              <a:cxn ang="0">
                <a:pos x="0" y="44"/>
              </a:cxn>
              <a:cxn ang="0">
                <a:pos x="6" y="56"/>
              </a:cxn>
              <a:cxn ang="0">
                <a:pos x="20" y="46"/>
              </a:cxn>
              <a:cxn ang="0">
                <a:pos x="16" y="40"/>
              </a:cxn>
              <a:cxn ang="0">
                <a:pos x="16" y="32"/>
              </a:cxn>
              <a:cxn ang="0">
                <a:pos x="14" y="32"/>
              </a:cxn>
            </a:cxnLst>
            <a:rect l="0" t="0" r="r" b="b"/>
            <a:pathLst>
              <a:path w="80" h="80">
                <a:moveTo>
                  <a:pt x="14" y="32"/>
                </a:moveTo>
                <a:lnTo>
                  <a:pt x="16" y="26"/>
                </a:lnTo>
                <a:lnTo>
                  <a:pt x="18" y="22"/>
                </a:lnTo>
                <a:lnTo>
                  <a:pt x="26" y="16"/>
                </a:lnTo>
                <a:lnTo>
                  <a:pt x="32" y="14"/>
                </a:lnTo>
                <a:lnTo>
                  <a:pt x="42" y="18"/>
                </a:lnTo>
                <a:lnTo>
                  <a:pt x="52" y="24"/>
                </a:lnTo>
                <a:lnTo>
                  <a:pt x="62" y="34"/>
                </a:lnTo>
                <a:lnTo>
                  <a:pt x="66" y="42"/>
                </a:lnTo>
                <a:lnTo>
                  <a:pt x="66" y="50"/>
                </a:lnTo>
                <a:lnTo>
                  <a:pt x="62" y="58"/>
                </a:lnTo>
                <a:lnTo>
                  <a:pt x="56" y="62"/>
                </a:lnTo>
                <a:lnTo>
                  <a:pt x="52" y="64"/>
                </a:lnTo>
                <a:lnTo>
                  <a:pt x="46" y="64"/>
                </a:lnTo>
                <a:lnTo>
                  <a:pt x="40" y="62"/>
                </a:lnTo>
                <a:lnTo>
                  <a:pt x="32" y="76"/>
                </a:lnTo>
                <a:lnTo>
                  <a:pt x="42" y="80"/>
                </a:lnTo>
                <a:lnTo>
                  <a:pt x="50" y="80"/>
                </a:lnTo>
                <a:lnTo>
                  <a:pt x="56" y="78"/>
                </a:lnTo>
                <a:lnTo>
                  <a:pt x="62" y="76"/>
                </a:lnTo>
                <a:lnTo>
                  <a:pt x="72" y="66"/>
                </a:lnTo>
                <a:lnTo>
                  <a:pt x="76" y="60"/>
                </a:lnTo>
                <a:lnTo>
                  <a:pt x="78" y="54"/>
                </a:lnTo>
                <a:lnTo>
                  <a:pt x="80" y="46"/>
                </a:lnTo>
                <a:lnTo>
                  <a:pt x="80" y="38"/>
                </a:lnTo>
                <a:lnTo>
                  <a:pt x="78" y="32"/>
                </a:lnTo>
                <a:lnTo>
                  <a:pt x="74" y="24"/>
                </a:lnTo>
                <a:lnTo>
                  <a:pt x="70" y="18"/>
                </a:lnTo>
                <a:lnTo>
                  <a:pt x="62" y="10"/>
                </a:lnTo>
                <a:lnTo>
                  <a:pt x="56" y="6"/>
                </a:lnTo>
                <a:lnTo>
                  <a:pt x="48" y="2"/>
                </a:lnTo>
                <a:lnTo>
                  <a:pt x="40" y="0"/>
                </a:lnTo>
                <a:lnTo>
                  <a:pt x="34" y="0"/>
                </a:lnTo>
                <a:lnTo>
                  <a:pt x="26" y="0"/>
                </a:lnTo>
                <a:lnTo>
                  <a:pt x="20" y="4"/>
                </a:lnTo>
                <a:lnTo>
                  <a:pt x="14" y="8"/>
                </a:lnTo>
                <a:lnTo>
                  <a:pt x="8" y="14"/>
                </a:lnTo>
                <a:lnTo>
                  <a:pt x="2" y="24"/>
                </a:lnTo>
                <a:lnTo>
                  <a:pt x="0" y="34"/>
                </a:lnTo>
                <a:lnTo>
                  <a:pt x="0" y="44"/>
                </a:lnTo>
                <a:lnTo>
                  <a:pt x="6" y="56"/>
                </a:lnTo>
                <a:lnTo>
                  <a:pt x="20" y="46"/>
                </a:lnTo>
                <a:lnTo>
                  <a:pt x="16" y="40"/>
                </a:lnTo>
                <a:lnTo>
                  <a:pt x="16" y="32"/>
                </a:lnTo>
                <a:lnTo>
                  <a:pt x="14" y="32"/>
                </a:lnTo>
                <a:close/>
              </a:path>
            </a:pathLst>
          </a:custGeom>
          <a:solidFill>
            <a:srgbClr val="231F20"/>
          </a:solidFill>
          <a:ln w="9525">
            <a:noFill/>
            <a:round/>
            <a:headEnd/>
            <a:tailEnd/>
          </a:ln>
        </p:spPr>
        <p:txBody>
          <a:bodyPr/>
          <a:lstStyle/>
          <a:p>
            <a:endParaRPr lang="en-US"/>
          </a:p>
        </p:txBody>
      </p:sp>
      <p:sp>
        <p:nvSpPr>
          <p:cNvPr id="8252" name="Freeform 60"/>
          <p:cNvSpPr>
            <a:spLocks/>
          </p:cNvSpPr>
          <p:nvPr/>
        </p:nvSpPr>
        <p:spPr bwMode="auto">
          <a:xfrm>
            <a:off x="4217988" y="3336925"/>
            <a:ext cx="123825" cy="150813"/>
          </a:xfrm>
          <a:custGeom>
            <a:avLst/>
            <a:gdLst/>
            <a:ahLst/>
            <a:cxnLst>
              <a:cxn ang="0">
                <a:pos x="20" y="28"/>
              </a:cxn>
              <a:cxn ang="0">
                <a:pos x="16" y="20"/>
              </a:cxn>
              <a:cxn ang="0">
                <a:pos x="16" y="16"/>
              </a:cxn>
              <a:cxn ang="0">
                <a:pos x="18" y="12"/>
              </a:cxn>
              <a:cxn ang="0">
                <a:pos x="24" y="6"/>
              </a:cxn>
              <a:cxn ang="0">
                <a:pos x="12" y="0"/>
              </a:cxn>
              <a:cxn ang="0">
                <a:pos x="6" y="6"/>
              </a:cxn>
              <a:cxn ang="0">
                <a:pos x="2" y="12"/>
              </a:cxn>
              <a:cxn ang="0">
                <a:pos x="0" y="20"/>
              </a:cxn>
              <a:cxn ang="0">
                <a:pos x="2" y="26"/>
              </a:cxn>
              <a:cxn ang="0">
                <a:pos x="4" y="32"/>
              </a:cxn>
              <a:cxn ang="0">
                <a:pos x="10" y="42"/>
              </a:cxn>
              <a:cxn ang="0">
                <a:pos x="40" y="95"/>
              </a:cxn>
              <a:cxn ang="0">
                <a:pos x="50" y="83"/>
              </a:cxn>
              <a:cxn ang="0">
                <a:pos x="28" y="44"/>
              </a:cxn>
              <a:cxn ang="0">
                <a:pos x="68" y="61"/>
              </a:cxn>
              <a:cxn ang="0">
                <a:pos x="78" y="48"/>
              </a:cxn>
              <a:cxn ang="0">
                <a:pos x="22" y="28"/>
              </a:cxn>
              <a:cxn ang="0">
                <a:pos x="20" y="28"/>
              </a:cxn>
            </a:cxnLst>
            <a:rect l="0" t="0" r="r" b="b"/>
            <a:pathLst>
              <a:path w="78" h="95">
                <a:moveTo>
                  <a:pt x="20" y="28"/>
                </a:moveTo>
                <a:lnTo>
                  <a:pt x="16" y="20"/>
                </a:lnTo>
                <a:lnTo>
                  <a:pt x="16" y="16"/>
                </a:lnTo>
                <a:lnTo>
                  <a:pt x="18" y="12"/>
                </a:lnTo>
                <a:lnTo>
                  <a:pt x="24" y="6"/>
                </a:lnTo>
                <a:lnTo>
                  <a:pt x="12" y="0"/>
                </a:lnTo>
                <a:lnTo>
                  <a:pt x="6" y="6"/>
                </a:lnTo>
                <a:lnTo>
                  <a:pt x="2" y="12"/>
                </a:lnTo>
                <a:lnTo>
                  <a:pt x="0" y="20"/>
                </a:lnTo>
                <a:lnTo>
                  <a:pt x="2" y="26"/>
                </a:lnTo>
                <a:lnTo>
                  <a:pt x="4" y="32"/>
                </a:lnTo>
                <a:lnTo>
                  <a:pt x="10" y="42"/>
                </a:lnTo>
                <a:lnTo>
                  <a:pt x="40" y="95"/>
                </a:lnTo>
                <a:lnTo>
                  <a:pt x="50" y="83"/>
                </a:lnTo>
                <a:lnTo>
                  <a:pt x="28" y="44"/>
                </a:lnTo>
                <a:lnTo>
                  <a:pt x="68" y="61"/>
                </a:lnTo>
                <a:lnTo>
                  <a:pt x="78" y="48"/>
                </a:lnTo>
                <a:lnTo>
                  <a:pt x="22" y="28"/>
                </a:lnTo>
                <a:lnTo>
                  <a:pt x="20" y="28"/>
                </a:lnTo>
                <a:close/>
              </a:path>
            </a:pathLst>
          </a:custGeom>
          <a:solidFill>
            <a:srgbClr val="231F20"/>
          </a:solidFill>
          <a:ln w="9525">
            <a:noFill/>
            <a:round/>
            <a:headEnd/>
            <a:tailEnd/>
          </a:ln>
        </p:spPr>
        <p:txBody>
          <a:bodyPr/>
          <a:lstStyle/>
          <a:p>
            <a:endParaRPr lang="en-US"/>
          </a:p>
        </p:txBody>
      </p:sp>
      <p:sp>
        <p:nvSpPr>
          <p:cNvPr id="8253" name="Freeform 61"/>
          <p:cNvSpPr>
            <a:spLocks/>
          </p:cNvSpPr>
          <p:nvPr/>
        </p:nvSpPr>
        <p:spPr bwMode="auto">
          <a:xfrm>
            <a:off x="4173538" y="3449638"/>
            <a:ext cx="111125" cy="88900"/>
          </a:xfrm>
          <a:custGeom>
            <a:avLst/>
            <a:gdLst/>
            <a:ahLst/>
            <a:cxnLst>
              <a:cxn ang="0">
                <a:pos x="52" y="44"/>
              </a:cxn>
              <a:cxn ang="0">
                <a:pos x="68" y="56"/>
              </a:cxn>
              <a:cxn ang="0">
                <a:pos x="70" y="40"/>
              </a:cxn>
              <a:cxn ang="0">
                <a:pos x="62" y="32"/>
              </a:cxn>
              <a:cxn ang="0">
                <a:pos x="66" y="26"/>
              </a:cxn>
              <a:cxn ang="0">
                <a:pos x="56" y="18"/>
              </a:cxn>
              <a:cxn ang="0">
                <a:pos x="52" y="24"/>
              </a:cxn>
              <a:cxn ang="0">
                <a:pos x="32" y="8"/>
              </a:cxn>
              <a:cxn ang="0">
                <a:pos x="24" y="2"/>
              </a:cxn>
              <a:cxn ang="0">
                <a:pos x="18" y="0"/>
              </a:cxn>
              <a:cxn ang="0">
                <a:pos x="12" y="0"/>
              </a:cxn>
              <a:cxn ang="0">
                <a:pos x="6" y="6"/>
              </a:cxn>
              <a:cxn ang="0">
                <a:pos x="2" y="10"/>
              </a:cxn>
              <a:cxn ang="0">
                <a:pos x="0" y="16"/>
              </a:cxn>
              <a:cxn ang="0">
                <a:pos x="10" y="24"/>
              </a:cxn>
              <a:cxn ang="0">
                <a:pos x="14" y="18"/>
              </a:cxn>
              <a:cxn ang="0">
                <a:pos x="16" y="16"/>
              </a:cxn>
              <a:cxn ang="0">
                <a:pos x="18" y="16"/>
              </a:cxn>
              <a:cxn ang="0">
                <a:pos x="24" y="20"/>
              </a:cxn>
              <a:cxn ang="0">
                <a:pos x="42" y="36"/>
              </a:cxn>
              <a:cxn ang="0">
                <a:pos x="36" y="44"/>
              </a:cxn>
              <a:cxn ang="0">
                <a:pos x="46" y="52"/>
              </a:cxn>
              <a:cxn ang="0">
                <a:pos x="50" y="44"/>
              </a:cxn>
              <a:cxn ang="0">
                <a:pos x="52" y="44"/>
              </a:cxn>
            </a:cxnLst>
            <a:rect l="0" t="0" r="r" b="b"/>
            <a:pathLst>
              <a:path w="70" h="56">
                <a:moveTo>
                  <a:pt x="52" y="44"/>
                </a:moveTo>
                <a:lnTo>
                  <a:pt x="68" y="56"/>
                </a:lnTo>
                <a:lnTo>
                  <a:pt x="70" y="40"/>
                </a:lnTo>
                <a:lnTo>
                  <a:pt x="62" y="32"/>
                </a:lnTo>
                <a:lnTo>
                  <a:pt x="66" y="26"/>
                </a:lnTo>
                <a:lnTo>
                  <a:pt x="56" y="18"/>
                </a:lnTo>
                <a:lnTo>
                  <a:pt x="52" y="24"/>
                </a:lnTo>
                <a:lnTo>
                  <a:pt x="32" y="8"/>
                </a:lnTo>
                <a:lnTo>
                  <a:pt x="24" y="2"/>
                </a:lnTo>
                <a:lnTo>
                  <a:pt x="18" y="0"/>
                </a:lnTo>
                <a:lnTo>
                  <a:pt x="12" y="0"/>
                </a:lnTo>
                <a:lnTo>
                  <a:pt x="6" y="6"/>
                </a:lnTo>
                <a:lnTo>
                  <a:pt x="2" y="10"/>
                </a:lnTo>
                <a:lnTo>
                  <a:pt x="0" y="16"/>
                </a:lnTo>
                <a:lnTo>
                  <a:pt x="10" y="24"/>
                </a:lnTo>
                <a:lnTo>
                  <a:pt x="14" y="18"/>
                </a:lnTo>
                <a:lnTo>
                  <a:pt x="16" y="16"/>
                </a:lnTo>
                <a:lnTo>
                  <a:pt x="18" y="16"/>
                </a:lnTo>
                <a:lnTo>
                  <a:pt x="24" y="20"/>
                </a:lnTo>
                <a:lnTo>
                  <a:pt x="42" y="36"/>
                </a:lnTo>
                <a:lnTo>
                  <a:pt x="36" y="44"/>
                </a:lnTo>
                <a:lnTo>
                  <a:pt x="46" y="52"/>
                </a:lnTo>
                <a:lnTo>
                  <a:pt x="50" y="44"/>
                </a:lnTo>
                <a:lnTo>
                  <a:pt x="52" y="44"/>
                </a:lnTo>
                <a:close/>
              </a:path>
            </a:pathLst>
          </a:custGeom>
          <a:solidFill>
            <a:srgbClr val="231F20"/>
          </a:solidFill>
          <a:ln w="9525">
            <a:noFill/>
            <a:round/>
            <a:headEnd/>
            <a:tailEnd/>
          </a:ln>
        </p:spPr>
        <p:txBody>
          <a:bodyPr/>
          <a:lstStyle/>
          <a:p>
            <a:endParaRPr lang="en-US"/>
          </a:p>
        </p:txBody>
      </p:sp>
      <p:sp>
        <p:nvSpPr>
          <p:cNvPr id="8254" name="Freeform 62"/>
          <p:cNvSpPr>
            <a:spLocks/>
          </p:cNvSpPr>
          <p:nvPr/>
        </p:nvSpPr>
        <p:spPr bwMode="auto">
          <a:xfrm>
            <a:off x="4122738" y="3500438"/>
            <a:ext cx="98425" cy="95250"/>
          </a:xfrm>
          <a:custGeom>
            <a:avLst/>
            <a:gdLst/>
            <a:ahLst/>
            <a:cxnLst>
              <a:cxn ang="0">
                <a:pos x="36" y="0"/>
              </a:cxn>
              <a:cxn ang="0">
                <a:pos x="28" y="0"/>
              </a:cxn>
              <a:cxn ang="0">
                <a:pos x="20" y="2"/>
              </a:cxn>
              <a:cxn ang="0">
                <a:pos x="14" y="6"/>
              </a:cxn>
              <a:cxn ang="0">
                <a:pos x="8" y="10"/>
              </a:cxn>
              <a:cxn ang="0">
                <a:pos x="2" y="22"/>
              </a:cxn>
              <a:cxn ang="0">
                <a:pos x="0" y="26"/>
              </a:cxn>
              <a:cxn ang="0">
                <a:pos x="0" y="32"/>
              </a:cxn>
              <a:cxn ang="0">
                <a:pos x="4" y="44"/>
              </a:cxn>
              <a:cxn ang="0">
                <a:pos x="12" y="54"/>
              </a:cxn>
              <a:cxn ang="0">
                <a:pos x="22" y="60"/>
              </a:cxn>
              <a:cxn ang="0">
                <a:pos x="34" y="60"/>
              </a:cxn>
              <a:cxn ang="0">
                <a:pos x="40" y="60"/>
              </a:cxn>
              <a:cxn ang="0">
                <a:pos x="46" y="58"/>
              </a:cxn>
              <a:cxn ang="0">
                <a:pos x="54" y="50"/>
              </a:cxn>
              <a:cxn ang="0">
                <a:pos x="60" y="42"/>
              </a:cxn>
              <a:cxn ang="0">
                <a:pos x="62" y="34"/>
              </a:cxn>
              <a:cxn ang="0">
                <a:pos x="62" y="28"/>
              </a:cxn>
              <a:cxn ang="0">
                <a:pos x="60" y="20"/>
              </a:cxn>
              <a:cxn ang="0">
                <a:pos x="56" y="12"/>
              </a:cxn>
              <a:cxn ang="0">
                <a:pos x="50" y="8"/>
              </a:cxn>
              <a:cxn ang="0">
                <a:pos x="44" y="2"/>
              </a:cxn>
              <a:cxn ang="0">
                <a:pos x="38" y="0"/>
              </a:cxn>
              <a:cxn ang="0">
                <a:pos x="36" y="0"/>
              </a:cxn>
              <a:cxn ang="0">
                <a:pos x="48" y="30"/>
              </a:cxn>
              <a:cxn ang="0">
                <a:pos x="48" y="36"/>
              </a:cxn>
              <a:cxn ang="0">
                <a:pos x="46" y="42"/>
              </a:cxn>
              <a:cxn ang="0">
                <a:pos x="40" y="44"/>
              </a:cxn>
              <a:cxn ang="0">
                <a:pos x="36" y="46"/>
              </a:cxn>
              <a:cxn ang="0">
                <a:pos x="28" y="44"/>
              </a:cxn>
              <a:cxn ang="0">
                <a:pos x="22" y="40"/>
              </a:cxn>
              <a:cxn ang="0">
                <a:pos x="18" y="36"/>
              </a:cxn>
              <a:cxn ang="0">
                <a:pos x="14" y="30"/>
              </a:cxn>
              <a:cxn ang="0">
                <a:pos x="14" y="24"/>
              </a:cxn>
              <a:cxn ang="0">
                <a:pos x="18" y="18"/>
              </a:cxn>
              <a:cxn ang="0">
                <a:pos x="22" y="16"/>
              </a:cxn>
              <a:cxn ang="0">
                <a:pos x="28" y="14"/>
              </a:cxn>
              <a:cxn ang="0">
                <a:pos x="34" y="14"/>
              </a:cxn>
              <a:cxn ang="0">
                <a:pos x="40" y="18"/>
              </a:cxn>
              <a:cxn ang="0">
                <a:pos x="46" y="24"/>
              </a:cxn>
              <a:cxn ang="0">
                <a:pos x="48" y="30"/>
              </a:cxn>
              <a:cxn ang="0">
                <a:pos x="36" y="0"/>
              </a:cxn>
            </a:cxnLst>
            <a:rect l="0" t="0" r="r" b="b"/>
            <a:pathLst>
              <a:path w="62" h="60">
                <a:moveTo>
                  <a:pt x="36" y="0"/>
                </a:moveTo>
                <a:lnTo>
                  <a:pt x="28" y="0"/>
                </a:lnTo>
                <a:lnTo>
                  <a:pt x="20" y="2"/>
                </a:lnTo>
                <a:lnTo>
                  <a:pt x="14" y="6"/>
                </a:lnTo>
                <a:lnTo>
                  <a:pt x="8" y="10"/>
                </a:lnTo>
                <a:lnTo>
                  <a:pt x="2" y="22"/>
                </a:lnTo>
                <a:lnTo>
                  <a:pt x="0" y="26"/>
                </a:lnTo>
                <a:lnTo>
                  <a:pt x="0" y="32"/>
                </a:lnTo>
                <a:lnTo>
                  <a:pt x="4" y="44"/>
                </a:lnTo>
                <a:lnTo>
                  <a:pt x="12" y="54"/>
                </a:lnTo>
                <a:lnTo>
                  <a:pt x="22" y="60"/>
                </a:lnTo>
                <a:lnTo>
                  <a:pt x="34" y="60"/>
                </a:lnTo>
                <a:lnTo>
                  <a:pt x="40" y="60"/>
                </a:lnTo>
                <a:lnTo>
                  <a:pt x="46" y="58"/>
                </a:lnTo>
                <a:lnTo>
                  <a:pt x="54" y="50"/>
                </a:lnTo>
                <a:lnTo>
                  <a:pt x="60" y="42"/>
                </a:lnTo>
                <a:lnTo>
                  <a:pt x="62" y="34"/>
                </a:lnTo>
                <a:lnTo>
                  <a:pt x="62" y="28"/>
                </a:lnTo>
                <a:lnTo>
                  <a:pt x="60" y="20"/>
                </a:lnTo>
                <a:lnTo>
                  <a:pt x="56" y="12"/>
                </a:lnTo>
                <a:lnTo>
                  <a:pt x="50" y="8"/>
                </a:lnTo>
                <a:lnTo>
                  <a:pt x="44" y="2"/>
                </a:lnTo>
                <a:lnTo>
                  <a:pt x="38" y="0"/>
                </a:lnTo>
                <a:lnTo>
                  <a:pt x="36" y="0"/>
                </a:lnTo>
                <a:lnTo>
                  <a:pt x="48" y="30"/>
                </a:lnTo>
                <a:lnTo>
                  <a:pt x="48" y="36"/>
                </a:lnTo>
                <a:lnTo>
                  <a:pt x="46" y="42"/>
                </a:lnTo>
                <a:lnTo>
                  <a:pt x="40" y="44"/>
                </a:lnTo>
                <a:lnTo>
                  <a:pt x="36" y="46"/>
                </a:lnTo>
                <a:lnTo>
                  <a:pt x="28" y="44"/>
                </a:lnTo>
                <a:lnTo>
                  <a:pt x="22" y="40"/>
                </a:lnTo>
                <a:lnTo>
                  <a:pt x="18" y="36"/>
                </a:lnTo>
                <a:lnTo>
                  <a:pt x="14" y="30"/>
                </a:lnTo>
                <a:lnTo>
                  <a:pt x="14" y="24"/>
                </a:lnTo>
                <a:lnTo>
                  <a:pt x="18" y="18"/>
                </a:lnTo>
                <a:lnTo>
                  <a:pt x="22" y="16"/>
                </a:lnTo>
                <a:lnTo>
                  <a:pt x="28" y="14"/>
                </a:lnTo>
                <a:lnTo>
                  <a:pt x="34" y="14"/>
                </a:lnTo>
                <a:lnTo>
                  <a:pt x="40" y="18"/>
                </a:lnTo>
                <a:lnTo>
                  <a:pt x="46" y="24"/>
                </a:lnTo>
                <a:lnTo>
                  <a:pt x="48" y="30"/>
                </a:lnTo>
                <a:lnTo>
                  <a:pt x="36" y="0"/>
                </a:lnTo>
                <a:close/>
              </a:path>
            </a:pathLst>
          </a:custGeom>
          <a:solidFill>
            <a:srgbClr val="231F20"/>
          </a:solidFill>
          <a:ln w="9525">
            <a:noFill/>
            <a:round/>
            <a:headEnd/>
            <a:tailEnd/>
          </a:ln>
        </p:spPr>
        <p:txBody>
          <a:bodyPr/>
          <a:lstStyle/>
          <a:p>
            <a:endParaRPr lang="en-US"/>
          </a:p>
        </p:txBody>
      </p:sp>
      <p:sp>
        <p:nvSpPr>
          <p:cNvPr id="8255" name="Freeform 63"/>
          <p:cNvSpPr>
            <a:spLocks/>
          </p:cNvSpPr>
          <p:nvPr/>
        </p:nvSpPr>
        <p:spPr bwMode="auto">
          <a:xfrm>
            <a:off x="4040188" y="3570288"/>
            <a:ext cx="152400" cy="120650"/>
          </a:xfrm>
          <a:custGeom>
            <a:avLst/>
            <a:gdLst/>
            <a:ahLst/>
            <a:cxnLst>
              <a:cxn ang="0">
                <a:pos x="24" y="12"/>
              </a:cxn>
              <a:cxn ang="0">
                <a:pos x="40" y="24"/>
              </a:cxn>
              <a:cxn ang="0">
                <a:pos x="40" y="34"/>
              </a:cxn>
              <a:cxn ang="0">
                <a:pos x="10" y="28"/>
              </a:cxn>
              <a:cxn ang="0">
                <a:pos x="0" y="40"/>
              </a:cxn>
              <a:cxn ang="0">
                <a:pos x="42" y="48"/>
              </a:cxn>
              <a:cxn ang="0">
                <a:pos x="46" y="76"/>
              </a:cxn>
              <a:cxn ang="0">
                <a:pos x="58" y="62"/>
              </a:cxn>
              <a:cxn ang="0">
                <a:pos x="54" y="36"/>
              </a:cxn>
              <a:cxn ang="0">
                <a:pos x="86" y="62"/>
              </a:cxn>
              <a:cxn ang="0">
                <a:pos x="96" y="50"/>
              </a:cxn>
              <a:cxn ang="0">
                <a:pos x="34" y="0"/>
              </a:cxn>
              <a:cxn ang="0">
                <a:pos x="26" y="12"/>
              </a:cxn>
              <a:cxn ang="0">
                <a:pos x="24" y="12"/>
              </a:cxn>
            </a:cxnLst>
            <a:rect l="0" t="0" r="r" b="b"/>
            <a:pathLst>
              <a:path w="96" h="76">
                <a:moveTo>
                  <a:pt x="24" y="12"/>
                </a:moveTo>
                <a:lnTo>
                  <a:pt x="40" y="24"/>
                </a:lnTo>
                <a:lnTo>
                  <a:pt x="40" y="34"/>
                </a:lnTo>
                <a:lnTo>
                  <a:pt x="10" y="28"/>
                </a:lnTo>
                <a:lnTo>
                  <a:pt x="0" y="40"/>
                </a:lnTo>
                <a:lnTo>
                  <a:pt x="42" y="48"/>
                </a:lnTo>
                <a:lnTo>
                  <a:pt x="46" y="76"/>
                </a:lnTo>
                <a:lnTo>
                  <a:pt x="58" y="62"/>
                </a:lnTo>
                <a:lnTo>
                  <a:pt x="54" y="36"/>
                </a:lnTo>
                <a:lnTo>
                  <a:pt x="86" y="62"/>
                </a:lnTo>
                <a:lnTo>
                  <a:pt x="96" y="50"/>
                </a:lnTo>
                <a:lnTo>
                  <a:pt x="34" y="0"/>
                </a:lnTo>
                <a:lnTo>
                  <a:pt x="26" y="12"/>
                </a:lnTo>
                <a:lnTo>
                  <a:pt x="24" y="12"/>
                </a:lnTo>
                <a:close/>
              </a:path>
            </a:pathLst>
          </a:custGeom>
          <a:solidFill>
            <a:srgbClr val="231F20"/>
          </a:solidFill>
          <a:ln w="9525">
            <a:noFill/>
            <a:round/>
            <a:headEnd/>
            <a:tailEnd/>
          </a:ln>
        </p:spPr>
        <p:txBody>
          <a:bodyPr/>
          <a:lstStyle/>
          <a:p>
            <a:endParaRPr lang="en-US"/>
          </a:p>
        </p:txBody>
      </p:sp>
      <p:sp>
        <p:nvSpPr>
          <p:cNvPr id="8256" name="Freeform 64"/>
          <p:cNvSpPr>
            <a:spLocks/>
          </p:cNvSpPr>
          <p:nvPr/>
        </p:nvSpPr>
        <p:spPr bwMode="auto">
          <a:xfrm>
            <a:off x="4014788" y="3646488"/>
            <a:ext cx="114300" cy="98425"/>
          </a:xfrm>
          <a:custGeom>
            <a:avLst/>
            <a:gdLst/>
            <a:ahLst/>
            <a:cxnLst>
              <a:cxn ang="0">
                <a:pos x="52" y="54"/>
              </a:cxn>
              <a:cxn ang="0">
                <a:pos x="62" y="62"/>
              </a:cxn>
              <a:cxn ang="0">
                <a:pos x="72" y="50"/>
              </a:cxn>
              <a:cxn ang="0">
                <a:pos x="62" y="42"/>
              </a:cxn>
              <a:cxn ang="0">
                <a:pos x="54" y="54"/>
              </a:cxn>
              <a:cxn ang="0">
                <a:pos x="52" y="54"/>
              </a:cxn>
              <a:cxn ang="0">
                <a:pos x="0" y="12"/>
              </a:cxn>
              <a:cxn ang="0">
                <a:pos x="46" y="48"/>
              </a:cxn>
              <a:cxn ang="0">
                <a:pos x="56" y="36"/>
              </a:cxn>
              <a:cxn ang="0">
                <a:pos x="10" y="0"/>
              </a:cxn>
              <a:cxn ang="0">
                <a:pos x="0" y="12"/>
              </a:cxn>
              <a:cxn ang="0">
                <a:pos x="52" y="54"/>
              </a:cxn>
            </a:cxnLst>
            <a:rect l="0" t="0" r="r" b="b"/>
            <a:pathLst>
              <a:path w="72" h="62">
                <a:moveTo>
                  <a:pt x="52" y="54"/>
                </a:moveTo>
                <a:lnTo>
                  <a:pt x="62" y="62"/>
                </a:lnTo>
                <a:lnTo>
                  <a:pt x="72" y="50"/>
                </a:lnTo>
                <a:lnTo>
                  <a:pt x="62" y="42"/>
                </a:lnTo>
                <a:lnTo>
                  <a:pt x="54" y="54"/>
                </a:lnTo>
                <a:lnTo>
                  <a:pt x="52" y="54"/>
                </a:lnTo>
                <a:lnTo>
                  <a:pt x="0" y="12"/>
                </a:lnTo>
                <a:lnTo>
                  <a:pt x="46" y="48"/>
                </a:lnTo>
                <a:lnTo>
                  <a:pt x="56" y="36"/>
                </a:lnTo>
                <a:lnTo>
                  <a:pt x="10" y="0"/>
                </a:lnTo>
                <a:lnTo>
                  <a:pt x="0" y="12"/>
                </a:lnTo>
                <a:lnTo>
                  <a:pt x="52" y="54"/>
                </a:lnTo>
                <a:close/>
              </a:path>
            </a:pathLst>
          </a:custGeom>
          <a:solidFill>
            <a:srgbClr val="231F20"/>
          </a:solidFill>
          <a:ln w="9525">
            <a:noFill/>
            <a:round/>
            <a:headEnd/>
            <a:tailEnd/>
          </a:ln>
        </p:spPr>
        <p:txBody>
          <a:bodyPr/>
          <a:lstStyle/>
          <a:p>
            <a:endParaRPr lang="en-US"/>
          </a:p>
        </p:txBody>
      </p:sp>
      <p:sp>
        <p:nvSpPr>
          <p:cNvPr id="8257" name="Freeform 65"/>
          <p:cNvSpPr>
            <a:spLocks/>
          </p:cNvSpPr>
          <p:nvPr/>
        </p:nvSpPr>
        <p:spPr bwMode="auto">
          <a:xfrm>
            <a:off x="3948113" y="3684588"/>
            <a:ext cx="123825" cy="114300"/>
          </a:xfrm>
          <a:custGeom>
            <a:avLst/>
            <a:gdLst/>
            <a:ahLst/>
            <a:cxnLst>
              <a:cxn ang="0">
                <a:pos x="26" y="64"/>
              </a:cxn>
              <a:cxn ang="0">
                <a:pos x="36" y="70"/>
              </a:cxn>
              <a:cxn ang="0">
                <a:pos x="42" y="72"/>
              </a:cxn>
              <a:cxn ang="0">
                <a:pos x="50" y="70"/>
              </a:cxn>
              <a:cxn ang="0">
                <a:pos x="58" y="64"/>
              </a:cxn>
              <a:cxn ang="0">
                <a:pos x="60" y="58"/>
              </a:cxn>
              <a:cxn ang="0">
                <a:pos x="62" y="54"/>
              </a:cxn>
              <a:cxn ang="0">
                <a:pos x="62" y="48"/>
              </a:cxn>
              <a:cxn ang="0">
                <a:pos x="62" y="42"/>
              </a:cxn>
              <a:cxn ang="0">
                <a:pos x="68" y="48"/>
              </a:cxn>
              <a:cxn ang="0">
                <a:pos x="78" y="36"/>
              </a:cxn>
              <a:cxn ang="0">
                <a:pos x="32" y="0"/>
              </a:cxn>
              <a:cxn ang="0">
                <a:pos x="24" y="12"/>
              </a:cxn>
              <a:cxn ang="0">
                <a:pos x="44" y="28"/>
              </a:cxn>
              <a:cxn ang="0">
                <a:pos x="52" y="38"/>
              </a:cxn>
              <a:cxn ang="0">
                <a:pos x="54" y="42"/>
              </a:cxn>
              <a:cxn ang="0">
                <a:pos x="54" y="44"/>
              </a:cxn>
              <a:cxn ang="0">
                <a:pos x="52" y="52"/>
              </a:cxn>
              <a:cxn ang="0">
                <a:pos x="48" y="54"/>
              </a:cxn>
              <a:cxn ang="0">
                <a:pos x="42" y="54"/>
              </a:cxn>
              <a:cxn ang="0">
                <a:pos x="32" y="48"/>
              </a:cxn>
              <a:cxn ang="0">
                <a:pos x="8" y="28"/>
              </a:cxn>
              <a:cxn ang="0">
                <a:pos x="0" y="40"/>
              </a:cxn>
              <a:cxn ang="0">
                <a:pos x="24" y="64"/>
              </a:cxn>
              <a:cxn ang="0">
                <a:pos x="26" y="64"/>
              </a:cxn>
            </a:cxnLst>
            <a:rect l="0" t="0" r="r" b="b"/>
            <a:pathLst>
              <a:path w="78" h="72">
                <a:moveTo>
                  <a:pt x="26" y="64"/>
                </a:moveTo>
                <a:lnTo>
                  <a:pt x="36" y="70"/>
                </a:lnTo>
                <a:lnTo>
                  <a:pt x="42" y="72"/>
                </a:lnTo>
                <a:lnTo>
                  <a:pt x="50" y="70"/>
                </a:lnTo>
                <a:lnTo>
                  <a:pt x="58" y="64"/>
                </a:lnTo>
                <a:lnTo>
                  <a:pt x="60" y="58"/>
                </a:lnTo>
                <a:lnTo>
                  <a:pt x="62" y="54"/>
                </a:lnTo>
                <a:lnTo>
                  <a:pt x="62" y="48"/>
                </a:lnTo>
                <a:lnTo>
                  <a:pt x="62" y="42"/>
                </a:lnTo>
                <a:lnTo>
                  <a:pt x="68" y="48"/>
                </a:lnTo>
                <a:lnTo>
                  <a:pt x="78" y="36"/>
                </a:lnTo>
                <a:lnTo>
                  <a:pt x="32" y="0"/>
                </a:lnTo>
                <a:lnTo>
                  <a:pt x="24" y="12"/>
                </a:lnTo>
                <a:lnTo>
                  <a:pt x="44" y="28"/>
                </a:lnTo>
                <a:lnTo>
                  <a:pt x="52" y="38"/>
                </a:lnTo>
                <a:lnTo>
                  <a:pt x="54" y="42"/>
                </a:lnTo>
                <a:lnTo>
                  <a:pt x="54" y="44"/>
                </a:lnTo>
                <a:lnTo>
                  <a:pt x="52" y="52"/>
                </a:lnTo>
                <a:lnTo>
                  <a:pt x="48" y="54"/>
                </a:lnTo>
                <a:lnTo>
                  <a:pt x="42" y="54"/>
                </a:lnTo>
                <a:lnTo>
                  <a:pt x="32" y="48"/>
                </a:lnTo>
                <a:lnTo>
                  <a:pt x="8" y="28"/>
                </a:lnTo>
                <a:lnTo>
                  <a:pt x="0" y="40"/>
                </a:lnTo>
                <a:lnTo>
                  <a:pt x="24" y="64"/>
                </a:lnTo>
                <a:lnTo>
                  <a:pt x="26" y="64"/>
                </a:lnTo>
                <a:close/>
              </a:path>
            </a:pathLst>
          </a:custGeom>
          <a:solidFill>
            <a:srgbClr val="231F20"/>
          </a:solidFill>
          <a:ln w="9525">
            <a:noFill/>
            <a:round/>
            <a:headEnd/>
            <a:tailEnd/>
          </a:ln>
        </p:spPr>
        <p:txBody>
          <a:bodyPr/>
          <a:lstStyle/>
          <a:p>
            <a:endParaRPr lang="en-US"/>
          </a:p>
        </p:txBody>
      </p:sp>
      <p:sp>
        <p:nvSpPr>
          <p:cNvPr id="8258" name="Freeform 66"/>
          <p:cNvSpPr>
            <a:spLocks/>
          </p:cNvSpPr>
          <p:nvPr/>
        </p:nvSpPr>
        <p:spPr bwMode="auto">
          <a:xfrm>
            <a:off x="3894138" y="3779838"/>
            <a:ext cx="95250" cy="92075"/>
          </a:xfrm>
          <a:custGeom>
            <a:avLst/>
            <a:gdLst/>
            <a:ahLst/>
            <a:cxnLst>
              <a:cxn ang="0">
                <a:pos x="14" y="24"/>
              </a:cxn>
              <a:cxn ang="0">
                <a:pos x="16" y="18"/>
              </a:cxn>
              <a:cxn ang="0">
                <a:pos x="20" y="14"/>
              </a:cxn>
              <a:cxn ang="0">
                <a:pos x="24" y="14"/>
              </a:cxn>
              <a:cxn ang="0">
                <a:pos x="30" y="14"/>
              </a:cxn>
              <a:cxn ang="0">
                <a:pos x="36" y="18"/>
              </a:cxn>
              <a:cxn ang="0">
                <a:pos x="10" y="46"/>
              </a:cxn>
              <a:cxn ang="0">
                <a:pos x="24" y="56"/>
              </a:cxn>
              <a:cxn ang="0">
                <a:pos x="30" y="58"/>
              </a:cxn>
              <a:cxn ang="0">
                <a:pos x="36" y="58"/>
              </a:cxn>
              <a:cxn ang="0">
                <a:pos x="40" y="58"/>
              </a:cxn>
              <a:cxn ang="0">
                <a:pos x="46" y="56"/>
              </a:cxn>
              <a:cxn ang="0">
                <a:pos x="54" y="48"/>
              </a:cxn>
              <a:cxn ang="0">
                <a:pos x="60" y="38"/>
              </a:cxn>
              <a:cxn ang="0">
                <a:pos x="60" y="28"/>
              </a:cxn>
              <a:cxn ang="0">
                <a:pos x="60" y="22"/>
              </a:cxn>
              <a:cxn ang="0">
                <a:pos x="56" y="18"/>
              </a:cxn>
              <a:cxn ang="0">
                <a:pos x="48" y="8"/>
              </a:cxn>
              <a:cxn ang="0">
                <a:pos x="38" y="2"/>
              </a:cxn>
              <a:cxn ang="0">
                <a:pos x="30" y="0"/>
              </a:cxn>
              <a:cxn ang="0">
                <a:pos x="24" y="0"/>
              </a:cxn>
              <a:cxn ang="0">
                <a:pos x="18" y="2"/>
              </a:cxn>
              <a:cxn ang="0">
                <a:pos x="12" y="6"/>
              </a:cxn>
              <a:cxn ang="0">
                <a:pos x="8" y="10"/>
              </a:cxn>
              <a:cxn ang="0">
                <a:pos x="2" y="18"/>
              </a:cxn>
              <a:cxn ang="0">
                <a:pos x="0" y="26"/>
              </a:cxn>
              <a:cxn ang="0">
                <a:pos x="2" y="32"/>
              </a:cxn>
              <a:cxn ang="0">
                <a:pos x="4" y="40"/>
              </a:cxn>
              <a:cxn ang="0">
                <a:pos x="16" y="30"/>
              </a:cxn>
              <a:cxn ang="0">
                <a:pos x="16" y="24"/>
              </a:cxn>
              <a:cxn ang="0">
                <a:pos x="14" y="24"/>
              </a:cxn>
              <a:cxn ang="0">
                <a:pos x="42" y="24"/>
              </a:cxn>
              <a:cxn ang="0">
                <a:pos x="46" y="28"/>
              </a:cxn>
              <a:cxn ang="0">
                <a:pos x="48" y="32"/>
              </a:cxn>
              <a:cxn ang="0">
                <a:pos x="48" y="36"/>
              </a:cxn>
              <a:cxn ang="0">
                <a:pos x="46" y="40"/>
              </a:cxn>
              <a:cxn ang="0">
                <a:pos x="42" y="44"/>
              </a:cxn>
              <a:cxn ang="0">
                <a:pos x="38" y="44"/>
              </a:cxn>
              <a:cxn ang="0">
                <a:pos x="32" y="44"/>
              </a:cxn>
              <a:cxn ang="0">
                <a:pos x="28" y="40"/>
              </a:cxn>
              <a:cxn ang="0">
                <a:pos x="42" y="24"/>
              </a:cxn>
              <a:cxn ang="0">
                <a:pos x="14" y="24"/>
              </a:cxn>
            </a:cxnLst>
            <a:rect l="0" t="0" r="r" b="b"/>
            <a:pathLst>
              <a:path w="60" h="58">
                <a:moveTo>
                  <a:pt x="14" y="24"/>
                </a:moveTo>
                <a:lnTo>
                  <a:pt x="16" y="18"/>
                </a:lnTo>
                <a:lnTo>
                  <a:pt x="20" y="14"/>
                </a:lnTo>
                <a:lnTo>
                  <a:pt x="24" y="14"/>
                </a:lnTo>
                <a:lnTo>
                  <a:pt x="30" y="14"/>
                </a:lnTo>
                <a:lnTo>
                  <a:pt x="36" y="18"/>
                </a:lnTo>
                <a:lnTo>
                  <a:pt x="10" y="46"/>
                </a:lnTo>
                <a:lnTo>
                  <a:pt x="24" y="56"/>
                </a:lnTo>
                <a:lnTo>
                  <a:pt x="30" y="58"/>
                </a:lnTo>
                <a:lnTo>
                  <a:pt x="36" y="58"/>
                </a:lnTo>
                <a:lnTo>
                  <a:pt x="40" y="58"/>
                </a:lnTo>
                <a:lnTo>
                  <a:pt x="46" y="56"/>
                </a:lnTo>
                <a:lnTo>
                  <a:pt x="54" y="48"/>
                </a:lnTo>
                <a:lnTo>
                  <a:pt x="60" y="38"/>
                </a:lnTo>
                <a:lnTo>
                  <a:pt x="60" y="28"/>
                </a:lnTo>
                <a:lnTo>
                  <a:pt x="60" y="22"/>
                </a:lnTo>
                <a:lnTo>
                  <a:pt x="56" y="18"/>
                </a:lnTo>
                <a:lnTo>
                  <a:pt x="48" y="8"/>
                </a:lnTo>
                <a:lnTo>
                  <a:pt x="38" y="2"/>
                </a:lnTo>
                <a:lnTo>
                  <a:pt x="30" y="0"/>
                </a:lnTo>
                <a:lnTo>
                  <a:pt x="24" y="0"/>
                </a:lnTo>
                <a:lnTo>
                  <a:pt x="18" y="2"/>
                </a:lnTo>
                <a:lnTo>
                  <a:pt x="12" y="6"/>
                </a:lnTo>
                <a:lnTo>
                  <a:pt x="8" y="10"/>
                </a:lnTo>
                <a:lnTo>
                  <a:pt x="2" y="18"/>
                </a:lnTo>
                <a:lnTo>
                  <a:pt x="0" y="26"/>
                </a:lnTo>
                <a:lnTo>
                  <a:pt x="2" y="32"/>
                </a:lnTo>
                <a:lnTo>
                  <a:pt x="4" y="40"/>
                </a:lnTo>
                <a:lnTo>
                  <a:pt x="16" y="30"/>
                </a:lnTo>
                <a:lnTo>
                  <a:pt x="16" y="24"/>
                </a:lnTo>
                <a:lnTo>
                  <a:pt x="14" y="24"/>
                </a:lnTo>
                <a:lnTo>
                  <a:pt x="42" y="24"/>
                </a:lnTo>
                <a:lnTo>
                  <a:pt x="46" y="28"/>
                </a:lnTo>
                <a:lnTo>
                  <a:pt x="48" y="32"/>
                </a:lnTo>
                <a:lnTo>
                  <a:pt x="48" y="36"/>
                </a:lnTo>
                <a:lnTo>
                  <a:pt x="46" y="40"/>
                </a:lnTo>
                <a:lnTo>
                  <a:pt x="42" y="44"/>
                </a:lnTo>
                <a:lnTo>
                  <a:pt x="38" y="44"/>
                </a:lnTo>
                <a:lnTo>
                  <a:pt x="32" y="44"/>
                </a:lnTo>
                <a:lnTo>
                  <a:pt x="28" y="40"/>
                </a:lnTo>
                <a:lnTo>
                  <a:pt x="42" y="24"/>
                </a:lnTo>
                <a:lnTo>
                  <a:pt x="14" y="24"/>
                </a:lnTo>
                <a:close/>
              </a:path>
            </a:pathLst>
          </a:custGeom>
          <a:solidFill>
            <a:srgbClr val="231F20"/>
          </a:solidFill>
          <a:ln w="9525">
            <a:noFill/>
            <a:round/>
            <a:headEnd/>
            <a:tailEnd/>
          </a:ln>
        </p:spPr>
        <p:txBody>
          <a:bodyPr/>
          <a:lstStyle/>
          <a:p>
            <a:endParaRPr lang="en-US"/>
          </a:p>
        </p:txBody>
      </p:sp>
      <p:sp>
        <p:nvSpPr>
          <p:cNvPr id="8259" name="Freeform 67"/>
          <p:cNvSpPr>
            <a:spLocks/>
          </p:cNvSpPr>
          <p:nvPr/>
        </p:nvSpPr>
        <p:spPr bwMode="auto">
          <a:xfrm>
            <a:off x="3830638" y="3849688"/>
            <a:ext cx="101600" cy="98425"/>
          </a:xfrm>
          <a:custGeom>
            <a:avLst/>
            <a:gdLst/>
            <a:ahLst/>
            <a:cxnLst>
              <a:cxn ang="0">
                <a:pos x="24" y="2"/>
              </a:cxn>
              <a:cxn ang="0">
                <a:pos x="16" y="6"/>
              </a:cxn>
              <a:cxn ang="0">
                <a:pos x="8" y="14"/>
              </a:cxn>
              <a:cxn ang="0">
                <a:pos x="2" y="22"/>
              </a:cxn>
              <a:cxn ang="0">
                <a:pos x="0" y="32"/>
              </a:cxn>
              <a:cxn ang="0">
                <a:pos x="2" y="40"/>
              </a:cxn>
              <a:cxn ang="0">
                <a:pos x="6" y="46"/>
              </a:cxn>
              <a:cxn ang="0">
                <a:pos x="12" y="50"/>
              </a:cxn>
              <a:cxn ang="0">
                <a:pos x="18" y="50"/>
              </a:cxn>
              <a:cxn ang="0">
                <a:pos x="26" y="46"/>
              </a:cxn>
              <a:cxn ang="0">
                <a:pos x="34" y="40"/>
              </a:cxn>
              <a:cxn ang="0">
                <a:pos x="48" y="32"/>
              </a:cxn>
              <a:cxn ang="0">
                <a:pos x="50" y="32"/>
              </a:cxn>
              <a:cxn ang="0">
                <a:pos x="52" y="36"/>
              </a:cxn>
              <a:cxn ang="0">
                <a:pos x="48" y="44"/>
              </a:cxn>
              <a:cxn ang="0">
                <a:pos x="42" y="48"/>
              </a:cxn>
              <a:cxn ang="0">
                <a:pos x="34" y="48"/>
              </a:cxn>
              <a:cxn ang="0">
                <a:pos x="28" y="60"/>
              </a:cxn>
              <a:cxn ang="0">
                <a:pos x="34" y="62"/>
              </a:cxn>
              <a:cxn ang="0">
                <a:pos x="42" y="62"/>
              </a:cxn>
              <a:cxn ang="0">
                <a:pos x="48" y="58"/>
              </a:cxn>
              <a:cxn ang="0">
                <a:pos x="56" y="50"/>
              </a:cxn>
              <a:cxn ang="0">
                <a:pos x="62" y="42"/>
              </a:cxn>
              <a:cxn ang="0">
                <a:pos x="64" y="34"/>
              </a:cxn>
              <a:cxn ang="0">
                <a:pos x="62" y="26"/>
              </a:cxn>
              <a:cxn ang="0">
                <a:pos x="58" y="20"/>
              </a:cxn>
              <a:cxn ang="0">
                <a:pos x="50" y="18"/>
              </a:cxn>
              <a:cxn ang="0">
                <a:pos x="44" y="18"/>
              </a:cxn>
              <a:cxn ang="0">
                <a:pos x="36" y="22"/>
              </a:cxn>
              <a:cxn ang="0">
                <a:pos x="22" y="32"/>
              </a:cxn>
              <a:cxn ang="0">
                <a:pos x="18" y="34"/>
              </a:cxn>
              <a:cxn ang="0">
                <a:pos x="14" y="32"/>
              </a:cxn>
              <a:cxn ang="0">
                <a:pos x="12" y="28"/>
              </a:cxn>
              <a:cxn ang="0">
                <a:pos x="14" y="24"/>
              </a:cxn>
              <a:cxn ang="0">
                <a:pos x="16" y="20"/>
              </a:cxn>
              <a:cxn ang="0">
                <a:pos x="20" y="16"/>
              </a:cxn>
              <a:cxn ang="0">
                <a:pos x="24" y="16"/>
              </a:cxn>
              <a:cxn ang="0">
                <a:pos x="28" y="16"/>
              </a:cxn>
              <a:cxn ang="0">
                <a:pos x="32" y="16"/>
              </a:cxn>
              <a:cxn ang="0">
                <a:pos x="40" y="4"/>
              </a:cxn>
              <a:cxn ang="0">
                <a:pos x="32" y="0"/>
              </a:cxn>
              <a:cxn ang="0">
                <a:pos x="26" y="2"/>
              </a:cxn>
              <a:cxn ang="0">
                <a:pos x="24" y="2"/>
              </a:cxn>
            </a:cxnLst>
            <a:rect l="0" t="0" r="r" b="b"/>
            <a:pathLst>
              <a:path w="64" h="62">
                <a:moveTo>
                  <a:pt x="24" y="2"/>
                </a:moveTo>
                <a:lnTo>
                  <a:pt x="16" y="6"/>
                </a:lnTo>
                <a:lnTo>
                  <a:pt x="8" y="14"/>
                </a:lnTo>
                <a:lnTo>
                  <a:pt x="2" y="22"/>
                </a:lnTo>
                <a:lnTo>
                  <a:pt x="0" y="32"/>
                </a:lnTo>
                <a:lnTo>
                  <a:pt x="2" y="40"/>
                </a:lnTo>
                <a:lnTo>
                  <a:pt x="6" y="46"/>
                </a:lnTo>
                <a:lnTo>
                  <a:pt x="12" y="50"/>
                </a:lnTo>
                <a:lnTo>
                  <a:pt x="18" y="50"/>
                </a:lnTo>
                <a:lnTo>
                  <a:pt x="26" y="46"/>
                </a:lnTo>
                <a:lnTo>
                  <a:pt x="34" y="40"/>
                </a:lnTo>
                <a:lnTo>
                  <a:pt x="48" y="32"/>
                </a:lnTo>
                <a:lnTo>
                  <a:pt x="50" y="32"/>
                </a:lnTo>
                <a:lnTo>
                  <a:pt x="52" y="36"/>
                </a:lnTo>
                <a:lnTo>
                  <a:pt x="48" y="44"/>
                </a:lnTo>
                <a:lnTo>
                  <a:pt x="42" y="48"/>
                </a:lnTo>
                <a:lnTo>
                  <a:pt x="34" y="48"/>
                </a:lnTo>
                <a:lnTo>
                  <a:pt x="28" y="60"/>
                </a:lnTo>
                <a:lnTo>
                  <a:pt x="34" y="62"/>
                </a:lnTo>
                <a:lnTo>
                  <a:pt x="42" y="62"/>
                </a:lnTo>
                <a:lnTo>
                  <a:pt x="48" y="58"/>
                </a:lnTo>
                <a:lnTo>
                  <a:pt x="56" y="50"/>
                </a:lnTo>
                <a:lnTo>
                  <a:pt x="62" y="42"/>
                </a:lnTo>
                <a:lnTo>
                  <a:pt x="64" y="34"/>
                </a:lnTo>
                <a:lnTo>
                  <a:pt x="62" y="26"/>
                </a:lnTo>
                <a:lnTo>
                  <a:pt x="58" y="20"/>
                </a:lnTo>
                <a:lnTo>
                  <a:pt x="50" y="18"/>
                </a:lnTo>
                <a:lnTo>
                  <a:pt x="44" y="18"/>
                </a:lnTo>
                <a:lnTo>
                  <a:pt x="36" y="22"/>
                </a:lnTo>
                <a:lnTo>
                  <a:pt x="22" y="32"/>
                </a:lnTo>
                <a:lnTo>
                  <a:pt x="18" y="34"/>
                </a:lnTo>
                <a:lnTo>
                  <a:pt x="14" y="32"/>
                </a:lnTo>
                <a:lnTo>
                  <a:pt x="12" y="28"/>
                </a:lnTo>
                <a:lnTo>
                  <a:pt x="14" y="24"/>
                </a:lnTo>
                <a:lnTo>
                  <a:pt x="16" y="20"/>
                </a:lnTo>
                <a:lnTo>
                  <a:pt x="20" y="16"/>
                </a:lnTo>
                <a:lnTo>
                  <a:pt x="24" y="16"/>
                </a:lnTo>
                <a:lnTo>
                  <a:pt x="28" y="16"/>
                </a:lnTo>
                <a:lnTo>
                  <a:pt x="32" y="16"/>
                </a:lnTo>
                <a:lnTo>
                  <a:pt x="40" y="4"/>
                </a:lnTo>
                <a:lnTo>
                  <a:pt x="32" y="0"/>
                </a:lnTo>
                <a:lnTo>
                  <a:pt x="26" y="2"/>
                </a:lnTo>
                <a:lnTo>
                  <a:pt x="24" y="2"/>
                </a:lnTo>
                <a:close/>
              </a:path>
            </a:pathLst>
          </a:custGeom>
          <a:solidFill>
            <a:srgbClr val="231F20"/>
          </a:solidFill>
          <a:ln w="9525">
            <a:noFill/>
            <a:round/>
            <a:headEnd/>
            <a:tailEnd/>
          </a:ln>
        </p:spPr>
        <p:txBody>
          <a:bodyPr/>
          <a:lstStyle/>
          <a:p>
            <a:endParaRPr lang="en-US"/>
          </a:p>
        </p:txBody>
      </p:sp>
      <p:sp>
        <p:nvSpPr>
          <p:cNvPr id="8260" name="Freeform 68"/>
          <p:cNvSpPr>
            <a:spLocks/>
          </p:cNvSpPr>
          <p:nvPr/>
        </p:nvSpPr>
        <p:spPr bwMode="auto">
          <a:xfrm>
            <a:off x="3789363" y="3919538"/>
            <a:ext cx="114300" cy="101600"/>
          </a:xfrm>
          <a:custGeom>
            <a:avLst/>
            <a:gdLst/>
            <a:ahLst/>
            <a:cxnLst>
              <a:cxn ang="0">
                <a:pos x="52" y="54"/>
              </a:cxn>
              <a:cxn ang="0">
                <a:pos x="62" y="64"/>
              </a:cxn>
              <a:cxn ang="0">
                <a:pos x="72" y="52"/>
              </a:cxn>
              <a:cxn ang="0">
                <a:pos x="60" y="42"/>
              </a:cxn>
              <a:cxn ang="0">
                <a:pos x="54" y="54"/>
              </a:cxn>
              <a:cxn ang="0">
                <a:pos x="52" y="54"/>
              </a:cxn>
              <a:cxn ang="0">
                <a:pos x="0" y="12"/>
              </a:cxn>
              <a:cxn ang="0">
                <a:pos x="44" y="50"/>
              </a:cxn>
              <a:cxn ang="0">
                <a:pos x="54" y="38"/>
              </a:cxn>
              <a:cxn ang="0">
                <a:pos x="10" y="0"/>
              </a:cxn>
              <a:cxn ang="0">
                <a:pos x="0" y="12"/>
              </a:cxn>
              <a:cxn ang="0">
                <a:pos x="52" y="54"/>
              </a:cxn>
            </a:cxnLst>
            <a:rect l="0" t="0" r="r" b="b"/>
            <a:pathLst>
              <a:path w="72" h="64">
                <a:moveTo>
                  <a:pt x="52" y="54"/>
                </a:moveTo>
                <a:lnTo>
                  <a:pt x="62" y="64"/>
                </a:lnTo>
                <a:lnTo>
                  <a:pt x="72" y="52"/>
                </a:lnTo>
                <a:lnTo>
                  <a:pt x="60" y="42"/>
                </a:lnTo>
                <a:lnTo>
                  <a:pt x="54" y="54"/>
                </a:lnTo>
                <a:lnTo>
                  <a:pt x="52" y="54"/>
                </a:lnTo>
                <a:lnTo>
                  <a:pt x="0" y="12"/>
                </a:lnTo>
                <a:lnTo>
                  <a:pt x="44" y="50"/>
                </a:lnTo>
                <a:lnTo>
                  <a:pt x="54" y="38"/>
                </a:lnTo>
                <a:lnTo>
                  <a:pt x="10" y="0"/>
                </a:lnTo>
                <a:lnTo>
                  <a:pt x="0" y="12"/>
                </a:lnTo>
                <a:lnTo>
                  <a:pt x="52" y="54"/>
                </a:lnTo>
                <a:close/>
              </a:path>
            </a:pathLst>
          </a:custGeom>
          <a:solidFill>
            <a:srgbClr val="231F20"/>
          </a:solidFill>
          <a:ln w="9525">
            <a:noFill/>
            <a:round/>
            <a:headEnd/>
            <a:tailEnd/>
          </a:ln>
        </p:spPr>
        <p:txBody>
          <a:bodyPr/>
          <a:lstStyle/>
          <a:p>
            <a:endParaRPr lang="en-US"/>
          </a:p>
        </p:txBody>
      </p:sp>
      <p:sp>
        <p:nvSpPr>
          <p:cNvPr id="8261" name="Freeform 69"/>
          <p:cNvSpPr>
            <a:spLocks/>
          </p:cNvSpPr>
          <p:nvPr/>
        </p:nvSpPr>
        <p:spPr bwMode="auto">
          <a:xfrm>
            <a:off x="3735388" y="3967163"/>
            <a:ext cx="101600" cy="95250"/>
          </a:xfrm>
          <a:custGeom>
            <a:avLst/>
            <a:gdLst/>
            <a:ahLst/>
            <a:cxnLst>
              <a:cxn ang="0">
                <a:pos x="24" y="0"/>
              </a:cxn>
              <a:cxn ang="0">
                <a:pos x="16" y="4"/>
              </a:cxn>
              <a:cxn ang="0">
                <a:pos x="8" y="12"/>
              </a:cxn>
              <a:cxn ang="0">
                <a:pos x="2" y="22"/>
              </a:cxn>
              <a:cxn ang="0">
                <a:pos x="0" y="30"/>
              </a:cxn>
              <a:cxn ang="0">
                <a:pos x="2" y="38"/>
              </a:cxn>
              <a:cxn ang="0">
                <a:pos x="8" y="44"/>
              </a:cxn>
              <a:cxn ang="0">
                <a:pos x="12" y="48"/>
              </a:cxn>
              <a:cxn ang="0">
                <a:pos x="18" y="48"/>
              </a:cxn>
              <a:cxn ang="0">
                <a:pos x="26" y="44"/>
              </a:cxn>
              <a:cxn ang="0">
                <a:pos x="36" y="38"/>
              </a:cxn>
              <a:cxn ang="0">
                <a:pos x="48" y="30"/>
              </a:cxn>
              <a:cxn ang="0">
                <a:pos x="50" y="30"/>
              </a:cxn>
              <a:cxn ang="0">
                <a:pos x="52" y="34"/>
              </a:cxn>
              <a:cxn ang="0">
                <a:pos x="48" y="42"/>
              </a:cxn>
              <a:cxn ang="0">
                <a:pos x="42" y="46"/>
              </a:cxn>
              <a:cxn ang="0">
                <a:pos x="36" y="46"/>
              </a:cxn>
              <a:cxn ang="0">
                <a:pos x="28" y="58"/>
              </a:cxn>
              <a:cxn ang="0">
                <a:pos x="36" y="60"/>
              </a:cxn>
              <a:cxn ang="0">
                <a:pos x="42" y="60"/>
              </a:cxn>
              <a:cxn ang="0">
                <a:pos x="50" y="56"/>
              </a:cxn>
              <a:cxn ang="0">
                <a:pos x="56" y="48"/>
              </a:cxn>
              <a:cxn ang="0">
                <a:pos x="62" y="40"/>
              </a:cxn>
              <a:cxn ang="0">
                <a:pos x="64" y="32"/>
              </a:cxn>
              <a:cxn ang="0">
                <a:pos x="62" y="24"/>
              </a:cxn>
              <a:cxn ang="0">
                <a:pos x="58" y="18"/>
              </a:cxn>
              <a:cxn ang="0">
                <a:pos x="52" y="16"/>
              </a:cxn>
              <a:cxn ang="0">
                <a:pos x="44" y="16"/>
              </a:cxn>
              <a:cxn ang="0">
                <a:pos x="36" y="20"/>
              </a:cxn>
              <a:cxn ang="0">
                <a:pos x="24" y="30"/>
              </a:cxn>
              <a:cxn ang="0">
                <a:pos x="18" y="32"/>
              </a:cxn>
              <a:cxn ang="0">
                <a:pos x="16" y="30"/>
              </a:cxn>
              <a:cxn ang="0">
                <a:pos x="14" y="26"/>
              </a:cxn>
              <a:cxn ang="0">
                <a:pos x="14" y="22"/>
              </a:cxn>
              <a:cxn ang="0">
                <a:pos x="18" y="18"/>
              </a:cxn>
              <a:cxn ang="0">
                <a:pos x="20" y="14"/>
              </a:cxn>
              <a:cxn ang="0">
                <a:pos x="24" y="14"/>
              </a:cxn>
              <a:cxn ang="0">
                <a:pos x="28" y="14"/>
              </a:cxn>
              <a:cxn ang="0">
                <a:pos x="32" y="14"/>
              </a:cxn>
              <a:cxn ang="0">
                <a:pos x="40" y="2"/>
              </a:cxn>
              <a:cxn ang="0">
                <a:pos x="32" y="0"/>
              </a:cxn>
              <a:cxn ang="0">
                <a:pos x="26" y="0"/>
              </a:cxn>
              <a:cxn ang="0">
                <a:pos x="24" y="0"/>
              </a:cxn>
            </a:cxnLst>
            <a:rect l="0" t="0" r="r" b="b"/>
            <a:pathLst>
              <a:path w="64" h="60">
                <a:moveTo>
                  <a:pt x="24" y="0"/>
                </a:moveTo>
                <a:lnTo>
                  <a:pt x="16" y="4"/>
                </a:lnTo>
                <a:lnTo>
                  <a:pt x="8" y="12"/>
                </a:lnTo>
                <a:lnTo>
                  <a:pt x="2" y="22"/>
                </a:lnTo>
                <a:lnTo>
                  <a:pt x="0" y="30"/>
                </a:lnTo>
                <a:lnTo>
                  <a:pt x="2" y="38"/>
                </a:lnTo>
                <a:lnTo>
                  <a:pt x="8" y="44"/>
                </a:lnTo>
                <a:lnTo>
                  <a:pt x="12" y="48"/>
                </a:lnTo>
                <a:lnTo>
                  <a:pt x="18" y="48"/>
                </a:lnTo>
                <a:lnTo>
                  <a:pt x="26" y="44"/>
                </a:lnTo>
                <a:lnTo>
                  <a:pt x="36" y="38"/>
                </a:lnTo>
                <a:lnTo>
                  <a:pt x="48" y="30"/>
                </a:lnTo>
                <a:lnTo>
                  <a:pt x="50" y="30"/>
                </a:lnTo>
                <a:lnTo>
                  <a:pt x="52" y="34"/>
                </a:lnTo>
                <a:lnTo>
                  <a:pt x="48" y="42"/>
                </a:lnTo>
                <a:lnTo>
                  <a:pt x="42" y="46"/>
                </a:lnTo>
                <a:lnTo>
                  <a:pt x="36" y="46"/>
                </a:lnTo>
                <a:lnTo>
                  <a:pt x="28" y="58"/>
                </a:lnTo>
                <a:lnTo>
                  <a:pt x="36" y="60"/>
                </a:lnTo>
                <a:lnTo>
                  <a:pt x="42" y="60"/>
                </a:lnTo>
                <a:lnTo>
                  <a:pt x="50" y="56"/>
                </a:lnTo>
                <a:lnTo>
                  <a:pt x="56" y="48"/>
                </a:lnTo>
                <a:lnTo>
                  <a:pt x="62" y="40"/>
                </a:lnTo>
                <a:lnTo>
                  <a:pt x="64" y="32"/>
                </a:lnTo>
                <a:lnTo>
                  <a:pt x="62" y="24"/>
                </a:lnTo>
                <a:lnTo>
                  <a:pt x="58" y="18"/>
                </a:lnTo>
                <a:lnTo>
                  <a:pt x="52" y="16"/>
                </a:lnTo>
                <a:lnTo>
                  <a:pt x="44" y="16"/>
                </a:lnTo>
                <a:lnTo>
                  <a:pt x="36" y="20"/>
                </a:lnTo>
                <a:lnTo>
                  <a:pt x="24" y="30"/>
                </a:lnTo>
                <a:lnTo>
                  <a:pt x="18" y="32"/>
                </a:lnTo>
                <a:lnTo>
                  <a:pt x="16" y="30"/>
                </a:lnTo>
                <a:lnTo>
                  <a:pt x="14" y="26"/>
                </a:lnTo>
                <a:lnTo>
                  <a:pt x="14" y="22"/>
                </a:lnTo>
                <a:lnTo>
                  <a:pt x="18" y="18"/>
                </a:lnTo>
                <a:lnTo>
                  <a:pt x="20" y="14"/>
                </a:lnTo>
                <a:lnTo>
                  <a:pt x="24" y="14"/>
                </a:lnTo>
                <a:lnTo>
                  <a:pt x="28" y="14"/>
                </a:lnTo>
                <a:lnTo>
                  <a:pt x="32" y="14"/>
                </a:lnTo>
                <a:lnTo>
                  <a:pt x="40" y="2"/>
                </a:lnTo>
                <a:lnTo>
                  <a:pt x="32" y="0"/>
                </a:lnTo>
                <a:lnTo>
                  <a:pt x="26" y="0"/>
                </a:lnTo>
                <a:lnTo>
                  <a:pt x="24" y="0"/>
                </a:lnTo>
                <a:close/>
              </a:path>
            </a:pathLst>
          </a:custGeom>
          <a:solidFill>
            <a:srgbClr val="231F20"/>
          </a:solidFill>
          <a:ln w="9525">
            <a:noFill/>
            <a:round/>
            <a:headEnd/>
            <a:tailEnd/>
          </a:ln>
        </p:spPr>
        <p:txBody>
          <a:bodyPr/>
          <a:lstStyle/>
          <a:p>
            <a:endParaRPr lang="en-US"/>
          </a:p>
        </p:txBody>
      </p:sp>
      <p:sp>
        <p:nvSpPr>
          <p:cNvPr id="8262" name="Rectangle 70"/>
          <p:cNvSpPr>
            <a:spLocks noChangeArrowheads="1"/>
          </p:cNvSpPr>
          <p:nvPr/>
        </p:nvSpPr>
        <p:spPr bwMode="auto">
          <a:xfrm>
            <a:off x="4546600" y="3036888"/>
            <a:ext cx="147638"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M</a:t>
            </a:r>
            <a:endParaRPr lang="en-US" sz="1800" b="1">
              <a:latin typeface="Arial" charset="0"/>
            </a:endParaRPr>
          </a:p>
        </p:txBody>
      </p:sp>
      <p:sp>
        <p:nvSpPr>
          <p:cNvPr id="8263" name="Freeform 71"/>
          <p:cNvSpPr>
            <a:spLocks/>
          </p:cNvSpPr>
          <p:nvPr/>
        </p:nvSpPr>
        <p:spPr bwMode="auto">
          <a:xfrm>
            <a:off x="4487863" y="4351338"/>
            <a:ext cx="147637" cy="133350"/>
          </a:xfrm>
          <a:custGeom>
            <a:avLst/>
            <a:gdLst/>
            <a:ahLst/>
            <a:cxnLst>
              <a:cxn ang="0">
                <a:pos x="2" y="0"/>
              </a:cxn>
              <a:cxn ang="0">
                <a:pos x="34" y="2"/>
              </a:cxn>
              <a:cxn ang="0">
                <a:pos x="46" y="50"/>
              </a:cxn>
              <a:cxn ang="0">
                <a:pos x="61" y="2"/>
              </a:cxn>
              <a:cxn ang="0">
                <a:pos x="93" y="4"/>
              </a:cxn>
              <a:cxn ang="0">
                <a:pos x="91" y="84"/>
              </a:cxn>
              <a:cxn ang="0">
                <a:pos x="71" y="82"/>
              </a:cxn>
              <a:cxn ang="0">
                <a:pos x="73" y="22"/>
              </a:cxn>
              <a:cxn ang="0">
                <a:pos x="55" y="82"/>
              </a:cxn>
              <a:cxn ang="0">
                <a:pos x="36" y="82"/>
              </a:cxn>
              <a:cxn ang="0">
                <a:pos x="22" y="20"/>
              </a:cxn>
              <a:cxn ang="0">
                <a:pos x="20" y="82"/>
              </a:cxn>
              <a:cxn ang="0">
                <a:pos x="0" y="80"/>
              </a:cxn>
              <a:cxn ang="0">
                <a:pos x="2" y="0"/>
              </a:cxn>
            </a:cxnLst>
            <a:rect l="0" t="0" r="r" b="b"/>
            <a:pathLst>
              <a:path w="93" h="84">
                <a:moveTo>
                  <a:pt x="2" y="0"/>
                </a:moveTo>
                <a:lnTo>
                  <a:pt x="34" y="2"/>
                </a:lnTo>
                <a:lnTo>
                  <a:pt x="46" y="50"/>
                </a:lnTo>
                <a:lnTo>
                  <a:pt x="61" y="2"/>
                </a:lnTo>
                <a:lnTo>
                  <a:pt x="93" y="4"/>
                </a:lnTo>
                <a:lnTo>
                  <a:pt x="91" y="84"/>
                </a:lnTo>
                <a:lnTo>
                  <a:pt x="71" y="82"/>
                </a:lnTo>
                <a:lnTo>
                  <a:pt x="73" y="22"/>
                </a:lnTo>
                <a:lnTo>
                  <a:pt x="55" y="82"/>
                </a:lnTo>
                <a:lnTo>
                  <a:pt x="36" y="82"/>
                </a:lnTo>
                <a:lnTo>
                  <a:pt x="22" y="20"/>
                </a:lnTo>
                <a:lnTo>
                  <a:pt x="20" y="82"/>
                </a:lnTo>
                <a:lnTo>
                  <a:pt x="0" y="80"/>
                </a:lnTo>
                <a:lnTo>
                  <a:pt x="2" y="0"/>
                </a:lnTo>
                <a:close/>
              </a:path>
            </a:pathLst>
          </a:custGeom>
          <a:solidFill>
            <a:srgbClr val="231F20"/>
          </a:solidFill>
          <a:ln w="9525">
            <a:noFill/>
            <a:round/>
            <a:headEnd/>
            <a:tailEnd/>
          </a:ln>
        </p:spPr>
        <p:txBody>
          <a:bodyPr/>
          <a:lstStyle/>
          <a:p>
            <a:endParaRPr lang="en-US"/>
          </a:p>
        </p:txBody>
      </p:sp>
      <p:sp>
        <p:nvSpPr>
          <p:cNvPr id="8264" name="Freeform 72"/>
          <p:cNvSpPr>
            <a:spLocks/>
          </p:cNvSpPr>
          <p:nvPr/>
        </p:nvSpPr>
        <p:spPr bwMode="auto">
          <a:xfrm>
            <a:off x="4657725" y="4357688"/>
            <a:ext cx="34925" cy="127000"/>
          </a:xfrm>
          <a:custGeom>
            <a:avLst/>
            <a:gdLst/>
            <a:ahLst/>
            <a:cxnLst>
              <a:cxn ang="0">
                <a:pos x="0" y="0"/>
              </a:cxn>
              <a:cxn ang="0">
                <a:pos x="22" y="0"/>
              </a:cxn>
              <a:cxn ang="0">
                <a:pos x="22" y="14"/>
              </a:cxn>
              <a:cxn ang="0">
                <a:pos x="0" y="14"/>
              </a:cxn>
              <a:cxn ang="0">
                <a:pos x="0" y="0"/>
              </a:cxn>
              <a:cxn ang="0">
                <a:pos x="0" y="22"/>
              </a:cxn>
              <a:cxn ang="0">
                <a:pos x="22" y="22"/>
              </a:cxn>
              <a:cxn ang="0">
                <a:pos x="22" y="80"/>
              </a:cxn>
              <a:cxn ang="0">
                <a:pos x="0" y="80"/>
              </a:cxn>
              <a:cxn ang="0">
                <a:pos x="0" y="22"/>
              </a:cxn>
              <a:cxn ang="0">
                <a:pos x="0" y="0"/>
              </a:cxn>
            </a:cxnLst>
            <a:rect l="0" t="0" r="r" b="b"/>
            <a:pathLst>
              <a:path w="22" h="80">
                <a:moveTo>
                  <a:pt x="0" y="0"/>
                </a:moveTo>
                <a:lnTo>
                  <a:pt x="22" y="0"/>
                </a:lnTo>
                <a:lnTo>
                  <a:pt x="22" y="14"/>
                </a:lnTo>
                <a:lnTo>
                  <a:pt x="0" y="14"/>
                </a:lnTo>
                <a:lnTo>
                  <a:pt x="0" y="0"/>
                </a:lnTo>
                <a:lnTo>
                  <a:pt x="0" y="22"/>
                </a:lnTo>
                <a:lnTo>
                  <a:pt x="22" y="22"/>
                </a:lnTo>
                <a:lnTo>
                  <a:pt x="22" y="80"/>
                </a:lnTo>
                <a:lnTo>
                  <a:pt x="0" y="80"/>
                </a:lnTo>
                <a:lnTo>
                  <a:pt x="0" y="22"/>
                </a:lnTo>
                <a:lnTo>
                  <a:pt x="0" y="0"/>
                </a:lnTo>
                <a:close/>
              </a:path>
            </a:pathLst>
          </a:custGeom>
          <a:solidFill>
            <a:srgbClr val="231F20"/>
          </a:solidFill>
          <a:ln w="9525">
            <a:noFill/>
            <a:round/>
            <a:headEnd/>
            <a:tailEnd/>
          </a:ln>
        </p:spPr>
        <p:txBody>
          <a:bodyPr/>
          <a:lstStyle/>
          <a:p>
            <a:endParaRPr lang="en-US"/>
          </a:p>
        </p:txBody>
      </p:sp>
      <p:sp>
        <p:nvSpPr>
          <p:cNvPr id="8265" name="Freeform 73"/>
          <p:cNvSpPr>
            <a:spLocks/>
          </p:cNvSpPr>
          <p:nvPr/>
        </p:nvSpPr>
        <p:spPr bwMode="auto">
          <a:xfrm>
            <a:off x="4708525" y="4357688"/>
            <a:ext cx="73025" cy="127000"/>
          </a:xfrm>
          <a:custGeom>
            <a:avLst/>
            <a:gdLst/>
            <a:ahLst/>
            <a:cxnLst>
              <a:cxn ang="0">
                <a:pos x="30" y="0"/>
              </a:cxn>
              <a:cxn ang="0">
                <a:pos x="32" y="22"/>
              </a:cxn>
              <a:cxn ang="0">
                <a:pos x="44" y="22"/>
              </a:cxn>
              <a:cxn ang="0">
                <a:pos x="44" y="38"/>
              </a:cxn>
              <a:cxn ang="0">
                <a:pos x="32" y="38"/>
              </a:cxn>
              <a:cxn ang="0">
                <a:pos x="32" y="58"/>
              </a:cxn>
              <a:cxn ang="0">
                <a:pos x="32" y="64"/>
              </a:cxn>
              <a:cxn ang="0">
                <a:pos x="34" y="64"/>
              </a:cxn>
              <a:cxn ang="0">
                <a:pos x="36" y="64"/>
              </a:cxn>
              <a:cxn ang="0">
                <a:pos x="44" y="64"/>
              </a:cxn>
              <a:cxn ang="0">
                <a:pos x="46" y="78"/>
              </a:cxn>
              <a:cxn ang="0">
                <a:pos x="30" y="80"/>
              </a:cxn>
              <a:cxn ang="0">
                <a:pos x="22" y="80"/>
              </a:cxn>
              <a:cxn ang="0">
                <a:pos x="18" y="78"/>
              </a:cxn>
              <a:cxn ang="0">
                <a:pos x="14" y="76"/>
              </a:cxn>
              <a:cxn ang="0">
                <a:pos x="12" y="72"/>
              </a:cxn>
              <a:cxn ang="0">
                <a:pos x="10" y="66"/>
              </a:cxn>
              <a:cxn ang="0">
                <a:pos x="10" y="58"/>
              </a:cxn>
              <a:cxn ang="0">
                <a:pos x="10" y="38"/>
              </a:cxn>
              <a:cxn ang="0">
                <a:pos x="2" y="38"/>
              </a:cxn>
              <a:cxn ang="0">
                <a:pos x="0" y="22"/>
              </a:cxn>
              <a:cxn ang="0">
                <a:pos x="8" y="22"/>
              </a:cxn>
              <a:cxn ang="0">
                <a:pos x="8" y="12"/>
              </a:cxn>
              <a:cxn ang="0">
                <a:pos x="30" y="0"/>
              </a:cxn>
            </a:cxnLst>
            <a:rect l="0" t="0" r="r" b="b"/>
            <a:pathLst>
              <a:path w="46" h="80">
                <a:moveTo>
                  <a:pt x="30" y="0"/>
                </a:moveTo>
                <a:lnTo>
                  <a:pt x="32" y="22"/>
                </a:lnTo>
                <a:lnTo>
                  <a:pt x="44" y="22"/>
                </a:lnTo>
                <a:lnTo>
                  <a:pt x="44" y="38"/>
                </a:lnTo>
                <a:lnTo>
                  <a:pt x="32" y="38"/>
                </a:lnTo>
                <a:lnTo>
                  <a:pt x="32" y="58"/>
                </a:lnTo>
                <a:lnTo>
                  <a:pt x="32" y="64"/>
                </a:lnTo>
                <a:lnTo>
                  <a:pt x="34" y="64"/>
                </a:lnTo>
                <a:lnTo>
                  <a:pt x="36" y="64"/>
                </a:lnTo>
                <a:lnTo>
                  <a:pt x="44" y="64"/>
                </a:lnTo>
                <a:lnTo>
                  <a:pt x="46" y="78"/>
                </a:lnTo>
                <a:lnTo>
                  <a:pt x="30" y="80"/>
                </a:lnTo>
                <a:lnTo>
                  <a:pt x="22" y="80"/>
                </a:lnTo>
                <a:lnTo>
                  <a:pt x="18" y="78"/>
                </a:lnTo>
                <a:lnTo>
                  <a:pt x="14" y="76"/>
                </a:lnTo>
                <a:lnTo>
                  <a:pt x="12" y="72"/>
                </a:lnTo>
                <a:lnTo>
                  <a:pt x="10" y="66"/>
                </a:lnTo>
                <a:lnTo>
                  <a:pt x="10" y="58"/>
                </a:lnTo>
                <a:lnTo>
                  <a:pt x="10" y="38"/>
                </a:lnTo>
                <a:lnTo>
                  <a:pt x="2" y="38"/>
                </a:lnTo>
                <a:lnTo>
                  <a:pt x="0" y="22"/>
                </a:lnTo>
                <a:lnTo>
                  <a:pt x="8" y="22"/>
                </a:lnTo>
                <a:lnTo>
                  <a:pt x="8" y="12"/>
                </a:lnTo>
                <a:lnTo>
                  <a:pt x="30" y="0"/>
                </a:lnTo>
                <a:close/>
              </a:path>
            </a:pathLst>
          </a:custGeom>
          <a:solidFill>
            <a:srgbClr val="231F20"/>
          </a:solidFill>
          <a:ln w="9525">
            <a:noFill/>
            <a:round/>
            <a:headEnd/>
            <a:tailEnd/>
          </a:ln>
        </p:spPr>
        <p:txBody>
          <a:bodyPr/>
          <a:lstStyle/>
          <a:p>
            <a:endParaRPr lang="en-US"/>
          </a:p>
        </p:txBody>
      </p:sp>
      <p:sp>
        <p:nvSpPr>
          <p:cNvPr id="8266" name="Freeform 74"/>
          <p:cNvSpPr>
            <a:spLocks/>
          </p:cNvSpPr>
          <p:nvPr/>
        </p:nvSpPr>
        <p:spPr bwMode="auto">
          <a:xfrm>
            <a:off x="4791075" y="4386263"/>
            <a:ext cx="104775" cy="95250"/>
          </a:xfrm>
          <a:custGeom>
            <a:avLst/>
            <a:gdLst/>
            <a:ahLst/>
            <a:cxnLst>
              <a:cxn ang="0">
                <a:pos x="0" y="32"/>
              </a:cxn>
              <a:cxn ang="0">
                <a:pos x="0" y="26"/>
              </a:cxn>
              <a:cxn ang="0">
                <a:pos x="2" y="20"/>
              </a:cxn>
              <a:cxn ang="0">
                <a:pos x="4" y="14"/>
              </a:cxn>
              <a:cxn ang="0">
                <a:pos x="8" y="10"/>
              </a:cxn>
              <a:cxn ang="0">
                <a:pos x="14" y="6"/>
              </a:cxn>
              <a:cxn ang="0">
                <a:pos x="18" y="2"/>
              </a:cxn>
              <a:cxn ang="0">
                <a:pos x="32" y="0"/>
              </a:cxn>
              <a:cxn ang="0">
                <a:pos x="40" y="0"/>
              </a:cxn>
              <a:cxn ang="0">
                <a:pos x="48" y="2"/>
              </a:cxn>
              <a:cxn ang="0">
                <a:pos x="54" y="6"/>
              </a:cxn>
              <a:cxn ang="0">
                <a:pos x="58" y="10"/>
              </a:cxn>
              <a:cxn ang="0">
                <a:pos x="64" y="18"/>
              </a:cxn>
              <a:cxn ang="0">
                <a:pos x="66" y="28"/>
              </a:cxn>
              <a:cxn ang="0">
                <a:pos x="66" y="36"/>
              </a:cxn>
              <a:cxn ang="0">
                <a:pos x="66" y="42"/>
              </a:cxn>
              <a:cxn ang="0">
                <a:pos x="62" y="46"/>
              </a:cxn>
              <a:cxn ang="0">
                <a:pos x="60" y="52"/>
              </a:cxn>
              <a:cxn ang="0">
                <a:pos x="54" y="56"/>
              </a:cxn>
              <a:cxn ang="0">
                <a:pos x="48" y="58"/>
              </a:cxn>
              <a:cxn ang="0">
                <a:pos x="34" y="60"/>
              </a:cxn>
              <a:cxn ang="0">
                <a:pos x="22" y="60"/>
              </a:cxn>
              <a:cxn ang="0">
                <a:pos x="12" y="54"/>
              </a:cxn>
              <a:cxn ang="0">
                <a:pos x="8" y="50"/>
              </a:cxn>
              <a:cxn ang="0">
                <a:pos x="4" y="44"/>
              </a:cxn>
              <a:cxn ang="0">
                <a:pos x="2" y="38"/>
              </a:cxn>
              <a:cxn ang="0">
                <a:pos x="2" y="32"/>
              </a:cxn>
              <a:cxn ang="0">
                <a:pos x="0" y="32"/>
              </a:cxn>
              <a:cxn ang="0">
                <a:pos x="22" y="32"/>
              </a:cxn>
              <a:cxn ang="0">
                <a:pos x="24" y="38"/>
              </a:cxn>
              <a:cxn ang="0">
                <a:pos x="26" y="42"/>
              </a:cxn>
              <a:cxn ang="0">
                <a:pos x="30" y="46"/>
              </a:cxn>
              <a:cxn ang="0">
                <a:pos x="34" y="46"/>
              </a:cxn>
              <a:cxn ang="0">
                <a:pos x="38" y="44"/>
              </a:cxn>
              <a:cxn ang="0">
                <a:pos x="42" y="42"/>
              </a:cxn>
              <a:cxn ang="0">
                <a:pos x="44" y="36"/>
              </a:cxn>
              <a:cxn ang="0">
                <a:pos x="44" y="30"/>
              </a:cxn>
              <a:cxn ang="0">
                <a:pos x="44" y="24"/>
              </a:cxn>
              <a:cxn ang="0">
                <a:pos x="42" y="18"/>
              </a:cxn>
              <a:cxn ang="0">
                <a:pos x="38" y="16"/>
              </a:cxn>
              <a:cxn ang="0">
                <a:pos x="34" y="16"/>
              </a:cxn>
              <a:cxn ang="0">
                <a:pos x="28" y="16"/>
              </a:cxn>
              <a:cxn ang="0">
                <a:pos x="26" y="20"/>
              </a:cxn>
              <a:cxn ang="0">
                <a:pos x="24" y="24"/>
              </a:cxn>
              <a:cxn ang="0">
                <a:pos x="22" y="32"/>
              </a:cxn>
              <a:cxn ang="0">
                <a:pos x="0" y="32"/>
              </a:cxn>
            </a:cxnLst>
            <a:rect l="0" t="0" r="r" b="b"/>
            <a:pathLst>
              <a:path w="66" h="60">
                <a:moveTo>
                  <a:pt x="0" y="32"/>
                </a:moveTo>
                <a:lnTo>
                  <a:pt x="0" y="26"/>
                </a:lnTo>
                <a:lnTo>
                  <a:pt x="2" y="20"/>
                </a:lnTo>
                <a:lnTo>
                  <a:pt x="4" y="14"/>
                </a:lnTo>
                <a:lnTo>
                  <a:pt x="8" y="10"/>
                </a:lnTo>
                <a:lnTo>
                  <a:pt x="14" y="6"/>
                </a:lnTo>
                <a:lnTo>
                  <a:pt x="18" y="2"/>
                </a:lnTo>
                <a:lnTo>
                  <a:pt x="32" y="0"/>
                </a:lnTo>
                <a:lnTo>
                  <a:pt x="40" y="0"/>
                </a:lnTo>
                <a:lnTo>
                  <a:pt x="48" y="2"/>
                </a:lnTo>
                <a:lnTo>
                  <a:pt x="54" y="6"/>
                </a:lnTo>
                <a:lnTo>
                  <a:pt x="58" y="10"/>
                </a:lnTo>
                <a:lnTo>
                  <a:pt x="64" y="18"/>
                </a:lnTo>
                <a:lnTo>
                  <a:pt x="66" y="28"/>
                </a:lnTo>
                <a:lnTo>
                  <a:pt x="66" y="36"/>
                </a:lnTo>
                <a:lnTo>
                  <a:pt x="66" y="42"/>
                </a:lnTo>
                <a:lnTo>
                  <a:pt x="62" y="46"/>
                </a:lnTo>
                <a:lnTo>
                  <a:pt x="60" y="52"/>
                </a:lnTo>
                <a:lnTo>
                  <a:pt x="54" y="56"/>
                </a:lnTo>
                <a:lnTo>
                  <a:pt x="48" y="58"/>
                </a:lnTo>
                <a:lnTo>
                  <a:pt x="34" y="60"/>
                </a:lnTo>
                <a:lnTo>
                  <a:pt x="22" y="60"/>
                </a:lnTo>
                <a:lnTo>
                  <a:pt x="12" y="54"/>
                </a:lnTo>
                <a:lnTo>
                  <a:pt x="8" y="50"/>
                </a:lnTo>
                <a:lnTo>
                  <a:pt x="4" y="44"/>
                </a:lnTo>
                <a:lnTo>
                  <a:pt x="2" y="38"/>
                </a:lnTo>
                <a:lnTo>
                  <a:pt x="2" y="32"/>
                </a:lnTo>
                <a:lnTo>
                  <a:pt x="0" y="32"/>
                </a:lnTo>
                <a:lnTo>
                  <a:pt x="22" y="32"/>
                </a:lnTo>
                <a:lnTo>
                  <a:pt x="24" y="38"/>
                </a:lnTo>
                <a:lnTo>
                  <a:pt x="26" y="42"/>
                </a:lnTo>
                <a:lnTo>
                  <a:pt x="30" y="46"/>
                </a:lnTo>
                <a:lnTo>
                  <a:pt x="34" y="46"/>
                </a:lnTo>
                <a:lnTo>
                  <a:pt x="38" y="44"/>
                </a:lnTo>
                <a:lnTo>
                  <a:pt x="42" y="42"/>
                </a:lnTo>
                <a:lnTo>
                  <a:pt x="44" y="36"/>
                </a:lnTo>
                <a:lnTo>
                  <a:pt x="44" y="30"/>
                </a:lnTo>
                <a:lnTo>
                  <a:pt x="44" y="24"/>
                </a:lnTo>
                <a:lnTo>
                  <a:pt x="42" y="18"/>
                </a:lnTo>
                <a:lnTo>
                  <a:pt x="38" y="16"/>
                </a:lnTo>
                <a:lnTo>
                  <a:pt x="34" y="16"/>
                </a:lnTo>
                <a:lnTo>
                  <a:pt x="28" y="16"/>
                </a:lnTo>
                <a:lnTo>
                  <a:pt x="26" y="20"/>
                </a:lnTo>
                <a:lnTo>
                  <a:pt x="24" y="24"/>
                </a:lnTo>
                <a:lnTo>
                  <a:pt x="22" y="32"/>
                </a:lnTo>
                <a:lnTo>
                  <a:pt x="0" y="32"/>
                </a:lnTo>
                <a:close/>
              </a:path>
            </a:pathLst>
          </a:custGeom>
          <a:solidFill>
            <a:srgbClr val="231F20"/>
          </a:solidFill>
          <a:ln w="9525">
            <a:noFill/>
            <a:round/>
            <a:headEnd/>
            <a:tailEnd/>
          </a:ln>
        </p:spPr>
        <p:txBody>
          <a:bodyPr/>
          <a:lstStyle/>
          <a:p>
            <a:endParaRPr lang="en-US"/>
          </a:p>
        </p:txBody>
      </p:sp>
      <p:sp>
        <p:nvSpPr>
          <p:cNvPr id="8267" name="Freeform 75"/>
          <p:cNvSpPr>
            <a:spLocks/>
          </p:cNvSpPr>
          <p:nvPr/>
        </p:nvSpPr>
        <p:spPr bwMode="auto">
          <a:xfrm>
            <a:off x="4905375" y="4348163"/>
            <a:ext cx="76200" cy="127000"/>
          </a:xfrm>
          <a:custGeom>
            <a:avLst/>
            <a:gdLst/>
            <a:ahLst/>
            <a:cxnLst>
              <a:cxn ang="0">
                <a:pos x="30" y="0"/>
              </a:cxn>
              <a:cxn ang="0">
                <a:pos x="30" y="22"/>
              </a:cxn>
              <a:cxn ang="0">
                <a:pos x="44" y="20"/>
              </a:cxn>
              <a:cxn ang="0">
                <a:pos x="44" y="36"/>
              </a:cxn>
              <a:cxn ang="0">
                <a:pos x="32" y="38"/>
              </a:cxn>
              <a:cxn ang="0">
                <a:pos x="34" y="58"/>
              </a:cxn>
              <a:cxn ang="0">
                <a:pos x="34" y="64"/>
              </a:cxn>
              <a:cxn ang="0">
                <a:pos x="38" y="64"/>
              </a:cxn>
              <a:cxn ang="0">
                <a:pos x="46" y="62"/>
              </a:cxn>
              <a:cxn ang="0">
                <a:pos x="48" y="78"/>
              </a:cxn>
              <a:cxn ang="0">
                <a:pos x="32" y="80"/>
              </a:cxn>
              <a:cxn ang="0">
                <a:pos x="26" y="80"/>
              </a:cxn>
              <a:cxn ang="0">
                <a:pos x="20" y="80"/>
              </a:cxn>
              <a:cxn ang="0">
                <a:pos x="16" y="78"/>
              </a:cxn>
              <a:cxn ang="0">
                <a:pos x="14" y="74"/>
              </a:cxn>
              <a:cxn ang="0">
                <a:pos x="12" y="68"/>
              </a:cxn>
              <a:cxn ang="0">
                <a:pos x="12" y="60"/>
              </a:cxn>
              <a:cxn ang="0">
                <a:pos x="10" y="40"/>
              </a:cxn>
              <a:cxn ang="0">
                <a:pos x="2" y="40"/>
              </a:cxn>
              <a:cxn ang="0">
                <a:pos x="0" y="24"/>
              </a:cxn>
              <a:cxn ang="0">
                <a:pos x="8" y="24"/>
              </a:cxn>
              <a:cxn ang="0">
                <a:pos x="8" y="12"/>
              </a:cxn>
              <a:cxn ang="0">
                <a:pos x="30" y="0"/>
              </a:cxn>
            </a:cxnLst>
            <a:rect l="0" t="0" r="r" b="b"/>
            <a:pathLst>
              <a:path w="48" h="80">
                <a:moveTo>
                  <a:pt x="30" y="0"/>
                </a:moveTo>
                <a:lnTo>
                  <a:pt x="30" y="22"/>
                </a:lnTo>
                <a:lnTo>
                  <a:pt x="44" y="20"/>
                </a:lnTo>
                <a:lnTo>
                  <a:pt x="44" y="36"/>
                </a:lnTo>
                <a:lnTo>
                  <a:pt x="32" y="38"/>
                </a:lnTo>
                <a:lnTo>
                  <a:pt x="34" y="58"/>
                </a:lnTo>
                <a:lnTo>
                  <a:pt x="34" y="64"/>
                </a:lnTo>
                <a:lnTo>
                  <a:pt x="38" y="64"/>
                </a:lnTo>
                <a:lnTo>
                  <a:pt x="46" y="62"/>
                </a:lnTo>
                <a:lnTo>
                  <a:pt x="48" y="78"/>
                </a:lnTo>
                <a:lnTo>
                  <a:pt x="32" y="80"/>
                </a:lnTo>
                <a:lnTo>
                  <a:pt x="26" y="80"/>
                </a:lnTo>
                <a:lnTo>
                  <a:pt x="20" y="80"/>
                </a:lnTo>
                <a:lnTo>
                  <a:pt x="16" y="78"/>
                </a:lnTo>
                <a:lnTo>
                  <a:pt x="14" y="74"/>
                </a:lnTo>
                <a:lnTo>
                  <a:pt x="12" y="68"/>
                </a:lnTo>
                <a:lnTo>
                  <a:pt x="12" y="60"/>
                </a:lnTo>
                <a:lnTo>
                  <a:pt x="10" y="40"/>
                </a:lnTo>
                <a:lnTo>
                  <a:pt x="2" y="40"/>
                </a:lnTo>
                <a:lnTo>
                  <a:pt x="0" y="24"/>
                </a:lnTo>
                <a:lnTo>
                  <a:pt x="8" y="24"/>
                </a:lnTo>
                <a:lnTo>
                  <a:pt x="8" y="12"/>
                </a:lnTo>
                <a:lnTo>
                  <a:pt x="30" y="0"/>
                </a:lnTo>
                <a:close/>
              </a:path>
            </a:pathLst>
          </a:custGeom>
          <a:solidFill>
            <a:srgbClr val="231F20"/>
          </a:solidFill>
          <a:ln w="9525">
            <a:noFill/>
            <a:round/>
            <a:headEnd/>
            <a:tailEnd/>
          </a:ln>
        </p:spPr>
        <p:txBody>
          <a:bodyPr/>
          <a:lstStyle/>
          <a:p>
            <a:endParaRPr lang="en-US"/>
          </a:p>
        </p:txBody>
      </p:sp>
      <p:sp>
        <p:nvSpPr>
          <p:cNvPr id="8268" name="Freeform 76"/>
          <p:cNvSpPr>
            <a:spLocks/>
          </p:cNvSpPr>
          <p:nvPr/>
        </p:nvSpPr>
        <p:spPr bwMode="auto">
          <a:xfrm>
            <a:off x="4987925" y="4341813"/>
            <a:ext cx="47625" cy="130175"/>
          </a:xfrm>
          <a:custGeom>
            <a:avLst/>
            <a:gdLst/>
            <a:ahLst/>
            <a:cxnLst>
              <a:cxn ang="0">
                <a:pos x="0" y="2"/>
              </a:cxn>
              <a:cxn ang="0">
                <a:pos x="22" y="0"/>
              </a:cxn>
              <a:cxn ang="0">
                <a:pos x="24" y="14"/>
              </a:cxn>
              <a:cxn ang="0">
                <a:pos x="2" y="16"/>
              </a:cxn>
              <a:cxn ang="0">
                <a:pos x="0" y="2"/>
              </a:cxn>
              <a:cxn ang="0">
                <a:pos x="2" y="24"/>
              </a:cxn>
              <a:cxn ang="0">
                <a:pos x="24" y="22"/>
              </a:cxn>
              <a:cxn ang="0">
                <a:pos x="30" y="80"/>
              </a:cxn>
              <a:cxn ang="0">
                <a:pos x="8" y="82"/>
              </a:cxn>
              <a:cxn ang="0">
                <a:pos x="2" y="24"/>
              </a:cxn>
              <a:cxn ang="0">
                <a:pos x="0" y="2"/>
              </a:cxn>
            </a:cxnLst>
            <a:rect l="0" t="0" r="r" b="b"/>
            <a:pathLst>
              <a:path w="30" h="82">
                <a:moveTo>
                  <a:pt x="0" y="2"/>
                </a:moveTo>
                <a:lnTo>
                  <a:pt x="22" y="0"/>
                </a:lnTo>
                <a:lnTo>
                  <a:pt x="24" y="14"/>
                </a:lnTo>
                <a:lnTo>
                  <a:pt x="2" y="16"/>
                </a:lnTo>
                <a:lnTo>
                  <a:pt x="0" y="2"/>
                </a:lnTo>
                <a:lnTo>
                  <a:pt x="2" y="24"/>
                </a:lnTo>
                <a:lnTo>
                  <a:pt x="24" y="22"/>
                </a:lnTo>
                <a:lnTo>
                  <a:pt x="30" y="80"/>
                </a:lnTo>
                <a:lnTo>
                  <a:pt x="8" y="82"/>
                </a:lnTo>
                <a:lnTo>
                  <a:pt x="2" y="24"/>
                </a:lnTo>
                <a:lnTo>
                  <a:pt x="0" y="2"/>
                </a:lnTo>
                <a:close/>
              </a:path>
            </a:pathLst>
          </a:custGeom>
          <a:solidFill>
            <a:srgbClr val="231F20"/>
          </a:solidFill>
          <a:ln w="9525">
            <a:noFill/>
            <a:round/>
            <a:headEnd/>
            <a:tailEnd/>
          </a:ln>
        </p:spPr>
        <p:txBody>
          <a:bodyPr/>
          <a:lstStyle/>
          <a:p>
            <a:endParaRPr lang="en-US"/>
          </a:p>
        </p:txBody>
      </p:sp>
      <p:sp>
        <p:nvSpPr>
          <p:cNvPr id="8269" name="Freeform 77"/>
          <p:cNvSpPr>
            <a:spLocks/>
          </p:cNvSpPr>
          <p:nvPr/>
        </p:nvSpPr>
        <p:spPr bwMode="auto">
          <a:xfrm>
            <a:off x="5051425" y="4367213"/>
            <a:ext cx="104775" cy="95250"/>
          </a:xfrm>
          <a:custGeom>
            <a:avLst/>
            <a:gdLst/>
            <a:ahLst/>
            <a:cxnLst>
              <a:cxn ang="0">
                <a:pos x="46" y="36"/>
              </a:cxn>
              <a:cxn ang="0">
                <a:pos x="66" y="36"/>
              </a:cxn>
              <a:cxn ang="0">
                <a:pos x="66" y="42"/>
              </a:cxn>
              <a:cxn ang="0">
                <a:pos x="62" y="48"/>
              </a:cxn>
              <a:cxn ang="0">
                <a:pos x="58" y="52"/>
              </a:cxn>
              <a:cxn ang="0">
                <a:pos x="54" y="56"/>
              </a:cxn>
              <a:cxn ang="0">
                <a:pos x="46" y="58"/>
              </a:cxn>
              <a:cxn ang="0">
                <a:pos x="38" y="60"/>
              </a:cxn>
              <a:cxn ang="0">
                <a:pos x="22" y="60"/>
              </a:cxn>
              <a:cxn ang="0">
                <a:pos x="16" y="58"/>
              </a:cxn>
              <a:cxn ang="0">
                <a:pos x="12" y="56"/>
              </a:cxn>
              <a:cxn ang="0">
                <a:pos x="4" y="48"/>
              </a:cxn>
              <a:cxn ang="0">
                <a:pos x="0" y="42"/>
              </a:cxn>
              <a:cxn ang="0">
                <a:pos x="0" y="34"/>
              </a:cxn>
              <a:cxn ang="0">
                <a:pos x="0" y="26"/>
              </a:cxn>
              <a:cxn ang="0">
                <a:pos x="0" y="18"/>
              </a:cxn>
              <a:cxn ang="0">
                <a:pos x="6" y="10"/>
              </a:cxn>
              <a:cxn ang="0">
                <a:pos x="14" y="4"/>
              </a:cxn>
              <a:cxn ang="0">
                <a:pos x="20" y="2"/>
              </a:cxn>
              <a:cxn ang="0">
                <a:pos x="30" y="0"/>
              </a:cxn>
              <a:cxn ang="0">
                <a:pos x="42" y="0"/>
              </a:cxn>
              <a:cxn ang="0">
                <a:pos x="52" y="2"/>
              </a:cxn>
              <a:cxn ang="0">
                <a:pos x="58" y="8"/>
              </a:cxn>
              <a:cxn ang="0">
                <a:pos x="64" y="16"/>
              </a:cxn>
              <a:cxn ang="0">
                <a:pos x="44" y="22"/>
              </a:cxn>
              <a:cxn ang="0">
                <a:pos x="40" y="16"/>
              </a:cxn>
              <a:cxn ang="0">
                <a:pos x="32" y="16"/>
              </a:cxn>
              <a:cxn ang="0">
                <a:pos x="28" y="16"/>
              </a:cxn>
              <a:cxn ang="0">
                <a:pos x="24" y="20"/>
              </a:cxn>
              <a:cxn ang="0">
                <a:pos x="22" y="26"/>
              </a:cxn>
              <a:cxn ang="0">
                <a:pos x="22" y="32"/>
              </a:cxn>
              <a:cxn ang="0">
                <a:pos x="22" y="38"/>
              </a:cxn>
              <a:cxn ang="0">
                <a:pos x="26" y="42"/>
              </a:cxn>
              <a:cxn ang="0">
                <a:pos x="30" y="46"/>
              </a:cxn>
              <a:cxn ang="0">
                <a:pos x="34" y="46"/>
              </a:cxn>
              <a:cxn ang="0">
                <a:pos x="38" y="44"/>
              </a:cxn>
              <a:cxn ang="0">
                <a:pos x="42" y="42"/>
              </a:cxn>
              <a:cxn ang="0">
                <a:pos x="44" y="40"/>
              </a:cxn>
              <a:cxn ang="0">
                <a:pos x="44" y="36"/>
              </a:cxn>
              <a:cxn ang="0">
                <a:pos x="46" y="36"/>
              </a:cxn>
            </a:cxnLst>
            <a:rect l="0" t="0" r="r" b="b"/>
            <a:pathLst>
              <a:path w="66" h="60">
                <a:moveTo>
                  <a:pt x="46" y="36"/>
                </a:moveTo>
                <a:lnTo>
                  <a:pt x="66" y="36"/>
                </a:lnTo>
                <a:lnTo>
                  <a:pt x="66" y="42"/>
                </a:lnTo>
                <a:lnTo>
                  <a:pt x="62" y="48"/>
                </a:lnTo>
                <a:lnTo>
                  <a:pt x="58" y="52"/>
                </a:lnTo>
                <a:lnTo>
                  <a:pt x="54" y="56"/>
                </a:lnTo>
                <a:lnTo>
                  <a:pt x="46" y="58"/>
                </a:lnTo>
                <a:lnTo>
                  <a:pt x="38" y="60"/>
                </a:lnTo>
                <a:lnTo>
                  <a:pt x="22" y="60"/>
                </a:lnTo>
                <a:lnTo>
                  <a:pt x="16" y="58"/>
                </a:lnTo>
                <a:lnTo>
                  <a:pt x="12" y="56"/>
                </a:lnTo>
                <a:lnTo>
                  <a:pt x="4" y="48"/>
                </a:lnTo>
                <a:lnTo>
                  <a:pt x="0" y="42"/>
                </a:lnTo>
                <a:lnTo>
                  <a:pt x="0" y="34"/>
                </a:lnTo>
                <a:lnTo>
                  <a:pt x="0" y="26"/>
                </a:lnTo>
                <a:lnTo>
                  <a:pt x="0" y="18"/>
                </a:lnTo>
                <a:lnTo>
                  <a:pt x="6" y="10"/>
                </a:lnTo>
                <a:lnTo>
                  <a:pt x="14" y="4"/>
                </a:lnTo>
                <a:lnTo>
                  <a:pt x="20" y="2"/>
                </a:lnTo>
                <a:lnTo>
                  <a:pt x="30" y="0"/>
                </a:lnTo>
                <a:lnTo>
                  <a:pt x="42" y="0"/>
                </a:lnTo>
                <a:lnTo>
                  <a:pt x="52" y="2"/>
                </a:lnTo>
                <a:lnTo>
                  <a:pt x="58" y="8"/>
                </a:lnTo>
                <a:lnTo>
                  <a:pt x="64" y="16"/>
                </a:lnTo>
                <a:lnTo>
                  <a:pt x="44" y="22"/>
                </a:lnTo>
                <a:lnTo>
                  <a:pt x="40" y="16"/>
                </a:lnTo>
                <a:lnTo>
                  <a:pt x="32" y="16"/>
                </a:lnTo>
                <a:lnTo>
                  <a:pt x="28" y="16"/>
                </a:lnTo>
                <a:lnTo>
                  <a:pt x="24" y="20"/>
                </a:lnTo>
                <a:lnTo>
                  <a:pt x="22" y="26"/>
                </a:lnTo>
                <a:lnTo>
                  <a:pt x="22" y="32"/>
                </a:lnTo>
                <a:lnTo>
                  <a:pt x="22" y="38"/>
                </a:lnTo>
                <a:lnTo>
                  <a:pt x="26" y="42"/>
                </a:lnTo>
                <a:lnTo>
                  <a:pt x="30" y="46"/>
                </a:lnTo>
                <a:lnTo>
                  <a:pt x="34" y="46"/>
                </a:lnTo>
                <a:lnTo>
                  <a:pt x="38" y="44"/>
                </a:lnTo>
                <a:lnTo>
                  <a:pt x="42" y="42"/>
                </a:lnTo>
                <a:lnTo>
                  <a:pt x="44" y="40"/>
                </a:lnTo>
                <a:lnTo>
                  <a:pt x="44" y="36"/>
                </a:lnTo>
                <a:lnTo>
                  <a:pt x="46" y="36"/>
                </a:lnTo>
                <a:close/>
              </a:path>
            </a:pathLst>
          </a:custGeom>
          <a:solidFill>
            <a:srgbClr val="231F20"/>
          </a:solidFill>
          <a:ln w="9525">
            <a:noFill/>
            <a:round/>
            <a:headEnd/>
            <a:tailEnd/>
          </a:ln>
        </p:spPr>
        <p:txBody>
          <a:bodyPr/>
          <a:lstStyle/>
          <a:p>
            <a:endParaRPr lang="en-US"/>
          </a:p>
        </p:txBody>
      </p:sp>
      <p:sp>
        <p:nvSpPr>
          <p:cNvPr id="8270" name="Freeform 78"/>
          <p:cNvSpPr>
            <a:spLocks/>
          </p:cNvSpPr>
          <p:nvPr/>
        </p:nvSpPr>
        <p:spPr bwMode="auto">
          <a:xfrm>
            <a:off x="5226050" y="4341813"/>
            <a:ext cx="107950" cy="136525"/>
          </a:xfrm>
          <a:custGeom>
            <a:avLst/>
            <a:gdLst/>
            <a:ahLst/>
            <a:cxnLst>
              <a:cxn ang="0">
                <a:pos x="12" y="86"/>
              </a:cxn>
              <a:cxn ang="0">
                <a:pos x="0" y="8"/>
              </a:cxn>
              <a:cxn ang="0">
                <a:pos x="20" y="4"/>
              </a:cxn>
              <a:cxn ang="0">
                <a:pos x="22" y="12"/>
              </a:cxn>
              <a:cxn ang="0">
                <a:pos x="28" y="4"/>
              </a:cxn>
              <a:cxn ang="0">
                <a:pos x="32" y="2"/>
              </a:cxn>
              <a:cxn ang="0">
                <a:pos x="38" y="0"/>
              </a:cxn>
              <a:cxn ang="0">
                <a:pos x="44" y="0"/>
              </a:cxn>
              <a:cxn ang="0">
                <a:pos x="48" y="0"/>
              </a:cxn>
              <a:cxn ang="0">
                <a:pos x="54" y="2"/>
              </a:cxn>
              <a:cxn ang="0">
                <a:pos x="58" y="6"/>
              </a:cxn>
              <a:cxn ang="0">
                <a:pos x="64" y="16"/>
              </a:cxn>
              <a:cxn ang="0">
                <a:pos x="68" y="26"/>
              </a:cxn>
              <a:cxn ang="0">
                <a:pos x="68" y="40"/>
              </a:cxn>
              <a:cxn ang="0">
                <a:pos x="64" y="50"/>
              </a:cxn>
              <a:cxn ang="0">
                <a:pos x="56" y="56"/>
              </a:cxn>
              <a:cxn ang="0">
                <a:pos x="48" y="60"/>
              </a:cxn>
              <a:cxn ang="0">
                <a:pos x="38" y="60"/>
              </a:cxn>
              <a:cxn ang="0">
                <a:pos x="30" y="56"/>
              </a:cxn>
              <a:cxn ang="0">
                <a:pos x="34" y="84"/>
              </a:cxn>
              <a:cxn ang="0">
                <a:pos x="12" y="86"/>
              </a:cxn>
              <a:cxn ang="0">
                <a:pos x="26" y="32"/>
              </a:cxn>
              <a:cxn ang="0">
                <a:pos x="28" y="38"/>
              </a:cxn>
              <a:cxn ang="0">
                <a:pos x="30" y="42"/>
              </a:cxn>
              <a:cxn ang="0">
                <a:pos x="34" y="44"/>
              </a:cxn>
              <a:cxn ang="0">
                <a:pos x="38" y="44"/>
              </a:cxn>
              <a:cxn ang="0">
                <a:pos x="42" y="44"/>
              </a:cxn>
              <a:cxn ang="0">
                <a:pos x="44" y="40"/>
              </a:cxn>
              <a:cxn ang="0">
                <a:pos x="46" y="36"/>
              </a:cxn>
              <a:cxn ang="0">
                <a:pos x="46" y="30"/>
              </a:cxn>
              <a:cxn ang="0">
                <a:pos x="44" y="24"/>
              </a:cxn>
              <a:cxn ang="0">
                <a:pos x="40" y="20"/>
              </a:cxn>
              <a:cxn ang="0">
                <a:pos x="38" y="18"/>
              </a:cxn>
              <a:cxn ang="0">
                <a:pos x="34" y="18"/>
              </a:cxn>
              <a:cxn ang="0">
                <a:pos x="30" y="18"/>
              </a:cxn>
              <a:cxn ang="0">
                <a:pos x="28" y="22"/>
              </a:cxn>
              <a:cxn ang="0">
                <a:pos x="26" y="26"/>
              </a:cxn>
              <a:cxn ang="0">
                <a:pos x="26" y="32"/>
              </a:cxn>
              <a:cxn ang="0">
                <a:pos x="12" y="86"/>
              </a:cxn>
            </a:cxnLst>
            <a:rect l="0" t="0" r="r" b="b"/>
            <a:pathLst>
              <a:path w="68" h="86">
                <a:moveTo>
                  <a:pt x="12" y="86"/>
                </a:moveTo>
                <a:lnTo>
                  <a:pt x="0" y="8"/>
                </a:lnTo>
                <a:lnTo>
                  <a:pt x="20" y="4"/>
                </a:lnTo>
                <a:lnTo>
                  <a:pt x="22" y="12"/>
                </a:lnTo>
                <a:lnTo>
                  <a:pt x="28" y="4"/>
                </a:lnTo>
                <a:lnTo>
                  <a:pt x="32" y="2"/>
                </a:lnTo>
                <a:lnTo>
                  <a:pt x="38" y="0"/>
                </a:lnTo>
                <a:lnTo>
                  <a:pt x="44" y="0"/>
                </a:lnTo>
                <a:lnTo>
                  <a:pt x="48" y="0"/>
                </a:lnTo>
                <a:lnTo>
                  <a:pt x="54" y="2"/>
                </a:lnTo>
                <a:lnTo>
                  <a:pt x="58" y="6"/>
                </a:lnTo>
                <a:lnTo>
                  <a:pt x="64" y="16"/>
                </a:lnTo>
                <a:lnTo>
                  <a:pt x="68" y="26"/>
                </a:lnTo>
                <a:lnTo>
                  <a:pt x="68" y="40"/>
                </a:lnTo>
                <a:lnTo>
                  <a:pt x="64" y="50"/>
                </a:lnTo>
                <a:lnTo>
                  <a:pt x="56" y="56"/>
                </a:lnTo>
                <a:lnTo>
                  <a:pt x="48" y="60"/>
                </a:lnTo>
                <a:lnTo>
                  <a:pt x="38" y="60"/>
                </a:lnTo>
                <a:lnTo>
                  <a:pt x="30" y="56"/>
                </a:lnTo>
                <a:lnTo>
                  <a:pt x="34" y="84"/>
                </a:lnTo>
                <a:lnTo>
                  <a:pt x="12" y="86"/>
                </a:lnTo>
                <a:lnTo>
                  <a:pt x="26" y="32"/>
                </a:lnTo>
                <a:lnTo>
                  <a:pt x="28" y="38"/>
                </a:lnTo>
                <a:lnTo>
                  <a:pt x="30" y="42"/>
                </a:lnTo>
                <a:lnTo>
                  <a:pt x="34" y="44"/>
                </a:lnTo>
                <a:lnTo>
                  <a:pt x="38" y="44"/>
                </a:lnTo>
                <a:lnTo>
                  <a:pt x="42" y="44"/>
                </a:lnTo>
                <a:lnTo>
                  <a:pt x="44" y="40"/>
                </a:lnTo>
                <a:lnTo>
                  <a:pt x="46" y="36"/>
                </a:lnTo>
                <a:lnTo>
                  <a:pt x="46" y="30"/>
                </a:lnTo>
                <a:lnTo>
                  <a:pt x="44" y="24"/>
                </a:lnTo>
                <a:lnTo>
                  <a:pt x="40" y="20"/>
                </a:lnTo>
                <a:lnTo>
                  <a:pt x="38" y="18"/>
                </a:lnTo>
                <a:lnTo>
                  <a:pt x="34" y="18"/>
                </a:lnTo>
                <a:lnTo>
                  <a:pt x="30" y="18"/>
                </a:lnTo>
                <a:lnTo>
                  <a:pt x="28" y="22"/>
                </a:lnTo>
                <a:lnTo>
                  <a:pt x="26" y="26"/>
                </a:lnTo>
                <a:lnTo>
                  <a:pt x="26" y="32"/>
                </a:lnTo>
                <a:lnTo>
                  <a:pt x="12" y="86"/>
                </a:lnTo>
                <a:close/>
              </a:path>
            </a:pathLst>
          </a:custGeom>
          <a:solidFill>
            <a:srgbClr val="231F20"/>
          </a:solidFill>
          <a:ln w="9525">
            <a:noFill/>
            <a:round/>
            <a:headEnd/>
            <a:tailEnd/>
          </a:ln>
        </p:spPr>
        <p:txBody>
          <a:bodyPr/>
          <a:lstStyle/>
          <a:p>
            <a:endParaRPr lang="en-US"/>
          </a:p>
        </p:txBody>
      </p:sp>
      <p:sp>
        <p:nvSpPr>
          <p:cNvPr id="8271" name="Freeform 79"/>
          <p:cNvSpPr>
            <a:spLocks/>
          </p:cNvSpPr>
          <p:nvPr/>
        </p:nvSpPr>
        <p:spPr bwMode="auto">
          <a:xfrm>
            <a:off x="5334000" y="4294188"/>
            <a:ext cx="120650" cy="130175"/>
          </a:xfrm>
          <a:custGeom>
            <a:avLst/>
            <a:gdLst/>
            <a:ahLst/>
            <a:cxnLst>
              <a:cxn ang="0">
                <a:pos x="0" y="4"/>
              </a:cxn>
              <a:cxn ang="0">
                <a:pos x="22" y="0"/>
              </a:cxn>
              <a:cxn ang="0">
                <a:pos x="28" y="30"/>
              </a:cxn>
              <a:cxn ang="0">
                <a:pos x="36" y="20"/>
              </a:cxn>
              <a:cxn ang="0">
                <a:pos x="46" y="16"/>
              </a:cxn>
              <a:cxn ang="0">
                <a:pos x="54" y="16"/>
              </a:cxn>
              <a:cxn ang="0">
                <a:pos x="60" y="20"/>
              </a:cxn>
              <a:cxn ang="0">
                <a:pos x="66" y="26"/>
              </a:cxn>
              <a:cxn ang="0">
                <a:pos x="68" y="36"/>
              </a:cxn>
              <a:cxn ang="0">
                <a:pos x="76" y="72"/>
              </a:cxn>
              <a:cxn ang="0">
                <a:pos x="54" y="76"/>
              </a:cxn>
              <a:cxn ang="0">
                <a:pos x="48" y="44"/>
              </a:cxn>
              <a:cxn ang="0">
                <a:pos x="46" y="40"/>
              </a:cxn>
              <a:cxn ang="0">
                <a:pos x="44" y="38"/>
              </a:cxn>
              <a:cxn ang="0">
                <a:pos x="42" y="36"/>
              </a:cxn>
              <a:cxn ang="0">
                <a:pos x="38" y="36"/>
              </a:cxn>
              <a:cxn ang="0">
                <a:pos x="34" y="38"/>
              </a:cxn>
              <a:cxn ang="0">
                <a:pos x="32" y="40"/>
              </a:cxn>
              <a:cxn ang="0">
                <a:pos x="32" y="44"/>
              </a:cxn>
              <a:cxn ang="0">
                <a:pos x="32" y="52"/>
              </a:cxn>
              <a:cxn ang="0">
                <a:pos x="38" y="78"/>
              </a:cxn>
              <a:cxn ang="0">
                <a:pos x="16" y="82"/>
              </a:cxn>
              <a:cxn ang="0">
                <a:pos x="0" y="4"/>
              </a:cxn>
            </a:cxnLst>
            <a:rect l="0" t="0" r="r" b="b"/>
            <a:pathLst>
              <a:path w="76" h="82">
                <a:moveTo>
                  <a:pt x="0" y="4"/>
                </a:moveTo>
                <a:lnTo>
                  <a:pt x="22" y="0"/>
                </a:lnTo>
                <a:lnTo>
                  <a:pt x="28" y="30"/>
                </a:lnTo>
                <a:lnTo>
                  <a:pt x="36" y="20"/>
                </a:lnTo>
                <a:lnTo>
                  <a:pt x="46" y="16"/>
                </a:lnTo>
                <a:lnTo>
                  <a:pt x="54" y="16"/>
                </a:lnTo>
                <a:lnTo>
                  <a:pt x="60" y="20"/>
                </a:lnTo>
                <a:lnTo>
                  <a:pt x="66" y="26"/>
                </a:lnTo>
                <a:lnTo>
                  <a:pt x="68" y="36"/>
                </a:lnTo>
                <a:lnTo>
                  <a:pt x="76" y="72"/>
                </a:lnTo>
                <a:lnTo>
                  <a:pt x="54" y="76"/>
                </a:lnTo>
                <a:lnTo>
                  <a:pt x="48" y="44"/>
                </a:lnTo>
                <a:lnTo>
                  <a:pt x="46" y="40"/>
                </a:lnTo>
                <a:lnTo>
                  <a:pt x="44" y="38"/>
                </a:lnTo>
                <a:lnTo>
                  <a:pt x="42" y="36"/>
                </a:lnTo>
                <a:lnTo>
                  <a:pt x="38" y="36"/>
                </a:lnTo>
                <a:lnTo>
                  <a:pt x="34" y="38"/>
                </a:lnTo>
                <a:lnTo>
                  <a:pt x="32" y="40"/>
                </a:lnTo>
                <a:lnTo>
                  <a:pt x="32" y="44"/>
                </a:lnTo>
                <a:lnTo>
                  <a:pt x="32" y="52"/>
                </a:lnTo>
                <a:lnTo>
                  <a:pt x="38" y="78"/>
                </a:lnTo>
                <a:lnTo>
                  <a:pt x="16" y="82"/>
                </a:lnTo>
                <a:lnTo>
                  <a:pt x="0" y="4"/>
                </a:lnTo>
                <a:close/>
              </a:path>
            </a:pathLst>
          </a:custGeom>
          <a:solidFill>
            <a:srgbClr val="231F20"/>
          </a:solidFill>
          <a:ln w="9525">
            <a:noFill/>
            <a:round/>
            <a:headEnd/>
            <a:tailEnd/>
          </a:ln>
        </p:spPr>
        <p:txBody>
          <a:bodyPr/>
          <a:lstStyle/>
          <a:p>
            <a:endParaRPr lang="en-US"/>
          </a:p>
        </p:txBody>
      </p:sp>
      <p:sp>
        <p:nvSpPr>
          <p:cNvPr id="8272" name="Freeform 80"/>
          <p:cNvSpPr>
            <a:spLocks/>
          </p:cNvSpPr>
          <p:nvPr/>
        </p:nvSpPr>
        <p:spPr bwMode="auto">
          <a:xfrm>
            <a:off x="5461000" y="4297363"/>
            <a:ext cx="114300" cy="101600"/>
          </a:xfrm>
          <a:custGeom>
            <a:avLst/>
            <a:gdLst/>
            <a:ahLst/>
            <a:cxnLst>
              <a:cxn ang="0">
                <a:pos x="20" y="24"/>
              </a:cxn>
              <a:cxn ang="0">
                <a:pos x="0" y="26"/>
              </a:cxn>
              <a:cxn ang="0">
                <a:pos x="2" y="16"/>
              </a:cxn>
              <a:cxn ang="0">
                <a:pos x="6" y="10"/>
              </a:cxn>
              <a:cxn ang="0">
                <a:pos x="14" y="6"/>
              </a:cxn>
              <a:cxn ang="0">
                <a:pos x="24" y="2"/>
              </a:cxn>
              <a:cxn ang="0">
                <a:pos x="40" y="0"/>
              </a:cxn>
              <a:cxn ang="0">
                <a:pos x="46" y="0"/>
              </a:cxn>
              <a:cxn ang="0">
                <a:pos x="52" y="2"/>
              </a:cxn>
              <a:cxn ang="0">
                <a:pos x="58" y="8"/>
              </a:cxn>
              <a:cxn ang="0">
                <a:pos x="62" y="16"/>
              </a:cxn>
              <a:cxn ang="0">
                <a:pos x="66" y="40"/>
              </a:cxn>
              <a:cxn ang="0">
                <a:pos x="68" y="48"/>
              </a:cxn>
              <a:cxn ang="0">
                <a:pos x="72" y="52"/>
              </a:cxn>
              <a:cxn ang="0">
                <a:pos x="52" y="56"/>
              </a:cxn>
              <a:cxn ang="0">
                <a:pos x="50" y="54"/>
              </a:cxn>
              <a:cxn ang="0">
                <a:pos x="48" y="50"/>
              </a:cxn>
              <a:cxn ang="0">
                <a:pos x="40" y="58"/>
              </a:cxn>
              <a:cxn ang="0">
                <a:pos x="36" y="62"/>
              </a:cxn>
              <a:cxn ang="0">
                <a:pos x="28" y="64"/>
              </a:cxn>
              <a:cxn ang="0">
                <a:pos x="18" y="64"/>
              </a:cxn>
              <a:cxn ang="0">
                <a:pos x="12" y="62"/>
              </a:cxn>
              <a:cxn ang="0">
                <a:pos x="6" y="58"/>
              </a:cxn>
              <a:cxn ang="0">
                <a:pos x="4" y="52"/>
              </a:cxn>
              <a:cxn ang="0">
                <a:pos x="4" y="46"/>
              </a:cxn>
              <a:cxn ang="0">
                <a:pos x="6" y="40"/>
              </a:cxn>
              <a:cxn ang="0">
                <a:pos x="10" y="36"/>
              </a:cxn>
              <a:cxn ang="0">
                <a:pos x="18" y="32"/>
              </a:cxn>
              <a:cxn ang="0">
                <a:pos x="32" y="24"/>
              </a:cxn>
              <a:cxn ang="0">
                <a:pos x="40" y="20"/>
              </a:cxn>
              <a:cxn ang="0">
                <a:pos x="36" y="14"/>
              </a:cxn>
              <a:cxn ang="0">
                <a:pos x="30" y="14"/>
              </a:cxn>
              <a:cxn ang="0">
                <a:pos x="24" y="18"/>
              </a:cxn>
              <a:cxn ang="0">
                <a:pos x="22" y="24"/>
              </a:cxn>
              <a:cxn ang="0">
                <a:pos x="20" y="24"/>
              </a:cxn>
              <a:cxn ang="0">
                <a:pos x="42" y="30"/>
              </a:cxn>
              <a:cxn ang="0">
                <a:pos x="34" y="36"/>
              </a:cxn>
              <a:cxn ang="0">
                <a:pos x="26" y="42"/>
              </a:cxn>
              <a:cxn ang="0">
                <a:pos x="26" y="46"/>
              </a:cxn>
              <a:cxn ang="0">
                <a:pos x="28" y="50"/>
              </a:cxn>
              <a:cxn ang="0">
                <a:pos x="34" y="50"/>
              </a:cxn>
              <a:cxn ang="0">
                <a:pos x="40" y="46"/>
              </a:cxn>
              <a:cxn ang="0">
                <a:pos x="44" y="42"/>
              </a:cxn>
              <a:cxn ang="0">
                <a:pos x="44" y="34"/>
              </a:cxn>
              <a:cxn ang="0">
                <a:pos x="42" y="30"/>
              </a:cxn>
              <a:cxn ang="0">
                <a:pos x="20" y="24"/>
              </a:cxn>
            </a:cxnLst>
            <a:rect l="0" t="0" r="r" b="b"/>
            <a:pathLst>
              <a:path w="72" h="64">
                <a:moveTo>
                  <a:pt x="20" y="24"/>
                </a:moveTo>
                <a:lnTo>
                  <a:pt x="0" y="26"/>
                </a:lnTo>
                <a:lnTo>
                  <a:pt x="2" y="16"/>
                </a:lnTo>
                <a:lnTo>
                  <a:pt x="6" y="10"/>
                </a:lnTo>
                <a:lnTo>
                  <a:pt x="14" y="6"/>
                </a:lnTo>
                <a:lnTo>
                  <a:pt x="24" y="2"/>
                </a:lnTo>
                <a:lnTo>
                  <a:pt x="40" y="0"/>
                </a:lnTo>
                <a:lnTo>
                  <a:pt x="46" y="0"/>
                </a:lnTo>
                <a:lnTo>
                  <a:pt x="52" y="2"/>
                </a:lnTo>
                <a:lnTo>
                  <a:pt x="58" y="8"/>
                </a:lnTo>
                <a:lnTo>
                  <a:pt x="62" y="16"/>
                </a:lnTo>
                <a:lnTo>
                  <a:pt x="66" y="40"/>
                </a:lnTo>
                <a:lnTo>
                  <a:pt x="68" y="48"/>
                </a:lnTo>
                <a:lnTo>
                  <a:pt x="72" y="52"/>
                </a:lnTo>
                <a:lnTo>
                  <a:pt x="52" y="56"/>
                </a:lnTo>
                <a:lnTo>
                  <a:pt x="50" y="54"/>
                </a:lnTo>
                <a:lnTo>
                  <a:pt x="48" y="50"/>
                </a:lnTo>
                <a:lnTo>
                  <a:pt x="40" y="58"/>
                </a:lnTo>
                <a:lnTo>
                  <a:pt x="36" y="62"/>
                </a:lnTo>
                <a:lnTo>
                  <a:pt x="28" y="64"/>
                </a:lnTo>
                <a:lnTo>
                  <a:pt x="18" y="64"/>
                </a:lnTo>
                <a:lnTo>
                  <a:pt x="12" y="62"/>
                </a:lnTo>
                <a:lnTo>
                  <a:pt x="6" y="58"/>
                </a:lnTo>
                <a:lnTo>
                  <a:pt x="4" y="52"/>
                </a:lnTo>
                <a:lnTo>
                  <a:pt x="4" y="46"/>
                </a:lnTo>
                <a:lnTo>
                  <a:pt x="6" y="40"/>
                </a:lnTo>
                <a:lnTo>
                  <a:pt x="10" y="36"/>
                </a:lnTo>
                <a:lnTo>
                  <a:pt x="18" y="32"/>
                </a:lnTo>
                <a:lnTo>
                  <a:pt x="32" y="24"/>
                </a:lnTo>
                <a:lnTo>
                  <a:pt x="40" y="20"/>
                </a:lnTo>
                <a:lnTo>
                  <a:pt x="36" y="14"/>
                </a:lnTo>
                <a:lnTo>
                  <a:pt x="30" y="14"/>
                </a:lnTo>
                <a:lnTo>
                  <a:pt x="24" y="18"/>
                </a:lnTo>
                <a:lnTo>
                  <a:pt x="22" y="24"/>
                </a:lnTo>
                <a:lnTo>
                  <a:pt x="20" y="24"/>
                </a:lnTo>
                <a:lnTo>
                  <a:pt x="42" y="30"/>
                </a:lnTo>
                <a:lnTo>
                  <a:pt x="34" y="36"/>
                </a:lnTo>
                <a:lnTo>
                  <a:pt x="26" y="42"/>
                </a:lnTo>
                <a:lnTo>
                  <a:pt x="26" y="46"/>
                </a:lnTo>
                <a:lnTo>
                  <a:pt x="28" y="50"/>
                </a:lnTo>
                <a:lnTo>
                  <a:pt x="34" y="50"/>
                </a:lnTo>
                <a:lnTo>
                  <a:pt x="40" y="46"/>
                </a:lnTo>
                <a:lnTo>
                  <a:pt x="44" y="42"/>
                </a:lnTo>
                <a:lnTo>
                  <a:pt x="44" y="34"/>
                </a:lnTo>
                <a:lnTo>
                  <a:pt x="42" y="30"/>
                </a:lnTo>
                <a:lnTo>
                  <a:pt x="20" y="24"/>
                </a:lnTo>
                <a:close/>
              </a:path>
            </a:pathLst>
          </a:custGeom>
          <a:solidFill>
            <a:srgbClr val="231F20"/>
          </a:solidFill>
          <a:ln w="9525">
            <a:noFill/>
            <a:round/>
            <a:headEnd/>
            <a:tailEnd/>
          </a:ln>
        </p:spPr>
        <p:txBody>
          <a:bodyPr/>
          <a:lstStyle/>
          <a:p>
            <a:endParaRPr lang="en-US"/>
          </a:p>
        </p:txBody>
      </p:sp>
      <p:sp>
        <p:nvSpPr>
          <p:cNvPr id="8273" name="Freeform 81"/>
          <p:cNvSpPr>
            <a:spLocks/>
          </p:cNvSpPr>
          <p:nvPr/>
        </p:nvSpPr>
        <p:spPr bwMode="auto">
          <a:xfrm>
            <a:off x="5575300" y="4268788"/>
            <a:ext cx="101600" cy="101600"/>
          </a:xfrm>
          <a:custGeom>
            <a:avLst/>
            <a:gdLst/>
            <a:ahLst/>
            <a:cxnLst>
              <a:cxn ang="0">
                <a:pos x="4" y="52"/>
              </a:cxn>
              <a:cxn ang="0">
                <a:pos x="24" y="46"/>
              </a:cxn>
              <a:cxn ang="0">
                <a:pos x="30" y="50"/>
              </a:cxn>
              <a:cxn ang="0">
                <a:pos x="36" y="50"/>
              </a:cxn>
              <a:cxn ang="0">
                <a:pos x="42" y="46"/>
              </a:cxn>
              <a:cxn ang="0">
                <a:pos x="44" y="42"/>
              </a:cxn>
              <a:cxn ang="0">
                <a:pos x="42" y="40"/>
              </a:cxn>
              <a:cxn ang="0">
                <a:pos x="40" y="40"/>
              </a:cxn>
              <a:cxn ang="0">
                <a:pos x="30" y="40"/>
              </a:cxn>
              <a:cxn ang="0">
                <a:pos x="14" y="40"/>
              </a:cxn>
              <a:cxn ang="0">
                <a:pos x="10" y="38"/>
              </a:cxn>
              <a:cxn ang="0">
                <a:pos x="6" y="36"/>
              </a:cxn>
              <a:cxn ang="0">
                <a:pos x="2" y="32"/>
              </a:cxn>
              <a:cxn ang="0">
                <a:pos x="0" y="28"/>
              </a:cxn>
              <a:cxn ang="0">
                <a:pos x="0" y="22"/>
              </a:cxn>
              <a:cxn ang="0">
                <a:pos x="0" y="18"/>
              </a:cxn>
              <a:cxn ang="0">
                <a:pos x="4" y="12"/>
              </a:cxn>
              <a:cxn ang="0">
                <a:pos x="8" y="10"/>
              </a:cxn>
              <a:cxn ang="0">
                <a:pos x="14" y="6"/>
              </a:cxn>
              <a:cxn ang="0">
                <a:pos x="22" y="4"/>
              </a:cxn>
              <a:cxn ang="0">
                <a:pos x="38" y="0"/>
              </a:cxn>
              <a:cxn ang="0">
                <a:pos x="46" y="4"/>
              </a:cxn>
              <a:cxn ang="0">
                <a:pos x="54" y="10"/>
              </a:cxn>
              <a:cxn ang="0">
                <a:pos x="34" y="18"/>
              </a:cxn>
              <a:cxn ang="0">
                <a:pos x="32" y="14"/>
              </a:cxn>
              <a:cxn ang="0">
                <a:pos x="24" y="14"/>
              </a:cxn>
              <a:cxn ang="0">
                <a:pos x="20" y="18"/>
              </a:cxn>
              <a:cxn ang="0">
                <a:pos x="18" y="22"/>
              </a:cxn>
              <a:cxn ang="0">
                <a:pos x="22" y="24"/>
              </a:cxn>
              <a:cxn ang="0">
                <a:pos x="32" y="24"/>
              </a:cxn>
              <a:cxn ang="0">
                <a:pos x="48" y="22"/>
              </a:cxn>
              <a:cxn ang="0">
                <a:pos x="54" y="24"/>
              </a:cxn>
              <a:cxn ang="0">
                <a:pos x="58" y="26"/>
              </a:cxn>
              <a:cxn ang="0">
                <a:pos x="60" y="30"/>
              </a:cxn>
              <a:cxn ang="0">
                <a:pos x="62" y="34"/>
              </a:cxn>
              <a:cxn ang="0">
                <a:pos x="64" y="40"/>
              </a:cxn>
              <a:cxn ang="0">
                <a:pos x="62" y="44"/>
              </a:cxn>
              <a:cxn ang="0">
                <a:pos x="60" y="50"/>
              </a:cxn>
              <a:cxn ang="0">
                <a:pos x="56" y="54"/>
              </a:cxn>
              <a:cxn ang="0">
                <a:pos x="48" y="58"/>
              </a:cxn>
              <a:cxn ang="0">
                <a:pos x="38" y="62"/>
              </a:cxn>
              <a:cxn ang="0">
                <a:pos x="26" y="64"/>
              </a:cxn>
              <a:cxn ang="0">
                <a:pos x="16" y="64"/>
              </a:cxn>
              <a:cxn ang="0">
                <a:pos x="8" y="60"/>
              </a:cxn>
              <a:cxn ang="0">
                <a:pos x="6" y="52"/>
              </a:cxn>
              <a:cxn ang="0">
                <a:pos x="4" y="52"/>
              </a:cxn>
            </a:cxnLst>
            <a:rect l="0" t="0" r="r" b="b"/>
            <a:pathLst>
              <a:path w="64" h="64">
                <a:moveTo>
                  <a:pt x="4" y="52"/>
                </a:moveTo>
                <a:lnTo>
                  <a:pt x="24" y="46"/>
                </a:lnTo>
                <a:lnTo>
                  <a:pt x="30" y="50"/>
                </a:lnTo>
                <a:lnTo>
                  <a:pt x="36" y="50"/>
                </a:lnTo>
                <a:lnTo>
                  <a:pt x="42" y="46"/>
                </a:lnTo>
                <a:lnTo>
                  <a:pt x="44" y="42"/>
                </a:lnTo>
                <a:lnTo>
                  <a:pt x="42" y="40"/>
                </a:lnTo>
                <a:lnTo>
                  <a:pt x="40" y="40"/>
                </a:lnTo>
                <a:lnTo>
                  <a:pt x="30" y="40"/>
                </a:lnTo>
                <a:lnTo>
                  <a:pt x="14" y="40"/>
                </a:lnTo>
                <a:lnTo>
                  <a:pt x="10" y="38"/>
                </a:lnTo>
                <a:lnTo>
                  <a:pt x="6" y="36"/>
                </a:lnTo>
                <a:lnTo>
                  <a:pt x="2" y="32"/>
                </a:lnTo>
                <a:lnTo>
                  <a:pt x="0" y="28"/>
                </a:lnTo>
                <a:lnTo>
                  <a:pt x="0" y="22"/>
                </a:lnTo>
                <a:lnTo>
                  <a:pt x="0" y="18"/>
                </a:lnTo>
                <a:lnTo>
                  <a:pt x="4" y="12"/>
                </a:lnTo>
                <a:lnTo>
                  <a:pt x="8" y="10"/>
                </a:lnTo>
                <a:lnTo>
                  <a:pt x="14" y="6"/>
                </a:lnTo>
                <a:lnTo>
                  <a:pt x="22" y="4"/>
                </a:lnTo>
                <a:lnTo>
                  <a:pt x="38" y="0"/>
                </a:lnTo>
                <a:lnTo>
                  <a:pt x="46" y="4"/>
                </a:lnTo>
                <a:lnTo>
                  <a:pt x="54" y="10"/>
                </a:lnTo>
                <a:lnTo>
                  <a:pt x="34" y="18"/>
                </a:lnTo>
                <a:lnTo>
                  <a:pt x="32" y="14"/>
                </a:lnTo>
                <a:lnTo>
                  <a:pt x="24" y="14"/>
                </a:lnTo>
                <a:lnTo>
                  <a:pt x="20" y="18"/>
                </a:lnTo>
                <a:lnTo>
                  <a:pt x="18" y="22"/>
                </a:lnTo>
                <a:lnTo>
                  <a:pt x="22" y="24"/>
                </a:lnTo>
                <a:lnTo>
                  <a:pt x="32" y="24"/>
                </a:lnTo>
                <a:lnTo>
                  <a:pt x="48" y="22"/>
                </a:lnTo>
                <a:lnTo>
                  <a:pt x="54" y="24"/>
                </a:lnTo>
                <a:lnTo>
                  <a:pt x="58" y="26"/>
                </a:lnTo>
                <a:lnTo>
                  <a:pt x="60" y="30"/>
                </a:lnTo>
                <a:lnTo>
                  <a:pt x="62" y="34"/>
                </a:lnTo>
                <a:lnTo>
                  <a:pt x="64" y="40"/>
                </a:lnTo>
                <a:lnTo>
                  <a:pt x="62" y="44"/>
                </a:lnTo>
                <a:lnTo>
                  <a:pt x="60" y="50"/>
                </a:lnTo>
                <a:lnTo>
                  <a:pt x="56" y="54"/>
                </a:lnTo>
                <a:lnTo>
                  <a:pt x="48" y="58"/>
                </a:lnTo>
                <a:lnTo>
                  <a:pt x="38" y="62"/>
                </a:lnTo>
                <a:lnTo>
                  <a:pt x="26" y="64"/>
                </a:lnTo>
                <a:lnTo>
                  <a:pt x="16" y="64"/>
                </a:lnTo>
                <a:lnTo>
                  <a:pt x="8" y="60"/>
                </a:lnTo>
                <a:lnTo>
                  <a:pt x="6" y="52"/>
                </a:lnTo>
                <a:lnTo>
                  <a:pt x="4" y="52"/>
                </a:lnTo>
                <a:close/>
              </a:path>
            </a:pathLst>
          </a:custGeom>
          <a:solidFill>
            <a:srgbClr val="231F20"/>
          </a:solidFill>
          <a:ln w="9525">
            <a:noFill/>
            <a:round/>
            <a:headEnd/>
            <a:tailEnd/>
          </a:ln>
        </p:spPr>
        <p:txBody>
          <a:bodyPr/>
          <a:lstStyle/>
          <a:p>
            <a:endParaRPr lang="en-US"/>
          </a:p>
        </p:txBody>
      </p:sp>
      <p:sp>
        <p:nvSpPr>
          <p:cNvPr id="8274" name="Freeform 82"/>
          <p:cNvSpPr>
            <a:spLocks/>
          </p:cNvSpPr>
          <p:nvPr/>
        </p:nvSpPr>
        <p:spPr bwMode="auto">
          <a:xfrm>
            <a:off x="5680075" y="4240213"/>
            <a:ext cx="111125" cy="98425"/>
          </a:xfrm>
          <a:custGeom>
            <a:avLst/>
            <a:gdLst/>
            <a:ahLst/>
            <a:cxnLst>
              <a:cxn ang="0">
                <a:pos x="68" y="26"/>
              </a:cxn>
              <a:cxn ang="0">
                <a:pos x="26" y="40"/>
              </a:cxn>
              <a:cxn ang="0">
                <a:pos x="28" y="44"/>
              </a:cxn>
              <a:cxn ang="0">
                <a:pos x="30" y="46"/>
              </a:cxn>
              <a:cxn ang="0">
                <a:pos x="34" y="48"/>
              </a:cxn>
              <a:cxn ang="0">
                <a:pos x="40" y="48"/>
              </a:cxn>
              <a:cxn ang="0">
                <a:pos x="44" y="44"/>
              </a:cxn>
              <a:cxn ang="0">
                <a:pos x="48" y="40"/>
              </a:cxn>
              <a:cxn ang="0">
                <a:pos x="70" y="34"/>
              </a:cxn>
              <a:cxn ang="0">
                <a:pos x="66" y="44"/>
              </a:cxn>
              <a:cxn ang="0">
                <a:pos x="62" y="50"/>
              </a:cxn>
              <a:cxn ang="0">
                <a:pos x="54" y="56"/>
              </a:cxn>
              <a:cxn ang="0">
                <a:pos x="42" y="60"/>
              </a:cxn>
              <a:cxn ang="0">
                <a:pos x="32" y="62"/>
              </a:cxn>
              <a:cxn ang="0">
                <a:pos x="24" y="62"/>
              </a:cxn>
              <a:cxn ang="0">
                <a:pos x="18" y="60"/>
              </a:cxn>
              <a:cxn ang="0">
                <a:pos x="10" y="56"/>
              </a:cxn>
              <a:cxn ang="0">
                <a:pos x="6" y="48"/>
              </a:cxn>
              <a:cxn ang="0">
                <a:pos x="2" y="40"/>
              </a:cxn>
              <a:cxn ang="0">
                <a:pos x="0" y="28"/>
              </a:cxn>
              <a:cxn ang="0">
                <a:pos x="2" y="22"/>
              </a:cxn>
              <a:cxn ang="0">
                <a:pos x="4" y="18"/>
              </a:cxn>
              <a:cxn ang="0">
                <a:pos x="8" y="12"/>
              </a:cxn>
              <a:cxn ang="0">
                <a:pos x="12" y="8"/>
              </a:cxn>
              <a:cxn ang="0">
                <a:pos x="24" y="2"/>
              </a:cxn>
              <a:cxn ang="0">
                <a:pos x="36" y="0"/>
              </a:cxn>
              <a:cxn ang="0">
                <a:pos x="44" y="0"/>
              </a:cxn>
              <a:cxn ang="0">
                <a:pos x="52" y="2"/>
              </a:cxn>
              <a:cxn ang="0">
                <a:pos x="58" y="8"/>
              </a:cxn>
              <a:cxn ang="0">
                <a:pos x="64" y="14"/>
              </a:cxn>
              <a:cxn ang="0">
                <a:pos x="68" y="24"/>
              </a:cxn>
              <a:cxn ang="0">
                <a:pos x="68" y="26"/>
              </a:cxn>
              <a:cxn ang="0">
                <a:pos x="44" y="22"/>
              </a:cxn>
              <a:cxn ang="0">
                <a:pos x="40" y="18"/>
              </a:cxn>
              <a:cxn ang="0">
                <a:pos x="38" y="14"/>
              </a:cxn>
              <a:cxn ang="0">
                <a:pos x="34" y="14"/>
              </a:cxn>
              <a:cxn ang="0">
                <a:pos x="30" y="14"/>
              </a:cxn>
              <a:cxn ang="0">
                <a:pos x="24" y="16"/>
              </a:cxn>
              <a:cxn ang="0">
                <a:pos x="22" y="20"/>
              </a:cxn>
              <a:cxn ang="0">
                <a:pos x="22" y="30"/>
              </a:cxn>
              <a:cxn ang="0">
                <a:pos x="44" y="22"/>
              </a:cxn>
              <a:cxn ang="0">
                <a:pos x="68" y="26"/>
              </a:cxn>
            </a:cxnLst>
            <a:rect l="0" t="0" r="r" b="b"/>
            <a:pathLst>
              <a:path w="70" h="62">
                <a:moveTo>
                  <a:pt x="68" y="26"/>
                </a:moveTo>
                <a:lnTo>
                  <a:pt x="26" y="40"/>
                </a:lnTo>
                <a:lnTo>
                  <a:pt x="28" y="44"/>
                </a:lnTo>
                <a:lnTo>
                  <a:pt x="30" y="46"/>
                </a:lnTo>
                <a:lnTo>
                  <a:pt x="34" y="48"/>
                </a:lnTo>
                <a:lnTo>
                  <a:pt x="40" y="48"/>
                </a:lnTo>
                <a:lnTo>
                  <a:pt x="44" y="44"/>
                </a:lnTo>
                <a:lnTo>
                  <a:pt x="48" y="40"/>
                </a:lnTo>
                <a:lnTo>
                  <a:pt x="70" y="34"/>
                </a:lnTo>
                <a:lnTo>
                  <a:pt x="66" y="44"/>
                </a:lnTo>
                <a:lnTo>
                  <a:pt x="62" y="50"/>
                </a:lnTo>
                <a:lnTo>
                  <a:pt x="54" y="56"/>
                </a:lnTo>
                <a:lnTo>
                  <a:pt x="42" y="60"/>
                </a:lnTo>
                <a:lnTo>
                  <a:pt x="32" y="62"/>
                </a:lnTo>
                <a:lnTo>
                  <a:pt x="24" y="62"/>
                </a:lnTo>
                <a:lnTo>
                  <a:pt x="18" y="60"/>
                </a:lnTo>
                <a:lnTo>
                  <a:pt x="10" y="56"/>
                </a:lnTo>
                <a:lnTo>
                  <a:pt x="6" y="48"/>
                </a:lnTo>
                <a:lnTo>
                  <a:pt x="2" y="40"/>
                </a:lnTo>
                <a:lnTo>
                  <a:pt x="0" y="28"/>
                </a:lnTo>
                <a:lnTo>
                  <a:pt x="2" y="22"/>
                </a:lnTo>
                <a:lnTo>
                  <a:pt x="4" y="18"/>
                </a:lnTo>
                <a:lnTo>
                  <a:pt x="8" y="12"/>
                </a:lnTo>
                <a:lnTo>
                  <a:pt x="12" y="8"/>
                </a:lnTo>
                <a:lnTo>
                  <a:pt x="24" y="2"/>
                </a:lnTo>
                <a:lnTo>
                  <a:pt x="36" y="0"/>
                </a:lnTo>
                <a:lnTo>
                  <a:pt x="44" y="0"/>
                </a:lnTo>
                <a:lnTo>
                  <a:pt x="52" y="2"/>
                </a:lnTo>
                <a:lnTo>
                  <a:pt x="58" y="8"/>
                </a:lnTo>
                <a:lnTo>
                  <a:pt x="64" y="14"/>
                </a:lnTo>
                <a:lnTo>
                  <a:pt x="68" y="24"/>
                </a:lnTo>
                <a:lnTo>
                  <a:pt x="68" y="26"/>
                </a:lnTo>
                <a:lnTo>
                  <a:pt x="44" y="22"/>
                </a:lnTo>
                <a:lnTo>
                  <a:pt x="40" y="18"/>
                </a:lnTo>
                <a:lnTo>
                  <a:pt x="38" y="14"/>
                </a:lnTo>
                <a:lnTo>
                  <a:pt x="34" y="14"/>
                </a:lnTo>
                <a:lnTo>
                  <a:pt x="30" y="14"/>
                </a:lnTo>
                <a:lnTo>
                  <a:pt x="24" y="16"/>
                </a:lnTo>
                <a:lnTo>
                  <a:pt x="22" y="20"/>
                </a:lnTo>
                <a:lnTo>
                  <a:pt x="22" y="30"/>
                </a:lnTo>
                <a:lnTo>
                  <a:pt x="44" y="22"/>
                </a:lnTo>
                <a:lnTo>
                  <a:pt x="68" y="26"/>
                </a:lnTo>
                <a:close/>
              </a:path>
            </a:pathLst>
          </a:custGeom>
          <a:solidFill>
            <a:srgbClr val="231F20"/>
          </a:solidFill>
          <a:ln w="9525">
            <a:noFill/>
            <a:round/>
            <a:headEnd/>
            <a:tailEnd/>
          </a:ln>
        </p:spPr>
        <p:txBody>
          <a:bodyPr/>
          <a:lstStyle/>
          <a:p>
            <a:endParaRPr lang="en-US"/>
          </a:p>
        </p:txBody>
      </p:sp>
      <p:sp>
        <p:nvSpPr>
          <p:cNvPr id="8275" name="Freeform 83"/>
          <p:cNvSpPr>
            <a:spLocks/>
          </p:cNvSpPr>
          <p:nvPr/>
        </p:nvSpPr>
        <p:spPr bwMode="auto">
          <a:xfrm>
            <a:off x="5848350" y="4154488"/>
            <a:ext cx="85725" cy="161925"/>
          </a:xfrm>
          <a:custGeom>
            <a:avLst/>
            <a:gdLst/>
            <a:ahLst/>
            <a:cxnLst>
              <a:cxn ang="0">
                <a:pos x="6" y="4"/>
              </a:cxn>
              <a:cxn ang="0">
                <a:pos x="18" y="0"/>
              </a:cxn>
              <a:cxn ang="0">
                <a:pos x="18" y="16"/>
              </a:cxn>
              <a:cxn ang="0">
                <a:pos x="18" y="30"/>
              </a:cxn>
              <a:cxn ang="0">
                <a:pos x="22" y="42"/>
              </a:cxn>
              <a:cxn ang="0">
                <a:pos x="24" y="54"/>
              </a:cxn>
              <a:cxn ang="0">
                <a:pos x="30" y="66"/>
              </a:cxn>
              <a:cxn ang="0">
                <a:pos x="36" y="76"/>
              </a:cxn>
              <a:cxn ang="0">
                <a:pos x="44" y="88"/>
              </a:cxn>
              <a:cxn ang="0">
                <a:pos x="54" y="98"/>
              </a:cxn>
              <a:cxn ang="0">
                <a:pos x="42" y="102"/>
              </a:cxn>
              <a:cxn ang="0">
                <a:pos x="28" y="92"/>
              </a:cxn>
              <a:cxn ang="0">
                <a:pos x="18" y="82"/>
              </a:cxn>
              <a:cxn ang="0">
                <a:pos x="10" y="72"/>
              </a:cxn>
              <a:cxn ang="0">
                <a:pos x="6" y="60"/>
              </a:cxn>
              <a:cxn ang="0">
                <a:pos x="2" y="46"/>
              </a:cxn>
              <a:cxn ang="0">
                <a:pos x="0" y="34"/>
              </a:cxn>
              <a:cxn ang="0">
                <a:pos x="2" y="20"/>
              </a:cxn>
              <a:cxn ang="0">
                <a:pos x="4" y="4"/>
              </a:cxn>
              <a:cxn ang="0">
                <a:pos x="6" y="4"/>
              </a:cxn>
            </a:cxnLst>
            <a:rect l="0" t="0" r="r" b="b"/>
            <a:pathLst>
              <a:path w="54" h="102">
                <a:moveTo>
                  <a:pt x="6" y="4"/>
                </a:moveTo>
                <a:lnTo>
                  <a:pt x="18" y="0"/>
                </a:lnTo>
                <a:lnTo>
                  <a:pt x="18" y="16"/>
                </a:lnTo>
                <a:lnTo>
                  <a:pt x="18" y="30"/>
                </a:lnTo>
                <a:lnTo>
                  <a:pt x="22" y="42"/>
                </a:lnTo>
                <a:lnTo>
                  <a:pt x="24" y="54"/>
                </a:lnTo>
                <a:lnTo>
                  <a:pt x="30" y="66"/>
                </a:lnTo>
                <a:lnTo>
                  <a:pt x="36" y="76"/>
                </a:lnTo>
                <a:lnTo>
                  <a:pt x="44" y="88"/>
                </a:lnTo>
                <a:lnTo>
                  <a:pt x="54" y="98"/>
                </a:lnTo>
                <a:lnTo>
                  <a:pt x="42" y="102"/>
                </a:lnTo>
                <a:lnTo>
                  <a:pt x="28" y="92"/>
                </a:lnTo>
                <a:lnTo>
                  <a:pt x="18" y="82"/>
                </a:lnTo>
                <a:lnTo>
                  <a:pt x="10" y="72"/>
                </a:lnTo>
                <a:lnTo>
                  <a:pt x="6" y="60"/>
                </a:lnTo>
                <a:lnTo>
                  <a:pt x="2" y="46"/>
                </a:lnTo>
                <a:lnTo>
                  <a:pt x="0" y="34"/>
                </a:lnTo>
                <a:lnTo>
                  <a:pt x="2" y="20"/>
                </a:lnTo>
                <a:lnTo>
                  <a:pt x="4" y="4"/>
                </a:lnTo>
                <a:lnTo>
                  <a:pt x="6" y="4"/>
                </a:lnTo>
                <a:close/>
              </a:path>
            </a:pathLst>
          </a:custGeom>
          <a:solidFill>
            <a:srgbClr val="231F20"/>
          </a:solidFill>
          <a:ln w="9525">
            <a:noFill/>
            <a:round/>
            <a:headEnd/>
            <a:tailEnd/>
          </a:ln>
        </p:spPr>
        <p:txBody>
          <a:bodyPr/>
          <a:lstStyle/>
          <a:p>
            <a:endParaRPr lang="en-US"/>
          </a:p>
        </p:txBody>
      </p:sp>
      <p:sp>
        <p:nvSpPr>
          <p:cNvPr id="8276" name="Freeform 84"/>
          <p:cNvSpPr>
            <a:spLocks/>
          </p:cNvSpPr>
          <p:nvPr/>
        </p:nvSpPr>
        <p:spPr bwMode="auto">
          <a:xfrm>
            <a:off x="5892800" y="4097338"/>
            <a:ext cx="180975" cy="171450"/>
          </a:xfrm>
          <a:custGeom>
            <a:avLst/>
            <a:gdLst/>
            <a:ahLst/>
            <a:cxnLst>
              <a:cxn ang="0">
                <a:pos x="0" y="34"/>
              </a:cxn>
              <a:cxn ang="0">
                <a:pos x="30" y="22"/>
              </a:cxn>
              <a:cxn ang="0">
                <a:pos x="60" y="62"/>
              </a:cxn>
              <a:cxn ang="0">
                <a:pos x="54" y="12"/>
              </a:cxn>
              <a:cxn ang="0">
                <a:pos x="84" y="0"/>
              </a:cxn>
              <a:cxn ang="0">
                <a:pos x="114" y="74"/>
              </a:cxn>
              <a:cxn ang="0">
                <a:pos x="96" y="82"/>
              </a:cxn>
              <a:cxn ang="0">
                <a:pos x="72" y="24"/>
              </a:cxn>
              <a:cxn ang="0">
                <a:pos x="82" y="86"/>
              </a:cxn>
              <a:cxn ang="0">
                <a:pos x="64" y="94"/>
              </a:cxn>
              <a:cxn ang="0">
                <a:pos x="26" y="44"/>
              </a:cxn>
              <a:cxn ang="0">
                <a:pos x="50" y="100"/>
              </a:cxn>
              <a:cxn ang="0">
                <a:pos x="32" y="108"/>
              </a:cxn>
              <a:cxn ang="0">
                <a:pos x="0" y="34"/>
              </a:cxn>
            </a:cxnLst>
            <a:rect l="0" t="0" r="r" b="b"/>
            <a:pathLst>
              <a:path w="114" h="108">
                <a:moveTo>
                  <a:pt x="0" y="34"/>
                </a:moveTo>
                <a:lnTo>
                  <a:pt x="30" y="22"/>
                </a:lnTo>
                <a:lnTo>
                  <a:pt x="60" y="62"/>
                </a:lnTo>
                <a:lnTo>
                  <a:pt x="54" y="12"/>
                </a:lnTo>
                <a:lnTo>
                  <a:pt x="84" y="0"/>
                </a:lnTo>
                <a:lnTo>
                  <a:pt x="114" y="74"/>
                </a:lnTo>
                <a:lnTo>
                  <a:pt x="96" y="82"/>
                </a:lnTo>
                <a:lnTo>
                  <a:pt x="72" y="24"/>
                </a:lnTo>
                <a:lnTo>
                  <a:pt x="82" y="86"/>
                </a:lnTo>
                <a:lnTo>
                  <a:pt x="64" y="94"/>
                </a:lnTo>
                <a:lnTo>
                  <a:pt x="26" y="44"/>
                </a:lnTo>
                <a:lnTo>
                  <a:pt x="50" y="100"/>
                </a:lnTo>
                <a:lnTo>
                  <a:pt x="32" y="108"/>
                </a:lnTo>
                <a:lnTo>
                  <a:pt x="0" y="34"/>
                </a:lnTo>
                <a:close/>
              </a:path>
            </a:pathLst>
          </a:custGeom>
          <a:solidFill>
            <a:srgbClr val="231F20"/>
          </a:solidFill>
          <a:ln w="9525">
            <a:noFill/>
            <a:round/>
            <a:headEnd/>
            <a:tailEnd/>
          </a:ln>
        </p:spPr>
        <p:txBody>
          <a:bodyPr/>
          <a:lstStyle/>
          <a:p>
            <a:endParaRPr lang="en-US"/>
          </a:p>
        </p:txBody>
      </p:sp>
      <p:sp>
        <p:nvSpPr>
          <p:cNvPr id="8277" name="Freeform 85"/>
          <p:cNvSpPr>
            <a:spLocks/>
          </p:cNvSpPr>
          <p:nvPr/>
        </p:nvSpPr>
        <p:spPr bwMode="auto">
          <a:xfrm>
            <a:off x="6038850" y="4078288"/>
            <a:ext cx="92075" cy="158750"/>
          </a:xfrm>
          <a:custGeom>
            <a:avLst/>
            <a:gdLst/>
            <a:ahLst/>
            <a:cxnLst>
              <a:cxn ang="0">
                <a:pos x="36" y="18"/>
              </a:cxn>
              <a:cxn ang="0">
                <a:pos x="46" y="28"/>
              </a:cxn>
              <a:cxn ang="0">
                <a:pos x="52" y="40"/>
              </a:cxn>
              <a:cxn ang="0">
                <a:pos x="56" y="52"/>
              </a:cxn>
              <a:cxn ang="0">
                <a:pos x="58" y="64"/>
              </a:cxn>
              <a:cxn ang="0">
                <a:pos x="58" y="78"/>
              </a:cxn>
              <a:cxn ang="0">
                <a:pos x="56" y="94"/>
              </a:cxn>
              <a:cxn ang="0">
                <a:pos x="44" y="100"/>
              </a:cxn>
              <a:cxn ang="0">
                <a:pos x="44" y="86"/>
              </a:cxn>
              <a:cxn ang="0">
                <a:pos x="42" y="74"/>
              </a:cxn>
              <a:cxn ang="0">
                <a:pos x="38" y="60"/>
              </a:cxn>
              <a:cxn ang="0">
                <a:pos x="34" y="48"/>
              </a:cxn>
              <a:cxn ang="0">
                <a:pos x="28" y="38"/>
              </a:cxn>
              <a:cxn ang="0">
                <a:pos x="22" y="28"/>
              </a:cxn>
              <a:cxn ang="0">
                <a:pos x="12" y="16"/>
              </a:cxn>
              <a:cxn ang="0">
                <a:pos x="0" y="6"/>
              </a:cxn>
              <a:cxn ang="0">
                <a:pos x="12" y="0"/>
              </a:cxn>
              <a:cxn ang="0">
                <a:pos x="26" y="8"/>
              </a:cxn>
              <a:cxn ang="0">
                <a:pos x="34" y="18"/>
              </a:cxn>
              <a:cxn ang="0">
                <a:pos x="36" y="18"/>
              </a:cxn>
            </a:cxnLst>
            <a:rect l="0" t="0" r="r" b="b"/>
            <a:pathLst>
              <a:path w="58" h="100">
                <a:moveTo>
                  <a:pt x="36" y="18"/>
                </a:moveTo>
                <a:lnTo>
                  <a:pt x="46" y="28"/>
                </a:lnTo>
                <a:lnTo>
                  <a:pt x="52" y="40"/>
                </a:lnTo>
                <a:lnTo>
                  <a:pt x="56" y="52"/>
                </a:lnTo>
                <a:lnTo>
                  <a:pt x="58" y="64"/>
                </a:lnTo>
                <a:lnTo>
                  <a:pt x="58" y="78"/>
                </a:lnTo>
                <a:lnTo>
                  <a:pt x="56" y="94"/>
                </a:lnTo>
                <a:lnTo>
                  <a:pt x="44" y="100"/>
                </a:lnTo>
                <a:lnTo>
                  <a:pt x="44" y="86"/>
                </a:lnTo>
                <a:lnTo>
                  <a:pt x="42" y="74"/>
                </a:lnTo>
                <a:lnTo>
                  <a:pt x="38" y="60"/>
                </a:lnTo>
                <a:lnTo>
                  <a:pt x="34" y="48"/>
                </a:lnTo>
                <a:lnTo>
                  <a:pt x="28" y="38"/>
                </a:lnTo>
                <a:lnTo>
                  <a:pt x="22" y="28"/>
                </a:lnTo>
                <a:lnTo>
                  <a:pt x="12" y="16"/>
                </a:lnTo>
                <a:lnTo>
                  <a:pt x="0" y="6"/>
                </a:lnTo>
                <a:lnTo>
                  <a:pt x="12" y="0"/>
                </a:lnTo>
                <a:lnTo>
                  <a:pt x="26" y="8"/>
                </a:lnTo>
                <a:lnTo>
                  <a:pt x="34" y="18"/>
                </a:lnTo>
                <a:lnTo>
                  <a:pt x="36" y="18"/>
                </a:lnTo>
                <a:close/>
              </a:path>
            </a:pathLst>
          </a:custGeom>
          <a:solidFill>
            <a:srgbClr val="231F20"/>
          </a:solidFill>
          <a:ln w="9525">
            <a:noFill/>
            <a:round/>
            <a:headEnd/>
            <a:tailEnd/>
          </a:ln>
        </p:spPr>
        <p:txBody>
          <a:bodyPr/>
          <a:lstStyle/>
          <a:p>
            <a:endParaRPr lang="en-US"/>
          </a:p>
        </p:txBody>
      </p:sp>
      <p:sp>
        <p:nvSpPr>
          <p:cNvPr id="8278" name="Rectangle 86"/>
          <p:cNvSpPr>
            <a:spLocks noChangeArrowheads="1"/>
          </p:cNvSpPr>
          <p:nvPr/>
        </p:nvSpPr>
        <p:spPr bwMode="auto">
          <a:xfrm>
            <a:off x="5937250" y="4865688"/>
            <a:ext cx="1184275"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a:t>
            </a:r>
            <a:r>
              <a:rPr lang="en-US" sz="1400" b="1" baseline="-25000">
                <a:solidFill>
                  <a:srgbClr val="231F20"/>
                </a:solidFill>
                <a:latin typeface="Arial" charset="0"/>
              </a:rPr>
              <a:t>2</a:t>
            </a:r>
            <a:r>
              <a:rPr lang="en-US" sz="1400" b="1">
                <a:solidFill>
                  <a:srgbClr val="231F20"/>
                </a:solidFill>
                <a:latin typeface="Arial" charset="0"/>
              </a:rPr>
              <a:t> checkpoint</a:t>
            </a:r>
            <a:endParaRPr lang="en-US" sz="1800" b="1">
              <a:latin typeface="Arial" charset="0"/>
            </a:endParaRPr>
          </a:p>
        </p:txBody>
      </p:sp>
      <p:sp>
        <p:nvSpPr>
          <p:cNvPr id="8279" name="Rectangle 87"/>
          <p:cNvSpPr>
            <a:spLocks noChangeArrowheads="1"/>
          </p:cNvSpPr>
          <p:nvPr/>
        </p:nvSpPr>
        <p:spPr bwMode="auto">
          <a:xfrm>
            <a:off x="1727200" y="1449388"/>
            <a:ext cx="1465263" cy="425450"/>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G</a:t>
            </a:r>
            <a:r>
              <a:rPr lang="en-US" sz="1400" b="1" baseline="-25000">
                <a:solidFill>
                  <a:srgbClr val="231F20"/>
                </a:solidFill>
                <a:latin typeface="Arial" charset="0"/>
              </a:rPr>
              <a:t>1</a:t>
            </a:r>
            <a:r>
              <a:rPr lang="en-US" sz="1400" b="1">
                <a:solidFill>
                  <a:srgbClr val="231F20"/>
                </a:solidFill>
                <a:latin typeface="Arial" charset="0"/>
              </a:rPr>
              <a:t> checkpoint</a:t>
            </a:r>
            <a:endParaRPr lang="en-US" sz="1800" b="1">
              <a:latin typeface="Arial" charset="0"/>
            </a:endParaRPr>
          </a:p>
          <a:p>
            <a:r>
              <a:rPr lang="en-US" sz="1400" b="1">
                <a:solidFill>
                  <a:srgbClr val="231F20"/>
                </a:solidFill>
                <a:latin typeface="Arial" charset="0"/>
              </a:rPr>
              <a:t>(restriction point)</a:t>
            </a:r>
            <a:endParaRPr lang="en-US" sz="1800" b="1">
              <a:latin typeface="Arial" charset="0"/>
            </a:endParaRPr>
          </a:p>
        </p:txBody>
      </p:sp>
      <p:sp>
        <p:nvSpPr>
          <p:cNvPr id="8280" name="Freeform 88"/>
          <p:cNvSpPr>
            <a:spLocks/>
          </p:cNvSpPr>
          <p:nvPr/>
        </p:nvSpPr>
        <p:spPr bwMode="auto">
          <a:xfrm>
            <a:off x="4519613" y="3244850"/>
            <a:ext cx="125412" cy="130175"/>
          </a:xfrm>
          <a:custGeom>
            <a:avLst/>
            <a:gdLst/>
            <a:ahLst/>
            <a:cxnLst>
              <a:cxn ang="0">
                <a:pos x="0" y="80"/>
              </a:cxn>
              <a:cxn ang="0">
                <a:pos x="2" y="0"/>
              </a:cxn>
              <a:cxn ang="0">
                <a:pos x="26" y="2"/>
              </a:cxn>
              <a:cxn ang="0">
                <a:pos x="39" y="56"/>
              </a:cxn>
              <a:cxn ang="0">
                <a:pos x="55" y="2"/>
              </a:cxn>
              <a:cxn ang="0">
                <a:pos x="79" y="2"/>
              </a:cxn>
              <a:cxn ang="0">
                <a:pos x="77" y="82"/>
              </a:cxn>
              <a:cxn ang="0">
                <a:pos x="63" y="82"/>
              </a:cxn>
              <a:cxn ang="0">
                <a:pos x="65" y="20"/>
              </a:cxn>
              <a:cxn ang="0">
                <a:pos x="47" y="82"/>
              </a:cxn>
              <a:cxn ang="0">
                <a:pos x="30" y="82"/>
              </a:cxn>
              <a:cxn ang="0">
                <a:pos x="16" y="18"/>
              </a:cxn>
              <a:cxn ang="0">
                <a:pos x="14" y="82"/>
              </a:cxn>
              <a:cxn ang="0">
                <a:pos x="0" y="80"/>
              </a:cxn>
            </a:cxnLst>
            <a:rect l="0" t="0" r="r" b="b"/>
            <a:pathLst>
              <a:path w="79" h="82">
                <a:moveTo>
                  <a:pt x="0" y="80"/>
                </a:moveTo>
                <a:lnTo>
                  <a:pt x="2" y="0"/>
                </a:lnTo>
                <a:lnTo>
                  <a:pt x="26" y="2"/>
                </a:lnTo>
                <a:lnTo>
                  <a:pt x="39" y="56"/>
                </a:lnTo>
                <a:lnTo>
                  <a:pt x="55" y="2"/>
                </a:lnTo>
                <a:lnTo>
                  <a:pt x="79" y="2"/>
                </a:lnTo>
                <a:lnTo>
                  <a:pt x="77" y="82"/>
                </a:lnTo>
                <a:lnTo>
                  <a:pt x="63" y="82"/>
                </a:lnTo>
                <a:lnTo>
                  <a:pt x="65" y="20"/>
                </a:lnTo>
                <a:lnTo>
                  <a:pt x="47" y="82"/>
                </a:lnTo>
                <a:lnTo>
                  <a:pt x="30" y="82"/>
                </a:lnTo>
                <a:lnTo>
                  <a:pt x="16" y="18"/>
                </a:lnTo>
                <a:lnTo>
                  <a:pt x="14" y="82"/>
                </a:lnTo>
                <a:lnTo>
                  <a:pt x="0" y="80"/>
                </a:lnTo>
                <a:close/>
              </a:path>
            </a:pathLst>
          </a:custGeom>
          <a:solidFill>
            <a:srgbClr val="231F20"/>
          </a:solidFill>
          <a:ln w="9525">
            <a:noFill/>
            <a:round/>
            <a:headEnd/>
            <a:tailEnd/>
          </a:ln>
        </p:spPr>
        <p:txBody>
          <a:bodyPr/>
          <a:lstStyle/>
          <a:p>
            <a:endParaRPr lang="en-US"/>
          </a:p>
        </p:txBody>
      </p:sp>
      <p:sp>
        <p:nvSpPr>
          <p:cNvPr id="8281" name="Freeform 89"/>
          <p:cNvSpPr>
            <a:spLocks/>
          </p:cNvSpPr>
          <p:nvPr/>
        </p:nvSpPr>
        <p:spPr bwMode="auto">
          <a:xfrm>
            <a:off x="4657725" y="3244850"/>
            <a:ext cx="31750" cy="130175"/>
          </a:xfrm>
          <a:custGeom>
            <a:avLst/>
            <a:gdLst/>
            <a:ahLst/>
            <a:cxnLst>
              <a:cxn ang="0">
                <a:pos x="0" y="16"/>
              </a:cxn>
              <a:cxn ang="0">
                <a:pos x="0" y="2"/>
              </a:cxn>
              <a:cxn ang="0">
                <a:pos x="14" y="0"/>
              </a:cxn>
              <a:cxn ang="0">
                <a:pos x="16" y="14"/>
              </a:cxn>
              <a:cxn ang="0">
                <a:pos x="0" y="16"/>
              </a:cxn>
              <a:cxn ang="0">
                <a:pos x="4" y="82"/>
              </a:cxn>
              <a:cxn ang="0">
                <a:pos x="0" y="24"/>
              </a:cxn>
              <a:cxn ang="0">
                <a:pos x="16" y="22"/>
              </a:cxn>
              <a:cxn ang="0">
                <a:pos x="20" y="80"/>
              </a:cxn>
              <a:cxn ang="0">
                <a:pos x="4" y="82"/>
              </a:cxn>
              <a:cxn ang="0">
                <a:pos x="0" y="16"/>
              </a:cxn>
            </a:cxnLst>
            <a:rect l="0" t="0" r="r" b="b"/>
            <a:pathLst>
              <a:path w="20" h="82">
                <a:moveTo>
                  <a:pt x="0" y="16"/>
                </a:moveTo>
                <a:lnTo>
                  <a:pt x="0" y="2"/>
                </a:lnTo>
                <a:lnTo>
                  <a:pt x="14" y="0"/>
                </a:lnTo>
                <a:lnTo>
                  <a:pt x="16" y="14"/>
                </a:lnTo>
                <a:lnTo>
                  <a:pt x="0" y="16"/>
                </a:lnTo>
                <a:lnTo>
                  <a:pt x="4" y="82"/>
                </a:lnTo>
                <a:lnTo>
                  <a:pt x="0" y="24"/>
                </a:lnTo>
                <a:lnTo>
                  <a:pt x="16" y="22"/>
                </a:lnTo>
                <a:lnTo>
                  <a:pt x="20" y="80"/>
                </a:lnTo>
                <a:lnTo>
                  <a:pt x="4" y="82"/>
                </a:lnTo>
                <a:lnTo>
                  <a:pt x="0" y="16"/>
                </a:lnTo>
                <a:close/>
              </a:path>
            </a:pathLst>
          </a:custGeom>
          <a:solidFill>
            <a:srgbClr val="231F20"/>
          </a:solidFill>
          <a:ln w="9525">
            <a:noFill/>
            <a:round/>
            <a:headEnd/>
            <a:tailEnd/>
          </a:ln>
        </p:spPr>
        <p:txBody>
          <a:bodyPr/>
          <a:lstStyle/>
          <a:p>
            <a:endParaRPr lang="en-US"/>
          </a:p>
        </p:txBody>
      </p:sp>
      <p:sp>
        <p:nvSpPr>
          <p:cNvPr id="8282" name="Freeform 90"/>
          <p:cNvSpPr>
            <a:spLocks/>
          </p:cNvSpPr>
          <p:nvPr/>
        </p:nvSpPr>
        <p:spPr bwMode="auto">
          <a:xfrm>
            <a:off x="4689475" y="3244850"/>
            <a:ext cx="63500" cy="123825"/>
          </a:xfrm>
          <a:custGeom>
            <a:avLst/>
            <a:gdLst/>
            <a:ahLst/>
            <a:cxnLst>
              <a:cxn ang="0">
                <a:pos x="34" y="18"/>
              </a:cxn>
              <a:cxn ang="0">
                <a:pos x="34" y="30"/>
              </a:cxn>
              <a:cxn ang="0">
                <a:pos x="24" y="32"/>
              </a:cxn>
              <a:cxn ang="0">
                <a:pos x="26" y="54"/>
              </a:cxn>
              <a:cxn ang="0">
                <a:pos x="28" y="64"/>
              </a:cxn>
              <a:cxn ang="0">
                <a:pos x="30" y="64"/>
              </a:cxn>
              <a:cxn ang="0">
                <a:pos x="32" y="66"/>
              </a:cxn>
              <a:cxn ang="0">
                <a:pos x="38" y="64"/>
              </a:cxn>
              <a:cxn ang="0">
                <a:pos x="40" y="74"/>
              </a:cxn>
              <a:cxn ang="0">
                <a:pos x="36" y="78"/>
              </a:cxn>
              <a:cxn ang="0">
                <a:pos x="30" y="78"/>
              </a:cxn>
              <a:cxn ang="0">
                <a:pos x="22" y="78"/>
              </a:cxn>
              <a:cxn ang="0">
                <a:pos x="16" y="74"/>
              </a:cxn>
              <a:cxn ang="0">
                <a:pos x="14" y="70"/>
              </a:cxn>
              <a:cxn ang="0">
                <a:pos x="12" y="58"/>
              </a:cxn>
              <a:cxn ang="0">
                <a:pos x="8" y="34"/>
              </a:cxn>
              <a:cxn ang="0">
                <a:pos x="2" y="34"/>
              </a:cxn>
              <a:cxn ang="0">
                <a:pos x="0" y="22"/>
              </a:cxn>
              <a:cxn ang="0">
                <a:pos x="8" y="22"/>
              </a:cxn>
              <a:cxn ang="0">
                <a:pos x="6" y="10"/>
              </a:cxn>
              <a:cxn ang="0">
                <a:pos x="20" y="0"/>
              </a:cxn>
              <a:cxn ang="0">
                <a:pos x="22" y="20"/>
              </a:cxn>
              <a:cxn ang="0">
                <a:pos x="34" y="18"/>
              </a:cxn>
            </a:cxnLst>
            <a:rect l="0" t="0" r="r" b="b"/>
            <a:pathLst>
              <a:path w="40" h="78">
                <a:moveTo>
                  <a:pt x="34" y="18"/>
                </a:moveTo>
                <a:lnTo>
                  <a:pt x="34" y="30"/>
                </a:lnTo>
                <a:lnTo>
                  <a:pt x="24" y="32"/>
                </a:lnTo>
                <a:lnTo>
                  <a:pt x="26" y="54"/>
                </a:lnTo>
                <a:lnTo>
                  <a:pt x="28" y="64"/>
                </a:lnTo>
                <a:lnTo>
                  <a:pt x="30" y="64"/>
                </a:lnTo>
                <a:lnTo>
                  <a:pt x="32" y="66"/>
                </a:lnTo>
                <a:lnTo>
                  <a:pt x="38" y="64"/>
                </a:lnTo>
                <a:lnTo>
                  <a:pt x="40" y="74"/>
                </a:lnTo>
                <a:lnTo>
                  <a:pt x="36" y="78"/>
                </a:lnTo>
                <a:lnTo>
                  <a:pt x="30" y="78"/>
                </a:lnTo>
                <a:lnTo>
                  <a:pt x="22" y="78"/>
                </a:lnTo>
                <a:lnTo>
                  <a:pt x="16" y="74"/>
                </a:lnTo>
                <a:lnTo>
                  <a:pt x="14" y="70"/>
                </a:lnTo>
                <a:lnTo>
                  <a:pt x="12" y="58"/>
                </a:lnTo>
                <a:lnTo>
                  <a:pt x="8" y="34"/>
                </a:lnTo>
                <a:lnTo>
                  <a:pt x="2" y="34"/>
                </a:lnTo>
                <a:lnTo>
                  <a:pt x="0" y="22"/>
                </a:lnTo>
                <a:lnTo>
                  <a:pt x="8" y="22"/>
                </a:lnTo>
                <a:lnTo>
                  <a:pt x="6" y="10"/>
                </a:lnTo>
                <a:lnTo>
                  <a:pt x="20" y="0"/>
                </a:lnTo>
                <a:lnTo>
                  <a:pt x="22" y="20"/>
                </a:lnTo>
                <a:lnTo>
                  <a:pt x="34" y="18"/>
                </a:lnTo>
                <a:close/>
              </a:path>
            </a:pathLst>
          </a:custGeom>
          <a:solidFill>
            <a:srgbClr val="231F20"/>
          </a:solidFill>
          <a:ln w="9525">
            <a:noFill/>
            <a:round/>
            <a:headEnd/>
            <a:tailEnd/>
          </a:ln>
        </p:spPr>
        <p:txBody>
          <a:bodyPr/>
          <a:lstStyle/>
          <a:p>
            <a:endParaRPr lang="en-US"/>
          </a:p>
        </p:txBody>
      </p:sp>
      <p:sp>
        <p:nvSpPr>
          <p:cNvPr id="8283" name="Freeform 91"/>
          <p:cNvSpPr>
            <a:spLocks/>
          </p:cNvSpPr>
          <p:nvPr/>
        </p:nvSpPr>
        <p:spPr bwMode="auto">
          <a:xfrm>
            <a:off x="4749800" y="3263900"/>
            <a:ext cx="95250" cy="95250"/>
          </a:xfrm>
          <a:custGeom>
            <a:avLst/>
            <a:gdLst/>
            <a:ahLst/>
            <a:cxnLst>
              <a:cxn ang="0">
                <a:pos x="0" y="34"/>
              </a:cxn>
              <a:cxn ang="0">
                <a:pos x="0" y="28"/>
              </a:cxn>
              <a:cxn ang="0">
                <a:pos x="2" y="20"/>
              </a:cxn>
              <a:cxn ang="0">
                <a:pos x="4" y="12"/>
              </a:cxn>
              <a:cxn ang="0">
                <a:pos x="10" y="6"/>
              </a:cxn>
              <a:cxn ang="0">
                <a:pos x="16" y="2"/>
              </a:cxn>
              <a:cxn ang="0">
                <a:pos x="24" y="0"/>
              </a:cxn>
              <a:cxn ang="0">
                <a:pos x="36" y="0"/>
              </a:cxn>
              <a:cxn ang="0">
                <a:pos x="42" y="0"/>
              </a:cxn>
              <a:cxn ang="0">
                <a:pos x="46" y="4"/>
              </a:cxn>
              <a:cxn ang="0">
                <a:pos x="56" y="12"/>
              </a:cxn>
              <a:cxn ang="0">
                <a:pos x="60" y="24"/>
              </a:cxn>
              <a:cxn ang="0">
                <a:pos x="60" y="36"/>
              </a:cxn>
              <a:cxn ang="0">
                <a:pos x="56" y="46"/>
              </a:cxn>
              <a:cxn ang="0">
                <a:pos x="52" y="50"/>
              </a:cxn>
              <a:cxn ang="0">
                <a:pos x="48" y="54"/>
              </a:cxn>
              <a:cxn ang="0">
                <a:pos x="36" y="58"/>
              </a:cxn>
              <a:cxn ang="0">
                <a:pos x="28" y="60"/>
              </a:cxn>
              <a:cxn ang="0">
                <a:pos x="20" y="58"/>
              </a:cxn>
              <a:cxn ang="0">
                <a:pos x="14" y="56"/>
              </a:cxn>
              <a:cxn ang="0">
                <a:pos x="8" y="50"/>
              </a:cxn>
              <a:cxn ang="0">
                <a:pos x="4" y="44"/>
              </a:cxn>
              <a:cxn ang="0">
                <a:pos x="2" y="34"/>
              </a:cxn>
              <a:cxn ang="0">
                <a:pos x="0" y="34"/>
              </a:cxn>
              <a:cxn ang="0">
                <a:pos x="16" y="32"/>
              </a:cxn>
              <a:cxn ang="0">
                <a:pos x="18" y="40"/>
              </a:cxn>
              <a:cxn ang="0">
                <a:pos x="24" y="44"/>
              </a:cxn>
              <a:cxn ang="0">
                <a:pos x="28" y="46"/>
              </a:cxn>
              <a:cxn ang="0">
                <a:pos x="34" y="46"/>
              </a:cxn>
              <a:cxn ang="0">
                <a:pos x="40" y="44"/>
              </a:cxn>
              <a:cxn ang="0">
                <a:pos x="42" y="40"/>
              </a:cxn>
              <a:cxn ang="0">
                <a:pos x="44" y="34"/>
              </a:cxn>
              <a:cxn ang="0">
                <a:pos x="44" y="26"/>
              </a:cxn>
              <a:cxn ang="0">
                <a:pos x="42" y="20"/>
              </a:cxn>
              <a:cxn ang="0">
                <a:pos x="38" y="14"/>
              </a:cxn>
              <a:cxn ang="0">
                <a:pos x="32" y="12"/>
              </a:cxn>
              <a:cxn ang="0">
                <a:pos x="26" y="12"/>
              </a:cxn>
              <a:cxn ang="0">
                <a:pos x="22" y="14"/>
              </a:cxn>
              <a:cxn ang="0">
                <a:pos x="18" y="18"/>
              </a:cxn>
              <a:cxn ang="0">
                <a:pos x="16" y="24"/>
              </a:cxn>
              <a:cxn ang="0">
                <a:pos x="16" y="32"/>
              </a:cxn>
              <a:cxn ang="0">
                <a:pos x="0" y="34"/>
              </a:cxn>
            </a:cxnLst>
            <a:rect l="0" t="0" r="r" b="b"/>
            <a:pathLst>
              <a:path w="60" h="60">
                <a:moveTo>
                  <a:pt x="0" y="34"/>
                </a:moveTo>
                <a:lnTo>
                  <a:pt x="0" y="28"/>
                </a:lnTo>
                <a:lnTo>
                  <a:pt x="2" y="20"/>
                </a:lnTo>
                <a:lnTo>
                  <a:pt x="4" y="12"/>
                </a:lnTo>
                <a:lnTo>
                  <a:pt x="10" y="6"/>
                </a:lnTo>
                <a:lnTo>
                  <a:pt x="16" y="2"/>
                </a:lnTo>
                <a:lnTo>
                  <a:pt x="24" y="0"/>
                </a:lnTo>
                <a:lnTo>
                  <a:pt x="36" y="0"/>
                </a:lnTo>
                <a:lnTo>
                  <a:pt x="42" y="0"/>
                </a:lnTo>
                <a:lnTo>
                  <a:pt x="46" y="4"/>
                </a:lnTo>
                <a:lnTo>
                  <a:pt x="56" y="12"/>
                </a:lnTo>
                <a:lnTo>
                  <a:pt x="60" y="24"/>
                </a:lnTo>
                <a:lnTo>
                  <a:pt x="60" y="36"/>
                </a:lnTo>
                <a:lnTo>
                  <a:pt x="56" y="46"/>
                </a:lnTo>
                <a:lnTo>
                  <a:pt x="52" y="50"/>
                </a:lnTo>
                <a:lnTo>
                  <a:pt x="48" y="54"/>
                </a:lnTo>
                <a:lnTo>
                  <a:pt x="36" y="58"/>
                </a:lnTo>
                <a:lnTo>
                  <a:pt x="28" y="60"/>
                </a:lnTo>
                <a:lnTo>
                  <a:pt x="20" y="58"/>
                </a:lnTo>
                <a:lnTo>
                  <a:pt x="14" y="56"/>
                </a:lnTo>
                <a:lnTo>
                  <a:pt x="8" y="50"/>
                </a:lnTo>
                <a:lnTo>
                  <a:pt x="4" y="44"/>
                </a:lnTo>
                <a:lnTo>
                  <a:pt x="2" y="34"/>
                </a:lnTo>
                <a:lnTo>
                  <a:pt x="0" y="34"/>
                </a:lnTo>
                <a:lnTo>
                  <a:pt x="16" y="32"/>
                </a:lnTo>
                <a:lnTo>
                  <a:pt x="18" y="40"/>
                </a:lnTo>
                <a:lnTo>
                  <a:pt x="24" y="44"/>
                </a:lnTo>
                <a:lnTo>
                  <a:pt x="28" y="46"/>
                </a:lnTo>
                <a:lnTo>
                  <a:pt x="34" y="46"/>
                </a:lnTo>
                <a:lnTo>
                  <a:pt x="40" y="44"/>
                </a:lnTo>
                <a:lnTo>
                  <a:pt x="42" y="40"/>
                </a:lnTo>
                <a:lnTo>
                  <a:pt x="44" y="34"/>
                </a:lnTo>
                <a:lnTo>
                  <a:pt x="44" y="26"/>
                </a:lnTo>
                <a:lnTo>
                  <a:pt x="42" y="20"/>
                </a:lnTo>
                <a:lnTo>
                  <a:pt x="38" y="14"/>
                </a:lnTo>
                <a:lnTo>
                  <a:pt x="32" y="12"/>
                </a:lnTo>
                <a:lnTo>
                  <a:pt x="26" y="12"/>
                </a:lnTo>
                <a:lnTo>
                  <a:pt x="22" y="14"/>
                </a:lnTo>
                <a:lnTo>
                  <a:pt x="18" y="18"/>
                </a:lnTo>
                <a:lnTo>
                  <a:pt x="16" y="24"/>
                </a:lnTo>
                <a:lnTo>
                  <a:pt x="16" y="32"/>
                </a:lnTo>
                <a:lnTo>
                  <a:pt x="0" y="34"/>
                </a:lnTo>
                <a:close/>
              </a:path>
            </a:pathLst>
          </a:custGeom>
          <a:solidFill>
            <a:srgbClr val="231F20"/>
          </a:solidFill>
          <a:ln w="9525">
            <a:noFill/>
            <a:round/>
            <a:headEnd/>
            <a:tailEnd/>
          </a:ln>
        </p:spPr>
        <p:txBody>
          <a:bodyPr/>
          <a:lstStyle/>
          <a:p>
            <a:endParaRPr lang="en-US"/>
          </a:p>
        </p:txBody>
      </p:sp>
      <p:sp>
        <p:nvSpPr>
          <p:cNvPr id="8284" name="Freeform 92"/>
          <p:cNvSpPr>
            <a:spLocks/>
          </p:cNvSpPr>
          <p:nvPr/>
        </p:nvSpPr>
        <p:spPr bwMode="auto">
          <a:xfrm>
            <a:off x="4841875" y="3238500"/>
            <a:ext cx="92075" cy="95250"/>
          </a:xfrm>
          <a:custGeom>
            <a:avLst/>
            <a:gdLst/>
            <a:ahLst/>
            <a:cxnLst>
              <a:cxn ang="0">
                <a:pos x="6" y="50"/>
              </a:cxn>
              <a:cxn ang="0">
                <a:pos x="20" y="44"/>
              </a:cxn>
              <a:cxn ang="0">
                <a:pos x="22" y="46"/>
              </a:cxn>
              <a:cxn ang="0">
                <a:pos x="26" y="48"/>
              </a:cxn>
              <a:cxn ang="0">
                <a:pos x="30" y="50"/>
              </a:cxn>
              <a:cxn ang="0">
                <a:pos x="34" y="48"/>
              </a:cxn>
              <a:cxn ang="0">
                <a:pos x="40" y="46"/>
              </a:cxn>
              <a:cxn ang="0">
                <a:pos x="42" y="44"/>
              </a:cxn>
              <a:cxn ang="0">
                <a:pos x="44" y="38"/>
              </a:cxn>
              <a:cxn ang="0">
                <a:pos x="42" y="36"/>
              </a:cxn>
              <a:cxn ang="0">
                <a:pos x="36" y="36"/>
              </a:cxn>
              <a:cxn ang="0">
                <a:pos x="20" y="38"/>
              </a:cxn>
              <a:cxn ang="0">
                <a:pos x="12" y="36"/>
              </a:cxn>
              <a:cxn ang="0">
                <a:pos x="4" y="32"/>
              </a:cxn>
              <a:cxn ang="0">
                <a:pos x="0" y="26"/>
              </a:cxn>
              <a:cxn ang="0">
                <a:pos x="0" y="20"/>
              </a:cxn>
              <a:cxn ang="0">
                <a:pos x="2" y="12"/>
              </a:cxn>
              <a:cxn ang="0">
                <a:pos x="8" y="6"/>
              </a:cxn>
              <a:cxn ang="0">
                <a:pos x="18" y="2"/>
              </a:cxn>
              <a:cxn ang="0">
                <a:pos x="28" y="0"/>
              </a:cxn>
              <a:cxn ang="0">
                <a:pos x="36" y="0"/>
              </a:cxn>
              <a:cxn ang="0">
                <a:pos x="42" y="2"/>
              </a:cxn>
              <a:cxn ang="0">
                <a:pos x="48" y="8"/>
              </a:cxn>
              <a:cxn ang="0">
                <a:pos x="34" y="16"/>
              </a:cxn>
              <a:cxn ang="0">
                <a:pos x="30" y="12"/>
              </a:cxn>
              <a:cxn ang="0">
                <a:pos x="22" y="12"/>
              </a:cxn>
              <a:cxn ang="0">
                <a:pos x="14" y="16"/>
              </a:cxn>
              <a:cxn ang="0">
                <a:pos x="14" y="20"/>
              </a:cxn>
              <a:cxn ang="0">
                <a:pos x="16" y="22"/>
              </a:cxn>
              <a:cxn ang="0">
                <a:pos x="30" y="22"/>
              </a:cxn>
              <a:cxn ang="0">
                <a:pos x="42" y="22"/>
              </a:cxn>
              <a:cxn ang="0">
                <a:pos x="50" y="22"/>
              </a:cxn>
              <a:cxn ang="0">
                <a:pos x="54" y="26"/>
              </a:cxn>
              <a:cxn ang="0">
                <a:pos x="58" y="32"/>
              </a:cxn>
              <a:cxn ang="0">
                <a:pos x="58" y="40"/>
              </a:cxn>
              <a:cxn ang="0">
                <a:pos x="56" y="46"/>
              </a:cxn>
              <a:cxn ang="0">
                <a:pos x="48" y="54"/>
              </a:cxn>
              <a:cxn ang="0">
                <a:pos x="38" y="58"/>
              </a:cxn>
              <a:cxn ang="0">
                <a:pos x="28" y="60"/>
              </a:cxn>
              <a:cxn ang="0">
                <a:pos x="20" y="60"/>
              </a:cxn>
              <a:cxn ang="0">
                <a:pos x="12" y="56"/>
              </a:cxn>
              <a:cxn ang="0">
                <a:pos x="8" y="50"/>
              </a:cxn>
              <a:cxn ang="0">
                <a:pos x="6" y="50"/>
              </a:cxn>
            </a:cxnLst>
            <a:rect l="0" t="0" r="r" b="b"/>
            <a:pathLst>
              <a:path w="58" h="60">
                <a:moveTo>
                  <a:pt x="6" y="50"/>
                </a:moveTo>
                <a:lnTo>
                  <a:pt x="20" y="44"/>
                </a:lnTo>
                <a:lnTo>
                  <a:pt x="22" y="46"/>
                </a:lnTo>
                <a:lnTo>
                  <a:pt x="26" y="48"/>
                </a:lnTo>
                <a:lnTo>
                  <a:pt x="30" y="50"/>
                </a:lnTo>
                <a:lnTo>
                  <a:pt x="34" y="48"/>
                </a:lnTo>
                <a:lnTo>
                  <a:pt x="40" y="46"/>
                </a:lnTo>
                <a:lnTo>
                  <a:pt x="42" y="44"/>
                </a:lnTo>
                <a:lnTo>
                  <a:pt x="44" y="38"/>
                </a:lnTo>
                <a:lnTo>
                  <a:pt x="42" y="36"/>
                </a:lnTo>
                <a:lnTo>
                  <a:pt x="36" y="36"/>
                </a:lnTo>
                <a:lnTo>
                  <a:pt x="20" y="38"/>
                </a:lnTo>
                <a:lnTo>
                  <a:pt x="12" y="36"/>
                </a:lnTo>
                <a:lnTo>
                  <a:pt x="4" y="32"/>
                </a:lnTo>
                <a:lnTo>
                  <a:pt x="0" y="26"/>
                </a:lnTo>
                <a:lnTo>
                  <a:pt x="0" y="20"/>
                </a:lnTo>
                <a:lnTo>
                  <a:pt x="2" y="12"/>
                </a:lnTo>
                <a:lnTo>
                  <a:pt x="8" y="6"/>
                </a:lnTo>
                <a:lnTo>
                  <a:pt x="18" y="2"/>
                </a:lnTo>
                <a:lnTo>
                  <a:pt x="28" y="0"/>
                </a:lnTo>
                <a:lnTo>
                  <a:pt x="36" y="0"/>
                </a:lnTo>
                <a:lnTo>
                  <a:pt x="42" y="2"/>
                </a:lnTo>
                <a:lnTo>
                  <a:pt x="48" y="8"/>
                </a:lnTo>
                <a:lnTo>
                  <a:pt x="34" y="16"/>
                </a:lnTo>
                <a:lnTo>
                  <a:pt x="30" y="12"/>
                </a:lnTo>
                <a:lnTo>
                  <a:pt x="22" y="12"/>
                </a:lnTo>
                <a:lnTo>
                  <a:pt x="14" y="16"/>
                </a:lnTo>
                <a:lnTo>
                  <a:pt x="14" y="20"/>
                </a:lnTo>
                <a:lnTo>
                  <a:pt x="16" y="22"/>
                </a:lnTo>
                <a:lnTo>
                  <a:pt x="30" y="22"/>
                </a:lnTo>
                <a:lnTo>
                  <a:pt x="42" y="22"/>
                </a:lnTo>
                <a:lnTo>
                  <a:pt x="50" y="22"/>
                </a:lnTo>
                <a:lnTo>
                  <a:pt x="54" y="26"/>
                </a:lnTo>
                <a:lnTo>
                  <a:pt x="58" y="32"/>
                </a:lnTo>
                <a:lnTo>
                  <a:pt x="58" y="40"/>
                </a:lnTo>
                <a:lnTo>
                  <a:pt x="56" y="46"/>
                </a:lnTo>
                <a:lnTo>
                  <a:pt x="48" y="54"/>
                </a:lnTo>
                <a:lnTo>
                  <a:pt x="38" y="58"/>
                </a:lnTo>
                <a:lnTo>
                  <a:pt x="28" y="60"/>
                </a:lnTo>
                <a:lnTo>
                  <a:pt x="20" y="60"/>
                </a:lnTo>
                <a:lnTo>
                  <a:pt x="12" y="56"/>
                </a:lnTo>
                <a:lnTo>
                  <a:pt x="8" y="50"/>
                </a:lnTo>
                <a:lnTo>
                  <a:pt x="6" y="50"/>
                </a:lnTo>
                <a:close/>
              </a:path>
            </a:pathLst>
          </a:custGeom>
          <a:solidFill>
            <a:srgbClr val="231F20"/>
          </a:solidFill>
          <a:ln w="9525">
            <a:noFill/>
            <a:round/>
            <a:headEnd/>
            <a:tailEnd/>
          </a:ln>
        </p:spPr>
        <p:txBody>
          <a:bodyPr/>
          <a:lstStyle/>
          <a:p>
            <a:endParaRPr lang="en-US"/>
          </a:p>
        </p:txBody>
      </p:sp>
      <p:sp>
        <p:nvSpPr>
          <p:cNvPr id="8285" name="Freeform 93"/>
          <p:cNvSpPr>
            <a:spLocks/>
          </p:cNvSpPr>
          <p:nvPr/>
        </p:nvSpPr>
        <p:spPr bwMode="auto">
          <a:xfrm>
            <a:off x="4905375" y="3181350"/>
            <a:ext cx="76200" cy="127000"/>
          </a:xfrm>
          <a:custGeom>
            <a:avLst/>
            <a:gdLst/>
            <a:ahLst/>
            <a:cxnLst>
              <a:cxn ang="0">
                <a:pos x="6" y="20"/>
              </a:cxn>
              <a:cxn ang="0">
                <a:pos x="0" y="6"/>
              </a:cxn>
              <a:cxn ang="0">
                <a:pos x="14" y="0"/>
              </a:cxn>
              <a:cxn ang="0">
                <a:pos x="20" y="14"/>
              </a:cxn>
              <a:cxn ang="0">
                <a:pos x="6" y="20"/>
              </a:cxn>
              <a:cxn ang="0">
                <a:pos x="34" y="80"/>
              </a:cxn>
              <a:cxn ang="0">
                <a:pos x="10" y="28"/>
              </a:cxn>
              <a:cxn ang="0">
                <a:pos x="24" y="20"/>
              </a:cxn>
              <a:cxn ang="0">
                <a:pos x="48" y="74"/>
              </a:cxn>
              <a:cxn ang="0">
                <a:pos x="34" y="80"/>
              </a:cxn>
              <a:cxn ang="0">
                <a:pos x="6" y="20"/>
              </a:cxn>
            </a:cxnLst>
            <a:rect l="0" t="0" r="r" b="b"/>
            <a:pathLst>
              <a:path w="48" h="80">
                <a:moveTo>
                  <a:pt x="6" y="20"/>
                </a:moveTo>
                <a:lnTo>
                  <a:pt x="0" y="6"/>
                </a:lnTo>
                <a:lnTo>
                  <a:pt x="14" y="0"/>
                </a:lnTo>
                <a:lnTo>
                  <a:pt x="20" y="14"/>
                </a:lnTo>
                <a:lnTo>
                  <a:pt x="6" y="20"/>
                </a:lnTo>
                <a:lnTo>
                  <a:pt x="34" y="80"/>
                </a:lnTo>
                <a:lnTo>
                  <a:pt x="10" y="28"/>
                </a:lnTo>
                <a:lnTo>
                  <a:pt x="24" y="20"/>
                </a:lnTo>
                <a:lnTo>
                  <a:pt x="48" y="74"/>
                </a:lnTo>
                <a:lnTo>
                  <a:pt x="34" y="80"/>
                </a:lnTo>
                <a:lnTo>
                  <a:pt x="6" y="20"/>
                </a:lnTo>
                <a:close/>
              </a:path>
            </a:pathLst>
          </a:custGeom>
          <a:solidFill>
            <a:srgbClr val="231F20"/>
          </a:solidFill>
          <a:ln w="9525">
            <a:noFill/>
            <a:round/>
            <a:headEnd/>
            <a:tailEnd/>
          </a:ln>
        </p:spPr>
        <p:txBody>
          <a:bodyPr/>
          <a:lstStyle/>
          <a:p>
            <a:endParaRPr lang="en-US"/>
          </a:p>
        </p:txBody>
      </p:sp>
      <p:sp>
        <p:nvSpPr>
          <p:cNvPr id="8286" name="Freeform 94"/>
          <p:cNvSpPr>
            <a:spLocks/>
          </p:cNvSpPr>
          <p:nvPr/>
        </p:nvSpPr>
        <p:spPr bwMode="auto">
          <a:xfrm>
            <a:off x="4959350" y="3181350"/>
            <a:ext cx="98425" cy="101600"/>
          </a:xfrm>
          <a:custGeom>
            <a:avLst/>
            <a:gdLst/>
            <a:ahLst/>
            <a:cxnLst>
              <a:cxn ang="0">
                <a:pos x="12" y="56"/>
              </a:cxn>
              <a:cxn ang="0">
                <a:pos x="26" y="46"/>
              </a:cxn>
              <a:cxn ang="0">
                <a:pos x="28" y="50"/>
              </a:cxn>
              <a:cxn ang="0">
                <a:pos x="32" y="50"/>
              </a:cxn>
              <a:cxn ang="0">
                <a:pos x="36" y="50"/>
              </a:cxn>
              <a:cxn ang="0">
                <a:pos x="40" y="48"/>
              </a:cxn>
              <a:cxn ang="0">
                <a:pos x="44" y="46"/>
              </a:cxn>
              <a:cxn ang="0">
                <a:pos x="48" y="42"/>
              </a:cxn>
              <a:cxn ang="0">
                <a:pos x="46" y="38"/>
              </a:cxn>
              <a:cxn ang="0">
                <a:pos x="44" y="36"/>
              </a:cxn>
              <a:cxn ang="0">
                <a:pos x="38" y="36"/>
              </a:cxn>
              <a:cxn ang="0">
                <a:pos x="24" y="40"/>
              </a:cxn>
              <a:cxn ang="0">
                <a:pos x="14" y="42"/>
              </a:cxn>
              <a:cxn ang="0">
                <a:pos x="8" y="40"/>
              </a:cxn>
              <a:cxn ang="0">
                <a:pos x="2" y="34"/>
              </a:cxn>
              <a:cxn ang="0">
                <a:pos x="0" y="26"/>
              </a:cxn>
              <a:cxn ang="0">
                <a:pos x="2" y="20"/>
              </a:cxn>
              <a:cxn ang="0">
                <a:pos x="6" y="12"/>
              </a:cxn>
              <a:cxn ang="0">
                <a:pos x="14" y="6"/>
              </a:cxn>
              <a:cxn ang="0">
                <a:pos x="24" y="2"/>
              </a:cxn>
              <a:cxn ang="0">
                <a:pos x="32" y="0"/>
              </a:cxn>
              <a:cxn ang="0">
                <a:pos x="38" y="2"/>
              </a:cxn>
              <a:cxn ang="0">
                <a:pos x="44" y="6"/>
              </a:cxn>
              <a:cxn ang="0">
                <a:pos x="34" y="16"/>
              </a:cxn>
              <a:cxn ang="0">
                <a:pos x="28" y="14"/>
              </a:cxn>
              <a:cxn ang="0">
                <a:pos x="20" y="16"/>
              </a:cxn>
              <a:cxn ang="0">
                <a:pos x="14" y="22"/>
              </a:cxn>
              <a:cxn ang="0">
                <a:pos x="14" y="24"/>
              </a:cxn>
              <a:cxn ang="0">
                <a:pos x="16" y="26"/>
              </a:cxn>
              <a:cxn ang="0">
                <a:pos x="32" y="24"/>
              </a:cxn>
              <a:cxn ang="0">
                <a:pos x="42" y="20"/>
              </a:cxn>
              <a:cxn ang="0">
                <a:pos x="50" y="20"/>
              </a:cxn>
              <a:cxn ang="0">
                <a:pos x="54" y="24"/>
              </a:cxn>
              <a:cxn ang="0">
                <a:pos x="60" y="28"/>
              </a:cxn>
              <a:cxn ang="0">
                <a:pos x="62" y="36"/>
              </a:cxn>
              <a:cxn ang="0">
                <a:pos x="60" y="44"/>
              </a:cxn>
              <a:cxn ang="0">
                <a:pos x="56" y="52"/>
              </a:cxn>
              <a:cxn ang="0">
                <a:pos x="46" y="58"/>
              </a:cxn>
              <a:cxn ang="0">
                <a:pos x="36" y="62"/>
              </a:cxn>
              <a:cxn ang="0">
                <a:pos x="28" y="64"/>
              </a:cxn>
              <a:cxn ang="0">
                <a:pos x="20" y="62"/>
              </a:cxn>
              <a:cxn ang="0">
                <a:pos x="14" y="56"/>
              </a:cxn>
              <a:cxn ang="0">
                <a:pos x="12" y="56"/>
              </a:cxn>
            </a:cxnLst>
            <a:rect l="0" t="0" r="r" b="b"/>
            <a:pathLst>
              <a:path w="62" h="64">
                <a:moveTo>
                  <a:pt x="12" y="56"/>
                </a:moveTo>
                <a:lnTo>
                  <a:pt x="26" y="46"/>
                </a:lnTo>
                <a:lnTo>
                  <a:pt x="28" y="50"/>
                </a:lnTo>
                <a:lnTo>
                  <a:pt x="32" y="50"/>
                </a:lnTo>
                <a:lnTo>
                  <a:pt x="36" y="50"/>
                </a:lnTo>
                <a:lnTo>
                  <a:pt x="40" y="48"/>
                </a:lnTo>
                <a:lnTo>
                  <a:pt x="44" y="46"/>
                </a:lnTo>
                <a:lnTo>
                  <a:pt x="48" y="42"/>
                </a:lnTo>
                <a:lnTo>
                  <a:pt x="46" y="38"/>
                </a:lnTo>
                <a:lnTo>
                  <a:pt x="44" y="36"/>
                </a:lnTo>
                <a:lnTo>
                  <a:pt x="38" y="36"/>
                </a:lnTo>
                <a:lnTo>
                  <a:pt x="24" y="40"/>
                </a:lnTo>
                <a:lnTo>
                  <a:pt x="14" y="42"/>
                </a:lnTo>
                <a:lnTo>
                  <a:pt x="8" y="40"/>
                </a:lnTo>
                <a:lnTo>
                  <a:pt x="2" y="34"/>
                </a:lnTo>
                <a:lnTo>
                  <a:pt x="0" y="26"/>
                </a:lnTo>
                <a:lnTo>
                  <a:pt x="2" y="20"/>
                </a:lnTo>
                <a:lnTo>
                  <a:pt x="6" y="12"/>
                </a:lnTo>
                <a:lnTo>
                  <a:pt x="14" y="6"/>
                </a:lnTo>
                <a:lnTo>
                  <a:pt x="24" y="2"/>
                </a:lnTo>
                <a:lnTo>
                  <a:pt x="32" y="0"/>
                </a:lnTo>
                <a:lnTo>
                  <a:pt x="38" y="2"/>
                </a:lnTo>
                <a:lnTo>
                  <a:pt x="44" y="6"/>
                </a:lnTo>
                <a:lnTo>
                  <a:pt x="34" y="16"/>
                </a:lnTo>
                <a:lnTo>
                  <a:pt x="28" y="14"/>
                </a:lnTo>
                <a:lnTo>
                  <a:pt x="20" y="16"/>
                </a:lnTo>
                <a:lnTo>
                  <a:pt x="14" y="22"/>
                </a:lnTo>
                <a:lnTo>
                  <a:pt x="14" y="24"/>
                </a:lnTo>
                <a:lnTo>
                  <a:pt x="16" y="26"/>
                </a:lnTo>
                <a:lnTo>
                  <a:pt x="32" y="24"/>
                </a:lnTo>
                <a:lnTo>
                  <a:pt x="42" y="20"/>
                </a:lnTo>
                <a:lnTo>
                  <a:pt x="50" y="20"/>
                </a:lnTo>
                <a:lnTo>
                  <a:pt x="54" y="24"/>
                </a:lnTo>
                <a:lnTo>
                  <a:pt x="60" y="28"/>
                </a:lnTo>
                <a:lnTo>
                  <a:pt x="62" y="36"/>
                </a:lnTo>
                <a:lnTo>
                  <a:pt x="60" y="44"/>
                </a:lnTo>
                <a:lnTo>
                  <a:pt x="56" y="52"/>
                </a:lnTo>
                <a:lnTo>
                  <a:pt x="46" y="58"/>
                </a:lnTo>
                <a:lnTo>
                  <a:pt x="36" y="62"/>
                </a:lnTo>
                <a:lnTo>
                  <a:pt x="28" y="64"/>
                </a:lnTo>
                <a:lnTo>
                  <a:pt x="20" y="62"/>
                </a:lnTo>
                <a:lnTo>
                  <a:pt x="14" y="56"/>
                </a:lnTo>
                <a:lnTo>
                  <a:pt x="12" y="56"/>
                </a:lnTo>
                <a:close/>
              </a:path>
            </a:pathLst>
          </a:custGeom>
          <a:solidFill>
            <a:srgbClr val="231F20"/>
          </a:solidFill>
          <a:ln w="9525">
            <a:noFill/>
            <a:round/>
            <a:headEnd/>
            <a:tailEnd/>
          </a:ln>
        </p:spPr>
        <p:txBody>
          <a:bodyPr/>
          <a:lstStyle/>
          <a:p>
            <a:endParaRPr lang="en-US"/>
          </a:p>
        </p:txBody>
      </p:sp>
      <p:sp>
        <p:nvSpPr>
          <p:cNvPr id="91" name="TextBox 90"/>
          <p:cNvSpPr txBox="1"/>
          <p:nvPr/>
        </p:nvSpPr>
        <p:spPr>
          <a:xfrm>
            <a:off x="457200" y="381000"/>
            <a:ext cx="5088894" cy="584775"/>
          </a:xfrm>
          <a:prstGeom prst="rect">
            <a:avLst/>
          </a:prstGeom>
          <a:noFill/>
        </p:spPr>
        <p:txBody>
          <a:bodyPr wrap="none" rtlCol="0">
            <a:spAutoFit/>
          </a:bodyPr>
          <a:lstStyle/>
          <a:p>
            <a:r>
              <a:rPr lang="en-US" sz="3200" b="1" dirty="0"/>
              <a:t>Let’s discuss the Checkpoints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535" name="Picture 23" descr="12_14MechAnalogyCellCyc-U"/>
          <p:cNvPicPr>
            <a:picLocks noChangeAspect="1" noChangeArrowheads="1"/>
          </p:cNvPicPr>
          <p:nvPr/>
        </p:nvPicPr>
        <p:blipFill>
          <a:blip r:embed="rId3" cstate="print"/>
          <a:srcRect/>
          <a:stretch>
            <a:fillRect/>
          </a:stretch>
        </p:blipFill>
        <p:spPr bwMode="auto">
          <a:xfrm>
            <a:off x="727075" y="142875"/>
            <a:ext cx="7688263" cy="6572250"/>
          </a:xfrm>
          <a:prstGeom prst="rect">
            <a:avLst/>
          </a:prstGeom>
          <a:noFill/>
        </p:spPr>
      </p:pic>
      <p:sp>
        <p:nvSpPr>
          <p:cNvPr id="448536" name="Rectangle 24"/>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nSpc>
                <a:spcPct val="90000"/>
              </a:lnSpc>
              <a:spcBef>
                <a:spcPct val="0"/>
              </a:spcBef>
              <a:spcAft>
                <a:spcPct val="0"/>
              </a:spcAft>
              <a:buClrTx/>
              <a:buFontTx/>
              <a:buNone/>
            </a:pPr>
            <a:r>
              <a:rPr lang="en-US" sz="1200" b="0"/>
              <a:t>Fig. 12-14</a:t>
            </a:r>
            <a:endParaRPr lang="en-US" sz="1500"/>
          </a:p>
        </p:txBody>
      </p:sp>
      <p:sp>
        <p:nvSpPr>
          <p:cNvPr id="448537" name="Text Box 25"/>
          <p:cNvSpPr txBox="1">
            <a:spLocks noChangeArrowheads="1"/>
          </p:cNvSpPr>
          <p:nvPr/>
        </p:nvSpPr>
        <p:spPr bwMode="auto">
          <a:xfrm>
            <a:off x="6029325" y="2532063"/>
            <a:ext cx="209550" cy="2603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S</a:t>
            </a:r>
          </a:p>
        </p:txBody>
      </p:sp>
      <p:sp>
        <p:nvSpPr>
          <p:cNvPr id="448538" name="Text Box 26"/>
          <p:cNvSpPr txBox="1">
            <a:spLocks noChangeArrowheads="1"/>
          </p:cNvSpPr>
          <p:nvPr/>
        </p:nvSpPr>
        <p:spPr bwMode="auto">
          <a:xfrm>
            <a:off x="2895600" y="2738438"/>
            <a:ext cx="414338" cy="334962"/>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1</a:t>
            </a:r>
            <a:endParaRPr lang="en-US"/>
          </a:p>
        </p:txBody>
      </p:sp>
      <p:sp>
        <p:nvSpPr>
          <p:cNvPr id="448539" name="Text Box 27"/>
          <p:cNvSpPr txBox="1">
            <a:spLocks noChangeArrowheads="1"/>
          </p:cNvSpPr>
          <p:nvPr/>
        </p:nvSpPr>
        <p:spPr bwMode="auto">
          <a:xfrm>
            <a:off x="762000" y="5780088"/>
            <a:ext cx="2044700" cy="26670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M checkpoint</a:t>
            </a:r>
          </a:p>
        </p:txBody>
      </p:sp>
      <p:sp>
        <p:nvSpPr>
          <p:cNvPr id="448540" name="Text Box 28"/>
          <p:cNvSpPr txBox="1">
            <a:spLocks noChangeArrowheads="1"/>
          </p:cNvSpPr>
          <p:nvPr/>
        </p:nvSpPr>
        <p:spPr bwMode="auto">
          <a:xfrm>
            <a:off x="4900613" y="3892550"/>
            <a:ext cx="363537" cy="309563"/>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2</a:t>
            </a:r>
            <a:endParaRPr lang="en-US"/>
          </a:p>
        </p:txBody>
      </p:sp>
      <p:sp>
        <p:nvSpPr>
          <p:cNvPr id="448541" name="Text Box 29"/>
          <p:cNvSpPr txBox="1">
            <a:spLocks noChangeArrowheads="1"/>
          </p:cNvSpPr>
          <p:nvPr/>
        </p:nvSpPr>
        <p:spPr bwMode="auto">
          <a:xfrm>
            <a:off x="3616325" y="3992563"/>
            <a:ext cx="234950" cy="2603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M</a:t>
            </a:r>
          </a:p>
        </p:txBody>
      </p:sp>
      <p:sp>
        <p:nvSpPr>
          <p:cNvPr id="448542" name="Text Box 30"/>
          <p:cNvSpPr txBox="1">
            <a:spLocks noChangeArrowheads="1"/>
          </p:cNvSpPr>
          <p:nvPr/>
        </p:nvSpPr>
        <p:spPr bwMode="auto">
          <a:xfrm>
            <a:off x="4175125" y="2262188"/>
            <a:ext cx="1162050" cy="6667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Control</a:t>
            </a:r>
          </a:p>
          <a:p>
            <a:pPr eaLnBrk="0" hangingPunct="0">
              <a:lnSpc>
                <a:spcPct val="90000"/>
              </a:lnSpc>
              <a:spcBef>
                <a:spcPct val="0"/>
              </a:spcBef>
              <a:spcAft>
                <a:spcPct val="0"/>
              </a:spcAft>
              <a:buClrTx/>
              <a:buFontTx/>
              <a:buNone/>
            </a:pPr>
            <a:r>
              <a:rPr lang="en-US"/>
              <a:t>system</a:t>
            </a:r>
          </a:p>
        </p:txBody>
      </p:sp>
      <p:sp>
        <p:nvSpPr>
          <p:cNvPr id="448543" name="Text Box 31"/>
          <p:cNvSpPr txBox="1">
            <a:spLocks noChangeArrowheads="1"/>
          </p:cNvSpPr>
          <p:nvPr/>
        </p:nvSpPr>
        <p:spPr bwMode="auto">
          <a:xfrm>
            <a:off x="3756025" y="138113"/>
            <a:ext cx="2165350" cy="3238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1</a:t>
            </a:r>
            <a:r>
              <a:rPr lang="en-US"/>
              <a:t> checkpoint</a:t>
            </a:r>
          </a:p>
        </p:txBody>
      </p:sp>
      <p:sp>
        <p:nvSpPr>
          <p:cNvPr id="448544" name="Text Box 32"/>
          <p:cNvSpPr txBox="1">
            <a:spLocks noChangeArrowheads="1"/>
          </p:cNvSpPr>
          <p:nvPr/>
        </p:nvSpPr>
        <p:spPr bwMode="auto">
          <a:xfrm>
            <a:off x="3279775" y="6170613"/>
            <a:ext cx="2165350" cy="3238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2</a:t>
            </a:r>
            <a:r>
              <a:rPr lang="en-US"/>
              <a:t> checkpoint</a:t>
            </a:r>
          </a:p>
        </p:txBody>
      </p:sp>
      <p:sp>
        <p:nvSpPr>
          <p:cNvPr id="448545" name="Line 33"/>
          <p:cNvSpPr>
            <a:spLocks noChangeShapeType="1"/>
          </p:cNvSpPr>
          <p:nvPr/>
        </p:nvSpPr>
        <p:spPr bwMode="auto">
          <a:xfrm flipH="1">
            <a:off x="3260725" y="292100"/>
            <a:ext cx="454025" cy="615950"/>
          </a:xfrm>
          <a:prstGeom prst="line">
            <a:avLst/>
          </a:prstGeom>
          <a:noFill/>
          <a:ln w="25400">
            <a:solidFill>
              <a:schemeClr val="tx1"/>
            </a:solidFill>
            <a:round/>
            <a:headEnd/>
            <a:tailEnd/>
          </a:ln>
          <a:effectLst/>
        </p:spPr>
        <p:txBody>
          <a:bodyPr wrap="none" anchor="ctr"/>
          <a:lstStyle/>
          <a:p>
            <a:endParaRPr lang="en-US"/>
          </a:p>
        </p:txBody>
      </p:sp>
      <p:sp>
        <p:nvSpPr>
          <p:cNvPr id="448546" name="Line 34"/>
          <p:cNvSpPr>
            <a:spLocks noChangeShapeType="1"/>
          </p:cNvSpPr>
          <p:nvPr/>
        </p:nvSpPr>
        <p:spPr bwMode="auto">
          <a:xfrm flipV="1">
            <a:off x="2070100" y="5118100"/>
            <a:ext cx="457200" cy="647700"/>
          </a:xfrm>
          <a:prstGeom prst="line">
            <a:avLst/>
          </a:prstGeom>
          <a:noFill/>
          <a:ln w="25400">
            <a:solidFill>
              <a:schemeClr val="tx1"/>
            </a:solidFill>
            <a:round/>
            <a:headEnd/>
            <a:tailEnd/>
          </a:ln>
          <a:effectLst/>
        </p:spPr>
        <p:txBody>
          <a:bodyPr wrap="none" anchor="ctr"/>
          <a:lstStyle/>
          <a:p>
            <a:endParaRPr lang="en-US"/>
          </a:p>
        </p:txBody>
      </p:sp>
      <p:sp>
        <p:nvSpPr>
          <p:cNvPr id="448547" name="Line 35"/>
          <p:cNvSpPr>
            <a:spLocks noChangeShapeType="1"/>
          </p:cNvSpPr>
          <p:nvPr/>
        </p:nvSpPr>
        <p:spPr bwMode="auto">
          <a:xfrm flipH="1" flipV="1">
            <a:off x="3225800" y="5318125"/>
            <a:ext cx="301625" cy="784225"/>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a:t>Check Points</a:t>
            </a:r>
          </a:p>
        </p:txBody>
      </p:sp>
      <p:sp>
        <p:nvSpPr>
          <p:cNvPr id="3" name="Content Placeholder 2"/>
          <p:cNvSpPr>
            <a:spLocks noGrp="1"/>
          </p:cNvSpPr>
          <p:nvPr>
            <p:ph idx="1"/>
          </p:nvPr>
        </p:nvSpPr>
        <p:spPr>
          <a:xfrm>
            <a:off x="152400" y="685800"/>
            <a:ext cx="8534400" cy="6019800"/>
          </a:xfrm>
        </p:spPr>
        <p:txBody>
          <a:bodyPr>
            <a:normAutofit fontScale="92500" lnSpcReduction="20000"/>
          </a:bodyPr>
          <a:lstStyle/>
          <a:p>
            <a:r>
              <a:rPr lang="en-US" dirty="0"/>
              <a:t>As with any multistep complicated process – the process needs to have checks and balances to ensure it proceeds properly and does not get out of control.</a:t>
            </a:r>
          </a:p>
          <a:p>
            <a:pPr>
              <a:buNone/>
            </a:pPr>
            <a:r>
              <a:rPr lang="en-US" dirty="0"/>
              <a:t>  </a:t>
            </a:r>
            <a:r>
              <a:rPr lang="en-US" b="1" dirty="0"/>
              <a:t>What do these controls ensure in the cell divisional cycle? </a:t>
            </a:r>
          </a:p>
          <a:p>
            <a:pPr>
              <a:buNone/>
            </a:pPr>
            <a:r>
              <a:rPr lang="en-US" dirty="0"/>
              <a:t>(1) Make sure each phase occurs and is in the proper order. </a:t>
            </a:r>
          </a:p>
          <a:p>
            <a:pPr>
              <a:buNone/>
            </a:pPr>
            <a:r>
              <a:rPr lang="en-US" dirty="0"/>
              <a:t>(2) Make sure the actions of each phase are properly completed before the cell moves to the next phase.  The activities of each phase are in preparedness for the next phase.</a:t>
            </a:r>
          </a:p>
          <a:p>
            <a:pPr>
              <a:buNone/>
            </a:pPr>
            <a:r>
              <a:rPr lang="en-US" dirty="0"/>
              <a:t>(3) Make sure that cell duplication only occurs when needed – if it occurs when not needed – then this is the start of tumors (benign or malignant).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a:t>G</a:t>
            </a:r>
            <a:r>
              <a:rPr lang="en-US" sz="3600" dirty="0"/>
              <a:t>1 Checkpoint (Restriction Point)</a:t>
            </a:r>
            <a:endParaRPr lang="en-US" dirty="0"/>
          </a:p>
        </p:txBody>
      </p:sp>
      <p:sp>
        <p:nvSpPr>
          <p:cNvPr id="3" name="Content Placeholder 2"/>
          <p:cNvSpPr>
            <a:spLocks noGrp="1"/>
          </p:cNvSpPr>
          <p:nvPr>
            <p:ph idx="1"/>
          </p:nvPr>
        </p:nvSpPr>
        <p:spPr>
          <a:xfrm>
            <a:off x="457200" y="914400"/>
            <a:ext cx="8229600" cy="5211763"/>
          </a:xfrm>
        </p:spPr>
        <p:txBody>
          <a:bodyPr>
            <a:normAutofit fontScale="85000" lnSpcReduction="10000"/>
          </a:bodyPr>
          <a:lstStyle/>
          <a:p>
            <a:r>
              <a:rPr lang="en-US" dirty="0"/>
              <a:t>The first checkpoint is located at the end of the cell cycle's G</a:t>
            </a:r>
            <a:r>
              <a:rPr lang="en-US" baseline="-25000" dirty="0"/>
              <a:t>1</a:t>
            </a:r>
            <a:r>
              <a:rPr lang="en-US" dirty="0"/>
              <a:t> phase, just before entry into S phase, making the key decision of whether the cell should divide, delay division, or enter a resting stage. Many cells stop at this stage and enter a resting state called G</a:t>
            </a:r>
            <a:r>
              <a:rPr lang="en-US" baseline="-25000" dirty="0"/>
              <a:t>0</a:t>
            </a:r>
            <a:r>
              <a:rPr lang="en-US" dirty="0"/>
              <a:t>. Liver cells, for instance, only enter mitosis around once or twice a year.  Nerve cells and some muscle cells stop dividing at a person’s  young age.  The G</a:t>
            </a:r>
            <a:r>
              <a:rPr lang="en-US" baseline="-25000" dirty="0"/>
              <a:t>1</a:t>
            </a:r>
            <a:r>
              <a:rPr lang="en-US" dirty="0"/>
              <a:t> checkpoint is where eukaryotes typically arrest the cell cycle if environmental conditions make cell division impossible or if the cell passes into G</a:t>
            </a:r>
            <a:r>
              <a:rPr lang="en-US" baseline="-25000" dirty="0"/>
              <a:t>0</a:t>
            </a:r>
            <a:r>
              <a:rPr lang="en-US" dirty="0"/>
              <a:t> for an extended period. In animal cells, the G</a:t>
            </a:r>
            <a:r>
              <a:rPr lang="en-US" baseline="-25000" dirty="0"/>
              <a:t>1</a:t>
            </a:r>
            <a:r>
              <a:rPr lang="en-US" dirty="0"/>
              <a:t> phase checkpoint is called the restriction point. </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535" name="Picture 23" descr="12_14MechAnalogyCellCyc-U"/>
          <p:cNvPicPr>
            <a:picLocks noChangeAspect="1" noChangeArrowheads="1"/>
          </p:cNvPicPr>
          <p:nvPr/>
        </p:nvPicPr>
        <p:blipFill>
          <a:blip r:embed="rId3" cstate="print"/>
          <a:srcRect/>
          <a:stretch>
            <a:fillRect/>
          </a:stretch>
        </p:blipFill>
        <p:spPr bwMode="auto">
          <a:xfrm>
            <a:off x="727075" y="685800"/>
            <a:ext cx="7502525" cy="6029324"/>
          </a:xfrm>
          <a:prstGeom prst="rect">
            <a:avLst/>
          </a:prstGeom>
          <a:noFill/>
        </p:spPr>
      </p:pic>
      <p:sp>
        <p:nvSpPr>
          <p:cNvPr id="448537" name="Text Box 25"/>
          <p:cNvSpPr txBox="1">
            <a:spLocks noChangeArrowheads="1"/>
          </p:cNvSpPr>
          <p:nvPr/>
        </p:nvSpPr>
        <p:spPr bwMode="auto">
          <a:xfrm>
            <a:off x="6029325" y="2532063"/>
            <a:ext cx="209550" cy="2603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S</a:t>
            </a:r>
          </a:p>
        </p:txBody>
      </p:sp>
      <p:sp>
        <p:nvSpPr>
          <p:cNvPr id="448538" name="Text Box 26"/>
          <p:cNvSpPr txBox="1">
            <a:spLocks noChangeArrowheads="1"/>
          </p:cNvSpPr>
          <p:nvPr/>
        </p:nvSpPr>
        <p:spPr bwMode="auto">
          <a:xfrm>
            <a:off x="2895600" y="2738438"/>
            <a:ext cx="414338" cy="334962"/>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1</a:t>
            </a:r>
            <a:endParaRPr lang="en-US"/>
          </a:p>
        </p:txBody>
      </p:sp>
      <p:sp>
        <p:nvSpPr>
          <p:cNvPr id="448539" name="Text Box 27"/>
          <p:cNvSpPr txBox="1">
            <a:spLocks noChangeArrowheads="1"/>
          </p:cNvSpPr>
          <p:nvPr/>
        </p:nvSpPr>
        <p:spPr bwMode="auto">
          <a:xfrm rot="10800000" flipV="1">
            <a:off x="457200" y="5181599"/>
            <a:ext cx="1752600" cy="45719"/>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dirty="0"/>
              <a:t>M checkpoint</a:t>
            </a:r>
          </a:p>
        </p:txBody>
      </p:sp>
      <p:sp>
        <p:nvSpPr>
          <p:cNvPr id="448540" name="Text Box 28"/>
          <p:cNvSpPr txBox="1">
            <a:spLocks noChangeArrowheads="1"/>
          </p:cNvSpPr>
          <p:nvPr/>
        </p:nvSpPr>
        <p:spPr bwMode="auto">
          <a:xfrm>
            <a:off x="4900613" y="3892550"/>
            <a:ext cx="363537" cy="309563"/>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2</a:t>
            </a:r>
            <a:endParaRPr lang="en-US"/>
          </a:p>
        </p:txBody>
      </p:sp>
      <p:sp>
        <p:nvSpPr>
          <p:cNvPr id="448541" name="Text Box 29"/>
          <p:cNvSpPr txBox="1">
            <a:spLocks noChangeArrowheads="1"/>
          </p:cNvSpPr>
          <p:nvPr/>
        </p:nvSpPr>
        <p:spPr bwMode="auto">
          <a:xfrm>
            <a:off x="3657600" y="4114800"/>
            <a:ext cx="304799" cy="228599"/>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dirty="0"/>
              <a:t>M</a:t>
            </a:r>
          </a:p>
        </p:txBody>
      </p:sp>
      <p:sp>
        <p:nvSpPr>
          <p:cNvPr id="448542" name="Text Box 30"/>
          <p:cNvSpPr txBox="1">
            <a:spLocks noChangeArrowheads="1"/>
          </p:cNvSpPr>
          <p:nvPr/>
        </p:nvSpPr>
        <p:spPr bwMode="auto">
          <a:xfrm>
            <a:off x="4175125" y="2743200"/>
            <a:ext cx="1162050" cy="45720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dirty="0"/>
              <a:t>Control</a:t>
            </a:r>
          </a:p>
          <a:p>
            <a:pPr eaLnBrk="0" hangingPunct="0">
              <a:lnSpc>
                <a:spcPct val="90000"/>
              </a:lnSpc>
              <a:spcBef>
                <a:spcPct val="0"/>
              </a:spcBef>
              <a:spcAft>
                <a:spcPct val="0"/>
              </a:spcAft>
              <a:buClrTx/>
              <a:buFontTx/>
              <a:buNone/>
            </a:pPr>
            <a:r>
              <a:rPr lang="en-US" dirty="0"/>
              <a:t>system</a:t>
            </a:r>
          </a:p>
        </p:txBody>
      </p:sp>
      <p:sp>
        <p:nvSpPr>
          <p:cNvPr id="448543" name="Text Box 31"/>
          <p:cNvSpPr txBox="1">
            <a:spLocks noChangeArrowheads="1"/>
          </p:cNvSpPr>
          <p:nvPr/>
        </p:nvSpPr>
        <p:spPr bwMode="auto">
          <a:xfrm>
            <a:off x="152400" y="1219200"/>
            <a:ext cx="1676401" cy="30480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b="1" dirty="0">
                <a:solidFill>
                  <a:srgbClr val="C00000"/>
                </a:solidFill>
              </a:rPr>
              <a:t>G</a:t>
            </a:r>
            <a:r>
              <a:rPr lang="en-US" b="1" baseline="-25000" dirty="0">
                <a:solidFill>
                  <a:srgbClr val="C00000"/>
                </a:solidFill>
              </a:rPr>
              <a:t>1</a:t>
            </a:r>
            <a:r>
              <a:rPr lang="en-US" b="1" dirty="0">
                <a:solidFill>
                  <a:srgbClr val="C00000"/>
                </a:solidFill>
              </a:rPr>
              <a:t> checkpoint</a:t>
            </a:r>
          </a:p>
        </p:txBody>
      </p:sp>
      <p:sp>
        <p:nvSpPr>
          <p:cNvPr id="448544" name="Text Box 32"/>
          <p:cNvSpPr txBox="1">
            <a:spLocks noChangeArrowheads="1"/>
          </p:cNvSpPr>
          <p:nvPr/>
        </p:nvSpPr>
        <p:spPr bwMode="auto">
          <a:xfrm>
            <a:off x="2438401" y="6170613"/>
            <a:ext cx="1371600" cy="3238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dirty="0"/>
              <a:t>G</a:t>
            </a:r>
            <a:r>
              <a:rPr lang="en-US" baseline="-25000" dirty="0"/>
              <a:t>2</a:t>
            </a:r>
            <a:r>
              <a:rPr lang="en-US" dirty="0"/>
              <a:t> checkpoint</a:t>
            </a:r>
          </a:p>
        </p:txBody>
      </p:sp>
      <p:cxnSp>
        <p:nvCxnSpPr>
          <p:cNvPr id="19" name="Straight Arrow Connector 18"/>
          <p:cNvCxnSpPr/>
          <p:nvPr/>
        </p:nvCxnSpPr>
        <p:spPr>
          <a:xfrm>
            <a:off x="1524000" y="1371600"/>
            <a:ext cx="152400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Straight Arrow Connector 21"/>
          <p:cNvCxnSpPr/>
          <p:nvPr/>
        </p:nvCxnSpPr>
        <p:spPr>
          <a:xfrm flipV="1">
            <a:off x="1828800" y="5105400"/>
            <a:ext cx="685800" cy="152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Straight Arrow Connector 23"/>
          <p:cNvCxnSpPr>
            <a:stCxn id="448544" idx="0"/>
          </p:cNvCxnSpPr>
          <p:nvPr/>
        </p:nvCxnSpPr>
        <p:spPr>
          <a:xfrm rot="16200000" flipV="1">
            <a:off x="2743995" y="5790406"/>
            <a:ext cx="760413"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5" name="TextBox 24"/>
          <p:cNvSpPr txBox="1"/>
          <p:nvPr/>
        </p:nvSpPr>
        <p:spPr>
          <a:xfrm>
            <a:off x="609600" y="1"/>
            <a:ext cx="8229600" cy="1477328"/>
          </a:xfrm>
          <a:prstGeom prst="rect">
            <a:avLst/>
          </a:prstGeom>
          <a:noFill/>
        </p:spPr>
        <p:txBody>
          <a:bodyPr wrap="square" rtlCol="0">
            <a:spAutoFit/>
          </a:bodyPr>
          <a:lstStyle/>
          <a:p>
            <a:r>
              <a:rPr lang="en-US" sz="2400" dirty="0"/>
              <a:t>The </a:t>
            </a:r>
            <a:r>
              <a:rPr lang="en-US" sz="2400" b="1" dirty="0"/>
              <a:t>G1 checkpoint </a:t>
            </a:r>
            <a:r>
              <a:rPr lang="en-US" sz="2400" dirty="0"/>
              <a:t>(termed the restriction point)is the major checkpoint.  It is a decision point deciding whether the cell will go into the G0 (non-dividing ) phase or not.</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9554" name="Picture 18" descr="12_15G1Checkpoint-U"/>
          <p:cNvPicPr>
            <a:picLocks noChangeAspect="1" noChangeArrowheads="1"/>
          </p:cNvPicPr>
          <p:nvPr/>
        </p:nvPicPr>
        <p:blipFill>
          <a:blip r:embed="rId3" cstate="print"/>
          <a:srcRect/>
          <a:stretch>
            <a:fillRect/>
          </a:stretch>
        </p:blipFill>
        <p:spPr bwMode="auto">
          <a:xfrm>
            <a:off x="288925" y="1041400"/>
            <a:ext cx="8566150" cy="4773613"/>
          </a:xfrm>
          <a:prstGeom prst="rect">
            <a:avLst/>
          </a:prstGeom>
          <a:noFill/>
        </p:spPr>
      </p:pic>
      <p:sp>
        <p:nvSpPr>
          <p:cNvPr id="449555" name="Rectangle 19"/>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nSpc>
                <a:spcPct val="90000"/>
              </a:lnSpc>
              <a:spcBef>
                <a:spcPct val="0"/>
              </a:spcBef>
              <a:spcAft>
                <a:spcPct val="0"/>
              </a:spcAft>
              <a:buClrTx/>
              <a:buFontTx/>
              <a:buNone/>
            </a:pPr>
            <a:r>
              <a:rPr lang="en-US" sz="1200" b="0"/>
              <a:t>Fig. 12-15</a:t>
            </a:r>
            <a:endParaRPr lang="en-US" sz="1500"/>
          </a:p>
        </p:txBody>
      </p:sp>
      <p:sp>
        <p:nvSpPr>
          <p:cNvPr id="449556" name="Text Box 20"/>
          <p:cNvSpPr txBox="1">
            <a:spLocks noChangeArrowheads="1"/>
          </p:cNvSpPr>
          <p:nvPr/>
        </p:nvSpPr>
        <p:spPr bwMode="auto">
          <a:xfrm>
            <a:off x="2794000" y="4287838"/>
            <a:ext cx="414338" cy="334962"/>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1</a:t>
            </a:r>
            <a:endParaRPr lang="en-US"/>
          </a:p>
        </p:txBody>
      </p:sp>
      <p:sp>
        <p:nvSpPr>
          <p:cNvPr id="449557" name="Text Box 21"/>
          <p:cNvSpPr txBox="1">
            <a:spLocks noChangeArrowheads="1"/>
          </p:cNvSpPr>
          <p:nvPr/>
        </p:nvSpPr>
        <p:spPr bwMode="auto">
          <a:xfrm>
            <a:off x="6056313" y="1543050"/>
            <a:ext cx="363537" cy="309563"/>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0</a:t>
            </a:r>
            <a:endParaRPr lang="en-US"/>
          </a:p>
        </p:txBody>
      </p:sp>
      <p:sp>
        <p:nvSpPr>
          <p:cNvPr id="449558" name="Text Box 22"/>
          <p:cNvSpPr txBox="1">
            <a:spLocks noChangeArrowheads="1"/>
          </p:cNvSpPr>
          <p:nvPr/>
        </p:nvSpPr>
        <p:spPr bwMode="auto">
          <a:xfrm>
            <a:off x="301625" y="2055813"/>
            <a:ext cx="2165350" cy="3238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2200"/>
              <a:t>G</a:t>
            </a:r>
            <a:r>
              <a:rPr lang="en-US" sz="2200" baseline="-25000"/>
              <a:t>1</a:t>
            </a:r>
            <a:r>
              <a:rPr lang="en-US" sz="2200"/>
              <a:t> checkpoint</a:t>
            </a:r>
          </a:p>
        </p:txBody>
      </p:sp>
      <p:sp>
        <p:nvSpPr>
          <p:cNvPr id="449559" name="Text Box 23"/>
          <p:cNvSpPr txBox="1">
            <a:spLocks noChangeArrowheads="1"/>
          </p:cNvSpPr>
          <p:nvPr/>
        </p:nvSpPr>
        <p:spPr bwMode="auto">
          <a:xfrm>
            <a:off x="422275" y="5027613"/>
            <a:ext cx="4146550" cy="654050"/>
          </a:xfrm>
          <a:prstGeom prst="rect">
            <a:avLst/>
          </a:prstGeom>
          <a:noFill/>
          <a:ln w="9525">
            <a:noFill/>
            <a:miter lim="800000"/>
            <a:headEnd/>
            <a:tailEnd/>
          </a:ln>
          <a:effectLst/>
        </p:spPr>
        <p:txBody>
          <a:bodyPr wrap="none" lIns="0" tIns="0" rIns="0" bIns="0"/>
          <a:lstStyle/>
          <a:p>
            <a:pPr marL="457200" indent="-457200" eaLnBrk="0" hangingPunct="0">
              <a:lnSpc>
                <a:spcPct val="90000"/>
              </a:lnSpc>
              <a:spcBef>
                <a:spcPct val="0"/>
              </a:spcBef>
              <a:spcAft>
                <a:spcPct val="0"/>
              </a:spcAft>
              <a:buClrTx/>
              <a:buFont typeface="Arial" charset="0"/>
              <a:buAutoNum type="alphaLcParenBoth"/>
            </a:pPr>
            <a:r>
              <a:rPr lang="en-US" sz="2100"/>
              <a:t>Cell receives a go-ahead</a:t>
            </a:r>
          </a:p>
          <a:p>
            <a:pPr marL="457200" indent="-457200" eaLnBrk="0" hangingPunct="0">
              <a:lnSpc>
                <a:spcPct val="90000"/>
              </a:lnSpc>
              <a:spcBef>
                <a:spcPct val="0"/>
              </a:spcBef>
              <a:spcAft>
                <a:spcPct val="0"/>
              </a:spcAft>
              <a:buClrTx/>
              <a:buFontTx/>
              <a:buNone/>
            </a:pPr>
            <a:r>
              <a:rPr lang="en-US" sz="2100"/>
              <a:t>      signal</a:t>
            </a:r>
          </a:p>
        </p:txBody>
      </p:sp>
      <p:sp>
        <p:nvSpPr>
          <p:cNvPr id="449560" name="Text Box 24"/>
          <p:cNvSpPr txBox="1">
            <a:spLocks noChangeArrowheads="1"/>
          </p:cNvSpPr>
          <p:nvPr/>
        </p:nvSpPr>
        <p:spPr bwMode="auto">
          <a:xfrm>
            <a:off x="7275513" y="4286250"/>
            <a:ext cx="363537" cy="309563"/>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1</a:t>
            </a:r>
            <a:endParaRPr lang="en-US"/>
          </a:p>
        </p:txBody>
      </p:sp>
      <p:sp>
        <p:nvSpPr>
          <p:cNvPr id="449561" name="Text Box 25"/>
          <p:cNvSpPr txBox="1">
            <a:spLocks noChangeArrowheads="1"/>
          </p:cNvSpPr>
          <p:nvPr/>
        </p:nvSpPr>
        <p:spPr bwMode="auto">
          <a:xfrm>
            <a:off x="4845050" y="5014913"/>
            <a:ext cx="4146550" cy="654050"/>
          </a:xfrm>
          <a:prstGeom prst="rect">
            <a:avLst/>
          </a:prstGeom>
          <a:noFill/>
          <a:ln w="9525">
            <a:noFill/>
            <a:miter lim="800000"/>
            <a:headEnd/>
            <a:tailEnd/>
          </a:ln>
          <a:effectLst/>
        </p:spPr>
        <p:txBody>
          <a:bodyPr wrap="none" lIns="0" tIns="0" rIns="0" bIns="0"/>
          <a:lstStyle/>
          <a:p>
            <a:pPr marL="457200" indent="-457200" eaLnBrk="0" hangingPunct="0">
              <a:lnSpc>
                <a:spcPct val="90000"/>
              </a:lnSpc>
              <a:spcBef>
                <a:spcPct val="0"/>
              </a:spcBef>
              <a:spcAft>
                <a:spcPct val="0"/>
              </a:spcAft>
              <a:buClrTx/>
              <a:buFont typeface="Arial" charset="0"/>
              <a:buNone/>
            </a:pPr>
            <a:r>
              <a:rPr lang="en-US" sz="2200"/>
              <a:t>(b) Cell does not receive a</a:t>
            </a:r>
          </a:p>
          <a:p>
            <a:pPr marL="457200" indent="-457200" eaLnBrk="0" hangingPunct="0">
              <a:lnSpc>
                <a:spcPct val="90000"/>
              </a:lnSpc>
              <a:spcBef>
                <a:spcPct val="0"/>
              </a:spcBef>
              <a:spcAft>
                <a:spcPct val="0"/>
              </a:spcAft>
              <a:buClrTx/>
              <a:buFont typeface="Arial" charset="0"/>
              <a:buNone/>
            </a:pPr>
            <a:r>
              <a:rPr lang="en-US" sz="2200"/>
              <a:t>      go-ahead signal</a:t>
            </a:r>
          </a:p>
        </p:txBody>
      </p:sp>
      <p:sp>
        <p:nvSpPr>
          <p:cNvPr id="449562" name="Line 26"/>
          <p:cNvSpPr>
            <a:spLocks noChangeShapeType="1"/>
          </p:cNvSpPr>
          <p:nvPr/>
        </p:nvSpPr>
        <p:spPr bwMode="auto">
          <a:xfrm>
            <a:off x="2298700" y="2222500"/>
            <a:ext cx="762000" cy="3683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a:t>G</a:t>
            </a:r>
            <a:r>
              <a:rPr lang="en-US" sz="3200" dirty="0"/>
              <a:t>2</a:t>
            </a:r>
            <a:r>
              <a:rPr lang="en-US" dirty="0"/>
              <a:t> Checkpoint</a:t>
            </a:r>
          </a:p>
        </p:txBody>
      </p:sp>
      <p:sp>
        <p:nvSpPr>
          <p:cNvPr id="3" name="Content Placeholder 2"/>
          <p:cNvSpPr>
            <a:spLocks noGrp="1"/>
          </p:cNvSpPr>
          <p:nvPr>
            <p:ph idx="1"/>
          </p:nvPr>
        </p:nvSpPr>
        <p:spPr>
          <a:xfrm>
            <a:off x="457200" y="685800"/>
            <a:ext cx="8229600" cy="5440363"/>
          </a:xfrm>
        </p:spPr>
        <p:txBody>
          <a:bodyPr>
            <a:normAutofit/>
          </a:bodyPr>
          <a:lstStyle/>
          <a:p>
            <a:r>
              <a:rPr lang="en-US" dirty="0"/>
              <a:t>The second checkpoint is located at the end of G</a:t>
            </a:r>
            <a:r>
              <a:rPr lang="en-US" baseline="-25000" dirty="0"/>
              <a:t>2</a:t>
            </a:r>
            <a:r>
              <a:rPr lang="en-US" dirty="0"/>
              <a:t> phase, triggering the start of the M phase (mitosis). </a:t>
            </a:r>
          </a:p>
          <a:p>
            <a:r>
              <a:rPr lang="en-US" dirty="0"/>
              <a:t>In order for this checkpoint to be passed, the cell has to check a number of factors to ensure the cell is ready for mitosis. If this checkpoint is passed, the cell initiates the many molecular processes that signal the beginning of mitosis. </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535" name="Picture 23" descr="12_14MechAnalogyCellCyc-U"/>
          <p:cNvPicPr>
            <a:picLocks noChangeAspect="1" noChangeArrowheads="1"/>
          </p:cNvPicPr>
          <p:nvPr/>
        </p:nvPicPr>
        <p:blipFill>
          <a:blip r:embed="rId3" cstate="print"/>
          <a:srcRect/>
          <a:stretch>
            <a:fillRect/>
          </a:stretch>
        </p:blipFill>
        <p:spPr bwMode="auto">
          <a:xfrm>
            <a:off x="762000" y="0"/>
            <a:ext cx="7688263" cy="5572125"/>
          </a:xfrm>
          <a:prstGeom prst="rect">
            <a:avLst/>
          </a:prstGeom>
          <a:noFill/>
        </p:spPr>
      </p:pic>
      <p:sp>
        <p:nvSpPr>
          <p:cNvPr id="448536" name="Rectangle 24"/>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nSpc>
                <a:spcPct val="90000"/>
              </a:lnSpc>
              <a:spcBef>
                <a:spcPct val="0"/>
              </a:spcBef>
              <a:spcAft>
                <a:spcPct val="0"/>
              </a:spcAft>
              <a:buClrTx/>
              <a:buFontTx/>
              <a:buNone/>
            </a:pPr>
            <a:r>
              <a:rPr lang="en-US" sz="1200" b="0"/>
              <a:t>Fig. 12-14</a:t>
            </a:r>
            <a:endParaRPr lang="en-US" sz="1500"/>
          </a:p>
        </p:txBody>
      </p:sp>
      <p:sp>
        <p:nvSpPr>
          <p:cNvPr id="448537" name="Text Box 25"/>
          <p:cNvSpPr txBox="1">
            <a:spLocks noChangeArrowheads="1"/>
          </p:cNvSpPr>
          <p:nvPr/>
        </p:nvSpPr>
        <p:spPr bwMode="auto">
          <a:xfrm>
            <a:off x="6029325" y="2532063"/>
            <a:ext cx="209550" cy="2603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S</a:t>
            </a:r>
          </a:p>
        </p:txBody>
      </p:sp>
      <p:sp>
        <p:nvSpPr>
          <p:cNvPr id="448538" name="Text Box 26"/>
          <p:cNvSpPr txBox="1">
            <a:spLocks noChangeArrowheads="1"/>
          </p:cNvSpPr>
          <p:nvPr/>
        </p:nvSpPr>
        <p:spPr bwMode="auto">
          <a:xfrm>
            <a:off x="2895600" y="2738438"/>
            <a:ext cx="414338" cy="334962"/>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1</a:t>
            </a:r>
            <a:endParaRPr lang="en-US"/>
          </a:p>
        </p:txBody>
      </p:sp>
      <p:sp>
        <p:nvSpPr>
          <p:cNvPr id="448539" name="Text Box 27"/>
          <p:cNvSpPr txBox="1">
            <a:spLocks noChangeArrowheads="1"/>
          </p:cNvSpPr>
          <p:nvPr/>
        </p:nvSpPr>
        <p:spPr bwMode="auto">
          <a:xfrm>
            <a:off x="990600" y="5181600"/>
            <a:ext cx="1828800" cy="22860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dirty="0"/>
              <a:t>M checkpoint</a:t>
            </a:r>
          </a:p>
        </p:txBody>
      </p:sp>
      <p:sp>
        <p:nvSpPr>
          <p:cNvPr id="448540" name="Text Box 28"/>
          <p:cNvSpPr txBox="1">
            <a:spLocks noChangeArrowheads="1"/>
          </p:cNvSpPr>
          <p:nvPr/>
        </p:nvSpPr>
        <p:spPr bwMode="auto">
          <a:xfrm>
            <a:off x="4900613" y="3124200"/>
            <a:ext cx="363537" cy="1077913"/>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dirty="0"/>
              <a:t>G</a:t>
            </a:r>
            <a:r>
              <a:rPr lang="en-US" baseline="-25000" dirty="0"/>
              <a:t>2</a:t>
            </a:r>
            <a:endParaRPr lang="en-US" dirty="0"/>
          </a:p>
        </p:txBody>
      </p:sp>
      <p:sp>
        <p:nvSpPr>
          <p:cNvPr id="448541" name="Text Box 29"/>
          <p:cNvSpPr txBox="1">
            <a:spLocks noChangeArrowheads="1"/>
          </p:cNvSpPr>
          <p:nvPr/>
        </p:nvSpPr>
        <p:spPr bwMode="auto">
          <a:xfrm>
            <a:off x="3616325" y="3992563"/>
            <a:ext cx="234950" cy="2603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M</a:t>
            </a:r>
          </a:p>
        </p:txBody>
      </p:sp>
      <p:sp>
        <p:nvSpPr>
          <p:cNvPr id="448542" name="Text Box 30"/>
          <p:cNvSpPr txBox="1">
            <a:spLocks noChangeArrowheads="1"/>
          </p:cNvSpPr>
          <p:nvPr/>
        </p:nvSpPr>
        <p:spPr bwMode="auto">
          <a:xfrm>
            <a:off x="4175125" y="1905000"/>
            <a:ext cx="1162050" cy="1023938"/>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dirty="0"/>
              <a:t>Control</a:t>
            </a:r>
          </a:p>
          <a:p>
            <a:pPr eaLnBrk="0" hangingPunct="0">
              <a:lnSpc>
                <a:spcPct val="90000"/>
              </a:lnSpc>
              <a:spcBef>
                <a:spcPct val="0"/>
              </a:spcBef>
              <a:spcAft>
                <a:spcPct val="0"/>
              </a:spcAft>
              <a:buClrTx/>
              <a:buFontTx/>
              <a:buNone/>
            </a:pPr>
            <a:r>
              <a:rPr lang="en-US" dirty="0"/>
              <a:t>system</a:t>
            </a:r>
          </a:p>
        </p:txBody>
      </p:sp>
      <p:sp>
        <p:nvSpPr>
          <p:cNvPr id="448543" name="Text Box 31"/>
          <p:cNvSpPr txBox="1">
            <a:spLocks noChangeArrowheads="1"/>
          </p:cNvSpPr>
          <p:nvPr/>
        </p:nvSpPr>
        <p:spPr bwMode="auto">
          <a:xfrm>
            <a:off x="3756025" y="138113"/>
            <a:ext cx="2165350" cy="3238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dirty="0"/>
              <a:t>G</a:t>
            </a:r>
            <a:r>
              <a:rPr lang="en-US" baseline="-25000" dirty="0"/>
              <a:t>1</a:t>
            </a:r>
            <a:r>
              <a:rPr lang="en-US" dirty="0"/>
              <a:t> checkpoint</a:t>
            </a:r>
          </a:p>
        </p:txBody>
      </p:sp>
      <p:sp>
        <p:nvSpPr>
          <p:cNvPr id="448544" name="Text Box 32"/>
          <p:cNvSpPr txBox="1">
            <a:spLocks noChangeArrowheads="1"/>
          </p:cNvSpPr>
          <p:nvPr/>
        </p:nvSpPr>
        <p:spPr bwMode="auto">
          <a:xfrm>
            <a:off x="3505200" y="5181600"/>
            <a:ext cx="2438400" cy="533401"/>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2400" b="1" dirty="0">
                <a:solidFill>
                  <a:srgbClr val="C00000"/>
                </a:solidFill>
              </a:rPr>
              <a:t>G</a:t>
            </a:r>
            <a:r>
              <a:rPr lang="en-US" sz="2400" b="1" baseline="-25000" dirty="0">
                <a:solidFill>
                  <a:srgbClr val="C00000"/>
                </a:solidFill>
              </a:rPr>
              <a:t>2</a:t>
            </a:r>
            <a:r>
              <a:rPr lang="en-US" sz="2400" b="1" dirty="0">
                <a:solidFill>
                  <a:srgbClr val="C00000"/>
                </a:solidFill>
              </a:rPr>
              <a:t> checkpoint</a:t>
            </a:r>
          </a:p>
        </p:txBody>
      </p:sp>
      <p:sp>
        <p:nvSpPr>
          <p:cNvPr id="15" name="TextBox 14"/>
          <p:cNvSpPr txBox="1"/>
          <p:nvPr/>
        </p:nvSpPr>
        <p:spPr>
          <a:xfrm>
            <a:off x="152400" y="5943600"/>
            <a:ext cx="8763000" cy="830997"/>
          </a:xfrm>
          <a:prstGeom prst="rect">
            <a:avLst/>
          </a:prstGeom>
          <a:noFill/>
        </p:spPr>
        <p:txBody>
          <a:bodyPr wrap="square" rtlCol="0">
            <a:spAutoFit/>
          </a:bodyPr>
          <a:lstStyle/>
          <a:p>
            <a:r>
              <a:rPr lang="en-US" sz="2400" dirty="0"/>
              <a:t>The second checkpoint (G2 checkpoint) is located at the end of the G</a:t>
            </a:r>
            <a:r>
              <a:rPr lang="en-US" sz="2400" baseline="-25000" dirty="0"/>
              <a:t>2</a:t>
            </a:r>
            <a:r>
              <a:rPr lang="en-US" sz="2400" dirty="0"/>
              <a:t> phase, triggering the start of the M phase (mitosis).</a:t>
            </a:r>
          </a:p>
        </p:txBody>
      </p:sp>
      <p:cxnSp>
        <p:nvCxnSpPr>
          <p:cNvPr id="17" name="Straight Arrow Connector 16"/>
          <p:cNvCxnSpPr/>
          <p:nvPr/>
        </p:nvCxnSpPr>
        <p:spPr>
          <a:xfrm rot="5400000" flipH="1" flipV="1">
            <a:off x="1676400" y="4419600"/>
            <a:ext cx="762000" cy="762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Arrow Connector 18"/>
          <p:cNvCxnSpPr/>
          <p:nvPr/>
        </p:nvCxnSpPr>
        <p:spPr>
          <a:xfrm rot="16200000" flipV="1">
            <a:off x="3276600" y="4572000"/>
            <a:ext cx="609600" cy="609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1" name="Straight Arrow Connector 20"/>
          <p:cNvCxnSpPr/>
          <p:nvPr/>
        </p:nvCxnSpPr>
        <p:spPr>
          <a:xfrm rot="10800000" flipV="1">
            <a:off x="3276600" y="457200"/>
            <a:ext cx="99060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M-Phase Checkpoint</a:t>
            </a:r>
          </a:p>
        </p:txBody>
      </p:sp>
      <p:sp>
        <p:nvSpPr>
          <p:cNvPr id="3" name="Content Placeholder 2"/>
          <p:cNvSpPr>
            <a:spLocks noGrp="1"/>
          </p:cNvSpPr>
          <p:nvPr>
            <p:ph idx="1"/>
          </p:nvPr>
        </p:nvSpPr>
        <p:spPr>
          <a:xfrm>
            <a:off x="457200" y="1219200"/>
            <a:ext cx="8229600" cy="4906963"/>
          </a:xfrm>
        </p:spPr>
        <p:txBody>
          <a:bodyPr>
            <a:normAutofit/>
          </a:bodyPr>
          <a:lstStyle/>
          <a:p>
            <a:endParaRPr lang="en-US" dirty="0"/>
          </a:p>
          <a:p>
            <a:r>
              <a:rPr lang="en-US" dirty="0"/>
              <a:t>The M-phase checkpoint is a checkpoint located within the process of mitosis.  It allows one internal stage of mitosis to proceed to another phase within mitosis.  </a:t>
            </a:r>
            <a:r>
              <a:rPr lang="en-US" i="1" dirty="0"/>
              <a:t>We will discuss this again when we discuss mitosis and discuss cell division control. </a:t>
            </a:r>
          </a:p>
          <a:p>
            <a:endParaRPr lang="en-US" dirty="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535" name="Picture 23" descr="12_14MechAnalogyCellCyc-U"/>
          <p:cNvPicPr>
            <a:picLocks noChangeAspect="1" noChangeArrowheads="1"/>
          </p:cNvPicPr>
          <p:nvPr/>
        </p:nvPicPr>
        <p:blipFill>
          <a:blip r:embed="rId3" cstate="print"/>
          <a:srcRect/>
          <a:stretch>
            <a:fillRect/>
          </a:stretch>
        </p:blipFill>
        <p:spPr bwMode="auto">
          <a:xfrm>
            <a:off x="727075" y="142875"/>
            <a:ext cx="7688263" cy="6572250"/>
          </a:xfrm>
          <a:prstGeom prst="rect">
            <a:avLst/>
          </a:prstGeom>
          <a:noFill/>
        </p:spPr>
      </p:pic>
      <p:sp>
        <p:nvSpPr>
          <p:cNvPr id="448536" name="Rectangle 24"/>
          <p:cNvSpPr>
            <a:spLocks noChangeArrowheads="1"/>
          </p:cNvSpPr>
          <p:nvPr/>
        </p:nvSpPr>
        <p:spPr bwMode="auto">
          <a:xfrm>
            <a:off x="152400" y="0"/>
            <a:ext cx="1981200" cy="304800"/>
          </a:xfrm>
          <a:prstGeom prst="rect">
            <a:avLst/>
          </a:prstGeom>
          <a:noFill/>
          <a:ln w="3175">
            <a:noFill/>
            <a:miter lim="800000"/>
            <a:headEnd/>
            <a:tailEnd/>
          </a:ln>
        </p:spPr>
        <p:txBody>
          <a:bodyPr/>
          <a:lstStyle/>
          <a:p>
            <a:pPr marL="450850" indent="-450850">
              <a:lnSpc>
                <a:spcPct val="90000"/>
              </a:lnSpc>
              <a:spcBef>
                <a:spcPct val="0"/>
              </a:spcBef>
              <a:spcAft>
                <a:spcPct val="0"/>
              </a:spcAft>
              <a:buClrTx/>
              <a:buFontTx/>
              <a:buNone/>
            </a:pPr>
            <a:r>
              <a:rPr lang="en-US" sz="1200" b="0"/>
              <a:t>Fig. 12-14</a:t>
            </a:r>
            <a:endParaRPr lang="en-US" sz="1500"/>
          </a:p>
        </p:txBody>
      </p:sp>
      <p:sp>
        <p:nvSpPr>
          <p:cNvPr id="448537" name="Text Box 25"/>
          <p:cNvSpPr txBox="1">
            <a:spLocks noChangeArrowheads="1"/>
          </p:cNvSpPr>
          <p:nvPr/>
        </p:nvSpPr>
        <p:spPr bwMode="auto">
          <a:xfrm>
            <a:off x="6029325" y="2532063"/>
            <a:ext cx="209550" cy="2603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S</a:t>
            </a:r>
          </a:p>
        </p:txBody>
      </p:sp>
      <p:sp>
        <p:nvSpPr>
          <p:cNvPr id="448538" name="Text Box 26"/>
          <p:cNvSpPr txBox="1">
            <a:spLocks noChangeArrowheads="1"/>
          </p:cNvSpPr>
          <p:nvPr/>
        </p:nvSpPr>
        <p:spPr bwMode="auto">
          <a:xfrm>
            <a:off x="2895600" y="2738438"/>
            <a:ext cx="414338" cy="334962"/>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1</a:t>
            </a:r>
            <a:endParaRPr lang="en-US"/>
          </a:p>
        </p:txBody>
      </p:sp>
      <p:sp>
        <p:nvSpPr>
          <p:cNvPr id="448539" name="Text Box 27"/>
          <p:cNvSpPr txBox="1">
            <a:spLocks noChangeArrowheads="1"/>
          </p:cNvSpPr>
          <p:nvPr/>
        </p:nvSpPr>
        <p:spPr bwMode="auto">
          <a:xfrm>
            <a:off x="762000" y="5257800"/>
            <a:ext cx="2044700" cy="45720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sz="2400" b="1" dirty="0">
                <a:solidFill>
                  <a:srgbClr val="C00000"/>
                </a:solidFill>
              </a:rPr>
              <a:t>M checkpoint</a:t>
            </a:r>
          </a:p>
        </p:txBody>
      </p:sp>
      <p:sp>
        <p:nvSpPr>
          <p:cNvPr id="448540" name="Text Box 28"/>
          <p:cNvSpPr txBox="1">
            <a:spLocks noChangeArrowheads="1"/>
          </p:cNvSpPr>
          <p:nvPr/>
        </p:nvSpPr>
        <p:spPr bwMode="auto">
          <a:xfrm>
            <a:off x="4900613" y="3892550"/>
            <a:ext cx="363537" cy="309563"/>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2</a:t>
            </a:r>
            <a:endParaRPr lang="en-US"/>
          </a:p>
        </p:txBody>
      </p:sp>
      <p:sp>
        <p:nvSpPr>
          <p:cNvPr id="448541" name="Text Box 29"/>
          <p:cNvSpPr txBox="1">
            <a:spLocks noChangeArrowheads="1"/>
          </p:cNvSpPr>
          <p:nvPr/>
        </p:nvSpPr>
        <p:spPr bwMode="auto">
          <a:xfrm>
            <a:off x="3616325" y="3992563"/>
            <a:ext cx="234950" cy="2603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M</a:t>
            </a:r>
          </a:p>
        </p:txBody>
      </p:sp>
      <p:sp>
        <p:nvSpPr>
          <p:cNvPr id="448542" name="Text Box 30"/>
          <p:cNvSpPr txBox="1">
            <a:spLocks noChangeArrowheads="1"/>
          </p:cNvSpPr>
          <p:nvPr/>
        </p:nvSpPr>
        <p:spPr bwMode="auto">
          <a:xfrm>
            <a:off x="4175125" y="2262188"/>
            <a:ext cx="1162050" cy="6667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Control</a:t>
            </a:r>
          </a:p>
          <a:p>
            <a:pPr eaLnBrk="0" hangingPunct="0">
              <a:lnSpc>
                <a:spcPct val="90000"/>
              </a:lnSpc>
              <a:spcBef>
                <a:spcPct val="0"/>
              </a:spcBef>
              <a:spcAft>
                <a:spcPct val="0"/>
              </a:spcAft>
              <a:buClrTx/>
              <a:buFontTx/>
              <a:buNone/>
            </a:pPr>
            <a:r>
              <a:rPr lang="en-US"/>
              <a:t>system</a:t>
            </a:r>
          </a:p>
        </p:txBody>
      </p:sp>
      <p:sp>
        <p:nvSpPr>
          <p:cNvPr id="448543" name="Text Box 31"/>
          <p:cNvSpPr txBox="1">
            <a:spLocks noChangeArrowheads="1"/>
          </p:cNvSpPr>
          <p:nvPr/>
        </p:nvSpPr>
        <p:spPr bwMode="auto">
          <a:xfrm>
            <a:off x="3756025" y="138113"/>
            <a:ext cx="2165350" cy="32385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a:t>G</a:t>
            </a:r>
            <a:r>
              <a:rPr lang="en-US" baseline="-25000"/>
              <a:t>1</a:t>
            </a:r>
            <a:r>
              <a:rPr lang="en-US"/>
              <a:t> checkpoint</a:t>
            </a:r>
          </a:p>
        </p:txBody>
      </p:sp>
      <p:sp>
        <p:nvSpPr>
          <p:cNvPr id="448544" name="Text Box 32"/>
          <p:cNvSpPr txBox="1">
            <a:spLocks noChangeArrowheads="1"/>
          </p:cNvSpPr>
          <p:nvPr/>
        </p:nvSpPr>
        <p:spPr bwMode="auto">
          <a:xfrm>
            <a:off x="3279775" y="4953001"/>
            <a:ext cx="2165350" cy="304800"/>
          </a:xfrm>
          <a:prstGeom prst="rect">
            <a:avLst/>
          </a:prstGeom>
          <a:noFill/>
          <a:ln w="9525">
            <a:noFill/>
            <a:miter lim="800000"/>
            <a:headEnd/>
            <a:tailEnd/>
          </a:ln>
          <a:effectLst/>
        </p:spPr>
        <p:txBody>
          <a:bodyPr wrap="none" lIns="0" tIns="0" rIns="0" bIns="0"/>
          <a:lstStyle/>
          <a:p>
            <a:pPr eaLnBrk="0" hangingPunct="0">
              <a:lnSpc>
                <a:spcPct val="90000"/>
              </a:lnSpc>
              <a:spcBef>
                <a:spcPct val="0"/>
              </a:spcBef>
              <a:spcAft>
                <a:spcPct val="0"/>
              </a:spcAft>
              <a:buClrTx/>
              <a:buFontTx/>
              <a:buNone/>
            </a:pPr>
            <a:r>
              <a:rPr lang="en-US" b="1" dirty="0">
                <a:solidFill>
                  <a:schemeClr val="bg1"/>
                </a:solidFill>
              </a:rPr>
              <a:t>G</a:t>
            </a:r>
            <a:r>
              <a:rPr lang="en-US" b="1" baseline="-25000" dirty="0">
                <a:solidFill>
                  <a:schemeClr val="bg1"/>
                </a:solidFill>
              </a:rPr>
              <a:t>2</a:t>
            </a:r>
            <a:r>
              <a:rPr lang="en-US" b="1" dirty="0">
                <a:solidFill>
                  <a:schemeClr val="bg1"/>
                </a:solidFill>
              </a:rPr>
              <a:t> checkpoint</a:t>
            </a:r>
          </a:p>
        </p:txBody>
      </p:sp>
      <p:sp>
        <p:nvSpPr>
          <p:cNvPr id="448545" name="Line 33"/>
          <p:cNvSpPr>
            <a:spLocks noChangeShapeType="1"/>
          </p:cNvSpPr>
          <p:nvPr/>
        </p:nvSpPr>
        <p:spPr bwMode="auto">
          <a:xfrm flipH="1">
            <a:off x="3260725" y="292100"/>
            <a:ext cx="454025" cy="615950"/>
          </a:xfrm>
          <a:prstGeom prst="line">
            <a:avLst/>
          </a:prstGeom>
          <a:noFill/>
          <a:ln w="25400">
            <a:solidFill>
              <a:schemeClr val="tx1"/>
            </a:solidFill>
            <a:round/>
            <a:headEnd/>
            <a:tailEnd/>
          </a:ln>
          <a:effectLst/>
        </p:spPr>
        <p:txBody>
          <a:bodyPr wrap="none" anchor="ctr"/>
          <a:lstStyle/>
          <a:p>
            <a:endParaRPr lang="en-US"/>
          </a:p>
        </p:txBody>
      </p:sp>
      <p:sp>
        <p:nvSpPr>
          <p:cNvPr id="448546" name="Line 34"/>
          <p:cNvSpPr>
            <a:spLocks noChangeShapeType="1"/>
          </p:cNvSpPr>
          <p:nvPr/>
        </p:nvSpPr>
        <p:spPr bwMode="auto">
          <a:xfrm flipV="1">
            <a:off x="2070100" y="5118100"/>
            <a:ext cx="457200" cy="647700"/>
          </a:xfrm>
          <a:prstGeom prst="line">
            <a:avLst/>
          </a:prstGeom>
          <a:noFill/>
          <a:ln w="25400">
            <a:solidFill>
              <a:schemeClr val="tx1"/>
            </a:solidFill>
            <a:round/>
            <a:headEnd/>
            <a:tailEnd/>
          </a:ln>
          <a:effectLst/>
        </p:spPr>
        <p:txBody>
          <a:bodyPr wrap="none" anchor="ctr"/>
          <a:lstStyle/>
          <a:p>
            <a:endParaRPr lang="en-US"/>
          </a:p>
        </p:txBody>
      </p:sp>
      <p:sp>
        <p:nvSpPr>
          <p:cNvPr id="15" name="TextBox 14"/>
          <p:cNvSpPr txBox="1"/>
          <p:nvPr/>
        </p:nvSpPr>
        <p:spPr>
          <a:xfrm>
            <a:off x="152400" y="5638800"/>
            <a:ext cx="7482433" cy="830997"/>
          </a:xfrm>
          <a:prstGeom prst="rect">
            <a:avLst/>
          </a:prstGeom>
          <a:noFill/>
        </p:spPr>
        <p:txBody>
          <a:bodyPr wrap="square" rtlCol="0">
            <a:spAutoFit/>
          </a:bodyPr>
          <a:lstStyle/>
          <a:p>
            <a:r>
              <a:rPr lang="en-US" sz="2400" dirty="0"/>
              <a:t>The M-phase checkpoint is a checkpoint located within the process of mitosis.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TotalTime>
  <Words>2103</Words>
  <Application>Microsoft Office PowerPoint</Application>
  <PresentationFormat>On-screen Show (4:3)</PresentationFormat>
  <Paragraphs>290</Paragraphs>
  <Slides>32</Slides>
  <Notes>8</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Cell Divisional Cycle</vt:lpstr>
      <vt:lpstr>PowerPoint Presentation</vt:lpstr>
      <vt:lpstr>PowerPoint Presentation</vt:lpstr>
      <vt:lpstr>Cell Division Cycle</vt:lpstr>
      <vt:lpstr>Cell Divisional Cycle</vt:lpstr>
      <vt:lpstr>Interphase</vt:lpstr>
      <vt:lpstr>PowerPoint Presentation</vt:lpstr>
      <vt:lpstr>PowerPoint Presentation</vt:lpstr>
      <vt:lpstr>PowerPoint Presentation</vt:lpstr>
      <vt:lpstr>PowerPoint Presentation</vt:lpstr>
      <vt:lpstr>G1 Phase (Gap 1) </vt:lpstr>
      <vt:lpstr>PowerPoint Presentation</vt:lpstr>
      <vt:lpstr>G0 phase</vt:lpstr>
      <vt:lpstr>S-Phase (DNA Synthesis)</vt:lpstr>
      <vt:lpstr>DNA Replication</vt:lpstr>
      <vt:lpstr>DNA Replication</vt:lpstr>
      <vt:lpstr>DNA Replication</vt:lpstr>
      <vt:lpstr>PowerPoint Presentation</vt:lpstr>
      <vt:lpstr>PowerPoint Presentation</vt:lpstr>
      <vt:lpstr>PowerPoint Presentation</vt:lpstr>
      <vt:lpstr>G2 (Gap 2) Phase</vt:lpstr>
      <vt:lpstr>M-Phase (Mitosis or Meiosis)</vt:lpstr>
      <vt:lpstr>PowerPoint Presentation</vt:lpstr>
      <vt:lpstr>PowerPoint Presentation</vt:lpstr>
      <vt:lpstr>Check Points</vt:lpstr>
      <vt:lpstr>G1 Checkpoint (Restriction Point)</vt:lpstr>
      <vt:lpstr>PowerPoint Presentation</vt:lpstr>
      <vt:lpstr>PowerPoint Presentation</vt:lpstr>
      <vt:lpstr>G2 Checkpoint</vt:lpstr>
      <vt:lpstr>PowerPoint Presentation</vt:lpstr>
      <vt:lpstr>M-Phase Checkpoint</vt:lpstr>
      <vt:lpstr>PowerPoint Presentation</vt:lpstr>
    </vt:vector>
  </TitlesOfParts>
  <Company>Kingwood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 Authorized Customer</dc:creator>
  <cp:lastModifiedBy>User</cp:lastModifiedBy>
  <cp:revision>30</cp:revision>
  <dcterms:created xsi:type="dcterms:W3CDTF">2009-09-14T15:09:45Z</dcterms:created>
  <dcterms:modified xsi:type="dcterms:W3CDTF">2017-09-29T18:16:04Z</dcterms:modified>
</cp:coreProperties>
</file>