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256" r:id="rId2"/>
    <p:sldId id="257" r:id="rId3"/>
    <p:sldId id="258" r:id="rId4"/>
    <p:sldId id="259" r:id="rId5"/>
    <p:sldId id="325" r:id="rId6"/>
    <p:sldId id="329" r:id="rId7"/>
    <p:sldId id="328" r:id="rId8"/>
    <p:sldId id="262" r:id="rId9"/>
    <p:sldId id="267" r:id="rId10"/>
    <p:sldId id="263" r:id="rId11"/>
    <p:sldId id="260" r:id="rId12"/>
    <p:sldId id="330" r:id="rId13"/>
    <p:sldId id="326" r:id="rId14"/>
    <p:sldId id="332" r:id="rId15"/>
    <p:sldId id="261" r:id="rId16"/>
    <p:sldId id="264" r:id="rId17"/>
    <p:sldId id="327" r:id="rId18"/>
    <p:sldId id="331" r:id="rId19"/>
    <p:sldId id="265" r:id="rId20"/>
    <p:sldId id="297" r:id="rId21"/>
    <p:sldId id="268" r:id="rId22"/>
    <p:sldId id="269" r:id="rId23"/>
    <p:sldId id="270" r:id="rId24"/>
    <p:sldId id="289" r:id="rId25"/>
    <p:sldId id="271" r:id="rId26"/>
    <p:sldId id="272" r:id="rId27"/>
    <p:sldId id="273" r:id="rId28"/>
    <p:sldId id="275" r:id="rId29"/>
    <p:sldId id="277" r:id="rId30"/>
    <p:sldId id="274" r:id="rId31"/>
    <p:sldId id="276" r:id="rId32"/>
    <p:sldId id="334" r:id="rId33"/>
    <p:sldId id="278" r:id="rId34"/>
    <p:sldId id="279" r:id="rId35"/>
    <p:sldId id="280" r:id="rId36"/>
    <p:sldId id="281" r:id="rId37"/>
    <p:sldId id="282" r:id="rId38"/>
    <p:sldId id="283" r:id="rId39"/>
    <p:sldId id="284" r:id="rId40"/>
    <p:sldId id="298" r:id="rId41"/>
    <p:sldId id="285" r:id="rId42"/>
    <p:sldId id="286" r:id="rId43"/>
    <p:sldId id="287" r:id="rId44"/>
    <p:sldId id="290" r:id="rId45"/>
    <p:sldId id="292" r:id="rId46"/>
    <p:sldId id="293" r:id="rId47"/>
    <p:sldId id="294" r:id="rId48"/>
    <p:sldId id="295" r:id="rId49"/>
    <p:sldId id="296" r:id="rId50"/>
    <p:sldId id="291" r:id="rId51"/>
    <p:sldId id="301" r:id="rId52"/>
    <p:sldId id="305" r:id="rId53"/>
    <p:sldId id="302" r:id="rId54"/>
    <p:sldId id="303" r:id="rId55"/>
    <p:sldId id="304"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35" r:id="rId71"/>
    <p:sldId id="336" r:id="rId72"/>
    <p:sldId id="320" r:id="rId73"/>
    <p:sldId id="321" r:id="rId74"/>
    <p:sldId id="322" r:id="rId75"/>
    <p:sldId id="323" r:id="rId76"/>
    <p:sldId id="324" r:id="rId77"/>
    <p:sldId id="299" r:id="rId78"/>
    <p:sldId id="300"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79" autoAdjust="0"/>
    <p:restoredTop sz="94660"/>
  </p:normalViewPr>
  <p:slideViewPr>
    <p:cSldViewPr>
      <p:cViewPr varScale="1">
        <p:scale>
          <a:sx n="45" d="100"/>
          <a:sy n="45" d="100"/>
        </p:scale>
        <p:origin x="-408"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A34CCF-9F7E-4963-BA36-27178D39F620}" type="datetimeFigureOut">
              <a:rPr lang="en-US" smtClean="0"/>
              <a:pPr/>
              <a:t>6/11/2017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9C1758-2C6C-4078-AA6B-07F5101010AE}" type="slidenum">
              <a:rPr lang="en-US" smtClean="0"/>
              <a:pPr/>
              <a:t>‹#›</a:t>
            </a:fld>
            <a:endParaRPr lang="en-US" dirty="0"/>
          </a:p>
        </p:txBody>
      </p:sp>
    </p:spTree>
    <p:extLst>
      <p:ext uri="{BB962C8B-B14F-4D97-AF65-F5344CB8AC3E}">
        <p14:creationId xmlns:p14="http://schemas.microsoft.com/office/powerpoint/2010/main" val="2045250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D88DA6-1A5A-48CE-B5F2-7E8A4DECDCCD}" type="slidenum">
              <a:rPr lang="en-US"/>
              <a:pPr/>
              <a:t>6</a:t>
            </a:fld>
            <a:endParaRPr lang="en-US"/>
          </a:p>
        </p:txBody>
      </p:sp>
      <p:sp>
        <p:nvSpPr>
          <p:cNvPr id="1020930" name="Rectangle 2"/>
          <p:cNvSpPr>
            <a:spLocks noGrp="1" noRot="1" noChangeAspect="1" noChangeArrowheads="1"/>
          </p:cNvSpPr>
          <p:nvPr>
            <p:ph type="sldImg"/>
          </p:nvPr>
        </p:nvSpPr>
        <p:spPr>
          <a:ln/>
        </p:spPr>
      </p:sp>
      <p:sp>
        <p:nvSpPr>
          <p:cNvPr id="1020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826453-A0D2-4BC2-8AF4-6281FE97CB38}" type="slidenum">
              <a:rPr lang="en-US"/>
              <a:pPr/>
              <a:t>12</a:t>
            </a:fld>
            <a:endParaRPr lang="en-US"/>
          </a:p>
        </p:txBody>
      </p:sp>
      <p:sp>
        <p:nvSpPr>
          <p:cNvPr id="1021954" name="Rectangle 2"/>
          <p:cNvSpPr>
            <a:spLocks noGrp="1" noRot="1" noChangeAspect="1" noChangeArrowheads="1"/>
          </p:cNvSpPr>
          <p:nvPr>
            <p:ph type="sldImg"/>
          </p:nvPr>
        </p:nvSpPr>
        <p:spPr>
          <a:ln/>
        </p:spPr>
      </p:sp>
      <p:sp>
        <p:nvSpPr>
          <p:cNvPr id="1021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B1AC93-4455-41A3-9BA7-7286E11EBE2B}" type="slidenum">
              <a:rPr lang="en-US"/>
              <a:pPr/>
              <a:t>24</a:t>
            </a:fld>
            <a:endParaRPr lang="en-US"/>
          </a:p>
        </p:txBody>
      </p:sp>
      <p:sp>
        <p:nvSpPr>
          <p:cNvPr id="520194" name="Rectangle 2"/>
          <p:cNvSpPr>
            <a:spLocks noGrp="1" noRot="1" noChangeAspect="1" noChangeArrowheads="1"/>
          </p:cNvSpPr>
          <p:nvPr>
            <p:ph type="sldImg"/>
          </p:nvPr>
        </p:nvSpPr>
        <p:spPr>
          <a:ln/>
        </p:spPr>
      </p:sp>
      <p:sp>
        <p:nvSpPr>
          <p:cNvPr id="520195" name="Rectangle 3"/>
          <p:cNvSpPr>
            <a:spLocks noGrp="1" noChangeArrowheads="1"/>
          </p:cNvSpPr>
          <p:nvPr>
            <p:ph type="body" idx="1"/>
          </p:nvPr>
        </p:nvSpPr>
        <p:spPr/>
        <p:txBody>
          <a:bodyPr/>
          <a:lstStyle/>
          <a:p>
            <a:r>
              <a:rPr lang="en-US">
                <a:solidFill>
                  <a:srgbClr val="034694"/>
                </a:solidFill>
              </a:rPr>
              <a:t>Figure 12.20 The growth and metastasis of a malignant breast tumor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BF72CE-F6CF-459E-9FE9-EE9C712B8566}" type="slidenum">
              <a:rPr lang="en-US"/>
              <a:pPr/>
              <a:t>77</a:t>
            </a:fld>
            <a:endParaRPr lang="en-US" dirty="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D1D8011-E7BC-4E43-8072-115ED3BE6B7F}" type="datetimeFigureOut">
              <a:rPr lang="en-US" smtClean="0"/>
              <a:pPr/>
              <a:t>6/11/2017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BC1092-4601-4302-85B1-9F8EFD0971A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1D8011-E7BC-4E43-8072-115ED3BE6B7F}" type="datetimeFigureOut">
              <a:rPr lang="en-US" smtClean="0"/>
              <a:pPr/>
              <a:t>6/11/2017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BC1092-4601-4302-85B1-9F8EFD0971A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1D8011-E7BC-4E43-8072-115ED3BE6B7F}" type="datetimeFigureOut">
              <a:rPr lang="en-US" smtClean="0"/>
              <a:pPr/>
              <a:t>6/11/2017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BC1092-4601-4302-85B1-9F8EFD0971A9}"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D1D8011-E7BC-4E43-8072-115ED3BE6B7F}" type="datetimeFigureOut">
              <a:rPr lang="en-US" smtClean="0"/>
              <a:pPr/>
              <a:t>6/11/2017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BC1092-4601-4302-85B1-9F8EFD0971A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1D8011-E7BC-4E43-8072-115ED3BE6B7F}" type="datetimeFigureOut">
              <a:rPr lang="en-US" smtClean="0"/>
              <a:pPr/>
              <a:t>6/11/2017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3BC1092-4601-4302-85B1-9F8EFD0971A9}"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1D8011-E7BC-4E43-8072-115ED3BE6B7F}" type="datetimeFigureOut">
              <a:rPr lang="en-US" smtClean="0"/>
              <a:pPr/>
              <a:t>6/11/2017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3BC1092-4601-4302-85B1-9F8EFD0971A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D8011-E7BC-4E43-8072-115ED3BE6B7F}" type="datetimeFigureOut">
              <a:rPr lang="en-US" smtClean="0"/>
              <a:pPr/>
              <a:t>6/11/2017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3BC1092-4601-4302-85B1-9F8EFD0971A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1D8011-E7BC-4E43-8072-115ED3BE6B7F}" type="datetimeFigureOut">
              <a:rPr lang="en-US" smtClean="0"/>
              <a:pPr/>
              <a:t>6/11/2017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BC1092-4601-4302-85B1-9F8EFD0971A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1D8011-E7BC-4E43-8072-115ED3BE6B7F}" type="datetimeFigureOut">
              <a:rPr lang="en-US" smtClean="0"/>
              <a:pPr/>
              <a:t>6/11/2017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BC1092-4601-4302-85B1-9F8EFD0971A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1D8011-E7BC-4E43-8072-115ED3BE6B7F}" type="datetimeFigureOut">
              <a:rPr lang="en-US" smtClean="0"/>
              <a:pPr/>
              <a:t>6/11/2017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BC1092-4601-4302-85B1-9F8EFD0971A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1D8011-E7BC-4E43-8072-115ED3BE6B7F}" type="datetimeFigureOut">
              <a:rPr lang="en-US" smtClean="0"/>
              <a:pPr/>
              <a:t>6/11/2017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BC1092-4601-4302-85B1-9F8EFD0971A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D8011-E7BC-4E43-8072-115ED3BE6B7F}" type="datetimeFigureOut">
              <a:rPr lang="en-US" smtClean="0"/>
              <a:pPr/>
              <a:t>6/11/2017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C1092-4601-4302-85B1-9F8EFD0971A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en.wikipedia.org/wiki/PTEN"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6600" dirty="0" smtClean="0"/>
              <a:t>Tumors</a:t>
            </a:r>
            <a:r>
              <a:rPr lang="en-US" dirty="0" smtClean="0"/>
              <a:t/>
            </a:r>
            <a:br>
              <a:rPr lang="en-US" dirty="0" smtClean="0"/>
            </a:br>
            <a:r>
              <a:rPr lang="en-US" i="1" dirty="0" smtClean="0"/>
              <a:t>Cell Division Gone Wrong</a:t>
            </a:r>
            <a:endParaRPr lang="en-US" i="1" dirty="0"/>
          </a:p>
        </p:txBody>
      </p:sp>
      <p:sp>
        <p:nvSpPr>
          <p:cNvPr id="3" name="Subtitle 2"/>
          <p:cNvSpPr>
            <a:spLocks noGrp="1"/>
          </p:cNvSpPr>
          <p:nvPr>
            <p:ph type="subTitle" idx="1"/>
          </p:nvPr>
        </p:nvSpPr>
        <p:spPr/>
        <p:txBody>
          <a:bodyPr/>
          <a:lstStyle/>
          <a:p>
            <a:pPr algn="r"/>
            <a:r>
              <a:rPr lang="en-US" dirty="0" smtClean="0">
                <a:solidFill>
                  <a:schemeClr val="tx1"/>
                </a:solidFill>
              </a:rPr>
              <a:t>Mike Clark, M.D.</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Causes of Tumors</a:t>
            </a:r>
            <a:endParaRPr lang="en-US" dirty="0"/>
          </a:p>
        </p:txBody>
      </p:sp>
      <p:sp>
        <p:nvSpPr>
          <p:cNvPr id="3" name="Content Placeholder 2"/>
          <p:cNvSpPr>
            <a:spLocks noGrp="1"/>
          </p:cNvSpPr>
          <p:nvPr>
            <p:ph idx="1"/>
          </p:nvPr>
        </p:nvSpPr>
        <p:spPr>
          <a:xfrm>
            <a:off x="457200" y="838200"/>
            <a:ext cx="8229600" cy="5486400"/>
          </a:xfrm>
        </p:spPr>
        <p:txBody>
          <a:bodyPr>
            <a:normAutofit/>
          </a:bodyPr>
          <a:lstStyle/>
          <a:p>
            <a:r>
              <a:rPr lang="en-US" dirty="0" smtClean="0"/>
              <a:t>All tumors are ultimately the result of a genetic aberration.</a:t>
            </a:r>
          </a:p>
          <a:p>
            <a:r>
              <a:rPr lang="en-US" dirty="0" smtClean="0"/>
              <a:t>The causes for the genetic problems are numerous</a:t>
            </a:r>
          </a:p>
          <a:p>
            <a:r>
              <a:rPr lang="en-US" dirty="0" smtClean="0"/>
              <a:t>A growth factor that over-secretes</a:t>
            </a:r>
          </a:p>
          <a:p>
            <a:r>
              <a:rPr lang="en-US" dirty="0" smtClean="0"/>
              <a:t>A cell becomes able to self-activate itself without its stimulation by its growth factor</a:t>
            </a:r>
          </a:p>
          <a:p>
            <a:r>
              <a:rPr lang="en-US" dirty="0" smtClean="0"/>
              <a:t>A protooncogene becomes mutated to an oncogene</a:t>
            </a:r>
          </a:p>
          <a:p>
            <a:r>
              <a:rPr lang="en-US" dirty="0" smtClean="0"/>
              <a:t>A tumor suppressor gene fails to work</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rmAutofit fontScale="90000"/>
          </a:bodyPr>
          <a:lstStyle/>
          <a:p>
            <a:r>
              <a:rPr lang="en-US" sz="3600" b="1" dirty="0" smtClean="0">
                <a:solidFill>
                  <a:srgbClr val="C00000"/>
                </a:solidFill>
              </a:rPr>
              <a:t>The genes that code for  the proteins that control </a:t>
            </a:r>
            <a:br>
              <a:rPr lang="en-US" sz="3600" b="1" dirty="0" smtClean="0">
                <a:solidFill>
                  <a:srgbClr val="C00000"/>
                </a:solidFill>
              </a:rPr>
            </a:br>
            <a:r>
              <a:rPr lang="en-US" sz="3600" b="1" dirty="0" smtClean="0">
                <a:solidFill>
                  <a:srgbClr val="C00000"/>
                </a:solidFill>
              </a:rPr>
              <a:t>cell division</a:t>
            </a:r>
            <a:endParaRPr lang="en-US" sz="3600" b="1" dirty="0">
              <a:solidFill>
                <a:srgbClr val="C00000"/>
              </a:solidFill>
            </a:endParaRPr>
          </a:p>
        </p:txBody>
      </p:sp>
      <p:sp>
        <p:nvSpPr>
          <p:cNvPr id="3" name="Content Placeholder 2"/>
          <p:cNvSpPr>
            <a:spLocks noGrp="1"/>
          </p:cNvSpPr>
          <p:nvPr>
            <p:ph idx="1"/>
          </p:nvPr>
        </p:nvSpPr>
        <p:spPr>
          <a:xfrm>
            <a:off x="457200" y="990600"/>
            <a:ext cx="8229600" cy="5715000"/>
          </a:xfrm>
        </p:spPr>
        <p:txBody>
          <a:bodyPr/>
          <a:lstStyle/>
          <a:p>
            <a:endParaRPr lang="en-US" dirty="0" smtClean="0"/>
          </a:p>
          <a:p>
            <a:pPr>
              <a:buNone/>
            </a:pPr>
            <a:r>
              <a:rPr lang="en-US" b="1" dirty="0" smtClean="0"/>
              <a:t>   Proto-oncogenes</a:t>
            </a:r>
            <a:r>
              <a:rPr lang="en-US" dirty="0" smtClean="0"/>
              <a:t> code for proteins that help to regulate cell growth and differentiation. Proto-oncogenes are often involved in signal transduction and execution of mitogenic signals, usually through their protein products. </a:t>
            </a:r>
          </a:p>
          <a:p>
            <a:pPr>
              <a:buNone/>
            </a:pPr>
            <a:r>
              <a:rPr lang="en-US" dirty="0" smtClean="0"/>
              <a:t>   </a:t>
            </a:r>
          </a:p>
          <a:p>
            <a:pPr>
              <a:buNone/>
            </a:pPr>
            <a:r>
              <a:rPr lang="en-US" dirty="0" smtClean="0"/>
              <a:t>A </a:t>
            </a:r>
            <a:r>
              <a:rPr lang="en-US" b="1" dirty="0" smtClean="0"/>
              <a:t>tumor suppressor gene</a:t>
            </a:r>
            <a:r>
              <a:rPr lang="en-US" dirty="0" smtClean="0"/>
              <a:t>, or </a:t>
            </a:r>
            <a:r>
              <a:rPr lang="en-US" b="1" dirty="0" smtClean="0"/>
              <a:t>antioncogene</a:t>
            </a:r>
            <a:r>
              <a:rPr lang="en-US" dirty="0" smtClean="0"/>
              <a:t>, is a gene that protects a cell from one step on the path to cancer.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t>Mutations of the Genes</a:t>
            </a:r>
            <a:endParaRPr lang="en-US" dirty="0"/>
          </a:p>
        </p:txBody>
      </p:sp>
      <p:sp>
        <p:nvSpPr>
          <p:cNvPr id="3" name="Content Placeholder 2"/>
          <p:cNvSpPr>
            <a:spLocks noGrp="1"/>
          </p:cNvSpPr>
          <p:nvPr>
            <p:ph idx="1"/>
          </p:nvPr>
        </p:nvSpPr>
        <p:spPr>
          <a:xfrm>
            <a:off x="457200" y="914400"/>
            <a:ext cx="8229600" cy="5211763"/>
          </a:xfrm>
        </p:spPr>
        <p:txBody>
          <a:bodyPr>
            <a:normAutofit/>
          </a:bodyPr>
          <a:lstStyle/>
          <a:p>
            <a:r>
              <a:rPr lang="en-US" dirty="0" smtClean="0"/>
              <a:t>A </a:t>
            </a:r>
            <a:r>
              <a:rPr lang="en-US" b="1" dirty="0" smtClean="0"/>
              <a:t>proto-oncogene</a:t>
            </a:r>
            <a:r>
              <a:rPr lang="en-US" dirty="0" smtClean="0"/>
              <a:t> is a normal gene that can become an </a:t>
            </a:r>
            <a:r>
              <a:rPr lang="en-US" b="1" dirty="0" smtClean="0"/>
              <a:t>oncogene</a:t>
            </a:r>
            <a:r>
              <a:rPr lang="en-US" dirty="0" smtClean="0"/>
              <a:t> due to mutations or increased expression.</a:t>
            </a:r>
          </a:p>
          <a:p>
            <a:r>
              <a:rPr lang="en-US" dirty="0" smtClean="0"/>
              <a:t>An </a:t>
            </a:r>
            <a:r>
              <a:rPr lang="en-US" b="1" dirty="0" smtClean="0"/>
              <a:t>oncogene</a:t>
            </a:r>
            <a:r>
              <a:rPr lang="en-US" dirty="0" smtClean="0"/>
              <a:t> is a gene that, when expressed at high levels, helps turn a normal cell into a tumor cell</a:t>
            </a:r>
          </a:p>
          <a:p>
            <a:r>
              <a:rPr lang="en-US" dirty="0" smtClean="0"/>
              <a:t>When a </a:t>
            </a:r>
            <a:r>
              <a:rPr lang="en-US" b="1" dirty="0" smtClean="0"/>
              <a:t>tumor suppressor gene </a:t>
            </a:r>
            <a:r>
              <a:rPr lang="en-US" dirty="0" smtClean="0"/>
              <a:t>is mutated to cause a loss or reduction in its function, the cell can progress to cancer, usually in combination with other genetic changes.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86800" cy="990600"/>
          </a:xfrm>
        </p:spPr>
        <p:txBody>
          <a:bodyPr/>
          <a:lstStyle/>
          <a:p>
            <a:r>
              <a:rPr lang="en-US" dirty="0" smtClean="0"/>
              <a:t>Proto-oncogene</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457200" y="822960"/>
            <a:ext cx="7696200" cy="5677692"/>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3" name="Rectangle 3"/>
          <p:cNvSpPr>
            <a:spLocks noGrp="1" noChangeArrowheads="1"/>
          </p:cNvSpPr>
          <p:nvPr>
            <p:ph type="body" idx="1"/>
          </p:nvPr>
        </p:nvSpPr>
        <p:spPr>
          <a:xfrm>
            <a:off x="195263" y="1165225"/>
            <a:ext cx="8534400" cy="5348288"/>
          </a:xfrm>
        </p:spPr>
        <p:txBody>
          <a:bodyPr/>
          <a:lstStyle/>
          <a:p>
            <a:r>
              <a:rPr lang="en-US" sz="3000"/>
              <a:t>Proto-oncogenes can be converted to oncogenes by</a:t>
            </a:r>
          </a:p>
          <a:p>
            <a:pPr lvl="1"/>
            <a:r>
              <a:rPr lang="en-US"/>
              <a:t>Movement of DNA within the genome: if it ends up near an active promoter, transcription may increase</a:t>
            </a:r>
          </a:p>
          <a:p>
            <a:pPr lvl="1"/>
            <a:r>
              <a:rPr lang="en-US"/>
              <a:t>Amplification of a proto-oncogene: increases the number of copies of the gene</a:t>
            </a:r>
          </a:p>
          <a:p>
            <a:pPr lvl="1"/>
            <a:r>
              <a:rPr lang="en-US"/>
              <a:t>Point mutations in the proto-oncogene or its control elements: causes an increase in gene expression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Mutating a Proto-oncogene</a:t>
            </a:r>
            <a:endParaRPr lang="en-US"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457200" y="2121514"/>
            <a:ext cx="8229600" cy="3483335"/>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Proto-oncogenes</a:t>
            </a:r>
            <a:endParaRPr lang="en-US" dirty="0"/>
          </a:p>
        </p:txBody>
      </p:sp>
      <p:sp>
        <p:nvSpPr>
          <p:cNvPr id="3" name="Content Placeholder 2"/>
          <p:cNvSpPr>
            <a:spLocks noGrp="1"/>
          </p:cNvSpPr>
          <p:nvPr>
            <p:ph idx="1"/>
          </p:nvPr>
        </p:nvSpPr>
        <p:spPr>
          <a:xfrm>
            <a:off x="457200" y="990600"/>
            <a:ext cx="8229600" cy="5135563"/>
          </a:xfrm>
        </p:spPr>
        <p:txBody>
          <a:bodyPr>
            <a:normAutofit/>
          </a:bodyPr>
          <a:lstStyle/>
          <a:p>
            <a:r>
              <a:rPr lang="en-US" dirty="0" smtClean="0"/>
              <a:t>A </a:t>
            </a:r>
            <a:r>
              <a:rPr lang="en-US" b="1" dirty="0" smtClean="0"/>
              <a:t>proto-oncogene</a:t>
            </a:r>
            <a:r>
              <a:rPr lang="en-US" dirty="0" smtClean="0"/>
              <a:t> is a normal gene that can become an </a:t>
            </a:r>
            <a:r>
              <a:rPr lang="en-US" b="1" dirty="0" smtClean="0"/>
              <a:t>oncogene</a:t>
            </a:r>
            <a:r>
              <a:rPr lang="en-US" dirty="0" smtClean="0"/>
              <a:t> due to mutations or increased expression. Examples of proto-oncogenes include RAS, WNT, MYC, ERK, and TRK.</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858000"/>
          </a:xfrm>
        </p:spPr>
        <p:txBody>
          <a:bodyPr>
            <a:normAutofit/>
          </a:bodyPr>
          <a:lstStyle/>
          <a:p>
            <a:pPr>
              <a:buNone/>
            </a:pPr>
            <a:r>
              <a:rPr lang="en-US" dirty="0" smtClean="0"/>
              <a:t>Proto-oncogenes are the blueprints for </a:t>
            </a:r>
            <a:r>
              <a:rPr lang="en-US" i="1" dirty="0" smtClean="0"/>
              <a:t>growth factors</a:t>
            </a:r>
            <a:r>
              <a:rPr lang="en-US" dirty="0" smtClean="0"/>
              <a:t>, and cell </a:t>
            </a:r>
            <a:r>
              <a:rPr lang="en-US" i="1" dirty="0" smtClean="0"/>
              <a:t>internal transduction chemicals</a:t>
            </a:r>
            <a:r>
              <a:rPr lang="en-US" dirty="0" smtClean="0"/>
              <a:t>.</a:t>
            </a:r>
          </a:p>
          <a:p>
            <a:r>
              <a:rPr lang="en-US" sz="2400" dirty="0" smtClean="0"/>
              <a:t>Epidermal growth factor (EGF)             </a:t>
            </a:r>
          </a:p>
          <a:p>
            <a:r>
              <a:rPr lang="en-US" sz="2400" dirty="0" smtClean="0"/>
              <a:t>Erythropoietin (EPO)                         </a:t>
            </a:r>
            <a:r>
              <a:rPr lang="en-US" sz="2400" b="1" dirty="0" smtClean="0"/>
              <a:t>Example of Growth Factors                 </a:t>
            </a:r>
          </a:p>
          <a:p>
            <a:r>
              <a:rPr lang="en-US" sz="2400" dirty="0" smtClean="0"/>
              <a:t>Fibroblast growth factor (FGF) </a:t>
            </a:r>
          </a:p>
          <a:p>
            <a:endParaRPr lang="en-US" dirty="0"/>
          </a:p>
        </p:txBody>
      </p:sp>
      <p:pic>
        <p:nvPicPr>
          <p:cNvPr id="4" name="Picture 3" descr="Cell signaling.JPG"/>
          <p:cNvPicPr>
            <a:picLocks noChangeAspect="1"/>
          </p:cNvPicPr>
          <p:nvPr/>
        </p:nvPicPr>
        <p:blipFill>
          <a:blip r:embed="rId2" cstate="print"/>
          <a:stretch>
            <a:fillRect/>
          </a:stretch>
        </p:blipFill>
        <p:spPr>
          <a:xfrm>
            <a:off x="1005840" y="2834640"/>
            <a:ext cx="6606540" cy="10881360"/>
          </a:xfrm>
          <a:prstGeom prst="rect">
            <a:avLst/>
          </a:prstGeom>
        </p:spPr>
      </p:pic>
      <p:sp>
        <p:nvSpPr>
          <p:cNvPr id="5" name="Right Brace 4"/>
          <p:cNvSpPr/>
          <p:nvPr/>
        </p:nvSpPr>
        <p:spPr>
          <a:xfrm>
            <a:off x="4800600" y="1752600"/>
            <a:ext cx="155448" cy="914400"/>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b="1" dirty="0"/>
          </a:p>
        </p:txBody>
      </p:sp>
      <p:sp>
        <p:nvSpPr>
          <p:cNvPr id="6" name="TextBox 5"/>
          <p:cNvSpPr txBox="1"/>
          <p:nvPr/>
        </p:nvSpPr>
        <p:spPr>
          <a:xfrm>
            <a:off x="6781800" y="3733800"/>
            <a:ext cx="2362200" cy="954107"/>
          </a:xfrm>
          <a:prstGeom prst="rect">
            <a:avLst/>
          </a:prstGeom>
          <a:noFill/>
        </p:spPr>
        <p:txBody>
          <a:bodyPr wrap="square" rtlCol="0">
            <a:spAutoFit/>
          </a:bodyPr>
          <a:lstStyle/>
          <a:p>
            <a:r>
              <a:rPr lang="en-US" sz="2800" b="1" dirty="0" smtClean="0"/>
              <a:t>Internal Cell</a:t>
            </a:r>
          </a:p>
          <a:p>
            <a:r>
              <a:rPr lang="en-US" sz="2800" b="1" dirty="0" smtClean="0"/>
              <a:t>Transduction</a:t>
            </a:r>
            <a:endParaRPr lang="en-US" sz="28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629400"/>
          </a:xfrm>
        </p:spPr>
        <p:txBody>
          <a:bodyPr>
            <a:normAutofit fontScale="77500" lnSpcReduction="20000"/>
          </a:bodyPr>
          <a:lstStyle/>
          <a:p>
            <a:r>
              <a:rPr lang="en-US" b="1" dirty="0" smtClean="0"/>
              <a:t>The proto-oncogene can become an oncogene </a:t>
            </a:r>
            <a:r>
              <a:rPr lang="en-US" dirty="0" smtClean="0"/>
              <a:t>by a relatively small modification of its original function. There are three basic activation types:</a:t>
            </a:r>
          </a:p>
          <a:p>
            <a:pPr marL="514350" indent="-514350">
              <a:buFont typeface="+mj-lt"/>
              <a:buAutoNum type="arabicPeriod"/>
            </a:pPr>
            <a:r>
              <a:rPr lang="en-US" dirty="0" smtClean="0"/>
              <a:t>A mutation within a proto-oncogene can cause a change in the protein structure, causing </a:t>
            </a:r>
          </a:p>
          <a:p>
            <a:pPr lvl="1"/>
            <a:r>
              <a:rPr lang="en-US" dirty="0" smtClean="0"/>
              <a:t>an increase in protein (enzyme) activity </a:t>
            </a:r>
          </a:p>
          <a:p>
            <a:pPr lvl="1"/>
            <a:r>
              <a:rPr lang="en-US" dirty="0" smtClean="0"/>
              <a:t>a loss of regulation </a:t>
            </a:r>
          </a:p>
          <a:p>
            <a:pPr marL="514350" indent="-514350">
              <a:buFont typeface="+mj-lt"/>
              <a:buAutoNum type="arabicPeriod"/>
            </a:pPr>
            <a:r>
              <a:rPr lang="en-US" dirty="0" smtClean="0"/>
              <a:t>An increase in protein concentration, caused by </a:t>
            </a:r>
          </a:p>
          <a:p>
            <a:pPr lvl="1"/>
            <a:r>
              <a:rPr lang="en-US" dirty="0" smtClean="0"/>
              <a:t>an increase of protein expression (through </a:t>
            </a:r>
            <a:r>
              <a:rPr lang="en-US" dirty="0" err="1" smtClean="0"/>
              <a:t>mis</a:t>
            </a:r>
            <a:r>
              <a:rPr lang="en-US" dirty="0" smtClean="0"/>
              <a:t>-regulation) </a:t>
            </a:r>
          </a:p>
          <a:p>
            <a:pPr lvl="1"/>
            <a:r>
              <a:rPr lang="en-US" dirty="0" smtClean="0"/>
              <a:t>an increase of protein stability, prolonging its existence and thus its activity in the cell </a:t>
            </a:r>
          </a:p>
          <a:p>
            <a:pPr lvl="1"/>
            <a:r>
              <a:rPr lang="en-US" dirty="0" smtClean="0"/>
              <a:t>a gene duplication (one type of chromosome abnormality), resulting in an increased amount of protein in the cell </a:t>
            </a:r>
          </a:p>
          <a:p>
            <a:pPr marL="514350" indent="-514350">
              <a:buFont typeface="+mj-lt"/>
              <a:buAutoNum type="arabicPeriod"/>
            </a:pPr>
            <a:r>
              <a:rPr lang="en-US" dirty="0" smtClean="0"/>
              <a:t>A chromosomal translocation (another type of chromosome abnormality), causing </a:t>
            </a:r>
          </a:p>
          <a:p>
            <a:pPr lvl="1"/>
            <a:r>
              <a:rPr lang="en-US" dirty="0" smtClean="0"/>
              <a:t>an increased gene expression in the wrong cell type or at wrong times </a:t>
            </a:r>
          </a:p>
          <a:p>
            <a:pPr lvl="1"/>
            <a:r>
              <a:rPr lang="en-US" dirty="0" smtClean="0"/>
              <a:t>the expression of a constitutively active </a:t>
            </a:r>
            <a:r>
              <a:rPr lang="en-US" i="1" dirty="0" smtClean="0"/>
              <a:t>hybrid protein</a:t>
            </a:r>
            <a:r>
              <a:rPr lang="en-US" dirty="0" smtClean="0"/>
              <a:t>. This type of aberration in a dividing stem cell in the bone marrow leads to adult leukemia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Tumor Suppressor Genes</a:t>
            </a:r>
            <a:endParaRPr lang="en-US" dirty="0"/>
          </a:p>
        </p:txBody>
      </p:sp>
      <p:sp>
        <p:nvSpPr>
          <p:cNvPr id="3" name="Content Placeholder 2"/>
          <p:cNvSpPr>
            <a:spLocks noGrp="1"/>
          </p:cNvSpPr>
          <p:nvPr>
            <p:ph idx="1"/>
          </p:nvPr>
        </p:nvSpPr>
        <p:spPr>
          <a:xfrm>
            <a:off x="228600" y="762000"/>
            <a:ext cx="8686800" cy="5943600"/>
          </a:xfrm>
        </p:spPr>
        <p:txBody>
          <a:bodyPr>
            <a:normAutofit fontScale="70000" lnSpcReduction="20000"/>
          </a:bodyPr>
          <a:lstStyle/>
          <a:p>
            <a:pPr algn="ctr">
              <a:buNone/>
            </a:pPr>
            <a:r>
              <a:rPr lang="en-US" b="1" dirty="0" smtClean="0"/>
              <a:t>Functions</a:t>
            </a:r>
          </a:p>
          <a:p>
            <a:r>
              <a:rPr lang="en-US" dirty="0" smtClean="0"/>
              <a:t>Tumor-suppressor genes, or more precisely, the proteins for which they code, either have a dampening or repressive effect on the regulation of the cell cycle or promote apoptosis, and sometimes do both. The functions of tumor-suppressor proteins fall into several categories including the following:</a:t>
            </a:r>
          </a:p>
          <a:p>
            <a:r>
              <a:rPr lang="en-US" b="1" dirty="0" smtClean="0"/>
              <a:t>Repression of genes that are essential for the </a:t>
            </a:r>
            <a:r>
              <a:rPr lang="en-US" b="1" i="1" dirty="0" smtClean="0"/>
              <a:t>continuing</a:t>
            </a:r>
            <a:r>
              <a:rPr lang="en-US" b="1" dirty="0" smtClean="0"/>
              <a:t> of the cell cycle</a:t>
            </a:r>
            <a:r>
              <a:rPr lang="en-US" dirty="0" smtClean="0"/>
              <a:t>. If these genes are not expressed, the cell cycle will not continue, effectively inhibiting cell division. </a:t>
            </a:r>
          </a:p>
          <a:p>
            <a:r>
              <a:rPr lang="en-US" dirty="0" smtClean="0"/>
              <a:t>Coupling the cell cycle to DNA damage. As long as there is damaged DNA in the cell, it should not divide. </a:t>
            </a:r>
            <a:r>
              <a:rPr lang="en-US" b="1" dirty="0" smtClean="0"/>
              <a:t>If the damage can be repaired, the cell cycle can continue. </a:t>
            </a:r>
          </a:p>
          <a:p>
            <a:r>
              <a:rPr lang="en-US" dirty="0" smtClean="0"/>
              <a:t>If the damage </a:t>
            </a:r>
            <a:r>
              <a:rPr lang="en-US" i="1" dirty="0" smtClean="0"/>
              <a:t>cannot</a:t>
            </a:r>
            <a:r>
              <a:rPr lang="en-US" dirty="0" smtClean="0"/>
              <a:t> be repaired, </a:t>
            </a:r>
            <a:r>
              <a:rPr lang="en-US" b="1" dirty="0" smtClean="0"/>
              <a:t>the cell should initiate apoptosis </a:t>
            </a:r>
            <a:r>
              <a:rPr lang="en-US" dirty="0" smtClean="0"/>
              <a:t>(programmed cell death) to remove the threat it poses for the greater good of the organism. </a:t>
            </a:r>
          </a:p>
          <a:p>
            <a:r>
              <a:rPr lang="en-US" dirty="0" smtClean="0"/>
              <a:t>Some proteins involved in </a:t>
            </a:r>
            <a:r>
              <a:rPr lang="en-US" b="1" dirty="0" smtClean="0"/>
              <a:t>cell adhesion prevent tumor cells from dispersing, </a:t>
            </a:r>
            <a:r>
              <a:rPr lang="en-US" dirty="0" smtClean="0"/>
              <a:t>block loss of contact inhibition, and inhibit metastasis. These proteins are known as metastasis suppressors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0" name="Rectangle 2"/>
          <p:cNvSpPr>
            <a:spLocks noGrp="1" noChangeArrowheads="1"/>
          </p:cNvSpPr>
          <p:nvPr>
            <p:ph type="title"/>
          </p:nvPr>
        </p:nvSpPr>
        <p:spPr>
          <a:xfrm>
            <a:off x="152400" y="76200"/>
            <a:ext cx="8534400" cy="457200"/>
          </a:xfrm>
        </p:spPr>
        <p:txBody>
          <a:bodyPr>
            <a:normAutofit fontScale="90000"/>
          </a:bodyPr>
          <a:lstStyle/>
          <a:p>
            <a:r>
              <a:rPr lang="en-US" i="1" dirty="0"/>
              <a:t>Tumor-Suppressor Genes</a:t>
            </a:r>
          </a:p>
        </p:txBody>
      </p:sp>
      <p:sp>
        <p:nvSpPr>
          <p:cNvPr id="780291" name="Rectangle 3"/>
          <p:cNvSpPr>
            <a:spLocks noGrp="1" noChangeArrowheads="1"/>
          </p:cNvSpPr>
          <p:nvPr>
            <p:ph type="body" idx="1"/>
          </p:nvPr>
        </p:nvSpPr>
        <p:spPr>
          <a:xfrm>
            <a:off x="195263" y="1447800"/>
            <a:ext cx="8534400" cy="4302716"/>
          </a:xfrm>
        </p:spPr>
        <p:txBody>
          <a:bodyPr/>
          <a:lstStyle/>
          <a:p>
            <a:pPr>
              <a:lnSpc>
                <a:spcPct val="90000"/>
              </a:lnSpc>
              <a:spcBef>
                <a:spcPct val="40000"/>
              </a:spcBef>
              <a:spcAft>
                <a:spcPct val="15000"/>
              </a:spcAft>
            </a:pPr>
            <a:r>
              <a:rPr lang="en-US" sz="2400" b="1" dirty="0"/>
              <a:t>Tumor-suppressor genes </a:t>
            </a:r>
            <a:r>
              <a:rPr lang="en-US" sz="2400" dirty="0"/>
              <a:t>help prevent uncontrolled cell growth</a:t>
            </a:r>
          </a:p>
          <a:p>
            <a:pPr>
              <a:lnSpc>
                <a:spcPct val="90000"/>
              </a:lnSpc>
              <a:spcBef>
                <a:spcPct val="40000"/>
              </a:spcBef>
              <a:spcAft>
                <a:spcPct val="15000"/>
              </a:spcAft>
            </a:pPr>
            <a:r>
              <a:rPr lang="en-US" sz="2400" dirty="0"/>
              <a:t>Mutations that decrease protein products of tumor-suppressor genes may contribute to cancer onset</a:t>
            </a:r>
          </a:p>
          <a:p>
            <a:pPr>
              <a:lnSpc>
                <a:spcPct val="90000"/>
              </a:lnSpc>
              <a:spcBef>
                <a:spcPct val="40000"/>
              </a:spcBef>
              <a:spcAft>
                <a:spcPct val="15000"/>
              </a:spcAft>
            </a:pPr>
            <a:r>
              <a:rPr lang="en-US" sz="2400" dirty="0"/>
              <a:t>Tumor-suppressor proteins</a:t>
            </a:r>
          </a:p>
          <a:p>
            <a:pPr lvl="1">
              <a:lnSpc>
                <a:spcPct val="90000"/>
              </a:lnSpc>
              <a:spcBef>
                <a:spcPct val="40000"/>
              </a:spcBef>
              <a:spcAft>
                <a:spcPct val="15000"/>
              </a:spcAft>
            </a:pPr>
            <a:r>
              <a:rPr lang="en-US" sz="2400" dirty="0"/>
              <a:t>Repair damaged DNA</a:t>
            </a:r>
          </a:p>
          <a:p>
            <a:pPr lvl="1">
              <a:lnSpc>
                <a:spcPct val="90000"/>
              </a:lnSpc>
              <a:spcBef>
                <a:spcPct val="40000"/>
              </a:spcBef>
              <a:spcAft>
                <a:spcPct val="15000"/>
              </a:spcAft>
            </a:pPr>
            <a:r>
              <a:rPr lang="en-US" sz="2400" dirty="0"/>
              <a:t>Control cell adhesion</a:t>
            </a:r>
          </a:p>
          <a:p>
            <a:pPr lvl="1">
              <a:lnSpc>
                <a:spcPct val="90000"/>
              </a:lnSpc>
              <a:spcBef>
                <a:spcPct val="40000"/>
              </a:spcBef>
              <a:spcAft>
                <a:spcPct val="15000"/>
              </a:spcAft>
            </a:pPr>
            <a:r>
              <a:rPr lang="en-US" sz="2400" dirty="0"/>
              <a:t>Inhibit the cell cycle in the cell-signaling </a:t>
            </a:r>
            <a:r>
              <a:rPr lang="en-US" sz="2400" dirty="0" smtClean="0"/>
              <a:t>pathway</a:t>
            </a:r>
          </a:p>
          <a:p>
            <a:pPr lvl="1">
              <a:lnSpc>
                <a:spcPct val="90000"/>
              </a:lnSpc>
              <a:spcBef>
                <a:spcPct val="40000"/>
              </a:spcBef>
              <a:spcAft>
                <a:spcPct val="15000"/>
              </a:spcAft>
            </a:pPr>
            <a:r>
              <a:rPr lang="en-US" sz="2400" dirty="0" smtClean="0"/>
              <a:t>Can cause apoptosis</a:t>
            </a: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fontScale="90000"/>
          </a:bodyPr>
          <a:lstStyle/>
          <a:p>
            <a:r>
              <a:rPr lang="en-US" dirty="0" smtClean="0"/>
              <a:t>Tumor Suppressor Genes</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274319" y="822960"/>
            <a:ext cx="8823594" cy="5920740"/>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53.jpg"/>
          <p:cNvPicPr>
            <a:picLocks noChangeAspect="1"/>
          </p:cNvPicPr>
          <p:nvPr/>
        </p:nvPicPr>
        <p:blipFill>
          <a:blip r:embed="rId2" cstate="print"/>
          <a:stretch>
            <a:fillRect/>
          </a:stretch>
        </p:blipFill>
        <p:spPr>
          <a:xfrm>
            <a:off x="1066800" y="457200"/>
            <a:ext cx="6972300" cy="636803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fontScale="90000"/>
          </a:bodyPr>
          <a:lstStyle/>
          <a:p>
            <a:r>
              <a:rPr lang="en-US" dirty="0" smtClean="0"/>
              <a:t>Examples of Tumor Suppressor Genes</a:t>
            </a:r>
            <a:endParaRPr lang="en-US" dirty="0"/>
          </a:p>
        </p:txBody>
      </p:sp>
      <p:sp>
        <p:nvSpPr>
          <p:cNvPr id="3" name="Content Placeholder 2"/>
          <p:cNvSpPr>
            <a:spLocks noGrp="1"/>
          </p:cNvSpPr>
          <p:nvPr>
            <p:ph idx="1"/>
          </p:nvPr>
        </p:nvSpPr>
        <p:spPr>
          <a:xfrm>
            <a:off x="228600" y="914400"/>
            <a:ext cx="8763000" cy="5943600"/>
          </a:xfrm>
        </p:spPr>
        <p:txBody>
          <a:bodyPr>
            <a:normAutofit fontScale="92500" lnSpcReduction="20000"/>
          </a:bodyPr>
          <a:lstStyle/>
          <a:p>
            <a:r>
              <a:rPr lang="en-US" dirty="0" smtClean="0"/>
              <a:t>The first tumor-suppressor protein discovered was the Retinoblastoma protein (</a:t>
            </a:r>
            <a:r>
              <a:rPr lang="en-US" dirty="0" err="1" smtClean="0"/>
              <a:t>pRb</a:t>
            </a:r>
            <a:r>
              <a:rPr lang="en-US" dirty="0" smtClean="0"/>
              <a:t>) in human retinoblastoma; however, recent evidence has also implicated </a:t>
            </a:r>
            <a:r>
              <a:rPr lang="en-US" dirty="0" err="1" smtClean="0"/>
              <a:t>pRb</a:t>
            </a:r>
            <a:r>
              <a:rPr lang="en-US" dirty="0" smtClean="0"/>
              <a:t> as a tumor-survival factor.</a:t>
            </a:r>
          </a:p>
          <a:p>
            <a:endParaRPr lang="en-US" dirty="0" smtClean="0"/>
          </a:p>
          <a:p>
            <a:r>
              <a:rPr lang="en-US" dirty="0" smtClean="0"/>
              <a:t>Another important tumor suppressor is the p53 tumor-suppressor protein encoded by the TP53 gene. Homozygous loss of p53 is found in 70% of colon cancers, 30–50% of breast cancers, and 50% of lung cancers. Mutated p53 is also involved in the pathophysiology of leukemias, lymphomas, sarcomas, and neurogenic tumors. Abnormalities of the p53 gene can be inherited in Li-Fraumeni syndrome (LFS), which increases the risk of developing various types of cancers.</a:t>
            </a:r>
          </a:p>
          <a:p>
            <a:endParaRPr lang="en-US" dirty="0" smtClean="0">
              <a:hlinkClick r:id="rId2" tooltip="PTEN"/>
            </a:endParaRP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fontScale="90000"/>
          </a:bodyPr>
          <a:lstStyle/>
          <a:p>
            <a:r>
              <a:rPr lang="en-US" b="1" dirty="0" smtClean="0">
                <a:solidFill>
                  <a:srgbClr val="FF0000"/>
                </a:solidFill>
              </a:rPr>
              <a:t>One possible genetic cause for tumors</a:t>
            </a:r>
            <a:endParaRPr lang="en-US" b="1" dirty="0">
              <a:solidFill>
                <a:srgbClr val="FF0000"/>
              </a:solidFill>
            </a:endParaRPr>
          </a:p>
        </p:txBody>
      </p:sp>
      <p:sp>
        <p:nvSpPr>
          <p:cNvPr id="3" name="Content Placeholder 2"/>
          <p:cNvSpPr>
            <a:spLocks noGrp="1"/>
          </p:cNvSpPr>
          <p:nvPr>
            <p:ph idx="1"/>
          </p:nvPr>
        </p:nvSpPr>
        <p:spPr>
          <a:xfrm>
            <a:off x="457200" y="1066800"/>
            <a:ext cx="8229600" cy="5410200"/>
          </a:xfrm>
        </p:spPr>
        <p:txBody>
          <a:bodyPr>
            <a:normAutofit fontScale="92500"/>
          </a:bodyPr>
          <a:lstStyle/>
          <a:p>
            <a:pPr algn="ctr">
              <a:buNone/>
            </a:pPr>
            <a:r>
              <a:rPr lang="en-US" b="1" dirty="0" smtClean="0"/>
              <a:t>Two-hit hypothesis</a:t>
            </a:r>
          </a:p>
          <a:p>
            <a:r>
              <a:rPr lang="en-US" dirty="0" smtClean="0"/>
              <a:t>Unlike oncogenes, tumor suppressor genes generally follow the 'two-hit hypothesis', which implies that both </a:t>
            </a:r>
            <a:r>
              <a:rPr lang="en-US" dirty="0" smtClean="0">
                <a:solidFill>
                  <a:srgbClr val="FF0000"/>
                </a:solidFill>
              </a:rPr>
              <a:t>alleles</a:t>
            </a:r>
            <a:r>
              <a:rPr lang="en-US" dirty="0" smtClean="0"/>
              <a:t> that code for a particular gene must be affected before an effect is manifested. This is due to the fact that if only one allele for the gene is damaged, the second can still produce the correct protein. In other words, mutant tumor suppressors alleles are usually recessive whereas mutant oncogene alleles are typically dominant.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Tumor Formation</a:t>
            </a:r>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91439" y="1005838"/>
            <a:ext cx="8992575" cy="3718561"/>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Progression of Cancer</a:t>
            </a:r>
            <a:endParaRPr lang="en-US"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182880" y="1005839"/>
            <a:ext cx="8973922" cy="3507638"/>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b="1" dirty="0" smtClean="0">
                <a:solidFill>
                  <a:srgbClr val="FF0000"/>
                </a:solidFill>
              </a:rPr>
              <a:t>Tumor</a:t>
            </a:r>
            <a:endParaRPr lang="en-US" b="1" dirty="0">
              <a:solidFill>
                <a:srgbClr val="FF0000"/>
              </a:solidFill>
            </a:endParaRPr>
          </a:p>
        </p:txBody>
      </p:sp>
      <p:sp>
        <p:nvSpPr>
          <p:cNvPr id="3" name="Content Placeholder 2"/>
          <p:cNvSpPr>
            <a:spLocks noGrp="1"/>
          </p:cNvSpPr>
          <p:nvPr>
            <p:ph idx="1"/>
          </p:nvPr>
        </p:nvSpPr>
        <p:spPr>
          <a:xfrm>
            <a:off x="228600" y="838200"/>
            <a:ext cx="8686800" cy="5638800"/>
          </a:xfrm>
        </p:spPr>
        <p:txBody>
          <a:bodyPr>
            <a:normAutofit fontScale="77500" lnSpcReduction="20000"/>
          </a:bodyPr>
          <a:lstStyle/>
          <a:p>
            <a:r>
              <a:rPr lang="en-US" dirty="0" smtClean="0"/>
              <a:t>The </a:t>
            </a:r>
            <a:r>
              <a:rPr lang="en-US" dirty="0"/>
              <a:t>word tumor has several meanings.  In accordance with Stedman's Medical Dictionary, a tumor is any swelling.</a:t>
            </a:r>
          </a:p>
          <a:p>
            <a:pPr>
              <a:buNone/>
            </a:pPr>
            <a:r>
              <a:rPr lang="en-US" dirty="0"/>
              <a:t> </a:t>
            </a:r>
          </a:p>
          <a:p>
            <a:r>
              <a:rPr lang="en-US" dirty="0" smtClean="0"/>
              <a:t>Tumor 1</a:t>
            </a:r>
            <a:r>
              <a:rPr lang="en-US" dirty="0"/>
              <a:t>. Any swelling or tumefaction. 2. neoplasm. </a:t>
            </a:r>
          </a:p>
          <a:p>
            <a:pPr>
              <a:buNone/>
            </a:pPr>
            <a:r>
              <a:rPr lang="en-US" dirty="0"/>
              <a:t> </a:t>
            </a:r>
          </a:p>
          <a:p>
            <a:r>
              <a:rPr lang="en-US" dirty="0"/>
              <a:t>This discussion will focus on the word </a:t>
            </a:r>
            <a:r>
              <a:rPr lang="en-US" i="1" dirty="0"/>
              <a:t>tumor</a:t>
            </a:r>
            <a:r>
              <a:rPr lang="en-US" dirty="0"/>
              <a:t> as it is defined as a </a:t>
            </a:r>
            <a:r>
              <a:rPr lang="en-US" b="1" dirty="0"/>
              <a:t>neoplasm</a:t>
            </a:r>
            <a:r>
              <a:rPr lang="en-US" dirty="0"/>
              <a:t>.  Stedman defines a neoplasm as: </a:t>
            </a:r>
          </a:p>
          <a:p>
            <a:pPr>
              <a:buNone/>
            </a:pPr>
            <a:r>
              <a:rPr lang="en-US" b="1" dirty="0"/>
              <a:t> </a:t>
            </a:r>
            <a:endParaRPr lang="en-US" dirty="0"/>
          </a:p>
          <a:p>
            <a:r>
              <a:rPr lang="en-US" b="1" dirty="0" smtClean="0"/>
              <a:t>Neoplasm</a:t>
            </a:r>
            <a:r>
              <a:rPr lang="en-US" dirty="0" smtClean="0"/>
              <a:t> (new growth) (1) a </a:t>
            </a:r>
            <a:r>
              <a:rPr lang="en-US" dirty="0"/>
              <a:t>tumor (</a:t>
            </a:r>
            <a:r>
              <a:rPr lang="en-US" dirty="0" smtClean="0"/>
              <a:t>2) an </a:t>
            </a:r>
            <a:r>
              <a:rPr lang="en-US" dirty="0"/>
              <a:t>abnormal tissue that grows by cellular proliferation more rapidly than normal and continues to grow after the stimuli that initiated the new growth cease. Neoplasms show partial or complete lack of structural organization and functional coordination with the normal tissue, and usually form a distinct mass of tissue which may be either benign (benign tumor) or malignant (cancer).</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457200" y="228600"/>
            <a:ext cx="8229600" cy="1676400"/>
          </a:xfrm>
        </p:spPr>
        <p:txBody>
          <a:bodyPr>
            <a:normAutofit fontScale="90000"/>
          </a:bodyPr>
          <a:lstStyle/>
          <a:p>
            <a:r>
              <a:rPr lang="en-US" sz="3600">
                <a:latin typeface="Times New Roman" pitchFamily="18" charset="0"/>
              </a:rPr>
              <a:t>Comparison of Benign </a:t>
            </a:r>
            <a:br>
              <a:rPr lang="en-US" sz="3600">
                <a:latin typeface="Times New Roman" pitchFamily="18" charset="0"/>
              </a:rPr>
            </a:br>
            <a:r>
              <a:rPr lang="en-US" sz="3600">
                <a:latin typeface="Times New Roman" pitchFamily="18" charset="0"/>
              </a:rPr>
              <a:t>and </a:t>
            </a:r>
            <a:br>
              <a:rPr lang="en-US" sz="3600">
                <a:latin typeface="Times New Roman" pitchFamily="18" charset="0"/>
              </a:rPr>
            </a:br>
            <a:r>
              <a:rPr lang="en-US" sz="3600">
                <a:latin typeface="Times New Roman" pitchFamily="18" charset="0"/>
              </a:rPr>
              <a:t>Malignant Tumors</a:t>
            </a:r>
          </a:p>
        </p:txBody>
      </p:sp>
      <p:pic>
        <p:nvPicPr>
          <p:cNvPr id="115716" name="Picture 4" descr="C:\Documents and Settings\PatriceA\Desktop\42317_Crowley_PPT_Images\41442_CH10_TBL01.jpg"/>
          <p:cNvPicPr>
            <a:picLocks noChangeAspect="1" noChangeArrowheads="1"/>
          </p:cNvPicPr>
          <p:nvPr/>
        </p:nvPicPr>
        <p:blipFill>
          <a:blip r:embed="rId2" cstate="print"/>
          <a:srcRect/>
          <a:stretch>
            <a:fillRect/>
          </a:stretch>
        </p:blipFill>
        <p:spPr bwMode="auto">
          <a:xfrm>
            <a:off x="777875" y="2362200"/>
            <a:ext cx="7586663" cy="290512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b="1" dirty="0" smtClean="0">
                <a:solidFill>
                  <a:srgbClr val="FF0000"/>
                </a:solidFill>
              </a:rPr>
              <a:t>Benign Tumor</a:t>
            </a:r>
            <a:endParaRPr lang="en-US" b="1" dirty="0">
              <a:solidFill>
                <a:srgbClr val="FF0000"/>
              </a:solidFill>
            </a:endParaRPr>
          </a:p>
        </p:txBody>
      </p:sp>
      <p:sp>
        <p:nvSpPr>
          <p:cNvPr id="3" name="Content Placeholder 2"/>
          <p:cNvSpPr>
            <a:spLocks noGrp="1"/>
          </p:cNvSpPr>
          <p:nvPr>
            <p:ph idx="1"/>
          </p:nvPr>
        </p:nvSpPr>
        <p:spPr>
          <a:xfrm>
            <a:off x="457200" y="762000"/>
            <a:ext cx="8229600" cy="5715000"/>
          </a:xfrm>
        </p:spPr>
        <p:txBody>
          <a:bodyPr>
            <a:normAutofit fontScale="85000" lnSpcReduction="10000"/>
          </a:bodyPr>
          <a:lstStyle/>
          <a:p>
            <a:r>
              <a:rPr lang="en-US" dirty="0"/>
              <a:t>A benign tumor is one that grows in a confined local area and rarely is life threatening. Some benign tumors occur in surgically inaccessible locations, such as the brain thus making them potentially life threatening. </a:t>
            </a:r>
          </a:p>
          <a:p>
            <a:pPr marL="0" indent="0">
              <a:buNone/>
            </a:pPr>
            <a:r>
              <a:rPr lang="en-US" dirty="0"/>
              <a:t> </a:t>
            </a:r>
          </a:p>
          <a:p>
            <a:r>
              <a:rPr lang="en-US" dirty="0"/>
              <a:t>The major problems with benign neoplasms are (1) space occupation - </a:t>
            </a:r>
            <a:r>
              <a:rPr lang="en-US" i="1" dirty="0"/>
              <a:t>crowding out good functioning tissue</a:t>
            </a:r>
            <a:r>
              <a:rPr lang="en-US" dirty="0"/>
              <a:t> (2) pain (3) pressure (4) bleeding and (5) inflammation secondary to necrosis. The sigh of relief factor is the inability of the benign tumor cells to spread over long distances (metastasis).  Unfortunately some benign tumors do transform to malignancy.  This fortunately is a very rare occurrence. </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b="1" dirty="0" smtClean="0">
                <a:solidFill>
                  <a:srgbClr val="FF0000"/>
                </a:solidFill>
              </a:rPr>
              <a:t>Cancer</a:t>
            </a:r>
            <a:endParaRPr lang="en-US" b="1" dirty="0">
              <a:solidFill>
                <a:srgbClr val="FF0000"/>
              </a:solidFill>
            </a:endParaRPr>
          </a:p>
        </p:txBody>
      </p:sp>
      <p:sp>
        <p:nvSpPr>
          <p:cNvPr id="3" name="Content Placeholder 2"/>
          <p:cNvSpPr>
            <a:spLocks noGrp="1"/>
          </p:cNvSpPr>
          <p:nvPr>
            <p:ph idx="1"/>
          </p:nvPr>
        </p:nvSpPr>
        <p:spPr>
          <a:xfrm>
            <a:off x="457200" y="838200"/>
            <a:ext cx="8229600" cy="5638800"/>
          </a:xfrm>
        </p:spPr>
        <p:txBody>
          <a:bodyPr>
            <a:normAutofit fontScale="92500" lnSpcReduction="10000"/>
          </a:bodyPr>
          <a:lstStyle/>
          <a:p>
            <a:r>
              <a:rPr lang="en-US" dirty="0"/>
              <a:t>The word </a:t>
            </a:r>
            <a:r>
              <a:rPr lang="en-US" i="1" dirty="0"/>
              <a:t>cancer</a:t>
            </a:r>
            <a:r>
              <a:rPr lang="en-US" dirty="0"/>
              <a:t>, which means "crab" in Latin was coined by Hippocrates in the fifth century B.C. to describe diseases in which tissues grow and spread unrestrained throughout the body, eventually choking off life. Cancers can originate in almost any tissue of the body.  Depending on the cell type involved, they are grouped into three main categories.  (1) Carcinomas, which are most common type of cancer, arise in epithelial cells. (2) Sarcomas arise in connective tissues.  (3) Lymphomas and leukemias arise from  blood cells and lymphatic origin.  </a:t>
            </a:r>
          </a:p>
          <a:p>
            <a:pPr>
              <a:buNone/>
            </a:pPr>
            <a:r>
              <a:rPr lang="en-US" dirty="0"/>
              <a:t>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b="1" dirty="0" smtClean="0">
                <a:solidFill>
                  <a:srgbClr val="FF0000"/>
                </a:solidFill>
              </a:rPr>
              <a:t>Metastasis</a:t>
            </a:r>
            <a:endParaRPr lang="en-US" b="1" dirty="0">
              <a:solidFill>
                <a:srgbClr val="FF0000"/>
              </a:solidFill>
            </a:endParaRPr>
          </a:p>
        </p:txBody>
      </p:sp>
      <p:sp>
        <p:nvSpPr>
          <p:cNvPr id="3" name="Content Placeholder 2"/>
          <p:cNvSpPr>
            <a:spLocks noGrp="1"/>
          </p:cNvSpPr>
          <p:nvPr>
            <p:ph idx="1"/>
          </p:nvPr>
        </p:nvSpPr>
        <p:spPr>
          <a:xfrm>
            <a:off x="0" y="685800"/>
            <a:ext cx="8991600" cy="5943600"/>
          </a:xfrm>
        </p:spPr>
        <p:txBody>
          <a:bodyPr>
            <a:normAutofit fontScale="85000" lnSpcReduction="20000"/>
          </a:bodyPr>
          <a:lstStyle/>
          <a:p>
            <a:pPr>
              <a:buNone/>
            </a:pPr>
            <a:r>
              <a:rPr lang="en-US" dirty="0"/>
              <a:t>Malignant tumors are capable of spreading by invasion and metastasis.  </a:t>
            </a:r>
          </a:p>
          <a:p>
            <a:pPr>
              <a:buNone/>
            </a:pPr>
            <a:r>
              <a:rPr lang="en-US" dirty="0"/>
              <a:t> </a:t>
            </a:r>
          </a:p>
          <a:p>
            <a:pPr>
              <a:buNone/>
            </a:pPr>
            <a:r>
              <a:rPr lang="en-US" dirty="0"/>
              <a:t> </a:t>
            </a:r>
            <a:r>
              <a:rPr lang="en-US" dirty="0" smtClean="0"/>
              <a:t>Cancer </a:t>
            </a:r>
            <a:r>
              <a:rPr lang="en-US" dirty="0"/>
              <a:t>cells invade surrounding tissues and </a:t>
            </a:r>
            <a:r>
              <a:rPr lang="en-US" dirty="0" smtClean="0"/>
              <a:t>vessels (Local Spread)</a:t>
            </a:r>
            <a:endParaRPr lang="en-US" dirty="0"/>
          </a:p>
          <a:p>
            <a:pPr>
              <a:buNone/>
            </a:pPr>
            <a:r>
              <a:rPr lang="en-US" dirty="0"/>
              <a:t>   </a:t>
            </a:r>
            <a:r>
              <a:rPr lang="en-US" dirty="0" smtClean="0"/>
              <a:t> A</a:t>
            </a:r>
            <a:r>
              <a:rPr lang="en-US" dirty="0"/>
              <a:t>. Decrease in cell to cell adhesiveness</a:t>
            </a:r>
          </a:p>
          <a:p>
            <a:pPr>
              <a:buNone/>
            </a:pPr>
            <a:r>
              <a:rPr lang="en-US" dirty="0"/>
              <a:t>   </a:t>
            </a:r>
            <a:r>
              <a:rPr lang="en-US" dirty="0" smtClean="0"/>
              <a:t> B</a:t>
            </a:r>
            <a:r>
              <a:rPr lang="en-US" dirty="0"/>
              <a:t>. Increased cell mobility</a:t>
            </a:r>
          </a:p>
          <a:p>
            <a:pPr>
              <a:buNone/>
            </a:pPr>
            <a:r>
              <a:rPr lang="en-US" dirty="0"/>
              <a:t>  </a:t>
            </a:r>
            <a:r>
              <a:rPr lang="en-US" dirty="0" smtClean="0"/>
              <a:t>  C</a:t>
            </a:r>
            <a:r>
              <a:rPr lang="en-US" dirty="0"/>
              <a:t>. Secretion of proteases that digest a path through the </a:t>
            </a:r>
            <a:r>
              <a:rPr lang="en-US" dirty="0" smtClean="0"/>
              <a:t>   extracellular matrix</a:t>
            </a:r>
            <a:endParaRPr lang="en-US" dirty="0"/>
          </a:p>
          <a:p>
            <a:pPr>
              <a:buNone/>
            </a:pPr>
            <a:r>
              <a:rPr lang="en-US" dirty="0"/>
              <a:t> </a:t>
            </a:r>
          </a:p>
          <a:p>
            <a:pPr lvl="0">
              <a:buNone/>
            </a:pPr>
            <a:r>
              <a:rPr lang="en-US" dirty="0"/>
              <a:t>Cancer cells are transported to distant sites </a:t>
            </a:r>
            <a:r>
              <a:rPr lang="en-US" dirty="0" smtClean="0"/>
              <a:t>(Distant Spread) by </a:t>
            </a:r>
            <a:r>
              <a:rPr lang="en-US" dirty="0"/>
              <a:t>the </a:t>
            </a:r>
            <a:r>
              <a:rPr lang="en-US" dirty="0" smtClean="0"/>
              <a:t>blood </a:t>
            </a:r>
            <a:r>
              <a:rPr lang="en-US" dirty="0"/>
              <a:t>vessels and/or lymphatics</a:t>
            </a:r>
          </a:p>
          <a:p>
            <a:pPr lvl="0"/>
            <a:endParaRPr lang="en-US" dirty="0" smtClean="0"/>
          </a:p>
          <a:p>
            <a:pPr lvl="0">
              <a:buNone/>
            </a:pPr>
            <a:r>
              <a:rPr lang="en-US" dirty="0" smtClean="0"/>
              <a:t>Cancer </a:t>
            </a:r>
            <a:r>
              <a:rPr lang="en-US" dirty="0"/>
              <a:t>cells have a predilection for the sites they desire to invade, grow </a:t>
            </a:r>
            <a:r>
              <a:rPr lang="en-US" dirty="0" smtClean="0"/>
              <a:t>and multiply</a:t>
            </a:r>
            <a:r>
              <a:rPr lang="en-US" dirty="0"/>
              <a:t>.</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5685" name="Picture 5" descr="12_20MalignantTumor-U"/>
          <p:cNvPicPr>
            <a:picLocks noChangeAspect="1" noChangeArrowheads="1"/>
          </p:cNvPicPr>
          <p:nvPr/>
        </p:nvPicPr>
        <p:blipFill>
          <a:blip r:embed="rId3" cstate="print"/>
          <a:srcRect/>
          <a:stretch>
            <a:fillRect/>
          </a:stretch>
        </p:blipFill>
        <p:spPr bwMode="auto">
          <a:xfrm>
            <a:off x="300038" y="1487488"/>
            <a:ext cx="8542337" cy="3883025"/>
          </a:xfrm>
          <a:prstGeom prst="rect">
            <a:avLst/>
          </a:prstGeom>
          <a:noFill/>
        </p:spPr>
      </p:pic>
      <p:sp>
        <p:nvSpPr>
          <p:cNvPr id="455686" name="Oval 6"/>
          <p:cNvSpPr>
            <a:spLocks noChangeArrowheads="1"/>
          </p:cNvSpPr>
          <p:nvPr/>
        </p:nvSpPr>
        <p:spPr bwMode="auto">
          <a:xfrm>
            <a:off x="6950075" y="4198938"/>
            <a:ext cx="171450" cy="171450"/>
          </a:xfrm>
          <a:prstGeom prst="ellipse">
            <a:avLst/>
          </a:prstGeom>
          <a:solidFill>
            <a:srgbClr val="0092CA"/>
          </a:solidFill>
          <a:ln w="9525">
            <a:noFill/>
            <a:round/>
            <a:headEnd/>
            <a:tailEnd/>
          </a:ln>
          <a:effectLst/>
        </p:spPr>
        <p:txBody>
          <a:bodyPr wrap="none" anchor="ctr"/>
          <a:lstStyle/>
          <a:p>
            <a:endParaRPr lang="en-US"/>
          </a:p>
        </p:txBody>
      </p:sp>
      <p:sp>
        <p:nvSpPr>
          <p:cNvPr id="455687" name="Oval 7"/>
          <p:cNvSpPr>
            <a:spLocks noChangeArrowheads="1"/>
          </p:cNvSpPr>
          <p:nvPr/>
        </p:nvSpPr>
        <p:spPr bwMode="auto">
          <a:xfrm>
            <a:off x="4651375" y="4198938"/>
            <a:ext cx="171450" cy="171450"/>
          </a:xfrm>
          <a:prstGeom prst="ellipse">
            <a:avLst/>
          </a:prstGeom>
          <a:solidFill>
            <a:srgbClr val="0092CA"/>
          </a:solidFill>
          <a:ln w="9525">
            <a:noFill/>
            <a:round/>
            <a:headEnd/>
            <a:tailEnd/>
          </a:ln>
          <a:effectLst/>
        </p:spPr>
        <p:txBody>
          <a:bodyPr wrap="none" anchor="ctr"/>
          <a:lstStyle/>
          <a:p>
            <a:endParaRPr lang="en-US"/>
          </a:p>
        </p:txBody>
      </p:sp>
      <p:sp>
        <p:nvSpPr>
          <p:cNvPr id="455688" name="Oval 8"/>
          <p:cNvSpPr>
            <a:spLocks noChangeArrowheads="1"/>
          </p:cNvSpPr>
          <p:nvPr/>
        </p:nvSpPr>
        <p:spPr bwMode="auto">
          <a:xfrm>
            <a:off x="2370138" y="4198938"/>
            <a:ext cx="171450" cy="171450"/>
          </a:xfrm>
          <a:prstGeom prst="ellipse">
            <a:avLst/>
          </a:prstGeom>
          <a:solidFill>
            <a:srgbClr val="0092CA"/>
          </a:solidFill>
          <a:ln w="9525">
            <a:noFill/>
            <a:round/>
            <a:headEnd/>
            <a:tailEnd/>
          </a:ln>
          <a:effectLst/>
        </p:spPr>
        <p:txBody>
          <a:bodyPr wrap="none" anchor="ctr"/>
          <a:lstStyle/>
          <a:p>
            <a:endParaRPr lang="en-US"/>
          </a:p>
        </p:txBody>
      </p:sp>
      <p:sp>
        <p:nvSpPr>
          <p:cNvPr id="455689" name="Oval 9"/>
          <p:cNvSpPr>
            <a:spLocks noChangeArrowheads="1"/>
          </p:cNvSpPr>
          <p:nvPr/>
        </p:nvSpPr>
        <p:spPr bwMode="auto">
          <a:xfrm>
            <a:off x="349250" y="4203700"/>
            <a:ext cx="171450" cy="171450"/>
          </a:xfrm>
          <a:prstGeom prst="ellipse">
            <a:avLst/>
          </a:prstGeom>
          <a:solidFill>
            <a:srgbClr val="0092CA"/>
          </a:solidFill>
          <a:ln w="9525">
            <a:noFill/>
            <a:round/>
            <a:headEnd/>
            <a:tailEnd/>
          </a:ln>
          <a:effectLst/>
        </p:spPr>
        <p:txBody>
          <a:bodyPr wrap="none" anchor="ctr"/>
          <a:lstStyle/>
          <a:p>
            <a:endParaRPr lang="en-US"/>
          </a:p>
        </p:txBody>
      </p:sp>
      <p:sp>
        <p:nvSpPr>
          <p:cNvPr id="455690" name="Rectangle 10"/>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nSpc>
                <a:spcPct val="90000"/>
              </a:lnSpc>
              <a:spcBef>
                <a:spcPct val="0"/>
              </a:spcBef>
              <a:spcAft>
                <a:spcPct val="0"/>
              </a:spcAft>
              <a:buClrTx/>
              <a:buFontTx/>
              <a:buNone/>
            </a:pPr>
            <a:r>
              <a:rPr lang="en-US" sz="1200" b="0"/>
              <a:t>Fig. 12-20</a:t>
            </a:r>
            <a:endParaRPr lang="en-US" sz="1500"/>
          </a:p>
        </p:txBody>
      </p:sp>
      <p:sp>
        <p:nvSpPr>
          <p:cNvPr id="455691" name="Text Box 11"/>
          <p:cNvSpPr txBox="1">
            <a:spLocks noChangeArrowheads="1"/>
          </p:cNvSpPr>
          <p:nvPr/>
        </p:nvSpPr>
        <p:spPr bwMode="auto">
          <a:xfrm>
            <a:off x="1446213" y="2616200"/>
            <a:ext cx="539750" cy="166688"/>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sz="1400"/>
              <a:t>Tumor</a:t>
            </a:r>
          </a:p>
        </p:txBody>
      </p:sp>
      <p:sp>
        <p:nvSpPr>
          <p:cNvPr id="455692" name="Text Box 12"/>
          <p:cNvSpPr txBox="1">
            <a:spLocks noChangeArrowheads="1"/>
          </p:cNvSpPr>
          <p:nvPr/>
        </p:nvSpPr>
        <p:spPr bwMode="auto">
          <a:xfrm>
            <a:off x="585788" y="4178300"/>
            <a:ext cx="1290637" cy="59690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sz="1400"/>
              <a:t>A tumor grows</a:t>
            </a:r>
          </a:p>
          <a:p>
            <a:pPr eaLnBrk="0" hangingPunct="0">
              <a:spcBef>
                <a:spcPct val="0"/>
              </a:spcBef>
              <a:spcAft>
                <a:spcPct val="0"/>
              </a:spcAft>
              <a:buClrTx/>
              <a:buFontTx/>
              <a:buNone/>
            </a:pPr>
            <a:r>
              <a:rPr lang="en-US" sz="1400"/>
              <a:t>from a single</a:t>
            </a:r>
          </a:p>
          <a:p>
            <a:pPr eaLnBrk="0" hangingPunct="0">
              <a:spcBef>
                <a:spcPct val="0"/>
              </a:spcBef>
              <a:spcAft>
                <a:spcPct val="0"/>
              </a:spcAft>
              <a:buClrTx/>
              <a:buFontTx/>
              <a:buNone/>
            </a:pPr>
            <a:r>
              <a:rPr lang="en-US" sz="1400"/>
              <a:t>cancer cell.</a:t>
            </a:r>
          </a:p>
        </p:txBody>
      </p:sp>
      <p:sp>
        <p:nvSpPr>
          <p:cNvPr id="455693" name="Line 13"/>
          <p:cNvSpPr>
            <a:spLocks noChangeShapeType="1"/>
          </p:cNvSpPr>
          <p:nvPr/>
        </p:nvSpPr>
        <p:spPr bwMode="auto">
          <a:xfrm flipV="1">
            <a:off x="1168400" y="2720975"/>
            <a:ext cx="273050" cy="107950"/>
          </a:xfrm>
          <a:prstGeom prst="line">
            <a:avLst/>
          </a:prstGeom>
          <a:noFill/>
          <a:ln w="25400">
            <a:solidFill>
              <a:schemeClr val="tx1"/>
            </a:solidFill>
            <a:round/>
            <a:headEnd/>
            <a:tailEnd/>
          </a:ln>
          <a:effectLst/>
        </p:spPr>
        <p:txBody>
          <a:bodyPr wrap="none" anchor="ctr"/>
          <a:lstStyle/>
          <a:p>
            <a:endParaRPr lang="en-US"/>
          </a:p>
        </p:txBody>
      </p:sp>
      <p:sp>
        <p:nvSpPr>
          <p:cNvPr id="455694" name="Text Box 14"/>
          <p:cNvSpPr txBox="1">
            <a:spLocks noChangeArrowheads="1"/>
          </p:cNvSpPr>
          <p:nvPr/>
        </p:nvSpPr>
        <p:spPr bwMode="auto">
          <a:xfrm>
            <a:off x="1452563" y="3489325"/>
            <a:ext cx="850900" cy="354013"/>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sz="1400"/>
              <a:t>Glandular</a:t>
            </a:r>
          </a:p>
          <a:p>
            <a:pPr eaLnBrk="0" hangingPunct="0">
              <a:lnSpc>
                <a:spcPct val="90000"/>
              </a:lnSpc>
              <a:spcBef>
                <a:spcPct val="0"/>
              </a:spcBef>
              <a:spcAft>
                <a:spcPct val="0"/>
              </a:spcAft>
              <a:buClrTx/>
              <a:buFontTx/>
              <a:buNone/>
            </a:pPr>
            <a:r>
              <a:rPr lang="en-US" sz="1400"/>
              <a:t>tissue</a:t>
            </a:r>
          </a:p>
        </p:txBody>
      </p:sp>
      <p:sp>
        <p:nvSpPr>
          <p:cNvPr id="455695" name="Line 15"/>
          <p:cNvSpPr>
            <a:spLocks noChangeShapeType="1"/>
          </p:cNvSpPr>
          <p:nvPr/>
        </p:nvSpPr>
        <p:spPr bwMode="auto">
          <a:xfrm>
            <a:off x="1127125" y="3435350"/>
            <a:ext cx="317500" cy="152400"/>
          </a:xfrm>
          <a:prstGeom prst="line">
            <a:avLst/>
          </a:prstGeom>
          <a:noFill/>
          <a:ln w="25400">
            <a:solidFill>
              <a:schemeClr val="tx1"/>
            </a:solidFill>
            <a:round/>
            <a:headEnd/>
            <a:tailEnd/>
          </a:ln>
          <a:effectLst/>
        </p:spPr>
        <p:txBody>
          <a:bodyPr wrap="none" anchor="ctr"/>
          <a:lstStyle/>
          <a:p>
            <a:endParaRPr lang="en-US"/>
          </a:p>
        </p:txBody>
      </p:sp>
      <p:sp>
        <p:nvSpPr>
          <p:cNvPr id="455696" name="Text Box 16"/>
          <p:cNvSpPr txBox="1">
            <a:spLocks noChangeArrowheads="1"/>
          </p:cNvSpPr>
          <p:nvPr/>
        </p:nvSpPr>
        <p:spPr bwMode="auto">
          <a:xfrm>
            <a:off x="6434138" y="2216150"/>
            <a:ext cx="590550" cy="373063"/>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sz="1400"/>
              <a:t>Lymph</a:t>
            </a:r>
          </a:p>
          <a:p>
            <a:pPr eaLnBrk="0" hangingPunct="0">
              <a:lnSpc>
                <a:spcPct val="90000"/>
              </a:lnSpc>
              <a:spcBef>
                <a:spcPct val="0"/>
              </a:spcBef>
              <a:spcAft>
                <a:spcPct val="0"/>
              </a:spcAft>
              <a:buClrTx/>
              <a:buFontTx/>
              <a:buNone/>
            </a:pPr>
            <a:r>
              <a:rPr lang="en-US" sz="1400"/>
              <a:t>vessel</a:t>
            </a:r>
          </a:p>
        </p:txBody>
      </p:sp>
      <p:sp>
        <p:nvSpPr>
          <p:cNvPr id="455697" name="Text Box 17"/>
          <p:cNvSpPr txBox="1">
            <a:spLocks noChangeArrowheads="1"/>
          </p:cNvSpPr>
          <p:nvPr/>
        </p:nvSpPr>
        <p:spPr bwMode="auto">
          <a:xfrm>
            <a:off x="6437313" y="2746375"/>
            <a:ext cx="549275" cy="366713"/>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sz="1400"/>
              <a:t>Blood</a:t>
            </a:r>
          </a:p>
          <a:p>
            <a:pPr eaLnBrk="0" hangingPunct="0">
              <a:lnSpc>
                <a:spcPct val="90000"/>
              </a:lnSpc>
              <a:spcBef>
                <a:spcPct val="0"/>
              </a:spcBef>
              <a:spcAft>
                <a:spcPct val="0"/>
              </a:spcAft>
              <a:buClrTx/>
              <a:buFontTx/>
              <a:buNone/>
            </a:pPr>
            <a:r>
              <a:rPr lang="en-US" sz="1400"/>
              <a:t>vessel</a:t>
            </a:r>
          </a:p>
        </p:txBody>
      </p:sp>
      <p:sp>
        <p:nvSpPr>
          <p:cNvPr id="455698" name="Text Box 18"/>
          <p:cNvSpPr txBox="1">
            <a:spLocks noChangeArrowheads="1"/>
          </p:cNvSpPr>
          <p:nvPr/>
        </p:nvSpPr>
        <p:spPr bwMode="auto">
          <a:xfrm>
            <a:off x="6913563" y="3717925"/>
            <a:ext cx="850900" cy="354013"/>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sz="1400"/>
              <a:t>Metastatic</a:t>
            </a:r>
          </a:p>
          <a:p>
            <a:pPr eaLnBrk="0" hangingPunct="0">
              <a:lnSpc>
                <a:spcPct val="90000"/>
              </a:lnSpc>
              <a:spcBef>
                <a:spcPct val="0"/>
              </a:spcBef>
              <a:spcAft>
                <a:spcPct val="0"/>
              </a:spcAft>
              <a:buClrTx/>
              <a:buFontTx/>
              <a:buNone/>
            </a:pPr>
            <a:r>
              <a:rPr lang="en-US" sz="1400"/>
              <a:t>tumor</a:t>
            </a:r>
          </a:p>
        </p:txBody>
      </p:sp>
      <p:sp>
        <p:nvSpPr>
          <p:cNvPr id="455699" name="Text Box 19"/>
          <p:cNvSpPr txBox="1">
            <a:spLocks noChangeArrowheads="1"/>
          </p:cNvSpPr>
          <p:nvPr/>
        </p:nvSpPr>
        <p:spPr bwMode="auto">
          <a:xfrm>
            <a:off x="6443663" y="3387725"/>
            <a:ext cx="619125" cy="357188"/>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sz="1400"/>
              <a:t>Cancer</a:t>
            </a:r>
          </a:p>
          <a:p>
            <a:pPr eaLnBrk="0" hangingPunct="0">
              <a:lnSpc>
                <a:spcPct val="90000"/>
              </a:lnSpc>
              <a:spcBef>
                <a:spcPct val="0"/>
              </a:spcBef>
              <a:spcAft>
                <a:spcPct val="0"/>
              </a:spcAft>
              <a:buClrTx/>
              <a:buFontTx/>
              <a:buNone/>
            </a:pPr>
            <a:r>
              <a:rPr lang="en-US" sz="1400"/>
              <a:t>cell</a:t>
            </a:r>
          </a:p>
        </p:txBody>
      </p:sp>
      <p:sp>
        <p:nvSpPr>
          <p:cNvPr id="455700" name="Text Box 20"/>
          <p:cNvSpPr txBox="1">
            <a:spLocks noChangeArrowheads="1"/>
          </p:cNvSpPr>
          <p:nvPr/>
        </p:nvSpPr>
        <p:spPr bwMode="auto">
          <a:xfrm>
            <a:off x="2598738" y="4165600"/>
            <a:ext cx="1196975" cy="617538"/>
          </a:xfrm>
          <a:prstGeom prst="rect">
            <a:avLst/>
          </a:prstGeom>
          <a:noFill/>
          <a:ln w="9525">
            <a:noFill/>
            <a:miter lim="800000"/>
            <a:headEnd/>
            <a:tailEnd/>
          </a:ln>
          <a:effectLst/>
        </p:spPr>
        <p:txBody>
          <a:bodyPr wrap="none" lIns="0" tIns="0" rIns="0" bIns="0"/>
          <a:lstStyle/>
          <a:p>
            <a:pPr eaLnBrk="0" hangingPunct="0">
              <a:spcBef>
                <a:spcPct val="0"/>
              </a:spcBef>
              <a:spcAft>
                <a:spcPct val="0"/>
              </a:spcAft>
              <a:buClrTx/>
              <a:buFontTx/>
              <a:buNone/>
            </a:pPr>
            <a:r>
              <a:rPr lang="en-US" sz="1400"/>
              <a:t>Cancer cells</a:t>
            </a:r>
          </a:p>
          <a:p>
            <a:pPr eaLnBrk="0" hangingPunct="0">
              <a:spcBef>
                <a:spcPct val="0"/>
              </a:spcBef>
              <a:spcAft>
                <a:spcPct val="0"/>
              </a:spcAft>
              <a:buClrTx/>
              <a:buFontTx/>
              <a:buNone/>
            </a:pPr>
            <a:r>
              <a:rPr lang="en-US" sz="1400"/>
              <a:t>invade neigh-</a:t>
            </a:r>
          </a:p>
          <a:p>
            <a:pPr eaLnBrk="0" hangingPunct="0">
              <a:spcBef>
                <a:spcPct val="0"/>
              </a:spcBef>
              <a:spcAft>
                <a:spcPct val="0"/>
              </a:spcAft>
              <a:buClrTx/>
              <a:buFontTx/>
              <a:buNone/>
            </a:pPr>
            <a:r>
              <a:rPr lang="en-US" sz="1400"/>
              <a:t>boring tissue.</a:t>
            </a:r>
          </a:p>
        </p:txBody>
      </p:sp>
      <p:sp>
        <p:nvSpPr>
          <p:cNvPr id="455701" name="Text Box 21"/>
          <p:cNvSpPr txBox="1">
            <a:spLocks noChangeArrowheads="1"/>
          </p:cNvSpPr>
          <p:nvPr/>
        </p:nvSpPr>
        <p:spPr bwMode="auto">
          <a:xfrm>
            <a:off x="4881563" y="4181475"/>
            <a:ext cx="1755775" cy="566738"/>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sz="1400"/>
              <a:t>Cancer cells spread</a:t>
            </a:r>
          </a:p>
          <a:p>
            <a:pPr eaLnBrk="0" hangingPunct="0">
              <a:lnSpc>
                <a:spcPct val="90000"/>
              </a:lnSpc>
              <a:spcBef>
                <a:spcPct val="0"/>
              </a:spcBef>
              <a:spcAft>
                <a:spcPct val="0"/>
              </a:spcAft>
              <a:buClrTx/>
              <a:buFontTx/>
              <a:buNone/>
            </a:pPr>
            <a:r>
              <a:rPr lang="en-US" sz="1400"/>
              <a:t>to other parts of</a:t>
            </a:r>
          </a:p>
          <a:p>
            <a:pPr eaLnBrk="0" hangingPunct="0">
              <a:lnSpc>
                <a:spcPct val="90000"/>
              </a:lnSpc>
              <a:spcBef>
                <a:spcPct val="0"/>
              </a:spcBef>
              <a:spcAft>
                <a:spcPct val="0"/>
              </a:spcAft>
              <a:buClrTx/>
              <a:buFontTx/>
              <a:buNone/>
            </a:pPr>
            <a:r>
              <a:rPr lang="en-US" sz="1400"/>
              <a:t>the body.</a:t>
            </a:r>
          </a:p>
        </p:txBody>
      </p:sp>
      <p:sp>
        <p:nvSpPr>
          <p:cNvPr id="455702" name="Text Box 22"/>
          <p:cNvSpPr txBox="1">
            <a:spLocks noChangeArrowheads="1"/>
          </p:cNvSpPr>
          <p:nvPr/>
        </p:nvSpPr>
        <p:spPr bwMode="auto">
          <a:xfrm>
            <a:off x="7180263" y="4184650"/>
            <a:ext cx="1539875" cy="998538"/>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sz="1400"/>
              <a:t>Cancer cells may</a:t>
            </a:r>
          </a:p>
          <a:p>
            <a:pPr eaLnBrk="0" hangingPunct="0">
              <a:lnSpc>
                <a:spcPct val="90000"/>
              </a:lnSpc>
              <a:spcBef>
                <a:spcPct val="0"/>
              </a:spcBef>
              <a:spcAft>
                <a:spcPct val="0"/>
              </a:spcAft>
              <a:buClrTx/>
              <a:buFontTx/>
              <a:buNone/>
            </a:pPr>
            <a:r>
              <a:rPr lang="en-US" sz="1400"/>
              <a:t>survive and</a:t>
            </a:r>
          </a:p>
          <a:p>
            <a:pPr eaLnBrk="0" hangingPunct="0">
              <a:spcBef>
                <a:spcPct val="0"/>
              </a:spcBef>
              <a:spcAft>
                <a:spcPct val="0"/>
              </a:spcAft>
              <a:buClrTx/>
              <a:buFontTx/>
              <a:buNone/>
            </a:pPr>
            <a:r>
              <a:rPr lang="en-US" sz="1400"/>
              <a:t>establish a new</a:t>
            </a:r>
          </a:p>
          <a:p>
            <a:pPr eaLnBrk="0" hangingPunct="0">
              <a:spcBef>
                <a:spcPct val="0"/>
              </a:spcBef>
              <a:spcAft>
                <a:spcPct val="0"/>
              </a:spcAft>
              <a:buClrTx/>
              <a:buFontTx/>
              <a:buNone/>
            </a:pPr>
            <a:r>
              <a:rPr lang="en-US" sz="1400"/>
              <a:t>tumor in another</a:t>
            </a:r>
          </a:p>
          <a:p>
            <a:pPr eaLnBrk="0" hangingPunct="0">
              <a:spcBef>
                <a:spcPct val="0"/>
              </a:spcBef>
              <a:spcAft>
                <a:spcPct val="0"/>
              </a:spcAft>
              <a:buClrTx/>
              <a:buFontTx/>
              <a:buNone/>
            </a:pPr>
            <a:r>
              <a:rPr lang="en-US" sz="1400"/>
              <a:t>part of the body.</a:t>
            </a:r>
          </a:p>
        </p:txBody>
      </p:sp>
      <p:sp>
        <p:nvSpPr>
          <p:cNvPr id="455703" name="Line 23"/>
          <p:cNvSpPr>
            <a:spLocks noChangeShapeType="1"/>
          </p:cNvSpPr>
          <p:nvPr/>
        </p:nvSpPr>
        <p:spPr bwMode="auto">
          <a:xfrm flipH="1">
            <a:off x="7826375" y="3590925"/>
            <a:ext cx="444500" cy="200025"/>
          </a:xfrm>
          <a:prstGeom prst="line">
            <a:avLst/>
          </a:prstGeom>
          <a:noFill/>
          <a:ln w="25400">
            <a:solidFill>
              <a:schemeClr val="tx1"/>
            </a:solidFill>
            <a:round/>
            <a:headEnd/>
            <a:tailEnd/>
          </a:ln>
          <a:effectLst/>
        </p:spPr>
        <p:txBody>
          <a:bodyPr wrap="none" anchor="ctr"/>
          <a:lstStyle/>
          <a:p>
            <a:endParaRPr lang="en-US"/>
          </a:p>
        </p:txBody>
      </p:sp>
      <p:sp>
        <p:nvSpPr>
          <p:cNvPr id="455704" name="Line 24"/>
          <p:cNvSpPr>
            <a:spLocks noChangeShapeType="1"/>
          </p:cNvSpPr>
          <p:nvPr/>
        </p:nvSpPr>
        <p:spPr bwMode="auto">
          <a:xfrm>
            <a:off x="6343650" y="3479800"/>
            <a:ext cx="69850" cy="0"/>
          </a:xfrm>
          <a:prstGeom prst="line">
            <a:avLst/>
          </a:prstGeom>
          <a:noFill/>
          <a:ln w="25400">
            <a:solidFill>
              <a:schemeClr val="tx1"/>
            </a:solidFill>
            <a:round/>
            <a:headEnd/>
            <a:tailEnd/>
          </a:ln>
          <a:effectLst/>
        </p:spPr>
        <p:txBody>
          <a:bodyPr wrap="none" anchor="ctr"/>
          <a:lstStyle/>
          <a:p>
            <a:endParaRPr lang="en-US"/>
          </a:p>
        </p:txBody>
      </p:sp>
      <p:sp>
        <p:nvSpPr>
          <p:cNvPr id="455705" name="Line 25"/>
          <p:cNvSpPr>
            <a:spLocks noChangeShapeType="1"/>
          </p:cNvSpPr>
          <p:nvPr/>
        </p:nvSpPr>
        <p:spPr bwMode="auto">
          <a:xfrm>
            <a:off x="6137275" y="2847975"/>
            <a:ext cx="273050" cy="0"/>
          </a:xfrm>
          <a:prstGeom prst="line">
            <a:avLst/>
          </a:prstGeom>
          <a:noFill/>
          <a:ln w="25400">
            <a:solidFill>
              <a:schemeClr val="tx1"/>
            </a:solidFill>
            <a:round/>
            <a:headEnd/>
            <a:tailEnd/>
          </a:ln>
          <a:effectLst/>
        </p:spPr>
        <p:txBody>
          <a:bodyPr wrap="none" anchor="ctr"/>
          <a:lstStyle/>
          <a:p>
            <a:endParaRPr lang="en-US"/>
          </a:p>
        </p:txBody>
      </p:sp>
      <p:sp>
        <p:nvSpPr>
          <p:cNvPr id="455706" name="Line 26"/>
          <p:cNvSpPr>
            <a:spLocks noChangeShapeType="1"/>
          </p:cNvSpPr>
          <p:nvPr/>
        </p:nvSpPr>
        <p:spPr bwMode="auto">
          <a:xfrm>
            <a:off x="6286500" y="2317750"/>
            <a:ext cx="130175" cy="3175"/>
          </a:xfrm>
          <a:prstGeom prst="line">
            <a:avLst/>
          </a:prstGeom>
          <a:noFill/>
          <a:ln w="25400">
            <a:solidFill>
              <a:schemeClr val="tx1"/>
            </a:solidFill>
            <a:round/>
            <a:headEnd/>
            <a:tailEnd/>
          </a:ln>
          <a:effectLst/>
        </p:spPr>
        <p:txBody>
          <a:bodyPr wrap="none" anchor="ctr"/>
          <a:lstStyle/>
          <a:p>
            <a:endParaRPr lang="en-US"/>
          </a:p>
        </p:txBody>
      </p:sp>
      <p:sp>
        <p:nvSpPr>
          <p:cNvPr id="455707" name="Text Box 27"/>
          <p:cNvSpPr txBox="1">
            <a:spLocks noChangeArrowheads="1"/>
          </p:cNvSpPr>
          <p:nvPr/>
        </p:nvSpPr>
        <p:spPr bwMode="auto">
          <a:xfrm>
            <a:off x="388938" y="4202113"/>
            <a:ext cx="98425" cy="1587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sz="1300">
                <a:solidFill>
                  <a:schemeClr val="bg1"/>
                </a:solidFill>
              </a:rPr>
              <a:t>1</a:t>
            </a:r>
          </a:p>
        </p:txBody>
      </p:sp>
      <p:sp>
        <p:nvSpPr>
          <p:cNvPr id="455708" name="Text Box 28"/>
          <p:cNvSpPr txBox="1">
            <a:spLocks noChangeArrowheads="1"/>
          </p:cNvSpPr>
          <p:nvPr/>
        </p:nvSpPr>
        <p:spPr bwMode="auto">
          <a:xfrm>
            <a:off x="2406650" y="4198938"/>
            <a:ext cx="98425" cy="1587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sz="1300">
                <a:solidFill>
                  <a:schemeClr val="bg1"/>
                </a:solidFill>
              </a:rPr>
              <a:t>2</a:t>
            </a:r>
          </a:p>
        </p:txBody>
      </p:sp>
      <p:sp>
        <p:nvSpPr>
          <p:cNvPr id="455709" name="Text Box 29"/>
          <p:cNvSpPr txBox="1">
            <a:spLocks noChangeArrowheads="1"/>
          </p:cNvSpPr>
          <p:nvPr/>
        </p:nvSpPr>
        <p:spPr bwMode="auto">
          <a:xfrm>
            <a:off x="4695825" y="4202113"/>
            <a:ext cx="98425" cy="1587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sz="1300">
                <a:solidFill>
                  <a:schemeClr val="bg1"/>
                </a:solidFill>
              </a:rPr>
              <a:t>3</a:t>
            </a:r>
          </a:p>
        </p:txBody>
      </p:sp>
      <p:sp>
        <p:nvSpPr>
          <p:cNvPr id="455710" name="Text Box 30"/>
          <p:cNvSpPr txBox="1">
            <a:spLocks noChangeArrowheads="1"/>
          </p:cNvSpPr>
          <p:nvPr/>
        </p:nvSpPr>
        <p:spPr bwMode="auto">
          <a:xfrm>
            <a:off x="6980238" y="4191000"/>
            <a:ext cx="117475" cy="179388"/>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sz="1400">
                <a:solidFill>
                  <a:schemeClr val="bg1"/>
                </a:solidFill>
              </a:rPr>
              <a:t>4</a:t>
            </a:r>
          </a:p>
        </p:txBody>
      </p:sp>
      <p:sp>
        <p:nvSpPr>
          <p:cNvPr id="28" name="TextBox 27"/>
          <p:cNvSpPr txBox="1"/>
          <p:nvPr/>
        </p:nvSpPr>
        <p:spPr>
          <a:xfrm>
            <a:off x="914400" y="1295400"/>
            <a:ext cx="1947456" cy="523220"/>
          </a:xfrm>
          <a:prstGeom prst="rect">
            <a:avLst/>
          </a:prstGeom>
          <a:noFill/>
        </p:spPr>
        <p:txBody>
          <a:bodyPr wrap="none" rtlCol="0">
            <a:spAutoFit/>
          </a:bodyPr>
          <a:lstStyle/>
          <a:p>
            <a:r>
              <a:rPr lang="en-US" sz="2800" dirty="0" smtClean="0"/>
              <a:t>Primary Site</a:t>
            </a:r>
            <a:endParaRPr lang="en-US" sz="2800" dirty="0"/>
          </a:p>
        </p:txBody>
      </p:sp>
      <p:cxnSp>
        <p:nvCxnSpPr>
          <p:cNvPr id="30" name="Straight Arrow Connector 29"/>
          <p:cNvCxnSpPr>
            <a:stCxn id="28" idx="2"/>
          </p:cNvCxnSpPr>
          <p:nvPr/>
        </p:nvCxnSpPr>
        <p:spPr>
          <a:xfrm rot="5400000">
            <a:off x="1053275" y="1832147"/>
            <a:ext cx="848381" cy="82132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1" name="TextBox 30"/>
          <p:cNvSpPr txBox="1"/>
          <p:nvPr/>
        </p:nvSpPr>
        <p:spPr>
          <a:xfrm>
            <a:off x="5029200" y="914400"/>
            <a:ext cx="4510560" cy="523220"/>
          </a:xfrm>
          <a:prstGeom prst="rect">
            <a:avLst/>
          </a:prstGeom>
          <a:noFill/>
        </p:spPr>
        <p:txBody>
          <a:bodyPr wrap="square" rtlCol="0">
            <a:spAutoFit/>
          </a:bodyPr>
          <a:lstStyle/>
          <a:p>
            <a:r>
              <a:rPr lang="en-US" sz="2800" dirty="0" smtClean="0"/>
              <a:t>Secondary (Metastatic) Site</a:t>
            </a:r>
            <a:endParaRPr lang="en-US" sz="2800" dirty="0"/>
          </a:p>
        </p:txBody>
      </p:sp>
      <p:cxnSp>
        <p:nvCxnSpPr>
          <p:cNvPr id="33" name="Straight Arrow Connector 32"/>
          <p:cNvCxnSpPr/>
          <p:nvPr/>
        </p:nvCxnSpPr>
        <p:spPr>
          <a:xfrm rot="10800000" flipV="1">
            <a:off x="7315200" y="1447800"/>
            <a:ext cx="914400" cy="609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5" name="Straight Arrow Connector 34"/>
          <p:cNvCxnSpPr/>
          <p:nvPr/>
        </p:nvCxnSpPr>
        <p:spPr>
          <a:xfrm>
            <a:off x="2971800" y="1600200"/>
            <a:ext cx="411480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7" name="Straight Arrow Connector 36"/>
          <p:cNvCxnSpPr/>
          <p:nvPr/>
        </p:nvCxnSpPr>
        <p:spPr>
          <a:xfrm rot="5400000">
            <a:off x="7277100" y="2400300"/>
            <a:ext cx="20574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p:spPr>
        <p:txBody>
          <a:bodyPr>
            <a:normAutofit fontScale="90000"/>
          </a:bodyPr>
          <a:lstStyle/>
          <a:p>
            <a:r>
              <a:rPr lang="en-US" b="1" dirty="0" smtClean="0"/>
              <a:t/>
            </a:r>
            <a:br>
              <a:rPr lang="en-US" b="1" dirty="0" smtClean="0"/>
            </a:br>
            <a:r>
              <a:rPr lang="en-US" sz="4000" b="1" dirty="0" smtClean="0"/>
              <a:t>Characteristic traits shared by cancer cells</a:t>
            </a:r>
            <a:r>
              <a:rPr lang="en-US" dirty="0" smtClean="0"/>
              <a:t/>
            </a:r>
            <a:br>
              <a:rPr lang="en-US" dirty="0" smtClean="0"/>
            </a:br>
            <a:endParaRPr lang="en-US" dirty="0"/>
          </a:p>
        </p:txBody>
      </p:sp>
      <p:sp>
        <p:nvSpPr>
          <p:cNvPr id="3" name="Content Placeholder 2"/>
          <p:cNvSpPr>
            <a:spLocks noGrp="1"/>
          </p:cNvSpPr>
          <p:nvPr>
            <p:ph idx="1"/>
          </p:nvPr>
        </p:nvSpPr>
        <p:spPr>
          <a:xfrm>
            <a:off x="457200" y="1219200"/>
            <a:ext cx="8229600" cy="4906963"/>
          </a:xfrm>
        </p:spPr>
        <p:txBody>
          <a:bodyPr>
            <a:normAutofit fontScale="77500" lnSpcReduction="20000"/>
          </a:bodyPr>
          <a:lstStyle/>
          <a:p>
            <a:endParaRPr lang="en-US" dirty="0"/>
          </a:p>
          <a:p>
            <a:pPr marL="514350" lvl="0" indent="-514350">
              <a:buFont typeface="+mj-lt"/>
              <a:buAutoNum type="arabicPeriod"/>
            </a:pPr>
            <a:r>
              <a:rPr lang="en-US" i="1" dirty="0">
                <a:solidFill>
                  <a:srgbClr val="FF0000"/>
                </a:solidFill>
              </a:rPr>
              <a:t>Cancer cells have a distinctive </a:t>
            </a:r>
            <a:r>
              <a:rPr lang="en-US" i="1" dirty="0" smtClean="0">
                <a:solidFill>
                  <a:srgbClr val="FF0000"/>
                </a:solidFill>
              </a:rPr>
              <a:t>appearance </a:t>
            </a:r>
            <a:r>
              <a:rPr lang="en-US" dirty="0" smtClean="0"/>
              <a:t>– they exhibit</a:t>
            </a:r>
            <a:endParaRPr lang="en-US" dirty="0"/>
          </a:p>
          <a:p>
            <a:pPr lvl="0">
              <a:buNone/>
            </a:pPr>
            <a:r>
              <a:rPr lang="en-US" dirty="0" smtClean="0"/>
              <a:t>       </a:t>
            </a:r>
            <a:r>
              <a:rPr lang="en-US" b="1" dirty="0" smtClean="0"/>
              <a:t>Anaplasia</a:t>
            </a:r>
            <a:r>
              <a:rPr lang="en-US" dirty="0" smtClean="0"/>
              <a:t> </a:t>
            </a:r>
            <a:r>
              <a:rPr lang="en-US" dirty="0"/>
              <a:t>- a process involving the loss of cell </a:t>
            </a:r>
            <a:r>
              <a:rPr lang="en-US" dirty="0" smtClean="0"/>
              <a:t>  differentiation </a:t>
            </a:r>
            <a:r>
              <a:rPr lang="en-US" dirty="0"/>
              <a:t>and the disruption of the proper orientation of cells of one another.  Cancer cells also tend to exhibit large, irregularly shaped nuclei, prominent nucleoli, and a cell surface covered with microvilli and lamellipodia.</a:t>
            </a:r>
          </a:p>
          <a:p>
            <a:pPr marL="514350" lvl="0" indent="-514350">
              <a:buFont typeface="+mj-lt"/>
              <a:buAutoNum type="arabicPeriod" startAt="2"/>
            </a:pPr>
            <a:r>
              <a:rPr lang="en-US" i="1" dirty="0">
                <a:solidFill>
                  <a:srgbClr val="FF0000"/>
                </a:solidFill>
              </a:rPr>
              <a:t>Cancer cells are immortal in culture</a:t>
            </a:r>
            <a:r>
              <a:rPr lang="en-US" dirty="0"/>
              <a:t>.</a:t>
            </a:r>
          </a:p>
          <a:p>
            <a:pPr marL="514350" lvl="0" indent="-514350">
              <a:buFont typeface="+mj-lt"/>
              <a:buAutoNum type="arabicPeriod" startAt="3"/>
            </a:pPr>
            <a:r>
              <a:rPr lang="en-US" i="1" dirty="0">
                <a:solidFill>
                  <a:srgbClr val="FF0000"/>
                </a:solidFill>
              </a:rPr>
              <a:t>Cancer cells </a:t>
            </a:r>
            <a:r>
              <a:rPr lang="en-US" i="1" dirty="0" smtClean="0">
                <a:solidFill>
                  <a:srgbClr val="FF0000"/>
                </a:solidFill>
              </a:rPr>
              <a:t>lose </a:t>
            </a:r>
            <a:r>
              <a:rPr lang="en-US" i="1" dirty="0">
                <a:solidFill>
                  <a:srgbClr val="FF0000"/>
                </a:solidFill>
              </a:rPr>
              <a:t>contact inhibition</a:t>
            </a:r>
          </a:p>
          <a:p>
            <a:pPr marL="514350" lvl="0" indent="-514350">
              <a:buFont typeface="+mj-lt"/>
              <a:buAutoNum type="arabicPeriod" startAt="4"/>
            </a:pPr>
            <a:r>
              <a:rPr lang="en-US" i="1" dirty="0" smtClean="0">
                <a:solidFill>
                  <a:srgbClr val="FF0000"/>
                </a:solidFill>
              </a:rPr>
              <a:t>Cancer cells secrete </a:t>
            </a:r>
            <a:r>
              <a:rPr lang="en-US" i="1" dirty="0">
                <a:solidFill>
                  <a:srgbClr val="FF0000"/>
                </a:solidFill>
              </a:rPr>
              <a:t>a Transforming Growth Factor </a:t>
            </a:r>
            <a:r>
              <a:rPr lang="en-US" dirty="0" smtClean="0"/>
              <a:t>-a </a:t>
            </a:r>
            <a:r>
              <a:rPr lang="en-US" dirty="0"/>
              <a:t>class of growth factors secreted by cancer cells </a:t>
            </a:r>
            <a:r>
              <a:rPr lang="en-US" dirty="0" smtClean="0"/>
              <a:t>that cause </a:t>
            </a:r>
            <a:r>
              <a:rPr lang="en-US" dirty="0"/>
              <a:t>normal cells to acquire some of the growth characteristics of cancer cells.  </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pPr marL="514350" lvl="0" indent="-514350">
              <a:buFont typeface="+mj-lt"/>
              <a:buAutoNum type="arabicPeriod" startAt="5"/>
            </a:pPr>
            <a:r>
              <a:rPr lang="en-US" i="1" dirty="0">
                <a:solidFill>
                  <a:srgbClr val="FF0000"/>
                </a:solidFill>
              </a:rPr>
              <a:t>Cancer cells lack normal cell cycle controls</a:t>
            </a:r>
          </a:p>
          <a:p>
            <a:pPr marL="514350" lvl="0" indent="-514350">
              <a:buFont typeface="+mj-lt"/>
              <a:buAutoNum type="arabicPeriod" startAt="6"/>
            </a:pPr>
            <a:r>
              <a:rPr lang="en-US" i="1" dirty="0">
                <a:solidFill>
                  <a:srgbClr val="FF0000"/>
                </a:solidFill>
              </a:rPr>
              <a:t>Cancer cells exhibit cell surface alterations</a:t>
            </a:r>
          </a:p>
          <a:p>
            <a:pPr lvl="0">
              <a:buNone/>
            </a:pPr>
            <a:r>
              <a:rPr lang="en-US" dirty="0" smtClean="0"/>
              <a:t>(a) Decreased </a:t>
            </a:r>
            <a:r>
              <a:rPr lang="en-US" dirty="0"/>
              <a:t>adhesiveness of cancer cells- due to decreased fibronectin</a:t>
            </a:r>
          </a:p>
          <a:p>
            <a:pPr lvl="0">
              <a:buNone/>
            </a:pPr>
            <a:r>
              <a:rPr lang="en-US" dirty="0" smtClean="0"/>
              <a:t>(b)Exhibition </a:t>
            </a:r>
            <a:r>
              <a:rPr lang="en-US" dirty="0"/>
              <a:t>of tumor specific cell surface antigens</a:t>
            </a:r>
          </a:p>
          <a:p>
            <a:pPr marL="514350" indent="-514350">
              <a:buFont typeface="+mj-lt"/>
              <a:buAutoNum type="arabicPeriod" startAt="7"/>
            </a:pPr>
            <a:r>
              <a:rPr lang="en-US" i="1" dirty="0" smtClean="0">
                <a:solidFill>
                  <a:srgbClr val="FF0000"/>
                </a:solidFill>
              </a:rPr>
              <a:t>Many cancer cells and some benign tumor cells secrete tumor markers</a:t>
            </a:r>
            <a:endParaRPr lang="en-US" i="1" dirty="0">
              <a:solidFill>
                <a:srgbClr val="FF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Tumor Markers</a:t>
            </a:r>
            <a:endParaRPr lang="en-US" dirty="0"/>
          </a:p>
        </p:txBody>
      </p:sp>
      <p:sp>
        <p:nvSpPr>
          <p:cNvPr id="3" name="Content Placeholder 2"/>
          <p:cNvSpPr>
            <a:spLocks noGrp="1"/>
          </p:cNvSpPr>
          <p:nvPr>
            <p:ph idx="1"/>
          </p:nvPr>
        </p:nvSpPr>
        <p:spPr>
          <a:xfrm>
            <a:off x="457200" y="838200"/>
            <a:ext cx="8229600" cy="5791200"/>
          </a:xfrm>
        </p:spPr>
        <p:txBody>
          <a:bodyPr>
            <a:normAutofit fontScale="77500" lnSpcReduction="20000"/>
          </a:bodyPr>
          <a:lstStyle/>
          <a:p>
            <a:r>
              <a:rPr lang="en-US" dirty="0" smtClean="0"/>
              <a:t>Tumor markers are substances produced by tumor cells or by other cells of the body in response to cancer or certain benign (noncancerous) conditions. These substances can be found in the blood, in the urine, in the tumor tissue, or in other tissues. Different tumor markers are found in different types of cancer, and levels of the same tumor marker can be altered in more than one type of cancer. In addition, tumor marker levels are not altered in all people with cancer, especially if the cancer is early stage. Some tumor marker levels can also be altered in patients with noncancerous conditions.</a:t>
            </a:r>
          </a:p>
          <a:p>
            <a:endParaRPr lang="en-US" dirty="0" smtClean="0"/>
          </a:p>
          <a:p>
            <a:r>
              <a:rPr lang="en-US" dirty="0" smtClean="0"/>
              <a:t>To date, researchers have identified more than a dozen substances that seem to be expressed abnormally when some types of cancer are present. Some of these substances are also found in other conditions and diseases. Scientists have not found markers for every type of cancer.</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Tumor Markers</a:t>
            </a:r>
            <a:endParaRPr lang="en-US" dirty="0"/>
          </a:p>
        </p:txBody>
      </p:sp>
      <p:sp>
        <p:nvSpPr>
          <p:cNvPr id="3" name="Content Placeholder 2"/>
          <p:cNvSpPr>
            <a:spLocks noGrp="1"/>
          </p:cNvSpPr>
          <p:nvPr>
            <p:ph idx="1"/>
          </p:nvPr>
        </p:nvSpPr>
        <p:spPr>
          <a:xfrm>
            <a:off x="457200" y="762000"/>
            <a:ext cx="8229600" cy="6096000"/>
          </a:xfrm>
        </p:spPr>
        <p:txBody>
          <a:bodyPr>
            <a:normAutofit fontScale="77500" lnSpcReduction="20000"/>
          </a:bodyPr>
          <a:lstStyle/>
          <a:p>
            <a:r>
              <a:rPr lang="en-US" b="1" dirty="0" smtClean="0"/>
              <a:t>Prostate-specific antigen</a:t>
            </a:r>
            <a:r>
              <a:rPr lang="en-US" dirty="0" smtClean="0"/>
              <a:t> (</a:t>
            </a:r>
            <a:r>
              <a:rPr lang="en-US" b="1" dirty="0" smtClean="0"/>
              <a:t>PSA</a:t>
            </a:r>
            <a:r>
              <a:rPr lang="en-US" dirty="0" smtClean="0"/>
              <a:t>) is a protein produced by the cells of the prostate gland. PSA is present in small quantities in the serum of normal men, and is often elevated in the presence of prostate cancer and in other prostate disorders. A blood test to measure PSA is considered the most effective test currently available for the early detection of prostate cancer, but this effectiveness has also been questioned</a:t>
            </a:r>
          </a:p>
          <a:p>
            <a:endParaRPr lang="en-US" dirty="0" smtClean="0"/>
          </a:p>
          <a:p>
            <a:r>
              <a:rPr lang="en-US" b="1" dirty="0" smtClean="0"/>
              <a:t>Carcinoma Embryonic Antigen </a:t>
            </a:r>
            <a:r>
              <a:rPr lang="en-US" dirty="0" smtClean="0"/>
              <a:t>(CEA) is used mainly to monitor the treatment of cancer patients, especially those with </a:t>
            </a:r>
            <a:r>
              <a:rPr lang="en-US" b="1" dirty="0" smtClean="0"/>
              <a:t>colon cancer</a:t>
            </a:r>
            <a:r>
              <a:rPr lang="en-US" dirty="0" smtClean="0"/>
              <a:t>. Following surgery, CEA values are helpful in monitoring the response to therapy and in determining whether the disease has recurred. CEA is also used as a marker for other forms of cancer, including cancers of the rectum, lung, breast, liver, pancreas, stomach, and ovary. Not all cancers produce CEA, and </a:t>
            </a:r>
            <a:r>
              <a:rPr lang="en-US" b="1" dirty="0" smtClean="0"/>
              <a:t>a positive CEA test is not always due to cancer. Therefore, CEA is not used for screening the general population. </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Tumor Markers</a:t>
            </a:r>
            <a:endParaRPr lang="en-US" dirty="0"/>
          </a:p>
        </p:txBody>
      </p:sp>
      <p:sp>
        <p:nvSpPr>
          <p:cNvPr id="3" name="Content Placeholder 2"/>
          <p:cNvSpPr>
            <a:spLocks noGrp="1"/>
          </p:cNvSpPr>
          <p:nvPr>
            <p:ph idx="1"/>
          </p:nvPr>
        </p:nvSpPr>
        <p:spPr>
          <a:xfrm>
            <a:off x="457200" y="762000"/>
            <a:ext cx="8229600" cy="5364163"/>
          </a:xfrm>
        </p:spPr>
        <p:txBody>
          <a:bodyPr>
            <a:normAutofit fontScale="70000" lnSpcReduction="20000"/>
          </a:bodyPr>
          <a:lstStyle/>
          <a:p>
            <a:r>
              <a:rPr lang="en-US" b="1" dirty="0" smtClean="0"/>
              <a:t>Alpha-fetoprotein</a:t>
            </a:r>
            <a:r>
              <a:rPr lang="en-US" dirty="0" smtClean="0"/>
              <a:t> is a protein which in humans is encoded by the </a:t>
            </a:r>
            <a:r>
              <a:rPr lang="en-US" i="1" dirty="0" smtClean="0"/>
              <a:t>AFP</a:t>
            </a:r>
            <a:r>
              <a:rPr lang="en-US" dirty="0" smtClean="0"/>
              <a:t> gene.</a:t>
            </a:r>
          </a:p>
          <a:p>
            <a:r>
              <a:rPr lang="en-US" dirty="0" smtClean="0"/>
              <a:t>This gene encodes alpha-fetoprotein, a major plasma protein produced by the yolk sac and the liver during fetal life. The protein is thought to be the fetal counterpart of serum albumin</a:t>
            </a:r>
          </a:p>
          <a:p>
            <a:r>
              <a:rPr lang="en-US" dirty="0" smtClean="0"/>
              <a:t>In humans, AFP levels decrease gradually after birth, reaching adult levels by 8 to 12 months. Normal adult AFP levels are low, but detectable; however, </a:t>
            </a:r>
            <a:r>
              <a:rPr lang="en-US" b="1" dirty="0" smtClean="0"/>
              <a:t>AFP has no known function in healthy adults</a:t>
            </a:r>
            <a:r>
              <a:rPr lang="en-US" dirty="0" smtClean="0"/>
              <a:t>. In normal fetuses, AFP binds the hormone estradiol. AFP is measured in pregnant women, using maternal blood or amniotic fluid, as a screening test for a subset developmental abnormalities, principally increased in </a:t>
            </a:r>
            <a:r>
              <a:rPr lang="en-US" u="sng" dirty="0" smtClean="0"/>
              <a:t>open neural tube defects and omphalocele &amp; decreased in Down syndrome. </a:t>
            </a:r>
            <a:r>
              <a:rPr lang="en-US" dirty="0" smtClean="0"/>
              <a:t>It is also measured in pregnant women, other adults, and children, serving as a biomarker to detect a subset of tumors, principally </a:t>
            </a:r>
            <a:r>
              <a:rPr lang="en-US" sz="4000" b="1" dirty="0" smtClean="0"/>
              <a:t>hepatocellular carcinoma  and endodermal sinus tumors</a:t>
            </a:r>
            <a:r>
              <a:rPr lang="en-US" sz="4000" dirty="0" smtClean="0"/>
              <a:t>.</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Risk Markers</a:t>
            </a:r>
            <a:endParaRPr lang="en-US" dirty="0"/>
          </a:p>
        </p:txBody>
      </p:sp>
      <p:sp>
        <p:nvSpPr>
          <p:cNvPr id="3" name="Content Placeholder 2"/>
          <p:cNvSpPr>
            <a:spLocks noGrp="1"/>
          </p:cNvSpPr>
          <p:nvPr>
            <p:ph idx="1"/>
          </p:nvPr>
        </p:nvSpPr>
        <p:spPr>
          <a:xfrm>
            <a:off x="457200" y="838200"/>
            <a:ext cx="8229600" cy="5287963"/>
          </a:xfrm>
        </p:spPr>
        <p:txBody>
          <a:bodyPr>
            <a:normAutofit/>
          </a:bodyPr>
          <a:lstStyle/>
          <a:p>
            <a:pPr>
              <a:buNone/>
            </a:pPr>
            <a:r>
              <a:rPr lang="en-US" dirty="0" smtClean="0"/>
              <a:t>    Some people have a greater chance of developing certain types of cancer because of a change, known as a mutation or alteration, in specific genes. The presence of such a change is sometimes called a risk marker. Tests for risk markers can help the doctor to estimate a person’s chance of developing a certain cancer. Risk markers can indicate that cancer is more likely to occur, whereas tumor markers can indicate the presence of cancer </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BRCA1</a:t>
            </a:r>
            <a:endParaRPr lang="en-US" dirty="0"/>
          </a:p>
        </p:txBody>
      </p:sp>
      <p:sp>
        <p:nvSpPr>
          <p:cNvPr id="3" name="Content Placeholder 2"/>
          <p:cNvSpPr>
            <a:spLocks noGrp="1"/>
          </p:cNvSpPr>
          <p:nvPr>
            <p:ph idx="1"/>
          </p:nvPr>
        </p:nvSpPr>
        <p:spPr>
          <a:xfrm>
            <a:off x="457200" y="1219200"/>
            <a:ext cx="8229600" cy="5334000"/>
          </a:xfrm>
        </p:spPr>
        <p:txBody>
          <a:bodyPr>
            <a:normAutofit fontScale="92500" lnSpcReduction="10000"/>
          </a:bodyPr>
          <a:lstStyle/>
          <a:p>
            <a:r>
              <a:rPr lang="en-US" b="1" dirty="0" smtClean="0"/>
              <a:t>BRCA1</a:t>
            </a:r>
            <a:r>
              <a:rPr lang="en-US" dirty="0" smtClean="0"/>
              <a:t> (breast cancer 1, early onset) is a human gene, some mutations of which are associated with a significant increase in the risk of breast cancer, as well as other cancers. BRCA1 belongs to a class of genes known as </a:t>
            </a:r>
            <a:r>
              <a:rPr lang="en-US" b="1" dirty="0" smtClean="0"/>
              <a:t>tumor suppressors</a:t>
            </a:r>
            <a:r>
              <a:rPr lang="en-US" dirty="0" smtClean="0"/>
              <a:t>, which maintains genomic integrity to prevent dangerous genetic changes. The multifactorial BRCA1 protein product is involved in DNA damage repair especially error-free repair of DNA double strand breaks, ubiquitination, transcriptional regulation as well as other functions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0"/>
            <a:ext cx="7772400" cy="914400"/>
          </a:xfrm>
        </p:spPr>
        <p:txBody>
          <a:bodyPr/>
          <a:lstStyle/>
          <a:p>
            <a:pPr>
              <a:spcBef>
                <a:spcPts val="900"/>
              </a:spcBef>
              <a:spcAft>
                <a:spcPts val="600"/>
              </a:spcAft>
            </a:pPr>
            <a:r>
              <a:rPr lang="en-US" dirty="0" smtClean="0">
                <a:solidFill>
                  <a:schemeClr val="tx1"/>
                </a:solidFill>
              </a:rPr>
              <a:t>BRAC</a:t>
            </a:r>
            <a:endParaRPr lang="en-US" dirty="0">
              <a:solidFill>
                <a:schemeClr val="tx1"/>
              </a:solidFill>
            </a:endParaRPr>
          </a:p>
        </p:txBody>
      </p:sp>
      <p:sp>
        <p:nvSpPr>
          <p:cNvPr id="28675" name="Rectangle 3"/>
          <p:cNvSpPr>
            <a:spLocks noGrp="1" noChangeArrowheads="1"/>
          </p:cNvSpPr>
          <p:nvPr>
            <p:ph type="body" idx="1"/>
          </p:nvPr>
        </p:nvSpPr>
        <p:spPr>
          <a:xfrm>
            <a:off x="228600" y="1143000"/>
            <a:ext cx="8686800" cy="5105400"/>
          </a:xfrm>
        </p:spPr>
        <p:txBody>
          <a:bodyPr/>
          <a:lstStyle/>
          <a:p>
            <a:r>
              <a:rPr lang="en-US" sz="2800" dirty="0"/>
              <a:t>Inheritance of mutant breast cancer susceptibility genes</a:t>
            </a:r>
          </a:p>
          <a:p>
            <a:r>
              <a:rPr lang="en-US" sz="2800" dirty="0"/>
              <a:t>Mutant BRCA1 gene</a:t>
            </a:r>
          </a:p>
          <a:p>
            <a:pPr lvl="1"/>
            <a:r>
              <a:rPr lang="en-US" sz="2400" dirty="0"/>
              <a:t>Increases breast and ovarian carcinoma risk</a:t>
            </a:r>
          </a:p>
          <a:p>
            <a:pPr lvl="1"/>
            <a:r>
              <a:rPr lang="en-US" sz="2400" dirty="0"/>
              <a:t>Breast cancer risk at 80%</a:t>
            </a:r>
          </a:p>
          <a:p>
            <a:pPr lvl="1"/>
            <a:r>
              <a:rPr lang="en-US" sz="2400" dirty="0"/>
              <a:t>Ovarian cancer risk is at 20–40%</a:t>
            </a:r>
          </a:p>
          <a:p>
            <a:pPr lvl="1"/>
            <a:r>
              <a:rPr lang="en-US" sz="2400" dirty="0"/>
              <a:t>Large gene with many different mutations</a:t>
            </a:r>
          </a:p>
          <a:p>
            <a:r>
              <a:rPr lang="en-US" sz="2800" dirty="0"/>
              <a:t>Mutant BRCA2 gene</a:t>
            </a:r>
          </a:p>
          <a:p>
            <a:pPr lvl="1"/>
            <a:r>
              <a:rPr lang="en-US" sz="2400" dirty="0"/>
              <a:t>Breast cancer risk at 80%</a:t>
            </a:r>
          </a:p>
          <a:p>
            <a:pPr lvl="1"/>
            <a:r>
              <a:rPr lang="en-US" sz="2400" dirty="0"/>
              <a:t>Lower ovarian carcinoma risk at 10–20%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Cancer</a:t>
            </a:r>
            <a:endParaRPr lang="en-US" dirty="0"/>
          </a:p>
        </p:txBody>
      </p:sp>
      <p:sp>
        <p:nvSpPr>
          <p:cNvPr id="3" name="Content Placeholder 2"/>
          <p:cNvSpPr>
            <a:spLocks noGrp="1"/>
          </p:cNvSpPr>
          <p:nvPr>
            <p:ph idx="1"/>
          </p:nvPr>
        </p:nvSpPr>
        <p:spPr>
          <a:xfrm>
            <a:off x="457200" y="1295400"/>
            <a:ext cx="8229600" cy="4830763"/>
          </a:xfrm>
        </p:spPr>
        <p:txBody>
          <a:bodyPr>
            <a:normAutofit/>
          </a:bodyPr>
          <a:lstStyle/>
          <a:p>
            <a:pPr>
              <a:buNone/>
            </a:pPr>
            <a:r>
              <a:rPr lang="en-US" b="1" dirty="0"/>
              <a:t> </a:t>
            </a:r>
            <a:endParaRPr lang="en-US" dirty="0"/>
          </a:p>
          <a:p>
            <a:pPr>
              <a:buNone/>
            </a:pPr>
            <a:r>
              <a:rPr lang="en-US" dirty="0"/>
              <a:t>The </a:t>
            </a:r>
            <a:r>
              <a:rPr lang="en-US" dirty="0" smtClean="0"/>
              <a:t>four </a:t>
            </a:r>
            <a:r>
              <a:rPr lang="en-US" dirty="0"/>
              <a:t>presently accepted causes of cancer are:</a:t>
            </a:r>
          </a:p>
          <a:p>
            <a:pPr marL="514350" lvl="0" indent="-514350">
              <a:buFont typeface="+mj-lt"/>
              <a:buAutoNum type="arabicPeriod"/>
            </a:pPr>
            <a:r>
              <a:rPr lang="en-US" dirty="0" smtClean="0"/>
              <a:t>Chemicals </a:t>
            </a:r>
            <a:r>
              <a:rPr lang="en-US" dirty="0"/>
              <a:t>known as "</a:t>
            </a:r>
            <a:r>
              <a:rPr lang="en-US" i="1" dirty="0"/>
              <a:t>carcinogens</a:t>
            </a:r>
            <a:r>
              <a:rPr lang="en-US" dirty="0"/>
              <a:t>"</a:t>
            </a:r>
          </a:p>
          <a:p>
            <a:pPr marL="514350" lvl="0" indent="-514350">
              <a:buFont typeface="+mj-lt"/>
              <a:buAutoNum type="arabicPeriod"/>
            </a:pPr>
            <a:r>
              <a:rPr lang="en-US" dirty="0" smtClean="0"/>
              <a:t>Radiation as a carcinogen</a:t>
            </a:r>
            <a:endParaRPr lang="en-US" dirty="0"/>
          </a:p>
          <a:p>
            <a:pPr marL="514350" lvl="0" indent="-514350">
              <a:buFont typeface="+mj-lt"/>
              <a:buAutoNum type="arabicPeriod"/>
            </a:pPr>
            <a:r>
              <a:rPr lang="en-US" dirty="0" smtClean="0"/>
              <a:t>Viruses</a:t>
            </a:r>
            <a:endParaRPr lang="en-US" dirty="0"/>
          </a:p>
          <a:p>
            <a:pPr marL="514350" lvl="0" indent="-514350">
              <a:buFont typeface="+mj-lt"/>
              <a:buAutoNum type="arabicPeriod"/>
            </a:pPr>
            <a:r>
              <a:rPr lang="en-US" dirty="0" smtClean="0"/>
              <a:t>Heredity i.e., </a:t>
            </a:r>
            <a:r>
              <a:rPr lang="en-US" dirty="0"/>
              <a:t>genetic causes</a:t>
            </a:r>
          </a:p>
          <a:p>
            <a:pPr>
              <a:buNone/>
            </a:pPr>
            <a:r>
              <a:rPr lang="en-US" dirty="0"/>
              <a:t> </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Carcinogens</a:t>
            </a:r>
            <a:endParaRPr lang="en-US" dirty="0"/>
          </a:p>
        </p:txBody>
      </p:sp>
      <p:sp>
        <p:nvSpPr>
          <p:cNvPr id="3" name="Content Placeholder 2"/>
          <p:cNvSpPr>
            <a:spLocks noGrp="1"/>
          </p:cNvSpPr>
          <p:nvPr>
            <p:ph idx="1"/>
          </p:nvPr>
        </p:nvSpPr>
        <p:spPr>
          <a:xfrm>
            <a:off x="457200" y="685800"/>
            <a:ext cx="8229600" cy="5440363"/>
          </a:xfrm>
        </p:spPr>
        <p:txBody>
          <a:bodyPr>
            <a:normAutofit fontScale="92500" lnSpcReduction="10000"/>
          </a:bodyPr>
          <a:lstStyle/>
          <a:p>
            <a:pPr>
              <a:buNone/>
            </a:pPr>
            <a:r>
              <a:rPr lang="en-US" dirty="0" smtClean="0"/>
              <a:t>    The term </a:t>
            </a:r>
            <a:r>
              <a:rPr lang="en-US" b="1" dirty="0" smtClean="0"/>
              <a:t>carcinogen</a:t>
            </a:r>
            <a:r>
              <a:rPr lang="en-US" dirty="0" smtClean="0"/>
              <a:t> refers to any substance, radionuclide or radiation that is an agent directly involved in the promotion of cancer or in the increase of its propagation. This may be due to the ability to damage the genome or to the disruption of cellular metabolic processes. Several radioactive substances are considered carcinogens, but their carcinogenic activity is attributed to the radiation, for example gamma rays and alpha particles, which they emit. Common examples of carcinogens are inhaled asbestos, certain dioxins, and tobacco smoke.</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smtClean="0"/>
              <a:t>Carcinogens</a:t>
            </a:r>
            <a:endParaRPr lang="en-US" dirty="0"/>
          </a:p>
        </p:txBody>
      </p:sp>
      <p:sp>
        <p:nvSpPr>
          <p:cNvPr id="3" name="Content Placeholder 2"/>
          <p:cNvSpPr>
            <a:spLocks noGrp="1"/>
          </p:cNvSpPr>
          <p:nvPr>
            <p:ph idx="1"/>
          </p:nvPr>
        </p:nvSpPr>
        <p:spPr>
          <a:xfrm>
            <a:off x="457200" y="838200"/>
            <a:ext cx="8229600" cy="5791200"/>
          </a:xfrm>
        </p:spPr>
        <p:txBody>
          <a:bodyPr>
            <a:normAutofit fontScale="70000" lnSpcReduction="20000"/>
          </a:bodyPr>
          <a:lstStyle/>
          <a:p>
            <a:r>
              <a:rPr lang="en-US" dirty="0" smtClean="0"/>
              <a:t>Food -Cooking food at high temperatures, for example grilling or barbecuing meats, can lead to the formation of minute quantities of many potent carcinogens that are comparable to those found in cigarette smoke (i.e., benzo[</a:t>
            </a:r>
            <a:r>
              <a:rPr lang="en-US" i="1" dirty="0" smtClean="0"/>
              <a:t>a</a:t>
            </a:r>
            <a:r>
              <a:rPr lang="en-US" dirty="0" smtClean="0"/>
              <a:t>]pyrene)</a:t>
            </a:r>
          </a:p>
          <a:p>
            <a:r>
              <a:rPr lang="en-US" dirty="0" smtClean="0"/>
              <a:t>Tobacco smoke contains over 4000 chemical compounds, many of which are carcinogenic or otherwise toxic</a:t>
            </a:r>
          </a:p>
          <a:p>
            <a:pPr algn="ctr">
              <a:buNone/>
            </a:pPr>
            <a:r>
              <a:rPr lang="en-US" b="1" dirty="0" smtClean="0"/>
              <a:t>Circadian disruption</a:t>
            </a:r>
          </a:p>
          <a:p>
            <a:r>
              <a:rPr lang="en-US" dirty="0" smtClean="0"/>
              <a:t>"Shift-work that involves circadian disruption" was listed, in 2007, as a probable carcinogen by the World Health Organization's International Agency for Research on Cancer. (IARC Press release No. 180. Multiple studies have documented a link between night shift work and the increased incidence of breast cancer. Circadian disruption by exposure to light at night suppresses the production of the hormone melatonin which leads to reduction in cellular immune defense and surveillance necessary for protection from development of cancers. Melatonin also seems to have a direct protective effect against cancer possibly in part because of its strong anti oxidant properties.</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arcinogens.JPG"/>
          <p:cNvPicPr>
            <a:picLocks noGrp="1" noChangeAspect="1"/>
          </p:cNvPicPr>
          <p:nvPr>
            <p:ph idx="1"/>
          </p:nvPr>
        </p:nvPicPr>
        <p:blipFill>
          <a:blip r:embed="rId2" cstate="print"/>
          <a:stretch>
            <a:fillRect/>
          </a:stretch>
        </p:blipFill>
        <p:spPr>
          <a:xfrm>
            <a:off x="0" y="-1"/>
            <a:ext cx="6528816" cy="10753344"/>
          </a:xfr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arcinogens 2.JPG"/>
          <p:cNvPicPr>
            <a:picLocks noGrp="1" noChangeAspect="1"/>
          </p:cNvPicPr>
          <p:nvPr>
            <p:ph idx="1"/>
          </p:nvPr>
        </p:nvPicPr>
        <p:blipFill>
          <a:blip r:embed="rId2" cstate="print"/>
          <a:stretch>
            <a:fillRect/>
          </a:stretch>
        </p:blipFill>
        <p:spPr>
          <a:xfrm>
            <a:off x="0" y="-1"/>
            <a:ext cx="6528816" cy="10753344"/>
          </a:xfr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Viruses as causes of Cancer</a:t>
            </a:r>
            <a:endParaRPr lang="en-US" dirty="0"/>
          </a:p>
        </p:txBody>
      </p:sp>
      <p:sp>
        <p:nvSpPr>
          <p:cNvPr id="3" name="Content Placeholder 2"/>
          <p:cNvSpPr>
            <a:spLocks noGrp="1"/>
          </p:cNvSpPr>
          <p:nvPr>
            <p:ph idx="1"/>
          </p:nvPr>
        </p:nvSpPr>
        <p:spPr>
          <a:xfrm>
            <a:off x="457200" y="1600200"/>
            <a:ext cx="8382000" cy="4525963"/>
          </a:xfrm>
        </p:spPr>
        <p:txBody>
          <a:bodyPr>
            <a:normAutofit fontScale="77500" lnSpcReduction="20000"/>
          </a:bodyPr>
          <a:lstStyle/>
          <a:p>
            <a:r>
              <a:rPr lang="en-US" b="1" dirty="0" smtClean="0"/>
              <a:t>Human papilloma viruses </a:t>
            </a:r>
            <a:r>
              <a:rPr lang="en-US" dirty="0" smtClean="0"/>
              <a:t>(HPVs) are a  group of over 100 related viruses that can cause warts on the skin, mouth, genital organs, and larynx. Certain types of HPV are the main cause of </a:t>
            </a:r>
            <a:r>
              <a:rPr lang="en-US" b="1" i="1" dirty="0" smtClean="0"/>
              <a:t>cervical cancer</a:t>
            </a:r>
            <a:r>
              <a:rPr lang="en-US" dirty="0" smtClean="0"/>
              <a:t>, which is the second most common cancer among women worldwide. </a:t>
            </a:r>
          </a:p>
          <a:p>
            <a:r>
              <a:rPr lang="en-US" b="1" dirty="0" smtClean="0"/>
              <a:t>Epstein-Barr virus </a:t>
            </a:r>
            <a:r>
              <a:rPr lang="en-US" dirty="0" smtClean="0"/>
              <a:t>(EBV) is a type of herpes virus. It is probably best known for causing infectious mononucleosis, also known as "mono" or the "kissing disease.  Infection with EBV increases a person's risk of getting </a:t>
            </a:r>
            <a:r>
              <a:rPr lang="en-US" b="1" dirty="0" smtClean="0"/>
              <a:t>n</a:t>
            </a:r>
            <a:r>
              <a:rPr lang="en-US" b="1" i="1" dirty="0" smtClean="0"/>
              <a:t>asopharyngeal cancer</a:t>
            </a:r>
            <a:r>
              <a:rPr lang="en-US" i="1" dirty="0" smtClean="0"/>
              <a:t> </a:t>
            </a:r>
            <a:r>
              <a:rPr lang="en-US" dirty="0" smtClean="0"/>
              <a:t>(cancer of the area in the back of the nose) and certain types of fast-growing lymphomas such as </a:t>
            </a:r>
            <a:r>
              <a:rPr lang="en-US" b="1" i="1" dirty="0" smtClean="0"/>
              <a:t>Burkitt lymphoma</a:t>
            </a:r>
            <a:r>
              <a:rPr lang="en-US" dirty="0" smtClean="0"/>
              <a:t>. It may also be linked to </a:t>
            </a:r>
            <a:r>
              <a:rPr lang="en-US" i="1" dirty="0" smtClean="0"/>
              <a:t>Hodgkin disease</a:t>
            </a:r>
            <a:r>
              <a:rPr lang="en-US" dirty="0" smtClean="0"/>
              <a:t> and some cases of </a:t>
            </a:r>
            <a:r>
              <a:rPr lang="en-US" i="1" dirty="0" smtClean="0"/>
              <a:t>stomach cancer</a:t>
            </a:r>
            <a:r>
              <a:rPr lang="en-US" dirty="0" smtClean="0"/>
              <a:t>. </a:t>
            </a:r>
          </a:p>
          <a:p>
            <a:endParaRPr lang="en-US" dirty="0" smtClean="0"/>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248400"/>
          </a:xfrm>
        </p:spPr>
        <p:txBody>
          <a:bodyPr>
            <a:normAutofit fontScale="62500" lnSpcReduction="20000"/>
          </a:bodyPr>
          <a:lstStyle/>
          <a:p>
            <a:r>
              <a:rPr lang="en-US" b="1" dirty="0" smtClean="0"/>
              <a:t>Hepatitis B virus (HBV) and hepatitis C virus (HCV)  </a:t>
            </a:r>
            <a:r>
              <a:rPr lang="en-US" dirty="0" smtClean="0"/>
              <a:t>cause viral hepatitis, a type of liver infection. While other viruses can also cause hepatitis (hepatitis A virus, for example), only HBV and HCV can cause chronic (long-term) infections that increase a person’s chance of developing </a:t>
            </a:r>
            <a:r>
              <a:rPr lang="en-US" b="1" i="1" dirty="0" smtClean="0"/>
              <a:t>liver cancer</a:t>
            </a:r>
            <a:r>
              <a:rPr lang="en-US" dirty="0" smtClean="0"/>
              <a:t>. In the United States, about 30% of liver cancers are related to HBV or HCV infection. This number is much higher in certain other countries, where both the infections and liver cancer are much more common. </a:t>
            </a:r>
          </a:p>
          <a:p>
            <a:endParaRPr lang="en-US" dirty="0" smtClean="0"/>
          </a:p>
          <a:p>
            <a:r>
              <a:rPr lang="en-US" b="1" dirty="0" smtClean="0"/>
              <a:t>Human immunodeficiency virus (HIV) </a:t>
            </a:r>
            <a:r>
              <a:rPr lang="en-US" dirty="0" smtClean="0"/>
              <a:t>is the virus that causes acquired immune deficiency syndrome (AIDS), does not appear to cause cancers directly. But HIV infection increases a person's risk of getting several types of cancer, especially some linked to other viruses such as HHV-8 (see section below) and HPV. </a:t>
            </a:r>
          </a:p>
          <a:p>
            <a:r>
              <a:rPr lang="en-US" dirty="0" smtClean="0"/>
              <a:t>HIV infection has been linked to a higher risk of developing of </a:t>
            </a:r>
            <a:r>
              <a:rPr lang="en-US" b="1" dirty="0" smtClean="0"/>
              <a:t>Kaposi sarcoma, invasive cervical cancer, and certain kinds of </a:t>
            </a:r>
            <a:r>
              <a:rPr lang="en-US" b="1" i="1" dirty="0" smtClean="0"/>
              <a:t>lymphoma</a:t>
            </a:r>
            <a:r>
              <a:rPr lang="en-US" dirty="0" smtClean="0"/>
              <a:t>, especially non-Hodgkin lymphoma and central nervous system lymphoma. Anti-HIV drugs may be used to reduce the risk of Kaposi sarcoma and cervical cancer. </a:t>
            </a:r>
          </a:p>
          <a:p>
            <a:r>
              <a:rPr lang="en-US" dirty="0" smtClean="0"/>
              <a:t>Other forms of cancer that may be more likely to develop in people with HIV infection include: </a:t>
            </a:r>
            <a:r>
              <a:rPr lang="en-US" b="1" dirty="0" smtClean="0"/>
              <a:t>invasive anal cancer , Hodgkin disease , lung cancer , cancer of the mouth and throat , cancer of the testicles , skin cancers, including basal cell, squamous cell, and even malignant melanomas </a:t>
            </a:r>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normAutofit fontScale="90000"/>
          </a:bodyPr>
          <a:lstStyle/>
          <a:p>
            <a:r>
              <a:rPr lang="en-US" sz="3600">
                <a:latin typeface="Times New Roman" pitchFamily="18" charset="0"/>
              </a:rPr>
              <a:t>Etiologic Factors in</a:t>
            </a:r>
            <a:br>
              <a:rPr lang="en-US" sz="3600">
                <a:latin typeface="Times New Roman" pitchFamily="18" charset="0"/>
              </a:rPr>
            </a:br>
            <a:r>
              <a:rPr lang="en-US" sz="3600">
                <a:latin typeface="Times New Roman" pitchFamily="18" charset="0"/>
              </a:rPr>
              <a:t>Neoplastic Disease</a:t>
            </a:r>
          </a:p>
        </p:txBody>
      </p:sp>
      <p:sp>
        <p:nvSpPr>
          <p:cNvPr id="87043" name="Rectangle 3"/>
          <p:cNvSpPr>
            <a:spLocks noGrp="1" noChangeArrowheads="1"/>
          </p:cNvSpPr>
          <p:nvPr>
            <p:ph type="body" idx="1"/>
          </p:nvPr>
        </p:nvSpPr>
        <p:spPr>
          <a:xfrm>
            <a:off x="457200" y="1524000"/>
            <a:ext cx="8229600" cy="4678363"/>
          </a:xfrm>
        </p:spPr>
        <p:txBody>
          <a:bodyPr/>
          <a:lstStyle/>
          <a:p>
            <a:pPr>
              <a:lnSpc>
                <a:spcPct val="90000"/>
              </a:lnSpc>
              <a:buFontTx/>
              <a:buNone/>
            </a:pPr>
            <a:r>
              <a:rPr lang="en-US" sz="2800" u="sng">
                <a:latin typeface="Times New Roman" pitchFamily="18" charset="0"/>
              </a:rPr>
              <a:t>Heredity and Tumors</a:t>
            </a:r>
          </a:p>
          <a:p>
            <a:pPr>
              <a:lnSpc>
                <a:spcPct val="90000"/>
              </a:lnSpc>
            </a:pPr>
            <a:r>
              <a:rPr lang="en-US" sz="2800">
                <a:latin typeface="Times New Roman" pitchFamily="18" charset="0"/>
              </a:rPr>
              <a:t>There is </a:t>
            </a:r>
            <a:r>
              <a:rPr lang="en-US" sz="2800" i="1">
                <a:latin typeface="Times New Roman" pitchFamily="18" charset="0"/>
              </a:rPr>
              <a:t>no strong hereditary predisposition</a:t>
            </a:r>
            <a:r>
              <a:rPr lang="en-US" sz="2800">
                <a:latin typeface="Times New Roman" pitchFamily="18" charset="0"/>
              </a:rPr>
              <a:t> to most common malignant tumors</a:t>
            </a:r>
          </a:p>
          <a:p>
            <a:pPr>
              <a:lnSpc>
                <a:spcPct val="90000"/>
              </a:lnSpc>
            </a:pPr>
            <a:r>
              <a:rPr lang="en-US" sz="2800" i="1">
                <a:latin typeface="Times New Roman" pitchFamily="18" charset="0"/>
              </a:rPr>
              <a:t>Hereditary factors do play a role</a:t>
            </a:r>
            <a:r>
              <a:rPr lang="en-US" sz="2800">
                <a:latin typeface="Times New Roman" pitchFamily="18" charset="0"/>
              </a:rPr>
              <a:t> in </a:t>
            </a:r>
            <a:r>
              <a:rPr lang="en-US" sz="2800" i="1">
                <a:latin typeface="Times New Roman" pitchFamily="18" charset="0"/>
              </a:rPr>
              <a:t>some </a:t>
            </a:r>
            <a:r>
              <a:rPr lang="en-US" sz="2800">
                <a:latin typeface="Times New Roman" pitchFamily="18" charset="0"/>
              </a:rPr>
              <a:t>common tumors</a:t>
            </a:r>
          </a:p>
          <a:p>
            <a:pPr>
              <a:lnSpc>
                <a:spcPct val="90000"/>
              </a:lnSpc>
            </a:pPr>
            <a:r>
              <a:rPr lang="en-US" sz="2800">
                <a:latin typeface="Times New Roman" pitchFamily="18" charset="0"/>
              </a:rPr>
              <a:t>The </a:t>
            </a:r>
            <a:r>
              <a:rPr lang="en-US" sz="2800" i="1">
                <a:latin typeface="Times New Roman" pitchFamily="18" charset="0"/>
              </a:rPr>
              <a:t>predisposition</a:t>
            </a:r>
            <a:r>
              <a:rPr lang="en-US" sz="2800">
                <a:latin typeface="Times New Roman" pitchFamily="18" charset="0"/>
              </a:rPr>
              <a:t> is apparently the result of </a:t>
            </a:r>
            <a:r>
              <a:rPr lang="en-US" sz="2800" i="1">
                <a:latin typeface="Times New Roman" pitchFamily="18" charset="0"/>
              </a:rPr>
              <a:t>multifactorial inheritance pattern</a:t>
            </a:r>
            <a:r>
              <a:rPr lang="en-US" sz="2800">
                <a:latin typeface="Times New Roman" pitchFamily="18" charset="0"/>
              </a:rPr>
              <a:t> in which the </a:t>
            </a:r>
            <a:r>
              <a:rPr lang="en-US" sz="2800" i="1">
                <a:latin typeface="Times New Roman" pitchFamily="18" charset="0"/>
              </a:rPr>
              <a:t>individual at risk</a:t>
            </a:r>
            <a:r>
              <a:rPr lang="en-US" sz="2800">
                <a:latin typeface="Times New Roman" pitchFamily="18" charset="0"/>
              </a:rPr>
              <a:t> has </a:t>
            </a:r>
            <a:r>
              <a:rPr lang="en-US" sz="2800" i="1">
                <a:latin typeface="Times New Roman" pitchFamily="18" charset="0"/>
              </a:rPr>
              <a:t>inherited set of genes</a:t>
            </a:r>
            <a:r>
              <a:rPr lang="en-US" sz="2800">
                <a:latin typeface="Times New Roman" pitchFamily="18" charset="0"/>
              </a:rPr>
              <a:t> that influence some </a:t>
            </a:r>
            <a:r>
              <a:rPr lang="en-US" sz="2800" i="1">
                <a:latin typeface="Times New Roman" pitchFamily="18" charset="0"/>
              </a:rPr>
              <a:t>hormonal- or enzyme-regulated biochemical process</a:t>
            </a:r>
            <a:r>
              <a:rPr lang="en-US" sz="2800">
                <a:latin typeface="Times New Roman" pitchFamily="18" charset="0"/>
              </a:rPr>
              <a:t> within the body that </a:t>
            </a:r>
            <a:r>
              <a:rPr lang="en-US" sz="2800" i="1">
                <a:latin typeface="Times New Roman" pitchFamily="18" charset="0"/>
              </a:rPr>
              <a:t>slightly increases</a:t>
            </a:r>
            <a:r>
              <a:rPr lang="en-US" sz="2800">
                <a:latin typeface="Times New Roman" pitchFamily="18" charset="0"/>
              </a:rPr>
              <a:t> the </a:t>
            </a:r>
            <a:r>
              <a:rPr lang="en-US" sz="2800" i="1">
                <a:latin typeface="Times New Roman" pitchFamily="18" charset="0"/>
              </a:rPr>
              <a:t>susceptibility</a:t>
            </a:r>
            <a:r>
              <a:rPr lang="en-US" sz="2800">
                <a:latin typeface="Times New Roman" pitchFamily="18" charset="0"/>
              </a:rPr>
              <a:t> to a specific cancer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smtClean="0"/>
              <a:t>Heredity Cancers</a:t>
            </a:r>
            <a:endParaRPr lang="en-US" dirty="0"/>
          </a:p>
        </p:txBody>
      </p:sp>
      <p:sp>
        <p:nvSpPr>
          <p:cNvPr id="3" name="Content Placeholder 2"/>
          <p:cNvSpPr>
            <a:spLocks noGrp="1"/>
          </p:cNvSpPr>
          <p:nvPr>
            <p:ph idx="1"/>
          </p:nvPr>
        </p:nvSpPr>
        <p:spPr>
          <a:xfrm>
            <a:off x="228600" y="609600"/>
            <a:ext cx="8458200" cy="6096000"/>
          </a:xfrm>
        </p:spPr>
        <p:txBody>
          <a:bodyPr>
            <a:normAutofit fontScale="85000" lnSpcReduction="20000"/>
          </a:bodyPr>
          <a:lstStyle/>
          <a:p>
            <a:r>
              <a:rPr lang="en-US" dirty="0" smtClean="0"/>
              <a:t>Many types of cancer are linked to a family history of that cancer. Breast, ovarian, prostate, and colon are some of these cancers.</a:t>
            </a:r>
          </a:p>
          <a:p>
            <a:r>
              <a:rPr lang="en-US" b="1" dirty="0" smtClean="0"/>
              <a:t>Breast Cancer </a:t>
            </a:r>
            <a:r>
              <a:rPr lang="en-US" dirty="0" smtClean="0"/>
              <a:t>- A woman who has a first-degree relative (such as a mother, sister, or daughter) with breast cancer is about twice as likely to develop breast cancer as a woman without a family history of this cancer. </a:t>
            </a:r>
          </a:p>
          <a:p>
            <a:r>
              <a:rPr lang="en-US" b="1" dirty="0" smtClean="0"/>
              <a:t>Colon cancer </a:t>
            </a:r>
            <a:r>
              <a:rPr lang="en-US" dirty="0" smtClean="0"/>
              <a:t>- An important cause of hereditary colon cancer among adults is a disease called </a:t>
            </a:r>
            <a:r>
              <a:rPr lang="en-US" u="sng" dirty="0" smtClean="0"/>
              <a:t>familial adenomatous polyposis (FAP)</a:t>
            </a:r>
            <a:r>
              <a:rPr lang="en-US" dirty="0" smtClean="0"/>
              <a:t>. People with this disease start getting colon polyps by their teen years, and over time may have hundreds of polyps in their colon. If left alone, at least one of these polyps will become cancer. The gene for this syndrome is called APC, and testing for mutations in this gene is available. If FAP is diagnosed early in life, surgery to remove the colon can keep the cancer from developing.</a:t>
            </a:r>
          </a:p>
          <a:p>
            <a:endParaRPr lang="en-US" dirty="0" smtClean="0"/>
          </a:p>
          <a:p>
            <a:endParaRPr lang="en-US" dirty="0" smtClean="0"/>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Hereditary Cancers</a:t>
            </a:r>
            <a:endParaRPr lang="en-US" dirty="0"/>
          </a:p>
        </p:txBody>
      </p:sp>
      <p:sp>
        <p:nvSpPr>
          <p:cNvPr id="3" name="Content Placeholder 2"/>
          <p:cNvSpPr>
            <a:spLocks noGrp="1"/>
          </p:cNvSpPr>
          <p:nvPr>
            <p:ph idx="1"/>
          </p:nvPr>
        </p:nvSpPr>
        <p:spPr>
          <a:xfrm>
            <a:off x="457200" y="838200"/>
            <a:ext cx="8229600" cy="5791200"/>
          </a:xfrm>
        </p:spPr>
        <p:txBody>
          <a:bodyPr>
            <a:normAutofit fontScale="92500" lnSpcReduction="10000"/>
          </a:bodyPr>
          <a:lstStyle/>
          <a:p>
            <a:pPr>
              <a:buNone/>
            </a:pPr>
            <a:r>
              <a:rPr lang="en-US" dirty="0" smtClean="0"/>
              <a:t>Childhood cancers </a:t>
            </a:r>
          </a:p>
          <a:p>
            <a:pPr>
              <a:buNone/>
            </a:pPr>
            <a:r>
              <a:rPr lang="en-US" b="1" dirty="0" smtClean="0"/>
              <a:t>Retinoblastoma: </a:t>
            </a:r>
            <a:r>
              <a:rPr lang="en-US" dirty="0" smtClean="0"/>
              <a:t>This is a childhood cancer that starts in the eye. It can be caused by an inherited mutation in the tumor suppressor gene </a:t>
            </a:r>
            <a:r>
              <a:rPr lang="en-US" dirty="0" err="1" smtClean="0"/>
              <a:t>Rb</a:t>
            </a:r>
            <a:r>
              <a:rPr lang="en-US" dirty="0" smtClean="0"/>
              <a:t>. </a:t>
            </a:r>
          </a:p>
          <a:p>
            <a:pPr>
              <a:buNone/>
            </a:pPr>
            <a:r>
              <a:rPr lang="en-US" b="1" dirty="0" smtClean="0"/>
              <a:t>Li-Fraumeni syndrome:</a:t>
            </a:r>
            <a:r>
              <a:rPr lang="en-US" dirty="0" smtClean="0"/>
              <a:t> This syndrome occurs when a person inherits a mutation in the p53 gene (a tumor suppressor gene). A normal p53 gene stops the growth of abnormal cells. People with a p53 gene abnormality have a higher risk of childhood sarcoma, leukemia, and brain (central nervous system) cancers. Li-Fraumeni syndrome can also cause cancers of the breast and adrenal glands</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SOME CANCER PREVENTIVES</a:t>
            </a:r>
            <a:r>
              <a:rPr lang="en-US" dirty="0" smtClean="0"/>
              <a:t/>
            </a:r>
            <a:br>
              <a:rPr lang="en-US" dirty="0" smtClean="0"/>
            </a:br>
            <a:endParaRPr lang="en-US" dirty="0"/>
          </a:p>
        </p:txBody>
      </p:sp>
      <p:sp>
        <p:nvSpPr>
          <p:cNvPr id="3" name="Content Placeholder 2"/>
          <p:cNvSpPr>
            <a:spLocks noGrp="1"/>
          </p:cNvSpPr>
          <p:nvPr>
            <p:ph idx="1"/>
          </p:nvPr>
        </p:nvSpPr>
        <p:spPr>
          <a:xfrm>
            <a:off x="304800" y="838200"/>
            <a:ext cx="8686800" cy="5287963"/>
          </a:xfrm>
        </p:spPr>
        <p:txBody>
          <a:bodyPr/>
          <a:lstStyle/>
          <a:p>
            <a:pPr>
              <a:buNone/>
            </a:pPr>
            <a:r>
              <a:rPr lang="en-US" b="1" dirty="0"/>
              <a:t> </a:t>
            </a:r>
            <a:endParaRPr lang="en-US" dirty="0"/>
          </a:p>
          <a:p>
            <a:pPr lvl="0"/>
            <a:r>
              <a:rPr lang="en-US" dirty="0"/>
              <a:t>Minimize exposure to </a:t>
            </a:r>
            <a:r>
              <a:rPr lang="en-US" dirty="0" smtClean="0"/>
              <a:t>carcinogens</a:t>
            </a:r>
            <a:endParaRPr lang="en-US" dirty="0"/>
          </a:p>
          <a:p>
            <a:pPr lvl="0"/>
            <a:r>
              <a:rPr lang="en-US" dirty="0"/>
              <a:t>Use of dietary antioxidants (vitamins A, </a:t>
            </a:r>
            <a:r>
              <a:rPr lang="en-US" dirty="0" smtClean="0"/>
              <a:t>C, </a:t>
            </a:r>
            <a:r>
              <a:rPr lang="en-US" dirty="0"/>
              <a:t>and E)</a:t>
            </a:r>
          </a:p>
          <a:p>
            <a:pPr lvl="0"/>
            <a:r>
              <a:rPr lang="en-US" dirty="0"/>
              <a:t>Medical check-ups</a:t>
            </a:r>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Cancer Workup </a:t>
            </a:r>
            <a:endParaRPr lang="en-US" dirty="0"/>
          </a:p>
        </p:txBody>
      </p:sp>
      <p:sp>
        <p:nvSpPr>
          <p:cNvPr id="3" name="Content Placeholder 2"/>
          <p:cNvSpPr>
            <a:spLocks noGrp="1"/>
          </p:cNvSpPr>
          <p:nvPr>
            <p:ph idx="1"/>
          </p:nvPr>
        </p:nvSpPr>
        <p:spPr>
          <a:xfrm>
            <a:off x="457200" y="1143000"/>
            <a:ext cx="8229600" cy="4983163"/>
          </a:xfrm>
        </p:spPr>
        <p:txBody>
          <a:bodyPr>
            <a:normAutofit lnSpcReduction="10000"/>
          </a:bodyPr>
          <a:lstStyle/>
          <a:p>
            <a:r>
              <a:rPr lang="en-US" dirty="0" smtClean="0"/>
              <a:t>Obtain a biopsy, if possible</a:t>
            </a:r>
          </a:p>
          <a:p>
            <a:r>
              <a:rPr lang="en-US" dirty="0" smtClean="0"/>
              <a:t>From the biopsy determine (1) and (2) </a:t>
            </a:r>
          </a:p>
          <a:p>
            <a:r>
              <a:rPr lang="en-US" dirty="0" smtClean="0"/>
              <a:t>(1) Cell Type – determine the cell type of the cancer out of the 210 human cell types</a:t>
            </a:r>
          </a:p>
          <a:p>
            <a:r>
              <a:rPr lang="en-US" dirty="0" smtClean="0"/>
              <a:t>(2) Grade – once the cell type is determined find out if the cell looks normal for its type or does the cell look bizarre (atypical).  The real question is does the cell look properly differentiated? </a:t>
            </a:r>
          </a:p>
          <a:p>
            <a:r>
              <a:rPr lang="en-US" dirty="0" smtClean="0"/>
              <a:t>(3) Stage – how far has the cancer spread?</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Grading of a Tumor</a:t>
            </a:r>
            <a:endParaRPr lang="en-US" dirty="0"/>
          </a:p>
        </p:txBody>
      </p:sp>
      <p:sp>
        <p:nvSpPr>
          <p:cNvPr id="3" name="Content Placeholder 2"/>
          <p:cNvSpPr>
            <a:spLocks noGrp="1"/>
          </p:cNvSpPr>
          <p:nvPr>
            <p:ph idx="1"/>
          </p:nvPr>
        </p:nvSpPr>
        <p:spPr>
          <a:xfrm>
            <a:off x="152400" y="838200"/>
            <a:ext cx="8534400" cy="5791200"/>
          </a:xfrm>
        </p:spPr>
        <p:txBody>
          <a:bodyPr>
            <a:normAutofit fontScale="70000" lnSpcReduction="20000"/>
          </a:bodyPr>
          <a:lstStyle/>
          <a:p>
            <a:r>
              <a:rPr lang="en-US" dirty="0" smtClean="0"/>
              <a:t>Pathology grading systems are used to classify neoplasms in terms of how abnormal the cells appear microscopically and what may be the outcome in terms of rate of growth, invasiveness, and dissemination. Cancer is a disorder of excessive cell growth, hence cancer cells often are poorly differentiated. The grade reflects the degree of cellular differentiation and refers to how much the tumor cells resemble or differ from the normal cells of the same tissue type.</a:t>
            </a:r>
          </a:p>
          <a:p>
            <a:endParaRPr lang="en-US" dirty="0" smtClean="0"/>
          </a:p>
          <a:p>
            <a:r>
              <a:rPr lang="en-US" dirty="0" smtClean="0"/>
              <a:t>An important part of evaluating a cancer is to determine its </a:t>
            </a:r>
            <a:r>
              <a:rPr lang="en-US" u="sng" dirty="0" smtClean="0"/>
              <a:t>histologic grade</a:t>
            </a:r>
            <a:r>
              <a:rPr lang="en-US" dirty="0" smtClean="0"/>
              <a:t>. Grade is a marker of how differentiated a cell is. Grade is rated numerically (Grade 1-4) or descriptively (e.g., "low grade" or "high grade"). The higher the numeric grade, the more "poorly differentiated" is the cell, and it is called "high grade". A low grade cancer has a low number and is "well-differentiated.”</a:t>
            </a:r>
          </a:p>
          <a:p>
            <a:r>
              <a:rPr lang="en-US" dirty="0" smtClean="0"/>
              <a:t>The tumor grade, along with the staging, is used to develop an individual treatment plan and to predict the patient's prognosis.</a:t>
            </a:r>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Grading</a:t>
            </a:r>
            <a:endParaRPr lang="en-US" dirty="0"/>
          </a:p>
        </p:txBody>
      </p:sp>
      <p:sp>
        <p:nvSpPr>
          <p:cNvPr id="3" name="Content Placeholder 2"/>
          <p:cNvSpPr>
            <a:spLocks noGrp="1"/>
          </p:cNvSpPr>
          <p:nvPr>
            <p:ph idx="1"/>
          </p:nvPr>
        </p:nvSpPr>
        <p:spPr>
          <a:xfrm>
            <a:off x="457200" y="914400"/>
            <a:ext cx="8229600" cy="5211763"/>
          </a:xfrm>
        </p:spPr>
        <p:txBody>
          <a:bodyPr>
            <a:normAutofit lnSpcReduction="10000"/>
          </a:bodyPr>
          <a:lstStyle/>
          <a:p>
            <a:r>
              <a:rPr lang="en-US" dirty="0" smtClean="0"/>
              <a:t>The most commonly used system of grading is as per the guidelines of the American Joint Commission on Cancer. As per their standards, the following are the grading categories.</a:t>
            </a:r>
          </a:p>
          <a:p>
            <a:r>
              <a:rPr lang="en-US" b="1" dirty="0" smtClean="0"/>
              <a:t>GX Grade cannot be assessed </a:t>
            </a:r>
          </a:p>
          <a:p>
            <a:r>
              <a:rPr lang="en-US" b="1" dirty="0" smtClean="0"/>
              <a:t>G1 Well differentiated (Low grade) </a:t>
            </a:r>
          </a:p>
          <a:p>
            <a:r>
              <a:rPr lang="en-US" b="1" dirty="0" smtClean="0"/>
              <a:t>G2 Moderately differentiated (Intermediate grade) </a:t>
            </a:r>
          </a:p>
          <a:p>
            <a:r>
              <a:rPr lang="en-US" b="1" dirty="0" smtClean="0"/>
              <a:t>G3 Poorly differentiated (High grade) </a:t>
            </a:r>
          </a:p>
          <a:p>
            <a:r>
              <a:rPr lang="en-US" b="1" dirty="0" smtClean="0"/>
              <a:t>G4 Undifferentiated (High grade) Anaplastic</a:t>
            </a:r>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Staging </a:t>
            </a:r>
            <a:endParaRPr lang="en-US" dirty="0"/>
          </a:p>
        </p:txBody>
      </p:sp>
      <p:sp>
        <p:nvSpPr>
          <p:cNvPr id="3" name="Content Placeholder 2"/>
          <p:cNvSpPr>
            <a:spLocks noGrp="1"/>
          </p:cNvSpPr>
          <p:nvPr>
            <p:ph idx="1"/>
          </p:nvPr>
        </p:nvSpPr>
        <p:spPr>
          <a:xfrm>
            <a:off x="304800" y="990600"/>
            <a:ext cx="8382000" cy="5562600"/>
          </a:xfrm>
        </p:spPr>
        <p:txBody>
          <a:bodyPr>
            <a:normAutofit/>
          </a:bodyPr>
          <a:lstStyle/>
          <a:p>
            <a:pPr>
              <a:buNone/>
            </a:pPr>
            <a:r>
              <a:rPr lang="en-US" dirty="0" smtClean="0"/>
              <a:t>    The </a:t>
            </a:r>
            <a:r>
              <a:rPr lang="en-US" b="1" dirty="0" smtClean="0"/>
              <a:t>stage</a:t>
            </a:r>
            <a:r>
              <a:rPr lang="en-US" dirty="0" smtClean="0"/>
              <a:t> of a cancer is a descriptor (usually numbers I to IV) of how much the cancer has spread. The stage often takes into account the size of a tumor, how deeply it has penetrated, whether it has invaded adjacent organs, how many lymph nodes it has metastasized to (if any), and whether it has spread to distant organs. Staging of cancer is important because the stage at diagnosis is the most powerful predictor of survival, and treatments are often changed based on the stage.</a:t>
            </a:r>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705600"/>
          </a:xfrm>
        </p:spPr>
        <p:txBody>
          <a:bodyPr>
            <a:normAutofit fontScale="70000" lnSpcReduction="20000"/>
          </a:bodyPr>
          <a:lstStyle/>
          <a:p>
            <a:r>
              <a:rPr lang="en-US" dirty="0" smtClean="0"/>
              <a:t>Cancer staging can be divided into a </a:t>
            </a:r>
            <a:r>
              <a:rPr lang="en-US" b="1" dirty="0" smtClean="0"/>
              <a:t>clinical stage</a:t>
            </a:r>
            <a:r>
              <a:rPr lang="en-US" dirty="0" smtClean="0"/>
              <a:t> and a </a:t>
            </a:r>
            <a:r>
              <a:rPr lang="en-US" b="1" dirty="0" smtClean="0"/>
              <a:t>pathologic stage</a:t>
            </a:r>
            <a:r>
              <a:rPr lang="en-US" dirty="0" smtClean="0"/>
              <a:t>. In the TNM (Tumor, Node, Metastasis) system, clinical stage and pathologic stage are denoted by a small "c" or "p" before the stage (e.g., cT3N1M0 or pT2N0).</a:t>
            </a:r>
          </a:p>
          <a:p>
            <a:r>
              <a:rPr lang="en-US" u="sng" dirty="0" smtClean="0"/>
              <a:t>Clinical stage </a:t>
            </a:r>
            <a:r>
              <a:rPr lang="en-US" dirty="0" smtClean="0"/>
              <a:t>is based on all of the available information obtained before a surgery to remove the tumor. Thus, it may include information about the tumor obtained by physical examination, radiologic examination, and endoscopy. </a:t>
            </a:r>
          </a:p>
          <a:p>
            <a:r>
              <a:rPr lang="en-US" dirty="0" smtClean="0"/>
              <a:t>Pathologic stage adds additional information gained by examination of the tumor microscopically by a pathologist. </a:t>
            </a:r>
          </a:p>
          <a:p>
            <a:r>
              <a:rPr lang="en-US" dirty="0" smtClean="0"/>
              <a:t>Because they use different information, clinical stage and pathologic stage are often different. Pathologic staging is usually considered the "better" or "truer" stage because it allows direct examination of the tumor and its spread, contrasted with clinical staging which is limited by the fact that the information is obtained by making indirect observations at a tumor which is still in the body. However, clinical staging and pathologic staging should complement each other. Not every tumor is treated surgically, so sometimes pathologic staging is not available. Also, sometimes surgery is preceded by other treatments such as chemotherapy and radiation therapy which shrink the tumor, so the pathologic stage may underestimate the true stage</a:t>
            </a:r>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normAutofit fontScale="62500" lnSpcReduction="20000"/>
          </a:bodyPr>
          <a:lstStyle/>
          <a:p>
            <a:r>
              <a:rPr lang="en-US" b="1" dirty="0" smtClean="0"/>
              <a:t>Overall stage grouping</a:t>
            </a:r>
          </a:p>
          <a:p>
            <a:r>
              <a:rPr lang="en-US" dirty="0" smtClean="0"/>
              <a:t>Overall Stage Grouping is also referred to as Roman Numeral Staging. This system uses numerals I, II, III, and IV (plus the 0) to describe the progression of cancer.</a:t>
            </a:r>
          </a:p>
          <a:p>
            <a:r>
              <a:rPr lang="en-US" b="1" dirty="0" smtClean="0"/>
              <a:t>Stage 0</a:t>
            </a:r>
            <a:r>
              <a:rPr lang="en-US" dirty="0" smtClean="0"/>
              <a:t> carcinoma in situ. </a:t>
            </a:r>
          </a:p>
          <a:p>
            <a:r>
              <a:rPr lang="en-US" b="1" dirty="0" smtClean="0"/>
              <a:t>Stage I</a:t>
            </a:r>
            <a:r>
              <a:rPr lang="en-US" dirty="0" smtClean="0"/>
              <a:t> cancers are localized to one part of the body. </a:t>
            </a:r>
          </a:p>
          <a:p>
            <a:r>
              <a:rPr lang="en-US" b="1" dirty="0" smtClean="0"/>
              <a:t>Stage II</a:t>
            </a:r>
            <a:r>
              <a:rPr lang="en-US" dirty="0" smtClean="0"/>
              <a:t> cancers are locally advanced. </a:t>
            </a:r>
          </a:p>
          <a:p>
            <a:r>
              <a:rPr lang="en-US" b="1" dirty="0" smtClean="0"/>
              <a:t>Stage III</a:t>
            </a:r>
            <a:r>
              <a:rPr lang="en-US" dirty="0" smtClean="0"/>
              <a:t> cancers are also locally advanced. Whether a cancer is designated as Stage II or Stage III can depend on the specific type of cancer; for example, in Hodgkin's Disease, Stage II indicates affected lymph nodes on only one side of the diaphragm, whereas Stage III indicates affected lymph nodes above and below the diaphragm. The specific criteria for Stages II and III therefore differ according to diagnosis. </a:t>
            </a:r>
          </a:p>
          <a:p>
            <a:r>
              <a:rPr lang="en-US" b="1" dirty="0" smtClean="0"/>
              <a:t>Stage IV</a:t>
            </a:r>
            <a:r>
              <a:rPr lang="en-US" dirty="0" smtClean="0"/>
              <a:t> cancers have often metastasized, or spread to other organs or throughout the body. </a:t>
            </a:r>
          </a:p>
          <a:p>
            <a:r>
              <a:rPr lang="en-US" dirty="0" smtClean="0"/>
              <a:t>Within the TNM system, a cancer may also be designated as recurrent, meaning that it has appeared again after being in remission or after all visible tumor has been eliminated. Recurrence can either be local, meaning that it appears in the same location as the original, or distant, meaning that it appears in a different part of the body.</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Cancer Treatments</a:t>
            </a:r>
            <a:endParaRPr lang="en-US" dirty="0"/>
          </a:p>
        </p:txBody>
      </p:sp>
      <p:sp>
        <p:nvSpPr>
          <p:cNvPr id="3" name="Content Placeholder 2"/>
          <p:cNvSpPr>
            <a:spLocks noGrp="1"/>
          </p:cNvSpPr>
          <p:nvPr>
            <p:ph idx="1"/>
          </p:nvPr>
        </p:nvSpPr>
        <p:spPr>
          <a:xfrm>
            <a:off x="152400" y="609600"/>
            <a:ext cx="8915400" cy="6248400"/>
          </a:xfrm>
        </p:spPr>
        <p:txBody>
          <a:bodyPr>
            <a:normAutofit fontScale="70000" lnSpcReduction="20000"/>
          </a:bodyPr>
          <a:lstStyle/>
          <a:p>
            <a:pPr marL="514350" indent="-514350">
              <a:buFont typeface="+mj-lt"/>
              <a:buAutoNum type="arabicPeriod"/>
            </a:pPr>
            <a:r>
              <a:rPr lang="en-US" dirty="0" smtClean="0"/>
              <a:t>Surgery </a:t>
            </a:r>
          </a:p>
          <a:p>
            <a:pPr marL="514350" indent="-514350">
              <a:buFont typeface="+mj-lt"/>
              <a:buAutoNum type="arabicPeriod"/>
            </a:pPr>
            <a:r>
              <a:rPr lang="en-US" dirty="0" smtClean="0"/>
              <a:t>Chemotherapy </a:t>
            </a:r>
          </a:p>
          <a:p>
            <a:pPr marL="514350" indent="-514350">
              <a:buFont typeface="+mj-lt"/>
              <a:buAutoNum type="arabicPeriod"/>
            </a:pPr>
            <a:r>
              <a:rPr lang="en-US" dirty="0" smtClean="0"/>
              <a:t>Radiation Therapy </a:t>
            </a:r>
          </a:p>
          <a:p>
            <a:pPr marL="514350" indent="-514350">
              <a:buFont typeface="+mj-lt"/>
              <a:buAutoNum type="arabicPeriod"/>
            </a:pPr>
            <a:r>
              <a:rPr lang="en-US" dirty="0" smtClean="0"/>
              <a:t>Hormonal Therapy </a:t>
            </a:r>
          </a:p>
          <a:p>
            <a:pPr marL="514350" indent="-514350">
              <a:buFont typeface="+mj-lt"/>
              <a:buAutoNum type="arabicPeriod"/>
            </a:pPr>
            <a:r>
              <a:rPr lang="en-US" dirty="0" smtClean="0"/>
              <a:t>Immunotherapy </a:t>
            </a:r>
          </a:p>
          <a:p>
            <a:pPr marL="514350" indent="-514350">
              <a:buFont typeface="+mj-lt"/>
              <a:buAutoNum type="arabicPeriod"/>
            </a:pPr>
            <a:r>
              <a:rPr lang="en-US" dirty="0" smtClean="0"/>
              <a:t>Bone Marrow Transplantation </a:t>
            </a:r>
          </a:p>
          <a:p>
            <a:pPr marL="514350" indent="-514350">
              <a:buFont typeface="+mj-lt"/>
              <a:buAutoNum type="arabicPeriod"/>
            </a:pPr>
            <a:r>
              <a:rPr lang="en-US" dirty="0" smtClean="0"/>
              <a:t>Hyperthermia</a:t>
            </a:r>
          </a:p>
          <a:p>
            <a:pPr marL="514350" indent="-514350">
              <a:buFont typeface="+mj-lt"/>
              <a:buAutoNum type="arabicPeriod"/>
            </a:pPr>
            <a:r>
              <a:rPr lang="en-US" dirty="0" smtClean="0"/>
              <a:t>Gene Therapy</a:t>
            </a:r>
          </a:p>
          <a:p>
            <a:pPr marL="514350" indent="-514350">
              <a:buFont typeface="+mj-lt"/>
              <a:buAutoNum type="arabicPeriod"/>
            </a:pPr>
            <a:r>
              <a:rPr lang="en-US" dirty="0" smtClean="0"/>
              <a:t>Pain Management </a:t>
            </a:r>
          </a:p>
          <a:p>
            <a:pPr marL="514350" indent="-514350">
              <a:buFont typeface="+mj-lt"/>
              <a:buAutoNum type="arabicPeriod"/>
            </a:pPr>
            <a:r>
              <a:rPr lang="en-US" dirty="0" smtClean="0"/>
              <a:t>Palliative Treatments </a:t>
            </a:r>
          </a:p>
          <a:p>
            <a:pPr marL="514350" indent="-514350">
              <a:buFont typeface="+mj-lt"/>
              <a:buAutoNum type="arabicPeriod"/>
            </a:pPr>
            <a:r>
              <a:rPr lang="en-US" dirty="0" smtClean="0"/>
              <a:t>Alternative Treatments </a:t>
            </a:r>
          </a:p>
          <a:p>
            <a:pPr marL="514350" indent="-514350">
              <a:buFont typeface="+mj-lt"/>
              <a:buAutoNum type="arabicPeriod"/>
            </a:pPr>
            <a:r>
              <a:rPr lang="en-US" dirty="0" smtClean="0"/>
              <a:t>Hospice </a:t>
            </a:r>
          </a:p>
          <a:p>
            <a:endParaRPr lang="en-US" dirty="0" smtClean="0"/>
          </a:p>
          <a:p>
            <a:pPr>
              <a:buNone/>
            </a:pPr>
            <a:r>
              <a:rPr lang="en-US" dirty="0" smtClean="0"/>
              <a:t>      A </a:t>
            </a:r>
            <a:r>
              <a:rPr lang="en-US" b="1" dirty="0" smtClean="0"/>
              <a:t>multi-modality approach </a:t>
            </a:r>
            <a:r>
              <a:rPr lang="en-US" dirty="0" smtClean="0"/>
              <a:t>is the use of one or more of the above weapons to fight cancer. For example, a patient with breast cancer initially will undergo surgery to remove the tumor, followed by chemotherapy and radiation therapy.</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smtClean="0"/>
              <a:t>Surgery</a:t>
            </a:r>
            <a:endParaRPr lang="en-US" dirty="0"/>
          </a:p>
        </p:txBody>
      </p:sp>
      <p:sp>
        <p:nvSpPr>
          <p:cNvPr id="3" name="Content Placeholder 2"/>
          <p:cNvSpPr>
            <a:spLocks noGrp="1"/>
          </p:cNvSpPr>
          <p:nvPr>
            <p:ph idx="1"/>
          </p:nvPr>
        </p:nvSpPr>
        <p:spPr>
          <a:xfrm>
            <a:off x="457200" y="838200"/>
            <a:ext cx="8229600" cy="5181600"/>
          </a:xfrm>
        </p:spPr>
        <p:txBody>
          <a:bodyPr>
            <a:normAutofit fontScale="92500" lnSpcReduction="20000"/>
          </a:bodyPr>
          <a:lstStyle/>
          <a:p>
            <a:r>
              <a:rPr lang="en-US" b="1" dirty="0" smtClean="0"/>
              <a:t>Total Excision </a:t>
            </a:r>
            <a:r>
              <a:rPr lang="en-US" dirty="0" smtClean="0"/>
              <a:t>– remove all of the tumor – not always possible particularly if the tumor has metastasized or the organ that the tumor is in will not function with all the necessary tissue removed. </a:t>
            </a:r>
          </a:p>
          <a:p>
            <a:r>
              <a:rPr lang="en-US" b="1" dirty="0" smtClean="0"/>
              <a:t>Partial Excision </a:t>
            </a:r>
            <a:r>
              <a:rPr lang="en-US" dirty="0" smtClean="0"/>
              <a:t>– take some of the tumor for palliative (comfort) purposes</a:t>
            </a:r>
          </a:p>
          <a:p>
            <a:r>
              <a:rPr lang="en-US" b="1" dirty="0" smtClean="0"/>
              <a:t>Debulking</a:t>
            </a:r>
            <a:r>
              <a:rPr lang="en-US" dirty="0" smtClean="0"/>
              <a:t> – remove as much tumor as possible – treating the rest with a different form of treatment</a:t>
            </a:r>
          </a:p>
          <a:p>
            <a:r>
              <a:rPr lang="en-US" b="1" dirty="0" smtClean="0"/>
              <a:t>Vascular Ablation </a:t>
            </a:r>
            <a:r>
              <a:rPr lang="en-US" dirty="0" smtClean="0"/>
              <a:t>– surgically cut the blood supply to the tumor area</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Surgery Methods</a:t>
            </a:r>
            <a:endParaRPr lang="en-US" dirty="0"/>
          </a:p>
        </p:txBody>
      </p:sp>
      <p:sp>
        <p:nvSpPr>
          <p:cNvPr id="3" name="Content Placeholder 2"/>
          <p:cNvSpPr>
            <a:spLocks noGrp="1"/>
          </p:cNvSpPr>
          <p:nvPr>
            <p:ph idx="1"/>
          </p:nvPr>
        </p:nvSpPr>
        <p:spPr>
          <a:xfrm>
            <a:off x="457200" y="1219200"/>
            <a:ext cx="8229600" cy="5334000"/>
          </a:xfrm>
        </p:spPr>
        <p:txBody>
          <a:bodyPr>
            <a:normAutofit fontScale="92500"/>
          </a:bodyPr>
          <a:lstStyle/>
          <a:p>
            <a:r>
              <a:rPr lang="en-US" b="1" dirty="0" smtClean="0"/>
              <a:t>Sharp Scalpel Dissection- </a:t>
            </a:r>
            <a:r>
              <a:rPr lang="en-US" dirty="0" smtClean="0"/>
              <a:t>the most common method used.</a:t>
            </a:r>
          </a:p>
          <a:p>
            <a:r>
              <a:rPr lang="en-US" b="1" dirty="0" smtClean="0"/>
              <a:t>Cryosurgery-</a:t>
            </a:r>
            <a:r>
              <a:rPr lang="en-US" dirty="0" smtClean="0"/>
              <a:t> During this type of surgery, your doctor uses very cold material, such as liquid nitrogen spray or a cold probe, to freeze and destroy cancer cells or cells that may become cancerous, such as irregular cells in a woman's cervix that could become cervical cancer. </a:t>
            </a:r>
          </a:p>
          <a:p>
            <a:r>
              <a:rPr lang="en-US" b="1" dirty="0" smtClean="0"/>
              <a:t>Electrosurgery-</a:t>
            </a:r>
            <a:r>
              <a:rPr lang="en-US" dirty="0" smtClean="0"/>
              <a:t> By applying high-frequency electrical currents, your doctor can kill cancer cells, for example, in your mouth or on your skin. </a:t>
            </a:r>
          </a:p>
          <a:p>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t>Surgical Methods</a:t>
            </a:r>
            <a:endParaRPr lang="en-US" dirty="0"/>
          </a:p>
        </p:txBody>
      </p:sp>
      <p:sp>
        <p:nvSpPr>
          <p:cNvPr id="3" name="Content Placeholder 2"/>
          <p:cNvSpPr>
            <a:spLocks noGrp="1"/>
          </p:cNvSpPr>
          <p:nvPr>
            <p:ph idx="1"/>
          </p:nvPr>
        </p:nvSpPr>
        <p:spPr>
          <a:xfrm>
            <a:off x="228600" y="914400"/>
            <a:ext cx="8458200" cy="5715000"/>
          </a:xfrm>
        </p:spPr>
        <p:txBody>
          <a:bodyPr>
            <a:normAutofit fontScale="85000" lnSpcReduction="20000"/>
          </a:bodyPr>
          <a:lstStyle/>
          <a:p>
            <a:r>
              <a:rPr lang="en-US" b="1" dirty="0" smtClean="0"/>
              <a:t>Laser surgery-</a:t>
            </a:r>
            <a:r>
              <a:rPr lang="en-US" dirty="0" smtClean="0"/>
              <a:t> Laser surgery, used to treat many types of cancer, uses beams of high-intensity light to shrink or vaporize cancer cells. In some cases, the heat of the laser accomplishes this. In other cases, the laser is used to activate a previously administered chemical that cancer cells absorb. When stimulated by light, the chemical kills the cancer cells. </a:t>
            </a:r>
          </a:p>
          <a:p>
            <a:r>
              <a:rPr lang="en-US" b="1" dirty="0" smtClean="0"/>
              <a:t>Mohs' surgery-</a:t>
            </a:r>
            <a:r>
              <a:rPr lang="en-US" dirty="0" smtClean="0"/>
              <a:t> Useful for removing cancer from sensitive areas of the skin, such as near the eye, and for assessing how deep a cancer goes, this method of surgery involves carefully removing cancer layer by layer with a scalpel. After removing a layer, your doctor evaluates it under a microscope, continuing in this manner until all the abnormal cells have been removed and the surrounding tissue shows no evidence of cancer. </a:t>
            </a:r>
          </a:p>
          <a:p>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Surgical Methods</a:t>
            </a:r>
            <a:endParaRPr lang="en-US" dirty="0"/>
          </a:p>
        </p:txBody>
      </p:sp>
      <p:sp>
        <p:nvSpPr>
          <p:cNvPr id="3" name="Content Placeholder 2"/>
          <p:cNvSpPr>
            <a:spLocks noGrp="1"/>
          </p:cNvSpPr>
          <p:nvPr>
            <p:ph idx="1"/>
          </p:nvPr>
        </p:nvSpPr>
        <p:spPr>
          <a:xfrm>
            <a:off x="152400" y="838200"/>
            <a:ext cx="8534400" cy="5715000"/>
          </a:xfrm>
        </p:spPr>
        <p:txBody>
          <a:bodyPr>
            <a:normAutofit fontScale="77500" lnSpcReduction="20000"/>
          </a:bodyPr>
          <a:lstStyle/>
          <a:p>
            <a:r>
              <a:rPr lang="en-US" b="1" dirty="0" smtClean="0"/>
              <a:t>Laparoscopic surgery-</a:t>
            </a:r>
            <a:r>
              <a:rPr lang="en-US" dirty="0" smtClean="0"/>
              <a:t> A surgeon uses a laparoscope to see inside your body without making large incisions. Instead, several small incisions are made and a tiny camera and surgical tools are inserted into your body. The surgeon watches a monitor that projects what the camera sees inside your body. The smaller incisions mean faster recovery and a reduced risk of complications. Laparoscopic surgery is used in cancer diagnosis, staging, treatment and symptom relief. </a:t>
            </a:r>
          </a:p>
          <a:p>
            <a:r>
              <a:rPr lang="en-US" b="1" dirty="0" smtClean="0"/>
              <a:t>Robotic surgery-</a:t>
            </a:r>
            <a:r>
              <a:rPr lang="en-US" dirty="0" smtClean="0"/>
              <a:t> In robotic surgery, the surgeon sits away from the operating table and watches a screen that projects a 3-D image of the area being operated on. The surgeon uses hand controls that tell a robot how to maneuver surgical tools to perform the operation. Robotic surgery helps the surgeon operate in hard-to-reach areas. But robotic surgical systems are expensive and require specialized training, so robotic surgery is usually available only in specialized medical centers. </a:t>
            </a:r>
          </a:p>
          <a:p>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Surgical Methods</a:t>
            </a:r>
            <a:endParaRPr lang="en-US" dirty="0"/>
          </a:p>
        </p:txBody>
      </p:sp>
      <p:sp>
        <p:nvSpPr>
          <p:cNvPr id="3" name="Content Placeholder 2"/>
          <p:cNvSpPr>
            <a:spLocks noGrp="1"/>
          </p:cNvSpPr>
          <p:nvPr>
            <p:ph idx="1"/>
          </p:nvPr>
        </p:nvSpPr>
        <p:spPr>
          <a:xfrm>
            <a:off x="457200" y="1066800"/>
            <a:ext cx="8229600" cy="5059363"/>
          </a:xfrm>
        </p:spPr>
        <p:txBody>
          <a:bodyPr>
            <a:normAutofit fontScale="85000" lnSpcReduction="20000"/>
          </a:bodyPr>
          <a:lstStyle/>
          <a:p>
            <a:r>
              <a:rPr lang="en-US" b="1" dirty="0" smtClean="0"/>
              <a:t>Natural orifice surgery-</a:t>
            </a:r>
            <a:r>
              <a:rPr lang="en-US" dirty="0" smtClean="0"/>
              <a:t> Natural orifice surgery is currently being studied as a way to operate on organs in the abdomen without cutting through the skin. Instead, surgeons pass surgical tools through a natural orifice, such as your mouth, rectum or vagina. As an example, a surgeon might pass surgical tools down your throat and into your stomach during natural orifice surgery. A small incision is made in the wall of the stomach and surgical tools pass into the abdominal cavity in order to take a sample of liver tissue or remove your gallbladder. Natural orifice surgery is experimental, and few operations have been performed this way. Doctors hope it can reduce the risk of infection, pain and other complications of surgery. </a:t>
            </a:r>
          </a:p>
          <a:p>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b="1" dirty="0" smtClean="0"/>
              <a:t>Chemotherapy</a:t>
            </a:r>
            <a:endParaRPr lang="en-US" b="1" dirty="0"/>
          </a:p>
        </p:txBody>
      </p:sp>
      <p:sp>
        <p:nvSpPr>
          <p:cNvPr id="3" name="Content Placeholder 2"/>
          <p:cNvSpPr>
            <a:spLocks noGrp="1"/>
          </p:cNvSpPr>
          <p:nvPr>
            <p:ph idx="1"/>
          </p:nvPr>
        </p:nvSpPr>
        <p:spPr>
          <a:xfrm>
            <a:off x="0" y="685800"/>
            <a:ext cx="8686800" cy="5943600"/>
          </a:xfrm>
        </p:spPr>
        <p:txBody>
          <a:bodyPr>
            <a:normAutofit fontScale="85000" lnSpcReduction="20000"/>
          </a:bodyPr>
          <a:lstStyle/>
          <a:p>
            <a:r>
              <a:rPr lang="en-US" b="1" dirty="0" smtClean="0"/>
              <a:t>Chemotherapy</a:t>
            </a:r>
            <a:r>
              <a:rPr lang="en-US" dirty="0" smtClean="0"/>
              <a:t>, in its most general sense, refers to treatment of disease by chemicals that kill cells.  In popular usage, it refers to antineoplastic drugs used to treat cancer or the combination of these drugs into a cytotoxic standardized treatment regimen. In its non-oncological use, the term may also refer to antibiotics (</a:t>
            </a:r>
            <a:r>
              <a:rPr lang="en-US" i="1" dirty="0" smtClean="0"/>
              <a:t>antibacterial chemotherapy</a:t>
            </a:r>
            <a:r>
              <a:rPr lang="en-US" dirty="0" smtClean="0"/>
              <a:t>). </a:t>
            </a:r>
          </a:p>
          <a:p>
            <a:r>
              <a:rPr lang="en-US" dirty="0" smtClean="0"/>
              <a:t>Most commonly, chemotherapy acts by killing cells </a:t>
            </a:r>
            <a:r>
              <a:rPr lang="en-US" b="1" i="1" dirty="0" smtClean="0"/>
              <a:t>that divide rapidly</a:t>
            </a:r>
            <a:r>
              <a:rPr lang="en-US" dirty="0" smtClean="0"/>
              <a:t>, one of the main properties of cancer cells. This means that it also harms cells that divide rapidly under normal circumstances: cells in the bone marrow, digestive tract and hair follicles; this results in the most common side effects of chemotherapy—myelosuppression (decreased production of blood cells), mucositis (inflammation of the lining of the digestive tract) and alopecia (hair loss).</a:t>
            </a:r>
          </a:p>
          <a:p>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Chemotherapy</a:t>
            </a:r>
            <a:endParaRPr lang="en-US" dirty="0"/>
          </a:p>
        </p:txBody>
      </p:sp>
      <p:sp>
        <p:nvSpPr>
          <p:cNvPr id="3" name="Content Placeholder 2"/>
          <p:cNvSpPr>
            <a:spLocks noGrp="1"/>
          </p:cNvSpPr>
          <p:nvPr>
            <p:ph idx="1"/>
          </p:nvPr>
        </p:nvSpPr>
        <p:spPr>
          <a:xfrm>
            <a:off x="457200" y="838200"/>
            <a:ext cx="8229600" cy="5715000"/>
          </a:xfrm>
        </p:spPr>
        <p:txBody>
          <a:bodyPr>
            <a:normAutofit fontScale="92500" lnSpcReduction="20000"/>
          </a:bodyPr>
          <a:lstStyle/>
          <a:p>
            <a:r>
              <a:rPr lang="en-US" dirty="0" smtClean="0"/>
              <a:t>The majority of chemotherapeutic drugs can be divided in to alkylating agents, antimetabolites, anthracyclines, plant alkaloids, topoisomerase inhibitors, and other antitumor agents. All of these drugs affect cell division or DNA synthesis and function in some way.</a:t>
            </a:r>
          </a:p>
          <a:p>
            <a:r>
              <a:rPr lang="en-US" dirty="0" smtClean="0"/>
              <a:t>Some newer agents do not directly interfere with DNA. These include monoclonal antibodies and the new </a:t>
            </a:r>
            <a:r>
              <a:rPr lang="en-US" u="sng" dirty="0" smtClean="0"/>
              <a:t>tyrosine kinase inhibitors </a:t>
            </a:r>
            <a:r>
              <a:rPr lang="en-US" dirty="0" smtClean="0"/>
              <a:t>e.g. </a:t>
            </a:r>
            <a:r>
              <a:rPr lang="en-US" i="1" dirty="0" smtClean="0"/>
              <a:t>imatinib mesylate</a:t>
            </a:r>
            <a:r>
              <a:rPr lang="en-US" dirty="0" smtClean="0"/>
              <a:t> (</a:t>
            </a:r>
            <a:r>
              <a:rPr lang="en-US" i="1" dirty="0" smtClean="0"/>
              <a:t>Gleevec</a:t>
            </a:r>
            <a:r>
              <a:rPr lang="en-US" dirty="0" smtClean="0"/>
              <a:t> or </a:t>
            </a:r>
            <a:r>
              <a:rPr lang="en-US" i="1" dirty="0" err="1" smtClean="0"/>
              <a:t>Glivec</a:t>
            </a:r>
            <a:r>
              <a:rPr lang="en-US" dirty="0" smtClean="0"/>
              <a:t>), which directly targets a molecular abnormality in certain types of cancer (chronic myelogenous leukemia, gastrointestinal stromal tumors). These are examples of targeted therapies.</a:t>
            </a:r>
          </a:p>
          <a:p>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610600" cy="1219200"/>
          </a:xfrm>
        </p:spPr>
        <p:txBody>
          <a:bodyPr>
            <a:noAutofit/>
          </a:bodyPr>
          <a:lstStyle/>
          <a:p>
            <a:r>
              <a:rPr lang="en-US" sz="3600" b="1" i="1" dirty="0" smtClean="0">
                <a:solidFill>
                  <a:srgbClr val="FF0000"/>
                </a:solidFill>
              </a:rPr>
              <a:t>New Chemotherapeutic Techniques on the Horizon</a:t>
            </a:r>
            <a:endParaRPr lang="en-US" sz="3600" b="1" i="1" dirty="0">
              <a:solidFill>
                <a:srgbClr val="FF0000"/>
              </a:solidFill>
            </a:endParaRPr>
          </a:p>
        </p:txBody>
      </p:sp>
      <p:sp>
        <p:nvSpPr>
          <p:cNvPr id="3" name="Content Placeholder 2"/>
          <p:cNvSpPr>
            <a:spLocks noGrp="1"/>
          </p:cNvSpPr>
          <p:nvPr>
            <p:ph idx="1"/>
          </p:nvPr>
        </p:nvSpPr>
        <p:spPr>
          <a:xfrm>
            <a:off x="0" y="1143000"/>
            <a:ext cx="8991600" cy="5562600"/>
          </a:xfrm>
        </p:spPr>
        <p:txBody>
          <a:bodyPr>
            <a:normAutofit fontScale="85000" lnSpcReduction="20000"/>
          </a:bodyPr>
          <a:lstStyle/>
          <a:p>
            <a:pPr algn="ctr">
              <a:buNone/>
            </a:pPr>
            <a:r>
              <a:rPr lang="en-US" b="1" dirty="0" smtClean="0"/>
              <a:t>Targeted delivery mechanisms</a:t>
            </a:r>
          </a:p>
          <a:p>
            <a:r>
              <a:rPr lang="en-US" dirty="0" smtClean="0"/>
              <a:t>Specially targeted delivery vehicles aim to </a:t>
            </a:r>
            <a:r>
              <a:rPr lang="en-US" b="1" i="1" dirty="0" smtClean="0"/>
              <a:t>increase effective levels of chemotherapy for tumor cells while reducing effective levels for other cells</a:t>
            </a:r>
            <a:r>
              <a:rPr lang="en-US" dirty="0" smtClean="0"/>
              <a:t>. This should result in an increased tumor kill and/or reduced toxicity.</a:t>
            </a:r>
          </a:p>
          <a:p>
            <a:r>
              <a:rPr lang="en-US" dirty="0" smtClean="0"/>
              <a:t>Specially targeted delivery vehicles have a </a:t>
            </a:r>
            <a:r>
              <a:rPr lang="en-US" b="1" i="1" dirty="0" smtClean="0"/>
              <a:t>differentially higher affinity for tumor cells </a:t>
            </a:r>
            <a:r>
              <a:rPr lang="en-US" dirty="0" smtClean="0"/>
              <a:t>by interacting with tumor-specific or tumour-associated antigens.</a:t>
            </a:r>
          </a:p>
          <a:p>
            <a:r>
              <a:rPr lang="en-US" dirty="0" smtClean="0"/>
              <a:t>In addition to their targeting component, </a:t>
            </a:r>
            <a:r>
              <a:rPr lang="en-US" b="1" i="1" dirty="0" smtClean="0"/>
              <a:t>they also carry a payload</a:t>
            </a:r>
            <a:r>
              <a:rPr lang="en-US" dirty="0" smtClean="0"/>
              <a:t> - whether this is a traditional chemotherapeutic agent, or a radioisotope or an immune stimulating factor. </a:t>
            </a:r>
            <a:r>
              <a:rPr lang="en-US" dirty="0" smtClean="0">
                <a:solidFill>
                  <a:srgbClr val="FF0000"/>
                </a:solidFill>
              </a:rPr>
              <a:t>Reduced systemic toxicity means that they can also be used in sicker patients</a:t>
            </a:r>
            <a:r>
              <a:rPr lang="en-US" dirty="0" smtClean="0"/>
              <a:t>, and that they can carry new chemotherapeutic agents that would have been far too toxic to deliver via traditional systemic approaches.</a:t>
            </a:r>
          </a:p>
          <a:p>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1143000"/>
          </a:xfrm>
        </p:spPr>
        <p:txBody>
          <a:bodyPr>
            <a:normAutofit fontScale="90000"/>
          </a:bodyPr>
          <a:lstStyle/>
          <a:p>
            <a:r>
              <a:rPr lang="en-US" b="1" i="1" dirty="0" smtClean="0">
                <a:solidFill>
                  <a:srgbClr val="FF0000"/>
                </a:solidFill>
              </a:rPr>
              <a:t>New Chemotherapeutic Techniques on the Horizon</a:t>
            </a:r>
            <a:endParaRPr lang="en-US" i="1" dirty="0"/>
          </a:p>
        </p:txBody>
      </p:sp>
      <p:sp>
        <p:nvSpPr>
          <p:cNvPr id="3" name="Content Placeholder 2"/>
          <p:cNvSpPr>
            <a:spLocks noGrp="1"/>
          </p:cNvSpPr>
          <p:nvPr>
            <p:ph idx="1"/>
          </p:nvPr>
        </p:nvSpPr>
        <p:spPr>
          <a:xfrm>
            <a:off x="457200" y="1600200"/>
            <a:ext cx="8229600" cy="5029200"/>
          </a:xfrm>
        </p:spPr>
        <p:txBody>
          <a:bodyPr>
            <a:normAutofit/>
          </a:bodyPr>
          <a:lstStyle/>
          <a:p>
            <a:pPr algn="ctr">
              <a:buNone/>
            </a:pPr>
            <a:r>
              <a:rPr lang="en-US" b="1" i="1" dirty="0" smtClean="0">
                <a:solidFill>
                  <a:srgbClr val="00B050"/>
                </a:solidFill>
              </a:rPr>
              <a:t>Nano-particles</a:t>
            </a:r>
          </a:p>
          <a:p>
            <a:pPr>
              <a:buNone/>
            </a:pPr>
            <a:r>
              <a:rPr lang="en-US" dirty="0" smtClean="0"/>
              <a:t>   These have emerged as a useful vehicle for poorly-soluble agents such as paclitaxel a drug used to treat refractory breast cancer. Nano-particles made of magnetic material can also be used to concentrate agents at tumor sites using an externally applied magnetic field.</a:t>
            </a:r>
          </a:p>
          <a:p>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Radiation Therapy</a:t>
            </a:r>
            <a:endParaRPr lang="en-US" dirty="0"/>
          </a:p>
        </p:txBody>
      </p:sp>
      <p:sp>
        <p:nvSpPr>
          <p:cNvPr id="3" name="Content Placeholder 2"/>
          <p:cNvSpPr>
            <a:spLocks noGrp="1"/>
          </p:cNvSpPr>
          <p:nvPr>
            <p:ph idx="1"/>
          </p:nvPr>
        </p:nvSpPr>
        <p:spPr>
          <a:xfrm>
            <a:off x="152400" y="762000"/>
            <a:ext cx="8534400" cy="5867400"/>
          </a:xfrm>
        </p:spPr>
        <p:txBody>
          <a:bodyPr>
            <a:normAutofit fontScale="77500" lnSpcReduction="20000"/>
          </a:bodyPr>
          <a:lstStyle/>
          <a:p>
            <a:r>
              <a:rPr lang="en-US" dirty="0" smtClean="0"/>
              <a:t>Radiation therapy (also called radiotherapy, x-ray therapy, or irradiation) is the </a:t>
            </a:r>
            <a:r>
              <a:rPr lang="en-US" b="1" i="1" dirty="0" smtClean="0"/>
              <a:t>use of a certain type of energy (called ionizing radiation) to kill cancer cells and shrink tumors. </a:t>
            </a:r>
            <a:r>
              <a:rPr lang="en-US" dirty="0" smtClean="0"/>
              <a:t>Radiation therapy injures or destroys cells in the area being treated (the “target tissue”) </a:t>
            </a:r>
            <a:r>
              <a:rPr lang="en-US" b="1" i="1" dirty="0" smtClean="0"/>
              <a:t>by damaging their genetic material</a:t>
            </a:r>
            <a:r>
              <a:rPr lang="en-US" dirty="0" smtClean="0"/>
              <a:t>, </a:t>
            </a:r>
            <a:r>
              <a:rPr lang="en-US" b="1" dirty="0" smtClean="0">
                <a:solidFill>
                  <a:srgbClr val="C00000"/>
                </a:solidFill>
              </a:rPr>
              <a:t>making it impossible for these cells to continue to grow and divide.</a:t>
            </a:r>
            <a:r>
              <a:rPr lang="en-US" dirty="0" smtClean="0"/>
              <a:t> </a:t>
            </a:r>
            <a:r>
              <a:rPr lang="en-US" u="sng" dirty="0" smtClean="0"/>
              <a:t>Although radiation damages both cancer cells and normal cells, most normal cells can recover from the effects of radiation and function properly</a:t>
            </a:r>
            <a:r>
              <a:rPr lang="en-US" dirty="0" smtClean="0"/>
              <a:t>. The goal of radiation therapy is to damage as many cancer cells as possible, while limiting harm to nearby healthy tissue.</a:t>
            </a:r>
          </a:p>
          <a:p>
            <a:r>
              <a:rPr lang="en-US" u="sng" dirty="0" smtClean="0"/>
              <a:t>There are different types of radiation </a:t>
            </a:r>
            <a:r>
              <a:rPr lang="en-US" dirty="0" smtClean="0"/>
              <a:t>and different ways to deliver the radiation. For example, </a:t>
            </a:r>
            <a:r>
              <a:rPr lang="en-US" i="1" dirty="0" smtClean="0"/>
              <a:t>certain types of radiation can penetrate more deeply into the body than can others</a:t>
            </a:r>
            <a:r>
              <a:rPr lang="en-US" dirty="0" smtClean="0"/>
              <a:t>. In addition, some types of radiation can be very finely controlled to treat only a small area (an inch of tissue, for example) without damaging nearby tissues and organs. Other types of radiation are better for treating larger areas.</a:t>
            </a:r>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smtClean="0"/>
              <a:t>Radiation Therapy</a:t>
            </a:r>
            <a:endParaRPr lang="en-US" dirty="0"/>
          </a:p>
        </p:txBody>
      </p:sp>
      <p:sp>
        <p:nvSpPr>
          <p:cNvPr id="3" name="Content Placeholder 2"/>
          <p:cNvSpPr>
            <a:spLocks noGrp="1"/>
          </p:cNvSpPr>
          <p:nvPr>
            <p:ph idx="1"/>
          </p:nvPr>
        </p:nvSpPr>
        <p:spPr>
          <a:xfrm>
            <a:off x="457200" y="762000"/>
            <a:ext cx="8229600" cy="5791200"/>
          </a:xfrm>
        </p:spPr>
        <p:txBody>
          <a:bodyPr>
            <a:normAutofit fontScale="92500"/>
          </a:bodyPr>
          <a:lstStyle/>
          <a:p>
            <a:r>
              <a:rPr lang="en-US" dirty="0" smtClean="0"/>
              <a:t>In some cases, the goal of radiation treatment is the complete destruction of an entire tumor. In other cases, the aim is to shrink a tumor and relieve symptoms. In either case, doctors plan treatment to spare as much healthy tissue as possible.</a:t>
            </a:r>
          </a:p>
          <a:p>
            <a:r>
              <a:rPr lang="en-US" dirty="0" smtClean="0"/>
              <a:t>About half of all cancer patients receive some type of radiation therapy. Radiation therapy may be used alone or in combination with other cancer treatments, such as chemotherapy or surgery. In some cases, a patient may receive more than one type of radiation therapy. </a:t>
            </a:r>
          </a:p>
          <a:p>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dirty="0" smtClean="0"/>
              <a:t>Radiation Therapy</a:t>
            </a:r>
            <a:endParaRPr lang="en-US" dirty="0"/>
          </a:p>
        </p:txBody>
      </p:sp>
      <p:sp>
        <p:nvSpPr>
          <p:cNvPr id="3" name="Content Placeholder 2"/>
          <p:cNvSpPr>
            <a:spLocks noGrp="1"/>
          </p:cNvSpPr>
          <p:nvPr>
            <p:ph idx="1"/>
          </p:nvPr>
        </p:nvSpPr>
        <p:spPr>
          <a:xfrm>
            <a:off x="457200" y="914400"/>
            <a:ext cx="8229600" cy="5715000"/>
          </a:xfrm>
        </p:spPr>
        <p:txBody>
          <a:bodyPr>
            <a:normAutofit fontScale="85000" lnSpcReduction="20000"/>
          </a:bodyPr>
          <a:lstStyle/>
          <a:p>
            <a:r>
              <a:rPr lang="en-US" b="1" dirty="0" smtClean="0"/>
              <a:t>External radiation therapy</a:t>
            </a:r>
            <a:r>
              <a:rPr lang="en-US" dirty="0" smtClean="0"/>
              <a:t> usually is given on an outpatient basis; most patients do not need to stay in the hospital. External radiation therapy is used to treat most types of cancer, including cancer of the bladder, brain, breast, cervix, larynx, lung, prostate, and vagina. In addition, external radiation may be used to relieve pain or ease other problems when cancer spreads to other parts of the body from the primary site. </a:t>
            </a:r>
          </a:p>
          <a:p>
            <a:r>
              <a:rPr lang="en-US" b="1" dirty="0" smtClean="0"/>
              <a:t>Internal radiation therapy (also called brachytherapy)</a:t>
            </a:r>
            <a:r>
              <a:rPr lang="en-US" dirty="0" smtClean="0"/>
              <a:t> uses radiation that is placed very close to or inside the tumor. The radiation source is usually sealed in a small holder called an implant. Implants may be in the form of thin wires, plastic tubes called catheters, ribbons, capsules, or seeds. The implant is put directly into the body. Internal radiation therapy may require a hospital stay. </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Hormone Treatment</a:t>
            </a:r>
            <a:endParaRPr lang="en-US" dirty="0"/>
          </a:p>
        </p:txBody>
      </p:sp>
      <p:sp>
        <p:nvSpPr>
          <p:cNvPr id="3" name="Content Placeholder 2"/>
          <p:cNvSpPr>
            <a:spLocks noGrp="1"/>
          </p:cNvSpPr>
          <p:nvPr>
            <p:ph idx="1"/>
          </p:nvPr>
        </p:nvSpPr>
        <p:spPr>
          <a:xfrm>
            <a:off x="457200" y="914400"/>
            <a:ext cx="8229600" cy="5715000"/>
          </a:xfrm>
        </p:spPr>
        <p:txBody>
          <a:bodyPr>
            <a:normAutofit fontScale="85000" lnSpcReduction="20000"/>
          </a:bodyPr>
          <a:lstStyle/>
          <a:p>
            <a:r>
              <a:rPr lang="en-US" dirty="0" smtClean="0"/>
              <a:t>Tumors in organs that are sensitive to certain hormone – like the prostate to androgens (male hormones) or the breast for estrogens can sometimes be treated by giving the opposing hormones or giving drugs to decrease the production of the stimulating hormones. </a:t>
            </a:r>
          </a:p>
          <a:p>
            <a:r>
              <a:rPr lang="en-US" dirty="0" smtClean="0"/>
              <a:t>Example: Tamoxifen or aromatase inhibitors used in breast cancer</a:t>
            </a:r>
          </a:p>
          <a:p>
            <a:r>
              <a:rPr lang="en-US" b="1" dirty="0" smtClean="0"/>
              <a:t>Tamoxifen</a:t>
            </a:r>
            <a:r>
              <a:rPr lang="en-US" dirty="0" smtClean="0"/>
              <a:t> is an antagonist of the estrogen receptor in breast tissue.</a:t>
            </a:r>
          </a:p>
          <a:p>
            <a:r>
              <a:rPr lang="en-US" b="1" dirty="0" smtClean="0"/>
              <a:t>Aromatase</a:t>
            </a:r>
            <a:r>
              <a:rPr lang="en-US" dirty="0" smtClean="0"/>
              <a:t> is the enzyme that produces estrogen in postmenopausal women. Interfering with the production of estrogen triggered by aromatase reduces the amount of estrogen in the body, helping to starve breast cancer cells by depriving them of estrogen.</a:t>
            </a:r>
            <a:br>
              <a:rPr lang="en-US" dirty="0" smtClean="0"/>
            </a:br>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Aromatase</a:t>
            </a:r>
            <a:endParaRPr lang="en-US" dirty="0"/>
          </a:p>
        </p:txBody>
      </p:sp>
      <p:pic>
        <p:nvPicPr>
          <p:cNvPr id="4" name="Content Placeholder 3" descr="Aromatase 1.JPG"/>
          <p:cNvPicPr>
            <a:picLocks noGrp="1" noChangeAspect="1"/>
          </p:cNvPicPr>
          <p:nvPr>
            <p:ph idx="1"/>
          </p:nvPr>
        </p:nvPicPr>
        <p:blipFill>
          <a:blip r:embed="rId2" cstate="print"/>
          <a:stretch>
            <a:fillRect/>
          </a:stretch>
        </p:blipFill>
        <p:spPr>
          <a:xfrm>
            <a:off x="0" y="822959"/>
            <a:ext cx="9249156" cy="15233904"/>
          </a:xfrm>
        </p:spPr>
      </p:pic>
      <p:sp>
        <p:nvSpPr>
          <p:cNvPr id="5" name="TextBox 4"/>
          <p:cNvSpPr txBox="1"/>
          <p:nvPr/>
        </p:nvSpPr>
        <p:spPr>
          <a:xfrm>
            <a:off x="685800" y="5105400"/>
            <a:ext cx="8480534" cy="1384995"/>
          </a:xfrm>
          <a:prstGeom prst="rect">
            <a:avLst/>
          </a:prstGeom>
          <a:noFill/>
        </p:spPr>
        <p:txBody>
          <a:bodyPr wrap="square" rtlCol="0">
            <a:spAutoFit/>
          </a:bodyPr>
          <a:lstStyle/>
          <a:p>
            <a:r>
              <a:rPr lang="en-US" sz="2800" dirty="0" smtClean="0"/>
              <a:t>Use an enzyme inhibitor (inhibition was discussed in our enzyme lectures) against the aromatase enzyme – thus less estrogen is produced.</a:t>
            </a:r>
            <a:endParaRPr lang="en-US" sz="2800" dirty="0"/>
          </a:p>
        </p:txBody>
      </p:sp>
      <p:cxnSp>
        <p:nvCxnSpPr>
          <p:cNvPr id="7" name="Straight Arrow Connector 6"/>
          <p:cNvCxnSpPr/>
          <p:nvPr/>
        </p:nvCxnSpPr>
        <p:spPr>
          <a:xfrm rot="5400000" flipH="1" flipV="1">
            <a:off x="2895600" y="3733800"/>
            <a:ext cx="2514600" cy="3810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romatase.JPG"/>
          <p:cNvPicPr>
            <a:picLocks noGrp="1" noChangeAspect="1"/>
          </p:cNvPicPr>
          <p:nvPr>
            <p:ph idx="1"/>
          </p:nvPr>
        </p:nvPicPr>
        <p:blipFill>
          <a:blip r:embed="rId2" cstate="print"/>
          <a:stretch>
            <a:fillRect/>
          </a:stretch>
        </p:blipFill>
        <p:spPr>
          <a:xfrm>
            <a:off x="0" y="-1"/>
            <a:ext cx="9249156" cy="15233904"/>
          </a:xfrm>
        </p:spPr>
      </p:pic>
      <p:sp>
        <p:nvSpPr>
          <p:cNvPr id="7" name="TextBox 6"/>
          <p:cNvSpPr txBox="1"/>
          <p:nvPr/>
        </p:nvSpPr>
        <p:spPr>
          <a:xfrm>
            <a:off x="0" y="6324600"/>
            <a:ext cx="1808508" cy="523220"/>
          </a:xfrm>
          <a:prstGeom prst="rect">
            <a:avLst/>
          </a:prstGeom>
          <a:noFill/>
        </p:spPr>
        <p:txBody>
          <a:bodyPr wrap="none" rtlCol="0">
            <a:spAutoFit/>
          </a:bodyPr>
          <a:lstStyle/>
          <a:p>
            <a:r>
              <a:rPr lang="en-US" sz="2800" b="1" dirty="0" smtClean="0">
                <a:solidFill>
                  <a:srgbClr val="00B050"/>
                </a:solidFill>
              </a:rPr>
              <a:t>Aromatase</a:t>
            </a:r>
            <a:endParaRPr lang="en-US" sz="2800" b="1" dirty="0">
              <a:solidFill>
                <a:srgbClr val="00B050"/>
              </a:solidFill>
            </a:endParaRPr>
          </a:p>
        </p:txBody>
      </p:sp>
      <p:cxnSp>
        <p:nvCxnSpPr>
          <p:cNvPr id="9" name="Straight Arrow Connector 8"/>
          <p:cNvCxnSpPr/>
          <p:nvPr/>
        </p:nvCxnSpPr>
        <p:spPr>
          <a:xfrm flipV="1">
            <a:off x="1143000" y="4953000"/>
            <a:ext cx="3429000" cy="15240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914400"/>
          </a:xfrm>
        </p:spPr>
        <p:txBody>
          <a:bodyPr>
            <a:normAutofit fontScale="90000"/>
          </a:bodyPr>
          <a:lstStyle/>
          <a:p>
            <a:r>
              <a:rPr lang="en-US" dirty="0" smtClean="0"/>
              <a:t>Hormone Treatment in Prostate Cancer</a:t>
            </a:r>
            <a:endParaRPr lang="en-US" dirty="0"/>
          </a:p>
        </p:txBody>
      </p:sp>
      <p:pic>
        <p:nvPicPr>
          <p:cNvPr id="4" name="Content Placeholder 3" descr="Prostate Cancer.gif"/>
          <p:cNvPicPr>
            <a:picLocks noGrp="1" noChangeAspect="1"/>
          </p:cNvPicPr>
          <p:nvPr>
            <p:ph idx="1"/>
          </p:nvPr>
        </p:nvPicPr>
        <p:blipFill>
          <a:blip r:embed="rId2" cstate="print"/>
          <a:stretch>
            <a:fillRect/>
          </a:stretch>
        </p:blipFill>
        <p:spPr>
          <a:xfrm>
            <a:off x="-22" y="822943"/>
            <a:ext cx="9162288" cy="5280660"/>
          </a:xfr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Immunotherapy for Cancer</a:t>
            </a:r>
            <a:endParaRPr lang="en-US" dirty="0"/>
          </a:p>
        </p:txBody>
      </p:sp>
      <p:sp>
        <p:nvSpPr>
          <p:cNvPr id="3" name="Content Placeholder 2"/>
          <p:cNvSpPr>
            <a:spLocks noGrp="1"/>
          </p:cNvSpPr>
          <p:nvPr>
            <p:ph idx="1"/>
          </p:nvPr>
        </p:nvSpPr>
        <p:spPr>
          <a:xfrm>
            <a:off x="228600" y="914400"/>
            <a:ext cx="8686800" cy="5638800"/>
          </a:xfrm>
        </p:spPr>
        <p:txBody>
          <a:bodyPr>
            <a:normAutofit fontScale="92500"/>
          </a:bodyPr>
          <a:lstStyle/>
          <a:p>
            <a:pPr>
              <a:buNone/>
            </a:pPr>
            <a:r>
              <a:rPr lang="en-US" b="1" dirty="0" smtClean="0"/>
              <a:t>    Cancer immunotherapy</a:t>
            </a:r>
            <a:r>
              <a:rPr lang="en-US" dirty="0" smtClean="0"/>
              <a:t> is the use of the immune system to reject cancer. The main premise is stimulating the patient's immune system to attack the malignant tumor cells that are responsible for the disease. This can be either through immunization of the patient, in which case the patient's own immune system is trained to recognize tumor cells as targets to be destroyed, or through the administration of therapeutic antibodies as drugs, in which case the patient's immune system is recruited to destroy tumor cells by the therapeutic antibodies.</a:t>
            </a:r>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411162"/>
          </a:xfrm>
        </p:spPr>
        <p:txBody>
          <a:bodyPr>
            <a:normAutofit fontScale="90000"/>
          </a:bodyPr>
          <a:lstStyle/>
          <a:p>
            <a:r>
              <a:rPr lang="en-US" sz="3600" b="1" dirty="0" smtClean="0"/>
              <a:t>Bone Marrow Transplant in Cancer Treatment</a:t>
            </a:r>
            <a:endParaRPr lang="en-US" sz="3600" b="1" dirty="0"/>
          </a:p>
        </p:txBody>
      </p:sp>
      <p:sp>
        <p:nvSpPr>
          <p:cNvPr id="3" name="Content Placeholder 2"/>
          <p:cNvSpPr>
            <a:spLocks noGrp="1"/>
          </p:cNvSpPr>
          <p:nvPr>
            <p:ph idx="1"/>
          </p:nvPr>
        </p:nvSpPr>
        <p:spPr>
          <a:xfrm>
            <a:off x="457200" y="1066800"/>
            <a:ext cx="8229600" cy="5486400"/>
          </a:xfrm>
        </p:spPr>
        <p:txBody>
          <a:bodyPr>
            <a:normAutofit fontScale="92500" lnSpcReduction="20000"/>
          </a:bodyPr>
          <a:lstStyle/>
          <a:p>
            <a:r>
              <a:rPr lang="en-US" dirty="0" smtClean="0"/>
              <a:t>Bone marrow transplants have been used to treat patients with certain forms of cancer, such as leukemia, lymphoma, and breast cancer. The goal of such a transplant in women with breast cancer was to allow them to undergo high-dose chemotherapy -- which aggressively attacks the cancer cells, but also damages normal blood cells. Bone marrow transplant then replaces the damaged cells with healthy ones.</a:t>
            </a:r>
          </a:p>
          <a:p>
            <a:endParaRPr lang="en-US" b="1" dirty="0" smtClean="0"/>
          </a:p>
          <a:p>
            <a:r>
              <a:rPr lang="en-US" b="1" dirty="0" smtClean="0"/>
              <a:t>Where Does the Transplanted Bone Marrow Come From? </a:t>
            </a:r>
            <a:r>
              <a:rPr lang="en-US" dirty="0" smtClean="0"/>
              <a:t>Bone marrow given during a transplant either comes from you or from a donor whose bone marrow "matches" yours.</a:t>
            </a:r>
          </a:p>
          <a:p>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a:bodyPr>
          <a:lstStyle/>
          <a:p>
            <a:r>
              <a:rPr lang="en-US" sz="3200" dirty="0" smtClean="0"/>
              <a:t>Hyperthermia in Cancer Treatment</a:t>
            </a:r>
            <a:endParaRPr lang="en-US" sz="3200" dirty="0"/>
          </a:p>
        </p:txBody>
      </p:sp>
      <p:sp>
        <p:nvSpPr>
          <p:cNvPr id="3" name="Content Placeholder 2"/>
          <p:cNvSpPr>
            <a:spLocks noGrp="1"/>
          </p:cNvSpPr>
          <p:nvPr>
            <p:ph idx="1"/>
          </p:nvPr>
        </p:nvSpPr>
        <p:spPr>
          <a:xfrm>
            <a:off x="0" y="762000"/>
            <a:ext cx="9144000" cy="6019800"/>
          </a:xfrm>
        </p:spPr>
        <p:txBody>
          <a:bodyPr>
            <a:normAutofit fontScale="85000" lnSpcReduction="10000"/>
          </a:bodyPr>
          <a:lstStyle/>
          <a:p>
            <a:r>
              <a:rPr lang="en-US" dirty="0" smtClean="0"/>
              <a:t>Hyperthermia (also called thermal therapy or thermotherapy) is a type of cancer treatment in which body tissue is exposed to high temperatures (up to 113°F). Research has shown that high temperatures can damage and kill cancer cells, usually with minimal injury to normal tissues (1). By killing cancer cells and damaging proteins and structures within cells (2), hyperthermia may shrink tumors.</a:t>
            </a:r>
          </a:p>
          <a:p>
            <a:r>
              <a:rPr lang="en-US" b="1" dirty="0" smtClean="0"/>
              <a:t>How is hyperthermia used to treat cancer?</a:t>
            </a:r>
            <a:r>
              <a:rPr lang="en-US" dirty="0" smtClean="0"/>
              <a:t> Hyperthermia is almost always used with other forms of cancer therapy, such as radiation therapy and chemotherapy. Hyperthermia may make some cancer cells more sensitive to radiation or harm other cancer cells that radiation cannot damage. When hyperthermia and radiation therapy are combined, they are often given within an hour of each other. Hyperthermia can also enhance the effects of certain anticancer drugs.</a:t>
            </a:r>
          </a:p>
          <a:p>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Pembrolizumab (</a:t>
            </a:r>
            <a:r>
              <a:rPr lang="en-US" b="1" dirty="0" smtClean="0"/>
              <a:t>Keytruda)</a:t>
            </a:r>
            <a:endParaRPr lang="en-US" dirty="0"/>
          </a:p>
        </p:txBody>
      </p:sp>
      <p:sp>
        <p:nvSpPr>
          <p:cNvPr id="3" name="Content Placeholder 2"/>
          <p:cNvSpPr>
            <a:spLocks noGrp="1"/>
          </p:cNvSpPr>
          <p:nvPr>
            <p:ph idx="1"/>
          </p:nvPr>
        </p:nvSpPr>
        <p:spPr>
          <a:xfrm>
            <a:off x="457200" y="1600200"/>
            <a:ext cx="8229600" cy="4876800"/>
          </a:xfrm>
        </p:spPr>
        <p:txBody>
          <a:bodyPr/>
          <a:lstStyle/>
          <a:p>
            <a:r>
              <a:rPr lang="en-US" dirty="0"/>
              <a:t>It blocks a protective mechanism on cancer cells, and allows the immune system to destroy those cancer cells. It targets the programmed cell death 1 (PD-1) receptor. </a:t>
            </a:r>
          </a:p>
        </p:txBody>
      </p:sp>
    </p:spTree>
    <p:extLst>
      <p:ext uri="{BB962C8B-B14F-4D97-AF65-F5344CB8AC3E}">
        <p14:creationId xmlns:p14="http://schemas.microsoft.com/office/powerpoint/2010/main" val="296054890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PD- 1</a:t>
            </a:r>
            <a:endParaRPr lang="en-US" dirty="0"/>
          </a:p>
        </p:txBody>
      </p:sp>
      <p:sp>
        <p:nvSpPr>
          <p:cNvPr id="3" name="Content Placeholder 2"/>
          <p:cNvSpPr>
            <a:spLocks noGrp="1"/>
          </p:cNvSpPr>
          <p:nvPr>
            <p:ph idx="1"/>
          </p:nvPr>
        </p:nvSpPr>
        <p:spPr>
          <a:xfrm>
            <a:off x="228600" y="1219200"/>
            <a:ext cx="8610600" cy="5410200"/>
          </a:xfrm>
        </p:spPr>
        <p:txBody>
          <a:bodyPr>
            <a:normAutofit lnSpcReduction="10000"/>
          </a:bodyPr>
          <a:lstStyle/>
          <a:p>
            <a:r>
              <a:rPr lang="en-US" b="1" dirty="0"/>
              <a:t>PD-1</a:t>
            </a:r>
            <a:r>
              <a:rPr lang="en-US" dirty="0"/>
              <a:t> and </a:t>
            </a:r>
            <a:r>
              <a:rPr lang="en-US" b="1" dirty="0"/>
              <a:t>CD279</a:t>
            </a:r>
            <a:r>
              <a:rPr lang="en-US" dirty="0"/>
              <a:t> </a:t>
            </a:r>
            <a:r>
              <a:rPr lang="en-US" dirty="0" smtClean="0"/>
              <a:t>279, </a:t>
            </a:r>
            <a:r>
              <a:rPr lang="en-US" dirty="0"/>
              <a:t>is a cell surface receptor that plays an important role in down-regulating the immune system and promoting self tolerance by suppressing T cell inflammatory activity. PD-1 is an immune checkpoint and guards against autoimmunity through a dual mechanism of promoting apoptosis (programmed cell death) in antigen specific T-cells in lymph nodes while simultaneously reducing apoptosis in regulatory T cells (anti-inflammatory, suppressive T cells</a:t>
            </a:r>
          </a:p>
        </p:txBody>
      </p:sp>
    </p:spTree>
    <p:extLst>
      <p:ext uri="{BB962C8B-B14F-4D97-AF65-F5344CB8AC3E}">
        <p14:creationId xmlns:p14="http://schemas.microsoft.com/office/powerpoint/2010/main" val="124351086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Gene Therapy in Cancer Treatment</a:t>
            </a:r>
            <a:endParaRPr lang="en-US" dirty="0"/>
          </a:p>
        </p:txBody>
      </p:sp>
      <p:sp>
        <p:nvSpPr>
          <p:cNvPr id="3" name="Content Placeholder 2"/>
          <p:cNvSpPr>
            <a:spLocks noGrp="1"/>
          </p:cNvSpPr>
          <p:nvPr>
            <p:ph idx="1"/>
          </p:nvPr>
        </p:nvSpPr>
        <p:spPr>
          <a:xfrm>
            <a:off x="152400" y="762000"/>
            <a:ext cx="8534400" cy="5943600"/>
          </a:xfrm>
        </p:spPr>
        <p:txBody>
          <a:bodyPr>
            <a:normAutofit lnSpcReduction="10000"/>
          </a:bodyPr>
          <a:lstStyle/>
          <a:p>
            <a:pPr>
              <a:buNone/>
            </a:pPr>
            <a:r>
              <a:rPr lang="en-US" dirty="0" smtClean="0"/>
              <a:t>    </a:t>
            </a:r>
          </a:p>
          <a:p>
            <a:pPr>
              <a:buNone/>
            </a:pPr>
            <a:r>
              <a:rPr lang="en-US" dirty="0" smtClean="0"/>
              <a:t>    Advances in understanding and manipulating genes have set the stage for scientists to alter a person's genetic material to fight or prevent disease. Gene therapy is an experimental treatment that involves introducing genetic material (DNA or RNA) into a person's cells to fight disease. Gene therapy is being studied in clinical trials (research studies with people) for many different types of cancer and for other diseases. It is not currently available outside a clinical trial. </a:t>
            </a:r>
          </a:p>
          <a:p>
            <a:endParaRPr lang="en-US" b="1" dirty="0" smtClean="0"/>
          </a:p>
          <a:p>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248400"/>
          </a:xfrm>
        </p:spPr>
        <p:txBody>
          <a:bodyPr>
            <a:normAutofit fontScale="77500" lnSpcReduction="20000"/>
          </a:bodyPr>
          <a:lstStyle/>
          <a:p>
            <a:r>
              <a:rPr lang="en-US" b="1" dirty="0" smtClean="0"/>
              <a:t>How is gene therapy being studied in the treatment of cancer? </a:t>
            </a:r>
            <a:r>
              <a:rPr lang="en-US" dirty="0" smtClean="0"/>
              <a:t>Researchers are studying several ways to treat cancer using gene therapy. Some approaches target healthy cells to enhance their ability to fight cancer. Other approaches target cancer cells, to destroy them or prevent their growth. Some gene therapy techniques under study are described below. </a:t>
            </a:r>
          </a:p>
          <a:p>
            <a:pPr lvl="1"/>
            <a:r>
              <a:rPr lang="en-US" dirty="0" smtClean="0"/>
              <a:t>In one approach, researchers replace missing or altered genes with healthy genes. Because some missing or altered genes (e.g., p53) may cause cancer, substituting “working” copies of these genes may be used to treat cancer.</a:t>
            </a:r>
          </a:p>
          <a:p>
            <a:pPr lvl="1"/>
            <a:r>
              <a:rPr lang="en-US" dirty="0" smtClean="0"/>
              <a:t>Researchers are also studying ways to improve a patient's immune response to cancer. </a:t>
            </a:r>
          </a:p>
          <a:p>
            <a:pPr lvl="1"/>
            <a:r>
              <a:rPr lang="en-US" dirty="0" smtClean="0"/>
              <a:t>Scientists are investigating the insertion of genes into cancer cells to make them more sensitive to chemotherapy, radiation therapy, or other treatments. In other studies, researchers remove healthy blood-forming stem cells from the body, insert a gene that makes these cells more resistant to the side effects of high doses of anticancer drugs, and then inject the cells back into the patient.</a:t>
            </a:r>
          </a:p>
          <a:p>
            <a:endParaRPr lang="en-US" dirty="0" smtClean="0"/>
          </a:p>
          <a:p>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a:buNone/>
            </a:pPr>
            <a:endParaRPr lang="en-US" u="sng" dirty="0" smtClean="0"/>
          </a:p>
          <a:p>
            <a:r>
              <a:rPr lang="en-US" dirty="0" smtClean="0"/>
              <a:t>Pain Management </a:t>
            </a:r>
          </a:p>
          <a:p>
            <a:r>
              <a:rPr lang="en-US" dirty="0" smtClean="0"/>
              <a:t>Palliative Treatments </a:t>
            </a:r>
          </a:p>
          <a:p>
            <a:r>
              <a:rPr lang="en-US" dirty="0" smtClean="0"/>
              <a:t>Alternative Treatments </a:t>
            </a:r>
          </a:p>
          <a:p>
            <a:r>
              <a:rPr lang="en-US" dirty="0" smtClean="0"/>
              <a:t>Hospice</a:t>
            </a:r>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Treatments</a:t>
            </a:r>
            <a:endParaRPr lang="en-US" dirty="0"/>
          </a:p>
        </p:txBody>
      </p:sp>
      <p:sp>
        <p:nvSpPr>
          <p:cNvPr id="3" name="Content Placeholder 2"/>
          <p:cNvSpPr>
            <a:spLocks noGrp="1"/>
          </p:cNvSpPr>
          <p:nvPr>
            <p:ph idx="1"/>
          </p:nvPr>
        </p:nvSpPr>
        <p:spPr/>
        <p:txBody>
          <a:bodyPr/>
          <a:lstStyle/>
          <a:p>
            <a:r>
              <a:rPr lang="en-US" dirty="0" smtClean="0"/>
              <a:t>Pain Management – simply relieve pain</a:t>
            </a:r>
          </a:p>
          <a:p>
            <a:r>
              <a:rPr lang="en-US" dirty="0" smtClean="0"/>
              <a:t>Palliative Treatments – do what it takes to decrease symptoms</a:t>
            </a:r>
          </a:p>
          <a:p>
            <a:r>
              <a:rPr lang="en-US" dirty="0" smtClean="0"/>
              <a:t>Alternate Treatments – nutraceuticals and experimental natural treatments </a:t>
            </a:r>
          </a:p>
          <a:p>
            <a:r>
              <a:rPr lang="en-US" dirty="0" smtClean="0"/>
              <a:t>Hospice – long term care</a:t>
            </a:r>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solidFill>
                  <a:srgbClr val="C00000"/>
                </a:solidFill>
              </a:rPr>
              <a:t>How is the Treatment Regimen Determined</a:t>
            </a:r>
            <a:endParaRPr lang="en-US" b="1" i="1" dirty="0">
              <a:solidFill>
                <a:srgbClr val="C00000"/>
              </a:solidFill>
            </a:endParaRPr>
          </a:p>
        </p:txBody>
      </p:sp>
      <p:sp>
        <p:nvSpPr>
          <p:cNvPr id="3" name="Content Placeholder 2"/>
          <p:cNvSpPr>
            <a:spLocks noGrp="1"/>
          </p:cNvSpPr>
          <p:nvPr>
            <p:ph idx="1"/>
          </p:nvPr>
        </p:nvSpPr>
        <p:spPr>
          <a:xfrm>
            <a:off x="457200" y="1447800"/>
            <a:ext cx="8229600" cy="4678363"/>
          </a:xfrm>
        </p:spPr>
        <p:txBody>
          <a:bodyPr/>
          <a:lstStyle/>
          <a:p>
            <a:r>
              <a:rPr lang="en-US" dirty="0" smtClean="0"/>
              <a:t>Physical and medical Condition of Patient</a:t>
            </a:r>
          </a:p>
          <a:p>
            <a:r>
              <a:rPr lang="en-US" dirty="0" smtClean="0"/>
              <a:t>Cultural Factors</a:t>
            </a:r>
          </a:p>
          <a:p>
            <a:r>
              <a:rPr lang="en-US" dirty="0" smtClean="0"/>
              <a:t>Cell Type</a:t>
            </a:r>
          </a:p>
          <a:p>
            <a:r>
              <a:rPr lang="en-US" dirty="0" smtClean="0"/>
              <a:t>Grade of Tumor </a:t>
            </a:r>
          </a:p>
          <a:p>
            <a:r>
              <a:rPr lang="en-US" dirty="0" smtClean="0"/>
              <a:t>Stage </a:t>
            </a: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62000" y="76200"/>
            <a:ext cx="8077200" cy="838200"/>
          </a:xfrm>
        </p:spPr>
        <p:txBody>
          <a:bodyPr/>
          <a:lstStyle/>
          <a:p>
            <a:r>
              <a:rPr lang="en-US" sz="3600" dirty="0">
                <a:latin typeface="Times New Roman" pitchFamily="18" charset="0"/>
              </a:rPr>
              <a:t>Survival of Neoplastic Disease</a:t>
            </a:r>
          </a:p>
        </p:txBody>
      </p:sp>
      <p:sp>
        <p:nvSpPr>
          <p:cNvPr id="20483" name="Rectangle 3"/>
          <p:cNvSpPr>
            <a:spLocks noGrp="1" noChangeArrowheads="1"/>
          </p:cNvSpPr>
          <p:nvPr>
            <p:ph type="body" idx="1"/>
          </p:nvPr>
        </p:nvSpPr>
        <p:spPr>
          <a:xfrm>
            <a:off x="304800" y="1219200"/>
            <a:ext cx="8534400" cy="5334000"/>
          </a:xfrm>
        </p:spPr>
        <p:txBody>
          <a:bodyPr/>
          <a:lstStyle/>
          <a:p>
            <a:pPr>
              <a:lnSpc>
                <a:spcPct val="80000"/>
              </a:lnSpc>
            </a:pPr>
            <a:r>
              <a:rPr lang="en-US" sz="2800" dirty="0">
                <a:latin typeface="Times New Roman" pitchFamily="18" charset="0"/>
              </a:rPr>
              <a:t>The curability of the various types of cancer can be assessed in terms of five-year survival rates</a:t>
            </a:r>
          </a:p>
          <a:p>
            <a:pPr>
              <a:lnSpc>
                <a:spcPct val="80000"/>
              </a:lnSpc>
            </a:pPr>
            <a:r>
              <a:rPr lang="en-US" sz="2800" dirty="0">
                <a:latin typeface="Times New Roman" pitchFamily="18" charset="0"/>
              </a:rPr>
              <a:t>Survival rates vary from 4% to more than 95%</a:t>
            </a:r>
          </a:p>
          <a:p>
            <a:pPr>
              <a:lnSpc>
                <a:spcPct val="80000"/>
              </a:lnSpc>
            </a:pPr>
            <a:r>
              <a:rPr lang="en-US" sz="2800" dirty="0">
                <a:latin typeface="Times New Roman" pitchFamily="18" charset="0"/>
              </a:rPr>
              <a:t>Cancer is second only to heart disease as a cause of death in the US</a:t>
            </a:r>
          </a:p>
          <a:p>
            <a:pPr>
              <a:lnSpc>
                <a:spcPct val="80000"/>
              </a:lnSpc>
            </a:pPr>
            <a:r>
              <a:rPr lang="en-US" sz="2800" dirty="0">
                <a:latin typeface="Times New Roman" pitchFamily="18" charset="0"/>
              </a:rPr>
              <a:t>One in every 4 people will eventually develop cancer</a:t>
            </a:r>
          </a:p>
          <a:p>
            <a:pPr>
              <a:lnSpc>
                <a:spcPct val="80000"/>
              </a:lnSpc>
            </a:pPr>
            <a:r>
              <a:rPr lang="en-US" sz="2800" dirty="0">
                <a:latin typeface="Times New Roman" pitchFamily="18" charset="0"/>
              </a:rPr>
              <a:t>Lung cancer is the most common cancer affecting males</a:t>
            </a:r>
          </a:p>
          <a:p>
            <a:pPr>
              <a:lnSpc>
                <a:spcPct val="80000"/>
              </a:lnSpc>
            </a:pPr>
            <a:r>
              <a:rPr lang="en-US" sz="2800" dirty="0">
                <a:latin typeface="Times New Roman" pitchFamily="18" charset="0"/>
              </a:rPr>
              <a:t>Breast cancer is the most common cancer affecting women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152400"/>
            <a:ext cx="8229600" cy="914400"/>
          </a:xfrm>
        </p:spPr>
        <p:txBody>
          <a:bodyPr/>
          <a:lstStyle/>
          <a:p>
            <a:r>
              <a:rPr lang="en-US" sz="3600" dirty="0">
                <a:latin typeface="Times New Roman" pitchFamily="18" charset="0"/>
              </a:rPr>
              <a:t>Survival of Neoplastic Disease</a:t>
            </a:r>
          </a:p>
        </p:txBody>
      </p:sp>
      <p:sp>
        <p:nvSpPr>
          <p:cNvPr id="106499" name="Rectangle 3"/>
          <p:cNvSpPr>
            <a:spLocks noGrp="1" noChangeArrowheads="1"/>
          </p:cNvSpPr>
          <p:nvPr>
            <p:ph type="body" idx="1"/>
          </p:nvPr>
        </p:nvSpPr>
        <p:spPr>
          <a:xfrm>
            <a:off x="457200" y="914400"/>
            <a:ext cx="8229600" cy="5638800"/>
          </a:xfrm>
        </p:spPr>
        <p:txBody>
          <a:bodyPr/>
          <a:lstStyle/>
          <a:p>
            <a:pPr>
              <a:lnSpc>
                <a:spcPct val="80000"/>
              </a:lnSpc>
            </a:pPr>
            <a:endParaRPr lang="en-US" sz="2800" i="1" dirty="0">
              <a:latin typeface="Times New Roman" pitchFamily="18" charset="0"/>
            </a:endParaRPr>
          </a:p>
          <a:p>
            <a:pPr>
              <a:lnSpc>
                <a:spcPct val="90000"/>
              </a:lnSpc>
            </a:pPr>
            <a:r>
              <a:rPr lang="en-US" sz="2800" dirty="0">
                <a:latin typeface="Times New Roman" pitchFamily="18" charset="0"/>
              </a:rPr>
              <a:t>Early diagnosis and treatment may enhance survival</a:t>
            </a:r>
          </a:p>
          <a:p>
            <a:pPr>
              <a:lnSpc>
                <a:spcPct val="90000"/>
              </a:lnSpc>
            </a:pPr>
            <a:r>
              <a:rPr lang="en-US" sz="2800" dirty="0">
                <a:latin typeface="Times New Roman" pitchFamily="18" charset="0"/>
              </a:rPr>
              <a:t>The chances for survival are significantly reduced if the tumor has metastasized to the regional lymph nodes or to distant sites</a:t>
            </a:r>
          </a:p>
          <a:p>
            <a:pPr>
              <a:lnSpc>
                <a:spcPct val="90000"/>
              </a:lnSpc>
            </a:pPr>
            <a:r>
              <a:rPr lang="en-US" sz="2800" dirty="0">
                <a:latin typeface="Times New Roman" pitchFamily="18" charset="0"/>
              </a:rPr>
              <a:t>Five-year survival does not necessarily mean that the patient is cured</a:t>
            </a:r>
          </a:p>
          <a:p>
            <a:pPr>
              <a:lnSpc>
                <a:spcPct val="90000"/>
              </a:lnSpc>
            </a:pPr>
            <a:r>
              <a:rPr lang="en-US" sz="2800" dirty="0">
                <a:latin typeface="Times New Roman" pitchFamily="18" charset="0"/>
              </a:rPr>
              <a:t>Some types of malignant tumors may recur and may prove fatal many years after initial treatment, such as breast carcinoma and malignant melanomas</a:t>
            </a:r>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2305</TotalTime>
  <Words>6658</Words>
  <Application>Microsoft Office PowerPoint</Application>
  <PresentationFormat>On-screen Show (4:3)</PresentationFormat>
  <Paragraphs>357</Paragraphs>
  <Slides>78</Slides>
  <Notes>4</Notes>
  <HiddenSlides>0</HiddenSlides>
  <MMClips>0</MMClip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Office Theme</vt:lpstr>
      <vt:lpstr>Tumors Cell Division Gone Wrong</vt:lpstr>
      <vt:lpstr>Causes of Tumors</vt:lpstr>
      <vt:lpstr>The genes that code for  the proteins that control  cell division</vt:lpstr>
      <vt:lpstr>Mutations of the Genes</vt:lpstr>
      <vt:lpstr>Proto-oncogene</vt:lpstr>
      <vt:lpstr>PowerPoint Presentation</vt:lpstr>
      <vt:lpstr>Mutating a Proto-oncogene</vt:lpstr>
      <vt:lpstr>Proto-oncogenes</vt:lpstr>
      <vt:lpstr>PowerPoint Presentation</vt:lpstr>
      <vt:lpstr>PowerPoint Presentation</vt:lpstr>
      <vt:lpstr>Tumor Suppressor Genes</vt:lpstr>
      <vt:lpstr>Tumor-Suppressor Genes</vt:lpstr>
      <vt:lpstr>Tumor Suppressor Genes</vt:lpstr>
      <vt:lpstr>PowerPoint Presentation</vt:lpstr>
      <vt:lpstr>Examples of Tumor Suppressor Genes</vt:lpstr>
      <vt:lpstr>One possible genetic cause for tumors</vt:lpstr>
      <vt:lpstr>Tumor Formation</vt:lpstr>
      <vt:lpstr>Progression of Cancer</vt:lpstr>
      <vt:lpstr>Tumor</vt:lpstr>
      <vt:lpstr>Comparison of Benign  and  Malignant Tumors</vt:lpstr>
      <vt:lpstr>Benign Tumor</vt:lpstr>
      <vt:lpstr>Cancer</vt:lpstr>
      <vt:lpstr>Metastasis</vt:lpstr>
      <vt:lpstr>PowerPoint Presentation</vt:lpstr>
      <vt:lpstr> Characteristic traits shared by cancer cells </vt:lpstr>
      <vt:lpstr>PowerPoint Presentation</vt:lpstr>
      <vt:lpstr>Tumor Markers</vt:lpstr>
      <vt:lpstr>Tumor Markers</vt:lpstr>
      <vt:lpstr>Tumor Markers</vt:lpstr>
      <vt:lpstr>Risk Markers</vt:lpstr>
      <vt:lpstr>BRCA1</vt:lpstr>
      <vt:lpstr>BRAC</vt:lpstr>
      <vt:lpstr>Causes of Cancer</vt:lpstr>
      <vt:lpstr>Carcinogens</vt:lpstr>
      <vt:lpstr>Carcinogens</vt:lpstr>
      <vt:lpstr>PowerPoint Presentation</vt:lpstr>
      <vt:lpstr>PowerPoint Presentation</vt:lpstr>
      <vt:lpstr>Viruses as causes of Cancer</vt:lpstr>
      <vt:lpstr>PowerPoint Presentation</vt:lpstr>
      <vt:lpstr>Etiologic Factors in Neoplastic Disease</vt:lpstr>
      <vt:lpstr>Heredity Cancers</vt:lpstr>
      <vt:lpstr>Hereditary Cancers</vt:lpstr>
      <vt:lpstr>SOME CANCER PREVENTIVES </vt:lpstr>
      <vt:lpstr>Cancer Workup </vt:lpstr>
      <vt:lpstr>Grading of a Tumor</vt:lpstr>
      <vt:lpstr>Grading</vt:lpstr>
      <vt:lpstr>Staging </vt:lpstr>
      <vt:lpstr>PowerPoint Presentation</vt:lpstr>
      <vt:lpstr>PowerPoint Presentation</vt:lpstr>
      <vt:lpstr>Cancer Treatments</vt:lpstr>
      <vt:lpstr>Surgery</vt:lpstr>
      <vt:lpstr>Surgery Methods</vt:lpstr>
      <vt:lpstr>Surgical Methods</vt:lpstr>
      <vt:lpstr>Surgical Methods</vt:lpstr>
      <vt:lpstr>Surgical Methods</vt:lpstr>
      <vt:lpstr>Chemotherapy</vt:lpstr>
      <vt:lpstr>Chemotherapy</vt:lpstr>
      <vt:lpstr>New Chemotherapeutic Techniques on the Horizon</vt:lpstr>
      <vt:lpstr>New Chemotherapeutic Techniques on the Horizon</vt:lpstr>
      <vt:lpstr>Radiation Therapy</vt:lpstr>
      <vt:lpstr>Radiation Therapy</vt:lpstr>
      <vt:lpstr>Radiation Therapy</vt:lpstr>
      <vt:lpstr>Hormone Treatment</vt:lpstr>
      <vt:lpstr>Aromatase</vt:lpstr>
      <vt:lpstr>PowerPoint Presentation</vt:lpstr>
      <vt:lpstr>Hormone Treatment in Prostate Cancer</vt:lpstr>
      <vt:lpstr>Immunotherapy for Cancer</vt:lpstr>
      <vt:lpstr>Bone Marrow Transplant in Cancer Treatment</vt:lpstr>
      <vt:lpstr>Hyperthermia in Cancer Treatment</vt:lpstr>
      <vt:lpstr>Pembrolizumab (Keytruda)</vt:lpstr>
      <vt:lpstr>PD- 1</vt:lpstr>
      <vt:lpstr>Gene Therapy in Cancer Treatment</vt:lpstr>
      <vt:lpstr>PowerPoint Presentation</vt:lpstr>
      <vt:lpstr>PowerPoint Presentation</vt:lpstr>
      <vt:lpstr>Other Treatments</vt:lpstr>
      <vt:lpstr>How is the Treatment Regimen Determined</vt:lpstr>
      <vt:lpstr>Survival of Neoplastic Disease</vt:lpstr>
      <vt:lpstr>Survival of Neoplastic Disease</vt:lpstr>
    </vt:vector>
  </TitlesOfParts>
  <Company>Kingwood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Tumors Cell Division Gone Wrong</dc:title>
  <dc:creator>HP Authorized Customer</dc:creator>
  <cp:lastModifiedBy>User</cp:lastModifiedBy>
  <cp:revision>69</cp:revision>
  <dcterms:created xsi:type="dcterms:W3CDTF">2009-09-20T15:57:49Z</dcterms:created>
  <dcterms:modified xsi:type="dcterms:W3CDTF">2017-06-11T12:56:11Z</dcterms:modified>
</cp:coreProperties>
</file>