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5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4" r:id="rId29"/>
    <p:sldId id="288" r:id="rId30"/>
    <p:sldId id="296" r:id="rId31"/>
    <p:sldId id="317" r:id="rId32"/>
    <p:sldId id="318" r:id="rId33"/>
    <p:sldId id="297" r:id="rId34"/>
    <p:sldId id="298" r:id="rId35"/>
    <p:sldId id="299" r:id="rId36"/>
    <p:sldId id="300" r:id="rId37"/>
    <p:sldId id="301" r:id="rId38"/>
    <p:sldId id="302" r:id="rId39"/>
    <p:sldId id="303" r:id="rId40"/>
    <p:sldId id="304" r:id="rId41"/>
    <p:sldId id="305" r:id="rId42"/>
    <p:sldId id="306" r:id="rId43"/>
    <p:sldId id="308" r:id="rId44"/>
    <p:sldId id="309" r:id="rId45"/>
    <p:sldId id="310" r:id="rId46"/>
    <p:sldId id="311" r:id="rId47"/>
    <p:sldId id="312" r:id="rId48"/>
    <p:sldId id="313" r:id="rId49"/>
    <p:sldId id="314" r:id="rId50"/>
    <p:sldId id="315" r:id="rId51"/>
    <p:sldId id="316" r:id="rId52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445" autoAdjust="0"/>
    <p:restoredTop sz="96931" autoAdjust="0"/>
  </p:normalViewPr>
  <p:slideViewPr>
    <p:cSldViewPr>
      <p:cViewPr varScale="1">
        <p:scale>
          <a:sx n="92" d="100"/>
          <a:sy n="92" d="100"/>
        </p:scale>
        <p:origin x="-5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2166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pPr algn="l"/>
            <a:r>
              <a:rPr lang="en-US" sz="2000">
                <a:latin typeface="Arial" charset="0"/>
              </a:rPr>
              <a:t>prepared by </a:t>
            </a:r>
          </a:p>
          <a:p>
            <a:pPr algn="l"/>
            <a:r>
              <a:rPr lang="en-US" sz="2000">
                <a:latin typeface="Arial" charset="0"/>
              </a:rPr>
              <a:t>Janice Meeking, </a:t>
            </a:r>
          </a:p>
          <a:p>
            <a:pPr algn="l"/>
            <a:r>
              <a:rPr lang="en-US" sz="2000">
                <a:latin typeface="Arial" charset="0"/>
              </a:rPr>
              <a:t>Mount Royal College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92167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92168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69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70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7286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pPr algn="l"/>
            <a:r>
              <a:rPr lang="en-US" sz="2000">
                <a:solidFill>
                  <a:schemeClr val="bg1"/>
                </a:solidFill>
                <a:latin typeface="Arial" charset="0"/>
              </a:rPr>
              <a:t>prepared by Vince Austin, </a:t>
            </a:r>
          </a:p>
          <a:p>
            <a:pPr algn="l"/>
            <a:r>
              <a:rPr lang="en-US" sz="2000">
                <a:solidFill>
                  <a:schemeClr val="bg1"/>
                </a:solidFill>
                <a:latin typeface="Arial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charset="0"/>
              </a:rPr>
            </a:br>
            <a:r>
              <a:rPr lang="en-US" sz="2000">
                <a:solidFill>
                  <a:schemeClr val="bg1"/>
                </a:solidFill>
                <a:latin typeface="Arial" charset="0"/>
              </a:rPr>
              <a:t>and Community College</a:t>
            </a:r>
          </a:p>
        </p:txBody>
      </p:sp>
      <p:sp>
        <p:nvSpPr>
          <p:cNvPr id="97287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97288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289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290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0" y="0"/>
            <a:ext cx="9144000" cy="111125"/>
          </a:xfrm>
          <a:prstGeom prst="rect">
            <a:avLst/>
          </a:prstGeom>
          <a:solidFill>
            <a:srgbClr val="4587B1"/>
          </a:solidFill>
          <a:ln w="349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pectoral_girdle_1a.m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rotatable_pelvis.mov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rotatable_bones_foot.mov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7 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The Skeleton: Part 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Appendicular Skeleton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Bones of the limbs and their girdles</a:t>
            </a:r>
          </a:p>
          <a:p>
            <a:pPr lvl="1"/>
            <a:r>
              <a:rPr lang="en-US"/>
              <a:t>Pectoral girdle attaches the upper limbs to the body trunk</a:t>
            </a:r>
          </a:p>
          <a:p>
            <a:pPr lvl="1"/>
            <a:r>
              <a:rPr lang="en-US"/>
              <a:t>Pelvic girdle secures the lower limbs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Pectoral Girdle (Shoulder Girdle)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Clavicles and the scapulae</a:t>
            </a:r>
          </a:p>
          <a:p>
            <a:pPr lvl="1"/>
            <a:r>
              <a:rPr lang="en-US"/>
              <a:t>Attach the upper limbs to the axial skeleton </a:t>
            </a:r>
          </a:p>
          <a:p>
            <a:pPr lvl="1"/>
            <a:r>
              <a:rPr lang="en-US"/>
              <a:t>Provide attachment sites for muscles that move the upper limbs</a:t>
            </a:r>
          </a:p>
        </p:txBody>
      </p:sp>
      <p:sp>
        <p:nvSpPr>
          <p:cNvPr id="6150" name="Oval 6">
            <a:hlinkClick r:id="rId2"/>
          </p:cNvPr>
          <p:cNvSpPr>
            <a:spLocks noChangeArrowheads="1"/>
          </p:cNvSpPr>
          <p:nvPr/>
        </p:nvSpPr>
        <p:spPr bwMode="auto">
          <a:xfrm>
            <a:off x="609600" y="57912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r>
              <a:rPr lang="en-US" sz="1600" b="1">
                <a:latin typeface="Arial" charset="0"/>
              </a:rPr>
              <a:t>PLAY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1524000" y="5815013"/>
            <a:ext cx="4992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 b="1" i="1">
                <a:latin typeface="Arial" charset="0"/>
              </a:rPr>
              <a:t>A&amp;P Flix</a:t>
            </a:r>
            <a:r>
              <a:rPr lang="en-US" sz="2000" b="1">
                <a:latin typeface="Arial" charset="0"/>
              </a:rPr>
              <a:t>™: Bones of the pectoral girdle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7.24a</a:t>
            </a:r>
          </a:p>
        </p:txBody>
      </p:sp>
      <p:pic>
        <p:nvPicPr>
          <p:cNvPr id="8201" name="Picture 9" descr="figure_07_24a-j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95300"/>
            <a:ext cx="8229600" cy="5867400"/>
          </a:xfrm>
          <a:prstGeom prst="rect">
            <a:avLst/>
          </a:prstGeom>
          <a:noFill/>
        </p:spPr>
      </p:pic>
      <p:sp>
        <p:nvSpPr>
          <p:cNvPr id="8202" name="Line 10"/>
          <p:cNvSpPr>
            <a:spLocks noChangeShapeType="1"/>
          </p:cNvSpPr>
          <p:nvPr/>
        </p:nvSpPr>
        <p:spPr bwMode="auto">
          <a:xfrm flipV="1">
            <a:off x="5759450" y="987425"/>
            <a:ext cx="1588" cy="317500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3" name="Freeform 11"/>
          <p:cNvSpPr>
            <a:spLocks/>
          </p:cNvSpPr>
          <p:nvPr/>
        </p:nvSpPr>
        <p:spPr bwMode="auto">
          <a:xfrm>
            <a:off x="3692525" y="631825"/>
            <a:ext cx="231775" cy="958850"/>
          </a:xfrm>
          <a:custGeom>
            <a:avLst/>
            <a:gdLst/>
            <a:ahLst/>
            <a:cxnLst>
              <a:cxn ang="0">
                <a:pos x="146" y="0"/>
              </a:cxn>
              <a:cxn ang="0">
                <a:pos x="0" y="0"/>
              </a:cxn>
              <a:cxn ang="0">
                <a:pos x="4" y="604"/>
              </a:cxn>
            </a:cxnLst>
            <a:rect l="0" t="0" r="r" b="b"/>
            <a:pathLst>
              <a:path w="146" h="604">
                <a:moveTo>
                  <a:pt x="146" y="0"/>
                </a:moveTo>
                <a:lnTo>
                  <a:pt x="0" y="0"/>
                </a:lnTo>
                <a:lnTo>
                  <a:pt x="4" y="60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4" name="Freeform 12"/>
          <p:cNvSpPr>
            <a:spLocks/>
          </p:cNvSpPr>
          <p:nvPr/>
        </p:nvSpPr>
        <p:spPr bwMode="auto">
          <a:xfrm>
            <a:off x="4397375" y="3536950"/>
            <a:ext cx="904875" cy="654050"/>
          </a:xfrm>
          <a:custGeom>
            <a:avLst/>
            <a:gdLst/>
            <a:ahLst/>
            <a:cxnLst>
              <a:cxn ang="0">
                <a:pos x="0" y="412"/>
              </a:cxn>
              <a:cxn ang="0">
                <a:pos x="134" y="412"/>
              </a:cxn>
              <a:cxn ang="0">
                <a:pos x="570" y="0"/>
              </a:cxn>
            </a:cxnLst>
            <a:rect l="0" t="0" r="r" b="b"/>
            <a:pathLst>
              <a:path w="570" h="412">
                <a:moveTo>
                  <a:pt x="0" y="412"/>
                </a:moveTo>
                <a:lnTo>
                  <a:pt x="134" y="412"/>
                </a:lnTo>
                <a:lnTo>
                  <a:pt x="57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5308600" y="727075"/>
            <a:ext cx="863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Clavicle</a:t>
            </a:r>
            <a:endParaRPr lang="en-US" sz="1800" b="1">
              <a:latin typeface="Arial" charset="0"/>
            </a:endParaRPr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3956050" y="473075"/>
            <a:ext cx="10541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Acromio-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clavicular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joint</a:t>
            </a:r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3463925" y="4029075"/>
            <a:ext cx="8763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Scapula</a:t>
            </a:r>
            <a:endParaRPr lang="en-US" sz="1800" b="1">
              <a:latin typeface="Arial" charset="0"/>
            </a:endParaRPr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2727325" y="6073775"/>
            <a:ext cx="3302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(a)</a:t>
            </a:r>
            <a:endParaRPr lang="en-US" sz="1800">
              <a:latin typeface="Arial" charset="0"/>
            </a:endParaRPr>
          </a:p>
        </p:txBody>
      </p:sp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3140075" y="6073775"/>
            <a:ext cx="33020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Articulated pectoral girdle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Clavicles (Collarbones)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Flattened acromial (lateral) end articulates with the scapula</a:t>
            </a:r>
          </a:p>
          <a:p>
            <a:r>
              <a:rPr lang="en-US"/>
              <a:t>Cone-shaped sternal (medial) end articulates with the sternum</a:t>
            </a:r>
          </a:p>
          <a:p>
            <a:r>
              <a:rPr lang="en-US"/>
              <a:t>Act as braces to hold the scapulae and arms out laterally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8058150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7.24b</a:t>
            </a:r>
          </a:p>
        </p:txBody>
      </p:sp>
      <p:pic>
        <p:nvPicPr>
          <p:cNvPr id="11271" name="Picture 7" descr="figure_07_24b-j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95300"/>
            <a:ext cx="8229600" cy="5867400"/>
          </a:xfrm>
          <a:prstGeom prst="rect">
            <a:avLst/>
          </a:prstGeom>
          <a:noFill/>
        </p:spPr>
      </p:pic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1117600" y="4535488"/>
            <a:ext cx="1588" cy="765175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3" name="Freeform 9"/>
          <p:cNvSpPr>
            <a:spLocks/>
          </p:cNvSpPr>
          <p:nvPr/>
        </p:nvSpPr>
        <p:spPr bwMode="auto">
          <a:xfrm>
            <a:off x="7648575" y="1941513"/>
            <a:ext cx="190500" cy="549275"/>
          </a:xfrm>
          <a:custGeom>
            <a:avLst/>
            <a:gdLst/>
            <a:ahLst/>
            <a:cxnLst>
              <a:cxn ang="0">
                <a:pos x="120" y="346"/>
              </a:cxn>
              <a:cxn ang="0">
                <a:pos x="120" y="0"/>
              </a:cxn>
              <a:cxn ang="0">
                <a:pos x="0" y="0"/>
              </a:cxn>
            </a:cxnLst>
            <a:rect l="0" t="0" r="r" b="b"/>
            <a:pathLst>
              <a:path w="120" h="346">
                <a:moveTo>
                  <a:pt x="120" y="346"/>
                </a:moveTo>
                <a:lnTo>
                  <a:pt x="120" y="0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704850" y="5230813"/>
            <a:ext cx="28003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700" b="1">
                <a:solidFill>
                  <a:srgbClr val="231F20"/>
                </a:solidFill>
                <a:latin typeface="Arial" charset="0"/>
              </a:rPr>
              <a:t>Acromial (lateral)</a:t>
            </a:r>
          </a:p>
          <a:p>
            <a:pPr algn="l"/>
            <a:r>
              <a:rPr lang="en-US" sz="2700" b="1">
                <a:solidFill>
                  <a:srgbClr val="231F20"/>
                </a:solidFill>
                <a:latin typeface="Arial" charset="0"/>
              </a:rPr>
              <a:t>end</a:t>
            </a: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704850" y="5926138"/>
            <a:ext cx="49530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700">
                <a:solidFill>
                  <a:srgbClr val="231F20"/>
                </a:solidFill>
                <a:latin typeface="Arial Black" pitchFamily="34" charset="0"/>
              </a:rPr>
              <a:t>(b)</a:t>
            </a:r>
            <a:endParaRPr lang="en-US" sz="1800">
              <a:latin typeface="Arial" charset="0"/>
            </a:endParaRP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1298575" y="5926138"/>
            <a:ext cx="533400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700">
                <a:solidFill>
                  <a:srgbClr val="231F20"/>
                </a:solidFill>
                <a:latin typeface="Arial Black" pitchFamily="34" charset="0"/>
              </a:rPr>
              <a:t>Right clavicle, superior view</a:t>
            </a:r>
            <a:endParaRPr lang="en-US" sz="1800">
              <a:latin typeface="Arial" charset="0"/>
            </a:endParaRPr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4114800" y="2824163"/>
            <a:ext cx="1504950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700" b="1">
                <a:solidFill>
                  <a:srgbClr val="231F20"/>
                </a:solidFill>
                <a:latin typeface="Arial" charset="0"/>
              </a:rPr>
              <a:t>Posterior</a:t>
            </a:r>
            <a:endParaRPr lang="en-US" sz="1800" b="1">
              <a:latin typeface="Arial" charset="0"/>
            </a:endParaRPr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5006975" y="1744663"/>
            <a:ext cx="25717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700" b="1">
                <a:solidFill>
                  <a:srgbClr val="231F20"/>
                </a:solidFill>
                <a:latin typeface="Arial" charset="0"/>
              </a:rPr>
              <a:t>Sternal (medial)</a:t>
            </a:r>
          </a:p>
          <a:p>
            <a:pPr algn="l"/>
            <a:r>
              <a:rPr lang="en-US" sz="2700" b="1">
                <a:solidFill>
                  <a:srgbClr val="231F20"/>
                </a:solidFill>
                <a:latin typeface="Arial" charset="0"/>
              </a:rPr>
              <a:t>end</a:t>
            </a:r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4200525" y="4852988"/>
            <a:ext cx="1333500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700" b="1">
                <a:solidFill>
                  <a:srgbClr val="231F20"/>
                </a:solidFill>
                <a:latin typeface="Arial" charset="0"/>
              </a:rPr>
              <a:t>Anterior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Scapulae (Shoulder Blades)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Situated on the dorsal surface of rib cage, between ribs 2 and 7</a:t>
            </a:r>
          </a:p>
          <a:p>
            <a:r>
              <a:rPr lang="en-US"/>
              <a:t>Flat and triangular, with three borders and three angles</a:t>
            </a:r>
          </a:p>
          <a:p>
            <a:r>
              <a:rPr lang="en-US"/>
              <a:t>Seven large fossae, named according to location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7.25a</a:t>
            </a:r>
          </a:p>
        </p:txBody>
      </p:sp>
      <p:pic>
        <p:nvPicPr>
          <p:cNvPr id="14343" name="Picture 7" descr="figure_07_25a-j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95300"/>
            <a:ext cx="8229600" cy="5867400"/>
          </a:xfrm>
          <a:prstGeom prst="rect">
            <a:avLst/>
          </a:prstGeom>
          <a:noFill/>
        </p:spPr>
      </p:pic>
      <p:sp>
        <p:nvSpPr>
          <p:cNvPr id="14344" name="Line 8"/>
          <p:cNvSpPr>
            <a:spLocks noChangeShapeType="1"/>
          </p:cNvSpPr>
          <p:nvPr/>
        </p:nvSpPr>
        <p:spPr bwMode="auto">
          <a:xfrm flipV="1">
            <a:off x="3560763" y="719138"/>
            <a:ext cx="1587" cy="327025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3090863" y="1274763"/>
            <a:ext cx="55880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6" name="Freeform 10"/>
          <p:cNvSpPr>
            <a:spLocks/>
          </p:cNvSpPr>
          <p:nvPr/>
        </p:nvSpPr>
        <p:spPr bwMode="auto">
          <a:xfrm>
            <a:off x="5065713" y="719138"/>
            <a:ext cx="101600" cy="1162050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64" y="342"/>
              </a:cxn>
              <a:cxn ang="0">
                <a:pos x="0" y="732"/>
              </a:cxn>
            </a:cxnLst>
            <a:rect l="0" t="0" r="r" b="b"/>
            <a:pathLst>
              <a:path w="64" h="732">
                <a:moveTo>
                  <a:pt x="64" y="0"/>
                </a:moveTo>
                <a:lnTo>
                  <a:pt x="64" y="342"/>
                </a:lnTo>
                <a:lnTo>
                  <a:pt x="0" y="73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7" name="Freeform 11"/>
          <p:cNvSpPr>
            <a:spLocks/>
          </p:cNvSpPr>
          <p:nvPr/>
        </p:nvSpPr>
        <p:spPr bwMode="auto">
          <a:xfrm>
            <a:off x="5786438" y="947738"/>
            <a:ext cx="987425" cy="752475"/>
          </a:xfrm>
          <a:custGeom>
            <a:avLst/>
            <a:gdLst/>
            <a:ahLst/>
            <a:cxnLst>
              <a:cxn ang="0">
                <a:pos x="622" y="0"/>
              </a:cxn>
              <a:cxn ang="0">
                <a:pos x="512" y="0"/>
              </a:cxn>
              <a:cxn ang="0">
                <a:pos x="0" y="474"/>
              </a:cxn>
            </a:cxnLst>
            <a:rect l="0" t="0" r="r" b="b"/>
            <a:pathLst>
              <a:path w="622" h="474">
                <a:moveTo>
                  <a:pt x="622" y="0"/>
                </a:moveTo>
                <a:lnTo>
                  <a:pt x="512" y="0"/>
                </a:lnTo>
                <a:lnTo>
                  <a:pt x="0" y="47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8" name="Freeform 12"/>
          <p:cNvSpPr>
            <a:spLocks/>
          </p:cNvSpPr>
          <p:nvPr/>
        </p:nvSpPr>
        <p:spPr bwMode="auto">
          <a:xfrm>
            <a:off x="6516688" y="1414463"/>
            <a:ext cx="752475" cy="1587"/>
          </a:xfrm>
          <a:custGeom>
            <a:avLst/>
            <a:gdLst/>
            <a:ahLst/>
            <a:cxnLst>
              <a:cxn ang="0">
                <a:pos x="474" y="0"/>
              </a:cxn>
              <a:cxn ang="0">
                <a:pos x="444" y="0"/>
              </a:cxn>
              <a:cxn ang="0">
                <a:pos x="0" y="0"/>
              </a:cxn>
            </a:cxnLst>
            <a:rect l="0" t="0" r="r" b="b"/>
            <a:pathLst>
              <a:path w="474">
                <a:moveTo>
                  <a:pt x="474" y="0"/>
                </a:moveTo>
                <a:lnTo>
                  <a:pt x="444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>
            <a:off x="6802438" y="1414463"/>
            <a:ext cx="161925" cy="26987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 flipH="1">
            <a:off x="6208713" y="4132263"/>
            <a:ext cx="103505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 flipH="1">
            <a:off x="6634163" y="4783138"/>
            <a:ext cx="59055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2" name="Freeform 16"/>
          <p:cNvSpPr>
            <a:spLocks/>
          </p:cNvSpPr>
          <p:nvPr/>
        </p:nvSpPr>
        <p:spPr bwMode="auto">
          <a:xfrm>
            <a:off x="5884863" y="6056313"/>
            <a:ext cx="914400" cy="1587"/>
          </a:xfrm>
          <a:custGeom>
            <a:avLst/>
            <a:gdLst/>
            <a:ahLst/>
            <a:cxnLst>
              <a:cxn ang="0">
                <a:pos x="570" y="0"/>
              </a:cxn>
              <a:cxn ang="0">
                <a:pos x="576" y="0"/>
              </a:cxn>
              <a:cxn ang="0">
                <a:pos x="0" y="0"/>
              </a:cxn>
            </a:cxnLst>
            <a:rect l="0" t="0" r="r" b="b"/>
            <a:pathLst>
              <a:path w="576">
                <a:moveTo>
                  <a:pt x="570" y="0"/>
                </a:moveTo>
                <a:lnTo>
                  <a:pt x="576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3" name="Line 17"/>
          <p:cNvSpPr>
            <a:spLocks noChangeShapeType="1"/>
          </p:cNvSpPr>
          <p:nvPr/>
        </p:nvSpPr>
        <p:spPr bwMode="auto">
          <a:xfrm>
            <a:off x="5583238" y="5888038"/>
            <a:ext cx="301625" cy="16827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4" name="Line 18"/>
          <p:cNvSpPr>
            <a:spLocks noChangeShapeType="1"/>
          </p:cNvSpPr>
          <p:nvPr/>
        </p:nvSpPr>
        <p:spPr bwMode="auto">
          <a:xfrm flipH="1">
            <a:off x="5888038" y="5888038"/>
            <a:ext cx="282575" cy="16827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5" name="Line 19"/>
          <p:cNvSpPr>
            <a:spLocks noChangeShapeType="1"/>
          </p:cNvSpPr>
          <p:nvPr/>
        </p:nvSpPr>
        <p:spPr bwMode="auto">
          <a:xfrm>
            <a:off x="2992438" y="1836738"/>
            <a:ext cx="1076325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6" name="Line 20"/>
          <p:cNvSpPr>
            <a:spLocks noChangeShapeType="1"/>
          </p:cNvSpPr>
          <p:nvPr/>
        </p:nvSpPr>
        <p:spPr bwMode="auto">
          <a:xfrm>
            <a:off x="3605213" y="4291013"/>
            <a:ext cx="1374775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7" name="Rectangle 21"/>
          <p:cNvSpPr>
            <a:spLocks noChangeArrowheads="1"/>
          </p:cNvSpPr>
          <p:nvPr/>
        </p:nvSpPr>
        <p:spPr bwMode="auto">
          <a:xfrm>
            <a:off x="3036888" y="468313"/>
            <a:ext cx="1008062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Acromion</a:t>
            </a:r>
            <a:endParaRPr lang="en-US" sz="1800" b="1">
              <a:latin typeface="Arial" charset="0"/>
            </a:endParaRPr>
          </a:p>
        </p:txBody>
      </p:sp>
      <p:sp>
        <p:nvSpPr>
          <p:cNvPr id="14358" name="Rectangle 22"/>
          <p:cNvSpPr>
            <a:spLocks noChangeArrowheads="1"/>
          </p:cNvSpPr>
          <p:nvPr/>
        </p:nvSpPr>
        <p:spPr bwMode="auto">
          <a:xfrm>
            <a:off x="2112963" y="1141413"/>
            <a:ext cx="9366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Coracoid</a:t>
            </a:r>
          </a:p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process</a:t>
            </a:r>
          </a:p>
        </p:txBody>
      </p:sp>
      <p:sp>
        <p:nvSpPr>
          <p:cNvPr id="14359" name="Rectangle 23"/>
          <p:cNvSpPr>
            <a:spLocks noChangeArrowheads="1"/>
          </p:cNvSpPr>
          <p:nvPr/>
        </p:nvSpPr>
        <p:spPr bwMode="auto">
          <a:xfrm>
            <a:off x="4364038" y="465138"/>
            <a:ext cx="2151062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Suprascapular notch</a:t>
            </a:r>
            <a:endParaRPr lang="en-US" sz="1800" b="1">
              <a:latin typeface="Arial" charset="0"/>
            </a:endParaRPr>
          </a:p>
        </p:txBody>
      </p:sp>
      <p:sp>
        <p:nvSpPr>
          <p:cNvPr id="14360" name="Rectangle 24"/>
          <p:cNvSpPr>
            <a:spLocks noChangeArrowheads="1"/>
          </p:cNvSpPr>
          <p:nvPr/>
        </p:nvSpPr>
        <p:spPr bwMode="auto">
          <a:xfrm>
            <a:off x="6808788" y="823913"/>
            <a:ext cx="1633537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Superior border</a:t>
            </a:r>
            <a:endParaRPr lang="en-US" sz="1800" b="1">
              <a:latin typeface="Arial" charset="0"/>
            </a:endParaRPr>
          </a:p>
        </p:txBody>
      </p:sp>
      <p:sp>
        <p:nvSpPr>
          <p:cNvPr id="14361" name="Rectangle 25"/>
          <p:cNvSpPr>
            <a:spLocks noChangeArrowheads="1"/>
          </p:cNvSpPr>
          <p:nvPr/>
        </p:nvSpPr>
        <p:spPr bwMode="auto">
          <a:xfrm>
            <a:off x="7307263" y="1262063"/>
            <a:ext cx="8890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Superior</a:t>
            </a:r>
          </a:p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angle</a:t>
            </a:r>
          </a:p>
        </p:txBody>
      </p:sp>
      <p:sp>
        <p:nvSpPr>
          <p:cNvPr id="14362" name="Rectangle 26"/>
          <p:cNvSpPr>
            <a:spLocks noChangeArrowheads="1"/>
          </p:cNvSpPr>
          <p:nvPr/>
        </p:nvSpPr>
        <p:spPr bwMode="auto">
          <a:xfrm>
            <a:off x="7272338" y="3992563"/>
            <a:ext cx="12985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Subscapular</a:t>
            </a:r>
          </a:p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fossa</a:t>
            </a:r>
          </a:p>
        </p:txBody>
      </p:sp>
      <p:sp>
        <p:nvSpPr>
          <p:cNvPr id="14363" name="Rectangle 27"/>
          <p:cNvSpPr>
            <a:spLocks noChangeArrowheads="1"/>
          </p:cNvSpPr>
          <p:nvPr/>
        </p:nvSpPr>
        <p:spPr bwMode="auto">
          <a:xfrm>
            <a:off x="7259638" y="4643438"/>
            <a:ext cx="1417637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Medial border</a:t>
            </a:r>
            <a:endParaRPr lang="en-US" sz="1800" b="1">
              <a:latin typeface="Arial" charset="0"/>
            </a:endParaRPr>
          </a:p>
        </p:txBody>
      </p:sp>
      <p:sp>
        <p:nvSpPr>
          <p:cNvPr id="14364" name="Rectangle 28"/>
          <p:cNvSpPr>
            <a:spLocks noChangeArrowheads="1"/>
          </p:cNvSpPr>
          <p:nvPr/>
        </p:nvSpPr>
        <p:spPr bwMode="auto">
          <a:xfrm>
            <a:off x="6837363" y="5913438"/>
            <a:ext cx="1370012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Inferior angle</a:t>
            </a:r>
            <a:endParaRPr lang="en-US" sz="1800" b="1">
              <a:latin typeface="Arial" charset="0"/>
            </a:endParaRPr>
          </a:p>
        </p:txBody>
      </p:sp>
      <p:sp>
        <p:nvSpPr>
          <p:cNvPr id="14365" name="Rectangle 29"/>
          <p:cNvSpPr>
            <a:spLocks noChangeArrowheads="1"/>
          </p:cNvSpPr>
          <p:nvPr/>
        </p:nvSpPr>
        <p:spPr bwMode="auto">
          <a:xfrm>
            <a:off x="2112963" y="1712913"/>
            <a:ext cx="8048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Glenoid</a:t>
            </a:r>
          </a:p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cavity</a:t>
            </a:r>
          </a:p>
        </p:txBody>
      </p:sp>
      <p:sp>
        <p:nvSpPr>
          <p:cNvPr id="14366" name="Rectangle 30"/>
          <p:cNvSpPr>
            <a:spLocks noChangeArrowheads="1"/>
          </p:cNvSpPr>
          <p:nvPr/>
        </p:nvSpPr>
        <p:spPr bwMode="auto">
          <a:xfrm>
            <a:off x="2112963" y="4141788"/>
            <a:ext cx="1454150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Lateral border</a:t>
            </a:r>
            <a:endParaRPr lang="en-US" sz="1800" b="1">
              <a:latin typeface="Arial" charset="0"/>
            </a:endParaRPr>
          </a:p>
        </p:txBody>
      </p:sp>
      <p:sp>
        <p:nvSpPr>
          <p:cNvPr id="14367" name="Rectangle 31"/>
          <p:cNvSpPr>
            <a:spLocks noChangeArrowheads="1"/>
          </p:cNvSpPr>
          <p:nvPr/>
        </p:nvSpPr>
        <p:spPr bwMode="auto">
          <a:xfrm>
            <a:off x="2293938" y="6097588"/>
            <a:ext cx="3959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(a) Right scapula, anterior aspect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8058150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7.25b</a:t>
            </a:r>
          </a:p>
        </p:txBody>
      </p:sp>
      <p:pic>
        <p:nvPicPr>
          <p:cNvPr id="15377" name="Picture 17" descr="figure_07_25b-j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95300"/>
            <a:ext cx="8229600" cy="5867400"/>
          </a:xfrm>
          <a:prstGeom prst="rect">
            <a:avLst/>
          </a:prstGeom>
          <a:noFill/>
        </p:spPr>
      </p:pic>
      <p:sp>
        <p:nvSpPr>
          <p:cNvPr id="15378" name="Line 18"/>
          <p:cNvSpPr>
            <a:spLocks noChangeShapeType="1"/>
          </p:cNvSpPr>
          <p:nvPr/>
        </p:nvSpPr>
        <p:spPr bwMode="auto">
          <a:xfrm>
            <a:off x="5695950" y="747713"/>
            <a:ext cx="1588" cy="47942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9" name="Freeform 19"/>
          <p:cNvSpPr>
            <a:spLocks/>
          </p:cNvSpPr>
          <p:nvPr/>
        </p:nvSpPr>
        <p:spPr bwMode="auto">
          <a:xfrm>
            <a:off x="7096125" y="1354138"/>
            <a:ext cx="485775" cy="1587"/>
          </a:xfrm>
          <a:custGeom>
            <a:avLst/>
            <a:gdLst/>
            <a:ahLst/>
            <a:cxnLst>
              <a:cxn ang="0">
                <a:pos x="306" y="0"/>
              </a:cxn>
              <a:cxn ang="0">
                <a:pos x="46" y="0"/>
              </a:cxn>
              <a:cxn ang="0">
                <a:pos x="0" y="0"/>
              </a:cxn>
            </a:cxnLst>
            <a:rect l="0" t="0" r="r" b="b"/>
            <a:pathLst>
              <a:path w="306">
                <a:moveTo>
                  <a:pt x="306" y="0"/>
                </a:moveTo>
                <a:lnTo>
                  <a:pt x="46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 flipH="1">
            <a:off x="6384925" y="2433638"/>
            <a:ext cx="81597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1" name="Line 21"/>
          <p:cNvSpPr>
            <a:spLocks noChangeShapeType="1"/>
          </p:cNvSpPr>
          <p:nvPr/>
        </p:nvSpPr>
        <p:spPr bwMode="auto">
          <a:xfrm flipH="1">
            <a:off x="4879975" y="4665663"/>
            <a:ext cx="143510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2" name="Freeform 22"/>
          <p:cNvSpPr>
            <a:spLocks/>
          </p:cNvSpPr>
          <p:nvPr/>
        </p:nvSpPr>
        <p:spPr bwMode="auto">
          <a:xfrm>
            <a:off x="4286250" y="709613"/>
            <a:ext cx="863600" cy="1104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6" y="0"/>
              </a:cxn>
              <a:cxn ang="0">
                <a:pos x="544" y="696"/>
              </a:cxn>
            </a:cxnLst>
            <a:rect l="0" t="0" r="r" b="b"/>
            <a:pathLst>
              <a:path w="544" h="696">
                <a:moveTo>
                  <a:pt x="0" y="0"/>
                </a:moveTo>
                <a:lnTo>
                  <a:pt x="86" y="0"/>
                </a:lnTo>
                <a:lnTo>
                  <a:pt x="544" y="696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3" name="Freeform 23"/>
          <p:cNvSpPr>
            <a:spLocks/>
          </p:cNvSpPr>
          <p:nvPr/>
        </p:nvSpPr>
        <p:spPr bwMode="auto">
          <a:xfrm>
            <a:off x="2609850" y="4040188"/>
            <a:ext cx="495300" cy="238125"/>
          </a:xfrm>
          <a:custGeom>
            <a:avLst/>
            <a:gdLst/>
            <a:ahLst/>
            <a:cxnLst>
              <a:cxn ang="0">
                <a:pos x="312" y="150"/>
              </a:cxn>
              <a:cxn ang="0">
                <a:pos x="170" y="0"/>
              </a:cxn>
              <a:cxn ang="0">
                <a:pos x="0" y="0"/>
              </a:cxn>
            </a:cxnLst>
            <a:rect l="0" t="0" r="r" b="b"/>
            <a:pathLst>
              <a:path w="312" h="150">
                <a:moveTo>
                  <a:pt x="312" y="150"/>
                </a:moveTo>
                <a:lnTo>
                  <a:pt x="170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4" name="Freeform 24"/>
          <p:cNvSpPr>
            <a:spLocks/>
          </p:cNvSpPr>
          <p:nvPr/>
        </p:nvSpPr>
        <p:spPr bwMode="auto">
          <a:xfrm>
            <a:off x="2676525" y="2078038"/>
            <a:ext cx="1016000" cy="123825"/>
          </a:xfrm>
          <a:custGeom>
            <a:avLst/>
            <a:gdLst/>
            <a:ahLst/>
            <a:cxnLst>
              <a:cxn ang="0">
                <a:pos x="0" y="78"/>
              </a:cxn>
              <a:cxn ang="0">
                <a:pos x="140" y="78"/>
              </a:cxn>
              <a:cxn ang="0">
                <a:pos x="640" y="0"/>
              </a:cxn>
            </a:cxnLst>
            <a:rect l="0" t="0" r="r" b="b"/>
            <a:pathLst>
              <a:path w="640" h="78">
                <a:moveTo>
                  <a:pt x="0" y="78"/>
                </a:moveTo>
                <a:lnTo>
                  <a:pt x="140" y="78"/>
                </a:lnTo>
                <a:lnTo>
                  <a:pt x="64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5" name="Line 25"/>
          <p:cNvSpPr>
            <a:spLocks noChangeShapeType="1"/>
          </p:cNvSpPr>
          <p:nvPr/>
        </p:nvSpPr>
        <p:spPr bwMode="auto">
          <a:xfrm flipV="1">
            <a:off x="3152775" y="1293813"/>
            <a:ext cx="250825" cy="177800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6" name="Freeform 26"/>
          <p:cNvSpPr>
            <a:spLocks/>
          </p:cNvSpPr>
          <p:nvPr/>
        </p:nvSpPr>
        <p:spPr bwMode="auto">
          <a:xfrm>
            <a:off x="2130425" y="1116013"/>
            <a:ext cx="1022350" cy="641350"/>
          </a:xfrm>
          <a:custGeom>
            <a:avLst/>
            <a:gdLst/>
            <a:ahLst/>
            <a:cxnLst>
              <a:cxn ang="0">
                <a:pos x="560" y="404"/>
              </a:cxn>
              <a:cxn ang="0">
                <a:pos x="644" y="224"/>
              </a:cxn>
              <a:cxn ang="0">
                <a:pos x="200" y="0"/>
              </a:cxn>
              <a:cxn ang="0">
                <a:pos x="0" y="0"/>
              </a:cxn>
            </a:cxnLst>
            <a:rect l="0" t="0" r="r" b="b"/>
            <a:pathLst>
              <a:path w="644" h="404">
                <a:moveTo>
                  <a:pt x="560" y="404"/>
                </a:moveTo>
                <a:lnTo>
                  <a:pt x="644" y="224"/>
                </a:lnTo>
                <a:lnTo>
                  <a:pt x="200" y="0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7" name="Freeform 27"/>
          <p:cNvSpPr>
            <a:spLocks/>
          </p:cNvSpPr>
          <p:nvPr/>
        </p:nvSpPr>
        <p:spPr bwMode="auto">
          <a:xfrm>
            <a:off x="2549525" y="3322638"/>
            <a:ext cx="1520825" cy="377825"/>
          </a:xfrm>
          <a:custGeom>
            <a:avLst/>
            <a:gdLst/>
            <a:ahLst/>
            <a:cxnLst>
              <a:cxn ang="0">
                <a:pos x="958" y="238"/>
              </a:cxn>
              <a:cxn ang="0">
                <a:pos x="154" y="0"/>
              </a:cxn>
              <a:cxn ang="0">
                <a:pos x="0" y="0"/>
              </a:cxn>
            </a:cxnLst>
            <a:rect l="0" t="0" r="r" b="b"/>
            <a:pathLst>
              <a:path w="958" h="238">
                <a:moveTo>
                  <a:pt x="958" y="238"/>
                </a:move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8" name="Freeform 28"/>
          <p:cNvSpPr>
            <a:spLocks/>
          </p:cNvSpPr>
          <p:nvPr/>
        </p:nvSpPr>
        <p:spPr bwMode="auto">
          <a:xfrm>
            <a:off x="1755775" y="2640013"/>
            <a:ext cx="2533650" cy="263525"/>
          </a:xfrm>
          <a:custGeom>
            <a:avLst/>
            <a:gdLst/>
            <a:ahLst/>
            <a:cxnLst>
              <a:cxn ang="0">
                <a:pos x="0" y="166"/>
              </a:cxn>
              <a:cxn ang="0">
                <a:pos x="186" y="166"/>
              </a:cxn>
              <a:cxn ang="0">
                <a:pos x="1596" y="0"/>
              </a:cxn>
            </a:cxnLst>
            <a:rect l="0" t="0" r="r" b="b"/>
            <a:pathLst>
              <a:path w="1596" h="166">
                <a:moveTo>
                  <a:pt x="0" y="166"/>
                </a:moveTo>
                <a:lnTo>
                  <a:pt x="186" y="166"/>
                </a:lnTo>
                <a:lnTo>
                  <a:pt x="1596" y="0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9" name="Rectangle 29"/>
          <p:cNvSpPr>
            <a:spLocks noChangeArrowheads="1"/>
          </p:cNvSpPr>
          <p:nvPr/>
        </p:nvSpPr>
        <p:spPr bwMode="auto">
          <a:xfrm>
            <a:off x="1098550" y="957263"/>
            <a:ext cx="939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Superior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angle</a:t>
            </a:r>
          </a:p>
        </p:txBody>
      </p:sp>
      <p:sp>
        <p:nvSpPr>
          <p:cNvPr id="15390" name="Rectangle 30"/>
          <p:cNvSpPr>
            <a:spLocks noChangeArrowheads="1"/>
          </p:cNvSpPr>
          <p:nvPr/>
        </p:nvSpPr>
        <p:spPr bwMode="auto">
          <a:xfrm>
            <a:off x="1047750" y="3868738"/>
            <a:ext cx="149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Medial border</a:t>
            </a:r>
            <a:endParaRPr lang="en-US" sz="1800" b="1">
              <a:latin typeface="Arial" charset="0"/>
            </a:endParaRPr>
          </a:p>
        </p:txBody>
      </p:sp>
      <p:sp>
        <p:nvSpPr>
          <p:cNvPr id="15391" name="Rectangle 31"/>
          <p:cNvSpPr>
            <a:spLocks noChangeArrowheads="1"/>
          </p:cNvSpPr>
          <p:nvPr/>
        </p:nvSpPr>
        <p:spPr bwMode="auto">
          <a:xfrm>
            <a:off x="4718050" y="481013"/>
            <a:ext cx="1930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Coracoid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15392" name="Rectangle 32"/>
          <p:cNvSpPr>
            <a:spLocks noChangeArrowheads="1"/>
          </p:cNvSpPr>
          <p:nvPr/>
        </p:nvSpPr>
        <p:spPr bwMode="auto">
          <a:xfrm>
            <a:off x="1939925" y="550863"/>
            <a:ext cx="2273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Suprascapular notch</a:t>
            </a:r>
            <a:endParaRPr lang="en-US" sz="1800" b="1">
              <a:latin typeface="Arial" charset="0"/>
            </a:endParaRPr>
          </a:p>
        </p:txBody>
      </p:sp>
      <p:sp>
        <p:nvSpPr>
          <p:cNvPr id="15393" name="Rectangle 33"/>
          <p:cNvSpPr>
            <a:spLocks noChangeArrowheads="1"/>
          </p:cNvSpPr>
          <p:nvPr/>
        </p:nvSpPr>
        <p:spPr bwMode="auto">
          <a:xfrm>
            <a:off x="7607300" y="1198563"/>
            <a:ext cx="1066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Acromion</a:t>
            </a:r>
            <a:endParaRPr lang="en-US" sz="1800" b="1">
              <a:latin typeface="Arial" charset="0"/>
            </a:endParaRPr>
          </a:p>
        </p:txBody>
      </p:sp>
      <p:sp>
        <p:nvSpPr>
          <p:cNvPr id="15394" name="Rectangle 34"/>
          <p:cNvSpPr>
            <a:spLocks noChangeArrowheads="1"/>
          </p:cNvSpPr>
          <p:nvPr/>
        </p:nvSpPr>
        <p:spPr bwMode="auto">
          <a:xfrm>
            <a:off x="7245350" y="2290763"/>
            <a:ext cx="9398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Glenoid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cavity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at lateral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angle</a:t>
            </a:r>
          </a:p>
        </p:txBody>
      </p:sp>
      <p:sp>
        <p:nvSpPr>
          <p:cNvPr id="15395" name="Rectangle 35"/>
          <p:cNvSpPr>
            <a:spLocks noChangeArrowheads="1"/>
          </p:cNvSpPr>
          <p:nvPr/>
        </p:nvSpPr>
        <p:spPr bwMode="auto">
          <a:xfrm>
            <a:off x="6337300" y="4516438"/>
            <a:ext cx="1536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Lateral border</a:t>
            </a:r>
            <a:endParaRPr lang="en-US" sz="1800" b="1">
              <a:latin typeface="Arial" charset="0"/>
            </a:endParaRPr>
          </a:p>
        </p:txBody>
      </p:sp>
      <p:sp>
        <p:nvSpPr>
          <p:cNvPr id="15396" name="Rectangle 36"/>
          <p:cNvSpPr>
            <a:spLocks noChangeArrowheads="1"/>
          </p:cNvSpPr>
          <p:nvPr/>
        </p:nvSpPr>
        <p:spPr bwMode="auto">
          <a:xfrm>
            <a:off x="1063625" y="3179763"/>
            <a:ext cx="1371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Infraspinous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fossa</a:t>
            </a:r>
          </a:p>
        </p:txBody>
      </p:sp>
      <p:sp>
        <p:nvSpPr>
          <p:cNvPr id="15397" name="Rectangle 37"/>
          <p:cNvSpPr>
            <a:spLocks noChangeArrowheads="1"/>
          </p:cNvSpPr>
          <p:nvPr/>
        </p:nvSpPr>
        <p:spPr bwMode="auto">
          <a:xfrm>
            <a:off x="1057275" y="2744788"/>
            <a:ext cx="622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Spine</a:t>
            </a:r>
            <a:endParaRPr lang="en-US" sz="1800" b="1">
              <a:latin typeface="Arial" charset="0"/>
            </a:endParaRPr>
          </a:p>
        </p:txBody>
      </p:sp>
      <p:sp>
        <p:nvSpPr>
          <p:cNvPr id="15398" name="Rectangle 38"/>
          <p:cNvSpPr>
            <a:spLocks noChangeArrowheads="1"/>
          </p:cNvSpPr>
          <p:nvPr/>
        </p:nvSpPr>
        <p:spPr bwMode="auto">
          <a:xfrm>
            <a:off x="2933700" y="6065838"/>
            <a:ext cx="43307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(b) Right scapula, posterior aspect</a:t>
            </a:r>
            <a:endParaRPr lang="en-US" sz="1800">
              <a:latin typeface="Arial" charset="0"/>
            </a:endParaRPr>
          </a:p>
        </p:txBody>
      </p:sp>
      <p:sp>
        <p:nvSpPr>
          <p:cNvPr id="15399" name="Rectangle 39"/>
          <p:cNvSpPr>
            <a:spLocks noChangeArrowheads="1"/>
          </p:cNvSpPr>
          <p:nvPr/>
        </p:nvSpPr>
        <p:spPr bwMode="auto">
          <a:xfrm>
            <a:off x="1069975" y="2058988"/>
            <a:ext cx="152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Supraspinous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fossa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7.25c</a:t>
            </a:r>
          </a:p>
        </p:txBody>
      </p:sp>
      <p:pic>
        <p:nvPicPr>
          <p:cNvPr id="16391" name="Picture 7" descr="figure_07_25c-j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95300"/>
            <a:ext cx="8229600" cy="5867400"/>
          </a:xfrm>
          <a:prstGeom prst="rect">
            <a:avLst/>
          </a:prstGeom>
          <a:noFill/>
        </p:spPr>
      </p:pic>
      <p:sp>
        <p:nvSpPr>
          <p:cNvPr id="16392" name="Line 8"/>
          <p:cNvSpPr>
            <a:spLocks noChangeShapeType="1"/>
          </p:cNvSpPr>
          <p:nvPr/>
        </p:nvSpPr>
        <p:spPr bwMode="auto">
          <a:xfrm flipH="1">
            <a:off x="5676900" y="1668463"/>
            <a:ext cx="120650" cy="504825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3" name="Freeform 9"/>
          <p:cNvSpPr>
            <a:spLocks/>
          </p:cNvSpPr>
          <p:nvPr/>
        </p:nvSpPr>
        <p:spPr bwMode="auto">
          <a:xfrm>
            <a:off x="5219700" y="623888"/>
            <a:ext cx="1117600" cy="1130300"/>
          </a:xfrm>
          <a:custGeom>
            <a:avLst/>
            <a:gdLst/>
            <a:ahLst/>
            <a:cxnLst>
              <a:cxn ang="0">
                <a:pos x="0" y="712"/>
              </a:cxn>
              <a:cxn ang="0">
                <a:pos x="364" y="658"/>
              </a:cxn>
              <a:cxn ang="0">
                <a:pos x="598" y="0"/>
              </a:cxn>
              <a:cxn ang="0">
                <a:pos x="704" y="0"/>
              </a:cxn>
            </a:cxnLst>
            <a:rect l="0" t="0" r="r" b="b"/>
            <a:pathLst>
              <a:path w="704" h="712">
                <a:moveTo>
                  <a:pt x="0" y="712"/>
                </a:moveTo>
                <a:lnTo>
                  <a:pt x="364" y="658"/>
                </a:lnTo>
                <a:lnTo>
                  <a:pt x="598" y="0"/>
                </a:lnTo>
                <a:lnTo>
                  <a:pt x="704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4" name="Freeform 10"/>
          <p:cNvSpPr>
            <a:spLocks/>
          </p:cNvSpPr>
          <p:nvPr/>
        </p:nvSpPr>
        <p:spPr bwMode="auto">
          <a:xfrm>
            <a:off x="7391400" y="1846263"/>
            <a:ext cx="76200" cy="3524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222"/>
              </a:cxn>
              <a:cxn ang="0">
                <a:pos x="48" y="222"/>
              </a:cxn>
            </a:cxnLst>
            <a:rect l="0" t="0" r="r" b="b"/>
            <a:pathLst>
              <a:path w="48" h="222">
                <a:moveTo>
                  <a:pt x="0" y="0"/>
                </a:moveTo>
                <a:lnTo>
                  <a:pt x="2" y="222"/>
                </a:lnTo>
                <a:lnTo>
                  <a:pt x="48" y="222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>
            <a:off x="4835525" y="1090613"/>
            <a:ext cx="55880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>
            <a:off x="6362700" y="2836863"/>
            <a:ext cx="90170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>
            <a:off x="6213475" y="3475038"/>
            <a:ext cx="105092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8" name="Freeform 14"/>
          <p:cNvSpPr>
            <a:spLocks/>
          </p:cNvSpPr>
          <p:nvPr/>
        </p:nvSpPr>
        <p:spPr bwMode="auto">
          <a:xfrm>
            <a:off x="6245225" y="947738"/>
            <a:ext cx="936625" cy="727075"/>
          </a:xfrm>
          <a:custGeom>
            <a:avLst/>
            <a:gdLst/>
            <a:ahLst/>
            <a:cxnLst>
              <a:cxn ang="0">
                <a:pos x="0" y="458"/>
              </a:cxn>
              <a:cxn ang="0">
                <a:pos x="494" y="0"/>
              </a:cxn>
              <a:cxn ang="0">
                <a:pos x="590" y="0"/>
              </a:cxn>
            </a:cxnLst>
            <a:rect l="0" t="0" r="r" b="b"/>
            <a:pathLst>
              <a:path w="590" h="458">
                <a:moveTo>
                  <a:pt x="0" y="458"/>
                </a:moveTo>
                <a:lnTo>
                  <a:pt x="494" y="0"/>
                </a:lnTo>
                <a:lnTo>
                  <a:pt x="59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>
            <a:off x="6492875" y="4459288"/>
            <a:ext cx="77470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0" name="Line 16"/>
          <p:cNvSpPr>
            <a:spLocks noChangeShapeType="1"/>
          </p:cNvSpPr>
          <p:nvPr/>
        </p:nvSpPr>
        <p:spPr bwMode="auto">
          <a:xfrm>
            <a:off x="6778625" y="6249988"/>
            <a:ext cx="43815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1" name="Freeform 17"/>
          <p:cNvSpPr>
            <a:spLocks/>
          </p:cNvSpPr>
          <p:nvPr/>
        </p:nvSpPr>
        <p:spPr bwMode="auto">
          <a:xfrm>
            <a:off x="5394325" y="2519363"/>
            <a:ext cx="209550" cy="1003300"/>
          </a:xfrm>
          <a:custGeom>
            <a:avLst/>
            <a:gdLst/>
            <a:ahLst/>
            <a:cxnLst>
              <a:cxn ang="0">
                <a:pos x="0" y="632"/>
              </a:cxn>
              <a:cxn ang="0">
                <a:pos x="132" y="632"/>
              </a:cxn>
              <a:cxn ang="0">
                <a:pos x="94" y="0"/>
              </a:cxn>
            </a:cxnLst>
            <a:rect l="0" t="0" r="r" b="b"/>
            <a:pathLst>
              <a:path w="132" h="632">
                <a:moveTo>
                  <a:pt x="0" y="632"/>
                </a:moveTo>
                <a:lnTo>
                  <a:pt x="132" y="632"/>
                </a:lnTo>
                <a:lnTo>
                  <a:pt x="94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2" name="Line 18"/>
          <p:cNvSpPr>
            <a:spLocks noChangeShapeType="1"/>
          </p:cNvSpPr>
          <p:nvPr/>
        </p:nvSpPr>
        <p:spPr bwMode="auto">
          <a:xfrm flipV="1">
            <a:off x="5603875" y="3395663"/>
            <a:ext cx="406400" cy="127000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3" name="Freeform 19"/>
          <p:cNvSpPr>
            <a:spLocks/>
          </p:cNvSpPr>
          <p:nvPr/>
        </p:nvSpPr>
        <p:spPr bwMode="auto">
          <a:xfrm>
            <a:off x="4641850" y="2128838"/>
            <a:ext cx="609600" cy="803275"/>
          </a:xfrm>
          <a:custGeom>
            <a:avLst/>
            <a:gdLst/>
            <a:ahLst/>
            <a:cxnLst>
              <a:cxn ang="0">
                <a:pos x="0" y="506"/>
              </a:cxn>
              <a:cxn ang="0">
                <a:pos x="120" y="506"/>
              </a:cxn>
              <a:cxn ang="0">
                <a:pos x="384" y="0"/>
              </a:cxn>
            </a:cxnLst>
            <a:rect l="0" t="0" r="r" b="b"/>
            <a:pathLst>
              <a:path w="384" h="506">
                <a:moveTo>
                  <a:pt x="0" y="506"/>
                </a:moveTo>
                <a:lnTo>
                  <a:pt x="120" y="506"/>
                </a:lnTo>
                <a:lnTo>
                  <a:pt x="384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4" name="Line 20"/>
          <p:cNvSpPr>
            <a:spLocks noChangeShapeType="1"/>
          </p:cNvSpPr>
          <p:nvPr/>
        </p:nvSpPr>
        <p:spPr bwMode="auto">
          <a:xfrm flipV="1">
            <a:off x="4832350" y="2459038"/>
            <a:ext cx="406400" cy="473075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7502525" y="2046288"/>
            <a:ext cx="990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Coracoid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process</a:t>
            </a:r>
          </a:p>
        </p:txBody>
      </p:sp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7299325" y="2681288"/>
            <a:ext cx="8509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Glenoid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cavity</a:t>
            </a:r>
          </a:p>
        </p:txBody>
      </p:sp>
      <p:sp>
        <p:nvSpPr>
          <p:cNvPr id="16407" name="Rectangle 23"/>
          <p:cNvSpPr>
            <a:spLocks noChangeArrowheads="1"/>
          </p:cNvSpPr>
          <p:nvPr/>
        </p:nvSpPr>
        <p:spPr bwMode="auto">
          <a:xfrm>
            <a:off x="3717925" y="925513"/>
            <a:ext cx="1066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Acromion</a:t>
            </a:r>
            <a:endParaRPr lang="en-US" sz="1800" b="1">
              <a:latin typeface="Arial" charset="0"/>
            </a:endParaRPr>
          </a:p>
        </p:txBody>
      </p:sp>
      <p:sp>
        <p:nvSpPr>
          <p:cNvPr id="16408" name="Rectangle 24"/>
          <p:cNvSpPr>
            <a:spLocks noChangeArrowheads="1"/>
          </p:cNvSpPr>
          <p:nvPr/>
        </p:nvSpPr>
        <p:spPr bwMode="auto">
          <a:xfrm>
            <a:off x="3968750" y="3357563"/>
            <a:ext cx="1371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Infraspinous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fossa</a:t>
            </a:r>
          </a:p>
        </p:txBody>
      </p:sp>
      <p:sp>
        <p:nvSpPr>
          <p:cNvPr id="16409" name="Rectangle 25"/>
          <p:cNvSpPr>
            <a:spLocks noChangeArrowheads="1"/>
          </p:cNvSpPr>
          <p:nvPr/>
        </p:nvSpPr>
        <p:spPr bwMode="auto">
          <a:xfrm>
            <a:off x="3965575" y="2760663"/>
            <a:ext cx="622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Spine</a:t>
            </a:r>
            <a:endParaRPr lang="en-US" sz="1800" b="1">
              <a:latin typeface="Arial" charset="0"/>
            </a:endParaRPr>
          </a:p>
        </p:txBody>
      </p:sp>
      <p:sp>
        <p:nvSpPr>
          <p:cNvPr id="16410" name="Rectangle 26"/>
          <p:cNvSpPr>
            <a:spLocks noChangeArrowheads="1"/>
          </p:cNvSpPr>
          <p:nvPr/>
        </p:nvSpPr>
        <p:spPr bwMode="auto">
          <a:xfrm>
            <a:off x="2178050" y="6069013"/>
            <a:ext cx="40132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(c) Right scapula, lateral aspect</a:t>
            </a:r>
            <a:endParaRPr lang="en-US" sz="1800">
              <a:latin typeface="Arial" charset="0"/>
            </a:endParaRPr>
          </a:p>
        </p:txBody>
      </p:sp>
      <p:sp>
        <p:nvSpPr>
          <p:cNvPr id="16411" name="Rectangle 27"/>
          <p:cNvSpPr>
            <a:spLocks noChangeArrowheads="1"/>
          </p:cNvSpPr>
          <p:nvPr/>
        </p:nvSpPr>
        <p:spPr bwMode="auto">
          <a:xfrm>
            <a:off x="7302500" y="3319463"/>
            <a:ext cx="13081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Infraglenoid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tubercle</a:t>
            </a:r>
          </a:p>
        </p:txBody>
      </p:sp>
      <p:sp>
        <p:nvSpPr>
          <p:cNvPr id="16412" name="Rectangle 28"/>
          <p:cNvSpPr>
            <a:spLocks noChangeArrowheads="1"/>
          </p:cNvSpPr>
          <p:nvPr/>
        </p:nvSpPr>
        <p:spPr bwMode="auto">
          <a:xfrm>
            <a:off x="7219950" y="792163"/>
            <a:ext cx="1460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Supraglenoid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tubercle</a:t>
            </a:r>
          </a:p>
        </p:txBody>
      </p:sp>
      <p:sp>
        <p:nvSpPr>
          <p:cNvPr id="16413" name="Rectangle 29"/>
          <p:cNvSpPr>
            <a:spLocks noChangeArrowheads="1"/>
          </p:cNvSpPr>
          <p:nvPr/>
        </p:nvSpPr>
        <p:spPr bwMode="auto">
          <a:xfrm>
            <a:off x="6372225" y="477838"/>
            <a:ext cx="2184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Supraspinous fossa</a:t>
            </a:r>
            <a:endParaRPr lang="en-US" sz="1800" b="1">
              <a:latin typeface="Arial" charset="0"/>
            </a:endParaRPr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7299325" y="4306888"/>
            <a:ext cx="1371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Subscapular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fossa</a:t>
            </a:r>
          </a:p>
        </p:txBody>
      </p:sp>
      <p:sp>
        <p:nvSpPr>
          <p:cNvPr id="16415" name="Rectangle 31"/>
          <p:cNvSpPr>
            <a:spLocks noChangeArrowheads="1"/>
          </p:cNvSpPr>
          <p:nvPr/>
        </p:nvSpPr>
        <p:spPr bwMode="auto">
          <a:xfrm>
            <a:off x="7239000" y="6094413"/>
            <a:ext cx="1447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Inferior angle</a:t>
            </a:r>
            <a:endParaRPr lang="en-US" sz="1800" b="1">
              <a:latin typeface="Arial" charset="0"/>
            </a:endParaRPr>
          </a:p>
        </p:txBody>
      </p:sp>
      <p:sp>
        <p:nvSpPr>
          <p:cNvPr id="16416" name="Rectangle 32"/>
          <p:cNvSpPr>
            <a:spLocks noChangeArrowheads="1"/>
          </p:cNvSpPr>
          <p:nvPr/>
        </p:nvSpPr>
        <p:spPr bwMode="auto">
          <a:xfrm>
            <a:off x="1933575" y="2941638"/>
            <a:ext cx="152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Supraspinous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fossa</a:t>
            </a:r>
          </a:p>
        </p:txBody>
      </p:sp>
      <p:sp>
        <p:nvSpPr>
          <p:cNvPr id="16417" name="Rectangle 33"/>
          <p:cNvSpPr>
            <a:spLocks noChangeArrowheads="1"/>
          </p:cNvSpPr>
          <p:nvPr/>
        </p:nvSpPr>
        <p:spPr bwMode="auto">
          <a:xfrm>
            <a:off x="590550" y="4221163"/>
            <a:ext cx="1371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Infraspinous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fossa</a:t>
            </a:r>
          </a:p>
        </p:txBody>
      </p:sp>
      <p:sp>
        <p:nvSpPr>
          <p:cNvPr id="16418" name="Rectangle 34"/>
          <p:cNvSpPr>
            <a:spLocks noChangeArrowheads="1"/>
          </p:cNvSpPr>
          <p:nvPr/>
        </p:nvSpPr>
        <p:spPr bwMode="auto">
          <a:xfrm>
            <a:off x="2320925" y="4221163"/>
            <a:ext cx="1371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Subscapular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fossa</a:t>
            </a:r>
          </a:p>
        </p:txBody>
      </p:sp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895350" y="5065713"/>
            <a:ext cx="1003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Posterior</a:t>
            </a:r>
            <a:endParaRPr lang="en-US" sz="1800">
              <a:latin typeface="Arial" charset="0"/>
            </a:endParaRPr>
          </a:p>
        </p:txBody>
      </p:sp>
      <p:sp>
        <p:nvSpPr>
          <p:cNvPr id="16420" name="Rectangle 36"/>
          <p:cNvSpPr>
            <a:spLocks noChangeArrowheads="1"/>
          </p:cNvSpPr>
          <p:nvPr/>
        </p:nvSpPr>
        <p:spPr bwMode="auto">
          <a:xfrm>
            <a:off x="2320925" y="5065713"/>
            <a:ext cx="889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Anterior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Upper Limb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/>
              <a:t>30 bones form the skeletal framework of each upper limb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Arm</a:t>
            </a:r>
          </a:p>
          <a:p>
            <a:pPr lvl="2">
              <a:lnSpc>
                <a:spcPct val="90000"/>
              </a:lnSpc>
            </a:pPr>
            <a:r>
              <a:rPr lang="en-US" sz="2400"/>
              <a:t>Humerus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Forearm</a:t>
            </a:r>
          </a:p>
          <a:p>
            <a:pPr lvl="2">
              <a:lnSpc>
                <a:spcPct val="90000"/>
              </a:lnSpc>
            </a:pPr>
            <a:r>
              <a:rPr lang="en-US" sz="2400"/>
              <a:t>Radius and ulna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Hand</a:t>
            </a:r>
          </a:p>
          <a:p>
            <a:pPr lvl="2">
              <a:lnSpc>
                <a:spcPct val="90000"/>
              </a:lnSpc>
            </a:pPr>
            <a:r>
              <a:rPr lang="en-US" sz="2400"/>
              <a:t>8 carpal bones in the wrist</a:t>
            </a:r>
          </a:p>
          <a:p>
            <a:pPr lvl="2">
              <a:lnSpc>
                <a:spcPct val="90000"/>
              </a:lnSpc>
            </a:pPr>
            <a:r>
              <a:rPr lang="en-US" sz="2400"/>
              <a:t>5 metacarpal bones in the palm</a:t>
            </a:r>
          </a:p>
          <a:p>
            <a:pPr lvl="2">
              <a:lnSpc>
                <a:spcPct val="90000"/>
              </a:lnSpc>
            </a:pPr>
            <a:r>
              <a:rPr lang="en-US" sz="2400"/>
              <a:t>14 phalanges in the fingers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Humerus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Largest, longest bone of upper limb</a:t>
            </a:r>
          </a:p>
          <a:p>
            <a:r>
              <a:rPr lang="en-US"/>
              <a:t>Articulates superiorly with glenoid cavity of scapula</a:t>
            </a:r>
          </a:p>
          <a:p>
            <a:r>
              <a:rPr lang="en-US"/>
              <a:t>Articulates inferiorly with radius and ulna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7.26a</a:t>
            </a:r>
          </a:p>
        </p:txBody>
      </p:sp>
      <p:pic>
        <p:nvPicPr>
          <p:cNvPr id="21511" name="Picture 7" descr="figure_07_26a-j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76250"/>
            <a:ext cx="8229600" cy="5905500"/>
          </a:xfrm>
          <a:prstGeom prst="rect">
            <a:avLst/>
          </a:prstGeom>
          <a:noFill/>
        </p:spPr>
      </p:pic>
      <p:sp>
        <p:nvSpPr>
          <p:cNvPr id="21512" name="Line 8"/>
          <p:cNvSpPr>
            <a:spLocks noChangeShapeType="1"/>
          </p:cNvSpPr>
          <p:nvPr/>
        </p:nvSpPr>
        <p:spPr bwMode="auto">
          <a:xfrm>
            <a:off x="3305175" y="687388"/>
            <a:ext cx="95250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3" name="Freeform 9"/>
          <p:cNvSpPr>
            <a:spLocks/>
          </p:cNvSpPr>
          <p:nvPr/>
        </p:nvSpPr>
        <p:spPr bwMode="auto">
          <a:xfrm>
            <a:off x="3248025" y="950913"/>
            <a:ext cx="1412875" cy="320675"/>
          </a:xfrm>
          <a:custGeom>
            <a:avLst/>
            <a:gdLst/>
            <a:ahLst/>
            <a:cxnLst>
              <a:cxn ang="0">
                <a:pos x="0" y="202"/>
              </a:cxn>
              <a:cxn ang="0">
                <a:pos x="140" y="202"/>
              </a:cxn>
              <a:cxn ang="0">
                <a:pos x="890" y="0"/>
              </a:cxn>
            </a:cxnLst>
            <a:rect l="0" t="0" r="r" b="b"/>
            <a:pathLst>
              <a:path w="890" h="202">
                <a:moveTo>
                  <a:pt x="0" y="202"/>
                </a:moveTo>
                <a:lnTo>
                  <a:pt x="140" y="202"/>
                </a:lnTo>
                <a:lnTo>
                  <a:pt x="89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4" name="Freeform 10"/>
          <p:cNvSpPr>
            <a:spLocks/>
          </p:cNvSpPr>
          <p:nvPr/>
        </p:nvSpPr>
        <p:spPr bwMode="auto">
          <a:xfrm>
            <a:off x="3206750" y="4510088"/>
            <a:ext cx="984250" cy="7302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2" y="0"/>
              </a:cxn>
              <a:cxn ang="0">
                <a:pos x="620" y="460"/>
              </a:cxn>
            </a:cxnLst>
            <a:rect l="0" t="0" r="r" b="b"/>
            <a:pathLst>
              <a:path w="620" h="460">
                <a:moveTo>
                  <a:pt x="0" y="0"/>
                </a:moveTo>
                <a:lnTo>
                  <a:pt x="542" y="0"/>
                </a:lnTo>
                <a:lnTo>
                  <a:pt x="620" y="46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5" name="Freeform 11"/>
          <p:cNvSpPr>
            <a:spLocks/>
          </p:cNvSpPr>
          <p:nvPr/>
        </p:nvSpPr>
        <p:spPr bwMode="auto">
          <a:xfrm>
            <a:off x="3155950" y="5322888"/>
            <a:ext cx="1054100" cy="203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6" y="0"/>
              </a:cxn>
              <a:cxn ang="0">
                <a:pos x="664" y="128"/>
              </a:cxn>
            </a:cxnLst>
            <a:rect l="0" t="0" r="r" b="b"/>
            <a:pathLst>
              <a:path w="664" h="128">
                <a:moveTo>
                  <a:pt x="0" y="0"/>
                </a:moveTo>
                <a:lnTo>
                  <a:pt x="116" y="0"/>
                </a:lnTo>
                <a:lnTo>
                  <a:pt x="664" y="12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6" name="Line 12"/>
          <p:cNvSpPr>
            <a:spLocks noChangeShapeType="1"/>
          </p:cNvSpPr>
          <p:nvPr/>
        </p:nvSpPr>
        <p:spPr bwMode="auto">
          <a:xfrm>
            <a:off x="3594100" y="5881688"/>
            <a:ext cx="46990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7" name="Line 13"/>
          <p:cNvSpPr>
            <a:spLocks noChangeShapeType="1"/>
          </p:cNvSpPr>
          <p:nvPr/>
        </p:nvSpPr>
        <p:spPr bwMode="auto">
          <a:xfrm>
            <a:off x="4581525" y="5957888"/>
            <a:ext cx="81597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8" name="Freeform 14"/>
          <p:cNvSpPr>
            <a:spLocks/>
          </p:cNvSpPr>
          <p:nvPr/>
        </p:nvSpPr>
        <p:spPr bwMode="auto">
          <a:xfrm>
            <a:off x="4959350" y="5348288"/>
            <a:ext cx="438150" cy="339725"/>
          </a:xfrm>
          <a:custGeom>
            <a:avLst/>
            <a:gdLst/>
            <a:ahLst/>
            <a:cxnLst>
              <a:cxn ang="0">
                <a:pos x="276" y="0"/>
              </a:cxn>
              <a:cxn ang="0">
                <a:pos x="130" y="0"/>
              </a:cxn>
              <a:cxn ang="0">
                <a:pos x="0" y="214"/>
              </a:cxn>
            </a:cxnLst>
            <a:rect l="0" t="0" r="r" b="b"/>
            <a:pathLst>
              <a:path w="276" h="214">
                <a:moveTo>
                  <a:pt x="276" y="0"/>
                </a:moveTo>
                <a:lnTo>
                  <a:pt x="130" y="0"/>
                </a:lnTo>
                <a:lnTo>
                  <a:pt x="0" y="21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9" name="Freeform 15"/>
          <p:cNvSpPr>
            <a:spLocks/>
          </p:cNvSpPr>
          <p:nvPr/>
        </p:nvSpPr>
        <p:spPr bwMode="auto">
          <a:xfrm>
            <a:off x="4460875" y="4773613"/>
            <a:ext cx="930275" cy="758825"/>
          </a:xfrm>
          <a:custGeom>
            <a:avLst/>
            <a:gdLst/>
            <a:ahLst/>
            <a:cxnLst>
              <a:cxn ang="0">
                <a:pos x="586" y="0"/>
              </a:cxn>
              <a:cxn ang="0">
                <a:pos x="434" y="0"/>
              </a:cxn>
              <a:cxn ang="0">
                <a:pos x="0" y="478"/>
              </a:cxn>
            </a:cxnLst>
            <a:rect l="0" t="0" r="r" b="b"/>
            <a:pathLst>
              <a:path w="586" h="478">
                <a:moveTo>
                  <a:pt x="586" y="0"/>
                </a:moveTo>
                <a:lnTo>
                  <a:pt x="434" y="0"/>
                </a:lnTo>
                <a:lnTo>
                  <a:pt x="0" y="47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0" name="Freeform 16"/>
          <p:cNvSpPr>
            <a:spLocks/>
          </p:cNvSpPr>
          <p:nvPr/>
        </p:nvSpPr>
        <p:spPr bwMode="auto">
          <a:xfrm>
            <a:off x="3254375" y="3036888"/>
            <a:ext cx="996950" cy="508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152" y="32"/>
              </a:cxn>
              <a:cxn ang="0">
                <a:pos x="628" y="0"/>
              </a:cxn>
            </a:cxnLst>
            <a:rect l="0" t="0" r="r" b="b"/>
            <a:pathLst>
              <a:path w="628" h="32">
                <a:moveTo>
                  <a:pt x="0" y="32"/>
                </a:moveTo>
                <a:lnTo>
                  <a:pt x="152" y="32"/>
                </a:lnTo>
                <a:lnTo>
                  <a:pt x="628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1" name="Freeform 17"/>
          <p:cNvSpPr>
            <a:spLocks/>
          </p:cNvSpPr>
          <p:nvPr/>
        </p:nvSpPr>
        <p:spPr bwMode="auto">
          <a:xfrm>
            <a:off x="4997450" y="938213"/>
            <a:ext cx="492125" cy="377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4" y="238"/>
              </a:cxn>
              <a:cxn ang="0">
                <a:pos x="310" y="238"/>
              </a:cxn>
            </a:cxnLst>
            <a:rect l="0" t="0" r="r" b="b"/>
            <a:pathLst>
              <a:path w="310" h="238">
                <a:moveTo>
                  <a:pt x="0" y="0"/>
                </a:moveTo>
                <a:lnTo>
                  <a:pt x="194" y="238"/>
                </a:lnTo>
                <a:lnTo>
                  <a:pt x="310" y="23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2" name="Line 18"/>
          <p:cNvSpPr>
            <a:spLocks noChangeShapeType="1"/>
          </p:cNvSpPr>
          <p:nvPr/>
        </p:nvSpPr>
        <p:spPr bwMode="auto">
          <a:xfrm flipH="1">
            <a:off x="4959350" y="735013"/>
            <a:ext cx="54610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3" name="Freeform 19"/>
          <p:cNvSpPr>
            <a:spLocks/>
          </p:cNvSpPr>
          <p:nvPr/>
        </p:nvSpPr>
        <p:spPr bwMode="auto">
          <a:xfrm>
            <a:off x="3082925" y="1509713"/>
            <a:ext cx="1387475" cy="330200"/>
          </a:xfrm>
          <a:custGeom>
            <a:avLst/>
            <a:gdLst/>
            <a:ahLst/>
            <a:cxnLst>
              <a:cxn ang="0">
                <a:pos x="0" y="208"/>
              </a:cxn>
              <a:cxn ang="0">
                <a:pos x="196" y="208"/>
              </a:cxn>
              <a:cxn ang="0">
                <a:pos x="874" y="0"/>
              </a:cxn>
            </a:cxnLst>
            <a:rect l="0" t="0" r="r" b="b"/>
            <a:pathLst>
              <a:path w="874" h="208">
                <a:moveTo>
                  <a:pt x="0" y="208"/>
                </a:moveTo>
                <a:lnTo>
                  <a:pt x="196" y="208"/>
                </a:lnTo>
                <a:lnTo>
                  <a:pt x="874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4" name="Line 20"/>
          <p:cNvSpPr>
            <a:spLocks noChangeShapeType="1"/>
          </p:cNvSpPr>
          <p:nvPr/>
        </p:nvSpPr>
        <p:spPr bwMode="auto">
          <a:xfrm flipV="1">
            <a:off x="3394075" y="1233488"/>
            <a:ext cx="1123950" cy="6064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5" name="Rectangle 21"/>
          <p:cNvSpPr>
            <a:spLocks noChangeArrowheads="1"/>
          </p:cNvSpPr>
          <p:nvPr/>
        </p:nvSpPr>
        <p:spPr bwMode="auto">
          <a:xfrm>
            <a:off x="2432050" y="566738"/>
            <a:ext cx="889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Greater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tubercle</a:t>
            </a:r>
          </a:p>
        </p:txBody>
      </p:sp>
      <p:sp>
        <p:nvSpPr>
          <p:cNvPr id="21526" name="Rectangle 22"/>
          <p:cNvSpPr>
            <a:spLocks noChangeArrowheads="1"/>
          </p:cNvSpPr>
          <p:nvPr/>
        </p:nvSpPr>
        <p:spPr bwMode="auto">
          <a:xfrm>
            <a:off x="2432050" y="1125538"/>
            <a:ext cx="889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Lesser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tubercle</a:t>
            </a:r>
          </a:p>
        </p:txBody>
      </p:sp>
      <p:sp>
        <p:nvSpPr>
          <p:cNvPr id="21527" name="Rectangle 23"/>
          <p:cNvSpPr>
            <a:spLocks noChangeArrowheads="1"/>
          </p:cNvSpPr>
          <p:nvPr/>
        </p:nvSpPr>
        <p:spPr bwMode="auto">
          <a:xfrm>
            <a:off x="2428875" y="1690688"/>
            <a:ext cx="11176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Inter-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tubercular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sulcus</a:t>
            </a:r>
          </a:p>
        </p:txBody>
      </p:sp>
      <p:sp>
        <p:nvSpPr>
          <p:cNvPr id="21528" name="Rectangle 24"/>
          <p:cNvSpPr>
            <a:spLocks noChangeArrowheads="1"/>
          </p:cNvSpPr>
          <p:nvPr/>
        </p:nvSpPr>
        <p:spPr bwMode="auto">
          <a:xfrm>
            <a:off x="2425700" y="4386263"/>
            <a:ext cx="15748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Lateral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supracondylar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ridge</a:t>
            </a:r>
          </a:p>
        </p:txBody>
      </p:sp>
      <p:sp>
        <p:nvSpPr>
          <p:cNvPr id="21529" name="Rectangle 25"/>
          <p:cNvSpPr>
            <a:spLocks noChangeArrowheads="1"/>
          </p:cNvSpPr>
          <p:nvPr/>
        </p:nvSpPr>
        <p:spPr bwMode="auto">
          <a:xfrm>
            <a:off x="2425700" y="5202238"/>
            <a:ext cx="685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Radial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fossa</a:t>
            </a:r>
          </a:p>
        </p:txBody>
      </p:sp>
      <p:sp>
        <p:nvSpPr>
          <p:cNvPr id="21530" name="Rectangle 26"/>
          <p:cNvSpPr>
            <a:spLocks noChangeArrowheads="1"/>
          </p:cNvSpPr>
          <p:nvPr/>
        </p:nvSpPr>
        <p:spPr bwMode="auto">
          <a:xfrm>
            <a:off x="2425700" y="5751513"/>
            <a:ext cx="1117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Capitulum</a:t>
            </a:r>
            <a:endParaRPr lang="en-US" sz="1800" b="1">
              <a:latin typeface="Arial" charset="0"/>
            </a:endParaRPr>
          </a:p>
        </p:txBody>
      </p:sp>
      <p:sp>
        <p:nvSpPr>
          <p:cNvPr id="21531" name="Rectangle 27"/>
          <p:cNvSpPr>
            <a:spLocks noChangeArrowheads="1"/>
          </p:cNvSpPr>
          <p:nvPr/>
        </p:nvSpPr>
        <p:spPr bwMode="auto">
          <a:xfrm>
            <a:off x="5530850" y="614363"/>
            <a:ext cx="965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Head of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humerus</a:t>
            </a:r>
          </a:p>
        </p:txBody>
      </p:sp>
      <p:sp>
        <p:nvSpPr>
          <p:cNvPr id="21532" name="Rectangle 28"/>
          <p:cNvSpPr>
            <a:spLocks noChangeArrowheads="1"/>
          </p:cNvSpPr>
          <p:nvPr/>
        </p:nvSpPr>
        <p:spPr bwMode="auto">
          <a:xfrm>
            <a:off x="5518150" y="1189038"/>
            <a:ext cx="12319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Anatomical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neck</a:t>
            </a:r>
          </a:p>
        </p:txBody>
      </p:sp>
      <p:sp>
        <p:nvSpPr>
          <p:cNvPr id="21533" name="Rectangle 29"/>
          <p:cNvSpPr>
            <a:spLocks noChangeArrowheads="1"/>
          </p:cNvSpPr>
          <p:nvPr/>
        </p:nvSpPr>
        <p:spPr bwMode="auto">
          <a:xfrm>
            <a:off x="2425700" y="2947988"/>
            <a:ext cx="1168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Deltoid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tuberosity </a:t>
            </a:r>
          </a:p>
        </p:txBody>
      </p:sp>
      <p:sp>
        <p:nvSpPr>
          <p:cNvPr id="21534" name="Rectangle 30"/>
          <p:cNvSpPr>
            <a:spLocks noChangeArrowheads="1"/>
          </p:cNvSpPr>
          <p:nvPr/>
        </p:nvSpPr>
        <p:spPr bwMode="auto">
          <a:xfrm>
            <a:off x="5429250" y="4649788"/>
            <a:ext cx="1016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Coronoid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fossa</a:t>
            </a:r>
          </a:p>
        </p:txBody>
      </p:sp>
      <p:sp>
        <p:nvSpPr>
          <p:cNvPr id="21535" name="Rectangle 31"/>
          <p:cNvSpPr>
            <a:spLocks noChangeArrowheads="1"/>
          </p:cNvSpPr>
          <p:nvPr/>
        </p:nvSpPr>
        <p:spPr bwMode="auto">
          <a:xfrm>
            <a:off x="5429250" y="5218113"/>
            <a:ext cx="1193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Medial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epicondyle</a:t>
            </a:r>
          </a:p>
        </p:txBody>
      </p:sp>
      <p:sp>
        <p:nvSpPr>
          <p:cNvPr id="21536" name="Rectangle 32"/>
          <p:cNvSpPr>
            <a:spLocks noChangeArrowheads="1"/>
          </p:cNvSpPr>
          <p:nvPr/>
        </p:nvSpPr>
        <p:spPr bwMode="auto">
          <a:xfrm>
            <a:off x="5429250" y="5795963"/>
            <a:ext cx="952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Trochlea</a:t>
            </a:r>
            <a:endParaRPr lang="en-US" sz="1800" b="1">
              <a:latin typeface="Arial" charset="0"/>
            </a:endParaRPr>
          </a:p>
        </p:txBody>
      </p:sp>
      <p:sp>
        <p:nvSpPr>
          <p:cNvPr id="21537" name="Rectangle 33"/>
          <p:cNvSpPr>
            <a:spLocks noChangeArrowheads="1"/>
          </p:cNvSpPr>
          <p:nvPr/>
        </p:nvSpPr>
        <p:spPr bwMode="auto">
          <a:xfrm>
            <a:off x="3248025" y="6062663"/>
            <a:ext cx="20828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(a) Anterior view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Bones of the Forearm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0375" y="1368425"/>
            <a:ext cx="8228013" cy="5184775"/>
          </a:xfrm>
        </p:spPr>
        <p:txBody>
          <a:bodyPr/>
          <a:lstStyle/>
          <a:p>
            <a:r>
              <a:rPr lang="en-US" sz="2600"/>
              <a:t>Ulna</a:t>
            </a:r>
          </a:p>
          <a:p>
            <a:pPr lvl="1"/>
            <a:r>
              <a:rPr lang="en-US" sz="2400"/>
              <a:t>Medial bone in forearm </a:t>
            </a:r>
          </a:p>
          <a:p>
            <a:pPr lvl="1"/>
            <a:r>
              <a:rPr lang="en-US" sz="2400"/>
              <a:t>Forms the major portion of the elbow joint with the humerus</a:t>
            </a:r>
          </a:p>
          <a:p>
            <a:r>
              <a:rPr lang="en-US" sz="2600"/>
              <a:t>Radius</a:t>
            </a:r>
          </a:p>
          <a:p>
            <a:pPr lvl="1"/>
            <a:r>
              <a:rPr lang="en-US" sz="2400"/>
              <a:t>Lateral bone in forearm</a:t>
            </a:r>
          </a:p>
          <a:p>
            <a:pPr lvl="1"/>
            <a:r>
              <a:rPr lang="en-US" sz="2400"/>
              <a:t>Head articulates with capitulum of humerus and with radial notch of ulna</a:t>
            </a:r>
          </a:p>
          <a:p>
            <a:pPr lvl="1"/>
            <a:r>
              <a:rPr lang="en-US" sz="2400"/>
              <a:t>Interosseous membrane connects the radius and ulna along their entire length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7923213" y="6581775"/>
            <a:ext cx="1217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7.27a-b</a:t>
            </a:r>
          </a:p>
        </p:txBody>
      </p:sp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2" cstate="print"/>
          <a:srcRect r="46094"/>
          <a:stretch>
            <a:fillRect/>
          </a:stretch>
        </p:blipFill>
        <p:spPr bwMode="auto">
          <a:xfrm>
            <a:off x="2209800" y="685800"/>
            <a:ext cx="4437063" cy="5883275"/>
          </a:xfrm>
          <a:prstGeom prst="rect">
            <a:avLst/>
          </a:prstGeom>
          <a:noFill/>
        </p:spPr>
      </p:pic>
      <p:sp>
        <p:nvSpPr>
          <p:cNvPr id="24584" name="Freeform 8"/>
          <p:cNvSpPr>
            <a:spLocks/>
          </p:cNvSpPr>
          <p:nvPr/>
        </p:nvSpPr>
        <p:spPr bwMode="auto">
          <a:xfrm>
            <a:off x="2771775" y="766763"/>
            <a:ext cx="723900" cy="511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2" y="0"/>
              </a:cxn>
              <a:cxn ang="0">
                <a:pos x="456" y="322"/>
              </a:cxn>
            </a:cxnLst>
            <a:rect l="0" t="0" r="r" b="b"/>
            <a:pathLst>
              <a:path w="456" h="322">
                <a:moveTo>
                  <a:pt x="0" y="0"/>
                </a:moveTo>
                <a:lnTo>
                  <a:pt x="72" y="0"/>
                </a:lnTo>
                <a:lnTo>
                  <a:pt x="456" y="322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5" name="Freeform 9"/>
          <p:cNvSpPr>
            <a:spLocks/>
          </p:cNvSpPr>
          <p:nvPr/>
        </p:nvSpPr>
        <p:spPr bwMode="auto">
          <a:xfrm>
            <a:off x="3714750" y="957263"/>
            <a:ext cx="387350" cy="3365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8" y="212"/>
              </a:cxn>
              <a:cxn ang="0">
                <a:pos x="244" y="212"/>
              </a:cxn>
            </a:cxnLst>
            <a:rect l="0" t="0" r="r" b="b"/>
            <a:pathLst>
              <a:path w="244" h="212">
                <a:moveTo>
                  <a:pt x="0" y="0"/>
                </a:moveTo>
                <a:lnTo>
                  <a:pt x="158" y="212"/>
                </a:lnTo>
                <a:lnTo>
                  <a:pt x="244" y="212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6" name="Freeform 10"/>
          <p:cNvSpPr>
            <a:spLocks/>
          </p:cNvSpPr>
          <p:nvPr/>
        </p:nvSpPr>
        <p:spPr bwMode="auto">
          <a:xfrm>
            <a:off x="3641725" y="1252538"/>
            <a:ext cx="466725" cy="447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4" y="282"/>
              </a:cxn>
              <a:cxn ang="0">
                <a:pos x="294" y="282"/>
              </a:cxn>
            </a:cxnLst>
            <a:rect l="0" t="0" r="r" b="b"/>
            <a:pathLst>
              <a:path w="294" h="282">
                <a:moveTo>
                  <a:pt x="0" y="0"/>
                </a:moveTo>
                <a:lnTo>
                  <a:pt x="204" y="282"/>
                </a:lnTo>
                <a:lnTo>
                  <a:pt x="294" y="282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7" name="Freeform 11"/>
          <p:cNvSpPr>
            <a:spLocks/>
          </p:cNvSpPr>
          <p:nvPr/>
        </p:nvSpPr>
        <p:spPr bwMode="auto">
          <a:xfrm>
            <a:off x="3552825" y="1433513"/>
            <a:ext cx="558800" cy="682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0" y="430"/>
              </a:cxn>
              <a:cxn ang="0">
                <a:pos x="352" y="430"/>
              </a:cxn>
            </a:cxnLst>
            <a:rect l="0" t="0" r="r" b="b"/>
            <a:pathLst>
              <a:path w="352" h="430">
                <a:moveTo>
                  <a:pt x="0" y="0"/>
                </a:moveTo>
                <a:lnTo>
                  <a:pt x="260" y="430"/>
                </a:lnTo>
                <a:lnTo>
                  <a:pt x="352" y="43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8" name="Freeform 12"/>
          <p:cNvSpPr>
            <a:spLocks/>
          </p:cNvSpPr>
          <p:nvPr/>
        </p:nvSpPr>
        <p:spPr bwMode="auto">
          <a:xfrm>
            <a:off x="3730625" y="5835650"/>
            <a:ext cx="193675" cy="2413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" y="152"/>
              </a:cxn>
              <a:cxn ang="0">
                <a:pos x="122" y="152"/>
              </a:cxn>
            </a:cxnLst>
            <a:rect l="0" t="0" r="r" b="b"/>
            <a:pathLst>
              <a:path w="122" h="152">
                <a:moveTo>
                  <a:pt x="0" y="0"/>
                </a:moveTo>
                <a:lnTo>
                  <a:pt x="62" y="152"/>
                </a:lnTo>
                <a:lnTo>
                  <a:pt x="122" y="152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9" name="Freeform 13"/>
          <p:cNvSpPr>
            <a:spLocks/>
          </p:cNvSpPr>
          <p:nvPr/>
        </p:nvSpPr>
        <p:spPr bwMode="auto">
          <a:xfrm>
            <a:off x="6289675" y="6010275"/>
            <a:ext cx="217488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" y="34"/>
              </a:cxn>
              <a:cxn ang="0">
                <a:pos x="137" y="34"/>
              </a:cxn>
            </a:cxnLst>
            <a:rect l="0" t="0" r="r" b="b"/>
            <a:pathLst>
              <a:path w="137" h="34">
                <a:moveTo>
                  <a:pt x="0" y="0"/>
                </a:moveTo>
                <a:lnTo>
                  <a:pt x="57" y="34"/>
                </a:lnTo>
                <a:lnTo>
                  <a:pt x="137" y="3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0" name="Freeform 14"/>
          <p:cNvSpPr>
            <a:spLocks/>
          </p:cNvSpPr>
          <p:nvPr/>
        </p:nvSpPr>
        <p:spPr bwMode="auto">
          <a:xfrm>
            <a:off x="5930900" y="1401763"/>
            <a:ext cx="400050" cy="650875"/>
          </a:xfrm>
          <a:custGeom>
            <a:avLst/>
            <a:gdLst/>
            <a:ahLst/>
            <a:cxnLst>
              <a:cxn ang="0">
                <a:pos x="252" y="410"/>
              </a:cxn>
              <a:cxn ang="0">
                <a:pos x="144" y="410"/>
              </a:cxn>
              <a:cxn ang="0">
                <a:pos x="0" y="0"/>
              </a:cxn>
            </a:cxnLst>
            <a:rect l="0" t="0" r="r" b="b"/>
            <a:pathLst>
              <a:path w="252" h="410">
                <a:moveTo>
                  <a:pt x="252" y="410"/>
                </a:moveTo>
                <a:lnTo>
                  <a:pt x="144" y="41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1" name="Freeform 15"/>
          <p:cNvSpPr>
            <a:spLocks/>
          </p:cNvSpPr>
          <p:nvPr/>
        </p:nvSpPr>
        <p:spPr bwMode="auto">
          <a:xfrm>
            <a:off x="6013450" y="1287463"/>
            <a:ext cx="317500" cy="317500"/>
          </a:xfrm>
          <a:custGeom>
            <a:avLst/>
            <a:gdLst/>
            <a:ahLst/>
            <a:cxnLst>
              <a:cxn ang="0">
                <a:pos x="200" y="200"/>
              </a:cxn>
              <a:cxn ang="0">
                <a:pos x="98" y="200"/>
              </a:cxn>
              <a:cxn ang="0">
                <a:pos x="0" y="0"/>
              </a:cxn>
            </a:cxnLst>
            <a:rect l="0" t="0" r="r" b="b"/>
            <a:pathLst>
              <a:path w="200" h="200">
                <a:moveTo>
                  <a:pt x="200" y="200"/>
                </a:moveTo>
                <a:lnTo>
                  <a:pt x="98" y="20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2" name="Freeform 16"/>
          <p:cNvSpPr>
            <a:spLocks/>
          </p:cNvSpPr>
          <p:nvPr/>
        </p:nvSpPr>
        <p:spPr bwMode="auto">
          <a:xfrm>
            <a:off x="3654425" y="4953000"/>
            <a:ext cx="508000" cy="752475"/>
          </a:xfrm>
          <a:custGeom>
            <a:avLst/>
            <a:gdLst/>
            <a:ahLst/>
            <a:cxnLst>
              <a:cxn ang="0">
                <a:pos x="0" y="474"/>
              </a:cxn>
              <a:cxn ang="0">
                <a:pos x="260" y="0"/>
              </a:cxn>
              <a:cxn ang="0">
                <a:pos x="320" y="0"/>
              </a:cxn>
            </a:cxnLst>
            <a:rect l="0" t="0" r="r" b="b"/>
            <a:pathLst>
              <a:path w="320" h="474">
                <a:moveTo>
                  <a:pt x="0" y="474"/>
                </a:moveTo>
                <a:lnTo>
                  <a:pt x="260" y="0"/>
                </a:lnTo>
                <a:lnTo>
                  <a:pt x="32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3" name="Freeform 17"/>
          <p:cNvSpPr>
            <a:spLocks/>
          </p:cNvSpPr>
          <p:nvPr/>
        </p:nvSpPr>
        <p:spPr bwMode="auto">
          <a:xfrm>
            <a:off x="5200650" y="4968875"/>
            <a:ext cx="587375" cy="695325"/>
          </a:xfrm>
          <a:custGeom>
            <a:avLst/>
            <a:gdLst/>
            <a:ahLst/>
            <a:cxnLst>
              <a:cxn ang="0">
                <a:pos x="370" y="438"/>
              </a:cxn>
              <a:cxn ang="0">
                <a:pos x="60" y="0"/>
              </a:cxn>
              <a:cxn ang="0">
                <a:pos x="0" y="0"/>
              </a:cxn>
            </a:cxnLst>
            <a:rect l="0" t="0" r="r" b="b"/>
            <a:pathLst>
              <a:path w="370" h="438">
                <a:moveTo>
                  <a:pt x="370" y="438"/>
                </a:moveTo>
                <a:lnTo>
                  <a:pt x="6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4" name="Freeform 18"/>
          <p:cNvSpPr>
            <a:spLocks/>
          </p:cNvSpPr>
          <p:nvPr/>
        </p:nvSpPr>
        <p:spPr bwMode="auto">
          <a:xfrm>
            <a:off x="3886200" y="5391150"/>
            <a:ext cx="263525" cy="327025"/>
          </a:xfrm>
          <a:custGeom>
            <a:avLst/>
            <a:gdLst/>
            <a:ahLst/>
            <a:cxnLst>
              <a:cxn ang="0">
                <a:pos x="0" y="206"/>
              </a:cxn>
              <a:cxn ang="0">
                <a:pos x="114" y="0"/>
              </a:cxn>
              <a:cxn ang="0">
                <a:pos x="166" y="0"/>
              </a:cxn>
            </a:cxnLst>
            <a:rect l="0" t="0" r="r" b="b"/>
            <a:pathLst>
              <a:path w="166" h="206">
                <a:moveTo>
                  <a:pt x="0" y="206"/>
                </a:moveTo>
                <a:lnTo>
                  <a:pt x="114" y="0"/>
                </a:lnTo>
                <a:lnTo>
                  <a:pt x="166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5" name="Freeform 19"/>
          <p:cNvSpPr>
            <a:spLocks/>
          </p:cNvSpPr>
          <p:nvPr/>
        </p:nvSpPr>
        <p:spPr bwMode="auto">
          <a:xfrm>
            <a:off x="5270500" y="5403850"/>
            <a:ext cx="457200" cy="301625"/>
          </a:xfrm>
          <a:custGeom>
            <a:avLst/>
            <a:gdLst/>
            <a:ahLst/>
            <a:cxnLst>
              <a:cxn ang="0">
                <a:pos x="288" y="190"/>
              </a:cxn>
              <a:cxn ang="0">
                <a:pos x="48" y="0"/>
              </a:cxn>
              <a:cxn ang="0">
                <a:pos x="0" y="0"/>
              </a:cxn>
            </a:cxnLst>
            <a:rect l="0" t="0" r="r" b="b"/>
            <a:pathLst>
              <a:path w="288" h="190">
                <a:moveTo>
                  <a:pt x="288" y="190"/>
                </a:moveTo>
                <a:lnTo>
                  <a:pt x="48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6" name="Freeform 20"/>
          <p:cNvSpPr>
            <a:spLocks/>
          </p:cNvSpPr>
          <p:nvPr/>
        </p:nvSpPr>
        <p:spPr bwMode="auto">
          <a:xfrm>
            <a:off x="3870325" y="5638800"/>
            <a:ext cx="479425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194" y="0"/>
              </a:cxn>
              <a:cxn ang="0">
                <a:pos x="302" y="0"/>
              </a:cxn>
            </a:cxnLst>
            <a:rect l="0" t="0" r="r" b="b"/>
            <a:pathLst>
              <a:path w="302" h="132">
                <a:moveTo>
                  <a:pt x="0" y="132"/>
                </a:moveTo>
                <a:lnTo>
                  <a:pt x="194" y="0"/>
                </a:lnTo>
                <a:lnTo>
                  <a:pt x="302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7" name="Freeform 21"/>
          <p:cNvSpPr>
            <a:spLocks/>
          </p:cNvSpPr>
          <p:nvPr/>
        </p:nvSpPr>
        <p:spPr bwMode="auto">
          <a:xfrm>
            <a:off x="5000625" y="5638800"/>
            <a:ext cx="555625" cy="209550"/>
          </a:xfrm>
          <a:custGeom>
            <a:avLst/>
            <a:gdLst/>
            <a:ahLst/>
            <a:cxnLst>
              <a:cxn ang="0">
                <a:pos x="350" y="132"/>
              </a:cxn>
              <a:cxn ang="0">
                <a:pos x="104" y="0"/>
              </a:cxn>
              <a:cxn ang="0">
                <a:pos x="0" y="0"/>
              </a:cxn>
            </a:cxnLst>
            <a:rect l="0" t="0" r="r" b="b"/>
            <a:pathLst>
              <a:path w="350" h="132">
                <a:moveTo>
                  <a:pt x="350" y="132"/>
                </a:moveTo>
                <a:lnTo>
                  <a:pt x="104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8" name="Freeform 22"/>
          <p:cNvSpPr>
            <a:spLocks/>
          </p:cNvSpPr>
          <p:nvPr/>
        </p:nvSpPr>
        <p:spPr bwMode="auto">
          <a:xfrm>
            <a:off x="3463925" y="2751138"/>
            <a:ext cx="650875" cy="339725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264" y="0"/>
              </a:cxn>
              <a:cxn ang="0">
                <a:pos x="410" y="0"/>
              </a:cxn>
            </a:cxnLst>
            <a:rect l="0" t="0" r="r" b="b"/>
            <a:pathLst>
              <a:path w="410" h="214">
                <a:moveTo>
                  <a:pt x="0" y="214"/>
                </a:moveTo>
                <a:lnTo>
                  <a:pt x="264" y="0"/>
                </a:lnTo>
                <a:lnTo>
                  <a:pt x="41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9" name="Freeform 23"/>
          <p:cNvSpPr>
            <a:spLocks/>
          </p:cNvSpPr>
          <p:nvPr/>
        </p:nvSpPr>
        <p:spPr bwMode="auto">
          <a:xfrm>
            <a:off x="5264150" y="2751138"/>
            <a:ext cx="568325" cy="339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0" y="0"/>
              </a:cxn>
              <a:cxn ang="0">
                <a:pos x="358" y="214"/>
              </a:cxn>
            </a:cxnLst>
            <a:rect l="0" t="0" r="r" b="b"/>
            <a:pathLst>
              <a:path w="358" h="214">
                <a:moveTo>
                  <a:pt x="0" y="0"/>
                </a:moveTo>
                <a:lnTo>
                  <a:pt x="60" y="0"/>
                </a:lnTo>
                <a:lnTo>
                  <a:pt x="358" y="21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0" name="Freeform 24"/>
          <p:cNvSpPr>
            <a:spLocks/>
          </p:cNvSpPr>
          <p:nvPr/>
        </p:nvSpPr>
        <p:spPr bwMode="auto">
          <a:xfrm>
            <a:off x="3848100" y="3208338"/>
            <a:ext cx="266700" cy="406400"/>
          </a:xfrm>
          <a:custGeom>
            <a:avLst/>
            <a:gdLst/>
            <a:ahLst/>
            <a:cxnLst>
              <a:cxn ang="0">
                <a:pos x="0" y="256"/>
              </a:cxn>
              <a:cxn ang="0">
                <a:pos x="50" y="0"/>
              </a:cxn>
              <a:cxn ang="0">
                <a:pos x="168" y="0"/>
              </a:cxn>
            </a:cxnLst>
            <a:rect l="0" t="0" r="r" b="b"/>
            <a:pathLst>
              <a:path w="168" h="256">
                <a:moveTo>
                  <a:pt x="0" y="256"/>
                </a:moveTo>
                <a:lnTo>
                  <a:pt x="50" y="0"/>
                </a:lnTo>
                <a:lnTo>
                  <a:pt x="168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1" name="Freeform 25"/>
          <p:cNvSpPr>
            <a:spLocks/>
          </p:cNvSpPr>
          <p:nvPr/>
        </p:nvSpPr>
        <p:spPr bwMode="auto">
          <a:xfrm>
            <a:off x="4540250" y="3208338"/>
            <a:ext cx="949325" cy="406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4" y="0"/>
              </a:cxn>
              <a:cxn ang="0">
                <a:pos x="598" y="256"/>
              </a:cxn>
            </a:cxnLst>
            <a:rect l="0" t="0" r="r" b="b"/>
            <a:pathLst>
              <a:path w="598" h="256">
                <a:moveTo>
                  <a:pt x="0" y="0"/>
                </a:moveTo>
                <a:lnTo>
                  <a:pt x="104" y="0"/>
                </a:lnTo>
                <a:lnTo>
                  <a:pt x="598" y="256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2" name="Line 26"/>
          <p:cNvSpPr>
            <a:spLocks noChangeShapeType="1"/>
          </p:cNvSpPr>
          <p:nvPr/>
        </p:nvSpPr>
        <p:spPr bwMode="auto">
          <a:xfrm>
            <a:off x="6130925" y="5006975"/>
            <a:ext cx="284163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3" name="Line 27"/>
          <p:cNvSpPr>
            <a:spLocks noChangeShapeType="1"/>
          </p:cNvSpPr>
          <p:nvPr/>
        </p:nvSpPr>
        <p:spPr bwMode="auto">
          <a:xfrm>
            <a:off x="5026025" y="868363"/>
            <a:ext cx="15557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4" name="Line 28"/>
          <p:cNvSpPr>
            <a:spLocks noChangeShapeType="1"/>
          </p:cNvSpPr>
          <p:nvPr/>
        </p:nvSpPr>
        <p:spPr bwMode="auto">
          <a:xfrm>
            <a:off x="3940175" y="868363"/>
            <a:ext cx="16827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5" name="Freeform 29"/>
          <p:cNvSpPr>
            <a:spLocks/>
          </p:cNvSpPr>
          <p:nvPr/>
        </p:nvSpPr>
        <p:spPr bwMode="auto">
          <a:xfrm>
            <a:off x="2663825" y="1319213"/>
            <a:ext cx="600075" cy="114300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118" y="72"/>
              </a:cxn>
              <a:cxn ang="0">
                <a:pos x="378" y="0"/>
              </a:cxn>
            </a:cxnLst>
            <a:rect l="0" t="0" r="r" b="b"/>
            <a:pathLst>
              <a:path w="378" h="72">
                <a:moveTo>
                  <a:pt x="0" y="72"/>
                </a:moveTo>
                <a:lnTo>
                  <a:pt x="118" y="72"/>
                </a:lnTo>
                <a:lnTo>
                  <a:pt x="378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6" name="Freeform 30"/>
          <p:cNvSpPr>
            <a:spLocks/>
          </p:cNvSpPr>
          <p:nvPr/>
        </p:nvSpPr>
        <p:spPr bwMode="auto">
          <a:xfrm>
            <a:off x="2657475" y="1516063"/>
            <a:ext cx="666750" cy="203200"/>
          </a:xfrm>
          <a:custGeom>
            <a:avLst/>
            <a:gdLst/>
            <a:ahLst/>
            <a:cxnLst>
              <a:cxn ang="0">
                <a:pos x="0" y="128"/>
              </a:cxn>
              <a:cxn ang="0">
                <a:pos x="118" y="128"/>
              </a:cxn>
              <a:cxn ang="0">
                <a:pos x="420" y="0"/>
              </a:cxn>
            </a:cxnLst>
            <a:rect l="0" t="0" r="r" b="b"/>
            <a:pathLst>
              <a:path w="420" h="128">
                <a:moveTo>
                  <a:pt x="0" y="128"/>
                </a:moveTo>
                <a:lnTo>
                  <a:pt x="118" y="128"/>
                </a:lnTo>
                <a:lnTo>
                  <a:pt x="42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7" name="Freeform 31"/>
          <p:cNvSpPr>
            <a:spLocks/>
          </p:cNvSpPr>
          <p:nvPr/>
        </p:nvSpPr>
        <p:spPr bwMode="auto">
          <a:xfrm>
            <a:off x="2765425" y="1773238"/>
            <a:ext cx="685800" cy="215900"/>
          </a:xfrm>
          <a:custGeom>
            <a:avLst/>
            <a:gdLst/>
            <a:ahLst/>
            <a:cxnLst>
              <a:cxn ang="0">
                <a:pos x="0" y="136"/>
              </a:cxn>
              <a:cxn ang="0">
                <a:pos x="54" y="136"/>
              </a:cxn>
              <a:cxn ang="0">
                <a:pos x="432" y="0"/>
              </a:cxn>
            </a:cxnLst>
            <a:rect l="0" t="0" r="r" b="b"/>
            <a:pathLst>
              <a:path w="432" h="136">
                <a:moveTo>
                  <a:pt x="0" y="136"/>
                </a:moveTo>
                <a:lnTo>
                  <a:pt x="54" y="136"/>
                </a:lnTo>
                <a:lnTo>
                  <a:pt x="432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8" name="Freeform 32"/>
          <p:cNvSpPr>
            <a:spLocks/>
          </p:cNvSpPr>
          <p:nvPr/>
        </p:nvSpPr>
        <p:spPr bwMode="auto">
          <a:xfrm>
            <a:off x="2816225" y="5737225"/>
            <a:ext cx="333375" cy="225425"/>
          </a:xfrm>
          <a:custGeom>
            <a:avLst/>
            <a:gdLst/>
            <a:ahLst/>
            <a:cxnLst>
              <a:cxn ang="0">
                <a:pos x="210" y="142"/>
              </a:cxn>
              <a:cxn ang="0">
                <a:pos x="70" y="0"/>
              </a:cxn>
              <a:cxn ang="0">
                <a:pos x="0" y="0"/>
              </a:cxn>
            </a:cxnLst>
            <a:rect l="0" t="0" r="r" b="b"/>
            <a:pathLst>
              <a:path w="210" h="142">
                <a:moveTo>
                  <a:pt x="210" y="142"/>
                </a:moveTo>
                <a:lnTo>
                  <a:pt x="7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9" name="Freeform 33"/>
          <p:cNvSpPr>
            <a:spLocks/>
          </p:cNvSpPr>
          <p:nvPr/>
        </p:nvSpPr>
        <p:spPr bwMode="auto">
          <a:xfrm>
            <a:off x="3371850" y="1189038"/>
            <a:ext cx="209550" cy="257175"/>
          </a:xfrm>
          <a:custGeom>
            <a:avLst/>
            <a:gdLst/>
            <a:ahLst/>
            <a:cxnLst>
              <a:cxn ang="0">
                <a:pos x="118" y="52"/>
              </a:cxn>
              <a:cxn ang="0">
                <a:pos x="110" y="38"/>
              </a:cxn>
              <a:cxn ang="0">
                <a:pos x="98" y="26"/>
              </a:cxn>
              <a:cxn ang="0">
                <a:pos x="86" y="16"/>
              </a:cxn>
              <a:cxn ang="0">
                <a:pos x="74" y="8"/>
              </a:cxn>
              <a:cxn ang="0">
                <a:pos x="62" y="2"/>
              </a:cxn>
              <a:cxn ang="0">
                <a:pos x="48" y="0"/>
              </a:cxn>
              <a:cxn ang="0">
                <a:pos x="36" y="2"/>
              </a:cxn>
              <a:cxn ang="0">
                <a:pos x="26" y="6"/>
              </a:cxn>
              <a:cxn ang="0">
                <a:pos x="16" y="14"/>
              </a:cxn>
              <a:cxn ang="0">
                <a:pos x="8" y="22"/>
              </a:cxn>
              <a:cxn ang="0">
                <a:pos x="4" y="34"/>
              </a:cxn>
              <a:cxn ang="0">
                <a:pos x="0" y="48"/>
              </a:cxn>
              <a:cxn ang="0">
                <a:pos x="0" y="62"/>
              </a:cxn>
              <a:cxn ang="0">
                <a:pos x="2" y="78"/>
              </a:cxn>
              <a:cxn ang="0">
                <a:pos x="8" y="94"/>
              </a:cxn>
              <a:cxn ang="0">
                <a:pos x="14" y="110"/>
              </a:cxn>
              <a:cxn ang="0">
                <a:pos x="24" y="124"/>
              </a:cxn>
              <a:cxn ang="0">
                <a:pos x="34" y="138"/>
              </a:cxn>
              <a:cxn ang="0">
                <a:pos x="46" y="148"/>
              </a:cxn>
              <a:cxn ang="0">
                <a:pos x="60" y="154"/>
              </a:cxn>
              <a:cxn ang="0">
                <a:pos x="72" y="160"/>
              </a:cxn>
              <a:cxn ang="0">
                <a:pos x="84" y="162"/>
              </a:cxn>
              <a:cxn ang="0">
                <a:pos x="96" y="162"/>
              </a:cxn>
              <a:cxn ang="0">
                <a:pos x="108" y="156"/>
              </a:cxn>
              <a:cxn ang="0">
                <a:pos x="118" y="150"/>
              </a:cxn>
              <a:cxn ang="0">
                <a:pos x="126" y="140"/>
              </a:cxn>
              <a:cxn ang="0">
                <a:pos x="130" y="128"/>
              </a:cxn>
              <a:cxn ang="0">
                <a:pos x="132" y="114"/>
              </a:cxn>
              <a:cxn ang="0">
                <a:pos x="132" y="100"/>
              </a:cxn>
              <a:cxn ang="0">
                <a:pos x="130" y="84"/>
              </a:cxn>
              <a:cxn ang="0">
                <a:pos x="126" y="68"/>
              </a:cxn>
              <a:cxn ang="0">
                <a:pos x="120" y="52"/>
              </a:cxn>
            </a:cxnLst>
            <a:rect l="0" t="0" r="r" b="b"/>
            <a:pathLst>
              <a:path w="132" h="162">
                <a:moveTo>
                  <a:pt x="118" y="52"/>
                </a:moveTo>
                <a:lnTo>
                  <a:pt x="110" y="38"/>
                </a:lnTo>
                <a:lnTo>
                  <a:pt x="98" y="26"/>
                </a:lnTo>
                <a:lnTo>
                  <a:pt x="86" y="16"/>
                </a:lnTo>
                <a:lnTo>
                  <a:pt x="74" y="8"/>
                </a:lnTo>
                <a:lnTo>
                  <a:pt x="62" y="2"/>
                </a:lnTo>
                <a:lnTo>
                  <a:pt x="48" y="0"/>
                </a:lnTo>
                <a:lnTo>
                  <a:pt x="36" y="2"/>
                </a:lnTo>
                <a:lnTo>
                  <a:pt x="26" y="6"/>
                </a:lnTo>
                <a:lnTo>
                  <a:pt x="16" y="14"/>
                </a:lnTo>
                <a:lnTo>
                  <a:pt x="8" y="22"/>
                </a:lnTo>
                <a:lnTo>
                  <a:pt x="4" y="34"/>
                </a:lnTo>
                <a:lnTo>
                  <a:pt x="0" y="48"/>
                </a:lnTo>
                <a:lnTo>
                  <a:pt x="0" y="62"/>
                </a:lnTo>
                <a:lnTo>
                  <a:pt x="2" y="78"/>
                </a:lnTo>
                <a:lnTo>
                  <a:pt x="8" y="94"/>
                </a:lnTo>
                <a:lnTo>
                  <a:pt x="14" y="110"/>
                </a:lnTo>
                <a:lnTo>
                  <a:pt x="24" y="124"/>
                </a:lnTo>
                <a:lnTo>
                  <a:pt x="34" y="138"/>
                </a:lnTo>
                <a:lnTo>
                  <a:pt x="46" y="148"/>
                </a:lnTo>
                <a:lnTo>
                  <a:pt x="60" y="154"/>
                </a:lnTo>
                <a:lnTo>
                  <a:pt x="72" y="160"/>
                </a:lnTo>
                <a:lnTo>
                  <a:pt x="84" y="162"/>
                </a:lnTo>
                <a:lnTo>
                  <a:pt x="96" y="162"/>
                </a:lnTo>
                <a:lnTo>
                  <a:pt x="108" y="156"/>
                </a:lnTo>
                <a:lnTo>
                  <a:pt x="118" y="150"/>
                </a:lnTo>
                <a:lnTo>
                  <a:pt x="126" y="140"/>
                </a:lnTo>
                <a:lnTo>
                  <a:pt x="130" y="128"/>
                </a:lnTo>
                <a:lnTo>
                  <a:pt x="132" y="114"/>
                </a:lnTo>
                <a:lnTo>
                  <a:pt x="132" y="100"/>
                </a:lnTo>
                <a:lnTo>
                  <a:pt x="130" y="84"/>
                </a:lnTo>
                <a:lnTo>
                  <a:pt x="126" y="68"/>
                </a:lnTo>
                <a:lnTo>
                  <a:pt x="120" y="52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0" name="Freeform 34"/>
          <p:cNvSpPr>
            <a:spLocks/>
          </p:cNvSpPr>
          <p:nvPr/>
        </p:nvSpPr>
        <p:spPr bwMode="auto">
          <a:xfrm>
            <a:off x="3559175" y="5588000"/>
            <a:ext cx="212725" cy="257175"/>
          </a:xfrm>
          <a:custGeom>
            <a:avLst/>
            <a:gdLst/>
            <a:ahLst/>
            <a:cxnLst>
              <a:cxn ang="0">
                <a:pos x="120" y="52"/>
              </a:cxn>
              <a:cxn ang="0">
                <a:pos x="110" y="38"/>
              </a:cxn>
              <a:cxn ang="0">
                <a:pos x="98" y="26"/>
              </a:cxn>
              <a:cxn ang="0">
                <a:pos x="86" y="14"/>
              </a:cxn>
              <a:cxn ang="0">
                <a:pos x="74" y="8"/>
              </a:cxn>
              <a:cxn ang="0">
                <a:pos x="62" y="2"/>
              </a:cxn>
              <a:cxn ang="0">
                <a:pos x="50" y="0"/>
              </a:cxn>
              <a:cxn ang="0">
                <a:pos x="36" y="2"/>
              </a:cxn>
              <a:cxn ang="0">
                <a:pos x="26" y="6"/>
              </a:cxn>
              <a:cxn ang="0">
                <a:pos x="16" y="12"/>
              </a:cxn>
              <a:cxn ang="0">
                <a:pos x="8" y="22"/>
              </a:cxn>
              <a:cxn ang="0">
                <a:pos x="4" y="34"/>
              </a:cxn>
              <a:cxn ang="0">
                <a:pos x="0" y="48"/>
              </a:cxn>
              <a:cxn ang="0">
                <a:pos x="0" y="62"/>
              </a:cxn>
              <a:cxn ang="0">
                <a:pos x="2" y="78"/>
              </a:cxn>
              <a:cxn ang="0">
                <a:pos x="8" y="94"/>
              </a:cxn>
              <a:cxn ang="0">
                <a:pos x="16" y="110"/>
              </a:cxn>
              <a:cxn ang="0">
                <a:pos x="24" y="124"/>
              </a:cxn>
              <a:cxn ang="0">
                <a:pos x="36" y="136"/>
              </a:cxn>
              <a:cxn ang="0">
                <a:pos x="48" y="146"/>
              </a:cxn>
              <a:cxn ang="0">
                <a:pos x="60" y="154"/>
              </a:cxn>
              <a:cxn ang="0">
                <a:pos x="72" y="160"/>
              </a:cxn>
              <a:cxn ang="0">
                <a:pos x="86" y="162"/>
              </a:cxn>
              <a:cxn ang="0">
                <a:pos x="98" y="160"/>
              </a:cxn>
              <a:cxn ang="0">
                <a:pos x="108" y="156"/>
              </a:cxn>
              <a:cxn ang="0">
                <a:pos x="118" y="150"/>
              </a:cxn>
              <a:cxn ang="0">
                <a:pos x="126" y="140"/>
              </a:cxn>
              <a:cxn ang="0">
                <a:pos x="130" y="128"/>
              </a:cxn>
              <a:cxn ang="0">
                <a:pos x="134" y="114"/>
              </a:cxn>
              <a:cxn ang="0">
                <a:pos x="134" y="100"/>
              </a:cxn>
              <a:cxn ang="0">
                <a:pos x="132" y="84"/>
              </a:cxn>
              <a:cxn ang="0">
                <a:pos x="126" y="68"/>
              </a:cxn>
              <a:cxn ang="0">
                <a:pos x="122" y="52"/>
              </a:cxn>
            </a:cxnLst>
            <a:rect l="0" t="0" r="r" b="b"/>
            <a:pathLst>
              <a:path w="134" h="162">
                <a:moveTo>
                  <a:pt x="120" y="52"/>
                </a:moveTo>
                <a:lnTo>
                  <a:pt x="110" y="38"/>
                </a:lnTo>
                <a:lnTo>
                  <a:pt x="98" y="26"/>
                </a:lnTo>
                <a:lnTo>
                  <a:pt x="86" y="14"/>
                </a:lnTo>
                <a:lnTo>
                  <a:pt x="74" y="8"/>
                </a:lnTo>
                <a:lnTo>
                  <a:pt x="62" y="2"/>
                </a:lnTo>
                <a:lnTo>
                  <a:pt x="50" y="0"/>
                </a:lnTo>
                <a:lnTo>
                  <a:pt x="36" y="2"/>
                </a:lnTo>
                <a:lnTo>
                  <a:pt x="26" y="6"/>
                </a:lnTo>
                <a:lnTo>
                  <a:pt x="16" y="12"/>
                </a:lnTo>
                <a:lnTo>
                  <a:pt x="8" y="22"/>
                </a:lnTo>
                <a:lnTo>
                  <a:pt x="4" y="34"/>
                </a:lnTo>
                <a:lnTo>
                  <a:pt x="0" y="48"/>
                </a:lnTo>
                <a:lnTo>
                  <a:pt x="0" y="62"/>
                </a:lnTo>
                <a:lnTo>
                  <a:pt x="2" y="78"/>
                </a:lnTo>
                <a:lnTo>
                  <a:pt x="8" y="94"/>
                </a:lnTo>
                <a:lnTo>
                  <a:pt x="16" y="110"/>
                </a:lnTo>
                <a:lnTo>
                  <a:pt x="24" y="124"/>
                </a:lnTo>
                <a:lnTo>
                  <a:pt x="36" y="136"/>
                </a:lnTo>
                <a:lnTo>
                  <a:pt x="48" y="146"/>
                </a:lnTo>
                <a:lnTo>
                  <a:pt x="60" y="154"/>
                </a:lnTo>
                <a:lnTo>
                  <a:pt x="72" y="160"/>
                </a:lnTo>
                <a:lnTo>
                  <a:pt x="86" y="162"/>
                </a:lnTo>
                <a:lnTo>
                  <a:pt x="98" y="160"/>
                </a:lnTo>
                <a:lnTo>
                  <a:pt x="108" y="156"/>
                </a:lnTo>
                <a:lnTo>
                  <a:pt x="118" y="150"/>
                </a:lnTo>
                <a:lnTo>
                  <a:pt x="126" y="140"/>
                </a:lnTo>
                <a:lnTo>
                  <a:pt x="130" y="128"/>
                </a:lnTo>
                <a:lnTo>
                  <a:pt x="134" y="114"/>
                </a:lnTo>
                <a:lnTo>
                  <a:pt x="134" y="100"/>
                </a:lnTo>
                <a:lnTo>
                  <a:pt x="132" y="84"/>
                </a:lnTo>
                <a:lnTo>
                  <a:pt x="126" y="68"/>
                </a:lnTo>
                <a:lnTo>
                  <a:pt x="122" y="52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1" name="Line 35"/>
          <p:cNvSpPr>
            <a:spLocks noChangeShapeType="1"/>
          </p:cNvSpPr>
          <p:nvPr/>
        </p:nvSpPr>
        <p:spPr bwMode="auto">
          <a:xfrm>
            <a:off x="2822575" y="4483100"/>
            <a:ext cx="4476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2" name="Rectangle 46"/>
          <p:cNvSpPr>
            <a:spLocks noChangeArrowheads="1"/>
          </p:cNvSpPr>
          <p:nvPr/>
        </p:nvSpPr>
        <p:spPr bwMode="auto">
          <a:xfrm>
            <a:off x="2201863" y="666750"/>
            <a:ext cx="696912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Radial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notch of</a:t>
            </a:r>
            <a:endParaRPr lang="en-US" sz="1200" b="1">
              <a:latin typeface="Arial" charset="0"/>
            </a:endParaRP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the ulna</a:t>
            </a:r>
            <a:endParaRPr lang="en-US" sz="1200" b="1">
              <a:latin typeface="Arial" charset="0"/>
            </a:endParaRPr>
          </a:p>
        </p:txBody>
      </p:sp>
      <p:sp>
        <p:nvSpPr>
          <p:cNvPr id="24623" name="Rectangle 47"/>
          <p:cNvSpPr>
            <a:spLocks noChangeArrowheads="1"/>
          </p:cNvSpPr>
          <p:nvPr/>
        </p:nvSpPr>
        <p:spPr bwMode="auto">
          <a:xfrm>
            <a:off x="4132263" y="768350"/>
            <a:ext cx="8763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Olecranon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200" b="1">
              <a:latin typeface="Arial" charset="0"/>
            </a:endParaRPr>
          </a:p>
        </p:txBody>
      </p:sp>
      <p:sp>
        <p:nvSpPr>
          <p:cNvPr id="24624" name="Rectangle 48"/>
          <p:cNvSpPr>
            <a:spLocks noChangeArrowheads="1"/>
          </p:cNvSpPr>
          <p:nvPr/>
        </p:nvSpPr>
        <p:spPr bwMode="auto">
          <a:xfrm>
            <a:off x="4132263" y="1190625"/>
            <a:ext cx="808037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Trochlear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notch</a:t>
            </a:r>
            <a:endParaRPr lang="en-US" sz="1200" b="1">
              <a:latin typeface="Arial" charset="0"/>
            </a:endParaRPr>
          </a:p>
        </p:txBody>
      </p:sp>
      <p:sp>
        <p:nvSpPr>
          <p:cNvPr id="24625" name="Rectangle 49"/>
          <p:cNvSpPr>
            <a:spLocks noChangeArrowheads="1"/>
          </p:cNvSpPr>
          <p:nvPr/>
        </p:nvSpPr>
        <p:spPr bwMode="auto">
          <a:xfrm>
            <a:off x="4132263" y="1597025"/>
            <a:ext cx="7874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Coronoid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process </a:t>
            </a:r>
          </a:p>
        </p:txBody>
      </p:sp>
      <p:sp>
        <p:nvSpPr>
          <p:cNvPr id="24626" name="Rectangle 50"/>
          <p:cNvSpPr>
            <a:spLocks noChangeArrowheads="1"/>
          </p:cNvSpPr>
          <p:nvPr/>
        </p:nvSpPr>
        <p:spPr bwMode="auto">
          <a:xfrm>
            <a:off x="4132263" y="2016125"/>
            <a:ext cx="8667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Proximal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radioulnar</a:t>
            </a:r>
            <a:endParaRPr lang="en-US" sz="1200" b="1">
              <a:latin typeface="Arial" charset="0"/>
            </a:endParaRP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joint</a:t>
            </a:r>
            <a:endParaRPr lang="en-US" sz="1200" b="1">
              <a:latin typeface="Arial" charset="0"/>
            </a:endParaRPr>
          </a:p>
        </p:txBody>
      </p:sp>
      <p:sp>
        <p:nvSpPr>
          <p:cNvPr id="24627" name="Rectangle 51"/>
          <p:cNvSpPr>
            <a:spLocks noChangeArrowheads="1"/>
          </p:cNvSpPr>
          <p:nvPr/>
        </p:nvSpPr>
        <p:spPr bwMode="auto">
          <a:xfrm>
            <a:off x="3948113" y="5959475"/>
            <a:ext cx="1398587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Distal radioulnar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joint</a:t>
            </a:r>
            <a:endParaRPr lang="en-US" sz="1200" b="1">
              <a:latin typeface="Arial" charset="0"/>
            </a:endParaRPr>
          </a:p>
        </p:txBody>
      </p:sp>
      <p:sp>
        <p:nvSpPr>
          <p:cNvPr id="24628" name="Rectangle 52"/>
          <p:cNvSpPr>
            <a:spLocks noChangeArrowheads="1"/>
          </p:cNvSpPr>
          <p:nvPr/>
        </p:nvSpPr>
        <p:spPr bwMode="auto">
          <a:xfrm>
            <a:off x="6532563" y="5959475"/>
            <a:ext cx="1319212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Styloid process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of radius</a:t>
            </a:r>
            <a:endParaRPr lang="en-US" sz="1200" b="1">
              <a:latin typeface="Arial" charset="0"/>
            </a:endParaRPr>
          </a:p>
        </p:txBody>
      </p:sp>
      <p:sp>
        <p:nvSpPr>
          <p:cNvPr id="24629" name="Rectangle 53"/>
          <p:cNvSpPr>
            <a:spLocks noChangeArrowheads="1"/>
          </p:cNvSpPr>
          <p:nvPr/>
        </p:nvSpPr>
        <p:spPr bwMode="auto">
          <a:xfrm>
            <a:off x="6434138" y="4914900"/>
            <a:ext cx="5905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Radius</a:t>
            </a:r>
            <a:endParaRPr lang="en-US" sz="1200" b="1">
              <a:latin typeface="Arial" charset="0"/>
            </a:endParaRPr>
          </a:p>
        </p:txBody>
      </p:sp>
      <p:sp>
        <p:nvSpPr>
          <p:cNvPr id="24630" name="Rectangle 54"/>
          <p:cNvSpPr>
            <a:spLocks noChangeArrowheads="1"/>
          </p:cNvSpPr>
          <p:nvPr/>
        </p:nvSpPr>
        <p:spPr bwMode="auto">
          <a:xfrm>
            <a:off x="6351588" y="1962150"/>
            <a:ext cx="639762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Neck of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radius</a:t>
            </a:r>
            <a:endParaRPr lang="en-US" sz="1200" b="1">
              <a:latin typeface="Arial" charset="0"/>
            </a:endParaRPr>
          </a:p>
        </p:txBody>
      </p:sp>
      <p:sp>
        <p:nvSpPr>
          <p:cNvPr id="24631" name="Rectangle 55"/>
          <p:cNvSpPr>
            <a:spLocks noChangeArrowheads="1"/>
          </p:cNvSpPr>
          <p:nvPr/>
        </p:nvSpPr>
        <p:spPr bwMode="auto">
          <a:xfrm>
            <a:off x="6351588" y="1514475"/>
            <a:ext cx="649287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Head of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radius</a:t>
            </a:r>
            <a:endParaRPr lang="en-US" sz="1200" b="1">
              <a:latin typeface="Arial" charset="0"/>
            </a:endParaRPr>
          </a:p>
        </p:txBody>
      </p:sp>
      <p:sp>
        <p:nvSpPr>
          <p:cNvPr id="24632" name="Rectangle 56"/>
          <p:cNvSpPr>
            <a:spLocks noChangeArrowheads="1"/>
          </p:cNvSpPr>
          <p:nvPr/>
        </p:nvSpPr>
        <p:spPr bwMode="auto">
          <a:xfrm>
            <a:off x="4183063" y="4867275"/>
            <a:ext cx="1062037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Ulnar notch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of the radius</a:t>
            </a:r>
            <a:endParaRPr lang="en-US" sz="1200" b="1">
              <a:latin typeface="Arial" charset="0"/>
            </a:endParaRPr>
          </a:p>
        </p:txBody>
      </p:sp>
      <p:sp>
        <p:nvSpPr>
          <p:cNvPr id="24633" name="Rectangle 57"/>
          <p:cNvSpPr>
            <a:spLocks noChangeArrowheads="1"/>
          </p:cNvSpPr>
          <p:nvPr/>
        </p:nvSpPr>
        <p:spPr bwMode="auto">
          <a:xfrm>
            <a:off x="4170363" y="5299075"/>
            <a:ext cx="1062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Head of ulna</a:t>
            </a:r>
            <a:endParaRPr lang="en-US" sz="1200" b="1">
              <a:latin typeface="Arial" charset="0"/>
            </a:endParaRPr>
          </a:p>
        </p:txBody>
      </p:sp>
      <p:sp>
        <p:nvSpPr>
          <p:cNvPr id="24634" name="Rectangle 58"/>
          <p:cNvSpPr>
            <a:spLocks noChangeArrowheads="1"/>
          </p:cNvSpPr>
          <p:nvPr/>
        </p:nvSpPr>
        <p:spPr bwMode="auto">
          <a:xfrm>
            <a:off x="4010025" y="5534025"/>
            <a:ext cx="13573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Styloid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process of ulna </a:t>
            </a:r>
          </a:p>
        </p:txBody>
      </p:sp>
      <p:sp>
        <p:nvSpPr>
          <p:cNvPr id="24635" name="Rectangle 59"/>
          <p:cNvSpPr>
            <a:spLocks noChangeArrowheads="1"/>
          </p:cNvSpPr>
          <p:nvPr/>
        </p:nvSpPr>
        <p:spPr bwMode="auto">
          <a:xfrm>
            <a:off x="4138613" y="2647950"/>
            <a:ext cx="11017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Interosseous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membrane</a:t>
            </a:r>
            <a:endParaRPr lang="en-US" sz="1200" b="1">
              <a:latin typeface="Arial" charset="0"/>
            </a:endParaRPr>
          </a:p>
        </p:txBody>
      </p:sp>
      <p:sp>
        <p:nvSpPr>
          <p:cNvPr id="24636" name="Rectangle 60"/>
          <p:cNvSpPr>
            <a:spLocks noChangeArrowheads="1"/>
          </p:cNvSpPr>
          <p:nvPr/>
        </p:nvSpPr>
        <p:spPr bwMode="auto">
          <a:xfrm>
            <a:off x="4138613" y="3105150"/>
            <a:ext cx="3841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Ulna</a:t>
            </a:r>
            <a:endParaRPr lang="en-US" sz="1200" b="1">
              <a:latin typeface="Arial" charset="0"/>
            </a:endParaRPr>
          </a:p>
        </p:txBody>
      </p:sp>
      <p:sp>
        <p:nvSpPr>
          <p:cNvPr id="24637" name="Rectangle 61"/>
          <p:cNvSpPr>
            <a:spLocks noChangeArrowheads="1"/>
          </p:cNvSpPr>
          <p:nvPr/>
        </p:nvSpPr>
        <p:spPr bwMode="auto">
          <a:xfrm>
            <a:off x="2201863" y="1330325"/>
            <a:ext cx="4333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Head</a:t>
            </a:r>
            <a:endParaRPr lang="en-US" sz="1200" b="1">
              <a:latin typeface="Arial" charset="0"/>
            </a:endParaRPr>
          </a:p>
        </p:txBody>
      </p:sp>
      <p:sp>
        <p:nvSpPr>
          <p:cNvPr id="24638" name="Rectangle 62"/>
          <p:cNvSpPr>
            <a:spLocks noChangeArrowheads="1"/>
          </p:cNvSpPr>
          <p:nvPr/>
        </p:nvSpPr>
        <p:spPr bwMode="auto">
          <a:xfrm>
            <a:off x="2201863" y="1616075"/>
            <a:ext cx="4238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Neck</a:t>
            </a:r>
            <a:endParaRPr lang="en-US" sz="1200" b="1">
              <a:latin typeface="Arial" charset="0"/>
            </a:endParaRPr>
          </a:p>
        </p:txBody>
      </p:sp>
      <p:sp>
        <p:nvSpPr>
          <p:cNvPr id="24639" name="Rectangle 63"/>
          <p:cNvSpPr>
            <a:spLocks noChangeArrowheads="1"/>
          </p:cNvSpPr>
          <p:nvPr/>
        </p:nvSpPr>
        <p:spPr bwMode="auto">
          <a:xfrm>
            <a:off x="2201863" y="1895475"/>
            <a:ext cx="855662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Radial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tuberosity</a:t>
            </a:r>
            <a:endParaRPr lang="en-US" sz="1200" b="1">
              <a:latin typeface="Arial" charset="0"/>
            </a:endParaRPr>
          </a:p>
        </p:txBody>
      </p:sp>
      <p:sp>
        <p:nvSpPr>
          <p:cNvPr id="24640" name="Rectangle 64"/>
          <p:cNvSpPr>
            <a:spLocks noChangeArrowheads="1"/>
          </p:cNvSpPr>
          <p:nvPr/>
        </p:nvSpPr>
        <p:spPr bwMode="auto">
          <a:xfrm>
            <a:off x="2201863" y="4381500"/>
            <a:ext cx="5905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Radius</a:t>
            </a:r>
            <a:endParaRPr lang="en-US" sz="1200" b="1">
              <a:latin typeface="Arial" charset="0"/>
            </a:endParaRPr>
          </a:p>
        </p:txBody>
      </p:sp>
      <p:sp>
        <p:nvSpPr>
          <p:cNvPr id="24641" name="Rectangle 65"/>
          <p:cNvSpPr>
            <a:spLocks noChangeArrowheads="1"/>
          </p:cNvSpPr>
          <p:nvPr/>
        </p:nvSpPr>
        <p:spPr bwMode="auto">
          <a:xfrm>
            <a:off x="2208213" y="5635625"/>
            <a:ext cx="747712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Styloid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200" b="1">
              <a:latin typeface="Arial" charset="0"/>
            </a:endParaRP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of radius</a:t>
            </a:r>
          </a:p>
        </p:txBody>
      </p:sp>
      <p:sp>
        <p:nvSpPr>
          <p:cNvPr id="24642" name="Rectangle 66"/>
          <p:cNvSpPr>
            <a:spLocks noChangeArrowheads="1"/>
          </p:cNvSpPr>
          <p:nvPr/>
        </p:nvSpPr>
        <p:spPr bwMode="auto">
          <a:xfrm>
            <a:off x="2836863" y="6343650"/>
            <a:ext cx="16224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(a) Anterior view</a:t>
            </a:r>
            <a:endParaRPr lang="en-US" sz="1200">
              <a:latin typeface="Arial Black" pitchFamily="34" charset="0"/>
            </a:endParaRPr>
          </a:p>
        </p:txBody>
      </p:sp>
      <p:sp>
        <p:nvSpPr>
          <p:cNvPr id="24643" name="Rectangle 67"/>
          <p:cNvSpPr>
            <a:spLocks noChangeArrowheads="1"/>
          </p:cNvSpPr>
          <p:nvPr/>
        </p:nvSpPr>
        <p:spPr bwMode="auto">
          <a:xfrm>
            <a:off x="4948238" y="6343650"/>
            <a:ext cx="172085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(b) Posterior view</a:t>
            </a:r>
            <a:endParaRPr lang="en-US" sz="120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7923213" y="6581775"/>
            <a:ext cx="1217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7.27c-d</a:t>
            </a:r>
          </a:p>
        </p:txBody>
      </p:sp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2" cstate="print"/>
          <a:srcRect l="53906"/>
          <a:stretch>
            <a:fillRect/>
          </a:stretch>
        </p:blipFill>
        <p:spPr bwMode="auto">
          <a:xfrm>
            <a:off x="2571750" y="566738"/>
            <a:ext cx="3794125" cy="5883275"/>
          </a:xfrm>
          <a:prstGeom prst="rect">
            <a:avLst/>
          </a:prstGeom>
          <a:noFill/>
        </p:spPr>
      </p:pic>
      <p:sp>
        <p:nvSpPr>
          <p:cNvPr id="25636" name="Line 36"/>
          <p:cNvSpPr>
            <a:spLocks noChangeShapeType="1"/>
          </p:cNvSpPr>
          <p:nvPr/>
        </p:nvSpPr>
        <p:spPr bwMode="auto">
          <a:xfrm flipH="1">
            <a:off x="4289425" y="641350"/>
            <a:ext cx="3841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37" name="Line 37"/>
          <p:cNvSpPr>
            <a:spLocks noChangeShapeType="1"/>
          </p:cNvSpPr>
          <p:nvPr/>
        </p:nvSpPr>
        <p:spPr bwMode="auto">
          <a:xfrm flipH="1">
            <a:off x="4086225" y="923925"/>
            <a:ext cx="5842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38" name="Line 38"/>
          <p:cNvSpPr>
            <a:spLocks noChangeShapeType="1"/>
          </p:cNvSpPr>
          <p:nvPr/>
        </p:nvSpPr>
        <p:spPr bwMode="auto">
          <a:xfrm>
            <a:off x="4565650" y="1381125"/>
            <a:ext cx="1047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39" name="Freeform 39"/>
          <p:cNvSpPr>
            <a:spLocks/>
          </p:cNvSpPr>
          <p:nvPr/>
        </p:nvSpPr>
        <p:spPr bwMode="auto">
          <a:xfrm>
            <a:off x="4140200" y="1466850"/>
            <a:ext cx="530225" cy="234950"/>
          </a:xfrm>
          <a:custGeom>
            <a:avLst/>
            <a:gdLst/>
            <a:ahLst/>
            <a:cxnLst>
              <a:cxn ang="0">
                <a:pos x="334" y="148"/>
              </a:cxn>
              <a:cxn ang="0">
                <a:pos x="218" y="148"/>
              </a:cxn>
              <a:cxn ang="0">
                <a:pos x="0" y="0"/>
              </a:cxn>
            </a:cxnLst>
            <a:rect l="0" t="0" r="r" b="b"/>
            <a:pathLst>
              <a:path w="334" h="148">
                <a:moveTo>
                  <a:pt x="334" y="148"/>
                </a:moveTo>
                <a:lnTo>
                  <a:pt x="218" y="148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40" name="Freeform 40"/>
          <p:cNvSpPr>
            <a:spLocks/>
          </p:cNvSpPr>
          <p:nvPr/>
        </p:nvSpPr>
        <p:spPr bwMode="auto">
          <a:xfrm>
            <a:off x="4124325" y="3371850"/>
            <a:ext cx="1028700" cy="3571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2" y="0"/>
              </a:cxn>
              <a:cxn ang="0">
                <a:pos x="648" y="225"/>
              </a:cxn>
            </a:cxnLst>
            <a:rect l="0" t="0" r="r" b="b"/>
            <a:pathLst>
              <a:path w="648" h="225">
                <a:moveTo>
                  <a:pt x="0" y="0"/>
                </a:moveTo>
                <a:lnTo>
                  <a:pt x="492" y="0"/>
                </a:lnTo>
                <a:lnTo>
                  <a:pt x="648" y="225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41" name="Freeform 41"/>
          <p:cNvSpPr>
            <a:spLocks/>
          </p:cNvSpPr>
          <p:nvPr/>
        </p:nvSpPr>
        <p:spPr bwMode="auto">
          <a:xfrm>
            <a:off x="5219700" y="3935413"/>
            <a:ext cx="346075" cy="584200"/>
          </a:xfrm>
          <a:custGeom>
            <a:avLst/>
            <a:gdLst/>
            <a:ahLst/>
            <a:cxnLst>
              <a:cxn ang="0">
                <a:pos x="0" y="368"/>
              </a:cxn>
              <a:cxn ang="0">
                <a:pos x="0" y="312"/>
              </a:cxn>
              <a:cxn ang="0">
                <a:pos x="218" y="0"/>
              </a:cxn>
            </a:cxnLst>
            <a:rect l="0" t="0" r="r" b="b"/>
            <a:pathLst>
              <a:path w="218" h="368">
                <a:moveTo>
                  <a:pt x="0" y="368"/>
                </a:moveTo>
                <a:lnTo>
                  <a:pt x="0" y="312"/>
                </a:lnTo>
                <a:lnTo>
                  <a:pt x="218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42" name="Freeform 42"/>
          <p:cNvSpPr>
            <a:spLocks/>
          </p:cNvSpPr>
          <p:nvPr/>
        </p:nvSpPr>
        <p:spPr bwMode="auto">
          <a:xfrm>
            <a:off x="3733800" y="3973513"/>
            <a:ext cx="549275" cy="222250"/>
          </a:xfrm>
          <a:custGeom>
            <a:avLst/>
            <a:gdLst/>
            <a:ahLst/>
            <a:cxnLst>
              <a:cxn ang="0">
                <a:pos x="0" y="140"/>
              </a:cxn>
              <a:cxn ang="0">
                <a:pos x="206" y="140"/>
              </a:cxn>
              <a:cxn ang="0">
                <a:pos x="346" y="0"/>
              </a:cxn>
            </a:cxnLst>
            <a:rect l="0" t="0" r="r" b="b"/>
            <a:pathLst>
              <a:path w="346" h="140">
                <a:moveTo>
                  <a:pt x="0" y="140"/>
                </a:moveTo>
                <a:lnTo>
                  <a:pt x="206" y="140"/>
                </a:lnTo>
                <a:lnTo>
                  <a:pt x="346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43" name="Line 43"/>
          <p:cNvSpPr>
            <a:spLocks noChangeShapeType="1"/>
          </p:cNvSpPr>
          <p:nvPr/>
        </p:nvSpPr>
        <p:spPr bwMode="auto">
          <a:xfrm>
            <a:off x="4114800" y="3789363"/>
            <a:ext cx="6032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44" name="Line 44"/>
          <p:cNvSpPr>
            <a:spLocks noChangeShapeType="1"/>
          </p:cNvSpPr>
          <p:nvPr/>
        </p:nvSpPr>
        <p:spPr bwMode="auto">
          <a:xfrm flipV="1">
            <a:off x="5286375" y="2987675"/>
            <a:ext cx="1588" cy="8397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45" name="Freeform 45"/>
          <p:cNvSpPr>
            <a:spLocks/>
          </p:cNvSpPr>
          <p:nvPr/>
        </p:nvSpPr>
        <p:spPr bwMode="auto">
          <a:xfrm>
            <a:off x="5854700" y="4110038"/>
            <a:ext cx="127000" cy="390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0" y="198"/>
              </a:cxn>
              <a:cxn ang="0">
                <a:pos x="80" y="246"/>
              </a:cxn>
            </a:cxnLst>
            <a:rect l="0" t="0" r="r" b="b"/>
            <a:pathLst>
              <a:path w="80" h="246">
                <a:moveTo>
                  <a:pt x="0" y="0"/>
                </a:moveTo>
                <a:lnTo>
                  <a:pt x="80" y="198"/>
                </a:lnTo>
                <a:lnTo>
                  <a:pt x="80" y="246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68" name="Rectangle 68"/>
          <p:cNvSpPr>
            <a:spLocks noChangeArrowheads="1"/>
          </p:cNvSpPr>
          <p:nvPr/>
        </p:nvSpPr>
        <p:spPr bwMode="auto">
          <a:xfrm>
            <a:off x="3276600" y="2217738"/>
            <a:ext cx="2770188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(c) Proximal portion of ulna, </a:t>
            </a:r>
          </a:p>
          <a:p>
            <a:pPr algn="l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     lateral view </a:t>
            </a:r>
            <a:endParaRPr lang="en-US" sz="1200">
              <a:latin typeface="Arial Black" pitchFamily="34" charset="0"/>
            </a:endParaRPr>
          </a:p>
        </p:txBody>
      </p:sp>
      <p:sp>
        <p:nvSpPr>
          <p:cNvPr id="25669" name="Rectangle 69"/>
          <p:cNvSpPr>
            <a:spLocks noChangeArrowheads="1"/>
          </p:cNvSpPr>
          <p:nvPr/>
        </p:nvSpPr>
        <p:spPr bwMode="auto">
          <a:xfrm>
            <a:off x="4699000" y="563563"/>
            <a:ext cx="16049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Olecranon process</a:t>
            </a:r>
            <a:endParaRPr lang="en-US" sz="1200" b="1">
              <a:latin typeface="Arial" charset="0"/>
            </a:endParaRPr>
          </a:p>
        </p:txBody>
      </p:sp>
      <p:sp>
        <p:nvSpPr>
          <p:cNvPr id="25670" name="Rectangle 70"/>
          <p:cNvSpPr>
            <a:spLocks noChangeArrowheads="1"/>
          </p:cNvSpPr>
          <p:nvPr/>
        </p:nvSpPr>
        <p:spPr bwMode="auto">
          <a:xfrm>
            <a:off x="4702175" y="823913"/>
            <a:ext cx="1338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Trochlear notch</a:t>
            </a:r>
            <a:endParaRPr lang="en-US" sz="1200" b="1">
              <a:latin typeface="Arial" charset="0"/>
            </a:endParaRPr>
          </a:p>
        </p:txBody>
      </p:sp>
      <p:sp>
        <p:nvSpPr>
          <p:cNvPr id="25671" name="Rectangle 71"/>
          <p:cNvSpPr>
            <a:spLocks noChangeArrowheads="1"/>
          </p:cNvSpPr>
          <p:nvPr/>
        </p:nvSpPr>
        <p:spPr bwMode="auto">
          <a:xfrm>
            <a:off x="4695825" y="1290638"/>
            <a:ext cx="15160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Coronoid process</a:t>
            </a:r>
            <a:endParaRPr lang="en-US" sz="1200" b="1">
              <a:latin typeface="Arial" charset="0"/>
            </a:endParaRPr>
          </a:p>
        </p:txBody>
      </p:sp>
      <p:sp>
        <p:nvSpPr>
          <p:cNvPr id="25672" name="Rectangle 72"/>
          <p:cNvSpPr>
            <a:spLocks noChangeArrowheads="1"/>
          </p:cNvSpPr>
          <p:nvPr/>
        </p:nvSpPr>
        <p:spPr bwMode="auto">
          <a:xfrm>
            <a:off x="4718050" y="1611313"/>
            <a:ext cx="10620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Radial notch</a:t>
            </a:r>
            <a:endParaRPr lang="en-US" sz="1200" b="1">
              <a:latin typeface="Arial" charset="0"/>
            </a:endParaRPr>
          </a:p>
        </p:txBody>
      </p:sp>
      <p:sp>
        <p:nvSpPr>
          <p:cNvPr id="25673" name="Rectangle 73"/>
          <p:cNvSpPr>
            <a:spLocks noChangeArrowheads="1"/>
          </p:cNvSpPr>
          <p:nvPr/>
        </p:nvSpPr>
        <p:spPr bwMode="auto">
          <a:xfrm>
            <a:off x="2676525" y="792163"/>
            <a:ext cx="4048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View</a:t>
            </a:r>
            <a:endParaRPr lang="en-US" sz="1200" b="1">
              <a:latin typeface="Arial" charset="0"/>
            </a:endParaRPr>
          </a:p>
        </p:txBody>
      </p:sp>
      <p:sp>
        <p:nvSpPr>
          <p:cNvPr id="25674" name="Rectangle 74"/>
          <p:cNvSpPr>
            <a:spLocks noChangeArrowheads="1"/>
          </p:cNvSpPr>
          <p:nvPr/>
        </p:nvSpPr>
        <p:spPr bwMode="auto">
          <a:xfrm>
            <a:off x="3248025" y="4919663"/>
            <a:ext cx="310515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(d) Distal ends of the radius and</a:t>
            </a:r>
          </a:p>
          <a:p>
            <a:pPr algn="l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     ulna at the wrist </a:t>
            </a:r>
          </a:p>
        </p:txBody>
      </p:sp>
      <p:sp>
        <p:nvSpPr>
          <p:cNvPr id="25675" name="Rectangle 75"/>
          <p:cNvSpPr>
            <a:spLocks noChangeArrowheads="1"/>
          </p:cNvSpPr>
          <p:nvPr/>
        </p:nvSpPr>
        <p:spPr bwMode="auto">
          <a:xfrm>
            <a:off x="4406900" y="2798763"/>
            <a:ext cx="17811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Ulnar notch of radius</a:t>
            </a:r>
            <a:endParaRPr lang="en-US" sz="1200" b="1">
              <a:latin typeface="Arial" charset="0"/>
            </a:endParaRPr>
          </a:p>
        </p:txBody>
      </p:sp>
      <p:sp>
        <p:nvSpPr>
          <p:cNvPr id="25676" name="Rectangle 76"/>
          <p:cNvSpPr>
            <a:spLocks noChangeArrowheads="1"/>
          </p:cNvSpPr>
          <p:nvPr/>
        </p:nvSpPr>
        <p:spPr bwMode="auto">
          <a:xfrm>
            <a:off x="4972050" y="4494213"/>
            <a:ext cx="6286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Head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of ulna </a:t>
            </a:r>
          </a:p>
        </p:txBody>
      </p:sp>
      <p:sp>
        <p:nvSpPr>
          <p:cNvPr id="25677" name="Rectangle 77"/>
          <p:cNvSpPr>
            <a:spLocks noChangeArrowheads="1"/>
          </p:cNvSpPr>
          <p:nvPr/>
        </p:nvSpPr>
        <p:spPr bwMode="auto">
          <a:xfrm>
            <a:off x="5721350" y="4484688"/>
            <a:ext cx="6794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Styloid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200" b="1">
              <a:latin typeface="Arial" charset="0"/>
            </a:endParaRPr>
          </a:p>
        </p:txBody>
      </p:sp>
      <p:sp>
        <p:nvSpPr>
          <p:cNvPr id="25678" name="Rectangle 78"/>
          <p:cNvSpPr>
            <a:spLocks noChangeArrowheads="1"/>
          </p:cNvSpPr>
          <p:nvPr/>
        </p:nvSpPr>
        <p:spPr bwMode="auto">
          <a:xfrm>
            <a:off x="3105150" y="3681413"/>
            <a:ext cx="106203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Articulation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for scaphoid</a:t>
            </a:r>
            <a:endParaRPr lang="en-US" sz="1200" b="1">
              <a:latin typeface="Arial" charset="0"/>
            </a:endParaRPr>
          </a:p>
        </p:txBody>
      </p:sp>
      <p:sp>
        <p:nvSpPr>
          <p:cNvPr id="25679" name="Rectangle 79"/>
          <p:cNvSpPr>
            <a:spLocks noChangeArrowheads="1"/>
          </p:cNvSpPr>
          <p:nvPr/>
        </p:nvSpPr>
        <p:spPr bwMode="auto">
          <a:xfrm>
            <a:off x="3114675" y="3259138"/>
            <a:ext cx="9842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Articulation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for lunate</a:t>
            </a:r>
            <a:endParaRPr lang="en-US" sz="1200" b="1">
              <a:latin typeface="Arial" charset="0"/>
            </a:endParaRPr>
          </a:p>
        </p:txBody>
      </p:sp>
      <p:sp>
        <p:nvSpPr>
          <p:cNvPr id="25680" name="Rectangle 80"/>
          <p:cNvSpPr>
            <a:spLocks noChangeArrowheads="1"/>
          </p:cNvSpPr>
          <p:nvPr/>
        </p:nvSpPr>
        <p:spPr bwMode="auto">
          <a:xfrm>
            <a:off x="3108325" y="4094163"/>
            <a:ext cx="6794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Styloid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200" b="1">
              <a:latin typeface="Arial" charset="0"/>
            </a:endParaRPr>
          </a:p>
        </p:txBody>
      </p:sp>
      <p:sp>
        <p:nvSpPr>
          <p:cNvPr id="25681" name="Rectangle 81"/>
          <p:cNvSpPr>
            <a:spLocks noChangeArrowheads="1"/>
          </p:cNvSpPr>
          <p:nvPr/>
        </p:nvSpPr>
        <p:spPr bwMode="auto">
          <a:xfrm>
            <a:off x="2625725" y="4560888"/>
            <a:ext cx="4048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View</a:t>
            </a:r>
            <a:endParaRPr lang="en-US" sz="1200" b="1">
              <a:latin typeface="Arial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7923213" y="6581775"/>
            <a:ext cx="1217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7.26c-d</a:t>
            </a:r>
          </a:p>
        </p:txBody>
      </p:sp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2" cstate="print"/>
          <a:srcRect l="54639"/>
          <a:stretch>
            <a:fillRect/>
          </a:stretch>
        </p:blipFill>
        <p:spPr bwMode="auto">
          <a:xfrm>
            <a:off x="2667000" y="523875"/>
            <a:ext cx="3733800" cy="5905500"/>
          </a:xfrm>
          <a:prstGeom prst="rect">
            <a:avLst/>
          </a:prstGeom>
          <a:noFill/>
        </p:spPr>
      </p:pic>
      <p:sp>
        <p:nvSpPr>
          <p:cNvPr id="26655" name="Freeform 31"/>
          <p:cNvSpPr>
            <a:spLocks/>
          </p:cNvSpPr>
          <p:nvPr/>
        </p:nvSpPr>
        <p:spPr bwMode="auto">
          <a:xfrm>
            <a:off x="4622800" y="2954338"/>
            <a:ext cx="698500" cy="152400"/>
          </a:xfrm>
          <a:custGeom>
            <a:avLst/>
            <a:gdLst/>
            <a:ahLst/>
            <a:cxnLst>
              <a:cxn ang="0">
                <a:pos x="440" y="96"/>
              </a:cxn>
              <a:cxn ang="0">
                <a:pos x="322" y="96"/>
              </a:cxn>
              <a:cxn ang="0">
                <a:pos x="0" y="0"/>
              </a:cxn>
            </a:cxnLst>
            <a:rect l="0" t="0" r="r" b="b"/>
            <a:pathLst>
              <a:path w="440" h="96">
                <a:moveTo>
                  <a:pt x="440" y="96"/>
                </a:moveTo>
                <a:lnTo>
                  <a:pt x="322" y="96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6" name="Freeform 32"/>
          <p:cNvSpPr>
            <a:spLocks/>
          </p:cNvSpPr>
          <p:nvPr/>
        </p:nvSpPr>
        <p:spPr bwMode="auto">
          <a:xfrm>
            <a:off x="4502150" y="2379663"/>
            <a:ext cx="819150" cy="504825"/>
          </a:xfrm>
          <a:custGeom>
            <a:avLst/>
            <a:gdLst/>
            <a:ahLst/>
            <a:cxnLst>
              <a:cxn ang="0">
                <a:pos x="516" y="318"/>
              </a:cxn>
              <a:cxn ang="0">
                <a:pos x="388" y="318"/>
              </a:cxn>
              <a:cxn ang="0">
                <a:pos x="0" y="0"/>
              </a:cxn>
            </a:cxnLst>
            <a:rect l="0" t="0" r="r" b="b"/>
            <a:pathLst>
              <a:path w="516" h="318">
                <a:moveTo>
                  <a:pt x="516" y="318"/>
                </a:moveTo>
                <a:lnTo>
                  <a:pt x="388" y="318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7" name="Freeform 33"/>
          <p:cNvSpPr>
            <a:spLocks/>
          </p:cNvSpPr>
          <p:nvPr/>
        </p:nvSpPr>
        <p:spPr bwMode="auto">
          <a:xfrm>
            <a:off x="3635375" y="2528888"/>
            <a:ext cx="673100" cy="184150"/>
          </a:xfrm>
          <a:custGeom>
            <a:avLst/>
            <a:gdLst/>
            <a:ahLst/>
            <a:cxnLst>
              <a:cxn ang="0">
                <a:pos x="424" y="116"/>
              </a:cxn>
              <a:cxn ang="0">
                <a:pos x="110" y="0"/>
              </a:cxn>
              <a:cxn ang="0">
                <a:pos x="0" y="0"/>
              </a:cxn>
            </a:cxnLst>
            <a:rect l="0" t="0" r="r" b="b"/>
            <a:pathLst>
              <a:path w="424" h="116">
                <a:moveTo>
                  <a:pt x="424" y="116"/>
                </a:moveTo>
                <a:lnTo>
                  <a:pt x="11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8" name="Line 34"/>
          <p:cNvSpPr>
            <a:spLocks noChangeShapeType="1"/>
          </p:cNvSpPr>
          <p:nvPr/>
        </p:nvSpPr>
        <p:spPr bwMode="auto">
          <a:xfrm>
            <a:off x="3705225" y="2928938"/>
            <a:ext cx="37782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9" name="Line 35"/>
          <p:cNvSpPr>
            <a:spLocks noChangeShapeType="1"/>
          </p:cNvSpPr>
          <p:nvPr/>
        </p:nvSpPr>
        <p:spPr bwMode="auto">
          <a:xfrm>
            <a:off x="3749675" y="2157413"/>
            <a:ext cx="36830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0" name="Freeform 36"/>
          <p:cNvSpPr>
            <a:spLocks/>
          </p:cNvSpPr>
          <p:nvPr/>
        </p:nvSpPr>
        <p:spPr bwMode="auto">
          <a:xfrm>
            <a:off x="4921250" y="2290763"/>
            <a:ext cx="390525" cy="88900"/>
          </a:xfrm>
          <a:custGeom>
            <a:avLst/>
            <a:gdLst/>
            <a:ahLst/>
            <a:cxnLst>
              <a:cxn ang="0">
                <a:pos x="0" y="56"/>
              </a:cxn>
              <a:cxn ang="0">
                <a:pos x="160" y="0"/>
              </a:cxn>
              <a:cxn ang="0">
                <a:pos x="246" y="0"/>
              </a:cxn>
            </a:cxnLst>
            <a:rect l="0" t="0" r="r" b="b"/>
            <a:pathLst>
              <a:path w="246" h="56">
                <a:moveTo>
                  <a:pt x="0" y="56"/>
                </a:moveTo>
                <a:lnTo>
                  <a:pt x="160" y="0"/>
                </a:lnTo>
                <a:lnTo>
                  <a:pt x="246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1" name="Freeform 37"/>
          <p:cNvSpPr>
            <a:spLocks/>
          </p:cNvSpPr>
          <p:nvPr/>
        </p:nvSpPr>
        <p:spPr bwMode="auto">
          <a:xfrm>
            <a:off x="5257800" y="1430338"/>
            <a:ext cx="190500" cy="361950"/>
          </a:xfrm>
          <a:custGeom>
            <a:avLst/>
            <a:gdLst/>
            <a:ahLst/>
            <a:cxnLst>
              <a:cxn ang="0">
                <a:pos x="120" y="0"/>
              </a:cxn>
              <a:cxn ang="0">
                <a:pos x="62" y="0"/>
              </a:cxn>
              <a:cxn ang="0">
                <a:pos x="0" y="228"/>
              </a:cxn>
            </a:cxnLst>
            <a:rect l="0" t="0" r="r" b="b"/>
            <a:pathLst>
              <a:path w="120" h="228">
                <a:moveTo>
                  <a:pt x="120" y="0"/>
                </a:moveTo>
                <a:lnTo>
                  <a:pt x="62" y="0"/>
                </a:lnTo>
                <a:lnTo>
                  <a:pt x="0" y="22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2" name="Freeform 38"/>
          <p:cNvSpPr>
            <a:spLocks/>
          </p:cNvSpPr>
          <p:nvPr/>
        </p:nvSpPr>
        <p:spPr bwMode="auto">
          <a:xfrm>
            <a:off x="3949700" y="1366838"/>
            <a:ext cx="212725" cy="533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4" y="0"/>
              </a:cxn>
              <a:cxn ang="0">
                <a:pos x="134" y="336"/>
              </a:cxn>
            </a:cxnLst>
            <a:rect l="0" t="0" r="r" b="b"/>
            <a:pathLst>
              <a:path w="134" h="336">
                <a:moveTo>
                  <a:pt x="0" y="0"/>
                </a:moveTo>
                <a:lnTo>
                  <a:pt x="84" y="0"/>
                </a:lnTo>
                <a:lnTo>
                  <a:pt x="134" y="336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3" name="Freeform 39"/>
          <p:cNvSpPr>
            <a:spLocks/>
          </p:cNvSpPr>
          <p:nvPr/>
        </p:nvSpPr>
        <p:spPr bwMode="auto">
          <a:xfrm>
            <a:off x="4654550" y="954088"/>
            <a:ext cx="784225" cy="663575"/>
          </a:xfrm>
          <a:custGeom>
            <a:avLst/>
            <a:gdLst/>
            <a:ahLst/>
            <a:cxnLst>
              <a:cxn ang="0">
                <a:pos x="494" y="0"/>
              </a:cxn>
              <a:cxn ang="0">
                <a:pos x="344" y="0"/>
              </a:cxn>
              <a:cxn ang="0">
                <a:pos x="0" y="418"/>
              </a:cxn>
            </a:cxnLst>
            <a:rect l="0" t="0" r="r" b="b"/>
            <a:pathLst>
              <a:path w="494" h="418">
                <a:moveTo>
                  <a:pt x="494" y="0"/>
                </a:moveTo>
                <a:lnTo>
                  <a:pt x="344" y="0"/>
                </a:lnTo>
                <a:lnTo>
                  <a:pt x="0" y="41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5" name="Freeform 41"/>
          <p:cNvSpPr>
            <a:spLocks/>
          </p:cNvSpPr>
          <p:nvPr/>
        </p:nvSpPr>
        <p:spPr bwMode="auto">
          <a:xfrm>
            <a:off x="4667250" y="1976438"/>
            <a:ext cx="657225" cy="101600"/>
          </a:xfrm>
          <a:custGeom>
            <a:avLst/>
            <a:gdLst/>
            <a:ahLst/>
            <a:cxnLst>
              <a:cxn ang="0">
                <a:pos x="414" y="64"/>
              </a:cxn>
              <a:cxn ang="0">
                <a:pos x="296" y="64"/>
              </a:cxn>
              <a:cxn ang="0">
                <a:pos x="0" y="0"/>
              </a:cxn>
            </a:cxnLst>
            <a:rect l="0" t="0" r="r" b="b"/>
            <a:pathLst>
              <a:path w="414" h="64">
                <a:moveTo>
                  <a:pt x="414" y="64"/>
                </a:moveTo>
                <a:lnTo>
                  <a:pt x="296" y="64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6" name="Freeform 42"/>
          <p:cNvSpPr>
            <a:spLocks/>
          </p:cNvSpPr>
          <p:nvPr/>
        </p:nvSpPr>
        <p:spPr bwMode="auto">
          <a:xfrm>
            <a:off x="3870325" y="5797550"/>
            <a:ext cx="584200" cy="254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6" y="0"/>
              </a:cxn>
              <a:cxn ang="0">
                <a:pos x="368" y="160"/>
              </a:cxn>
            </a:cxnLst>
            <a:rect l="0" t="0" r="r" b="b"/>
            <a:pathLst>
              <a:path w="368" h="160">
                <a:moveTo>
                  <a:pt x="0" y="0"/>
                </a:moveTo>
                <a:lnTo>
                  <a:pt x="86" y="0"/>
                </a:lnTo>
                <a:lnTo>
                  <a:pt x="368" y="16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7" name="Line 43"/>
          <p:cNvSpPr>
            <a:spLocks noChangeShapeType="1"/>
          </p:cNvSpPr>
          <p:nvPr/>
        </p:nvSpPr>
        <p:spPr bwMode="auto">
          <a:xfrm flipH="1">
            <a:off x="3965575" y="995363"/>
            <a:ext cx="5143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8" name="Line 44"/>
          <p:cNvSpPr>
            <a:spLocks noChangeShapeType="1"/>
          </p:cNvSpPr>
          <p:nvPr/>
        </p:nvSpPr>
        <p:spPr bwMode="auto">
          <a:xfrm flipH="1">
            <a:off x="5207000" y="6080125"/>
            <a:ext cx="3683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9" name="Line 45"/>
          <p:cNvSpPr>
            <a:spLocks noChangeShapeType="1"/>
          </p:cNvSpPr>
          <p:nvPr/>
        </p:nvSpPr>
        <p:spPr bwMode="auto">
          <a:xfrm flipH="1">
            <a:off x="5283200" y="5835650"/>
            <a:ext cx="2921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70" name="Line 46"/>
          <p:cNvSpPr>
            <a:spLocks noChangeShapeType="1"/>
          </p:cNvSpPr>
          <p:nvPr/>
        </p:nvSpPr>
        <p:spPr bwMode="auto">
          <a:xfrm>
            <a:off x="5349875" y="5603875"/>
            <a:ext cx="2190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71" name="Freeform 47"/>
          <p:cNvSpPr>
            <a:spLocks/>
          </p:cNvSpPr>
          <p:nvPr/>
        </p:nvSpPr>
        <p:spPr bwMode="auto">
          <a:xfrm>
            <a:off x="5476875" y="4686300"/>
            <a:ext cx="33020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08" y="60"/>
              </a:cxn>
              <a:cxn ang="0">
                <a:pos x="208" y="0"/>
              </a:cxn>
            </a:cxnLst>
            <a:rect l="0" t="0" r="r" b="b"/>
            <a:pathLst>
              <a:path w="208" h="132">
                <a:moveTo>
                  <a:pt x="0" y="132"/>
                </a:moveTo>
                <a:lnTo>
                  <a:pt x="208" y="60"/>
                </a:lnTo>
                <a:lnTo>
                  <a:pt x="208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72" name="Freeform 48"/>
          <p:cNvSpPr>
            <a:spLocks/>
          </p:cNvSpPr>
          <p:nvPr/>
        </p:nvSpPr>
        <p:spPr bwMode="auto">
          <a:xfrm>
            <a:off x="3933825" y="4321175"/>
            <a:ext cx="581025" cy="523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8" y="0"/>
              </a:cxn>
              <a:cxn ang="0">
                <a:pos x="366" y="330"/>
              </a:cxn>
            </a:cxnLst>
            <a:rect l="0" t="0" r="r" b="b"/>
            <a:pathLst>
              <a:path w="366" h="330">
                <a:moveTo>
                  <a:pt x="0" y="0"/>
                </a:moveTo>
                <a:lnTo>
                  <a:pt x="128" y="0"/>
                </a:lnTo>
                <a:lnTo>
                  <a:pt x="366" y="33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73" name="Freeform 49"/>
          <p:cNvSpPr>
            <a:spLocks/>
          </p:cNvSpPr>
          <p:nvPr/>
        </p:nvSpPr>
        <p:spPr bwMode="auto">
          <a:xfrm>
            <a:off x="3606800" y="4972050"/>
            <a:ext cx="241300" cy="200025"/>
          </a:xfrm>
          <a:custGeom>
            <a:avLst/>
            <a:gdLst/>
            <a:ahLst/>
            <a:cxnLst>
              <a:cxn ang="0">
                <a:pos x="0" y="126"/>
              </a:cxn>
              <a:cxn ang="0">
                <a:pos x="80" y="126"/>
              </a:cxn>
              <a:cxn ang="0">
                <a:pos x="152" y="0"/>
              </a:cxn>
            </a:cxnLst>
            <a:rect l="0" t="0" r="r" b="b"/>
            <a:pathLst>
              <a:path w="152" h="126">
                <a:moveTo>
                  <a:pt x="0" y="126"/>
                </a:moveTo>
                <a:lnTo>
                  <a:pt x="80" y="126"/>
                </a:lnTo>
                <a:lnTo>
                  <a:pt x="152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74" name="Freeform 50"/>
          <p:cNvSpPr>
            <a:spLocks/>
          </p:cNvSpPr>
          <p:nvPr/>
        </p:nvSpPr>
        <p:spPr bwMode="auto">
          <a:xfrm>
            <a:off x="4683125" y="3949700"/>
            <a:ext cx="765175" cy="758825"/>
          </a:xfrm>
          <a:custGeom>
            <a:avLst/>
            <a:gdLst/>
            <a:ahLst/>
            <a:cxnLst>
              <a:cxn ang="0">
                <a:pos x="482" y="0"/>
              </a:cxn>
              <a:cxn ang="0">
                <a:pos x="340" y="0"/>
              </a:cxn>
              <a:cxn ang="0">
                <a:pos x="0" y="478"/>
              </a:cxn>
            </a:cxnLst>
            <a:rect l="0" t="0" r="r" b="b"/>
            <a:pathLst>
              <a:path w="482" h="478">
                <a:moveTo>
                  <a:pt x="482" y="0"/>
                </a:moveTo>
                <a:lnTo>
                  <a:pt x="340" y="0"/>
                </a:lnTo>
                <a:lnTo>
                  <a:pt x="0" y="47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75" name="Line 51"/>
          <p:cNvSpPr>
            <a:spLocks noChangeShapeType="1"/>
          </p:cNvSpPr>
          <p:nvPr/>
        </p:nvSpPr>
        <p:spPr bwMode="auto">
          <a:xfrm flipH="1">
            <a:off x="4152900" y="3987800"/>
            <a:ext cx="31115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99" name="Rectangle 75"/>
          <p:cNvSpPr>
            <a:spLocks noChangeArrowheads="1"/>
          </p:cNvSpPr>
          <p:nvPr/>
        </p:nvSpPr>
        <p:spPr bwMode="auto">
          <a:xfrm>
            <a:off x="5464175" y="854075"/>
            <a:ext cx="7874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Coronoid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fossa </a:t>
            </a:r>
          </a:p>
        </p:txBody>
      </p:sp>
      <p:sp>
        <p:nvSpPr>
          <p:cNvPr id="26700" name="Rectangle 76"/>
          <p:cNvSpPr>
            <a:spLocks noChangeArrowheads="1"/>
          </p:cNvSpPr>
          <p:nvPr/>
        </p:nvSpPr>
        <p:spPr bwMode="auto">
          <a:xfrm>
            <a:off x="3060700" y="2813050"/>
            <a:ext cx="5905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Radius</a:t>
            </a:r>
            <a:endParaRPr lang="en-US" sz="1200" b="1">
              <a:latin typeface="Arial" charset="0"/>
            </a:endParaRPr>
          </a:p>
        </p:txBody>
      </p:sp>
      <p:sp>
        <p:nvSpPr>
          <p:cNvPr id="26701" name="Rectangle 77"/>
          <p:cNvSpPr>
            <a:spLocks noChangeArrowheads="1"/>
          </p:cNvSpPr>
          <p:nvPr/>
        </p:nvSpPr>
        <p:spPr bwMode="auto">
          <a:xfrm>
            <a:off x="3051175" y="2428875"/>
            <a:ext cx="8556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Radial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tuberosity</a:t>
            </a:r>
            <a:endParaRPr lang="en-US" sz="1200" b="1">
              <a:latin typeface="Arial" charset="0"/>
            </a:endParaRPr>
          </a:p>
        </p:txBody>
      </p:sp>
      <p:sp>
        <p:nvSpPr>
          <p:cNvPr id="26702" name="Rectangle 78"/>
          <p:cNvSpPr>
            <a:spLocks noChangeArrowheads="1"/>
          </p:cNvSpPr>
          <p:nvPr/>
        </p:nvSpPr>
        <p:spPr bwMode="auto">
          <a:xfrm>
            <a:off x="3051175" y="2032000"/>
            <a:ext cx="6492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Head of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radius</a:t>
            </a:r>
            <a:endParaRPr lang="en-US" sz="1200" b="1">
              <a:latin typeface="Arial" charset="0"/>
            </a:endParaRPr>
          </a:p>
        </p:txBody>
      </p:sp>
      <p:sp>
        <p:nvSpPr>
          <p:cNvPr id="26703" name="Rectangle 79"/>
          <p:cNvSpPr>
            <a:spLocks noChangeArrowheads="1"/>
          </p:cNvSpPr>
          <p:nvPr/>
        </p:nvSpPr>
        <p:spPr bwMode="auto">
          <a:xfrm>
            <a:off x="3063875" y="1257300"/>
            <a:ext cx="8667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Capitulum</a:t>
            </a:r>
            <a:endParaRPr lang="en-US" sz="1200" b="1">
              <a:latin typeface="Arial" charset="0"/>
            </a:endParaRPr>
          </a:p>
        </p:txBody>
      </p:sp>
      <p:sp>
        <p:nvSpPr>
          <p:cNvPr id="26704" name="Rectangle 80"/>
          <p:cNvSpPr>
            <a:spLocks noChangeArrowheads="1"/>
          </p:cNvSpPr>
          <p:nvPr/>
        </p:nvSpPr>
        <p:spPr bwMode="auto">
          <a:xfrm>
            <a:off x="5337175" y="1974850"/>
            <a:ext cx="7381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Trochlea</a:t>
            </a:r>
            <a:endParaRPr lang="en-US" sz="1200" b="1">
              <a:latin typeface="Arial" charset="0"/>
            </a:endParaRPr>
          </a:p>
        </p:txBody>
      </p:sp>
      <p:sp>
        <p:nvSpPr>
          <p:cNvPr id="26705" name="Rectangle 81"/>
          <p:cNvSpPr>
            <a:spLocks noChangeArrowheads="1"/>
          </p:cNvSpPr>
          <p:nvPr/>
        </p:nvSpPr>
        <p:spPr bwMode="auto">
          <a:xfrm>
            <a:off x="2838450" y="3175000"/>
            <a:ext cx="357187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(c) Anterior view at the elbow region</a:t>
            </a:r>
            <a:endParaRPr lang="en-US" sz="1200">
              <a:latin typeface="Arial" charset="0"/>
            </a:endParaRPr>
          </a:p>
        </p:txBody>
      </p:sp>
      <p:sp>
        <p:nvSpPr>
          <p:cNvPr id="26706" name="Rectangle 82"/>
          <p:cNvSpPr>
            <a:spLocks noChangeArrowheads="1"/>
          </p:cNvSpPr>
          <p:nvPr/>
        </p:nvSpPr>
        <p:spPr bwMode="auto">
          <a:xfrm>
            <a:off x="3171825" y="882650"/>
            <a:ext cx="7699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Humerus</a:t>
            </a:r>
            <a:endParaRPr lang="en-US" sz="1200" b="1">
              <a:latin typeface="Arial" charset="0"/>
            </a:endParaRPr>
          </a:p>
        </p:txBody>
      </p:sp>
      <p:sp>
        <p:nvSpPr>
          <p:cNvPr id="26707" name="Rectangle 83"/>
          <p:cNvSpPr>
            <a:spLocks noChangeArrowheads="1"/>
          </p:cNvSpPr>
          <p:nvPr/>
        </p:nvSpPr>
        <p:spPr bwMode="auto">
          <a:xfrm>
            <a:off x="5464175" y="1333500"/>
            <a:ext cx="9239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Medial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epicondyle</a:t>
            </a:r>
            <a:endParaRPr lang="en-US" sz="1200" b="1">
              <a:latin typeface="Arial" charset="0"/>
            </a:endParaRPr>
          </a:p>
        </p:txBody>
      </p:sp>
      <p:sp>
        <p:nvSpPr>
          <p:cNvPr id="26708" name="Rectangle 84"/>
          <p:cNvSpPr>
            <a:spLocks noChangeArrowheads="1"/>
          </p:cNvSpPr>
          <p:nvPr/>
        </p:nvSpPr>
        <p:spPr bwMode="auto">
          <a:xfrm>
            <a:off x="5337175" y="2168525"/>
            <a:ext cx="944563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Coronoid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process of </a:t>
            </a:r>
            <a:endParaRPr lang="en-US" sz="1200" b="1">
              <a:latin typeface="Arial" charset="0"/>
            </a:endParaRP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ulna</a:t>
            </a:r>
          </a:p>
        </p:txBody>
      </p:sp>
      <p:sp>
        <p:nvSpPr>
          <p:cNvPr id="26709" name="Rectangle 85"/>
          <p:cNvSpPr>
            <a:spLocks noChangeArrowheads="1"/>
          </p:cNvSpPr>
          <p:nvPr/>
        </p:nvSpPr>
        <p:spPr bwMode="auto">
          <a:xfrm>
            <a:off x="5337175" y="2984500"/>
            <a:ext cx="3841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Ulna</a:t>
            </a:r>
            <a:endParaRPr lang="en-US" sz="1200" b="1">
              <a:latin typeface="Arial" charset="0"/>
            </a:endParaRPr>
          </a:p>
        </p:txBody>
      </p:sp>
      <p:sp>
        <p:nvSpPr>
          <p:cNvPr id="26710" name="Rectangle 86"/>
          <p:cNvSpPr>
            <a:spLocks noChangeArrowheads="1"/>
          </p:cNvSpPr>
          <p:nvPr/>
        </p:nvSpPr>
        <p:spPr bwMode="auto">
          <a:xfrm>
            <a:off x="5337175" y="2762250"/>
            <a:ext cx="10620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Radial notch</a:t>
            </a:r>
            <a:endParaRPr lang="en-US" sz="1200" b="1">
              <a:latin typeface="Arial" charset="0"/>
            </a:endParaRPr>
          </a:p>
        </p:txBody>
      </p:sp>
      <p:sp>
        <p:nvSpPr>
          <p:cNvPr id="26711" name="Rectangle 87"/>
          <p:cNvSpPr>
            <a:spLocks noChangeArrowheads="1"/>
          </p:cNvSpPr>
          <p:nvPr/>
        </p:nvSpPr>
        <p:spPr bwMode="auto">
          <a:xfrm>
            <a:off x="5473700" y="3835400"/>
            <a:ext cx="8763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Olecranon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fossa</a:t>
            </a:r>
            <a:endParaRPr lang="en-US" sz="1200" b="1">
              <a:latin typeface="Arial" charset="0"/>
            </a:endParaRPr>
          </a:p>
        </p:txBody>
      </p:sp>
      <p:sp>
        <p:nvSpPr>
          <p:cNvPr id="26712" name="Rectangle 88"/>
          <p:cNvSpPr>
            <a:spLocks noChangeArrowheads="1"/>
          </p:cNvSpPr>
          <p:nvPr/>
        </p:nvSpPr>
        <p:spPr bwMode="auto">
          <a:xfrm>
            <a:off x="3435350" y="5683250"/>
            <a:ext cx="3841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Ulna</a:t>
            </a:r>
            <a:endParaRPr lang="en-US" sz="1200" b="1">
              <a:latin typeface="Arial" charset="0"/>
            </a:endParaRPr>
          </a:p>
        </p:txBody>
      </p:sp>
      <p:sp>
        <p:nvSpPr>
          <p:cNvPr id="26713" name="Rectangle 89"/>
          <p:cNvSpPr>
            <a:spLocks noChangeArrowheads="1"/>
          </p:cNvSpPr>
          <p:nvPr/>
        </p:nvSpPr>
        <p:spPr bwMode="auto">
          <a:xfrm>
            <a:off x="3016250" y="4225925"/>
            <a:ext cx="8763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Olecranon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200" b="1">
              <a:latin typeface="Arial" charset="0"/>
            </a:endParaRPr>
          </a:p>
        </p:txBody>
      </p:sp>
      <p:sp>
        <p:nvSpPr>
          <p:cNvPr id="26714" name="Rectangle 90"/>
          <p:cNvSpPr>
            <a:spLocks noChangeArrowheads="1"/>
          </p:cNvSpPr>
          <p:nvPr/>
        </p:nvSpPr>
        <p:spPr bwMode="auto">
          <a:xfrm>
            <a:off x="3016250" y="5076825"/>
            <a:ext cx="9239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Medial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epicondyle</a:t>
            </a:r>
            <a:endParaRPr lang="en-US" sz="1200" b="1">
              <a:latin typeface="Arial" charset="0"/>
            </a:endParaRPr>
          </a:p>
        </p:txBody>
      </p:sp>
      <p:sp>
        <p:nvSpPr>
          <p:cNvPr id="26715" name="Rectangle 91"/>
          <p:cNvSpPr>
            <a:spLocks noChangeArrowheads="1"/>
          </p:cNvSpPr>
          <p:nvPr/>
        </p:nvSpPr>
        <p:spPr bwMode="auto">
          <a:xfrm>
            <a:off x="2819400" y="6207125"/>
            <a:ext cx="35829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(d) Posterior view of extended elbow</a:t>
            </a:r>
            <a:endParaRPr lang="en-US" sz="1200">
              <a:latin typeface="Arial" charset="0"/>
            </a:endParaRPr>
          </a:p>
        </p:txBody>
      </p:sp>
      <p:sp>
        <p:nvSpPr>
          <p:cNvPr id="26716" name="Rectangle 92"/>
          <p:cNvSpPr>
            <a:spLocks noChangeArrowheads="1"/>
          </p:cNvSpPr>
          <p:nvPr/>
        </p:nvSpPr>
        <p:spPr bwMode="auto">
          <a:xfrm>
            <a:off x="3349625" y="3873500"/>
            <a:ext cx="7699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Humerus</a:t>
            </a:r>
            <a:endParaRPr lang="en-US" sz="1200" b="1">
              <a:latin typeface="Arial" charset="0"/>
            </a:endParaRPr>
          </a:p>
        </p:txBody>
      </p:sp>
      <p:sp>
        <p:nvSpPr>
          <p:cNvPr id="26717" name="Rectangle 93"/>
          <p:cNvSpPr>
            <a:spLocks noChangeArrowheads="1"/>
          </p:cNvSpPr>
          <p:nvPr/>
        </p:nvSpPr>
        <p:spPr bwMode="auto">
          <a:xfrm>
            <a:off x="5473700" y="4305300"/>
            <a:ext cx="9239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Lateral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epicondyle</a:t>
            </a:r>
            <a:endParaRPr lang="en-US" sz="1200" b="1">
              <a:latin typeface="Arial" charset="0"/>
            </a:endParaRPr>
          </a:p>
        </p:txBody>
      </p:sp>
      <p:sp>
        <p:nvSpPr>
          <p:cNvPr id="26718" name="Rectangle 94"/>
          <p:cNvSpPr>
            <a:spLocks noChangeArrowheads="1"/>
          </p:cNvSpPr>
          <p:nvPr/>
        </p:nvSpPr>
        <p:spPr bwMode="auto">
          <a:xfrm>
            <a:off x="5591175" y="5480050"/>
            <a:ext cx="4333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Head</a:t>
            </a:r>
            <a:endParaRPr lang="en-US" sz="1200" b="1">
              <a:latin typeface="Arial" charset="0"/>
            </a:endParaRPr>
          </a:p>
        </p:txBody>
      </p:sp>
      <p:sp>
        <p:nvSpPr>
          <p:cNvPr id="26719" name="Rectangle 95"/>
          <p:cNvSpPr>
            <a:spLocks noChangeArrowheads="1"/>
          </p:cNvSpPr>
          <p:nvPr/>
        </p:nvSpPr>
        <p:spPr bwMode="auto">
          <a:xfrm>
            <a:off x="5591175" y="5953125"/>
            <a:ext cx="5905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Radius</a:t>
            </a:r>
            <a:endParaRPr lang="en-US" sz="1200" b="1">
              <a:latin typeface="Arial" charset="0"/>
            </a:endParaRPr>
          </a:p>
        </p:txBody>
      </p:sp>
      <p:sp>
        <p:nvSpPr>
          <p:cNvPr id="26720" name="Rectangle 96"/>
          <p:cNvSpPr>
            <a:spLocks noChangeArrowheads="1"/>
          </p:cNvSpPr>
          <p:nvPr/>
        </p:nvSpPr>
        <p:spPr bwMode="auto">
          <a:xfrm>
            <a:off x="5591175" y="5708650"/>
            <a:ext cx="4238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Neck</a:t>
            </a:r>
            <a:endParaRPr lang="en-US" sz="1200" b="1">
              <a:latin typeface="Arial" charset="0"/>
            </a:endParaRPr>
          </a:p>
        </p:txBody>
      </p:sp>
      <p:sp>
        <p:nvSpPr>
          <p:cNvPr id="26722" name="AutoShape 98"/>
          <p:cNvSpPr>
            <a:spLocks/>
          </p:cNvSpPr>
          <p:nvPr/>
        </p:nvSpPr>
        <p:spPr bwMode="auto">
          <a:xfrm rot="5400000">
            <a:off x="4656931" y="1667669"/>
            <a:ext cx="74613" cy="549275"/>
          </a:xfrm>
          <a:prstGeom prst="rightBracket">
            <a:avLst>
              <a:gd name="adj" fmla="val 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Hand: Carpus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0375" y="1368425"/>
            <a:ext cx="8228013" cy="52609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Eight bones in two rows</a:t>
            </a:r>
          </a:p>
          <a:p>
            <a:pPr lvl="1">
              <a:lnSpc>
                <a:spcPct val="90000"/>
              </a:lnSpc>
            </a:pPr>
            <a:r>
              <a:rPr lang="en-US"/>
              <a:t>Proximal row</a:t>
            </a:r>
          </a:p>
          <a:p>
            <a:pPr lvl="2">
              <a:lnSpc>
                <a:spcPct val="90000"/>
              </a:lnSpc>
            </a:pPr>
            <a:r>
              <a:rPr lang="en-US"/>
              <a:t>Scaphoid, lunate, triquetrum, and pisiform proximally</a:t>
            </a:r>
          </a:p>
          <a:p>
            <a:pPr lvl="1">
              <a:lnSpc>
                <a:spcPct val="90000"/>
              </a:lnSpc>
            </a:pPr>
            <a:r>
              <a:rPr lang="en-US"/>
              <a:t>Distal row</a:t>
            </a:r>
          </a:p>
          <a:p>
            <a:pPr lvl="2">
              <a:lnSpc>
                <a:spcPct val="90000"/>
              </a:lnSpc>
            </a:pPr>
            <a:r>
              <a:rPr lang="en-US"/>
              <a:t>Trapezium, trapezoid, capitate, and hamate distally</a:t>
            </a:r>
          </a:p>
          <a:p>
            <a:pPr>
              <a:lnSpc>
                <a:spcPct val="90000"/>
              </a:lnSpc>
            </a:pPr>
            <a:r>
              <a:rPr lang="en-US"/>
              <a:t>Only scaphoid and lunate articulate with radius to form wrist joint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Hand: Metacarpus and Phalanges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Metacarpus</a:t>
            </a:r>
          </a:p>
          <a:p>
            <a:pPr lvl="1">
              <a:lnSpc>
                <a:spcPct val="90000"/>
              </a:lnSpc>
            </a:pPr>
            <a:r>
              <a:rPr lang="en-US"/>
              <a:t>Five metacarpal bones (#1 to #5) form the palm</a:t>
            </a:r>
          </a:p>
          <a:p>
            <a:pPr>
              <a:lnSpc>
                <a:spcPct val="90000"/>
              </a:lnSpc>
            </a:pPr>
            <a:r>
              <a:rPr lang="en-US"/>
              <a:t>Phalanges</a:t>
            </a:r>
          </a:p>
          <a:p>
            <a:pPr lvl="1">
              <a:lnSpc>
                <a:spcPct val="90000"/>
              </a:lnSpc>
            </a:pPr>
            <a:r>
              <a:rPr lang="en-US"/>
              <a:t>Each finger (digit), except the thumb, has three phalanges—distal, middle, and proximal</a:t>
            </a:r>
          </a:p>
          <a:p>
            <a:pPr lvl="1">
              <a:lnSpc>
                <a:spcPct val="90000"/>
              </a:lnSpc>
            </a:pPr>
            <a:r>
              <a:rPr lang="en-US"/>
              <a:t>Fingers are numbered 1–5, beginning with the thumb (pollex)</a:t>
            </a:r>
          </a:p>
          <a:p>
            <a:pPr lvl="1">
              <a:lnSpc>
                <a:spcPct val="90000"/>
              </a:lnSpc>
            </a:pPr>
            <a:r>
              <a:rPr lang="en-US"/>
              <a:t>Thumb has no middle phalanx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7923213" y="6581775"/>
            <a:ext cx="1217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7.28a-b</a:t>
            </a:r>
          </a:p>
        </p:txBody>
      </p:sp>
      <p:pic>
        <p:nvPicPr>
          <p:cNvPr id="31751" name="Picture 7" descr="figure_07_28_0-j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95300"/>
            <a:ext cx="8229600" cy="5867400"/>
          </a:xfrm>
          <a:prstGeom prst="rect">
            <a:avLst/>
          </a:prstGeom>
          <a:noFill/>
        </p:spPr>
      </p:pic>
      <p:sp>
        <p:nvSpPr>
          <p:cNvPr id="31752" name="Line 8"/>
          <p:cNvSpPr>
            <a:spLocks noChangeShapeType="1"/>
          </p:cNvSpPr>
          <p:nvPr/>
        </p:nvSpPr>
        <p:spPr bwMode="auto">
          <a:xfrm>
            <a:off x="6989763" y="5054600"/>
            <a:ext cx="66357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3" name="Freeform 9"/>
          <p:cNvSpPr>
            <a:spLocks/>
          </p:cNvSpPr>
          <p:nvPr/>
        </p:nvSpPr>
        <p:spPr bwMode="auto">
          <a:xfrm>
            <a:off x="7024688" y="4724400"/>
            <a:ext cx="628650" cy="107950"/>
          </a:xfrm>
          <a:custGeom>
            <a:avLst/>
            <a:gdLst/>
            <a:ahLst/>
            <a:cxnLst>
              <a:cxn ang="0">
                <a:pos x="396" y="68"/>
              </a:cxn>
              <a:cxn ang="0">
                <a:pos x="198" y="68"/>
              </a:cxn>
              <a:cxn ang="0">
                <a:pos x="0" y="0"/>
              </a:cxn>
            </a:cxnLst>
            <a:rect l="0" t="0" r="r" b="b"/>
            <a:pathLst>
              <a:path w="396" h="68">
                <a:moveTo>
                  <a:pt x="396" y="68"/>
                </a:moveTo>
                <a:lnTo>
                  <a:pt x="198" y="6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4" name="Freeform 10"/>
          <p:cNvSpPr>
            <a:spLocks/>
          </p:cNvSpPr>
          <p:nvPr/>
        </p:nvSpPr>
        <p:spPr bwMode="auto">
          <a:xfrm>
            <a:off x="7265988" y="4603750"/>
            <a:ext cx="387350" cy="120650"/>
          </a:xfrm>
          <a:custGeom>
            <a:avLst/>
            <a:gdLst/>
            <a:ahLst/>
            <a:cxnLst>
              <a:cxn ang="0">
                <a:pos x="244" y="0"/>
              </a:cxn>
              <a:cxn ang="0">
                <a:pos x="138" y="0"/>
              </a:cxn>
              <a:cxn ang="0">
                <a:pos x="0" y="76"/>
              </a:cxn>
            </a:cxnLst>
            <a:rect l="0" t="0" r="r" b="b"/>
            <a:pathLst>
              <a:path w="244" h="76">
                <a:moveTo>
                  <a:pt x="244" y="0"/>
                </a:moveTo>
                <a:lnTo>
                  <a:pt x="138" y="0"/>
                </a:lnTo>
                <a:lnTo>
                  <a:pt x="0" y="7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5" name="Freeform 11"/>
          <p:cNvSpPr>
            <a:spLocks/>
          </p:cNvSpPr>
          <p:nvPr/>
        </p:nvSpPr>
        <p:spPr bwMode="auto">
          <a:xfrm>
            <a:off x="4887913" y="4686300"/>
            <a:ext cx="13620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362" y="2"/>
              </a:cxn>
              <a:cxn ang="0">
                <a:pos x="858" y="0"/>
              </a:cxn>
            </a:cxnLst>
            <a:rect l="0" t="0" r="r" b="b"/>
            <a:pathLst>
              <a:path w="858" h="2">
                <a:moveTo>
                  <a:pt x="0" y="2"/>
                </a:moveTo>
                <a:lnTo>
                  <a:pt x="362" y="2"/>
                </a:lnTo>
                <a:lnTo>
                  <a:pt x="85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6" name="Freeform 12"/>
          <p:cNvSpPr>
            <a:spLocks/>
          </p:cNvSpPr>
          <p:nvPr/>
        </p:nvSpPr>
        <p:spPr bwMode="auto">
          <a:xfrm>
            <a:off x="4945063" y="4743450"/>
            <a:ext cx="1673225" cy="168275"/>
          </a:xfrm>
          <a:custGeom>
            <a:avLst/>
            <a:gdLst/>
            <a:ahLst/>
            <a:cxnLst>
              <a:cxn ang="0">
                <a:pos x="0" y="106"/>
              </a:cxn>
              <a:cxn ang="0">
                <a:pos x="328" y="106"/>
              </a:cxn>
              <a:cxn ang="0">
                <a:pos x="1054" y="0"/>
              </a:cxn>
            </a:cxnLst>
            <a:rect l="0" t="0" r="r" b="b"/>
            <a:pathLst>
              <a:path w="1054" h="106">
                <a:moveTo>
                  <a:pt x="0" y="106"/>
                </a:moveTo>
                <a:lnTo>
                  <a:pt x="328" y="106"/>
                </a:lnTo>
                <a:lnTo>
                  <a:pt x="105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7" name="Freeform 13"/>
          <p:cNvSpPr>
            <a:spLocks/>
          </p:cNvSpPr>
          <p:nvPr/>
        </p:nvSpPr>
        <p:spPr bwMode="auto">
          <a:xfrm>
            <a:off x="4843463" y="5162550"/>
            <a:ext cx="1635125" cy="425450"/>
          </a:xfrm>
          <a:custGeom>
            <a:avLst/>
            <a:gdLst/>
            <a:ahLst/>
            <a:cxnLst>
              <a:cxn ang="0">
                <a:pos x="0" y="268"/>
              </a:cxn>
              <a:cxn ang="0">
                <a:pos x="388" y="268"/>
              </a:cxn>
              <a:cxn ang="0">
                <a:pos x="1030" y="0"/>
              </a:cxn>
            </a:cxnLst>
            <a:rect l="0" t="0" r="r" b="b"/>
            <a:pathLst>
              <a:path w="1030" h="268">
                <a:moveTo>
                  <a:pt x="0" y="268"/>
                </a:moveTo>
                <a:lnTo>
                  <a:pt x="388" y="268"/>
                </a:lnTo>
                <a:lnTo>
                  <a:pt x="103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8" name="Freeform 14"/>
          <p:cNvSpPr>
            <a:spLocks/>
          </p:cNvSpPr>
          <p:nvPr/>
        </p:nvSpPr>
        <p:spPr bwMode="auto">
          <a:xfrm>
            <a:off x="5180013" y="4984750"/>
            <a:ext cx="1076325" cy="381000"/>
          </a:xfrm>
          <a:custGeom>
            <a:avLst/>
            <a:gdLst/>
            <a:ahLst/>
            <a:cxnLst>
              <a:cxn ang="0">
                <a:pos x="678" y="0"/>
              </a:cxn>
              <a:cxn ang="0">
                <a:pos x="182" y="240"/>
              </a:cxn>
              <a:cxn ang="0">
                <a:pos x="0" y="240"/>
              </a:cxn>
            </a:cxnLst>
            <a:rect l="0" t="0" r="r" b="b"/>
            <a:pathLst>
              <a:path w="678" h="240">
                <a:moveTo>
                  <a:pt x="678" y="0"/>
                </a:moveTo>
                <a:lnTo>
                  <a:pt x="182" y="240"/>
                </a:lnTo>
                <a:lnTo>
                  <a:pt x="0" y="24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9" name="Freeform 15"/>
          <p:cNvSpPr>
            <a:spLocks/>
          </p:cNvSpPr>
          <p:nvPr/>
        </p:nvSpPr>
        <p:spPr bwMode="auto">
          <a:xfrm>
            <a:off x="4684713" y="4041775"/>
            <a:ext cx="1425575" cy="403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0" y="0"/>
              </a:cxn>
              <a:cxn ang="0">
                <a:pos x="898" y="254"/>
              </a:cxn>
            </a:cxnLst>
            <a:rect l="0" t="0" r="r" b="b"/>
            <a:pathLst>
              <a:path w="898" h="254">
                <a:moveTo>
                  <a:pt x="0" y="0"/>
                </a:moveTo>
                <a:lnTo>
                  <a:pt x="260" y="0"/>
                </a:lnTo>
                <a:lnTo>
                  <a:pt x="898" y="25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0" name="Freeform 16"/>
          <p:cNvSpPr>
            <a:spLocks/>
          </p:cNvSpPr>
          <p:nvPr/>
        </p:nvSpPr>
        <p:spPr bwMode="auto">
          <a:xfrm>
            <a:off x="4687888" y="3825875"/>
            <a:ext cx="1136650" cy="269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0" y="0"/>
              </a:cxn>
              <a:cxn ang="0">
                <a:pos x="716" y="170"/>
              </a:cxn>
            </a:cxnLst>
            <a:rect l="0" t="0" r="r" b="b"/>
            <a:pathLst>
              <a:path w="716" h="170">
                <a:moveTo>
                  <a:pt x="0" y="0"/>
                </a:moveTo>
                <a:lnTo>
                  <a:pt x="250" y="0"/>
                </a:lnTo>
                <a:lnTo>
                  <a:pt x="716" y="17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1" name="Freeform 17"/>
          <p:cNvSpPr>
            <a:spLocks/>
          </p:cNvSpPr>
          <p:nvPr/>
        </p:nvSpPr>
        <p:spPr bwMode="auto">
          <a:xfrm>
            <a:off x="4675188" y="3606800"/>
            <a:ext cx="942975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0" y="0"/>
              </a:cxn>
              <a:cxn ang="0">
                <a:pos x="594" y="0"/>
              </a:cxn>
            </a:cxnLst>
            <a:rect l="0" t="0" r="r" b="b"/>
            <a:pathLst>
              <a:path w="594">
                <a:moveTo>
                  <a:pt x="0" y="0"/>
                </a:moveTo>
                <a:lnTo>
                  <a:pt x="250" y="0"/>
                </a:lnTo>
                <a:lnTo>
                  <a:pt x="59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2" name="Freeform 18"/>
          <p:cNvSpPr>
            <a:spLocks/>
          </p:cNvSpPr>
          <p:nvPr/>
        </p:nvSpPr>
        <p:spPr bwMode="auto">
          <a:xfrm>
            <a:off x="4475163" y="5819775"/>
            <a:ext cx="1527175" cy="15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6" y="0"/>
              </a:cxn>
              <a:cxn ang="0">
                <a:pos x="962" y="10"/>
              </a:cxn>
            </a:cxnLst>
            <a:rect l="0" t="0" r="r" b="b"/>
            <a:pathLst>
              <a:path w="962" h="10">
                <a:moveTo>
                  <a:pt x="0" y="0"/>
                </a:moveTo>
                <a:lnTo>
                  <a:pt x="626" y="0"/>
                </a:lnTo>
                <a:lnTo>
                  <a:pt x="962" y="1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3" name="Line 19"/>
          <p:cNvSpPr>
            <a:spLocks noChangeShapeType="1"/>
          </p:cNvSpPr>
          <p:nvPr/>
        </p:nvSpPr>
        <p:spPr bwMode="auto">
          <a:xfrm>
            <a:off x="6891338" y="5883275"/>
            <a:ext cx="63500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4" name="Freeform 20"/>
          <p:cNvSpPr>
            <a:spLocks/>
          </p:cNvSpPr>
          <p:nvPr/>
        </p:nvSpPr>
        <p:spPr bwMode="auto">
          <a:xfrm>
            <a:off x="982663" y="3819525"/>
            <a:ext cx="746125" cy="95250"/>
          </a:xfrm>
          <a:custGeom>
            <a:avLst/>
            <a:gdLst/>
            <a:ahLst/>
            <a:cxnLst>
              <a:cxn ang="0">
                <a:pos x="470" y="0"/>
              </a:cxn>
              <a:cxn ang="0">
                <a:pos x="0" y="16"/>
              </a:cxn>
              <a:cxn ang="0">
                <a:pos x="374" y="60"/>
              </a:cxn>
            </a:cxnLst>
            <a:rect l="0" t="0" r="r" b="b"/>
            <a:pathLst>
              <a:path w="470" h="60">
                <a:moveTo>
                  <a:pt x="470" y="0"/>
                </a:moveTo>
                <a:lnTo>
                  <a:pt x="0" y="16"/>
                </a:lnTo>
                <a:lnTo>
                  <a:pt x="374" y="6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5" name="Freeform 21"/>
          <p:cNvSpPr>
            <a:spLocks/>
          </p:cNvSpPr>
          <p:nvPr/>
        </p:nvSpPr>
        <p:spPr bwMode="auto">
          <a:xfrm>
            <a:off x="1735138" y="3378200"/>
            <a:ext cx="2314575" cy="796925"/>
          </a:xfrm>
          <a:custGeom>
            <a:avLst/>
            <a:gdLst/>
            <a:ahLst/>
            <a:cxnLst>
              <a:cxn ang="0">
                <a:pos x="1458" y="0"/>
              </a:cxn>
              <a:cxn ang="0">
                <a:pos x="164" y="2"/>
              </a:cxn>
              <a:cxn ang="0">
                <a:pos x="0" y="502"/>
              </a:cxn>
            </a:cxnLst>
            <a:rect l="0" t="0" r="r" b="b"/>
            <a:pathLst>
              <a:path w="1458" h="502">
                <a:moveTo>
                  <a:pt x="1458" y="0"/>
                </a:moveTo>
                <a:lnTo>
                  <a:pt x="164" y="2"/>
                </a:lnTo>
                <a:lnTo>
                  <a:pt x="0" y="50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6" name="Line 22"/>
          <p:cNvSpPr>
            <a:spLocks noChangeShapeType="1"/>
          </p:cNvSpPr>
          <p:nvPr/>
        </p:nvSpPr>
        <p:spPr bwMode="auto">
          <a:xfrm flipH="1">
            <a:off x="2246313" y="3381375"/>
            <a:ext cx="1381125" cy="36830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7" name="Line 23"/>
          <p:cNvSpPr>
            <a:spLocks noChangeShapeType="1"/>
          </p:cNvSpPr>
          <p:nvPr/>
        </p:nvSpPr>
        <p:spPr bwMode="auto">
          <a:xfrm flipV="1">
            <a:off x="2627313" y="3381375"/>
            <a:ext cx="1158875" cy="53657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8" name="Freeform 24"/>
          <p:cNvSpPr>
            <a:spLocks/>
          </p:cNvSpPr>
          <p:nvPr/>
        </p:nvSpPr>
        <p:spPr bwMode="auto">
          <a:xfrm>
            <a:off x="3294063" y="3378200"/>
            <a:ext cx="682625" cy="657225"/>
          </a:xfrm>
          <a:custGeom>
            <a:avLst/>
            <a:gdLst/>
            <a:ahLst/>
            <a:cxnLst>
              <a:cxn ang="0">
                <a:pos x="430" y="0"/>
              </a:cxn>
              <a:cxn ang="0">
                <a:pos x="106" y="328"/>
              </a:cxn>
              <a:cxn ang="0">
                <a:pos x="0" y="414"/>
              </a:cxn>
            </a:cxnLst>
            <a:rect l="0" t="0" r="r" b="b"/>
            <a:pathLst>
              <a:path w="430" h="414">
                <a:moveTo>
                  <a:pt x="430" y="0"/>
                </a:moveTo>
                <a:lnTo>
                  <a:pt x="106" y="328"/>
                </a:lnTo>
                <a:lnTo>
                  <a:pt x="0" y="41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9" name="Line 25"/>
          <p:cNvSpPr>
            <a:spLocks noChangeShapeType="1"/>
          </p:cNvSpPr>
          <p:nvPr/>
        </p:nvSpPr>
        <p:spPr bwMode="auto">
          <a:xfrm flipV="1">
            <a:off x="2913063" y="3378200"/>
            <a:ext cx="990600" cy="62865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0" name="Freeform 26"/>
          <p:cNvSpPr>
            <a:spLocks/>
          </p:cNvSpPr>
          <p:nvPr/>
        </p:nvSpPr>
        <p:spPr bwMode="auto">
          <a:xfrm>
            <a:off x="3001963" y="4686300"/>
            <a:ext cx="1047750" cy="3175"/>
          </a:xfrm>
          <a:custGeom>
            <a:avLst/>
            <a:gdLst/>
            <a:ahLst/>
            <a:cxnLst>
              <a:cxn ang="0">
                <a:pos x="660" y="2"/>
              </a:cxn>
              <a:cxn ang="0">
                <a:pos x="542" y="2"/>
              </a:cxn>
              <a:cxn ang="0">
                <a:pos x="0" y="0"/>
              </a:cxn>
            </a:cxnLst>
            <a:rect l="0" t="0" r="r" b="b"/>
            <a:pathLst>
              <a:path w="660" h="2">
                <a:moveTo>
                  <a:pt x="660" y="2"/>
                </a:moveTo>
                <a:lnTo>
                  <a:pt x="542" y="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1" name="Freeform 27"/>
          <p:cNvSpPr>
            <a:spLocks/>
          </p:cNvSpPr>
          <p:nvPr/>
        </p:nvSpPr>
        <p:spPr bwMode="auto">
          <a:xfrm>
            <a:off x="2716213" y="4730750"/>
            <a:ext cx="1333500" cy="180975"/>
          </a:xfrm>
          <a:custGeom>
            <a:avLst/>
            <a:gdLst/>
            <a:ahLst/>
            <a:cxnLst>
              <a:cxn ang="0">
                <a:pos x="840" y="114"/>
              </a:cxn>
              <a:cxn ang="0">
                <a:pos x="788" y="114"/>
              </a:cxn>
              <a:cxn ang="0">
                <a:pos x="0" y="0"/>
              </a:cxn>
            </a:cxnLst>
            <a:rect l="0" t="0" r="r" b="b"/>
            <a:pathLst>
              <a:path w="840" h="114">
                <a:moveTo>
                  <a:pt x="840" y="114"/>
                </a:moveTo>
                <a:lnTo>
                  <a:pt x="788" y="114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2" name="Freeform 28"/>
          <p:cNvSpPr>
            <a:spLocks/>
          </p:cNvSpPr>
          <p:nvPr/>
        </p:nvSpPr>
        <p:spPr bwMode="auto">
          <a:xfrm>
            <a:off x="3335338" y="4959350"/>
            <a:ext cx="714375" cy="177800"/>
          </a:xfrm>
          <a:custGeom>
            <a:avLst/>
            <a:gdLst/>
            <a:ahLst/>
            <a:cxnLst>
              <a:cxn ang="0">
                <a:pos x="450" y="112"/>
              </a:cxn>
              <a:cxn ang="0">
                <a:pos x="400" y="112"/>
              </a:cxn>
              <a:cxn ang="0">
                <a:pos x="0" y="0"/>
              </a:cxn>
            </a:cxnLst>
            <a:rect l="0" t="0" r="r" b="b"/>
            <a:pathLst>
              <a:path w="450" h="112">
                <a:moveTo>
                  <a:pt x="450" y="112"/>
                </a:moveTo>
                <a:lnTo>
                  <a:pt x="400" y="11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3" name="Freeform 29"/>
          <p:cNvSpPr>
            <a:spLocks/>
          </p:cNvSpPr>
          <p:nvPr/>
        </p:nvSpPr>
        <p:spPr bwMode="auto">
          <a:xfrm>
            <a:off x="2932113" y="5175250"/>
            <a:ext cx="1117600" cy="412750"/>
          </a:xfrm>
          <a:custGeom>
            <a:avLst/>
            <a:gdLst/>
            <a:ahLst/>
            <a:cxnLst>
              <a:cxn ang="0">
                <a:pos x="704" y="260"/>
              </a:cxn>
              <a:cxn ang="0">
                <a:pos x="584" y="260"/>
              </a:cxn>
              <a:cxn ang="0">
                <a:pos x="0" y="0"/>
              </a:cxn>
            </a:cxnLst>
            <a:rect l="0" t="0" r="r" b="b"/>
            <a:pathLst>
              <a:path w="704" h="260">
                <a:moveTo>
                  <a:pt x="704" y="260"/>
                </a:moveTo>
                <a:lnTo>
                  <a:pt x="584" y="26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4" name="Freeform 30"/>
          <p:cNvSpPr>
            <a:spLocks/>
          </p:cNvSpPr>
          <p:nvPr/>
        </p:nvSpPr>
        <p:spPr bwMode="auto">
          <a:xfrm>
            <a:off x="3040063" y="5016500"/>
            <a:ext cx="1009650" cy="349250"/>
          </a:xfrm>
          <a:custGeom>
            <a:avLst/>
            <a:gdLst/>
            <a:ahLst/>
            <a:cxnLst>
              <a:cxn ang="0">
                <a:pos x="636" y="220"/>
              </a:cxn>
              <a:cxn ang="0">
                <a:pos x="522" y="220"/>
              </a:cxn>
              <a:cxn ang="0">
                <a:pos x="0" y="0"/>
              </a:cxn>
            </a:cxnLst>
            <a:rect l="0" t="0" r="r" b="b"/>
            <a:pathLst>
              <a:path w="636" h="220">
                <a:moveTo>
                  <a:pt x="636" y="220"/>
                </a:moveTo>
                <a:lnTo>
                  <a:pt x="522" y="22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5" name="Freeform 31"/>
          <p:cNvSpPr>
            <a:spLocks/>
          </p:cNvSpPr>
          <p:nvPr/>
        </p:nvSpPr>
        <p:spPr bwMode="auto">
          <a:xfrm>
            <a:off x="1601788" y="5064125"/>
            <a:ext cx="730250" cy="152400"/>
          </a:xfrm>
          <a:custGeom>
            <a:avLst/>
            <a:gdLst/>
            <a:ahLst/>
            <a:cxnLst>
              <a:cxn ang="0">
                <a:pos x="0" y="96"/>
              </a:cxn>
              <a:cxn ang="0">
                <a:pos x="98" y="96"/>
              </a:cxn>
              <a:cxn ang="0">
                <a:pos x="460" y="0"/>
              </a:cxn>
            </a:cxnLst>
            <a:rect l="0" t="0" r="r" b="b"/>
            <a:pathLst>
              <a:path w="460" h="96">
                <a:moveTo>
                  <a:pt x="0" y="96"/>
                </a:moveTo>
                <a:lnTo>
                  <a:pt x="98" y="96"/>
                </a:lnTo>
                <a:lnTo>
                  <a:pt x="46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6" name="Freeform 32"/>
          <p:cNvSpPr>
            <a:spLocks/>
          </p:cNvSpPr>
          <p:nvPr/>
        </p:nvSpPr>
        <p:spPr bwMode="auto">
          <a:xfrm>
            <a:off x="1671638" y="4625975"/>
            <a:ext cx="263525" cy="152400"/>
          </a:xfrm>
          <a:custGeom>
            <a:avLst/>
            <a:gdLst/>
            <a:ahLst/>
            <a:cxnLst>
              <a:cxn ang="0">
                <a:pos x="0" y="96"/>
              </a:cxn>
              <a:cxn ang="0">
                <a:pos x="50" y="96"/>
              </a:cxn>
              <a:cxn ang="0">
                <a:pos x="166" y="0"/>
              </a:cxn>
            </a:cxnLst>
            <a:rect l="0" t="0" r="r" b="b"/>
            <a:pathLst>
              <a:path w="166" h="96">
                <a:moveTo>
                  <a:pt x="0" y="96"/>
                </a:moveTo>
                <a:lnTo>
                  <a:pt x="50" y="96"/>
                </a:lnTo>
                <a:lnTo>
                  <a:pt x="166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7" name="Freeform 33"/>
          <p:cNvSpPr>
            <a:spLocks/>
          </p:cNvSpPr>
          <p:nvPr/>
        </p:nvSpPr>
        <p:spPr bwMode="auto">
          <a:xfrm>
            <a:off x="1620838" y="4502150"/>
            <a:ext cx="730250" cy="476250"/>
          </a:xfrm>
          <a:custGeom>
            <a:avLst/>
            <a:gdLst/>
            <a:ahLst/>
            <a:cxnLst>
              <a:cxn ang="0">
                <a:pos x="0" y="300"/>
              </a:cxn>
              <a:cxn ang="0">
                <a:pos x="86" y="300"/>
              </a:cxn>
              <a:cxn ang="0">
                <a:pos x="460" y="0"/>
              </a:cxn>
            </a:cxnLst>
            <a:rect l="0" t="0" r="r" b="b"/>
            <a:pathLst>
              <a:path w="460" h="300">
                <a:moveTo>
                  <a:pt x="0" y="300"/>
                </a:moveTo>
                <a:lnTo>
                  <a:pt x="86" y="300"/>
                </a:lnTo>
                <a:lnTo>
                  <a:pt x="46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8" name="Line 34"/>
          <p:cNvSpPr>
            <a:spLocks noChangeShapeType="1"/>
          </p:cNvSpPr>
          <p:nvPr/>
        </p:nvSpPr>
        <p:spPr bwMode="auto">
          <a:xfrm>
            <a:off x="1090613" y="5553075"/>
            <a:ext cx="104140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9" name="Freeform 35"/>
          <p:cNvSpPr>
            <a:spLocks/>
          </p:cNvSpPr>
          <p:nvPr/>
        </p:nvSpPr>
        <p:spPr bwMode="auto">
          <a:xfrm>
            <a:off x="3316288" y="5772150"/>
            <a:ext cx="704850" cy="47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40" y="30"/>
              </a:cxn>
              <a:cxn ang="0">
                <a:pos x="444" y="30"/>
              </a:cxn>
            </a:cxnLst>
            <a:rect l="0" t="0" r="r" b="b"/>
            <a:pathLst>
              <a:path w="444" h="30">
                <a:moveTo>
                  <a:pt x="0" y="0"/>
                </a:moveTo>
                <a:lnTo>
                  <a:pt x="340" y="30"/>
                </a:lnTo>
                <a:lnTo>
                  <a:pt x="444" y="3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80" name="Line 36"/>
          <p:cNvSpPr>
            <a:spLocks noChangeShapeType="1"/>
          </p:cNvSpPr>
          <p:nvPr/>
        </p:nvSpPr>
        <p:spPr bwMode="auto">
          <a:xfrm>
            <a:off x="982663" y="3844925"/>
            <a:ext cx="1587" cy="120650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81" name="Freeform 37"/>
          <p:cNvSpPr>
            <a:spLocks/>
          </p:cNvSpPr>
          <p:nvPr/>
        </p:nvSpPr>
        <p:spPr bwMode="auto">
          <a:xfrm>
            <a:off x="7040563" y="1816100"/>
            <a:ext cx="393700" cy="409575"/>
          </a:xfrm>
          <a:custGeom>
            <a:avLst/>
            <a:gdLst/>
            <a:ahLst/>
            <a:cxnLst>
              <a:cxn ang="0">
                <a:pos x="248" y="0"/>
              </a:cxn>
              <a:cxn ang="0">
                <a:pos x="140" y="0"/>
              </a:cxn>
              <a:cxn ang="0">
                <a:pos x="0" y="258"/>
              </a:cxn>
            </a:cxnLst>
            <a:rect l="0" t="0" r="r" b="b"/>
            <a:pathLst>
              <a:path w="248" h="258">
                <a:moveTo>
                  <a:pt x="248" y="0"/>
                </a:moveTo>
                <a:lnTo>
                  <a:pt x="140" y="0"/>
                </a:lnTo>
                <a:lnTo>
                  <a:pt x="0" y="25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82" name="Line 38"/>
          <p:cNvSpPr>
            <a:spLocks noChangeShapeType="1"/>
          </p:cNvSpPr>
          <p:nvPr/>
        </p:nvSpPr>
        <p:spPr bwMode="auto">
          <a:xfrm flipH="1">
            <a:off x="7085013" y="1587500"/>
            <a:ext cx="34925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83" name="Freeform 39"/>
          <p:cNvSpPr>
            <a:spLocks/>
          </p:cNvSpPr>
          <p:nvPr/>
        </p:nvSpPr>
        <p:spPr bwMode="auto">
          <a:xfrm>
            <a:off x="7097713" y="1073150"/>
            <a:ext cx="333375" cy="257175"/>
          </a:xfrm>
          <a:custGeom>
            <a:avLst/>
            <a:gdLst/>
            <a:ahLst/>
            <a:cxnLst>
              <a:cxn ang="0">
                <a:pos x="210" y="162"/>
              </a:cxn>
              <a:cxn ang="0">
                <a:pos x="106" y="162"/>
              </a:cxn>
              <a:cxn ang="0">
                <a:pos x="0" y="0"/>
              </a:cxn>
            </a:cxnLst>
            <a:rect l="0" t="0" r="r" b="b"/>
            <a:pathLst>
              <a:path w="210" h="162">
                <a:moveTo>
                  <a:pt x="210" y="162"/>
                </a:moveTo>
                <a:lnTo>
                  <a:pt x="106" y="16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84" name="Rectangle 40"/>
          <p:cNvSpPr>
            <a:spLocks noChangeArrowheads="1"/>
          </p:cNvSpPr>
          <p:nvPr/>
        </p:nvSpPr>
        <p:spPr bwMode="auto">
          <a:xfrm>
            <a:off x="7683500" y="4721225"/>
            <a:ext cx="9477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latin typeface="Arial" charset="0"/>
              </a:rPr>
              <a:t>• 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Trapezoid</a:t>
            </a:r>
          </a:p>
        </p:txBody>
      </p:sp>
      <p:sp>
        <p:nvSpPr>
          <p:cNvPr id="31785" name="Rectangle 41"/>
          <p:cNvSpPr>
            <a:spLocks noChangeArrowheads="1"/>
          </p:cNvSpPr>
          <p:nvPr/>
        </p:nvSpPr>
        <p:spPr bwMode="auto">
          <a:xfrm>
            <a:off x="7683500" y="4498975"/>
            <a:ext cx="9985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latin typeface="Arial" charset="0"/>
              </a:rPr>
              <a:t>• 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Trapezium</a:t>
            </a:r>
          </a:p>
        </p:txBody>
      </p:sp>
      <p:sp>
        <p:nvSpPr>
          <p:cNvPr id="31786" name="Rectangle 42"/>
          <p:cNvSpPr>
            <a:spLocks noChangeArrowheads="1"/>
          </p:cNvSpPr>
          <p:nvPr/>
        </p:nvSpPr>
        <p:spPr bwMode="auto">
          <a:xfrm>
            <a:off x="7683500" y="4943475"/>
            <a:ext cx="9080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latin typeface="Arial" charset="0"/>
              </a:rPr>
              <a:t>• 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Scaphoid</a:t>
            </a:r>
          </a:p>
        </p:txBody>
      </p:sp>
      <p:sp>
        <p:nvSpPr>
          <p:cNvPr id="31787" name="Rectangle 43"/>
          <p:cNvSpPr>
            <a:spLocks noChangeArrowheads="1"/>
          </p:cNvSpPr>
          <p:nvPr/>
        </p:nvSpPr>
        <p:spPr bwMode="auto">
          <a:xfrm>
            <a:off x="7456488" y="981075"/>
            <a:ext cx="100965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Phalanges</a:t>
            </a:r>
            <a:endParaRPr lang="en-US" sz="1800">
              <a:latin typeface="Arial" charset="0"/>
            </a:endParaRPr>
          </a:p>
        </p:txBody>
      </p:sp>
      <p:sp>
        <p:nvSpPr>
          <p:cNvPr id="31788" name="Rectangle 44"/>
          <p:cNvSpPr>
            <a:spLocks noChangeArrowheads="1"/>
          </p:cNvSpPr>
          <p:nvPr/>
        </p:nvSpPr>
        <p:spPr bwMode="auto">
          <a:xfrm>
            <a:off x="7678738" y="4264025"/>
            <a:ext cx="74136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Carpals</a:t>
            </a:r>
            <a:endParaRPr lang="en-US" sz="1800">
              <a:latin typeface="Arial" charset="0"/>
            </a:endParaRPr>
          </a:p>
        </p:txBody>
      </p:sp>
      <p:sp>
        <p:nvSpPr>
          <p:cNvPr id="31789" name="Rectangle 45"/>
          <p:cNvSpPr>
            <a:spLocks noChangeArrowheads="1"/>
          </p:cNvSpPr>
          <p:nvPr/>
        </p:nvSpPr>
        <p:spPr bwMode="auto">
          <a:xfrm>
            <a:off x="7554913" y="5765800"/>
            <a:ext cx="5905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Radius</a:t>
            </a:r>
            <a:endParaRPr lang="en-US" sz="1800" b="1">
              <a:latin typeface="Arial" charset="0"/>
            </a:endParaRPr>
          </a:p>
        </p:txBody>
      </p:sp>
      <p:sp>
        <p:nvSpPr>
          <p:cNvPr id="31790" name="Rectangle 46"/>
          <p:cNvSpPr>
            <a:spLocks noChangeArrowheads="1"/>
          </p:cNvSpPr>
          <p:nvPr/>
        </p:nvSpPr>
        <p:spPr bwMode="auto">
          <a:xfrm>
            <a:off x="7483475" y="1701800"/>
            <a:ext cx="8620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latin typeface="Arial" charset="0"/>
              </a:rPr>
              <a:t>• 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Proximal</a:t>
            </a:r>
          </a:p>
        </p:txBody>
      </p:sp>
      <p:sp>
        <p:nvSpPr>
          <p:cNvPr id="31791" name="Rectangle 47"/>
          <p:cNvSpPr>
            <a:spLocks noChangeArrowheads="1"/>
          </p:cNvSpPr>
          <p:nvPr/>
        </p:nvSpPr>
        <p:spPr bwMode="auto">
          <a:xfrm>
            <a:off x="7477125" y="1473200"/>
            <a:ext cx="6715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latin typeface="Arial" charset="0"/>
              </a:rPr>
              <a:t>• 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Middle</a:t>
            </a:r>
          </a:p>
        </p:txBody>
      </p:sp>
      <p:sp>
        <p:nvSpPr>
          <p:cNvPr id="31792" name="Rectangle 48"/>
          <p:cNvSpPr>
            <a:spLocks noChangeArrowheads="1"/>
          </p:cNvSpPr>
          <p:nvPr/>
        </p:nvSpPr>
        <p:spPr bwMode="auto">
          <a:xfrm>
            <a:off x="7480300" y="1225550"/>
            <a:ext cx="5937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latin typeface="Arial" charset="0"/>
              </a:rPr>
              <a:t>• 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Distal</a:t>
            </a:r>
          </a:p>
        </p:txBody>
      </p:sp>
      <p:sp>
        <p:nvSpPr>
          <p:cNvPr id="31793" name="Rectangle 49"/>
          <p:cNvSpPr>
            <a:spLocks noChangeArrowheads="1"/>
          </p:cNvSpPr>
          <p:nvPr/>
        </p:nvSpPr>
        <p:spPr bwMode="auto">
          <a:xfrm>
            <a:off x="4092575" y="5248275"/>
            <a:ext cx="10477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latin typeface="Arial" charset="0"/>
              </a:rPr>
              <a:t>• 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Triquetrum</a:t>
            </a:r>
          </a:p>
        </p:txBody>
      </p:sp>
      <p:sp>
        <p:nvSpPr>
          <p:cNvPr id="31794" name="Rectangle 50"/>
          <p:cNvSpPr>
            <a:spLocks noChangeArrowheads="1"/>
          </p:cNvSpPr>
          <p:nvPr/>
        </p:nvSpPr>
        <p:spPr bwMode="auto">
          <a:xfrm>
            <a:off x="4092575" y="5470525"/>
            <a:ext cx="6905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latin typeface="Arial" charset="0"/>
              </a:rPr>
              <a:t>• 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Lunate</a:t>
            </a:r>
          </a:p>
        </p:txBody>
      </p:sp>
      <p:sp>
        <p:nvSpPr>
          <p:cNvPr id="31795" name="Rectangle 51"/>
          <p:cNvSpPr>
            <a:spLocks noChangeArrowheads="1"/>
          </p:cNvSpPr>
          <p:nvPr/>
        </p:nvSpPr>
        <p:spPr bwMode="auto">
          <a:xfrm>
            <a:off x="4092575" y="4791075"/>
            <a:ext cx="8096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latin typeface="Arial" charset="0"/>
              </a:rPr>
              <a:t>• 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Capitate</a:t>
            </a:r>
          </a:p>
        </p:txBody>
      </p:sp>
      <p:sp>
        <p:nvSpPr>
          <p:cNvPr id="31796" name="Rectangle 52"/>
          <p:cNvSpPr>
            <a:spLocks noChangeArrowheads="1"/>
          </p:cNvSpPr>
          <p:nvPr/>
        </p:nvSpPr>
        <p:spPr bwMode="auto">
          <a:xfrm>
            <a:off x="4092575" y="4568825"/>
            <a:ext cx="7524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latin typeface="Arial" charset="0"/>
              </a:rPr>
              <a:t>• 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Hamate</a:t>
            </a:r>
          </a:p>
        </p:txBody>
      </p:sp>
      <p:sp>
        <p:nvSpPr>
          <p:cNvPr id="31797" name="Rectangle 53"/>
          <p:cNvSpPr>
            <a:spLocks noChangeArrowheads="1"/>
          </p:cNvSpPr>
          <p:nvPr/>
        </p:nvSpPr>
        <p:spPr bwMode="auto">
          <a:xfrm>
            <a:off x="4089400" y="5026025"/>
            <a:ext cx="8223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latin typeface="Arial" charset="0"/>
              </a:rPr>
              <a:t>• 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Pisiform</a:t>
            </a:r>
          </a:p>
        </p:txBody>
      </p:sp>
      <p:sp>
        <p:nvSpPr>
          <p:cNvPr id="31798" name="Rectangle 54"/>
          <p:cNvSpPr>
            <a:spLocks noChangeArrowheads="1"/>
          </p:cNvSpPr>
          <p:nvPr/>
        </p:nvSpPr>
        <p:spPr bwMode="auto">
          <a:xfrm>
            <a:off x="4075113" y="3238500"/>
            <a:ext cx="1208087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Metacarpals</a:t>
            </a:r>
            <a:endParaRPr lang="en-US" sz="1800">
              <a:latin typeface="Arial" charset="0"/>
            </a:endParaRPr>
          </a:p>
        </p:txBody>
      </p:sp>
      <p:sp>
        <p:nvSpPr>
          <p:cNvPr id="31799" name="Rectangle 55"/>
          <p:cNvSpPr>
            <a:spLocks noChangeArrowheads="1"/>
          </p:cNvSpPr>
          <p:nvPr/>
        </p:nvSpPr>
        <p:spPr bwMode="auto">
          <a:xfrm>
            <a:off x="4078288" y="4330700"/>
            <a:ext cx="74136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Carpals</a:t>
            </a:r>
            <a:endParaRPr lang="en-US" sz="1800">
              <a:latin typeface="Arial" charset="0"/>
            </a:endParaRPr>
          </a:p>
        </p:txBody>
      </p:sp>
      <p:sp>
        <p:nvSpPr>
          <p:cNvPr id="31800" name="Rectangle 56"/>
          <p:cNvSpPr>
            <a:spLocks noChangeArrowheads="1"/>
          </p:cNvSpPr>
          <p:nvPr/>
        </p:nvSpPr>
        <p:spPr bwMode="auto">
          <a:xfrm>
            <a:off x="4313238" y="6137275"/>
            <a:ext cx="288925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(b) Posterior view of left hand</a:t>
            </a:r>
            <a:endParaRPr lang="en-US" sz="1800">
              <a:latin typeface="Arial" charset="0"/>
            </a:endParaRPr>
          </a:p>
        </p:txBody>
      </p:sp>
      <p:sp>
        <p:nvSpPr>
          <p:cNvPr id="31801" name="Rectangle 57"/>
          <p:cNvSpPr>
            <a:spLocks noChangeArrowheads="1"/>
          </p:cNvSpPr>
          <p:nvPr/>
        </p:nvSpPr>
        <p:spPr bwMode="auto">
          <a:xfrm>
            <a:off x="4056063" y="5702300"/>
            <a:ext cx="3841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Ulna</a:t>
            </a:r>
            <a:endParaRPr lang="en-US" sz="1800" b="1">
              <a:latin typeface="Arial" charset="0"/>
            </a:endParaRPr>
          </a:p>
        </p:txBody>
      </p:sp>
      <p:sp>
        <p:nvSpPr>
          <p:cNvPr id="31802" name="Rectangle 58"/>
          <p:cNvSpPr>
            <a:spLocks noChangeArrowheads="1"/>
          </p:cNvSpPr>
          <p:nvPr/>
        </p:nvSpPr>
        <p:spPr bwMode="auto">
          <a:xfrm>
            <a:off x="4092575" y="3914775"/>
            <a:ext cx="5349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latin typeface="Arial" charset="0"/>
              </a:rPr>
              <a:t>• 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Base</a:t>
            </a:r>
          </a:p>
        </p:txBody>
      </p:sp>
      <p:sp>
        <p:nvSpPr>
          <p:cNvPr id="31803" name="Rectangle 59"/>
          <p:cNvSpPr>
            <a:spLocks noChangeArrowheads="1"/>
          </p:cNvSpPr>
          <p:nvPr/>
        </p:nvSpPr>
        <p:spPr bwMode="auto">
          <a:xfrm>
            <a:off x="4092575" y="3705225"/>
            <a:ext cx="5540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latin typeface="Arial" charset="0"/>
              </a:rPr>
              <a:t>• 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Shaft</a:t>
            </a:r>
          </a:p>
        </p:txBody>
      </p:sp>
      <p:sp>
        <p:nvSpPr>
          <p:cNvPr id="31804" name="Rectangle 60"/>
          <p:cNvSpPr>
            <a:spLocks noChangeArrowheads="1"/>
          </p:cNvSpPr>
          <p:nvPr/>
        </p:nvSpPr>
        <p:spPr bwMode="auto">
          <a:xfrm>
            <a:off x="4084638" y="3482975"/>
            <a:ext cx="5445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latin typeface="Arial" charset="0"/>
              </a:rPr>
              <a:t>• 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Head</a:t>
            </a:r>
          </a:p>
        </p:txBody>
      </p:sp>
      <p:sp>
        <p:nvSpPr>
          <p:cNvPr id="31805" name="Rectangle 61"/>
          <p:cNvSpPr>
            <a:spLocks noChangeArrowheads="1"/>
          </p:cNvSpPr>
          <p:nvPr/>
        </p:nvSpPr>
        <p:spPr bwMode="auto">
          <a:xfrm>
            <a:off x="635000" y="4867275"/>
            <a:ext cx="9477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latin typeface="Arial" charset="0"/>
              </a:rPr>
              <a:t>• 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Trapezoid</a:t>
            </a:r>
          </a:p>
        </p:txBody>
      </p:sp>
      <p:sp>
        <p:nvSpPr>
          <p:cNvPr id="31806" name="Rectangle 62"/>
          <p:cNvSpPr>
            <a:spLocks noChangeArrowheads="1"/>
          </p:cNvSpPr>
          <p:nvPr/>
        </p:nvSpPr>
        <p:spPr bwMode="auto">
          <a:xfrm>
            <a:off x="635000" y="4657725"/>
            <a:ext cx="9985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latin typeface="Arial" charset="0"/>
              </a:rPr>
              <a:t>• 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Trapezium</a:t>
            </a:r>
          </a:p>
        </p:txBody>
      </p:sp>
      <p:sp>
        <p:nvSpPr>
          <p:cNvPr id="31807" name="Rectangle 63"/>
          <p:cNvSpPr>
            <a:spLocks noChangeArrowheads="1"/>
          </p:cNvSpPr>
          <p:nvPr/>
        </p:nvSpPr>
        <p:spPr bwMode="auto">
          <a:xfrm>
            <a:off x="635000" y="5092700"/>
            <a:ext cx="9080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latin typeface="Arial" charset="0"/>
              </a:rPr>
              <a:t>• 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Scaphoid</a:t>
            </a:r>
          </a:p>
        </p:txBody>
      </p:sp>
      <p:sp>
        <p:nvSpPr>
          <p:cNvPr id="31808" name="Rectangle 64"/>
          <p:cNvSpPr>
            <a:spLocks noChangeArrowheads="1"/>
          </p:cNvSpPr>
          <p:nvPr/>
        </p:nvSpPr>
        <p:spPr bwMode="auto">
          <a:xfrm>
            <a:off x="620713" y="4416425"/>
            <a:ext cx="74136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Carpals</a:t>
            </a:r>
            <a:endParaRPr lang="en-US" sz="1800">
              <a:latin typeface="Arial" charset="0"/>
            </a:endParaRPr>
          </a:p>
        </p:txBody>
      </p:sp>
      <p:sp>
        <p:nvSpPr>
          <p:cNvPr id="31809" name="Rectangle 65"/>
          <p:cNvSpPr>
            <a:spLocks noChangeArrowheads="1"/>
          </p:cNvSpPr>
          <p:nvPr/>
        </p:nvSpPr>
        <p:spPr bwMode="auto">
          <a:xfrm>
            <a:off x="588963" y="6137275"/>
            <a:ext cx="27908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(a) Anterior view of left hand</a:t>
            </a:r>
            <a:endParaRPr lang="en-US" sz="1800">
              <a:latin typeface="Arial" charset="0"/>
            </a:endParaRPr>
          </a:p>
        </p:txBody>
      </p:sp>
      <p:sp>
        <p:nvSpPr>
          <p:cNvPr id="31810" name="Rectangle 66"/>
          <p:cNvSpPr>
            <a:spLocks noChangeArrowheads="1"/>
          </p:cNvSpPr>
          <p:nvPr/>
        </p:nvSpPr>
        <p:spPr bwMode="auto">
          <a:xfrm>
            <a:off x="449263" y="5429250"/>
            <a:ext cx="5905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Radius</a:t>
            </a:r>
            <a:endParaRPr lang="en-US" sz="1800" b="1">
              <a:latin typeface="Arial" charset="0"/>
            </a:endParaRPr>
          </a:p>
        </p:txBody>
      </p:sp>
      <p:sp>
        <p:nvSpPr>
          <p:cNvPr id="31811" name="Rectangle 67"/>
          <p:cNvSpPr>
            <a:spLocks noChangeArrowheads="1"/>
          </p:cNvSpPr>
          <p:nvPr/>
        </p:nvSpPr>
        <p:spPr bwMode="auto">
          <a:xfrm>
            <a:off x="458788" y="3962400"/>
            <a:ext cx="8382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Sesamoid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bones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Pelvic (Hip) Girdle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0375" y="1368425"/>
            <a:ext cx="8228013" cy="5184775"/>
          </a:xfrm>
        </p:spPr>
        <p:txBody>
          <a:bodyPr/>
          <a:lstStyle/>
          <a:p>
            <a:r>
              <a:rPr lang="en-US" sz="2600"/>
              <a:t>Two hip bones (each also called coxal bone or os coxae)</a:t>
            </a:r>
          </a:p>
          <a:p>
            <a:pPr lvl="1"/>
            <a:r>
              <a:rPr lang="en-US" sz="2400"/>
              <a:t>Attach the lower limbs to the axial skeleton with strong ligaments</a:t>
            </a:r>
          </a:p>
          <a:p>
            <a:pPr lvl="1"/>
            <a:r>
              <a:rPr lang="en-US" sz="2400"/>
              <a:t>Transmit weight of upper body to lower limbs</a:t>
            </a:r>
          </a:p>
          <a:p>
            <a:pPr lvl="1"/>
            <a:r>
              <a:rPr lang="en-US" sz="2400"/>
              <a:t>Support pelvic organs</a:t>
            </a:r>
          </a:p>
          <a:p>
            <a:r>
              <a:rPr lang="en-US" sz="2600"/>
              <a:t>Each hip bone consists of three fused bones: ilium, ischium, and pubis</a:t>
            </a:r>
          </a:p>
          <a:p>
            <a:r>
              <a:rPr lang="en-US" sz="2600"/>
              <a:t>Together with the sacrum and the coccyx, these bones form the bony pelvis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7.29</a:t>
            </a:r>
          </a:p>
        </p:txBody>
      </p:sp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2" cstate="print"/>
          <a:srcRect t="22220"/>
          <a:stretch>
            <a:fillRect/>
          </a:stretch>
        </p:blipFill>
        <p:spPr bwMode="auto">
          <a:xfrm>
            <a:off x="463550" y="928688"/>
            <a:ext cx="8231188" cy="4562475"/>
          </a:xfrm>
          <a:prstGeom prst="rect">
            <a:avLst/>
          </a:prstGeom>
          <a:noFill/>
        </p:spPr>
      </p:pic>
      <p:sp>
        <p:nvSpPr>
          <p:cNvPr id="34824" name="Freeform 8"/>
          <p:cNvSpPr>
            <a:spLocks/>
          </p:cNvSpPr>
          <p:nvPr/>
        </p:nvSpPr>
        <p:spPr bwMode="auto">
          <a:xfrm>
            <a:off x="5564188" y="1979613"/>
            <a:ext cx="120650" cy="79375"/>
          </a:xfrm>
          <a:custGeom>
            <a:avLst/>
            <a:gdLst/>
            <a:ahLst/>
            <a:cxnLst>
              <a:cxn ang="0">
                <a:pos x="12" y="26"/>
              </a:cxn>
              <a:cxn ang="0">
                <a:pos x="10" y="14"/>
              </a:cxn>
              <a:cxn ang="0">
                <a:pos x="6" y="6"/>
              </a:cxn>
              <a:cxn ang="0">
                <a:pos x="0" y="0"/>
              </a:cxn>
              <a:cxn ang="0">
                <a:pos x="76" y="26"/>
              </a:cxn>
              <a:cxn ang="0">
                <a:pos x="2" y="50"/>
              </a:cxn>
              <a:cxn ang="0">
                <a:pos x="6" y="44"/>
              </a:cxn>
              <a:cxn ang="0">
                <a:pos x="10" y="36"/>
              </a:cxn>
              <a:cxn ang="0">
                <a:pos x="10" y="26"/>
              </a:cxn>
              <a:cxn ang="0">
                <a:pos x="12" y="26"/>
              </a:cxn>
            </a:cxnLst>
            <a:rect l="0" t="0" r="r" b="b"/>
            <a:pathLst>
              <a:path w="76" h="50">
                <a:moveTo>
                  <a:pt x="12" y="26"/>
                </a:moveTo>
                <a:lnTo>
                  <a:pt x="10" y="14"/>
                </a:lnTo>
                <a:lnTo>
                  <a:pt x="6" y="6"/>
                </a:lnTo>
                <a:lnTo>
                  <a:pt x="0" y="0"/>
                </a:lnTo>
                <a:lnTo>
                  <a:pt x="76" y="26"/>
                </a:lnTo>
                <a:lnTo>
                  <a:pt x="2" y="50"/>
                </a:lnTo>
                <a:lnTo>
                  <a:pt x="6" y="44"/>
                </a:lnTo>
                <a:lnTo>
                  <a:pt x="10" y="36"/>
                </a:lnTo>
                <a:lnTo>
                  <a:pt x="10" y="26"/>
                </a:lnTo>
                <a:lnTo>
                  <a:pt x="12" y="2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5" name="Freeform 9"/>
          <p:cNvSpPr>
            <a:spLocks/>
          </p:cNvSpPr>
          <p:nvPr/>
        </p:nvSpPr>
        <p:spPr bwMode="auto">
          <a:xfrm>
            <a:off x="3216275" y="1979613"/>
            <a:ext cx="120650" cy="79375"/>
          </a:xfrm>
          <a:custGeom>
            <a:avLst/>
            <a:gdLst/>
            <a:ahLst/>
            <a:cxnLst>
              <a:cxn ang="0">
                <a:pos x="66" y="26"/>
              </a:cxn>
              <a:cxn ang="0">
                <a:pos x="68" y="14"/>
              </a:cxn>
              <a:cxn ang="0">
                <a:pos x="72" y="6"/>
              </a:cxn>
              <a:cxn ang="0">
                <a:pos x="76" y="0"/>
              </a:cxn>
              <a:cxn ang="0">
                <a:pos x="0" y="26"/>
              </a:cxn>
              <a:cxn ang="0">
                <a:pos x="76" y="50"/>
              </a:cxn>
              <a:cxn ang="0">
                <a:pos x="70" y="44"/>
              </a:cxn>
              <a:cxn ang="0">
                <a:pos x="66" y="36"/>
              </a:cxn>
              <a:cxn ang="0">
                <a:pos x="66" y="28"/>
              </a:cxn>
              <a:cxn ang="0">
                <a:pos x="66" y="26"/>
              </a:cxn>
            </a:cxnLst>
            <a:rect l="0" t="0" r="r" b="b"/>
            <a:pathLst>
              <a:path w="76" h="50">
                <a:moveTo>
                  <a:pt x="66" y="26"/>
                </a:moveTo>
                <a:lnTo>
                  <a:pt x="68" y="14"/>
                </a:lnTo>
                <a:lnTo>
                  <a:pt x="72" y="6"/>
                </a:lnTo>
                <a:lnTo>
                  <a:pt x="76" y="0"/>
                </a:lnTo>
                <a:lnTo>
                  <a:pt x="0" y="26"/>
                </a:lnTo>
                <a:lnTo>
                  <a:pt x="76" y="50"/>
                </a:lnTo>
                <a:lnTo>
                  <a:pt x="70" y="44"/>
                </a:lnTo>
                <a:lnTo>
                  <a:pt x="66" y="36"/>
                </a:lnTo>
                <a:lnTo>
                  <a:pt x="66" y="28"/>
                </a:lnTo>
                <a:lnTo>
                  <a:pt x="66" y="2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6" name="Freeform 10"/>
          <p:cNvSpPr>
            <a:spLocks/>
          </p:cNvSpPr>
          <p:nvPr/>
        </p:nvSpPr>
        <p:spPr bwMode="auto">
          <a:xfrm>
            <a:off x="1438275" y="1614488"/>
            <a:ext cx="104775" cy="3354387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0" y="0"/>
              </a:cxn>
              <a:cxn ang="0">
                <a:pos x="0" y="2113"/>
              </a:cxn>
              <a:cxn ang="0">
                <a:pos x="66" y="2113"/>
              </a:cxn>
            </a:cxnLst>
            <a:rect l="0" t="0" r="r" b="b"/>
            <a:pathLst>
              <a:path w="66" h="2113">
                <a:moveTo>
                  <a:pt x="64" y="0"/>
                </a:moveTo>
                <a:lnTo>
                  <a:pt x="0" y="0"/>
                </a:lnTo>
                <a:lnTo>
                  <a:pt x="0" y="2113"/>
                </a:lnTo>
                <a:lnTo>
                  <a:pt x="66" y="2113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7" name="Line 11"/>
          <p:cNvSpPr>
            <a:spLocks noChangeShapeType="1"/>
          </p:cNvSpPr>
          <p:nvPr/>
        </p:nvSpPr>
        <p:spPr bwMode="auto">
          <a:xfrm>
            <a:off x="3311525" y="2020888"/>
            <a:ext cx="2278063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 flipH="1">
            <a:off x="1101725" y="3190875"/>
            <a:ext cx="3333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 flipV="1">
            <a:off x="2216150" y="2743200"/>
            <a:ext cx="295275" cy="8255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>
            <a:off x="2181225" y="3937000"/>
            <a:ext cx="6572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1" name="Line 15"/>
          <p:cNvSpPr>
            <a:spLocks noChangeShapeType="1"/>
          </p:cNvSpPr>
          <p:nvPr/>
        </p:nvSpPr>
        <p:spPr bwMode="auto">
          <a:xfrm>
            <a:off x="2435225" y="4756150"/>
            <a:ext cx="4540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2" name="Freeform 16"/>
          <p:cNvSpPr>
            <a:spLocks/>
          </p:cNvSpPr>
          <p:nvPr/>
        </p:nvSpPr>
        <p:spPr bwMode="auto">
          <a:xfrm>
            <a:off x="4156075" y="3419475"/>
            <a:ext cx="66675" cy="406400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40" y="256"/>
              </a:cxn>
              <a:cxn ang="0">
                <a:pos x="0" y="256"/>
              </a:cxn>
            </a:cxnLst>
            <a:rect l="0" t="0" r="r" b="b"/>
            <a:pathLst>
              <a:path w="42" h="256">
                <a:moveTo>
                  <a:pt x="42" y="0"/>
                </a:moveTo>
                <a:lnTo>
                  <a:pt x="40" y="256"/>
                </a:lnTo>
                <a:lnTo>
                  <a:pt x="0" y="25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3" name="Freeform 17"/>
          <p:cNvSpPr>
            <a:spLocks/>
          </p:cNvSpPr>
          <p:nvPr/>
        </p:nvSpPr>
        <p:spPr bwMode="auto">
          <a:xfrm>
            <a:off x="5595938" y="1763713"/>
            <a:ext cx="2073275" cy="1587"/>
          </a:xfrm>
          <a:custGeom>
            <a:avLst/>
            <a:gdLst/>
            <a:ahLst/>
            <a:cxnLst>
              <a:cxn ang="0">
                <a:pos x="1306" y="0"/>
              </a:cxn>
              <a:cxn ang="0">
                <a:pos x="822" y="0"/>
              </a:cxn>
              <a:cxn ang="0">
                <a:pos x="0" y="0"/>
              </a:cxn>
            </a:cxnLst>
            <a:rect l="0" t="0" r="r" b="b"/>
            <a:pathLst>
              <a:path w="1306">
                <a:moveTo>
                  <a:pt x="1306" y="0"/>
                </a:moveTo>
                <a:lnTo>
                  <a:pt x="822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4" name="Freeform 18"/>
          <p:cNvSpPr>
            <a:spLocks/>
          </p:cNvSpPr>
          <p:nvPr/>
        </p:nvSpPr>
        <p:spPr bwMode="auto">
          <a:xfrm>
            <a:off x="4483100" y="2293938"/>
            <a:ext cx="2525713" cy="598487"/>
          </a:xfrm>
          <a:custGeom>
            <a:avLst/>
            <a:gdLst/>
            <a:ahLst/>
            <a:cxnLst>
              <a:cxn ang="0">
                <a:pos x="1591" y="377"/>
              </a:cxn>
              <a:cxn ang="0">
                <a:pos x="1461" y="377"/>
              </a:cxn>
              <a:cxn ang="0">
                <a:pos x="0" y="0"/>
              </a:cxn>
            </a:cxnLst>
            <a:rect l="0" t="0" r="r" b="b"/>
            <a:pathLst>
              <a:path w="1591" h="377">
                <a:moveTo>
                  <a:pt x="1591" y="377"/>
                </a:moveTo>
                <a:lnTo>
                  <a:pt x="1461" y="377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5" name="Freeform 19"/>
          <p:cNvSpPr>
            <a:spLocks/>
          </p:cNvSpPr>
          <p:nvPr/>
        </p:nvSpPr>
        <p:spPr bwMode="auto">
          <a:xfrm>
            <a:off x="6697663" y="3298825"/>
            <a:ext cx="285750" cy="133350"/>
          </a:xfrm>
          <a:custGeom>
            <a:avLst/>
            <a:gdLst/>
            <a:ahLst/>
            <a:cxnLst>
              <a:cxn ang="0">
                <a:pos x="180" y="84"/>
              </a:cxn>
              <a:cxn ang="0">
                <a:pos x="76" y="84"/>
              </a:cxn>
              <a:cxn ang="0">
                <a:pos x="0" y="0"/>
              </a:cxn>
            </a:cxnLst>
            <a:rect l="0" t="0" r="r" b="b"/>
            <a:pathLst>
              <a:path w="180" h="84">
                <a:moveTo>
                  <a:pt x="180" y="84"/>
                </a:moveTo>
                <a:lnTo>
                  <a:pt x="76" y="84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6" name="Freeform 20"/>
          <p:cNvSpPr>
            <a:spLocks/>
          </p:cNvSpPr>
          <p:nvPr/>
        </p:nvSpPr>
        <p:spPr bwMode="auto">
          <a:xfrm>
            <a:off x="7294563" y="2147888"/>
            <a:ext cx="374650" cy="38100"/>
          </a:xfrm>
          <a:custGeom>
            <a:avLst/>
            <a:gdLst/>
            <a:ahLst/>
            <a:cxnLst>
              <a:cxn ang="0">
                <a:pos x="236" y="24"/>
              </a:cxn>
              <a:cxn ang="0">
                <a:pos x="96" y="24"/>
              </a:cxn>
              <a:cxn ang="0">
                <a:pos x="0" y="0"/>
              </a:cxn>
            </a:cxnLst>
            <a:rect l="0" t="0" r="r" b="b"/>
            <a:pathLst>
              <a:path w="236" h="24">
                <a:moveTo>
                  <a:pt x="236" y="24"/>
                </a:moveTo>
                <a:lnTo>
                  <a:pt x="96" y="24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7" name="Line 21"/>
          <p:cNvSpPr>
            <a:spLocks noChangeShapeType="1"/>
          </p:cNvSpPr>
          <p:nvPr/>
        </p:nvSpPr>
        <p:spPr bwMode="auto">
          <a:xfrm flipH="1">
            <a:off x="5494338" y="3937000"/>
            <a:ext cx="15017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8" name="Line 22"/>
          <p:cNvSpPr>
            <a:spLocks noChangeShapeType="1"/>
          </p:cNvSpPr>
          <p:nvPr/>
        </p:nvSpPr>
        <p:spPr bwMode="auto">
          <a:xfrm flipH="1">
            <a:off x="6199188" y="4235450"/>
            <a:ext cx="7969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9" name="Line 23"/>
          <p:cNvSpPr>
            <a:spLocks noChangeShapeType="1"/>
          </p:cNvSpPr>
          <p:nvPr/>
        </p:nvSpPr>
        <p:spPr bwMode="auto">
          <a:xfrm flipH="1">
            <a:off x="4929188" y="4559300"/>
            <a:ext cx="20669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0" name="Freeform 24"/>
          <p:cNvSpPr>
            <a:spLocks/>
          </p:cNvSpPr>
          <p:nvPr/>
        </p:nvSpPr>
        <p:spPr bwMode="auto">
          <a:xfrm>
            <a:off x="4537075" y="4568825"/>
            <a:ext cx="2459038" cy="228600"/>
          </a:xfrm>
          <a:custGeom>
            <a:avLst/>
            <a:gdLst/>
            <a:ahLst/>
            <a:cxnLst>
              <a:cxn ang="0">
                <a:pos x="1549" y="144"/>
              </a:cxn>
              <a:cxn ang="0">
                <a:pos x="141" y="144"/>
              </a:cxn>
              <a:cxn ang="0">
                <a:pos x="0" y="0"/>
              </a:cxn>
            </a:cxnLst>
            <a:rect l="0" t="0" r="r" b="b"/>
            <a:pathLst>
              <a:path w="1549" h="144">
                <a:moveTo>
                  <a:pt x="1549" y="144"/>
                </a:moveTo>
                <a:lnTo>
                  <a:pt x="141" y="144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1" name="Freeform 25"/>
          <p:cNvSpPr>
            <a:spLocks/>
          </p:cNvSpPr>
          <p:nvPr/>
        </p:nvSpPr>
        <p:spPr bwMode="auto">
          <a:xfrm>
            <a:off x="4359275" y="5026025"/>
            <a:ext cx="2636838" cy="1588"/>
          </a:xfrm>
          <a:custGeom>
            <a:avLst/>
            <a:gdLst/>
            <a:ahLst/>
            <a:cxnLst>
              <a:cxn ang="0">
                <a:pos x="1661" y="0"/>
              </a:cxn>
              <a:cxn ang="0">
                <a:pos x="531" y="0"/>
              </a:cxn>
              <a:cxn ang="0">
                <a:pos x="0" y="0"/>
              </a:cxn>
            </a:cxnLst>
            <a:rect l="0" t="0" r="r" b="b"/>
            <a:pathLst>
              <a:path w="1661">
                <a:moveTo>
                  <a:pt x="1661" y="0"/>
                </a:moveTo>
                <a:lnTo>
                  <a:pt x="531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2" name="Freeform 26"/>
          <p:cNvSpPr>
            <a:spLocks/>
          </p:cNvSpPr>
          <p:nvPr/>
        </p:nvSpPr>
        <p:spPr bwMode="auto">
          <a:xfrm>
            <a:off x="4168775" y="3924300"/>
            <a:ext cx="146050" cy="161925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56" y="102"/>
              </a:cxn>
              <a:cxn ang="0">
                <a:pos x="0" y="102"/>
              </a:cxn>
            </a:cxnLst>
            <a:rect l="0" t="0" r="r" b="b"/>
            <a:pathLst>
              <a:path w="92" h="102">
                <a:moveTo>
                  <a:pt x="92" y="0"/>
                </a:moveTo>
                <a:lnTo>
                  <a:pt x="56" y="102"/>
                </a:lnTo>
                <a:lnTo>
                  <a:pt x="0" y="10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3" name="Freeform 27"/>
          <p:cNvSpPr>
            <a:spLocks/>
          </p:cNvSpPr>
          <p:nvPr/>
        </p:nvSpPr>
        <p:spPr bwMode="auto">
          <a:xfrm>
            <a:off x="2111375" y="1808163"/>
            <a:ext cx="444500" cy="1760537"/>
          </a:xfrm>
          <a:custGeom>
            <a:avLst/>
            <a:gdLst/>
            <a:ahLst/>
            <a:cxnLst>
              <a:cxn ang="0">
                <a:pos x="0" y="1109"/>
              </a:cxn>
              <a:cxn ang="0">
                <a:pos x="66" y="1109"/>
              </a:cxn>
              <a:cxn ang="0">
                <a:pos x="280" y="0"/>
              </a:cxn>
            </a:cxnLst>
            <a:rect l="0" t="0" r="r" b="b"/>
            <a:pathLst>
              <a:path w="280" h="1109">
                <a:moveTo>
                  <a:pt x="0" y="1109"/>
                </a:moveTo>
                <a:lnTo>
                  <a:pt x="66" y="1109"/>
                </a:lnTo>
                <a:lnTo>
                  <a:pt x="28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4" name="Line 28"/>
          <p:cNvSpPr>
            <a:spLocks noChangeShapeType="1"/>
          </p:cNvSpPr>
          <p:nvPr/>
        </p:nvSpPr>
        <p:spPr bwMode="auto">
          <a:xfrm flipH="1">
            <a:off x="7275513" y="1465263"/>
            <a:ext cx="39370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5" name="Line 29"/>
          <p:cNvSpPr>
            <a:spLocks noChangeShapeType="1"/>
          </p:cNvSpPr>
          <p:nvPr/>
        </p:nvSpPr>
        <p:spPr bwMode="auto">
          <a:xfrm>
            <a:off x="4413250" y="1128713"/>
            <a:ext cx="1588" cy="8921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6" name="Rectangle 30"/>
          <p:cNvSpPr>
            <a:spLocks noChangeArrowheads="1"/>
          </p:cNvSpPr>
          <p:nvPr/>
        </p:nvSpPr>
        <p:spPr bwMode="auto">
          <a:xfrm>
            <a:off x="455613" y="3038475"/>
            <a:ext cx="936625" cy="130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Coxal</a:t>
            </a:r>
          </a:p>
          <a:p>
            <a:pPr algn="l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bone</a:t>
            </a:r>
            <a:endParaRPr lang="en-US" sz="1400">
              <a:latin typeface="Arial Black" pitchFamily="34" charset="0"/>
            </a:endParaRPr>
          </a:p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(os coxae</a:t>
            </a:r>
            <a:endParaRPr lang="en-US" sz="1400" b="1">
              <a:latin typeface="Arial" charset="0"/>
            </a:endParaRPr>
          </a:p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or hip </a:t>
            </a:r>
            <a:endParaRPr lang="en-US" sz="1400" b="1">
              <a:latin typeface="Arial" charset="0"/>
            </a:endParaRPr>
          </a:p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bone)</a:t>
            </a:r>
            <a:endParaRPr lang="en-US" sz="1600">
              <a:solidFill>
                <a:srgbClr val="231F20"/>
              </a:solidFill>
              <a:latin typeface="Arial Black" pitchFamily="34" charset="0"/>
            </a:endParaRPr>
          </a:p>
        </p:txBody>
      </p:sp>
      <p:sp>
        <p:nvSpPr>
          <p:cNvPr id="34847" name="Rectangle 31"/>
          <p:cNvSpPr>
            <a:spLocks noChangeArrowheads="1"/>
          </p:cNvSpPr>
          <p:nvPr/>
        </p:nvSpPr>
        <p:spPr bwMode="auto">
          <a:xfrm>
            <a:off x="1535113" y="3400425"/>
            <a:ext cx="54292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llium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34848" name="Rectangle 32"/>
          <p:cNvSpPr>
            <a:spLocks noChangeArrowheads="1"/>
          </p:cNvSpPr>
          <p:nvPr/>
        </p:nvSpPr>
        <p:spPr bwMode="auto">
          <a:xfrm>
            <a:off x="7704138" y="1631950"/>
            <a:ext cx="9604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Sacroiliac</a:t>
            </a:r>
          </a:p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joint</a:t>
            </a:r>
            <a:endParaRPr lang="en-US" sz="1400" b="1">
              <a:latin typeface="Arial" charset="0"/>
            </a:endParaRPr>
          </a:p>
        </p:txBody>
      </p:sp>
      <p:sp>
        <p:nvSpPr>
          <p:cNvPr id="34849" name="Rectangle 33"/>
          <p:cNvSpPr>
            <a:spLocks noChangeArrowheads="1"/>
          </p:cNvSpPr>
          <p:nvPr/>
        </p:nvSpPr>
        <p:spPr bwMode="auto">
          <a:xfrm>
            <a:off x="5926138" y="2032000"/>
            <a:ext cx="984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Iliac fossa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34850" name="Rectangle 34"/>
          <p:cNvSpPr>
            <a:spLocks noChangeArrowheads="1"/>
          </p:cNvSpPr>
          <p:nvPr/>
        </p:nvSpPr>
        <p:spPr bwMode="auto">
          <a:xfrm>
            <a:off x="1528763" y="3781425"/>
            <a:ext cx="61912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Pubic</a:t>
            </a:r>
          </a:p>
          <a:p>
            <a:pPr algn="l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bone </a:t>
            </a:r>
          </a:p>
        </p:txBody>
      </p:sp>
      <p:sp>
        <p:nvSpPr>
          <p:cNvPr id="34851" name="Rectangle 35"/>
          <p:cNvSpPr>
            <a:spLocks noChangeArrowheads="1"/>
          </p:cNvSpPr>
          <p:nvPr/>
        </p:nvSpPr>
        <p:spPr bwMode="auto">
          <a:xfrm>
            <a:off x="1522413" y="4587875"/>
            <a:ext cx="87947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Ischium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34852" name="Rectangle 36"/>
          <p:cNvSpPr>
            <a:spLocks noChangeArrowheads="1"/>
          </p:cNvSpPr>
          <p:nvPr/>
        </p:nvSpPr>
        <p:spPr bwMode="auto">
          <a:xfrm>
            <a:off x="3389313" y="3702050"/>
            <a:ext cx="744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Sacrum</a:t>
            </a:r>
            <a:endParaRPr lang="en-US" sz="1400" b="1">
              <a:latin typeface="Arial" charset="0"/>
            </a:endParaRPr>
          </a:p>
        </p:txBody>
      </p:sp>
      <p:sp>
        <p:nvSpPr>
          <p:cNvPr id="34853" name="Rectangle 37"/>
          <p:cNvSpPr>
            <a:spLocks noChangeArrowheads="1"/>
          </p:cNvSpPr>
          <p:nvPr/>
        </p:nvSpPr>
        <p:spPr bwMode="auto">
          <a:xfrm>
            <a:off x="3659188" y="914400"/>
            <a:ext cx="15128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Base of sacrum</a:t>
            </a:r>
            <a:endParaRPr lang="en-US" sz="1400" b="1">
              <a:latin typeface="Arial" charset="0"/>
            </a:endParaRPr>
          </a:p>
        </p:txBody>
      </p:sp>
      <p:sp>
        <p:nvSpPr>
          <p:cNvPr id="34854" name="Rectangle 38"/>
          <p:cNvSpPr>
            <a:spLocks noChangeArrowheads="1"/>
          </p:cNvSpPr>
          <p:nvPr/>
        </p:nvSpPr>
        <p:spPr bwMode="auto">
          <a:xfrm>
            <a:off x="7040563" y="2762250"/>
            <a:ext cx="11398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Sacral</a:t>
            </a:r>
          </a:p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promontory</a:t>
            </a:r>
            <a:endParaRPr lang="en-US" sz="1400" b="1">
              <a:latin typeface="Arial" charset="0"/>
            </a:endParaRPr>
          </a:p>
        </p:txBody>
      </p:sp>
      <p:sp>
        <p:nvSpPr>
          <p:cNvPr id="34855" name="Rectangle 39"/>
          <p:cNvSpPr>
            <a:spLocks noChangeArrowheads="1"/>
          </p:cNvSpPr>
          <p:nvPr/>
        </p:nvSpPr>
        <p:spPr bwMode="auto">
          <a:xfrm>
            <a:off x="7027863" y="3829050"/>
            <a:ext cx="1085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Pelvic brim</a:t>
            </a:r>
            <a:endParaRPr lang="en-US" sz="1400" b="1">
              <a:latin typeface="Arial" charset="0"/>
            </a:endParaRPr>
          </a:p>
        </p:txBody>
      </p:sp>
      <p:sp>
        <p:nvSpPr>
          <p:cNvPr id="34856" name="Rectangle 40"/>
          <p:cNvSpPr>
            <a:spLocks noChangeArrowheads="1"/>
          </p:cNvSpPr>
          <p:nvPr/>
        </p:nvSpPr>
        <p:spPr bwMode="auto">
          <a:xfrm>
            <a:off x="7027863" y="4130675"/>
            <a:ext cx="11620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Acetabulum</a:t>
            </a:r>
            <a:endParaRPr lang="en-US" sz="1400" b="1">
              <a:latin typeface="Arial" charset="0"/>
            </a:endParaRPr>
          </a:p>
        </p:txBody>
      </p:sp>
      <p:sp>
        <p:nvSpPr>
          <p:cNvPr id="34857" name="Rectangle 41"/>
          <p:cNvSpPr>
            <a:spLocks noChangeArrowheads="1"/>
          </p:cNvSpPr>
          <p:nvPr/>
        </p:nvSpPr>
        <p:spPr bwMode="auto">
          <a:xfrm>
            <a:off x="7027863" y="4692650"/>
            <a:ext cx="10953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Pubic crest</a:t>
            </a:r>
            <a:endParaRPr lang="en-US" sz="1400" b="1">
              <a:latin typeface="Arial" charset="0"/>
            </a:endParaRPr>
          </a:p>
        </p:txBody>
      </p:sp>
      <p:sp>
        <p:nvSpPr>
          <p:cNvPr id="34858" name="Rectangle 42"/>
          <p:cNvSpPr>
            <a:spLocks noChangeArrowheads="1"/>
          </p:cNvSpPr>
          <p:nvPr/>
        </p:nvSpPr>
        <p:spPr bwMode="auto">
          <a:xfrm>
            <a:off x="7027863" y="4921250"/>
            <a:ext cx="16589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Pubic symphysis</a:t>
            </a:r>
            <a:endParaRPr lang="en-US" sz="1400" b="1">
              <a:latin typeface="Arial" charset="0"/>
            </a:endParaRPr>
          </a:p>
        </p:txBody>
      </p:sp>
      <p:sp>
        <p:nvSpPr>
          <p:cNvPr id="34859" name="Rectangle 43"/>
          <p:cNvSpPr>
            <a:spLocks noChangeArrowheads="1"/>
          </p:cNvSpPr>
          <p:nvPr/>
        </p:nvSpPr>
        <p:spPr bwMode="auto">
          <a:xfrm>
            <a:off x="7700963" y="1336675"/>
            <a:ext cx="93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Iliac crest</a:t>
            </a:r>
            <a:endParaRPr lang="en-US" sz="1400" b="1">
              <a:latin typeface="Arial" charset="0"/>
            </a:endParaRPr>
          </a:p>
        </p:txBody>
      </p:sp>
      <p:sp>
        <p:nvSpPr>
          <p:cNvPr id="34860" name="Rectangle 44"/>
          <p:cNvSpPr>
            <a:spLocks noChangeArrowheads="1"/>
          </p:cNvSpPr>
          <p:nvPr/>
        </p:nvSpPr>
        <p:spPr bwMode="auto">
          <a:xfrm>
            <a:off x="3421063" y="3981450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Coccyx</a:t>
            </a:r>
            <a:endParaRPr lang="en-US" sz="1400" b="1">
              <a:latin typeface="Arial" charset="0"/>
            </a:endParaRPr>
          </a:p>
        </p:txBody>
      </p:sp>
      <p:sp>
        <p:nvSpPr>
          <p:cNvPr id="34861" name="Rectangle 45"/>
          <p:cNvSpPr>
            <a:spLocks noChangeArrowheads="1"/>
          </p:cNvSpPr>
          <p:nvPr/>
        </p:nvSpPr>
        <p:spPr bwMode="auto">
          <a:xfrm>
            <a:off x="3881438" y="5295900"/>
            <a:ext cx="10382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Pubic arch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34862" name="Rectangle 46"/>
          <p:cNvSpPr>
            <a:spLocks noChangeArrowheads="1"/>
          </p:cNvSpPr>
          <p:nvPr/>
        </p:nvSpPr>
        <p:spPr bwMode="auto">
          <a:xfrm>
            <a:off x="7027863" y="3311525"/>
            <a:ext cx="1549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Anterior inferior</a:t>
            </a:r>
          </a:p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iliac spine </a:t>
            </a:r>
          </a:p>
        </p:txBody>
      </p:sp>
      <p:sp>
        <p:nvSpPr>
          <p:cNvPr id="34863" name="Rectangle 47"/>
          <p:cNvSpPr>
            <a:spLocks noChangeArrowheads="1"/>
          </p:cNvSpPr>
          <p:nvPr/>
        </p:nvSpPr>
        <p:spPr bwMode="auto">
          <a:xfrm>
            <a:off x="7700963" y="2057400"/>
            <a:ext cx="9842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Anterior</a:t>
            </a:r>
          </a:p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superior </a:t>
            </a:r>
            <a:endParaRPr lang="en-US" sz="1400" b="1">
              <a:latin typeface="Arial" charset="0"/>
            </a:endParaRPr>
          </a:p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iliac spine</a:t>
            </a:r>
            <a:endParaRPr lang="en-US" sz="1400" b="1">
              <a:latin typeface="Arial" charset="0"/>
            </a:endParaRPr>
          </a:p>
        </p:txBody>
      </p:sp>
      <p:sp>
        <p:nvSpPr>
          <p:cNvPr id="34864" name="Rectangle 48"/>
          <p:cNvSpPr>
            <a:spLocks noChangeArrowheads="1"/>
          </p:cNvSpPr>
          <p:nvPr/>
        </p:nvSpPr>
        <p:spPr bwMode="auto">
          <a:xfrm>
            <a:off x="7027863" y="4454525"/>
            <a:ext cx="1400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solidFill>
                  <a:srgbClr val="231F20"/>
                </a:solidFill>
                <a:latin typeface="Arial" charset="0"/>
              </a:rPr>
              <a:t>Pubic tubercle</a:t>
            </a:r>
            <a:endParaRPr lang="en-US" sz="1400" b="1">
              <a:latin typeface="Arial" charset="0"/>
            </a:endParaRPr>
          </a:p>
        </p:txBody>
      </p:sp>
      <p:sp>
        <p:nvSpPr>
          <p:cNvPr id="34865" name="Oval 49">
            <a:hlinkClick r:id="rId3"/>
          </p:cNvPr>
          <p:cNvSpPr>
            <a:spLocks noChangeArrowheads="1"/>
          </p:cNvSpPr>
          <p:nvPr/>
        </p:nvSpPr>
        <p:spPr bwMode="auto">
          <a:xfrm>
            <a:off x="609600" y="60198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r>
              <a:rPr lang="en-US" sz="1600" b="1">
                <a:latin typeface="Arial" charset="0"/>
              </a:rPr>
              <a:t>PLAY</a:t>
            </a:r>
          </a:p>
        </p:txBody>
      </p:sp>
      <p:sp>
        <p:nvSpPr>
          <p:cNvPr id="34866" name="Text Box 50"/>
          <p:cNvSpPr txBox="1">
            <a:spLocks noChangeArrowheads="1"/>
          </p:cNvSpPr>
          <p:nvPr/>
        </p:nvSpPr>
        <p:spPr bwMode="auto">
          <a:xfrm>
            <a:off x="1524000" y="6043613"/>
            <a:ext cx="3525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 b="1">
                <a:latin typeface="Arial" charset="0"/>
              </a:rPr>
              <a:t>Animation: Rotatable pelvis</a:t>
            </a:r>
            <a:endParaRPr lang="en-US" sz="2000">
              <a:latin typeface="Arial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Hip Bone</a:t>
            </a:r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95300" indent="-495300">
              <a:lnSpc>
                <a:spcPct val="90000"/>
              </a:lnSpc>
            </a:pPr>
            <a:r>
              <a:rPr lang="en-US" sz="2600"/>
              <a:t>Three regions</a:t>
            </a:r>
          </a:p>
          <a:p>
            <a:pPr marL="803275" lvl="1" indent="-457200">
              <a:lnSpc>
                <a:spcPct val="90000"/>
              </a:lnSpc>
              <a:buFont typeface="Times" charset="0"/>
              <a:buAutoNum type="arabicPeriod"/>
            </a:pPr>
            <a:r>
              <a:rPr lang="en-US" sz="2400"/>
              <a:t>Ilium</a:t>
            </a:r>
          </a:p>
          <a:p>
            <a:pPr marL="1203325" lvl="2" indent="-457200">
              <a:lnSpc>
                <a:spcPct val="90000"/>
              </a:lnSpc>
            </a:pPr>
            <a:r>
              <a:rPr lang="en-US" sz="2400"/>
              <a:t>Superior region of the coxal bone</a:t>
            </a:r>
          </a:p>
          <a:p>
            <a:pPr marL="1203325" lvl="2" indent="-457200">
              <a:lnSpc>
                <a:spcPct val="90000"/>
              </a:lnSpc>
            </a:pPr>
            <a:r>
              <a:rPr lang="en-US" sz="2400"/>
              <a:t>Auricular surface articulates with the sacrum (sacroiliac joint)</a:t>
            </a:r>
          </a:p>
          <a:p>
            <a:pPr marL="803275" lvl="1" indent="-457200">
              <a:lnSpc>
                <a:spcPct val="90000"/>
              </a:lnSpc>
              <a:buFont typeface="Times" charset="0"/>
              <a:buAutoNum type="arabicPeriod" startAt="2"/>
            </a:pPr>
            <a:r>
              <a:rPr lang="en-US" sz="2400"/>
              <a:t>Ischium</a:t>
            </a:r>
          </a:p>
          <a:p>
            <a:pPr marL="1203325" lvl="2" indent="-457200">
              <a:lnSpc>
                <a:spcPct val="90000"/>
              </a:lnSpc>
            </a:pPr>
            <a:r>
              <a:rPr lang="en-US" sz="2400"/>
              <a:t>Posteroinferior part of hip bone</a:t>
            </a:r>
          </a:p>
          <a:p>
            <a:pPr marL="803275" lvl="1" indent="-457200">
              <a:lnSpc>
                <a:spcPct val="90000"/>
              </a:lnSpc>
              <a:buFont typeface="Times" charset="0"/>
              <a:buAutoNum type="arabicPeriod" startAt="3"/>
            </a:pPr>
            <a:r>
              <a:rPr lang="en-US" sz="2400"/>
              <a:t>Pubis</a:t>
            </a:r>
          </a:p>
          <a:p>
            <a:pPr marL="1203325" lvl="2" indent="-457200">
              <a:lnSpc>
                <a:spcPct val="90000"/>
              </a:lnSpc>
            </a:pPr>
            <a:r>
              <a:rPr lang="en-US" sz="2400"/>
              <a:t>Anterior portion of hip bone</a:t>
            </a:r>
          </a:p>
          <a:p>
            <a:pPr marL="1203325" lvl="2" indent="-457200">
              <a:lnSpc>
                <a:spcPct val="90000"/>
              </a:lnSpc>
            </a:pPr>
            <a:r>
              <a:rPr lang="en-US" sz="2400"/>
              <a:t>Midline pubic symphysis joint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7.30a</a:t>
            </a:r>
          </a:p>
        </p:txBody>
      </p:sp>
      <p:pic>
        <p:nvPicPr>
          <p:cNvPr id="3994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550" y="550863"/>
            <a:ext cx="8231188" cy="5865812"/>
          </a:xfrm>
          <a:prstGeom prst="rect">
            <a:avLst/>
          </a:prstGeom>
          <a:noFill/>
        </p:spPr>
      </p:pic>
      <p:sp>
        <p:nvSpPr>
          <p:cNvPr id="39944" name="Freeform 8"/>
          <p:cNvSpPr>
            <a:spLocks/>
          </p:cNvSpPr>
          <p:nvPr/>
        </p:nvSpPr>
        <p:spPr bwMode="auto">
          <a:xfrm>
            <a:off x="2846388" y="647700"/>
            <a:ext cx="1358900" cy="1444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6" y="0"/>
              </a:cxn>
              <a:cxn ang="0">
                <a:pos x="856" y="910"/>
              </a:cxn>
            </a:cxnLst>
            <a:rect l="0" t="0" r="r" b="b"/>
            <a:pathLst>
              <a:path w="856" h="910">
                <a:moveTo>
                  <a:pt x="0" y="0"/>
                </a:moveTo>
                <a:lnTo>
                  <a:pt x="336" y="0"/>
                </a:lnTo>
                <a:lnTo>
                  <a:pt x="856" y="91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5" name="Freeform 9"/>
          <p:cNvSpPr>
            <a:spLocks/>
          </p:cNvSpPr>
          <p:nvPr/>
        </p:nvSpPr>
        <p:spPr bwMode="auto">
          <a:xfrm>
            <a:off x="2084388" y="1241425"/>
            <a:ext cx="1073150" cy="990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2" y="0"/>
              </a:cxn>
              <a:cxn ang="0">
                <a:pos x="676" y="624"/>
              </a:cxn>
            </a:cxnLst>
            <a:rect l="0" t="0" r="r" b="b"/>
            <a:pathLst>
              <a:path w="676" h="624">
                <a:moveTo>
                  <a:pt x="0" y="0"/>
                </a:moveTo>
                <a:lnTo>
                  <a:pt x="302" y="0"/>
                </a:lnTo>
                <a:lnTo>
                  <a:pt x="676" y="62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6" name="Freeform 10"/>
          <p:cNvSpPr>
            <a:spLocks/>
          </p:cNvSpPr>
          <p:nvPr/>
        </p:nvSpPr>
        <p:spPr bwMode="auto">
          <a:xfrm>
            <a:off x="2084388" y="1803400"/>
            <a:ext cx="644525" cy="346075"/>
          </a:xfrm>
          <a:custGeom>
            <a:avLst/>
            <a:gdLst/>
            <a:ahLst/>
            <a:cxnLst>
              <a:cxn ang="0">
                <a:pos x="406" y="218"/>
              </a:cxn>
              <a:cxn ang="0">
                <a:pos x="224" y="0"/>
              </a:cxn>
              <a:cxn ang="0">
                <a:pos x="0" y="0"/>
              </a:cxn>
            </a:cxnLst>
            <a:rect l="0" t="0" r="r" b="b"/>
            <a:pathLst>
              <a:path w="406" h="218">
                <a:moveTo>
                  <a:pt x="406" y="218"/>
                </a:moveTo>
                <a:lnTo>
                  <a:pt x="224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7" name="Freeform 11"/>
          <p:cNvSpPr>
            <a:spLocks/>
          </p:cNvSpPr>
          <p:nvPr/>
        </p:nvSpPr>
        <p:spPr bwMode="auto">
          <a:xfrm>
            <a:off x="2713038" y="3048000"/>
            <a:ext cx="1200150" cy="222250"/>
          </a:xfrm>
          <a:custGeom>
            <a:avLst/>
            <a:gdLst/>
            <a:ahLst/>
            <a:cxnLst>
              <a:cxn ang="0">
                <a:pos x="0" y="140"/>
              </a:cxn>
              <a:cxn ang="0">
                <a:pos x="354" y="140"/>
              </a:cxn>
              <a:cxn ang="0">
                <a:pos x="756" y="0"/>
              </a:cxn>
            </a:cxnLst>
            <a:rect l="0" t="0" r="r" b="b"/>
            <a:pathLst>
              <a:path w="756" h="140">
                <a:moveTo>
                  <a:pt x="0" y="140"/>
                </a:moveTo>
                <a:lnTo>
                  <a:pt x="354" y="140"/>
                </a:lnTo>
                <a:lnTo>
                  <a:pt x="756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8" name="Freeform 12"/>
          <p:cNvSpPr>
            <a:spLocks/>
          </p:cNvSpPr>
          <p:nvPr/>
        </p:nvSpPr>
        <p:spPr bwMode="auto">
          <a:xfrm>
            <a:off x="2446338" y="3570288"/>
            <a:ext cx="1527175" cy="241300"/>
          </a:xfrm>
          <a:custGeom>
            <a:avLst/>
            <a:gdLst/>
            <a:ahLst/>
            <a:cxnLst>
              <a:cxn ang="0">
                <a:pos x="0" y="152"/>
              </a:cxn>
              <a:cxn ang="0">
                <a:pos x="358" y="152"/>
              </a:cxn>
              <a:cxn ang="0">
                <a:pos x="962" y="0"/>
              </a:cxn>
            </a:cxnLst>
            <a:rect l="0" t="0" r="r" b="b"/>
            <a:pathLst>
              <a:path w="962" h="152">
                <a:moveTo>
                  <a:pt x="0" y="152"/>
                </a:moveTo>
                <a:lnTo>
                  <a:pt x="358" y="152"/>
                </a:lnTo>
                <a:lnTo>
                  <a:pt x="96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9" name="Freeform 13"/>
          <p:cNvSpPr>
            <a:spLocks/>
          </p:cNvSpPr>
          <p:nvPr/>
        </p:nvSpPr>
        <p:spPr bwMode="auto">
          <a:xfrm>
            <a:off x="2487613" y="4087813"/>
            <a:ext cx="1038225" cy="57150"/>
          </a:xfrm>
          <a:custGeom>
            <a:avLst/>
            <a:gdLst/>
            <a:ahLst/>
            <a:cxnLst>
              <a:cxn ang="0">
                <a:pos x="0" y="36"/>
              </a:cxn>
              <a:cxn ang="0">
                <a:pos x="276" y="36"/>
              </a:cxn>
              <a:cxn ang="0">
                <a:pos x="654" y="0"/>
              </a:cxn>
            </a:cxnLst>
            <a:rect l="0" t="0" r="r" b="b"/>
            <a:pathLst>
              <a:path w="654" h="36">
                <a:moveTo>
                  <a:pt x="0" y="36"/>
                </a:moveTo>
                <a:lnTo>
                  <a:pt x="276" y="36"/>
                </a:lnTo>
                <a:lnTo>
                  <a:pt x="65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0" name="Freeform 14"/>
          <p:cNvSpPr>
            <a:spLocks/>
          </p:cNvSpPr>
          <p:nvPr/>
        </p:nvSpPr>
        <p:spPr bwMode="auto">
          <a:xfrm>
            <a:off x="2630488" y="4189413"/>
            <a:ext cx="952500" cy="263525"/>
          </a:xfrm>
          <a:custGeom>
            <a:avLst/>
            <a:gdLst/>
            <a:ahLst/>
            <a:cxnLst>
              <a:cxn ang="0">
                <a:pos x="0" y="166"/>
              </a:cxn>
              <a:cxn ang="0">
                <a:pos x="216" y="166"/>
              </a:cxn>
              <a:cxn ang="0">
                <a:pos x="600" y="0"/>
              </a:cxn>
            </a:cxnLst>
            <a:rect l="0" t="0" r="r" b="b"/>
            <a:pathLst>
              <a:path w="600" h="166">
                <a:moveTo>
                  <a:pt x="0" y="166"/>
                </a:moveTo>
                <a:lnTo>
                  <a:pt x="216" y="166"/>
                </a:lnTo>
                <a:lnTo>
                  <a:pt x="60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1" name="Freeform 15"/>
          <p:cNvSpPr>
            <a:spLocks/>
          </p:cNvSpPr>
          <p:nvPr/>
        </p:nvSpPr>
        <p:spPr bwMode="auto">
          <a:xfrm>
            <a:off x="1728788" y="5319713"/>
            <a:ext cx="2003425" cy="127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426" y="8"/>
              </a:cxn>
              <a:cxn ang="0">
                <a:pos x="1262" y="0"/>
              </a:cxn>
            </a:cxnLst>
            <a:rect l="0" t="0" r="r" b="b"/>
            <a:pathLst>
              <a:path w="1262" h="8">
                <a:moveTo>
                  <a:pt x="0" y="8"/>
                </a:moveTo>
                <a:lnTo>
                  <a:pt x="426" y="8"/>
                </a:lnTo>
                <a:lnTo>
                  <a:pt x="126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2" name="Freeform 16"/>
          <p:cNvSpPr>
            <a:spLocks/>
          </p:cNvSpPr>
          <p:nvPr/>
        </p:nvSpPr>
        <p:spPr bwMode="auto">
          <a:xfrm>
            <a:off x="2065338" y="4764088"/>
            <a:ext cx="1803400" cy="285750"/>
          </a:xfrm>
          <a:custGeom>
            <a:avLst/>
            <a:gdLst/>
            <a:ahLst/>
            <a:cxnLst>
              <a:cxn ang="0">
                <a:pos x="0" y="180"/>
              </a:cxn>
              <a:cxn ang="0">
                <a:pos x="288" y="180"/>
              </a:cxn>
              <a:cxn ang="0">
                <a:pos x="1136" y="0"/>
              </a:cxn>
            </a:cxnLst>
            <a:rect l="0" t="0" r="r" b="b"/>
            <a:pathLst>
              <a:path w="1136" h="180">
                <a:moveTo>
                  <a:pt x="0" y="180"/>
                </a:moveTo>
                <a:lnTo>
                  <a:pt x="288" y="180"/>
                </a:lnTo>
                <a:lnTo>
                  <a:pt x="1136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3" name="Freeform 17"/>
          <p:cNvSpPr>
            <a:spLocks/>
          </p:cNvSpPr>
          <p:nvPr/>
        </p:nvSpPr>
        <p:spPr bwMode="auto">
          <a:xfrm>
            <a:off x="2595563" y="5294313"/>
            <a:ext cx="1793875" cy="660400"/>
          </a:xfrm>
          <a:custGeom>
            <a:avLst/>
            <a:gdLst/>
            <a:ahLst/>
            <a:cxnLst>
              <a:cxn ang="0">
                <a:pos x="0" y="416"/>
              </a:cxn>
              <a:cxn ang="0">
                <a:pos x="316" y="416"/>
              </a:cxn>
              <a:cxn ang="0">
                <a:pos x="1130" y="0"/>
              </a:cxn>
            </a:cxnLst>
            <a:rect l="0" t="0" r="r" b="b"/>
            <a:pathLst>
              <a:path w="1130" h="416">
                <a:moveTo>
                  <a:pt x="0" y="416"/>
                </a:moveTo>
                <a:lnTo>
                  <a:pt x="316" y="416"/>
                </a:lnTo>
                <a:lnTo>
                  <a:pt x="113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4" name="Freeform 18"/>
          <p:cNvSpPr>
            <a:spLocks/>
          </p:cNvSpPr>
          <p:nvPr/>
        </p:nvSpPr>
        <p:spPr bwMode="auto">
          <a:xfrm>
            <a:off x="2974975" y="2693988"/>
            <a:ext cx="252413" cy="420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0" y="0"/>
              </a:cxn>
              <a:cxn ang="0">
                <a:pos x="198" y="276"/>
              </a:cxn>
            </a:cxnLst>
            <a:rect l="0" t="0" r="r" b="b"/>
            <a:pathLst>
              <a:path w="198" h="276">
                <a:moveTo>
                  <a:pt x="0" y="0"/>
                </a:moveTo>
                <a:lnTo>
                  <a:pt x="50" y="0"/>
                </a:lnTo>
                <a:lnTo>
                  <a:pt x="198" y="27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5" name="Freeform 19"/>
          <p:cNvSpPr>
            <a:spLocks/>
          </p:cNvSpPr>
          <p:nvPr/>
        </p:nvSpPr>
        <p:spPr bwMode="auto">
          <a:xfrm>
            <a:off x="4791075" y="2765425"/>
            <a:ext cx="1489075" cy="31750"/>
          </a:xfrm>
          <a:custGeom>
            <a:avLst/>
            <a:gdLst/>
            <a:ahLst/>
            <a:cxnLst>
              <a:cxn ang="0">
                <a:pos x="938" y="0"/>
              </a:cxn>
              <a:cxn ang="0">
                <a:pos x="818" y="0"/>
              </a:cxn>
              <a:cxn ang="0">
                <a:pos x="0" y="20"/>
              </a:cxn>
            </a:cxnLst>
            <a:rect l="0" t="0" r="r" b="b"/>
            <a:pathLst>
              <a:path w="938" h="20">
                <a:moveTo>
                  <a:pt x="938" y="0"/>
                </a:moveTo>
                <a:lnTo>
                  <a:pt x="818" y="0"/>
                </a:lnTo>
                <a:lnTo>
                  <a:pt x="0" y="2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6" name="Freeform 20"/>
          <p:cNvSpPr>
            <a:spLocks/>
          </p:cNvSpPr>
          <p:nvPr/>
        </p:nvSpPr>
        <p:spPr bwMode="auto">
          <a:xfrm>
            <a:off x="5184775" y="3554413"/>
            <a:ext cx="1114425" cy="476250"/>
          </a:xfrm>
          <a:custGeom>
            <a:avLst/>
            <a:gdLst/>
            <a:ahLst/>
            <a:cxnLst>
              <a:cxn ang="0">
                <a:pos x="702" y="300"/>
              </a:cxn>
              <a:cxn ang="0">
                <a:pos x="542" y="300"/>
              </a:cxn>
              <a:cxn ang="0">
                <a:pos x="0" y="0"/>
              </a:cxn>
            </a:cxnLst>
            <a:rect l="0" t="0" r="r" b="b"/>
            <a:pathLst>
              <a:path w="702" h="300">
                <a:moveTo>
                  <a:pt x="702" y="300"/>
                </a:moveTo>
                <a:lnTo>
                  <a:pt x="542" y="30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7" name="Freeform 21"/>
          <p:cNvSpPr>
            <a:spLocks/>
          </p:cNvSpPr>
          <p:nvPr/>
        </p:nvSpPr>
        <p:spPr bwMode="auto">
          <a:xfrm>
            <a:off x="5368925" y="4424363"/>
            <a:ext cx="901700" cy="215900"/>
          </a:xfrm>
          <a:custGeom>
            <a:avLst/>
            <a:gdLst/>
            <a:ahLst/>
            <a:cxnLst>
              <a:cxn ang="0">
                <a:pos x="568" y="0"/>
              </a:cxn>
              <a:cxn ang="0">
                <a:pos x="444" y="0"/>
              </a:cxn>
              <a:cxn ang="0">
                <a:pos x="0" y="136"/>
              </a:cxn>
            </a:cxnLst>
            <a:rect l="0" t="0" r="r" b="b"/>
            <a:pathLst>
              <a:path w="568" h="136">
                <a:moveTo>
                  <a:pt x="568" y="0"/>
                </a:moveTo>
                <a:lnTo>
                  <a:pt x="444" y="0"/>
                </a:lnTo>
                <a:lnTo>
                  <a:pt x="0" y="13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 flipH="1">
            <a:off x="5051425" y="822325"/>
            <a:ext cx="154622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9" name="Line 23"/>
          <p:cNvSpPr>
            <a:spLocks noChangeShapeType="1"/>
          </p:cNvSpPr>
          <p:nvPr/>
        </p:nvSpPr>
        <p:spPr bwMode="auto">
          <a:xfrm flipH="1">
            <a:off x="6054725" y="1470025"/>
            <a:ext cx="54292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60" name="Freeform 24"/>
          <p:cNvSpPr>
            <a:spLocks/>
          </p:cNvSpPr>
          <p:nvPr/>
        </p:nvSpPr>
        <p:spPr bwMode="auto">
          <a:xfrm>
            <a:off x="6197600" y="1838325"/>
            <a:ext cx="412750" cy="174625"/>
          </a:xfrm>
          <a:custGeom>
            <a:avLst/>
            <a:gdLst/>
            <a:ahLst/>
            <a:cxnLst>
              <a:cxn ang="0">
                <a:pos x="260" y="0"/>
              </a:cxn>
              <a:cxn ang="0">
                <a:pos x="132" y="0"/>
              </a:cxn>
              <a:cxn ang="0">
                <a:pos x="0" y="110"/>
              </a:cxn>
            </a:cxnLst>
            <a:rect l="0" t="0" r="r" b="b"/>
            <a:pathLst>
              <a:path w="260" h="110">
                <a:moveTo>
                  <a:pt x="260" y="0"/>
                </a:moveTo>
                <a:lnTo>
                  <a:pt x="132" y="0"/>
                </a:lnTo>
                <a:lnTo>
                  <a:pt x="0" y="11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61" name="Freeform 25"/>
          <p:cNvSpPr>
            <a:spLocks/>
          </p:cNvSpPr>
          <p:nvPr/>
        </p:nvSpPr>
        <p:spPr bwMode="auto">
          <a:xfrm>
            <a:off x="5588000" y="3054350"/>
            <a:ext cx="708025" cy="336550"/>
          </a:xfrm>
          <a:custGeom>
            <a:avLst/>
            <a:gdLst/>
            <a:ahLst/>
            <a:cxnLst>
              <a:cxn ang="0">
                <a:pos x="446" y="212"/>
              </a:cxn>
              <a:cxn ang="0">
                <a:pos x="320" y="212"/>
              </a:cxn>
              <a:cxn ang="0">
                <a:pos x="0" y="0"/>
              </a:cxn>
            </a:cxnLst>
            <a:rect l="0" t="0" r="r" b="b"/>
            <a:pathLst>
              <a:path w="446" h="212">
                <a:moveTo>
                  <a:pt x="446" y="212"/>
                </a:moveTo>
                <a:lnTo>
                  <a:pt x="320" y="21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62" name="Freeform 26"/>
          <p:cNvSpPr>
            <a:spLocks/>
          </p:cNvSpPr>
          <p:nvPr/>
        </p:nvSpPr>
        <p:spPr bwMode="auto">
          <a:xfrm>
            <a:off x="5194300" y="4827588"/>
            <a:ext cx="1057275" cy="28575"/>
          </a:xfrm>
          <a:custGeom>
            <a:avLst/>
            <a:gdLst/>
            <a:ahLst/>
            <a:cxnLst>
              <a:cxn ang="0">
                <a:pos x="666" y="0"/>
              </a:cxn>
              <a:cxn ang="0">
                <a:pos x="514" y="0"/>
              </a:cxn>
              <a:cxn ang="0">
                <a:pos x="0" y="18"/>
              </a:cxn>
            </a:cxnLst>
            <a:rect l="0" t="0" r="r" b="b"/>
            <a:pathLst>
              <a:path w="666" h="18">
                <a:moveTo>
                  <a:pt x="666" y="0"/>
                </a:moveTo>
                <a:lnTo>
                  <a:pt x="514" y="0"/>
                </a:lnTo>
                <a:lnTo>
                  <a:pt x="0" y="1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63" name="Freeform 27"/>
          <p:cNvSpPr>
            <a:spLocks/>
          </p:cNvSpPr>
          <p:nvPr/>
        </p:nvSpPr>
        <p:spPr bwMode="auto">
          <a:xfrm>
            <a:off x="5149850" y="5132388"/>
            <a:ext cx="1092200" cy="104775"/>
          </a:xfrm>
          <a:custGeom>
            <a:avLst/>
            <a:gdLst/>
            <a:ahLst/>
            <a:cxnLst>
              <a:cxn ang="0">
                <a:pos x="688" y="66"/>
              </a:cxn>
              <a:cxn ang="0">
                <a:pos x="536" y="66"/>
              </a:cxn>
              <a:cxn ang="0">
                <a:pos x="0" y="0"/>
              </a:cxn>
            </a:cxnLst>
            <a:rect l="0" t="0" r="r" b="b"/>
            <a:pathLst>
              <a:path w="688" h="66">
                <a:moveTo>
                  <a:pt x="688" y="66"/>
                </a:moveTo>
                <a:lnTo>
                  <a:pt x="536" y="66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64" name="Freeform 28"/>
          <p:cNvSpPr>
            <a:spLocks/>
          </p:cNvSpPr>
          <p:nvPr/>
        </p:nvSpPr>
        <p:spPr bwMode="auto">
          <a:xfrm>
            <a:off x="4532313" y="5018088"/>
            <a:ext cx="560387" cy="847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3" y="534"/>
              </a:cxn>
              <a:cxn ang="0">
                <a:pos x="353" y="534"/>
              </a:cxn>
            </a:cxnLst>
            <a:rect l="0" t="0" r="r" b="b"/>
            <a:pathLst>
              <a:path w="353" h="534">
                <a:moveTo>
                  <a:pt x="0" y="0"/>
                </a:moveTo>
                <a:lnTo>
                  <a:pt x="133" y="534"/>
                </a:lnTo>
                <a:lnTo>
                  <a:pt x="353" y="53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65" name="Rectangle 29"/>
          <p:cNvSpPr>
            <a:spLocks noChangeArrowheads="1"/>
          </p:cNvSpPr>
          <p:nvPr/>
        </p:nvSpPr>
        <p:spPr bwMode="auto">
          <a:xfrm>
            <a:off x="6657975" y="630238"/>
            <a:ext cx="690563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Ilium</a:t>
            </a:r>
            <a:endParaRPr lang="en-US" sz="1400">
              <a:latin typeface="Arial" charset="0"/>
            </a:endParaRPr>
          </a:p>
        </p:txBody>
      </p:sp>
      <p:sp>
        <p:nvSpPr>
          <p:cNvPr id="39966" name="Rectangle 30"/>
          <p:cNvSpPr>
            <a:spLocks noChangeArrowheads="1"/>
          </p:cNvSpPr>
          <p:nvPr/>
        </p:nvSpPr>
        <p:spPr bwMode="auto">
          <a:xfrm>
            <a:off x="4498975" y="855663"/>
            <a:ext cx="395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 i="1">
                <a:solidFill>
                  <a:srgbClr val="231F20"/>
                </a:solidFill>
                <a:latin typeface="Arial" charset="0"/>
              </a:rPr>
              <a:t>Ala</a:t>
            </a:r>
            <a:endParaRPr lang="en-US" sz="1400">
              <a:latin typeface="Arial" charset="0"/>
            </a:endParaRPr>
          </a:p>
        </p:txBody>
      </p:sp>
      <p:sp>
        <p:nvSpPr>
          <p:cNvPr id="39967" name="Rectangle 31"/>
          <p:cNvSpPr>
            <a:spLocks noChangeArrowheads="1"/>
          </p:cNvSpPr>
          <p:nvPr/>
        </p:nvSpPr>
        <p:spPr bwMode="auto">
          <a:xfrm>
            <a:off x="908050" y="512763"/>
            <a:ext cx="18748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Anterior gluteal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line</a:t>
            </a:r>
            <a:endParaRPr lang="en-US" sz="1400" b="1">
              <a:latin typeface="Arial" charset="0"/>
            </a:endParaRPr>
          </a:p>
        </p:txBody>
      </p:sp>
      <p:sp>
        <p:nvSpPr>
          <p:cNvPr id="39968" name="Rectangle 32"/>
          <p:cNvSpPr>
            <a:spLocks noChangeArrowheads="1"/>
          </p:cNvSpPr>
          <p:nvPr/>
        </p:nvSpPr>
        <p:spPr bwMode="auto">
          <a:xfrm>
            <a:off x="908050" y="1090613"/>
            <a:ext cx="13239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Posterior 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gluteal line</a:t>
            </a:r>
            <a:endParaRPr lang="en-US" sz="1400" b="1">
              <a:latin typeface="Arial" charset="0"/>
            </a:endParaRPr>
          </a:p>
        </p:txBody>
      </p:sp>
      <p:sp>
        <p:nvSpPr>
          <p:cNvPr id="39969" name="Rectangle 33"/>
          <p:cNvSpPr>
            <a:spLocks noChangeArrowheads="1"/>
          </p:cNvSpPr>
          <p:nvPr/>
        </p:nvSpPr>
        <p:spPr bwMode="auto">
          <a:xfrm>
            <a:off x="908050" y="1665288"/>
            <a:ext cx="12255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Posterior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superior</a:t>
            </a:r>
            <a:endParaRPr lang="en-US" sz="1400" b="1">
              <a:latin typeface="Arial" charset="0"/>
            </a:endParaRP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iIiac spine</a:t>
            </a:r>
            <a:endParaRPr lang="en-US" sz="1400" b="1">
              <a:latin typeface="Arial" charset="0"/>
            </a:endParaRPr>
          </a:p>
        </p:txBody>
      </p:sp>
      <p:sp>
        <p:nvSpPr>
          <p:cNvPr id="39970" name="Rectangle 34"/>
          <p:cNvSpPr>
            <a:spLocks noChangeArrowheads="1"/>
          </p:cNvSpPr>
          <p:nvPr/>
        </p:nvSpPr>
        <p:spPr bwMode="auto">
          <a:xfrm>
            <a:off x="908050" y="3100388"/>
            <a:ext cx="17605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Greater sciatic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notch</a:t>
            </a:r>
            <a:endParaRPr lang="en-US" sz="1400" b="1">
              <a:latin typeface="Arial" charset="0"/>
            </a:endParaRPr>
          </a:p>
        </p:txBody>
      </p:sp>
      <p:sp>
        <p:nvSpPr>
          <p:cNvPr id="39971" name="Rectangle 35"/>
          <p:cNvSpPr>
            <a:spLocks noChangeArrowheads="1"/>
          </p:cNvSpPr>
          <p:nvPr/>
        </p:nvSpPr>
        <p:spPr bwMode="auto">
          <a:xfrm>
            <a:off x="908050" y="2525713"/>
            <a:ext cx="2057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Posterior inferior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iliac spine</a:t>
            </a:r>
            <a:endParaRPr lang="en-US" sz="1400" b="1">
              <a:latin typeface="Arial" charset="0"/>
            </a:endParaRPr>
          </a:p>
        </p:txBody>
      </p:sp>
      <p:sp>
        <p:nvSpPr>
          <p:cNvPr id="39972" name="Rectangle 36"/>
          <p:cNvSpPr>
            <a:spLocks noChangeArrowheads="1"/>
          </p:cNvSpPr>
          <p:nvPr/>
        </p:nvSpPr>
        <p:spPr bwMode="auto">
          <a:xfrm>
            <a:off x="908050" y="3681413"/>
            <a:ext cx="1466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Ischial body</a:t>
            </a:r>
            <a:endParaRPr lang="en-US" sz="1400" b="1">
              <a:latin typeface="Arial" charset="0"/>
            </a:endParaRPr>
          </a:p>
        </p:txBody>
      </p:sp>
      <p:sp>
        <p:nvSpPr>
          <p:cNvPr id="39973" name="Rectangle 37"/>
          <p:cNvSpPr>
            <a:spLocks noChangeArrowheads="1"/>
          </p:cNvSpPr>
          <p:nvPr/>
        </p:nvSpPr>
        <p:spPr bwMode="auto">
          <a:xfrm>
            <a:off x="908050" y="3992563"/>
            <a:ext cx="15224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Ischial spine</a:t>
            </a:r>
            <a:endParaRPr lang="en-US" sz="1400" b="1">
              <a:latin typeface="Arial" charset="0"/>
            </a:endParaRPr>
          </a:p>
        </p:txBody>
      </p:sp>
      <p:sp>
        <p:nvSpPr>
          <p:cNvPr id="39974" name="Rectangle 38"/>
          <p:cNvSpPr>
            <a:spLocks noChangeArrowheads="1"/>
          </p:cNvSpPr>
          <p:nvPr/>
        </p:nvSpPr>
        <p:spPr bwMode="auto">
          <a:xfrm>
            <a:off x="908050" y="4310063"/>
            <a:ext cx="17478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Lesser sciatic 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notch</a:t>
            </a:r>
            <a:endParaRPr lang="en-US" sz="1400" b="1">
              <a:latin typeface="Arial" charset="0"/>
            </a:endParaRPr>
          </a:p>
        </p:txBody>
      </p:sp>
      <p:sp>
        <p:nvSpPr>
          <p:cNvPr id="39975" name="Rectangle 39"/>
          <p:cNvSpPr>
            <a:spLocks noChangeArrowheads="1"/>
          </p:cNvSpPr>
          <p:nvPr/>
        </p:nvSpPr>
        <p:spPr bwMode="auto">
          <a:xfrm>
            <a:off x="908050" y="5211763"/>
            <a:ext cx="1227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Ischial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tuberosity</a:t>
            </a:r>
            <a:endParaRPr lang="en-US" sz="1400" b="1">
              <a:latin typeface="Arial" charset="0"/>
            </a:endParaRPr>
          </a:p>
        </p:txBody>
      </p:sp>
      <p:sp>
        <p:nvSpPr>
          <p:cNvPr id="39976" name="Rectangle 40"/>
          <p:cNvSpPr>
            <a:spLocks noChangeArrowheads="1"/>
          </p:cNvSpPr>
          <p:nvPr/>
        </p:nvSpPr>
        <p:spPr bwMode="auto">
          <a:xfrm>
            <a:off x="908050" y="4843463"/>
            <a:ext cx="11017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Ischium</a:t>
            </a:r>
            <a:endParaRPr lang="en-US" sz="1400">
              <a:latin typeface="Arial" charset="0"/>
            </a:endParaRPr>
          </a:p>
        </p:txBody>
      </p:sp>
      <p:sp>
        <p:nvSpPr>
          <p:cNvPr id="39977" name="Rectangle 41"/>
          <p:cNvSpPr>
            <a:spLocks noChangeArrowheads="1"/>
          </p:cNvSpPr>
          <p:nvPr/>
        </p:nvSpPr>
        <p:spPr bwMode="auto">
          <a:xfrm>
            <a:off x="908050" y="5792788"/>
            <a:ext cx="16208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Ischial ramus</a:t>
            </a:r>
            <a:endParaRPr lang="en-US" sz="1400" b="1">
              <a:latin typeface="Arial" charset="0"/>
            </a:endParaRPr>
          </a:p>
        </p:txBody>
      </p:sp>
      <p:sp>
        <p:nvSpPr>
          <p:cNvPr id="39978" name="Rectangle 42"/>
          <p:cNvSpPr>
            <a:spLocks noChangeArrowheads="1"/>
          </p:cNvSpPr>
          <p:nvPr/>
        </p:nvSpPr>
        <p:spPr bwMode="auto">
          <a:xfrm>
            <a:off x="5133975" y="5729288"/>
            <a:ext cx="2241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Obturator foramen</a:t>
            </a:r>
            <a:endParaRPr lang="en-US" sz="1400" b="1">
              <a:latin typeface="Arial" charset="0"/>
            </a:endParaRPr>
          </a:p>
        </p:txBody>
      </p:sp>
      <p:sp>
        <p:nvSpPr>
          <p:cNvPr id="39979" name="Rectangle 43"/>
          <p:cNvSpPr>
            <a:spLocks noChangeArrowheads="1"/>
          </p:cNvSpPr>
          <p:nvPr/>
        </p:nvSpPr>
        <p:spPr bwMode="auto">
          <a:xfrm>
            <a:off x="6311900" y="2630488"/>
            <a:ext cx="13239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Inferior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gluteal line</a:t>
            </a:r>
            <a:endParaRPr lang="en-US" sz="1400" b="1">
              <a:latin typeface="Arial" charset="0"/>
            </a:endParaRPr>
          </a:p>
        </p:txBody>
      </p:sp>
      <p:sp>
        <p:nvSpPr>
          <p:cNvPr id="39980" name="Rectangle 44"/>
          <p:cNvSpPr>
            <a:spLocks noChangeArrowheads="1"/>
          </p:cNvSpPr>
          <p:nvPr/>
        </p:nvSpPr>
        <p:spPr bwMode="auto">
          <a:xfrm>
            <a:off x="6330950" y="3903663"/>
            <a:ext cx="145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Acetabulum</a:t>
            </a:r>
            <a:endParaRPr lang="en-US" sz="1400" b="1">
              <a:latin typeface="Arial" charset="0"/>
            </a:endParaRPr>
          </a:p>
        </p:txBody>
      </p:sp>
      <p:sp>
        <p:nvSpPr>
          <p:cNvPr id="39981" name="Rectangle 45"/>
          <p:cNvSpPr>
            <a:spLocks noChangeArrowheads="1"/>
          </p:cNvSpPr>
          <p:nvPr/>
        </p:nvSpPr>
        <p:spPr bwMode="auto">
          <a:xfrm>
            <a:off x="6302375" y="4287838"/>
            <a:ext cx="13700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Pubic body</a:t>
            </a:r>
            <a:endParaRPr lang="en-US" sz="1400" b="1">
              <a:latin typeface="Arial" charset="0"/>
            </a:endParaRPr>
          </a:p>
        </p:txBody>
      </p:sp>
      <p:sp>
        <p:nvSpPr>
          <p:cNvPr id="39982" name="Rectangle 46"/>
          <p:cNvSpPr>
            <a:spLocks noChangeArrowheads="1"/>
          </p:cNvSpPr>
          <p:nvPr/>
        </p:nvSpPr>
        <p:spPr bwMode="auto">
          <a:xfrm>
            <a:off x="6657975" y="1341438"/>
            <a:ext cx="1168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Iliac crest</a:t>
            </a:r>
            <a:endParaRPr lang="en-US" sz="1400" b="1">
              <a:latin typeface="Arial" charset="0"/>
            </a:endParaRPr>
          </a:p>
        </p:txBody>
      </p:sp>
      <p:sp>
        <p:nvSpPr>
          <p:cNvPr id="39983" name="Rectangle 47"/>
          <p:cNvSpPr>
            <a:spLocks noChangeArrowheads="1"/>
          </p:cNvSpPr>
          <p:nvPr/>
        </p:nvSpPr>
        <p:spPr bwMode="auto">
          <a:xfrm>
            <a:off x="6648450" y="1706563"/>
            <a:ext cx="12255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Anterior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superior</a:t>
            </a:r>
            <a:endParaRPr lang="en-US" sz="1400" b="1">
              <a:latin typeface="Arial" charset="0"/>
            </a:endParaRP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iliac spine</a:t>
            </a:r>
          </a:p>
        </p:txBody>
      </p:sp>
      <p:sp>
        <p:nvSpPr>
          <p:cNvPr id="39984" name="Rectangle 48"/>
          <p:cNvSpPr>
            <a:spLocks noChangeArrowheads="1"/>
          </p:cNvSpPr>
          <p:nvPr/>
        </p:nvSpPr>
        <p:spPr bwMode="auto">
          <a:xfrm>
            <a:off x="6324600" y="3275013"/>
            <a:ext cx="1930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Anterior inferior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iliac spine</a:t>
            </a:r>
            <a:endParaRPr lang="en-US" sz="1400" b="1">
              <a:latin typeface="Arial" charset="0"/>
            </a:endParaRPr>
          </a:p>
        </p:txBody>
      </p:sp>
      <p:sp>
        <p:nvSpPr>
          <p:cNvPr id="39985" name="Rectangle 49"/>
          <p:cNvSpPr>
            <a:spLocks noChangeArrowheads="1"/>
          </p:cNvSpPr>
          <p:nvPr/>
        </p:nvSpPr>
        <p:spPr bwMode="auto">
          <a:xfrm>
            <a:off x="6283325" y="4640263"/>
            <a:ext cx="7635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Pubis</a:t>
            </a:r>
            <a:endParaRPr lang="en-US" sz="1400">
              <a:latin typeface="Arial" charset="0"/>
            </a:endParaRPr>
          </a:p>
        </p:txBody>
      </p:sp>
      <p:sp>
        <p:nvSpPr>
          <p:cNvPr id="39986" name="Rectangle 50"/>
          <p:cNvSpPr>
            <a:spLocks noChangeArrowheads="1"/>
          </p:cNvSpPr>
          <p:nvPr/>
        </p:nvSpPr>
        <p:spPr bwMode="auto">
          <a:xfrm>
            <a:off x="6276975" y="5106988"/>
            <a:ext cx="17049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Inferior ramus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of pubis</a:t>
            </a:r>
            <a:endParaRPr lang="en-US" sz="1400" b="1">
              <a:latin typeface="Arial" charset="0"/>
            </a:endParaRPr>
          </a:p>
        </p:txBody>
      </p:sp>
      <p:sp>
        <p:nvSpPr>
          <p:cNvPr id="39987" name="Rectangle 51"/>
          <p:cNvSpPr>
            <a:spLocks noChangeArrowheads="1"/>
          </p:cNvSpPr>
          <p:nvPr/>
        </p:nvSpPr>
        <p:spPr bwMode="auto">
          <a:xfrm>
            <a:off x="2301875" y="6091238"/>
            <a:ext cx="42624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(a) Lateral view, right hip bone</a:t>
            </a:r>
            <a:endParaRPr lang="en-US" sz="1400">
              <a:latin typeface="Arial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8058150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7.30b</a:t>
            </a:r>
          </a:p>
        </p:txBody>
      </p:sp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31813"/>
            <a:ext cx="8231187" cy="5872162"/>
          </a:xfrm>
          <a:prstGeom prst="rect">
            <a:avLst/>
          </a:prstGeom>
          <a:noFill/>
        </p:spPr>
      </p:pic>
      <p:sp>
        <p:nvSpPr>
          <p:cNvPr id="40968" name="Freeform 8"/>
          <p:cNvSpPr>
            <a:spLocks/>
          </p:cNvSpPr>
          <p:nvPr/>
        </p:nvSpPr>
        <p:spPr bwMode="auto">
          <a:xfrm>
            <a:off x="4587875" y="1147763"/>
            <a:ext cx="2330450" cy="612775"/>
          </a:xfrm>
          <a:custGeom>
            <a:avLst/>
            <a:gdLst/>
            <a:ahLst/>
            <a:cxnLst>
              <a:cxn ang="0">
                <a:pos x="1468" y="0"/>
              </a:cxn>
              <a:cxn ang="0">
                <a:pos x="336" y="0"/>
              </a:cxn>
              <a:cxn ang="0">
                <a:pos x="0" y="386"/>
              </a:cxn>
            </a:cxnLst>
            <a:rect l="0" t="0" r="r" b="b"/>
            <a:pathLst>
              <a:path w="1468" h="386">
                <a:moveTo>
                  <a:pt x="1468" y="0"/>
                </a:moveTo>
                <a:lnTo>
                  <a:pt x="336" y="0"/>
                </a:lnTo>
                <a:lnTo>
                  <a:pt x="0" y="38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69" name="Line 9"/>
          <p:cNvSpPr>
            <a:spLocks noChangeShapeType="1"/>
          </p:cNvSpPr>
          <p:nvPr/>
        </p:nvSpPr>
        <p:spPr bwMode="auto">
          <a:xfrm>
            <a:off x="1674813" y="779463"/>
            <a:ext cx="3084512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>
            <a:off x="2173288" y="1446213"/>
            <a:ext cx="105410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563813" y="3081338"/>
            <a:ext cx="803275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2" name="Freeform 12"/>
          <p:cNvSpPr>
            <a:spLocks/>
          </p:cNvSpPr>
          <p:nvPr/>
        </p:nvSpPr>
        <p:spPr bwMode="auto">
          <a:xfrm>
            <a:off x="2097088" y="3135313"/>
            <a:ext cx="2009775" cy="554037"/>
          </a:xfrm>
          <a:custGeom>
            <a:avLst/>
            <a:gdLst/>
            <a:ahLst/>
            <a:cxnLst>
              <a:cxn ang="0">
                <a:pos x="0" y="349"/>
              </a:cxn>
              <a:cxn ang="0">
                <a:pos x="126" y="349"/>
              </a:cxn>
              <a:cxn ang="0">
                <a:pos x="1266" y="0"/>
              </a:cxn>
            </a:cxnLst>
            <a:rect l="0" t="0" r="r" b="b"/>
            <a:pathLst>
              <a:path w="1266" h="349">
                <a:moveTo>
                  <a:pt x="0" y="349"/>
                </a:moveTo>
                <a:lnTo>
                  <a:pt x="126" y="349"/>
                </a:lnTo>
                <a:lnTo>
                  <a:pt x="1266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3" name="Freeform 13"/>
          <p:cNvSpPr>
            <a:spLocks/>
          </p:cNvSpPr>
          <p:nvPr/>
        </p:nvSpPr>
        <p:spPr bwMode="auto">
          <a:xfrm>
            <a:off x="2370138" y="4572000"/>
            <a:ext cx="631825" cy="57150"/>
          </a:xfrm>
          <a:custGeom>
            <a:avLst/>
            <a:gdLst/>
            <a:ahLst/>
            <a:cxnLst>
              <a:cxn ang="0">
                <a:pos x="0" y="36"/>
              </a:cxn>
              <a:cxn ang="0">
                <a:pos x="120" y="36"/>
              </a:cxn>
              <a:cxn ang="0">
                <a:pos x="398" y="0"/>
              </a:cxn>
            </a:cxnLst>
            <a:rect l="0" t="0" r="r" b="b"/>
            <a:pathLst>
              <a:path w="398" h="36">
                <a:moveTo>
                  <a:pt x="0" y="36"/>
                </a:moveTo>
                <a:lnTo>
                  <a:pt x="120" y="36"/>
                </a:lnTo>
                <a:lnTo>
                  <a:pt x="39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4" name="Freeform 14"/>
          <p:cNvSpPr>
            <a:spLocks/>
          </p:cNvSpPr>
          <p:nvPr/>
        </p:nvSpPr>
        <p:spPr bwMode="auto">
          <a:xfrm>
            <a:off x="2503488" y="3943350"/>
            <a:ext cx="987425" cy="85725"/>
          </a:xfrm>
          <a:custGeom>
            <a:avLst/>
            <a:gdLst/>
            <a:ahLst/>
            <a:cxnLst>
              <a:cxn ang="0">
                <a:pos x="0" y="54"/>
              </a:cxn>
              <a:cxn ang="0">
                <a:pos x="172" y="54"/>
              </a:cxn>
              <a:cxn ang="0">
                <a:pos x="622" y="0"/>
              </a:cxn>
            </a:cxnLst>
            <a:rect l="0" t="0" r="r" b="b"/>
            <a:pathLst>
              <a:path w="622" h="54">
                <a:moveTo>
                  <a:pt x="0" y="54"/>
                </a:moveTo>
                <a:lnTo>
                  <a:pt x="172" y="54"/>
                </a:lnTo>
                <a:lnTo>
                  <a:pt x="62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5" name="Freeform 15"/>
          <p:cNvSpPr>
            <a:spLocks/>
          </p:cNvSpPr>
          <p:nvPr/>
        </p:nvSpPr>
        <p:spPr bwMode="auto">
          <a:xfrm>
            <a:off x="1944688" y="2078038"/>
            <a:ext cx="901700" cy="22225"/>
          </a:xfrm>
          <a:custGeom>
            <a:avLst/>
            <a:gdLst/>
            <a:ahLst/>
            <a:cxnLst>
              <a:cxn ang="0">
                <a:pos x="0" y="14"/>
              </a:cxn>
              <a:cxn ang="0">
                <a:pos x="434" y="14"/>
              </a:cxn>
              <a:cxn ang="0">
                <a:pos x="568" y="0"/>
              </a:cxn>
            </a:cxnLst>
            <a:rect l="0" t="0" r="r" b="b"/>
            <a:pathLst>
              <a:path w="568" h="14">
                <a:moveTo>
                  <a:pt x="0" y="14"/>
                </a:moveTo>
                <a:lnTo>
                  <a:pt x="434" y="14"/>
                </a:lnTo>
                <a:lnTo>
                  <a:pt x="56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Freeform 16"/>
          <p:cNvSpPr>
            <a:spLocks/>
          </p:cNvSpPr>
          <p:nvPr/>
        </p:nvSpPr>
        <p:spPr bwMode="auto">
          <a:xfrm>
            <a:off x="2351088" y="5213350"/>
            <a:ext cx="1577975" cy="644525"/>
          </a:xfrm>
          <a:custGeom>
            <a:avLst/>
            <a:gdLst/>
            <a:ahLst/>
            <a:cxnLst>
              <a:cxn ang="0">
                <a:pos x="0" y="406"/>
              </a:cxn>
              <a:cxn ang="0">
                <a:pos x="170" y="406"/>
              </a:cxn>
              <a:cxn ang="0">
                <a:pos x="994" y="0"/>
              </a:cxn>
            </a:cxnLst>
            <a:rect l="0" t="0" r="r" b="b"/>
            <a:pathLst>
              <a:path w="994" h="406">
                <a:moveTo>
                  <a:pt x="0" y="406"/>
                </a:moveTo>
                <a:lnTo>
                  <a:pt x="170" y="406"/>
                </a:lnTo>
                <a:lnTo>
                  <a:pt x="99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Freeform 17"/>
          <p:cNvSpPr>
            <a:spLocks/>
          </p:cNvSpPr>
          <p:nvPr/>
        </p:nvSpPr>
        <p:spPr bwMode="auto">
          <a:xfrm>
            <a:off x="2655888" y="4975225"/>
            <a:ext cx="7334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0" y="0"/>
              </a:cxn>
              <a:cxn ang="0">
                <a:pos x="462" y="14"/>
              </a:cxn>
            </a:cxnLst>
            <a:rect l="0" t="0" r="r" b="b"/>
            <a:pathLst>
              <a:path w="462" h="14">
                <a:moveTo>
                  <a:pt x="0" y="0"/>
                </a:moveTo>
                <a:lnTo>
                  <a:pt x="80" y="0"/>
                </a:lnTo>
                <a:lnTo>
                  <a:pt x="462" y="1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8" name="Freeform 18"/>
          <p:cNvSpPr>
            <a:spLocks/>
          </p:cNvSpPr>
          <p:nvPr/>
        </p:nvSpPr>
        <p:spPr bwMode="auto">
          <a:xfrm>
            <a:off x="6559550" y="1481138"/>
            <a:ext cx="342900" cy="619125"/>
          </a:xfrm>
          <a:custGeom>
            <a:avLst/>
            <a:gdLst/>
            <a:ahLst/>
            <a:cxnLst>
              <a:cxn ang="0">
                <a:pos x="216" y="0"/>
              </a:cxn>
              <a:cxn ang="0">
                <a:pos x="114" y="0"/>
              </a:cxn>
              <a:cxn ang="0">
                <a:pos x="0" y="390"/>
              </a:cxn>
            </a:cxnLst>
            <a:rect l="0" t="0" r="r" b="b"/>
            <a:pathLst>
              <a:path w="216" h="390">
                <a:moveTo>
                  <a:pt x="216" y="0"/>
                </a:moveTo>
                <a:lnTo>
                  <a:pt x="114" y="0"/>
                </a:lnTo>
                <a:lnTo>
                  <a:pt x="0" y="39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9" name="Freeform 19"/>
          <p:cNvSpPr>
            <a:spLocks/>
          </p:cNvSpPr>
          <p:nvPr/>
        </p:nvSpPr>
        <p:spPr bwMode="auto">
          <a:xfrm>
            <a:off x="4202113" y="4860925"/>
            <a:ext cx="1773237" cy="1588"/>
          </a:xfrm>
          <a:custGeom>
            <a:avLst/>
            <a:gdLst/>
            <a:ahLst/>
            <a:cxnLst>
              <a:cxn ang="0">
                <a:pos x="1081" y="0"/>
              </a:cxn>
              <a:cxn ang="0">
                <a:pos x="1117" y="0"/>
              </a:cxn>
              <a:cxn ang="0">
                <a:pos x="0" y="0"/>
              </a:cxn>
            </a:cxnLst>
            <a:rect l="0" t="0" r="r" b="b"/>
            <a:pathLst>
              <a:path w="1117">
                <a:moveTo>
                  <a:pt x="1081" y="0"/>
                </a:moveTo>
                <a:lnTo>
                  <a:pt x="1117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80" name="Freeform 20"/>
          <p:cNvSpPr>
            <a:spLocks/>
          </p:cNvSpPr>
          <p:nvPr/>
        </p:nvSpPr>
        <p:spPr bwMode="auto">
          <a:xfrm>
            <a:off x="4924425" y="5454650"/>
            <a:ext cx="1050925" cy="1588"/>
          </a:xfrm>
          <a:custGeom>
            <a:avLst/>
            <a:gdLst/>
            <a:ahLst/>
            <a:cxnLst>
              <a:cxn ang="0">
                <a:pos x="626" y="0"/>
              </a:cxn>
              <a:cxn ang="0">
                <a:pos x="662" y="0"/>
              </a:cxn>
              <a:cxn ang="0">
                <a:pos x="0" y="0"/>
              </a:cxn>
            </a:cxnLst>
            <a:rect l="0" t="0" r="r" b="b"/>
            <a:pathLst>
              <a:path w="662">
                <a:moveTo>
                  <a:pt x="626" y="0"/>
                </a:moveTo>
                <a:lnTo>
                  <a:pt x="662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81" name="Freeform 21"/>
          <p:cNvSpPr>
            <a:spLocks/>
          </p:cNvSpPr>
          <p:nvPr/>
        </p:nvSpPr>
        <p:spPr bwMode="auto">
          <a:xfrm>
            <a:off x="4335463" y="5613400"/>
            <a:ext cx="1636712" cy="206375"/>
          </a:xfrm>
          <a:custGeom>
            <a:avLst/>
            <a:gdLst/>
            <a:ahLst/>
            <a:cxnLst>
              <a:cxn ang="0">
                <a:pos x="1031" y="130"/>
              </a:cxn>
              <a:cxn ang="0">
                <a:pos x="136" y="130"/>
              </a:cxn>
              <a:cxn ang="0">
                <a:pos x="0" y="0"/>
              </a:cxn>
            </a:cxnLst>
            <a:rect l="0" t="0" r="r" b="b"/>
            <a:pathLst>
              <a:path w="1031" h="130">
                <a:moveTo>
                  <a:pt x="1031" y="130"/>
                </a:moveTo>
                <a:lnTo>
                  <a:pt x="136" y="13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82" name="Freeform 22"/>
          <p:cNvSpPr>
            <a:spLocks/>
          </p:cNvSpPr>
          <p:nvPr/>
        </p:nvSpPr>
        <p:spPr bwMode="auto">
          <a:xfrm>
            <a:off x="5470525" y="2678113"/>
            <a:ext cx="1454150" cy="574675"/>
          </a:xfrm>
          <a:custGeom>
            <a:avLst/>
            <a:gdLst/>
            <a:ahLst/>
            <a:cxnLst>
              <a:cxn ang="0">
                <a:pos x="916" y="362"/>
              </a:cxn>
              <a:cxn ang="0">
                <a:pos x="214" y="362"/>
              </a:cxn>
              <a:cxn ang="0">
                <a:pos x="0" y="0"/>
              </a:cxn>
            </a:cxnLst>
            <a:rect l="0" t="0" r="r" b="b"/>
            <a:pathLst>
              <a:path w="916" h="362">
                <a:moveTo>
                  <a:pt x="916" y="362"/>
                </a:moveTo>
                <a:lnTo>
                  <a:pt x="214" y="36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83" name="Freeform 23"/>
          <p:cNvSpPr>
            <a:spLocks/>
          </p:cNvSpPr>
          <p:nvPr/>
        </p:nvSpPr>
        <p:spPr bwMode="auto">
          <a:xfrm>
            <a:off x="5470525" y="4184650"/>
            <a:ext cx="520700" cy="50800"/>
          </a:xfrm>
          <a:custGeom>
            <a:avLst/>
            <a:gdLst/>
            <a:ahLst/>
            <a:cxnLst>
              <a:cxn ang="0">
                <a:pos x="328" y="0"/>
              </a:cxn>
              <a:cxn ang="0">
                <a:pos x="208" y="0"/>
              </a:cxn>
              <a:cxn ang="0">
                <a:pos x="0" y="32"/>
              </a:cxn>
            </a:cxnLst>
            <a:rect l="0" t="0" r="r" b="b"/>
            <a:pathLst>
              <a:path w="328" h="32">
                <a:moveTo>
                  <a:pt x="328" y="0"/>
                </a:moveTo>
                <a:lnTo>
                  <a:pt x="208" y="0"/>
                </a:lnTo>
                <a:lnTo>
                  <a:pt x="0" y="3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84" name="Freeform 24"/>
          <p:cNvSpPr>
            <a:spLocks/>
          </p:cNvSpPr>
          <p:nvPr/>
        </p:nvSpPr>
        <p:spPr bwMode="auto">
          <a:xfrm>
            <a:off x="5943600" y="2363788"/>
            <a:ext cx="968375" cy="714375"/>
          </a:xfrm>
          <a:custGeom>
            <a:avLst/>
            <a:gdLst/>
            <a:ahLst/>
            <a:cxnLst>
              <a:cxn ang="0">
                <a:pos x="0" y="450"/>
              </a:cxn>
              <a:cxn ang="0">
                <a:pos x="486" y="0"/>
              </a:cxn>
              <a:cxn ang="0">
                <a:pos x="610" y="0"/>
              </a:cxn>
            </a:cxnLst>
            <a:rect l="0" t="0" r="r" b="b"/>
            <a:pathLst>
              <a:path w="610" h="450">
                <a:moveTo>
                  <a:pt x="0" y="450"/>
                </a:moveTo>
                <a:lnTo>
                  <a:pt x="486" y="0"/>
                </a:lnTo>
                <a:lnTo>
                  <a:pt x="61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85" name="Freeform 25"/>
          <p:cNvSpPr>
            <a:spLocks/>
          </p:cNvSpPr>
          <p:nvPr/>
        </p:nvSpPr>
        <p:spPr bwMode="auto">
          <a:xfrm>
            <a:off x="5372100" y="4419600"/>
            <a:ext cx="622300" cy="120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8" y="76"/>
              </a:cxn>
              <a:cxn ang="0">
                <a:pos x="392" y="76"/>
              </a:cxn>
            </a:cxnLst>
            <a:rect l="0" t="0" r="r" b="b"/>
            <a:pathLst>
              <a:path w="392" h="76">
                <a:moveTo>
                  <a:pt x="0" y="0"/>
                </a:moveTo>
                <a:lnTo>
                  <a:pt x="258" y="76"/>
                </a:lnTo>
                <a:lnTo>
                  <a:pt x="392" y="7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86" name="Freeform 26"/>
          <p:cNvSpPr>
            <a:spLocks/>
          </p:cNvSpPr>
          <p:nvPr/>
        </p:nvSpPr>
        <p:spPr bwMode="auto">
          <a:xfrm>
            <a:off x="5118100" y="3074988"/>
            <a:ext cx="876300" cy="7731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0" y="487"/>
              </a:cxn>
              <a:cxn ang="0">
                <a:pos x="552" y="487"/>
              </a:cxn>
            </a:cxnLst>
            <a:rect l="0" t="0" r="r" b="b"/>
            <a:pathLst>
              <a:path w="552" h="487">
                <a:moveTo>
                  <a:pt x="0" y="0"/>
                </a:moveTo>
                <a:lnTo>
                  <a:pt x="420" y="487"/>
                </a:lnTo>
                <a:lnTo>
                  <a:pt x="552" y="487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87" name="Line 27"/>
          <p:cNvSpPr>
            <a:spLocks noChangeShapeType="1"/>
          </p:cNvSpPr>
          <p:nvPr/>
        </p:nvSpPr>
        <p:spPr bwMode="auto">
          <a:xfrm>
            <a:off x="2782888" y="4975225"/>
            <a:ext cx="822325" cy="250825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88" name="Rectangle 28"/>
          <p:cNvSpPr>
            <a:spLocks noChangeArrowheads="1"/>
          </p:cNvSpPr>
          <p:nvPr/>
        </p:nvSpPr>
        <p:spPr bwMode="auto">
          <a:xfrm>
            <a:off x="6937375" y="1012825"/>
            <a:ext cx="1225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Iliac fossa</a:t>
            </a:r>
            <a:endParaRPr lang="en-US" sz="1400" b="1">
              <a:latin typeface="Arial" charset="0"/>
            </a:endParaRPr>
          </a:p>
        </p:txBody>
      </p:sp>
      <p:sp>
        <p:nvSpPr>
          <p:cNvPr id="40989" name="Rectangle 29"/>
          <p:cNvSpPr>
            <a:spLocks noChangeArrowheads="1"/>
          </p:cNvSpPr>
          <p:nvPr/>
        </p:nvSpPr>
        <p:spPr bwMode="auto">
          <a:xfrm>
            <a:off x="946150" y="574675"/>
            <a:ext cx="690563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Ilium</a:t>
            </a:r>
            <a:endParaRPr lang="en-US" sz="1400">
              <a:latin typeface="Arial" charset="0"/>
            </a:endParaRPr>
          </a:p>
        </p:txBody>
      </p:sp>
      <p:sp>
        <p:nvSpPr>
          <p:cNvPr id="40990" name="Rectangle 30"/>
          <p:cNvSpPr>
            <a:spLocks noChangeArrowheads="1"/>
          </p:cNvSpPr>
          <p:nvPr/>
        </p:nvSpPr>
        <p:spPr bwMode="auto">
          <a:xfrm>
            <a:off x="946150" y="1304925"/>
            <a:ext cx="1168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Iliac crest</a:t>
            </a:r>
            <a:endParaRPr lang="en-US" sz="1400" b="1">
              <a:latin typeface="Arial" charset="0"/>
            </a:endParaRPr>
          </a:p>
        </p:txBody>
      </p:sp>
      <p:sp>
        <p:nvSpPr>
          <p:cNvPr id="40991" name="Rectangle 31"/>
          <p:cNvSpPr>
            <a:spLocks noChangeArrowheads="1"/>
          </p:cNvSpPr>
          <p:nvPr/>
        </p:nvSpPr>
        <p:spPr bwMode="auto">
          <a:xfrm>
            <a:off x="933450" y="1943100"/>
            <a:ext cx="12255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Anterior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superior</a:t>
            </a:r>
            <a:endParaRPr lang="en-US" sz="1400" b="1">
              <a:latin typeface="Arial" charset="0"/>
            </a:endParaRP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iliac spine</a:t>
            </a:r>
          </a:p>
        </p:txBody>
      </p:sp>
      <p:sp>
        <p:nvSpPr>
          <p:cNvPr id="40992" name="Rectangle 32"/>
          <p:cNvSpPr>
            <a:spLocks noChangeArrowheads="1"/>
          </p:cNvSpPr>
          <p:nvPr/>
        </p:nvSpPr>
        <p:spPr bwMode="auto">
          <a:xfrm>
            <a:off x="574675" y="2921000"/>
            <a:ext cx="1930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Anterior inferior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iliac spine</a:t>
            </a:r>
            <a:endParaRPr lang="en-US" sz="1400" b="1">
              <a:latin typeface="Arial" charset="0"/>
            </a:endParaRPr>
          </a:p>
        </p:txBody>
      </p:sp>
      <p:sp>
        <p:nvSpPr>
          <p:cNvPr id="40993" name="Rectangle 33"/>
          <p:cNvSpPr>
            <a:spLocks noChangeArrowheads="1"/>
          </p:cNvSpPr>
          <p:nvPr/>
        </p:nvSpPr>
        <p:spPr bwMode="auto">
          <a:xfrm>
            <a:off x="584200" y="3536950"/>
            <a:ext cx="1452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Arcuate line</a:t>
            </a:r>
            <a:endParaRPr lang="en-US" sz="1400" b="1">
              <a:latin typeface="Arial" charset="0"/>
            </a:endParaRPr>
          </a:p>
        </p:txBody>
      </p:sp>
      <p:sp>
        <p:nvSpPr>
          <p:cNvPr id="40994" name="Rectangle 34"/>
          <p:cNvSpPr>
            <a:spLocks noChangeArrowheads="1"/>
          </p:cNvSpPr>
          <p:nvPr/>
        </p:nvSpPr>
        <p:spPr bwMode="auto">
          <a:xfrm>
            <a:off x="574675" y="4483100"/>
            <a:ext cx="174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Pubic tubercle</a:t>
            </a:r>
            <a:endParaRPr lang="en-US" sz="1400" b="1">
              <a:latin typeface="Arial" charset="0"/>
            </a:endParaRPr>
          </a:p>
        </p:txBody>
      </p:sp>
      <p:sp>
        <p:nvSpPr>
          <p:cNvPr id="40995" name="Rectangle 35"/>
          <p:cNvSpPr>
            <a:spLocks noChangeArrowheads="1"/>
          </p:cNvSpPr>
          <p:nvPr/>
        </p:nvSpPr>
        <p:spPr bwMode="auto">
          <a:xfrm>
            <a:off x="574675" y="3876675"/>
            <a:ext cx="187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Superior ramus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of pubis</a:t>
            </a:r>
            <a:endParaRPr lang="en-US" sz="1400" b="1">
              <a:latin typeface="Arial" charset="0"/>
            </a:endParaRPr>
          </a:p>
        </p:txBody>
      </p:sp>
      <p:sp>
        <p:nvSpPr>
          <p:cNvPr id="40996" name="Rectangle 36"/>
          <p:cNvSpPr>
            <a:spLocks noChangeArrowheads="1"/>
          </p:cNvSpPr>
          <p:nvPr/>
        </p:nvSpPr>
        <p:spPr bwMode="auto">
          <a:xfrm>
            <a:off x="584200" y="5692775"/>
            <a:ext cx="17049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Inferior ramus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of pubis</a:t>
            </a:r>
            <a:endParaRPr lang="en-US" sz="1400" b="1">
              <a:latin typeface="Arial" charset="0"/>
            </a:endParaRPr>
          </a:p>
        </p:txBody>
      </p:sp>
      <p:sp>
        <p:nvSpPr>
          <p:cNvPr id="40997" name="Rectangle 37"/>
          <p:cNvSpPr>
            <a:spLocks noChangeArrowheads="1"/>
          </p:cNvSpPr>
          <p:nvPr/>
        </p:nvSpPr>
        <p:spPr bwMode="auto">
          <a:xfrm>
            <a:off x="6937375" y="1355725"/>
            <a:ext cx="12255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Posterior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superior</a:t>
            </a:r>
            <a:endParaRPr lang="en-US" sz="1400" b="1">
              <a:latin typeface="Arial" charset="0"/>
            </a:endParaRP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iliac spine</a:t>
            </a:r>
            <a:endParaRPr lang="en-US" sz="1400" b="1">
              <a:latin typeface="Arial" charset="0"/>
            </a:endParaRPr>
          </a:p>
        </p:txBody>
      </p:sp>
      <p:sp>
        <p:nvSpPr>
          <p:cNvPr id="40998" name="Rectangle 38"/>
          <p:cNvSpPr>
            <a:spLocks noChangeArrowheads="1"/>
          </p:cNvSpPr>
          <p:nvPr/>
        </p:nvSpPr>
        <p:spPr bwMode="auto">
          <a:xfrm>
            <a:off x="6026150" y="4724400"/>
            <a:ext cx="11699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Obturator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foramen</a:t>
            </a:r>
            <a:endParaRPr lang="en-US" sz="1400" b="1">
              <a:latin typeface="Arial" charset="0"/>
            </a:endParaRPr>
          </a:p>
        </p:txBody>
      </p:sp>
      <p:sp>
        <p:nvSpPr>
          <p:cNvPr id="40999" name="Rectangle 39"/>
          <p:cNvSpPr>
            <a:spLocks noChangeArrowheads="1"/>
          </p:cNvSpPr>
          <p:nvPr/>
        </p:nvSpPr>
        <p:spPr bwMode="auto">
          <a:xfrm>
            <a:off x="4178300" y="3187700"/>
            <a:ext cx="8382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Body of</a:t>
            </a:r>
          </a:p>
          <a:p>
            <a:pPr algn="l"/>
            <a:r>
              <a:rPr lang="en-US" sz="1600" b="1" i="1">
                <a:solidFill>
                  <a:srgbClr val="231F20"/>
                </a:solidFill>
                <a:latin typeface="Arial" charset="0"/>
              </a:rPr>
              <a:t>the ilium</a:t>
            </a:r>
            <a:endParaRPr lang="en-US" sz="1400">
              <a:latin typeface="Arial" charset="0"/>
            </a:endParaRPr>
          </a:p>
        </p:txBody>
      </p:sp>
      <p:sp>
        <p:nvSpPr>
          <p:cNvPr id="41000" name="Rectangle 40"/>
          <p:cNvSpPr>
            <a:spLocks noChangeArrowheads="1"/>
          </p:cNvSpPr>
          <p:nvPr/>
        </p:nvSpPr>
        <p:spPr bwMode="auto">
          <a:xfrm>
            <a:off x="6026150" y="5273675"/>
            <a:ext cx="11017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Ischium</a:t>
            </a:r>
            <a:endParaRPr lang="en-US" sz="1400">
              <a:latin typeface="Arial" charset="0"/>
            </a:endParaRPr>
          </a:p>
        </p:txBody>
      </p:sp>
      <p:sp>
        <p:nvSpPr>
          <p:cNvPr id="41001" name="Rectangle 41"/>
          <p:cNvSpPr>
            <a:spLocks noChangeArrowheads="1"/>
          </p:cNvSpPr>
          <p:nvPr/>
        </p:nvSpPr>
        <p:spPr bwMode="auto">
          <a:xfrm>
            <a:off x="6026150" y="5673725"/>
            <a:ext cx="16208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Ischial ramus</a:t>
            </a:r>
            <a:endParaRPr lang="en-US" sz="1400" b="1">
              <a:latin typeface="Arial" charset="0"/>
            </a:endParaRPr>
          </a:p>
        </p:txBody>
      </p:sp>
      <p:sp>
        <p:nvSpPr>
          <p:cNvPr id="41002" name="Rectangle 42"/>
          <p:cNvSpPr>
            <a:spLocks noChangeArrowheads="1"/>
          </p:cNvSpPr>
          <p:nvPr/>
        </p:nvSpPr>
        <p:spPr bwMode="auto">
          <a:xfrm>
            <a:off x="2647950" y="6076950"/>
            <a:ext cx="41910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(b) Medial view, right hip bone</a:t>
            </a:r>
            <a:endParaRPr lang="en-US" sz="1400">
              <a:latin typeface="Arial" charset="0"/>
            </a:endParaRPr>
          </a:p>
        </p:txBody>
      </p:sp>
      <p:sp>
        <p:nvSpPr>
          <p:cNvPr id="41003" name="Rectangle 43"/>
          <p:cNvSpPr>
            <a:spLocks noChangeArrowheads="1"/>
          </p:cNvSpPr>
          <p:nvPr/>
        </p:nvSpPr>
        <p:spPr bwMode="auto">
          <a:xfrm>
            <a:off x="6959600" y="3108325"/>
            <a:ext cx="1114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Auricular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surface</a:t>
            </a:r>
            <a:endParaRPr lang="en-US" sz="1400" b="1">
              <a:latin typeface="Arial" charset="0"/>
            </a:endParaRPr>
          </a:p>
        </p:txBody>
      </p:sp>
      <p:sp>
        <p:nvSpPr>
          <p:cNvPr id="41004" name="Rectangle 44"/>
          <p:cNvSpPr>
            <a:spLocks noChangeArrowheads="1"/>
          </p:cNvSpPr>
          <p:nvPr/>
        </p:nvSpPr>
        <p:spPr bwMode="auto">
          <a:xfrm>
            <a:off x="6026150" y="4048125"/>
            <a:ext cx="15224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Ischial spine</a:t>
            </a:r>
            <a:endParaRPr lang="en-US" sz="1400" b="1">
              <a:latin typeface="Arial" charset="0"/>
            </a:endParaRPr>
          </a:p>
        </p:txBody>
      </p:sp>
      <p:sp>
        <p:nvSpPr>
          <p:cNvPr id="41005" name="Rectangle 45"/>
          <p:cNvSpPr>
            <a:spLocks noChangeArrowheads="1"/>
          </p:cNvSpPr>
          <p:nvPr/>
        </p:nvSpPr>
        <p:spPr bwMode="auto">
          <a:xfrm>
            <a:off x="6026150" y="4387850"/>
            <a:ext cx="24399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Lesser sciatic notch</a:t>
            </a:r>
            <a:endParaRPr lang="en-US" sz="1400" b="1">
              <a:latin typeface="Arial" charset="0"/>
            </a:endParaRPr>
          </a:p>
        </p:txBody>
      </p:sp>
      <p:sp>
        <p:nvSpPr>
          <p:cNvPr id="41006" name="Rectangle 46"/>
          <p:cNvSpPr>
            <a:spLocks noChangeArrowheads="1"/>
          </p:cNvSpPr>
          <p:nvPr/>
        </p:nvSpPr>
        <p:spPr bwMode="auto">
          <a:xfrm>
            <a:off x="6026150" y="3708400"/>
            <a:ext cx="25225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Greater sciatic notch</a:t>
            </a:r>
            <a:endParaRPr lang="en-US" sz="1400" b="1">
              <a:latin typeface="Arial" charset="0"/>
            </a:endParaRPr>
          </a:p>
        </p:txBody>
      </p:sp>
      <p:sp>
        <p:nvSpPr>
          <p:cNvPr id="41007" name="Rectangle 47"/>
          <p:cNvSpPr>
            <a:spLocks noChangeArrowheads="1"/>
          </p:cNvSpPr>
          <p:nvPr/>
        </p:nvSpPr>
        <p:spPr bwMode="auto">
          <a:xfrm>
            <a:off x="6937375" y="2225675"/>
            <a:ext cx="12255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Posterior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inferior</a:t>
            </a:r>
            <a:endParaRPr lang="en-US" sz="1400" b="1">
              <a:latin typeface="Arial" charset="0"/>
            </a:endParaRP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iliac spine</a:t>
            </a:r>
            <a:endParaRPr lang="en-US" sz="1400" b="1">
              <a:latin typeface="Arial" charset="0"/>
            </a:endParaRPr>
          </a:p>
        </p:txBody>
      </p:sp>
      <p:sp>
        <p:nvSpPr>
          <p:cNvPr id="41008" name="Rectangle 48"/>
          <p:cNvSpPr>
            <a:spLocks noChangeArrowheads="1"/>
          </p:cNvSpPr>
          <p:nvPr/>
        </p:nvSpPr>
        <p:spPr bwMode="auto">
          <a:xfrm>
            <a:off x="584200" y="4826000"/>
            <a:ext cx="218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Articular surface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of pubis (at pubic </a:t>
            </a:r>
            <a:endParaRPr lang="en-US" sz="1400" b="1">
              <a:latin typeface="Arial" charset="0"/>
            </a:endParaRP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symphysis)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 of Male and Female Pelves</a:t>
            </a:r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Female pelvis</a:t>
            </a:r>
          </a:p>
          <a:p>
            <a:pPr lvl="1"/>
            <a:r>
              <a:rPr lang="en-US"/>
              <a:t>Adapted for childbearing</a:t>
            </a:r>
            <a:endParaRPr lang="en-CA"/>
          </a:p>
          <a:p>
            <a:pPr lvl="1"/>
            <a:r>
              <a:rPr lang="en-US"/>
              <a:t>True pelvis (inferior to pelvic brim) defines birth canal</a:t>
            </a:r>
            <a:endParaRPr lang="en-CA"/>
          </a:p>
          <a:p>
            <a:pPr lvl="1"/>
            <a:r>
              <a:rPr lang="en-US"/>
              <a:t>Cavity of the true pelvis is broad, shallow, and has greater capacity</a:t>
            </a:r>
            <a:endParaRPr lang="en-CA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 of Male and Female Pelves</a:t>
            </a: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Male pelvis</a:t>
            </a:r>
          </a:p>
          <a:p>
            <a:pPr lvl="1"/>
            <a:r>
              <a:rPr lang="en-US"/>
              <a:t>Tilted less forward</a:t>
            </a:r>
          </a:p>
          <a:p>
            <a:pPr lvl="1"/>
            <a:r>
              <a:rPr lang="en-US"/>
              <a:t>Adapted for support of male’s heavier build and stronger muscles</a:t>
            </a:r>
          </a:p>
          <a:p>
            <a:pPr lvl="1"/>
            <a:r>
              <a:rPr lang="en-US"/>
              <a:t>Cavity of true pelvis is narrow and deep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 of Male and Female Pelves</a:t>
            </a: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graphicFrame>
        <p:nvGraphicFramePr>
          <p:cNvPr id="49192" name="Group 40"/>
          <p:cNvGraphicFramePr>
            <a:graphicFrameLocks noGrp="1"/>
          </p:cNvGraphicFramePr>
          <p:nvPr/>
        </p:nvGraphicFramePr>
        <p:xfrm>
          <a:off x="228600" y="1397000"/>
          <a:ext cx="8686800" cy="3158490"/>
        </p:xfrm>
        <a:graphic>
          <a:graphicData uri="http://schemas.openxmlformats.org/drawingml/2006/table">
            <a:tbl>
              <a:tblPr/>
              <a:tblGrid>
                <a:gridCol w="2355850"/>
                <a:gridCol w="2817813"/>
                <a:gridCol w="3513137"/>
              </a:tblGrid>
              <a:tr h="173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>
                          <a:srgbClr val="053D76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Characteristic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>
                          <a:srgbClr val="053D76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Female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>
                          <a:srgbClr val="053D76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Male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>
                          <a:srgbClr val="053D76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Bone thickness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>
                          <a:srgbClr val="053D76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Lighter, thinner, and smoother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>
                          <a:srgbClr val="053D76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Heavier, thicker, and more prominent markings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>
                          <a:srgbClr val="053D76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Pubic arch/angle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>
                          <a:srgbClr val="053D76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80˚– 90˚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>
                          <a:srgbClr val="053D76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50˚– 60˚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>
                          <a:srgbClr val="053D76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Acetabula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>
                          <a:srgbClr val="053D76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Small; farther apart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>
                          <a:srgbClr val="053D76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Large; closer together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>
                          <a:srgbClr val="053D76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Sacrum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>
                          <a:srgbClr val="053D76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Wider, shorter; sacral curvature is accentuated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>
                          <a:srgbClr val="053D76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Narrow, longer; sacral promontory more ventral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>
                          <a:srgbClr val="053D76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Coccyx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>
                          <a:srgbClr val="053D76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More movable; straighter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>
                          <a:srgbClr val="053D76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Less movable; curves ventrally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8304213" y="6581775"/>
            <a:ext cx="836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Table 7.4</a:t>
            </a:r>
          </a:p>
        </p:txBody>
      </p:sp>
      <p:pic>
        <p:nvPicPr>
          <p:cNvPr id="57351" name="Picture 7"/>
          <p:cNvPicPr>
            <a:picLocks noChangeAspect="1" noChangeArrowheads="1"/>
          </p:cNvPicPr>
          <p:nvPr/>
        </p:nvPicPr>
        <p:blipFill>
          <a:blip r:embed="rId2"/>
          <a:srcRect b="6250"/>
          <a:stretch>
            <a:fillRect/>
          </a:stretch>
        </p:blipFill>
        <p:spPr bwMode="auto">
          <a:xfrm>
            <a:off x="303213" y="990600"/>
            <a:ext cx="8535987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8304213" y="6581775"/>
            <a:ext cx="836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Table 7.4</a:t>
            </a:r>
          </a:p>
        </p:txBody>
      </p:sp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2"/>
          <a:srcRect b="6097"/>
          <a:stretch>
            <a:fillRect/>
          </a:stretch>
        </p:blipFill>
        <p:spPr bwMode="auto">
          <a:xfrm>
            <a:off x="303213" y="1085850"/>
            <a:ext cx="8535987" cy="4400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8304213" y="6581775"/>
            <a:ext cx="836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Table 7.4</a:t>
            </a:r>
          </a:p>
        </p:txBody>
      </p:sp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2"/>
          <a:srcRect b="7419"/>
          <a:stretch>
            <a:fillRect/>
          </a:stretch>
        </p:blipFill>
        <p:spPr bwMode="auto">
          <a:xfrm>
            <a:off x="303213" y="1460500"/>
            <a:ext cx="8535987" cy="3644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Lower Limb</a:t>
            </a:r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Carries the weight of the body</a:t>
            </a:r>
          </a:p>
          <a:p>
            <a:r>
              <a:rPr lang="en-US"/>
              <a:t>Subjected to exceptional forces </a:t>
            </a:r>
          </a:p>
          <a:p>
            <a:r>
              <a:rPr lang="en-US"/>
              <a:t>Three segments of the lower limb</a:t>
            </a:r>
          </a:p>
          <a:p>
            <a:pPr lvl="1"/>
            <a:r>
              <a:rPr lang="en-US"/>
              <a:t>Thigh: femur</a:t>
            </a:r>
          </a:p>
          <a:p>
            <a:pPr lvl="1"/>
            <a:r>
              <a:rPr lang="en-US"/>
              <a:t>Leg: tibia and fibula</a:t>
            </a:r>
          </a:p>
          <a:p>
            <a:pPr lvl="1"/>
            <a:r>
              <a:rPr lang="en-US"/>
              <a:t>Foot: 7 tarsal bones in the ankle, 5 metatarsal bones in the metatarsus, and 14 phalanges in the toes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Femur</a:t>
            </a:r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Largest and strongest bone in the body</a:t>
            </a:r>
          </a:p>
          <a:p>
            <a:r>
              <a:rPr lang="en-US"/>
              <a:t>Articulates proximally with the acetabulum of the hip and distally with the tibia and patella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7.31</a:t>
            </a:r>
          </a:p>
        </p:txBody>
      </p:sp>
      <p:pic>
        <p:nvPicPr>
          <p:cNvPr id="6247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550" y="547688"/>
            <a:ext cx="8231188" cy="5905500"/>
          </a:xfrm>
          <a:prstGeom prst="rect">
            <a:avLst/>
          </a:prstGeom>
          <a:noFill/>
        </p:spPr>
      </p:pic>
      <p:sp>
        <p:nvSpPr>
          <p:cNvPr id="62472" name="Freeform 8"/>
          <p:cNvSpPr>
            <a:spLocks/>
          </p:cNvSpPr>
          <p:nvPr/>
        </p:nvSpPr>
        <p:spPr bwMode="auto">
          <a:xfrm>
            <a:off x="3541713" y="655638"/>
            <a:ext cx="733425" cy="2413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82" y="0"/>
              </a:cxn>
              <a:cxn ang="0">
                <a:pos x="462" y="152"/>
              </a:cxn>
            </a:cxnLst>
            <a:rect l="0" t="0" r="r" b="b"/>
            <a:pathLst>
              <a:path w="462" h="152">
                <a:moveTo>
                  <a:pt x="0" y="0"/>
                </a:moveTo>
                <a:lnTo>
                  <a:pt x="282" y="0"/>
                </a:lnTo>
                <a:lnTo>
                  <a:pt x="462" y="152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3" name="Freeform 9"/>
          <p:cNvSpPr>
            <a:spLocks/>
          </p:cNvSpPr>
          <p:nvPr/>
        </p:nvSpPr>
        <p:spPr bwMode="auto">
          <a:xfrm>
            <a:off x="5740400" y="646113"/>
            <a:ext cx="263525" cy="111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2" y="0"/>
              </a:cxn>
              <a:cxn ang="0">
                <a:pos x="166" y="70"/>
              </a:cxn>
            </a:cxnLst>
            <a:rect l="0" t="0" r="r" b="b"/>
            <a:pathLst>
              <a:path w="166" h="70">
                <a:moveTo>
                  <a:pt x="0" y="0"/>
                </a:moveTo>
                <a:lnTo>
                  <a:pt x="152" y="0"/>
                </a:lnTo>
                <a:lnTo>
                  <a:pt x="166" y="7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4" name="Freeform 10"/>
          <p:cNvSpPr>
            <a:spLocks/>
          </p:cNvSpPr>
          <p:nvPr/>
        </p:nvSpPr>
        <p:spPr bwMode="auto">
          <a:xfrm>
            <a:off x="4899025" y="646113"/>
            <a:ext cx="276225" cy="111125"/>
          </a:xfrm>
          <a:custGeom>
            <a:avLst/>
            <a:gdLst/>
            <a:ahLst/>
            <a:cxnLst>
              <a:cxn ang="0">
                <a:pos x="174" y="0"/>
              </a:cxn>
              <a:cxn ang="0">
                <a:pos x="38" y="0"/>
              </a:cxn>
              <a:cxn ang="0">
                <a:pos x="0" y="70"/>
              </a:cxn>
            </a:cxnLst>
            <a:rect l="0" t="0" r="r" b="b"/>
            <a:pathLst>
              <a:path w="174" h="70">
                <a:moveTo>
                  <a:pt x="174" y="0"/>
                </a:moveTo>
                <a:lnTo>
                  <a:pt x="38" y="0"/>
                </a:lnTo>
                <a:lnTo>
                  <a:pt x="0" y="7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5" name="Freeform 11"/>
          <p:cNvSpPr>
            <a:spLocks/>
          </p:cNvSpPr>
          <p:nvPr/>
        </p:nvSpPr>
        <p:spPr bwMode="auto">
          <a:xfrm>
            <a:off x="6921500" y="712788"/>
            <a:ext cx="330200" cy="92075"/>
          </a:xfrm>
          <a:custGeom>
            <a:avLst/>
            <a:gdLst/>
            <a:ahLst/>
            <a:cxnLst>
              <a:cxn ang="0">
                <a:pos x="208" y="0"/>
              </a:cxn>
              <a:cxn ang="0">
                <a:pos x="26" y="0"/>
              </a:cxn>
              <a:cxn ang="0">
                <a:pos x="0" y="58"/>
              </a:cxn>
            </a:cxnLst>
            <a:rect l="0" t="0" r="r" b="b"/>
            <a:pathLst>
              <a:path w="208" h="58">
                <a:moveTo>
                  <a:pt x="208" y="0"/>
                </a:moveTo>
                <a:lnTo>
                  <a:pt x="26" y="0"/>
                </a:lnTo>
                <a:lnTo>
                  <a:pt x="0" y="5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6" name="Freeform 12"/>
          <p:cNvSpPr>
            <a:spLocks/>
          </p:cNvSpPr>
          <p:nvPr/>
        </p:nvSpPr>
        <p:spPr bwMode="auto">
          <a:xfrm>
            <a:off x="6670675" y="1163638"/>
            <a:ext cx="587375" cy="241300"/>
          </a:xfrm>
          <a:custGeom>
            <a:avLst/>
            <a:gdLst/>
            <a:ahLst/>
            <a:cxnLst>
              <a:cxn ang="0">
                <a:pos x="370" y="152"/>
              </a:cxn>
              <a:cxn ang="0">
                <a:pos x="260" y="152"/>
              </a:cxn>
              <a:cxn ang="0">
                <a:pos x="0" y="0"/>
              </a:cxn>
            </a:cxnLst>
            <a:rect l="0" t="0" r="r" b="b"/>
            <a:pathLst>
              <a:path w="370" h="152">
                <a:moveTo>
                  <a:pt x="370" y="152"/>
                </a:moveTo>
                <a:lnTo>
                  <a:pt x="260" y="152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7" name="Freeform 13"/>
          <p:cNvSpPr>
            <a:spLocks/>
          </p:cNvSpPr>
          <p:nvPr/>
        </p:nvSpPr>
        <p:spPr bwMode="auto">
          <a:xfrm>
            <a:off x="5667375" y="960438"/>
            <a:ext cx="381000" cy="196850"/>
          </a:xfrm>
          <a:custGeom>
            <a:avLst/>
            <a:gdLst/>
            <a:ahLst/>
            <a:cxnLst>
              <a:cxn ang="0">
                <a:pos x="0" y="124"/>
              </a:cxn>
              <a:cxn ang="0">
                <a:pos x="90" y="124"/>
              </a:cxn>
              <a:cxn ang="0">
                <a:pos x="240" y="0"/>
              </a:cxn>
            </a:cxnLst>
            <a:rect l="0" t="0" r="r" b="b"/>
            <a:pathLst>
              <a:path w="240" h="124">
                <a:moveTo>
                  <a:pt x="0" y="124"/>
                </a:moveTo>
                <a:lnTo>
                  <a:pt x="90" y="124"/>
                </a:lnTo>
                <a:lnTo>
                  <a:pt x="24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8" name="Freeform 14"/>
          <p:cNvSpPr>
            <a:spLocks/>
          </p:cNvSpPr>
          <p:nvPr/>
        </p:nvSpPr>
        <p:spPr bwMode="auto">
          <a:xfrm>
            <a:off x="4860925" y="960438"/>
            <a:ext cx="314325" cy="203200"/>
          </a:xfrm>
          <a:custGeom>
            <a:avLst/>
            <a:gdLst/>
            <a:ahLst/>
            <a:cxnLst>
              <a:cxn ang="0">
                <a:pos x="198" y="128"/>
              </a:cxn>
              <a:cxn ang="0">
                <a:pos x="122" y="128"/>
              </a:cxn>
              <a:cxn ang="0">
                <a:pos x="0" y="0"/>
              </a:cxn>
            </a:cxnLst>
            <a:rect l="0" t="0" r="r" b="b"/>
            <a:pathLst>
              <a:path w="198" h="128">
                <a:moveTo>
                  <a:pt x="198" y="128"/>
                </a:moveTo>
                <a:lnTo>
                  <a:pt x="122" y="128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9" name="Freeform 15"/>
          <p:cNvSpPr>
            <a:spLocks/>
          </p:cNvSpPr>
          <p:nvPr/>
        </p:nvSpPr>
        <p:spPr bwMode="auto">
          <a:xfrm>
            <a:off x="4138613" y="1262063"/>
            <a:ext cx="554037" cy="527050"/>
          </a:xfrm>
          <a:custGeom>
            <a:avLst/>
            <a:gdLst/>
            <a:ahLst/>
            <a:cxnLst>
              <a:cxn ang="0">
                <a:pos x="349" y="332"/>
              </a:cxn>
              <a:cxn ang="0">
                <a:pos x="202" y="332"/>
              </a:cxn>
              <a:cxn ang="0">
                <a:pos x="0" y="0"/>
              </a:cxn>
            </a:cxnLst>
            <a:rect l="0" t="0" r="r" b="b"/>
            <a:pathLst>
              <a:path w="349" h="332">
                <a:moveTo>
                  <a:pt x="349" y="332"/>
                </a:moveTo>
                <a:lnTo>
                  <a:pt x="202" y="332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0" name="Freeform 16"/>
          <p:cNvSpPr>
            <a:spLocks/>
          </p:cNvSpPr>
          <p:nvPr/>
        </p:nvSpPr>
        <p:spPr bwMode="auto">
          <a:xfrm>
            <a:off x="4430713" y="1541463"/>
            <a:ext cx="258762" cy="1587"/>
          </a:xfrm>
          <a:custGeom>
            <a:avLst/>
            <a:gdLst/>
            <a:ahLst/>
            <a:cxnLst>
              <a:cxn ang="0">
                <a:pos x="163" y="0"/>
              </a:cxn>
              <a:cxn ang="0">
                <a:pos x="113" y="0"/>
              </a:cxn>
              <a:cxn ang="0">
                <a:pos x="0" y="0"/>
              </a:cxn>
            </a:cxnLst>
            <a:rect l="0" t="0" r="r" b="b"/>
            <a:pathLst>
              <a:path w="163">
                <a:moveTo>
                  <a:pt x="163" y="0"/>
                </a:moveTo>
                <a:lnTo>
                  <a:pt x="113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1" name="Freeform 17"/>
          <p:cNvSpPr>
            <a:spLocks/>
          </p:cNvSpPr>
          <p:nvPr/>
        </p:nvSpPr>
        <p:spPr bwMode="auto">
          <a:xfrm>
            <a:off x="6223000" y="1541463"/>
            <a:ext cx="2317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0"/>
              </a:cxn>
              <a:cxn ang="0">
                <a:pos x="146" y="0"/>
              </a:cxn>
            </a:cxnLst>
            <a:rect l="0" t="0" r="r" b="b"/>
            <a:pathLst>
              <a:path w="146">
                <a:moveTo>
                  <a:pt x="0" y="0"/>
                </a:moveTo>
                <a:lnTo>
                  <a:pt x="112" y="0"/>
                </a:lnTo>
                <a:lnTo>
                  <a:pt x="146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2" name="Freeform 18"/>
          <p:cNvSpPr>
            <a:spLocks/>
          </p:cNvSpPr>
          <p:nvPr/>
        </p:nvSpPr>
        <p:spPr bwMode="auto">
          <a:xfrm>
            <a:off x="6245225" y="1601788"/>
            <a:ext cx="660400" cy="650875"/>
          </a:xfrm>
          <a:custGeom>
            <a:avLst/>
            <a:gdLst/>
            <a:ahLst/>
            <a:cxnLst>
              <a:cxn ang="0">
                <a:pos x="0" y="410"/>
              </a:cxn>
              <a:cxn ang="0">
                <a:pos x="122" y="410"/>
              </a:cxn>
              <a:cxn ang="0">
                <a:pos x="416" y="0"/>
              </a:cxn>
            </a:cxnLst>
            <a:rect l="0" t="0" r="r" b="b"/>
            <a:pathLst>
              <a:path w="416" h="410">
                <a:moveTo>
                  <a:pt x="0" y="410"/>
                </a:moveTo>
                <a:lnTo>
                  <a:pt x="122" y="410"/>
                </a:lnTo>
                <a:lnTo>
                  <a:pt x="416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>
            <a:off x="5911850" y="3068638"/>
            <a:ext cx="87312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 flipV="1">
            <a:off x="6438900" y="1992313"/>
            <a:ext cx="460375" cy="26035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5" name="Freeform 21"/>
          <p:cNvSpPr>
            <a:spLocks/>
          </p:cNvSpPr>
          <p:nvPr/>
        </p:nvSpPr>
        <p:spPr bwMode="auto">
          <a:xfrm>
            <a:off x="7019925" y="3857625"/>
            <a:ext cx="238125" cy="1885950"/>
          </a:xfrm>
          <a:custGeom>
            <a:avLst/>
            <a:gdLst/>
            <a:ahLst/>
            <a:cxnLst>
              <a:cxn ang="0">
                <a:pos x="150" y="0"/>
              </a:cxn>
              <a:cxn ang="0">
                <a:pos x="92" y="0"/>
              </a:cxn>
              <a:cxn ang="0">
                <a:pos x="0" y="1188"/>
              </a:cxn>
            </a:cxnLst>
            <a:rect l="0" t="0" r="r" b="b"/>
            <a:pathLst>
              <a:path w="150" h="1188">
                <a:moveTo>
                  <a:pt x="150" y="0"/>
                </a:moveTo>
                <a:lnTo>
                  <a:pt x="92" y="0"/>
                </a:lnTo>
                <a:lnTo>
                  <a:pt x="0" y="118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6" name="Freeform 22"/>
          <p:cNvSpPr>
            <a:spLocks/>
          </p:cNvSpPr>
          <p:nvPr/>
        </p:nvSpPr>
        <p:spPr bwMode="auto">
          <a:xfrm>
            <a:off x="7235825" y="4787900"/>
            <a:ext cx="282575" cy="920750"/>
          </a:xfrm>
          <a:custGeom>
            <a:avLst/>
            <a:gdLst/>
            <a:ahLst/>
            <a:cxnLst>
              <a:cxn ang="0">
                <a:pos x="178" y="0"/>
              </a:cxn>
              <a:cxn ang="0">
                <a:pos x="178" y="160"/>
              </a:cxn>
              <a:cxn ang="0">
                <a:pos x="0" y="580"/>
              </a:cxn>
            </a:cxnLst>
            <a:rect l="0" t="0" r="r" b="b"/>
            <a:pathLst>
              <a:path w="178" h="580">
                <a:moveTo>
                  <a:pt x="178" y="0"/>
                </a:moveTo>
                <a:lnTo>
                  <a:pt x="178" y="160"/>
                </a:lnTo>
                <a:lnTo>
                  <a:pt x="0" y="58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7" name="Freeform 23"/>
          <p:cNvSpPr>
            <a:spLocks/>
          </p:cNvSpPr>
          <p:nvPr/>
        </p:nvSpPr>
        <p:spPr bwMode="auto">
          <a:xfrm>
            <a:off x="6457950" y="4657725"/>
            <a:ext cx="266700" cy="1104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4" y="0"/>
              </a:cxn>
              <a:cxn ang="0">
                <a:pos x="168" y="696"/>
              </a:cxn>
            </a:cxnLst>
            <a:rect l="0" t="0" r="r" b="b"/>
            <a:pathLst>
              <a:path w="168" h="696">
                <a:moveTo>
                  <a:pt x="0" y="0"/>
                </a:moveTo>
                <a:lnTo>
                  <a:pt x="64" y="0"/>
                </a:lnTo>
                <a:lnTo>
                  <a:pt x="168" y="696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8" name="Freeform 24"/>
          <p:cNvSpPr>
            <a:spLocks/>
          </p:cNvSpPr>
          <p:nvPr/>
        </p:nvSpPr>
        <p:spPr bwMode="auto">
          <a:xfrm>
            <a:off x="5765800" y="3959225"/>
            <a:ext cx="942975" cy="50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6" y="0"/>
              </a:cxn>
              <a:cxn ang="0">
                <a:pos x="594" y="320"/>
              </a:cxn>
            </a:cxnLst>
            <a:rect l="0" t="0" r="r" b="b"/>
            <a:pathLst>
              <a:path w="594" h="320">
                <a:moveTo>
                  <a:pt x="0" y="0"/>
                </a:moveTo>
                <a:lnTo>
                  <a:pt x="306" y="0"/>
                </a:lnTo>
                <a:lnTo>
                  <a:pt x="594" y="32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9" name="Freeform 25"/>
          <p:cNvSpPr>
            <a:spLocks/>
          </p:cNvSpPr>
          <p:nvPr/>
        </p:nvSpPr>
        <p:spPr bwMode="auto">
          <a:xfrm>
            <a:off x="6115050" y="4959350"/>
            <a:ext cx="355600" cy="812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0" y="0"/>
              </a:cxn>
              <a:cxn ang="0">
                <a:pos x="224" y="512"/>
              </a:cxn>
            </a:cxnLst>
            <a:rect l="0" t="0" r="r" b="b"/>
            <a:pathLst>
              <a:path w="224" h="512">
                <a:moveTo>
                  <a:pt x="0" y="0"/>
                </a:moveTo>
                <a:lnTo>
                  <a:pt x="80" y="0"/>
                </a:lnTo>
                <a:lnTo>
                  <a:pt x="224" y="512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0" name="Freeform 26"/>
          <p:cNvSpPr>
            <a:spLocks/>
          </p:cNvSpPr>
          <p:nvPr/>
        </p:nvSpPr>
        <p:spPr bwMode="auto">
          <a:xfrm>
            <a:off x="5600700" y="5702300"/>
            <a:ext cx="631825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4" y="0"/>
              </a:cxn>
              <a:cxn ang="0">
                <a:pos x="398" y="0"/>
              </a:cxn>
            </a:cxnLst>
            <a:rect l="0" t="0" r="r" b="b"/>
            <a:pathLst>
              <a:path w="398">
                <a:moveTo>
                  <a:pt x="0" y="0"/>
                </a:moveTo>
                <a:lnTo>
                  <a:pt x="204" y="0"/>
                </a:lnTo>
                <a:lnTo>
                  <a:pt x="398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1" name="Freeform 27"/>
          <p:cNvSpPr>
            <a:spLocks/>
          </p:cNvSpPr>
          <p:nvPr/>
        </p:nvSpPr>
        <p:spPr bwMode="auto">
          <a:xfrm>
            <a:off x="4692650" y="5702300"/>
            <a:ext cx="295275" cy="1588"/>
          </a:xfrm>
          <a:custGeom>
            <a:avLst/>
            <a:gdLst/>
            <a:ahLst/>
            <a:cxnLst>
              <a:cxn ang="0">
                <a:pos x="186" y="0"/>
              </a:cxn>
              <a:cxn ang="0">
                <a:pos x="54" y="0"/>
              </a:cxn>
              <a:cxn ang="0">
                <a:pos x="0" y="0"/>
              </a:cxn>
            </a:cxnLst>
            <a:rect l="0" t="0" r="r" b="b"/>
            <a:pathLst>
              <a:path w="186">
                <a:moveTo>
                  <a:pt x="186" y="0"/>
                </a:moveTo>
                <a:lnTo>
                  <a:pt x="54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2" name="Freeform 28"/>
          <p:cNvSpPr>
            <a:spLocks/>
          </p:cNvSpPr>
          <p:nvPr/>
        </p:nvSpPr>
        <p:spPr bwMode="auto">
          <a:xfrm>
            <a:off x="4654550" y="5254625"/>
            <a:ext cx="365125" cy="358775"/>
          </a:xfrm>
          <a:custGeom>
            <a:avLst/>
            <a:gdLst/>
            <a:ahLst/>
            <a:cxnLst>
              <a:cxn ang="0">
                <a:pos x="230" y="0"/>
              </a:cxn>
              <a:cxn ang="0">
                <a:pos x="146" y="0"/>
              </a:cxn>
              <a:cxn ang="0">
                <a:pos x="0" y="226"/>
              </a:cxn>
            </a:cxnLst>
            <a:rect l="0" t="0" r="r" b="b"/>
            <a:pathLst>
              <a:path w="230" h="226">
                <a:moveTo>
                  <a:pt x="230" y="0"/>
                </a:moveTo>
                <a:lnTo>
                  <a:pt x="146" y="0"/>
                </a:lnTo>
                <a:lnTo>
                  <a:pt x="0" y="226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3" name="Freeform 29"/>
          <p:cNvSpPr>
            <a:spLocks/>
          </p:cNvSpPr>
          <p:nvPr/>
        </p:nvSpPr>
        <p:spPr bwMode="auto">
          <a:xfrm>
            <a:off x="5861050" y="5251450"/>
            <a:ext cx="403225" cy="371475"/>
          </a:xfrm>
          <a:custGeom>
            <a:avLst/>
            <a:gdLst/>
            <a:ahLst/>
            <a:cxnLst>
              <a:cxn ang="0">
                <a:pos x="254" y="234"/>
              </a:cxn>
              <a:cxn ang="0">
                <a:pos x="80" y="0"/>
              </a:cxn>
              <a:cxn ang="0">
                <a:pos x="0" y="0"/>
              </a:cxn>
            </a:cxnLst>
            <a:rect l="0" t="0" r="r" b="b"/>
            <a:pathLst>
              <a:path w="254" h="234">
                <a:moveTo>
                  <a:pt x="254" y="234"/>
                </a:moveTo>
                <a:lnTo>
                  <a:pt x="8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4" name="Freeform 30"/>
          <p:cNvSpPr>
            <a:spLocks/>
          </p:cNvSpPr>
          <p:nvPr/>
        </p:nvSpPr>
        <p:spPr bwMode="auto">
          <a:xfrm>
            <a:off x="3300413" y="5902325"/>
            <a:ext cx="758825" cy="38100"/>
          </a:xfrm>
          <a:custGeom>
            <a:avLst/>
            <a:gdLst/>
            <a:ahLst/>
            <a:cxnLst>
              <a:cxn ang="0">
                <a:pos x="0" y="24"/>
              </a:cxn>
              <a:cxn ang="0">
                <a:pos x="204" y="24"/>
              </a:cxn>
              <a:cxn ang="0">
                <a:pos x="478" y="0"/>
              </a:cxn>
            </a:cxnLst>
            <a:rect l="0" t="0" r="r" b="b"/>
            <a:pathLst>
              <a:path w="478" h="24">
                <a:moveTo>
                  <a:pt x="0" y="24"/>
                </a:moveTo>
                <a:lnTo>
                  <a:pt x="204" y="24"/>
                </a:lnTo>
                <a:lnTo>
                  <a:pt x="478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5" name="Line 31"/>
          <p:cNvSpPr>
            <a:spLocks noChangeShapeType="1"/>
          </p:cNvSpPr>
          <p:nvPr/>
        </p:nvSpPr>
        <p:spPr bwMode="auto">
          <a:xfrm>
            <a:off x="3554413" y="5680075"/>
            <a:ext cx="1492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6" name="Line 32"/>
          <p:cNvSpPr>
            <a:spLocks noChangeShapeType="1"/>
          </p:cNvSpPr>
          <p:nvPr/>
        </p:nvSpPr>
        <p:spPr bwMode="auto">
          <a:xfrm>
            <a:off x="6251575" y="3959225"/>
            <a:ext cx="593725" cy="50165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7" name="Freeform 33"/>
          <p:cNvSpPr>
            <a:spLocks/>
          </p:cNvSpPr>
          <p:nvPr/>
        </p:nvSpPr>
        <p:spPr bwMode="auto">
          <a:xfrm>
            <a:off x="1598613" y="3705225"/>
            <a:ext cx="463550" cy="685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6" y="0"/>
              </a:cxn>
              <a:cxn ang="0">
                <a:pos x="292" y="432"/>
              </a:cxn>
            </a:cxnLst>
            <a:rect l="0" t="0" r="r" b="b"/>
            <a:pathLst>
              <a:path w="292" h="432">
                <a:moveTo>
                  <a:pt x="0" y="0"/>
                </a:moveTo>
                <a:lnTo>
                  <a:pt x="106" y="0"/>
                </a:lnTo>
                <a:lnTo>
                  <a:pt x="292" y="432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8" name="Line 34"/>
          <p:cNvSpPr>
            <a:spLocks noChangeShapeType="1"/>
          </p:cNvSpPr>
          <p:nvPr/>
        </p:nvSpPr>
        <p:spPr bwMode="auto">
          <a:xfrm>
            <a:off x="1941513" y="4654550"/>
            <a:ext cx="342900" cy="10795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9" name="Line 35"/>
          <p:cNvSpPr>
            <a:spLocks noChangeShapeType="1"/>
          </p:cNvSpPr>
          <p:nvPr/>
        </p:nvSpPr>
        <p:spPr bwMode="auto">
          <a:xfrm>
            <a:off x="2589213" y="3851275"/>
            <a:ext cx="1587" cy="40005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00" name="Line 36"/>
          <p:cNvSpPr>
            <a:spLocks noChangeShapeType="1"/>
          </p:cNvSpPr>
          <p:nvPr/>
        </p:nvSpPr>
        <p:spPr bwMode="auto">
          <a:xfrm>
            <a:off x="1916113" y="3087688"/>
            <a:ext cx="37782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01" name="Line 37"/>
          <p:cNvSpPr>
            <a:spLocks noChangeShapeType="1"/>
          </p:cNvSpPr>
          <p:nvPr/>
        </p:nvSpPr>
        <p:spPr bwMode="auto">
          <a:xfrm>
            <a:off x="1798638" y="4654550"/>
            <a:ext cx="1428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02" name="Rectangle 38"/>
          <p:cNvSpPr>
            <a:spLocks noChangeArrowheads="1"/>
          </p:cNvSpPr>
          <p:nvPr/>
        </p:nvSpPr>
        <p:spPr bwMode="auto">
          <a:xfrm>
            <a:off x="3095625" y="555625"/>
            <a:ext cx="4238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Neck</a:t>
            </a:r>
            <a:endParaRPr lang="en-US" sz="1000" b="1">
              <a:latin typeface="Arial" charset="0"/>
            </a:endParaRPr>
          </a:p>
        </p:txBody>
      </p:sp>
      <p:sp>
        <p:nvSpPr>
          <p:cNvPr id="62503" name="Rectangle 39"/>
          <p:cNvSpPr>
            <a:spLocks noChangeArrowheads="1"/>
          </p:cNvSpPr>
          <p:nvPr/>
        </p:nvSpPr>
        <p:spPr bwMode="auto">
          <a:xfrm>
            <a:off x="5203825" y="558800"/>
            <a:ext cx="5603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Fovea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capitis</a:t>
            </a:r>
            <a:endParaRPr lang="en-US" sz="1000" b="1">
              <a:latin typeface="Arial" charset="0"/>
            </a:endParaRPr>
          </a:p>
        </p:txBody>
      </p:sp>
      <p:sp>
        <p:nvSpPr>
          <p:cNvPr id="62504" name="Rectangle 40"/>
          <p:cNvSpPr>
            <a:spLocks noChangeArrowheads="1"/>
          </p:cNvSpPr>
          <p:nvPr/>
        </p:nvSpPr>
        <p:spPr bwMode="auto">
          <a:xfrm>
            <a:off x="7280275" y="625475"/>
            <a:ext cx="8763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Greater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trochanter</a:t>
            </a:r>
            <a:endParaRPr lang="en-US" sz="1000" b="1">
              <a:latin typeface="Arial" charset="0"/>
            </a:endParaRPr>
          </a:p>
        </p:txBody>
      </p:sp>
      <p:sp>
        <p:nvSpPr>
          <p:cNvPr id="62505" name="Rectangle 41"/>
          <p:cNvSpPr>
            <a:spLocks noChangeArrowheads="1"/>
          </p:cNvSpPr>
          <p:nvPr/>
        </p:nvSpPr>
        <p:spPr bwMode="auto">
          <a:xfrm>
            <a:off x="7280275" y="1311275"/>
            <a:ext cx="1023938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Inter-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trochanteric</a:t>
            </a:r>
            <a:endParaRPr lang="en-US" sz="1000" b="1">
              <a:latin typeface="Arial" charset="0"/>
            </a:endParaRP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crest</a:t>
            </a:r>
            <a:endParaRPr lang="en-US" sz="1000" b="1">
              <a:latin typeface="Arial" charset="0"/>
            </a:endParaRPr>
          </a:p>
        </p:txBody>
      </p:sp>
      <p:sp>
        <p:nvSpPr>
          <p:cNvPr id="62506" name="Rectangle 42"/>
          <p:cNvSpPr>
            <a:spLocks noChangeArrowheads="1"/>
          </p:cNvSpPr>
          <p:nvPr/>
        </p:nvSpPr>
        <p:spPr bwMode="auto">
          <a:xfrm>
            <a:off x="5207000" y="1069975"/>
            <a:ext cx="4333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Head</a:t>
            </a:r>
            <a:endParaRPr lang="en-US" sz="1000" b="1">
              <a:latin typeface="Arial" charset="0"/>
            </a:endParaRPr>
          </a:p>
        </p:txBody>
      </p:sp>
      <p:sp>
        <p:nvSpPr>
          <p:cNvPr id="62507" name="Rectangle 43"/>
          <p:cNvSpPr>
            <a:spLocks noChangeArrowheads="1"/>
          </p:cNvSpPr>
          <p:nvPr/>
        </p:nvSpPr>
        <p:spPr bwMode="auto">
          <a:xfrm>
            <a:off x="4708525" y="1695450"/>
            <a:ext cx="14081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Intertrochanteric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line</a:t>
            </a:r>
            <a:endParaRPr lang="en-US" sz="1000" b="1">
              <a:latin typeface="Arial" charset="0"/>
            </a:endParaRPr>
          </a:p>
        </p:txBody>
      </p:sp>
      <p:sp>
        <p:nvSpPr>
          <p:cNvPr id="62508" name="Rectangle 44"/>
          <p:cNvSpPr>
            <a:spLocks noChangeArrowheads="1"/>
          </p:cNvSpPr>
          <p:nvPr/>
        </p:nvSpPr>
        <p:spPr bwMode="auto">
          <a:xfrm>
            <a:off x="4708525" y="1447800"/>
            <a:ext cx="14970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Lesser trochanter</a:t>
            </a:r>
            <a:endParaRPr lang="en-US" sz="1000" b="1">
              <a:latin typeface="Arial" charset="0"/>
            </a:endParaRPr>
          </a:p>
        </p:txBody>
      </p:sp>
      <p:sp>
        <p:nvSpPr>
          <p:cNvPr id="62509" name="Rectangle 45"/>
          <p:cNvSpPr>
            <a:spLocks noChangeArrowheads="1"/>
          </p:cNvSpPr>
          <p:nvPr/>
        </p:nvSpPr>
        <p:spPr bwMode="auto">
          <a:xfrm>
            <a:off x="4708525" y="2146300"/>
            <a:ext cx="15049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Gluteal tuberosity</a:t>
            </a:r>
            <a:endParaRPr lang="en-US" sz="1000" b="1">
              <a:latin typeface="Arial" charset="0"/>
            </a:endParaRPr>
          </a:p>
        </p:txBody>
      </p:sp>
      <p:sp>
        <p:nvSpPr>
          <p:cNvPr id="62510" name="Rectangle 46"/>
          <p:cNvSpPr>
            <a:spLocks noChangeArrowheads="1"/>
          </p:cNvSpPr>
          <p:nvPr/>
        </p:nvSpPr>
        <p:spPr bwMode="auto">
          <a:xfrm>
            <a:off x="4797425" y="2968625"/>
            <a:ext cx="10826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Linea aspera</a:t>
            </a:r>
            <a:endParaRPr lang="en-US" sz="1000" b="1">
              <a:latin typeface="Arial" charset="0"/>
            </a:endParaRPr>
          </a:p>
        </p:txBody>
      </p:sp>
      <p:sp>
        <p:nvSpPr>
          <p:cNvPr id="62511" name="Rectangle 47"/>
          <p:cNvSpPr>
            <a:spLocks noChangeArrowheads="1"/>
          </p:cNvSpPr>
          <p:nvPr/>
        </p:nvSpPr>
        <p:spPr bwMode="auto">
          <a:xfrm>
            <a:off x="7280275" y="3749675"/>
            <a:ext cx="66833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Lateral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condyle</a:t>
            </a:r>
            <a:endParaRPr lang="en-US" sz="1000" b="1">
              <a:latin typeface="Arial" charset="0"/>
            </a:endParaRPr>
          </a:p>
        </p:txBody>
      </p:sp>
      <p:sp>
        <p:nvSpPr>
          <p:cNvPr id="62512" name="Rectangle 48"/>
          <p:cNvSpPr>
            <a:spLocks noChangeArrowheads="1"/>
          </p:cNvSpPr>
          <p:nvPr/>
        </p:nvSpPr>
        <p:spPr bwMode="auto">
          <a:xfrm>
            <a:off x="7242175" y="4394200"/>
            <a:ext cx="9239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Lateral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epicondyle</a:t>
            </a:r>
            <a:endParaRPr lang="en-US" sz="1000" b="1">
              <a:latin typeface="Arial" charset="0"/>
            </a:endParaRPr>
          </a:p>
        </p:txBody>
      </p:sp>
      <p:sp>
        <p:nvSpPr>
          <p:cNvPr id="62513" name="Rectangle 49"/>
          <p:cNvSpPr>
            <a:spLocks noChangeArrowheads="1"/>
          </p:cNvSpPr>
          <p:nvPr/>
        </p:nvSpPr>
        <p:spPr bwMode="auto">
          <a:xfrm>
            <a:off x="4797425" y="4562475"/>
            <a:ext cx="16335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Intercondylar fossa</a:t>
            </a:r>
            <a:endParaRPr lang="en-US" sz="1000" b="1">
              <a:latin typeface="Arial" charset="0"/>
            </a:endParaRPr>
          </a:p>
        </p:txBody>
      </p:sp>
      <p:sp>
        <p:nvSpPr>
          <p:cNvPr id="62514" name="Rectangle 50"/>
          <p:cNvSpPr>
            <a:spLocks noChangeArrowheads="1"/>
          </p:cNvSpPr>
          <p:nvPr/>
        </p:nvSpPr>
        <p:spPr bwMode="auto">
          <a:xfrm>
            <a:off x="4797425" y="3857625"/>
            <a:ext cx="11906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Medial and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lateral supra-</a:t>
            </a:r>
            <a:endParaRPr lang="en-US" sz="1000" b="1">
              <a:latin typeface="Arial" charset="0"/>
            </a:endParaRP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condylar lines</a:t>
            </a:r>
            <a:endParaRPr lang="en-US" sz="1000" b="1">
              <a:latin typeface="Arial" charset="0"/>
            </a:endParaRPr>
          </a:p>
        </p:txBody>
      </p:sp>
      <p:sp>
        <p:nvSpPr>
          <p:cNvPr id="62515" name="Rectangle 51"/>
          <p:cNvSpPr>
            <a:spLocks noChangeArrowheads="1"/>
          </p:cNvSpPr>
          <p:nvPr/>
        </p:nvSpPr>
        <p:spPr bwMode="auto">
          <a:xfrm>
            <a:off x="4797425" y="4851400"/>
            <a:ext cx="12684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Medial condyle</a:t>
            </a:r>
            <a:endParaRPr lang="en-US" sz="1000" b="1">
              <a:latin typeface="Arial" charset="0"/>
            </a:endParaRPr>
          </a:p>
        </p:txBody>
      </p:sp>
      <p:sp>
        <p:nvSpPr>
          <p:cNvPr id="62516" name="Rectangle 52"/>
          <p:cNvSpPr>
            <a:spLocks noChangeArrowheads="1"/>
          </p:cNvSpPr>
          <p:nvPr/>
        </p:nvSpPr>
        <p:spPr bwMode="auto">
          <a:xfrm>
            <a:off x="5019675" y="5594350"/>
            <a:ext cx="9239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Medial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epicondyle</a:t>
            </a:r>
            <a:endParaRPr lang="en-US" sz="1000" b="1">
              <a:latin typeface="Arial" charset="0"/>
            </a:endParaRPr>
          </a:p>
        </p:txBody>
      </p:sp>
      <p:sp>
        <p:nvSpPr>
          <p:cNvPr id="62517" name="Rectangle 53"/>
          <p:cNvSpPr>
            <a:spLocks noChangeArrowheads="1"/>
          </p:cNvSpPr>
          <p:nvPr/>
        </p:nvSpPr>
        <p:spPr bwMode="auto">
          <a:xfrm>
            <a:off x="5035550" y="5159375"/>
            <a:ext cx="7874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Adductor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tubercle </a:t>
            </a:r>
          </a:p>
        </p:txBody>
      </p:sp>
      <p:sp>
        <p:nvSpPr>
          <p:cNvPr id="62518" name="Rectangle 54"/>
          <p:cNvSpPr>
            <a:spLocks noChangeArrowheads="1"/>
          </p:cNvSpPr>
          <p:nvPr/>
        </p:nvSpPr>
        <p:spPr bwMode="auto">
          <a:xfrm>
            <a:off x="3625850" y="6092825"/>
            <a:ext cx="9652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200" b="1" i="1">
                <a:solidFill>
                  <a:srgbClr val="231F20"/>
                </a:solidFill>
                <a:latin typeface="Arial" charset="0"/>
              </a:rPr>
              <a:t>Anterior view</a:t>
            </a:r>
            <a:endParaRPr lang="en-US" sz="1000">
              <a:latin typeface="Arial" charset="0"/>
            </a:endParaRPr>
          </a:p>
        </p:txBody>
      </p:sp>
      <p:sp>
        <p:nvSpPr>
          <p:cNvPr id="62519" name="Rectangle 55"/>
          <p:cNvSpPr>
            <a:spLocks noChangeArrowheads="1"/>
          </p:cNvSpPr>
          <p:nvPr/>
        </p:nvSpPr>
        <p:spPr bwMode="auto">
          <a:xfrm>
            <a:off x="6238875" y="6092825"/>
            <a:ext cx="10414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200" b="1" i="1">
                <a:solidFill>
                  <a:srgbClr val="231F20"/>
                </a:solidFill>
                <a:latin typeface="Arial" charset="0"/>
              </a:rPr>
              <a:t>Posterior view</a:t>
            </a:r>
            <a:endParaRPr lang="en-US" sz="1000" b="1" i="1">
              <a:latin typeface="Arial" charset="0"/>
            </a:endParaRPr>
          </a:p>
        </p:txBody>
      </p:sp>
      <p:sp>
        <p:nvSpPr>
          <p:cNvPr id="62520" name="Rectangle 56"/>
          <p:cNvSpPr>
            <a:spLocks noChangeArrowheads="1"/>
          </p:cNvSpPr>
          <p:nvPr/>
        </p:nvSpPr>
        <p:spPr bwMode="auto">
          <a:xfrm>
            <a:off x="4410075" y="6216650"/>
            <a:ext cx="21605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(b) Femur (thigh bone)</a:t>
            </a:r>
            <a:endParaRPr lang="en-US" sz="1000">
              <a:latin typeface="Arial" charset="0"/>
            </a:endParaRPr>
          </a:p>
        </p:txBody>
      </p:sp>
      <p:sp>
        <p:nvSpPr>
          <p:cNvPr id="62521" name="Rectangle 57"/>
          <p:cNvSpPr>
            <a:spLocks noChangeArrowheads="1"/>
          </p:cNvSpPr>
          <p:nvPr/>
        </p:nvSpPr>
        <p:spPr bwMode="auto">
          <a:xfrm>
            <a:off x="1965325" y="5568950"/>
            <a:ext cx="1554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Lateral epicondyle</a:t>
            </a:r>
            <a:endParaRPr lang="en-US" sz="1000" b="1">
              <a:latin typeface="Arial" charset="0"/>
            </a:endParaRPr>
          </a:p>
        </p:txBody>
      </p:sp>
      <p:sp>
        <p:nvSpPr>
          <p:cNvPr id="62522" name="Rectangle 58"/>
          <p:cNvSpPr>
            <a:spLocks noChangeArrowheads="1"/>
          </p:cNvSpPr>
          <p:nvPr/>
        </p:nvSpPr>
        <p:spPr bwMode="auto">
          <a:xfrm>
            <a:off x="1958975" y="5832475"/>
            <a:ext cx="1320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Patellar surface</a:t>
            </a:r>
            <a:endParaRPr lang="en-US" sz="1000" b="1">
              <a:latin typeface="Arial" charset="0"/>
            </a:endParaRPr>
          </a:p>
        </p:txBody>
      </p:sp>
      <p:sp>
        <p:nvSpPr>
          <p:cNvPr id="62523" name="Rectangle 59"/>
          <p:cNvSpPr>
            <a:spLocks noChangeArrowheads="1"/>
          </p:cNvSpPr>
          <p:nvPr/>
        </p:nvSpPr>
        <p:spPr bwMode="auto">
          <a:xfrm>
            <a:off x="1955800" y="4879975"/>
            <a:ext cx="6683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200" b="1" i="1">
                <a:solidFill>
                  <a:srgbClr val="231F20"/>
                </a:solidFill>
                <a:latin typeface="Arial" charset="0"/>
              </a:rPr>
              <a:t>Posterior</a:t>
            </a:r>
            <a:endParaRPr lang="en-US" sz="1000" b="1" i="1">
              <a:latin typeface="Arial" charset="0"/>
            </a:endParaRPr>
          </a:p>
        </p:txBody>
      </p:sp>
      <p:sp>
        <p:nvSpPr>
          <p:cNvPr id="62524" name="Rectangle 60"/>
          <p:cNvSpPr>
            <a:spLocks noChangeArrowheads="1"/>
          </p:cNvSpPr>
          <p:nvPr/>
        </p:nvSpPr>
        <p:spPr bwMode="auto">
          <a:xfrm>
            <a:off x="828675" y="3587750"/>
            <a:ext cx="747713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Facet for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medial</a:t>
            </a:r>
            <a:endParaRPr lang="en-US" sz="1000" b="1">
              <a:latin typeface="Arial" charset="0"/>
            </a:endParaRP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condyle</a:t>
            </a:r>
            <a:endParaRPr lang="en-US" sz="1000" b="1">
              <a:latin typeface="Arial" charset="0"/>
            </a:endParaRP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of femur</a:t>
            </a:r>
            <a:endParaRPr lang="en-US" sz="1000" b="1">
              <a:latin typeface="Arial" charset="0"/>
            </a:endParaRPr>
          </a:p>
        </p:txBody>
      </p:sp>
      <p:sp>
        <p:nvSpPr>
          <p:cNvPr id="62525" name="Rectangle 61"/>
          <p:cNvSpPr>
            <a:spLocks noChangeArrowheads="1"/>
          </p:cNvSpPr>
          <p:nvPr/>
        </p:nvSpPr>
        <p:spPr bwMode="auto">
          <a:xfrm>
            <a:off x="2041525" y="3470275"/>
            <a:ext cx="14271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Facet for lateral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condyle of femur</a:t>
            </a:r>
            <a:endParaRPr lang="en-US" sz="1000" b="1">
              <a:latin typeface="Arial" charset="0"/>
            </a:endParaRPr>
          </a:p>
        </p:txBody>
      </p:sp>
      <p:sp>
        <p:nvSpPr>
          <p:cNvPr id="62526" name="Rectangle 62"/>
          <p:cNvSpPr>
            <a:spLocks noChangeArrowheads="1"/>
          </p:cNvSpPr>
          <p:nvPr/>
        </p:nvSpPr>
        <p:spPr bwMode="auto">
          <a:xfrm>
            <a:off x="828675" y="4533900"/>
            <a:ext cx="9366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Surface for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patellar</a:t>
            </a:r>
            <a:endParaRPr lang="en-US" sz="1000" b="1">
              <a:latin typeface="Arial" charset="0"/>
            </a:endParaRP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ligament</a:t>
            </a:r>
            <a:endParaRPr lang="en-US" sz="1000" b="1">
              <a:latin typeface="Arial" charset="0"/>
            </a:endParaRPr>
          </a:p>
        </p:txBody>
      </p:sp>
      <p:sp>
        <p:nvSpPr>
          <p:cNvPr id="62527" name="Rectangle 63"/>
          <p:cNvSpPr>
            <a:spLocks noChangeArrowheads="1"/>
          </p:cNvSpPr>
          <p:nvPr/>
        </p:nvSpPr>
        <p:spPr bwMode="auto">
          <a:xfrm>
            <a:off x="1463675" y="2978150"/>
            <a:ext cx="4333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Apex</a:t>
            </a:r>
            <a:endParaRPr lang="en-US" sz="1000" b="1">
              <a:latin typeface="Arial" charset="0"/>
            </a:endParaRPr>
          </a:p>
        </p:txBody>
      </p:sp>
      <p:sp>
        <p:nvSpPr>
          <p:cNvPr id="62528" name="Rectangle 64"/>
          <p:cNvSpPr>
            <a:spLocks noChangeArrowheads="1"/>
          </p:cNvSpPr>
          <p:nvPr/>
        </p:nvSpPr>
        <p:spPr bwMode="auto">
          <a:xfrm>
            <a:off x="1974850" y="3181350"/>
            <a:ext cx="592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200" b="1" i="1">
                <a:solidFill>
                  <a:srgbClr val="231F20"/>
                </a:solidFill>
                <a:latin typeface="Arial" charset="0"/>
              </a:rPr>
              <a:t>Anterior</a:t>
            </a:r>
            <a:endParaRPr lang="en-US" sz="1000" b="1" i="1">
              <a:latin typeface="Arial" charset="0"/>
            </a:endParaRPr>
          </a:p>
        </p:txBody>
      </p:sp>
      <p:sp>
        <p:nvSpPr>
          <p:cNvPr id="62529" name="Rectangle 65"/>
          <p:cNvSpPr>
            <a:spLocks noChangeArrowheads="1"/>
          </p:cNvSpPr>
          <p:nvPr/>
        </p:nvSpPr>
        <p:spPr bwMode="auto">
          <a:xfrm>
            <a:off x="828675" y="5178425"/>
            <a:ext cx="203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(a) Patella (kneecap)</a:t>
            </a:r>
            <a:endParaRPr lang="en-US" sz="1000">
              <a:latin typeface="Arial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Bones of the Leg</a:t>
            </a: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/>
              <a:t>Tibia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Medial leg bone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Receives the weight of the body from the femur and transmits it to the foot</a:t>
            </a:r>
          </a:p>
          <a:p>
            <a:pPr>
              <a:lnSpc>
                <a:spcPct val="90000"/>
              </a:lnSpc>
            </a:pPr>
            <a:r>
              <a:rPr lang="en-US" sz="2600"/>
              <a:t>Fibula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Not weight bearing; no articulation with femur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Site of muscle attachment 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Connected to tibia by interosseous membrane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Articulates with tibia via proximal and distal tibiofibular joints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7.32a</a:t>
            </a:r>
          </a:p>
        </p:txBody>
      </p:sp>
      <p:pic>
        <p:nvPicPr>
          <p:cNvPr id="6554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550" y="530225"/>
            <a:ext cx="8231188" cy="5876925"/>
          </a:xfrm>
          <a:prstGeom prst="rect">
            <a:avLst/>
          </a:prstGeom>
          <a:noFill/>
        </p:spPr>
      </p:pic>
      <p:sp>
        <p:nvSpPr>
          <p:cNvPr id="65544" name="Freeform 8"/>
          <p:cNvSpPr>
            <a:spLocks/>
          </p:cNvSpPr>
          <p:nvPr/>
        </p:nvSpPr>
        <p:spPr bwMode="auto">
          <a:xfrm>
            <a:off x="4781550" y="893763"/>
            <a:ext cx="365125" cy="450850"/>
          </a:xfrm>
          <a:custGeom>
            <a:avLst/>
            <a:gdLst/>
            <a:ahLst/>
            <a:cxnLst>
              <a:cxn ang="0">
                <a:pos x="230" y="284"/>
              </a:cxn>
              <a:cxn ang="0">
                <a:pos x="118" y="284"/>
              </a:cxn>
              <a:cxn ang="0">
                <a:pos x="0" y="0"/>
              </a:cxn>
            </a:cxnLst>
            <a:rect l="0" t="0" r="r" b="b"/>
            <a:pathLst>
              <a:path w="230" h="284">
                <a:moveTo>
                  <a:pt x="230" y="284"/>
                </a:moveTo>
                <a:lnTo>
                  <a:pt x="118" y="284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45" name="Freeform 9"/>
          <p:cNvSpPr>
            <a:spLocks/>
          </p:cNvSpPr>
          <p:nvPr/>
        </p:nvSpPr>
        <p:spPr bwMode="auto">
          <a:xfrm>
            <a:off x="4338638" y="5203825"/>
            <a:ext cx="655637" cy="695325"/>
          </a:xfrm>
          <a:custGeom>
            <a:avLst/>
            <a:gdLst/>
            <a:ahLst/>
            <a:cxnLst>
              <a:cxn ang="0">
                <a:pos x="413" y="0"/>
              </a:cxn>
              <a:cxn ang="0">
                <a:pos x="175" y="0"/>
              </a:cxn>
              <a:cxn ang="0">
                <a:pos x="0" y="438"/>
              </a:cxn>
            </a:cxnLst>
            <a:rect l="0" t="0" r="r" b="b"/>
            <a:pathLst>
              <a:path w="413" h="438">
                <a:moveTo>
                  <a:pt x="413" y="0"/>
                </a:moveTo>
                <a:lnTo>
                  <a:pt x="175" y="0"/>
                </a:lnTo>
                <a:lnTo>
                  <a:pt x="0" y="43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46" name="Freeform 10"/>
          <p:cNvSpPr>
            <a:spLocks/>
          </p:cNvSpPr>
          <p:nvPr/>
        </p:nvSpPr>
        <p:spPr bwMode="auto">
          <a:xfrm>
            <a:off x="4418013" y="1430338"/>
            <a:ext cx="725487" cy="406400"/>
          </a:xfrm>
          <a:custGeom>
            <a:avLst/>
            <a:gdLst/>
            <a:ahLst/>
            <a:cxnLst>
              <a:cxn ang="0">
                <a:pos x="457" y="256"/>
              </a:cxn>
              <a:cxn ang="0">
                <a:pos x="341" y="256"/>
              </a:cxn>
              <a:cxn ang="0">
                <a:pos x="0" y="0"/>
              </a:cxn>
            </a:cxnLst>
            <a:rect l="0" t="0" r="r" b="b"/>
            <a:pathLst>
              <a:path w="457" h="256">
                <a:moveTo>
                  <a:pt x="457" y="256"/>
                </a:moveTo>
                <a:lnTo>
                  <a:pt x="341" y="256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47" name="Line 11"/>
          <p:cNvSpPr>
            <a:spLocks noChangeShapeType="1"/>
          </p:cNvSpPr>
          <p:nvPr/>
        </p:nvSpPr>
        <p:spPr bwMode="auto">
          <a:xfrm flipH="1">
            <a:off x="4059238" y="2614613"/>
            <a:ext cx="1084262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48" name="Line 12"/>
          <p:cNvSpPr>
            <a:spLocks noChangeShapeType="1"/>
          </p:cNvSpPr>
          <p:nvPr/>
        </p:nvSpPr>
        <p:spPr bwMode="auto">
          <a:xfrm flipH="1">
            <a:off x="4306888" y="3122613"/>
            <a:ext cx="836612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49" name="Line 13"/>
          <p:cNvSpPr>
            <a:spLocks noChangeShapeType="1"/>
          </p:cNvSpPr>
          <p:nvPr/>
        </p:nvSpPr>
        <p:spPr bwMode="auto">
          <a:xfrm flipH="1">
            <a:off x="4348163" y="3743325"/>
            <a:ext cx="795337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0" name="Freeform 14"/>
          <p:cNvSpPr>
            <a:spLocks/>
          </p:cNvSpPr>
          <p:nvPr/>
        </p:nvSpPr>
        <p:spPr bwMode="auto">
          <a:xfrm>
            <a:off x="4673600" y="5683250"/>
            <a:ext cx="320675" cy="177800"/>
          </a:xfrm>
          <a:custGeom>
            <a:avLst/>
            <a:gdLst/>
            <a:ahLst/>
            <a:cxnLst>
              <a:cxn ang="0">
                <a:pos x="202" y="0"/>
              </a:cxn>
              <a:cxn ang="0">
                <a:pos x="64" y="0"/>
              </a:cxn>
              <a:cxn ang="0">
                <a:pos x="0" y="112"/>
              </a:cxn>
            </a:cxnLst>
            <a:rect l="0" t="0" r="r" b="b"/>
            <a:pathLst>
              <a:path w="202" h="112">
                <a:moveTo>
                  <a:pt x="202" y="0"/>
                </a:moveTo>
                <a:lnTo>
                  <a:pt x="64" y="0"/>
                </a:lnTo>
                <a:lnTo>
                  <a:pt x="0" y="112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1" name="Freeform 15"/>
          <p:cNvSpPr>
            <a:spLocks/>
          </p:cNvSpPr>
          <p:nvPr/>
        </p:nvSpPr>
        <p:spPr bwMode="auto">
          <a:xfrm>
            <a:off x="3443288" y="1081088"/>
            <a:ext cx="371475" cy="517525"/>
          </a:xfrm>
          <a:custGeom>
            <a:avLst/>
            <a:gdLst/>
            <a:ahLst/>
            <a:cxnLst>
              <a:cxn ang="0">
                <a:pos x="0" y="326"/>
              </a:cxn>
              <a:cxn ang="0">
                <a:pos x="72" y="326"/>
              </a:cxn>
              <a:cxn ang="0">
                <a:pos x="234" y="0"/>
              </a:cxn>
            </a:cxnLst>
            <a:rect l="0" t="0" r="r" b="b"/>
            <a:pathLst>
              <a:path w="234" h="326">
                <a:moveTo>
                  <a:pt x="0" y="326"/>
                </a:moveTo>
                <a:lnTo>
                  <a:pt x="72" y="326"/>
                </a:lnTo>
                <a:lnTo>
                  <a:pt x="234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2" name="Freeform 16"/>
          <p:cNvSpPr>
            <a:spLocks/>
          </p:cNvSpPr>
          <p:nvPr/>
        </p:nvSpPr>
        <p:spPr bwMode="auto">
          <a:xfrm>
            <a:off x="3011488" y="4902200"/>
            <a:ext cx="876300" cy="838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6" y="0"/>
              </a:cxn>
              <a:cxn ang="0">
                <a:pos x="552" y="528"/>
              </a:cxn>
            </a:cxnLst>
            <a:rect l="0" t="0" r="r" b="b"/>
            <a:pathLst>
              <a:path w="552" h="528">
                <a:moveTo>
                  <a:pt x="0" y="0"/>
                </a:moveTo>
                <a:lnTo>
                  <a:pt x="196" y="0"/>
                </a:lnTo>
                <a:lnTo>
                  <a:pt x="552" y="52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3" name="Freeform 17"/>
          <p:cNvSpPr>
            <a:spLocks/>
          </p:cNvSpPr>
          <p:nvPr/>
        </p:nvSpPr>
        <p:spPr bwMode="auto">
          <a:xfrm>
            <a:off x="3024188" y="5632450"/>
            <a:ext cx="711200" cy="381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0" y="0"/>
              </a:cxn>
              <a:cxn ang="0">
                <a:pos x="448" y="240"/>
              </a:cxn>
            </a:cxnLst>
            <a:rect l="0" t="0" r="r" b="b"/>
            <a:pathLst>
              <a:path w="448" h="240">
                <a:moveTo>
                  <a:pt x="0" y="0"/>
                </a:moveTo>
                <a:lnTo>
                  <a:pt x="190" y="0"/>
                </a:lnTo>
                <a:lnTo>
                  <a:pt x="448" y="24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4" name="Line 18"/>
          <p:cNvSpPr>
            <a:spLocks noChangeShapeType="1"/>
          </p:cNvSpPr>
          <p:nvPr/>
        </p:nvSpPr>
        <p:spPr bwMode="auto">
          <a:xfrm>
            <a:off x="2747963" y="763588"/>
            <a:ext cx="101600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5" name="Line 19"/>
          <p:cNvSpPr>
            <a:spLocks noChangeShapeType="1"/>
          </p:cNvSpPr>
          <p:nvPr/>
        </p:nvSpPr>
        <p:spPr bwMode="auto">
          <a:xfrm>
            <a:off x="1401763" y="3743325"/>
            <a:ext cx="24384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6" name="Freeform 20"/>
          <p:cNvSpPr>
            <a:spLocks/>
          </p:cNvSpPr>
          <p:nvPr/>
        </p:nvSpPr>
        <p:spPr bwMode="auto">
          <a:xfrm>
            <a:off x="1258888" y="1084263"/>
            <a:ext cx="2346325" cy="92075"/>
          </a:xfrm>
          <a:custGeom>
            <a:avLst/>
            <a:gdLst/>
            <a:ahLst/>
            <a:cxnLst>
              <a:cxn ang="0">
                <a:pos x="0" y="58"/>
              </a:cxn>
              <a:cxn ang="0">
                <a:pos x="1114" y="58"/>
              </a:cxn>
              <a:cxn ang="0">
                <a:pos x="1478" y="0"/>
              </a:cxn>
            </a:cxnLst>
            <a:rect l="0" t="0" r="r" b="b"/>
            <a:pathLst>
              <a:path w="1478" h="58">
                <a:moveTo>
                  <a:pt x="0" y="58"/>
                </a:moveTo>
                <a:lnTo>
                  <a:pt x="1114" y="58"/>
                </a:lnTo>
                <a:lnTo>
                  <a:pt x="1478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7" name="Freeform 21"/>
          <p:cNvSpPr>
            <a:spLocks/>
          </p:cNvSpPr>
          <p:nvPr/>
        </p:nvSpPr>
        <p:spPr bwMode="auto">
          <a:xfrm>
            <a:off x="3744913" y="890588"/>
            <a:ext cx="244475" cy="273050"/>
          </a:xfrm>
          <a:custGeom>
            <a:avLst/>
            <a:gdLst/>
            <a:ahLst/>
            <a:cxnLst>
              <a:cxn ang="0">
                <a:pos x="112" y="56"/>
              </a:cxn>
              <a:cxn ang="0">
                <a:pos x="126" y="72"/>
              </a:cxn>
              <a:cxn ang="0">
                <a:pos x="136" y="88"/>
              </a:cxn>
              <a:cxn ang="0">
                <a:pos x="146" y="106"/>
              </a:cxn>
              <a:cxn ang="0">
                <a:pos x="152" y="120"/>
              </a:cxn>
              <a:cxn ang="0">
                <a:pos x="154" y="136"/>
              </a:cxn>
              <a:cxn ang="0">
                <a:pos x="154" y="148"/>
              </a:cxn>
              <a:cxn ang="0">
                <a:pos x="152" y="158"/>
              </a:cxn>
              <a:cxn ang="0">
                <a:pos x="146" y="166"/>
              </a:cxn>
              <a:cxn ang="0">
                <a:pos x="138" y="170"/>
              </a:cxn>
              <a:cxn ang="0">
                <a:pos x="126" y="172"/>
              </a:cxn>
              <a:cxn ang="0">
                <a:pos x="114" y="170"/>
              </a:cxn>
              <a:cxn ang="0">
                <a:pos x="100" y="164"/>
              </a:cxn>
              <a:cxn ang="0">
                <a:pos x="86" y="156"/>
              </a:cxn>
              <a:cxn ang="0">
                <a:pos x="72" y="146"/>
              </a:cxn>
              <a:cxn ang="0">
                <a:pos x="56" y="132"/>
              </a:cxn>
              <a:cxn ang="0">
                <a:pos x="42" y="116"/>
              </a:cxn>
              <a:cxn ang="0">
                <a:pos x="28" y="100"/>
              </a:cxn>
              <a:cxn ang="0">
                <a:pos x="18" y="82"/>
              </a:cxn>
              <a:cxn ang="0">
                <a:pos x="8" y="66"/>
              </a:cxn>
              <a:cxn ang="0">
                <a:pos x="2" y="50"/>
              </a:cxn>
              <a:cxn ang="0">
                <a:pos x="0" y="36"/>
              </a:cxn>
              <a:cxn ang="0">
                <a:pos x="0" y="24"/>
              </a:cxn>
              <a:cxn ang="0">
                <a:pos x="2" y="12"/>
              </a:cxn>
              <a:cxn ang="0">
                <a:pos x="8" y="4"/>
              </a:cxn>
              <a:cxn ang="0">
                <a:pos x="16" y="0"/>
              </a:cxn>
              <a:cxn ang="0">
                <a:pos x="28" y="0"/>
              </a:cxn>
              <a:cxn ang="0">
                <a:pos x="40" y="2"/>
              </a:cxn>
              <a:cxn ang="0">
                <a:pos x="54" y="6"/>
              </a:cxn>
              <a:cxn ang="0">
                <a:pos x="68" y="16"/>
              </a:cxn>
              <a:cxn ang="0">
                <a:pos x="82" y="26"/>
              </a:cxn>
              <a:cxn ang="0">
                <a:pos x="98" y="40"/>
              </a:cxn>
              <a:cxn ang="0">
                <a:pos x="110" y="56"/>
              </a:cxn>
            </a:cxnLst>
            <a:rect l="0" t="0" r="r" b="b"/>
            <a:pathLst>
              <a:path w="154" h="172">
                <a:moveTo>
                  <a:pt x="112" y="56"/>
                </a:moveTo>
                <a:lnTo>
                  <a:pt x="126" y="72"/>
                </a:lnTo>
                <a:lnTo>
                  <a:pt x="136" y="88"/>
                </a:lnTo>
                <a:lnTo>
                  <a:pt x="146" y="106"/>
                </a:lnTo>
                <a:lnTo>
                  <a:pt x="152" y="120"/>
                </a:lnTo>
                <a:lnTo>
                  <a:pt x="154" y="136"/>
                </a:lnTo>
                <a:lnTo>
                  <a:pt x="154" y="148"/>
                </a:lnTo>
                <a:lnTo>
                  <a:pt x="152" y="158"/>
                </a:lnTo>
                <a:lnTo>
                  <a:pt x="146" y="166"/>
                </a:lnTo>
                <a:lnTo>
                  <a:pt x="138" y="170"/>
                </a:lnTo>
                <a:lnTo>
                  <a:pt x="126" y="172"/>
                </a:lnTo>
                <a:lnTo>
                  <a:pt x="114" y="170"/>
                </a:lnTo>
                <a:lnTo>
                  <a:pt x="100" y="164"/>
                </a:lnTo>
                <a:lnTo>
                  <a:pt x="86" y="156"/>
                </a:lnTo>
                <a:lnTo>
                  <a:pt x="72" y="146"/>
                </a:lnTo>
                <a:lnTo>
                  <a:pt x="56" y="132"/>
                </a:lnTo>
                <a:lnTo>
                  <a:pt x="42" y="116"/>
                </a:lnTo>
                <a:lnTo>
                  <a:pt x="28" y="100"/>
                </a:lnTo>
                <a:lnTo>
                  <a:pt x="18" y="82"/>
                </a:lnTo>
                <a:lnTo>
                  <a:pt x="8" y="66"/>
                </a:lnTo>
                <a:lnTo>
                  <a:pt x="2" y="50"/>
                </a:lnTo>
                <a:lnTo>
                  <a:pt x="0" y="36"/>
                </a:lnTo>
                <a:lnTo>
                  <a:pt x="0" y="24"/>
                </a:lnTo>
                <a:lnTo>
                  <a:pt x="2" y="12"/>
                </a:lnTo>
                <a:lnTo>
                  <a:pt x="8" y="4"/>
                </a:lnTo>
                <a:lnTo>
                  <a:pt x="16" y="0"/>
                </a:lnTo>
                <a:lnTo>
                  <a:pt x="28" y="0"/>
                </a:lnTo>
                <a:lnTo>
                  <a:pt x="40" y="2"/>
                </a:lnTo>
                <a:lnTo>
                  <a:pt x="54" y="6"/>
                </a:lnTo>
                <a:lnTo>
                  <a:pt x="68" y="16"/>
                </a:lnTo>
                <a:lnTo>
                  <a:pt x="82" y="26"/>
                </a:lnTo>
                <a:lnTo>
                  <a:pt x="98" y="40"/>
                </a:lnTo>
                <a:lnTo>
                  <a:pt x="110" y="56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8" name="Freeform 22"/>
          <p:cNvSpPr>
            <a:spLocks/>
          </p:cNvSpPr>
          <p:nvPr/>
        </p:nvSpPr>
        <p:spPr bwMode="auto">
          <a:xfrm>
            <a:off x="3881438" y="5680075"/>
            <a:ext cx="209550" cy="209550"/>
          </a:xfrm>
          <a:custGeom>
            <a:avLst/>
            <a:gdLst/>
            <a:ahLst/>
            <a:cxnLst>
              <a:cxn ang="0">
                <a:pos x="132" y="66"/>
              </a:cxn>
              <a:cxn ang="0">
                <a:pos x="130" y="80"/>
              </a:cxn>
              <a:cxn ang="0">
                <a:pos x="126" y="92"/>
              </a:cxn>
              <a:cxn ang="0">
                <a:pos x="120" y="104"/>
              </a:cxn>
              <a:cxn ang="0">
                <a:pos x="112" y="114"/>
              </a:cxn>
              <a:cxn ang="0">
                <a:pos x="102" y="122"/>
              </a:cxn>
              <a:cxn ang="0">
                <a:pos x="92" y="128"/>
              </a:cxn>
              <a:cxn ang="0">
                <a:pos x="78" y="132"/>
              </a:cxn>
              <a:cxn ang="0">
                <a:pos x="66" y="132"/>
              </a:cxn>
              <a:cxn ang="0">
                <a:pos x="52" y="132"/>
              </a:cxn>
              <a:cxn ang="0">
                <a:pos x="40" y="128"/>
              </a:cxn>
              <a:cxn ang="0">
                <a:pos x="28" y="122"/>
              </a:cxn>
              <a:cxn ang="0">
                <a:pos x="18" y="114"/>
              </a:cxn>
              <a:cxn ang="0">
                <a:pos x="10" y="104"/>
              </a:cxn>
              <a:cxn ang="0">
                <a:pos x="4" y="92"/>
              </a:cxn>
              <a:cxn ang="0">
                <a:pos x="0" y="80"/>
              </a:cxn>
              <a:cxn ang="0">
                <a:pos x="0" y="66"/>
              </a:cxn>
              <a:cxn ang="0">
                <a:pos x="0" y="52"/>
              </a:cxn>
              <a:cxn ang="0">
                <a:pos x="4" y="40"/>
              </a:cxn>
              <a:cxn ang="0">
                <a:pos x="10" y="30"/>
              </a:cxn>
              <a:cxn ang="0">
                <a:pos x="18" y="20"/>
              </a:cxn>
              <a:cxn ang="0">
                <a:pos x="28" y="12"/>
              </a:cxn>
              <a:cxn ang="0">
                <a:pos x="40" y="6"/>
              </a:cxn>
              <a:cxn ang="0">
                <a:pos x="52" y="2"/>
              </a:cxn>
              <a:cxn ang="0">
                <a:pos x="66" y="0"/>
              </a:cxn>
              <a:cxn ang="0">
                <a:pos x="78" y="2"/>
              </a:cxn>
              <a:cxn ang="0">
                <a:pos x="92" y="6"/>
              </a:cxn>
              <a:cxn ang="0">
                <a:pos x="102" y="12"/>
              </a:cxn>
              <a:cxn ang="0">
                <a:pos x="112" y="20"/>
              </a:cxn>
              <a:cxn ang="0">
                <a:pos x="120" y="30"/>
              </a:cxn>
              <a:cxn ang="0">
                <a:pos x="126" y="40"/>
              </a:cxn>
              <a:cxn ang="0">
                <a:pos x="130" y="52"/>
              </a:cxn>
              <a:cxn ang="0">
                <a:pos x="130" y="66"/>
              </a:cxn>
            </a:cxnLst>
            <a:rect l="0" t="0" r="r" b="b"/>
            <a:pathLst>
              <a:path w="132" h="132">
                <a:moveTo>
                  <a:pt x="132" y="66"/>
                </a:moveTo>
                <a:lnTo>
                  <a:pt x="130" y="80"/>
                </a:lnTo>
                <a:lnTo>
                  <a:pt x="126" y="92"/>
                </a:lnTo>
                <a:lnTo>
                  <a:pt x="120" y="104"/>
                </a:lnTo>
                <a:lnTo>
                  <a:pt x="112" y="114"/>
                </a:lnTo>
                <a:lnTo>
                  <a:pt x="102" y="122"/>
                </a:lnTo>
                <a:lnTo>
                  <a:pt x="92" y="128"/>
                </a:lnTo>
                <a:lnTo>
                  <a:pt x="78" y="132"/>
                </a:lnTo>
                <a:lnTo>
                  <a:pt x="66" y="132"/>
                </a:lnTo>
                <a:lnTo>
                  <a:pt x="52" y="132"/>
                </a:lnTo>
                <a:lnTo>
                  <a:pt x="40" y="128"/>
                </a:lnTo>
                <a:lnTo>
                  <a:pt x="28" y="122"/>
                </a:lnTo>
                <a:lnTo>
                  <a:pt x="18" y="114"/>
                </a:lnTo>
                <a:lnTo>
                  <a:pt x="10" y="104"/>
                </a:lnTo>
                <a:lnTo>
                  <a:pt x="4" y="92"/>
                </a:lnTo>
                <a:lnTo>
                  <a:pt x="0" y="80"/>
                </a:lnTo>
                <a:lnTo>
                  <a:pt x="0" y="66"/>
                </a:lnTo>
                <a:lnTo>
                  <a:pt x="0" y="52"/>
                </a:lnTo>
                <a:lnTo>
                  <a:pt x="4" y="40"/>
                </a:lnTo>
                <a:lnTo>
                  <a:pt x="10" y="30"/>
                </a:lnTo>
                <a:lnTo>
                  <a:pt x="18" y="20"/>
                </a:lnTo>
                <a:lnTo>
                  <a:pt x="28" y="12"/>
                </a:lnTo>
                <a:lnTo>
                  <a:pt x="40" y="6"/>
                </a:lnTo>
                <a:lnTo>
                  <a:pt x="52" y="2"/>
                </a:lnTo>
                <a:lnTo>
                  <a:pt x="66" y="0"/>
                </a:lnTo>
                <a:lnTo>
                  <a:pt x="78" y="2"/>
                </a:lnTo>
                <a:lnTo>
                  <a:pt x="92" y="6"/>
                </a:lnTo>
                <a:lnTo>
                  <a:pt x="102" y="12"/>
                </a:lnTo>
                <a:lnTo>
                  <a:pt x="112" y="20"/>
                </a:lnTo>
                <a:lnTo>
                  <a:pt x="120" y="30"/>
                </a:lnTo>
                <a:lnTo>
                  <a:pt x="126" y="40"/>
                </a:lnTo>
                <a:lnTo>
                  <a:pt x="130" y="52"/>
                </a:lnTo>
                <a:lnTo>
                  <a:pt x="130" y="66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9" name="Freeform 23"/>
          <p:cNvSpPr>
            <a:spLocks/>
          </p:cNvSpPr>
          <p:nvPr/>
        </p:nvSpPr>
        <p:spPr bwMode="auto">
          <a:xfrm>
            <a:off x="4243388" y="566738"/>
            <a:ext cx="903287" cy="292100"/>
          </a:xfrm>
          <a:custGeom>
            <a:avLst/>
            <a:gdLst/>
            <a:ahLst/>
            <a:cxnLst>
              <a:cxn ang="0">
                <a:pos x="569" y="184"/>
              </a:cxn>
              <a:cxn ang="0">
                <a:pos x="445" y="184"/>
              </a:cxn>
              <a:cxn ang="0">
                <a:pos x="0" y="0"/>
              </a:cxn>
            </a:cxnLst>
            <a:rect l="0" t="0" r="r" b="b"/>
            <a:pathLst>
              <a:path w="569" h="184">
                <a:moveTo>
                  <a:pt x="569" y="184"/>
                </a:moveTo>
                <a:lnTo>
                  <a:pt x="445" y="184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60" name="Line 24"/>
          <p:cNvSpPr>
            <a:spLocks noChangeShapeType="1"/>
          </p:cNvSpPr>
          <p:nvPr/>
        </p:nvSpPr>
        <p:spPr bwMode="auto">
          <a:xfrm flipH="1" flipV="1">
            <a:off x="4459288" y="563563"/>
            <a:ext cx="490537" cy="295275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61" name="Rectangle 25"/>
          <p:cNvSpPr>
            <a:spLocks noChangeArrowheads="1"/>
          </p:cNvSpPr>
          <p:nvPr/>
        </p:nvSpPr>
        <p:spPr bwMode="auto">
          <a:xfrm>
            <a:off x="5168900" y="1171575"/>
            <a:ext cx="21828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Medial condyle</a:t>
            </a:r>
            <a:endParaRPr lang="en-US" sz="1400" b="1">
              <a:latin typeface="Arial" charset="0"/>
            </a:endParaRPr>
          </a:p>
        </p:txBody>
      </p:sp>
      <p:sp>
        <p:nvSpPr>
          <p:cNvPr id="65562" name="Rectangle 26"/>
          <p:cNvSpPr>
            <a:spLocks noChangeArrowheads="1"/>
          </p:cNvSpPr>
          <p:nvPr/>
        </p:nvSpPr>
        <p:spPr bwMode="auto">
          <a:xfrm>
            <a:off x="5019675" y="5051425"/>
            <a:ext cx="24241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Articular surface</a:t>
            </a:r>
            <a:endParaRPr lang="en-US" sz="1400" b="1">
              <a:latin typeface="Arial" charset="0"/>
            </a:endParaRPr>
          </a:p>
        </p:txBody>
      </p:sp>
      <p:sp>
        <p:nvSpPr>
          <p:cNvPr id="65563" name="Rectangle 27"/>
          <p:cNvSpPr>
            <a:spLocks noChangeArrowheads="1"/>
          </p:cNvSpPr>
          <p:nvPr/>
        </p:nvSpPr>
        <p:spPr bwMode="auto">
          <a:xfrm>
            <a:off x="5168900" y="1663700"/>
            <a:ext cx="23510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Tibial tuberosity</a:t>
            </a:r>
            <a:endParaRPr lang="en-US" sz="1400" b="1">
              <a:latin typeface="Arial" charset="0"/>
            </a:endParaRPr>
          </a:p>
        </p:txBody>
      </p:sp>
      <p:sp>
        <p:nvSpPr>
          <p:cNvPr id="65564" name="Rectangle 28"/>
          <p:cNvSpPr>
            <a:spLocks noChangeArrowheads="1"/>
          </p:cNvSpPr>
          <p:nvPr/>
        </p:nvSpPr>
        <p:spPr bwMode="auto">
          <a:xfrm>
            <a:off x="5168900" y="2441575"/>
            <a:ext cx="35242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Interosseous membrane</a:t>
            </a:r>
            <a:endParaRPr lang="en-US" sz="1400" b="1">
              <a:latin typeface="Arial" charset="0"/>
            </a:endParaRPr>
          </a:p>
        </p:txBody>
      </p:sp>
      <p:sp>
        <p:nvSpPr>
          <p:cNvPr id="65565" name="Rectangle 29"/>
          <p:cNvSpPr>
            <a:spLocks noChangeArrowheads="1"/>
          </p:cNvSpPr>
          <p:nvPr/>
        </p:nvSpPr>
        <p:spPr bwMode="auto">
          <a:xfrm>
            <a:off x="5168900" y="2949575"/>
            <a:ext cx="2235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Anterior border</a:t>
            </a:r>
            <a:endParaRPr lang="en-US" sz="1400" b="1">
              <a:latin typeface="Arial" charset="0"/>
            </a:endParaRPr>
          </a:p>
        </p:txBody>
      </p:sp>
      <p:sp>
        <p:nvSpPr>
          <p:cNvPr id="65566" name="Rectangle 30"/>
          <p:cNvSpPr>
            <a:spLocks noChangeArrowheads="1"/>
          </p:cNvSpPr>
          <p:nvPr/>
        </p:nvSpPr>
        <p:spPr bwMode="auto">
          <a:xfrm>
            <a:off x="5168900" y="3565525"/>
            <a:ext cx="7096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Tibia</a:t>
            </a:r>
            <a:endParaRPr lang="en-US" sz="1400" b="1">
              <a:latin typeface="Arial" charset="0"/>
            </a:endParaRPr>
          </a:p>
        </p:txBody>
      </p:sp>
      <p:sp>
        <p:nvSpPr>
          <p:cNvPr id="65567" name="Rectangle 31"/>
          <p:cNvSpPr>
            <a:spLocks noChangeArrowheads="1"/>
          </p:cNvSpPr>
          <p:nvPr/>
        </p:nvSpPr>
        <p:spPr bwMode="auto">
          <a:xfrm>
            <a:off x="5019675" y="5524500"/>
            <a:ext cx="24368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Medial malleolus</a:t>
            </a:r>
            <a:endParaRPr lang="en-US" sz="1400" b="1">
              <a:latin typeface="Arial" charset="0"/>
            </a:endParaRPr>
          </a:p>
        </p:txBody>
      </p:sp>
      <p:sp>
        <p:nvSpPr>
          <p:cNvPr id="65568" name="Rectangle 32"/>
          <p:cNvSpPr>
            <a:spLocks noChangeArrowheads="1"/>
          </p:cNvSpPr>
          <p:nvPr/>
        </p:nvSpPr>
        <p:spPr bwMode="auto">
          <a:xfrm>
            <a:off x="5162550" y="679450"/>
            <a:ext cx="34210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Intercondylar eminence</a:t>
            </a:r>
            <a:endParaRPr lang="en-US" sz="1400" b="1">
              <a:latin typeface="Arial" charset="0"/>
            </a:endParaRPr>
          </a:p>
        </p:txBody>
      </p:sp>
      <p:sp>
        <p:nvSpPr>
          <p:cNvPr id="65569" name="Rectangle 33"/>
          <p:cNvSpPr>
            <a:spLocks noChangeArrowheads="1"/>
          </p:cNvSpPr>
          <p:nvPr/>
        </p:nvSpPr>
        <p:spPr bwMode="auto">
          <a:xfrm>
            <a:off x="463550" y="1412875"/>
            <a:ext cx="29432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Proximal tibiofibular</a:t>
            </a: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joint</a:t>
            </a:r>
            <a:endParaRPr lang="en-US" sz="1400" b="1">
              <a:latin typeface="Arial" charset="0"/>
            </a:endParaRPr>
          </a:p>
        </p:txBody>
      </p:sp>
      <p:sp>
        <p:nvSpPr>
          <p:cNvPr id="65570" name="Rectangle 34"/>
          <p:cNvSpPr>
            <a:spLocks noChangeArrowheads="1"/>
          </p:cNvSpPr>
          <p:nvPr/>
        </p:nvSpPr>
        <p:spPr bwMode="auto">
          <a:xfrm>
            <a:off x="463550" y="4727575"/>
            <a:ext cx="24860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Distal tibiofibular</a:t>
            </a: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joint</a:t>
            </a:r>
            <a:endParaRPr lang="en-US" sz="1400" b="1">
              <a:latin typeface="Arial" charset="0"/>
            </a:endParaRPr>
          </a:p>
        </p:txBody>
      </p:sp>
      <p:sp>
        <p:nvSpPr>
          <p:cNvPr id="65571" name="Rectangle 35"/>
          <p:cNvSpPr>
            <a:spLocks noChangeArrowheads="1"/>
          </p:cNvSpPr>
          <p:nvPr/>
        </p:nvSpPr>
        <p:spPr bwMode="auto">
          <a:xfrm>
            <a:off x="463550" y="5473700"/>
            <a:ext cx="2489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Lateral malleolus</a:t>
            </a:r>
            <a:endParaRPr lang="en-US" sz="1400" b="1">
              <a:latin typeface="Arial" charset="0"/>
            </a:endParaRPr>
          </a:p>
        </p:txBody>
      </p:sp>
      <p:sp>
        <p:nvSpPr>
          <p:cNvPr id="65572" name="Rectangle 36"/>
          <p:cNvSpPr>
            <a:spLocks noChangeArrowheads="1"/>
          </p:cNvSpPr>
          <p:nvPr/>
        </p:nvSpPr>
        <p:spPr bwMode="auto">
          <a:xfrm>
            <a:off x="463550" y="577850"/>
            <a:ext cx="2235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Lateral condyle</a:t>
            </a:r>
            <a:endParaRPr lang="en-US" sz="1400" b="1">
              <a:latin typeface="Arial" charset="0"/>
            </a:endParaRPr>
          </a:p>
        </p:txBody>
      </p:sp>
      <p:sp>
        <p:nvSpPr>
          <p:cNvPr id="65573" name="Rectangle 37"/>
          <p:cNvSpPr>
            <a:spLocks noChangeArrowheads="1"/>
          </p:cNvSpPr>
          <p:nvPr/>
        </p:nvSpPr>
        <p:spPr bwMode="auto">
          <a:xfrm>
            <a:off x="463550" y="3556000"/>
            <a:ext cx="895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Fibula</a:t>
            </a:r>
            <a:endParaRPr lang="en-US" sz="1400" b="1">
              <a:latin typeface="Arial" charset="0"/>
            </a:endParaRPr>
          </a:p>
        </p:txBody>
      </p:sp>
      <p:sp>
        <p:nvSpPr>
          <p:cNvPr id="65574" name="Rectangle 38"/>
          <p:cNvSpPr>
            <a:spLocks noChangeArrowheads="1"/>
          </p:cNvSpPr>
          <p:nvPr/>
        </p:nvSpPr>
        <p:spPr bwMode="auto">
          <a:xfrm>
            <a:off x="463550" y="1000125"/>
            <a:ext cx="746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Head</a:t>
            </a:r>
            <a:endParaRPr lang="en-US" sz="1400" b="1">
              <a:latin typeface="Arial" charset="0"/>
            </a:endParaRPr>
          </a:p>
        </p:txBody>
      </p:sp>
      <p:sp>
        <p:nvSpPr>
          <p:cNvPr id="65575" name="Rectangle 39"/>
          <p:cNvSpPr>
            <a:spLocks noChangeArrowheads="1"/>
          </p:cNvSpPr>
          <p:nvPr/>
        </p:nvSpPr>
        <p:spPr bwMode="auto">
          <a:xfrm>
            <a:off x="2651125" y="6035675"/>
            <a:ext cx="27749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(a) Anterior view</a:t>
            </a:r>
            <a:endParaRPr lang="en-US" sz="1400">
              <a:latin typeface="Arial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8058150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7.32b</a:t>
            </a:r>
          </a:p>
        </p:txBody>
      </p:sp>
      <p:pic>
        <p:nvPicPr>
          <p:cNvPr id="6656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39750"/>
            <a:ext cx="8231187" cy="5872163"/>
          </a:xfrm>
          <a:prstGeom prst="rect">
            <a:avLst/>
          </a:prstGeom>
          <a:noFill/>
        </p:spPr>
      </p:pic>
      <p:sp>
        <p:nvSpPr>
          <p:cNvPr id="66569" name="Freeform 9"/>
          <p:cNvSpPr>
            <a:spLocks/>
          </p:cNvSpPr>
          <p:nvPr/>
        </p:nvSpPr>
        <p:spPr bwMode="auto">
          <a:xfrm>
            <a:off x="4708525" y="674688"/>
            <a:ext cx="730250" cy="69850"/>
          </a:xfrm>
          <a:custGeom>
            <a:avLst/>
            <a:gdLst/>
            <a:ahLst/>
            <a:cxnLst>
              <a:cxn ang="0">
                <a:pos x="460" y="44"/>
              </a:cxn>
              <a:cxn ang="0">
                <a:pos x="360" y="44"/>
              </a:cxn>
              <a:cxn ang="0">
                <a:pos x="0" y="0"/>
              </a:cxn>
            </a:cxnLst>
            <a:rect l="0" t="0" r="r" b="b"/>
            <a:pathLst>
              <a:path w="460" h="44">
                <a:moveTo>
                  <a:pt x="460" y="44"/>
                </a:moveTo>
                <a:lnTo>
                  <a:pt x="360" y="44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0" name="Freeform 10"/>
          <p:cNvSpPr>
            <a:spLocks/>
          </p:cNvSpPr>
          <p:nvPr/>
        </p:nvSpPr>
        <p:spPr bwMode="auto">
          <a:xfrm>
            <a:off x="4768850" y="1039813"/>
            <a:ext cx="682625" cy="523875"/>
          </a:xfrm>
          <a:custGeom>
            <a:avLst/>
            <a:gdLst/>
            <a:ahLst/>
            <a:cxnLst>
              <a:cxn ang="0">
                <a:pos x="430" y="330"/>
              </a:cxn>
              <a:cxn ang="0">
                <a:pos x="344" y="330"/>
              </a:cxn>
              <a:cxn ang="0">
                <a:pos x="0" y="0"/>
              </a:cxn>
            </a:cxnLst>
            <a:rect l="0" t="0" r="r" b="b"/>
            <a:pathLst>
              <a:path w="430" h="330">
                <a:moveTo>
                  <a:pt x="430" y="330"/>
                </a:moveTo>
                <a:lnTo>
                  <a:pt x="344" y="33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1" name="Freeform 11"/>
          <p:cNvSpPr>
            <a:spLocks/>
          </p:cNvSpPr>
          <p:nvPr/>
        </p:nvSpPr>
        <p:spPr bwMode="auto">
          <a:xfrm>
            <a:off x="3325813" y="690563"/>
            <a:ext cx="60642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108" y="2"/>
              </a:cxn>
              <a:cxn ang="0">
                <a:pos x="382" y="0"/>
              </a:cxn>
            </a:cxnLst>
            <a:rect l="0" t="0" r="r" b="b"/>
            <a:pathLst>
              <a:path w="382" h="2">
                <a:moveTo>
                  <a:pt x="0" y="2"/>
                </a:moveTo>
                <a:lnTo>
                  <a:pt x="108" y="2"/>
                </a:lnTo>
                <a:lnTo>
                  <a:pt x="382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2" name="Freeform 12"/>
          <p:cNvSpPr>
            <a:spLocks/>
          </p:cNvSpPr>
          <p:nvPr/>
        </p:nvSpPr>
        <p:spPr bwMode="auto">
          <a:xfrm>
            <a:off x="3113088" y="903288"/>
            <a:ext cx="685800" cy="650875"/>
          </a:xfrm>
          <a:custGeom>
            <a:avLst/>
            <a:gdLst/>
            <a:ahLst/>
            <a:cxnLst>
              <a:cxn ang="0">
                <a:pos x="0" y="410"/>
              </a:cxn>
              <a:cxn ang="0">
                <a:pos x="110" y="410"/>
              </a:cxn>
              <a:cxn ang="0">
                <a:pos x="432" y="0"/>
              </a:cxn>
            </a:cxnLst>
            <a:rect l="0" t="0" r="r" b="b"/>
            <a:pathLst>
              <a:path w="432" h="410">
                <a:moveTo>
                  <a:pt x="0" y="410"/>
                </a:moveTo>
                <a:lnTo>
                  <a:pt x="110" y="410"/>
                </a:lnTo>
                <a:lnTo>
                  <a:pt x="432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3" name="Freeform 13"/>
          <p:cNvSpPr>
            <a:spLocks/>
          </p:cNvSpPr>
          <p:nvPr/>
        </p:nvSpPr>
        <p:spPr bwMode="auto">
          <a:xfrm>
            <a:off x="3332163" y="5267325"/>
            <a:ext cx="958850" cy="698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2" y="0"/>
              </a:cxn>
              <a:cxn ang="0">
                <a:pos x="604" y="440"/>
              </a:cxn>
            </a:cxnLst>
            <a:rect l="0" t="0" r="r" b="b"/>
            <a:pathLst>
              <a:path w="604" h="440">
                <a:moveTo>
                  <a:pt x="0" y="0"/>
                </a:moveTo>
                <a:lnTo>
                  <a:pt x="212" y="0"/>
                </a:lnTo>
                <a:lnTo>
                  <a:pt x="604" y="44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4" name="Line 14"/>
          <p:cNvSpPr>
            <a:spLocks noChangeShapeType="1"/>
          </p:cNvSpPr>
          <p:nvPr/>
        </p:nvSpPr>
        <p:spPr bwMode="auto">
          <a:xfrm flipH="1">
            <a:off x="2811463" y="2643188"/>
            <a:ext cx="175260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5" name="Line 15"/>
          <p:cNvSpPr>
            <a:spLocks noChangeShapeType="1"/>
          </p:cNvSpPr>
          <p:nvPr/>
        </p:nvSpPr>
        <p:spPr bwMode="auto">
          <a:xfrm flipH="1">
            <a:off x="4826000" y="3784600"/>
            <a:ext cx="48895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6" name="Line 16"/>
          <p:cNvSpPr>
            <a:spLocks noChangeShapeType="1"/>
          </p:cNvSpPr>
          <p:nvPr/>
        </p:nvSpPr>
        <p:spPr bwMode="auto">
          <a:xfrm flipH="1">
            <a:off x="1624013" y="3784600"/>
            <a:ext cx="267335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7" name="Line 17"/>
          <p:cNvSpPr>
            <a:spLocks noChangeShapeType="1"/>
          </p:cNvSpPr>
          <p:nvPr/>
        </p:nvSpPr>
        <p:spPr bwMode="auto">
          <a:xfrm flipH="1">
            <a:off x="4895850" y="5959475"/>
            <a:ext cx="4191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8" name="Freeform 18"/>
          <p:cNvSpPr>
            <a:spLocks/>
          </p:cNvSpPr>
          <p:nvPr/>
        </p:nvSpPr>
        <p:spPr bwMode="auto">
          <a:xfrm>
            <a:off x="3357563" y="5775325"/>
            <a:ext cx="619125" cy="149225"/>
          </a:xfrm>
          <a:custGeom>
            <a:avLst/>
            <a:gdLst/>
            <a:ahLst/>
            <a:cxnLst>
              <a:cxn ang="0">
                <a:pos x="390" y="94"/>
              </a:cxn>
              <a:cxn ang="0">
                <a:pos x="116" y="0"/>
              </a:cxn>
              <a:cxn ang="0">
                <a:pos x="0" y="0"/>
              </a:cxn>
            </a:cxnLst>
            <a:rect l="0" t="0" r="r" b="b"/>
            <a:pathLst>
              <a:path w="390" h="94">
                <a:moveTo>
                  <a:pt x="390" y="94"/>
                </a:moveTo>
                <a:lnTo>
                  <a:pt x="116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9" name="Rectangle 19"/>
          <p:cNvSpPr>
            <a:spLocks noChangeArrowheads="1"/>
          </p:cNvSpPr>
          <p:nvPr/>
        </p:nvSpPr>
        <p:spPr bwMode="auto">
          <a:xfrm>
            <a:off x="857250" y="1377950"/>
            <a:ext cx="21828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Medial condyle</a:t>
            </a:r>
            <a:endParaRPr lang="en-US" sz="1400" b="1">
              <a:latin typeface="Arial" charset="0"/>
            </a:endParaRPr>
          </a:p>
        </p:txBody>
      </p:sp>
      <p:sp>
        <p:nvSpPr>
          <p:cNvPr id="66580" name="Rectangle 20"/>
          <p:cNvSpPr>
            <a:spLocks noChangeArrowheads="1"/>
          </p:cNvSpPr>
          <p:nvPr/>
        </p:nvSpPr>
        <p:spPr bwMode="auto">
          <a:xfrm>
            <a:off x="5464175" y="603250"/>
            <a:ext cx="27955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Articular surface of</a:t>
            </a: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lateral condyle</a:t>
            </a:r>
            <a:endParaRPr lang="en-US" sz="1400" b="1">
              <a:latin typeface="Arial" charset="0"/>
            </a:endParaRPr>
          </a:p>
        </p:txBody>
      </p:sp>
      <p:sp>
        <p:nvSpPr>
          <p:cNvPr id="66581" name="Rectangle 21"/>
          <p:cNvSpPr>
            <a:spLocks noChangeArrowheads="1"/>
          </p:cNvSpPr>
          <p:nvPr/>
        </p:nvSpPr>
        <p:spPr bwMode="auto">
          <a:xfrm>
            <a:off x="857250" y="517525"/>
            <a:ext cx="26558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Articular surface</a:t>
            </a: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of medial condyle </a:t>
            </a:r>
          </a:p>
        </p:txBody>
      </p:sp>
      <p:sp>
        <p:nvSpPr>
          <p:cNvPr id="66582" name="Rectangle 22"/>
          <p:cNvSpPr>
            <a:spLocks noChangeArrowheads="1"/>
          </p:cNvSpPr>
          <p:nvPr/>
        </p:nvSpPr>
        <p:spPr bwMode="auto">
          <a:xfrm>
            <a:off x="866775" y="5108575"/>
            <a:ext cx="24241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Articular surface</a:t>
            </a:r>
            <a:endParaRPr lang="en-US" sz="1400" b="1">
              <a:latin typeface="Arial" charset="0"/>
            </a:endParaRPr>
          </a:p>
        </p:txBody>
      </p:sp>
      <p:sp>
        <p:nvSpPr>
          <p:cNvPr id="66583" name="Rectangle 23"/>
          <p:cNvSpPr>
            <a:spLocks noChangeArrowheads="1"/>
          </p:cNvSpPr>
          <p:nvPr/>
        </p:nvSpPr>
        <p:spPr bwMode="auto">
          <a:xfrm>
            <a:off x="866775" y="2463800"/>
            <a:ext cx="189706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Interosseous</a:t>
            </a: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membrane </a:t>
            </a:r>
          </a:p>
        </p:txBody>
      </p:sp>
      <p:sp>
        <p:nvSpPr>
          <p:cNvPr id="66584" name="Rectangle 24"/>
          <p:cNvSpPr>
            <a:spLocks noChangeArrowheads="1"/>
          </p:cNvSpPr>
          <p:nvPr/>
        </p:nvSpPr>
        <p:spPr bwMode="auto">
          <a:xfrm>
            <a:off x="866775" y="3613150"/>
            <a:ext cx="7096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Tibia</a:t>
            </a:r>
            <a:endParaRPr lang="en-US" sz="1400" b="1">
              <a:latin typeface="Arial" charset="0"/>
            </a:endParaRPr>
          </a:p>
        </p:txBody>
      </p:sp>
      <p:sp>
        <p:nvSpPr>
          <p:cNvPr id="66585" name="Rectangle 25"/>
          <p:cNvSpPr>
            <a:spLocks noChangeArrowheads="1"/>
          </p:cNvSpPr>
          <p:nvPr/>
        </p:nvSpPr>
        <p:spPr bwMode="auto">
          <a:xfrm>
            <a:off x="5340350" y="3619500"/>
            <a:ext cx="895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Fibula</a:t>
            </a:r>
            <a:endParaRPr lang="en-US" sz="1400" b="1">
              <a:latin typeface="Arial" charset="0"/>
            </a:endParaRPr>
          </a:p>
        </p:txBody>
      </p:sp>
      <p:sp>
        <p:nvSpPr>
          <p:cNvPr id="66586" name="Rectangle 26"/>
          <p:cNvSpPr>
            <a:spLocks noChangeArrowheads="1"/>
          </p:cNvSpPr>
          <p:nvPr/>
        </p:nvSpPr>
        <p:spPr bwMode="auto">
          <a:xfrm>
            <a:off x="5486400" y="1390650"/>
            <a:ext cx="20129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Head of fibula</a:t>
            </a:r>
            <a:endParaRPr lang="en-US" sz="1400" b="1">
              <a:latin typeface="Arial" charset="0"/>
            </a:endParaRPr>
          </a:p>
        </p:txBody>
      </p:sp>
      <p:sp>
        <p:nvSpPr>
          <p:cNvPr id="66587" name="Rectangle 27"/>
          <p:cNvSpPr>
            <a:spLocks noChangeArrowheads="1"/>
          </p:cNvSpPr>
          <p:nvPr/>
        </p:nvSpPr>
        <p:spPr bwMode="auto">
          <a:xfrm>
            <a:off x="866775" y="5597525"/>
            <a:ext cx="24368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Medial malleolus</a:t>
            </a:r>
            <a:endParaRPr lang="en-US" sz="1400" b="1">
              <a:latin typeface="Arial" charset="0"/>
            </a:endParaRPr>
          </a:p>
        </p:txBody>
      </p:sp>
      <p:sp>
        <p:nvSpPr>
          <p:cNvPr id="66588" name="Rectangle 28"/>
          <p:cNvSpPr>
            <a:spLocks noChangeArrowheads="1"/>
          </p:cNvSpPr>
          <p:nvPr/>
        </p:nvSpPr>
        <p:spPr bwMode="auto">
          <a:xfrm>
            <a:off x="5356225" y="5784850"/>
            <a:ext cx="2489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Lateral malleolus</a:t>
            </a:r>
            <a:endParaRPr lang="en-US" sz="1400" b="1">
              <a:latin typeface="Arial" charset="0"/>
            </a:endParaRPr>
          </a:p>
        </p:txBody>
      </p:sp>
      <p:sp>
        <p:nvSpPr>
          <p:cNvPr id="66589" name="Rectangle 29"/>
          <p:cNvSpPr>
            <a:spLocks noChangeArrowheads="1"/>
          </p:cNvSpPr>
          <p:nvPr/>
        </p:nvSpPr>
        <p:spPr bwMode="auto">
          <a:xfrm>
            <a:off x="3238500" y="6086475"/>
            <a:ext cx="2455863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(b) Posterior view</a:t>
            </a:r>
            <a:endParaRPr lang="en-US" sz="1400">
              <a:latin typeface="Arial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Foot: Tarsals</a:t>
            </a:r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Seven tarsal bones form the posterior half of the foot</a:t>
            </a:r>
          </a:p>
          <a:p>
            <a:r>
              <a:rPr lang="en-US"/>
              <a:t>Talus transfers most of the weight from the tibia to the calcaneus</a:t>
            </a:r>
          </a:p>
          <a:p>
            <a:r>
              <a:rPr lang="en-US"/>
              <a:t>Other tarsal bones: cuboid, navicular, and the medial, intermediate, and lateral cuneiforms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Foot: Metatarsals and Phalanges</a:t>
            </a:r>
          </a:p>
        </p:txBody>
      </p:sp>
      <p:sp>
        <p:nvSpPr>
          <p:cNvPr id="6963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/>
              <a:t>Metatarsals:</a:t>
            </a:r>
          </a:p>
          <a:p>
            <a:pPr lvl="1"/>
            <a:r>
              <a:rPr lang="en-US" sz="2400"/>
              <a:t>Five metatarsal bones (#1 to #5)  </a:t>
            </a:r>
          </a:p>
          <a:p>
            <a:pPr lvl="1"/>
            <a:r>
              <a:rPr lang="en-US" sz="2400"/>
              <a:t>Enlarged head of metatarsal 1 forms the “ball of the foot”</a:t>
            </a:r>
          </a:p>
          <a:p>
            <a:r>
              <a:rPr lang="en-US" sz="2600"/>
              <a:t>Phalanges</a:t>
            </a:r>
          </a:p>
          <a:p>
            <a:pPr lvl="1"/>
            <a:r>
              <a:rPr lang="en-US" sz="2400"/>
              <a:t>The 14 bones of the toes</a:t>
            </a:r>
          </a:p>
          <a:p>
            <a:pPr lvl="1"/>
            <a:r>
              <a:rPr lang="en-US" sz="2400"/>
              <a:t>Each digit (except the hallux) has three phalanges </a:t>
            </a:r>
          </a:p>
          <a:p>
            <a:pPr lvl="1"/>
            <a:r>
              <a:rPr lang="en-US" sz="2400"/>
              <a:t>Hallux has no middle phalanx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7.33a</a:t>
            </a:r>
          </a:p>
        </p:txBody>
      </p:sp>
      <p:pic>
        <p:nvPicPr>
          <p:cNvPr id="7168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550" y="533400"/>
            <a:ext cx="8231188" cy="5948363"/>
          </a:xfrm>
          <a:prstGeom prst="rect">
            <a:avLst/>
          </a:prstGeom>
          <a:noFill/>
        </p:spPr>
      </p:pic>
      <p:sp>
        <p:nvSpPr>
          <p:cNvPr id="71688" name="Freeform 8"/>
          <p:cNvSpPr>
            <a:spLocks/>
          </p:cNvSpPr>
          <p:nvPr/>
        </p:nvSpPr>
        <p:spPr bwMode="auto">
          <a:xfrm>
            <a:off x="1509713" y="3081338"/>
            <a:ext cx="1447800" cy="4651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2" y="0"/>
              </a:cxn>
              <a:cxn ang="0">
                <a:pos x="912" y="293"/>
              </a:cxn>
            </a:cxnLst>
            <a:rect l="0" t="0" r="r" b="b"/>
            <a:pathLst>
              <a:path w="912" h="293">
                <a:moveTo>
                  <a:pt x="0" y="0"/>
                </a:moveTo>
                <a:lnTo>
                  <a:pt x="192" y="0"/>
                </a:lnTo>
                <a:lnTo>
                  <a:pt x="912" y="293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89" name="Freeform 9"/>
          <p:cNvSpPr>
            <a:spLocks/>
          </p:cNvSpPr>
          <p:nvPr/>
        </p:nvSpPr>
        <p:spPr bwMode="auto">
          <a:xfrm>
            <a:off x="1893888" y="4165600"/>
            <a:ext cx="1089025" cy="365125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156" y="230"/>
              </a:cxn>
              <a:cxn ang="0">
                <a:pos x="686" y="0"/>
              </a:cxn>
            </a:cxnLst>
            <a:rect l="0" t="0" r="r" b="b"/>
            <a:pathLst>
              <a:path w="686" h="230">
                <a:moveTo>
                  <a:pt x="0" y="230"/>
                </a:moveTo>
                <a:lnTo>
                  <a:pt x="156" y="230"/>
                </a:lnTo>
                <a:lnTo>
                  <a:pt x="686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0" name="Line 10"/>
          <p:cNvSpPr>
            <a:spLocks noChangeShapeType="1"/>
          </p:cNvSpPr>
          <p:nvPr/>
        </p:nvSpPr>
        <p:spPr bwMode="auto">
          <a:xfrm>
            <a:off x="2268538" y="3835400"/>
            <a:ext cx="901700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1" name="Line 11"/>
          <p:cNvSpPr>
            <a:spLocks noChangeShapeType="1"/>
          </p:cNvSpPr>
          <p:nvPr/>
        </p:nvSpPr>
        <p:spPr bwMode="auto">
          <a:xfrm>
            <a:off x="1319213" y="5010150"/>
            <a:ext cx="154622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2" name="Line 12"/>
          <p:cNvSpPr>
            <a:spLocks noChangeShapeType="1"/>
          </p:cNvSpPr>
          <p:nvPr/>
        </p:nvSpPr>
        <p:spPr bwMode="auto">
          <a:xfrm>
            <a:off x="1760538" y="5368925"/>
            <a:ext cx="159067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3" name="Freeform 13"/>
          <p:cNvSpPr>
            <a:spLocks/>
          </p:cNvSpPr>
          <p:nvPr/>
        </p:nvSpPr>
        <p:spPr bwMode="auto">
          <a:xfrm>
            <a:off x="6419850" y="544513"/>
            <a:ext cx="142875" cy="19843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90" y="0"/>
              </a:cxn>
              <a:cxn ang="0">
                <a:pos x="90" y="1250"/>
              </a:cxn>
              <a:cxn ang="0">
                <a:pos x="0" y="1250"/>
              </a:cxn>
            </a:cxnLst>
            <a:rect l="0" t="0" r="r" b="b"/>
            <a:pathLst>
              <a:path w="90" h="1250">
                <a:moveTo>
                  <a:pt x="2" y="0"/>
                </a:moveTo>
                <a:lnTo>
                  <a:pt x="90" y="0"/>
                </a:lnTo>
                <a:lnTo>
                  <a:pt x="90" y="1250"/>
                </a:lnTo>
                <a:lnTo>
                  <a:pt x="0" y="125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4" name="Freeform 14"/>
          <p:cNvSpPr>
            <a:spLocks/>
          </p:cNvSpPr>
          <p:nvPr/>
        </p:nvSpPr>
        <p:spPr bwMode="auto">
          <a:xfrm>
            <a:off x="6419850" y="2528888"/>
            <a:ext cx="142875" cy="1077912"/>
          </a:xfrm>
          <a:custGeom>
            <a:avLst/>
            <a:gdLst/>
            <a:ahLst/>
            <a:cxnLst>
              <a:cxn ang="0">
                <a:pos x="2" y="679"/>
              </a:cxn>
              <a:cxn ang="0">
                <a:pos x="90" y="679"/>
              </a:cxn>
              <a:cxn ang="0">
                <a:pos x="90" y="0"/>
              </a:cxn>
              <a:cxn ang="0">
                <a:pos x="0" y="0"/>
              </a:cxn>
            </a:cxnLst>
            <a:rect l="0" t="0" r="r" b="b"/>
            <a:pathLst>
              <a:path w="90" h="679">
                <a:moveTo>
                  <a:pt x="2" y="679"/>
                </a:moveTo>
                <a:lnTo>
                  <a:pt x="90" y="679"/>
                </a:lnTo>
                <a:lnTo>
                  <a:pt x="90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5" name="Line 15"/>
          <p:cNvSpPr>
            <a:spLocks noChangeShapeType="1"/>
          </p:cNvSpPr>
          <p:nvPr/>
        </p:nvSpPr>
        <p:spPr bwMode="auto">
          <a:xfrm>
            <a:off x="6565900" y="1500188"/>
            <a:ext cx="14287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6" name="Line 16"/>
          <p:cNvSpPr>
            <a:spLocks noChangeShapeType="1"/>
          </p:cNvSpPr>
          <p:nvPr/>
        </p:nvSpPr>
        <p:spPr bwMode="auto">
          <a:xfrm>
            <a:off x="6565900" y="3036888"/>
            <a:ext cx="14287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7" name="Freeform 17"/>
          <p:cNvSpPr>
            <a:spLocks/>
          </p:cNvSpPr>
          <p:nvPr/>
        </p:nvSpPr>
        <p:spPr bwMode="auto">
          <a:xfrm>
            <a:off x="6419850" y="3606800"/>
            <a:ext cx="142875" cy="2584450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90" y="0"/>
              </a:cxn>
              <a:cxn ang="0">
                <a:pos x="90" y="1628"/>
              </a:cxn>
              <a:cxn ang="0">
                <a:pos x="0" y="1628"/>
              </a:cxn>
            </a:cxnLst>
            <a:rect l="0" t="0" r="r" b="b"/>
            <a:pathLst>
              <a:path w="90" h="1628">
                <a:moveTo>
                  <a:pt x="2" y="0"/>
                </a:moveTo>
                <a:lnTo>
                  <a:pt x="90" y="0"/>
                </a:lnTo>
                <a:lnTo>
                  <a:pt x="90" y="1628"/>
                </a:lnTo>
                <a:lnTo>
                  <a:pt x="0" y="1628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8" name="Line 18"/>
          <p:cNvSpPr>
            <a:spLocks noChangeShapeType="1"/>
          </p:cNvSpPr>
          <p:nvPr/>
        </p:nvSpPr>
        <p:spPr bwMode="auto">
          <a:xfrm>
            <a:off x="6565900" y="4822825"/>
            <a:ext cx="14287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9" name="Line 19"/>
          <p:cNvSpPr>
            <a:spLocks noChangeShapeType="1"/>
          </p:cNvSpPr>
          <p:nvPr/>
        </p:nvSpPr>
        <p:spPr bwMode="auto">
          <a:xfrm>
            <a:off x="3890963" y="5861050"/>
            <a:ext cx="1103312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0" name="Freeform 20"/>
          <p:cNvSpPr>
            <a:spLocks/>
          </p:cNvSpPr>
          <p:nvPr/>
        </p:nvSpPr>
        <p:spPr bwMode="auto">
          <a:xfrm>
            <a:off x="4068763" y="4438650"/>
            <a:ext cx="925512" cy="193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7" y="122"/>
              </a:cxn>
              <a:cxn ang="0">
                <a:pos x="583" y="122"/>
              </a:cxn>
            </a:cxnLst>
            <a:rect l="0" t="0" r="r" b="b"/>
            <a:pathLst>
              <a:path w="583" h="122">
                <a:moveTo>
                  <a:pt x="0" y="0"/>
                </a:moveTo>
                <a:lnTo>
                  <a:pt x="387" y="122"/>
                </a:lnTo>
                <a:lnTo>
                  <a:pt x="583" y="122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1" name="Freeform 21"/>
          <p:cNvSpPr>
            <a:spLocks/>
          </p:cNvSpPr>
          <p:nvPr/>
        </p:nvSpPr>
        <p:spPr bwMode="auto">
          <a:xfrm>
            <a:off x="4724400" y="2293938"/>
            <a:ext cx="384175" cy="127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8" y="80"/>
              </a:cxn>
              <a:cxn ang="0">
                <a:pos x="242" y="80"/>
              </a:cxn>
            </a:cxnLst>
            <a:rect l="0" t="0" r="r" b="b"/>
            <a:pathLst>
              <a:path w="242" h="80">
                <a:moveTo>
                  <a:pt x="0" y="0"/>
                </a:moveTo>
                <a:lnTo>
                  <a:pt x="128" y="80"/>
                </a:lnTo>
                <a:lnTo>
                  <a:pt x="242" y="8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2" name="Line 22"/>
          <p:cNvSpPr>
            <a:spLocks noChangeShapeType="1"/>
          </p:cNvSpPr>
          <p:nvPr/>
        </p:nvSpPr>
        <p:spPr bwMode="auto">
          <a:xfrm>
            <a:off x="3716338" y="3883025"/>
            <a:ext cx="1277937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3" name="Line 23"/>
          <p:cNvSpPr>
            <a:spLocks noChangeShapeType="1"/>
          </p:cNvSpPr>
          <p:nvPr/>
        </p:nvSpPr>
        <p:spPr bwMode="auto">
          <a:xfrm>
            <a:off x="4832350" y="2014538"/>
            <a:ext cx="27622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4" name="Freeform 24"/>
          <p:cNvSpPr>
            <a:spLocks/>
          </p:cNvSpPr>
          <p:nvPr/>
        </p:nvSpPr>
        <p:spPr bwMode="auto">
          <a:xfrm>
            <a:off x="4791075" y="1627188"/>
            <a:ext cx="317500" cy="127000"/>
          </a:xfrm>
          <a:custGeom>
            <a:avLst/>
            <a:gdLst/>
            <a:ahLst/>
            <a:cxnLst>
              <a:cxn ang="0">
                <a:pos x="0" y="80"/>
              </a:cxn>
              <a:cxn ang="0">
                <a:pos x="76" y="0"/>
              </a:cxn>
              <a:cxn ang="0">
                <a:pos x="200" y="0"/>
              </a:cxn>
            </a:cxnLst>
            <a:rect l="0" t="0" r="r" b="b"/>
            <a:pathLst>
              <a:path w="200" h="80">
                <a:moveTo>
                  <a:pt x="0" y="80"/>
                </a:moveTo>
                <a:lnTo>
                  <a:pt x="76" y="0"/>
                </a:lnTo>
                <a:lnTo>
                  <a:pt x="20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5" name="Rectangle 25"/>
          <p:cNvSpPr>
            <a:spLocks noChangeArrowheads="1"/>
          </p:cNvSpPr>
          <p:nvPr/>
        </p:nvSpPr>
        <p:spPr bwMode="auto">
          <a:xfrm>
            <a:off x="558800" y="2943225"/>
            <a:ext cx="135255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Medial</a:t>
            </a: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cuneiform</a:t>
            </a:r>
            <a:endParaRPr lang="en-US" sz="1500" b="1">
              <a:latin typeface="Arial" charset="0"/>
            </a:endParaRPr>
          </a:p>
        </p:txBody>
      </p:sp>
      <p:sp>
        <p:nvSpPr>
          <p:cNvPr id="71706" name="Rectangle 26"/>
          <p:cNvSpPr>
            <a:spLocks noChangeArrowheads="1"/>
          </p:cNvSpPr>
          <p:nvPr/>
        </p:nvSpPr>
        <p:spPr bwMode="auto">
          <a:xfrm>
            <a:off x="6759575" y="1279525"/>
            <a:ext cx="15811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Phalanges</a:t>
            </a:r>
            <a:endParaRPr lang="en-US" sz="1500">
              <a:latin typeface="Arial" charset="0"/>
            </a:endParaRPr>
          </a:p>
        </p:txBody>
      </p:sp>
      <p:sp>
        <p:nvSpPr>
          <p:cNvPr id="71707" name="Rectangle 27"/>
          <p:cNvSpPr>
            <a:spLocks noChangeArrowheads="1"/>
          </p:cNvSpPr>
          <p:nvPr/>
        </p:nvSpPr>
        <p:spPr bwMode="auto">
          <a:xfrm>
            <a:off x="6759575" y="2822575"/>
            <a:ext cx="1814513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Metatarsals</a:t>
            </a:r>
            <a:endParaRPr lang="en-US" sz="1500">
              <a:latin typeface="Arial" charset="0"/>
            </a:endParaRPr>
          </a:p>
        </p:txBody>
      </p:sp>
      <p:sp>
        <p:nvSpPr>
          <p:cNvPr id="71708" name="Rectangle 28"/>
          <p:cNvSpPr>
            <a:spLocks noChangeArrowheads="1"/>
          </p:cNvSpPr>
          <p:nvPr/>
        </p:nvSpPr>
        <p:spPr bwMode="auto">
          <a:xfrm>
            <a:off x="6759575" y="4600575"/>
            <a:ext cx="113347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Tarsals</a:t>
            </a:r>
            <a:endParaRPr lang="en-US" sz="1500">
              <a:latin typeface="Arial" charset="0"/>
            </a:endParaRPr>
          </a:p>
        </p:txBody>
      </p:sp>
      <p:sp>
        <p:nvSpPr>
          <p:cNvPr id="71709" name="Rectangle 29"/>
          <p:cNvSpPr>
            <a:spLocks noChangeArrowheads="1"/>
          </p:cNvSpPr>
          <p:nvPr/>
        </p:nvSpPr>
        <p:spPr bwMode="auto">
          <a:xfrm>
            <a:off x="558800" y="4365625"/>
            <a:ext cx="1258888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Navicular</a:t>
            </a:r>
            <a:endParaRPr lang="en-US" sz="1500" b="1">
              <a:latin typeface="Arial" charset="0"/>
            </a:endParaRPr>
          </a:p>
        </p:txBody>
      </p:sp>
      <p:sp>
        <p:nvSpPr>
          <p:cNvPr id="71710" name="Rectangle 30"/>
          <p:cNvSpPr>
            <a:spLocks noChangeArrowheads="1"/>
          </p:cNvSpPr>
          <p:nvPr/>
        </p:nvSpPr>
        <p:spPr bwMode="auto">
          <a:xfrm>
            <a:off x="558800" y="3670300"/>
            <a:ext cx="16637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Intermediate</a:t>
            </a: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cuneiform</a:t>
            </a:r>
            <a:endParaRPr lang="en-US" sz="1500" b="1">
              <a:latin typeface="Arial" charset="0"/>
            </a:endParaRPr>
          </a:p>
        </p:txBody>
      </p:sp>
      <p:sp>
        <p:nvSpPr>
          <p:cNvPr id="71711" name="Rectangle 31"/>
          <p:cNvSpPr>
            <a:spLocks noChangeArrowheads="1"/>
          </p:cNvSpPr>
          <p:nvPr/>
        </p:nvSpPr>
        <p:spPr bwMode="auto">
          <a:xfrm>
            <a:off x="558800" y="4845050"/>
            <a:ext cx="731838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Talus</a:t>
            </a:r>
            <a:endParaRPr lang="en-US" sz="1500" b="1">
              <a:latin typeface="Arial" charset="0"/>
            </a:endParaRPr>
          </a:p>
        </p:txBody>
      </p:sp>
      <p:sp>
        <p:nvSpPr>
          <p:cNvPr id="71712" name="Rectangle 32"/>
          <p:cNvSpPr>
            <a:spLocks noChangeArrowheads="1"/>
          </p:cNvSpPr>
          <p:nvPr/>
        </p:nvSpPr>
        <p:spPr bwMode="auto">
          <a:xfrm>
            <a:off x="5045075" y="5692775"/>
            <a:ext cx="1400175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Calcaneus</a:t>
            </a:r>
            <a:endParaRPr lang="en-US" sz="1500" b="1">
              <a:latin typeface="Arial" charset="0"/>
            </a:endParaRPr>
          </a:p>
        </p:txBody>
      </p:sp>
      <p:sp>
        <p:nvSpPr>
          <p:cNvPr id="71713" name="Rectangle 33"/>
          <p:cNvSpPr>
            <a:spLocks noChangeArrowheads="1"/>
          </p:cNvSpPr>
          <p:nvPr/>
        </p:nvSpPr>
        <p:spPr bwMode="auto">
          <a:xfrm>
            <a:off x="558800" y="6035675"/>
            <a:ext cx="2589213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(a) Superior view</a:t>
            </a:r>
            <a:endParaRPr lang="en-US" sz="1500">
              <a:latin typeface="Arial" charset="0"/>
            </a:endParaRPr>
          </a:p>
        </p:txBody>
      </p:sp>
      <p:sp>
        <p:nvSpPr>
          <p:cNvPr id="71714" name="Rectangle 34"/>
          <p:cNvSpPr>
            <a:spLocks noChangeArrowheads="1"/>
          </p:cNvSpPr>
          <p:nvPr/>
        </p:nvSpPr>
        <p:spPr bwMode="auto">
          <a:xfrm>
            <a:off x="5045075" y="4467225"/>
            <a:ext cx="9652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Cuboid</a:t>
            </a:r>
            <a:endParaRPr lang="en-US" sz="1500" b="1">
              <a:latin typeface="Arial" charset="0"/>
            </a:endParaRPr>
          </a:p>
        </p:txBody>
      </p:sp>
      <p:sp>
        <p:nvSpPr>
          <p:cNvPr id="71715" name="Rectangle 35"/>
          <p:cNvSpPr>
            <a:spLocks noChangeArrowheads="1"/>
          </p:cNvSpPr>
          <p:nvPr/>
        </p:nvSpPr>
        <p:spPr bwMode="auto">
          <a:xfrm>
            <a:off x="5045075" y="3717925"/>
            <a:ext cx="135255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Lateral</a:t>
            </a: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cuneiform</a:t>
            </a:r>
            <a:endParaRPr lang="en-US" sz="1500" b="1">
              <a:latin typeface="Arial" charset="0"/>
            </a:endParaRPr>
          </a:p>
        </p:txBody>
      </p:sp>
      <p:sp>
        <p:nvSpPr>
          <p:cNvPr id="71716" name="Rectangle 36"/>
          <p:cNvSpPr>
            <a:spLocks noChangeArrowheads="1"/>
          </p:cNvSpPr>
          <p:nvPr/>
        </p:nvSpPr>
        <p:spPr bwMode="auto">
          <a:xfrm>
            <a:off x="5140325" y="2257425"/>
            <a:ext cx="1179513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Proximal</a:t>
            </a:r>
            <a:endParaRPr lang="en-US" sz="1500" b="1">
              <a:latin typeface="Arial" charset="0"/>
            </a:endParaRPr>
          </a:p>
        </p:txBody>
      </p:sp>
      <p:sp>
        <p:nvSpPr>
          <p:cNvPr id="71717" name="Rectangle 37"/>
          <p:cNvSpPr>
            <a:spLocks noChangeArrowheads="1"/>
          </p:cNvSpPr>
          <p:nvPr/>
        </p:nvSpPr>
        <p:spPr bwMode="auto">
          <a:xfrm>
            <a:off x="4546600" y="2720975"/>
            <a:ext cx="1063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500" b="1">
                <a:solidFill>
                  <a:srgbClr val="231F20"/>
                </a:solidFill>
                <a:latin typeface="Arial" charset="0"/>
              </a:rPr>
              <a:t>5</a:t>
            </a:r>
            <a:endParaRPr lang="en-US" sz="1500" b="1">
              <a:latin typeface="Arial" charset="0"/>
            </a:endParaRPr>
          </a:p>
        </p:txBody>
      </p:sp>
      <p:sp>
        <p:nvSpPr>
          <p:cNvPr id="71718" name="Rectangle 38"/>
          <p:cNvSpPr>
            <a:spLocks noChangeArrowheads="1"/>
          </p:cNvSpPr>
          <p:nvPr/>
        </p:nvSpPr>
        <p:spPr bwMode="auto">
          <a:xfrm>
            <a:off x="4162425" y="2720975"/>
            <a:ext cx="1063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500" b="1">
                <a:solidFill>
                  <a:srgbClr val="231F20"/>
                </a:solidFill>
                <a:latin typeface="Arial" charset="0"/>
              </a:rPr>
              <a:t>4</a:t>
            </a:r>
            <a:endParaRPr lang="en-US" sz="1500" b="1">
              <a:latin typeface="Arial" charset="0"/>
            </a:endParaRPr>
          </a:p>
        </p:txBody>
      </p:sp>
      <p:sp>
        <p:nvSpPr>
          <p:cNvPr id="71719" name="Rectangle 39"/>
          <p:cNvSpPr>
            <a:spLocks noChangeArrowheads="1"/>
          </p:cNvSpPr>
          <p:nvPr/>
        </p:nvSpPr>
        <p:spPr bwMode="auto">
          <a:xfrm>
            <a:off x="3854450" y="2720975"/>
            <a:ext cx="1063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500" b="1">
                <a:solidFill>
                  <a:srgbClr val="231F20"/>
                </a:solidFill>
                <a:latin typeface="Arial" charset="0"/>
              </a:rPr>
              <a:t>3</a:t>
            </a:r>
            <a:endParaRPr lang="en-US" sz="1500" b="1">
              <a:latin typeface="Arial" charset="0"/>
            </a:endParaRPr>
          </a:p>
        </p:txBody>
      </p:sp>
      <p:sp>
        <p:nvSpPr>
          <p:cNvPr id="71720" name="Rectangle 40"/>
          <p:cNvSpPr>
            <a:spLocks noChangeArrowheads="1"/>
          </p:cNvSpPr>
          <p:nvPr/>
        </p:nvSpPr>
        <p:spPr bwMode="auto">
          <a:xfrm>
            <a:off x="3489325" y="2720975"/>
            <a:ext cx="1063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500" b="1">
                <a:solidFill>
                  <a:srgbClr val="231F20"/>
                </a:solidFill>
                <a:latin typeface="Arial" charset="0"/>
              </a:rPr>
              <a:t>2</a:t>
            </a:r>
            <a:endParaRPr lang="en-US" sz="1500" b="1">
              <a:latin typeface="Arial" charset="0"/>
            </a:endParaRPr>
          </a:p>
        </p:txBody>
      </p:sp>
      <p:sp>
        <p:nvSpPr>
          <p:cNvPr id="71721" name="Rectangle 41"/>
          <p:cNvSpPr>
            <a:spLocks noChangeArrowheads="1"/>
          </p:cNvSpPr>
          <p:nvPr/>
        </p:nvSpPr>
        <p:spPr bwMode="auto">
          <a:xfrm>
            <a:off x="3025775" y="2720975"/>
            <a:ext cx="1063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500" b="1">
                <a:solidFill>
                  <a:srgbClr val="231F20"/>
                </a:solidFill>
                <a:latin typeface="Arial" charset="0"/>
              </a:rPr>
              <a:t>1</a:t>
            </a:r>
            <a:endParaRPr lang="en-US" sz="1500" b="1">
              <a:latin typeface="Arial" charset="0"/>
            </a:endParaRPr>
          </a:p>
        </p:txBody>
      </p:sp>
      <p:sp>
        <p:nvSpPr>
          <p:cNvPr id="71722" name="Rectangle 42"/>
          <p:cNvSpPr>
            <a:spLocks noChangeArrowheads="1"/>
          </p:cNvSpPr>
          <p:nvPr/>
        </p:nvSpPr>
        <p:spPr bwMode="auto">
          <a:xfrm>
            <a:off x="5143500" y="1857375"/>
            <a:ext cx="887413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Middle</a:t>
            </a:r>
            <a:endParaRPr lang="en-US" sz="1500" b="1">
              <a:latin typeface="Arial" charset="0"/>
            </a:endParaRPr>
          </a:p>
        </p:txBody>
      </p:sp>
      <p:sp>
        <p:nvSpPr>
          <p:cNvPr id="71723" name="Rectangle 43"/>
          <p:cNvSpPr>
            <a:spLocks noChangeArrowheads="1"/>
          </p:cNvSpPr>
          <p:nvPr/>
        </p:nvSpPr>
        <p:spPr bwMode="auto">
          <a:xfrm>
            <a:off x="5143500" y="1460500"/>
            <a:ext cx="762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Distal</a:t>
            </a:r>
            <a:endParaRPr lang="en-US" sz="1500" b="1">
              <a:latin typeface="Arial" charset="0"/>
            </a:endParaRPr>
          </a:p>
        </p:txBody>
      </p:sp>
      <p:sp>
        <p:nvSpPr>
          <p:cNvPr id="71724" name="Rectangle 44"/>
          <p:cNvSpPr>
            <a:spLocks noChangeArrowheads="1"/>
          </p:cNvSpPr>
          <p:nvPr/>
        </p:nvSpPr>
        <p:spPr bwMode="auto">
          <a:xfrm>
            <a:off x="558800" y="5203825"/>
            <a:ext cx="1166813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Trochlea</a:t>
            </a: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of talus</a:t>
            </a:r>
            <a:endParaRPr lang="en-US" sz="1500" b="1">
              <a:latin typeface="Arial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8058150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7.33b</a:t>
            </a:r>
          </a:p>
        </p:txBody>
      </p:sp>
      <p:pic>
        <p:nvPicPr>
          <p:cNvPr id="72711" name="Picture 7" descr="figure_07_33b-j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438" y="1946275"/>
            <a:ext cx="8237537" cy="2940050"/>
          </a:xfrm>
          <a:prstGeom prst="rect">
            <a:avLst/>
          </a:prstGeom>
          <a:noFill/>
        </p:spPr>
      </p:pic>
      <p:sp>
        <p:nvSpPr>
          <p:cNvPr id="72712" name="Freeform 8"/>
          <p:cNvSpPr>
            <a:spLocks/>
          </p:cNvSpPr>
          <p:nvPr/>
        </p:nvSpPr>
        <p:spPr bwMode="auto">
          <a:xfrm>
            <a:off x="6965950" y="2127250"/>
            <a:ext cx="254000" cy="790575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60" y="190"/>
              </a:cxn>
              <a:cxn ang="0">
                <a:pos x="0" y="498"/>
              </a:cxn>
            </a:cxnLst>
            <a:rect l="0" t="0" r="r" b="b"/>
            <a:pathLst>
              <a:path w="160" h="498">
                <a:moveTo>
                  <a:pt x="160" y="0"/>
                </a:moveTo>
                <a:lnTo>
                  <a:pt x="160" y="190"/>
                </a:lnTo>
                <a:lnTo>
                  <a:pt x="0" y="498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3" name="Freeform 9"/>
          <p:cNvSpPr>
            <a:spLocks/>
          </p:cNvSpPr>
          <p:nvPr/>
        </p:nvSpPr>
        <p:spPr bwMode="auto">
          <a:xfrm>
            <a:off x="6467475" y="3003550"/>
            <a:ext cx="1717675" cy="460375"/>
          </a:xfrm>
          <a:custGeom>
            <a:avLst/>
            <a:gdLst/>
            <a:ahLst/>
            <a:cxnLst>
              <a:cxn ang="0">
                <a:pos x="1082" y="0"/>
              </a:cxn>
              <a:cxn ang="0">
                <a:pos x="1082" y="98"/>
              </a:cxn>
              <a:cxn ang="0">
                <a:pos x="0" y="290"/>
              </a:cxn>
            </a:cxnLst>
            <a:rect l="0" t="0" r="r" b="b"/>
            <a:pathLst>
              <a:path w="1082" h="290">
                <a:moveTo>
                  <a:pt x="1082" y="0"/>
                </a:moveTo>
                <a:lnTo>
                  <a:pt x="1082" y="98"/>
                </a:lnTo>
                <a:lnTo>
                  <a:pt x="0" y="29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4" name="Freeform 10"/>
          <p:cNvSpPr>
            <a:spLocks/>
          </p:cNvSpPr>
          <p:nvPr/>
        </p:nvSpPr>
        <p:spPr bwMode="auto">
          <a:xfrm>
            <a:off x="3203575" y="2009775"/>
            <a:ext cx="1476375" cy="739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6" y="0"/>
              </a:cxn>
              <a:cxn ang="0">
                <a:pos x="930" y="466"/>
              </a:cxn>
            </a:cxnLst>
            <a:rect l="0" t="0" r="r" b="b"/>
            <a:pathLst>
              <a:path w="930" h="466">
                <a:moveTo>
                  <a:pt x="0" y="0"/>
                </a:moveTo>
                <a:lnTo>
                  <a:pt x="146" y="0"/>
                </a:lnTo>
                <a:lnTo>
                  <a:pt x="930" y="466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5" name="Freeform 11"/>
          <p:cNvSpPr>
            <a:spLocks/>
          </p:cNvSpPr>
          <p:nvPr/>
        </p:nvSpPr>
        <p:spPr bwMode="auto">
          <a:xfrm>
            <a:off x="6242050" y="1638300"/>
            <a:ext cx="1588" cy="5905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60"/>
              </a:cxn>
              <a:cxn ang="0">
                <a:pos x="0" y="372"/>
              </a:cxn>
            </a:cxnLst>
            <a:rect l="0" t="0" r="r" b="b"/>
            <a:pathLst>
              <a:path h="372">
                <a:moveTo>
                  <a:pt x="0" y="0"/>
                </a:moveTo>
                <a:lnTo>
                  <a:pt x="0" y="160"/>
                </a:lnTo>
                <a:lnTo>
                  <a:pt x="0" y="372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6" name="Freeform 12"/>
          <p:cNvSpPr>
            <a:spLocks/>
          </p:cNvSpPr>
          <p:nvPr/>
        </p:nvSpPr>
        <p:spPr bwMode="auto">
          <a:xfrm>
            <a:off x="5257800" y="2076450"/>
            <a:ext cx="1588" cy="673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58"/>
              </a:cxn>
              <a:cxn ang="0">
                <a:pos x="0" y="424"/>
              </a:cxn>
            </a:cxnLst>
            <a:rect l="0" t="0" r="r" b="b"/>
            <a:pathLst>
              <a:path h="424">
                <a:moveTo>
                  <a:pt x="0" y="0"/>
                </a:moveTo>
                <a:lnTo>
                  <a:pt x="0" y="358"/>
                </a:lnTo>
                <a:lnTo>
                  <a:pt x="0" y="424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7" name="Line 13"/>
          <p:cNvSpPr>
            <a:spLocks noChangeShapeType="1"/>
          </p:cNvSpPr>
          <p:nvPr/>
        </p:nvSpPr>
        <p:spPr bwMode="auto">
          <a:xfrm>
            <a:off x="2771775" y="3130550"/>
            <a:ext cx="1588" cy="622300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8" name="Line 14"/>
          <p:cNvSpPr>
            <a:spLocks noChangeShapeType="1"/>
          </p:cNvSpPr>
          <p:nvPr/>
        </p:nvSpPr>
        <p:spPr bwMode="auto">
          <a:xfrm>
            <a:off x="4759325" y="3657600"/>
            <a:ext cx="1588" cy="755650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9" name="Line 15"/>
          <p:cNvSpPr>
            <a:spLocks noChangeShapeType="1"/>
          </p:cNvSpPr>
          <p:nvPr/>
        </p:nvSpPr>
        <p:spPr bwMode="auto">
          <a:xfrm>
            <a:off x="6121400" y="3822700"/>
            <a:ext cx="1588" cy="527050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20" name="Freeform 16"/>
          <p:cNvSpPr>
            <a:spLocks/>
          </p:cNvSpPr>
          <p:nvPr/>
        </p:nvSpPr>
        <p:spPr bwMode="auto">
          <a:xfrm>
            <a:off x="7096125" y="4600575"/>
            <a:ext cx="508000" cy="17780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0" y="112"/>
              </a:cxn>
              <a:cxn ang="0">
                <a:pos x="320" y="112"/>
              </a:cxn>
              <a:cxn ang="0">
                <a:pos x="320" y="0"/>
              </a:cxn>
            </a:cxnLst>
            <a:rect l="0" t="0" r="r" b="b"/>
            <a:pathLst>
              <a:path w="320" h="112">
                <a:moveTo>
                  <a:pt x="0" y="4"/>
                </a:moveTo>
                <a:lnTo>
                  <a:pt x="0" y="112"/>
                </a:lnTo>
                <a:lnTo>
                  <a:pt x="320" y="112"/>
                </a:lnTo>
                <a:lnTo>
                  <a:pt x="32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21" name="Line 17"/>
          <p:cNvSpPr>
            <a:spLocks noChangeShapeType="1"/>
          </p:cNvSpPr>
          <p:nvPr/>
        </p:nvSpPr>
        <p:spPr bwMode="auto">
          <a:xfrm>
            <a:off x="7356475" y="4781550"/>
            <a:ext cx="1588" cy="174625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22" name="Rectangle 18"/>
          <p:cNvSpPr>
            <a:spLocks noChangeArrowheads="1"/>
          </p:cNvSpPr>
          <p:nvPr/>
        </p:nvSpPr>
        <p:spPr bwMode="auto">
          <a:xfrm>
            <a:off x="6699250" y="1323975"/>
            <a:ext cx="10541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Facet for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medial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malleolus</a:t>
            </a:r>
          </a:p>
        </p:txBody>
      </p:sp>
      <p:sp>
        <p:nvSpPr>
          <p:cNvPr id="72723" name="Rectangle 19"/>
          <p:cNvSpPr>
            <a:spLocks noChangeArrowheads="1"/>
          </p:cNvSpPr>
          <p:nvPr/>
        </p:nvSpPr>
        <p:spPr bwMode="auto">
          <a:xfrm>
            <a:off x="6896100" y="4987925"/>
            <a:ext cx="11049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Calcaneal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tuberosity</a:t>
            </a:r>
          </a:p>
        </p:txBody>
      </p:sp>
      <p:sp>
        <p:nvSpPr>
          <p:cNvPr id="72724" name="Rectangle 20"/>
          <p:cNvSpPr>
            <a:spLocks noChangeArrowheads="1"/>
          </p:cNvSpPr>
          <p:nvPr/>
        </p:nvSpPr>
        <p:spPr bwMode="auto">
          <a:xfrm>
            <a:off x="460375" y="5213350"/>
            <a:ext cx="18923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(b) Medial view</a:t>
            </a:r>
            <a:endParaRPr lang="en-US" sz="1800">
              <a:latin typeface="Arial" charset="0"/>
            </a:endParaRPr>
          </a:p>
        </p:txBody>
      </p:sp>
      <p:sp>
        <p:nvSpPr>
          <p:cNvPr id="72725" name="Rectangle 21"/>
          <p:cNvSpPr>
            <a:spLocks noChangeArrowheads="1"/>
          </p:cNvSpPr>
          <p:nvPr/>
        </p:nvSpPr>
        <p:spPr bwMode="auto">
          <a:xfrm>
            <a:off x="1755775" y="1863725"/>
            <a:ext cx="13589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Intermediate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cuneiform</a:t>
            </a:r>
          </a:p>
        </p:txBody>
      </p:sp>
      <p:sp>
        <p:nvSpPr>
          <p:cNvPr id="72726" name="Rectangle 22"/>
          <p:cNvSpPr>
            <a:spLocks noChangeArrowheads="1"/>
          </p:cNvSpPr>
          <p:nvPr/>
        </p:nvSpPr>
        <p:spPr bwMode="auto">
          <a:xfrm>
            <a:off x="7419975" y="2182813"/>
            <a:ext cx="12319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Sustentac-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ulum tali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(talar shelf)</a:t>
            </a:r>
            <a:endParaRPr lang="en-US" sz="1800" b="1">
              <a:latin typeface="Arial" charset="0"/>
            </a:endParaRPr>
          </a:p>
        </p:txBody>
      </p:sp>
      <p:sp>
        <p:nvSpPr>
          <p:cNvPr id="72727" name="Rectangle 23"/>
          <p:cNvSpPr>
            <a:spLocks noChangeArrowheads="1"/>
          </p:cNvSpPr>
          <p:nvPr/>
        </p:nvSpPr>
        <p:spPr bwMode="auto">
          <a:xfrm>
            <a:off x="5953125" y="1346200"/>
            <a:ext cx="5969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Talus</a:t>
            </a:r>
            <a:endParaRPr lang="en-US" sz="1800" b="1">
              <a:latin typeface="Arial" charset="0"/>
            </a:endParaRPr>
          </a:p>
        </p:txBody>
      </p:sp>
      <p:sp>
        <p:nvSpPr>
          <p:cNvPr id="72728" name="Rectangle 24"/>
          <p:cNvSpPr>
            <a:spLocks noChangeArrowheads="1"/>
          </p:cNvSpPr>
          <p:nvPr/>
        </p:nvSpPr>
        <p:spPr bwMode="auto">
          <a:xfrm>
            <a:off x="4718050" y="1784350"/>
            <a:ext cx="1028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Navicular</a:t>
            </a:r>
            <a:endParaRPr lang="en-US" sz="1800" b="1">
              <a:latin typeface="Arial" charset="0"/>
            </a:endParaRPr>
          </a:p>
        </p:txBody>
      </p:sp>
      <p:sp>
        <p:nvSpPr>
          <p:cNvPr id="72729" name="Rectangle 25"/>
          <p:cNvSpPr>
            <a:spLocks noChangeArrowheads="1"/>
          </p:cNvSpPr>
          <p:nvPr/>
        </p:nvSpPr>
        <p:spPr bwMode="auto">
          <a:xfrm>
            <a:off x="1866900" y="2835275"/>
            <a:ext cx="1701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First metatarsal</a:t>
            </a:r>
            <a:endParaRPr lang="en-US" sz="1800" b="1">
              <a:latin typeface="Arial" charset="0"/>
            </a:endParaRPr>
          </a:p>
        </p:txBody>
      </p:sp>
      <p:sp>
        <p:nvSpPr>
          <p:cNvPr id="72730" name="Rectangle 26"/>
          <p:cNvSpPr>
            <a:spLocks noChangeArrowheads="1"/>
          </p:cNvSpPr>
          <p:nvPr/>
        </p:nvSpPr>
        <p:spPr bwMode="auto">
          <a:xfrm>
            <a:off x="4381500" y="4448175"/>
            <a:ext cx="11049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Medial</a:t>
            </a: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cuneiform</a:t>
            </a:r>
          </a:p>
        </p:txBody>
      </p:sp>
      <p:sp>
        <p:nvSpPr>
          <p:cNvPr id="72731" name="Rectangle 27"/>
          <p:cNvSpPr>
            <a:spLocks noChangeArrowheads="1"/>
          </p:cNvSpPr>
          <p:nvPr/>
        </p:nvSpPr>
        <p:spPr bwMode="auto">
          <a:xfrm>
            <a:off x="5537200" y="4371975"/>
            <a:ext cx="1143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Calcaneus</a:t>
            </a:r>
            <a:endParaRPr lang="en-US" sz="1800" b="1">
              <a:latin typeface="Arial" charset="0"/>
            </a:endParaRPr>
          </a:p>
        </p:txBody>
      </p:sp>
      <p:sp>
        <p:nvSpPr>
          <p:cNvPr id="72732" name="Oval 28">
            <a:hlinkClick r:id="rId3"/>
          </p:cNvPr>
          <p:cNvSpPr>
            <a:spLocks noChangeArrowheads="1"/>
          </p:cNvSpPr>
          <p:nvPr/>
        </p:nvSpPr>
        <p:spPr bwMode="auto">
          <a:xfrm>
            <a:off x="609600" y="58674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r>
              <a:rPr lang="en-US" sz="1600" b="1">
                <a:latin typeface="Arial" charset="0"/>
              </a:rPr>
              <a:t>PLAY</a:t>
            </a:r>
          </a:p>
        </p:txBody>
      </p:sp>
      <p:sp>
        <p:nvSpPr>
          <p:cNvPr id="72733" name="Text Box 29"/>
          <p:cNvSpPr txBox="1">
            <a:spLocks noChangeArrowheads="1"/>
          </p:cNvSpPr>
          <p:nvPr/>
        </p:nvSpPr>
        <p:spPr bwMode="auto">
          <a:xfrm>
            <a:off x="1524000" y="5891213"/>
            <a:ext cx="4865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 b="1">
                <a:latin typeface="Arial" charset="0"/>
              </a:rPr>
              <a:t>Animation: Rotatable bones of the foot</a:t>
            </a:r>
            <a:endParaRPr lang="en-US" sz="2000">
              <a:latin typeface="Arial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Arches of the Foot</a:t>
            </a:r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Arches are maintained by interlocking foot bones, ligaments, and tendons</a:t>
            </a:r>
          </a:p>
          <a:p>
            <a:r>
              <a:rPr lang="en-US"/>
              <a:t>Arches allow the foot to bear weight</a:t>
            </a:r>
          </a:p>
          <a:p>
            <a:r>
              <a:rPr lang="en-US"/>
              <a:t>Three arches</a:t>
            </a:r>
          </a:p>
          <a:p>
            <a:pPr lvl="1"/>
            <a:r>
              <a:rPr lang="en-US"/>
              <a:t>Lateral longitudinal </a:t>
            </a:r>
          </a:p>
          <a:p>
            <a:pPr lvl="1"/>
            <a:r>
              <a:rPr lang="en-US"/>
              <a:t>Medial longitudinal </a:t>
            </a:r>
          </a:p>
          <a:p>
            <a:pPr lvl="1"/>
            <a:r>
              <a:rPr lang="en-US"/>
              <a:t>Transverse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7.34a</a:t>
            </a:r>
          </a:p>
        </p:txBody>
      </p:sp>
      <p:pic>
        <p:nvPicPr>
          <p:cNvPr id="77831" name="Picture 7" descr="figure_07_34a-j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525463"/>
            <a:ext cx="8229600" cy="5918200"/>
          </a:xfrm>
          <a:prstGeom prst="rect">
            <a:avLst/>
          </a:prstGeom>
          <a:noFill/>
        </p:spPr>
      </p:pic>
      <p:sp>
        <p:nvSpPr>
          <p:cNvPr id="77832" name="Freeform 8"/>
          <p:cNvSpPr>
            <a:spLocks/>
          </p:cNvSpPr>
          <p:nvPr/>
        </p:nvSpPr>
        <p:spPr bwMode="auto">
          <a:xfrm>
            <a:off x="4210050" y="1968500"/>
            <a:ext cx="790575" cy="2301875"/>
          </a:xfrm>
          <a:custGeom>
            <a:avLst/>
            <a:gdLst/>
            <a:ahLst/>
            <a:cxnLst>
              <a:cxn ang="0">
                <a:pos x="498" y="0"/>
              </a:cxn>
              <a:cxn ang="0">
                <a:pos x="364" y="0"/>
              </a:cxn>
              <a:cxn ang="0">
                <a:pos x="0" y="1450"/>
              </a:cxn>
            </a:cxnLst>
            <a:rect l="0" t="0" r="r" b="b"/>
            <a:pathLst>
              <a:path w="498" h="1450">
                <a:moveTo>
                  <a:pt x="498" y="0"/>
                </a:moveTo>
                <a:lnTo>
                  <a:pt x="364" y="0"/>
                </a:lnTo>
                <a:lnTo>
                  <a:pt x="0" y="145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833" name="Freeform 9"/>
          <p:cNvSpPr>
            <a:spLocks/>
          </p:cNvSpPr>
          <p:nvPr/>
        </p:nvSpPr>
        <p:spPr bwMode="auto">
          <a:xfrm>
            <a:off x="4483100" y="2606675"/>
            <a:ext cx="854075" cy="2006600"/>
          </a:xfrm>
          <a:custGeom>
            <a:avLst/>
            <a:gdLst/>
            <a:ahLst/>
            <a:cxnLst>
              <a:cxn ang="0">
                <a:pos x="538" y="0"/>
              </a:cxn>
              <a:cxn ang="0">
                <a:pos x="412" y="0"/>
              </a:cxn>
              <a:cxn ang="0">
                <a:pos x="0" y="1264"/>
              </a:cxn>
            </a:cxnLst>
            <a:rect l="0" t="0" r="r" b="b"/>
            <a:pathLst>
              <a:path w="538" h="1264">
                <a:moveTo>
                  <a:pt x="538" y="0"/>
                </a:moveTo>
                <a:lnTo>
                  <a:pt x="412" y="0"/>
                </a:lnTo>
                <a:lnTo>
                  <a:pt x="0" y="1264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834" name="Freeform 10"/>
          <p:cNvSpPr>
            <a:spLocks/>
          </p:cNvSpPr>
          <p:nvPr/>
        </p:nvSpPr>
        <p:spPr bwMode="auto">
          <a:xfrm>
            <a:off x="5064125" y="3260725"/>
            <a:ext cx="565150" cy="1749425"/>
          </a:xfrm>
          <a:custGeom>
            <a:avLst/>
            <a:gdLst/>
            <a:ahLst/>
            <a:cxnLst>
              <a:cxn ang="0">
                <a:pos x="356" y="0"/>
              </a:cxn>
              <a:cxn ang="0">
                <a:pos x="222" y="0"/>
              </a:cxn>
              <a:cxn ang="0">
                <a:pos x="0" y="1102"/>
              </a:cxn>
            </a:cxnLst>
            <a:rect l="0" t="0" r="r" b="b"/>
            <a:pathLst>
              <a:path w="356" h="1102">
                <a:moveTo>
                  <a:pt x="356" y="0"/>
                </a:moveTo>
                <a:lnTo>
                  <a:pt x="222" y="0"/>
                </a:lnTo>
                <a:lnTo>
                  <a:pt x="0" y="1102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835" name="Rectangle 11"/>
          <p:cNvSpPr>
            <a:spLocks noChangeArrowheads="1"/>
          </p:cNvSpPr>
          <p:nvPr/>
        </p:nvSpPr>
        <p:spPr bwMode="auto">
          <a:xfrm>
            <a:off x="5051425" y="1762125"/>
            <a:ext cx="275431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Medial longitudinal</a:t>
            </a: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arch </a:t>
            </a:r>
          </a:p>
        </p:txBody>
      </p:sp>
      <p:sp>
        <p:nvSpPr>
          <p:cNvPr id="77836" name="Rectangle 12"/>
          <p:cNvSpPr>
            <a:spLocks noChangeArrowheads="1"/>
          </p:cNvSpPr>
          <p:nvPr/>
        </p:nvSpPr>
        <p:spPr bwMode="auto">
          <a:xfrm>
            <a:off x="5384800" y="2416175"/>
            <a:ext cx="23574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Transverse arch</a:t>
            </a:r>
            <a:endParaRPr lang="en-US" sz="1800" b="1">
              <a:latin typeface="Arial" charset="0"/>
            </a:endParaRPr>
          </a:p>
        </p:txBody>
      </p:sp>
      <p:sp>
        <p:nvSpPr>
          <p:cNvPr id="77837" name="Rectangle 13"/>
          <p:cNvSpPr>
            <a:spLocks noChangeArrowheads="1"/>
          </p:cNvSpPr>
          <p:nvPr/>
        </p:nvSpPr>
        <p:spPr bwMode="auto">
          <a:xfrm>
            <a:off x="5661025" y="3067050"/>
            <a:ext cx="24511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Lateral</a:t>
            </a: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longitudinal arch</a:t>
            </a:r>
            <a:endParaRPr lang="en-US" sz="1800" b="1">
              <a:latin typeface="Arial" charset="0"/>
            </a:endParaRPr>
          </a:p>
        </p:txBody>
      </p:sp>
      <p:sp>
        <p:nvSpPr>
          <p:cNvPr id="77838" name="Rectangle 14"/>
          <p:cNvSpPr>
            <a:spLocks noChangeArrowheads="1"/>
          </p:cNvSpPr>
          <p:nvPr/>
        </p:nvSpPr>
        <p:spPr bwMode="auto">
          <a:xfrm>
            <a:off x="939800" y="6019800"/>
            <a:ext cx="502761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(a) Lateral aspect of right foot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Developmental Aspects: Fetal Skull</a:t>
            </a:r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/>
              <a:t>Infant skull has more bones than the adult skull</a:t>
            </a:r>
          </a:p>
          <a:p>
            <a:r>
              <a:rPr lang="en-US" sz="2600"/>
              <a:t>Skull bones such as the mandible and frontal bones are unfused </a:t>
            </a:r>
          </a:p>
          <a:p>
            <a:r>
              <a:rPr lang="en-US" sz="2600"/>
              <a:t>At birth, skull bones are connected by fontanelles</a:t>
            </a:r>
          </a:p>
          <a:p>
            <a:pPr lvl="1"/>
            <a:r>
              <a:rPr lang="en-US" sz="2400"/>
              <a:t>Fontanelles</a:t>
            </a:r>
          </a:p>
          <a:p>
            <a:pPr lvl="2"/>
            <a:r>
              <a:rPr lang="en-US" sz="2400"/>
              <a:t>Unossified remnants of fibrous membranes between fetal skull bones</a:t>
            </a:r>
          </a:p>
          <a:p>
            <a:pPr lvl="2"/>
            <a:r>
              <a:rPr lang="en-US" sz="2400"/>
              <a:t>Four fontanelles </a:t>
            </a:r>
          </a:p>
          <a:p>
            <a:pPr lvl="3"/>
            <a:r>
              <a:rPr lang="en-US" sz="2400"/>
              <a:t>Anterior, posterior, mastoid, and sphenoid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7.35</a:t>
            </a:r>
          </a:p>
        </p:txBody>
      </p:sp>
      <p:pic>
        <p:nvPicPr>
          <p:cNvPr id="8090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550" y="527050"/>
            <a:ext cx="8231188" cy="5865813"/>
          </a:xfrm>
          <a:prstGeom prst="rect">
            <a:avLst/>
          </a:prstGeom>
          <a:noFill/>
        </p:spPr>
      </p:pic>
      <p:sp>
        <p:nvSpPr>
          <p:cNvPr id="80904" name="Freeform 8"/>
          <p:cNvSpPr>
            <a:spLocks/>
          </p:cNvSpPr>
          <p:nvPr/>
        </p:nvSpPr>
        <p:spPr bwMode="auto">
          <a:xfrm>
            <a:off x="1992313" y="4719638"/>
            <a:ext cx="76200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124" y="132"/>
              </a:cxn>
              <a:cxn ang="0">
                <a:pos x="480" y="0"/>
              </a:cxn>
            </a:cxnLst>
            <a:rect l="0" t="0" r="r" b="b"/>
            <a:pathLst>
              <a:path w="480" h="132">
                <a:moveTo>
                  <a:pt x="0" y="132"/>
                </a:moveTo>
                <a:lnTo>
                  <a:pt x="124" y="132"/>
                </a:lnTo>
                <a:lnTo>
                  <a:pt x="48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05" name="Freeform 9"/>
          <p:cNvSpPr>
            <a:spLocks/>
          </p:cNvSpPr>
          <p:nvPr/>
        </p:nvSpPr>
        <p:spPr bwMode="auto">
          <a:xfrm>
            <a:off x="1833563" y="5453063"/>
            <a:ext cx="1558925" cy="114300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224" y="72"/>
              </a:cxn>
              <a:cxn ang="0">
                <a:pos x="982" y="0"/>
              </a:cxn>
            </a:cxnLst>
            <a:rect l="0" t="0" r="r" b="b"/>
            <a:pathLst>
              <a:path w="982" h="72">
                <a:moveTo>
                  <a:pt x="0" y="72"/>
                </a:moveTo>
                <a:lnTo>
                  <a:pt x="224" y="72"/>
                </a:lnTo>
                <a:lnTo>
                  <a:pt x="982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06" name="Freeform 10"/>
          <p:cNvSpPr>
            <a:spLocks/>
          </p:cNvSpPr>
          <p:nvPr/>
        </p:nvSpPr>
        <p:spPr bwMode="auto">
          <a:xfrm>
            <a:off x="2309813" y="4208463"/>
            <a:ext cx="1222375" cy="57150"/>
          </a:xfrm>
          <a:custGeom>
            <a:avLst/>
            <a:gdLst/>
            <a:ahLst/>
            <a:cxnLst>
              <a:cxn ang="0">
                <a:pos x="0" y="36"/>
              </a:cxn>
              <a:cxn ang="0">
                <a:pos x="148" y="36"/>
              </a:cxn>
              <a:cxn ang="0">
                <a:pos x="770" y="0"/>
              </a:cxn>
            </a:cxnLst>
            <a:rect l="0" t="0" r="r" b="b"/>
            <a:pathLst>
              <a:path w="770" h="36">
                <a:moveTo>
                  <a:pt x="0" y="36"/>
                </a:moveTo>
                <a:lnTo>
                  <a:pt x="148" y="36"/>
                </a:lnTo>
                <a:lnTo>
                  <a:pt x="77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07" name="Freeform 11"/>
          <p:cNvSpPr>
            <a:spLocks/>
          </p:cNvSpPr>
          <p:nvPr/>
        </p:nvSpPr>
        <p:spPr bwMode="auto">
          <a:xfrm>
            <a:off x="3408363" y="5729288"/>
            <a:ext cx="2462212" cy="168275"/>
          </a:xfrm>
          <a:custGeom>
            <a:avLst/>
            <a:gdLst/>
            <a:ahLst/>
            <a:cxnLst>
              <a:cxn ang="0">
                <a:pos x="1551" y="106"/>
              </a:cxn>
              <a:cxn ang="0">
                <a:pos x="1393" y="106"/>
              </a:cxn>
              <a:cxn ang="0">
                <a:pos x="0" y="0"/>
              </a:cxn>
            </a:cxnLst>
            <a:rect l="0" t="0" r="r" b="b"/>
            <a:pathLst>
              <a:path w="1551" h="106">
                <a:moveTo>
                  <a:pt x="1551" y="106"/>
                </a:moveTo>
                <a:lnTo>
                  <a:pt x="1393" y="106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08" name="Freeform 12"/>
          <p:cNvSpPr>
            <a:spLocks/>
          </p:cNvSpPr>
          <p:nvPr/>
        </p:nvSpPr>
        <p:spPr bwMode="auto">
          <a:xfrm>
            <a:off x="4829175" y="3935413"/>
            <a:ext cx="1047750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4" y="2"/>
              </a:cxn>
              <a:cxn ang="0">
                <a:pos x="660" y="2"/>
              </a:cxn>
            </a:cxnLst>
            <a:rect l="0" t="0" r="r" b="b"/>
            <a:pathLst>
              <a:path w="660" h="2">
                <a:moveTo>
                  <a:pt x="0" y="0"/>
                </a:moveTo>
                <a:lnTo>
                  <a:pt x="454" y="2"/>
                </a:lnTo>
                <a:lnTo>
                  <a:pt x="660" y="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09" name="Freeform 13"/>
          <p:cNvSpPr>
            <a:spLocks/>
          </p:cNvSpPr>
          <p:nvPr/>
        </p:nvSpPr>
        <p:spPr bwMode="auto">
          <a:xfrm>
            <a:off x="4629150" y="4433888"/>
            <a:ext cx="1247775" cy="561975"/>
          </a:xfrm>
          <a:custGeom>
            <a:avLst/>
            <a:gdLst/>
            <a:ahLst/>
            <a:cxnLst>
              <a:cxn ang="0">
                <a:pos x="0" y="354"/>
              </a:cxn>
              <a:cxn ang="0">
                <a:pos x="580" y="0"/>
              </a:cxn>
              <a:cxn ang="0">
                <a:pos x="786" y="0"/>
              </a:cxn>
            </a:cxnLst>
            <a:rect l="0" t="0" r="r" b="b"/>
            <a:pathLst>
              <a:path w="786" h="354">
                <a:moveTo>
                  <a:pt x="0" y="354"/>
                </a:moveTo>
                <a:lnTo>
                  <a:pt x="580" y="0"/>
                </a:lnTo>
                <a:lnTo>
                  <a:pt x="786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0" name="Line 14"/>
          <p:cNvSpPr>
            <a:spLocks noChangeShapeType="1"/>
          </p:cNvSpPr>
          <p:nvPr/>
        </p:nvSpPr>
        <p:spPr bwMode="auto">
          <a:xfrm>
            <a:off x="2709863" y="3894138"/>
            <a:ext cx="59055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1" name="Line 15"/>
          <p:cNvSpPr>
            <a:spLocks noChangeShapeType="1"/>
          </p:cNvSpPr>
          <p:nvPr/>
        </p:nvSpPr>
        <p:spPr bwMode="auto">
          <a:xfrm>
            <a:off x="2620963" y="990600"/>
            <a:ext cx="879475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2" name="Line 16"/>
          <p:cNvSpPr>
            <a:spLocks noChangeShapeType="1"/>
          </p:cNvSpPr>
          <p:nvPr/>
        </p:nvSpPr>
        <p:spPr bwMode="auto">
          <a:xfrm>
            <a:off x="2341563" y="1958975"/>
            <a:ext cx="904875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3" name="Line 17"/>
          <p:cNvSpPr>
            <a:spLocks noChangeShapeType="1"/>
          </p:cNvSpPr>
          <p:nvPr/>
        </p:nvSpPr>
        <p:spPr bwMode="auto">
          <a:xfrm>
            <a:off x="3249613" y="2838450"/>
            <a:ext cx="949325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4" name="Line 18"/>
          <p:cNvSpPr>
            <a:spLocks noChangeShapeType="1"/>
          </p:cNvSpPr>
          <p:nvPr/>
        </p:nvSpPr>
        <p:spPr bwMode="auto">
          <a:xfrm>
            <a:off x="4500563" y="3003550"/>
            <a:ext cx="1074737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5" name="Line 19"/>
          <p:cNvSpPr>
            <a:spLocks noChangeShapeType="1"/>
          </p:cNvSpPr>
          <p:nvPr/>
        </p:nvSpPr>
        <p:spPr bwMode="auto">
          <a:xfrm>
            <a:off x="4997450" y="2428875"/>
            <a:ext cx="5778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6" name="Line 20"/>
          <p:cNvSpPr>
            <a:spLocks noChangeShapeType="1"/>
          </p:cNvSpPr>
          <p:nvPr/>
        </p:nvSpPr>
        <p:spPr bwMode="auto">
          <a:xfrm>
            <a:off x="4262438" y="1003300"/>
            <a:ext cx="1312862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7" name="Line 21"/>
          <p:cNvSpPr>
            <a:spLocks noChangeShapeType="1"/>
          </p:cNvSpPr>
          <p:nvPr/>
        </p:nvSpPr>
        <p:spPr bwMode="auto">
          <a:xfrm>
            <a:off x="4230688" y="641350"/>
            <a:ext cx="1344612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8" name="Line 22"/>
          <p:cNvSpPr>
            <a:spLocks noChangeShapeType="1"/>
          </p:cNvSpPr>
          <p:nvPr/>
        </p:nvSpPr>
        <p:spPr bwMode="auto">
          <a:xfrm>
            <a:off x="2620963" y="990600"/>
            <a:ext cx="8794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9" name="Line 23"/>
          <p:cNvSpPr>
            <a:spLocks noChangeShapeType="1"/>
          </p:cNvSpPr>
          <p:nvPr/>
        </p:nvSpPr>
        <p:spPr bwMode="auto">
          <a:xfrm>
            <a:off x="2316163" y="1958975"/>
            <a:ext cx="9302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20" name="Line 24"/>
          <p:cNvSpPr>
            <a:spLocks noChangeShapeType="1"/>
          </p:cNvSpPr>
          <p:nvPr/>
        </p:nvSpPr>
        <p:spPr bwMode="auto">
          <a:xfrm>
            <a:off x="3249613" y="2838450"/>
            <a:ext cx="9525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21" name="Line 25"/>
          <p:cNvSpPr>
            <a:spLocks noChangeShapeType="1"/>
          </p:cNvSpPr>
          <p:nvPr/>
        </p:nvSpPr>
        <p:spPr bwMode="auto">
          <a:xfrm>
            <a:off x="4500563" y="3003550"/>
            <a:ext cx="1074737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22" name="Line 26"/>
          <p:cNvSpPr>
            <a:spLocks noChangeShapeType="1"/>
          </p:cNvSpPr>
          <p:nvPr/>
        </p:nvSpPr>
        <p:spPr bwMode="auto">
          <a:xfrm>
            <a:off x="4997450" y="2428875"/>
            <a:ext cx="5778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23" name="Line 27"/>
          <p:cNvSpPr>
            <a:spLocks noChangeShapeType="1"/>
          </p:cNvSpPr>
          <p:nvPr/>
        </p:nvSpPr>
        <p:spPr bwMode="auto">
          <a:xfrm>
            <a:off x="4262438" y="1003300"/>
            <a:ext cx="1312862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24" name="Line 28"/>
          <p:cNvSpPr>
            <a:spLocks noChangeShapeType="1"/>
          </p:cNvSpPr>
          <p:nvPr/>
        </p:nvSpPr>
        <p:spPr bwMode="auto">
          <a:xfrm>
            <a:off x="4230688" y="641350"/>
            <a:ext cx="1344612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25" name="Freeform 29"/>
          <p:cNvSpPr>
            <a:spLocks/>
          </p:cNvSpPr>
          <p:nvPr/>
        </p:nvSpPr>
        <p:spPr bwMode="auto">
          <a:xfrm>
            <a:off x="1992313" y="4719638"/>
            <a:ext cx="76200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124" y="132"/>
              </a:cxn>
              <a:cxn ang="0">
                <a:pos x="480" y="0"/>
              </a:cxn>
            </a:cxnLst>
            <a:rect l="0" t="0" r="r" b="b"/>
            <a:pathLst>
              <a:path w="480" h="132">
                <a:moveTo>
                  <a:pt x="0" y="132"/>
                </a:moveTo>
                <a:lnTo>
                  <a:pt x="124" y="132"/>
                </a:lnTo>
                <a:lnTo>
                  <a:pt x="48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26" name="Freeform 30"/>
          <p:cNvSpPr>
            <a:spLocks/>
          </p:cNvSpPr>
          <p:nvPr/>
        </p:nvSpPr>
        <p:spPr bwMode="auto">
          <a:xfrm>
            <a:off x="1833563" y="5453063"/>
            <a:ext cx="1558925" cy="114300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224" y="72"/>
              </a:cxn>
              <a:cxn ang="0">
                <a:pos x="982" y="0"/>
              </a:cxn>
            </a:cxnLst>
            <a:rect l="0" t="0" r="r" b="b"/>
            <a:pathLst>
              <a:path w="982" h="72">
                <a:moveTo>
                  <a:pt x="0" y="72"/>
                </a:moveTo>
                <a:lnTo>
                  <a:pt x="224" y="72"/>
                </a:lnTo>
                <a:lnTo>
                  <a:pt x="982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27" name="Freeform 31"/>
          <p:cNvSpPr>
            <a:spLocks/>
          </p:cNvSpPr>
          <p:nvPr/>
        </p:nvSpPr>
        <p:spPr bwMode="auto">
          <a:xfrm>
            <a:off x="2309813" y="4208463"/>
            <a:ext cx="1222375" cy="57150"/>
          </a:xfrm>
          <a:custGeom>
            <a:avLst/>
            <a:gdLst/>
            <a:ahLst/>
            <a:cxnLst>
              <a:cxn ang="0">
                <a:pos x="0" y="36"/>
              </a:cxn>
              <a:cxn ang="0">
                <a:pos x="148" y="36"/>
              </a:cxn>
              <a:cxn ang="0">
                <a:pos x="770" y="0"/>
              </a:cxn>
            </a:cxnLst>
            <a:rect l="0" t="0" r="r" b="b"/>
            <a:pathLst>
              <a:path w="770" h="36">
                <a:moveTo>
                  <a:pt x="0" y="36"/>
                </a:moveTo>
                <a:lnTo>
                  <a:pt x="148" y="36"/>
                </a:lnTo>
                <a:lnTo>
                  <a:pt x="77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28" name="Freeform 32"/>
          <p:cNvSpPr>
            <a:spLocks/>
          </p:cNvSpPr>
          <p:nvPr/>
        </p:nvSpPr>
        <p:spPr bwMode="auto">
          <a:xfrm>
            <a:off x="3408363" y="5729288"/>
            <a:ext cx="2462212" cy="168275"/>
          </a:xfrm>
          <a:custGeom>
            <a:avLst/>
            <a:gdLst/>
            <a:ahLst/>
            <a:cxnLst>
              <a:cxn ang="0">
                <a:pos x="1551" y="106"/>
              </a:cxn>
              <a:cxn ang="0">
                <a:pos x="1393" y="106"/>
              </a:cxn>
              <a:cxn ang="0">
                <a:pos x="0" y="0"/>
              </a:cxn>
            </a:cxnLst>
            <a:rect l="0" t="0" r="r" b="b"/>
            <a:pathLst>
              <a:path w="1551" h="106">
                <a:moveTo>
                  <a:pt x="1551" y="106"/>
                </a:moveTo>
                <a:lnTo>
                  <a:pt x="1393" y="106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29" name="Freeform 33"/>
          <p:cNvSpPr>
            <a:spLocks/>
          </p:cNvSpPr>
          <p:nvPr/>
        </p:nvSpPr>
        <p:spPr bwMode="auto">
          <a:xfrm>
            <a:off x="4829175" y="3935413"/>
            <a:ext cx="1047750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4" y="2"/>
              </a:cxn>
              <a:cxn ang="0">
                <a:pos x="660" y="2"/>
              </a:cxn>
            </a:cxnLst>
            <a:rect l="0" t="0" r="r" b="b"/>
            <a:pathLst>
              <a:path w="660" h="2">
                <a:moveTo>
                  <a:pt x="0" y="0"/>
                </a:moveTo>
                <a:lnTo>
                  <a:pt x="454" y="2"/>
                </a:lnTo>
                <a:lnTo>
                  <a:pt x="660" y="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30" name="Freeform 34"/>
          <p:cNvSpPr>
            <a:spLocks/>
          </p:cNvSpPr>
          <p:nvPr/>
        </p:nvSpPr>
        <p:spPr bwMode="auto">
          <a:xfrm>
            <a:off x="4629150" y="4433888"/>
            <a:ext cx="1247775" cy="561975"/>
          </a:xfrm>
          <a:custGeom>
            <a:avLst/>
            <a:gdLst/>
            <a:ahLst/>
            <a:cxnLst>
              <a:cxn ang="0">
                <a:pos x="0" y="354"/>
              </a:cxn>
              <a:cxn ang="0">
                <a:pos x="580" y="0"/>
              </a:cxn>
              <a:cxn ang="0">
                <a:pos x="786" y="0"/>
              </a:cxn>
            </a:cxnLst>
            <a:rect l="0" t="0" r="r" b="b"/>
            <a:pathLst>
              <a:path w="786" h="354">
                <a:moveTo>
                  <a:pt x="0" y="354"/>
                </a:moveTo>
                <a:lnTo>
                  <a:pt x="580" y="0"/>
                </a:lnTo>
                <a:lnTo>
                  <a:pt x="786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31" name="Freeform 35"/>
          <p:cNvSpPr>
            <a:spLocks/>
          </p:cNvSpPr>
          <p:nvPr/>
        </p:nvSpPr>
        <p:spPr bwMode="auto">
          <a:xfrm>
            <a:off x="3986213" y="5205413"/>
            <a:ext cx="1893887" cy="209550"/>
          </a:xfrm>
          <a:custGeom>
            <a:avLst/>
            <a:gdLst/>
            <a:ahLst/>
            <a:cxnLst>
              <a:cxn ang="0">
                <a:pos x="1193" y="0"/>
              </a:cxn>
              <a:cxn ang="0">
                <a:pos x="1047" y="0"/>
              </a:cxn>
              <a:cxn ang="0">
                <a:pos x="0" y="132"/>
              </a:cxn>
            </a:cxnLst>
            <a:rect l="0" t="0" r="r" b="b"/>
            <a:pathLst>
              <a:path w="1193" h="132">
                <a:moveTo>
                  <a:pt x="1193" y="0"/>
                </a:moveTo>
                <a:lnTo>
                  <a:pt x="1047" y="0"/>
                </a:lnTo>
                <a:lnTo>
                  <a:pt x="0" y="13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32" name="Freeform 36"/>
          <p:cNvSpPr>
            <a:spLocks/>
          </p:cNvSpPr>
          <p:nvPr/>
        </p:nvSpPr>
        <p:spPr bwMode="auto">
          <a:xfrm>
            <a:off x="3986213" y="5205413"/>
            <a:ext cx="1893887" cy="209550"/>
          </a:xfrm>
          <a:custGeom>
            <a:avLst/>
            <a:gdLst/>
            <a:ahLst/>
            <a:cxnLst>
              <a:cxn ang="0">
                <a:pos x="1193" y="0"/>
              </a:cxn>
              <a:cxn ang="0">
                <a:pos x="1047" y="0"/>
              </a:cxn>
              <a:cxn ang="0">
                <a:pos x="0" y="132"/>
              </a:cxn>
            </a:cxnLst>
            <a:rect l="0" t="0" r="r" b="b"/>
            <a:pathLst>
              <a:path w="1193" h="132">
                <a:moveTo>
                  <a:pt x="1193" y="0"/>
                </a:moveTo>
                <a:lnTo>
                  <a:pt x="1047" y="0"/>
                </a:lnTo>
                <a:lnTo>
                  <a:pt x="0" y="13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33" name="Line 37"/>
          <p:cNvSpPr>
            <a:spLocks noChangeShapeType="1"/>
          </p:cNvSpPr>
          <p:nvPr/>
        </p:nvSpPr>
        <p:spPr bwMode="auto">
          <a:xfrm>
            <a:off x="2709863" y="3894138"/>
            <a:ext cx="5905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34" name="Rectangle 38"/>
          <p:cNvSpPr>
            <a:spLocks noChangeArrowheads="1"/>
          </p:cNvSpPr>
          <p:nvPr/>
        </p:nvSpPr>
        <p:spPr bwMode="auto">
          <a:xfrm>
            <a:off x="828675" y="798513"/>
            <a:ext cx="1752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Frontal bone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80935" name="Rectangle 39"/>
          <p:cNvSpPr>
            <a:spLocks noChangeArrowheads="1"/>
          </p:cNvSpPr>
          <p:nvPr/>
        </p:nvSpPr>
        <p:spPr bwMode="auto">
          <a:xfrm>
            <a:off x="828675" y="1824038"/>
            <a:ext cx="14509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Ossification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center</a:t>
            </a:r>
            <a:endParaRPr lang="en-US" sz="1400" b="1">
              <a:latin typeface="Arial" charset="0"/>
            </a:endParaRPr>
          </a:p>
        </p:txBody>
      </p:sp>
      <p:sp>
        <p:nvSpPr>
          <p:cNvPr id="80936" name="Rectangle 40"/>
          <p:cNvSpPr>
            <a:spLocks noChangeArrowheads="1"/>
          </p:cNvSpPr>
          <p:nvPr/>
        </p:nvSpPr>
        <p:spPr bwMode="auto">
          <a:xfrm>
            <a:off x="5610225" y="2817813"/>
            <a:ext cx="20193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Occipital bone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80937" name="Rectangle 41"/>
          <p:cNvSpPr>
            <a:spLocks noChangeArrowheads="1"/>
          </p:cNvSpPr>
          <p:nvPr/>
        </p:nvSpPr>
        <p:spPr bwMode="auto">
          <a:xfrm>
            <a:off x="825500" y="3055938"/>
            <a:ext cx="23574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(a) Superior view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80938" name="Rectangle 42"/>
          <p:cNvSpPr>
            <a:spLocks noChangeArrowheads="1"/>
          </p:cNvSpPr>
          <p:nvPr/>
        </p:nvSpPr>
        <p:spPr bwMode="auto">
          <a:xfrm>
            <a:off x="828675" y="2703513"/>
            <a:ext cx="2452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Posterior fontanelle </a:t>
            </a:r>
            <a:endParaRPr lang="en-US" sz="1400" b="1">
              <a:latin typeface="Arial" charset="0"/>
            </a:endParaRPr>
          </a:p>
        </p:txBody>
      </p:sp>
      <p:sp>
        <p:nvSpPr>
          <p:cNvPr id="80939" name="Rectangle 43"/>
          <p:cNvSpPr>
            <a:spLocks noChangeArrowheads="1"/>
          </p:cNvSpPr>
          <p:nvPr/>
        </p:nvSpPr>
        <p:spPr bwMode="auto">
          <a:xfrm>
            <a:off x="5610225" y="2243138"/>
            <a:ext cx="18510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Parietal bone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80940" name="Rectangle 44"/>
          <p:cNvSpPr>
            <a:spLocks noChangeArrowheads="1"/>
          </p:cNvSpPr>
          <p:nvPr/>
        </p:nvSpPr>
        <p:spPr bwMode="auto">
          <a:xfrm>
            <a:off x="5619750" y="871538"/>
            <a:ext cx="11985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Anterior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fontanelle</a:t>
            </a:r>
            <a:endParaRPr lang="en-US" sz="1400" b="1">
              <a:latin typeface="Arial" charset="0"/>
            </a:endParaRPr>
          </a:p>
        </p:txBody>
      </p:sp>
      <p:sp>
        <p:nvSpPr>
          <p:cNvPr id="80941" name="Rectangle 45"/>
          <p:cNvSpPr>
            <a:spLocks noChangeArrowheads="1"/>
          </p:cNvSpPr>
          <p:nvPr/>
        </p:nvSpPr>
        <p:spPr bwMode="auto">
          <a:xfrm>
            <a:off x="5610225" y="509588"/>
            <a:ext cx="1706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Frontal suture</a:t>
            </a:r>
            <a:endParaRPr lang="en-US" sz="1400" b="1">
              <a:latin typeface="Arial" charset="0"/>
            </a:endParaRPr>
          </a:p>
        </p:txBody>
      </p:sp>
      <p:sp>
        <p:nvSpPr>
          <p:cNvPr id="80942" name="Rectangle 46"/>
          <p:cNvSpPr>
            <a:spLocks noChangeArrowheads="1"/>
          </p:cNvSpPr>
          <p:nvPr/>
        </p:nvSpPr>
        <p:spPr bwMode="auto">
          <a:xfrm>
            <a:off x="822325" y="6062663"/>
            <a:ext cx="21732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(b) Lateral view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80943" name="Rectangle 47"/>
          <p:cNvSpPr>
            <a:spLocks noChangeArrowheads="1"/>
          </p:cNvSpPr>
          <p:nvPr/>
        </p:nvSpPr>
        <p:spPr bwMode="auto">
          <a:xfrm>
            <a:off x="831850" y="4776788"/>
            <a:ext cx="126841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Posterior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fontanelle </a:t>
            </a:r>
            <a:endParaRPr lang="en-US" sz="1400" b="1">
              <a:latin typeface="Arial" charset="0"/>
            </a:endParaRPr>
          </a:p>
        </p:txBody>
      </p:sp>
      <p:sp>
        <p:nvSpPr>
          <p:cNvPr id="80944" name="Rectangle 48"/>
          <p:cNvSpPr>
            <a:spLocks noChangeArrowheads="1"/>
          </p:cNvSpPr>
          <p:nvPr/>
        </p:nvSpPr>
        <p:spPr bwMode="auto">
          <a:xfrm>
            <a:off x="831850" y="5430838"/>
            <a:ext cx="126841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Mastoid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fontanelle </a:t>
            </a:r>
            <a:endParaRPr lang="en-US" sz="1400" b="1">
              <a:latin typeface="Arial" charset="0"/>
            </a:endParaRPr>
          </a:p>
        </p:txBody>
      </p:sp>
      <p:sp>
        <p:nvSpPr>
          <p:cNvPr id="80945" name="Rectangle 49"/>
          <p:cNvSpPr>
            <a:spLocks noChangeArrowheads="1"/>
          </p:cNvSpPr>
          <p:nvPr/>
        </p:nvSpPr>
        <p:spPr bwMode="auto">
          <a:xfrm>
            <a:off x="825500" y="3681413"/>
            <a:ext cx="18510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Parietal bone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80946" name="Rectangle 50"/>
          <p:cNvSpPr>
            <a:spLocks noChangeArrowheads="1"/>
          </p:cNvSpPr>
          <p:nvPr/>
        </p:nvSpPr>
        <p:spPr bwMode="auto">
          <a:xfrm>
            <a:off x="828675" y="4122738"/>
            <a:ext cx="14509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Ossification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center</a:t>
            </a:r>
            <a:endParaRPr lang="en-US" sz="1400" b="1">
              <a:latin typeface="Arial" charset="0"/>
            </a:endParaRPr>
          </a:p>
        </p:txBody>
      </p:sp>
      <p:sp>
        <p:nvSpPr>
          <p:cNvPr id="80947" name="Rectangle 51"/>
          <p:cNvSpPr>
            <a:spLocks noChangeArrowheads="1"/>
          </p:cNvSpPr>
          <p:nvPr/>
        </p:nvSpPr>
        <p:spPr bwMode="auto">
          <a:xfrm>
            <a:off x="5924550" y="5703888"/>
            <a:ext cx="20193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Occipital bone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80948" name="Rectangle 52"/>
          <p:cNvSpPr>
            <a:spLocks noChangeArrowheads="1"/>
          </p:cNvSpPr>
          <p:nvPr/>
        </p:nvSpPr>
        <p:spPr bwMode="auto">
          <a:xfrm>
            <a:off x="5927725" y="5011738"/>
            <a:ext cx="238442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Temporal bone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(squamous portion)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80949" name="Rectangle 53"/>
          <p:cNvSpPr>
            <a:spLocks noChangeArrowheads="1"/>
          </p:cNvSpPr>
          <p:nvPr/>
        </p:nvSpPr>
        <p:spPr bwMode="auto">
          <a:xfrm>
            <a:off x="8001000" y="5062538"/>
            <a:ext cx="69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 </a:t>
            </a:r>
            <a:endParaRPr lang="en-US" sz="1400" b="1">
              <a:latin typeface="Arial" charset="0"/>
            </a:endParaRPr>
          </a:p>
        </p:txBody>
      </p:sp>
      <p:sp>
        <p:nvSpPr>
          <p:cNvPr id="80950" name="Rectangle 54"/>
          <p:cNvSpPr>
            <a:spLocks noChangeArrowheads="1"/>
          </p:cNvSpPr>
          <p:nvPr/>
        </p:nvSpPr>
        <p:spPr bwMode="auto">
          <a:xfrm>
            <a:off x="5911850" y="3763963"/>
            <a:ext cx="1752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Frontal bone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80951" name="Rectangle 55"/>
          <p:cNvSpPr>
            <a:spLocks noChangeArrowheads="1"/>
          </p:cNvSpPr>
          <p:nvPr/>
        </p:nvSpPr>
        <p:spPr bwMode="auto">
          <a:xfrm>
            <a:off x="5915025" y="4310063"/>
            <a:ext cx="137001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Sphenoidal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fontanelle</a:t>
            </a:r>
            <a:endParaRPr lang="en-US" sz="1400" b="1">
              <a:latin typeface="Arial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Developmental Aspects: Growth Rates </a:t>
            </a:r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At birth, the cranium is huge relative to the face</a:t>
            </a:r>
          </a:p>
          <a:p>
            <a:r>
              <a:rPr lang="en-US"/>
              <a:t>At 9 months of age, cranium is ½ adult size</a:t>
            </a:r>
          </a:p>
          <a:p>
            <a:r>
              <a:rPr lang="en-US"/>
              <a:t>Mandible and maxilla are foreshortened but lengthen with age</a:t>
            </a:r>
          </a:p>
          <a:p>
            <a:r>
              <a:rPr lang="en-US"/>
              <a:t>The arms and legs grow at a faster rate than the head and trunk, leading to adult proportions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Developmental Aspects: Spinal Curvature</a:t>
            </a:r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Thoracic and sacral curvatures are obvious at birth</a:t>
            </a:r>
          </a:p>
          <a:p>
            <a:pPr lvl="1"/>
            <a:r>
              <a:rPr lang="en-US"/>
              <a:t>These primary curvatures give the spine a C shape</a:t>
            </a:r>
          </a:p>
          <a:p>
            <a:pPr lvl="1"/>
            <a:r>
              <a:rPr lang="en-US"/>
              <a:t>Convex posteriorly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7.37</a:t>
            </a:r>
          </a:p>
        </p:txBody>
      </p:sp>
      <p:pic>
        <p:nvPicPr>
          <p:cNvPr id="86022" name="Picture 6"/>
          <p:cNvPicPr>
            <a:picLocks noChangeAspect="1" noChangeArrowheads="1"/>
          </p:cNvPicPr>
          <p:nvPr/>
        </p:nvPicPr>
        <p:blipFill>
          <a:blip r:embed="rId2"/>
          <a:srcRect b="5412"/>
          <a:stretch>
            <a:fillRect/>
          </a:stretch>
        </p:blipFill>
        <p:spPr bwMode="auto">
          <a:xfrm>
            <a:off x="303213" y="436563"/>
            <a:ext cx="8535987" cy="565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Developmental Aspects: Spinal Curvature</a:t>
            </a: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Secondary curvatures</a:t>
            </a:r>
          </a:p>
          <a:p>
            <a:pPr lvl="1"/>
            <a:r>
              <a:rPr lang="en-US"/>
              <a:t>Cervical and lumbar—convex anteriorly</a:t>
            </a:r>
          </a:p>
          <a:p>
            <a:pPr lvl="1"/>
            <a:r>
              <a:rPr lang="en-US"/>
              <a:t>Appear as child develops (e.g., lifts head, learns to walk)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Developmental Aspects: Old Age</a:t>
            </a: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Intervertebral discs become thin, less hydrated, and less elastic</a:t>
            </a:r>
          </a:p>
          <a:p>
            <a:r>
              <a:rPr lang="en-US"/>
              <a:t>Risk of disc herniation increases</a:t>
            </a:r>
          </a:p>
          <a:p>
            <a:r>
              <a:rPr lang="en-US"/>
              <a:t>Loss of stature by several centimeters is common by age 55  </a:t>
            </a:r>
          </a:p>
          <a:p>
            <a:r>
              <a:rPr lang="en-US"/>
              <a:t>Costal cartilages ossify, causing the thorax to become rigid</a:t>
            </a:r>
          </a:p>
          <a:p>
            <a:r>
              <a:rPr lang="en-US"/>
              <a:t>All bones lose mass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eb_Lect_Design_Approved">
  <a:themeElements>
    <a:clrScheme name="Marieb_Lect_Design_Approv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ign_Approv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ign_Approv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rieb_Lect_Des_App-blank">
  <a:themeElements>
    <a:clrScheme name="Marieb_Lect_Des_App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_App-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_App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G4_01:Production_Current:HAP8:Marieb_Lect_Des_App-blank.pot</Template>
  <TotalTime>64</TotalTime>
  <Words>1905</Words>
  <Application>Microsoft Office PowerPoint</Application>
  <PresentationFormat>On-screen Show (4:3)</PresentationFormat>
  <Paragraphs>661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Times</vt:lpstr>
      <vt:lpstr>Arial</vt:lpstr>
      <vt:lpstr>Times New Roman</vt:lpstr>
      <vt:lpstr>Wingdings</vt:lpstr>
      <vt:lpstr>Arial Black</vt:lpstr>
      <vt:lpstr>Marieb_Lect_Design_Approved</vt:lpstr>
      <vt:lpstr>Marieb_Lect_Des_App-blank</vt:lpstr>
      <vt:lpstr>7 </vt:lpstr>
      <vt:lpstr>Appendicular Skeleton</vt:lpstr>
      <vt:lpstr>Pectoral Girdle (Shoulder Girdle)</vt:lpstr>
      <vt:lpstr>Slide 4</vt:lpstr>
      <vt:lpstr>Clavicles (Collarbones)</vt:lpstr>
      <vt:lpstr>Slide 6</vt:lpstr>
      <vt:lpstr>Scapulae (Shoulder Blades)</vt:lpstr>
      <vt:lpstr>Slide 8</vt:lpstr>
      <vt:lpstr>Slide 9</vt:lpstr>
      <vt:lpstr>Slide 10</vt:lpstr>
      <vt:lpstr>The Upper Limb</vt:lpstr>
      <vt:lpstr>Humerus</vt:lpstr>
      <vt:lpstr>Slide 13</vt:lpstr>
      <vt:lpstr>Bones of the Forearm</vt:lpstr>
      <vt:lpstr>Slide 15</vt:lpstr>
      <vt:lpstr>Slide 16</vt:lpstr>
      <vt:lpstr>Slide 17</vt:lpstr>
      <vt:lpstr>Hand: Carpus</vt:lpstr>
      <vt:lpstr>Hand: Metacarpus and Phalanges</vt:lpstr>
      <vt:lpstr>Slide 20</vt:lpstr>
      <vt:lpstr>Pelvic (Hip) Girdle</vt:lpstr>
      <vt:lpstr>Slide 22</vt:lpstr>
      <vt:lpstr>Hip Bone</vt:lpstr>
      <vt:lpstr>Slide 24</vt:lpstr>
      <vt:lpstr>Slide 25</vt:lpstr>
      <vt:lpstr>Comparison of Male and Female Pelves</vt:lpstr>
      <vt:lpstr>Comparison of Male and Female Pelves</vt:lpstr>
      <vt:lpstr>Comparison of Male and Female Pelves</vt:lpstr>
      <vt:lpstr>Slide 29</vt:lpstr>
      <vt:lpstr>Slide 30</vt:lpstr>
      <vt:lpstr>Slide 31</vt:lpstr>
      <vt:lpstr>The Lower Limb</vt:lpstr>
      <vt:lpstr>Femur</vt:lpstr>
      <vt:lpstr>Slide 34</vt:lpstr>
      <vt:lpstr>Bones of the Leg</vt:lpstr>
      <vt:lpstr>Slide 36</vt:lpstr>
      <vt:lpstr>Slide 37</vt:lpstr>
      <vt:lpstr>Foot: Tarsals</vt:lpstr>
      <vt:lpstr>Foot: Metatarsals and Phalanges</vt:lpstr>
      <vt:lpstr>Slide 40</vt:lpstr>
      <vt:lpstr>Slide 41</vt:lpstr>
      <vt:lpstr>Arches of the Foot</vt:lpstr>
      <vt:lpstr>Slide 43</vt:lpstr>
      <vt:lpstr>Developmental Aspects: Fetal Skull</vt:lpstr>
      <vt:lpstr>Slide 45</vt:lpstr>
      <vt:lpstr>Developmental Aspects: Growth Rates </vt:lpstr>
      <vt:lpstr>Developmental Aspects: Spinal Curvature</vt:lpstr>
      <vt:lpstr>Slide 48</vt:lpstr>
      <vt:lpstr>Developmental Aspects: Spinal Curvature</vt:lpstr>
      <vt:lpstr>Developmental Aspects: Old Age</vt:lpstr>
    </vt:vector>
  </TitlesOfParts>
  <Company>뿿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</dc:title>
  <dc:creator>R U</dc:creator>
  <cp:lastModifiedBy>HP Authorized Customer</cp:lastModifiedBy>
  <cp:revision>19</cp:revision>
  <dcterms:created xsi:type="dcterms:W3CDTF">2009-02-20T01:15:15Z</dcterms:created>
  <dcterms:modified xsi:type="dcterms:W3CDTF">2009-10-19T03:34:42Z</dcterms:modified>
</cp:coreProperties>
</file>