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sldIdLst>
    <p:sldId id="256" r:id="rId3"/>
    <p:sldId id="257" r:id="rId4"/>
    <p:sldId id="264" r:id="rId5"/>
    <p:sldId id="265" r:id="rId6"/>
    <p:sldId id="266" r:id="rId7"/>
    <p:sldId id="267" r:id="rId8"/>
    <p:sldId id="268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81" r:id="rId18"/>
    <p:sldId id="282" r:id="rId19"/>
    <p:sldId id="285" r:id="rId20"/>
    <p:sldId id="286" r:id="rId21"/>
    <p:sldId id="287" r:id="rId22"/>
    <p:sldId id="288" r:id="rId23"/>
    <p:sldId id="290" r:id="rId24"/>
    <p:sldId id="291" r:id="rId25"/>
    <p:sldId id="292" r:id="rId26"/>
    <p:sldId id="294" r:id="rId27"/>
    <p:sldId id="331" r:id="rId28"/>
    <p:sldId id="297" r:id="rId29"/>
    <p:sldId id="298" r:id="rId30"/>
    <p:sldId id="299" r:id="rId31"/>
    <p:sldId id="336" r:id="rId32"/>
    <p:sldId id="301" r:id="rId33"/>
    <p:sldId id="302" r:id="rId34"/>
    <p:sldId id="303" r:id="rId35"/>
    <p:sldId id="304" r:id="rId36"/>
    <p:sldId id="337" r:id="rId37"/>
    <p:sldId id="306" r:id="rId38"/>
    <p:sldId id="308" r:id="rId39"/>
    <p:sldId id="332" r:id="rId40"/>
    <p:sldId id="310" r:id="rId41"/>
    <p:sldId id="312" r:id="rId42"/>
    <p:sldId id="313" r:id="rId43"/>
    <p:sldId id="314" r:id="rId44"/>
    <p:sldId id="333" r:id="rId45"/>
    <p:sldId id="335" r:id="rId46"/>
    <p:sldId id="316" r:id="rId47"/>
    <p:sldId id="317" r:id="rId48"/>
    <p:sldId id="318" r:id="rId49"/>
    <p:sldId id="319" r:id="rId50"/>
    <p:sldId id="338" r:id="rId51"/>
    <p:sldId id="322" r:id="rId52"/>
    <p:sldId id="323" r:id="rId53"/>
    <p:sldId id="324" r:id="rId54"/>
    <p:sldId id="325" r:id="rId55"/>
    <p:sldId id="326" r:id="rId56"/>
    <p:sldId id="327" r:id="rId57"/>
    <p:sldId id="330" r:id="rId5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88" autoAdjust="0"/>
    <p:restoredTop sz="96832" autoAdjust="0"/>
  </p:normalViewPr>
  <p:slideViewPr>
    <p:cSldViewPr>
      <p:cViewPr varScale="1">
        <p:scale>
          <a:sx n="43" d="100"/>
          <a:sy n="43" d="100"/>
        </p:scale>
        <p:origin x="-6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9814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pitchFamily="34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 Lecture Slides </a:t>
            </a:r>
          </a:p>
          <a:p>
            <a:r>
              <a:rPr lang="en-US" sz="2000">
                <a:latin typeface="Arial" pitchFamily="34" charset="0"/>
              </a:rPr>
              <a:t>prepared by </a:t>
            </a:r>
          </a:p>
          <a:p>
            <a:r>
              <a:rPr lang="en-US" sz="2000">
                <a:latin typeface="Arial" pitchFamily="34" charset="0"/>
              </a:rPr>
              <a:t>Janice Meeking, </a:t>
            </a:r>
          </a:p>
          <a:p>
            <a:r>
              <a:rPr lang="en-US" sz="2000">
                <a:latin typeface="Arial" pitchFamily="34" charset="0"/>
              </a:rPr>
              <a:t>Mount Royal College</a:t>
            </a:r>
          </a:p>
        </p:txBody>
      </p:sp>
      <p:sp>
        <p:nvSpPr>
          <p:cNvPr id="119815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pitchFamily="34" charset="0"/>
              </a:rPr>
              <a:t>C H A P T E R</a:t>
            </a:r>
          </a:p>
        </p:txBody>
      </p:sp>
      <p:sp>
        <p:nvSpPr>
          <p:cNvPr id="119816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17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18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pitchFamily="34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 cstate="print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4934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pitchFamily="34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pitchFamily="34" charset="0"/>
              </a:rPr>
              <a:t> Lecture Slides </a:t>
            </a:r>
          </a:p>
          <a:p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prepared by Vince Austin, </a:t>
            </a:r>
          </a:p>
          <a:p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pitchFamily="34" charset="0"/>
              </a:rPr>
            </a:br>
            <a:r>
              <a:rPr lang="en-US" sz="2000">
                <a:solidFill>
                  <a:schemeClr val="bg1"/>
                </a:solidFill>
                <a:latin typeface="Arial" pitchFamily="34" charset="0"/>
              </a:rPr>
              <a:t>and Community College</a:t>
            </a:r>
          </a:p>
        </p:txBody>
      </p:sp>
      <p:sp>
        <p:nvSpPr>
          <p:cNvPr id="124935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pitchFamily="34" charset="0"/>
              </a:rPr>
              <a:t>C H A P T E R</a:t>
            </a:r>
          </a:p>
        </p:txBody>
      </p:sp>
      <p:sp>
        <p:nvSpPr>
          <p:cNvPr id="124936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937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938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" pitchFamily="34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8789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pitchFamily="34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053D76"/>
                </a:solidFill>
                <a:latin typeface="Arial" pitchFamily="34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pitchFamily="34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knee_4.m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rotatable_knee.mov" TargetMode="Externa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rotatable_shoulder.mov" TargetMode="Externa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rotator_cuff_1b.mpg" TargetMode="External"/><Relationship Id="rId2" Type="http://schemas.openxmlformats.org/officeDocument/2006/relationships/hyperlink" Target="rotator_cuff_1a.mpg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elbow_joint_2.mp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rotatable_elbow.mov" TargetMode="Externa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ip_joint_4.mpg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rotatable_hip.mov" TargetMode="Externa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8  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Joints: Part 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Classification of Synovial Joints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Six types, based on shape of articular surfaces:</a:t>
            </a:r>
          </a:p>
          <a:p>
            <a:pPr lvl="1">
              <a:lnSpc>
                <a:spcPct val="90000"/>
              </a:lnSpc>
            </a:pPr>
            <a:r>
              <a:rPr lang="en-US"/>
              <a:t>Plane</a:t>
            </a:r>
          </a:p>
          <a:p>
            <a:pPr lvl="1">
              <a:lnSpc>
                <a:spcPct val="90000"/>
              </a:lnSpc>
            </a:pPr>
            <a:r>
              <a:rPr lang="en-US"/>
              <a:t>Hinge</a:t>
            </a:r>
          </a:p>
          <a:p>
            <a:pPr lvl="1">
              <a:lnSpc>
                <a:spcPct val="90000"/>
              </a:lnSpc>
            </a:pPr>
            <a:r>
              <a:rPr lang="en-US"/>
              <a:t>Pivot</a:t>
            </a:r>
          </a:p>
          <a:p>
            <a:pPr lvl="1">
              <a:lnSpc>
                <a:spcPct val="90000"/>
              </a:lnSpc>
            </a:pPr>
            <a:r>
              <a:rPr lang="en-US"/>
              <a:t>Condyloid</a:t>
            </a:r>
          </a:p>
          <a:p>
            <a:pPr lvl="1">
              <a:lnSpc>
                <a:spcPct val="90000"/>
              </a:lnSpc>
            </a:pPr>
            <a:r>
              <a:rPr lang="en-US"/>
              <a:t>Saddle</a:t>
            </a:r>
          </a:p>
          <a:p>
            <a:pPr lvl="1">
              <a:lnSpc>
                <a:spcPct val="90000"/>
              </a:lnSpc>
            </a:pPr>
            <a:r>
              <a:rPr lang="en-US"/>
              <a:t>Ball and socket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Plane Joints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Nonaxial joints</a:t>
            </a:r>
          </a:p>
          <a:p>
            <a:r>
              <a:rPr lang="en-US"/>
              <a:t>Flat articular surfaces</a:t>
            </a:r>
          </a:p>
          <a:p>
            <a:r>
              <a:rPr lang="en-US"/>
              <a:t>Short gliding movements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8153400" y="6580188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8.7a</a:t>
            </a:r>
          </a:p>
        </p:txBody>
      </p:sp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06413"/>
            <a:ext cx="8231187" cy="5919787"/>
          </a:xfrm>
          <a:prstGeom prst="rect">
            <a:avLst/>
          </a:prstGeom>
          <a:noFill/>
        </p:spPr>
      </p:pic>
      <p:sp>
        <p:nvSpPr>
          <p:cNvPr id="14345" name="Freeform 9"/>
          <p:cNvSpPr>
            <a:spLocks/>
          </p:cNvSpPr>
          <p:nvPr/>
        </p:nvSpPr>
        <p:spPr bwMode="auto">
          <a:xfrm>
            <a:off x="6419850" y="5408613"/>
            <a:ext cx="628650" cy="31750"/>
          </a:xfrm>
          <a:custGeom>
            <a:avLst/>
            <a:gdLst/>
            <a:ahLst/>
            <a:cxnLst>
              <a:cxn ang="0">
                <a:pos x="396" y="0"/>
              </a:cxn>
              <a:cxn ang="0">
                <a:pos x="180" y="20"/>
              </a:cxn>
              <a:cxn ang="0">
                <a:pos x="0" y="20"/>
              </a:cxn>
            </a:cxnLst>
            <a:rect l="0" t="0" r="r" b="b"/>
            <a:pathLst>
              <a:path w="396" h="20">
                <a:moveTo>
                  <a:pt x="396" y="0"/>
                </a:moveTo>
                <a:lnTo>
                  <a:pt x="180" y="20"/>
                </a:lnTo>
                <a:lnTo>
                  <a:pt x="0" y="2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6" name="Freeform 10"/>
          <p:cNvSpPr>
            <a:spLocks/>
          </p:cNvSpPr>
          <p:nvPr/>
        </p:nvSpPr>
        <p:spPr bwMode="auto">
          <a:xfrm>
            <a:off x="6419850" y="5087938"/>
            <a:ext cx="679450" cy="263525"/>
          </a:xfrm>
          <a:custGeom>
            <a:avLst/>
            <a:gdLst/>
            <a:ahLst/>
            <a:cxnLst>
              <a:cxn ang="0">
                <a:pos x="428" y="166"/>
              </a:cxn>
              <a:cxn ang="0">
                <a:pos x="180" y="0"/>
              </a:cxn>
              <a:cxn ang="0">
                <a:pos x="0" y="0"/>
              </a:cxn>
            </a:cxnLst>
            <a:rect l="0" t="0" r="r" b="b"/>
            <a:pathLst>
              <a:path w="428" h="166">
                <a:moveTo>
                  <a:pt x="428" y="166"/>
                </a:moveTo>
                <a:lnTo>
                  <a:pt x="18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 flipH="1">
            <a:off x="6419850" y="5764213"/>
            <a:ext cx="6921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 flipH="1">
            <a:off x="6883400" y="3649663"/>
            <a:ext cx="5016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 flipH="1">
            <a:off x="7524750" y="3652838"/>
            <a:ext cx="3333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 flipH="1">
            <a:off x="6892925" y="1444625"/>
            <a:ext cx="3587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6213475" y="49006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7912100" y="34845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6680200" y="3468688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6213475" y="55991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4355" name="Rectangle 19"/>
          <p:cNvSpPr>
            <a:spLocks noChangeArrowheads="1"/>
          </p:cNvSpPr>
          <p:nvPr/>
        </p:nvSpPr>
        <p:spPr bwMode="auto">
          <a:xfrm>
            <a:off x="6213475" y="52498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4356" name="Rectangle 20"/>
          <p:cNvSpPr>
            <a:spLocks noChangeArrowheads="1"/>
          </p:cNvSpPr>
          <p:nvPr/>
        </p:nvSpPr>
        <p:spPr bwMode="auto">
          <a:xfrm>
            <a:off x="6708775" y="1287463"/>
            <a:ext cx="88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4357" name="Rectangle 21"/>
          <p:cNvSpPr>
            <a:spLocks noChangeArrowheads="1"/>
          </p:cNvSpPr>
          <p:nvPr/>
        </p:nvSpPr>
        <p:spPr bwMode="auto">
          <a:xfrm>
            <a:off x="5924550" y="1760538"/>
            <a:ext cx="952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Nonaxial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14358" name="Rectangle 22"/>
          <p:cNvSpPr>
            <a:spLocks noChangeArrowheads="1"/>
          </p:cNvSpPr>
          <p:nvPr/>
        </p:nvSpPr>
        <p:spPr bwMode="auto">
          <a:xfrm>
            <a:off x="5924550" y="2046288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Uniaxial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14359" name="Rectangle 23"/>
          <p:cNvSpPr>
            <a:spLocks noChangeArrowheads="1"/>
          </p:cNvSpPr>
          <p:nvPr/>
        </p:nvSpPr>
        <p:spPr bwMode="auto">
          <a:xfrm>
            <a:off x="5924550" y="2332038"/>
            <a:ext cx="73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14360" name="Rectangle 24"/>
          <p:cNvSpPr>
            <a:spLocks noChangeArrowheads="1"/>
          </p:cNvSpPr>
          <p:nvPr/>
        </p:nvSpPr>
        <p:spPr bwMode="auto">
          <a:xfrm>
            <a:off x="5924550" y="2617788"/>
            <a:ext cx="1041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Multiaxial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14361" name="Rectangle 25"/>
          <p:cNvSpPr>
            <a:spLocks noChangeArrowheads="1"/>
          </p:cNvSpPr>
          <p:nvPr/>
        </p:nvSpPr>
        <p:spPr bwMode="auto">
          <a:xfrm>
            <a:off x="514350" y="38909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4362" name="Rectangle 26"/>
          <p:cNvSpPr>
            <a:spLocks noChangeArrowheads="1"/>
          </p:cNvSpPr>
          <p:nvPr/>
        </p:nvSpPr>
        <p:spPr bwMode="auto">
          <a:xfrm>
            <a:off x="809625" y="3878263"/>
            <a:ext cx="35941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Plane joint (intercarpal joint)</a:t>
            </a:r>
            <a:endParaRPr lang="en-US" sz="15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Hinge Joints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Uniaxial joints </a:t>
            </a:r>
          </a:p>
          <a:p>
            <a:r>
              <a:rPr lang="en-US"/>
              <a:t>Motion along a single plane</a:t>
            </a:r>
          </a:p>
          <a:p>
            <a:r>
              <a:rPr lang="en-US"/>
              <a:t>Flexion and extension only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8143875" y="6580188"/>
            <a:ext cx="9985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8.7b</a:t>
            </a:r>
          </a:p>
        </p:txBody>
      </p:sp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09588"/>
            <a:ext cx="8231187" cy="5913437"/>
          </a:xfrm>
          <a:prstGeom prst="rect">
            <a:avLst/>
          </a:prstGeom>
          <a:noFill/>
        </p:spPr>
      </p:pic>
      <p:sp>
        <p:nvSpPr>
          <p:cNvPr id="17418" name="Freeform 10"/>
          <p:cNvSpPr>
            <a:spLocks/>
          </p:cNvSpPr>
          <p:nvPr/>
        </p:nvSpPr>
        <p:spPr bwMode="auto">
          <a:xfrm>
            <a:off x="6419850" y="5408613"/>
            <a:ext cx="631825" cy="31750"/>
          </a:xfrm>
          <a:custGeom>
            <a:avLst/>
            <a:gdLst/>
            <a:ahLst/>
            <a:cxnLst>
              <a:cxn ang="0">
                <a:pos x="398" y="0"/>
              </a:cxn>
              <a:cxn ang="0">
                <a:pos x="180" y="20"/>
              </a:cxn>
              <a:cxn ang="0">
                <a:pos x="0" y="20"/>
              </a:cxn>
            </a:cxnLst>
            <a:rect l="0" t="0" r="r" b="b"/>
            <a:pathLst>
              <a:path w="398" h="20">
                <a:moveTo>
                  <a:pt x="398" y="0"/>
                </a:moveTo>
                <a:lnTo>
                  <a:pt x="180" y="20"/>
                </a:lnTo>
                <a:lnTo>
                  <a:pt x="0" y="2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Freeform 11"/>
          <p:cNvSpPr>
            <a:spLocks/>
          </p:cNvSpPr>
          <p:nvPr/>
        </p:nvSpPr>
        <p:spPr bwMode="auto">
          <a:xfrm>
            <a:off x="6419850" y="5084763"/>
            <a:ext cx="682625" cy="266700"/>
          </a:xfrm>
          <a:custGeom>
            <a:avLst/>
            <a:gdLst/>
            <a:ahLst/>
            <a:cxnLst>
              <a:cxn ang="0">
                <a:pos x="430" y="168"/>
              </a:cxn>
              <a:cxn ang="0">
                <a:pos x="180" y="0"/>
              </a:cxn>
              <a:cxn ang="0">
                <a:pos x="0" y="0"/>
              </a:cxn>
            </a:cxnLst>
            <a:rect l="0" t="0" r="r" b="b"/>
            <a:pathLst>
              <a:path w="430" h="168">
                <a:moveTo>
                  <a:pt x="430" y="168"/>
                </a:moveTo>
                <a:lnTo>
                  <a:pt x="18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 flipH="1">
            <a:off x="6419850" y="5761038"/>
            <a:ext cx="6921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 flipH="1">
            <a:off x="6883400" y="3649663"/>
            <a:ext cx="5016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 flipH="1">
            <a:off x="7524750" y="3652838"/>
            <a:ext cx="3333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H="1">
            <a:off x="6892925" y="1441450"/>
            <a:ext cx="3587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514350" y="37131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796925" y="3709988"/>
            <a:ext cx="29972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Hinge joint (elbow joint)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6213475" y="49006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7912100" y="34845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6680200" y="3468688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6213475" y="55991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6213475" y="52498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31" name="Rectangle 23"/>
          <p:cNvSpPr>
            <a:spLocks noChangeArrowheads="1"/>
          </p:cNvSpPr>
          <p:nvPr/>
        </p:nvSpPr>
        <p:spPr bwMode="auto">
          <a:xfrm>
            <a:off x="6721475" y="1271588"/>
            <a:ext cx="88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17432" name="Rectangle 24"/>
          <p:cNvSpPr>
            <a:spLocks noChangeArrowheads="1"/>
          </p:cNvSpPr>
          <p:nvPr/>
        </p:nvSpPr>
        <p:spPr bwMode="auto">
          <a:xfrm>
            <a:off x="5924550" y="1760538"/>
            <a:ext cx="952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Nonaxial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5924550" y="2046288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Uniaxial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5924550" y="2332038"/>
            <a:ext cx="73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5924550" y="2614613"/>
            <a:ext cx="1041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Multiaxial</a:t>
            </a:r>
            <a:endParaRPr lang="en-US" sz="15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Pivot Joints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Rounded end of one bone conforms to a “sleeve,” or ring of another bone</a:t>
            </a:r>
          </a:p>
          <a:p>
            <a:r>
              <a:rPr lang="en-US"/>
              <a:t>Uniaxial movement only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8153400" y="6580188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8.7c</a:t>
            </a:r>
          </a:p>
        </p:txBody>
      </p:sp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563" y="506413"/>
            <a:ext cx="8231187" cy="5919787"/>
          </a:xfrm>
          <a:prstGeom prst="rect">
            <a:avLst/>
          </a:prstGeom>
          <a:noFill/>
        </p:spPr>
      </p:pic>
      <p:sp>
        <p:nvSpPr>
          <p:cNvPr id="21513" name="Freeform 9"/>
          <p:cNvSpPr>
            <a:spLocks/>
          </p:cNvSpPr>
          <p:nvPr/>
        </p:nvSpPr>
        <p:spPr bwMode="auto">
          <a:xfrm>
            <a:off x="6423025" y="5408613"/>
            <a:ext cx="628650" cy="31750"/>
          </a:xfrm>
          <a:custGeom>
            <a:avLst/>
            <a:gdLst/>
            <a:ahLst/>
            <a:cxnLst>
              <a:cxn ang="0">
                <a:pos x="396" y="0"/>
              </a:cxn>
              <a:cxn ang="0">
                <a:pos x="180" y="20"/>
              </a:cxn>
              <a:cxn ang="0">
                <a:pos x="0" y="20"/>
              </a:cxn>
            </a:cxnLst>
            <a:rect l="0" t="0" r="r" b="b"/>
            <a:pathLst>
              <a:path w="396" h="20">
                <a:moveTo>
                  <a:pt x="396" y="0"/>
                </a:moveTo>
                <a:lnTo>
                  <a:pt x="180" y="20"/>
                </a:lnTo>
                <a:lnTo>
                  <a:pt x="0" y="2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4" name="Freeform 10"/>
          <p:cNvSpPr>
            <a:spLocks/>
          </p:cNvSpPr>
          <p:nvPr/>
        </p:nvSpPr>
        <p:spPr bwMode="auto">
          <a:xfrm>
            <a:off x="6423025" y="5084763"/>
            <a:ext cx="682625" cy="266700"/>
          </a:xfrm>
          <a:custGeom>
            <a:avLst/>
            <a:gdLst/>
            <a:ahLst/>
            <a:cxnLst>
              <a:cxn ang="0">
                <a:pos x="430" y="168"/>
              </a:cxn>
              <a:cxn ang="0">
                <a:pos x="180" y="0"/>
              </a:cxn>
              <a:cxn ang="0">
                <a:pos x="0" y="0"/>
              </a:cxn>
            </a:cxnLst>
            <a:rect l="0" t="0" r="r" b="b"/>
            <a:pathLst>
              <a:path w="430" h="168">
                <a:moveTo>
                  <a:pt x="430" y="168"/>
                </a:moveTo>
                <a:lnTo>
                  <a:pt x="18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 flipH="1">
            <a:off x="6423025" y="5764213"/>
            <a:ext cx="6921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6" name="Line 12"/>
          <p:cNvSpPr>
            <a:spLocks noChangeShapeType="1"/>
          </p:cNvSpPr>
          <p:nvPr/>
        </p:nvSpPr>
        <p:spPr bwMode="auto">
          <a:xfrm flipH="1">
            <a:off x="6886575" y="3649663"/>
            <a:ext cx="5016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 flipH="1">
            <a:off x="7527925" y="3652838"/>
            <a:ext cx="3333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 flipH="1">
            <a:off x="6896100" y="1441450"/>
            <a:ext cx="3587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495300" y="4059238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800100" y="4090988"/>
            <a:ext cx="4597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Pivot joint (proximal radioulnar joint)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1" name="Rectangle 17"/>
          <p:cNvSpPr>
            <a:spLocks noChangeArrowheads="1"/>
          </p:cNvSpPr>
          <p:nvPr/>
        </p:nvSpPr>
        <p:spPr bwMode="auto">
          <a:xfrm>
            <a:off x="6216650" y="49006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2" name="Rectangle 18"/>
          <p:cNvSpPr>
            <a:spLocks noChangeArrowheads="1"/>
          </p:cNvSpPr>
          <p:nvPr/>
        </p:nvSpPr>
        <p:spPr bwMode="auto">
          <a:xfrm>
            <a:off x="7915275" y="34845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3" name="Rectangle 19"/>
          <p:cNvSpPr>
            <a:spLocks noChangeArrowheads="1"/>
          </p:cNvSpPr>
          <p:nvPr/>
        </p:nvSpPr>
        <p:spPr bwMode="auto">
          <a:xfrm>
            <a:off x="6683375" y="3468688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4" name="Rectangle 20"/>
          <p:cNvSpPr>
            <a:spLocks noChangeArrowheads="1"/>
          </p:cNvSpPr>
          <p:nvPr/>
        </p:nvSpPr>
        <p:spPr bwMode="auto">
          <a:xfrm>
            <a:off x="6216650" y="55991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6216650" y="52498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6705600" y="1281113"/>
            <a:ext cx="88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5927725" y="1760538"/>
            <a:ext cx="952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Nonaxial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5927725" y="2046288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Uniaxial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1529" name="Rectangle 25"/>
          <p:cNvSpPr>
            <a:spLocks noChangeArrowheads="1"/>
          </p:cNvSpPr>
          <p:nvPr/>
        </p:nvSpPr>
        <p:spPr bwMode="auto">
          <a:xfrm>
            <a:off x="5927725" y="2332038"/>
            <a:ext cx="73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1530" name="Rectangle 26"/>
          <p:cNvSpPr>
            <a:spLocks noChangeArrowheads="1"/>
          </p:cNvSpPr>
          <p:nvPr/>
        </p:nvSpPr>
        <p:spPr bwMode="auto">
          <a:xfrm>
            <a:off x="5927725" y="2614613"/>
            <a:ext cx="1041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Multiaxial</a:t>
            </a:r>
            <a:endParaRPr lang="en-US" sz="15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Condyloid (Ellipsoidal) Joints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Biaxial joints</a:t>
            </a:r>
          </a:p>
          <a:p>
            <a:r>
              <a:rPr lang="en-US"/>
              <a:t>Both articular surfaces are oval</a:t>
            </a:r>
          </a:p>
          <a:p>
            <a:r>
              <a:rPr lang="en-US"/>
              <a:t>Permit all angular movements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8143875" y="6580188"/>
            <a:ext cx="9985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8.7d</a:t>
            </a:r>
          </a:p>
        </p:txBody>
      </p:sp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06413"/>
            <a:ext cx="8231187" cy="5919787"/>
          </a:xfrm>
          <a:prstGeom prst="rect">
            <a:avLst/>
          </a:prstGeom>
          <a:noFill/>
        </p:spPr>
      </p:pic>
      <p:sp>
        <p:nvSpPr>
          <p:cNvPr id="24585" name="Freeform 9"/>
          <p:cNvSpPr>
            <a:spLocks/>
          </p:cNvSpPr>
          <p:nvPr/>
        </p:nvSpPr>
        <p:spPr bwMode="auto">
          <a:xfrm>
            <a:off x="6423025" y="5408613"/>
            <a:ext cx="628650" cy="31750"/>
          </a:xfrm>
          <a:custGeom>
            <a:avLst/>
            <a:gdLst/>
            <a:ahLst/>
            <a:cxnLst>
              <a:cxn ang="0">
                <a:pos x="396" y="0"/>
              </a:cxn>
              <a:cxn ang="0">
                <a:pos x="180" y="20"/>
              </a:cxn>
              <a:cxn ang="0">
                <a:pos x="0" y="20"/>
              </a:cxn>
            </a:cxnLst>
            <a:rect l="0" t="0" r="r" b="b"/>
            <a:pathLst>
              <a:path w="396" h="20">
                <a:moveTo>
                  <a:pt x="396" y="0"/>
                </a:moveTo>
                <a:lnTo>
                  <a:pt x="180" y="20"/>
                </a:lnTo>
                <a:lnTo>
                  <a:pt x="0" y="2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6" name="Freeform 10"/>
          <p:cNvSpPr>
            <a:spLocks/>
          </p:cNvSpPr>
          <p:nvPr/>
        </p:nvSpPr>
        <p:spPr bwMode="auto">
          <a:xfrm>
            <a:off x="6423025" y="5084763"/>
            <a:ext cx="682625" cy="266700"/>
          </a:xfrm>
          <a:custGeom>
            <a:avLst/>
            <a:gdLst/>
            <a:ahLst/>
            <a:cxnLst>
              <a:cxn ang="0">
                <a:pos x="430" y="168"/>
              </a:cxn>
              <a:cxn ang="0">
                <a:pos x="180" y="0"/>
              </a:cxn>
              <a:cxn ang="0">
                <a:pos x="0" y="0"/>
              </a:cxn>
            </a:cxnLst>
            <a:rect l="0" t="0" r="r" b="b"/>
            <a:pathLst>
              <a:path w="430" h="168">
                <a:moveTo>
                  <a:pt x="430" y="168"/>
                </a:moveTo>
                <a:lnTo>
                  <a:pt x="18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H="1">
            <a:off x="6423025" y="5761038"/>
            <a:ext cx="6921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H="1">
            <a:off x="6886575" y="3649663"/>
            <a:ext cx="5016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 flipH="1">
            <a:off x="7527925" y="3652838"/>
            <a:ext cx="3333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 flipH="1">
            <a:off x="6896100" y="1441450"/>
            <a:ext cx="35877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511175" y="37893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800100" y="3798888"/>
            <a:ext cx="35306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Condyloid joint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(metacarpophalangeal joint)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6216650" y="49006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7915275" y="34845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6683375" y="3468688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6216650" y="55991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6216650" y="52498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6718300" y="1284288"/>
            <a:ext cx="88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5927725" y="1760538"/>
            <a:ext cx="952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Nonaxial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5927725" y="2046288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Uniaxial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5927725" y="2332038"/>
            <a:ext cx="73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5927725" y="2614613"/>
            <a:ext cx="1041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Multiaxial</a:t>
            </a:r>
            <a:endParaRPr lang="en-US" sz="15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Saddle Joints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Biaxial</a:t>
            </a:r>
          </a:p>
          <a:p>
            <a:r>
              <a:rPr lang="en-US"/>
              <a:t>Allow greater freedom of movement than condyloid joints</a:t>
            </a:r>
          </a:p>
          <a:p>
            <a:r>
              <a:rPr lang="en-US"/>
              <a:t>Each articular surface has both concave and convex areas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8153400" y="6580188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8.7e</a:t>
            </a:r>
          </a:p>
        </p:txBody>
      </p:sp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06413"/>
            <a:ext cx="8231187" cy="5919787"/>
          </a:xfrm>
          <a:prstGeom prst="rect">
            <a:avLst/>
          </a:prstGeom>
          <a:noFill/>
        </p:spPr>
      </p:pic>
      <p:sp>
        <p:nvSpPr>
          <p:cNvPr id="27657" name="Freeform 9"/>
          <p:cNvSpPr>
            <a:spLocks/>
          </p:cNvSpPr>
          <p:nvPr/>
        </p:nvSpPr>
        <p:spPr bwMode="auto">
          <a:xfrm>
            <a:off x="6419850" y="5408613"/>
            <a:ext cx="631825" cy="31750"/>
          </a:xfrm>
          <a:custGeom>
            <a:avLst/>
            <a:gdLst/>
            <a:ahLst/>
            <a:cxnLst>
              <a:cxn ang="0">
                <a:pos x="398" y="0"/>
              </a:cxn>
              <a:cxn ang="0">
                <a:pos x="182" y="20"/>
              </a:cxn>
              <a:cxn ang="0">
                <a:pos x="0" y="20"/>
              </a:cxn>
            </a:cxnLst>
            <a:rect l="0" t="0" r="r" b="b"/>
            <a:pathLst>
              <a:path w="398" h="20">
                <a:moveTo>
                  <a:pt x="398" y="0"/>
                </a:moveTo>
                <a:lnTo>
                  <a:pt x="182" y="20"/>
                </a:lnTo>
                <a:lnTo>
                  <a:pt x="0" y="2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" name="Freeform 10"/>
          <p:cNvSpPr>
            <a:spLocks/>
          </p:cNvSpPr>
          <p:nvPr/>
        </p:nvSpPr>
        <p:spPr bwMode="auto">
          <a:xfrm>
            <a:off x="6419850" y="5084763"/>
            <a:ext cx="682625" cy="266700"/>
          </a:xfrm>
          <a:custGeom>
            <a:avLst/>
            <a:gdLst/>
            <a:ahLst/>
            <a:cxnLst>
              <a:cxn ang="0">
                <a:pos x="430" y="168"/>
              </a:cxn>
              <a:cxn ang="0">
                <a:pos x="182" y="0"/>
              </a:cxn>
              <a:cxn ang="0">
                <a:pos x="0" y="0"/>
              </a:cxn>
            </a:cxnLst>
            <a:rect l="0" t="0" r="r" b="b"/>
            <a:pathLst>
              <a:path w="430" h="168">
                <a:moveTo>
                  <a:pt x="430" y="168"/>
                </a:moveTo>
                <a:lnTo>
                  <a:pt x="182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 flipH="1">
            <a:off x="6419850" y="5764213"/>
            <a:ext cx="69532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 flipH="1">
            <a:off x="6886575" y="3649663"/>
            <a:ext cx="5016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H="1">
            <a:off x="7527925" y="3652838"/>
            <a:ext cx="3333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H="1">
            <a:off x="6896100" y="1441450"/>
            <a:ext cx="3556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514350" y="36369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803275" y="3649663"/>
            <a:ext cx="44196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Saddle joint (carpometacarpal joint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of thumb)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6216650" y="49006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7915275" y="34845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6680200" y="3468688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6216650" y="55991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69" name="Rectangle 21"/>
          <p:cNvSpPr>
            <a:spLocks noChangeArrowheads="1"/>
          </p:cNvSpPr>
          <p:nvPr/>
        </p:nvSpPr>
        <p:spPr bwMode="auto">
          <a:xfrm>
            <a:off x="6216650" y="52498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70" name="Rectangle 22"/>
          <p:cNvSpPr>
            <a:spLocks noChangeArrowheads="1"/>
          </p:cNvSpPr>
          <p:nvPr/>
        </p:nvSpPr>
        <p:spPr bwMode="auto">
          <a:xfrm>
            <a:off x="6708775" y="1281113"/>
            <a:ext cx="88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27671" name="Rectangle 23"/>
          <p:cNvSpPr>
            <a:spLocks noChangeArrowheads="1"/>
          </p:cNvSpPr>
          <p:nvPr/>
        </p:nvSpPr>
        <p:spPr bwMode="auto">
          <a:xfrm>
            <a:off x="5927725" y="1760538"/>
            <a:ext cx="952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Nonaxial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5927725" y="2046288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Uniaxial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5927725" y="2332038"/>
            <a:ext cx="73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5927725" y="2614613"/>
            <a:ext cx="1041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Multiaxial</a:t>
            </a:r>
            <a:endParaRPr lang="en-US" sz="15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Ball-and-Socket Joints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Multiaxial joints</a:t>
            </a:r>
          </a:p>
          <a:p>
            <a:r>
              <a:rPr lang="en-US"/>
              <a:t>The most freely moving synovial joints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8186738" y="6580188"/>
            <a:ext cx="955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8.7f</a:t>
            </a:r>
          </a:p>
        </p:txBody>
      </p:sp>
      <p:pic>
        <p:nvPicPr>
          <p:cNvPr id="30730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509588"/>
            <a:ext cx="8231187" cy="5913437"/>
          </a:xfrm>
          <a:prstGeom prst="rect">
            <a:avLst/>
          </a:prstGeom>
          <a:noFill/>
        </p:spPr>
      </p:pic>
      <p:sp>
        <p:nvSpPr>
          <p:cNvPr id="30731" name="Freeform 11"/>
          <p:cNvSpPr>
            <a:spLocks/>
          </p:cNvSpPr>
          <p:nvPr/>
        </p:nvSpPr>
        <p:spPr bwMode="auto">
          <a:xfrm>
            <a:off x="6419850" y="5405438"/>
            <a:ext cx="631825" cy="34925"/>
          </a:xfrm>
          <a:custGeom>
            <a:avLst/>
            <a:gdLst/>
            <a:ahLst/>
            <a:cxnLst>
              <a:cxn ang="0">
                <a:pos x="398" y="0"/>
              </a:cxn>
              <a:cxn ang="0">
                <a:pos x="182" y="22"/>
              </a:cxn>
              <a:cxn ang="0">
                <a:pos x="0" y="22"/>
              </a:cxn>
            </a:cxnLst>
            <a:rect l="0" t="0" r="r" b="b"/>
            <a:pathLst>
              <a:path w="398" h="22">
                <a:moveTo>
                  <a:pt x="398" y="0"/>
                </a:moveTo>
                <a:lnTo>
                  <a:pt x="182" y="22"/>
                </a:lnTo>
                <a:lnTo>
                  <a:pt x="0" y="22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2" name="Freeform 12"/>
          <p:cNvSpPr>
            <a:spLocks/>
          </p:cNvSpPr>
          <p:nvPr/>
        </p:nvSpPr>
        <p:spPr bwMode="auto">
          <a:xfrm>
            <a:off x="6419850" y="5084763"/>
            <a:ext cx="682625" cy="263525"/>
          </a:xfrm>
          <a:custGeom>
            <a:avLst/>
            <a:gdLst/>
            <a:ahLst/>
            <a:cxnLst>
              <a:cxn ang="0">
                <a:pos x="430" y="166"/>
              </a:cxn>
              <a:cxn ang="0">
                <a:pos x="182" y="0"/>
              </a:cxn>
              <a:cxn ang="0">
                <a:pos x="0" y="0"/>
              </a:cxn>
            </a:cxnLst>
            <a:rect l="0" t="0" r="r" b="b"/>
            <a:pathLst>
              <a:path w="430" h="166">
                <a:moveTo>
                  <a:pt x="430" y="166"/>
                </a:moveTo>
                <a:lnTo>
                  <a:pt x="182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 flipH="1">
            <a:off x="6419850" y="5761038"/>
            <a:ext cx="69532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 flipH="1">
            <a:off x="6886575" y="3649663"/>
            <a:ext cx="501650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 flipH="1">
            <a:off x="7527925" y="3649663"/>
            <a:ext cx="333375" cy="1587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 flipH="1">
            <a:off x="6896100" y="1441450"/>
            <a:ext cx="355600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546100" y="3932238"/>
            <a:ext cx="88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800100" y="3935413"/>
            <a:ext cx="45466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Ball-and-socket joint (shoulder joint)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39" name="Rectangle 19"/>
          <p:cNvSpPr>
            <a:spLocks noChangeArrowheads="1"/>
          </p:cNvSpPr>
          <p:nvPr/>
        </p:nvSpPr>
        <p:spPr bwMode="auto">
          <a:xfrm>
            <a:off x="6216650" y="49006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a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40" name="Rectangle 20"/>
          <p:cNvSpPr>
            <a:spLocks noChangeArrowheads="1"/>
          </p:cNvSpPr>
          <p:nvPr/>
        </p:nvSpPr>
        <p:spPr bwMode="auto">
          <a:xfrm>
            <a:off x="7915275" y="3481388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b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41" name="Rectangle 21"/>
          <p:cNvSpPr>
            <a:spLocks noChangeArrowheads="1"/>
          </p:cNvSpPr>
          <p:nvPr/>
        </p:nvSpPr>
        <p:spPr bwMode="auto">
          <a:xfrm>
            <a:off x="6680200" y="34655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42" name="Rectangle 22"/>
          <p:cNvSpPr>
            <a:spLocks noChangeArrowheads="1"/>
          </p:cNvSpPr>
          <p:nvPr/>
        </p:nvSpPr>
        <p:spPr bwMode="auto">
          <a:xfrm>
            <a:off x="6216650" y="559911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d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43" name="Rectangle 23"/>
          <p:cNvSpPr>
            <a:spLocks noChangeArrowheads="1"/>
          </p:cNvSpPr>
          <p:nvPr/>
        </p:nvSpPr>
        <p:spPr bwMode="auto">
          <a:xfrm>
            <a:off x="6216650" y="5249863"/>
            <a:ext cx="1524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44" name="Rectangle 24"/>
          <p:cNvSpPr>
            <a:spLocks noChangeArrowheads="1"/>
          </p:cNvSpPr>
          <p:nvPr/>
        </p:nvSpPr>
        <p:spPr bwMode="auto">
          <a:xfrm>
            <a:off x="6715125" y="1290638"/>
            <a:ext cx="889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30745" name="Rectangle 25"/>
          <p:cNvSpPr>
            <a:spLocks noChangeArrowheads="1"/>
          </p:cNvSpPr>
          <p:nvPr/>
        </p:nvSpPr>
        <p:spPr bwMode="auto">
          <a:xfrm>
            <a:off x="5927725" y="1760538"/>
            <a:ext cx="952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Nonaxial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30746" name="Rectangle 26"/>
          <p:cNvSpPr>
            <a:spLocks noChangeArrowheads="1"/>
          </p:cNvSpPr>
          <p:nvPr/>
        </p:nvSpPr>
        <p:spPr bwMode="auto">
          <a:xfrm>
            <a:off x="5927725" y="2046288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Uniaxial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30747" name="Rectangle 27"/>
          <p:cNvSpPr>
            <a:spLocks noChangeArrowheads="1"/>
          </p:cNvSpPr>
          <p:nvPr/>
        </p:nvSpPr>
        <p:spPr bwMode="auto">
          <a:xfrm>
            <a:off x="5927725" y="2328863"/>
            <a:ext cx="736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Biaxial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30748" name="Rectangle 28"/>
          <p:cNvSpPr>
            <a:spLocks noChangeArrowheads="1"/>
          </p:cNvSpPr>
          <p:nvPr/>
        </p:nvSpPr>
        <p:spPr bwMode="auto">
          <a:xfrm>
            <a:off x="5927725" y="2614613"/>
            <a:ext cx="1041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Multiaxial</a:t>
            </a:r>
            <a:endParaRPr lang="en-US" sz="15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Knee Joint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Largest, most complex joint of body</a:t>
            </a:r>
          </a:p>
          <a:p>
            <a:pPr>
              <a:lnSpc>
                <a:spcPct val="90000"/>
              </a:lnSpc>
            </a:pPr>
            <a:r>
              <a:rPr lang="en-US" sz="2600"/>
              <a:t>Three joints surrounded by a single joint cavity: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Femoropatellar joint: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Plane joint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Allows gliding motion during knee flexion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Lateral and medial tibiofemoral joints between the femoral condyles and the C-shaped lateral and medial menisci (semilunar cartilages) of the tibia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Allow flexion, extension, and some rotation when knee is partly flexed</a:t>
            </a:r>
          </a:p>
        </p:txBody>
      </p:sp>
      <p:sp>
        <p:nvSpPr>
          <p:cNvPr id="31750" name="Oval 6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60198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pitchFamily="34" charset="0"/>
              </a:rPr>
              <a:t>PLAY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1524000" y="6038850"/>
            <a:ext cx="4892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latin typeface="Arial" pitchFamily="34" charset="0"/>
              </a:rPr>
              <a:t>A&amp;P Flix</a:t>
            </a:r>
            <a:r>
              <a:rPr lang="en-US" sz="2000" b="1">
                <a:latin typeface="Arial" pitchFamily="34" charset="0"/>
              </a:rPr>
              <a:t>™: Movement at the knee joint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8153400" y="6580188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8.8a</a:t>
            </a:r>
          </a:p>
        </p:txBody>
      </p:sp>
      <p:pic>
        <p:nvPicPr>
          <p:cNvPr id="37897" name="Picture 9" descr="fIgure_08_08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813" y="457200"/>
            <a:ext cx="8231187" cy="5938838"/>
          </a:xfrm>
          <a:prstGeom prst="rect">
            <a:avLst/>
          </a:prstGeom>
          <a:noFill/>
        </p:spPr>
      </p:pic>
      <p:sp>
        <p:nvSpPr>
          <p:cNvPr id="37898" name="Freeform 10"/>
          <p:cNvSpPr>
            <a:spLocks/>
          </p:cNvSpPr>
          <p:nvPr/>
        </p:nvSpPr>
        <p:spPr bwMode="auto">
          <a:xfrm>
            <a:off x="1487488" y="1490663"/>
            <a:ext cx="2222500" cy="50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2" y="0"/>
              </a:cxn>
              <a:cxn ang="0">
                <a:pos x="1400" y="320"/>
              </a:cxn>
            </a:cxnLst>
            <a:rect l="0" t="0" r="r" b="b"/>
            <a:pathLst>
              <a:path w="1400" h="320">
                <a:moveTo>
                  <a:pt x="0" y="0"/>
                </a:moveTo>
                <a:lnTo>
                  <a:pt x="652" y="0"/>
                </a:lnTo>
                <a:lnTo>
                  <a:pt x="1400" y="32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9" name="Freeform 11"/>
          <p:cNvSpPr>
            <a:spLocks/>
          </p:cNvSpPr>
          <p:nvPr/>
        </p:nvSpPr>
        <p:spPr bwMode="auto">
          <a:xfrm>
            <a:off x="5299075" y="649288"/>
            <a:ext cx="936625" cy="1038225"/>
          </a:xfrm>
          <a:custGeom>
            <a:avLst/>
            <a:gdLst/>
            <a:ahLst/>
            <a:cxnLst>
              <a:cxn ang="0">
                <a:pos x="590" y="0"/>
              </a:cxn>
              <a:cxn ang="0">
                <a:pos x="398" y="0"/>
              </a:cxn>
              <a:cxn ang="0">
                <a:pos x="0" y="654"/>
              </a:cxn>
            </a:cxnLst>
            <a:rect l="0" t="0" r="r" b="b"/>
            <a:pathLst>
              <a:path w="590" h="654">
                <a:moveTo>
                  <a:pt x="590" y="0"/>
                </a:moveTo>
                <a:lnTo>
                  <a:pt x="398" y="0"/>
                </a:lnTo>
                <a:lnTo>
                  <a:pt x="0" y="65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 flipH="1">
            <a:off x="5089525" y="1789113"/>
            <a:ext cx="114617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 flipH="1">
            <a:off x="5680075" y="2427288"/>
            <a:ext cx="55562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2" name="Freeform 14"/>
          <p:cNvSpPr>
            <a:spLocks/>
          </p:cNvSpPr>
          <p:nvPr/>
        </p:nvSpPr>
        <p:spPr bwMode="auto">
          <a:xfrm>
            <a:off x="5822950" y="2779713"/>
            <a:ext cx="412750" cy="381000"/>
          </a:xfrm>
          <a:custGeom>
            <a:avLst/>
            <a:gdLst/>
            <a:ahLst/>
            <a:cxnLst>
              <a:cxn ang="0">
                <a:pos x="0" y="240"/>
              </a:cxn>
              <a:cxn ang="0">
                <a:pos x="106" y="0"/>
              </a:cxn>
              <a:cxn ang="0">
                <a:pos x="260" y="0"/>
              </a:cxn>
            </a:cxnLst>
            <a:rect l="0" t="0" r="r" b="b"/>
            <a:pathLst>
              <a:path w="260" h="240">
                <a:moveTo>
                  <a:pt x="0" y="240"/>
                </a:moveTo>
                <a:lnTo>
                  <a:pt x="106" y="0"/>
                </a:lnTo>
                <a:lnTo>
                  <a:pt x="26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 flipH="1">
            <a:off x="4860925" y="3438525"/>
            <a:ext cx="137477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 flipH="1">
            <a:off x="4892675" y="3819525"/>
            <a:ext cx="13430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 flipH="1">
            <a:off x="5095875" y="4156075"/>
            <a:ext cx="11398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6" name="Freeform 18"/>
          <p:cNvSpPr>
            <a:spLocks/>
          </p:cNvSpPr>
          <p:nvPr/>
        </p:nvSpPr>
        <p:spPr bwMode="auto">
          <a:xfrm>
            <a:off x="5260975" y="4273550"/>
            <a:ext cx="974725" cy="527050"/>
          </a:xfrm>
          <a:custGeom>
            <a:avLst/>
            <a:gdLst/>
            <a:ahLst/>
            <a:cxnLst>
              <a:cxn ang="0">
                <a:pos x="614" y="332"/>
              </a:cxn>
              <a:cxn ang="0">
                <a:pos x="382" y="332"/>
              </a:cxn>
              <a:cxn ang="0">
                <a:pos x="0" y="0"/>
              </a:cxn>
            </a:cxnLst>
            <a:rect l="0" t="0" r="r" b="b"/>
            <a:pathLst>
              <a:path w="614" h="332">
                <a:moveTo>
                  <a:pt x="614" y="332"/>
                </a:moveTo>
                <a:lnTo>
                  <a:pt x="382" y="33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7" name="Freeform 19"/>
          <p:cNvSpPr>
            <a:spLocks/>
          </p:cNvSpPr>
          <p:nvPr/>
        </p:nvSpPr>
        <p:spPr bwMode="auto">
          <a:xfrm>
            <a:off x="5276850" y="4899025"/>
            <a:ext cx="958850" cy="568325"/>
          </a:xfrm>
          <a:custGeom>
            <a:avLst/>
            <a:gdLst/>
            <a:ahLst/>
            <a:cxnLst>
              <a:cxn ang="0">
                <a:pos x="604" y="358"/>
              </a:cxn>
              <a:cxn ang="0">
                <a:pos x="372" y="358"/>
              </a:cxn>
              <a:cxn ang="0">
                <a:pos x="0" y="0"/>
              </a:cxn>
            </a:cxnLst>
            <a:rect l="0" t="0" r="r" b="b"/>
            <a:pathLst>
              <a:path w="604" h="358">
                <a:moveTo>
                  <a:pt x="604" y="358"/>
                </a:moveTo>
                <a:lnTo>
                  <a:pt x="372" y="358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8" name="Freeform 20"/>
          <p:cNvSpPr>
            <a:spLocks/>
          </p:cNvSpPr>
          <p:nvPr/>
        </p:nvSpPr>
        <p:spPr bwMode="auto">
          <a:xfrm>
            <a:off x="1811338" y="1941513"/>
            <a:ext cx="1457325" cy="825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6" y="0"/>
              </a:cxn>
              <a:cxn ang="0">
                <a:pos x="918" y="520"/>
              </a:cxn>
            </a:cxnLst>
            <a:rect l="0" t="0" r="r" b="b"/>
            <a:pathLst>
              <a:path w="918" h="520">
                <a:moveTo>
                  <a:pt x="0" y="0"/>
                </a:moveTo>
                <a:lnTo>
                  <a:pt x="426" y="0"/>
                </a:lnTo>
                <a:lnTo>
                  <a:pt x="918" y="52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9" name="Freeform 21"/>
          <p:cNvSpPr>
            <a:spLocks/>
          </p:cNvSpPr>
          <p:nvPr/>
        </p:nvSpPr>
        <p:spPr bwMode="auto">
          <a:xfrm>
            <a:off x="1874838" y="2665413"/>
            <a:ext cx="2428875" cy="9096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2" y="0"/>
              </a:cxn>
              <a:cxn ang="0">
                <a:pos x="1530" y="573"/>
              </a:cxn>
            </a:cxnLst>
            <a:rect l="0" t="0" r="r" b="b"/>
            <a:pathLst>
              <a:path w="1530" h="573">
                <a:moveTo>
                  <a:pt x="0" y="0"/>
                </a:moveTo>
                <a:lnTo>
                  <a:pt x="402" y="0"/>
                </a:lnTo>
                <a:lnTo>
                  <a:pt x="1530" y="573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0" name="Freeform 22"/>
          <p:cNvSpPr>
            <a:spLocks/>
          </p:cNvSpPr>
          <p:nvPr/>
        </p:nvSpPr>
        <p:spPr bwMode="auto">
          <a:xfrm>
            <a:off x="1722438" y="3651250"/>
            <a:ext cx="2197100" cy="796925"/>
          </a:xfrm>
          <a:custGeom>
            <a:avLst/>
            <a:gdLst/>
            <a:ahLst/>
            <a:cxnLst>
              <a:cxn ang="0">
                <a:pos x="0" y="502"/>
              </a:cxn>
              <a:cxn ang="0">
                <a:pos x="482" y="502"/>
              </a:cxn>
              <a:cxn ang="0">
                <a:pos x="1384" y="0"/>
              </a:cxn>
            </a:cxnLst>
            <a:rect l="0" t="0" r="r" b="b"/>
            <a:pathLst>
              <a:path w="1384" h="502">
                <a:moveTo>
                  <a:pt x="0" y="502"/>
                </a:moveTo>
                <a:lnTo>
                  <a:pt x="482" y="502"/>
                </a:lnTo>
                <a:lnTo>
                  <a:pt x="1384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1" name="Freeform 23"/>
          <p:cNvSpPr>
            <a:spLocks/>
          </p:cNvSpPr>
          <p:nvPr/>
        </p:nvSpPr>
        <p:spPr bwMode="auto">
          <a:xfrm>
            <a:off x="1252538" y="5114925"/>
            <a:ext cx="2581275" cy="349250"/>
          </a:xfrm>
          <a:custGeom>
            <a:avLst/>
            <a:gdLst/>
            <a:ahLst/>
            <a:cxnLst>
              <a:cxn ang="0">
                <a:pos x="0" y="220"/>
              </a:cxn>
              <a:cxn ang="0">
                <a:pos x="804" y="220"/>
              </a:cxn>
              <a:cxn ang="0">
                <a:pos x="1626" y="0"/>
              </a:cxn>
            </a:cxnLst>
            <a:rect l="0" t="0" r="r" b="b"/>
            <a:pathLst>
              <a:path w="1626" h="220">
                <a:moveTo>
                  <a:pt x="0" y="220"/>
                </a:moveTo>
                <a:lnTo>
                  <a:pt x="804" y="220"/>
                </a:lnTo>
                <a:lnTo>
                  <a:pt x="1626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2" name="Line 24"/>
          <p:cNvSpPr>
            <a:spLocks noChangeShapeType="1"/>
          </p:cNvSpPr>
          <p:nvPr/>
        </p:nvSpPr>
        <p:spPr bwMode="auto">
          <a:xfrm>
            <a:off x="1541463" y="3676650"/>
            <a:ext cx="18510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533400" y="5972175"/>
            <a:ext cx="7539038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>
                <a:solidFill>
                  <a:srgbClr val="231F20"/>
                </a:solidFill>
                <a:latin typeface="Arial Black" pitchFamily="34" charset="0"/>
              </a:rPr>
              <a:t>(a) Sagittal section through the right knee joint</a:t>
            </a:r>
            <a:endParaRPr lang="en-US" sz="1700">
              <a:latin typeface="Arial" pitchFamily="34" charset="0"/>
            </a:endParaRPr>
          </a:p>
        </p:txBody>
      </p:sp>
      <p:sp>
        <p:nvSpPr>
          <p:cNvPr id="37914" name="Rectangle 26"/>
          <p:cNvSpPr>
            <a:spLocks noChangeArrowheads="1"/>
          </p:cNvSpPr>
          <p:nvPr/>
        </p:nvSpPr>
        <p:spPr bwMode="auto">
          <a:xfrm>
            <a:off x="533400" y="1327150"/>
            <a:ext cx="892175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Femur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15" name="Rectangle 27"/>
          <p:cNvSpPr>
            <a:spLocks noChangeArrowheads="1"/>
          </p:cNvSpPr>
          <p:nvPr/>
        </p:nvSpPr>
        <p:spPr bwMode="auto">
          <a:xfrm>
            <a:off x="6289675" y="485775"/>
            <a:ext cx="1554163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Tendon of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quadriceps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femoris</a:t>
            </a:r>
          </a:p>
        </p:txBody>
      </p:sp>
      <p:sp>
        <p:nvSpPr>
          <p:cNvPr id="37916" name="Rectangle 28"/>
          <p:cNvSpPr>
            <a:spLocks noChangeArrowheads="1"/>
          </p:cNvSpPr>
          <p:nvPr/>
        </p:nvSpPr>
        <p:spPr bwMode="auto">
          <a:xfrm>
            <a:off x="6289675" y="1625600"/>
            <a:ext cx="186372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Suprapatellar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bursa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17" name="Rectangle 29"/>
          <p:cNvSpPr>
            <a:spLocks noChangeArrowheads="1"/>
          </p:cNvSpPr>
          <p:nvPr/>
        </p:nvSpPr>
        <p:spPr bwMode="auto">
          <a:xfrm>
            <a:off x="6289675" y="2282825"/>
            <a:ext cx="9398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Patella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18" name="Rectangle 30"/>
          <p:cNvSpPr>
            <a:spLocks noChangeArrowheads="1"/>
          </p:cNvSpPr>
          <p:nvPr/>
        </p:nvSpPr>
        <p:spPr bwMode="auto">
          <a:xfrm>
            <a:off x="6289675" y="2625725"/>
            <a:ext cx="23653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Subcutaneous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prepatellar bursa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19" name="Rectangle 31"/>
          <p:cNvSpPr>
            <a:spLocks noChangeArrowheads="1"/>
          </p:cNvSpPr>
          <p:nvPr/>
        </p:nvSpPr>
        <p:spPr bwMode="auto">
          <a:xfrm>
            <a:off x="6289675" y="3282950"/>
            <a:ext cx="2105025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Synovial cavity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20" name="Rectangle 32"/>
          <p:cNvSpPr>
            <a:spLocks noChangeArrowheads="1"/>
          </p:cNvSpPr>
          <p:nvPr/>
        </p:nvSpPr>
        <p:spPr bwMode="auto">
          <a:xfrm>
            <a:off x="6289675" y="3657600"/>
            <a:ext cx="238125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Lateral meniscus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21" name="Rectangle 33"/>
          <p:cNvSpPr>
            <a:spLocks noChangeArrowheads="1"/>
          </p:cNvSpPr>
          <p:nvPr/>
        </p:nvSpPr>
        <p:spPr bwMode="auto">
          <a:xfrm>
            <a:off x="533400" y="2492375"/>
            <a:ext cx="1281113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Posterior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cruciate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ligament</a:t>
            </a:r>
          </a:p>
        </p:txBody>
      </p:sp>
      <p:sp>
        <p:nvSpPr>
          <p:cNvPr id="37922" name="Rectangle 34"/>
          <p:cNvSpPr>
            <a:spLocks noChangeArrowheads="1"/>
          </p:cNvSpPr>
          <p:nvPr/>
        </p:nvSpPr>
        <p:spPr bwMode="auto">
          <a:xfrm>
            <a:off x="6289675" y="4000500"/>
            <a:ext cx="1668463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Infrapatellar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fat pad </a:t>
            </a:r>
          </a:p>
        </p:txBody>
      </p:sp>
      <p:sp>
        <p:nvSpPr>
          <p:cNvPr id="37923" name="Rectangle 35"/>
          <p:cNvSpPr>
            <a:spLocks noChangeArrowheads="1"/>
          </p:cNvSpPr>
          <p:nvPr/>
        </p:nvSpPr>
        <p:spPr bwMode="auto">
          <a:xfrm>
            <a:off x="6289675" y="4645025"/>
            <a:ext cx="2462213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Deep infrapatellar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bursa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24" name="Rectangle 36"/>
          <p:cNvSpPr>
            <a:spLocks noChangeArrowheads="1"/>
          </p:cNvSpPr>
          <p:nvPr/>
        </p:nvSpPr>
        <p:spPr bwMode="auto">
          <a:xfrm>
            <a:off x="6289675" y="5308600"/>
            <a:ext cx="2333625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Patellar ligament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25" name="Rectangle 37"/>
          <p:cNvSpPr>
            <a:spLocks noChangeArrowheads="1"/>
          </p:cNvSpPr>
          <p:nvPr/>
        </p:nvSpPr>
        <p:spPr bwMode="auto">
          <a:xfrm>
            <a:off x="533400" y="1762125"/>
            <a:ext cx="1200150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26" name="Rectangle 38"/>
          <p:cNvSpPr>
            <a:spLocks noChangeArrowheads="1"/>
          </p:cNvSpPr>
          <p:nvPr/>
        </p:nvSpPr>
        <p:spPr bwMode="auto">
          <a:xfrm>
            <a:off x="523875" y="3524250"/>
            <a:ext cx="1344613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Lateral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meniscus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37927" name="Rectangle 39"/>
          <p:cNvSpPr>
            <a:spLocks noChangeArrowheads="1"/>
          </p:cNvSpPr>
          <p:nvPr/>
        </p:nvSpPr>
        <p:spPr bwMode="auto">
          <a:xfrm>
            <a:off x="533400" y="4251325"/>
            <a:ext cx="1198563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Anterior</a:t>
            </a: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cruciate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ligament</a:t>
            </a:r>
          </a:p>
        </p:txBody>
      </p:sp>
      <p:sp>
        <p:nvSpPr>
          <p:cNvPr id="37928" name="Rectangle 40"/>
          <p:cNvSpPr>
            <a:spLocks noChangeArrowheads="1"/>
          </p:cNvSpPr>
          <p:nvPr/>
        </p:nvSpPr>
        <p:spPr bwMode="auto">
          <a:xfrm>
            <a:off x="533400" y="5286375"/>
            <a:ext cx="67945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300" b="1">
                <a:solidFill>
                  <a:srgbClr val="231F20"/>
                </a:solidFill>
                <a:latin typeface="Arial" pitchFamily="34" charset="0"/>
              </a:rPr>
              <a:t>Tibia</a:t>
            </a:r>
            <a:endParaRPr lang="en-US" sz="17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8143875" y="6580188"/>
            <a:ext cx="9985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8.8b</a:t>
            </a:r>
          </a:p>
        </p:txBody>
      </p:sp>
      <p:pic>
        <p:nvPicPr>
          <p:cNvPr id="3892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60363"/>
            <a:ext cx="8531225" cy="6081712"/>
          </a:xfrm>
          <a:prstGeom prst="rect">
            <a:avLst/>
          </a:prstGeom>
          <a:noFill/>
        </p:spPr>
      </p:pic>
      <p:sp>
        <p:nvSpPr>
          <p:cNvPr id="38922" name="Freeform 10"/>
          <p:cNvSpPr>
            <a:spLocks/>
          </p:cNvSpPr>
          <p:nvPr/>
        </p:nvSpPr>
        <p:spPr bwMode="auto">
          <a:xfrm>
            <a:off x="1338263" y="3981450"/>
            <a:ext cx="1595437" cy="549275"/>
          </a:xfrm>
          <a:custGeom>
            <a:avLst/>
            <a:gdLst/>
            <a:ahLst/>
            <a:cxnLst>
              <a:cxn ang="0">
                <a:pos x="0" y="334"/>
              </a:cxn>
              <a:cxn ang="0">
                <a:pos x="512" y="334"/>
              </a:cxn>
              <a:cxn ang="0">
                <a:pos x="970" y="0"/>
              </a:cxn>
            </a:cxnLst>
            <a:rect l="0" t="0" r="r" b="b"/>
            <a:pathLst>
              <a:path w="970" h="334">
                <a:moveTo>
                  <a:pt x="0" y="334"/>
                </a:moveTo>
                <a:lnTo>
                  <a:pt x="512" y="334"/>
                </a:lnTo>
                <a:lnTo>
                  <a:pt x="97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3" name="Freeform 11"/>
          <p:cNvSpPr>
            <a:spLocks/>
          </p:cNvSpPr>
          <p:nvPr/>
        </p:nvSpPr>
        <p:spPr bwMode="auto">
          <a:xfrm>
            <a:off x="2859088" y="4441825"/>
            <a:ext cx="1579562" cy="604838"/>
          </a:xfrm>
          <a:custGeom>
            <a:avLst/>
            <a:gdLst/>
            <a:ahLst/>
            <a:cxnLst>
              <a:cxn ang="0">
                <a:pos x="0" y="368"/>
              </a:cxn>
              <a:cxn ang="0">
                <a:pos x="660" y="368"/>
              </a:cxn>
              <a:cxn ang="0">
                <a:pos x="960" y="0"/>
              </a:cxn>
            </a:cxnLst>
            <a:rect l="0" t="0" r="r" b="b"/>
            <a:pathLst>
              <a:path w="960" h="368">
                <a:moveTo>
                  <a:pt x="0" y="368"/>
                </a:moveTo>
                <a:lnTo>
                  <a:pt x="660" y="368"/>
                </a:lnTo>
                <a:lnTo>
                  <a:pt x="96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4" name="Freeform 12"/>
          <p:cNvSpPr>
            <a:spLocks/>
          </p:cNvSpPr>
          <p:nvPr/>
        </p:nvSpPr>
        <p:spPr bwMode="auto">
          <a:xfrm>
            <a:off x="1562100" y="2274888"/>
            <a:ext cx="1352550" cy="457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8" y="0"/>
              </a:cxn>
              <a:cxn ang="0">
                <a:pos x="822" y="278"/>
              </a:cxn>
            </a:cxnLst>
            <a:rect l="0" t="0" r="r" b="b"/>
            <a:pathLst>
              <a:path w="822" h="278">
                <a:moveTo>
                  <a:pt x="0" y="0"/>
                </a:moveTo>
                <a:lnTo>
                  <a:pt x="198" y="0"/>
                </a:lnTo>
                <a:lnTo>
                  <a:pt x="822" y="278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5" name="Freeform 13"/>
          <p:cNvSpPr>
            <a:spLocks/>
          </p:cNvSpPr>
          <p:nvPr/>
        </p:nvSpPr>
        <p:spPr bwMode="auto">
          <a:xfrm>
            <a:off x="5707063" y="1906588"/>
            <a:ext cx="1525587" cy="881062"/>
          </a:xfrm>
          <a:custGeom>
            <a:avLst/>
            <a:gdLst/>
            <a:ahLst/>
            <a:cxnLst>
              <a:cxn ang="0">
                <a:pos x="928" y="0"/>
              </a:cxn>
              <a:cxn ang="0">
                <a:pos x="782" y="0"/>
              </a:cxn>
              <a:cxn ang="0">
                <a:pos x="0" y="536"/>
              </a:cxn>
            </a:cxnLst>
            <a:rect l="0" t="0" r="r" b="b"/>
            <a:pathLst>
              <a:path w="928" h="536">
                <a:moveTo>
                  <a:pt x="928" y="0"/>
                </a:moveTo>
                <a:lnTo>
                  <a:pt x="782" y="0"/>
                </a:lnTo>
                <a:lnTo>
                  <a:pt x="0" y="53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6" name="Freeform 14"/>
          <p:cNvSpPr>
            <a:spLocks/>
          </p:cNvSpPr>
          <p:nvPr/>
        </p:nvSpPr>
        <p:spPr bwMode="auto">
          <a:xfrm>
            <a:off x="6091238" y="3835400"/>
            <a:ext cx="1155700" cy="609600"/>
          </a:xfrm>
          <a:custGeom>
            <a:avLst/>
            <a:gdLst/>
            <a:ahLst/>
            <a:cxnLst>
              <a:cxn ang="0">
                <a:pos x="702" y="370"/>
              </a:cxn>
              <a:cxn ang="0">
                <a:pos x="548" y="370"/>
              </a:cxn>
              <a:cxn ang="0">
                <a:pos x="0" y="0"/>
              </a:cxn>
            </a:cxnLst>
            <a:rect l="0" t="0" r="r" b="b"/>
            <a:pathLst>
              <a:path w="702" h="370">
                <a:moveTo>
                  <a:pt x="702" y="370"/>
                </a:moveTo>
                <a:lnTo>
                  <a:pt x="548" y="370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7" name="Freeform 15"/>
          <p:cNvSpPr>
            <a:spLocks/>
          </p:cNvSpPr>
          <p:nvPr/>
        </p:nvSpPr>
        <p:spPr bwMode="auto">
          <a:xfrm>
            <a:off x="1519238" y="1228725"/>
            <a:ext cx="2425700" cy="585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48" y="0"/>
              </a:cxn>
              <a:cxn ang="0">
                <a:pos x="1474" y="356"/>
              </a:cxn>
            </a:cxnLst>
            <a:rect l="0" t="0" r="r" b="b"/>
            <a:pathLst>
              <a:path w="1474" h="356">
                <a:moveTo>
                  <a:pt x="0" y="0"/>
                </a:moveTo>
                <a:lnTo>
                  <a:pt x="648" y="0"/>
                </a:lnTo>
                <a:lnTo>
                  <a:pt x="1474" y="35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28" name="Rectangle 16"/>
          <p:cNvSpPr>
            <a:spLocks noChangeArrowheads="1"/>
          </p:cNvSpPr>
          <p:nvPr/>
        </p:nvSpPr>
        <p:spPr bwMode="auto">
          <a:xfrm>
            <a:off x="546100" y="5883275"/>
            <a:ext cx="75184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(b) Superior view of the right tibia in the knee joint, showing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     the menisci and cruciate ligaments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546100" y="4389438"/>
            <a:ext cx="1054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Medial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meniscus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8930" name="Rectangle 18"/>
          <p:cNvSpPr>
            <a:spLocks noChangeArrowheads="1"/>
          </p:cNvSpPr>
          <p:nvPr/>
        </p:nvSpPr>
        <p:spPr bwMode="auto">
          <a:xfrm>
            <a:off x="546100" y="2132013"/>
            <a:ext cx="10668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cartilage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on medial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tibial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condyle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8931" name="Rectangle 19"/>
          <p:cNvSpPr>
            <a:spLocks noChangeArrowheads="1"/>
          </p:cNvSpPr>
          <p:nvPr/>
        </p:nvSpPr>
        <p:spPr bwMode="auto">
          <a:xfrm>
            <a:off x="4146550" y="334963"/>
            <a:ext cx="88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i="1">
                <a:solidFill>
                  <a:srgbClr val="231F20"/>
                </a:solidFill>
                <a:latin typeface="Arial" pitchFamily="34" charset="0"/>
              </a:rPr>
              <a:t>Anterior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38932" name="Rectangle 20"/>
          <p:cNvSpPr>
            <a:spLocks noChangeArrowheads="1"/>
          </p:cNvSpPr>
          <p:nvPr/>
        </p:nvSpPr>
        <p:spPr bwMode="auto">
          <a:xfrm>
            <a:off x="546100" y="1071563"/>
            <a:ext cx="9398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Anterior</a:t>
            </a:r>
            <a:endParaRPr lang="en-US" sz="1800" b="1">
              <a:latin typeface="Arial" pitchFamily="34" charset="0"/>
            </a:endParaRP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cruciate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8933" name="Rectangle 21"/>
          <p:cNvSpPr>
            <a:spLocks noChangeArrowheads="1"/>
          </p:cNvSpPr>
          <p:nvPr/>
        </p:nvSpPr>
        <p:spPr bwMode="auto">
          <a:xfrm>
            <a:off x="7289800" y="1789113"/>
            <a:ext cx="12827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cartilage on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lateral tibial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condyle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8934" name="Rectangle 22"/>
          <p:cNvSpPr>
            <a:spLocks noChangeArrowheads="1"/>
          </p:cNvSpPr>
          <p:nvPr/>
        </p:nvSpPr>
        <p:spPr bwMode="auto">
          <a:xfrm>
            <a:off x="7289800" y="4319588"/>
            <a:ext cx="1054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Lateral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meniscus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38935" name="Rectangle 23"/>
          <p:cNvSpPr>
            <a:spLocks noChangeArrowheads="1"/>
          </p:cNvSpPr>
          <p:nvPr/>
        </p:nvSpPr>
        <p:spPr bwMode="auto">
          <a:xfrm>
            <a:off x="1774825" y="4892675"/>
            <a:ext cx="10033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Posterior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cruciate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8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54" name="Rectangle 22"/>
          <p:cNvSpPr>
            <a:spLocks noChangeArrowheads="1"/>
          </p:cNvSpPr>
          <p:nvPr/>
        </p:nvSpPr>
        <p:spPr bwMode="auto">
          <a:xfrm>
            <a:off x="8153400" y="6580188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8.8c</a:t>
            </a:r>
          </a:p>
        </p:txBody>
      </p:sp>
      <p:pic>
        <p:nvPicPr>
          <p:cNvPr id="44057" name="Picture 25" descr="fIgure_08_08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188" y="304800"/>
            <a:ext cx="8682037" cy="6200775"/>
          </a:xfrm>
          <a:prstGeom prst="rect">
            <a:avLst/>
          </a:prstGeom>
          <a:noFill/>
        </p:spPr>
      </p:pic>
      <p:sp>
        <p:nvSpPr>
          <p:cNvPr id="44058" name="Freeform 26"/>
          <p:cNvSpPr>
            <a:spLocks/>
          </p:cNvSpPr>
          <p:nvPr/>
        </p:nvSpPr>
        <p:spPr bwMode="auto">
          <a:xfrm>
            <a:off x="2955925" y="693738"/>
            <a:ext cx="1487488" cy="401637"/>
          </a:xfrm>
          <a:custGeom>
            <a:avLst/>
            <a:gdLst/>
            <a:ahLst/>
            <a:cxnLst>
              <a:cxn ang="0">
                <a:pos x="234" y="62"/>
              </a:cxn>
              <a:cxn ang="0">
                <a:pos x="0" y="240"/>
              </a:cxn>
              <a:cxn ang="0">
                <a:pos x="888" y="0"/>
              </a:cxn>
            </a:cxnLst>
            <a:rect l="0" t="0" r="r" b="b"/>
            <a:pathLst>
              <a:path w="888" h="240">
                <a:moveTo>
                  <a:pt x="234" y="62"/>
                </a:moveTo>
                <a:lnTo>
                  <a:pt x="0" y="240"/>
                </a:lnTo>
                <a:lnTo>
                  <a:pt x="888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59" name="Line 27"/>
          <p:cNvSpPr>
            <a:spLocks noChangeShapeType="1"/>
          </p:cNvSpPr>
          <p:nvPr/>
        </p:nvSpPr>
        <p:spPr bwMode="auto">
          <a:xfrm>
            <a:off x="2041525" y="1095375"/>
            <a:ext cx="352107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0" name="Line 28"/>
          <p:cNvSpPr>
            <a:spLocks noChangeShapeType="1"/>
          </p:cNvSpPr>
          <p:nvPr/>
        </p:nvSpPr>
        <p:spPr bwMode="auto">
          <a:xfrm>
            <a:off x="1820863" y="2001838"/>
            <a:ext cx="264160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1" name="Freeform 29"/>
          <p:cNvSpPr>
            <a:spLocks/>
          </p:cNvSpPr>
          <p:nvPr/>
        </p:nvSpPr>
        <p:spPr bwMode="auto">
          <a:xfrm>
            <a:off x="1311275" y="3167063"/>
            <a:ext cx="3084513" cy="1698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2" y="0"/>
              </a:cxn>
              <a:cxn ang="0">
                <a:pos x="1842" y="102"/>
              </a:cxn>
            </a:cxnLst>
            <a:rect l="0" t="0" r="r" b="b"/>
            <a:pathLst>
              <a:path w="1842" h="102">
                <a:moveTo>
                  <a:pt x="0" y="0"/>
                </a:moveTo>
                <a:lnTo>
                  <a:pt x="492" y="0"/>
                </a:lnTo>
                <a:lnTo>
                  <a:pt x="1842" y="10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2" name="Line 30"/>
          <p:cNvSpPr>
            <a:spLocks noChangeShapeType="1"/>
          </p:cNvSpPr>
          <p:nvPr/>
        </p:nvSpPr>
        <p:spPr bwMode="auto">
          <a:xfrm>
            <a:off x="2557463" y="3667125"/>
            <a:ext cx="1035050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3" name="Line 31"/>
          <p:cNvSpPr>
            <a:spLocks noChangeShapeType="1"/>
          </p:cNvSpPr>
          <p:nvPr/>
        </p:nvSpPr>
        <p:spPr bwMode="auto">
          <a:xfrm>
            <a:off x="1358900" y="4464050"/>
            <a:ext cx="1708150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4" name="Freeform 32"/>
          <p:cNvSpPr>
            <a:spLocks/>
          </p:cNvSpPr>
          <p:nvPr/>
        </p:nvSpPr>
        <p:spPr bwMode="auto">
          <a:xfrm>
            <a:off x="1228725" y="5527675"/>
            <a:ext cx="2089150" cy="134938"/>
          </a:xfrm>
          <a:custGeom>
            <a:avLst/>
            <a:gdLst/>
            <a:ahLst/>
            <a:cxnLst>
              <a:cxn ang="0">
                <a:pos x="0" y="80"/>
              </a:cxn>
              <a:cxn ang="0">
                <a:pos x="442" y="80"/>
              </a:cxn>
              <a:cxn ang="0">
                <a:pos x="1248" y="0"/>
              </a:cxn>
            </a:cxnLst>
            <a:rect l="0" t="0" r="r" b="b"/>
            <a:pathLst>
              <a:path w="1248" h="80">
                <a:moveTo>
                  <a:pt x="0" y="80"/>
                </a:moveTo>
                <a:lnTo>
                  <a:pt x="442" y="80"/>
                </a:lnTo>
                <a:lnTo>
                  <a:pt x="1248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5" name="Line 33"/>
          <p:cNvSpPr>
            <a:spLocks noChangeShapeType="1"/>
          </p:cNvSpPr>
          <p:nvPr/>
        </p:nvSpPr>
        <p:spPr bwMode="auto">
          <a:xfrm>
            <a:off x="4789488" y="5681663"/>
            <a:ext cx="1547812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6" name="Line 34"/>
          <p:cNvSpPr>
            <a:spLocks noChangeShapeType="1"/>
          </p:cNvSpPr>
          <p:nvPr/>
        </p:nvSpPr>
        <p:spPr bwMode="auto">
          <a:xfrm>
            <a:off x="5353050" y="4270375"/>
            <a:ext cx="950913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7" name="Line 35"/>
          <p:cNvSpPr>
            <a:spLocks noChangeShapeType="1"/>
          </p:cNvSpPr>
          <p:nvPr/>
        </p:nvSpPr>
        <p:spPr bwMode="auto">
          <a:xfrm flipV="1">
            <a:off x="4395788" y="5076825"/>
            <a:ext cx="1905000" cy="31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8" name="Line 36"/>
          <p:cNvSpPr>
            <a:spLocks noChangeShapeType="1"/>
          </p:cNvSpPr>
          <p:nvPr/>
        </p:nvSpPr>
        <p:spPr bwMode="auto">
          <a:xfrm>
            <a:off x="5208588" y="3476625"/>
            <a:ext cx="109537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9" name="Rectangle 37"/>
          <p:cNvSpPr>
            <a:spLocks noChangeArrowheads="1"/>
          </p:cNvSpPr>
          <p:nvPr/>
        </p:nvSpPr>
        <p:spPr bwMode="auto">
          <a:xfrm>
            <a:off x="228600" y="909638"/>
            <a:ext cx="2236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Quadriceps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femoris muscle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44070" name="Rectangle 38"/>
          <p:cNvSpPr>
            <a:spLocks noChangeArrowheads="1"/>
          </p:cNvSpPr>
          <p:nvPr/>
        </p:nvSpPr>
        <p:spPr bwMode="auto">
          <a:xfrm>
            <a:off x="228600" y="1809750"/>
            <a:ext cx="2236788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Tendon of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quadriceps</a:t>
            </a:r>
            <a:endParaRPr lang="en-US" sz="1500" b="1">
              <a:latin typeface="Arial" pitchFamily="34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femoris muscle</a:t>
            </a:r>
          </a:p>
        </p:txBody>
      </p:sp>
      <p:sp>
        <p:nvSpPr>
          <p:cNvPr id="44071" name="Rectangle 39"/>
          <p:cNvSpPr>
            <a:spLocks noChangeArrowheads="1"/>
          </p:cNvSpPr>
          <p:nvPr/>
        </p:nvSpPr>
        <p:spPr bwMode="auto">
          <a:xfrm>
            <a:off x="228600" y="2974975"/>
            <a:ext cx="9826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Patella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44072" name="Rectangle 40"/>
          <p:cNvSpPr>
            <a:spLocks noChangeArrowheads="1"/>
          </p:cNvSpPr>
          <p:nvPr/>
        </p:nvSpPr>
        <p:spPr bwMode="auto">
          <a:xfrm>
            <a:off x="228600" y="3452813"/>
            <a:ext cx="21685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Lateral patellar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retinaculum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44073" name="Rectangle 41"/>
          <p:cNvSpPr>
            <a:spLocks noChangeArrowheads="1"/>
          </p:cNvSpPr>
          <p:nvPr/>
        </p:nvSpPr>
        <p:spPr bwMode="auto">
          <a:xfrm>
            <a:off x="6337300" y="3259138"/>
            <a:ext cx="211613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Medial patellar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retinaculum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44074" name="Rectangle 42"/>
          <p:cNvSpPr>
            <a:spLocks noChangeArrowheads="1"/>
          </p:cNvSpPr>
          <p:nvPr/>
        </p:nvSpPr>
        <p:spPr bwMode="auto">
          <a:xfrm>
            <a:off x="6346825" y="4056063"/>
            <a:ext cx="22161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Tibial collateral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44075" name="Rectangle 43"/>
          <p:cNvSpPr>
            <a:spLocks noChangeArrowheads="1"/>
          </p:cNvSpPr>
          <p:nvPr/>
        </p:nvSpPr>
        <p:spPr bwMode="auto">
          <a:xfrm>
            <a:off x="6346825" y="5457825"/>
            <a:ext cx="709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Tibia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44076" name="Rectangle 44"/>
          <p:cNvSpPr>
            <a:spLocks noChangeArrowheads="1"/>
          </p:cNvSpPr>
          <p:nvPr/>
        </p:nvSpPr>
        <p:spPr bwMode="auto">
          <a:xfrm>
            <a:off x="228600" y="4270375"/>
            <a:ext cx="133826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Fibular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collateral</a:t>
            </a:r>
            <a:endParaRPr lang="en-US" sz="1500" b="1">
              <a:latin typeface="Arial" pitchFamily="34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</a:p>
        </p:txBody>
      </p:sp>
      <p:sp>
        <p:nvSpPr>
          <p:cNvPr id="44077" name="Rectangle 45"/>
          <p:cNvSpPr>
            <a:spLocks noChangeArrowheads="1"/>
          </p:cNvSpPr>
          <p:nvPr/>
        </p:nvSpPr>
        <p:spPr bwMode="auto">
          <a:xfrm>
            <a:off x="228600" y="5475288"/>
            <a:ext cx="895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Fibula</a:t>
            </a:r>
            <a:endParaRPr lang="en-US" sz="1500" b="1">
              <a:latin typeface="Arial" pitchFamily="34" charset="0"/>
            </a:endParaRPr>
          </a:p>
        </p:txBody>
      </p:sp>
      <p:sp>
        <p:nvSpPr>
          <p:cNvPr id="44078" name="Rectangle 46"/>
          <p:cNvSpPr>
            <a:spLocks noChangeArrowheads="1"/>
          </p:cNvSpPr>
          <p:nvPr/>
        </p:nvSpPr>
        <p:spPr bwMode="auto">
          <a:xfrm>
            <a:off x="228600" y="6073775"/>
            <a:ext cx="49926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(c) Anterior view of right knee</a:t>
            </a:r>
            <a:endParaRPr lang="en-US" sz="1500">
              <a:latin typeface="Arial" pitchFamily="34" charset="0"/>
            </a:endParaRPr>
          </a:p>
        </p:txBody>
      </p:sp>
      <p:sp>
        <p:nvSpPr>
          <p:cNvPr id="44079" name="Rectangle 47"/>
          <p:cNvSpPr>
            <a:spLocks noChangeArrowheads="1"/>
          </p:cNvSpPr>
          <p:nvPr/>
        </p:nvSpPr>
        <p:spPr bwMode="auto">
          <a:xfrm>
            <a:off x="6334125" y="4865688"/>
            <a:ext cx="2438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Patellar ligament</a:t>
            </a:r>
            <a:endParaRPr lang="en-US" sz="15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Knee Joint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Capsular and extracapsular ligaments</a:t>
            </a:r>
          </a:p>
          <a:p>
            <a:pPr lvl="1"/>
            <a:r>
              <a:rPr lang="en-US"/>
              <a:t>Help prevent hyperextension</a:t>
            </a:r>
          </a:p>
          <a:p>
            <a:r>
              <a:rPr lang="en-US"/>
              <a:t>Intracapsular ligaments: </a:t>
            </a:r>
          </a:p>
          <a:p>
            <a:pPr lvl="1"/>
            <a:r>
              <a:rPr lang="en-US"/>
              <a:t>Anterior and posterior cruciate ligaments</a:t>
            </a:r>
          </a:p>
          <a:p>
            <a:pPr lvl="1"/>
            <a:r>
              <a:rPr lang="en-US"/>
              <a:t>Prevent anterior-posterior displacement</a:t>
            </a:r>
          </a:p>
          <a:p>
            <a:pPr lvl="1"/>
            <a:r>
              <a:rPr lang="en-US"/>
              <a:t>Reside outside the synovial cavity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8143875" y="6580188"/>
            <a:ext cx="9985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8.8d</a:t>
            </a:r>
          </a:p>
        </p:txBody>
      </p:sp>
      <p:pic>
        <p:nvPicPr>
          <p:cNvPr id="47113" name="Picture 9" descr="fIgure_08_08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398463"/>
            <a:ext cx="8231187" cy="5900737"/>
          </a:xfrm>
          <a:prstGeom prst="rect">
            <a:avLst/>
          </a:prstGeom>
          <a:noFill/>
        </p:spPr>
      </p:pic>
      <p:sp>
        <p:nvSpPr>
          <p:cNvPr id="47114" name="Freeform 10"/>
          <p:cNvSpPr>
            <a:spLocks/>
          </p:cNvSpPr>
          <p:nvPr/>
        </p:nvSpPr>
        <p:spPr bwMode="auto">
          <a:xfrm>
            <a:off x="2662238" y="1754188"/>
            <a:ext cx="1358900" cy="520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" y="0"/>
              </a:cxn>
              <a:cxn ang="0">
                <a:pos x="856" y="328"/>
              </a:cxn>
            </a:cxnLst>
            <a:rect l="0" t="0" r="r" b="b"/>
            <a:pathLst>
              <a:path w="856" h="328">
                <a:moveTo>
                  <a:pt x="0" y="0"/>
                </a:moveTo>
                <a:lnTo>
                  <a:pt x="134" y="0"/>
                </a:lnTo>
                <a:lnTo>
                  <a:pt x="856" y="32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5" name="Freeform 11"/>
          <p:cNvSpPr>
            <a:spLocks/>
          </p:cNvSpPr>
          <p:nvPr/>
        </p:nvSpPr>
        <p:spPr bwMode="auto">
          <a:xfrm>
            <a:off x="1874838" y="2913063"/>
            <a:ext cx="2203450" cy="13890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36" y="0"/>
              </a:cxn>
              <a:cxn ang="0">
                <a:pos x="1388" y="875"/>
              </a:cxn>
            </a:cxnLst>
            <a:rect l="0" t="0" r="r" b="b"/>
            <a:pathLst>
              <a:path w="1388" h="875">
                <a:moveTo>
                  <a:pt x="0" y="0"/>
                </a:moveTo>
                <a:lnTo>
                  <a:pt x="436" y="0"/>
                </a:lnTo>
                <a:lnTo>
                  <a:pt x="1388" y="875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6" name="Freeform 12"/>
          <p:cNvSpPr>
            <a:spLocks/>
          </p:cNvSpPr>
          <p:nvPr/>
        </p:nvSpPr>
        <p:spPr bwMode="auto">
          <a:xfrm>
            <a:off x="1973263" y="890588"/>
            <a:ext cx="1768475" cy="4762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94" y="0"/>
              </a:cxn>
              <a:cxn ang="0">
                <a:pos x="1114" y="300"/>
              </a:cxn>
            </a:cxnLst>
            <a:rect l="0" t="0" r="r" b="b"/>
            <a:pathLst>
              <a:path w="1114" h="300">
                <a:moveTo>
                  <a:pt x="0" y="0"/>
                </a:moveTo>
                <a:lnTo>
                  <a:pt x="594" y="0"/>
                </a:lnTo>
                <a:lnTo>
                  <a:pt x="1114" y="30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7" name="Freeform 13"/>
          <p:cNvSpPr>
            <a:spLocks/>
          </p:cNvSpPr>
          <p:nvPr/>
        </p:nvSpPr>
        <p:spPr bwMode="auto">
          <a:xfrm>
            <a:off x="4797425" y="541338"/>
            <a:ext cx="1384300" cy="428625"/>
          </a:xfrm>
          <a:custGeom>
            <a:avLst/>
            <a:gdLst/>
            <a:ahLst/>
            <a:cxnLst>
              <a:cxn ang="0">
                <a:pos x="872" y="0"/>
              </a:cxn>
              <a:cxn ang="0">
                <a:pos x="566" y="0"/>
              </a:cxn>
              <a:cxn ang="0">
                <a:pos x="0" y="270"/>
              </a:cxn>
            </a:cxnLst>
            <a:rect l="0" t="0" r="r" b="b"/>
            <a:pathLst>
              <a:path w="872" h="270">
                <a:moveTo>
                  <a:pt x="872" y="0"/>
                </a:moveTo>
                <a:lnTo>
                  <a:pt x="566" y="0"/>
                </a:lnTo>
                <a:lnTo>
                  <a:pt x="0" y="27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8" name="Freeform 14"/>
          <p:cNvSpPr>
            <a:spLocks/>
          </p:cNvSpPr>
          <p:nvPr/>
        </p:nvSpPr>
        <p:spPr bwMode="auto">
          <a:xfrm>
            <a:off x="4619625" y="992188"/>
            <a:ext cx="1562100" cy="1216025"/>
          </a:xfrm>
          <a:custGeom>
            <a:avLst/>
            <a:gdLst/>
            <a:ahLst/>
            <a:cxnLst>
              <a:cxn ang="0">
                <a:pos x="984" y="0"/>
              </a:cxn>
              <a:cxn ang="0">
                <a:pos x="662" y="0"/>
              </a:cxn>
              <a:cxn ang="0">
                <a:pos x="0" y="766"/>
              </a:cxn>
            </a:cxnLst>
            <a:rect l="0" t="0" r="r" b="b"/>
            <a:pathLst>
              <a:path w="984" h="766">
                <a:moveTo>
                  <a:pt x="984" y="0"/>
                </a:moveTo>
                <a:lnTo>
                  <a:pt x="662" y="0"/>
                </a:lnTo>
                <a:lnTo>
                  <a:pt x="0" y="76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9" name="Line 15"/>
          <p:cNvSpPr>
            <a:spLocks noChangeShapeType="1"/>
          </p:cNvSpPr>
          <p:nvPr/>
        </p:nvSpPr>
        <p:spPr bwMode="auto">
          <a:xfrm>
            <a:off x="2566988" y="2913063"/>
            <a:ext cx="2151062" cy="89693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0" name="Line 16"/>
          <p:cNvSpPr>
            <a:spLocks noChangeShapeType="1"/>
          </p:cNvSpPr>
          <p:nvPr/>
        </p:nvSpPr>
        <p:spPr bwMode="auto">
          <a:xfrm flipH="1">
            <a:off x="4402138" y="1436688"/>
            <a:ext cx="1233487" cy="2033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1" name="Freeform 17"/>
          <p:cNvSpPr>
            <a:spLocks/>
          </p:cNvSpPr>
          <p:nvPr/>
        </p:nvSpPr>
        <p:spPr bwMode="auto">
          <a:xfrm>
            <a:off x="4968875" y="3886200"/>
            <a:ext cx="1212850" cy="619125"/>
          </a:xfrm>
          <a:custGeom>
            <a:avLst/>
            <a:gdLst/>
            <a:ahLst/>
            <a:cxnLst>
              <a:cxn ang="0">
                <a:pos x="764" y="390"/>
              </a:cxn>
              <a:cxn ang="0">
                <a:pos x="562" y="390"/>
              </a:cxn>
              <a:cxn ang="0">
                <a:pos x="0" y="0"/>
              </a:cxn>
            </a:cxnLst>
            <a:rect l="0" t="0" r="r" b="b"/>
            <a:pathLst>
              <a:path w="764" h="390">
                <a:moveTo>
                  <a:pt x="764" y="390"/>
                </a:moveTo>
                <a:lnTo>
                  <a:pt x="562" y="39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2" name="Freeform 18"/>
          <p:cNvSpPr>
            <a:spLocks/>
          </p:cNvSpPr>
          <p:nvPr/>
        </p:nvSpPr>
        <p:spPr bwMode="auto">
          <a:xfrm>
            <a:off x="4651375" y="5140325"/>
            <a:ext cx="1524000" cy="244475"/>
          </a:xfrm>
          <a:custGeom>
            <a:avLst/>
            <a:gdLst/>
            <a:ahLst/>
            <a:cxnLst>
              <a:cxn ang="0">
                <a:pos x="960" y="154"/>
              </a:cxn>
              <a:cxn ang="0">
                <a:pos x="752" y="154"/>
              </a:cxn>
              <a:cxn ang="0">
                <a:pos x="0" y="0"/>
              </a:cxn>
            </a:cxnLst>
            <a:rect l="0" t="0" r="r" b="b"/>
            <a:pathLst>
              <a:path w="960" h="154">
                <a:moveTo>
                  <a:pt x="960" y="154"/>
                </a:moveTo>
                <a:lnTo>
                  <a:pt x="752" y="154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3" name="Freeform 19"/>
          <p:cNvSpPr>
            <a:spLocks/>
          </p:cNvSpPr>
          <p:nvPr/>
        </p:nvSpPr>
        <p:spPr bwMode="auto">
          <a:xfrm>
            <a:off x="5095875" y="2163763"/>
            <a:ext cx="1085850" cy="803275"/>
          </a:xfrm>
          <a:custGeom>
            <a:avLst/>
            <a:gdLst/>
            <a:ahLst/>
            <a:cxnLst>
              <a:cxn ang="0">
                <a:pos x="698" y="0"/>
              </a:cxn>
              <a:cxn ang="0">
                <a:pos x="486" y="0"/>
              </a:cxn>
              <a:cxn ang="0">
                <a:pos x="0" y="292"/>
              </a:cxn>
            </a:cxnLst>
            <a:rect l="0" t="0" r="r" b="b"/>
            <a:pathLst>
              <a:path w="698" h="292">
                <a:moveTo>
                  <a:pt x="698" y="0"/>
                </a:moveTo>
                <a:lnTo>
                  <a:pt x="486" y="0"/>
                </a:lnTo>
                <a:lnTo>
                  <a:pt x="0" y="29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4" name="Freeform 20"/>
          <p:cNvSpPr>
            <a:spLocks/>
          </p:cNvSpPr>
          <p:nvPr/>
        </p:nvSpPr>
        <p:spPr bwMode="auto">
          <a:xfrm>
            <a:off x="5413375" y="3208338"/>
            <a:ext cx="768350" cy="284162"/>
          </a:xfrm>
          <a:custGeom>
            <a:avLst/>
            <a:gdLst/>
            <a:ahLst/>
            <a:cxnLst>
              <a:cxn ang="0">
                <a:pos x="484" y="0"/>
              </a:cxn>
              <a:cxn ang="0">
                <a:pos x="310" y="0"/>
              </a:cxn>
              <a:cxn ang="0">
                <a:pos x="0" y="179"/>
              </a:cxn>
            </a:cxnLst>
            <a:rect l="0" t="0" r="r" b="b"/>
            <a:pathLst>
              <a:path w="484" h="179">
                <a:moveTo>
                  <a:pt x="484" y="0"/>
                </a:moveTo>
                <a:lnTo>
                  <a:pt x="310" y="0"/>
                </a:lnTo>
                <a:lnTo>
                  <a:pt x="0" y="179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5" name="Freeform 21"/>
          <p:cNvSpPr>
            <a:spLocks/>
          </p:cNvSpPr>
          <p:nvPr/>
        </p:nvSpPr>
        <p:spPr bwMode="auto">
          <a:xfrm>
            <a:off x="1979613" y="4057650"/>
            <a:ext cx="1752600" cy="527050"/>
          </a:xfrm>
          <a:custGeom>
            <a:avLst/>
            <a:gdLst/>
            <a:ahLst/>
            <a:cxnLst>
              <a:cxn ang="0">
                <a:pos x="0" y="332"/>
              </a:cxn>
              <a:cxn ang="0">
                <a:pos x="414" y="332"/>
              </a:cxn>
              <a:cxn ang="0">
                <a:pos x="1104" y="0"/>
              </a:cxn>
            </a:cxnLst>
            <a:rect l="0" t="0" r="r" b="b"/>
            <a:pathLst>
              <a:path w="1104" h="332">
                <a:moveTo>
                  <a:pt x="0" y="332"/>
                </a:moveTo>
                <a:lnTo>
                  <a:pt x="414" y="332"/>
                </a:lnTo>
                <a:lnTo>
                  <a:pt x="110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6" name="Line 22"/>
          <p:cNvSpPr>
            <a:spLocks noChangeShapeType="1"/>
          </p:cNvSpPr>
          <p:nvPr/>
        </p:nvSpPr>
        <p:spPr bwMode="auto">
          <a:xfrm>
            <a:off x="2706688" y="3740150"/>
            <a:ext cx="508000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7" name="Line 23"/>
          <p:cNvSpPr>
            <a:spLocks noChangeShapeType="1"/>
          </p:cNvSpPr>
          <p:nvPr/>
        </p:nvSpPr>
        <p:spPr bwMode="auto">
          <a:xfrm flipH="1">
            <a:off x="5594350" y="3660775"/>
            <a:ext cx="5873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8" name="Freeform 24"/>
          <p:cNvSpPr>
            <a:spLocks/>
          </p:cNvSpPr>
          <p:nvPr/>
        </p:nvSpPr>
        <p:spPr bwMode="auto">
          <a:xfrm>
            <a:off x="4176713" y="1436688"/>
            <a:ext cx="2005012" cy="1682750"/>
          </a:xfrm>
          <a:custGeom>
            <a:avLst/>
            <a:gdLst/>
            <a:ahLst/>
            <a:cxnLst>
              <a:cxn ang="0">
                <a:pos x="1263" y="0"/>
              </a:cxn>
              <a:cxn ang="0">
                <a:pos x="919" y="0"/>
              </a:cxn>
              <a:cxn ang="0">
                <a:pos x="0" y="1060"/>
              </a:cxn>
            </a:cxnLst>
            <a:rect l="0" t="0" r="r" b="b"/>
            <a:pathLst>
              <a:path w="1263" h="1060">
                <a:moveTo>
                  <a:pt x="1263" y="0"/>
                </a:moveTo>
                <a:lnTo>
                  <a:pt x="919" y="0"/>
                </a:lnTo>
                <a:lnTo>
                  <a:pt x="0" y="106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9" name="Rectangle 25"/>
          <p:cNvSpPr>
            <a:spLocks noChangeArrowheads="1"/>
          </p:cNvSpPr>
          <p:nvPr/>
        </p:nvSpPr>
        <p:spPr bwMode="auto">
          <a:xfrm>
            <a:off x="6216650" y="822325"/>
            <a:ext cx="24733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Articular capsule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47130" name="Rectangle 26"/>
          <p:cNvSpPr>
            <a:spLocks noChangeArrowheads="1"/>
          </p:cNvSpPr>
          <p:nvPr/>
        </p:nvSpPr>
        <p:spPr bwMode="auto">
          <a:xfrm>
            <a:off x="6213475" y="1254125"/>
            <a:ext cx="24669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Oblique popliteal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47131" name="Rectangle 27"/>
          <p:cNvSpPr>
            <a:spLocks noChangeArrowheads="1"/>
          </p:cNvSpPr>
          <p:nvPr/>
        </p:nvSpPr>
        <p:spPr bwMode="auto">
          <a:xfrm>
            <a:off x="6207125" y="2006600"/>
            <a:ext cx="21685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Lateral head of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gastrocnemius</a:t>
            </a:r>
            <a:endParaRPr lang="en-US" sz="1400" b="1">
              <a:latin typeface="Arial" pitchFamily="34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muscle</a:t>
            </a:r>
          </a:p>
        </p:txBody>
      </p:sp>
      <p:sp>
        <p:nvSpPr>
          <p:cNvPr id="47132" name="Rectangle 28"/>
          <p:cNvSpPr>
            <a:spLocks noChangeArrowheads="1"/>
          </p:cNvSpPr>
          <p:nvPr/>
        </p:nvSpPr>
        <p:spPr bwMode="auto">
          <a:xfrm>
            <a:off x="6207125" y="3498850"/>
            <a:ext cx="243681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Fibular collateral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47133" name="Rectangle 29"/>
          <p:cNvSpPr>
            <a:spLocks noChangeArrowheads="1"/>
          </p:cNvSpPr>
          <p:nvPr/>
        </p:nvSpPr>
        <p:spPr bwMode="auto">
          <a:xfrm>
            <a:off x="6216650" y="4343400"/>
            <a:ext cx="247173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Arcuate popliteal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47134" name="Rectangle 30"/>
          <p:cNvSpPr>
            <a:spLocks noChangeArrowheads="1"/>
          </p:cNvSpPr>
          <p:nvPr/>
        </p:nvSpPr>
        <p:spPr bwMode="auto">
          <a:xfrm>
            <a:off x="6216650" y="5197475"/>
            <a:ext cx="709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Tibia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47135" name="Rectangle 31"/>
          <p:cNvSpPr>
            <a:spLocks noChangeArrowheads="1"/>
          </p:cNvSpPr>
          <p:nvPr/>
        </p:nvSpPr>
        <p:spPr bwMode="auto">
          <a:xfrm>
            <a:off x="6207125" y="384175"/>
            <a:ext cx="931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Femur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47136" name="Rectangle 32"/>
          <p:cNvSpPr>
            <a:spLocks noChangeArrowheads="1"/>
          </p:cNvSpPr>
          <p:nvPr/>
        </p:nvSpPr>
        <p:spPr bwMode="auto">
          <a:xfrm>
            <a:off x="454025" y="1565275"/>
            <a:ext cx="21685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Medial head of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gastrocnemius</a:t>
            </a:r>
            <a:endParaRPr lang="en-US" sz="1400" b="1">
              <a:latin typeface="Arial" pitchFamily="34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muscle</a:t>
            </a:r>
          </a:p>
        </p:txBody>
      </p:sp>
      <p:sp>
        <p:nvSpPr>
          <p:cNvPr id="47137" name="Rectangle 33"/>
          <p:cNvSpPr>
            <a:spLocks noChangeArrowheads="1"/>
          </p:cNvSpPr>
          <p:nvPr/>
        </p:nvSpPr>
        <p:spPr bwMode="auto">
          <a:xfrm>
            <a:off x="454025" y="4413250"/>
            <a:ext cx="27797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Tendon of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semimembranosus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muscle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47138" name="Rectangle 34"/>
          <p:cNvSpPr>
            <a:spLocks noChangeArrowheads="1"/>
          </p:cNvSpPr>
          <p:nvPr/>
        </p:nvSpPr>
        <p:spPr bwMode="auto">
          <a:xfrm>
            <a:off x="454025" y="5676900"/>
            <a:ext cx="636428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(d) Posterior view of the joint capsule,</a:t>
            </a:r>
            <a:br>
              <a:rPr lang="en-US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including ligaments</a:t>
            </a:r>
            <a:endParaRPr lang="en-US" sz="1400">
              <a:latin typeface="Arial" pitchFamily="34" charset="0"/>
            </a:endParaRPr>
          </a:p>
        </p:txBody>
      </p:sp>
      <p:sp>
        <p:nvSpPr>
          <p:cNvPr id="47139" name="Rectangle 35"/>
          <p:cNvSpPr>
            <a:spLocks noChangeArrowheads="1"/>
          </p:cNvSpPr>
          <p:nvPr/>
        </p:nvSpPr>
        <p:spPr bwMode="auto">
          <a:xfrm>
            <a:off x="454025" y="2730500"/>
            <a:ext cx="179546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Popliteus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muscle (cut)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47140" name="Rectangle 36"/>
          <p:cNvSpPr>
            <a:spLocks noChangeArrowheads="1"/>
          </p:cNvSpPr>
          <p:nvPr/>
        </p:nvSpPr>
        <p:spPr bwMode="auto">
          <a:xfrm>
            <a:off x="454025" y="730250"/>
            <a:ext cx="264001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Tendon of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adductor magnus </a:t>
            </a:r>
          </a:p>
        </p:txBody>
      </p:sp>
      <p:sp>
        <p:nvSpPr>
          <p:cNvPr id="47141" name="Rectangle 37"/>
          <p:cNvSpPr>
            <a:spLocks noChangeArrowheads="1"/>
          </p:cNvSpPr>
          <p:nvPr/>
        </p:nvSpPr>
        <p:spPr bwMode="auto">
          <a:xfrm>
            <a:off x="6207125" y="3060700"/>
            <a:ext cx="8651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Bursa</a:t>
            </a:r>
            <a:endParaRPr lang="en-US" sz="1400" b="1">
              <a:latin typeface="Arial" pitchFamily="34" charset="0"/>
            </a:endParaRPr>
          </a:p>
        </p:txBody>
      </p:sp>
      <p:sp>
        <p:nvSpPr>
          <p:cNvPr id="47142" name="Rectangle 38"/>
          <p:cNvSpPr>
            <a:spLocks noChangeArrowheads="1"/>
          </p:cNvSpPr>
          <p:nvPr/>
        </p:nvSpPr>
        <p:spPr bwMode="auto">
          <a:xfrm>
            <a:off x="454025" y="3568700"/>
            <a:ext cx="22161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Tibial collateral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4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4" name="Oval 6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61722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pitchFamily="34" charset="0"/>
              </a:rPr>
              <a:t>PLAY</a:t>
            </a: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1524000" y="6191250"/>
            <a:ext cx="3386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pitchFamily="34" charset="0"/>
              </a:rPr>
              <a:t>Animation: Rotatable knee</a:t>
            </a: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8153400" y="6580188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8.8e</a:t>
            </a:r>
          </a:p>
        </p:txBody>
      </p:sp>
      <p:pic>
        <p:nvPicPr>
          <p:cNvPr id="48140" name="Picture 12" descr="fIgure_08_08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800" y="193675"/>
            <a:ext cx="7910513" cy="5719763"/>
          </a:xfrm>
          <a:prstGeom prst="rect">
            <a:avLst/>
          </a:prstGeom>
          <a:noFill/>
        </p:spPr>
      </p:pic>
      <p:sp>
        <p:nvSpPr>
          <p:cNvPr id="48141" name="Freeform 13"/>
          <p:cNvSpPr>
            <a:spLocks/>
          </p:cNvSpPr>
          <p:nvPr/>
        </p:nvSpPr>
        <p:spPr bwMode="auto">
          <a:xfrm>
            <a:off x="5403850" y="1358900"/>
            <a:ext cx="373063" cy="187325"/>
          </a:xfrm>
          <a:custGeom>
            <a:avLst/>
            <a:gdLst/>
            <a:ahLst/>
            <a:cxnLst>
              <a:cxn ang="0">
                <a:pos x="244" y="122"/>
              </a:cxn>
              <a:cxn ang="0">
                <a:pos x="108" y="122"/>
              </a:cxn>
              <a:cxn ang="0">
                <a:pos x="0" y="0"/>
              </a:cxn>
            </a:cxnLst>
            <a:rect l="0" t="0" r="r" b="b"/>
            <a:pathLst>
              <a:path w="244" h="122">
                <a:moveTo>
                  <a:pt x="244" y="122"/>
                </a:moveTo>
                <a:lnTo>
                  <a:pt x="108" y="122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2" name="Freeform 14"/>
          <p:cNvSpPr>
            <a:spLocks/>
          </p:cNvSpPr>
          <p:nvPr/>
        </p:nvSpPr>
        <p:spPr bwMode="auto">
          <a:xfrm>
            <a:off x="1579563" y="581025"/>
            <a:ext cx="1747837" cy="631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8" y="0"/>
              </a:cxn>
              <a:cxn ang="0">
                <a:pos x="1146" y="414"/>
              </a:cxn>
            </a:cxnLst>
            <a:rect l="0" t="0" r="r" b="b"/>
            <a:pathLst>
              <a:path w="1146" h="414">
                <a:moveTo>
                  <a:pt x="0" y="0"/>
                </a:moveTo>
                <a:lnTo>
                  <a:pt x="408" y="0"/>
                </a:lnTo>
                <a:lnTo>
                  <a:pt x="1146" y="41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3" name="Freeform 15"/>
          <p:cNvSpPr>
            <a:spLocks/>
          </p:cNvSpPr>
          <p:nvPr/>
        </p:nvSpPr>
        <p:spPr bwMode="auto">
          <a:xfrm>
            <a:off x="4505325" y="352425"/>
            <a:ext cx="1271588" cy="1284288"/>
          </a:xfrm>
          <a:custGeom>
            <a:avLst/>
            <a:gdLst/>
            <a:ahLst/>
            <a:cxnLst>
              <a:cxn ang="0">
                <a:pos x="833" y="0"/>
              </a:cxn>
              <a:cxn ang="0">
                <a:pos x="551" y="0"/>
              </a:cxn>
              <a:cxn ang="0">
                <a:pos x="0" y="842"/>
              </a:cxn>
            </a:cxnLst>
            <a:rect l="0" t="0" r="r" b="b"/>
            <a:pathLst>
              <a:path w="833" h="842">
                <a:moveTo>
                  <a:pt x="833" y="0"/>
                </a:moveTo>
                <a:lnTo>
                  <a:pt x="551" y="0"/>
                </a:lnTo>
                <a:lnTo>
                  <a:pt x="0" y="84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4" name="Freeform 16"/>
          <p:cNvSpPr>
            <a:spLocks/>
          </p:cNvSpPr>
          <p:nvPr/>
        </p:nvSpPr>
        <p:spPr bwMode="auto">
          <a:xfrm>
            <a:off x="5148263" y="1090613"/>
            <a:ext cx="628650" cy="188912"/>
          </a:xfrm>
          <a:custGeom>
            <a:avLst/>
            <a:gdLst/>
            <a:ahLst/>
            <a:cxnLst>
              <a:cxn ang="0">
                <a:pos x="412" y="0"/>
              </a:cxn>
              <a:cxn ang="0">
                <a:pos x="130" y="0"/>
              </a:cxn>
              <a:cxn ang="0">
                <a:pos x="0" y="124"/>
              </a:cxn>
            </a:cxnLst>
            <a:rect l="0" t="0" r="r" b="b"/>
            <a:pathLst>
              <a:path w="412" h="124">
                <a:moveTo>
                  <a:pt x="412" y="0"/>
                </a:moveTo>
                <a:lnTo>
                  <a:pt x="130" y="0"/>
                </a:lnTo>
                <a:lnTo>
                  <a:pt x="0" y="12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5" name="Freeform 17"/>
          <p:cNvSpPr>
            <a:spLocks/>
          </p:cNvSpPr>
          <p:nvPr/>
        </p:nvSpPr>
        <p:spPr bwMode="auto">
          <a:xfrm>
            <a:off x="4303713" y="2079625"/>
            <a:ext cx="1473200" cy="211138"/>
          </a:xfrm>
          <a:custGeom>
            <a:avLst/>
            <a:gdLst/>
            <a:ahLst/>
            <a:cxnLst>
              <a:cxn ang="0">
                <a:pos x="965" y="138"/>
              </a:cxn>
              <a:cxn ang="0">
                <a:pos x="825" y="138"/>
              </a:cxn>
              <a:cxn ang="0">
                <a:pos x="0" y="0"/>
              </a:cxn>
            </a:cxnLst>
            <a:rect l="0" t="0" r="r" b="b"/>
            <a:pathLst>
              <a:path w="965" h="138">
                <a:moveTo>
                  <a:pt x="965" y="138"/>
                </a:moveTo>
                <a:lnTo>
                  <a:pt x="825" y="13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6" name="Freeform 18"/>
          <p:cNvSpPr>
            <a:spLocks/>
          </p:cNvSpPr>
          <p:nvPr/>
        </p:nvSpPr>
        <p:spPr bwMode="auto">
          <a:xfrm>
            <a:off x="5035550" y="2457450"/>
            <a:ext cx="741363" cy="577850"/>
          </a:xfrm>
          <a:custGeom>
            <a:avLst/>
            <a:gdLst/>
            <a:ahLst/>
            <a:cxnLst>
              <a:cxn ang="0">
                <a:pos x="486" y="378"/>
              </a:cxn>
              <a:cxn ang="0">
                <a:pos x="228" y="378"/>
              </a:cxn>
              <a:cxn ang="0">
                <a:pos x="0" y="0"/>
              </a:cxn>
            </a:cxnLst>
            <a:rect l="0" t="0" r="r" b="b"/>
            <a:pathLst>
              <a:path w="486" h="378">
                <a:moveTo>
                  <a:pt x="486" y="378"/>
                </a:moveTo>
                <a:lnTo>
                  <a:pt x="228" y="378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7" name="Line 19"/>
          <p:cNvSpPr>
            <a:spLocks noChangeShapeType="1"/>
          </p:cNvSpPr>
          <p:nvPr/>
        </p:nvSpPr>
        <p:spPr bwMode="auto">
          <a:xfrm flipH="1">
            <a:off x="5049838" y="3536950"/>
            <a:ext cx="7270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8" name="Line 20"/>
          <p:cNvSpPr>
            <a:spLocks noChangeShapeType="1"/>
          </p:cNvSpPr>
          <p:nvPr/>
        </p:nvSpPr>
        <p:spPr bwMode="auto">
          <a:xfrm flipH="1">
            <a:off x="5227638" y="4100513"/>
            <a:ext cx="54927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9" name="Line 21"/>
          <p:cNvSpPr>
            <a:spLocks noChangeShapeType="1"/>
          </p:cNvSpPr>
          <p:nvPr/>
        </p:nvSpPr>
        <p:spPr bwMode="auto">
          <a:xfrm flipH="1">
            <a:off x="5303838" y="4552950"/>
            <a:ext cx="4730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50" name="Line 22"/>
          <p:cNvSpPr>
            <a:spLocks noChangeShapeType="1"/>
          </p:cNvSpPr>
          <p:nvPr/>
        </p:nvSpPr>
        <p:spPr bwMode="auto">
          <a:xfrm>
            <a:off x="2747963" y="1639888"/>
            <a:ext cx="750887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51" name="Freeform 23"/>
          <p:cNvSpPr>
            <a:spLocks/>
          </p:cNvSpPr>
          <p:nvPr/>
        </p:nvSpPr>
        <p:spPr bwMode="auto">
          <a:xfrm>
            <a:off x="1560513" y="2332038"/>
            <a:ext cx="1938337" cy="52387"/>
          </a:xfrm>
          <a:custGeom>
            <a:avLst/>
            <a:gdLst/>
            <a:ahLst/>
            <a:cxnLst>
              <a:cxn ang="0">
                <a:pos x="0" y="34"/>
              </a:cxn>
              <a:cxn ang="0">
                <a:pos x="376" y="34"/>
              </a:cxn>
              <a:cxn ang="0">
                <a:pos x="1270" y="0"/>
              </a:cxn>
            </a:cxnLst>
            <a:rect l="0" t="0" r="r" b="b"/>
            <a:pathLst>
              <a:path w="1270" h="34">
                <a:moveTo>
                  <a:pt x="0" y="34"/>
                </a:moveTo>
                <a:lnTo>
                  <a:pt x="376" y="34"/>
                </a:lnTo>
                <a:lnTo>
                  <a:pt x="127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52" name="Freeform 24"/>
          <p:cNvSpPr>
            <a:spLocks/>
          </p:cNvSpPr>
          <p:nvPr/>
        </p:nvSpPr>
        <p:spPr bwMode="auto">
          <a:xfrm>
            <a:off x="1282700" y="3040063"/>
            <a:ext cx="2667000" cy="93662"/>
          </a:xfrm>
          <a:custGeom>
            <a:avLst/>
            <a:gdLst/>
            <a:ahLst/>
            <a:cxnLst>
              <a:cxn ang="0">
                <a:pos x="0" y="61"/>
              </a:cxn>
              <a:cxn ang="0">
                <a:pos x="542" y="61"/>
              </a:cxn>
              <a:cxn ang="0">
                <a:pos x="1748" y="0"/>
              </a:cxn>
            </a:cxnLst>
            <a:rect l="0" t="0" r="r" b="b"/>
            <a:pathLst>
              <a:path w="1748" h="61">
                <a:moveTo>
                  <a:pt x="0" y="61"/>
                </a:moveTo>
                <a:lnTo>
                  <a:pt x="542" y="61"/>
                </a:lnTo>
                <a:lnTo>
                  <a:pt x="174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53" name="Line 25"/>
          <p:cNvSpPr>
            <a:spLocks noChangeShapeType="1"/>
          </p:cNvSpPr>
          <p:nvPr/>
        </p:nvSpPr>
        <p:spPr bwMode="auto">
          <a:xfrm>
            <a:off x="1460500" y="4171950"/>
            <a:ext cx="1668463" cy="0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54" name="Rectangle 26"/>
          <p:cNvSpPr>
            <a:spLocks noChangeArrowheads="1"/>
          </p:cNvSpPr>
          <p:nvPr/>
        </p:nvSpPr>
        <p:spPr bwMode="auto">
          <a:xfrm>
            <a:off x="552450" y="423863"/>
            <a:ext cx="1338263" cy="98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Fibular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collateral</a:t>
            </a:r>
            <a:endParaRPr lang="en-US" sz="1400" b="1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</a:p>
        </p:txBody>
      </p:sp>
      <p:sp>
        <p:nvSpPr>
          <p:cNvPr id="48155" name="Rectangle 27"/>
          <p:cNvSpPr>
            <a:spLocks noChangeArrowheads="1"/>
          </p:cNvSpPr>
          <p:nvPr/>
        </p:nvSpPr>
        <p:spPr bwMode="auto">
          <a:xfrm>
            <a:off x="5800725" y="201613"/>
            <a:ext cx="2592388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Posterior cruciate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8156" name="Rectangle 28"/>
          <p:cNvSpPr>
            <a:spLocks noChangeArrowheads="1"/>
          </p:cNvSpPr>
          <p:nvPr/>
        </p:nvSpPr>
        <p:spPr bwMode="auto">
          <a:xfrm>
            <a:off x="5803900" y="939800"/>
            <a:ext cx="21828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Medial condyle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8157" name="Rectangle 29"/>
          <p:cNvSpPr>
            <a:spLocks noChangeArrowheads="1"/>
          </p:cNvSpPr>
          <p:nvPr/>
        </p:nvSpPr>
        <p:spPr bwMode="auto">
          <a:xfrm>
            <a:off x="5813425" y="1379538"/>
            <a:ext cx="2216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Tibial collateral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8158" name="Rectangle 30"/>
          <p:cNvSpPr>
            <a:spLocks noChangeArrowheads="1"/>
          </p:cNvSpPr>
          <p:nvPr/>
        </p:nvSpPr>
        <p:spPr bwMode="auto">
          <a:xfrm>
            <a:off x="5813425" y="2124075"/>
            <a:ext cx="2439988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Anterior cruciate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8159" name="Rectangle 31"/>
          <p:cNvSpPr>
            <a:spLocks noChangeArrowheads="1"/>
          </p:cNvSpPr>
          <p:nvPr/>
        </p:nvSpPr>
        <p:spPr bwMode="auto">
          <a:xfrm>
            <a:off x="5803900" y="2865438"/>
            <a:ext cx="2438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Medial meniscus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8160" name="Rectangle 32"/>
          <p:cNvSpPr>
            <a:spLocks noChangeArrowheads="1"/>
          </p:cNvSpPr>
          <p:nvPr/>
        </p:nvSpPr>
        <p:spPr bwMode="auto">
          <a:xfrm>
            <a:off x="5800725" y="3349625"/>
            <a:ext cx="2438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Patellar ligament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8161" name="Rectangle 33"/>
          <p:cNvSpPr>
            <a:spLocks noChangeArrowheads="1"/>
          </p:cNvSpPr>
          <p:nvPr/>
        </p:nvSpPr>
        <p:spPr bwMode="auto">
          <a:xfrm>
            <a:off x="5800725" y="3930650"/>
            <a:ext cx="9826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Patella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8162" name="Rectangle 34"/>
          <p:cNvSpPr>
            <a:spLocks noChangeArrowheads="1"/>
          </p:cNvSpPr>
          <p:nvPr/>
        </p:nvSpPr>
        <p:spPr bwMode="auto">
          <a:xfrm>
            <a:off x="5807075" y="4403725"/>
            <a:ext cx="27749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Quadriceps tendon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8163" name="Rectangle 35"/>
          <p:cNvSpPr>
            <a:spLocks noChangeArrowheads="1"/>
          </p:cNvSpPr>
          <p:nvPr/>
        </p:nvSpPr>
        <p:spPr bwMode="auto">
          <a:xfrm>
            <a:off x="552450" y="1476375"/>
            <a:ext cx="22352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Lateral condyle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of femur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8164" name="Rectangle 36"/>
          <p:cNvSpPr>
            <a:spLocks noChangeArrowheads="1"/>
          </p:cNvSpPr>
          <p:nvPr/>
        </p:nvSpPr>
        <p:spPr bwMode="auto">
          <a:xfrm>
            <a:off x="552450" y="2217738"/>
            <a:ext cx="14065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Lateral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meniscus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8165" name="Rectangle 37"/>
          <p:cNvSpPr>
            <a:spLocks noChangeArrowheads="1"/>
          </p:cNvSpPr>
          <p:nvPr/>
        </p:nvSpPr>
        <p:spPr bwMode="auto">
          <a:xfrm>
            <a:off x="552450" y="3994150"/>
            <a:ext cx="895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Fibula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8166" name="Rectangle 38"/>
          <p:cNvSpPr>
            <a:spLocks noChangeArrowheads="1"/>
          </p:cNvSpPr>
          <p:nvPr/>
        </p:nvSpPr>
        <p:spPr bwMode="auto">
          <a:xfrm>
            <a:off x="552450" y="2965450"/>
            <a:ext cx="709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Tibia</a:t>
            </a:r>
            <a:endParaRPr lang="en-US" sz="1400" b="1">
              <a:latin typeface="Arial Black" pitchFamily="34" charset="0"/>
            </a:endParaRPr>
          </a:p>
        </p:txBody>
      </p:sp>
      <p:sp>
        <p:nvSpPr>
          <p:cNvPr id="48167" name="Rectangle 39"/>
          <p:cNvSpPr>
            <a:spLocks noChangeArrowheads="1"/>
          </p:cNvSpPr>
          <p:nvPr/>
        </p:nvSpPr>
        <p:spPr bwMode="auto">
          <a:xfrm>
            <a:off x="552450" y="5172075"/>
            <a:ext cx="7500938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(e) Anterior view of flexed knee, showing the cruciate</a:t>
            </a:r>
            <a:br>
              <a:rPr lang="en-US" sz="20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ligaments (articular capsule removed, and quadriceps</a:t>
            </a:r>
            <a:br>
              <a:rPr lang="en-US" sz="20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tendon cut and reflected distally)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8237538" y="6580188"/>
            <a:ext cx="9048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8.9</a:t>
            </a:r>
          </a:p>
        </p:txBody>
      </p:sp>
      <p:pic>
        <p:nvPicPr>
          <p:cNvPr id="50185" name="Picture 9" descr="fIgure_08_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975" y="374650"/>
            <a:ext cx="8689975" cy="6226175"/>
          </a:xfrm>
          <a:prstGeom prst="rect">
            <a:avLst/>
          </a:prstGeom>
          <a:noFill/>
        </p:spPr>
      </p:pic>
      <p:sp>
        <p:nvSpPr>
          <p:cNvPr id="50186" name="Freeform 10"/>
          <p:cNvSpPr>
            <a:spLocks/>
          </p:cNvSpPr>
          <p:nvPr/>
        </p:nvSpPr>
        <p:spPr bwMode="auto">
          <a:xfrm>
            <a:off x="5103813" y="3687763"/>
            <a:ext cx="1066800" cy="554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" y="332"/>
              </a:cxn>
              <a:cxn ang="0">
                <a:pos x="638" y="332"/>
              </a:cxn>
            </a:cxnLst>
            <a:rect l="0" t="0" r="r" b="b"/>
            <a:pathLst>
              <a:path w="638" h="332">
                <a:moveTo>
                  <a:pt x="0" y="0"/>
                </a:moveTo>
                <a:lnTo>
                  <a:pt x="542" y="332"/>
                </a:lnTo>
                <a:lnTo>
                  <a:pt x="638" y="33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87" name="Freeform 11"/>
          <p:cNvSpPr>
            <a:spLocks/>
          </p:cNvSpPr>
          <p:nvPr/>
        </p:nvSpPr>
        <p:spPr bwMode="auto">
          <a:xfrm>
            <a:off x="4389438" y="3429000"/>
            <a:ext cx="1781175" cy="1689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69" y="1011"/>
              </a:cxn>
              <a:cxn ang="0">
                <a:pos x="1065" y="1011"/>
              </a:cxn>
            </a:cxnLst>
            <a:rect l="0" t="0" r="r" b="b"/>
            <a:pathLst>
              <a:path w="1065" h="1011">
                <a:moveTo>
                  <a:pt x="0" y="0"/>
                </a:moveTo>
                <a:lnTo>
                  <a:pt x="969" y="1011"/>
                </a:lnTo>
                <a:lnTo>
                  <a:pt x="1065" y="1011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88" name="Freeform 12"/>
          <p:cNvSpPr>
            <a:spLocks/>
          </p:cNvSpPr>
          <p:nvPr/>
        </p:nvSpPr>
        <p:spPr bwMode="auto">
          <a:xfrm>
            <a:off x="5532438" y="2946400"/>
            <a:ext cx="477837" cy="687388"/>
          </a:xfrm>
          <a:custGeom>
            <a:avLst/>
            <a:gdLst/>
            <a:ahLst/>
            <a:cxnLst>
              <a:cxn ang="0">
                <a:pos x="0" y="411"/>
              </a:cxn>
              <a:cxn ang="0">
                <a:pos x="286" y="0"/>
              </a:cxn>
              <a:cxn ang="0">
                <a:pos x="4" y="146"/>
              </a:cxn>
            </a:cxnLst>
            <a:rect l="0" t="0" r="r" b="b"/>
            <a:pathLst>
              <a:path w="286" h="411">
                <a:moveTo>
                  <a:pt x="0" y="411"/>
                </a:moveTo>
                <a:lnTo>
                  <a:pt x="286" y="0"/>
                </a:lnTo>
                <a:lnTo>
                  <a:pt x="4" y="14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89" name="Freeform 13"/>
          <p:cNvSpPr>
            <a:spLocks/>
          </p:cNvSpPr>
          <p:nvPr/>
        </p:nvSpPr>
        <p:spPr bwMode="auto">
          <a:xfrm>
            <a:off x="4843463" y="1824038"/>
            <a:ext cx="598487" cy="815975"/>
          </a:xfrm>
          <a:custGeom>
            <a:avLst/>
            <a:gdLst/>
            <a:ahLst/>
            <a:cxnLst>
              <a:cxn ang="0">
                <a:pos x="0" y="488"/>
              </a:cxn>
              <a:cxn ang="0">
                <a:pos x="358" y="96"/>
              </a:cxn>
              <a:cxn ang="0">
                <a:pos x="358" y="0"/>
              </a:cxn>
            </a:cxnLst>
            <a:rect l="0" t="0" r="r" b="b"/>
            <a:pathLst>
              <a:path w="358" h="488">
                <a:moveTo>
                  <a:pt x="0" y="488"/>
                </a:moveTo>
                <a:lnTo>
                  <a:pt x="358" y="96"/>
                </a:lnTo>
                <a:lnTo>
                  <a:pt x="358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90" name="Line 14"/>
          <p:cNvSpPr>
            <a:spLocks noChangeShapeType="1"/>
          </p:cNvSpPr>
          <p:nvPr/>
        </p:nvSpPr>
        <p:spPr bwMode="auto">
          <a:xfrm>
            <a:off x="6010275" y="2946400"/>
            <a:ext cx="160338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91" name="Line 15"/>
          <p:cNvSpPr>
            <a:spLocks noChangeShapeType="1"/>
          </p:cNvSpPr>
          <p:nvPr/>
        </p:nvSpPr>
        <p:spPr bwMode="auto">
          <a:xfrm flipV="1">
            <a:off x="2205038" y="1806575"/>
            <a:ext cx="3175" cy="82550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92" name="Rectangle 16"/>
          <p:cNvSpPr>
            <a:spLocks noChangeArrowheads="1"/>
          </p:cNvSpPr>
          <p:nvPr/>
        </p:nvSpPr>
        <p:spPr bwMode="auto">
          <a:xfrm>
            <a:off x="1668463" y="692150"/>
            <a:ext cx="1000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 i="1">
                <a:solidFill>
                  <a:srgbClr val="231F20"/>
                </a:solidFill>
                <a:latin typeface="Arial" pitchFamily="34" charset="0"/>
              </a:rPr>
              <a:t>Lateral</a:t>
            </a:r>
            <a:endParaRPr lang="en-US" sz="1600">
              <a:latin typeface="Arial Black" pitchFamily="34" charset="0"/>
            </a:endParaRPr>
          </a:p>
        </p:txBody>
      </p:sp>
      <p:sp>
        <p:nvSpPr>
          <p:cNvPr id="50193" name="Rectangle 17"/>
          <p:cNvSpPr>
            <a:spLocks noChangeArrowheads="1"/>
          </p:cNvSpPr>
          <p:nvPr/>
        </p:nvSpPr>
        <p:spPr bwMode="auto">
          <a:xfrm>
            <a:off x="6775450" y="692150"/>
            <a:ext cx="9477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 i="1">
                <a:solidFill>
                  <a:srgbClr val="231F20"/>
                </a:solidFill>
                <a:latin typeface="Arial" pitchFamily="34" charset="0"/>
              </a:rPr>
              <a:t>Medial</a:t>
            </a:r>
            <a:endParaRPr lang="en-US" sz="1600">
              <a:latin typeface="Arial Black" pitchFamily="34" charset="0"/>
            </a:endParaRPr>
          </a:p>
        </p:txBody>
      </p:sp>
      <p:sp>
        <p:nvSpPr>
          <p:cNvPr id="50194" name="Rectangle 18"/>
          <p:cNvSpPr>
            <a:spLocks noChangeArrowheads="1"/>
          </p:cNvSpPr>
          <p:nvPr/>
        </p:nvSpPr>
        <p:spPr bwMode="auto">
          <a:xfrm>
            <a:off x="4959350" y="1127125"/>
            <a:ext cx="12001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Patella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(outline)</a:t>
            </a:r>
            <a:endParaRPr lang="en-US" sz="1600" b="1">
              <a:latin typeface="Arial Black" pitchFamily="34" charset="0"/>
            </a:endParaRPr>
          </a:p>
        </p:txBody>
      </p:sp>
      <p:sp>
        <p:nvSpPr>
          <p:cNvPr id="50195" name="Rectangle 19"/>
          <p:cNvSpPr>
            <a:spLocks noChangeArrowheads="1"/>
          </p:cNvSpPr>
          <p:nvPr/>
        </p:nvSpPr>
        <p:spPr bwMode="auto">
          <a:xfrm>
            <a:off x="6224588" y="2708275"/>
            <a:ext cx="2624137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Tibial collateral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ligament</a:t>
            </a:r>
            <a:endParaRPr lang="en-US" sz="1600">
              <a:latin typeface="Arial Black" pitchFamily="34" charset="0"/>
            </a:endParaRP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(torn)</a:t>
            </a:r>
          </a:p>
        </p:txBody>
      </p:sp>
      <p:sp>
        <p:nvSpPr>
          <p:cNvPr id="50196" name="Rectangle 20"/>
          <p:cNvSpPr>
            <a:spLocks noChangeArrowheads="1"/>
          </p:cNvSpPr>
          <p:nvPr/>
        </p:nvSpPr>
        <p:spPr bwMode="auto">
          <a:xfrm>
            <a:off x="6213475" y="3998913"/>
            <a:ext cx="2606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Medial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meniscus (torn)</a:t>
            </a:r>
            <a:endParaRPr lang="en-US" sz="1600">
              <a:latin typeface="Arial Black" pitchFamily="34" charset="0"/>
            </a:endParaRPr>
          </a:p>
        </p:txBody>
      </p:sp>
      <p:sp>
        <p:nvSpPr>
          <p:cNvPr id="50197" name="Rectangle 21"/>
          <p:cNvSpPr>
            <a:spLocks noChangeArrowheads="1"/>
          </p:cNvSpPr>
          <p:nvPr/>
        </p:nvSpPr>
        <p:spPr bwMode="auto">
          <a:xfrm>
            <a:off x="6213475" y="4891088"/>
            <a:ext cx="247173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Anterior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cruciate</a:t>
            </a:r>
            <a:endParaRPr lang="en-US" sz="1600">
              <a:latin typeface="Arial Black" pitchFamily="34" charset="0"/>
            </a:endParaRP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ligament (torn)</a:t>
            </a:r>
          </a:p>
        </p:txBody>
      </p:sp>
      <p:sp>
        <p:nvSpPr>
          <p:cNvPr id="50198" name="Rectangle 22"/>
          <p:cNvSpPr>
            <a:spLocks noChangeArrowheads="1"/>
          </p:cNvSpPr>
          <p:nvPr/>
        </p:nvSpPr>
        <p:spPr bwMode="auto">
          <a:xfrm>
            <a:off x="1003300" y="1374775"/>
            <a:ext cx="18811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Hockey puck</a:t>
            </a:r>
            <a:endParaRPr lang="en-US" sz="1600" b="1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Shoulder (Glenohumeral) Joint</a:t>
            </a:r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Ball-and-socket joint: head of humerus and glenoid fossa of the scapula</a:t>
            </a:r>
          </a:p>
          <a:p>
            <a:r>
              <a:rPr lang="en-US"/>
              <a:t>Stability is sacrificed for greater freedom of movement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8.10a</a:t>
            </a:r>
          </a:p>
        </p:txBody>
      </p:sp>
      <p:sp>
        <p:nvSpPr>
          <p:cNvPr id="53255" name="Oval 7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60198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pitchFamily="34" charset="0"/>
              </a:rPr>
              <a:t>PLAY</a:t>
            </a:r>
          </a:p>
        </p:txBody>
      </p:sp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1524000" y="6038850"/>
            <a:ext cx="3879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pitchFamily="34" charset="0"/>
              </a:rPr>
              <a:t>Animation: Rotatable shoulder</a:t>
            </a:r>
          </a:p>
        </p:txBody>
      </p:sp>
      <p:pic>
        <p:nvPicPr>
          <p:cNvPr id="53260" name="Picture 12"/>
          <p:cNvPicPr>
            <a:picLocks noChangeAspect="1" noChangeArrowheads="1"/>
          </p:cNvPicPr>
          <p:nvPr/>
        </p:nvPicPr>
        <p:blipFill>
          <a:blip r:embed="rId3" cstate="print"/>
          <a:srcRect t="11685" b="5681"/>
          <a:stretch>
            <a:fillRect/>
          </a:stretch>
        </p:blipFill>
        <p:spPr bwMode="auto">
          <a:xfrm>
            <a:off x="468313" y="561975"/>
            <a:ext cx="8231187" cy="4849813"/>
          </a:xfrm>
          <a:prstGeom prst="rect">
            <a:avLst/>
          </a:prstGeom>
          <a:noFill/>
        </p:spPr>
      </p:pic>
      <p:sp>
        <p:nvSpPr>
          <p:cNvPr id="53261" name="Freeform 13"/>
          <p:cNvSpPr>
            <a:spLocks/>
          </p:cNvSpPr>
          <p:nvPr/>
        </p:nvSpPr>
        <p:spPr bwMode="auto">
          <a:xfrm>
            <a:off x="1565275" y="655638"/>
            <a:ext cx="2774950" cy="250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30" y="0"/>
              </a:cxn>
              <a:cxn ang="0">
                <a:pos x="1748" y="158"/>
              </a:cxn>
            </a:cxnLst>
            <a:rect l="0" t="0" r="r" b="b"/>
            <a:pathLst>
              <a:path w="1748" h="158">
                <a:moveTo>
                  <a:pt x="0" y="0"/>
                </a:moveTo>
                <a:lnTo>
                  <a:pt x="1230" y="0"/>
                </a:lnTo>
                <a:lnTo>
                  <a:pt x="1748" y="158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2" name="Freeform 14"/>
          <p:cNvSpPr>
            <a:spLocks/>
          </p:cNvSpPr>
          <p:nvPr/>
        </p:nvSpPr>
        <p:spPr bwMode="auto">
          <a:xfrm>
            <a:off x="2222500" y="1220788"/>
            <a:ext cx="23018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90" y="0"/>
              </a:cxn>
              <a:cxn ang="0">
                <a:pos x="1450" y="0"/>
              </a:cxn>
            </a:cxnLst>
            <a:rect l="0" t="0" r="r" b="b"/>
            <a:pathLst>
              <a:path w="1450">
                <a:moveTo>
                  <a:pt x="0" y="0"/>
                </a:moveTo>
                <a:lnTo>
                  <a:pt x="790" y="0"/>
                </a:lnTo>
                <a:lnTo>
                  <a:pt x="145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3" name="Freeform 15"/>
          <p:cNvSpPr>
            <a:spLocks/>
          </p:cNvSpPr>
          <p:nvPr/>
        </p:nvSpPr>
        <p:spPr bwMode="auto">
          <a:xfrm>
            <a:off x="1860550" y="1474788"/>
            <a:ext cx="2273300" cy="317500"/>
          </a:xfrm>
          <a:custGeom>
            <a:avLst/>
            <a:gdLst/>
            <a:ahLst/>
            <a:cxnLst>
              <a:cxn ang="0">
                <a:pos x="0" y="200"/>
              </a:cxn>
              <a:cxn ang="0">
                <a:pos x="710" y="200"/>
              </a:cxn>
              <a:cxn ang="0">
                <a:pos x="1432" y="0"/>
              </a:cxn>
            </a:cxnLst>
            <a:rect l="0" t="0" r="r" b="b"/>
            <a:pathLst>
              <a:path w="1432" h="200">
                <a:moveTo>
                  <a:pt x="0" y="200"/>
                </a:moveTo>
                <a:lnTo>
                  <a:pt x="710" y="200"/>
                </a:lnTo>
                <a:lnTo>
                  <a:pt x="143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4" name="Freeform 16"/>
          <p:cNvSpPr>
            <a:spLocks/>
          </p:cNvSpPr>
          <p:nvPr/>
        </p:nvSpPr>
        <p:spPr bwMode="auto">
          <a:xfrm>
            <a:off x="1336675" y="1925638"/>
            <a:ext cx="2114550" cy="463550"/>
          </a:xfrm>
          <a:custGeom>
            <a:avLst/>
            <a:gdLst/>
            <a:ahLst/>
            <a:cxnLst>
              <a:cxn ang="0">
                <a:pos x="0" y="292"/>
              </a:cxn>
              <a:cxn ang="0">
                <a:pos x="872" y="292"/>
              </a:cxn>
              <a:cxn ang="0">
                <a:pos x="1332" y="0"/>
              </a:cxn>
            </a:cxnLst>
            <a:rect l="0" t="0" r="r" b="b"/>
            <a:pathLst>
              <a:path w="1332" h="292">
                <a:moveTo>
                  <a:pt x="0" y="292"/>
                </a:moveTo>
                <a:lnTo>
                  <a:pt x="872" y="292"/>
                </a:lnTo>
                <a:lnTo>
                  <a:pt x="133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5" name="Line 17"/>
          <p:cNvSpPr>
            <a:spLocks noChangeShapeType="1"/>
          </p:cNvSpPr>
          <p:nvPr/>
        </p:nvSpPr>
        <p:spPr bwMode="auto">
          <a:xfrm>
            <a:off x="1301750" y="2933700"/>
            <a:ext cx="1752600" cy="31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6" name="Line 18"/>
          <p:cNvSpPr>
            <a:spLocks noChangeShapeType="1"/>
          </p:cNvSpPr>
          <p:nvPr/>
        </p:nvSpPr>
        <p:spPr bwMode="auto">
          <a:xfrm>
            <a:off x="1622425" y="4019550"/>
            <a:ext cx="1555750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7" name="Freeform 19"/>
          <p:cNvSpPr>
            <a:spLocks/>
          </p:cNvSpPr>
          <p:nvPr/>
        </p:nvSpPr>
        <p:spPr bwMode="auto">
          <a:xfrm>
            <a:off x="5249863" y="1497013"/>
            <a:ext cx="1203325" cy="879475"/>
          </a:xfrm>
          <a:custGeom>
            <a:avLst/>
            <a:gdLst/>
            <a:ahLst/>
            <a:cxnLst>
              <a:cxn ang="0">
                <a:pos x="758" y="0"/>
              </a:cxn>
              <a:cxn ang="0">
                <a:pos x="430" y="0"/>
              </a:cxn>
              <a:cxn ang="0">
                <a:pos x="0" y="554"/>
              </a:cxn>
            </a:cxnLst>
            <a:rect l="0" t="0" r="r" b="b"/>
            <a:pathLst>
              <a:path w="758" h="554">
                <a:moveTo>
                  <a:pt x="758" y="0"/>
                </a:moveTo>
                <a:lnTo>
                  <a:pt x="430" y="0"/>
                </a:lnTo>
                <a:lnTo>
                  <a:pt x="0" y="55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8" name="Line 20"/>
          <p:cNvSpPr>
            <a:spLocks noChangeShapeType="1"/>
          </p:cNvSpPr>
          <p:nvPr/>
        </p:nvSpPr>
        <p:spPr bwMode="auto">
          <a:xfrm flipH="1">
            <a:off x="5211763" y="2509838"/>
            <a:ext cx="520700" cy="360362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9" name="Line 21"/>
          <p:cNvSpPr>
            <a:spLocks noChangeShapeType="1"/>
          </p:cNvSpPr>
          <p:nvPr/>
        </p:nvSpPr>
        <p:spPr bwMode="auto">
          <a:xfrm flipH="1" flipV="1">
            <a:off x="5081588" y="3508375"/>
            <a:ext cx="1368425" cy="31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0" name="Line 22"/>
          <p:cNvSpPr>
            <a:spLocks noChangeShapeType="1"/>
          </p:cNvSpPr>
          <p:nvPr/>
        </p:nvSpPr>
        <p:spPr bwMode="auto">
          <a:xfrm flipH="1">
            <a:off x="5072063" y="3752850"/>
            <a:ext cx="1377950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1" name="Line 23"/>
          <p:cNvSpPr>
            <a:spLocks noChangeShapeType="1"/>
          </p:cNvSpPr>
          <p:nvPr/>
        </p:nvSpPr>
        <p:spPr bwMode="auto">
          <a:xfrm flipH="1">
            <a:off x="4279900" y="4619625"/>
            <a:ext cx="2179638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2" name="Line 24"/>
          <p:cNvSpPr>
            <a:spLocks noChangeShapeType="1"/>
          </p:cNvSpPr>
          <p:nvPr/>
        </p:nvSpPr>
        <p:spPr bwMode="auto">
          <a:xfrm flipH="1">
            <a:off x="5380038" y="2509838"/>
            <a:ext cx="106997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3" name="Rectangle 25"/>
          <p:cNvSpPr>
            <a:spLocks noChangeArrowheads="1"/>
          </p:cNvSpPr>
          <p:nvPr/>
        </p:nvSpPr>
        <p:spPr bwMode="auto">
          <a:xfrm>
            <a:off x="452438" y="533400"/>
            <a:ext cx="11303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Acromion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of scapula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74" name="Rectangle 26"/>
          <p:cNvSpPr>
            <a:spLocks noChangeArrowheads="1"/>
          </p:cNvSpPr>
          <p:nvPr/>
        </p:nvSpPr>
        <p:spPr bwMode="auto">
          <a:xfrm>
            <a:off x="6529388" y="3384550"/>
            <a:ext cx="2159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Synovial membrane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75" name="Rectangle 27"/>
          <p:cNvSpPr>
            <a:spLocks noChangeArrowheads="1"/>
          </p:cNvSpPr>
          <p:nvPr/>
        </p:nvSpPr>
        <p:spPr bwMode="auto">
          <a:xfrm>
            <a:off x="6529388" y="3629025"/>
            <a:ext cx="1752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Fibrous capsule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76" name="Rectangle 28"/>
          <p:cNvSpPr>
            <a:spLocks noChangeArrowheads="1"/>
          </p:cNvSpPr>
          <p:nvPr/>
        </p:nvSpPr>
        <p:spPr bwMode="auto">
          <a:xfrm>
            <a:off x="6529388" y="2387600"/>
            <a:ext cx="939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Hyaline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cartilage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77" name="Rectangle 29"/>
          <p:cNvSpPr>
            <a:spLocks noChangeArrowheads="1"/>
          </p:cNvSpPr>
          <p:nvPr/>
        </p:nvSpPr>
        <p:spPr bwMode="auto">
          <a:xfrm>
            <a:off x="452438" y="1098550"/>
            <a:ext cx="1727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Coracoacromial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78" name="Rectangle 30"/>
          <p:cNvSpPr>
            <a:spLocks noChangeArrowheads="1"/>
          </p:cNvSpPr>
          <p:nvPr/>
        </p:nvSpPr>
        <p:spPr bwMode="auto">
          <a:xfrm>
            <a:off x="452438" y="1670050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Subacromial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bursa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79" name="Rectangle 31"/>
          <p:cNvSpPr>
            <a:spLocks noChangeArrowheads="1"/>
          </p:cNvSpPr>
          <p:nvPr/>
        </p:nvSpPr>
        <p:spPr bwMode="auto">
          <a:xfrm>
            <a:off x="452438" y="2263775"/>
            <a:ext cx="18161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Fibrous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articular capsule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80" name="Rectangle 32"/>
          <p:cNvSpPr>
            <a:spLocks noChangeArrowheads="1"/>
          </p:cNvSpPr>
          <p:nvPr/>
        </p:nvSpPr>
        <p:spPr bwMode="auto">
          <a:xfrm>
            <a:off x="452438" y="2809875"/>
            <a:ext cx="825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Tendon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sheath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81" name="Rectangle 33"/>
          <p:cNvSpPr>
            <a:spLocks noChangeArrowheads="1"/>
          </p:cNvSpPr>
          <p:nvPr/>
        </p:nvSpPr>
        <p:spPr bwMode="auto">
          <a:xfrm>
            <a:off x="452438" y="3895725"/>
            <a:ext cx="16002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Tendon of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long head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of biceps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brachii muscle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82" name="Rectangle 34"/>
          <p:cNvSpPr>
            <a:spLocks noChangeArrowheads="1"/>
          </p:cNvSpPr>
          <p:nvPr/>
        </p:nvSpPr>
        <p:spPr bwMode="auto">
          <a:xfrm>
            <a:off x="6545263" y="1355725"/>
            <a:ext cx="18669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Synovial cavity</a:t>
            </a:r>
          </a:p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of the glenoid</a:t>
            </a:r>
          </a:p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cavity containing</a:t>
            </a:r>
          </a:p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synovial fluid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83" name="Rectangle 35"/>
          <p:cNvSpPr>
            <a:spLocks noChangeArrowheads="1"/>
          </p:cNvSpPr>
          <p:nvPr/>
        </p:nvSpPr>
        <p:spPr bwMode="auto">
          <a:xfrm>
            <a:off x="6532563" y="4489450"/>
            <a:ext cx="990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Humerus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53284" name="Rectangle 36"/>
          <p:cNvSpPr>
            <a:spLocks noChangeArrowheads="1"/>
          </p:cNvSpPr>
          <p:nvPr/>
        </p:nvSpPr>
        <p:spPr bwMode="auto">
          <a:xfrm>
            <a:off x="452438" y="5445125"/>
            <a:ext cx="57912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Frontal section through right shoulder joint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Shoulder Joint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Reinforcing ligaments:</a:t>
            </a:r>
          </a:p>
          <a:p>
            <a:pPr lvl="1"/>
            <a:r>
              <a:rPr lang="en-US"/>
              <a:t>Coracohumeral ligament—helps support the weight of the upper limb</a:t>
            </a:r>
          </a:p>
          <a:p>
            <a:pPr lvl="1"/>
            <a:r>
              <a:rPr lang="en-US"/>
              <a:t>Three glenohumeral ligaments—somewhat weak anterior reinforcements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Shoulder joint</a:t>
            </a:r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0375" y="1368425"/>
            <a:ext cx="8228013" cy="3813175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2600"/>
              <a:t>Reinforcing muscle tendons:</a:t>
            </a:r>
          </a:p>
          <a:p>
            <a:pPr lvl="1">
              <a:lnSpc>
                <a:spcPct val="70000"/>
              </a:lnSpc>
            </a:pPr>
            <a:r>
              <a:rPr lang="en-US" sz="2400"/>
              <a:t>Tendon of the long head of biceps:</a:t>
            </a:r>
          </a:p>
          <a:p>
            <a:pPr lvl="2">
              <a:lnSpc>
                <a:spcPct val="70000"/>
              </a:lnSpc>
            </a:pPr>
            <a:r>
              <a:rPr lang="en-US" sz="2400"/>
              <a:t>Travels through the intertubercular groove </a:t>
            </a:r>
          </a:p>
          <a:p>
            <a:pPr lvl="2">
              <a:lnSpc>
                <a:spcPct val="70000"/>
              </a:lnSpc>
            </a:pPr>
            <a:r>
              <a:rPr lang="en-US" sz="2400"/>
              <a:t>Secures the humerus to the glenoid cavity</a:t>
            </a:r>
          </a:p>
          <a:p>
            <a:pPr lvl="1">
              <a:lnSpc>
                <a:spcPct val="70000"/>
              </a:lnSpc>
            </a:pPr>
            <a:r>
              <a:rPr lang="en-US" sz="2400"/>
              <a:t>Four rotator cuff tendons encircle the shoulder joint:</a:t>
            </a:r>
          </a:p>
          <a:p>
            <a:pPr lvl="2">
              <a:lnSpc>
                <a:spcPct val="70000"/>
              </a:lnSpc>
            </a:pPr>
            <a:r>
              <a:rPr lang="en-US" sz="2400"/>
              <a:t>Subscapularis</a:t>
            </a:r>
          </a:p>
          <a:p>
            <a:pPr lvl="2">
              <a:lnSpc>
                <a:spcPct val="70000"/>
              </a:lnSpc>
            </a:pPr>
            <a:r>
              <a:rPr lang="en-US" sz="2400"/>
              <a:t>Supraspinatus</a:t>
            </a:r>
          </a:p>
          <a:p>
            <a:pPr lvl="2">
              <a:lnSpc>
                <a:spcPct val="70000"/>
              </a:lnSpc>
            </a:pPr>
            <a:r>
              <a:rPr lang="en-US" sz="2400"/>
              <a:t>Infraspinatus</a:t>
            </a:r>
          </a:p>
          <a:p>
            <a:pPr lvl="2">
              <a:lnSpc>
                <a:spcPct val="70000"/>
              </a:lnSpc>
            </a:pPr>
            <a:r>
              <a:rPr lang="en-US" sz="2400"/>
              <a:t>Teres minor</a:t>
            </a:r>
          </a:p>
        </p:txBody>
      </p:sp>
      <p:sp>
        <p:nvSpPr>
          <p:cNvPr id="111622" name="Oval 6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53340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pitchFamily="34" charset="0"/>
              </a:rPr>
              <a:t>PLAY</a:t>
            </a:r>
          </a:p>
        </p:txBody>
      </p:sp>
      <p:sp>
        <p:nvSpPr>
          <p:cNvPr id="111623" name="Text Box 7"/>
          <p:cNvSpPr txBox="1">
            <a:spLocks noChangeArrowheads="1"/>
          </p:cNvSpPr>
          <p:nvPr/>
        </p:nvSpPr>
        <p:spPr bwMode="auto">
          <a:xfrm>
            <a:off x="1524000" y="5353050"/>
            <a:ext cx="6189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latin typeface="Arial" pitchFamily="34" charset="0"/>
              </a:rPr>
              <a:t>A&amp;P Flix</a:t>
            </a:r>
            <a:r>
              <a:rPr lang="en-US" sz="2000" b="1">
                <a:latin typeface="Arial" pitchFamily="34" charset="0"/>
              </a:rPr>
              <a:t>™: Rotator cuff muscles: An overview (a)</a:t>
            </a:r>
          </a:p>
        </p:txBody>
      </p:sp>
      <p:sp>
        <p:nvSpPr>
          <p:cNvPr id="111624" name="Oval 8">
            <a:hlinkClick r:id="rId3"/>
          </p:cNvPr>
          <p:cNvSpPr>
            <a:spLocks noChangeArrowheads="1"/>
          </p:cNvSpPr>
          <p:nvPr/>
        </p:nvSpPr>
        <p:spPr bwMode="auto">
          <a:xfrm>
            <a:off x="647700" y="596265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pitchFamily="34" charset="0"/>
              </a:rPr>
              <a:t>PLAY</a:t>
            </a:r>
          </a:p>
        </p:txBody>
      </p:sp>
      <p:sp>
        <p:nvSpPr>
          <p:cNvPr id="111625" name="Text Box 9"/>
          <p:cNvSpPr txBox="1">
            <a:spLocks noChangeArrowheads="1"/>
          </p:cNvSpPr>
          <p:nvPr/>
        </p:nvSpPr>
        <p:spPr bwMode="auto">
          <a:xfrm>
            <a:off x="1520825" y="5981700"/>
            <a:ext cx="6203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latin typeface="Arial" pitchFamily="34" charset="0"/>
              </a:rPr>
              <a:t>A&amp;P Flix</a:t>
            </a:r>
            <a:r>
              <a:rPr lang="en-US" sz="2000" b="1">
                <a:latin typeface="Arial" pitchFamily="34" charset="0"/>
              </a:rPr>
              <a:t>™: Rotator cuff muscles: An overview (b)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8.10c</a:t>
            </a:r>
          </a:p>
        </p:txBody>
      </p:sp>
      <p:pic>
        <p:nvPicPr>
          <p:cNvPr id="59401" name="Picture 9" descr="fIgure_08_10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6263"/>
            <a:ext cx="8231188" cy="5881687"/>
          </a:xfrm>
          <a:prstGeom prst="rect">
            <a:avLst/>
          </a:prstGeom>
          <a:noFill/>
        </p:spPr>
      </p:pic>
      <p:sp>
        <p:nvSpPr>
          <p:cNvPr id="59402" name="Freeform 10"/>
          <p:cNvSpPr>
            <a:spLocks/>
          </p:cNvSpPr>
          <p:nvPr/>
        </p:nvSpPr>
        <p:spPr bwMode="auto">
          <a:xfrm>
            <a:off x="1762125" y="715963"/>
            <a:ext cx="2397125" cy="76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4" y="0"/>
              </a:cxn>
              <a:cxn ang="0">
                <a:pos x="1510" y="48"/>
              </a:cxn>
            </a:cxnLst>
            <a:rect l="0" t="0" r="r" b="b"/>
            <a:pathLst>
              <a:path w="1510" h="48">
                <a:moveTo>
                  <a:pt x="0" y="0"/>
                </a:moveTo>
                <a:lnTo>
                  <a:pt x="954" y="0"/>
                </a:lnTo>
                <a:lnTo>
                  <a:pt x="1510" y="48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3" name="Freeform 11"/>
          <p:cNvSpPr>
            <a:spLocks/>
          </p:cNvSpPr>
          <p:nvPr/>
        </p:nvSpPr>
        <p:spPr bwMode="auto">
          <a:xfrm>
            <a:off x="2527300" y="1096963"/>
            <a:ext cx="1924050" cy="53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44" y="0"/>
              </a:cxn>
              <a:cxn ang="0">
                <a:pos x="1212" y="34"/>
              </a:cxn>
            </a:cxnLst>
            <a:rect l="0" t="0" r="r" b="b"/>
            <a:pathLst>
              <a:path w="1212" h="34">
                <a:moveTo>
                  <a:pt x="0" y="0"/>
                </a:moveTo>
                <a:lnTo>
                  <a:pt x="444" y="0"/>
                </a:lnTo>
                <a:lnTo>
                  <a:pt x="1212" y="3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4" name="Freeform 12"/>
          <p:cNvSpPr>
            <a:spLocks/>
          </p:cNvSpPr>
          <p:nvPr/>
        </p:nvSpPr>
        <p:spPr bwMode="auto">
          <a:xfrm>
            <a:off x="2108200" y="1522413"/>
            <a:ext cx="1574800" cy="219075"/>
          </a:xfrm>
          <a:custGeom>
            <a:avLst/>
            <a:gdLst/>
            <a:ahLst/>
            <a:cxnLst>
              <a:cxn ang="0">
                <a:pos x="0" y="138"/>
              </a:cxn>
              <a:cxn ang="0">
                <a:pos x="372" y="138"/>
              </a:cxn>
              <a:cxn ang="0">
                <a:pos x="992" y="0"/>
              </a:cxn>
            </a:cxnLst>
            <a:rect l="0" t="0" r="r" b="b"/>
            <a:pathLst>
              <a:path w="992" h="138">
                <a:moveTo>
                  <a:pt x="0" y="138"/>
                </a:moveTo>
                <a:lnTo>
                  <a:pt x="372" y="138"/>
                </a:lnTo>
                <a:lnTo>
                  <a:pt x="99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5" name="Freeform 13"/>
          <p:cNvSpPr>
            <a:spLocks/>
          </p:cNvSpPr>
          <p:nvPr/>
        </p:nvSpPr>
        <p:spPr bwMode="auto">
          <a:xfrm>
            <a:off x="2727325" y="2106613"/>
            <a:ext cx="688975" cy="279400"/>
          </a:xfrm>
          <a:custGeom>
            <a:avLst/>
            <a:gdLst/>
            <a:ahLst/>
            <a:cxnLst>
              <a:cxn ang="0">
                <a:pos x="0" y="176"/>
              </a:cxn>
              <a:cxn ang="0">
                <a:pos x="262" y="176"/>
              </a:cxn>
              <a:cxn ang="0">
                <a:pos x="434" y="0"/>
              </a:cxn>
            </a:cxnLst>
            <a:rect l="0" t="0" r="r" b="b"/>
            <a:pathLst>
              <a:path w="434" h="176">
                <a:moveTo>
                  <a:pt x="0" y="176"/>
                </a:moveTo>
                <a:lnTo>
                  <a:pt x="262" y="176"/>
                </a:lnTo>
                <a:lnTo>
                  <a:pt x="434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6" name="Freeform 14"/>
          <p:cNvSpPr>
            <a:spLocks/>
          </p:cNvSpPr>
          <p:nvPr/>
        </p:nvSpPr>
        <p:spPr bwMode="auto">
          <a:xfrm>
            <a:off x="5376863" y="804863"/>
            <a:ext cx="1289050" cy="549275"/>
          </a:xfrm>
          <a:custGeom>
            <a:avLst/>
            <a:gdLst/>
            <a:ahLst/>
            <a:cxnLst>
              <a:cxn ang="0">
                <a:pos x="812" y="0"/>
              </a:cxn>
              <a:cxn ang="0">
                <a:pos x="548" y="0"/>
              </a:cxn>
              <a:cxn ang="0">
                <a:pos x="0" y="346"/>
              </a:cxn>
            </a:cxnLst>
            <a:rect l="0" t="0" r="r" b="b"/>
            <a:pathLst>
              <a:path w="812" h="346">
                <a:moveTo>
                  <a:pt x="812" y="0"/>
                </a:moveTo>
                <a:lnTo>
                  <a:pt x="548" y="0"/>
                </a:lnTo>
                <a:lnTo>
                  <a:pt x="0" y="34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7" name="Freeform 15"/>
          <p:cNvSpPr>
            <a:spLocks/>
          </p:cNvSpPr>
          <p:nvPr/>
        </p:nvSpPr>
        <p:spPr bwMode="auto">
          <a:xfrm>
            <a:off x="4659313" y="1493838"/>
            <a:ext cx="1993900" cy="736600"/>
          </a:xfrm>
          <a:custGeom>
            <a:avLst/>
            <a:gdLst/>
            <a:ahLst/>
            <a:cxnLst>
              <a:cxn ang="0">
                <a:pos x="0" y="464"/>
              </a:cxn>
              <a:cxn ang="0">
                <a:pos x="1016" y="0"/>
              </a:cxn>
              <a:cxn ang="0">
                <a:pos x="1256" y="0"/>
              </a:cxn>
            </a:cxnLst>
            <a:rect l="0" t="0" r="r" b="b"/>
            <a:pathLst>
              <a:path w="1256" h="464">
                <a:moveTo>
                  <a:pt x="0" y="464"/>
                </a:moveTo>
                <a:lnTo>
                  <a:pt x="1016" y="0"/>
                </a:lnTo>
                <a:lnTo>
                  <a:pt x="1256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8" name="Freeform 16"/>
          <p:cNvSpPr>
            <a:spLocks/>
          </p:cNvSpPr>
          <p:nvPr/>
        </p:nvSpPr>
        <p:spPr bwMode="auto">
          <a:xfrm>
            <a:off x="4552950" y="2884488"/>
            <a:ext cx="2106613" cy="104775"/>
          </a:xfrm>
          <a:custGeom>
            <a:avLst/>
            <a:gdLst/>
            <a:ahLst/>
            <a:cxnLst>
              <a:cxn ang="0">
                <a:pos x="1327" y="66"/>
              </a:cxn>
              <a:cxn ang="0">
                <a:pos x="595" y="66"/>
              </a:cxn>
              <a:cxn ang="0">
                <a:pos x="0" y="0"/>
              </a:cxn>
            </a:cxnLst>
            <a:rect l="0" t="0" r="r" b="b"/>
            <a:pathLst>
              <a:path w="1327" h="66">
                <a:moveTo>
                  <a:pt x="1327" y="66"/>
                </a:moveTo>
                <a:lnTo>
                  <a:pt x="595" y="6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9" name="Freeform 17"/>
          <p:cNvSpPr>
            <a:spLocks/>
          </p:cNvSpPr>
          <p:nvPr/>
        </p:nvSpPr>
        <p:spPr bwMode="auto">
          <a:xfrm>
            <a:off x="4267200" y="3606800"/>
            <a:ext cx="2392363" cy="82550"/>
          </a:xfrm>
          <a:custGeom>
            <a:avLst/>
            <a:gdLst/>
            <a:ahLst/>
            <a:cxnLst>
              <a:cxn ang="0">
                <a:pos x="1507" y="52"/>
              </a:cxn>
              <a:cxn ang="0">
                <a:pos x="455" y="52"/>
              </a:cxn>
              <a:cxn ang="0">
                <a:pos x="0" y="0"/>
              </a:cxn>
            </a:cxnLst>
            <a:rect l="0" t="0" r="r" b="b"/>
            <a:pathLst>
              <a:path w="1507" h="52">
                <a:moveTo>
                  <a:pt x="1507" y="52"/>
                </a:moveTo>
                <a:lnTo>
                  <a:pt x="455" y="5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0" name="Freeform 18"/>
          <p:cNvSpPr>
            <a:spLocks/>
          </p:cNvSpPr>
          <p:nvPr/>
        </p:nvSpPr>
        <p:spPr bwMode="auto">
          <a:xfrm>
            <a:off x="1930400" y="2776538"/>
            <a:ext cx="1631950" cy="1211262"/>
          </a:xfrm>
          <a:custGeom>
            <a:avLst/>
            <a:gdLst/>
            <a:ahLst/>
            <a:cxnLst>
              <a:cxn ang="0">
                <a:pos x="0" y="763"/>
              </a:cxn>
              <a:cxn ang="0">
                <a:pos x="230" y="763"/>
              </a:cxn>
              <a:cxn ang="0">
                <a:pos x="1028" y="0"/>
              </a:cxn>
            </a:cxnLst>
            <a:rect l="0" t="0" r="r" b="b"/>
            <a:pathLst>
              <a:path w="1028" h="763">
                <a:moveTo>
                  <a:pt x="0" y="763"/>
                </a:moveTo>
                <a:lnTo>
                  <a:pt x="230" y="763"/>
                </a:lnTo>
                <a:lnTo>
                  <a:pt x="1028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1" name="Freeform 19"/>
          <p:cNvSpPr>
            <a:spLocks/>
          </p:cNvSpPr>
          <p:nvPr/>
        </p:nvSpPr>
        <p:spPr bwMode="auto">
          <a:xfrm>
            <a:off x="2371725" y="3287713"/>
            <a:ext cx="1012825" cy="1627187"/>
          </a:xfrm>
          <a:custGeom>
            <a:avLst/>
            <a:gdLst/>
            <a:ahLst/>
            <a:cxnLst>
              <a:cxn ang="0">
                <a:pos x="0" y="1025"/>
              </a:cxn>
              <a:cxn ang="0">
                <a:pos x="122" y="1025"/>
              </a:cxn>
              <a:cxn ang="0">
                <a:pos x="638" y="0"/>
              </a:cxn>
            </a:cxnLst>
            <a:rect l="0" t="0" r="r" b="b"/>
            <a:pathLst>
              <a:path w="638" h="1025">
                <a:moveTo>
                  <a:pt x="0" y="1025"/>
                </a:moveTo>
                <a:lnTo>
                  <a:pt x="122" y="1025"/>
                </a:lnTo>
                <a:lnTo>
                  <a:pt x="638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2" name="Freeform 20"/>
          <p:cNvSpPr>
            <a:spLocks/>
          </p:cNvSpPr>
          <p:nvPr/>
        </p:nvSpPr>
        <p:spPr bwMode="auto">
          <a:xfrm>
            <a:off x="2400300" y="4454525"/>
            <a:ext cx="793750" cy="825500"/>
          </a:xfrm>
          <a:custGeom>
            <a:avLst/>
            <a:gdLst/>
            <a:ahLst/>
            <a:cxnLst>
              <a:cxn ang="0">
                <a:pos x="0" y="520"/>
              </a:cxn>
              <a:cxn ang="0">
                <a:pos x="116" y="520"/>
              </a:cxn>
              <a:cxn ang="0">
                <a:pos x="500" y="0"/>
              </a:cxn>
            </a:cxnLst>
            <a:rect l="0" t="0" r="r" b="b"/>
            <a:pathLst>
              <a:path w="500" h="520">
                <a:moveTo>
                  <a:pt x="0" y="520"/>
                </a:moveTo>
                <a:lnTo>
                  <a:pt x="116" y="520"/>
                </a:lnTo>
                <a:lnTo>
                  <a:pt x="50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3" name="Freeform 21"/>
          <p:cNvSpPr>
            <a:spLocks/>
          </p:cNvSpPr>
          <p:nvPr/>
        </p:nvSpPr>
        <p:spPr bwMode="auto">
          <a:xfrm>
            <a:off x="1428750" y="2700338"/>
            <a:ext cx="1511300" cy="365125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236" y="230"/>
              </a:cxn>
              <a:cxn ang="0">
                <a:pos x="952" y="0"/>
              </a:cxn>
            </a:cxnLst>
            <a:rect l="0" t="0" r="r" b="b"/>
            <a:pathLst>
              <a:path w="952" h="230">
                <a:moveTo>
                  <a:pt x="0" y="230"/>
                </a:moveTo>
                <a:lnTo>
                  <a:pt x="236" y="230"/>
                </a:lnTo>
                <a:lnTo>
                  <a:pt x="952" y="0"/>
                </a:lnTo>
              </a:path>
            </a:pathLst>
          </a:custGeom>
          <a:noFill/>
          <a:ln w="4762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4" name="Freeform 22"/>
          <p:cNvSpPr>
            <a:spLocks/>
          </p:cNvSpPr>
          <p:nvPr/>
        </p:nvSpPr>
        <p:spPr bwMode="auto">
          <a:xfrm>
            <a:off x="1428750" y="2700338"/>
            <a:ext cx="1511300" cy="365125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236" y="230"/>
              </a:cxn>
              <a:cxn ang="0">
                <a:pos x="952" y="0"/>
              </a:cxn>
            </a:cxnLst>
            <a:rect l="0" t="0" r="r" b="b"/>
            <a:pathLst>
              <a:path w="952" h="230">
                <a:moveTo>
                  <a:pt x="0" y="230"/>
                </a:moveTo>
                <a:lnTo>
                  <a:pt x="236" y="230"/>
                </a:lnTo>
                <a:lnTo>
                  <a:pt x="95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5" name="Line 23"/>
          <p:cNvSpPr>
            <a:spLocks noChangeShapeType="1"/>
          </p:cNvSpPr>
          <p:nvPr/>
        </p:nvSpPr>
        <p:spPr bwMode="auto">
          <a:xfrm flipH="1">
            <a:off x="5811838" y="4657725"/>
            <a:ext cx="8477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16" name="Rectangle 24"/>
          <p:cNvSpPr>
            <a:spLocks noChangeArrowheads="1"/>
          </p:cNvSpPr>
          <p:nvPr/>
        </p:nvSpPr>
        <p:spPr bwMode="auto">
          <a:xfrm>
            <a:off x="455613" y="581025"/>
            <a:ext cx="12446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Acromion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59417" name="Rectangle 25"/>
          <p:cNvSpPr>
            <a:spLocks noChangeArrowheads="1"/>
          </p:cNvSpPr>
          <p:nvPr/>
        </p:nvSpPr>
        <p:spPr bwMode="auto">
          <a:xfrm>
            <a:off x="455613" y="965200"/>
            <a:ext cx="20129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Coracoacromial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59418" name="Rectangle 26"/>
          <p:cNvSpPr>
            <a:spLocks noChangeArrowheads="1"/>
          </p:cNvSpPr>
          <p:nvPr/>
        </p:nvSpPr>
        <p:spPr bwMode="auto">
          <a:xfrm>
            <a:off x="455613" y="1612900"/>
            <a:ext cx="160020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Subacromial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bursa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59419" name="Rectangle 27"/>
          <p:cNvSpPr>
            <a:spLocks noChangeArrowheads="1"/>
          </p:cNvSpPr>
          <p:nvPr/>
        </p:nvSpPr>
        <p:spPr bwMode="auto">
          <a:xfrm>
            <a:off x="455613" y="2219325"/>
            <a:ext cx="222408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Coracohumeral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ligament</a:t>
            </a:r>
            <a:endParaRPr lang="en-US" sz="1700">
              <a:latin typeface="Arial" pitchFamily="34" charset="0"/>
            </a:endParaRPr>
          </a:p>
        </p:txBody>
      </p:sp>
      <p:sp>
        <p:nvSpPr>
          <p:cNvPr id="59420" name="Rectangle 28"/>
          <p:cNvSpPr>
            <a:spLocks noChangeArrowheads="1"/>
          </p:cNvSpPr>
          <p:nvPr/>
        </p:nvSpPr>
        <p:spPr bwMode="auto">
          <a:xfrm>
            <a:off x="455613" y="2917825"/>
            <a:ext cx="145256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Greater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tubercle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of humerus</a:t>
            </a:r>
          </a:p>
        </p:txBody>
      </p:sp>
      <p:sp>
        <p:nvSpPr>
          <p:cNvPr id="59421" name="Rectangle 29"/>
          <p:cNvSpPr>
            <a:spLocks noChangeArrowheads="1"/>
          </p:cNvSpPr>
          <p:nvPr/>
        </p:nvSpPr>
        <p:spPr bwMode="auto">
          <a:xfrm>
            <a:off x="455613" y="3841750"/>
            <a:ext cx="141922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Transverse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humeral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ligament</a:t>
            </a:r>
          </a:p>
        </p:txBody>
      </p:sp>
      <p:sp>
        <p:nvSpPr>
          <p:cNvPr id="59422" name="Rectangle 30"/>
          <p:cNvSpPr>
            <a:spLocks noChangeArrowheads="1"/>
          </p:cNvSpPr>
          <p:nvPr/>
        </p:nvSpPr>
        <p:spPr bwMode="auto">
          <a:xfrm>
            <a:off x="455613" y="4765675"/>
            <a:ext cx="18986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Tendon sheath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59423" name="Rectangle 31"/>
          <p:cNvSpPr>
            <a:spLocks noChangeArrowheads="1"/>
          </p:cNvSpPr>
          <p:nvPr/>
        </p:nvSpPr>
        <p:spPr bwMode="auto">
          <a:xfrm>
            <a:off x="455613" y="5143500"/>
            <a:ext cx="1931987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Tendon of long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head of biceps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brachii muscle</a:t>
            </a:r>
          </a:p>
        </p:txBody>
      </p:sp>
      <p:sp>
        <p:nvSpPr>
          <p:cNvPr id="59424" name="Rectangle 32"/>
          <p:cNvSpPr>
            <a:spLocks noChangeArrowheads="1"/>
          </p:cNvSpPr>
          <p:nvPr/>
        </p:nvSpPr>
        <p:spPr bwMode="auto">
          <a:xfrm>
            <a:off x="6704013" y="1365250"/>
            <a:ext cx="1985962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pPr>
              <a:lnSpc>
                <a:spcPct val="8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reinforced by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glenohumeral</a:t>
            </a:r>
            <a:endParaRPr lang="en-US" sz="1700">
              <a:latin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ligaments</a:t>
            </a:r>
          </a:p>
        </p:txBody>
      </p:sp>
      <p:sp>
        <p:nvSpPr>
          <p:cNvPr id="59425" name="Rectangle 33"/>
          <p:cNvSpPr>
            <a:spLocks noChangeArrowheads="1"/>
          </p:cNvSpPr>
          <p:nvPr/>
        </p:nvSpPr>
        <p:spPr bwMode="auto">
          <a:xfrm>
            <a:off x="6704013" y="2860675"/>
            <a:ext cx="160020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Subscapular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bursa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59426" name="Rectangle 34"/>
          <p:cNvSpPr>
            <a:spLocks noChangeArrowheads="1"/>
          </p:cNvSpPr>
          <p:nvPr/>
        </p:nvSpPr>
        <p:spPr bwMode="auto">
          <a:xfrm>
            <a:off x="6704013" y="3559175"/>
            <a:ext cx="1792287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Tendon of the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subscapularis</a:t>
            </a:r>
            <a:endParaRPr lang="en-US" sz="17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muscle</a:t>
            </a:r>
          </a:p>
        </p:txBody>
      </p:sp>
      <p:sp>
        <p:nvSpPr>
          <p:cNvPr id="59427" name="Rectangle 35"/>
          <p:cNvSpPr>
            <a:spLocks noChangeArrowheads="1"/>
          </p:cNvSpPr>
          <p:nvPr/>
        </p:nvSpPr>
        <p:spPr bwMode="auto">
          <a:xfrm>
            <a:off x="6704013" y="4530725"/>
            <a:ext cx="10223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Scapula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59428" name="Rectangle 36"/>
          <p:cNvSpPr>
            <a:spLocks noChangeArrowheads="1"/>
          </p:cNvSpPr>
          <p:nvPr/>
        </p:nvSpPr>
        <p:spPr bwMode="auto">
          <a:xfrm>
            <a:off x="6704013" y="679450"/>
            <a:ext cx="115570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Coracoid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231F20"/>
                </a:solidFill>
                <a:latin typeface="Arial" pitchFamily="34" charset="0"/>
              </a:rPr>
              <a:t>process</a:t>
            </a:r>
            <a:endParaRPr lang="en-US" sz="1700" b="1">
              <a:latin typeface="Arial" pitchFamily="34" charset="0"/>
            </a:endParaRPr>
          </a:p>
        </p:txBody>
      </p:sp>
      <p:sp>
        <p:nvSpPr>
          <p:cNvPr id="59429" name="Rectangle 37"/>
          <p:cNvSpPr>
            <a:spLocks noChangeArrowheads="1"/>
          </p:cNvSpPr>
          <p:nvPr/>
        </p:nvSpPr>
        <p:spPr bwMode="auto">
          <a:xfrm>
            <a:off x="455613" y="6115050"/>
            <a:ext cx="68945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(c) Anterior view of right shoulder joint capsule</a:t>
            </a:r>
            <a:endParaRPr lang="en-US" sz="17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8059738" y="6580188"/>
            <a:ext cx="1082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8.10d</a:t>
            </a:r>
          </a:p>
        </p:txBody>
      </p:sp>
      <p:pic>
        <p:nvPicPr>
          <p:cNvPr id="60425" name="Picture 9" descr="fIgure_08_10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438" y="438150"/>
            <a:ext cx="8237537" cy="5868988"/>
          </a:xfrm>
          <a:prstGeom prst="rect">
            <a:avLst/>
          </a:prstGeom>
          <a:noFill/>
        </p:spPr>
      </p:pic>
      <p:sp>
        <p:nvSpPr>
          <p:cNvPr id="60426" name="Line 10"/>
          <p:cNvSpPr>
            <a:spLocks noChangeShapeType="1"/>
          </p:cNvSpPr>
          <p:nvPr/>
        </p:nvSpPr>
        <p:spPr bwMode="auto">
          <a:xfrm flipH="1">
            <a:off x="1639888" y="579438"/>
            <a:ext cx="291465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27" name="Line 11"/>
          <p:cNvSpPr>
            <a:spLocks noChangeShapeType="1"/>
          </p:cNvSpPr>
          <p:nvPr/>
        </p:nvSpPr>
        <p:spPr bwMode="auto">
          <a:xfrm flipH="1">
            <a:off x="3544888" y="1163638"/>
            <a:ext cx="100965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28" name="Line 12"/>
          <p:cNvSpPr>
            <a:spLocks noChangeShapeType="1"/>
          </p:cNvSpPr>
          <p:nvPr/>
        </p:nvSpPr>
        <p:spPr bwMode="auto">
          <a:xfrm flipH="1">
            <a:off x="2360613" y="1747838"/>
            <a:ext cx="219392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29" name="Freeform 13"/>
          <p:cNvSpPr>
            <a:spLocks/>
          </p:cNvSpPr>
          <p:nvPr/>
        </p:nvSpPr>
        <p:spPr bwMode="auto">
          <a:xfrm>
            <a:off x="2328863" y="2246313"/>
            <a:ext cx="2225675" cy="298450"/>
          </a:xfrm>
          <a:custGeom>
            <a:avLst/>
            <a:gdLst/>
            <a:ahLst/>
            <a:cxnLst>
              <a:cxn ang="0">
                <a:pos x="1402" y="0"/>
              </a:cxn>
              <a:cxn ang="0">
                <a:pos x="316" y="0"/>
              </a:cxn>
              <a:cxn ang="0">
                <a:pos x="0" y="188"/>
              </a:cxn>
            </a:cxnLst>
            <a:rect l="0" t="0" r="r" b="b"/>
            <a:pathLst>
              <a:path w="1402" h="188">
                <a:moveTo>
                  <a:pt x="1402" y="0"/>
                </a:moveTo>
                <a:lnTo>
                  <a:pt x="316" y="0"/>
                </a:lnTo>
                <a:lnTo>
                  <a:pt x="0" y="188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30" name="Freeform 14"/>
          <p:cNvSpPr>
            <a:spLocks/>
          </p:cNvSpPr>
          <p:nvPr/>
        </p:nvSpPr>
        <p:spPr bwMode="auto">
          <a:xfrm>
            <a:off x="2824163" y="3759200"/>
            <a:ext cx="1730375" cy="717550"/>
          </a:xfrm>
          <a:custGeom>
            <a:avLst/>
            <a:gdLst/>
            <a:ahLst/>
            <a:cxnLst>
              <a:cxn ang="0">
                <a:pos x="1090" y="452"/>
              </a:cxn>
              <a:cxn ang="0">
                <a:pos x="506" y="452"/>
              </a:cxn>
              <a:cxn ang="0">
                <a:pos x="0" y="0"/>
              </a:cxn>
            </a:cxnLst>
            <a:rect l="0" t="0" r="r" b="b"/>
            <a:pathLst>
              <a:path w="1090" h="452">
                <a:moveTo>
                  <a:pt x="1090" y="452"/>
                </a:moveTo>
                <a:lnTo>
                  <a:pt x="506" y="45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31" name="Line 15"/>
          <p:cNvSpPr>
            <a:spLocks noChangeShapeType="1"/>
          </p:cNvSpPr>
          <p:nvPr/>
        </p:nvSpPr>
        <p:spPr bwMode="auto">
          <a:xfrm flipH="1">
            <a:off x="2373313" y="5232400"/>
            <a:ext cx="21812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32" name="Line 16"/>
          <p:cNvSpPr>
            <a:spLocks noChangeShapeType="1"/>
          </p:cNvSpPr>
          <p:nvPr/>
        </p:nvSpPr>
        <p:spPr bwMode="auto">
          <a:xfrm flipH="1">
            <a:off x="1792288" y="2700338"/>
            <a:ext cx="276225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33" name="Line 17"/>
          <p:cNvSpPr>
            <a:spLocks noChangeShapeType="1"/>
          </p:cNvSpPr>
          <p:nvPr/>
        </p:nvSpPr>
        <p:spPr bwMode="auto">
          <a:xfrm flipH="1">
            <a:off x="3684588" y="3186113"/>
            <a:ext cx="86995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34" name="Line 18"/>
          <p:cNvSpPr>
            <a:spLocks noChangeShapeType="1"/>
          </p:cNvSpPr>
          <p:nvPr/>
        </p:nvSpPr>
        <p:spPr bwMode="auto">
          <a:xfrm flipH="1" flipV="1">
            <a:off x="3122613" y="3167063"/>
            <a:ext cx="130175" cy="392112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35" name="Line 19"/>
          <p:cNvSpPr>
            <a:spLocks noChangeShapeType="1"/>
          </p:cNvSpPr>
          <p:nvPr/>
        </p:nvSpPr>
        <p:spPr bwMode="auto">
          <a:xfrm flipH="1">
            <a:off x="1871663" y="2700338"/>
            <a:ext cx="165100" cy="793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36" name="Freeform 20"/>
          <p:cNvSpPr>
            <a:spLocks/>
          </p:cNvSpPr>
          <p:nvPr/>
        </p:nvSpPr>
        <p:spPr bwMode="auto">
          <a:xfrm>
            <a:off x="2970213" y="3259138"/>
            <a:ext cx="1584325" cy="722312"/>
          </a:xfrm>
          <a:custGeom>
            <a:avLst/>
            <a:gdLst/>
            <a:ahLst/>
            <a:cxnLst>
              <a:cxn ang="0">
                <a:pos x="998" y="455"/>
              </a:cxn>
              <a:cxn ang="0">
                <a:pos x="428" y="455"/>
              </a:cxn>
              <a:cxn ang="0">
                <a:pos x="0" y="0"/>
              </a:cxn>
            </a:cxnLst>
            <a:rect l="0" t="0" r="r" b="b"/>
            <a:pathLst>
              <a:path w="998" h="455">
                <a:moveTo>
                  <a:pt x="998" y="455"/>
                </a:moveTo>
                <a:lnTo>
                  <a:pt x="428" y="455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37" name="Rectangle 21"/>
          <p:cNvSpPr>
            <a:spLocks noChangeArrowheads="1"/>
          </p:cNvSpPr>
          <p:nvPr/>
        </p:nvSpPr>
        <p:spPr bwMode="auto">
          <a:xfrm>
            <a:off x="4613275" y="381000"/>
            <a:ext cx="1422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Acromion</a:t>
            </a:r>
            <a:endParaRPr lang="en-US" sz="1600" b="1">
              <a:latin typeface="Arial Black" pitchFamily="34" charset="0"/>
            </a:endParaRPr>
          </a:p>
        </p:txBody>
      </p:sp>
      <p:sp>
        <p:nvSpPr>
          <p:cNvPr id="60438" name="Rectangle 22"/>
          <p:cNvSpPr>
            <a:spLocks noChangeArrowheads="1"/>
          </p:cNvSpPr>
          <p:nvPr/>
        </p:nvSpPr>
        <p:spPr bwMode="auto">
          <a:xfrm>
            <a:off x="4613275" y="965200"/>
            <a:ext cx="25749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Coracoid process</a:t>
            </a:r>
            <a:endParaRPr lang="en-US" sz="1600" b="1">
              <a:latin typeface="Arial Black" pitchFamily="34" charset="0"/>
            </a:endParaRPr>
          </a:p>
        </p:txBody>
      </p:sp>
      <p:sp>
        <p:nvSpPr>
          <p:cNvPr id="60439" name="Rectangle 23"/>
          <p:cNvSpPr>
            <a:spLocks noChangeArrowheads="1"/>
          </p:cNvSpPr>
          <p:nvPr/>
        </p:nvSpPr>
        <p:spPr bwMode="auto">
          <a:xfrm>
            <a:off x="4613275" y="1552575"/>
            <a:ext cx="24733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Articular capsule</a:t>
            </a:r>
            <a:endParaRPr lang="en-US" sz="1600" b="1">
              <a:latin typeface="Arial Black" pitchFamily="34" charset="0"/>
            </a:endParaRPr>
          </a:p>
        </p:txBody>
      </p:sp>
      <p:sp>
        <p:nvSpPr>
          <p:cNvPr id="60440" name="Rectangle 24"/>
          <p:cNvSpPr>
            <a:spLocks noChangeArrowheads="1"/>
          </p:cNvSpPr>
          <p:nvPr/>
        </p:nvSpPr>
        <p:spPr bwMode="auto">
          <a:xfrm>
            <a:off x="4613275" y="2047875"/>
            <a:ext cx="20812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Glenoid cavity</a:t>
            </a:r>
            <a:endParaRPr lang="en-US" sz="1600" b="1">
              <a:latin typeface="Arial Black" pitchFamily="34" charset="0"/>
            </a:endParaRPr>
          </a:p>
        </p:txBody>
      </p:sp>
      <p:sp>
        <p:nvSpPr>
          <p:cNvPr id="60441" name="Rectangle 25"/>
          <p:cNvSpPr>
            <a:spLocks noChangeArrowheads="1"/>
          </p:cNvSpPr>
          <p:nvPr/>
        </p:nvSpPr>
        <p:spPr bwMode="auto">
          <a:xfrm>
            <a:off x="4613275" y="2441575"/>
            <a:ext cx="252253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Glenoid labrum</a:t>
            </a:r>
            <a:endParaRPr lang="en-US" sz="1600">
              <a:latin typeface="Arial Black" pitchFamily="34" charset="0"/>
            </a:endParaRPr>
          </a:p>
        </p:txBody>
      </p:sp>
      <p:sp>
        <p:nvSpPr>
          <p:cNvPr id="60442" name="Rectangle 26"/>
          <p:cNvSpPr>
            <a:spLocks noChangeArrowheads="1"/>
          </p:cNvSpPr>
          <p:nvPr/>
        </p:nvSpPr>
        <p:spPr bwMode="auto">
          <a:xfrm>
            <a:off x="4613275" y="2987675"/>
            <a:ext cx="36385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Tendon of long head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of biceps brachii muscle </a:t>
            </a:r>
          </a:p>
        </p:txBody>
      </p:sp>
      <p:sp>
        <p:nvSpPr>
          <p:cNvPr id="60443" name="Rectangle 27"/>
          <p:cNvSpPr>
            <a:spLocks noChangeArrowheads="1"/>
          </p:cNvSpPr>
          <p:nvPr/>
        </p:nvSpPr>
        <p:spPr bwMode="auto">
          <a:xfrm>
            <a:off x="4613275" y="3721100"/>
            <a:ext cx="40624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Glenohumeral ligaments</a:t>
            </a:r>
            <a:endParaRPr lang="en-US" sz="1600">
              <a:latin typeface="Arial Black" pitchFamily="34" charset="0"/>
            </a:endParaRPr>
          </a:p>
        </p:txBody>
      </p:sp>
      <p:sp>
        <p:nvSpPr>
          <p:cNvPr id="60444" name="Rectangle 28"/>
          <p:cNvSpPr>
            <a:spLocks noChangeArrowheads="1"/>
          </p:cNvSpPr>
          <p:nvPr/>
        </p:nvSpPr>
        <p:spPr bwMode="auto">
          <a:xfrm>
            <a:off x="4613275" y="4276725"/>
            <a:ext cx="326866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Tendon of the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subscapularis muscle </a:t>
            </a:r>
          </a:p>
        </p:txBody>
      </p:sp>
      <p:sp>
        <p:nvSpPr>
          <p:cNvPr id="60445" name="Rectangle 29"/>
          <p:cNvSpPr>
            <a:spLocks noChangeArrowheads="1"/>
          </p:cNvSpPr>
          <p:nvPr/>
        </p:nvSpPr>
        <p:spPr bwMode="auto">
          <a:xfrm>
            <a:off x="4613275" y="5032375"/>
            <a:ext cx="1168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Scapula</a:t>
            </a:r>
            <a:endParaRPr lang="en-US" sz="1600" b="1">
              <a:latin typeface="Arial Black" pitchFamily="34" charset="0"/>
            </a:endParaRPr>
          </a:p>
        </p:txBody>
      </p:sp>
      <p:sp>
        <p:nvSpPr>
          <p:cNvPr id="60446" name="Rectangle 30"/>
          <p:cNvSpPr>
            <a:spLocks noChangeArrowheads="1"/>
          </p:cNvSpPr>
          <p:nvPr/>
        </p:nvSpPr>
        <p:spPr bwMode="auto">
          <a:xfrm>
            <a:off x="460375" y="5311775"/>
            <a:ext cx="13382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 i="1">
                <a:solidFill>
                  <a:srgbClr val="231F20"/>
                </a:solidFill>
                <a:latin typeface="Arial" pitchFamily="34" charset="0"/>
              </a:rPr>
              <a:t>Posterior</a:t>
            </a:r>
            <a:endParaRPr lang="en-US" sz="1600">
              <a:latin typeface="Arial Black" pitchFamily="34" charset="0"/>
            </a:endParaRPr>
          </a:p>
        </p:txBody>
      </p:sp>
      <p:sp>
        <p:nvSpPr>
          <p:cNvPr id="60447" name="Rectangle 31"/>
          <p:cNvSpPr>
            <a:spLocks noChangeArrowheads="1"/>
          </p:cNvSpPr>
          <p:nvPr/>
        </p:nvSpPr>
        <p:spPr bwMode="auto">
          <a:xfrm>
            <a:off x="2749550" y="5311775"/>
            <a:ext cx="1185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 i="1">
                <a:solidFill>
                  <a:srgbClr val="231F20"/>
                </a:solidFill>
                <a:latin typeface="Arial" pitchFamily="34" charset="0"/>
              </a:rPr>
              <a:t>Anterior</a:t>
            </a:r>
            <a:endParaRPr lang="en-US" sz="1600">
              <a:latin typeface="Arial Black" pitchFamily="34" charset="0"/>
            </a:endParaRPr>
          </a:p>
        </p:txBody>
      </p:sp>
      <p:sp>
        <p:nvSpPr>
          <p:cNvPr id="60448" name="Rectangle 32"/>
          <p:cNvSpPr>
            <a:spLocks noChangeArrowheads="1"/>
          </p:cNvSpPr>
          <p:nvPr/>
        </p:nvSpPr>
        <p:spPr bwMode="auto">
          <a:xfrm>
            <a:off x="463550" y="5629275"/>
            <a:ext cx="8056563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(d) Lateral view of socket of right shoulder joint,</a:t>
            </a:r>
            <a:br>
              <a:rPr lang="en-US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humerus removed</a:t>
            </a:r>
            <a:endParaRPr lang="en-US" sz="160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Elbow Joint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Radius and ulna articulate with the humerus</a:t>
            </a:r>
          </a:p>
          <a:p>
            <a:r>
              <a:rPr lang="en-US"/>
              <a:t>Hinge joint formed mainly by trochlear notch of ulna and trochlea of humerus</a:t>
            </a:r>
          </a:p>
          <a:p>
            <a:r>
              <a:rPr lang="en-US"/>
              <a:t>Flexion and extension only</a:t>
            </a:r>
          </a:p>
        </p:txBody>
      </p:sp>
      <p:sp>
        <p:nvSpPr>
          <p:cNvPr id="61446" name="Oval 6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417195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pitchFamily="34" charset="0"/>
              </a:rPr>
              <a:t>PLAY</a:t>
            </a: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1524000" y="4191000"/>
            <a:ext cx="5032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latin typeface="Arial" pitchFamily="34" charset="0"/>
              </a:rPr>
              <a:t>A&amp;P Flix</a:t>
            </a:r>
            <a:r>
              <a:rPr lang="en-US" sz="2000" b="1">
                <a:latin typeface="Arial" pitchFamily="34" charset="0"/>
              </a:rPr>
              <a:t>™: Movement at the elbow joint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2" name="Rectangle 6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8.11a</a:t>
            </a:r>
          </a:p>
        </p:txBody>
      </p:sp>
      <p:pic>
        <p:nvPicPr>
          <p:cNvPr id="11674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384175"/>
            <a:ext cx="8231187" cy="5919788"/>
          </a:xfrm>
          <a:prstGeom prst="rect">
            <a:avLst/>
          </a:prstGeom>
          <a:noFill/>
        </p:spPr>
      </p:pic>
      <p:sp>
        <p:nvSpPr>
          <p:cNvPr id="116746" name="Freeform 10"/>
          <p:cNvSpPr>
            <a:spLocks/>
          </p:cNvSpPr>
          <p:nvPr/>
        </p:nvSpPr>
        <p:spPr bwMode="auto">
          <a:xfrm>
            <a:off x="3754438" y="503238"/>
            <a:ext cx="2659062" cy="2355850"/>
          </a:xfrm>
          <a:custGeom>
            <a:avLst/>
            <a:gdLst/>
            <a:ahLst/>
            <a:cxnLst>
              <a:cxn ang="0">
                <a:pos x="1675" y="0"/>
              </a:cxn>
              <a:cxn ang="0">
                <a:pos x="1023" y="0"/>
              </a:cxn>
              <a:cxn ang="0">
                <a:pos x="0" y="1484"/>
              </a:cxn>
            </a:cxnLst>
            <a:rect l="0" t="0" r="r" b="b"/>
            <a:pathLst>
              <a:path w="1675" h="1484">
                <a:moveTo>
                  <a:pt x="1675" y="0"/>
                </a:moveTo>
                <a:lnTo>
                  <a:pt x="1023" y="0"/>
                </a:lnTo>
                <a:lnTo>
                  <a:pt x="0" y="148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7" name="Freeform 11"/>
          <p:cNvSpPr>
            <a:spLocks/>
          </p:cNvSpPr>
          <p:nvPr/>
        </p:nvSpPr>
        <p:spPr bwMode="auto">
          <a:xfrm>
            <a:off x="3897313" y="1223963"/>
            <a:ext cx="2516187" cy="1778000"/>
          </a:xfrm>
          <a:custGeom>
            <a:avLst/>
            <a:gdLst/>
            <a:ahLst/>
            <a:cxnLst>
              <a:cxn ang="0">
                <a:pos x="1585" y="0"/>
              </a:cxn>
              <a:cxn ang="0">
                <a:pos x="1057" y="0"/>
              </a:cxn>
              <a:cxn ang="0">
                <a:pos x="0" y="1120"/>
              </a:cxn>
            </a:cxnLst>
            <a:rect l="0" t="0" r="r" b="b"/>
            <a:pathLst>
              <a:path w="1585" h="1120">
                <a:moveTo>
                  <a:pt x="1585" y="0"/>
                </a:moveTo>
                <a:lnTo>
                  <a:pt x="1057" y="0"/>
                </a:lnTo>
                <a:lnTo>
                  <a:pt x="0" y="112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8" name="Freeform 12"/>
          <p:cNvSpPr>
            <a:spLocks/>
          </p:cNvSpPr>
          <p:nvPr/>
        </p:nvSpPr>
        <p:spPr bwMode="auto">
          <a:xfrm>
            <a:off x="3979863" y="1944688"/>
            <a:ext cx="2433637" cy="1196975"/>
          </a:xfrm>
          <a:custGeom>
            <a:avLst/>
            <a:gdLst/>
            <a:ahLst/>
            <a:cxnLst>
              <a:cxn ang="0">
                <a:pos x="1533" y="0"/>
              </a:cxn>
              <a:cxn ang="0">
                <a:pos x="1099" y="0"/>
              </a:cxn>
              <a:cxn ang="0">
                <a:pos x="0" y="754"/>
              </a:cxn>
            </a:cxnLst>
            <a:rect l="0" t="0" r="r" b="b"/>
            <a:pathLst>
              <a:path w="1533" h="754">
                <a:moveTo>
                  <a:pt x="1533" y="0"/>
                </a:moveTo>
                <a:lnTo>
                  <a:pt x="1099" y="0"/>
                </a:lnTo>
                <a:lnTo>
                  <a:pt x="0" y="75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49" name="Freeform 13"/>
          <p:cNvSpPr>
            <a:spLocks/>
          </p:cNvSpPr>
          <p:nvPr/>
        </p:nvSpPr>
        <p:spPr bwMode="auto">
          <a:xfrm>
            <a:off x="4097338" y="2392363"/>
            <a:ext cx="2316162" cy="923925"/>
          </a:xfrm>
          <a:custGeom>
            <a:avLst/>
            <a:gdLst/>
            <a:ahLst/>
            <a:cxnLst>
              <a:cxn ang="0">
                <a:pos x="1459" y="0"/>
              </a:cxn>
              <a:cxn ang="0">
                <a:pos x="1091" y="0"/>
              </a:cxn>
              <a:cxn ang="0">
                <a:pos x="0" y="582"/>
              </a:cxn>
            </a:cxnLst>
            <a:rect l="0" t="0" r="r" b="b"/>
            <a:pathLst>
              <a:path w="1459" h="582">
                <a:moveTo>
                  <a:pt x="1459" y="0"/>
                </a:moveTo>
                <a:lnTo>
                  <a:pt x="1091" y="0"/>
                </a:lnTo>
                <a:lnTo>
                  <a:pt x="0" y="58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0" name="Freeform 14"/>
          <p:cNvSpPr>
            <a:spLocks/>
          </p:cNvSpPr>
          <p:nvPr/>
        </p:nvSpPr>
        <p:spPr bwMode="auto">
          <a:xfrm>
            <a:off x="4743450" y="2843213"/>
            <a:ext cx="1670050" cy="1363662"/>
          </a:xfrm>
          <a:custGeom>
            <a:avLst/>
            <a:gdLst/>
            <a:ahLst/>
            <a:cxnLst>
              <a:cxn ang="0">
                <a:pos x="1052" y="0"/>
              </a:cxn>
              <a:cxn ang="0">
                <a:pos x="760" y="0"/>
              </a:cxn>
              <a:cxn ang="0">
                <a:pos x="0" y="859"/>
              </a:cxn>
            </a:cxnLst>
            <a:rect l="0" t="0" r="r" b="b"/>
            <a:pathLst>
              <a:path w="1052" h="859">
                <a:moveTo>
                  <a:pt x="1052" y="0"/>
                </a:moveTo>
                <a:lnTo>
                  <a:pt x="760" y="0"/>
                </a:lnTo>
                <a:lnTo>
                  <a:pt x="0" y="859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1" name="Freeform 15"/>
          <p:cNvSpPr>
            <a:spLocks/>
          </p:cNvSpPr>
          <p:nvPr/>
        </p:nvSpPr>
        <p:spPr bwMode="auto">
          <a:xfrm>
            <a:off x="4984750" y="3290888"/>
            <a:ext cx="1428750" cy="925512"/>
          </a:xfrm>
          <a:custGeom>
            <a:avLst/>
            <a:gdLst/>
            <a:ahLst/>
            <a:cxnLst>
              <a:cxn ang="0">
                <a:pos x="900" y="0"/>
              </a:cxn>
              <a:cxn ang="0">
                <a:pos x="674" y="0"/>
              </a:cxn>
              <a:cxn ang="0">
                <a:pos x="0" y="583"/>
              </a:cxn>
            </a:cxnLst>
            <a:rect l="0" t="0" r="r" b="b"/>
            <a:pathLst>
              <a:path w="900" h="583">
                <a:moveTo>
                  <a:pt x="900" y="0"/>
                </a:moveTo>
                <a:lnTo>
                  <a:pt x="674" y="0"/>
                </a:lnTo>
                <a:lnTo>
                  <a:pt x="0" y="583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2" name="Freeform 16"/>
          <p:cNvSpPr>
            <a:spLocks/>
          </p:cNvSpPr>
          <p:nvPr/>
        </p:nvSpPr>
        <p:spPr bwMode="auto">
          <a:xfrm>
            <a:off x="5118100" y="4013200"/>
            <a:ext cx="1295400" cy="688975"/>
          </a:xfrm>
          <a:custGeom>
            <a:avLst/>
            <a:gdLst/>
            <a:ahLst/>
            <a:cxnLst>
              <a:cxn ang="0">
                <a:pos x="816" y="0"/>
              </a:cxn>
              <a:cxn ang="0">
                <a:pos x="702" y="0"/>
              </a:cxn>
              <a:cxn ang="0">
                <a:pos x="0" y="434"/>
              </a:cxn>
            </a:cxnLst>
            <a:rect l="0" t="0" r="r" b="b"/>
            <a:pathLst>
              <a:path w="816" h="434">
                <a:moveTo>
                  <a:pt x="816" y="0"/>
                </a:moveTo>
                <a:lnTo>
                  <a:pt x="702" y="0"/>
                </a:lnTo>
                <a:lnTo>
                  <a:pt x="0" y="43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3" name="Line 17"/>
          <p:cNvSpPr>
            <a:spLocks noChangeShapeType="1"/>
          </p:cNvSpPr>
          <p:nvPr/>
        </p:nvSpPr>
        <p:spPr bwMode="auto">
          <a:xfrm>
            <a:off x="1703388" y="1839913"/>
            <a:ext cx="1165225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4" name="Line 18"/>
          <p:cNvSpPr>
            <a:spLocks noChangeShapeType="1"/>
          </p:cNvSpPr>
          <p:nvPr/>
        </p:nvSpPr>
        <p:spPr bwMode="auto">
          <a:xfrm>
            <a:off x="1519238" y="2646363"/>
            <a:ext cx="1260475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5" name="Line 19"/>
          <p:cNvSpPr>
            <a:spLocks noChangeShapeType="1"/>
          </p:cNvSpPr>
          <p:nvPr/>
        </p:nvSpPr>
        <p:spPr bwMode="auto">
          <a:xfrm>
            <a:off x="1836738" y="3278188"/>
            <a:ext cx="536575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6" name="Freeform 20"/>
          <p:cNvSpPr>
            <a:spLocks/>
          </p:cNvSpPr>
          <p:nvPr/>
        </p:nvSpPr>
        <p:spPr bwMode="auto">
          <a:xfrm>
            <a:off x="1360488" y="3787775"/>
            <a:ext cx="1266825" cy="434975"/>
          </a:xfrm>
          <a:custGeom>
            <a:avLst/>
            <a:gdLst/>
            <a:ahLst/>
            <a:cxnLst>
              <a:cxn ang="0">
                <a:pos x="798" y="0"/>
              </a:cxn>
              <a:cxn ang="0">
                <a:pos x="80" y="274"/>
              </a:cxn>
              <a:cxn ang="0">
                <a:pos x="0" y="274"/>
              </a:cxn>
            </a:cxnLst>
            <a:rect l="0" t="0" r="r" b="b"/>
            <a:pathLst>
              <a:path w="798" h="274">
                <a:moveTo>
                  <a:pt x="798" y="0"/>
                </a:moveTo>
                <a:lnTo>
                  <a:pt x="80" y="274"/>
                </a:lnTo>
                <a:lnTo>
                  <a:pt x="0" y="27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7" name="Freeform 21"/>
          <p:cNvSpPr>
            <a:spLocks/>
          </p:cNvSpPr>
          <p:nvPr/>
        </p:nvSpPr>
        <p:spPr bwMode="auto">
          <a:xfrm>
            <a:off x="1684338" y="4133850"/>
            <a:ext cx="1933575" cy="584200"/>
          </a:xfrm>
          <a:custGeom>
            <a:avLst/>
            <a:gdLst/>
            <a:ahLst/>
            <a:cxnLst>
              <a:cxn ang="0">
                <a:pos x="0" y="368"/>
              </a:cxn>
              <a:cxn ang="0">
                <a:pos x="454" y="368"/>
              </a:cxn>
              <a:cxn ang="0">
                <a:pos x="1218" y="0"/>
              </a:cxn>
            </a:cxnLst>
            <a:rect l="0" t="0" r="r" b="b"/>
            <a:pathLst>
              <a:path w="1218" h="368">
                <a:moveTo>
                  <a:pt x="0" y="368"/>
                </a:moveTo>
                <a:lnTo>
                  <a:pt x="454" y="368"/>
                </a:lnTo>
                <a:lnTo>
                  <a:pt x="1218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8" name="Freeform 22"/>
          <p:cNvSpPr>
            <a:spLocks/>
          </p:cNvSpPr>
          <p:nvPr/>
        </p:nvSpPr>
        <p:spPr bwMode="auto">
          <a:xfrm>
            <a:off x="2703513" y="4702175"/>
            <a:ext cx="1155700" cy="466725"/>
          </a:xfrm>
          <a:custGeom>
            <a:avLst/>
            <a:gdLst/>
            <a:ahLst/>
            <a:cxnLst>
              <a:cxn ang="0">
                <a:pos x="0" y="294"/>
              </a:cxn>
              <a:cxn ang="0">
                <a:pos x="294" y="294"/>
              </a:cxn>
              <a:cxn ang="0">
                <a:pos x="728" y="0"/>
              </a:cxn>
            </a:cxnLst>
            <a:rect l="0" t="0" r="r" b="b"/>
            <a:pathLst>
              <a:path w="728" h="294">
                <a:moveTo>
                  <a:pt x="0" y="294"/>
                </a:moveTo>
                <a:lnTo>
                  <a:pt x="294" y="294"/>
                </a:lnTo>
                <a:lnTo>
                  <a:pt x="728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59" name="Rectangle 23"/>
          <p:cNvSpPr>
            <a:spLocks noChangeArrowheads="1"/>
          </p:cNvSpPr>
          <p:nvPr/>
        </p:nvSpPr>
        <p:spPr bwMode="auto">
          <a:xfrm>
            <a:off x="6473825" y="381000"/>
            <a:ext cx="9937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0" name="Rectangle 24"/>
          <p:cNvSpPr>
            <a:spLocks noChangeArrowheads="1"/>
          </p:cNvSpPr>
          <p:nvPr/>
        </p:nvSpPr>
        <p:spPr bwMode="auto">
          <a:xfrm>
            <a:off x="6473825" y="1098550"/>
            <a:ext cx="12223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Synovial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membrane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1" name="Rectangle 25"/>
          <p:cNvSpPr>
            <a:spLocks noChangeArrowheads="1"/>
          </p:cNvSpPr>
          <p:nvPr/>
        </p:nvSpPr>
        <p:spPr bwMode="auto">
          <a:xfrm>
            <a:off x="6473825" y="1819275"/>
            <a:ext cx="174783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Synovial cavity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2" name="Rectangle 26"/>
          <p:cNvSpPr>
            <a:spLocks noChangeArrowheads="1"/>
          </p:cNvSpPr>
          <p:nvPr/>
        </p:nvSpPr>
        <p:spPr bwMode="auto">
          <a:xfrm>
            <a:off x="6473825" y="2270125"/>
            <a:ext cx="205581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Articular cartilage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3" name="Rectangle 27"/>
          <p:cNvSpPr>
            <a:spLocks noChangeArrowheads="1"/>
          </p:cNvSpPr>
          <p:nvPr/>
        </p:nvSpPr>
        <p:spPr bwMode="auto">
          <a:xfrm>
            <a:off x="6473825" y="2717800"/>
            <a:ext cx="206851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Coronoid process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4" name="Rectangle 28"/>
          <p:cNvSpPr>
            <a:spLocks noChangeArrowheads="1"/>
          </p:cNvSpPr>
          <p:nvPr/>
        </p:nvSpPr>
        <p:spPr bwMode="auto">
          <a:xfrm>
            <a:off x="6473825" y="3168650"/>
            <a:ext cx="202882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Tendon of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brachialis muscle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5" name="Rectangle 29"/>
          <p:cNvSpPr>
            <a:spLocks noChangeArrowheads="1"/>
          </p:cNvSpPr>
          <p:nvPr/>
        </p:nvSpPr>
        <p:spPr bwMode="auto">
          <a:xfrm>
            <a:off x="6473825" y="3886200"/>
            <a:ext cx="5238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Ulna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6" name="Rectangle 30"/>
          <p:cNvSpPr>
            <a:spLocks noChangeArrowheads="1"/>
          </p:cNvSpPr>
          <p:nvPr/>
        </p:nvSpPr>
        <p:spPr bwMode="auto">
          <a:xfrm>
            <a:off x="622300" y="1682750"/>
            <a:ext cx="10477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Humerus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7" name="Rectangle 31"/>
          <p:cNvSpPr>
            <a:spLocks noChangeArrowheads="1"/>
          </p:cNvSpPr>
          <p:nvPr/>
        </p:nvSpPr>
        <p:spPr bwMode="auto">
          <a:xfrm>
            <a:off x="622300" y="2524125"/>
            <a:ext cx="8604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Fat pad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8" name="Rectangle 32"/>
          <p:cNvSpPr>
            <a:spLocks noChangeArrowheads="1"/>
          </p:cNvSpPr>
          <p:nvPr/>
        </p:nvSpPr>
        <p:spPr bwMode="auto">
          <a:xfrm>
            <a:off x="622300" y="3152775"/>
            <a:ext cx="11684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Tendon of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triceps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muscle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69" name="Rectangle 33"/>
          <p:cNvSpPr>
            <a:spLocks noChangeArrowheads="1"/>
          </p:cNvSpPr>
          <p:nvPr/>
        </p:nvSpPr>
        <p:spPr bwMode="auto">
          <a:xfrm>
            <a:off x="622300" y="4073525"/>
            <a:ext cx="6858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Bursa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70" name="Rectangle 34"/>
          <p:cNvSpPr>
            <a:spLocks noChangeArrowheads="1"/>
          </p:cNvSpPr>
          <p:nvPr/>
        </p:nvSpPr>
        <p:spPr bwMode="auto">
          <a:xfrm>
            <a:off x="622300" y="4578350"/>
            <a:ext cx="100806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Trochlea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71" name="Rectangle 35"/>
          <p:cNvSpPr>
            <a:spLocks noChangeArrowheads="1"/>
          </p:cNvSpPr>
          <p:nvPr/>
        </p:nvSpPr>
        <p:spPr bwMode="auto">
          <a:xfrm>
            <a:off x="622300" y="5026025"/>
            <a:ext cx="2055813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Articular cartilage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of the trochlear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notch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116772" name="Rectangle 36"/>
          <p:cNvSpPr>
            <a:spLocks noChangeArrowheads="1"/>
          </p:cNvSpPr>
          <p:nvPr/>
        </p:nvSpPr>
        <p:spPr bwMode="auto">
          <a:xfrm>
            <a:off x="622300" y="5975350"/>
            <a:ext cx="80010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(a) Median sagittal section through right elbow (lateral view)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Elbow Joint</a:t>
            </a: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Anular ligament—surrounds head of radius</a:t>
            </a:r>
          </a:p>
          <a:p>
            <a:r>
              <a:rPr lang="en-US"/>
              <a:t>Two capsular ligaments restrict side-to-side movement:</a:t>
            </a:r>
          </a:p>
          <a:p>
            <a:pPr lvl="1"/>
            <a:r>
              <a:rPr lang="en-US"/>
              <a:t>Ulnar collateral ligament</a:t>
            </a:r>
          </a:p>
          <a:p>
            <a:pPr lvl="1"/>
            <a:r>
              <a:rPr lang="en-US"/>
              <a:t>Radial collateral ligament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8059738" y="6580188"/>
            <a:ext cx="1082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8.11b</a:t>
            </a:r>
          </a:p>
        </p:txBody>
      </p:sp>
      <p:pic>
        <p:nvPicPr>
          <p:cNvPr id="6656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381000"/>
            <a:ext cx="8231187" cy="5894388"/>
          </a:xfrm>
          <a:prstGeom prst="rect">
            <a:avLst/>
          </a:prstGeom>
          <a:noFill/>
        </p:spPr>
      </p:pic>
      <p:sp>
        <p:nvSpPr>
          <p:cNvPr id="66570" name="Freeform 10"/>
          <p:cNvSpPr>
            <a:spLocks/>
          </p:cNvSpPr>
          <p:nvPr/>
        </p:nvSpPr>
        <p:spPr bwMode="auto">
          <a:xfrm>
            <a:off x="5772150" y="5095875"/>
            <a:ext cx="1616075" cy="479425"/>
          </a:xfrm>
          <a:custGeom>
            <a:avLst/>
            <a:gdLst/>
            <a:ahLst/>
            <a:cxnLst>
              <a:cxn ang="0">
                <a:pos x="1018" y="302"/>
              </a:cxn>
              <a:cxn ang="0">
                <a:pos x="906" y="302"/>
              </a:cxn>
              <a:cxn ang="0">
                <a:pos x="0" y="0"/>
              </a:cxn>
            </a:cxnLst>
            <a:rect l="0" t="0" r="r" b="b"/>
            <a:pathLst>
              <a:path w="1018" h="302">
                <a:moveTo>
                  <a:pt x="1018" y="302"/>
                </a:moveTo>
                <a:lnTo>
                  <a:pt x="906" y="302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1" name="Freeform 11"/>
          <p:cNvSpPr>
            <a:spLocks/>
          </p:cNvSpPr>
          <p:nvPr/>
        </p:nvSpPr>
        <p:spPr bwMode="auto">
          <a:xfrm>
            <a:off x="5978525" y="2452688"/>
            <a:ext cx="1409700" cy="941387"/>
          </a:xfrm>
          <a:custGeom>
            <a:avLst/>
            <a:gdLst/>
            <a:ahLst/>
            <a:cxnLst>
              <a:cxn ang="0">
                <a:pos x="888" y="0"/>
              </a:cxn>
              <a:cxn ang="0">
                <a:pos x="776" y="0"/>
              </a:cxn>
              <a:cxn ang="0">
                <a:pos x="0" y="593"/>
              </a:cxn>
            </a:cxnLst>
            <a:rect l="0" t="0" r="r" b="b"/>
            <a:pathLst>
              <a:path w="888" h="593">
                <a:moveTo>
                  <a:pt x="888" y="0"/>
                </a:moveTo>
                <a:lnTo>
                  <a:pt x="776" y="0"/>
                </a:lnTo>
                <a:lnTo>
                  <a:pt x="0" y="593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2" name="Freeform 12"/>
          <p:cNvSpPr>
            <a:spLocks/>
          </p:cNvSpPr>
          <p:nvPr/>
        </p:nvSpPr>
        <p:spPr bwMode="auto">
          <a:xfrm>
            <a:off x="5426075" y="1735138"/>
            <a:ext cx="1962150" cy="1358900"/>
          </a:xfrm>
          <a:custGeom>
            <a:avLst/>
            <a:gdLst/>
            <a:ahLst/>
            <a:cxnLst>
              <a:cxn ang="0">
                <a:pos x="1236" y="0"/>
              </a:cxn>
              <a:cxn ang="0">
                <a:pos x="916" y="0"/>
              </a:cxn>
              <a:cxn ang="0">
                <a:pos x="0" y="856"/>
              </a:cxn>
            </a:cxnLst>
            <a:rect l="0" t="0" r="r" b="b"/>
            <a:pathLst>
              <a:path w="1236" h="856">
                <a:moveTo>
                  <a:pt x="1236" y="0"/>
                </a:moveTo>
                <a:lnTo>
                  <a:pt x="916" y="0"/>
                </a:lnTo>
                <a:lnTo>
                  <a:pt x="0" y="85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3" name="Freeform 13"/>
          <p:cNvSpPr>
            <a:spLocks/>
          </p:cNvSpPr>
          <p:nvPr/>
        </p:nvSpPr>
        <p:spPr bwMode="auto">
          <a:xfrm>
            <a:off x="1557338" y="2735263"/>
            <a:ext cx="1971675" cy="463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6" y="0"/>
              </a:cxn>
              <a:cxn ang="0">
                <a:pos x="1242" y="292"/>
              </a:cxn>
            </a:cxnLst>
            <a:rect l="0" t="0" r="r" b="b"/>
            <a:pathLst>
              <a:path w="1242" h="292">
                <a:moveTo>
                  <a:pt x="0" y="0"/>
                </a:moveTo>
                <a:lnTo>
                  <a:pt x="686" y="0"/>
                </a:lnTo>
                <a:lnTo>
                  <a:pt x="1242" y="29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4" name="Line 14"/>
          <p:cNvSpPr>
            <a:spLocks noChangeShapeType="1"/>
          </p:cNvSpPr>
          <p:nvPr/>
        </p:nvSpPr>
        <p:spPr bwMode="auto">
          <a:xfrm flipH="1">
            <a:off x="1830388" y="1135063"/>
            <a:ext cx="1549400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5" name="Line 15"/>
          <p:cNvSpPr>
            <a:spLocks noChangeShapeType="1"/>
          </p:cNvSpPr>
          <p:nvPr/>
        </p:nvSpPr>
        <p:spPr bwMode="auto">
          <a:xfrm>
            <a:off x="1779588" y="3543300"/>
            <a:ext cx="1152525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6" name="Line 16"/>
          <p:cNvSpPr>
            <a:spLocks noChangeShapeType="1"/>
          </p:cNvSpPr>
          <p:nvPr/>
        </p:nvSpPr>
        <p:spPr bwMode="auto">
          <a:xfrm>
            <a:off x="1509713" y="4171950"/>
            <a:ext cx="2898775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7" name="Line 17"/>
          <p:cNvSpPr>
            <a:spLocks noChangeShapeType="1"/>
          </p:cNvSpPr>
          <p:nvPr/>
        </p:nvSpPr>
        <p:spPr bwMode="auto">
          <a:xfrm>
            <a:off x="1989138" y="5156200"/>
            <a:ext cx="1495425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8" name="Rectangle 18"/>
          <p:cNvSpPr>
            <a:spLocks noChangeArrowheads="1"/>
          </p:cNvSpPr>
          <p:nvPr/>
        </p:nvSpPr>
        <p:spPr bwMode="auto">
          <a:xfrm>
            <a:off x="720725" y="981075"/>
            <a:ext cx="10477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Humerus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6579" name="Rectangle 19"/>
          <p:cNvSpPr>
            <a:spLocks noChangeArrowheads="1"/>
          </p:cNvSpPr>
          <p:nvPr/>
        </p:nvSpPr>
        <p:spPr bwMode="auto">
          <a:xfrm>
            <a:off x="720725" y="2593975"/>
            <a:ext cx="1263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Lateral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epicondyle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6580" name="Rectangle 20"/>
          <p:cNvSpPr>
            <a:spLocks noChangeArrowheads="1"/>
          </p:cNvSpPr>
          <p:nvPr/>
        </p:nvSpPr>
        <p:spPr bwMode="auto">
          <a:xfrm>
            <a:off x="720725" y="3403600"/>
            <a:ext cx="9937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6581" name="Rectangle 21"/>
          <p:cNvSpPr>
            <a:spLocks noChangeArrowheads="1"/>
          </p:cNvSpPr>
          <p:nvPr/>
        </p:nvSpPr>
        <p:spPr bwMode="auto">
          <a:xfrm>
            <a:off x="720725" y="4044950"/>
            <a:ext cx="106203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Radial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collateral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6582" name="Rectangle 22"/>
          <p:cNvSpPr>
            <a:spLocks noChangeArrowheads="1"/>
          </p:cNvSpPr>
          <p:nvPr/>
        </p:nvSpPr>
        <p:spPr bwMode="auto">
          <a:xfrm>
            <a:off x="720725" y="5016500"/>
            <a:ext cx="1195388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Olecranon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process</a:t>
            </a:r>
          </a:p>
        </p:txBody>
      </p:sp>
      <p:sp>
        <p:nvSpPr>
          <p:cNvPr id="66583" name="Rectangle 23"/>
          <p:cNvSpPr>
            <a:spLocks noChangeArrowheads="1"/>
          </p:cNvSpPr>
          <p:nvPr/>
        </p:nvSpPr>
        <p:spPr bwMode="auto">
          <a:xfrm>
            <a:off x="7448550" y="1609725"/>
            <a:ext cx="9937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Anular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ligament</a:t>
            </a:r>
          </a:p>
        </p:txBody>
      </p:sp>
      <p:sp>
        <p:nvSpPr>
          <p:cNvPr id="66584" name="Rectangle 24"/>
          <p:cNvSpPr>
            <a:spLocks noChangeArrowheads="1"/>
          </p:cNvSpPr>
          <p:nvPr/>
        </p:nvSpPr>
        <p:spPr bwMode="auto">
          <a:xfrm>
            <a:off x="7448550" y="2327275"/>
            <a:ext cx="8064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Radius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6585" name="Rectangle 25"/>
          <p:cNvSpPr>
            <a:spLocks noChangeArrowheads="1"/>
          </p:cNvSpPr>
          <p:nvPr/>
        </p:nvSpPr>
        <p:spPr bwMode="auto">
          <a:xfrm>
            <a:off x="7448550" y="5448300"/>
            <a:ext cx="5238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Ulna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6586" name="Rectangle 26"/>
          <p:cNvSpPr>
            <a:spLocks noChangeArrowheads="1"/>
          </p:cNvSpPr>
          <p:nvPr/>
        </p:nvSpPr>
        <p:spPr bwMode="auto">
          <a:xfrm>
            <a:off x="720725" y="5946775"/>
            <a:ext cx="46307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(b) Lateral view of right elbow joint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0" name="Oval 6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615315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pitchFamily="34" charset="0"/>
              </a:rPr>
              <a:t>PLAY</a:t>
            </a: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1524000" y="6172200"/>
            <a:ext cx="3525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pitchFamily="34" charset="0"/>
              </a:rPr>
              <a:t>Animation: Rotatable elbow</a:t>
            </a:r>
          </a:p>
        </p:txBody>
      </p:sp>
      <p:sp>
        <p:nvSpPr>
          <p:cNvPr id="67593" name="Rectangle 9"/>
          <p:cNvSpPr>
            <a:spLocks noChangeArrowheads="1"/>
          </p:cNvSpPr>
          <p:nvPr/>
        </p:nvSpPr>
        <p:spPr bwMode="auto">
          <a:xfrm>
            <a:off x="8059738" y="6580188"/>
            <a:ext cx="1082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8.11d</a:t>
            </a:r>
          </a:p>
        </p:txBody>
      </p:sp>
      <p:pic>
        <p:nvPicPr>
          <p:cNvPr id="6759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613" y="152400"/>
            <a:ext cx="8231187" cy="5913438"/>
          </a:xfrm>
          <a:prstGeom prst="rect">
            <a:avLst/>
          </a:prstGeom>
          <a:noFill/>
        </p:spPr>
      </p:pic>
      <p:sp>
        <p:nvSpPr>
          <p:cNvPr id="67597" name="Freeform 13"/>
          <p:cNvSpPr>
            <a:spLocks/>
          </p:cNvSpPr>
          <p:nvPr/>
        </p:nvSpPr>
        <p:spPr bwMode="auto">
          <a:xfrm>
            <a:off x="1627188" y="371475"/>
            <a:ext cx="3382962" cy="22574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96" y="0"/>
              </a:cxn>
              <a:cxn ang="0">
                <a:pos x="2131" y="1422"/>
              </a:cxn>
            </a:cxnLst>
            <a:rect l="0" t="0" r="r" b="b"/>
            <a:pathLst>
              <a:path w="2131" h="1422">
                <a:moveTo>
                  <a:pt x="0" y="0"/>
                </a:moveTo>
                <a:lnTo>
                  <a:pt x="1196" y="0"/>
                </a:lnTo>
                <a:lnTo>
                  <a:pt x="2131" y="142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8" name="Freeform 14"/>
          <p:cNvSpPr>
            <a:spLocks/>
          </p:cNvSpPr>
          <p:nvPr/>
        </p:nvSpPr>
        <p:spPr bwMode="auto">
          <a:xfrm>
            <a:off x="1401763" y="1114425"/>
            <a:ext cx="3111500" cy="1654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78" y="0"/>
              </a:cxn>
              <a:cxn ang="0">
                <a:pos x="1960" y="1042"/>
              </a:cxn>
            </a:cxnLst>
            <a:rect l="0" t="0" r="r" b="b"/>
            <a:pathLst>
              <a:path w="1960" h="1042">
                <a:moveTo>
                  <a:pt x="0" y="0"/>
                </a:moveTo>
                <a:lnTo>
                  <a:pt x="1278" y="0"/>
                </a:lnTo>
                <a:lnTo>
                  <a:pt x="1960" y="104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99" name="Freeform 15"/>
          <p:cNvSpPr>
            <a:spLocks/>
          </p:cNvSpPr>
          <p:nvPr/>
        </p:nvSpPr>
        <p:spPr bwMode="auto">
          <a:xfrm>
            <a:off x="1735138" y="1825625"/>
            <a:ext cx="1990725" cy="23510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14" y="0"/>
              </a:cxn>
              <a:cxn ang="0">
                <a:pos x="1254" y="1481"/>
              </a:cxn>
            </a:cxnLst>
            <a:rect l="0" t="0" r="r" b="b"/>
            <a:pathLst>
              <a:path w="1254" h="1481">
                <a:moveTo>
                  <a:pt x="0" y="0"/>
                </a:moveTo>
                <a:lnTo>
                  <a:pt x="914" y="0"/>
                </a:lnTo>
                <a:lnTo>
                  <a:pt x="1254" y="1481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0" name="Freeform 16"/>
          <p:cNvSpPr>
            <a:spLocks/>
          </p:cNvSpPr>
          <p:nvPr/>
        </p:nvSpPr>
        <p:spPr bwMode="auto">
          <a:xfrm>
            <a:off x="1430338" y="3449638"/>
            <a:ext cx="285750" cy="438150"/>
          </a:xfrm>
          <a:custGeom>
            <a:avLst/>
            <a:gdLst/>
            <a:ahLst/>
            <a:cxnLst>
              <a:cxn ang="0">
                <a:pos x="0" y="276"/>
              </a:cxn>
              <a:cxn ang="0">
                <a:pos x="110" y="276"/>
              </a:cxn>
              <a:cxn ang="0">
                <a:pos x="180" y="0"/>
              </a:cxn>
            </a:cxnLst>
            <a:rect l="0" t="0" r="r" b="b"/>
            <a:pathLst>
              <a:path w="180" h="276">
                <a:moveTo>
                  <a:pt x="0" y="276"/>
                </a:moveTo>
                <a:lnTo>
                  <a:pt x="110" y="276"/>
                </a:lnTo>
                <a:lnTo>
                  <a:pt x="18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1" name="Line 17"/>
          <p:cNvSpPr>
            <a:spLocks noChangeShapeType="1"/>
          </p:cNvSpPr>
          <p:nvPr/>
        </p:nvSpPr>
        <p:spPr bwMode="auto">
          <a:xfrm flipH="1">
            <a:off x="5365750" y="4979988"/>
            <a:ext cx="1901825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2" name="Line 18"/>
          <p:cNvSpPr>
            <a:spLocks noChangeShapeType="1"/>
          </p:cNvSpPr>
          <p:nvPr/>
        </p:nvSpPr>
        <p:spPr bwMode="auto">
          <a:xfrm flipH="1">
            <a:off x="5194300" y="3201988"/>
            <a:ext cx="2073275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3" name="Line 19"/>
          <p:cNvSpPr>
            <a:spLocks noChangeShapeType="1"/>
          </p:cNvSpPr>
          <p:nvPr/>
        </p:nvSpPr>
        <p:spPr bwMode="auto">
          <a:xfrm flipH="1">
            <a:off x="5895975" y="2473325"/>
            <a:ext cx="1371600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4" name="Line 20"/>
          <p:cNvSpPr>
            <a:spLocks noChangeShapeType="1"/>
          </p:cNvSpPr>
          <p:nvPr/>
        </p:nvSpPr>
        <p:spPr bwMode="auto">
          <a:xfrm flipH="1">
            <a:off x="6410325" y="1165225"/>
            <a:ext cx="857250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5" name="Freeform 21"/>
          <p:cNvSpPr>
            <a:spLocks/>
          </p:cNvSpPr>
          <p:nvPr/>
        </p:nvSpPr>
        <p:spPr bwMode="auto">
          <a:xfrm>
            <a:off x="5724525" y="3201988"/>
            <a:ext cx="847725" cy="1247775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534" y="0"/>
              </a:cxn>
              <a:cxn ang="0">
                <a:pos x="150" y="786"/>
              </a:cxn>
            </a:cxnLst>
            <a:rect l="0" t="0" r="r" b="b"/>
            <a:pathLst>
              <a:path w="534" h="786">
                <a:moveTo>
                  <a:pt x="0" y="384"/>
                </a:moveTo>
                <a:lnTo>
                  <a:pt x="534" y="0"/>
                </a:lnTo>
                <a:lnTo>
                  <a:pt x="150" y="78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06" name="Rectangle 22"/>
          <p:cNvSpPr>
            <a:spLocks noChangeArrowheads="1"/>
          </p:cNvSpPr>
          <p:nvPr/>
        </p:nvSpPr>
        <p:spPr bwMode="auto">
          <a:xfrm>
            <a:off x="539750" y="220663"/>
            <a:ext cx="9937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7607" name="Rectangle 23"/>
          <p:cNvSpPr>
            <a:spLocks noChangeArrowheads="1"/>
          </p:cNvSpPr>
          <p:nvPr/>
        </p:nvSpPr>
        <p:spPr bwMode="auto">
          <a:xfrm>
            <a:off x="539750" y="963613"/>
            <a:ext cx="9937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Anular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7608" name="Rectangle 24"/>
          <p:cNvSpPr>
            <a:spLocks noChangeArrowheads="1"/>
          </p:cNvSpPr>
          <p:nvPr/>
        </p:nvSpPr>
        <p:spPr bwMode="auto">
          <a:xfrm>
            <a:off x="539750" y="1703388"/>
            <a:ext cx="10731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Coronoid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process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7609" name="Rectangle 25"/>
          <p:cNvSpPr>
            <a:spLocks noChangeArrowheads="1"/>
          </p:cNvSpPr>
          <p:nvPr/>
        </p:nvSpPr>
        <p:spPr bwMode="auto">
          <a:xfrm>
            <a:off x="539750" y="5722938"/>
            <a:ext cx="38957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(d) Medial view of right elbow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67610" name="Rectangle 26"/>
          <p:cNvSpPr>
            <a:spLocks noChangeArrowheads="1"/>
          </p:cNvSpPr>
          <p:nvPr/>
        </p:nvSpPr>
        <p:spPr bwMode="auto">
          <a:xfrm>
            <a:off x="539750" y="3763963"/>
            <a:ext cx="8064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Radius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7611" name="Rectangle 27"/>
          <p:cNvSpPr>
            <a:spLocks noChangeArrowheads="1"/>
          </p:cNvSpPr>
          <p:nvPr/>
        </p:nvSpPr>
        <p:spPr bwMode="auto">
          <a:xfrm>
            <a:off x="7327900" y="1042988"/>
            <a:ext cx="10477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Humerus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7612" name="Rectangle 28"/>
          <p:cNvSpPr>
            <a:spLocks noChangeArrowheads="1"/>
          </p:cNvSpPr>
          <p:nvPr/>
        </p:nvSpPr>
        <p:spPr bwMode="auto">
          <a:xfrm>
            <a:off x="7327900" y="2354263"/>
            <a:ext cx="1263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Medial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epicondyle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7613" name="Rectangle 29"/>
          <p:cNvSpPr>
            <a:spLocks noChangeArrowheads="1"/>
          </p:cNvSpPr>
          <p:nvPr/>
        </p:nvSpPr>
        <p:spPr bwMode="auto">
          <a:xfrm>
            <a:off x="7327900" y="3081338"/>
            <a:ext cx="106203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Ulnar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collateral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ligament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67614" name="Rectangle 30"/>
          <p:cNvSpPr>
            <a:spLocks noChangeArrowheads="1"/>
          </p:cNvSpPr>
          <p:nvPr/>
        </p:nvSpPr>
        <p:spPr bwMode="auto">
          <a:xfrm>
            <a:off x="7327900" y="4856163"/>
            <a:ext cx="5238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Ulna</a:t>
            </a:r>
            <a:endParaRPr lang="en-US" sz="18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Hip (Coxal) Joint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Ball-and-socket joint</a:t>
            </a:r>
          </a:p>
          <a:p>
            <a:r>
              <a:rPr lang="en-US"/>
              <a:t>Head of the femur articulates with the acetabulum</a:t>
            </a:r>
          </a:p>
          <a:p>
            <a:r>
              <a:rPr lang="en-US"/>
              <a:t>Good range of motion, but limited by the deep socket </a:t>
            </a:r>
          </a:p>
          <a:p>
            <a:r>
              <a:rPr lang="en-US"/>
              <a:t>Acetabular labrum—enhances depth of socket</a:t>
            </a:r>
          </a:p>
        </p:txBody>
      </p:sp>
      <p:sp>
        <p:nvSpPr>
          <p:cNvPr id="68614" name="Oval 6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55626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pitchFamily="34" charset="0"/>
              </a:rPr>
              <a:t>PLAY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1524000" y="5581650"/>
            <a:ext cx="6343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>
                <a:latin typeface="Arial" pitchFamily="34" charset="0"/>
              </a:rPr>
              <a:t>A&amp;P Flix</a:t>
            </a:r>
            <a:r>
              <a:rPr lang="en-US" sz="2000" b="1">
                <a:latin typeface="Arial" pitchFamily="34" charset="0"/>
              </a:rPr>
              <a:t>™: Movement at the hip joint: An overview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8.12a</a:t>
            </a:r>
          </a:p>
        </p:txBody>
      </p:sp>
      <p:pic>
        <p:nvPicPr>
          <p:cNvPr id="117769" name="Picture 9" descr="fIgure_08_12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963" y="381000"/>
            <a:ext cx="8231187" cy="5932488"/>
          </a:xfrm>
          <a:prstGeom prst="rect">
            <a:avLst/>
          </a:prstGeom>
          <a:noFill/>
        </p:spPr>
      </p:pic>
      <p:sp>
        <p:nvSpPr>
          <p:cNvPr id="117770" name="Freeform 10"/>
          <p:cNvSpPr>
            <a:spLocks/>
          </p:cNvSpPr>
          <p:nvPr/>
        </p:nvSpPr>
        <p:spPr bwMode="auto">
          <a:xfrm>
            <a:off x="3109913" y="995363"/>
            <a:ext cx="1016000" cy="635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8" y="0"/>
              </a:cxn>
              <a:cxn ang="0">
                <a:pos x="640" y="400"/>
              </a:cxn>
            </a:cxnLst>
            <a:rect l="0" t="0" r="r" b="b"/>
            <a:pathLst>
              <a:path w="640" h="400">
                <a:moveTo>
                  <a:pt x="0" y="0"/>
                </a:moveTo>
                <a:lnTo>
                  <a:pt x="258" y="0"/>
                </a:lnTo>
                <a:lnTo>
                  <a:pt x="640" y="40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1" name="Freeform 11"/>
          <p:cNvSpPr>
            <a:spLocks/>
          </p:cNvSpPr>
          <p:nvPr/>
        </p:nvSpPr>
        <p:spPr bwMode="auto">
          <a:xfrm>
            <a:off x="2386013" y="1462088"/>
            <a:ext cx="1444625" cy="358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2" y="0"/>
              </a:cxn>
              <a:cxn ang="0">
                <a:pos x="910" y="226"/>
              </a:cxn>
            </a:cxnLst>
            <a:rect l="0" t="0" r="r" b="b"/>
            <a:pathLst>
              <a:path w="910" h="226">
                <a:moveTo>
                  <a:pt x="0" y="0"/>
                </a:moveTo>
                <a:lnTo>
                  <a:pt x="672" y="0"/>
                </a:lnTo>
                <a:lnTo>
                  <a:pt x="910" y="22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2" name="Freeform 12"/>
          <p:cNvSpPr>
            <a:spLocks/>
          </p:cNvSpPr>
          <p:nvPr/>
        </p:nvSpPr>
        <p:spPr bwMode="auto">
          <a:xfrm>
            <a:off x="1465263" y="2319338"/>
            <a:ext cx="2673350" cy="250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4" y="0"/>
              </a:cxn>
              <a:cxn ang="0">
                <a:pos x="1684" y="158"/>
              </a:cxn>
            </a:cxnLst>
            <a:rect l="0" t="0" r="r" b="b"/>
            <a:pathLst>
              <a:path w="1684" h="158">
                <a:moveTo>
                  <a:pt x="0" y="0"/>
                </a:moveTo>
                <a:lnTo>
                  <a:pt x="1004" y="0"/>
                </a:lnTo>
                <a:lnTo>
                  <a:pt x="1684" y="158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3" name="Freeform 13"/>
          <p:cNvSpPr>
            <a:spLocks/>
          </p:cNvSpPr>
          <p:nvPr/>
        </p:nvSpPr>
        <p:spPr bwMode="auto">
          <a:xfrm>
            <a:off x="4718050" y="3348038"/>
            <a:ext cx="1438275" cy="1687512"/>
          </a:xfrm>
          <a:custGeom>
            <a:avLst/>
            <a:gdLst/>
            <a:ahLst/>
            <a:cxnLst>
              <a:cxn ang="0">
                <a:pos x="906" y="1063"/>
              </a:cxn>
              <a:cxn ang="0">
                <a:pos x="706" y="1063"/>
              </a:cxn>
              <a:cxn ang="0">
                <a:pos x="0" y="0"/>
              </a:cxn>
            </a:cxnLst>
            <a:rect l="0" t="0" r="r" b="b"/>
            <a:pathLst>
              <a:path w="906" h="1063">
                <a:moveTo>
                  <a:pt x="906" y="1063"/>
                </a:moveTo>
                <a:lnTo>
                  <a:pt x="706" y="1063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4" name="Freeform 14"/>
          <p:cNvSpPr>
            <a:spLocks/>
          </p:cNvSpPr>
          <p:nvPr/>
        </p:nvSpPr>
        <p:spPr bwMode="auto">
          <a:xfrm>
            <a:off x="4224338" y="3810000"/>
            <a:ext cx="1931987" cy="1701800"/>
          </a:xfrm>
          <a:custGeom>
            <a:avLst/>
            <a:gdLst/>
            <a:ahLst/>
            <a:cxnLst>
              <a:cxn ang="0">
                <a:pos x="1217" y="1072"/>
              </a:cxn>
              <a:cxn ang="0">
                <a:pos x="715" y="1072"/>
              </a:cxn>
              <a:cxn ang="0">
                <a:pos x="0" y="0"/>
              </a:cxn>
            </a:cxnLst>
            <a:rect l="0" t="0" r="r" b="b"/>
            <a:pathLst>
              <a:path w="1217" h="1072">
                <a:moveTo>
                  <a:pt x="1217" y="1072"/>
                </a:moveTo>
                <a:lnTo>
                  <a:pt x="715" y="1072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5" name="Freeform 15"/>
          <p:cNvSpPr>
            <a:spLocks/>
          </p:cNvSpPr>
          <p:nvPr/>
        </p:nvSpPr>
        <p:spPr bwMode="auto">
          <a:xfrm>
            <a:off x="5156200" y="1246188"/>
            <a:ext cx="1082675" cy="1422400"/>
          </a:xfrm>
          <a:custGeom>
            <a:avLst/>
            <a:gdLst/>
            <a:ahLst/>
            <a:cxnLst>
              <a:cxn ang="0">
                <a:pos x="682" y="0"/>
              </a:cxn>
              <a:cxn ang="0">
                <a:pos x="456" y="0"/>
              </a:cxn>
              <a:cxn ang="0">
                <a:pos x="0" y="896"/>
              </a:cxn>
            </a:cxnLst>
            <a:rect l="0" t="0" r="r" b="b"/>
            <a:pathLst>
              <a:path w="682" h="896">
                <a:moveTo>
                  <a:pt x="682" y="0"/>
                </a:moveTo>
                <a:lnTo>
                  <a:pt x="456" y="0"/>
                </a:lnTo>
                <a:lnTo>
                  <a:pt x="0" y="89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6" name="Line 16"/>
          <p:cNvSpPr>
            <a:spLocks noChangeShapeType="1"/>
          </p:cNvSpPr>
          <p:nvPr/>
        </p:nvSpPr>
        <p:spPr bwMode="auto">
          <a:xfrm flipH="1">
            <a:off x="5191125" y="630238"/>
            <a:ext cx="1047750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77" name="Rectangle 17"/>
          <p:cNvSpPr>
            <a:spLocks noChangeArrowheads="1"/>
          </p:cNvSpPr>
          <p:nvPr/>
        </p:nvSpPr>
        <p:spPr bwMode="auto">
          <a:xfrm>
            <a:off x="460375" y="806450"/>
            <a:ext cx="25923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Articular cartilage</a:t>
            </a:r>
            <a:endParaRPr lang="en-US" sz="1700" b="1">
              <a:latin typeface="Arial Black" pitchFamily="34" charset="0"/>
            </a:endParaRPr>
          </a:p>
        </p:txBody>
      </p:sp>
      <p:sp>
        <p:nvSpPr>
          <p:cNvPr id="117778" name="Rectangle 18"/>
          <p:cNvSpPr>
            <a:spLocks noChangeArrowheads="1"/>
          </p:cNvSpPr>
          <p:nvPr/>
        </p:nvSpPr>
        <p:spPr bwMode="auto">
          <a:xfrm>
            <a:off x="6292850" y="466725"/>
            <a:ext cx="23844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Coxal (hip) bone</a:t>
            </a:r>
            <a:endParaRPr lang="en-US" sz="1700" b="1">
              <a:latin typeface="Arial Black" pitchFamily="34" charset="0"/>
            </a:endParaRPr>
          </a:p>
        </p:txBody>
      </p:sp>
      <p:sp>
        <p:nvSpPr>
          <p:cNvPr id="117779" name="Rectangle 19"/>
          <p:cNvSpPr>
            <a:spLocks noChangeArrowheads="1"/>
          </p:cNvSpPr>
          <p:nvPr/>
        </p:nvSpPr>
        <p:spPr bwMode="auto">
          <a:xfrm>
            <a:off x="6292850" y="1009650"/>
            <a:ext cx="19812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Ligament of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the head of </a:t>
            </a:r>
            <a:endParaRPr lang="en-US" sz="1700">
              <a:latin typeface="Arial Black" pitchFamily="34" charset="0"/>
            </a:endParaRP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the femur </a:t>
            </a:r>
            <a:endParaRPr lang="en-US" sz="1700">
              <a:latin typeface="Arial Black" pitchFamily="34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(ligamentum </a:t>
            </a:r>
            <a:endParaRPr lang="en-US" sz="1700" b="1">
              <a:latin typeface="Arial Black" pitchFamily="34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teres)</a:t>
            </a:r>
            <a:endParaRPr lang="en-US">
              <a:solidFill>
                <a:srgbClr val="231F20"/>
              </a:solidFill>
              <a:latin typeface="Arial Black" pitchFamily="34" charset="0"/>
            </a:endParaRPr>
          </a:p>
        </p:txBody>
      </p:sp>
      <p:sp>
        <p:nvSpPr>
          <p:cNvPr id="117780" name="Rectangle 20"/>
          <p:cNvSpPr>
            <a:spLocks noChangeArrowheads="1"/>
          </p:cNvSpPr>
          <p:nvPr/>
        </p:nvSpPr>
        <p:spPr bwMode="auto">
          <a:xfrm>
            <a:off x="6213475" y="4845050"/>
            <a:ext cx="2201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Synovial cavity</a:t>
            </a:r>
            <a:endParaRPr lang="en-US" sz="1700" b="1">
              <a:latin typeface="Arial Black" pitchFamily="34" charset="0"/>
            </a:endParaRPr>
          </a:p>
        </p:txBody>
      </p:sp>
      <p:sp>
        <p:nvSpPr>
          <p:cNvPr id="117781" name="Rectangle 21"/>
          <p:cNvSpPr>
            <a:spLocks noChangeArrowheads="1"/>
          </p:cNvSpPr>
          <p:nvPr/>
        </p:nvSpPr>
        <p:spPr bwMode="auto">
          <a:xfrm>
            <a:off x="6213475" y="5321300"/>
            <a:ext cx="24733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Articular capsule</a:t>
            </a:r>
            <a:endParaRPr lang="en-US" sz="1700" b="1">
              <a:latin typeface="Arial Black" pitchFamily="34" charset="0"/>
            </a:endParaRPr>
          </a:p>
        </p:txBody>
      </p:sp>
      <p:sp>
        <p:nvSpPr>
          <p:cNvPr id="117782" name="Rectangle 22"/>
          <p:cNvSpPr>
            <a:spLocks noChangeArrowheads="1"/>
          </p:cNvSpPr>
          <p:nvPr/>
        </p:nvSpPr>
        <p:spPr bwMode="auto">
          <a:xfrm>
            <a:off x="460375" y="1235075"/>
            <a:ext cx="1827213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Acetabular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labrum </a:t>
            </a:r>
          </a:p>
        </p:txBody>
      </p:sp>
      <p:sp>
        <p:nvSpPr>
          <p:cNvPr id="117783" name="Rectangle 23"/>
          <p:cNvSpPr>
            <a:spLocks noChangeArrowheads="1"/>
          </p:cNvSpPr>
          <p:nvPr/>
        </p:nvSpPr>
        <p:spPr bwMode="auto">
          <a:xfrm>
            <a:off x="460375" y="2130425"/>
            <a:ext cx="931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Femur</a:t>
            </a:r>
            <a:endParaRPr lang="en-US" sz="1700" b="1">
              <a:latin typeface="Arial Black" pitchFamily="34" charset="0"/>
            </a:endParaRPr>
          </a:p>
        </p:txBody>
      </p:sp>
      <p:sp>
        <p:nvSpPr>
          <p:cNvPr id="117784" name="Rectangle 24"/>
          <p:cNvSpPr>
            <a:spLocks noChangeArrowheads="1"/>
          </p:cNvSpPr>
          <p:nvPr/>
        </p:nvSpPr>
        <p:spPr bwMode="auto">
          <a:xfrm>
            <a:off x="460375" y="5908675"/>
            <a:ext cx="7429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(a) Frontal section through the right hip joint</a:t>
            </a:r>
            <a:endParaRPr lang="en-US" sz="170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Hip Joint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Reinforcing ligaments:</a:t>
            </a:r>
          </a:p>
          <a:p>
            <a:r>
              <a:rPr lang="en-US"/>
              <a:t>Iliofemoral ligament</a:t>
            </a:r>
          </a:p>
          <a:p>
            <a:r>
              <a:rPr lang="en-US"/>
              <a:t>Pubofemoral ligament</a:t>
            </a:r>
          </a:p>
          <a:p>
            <a:r>
              <a:rPr lang="en-US"/>
              <a:t>Ischiofemoral ligament</a:t>
            </a:r>
          </a:p>
          <a:p>
            <a:r>
              <a:rPr lang="en-US"/>
              <a:t>Ligamentum teres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76" name="Oval 24">
            <a:hlinkClick r:id="rId2"/>
          </p:cNvPr>
          <p:cNvSpPr>
            <a:spLocks noChangeArrowheads="1"/>
          </p:cNvSpPr>
          <p:nvPr/>
        </p:nvSpPr>
        <p:spPr bwMode="auto">
          <a:xfrm>
            <a:off x="650875" y="61722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1600" b="1">
                <a:latin typeface="Arial" pitchFamily="34" charset="0"/>
              </a:rPr>
              <a:t>PLAY</a:t>
            </a:r>
          </a:p>
        </p:txBody>
      </p:sp>
      <p:sp>
        <p:nvSpPr>
          <p:cNvPr id="74777" name="Text Box 25"/>
          <p:cNvSpPr txBox="1">
            <a:spLocks noChangeArrowheads="1"/>
          </p:cNvSpPr>
          <p:nvPr/>
        </p:nvSpPr>
        <p:spPr bwMode="auto">
          <a:xfrm>
            <a:off x="1524000" y="6191250"/>
            <a:ext cx="318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pitchFamily="34" charset="0"/>
              </a:rPr>
              <a:t>Animation: Rotatable hip</a:t>
            </a:r>
          </a:p>
        </p:txBody>
      </p:sp>
      <p:sp>
        <p:nvSpPr>
          <p:cNvPr id="74779" name="Rectangle 27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8.12c</a:t>
            </a:r>
          </a:p>
        </p:txBody>
      </p:sp>
      <p:pic>
        <p:nvPicPr>
          <p:cNvPr id="74782" name="Picture 30" descr="fIgure_08_1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613" y="152400"/>
            <a:ext cx="8231187" cy="5894388"/>
          </a:xfrm>
          <a:prstGeom prst="rect">
            <a:avLst/>
          </a:prstGeom>
          <a:noFill/>
        </p:spPr>
      </p:pic>
      <p:sp>
        <p:nvSpPr>
          <p:cNvPr id="74783" name="Freeform 31"/>
          <p:cNvSpPr>
            <a:spLocks/>
          </p:cNvSpPr>
          <p:nvPr/>
        </p:nvSpPr>
        <p:spPr bwMode="auto">
          <a:xfrm>
            <a:off x="4143375" y="523875"/>
            <a:ext cx="2214563" cy="1146175"/>
          </a:xfrm>
          <a:custGeom>
            <a:avLst/>
            <a:gdLst/>
            <a:ahLst/>
            <a:cxnLst>
              <a:cxn ang="0">
                <a:pos x="1395" y="0"/>
              </a:cxn>
              <a:cxn ang="0">
                <a:pos x="1027" y="0"/>
              </a:cxn>
              <a:cxn ang="0">
                <a:pos x="0" y="722"/>
              </a:cxn>
            </a:cxnLst>
            <a:rect l="0" t="0" r="r" b="b"/>
            <a:pathLst>
              <a:path w="1395" h="722">
                <a:moveTo>
                  <a:pt x="1395" y="0"/>
                </a:moveTo>
                <a:lnTo>
                  <a:pt x="1027" y="0"/>
                </a:lnTo>
                <a:lnTo>
                  <a:pt x="0" y="72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84" name="Freeform 32"/>
          <p:cNvSpPr>
            <a:spLocks/>
          </p:cNvSpPr>
          <p:nvPr/>
        </p:nvSpPr>
        <p:spPr bwMode="auto">
          <a:xfrm>
            <a:off x="3889375" y="1327150"/>
            <a:ext cx="2468563" cy="733425"/>
          </a:xfrm>
          <a:custGeom>
            <a:avLst/>
            <a:gdLst/>
            <a:ahLst/>
            <a:cxnLst>
              <a:cxn ang="0">
                <a:pos x="1555" y="0"/>
              </a:cxn>
              <a:cxn ang="0">
                <a:pos x="1187" y="0"/>
              </a:cxn>
              <a:cxn ang="0">
                <a:pos x="0" y="462"/>
              </a:cxn>
            </a:cxnLst>
            <a:rect l="0" t="0" r="r" b="b"/>
            <a:pathLst>
              <a:path w="1555" h="462">
                <a:moveTo>
                  <a:pt x="1555" y="0"/>
                </a:moveTo>
                <a:lnTo>
                  <a:pt x="1187" y="0"/>
                </a:lnTo>
                <a:lnTo>
                  <a:pt x="0" y="46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85" name="Line 33"/>
          <p:cNvSpPr>
            <a:spLocks noChangeShapeType="1"/>
          </p:cNvSpPr>
          <p:nvPr/>
        </p:nvSpPr>
        <p:spPr bwMode="auto">
          <a:xfrm flipH="1">
            <a:off x="5259388" y="2492375"/>
            <a:ext cx="1082675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86" name="Line 34"/>
          <p:cNvSpPr>
            <a:spLocks noChangeShapeType="1"/>
          </p:cNvSpPr>
          <p:nvPr/>
        </p:nvSpPr>
        <p:spPr bwMode="auto">
          <a:xfrm flipH="1">
            <a:off x="3933825" y="1327150"/>
            <a:ext cx="1839913" cy="1057275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87" name="Freeform 35"/>
          <p:cNvSpPr>
            <a:spLocks/>
          </p:cNvSpPr>
          <p:nvPr/>
        </p:nvSpPr>
        <p:spPr bwMode="auto">
          <a:xfrm>
            <a:off x="1511300" y="1320800"/>
            <a:ext cx="1019175" cy="10509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54"/>
              </a:cxn>
              <a:cxn ang="0">
                <a:pos x="642" y="662"/>
              </a:cxn>
            </a:cxnLst>
            <a:rect l="0" t="0" r="r" b="b"/>
            <a:pathLst>
              <a:path w="642" h="662">
                <a:moveTo>
                  <a:pt x="0" y="0"/>
                </a:moveTo>
                <a:lnTo>
                  <a:pt x="0" y="154"/>
                </a:lnTo>
                <a:lnTo>
                  <a:pt x="642" y="66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88" name="Rectangle 36"/>
          <p:cNvSpPr>
            <a:spLocks noChangeArrowheads="1"/>
          </p:cNvSpPr>
          <p:nvPr/>
        </p:nvSpPr>
        <p:spPr bwMode="auto">
          <a:xfrm>
            <a:off x="935038" y="966788"/>
            <a:ext cx="11509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Ischium</a:t>
            </a:r>
            <a:endParaRPr lang="en-US" sz="1700" b="1">
              <a:latin typeface="Arial Black" pitchFamily="34" charset="0"/>
            </a:endParaRPr>
          </a:p>
        </p:txBody>
      </p:sp>
      <p:sp>
        <p:nvSpPr>
          <p:cNvPr id="74789" name="Rectangle 37"/>
          <p:cNvSpPr>
            <a:spLocks noChangeArrowheads="1"/>
          </p:cNvSpPr>
          <p:nvPr/>
        </p:nvSpPr>
        <p:spPr bwMode="auto">
          <a:xfrm>
            <a:off x="6396038" y="274638"/>
            <a:ext cx="179546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Iliofemoral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ligament</a:t>
            </a:r>
            <a:endParaRPr lang="en-US" sz="1700">
              <a:latin typeface="Arial Black" pitchFamily="34" charset="0"/>
            </a:endParaRPr>
          </a:p>
        </p:txBody>
      </p:sp>
      <p:sp>
        <p:nvSpPr>
          <p:cNvPr id="74790" name="Rectangle 38"/>
          <p:cNvSpPr>
            <a:spLocks noChangeArrowheads="1"/>
          </p:cNvSpPr>
          <p:nvPr/>
        </p:nvSpPr>
        <p:spPr bwMode="auto">
          <a:xfrm>
            <a:off x="6396038" y="1077913"/>
            <a:ext cx="2286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Ischiofemoral</a:t>
            </a:r>
          </a:p>
          <a:p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ligament</a:t>
            </a:r>
            <a:endParaRPr lang="en-US" sz="1700">
              <a:latin typeface="Arial Black" pitchFamily="34" charset="0"/>
            </a:endParaRPr>
          </a:p>
        </p:txBody>
      </p:sp>
      <p:sp>
        <p:nvSpPr>
          <p:cNvPr id="74791" name="Rectangle 39"/>
          <p:cNvSpPr>
            <a:spLocks noChangeArrowheads="1"/>
          </p:cNvSpPr>
          <p:nvPr/>
        </p:nvSpPr>
        <p:spPr bwMode="auto">
          <a:xfrm>
            <a:off x="6396038" y="2303463"/>
            <a:ext cx="15081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Greater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trochanter</a:t>
            </a:r>
            <a:endParaRPr lang="en-US" sz="1700" b="1">
              <a:latin typeface="Arial Black" pitchFamily="34" charset="0"/>
            </a:endParaRP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of femur</a:t>
            </a:r>
          </a:p>
        </p:txBody>
      </p:sp>
      <p:sp>
        <p:nvSpPr>
          <p:cNvPr id="74792" name="Rectangle 40"/>
          <p:cNvSpPr>
            <a:spLocks noChangeArrowheads="1"/>
          </p:cNvSpPr>
          <p:nvPr/>
        </p:nvSpPr>
        <p:spPr bwMode="auto">
          <a:xfrm>
            <a:off x="455613" y="5653088"/>
            <a:ext cx="82804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>
                <a:solidFill>
                  <a:srgbClr val="231F20"/>
                </a:solidFill>
                <a:latin typeface="Arial Black" pitchFamily="34" charset="0"/>
              </a:rPr>
              <a:t>(c) Posterior view of right hip joint, capsule in place</a:t>
            </a:r>
            <a:endParaRPr lang="en-US" sz="170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6" name="Rectangle 6"/>
          <p:cNvSpPr>
            <a:spLocks noChangeArrowheads="1"/>
          </p:cNvSpPr>
          <p:nvPr/>
        </p:nvSpPr>
        <p:spPr bwMode="auto">
          <a:xfrm>
            <a:off x="8059738" y="6580188"/>
            <a:ext cx="1082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8.12d</a:t>
            </a:r>
          </a:p>
        </p:txBody>
      </p:sp>
      <p:pic>
        <p:nvPicPr>
          <p:cNvPr id="112649" name="Picture 9"/>
          <p:cNvPicPr>
            <a:picLocks noChangeAspect="1" noChangeArrowheads="1"/>
          </p:cNvPicPr>
          <p:nvPr/>
        </p:nvPicPr>
        <p:blipFill>
          <a:blip r:embed="rId2" cstate="print"/>
          <a:srcRect l="15759" r="15759" b="6114"/>
          <a:stretch>
            <a:fillRect/>
          </a:stretch>
        </p:blipFill>
        <p:spPr bwMode="auto">
          <a:xfrm>
            <a:off x="1522413" y="112713"/>
            <a:ext cx="6200775" cy="6100762"/>
          </a:xfrm>
          <a:prstGeom prst="rect">
            <a:avLst/>
          </a:prstGeom>
          <a:noFill/>
        </p:spPr>
      </p:pic>
      <p:sp>
        <p:nvSpPr>
          <p:cNvPr id="112650" name="Line 10"/>
          <p:cNvSpPr>
            <a:spLocks noChangeShapeType="1"/>
          </p:cNvSpPr>
          <p:nvPr/>
        </p:nvSpPr>
        <p:spPr bwMode="auto">
          <a:xfrm>
            <a:off x="2490788" y="914400"/>
            <a:ext cx="941387" cy="1588"/>
          </a:xfrm>
          <a:prstGeom prst="line">
            <a:avLst/>
          </a:prstGeom>
          <a:noFill/>
          <a:ln w="22225">
            <a:solidFill>
              <a:srgbClr val="1A181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1" name="Line 11"/>
          <p:cNvSpPr>
            <a:spLocks noChangeShapeType="1"/>
          </p:cNvSpPr>
          <p:nvPr/>
        </p:nvSpPr>
        <p:spPr bwMode="auto">
          <a:xfrm>
            <a:off x="1497013" y="2516188"/>
            <a:ext cx="739775" cy="3175"/>
          </a:xfrm>
          <a:prstGeom prst="line">
            <a:avLst/>
          </a:prstGeom>
          <a:noFill/>
          <a:ln w="22225">
            <a:solidFill>
              <a:srgbClr val="1A181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2" name="Freeform 12"/>
          <p:cNvSpPr>
            <a:spLocks/>
          </p:cNvSpPr>
          <p:nvPr/>
        </p:nvSpPr>
        <p:spPr bwMode="auto">
          <a:xfrm>
            <a:off x="3922713" y="869950"/>
            <a:ext cx="3016250" cy="1944688"/>
          </a:xfrm>
          <a:custGeom>
            <a:avLst/>
            <a:gdLst/>
            <a:ahLst/>
            <a:cxnLst>
              <a:cxn ang="0">
                <a:pos x="1727" y="0"/>
              </a:cxn>
              <a:cxn ang="0">
                <a:pos x="1511" y="0"/>
              </a:cxn>
              <a:cxn ang="0">
                <a:pos x="0" y="1114"/>
              </a:cxn>
            </a:cxnLst>
            <a:rect l="0" t="0" r="r" b="b"/>
            <a:pathLst>
              <a:path w="1727" h="1114">
                <a:moveTo>
                  <a:pt x="1727" y="0"/>
                </a:moveTo>
                <a:lnTo>
                  <a:pt x="1511" y="0"/>
                </a:lnTo>
                <a:lnTo>
                  <a:pt x="0" y="1114"/>
                </a:lnTo>
              </a:path>
            </a:pathLst>
          </a:custGeom>
          <a:noFill/>
          <a:ln w="22225">
            <a:solidFill>
              <a:srgbClr val="1A181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3" name="Freeform 13"/>
          <p:cNvSpPr>
            <a:spLocks/>
          </p:cNvSpPr>
          <p:nvPr/>
        </p:nvSpPr>
        <p:spPr bwMode="auto">
          <a:xfrm>
            <a:off x="4906963" y="1603375"/>
            <a:ext cx="2032000" cy="1479550"/>
          </a:xfrm>
          <a:custGeom>
            <a:avLst/>
            <a:gdLst/>
            <a:ahLst/>
            <a:cxnLst>
              <a:cxn ang="0">
                <a:pos x="1164" y="0"/>
              </a:cxn>
              <a:cxn ang="0">
                <a:pos x="948" y="0"/>
              </a:cxn>
              <a:cxn ang="0">
                <a:pos x="0" y="848"/>
              </a:cxn>
            </a:cxnLst>
            <a:rect l="0" t="0" r="r" b="b"/>
            <a:pathLst>
              <a:path w="1164" h="848">
                <a:moveTo>
                  <a:pt x="1164" y="0"/>
                </a:moveTo>
                <a:lnTo>
                  <a:pt x="948" y="0"/>
                </a:lnTo>
                <a:lnTo>
                  <a:pt x="0" y="848"/>
                </a:lnTo>
              </a:path>
            </a:pathLst>
          </a:custGeom>
          <a:noFill/>
          <a:ln w="22225">
            <a:solidFill>
              <a:srgbClr val="1A1818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4" name="Line 14"/>
          <p:cNvSpPr>
            <a:spLocks noChangeShapeType="1"/>
          </p:cNvSpPr>
          <p:nvPr/>
        </p:nvSpPr>
        <p:spPr bwMode="auto">
          <a:xfrm flipV="1">
            <a:off x="3117850" y="1949450"/>
            <a:ext cx="1976438" cy="620713"/>
          </a:xfrm>
          <a:prstGeom prst="line">
            <a:avLst/>
          </a:prstGeom>
          <a:noFill/>
          <a:ln w="22225">
            <a:solidFill>
              <a:srgbClr val="1A181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55" name="Rectangle 15"/>
          <p:cNvSpPr>
            <a:spLocks noChangeArrowheads="1"/>
          </p:cNvSpPr>
          <p:nvPr/>
        </p:nvSpPr>
        <p:spPr bwMode="auto">
          <a:xfrm>
            <a:off x="573088" y="769938"/>
            <a:ext cx="183832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1A1818"/>
                </a:solidFill>
                <a:latin typeface="Arial" pitchFamily="34" charset="0"/>
              </a:rPr>
              <a:t>Anterior inferior</a:t>
            </a:r>
          </a:p>
          <a:p>
            <a:r>
              <a:rPr lang="en-US" sz="1900" b="1">
                <a:solidFill>
                  <a:srgbClr val="1A1818"/>
                </a:solidFill>
                <a:latin typeface="Arial" pitchFamily="34" charset="0"/>
              </a:rPr>
              <a:t>iliac spine</a:t>
            </a:r>
            <a:endParaRPr lang="en-US" sz="1900" b="1">
              <a:latin typeface="Arial" pitchFamily="34" charset="0"/>
            </a:endParaRPr>
          </a:p>
        </p:txBody>
      </p:sp>
      <p:sp>
        <p:nvSpPr>
          <p:cNvPr id="112656" name="Rectangle 16"/>
          <p:cNvSpPr>
            <a:spLocks noChangeArrowheads="1"/>
          </p:cNvSpPr>
          <p:nvPr/>
        </p:nvSpPr>
        <p:spPr bwMode="auto">
          <a:xfrm>
            <a:off x="6997700" y="688975"/>
            <a:ext cx="1419225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1A1818"/>
                </a:solidFill>
                <a:latin typeface="Arial Black" pitchFamily="34" charset="0"/>
              </a:rPr>
              <a:t>Iliofemoral</a:t>
            </a:r>
          </a:p>
          <a:p>
            <a:r>
              <a:rPr lang="en-US" sz="1900">
                <a:solidFill>
                  <a:srgbClr val="1A1818"/>
                </a:solidFill>
                <a:latin typeface="Arial Black" pitchFamily="34" charset="0"/>
              </a:rPr>
              <a:t>ligament</a:t>
            </a:r>
            <a:endParaRPr lang="en-US" sz="1900">
              <a:latin typeface="Arial" pitchFamily="34" charset="0"/>
            </a:endParaRPr>
          </a:p>
        </p:txBody>
      </p:sp>
      <p:sp>
        <p:nvSpPr>
          <p:cNvPr id="112657" name="Rectangle 17"/>
          <p:cNvSpPr>
            <a:spLocks noChangeArrowheads="1"/>
          </p:cNvSpPr>
          <p:nvPr/>
        </p:nvSpPr>
        <p:spPr bwMode="auto">
          <a:xfrm>
            <a:off x="6997700" y="1425575"/>
            <a:ext cx="1658938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1A1818"/>
                </a:solidFill>
                <a:latin typeface="Arial Black" pitchFamily="34" charset="0"/>
              </a:rPr>
              <a:t>Pubofemoral</a:t>
            </a:r>
          </a:p>
          <a:p>
            <a:r>
              <a:rPr lang="en-US" sz="1900">
                <a:solidFill>
                  <a:srgbClr val="1A1818"/>
                </a:solidFill>
                <a:latin typeface="Arial Black" pitchFamily="34" charset="0"/>
              </a:rPr>
              <a:t>ligament</a:t>
            </a:r>
            <a:endParaRPr lang="en-US" sz="1900">
              <a:latin typeface="Arial" pitchFamily="34" charset="0"/>
            </a:endParaRPr>
          </a:p>
        </p:txBody>
      </p:sp>
      <p:sp>
        <p:nvSpPr>
          <p:cNvPr id="112658" name="Rectangle 18"/>
          <p:cNvSpPr>
            <a:spLocks noChangeArrowheads="1"/>
          </p:cNvSpPr>
          <p:nvPr/>
        </p:nvSpPr>
        <p:spPr bwMode="auto">
          <a:xfrm>
            <a:off x="573088" y="2373313"/>
            <a:ext cx="11969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1A1818"/>
                </a:solidFill>
                <a:latin typeface="Arial" pitchFamily="34" charset="0"/>
              </a:rPr>
              <a:t>Greater</a:t>
            </a:r>
          </a:p>
          <a:p>
            <a:r>
              <a:rPr lang="en-US" sz="1900" b="1">
                <a:solidFill>
                  <a:srgbClr val="1A1818"/>
                </a:solidFill>
                <a:latin typeface="Arial" pitchFamily="34" charset="0"/>
              </a:rPr>
              <a:t>trochanter</a:t>
            </a:r>
            <a:endParaRPr lang="en-US" sz="1900" b="1">
              <a:latin typeface="Arial" pitchFamily="34" charset="0"/>
            </a:endParaRPr>
          </a:p>
        </p:txBody>
      </p:sp>
      <p:sp>
        <p:nvSpPr>
          <p:cNvPr id="112659" name="Rectangle 19"/>
          <p:cNvSpPr>
            <a:spLocks noChangeArrowheads="1"/>
          </p:cNvSpPr>
          <p:nvPr/>
        </p:nvSpPr>
        <p:spPr bwMode="auto">
          <a:xfrm>
            <a:off x="573088" y="6264275"/>
            <a:ext cx="64262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1A1818"/>
                </a:solidFill>
                <a:latin typeface="Arial Black" pitchFamily="34" charset="0"/>
              </a:rPr>
              <a:t>(d) Anterior view of right hip joint, capsule in place 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Temporomandibular Joint (TMJ)</a:t>
            </a:r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Mandibular condyle articulates with the temporal bone</a:t>
            </a:r>
          </a:p>
          <a:p>
            <a:r>
              <a:rPr lang="en-US"/>
              <a:t>Two types of movement</a:t>
            </a:r>
          </a:p>
          <a:p>
            <a:pPr lvl="1"/>
            <a:r>
              <a:rPr lang="en-US"/>
              <a:t>Hinge—depression and elevation of mandible</a:t>
            </a:r>
          </a:p>
          <a:p>
            <a:pPr lvl="1"/>
            <a:r>
              <a:rPr lang="en-US"/>
              <a:t>Gliding—e.g. side-to-side (lateral excursion) grinding of teeth</a:t>
            </a:r>
          </a:p>
          <a:p>
            <a:r>
              <a:rPr lang="en-US"/>
              <a:t>Most easily dislocated joint in the body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8.13a</a:t>
            </a:r>
          </a:p>
        </p:txBody>
      </p:sp>
      <p:pic>
        <p:nvPicPr>
          <p:cNvPr id="79881" name="Picture 9"/>
          <p:cNvPicPr>
            <a:picLocks noChangeAspect="1" noChangeArrowheads="1"/>
          </p:cNvPicPr>
          <p:nvPr/>
        </p:nvPicPr>
        <p:blipFill>
          <a:blip r:embed="rId2" cstate="print"/>
          <a:srcRect l="23125" t="17555" r="25920" b="4544"/>
          <a:stretch>
            <a:fillRect/>
          </a:stretch>
        </p:blipFill>
        <p:spPr bwMode="auto">
          <a:xfrm>
            <a:off x="2178050" y="1368425"/>
            <a:ext cx="4535488" cy="4943475"/>
          </a:xfrm>
          <a:prstGeom prst="rect">
            <a:avLst/>
          </a:prstGeom>
          <a:noFill/>
        </p:spPr>
      </p:pic>
      <p:sp>
        <p:nvSpPr>
          <p:cNvPr id="79882" name="Freeform 10"/>
          <p:cNvSpPr>
            <a:spLocks/>
          </p:cNvSpPr>
          <p:nvPr/>
        </p:nvSpPr>
        <p:spPr bwMode="auto">
          <a:xfrm>
            <a:off x="2544763" y="2636838"/>
            <a:ext cx="3175" cy="8223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44"/>
              </a:cxn>
              <a:cxn ang="0">
                <a:pos x="2" y="479"/>
              </a:cxn>
            </a:cxnLst>
            <a:rect l="0" t="0" r="r" b="b"/>
            <a:pathLst>
              <a:path w="2" h="479">
                <a:moveTo>
                  <a:pt x="0" y="0"/>
                </a:moveTo>
                <a:lnTo>
                  <a:pt x="0" y="144"/>
                </a:lnTo>
                <a:lnTo>
                  <a:pt x="2" y="479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883" name="Freeform 11"/>
          <p:cNvSpPr>
            <a:spLocks/>
          </p:cNvSpPr>
          <p:nvPr/>
        </p:nvSpPr>
        <p:spPr bwMode="auto">
          <a:xfrm>
            <a:off x="3035300" y="3695700"/>
            <a:ext cx="144463" cy="1066800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84" y="622"/>
              </a:cxn>
              <a:cxn ang="0">
                <a:pos x="0" y="622"/>
              </a:cxn>
            </a:cxnLst>
            <a:rect l="0" t="0" r="r" b="b"/>
            <a:pathLst>
              <a:path w="84" h="622">
                <a:moveTo>
                  <a:pt x="12" y="0"/>
                </a:moveTo>
                <a:lnTo>
                  <a:pt x="84" y="622"/>
                </a:lnTo>
                <a:lnTo>
                  <a:pt x="0" y="62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884" name="Freeform 12"/>
          <p:cNvSpPr>
            <a:spLocks/>
          </p:cNvSpPr>
          <p:nvPr/>
        </p:nvSpPr>
        <p:spPr bwMode="auto">
          <a:xfrm>
            <a:off x="3155950" y="4313238"/>
            <a:ext cx="136525" cy="1047750"/>
          </a:xfrm>
          <a:custGeom>
            <a:avLst/>
            <a:gdLst/>
            <a:ahLst/>
            <a:cxnLst>
              <a:cxn ang="0">
                <a:pos x="80" y="0"/>
              </a:cxn>
              <a:cxn ang="0">
                <a:pos x="80" y="610"/>
              </a:cxn>
              <a:cxn ang="0">
                <a:pos x="0" y="610"/>
              </a:cxn>
            </a:cxnLst>
            <a:rect l="0" t="0" r="r" b="b"/>
            <a:pathLst>
              <a:path w="80" h="610">
                <a:moveTo>
                  <a:pt x="80" y="0"/>
                </a:moveTo>
                <a:lnTo>
                  <a:pt x="80" y="610"/>
                </a:lnTo>
                <a:lnTo>
                  <a:pt x="0" y="61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885" name="Freeform 13"/>
          <p:cNvSpPr>
            <a:spLocks/>
          </p:cNvSpPr>
          <p:nvPr/>
        </p:nvSpPr>
        <p:spPr bwMode="auto">
          <a:xfrm>
            <a:off x="3451225" y="3829050"/>
            <a:ext cx="307975" cy="3540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6" y="206"/>
              </a:cxn>
              <a:cxn ang="0">
                <a:pos x="180" y="206"/>
              </a:cxn>
            </a:cxnLst>
            <a:rect l="0" t="0" r="r" b="b"/>
            <a:pathLst>
              <a:path w="180" h="206">
                <a:moveTo>
                  <a:pt x="0" y="0"/>
                </a:moveTo>
                <a:lnTo>
                  <a:pt x="76" y="206"/>
                </a:lnTo>
                <a:lnTo>
                  <a:pt x="180" y="20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886" name="Freeform 14"/>
          <p:cNvSpPr>
            <a:spLocks/>
          </p:cNvSpPr>
          <p:nvPr/>
        </p:nvSpPr>
        <p:spPr bwMode="auto">
          <a:xfrm>
            <a:off x="3032125" y="371475"/>
            <a:ext cx="1808163" cy="3033713"/>
          </a:xfrm>
          <a:custGeom>
            <a:avLst/>
            <a:gdLst/>
            <a:ahLst/>
            <a:cxnLst>
              <a:cxn ang="0">
                <a:pos x="0" y="1768"/>
              </a:cxn>
              <a:cxn ang="0">
                <a:pos x="0" y="0"/>
              </a:cxn>
              <a:cxn ang="0">
                <a:pos x="1053" y="0"/>
              </a:cxn>
            </a:cxnLst>
            <a:rect l="0" t="0" r="r" b="b"/>
            <a:pathLst>
              <a:path w="1053" h="1768">
                <a:moveTo>
                  <a:pt x="0" y="1768"/>
                </a:moveTo>
                <a:lnTo>
                  <a:pt x="0" y="0"/>
                </a:lnTo>
                <a:lnTo>
                  <a:pt x="1053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887" name="Freeform 15"/>
          <p:cNvSpPr>
            <a:spLocks/>
          </p:cNvSpPr>
          <p:nvPr/>
        </p:nvSpPr>
        <p:spPr bwMode="auto">
          <a:xfrm>
            <a:off x="3419475" y="666750"/>
            <a:ext cx="1420813" cy="2801938"/>
          </a:xfrm>
          <a:custGeom>
            <a:avLst/>
            <a:gdLst/>
            <a:ahLst/>
            <a:cxnLst>
              <a:cxn ang="0">
                <a:pos x="0" y="1633"/>
              </a:cxn>
              <a:cxn ang="0">
                <a:pos x="0" y="0"/>
              </a:cxn>
              <a:cxn ang="0">
                <a:pos x="827" y="0"/>
              </a:cxn>
            </a:cxnLst>
            <a:rect l="0" t="0" r="r" b="b"/>
            <a:pathLst>
              <a:path w="827" h="1633">
                <a:moveTo>
                  <a:pt x="0" y="1633"/>
                </a:moveTo>
                <a:lnTo>
                  <a:pt x="0" y="0"/>
                </a:lnTo>
                <a:lnTo>
                  <a:pt x="827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888" name="Freeform 16"/>
          <p:cNvSpPr>
            <a:spLocks/>
          </p:cNvSpPr>
          <p:nvPr/>
        </p:nvSpPr>
        <p:spPr bwMode="auto">
          <a:xfrm>
            <a:off x="3694113" y="985838"/>
            <a:ext cx="1146175" cy="2300287"/>
          </a:xfrm>
          <a:custGeom>
            <a:avLst/>
            <a:gdLst/>
            <a:ahLst/>
            <a:cxnLst>
              <a:cxn ang="0">
                <a:pos x="0" y="1340"/>
              </a:cxn>
              <a:cxn ang="0">
                <a:pos x="0" y="0"/>
              </a:cxn>
              <a:cxn ang="0">
                <a:pos x="667" y="0"/>
              </a:cxn>
            </a:cxnLst>
            <a:rect l="0" t="0" r="r" b="b"/>
            <a:pathLst>
              <a:path w="667" h="1340">
                <a:moveTo>
                  <a:pt x="0" y="1340"/>
                </a:moveTo>
                <a:lnTo>
                  <a:pt x="0" y="0"/>
                </a:lnTo>
                <a:lnTo>
                  <a:pt x="667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889" name="Freeform 17"/>
          <p:cNvSpPr>
            <a:spLocks/>
          </p:cNvSpPr>
          <p:nvPr/>
        </p:nvSpPr>
        <p:spPr bwMode="auto">
          <a:xfrm>
            <a:off x="3968750" y="1308100"/>
            <a:ext cx="871538" cy="1585913"/>
          </a:xfrm>
          <a:custGeom>
            <a:avLst/>
            <a:gdLst/>
            <a:ahLst/>
            <a:cxnLst>
              <a:cxn ang="0">
                <a:pos x="0" y="924"/>
              </a:cxn>
              <a:cxn ang="0">
                <a:pos x="0" y="0"/>
              </a:cxn>
              <a:cxn ang="0">
                <a:pos x="507" y="0"/>
              </a:cxn>
            </a:cxnLst>
            <a:rect l="0" t="0" r="r" b="b"/>
            <a:pathLst>
              <a:path w="507" h="924">
                <a:moveTo>
                  <a:pt x="0" y="924"/>
                </a:moveTo>
                <a:lnTo>
                  <a:pt x="0" y="0"/>
                </a:lnTo>
                <a:lnTo>
                  <a:pt x="507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890" name="Rectangle 18"/>
          <p:cNvSpPr>
            <a:spLocks noChangeArrowheads="1"/>
          </p:cNvSpPr>
          <p:nvPr/>
        </p:nvSpPr>
        <p:spPr bwMode="auto">
          <a:xfrm>
            <a:off x="4881563" y="842963"/>
            <a:ext cx="2081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Zygomatic process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9891" name="Rectangle 19"/>
          <p:cNvSpPr>
            <a:spLocks noChangeArrowheads="1"/>
          </p:cNvSpPr>
          <p:nvPr/>
        </p:nvSpPr>
        <p:spPr bwMode="auto">
          <a:xfrm>
            <a:off x="4881563" y="228600"/>
            <a:ext cx="1879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Mandibular fossa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9892" name="Rectangle 20"/>
          <p:cNvSpPr>
            <a:spLocks noChangeArrowheads="1"/>
          </p:cNvSpPr>
          <p:nvPr/>
        </p:nvSpPr>
        <p:spPr bwMode="auto">
          <a:xfrm>
            <a:off x="4881563" y="520700"/>
            <a:ext cx="18907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Articular tubercle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9893" name="Rectangle 21"/>
          <p:cNvSpPr>
            <a:spLocks noChangeArrowheads="1"/>
          </p:cNvSpPr>
          <p:nvPr/>
        </p:nvSpPr>
        <p:spPr bwMode="auto">
          <a:xfrm>
            <a:off x="4881563" y="1158875"/>
            <a:ext cx="21193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Infratemporal fossa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9894" name="Rectangle 22"/>
          <p:cNvSpPr>
            <a:spLocks noChangeArrowheads="1"/>
          </p:cNvSpPr>
          <p:nvPr/>
        </p:nvSpPr>
        <p:spPr bwMode="auto">
          <a:xfrm>
            <a:off x="1979613" y="1814513"/>
            <a:ext cx="9271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External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acoustic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meatus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9895" name="Rectangle 23"/>
          <p:cNvSpPr>
            <a:spLocks noChangeArrowheads="1"/>
          </p:cNvSpPr>
          <p:nvPr/>
        </p:nvSpPr>
        <p:spPr bwMode="auto">
          <a:xfrm>
            <a:off x="1979613" y="4602163"/>
            <a:ext cx="939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79896" name="Rectangle 24"/>
          <p:cNvSpPr>
            <a:spLocks noChangeArrowheads="1"/>
          </p:cNvSpPr>
          <p:nvPr/>
        </p:nvSpPr>
        <p:spPr bwMode="auto">
          <a:xfrm>
            <a:off x="1979613" y="5226050"/>
            <a:ext cx="1066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Ramus of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mandible </a:t>
            </a:r>
          </a:p>
        </p:txBody>
      </p:sp>
      <p:sp>
        <p:nvSpPr>
          <p:cNvPr id="79897" name="Rectangle 25"/>
          <p:cNvSpPr>
            <a:spLocks noChangeArrowheads="1"/>
          </p:cNvSpPr>
          <p:nvPr/>
        </p:nvSpPr>
        <p:spPr bwMode="auto">
          <a:xfrm>
            <a:off x="3822700" y="4046538"/>
            <a:ext cx="10033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Lateral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ligament </a:t>
            </a:r>
          </a:p>
        </p:txBody>
      </p:sp>
      <p:sp>
        <p:nvSpPr>
          <p:cNvPr id="79898" name="Rectangle 26"/>
          <p:cNvSpPr>
            <a:spLocks noChangeArrowheads="1"/>
          </p:cNvSpPr>
          <p:nvPr/>
        </p:nvSpPr>
        <p:spPr bwMode="auto">
          <a:xfrm>
            <a:off x="1979613" y="6291263"/>
            <a:ext cx="43942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Location of the joint in the skull</a:t>
            </a:r>
            <a:endParaRPr lang="en-US" sz="18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8059738" y="6580188"/>
            <a:ext cx="1082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8.13b</a:t>
            </a:r>
          </a:p>
        </p:txBody>
      </p:sp>
      <p:pic>
        <p:nvPicPr>
          <p:cNvPr id="80905" name="Picture 9"/>
          <p:cNvPicPr>
            <a:picLocks noChangeAspect="1" noChangeArrowheads="1"/>
          </p:cNvPicPr>
          <p:nvPr/>
        </p:nvPicPr>
        <p:blipFill>
          <a:blip r:embed="rId2" cstate="print"/>
          <a:srcRect l="22198" t="8466" r="22218" b="8493"/>
          <a:stretch>
            <a:fillRect/>
          </a:stretch>
        </p:blipFill>
        <p:spPr bwMode="auto">
          <a:xfrm>
            <a:off x="2078038" y="723900"/>
            <a:ext cx="4986337" cy="5308600"/>
          </a:xfrm>
          <a:prstGeom prst="rect">
            <a:avLst/>
          </a:prstGeom>
          <a:noFill/>
        </p:spPr>
      </p:pic>
      <p:sp>
        <p:nvSpPr>
          <p:cNvPr id="80906" name="Freeform 10"/>
          <p:cNvSpPr>
            <a:spLocks/>
          </p:cNvSpPr>
          <p:nvPr/>
        </p:nvSpPr>
        <p:spPr bwMode="auto">
          <a:xfrm>
            <a:off x="3017838" y="4721225"/>
            <a:ext cx="2246312" cy="1158875"/>
          </a:xfrm>
          <a:custGeom>
            <a:avLst/>
            <a:gdLst/>
            <a:ahLst/>
            <a:cxnLst>
              <a:cxn ang="0">
                <a:pos x="1299" y="0"/>
              </a:cxn>
              <a:cxn ang="0">
                <a:pos x="172" y="670"/>
              </a:cxn>
              <a:cxn ang="0">
                <a:pos x="0" y="670"/>
              </a:cxn>
            </a:cxnLst>
            <a:rect l="0" t="0" r="r" b="b"/>
            <a:pathLst>
              <a:path w="1299" h="670">
                <a:moveTo>
                  <a:pt x="1299" y="0"/>
                </a:moveTo>
                <a:lnTo>
                  <a:pt x="172" y="670"/>
                </a:lnTo>
                <a:lnTo>
                  <a:pt x="0" y="67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7" name="Freeform 11"/>
          <p:cNvSpPr>
            <a:spLocks/>
          </p:cNvSpPr>
          <p:nvPr/>
        </p:nvSpPr>
        <p:spPr bwMode="auto">
          <a:xfrm>
            <a:off x="2298700" y="2174875"/>
            <a:ext cx="1622425" cy="784225"/>
          </a:xfrm>
          <a:custGeom>
            <a:avLst/>
            <a:gdLst/>
            <a:ahLst/>
            <a:cxnLst>
              <a:cxn ang="0">
                <a:pos x="938" y="454"/>
              </a:cxn>
              <a:cxn ang="0">
                <a:pos x="84" y="0"/>
              </a:cxn>
              <a:cxn ang="0">
                <a:pos x="0" y="0"/>
              </a:cxn>
            </a:cxnLst>
            <a:rect l="0" t="0" r="r" b="b"/>
            <a:pathLst>
              <a:path w="938" h="454">
                <a:moveTo>
                  <a:pt x="938" y="454"/>
                </a:moveTo>
                <a:lnTo>
                  <a:pt x="84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8" name="Freeform 12"/>
          <p:cNvSpPr>
            <a:spLocks/>
          </p:cNvSpPr>
          <p:nvPr/>
        </p:nvSpPr>
        <p:spPr bwMode="auto">
          <a:xfrm>
            <a:off x="3443288" y="998538"/>
            <a:ext cx="1257300" cy="1725612"/>
          </a:xfrm>
          <a:custGeom>
            <a:avLst/>
            <a:gdLst/>
            <a:ahLst/>
            <a:cxnLst>
              <a:cxn ang="0">
                <a:pos x="727" y="998"/>
              </a:cxn>
              <a:cxn ang="0">
                <a:pos x="126" y="0"/>
              </a:cxn>
              <a:cxn ang="0">
                <a:pos x="0" y="0"/>
              </a:cxn>
            </a:cxnLst>
            <a:rect l="0" t="0" r="r" b="b"/>
            <a:pathLst>
              <a:path w="727" h="998">
                <a:moveTo>
                  <a:pt x="727" y="998"/>
                </a:moveTo>
                <a:lnTo>
                  <a:pt x="126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9" name="Freeform 13"/>
          <p:cNvSpPr>
            <a:spLocks/>
          </p:cNvSpPr>
          <p:nvPr/>
        </p:nvSpPr>
        <p:spPr bwMode="auto">
          <a:xfrm>
            <a:off x="4818063" y="274638"/>
            <a:ext cx="187325" cy="2840037"/>
          </a:xfrm>
          <a:custGeom>
            <a:avLst/>
            <a:gdLst/>
            <a:ahLst/>
            <a:cxnLst>
              <a:cxn ang="0">
                <a:pos x="6" y="1642"/>
              </a:cxn>
              <a:cxn ang="0">
                <a:pos x="0" y="0"/>
              </a:cxn>
              <a:cxn ang="0">
                <a:pos x="108" y="0"/>
              </a:cxn>
            </a:cxnLst>
            <a:rect l="0" t="0" r="r" b="b"/>
            <a:pathLst>
              <a:path w="108" h="1642">
                <a:moveTo>
                  <a:pt x="6" y="1642"/>
                </a:moveTo>
                <a:lnTo>
                  <a:pt x="0" y="0"/>
                </a:lnTo>
                <a:lnTo>
                  <a:pt x="108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0" name="Freeform 14"/>
          <p:cNvSpPr>
            <a:spLocks/>
          </p:cNvSpPr>
          <p:nvPr/>
        </p:nvSpPr>
        <p:spPr bwMode="auto">
          <a:xfrm>
            <a:off x="5230813" y="3524250"/>
            <a:ext cx="1047750" cy="23669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12" y="1368"/>
              </a:cxn>
              <a:cxn ang="0">
                <a:pos x="606" y="1368"/>
              </a:cxn>
            </a:cxnLst>
            <a:rect l="0" t="0" r="r" b="b"/>
            <a:pathLst>
              <a:path w="606" h="1368">
                <a:moveTo>
                  <a:pt x="0" y="0"/>
                </a:moveTo>
                <a:lnTo>
                  <a:pt x="512" y="1368"/>
                </a:lnTo>
                <a:lnTo>
                  <a:pt x="606" y="136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1" name="Freeform 15"/>
          <p:cNvSpPr>
            <a:spLocks/>
          </p:cNvSpPr>
          <p:nvPr/>
        </p:nvSpPr>
        <p:spPr bwMode="auto">
          <a:xfrm>
            <a:off x="5580063" y="590550"/>
            <a:ext cx="231775" cy="2676525"/>
          </a:xfrm>
          <a:custGeom>
            <a:avLst/>
            <a:gdLst/>
            <a:ahLst/>
            <a:cxnLst>
              <a:cxn ang="0">
                <a:pos x="0" y="1548"/>
              </a:cxn>
              <a:cxn ang="0">
                <a:pos x="0" y="0"/>
              </a:cxn>
              <a:cxn ang="0">
                <a:pos x="134" y="0"/>
              </a:cxn>
            </a:cxnLst>
            <a:rect l="0" t="0" r="r" b="b"/>
            <a:pathLst>
              <a:path w="134" h="1548">
                <a:moveTo>
                  <a:pt x="0" y="1548"/>
                </a:moveTo>
                <a:lnTo>
                  <a:pt x="0" y="0"/>
                </a:lnTo>
                <a:lnTo>
                  <a:pt x="134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2" name="Freeform 16"/>
          <p:cNvSpPr>
            <a:spLocks/>
          </p:cNvSpPr>
          <p:nvPr/>
        </p:nvSpPr>
        <p:spPr bwMode="auto">
          <a:xfrm>
            <a:off x="1955800" y="3090863"/>
            <a:ext cx="2085975" cy="1184275"/>
          </a:xfrm>
          <a:custGeom>
            <a:avLst/>
            <a:gdLst/>
            <a:ahLst/>
            <a:cxnLst>
              <a:cxn ang="0">
                <a:pos x="1206" y="0"/>
              </a:cxn>
              <a:cxn ang="0">
                <a:pos x="94" y="685"/>
              </a:cxn>
              <a:cxn ang="0">
                <a:pos x="0" y="685"/>
              </a:cxn>
            </a:cxnLst>
            <a:rect l="0" t="0" r="r" b="b"/>
            <a:pathLst>
              <a:path w="1206" h="685">
                <a:moveTo>
                  <a:pt x="1206" y="0"/>
                </a:moveTo>
                <a:lnTo>
                  <a:pt x="94" y="685"/>
                </a:lnTo>
                <a:lnTo>
                  <a:pt x="0" y="685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3" name="Freeform 17"/>
          <p:cNvSpPr>
            <a:spLocks/>
          </p:cNvSpPr>
          <p:nvPr/>
        </p:nvSpPr>
        <p:spPr bwMode="auto">
          <a:xfrm>
            <a:off x="5507038" y="1887538"/>
            <a:ext cx="968375" cy="1512887"/>
          </a:xfrm>
          <a:custGeom>
            <a:avLst/>
            <a:gdLst/>
            <a:ahLst/>
            <a:cxnLst>
              <a:cxn ang="0">
                <a:pos x="0" y="875"/>
              </a:cxn>
              <a:cxn ang="0">
                <a:pos x="556" y="584"/>
              </a:cxn>
              <a:cxn ang="0">
                <a:pos x="560" y="0"/>
              </a:cxn>
            </a:cxnLst>
            <a:rect l="0" t="0" r="r" b="b"/>
            <a:pathLst>
              <a:path w="560" h="875">
                <a:moveTo>
                  <a:pt x="0" y="875"/>
                </a:moveTo>
                <a:lnTo>
                  <a:pt x="556" y="584"/>
                </a:lnTo>
                <a:lnTo>
                  <a:pt x="56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4" name="Freeform 18"/>
          <p:cNvSpPr>
            <a:spLocks/>
          </p:cNvSpPr>
          <p:nvPr/>
        </p:nvSpPr>
        <p:spPr bwMode="auto">
          <a:xfrm>
            <a:off x="2387600" y="3940175"/>
            <a:ext cx="2251075" cy="1285875"/>
          </a:xfrm>
          <a:custGeom>
            <a:avLst/>
            <a:gdLst/>
            <a:ahLst/>
            <a:cxnLst>
              <a:cxn ang="0">
                <a:pos x="0" y="744"/>
              </a:cxn>
              <a:cxn ang="0">
                <a:pos x="108" y="744"/>
              </a:cxn>
              <a:cxn ang="0">
                <a:pos x="1301" y="0"/>
              </a:cxn>
            </a:cxnLst>
            <a:rect l="0" t="0" r="r" b="b"/>
            <a:pathLst>
              <a:path w="1301" h="744">
                <a:moveTo>
                  <a:pt x="0" y="744"/>
                </a:moveTo>
                <a:lnTo>
                  <a:pt x="108" y="744"/>
                </a:lnTo>
                <a:lnTo>
                  <a:pt x="1301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5" name="Line 19"/>
          <p:cNvSpPr>
            <a:spLocks noChangeShapeType="1"/>
          </p:cNvSpPr>
          <p:nvPr/>
        </p:nvSpPr>
        <p:spPr bwMode="auto">
          <a:xfrm flipV="1">
            <a:off x="2117725" y="3673475"/>
            <a:ext cx="2152650" cy="601663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6" name="Rectangle 20"/>
          <p:cNvSpPr>
            <a:spLocks noChangeArrowheads="1"/>
          </p:cNvSpPr>
          <p:nvPr/>
        </p:nvSpPr>
        <p:spPr bwMode="auto">
          <a:xfrm>
            <a:off x="1247775" y="2020888"/>
            <a:ext cx="9937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capsule</a:t>
            </a:r>
            <a:endParaRPr lang="en-US" sz="1900" b="1">
              <a:latin typeface="Arial" pitchFamily="34" charset="0"/>
            </a:endParaRPr>
          </a:p>
        </p:txBody>
      </p:sp>
      <p:sp>
        <p:nvSpPr>
          <p:cNvPr id="80917" name="Rectangle 21"/>
          <p:cNvSpPr>
            <a:spLocks noChangeArrowheads="1"/>
          </p:cNvSpPr>
          <p:nvPr/>
        </p:nvSpPr>
        <p:spPr bwMode="auto">
          <a:xfrm>
            <a:off x="2074863" y="844550"/>
            <a:ext cx="12890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Mandibular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fossa</a:t>
            </a:r>
          </a:p>
        </p:txBody>
      </p:sp>
      <p:sp>
        <p:nvSpPr>
          <p:cNvPr id="80918" name="Rectangle 22"/>
          <p:cNvSpPr>
            <a:spLocks noChangeArrowheads="1"/>
          </p:cNvSpPr>
          <p:nvPr/>
        </p:nvSpPr>
        <p:spPr bwMode="auto">
          <a:xfrm>
            <a:off x="5049838" y="152400"/>
            <a:ext cx="15446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Articular disc</a:t>
            </a:r>
            <a:endParaRPr lang="en-US" sz="1900" b="1">
              <a:latin typeface="Arial" pitchFamily="34" charset="0"/>
            </a:endParaRPr>
          </a:p>
        </p:txBody>
      </p:sp>
      <p:sp>
        <p:nvSpPr>
          <p:cNvPr id="80919" name="Rectangle 23"/>
          <p:cNvSpPr>
            <a:spLocks noChangeArrowheads="1"/>
          </p:cNvSpPr>
          <p:nvPr/>
        </p:nvSpPr>
        <p:spPr bwMode="auto">
          <a:xfrm>
            <a:off x="5842000" y="454025"/>
            <a:ext cx="9937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Articular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tubercle</a:t>
            </a:r>
          </a:p>
        </p:txBody>
      </p:sp>
      <p:sp>
        <p:nvSpPr>
          <p:cNvPr id="80920" name="Rectangle 24"/>
          <p:cNvSpPr>
            <a:spLocks noChangeArrowheads="1"/>
          </p:cNvSpPr>
          <p:nvPr/>
        </p:nvSpPr>
        <p:spPr bwMode="auto">
          <a:xfrm>
            <a:off x="6132513" y="1044575"/>
            <a:ext cx="992187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Superior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joint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cavity</a:t>
            </a:r>
            <a:endParaRPr lang="en-US" sz="1900" b="1">
              <a:latin typeface="Arial" pitchFamily="34" charset="0"/>
            </a:endParaRPr>
          </a:p>
        </p:txBody>
      </p:sp>
      <p:sp>
        <p:nvSpPr>
          <p:cNvPr id="80921" name="Rectangle 25"/>
          <p:cNvSpPr>
            <a:spLocks noChangeArrowheads="1"/>
          </p:cNvSpPr>
          <p:nvPr/>
        </p:nvSpPr>
        <p:spPr bwMode="auto">
          <a:xfrm>
            <a:off x="6316663" y="5735638"/>
            <a:ext cx="1408112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Inferior joint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cavity</a:t>
            </a:r>
            <a:endParaRPr lang="en-US" sz="1900" b="1">
              <a:latin typeface="Arial" pitchFamily="34" charset="0"/>
            </a:endParaRPr>
          </a:p>
        </p:txBody>
      </p:sp>
      <p:sp>
        <p:nvSpPr>
          <p:cNvPr id="80922" name="Rectangle 26"/>
          <p:cNvSpPr>
            <a:spLocks noChangeArrowheads="1"/>
          </p:cNvSpPr>
          <p:nvPr/>
        </p:nvSpPr>
        <p:spPr bwMode="auto">
          <a:xfrm>
            <a:off x="1033463" y="5070475"/>
            <a:ext cx="12890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Mandibular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condyle</a:t>
            </a:r>
            <a:endParaRPr lang="en-US" sz="1900" b="1">
              <a:latin typeface="Arial" pitchFamily="34" charset="0"/>
            </a:endParaRPr>
          </a:p>
        </p:txBody>
      </p:sp>
      <p:sp>
        <p:nvSpPr>
          <p:cNvPr id="80923" name="Rectangle 27"/>
          <p:cNvSpPr>
            <a:spLocks noChangeArrowheads="1"/>
          </p:cNvSpPr>
          <p:nvPr/>
        </p:nvSpPr>
        <p:spPr bwMode="auto">
          <a:xfrm>
            <a:off x="1833563" y="5735638"/>
            <a:ext cx="112712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Ramus of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mandible </a:t>
            </a:r>
          </a:p>
        </p:txBody>
      </p:sp>
      <p:sp>
        <p:nvSpPr>
          <p:cNvPr id="80924" name="Rectangle 28"/>
          <p:cNvSpPr>
            <a:spLocks noChangeArrowheads="1"/>
          </p:cNvSpPr>
          <p:nvPr/>
        </p:nvSpPr>
        <p:spPr bwMode="auto">
          <a:xfrm>
            <a:off x="895350" y="4122738"/>
            <a:ext cx="135731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Synovial</a:t>
            </a:r>
          </a:p>
          <a:p>
            <a:r>
              <a:rPr lang="en-US" sz="1900" b="1">
                <a:solidFill>
                  <a:srgbClr val="231F20"/>
                </a:solidFill>
                <a:latin typeface="Arial" pitchFamily="34" charset="0"/>
              </a:rPr>
              <a:t>membranes</a:t>
            </a:r>
            <a:endParaRPr lang="en-US" sz="1900" b="1">
              <a:latin typeface="Arial" pitchFamily="34" charset="0"/>
            </a:endParaRPr>
          </a:p>
        </p:txBody>
      </p:sp>
      <p:sp>
        <p:nvSpPr>
          <p:cNvPr id="80925" name="Rectangle 29"/>
          <p:cNvSpPr>
            <a:spLocks noChangeArrowheads="1"/>
          </p:cNvSpPr>
          <p:nvPr/>
        </p:nvSpPr>
        <p:spPr bwMode="auto">
          <a:xfrm>
            <a:off x="895350" y="6267450"/>
            <a:ext cx="70913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231F20"/>
                </a:solidFill>
                <a:latin typeface="Arial Black" pitchFamily="34" charset="0"/>
              </a:rPr>
              <a:t>(b) Enlargement of a sagittal section through the joint</a:t>
            </a:r>
            <a:endParaRPr lang="en-US" sz="19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8069263" y="6580188"/>
            <a:ext cx="1073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8.13c</a:t>
            </a:r>
          </a:p>
        </p:txBody>
      </p:sp>
      <p:pic>
        <p:nvPicPr>
          <p:cNvPr id="81929" name="Picture 9"/>
          <p:cNvPicPr>
            <a:picLocks noChangeAspect="1" noChangeArrowheads="1"/>
          </p:cNvPicPr>
          <p:nvPr/>
        </p:nvPicPr>
        <p:blipFill>
          <a:blip r:embed="rId2" cstate="print"/>
          <a:srcRect t="18854"/>
          <a:stretch>
            <a:fillRect/>
          </a:stretch>
        </p:blipFill>
        <p:spPr bwMode="auto">
          <a:xfrm>
            <a:off x="301625" y="909638"/>
            <a:ext cx="8537575" cy="4924425"/>
          </a:xfrm>
          <a:prstGeom prst="rect">
            <a:avLst/>
          </a:prstGeom>
          <a:noFill/>
        </p:spPr>
      </p:pic>
      <p:sp>
        <p:nvSpPr>
          <p:cNvPr id="81930" name="Line 10"/>
          <p:cNvSpPr>
            <a:spLocks noChangeShapeType="1"/>
          </p:cNvSpPr>
          <p:nvPr/>
        </p:nvSpPr>
        <p:spPr bwMode="auto">
          <a:xfrm>
            <a:off x="5335588" y="2916238"/>
            <a:ext cx="48577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31" name="Rectangle 11"/>
          <p:cNvSpPr>
            <a:spLocks noChangeArrowheads="1"/>
          </p:cNvSpPr>
          <p:nvPr/>
        </p:nvSpPr>
        <p:spPr bwMode="auto">
          <a:xfrm>
            <a:off x="315913" y="5283200"/>
            <a:ext cx="71882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Lateral excursion: lateral (side-to-side) movements of the</a:t>
            </a:r>
          </a:p>
          <a:p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    mandible</a:t>
            </a:r>
            <a:endParaRPr lang="en-US" sz="1800">
              <a:latin typeface="Arial" pitchFamily="34" charset="0"/>
            </a:endParaRPr>
          </a:p>
        </p:txBody>
      </p:sp>
      <p:sp>
        <p:nvSpPr>
          <p:cNvPr id="81932" name="Rectangle 12"/>
          <p:cNvSpPr>
            <a:spLocks noChangeArrowheads="1"/>
          </p:cNvSpPr>
          <p:nvPr/>
        </p:nvSpPr>
        <p:spPr bwMode="auto">
          <a:xfrm>
            <a:off x="4179888" y="2778125"/>
            <a:ext cx="16383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Outline of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the mandibular</a:t>
            </a:r>
          </a:p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fossa</a:t>
            </a:r>
            <a:endParaRPr lang="en-US" sz="1800" b="1">
              <a:latin typeface="Arial" pitchFamily="34" charset="0"/>
            </a:endParaRPr>
          </a:p>
        </p:txBody>
      </p:sp>
      <p:sp>
        <p:nvSpPr>
          <p:cNvPr id="81933" name="Rectangle 13"/>
          <p:cNvSpPr>
            <a:spLocks noChangeArrowheads="1"/>
          </p:cNvSpPr>
          <p:nvPr/>
        </p:nvSpPr>
        <p:spPr bwMode="auto">
          <a:xfrm>
            <a:off x="6570663" y="1989138"/>
            <a:ext cx="149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231F20"/>
                </a:solidFill>
                <a:latin typeface="Arial" pitchFamily="34" charset="0"/>
              </a:rPr>
              <a:t>Superior view</a:t>
            </a:r>
            <a:endParaRPr lang="en-US" sz="18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Joint Injuries</a:t>
            </a:r>
          </a:p>
        </p:txBody>
      </p:sp>
      <p:sp>
        <p:nvSpPr>
          <p:cNvPr id="1136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Sprains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The ligaments are stretched or torn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Partial tears slowly repair themselves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Complete ruptures require prompt surgical repair</a:t>
            </a:r>
          </a:p>
          <a:p>
            <a:pPr>
              <a:lnSpc>
                <a:spcPct val="90000"/>
              </a:lnSpc>
            </a:pPr>
            <a:r>
              <a:rPr lang="en-US" sz="2600"/>
              <a:t>Cartilage tears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Due to compression and shear stress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Fragments may cause joint to lock or bind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Cartilage rarely repairs itself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Repaired with arthroscopic surgery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8" name="Rectangle 6"/>
          <p:cNvSpPr>
            <a:spLocks noChangeArrowheads="1"/>
          </p:cNvSpPr>
          <p:nvPr/>
        </p:nvSpPr>
        <p:spPr bwMode="auto">
          <a:xfrm>
            <a:off x="8153400" y="6580188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8.14</a:t>
            </a:r>
          </a:p>
        </p:txBody>
      </p:sp>
      <p:pic>
        <p:nvPicPr>
          <p:cNvPr id="11572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8683625" cy="6191250"/>
          </a:xfrm>
          <a:prstGeom prst="rect">
            <a:avLst/>
          </a:prstGeom>
          <a:noFill/>
        </p:spPr>
      </p:pic>
      <p:sp>
        <p:nvSpPr>
          <p:cNvPr id="115722" name="Freeform 10"/>
          <p:cNvSpPr>
            <a:spLocks/>
          </p:cNvSpPr>
          <p:nvPr/>
        </p:nvSpPr>
        <p:spPr bwMode="auto">
          <a:xfrm>
            <a:off x="3668713" y="2927350"/>
            <a:ext cx="1103312" cy="919163"/>
          </a:xfrm>
          <a:custGeom>
            <a:avLst/>
            <a:gdLst/>
            <a:ahLst/>
            <a:cxnLst>
              <a:cxn ang="0">
                <a:pos x="659" y="543"/>
              </a:cxn>
              <a:cxn ang="0">
                <a:pos x="334" y="549"/>
              </a:cxn>
              <a:cxn ang="0">
                <a:pos x="0" y="0"/>
              </a:cxn>
            </a:cxnLst>
            <a:rect l="0" t="0" r="r" b="b"/>
            <a:pathLst>
              <a:path w="659" h="549">
                <a:moveTo>
                  <a:pt x="659" y="543"/>
                </a:moveTo>
                <a:lnTo>
                  <a:pt x="334" y="549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3" name="Line 11"/>
          <p:cNvSpPr>
            <a:spLocks noChangeShapeType="1"/>
          </p:cNvSpPr>
          <p:nvPr/>
        </p:nvSpPr>
        <p:spPr bwMode="auto">
          <a:xfrm flipH="1" flipV="1">
            <a:off x="3662363" y="2906713"/>
            <a:ext cx="582612" cy="942975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4" name="Line 12"/>
          <p:cNvSpPr>
            <a:spLocks noChangeShapeType="1"/>
          </p:cNvSpPr>
          <p:nvPr/>
        </p:nvSpPr>
        <p:spPr bwMode="auto">
          <a:xfrm flipH="1" flipV="1">
            <a:off x="3675063" y="2930525"/>
            <a:ext cx="569912" cy="919163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5" name="Line 13"/>
          <p:cNvSpPr>
            <a:spLocks noChangeShapeType="1"/>
          </p:cNvSpPr>
          <p:nvPr/>
        </p:nvSpPr>
        <p:spPr bwMode="auto">
          <a:xfrm flipH="1">
            <a:off x="4241800" y="3843338"/>
            <a:ext cx="530225" cy="1587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6" name="Rectangle 14"/>
          <p:cNvSpPr>
            <a:spLocks noChangeArrowheads="1"/>
          </p:cNvSpPr>
          <p:nvPr/>
        </p:nvSpPr>
        <p:spPr bwMode="auto">
          <a:xfrm>
            <a:off x="4838700" y="3656013"/>
            <a:ext cx="14065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Torn</a:t>
            </a:r>
          </a:p>
          <a:p>
            <a:r>
              <a:rPr lang="en-US" b="1">
                <a:solidFill>
                  <a:srgbClr val="231F20"/>
                </a:solidFill>
                <a:latin typeface="Arial" pitchFamily="34" charset="0"/>
              </a:rPr>
              <a:t>meniscus</a:t>
            </a:r>
            <a:endParaRPr lang="en-US" sz="1800" b="1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Joint Injuries</a:t>
            </a:r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Dislocations (luxations)</a:t>
            </a:r>
          </a:p>
          <a:p>
            <a:pPr lvl="1"/>
            <a:r>
              <a:rPr lang="en-US"/>
              <a:t>Occur when bones are forced out of alignment</a:t>
            </a:r>
          </a:p>
          <a:p>
            <a:pPr lvl="1"/>
            <a:r>
              <a:rPr lang="en-US"/>
              <a:t>Accompanied by sprains, inflammation, and joint immobilization</a:t>
            </a:r>
          </a:p>
          <a:p>
            <a:pPr lvl="1"/>
            <a:r>
              <a:rPr lang="en-US"/>
              <a:t>Caused by serious falls or playing sports </a:t>
            </a:r>
          </a:p>
          <a:p>
            <a:r>
              <a:rPr lang="en-US"/>
              <a:t>Subluxation—partial dislocation of a joint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Inflammatory and Degenerative Conditions</a:t>
            </a: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Bursitis</a:t>
            </a:r>
          </a:p>
          <a:p>
            <a:pPr lvl="1">
              <a:lnSpc>
                <a:spcPct val="90000"/>
              </a:lnSpc>
            </a:pPr>
            <a:r>
              <a:rPr lang="en-US"/>
              <a:t>An inflammation of a bursa, usually caused by a blow or friction</a:t>
            </a:r>
          </a:p>
          <a:p>
            <a:pPr lvl="1">
              <a:lnSpc>
                <a:spcPct val="90000"/>
              </a:lnSpc>
            </a:pPr>
            <a:r>
              <a:rPr lang="en-US"/>
              <a:t>Treated with rest and ice and, if severe, anti-inflammatory drugs</a:t>
            </a:r>
          </a:p>
          <a:p>
            <a:pPr>
              <a:lnSpc>
                <a:spcPct val="90000"/>
              </a:lnSpc>
            </a:pPr>
            <a:r>
              <a:rPr lang="en-US"/>
              <a:t>Tendonitis</a:t>
            </a:r>
          </a:p>
          <a:p>
            <a:pPr lvl="1">
              <a:lnSpc>
                <a:spcPct val="90000"/>
              </a:lnSpc>
            </a:pPr>
            <a:r>
              <a:rPr lang="en-US"/>
              <a:t>Inflammation of tendon sheaths typically caused by overuse</a:t>
            </a:r>
          </a:p>
          <a:p>
            <a:pPr lvl="1">
              <a:lnSpc>
                <a:spcPct val="90000"/>
              </a:lnSpc>
            </a:pPr>
            <a:r>
              <a:rPr lang="en-US"/>
              <a:t>Symptoms and treatment similar to bursitis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Arthritis</a:t>
            </a: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&gt;100 different types of inflammatory or degenerative diseases that damage joints</a:t>
            </a:r>
          </a:p>
          <a:p>
            <a:pPr>
              <a:lnSpc>
                <a:spcPct val="90000"/>
              </a:lnSpc>
            </a:pPr>
            <a:r>
              <a:rPr lang="en-US"/>
              <a:t>Most widespread crippling disease in the U.S.</a:t>
            </a:r>
          </a:p>
          <a:p>
            <a:pPr>
              <a:lnSpc>
                <a:spcPct val="90000"/>
              </a:lnSpc>
            </a:pPr>
            <a:r>
              <a:rPr lang="en-US"/>
              <a:t>Symptoms; pain, stiffness, and swelling of a joint</a:t>
            </a:r>
          </a:p>
          <a:p>
            <a:pPr>
              <a:lnSpc>
                <a:spcPct val="90000"/>
              </a:lnSpc>
            </a:pPr>
            <a:r>
              <a:rPr lang="en-US"/>
              <a:t>Acute forms: caused by bacteria, treated with antibiotics</a:t>
            </a:r>
          </a:p>
          <a:p>
            <a:pPr>
              <a:lnSpc>
                <a:spcPct val="90000"/>
              </a:lnSpc>
            </a:pPr>
            <a:r>
              <a:rPr lang="en-US"/>
              <a:t>Chronic forms: osteoarthritis, rheumatoid arthritis, and gouty arthritis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Osteoarthritis (OA)</a:t>
            </a: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Common, irreversible, degenerative (“wear-and-tear”) arthritis</a:t>
            </a:r>
          </a:p>
          <a:p>
            <a:r>
              <a:rPr lang="en-US"/>
              <a:t>85% of all Americans develop OA, more women than men</a:t>
            </a:r>
          </a:p>
          <a:p>
            <a:r>
              <a:rPr lang="en-US"/>
              <a:t>Probably related to the normal aging process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Osteoarthritis (OA)</a:t>
            </a:r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More cartilage is destroyed than replaced in badly aligned or overworked joints</a:t>
            </a:r>
          </a:p>
          <a:p>
            <a:r>
              <a:rPr lang="en-US"/>
              <a:t>Exposed bone ends thicken, enlarge, form bone spurs, and restrict movement</a:t>
            </a:r>
          </a:p>
          <a:p>
            <a:r>
              <a:rPr lang="en-US"/>
              <a:t>Treatment: moderate activity, mild pain relievers, capsaicin creams, glucosamine and chondroitin sulfate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Rheumatoid Arthritis (RA)</a:t>
            </a:r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Chronic, inflammatory, autoimmune disease of unknown cause </a:t>
            </a:r>
          </a:p>
          <a:p>
            <a:r>
              <a:rPr lang="en-US"/>
              <a:t>Usually arises between age 40 and 50, but may occur at any age; affects 3 times as many women as men</a:t>
            </a:r>
          </a:p>
          <a:p>
            <a:r>
              <a:rPr lang="en-US"/>
              <a:t>Signs and symptoms include joint pain and swelling (usually bilateral), anemia, osteoporosis, muscle weakness, and cardiovascular problems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Rheumatoid Arthritis </a:t>
            </a: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RA begins with synovitis of the affected joint</a:t>
            </a:r>
          </a:p>
          <a:p>
            <a:r>
              <a:rPr lang="en-US"/>
              <a:t>Inflammatory blood cells migrate to the joint, release inflammatory chemicals </a:t>
            </a:r>
          </a:p>
          <a:p>
            <a:r>
              <a:rPr lang="en-US"/>
              <a:t>Inflamed synovial membrane thickens into a pannus</a:t>
            </a:r>
          </a:p>
          <a:p>
            <a:r>
              <a:rPr lang="en-US"/>
              <a:t>Pannus erodes cartilage, scar tissue forms, articulating bone ends connect (ankylosis)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4" name="Rectangle 6"/>
          <p:cNvSpPr>
            <a:spLocks noChangeArrowheads="1"/>
          </p:cNvSpPr>
          <p:nvPr/>
        </p:nvSpPr>
        <p:spPr bwMode="auto">
          <a:xfrm>
            <a:off x="8153400" y="6580188"/>
            <a:ext cx="989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pitchFamily="34" charset="0"/>
              </a:rPr>
              <a:t>Figure 8.15</a:t>
            </a:r>
          </a:p>
        </p:txBody>
      </p:sp>
      <p:pic>
        <p:nvPicPr>
          <p:cNvPr id="99336" name="Picture 8"/>
          <p:cNvPicPr>
            <a:picLocks noChangeAspect="1" noChangeArrowheads="1"/>
          </p:cNvPicPr>
          <p:nvPr/>
        </p:nvPicPr>
        <p:blipFill>
          <a:blip r:embed="rId2" cstate="print"/>
          <a:srcRect b="4761"/>
          <a:stretch>
            <a:fillRect/>
          </a:stretch>
        </p:blipFill>
        <p:spPr bwMode="auto">
          <a:xfrm>
            <a:off x="303213" y="303213"/>
            <a:ext cx="8535987" cy="6097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Rheumatoid Arthritis: Treatment</a:t>
            </a:r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Conservative therapy: aspirin, long-term use of antibiotics, and physical therapy</a:t>
            </a:r>
          </a:p>
          <a:p>
            <a:r>
              <a:rPr lang="en-US"/>
              <a:t>Progressive treatment: anti-inflammatory drugs or immunosuppressants </a:t>
            </a:r>
          </a:p>
          <a:p>
            <a:r>
              <a:rPr lang="en-US"/>
              <a:t>New biological response modifier drugs neutralize inflammatory chemicals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Gouty Arthritis</a:t>
            </a:r>
          </a:p>
        </p:txBody>
      </p:sp>
      <p:sp>
        <p:nvSpPr>
          <p:cNvPr id="1024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Deposition of uric acid crystals in joints and soft tissues, followed by inflammation</a:t>
            </a:r>
          </a:p>
          <a:p>
            <a:pPr>
              <a:lnSpc>
                <a:spcPct val="90000"/>
              </a:lnSpc>
            </a:pPr>
            <a:r>
              <a:rPr lang="en-US"/>
              <a:t>More common in men </a:t>
            </a:r>
          </a:p>
          <a:p>
            <a:pPr>
              <a:lnSpc>
                <a:spcPct val="90000"/>
              </a:lnSpc>
            </a:pPr>
            <a:r>
              <a:rPr lang="en-US"/>
              <a:t>Typically affects the joint at the base of the great toe</a:t>
            </a:r>
          </a:p>
          <a:p>
            <a:pPr>
              <a:lnSpc>
                <a:spcPct val="90000"/>
              </a:lnSpc>
            </a:pPr>
            <a:r>
              <a:rPr lang="en-US"/>
              <a:t>In untreated gouty arthritis, the bone ends fuse and immobilize the joint</a:t>
            </a:r>
          </a:p>
          <a:p>
            <a:pPr>
              <a:lnSpc>
                <a:spcPct val="90000"/>
              </a:lnSpc>
            </a:pPr>
            <a:r>
              <a:rPr lang="en-US"/>
              <a:t>Treatment: drugs, plenty of water, avoidance of alcohol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Lyme Disease</a:t>
            </a:r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Caused by bacteria transmitted by the bites of ticks</a:t>
            </a:r>
          </a:p>
          <a:p>
            <a:r>
              <a:rPr lang="en-US"/>
              <a:t>Symptoms: skin rash, flu-like symptoms, and foggy thinking</a:t>
            </a:r>
          </a:p>
          <a:p>
            <a:r>
              <a:rPr lang="en-US"/>
              <a:t>May lead to joint pain and arthritis</a:t>
            </a:r>
          </a:p>
          <a:p>
            <a:r>
              <a:rPr lang="en-US"/>
              <a:t>Treatment: antibiotics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Developmental Aspects of Joints</a:t>
            </a:r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By embryonic week 8, synovial joints resemble adult joints</a:t>
            </a:r>
          </a:p>
          <a:p>
            <a:pPr>
              <a:lnSpc>
                <a:spcPct val="90000"/>
              </a:lnSpc>
            </a:pPr>
            <a:r>
              <a:rPr lang="en-US" sz="2600"/>
              <a:t>A joint’s size, shape, and flexibility are modified by use </a:t>
            </a:r>
          </a:p>
          <a:p>
            <a:pPr>
              <a:lnSpc>
                <a:spcPct val="90000"/>
              </a:lnSpc>
            </a:pPr>
            <a:r>
              <a:rPr lang="en-US" sz="2600"/>
              <a:t>Advancing years take their toll on joints: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Ligaments and tendons shorten and weaken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Intervertebral discs become more likely to herniate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Most people in their 70s have some degree of OA</a:t>
            </a:r>
          </a:p>
          <a:p>
            <a:pPr>
              <a:lnSpc>
                <a:spcPct val="90000"/>
              </a:lnSpc>
            </a:pPr>
            <a:r>
              <a:rPr lang="en-US" sz="2600"/>
              <a:t>Exercise that coaxes joints through their full range of motion is key to postponing joint problems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ServDisk_02:Marieb_8e_TA_MM:Marieb8_IRDVD:Marieb8_PPT:Marieb8_Lects:Marieb_Lect_Des_App-blank.pot</Template>
  <TotalTime>1196</TotalTime>
  <Words>1829</Words>
  <Application>Microsoft Office PowerPoint</Application>
  <PresentationFormat>On-screen Show (4:3)</PresentationFormat>
  <Paragraphs>598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3" baseType="lpstr">
      <vt:lpstr>Times</vt:lpstr>
      <vt:lpstr>Arial</vt:lpstr>
      <vt:lpstr>Times New Roman</vt:lpstr>
      <vt:lpstr>Wingdings</vt:lpstr>
      <vt:lpstr>Arial Black</vt:lpstr>
      <vt:lpstr>Marieb_Lect_Design_Approved</vt:lpstr>
      <vt:lpstr>Marieb_Lect_Des_App-blank</vt:lpstr>
      <vt:lpstr>8   </vt:lpstr>
      <vt:lpstr>Classification of Synovial Joints</vt:lpstr>
      <vt:lpstr>Plane Joints</vt:lpstr>
      <vt:lpstr>Slide 4</vt:lpstr>
      <vt:lpstr>Hinge Joints</vt:lpstr>
      <vt:lpstr>Slide 6</vt:lpstr>
      <vt:lpstr>Pivot Joints</vt:lpstr>
      <vt:lpstr>Slide 8</vt:lpstr>
      <vt:lpstr>Condyloid (Ellipsoidal) Joints</vt:lpstr>
      <vt:lpstr>Slide 10</vt:lpstr>
      <vt:lpstr>Saddle Joints</vt:lpstr>
      <vt:lpstr>Slide 12</vt:lpstr>
      <vt:lpstr>Ball-and-Socket Joints</vt:lpstr>
      <vt:lpstr>Slide 14</vt:lpstr>
      <vt:lpstr>Knee Joint</vt:lpstr>
      <vt:lpstr>Slide 16</vt:lpstr>
      <vt:lpstr>Slide 17</vt:lpstr>
      <vt:lpstr>Slide 18</vt:lpstr>
      <vt:lpstr>Knee Joint</vt:lpstr>
      <vt:lpstr>Slide 20</vt:lpstr>
      <vt:lpstr>Slide 21</vt:lpstr>
      <vt:lpstr>Slide 22</vt:lpstr>
      <vt:lpstr>Shoulder (Glenohumeral) Joint</vt:lpstr>
      <vt:lpstr>Slide 24</vt:lpstr>
      <vt:lpstr>Shoulder Joint</vt:lpstr>
      <vt:lpstr>Shoulder joint</vt:lpstr>
      <vt:lpstr>Slide 27</vt:lpstr>
      <vt:lpstr>Slide 28</vt:lpstr>
      <vt:lpstr>Elbow Joint</vt:lpstr>
      <vt:lpstr>Slide 30</vt:lpstr>
      <vt:lpstr>Elbow Joint</vt:lpstr>
      <vt:lpstr>Slide 32</vt:lpstr>
      <vt:lpstr>Slide 33</vt:lpstr>
      <vt:lpstr>Hip (Coxal) Joint</vt:lpstr>
      <vt:lpstr>Slide 35</vt:lpstr>
      <vt:lpstr>Hip Joint</vt:lpstr>
      <vt:lpstr>Slide 37</vt:lpstr>
      <vt:lpstr>Slide 38</vt:lpstr>
      <vt:lpstr>Temporomandibular Joint (TMJ)</vt:lpstr>
      <vt:lpstr>Slide 40</vt:lpstr>
      <vt:lpstr>Slide 41</vt:lpstr>
      <vt:lpstr>Slide 42</vt:lpstr>
      <vt:lpstr>Common Joint Injuries</vt:lpstr>
      <vt:lpstr>Slide 44</vt:lpstr>
      <vt:lpstr>Common Joint Injuries</vt:lpstr>
      <vt:lpstr>Inflammatory and Degenerative Conditions</vt:lpstr>
      <vt:lpstr>Arthritis</vt:lpstr>
      <vt:lpstr>Osteoarthritis (OA)</vt:lpstr>
      <vt:lpstr>Osteoarthritis (OA)</vt:lpstr>
      <vt:lpstr>Rheumatoid Arthritis (RA)</vt:lpstr>
      <vt:lpstr>Rheumatoid Arthritis </vt:lpstr>
      <vt:lpstr>Slide 52</vt:lpstr>
      <vt:lpstr>Rheumatoid Arthritis: Treatment</vt:lpstr>
      <vt:lpstr>Gouty Arthritis</vt:lpstr>
      <vt:lpstr>Lyme Disease</vt:lpstr>
      <vt:lpstr>Developmental Aspects of Joints</vt:lpstr>
    </vt:vector>
  </TitlesOfParts>
  <Company>뿿_xd9f0_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  </dc:title>
  <dc:creator>R U</dc:creator>
  <cp:lastModifiedBy>Kingwood Servicedesk</cp:lastModifiedBy>
  <cp:revision>17</cp:revision>
  <dcterms:created xsi:type="dcterms:W3CDTF">2008-10-20T18:33:17Z</dcterms:created>
  <dcterms:modified xsi:type="dcterms:W3CDTF">2009-10-20T19:52:47Z</dcterms:modified>
</cp:coreProperties>
</file>