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tags/tag3.xml" ContentType="application/vnd.openxmlformats-officedocument.presentationml.tags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  <p:sldMasterId id="2147483651" r:id="rId2"/>
  </p:sldMasterIdLst>
  <p:sldIdLst>
    <p:sldId id="256" r:id="rId3"/>
    <p:sldId id="257" r:id="rId4"/>
    <p:sldId id="258" r:id="rId5"/>
    <p:sldId id="259" r:id="rId6"/>
    <p:sldId id="260" r:id="rId7"/>
    <p:sldId id="316" r:id="rId8"/>
    <p:sldId id="317" r:id="rId9"/>
    <p:sldId id="312" r:id="rId10"/>
    <p:sldId id="313" r:id="rId11"/>
    <p:sldId id="314" r:id="rId12"/>
    <p:sldId id="315" r:id="rId13"/>
    <p:sldId id="261" r:id="rId14"/>
    <p:sldId id="323" r:id="rId15"/>
    <p:sldId id="321" r:id="rId16"/>
    <p:sldId id="322" r:id="rId17"/>
    <p:sldId id="320" r:id="rId18"/>
    <p:sldId id="262" r:id="rId19"/>
    <p:sldId id="266" r:id="rId20"/>
    <p:sldId id="267" r:id="rId21"/>
    <p:sldId id="324" r:id="rId22"/>
    <p:sldId id="325" r:id="rId23"/>
    <p:sldId id="326" r:id="rId24"/>
    <p:sldId id="327" r:id="rId25"/>
    <p:sldId id="341" r:id="rId26"/>
    <p:sldId id="339" r:id="rId27"/>
    <p:sldId id="340" r:id="rId28"/>
    <p:sldId id="328" r:id="rId29"/>
    <p:sldId id="337" r:id="rId30"/>
    <p:sldId id="331" r:id="rId31"/>
    <p:sldId id="329" r:id="rId32"/>
    <p:sldId id="330" r:id="rId33"/>
    <p:sldId id="332" r:id="rId34"/>
    <p:sldId id="333" r:id="rId35"/>
    <p:sldId id="334" r:id="rId36"/>
    <p:sldId id="335" r:id="rId37"/>
    <p:sldId id="336" r:id="rId38"/>
    <p:sldId id="268" r:id="rId39"/>
    <p:sldId id="269" r:id="rId40"/>
    <p:sldId id="270" r:id="rId41"/>
    <p:sldId id="283" r:id="rId42"/>
    <p:sldId id="284" r:id="rId43"/>
    <p:sldId id="285" r:id="rId44"/>
    <p:sldId id="286" r:id="rId45"/>
    <p:sldId id="287" r:id="rId46"/>
    <p:sldId id="288" r:id="rId47"/>
    <p:sldId id="289" r:id="rId48"/>
    <p:sldId id="290" r:id="rId49"/>
    <p:sldId id="291" r:id="rId50"/>
    <p:sldId id="292" r:id="rId51"/>
    <p:sldId id="293" r:id="rId52"/>
    <p:sldId id="294" r:id="rId53"/>
    <p:sldId id="295" r:id="rId54"/>
    <p:sldId id="296" r:id="rId55"/>
    <p:sldId id="297" r:id="rId56"/>
    <p:sldId id="298" r:id="rId57"/>
    <p:sldId id="299" r:id="rId58"/>
    <p:sldId id="300" r:id="rId59"/>
    <p:sldId id="301" r:id="rId60"/>
    <p:sldId id="302" r:id="rId61"/>
    <p:sldId id="303" r:id="rId62"/>
    <p:sldId id="304" r:id="rId63"/>
    <p:sldId id="305" r:id="rId64"/>
    <p:sldId id="306" r:id="rId65"/>
    <p:sldId id="307" r:id="rId66"/>
    <p:sldId id="311" r:id="rId6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8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13" autoAdjust="0"/>
    <p:restoredTop sz="96337" autoAdjust="0"/>
  </p:normalViewPr>
  <p:slideViewPr>
    <p:cSldViewPr>
      <p:cViewPr varScale="1">
        <p:scale>
          <a:sx n="97" d="100"/>
          <a:sy n="97" d="100"/>
        </p:scale>
        <p:origin x="-288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presProps" Target="presProps.xml"/><Relationship Id="rId7" Type="http://schemas.openxmlformats.org/officeDocument/2006/relationships/slide" Target="slides/slide5.xml"/><Relationship Id="rId71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61" Type="http://schemas.openxmlformats.org/officeDocument/2006/relationships/slide" Target="slides/slide59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viewProps" Target="view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/>
          <p:cNvPicPr>
            <a:picLocks noChangeAspect="1" noChangeArrowheads="1"/>
          </p:cNvPicPr>
          <p:nvPr/>
        </p:nvPicPr>
        <p:blipFill>
          <a:blip r:embed="rId2" cstate="print"/>
          <a:srcRect l="4555"/>
          <a:stretch>
            <a:fillRect/>
          </a:stretch>
        </p:blipFill>
        <p:spPr bwMode="auto">
          <a:xfrm>
            <a:off x="0" y="0"/>
            <a:ext cx="5422900" cy="6858000"/>
          </a:xfrm>
          <a:prstGeom prst="rect">
            <a:avLst/>
          </a:prstGeom>
          <a:noFill/>
        </p:spPr>
      </p:pic>
      <p:sp>
        <p:nvSpPr>
          <p:cNvPr id="83971" name="Rectangle 3"/>
          <p:cNvSpPr>
            <a:spLocks noChangeArrowheads="1"/>
          </p:cNvSpPr>
          <p:nvPr/>
        </p:nvSpPr>
        <p:spPr bwMode="auto">
          <a:xfrm>
            <a:off x="5399088" y="0"/>
            <a:ext cx="3744912" cy="6858000"/>
          </a:xfrm>
          <a:prstGeom prst="rect">
            <a:avLst/>
          </a:prstGeom>
          <a:solidFill>
            <a:srgbClr val="D39B5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397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7469188" y="2079625"/>
            <a:ext cx="1446212" cy="1414463"/>
          </a:xfrm>
        </p:spPr>
        <p:txBody>
          <a:bodyPr/>
          <a:lstStyle>
            <a:lvl1pPr>
              <a:defRPr sz="7200" i="1">
                <a:solidFill>
                  <a:srgbClr val="4978A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3973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5756275" y="4086225"/>
            <a:ext cx="3113088" cy="2286000"/>
          </a:xfrm>
        </p:spPr>
        <p:txBody>
          <a:bodyPr/>
          <a:lstStyle>
            <a:lvl1pPr marL="0" indent="0">
              <a:lnSpc>
                <a:spcPct val="90000"/>
              </a:lnSpc>
              <a:buFont typeface="Times" charset="0"/>
              <a:buNone/>
              <a:defRPr sz="35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3974" name="Text Box 6"/>
          <p:cNvSpPr txBox="1">
            <a:spLocks noChangeArrowheads="1"/>
          </p:cNvSpPr>
          <p:nvPr/>
        </p:nvSpPr>
        <p:spPr bwMode="auto">
          <a:xfrm>
            <a:off x="5741988" y="274638"/>
            <a:ext cx="33020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000">
                <a:solidFill>
                  <a:srgbClr val="2A3872"/>
                </a:solidFill>
                <a:latin typeface="Arial" charset="0"/>
              </a:rPr>
              <a:t>PowerPoint</a:t>
            </a:r>
            <a:r>
              <a:rPr lang="en-US" sz="2000" baseline="30000">
                <a:solidFill>
                  <a:srgbClr val="2A3872"/>
                </a:solidFill>
                <a:latin typeface="Arial" charset="0"/>
              </a:rPr>
              <a:t>®</a:t>
            </a:r>
            <a:r>
              <a:rPr lang="en-US" sz="2000">
                <a:solidFill>
                  <a:srgbClr val="2A3872"/>
                </a:solidFill>
                <a:latin typeface="Arial" charset="0"/>
              </a:rPr>
              <a:t> Lecture Slides </a:t>
            </a:r>
          </a:p>
          <a:p>
            <a:r>
              <a:rPr lang="en-US" sz="2000">
                <a:latin typeface="Arial" charset="0"/>
              </a:rPr>
              <a:t>prepared by </a:t>
            </a:r>
          </a:p>
          <a:p>
            <a:r>
              <a:rPr lang="en-US" sz="2000">
                <a:latin typeface="Arial" charset="0"/>
              </a:rPr>
              <a:t>Janice Meeking, </a:t>
            </a:r>
          </a:p>
          <a:p>
            <a:r>
              <a:rPr lang="en-US" sz="2000">
                <a:latin typeface="Arial" charset="0"/>
              </a:rPr>
              <a:t>Mount Royal College</a:t>
            </a:r>
            <a:endParaRPr lang="en-US" sz="20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83975" name="Text Box 7"/>
          <p:cNvSpPr txBox="1">
            <a:spLocks noChangeArrowheads="1"/>
          </p:cNvSpPr>
          <p:nvPr/>
        </p:nvSpPr>
        <p:spPr bwMode="auto">
          <a:xfrm>
            <a:off x="5751513" y="2741613"/>
            <a:ext cx="167005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Aft>
                <a:spcPct val="50000"/>
              </a:spcAft>
              <a:buClr>
                <a:srgbClr val="669900"/>
              </a:buClr>
              <a:buFont typeface="Wingdings" pitchFamily="2" charset="2"/>
              <a:buNone/>
            </a:pPr>
            <a:r>
              <a:rPr lang="en-US" sz="1800" b="1">
                <a:latin typeface="Arial" charset="0"/>
              </a:rPr>
              <a:t>C H A P T E R</a:t>
            </a:r>
          </a:p>
        </p:txBody>
      </p:sp>
      <p:sp>
        <p:nvSpPr>
          <p:cNvPr id="83976" name="Rectangle 8"/>
          <p:cNvSpPr>
            <a:spLocks noChangeArrowheads="1"/>
          </p:cNvSpPr>
          <p:nvPr/>
        </p:nvSpPr>
        <p:spPr bwMode="auto">
          <a:xfrm>
            <a:off x="5359400" y="0"/>
            <a:ext cx="85725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3977" name="Rectangle 9"/>
          <p:cNvSpPr>
            <a:spLocks noChangeArrowheads="1"/>
          </p:cNvSpPr>
          <p:nvPr/>
        </p:nvSpPr>
        <p:spPr bwMode="auto">
          <a:xfrm>
            <a:off x="0" y="6664325"/>
            <a:ext cx="5373688" cy="193675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3978" name="Text Box 10"/>
          <p:cNvSpPr txBox="1">
            <a:spLocks noChangeArrowheads="1"/>
          </p:cNvSpPr>
          <p:nvPr/>
        </p:nvSpPr>
        <p:spPr bwMode="auto">
          <a:xfrm>
            <a:off x="0" y="6623050"/>
            <a:ext cx="535781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1000">
                <a:solidFill>
                  <a:schemeClr val="bg1"/>
                </a:solidFill>
                <a:latin typeface="Arial" charset="0"/>
              </a:rPr>
              <a:t>Copyright © 2010 Pearson Education, Inc.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0375" y="1368425"/>
            <a:ext cx="4037013" cy="49434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9788" y="1368425"/>
            <a:ext cx="4038600" cy="49434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30988" y="261938"/>
            <a:ext cx="2057400" cy="60499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8788" y="261938"/>
            <a:ext cx="6019800" cy="60499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/>
          <p:cNvPicPr>
            <a:picLocks noChangeAspect="1" noChangeArrowheads="1"/>
          </p:cNvPicPr>
          <p:nvPr/>
        </p:nvPicPr>
        <p:blipFill>
          <a:blip r:embed="rId2" cstate="print"/>
          <a:srcRect l="4555"/>
          <a:stretch>
            <a:fillRect/>
          </a:stretch>
        </p:blipFill>
        <p:spPr bwMode="auto">
          <a:xfrm>
            <a:off x="0" y="0"/>
            <a:ext cx="5422900" cy="6858000"/>
          </a:xfrm>
          <a:prstGeom prst="rect">
            <a:avLst/>
          </a:prstGeom>
          <a:noFill/>
        </p:spPr>
      </p:pic>
      <p:sp>
        <p:nvSpPr>
          <p:cNvPr id="87043" name="Rectangle 3"/>
          <p:cNvSpPr>
            <a:spLocks noChangeArrowheads="1"/>
          </p:cNvSpPr>
          <p:nvPr/>
        </p:nvSpPr>
        <p:spPr bwMode="auto">
          <a:xfrm>
            <a:off x="5399088" y="0"/>
            <a:ext cx="3744912" cy="6858000"/>
          </a:xfrm>
          <a:prstGeom prst="rect">
            <a:avLst/>
          </a:prstGeom>
          <a:solidFill>
            <a:srgbClr val="D39B5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704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7469188" y="2079625"/>
            <a:ext cx="1446212" cy="1414463"/>
          </a:xfrm>
        </p:spPr>
        <p:txBody>
          <a:bodyPr/>
          <a:lstStyle>
            <a:lvl1pPr>
              <a:defRPr sz="7200" i="1">
                <a:solidFill>
                  <a:srgbClr val="4978A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7045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5756275" y="4086225"/>
            <a:ext cx="3113088" cy="2286000"/>
          </a:xfrm>
        </p:spPr>
        <p:txBody>
          <a:bodyPr/>
          <a:lstStyle>
            <a:lvl1pPr marL="0" indent="0">
              <a:lnSpc>
                <a:spcPct val="90000"/>
              </a:lnSpc>
              <a:buFont typeface="Times" charset="0"/>
              <a:buNone/>
              <a:defRPr sz="35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7046" name="Text Box 6"/>
          <p:cNvSpPr txBox="1">
            <a:spLocks noChangeArrowheads="1"/>
          </p:cNvSpPr>
          <p:nvPr/>
        </p:nvSpPr>
        <p:spPr bwMode="auto">
          <a:xfrm>
            <a:off x="5741988" y="274638"/>
            <a:ext cx="33020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000">
                <a:solidFill>
                  <a:srgbClr val="2A3872"/>
                </a:solidFill>
                <a:latin typeface="Arial" charset="0"/>
              </a:rPr>
              <a:t>PowerPoint</a:t>
            </a:r>
            <a:r>
              <a:rPr lang="en-US" sz="2000" baseline="30000">
                <a:solidFill>
                  <a:srgbClr val="2A3872"/>
                </a:solidFill>
                <a:latin typeface="Arial" charset="0"/>
              </a:rPr>
              <a:t>®</a:t>
            </a:r>
            <a:r>
              <a:rPr lang="en-US" sz="2000">
                <a:solidFill>
                  <a:srgbClr val="2A3872"/>
                </a:solidFill>
                <a:latin typeface="Arial" charset="0"/>
              </a:rPr>
              <a:t> Lecture Slides </a:t>
            </a:r>
          </a:p>
          <a:p>
            <a:r>
              <a:rPr lang="en-US" sz="2000">
                <a:solidFill>
                  <a:schemeClr val="bg1"/>
                </a:solidFill>
                <a:latin typeface="Arial" charset="0"/>
              </a:rPr>
              <a:t>prepared by Vince Austin, </a:t>
            </a:r>
          </a:p>
          <a:p>
            <a:r>
              <a:rPr lang="en-US" sz="2000">
                <a:solidFill>
                  <a:schemeClr val="bg1"/>
                </a:solidFill>
                <a:latin typeface="Arial" charset="0"/>
              </a:rPr>
              <a:t>Bluegrass Technical </a:t>
            </a:r>
            <a:br>
              <a:rPr lang="en-US" sz="2000">
                <a:solidFill>
                  <a:schemeClr val="bg1"/>
                </a:solidFill>
                <a:latin typeface="Arial" charset="0"/>
              </a:rPr>
            </a:br>
            <a:r>
              <a:rPr lang="en-US" sz="2000">
                <a:solidFill>
                  <a:schemeClr val="bg1"/>
                </a:solidFill>
                <a:latin typeface="Arial" charset="0"/>
              </a:rPr>
              <a:t>and Community College</a:t>
            </a:r>
          </a:p>
        </p:txBody>
      </p:sp>
      <p:sp>
        <p:nvSpPr>
          <p:cNvPr id="87047" name="Text Box 7"/>
          <p:cNvSpPr txBox="1">
            <a:spLocks noChangeArrowheads="1"/>
          </p:cNvSpPr>
          <p:nvPr/>
        </p:nvSpPr>
        <p:spPr bwMode="auto">
          <a:xfrm>
            <a:off x="5751513" y="2741613"/>
            <a:ext cx="167005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Aft>
                <a:spcPct val="50000"/>
              </a:spcAft>
              <a:buClr>
                <a:srgbClr val="669900"/>
              </a:buClr>
              <a:buFont typeface="Wingdings" pitchFamily="2" charset="2"/>
              <a:buNone/>
            </a:pPr>
            <a:r>
              <a:rPr lang="en-US" sz="1800" b="1">
                <a:latin typeface="Arial" charset="0"/>
              </a:rPr>
              <a:t>C H A P T E R</a:t>
            </a:r>
          </a:p>
        </p:txBody>
      </p:sp>
      <p:sp>
        <p:nvSpPr>
          <p:cNvPr id="87048" name="Rectangle 8"/>
          <p:cNvSpPr>
            <a:spLocks noChangeArrowheads="1"/>
          </p:cNvSpPr>
          <p:nvPr/>
        </p:nvSpPr>
        <p:spPr bwMode="auto">
          <a:xfrm>
            <a:off x="5359400" y="0"/>
            <a:ext cx="85725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7049" name="Rectangle 9"/>
          <p:cNvSpPr>
            <a:spLocks noChangeArrowheads="1"/>
          </p:cNvSpPr>
          <p:nvPr/>
        </p:nvSpPr>
        <p:spPr bwMode="auto">
          <a:xfrm>
            <a:off x="0" y="6664325"/>
            <a:ext cx="5373688" cy="193675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7050" name="Text Box 10"/>
          <p:cNvSpPr txBox="1">
            <a:spLocks noChangeArrowheads="1"/>
          </p:cNvSpPr>
          <p:nvPr/>
        </p:nvSpPr>
        <p:spPr bwMode="auto">
          <a:xfrm>
            <a:off x="0" y="6623050"/>
            <a:ext cx="535781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1000">
                <a:solidFill>
                  <a:schemeClr val="bg1"/>
                </a:solidFill>
                <a:latin typeface="Arial" charset="0"/>
              </a:rPr>
              <a:t>Copyright © 2010 Pearson Education, Inc.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0375" y="1368425"/>
            <a:ext cx="4037013" cy="49434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9788" y="1368425"/>
            <a:ext cx="4038600" cy="49434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30988" y="261938"/>
            <a:ext cx="2057400" cy="60499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8788" y="261938"/>
            <a:ext cx="6019800" cy="60499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5" name="Rectangle 7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7896" name="Rectangle 8"/>
          <p:cNvSpPr>
            <a:spLocks noChangeArrowheads="1"/>
          </p:cNvSpPr>
          <p:nvPr/>
        </p:nvSpPr>
        <p:spPr bwMode="auto">
          <a:xfrm>
            <a:off x="0" y="6613525"/>
            <a:ext cx="91440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33" tIns="45716" rIns="91433" bIns="45716">
            <a:spAutoFit/>
          </a:bodyPr>
          <a:lstStyle/>
          <a:p>
            <a:pPr eaLnBrk="0" hangingPunct="0"/>
            <a:r>
              <a:rPr lang="en-US" sz="1000"/>
              <a:t>Copyright © 2010 Pearson Education, Inc.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ChangeArrowheads="1"/>
          </p:cNvSpPr>
          <p:nvPr/>
        </p:nvSpPr>
        <p:spPr bwMode="auto">
          <a:xfrm>
            <a:off x="0" y="0"/>
            <a:ext cx="9144000" cy="111125"/>
          </a:xfrm>
          <a:prstGeom prst="rect">
            <a:avLst/>
          </a:prstGeom>
          <a:solidFill>
            <a:srgbClr val="4587B1"/>
          </a:solidFill>
          <a:ln w="34925">
            <a:noFill/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8788" y="261938"/>
            <a:ext cx="822642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8294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0375" y="1368425"/>
            <a:ext cx="8228013" cy="494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82949" name="Text Box 5"/>
          <p:cNvSpPr txBox="1">
            <a:spLocks noChangeArrowheads="1"/>
          </p:cNvSpPr>
          <p:nvPr/>
        </p:nvSpPr>
        <p:spPr bwMode="auto">
          <a:xfrm>
            <a:off x="0" y="6643688"/>
            <a:ext cx="2097088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800">
                <a:solidFill>
                  <a:srgbClr val="053D76"/>
                </a:solidFill>
                <a:latin typeface="Arial" charset="0"/>
              </a:rPr>
              <a:t>Copyright © 2010 Pearson Education, Inc.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9pPr>
    </p:titleStyle>
    <p:bodyStyle>
      <a:lvl1pPr marL="231775" indent="-231775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31825" indent="-28575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2pPr>
      <a:lvl3pPr marL="9747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3pPr>
      <a:lvl4pPr marL="13176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4pPr>
      <a:lvl5pPr marL="16605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5pPr>
      <a:lvl6pPr marL="21177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6pPr>
      <a:lvl7pPr marL="25749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7pPr>
      <a:lvl8pPr marL="30321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8pPr>
      <a:lvl9pPr marL="34893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8788" y="261938"/>
            <a:ext cx="822642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0375" y="1368425"/>
            <a:ext cx="8228013" cy="494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86020" name="Text Box 4"/>
          <p:cNvSpPr txBox="1">
            <a:spLocks noChangeArrowheads="1"/>
          </p:cNvSpPr>
          <p:nvPr/>
        </p:nvSpPr>
        <p:spPr bwMode="auto">
          <a:xfrm>
            <a:off x="0" y="6643688"/>
            <a:ext cx="2097088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800">
                <a:solidFill>
                  <a:srgbClr val="053D76"/>
                </a:solidFill>
                <a:latin typeface="Arial" charset="0"/>
              </a:rPr>
              <a:t>Copyright © 2010 Pearson Education, Inc.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9pPr>
    </p:titleStyle>
    <p:bodyStyle>
      <a:lvl1pPr marL="231775" indent="-231775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31825" indent="-28575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2pPr>
      <a:lvl3pPr marL="9747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3pPr>
      <a:lvl4pPr marL="13176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4pPr>
      <a:lvl5pPr marL="16605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5pPr>
      <a:lvl6pPr marL="21177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6pPr>
      <a:lvl7pPr marL="25749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7pPr>
      <a:lvl8pPr marL="30321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8pPr>
      <a:lvl9pPr marL="34893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Sharpey's_fibres" TargetMode="External"/><Relationship Id="rId2" Type="http://schemas.openxmlformats.org/officeDocument/2006/relationships/hyperlink" Target="http://en.wikipedia.org/wiki/Fibrous_joint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en.wikipedia.org/wiki/Elasticity_(physics)" TargetMode="External"/><Relationship Id="rId4" Type="http://schemas.openxmlformats.org/officeDocument/2006/relationships/hyperlink" Target="http://en.wikipedia.org/wiki/Compliance_(physiology)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23.xml"/><Relationship Id="rId1" Type="http://schemas.openxmlformats.org/officeDocument/2006/relationships/tags" Target="../tags/tag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23.xml"/><Relationship Id="rId1" Type="http://schemas.openxmlformats.org/officeDocument/2006/relationships/tags" Target="../tags/tag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23.xml"/><Relationship Id="rId1" Type="http://schemas.openxmlformats.org/officeDocument/2006/relationships/tags" Target="../tags/tag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3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3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3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3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3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3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7     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The Skeleton: Part 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Axial Skeleton</a:t>
            </a: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Consists of 80 bones</a:t>
            </a:r>
          </a:p>
          <a:p>
            <a:r>
              <a:rPr lang="en-US"/>
              <a:t>Three major regions</a:t>
            </a:r>
          </a:p>
          <a:p>
            <a:pPr lvl="1"/>
            <a:r>
              <a:rPr lang="en-US"/>
              <a:t>Skull</a:t>
            </a:r>
          </a:p>
          <a:p>
            <a:pPr lvl="1"/>
            <a:r>
              <a:rPr lang="en-US"/>
              <a:t>Vertebral column</a:t>
            </a:r>
          </a:p>
          <a:p>
            <a:pPr lvl="1"/>
            <a:r>
              <a:rPr lang="en-US"/>
              <a:t>Thoracic cage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8151813" y="6581775"/>
            <a:ext cx="9890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7.1a</a:t>
            </a:r>
          </a:p>
        </p:txBody>
      </p:sp>
      <p:pic>
        <p:nvPicPr>
          <p:cNvPr id="6301" name="Picture 157"/>
          <p:cNvPicPr>
            <a:picLocks noChangeAspect="1" noChangeArrowheads="1"/>
          </p:cNvPicPr>
          <p:nvPr/>
        </p:nvPicPr>
        <p:blipFill>
          <a:blip r:embed="rId2" cstate="print"/>
          <a:srcRect t="2032" b="4860"/>
          <a:stretch>
            <a:fillRect/>
          </a:stretch>
        </p:blipFill>
        <p:spPr bwMode="auto">
          <a:xfrm>
            <a:off x="1314450" y="492125"/>
            <a:ext cx="6515100" cy="5961063"/>
          </a:xfrm>
          <a:prstGeom prst="rect">
            <a:avLst/>
          </a:prstGeom>
          <a:noFill/>
        </p:spPr>
      </p:pic>
      <p:sp>
        <p:nvSpPr>
          <p:cNvPr id="6302" name="Freeform 158"/>
          <p:cNvSpPr>
            <a:spLocks/>
          </p:cNvSpPr>
          <p:nvPr/>
        </p:nvSpPr>
        <p:spPr bwMode="auto">
          <a:xfrm>
            <a:off x="4468813" y="568325"/>
            <a:ext cx="66675" cy="688975"/>
          </a:xfrm>
          <a:custGeom>
            <a:avLst/>
            <a:gdLst/>
            <a:ahLst/>
            <a:cxnLst>
              <a:cxn ang="0">
                <a:pos x="40" y="0"/>
              </a:cxn>
              <a:cxn ang="0">
                <a:pos x="0" y="0"/>
              </a:cxn>
              <a:cxn ang="0">
                <a:pos x="0" y="434"/>
              </a:cxn>
              <a:cxn ang="0">
                <a:pos x="42" y="434"/>
              </a:cxn>
            </a:cxnLst>
            <a:rect l="0" t="0" r="r" b="b"/>
            <a:pathLst>
              <a:path w="42" h="434">
                <a:moveTo>
                  <a:pt x="40" y="0"/>
                </a:moveTo>
                <a:lnTo>
                  <a:pt x="0" y="0"/>
                </a:lnTo>
                <a:lnTo>
                  <a:pt x="0" y="434"/>
                </a:lnTo>
                <a:lnTo>
                  <a:pt x="42" y="434"/>
                </a:lnTo>
              </a:path>
            </a:pathLst>
          </a:custGeom>
          <a:noFill/>
          <a:ln w="190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303" name="Line 159"/>
          <p:cNvSpPr>
            <a:spLocks noChangeShapeType="1"/>
          </p:cNvSpPr>
          <p:nvPr/>
        </p:nvSpPr>
        <p:spPr bwMode="auto">
          <a:xfrm flipH="1">
            <a:off x="4221163" y="927100"/>
            <a:ext cx="244475" cy="1588"/>
          </a:xfrm>
          <a:prstGeom prst="line">
            <a:avLst/>
          </a:prstGeom>
          <a:noFill/>
          <a:ln w="190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304" name="Line 160"/>
          <p:cNvSpPr>
            <a:spLocks noChangeShapeType="1"/>
          </p:cNvSpPr>
          <p:nvPr/>
        </p:nvSpPr>
        <p:spPr bwMode="auto">
          <a:xfrm flipH="1">
            <a:off x="3795713" y="3105150"/>
            <a:ext cx="1243012" cy="1588"/>
          </a:xfrm>
          <a:prstGeom prst="line">
            <a:avLst/>
          </a:prstGeom>
          <a:noFill/>
          <a:ln w="190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305" name="Freeform 161"/>
          <p:cNvSpPr>
            <a:spLocks/>
          </p:cNvSpPr>
          <p:nvPr/>
        </p:nvSpPr>
        <p:spPr bwMode="auto">
          <a:xfrm>
            <a:off x="5927725" y="3375025"/>
            <a:ext cx="85725" cy="139700"/>
          </a:xfrm>
          <a:custGeom>
            <a:avLst/>
            <a:gdLst/>
            <a:ahLst/>
            <a:cxnLst>
              <a:cxn ang="0">
                <a:pos x="40" y="0"/>
              </a:cxn>
              <a:cxn ang="0">
                <a:pos x="0" y="0"/>
              </a:cxn>
              <a:cxn ang="0">
                <a:pos x="0" y="88"/>
              </a:cxn>
              <a:cxn ang="0">
                <a:pos x="54" y="88"/>
              </a:cxn>
            </a:cxnLst>
            <a:rect l="0" t="0" r="r" b="b"/>
            <a:pathLst>
              <a:path w="54" h="88">
                <a:moveTo>
                  <a:pt x="40" y="0"/>
                </a:moveTo>
                <a:lnTo>
                  <a:pt x="0" y="0"/>
                </a:lnTo>
                <a:lnTo>
                  <a:pt x="0" y="88"/>
                </a:lnTo>
                <a:lnTo>
                  <a:pt x="54" y="88"/>
                </a:lnTo>
              </a:path>
            </a:pathLst>
          </a:custGeom>
          <a:noFill/>
          <a:ln w="190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306" name="Freeform 162"/>
          <p:cNvSpPr>
            <a:spLocks/>
          </p:cNvSpPr>
          <p:nvPr/>
        </p:nvSpPr>
        <p:spPr bwMode="auto">
          <a:xfrm>
            <a:off x="5781675" y="3448050"/>
            <a:ext cx="549275" cy="788988"/>
          </a:xfrm>
          <a:custGeom>
            <a:avLst/>
            <a:gdLst/>
            <a:ahLst/>
            <a:cxnLst>
              <a:cxn ang="0">
                <a:pos x="90" y="0"/>
              </a:cxn>
              <a:cxn ang="0">
                <a:pos x="0" y="0"/>
              </a:cxn>
              <a:cxn ang="0">
                <a:pos x="0" y="495"/>
              </a:cxn>
              <a:cxn ang="0">
                <a:pos x="346" y="497"/>
              </a:cxn>
            </a:cxnLst>
            <a:rect l="0" t="0" r="r" b="b"/>
            <a:pathLst>
              <a:path w="346" h="497">
                <a:moveTo>
                  <a:pt x="90" y="0"/>
                </a:moveTo>
                <a:lnTo>
                  <a:pt x="0" y="0"/>
                </a:lnTo>
                <a:lnTo>
                  <a:pt x="0" y="495"/>
                </a:lnTo>
                <a:lnTo>
                  <a:pt x="346" y="497"/>
                </a:lnTo>
              </a:path>
            </a:pathLst>
          </a:custGeom>
          <a:noFill/>
          <a:ln w="190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307" name="Freeform 163"/>
          <p:cNvSpPr>
            <a:spLocks/>
          </p:cNvSpPr>
          <p:nvPr/>
        </p:nvSpPr>
        <p:spPr bwMode="auto">
          <a:xfrm>
            <a:off x="5257800" y="4605338"/>
            <a:ext cx="1073150" cy="508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94" y="32"/>
              </a:cxn>
              <a:cxn ang="0">
                <a:pos x="676" y="32"/>
              </a:cxn>
            </a:cxnLst>
            <a:rect l="0" t="0" r="r" b="b"/>
            <a:pathLst>
              <a:path w="676" h="32">
                <a:moveTo>
                  <a:pt x="0" y="0"/>
                </a:moveTo>
                <a:lnTo>
                  <a:pt x="494" y="32"/>
                </a:lnTo>
                <a:lnTo>
                  <a:pt x="676" y="32"/>
                </a:lnTo>
              </a:path>
            </a:pathLst>
          </a:custGeom>
          <a:noFill/>
          <a:ln w="190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308" name="Line 164"/>
          <p:cNvSpPr>
            <a:spLocks noChangeShapeType="1"/>
          </p:cNvSpPr>
          <p:nvPr/>
        </p:nvSpPr>
        <p:spPr bwMode="auto">
          <a:xfrm>
            <a:off x="5295900" y="4414838"/>
            <a:ext cx="1035050" cy="1587"/>
          </a:xfrm>
          <a:prstGeom prst="line">
            <a:avLst/>
          </a:prstGeom>
          <a:noFill/>
          <a:ln w="190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309" name="Line 165"/>
          <p:cNvSpPr>
            <a:spLocks noChangeShapeType="1"/>
          </p:cNvSpPr>
          <p:nvPr/>
        </p:nvSpPr>
        <p:spPr bwMode="auto">
          <a:xfrm>
            <a:off x="5178425" y="4992688"/>
            <a:ext cx="1152525" cy="1587"/>
          </a:xfrm>
          <a:prstGeom prst="line">
            <a:avLst/>
          </a:prstGeom>
          <a:noFill/>
          <a:ln w="190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310" name="Line 166"/>
          <p:cNvSpPr>
            <a:spLocks noChangeShapeType="1"/>
          </p:cNvSpPr>
          <p:nvPr/>
        </p:nvSpPr>
        <p:spPr bwMode="auto">
          <a:xfrm>
            <a:off x="5260975" y="5253038"/>
            <a:ext cx="1069975" cy="1587"/>
          </a:xfrm>
          <a:prstGeom prst="line">
            <a:avLst/>
          </a:prstGeom>
          <a:noFill/>
          <a:ln w="190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311" name="Freeform 167"/>
          <p:cNvSpPr>
            <a:spLocks/>
          </p:cNvSpPr>
          <p:nvPr/>
        </p:nvSpPr>
        <p:spPr bwMode="auto">
          <a:xfrm>
            <a:off x="5210175" y="5891213"/>
            <a:ext cx="60325" cy="1270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8" y="0"/>
              </a:cxn>
              <a:cxn ang="0">
                <a:pos x="38" y="80"/>
              </a:cxn>
              <a:cxn ang="0">
                <a:pos x="2" y="80"/>
              </a:cxn>
            </a:cxnLst>
            <a:rect l="0" t="0" r="r" b="b"/>
            <a:pathLst>
              <a:path w="38" h="80">
                <a:moveTo>
                  <a:pt x="0" y="0"/>
                </a:moveTo>
                <a:lnTo>
                  <a:pt x="38" y="0"/>
                </a:lnTo>
                <a:lnTo>
                  <a:pt x="38" y="80"/>
                </a:lnTo>
                <a:lnTo>
                  <a:pt x="2" y="80"/>
                </a:lnTo>
              </a:path>
            </a:pathLst>
          </a:custGeom>
          <a:noFill/>
          <a:ln w="190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312" name="Freeform 168"/>
          <p:cNvSpPr>
            <a:spLocks/>
          </p:cNvSpPr>
          <p:nvPr/>
        </p:nvSpPr>
        <p:spPr bwMode="auto">
          <a:xfrm>
            <a:off x="5959475" y="3527425"/>
            <a:ext cx="165100" cy="233363"/>
          </a:xfrm>
          <a:custGeom>
            <a:avLst/>
            <a:gdLst/>
            <a:ahLst/>
            <a:cxnLst>
              <a:cxn ang="0">
                <a:pos x="40" y="0"/>
              </a:cxn>
              <a:cxn ang="0">
                <a:pos x="0" y="0"/>
              </a:cxn>
              <a:cxn ang="0">
                <a:pos x="0" y="147"/>
              </a:cxn>
              <a:cxn ang="0">
                <a:pos x="104" y="147"/>
              </a:cxn>
            </a:cxnLst>
            <a:rect l="0" t="0" r="r" b="b"/>
            <a:pathLst>
              <a:path w="104" h="147">
                <a:moveTo>
                  <a:pt x="40" y="0"/>
                </a:moveTo>
                <a:lnTo>
                  <a:pt x="0" y="0"/>
                </a:lnTo>
                <a:lnTo>
                  <a:pt x="0" y="147"/>
                </a:lnTo>
                <a:lnTo>
                  <a:pt x="104" y="147"/>
                </a:lnTo>
              </a:path>
            </a:pathLst>
          </a:custGeom>
          <a:noFill/>
          <a:ln w="190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313" name="Freeform 169"/>
          <p:cNvSpPr>
            <a:spLocks/>
          </p:cNvSpPr>
          <p:nvPr/>
        </p:nvSpPr>
        <p:spPr bwMode="auto">
          <a:xfrm>
            <a:off x="5915025" y="3646488"/>
            <a:ext cx="415925" cy="406400"/>
          </a:xfrm>
          <a:custGeom>
            <a:avLst/>
            <a:gdLst/>
            <a:ahLst/>
            <a:cxnLst>
              <a:cxn ang="0">
                <a:pos x="26" y="0"/>
              </a:cxn>
              <a:cxn ang="0">
                <a:pos x="0" y="0"/>
              </a:cxn>
              <a:cxn ang="0">
                <a:pos x="0" y="256"/>
              </a:cxn>
              <a:cxn ang="0">
                <a:pos x="262" y="256"/>
              </a:cxn>
            </a:cxnLst>
            <a:rect l="0" t="0" r="r" b="b"/>
            <a:pathLst>
              <a:path w="262" h="256">
                <a:moveTo>
                  <a:pt x="26" y="0"/>
                </a:moveTo>
                <a:lnTo>
                  <a:pt x="0" y="0"/>
                </a:lnTo>
                <a:lnTo>
                  <a:pt x="0" y="256"/>
                </a:lnTo>
                <a:lnTo>
                  <a:pt x="262" y="256"/>
                </a:lnTo>
              </a:path>
            </a:pathLst>
          </a:custGeom>
          <a:noFill/>
          <a:ln w="190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314" name="Freeform 170"/>
          <p:cNvSpPr>
            <a:spLocks/>
          </p:cNvSpPr>
          <p:nvPr/>
        </p:nvSpPr>
        <p:spPr bwMode="auto">
          <a:xfrm>
            <a:off x="2970213" y="1485900"/>
            <a:ext cx="1865312" cy="107950"/>
          </a:xfrm>
          <a:custGeom>
            <a:avLst/>
            <a:gdLst/>
            <a:ahLst/>
            <a:cxnLst>
              <a:cxn ang="0">
                <a:pos x="1175" y="0"/>
              </a:cxn>
              <a:cxn ang="0">
                <a:pos x="0" y="0"/>
              </a:cxn>
              <a:cxn ang="0">
                <a:pos x="0" y="68"/>
              </a:cxn>
            </a:cxnLst>
            <a:rect l="0" t="0" r="r" b="b"/>
            <a:pathLst>
              <a:path w="1175" h="68">
                <a:moveTo>
                  <a:pt x="1175" y="0"/>
                </a:moveTo>
                <a:lnTo>
                  <a:pt x="0" y="0"/>
                </a:lnTo>
                <a:lnTo>
                  <a:pt x="0" y="68"/>
                </a:lnTo>
              </a:path>
            </a:pathLst>
          </a:custGeom>
          <a:noFill/>
          <a:ln w="190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315" name="Freeform 171"/>
          <p:cNvSpPr>
            <a:spLocks/>
          </p:cNvSpPr>
          <p:nvPr/>
        </p:nvSpPr>
        <p:spPr bwMode="auto">
          <a:xfrm>
            <a:off x="2970213" y="2301875"/>
            <a:ext cx="1652587" cy="2857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180"/>
              </a:cxn>
              <a:cxn ang="0">
                <a:pos x="1041" y="180"/>
              </a:cxn>
            </a:cxnLst>
            <a:rect l="0" t="0" r="r" b="b"/>
            <a:pathLst>
              <a:path w="1041" h="180">
                <a:moveTo>
                  <a:pt x="0" y="0"/>
                </a:moveTo>
                <a:lnTo>
                  <a:pt x="0" y="180"/>
                </a:lnTo>
                <a:lnTo>
                  <a:pt x="1041" y="180"/>
                </a:lnTo>
              </a:path>
            </a:pathLst>
          </a:custGeom>
          <a:noFill/>
          <a:ln w="190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316" name="Freeform 172"/>
          <p:cNvSpPr>
            <a:spLocks/>
          </p:cNvSpPr>
          <p:nvPr/>
        </p:nvSpPr>
        <p:spPr bwMode="auto">
          <a:xfrm>
            <a:off x="2084388" y="1295400"/>
            <a:ext cx="2868612" cy="1308100"/>
          </a:xfrm>
          <a:custGeom>
            <a:avLst/>
            <a:gdLst/>
            <a:ahLst/>
            <a:cxnLst>
              <a:cxn ang="0">
                <a:pos x="1807" y="0"/>
              </a:cxn>
              <a:cxn ang="0">
                <a:pos x="0" y="0"/>
              </a:cxn>
              <a:cxn ang="0">
                <a:pos x="0" y="824"/>
              </a:cxn>
            </a:cxnLst>
            <a:rect l="0" t="0" r="r" b="b"/>
            <a:pathLst>
              <a:path w="1807" h="824">
                <a:moveTo>
                  <a:pt x="1807" y="0"/>
                </a:moveTo>
                <a:lnTo>
                  <a:pt x="0" y="0"/>
                </a:lnTo>
                <a:lnTo>
                  <a:pt x="0" y="824"/>
                </a:lnTo>
              </a:path>
            </a:pathLst>
          </a:custGeom>
          <a:noFill/>
          <a:ln w="190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317" name="Freeform 173"/>
          <p:cNvSpPr>
            <a:spLocks/>
          </p:cNvSpPr>
          <p:nvPr/>
        </p:nvSpPr>
        <p:spPr bwMode="auto">
          <a:xfrm>
            <a:off x="2084388" y="3089275"/>
            <a:ext cx="2957512" cy="1968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124"/>
              </a:cxn>
              <a:cxn ang="0">
                <a:pos x="1863" y="124"/>
              </a:cxn>
            </a:cxnLst>
            <a:rect l="0" t="0" r="r" b="b"/>
            <a:pathLst>
              <a:path w="1863" h="124">
                <a:moveTo>
                  <a:pt x="0" y="0"/>
                </a:moveTo>
                <a:lnTo>
                  <a:pt x="0" y="124"/>
                </a:lnTo>
                <a:lnTo>
                  <a:pt x="1863" y="124"/>
                </a:lnTo>
              </a:path>
            </a:pathLst>
          </a:custGeom>
          <a:noFill/>
          <a:ln w="190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318" name="Line 174"/>
          <p:cNvSpPr>
            <a:spLocks noChangeShapeType="1"/>
          </p:cNvSpPr>
          <p:nvPr/>
        </p:nvSpPr>
        <p:spPr bwMode="auto">
          <a:xfrm>
            <a:off x="5270500" y="5957888"/>
            <a:ext cx="222250" cy="1587"/>
          </a:xfrm>
          <a:prstGeom prst="line">
            <a:avLst/>
          </a:prstGeom>
          <a:noFill/>
          <a:ln w="190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319" name="Line 175"/>
          <p:cNvSpPr>
            <a:spLocks noChangeShapeType="1"/>
          </p:cNvSpPr>
          <p:nvPr/>
        </p:nvSpPr>
        <p:spPr bwMode="auto">
          <a:xfrm>
            <a:off x="5041900" y="1009650"/>
            <a:ext cx="361950" cy="1588"/>
          </a:xfrm>
          <a:prstGeom prst="line">
            <a:avLst/>
          </a:prstGeom>
          <a:noFill/>
          <a:ln w="190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320" name="Line 176"/>
          <p:cNvSpPr>
            <a:spLocks noChangeShapeType="1"/>
          </p:cNvSpPr>
          <p:nvPr/>
        </p:nvSpPr>
        <p:spPr bwMode="auto">
          <a:xfrm>
            <a:off x="5102225" y="749300"/>
            <a:ext cx="1222375" cy="1588"/>
          </a:xfrm>
          <a:prstGeom prst="line">
            <a:avLst/>
          </a:prstGeom>
          <a:noFill/>
          <a:ln w="190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321" name="Freeform 177"/>
          <p:cNvSpPr>
            <a:spLocks/>
          </p:cNvSpPr>
          <p:nvPr/>
        </p:nvSpPr>
        <p:spPr bwMode="auto">
          <a:xfrm>
            <a:off x="5289550" y="1406525"/>
            <a:ext cx="1041400" cy="92075"/>
          </a:xfrm>
          <a:custGeom>
            <a:avLst/>
            <a:gdLst/>
            <a:ahLst/>
            <a:cxnLst>
              <a:cxn ang="0">
                <a:pos x="0" y="58"/>
              </a:cxn>
              <a:cxn ang="0">
                <a:pos x="326" y="0"/>
              </a:cxn>
              <a:cxn ang="0">
                <a:pos x="656" y="0"/>
              </a:cxn>
            </a:cxnLst>
            <a:rect l="0" t="0" r="r" b="b"/>
            <a:pathLst>
              <a:path w="656" h="58">
                <a:moveTo>
                  <a:pt x="0" y="58"/>
                </a:moveTo>
                <a:lnTo>
                  <a:pt x="326" y="0"/>
                </a:lnTo>
                <a:lnTo>
                  <a:pt x="656" y="0"/>
                </a:lnTo>
              </a:path>
            </a:pathLst>
          </a:custGeom>
          <a:noFill/>
          <a:ln w="190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322" name="Line 178"/>
          <p:cNvSpPr>
            <a:spLocks noChangeShapeType="1"/>
          </p:cNvSpPr>
          <p:nvPr/>
        </p:nvSpPr>
        <p:spPr bwMode="auto">
          <a:xfrm>
            <a:off x="5359400" y="1670050"/>
            <a:ext cx="971550" cy="1588"/>
          </a:xfrm>
          <a:prstGeom prst="line">
            <a:avLst/>
          </a:prstGeom>
          <a:noFill/>
          <a:ln w="190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323" name="Line 179"/>
          <p:cNvSpPr>
            <a:spLocks noChangeShapeType="1"/>
          </p:cNvSpPr>
          <p:nvPr/>
        </p:nvSpPr>
        <p:spPr bwMode="auto">
          <a:xfrm>
            <a:off x="4940300" y="1914525"/>
            <a:ext cx="1390650" cy="1588"/>
          </a:xfrm>
          <a:prstGeom prst="line">
            <a:avLst/>
          </a:prstGeom>
          <a:noFill/>
          <a:ln w="190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324" name="Line 180"/>
          <p:cNvSpPr>
            <a:spLocks noChangeShapeType="1"/>
          </p:cNvSpPr>
          <p:nvPr/>
        </p:nvSpPr>
        <p:spPr bwMode="auto">
          <a:xfrm>
            <a:off x="5251450" y="2111375"/>
            <a:ext cx="1079500" cy="1588"/>
          </a:xfrm>
          <a:prstGeom prst="line">
            <a:avLst/>
          </a:prstGeom>
          <a:noFill/>
          <a:ln w="190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325" name="Line 181"/>
          <p:cNvSpPr>
            <a:spLocks noChangeShapeType="1"/>
          </p:cNvSpPr>
          <p:nvPr/>
        </p:nvSpPr>
        <p:spPr bwMode="auto">
          <a:xfrm>
            <a:off x="5676900" y="2311400"/>
            <a:ext cx="654050" cy="1588"/>
          </a:xfrm>
          <a:prstGeom prst="line">
            <a:avLst/>
          </a:prstGeom>
          <a:noFill/>
          <a:ln w="190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326" name="Line 182"/>
          <p:cNvSpPr>
            <a:spLocks noChangeShapeType="1"/>
          </p:cNvSpPr>
          <p:nvPr/>
        </p:nvSpPr>
        <p:spPr bwMode="auto">
          <a:xfrm>
            <a:off x="4984750" y="2562225"/>
            <a:ext cx="1346200" cy="1588"/>
          </a:xfrm>
          <a:prstGeom prst="line">
            <a:avLst/>
          </a:prstGeom>
          <a:noFill/>
          <a:ln w="190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327" name="Line 183"/>
          <p:cNvSpPr>
            <a:spLocks noChangeShapeType="1"/>
          </p:cNvSpPr>
          <p:nvPr/>
        </p:nvSpPr>
        <p:spPr bwMode="auto">
          <a:xfrm>
            <a:off x="5892800" y="2768600"/>
            <a:ext cx="438150" cy="1588"/>
          </a:xfrm>
          <a:prstGeom prst="line">
            <a:avLst/>
          </a:prstGeom>
          <a:noFill/>
          <a:ln w="190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328" name="Freeform 184"/>
          <p:cNvSpPr>
            <a:spLocks/>
          </p:cNvSpPr>
          <p:nvPr/>
        </p:nvSpPr>
        <p:spPr bwMode="auto">
          <a:xfrm>
            <a:off x="5219700" y="6037263"/>
            <a:ext cx="60325" cy="1746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8" y="0"/>
              </a:cxn>
              <a:cxn ang="0">
                <a:pos x="38" y="110"/>
              </a:cxn>
              <a:cxn ang="0">
                <a:pos x="18" y="110"/>
              </a:cxn>
            </a:cxnLst>
            <a:rect l="0" t="0" r="r" b="b"/>
            <a:pathLst>
              <a:path w="38" h="110">
                <a:moveTo>
                  <a:pt x="0" y="0"/>
                </a:moveTo>
                <a:lnTo>
                  <a:pt x="38" y="0"/>
                </a:lnTo>
                <a:lnTo>
                  <a:pt x="38" y="110"/>
                </a:lnTo>
                <a:lnTo>
                  <a:pt x="18" y="110"/>
                </a:lnTo>
              </a:path>
            </a:pathLst>
          </a:custGeom>
          <a:noFill/>
          <a:ln w="190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329" name="Freeform 185"/>
          <p:cNvSpPr>
            <a:spLocks/>
          </p:cNvSpPr>
          <p:nvPr/>
        </p:nvSpPr>
        <p:spPr bwMode="auto">
          <a:xfrm>
            <a:off x="5238750" y="6230938"/>
            <a:ext cx="63500" cy="161925"/>
          </a:xfrm>
          <a:custGeom>
            <a:avLst/>
            <a:gdLst/>
            <a:ahLst/>
            <a:cxnLst>
              <a:cxn ang="0">
                <a:pos x="20" y="0"/>
              </a:cxn>
              <a:cxn ang="0">
                <a:pos x="40" y="0"/>
              </a:cxn>
              <a:cxn ang="0">
                <a:pos x="40" y="102"/>
              </a:cxn>
              <a:cxn ang="0">
                <a:pos x="0" y="102"/>
              </a:cxn>
            </a:cxnLst>
            <a:rect l="0" t="0" r="r" b="b"/>
            <a:pathLst>
              <a:path w="40" h="102">
                <a:moveTo>
                  <a:pt x="20" y="0"/>
                </a:moveTo>
                <a:lnTo>
                  <a:pt x="40" y="0"/>
                </a:lnTo>
                <a:lnTo>
                  <a:pt x="40" y="102"/>
                </a:lnTo>
                <a:lnTo>
                  <a:pt x="0" y="102"/>
                </a:lnTo>
              </a:path>
            </a:pathLst>
          </a:custGeom>
          <a:noFill/>
          <a:ln w="190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330" name="Line 186"/>
          <p:cNvSpPr>
            <a:spLocks noChangeShapeType="1"/>
          </p:cNvSpPr>
          <p:nvPr/>
        </p:nvSpPr>
        <p:spPr bwMode="auto">
          <a:xfrm>
            <a:off x="5283200" y="6126163"/>
            <a:ext cx="209550" cy="1587"/>
          </a:xfrm>
          <a:prstGeom prst="line">
            <a:avLst/>
          </a:prstGeom>
          <a:noFill/>
          <a:ln w="190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331" name="Line 187"/>
          <p:cNvSpPr>
            <a:spLocks noChangeShapeType="1"/>
          </p:cNvSpPr>
          <p:nvPr/>
        </p:nvSpPr>
        <p:spPr bwMode="auto">
          <a:xfrm>
            <a:off x="5305425" y="6310313"/>
            <a:ext cx="187325" cy="1587"/>
          </a:xfrm>
          <a:prstGeom prst="line">
            <a:avLst/>
          </a:prstGeom>
          <a:noFill/>
          <a:ln w="190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332" name="Line 188"/>
          <p:cNvSpPr>
            <a:spLocks noChangeShapeType="1"/>
          </p:cNvSpPr>
          <p:nvPr/>
        </p:nvSpPr>
        <p:spPr bwMode="auto">
          <a:xfrm>
            <a:off x="5842000" y="2886075"/>
            <a:ext cx="349250" cy="38100"/>
          </a:xfrm>
          <a:prstGeom prst="line">
            <a:avLst/>
          </a:prstGeom>
          <a:noFill/>
          <a:ln w="190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333" name="Freeform 189"/>
          <p:cNvSpPr>
            <a:spLocks/>
          </p:cNvSpPr>
          <p:nvPr/>
        </p:nvSpPr>
        <p:spPr bwMode="auto">
          <a:xfrm>
            <a:off x="6089650" y="3219450"/>
            <a:ext cx="107950" cy="104775"/>
          </a:xfrm>
          <a:custGeom>
            <a:avLst/>
            <a:gdLst/>
            <a:ahLst/>
            <a:cxnLst>
              <a:cxn ang="0">
                <a:pos x="0" y="32"/>
              </a:cxn>
              <a:cxn ang="0">
                <a:pos x="24" y="0"/>
              </a:cxn>
              <a:cxn ang="0">
                <a:pos x="68" y="34"/>
              </a:cxn>
              <a:cxn ang="0">
                <a:pos x="42" y="66"/>
              </a:cxn>
            </a:cxnLst>
            <a:rect l="0" t="0" r="r" b="b"/>
            <a:pathLst>
              <a:path w="68" h="66">
                <a:moveTo>
                  <a:pt x="0" y="32"/>
                </a:moveTo>
                <a:lnTo>
                  <a:pt x="24" y="0"/>
                </a:lnTo>
                <a:lnTo>
                  <a:pt x="68" y="34"/>
                </a:lnTo>
                <a:lnTo>
                  <a:pt x="42" y="66"/>
                </a:lnTo>
              </a:path>
            </a:pathLst>
          </a:custGeom>
          <a:noFill/>
          <a:ln w="190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334" name="Freeform 190"/>
          <p:cNvSpPr>
            <a:spLocks/>
          </p:cNvSpPr>
          <p:nvPr/>
        </p:nvSpPr>
        <p:spPr bwMode="auto">
          <a:xfrm>
            <a:off x="6165850" y="3184525"/>
            <a:ext cx="165100" cy="60325"/>
          </a:xfrm>
          <a:custGeom>
            <a:avLst/>
            <a:gdLst/>
            <a:ahLst/>
            <a:cxnLst>
              <a:cxn ang="0">
                <a:pos x="0" y="38"/>
              </a:cxn>
              <a:cxn ang="0">
                <a:pos x="4" y="0"/>
              </a:cxn>
              <a:cxn ang="0">
                <a:pos x="104" y="0"/>
              </a:cxn>
            </a:cxnLst>
            <a:rect l="0" t="0" r="r" b="b"/>
            <a:pathLst>
              <a:path w="104" h="38">
                <a:moveTo>
                  <a:pt x="0" y="38"/>
                </a:moveTo>
                <a:lnTo>
                  <a:pt x="4" y="0"/>
                </a:lnTo>
                <a:lnTo>
                  <a:pt x="104" y="0"/>
                </a:lnTo>
              </a:path>
            </a:pathLst>
          </a:custGeom>
          <a:noFill/>
          <a:ln w="190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335" name="Freeform 191"/>
          <p:cNvSpPr>
            <a:spLocks/>
          </p:cNvSpPr>
          <p:nvPr/>
        </p:nvSpPr>
        <p:spPr bwMode="auto">
          <a:xfrm>
            <a:off x="4924425" y="831850"/>
            <a:ext cx="114300" cy="3619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72" y="0"/>
              </a:cxn>
              <a:cxn ang="0">
                <a:pos x="72" y="228"/>
              </a:cxn>
              <a:cxn ang="0">
                <a:pos x="32" y="228"/>
              </a:cxn>
            </a:cxnLst>
            <a:rect l="0" t="0" r="r" b="b"/>
            <a:pathLst>
              <a:path w="72" h="228">
                <a:moveTo>
                  <a:pt x="0" y="0"/>
                </a:moveTo>
                <a:lnTo>
                  <a:pt x="72" y="0"/>
                </a:lnTo>
                <a:lnTo>
                  <a:pt x="72" y="228"/>
                </a:lnTo>
                <a:lnTo>
                  <a:pt x="32" y="228"/>
                </a:lnTo>
              </a:path>
            </a:pathLst>
          </a:custGeom>
          <a:noFill/>
          <a:ln w="190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336" name="Freeform 192"/>
          <p:cNvSpPr>
            <a:spLocks/>
          </p:cNvSpPr>
          <p:nvPr/>
        </p:nvSpPr>
        <p:spPr bwMode="auto">
          <a:xfrm>
            <a:off x="4468813" y="568325"/>
            <a:ext cx="66675" cy="688975"/>
          </a:xfrm>
          <a:custGeom>
            <a:avLst/>
            <a:gdLst/>
            <a:ahLst/>
            <a:cxnLst>
              <a:cxn ang="0">
                <a:pos x="40" y="0"/>
              </a:cxn>
              <a:cxn ang="0">
                <a:pos x="0" y="0"/>
              </a:cxn>
              <a:cxn ang="0">
                <a:pos x="0" y="434"/>
              </a:cxn>
              <a:cxn ang="0">
                <a:pos x="42" y="434"/>
              </a:cxn>
            </a:cxnLst>
            <a:rect l="0" t="0" r="r" b="b"/>
            <a:pathLst>
              <a:path w="42" h="434">
                <a:moveTo>
                  <a:pt x="40" y="0"/>
                </a:moveTo>
                <a:lnTo>
                  <a:pt x="0" y="0"/>
                </a:lnTo>
                <a:lnTo>
                  <a:pt x="0" y="434"/>
                </a:lnTo>
                <a:lnTo>
                  <a:pt x="42" y="434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337" name="Line 193"/>
          <p:cNvSpPr>
            <a:spLocks noChangeShapeType="1"/>
          </p:cNvSpPr>
          <p:nvPr/>
        </p:nvSpPr>
        <p:spPr bwMode="auto">
          <a:xfrm flipH="1">
            <a:off x="4221163" y="927100"/>
            <a:ext cx="244475" cy="1588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338" name="Line 194"/>
          <p:cNvSpPr>
            <a:spLocks noChangeShapeType="1"/>
          </p:cNvSpPr>
          <p:nvPr/>
        </p:nvSpPr>
        <p:spPr bwMode="auto">
          <a:xfrm flipH="1">
            <a:off x="3795713" y="3105150"/>
            <a:ext cx="1243012" cy="1588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339" name="Freeform 195"/>
          <p:cNvSpPr>
            <a:spLocks/>
          </p:cNvSpPr>
          <p:nvPr/>
        </p:nvSpPr>
        <p:spPr bwMode="auto">
          <a:xfrm>
            <a:off x="5927725" y="3375025"/>
            <a:ext cx="85725" cy="139700"/>
          </a:xfrm>
          <a:custGeom>
            <a:avLst/>
            <a:gdLst/>
            <a:ahLst/>
            <a:cxnLst>
              <a:cxn ang="0">
                <a:pos x="40" y="0"/>
              </a:cxn>
              <a:cxn ang="0">
                <a:pos x="0" y="0"/>
              </a:cxn>
              <a:cxn ang="0">
                <a:pos x="0" y="88"/>
              </a:cxn>
              <a:cxn ang="0">
                <a:pos x="54" y="88"/>
              </a:cxn>
            </a:cxnLst>
            <a:rect l="0" t="0" r="r" b="b"/>
            <a:pathLst>
              <a:path w="54" h="88">
                <a:moveTo>
                  <a:pt x="40" y="0"/>
                </a:moveTo>
                <a:lnTo>
                  <a:pt x="0" y="0"/>
                </a:lnTo>
                <a:lnTo>
                  <a:pt x="0" y="88"/>
                </a:lnTo>
                <a:lnTo>
                  <a:pt x="54" y="88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340" name="Freeform 196"/>
          <p:cNvSpPr>
            <a:spLocks/>
          </p:cNvSpPr>
          <p:nvPr/>
        </p:nvSpPr>
        <p:spPr bwMode="auto">
          <a:xfrm>
            <a:off x="5781675" y="3448050"/>
            <a:ext cx="549275" cy="712788"/>
          </a:xfrm>
          <a:custGeom>
            <a:avLst/>
            <a:gdLst/>
            <a:ahLst/>
            <a:cxnLst>
              <a:cxn ang="0">
                <a:pos x="90" y="0"/>
              </a:cxn>
              <a:cxn ang="0">
                <a:pos x="0" y="0"/>
              </a:cxn>
              <a:cxn ang="0">
                <a:pos x="0" y="447"/>
              </a:cxn>
              <a:cxn ang="0">
                <a:pos x="346" y="449"/>
              </a:cxn>
            </a:cxnLst>
            <a:rect l="0" t="0" r="r" b="b"/>
            <a:pathLst>
              <a:path w="346" h="449">
                <a:moveTo>
                  <a:pt x="90" y="0"/>
                </a:moveTo>
                <a:lnTo>
                  <a:pt x="0" y="0"/>
                </a:lnTo>
                <a:lnTo>
                  <a:pt x="0" y="447"/>
                </a:lnTo>
                <a:lnTo>
                  <a:pt x="346" y="449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341" name="Freeform 197"/>
          <p:cNvSpPr>
            <a:spLocks/>
          </p:cNvSpPr>
          <p:nvPr/>
        </p:nvSpPr>
        <p:spPr bwMode="auto">
          <a:xfrm>
            <a:off x="5257800" y="4605338"/>
            <a:ext cx="1073150" cy="508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94" y="32"/>
              </a:cxn>
              <a:cxn ang="0">
                <a:pos x="676" y="32"/>
              </a:cxn>
            </a:cxnLst>
            <a:rect l="0" t="0" r="r" b="b"/>
            <a:pathLst>
              <a:path w="676" h="32">
                <a:moveTo>
                  <a:pt x="0" y="0"/>
                </a:moveTo>
                <a:lnTo>
                  <a:pt x="494" y="32"/>
                </a:lnTo>
                <a:lnTo>
                  <a:pt x="676" y="32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342" name="Line 198"/>
          <p:cNvSpPr>
            <a:spLocks noChangeShapeType="1"/>
          </p:cNvSpPr>
          <p:nvPr/>
        </p:nvSpPr>
        <p:spPr bwMode="auto">
          <a:xfrm>
            <a:off x="5295900" y="4414838"/>
            <a:ext cx="1035050" cy="1587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343" name="Line 199"/>
          <p:cNvSpPr>
            <a:spLocks noChangeShapeType="1"/>
          </p:cNvSpPr>
          <p:nvPr/>
        </p:nvSpPr>
        <p:spPr bwMode="auto">
          <a:xfrm>
            <a:off x="5178425" y="4992688"/>
            <a:ext cx="1152525" cy="1587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344" name="Line 200"/>
          <p:cNvSpPr>
            <a:spLocks noChangeShapeType="1"/>
          </p:cNvSpPr>
          <p:nvPr/>
        </p:nvSpPr>
        <p:spPr bwMode="auto">
          <a:xfrm>
            <a:off x="5260975" y="5253038"/>
            <a:ext cx="1069975" cy="1587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345" name="Freeform 201"/>
          <p:cNvSpPr>
            <a:spLocks/>
          </p:cNvSpPr>
          <p:nvPr/>
        </p:nvSpPr>
        <p:spPr bwMode="auto">
          <a:xfrm>
            <a:off x="5210175" y="5891213"/>
            <a:ext cx="60325" cy="1270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8" y="0"/>
              </a:cxn>
              <a:cxn ang="0">
                <a:pos x="38" y="80"/>
              </a:cxn>
              <a:cxn ang="0">
                <a:pos x="2" y="80"/>
              </a:cxn>
            </a:cxnLst>
            <a:rect l="0" t="0" r="r" b="b"/>
            <a:pathLst>
              <a:path w="38" h="80">
                <a:moveTo>
                  <a:pt x="0" y="0"/>
                </a:moveTo>
                <a:lnTo>
                  <a:pt x="38" y="0"/>
                </a:lnTo>
                <a:lnTo>
                  <a:pt x="38" y="80"/>
                </a:lnTo>
                <a:lnTo>
                  <a:pt x="2" y="80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346" name="Freeform 202"/>
          <p:cNvSpPr>
            <a:spLocks/>
          </p:cNvSpPr>
          <p:nvPr/>
        </p:nvSpPr>
        <p:spPr bwMode="auto">
          <a:xfrm>
            <a:off x="5270500" y="5792788"/>
            <a:ext cx="222250" cy="165100"/>
          </a:xfrm>
          <a:custGeom>
            <a:avLst/>
            <a:gdLst/>
            <a:ahLst/>
            <a:cxnLst>
              <a:cxn ang="0">
                <a:pos x="0" y="104"/>
              </a:cxn>
              <a:cxn ang="0">
                <a:pos x="70" y="0"/>
              </a:cxn>
              <a:cxn ang="0">
                <a:pos x="140" y="0"/>
              </a:cxn>
            </a:cxnLst>
            <a:rect l="0" t="0" r="r" b="b"/>
            <a:pathLst>
              <a:path w="140" h="104">
                <a:moveTo>
                  <a:pt x="0" y="104"/>
                </a:moveTo>
                <a:lnTo>
                  <a:pt x="70" y="0"/>
                </a:lnTo>
                <a:lnTo>
                  <a:pt x="140" y="0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347" name="Freeform 203"/>
          <p:cNvSpPr>
            <a:spLocks/>
          </p:cNvSpPr>
          <p:nvPr/>
        </p:nvSpPr>
        <p:spPr bwMode="auto">
          <a:xfrm>
            <a:off x="5959475" y="3527425"/>
            <a:ext cx="165100" cy="233363"/>
          </a:xfrm>
          <a:custGeom>
            <a:avLst/>
            <a:gdLst/>
            <a:ahLst/>
            <a:cxnLst>
              <a:cxn ang="0">
                <a:pos x="40" y="0"/>
              </a:cxn>
              <a:cxn ang="0">
                <a:pos x="0" y="0"/>
              </a:cxn>
              <a:cxn ang="0">
                <a:pos x="0" y="147"/>
              </a:cxn>
              <a:cxn ang="0">
                <a:pos x="104" y="147"/>
              </a:cxn>
            </a:cxnLst>
            <a:rect l="0" t="0" r="r" b="b"/>
            <a:pathLst>
              <a:path w="104" h="147">
                <a:moveTo>
                  <a:pt x="40" y="0"/>
                </a:moveTo>
                <a:lnTo>
                  <a:pt x="0" y="0"/>
                </a:lnTo>
                <a:lnTo>
                  <a:pt x="0" y="147"/>
                </a:lnTo>
                <a:lnTo>
                  <a:pt x="104" y="147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348" name="Freeform 204"/>
          <p:cNvSpPr>
            <a:spLocks/>
          </p:cNvSpPr>
          <p:nvPr/>
        </p:nvSpPr>
        <p:spPr bwMode="auto">
          <a:xfrm>
            <a:off x="5915025" y="3646488"/>
            <a:ext cx="415925" cy="254000"/>
          </a:xfrm>
          <a:custGeom>
            <a:avLst/>
            <a:gdLst/>
            <a:ahLst/>
            <a:cxnLst>
              <a:cxn ang="0">
                <a:pos x="26" y="0"/>
              </a:cxn>
              <a:cxn ang="0">
                <a:pos x="0" y="0"/>
              </a:cxn>
              <a:cxn ang="0">
                <a:pos x="0" y="160"/>
              </a:cxn>
              <a:cxn ang="0">
                <a:pos x="262" y="160"/>
              </a:cxn>
            </a:cxnLst>
            <a:rect l="0" t="0" r="r" b="b"/>
            <a:pathLst>
              <a:path w="262" h="160">
                <a:moveTo>
                  <a:pt x="26" y="0"/>
                </a:moveTo>
                <a:lnTo>
                  <a:pt x="0" y="0"/>
                </a:lnTo>
                <a:lnTo>
                  <a:pt x="0" y="160"/>
                </a:lnTo>
                <a:lnTo>
                  <a:pt x="262" y="160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349" name="Freeform 205"/>
          <p:cNvSpPr>
            <a:spLocks/>
          </p:cNvSpPr>
          <p:nvPr/>
        </p:nvSpPr>
        <p:spPr bwMode="auto">
          <a:xfrm>
            <a:off x="2970213" y="1485900"/>
            <a:ext cx="1865312" cy="107950"/>
          </a:xfrm>
          <a:custGeom>
            <a:avLst/>
            <a:gdLst/>
            <a:ahLst/>
            <a:cxnLst>
              <a:cxn ang="0">
                <a:pos x="1175" y="0"/>
              </a:cxn>
              <a:cxn ang="0">
                <a:pos x="0" y="0"/>
              </a:cxn>
              <a:cxn ang="0">
                <a:pos x="0" y="68"/>
              </a:cxn>
            </a:cxnLst>
            <a:rect l="0" t="0" r="r" b="b"/>
            <a:pathLst>
              <a:path w="1175" h="68">
                <a:moveTo>
                  <a:pt x="1175" y="0"/>
                </a:moveTo>
                <a:lnTo>
                  <a:pt x="0" y="0"/>
                </a:lnTo>
                <a:lnTo>
                  <a:pt x="0" y="68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350" name="Freeform 206"/>
          <p:cNvSpPr>
            <a:spLocks/>
          </p:cNvSpPr>
          <p:nvPr/>
        </p:nvSpPr>
        <p:spPr bwMode="auto">
          <a:xfrm>
            <a:off x="2970213" y="2301875"/>
            <a:ext cx="1652587" cy="2857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180"/>
              </a:cxn>
              <a:cxn ang="0">
                <a:pos x="1041" y="180"/>
              </a:cxn>
            </a:cxnLst>
            <a:rect l="0" t="0" r="r" b="b"/>
            <a:pathLst>
              <a:path w="1041" h="180">
                <a:moveTo>
                  <a:pt x="0" y="0"/>
                </a:moveTo>
                <a:lnTo>
                  <a:pt x="0" y="180"/>
                </a:lnTo>
                <a:lnTo>
                  <a:pt x="1041" y="180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351" name="Freeform 207"/>
          <p:cNvSpPr>
            <a:spLocks/>
          </p:cNvSpPr>
          <p:nvPr/>
        </p:nvSpPr>
        <p:spPr bwMode="auto">
          <a:xfrm>
            <a:off x="2084388" y="1295400"/>
            <a:ext cx="2868612" cy="1308100"/>
          </a:xfrm>
          <a:custGeom>
            <a:avLst/>
            <a:gdLst/>
            <a:ahLst/>
            <a:cxnLst>
              <a:cxn ang="0">
                <a:pos x="1807" y="0"/>
              </a:cxn>
              <a:cxn ang="0">
                <a:pos x="0" y="0"/>
              </a:cxn>
              <a:cxn ang="0">
                <a:pos x="0" y="824"/>
              </a:cxn>
            </a:cxnLst>
            <a:rect l="0" t="0" r="r" b="b"/>
            <a:pathLst>
              <a:path w="1807" h="824">
                <a:moveTo>
                  <a:pt x="1807" y="0"/>
                </a:moveTo>
                <a:lnTo>
                  <a:pt x="0" y="0"/>
                </a:lnTo>
                <a:lnTo>
                  <a:pt x="0" y="824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352" name="Freeform 208"/>
          <p:cNvSpPr>
            <a:spLocks/>
          </p:cNvSpPr>
          <p:nvPr/>
        </p:nvSpPr>
        <p:spPr bwMode="auto">
          <a:xfrm>
            <a:off x="2084388" y="3098800"/>
            <a:ext cx="2957512" cy="1873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118"/>
              </a:cxn>
              <a:cxn ang="0">
                <a:pos x="1863" y="118"/>
              </a:cxn>
            </a:cxnLst>
            <a:rect l="0" t="0" r="r" b="b"/>
            <a:pathLst>
              <a:path w="1863" h="118">
                <a:moveTo>
                  <a:pt x="0" y="0"/>
                </a:moveTo>
                <a:lnTo>
                  <a:pt x="0" y="118"/>
                </a:lnTo>
                <a:lnTo>
                  <a:pt x="1863" y="118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353" name="Line 209"/>
          <p:cNvSpPr>
            <a:spLocks noChangeShapeType="1"/>
          </p:cNvSpPr>
          <p:nvPr/>
        </p:nvSpPr>
        <p:spPr bwMode="auto">
          <a:xfrm>
            <a:off x="5041900" y="1009650"/>
            <a:ext cx="361950" cy="1588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354" name="Line 210"/>
          <p:cNvSpPr>
            <a:spLocks noChangeShapeType="1"/>
          </p:cNvSpPr>
          <p:nvPr/>
        </p:nvSpPr>
        <p:spPr bwMode="auto">
          <a:xfrm>
            <a:off x="5102225" y="749300"/>
            <a:ext cx="1222375" cy="1588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355" name="Freeform 211"/>
          <p:cNvSpPr>
            <a:spLocks/>
          </p:cNvSpPr>
          <p:nvPr/>
        </p:nvSpPr>
        <p:spPr bwMode="auto">
          <a:xfrm>
            <a:off x="5289550" y="1406525"/>
            <a:ext cx="1041400" cy="92075"/>
          </a:xfrm>
          <a:custGeom>
            <a:avLst/>
            <a:gdLst/>
            <a:ahLst/>
            <a:cxnLst>
              <a:cxn ang="0">
                <a:pos x="0" y="58"/>
              </a:cxn>
              <a:cxn ang="0">
                <a:pos x="326" y="0"/>
              </a:cxn>
              <a:cxn ang="0">
                <a:pos x="656" y="0"/>
              </a:cxn>
            </a:cxnLst>
            <a:rect l="0" t="0" r="r" b="b"/>
            <a:pathLst>
              <a:path w="656" h="58">
                <a:moveTo>
                  <a:pt x="0" y="58"/>
                </a:moveTo>
                <a:lnTo>
                  <a:pt x="326" y="0"/>
                </a:lnTo>
                <a:lnTo>
                  <a:pt x="656" y="0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356" name="Line 212"/>
          <p:cNvSpPr>
            <a:spLocks noChangeShapeType="1"/>
          </p:cNvSpPr>
          <p:nvPr/>
        </p:nvSpPr>
        <p:spPr bwMode="auto">
          <a:xfrm>
            <a:off x="5359400" y="1670050"/>
            <a:ext cx="971550" cy="1588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357" name="Line 213"/>
          <p:cNvSpPr>
            <a:spLocks noChangeShapeType="1"/>
          </p:cNvSpPr>
          <p:nvPr/>
        </p:nvSpPr>
        <p:spPr bwMode="auto">
          <a:xfrm>
            <a:off x="4940300" y="1914525"/>
            <a:ext cx="1390650" cy="1588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358" name="Line 214"/>
          <p:cNvSpPr>
            <a:spLocks noChangeShapeType="1"/>
          </p:cNvSpPr>
          <p:nvPr/>
        </p:nvSpPr>
        <p:spPr bwMode="auto">
          <a:xfrm>
            <a:off x="5251450" y="2111375"/>
            <a:ext cx="1079500" cy="1588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359" name="Line 215"/>
          <p:cNvSpPr>
            <a:spLocks noChangeShapeType="1"/>
          </p:cNvSpPr>
          <p:nvPr/>
        </p:nvSpPr>
        <p:spPr bwMode="auto">
          <a:xfrm>
            <a:off x="5676900" y="2311400"/>
            <a:ext cx="654050" cy="1588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360" name="Line 216"/>
          <p:cNvSpPr>
            <a:spLocks noChangeShapeType="1"/>
          </p:cNvSpPr>
          <p:nvPr/>
        </p:nvSpPr>
        <p:spPr bwMode="auto">
          <a:xfrm>
            <a:off x="4984750" y="2562225"/>
            <a:ext cx="1346200" cy="1588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361" name="Line 217"/>
          <p:cNvSpPr>
            <a:spLocks noChangeShapeType="1"/>
          </p:cNvSpPr>
          <p:nvPr/>
        </p:nvSpPr>
        <p:spPr bwMode="auto">
          <a:xfrm>
            <a:off x="5892800" y="2768600"/>
            <a:ext cx="438150" cy="1588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362" name="Freeform 218"/>
          <p:cNvSpPr>
            <a:spLocks/>
          </p:cNvSpPr>
          <p:nvPr/>
        </p:nvSpPr>
        <p:spPr bwMode="auto">
          <a:xfrm>
            <a:off x="5219700" y="6037263"/>
            <a:ext cx="60325" cy="1746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8" y="0"/>
              </a:cxn>
              <a:cxn ang="0">
                <a:pos x="38" y="110"/>
              </a:cxn>
              <a:cxn ang="0">
                <a:pos x="18" y="110"/>
              </a:cxn>
            </a:cxnLst>
            <a:rect l="0" t="0" r="r" b="b"/>
            <a:pathLst>
              <a:path w="38" h="110">
                <a:moveTo>
                  <a:pt x="0" y="0"/>
                </a:moveTo>
                <a:lnTo>
                  <a:pt x="38" y="0"/>
                </a:lnTo>
                <a:lnTo>
                  <a:pt x="38" y="110"/>
                </a:lnTo>
                <a:lnTo>
                  <a:pt x="18" y="110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363" name="Freeform 219"/>
          <p:cNvSpPr>
            <a:spLocks/>
          </p:cNvSpPr>
          <p:nvPr/>
        </p:nvSpPr>
        <p:spPr bwMode="auto">
          <a:xfrm>
            <a:off x="5283200" y="6049963"/>
            <a:ext cx="209550" cy="76200"/>
          </a:xfrm>
          <a:custGeom>
            <a:avLst/>
            <a:gdLst/>
            <a:ahLst/>
            <a:cxnLst>
              <a:cxn ang="0">
                <a:pos x="0" y="48"/>
              </a:cxn>
              <a:cxn ang="0">
                <a:pos x="62" y="0"/>
              </a:cxn>
              <a:cxn ang="0">
                <a:pos x="132" y="0"/>
              </a:cxn>
            </a:cxnLst>
            <a:rect l="0" t="0" r="r" b="b"/>
            <a:pathLst>
              <a:path w="132" h="48">
                <a:moveTo>
                  <a:pt x="0" y="48"/>
                </a:moveTo>
                <a:lnTo>
                  <a:pt x="62" y="0"/>
                </a:lnTo>
                <a:lnTo>
                  <a:pt x="132" y="0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364" name="Freeform 220"/>
          <p:cNvSpPr>
            <a:spLocks/>
          </p:cNvSpPr>
          <p:nvPr/>
        </p:nvSpPr>
        <p:spPr bwMode="auto">
          <a:xfrm>
            <a:off x="5238750" y="6230938"/>
            <a:ext cx="63500" cy="161925"/>
          </a:xfrm>
          <a:custGeom>
            <a:avLst/>
            <a:gdLst/>
            <a:ahLst/>
            <a:cxnLst>
              <a:cxn ang="0">
                <a:pos x="20" y="0"/>
              </a:cxn>
              <a:cxn ang="0">
                <a:pos x="40" y="0"/>
              </a:cxn>
              <a:cxn ang="0">
                <a:pos x="40" y="102"/>
              </a:cxn>
              <a:cxn ang="0">
                <a:pos x="0" y="102"/>
              </a:cxn>
            </a:cxnLst>
            <a:rect l="0" t="0" r="r" b="b"/>
            <a:pathLst>
              <a:path w="40" h="102">
                <a:moveTo>
                  <a:pt x="20" y="0"/>
                </a:moveTo>
                <a:lnTo>
                  <a:pt x="40" y="0"/>
                </a:lnTo>
                <a:lnTo>
                  <a:pt x="40" y="102"/>
                </a:lnTo>
                <a:lnTo>
                  <a:pt x="0" y="102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365" name="Freeform 221"/>
          <p:cNvSpPr>
            <a:spLocks/>
          </p:cNvSpPr>
          <p:nvPr/>
        </p:nvSpPr>
        <p:spPr bwMode="auto">
          <a:xfrm>
            <a:off x="5842000" y="2886075"/>
            <a:ext cx="488950" cy="381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20" y="24"/>
              </a:cxn>
              <a:cxn ang="0">
                <a:pos x="308" y="24"/>
              </a:cxn>
            </a:cxnLst>
            <a:rect l="0" t="0" r="r" b="b"/>
            <a:pathLst>
              <a:path w="308" h="24">
                <a:moveTo>
                  <a:pt x="0" y="0"/>
                </a:moveTo>
                <a:lnTo>
                  <a:pt x="220" y="24"/>
                </a:lnTo>
                <a:lnTo>
                  <a:pt x="308" y="24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366" name="Freeform 222"/>
          <p:cNvSpPr>
            <a:spLocks/>
          </p:cNvSpPr>
          <p:nvPr/>
        </p:nvSpPr>
        <p:spPr bwMode="auto">
          <a:xfrm>
            <a:off x="6089650" y="3219450"/>
            <a:ext cx="107950" cy="104775"/>
          </a:xfrm>
          <a:custGeom>
            <a:avLst/>
            <a:gdLst/>
            <a:ahLst/>
            <a:cxnLst>
              <a:cxn ang="0">
                <a:pos x="0" y="32"/>
              </a:cxn>
              <a:cxn ang="0">
                <a:pos x="24" y="0"/>
              </a:cxn>
              <a:cxn ang="0">
                <a:pos x="68" y="34"/>
              </a:cxn>
              <a:cxn ang="0">
                <a:pos x="42" y="66"/>
              </a:cxn>
            </a:cxnLst>
            <a:rect l="0" t="0" r="r" b="b"/>
            <a:pathLst>
              <a:path w="68" h="66">
                <a:moveTo>
                  <a:pt x="0" y="32"/>
                </a:moveTo>
                <a:lnTo>
                  <a:pt x="24" y="0"/>
                </a:lnTo>
                <a:lnTo>
                  <a:pt x="68" y="34"/>
                </a:lnTo>
                <a:lnTo>
                  <a:pt x="42" y="66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367" name="Freeform 223"/>
          <p:cNvSpPr>
            <a:spLocks/>
          </p:cNvSpPr>
          <p:nvPr/>
        </p:nvSpPr>
        <p:spPr bwMode="auto">
          <a:xfrm>
            <a:off x="6165850" y="3184525"/>
            <a:ext cx="165100" cy="60325"/>
          </a:xfrm>
          <a:custGeom>
            <a:avLst/>
            <a:gdLst/>
            <a:ahLst/>
            <a:cxnLst>
              <a:cxn ang="0">
                <a:pos x="0" y="38"/>
              </a:cxn>
              <a:cxn ang="0">
                <a:pos x="4" y="0"/>
              </a:cxn>
              <a:cxn ang="0">
                <a:pos x="104" y="0"/>
              </a:cxn>
            </a:cxnLst>
            <a:rect l="0" t="0" r="r" b="b"/>
            <a:pathLst>
              <a:path w="104" h="38">
                <a:moveTo>
                  <a:pt x="0" y="38"/>
                </a:moveTo>
                <a:lnTo>
                  <a:pt x="4" y="0"/>
                </a:lnTo>
                <a:lnTo>
                  <a:pt x="104" y="0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368" name="Freeform 224"/>
          <p:cNvSpPr>
            <a:spLocks/>
          </p:cNvSpPr>
          <p:nvPr/>
        </p:nvSpPr>
        <p:spPr bwMode="auto">
          <a:xfrm>
            <a:off x="4924425" y="831850"/>
            <a:ext cx="114300" cy="3619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72" y="0"/>
              </a:cxn>
              <a:cxn ang="0">
                <a:pos x="72" y="228"/>
              </a:cxn>
              <a:cxn ang="0">
                <a:pos x="32" y="228"/>
              </a:cxn>
            </a:cxnLst>
            <a:rect l="0" t="0" r="r" b="b"/>
            <a:pathLst>
              <a:path w="72" h="228">
                <a:moveTo>
                  <a:pt x="0" y="0"/>
                </a:moveTo>
                <a:lnTo>
                  <a:pt x="72" y="0"/>
                </a:lnTo>
                <a:lnTo>
                  <a:pt x="72" y="228"/>
                </a:lnTo>
                <a:lnTo>
                  <a:pt x="32" y="228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369" name="Line 225"/>
          <p:cNvSpPr>
            <a:spLocks noChangeShapeType="1"/>
          </p:cNvSpPr>
          <p:nvPr/>
        </p:nvSpPr>
        <p:spPr bwMode="auto">
          <a:xfrm>
            <a:off x="5305425" y="6310313"/>
            <a:ext cx="187325" cy="1587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370" name="Rectangle 226"/>
          <p:cNvSpPr>
            <a:spLocks noChangeArrowheads="1"/>
          </p:cNvSpPr>
          <p:nvPr/>
        </p:nvSpPr>
        <p:spPr bwMode="auto">
          <a:xfrm>
            <a:off x="3578225" y="757238"/>
            <a:ext cx="6223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Skull</a:t>
            </a:r>
            <a:endParaRPr lang="en-US" sz="1800">
              <a:latin typeface="Arial" charset="0"/>
            </a:endParaRPr>
          </a:p>
        </p:txBody>
      </p:sp>
      <p:sp>
        <p:nvSpPr>
          <p:cNvPr id="6371" name="Rectangle 227"/>
          <p:cNvSpPr>
            <a:spLocks noChangeArrowheads="1"/>
          </p:cNvSpPr>
          <p:nvPr/>
        </p:nvSpPr>
        <p:spPr bwMode="auto">
          <a:xfrm>
            <a:off x="2317750" y="1519238"/>
            <a:ext cx="1790700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Thoracic cage</a:t>
            </a:r>
          </a:p>
          <a:p>
            <a:pPr>
              <a:lnSpc>
                <a:spcPct val="90000"/>
              </a:lnSpc>
            </a:pPr>
            <a:r>
              <a:rPr lang="en-US" sz="1800" b="1">
                <a:solidFill>
                  <a:srgbClr val="231F20"/>
                </a:solidFill>
                <a:latin typeface="Arial" charset="0"/>
              </a:rPr>
              <a:t>(ribs and</a:t>
            </a:r>
            <a:endParaRPr lang="en-US" sz="1800" b="1">
              <a:latin typeface="Arial" charset="0"/>
            </a:endParaRPr>
          </a:p>
          <a:p>
            <a:pPr>
              <a:lnSpc>
                <a:spcPct val="90000"/>
              </a:lnSpc>
            </a:pPr>
            <a:r>
              <a:rPr lang="en-US" sz="1800" b="1">
                <a:solidFill>
                  <a:srgbClr val="231F20"/>
                </a:solidFill>
                <a:latin typeface="Arial" charset="0"/>
              </a:rPr>
              <a:t>sternum)</a:t>
            </a:r>
            <a:endParaRPr lang="en-US" sz="1800">
              <a:latin typeface="Arial" charset="0"/>
            </a:endParaRPr>
          </a:p>
        </p:txBody>
      </p:sp>
      <p:sp>
        <p:nvSpPr>
          <p:cNvPr id="6372" name="Rectangle 228"/>
          <p:cNvSpPr>
            <a:spLocks noChangeArrowheads="1"/>
          </p:cNvSpPr>
          <p:nvPr/>
        </p:nvSpPr>
        <p:spPr bwMode="auto">
          <a:xfrm>
            <a:off x="1533525" y="6088063"/>
            <a:ext cx="20828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(a) Anterior view</a:t>
            </a:r>
            <a:endParaRPr lang="en-US" sz="1800">
              <a:latin typeface="Arial" charset="0"/>
            </a:endParaRPr>
          </a:p>
        </p:txBody>
      </p:sp>
      <p:sp>
        <p:nvSpPr>
          <p:cNvPr id="6373" name="Rectangle 229"/>
          <p:cNvSpPr>
            <a:spLocks noChangeArrowheads="1"/>
          </p:cNvSpPr>
          <p:nvPr/>
        </p:nvSpPr>
        <p:spPr bwMode="auto">
          <a:xfrm>
            <a:off x="5422900" y="890588"/>
            <a:ext cx="13843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Facial bones</a:t>
            </a:r>
            <a:endParaRPr lang="en-US" sz="1800" b="1">
              <a:latin typeface="Arial" charset="0"/>
            </a:endParaRPr>
          </a:p>
        </p:txBody>
      </p:sp>
      <p:sp>
        <p:nvSpPr>
          <p:cNvPr id="6374" name="Rectangle 230"/>
          <p:cNvSpPr>
            <a:spLocks noChangeArrowheads="1"/>
          </p:cNvSpPr>
          <p:nvPr/>
        </p:nvSpPr>
        <p:spPr bwMode="auto">
          <a:xfrm>
            <a:off x="6350000" y="636588"/>
            <a:ext cx="9271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Cranium</a:t>
            </a:r>
            <a:endParaRPr lang="en-US" sz="1800" b="1">
              <a:latin typeface="Arial" charset="0"/>
            </a:endParaRPr>
          </a:p>
        </p:txBody>
      </p:sp>
      <p:sp>
        <p:nvSpPr>
          <p:cNvPr id="6375" name="Rectangle 231"/>
          <p:cNvSpPr>
            <a:spLocks noChangeArrowheads="1"/>
          </p:cNvSpPr>
          <p:nvPr/>
        </p:nvSpPr>
        <p:spPr bwMode="auto">
          <a:xfrm>
            <a:off x="2911475" y="2967038"/>
            <a:ext cx="838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Sacrum</a:t>
            </a:r>
            <a:endParaRPr lang="en-US" sz="1800" b="1">
              <a:latin typeface="Arial" charset="0"/>
            </a:endParaRPr>
          </a:p>
        </p:txBody>
      </p:sp>
      <p:sp>
        <p:nvSpPr>
          <p:cNvPr id="6376" name="Rectangle 232"/>
          <p:cNvSpPr>
            <a:spLocks noChangeArrowheads="1"/>
          </p:cNvSpPr>
          <p:nvPr/>
        </p:nvSpPr>
        <p:spPr bwMode="auto">
          <a:xfrm>
            <a:off x="1485900" y="2547938"/>
            <a:ext cx="11684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Vertebral</a:t>
            </a:r>
          </a:p>
          <a:p>
            <a:pPr>
              <a:lnSpc>
                <a:spcPct val="90000"/>
              </a:lnSpc>
            </a:pPr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column</a:t>
            </a:r>
            <a:endParaRPr lang="en-US" sz="1800">
              <a:latin typeface="Arial" charset="0"/>
            </a:endParaRPr>
          </a:p>
        </p:txBody>
      </p:sp>
      <p:sp>
        <p:nvSpPr>
          <p:cNvPr id="6377" name="Rectangle 233"/>
          <p:cNvSpPr>
            <a:spLocks noChangeArrowheads="1"/>
          </p:cNvSpPr>
          <p:nvPr/>
        </p:nvSpPr>
        <p:spPr bwMode="auto">
          <a:xfrm>
            <a:off x="6356350" y="1281113"/>
            <a:ext cx="8636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Clavicle</a:t>
            </a:r>
            <a:endParaRPr lang="en-US" sz="1800" b="1">
              <a:latin typeface="Arial" charset="0"/>
            </a:endParaRPr>
          </a:p>
        </p:txBody>
      </p:sp>
      <p:sp>
        <p:nvSpPr>
          <p:cNvPr id="6378" name="Rectangle 234"/>
          <p:cNvSpPr>
            <a:spLocks noChangeArrowheads="1"/>
          </p:cNvSpPr>
          <p:nvPr/>
        </p:nvSpPr>
        <p:spPr bwMode="auto">
          <a:xfrm>
            <a:off x="6356350" y="1544638"/>
            <a:ext cx="8763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Scapula</a:t>
            </a:r>
            <a:endParaRPr lang="en-US" sz="1800" b="1">
              <a:latin typeface="Arial" charset="0"/>
            </a:endParaRPr>
          </a:p>
        </p:txBody>
      </p:sp>
      <p:sp>
        <p:nvSpPr>
          <p:cNvPr id="6379" name="Rectangle 235"/>
          <p:cNvSpPr>
            <a:spLocks noChangeArrowheads="1"/>
          </p:cNvSpPr>
          <p:nvPr/>
        </p:nvSpPr>
        <p:spPr bwMode="auto">
          <a:xfrm>
            <a:off x="6356350" y="1785938"/>
            <a:ext cx="9271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Sternum</a:t>
            </a:r>
            <a:endParaRPr lang="en-US" sz="1800" b="1">
              <a:latin typeface="Arial" charset="0"/>
            </a:endParaRPr>
          </a:p>
        </p:txBody>
      </p:sp>
      <p:sp>
        <p:nvSpPr>
          <p:cNvPr id="6380" name="Rectangle 236"/>
          <p:cNvSpPr>
            <a:spLocks noChangeArrowheads="1"/>
          </p:cNvSpPr>
          <p:nvPr/>
        </p:nvSpPr>
        <p:spPr bwMode="auto">
          <a:xfrm>
            <a:off x="6356350" y="1995488"/>
            <a:ext cx="3683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Rib</a:t>
            </a:r>
            <a:endParaRPr lang="en-US" sz="1800" b="1">
              <a:latin typeface="Arial" charset="0"/>
            </a:endParaRPr>
          </a:p>
        </p:txBody>
      </p:sp>
      <p:sp>
        <p:nvSpPr>
          <p:cNvPr id="6381" name="Rectangle 237"/>
          <p:cNvSpPr>
            <a:spLocks noChangeArrowheads="1"/>
          </p:cNvSpPr>
          <p:nvPr/>
        </p:nvSpPr>
        <p:spPr bwMode="auto">
          <a:xfrm>
            <a:off x="6356350" y="2205038"/>
            <a:ext cx="9906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Humerus</a:t>
            </a:r>
            <a:endParaRPr lang="en-US" sz="1800" b="1">
              <a:latin typeface="Arial" charset="0"/>
            </a:endParaRPr>
          </a:p>
        </p:txBody>
      </p:sp>
      <p:sp>
        <p:nvSpPr>
          <p:cNvPr id="6382" name="Rectangle 238"/>
          <p:cNvSpPr>
            <a:spLocks noChangeArrowheads="1"/>
          </p:cNvSpPr>
          <p:nvPr/>
        </p:nvSpPr>
        <p:spPr bwMode="auto">
          <a:xfrm>
            <a:off x="6356350" y="2433638"/>
            <a:ext cx="9271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Vertebra</a:t>
            </a:r>
            <a:endParaRPr lang="en-US" sz="1800" b="1">
              <a:latin typeface="Arial" charset="0"/>
            </a:endParaRPr>
          </a:p>
        </p:txBody>
      </p:sp>
      <p:sp>
        <p:nvSpPr>
          <p:cNvPr id="6383" name="Rectangle 239"/>
          <p:cNvSpPr>
            <a:spLocks noChangeArrowheads="1"/>
          </p:cNvSpPr>
          <p:nvPr/>
        </p:nvSpPr>
        <p:spPr bwMode="auto">
          <a:xfrm>
            <a:off x="6356350" y="2640013"/>
            <a:ext cx="7620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Radius</a:t>
            </a:r>
            <a:endParaRPr lang="en-US" sz="1800" b="1">
              <a:latin typeface="Arial" charset="0"/>
            </a:endParaRPr>
          </a:p>
        </p:txBody>
      </p:sp>
      <p:sp>
        <p:nvSpPr>
          <p:cNvPr id="6384" name="Rectangle 240"/>
          <p:cNvSpPr>
            <a:spLocks noChangeArrowheads="1"/>
          </p:cNvSpPr>
          <p:nvPr/>
        </p:nvSpPr>
        <p:spPr bwMode="auto">
          <a:xfrm>
            <a:off x="6356350" y="2859088"/>
            <a:ext cx="4953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Ulna</a:t>
            </a:r>
            <a:endParaRPr lang="en-US" sz="1800" b="1">
              <a:latin typeface="Arial" charset="0"/>
            </a:endParaRPr>
          </a:p>
        </p:txBody>
      </p:sp>
      <p:sp>
        <p:nvSpPr>
          <p:cNvPr id="6385" name="Rectangle 241"/>
          <p:cNvSpPr>
            <a:spLocks noChangeArrowheads="1"/>
          </p:cNvSpPr>
          <p:nvPr/>
        </p:nvSpPr>
        <p:spPr bwMode="auto">
          <a:xfrm>
            <a:off x="6356350" y="3052763"/>
            <a:ext cx="838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Carpals</a:t>
            </a:r>
            <a:endParaRPr lang="en-US" sz="1800" b="1">
              <a:latin typeface="Arial" charset="0"/>
            </a:endParaRPr>
          </a:p>
        </p:txBody>
      </p:sp>
      <p:sp>
        <p:nvSpPr>
          <p:cNvPr id="6386" name="Rectangle 242"/>
          <p:cNvSpPr>
            <a:spLocks noChangeArrowheads="1"/>
          </p:cNvSpPr>
          <p:nvPr/>
        </p:nvSpPr>
        <p:spPr bwMode="auto">
          <a:xfrm>
            <a:off x="6356350" y="3776663"/>
            <a:ext cx="11430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Phalanges</a:t>
            </a:r>
            <a:endParaRPr lang="en-US" sz="1800" b="1">
              <a:latin typeface="Arial" charset="0"/>
            </a:endParaRPr>
          </a:p>
        </p:txBody>
      </p:sp>
      <p:sp>
        <p:nvSpPr>
          <p:cNvPr id="6387" name="Rectangle 243"/>
          <p:cNvSpPr>
            <a:spLocks noChangeArrowheads="1"/>
          </p:cNvSpPr>
          <p:nvPr/>
        </p:nvSpPr>
        <p:spPr bwMode="auto">
          <a:xfrm>
            <a:off x="6356350" y="4037013"/>
            <a:ext cx="13208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Metacarpals</a:t>
            </a:r>
            <a:endParaRPr lang="en-US" sz="1800" b="1">
              <a:latin typeface="Arial" charset="0"/>
            </a:endParaRPr>
          </a:p>
        </p:txBody>
      </p:sp>
      <p:sp>
        <p:nvSpPr>
          <p:cNvPr id="6388" name="Rectangle 244"/>
          <p:cNvSpPr>
            <a:spLocks noChangeArrowheads="1"/>
          </p:cNvSpPr>
          <p:nvPr/>
        </p:nvSpPr>
        <p:spPr bwMode="auto">
          <a:xfrm>
            <a:off x="6356350" y="4287838"/>
            <a:ext cx="6985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Femur</a:t>
            </a:r>
            <a:endParaRPr lang="en-US" sz="1800" b="1">
              <a:latin typeface="Arial" charset="0"/>
            </a:endParaRPr>
          </a:p>
        </p:txBody>
      </p:sp>
      <p:sp>
        <p:nvSpPr>
          <p:cNvPr id="6389" name="Rectangle 245"/>
          <p:cNvSpPr>
            <a:spLocks noChangeArrowheads="1"/>
          </p:cNvSpPr>
          <p:nvPr/>
        </p:nvSpPr>
        <p:spPr bwMode="auto">
          <a:xfrm>
            <a:off x="6356350" y="4532313"/>
            <a:ext cx="7366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Patella</a:t>
            </a:r>
            <a:endParaRPr lang="en-US" sz="1800" b="1">
              <a:latin typeface="Arial" charset="0"/>
            </a:endParaRPr>
          </a:p>
        </p:txBody>
      </p:sp>
      <p:sp>
        <p:nvSpPr>
          <p:cNvPr id="6390" name="Rectangle 246"/>
          <p:cNvSpPr>
            <a:spLocks noChangeArrowheads="1"/>
          </p:cNvSpPr>
          <p:nvPr/>
        </p:nvSpPr>
        <p:spPr bwMode="auto">
          <a:xfrm>
            <a:off x="6356350" y="4868863"/>
            <a:ext cx="5334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Tibia</a:t>
            </a:r>
            <a:endParaRPr lang="en-US" sz="1800" b="1">
              <a:latin typeface="Arial" charset="0"/>
            </a:endParaRPr>
          </a:p>
        </p:txBody>
      </p:sp>
      <p:sp>
        <p:nvSpPr>
          <p:cNvPr id="6391" name="Rectangle 247"/>
          <p:cNvSpPr>
            <a:spLocks noChangeArrowheads="1"/>
          </p:cNvSpPr>
          <p:nvPr/>
        </p:nvSpPr>
        <p:spPr bwMode="auto">
          <a:xfrm>
            <a:off x="6356350" y="5132388"/>
            <a:ext cx="6731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Fibula</a:t>
            </a:r>
            <a:endParaRPr lang="en-US" sz="1800" b="1">
              <a:latin typeface="Arial" charset="0"/>
            </a:endParaRPr>
          </a:p>
        </p:txBody>
      </p:sp>
      <p:sp>
        <p:nvSpPr>
          <p:cNvPr id="6392" name="Rectangle 248"/>
          <p:cNvSpPr>
            <a:spLocks noChangeArrowheads="1"/>
          </p:cNvSpPr>
          <p:nvPr/>
        </p:nvSpPr>
        <p:spPr bwMode="auto">
          <a:xfrm>
            <a:off x="5511800" y="5646738"/>
            <a:ext cx="8001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Tarsals</a:t>
            </a:r>
            <a:endParaRPr lang="en-US" sz="1800" b="1">
              <a:latin typeface="Arial" charset="0"/>
            </a:endParaRPr>
          </a:p>
        </p:txBody>
      </p:sp>
      <p:sp>
        <p:nvSpPr>
          <p:cNvPr id="6393" name="Rectangle 249"/>
          <p:cNvSpPr>
            <a:spLocks noChangeArrowheads="1"/>
          </p:cNvSpPr>
          <p:nvPr/>
        </p:nvSpPr>
        <p:spPr bwMode="auto">
          <a:xfrm>
            <a:off x="5508625" y="5903913"/>
            <a:ext cx="12573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Metatarsals</a:t>
            </a:r>
            <a:endParaRPr lang="en-US" sz="1800" b="1">
              <a:latin typeface="Arial" charset="0"/>
            </a:endParaRPr>
          </a:p>
        </p:txBody>
      </p:sp>
      <p:sp>
        <p:nvSpPr>
          <p:cNvPr id="6394" name="Rectangle 250"/>
          <p:cNvSpPr>
            <a:spLocks noChangeArrowheads="1"/>
          </p:cNvSpPr>
          <p:nvPr/>
        </p:nvSpPr>
        <p:spPr bwMode="auto">
          <a:xfrm>
            <a:off x="5505450" y="6170613"/>
            <a:ext cx="11430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Phalanges</a:t>
            </a:r>
            <a:endParaRPr lang="en-US" sz="1800" b="1">
              <a:latin typeface="Arial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Skull</a:t>
            </a:r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71500" indent="-571500"/>
            <a:r>
              <a:rPr lang="en-US"/>
              <a:t>Two sets of bones</a:t>
            </a:r>
          </a:p>
          <a:p>
            <a:pPr marL="879475" lvl="1" indent="-533400">
              <a:buFont typeface="Times" charset="0"/>
              <a:buAutoNum type="arabicPeriod"/>
            </a:pPr>
            <a:r>
              <a:rPr lang="en-US"/>
              <a:t>Cranial bones</a:t>
            </a:r>
          </a:p>
          <a:p>
            <a:pPr marL="1279525" lvl="2" indent="-533400"/>
            <a:r>
              <a:rPr lang="en-US"/>
              <a:t>Enclose the brain in the cranial cavity</a:t>
            </a:r>
          </a:p>
          <a:p>
            <a:pPr marL="1927225" lvl="3" indent="-533400"/>
            <a:r>
              <a:rPr lang="en-US"/>
              <a:t>Cranial vault (calvaria) </a:t>
            </a:r>
          </a:p>
          <a:p>
            <a:pPr marL="1927225" lvl="3" indent="-533400"/>
            <a:r>
              <a:rPr lang="en-US"/>
              <a:t>Cranial base: anterior, middle, and posterior cranial fossae </a:t>
            </a:r>
          </a:p>
          <a:p>
            <a:pPr marL="1279525" lvl="2" indent="-533400"/>
            <a:r>
              <a:rPr lang="en-US"/>
              <a:t>Provide sites of attachment for head and neck muscles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Skull</a:t>
            </a:r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879475" lvl="1" indent="-533400">
              <a:buFont typeface="Times" charset="0"/>
              <a:buAutoNum type="arabicPeriod" startAt="2"/>
            </a:pPr>
            <a:r>
              <a:rPr lang="en-US"/>
              <a:t>Facial bones</a:t>
            </a:r>
          </a:p>
          <a:p>
            <a:pPr marL="1279525" lvl="2" indent="-533400"/>
            <a:r>
              <a:rPr lang="en-US"/>
              <a:t>Framework of face</a:t>
            </a:r>
          </a:p>
          <a:p>
            <a:pPr marL="1279525" lvl="2" indent="-533400"/>
            <a:r>
              <a:rPr lang="en-US"/>
              <a:t>Cavities for special sense organs for sight, taste, and smell</a:t>
            </a:r>
          </a:p>
          <a:p>
            <a:pPr marL="1279525" lvl="2" indent="-533400"/>
            <a:r>
              <a:rPr lang="en-US"/>
              <a:t>Openings for air and food passage</a:t>
            </a:r>
          </a:p>
          <a:p>
            <a:pPr marL="1279525" lvl="2" indent="-533400"/>
            <a:r>
              <a:rPr lang="en-US"/>
              <a:t>Sties of attachment for teeth and muscles of facial expression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Bone Markings: Depressions and Openings</a:t>
            </a:r>
          </a:p>
        </p:txBody>
      </p:sp>
      <p:sp>
        <p:nvSpPr>
          <p:cNvPr id="31749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sz="2600"/>
              <a:t>Meatus</a:t>
            </a:r>
          </a:p>
          <a:p>
            <a:pPr lvl="1"/>
            <a:r>
              <a:rPr lang="en-US"/>
              <a:t>Canal-like passageway</a:t>
            </a:r>
          </a:p>
          <a:p>
            <a:r>
              <a:rPr lang="en-US" sz="2600"/>
              <a:t>Sinus</a:t>
            </a:r>
          </a:p>
          <a:p>
            <a:pPr lvl="1"/>
            <a:r>
              <a:rPr lang="en-US"/>
              <a:t>Cavity within a bone</a:t>
            </a:r>
          </a:p>
          <a:p>
            <a:r>
              <a:rPr lang="en-US" sz="2600"/>
              <a:t>Fossa</a:t>
            </a:r>
          </a:p>
          <a:p>
            <a:pPr lvl="1"/>
            <a:r>
              <a:rPr lang="en-US"/>
              <a:t>Shallow, basinlike depression</a:t>
            </a:r>
          </a:p>
        </p:txBody>
      </p:sp>
      <p:sp>
        <p:nvSpPr>
          <p:cNvPr id="31750" name="Rectangle 6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sz="2600"/>
              <a:t>Groove</a:t>
            </a:r>
          </a:p>
          <a:p>
            <a:pPr lvl="1"/>
            <a:r>
              <a:rPr lang="en-US"/>
              <a:t>Furrow</a:t>
            </a:r>
          </a:p>
          <a:p>
            <a:r>
              <a:rPr lang="en-US" sz="2600"/>
              <a:t>Fissure</a:t>
            </a:r>
          </a:p>
          <a:p>
            <a:pPr lvl="1"/>
            <a:r>
              <a:rPr lang="en-US"/>
              <a:t>Narrow, slitlike opening</a:t>
            </a:r>
          </a:p>
          <a:p>
            <a:r>
              <a:rPr lang="en-US" sz="2600"/>
              <a:t>Foramen</a:t>
            </a:r>
          </a:p>
          <a:p>
            <a:pPr lvl="1"/>
            <a:r>
              <a:rPr lang="en-US"/>
              <a:t>Round or oval opening through a bone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8304213" y="6581775"/>
            <a:ext cx="8366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Table 6.1</a:t>
            </a:r>
          </a:p>
        </p:txBody>
      </p:sp>
      <p:pic>
        <p:nvPicPr>
          <p:cNvPr id="33800" name="Picture 8"/>
          <p:cNvPicPr>
            <a:picLocks noChangeAspect="1" noChangeArrowheads="1"/>
          </p:cNvPicPr>
          <p:nvPr/>
        </p:nvPicPr>
        <p:blipFill>
          <a:blip r:embed="rId2" cstate="print"/>
          <a:srcRect b="85416"/>
          <a:stretch>
            <a:fillRect/>
          </a:stretch>
        </p:blipFill>
        <p:spPr bwMode="auto">
          <a:xfrm>
            <a:off x="303213" y="1071563"/>
            <a:ext cx="8535987" cy="909637"/>
          </a:xfrm>
          <a:prstGeom prst="rect">
            <a:avLst/>
          </a:prstGeom>
          <a:noFill/>
        </p:spPr>
      </p:pic>
      <p:pic>
        <p:nvPicPr>
          <p:cNvPr id="33801" name="Picture 9"/>
          <p:cNvPicPr>
            <a:picLocks noChangeAspect="1" noChangeArrowheads="1"/>
          </p:cNvPicPr>
          <p:nvPr/>
        </p:nvPicPr>
        <p:blipFill>
          <a:blip r:embed="rId2" cstate="print"/>
          <a:srcRect t="42682" b="4785"/>
          <a:stretch>
            <a:fillRect/>
          </a:stretch>
        </p:blipFill>
        <p:spPr bwMode="auto">
          <a:xfrm>
            <a:off x="303213" y="1905000"/>
            <a:ext cx="8535987" cy="3276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Fontanels (soft spots) &amp; Sutures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0375" y="762000"/>
            <a:ext cx="8228013" cy="5549901"/>
          </a:xfrm>
        </p:spPr>
        <p:txBody>
          <a:bodyPr/>
          <a:lstStyle/>
          <a:p>
            <a:r>
              <a:rPr lang="en-US" sz="2400" dirty="0" smtClean="0"/>
              <a:t>Cartilage and mesenchyme regions in the skull that will eventually ossify by intramembranous bone formation</a:t>
            </a:r>
          </a:p>
          <a:p>
            <a:pPr>
              <a:buNone/>
            </a:pPr>
            <a:r>
              <a:rPr lang="en-US" sz="2400" dirty="0" smtClean="0"/>
              <a:t>Physiologic Purposes</a:t>
            </a:r>
          </a:p>
          <a:p>
            <a:pPr>
              <a:buNone/>
            </a:pPr>
            <a:r>
              <a:rPr lang="en-US" sz="2400" dirty="0" smtClean="0"/>
              <a:t>1. Allows rapid growth of the brain</a:t>
            </a:r>
          </a:p>
          <a:p>
            <a:pPr>
              <a:buNone/>
            </a:pPr>
            <a:r>
              <a:rPr lang="en-US" sz="2400" dirty="0" smtClean="0"/>
              <a:t>2. Allows overlap of the skull bones during delivery</a:t>
            </a:r>
          </a:p>
          <a:p>
            <a:r>
              <a:rPr lang="en-US" sz="2400" dirty="0" smtClean="0"/>
              <a:t>Medical Usages</a:t>
            </a:r>
          </a:p>
          <a:p>
            <a:pPr>
              <a:buNone/>
            </a:pPr>
            <a:r>
              <a:rPr lang="en-US" sz="2400" dirty="0" smtClean="0"/>
              <a:t>1. Allows determination of fetal head during delivery</a:t>
            </a:r>
          </a:p>
          <a:p>
            <a:pPr>
              <a:buNone/>
            </a:pPr>
            <a:r>
              <a:rPr lang="en-US" sz="2400" dirty="0" smtClean="0"/>
              <a:t>2. Allows determination of the superior sagittal sinus during surgery for hydrocephalus</a:t>
            </a:r>
          </a:p>
          <a:p>
            <a:pPr>
              <a:buNone/>
            </a:pPr>
            <a:r>
              <a:rPr lang="en-US" sz="2400" dirty="0" smtClean="0"/>
              <a:t>3. Assists in the determination of fetal age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Fontanels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0375" y="990601"/>
            <a:ext cx="8228013" cy="5321300"/>
          </a:xfrm>
        </p:spPr>
        <p:txBody>
          <a:bodyPr/>
          <a:lstStyle/>
          <a:p>
            <a:r>
              <a:rPr lang="en-US" b="1" dirty="0" smtClean="0"/>
              <a:t>Anterior Fontanel </a:t>
            </a:r>
            <a:r>
              <a:rPr lang="en-US" dirty="0" smtClean="0"/>
              <a:t>– Largest Fontanel – closes 18 – 24 months after birth</a:t>
            </a:r>
          </a:p>
          <a:p>
            <a:r>
              <a:rPr lang="en-US" b="1" dirty="0" smtClean="0"/>
              <a:t>Posterior Fontanel </a:t>
            </a:r>
            <a:r>
              <a:rPr lang="en-US" dirty="0" smtClean="0"/>
              <a:t>– Closes 2 months after birth</a:t>
            </a:r>
          </a:p>
          <a:p>
            <a:r>
              <a:rPr lang="en-US" b="1" dirty="0" smtClean="0"/>
              <a:t>Anterolateral Fontanel </a:t>
            </a:r>
            <a:r>
              <a:rPr lang="en-US" dirty="0" smtClean="0"/>
              <a:t>– Closes 3 months after birth</a:t>
            </a:r>
          </a:p>
          <a:p>
            <a:r>
              <a:rPr lang="en-US" b="1" dirty="0" smtClean="0"/>
              <a:t>Posterolateral Fontanel </a:t>
            </a:r>
            <a:r>
              <a:rPr lang="en-US" dirty="0" smtClean="0"/>
              <a:t>– begins to close 1 – 2 months after birth and finishes closure at 12 months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Fontanelles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23" y="914399"/>
            <a:ext cx="9128760" cy="4724401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8788" y="152400"/>
            <a:ext cx="8226425" cy="457200"/>
          </a:xfrm>
        </p:spPr>
        <p:txBody>
          <a:bodyPr/>
          <a:lstStyle/>
          <a:p>
            <a:r>
              <a:rPr lang="en-US" dirty="0" smtClean="0"/>
              <a:t>Sutures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09600"/>
            <a:ext cx="8991599" cy="6095999"/>
          </a:xfrm>
        </p:spPr>
        <p:txBody>
          <a:bodyPr/>
          <a:lstStyle/>
          <a:p>
            <a:r>
              <a:rPr lang="en-US" sz="2800" dirty="0" smtClean="0"/>
              <a:t>A </a:t>
            </a:r>
            <a:r>
              <a:rPr lang="en-US" sz="2800" b="1" dirty="0" smtClean="0"/>
              <a:t>suture</a:t>
            </a:r>
            <a:r>
              <a:rPr lang="en-US" sz="2800" dirty="0" smtClean="0"/>
              <a:t> is a type of </a:t>
            </a:r>
            <a:r>
              <a:rPr lang="en-US" sz="2800" dirty="0" smtClean="0">
                <a:hlinkClick r:id="rId2" action="ppaction://hlinkfile" tooltip="Fibrous joint"/>
              </a:rPr>
              <a:t>fibrous joint</a:t>
            </a:r>
            <a:r>
              <a:rPr lang="en-US" sz="2800" dirty="0" smtClean="0"/>
              <a:t> which only occurs in the skull (or "cranium"). They are bound together by </a:t>
            </a:r>
            <a:r>
              <a:rPr lang="en-US" sz="2800" dirty="0" smtClean="0">
                <a:hlinkClick r:id="rId3" action="ppaction://hlinkfile" tooltip="Sharpey's fibres"/>
              </a:rPr>
              <a:t>Sharpey's fib</a:t>
            </a:r>
            <a:r>
              <a:rPr lang="en-US" sz="2800" dirty="0" smtClean="0"/>
              <a:t>ers. A tiny amount of movement is permitted at sutures, which contributes to the </a:t>
            </a:r>
            <a:r>
              <a:rPr lang="en-US" sz="2800" dirty="0" smtClean="0">
                <a:hlinkClick r:id="rId4" action="ppaction://hlinkfile" tooltip="Compliance (physiology)"/>
              </a:rPr>
              <a:t>compliance</a:t>
            </a:r>
            <a:r>
              <a:rPr lang="en-US" sz="2800" dirty="0" smtClean="0"/>
              <a:t> and </a:t>
            </a:r>
            <a:r>
              <a:rPr lang="en-US" sz="2800" dirty="0" smtClean="0">
                <a:hlinkClick r:id="rId5" action="ppaction://hlinkfile" tooltip="Elasticity (physics)"/>
              </a:rPr>
              <a:t>elasticity</a:t>
            </a:r>
            <a:r>
              <a:rPr lang="en-US" sz="2800" dirty="0" smtClean="0"/>
              <a:t> of the skull.</a:t>
            </a:r>
          </a:p>
          <a:p>
            <a:r>
              <a:rPr lang="en-US" sz="2800" b="1" dirty="0" smtClean="0"/>
              <a:t>Frontal Suture </a:t>
            </a:r>
            <a:r>
              <a:rPr lang="en-US" sz="2800" dirty="0" smtClean="0"/>
              <a:t>– completely closes – if it persists it is termed the metopic suture</a:t>
            </a:r>
          </a:p>
          <a:p>
            <a:pPr marL="803275" lvl="1" indent="-457200">
              <a:lnSpc>
                <a:spcPct val="90000"/>
              </a:lnSpc>
            </a:pPr>
            <a:r>
              <a:rPr lang="en-US" sz="2400" b="1" dirty="0" smtClean="0"/>
              <a:t>Coronal suture</a:t>
            </a:r>
            <a:r>
              <a:rPr lang="en-US" sz="2400" dirty="0" smtClean="0"/>
              <a:t>—between parietal bones and frontal bone </a:t>
            </a:r>
          </a:p>
          <a:p>
            <a:pPr marL="803275" lvl="1" indent="-457200">
              <a:lnSpc>
                <a:spcPct val="90000"/>
              </a:lnSpc>
            </a:pPr>
            <a:r>
              <a:rPr lang="en-US" sz="2400" b="1" dirty="0" smtClean="0"/>
              <a:t>Sagittal suture</a:t>
            </a:r>
            <a:r>
              <a:rPr lang="en-US" sz="2400" dirty="0" smtClean="0"/>
              <a:t>—between right and left parietal bones </a:t>
            </a:r>
          </a:p>
          <a:p>
            <a:pPr marL="803275" lvl="1" indent="-457200">
              <a:lnSpc>
                <a:spcPct val="90000"/>
              </a:lnSpc>
            </a:pPr>
            <a:r>
              <a:rPr lang="en-US" sz="2400" b="1" dirty="0" smtClean="0"/>
              <a:t>Lambdoid suture</a:t>
            </a:r>
            <a:r>
              <a:rPr lang="en-US" sz="2400" dirty="0" smtClean="0"/>
              <a:t>—between parietal bones and occipital bone </a:t>
            </a:r>
          </a:p>
          <a:p>
            <a:pPr marL="803275" lvl="1" indent="-457200">
              <a:lnSpc>
                <a:spcPct val="90000"/>
              </a:lnSpc>
            </a:pPr>
            <a:r>
              <a:rPr lang="en-US" sz="2400" b="1" dirty="0" smtClean="0"/>
              <a:t>Squamous (squamosal) sutures</a:t>
            </a:r>
            <a:r>
              <a:rPr lang="en-US" sz="2400" dirty="0" smtClean="0"/>
              <a:t>—between parietal and temporal bones on each side of skull  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8151813" y="6581775"/>
            <a:ext cx="9890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7.2a</a:t>
            </a:r>
          </a:p>
        </p:txBody>
      </p:sp>
      <p:pic>
        <p:nvPicPr>
          <p:cNvPr id="11271" name="Picture 7" descr="figure_07_02a-jL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613" y="531813"/>
            <a:ext cx="8231187" cy="5868987"/>
          </a:xfrm>
          <a:prstGeom prst="rect">
            <a:avLst/>
          </a:prstGeom>
          <a:noFill/>
        </p:spPr>
      </p:pic>
      <p:sp>
        <p:nvSpPr>
          <p:cNvPr id="11272" name="Freeform 8"/>
          <p:cNvSpPr>
            <a:spLocks/>
          </p:cNvSpPr>
          <p:nvPr/>
        </p:nvSpPr>
        <p:spPr bwMode="auto">
          <a:xfrm>
            <a:off x="1411288" y="971550"/>
            <a:ext cx="3992562" cy="3230563"/>
          </a:xfrm>
          <a:custGeom>
            <a:avLst/>
            <a:gdLst/>
            <a:ahLst/>
            <a:cxnLst>
              <a:cxn ang="0">
                <a:pos x="2515" y="102"/>
              </a:cxn>
              <a:cxn ang="0">
                <a:pos x="2515" y="0"/>
              </a:cxn>
              <a:cxn ang="0">
                <a:pos x="0" y="0"/>
              </a:cxn>
              <a:cxn ang="0">
                <a:pos x="0" y="2035"/>
              </a:cxn>
              <a:cxn ang="0">
                <a:pos x="90" y="2035"/>
              </a:cxn>
            </a:cxnLst>
            <a:rect l="0" t="0" r="r" b="b"/>
            <a:pathLst>
              <a:path w="2515" h="2035">
                <a:moveTo>
                  <a:pt x="2515" y="102"/>
                </a:moveTo>
                <a:lnTo>
                  <a:pt x="2515" y="0"/>
                </a:lnTo>
                <a:lnTo>
                  <a:pt x="0" y="0"/>
                </a:lnTo>
                <a:lnTo>
                  <a:pt x="0" y="2035"/>
                </a:lnTo>
                <a:lnTo>
                  <a:pt x="90" y="2035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73" name="Line 9"/>
          <p:cNvSpPr>
            <a:spLocks noChangeShapeType="1"/>
          </p:cNvSpPr>
          <p:nvPr/>
        </p:nvSpPr>
        <p:spPr bwMode="auto">
          <a:xfrm flipV="1">
            <a:off x="3440113" y="822325"/>
            <a:ext cx="1587" cy="152400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74" name="Line 10"/>
          <p:cNvSpPr>
            <a:spLocks noChangeShapeType="1"/>
          </p:cNvSpPr>
          <p:nvPr/>
        </p:nvSpPr>
        <p:spPr bwMode="auto">
          <a:xfrm>
            <a:off x="3017838" y="2686050"/>
            <a:ext cx="2779712" cy="1588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75" name="Line 11"/>
          <p:cNvSpPr>
            <a:spLocks noChangeShapeType="1"/>
          </p:cNvSpPr>
          <p:nvPr/>
        </p:nvSpPr>
        <p:spPr bwMode="auto">
          <a:xfrm flipV="1">
            <a:off x="2001838" y="3273425"/>
            <a:ext cx="1587" cy="1258888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76" name="Freeform 12"/>
          <p:cNvSpPr>
            <a:spLocks/>
          </p:cNvSpPr>
          <p:nvPr/>
        </p:nvSpPr>
        <p:spPr bwMode="auto">
          <a:xfrm>
            <a:off x="5445125" y="3425825"/>
            <a:ext cx="165100" cy="2554288"/>
          </a:xfrm>
          <a:custGeom>
            <a:avLst/>
            <a:gdLst/>
            <a:ahLst/>
            <a:cxnLst>
              <a:cxn ang="0">
                <a:pos x="100" y="0"/>
              </a:cxn>
              <a:cxn ang="0">
                <a:pos x="0" y="0"/>
              </a:cxn>
              <a:cxn ang="0">
                <a:pos x="0" y="1609"/>
              </a:cxn>
              <a:cxn ang="0">
                <a:pos x="104" y="1609"/>
              </a:cxn>
            </a:cxnLst>
            <a:rect l="0" t="0" r="r" b="b"/>
            <a:pathLst>
              <a:path w="104" h="1609">
                <a:moveTo>
                  <a:pt x="100" y="0"/>
                </a:moveTo>
                <a:lnTo>
                  <a:pt x="0" y="0"/>
                </a:lnTo>
                <a:lnTo>
                  <a:pt x="0" y="1609"/>
                </a:lnTo>
                <a:lnTo>
                  <a:pt x="104" y="1609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77" name="Line 13"/>
          <p:cNvSpPr>
            <a:spLocks noChangeShapeType="1"/>
          </p:cNvSpPr>
          <p:nvPr/>
        </p:nvSpPr>
        <p:spPr bwMode="auto">
          <a:xfrm flipH="1">
            <a:off x="5295900" y="4703763"/>
            <a:ext cx="152400" cy="1587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78" name="Line 14"/>
          <p:cNvSpPr>
            <a:spLocks noChangeShapeType="1"/>
          </p:cNvSpPr>
          <p:nvPr/>
        </p:nvSpPr>
        <p:spPr bwMode="auto">
          <a:xfrm>
            <a:off x="4119563" y="1863725"/>
            <a:ext cx="1677987" cy="1588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79" name="Rectangle 15"/>
          <p:cNvSpPr>
            <a:spLocks noChangeArrowheads="1"/>
          </p:cNvSpPr>
          <p:nvPr/>
        </p:nvSpPr>
        <p:spPr bwMode="auto">
          <a:xfrm>
            <a:off x="1222375" y="509588"/>
            <a:ext cx="4437063" cy="350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300" b="1">
                <a:solidFill>
                  <a:srgbClr val="231F20"/>
                </a:solidFill>
                <a:latin typeface="Arial" charset="0"/>
              </a:rPr>
              <a:t>Bones of cranium (cranial vault)</a:t>
            </a:r>
            <a:endParaRPr lang="en-US" sz="1800" b="1">
              <a:latin typeface="Arial" charset="0"/>
            </a:endParaRPr>
          </a:p>
        </p:txBody>
      </p:sp>
      <p:sp>
        <p:nvSpPr>
          <p:cNvPr id="11280" name="Rectangle 16"/>
          <p:cNvSpPr>
            <a:spLocks noChangeArrowheads="1"/>
          </p:cNvSpPr>
          <p:nvPr/>
        </p:nvSpPr>
        <p:spPr bwMode="auto">
          <a:xfrm>
            <a:off x="1492250" y="4532313"/>
            <a:ext cx="139223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300" b="1">
                <a:solidFill>
                  <a:srgbClr val="231F20"/>
                </a:solidFill>
                <a:latin typeface="Arial" charset="0"/>
              </a:rPr>
              <a:t>Lambdoid</a:t>
            </a:r>
          </a:p>
          <a:p>
            <a:r>
              <a:rPr lang="en-US" sz="2300" b="1">
                <a:solidFill>
                  <a:srgbClr val="231F20"/>
                </a:solidFill>
                <a:latin typeface="Arial" charset="0"/>
              </a:rPr>
              <a:t>suture</a:t>
            </a:r>
            <a:endParaRPr lang="en-US" sz="1800" b="1">
              <a:latin typeface="Arial" charset="0"/>
            </a:endParaRPr>
          </a:p>
        </p:txBody>
      </p:sp>
      <p:sp>
        <p:nvSpPr>
          <p:cNvPr id="11281" name="Rectangle 17"/>
          <p:cNvSpPr>
            <a:spLocks noChangeArrowheads="1"/>
          </p:cNvSpPr>
          <p:nvPr/>
        </p:nvSpPr>
        <p:spPr bwMode="auto">
          <a:xfrm>
            <a:off x="4432300" y="4519613"/>
            <a:ext cx="8572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300" b="1">
                <a:solidFill>
                  <a:srgbClr val="231F20"/>
                </a:solidFill>
                <a:latin typeface="Arial" charset="0"/>
              </a:rPr>
              <a:t>Facial</a:t>
            </a:r>
          </a:p>
          <a:p>
            <a:r>
              <a:rPr lang="en-US" sz="2300" b="1">
                <a:solidFill>
                  <a:srgbClr val="231F20"/>
                </a:solidFill>
                <a:latin typeface="Arial" charset="0"/>
              </a:rPr>
              <a:t>bones</a:t>
            </a:r>
            <a:endParaRPr lang="en-US" sz="1800" b="1">
              <a:latin typeface="Arial" charset="0"/>
            </a:endParaRPr>
          </a:p>
        </p:txBody>
      </p:sp>
      <p:sp>
        <p:nvSpPr>
          <p:cNvPr id="11282" name="Rectangle 18"/>
          <p:cNvSpPr>
            <a:spLocks noChangeArrowheads="1"/>
          </p:cNvSpPr>
          <p:nvPr/>
        </p:nvSpPr>
        <p:spPr bwMode="auto">
          <a:xfrm>
            <a:off x="5838825" y="2493963"/>
            <a:ext cx="149066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300" b="1">
                <a:solidFill>
                  <a:srgbClr val="231F20"/>
                </a:solidFill>
                <a:latin typeface="Arial" charset="0"/>
              </a:rPr>
              <a:t>Squamous</a:t>
            </a:r>
          </a:p>
          <a:p>
            <a:r>
              <a:rPr lang="en-US" sz="2300" b="1">
                <a:solidFill>
                  <a:srgbClr val="231F20"/>
                </a:solidFill>
                <a:latin typeface="Arial" charset="0"/>
              </a:rPr>
              <a:t>suture</a:t>
            </a:r>
            <a:endParaRPr lang="en-US" sz="1800" b="1">
              <a:latin typeface="Arial" charset="0"/>
            </a:endParaRPr>
          </a:p>
        </p:txBody>
      </p:sp>
      <p:sp>
        <p:nvSpPr>
          <p:cNvPr id="11283" name="Rectangle 19"/>
          <p:cNvSpPr>
            <a:spLocks noChangeArrowheads="1"/>
          </p:cNvSpPr>
          <p:nvPr/>
        </p:nvSpPr>
        <p:spPr bwMode="auto">
          <a:xfrm>
            <a:off x="1222375" y="6027738"/>
            <a:ext cx="6719888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300">
                <a:solidFill>
                  <a:srgbClr val="231F20"/>
                </a:solidFill>
                <a:latin typeface="Arial Black" pitchFamily="34" charset="0"/>
              </a:rPr>
              <a:t>(a) Cranial and facial divisions of the skull</a:t>
            </a:r>
            <a:endParaRPr lang="en-US" sz="1800">
              <a:latin typeface="Arial" charset="0"/>
            </a:endParaRPr>
          </a:p>
        </p:txBody>
      </p:sp>
      <p:sp>
        <p:nvSpPr>
          <p:cNvPr id="11284" name="Rectangle 20"/>
          <p:cNvSpPr>
            <a:spLocks noChangeArrowheads="1"/>
          </p:cNvSpPr>
          <p:nvPr/>
        </p:nvSpPr>
        <p:spPr bwMode="auto">
          <a:xfrm>
            <a:off x="5842000" y="1684338"/>
            <a:ext cx="11017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300" b="1">
                <a:solidFill>
                  <a:srgbClr val="231F20"/>
                </a:solidFill>
                <a:latin typeface="Arial" charset="0"/>
              </a:rPr>
              <a:t>Coronal</a:t>
            </a:r>
          </a:p>
          <a:p>
            <a:r>
              <a:rPr lang="en-US" sz="2300" b="1">
                <a:solidFill>
                  <a:srgbClr val="231F20"/>
                </a:solidFill>
                <a:latin typeface="Arial" charset="0"/>
              </a:rPr>
              <a:t>suture</a:t>
            </a:r>
            <a:endParaRPr lang="en-US" sz="1800" b="1">
              <a:latin typeface="Arial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7" name="Picture 7" descr="figure_07_05a-jL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5313" y="661988"/>
            <a:ext cx="7953375" cy="5668962"/>
          </a:xfrm>
          <a:prstGeom prst="rect">
            <a:avLst/>
          </a:prstGeom>
          <a:noFill/>
        </p:spPr>
      </p:pic>
      <p:sp>
        <p:nvSpPr>
          <p:cNvPr id="20488" name="Line 8"/>
          <p:cNvSpPr>
            <a:spLocks noChangeShapeType="1"/>
          </p:cNvSpPr>
          <p:nvPr/>
        </p:nvSpPr>
        <p:spPr bwMode="auto">
          <a:xfrm>
            <a:off x="1858963" y="846138"/>
            <a:ext cx="2852737" cy="1587"/>
          </a:xfrm>
          <a:prstGeom prst="line">
            <a:avLst/>
          </a:prstGeom>
          <a:noFill/>
          <a:ln w="317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489" name="Line 9"/>
          <p:cNvSpPr>
            <a:spLocks noChangeShapeType="1"/>
          </p:cNvSpPr>
          <p:nvPr/>
        </p:nvSpPr>
        <p:spPr bwMode="auto">
          <a:xfrm>
            <a:off x="5303838" y="833438"/>
            <a:ext cx="1833562" cy="1587"/>
          </a:xfrm>
          <a:prstGeom prst="line">
            <a:avLst/>
          </a:prstGeom>
          <a:noFill/>
          <a:ln w="317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490" name="Freeform 10"/>
          <p:cNvSpPr>
            <a:spLocks/>
          </p:cNvSpPr>
          <p:nvPr/>
        </p:nvSpPr>
        <p:spPr bwMode="auto">
          <a:xfrm>
            <a:off x="5557838" y="1103313"/>
            <a:ext cx="1579562" cy="1385887"/>
          </a:xfrm>
          <a:custGeom>
            <a:avLst/>
            <a:gdLst/>
            <a:ahLst/>
            <a:cxnLst>
              <a:cxn ang="0">
                <a:pos x="1030" y="0"/>
              </a:cxn>
              <a:cxn ang="0">
                <a:pos x="896" y="0"/>
              </a:cxn>
              <a:cxn ang="0">
                <a:pos x="0" y="904"/>
              </a:cxn>
            </a:cxnLst>
            <a:rect l="0" t="0" r="r" b="b"/>
            <a:pathLst>
              <a:path w="1030" h="904">
                <a:moveTo>
                  <a:pt x="1030" y="0"/>
                </a:moveTo>
                <a:lnTo>
                  <a:pt x="896" y="0"/>
                </a:lnTo>
                <a:lnTo>
                  <a:pt x="0" y="904"/>
                </a:lnTo>
              </a:path>
            </a:pathLst>
          </a:custGeom>
          <a:noFill/>
          <a:ln w="317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491" name="Freeform 11"/>
          <p:cNvSpPr>
            <a:spLocks/>
          </p:cNvSpPr>
          <p:nvPr/>
        </p:nvSpPr>
        <p:spPr bwMode="auto">
          <a:xfrm>
            <a:off x="6091238" y="1570038"/>
            <a:ext cx="1046162" cy="1404937"/>
          </a:xfrm>
          <a:custGeom>
            <a:avLst/>
            <a:gdLst/>
            <a:ahLst/>
            <a:cxnLst>
              <a:cxn ang="0">
                <a:pos x="682" y="0"/>
              </a:cxn>
              <a:cxn ang="0">
                <a:pos x="478" y="0"/>
              </a:cxn>
              <a:cxn ang="0">
                <a:pos x="0" y="916"/>
              </a:cxn>
            </a:cxnLst>
            <a:rect l="0" t="0" r="r" b="b"/>
            <a:pathLst>
              <a:path w="682" h="916">
                <a:moveTo>
                  <a:pt x="682" y="0"/>
                </a:moveTo>
                <a:lnTo>
                  <a:pt x="478" y="0"/>
                </a:lnTo>
                <a:lnTo>
                  <a:pt x="0" y="916"/>
                </a:lnTo>
              </a:path>
            </a:pathLst>
          </a:custGeom>
          <a:noFill/>
          <a:ln w="317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492" name="Freeform 12"/>
          <p:cNvSpPr>
            <a:spLocks/>
          </p:cNvSpPr>
          <p:nvPr/>
        </p:nvSpPr>
        <p:spPr bwMode="auto">
          <a:xfrm>
            <a:off x="6248400" y="1931988"/>
            <a:ext cx="889000" cy="1004887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492" y="0"/>
              </a:cxn>
              <a:cxn ang="0">
                <a:pos x="0" y="656"/>
              </a:cxn>
            </a:cxnLst>
            <a:rect l="0" t="0" r="r" b="b"/>
            <a:pathLst>
              <a:path w="580" h="656">
                <a:moveTo>
                  <a:pt x="580" y="0"/>
                </a:moveTo>
                <a:lnTo>
                  <a:pt x="492" y="0"/>
                </a:lnTo>
                <a:lnTo>
                  <a:pt x="0" y="656"/>
                </a:lnTo>
              </a:path>
            </a:pathLst>
          </a:custGeom>
          <a:noFill/>
          <a:ln w="317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493" name="Freeform 13"/>
          <p:cNvSpPr>
            <a:spLocks/>
          </p:cNvSpPr>
          <p:nvPr/>
        </p:nvSpPr>
        <p:spPr bwMode="auto">
          <a:xfrm>
            <a:off x="6357938" y="2219325"/>
            <a:ext cx="779462" cy="920750"/>
          </a:xfrm>
          <a:custGeom>
            <a:avLst/>
            <a:gdLst/>
            <a:ahLst/>
            <a:cxnLst>
              <a:cxn ang="0">
                <a:pos x="508" y="0"/>
              </a:cxn>
              <a:cxn ang="0">
                <a:pos x="416" y="0"/>
              </a:cxn>
              <a:cxn ang="0">
                <a:pos x="0" y="600"/>
              </a:cxn>
            </a:cxnLst>
            <a:rect l="0" t="0" r="r" b="b"/>
            <a:pathLst>
              <a:path w="508" h="600">
                <a:moveTo>
                  <a:pt x="508" y="0"/>
                </a:moveTo>
                <a:lnTo>
                  <a:pt x="416" y="0"/>
                </a:lnTo>
                <a:lnTo>
                  <a:pt x="0" y="600"/>
                </a:lnTo>
              </a:path>
            </a:pathLst>
          </a:custGeom>
          <a:noFill/>
          <a:ln w="317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494" name="Line 14"/>
          <p:cNvSpPr>
            <a:spLocks noChangeShapeType="1"/>
          </p:cNvSpPr>
          <p:nvPr/>
        </p:nvSpPr>
        <p:spPr bwMode="auto">
          <a:xfrm flipH="1">
            <a:off x="6851650" y="3024188"/>
            <a:ext cx="285750" cy="0"/>
          </a:xfrm>
          <a:prstGeom prst="line">
            <a:avLst/>
          </a:prstGeom>
          <a:noFill/>
          <a:ln w="317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495" name="Line 15"/>
          <p:cNvSpPr>
            <a:spLocks noChangeShapeType="1"/>
          </p:cNvSpPr>
          <p:nvPr/>
        </p:nvSpPr>
        <p:spPr bwMode="auto">
          <a:xfrm>
            <a:off x="6496050" y="3786188"/>
            <a:ext cx="641350" cy="1587"/>
          </a:xfrm>
          <a:prstGeom prst="line">
            <a:avLst/>
          </a:prstGeom>
          <a:noFill/>
          <a:ln w="317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496" name="Line 16"/>
          <p:cNvSpPr>
            <a:spLocks noChangeShapeType="1"/>
          </p:cNvSpPr>
          <p:nvPr/>
        </p:nvSpPr>
        <p:spPr bwMode="auto">
          <a:xfrm flipH="1">
            <a:off x="7351713" y="4524375"/>
            <a:ext cx="68262" cy="1588"/>
          </a:xfrm>
          <a:prstGeom prst="line">
            <a:avLst/>
          </a:prstGeom>
          <a:noFill/>
          <a:ln w="317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497" name="Line 17"/>
          <p:cNvSpPr>
            <a:spLocks noChangeShapeType="1"/>
          </p:cNvSpPr>
          <p:nvPr/>
        </p:nvSpPr>
        <p:spPr bwMode="auto">
          <a:xfrm flipH="1">
            <a:off x="6896100" y="5080000"/>
            <a:ext cx="358775" cy="1588"/>
          </a:xfrm>
          <a:prstGeom prst="line">
            <a:avLst/>
          </a:prstGeom>
          <a:noFill/>
          <a:ln w="317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498" name="Line 18"/>
          <p:cNvSpPr>
            <a:spLocks noChangeShapeType="1"/>
          </p:cNvSpPr>
          <p:nvPr/>
        </p:nvSpPr>
        <p:spPr bwMode="auto">
          <a:xfrm flipH="1">
            <a:off x="6535738" y="5294313"/>
            <a:ext cx="719137" cy="1587"/>
          </a:xfrm>
          <a:prstGeom prst="line">
            <a:avLst/>
          </a:prstGeom>
          <a:noFill/>
          <a:ln w="317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499" name="Line 19"/>
          <p:cNvSpPr>
            <a:spLocks noChangeShapeType="1"/>
          </p:cNvSpPr>
          <p:nvPr/>
        </p:nvSpPr>
        <p:spPr bwMode="auto">
          <a:xfrm flipH="1">
            <a:off x="6956425" y="4524375"/>
            <a:ext cx="395288" cy="433388"/>
          </a:xfrm>
          <a:prstGeom prst="line">
            <a:avLst/>
          </a:prstGeom>
          <a:noFill/>
          <a:ln w="317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00" name="Line 20"/>
          <p:cNvSpPr>
            <a:spLocks noChangeShapeType="1"/>
          </p:cNvSpPr>
          <p:nvPr/>
        </p:nvSpPr>
        <p:spPr bwMode="auto">
          <a:xfrm flipH="1" flipV="1">
            <a:off x="7024688" y="4330700"/>
            <a:ext cx="327025" cy="193675"/>
          </a:xfrm>
          <a:prstGeom prst="line">
            <a:avLst/>
          </a:prstGeom>
          <a:noFill/>
          <a:ln w="317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01" name="Line 21"/>
          <p:cNvSpPr>
            <a:spLocks noChangeShapeType="1"/>
          </p:cNvSpPr>
          <p:nvPr/>
        </p:nvSpPr>
        <p:spPr bwMode="auto">
          <a:xfrm>
            <a:off x="1898650" y="1225550"/>
            <a:ext cx="1285875" cy="1588"/>
          </a:xfrm>
          <a:prstGeom prst="line">
            <a:avLst/>
          </a:prstGeom>
          <a:noFill/>
          <a:ln w="317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02" name="Line 22"/>
          <p:cNvSpPr>
            <a:spLocks noChangeShapeType="1"/>
          </p:cNvSpPr>
          <p:nvPr/>
        </p:nvSpPr>
        <p:spPr bwMode="auto">
          <a:xfrm>
            <a:off x="1497013" y="2754313"/>
            <a:ext cx="2184400" cy="0"/>
          </a:xfrm>
          <a:prstGeom prst="line">
            <a:avLst/>
          </a:prstGeom>
          <a:noFill/>
          <a:ln w="317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03" name="Line 23"/>
          <p:cNvSpPr>
            <a:spLocks noChangeShapeType="1"/>
          </p:cNvSpPr>
          <p:nvPr/>
        </p:nvSpPr>
        <p:spPr bwMode="auto">
          <a:xfrm>
            <a:off x="1487488" y="3113088"/>
            <a:ext cx="703262" cy="1587"/>
          </a:xfrm>
          <a:prstGeom prst="line">
            <a:avLst/>
          </a:prstGeom>
          <a:noFill/>
          <a:ln w="317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04" name="Line 24"/>
          <p:cNvSpPr>
            <a:spLocks noChangeShapeType="1"/>
          </p:cNvSpPr>
          <p:nvPr/>
        </p:nvSpPr>
        <p:spPr bwMode="auto">
          <a:xfrm>
            <a:off x="1979613" y="3836988"/>
            <a:ext cx="1149350" cy="1587"/>
          </a:xfrm>
          <a:prstGeom prst="line">
            <a:avLst/>
          </a:prstGeom>
          <a:noFill/>
          <a:ln w="317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05" name="Freeform 25"/>
          <p:cNvSpPr>
            <a:spLocks/>
          </p:cNvSpPr>
          <p:nvPr/>
        </p:nvSpPr>
        <p:spPr bwMode="auto">
          <a:xfrm>
            <a:off x="2049463" y="3721100"/>
            <a:ext cx="2239962" cy="477838"/>
          </a:xfrm>
          <a:custGeom>
            <a:avLst/>
            <a:gdLst/>
            <a:ahLst/>
            <a:cxnLst>
              <a:cxn ang="0">
                <a:pos x="0" y="312"/>
              </a:cxn>
              <a:cxn ang="0">
                <a:pos x="718" y="312"/>
              </a:cxn>
              <a:cxn ang="0">
                <a:pos x="1460" y="0"/>
              </a:cxn>
            </a:cxnLst>
            <a:rect l="0" t="0" r="r" b="b"/>
            <a:pathLst>
              <a:path w="1460" h="312">
                <a:moveTo>
                  <a:pt x="0" y="312"/>
                </a:moveTo>
                <a:lnTo>
                  <a:pt x="718" y="312"/>
                </a:lnTo>
                <a:lnTo>
                  <a:pt x="1460" y="0"/>
                </a:lnTo>
              </a:path>
            </a:pathLst>
          </a:custGeom>
          <a:noFill/>
          <a:ln w="317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06" name="Freeform 26"/>
          <p:cNvSpPr>
            <a:spLocks/>
          </p:cNvSpPr>
          <p:nvPr/>
        </p:nvSpPr>
        <p:spPr bwMode="auto">
          <a:xfrm>
            <a:off x="1908175" y="4187825"/>
            <a:ext cx="2506663" cy="582613"/>
          </a:xfrm>
          <a:custGeom>
            <a:avLst/>
            <a:gdLst/>
            <a:ahLst/>
            <a:cxnLst>
              <a:cxn ang="0">
                <a:pos x="0" y="380"/>
              </a:cxn>
              <a:cxn ang="0">
                <a:pos x="1480" y="380"/>
              </a:cxn>
              <a:cxn ang="0">
                <a:pos x="1634" y="0"/>
              </a:cxn>
            </a:cxnLst>
            <a:rect l="0" t="0" r="r" b="b"/>
            <a:pathLst>
              <a:path w="1634" h="380">
                <a:moveTo>
                  <a:pt x="0" y="380"/>
                </a:moveTo>
                <a:lnTo>
                  <a:pt x="1480" y="380"/>
                </a:lnTo>
                <a:lnTo>
                  <a:pt x="1634" y="0"/>
                </a:lnTo>
              </a:path>
            </a:pathLst>
          </a:custGeom>
          <a:noFill/>
          <a:ln w="317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07" name="Freeform 27"/>
          <p:cNvSpPr>
            <a:spLocks/>
          </p:cNvSpPr>
          <p:nvPr/>
        </p:nvSpPr>
        <p:spPr bwMode="auto">
          <a:xfrm>
            <a:off x="1993900" y="4454525"/>
            <a:ext cx="2055813" cy="125413"/>
          </a:xfrm>
          <a:custGeom>
            <a:avLst/>
            <a:gdLst/>
            <a:ahLst/>
            <a:cxnLst>
              <a:cxn ang="0">
                <a:pos x="0" y="82"/>
              </a:cxn>
              <a:cxn ang="0">
                <a:pos x="1018" y="82"/>
              </a:cxn>
              <a:cxn ang="0">
                <a:pos x="1340" y="0"/>
              </a:cxn>
            </a:cxnLst>
            <a:rect l="0" t="0" r="r" b="b"/>
            <a:pathLst>
              <a:path w="1340" h="82">
                <a:moveTo>
                  <a:pt x="0" y="82"/>
                </a:moveTo>
                <a:lnTo>
                  <a:pt x="1018" y="82"/>
                </a:lnTo>
                <a:lnTo>
                  <a:pt x="1340" y="0"/>
                </a:lnTo>
              </a:path>
            </a:pathLst>
          </a:custGeom>
          <a:noFill/>
          <a:ln w="317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08" name="Freeform 28"/>
          <p:cNvSpPr>
            <a:spLocks/>
          </p:cNvSpPr>
          <p:nvPr/>
        </p:nvSpPr>
        <p:spPr bwMode="auto">
          <a:xfrm>
            <a:off x="3963988" y="3754438"/>
            <a:ext cx="725487" cy="1246187"/>
          </a:xfrm>
          <a:custGeom>
            <a:avLst/>
            <a:gdLst/>
            <a:ahLst/>
            <a:cxnLst>
              <a:cxn ang="0">
                <a:pos x="0" y="812"/>
              </a:cxn>
              <a:cxn ang="0">
                <a:pos x="354" y="812"/>
              </a:cxn>
              <a:cxn ang="0">
                <a:pos x="473" y="0"/>
              </a:cxn>
            </a:cxnLst>
            <a:rect l="0" t="0" r="r" b="b"/>
            <a:pathLst>
              <a:path w="473" h="812">
                <a:moveTo>
                  <a:pt x="0" y="812"/>
                </a:moveTo>
                <a:lnTo>
                  <a:pt x="354" y="812"/>
                </a:lnTo>
                <a:lnTo>
                  <a:pt x="473" y="0"/>
                </a:lnTo>
              </a:path>
            </a:pathLst>
          </a:custGeom>
          <a:noFill/>
          <a:ln w="317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09" name="Freeform 29"/>
          <p:cNvSpPr>
            <a:spLocks/>
          </p:cNvSpPr>
          <p:nvPr/>
        </p:nvSpPr>
        <p:spPr bwMode="auto">
          <a:xfrm>
            <a:off x="3802063" y="4010025"/>
            <a:ext cx="1377950" cy="1228725"/>
          </a:xfrm>
          <a:custGeom>
            <a:avLst/>
            <a:gdLst/>
            <a:ahLst/>
            <a:cxnLst>
              <a:cxn ang="0">
                <a:pos x="0" y="802"/>
              </a:cxn>
              <a:cxn ang="0">
                <a:pos x="529" y="802"/>
              </a:cxn>
              <a:cxn ang="0">
                <a:pos x="899" y="0"/>
              </a:cxn>
            </a:cxnLst>
            <a:rect l="0" t="0" r="r" b="b"/>
            <a:pathLst>
              <a:path w="899" h="802">
                <a:moveTo>
                  <a:pt x="0" y="802"/>
                </a:moveTo>
                <a:lnTo>
                  <a:pt x="529" y="802"/>
                </a:lnTo>
                <a:lnTo>
                  <a:pt x="899" y="0"/>
                </a:lnTo>
              </a:path>
            </a:pathLst>
          </a:custGeom>
          <a:noFill/>
          <a:ln w="317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10" name="Freeform 30"/>
          <p:cNvSpPr>
            <a:spLocks/>
          </p:cNvSpPr>
          <p:nvPr/>
        </p:nvSpPr>
        <p:spPr bwMode="auto">
          <a:xfrm>
            <a:off x="3829050" y="4738688"/>
            <a:ext cx="1455738" cy="788987"/>
          </a:xfrm>
          <a:custGeom>
            <a:avLst/>
            <a:gdLst/>
            <a:ahLst/>
            <a:cxnLst>
              <a:cxn ang="0">
                <a:pos x="0" y="514"/>
              </a:cxn>
              <a:cxn ang="0">
                <a:pos x="571" y="514"/>
              </a:cxn>
              <a:cxn ang="0">
                <a:pos x="949" y="0"/>
              </a:cxn>
            </a:cxnLst>
            <a:rect l="0" t="0" r="r" b="b"/>
            <a:pathLst>
              <a:path w="949" h="514">
                <a:moveTo>
                  <a:pt x="0" y="514"/>
                </a:moveTo>
                <a:lnTo>
                  <a:pt x="571" y="514"/>
                </a:lnTo>
                <a:lnTo>
                  <a:pt x="949" y="0"/>
                </a:lnTo>
              </a:path>
            </a:pathLst>
          </a:custGeom>
          <a:noFill/>
          <a:ln w="317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11" name="Freeform 31"/>
          <p:cNvSpPr>
            <a:spLocks/>
          </p:cNvSpPr>
          <p:nvPr/>
        </p:nvSpPr>
        <p:spPr bwMode="auto">
          <a:xfrm>
            <a:off x="5475288" y="3846513"/>
            <a:ext cx="1576387" cy="20066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72" y="1308"/>
              </a:cxn>
              <a:cxn ang="0">
                <a:pos x="1028" y="1308"/>
              </a:cxn>
            </a:cxnLst>
            <a:rect l="0" t="0" r="r" b="b"/>
            <a:pathLst>
              <a:path w="1028" h="1308">
                <a:moveTo>
                  <a:pt x="0" y="0"/>
                </a:moveTo>
                <a:lnTo>
                  <a:pt x="472" y="1308"/>
                </a:lnTo>
                <a:lnTo>
                  <a:pt x="1028" y="1308"/>
                </a:lnTo>
              </a:path>
            </a:pathLst>
          </a:custGeom>
          <a:noFill/>
          <a:ln w="317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12" name="Freeform 32"/>
          <p:cNvSpPr>
            <a:spLocks/>
          </p:cNvSpPr>
          <p:nvPr/>
        </p:nvSpPr>
        <p:spPr bwMode="auto">
          <a:xfrm>
            <a:off x="1493838" y="3465513"/>
            <a:ext cx="3370262" cy="15716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060" y="0"/>
              </a:cxn>
              <a:cxn ang="0">
                <a:pos x="2197" y="103"/>
              </a:cxn>
            </a:cxnLst>
            <a:rect l="0" t="0" r="r" b="b"/>
            <a:pathLst>
              <a:path w="2197" h="103">
                <a:moveTo>
                  <a:pt x="0" y="0"/>
                </a:moveTo>
                <a:lnTo>
                  <a:pt x="1060" y="0"/>
                </a:lnTo>
                <a:lnTo>
                  <a:pt x="2197" y="103"/>
                </a:lnTo>
              </a:path>
            </a:pathLst>
          </a:custGeom>
          <a:noFill/>
          <a:ln w="317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13" name="Freeform 33"/>
          <p:cNvSpPr>
            <a:spLocks/>
          </p:cNvSpPr>
          <p:nvPr/>
        </p:nvSpPr>
        <p:spPr bwMode="auto">
          <a:xfrm>
            <a:off x="2019300" y="1797050"/>
            <a:ext cx="2257425" cy="76041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74" y="0"/>
              </a:cxn>
              <a:cxn ang="0">
                <a:pos x="1472" y="496"/>
              </a:cxn>
            </a:cxnLst>
            <a:rect l="0" t="0" r="r" b="b"/>
            <a:pathLst>
              <a:path w="1472" h="496">
                <a:moveTo>
                  <a:pt x="0" y="0"/>
                </a:moveTo>
                <a:lnTo>
                  <a:pt x="174" y="0"/>
                </a:lnTo>
                <a:lnTo>
                  <a:pt x="1472" y="496"/>
                </a:lnTo>
              </a:path>
            </a:pathLst>
          </a:custGeom>
          <a:noFill/>
          <a:ln w="317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14" name="Freeform 34"/>
          <p:cNvSpPr>
            <a:spLocks/>
          </p:cNvSpPr>
          <p:nvPr/>
        </p:nvSpPr>
        <p:spPr bwMode="auto">
          <a:xfrm>
            <a:off x="6045200" y="3321050"/>
            <a:ext cx="1071563" cy="192088"/>
          </a:xfrm>
          <a:custGeom>
            <a:avLst/>
            <a:gdLst/>
            <a:ahLst/>
            <a:cxnLst>
              <a:cxn ang="0">
                <a:pos x="698" y="0"/>
              </a:cxn>
              <a:cxn ang="0">
                <a:pos x="618" y="0"/>
              </a:cxn>
              <a:cxn ang="0">
                <a:pos x="0" y="125"/>
              </a:cxn>
            </a:cxnLst>
            <a:rect l="0" t="0" r="r" b="b"/>
            <a:pathLst>
              <a:path w="698" h="125">
                <a:moveTo>
                  <a:pt x="698" y="0"/>
                </a:moveTo>
                <a:lnTo>
                  <a:pt x="618" y="0"/>
                </a:lnTo>
                <a:lnTo>
                  <a:pt x="0" y="125"/>
                </a:lnTo>
              </a:path>
            </a:pathLst>
          </a:custGeom>
          <a:noFill/>
          <a:ln w="317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15" name="Freeform 35"/>
          <p:cNvSpPr>
            <a:spLocks/>
          </p:cNvSpPr>
          <p:nvPr/>
        </p:nvSpPr>
        <p:spPr bwMode="auto">
          <a:xfrm>
            <a:off x="1447800" y="2228850"/>
            <a:ext cx="690563" cy="41116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46" y="0"/>
              </a:cxn>
              <a:cxn ang="0">
                <a:pos x="450" y="268"/>
              </a:cxn>
            </a:cxnLst>
            <a:rect l="0" t="0" r="r" b="b"/>
            <a:pathLst>
              <a:path w="450" h="268">
                <a:moveTo>
                  <a:pt x="0" y="0"/>
                </a:moveTo>
                <a:lnTo>
                  <a:pt x="146" y="0"/>
                </a:lnTo>
                <a:lnTo>
                  <a:pt x="450" y="268"/>
                </a:lnTo>
              </a:path>
            </a:pathLst>
          </a:custGeom>
          <a:noFill/>
          <a:ln w="317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16" name="Line 36"/>
          <p:cNvSpPr>
            <a:spLocks noChangeShapeType="1"/>
          </p:cNvSpPr>
          <p:nvPr/>
        </p:nvSpPr>
        <p:spPr bwMode="auto">
          <a:xfrm flipV="1">
            <a:off x="5257800" y="5448300"/>
            <a:ext cx="0" cy="312738"/>
          </a:xfrm>
          <a:prstGeom prst="line">
            <a:avLst/>
          </a:prstGeom>
          <a:noFill/>
          <a:ln w="317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17" name="Line 37"/>
          <p:cNvSpPr>
            <a:spLocks noChangeShapeType="1"/>
          </p:cNvSpPr>
          <p:nvPr/>
        </p:nvSpPr>
        <p:spPr bwMode="auto">
          <a:xfrm flipH="1">
            <a:off x="6846888" y="3794125"/>
            <a:ext cx="184150" cy="361950"/>
          </a:xfrm>
          <a:prstGeom prst="line">
            <a:avLst/>
          </a:prstGeom>
          <a:noFill/>
          <a:ln w="317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18" name="Line 38"/>
          <p:cNvSpPr>
            <a:spLocks noChangeShapeType="1"/>
          </p:cNvSpPr>
          <p:nvPr/>
        </p:nvSpPr>
        <p:spPr bwMode="auto">
          <a:xfrm>
            <a:off x="1862138" y="846138"/>
            <a:ext cx="2849562" cy="1587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19" name="Line 39"/>
          <p:cNvSpPr>
            <a:spLocks noChangeShapeType="1"/>
          </p:cNvSpPr>
          <p:nvPr/>
        </p:nvSpPr>
        <p:spPr bwMode="auto">
          <a:xfrm>
            <a:off x="5303838" y="833438"/>
            <a:ext cx="1833562" cy="1587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20" name="Freeform 40"/>
          <p:cNvSpPr>
            <a:spLocks/>
          </p:cNvSpPr>
          <p:nvPr/>
        </p:nvSpPr>
        <p:spPr bwMode="auto">
          <a:xfrm>
            <a:off x="5557838" y="1103313"/>
            <a:ext cx="1579562" cy="1385887"/>
          </a:xfrm>
          <a:custGeom>
            <a:avLst/>
            <a:gdLst/>
            <a:ahLst/>
            <a:cxnLst>
              <a:cxn ang="0">
                <a:pos x="1030" y="0"/>
              </a:cxn>
              <a:cxn ang="0">
                <a:pos x="896" y="0"/>
              </a:cxn>
              <a:cxn ang="0">
                <a:pos x="0" y="904"/>
              </a:cxn>
            </a:cxnLst>
            <a:rect l="0" t="0" r="r" b="b"/>
            <a:pathLst>
              <a:path w="1030" h="904">
                <a:moveTo>
                  <a:pt x="1030" y="0"/>
                </a:moveTo>
                <a:lnTo>
                  <a:pt x="896" y="0"/>
                </a:lnTo>
                <a:lnTo>
                  <a:pt x="0" y="904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21" name="Freeform 41"/>
          <p:cNvSpPr>
            <a:spLocks/>
          </p:cNvSpPr>
          <p:nvPr/>
        </p:nvSpPr>
        <p:spPr bwMode="auto">
          <a:xfrm>
            <a:off x="6091238" y="1570038"/>
            <a:ext cx="1046162" cy="1404937"/>
          </a:xfrm>
          <a:custGeom>
            <a:avLst/>
            <a:gdLst/>
            <a:ahLst/>
            <a:cxnLst>
              <a:cxn ang="0">
                <a:pos x="682" y="0"/>
              </a:cxn>
              <a:cxn ang="0">
                <a:pos x="478" y="0"/>
              </a:cxn>
              <a:cxn ang="0">
                <a:pos x="0" y="916"/>
              </a:cxn>
            </a:cxnLst>
            <a:rect l="0" t="0" r="r" b="b"/>
            <a:pathLst>
              <a:path w="682" h="916">
                <a:moveTo>
                  <a:pt x="682" y="0"/>
                </a:moveTo>
                <a:lnTo>
                  <a:pt x="478" y="0"/>
                </a:lnTo>
                <a:lnTo>
                  <a:pt x="0" y="916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22" name="Freeform 42"/>
          <p:cNvSpPr>
            <a:spLocks/>
          </p:cNvSpPr>
          <p:nvPr/>
        </p:nvSpPr>
        <p:spPr bwMode="auto">
          <a:xfrm>
            <a:off x="6248400" y="1931988"/>
            <a:ext cx="889000" cy="1004887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492" y="0"/>
              </a:cxn>
              <a:cxn ang="0">
                <a:pos x="0" y="656"/>
              </a:cxn>
            </a:cxnLst>
            <a:rect l="0" t="0" r="r" b="b"/>
            <a:pathLst>
              <a:path w="580" h="656">
                <a:moveTo>
                  <a:pt x="580" y="0"/>
                </a:moveTo>
                <a:lnTo>
                  <a:pt x="492" y="0"/>
                </a:lnTo>
                <a:lnTo>
                  <a:pt x="0" y="656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23" name="Freeform 43"/>
          <p:cNvSpPr>
            <a:spLocks/>
          </p:cNvSpPr>
          <p:nvPr/>
        </p:nvSpPr>
        <p:spPr bwMode="auto">
          <a:xfrm>
            <a:off x="6357938" y="2219325"/>
            <a:ext cx="779462" cy="920750"/>
          </a:xfrm>
          <a:custGeom>
            <a:avLst/>
            <a:gdLst/>
            <a:ahLst/>
            <a:cxnLst>
              <a:cxn ang="0">
                <a:pos x="508" y="0"/>
              </a:cxn>
              <a:cxn ang="0">
                <a:pos x="416" y="0"/>
              </a:cxn>
              <a:cxn ang="0">
                <a:pos x="0" y="600"/>
              </a:cxn>
            </a:cxnLst>
            <a:rect l="0" t="0" r="r" b="b"/>
            <a:pathLst>
              <a:path w="508" h="600">
                <a:moveTo>
                  <a:pt x="508" y="0"/>
                </a:moveTo>
                <a:lnTo>
                  <a:pt x="416" y="0"/>
                </a:lnTo>
                <a:lnTo>
                  <a:pt x="0" y="60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24" name="Line 44"/>
          <p:cNvSpPr>
            <a:spLocks noChangeShapeType="1"/>
          </p:cNvSpPr>
          <p:nvPr/>
        </p:nvSpPr>
        <p:spPr bwMode="auto">
          <a:xfrm flipH="1">
            <a:off x="6851650" y="3024188"/>
            <a:ext cx="285750" cy="0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25" name="Line 45"/>
          <p:cNvSpPr>
            <a:spLocks noChangeShapeType="1"/>
          </p:cNvSpPr>
          <p:nvPr/>
        </p:nvSpPr>
        <p:spPr bwMode="auto">
          <a:xfrm>
            <a:off x="6496050" y="3786188"/>
            <a:ext cx="641350" cy="1587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26" name="Line 46"/>
          <p:cNvSpPr>
            <a:spLocks noChangeShapeType="1"/>
          </p:cNvSpPr>
          <p:nvPr/>
        </p:nvSpPr>
        <p:spPr bwMode="auto">
          <a:xfrm flipH="1">
            <a:off x="7351713" y="4524375"/>
            <a:ext cx="68262" cy="1588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27" name="Line 47"/>
          <p:cNvSpPr>
            <a:spLocks noChangeShapeType="1"/>
          </p:cNvSpPr>
          <p:nvPr/>
        </p:nvSpPr>
        <p:spPr bwMode="auto">
          <a:xfrm flipH="1">
            <a:off x="6896100" y="5080000"/>
            <a:ext cx="358775" cy="1588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28" name="Line 48"/>
          <p:cNvSpPr>
            <a:spLocks noChangeShapeType="1"/>
          </p:cNvSpPr>
          <p:nvPr/>
        </p:nvSpPr>
        <p:spPr bwMode="auto">
          <a:xfrm flipH="1">
            <a:off x="6535738" y="5294313"/>
            <a:ext cx="719137" cy="1587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29" name="Line 49"/>
          <p:cNvSpPr>
            <a:spLocks noChangeShapeType="1"/>
          </p:cNvSpPr>
          <p:nvPr/>
        </p:nvSpPr>
        <p:spPr bwMode="auto">
          <a:xfrm flipH="1">
            <a:off x="6956425" y="4524375"/>
            <a:ext cx="395288" cy="433388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30" name="Line 50"/>
          <p:cNvSpPr>
            <a:spLocks noChangeShapeType="1"/>
          </p:cNvSpPr>
          <p:nvPr/>
        </p:nvSpPr>
        <p:spPr bwMode="auto">
          <a:xfrm flipH="1" flipV="1">
            <a:off x="7024688" y="4330700"/>
            <a:ext cx="327025" cy="193675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31" name="Line 51"/>
          <p:cNvSpPr>
            <a:spLocks noChangeShapeType="1"/>
          </p:cNvSpPr>
          <p:nvPr/>
        </p:nvSpPr>
        <p:spPr bwMode="auto">
          <a:xfrm>
            <a:off x="1898650" y="1225550"/>
            <a:ext cx="1285875" cy="1588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32" name="Line 52"/>
          <p:cNvSpPr>
            <a:spLocks noChangeShapeType="1"/>
          </p:cNvSpPr>
          <p:nvPr/>
        </p:nvSpPr>
        <p:spPr bwMode="auto">
          <a:xfrm>
            <a:off x="1493838" y="2754313"/>
            <a:ext cx="2187575" cy="0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33" name="Line 53"/>
          <p:cNvSpPr>
            <a:spLocks noChangeShapeType="1"/>
          </p:cNvSpPr>
          <p:nvPr/>
        </p:nvSpPr>
        <p:spPr bwMode="auto">
          <a:xfrm>
            <a:off x="1484313" y="3113088"/>
            <a:ext cx="706437" cy="1587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34" name="Line 54"/>
          <p:cNvSpPr>
            <a:spLocks noChangeShapeType="1"/>
          </p:cNvSpPr>
          <p:nvPr/>
        </p:nvSpPr>
        <p:spPr bwMode="auto">
          <a:xfrm>
            <a:off x="1979613" y="3836988"/>
            <a:ext cx="1149350" cy="1587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35" name="Freeform 55"/>
          <p:cNvSpPr>
            <a:spLocks/>
          </p:cNvSpPr>
          <p:nvPr/>
        </p:nvSpPr>
        <p:spPr bwMode="auto">
          <a:xfrm>
            <a:off x="2049463" y="3721100"/>
            <a:ext cx="2239962" cy="477838"/>
          </a:xfrm>
          <a:custGeom>
            <a:avLst/>
            <a:gdLst/>
            <a:ahLst/>
            <a:cxnLst>
              <a:cxn ang="0">
                <a:pos x="0" y="312"/>
              </a:cxn>
              <a:cxn ang="0">
                <a:pos x="718" y="312"/>
              </a:cxn>
              <a:cxn ang="0">
                <a:pos x="1460" y="0"/>
              </a:cxn>
            </a:cxnLst>
            <a:rect l="0" t="0" r="r" b="b"/>
            <a:pathLst>
              <a:path w="1460" h="312">
                <a:moveTo>
                  <a:pt x="0" y="312"/>
                </a:moveTo>
                <a:lnTo>
                  <a:pt x="718" y="312"/>
                </a:lnTo>
                <a:lnTo>
                  <a:pt x="1460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36" name="Freeform 56"/>
          <p:cNvSpPr>
            <a:spLocks/>
          </p:cNvSpPr>
          <p:nvPr/>
        </p:nvSpPr>
        <p:spPr bwMode="auto">
          <a:xfrm>
            <a:off x="1908175" y="4187825"/>
            <a:ext cx="2506663" cy="582613"/>
          </a:xfrm>
          <a:custGeom>
            <a:avLst/>
            <a:gdLst/>
            <a:ahLst/>
            <a:cxnLst>
              <a:cxn ang="0">
                <a:pos x="0" y="380"/>
              </a:cxn>
              <a:cxn ang="0">
                <a:pos x="1480" y="380"/>
              </a:cxn>
              <a:cxn ang="0">
                <a:pos x="1634" y="0"/>
              </a:cxn>
            </a:cxnLst>
            <a:rect l="0" t="0" r="r" b="b"/>
            <a:pathLst>
              <a:path w="1634" h="380">
                <a:moveTo>
                  <a:pt x="0" y="380"/>
                </a:moveTo>
                <a:lnTo>
                  <a:pt x="1480" y="380"/>
                </a:lnTo>
                <a:lnTo>
                  <a:pt x="1634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37" name="Freeform 57"/>
          <p:cNvSpPr>
            <a:spLocks/>
          </p:cNvSpPr>
          <p:nvPr/>
        </p:nvSpPr>
        <p:spPr bwMode="auto">
          <a:xfrm>
            <a:off x="1993900" y="4454525"/>
            <a:ext cx="2055813" cy="125413"/>
          </a:xfrm>
          <a:custGeom>
            <a:avLst/>
            <a:gdLst/>
            <a:ahLst/>
            <a:cxnLst>
              <a:cxn ang="0">
                <a:pos x="0" y="82"/>
              </a:cxn>
              <a:cxn ang="0">
                <a:pos x="1018" y="82"/>
              </a:cxn>
              <a:cxn ang="0">
                <a:pos x="1340" y="0"/>
              </a:cxn>
            </a:cxnLst>
            <a:rect l="0" t="0" r="r" b="b"/>
            <a:pathLst>
              <a:path w="1340" h="82">
                <a:moveTo>
                  <a:pt x="0" y="82"/>
                </a:moveTo>
                <a:lnTo>
                  <a:pt x="1018" y="82"/>
                </a:lnTo>
                <a:lnTo>
                  <a:pt x="1340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38" name="Freeform 58"/>
          <p:cNvSpPr>
            <a:spLocks/>
          </p:cNvSpPr>
          <p:nvPr/>
        </p:nvSpPr>
        <p:spPr bwMode="auto">
          <a:xfrm>
            <a:off x="3963988" y="3754438"/>
            <a:ext cx="725487" cy="1246187"/>
          </a:xfrm>
          <a:custGeom>
            <a:avLst/>
            <a:gdLst/>
            <a:ahLst/>
            <a:cxnLst>
              <a:cxn ang="0">
                <a:pos x="0" y="812"/>
              </a:cxn>
              <a:cxn ang="0">
                <a:pos x="354" y="812"/>
              </a:cxn>
              <a:cxn ang="0">
                <a:pos x="473" y="0"/>
              </a:cxn>
            </a:cxnLst>
            <a:rect l="0" t="0" r="r" b="b"/>
            <a:pathLst>
              <a:path w="473" h="812">
                <a:moveTo>
                  <a:pt x="0" y="812"/>
                </a:moveTo>
                <a:lnTo>
                  <a:pt x="354" y="812"/>
                </a:lnTo>
                <a:lnTo>
                  <a:pt x="473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39" name="Freeform 59"/>
          <p:cNvSpPr>
            <a:spLocks/>
          </p:cNvSpPr>
          <p:nvPr/>
        </p:nvSpPr>
        <p:spPr bwMode="auto">
          <a:xfrm>
            <a:off x="3802063" y="4010025"/>
            <a:ext cx="1377950" cy="1228725"/>
          </a:xfrm>
          <a:custGeom>
            <a:avLst/>
            <a:gdLst/>
            <a:ahLst/>
            <a:cxnLst>
              <a:cxn ang="0">
                <a:pos x="0" y="802"/>
              </a:cxn>
              <a:cxn ang="0">
                <a:pos x="529" y="802"/>
              </a:cxn>
              <a:cxn ang="0">
                <a:pos x="899" y="0"/>
              </a:cxn>
            </a:cxnLst>
            <a:rect l="0" t="0" r="r" b="b"/>
            <a:pathLst>
              <a:path w="899" h="802">
                <a:moveTo>
                  <a:pt x="0" y="802"/>
                </a:moveTo>
                <a:lnTo>
                  <a:pt x="529" y="802"/>
                </a:lnTo>
                <a:lnTo>
                  <a:pt x="899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40" name="Freeform 60"/>
          <p:cNvSpPr>
            <a:spLocks/>
          </p:cNvSpPr>
          <p:nvPr/>
        </p:nvSpPr>
        <p:spPr bwMode="auto">
          <a:xfrm>
            <a:off x="3829050" y="4738688"/>
            <a:ext cx="1455738" cy="788987"/>
          </a:xfrm>
          <a:custGeom>
            <a:avLst/>
            <a:gdLst/>
            <a:ahLst/>
            <a:cxnLst>
              <a:cxn ang="0">
                <a:pos x="0" y="514"/>
              </a:cxn>
              <a:cxn ang="0">
                <a:pos x="571" y="514"/>
              </a:cxn>
              <a:cxn ang="0">
                <a:pos x="949" y="0"/>
              </a:cxn>
            </a:cxnLst>
            <a:rect l="0" t="0" r="r" b="b"/>
            <a:pathLst>
              <a:path w="949" h="514">
                <a:moveTo>
                  <a:pt x="0" y="514"/>
                </a:moveTo>
                <a:lnTo>
                  <a:pt x="571" y="514"/>
                </a:lnTo>
                <a:lnTo>
                  <a:pt x="949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41" name="Freeform 61"/>
          <p:cNvSpPr>
            <a:spLocks/>
          </p:cNvSpPr>
          <p:nvPr/>
        </p:nvSpPr>
        <p:spPr bwMode="auto">
          <a:xfrm>
            <a:off x="5475288" y="3846513"/>
            <a:ext cx="1576387" cy="20066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72" y="1308"/>
              </a:cxn>
              <a:cxn ang="0">
                <a:pos x="1028" y="1308"/>
              </a:cxn>
            </a:cxnLst>
            <a:rect l="0" t="0" r="r" b="b"/>
            <a:pathLst>
              <a:path w="1028" h="1308">
                <a:moveTo>
                  <a:pt x="0" y="0"/>
                </a:moveTo>
                <a:lnTo>
                  <a:pt x="472" y="1308"/>
                </a:lnTo>
                <a:lnTo>
                  <a:pt x="1028" y="1308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42" name="Freeform 62"/>
          <p:cNvSpPr>
            <a:spLocks/>
          </p:cNvSpPr>
          <p:nvPr/>
        </p:nvSpPr>
        <p:spPr bwMode="auto">
          <a:xfrm>
            <a:off x="1493838" y="3465513"/>
            <a:ext cx="3370262" cy="15716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060" y="0"/>
              </a:cxn>
              <a:cxn ang="0">
                <a:pos x="2197" y="103"/>
              </a:cxn>
            </a:cxnLst>
            <a:rect l="0" t="0" r="r" b="b"/>
            <a:pathLst>
              <a:path w="2197" h="103">
                <a:moveTo>
                  <a:pt x="0" y="0"/>
                </a:moveTo>
                <a:lnTo>
                  <a:pt x="1060" y="0"/>
                </a:lnTo>
                <a:lnTo>
                  <a:pt x="2197" y="103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43" name="Freeform 63"/>
          <p:cNvSpPr>
            <a:spLocks/>
          </p:cNvSpPr>
          <p:nvPr/>
        </p:nvSpPr>
        <p:spPr bwMode="auto">
          <a:xfrm>
            <a:off x="2022475" y="1797050"/>
            <a:ext cx="2254250" cy="76041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72" y="0"/>
              </a:cxn>
              <a:cxn ang="0">
                <a:pos x="1470" y="496"/>
              </a:cxn>
            </a:cxnLst>
            <a:rect l="0" t="0" r="r" b="b"/>
            <a:pathLst>
              <a:path w="1470" h="496">
                <a:moveTo>
                  <a:pt x="0" y="0"/>
                </a:moveTo>
                <a:lnTo>
                  <a:pt x="172" y="0"/>
                </a:lnTo>
                <a:lnTo>
                  <a:pt x="1470" y="496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44" name="Freeform 64"/>
          <p:cNvSpPr>
            <a:spLocks/>
          </p:cNvSpPr>
          <p:nvPr/>
        </p:nvSpPr>
        <p:spPr bwMode="auto">
          <a:xfrm>
            <a:off x="6045200" y="3327400"/>
            <a:ext cx="1089025" cy="185738"/>
          </a:xfrm>
          <a:custGeom>
            <a:avLst/>
            <a:gdLst/>
            <a:ahLst/>
            <a:cxnLst>
              <a:cxn ang="0">
                <a:pos x="710" y="0"/>
              </a:cxn>
              <a:cxn ang="0">
                <a:pos x="602" y="0"/>
              </a:cxn>
              <a:cxn ang="0">
                <a:pos x="0" y="121"/>
              </a:cxn>
            </a:cxnLst>
            <a:rect l="0" t="0" r="r" b="b"/>
            <a:pathLst>
              <a:path w="710" h="121">
                <a:moveTo>
                  <a:pt x="710" y="0"/>
                </a:moveTo>
                <a:lnTo>
                  <a:pt x="602" y="0"/>
                </a:lnTo>
                <a:lnTo>
                  <a:pt x="0" y="121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45" name="Freeform 65"/>
          <p:cNvSpPr>
            <a:spLocks/>
          </p:cNvSpPr>
          <p:nvPr/>
        </p:nvSpPr>
        <p:spPr bwMode="auto">
          <a:xfrm>
            <a:off x="1447800" y="2228850"/>
            <a:ext cx="690563" cy="41116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46" y="0"/>
              </a:cxn>
              <a:cxn ang="0">
                <a:pos x="450" y="268"/>
              </a:cxn>
            </a:cxnLst>
            <a:rect l="0" t="0" r="r" b="b"/>
            <a:pathLst>
              <a:path w="450" h="268">
                <a:moveTo>
                  <a:pt x="0" y="0"/>
                </a:moveTo>
                <a:lnTo>
                  <a:pt x="146" y="0"/>
                </a:lnTo>
                <a:lnTo>
                  <a:pt x="450" y="268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46" name="Line 66"/>
          <p:cNvSpPr>
            <a:spLocks noChangeShapeType="1"/>
          </p:cNvSpPr>
          <p:nvPr/>
        </p:nvSpPr>
        <p:spPr bwMode="auto">
          <a:xfrm flipV="1">
            <a:off x="5257800" y="5448300"/>
            <a:ext cx="0" cy="312738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47" name="Line 67"/>
          <p:cNvSpPr>
            <a:spLocks noChangeShapeType="1"/>
          </p:cNvSpPr>
          <p:nvPr/>
        </p:nvSpPr>
        <p:spPr bwMode="auto">
          <a:xfrm flipH="1">
            <a:off x="6846888" y="3794125"/>
            <a:ext cx="184150" cy="361950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48" name="Rectangle 68"/>
          <p:cNvSpPr>
            <a:spLocks noChangeArrowheads="1"/>
          </p:cNvSpPr>
          <p:nvPr/>
        </p:nvSpPr>
        <p:spPr bwMode="auto">
          <a:xfrm>
            <a:off x="593725" y="744538"/>
            <a:ext cx="1260475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1400" b="1">
                <a:solidFill>
                  <a:srgbClr val="231F20"/>
                </a:solidFill>
                <a:latin typeface="Arial" charset="0"/>
              </a:rPr>
              <a:t>Coronal suture</a:t>
            </a:r>
            <a:endParaRPr lang="en-US" sz="1800" b="1">
              <a:latin typeface="Arial" charset="0"/>
            </a:endParaRPr>
          </a:p>
        </p:txBody>
      </p:sp>
      <p:sp>
        <p:nvSpPr>
          <p:cNvPr id="20549" name="Rectangle 69"/>
          <p:cNvSpPr>
            <a:spLocks noChangeArrowheads="1"/>
          </p:cNvSpPr>
          <p:nvPr/>
        </p:nvSpPr>
        <p:spPr bwMode="auto">
          <a:xfrm>
            <a:off x="7165975" y="696913"/>
            <a:ext cx="1228725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Frontal bone</a:t>
            </a:r>
            <a:endParaRPr lang="en-US" sz="1800">
              <a:latin typeface="Arial" charset="0"/>
            </a:endParaRPr>
          </a:p>
        </p:txBody>
      </p:sp>
      <p:sp>
        <p:nvSpPr>
          <p:cNvPr id="20550" name="Rectangle 70"/>
          <p:cNvSpPr>
            <a:spLocks noChangeArrowheads="1"/>
          </p:cNvSpPr>
          <p:nvPr/>
        </p:nvSpPr>
        <p:spPr bwMode="auto">
          <a:xfrm>
            <a:off x="7165975" y="963613"/>
            <a:ext cx="143668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Sphenoid bone</a:t>
            </a:r>
          </a:p>
          <a:p>
            <a:pPr>
              <a:lnSpc>
                <a:spcPct val="80000"/>
              </a:lnSpc>
            </a:pPr>
            <a:r>
              <a:rPr lang="en-US" sz="1400" b="1">
                <a:solidFill>
                  <a:srgbClr val="231F20"/>
                </a:solidFill>
                <a:latin typeface="Arial" charset="0"/>
              </a:rPr>
              <a:t>(greater wing)</a:t>
            </a:r>
            <a:endParaRPr lang="en-US" sz="1800">
              <a:latin typeface="Arial" charset="0"/>
            </a:endParaRPr>
          </a:p>
        </p:txBody>
      </p:sp>
      <p:sp>
        <p:nvSpPr>
          <p:cNvPr id="20551" name="Rectangle 71"/>
          <p:cNvSpPr>
            <a:spLocks noChangeArrowheads="1"/>
          </p:cNvSpPr>
          <p:nvPr/>
        </p:nvSpPr>
        <p:spPr bwMode="auto">
          <a:xfrm>
            <a:off x="7165975" y="1430338"/>
            <a:ext cx="1336675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Ethmoid bone</a:t>
            </a:r>
            <a:endParaRPr lang="en-US" sz="1800">
              <a:latin typeface="Arial" charset="0"/>
            </a:endParaRPr>
          </a:p>
        </p:txBody>
      </p:sp>
      <p:sp>
        <p:nvSpPr>
          <p:cNvPr id="20552" name="Rectangle 72"/>
          <p:cNvSpPr>
            <a:spLocks noChangeArrowheads="1"/>
          </p:cNvSpPr>
          <p:nvPr/>
        </p:nvSpPr>
        <p:spPr bwMode="auto">
          <a:xfrm>
            <a:off x="7165975" y="1792288"/>
            <a:ext cx="1385888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Lacrimal bone</a:t>
            </a:r>
            <a:endParaRPr lang="en-US" sz="1800">
              <a:latin typeface="Arial" charset="0"/>
            </a:endParaRPr>
          </a:p>
        </p:txBody>
      </p:sp>
      <p:sp>
        <p:nvSpPr>
          <p:cNvPr id="20553" name="Rectangle 73"/>
          <p:cNvSpPr>
            <a:spLocks noChangeArrowheads="1"/>
          </p:cNvSpPr>
          <p:nvPr/>
        </p:nvSpPr>
        <p:spPr bwMode="auto">
          <a:xfrm>
            <a:off x="7165975" y="2114550"/>
            <a:ext cx="1241425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1400" b="1">
                <a:solidFill>
                  <a:srgbClr val="231F20"/>
                </a:solidFill>
                <a:latin typeface="Arial" charset="0"/>
              </a:rPr>
              <a:t>Lacrimal fossa</a:t>
            </a:r>
            <a:endParaRPr lang="en-US" sz="1800" b="1">
              <a:latin typeface="Arial" charset="0"/>
            </a:endParaRPr>
          </a:p>
        </p:txBody>
      </p:sp>
      <p:sp>
        <p:nvSpPr>
          <p:cNvPr id="20554" name="Rectangle 74"/>
          <p:cNvSpPr>
            <a:spLocks noChangeArrowheads="1"/>
          </p:cNvSpPr>
          <p:nvPr/>
        </p:nvSpPr>
        <p:spPr bwMode="auto">
          <a:xfrm>
            <a:off x="7165975" y="2882900"/>
            <a:ext cx="1087438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Nasal bone</a:t>
            </a:r>
            <a:endParaRPr lang="en-US" sz="1800">
              <a:latin typeface="Arial" charset="0"/>
            </a:endParaRPr>
          </a:p>
        </p:txBody>
      </p:sp>
      <p:sp>
        <p:nvSpPr>
          <p:cNvPr id="20555" name="Rectangle 75"/>
          <p:cNvSpPr>
            <a:spLocks noChangeArrowheads="1"/>
          </p:cNvSpPr>
          <p:nvPr/>
        </p:nvSpPr>
        <p:spPr bwMode="auto">
          <a:xfrm>
            <a:off x="7165975" y="3194050"/>
            <a:ext cx="10287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Zygomatic</a:t>
            </a:r>
          </a:p>
          <a:p>
            <a:pPr>
              <a:lnSpc>
                <a:spcPct val="80000"/>
              </a:lnSpc>
            </a:pPr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bone </a:t>
            </a:r>
          </a:p>
        </p:txBody>
      </p:sp>
      <p:sp>
        <p:nvSpPr>
          <p:cNvPr id="20556" name="Rectangle 76"/>
          <p:cNvSpPr>
            <a:spLocks noChangeArrowheads="1"/>
          </p:cNvSpPr>
          <p:nvPr/>
        </p:nvSpPr>
        <p:spPr bwMode="auto">
          <a:xfrm>
            <a:off x="7165975" y="3643313"/>
            <a:ext cx="701675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Maxilla</a:t>
            </a:r>
            <a:endParaRPr lang="en-US" sz="1800">
              <a:latin typeface="Arial" charset="0"/>
            </a:endParaRPr>
          </a:p>
        </p:txBody>
      </p:sp>
      <p:sp>
        <p:nvSpPr>
          <p:cNvPr id="20557" name="Rectangle 77"/>
          <p:cNvSpPr>
            <a:spLocks noChangeArrowheads="1"/>
          </p:cNvSpPr>
          <p:nvPr/>
        </p:nvSpPr>
        <p:spPr bwMode="auto">
          <a:xfrm>
            <a:off x="7446963" y="4419600"/>
            <a:ext cx="73977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1400" b="1">
                <a:solidFill>
                  <a:srgbClr val="231F20"/>
                </a:solidFill>
                <a:latin typeface="Arial" charset="0"/>
              </a:rPr>
              <a:t>Alveolar</a:t>
            </a:r>
          </a:p>
          <a:p>
            <a:pPr>
              <a:lnSpc>
                <a:spcPct val="80000"/>
              </a:lnSpc>
            </a:pPr>
            <a:r>
              <a:rPr lang="en-US" sz="1400" b="1">
                <a:solidFill>
                  <a:srgbClr val="231F20"/>
                </a:solidFill>
                <a:latin typeface="Arial" charset="0"/>
              </a:rPr>
              <a:t>margins </a:t>
            </a:r>
          </a:p>
        </p:txBody>
      </p:sp>
      <p:sp>
        <p:nvSpPr>
          <p:cNvPr id="20558" name="Rectangle 78"/>
          <p:cNvSpPr>
            <a:spLocks noChangeArrowheads="1"/>
          </p:cNvSpPr>
          <p:nvPr/>
        </p:nvSpPr>
        <p:spPr bwMode="auto">
          <a:xfrm>
            <a:off x="7281863" y="4941888"/>
            <a:ext cx="881062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Mandible</a:t>
            </a:r>
            <a:endParaRPr lang="en-US" sz="1800">
              <a:latin typeface="Arial" charset="0"/>
            </a:endParaRPr>
          </a:p>
        </p:txBody>
      </p:sp>
      <p:sp>
        <p:nvSpPr>
          <p:cNvPr id="20559" name="Rectangle 79"/>
          <p:cNvSpPr>
            <a:spLocks noChangeArrowheads="1"/>
          </p:cNvSpPr>
          <p:nvPr/>
        </p:nvSpPr>
        <p:spPr bwMode="auto">
          <a:xfrm>
            <a:off x="7281863" y="5189538"/>
            <a:ext cx="1309687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1400" b="1">
                <a:solidFill>
                  <a:srgbClr val="231F20"/>
                </a:solidFill>
                <a:latin typeface="Arial" charset="0"/>
              </a:rPr>
              <a:t>Mental foramen</a:t>
            </a:r>
            <a:endParaRPr lang="en-US" sz="1800" b="1">
              <a:latin typeface="Arial" charset="0"/>
            </a:endParaRPr>
          </a:p>
        </p:txBody>
      </p:sp>
      <p:sp>
        <p:nvSpPr>
          <p:cNvPr id="20560" name="Rectangle 80"/>
          <p:cNvSpPr>
            <a:spLocks noChangeArrowheads="1"/>
          </p:cNvSpPr>
          <p:nvPr/>
        </p:nvSpPr>
        <p:spPr bwMode="auto">
          <a:xfrm>
            <a:off x="593725" y="1111250"/>
            <a:ext cx="1296988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Parietal bone</a:t>
            </a:r>
            <a:endParaRPr lang="en-US" sz="1800">
              <a:latin typeface="Arial" charset="0"/>
            </a:endParaRPr>
          </a:p>
        </p:txBody>
      </p:sp>
      <p:sp>
        <p:nvSpPr>
          <p:cNvPr id="20561" name="Rectangle 81"/>
          <p:cNvSpPr>
            <a:spLocks noChangeArrowheads="1"/>
          </p:cNvSpPr>
          <p:nvPr/>
        </p:nvSpPr>
        <p:spPr bwMode="auto">
          <a:xfrm>
            <a:off x="593725" y="2119313"/>
            <a:ext cx="846138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1400" b="1">
                <a:solidFill>
                  <a:srgbClr val="231F20"/>
                </a:solidFill>
                <a:latin typeface="Arial" charset="0"/>
              </a:rPr>
              <a:t>Lambdoid</a:t>
            </a:r>
          </a:p>
          <a:p>
            <a:pPr>
              <a:lnSpc>
                <a:spcPct val="80000"/>
              </a:lnSpc>
            </a:pPr>
            <a:r>
              <a:rPr lang="en-US" sz="1400" b="1">
                <a:solidFill>
                  <a:srgbClr val="231F20"/>
                </a:solidFill>
                <a:latin typeface="Arial" charset="0"/>
              </a:rPr>
              <a:t>suture</a:t>
            </a:r>
            <a:endParaRPr lang="en-US" sz="1800" b="1">
              <a:latin typeface="Arial" charset="0"/>
            </a:endParaRPr>
          </a:p>
        </p:txBody>
      </p:sp>
      <p:sp>
        <p:nvSpPr>
          <p:cNvPr id="20562" name="Rectangle 82"/>
          <p:cNvSpPr>
            <a:spLocks noChangeArrowheads="1"/>
          </p:cNvSpPr>
          <p:nvPr/>
        </p:nvSpPr>
        <p:spPr bwMode="auto">
          <a:xfrm>
            <a:off x="577850" y="2659063"/>
            <a:ext cx="906463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1400" b="1">
                <a:solidFill>
                  <a:srgbClr val="231F20"/>
                </a:solidFill>
                <a:latin typeface="Arial" charset="0"/>
              </a:rPr>
              <a:t>Squamous</a:t>
            </a:r>
          </a:p>
          <a:p>
            <a:pPr>
              <a:lnSpc>
                <a:spcPct val="80000"/>
              </a:lnSpc>
            </a:pPr>
            <a:r>
              <a:rPr lang="en-US" sz="1400" b="1">
                <a:solidFill>
                  <a:srgbClr val="231F20"/>
                </a:solidFill>
                <a:latin typeface="Arial" charset="0"/>
              </a:rPr>
              <a:t>suture</a:t>
            </a:r>
            <a:endParaRPr lang="en-US" sz="1800" b="1">
              <a:latin typeface="Arial" charset="0"/>
            </a:endParaRPr>
          </a:p>
        </p:txBody>
      </p:sp>
      <p:sp>
        <p:nvSpPr>
          <p:cNvPr id="20563" name="Rectangle 83"/>
          <p:cNvSpPr>
            <a:spLocks noChangeArrowheads="1"/>
          </p:cNvSpPr>
          <p:nvPr/>
        </p:nvSpPr>
        <p:spPr bwMode="auto">
          <a:xfrm>
            <a:off x="577850" y="2984500"/>
            <a:ext cx="8794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Occipital</a:t>
            </a:r>
          </a:p>
          <a:p>
            <a:pPr>
              <a:lnSpc>
                <a:spcPct val="80000"/>
              </a:lnSpc>
            </a:pPr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bone</a:t>
            </a:r>
            <a:endParaRPr lang="en-US" sz="1800">
              <a:latin typeface="Arial" charset="0"/>
            </a:endParaRPr>
          </a:p>
        </p:txBody>
      </p:sp>
      <p:sp>
        <p:nvSpPr>
          <p:cNvPr id="20564" name="Rectangle 84"/>
          <p:cNvSpPr>
            <a:spLocks noChangeArrowheads="1"/>
          </p:cNvSpPr>
          <p:nvPr/>
        </p:nvSpPr>
        <p:spPr bwMode="auto">
          <a:xfrm>
            <a:off x="554038" y="3741738"/>
            <a:ext cx="138747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1400" b="1">
                <a:solidFill>
                  <a:srgbClr val="231F20"/>
                </a:solidFill>
                <a:latin typeface="Arial" charset="0"/>
              </a:rPr>
              <a:t>Occipitomastoid</a:t>
            </a:r>
          </a:p>
          <a:p>
            <a:pPr>
              <a:lnSpc>
                <a:spcPct val="80000"/>
              </a:lnSpc>
            </a:pPr>
            <a:r>
              <a:rPr lang="en-US" sz="1400" b="1">
                <a:solidFill>
                  <a:srgbClr val="231F20"/>
                </a:solidFill>
                <a:latin typeface="Arial" charset="0"/>
              </a:rPr>
              <a:t>suture</a:t>
            </a:r>
            <a:endParaRPr lang="en-US" sz="1800" b="1">
              <a:latin typeface="Arial" charset="0"/>
            </a:endParaRPr>
          </a:p>
        </p:txBody>
      </p:sp>
      <p:sp>
        <p:nvSpPr>
          <p:cNvPr id="20565" name="Rectangle 85"/>
          <p:cNvSpPr>
            <a:spLocks noChangeArrowheads="1"/>
          </p:cNvSpPr>
          <p:nvPr/>
        </p:nvSpPr>
        <p:spPr bwMode="auto">
          <a:xfrm>
            <a:off x="566738" y="4095750"/>
            <a:ext cx="146685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1400" b="1">
                <a:solidFill>
                  <a:srgbClr val="231F20"/>
                </a:solidFill>
                <a:latin typeface="Arial" charset="0"/>
              </a:rPr>
              <a:t>External acoustic</a:t>
            </a:r>
          </a:p>
          <a:p>
            <a:pPr>
              <a:lnSpc>
                <a:spcPct val="80000"/>
              </a:lnSpc>
            </a:pPr>
            <a:r>
              <a:rPr lang="en-US" sz="1400" b="1">
                <a:solidFill>
                  <a:srgbClr val="231F20"/>
                </a:solidFill>
                <a:latin typeface="Arial" charset="0"/>
              </a:rPr>
              <a:t>meatus</a:t>
            </a:r>
            <a:endParaRPr lang="en-US" sz="1800" b="1">
              <a:latin typeface="Arial" charset="0"/>
            </a:endParaRPr>
          </a:p>
        </p:txBody>
      </p:sp>
      <p:sp>
        <p:nvSpPr>
          <p:cNvPr id="20566" name="Rectangle 86"/>
          <p:cNvSpPr>
            <a:spLocks noChangeArrowheads="1"/>
          </p:cNvSpPr>
          <p:nvPr/>
        </p:nvSpPr>
        <p:spPr bwMode="auto">
          <a:xfrm>
            <a:off x="565150" y="4465638"/>
            <a:ext cx="1397000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1400" b="1">
                <a:solidFill>
                  <a:srgbClr val="231F20"/>
                </a:solidFill>
                <a:latin typeface="Arial" charset="0"/>
              </a:rPr>
              <a:t>Mastoid process</a:t>
            </a:r>
            <a:endParaRPr lang="en-US" sz="1800" b="1">
              <a:latin typeface="Arial" charset="0"/>
            </a:endParaRPr>
          </a:p>
        </p:txBody>
      </p:sp>
      <p:sp>
        <p:nvSpPr>
          <p:cNvPr id="20567" name="Rectangle 87"/>
          <p:cNvSpPr>
            <a:spLocks noChangeArrowheads="1"/>
          </p:cNvSpPr>
          <p:nvPr/>
        </p:nvSpPr>
        <p:spPr bwMode="auto">
          <a:xfrm>
            <a:off x="561975" y="4672013"/>
            <a:ext cx="1319213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1400" b="1">
                <a:solidFill>
                  <a:srgbClr val="231F20"/>
                </a:solidFill>
                <a:latin typeface="Arial" charset="0"/>
              </a:rPr>
              <a:t>Styloid process</a:t>
            </a:r>
            <a:endParaRPr lang="en-US" sz="1800" b="1">
              <a:latin typeface="Arial" charset="0"/>
            </a:endParaRPr>
          </a:p>
        </p:txBody>
      </p:sp>
      <p:sp>
        <p:nvSpPr>
          <p:cNvPr id="20568" name="Rectangle 88"/>
          <p:cNvSpPr>
            <a:spLocks noChangeArrowheads="1"/>
          </p:cNvSpPr>
          <p:nvPr/>
        </p:nvSpPr>
        <p:spPr bwMode="auto">
          <a:xfrm>
            <a:off x="2295525" y="4895850"/>
            <a:ext cx="1662113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1400" b="1">
                <a:solidFill>
                  <a:srgbClr val="231F20"/>
                </a:solidFill>
                <a:latin typeface="Arial" charset="0"/>
              </a:rPr>
              <a:t>Mandibular condyle</a:t>
            </a:r>
            <a:endParaRPr lang="en-US" sz="1800" b="1">
              <a:latin typeface="Arial" charset="0"/>
            </a:endParaRPr>
          </a:p>
        </p:txBody>
      </p:sp>
      <p:sp>
        <p:nvSpPr>
          <p:cNvPr id="20569" name="Rectangle 89"/>
          <p:cNvSpPr>
            <a:spLocks noChangeArrowheads="1"/>
          </p:cNvSpPr>
          <p:nvPr/>
        </p:nvSpPr>
        <p:spPr bwMode="auto">
          <a:xfrm>
            <a:off x="2293938" y="5133975"/>
            <a:ext cx="1474787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1400" b="1">
                <a:solidFill>
                  <a:srgbClr val="231F20"/>
                </a:solidFill>
                <a:latin typeface="Arial" charset="0"/>
              </a:rPr>
              <a:t>Mandibular notch</a:t>
            </a:r>
            <a:endParaRPr lang="en-US" sz="1800" b="1">
              <a:latin typeface="Arial" charset="0"/>
            </a:endParaRPr>
          </a:p>
        </p:txBody>
      </p:sp>
      <p:sp>
        <p:nvSpPr>
          <p:cNvPr id="20570" name="Rectangle 90"/>
          <p:cNvSpPr>
            <a:spLocks noChangeArrowheads="1"/>
          </p:cNvSpPr>
          <p:nvPr/>
        </p:nvSpPr>
        <p:spPr bwMode="auto">
          <a:xfrm>
            <a:off x="2292350" y="5418138"/>
            <a:ext cx="1527175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1400" b="1">
                <a:solidFill>
                  <a:srgbClr val="231F20"/>
                </a:solidFill>
                <a:latin typeface="Arial" charset="0"/>
              </a:rPr>
              <a:t>Mandibular ramus</a:t>
            </a:r>
            <a:endParaRPr lang="en-US" sz="1800" b="1">
              <a:latin typeface="Arial" charset="0"/>
            </a:endParaRPr>
          </a:p>
        </p:txBody>
      </p:sp>
      <p:sp>
        <p:nvSpPr>
          <p:cNvPr id="20571" name="Rectangle 91"/>
          <p:cNvSpPr>
            <a:spLocks noChangeArrowheads="1"/>
          </p:cNvSpPr>
          <p:nvPr/>
        </p:nvSpPr>
        <p:spPr bwMode="auto">
          <a:xfrm>
            <a:off x="596900" y="6103938"/>
            <a:ext cx="478790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(a) External anatomy of the right side of the skull</a:t>
            </a:r>
            <a:endParaRPr lang="en-US" sz="1800">
              <a:latin typeface="Arial" charset="0"/>
            </a:endParaRPr>
          </a:p>
        </p:txBody>
      </p:sp>
      <p:sp>
        <p:nvSpPr>
          <p:cNvPr id="20572" name="Rectangle 92"/>
          <p:cNvSpPr>
            <a:spLocks noChangeArrowheads="1"/>
          </p:cNvSpPr>
          <p:nvPr/>
        </p:nvSpPr>
        <p:spPr bwMode="auto">
          <a:xfrm>
            <a:off x="4600575" y="5764213"/>
            <a:ext cx="1455738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1400" b="1">
                <a:solidFill>
                  <a:srgbClr val="231F20"/>
                </a:solidFill>
                <a:latin typeface="Arial" charset="0"/>
              </a:rPr>
              <a:t>Mandibular angle</a:t>
            </a:r>
            <a:endParaRPr lang="en-US" sz="1800" b="1">
              <a:latin typeface="Arial" charset="0"/>
            </a:endParaRPr>
          </a:p>
        </p:txBody>
      </p:sp>
      <p:sp>
        <p:nvSpPr>
          <p:cNvPr id="20573" name="Rectangle 93"/>
          <p:cNvSpPr>
            <a:spLocks noChangeArrowheads="1"/>
          </p:cNvSpPr>
          <p:nvPr/>
        </p:nvSpPr>
        <p:spPr bwMode="auto">
          <a:xfrm>
            <a:off x="7081838" y="5745163"/>
            <a:ext cx="1516062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1400" b="1">
                <a:solidFill>
                  <a:srgbClr val="231F20"/>
                </a:solidFill>
                <a:latin typeface="Arial" charset="0"/>
              </a:rPr>
              <a:t>Coronoid process</a:t>
            </a:r>
            <a:endParaRPr lang="en-US" sz="1800" b="1">
              <a:latin typeface="Arial" charset="0"/>
            </a:endParaRPr>
          </a:p>
        </p:txBody>
      </p:sp>
      <p:sp>
        <p:nvSpPr>
          <p:cNvPr id="20574" name="Rectangle 94"/>
          <p:cNvSpPr>
            <a:spLocks noChangeArrowheads="1"/>
          </p:cNvSpPr>
          <p:nvPr/>
        </p:nvSpPr>
        <p:spPr bwMode="auto">
          <a:xfrm>
            <a:off x="588963" y="3370263"/>
            <a:ext cx="88582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1400" b="1">
                <a:solidFill>
                  <a:srgbClr val="231F20"/>
                </a:solidFill>
                <a:latin typeface="Arial" charset="0"/>
              </a:rPr>
              <a:t>Zygomatic</a:t>
            </a:r>
          </a:p>
          <a:p>
            <a:pPr>
              <a:lnSpc>
                <a:spcPct val="80000"/>
              </a:lnSpc>
            </a:pPr>
            <a:r>
              <a:rPr lang="en-US" sz="1400" b="1">
                <a:solidFill>
                  <a:srgbClr val="231F20"/>
                </a:solidFill>
                <a:latin typeface="Arial" charset="0"/>
              </a:rPr>
              <a:t>process</a:t>
            </a:r>
            <a:endParaRPr lang="en-US" sz="1800" b="1">
              <a:latin typeface="Arial" charset="0"/>
            </a:endParaRPr>
          </a:p>
        </p:txBody>
      </p:sp>
      <p:sp>
        <p:nvSpPr>
          <p:cNvPr id="20575" name="Rectangle 95"/>
          <p:cNvSpPr>
            <a:spLocks noChangeArrowheads="1"/>
          </p:cNvSpPr>
          <p:nvPr/>
        </p:nvSpPr>
        <p:spPr bwMode="auto">
          <a:xfrm>
            <a:off x="569913" y="1679575"/>
            <a:ext cx="1455737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Temporal bone</a:t>
            </a:r>
            <a:endParaRPr lang="en-US" sz="1800">
              <a:latin typeface="Arial" charset="0"/>
            </a:endParaRPr>
          </a:p>
        </p:txBody>
      </p:sp>
      <p:sp>
        <p:nvSpPr>
          <p:cNvPr id="20577" name="Rectangle 97"/>
          <p:cNvSpPr>
            <a:spLocks noChangeArrowheads="1"/>
          </p:cNvSpPr>
          <p:nvPr/>
        </p:nvSpPr>
        <p:spPr bwMode="auto">
          <a:xfrm>
            <a:off x="8151813" y="6580188"/>
            <a:ext cx="989012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7.5a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Cranial Bones</a:t>
            </a:r>
          </a:p>
        </p:txBody>
      </p:sp>
      <p:sp>
        <p:nvSpPr>
          <p:cNvPr id="13317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Frontal bone</a:t>
            </a:r>
          </a:p>
          <a:p>
            <a:r>
              <a:rPr lang="en-US"/>
              <a:t>Parietal bones (2)</a:t>
            </a:r>
          </a:p>
          <a:p>
            <a:r>
              <a:rPr lang="en-US"/>
              <a:t>Occipital bone</a:t>
            </a:r>
          </a:p>
          <a:p>
            <a:r>
              <a:rPr lang="en-US"/>
              <a:t>Temporal bones (2)</a:t>
            </a:r>
          </a:p>
          <a:p>
            <a:r>
              <a:rPr lang="en-US"/>
              <a:t>Sphenoid bone</a:t>
            </a:r>
          </a:p>
          <a:p>
            <a:r>
              <a:rPr lang="en-US"/>
              <a:t>Ethmoid bone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Frontal Bone</a:t>
            </a:r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Anterior portion of cranium</a:t>
            </a:r>
          </a:p>
          <a:p>
            <a:r>
              <a:rPr lang="en-US"/>
              <a:t>Most of anterior cranial fossa</a:t>
            </a:r>
          </a:p>
          <a:p>
            <a:r>
              <a:rPr lang="en-US"/>
              <a:t>Superior wall of orbits</a:t>
            </a:r>
          </a:p>
          <a:p>
            <a:r>
              <a:rPr lang="en-US"/>
              <a:t>Contains air-filled frontal sinus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4"/>
          <p:cNvSpPr>
            <a:spLocks noChangeArrowheads="1"/>
          </p:cNvSpPr>
          <p:nvPr/>
        </p:nvSpPr>
        <p:spPr bwMode="auto">
          <a:xfrm>
            <a:off x="8151813" y="6581775"/>
            <a:ext cx="9890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7.4a</a:t>
            </a:r>
          </a:p>
        </p:txBody>
      </p:sp>
      <p:pic>
        <p:nvPicPr>
          <p:cNvPr id="17415" name="Picture 7"/>
          <p:cNvPicPr>
            <a:picLocks noChangeAspect="1" noChangeArrowheads="1"/>
          </p:cNvPicPr>
          <p:nvPr/>
        </p:nvPicPr>
        <p:blipFill>
          <a:blip r:embed="rId2" cstate="print"/>
          <a:srcRect t="2034" b="9967"/>
          <a:stretch>
            <a:fillRect/>
          </a:stretch>
        </p:blipFill>
        <p:spPr bwMode="auto">
          <a:xfrm>
            <a:off x="303213" y="539750"/>
            <a:ext cx="8535987" cy="5634038"/>
          </a:xfrm>
          <a:prstGeom prst="rect">
            <a:avLst/>
          </a:prstGeom>
          <a:noFill/>
        </p:spPr>
      </p:pic>
      <p:sp>
        <p:nvSpPr>
          <p:cNvPr id="17416" name="Freeform 8"/>
          <p:cNvSpPr>
            <a:spLocks/>
          </p:cNvSpPr>
          <p:nvPr/>
        </p:nvSpPr>
        <p:spPr bwMode="auto">
          <a:xfrm>
            <a:off x="4256088" y="3706813"/>
            <a:ext cx="1658937" cy="768350"/>
          </a:xfrm>
          <a:custGeom>
            <a:avLst/>
            <a:gdLst/>
            <a:ahLst/>
            <a:cxnLst>
              <a:cxn ang="0">
                <a:pos x="1045" y="484"/>
              </a:cxn>
              <a:cxn ang="0">
                <a:pos x="879" y="484"/>
              </a:cxn>
              <a:cxn ang="0">
                <a:pos x="0" y="0"/>
              </a:cxn>
            </a:cxnLst>
            <a:rect l="0" t="0" r="r" b="b"/>
            <a:pathLst>
              <a:path w="1045" h="484">
                <a:moveTo>
                  <a:pt x="1045" y="484"/>
                </a:moveTo>
                <a:lnTo>
                  <a:pt x="879" y="484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17" name="Line 9"/>
          <p:cNvSpPr>
            <a:spLocks noChangeShapeType="1"/>
          </p:cNvSpPr>
          <p:nvPr/>
        </p:nvSpPr>
        <p:spPr bwMode="auto">
          <a:xfrm>
            <a:off x="2147888" y="1320800"/>
            <a:ext cx="654050" cy="1588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18" name="Line 10"/>
          <p:cNvSpPr>
            <a:spLocks noChangeShapeType="1"/>
          </p:cNvSpPr>
          <p:nvPr/>
        </p:nvSpPr>
        <p:spPr bwMode="auto">
          <a:xfrm>
            <a:off x="2135188" y="1762125"/>
            <a:ext cx="2000250" cy="1588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19" name="Line 11"/>
          <p:cNvSpPr>
            <a:spLocks noChangeShapeType="1"/>
          </p:cNvSpPr>
          <p:nvPr/>
        </p:nvSpPr>
        <p:spPr bwMode="auto">
          <a:xfrm>
            <a:off x="2325688" y="2647950"/>
            <a:ext cx="285750" cy="1588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20" name="Freeform 12"/>
          <p:cNvSpPr>
            <a:spLocks/>
          </p:cNvSpPr>
          <p:nvPr/>
        </p:nvSpPr>
        <p:spPr bwMode="auto">
          <a:xfrm>
            <a:off x="2373313" y="2997200"/>
            <a:ext cx="165100" cy="215900"/>
          </a:xfrm>
          <a:custGeom>
            <a:avLst/>
            <a:gdLst/>
            <a:ahLst/>
            <a:cxnLst>
              <a:cxn ang="0">
                <a:pos x="0" y="136"/>
              </a:cxn>
              <a:cxn ang="0">
                <a:pos x="52" y="132"/>
              </a:cxn>
              <a:cxn ang="0">
                <a:pos x="104" y="0"/>
              </a:cxn>
            </a:cxnLst>
            <a:rect l="0" t="0" r="r" b="b"/>
            <a:pathLst>
              <a:path w="104" h="136">
                <a:moveTo>
                  <a:pt x="0" y="136"/>
                </a:moveTo>
                <a:lnTo>
                  <a:pt x="52" y="132"/>
                </a:lnTo>
                <a:lnTo>
                  <a:pt x="104" y="0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21" name="Freeform 13"/>
          <p:cNvSpPr>
            <a:spLocks/>
          </p:cNvSpPr>
          <p:nvPr/>
        </p:nvSpPr>
        <p:spPr bwMode="auto">
          <a:xfrm>
            <a:off x="2208213" y="3200400"/>
            <a:ext cx="1631950" cy="336550"/>
          </a:xfrm>
          <a:custGeom>
            <a:avLst/>
            <a:gdLst/>
            <a:ahLst/>
            <a:cxnLst>
              <a:cxn ang="0">
                <a:pos x="0" y="212"/>
              </a:cxn>
              <a:cxn ang="0">
                <a:pos x="188" y="212"/>
              </a:cxn>
              <a:cxn ang="0">
                <a:pos x="1028" y="0"/>
              </a:cxn>
            </a:cxnLst>
            <a:rect l="0" t="0" r="r" b="b"/>
            <a:pathLst>
              <a:path w="1028" h="212">
                <a:moveTo>
                  <a:pt x="0" y="212"/>
                </a:moveTo>
                <a:lnTo>
                  <a:pt x="188" y="212"/>
                </a:lnTo>
                <a:lnTo>
                  <a:pt x="1028" y="0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22" name="Freeform 14"/>
          <p:cNvSpPr>
            <a:spLocks/>
          </p:cNvSpPr>
          <p:nvPr/>
        </p:nvSpPr>
        <p:spPr bwMode="auto">
          <a:xfrm>
            <a:off x="2522538" y="3754438"/>
            <a:ext cx="234950" cy="419100"/>
          </a:xfrm>
          <a:custGeom>
            <a:avLst/>
            <a:gdLst/>
            <a:ahLst/>
            <a:cxnLst>
              <a:cxn ang="0">
                <a:pos x="0" y="264"/>
              </a:cxn>
              <a:cxn ang="0">
                <a:pos x="86" y="264"/>
              </a:cxn>
              <a:cxn ang="0">
                <a:pos x="148" y="0"/>
              </a:cxn>
            </a:cxnLst>
            <a:rect l="0" t="0" r="r" b="b"/>
            <a:pathLst>
              <a:path w="148" h="264">
                <a:moveTo>
                  <a:pt x="0" y="264"/>
                </a:moveTo>
                <a:lnTo>
                  <a:pt x="86" y="264"/>
                </a:lnTo>
                <a:lnTo>
                  <a:pt x="148" y="0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23" name="Freeform 15"/>
          <p:cNvSpPr>
            <a:spLocks/>
          </p:cNvSpPr>
          <p:nvPr/>
        </p:nvSpPr>
        <p:spPr bwMode="auto">
          <a:xfrm>
            <a:off x="1411288" y="4395788"/>
            <a:ext cx="2187575" cy="425450"/>
          </a:xfrm>
          <a:custGeom>
            <a:avLst/>
            <a:gdLst/>
            <a:ahLst/>
            <a:cxnLst>
              <a:cxn ang="0">
                <a:pos x="0" y="268"/>
              </a:cxn>
              <a:cxn ang="0">
                <a:pos x="146" y="268"/>
              </a:cxn>
              <a:cxn ang="0">
                <a:pos x="1378" y="0"/>
              </a:cxn>
            </a:cxnLst>
            <a:rect l="0" t="0" r="r" b="b"/>
            <a:pathLst>
              <a:path w="1378" h="268">
                <a:moveTo>
                  <a:pt x="0" y="268"/>
                </a:moveTo>
                <a:lnTo>
                  <a:pt x="146" y="268"/>
                </a:lnTo>
                <a:lnTo>
                  <a:pt x="1378" y="0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24" name="Freeform 16"/>
          <p:cNvSpPr>
            <a:spLocks/>
          </p:cNvSpPr>
          <p:nvPr/>
        </p:nvSpPr>
        <p:spPr bwMode="auto">
          <a:xfrm>
            <a:off x="1639888" y="4995863"/>
            <a:ext cx="1412875" cy="139700"/>
          </a:xfrm>
          <a:custGeom>
            <a:avLst/>
            <a:gdLst/>
            <a:ahLst/>
            <a:cxnLst>
              <a:cxn ang="0">
                <a:pos x="0" y="88"/>
              </a:cxn>
              <a:cxn ang="0">
                <a:pos x="134" y="88"/>
              </a:cxn>
              <a:cxn ang="0">
                <a:pos x="890" y="0"/>
              </a:cxn>
            </a:cxnLst>
            <a:rect l="0" t="0" r="r" b="b"/>
            <a:pathLst>
              <a:path w="890" h="88">
                <a:moveTo>
                  <a:pt x="0" y="88"/>
                </a:moveTo>
                <a:lnTo>
                  <a:pt x="134" y="88"/>
                </a:lnTo>
                <a:lnTo>
                  <a:pt x="890" y="0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25" name="Freeform 17"/>
          <p:cNvSpPr>
            <a:spLocks/>
          </p:cNvSpPr>
          <p:nvPr/>
        </p:nvSpPr>
        <p:spPr bwMode="auto">
          <a:xfrm>
            <a:off x="1878013" y="2333625"/>
            <a:ext cx="2241550" cy="7874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948" y="0"/>
              </a:cxn>
              <a:cxn ang="0">
                <a:pos x="1412" y="496"/>
              </a:cxn>
            </a:cxnLst>
            <a:rect l="0" t="0" r="r" b="b"/>
            <a:pathLst>
              <a:path w="1412" h="496">
                <a:moveTo>
                  <a:pt x="0" y="0"/>
                </a:moveTo>
                <a:lnTo>
                  <a:pt x="948" y="0"/>
                </a:lnTo>
                <a:lnTo>
                  <a:pt x="1412" y="496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26" name="Freeform 18"/>
          <p:cNvSpPr>
            <a:spLocks/>
          </p:cNvSpPr>
          <p:nvPr/>
        </p:nvSpPr>
        <p:spPr bwMode="auto">
          <a:xfrm>
            <a:off x="2640013" y="3776663"/>
            <a:ext cx="815975" cy="708025"/>
          </a:xfrm>
          <a:custGeom>
            <a:avLst/>
            <a:gdLst/>
            <a:ahLst/>
            <a:cxnLst>
              <a:cxn ang="0">
                <a:pos x="0" y="446"/>
              </a:cxn>
              <a:cxn ang="0">
                <a:pos x="108" y="446"/>
              </a:cxn>
              <a:cxn ang="0">
                <a:pos x="514" y="0"/>
              </a:cxn>
            </a:cxnLst>
            <a:rect l="0" t="0" r="r" b="b"/>
            <a:pathLst>
              <a:path w="514" h="446">
                <a:moveTo>
                  <a:pt x="0" y="446"/>
                </a:moveTo>
                <a:lnTo>
                  <a:pt x="108" y="446"/>
                </a:lnTo>
                <a:lnTo>
                  <a:pt x="514" y="0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27" name="Line 19"/>
          <p:cNvSpPr>
            <a:spLocks noChangeShapeType="1"/>
          </p:cNvSpPr>
          <p:nvPr/>
        </p:nvSpPr>
        <p:spPr bwMode="auto">
          <a:xfrm>
            <a:off x="1347788" y="5548313"/>
            <a:ext cx="2190750" cy="1587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28" name="Line 20"/>
          <p:cNvSpPr>
            <a:spLocks noChangeShapeType="1"/>
          </p:cNvSpPr>
          <p:nvPr/>
        </p:nvSpPr>
        <p:spPr bwMode="auto">
          <a:xfrm flipV="1">
            <a:off x="4256088" y="5992813"/>
            <a:ext cx="1587" cy="212725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29" name="Freeform 21"/>
          <p:cNvSpPr>
            <a:spLocks/>
          </p:cNvSpPr>
          <p:nvPr/>
        </p:nvSpPr>
        <p:spPr bwMode="auto">
          <a:xfrm>
            <a:off x="4813300" y="676275"/>
            <a:ext cx="1289050" cy="533400"/>
          </a:xfrm>
          <a:custGeom>
            <a:avLst/>
            <a:gdLst/>
            <a:ahLst/>
            <a:cxnLst>
              <a:cxn ang="0">
                <a:pos x="812" y="0"/>
              </a:cxn>
              <a:cxn ang="0">
                <a:pos x="440" y="0"/>
              </a:cxn>
              <a:cxn ang="0">
                <a:pos x="0" y="336"/>
              </a:cxn>
            </a:cxnLst>
            <a:rect l="0" t="0" r="r" b="b"/>
            <a:pathLst>
              <a:path w="812" h="336">
                <a:moveTo>
                  <a:pt x="812" y="0"/>
                </a:moveTo>
                <a:lnTo>
                  <a:pt x="440" y="0"/>
                </a:lnTo>
                <a:lnTo>
                  <a:pt x="0" y="336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30" name="Freeform 22"/>
          <p:cNvSpPr>
            <a:spLocks/>
          </p:cNvSpPr>
          <p:nvPr/>
        </p:nvSpPr>
        <p:spPr bwMode="auto">
          <a:xfrm>
            <a:off x="4265613" y="974725"/>
            <a:ext cx="1836737" cy="1511300"/>
          </a:xfrm>
          <a:custGeom>
            <a:avLst/>
            <a:gdLst/>
            <a:ahLst/>
            <a:cxnLst>
              <a:cxn ang="0">
                <a:pos x="1157" y="0"/>
              </a:cxn>
              <a:cxn ang="0">
                <a:pos x="785" y="0"/>
              </a:cxn>
              <a:cxn ang="0">
                <a:pos x="0" y="952"/>
              </a:cxn>
            </a:cxnLst>
            <a:rect l="0" t="0" r="r" b="b"/>
            <a:pathLst>
              <a:path w="1157" h="952">
                <a:moveTo>
                  <a:pt x="1157" y="0"/>
                </a:moveTo>
                <a:lnTo>
                  <a:pt x="785" y="0"/>
                </a:lnTo>
                <a:lnTo>
                  <a:pt x="0" y="952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31" name="Freeform 23"/>
          <p:cNvSpPr>
            <a:spLocks/>
          </p:cNvSpPr>
          <p:nvPr/>
        </p:nvSpPr>
        <p:spPr bwMode="auto">
          <a:xfrm>
            <a:off x="4357688" y="1282700"/>
            <a:ext cx="1744662" cy="1482725"/>
          </a:xfrm>
          <a:custGeom>
            <a:avLst/>
            <a:gdLst/>
            <a:ahLst/>
            <a:cxnLst>
              <a:cxn ang="0">
                <a:pos x="1099" y="0"/>
              </a:cxn>
              <a:cxn ang="0">
                <a:pos x="759" y="0"/>
              </a:cxn>
              <a:cxn ang="0">
                <a:pos x="0" y="934"/>
              </a:cxn>
            </a:cxnLst>
            <a:rect l="0" t="0" r="r" b="b"/>
            <a:pathLst>
              <a:path w="1099" h="934">
                <a:moveTo>
                  <a:pt x="1099" y="0"/>
                </a:moveTo>
                <a:lnTo>
                  <a:pt x="759" y="0"/>
                </a:lnTo>
                <a:lnTo>
                  <a:pt x="0" y="934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32" name="Freeform 24"/>
          <p:cNvSpPr>
            <a:spLocks/>
          </p:cNvSpPr>
          <p:nvPr/>
        </p:nvSpPr>
        <p:spPr bwMode="auto">
          <a:xfrm>
            <a:off x="5080000" y="1593850"/>
            <a:ext cx="1022350" cy="860425"/>
          </a:xfrm>
          <a:custGeom>
            <a:avLst/>
            <a:gdLst/>
            <a:ahLst/>
            <a:cxnLst>
              <a:cxn ang="0">
                <a:pos x="644" y="0"/>
              </a:cxn>
              <a:cxn ang="0">
                <a:pos x="322" y="0"/>
              </a:cxn>
              <a:cxn ang="0">
                <a:pos x="0" y="542"/>
              </a:cxn>
            </a:cxnLst>
            <a:rect l="0" t="0" r="r" b="b"/>
            <a:pathLst>
              <a:path w="644" h="542">
                <a:moveTo>
                  <a:pt x="644" y="0"/>
                </a:moveTo>
                <a:lnTo>
                  <a:pt x="322" y="0"/>
                </a:lnTo>
                <a:lnTo>
                  <a:pt x="0" y="542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33" name="Freeform 25"/>
          <p:cNvSpPr>
            <a:spLocks/>
          </p:cNvSpPr>
          <p:nvPr/>
        </p:nvSpPr>
        <p:spPr bwMode="auto">
          <a:xfrm>
            <a:off x="5203825" y="2152650"/>
            <a:ext cx="898525" cy="384175"/>
          </a:xfrm>
          <a:custGeom>
            <a:avLst/>
            <a:gdLst/>
            <a:ahLst/>
            <a:cxnLst>
              <a:cxn ang="0">
                <a:pos x="566" y="0"/>
              </a:cxn>
              <a:cxn ang="0">
                <a:pos x="178" y="0"/>
              </a:cxn>
              <a:cxn ang="0">
                <a:pos x="0" y="242"/>
              </a:cxn>
            </a:cxnLst>
            <a:rect l="0" t="0" r="r" b="b"/>
            <a:pathLst>
              <a:path w="566" h="242">
                <a:moveTo>
                  <a:pt x="566" y="0"/>
                </a:moveTo>
                <a:lnTo>
                  <a:pt x="178" y="0"/>
                </a:lnTo>
                <a:lnTo>
                  <a:pt x="0" y="242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34" name="Freeform 26"/>
          <p:cNvSpPr>
            <a:spLocks/>
          </p:cNvSpPr>
          <p:nvPr/>
        </p:nvSpPr>
        <p:spPr bwMode="auto">
          <a:xfrm>
            <a:off x="4411663" y="3633788"/>
            <a:ext cx="1690687" cy="269875"/>
          </a:xfrm>
          <a:custGeom>
            <a:avLst/>
            <a:gdLst/>
            <a:ahLst/>
            <a:cxnLst>
              <a:cxn ang="0">
                <a:pos x="1065" y="170"/>
              </a:cxn>
              <a:cxn ang="0">
                <a:pos x="937" y="170"/>
              </a:cxn>
              <a:cxn ang="0">
                <a:pos x="0" y="0"/>
              </a:cxn>
            </a:cxnLst>
            <a:rect l="0" t="0" r="r" b="b"/>
            <a:pathLst>
              <a:path w="1065" h="170">
                <a:moveTo>
                  <a:pt x="1065" y="170"/>
                </a:moveTo>
                <a:lnTo>
                  <a:pt x="937" y="170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35" name="Freeform 27"/>
          <p:cNvSpPr>
            <a:spLocks/>
          </p:cNvSpPr>
          <p:nvPr/>
        </p:nvSpPr>
        <p:spPr bwMode="auto">
          <a:xfrm>
            <a:off x="4484688" y="3976688"/>
            <a:ext cx="1439862" cy="1060450"/>
          </a:xfrm>
          <a:custGeom>
            <a:avLst/>
            <a:gdLst/>
            <a:ahLst/>
            <a:cxnLst>
              <a:cxn ang="0">
                <a:pos x="907" y="668"/>
              </a:cxn>
              <a:cxn ang="0">
                <a:pos x="735" y="668"/>
              </a:cxn>
              <a:cxn ang="0">
                <a:pos x="0" y="0"/>
              </a:cxn>
            </a:cxnLst>
            <a:rect l="0" t="0" r="r" b="b"/>
            <a:pathLst>
              <a:path w="907" h="668">
                <a:moveTo>
                  <a:pt x="907" y="668"/>
                </a:moveTo>
                <a:lnTo>
                  <a:pt x="735" y="668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36" name="Freeform 28"/>
          <p:cNvSpPr>
            <a:spLocks/>
          </p:cNvSpPr>
          <p:nvPr/>
        </p:nvSpPr>
        <p:spPr bwMode="auto">
          <a:xfrm>
            <a:off x="4246563" y="4046538"/>
            <a:ext cx="1677987" cy="1311275"/>
          </a:xfrm>
          <a:custGeom>
            <a:avLst/>
            <a:gdLst/>
            <a:ahLst/>
            <a:cxnLst>
              <a:cxn ang="0">
                <a:pos x="1057" y="826"/>
              </a:cxn>
              <a:cxn ang="0">
                <a:pos x="885" y="826"/>
              </a:cxn>
              <a:cxn ang="0">
                <a:pos x="0" y="0"/>
              </a:cxn>
            </a:cxnLst>
            <a:rect l="0" t="0" r="r" b="b"/>
            <a:pathLst>
              <a:path w="1057" h="826">
                <a:moveTo>
                  <a:pt x="1057" y="826"/>
                </a:moveTo>
                <a:lnTo>
                  <a:pt x="885" y="826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37" name="Line 29"/>
          <p:cNvSpPr>
            <a:spLocks noChangeShapeType="1"/>
          </p:cNvSpPr>
          <p:nvPr/>
        </p:nvSpPr>
        <p:spPr bwMode="auto">
          <a:xfrm flipH="1">
            <a:off x="5181600" y="3346450"/>
            <a:ext cx="927100" cy="1588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38" name="Line 30"/>
          <p:cNvSpPr>
            <a:spLocks noChangeShapeType="1"/>
          </p:cNvSpPr>
          <p:nvPr/>
        </p:nvSpPr>
        <p:spPr bwMode="auto">
          <a:xfrm>
            <a:off x="2398713" y="2647950"/>
            <a:ext cx="866775" cy="377825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39" name="Freeform 31"/>
          <p:cNvSpPr>
            <a:spLocks/>
          </p:cNvSpPr>
          <p:nvPr/>
        </p:nvSpPr>
        <p:spPr bwMode="auto">
          <a:xfrm>
            <a:off x="2274888" y="3330575"/>
            <a:ext cx="1584325" cy="522288"/>
          </a:xfrm>
          <a:custGeom>
            <a:avLst/>
            <a:gdLst/>
            <a:ahLst/>
            <a:cxnLst>
              <a:cxn ang="0">
                <a:pos x="0" y="329"/>
              </a:cxn>
              <a:cxn ang="0">
                <a:pos x="62" y="329"/>
              </a:cxn>
              <a:cxn ang="0">
                <a:pos x="998" y="0"/>
              </a:cxn>
            </a:cxnLst>
            <a:rect l="0" t="0" r="r" b="b"/>
            <a:pathLst>
              <a:path w="998" h="329">
                <a:moveTo>
                  <a:pt x="0" y="329"/>
                </a:moveTo>
                <a:lnTo>
                  <a:pt x="62" y="329"/>
                </a:lnTo>
                <a:lnTo>
                  <a:pt x="998" y="0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40" name="Freeform 32"/>
          <p:cNvSpPr>
            <a:spLocks/>
          </p:cNvSpPr>
          <p:nvPr/>
        </p:nvSpPr>
        <p:spPr bwMode="auto">
          <a:xfrm>
            <a:off x="4737100" y="3000375"/>
            <a:ext cx="1355725" cy="34925"/>
          </a:xfrm>
          <a:custGeom>
            <a:avLst/>
            <a:gdLst/>
            <a:ahLst/>
            <a:cxnLst>
              <a:cxn ang="0">
                <a:pos x="854" y="22"/>
              </a:cxn>
              <a:cxn ang="0">
                <a:pos x="314" y="22"/>
              </a:cxn>
              <a:cxn ang="0">
                <a:pos x="0" y="0"/>
              </a:cxn>
            </a:cxnLst>
            <a:rect l="0" t="0" r="r" b="b"/>
            <a:pathLst>
              <a:path w="854" h="22">
                <a:moveTo>
                  <a:pt x="854" y="22"/>
                </a:moveTo>
                <a:lnTo>
                  <a:pt x="314" y="22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41" name="Freeform 33"/>
          <p:cNvSpPr>
            <a:spLocks/>
          </p:cNvSpPr>
          <p:nvPr/>
        </p:nvSpPr>
        <p:spPr bwMode="auto">
          <a:xfrm>
            <a:off x="4994275" y="2473325"/>
            <a:ext cx="1117600" cy="412750"/>
          </a:xfrm>
          <a:custGeom>
            <a:avLst/>
            <a:gdLst/>
            <a:ahLst/>
            <a:cxnLst>
              <a:cxn ang="0">
                <a:pos x="704" y="0"/>
              </a:cxn>
              <a:cxn ang="0">
                <a:pos x="530" y="0"/>
              </a:cxn>
              <a:cxn ang="0">
                <a:pos x="0" y="260"/>
              </a:cxn>
            </a:cxnLst>
            <a:rect l="0" t="0" r="r" b="b"/>
            <a:pathLst>
              <a:path w="704" h="260">
                <a:moveTo>
                  <a:pt x="704" y="0"/>
                </a:moveTo>
                <a:lnTo>
                  <a:pt x="530" y="0"/>
                </a:lnTo>
                <a:lnTo>
                  <a:pt x="0" y="260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42" name="Freeform 34"/>
          <p:cNvSpPr>
            <a:spLocks/>
          </p:cNvSpPr>
          <p:nvPr/>
        </p:nvSpPr>
        <p:spPr bwMode="auto">
          <a:xfrm>
            <a:off x="4256088" y="3706813"/>
            <a:ext cx="1658937" cy="768350"/>
          </a:xfrm>
          <a:custGeom>
            <a:avLst/>
            <a:gdLst/>
            <a:ahLst/>
            <a:cxnLst>
              <a:cxn ang="0">
                <a:pos x="1045" y="484"/>
              </a:cxn>
              <a:cxn ang="0">
                <a:pos x="879" y="484"/>
              </a:cxn>
              <a:cxn ang="0">
                <a:pos x="0" y="0"/>
              </a:cxn>
            </a:cxnLst>
            <a:rect l="0" t="0" r="r" b="b"/>
            <a:pathLst>
              <a:path w="1045" h="484">
                <a:moveTo>
                  <a:pt x="1045" y="484"/>
                </a:moveTo>
                <a:lnTo>
                  <a:pt x="879" y="484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43" name="Line 35"/>
          <p:cNvSpPr>
            <a:spLocks noChangeShapeType="1"/>
          </p:cNvSpPr>
          <p:nvPr/>
        </p:nvSpPr>
        <p:spPr bwMode="auto">
          <a:xfrm>
            <a:off x="2147888" y="1320800"/>
            <a:ext cx="654050" cy="1588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44" name="Line 36"/>
          <p:cNvSpPr>
            <a:spLocks noChangeShapeType="1"/>
          </p:cNvSpPr>
          <p:nvPr/>
        </p:nvSpPr>
        <p:spPr bwMode="auto">
          <a:xfrm>
            <a:off x="2135188" y="1762125"/>
            <a:ext cx="2000250" cy="1588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45" name="Line 37"/>
          <p:cNvSpPr>
            <a:spLocks noChangeShapeType="1"/>
          </p:cNvSpPr>
          <p:nvPr/>
        </p:nvSpPr>
        <p:spPr bwMode="auto">
          <a:xfrm>
            <a:off x="2325688" y="2647950"/>
            <a:ext cx="285750" cy="1588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46" name="Freeform 38"/>
          <p:cNvSpPr>
            <a:spLocks/>
          </p:cNvSpPr>
          <p:nvPr/>
        </p:nvSpPr>
        <p:spPr bwMode="auto">
          <a:xfrm>
            <a:off x="2360613" y="2997200"/>
            <a:ext cx="177800" cy="209550"/>
          </a:xfrm>
          <a:custGeom>
            <a:avLst/>
            <a:gdLst/>
            <a:ahLst/>
            <a:cxnLst>
              <a:cxn ang="0">
                <a:pos x="0" y="132"/>
              </a:cxn>
              <a:cxn ang="0">
                <a:pos x="60" y="132"/>
              </a:cxn>
              <a:cxn ang="0">
                <a:pos x="112" y="0"/>
              </a:cxn>
            </a:cxnLst>
            <a:rect l="0" t="0" r="r" b="b"/>
            <a:pathLst>
              <a:path w="112" h="132">
                <a:moveTo>
                  <a:pt x="0" y="132"/>
                </a:moveTo>
                <a:lnTo>
                  <a:pt x="60" y="132"/>
                </a:lnTo>
                <a:lnTo>
                  <a:pt x="112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47" name="Freeform 39"/>
          <p:cNvSpPr>
            <a:spLocks/>
          </p:cNvSpPr>
          <p:nvPr/>
        </p:nvSpPr>
        <p:spPr bwMode="auto">
          <a:xfrm>
            <a:off x="2208213" y="3200400"/>
            <a:ext cx="1631950" cy="336550"/>
          </a:xfrm>
          <a:custGeom>
            <a:avLst/>
            <a:gdLst/>
            <a:ahLst/>
            <a:cxnLst>
              <a:cxn ang="0">
                <a:pos x="0" y="212"/>
              </a:cxn>
              <a:cxn ang="0">
                <a:pos x="188" y="212"/>
              </a:cxn>
              <a:cxn ang="0">
                <a:pos x="1028" y="0"/>
              </a:cxn>
            </a:cxnLst>
            <a:rect l="0" t="0" r="r" b="b"/>
            <a:pathLst>
              <a:path w="1028" h="212">
                <a:moveTo>
                  <a:pt x="0" y="212"/>
                </a:moveTo>
                <a:lnTo>
                  <a:pt x="188" y="212"/>
                </a:lnTo>
                <a:lnTo>
                  <a:pt x="1028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48" name="Freeform 40"/>
          <p:cNvSpPr>
            <a:spLocks/>
          </p:cNvSpPr>
          <p:nvPr/>
        </p:nvSpPr>
        <p:spPr bwMode="auto">
          <a:xfrm>
            <a:off x="2522538" y="3754438"/>
            <a:ext cx="234950" cy="419100"/>
          </a:xfrm>
          <a:custGeom>
            <a:avLst/>
            <a:gdLst/>
            <a:ahLst/>
            <a:cxnLst>
              <a:cxn ang="0">
                <a:pos x="0" y="264"/>
              </a:cxn>
              <a:cxn ang="0">
                <a:pos x="86" y="264"/>
              </a:cxn>
              <a:cxn ang="0">
                <a:pos x="148" y="0"/>
              </a:cxn>
            </a:cxnLst>
            <a:rect l="0" t="0" r="r" b="b"/>
            <a:pathLst>
              <a:path w="148" h="264">
                <a:moveTo>
                  <a:pt x="0" y="264"/>
                </a:moveTo>
                <a:lnTo>
                  <a:pt x="86" y="264"/>
                </a:lnTo>
                <a:lnTo>
                  <a:pt x="148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49" name="Freeform 41"/>
          <p:cNvSpPr>
            <a:spLocks/>
          </p:cNvSpPr>
          <p:nvPr/>
        </p:nvSpPr>
        <p:spPr bwMode="auto">
          <a:xfrm>
            <a:off x="1411288" y="4395788"/>
            <a:ext cx="2187575" cy="425450"/>
          </a:xfrm>
          <a:custGeom>
            <a:avLst/>
            <a:gdLst/>
            <a:ahLst/>
            <a:cxnLst>
              <a:cxn ang="0">
                <a:pos x="0" y="268"/>
              </a:cxn>
              <a:cxn ang="0">
                <a:pos x="146" y="268"/>
              </a:cxn>
              <a:cxn ang="0">
                <a:pos x="1378" y="0"/>
              </a:cxn>
            </a:cxnLst>
            <a:rect l="0" t="0" r="r" b="b"/>
            <a:pathLst>
              <a:path w="1378" h="268">
                <a:moveTo>
                  <a:pt x="0" y="268"/>
                </a:moveTo>
                <a:lnTo>
                  <a:pt x="146" y="268"/>
                </a:lnTo>
                <a:lnTo>
                  <a:pt x="1378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50" name="Freeform 42"/>
          <p:cNvSpPr>
            <a:spLocks/>
          </p:cNvSpPr>
          <p:nvPr/>
        </p:nvSpPr>
        <p:spPr bwMode="auto">
          <a:xfrm>
            <a:off x="1639888" y="4995863"/>
            <a:ext cx="1412875" cy="139700"/>
          </a:xfrm>
          <a:custGeom>
            <a:avLst/>
            <a:gdLst/>
            <a:ahLst/>
            <a:cxnLst>
              <a:cxn ang="0">
                <a:pos x="0" y="88"/>
              </a:cxn>
              <a:cxn ang="0">
                <a:pos x="134" y="88"/>
              </a:cxn>
              <a:cxn ang="0">
                <a:pos x="890" y="0"/>
              </a:cxn>
            </a:cxnLst>
            <a:rect l="0" t="0" r="r" b="b"/>
            <a:pathLst>
              <a:path w="890" h="88">
                <a:moveTo>
                  <a:pt x="0" y="88"/>
                </a:moveTo>
                <a:lnTo>
                  <a:pt x="134" y="88"/>
                </a:lnTo>
                <a:lnTo>
                  <a:pt x="890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51" name="Freeform 43"/>
          <p:cNvSpPr>
            <a:spLocks/>
          </p:cNvSpPr>
          <p:nvPr/>
        </p:nvSpPr>
        <p:spPr bwMode="auto">
          <a:xfrm>
            <a:off x="1878013" y="2333625"/>
            <a:ext cx="2241550" cy="7874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948" y="0"/>
              </a:cxn>
              <a:cxn ang="0">
                <a:pos x="1412" y="496"/>
              </a:cxn>
            </a:cxnLst>
            <a:rect l="0" t="0" r="r" b="b"/>
            <a:pathLst>
              <a:path w="1412" h="496">
                <a:moveTo>
                  <a:pt x="0" y="0"/>
                </a:moveTo>
                <a:lnTo>
                  <a:pt x="948" y="0"/>
                </a:lnTo>
                <a:lnTo>
                  <a:pt x="1412" y="496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52" name="Freeform 44"/>
          <p:cNvSpPr>
            <a:spLocks/>
          </p:cNvSpPr>
          <p:nvPr/>
        </p:nvSpPr>
        <p:spPr bwMode="auto">
          <a:xfrm>
            <a:off x="2640013" y="3776663"/>
            <a:ext cx="815975" cy="708025"/>
          </a:xfrm>
          <a:custGeom>
            <a:avLst/>
            <a:gdLst/>
            <a:ahLst/>
            <a:cxnLst>
              <a:cxn ang="0">
                <a:pos x="0" y="446"/>
              </a:cxn>
              <a:cxn ang="0">
                <a:pos x="108" y="446"/>
              </a:cxn>
              <a:cxn ang="0">
                <a:pos x="514" y="0"/>
              </a:cxn>
            </a:cxnLst>
            <a:rect l="0" t="0" r="r" b="b"/>
            <a:pathLst>
              <a:path w="514" h="446">
                <a:moveTo>
                  <a:pt x="0" y="446"/>
                </a:moveTo>
                <a:lnTo>
                  <a:pt x="108" y="446"/>
                </a:lnTo>
                <a:lnTo>
                  <a:pt x="514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53" name="Line 45"/>
          <p:cNvSpPr>
            <a:spLocks noChangeShapeType="1"/>
          </p:cNvSpPr>
          <p:nvPr/>
        </p:nvSpPr>
        <p:spPr bwMode="auto">
          <a:xfrm>
            <a:off x="1331913" y="5548313"/>
            <a:ext cx="2206625" cy="1587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54" name="Line 46"/>
          <p:cNvSpPr>
            <a:spLocks noChangeShapeType="1"/>
          </p:cNvSpPr>
          <p:nvPr/>
        </p:nvSpPr>
        <p:spPr bwMode="auto">
          <a:xfrm flipV="1">
            <a:off x="4256088" y="5992813"/>
            <a:ext cx="1587" cy="212725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55" name="Freeform 47"/>
          <p:cNvSpPr>
            <a:spLocks/>
          </p:cNvSpPr>
          <p:nvPr/>
        </p:nvSpPr>
        <p:spPr bwMode="auto">
          <a:xfrm>
            <a:off x="4813300" y="676275"/>
            <a:ext cx="1289050" cy="533400"/>
          </a:xfrm>
          <a:custGeom>
            <a:avLst/>
            <a:gdLst/>
            <a:ahLst/>
            <a:cxnLst>
              <a:cxn ang="0">
                <a:pos x="812" y="0"/>
              </a:cxn>
              <a:cxn ang="0">
                <a:pos x="440" y="0"/>
              </a:cxn>
              <a:cxn ang="0">
                <a:pos x="0" y="336"/>
              </a:cxn>
            </a:cxnLst>
            <a:rect l="0" t="0" r="r" b="b"/>
            <a:pathLst>
              <a:path w="812" h="336">
                <a:moveTo>
                  <a:pt x="812" y="0"/>
                </a:moveTo>
                <a:lnTo>
                  <a:pt x="440" y="0"/>
                </a:lnTo>
                <a:lnTo>
                  <a:pt x="0" y="336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56" name="Freeform 48"/>
          <p:cNvSpPr>
            <a:spLocks/>
          </p:cNvSpPr>
          <p:nvPr/>
        </p:nvSpPr>
        <p:spPr bwMode="auto">
          <a:xfrm>
            <a:off x="4265613" y="974725"/>
            <a:ext cx="1836737" cy="1511300"/>
          </a:xfrm>
          <a:custGeom>
            <a:avLst/>
            <a:gdLst/>
            <a:ahLst/>
            <a:cxnLst>
              <a:cxn ang="0">
                <a:pos x="1157" y="0"/>
              </a:cxn>
              <a:cxn ang="0">
                <a:pos x="785" y="0"/>
              </a:cxn>
              <a:cxn ang="0">
                <a:pos x="0" y="952"/>
              </a:cxn>
            </a:cxnLst>
            <a:rect l="0" t="0" r="r" b="b"/>
            <a:pathLst>
              <a:path w="1157" h="952">
                <a:moveTo>
                  <a:pt x="1157" y="0"/>
                </a:moveTo>
                <a:lnTo>
                  <a:pt x="785" y="0"/>
                </a:lnTo>
                <a:lnTo>
                  <a:pt x="0" y="952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57" name="Freeform 49"/>
          <p:cNvSpPr>
            <a:spLocks/>
          </p:cNvSpPr>
          <p:nvPr/>
        </p:nvSpPr>
        <p:spPr bwMode="auto">
          <a:xfrm>
            <a:off x="4357688" y="1282700"/>
            <a:ext cx="1744662" cy="1482725"/>
          </a:xfrm>
          <a:custGeom>
            <a:avLst/>
            <a:gdLst/>
            <a:ahLst/>
            <a:cxnLst>
              <a:cxn ang="0">
                <a:pos x="1099" y="0"/>
              </a:cxn>
              <a:cxn ang="0">
                <a:pos x="759" y="0"/>
              </a:cxn>
              <a:cxn ang="0">
                <a:pos x="0" y="934"/>
              </a:cxn>
            </a:cxnLst>
            <a:rect l="0" t="0" r="r" b="b"/>
            <a:pathLst>
              <a:path w="1099" h="934">
                <a:moveTo>
                  <a:pt x="1099" y="0"/>
                </a:moveTo>
                <a:lnTo>
                  <a:pt x="759" y="0"/>
                </a:lnTo>
                <a:lnTo>
                  <a:pt x="0" y="934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58" name="Freeform 50"/>
          <p:cNvSpPr>
            <a:spLocks/>
          </p:cNvSpPr>
          <p:nvPr/>
        </p:nvSpPr>
        <p:spPr bwMode="auto">
          <a:xfrm>
            <a:off x="5080000" y="1593850"/>
            <a:ext cx="1022350" cy="860425"/>
          </a:xfrm>
          <a:custGeom>
            <a:avLst/>
            <a:gdLst/>
            <a:ahLst/>
            <a:cxnLst>
              <a:cxn ang="0">
                <a:pos x="644" y="0"/>
              </a:cxn>
              <a:cxn ang="0">
                <a:pos x="322" y="0"/>
              </a:cxn>
              <a:cxn ang="0">
                <a:pos x="0" y="542"/>
              </a:cxn>
            </a:cxnLst>
            <a:rect l="0" t="0" r="r" b="b"/>
            <a:pathLst>
              <a:path w="644" h="542">
                <a:moveTo>
                  <a:pt x="644" y="0"/>
                </a:moveTo>
                <a:lnTo>
                  <a:pt x="322" y="0"/>
                </a:lnTo>
                <a:lnTo>
                  <a:pt x="0" y="542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59" name="Freeform 51"/>
          <p:cNvSpPr>
            <a:spLocks/>
          </p:cNvSpPr>
          <p:nvPr/>
        </p:nvSpPr>
        <p:spPr bwMode="auto">
          <a:xfrm>
            <a:off x="5203825" y="2152650"/>
            <a:ext cx="898525" cy="384175"/>
          </a:xfrm>
          <a:custGeom>
            <a:avLst/>
            <a:gdLst/>
            <a:ahLst/>
            <a:cxnLst>
              <a:cxn ang="0">
                <a:pos x="566" y="0"/>
              </a:cxn>
              <a:cxn ang="0">
                <a:pos x="178" y="0"/>
              </a:cxn>
              <a:cxn ang="0">
                <a:pos x="0" y="242"/>
              </a:cxn>
            </a:cxnLst>
            <a:rect l="0" t="0" r="r" b="b"/>
            <a:pathLst>
              <a:path w="566" h="242">
                <a:moveTo>
                  <a:pt x="566" y="0"/>
                </a:moveTo>
                <a:lnTo>
                  <a:pt x="178" y="0"/>
                </a:lnTo>
                <a:lnTo>
                  <a:pt x="0" y="242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60" name="Freeform 52"/>
          <p:cNvSpPr>
            <a:spLocks/>
          </p:cNvSpPr>
          <p:nvPr/>
        </p:nvSpPr>
        <p:spPr bwMode="auto">
          <a:xfrm>
            <a:off x="4411663" y="3633788"/>
            <a:ext cx="1690687" cy="269875"/>
          </a:xfrm>
          <a:custGeom>
            <a:avLst/>
            <a:gdLst/>
            <a:ahLst/>
            <a:cxnLst>
              <a:cxn ang="0">
                <a:pos x="1065" y="170"/>
              </a:cxn>
              <a:cxn ang="0">
                <a:pos x="937" y="170"/>
              </a:cxn>
              <a:cxn ang="0">
                <a:pos x="0" y="0"/>
              </a:cxn>
            </a:cxnLst>
            <a:rect l="0" t="0" r="r" b="b"/>
            <a:pathLst>
              <a:path w="1065" h="170">
                <a:moveTo>
                  <a:pt x="1065" y="170"/>
                </a:moveTo>
                <a:lnTo>
                  <a:pt x="937" y="170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61" name="Freeform 53"/>
          <p:cNvSpPr>
            <a:spLocks/>
          </p:cNvSpPr>
          <p:nvPr/>
        </p:nvSpPr>
        <p:spPr bwMode="auto">
          <a:xfrm>
            <a:off x="4484688" y="3976688"/>
            <a:ext cx="1439862" cy="1060450"/>
          </a:xfrm>
          <a:custGeom>
            <a:avLst/>
            <a:gdLst/>
            <a:ahLst/>
            <a:cxnLst>
              <a:cxn ang="0">
                <a:pos x="907" y="668"/>
              </a:cxn>
              <a:cxn ang="0">
                <a:pos x="735" y="668"/>
              </a:cxn>
              <a:cxn ang="0">
                <a:pos x="0" y="0"/>
              </a:cxn>
            </a:cxnLst>
            <a:rect l="0" t="0" r="r" b="b"/>
            <a:pathLst>
              <a:path w="907" h="668">
                <a:moveTo>
                  <a:pt x="907" y="668"/>
                </a:moveTo>
                <a:lnTo>
                  <a:pt x="735" y="668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62" name="Freeform 54"/>
          <p:cNvSpPr>
            <a:spLocks/>
          </p:cNvSpPr>
          <p:nvPr/>
        </p:nvSpPr>
        <p:spPr bwMode="auto">
          <a:xfrm>
            <a:off x="4246563" y="4046538"/>
            <a:ext cx="1677987" cy="1311275"/>
          </a:xfrm>
          <a:custGeom>
            <a:avLst/>
            <a:gdLst/>
            <a:ahLst/>
            <a:cxnLst>
              <a:cxn ang="0">
                <a:pos x="1057" y="826"/>
              </a:cxn>
              <a:cxn ang="0">
                <a:pos x="885" y="826"/>
              </a:cxn>
              <a:cxn ang="0">
                <a:pos x="0" y="0"/>
              </a:cxn>
            </a:cxnLst>
            <a:rect l="0" t="0" r="r" b="b"/>
            <a:pathLst>
              <a:path w="1057" h="826">
                <a:moveTo>
                  <a:pt x="1057" y="826"/>
                </a:moveTo>
                <a:lnTo>
                  <a:pt x="885" y="826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63" name="Line 55"/>
          <p:cNvSpPr>
            <a:spLocks noChangeShapeType="1"/>
          </p:cNvSpPr>
          <p:nvPr/>
        </p:nvSpPr>
        <p:spPr bwMode="auto">
          <a:xfrm flipH="1">
            <a:off x="5181600" y="3346450"/>
            <a:ext cx="927100" cy="1588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64" name="Line 56"/>
          <p:cNvSpPr>
            <a:spLocks noChangeShapeType="1"/>
          </p:cNvSpPr>
          <p:nvPr/>
        </p:nvSpPr>
        <p:spPr bwMode="auto">
          <a:xfrm>
            <a:off x="2398713" y="2647950"/>
            <a:ext cx="866775" cy="377825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65" name="Freeform 57"/>
          <p:cNvSpPr>
            <a:spLocks/>
          </p:cNvSpPr>
          <p:nvPr/>
        </p:nvSpPr>
        <p:spPr bwMode="auto">
          <a:xfrm>
            <a:off x="2274888" y="3330575"/>
            <a:ext cx="1584325" cy="522288"/>
          </a:xfrm>
          <a:custGeom>
            <a:avLst/>
            <a:gdLst/>
            <a:ahLst/>
            <a:cxnLst>
              <a:cxn ang="0">
                <a:pos x="0" y="329"/>
              </a:cxn>
              <a:cxn ang="0">
                <a:pos x="62" y="329"/>
              </a:cxn>
              <a:cxn ang="0">
                <a:pos x="998" y="0"/>
              </a:cxn>
            </a:cxnLst>
            <a:rect l="0" t="0" r="r" b="b"/>
            <a:pathLst>
              <a:path w="998" h="329">
                <a:moveTo>
                  <a:pt x="0" y="329"/>
                </a:moveTo>
                <a:lnTo>
                  <a:pt x="62" y="329"/>
                </a:lnTo>
                <a:lnTo>
                  <a:pt x="998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66" name="Freeform 58"/>
          <p:cNvSpPr>
            <a:spLocks/>
          </p:cNvSpPr>
          <p:nvPr/>
        </p:nvSpPr>
        <p:spPr bwMode="auto">
          <a:xfrm>
            <a:off x="4737100" y="3000375"/>
            <a:ext cx="1355725" cy="34925"/>
          </a:xfrm>
          <a:custGeom>
            <a:avLst/>
            <a:gdLst/>
            <a:ahLst/>
            <a:cxnLst>
              <a:cxn ang="0">
                <a:pos x="854" y="22"/>
              </a:cxn>
              <a:cxn ang="0">
                <a:pos x="314" y="22"/>
              </a:cxn>
              <a:cxn ang="0">
                <a:pos x="0" y="0"/>
              </a:cxn>
            </a:cxnLst>
            <a:rect l="0" t="0" r="r" b="b"/>
            <a:pathLst>
              <a:path w="854" h="22">
                <a:moveTo>
                  <a:pt x="854" y="22"/>
                </a:moveTo>
                <a:lnTo>
                  <a:pt x="314" y="22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67" name="Freeform 59"/>
          <p:cNvSpPr>
            <a:spLocks/>
          </p:cNvSpPr>
          <p:nvPr/>
        </p:nvSpPr>
        <p:spPr bwMode="auto">
          <a:xfrm>
            <a:off x="7448550" y="3763963"/>
            <a:ext cx="95250" cy="1073150"/>
          </a:xfrm>
          <a:custGeom>
            <a:avLst/>
            <a:gdLst/>
            <a:ahLst/>
            <a:cxnLst>
              <a:cxn ang="0">
                <a:pos x="6" y="0"/>
              </a:cxn>
              <a:cxn ang="0">
                <a:pos x="60" y="0"/>
              </a:cxn>
              <a:cxn ang="0">
                <a:pos x="60" y="676"/>
              </a:cxn>
              <a:cxn ang="0">
                <a:pos x="0" y="676"/>
              </a:cxn>
            </a:cxnLst>
            <a:rect l="0" t="0" r="r" b="b"/>
            <a:pathLst>
              <a:path w="60" h="676">
                <a:moveTo>
                  <a:pt x="6" y="0"/>
                </a:moveTo>
                <a:lnTo>
                  <a:pt x="60" y="0"/>
                </a:lnTo>
                <a:lnTo>
                  <a:pt x="60" y="676"/>
                </a:lnTo>
                <a:lnTo>
                  <a:pt x="0" y="676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68" name="Freeform 60"/>
          <p:cNvSpPr>
            <a:spLocks/>
          </p:cNvSpPr>
          <p:nvPr/>
        </p:nvSpPr>
        <p:spPr bwMode="auto">
          <a:xfrm>
            <a:off x="4994275" y="2473325"/>
            <a:ext cx="1117600" cy="412750"/>
          </a:xfrm>
          <a:custGeom>
            <a:avLst/>
            <a:gdLst/>
            <a:ahLst/>
            <a:cxnLst>
              <a:cxn ang="0">
                <a:pos x="704" y="0"/>
              </a:cxn>
              <a:cxn ang="0">
                <a:pos x="530" y="0"/>
              </a:cxn>
              <a:cxn ang="0">
                <a:pos x="0" y="260"/>
              </a:cxn>
            </a:cxnLst>
            <a:rect l="0" t="0" r="r" b="b"/>
            <a:pathLst>
              <a:path w="704" h="260">
                <a:moveTo>
                  <a:pt x="704" y="0"/>
                </a:moveTo>
                <a:lnTo>
                  <a:pt x="530" y="0"/>
                </a:lnTo>
                <a:lnTo>
                  <a:pt x="0" y="26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69" name="Line 61"/>
          <p:cNvSpPr>
            <a:spLocks noChangeShapeType="1"/>
          </p:cNvSpPr>
          <p:nvPr/>
        </p:nvSpPr>
        <p:spPr bwMode="auto">
          <a:xfrm>
            <a:off x="7540625" y="4303713"/>
            <a:ext cx="82550" cy="1587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70" name="Rectangle 62"/>
          <p:cNvSpPr>
            <a:spLocks noChangeArrowheads="1"/>
          </p:cNvSpPr>
          <p:nvPr/>
        </p:nvSpPr>
        <p:spPr bwMode="auto">
          <a:xfrm>
            <a:off x="450850" y="1144588"/>
            <a:ext cx="16637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Parietal bone</a:t>
            </a:r>
            <a:endParaRPr lang="en-US" sz="1800">
              <a:latin typeface="Arial" charset="0"/>
            </a:endParaRPr>
          </a:p>
        </p:txBody>
      </p:sp>
      <p:sp>
        <p:nvSpPr>
          <p:cNvPr id="17471" name="Rectangle 63"/>
          <p:cNvSpPr>
            <a:spLocks noChangeArrowheads="1"/>
          </p:cNvSpPr>
          <p:nvPr/>
        </p:nvSpPr>
        <p:spPr bwMode="auto">
          <a:xfrm>
            <a:off x="450850" y="1633538"/>
            <a:ext cx="17272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Squamous part </a:t>
            </a:r>
          </a:p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of frontal bone</a:t>
            </a:r>
            <a:endParaRPr lang="en-US" sz="1800" b="1">
              <a:latin typeface="Arial" charset="0"/>
            </a:endParaRPr>
          </a:p>
        </p:txBody>
      </p:sp>
      <p:sp>
        <p:nvSpPr>
          <p:cNvPr id="17472" name="Rectangle 64"/>
          <p:cNvSpPr>
            <a:spLocks noChangeArrowheads="1"/>
          </p:cNvSpPr>
          <p:nvPr/>
        </p:nvSpPr>
        <p:spPr bwMode="auto">
          <a:xfrm>
            <a:off x="450850" y="2144713"/>
            <a:ext cx="13970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Nasal bone</a:t>
            </a:r>
            <a:endParaRPr lang="en-US" sz="1800">
              <a:latin typeface="Arial" charset="0"/>
            </a:endParaRPr>
          </a:p>
        </p:txBody>
      </p:sp>
      <p:sp>
        <p:nvSpPr>
          <p:cNvPr id="17473" name="Rectangle 65"/>
          <p:cNvSpPr>
            <a:spLocks noChangeArrowheads="1"/>
          </p:cNvSpPr>
          <p:nvPr/>
        </p:nvSpPr>
        <p:spPr bwMode="auto">
          <a:xfrm>
            <a:off x="450850" y="2468563"/>
            <a:ext cx="1841500" cy="59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Sphenoid bone</a:t>
            </a:r>
          </a:p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(greater wing)</a:t>
            </a:r>
            <a:endParaRPr lang="en-US" sz="1800">
              <a:latin typeface="Arial" charset="0"/>
            </a:endParaRPr>
          </a:p>
        </p:txBody>
      </p:sp>
      <p:sp>
        <p:nvSpPr>
          <p:cNvPr id="17474" name="Rectangle 66"/>
          <p:cNvSpPr>
            <a:spLocks noChangeArrowheads="1"/>
          </p:cNvSpPr>
          <p:nvPr/>
        </p:nvSpPr>
        <p:spPr bwMode="auto">
          <a:xfrm>
            <a:off x="450850" y="3021013"/>
            <a:ext cx="18669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Temporal bone</a:t>
            </a:r>
            <a:endParaRPr lang="en-US" sz="1800">
              <a:latin typeface="Arial" charset="0"/>
            </a:endParaRPr>
          </a:p>
        </p:txBody>
      </p:sp>
      <p:sp>
        <p:nvSpPr>
          <p:cNvPr id="17475" name="Rectangle 67"/>
          <p:cNvSpPr>
            <a:spLocks noChangeArrowheads="1"/>
          </p:cNvSpPr>
          <p:nvPr/>
        </p:nvSpPr>
        <p:spPr bwMode="auto">
          <a:xfrm>
            <a:off x="450850" y="3348038"/>
            <a:ext cx="17145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Ethmoid bone</a:t>
            </a:r>
            <a:endParaRPr lang="en-US" sz="1800">
              <a:latin typeface="Arial" charset="0"/>
            </a:endParaRPr>
          </a:p>
        </p:txBody>
      </p:sp>
      <p:sp>
        <p:nvSpPr>
          <p:cNvPr id="17476" name="Rectangle 68"/>
          <p:cNvSpPr>
            <a:spLocks noChangeArrowheads="1"/>
          </p:cNvSpPr>
          <p:nvPr/>
        </p:nvSpPr>
        <p:spPr bwMode="auto">
          <a:xfrm>
            <a:off x="450850" y="3668713"/>
            <a:ext cx="17780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Lacrimal bone</a:t>
            </a:r>
            <a:endParaRPr lang="en-US" sz="1800">
              <a:latin typeface="Arial" charset="0"/>
            </a:endParaRPr>
          </a:p>
        </p:txBody>
      </p:sp>
      <p:sp>
        <p:nvSpPr>
          <p:cNvPr id="17477" name="Rectangle 69"/>
          <p:cNvSpPr>
            <a:spLocks noChangeArrowheads="1"/>
          </p:cNvSpPr>
          <p:nvPr/>
        </p:nvSpPr>
        <p:spPr bwMode="auto">
          <a:xfrm>
            <a:off x="450850" y="3989388"/>
            <a:ext cx="20066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Zygomatic bone</a:t>
            </a:r>
            <a:endParaRPr lang="en-US" sz="1800">
              <a:latin typeface="Arial" charset="0"/>
            </a:endParaRPr>
          </a:p>
        </p:txBody>
      </p:sp>
      <p:sp>
        <p:nvSpPr>
          <p:cNvPr id="17478" name="Rectangle 70"/>
          <p:cNvSpPr>
            <a:spLocks noChangeArrowheads="1"/>
          </p:cNvSpPr>
          <p:nvPr/>
        </p:nvSpPr>
        <p:spPr bwMode="auto">
          <a:xfrm>
            <a:off x="450850" y="4633913"/>
            <a:ext cx="9017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Maxilla</a:t>
            </a:r>
            <a:endParaRPr lang="en-US" sz="1800">
              <a:latin typeface="Arial" charset="0"/>
            </a:endParaRPr>
          </a:p>
        </p:txBody>
      </p:sp>
      <p:sp>
        <p:nvSpPr>
          <p:cNvPr id="17479" name="Rectangle 71"/>
          <p:cNvSpPr>
            <a:spLocks noChangeArrowheads="1"/>
          </p:cNvSpPr>
          <p:nvPr/>
        </p:nvSpPr>
        <p:spPr bwMode="auto">
          <a:xfrm>
            <a:off x="450850" y="4948238"/>
            <a:ext cx="11303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Mandible</a:t>
            </a:r>
            <a:endParaRPr lang="en-US" sz="1800">
              <a:latin typeface="Arial" charset="0"/>
            </a:endParaRPr>
          </a:p>
        </p:txBody>
      </p:sp>
      <p:sp>
        <p:nvSpPr>
          <p:cNvPr id="17480" name="Rectangle 72"/>
          <p:cNvSpPr>
            <a:spLocks noChangeArrowheads="1"/>
          </p:cNvSpPr>
          <p:nvPr/>
        </p:nvSpPr>
        <p:spPr bwMode="auto">
          <a:xfrm>
            <a:off x="450850" y="4354513"/>
            <a:ext cx="21590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Infraorbital foramen</a:t>
            </a:r>
            <a:endParaRPr lang="en-US" sz="1800" b="1">
              <a:latin typeface="Arial" charset="0"/>
            </a:endParaRPr>
          </a:p>
        </p:txBody>
      </p:sp>
      <p:sp>
        <p:nvSpPr>
          <p:cNvPr id="17481" name="Rectangle 73"/>
          <p:cNvSpPr>
            <a:spLocks noChangeArrowheads="1"/>
          </p:cNvSpPr>
          <p:nvPr/>
        </p:nvSpPr>
        <p:spPr bwMode="auto">
          <a:xfrm>
            <a:off x="450850" y="5418138"/>
            <a:ext cx="9017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Mental</a:t>
            </a:r>
          </a:p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foramen</a:t>
            </a:r>
            <a:endParaRPr lang="en-US" sz="1800" b="1">
              <a:latin typeface="Arial" charset="0"/>
            </a:endParaRPr>
          </a:p>
        </p:txBody>
      </p:sp>
      <p:sp>
        <p:nvSpPr>
          <p:cNvPr id="17482" name="Rectangle 74"/>
          <p:cNvSpPr>
            <a:spLocks noChangeArrowheads="1"/>
          </p:cNvSpPr>
          <p:nvPr/>
        </p:nvSpPr>
        <p:spPr bwMode="auto">
          <a:xfrm>
            <a:off x="460375" y="6142038"/>
            <a:ext cx="20828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(a) Anterior view</a:t>
            </a:r>
            <a:endParaRPr lang="en-US" sz="1800">
              <a:latin typeface="Arial" charset="0"/>
            </a:endParaRPr>
          </a:p>
        </p:txBody>
      </p:sp>
      <p:sp>
        <p:nvSpPr>
          <p:cNvPr id="17483" name="Rectangle 75"/>
          <p:cNvSpPr>
            <a:spLocks noChangeArrowheads="1"/>
          </p:cNvSpPr>
          <p:nvPr/>
        </p:nvSpPr>
        <p:spPr bwMode="auto">
          <a:xfrm>
            <a:off x="3213100" y="6183313"/>
            <a:ext cx="24638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Mandibular symphysis</a:t>
            </a:r>
            <a:endParaRPr lang="en-US" sz="1800" b="1">
              <a:latin typeface="Arial" charset="0"/>
            </a:endParaRPr>
          </a:p>
        </p:txBody>
      </p:sp>
      <p:sp>
        <p:nvSpPr>
          <p:cNvPr id="17484" name="Rectangle 76"/>
          <p:cNvSpPr>
            <a:spLocks noChangeArrowheads="1"/>
          </p:cNvSpPr>
          <p:nvPr/>
        </p:nvSpPr>
        <p:spPr bwMode="auto">
          <a:xfrm>
            <a:off x="6130925" y="477838"/>
            <a:ext cx="15748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Frontal bone</a:t>
            </a:r>
            <a:endParaRPr lang="en-US" sz="1800">
              <a:latin typeface="Arial" charset="0"/>
            </a:endParaRPr>
          </a:p>
        </p:txBody>
      </p:sp>
      <p:sp>
        <p:nvSpPr>
          <p:cNvPr id="17485" name="Rectangle 77"/>
          <p:cNvSpPr>
            <a:spLocks noChangeArrowheads="1"/>
          </p:cNvSpPr>
          <p:nvPr/>
        </p:nvSpPr>
        <p:spPr bwMode="auto">
          <a:xfrm>
            <a:off x="6137275" y="842963"/>
            <a:ext cx="8890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Glabella</a:t>
            </a:r>
            <a:endParaRPr lang="en-US" sz="1800" b="1">
              <a:latin typeface="Arial" charset="0"/>
            </a:endParaRPr>
          </a:p>
        </p:txBody>
      </p:sp>
      <p:sp>
        <p:nvSpPr>
          <p:cNvPr id="17486" name="Rectangle 78"/>
          <p:cNvSpPr>
            <a:spLocks noChangeArrowheads="1"/>
          </p:cNvSpPr>
          <p:nvPr/>
        </p:nvSpPr>
        <p:spPr bwMode="auto">
          <a:xfrm>
            <a:off x="6137275" y="1154113"/>
            <a:ext cx="20701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Frontonasal suture</a:t>
            </a:r>
            <a:endParaRPr lang="en-US" sz="1800" b="1">
              <a:latin typeface="Arial" charset="0"/>
            </a:endParaRPr>
          </a:p>
        </p:txBody>
      </p:sp>
      <p:sp>
        <p:nvSpPr>
          <p:cNvPr id="17487" name="Rectangle 79"/>
          <p:cNvSpPr>
            <a:spLocks noChangeArrowheads="1"/>
          </p:cNvSpPr>
          <p:nvPr/>
        </p:nvSpPr>
        <p:spPr bwMode="auto">
          <a:xfrm>
            <a:off x="6137275" y="1474788"/>
            <a:ext cx="2311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Supraorbital foramen</a:t>
            </a:r>
          </a:p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(notch)</a:t>
            </a:r>
            <a:endParaRPr lang="en-US" sz="1800" b="1">
              <a:latin typeface="Arial" charset="0"/>
            </a:endParaRPr>
          </a:p>
        </p:txBody>
      </p:sp>
      <p:sp>
        <p:nvSpPr>
          <p:cNvPr id="17488" name="Rectangle 80"/>
          <p:cNvSpPr>
            <a:spLocks noChangeArrowheads="1"/>
          </p:cNvSpPr>
          <p:nvPr/>
        </p:nvSpPr>
        <p:spPr bwMode="auto">
          <a:xfrm>
            <a:off x="6130925" y="2036763"/>
            <a:ext cx="21717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Supraorbital margin</a:t>
            </a:r>
            <a:endParaRPr lang="en-US" sz="1800" b="1">
              <a:latin typeface="Arial" charset="0"/>
            </a:endParaRPr>
          </a:p>
        </p:txBody>
      </p:sp>
      <p:sp>
        <p:nvSpPr>
          <p:cNvPr id="17489" name="Rectangle 81"/>
          <p:cNvSpPr>
            <a:spLocks noChangeArrowheads="1"/>
          </p:cNvSpPr>
          <p:nvPr/>
        </p:nvSpPr>
        <p:spPr bwMode="auto">
          <a:xfrm>
            <a:off x="6130925" y="2347913"/>
            <a:ext cx="17018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Superior orbital</a:t>
            </a:r>
          </a:p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fissure</a:t>
            </a:r>
            <a:endParaRPr lang="en-US" sz="1800" b="1">
              <a:latin typeface="Arial" charset="0"/>
            </a:endParaRPr>
          </a:p>
        </p:txBody>
      </p:sp>
      <p:sp>
        <p:nvSpPr>
          <p:cNvPr id="17490" name="Rectangle 82"/>
          <p:cNvSpPr>
            <a:spLocks noChangeArrowheads="1"/>
          </p:cNvSpPr>
          <p:nvPr/>
        </p:nvSpPr>
        <p:spPr bwMode="auto">
          <a:xfrm>
            <a:off x="6130925" y="3217863"/>
            <a:ext cx="1549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Inferior orbital</a:t>
            </a:r>
          </a:p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fissure</a:t>
            </a:r>
            <a:endParaRPr lang="en-US" sz="1800" b="1">
              <a:latin typeface="Arial" charset="0"/>
            </a:endParaRPr>
          </a:p>
        </p:txBody>
      </p:sp>
      <p:sp>
        <p:nvSpPr>
          <p:cNvPr id="17491" name="Rectangle 83"/>
          <p:cNvSpPr>
            <a:spLocks noChangeArrowheads="1"/>
          </p:cNvSpPr>
          <p:nvPr/>
        </p:nvSpPr>
        <p:spPr bwMode="auto">
          <a:xfrm>
            <a:off x="6137275" y="3786188"/>
            <a:ext cx="13716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Middle nasal</a:t>
            </a:r>
          </a:p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concha </a:t>
            </a:r>
          </a:p>
        </p:txBody>
      </p:sp>
      <p:sp>
        <p:nvSpPr>
          <p:cNvPr id="17492" name="Rectangle 84"/>
          <p:cNvSpPr>
            <a:spLocks noChangeArrowheads="1"/>
          </p:cNvSpPr>
          <p:nvPr/>
        </p:nvSpPr>
        <p:spPr bwMode="auto">
          <a:xfrm>
            <a:off x="5959475" y="4865688"/>
            <a:ext cx="26543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Inferior nasal concha</a:t>
            </a:r>
            <a:endParaRPr lang="en-US" sz="1800">
              <a:latin typeface="Arial" charset="0"/>
            </a:endParaRPr>
          </a:p>
        </p:txBody>
      </p:sp>
      <p:sp>
        <p:nvSpPr>
          <p:cNvPr id="17493" name="Rectangle 85"/>
          <p:cNvSpPr>
            <a:spLocks noChangeArrowheads="1"/>
          </p:cNvSpPr>
          <p:nvPr/>
        </p:nvSpPr>
        <p:spPr bwMode="auto">
          <a:xfrm>
            <a:off x="5953125" y="5183188"/>
            <a:ext cx="8128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Vomer</a:t>
            </a:r>
            <a:endParaRPr lang="en-US" sz="1800">
              <a:latin typeface="Arial" charset="0"/>
            </a:endParaRPr>
          </a:p>
        </p:txBody>
      </p:sp>
      <p:sp>
        <p:nvSpPr>
          <p:cNvPr id="17494" name="Rectangle 86"/>
          <p:cNvSpPr>
            <a:spLocks noChangeArrowheads="1"/>
          </p:cNvSpPr>
          <p:nvPr/>
        </p:nvSpPr>
        <p:spPr bwMode="auto">
          <a:xfrm>
            <a:off x="6130925" y="2906713"/>
            <a:ext cx="12319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Optic canal</a:t>
            </a:r>
            <a:endParaRPr lang="en-US" sz="1800" b="1">
              <a:latin typeface="Arial" charset="0"/>
            </a:endParaRPr>
          </a:p>
        </p:txBody>
      </p:sp>
      <p:sp>
        <p:nvSpPr>
          <p:cNvPr id="17495" name="Rectangle 87"/>
          <p:cNvSpPr>
            <a:spLocks noChangeArrowheads="1"/>
          </p:cNvSpPr>
          <p:nvPr/>
        </p:nvSpPr>
        <p:spPr bwMode="auto">
          <a:xfrm>
            <a:off x="5959475" y="4341813"/>
            <a:ext cx="15240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Perpendicular</a:t>
            </a:r>
          </a:p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plate </a:t>
            </a:r>
          </a:p>
        </p:txBody>
      </p:sp>
      <p:sp>
        <p:nvSpPr>
          <p:cNvPr id="17496" name="Rectangle 88"/>
          <p:cNvSpPr>
            <a:spLocks noChangeArrowheads="1"/>
          </p:cNvSpPr>
          <p:nvPr/>
        </p:nvSpPr>
        <p:spPr bwMode="auto">
          <a:xfrm>
            <a:off x="7661275" y="4138613"/>
            <a:ext cx="1028700" cy="64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Ethmoid</a:t>
            </a:r>
          </a:p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bone</a:t>
            </a:r>
            <a:endParaRPr lang="en-US" sz="1800">
              <a:latin typeface="Arial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8142288" y="6581775"/>
            <a:ext cx="998537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7.2b</a:t>
            </a:r>
          </a:p>
        </p:txBody>
      </p:sp>
      <p:pic>
        <p:nvPicPr>
          <p:cNvPr id="12295" name="Picture 7" descr="figure_07_02b-jL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613" y="550863"/>
            <a:ext cx="8231187" cy="5868987"/>
          </a:xfrm>
          <a:prstGeom prst="rect">
            <a:avLst/>
          </a:prstGeom>
          <a:noFill/>
        </p:spPr>
      </p:pic>
      <p:sp>
        <p:nvSpPr>
          <p:cNvPr id="12296" name="Line 8"/>
          <p:cNvSpPr>
            <a:spLocks noChangeShapeType="1"/>
          </p:cNvSpPr>
          <p:nvPr/>
        </p:nvSpPr>
        <p:spPr bwMode="auto">
          <a:xfrm>
            <a:off x="3433763" y="1308100"/>
            <a:ext cx="1557337" cy="1588"/>
          </a:xfrm>
          <a:prstGeom prst="line">
            <a:avLst/>
          </a:prstGeom>
          <a:noFill/>
          <a:ln w="222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297" name="Line 9"/>
          <p:cNvSpPr>
            <a:spLocks noChangeShapeType="1"/>
          </p:cNvSpPr>
          <p:nvPr/>
        </p:nvSpPr>
        <p:spPr bwMode="auto">
          <a:xfrm>
            <a:off x="4043363" y="2895600"/>
            <a:ext cx="947737" cy="1588"/>
          </a:xfrm>
          <a:prstGeom prst="line">
            <a:avLst/>
          </a:prstGeom>
          <a:noFill/>
          <a:ln w="222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298" name="Line 10"/>
          <p:cNvSpPr>
            <a:spLocks noChangeShapeType="1"/>
          </p:cNvSpPr>
          <p:nvPr/>
        </p:nvSpPr>
        <p:spPr bwMode="auto">
          <a:xfrm>
            <a:off x="3722688" y="4837113"/>
            <a:ext cx="1268412" cy="1587"/>
          </a:xfrm>
          <a:prstGeom prst="line">
            <a:avLst/>
          </a:prstGeom>
          <a:noFill/>
          <a:ln w="222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299" name="Rectangle 11"/>
          <p:cNvSpPr>
            <a:spLocks noChangeArrowheads="1"/>
          </p:cNvSpPr>
          <p:nvPr/>
        </p:nvSpPr>
        <p:spPr bwMode="auto">
          <a:xfrm>
            <a:off x="5073650" y="1065213"/>
            <a:ext cx="2630488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800" b="1">
                <a:solidFill>
                  <a:srgbClr val="231F20"/>
                </a:solidFill>
                <a:latin typeface="Arial" charset="0"/>
              </a:rPr>
              <a:t>Anterior cranial</a:t>
            </a:r>
          </a:p>
          <a:p>
            <a:r>
              <a:rPr lang="en-US" sz="2800" b="1">
                <a:solidFill>
                  <a:srgbClr val="231F20"/>
                </a:solidFill>
                <a:latin typeface="Arial" charset="0"/>
              </a:rPr>
              <a:t>fossa</a:t>
            </a:r>
            <a:endParaRPr lang="en-US" sz="1800" b="1">
              <a:latin typeface="Arial" charset="0"/>
            </a:endParaRPr>
          </a:p>
        </p:txBody>
      </p:sp>
      <p:sp>
        <p:nvSpPr>
          <p:cNvPr id="12300" name="Rectangle 12"/>
          <p:cNvSpPr>
            <a:spLocks noChangeArrowheads="1"/>
          </p:cNvSpPr>
          <p:nvPr/>
        </p:nvSpPr>
        <p:spPr bwMode="auto">
          <a:xfrm>
            <a:off x="5073650" y="2652713"/>
            <a:ext cx="2373313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800" b="1">
                <a:solidFill>
                  <a:srgbClr val="231F20"/>
                </a:solidFill>
                <a:latin typeface="Arial" charset="0"/>
              </a:rPr>
              <a:t>Middle cranial</a:t>
            </a:r>
          </a:p>
          <a:p>
            <a:r>
              <a:rPr lang="en-US" sz="2800" b="1">
                <a:solidFill>
                  <a:srgbClr val="231F20"/>
                </a:solidFill>
                <a:latin typeface="Arial" charset="0"/>
              </a:rPr>
              <a:t>fossa</a:t>
            </a:r>
            <a:endParaRPr lang="en-US" sz="1800" b="1">
              <a:latin typeface="Arial" charset="0"/>
            </a:endParaRPr>
          </a:p>
        </p:txBody>
      </p:sp>
      <p:sp>
        <p:nvSpPr>
          <p:cNvPr id="12301" name="Rectangle 13"/>
          <p:cNvSpPr>
            <a:spLocks noChangeArrowheads="1"/>
          </p:cNvSpPr>
          <p:nvPr/>
        </p:nvSpPr>
        <p:spPr bwMode="auto">
          <a:xfrm>
            <a:off x="5073650" y="4592638"/>
            <a:ext cx="2808288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800" b="1">
                <a:solidFill>
                  <a:srgbClr val="231F20"/>
                </a:solidFill>
                <a:latin typeface="Arial" charset="0"/>
              </a:rPr>
              <a:t>Posterior cranial</a:t>
            </a:r>
          </a:p>
          <a:p>
            <a:r>
              <a:rPr lang="en-US" sz="2800" b="1">
                <a:solidFill>
                  <a:srgbClr val="231F20"/>
                </a:solidFill>
                <a:latin typeface="Arial" charset="0"/>
              </a:rPr>
              <a:t>fossa</a:t>
            </a:r>
            <a:endParaRPr lang="en-US" sz="1800" b="1">
              <a:latin typeface="Arial" charset="0"/>
            </a:endParaRPr>
          </a:p>
        </p:txBody>
      </p:sp>
      <p:sp>
        <p:nvSpPr>
          <p:cNvPr id="12302" name="Rectangle 14"/>
          <p:cNvSpPr>
            <a:spLocks noChangeArrowheads="1"/>
          </p:cNvSpPr>
          <p:nvPr/>
        </p:nvSpPr>
        <p:spPr bwMode="auto">
          <a:xfrm>
            <a:off x="923925" y="5957888"/>
            <a:ext cx="7400925" cy="50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800">
                <a:solidFill>
                  <a:srgbClr val="231F20"/>
                </a:solidFill>
                <a:latin typeface="Arial Black" pitchFamily="34" charset="0"/>
              </a:rPr>
              <a:t>(b) Superior view of the cranial fossae</a:t>
            </a:r>
            <a:endParaRPr lang="en-US" sz="1800">
              <a:latin typeface="Arial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Parietal </a:t>
            </a:r>
            <a:r>
              <a:rPr lang="en-US" dirty="0" smtClean="0"/>
              <a:t>Bones</a:t>
            </a:r>
            <a:endParaRPr lang="en-US" dirty="0"/>
          </a:p>
        </p:txBody>
      </p:sp>
      <p:sp>
        <p:nvSpPr>
          <p:cNvPr id="18437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95300" indent="-495300">
              <a:lnSpc>
                <a:spcPct val="90000"/>
              </a:lnSpc>
            </a:pPr>
            <a:r>
              <a:rPr lang="en-US" sz="2600" dirty="0"/>
              <a:t>Superior and lateral aspects of cranial </a:t>
            </a:r>
            <a:r>
              <a:rPr lang="en-US" sz="2600" dirty="0" smtClean="0"/>
              <a:t>vault</a:t>
            </a:r>
            <a:endParaRPr lang="en-US" sz="2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7" name="Picture 7" descr="figure_07_05a-jL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5313" y="661988"/>
            <a:ext cx="7953375" cy="5668962"/>
          </a:xfrm>
          <a:prstGeom prst="rect">
            <a:avLst/>
          </a:prstGeom>
          <a:noFill/>
        </p:spPr>
      </p:pic>
      <p:sp>
        <p:nvSpPr>
          <p:cNvPr id="20488" name="Line 8"/>
          <p:cNvSpPr>
            <a:spLocks noChangeShapeType="1"/>
          </p:cNvSpPr>
          <p:nvPr/>
        </p:nvSpPr>
        <p:spPr bwMode="auto">
          <a:xfrm>
            <a:off x="1858963" y="846138"/>
            <a:ext cx="2852737" cy="1587"/>
          </a:xfrm>
          <a:prstGeom prst="line">
            <a:avLst/>
          </a:prstGeom>
          <a:noFill/>
          <a:ln w="317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489" name="Line 9"/>
          <p:cNvSpPr>
            <a:spLocks noChangeShapeType="1"/>
          </p:cNvSpPr>
          <p:nvPr/>
        </p:nvSpPr>
        <p:spPr bwMode="auto">
          <a:xfrm>
            <a:off x="5303838" y="833438"/>
            <a:ext cx="1833562" cy="1587"/>
          </a:xfrm>
          <a:prstGeom prst="line">
            <a:avLst/>
          </a:prstGeom>
          <a:noFill/>
          <a:ln w="317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490" name="Freeform 10"/>
          <p:cNvSpPr>
            <a:spLocks/>
          </p:cNvSpPr>
          <p:nvPr/>
        </p:nvSpPr>
        <p:spPr bwMode="auto">
          <a:xfrm>
            <a:off x="5557838" y="1103313"/>
            <a:ext cx="1579562" cy="1385887"/>
          </a:xfrm>
          <a:custGeom>
            <a:avLst/>
            <a:gdLst/>
            <a:ahLst/>
            <a:cxnLst>
              <a:cxn ang="0">
                <a:pos x="1030" y="0"/>
              </a:cxn>
              <a:cxn ang="0">
                <a:pos x="896" y="0"/>
              </a:cxn>
              <a:cxn ang="0">
                <a:pos x="0" y="904"/>
              </a:cxn>
            </a:cxnLst>
            <a:rect l="0" t="0" r="r" b="b"/>
            <a:pathLst>
              <a:path w="1030" h="904">
                <a:moveTo>
                  <a:pt x="1030" y="0"/>
                </a:moveTo>
                <a:lnTo>
                  <a:pt x="896" y="0"/>
                </a:lnTo>
                <a:lnTo>
                  <a:pt x="0" y="904"/>
                </a:lnTo>
              </a:path>
            </a:pathLst>
          </a:custGeom>
          <a:noFill/>
          <a:ln w="317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491" name="Freeform 11"/>
          <p:cNvSpPr>
            <a:spLocks/>
          </p:cNvSpPr>
          <p:nvPr/>
        </p:nvSpPr>
        <p:spPr bwMode="auto">
          <a:xfrm>
            <a:off x="6091238" y="1570038"/>
            <a:ext cx="1046162" cy="1404937"/>
          </a:xfrm>
          <a:custGeom>
            <a:avLst/>
            <a:gdLst/>
            <a:ahLst/>
            <a:cxnLst>
              <a:cxn ang="0">
                <a:pos x="682" y="0"/>
              </a:cxn>
              <a:cxn ang="0">
                <a:pos x="478" y="0"/>
              </a:cxn>
              <a:cxn ang="0">
                <a:pos x="0" y="916"/>
              </a:cxn>
            </a:cxnLst>
            <a:rect l="0" t="0" r="r" b="b"/>
            <a:pathLst>
              <a:path w="682" h="916">
                <a:moveTo>
                  <a:pt x="682" y="0"/>
                </a:moveTo>
                <a:lnTo>
                  <a:pt x="478" y="0"/>
                </a:lnTo>
                <a:lnTo>
                  <a:pt x="0" y="916"/>
                </a:lnTo>
              </a:path>
            </a:pathLst>
          </a:custGeom>
          <a:noFill/>
          <a:ln w="317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492" name="Freeform 12"/>
          <p:cNvSpPr>
            <a:spLocks/>
          </p:cNvSpPr>
          <p:nvPr/>
        </p:nvSpPr>
        <p:spPr bwMode="auto">
          <a:xfrm>
            <a:off x="6248400" y="1931988"/>
            <a:ext cx="889000" cy="1004887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492" y="0"/>
              </a:cxn>
              <a:cxn ang="0">
                <a:pos x="0" y="656"/>
              </a:cxn>
            </a:cxnLst>
            <a:rect l="0" t="0" r="r" b="b"/>
            <a:pathLst>
              <a:path w="580" h="656">
                <a:moveTo>
                  <a:pt x="580" y="0"/>
                </a:moveTo>
                <a:lnTo>
                  <a:pt x="492" y="0"/>
                </a:lnTo>
                <a:lnTo>
                  <a:pt x="0" y="656"/>
                </a:lnTo>
              </a:path>
            </a:pathLst>
          </a:custGeom>
          <a:noFill/>
          <a:ln w="317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493" name="Freeform 13"/>
          <p:cNvSpPr>
            <a:spLocks/>
          </p:cNvSpPr>
          <p:nvPr/>
        </p:nvSpPr>
        <p:spPr bwMode="auto">
          <a:xfrm>
            <a:off x="6357938" y="2219325"/>
            <a:ext cx="779462" cy="920750"/>
          </a:xfrm>
          <a:custGeom>
            <a:avLst/>
            <a:gdLst/>
            <a:ahLst/>
            <a:cxnLst>
              <a:cxn ang="0">
                <a:pos x="508" y="0"/>
              </a:cxn>
              <a:cxn ang="0">
                <a:pos x="416" y="0"/>
              </a:cxn>
              <a:cxn ang="0">
                <a:pos x="0" y="600"/>
              </a:cxn>
            </a:cxnLst>
            <a:rect l="0" t="0" r="r" b="b"/>
            <a:pathLst>
              <a:path w="508" h="600">
                <a:moveTo>
                  <a:pt x="508" y="0"/>
                </a:moveTo>
                <a:lnTo>
                  <a:pt x="416" y="0"/>
                </a:lnTo>
                <a:lnTo>
                  <a:pt x="0" y="600"/>
                </a:lnTo>
              </a:path>
            </a:pathLst>
          </a:custGeom>
          <a:noFill/>
          <a:ln w="317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494" name="Line 14"/>
          <p:cNvSpPr>
            <a:spLocks noChangeShapeType="1"/>
          </p:cNvSpPr>
          <p:nvPr/>
        </p:nvSpPr>
        <p:spPr bwMode="auto">
          <a:xfrm flipH="1">
            <a:off x="6851650" y="3024188"/>
            <a:ext cx="285750" cy="0"/>
          </a:xfrm>
          <a:prstGeom prst="line">
            <a:avLst/>
          </a:prstGeom>
          <a:noFill/>
          <a:ln w="317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495" name="Line 15"/>
          <p:cNvSpPr>
            <a:spLocks noChangeShapeType="1"/>
          </p:cNvSpPr>
          <p:nvPr/>
        </p:nvSpPr>
        <p:spPr bwMode="auto">
          <a:xfrm>
            <a:off x="6496050" y="3786188"/>
            <a:ext cx="641350" cy="1587"/>
          </a:xfrm>
          <a:prstGeom prst="line">
            <a:avLst/>
          </a:prstGeom>
          <a:noFill/>
          <a:ln w="317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496" name="Line 16"/>
          <p:cNvSpPr>
            <a:spLocks noChangeShapeType="1"/>
          </p:cNvSpPr>
          <p:nvPr/>
        </p:nvSpPr>
        <p:spPr bwMode="auto">
          <a:xfrm flipH="1">
            <a:off x="7351713" y="4524375"/>
            <a:ext cx="68262" cy="1588"/>
          </a:xfrm>
          <a:prstGeom prst="line">
            <a:avLst/>
          </a:prstGeom>
          <a:noFill/>
          <a:ln w="317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497" name="Line 17"/>
          <p:cNvSpPr>
            <a:spLocks noChangeShapeType="1"/>
          </p:cNvSpPr>
          <p:nvPr/>
        </p:nvSpPr>
        <p:spPr bwMode="auto">
          <a:xfrm flipH="1">
            <a:off x="6896100" y="5080000"/>
            <a:ext cx="358775" cy="1588"/>
          </a:xfrm>
          <a:prstGeom prst="line">
            <a:avLst/>
          </a:prstGeom>
          <a:noFill/>
          <a:ln w="317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498" name="Line 18"/>
          <p:cNvSpPr>
            <a:spLocks noChangeShapeType="1"/>
          </p:cNvSpPr>
          <p:nvPr/>
        </p:nvSpPr>
        <p:spPr bwMode="auto">
          <a:xfrm flipH="1">
            <a:off x="6535738" y="5294313"/>
            <a:ext cx="719137" cy="1587"/>
          </a:xfrm>
          <a:prstGeom prst="line">
            <a:avLst/>
          </a:prstGeom>
          <a:noFill/>
          <a:ln w="317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499" name="Line 19"/>
          <p:cNvSpPr>
            <a:spLocks noChangeShapeType="1"/>
          </p:cNvSpPr>
          <p:nvPr/>
        </p:nvSpPr>
        <p:spPr bwMode="auto">
          <a:xfrm flipH="1">
            <a:off x="6956425" y="4524375"/>
            <a:ext cx="395288" cy="433388"/>
          </a:xfrm>
          <a:prstGeom prst="line">
            <a:avLst/>
          </a:prstGeom>
          <a:noFill/>
          <a:ln w="317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00" name="Line 20"/>
          <p:cNvSpPr>
            <a:spLocks noChangeShapeType="1"/>
          </p:cNvSpPr>
          <p:nvPr/>
        </p:nvSpPr>
        <p:spPr bwMode="auto">
          <a:xfrm flipH="1" flipV="1">
            <a:off x="7024688" y="4330700"/>
            <a:ext cx="327025" cy="193675"/>
          </a:xfrm>
          <a:prstGeom prst="line">
            <a:avLst/>
          </a:prstGeom>
          <a:noFill/>
          <a:ln w="317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01" name="Line 21"/>
          <p:cNvSpPr>
            <a:spLocks noChangeShapeType="1"/>
          </p:cNvSpPr>
          <p:nvPr/>
        </p:nvSpPr>
        <p:spPr bwMode="auto">
          <a:xfrm>
            <a:off x="1898650" y="1225550"/>
            <a:ext cx="1285875" cy="1588"/>
          </a:xfrm>
          <a:prstGeom prst="line">
            <a:avLst/>
          </a:prstGeom>
          <a:noFill/>
          <a:ln w="317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02" name="Line 22"/>
          <p:cNvSpPr>
            <a:spLocks noChangeShapeType="1"/>
          </p:cNvSpPr>
          <p:nvPr/>
        </p:nvSpPr>
        <p:spPr bwMode="auto">
          <a:xfrm>
            <a:off x="1497013" y="2754313"/>
            <a:ext cx="2184400" cy="0"/>
          </a:xfrm>
          <a:prstGeom prst="line">
            <a:avLst/>
          </a:prstGeom>
          <a:noFill/>
          <a:ln w="317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03" name="Line 23"/>
          <p:cNvSpPr>
            <a:spLocks noChangeShapeType="1"/>
          </p:cNvSpPr>
          <p:nvPr/>
        </p:nvSpPr>
        <p:spPr bwMode="auto">
          <a:xfrm>
            <a:off x="1487488" y="3113088"/>
            <a:ext cx="703262" cy="1587"/>
          </a:xfrm>
          <a:prstGeom prst="line">
            <a:avLst/>
          </a:prstGeom>
          <a:noFill/>
          <a:ln w="317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04" name="Line 24"/>
          <p:cNvSpPr>
            <a:spLocks noChangeShapeType="1"/>
          </p:cNvSpPr>
          <p:nvPr/>
        </p:nvSpPr>
        <p:spPr bwMode="auto">
          <a:xfrm>
            <a:off x="1979613" y="3836988"/>
            <a:ext cx="1149350" cy="1587"/>
          </a:xfrm>
          <a:prstGeom prst="line">
            <a:avLst/>
          </a:prstGeom>
          <a:noFill/>
          <a:ln w="317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05" name="Freeform 25"/>
          <p:cNvSpPr>
            <a:spLocks/>
          </p:cNvSpPr>
          <p:nvPr/>
        </p:nvSpPr>
        <p:spPr bwMode="auto">
          <a:xfrm>
            <a:off x="2049463" y="3721100"/>
            <a:ext cx="2239962" cy="477838"/>
          </a:xfrm>
          <a:custGeom>
            <a:avLst/>
            <a:gdLst/>
            <a:ahLst/>
            <a:cxnLst>
              <a:cxn ang="0">
                <a:pos x="0" y="312"/>
              </a:cxn>
              <a:cxn ang="0">
                <a:pos x="718" y="312"/>
              </a:cxn>
              <a:cxn ang="0">
                <a:pos x="1460" y="0"/>
              </a:cxn>
            </a:cxnLst>
            <a:rect l="0" t="0" r="r" b="b"/>
            <a:pathLst>
              <a:path w="1460" h="312">
                <a:moveTo>
                  <a:pt x="0" y="312"/>
                </a:moveTo>
                <a:lnTo>
                  <a:pt x="718" y="312"/>
                </a:lnTo>
                <a:lnTo>
                  <a:pt x="1460" y="0"/>
                </a:lnTo>
              </a:path>
            </a:pathLst>
          </a:custGeom>
          <a:noFill/>
          <a:ln w="317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06" name="Freeform 26"/>
          <p:cNvSpPr>
            <a:spLocks/>
          </p:cNvSpPr>
          <p:nvPr/>
        </p:nvSpPr>
        <p:spPr bwMode="auto">
          <a:xfrm>
            <a:off x="1908175" y="4187825"/>
            <a:ext cx="2506663" cy="582613"/>
          </a:xfrm>
          <a:custGeom>
            <a:avLst/>
            <a:gdLst/>
            <a:ahLst/>
            <a:cxnLst>
              <a:cxn ang="0">
                <a:pos x="0" y="380"/>
              </a:cxn>
              <a:cxn ang="0">
                <a:pos x="1480" y="380"/>
              </a:cxn>
              <a:cxn ang="0">
                <a:pos x="1634" y="0"/>
              </a:cxn>
            </a:cxnLst>
            <a:rect l="0" t="0" r="r" b="b"/>
            <a:pathLst>
              <a:path w="1634" h="380">
                <a:moveTo>
                  <a:pt x="0" y="380"/>
                </a:moveTo>
                <a:lnTo>
                  <a:pt x="1480" y="380"/>
                </a:lnTo>
                <a:lnTo>
                  <a:pt x="1634" y="0"/>
                </a:lnTo>
              </a:path>
            </a:pathLst>
          </a:custGeom>
          <a:noFill/>
          <a:ln w="317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07" name="Freeform 27"/>
          <p:cNvSpPr>
            <a:spLocks/>
          </p:cNvSpPr>
          <p:nvPr/>
        </p:nvSpPr>
        <p:spPr bwMode="auto">
          <a:xfrm>
            <a:off x="1993900" y="4454525"/>
            <a:ext cx="2055813" cy="125413"/>
          </a:xfrm>
          <a:custGeom>
            <a:avLst/>
            <a:gdLst/>
            <a:ahLst/>
            <a:cxnLst>
              <a:cxn ang="0">
                <a:pos x="0" y="82"/>
              </a:cxn>
              <a:cxn ang="0">
                <a:pos x="1018" y="82"/>
              </a:cxn>
              <a:cxn ang="0">
                <a:pos x="1340" y="0"/>
              </a:cxn>
            </a:cxnLst>
            <a:rect l="0" t="0" r="r" b="b"/>
            <a:pathLst>
              <a:path w="1340" h="82">
                <a:moveTo>
                  <a:pt x="0" y="82"/>
                </a:moveTo>
                <a:lnTo>
                  <a:pt x="1018" y="82"/>
                </a:lnTo>
                <a:lnTo>
                  <a:pt x="1340" y="0"/>
                </a:lnTo>
              </a:path>
            </a:pathLst>
          </a:custGeom>
          <a:noFill/>
          <a:ln w="317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08" name="Freeform 28"/>
          <p:cNvSpPr>
            <a:spLocks/>
          </p:cNvSpPr>
          <p:nvPr/>
        </p:nvSpPr>
        <p:spPr bwMode="auto">
          <a:xfrm>
            <a:off x="3963988" y="3754438"/>
            <a:ext cx="725487" cy="1246187"/>
          </a:xfrm>
          <a:custGeom>
            <a:avLst/>
            <a:gdLst/>
            <a:ahLst/>
            <a:cxnLst>
              <a:cxn ang="0">
                <a:pos x="0" y="812"/>
              </a:cxn>
              <a:cxn ang="0">
                <a:pos x="354" y="812"/>
              </a:cxn>
              <a:cxn ang="0">
                <a:pos x="473" y="0"/>
              </a:cxn>
            </a:cxnLst>
            <a:rect l="0" t="0" r="r" b="b"/>
            <a:pathLst>
              <a:path w="473" h="812">
                <a:moveTo>
                  <a:pt x="0" y="812"/>
                </a:moveTo>
                <a:lnTo>
                  <a:pt x="354" y="812"/>
                </a:lnTo>
                <a:lnTo>
                  <a:pt x="473" y="0"/>
                </a:lnTo>
              </a:path>
            </a:pathLst>
          </a:custGeom>
          <a:noFill/>
          <a:ln w="317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09" name="Freeform 29"/>
          <p:cNvSpPr>
            <a:spLocks/>
          </p:cNvSpPr>
          <p:nvPr/>
        </p:nvSpPr>
        <p:spPr bwMode="auto">
          <a:xfrm>
            <a:off x="3802063" y="4010025"/>
            <a:ext cx="1377950" cy="1228725"/>
          </a:xfrm>
          <a:custGeom>
            <a:avLst/>
            <a:gdLst/>
            <a:ahLst/>
            <a:cxnLst>
              <a:cxn ang="0">
                <a:pos x="0" y="802"/>
              </a:cxn>
              <a:cxn ang="0">
                <a:pos x="529" y="802"/>
              </a:cxn>
              <a:cxn ang="0">
                <a:pos x="899" y="0"/>
              </a:cxn>
            </a:cxnLst>
            <a:rect l="0" t="0" r="r" b="b"/>
            <a:pathLst>
              <a:path w="899" h="802">
                <a:moveTo>
                  <a:pt x="0" y="802"/>
                </a:moveTo>
                <a:lnTo>
                  <a:pt x="529" y="802"/>
                </a:lnTo>
                <a:lnTo>
                  <a:pt x="899" y="0"/>
                </a:lnTo>
              </a:path>
            </a:pathLst>
          </a:custGeom>
          <a:noFill/>
          <a:ln w="317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10" name="Freeform 30"/>
          <p:cNvSpPr>
            <a:spLocks/>
          </p:cNvSpPr>
          <p:nvPr/>
        </p:nvSpPr>
        <p:spPr bwMode="auto">
          <a:xfrm>
            <a:off x="3829050" y="4738688"/>
            <a:ext cx="1455738" cy="788987"/>
          </a:xfrm>
          <a:custGeom>
            <a:avLst/>
            <a:gdLst/>
            <a:ahLst/>
            <a:cxnLst>
              <a:cxn ang="0">
                <a:pos x="0" y="514"/>
              </a:cxn>
              <a:cxn ang="0">
                <a:pos x="571" y="514"/>
              </a:cxn>
              <a:cxn ang="0">
                <a:pos x="949" y="0"/>
              </a:cxn>
            </a:cxnLst>
            <a:rect l="0" t="0" r="r" b="b"/>
            <a:pathLst>
              <a:path w="949" h="514">
                <a:moveTo>
                  <a:pt x="0" y="514"/>
                </a:moveTo>
                <a:lnTo>
                  <a:pt x="571" y="514"/>
                </a:lnTo>
                <a:lnTo>
                  <a:pt x="949" y="0"/>
                </a:lnTo>
              </a:path>
            </a:pathLst>
          </a:custGeom>
          <a:noFill/>
          <a:ln w="317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11" name="Freeform 31"/>
          <p:cNvSpPr>
            <a:spLocks/>
          </p:cNvSpPr>
          <p:nvPr/>
        </p:nvSpPr>
        <p:spPr bwMode="auto">
          <a:xfrm>
            <a:off x="5475288" y="3846513"/>
            <a:ext cx="1576387" cy="20066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72" y="1308"/>
              </a:cxn>
              <a:cxn ang="0">
                <a:pos x="1028" y="1308"/>
              </a:cxn>
            </a:cxnLst>
            <a:rect l="0" t="0" r="r" b="b"/>
            <a:pathLst>
              <a:path w="1028" h="1308">
                <a:moveTo>
                  <a:pt x="0" y="0"/>
                </a:moveTo>
                <a:lnTo>
                  <a:pt x="472" y="1308"/>
                </a:lnTo>
                <a:lnTo>
                  <a:pt x="1028" y="1308"/>
                </a:lnTo>
              </a:path>
            </a:pathLst>
          </a:custGeom>
          <a:noFill/>
          <a:ln w="317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12" name="Freeform 32"/>
          <p:cNvSpPr>
            <a:spLocks/>
          </p:cNvSpPr>
          <p:nvPr/>
        </p:nvSpPr>
        <p:spPr bwMode="auto">
          <a:xfrm>
            <a:off x="1493838" y="3465513"/>
            <a:ext cx="3370262" cy="15716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060" y="0"/>
              </a:cxn>
              <a:cxn ang="0">
                <a:pos x="2197" y="103"/>
              </a:cxn>
            </a:cxnLst>
            <a:rect l="0" t="0" r="r" b="b"/>
            <a:pathLst>
              <a:path w="2197" h="103">
                <a:moveTo>
                  <a:pt x="0" y="0"/>
                </a:moveTo>
                <a:lnTo>
                  <a:pt x="1060" y="0"/>
                </a:lnTo>
                <a:lnTo>
                  <a:pt x="2197" y="103"/>
                </a:lnTo>
              </a:path>
            </a:pathLst>
          </a:custGeom>
          <a:noFill/>
          <a:ln w="317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13" name="Freeform 33"/>
          <p:cNvSpPr>
            <a:spLocks/>
          </p:cNvSpPr>
          <p:nvPr/>
        </p:nvSpPr>
        <p:spPr bwMode="auto">
          <a:xfrm>
            <a:off x="2019300" y="1797050"/>
            <a:ext cx="2257425" cy="76041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74" y="0"/>
              </a:cxn>
              <a:cxn ang="0">
                <a:pos x="1472" y="496"/>
              </a:cxn>
            </a:cxnLst>
            <a:rect l="0" t="0" r="r" b="b"/>
            <a:pathLst>
              <a:path w="1472" h="496">
                <a:moveTo>
                  <a:pt x="0" y="0"/>
                </a:moveTo>
                <a:lnTo>
                  <a:pt x="174" y="0"/>
                </a:lnTo>
                <a:lnTo>
                  <a:pt x="1472" y="496"/>
                </a:lnTo>
              </a:path>
            </a:pathLst>
          </a:custGeom>
          <a:noFill/>
          <a:ln w="317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14" name="Freeform 34"/>
          <p:cNvSpPr>
            <a:spLocks/>
          </p:cNvSpPr>
          <p:nvPr/>
        </p:nvSpPr>
        <p:spPr bwMode="auto">
          <a:xfrm>
            <a:off x="6045200" y="3321050"/>
            <a:ext cx="1071563" cy="192088"/>
          </a:xfrm>
          <a:custGeom>
            <a:avLst/>
            <a:gdLst/>
            <a:ahLst/>
            <a:cxnLst>
              <a:cxn ang="0">
                <a:pos x="698" y="0"/>
              </a:cxn>
              <a:cxn ang="0">
                <a:pos x="618" y="0"/>
              </a:cxn>
              <a:cxn ang="0">
                <a:pos x="0" y="125"/>
              </a:cxn>
            </a:cxnLst>
            <a:rect l="0" t="0" r="r" b="b"/>
            <a:pathLst>
              <a:path w="698" h="125">
                <a:moveTo>
                  <a:pt x="698" y="0"/>
                </a:moveTo>
                <a:lnTo>
                  <a:pt x="618" y="0"/>
                </a:lnTo>
                <a:lnTo>
                  <a:pt x="0" y="125"/>
                </a:lnTo>
              </a:path>
            </a:pathLst>
          </a:custGeom>
          <a:noFill/>
          <a:ln w="317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15" name="Freeform 35"/>
          <p:cNvSpPr>
            <a:spLocks/>
          </p:cNvSpPr>
          <p:nvPr/>
        </p:nvSpPr>
        <p:spPr bwMode="auto">
          <a:xfrm>
            <a:off x="1447800" y="2228850"/>
            <a:ext cx="690563" cy="41116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46" y="0"/>
              </a:cxn>
              <a:cxn ang="0">
                <a:pos x="450" y="268"/>
              </a:cxn>
            </a:cxnLst>
            <a:rect l="0" t="0" r="r" b="b"/>
            <a:pathLst>
              <a:path w="450" h="268">
                <a:moveTo>
                  <a:pt x="0" y="0"/>
                </a:moveTo>
                <a:lnTo>
                  <a:pt x="146" y="0"/>
                </a:lnTo>
                <a:lnTo>
                  <a:pt x="450" y="268"/>
                </a:lnTo>
              </a:path>
            </a:pathLst>
          </a:custGeom>
          <a:noFill/>
          <a:ln w="317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16" name="Line 36"/>
          <p:cNvSpPr>
            <a:spLocks noChangeShapeType="1"/>
          </p:cNvSpPr>
          <p:nvPr/>
        </p:nvSpPr>
        <p:spPr bwMode="auto">
          <a:xfrm flipV="1">
            <a:off x="5257800" y="5448300"/>
            <a:ext cx="0" cy="312738"/>
          </a:xfrm>
          <a:prstGeom prst="line">
            <a:avLst/>
          </a:prstGeom>
          <a:noFill/>
          <a:ln w="317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17" name="Line 37"/>
          <p:cNvSpPr>
            <a:spLocks noChangeShapeType="1"/>
          </p:cNvSpPr>
          <p:nvPr/>
        </p:nvSpPr>
        <p:spPr bwMode="auto">
          <a:xfrm flipH="1">
            <a:off x="6846888" y="3794125"/>
            <a:ext cx="184150" cy="361950"/>
          </a:xfrm>
          <a:prstGeom prst="line">
            <a:avLst/>
          </a:prstGeom>
          <a:noFill/>
          <a:ln w="317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18" name="Line 38"/>
          <p:cNvSpPr>
            <a:spLocks noChangeShapeType="1"/>
          </p:cNvSpPr>
          <p:nvPr/>
        </p:nvSpPr>
        <p:spPr bwMode="auto">
          <a:xfrm>
            <a:off x="1862138" y="846138"/>
            <a:ext cx="2849562" cy="1587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19" name="Line 39"/>
          <p:cNvSpPr>
            <a:spLocks noChangeShapeType="1"/>
          </p:cNvSpPr>
          <p:nvPr/>
        </p:nvSpPr>
        <p:spPr bwMode="auto">
          <a:xfrm>
            <a:off x="5303838" y="833438"/>
            <a:ext cx="1833562" cy="1587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20" name="Freeform 40"/>
          <p:cNvSpPr>
            <a:spLocks/>
          </p:cNvSpPr>
          <p:nvPr/>
        </p:nvSpPr>
        <p:spPr bwMode="auto">
          <a:xfrm>
            <a:off x="5557838" y="1103313"/>
            <a:ext cx="1579562" cy="1385887"/>
          </a:xfrm>
          <a:custGeom>
            <a:avLst/>
            <a:gdLst/>
            <a:ahLst/>
            <a:cxnLst>
              <a:cxn ang="0">
                <a:pos x="1030" y="0"/>
              </a:cxn>
              <a:cxn ang="0">
                <a:pos x="896" y="0"/>
              </a:cxn>
              <a:cxn ang="0">
                <a:pos x="0" y="904"/>
              </a:cxn>
            </a:cxnLst>
            <a:rect l="0" t="0" r="r" b="b"/>
            <a:pathLst>
              <a:path w="1030" h="904">
                <a:moveTo>
                  <a:pt x="1030" y="0"/>
                </a:moveTo>
                <a:lnTo>
                  <a:pt x="896" y="0"/>
                </a:lnTo>
                <a:lnTo>
                  <a:pt x="0" y="904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21" name="Freeform 41"/>
          <p:cNvSpPr>
            <a:spLocks/>
          </p:cNvSpPr>
          <p:nvPr/>
        </p:nvSpPr>
        <p:spPr bwMode="auto">
          <a:xfrm>
            <a:off x="6091238" y="1570038"/>
            <a:ext cx="1046162" cy="1404937"/>
          </a:xfrm>
          <a:custGeom>
            <a:avLst/>
            <a:gdLst/>
            <a:ahLst/>
            <a:cxnLst>
              <a:cxn ang="0">
                <a:pos x="682" y="0"/>
              </a:cxn>
              <a:cxn ang="0">
                <a:pos x="478" y="0"/>
              </a:cxn>
              <a:cxn ang="0">
                <a:pos x="0" y="916"/>
              </a:cxn>
            </a:cxnLst>
            <a:rect l="0" t="0" r="r" b="b"/>
            <a:pathLst>
              <a:path w="682" h="916">
                <a:moveTo>
                  <a:pt x="682" y="0"/>
                </a:moveTo>
                <a:lnTo>
                  <a:pt x="478" y="0"/>
                </a:lnTo>
                <a:lnTo>
                  <a:pt x="0" y="916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22" name="Freeform 42"/>
          <p:cNvSpPr>
            <a:spLocks/>
          </p:cNvSpPr>
          <p:nvPr/>
        </p:nvSpPr>
        <p:spPr bwMode="auto">
          <a:xfrm>
            <a:off x="6248400" y="1931988"/>
            <a:ext cx="889000" cy="1004887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492" y="0"/>
              </a:cxn>
              <a:cxn ang="0">
                <a:pos x="0" y="656"/>
              </a:cxn>
            </a:cxnLst>
            <a:rect l="0" t="0" r="r" b="b"/>
            <a:pathLst>
              <a:path w="580" h="656">
                <a:moveTo>
                  <a:pt x="580" y="0"/>
                </a:moveTo>
                <a:lnTo>
                  <a:pt x="492" y="0"/>
                </a:lnTo>
                <a:lnTo>
                  <a:pt x="0" y="656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23" name="Freeform 43"/>
          <p:cNvSpPr>
            <a:spLocks/>
          </p:cNvSpPr>
          <p:nvPr/>
        </p:nvSpPr>
        <p:spPr bwMode="auto">
          <a:xfrm>
            <a:off x="6357938" y="2219325"/>
            <a:ext cx="779462" cy="920750"/>
          </a:xfrm>
          <a:custGeom>
            <a:avLst/>
            <a:gdLst/>
            <a:ahLst/>
            <a:cxnLst>
              <a:cxn ang="0">
                <a:pos x="508" y="0"/>
              </a:cxn>
              <a:cxn ang="0">
                <a:pos x="416" y="0"/>
              </a:cxn>
              <a:cxn ang="0">
                <a:pos x="0" y="600"/>
              </a:cxn>
            </a:cxnLst>
            <a:rect l="0" t="0" r="r" b="b"/>
            <a:pathLst>
              <a:path w="508" h="600">
                <a:moveTo>
                  <a:pt x="508" y="0"/>
                </a:moveTo>
                <a:lnTo>
                  <a:pt x="416" y="0"/>
                </a:lnTo>
                <a:lnTo>
                  <a:pt x="0" y="60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24" name="Line 44"/>
          <p:cNvSpPr>
            <a:spLocks noChangeShapeType="1"/>
          </p:cNvSpPr>
          <p:nvPr/>
        </p:nvSpPr>
        <p:spPr bwMode="auto">
          <a:xfrm flipH="1">
            <a:off x="6851650" y="3024188"/>
            <a:ext cx="285750" cy="0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25" name="Line 45"/>
          <p:cNvSpPr>
            <a:spLocks noChangeShapeType="1"/>
          </p:cNvSpPr>
          <p:nvPr/>
        </p:nvSpPr>
        <p:spPr bwMode="auto">
          <a:xfrm>
            <a:off x="6496050" y="3786188"/>
            <a:ext cx="641350" cy="1587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26" name="Line 46"/>
          <p:cNvSpPr>
            <a:spLocks noChangeShapeType="1"/>
          </p:cNvSpPr>
          <p:nvPr/>
        </p:nvSpPr>
        <p:spPr bwMode="auto">
          <a:xfrm flipH="1">
            <a:off x="7351713" y="4524375"/>
            <a:ext cx="68262" cy="1588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27" name="Line 47"/>
          <p:cNvSpPr>
            <a:spLocks noChangeShapeType="1"/>
          </p:cNvSpPr>
          <p:nvPr/>
        </p:nvSpPr>
        <p:spPr bwMode="auto">
          <a:xfrm flipH="1">
            <a:off x="6896100" y="5080000"/>
            <a:ext cx="358775" cy="1588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28" name="Line 48"/>
          <p:cNvSpPr>
            <a:spLocks noChangeShapeType="1"/>
          </p:cNvSpPr>
          <p:nvPr/>
        </p:nvSpPr>
        <p:spPr bwMode="auto">
          <a:xfrm flipH="1">
            <a:off x="6535738" y="5294313"/>
            <a:ext cx="719137" cy="1587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29" name="Line 49"/>
          <p:cNvSpPr>
            <a:spLocks noChangeShapeType="1"/>
          </p:cNvSpPr>
          <p:nvPr/>
        </p:nvSpPr>
        <p:spPr bwMode="auto">
          <a:xfrm flipH="1">
            <a:off x="6956425" y="4524375"/>
            <a:ext cx="395288" cy="433388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30" name="Line 50"/>
          <p:cNvSpPr>
            <a:spLocks noChangeShapeType="1"/>
          </p:cNvSpPr>
          <p:nvPr/>
        </p:nvSpPr>
        <p:spPr bwMode="auto">
          <a:xfrm flipH="1" flipV="1">
            <a:off x="7024688" y="4330700"/>
            <a:ext cx="327025" cy="193675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31" name="Line 51"/>
          <p:cNvSpPr>
            <a:spLocks noChangeShapeType="1"/>
          </p:cNvSpPr>
          <p:nvPr/>
        </p:nvSpPr>
        <p:spPr bwMode="auto">
          <a:xfrm>
            <a:off x="1898650" y="1225550"/>
            <a:ext cx="1285875" cy="1588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32" name="Line 52"/>
          <p:cNvSpPr>
            <a:spLocks noChangeShapeType="1"/>
          </p:cNvSpPr>
          <p:nvPr/>
        </p:nvSpPr>
        <p:spPr bwMode="auto">
          <a:xfrm>
            <a:off x="1493838" y="2754313"/>
            <a:ext cx="2187575" cy="0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33" name="Line 53"/>
          <p:cNvSpPr>
            <a:spLocks noChangeShapeType="1"/>
          </p:cNvSpPr>
          <p:nvPr/>
        </p:nvSpPr>
        <p:spPr bwMode="auto">
          <a:xfrm>
            <a:off x="1484313" y="3113088"/>
            <a:ext cx="706437" cy="1587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34" name="Line 54"/>
          <p:cNvSpPr>
            <a:spLocks noChangeShapeType="1"/>
          </p:cNvSpPr>
          <p:nvPr/>
        </p:nvSpPr>
        <p:spPr bwMode="auto">
          <a:xfrm>
            <a:off x="1979613" y="3836988"/>
            <a:ext cx="1149350" cy="1587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35" name="Freeform 55"/>
          <p:cNvSpPr>
            <a:spLocks/>
          </p:cNvSpPr>
          <p:nvPr/>
        </p:nvSpPr>
        <p:spPr bwMode="auto">
          <a:xfrm>
            <a:off x="2049463" y="3721100"/>
            <a:ext cx="2239962" cy="477838"/>
          </a:xfrm>
          <a:custGeom>
            <a:avLst/>
            <a:gdLst/>
            <a:ahLst/>
            <a:cxnLst>
              <a:cxn ang="0">
                <a:pos x="0" y="312"/>
              </a:cxn>
              <a:cxn ang="0">
                <a:pos x="718" y="312"/>
              </a:cxn>
              <a:cxn ang="0">
                <a:pos x="1460" y="0"/>
              </a:cxn>
            </a:cxnLst>
            <a:rect l="0" t="0" r="r" b="b"/>
            <a:pathLst>
              <a:path w="1460" h="312">
                <a:moveTo>
                  <a:pt x="0" y="312"/>
                </a:moveTo>
                <a:lnTo>
                  <a:pt x="718" y="312"/>
                </a:lnTo>
                <a:lnTo>
                  <a:pt x="1460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36" name="Freeform 56"/>
          <p:cNvSpPr>
            <a:spLocks/>
          </p:cNvSpPr>
          <p:nvPr/>
        </p:nvSpPr>
        <p:spPr bwMode="auto">
          <a:xfrm>
            <a:off x="1908175" y="4187825"/>
            <a:ext cx="2506663" cy="582613"/>
          </a:xfrm>
          <a:custGeom>
            <a:avLst/>
            <a:gdLst/>
            <a:ahLst/>
            <a:cxnLst>
              <a:cxn ang="0">
                <a:pos x="0" y="380"/>
              </a:cxn>
              <a:cxn ang="0">
                <a:pos x="1480" y="380"/>
              </a:cxn>
              <a:cxn ang="0">
                <a:pos x="1634" y="0"/>
              </a:cxn>
            </a:cxnLst>
            <a:rect l="0" t="0" r="r" b="b"/>
            <a:pathLst>
              <a:path w="1634" h="380">
                <a:moveTo>
                  <a:pt x="0" y="380"/>
                </a:moveTo>
                <a:lnTo>
                  <a:pt x="1480" y="380"/>
                </a:lnTo>
                <a:lnTo>
                  <a:pt x="1634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37" name="Freeform 57"/>
          <p:cNvSpPr>
            <a:spLocks/>
          </p:cNvSpPr>
          <p:nvPr/>
        </p:nvSpPr>
        <p:spPr bwMode="auto">
          <a:xfrm>
            <a:off x="1993900" y="4454525"/>
            <a:ext cx="2055813" cy="125413"/>
          </a:xfrm>
          <a:custGeom>
            <a:avLst/>
            <a:gdLst/>
            <a:ahLst/>
            <a:cxnLst>
              <a:cxn ang="0">
                <a:pos x="0" y="82"/>
              </a:cxn>
              <a:cxn ang="0">
                <a:pos x="1018" y="82"/>
              </a:cxn>
              <a:cxn ang="0">
                <a:pos x="1340" y="0"/>
              </a:cxn>
            </a:cxnLst>
            <a:rect l="0" t="0" r="r" b="b"/>
            <a:pathLst>
              <a:path w="1340" h="82">
                <a:moveTo>
                  <a:pt x="0" y="82"/>
                </a:moveTo>
                <a:lnTo>
                  <a:pt x="1018" y="82"/>
                </a:lnTo>
                <a:lnTo>
                  <a:pt x="1340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38" name="Freeform 58"/>
          <p:cNvSpPr>
            <a:spLocks/>
          </p:cNvSpPr>
          <p:nvPr/>
        </p:nvSpPr>
        <p:spPr bwMode="auto">
          <a:xfrm>
            <a:off x="3963988" y="3754438"/>
            <a:ext cx="725487" cy="1246187"/>
          </a:xfrm>
          <a:custGeom>
            <a:avLst/>
            <a:gdLst/>
            <a:ahLst/>
            <a:cxnLst>
              <a:cxn ang="0">
                <a:pos x="0" y="812"/>
              </a:cxn>
              <a:cxn ang="0">
                <a:pos x="354" y="812"/>
              </a:cxn>
              <a:cxn ang="0">
                <a:pos x="473" y="0"/>
              </a:cxn>
            </a:cxnLst>
            <a:rect l="0" t="0" r="r" b="b"/>
            <a:pathLst>
              <a:path w="473" h="812">
                <a:moveTo>
                  <a:pt x="0" y="812"/>
                </a:moveTo>
                <a:lnTo>
                  <a:pt x="354" y="812"/>
                </a:lnTo>
                <a:lnTo>
                  <a:pt x="473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39" name="Freeform 59"/>
          <p:cNvSpPr>
            <a:spLocks/>
          </p:cNvSpPr>
          <p:nvPr/>
        </p:nvSpPr>
        <p:spPr bwMode="auto">
          <a:xfrm>
            <a:off x="3802063" y="4010025"/>
            <a:ext cx="1377950" cy="1228725"/>
          </a:xfrm>
          <a:custGeom>
            <a:avLst/>
            <a:gdLst/>
            <a:ahLst/>
            <a:cxnLst>
              <a:cxn ang="0">
                <a:pos x="0" y="802"/>
              </a:cxn>
              <a:cxn ang="0">
                <a:pos x="529" y="802"/>
              </a:cxn>
              <a:cxn ang="0">
                <a:pos x="899" y="0"/>
              </a:cxn>
            </a:cxnLst>
            <a:rect l="0" t="0" r="r" b="b"/>
            <a:pathLst>
              <a:path w="899" h="802">
                <a:moveTo>
                  <a:pt x="0" y="802"/>
                </a:moveTo>
                <a:lnTo>
                  <a:pt x="529" y="802"/>
                </a:lnTo>
                <a:lnTo>
                  <a:pt x="899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40" name="Freeform 60"/>
          <p:cNvSpPr>
            <a:spLocks/>
          </p:cNvSpPr>
          <p:nvPr/>
        </p:nvSpPr>
        <p:spPr bwMode="auto">
          <a:xfrm>
            <a:off x="3829050" y="4738688"/>
            <a:ext cx="1455738" cy="788987"/>
          </a:xfrm>
          <a:custGeom>
            <a:avLst/>
            <a:gdLst/>
            <a:ahLst/>
            <a:cxnLst>
              <a:cxn ang="0">
                <a:pos x="0" y="514"/>
              </a:cxn>
              <a:cxn ang="0">
                <a:pos x="571" y="514"/>
              </a:cxn>
              <a:cxn ang="0">
                <a:pos x="949" y="0"/>
              </a:cxn>
            </a:cxnLst>
            <a:rect l="0" t="0" r="r" b="b"/>
            <a:pathLst>
              <a:path w="949" h="514">
                <a:moveTo>
                  <a:pt x="0" y="514"/>
                </a:moveTo>
                <a:lnTo>
                  <a:pt x="571" y="514"/>
                </a:lnTo>
                <a:lnTo>
                  <a:pt x="949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41" name="Freeform 61"/>
          <p:cNvSpPr>
            <a:spLocks/>
          </p:cNvSpPr>
          <p:nvPr/>
        </p:nvSpPr>
        <p:spPr bwMode="auto">
          <a:xfrm>
            <a:off x="5475288" y="3846513"/>
            <a:ext cx="1576387" cy="20066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72" y="1308"/>
              </a:cxn>
              <a:cxn ang="0">
                <a:pos x="1028" y="1308"/>
              </a:cxn>
            </a:cxnLst>
            <a:rect l="0" t="0" r="r" b="b"/>
            <a:pathLst>
              <a:path w="1028" h="1308">
                <a:moveTo>
                  <a:pt x="0" y="0"/>
                </a:moveTo>
                <a:lnTo>
                  <a:pt x="472" y="1308"/>
                </a:lnTo>
                <a:lnTo>
                  <a:pt x="1028" y="1308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42" name="Freeform 62"/>
          <p:cNvSpPr>
            <a:spLocks/>
          </p:cNvSpPr>
          <p:nvPr/>
        </p:nvSpPr>
        <p:spPr bwMode="auto">
          <a:xfrm>
            <a:off x="1493838" y="3465513"/>
            <a:ext cx="3370262" cy="15716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060" y="0"/>
              </a:cxn>
              <a:cxn ang="0">
                <a:pos x="2197" y="103"/>
              </a:cxn>
            </a:cxnLst>
            <a:rect l="0" t="0" r="r" b="b"/>
            <a:pathLst>
              <a:path w="2197" h="103">
                <a:moveTo>
                  <a:pt x="0" y="0"/>
                </a:moveTo>
                <a:lnTo>
                  <a:pt x="1060" y="0"/>
                </a:lnTo>
                <a:lnTo>
                  <a:pt x="2197" y="103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43" name="Freeform 63"/>
          <p:cNvSpPr>
            <a:spLocks/>
          </p:cNvSpPr>
          <p:nvPr/>
        </p:nvSpPr>
        <p:spPr bwMode="auto">
          <a:xfrm>
            <a:off x="2022475" y="1797050"/>
            <a:ext cx="2254250" cy="76041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72" y="0"/>
              </a:cxn>
              <a:cxn ang="0">
                <a:pos x="1470" y="496"/>
              </a:cxn>
            </a:cxnLst>
            <a:rect l="0" t="0" r="r" b="b"/>
            <a:pathLst>
              <a:path w="1470" h="496">
                <a:moveTo>
                  <a:pt x="0" y="0"/>
                </a:moveTo>
                <a:lnTo>
                  <a:pt x="172" y="0"/>
                </a:lnTo>
                <a:lnTo>
                  <a:pt x="1470" y="496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44" name="Freeform 64"/>
          <p:cNvSpPr>
            <a:spLocks/>
          </p:cNvSpPr>
          <p:nvPr/>
        </p:nvSpPr>
        <p:spPr bwMode="auto">
          <a:xfrm>
            <a:off x="6045200" y="3327400"/>
            <a:ext cx="1089025" cy="185738"/>
          </a:xfrm>
          <a:custGeom>
            <a:avLst/>
            <a:gdLst/>
            <a:ahLst/>
            <a:cxnLst>
              <a:cxn ang="0">
                <a:pos x="710" y="0"/>
              </a:cxn>
              <a:cxn ang="0">
                <a:pos x="602" y="0"/>
              </a:cxn>
              <a:cxn ang="0">
                <a:pos x="0" y="121"/>
              </a:cxn>
            </a:cxnLst>
            <a:rect l="0" t="0" r="r" b="b"/>
            <a:pathLst>
              <a:path w="710" h="121">
                <a:moveTo>
                  <a:pt x="710" y="0"/>
                </a:moveTo>
                <a:lnTo>
                  <a:pt x="602" y="0"/>
                </a:lnTo>
                <a:lnTo>
                  <a:pt x="0" y="121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45" name="Freeform 65"/>
          <p:cNvSpPr>
            <a:spLocks/>
          </p:cNvSpPr>
          <p:nvPr/>
        </p:nvSpPr>
        <p:spPr bwMode="auto">
          <a:xfrm>
            <a:off x="1447800" y="2228850"/>
            <a:ext cx="690563" cy="41116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46" y="0"/>
              </a:cxn>
              <a:cxn ang="0">
                <a:pos x="450" y="268"/>
              </a:cxn>
            </a:cxnLst>
            <a:rect l="0" t="0" r="r" b="b"/>
            <a:pathLst>
              <a:path w="450" h="268">
                <a:moveTo>
                  <a:pt x="0" y="0"/>
                </a:moveTo>
                <a:lnTo>
                  <a:pt x="146" y="0"/>
                </a:lnTo>
                <a:lnTo>
                  <a:pt x="450" y="268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46" name="Line 66"/>
          <p:cNvSpPr>
            <a:spLocks noChangeShapeType="1"/>
          </p:cNvSpPr>
          <p:nvPr/>
        </p:nvSpPr>
        <p:spPr bwMode="auto">
          <a:xfrm flipV="1">
            <a:off x="5257800" y="5448300"/>
            <a:ext cx="0" cy="312738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47" name="Line 67"/>
          <p:cNvSpPr>
            <a:spLocks noChangeShapeType="1"/>
          </p:cNvSpPr>
          <p:nvPr/>
        </p:nvSpPr>
        <p:spPr bwMode="auto">
          <a:xfrm flipH="1">
            <a:off x="6846888" y="3794125"/>
            <a:ext cx="184150" cy="361950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48" name="Rectangle 68"/>
          <p:cNvSpPr>
            <a:spLocks noChangeArrowheads="1"/>
          </p:cNvSpPr>
          <p:nvPr/>
        </p:nvSpPr>
        <p:spPr bwMode="auto">
          <a:xfrm>
            <a:off x="593725" y="744538"/>
            <a:ext cx="1260475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1400" b="1">
                <a:solidFill>
                  <a:srgbClr val="231F20"/>
                </a:solidFill>
                <a:latin typeface="Arial" charset="0"/>
              </a:rPr>
              <a:t>Coronal suture</a:t>
            </a:r>
            <a:endParaRPr lang="en-US" sz="1800" b="1">
              <a:latin typeface="Arial" charset="0"/>
            </a:endParaRPr>
          </a:p>
        </p:txBody>
      </p:sp>
      <p:sp>
        <p:nvSpPr>
          <p:cNvPr id="20549" name="Rectangle 69"/>
          <p:cNvSpPr>
            <a:spLocks noChangeArrowheads="1"/>
          </p:cNvSpPr>
          <p:nvPr/>
        </p:nvSpPr>
        <p:spPr bwMode="auto">
          <a:xfrm>
            <a:off x="7165975" y="696913"/>
            <a:ext cx="1228725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Frontal bone</a:t>
            </a:r>
            <a:endParaRPr lang="en-US" sz="1800">
              <a:latin typeface="Arial" charset="0"/>
            </a:endParaRPr>
          </a:p>
        </p:txBody>
      </p:sp>
      <p:sp>
        <p:nvSpPr>
          <p:cNvPr id="20550" name="Rectangle 70"/>
          <p:cNvSpPr>
            <a:spLocks noChangeArrowheads="1"/>
          </p:cNvSpPr>
          <p:nvPr/>
        </p:nvSpPr>
        <p:spPr bwMode="auto">
          <a:xfrm>
            <a:off x="7165975" y="963613"/>
            <a:ext cx="143668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Sphenoid bone</a:t>
            </a:r>
          </a:p>
          <a:p>
            <a:pPr>
              <a:lnSpc>
                <a:spcPct val="80000"/>
              </a:lnSpc>
            </a:pPr>
            <a:r>
              <a:rPr lang="en-US" sz="1400" b="1">
                <a:solidFill>
                  <a:srgbClr val="231F20"/>
                </a:solidFill>
                <a:latin typeface="Arial" charset="0"/>
              </a:rPr>
              <a:t>(greater wing)</a:t>
            </a:r>
            <a:endParaRPr lang="en-US" sz="1800">
              <a:latin typeface="Arial" charset="0"/>
            </a:endParaRPr>
          </a:p>
        </p:txBody>
      </p:sp>
      <p:sp>
        <p:nvSpPr>
          <p:cNvPr id="20551" name="Rectangle 71"/>
          <p:cNvSpPr>
            <a:spLocks noChangeArrowheads="1"/>
          </p:cNvSpPr>
          <p:nvPr/>
        </p:nvSpPr>
        <p:spPr bwMode="auto">
          <a:xfrm>
            <a:off x="7165975" y="1430338"/>
            <a:ext cx="1336675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Ethmoid bone</a:t>
            </a:r>
            <a:endParaRPr lang="en-US" sz="1800">
              <a:latin typeface="Arial" charset="0"/>
            </a:endParaRPr>
          </a:p>
        </p:txBody>
      </p:sp>
      <p:sp>
        <p:nvSpPr>
          <p:cNvPr id="20552" name="Rectangle 72"/>
          <p:cNvSpPr>
            <a:spLocks noChangeArrowheads="1"/>
          </p:cNvSpPr>
          <p:nvPr/>
        </p:nvSpPr>
        <p:spPr bwMode="auto">
          <a:xfrm>
            <a:off x="7165975" y="1792288"/>
            <a:ext cx="1385888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Lacrimal bone</a:t>
            </a:r>
            <a:endParaRPr lang="en-US" sz="1800">
              <a:latin typeface="Arial" charset="0"/>
            </a:endParaRPr>
          </a:p>
        </p:txBody>
      </p:sp>
      <p:sp>
        <p:nvSpPr>
          <p:cNvPr id="20553" name="Rectangle 73"/>
          <p:cNvSpPr>
            <a:spLocks noChangeArrowheads="1"/>
          </p:cNvSpPr>
          <p:nvPr/>
        </p:nvSpPr>
        <p:spPr bwMode="auto">
          <a:xfrm>
            <a:off x="7165975" y="2114550"/>
            <a:ext cx="1241425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1400" b="1">
                <a:solidFill>
                  <a:srgbClr val="231F20"/>
                </a:solidFill>
                <a:latin typeface="Arial" charset="0"/>
              </a:rPr>
              <a:t>Lacrimal fossa</a:t>
            </a:r>
            <a:endParaRPr lang="en-US" sz="1800" b="1">
              <a:latin typeface="Arial" charset="0"/>
            </a:endParaRPr>
          </a:p>
        </p:txBody>
      </p:sp>
      <p:sp>
        <p:nvSpPr>
          <p:cNvPr id="20554" name="Rectangle 74"/>
          <p:cNvSpPr>
            <a:spLocks noChangeArrowheads="1"/>
          </p:cNvSpPr>
          <p:nvPr/>
        </p:nvSpPr>
        <p:spPr bwMode="auto">
          <a:xfrm>
            <a:off x="7165975" y="2882900"/>
            <a:ext cx="1087438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Nasal bone</a:t>
            </a:r>
            <a:endParaRPr lang="en-US" sz="1800">
              <a:latin typeface="Arial" charset="0"/>
            </a:endParaRPr>
          </a:p>
        </p:txBody>
      </p:sp>
      <p:sp>
        <p:nvSpPr>
          <p:cNvPr id="20555" name="Rectangle 75"/>
          <p:cNvSpPr>
            <a:spLocks noChangeArrowheads="1"/>
          </p:cNvSpPr>
          <p:nvPr/>
        </p:nvSpPr>
        <p:spPr bwMode="auto">
          <a:xfrm>
            <a:off x="7165975" y="3194050"/>
            <a:ext cx="10287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Zygomatic</a:t>
            </a:r>
          </a:p>
          <a:p>
            <a:pPr>
              <a:lnSpc>
                <a:spcPct val="80000"/>
              </a:lnSpc>
            </a:pPr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bone </a:t>
            </a:r>
          </a:p>
        </p:txBody>
      </p:sp>
      <p:sp>
        <p:nvSpPr>
          <p:cNvPr id="20556" name="Rectangle 76"/>
          <p:cNvSpPr>
            <a:spLocks noChangeArrowheads="1"/>
          </p:cNvSpPr>
          <p:nvPr/>
        </p:nvSpPr>
        <p:spPr bwMode="auto">
          <a:xfrm>
            <a:off x="7165975" y="3643313"/>
            <a:ext cx="701675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Maxilla</a:t>
            </a:r>
            <a:endParaRPr lang="en-US" sz="1800">
              <a:latin typeface="Arial" charset="0"/>
            </a:endParaRPr>
          </a:p>
        </p:txBody>
      </p:sp>
      <p:sp>
        <p:nvSpPr>
          <p:cNvPr id="20557" name="Rectangle 77"/>
          <p:cNvSpPr>
            <a:spLocks noChangeArrowheads="1"/>
          </p:cNvSpPr>
          <p:nvPr/>
        </p:nvSpPr>
        <p:spPr bwMode="auto">
          <a:xfrm>
            <a:off x="7446963" y="4419600"/>
            <a:ext cx="73977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1400" b="1">
                <a:solidFill>
                  <a:srgbClr val="231F20"/>
                </a:solidFill>
                <a:latin typeface="Arial" charset="0"/>
              </a:rPr>
              <a:t>Alveolar</a:t>
            </a:r>
          </a:p>
          <a:p>
            <a:pPr>
              <a:lnSpc>
                <a:spcPct val="80000"/>
              </a:lnSpc>
            </a:pPr>
            <a:r>
              <a:rPr lang="en-US" sz="1400" b="1">
                <a:solidFill>
                  <a:srgbClr val="231F20"/>
                </a:solidFill>
                <a:latin typeface="Arial" charset="0"/>
              </a:rPr>
              <a:t>margins </a:t>
            </a:r>
          </a:p>
        </p:txBody>
      </p:sp>
      <p:sp>
        <p:nvSpPr>
          <p:cNvPr id="20558" name="Rectangle 78"/>
          <p:cNvSpPr>
            <a:spLocks noChangeArrowheads="1"/>
          </p:cNvSpPr>
          <p:nvPr/>
        </p:nvSpPr>
        <p:spPr bwMode="auto">
          <a:xfrm>
            <a:off x="7281863" y="4941888"/>
            <a:ext cx="881062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Mandible</a:t>
            </a:r>
            <a:endParaRPr lang="en-US" sz="1800">
              <a:latin typeface="Arial" charset="0"/>
            </a:endParaRPr>
          </a:p>
        </p:txBody>
      </p:sp>
      <p:sp>
        <p:nvSpPr>
          <p:cNvPr id="20559" name="Rectangle 79"/>
          <p:cNvSpPr>
            <a:spLocks noChangeArrowheads="1"/>
          </p:cNvSpPr>
          <p:nvPr/>
        </p:nvSpPr>
        <p:spPr bwMode="auto">
          <a:xfrm>
            <a:off x="7281863" y="5189538"/>
            <a:ext cx="1309687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1400" b="1">
                <a:solidFill>
                  <a:srgbClr val="231F20"/>
                </a:solidFill>
                <a:latin typeface="Arial" charset="0"/>
              </a:rPr>
              <a:t>Mental foramen</a:t>
            </a:r>
            <a:endParaRPr lang="en-US" sz="1800" b="1">
              <a:latin typeface="Arial" charset="0"/>
            </a:endParaRPr>
          </a:p>
        </p:txBody>
      </p:sp>
      <p:sp>
        <p:nvSpPr>
          <p:cNvPr id="20560" name="Rectangle 80"/>
          <p:cNvSpPr>
            <a:spLocks noChangeArrowheads="1"/>
          </p:cNvSpPr>
          <p:nvPr/>
        </p:nvSpPr>
        <p:spPr bwMode="auto">
          <a:xfrm>
            <a:off x="593725" y="1111250"/>
            <a:ext cx="1296988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Parietal bone</a:t>
            </a:r>
            <a:endParaRPr lang="en-US" sz="1800">
              <a:latin typeface="Arial" charset="0"/>
            </a:endParaRPr>
          </a:p>
        </p:txBody>
      </p:sp>
      <p:sp>
        <p:nvSpPr>
          <p:cNvPr id="20561" name="Rectangle 81"/>
          <p:cNvSpPr>
            <a:spLocks noChangeArrowheads="1"/>
          </p:cNvSpPr>
          <p:nvPr/>
        </p:nvSpPr>
        <p:spPr bwMode="auto">
          <a:xfrm>
            <a:off x="593725" y="2119313"/>
            <a:ext cx="846138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1400" b="1">
                <a:solidFill>
                  <a:srgbClr val="231F20"/>
                </a:solidFill>
                <a:latin typeface="Arial" charset="0"/>
              </a:rPr>
              <a:t>Lambdoid</a:t>
            </a:r>
          </a:p>
          <a:p>
            <a:pPr>
              <a:lnSpc>
                <a:spcPct val="80000"/>
              </a:lnSpc>
            </a:pPr>
            <a:r>
              <a:rPr lang="en-US" sz="1400" b="1">
                <a:solidFill>
                  <a:srgbClr val="231F20"/>
                </a:solidFill>
                <a:latin typeface="Arial" charset="0"/>
              </a:rPr>
              <a:t>suture</a:t>
            </a:r>
            <a:endParaRPr lang="en-US" sz="1800" b="1">
              <a:latin typeface="Arial" charset="0"/>
            </a:endParaRPr>
          </a:p>
        </p:txBody>
      </p:sp>
      <p:sp>
        <p:nvSpPr>
          <p:cNvPr id="20562" name="Rectangle 82"/>
          <p:cNvSpPr>
            <a:spLocks noChangeArrowheads="1"/>
          </p:cNvSpPr>
          <p:nvPr/>
        </p:nvSpPr>
        <p:spPr bwMode="auto">
          <a:xfrm>
            <a:off x="577850" y="2659063"/>
            <a:ext cx="906463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1400" b="1">
                <a:solidFill>
                  <a:srgbClr val="231F20"/>
                </a:solidFill>
                <a:latin typeface="Arial" charset="0"/>
              </a:rPr>
              <a:t>Squamous</a:t>
            </a:r>
          </a:p>
          <a:p>
            <a:pPr>
              <a:lnSpc>
                <a:spcPct val="80000"/>
              </a:lnSpc>
            </a:pPr>
            <a:r>
              <a:rPr lang="en-US" sz="1400" b="1">
                <a:solidFill>
                  <a:srgbClr val="231F20"/>
                </a:solidFill>
                <a:latin typeface="Arial" charset="0"/>
              </a:rPr>
              <a:t>suture</a:t>
            </a:r>
            <a:endParaRPr lang="en-US" sz="1800" b="1">
              <a:latin typeface="Arial" charset="0"/>
            </a:endParaRPr>
          </a:p>
        </p:txBody>
      </p:sp>
      <p:sp>
        <p:nvSpPr>
          <p:cNvPr id="20563" name="Rectangle 83"/>
          <p:cNvSpPr>
            <a:spLocks noChangeArrowheads="1"/>
          </p:cNvSpPr>
          <p:nvPr/>
        </p:nvSpPr>
        <p:spPr bwMode="auto">
          <a:xfrm>
            <a:off x="577850" y="2984500"/>
            <a:ext cx="8794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Occipital</a:t>
            </a:r>
          </a:p>
          <a:p>
            <a:pPr>
              <a:lnSpc>
                <a:spcPct val="80000"/>
              </a:lnSpc>
            </a:pPr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bone</a:t>
            </a:r>
            <a:endParaRPr lang="en-US" sz="1800">
              <a:latin typeface="Arial" charset="0"/>
            </a:endParaRPr>
          </a:p>
        </p:txBody>
      </p:sp>
      <p:sp>
        <p:nvSpPr>
          <p:cNvPr id="20564" name="Rectangle 84"/>
          <p:cNvSpPr>
            <a:spLocks noChangeArrowheads="1"/>
          </p:cNvSpPr>
          <p:nvPr/>
        </p:nvSpPr>
        <p:spPr bwMode="auto">
          <a:xfrm>
            <a:off x="554038" y="3741738"/>
            <a:ext cx="138747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1400" b="1">
                <a:solidFill>
                  <a:srgbClr val="231F20"/>
                </a:solidFill>
                <a:latin typeface="Arial" charset="0"/>
              </a:rPr>
              <a:t>Occipitomastoid</a:t>
            </a:r>
          </a:p>
          <a:p>
            <a:pPr>
              <a:lnSpc>
                <a:spcPct val="80000"/>
              </a:lnSpc>
            </a:pPr>
            <a:r>
              <a:rPr lang="en-US" sz="1400" b="1">
                <a:solidFill>
                  <a:srgbClr val="231F20"/>
                </a:solidFill>
                <a:latin typeface="Arial" charset="0"/>
              </a:rPr>
              <a:t>suture</a:t>
            </a:r>
            <a:endParaRPr lang="en-US" sz="1800" b="1">
              <a:latin typeface="Arial" charset="0"/>
            </a:endParaRPr>
          </a:p>
        </p:txBody>
      </p:sp>
      <p:sp>
        <p:nvSpPr>
          <p:cNvPr id="20565" name="Rectangle 85"/>
          <p:cNvSpPr>
            <a:spLocks noChangeArrowheads="1"/>
          </p:cNvSpPr>
          <p:nvPr/>
        </p:nvSpPr>
        <p:spPr bwMode="auto">
          <a:xfrm>
            <a:off x="566738" y="4095750"/>
            <a:ext cx="146685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1400" b="1">
                <a:solidFill>
                  <a:srgbClr val="231F20"/>
                </a:solidFill>
                <a:latin typeface="Arial" charset="0"/>
              </a:rPr>
              <a:t>External acoustic</a:t>
            </a:r>
          </a:p>
          <a:p>
            <a:pPr>
              <a:lnSpc>
                <a:spcPct val="80000"/>
              </a:lnSpc>
            </a:pPr>
            <a:r>
              <a:rPr lang="en-US" sz="1400" b="1">
                <a:solidFill>
                  <a:srgbClr val="231F20"/>
                </a:solidFill>
                <a:latin typeface="Arial" charset="0"/>
              </a:rPr>
              <a:t>meatus</a:t>
            </a:r>
            <a:endParaRPr lang="en-US" sz="1800" b="1">
              <a:latin typeface="Arial" charset="0"/>
            </a:endParaRPr>
          </a:p>
        </p:txBody>
      </p:sp>
      <p:sp>
        <p:nvSpPr>
          <p:cNvPr id="20566" name="Rectangle 86"/>
          <p:cNvSpPr>
            <a:spLocks noChangeArrowheads="1"/>
          </p:cNvSpPr>
          <p:nvPr/>
        </p:nvSpPr>
        <p:spPr bwMode="auto">
          <a:xfrm>
            <a:off x="565150" y="4465638"/>
            <a:ext cx="1397000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1400" b="1">
                <a:solidFill>
                  <a:srgbClr val="231F20"/>
                </a:solidFill>
                <a:latin typeface="Arial" charset="0"/>
              </a:rPr>
              <a:t>Mastoid process</a:t>
            </a:r>
            <a:endParaRPr lang="en-US" sz="1800" b="1">
              <a:latin typeface="Arial" charset="0"/>
            </a:endParaRPr>
          </a:p>
        </p:txBody>
      </p:sp>
      <p:sp>
        <p:nvSpPr>
          <p:cNvPr id="20567" name="Rectangle 87"/>
          <p:cNvSpPr>
            <a:spLocks noChangeArrowheads="1"/>
          </p:cNvSpPr>
          <p:nvPr/>
        </p:nvSpPr>
        <p:spPr bwMode="auto">
          <a:xfrm>
            <a:off x="561975" y="4672013"/>
            <a:ext cx="1319213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1400" b="1">
                <a:solidFill>
                  <a:srgbClr val="231F20"/>
                </a:solidFill>
                <a:latin typeface="Arial" charset="0"/>
              </a:rPr>
              <a:t>Styloid process</a:t>
            </a:r>
            <a:endParaRPr lang="en-US" sz="1800" b="1">
              <a:latin typeface="Arial" charset="0"/>
            </a:endParaRPr>
          </a:p>
        </p:txBody>
      </p:sp>
      <p:sp>
        <p:nvSpPr>
          <p:cNvPr id="20568" name="Rectangle 88"/>
          <p:cNvSpPr>
            <a:spLocks noChangeArrowheads="1"/>
          </p:cNvSpPr>
          <p:nvPr/>
        </p:nvSpPr>
        <p:spPr bwMode="auto">
          <a:xfrm>
            <a:off x="2295525" y="4895850"/>
            <a:ext cx="1662113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1400" b="1">
                <a:solidFill>
                  <a:srgbClr val="231F20"/>
                </a:solidFill>
                <a:latin typeface="Arial" charset="0"/>
              </a:rPr>
              <a:t>Mandibular condyle</a:t>
            </a:r>
            <a:endParaRPr lang="en-US" sz="1800" b="1">
              <a:latin typeface="Arial" charset="0"/>
            </a:endParaRPr>
          </a:p>
        </p:txBody>
      </p:sp>
      <p:sp>
        <p:nvSpPr>
          <p:cNvPr id="20569" name="Rectangle 89"/>
          <p:cNvSpPr>
            <a:spLocks noChangeArrowheads="1"/>
          </p:cNvSpPr>
          <p:nvPr/>
        </p:nvSpPr>
        <p:spPr bwMode="auto">
          <a:xfrm>
            <a:off x="2293938" y="5133975"/>
            <a:ext cx="1474787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1400" b="1">
                <a:solidFill>
                  <a:srgbClr val="231F20"/>
                </a:solidFill>
                <a:latin typeface="Arial" charset="0"/>
              </a:rPr>
              <a:t>Mandibular notch</a:t>
            </a:r>
            <a:endParaRPr lang="en-US" sz="1800" b="1">
              <a:latin typeface="Arial" charset="0"/>
            </a:endParaRPr>
          </a:p>
        </p:txBody>
      </p:sp>
      <p:sp>
        <p:nvSpPr>
          <p:cNvPr id="20570" name="Rectangle 90"/>
          <p:cNvSpPr>
            <a:spLocks noChangeArrowheads="1"/>
          </p:cNvSpPr>
          <p:nvPr/>
        </p:nvSpPr>
        <p:spPr bwMode="auto">
          <a:xfrm>
            <a:off x="2292350" y="5418138"/>
            <a:ext cx="1527175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1400" b="1">
                <a:solidFill>
                  <a:srgbClr val="231F20"/>
                </a:solidFill>
                <a:latin typeface="Arial" charset="0"/>
              </a:rPr>
              <a:t>Mandibular ramus</a:t>
            </a:r>
            <a:endParaRPr lang="en-US" sz="1800" b="1">
              <a:latin typeface="Arial" charset="0"/>
            </a:endParaRPr>
          </a:p>
        </p:txBody>
      </p:sp>
      <p:sp>
        <p:nvSpPr>
          <p:cNvPr id="20571" name="Rectangle 91"/>
          <p:cNvSpPr>
            <a:spLocks noChangeArrowheads="1"/>
          </p:cNvSpPr>
          <p:nvPr/>
        </p:nvSpPr>
        <p:spPr bwMode="auto">
          <a:xfrm>
            <a:off x="596900" y="6103938"/>
            <a:ext cx="478790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(a) External anatomy of the right side of the skull</a:t>
            </a:r>
            <a:endParaRPr lang="en-US" sz="1800">
              <a:latin typeface="Arial" charset="0"/>
            </a:endParaRPr>
          </a:p>
        </p:txBody>
      </p:sp>
      <p:sp>
        <p:nvSpPr>
          <p:cNvPr id="20572" name="Rectangle 92"/>
          <p:cNvSpPr>
            <a:spLocks noChangeArrowheads="1"/>
          </p:cNvSpPr>
          <p:nvPr/>
        </p:nvSpPr>
        <p:spPr bwMode="auto">
          <a:xfrm>
            <a:off x="4600575" y="5764213"/>
            <a:ext cx="1455738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1400" b="1">
                <a:solidFill>
                  <a:srgbClr val="231F20"/>
                </a:solidFill>
                <a:latin typeface="Arial" charset="0"/>
              </a:rPr>
              <a:t>Mandibular angle</a:t>
            </a:r>
            <a:endParaRPr lang="en-US" sz="1800" b="1">
              <a:latin typeface="Arial" charset="0"/>
            </a:endParaRPr>
          </a:p>
        </p:txBody>
      </p:sp>
      <p:sp>
        <p:nvSpPr>
          <p:cNvPr id="20573" name="Rectangle 93"/>
          <p:cNvSpPr>
            <a:spLocks noChangeArrowheads="1"/>
          </p:cNvSpPr>
          <p:nvPr/>
        </p:nvSpPr>
        <p:spPr bwMode="auto">
          <a:xfrm>
            <a:off x="7081838" y="5745163"/>
            <a:ext cx="1516062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1400" b="1">
                <a:solidFill>
                  <a:srgbClr val="231F20"/>
                </a:solidFill>
                <a:latin typeface="Arial" charset="0"/>
              </a:rPr>
              <a:t>Coronoid process</a:t>
            </a:r>
            <a:endParaRPr lang="en-US" sz="1800" b="1">
              <a:latin typeface="Arial" charset="0"/>
            </a:endParaRPr>
          </a:p>
        </p:txBody>
      </p:sp>
      <p:sp>
        <p:nvSpPr>
          <p:cNvPr id="20574" name="Rectangle 94"/>
          <p:cNvSpPr>
            <a:spLocks noChangeArrowheads="1"/>
          </p:cNvSpPr>
          <p:nvPr/>
        </p:nvSpPr>
        <p:spPr bwMode="auto">
          <a:xfrm>
            <a:off x="588963" y="3370263"/>
            <a:ext cx="88582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1400" b="1">
                <a:solidFill>
                  <a:srgbClr val="231F20"/>
                </a:solidFill>
                <a:latin typeface="Arial" charset="0"/>
              </a:rPr>
              <a:t>Zygomatic</a:t>
            </a:r>
          </a:p>
          <a:p>
            <a:pPr>
              <a:lnSpc>
                <a:spcPct val="80000"/>
              </a:lnSpc>
            </a:pPr>
            <a:r>
              <a:rPr lang="en-US" sz="1400" b="1">
                <a:solidFill>
                  <a:srgbClr val="231F20"/>
                </a:solidFill>
                <a:latin typeface="Arial" charset="0"/>
              </a:rPr>
              <a:t>process</a:t>
            </a:r>
            <a:endParaRPr lang="en-US" sz="1800" b="1">
              <a:latin typeface="Arial" charset="0"/>
            </a:endParaRPr>
          </a:p>
        </p:txBody>
      </p:sp>
      <p:sp>
        <p:nvSpPr>
          <p:cNvPr id="20575" name="Rectangle 95"/>
          <p:cNvSpPr>
            <a:spLocks noChangeArrowheads="1"/>
          </p:cNvSpPr>
          <p:nvPr/>
        </p:nvSpPr>
        <p:spPr bwMode="auto">
          <a:xfrm>
            <a:off x="569913" y="1679575"/>
            <a:ext cx="1455737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Temporal bone</a:t>
            </a:r>
            <a:endParaRPr lang="en-US" sz="1800">
              <a:latin typeface="Arial" charset="0"/>
            </a:endParaRPr>
          </a:p>
        </p:txBody>
      </p:sp>
      <p:sp>
        <p:nvSpPr>
          <p:cNvPr id="20577" name="Rectangle 97"/>
          <p:cNvSpPr>
            <a:spLocks noChangeArrowheads="1"/>
          </p:cNvSpPr>
          <p:nvPr/>
        </p:nvSpPr>
        <p:spPr bwMode="auto">
          <a:xfrm>
            <a:off x="8151813" y="6580188"/>
            <a:ext cx="989012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7.5a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8142288" y="6581775"/>
            <a:ext cx="998537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7.2b</a:t>
            </a:r>
          </a:p>
        </p:txBody>
      </p:sp>
      <p:pic>
        <p:nvPicPr>
          <p:cNvPr id="12295" name="Picture 7" descr="figure_07_02b-jL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613" y="550863"/>
            <a:ext cx="8231187" cy="5868987"/>
          </a:xfrm>
          <a:prstGeom prst="rect">
            <a:avLst/>
          </a:prstGeom>
          <a:noFill/>
        </p:spPr>
      </p:pic>
      <p:sp>
        <p:nvSpPr>
          <p:cNvPr id="12296" name="Line 8"/>
          <p:cNvSpPr>
            <a:spLocks noChangeShapeType="1"/>
          </p:cNvSpPr>
          <p:nvPr/>
        </p:nvSpPr>
        <p:spPr bwMode="auto">
          <a:xfrm>
            <a:off x="3433763" y="1308100"/>
            <a:ext cx="1557337" cy="1588"/>
          </a:xfrm>
          <a:prstGeom prst="line">
            <a:avLst/>
          </a:prstGeom>
          <a:noFill/>
          <a:ln w="222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297" name="Line 9"/>
          <p:cNvSpPr>
            <a:spLocks noChangeShapeType="1"/>
          </p:cNvSpPr>
          <p:nvPr/>
        </p:nvSpPr>
        <p:spPr bwMode="auto">
          <a:xfrm>
            <a:off x="4043363" y="2895600"/>
            <a:ext cx="947737" cy="1588"/>
          </a:xfrm>
          <a:prstGeom prst="line">
            <a:avLst/>
          </a:prstGeom>
          <a:noFill/>
          <a:ln w="222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298" name="Line 10"/>
          <p:cNvSpPr>
            <a:spLocks noChangeShapeType="1"/>
          </p:cNvSpPr>
          <p:nvPr/>
        </p:nvSpPr>
        <p:spPr bwMode="auto">
          <a:xfrm>
            <a:off x="3722688" y="4837113"/>
            <a:ext cx="1268412" cy="1587"/>
          </a:xfrm>
          <a:prstGeom prst="line">
            <a:avLst/>
          </a:prstGeom>
          <a:noFill/>
          <a:ln w="222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299" name="Rectangle 11"/>
          <p:cNvSpPr>
            <a:spLocks noChangeArrowheads="1"/>
          </p:cNvSpPr>
          <p:nvPr/>
        </p:nvSpPr>
        <p:spPr bwMode="auto">
          <a:xfrm>
            <a:off x="5073650" y="1065213"/>
            <a:ext cx="2630488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800" b="1">
                <a:solidFill>
                  <a:srgbClr val="231F20"/>
                </a:solidFill>
                <a:latin typeface="Arial" charset="0"/>
              </a:rPr>
              <a:t>Anterior cranial</a:t>
            </a:r>
          </a:p>
          <a:p>
            <a:r>
              <a:rPr lang="en-US" sz="2800" b="1">
                <a:solidFill>
                  <a:srgbClr val="231F20"/>
                </a:solidFill>
                <a:latin typeface="Arial" charset="0"/>
              </a:rPr>
              <a:t>fossa</a:t>
            </a:r>
            <a:endParaRPr lang="en-US" sz="1800" b="1">
              <a:latin typeface="Arial" charset="0"/>
            </a:endParaRPr>
          </a:p>
        </p:txBody>
      </p:sp>
      <p:sp>
        <p:nvSpPr>
          <p:cNvPr id="12300" name="Rectangle 12"/>
          <p:cNvSpPr>
            <a:spLocks noChangeArrowheads="1"/>
          </p:cNvSpPr>
          <p:nvPr/>
        </p:nvSpPr>
        <p:spPr bwMode="auto">
          <a:xfrm>
            <a:off x="5073650" y="2652713"/>
            <a:ext cx="2373313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800" b="1">
                <a:solidFill>
                  <a:srgbClr val="231F20"/>
                </a:solidFill>
                <a:latin typeface="Arial" charset="0"/>
              </a:rPr>
              <a:t>Middle cranial</a:t>
            </a:r>
          </a:p>
          <a:p>
            <a:r>
              <a:rPr lang="en-US" sz="2800" b="1">
                <a:solidFill>
                  <a:srgbClr val="231F20"/>
                </a:solidFill>
                <a:latin typeface="Arial" charset="0"/>
              </a:rPr>
              <a:t>fossa</a:t>
            </a:r>
            <a:endParaRPr lang="en-US" sz="1800" b="1">
              <a:latin typeface="Arial" charset="0"/>
            </a:endParaRPr>
          </a:p>
        </p:txBody>
      </p:sp>
      <p:sp>
        <p:nvSpPr>
          <p:cNvPr id="12301" name="Rectangle 13"/>
          <p:cNvSpPr>
            <a:spLocks noChangeArrowheads="1"/>
          </p:cNvSpPr>
          <p:nvPr/>
        </p:nvSpPr>
        <p:spPr bwMode="auto">
          <a:xfrm>
            <a:off x="5073650" y="4592638"/>
            <a:ext cx="2808288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800" b="1">
                <a:solidFill>
                  <a:srgbClr val="231F20"/>
                </a:solidFill>
                <a:latin typeface="Arial" charset="0"/>
              </a:rPr>
              <a:t>Posterior cranial</a:t>
            </a:r>
          </a:p>
          <a:p>
            <a:r>
              <a:rPr lang="en-US" sz="2800" b="1">
                <a:solidFill>
                  <a:srgbClr val="231F20"/>
                </a:solidFill>
                <a:latin typeface="Arial" charset="0"/>
              </a:rPr>
              <a:t>fossa</a:t>
            </a:r>
            <a:endParaRPr lang="en-US" sz="1800" b="1">
              <a:latin typeface="Arial" charset="0"/>
            </a:endParaRPr>
          </a:p>
        </p:txBody>
      </p:sp>
      <p:sp>
        <p:nvSpPr>
          <p:cNvPr id="12302" name="Rectangle 14"/>
          <p:cNvSpPr>
            <a:spLocks noChangeArrowheads="1"/>
          </p:cNvSpPr>
          <p:nvPr/>
        </p:nvSpPr>
        <p:spPr bwMode="auto">
          <a:xfrm>
            <a:off x="923925" y="5957888"/>
            <a:ext cx="7400925" cy="50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800">
                <a:solidFill>
                  <a:srgbClr val="231F20"/>
                </a:solidFill>
                <a:latin typeface="Arial Black" pitchFamily="34" charset="0"/>
              </a:rPr>
              <a:t>(b) Superior view of the cranial fossae</a:t>
            </a:r>
            <a:endParaRPr lang="en-US" sz="1800">
              <a:latin typeface="Arial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Ethmoid Bone</a:t>
            </a:r>
          </a:p>
        </p:txBody>
      </p:sp>
      <p:sp>
        <p:nvSpPr>
          <p:cNvPr id="3584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Deepest skull bone</a:t>
            </a:r>
          </a:p>
          <a:p>
            <a:r>
              <a:rPr lang="en-US"/>
              <a:t>Superior part of nasal septum, roof of nasal cavities</a:t>
            </a:r>
          </a:p>
          <a:p>
            <a:r>
              <a:rPr lang="en-US"/>
              <a:t>Contributes to medial wall of orbits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4" name="Rectangle 6"/>
          <p:cNvSpPr>
            <a:spLocks noChangeArrowheads="1"/>
          </p:cNvSpPr>
          <p:nvPr/>
        </p:nvSpPr>
        <p:spPr bwMode="auto">
          <a:xfrm>
            <a:off x="8151813" y="6581775"/>
            <a:ext cx="9890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7.10</a:t>
            </a:r>
          </a:p>
        </p:txBody>
      </p:sp>
      <p:pic>
        <p:nvPicPr>
          <p:cNvPr id="37897" name="Picture 9"/>
          <p:cNvPicPr>
            <a:picLocks noChangeAspect="1" noChangeArrowheads="1"/>
          </p:cNvPicPr>
          <p:nvPr/>
        </p:nvPicPr>
        <p:blipFill>
          <a:blip r:embed="rId2" cstate="print"/>
          <a:srcRect t="1761" b="9967"/>
          <a:stretch>
            <a:fillRect/>
          </a:stretch>
        </p:blipFill>
        <p:spPr bwMode="auto">
          <a:xfrm>
            <a:off x="303213" y="490538"/>
            <a:ext cx="8535987" cy="5651500"/>
          </a:xfrm>
          <a:prstGeom prst="rect">
            <a:avLst/>
          </a:prstGeom>
          <a:noFill/>
        </p:spPr>
      </p:pic>
      <p:sp>
        <p:nvSpPr>
          <p:cNvPr id="37898" name="Freeform 10"/>
          <p:cNvSpPr>
            <a:spLocks/>
          </p:cNvSpPr>
          <p:nvPr/>
        </p:nvSpPr>
        <p:spPr bwMode="auto">
          <a:xfrm>
            <a:off x="3614738" y="5783263"/>
            <a:ext cx="609600" cy="520700"/>
          </a:xfrm>
          <a:custGeom>
            <a:avLst/>
            <a:gdLst/>
            <a:ahLst/>
            <a:cxnLst>
              <a:cxn ang="0">
                <a:pos x="384" y="328"/>
              </a:cxn>
              <a:cxn ang="0">
                <a:pos x="194" y="328"/>
              </a:cxn>
              <a:cxn ang="0">
                <a:pos x="0" y="0"/>
              </a:cxn>
            </a:cxnLst>
            <a:rect l="0" t="0" r="r" b="b"/>
            <a:pathLst>
              <a:path w="384" h="328">
                <a:moveTo>
                  <a:pt x="384" y="328"/>
                </a:moveTo>
                <a:lnTo>
                  <a:pt x="194" y="328"/>
                </a:lnTo>
                <a:lnTo>
                  <a:pt x="0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899" name="Freeform 11"/>
          <p:cNvSpPr>
            <a:spLocks/>
          </p:cNvSpPr>
          <p:nvPr/>
        </p:nvSpPr>
        <p:spPr bwMode="auto">
          <a:xfrm>
            <a:off x="1589088" y="4779963"/>
            <a:ext cx="835025" cy="584200"/>
          </a:xfrm>
          <a:custGeom>
            <a:avLst/>
            <a:gdLst/>
            <a:ahLst/>
            <a:cxnLst>
              <a:cxn ang="0">
                <a:pos x="526" y="0"/>
              </a:cxn>
              <a:cxn ang="0">
                <a:pos x="108" y="368"/>
              </a:cxn>
              <a:cxn ang="0">
                <a:pos x="0" y="368"/>
              </a:cxn>
            </a:cxnLst>
            <a:rect l="0" t="0" r="r" b="b"/>
            <a:pathLst>
              <a:path w="526" h="368">
                <a:moveTo>
                  <a:pt x="526" y="0"/>
                </a:moveTo>
                <a:lnTo>
                  <a:pt x="108" y="368"/>
                </a:lnTo>
                <a:lnTo>
                  <a:pt x="0" y="368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900" name="Freeform 12"/>
          <p:cNvSpPr>
            <a:spLocks/>
          </p:cNvSpPr>
          <p:nvPr/>
        </p:nvSpPr>
        <p:spPr bwMode="auto">
          <a:xfrm>
            <a:off x="3405188" y="2844800"/>
            <a:ext cx="434975" cy="957263"/>
          </a:xfrm>
          <a:custGeom>
            <a:avLst/>
            <a:gdLst/>
            <a:ahLst/>
            <a:cxnLst>
              <a:cxn ang="0">
                <a:pos x="274" y="0"/>
              </a:cxn>
              <a:cxn ang="0">
                <a:pos x="146" y="0"/>
              </a:cxn>
              <a:cxn ang="0">
                <a:pos x="0" y="603"/>
              </a:cxn>
            </a:cxnLst>
            <a:rect l="0" t="0" r="r" b="b"/>
            <a:pathLst>
              <a:path w="274" h="603">
                <a:moveTo>
                  <a:pt x="274" y="0"/>
                </a:moveTo>
                <a:lnTo>
                  <a:pt x="146" y="0"/>
                </a:lnTo>
                <a:lnTo>
                  <a:pt x="0" y="603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901" name="Freeform 13"/>
          <p:cNvSpPr>
            <a:spLocks/>
          </p:cNvSpPr>
          <p:nvPr/>
        </p:nvSpPr>
        <p:spPr bwMode="auto">
          <a:xfrm>
            <a:off x="1976438" y="2686050"/>
            <a:ext cx="904875" cy="11318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28" y="0"/>
              </a:cxn>
              <a:cxn ang="0">
                <a:pos x="570" y="713"/>
              </a:cxn>
            </a:cxnLst>
            <a:rect l="0" t="0" r="r" b="b"/>
            <a:pathLst>
              <a:path w="570" h="713">
                <a:moveTo>
                  <a:pt x="0" y="0"/>
                </a:moveTo>
                <a:lnTo>
                  <a:pt x="128" y="0"/>
                </a:lnTo>
                <a:lnTo>
                  <a:pt x="570" y="713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902" name="Line 14"/>
          <p:cNvSpPr>
            <a:spLocks noChangeShapeType="1"/>
          </p:cNvSpPr>
          <p:nvPr/>
        </p:nvSpPr>
        <p:spPr bwMode="auto">
          <a:xfrm flipH="1">
            <a:off x="1217613" y="4545013"/>
            <a:ext cx="517525" cy="1587"/>
          </a:xfrm>
          <a:prstGeom prst="line">
            <a:avLst/>
          </a:prstGeom>
          <a:noFill/>
          <a:ln w="1587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903" name="Line 15"/>
          <p:cNvSpPr>
            <a:spLocks noChangeShapeType="1"/>
          </p:cNvSpPr>
          <p:nvPr/>
        </p:nvSpPr>
        <p:spPr bwMode="auto">
          <a:xfrm flipH="1">
            <a:off x="2027238" y="5287963"/>
            <a:ext cx="812800" cy="765175"/>
          </a:xfrm>
          <a:prstGeom prst="line">
            <a:avLst/>
          </a:prstGeom>
          <a:noFill/>
          <a:ln w="1587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904" name="Freeform 16"/>
          <p:cNvSpPr>
            <a:spLocks/>
          </p:cNvSpPr>
          <p:nvPr/>
        </p:nvSpPr>
        <p:spPr bwMode="auto">
          <a:xfrm>
            <a:off x="3802063" y="3479800"/>
            <a:ext cx="1017587" cy="260191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41" y="0"/>
              </a:cxn>
              <a:cxn ang="0">
                <a:pos x="641" y="1639"/>
              </a:cxn>
              <a:cxn ang="0">
                <a:pos x="358" y="1639"/>
              </a:cxn>
            </a:cxnLst>
            <a:rect l="0" t="0" r="r" b="b"/>
            <a:pathLst>
              <a:path w="641" h="1639">
                <a:moveTo>
                  <a:pt x="0" y="0"/>
                </a:moveTo>
                <a:lnTo>
                  <a:pt x="641" y="0"/>
                </a:lnTo>
                <a:lnTo>
                  <a:pt x="641" y="1639"/>
                </a:lnTo>
                <a:lnTo>
                  <a:pt x="358" y="1639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905" name="Line 17"/>
          <p:cNvSpPr>
            <a:spLocks noChangeShapeType="1"/>
          </p:cNvSpPr>
          <p:nvPr/>
        </p:nvSpPr>
        <p:spPr bwMode="auto">
          <a:xfrm>
            <a:off x="4826000" y="4748213"/>
            <a:ext cx="139700" cy="1587"/>
          </a:xfrm>
          <a:prstGeom prst="line">
            <a:avLst/>
          </a:prstGeom>
          <a:noFill/>
          <a:ln w="1587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906" name="Line 18"/>
          <p:cNvSpPr>
            <a:spLocks noChangeShapeType="1"/>
          </p:cNvSpPr>
          <p:nvPr/>
        </p:nvSpPr>
        <p:spPr bwMode="auto">
          <a:xfrm flipH="1">
            <a:off x="3525838" y="2844800"/>
            <a:ext cx="111125" cy="1217613"/>
          </a:xfrm>
          <a:prstGeom prst="line">
            <a:avLst/>
          </a:prstGeom>
          <a:noFill/>
          <a:ln w="1587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907" name="Line 19"/>
          <p:cNvSpPr>
            <a:spLocks noChangeShapeType="1"/>
          </p:cNvSpPr>
          <p:nvPr/>
        </p:nvSpPr>
        <p:spPr bwMode="auto">
          <a:xfrm>
            <a:off x="3128963" y="2679700"/>
            <a:ext cx="1587" cy="400050"/>
          </a:xfrm>
          <a:prstGeom prst="line">
            <a:avLst/>
          </a:prstGeom>
          <a:noFill/>
          <a:ln w="1587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908" name="Line 20"/>
          <p:cNvSpPr>
            <a:spLocks noChangeShapeType="1"/>
          </p:cNvSpPr>
          <p:nvPr/>
        </p:nvSpPr>
        <p:spPr bwMode="auto">
          <a:xfrm flipV="1">
            <a:off x="1760538" y="4760913"/>
            <a:ext cx="400050" cy="603250"/>
          </a:xfrm>
          <a:prstGeom prst="line">
            <a:avLst/>
          </a:prstGeom>
          <a:noFill/>
          <a:ln w="1587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909" name="Freeform 21"/>
          <p:cNvSpPr>
            <a:spLocks/>
          </p:cNvSpPr>
          <p:nvPr/>
        </p:nvSpPr>
        <p:spPr bwMode="auto">
          <a:xfrm>
            <a:off x="2843213" y="4608513"/>
            <a:ext cx="174625" cy="1419225"/>
          </a:xfrm>
          <a:custGeom>
            <a:avLst/>
            <a:gdLst/>
            <a:ahLst/>
            <a:cxnLst>
              <a:cxn ang="0">
                <a:pos x="84" y="0"/>
              </a:cxn>
              <a:cxn ang="0">
                <a:pos x="0" y="0"/>
              </a:cxn>
              <a:cxn ang="0">
                <a:pos x="0" y="894"/>
              </a:cxn>
              <a:cxn ang="0">
                <a:pos x="110" y="894"/>
              </a:cxn>
            </a:cxnLst>
            <a:rect l="0" t="0" r="r" b="b"/>
            <a:pathLst>
              <a:path w="110" h="894">
                <a:moveTo>
                  <a:pt x="84" y="0"/>
                </a:moveTo>
                <a:lnTo>
                  <a:pt x="0" y="0"/>
                </a:lnTo>
                <a:lnTo>
                  <a:pt x="0" y="894"/>
                </a:lnTo>
                <a:lnTo>
                  <a:pt x="110" y="894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910" name="Line 22"/>
          <p:cNvSpPr>
            <a:spLocks noChangeShapeType="1"/>
          </p:cNvSpPr>
          <p:nvPr/>
        </p:nvSpPr>
        <p:spPr bwMode="auto">
          <a:xfrm>
            <a:off x="2179638" y="2686050"/>
            <a:ext cx="660400" cy="1328738"/>
          </a:xfrm>
          <a:prstGeom prst="line">
            <a:avLst/>
          </a:prstGeom>
          <a:noFill/>
          <a:ln w="1587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911" name="Rectangle 23"/>
          <p:cNvSpPr>
            <a:spLocks noChangeArrowheads="1"/>
          </p:cNvSpPr>
          <p:nvPr/>
        </p:nvSpPr>
        <p:spPr bwMode="auto">
          <a:xfrm>
            <a:off x="447675" y="4437063"/>
            <a:ext cx="7366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Orbital</a:t>
            </a:r>
          </a:p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plate</a:t>
            </a:r>
            <a:endParaRPr lang="en-US" sz="1800" b="1">
              <a:latin typeface="Arial" charset="0"/>
            </a:endParaRPr>
          </a:p>
        </p:txBody>
      </p:sp>
      <p:sp>
        <p:nvSpPr>
          <p:cNvPr id="37912" name="Rectangle 24"/>
          <p:cNvSpPr>
            <a:spLocks noChangeArrowheads="1"/>
          </p:cNvSpPr>
          <p:nvPr/>
        </p:nvSpPr>
        <p:spPr bwMode="auto">
          <a:xfrm>
            <a:off x="441325" y="5249863"/>
            <a:ext cx="11049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Ethmoidal</a:t>
            </a:r>
          </a:p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air cells </a:t>
            </a:r>
          </a:p>
        </p:txBody>
      </p:sp>
      <p:sp>
        <p:nvSpPr>
          <p:cNvPr id="37913" name="Rectangle 25"/>
          <p:cNvSpPr>
            <a:spLocks noChangeArrowheads="1"/>
          </p:cNvSpPr>
          <p:nvPr/>
        </p:nvSpPr>
        <p:spPr bwMode="auto">
          <a:xfrm>
            <a:off x="444500" y="5907088"/>
            <a:ext cx="15240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Perpendicular</a:t>
            </a:r>
          </a:p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plate</a:t>
            </a:r>
            <a:endParaRPr lang="en-US" sz="1800" b="1">
              <a:latin typeface="Arial" charset="0"/>
            </a:endParaRPr>
          </a:p>
        </p:txBody>
      </p:sp>
      <p:sp>
        <p:nvSpPr>
          <p:cNvPr id="37914" name="Rectangle 26"/>
          <p:cNvSpPr>
            <a:spLocks noChangeArrowheads="1"/>
          </p:cNvSpPr>
          <p:nvPr/>
        </p:nvSpPr>
        <p:spPr bwMode="auto">
          <a:xfrm>
            <a:off x="4270375" y="6154738"/>
            <a:ext cx="2235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Middle nasal concha</a:t>
            </a:r>
            <a:endParaRPr lang="en-US" sz="1800" b="1">
              <a:latin typeface="Arial" charset="0"/>
            </a:endParaRPr>
          </a:p>
        </p:txBody>
      </p:sp>
      <p:sp>
        <p:nvSpPr>
          <p:cNvPr id="37915" name="Rectangle 27"/>
          <p:cNvSpPr>
            <a:spLocks noChangeArrowheads="1"/>
          </p:cNvSpPr>
          <p:nvPr/>
        </p:nvSpPr>
        <p:spPr bwMode="auto">
          <a:xfrm>
            <a:off x="3883025" y="2716213"/>
            <a:ext cx="11176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Cribriform</a:t>
            </a:r>
          </a:p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plate</a:t>
            </a:r>
            <a:endParaRPr lang="en-US" sz="1800" b="1">
              <a:latin typeface="Arial" charset="0"/>
            </a:endParaRPr>
          </a:p>
        </p:txBody>
      </p:sp>
      <p:sp>
        <p:nvSpPr>
          <p:cNvPr id="37916" name="Rectangle 28"/>
          <p:cNvSpPr>
            <a:spLocks noChangeArrowheads="1"/>
          </p:cNvSpPr>
          <p:nvPr/>
        </p:nvSpPr>
        <p:spPr bwMode="auto">
          <a:xfrm>
            <a:off x="939800" y="2547938"/>
            <a:ext cx="10033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Olfactory</a:t>
            </a:r>
          </a:p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foramina</a:t>
            </a:r>
            <a:endParaRPr lang="en-US" sz="1800" b="1">
              <a:latin typeface="Arial" charset="0"/>
            </a:endParaRPr>
          </a:p>
        </p:txBody>
      </p:sp>
      <p:sp>
        <p:nvSpPr>
          <p:cNvPr id="37917" name="Rectangle 29"/>
          <p:cNvSpPr>
            <a:spLocks noChangeArrowheads="1"/>
          </p:cNvSpPr>
          <p:nvPr/>
        </p:nvSpPr>
        <p:spPr bwMode="auto">
          <a:xfrm>
            <a:off x="2559050" y="2420938"/>
            <a:ext cx="11684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Crista galli</a:t>
            </a:r>
            <a:endParaRPr lang="en-US" sz="1800" b="1">
              <a:latin typeface="Arial" charset="0"/>
            </a:endParaRPr>
          </a:p>
        </p:txBody>
      </p:sp>
      <p:sp>
        <p:nvSpPr>
          <p:cNvPr id="37918" name="Rectangle 30"/>
          <p:cNvSpPr>
            <a:spLocks noChangeArrowheads="1"/>
          </p:cNvSpPr>
          <p:nvPr/>
        </p:nvSpPr>
        <p:spPr bwMode="auto">
          <a:xfrm>
            <a:off x="5010150" y="4611688"/>
            <a:ext cx="18034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Left lateral mass</a:t>
            </a:r>
            <a:endParaRPr lang="en-US" sz="1800" b="1">
              <a:latin typeface="Arial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4"/>
          <p:cNvSpPr>
            <a:spLocks noChangeArrowheads="1"/>
          </p:cNvSpPr>
          <p:nvPr/>
        </p:nvSpPr>
        <p:spPr bwMode="auto">
          <a:xfrm>
            <a:off x="8151813" y="6581775"/>
            <a:ext cx="9890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7.4a</a:t>
            </a:r>
          </a:p>
        </p:txBody>
      </p:sp>
      <p:pic>
        <p:nvPicPr>
          <p:cNvPr id="17415" name="Picture 7"/>
          <p:cNvPicPr>
            <a:picLocks noChangeAspect="1" noChangeArrowheads="1"/>
          </p:cNvPicPr>
          <p:nvPr/>
        </p:nvPicPr>
        <p:blipFill>
          <a:blip r:embed="rId2" cstate="print"/>
          <a:srcRect t="2034" b="9967"/>
          <a:stretch>
            <a:fillRect/>
          </a:stretch>
        </p:blipFill>
        <p:spPr bwMode="auto">
          <a:xfrm>
            <a:off x="303213" y="539750"/>
            <a:ext cx="8535987" cy="5634038"/>
          </a:xfrm>
          <a:prstGeom prst="rect">
            <a:avLst/>
          </a:prstGeom>
          <a:noFill/>
        </p:spPr>
      </p:pic>
      <p:sp>
        <p:nvSpPr>
          <p:cNvPr id="17416" name="Freeform 8"/>
          <p:cNvSpPr>
            <a:spLocks/>
          </p:cNvSpPr>
          <p:nvPr/>
        </p:nvSpPr>
        <p:spPr bwMode="auto">
          <a:xfrm>
            <a:off x="4256088" y="3706813"/>
            <a:ext cx="1658937" cy="768350"/>
          </a:xfrm>
          <a:custGeom>
            <a:avLst/>
            <a:gdLst/>
            <a:ahLst/>
            <a:cxnLst>
              <a:cxn ang="0">
                <a:pos x="1045" y="484"/>
              </a:cxn>
              <a:cxn ang="0">
                <a:pos x="879" y="484"/>
              </a:cxn>
              <a:cxn ang="0">
                <a:pos x="0" y="0"/>
              </a:cxn>
            </a:cxnLst>
            <a:rect l="0" t="0" r="r" b="b"/>
            <a:pathLst>
              <a:path w="1045" h="484">
                <a:moveTo>
                  <a:pt x="1045" y="484"/>
                </a:moveTo>
                <a:lnTo>
                  <a:pt x="879" y="484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17" name="Line 9"/>
          <p:cNvSpPr>
            <a:spLocks noChangeShapeType="1"/>
          </p:cNvSpPr>
          <p:nvPr/>
        </p:nvSpPr>
        <p:spPr bwMode="auto">
          <a:xfrm>
            <a:off x="2147888" y="1320800"/>
            <a:ext cx="654050" cy="1588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18" name="Line 10"/>
          <p:cNvSpPr>
            <a:spLocks noChangeShapeType="1"/>
          </p:cNvSpPr>
          <p:nvPr/>
        </p:nvSpPr>
        <p:spPr bwMode="auto">
          <a:xfrm>
            <a:off x="2135188" y="1762125"/>
            <a:ext cx="2000250" cy="1588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19" name="Line 11"/>
          <p:cNvSpPr>
            <a:spLocks noChangeShapeType="1"/>
          </p:cNvSpPr>
          <p:nvPr/>
        </p:nvSpPr>
        <p:spPr bwMode="auto">
          <a:xfrm>
            <a:off x="2325688" y="2647950"/>
            <a:ext cx="285750" cy="1588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20" name="Freeform 12"/>
          <p:cNvSpPr>
            <a:spLocks/>
          </p:cNvSpPr>
          <p:nvPr/>
        </p:nvSpPr>
        <p:spPr bwMode="auto">
          <a:xfrm>
            <a:off x="2373313" y="2997200"/>
            <a:ext cx="165100" cy="215900"/>
          </a:xfrm>
          <a:custGeom>
            <a:avLst/>
            <a:gdLst/>
            <a:ahLst/>
            <a:cxnLst>
              <a:cxn ang="0">
                <a:pos x="0" y="136"/>
              </a:cxn>
              <a:cxn ang="0">
                <a:pos x="52" y="132"/>
              </a:cxn>
              <a:cxn ang="0">
                <a:pos x="104" y="0"/>
              </a:cxn>
            </a:cxnLst>
            <a:rect l="0" t="0" r="r" b="b"/>
            <a:pathLst>
              <a:path w="104" h="136">
                <a:moveTo>
                  <a:pt x="0" y="136"/>
                </a:moveTo>
                <a:lnTo>
                  <a:pt x="52" y="132"/>
                </a:lnTo>
                <a:lnTo>
                  <a:pt x="104" y="0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21" name="Freeform 13"/>
          <p:cNvSpPr>
            <a:spLocks/>
          </p:cNvSpPr>
          <p:nvPr/>
        </p:nvSpPr>
        <p:spPr bwMode="auto">
          <a:xfrm>
            <a:off x="2208213" y="3200400"/>
            <a:ext cx="1631950" cy="336550"/>
          </a:xfrm>
          <a:custGeom>
            <a:avLst/>
            <a:gdLst/>
            <a:ahLst/>
            <a:cxnLst>
              <a:cxn ang="0">
                <a:pos x="0" y="212"/>
              </a:cxn>
              <a:cxn ang="0">
                <a:pos x="188" y="212"/>
              </a:cxn>
              <a:cxn ang="0">
                <a:pos x="1028" y="0"/>
              </a:cxn>
            </a:cxnLst>
            <a:rect l="0" t="0" r="r" b="b"/>
            <a:pathLst>
              <a:path w="1028" h="212">
                <a:moveTo>
                  <a:pt x="0" y="212"/>
                </a:moveTo>
                <a:lnTo>
                  <a:pt x="188" y="212"/>
                </a:lnTo>
                <a:lnTo>
                  <a:pt x="1028" y="0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22" name="Freeform 14"/>
          <p:cNvSpPr>
            <a:spLocks/>
          </p:cNvSpPr>
          <p:nvPr/>
        </p:nvSpPr>
        <p:spPr bwMode="auto">
          <a:xfrm>
            <a:off x="2522538" y="3754438"/>
            <a:ext cx="234950" cy="419100"/>
          </a:xfrm>
          <a:custGeom>
            <a:avLst/>
            <a:gdLst/>
            <a:ahLst/>
            <a:cxnLst>
              <a:cxn ang="0">
                <a:pos x="0" y="264"/>
              </a:cxn>
              <a:cxn ang="0">
                <a:pos x="86" y="264"/>
              </a:cxn>
              <a:cxn ang="0">
                <a:pos x="148" y="0"/>
              </a:cxn>
            </a:cxnLst>
            <a:rect l="0" t="0" r="r" b="b"/>
            <a:pathLst>
              <a:path w="148" h="264">
                <a:moveTo>
                  <a:pt x="0" y="264"/>
                </a:moveTo>
                <a:lnTo>
                  <a:pt x="86" y="264"/>
                </a:lnTo>
                <a:lnTo>
                  <a:pt x="148" y="0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23" name="Freeform 15"/>
          <p:cNvSpPr>
            <a:spLocks/>
          </p:cNvSpPr>
          <p:nvPr/>
        </p:nvSpPr>
        <p:spPr bwMode="auto">
          <a:xfrm>
            <a:off x="1411288" y="4395788"/>
            <a:ext cx="2187575" cy="425450"/>
          </a:xfrm>
          <a:custGeom>
            <a:avLst/>
            <a:gdLst/>
            <a:ahLst/>
            <a:cxnLst>
              <a:cxn ang="0">
                <a:pos x="0" y="268"/>
              </a:cxn>
              <a:cxn ang="0">
                <a:pos x="146" y="268"/>
              </a:cxn>
              <a:cxn ang="0">
                <a:pos x="1378" y="0"/>
              </a:cxn>
            </a:cxnLst>
            <a:rect l="0" t="0" r="r" b="b"/>
            <a:pathLst>
              <a:path w="1378" h="268">
                <a:moveTo>
                  <a:pt x="0" y="268"/>
                </a:moveTo>
                <a:lnTo>
                  <a:pt x="146" y="268"/>
                </a:lnTo>
                <a:lnTo>
                  <a:pt x="1378" y="0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24" name="Freeform 16"/>
          <p:cNvSpPr>
            <a:spLocks/>
          </p:cNvSpPr>
          <p:nvPr/>
        </p:nvSpPr>
        <p:spPr bwMode="auto">
          <a:xfrm>
            <a:off x="1639888" y="4995863"/>
            <a:ext cx="1412875" cy="139700"/>
          </a:xfrm>
          <a:custGeom>
            <a:avLst/>
            <a:gdLst/>
            <a:ahLst/>
            <a:cxnLst>
              <a:cxn ang="0">
                <a:pos x="0" y="88"/>
              </a:cxn>
              <a:cxn ang="0">
                <a:pos x="134" y="88"/>
              </a:cxn>
              <a:cxn ang="0">
                <a:pos x="890" y="0"/>
              </a:cxn>
            </a:cxnLst>
            <a:rect l="0" t="0" r="r" b="b"/>
            <a:pathLst>
              <a:path w="890" h="88">
                <a:moveTo>
                  <a:pt x="0" y="88"/>
                </a:moveTo>
                <a:lnTo>
                  <a:pt x="134" y="88"/>
                </a:lnTo>
                <a:lnTo>
                  <a:pt x="890" y="0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25" name="Freeform 17"/>
          <p:cNvSpPr>
            <a:spLocks/>
          </p:cNvSpPr>
          <p:nvPr/>
        </p:nvSpPr>
        <p:spPr bwMode="auto">
          <a:xfrm>
            <a:off x="1878013" y="2333625"/>
            <a:ext cx="2241550" cy="7874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948" y="0"/>
              </a:cxn>
              <a:cxn ang="0">
                <a:pos x="1412" y="496"/>
              </a:cxn>
            </a:cxnLst>
            <a:rect l="0" t="0" r="r" b="b"/>
            <a:pathLst>
              <a:path w="1412" h="496">
                <a:moveTo>
                  <a:pt x="0" y="0"/>
                </a:moveTo>
                <a:lnTo>
                  <a:pt x="948" y="0"/>
                </a:lnTo>
                <a:lnTo>
                  <a:pt x="1412" y="496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26" name="Freeform 18"/>
          <p:cNvSpPr>
            <a:spLocks/>
          </p:cNvSpPr>
          <p:nvPr/>
        </p:nvSpPr>
        <p:spPr bwMode="auto">
          <a:xfrm>
            <a:off x="2640013" y="3776663"/>
            <a:ext cx="815975" cy="708025"/>
          </a:xfrm>
          <a:custGeom>
            <a:avLst/>
            <a:gdLst/>
            <a:ahLst/>
            <a:cxnLst>
              <a:cxn ang="0">
                <a:pos x="0" y="446"/>
              </a:cxn>
              <a:cxn ang="0">
                <a:pos x="108" y="446"/>
              </a:cxn>
              <a:cxn ang="0">
                <a:pos x="514" y="0"/>
              </a:cxn>
            </a:cxnLst>
            <a:rect l="0" t="0" r="r" b="b"/>
            <a:pathLst>
              <a:path w="514" h="446">
                <a:moveTo>
                  <a:pt x="0" y="446"/>
                </a:moveTo>
                <a:lnTo>
                  <a:pt x="108" y="446"/>
                </a:lnTo>
                <a:lnTo>
                  <a:pt x="514" y="0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27" name="Line 19"/>
          <p:cNvSpPr>
            <a:spLocks noChangeShapeType="1"/>
          </p:cNvSpPr>
          <p:nvPr/>
        </p:nvSpPr>
        <p:spPr bwMode="auto">
          <a:xfrm>
            <a:off x="1347788" y="5548313"/>
            <a:ext cx="2190750" cy="1587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28" name="Line 20"/>
          <p:cNvSpPr>
            <a:spLocks noChangeShapeType="1"/>
          </p:cNvSpPr>
          <p:nvPr/>
        </p:nvSpPr>
        <p:spPr bwMode="auto">
          <a:xfrm flipV="1">
            <a:off x="4256088" y="5992813"/>
            <a:ext cx="1587" cy="212725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29" name="Freeform 21"/>
          <p:cNvSpPr>
            <a:spLocks/>
          </p:cNvSpPr>
          <p:nvPr/>
        </p:nvSpPr>
        <p:spPr bwMode="auto">
          <a:xfrm>
            <a:off x="4813300" y="676275"/>
            <a:ext cx="1289050" cy="533400"/>
          </a:xfrm>
          <a:custGeom>
            <a:avLst/>
            <a:gdLst/>
            <a:ahLst/>
            <a:cxnLst>
              <a:cxn ang="0">
                <a:pos x="812" y="0"/>
              </a:cxn>
              <a:cxn ang="0">
                <a:pos x="440" y="0"/>
              </a:cxn>
              <a:cxn ang="0">
                <a:pos x="0" y="336"/>
              </a:cxn>
            </a:cxnLst>
            <a:rect l="0" t="0" r="r" b="b"/>
            <a:pathLst>
              <a:path w="812" h="336">
                <a:moveTo>
                  <a:pt x="812" y="0"/>
                </a:moveTo>
                <a:lnTo>
                  <a:pt x="440" y="0"/>
                </a:lnTo>
                <a:lnTo>
                  <a:pt x="0" y="336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30" name="Freeform 22"/>
          <p:cNvSpPr>
            <a:spLocks/>
          </p:cNvSpPr>
          <p:nvPr/>
        </p:nvSpPr>
        <p:spPr bwMode="auto">
          <a:xfrm>
            <a:off x="4265613" y="974725"/>
            <a:ext cx="1836737" cy="1511300"/>
          </a:xfrm>
          <a:custGeom>
            <a:avLst/>
            <a:gdLst/>
            <a:ahLst/>
            <a:cxnLst>
              <a:cxn ang="0">
                <a:pos x="1157" y="0"/>
              </a:cxn>
              <a:cxn ang="0">
                <a:pos x="785" y="0"/>
              </a:cxn>
              <a:cxn ang="0">
                <a:pos x="0" y="952"/>
              </a:cxn>
            </a:cxnLst>
            <a:rect l="0" t="0" r="r" b="b"/>
            <a:pathLst>
              <a:path w="1157" h="952">
                <a:moveTo>
                  <a:pt x="1157" y="0"/>
                </a:moveTo>
                <a:lnTo>
                  <a:pt x="785" y="0"/>
                </a:lnTo>
                <a:lnTo>
                  <a:pt x="0" y="952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31" name="Freeform 23"/>
          <p:cNvSpPr>
            <a:spLocks/>
          </p:cNvSpPr>
          <p:nvPr/>
        </p:nvSpPr>
        <p:spPr bwMode="auto">
          <a:xfrm>
            <a:off x="4357688" y="1282700"/>
            <a:ext cx="1744662" cy="1482725"/>
          </a:xfrm>
          <a:custGeom>
            <a:avLst/>
            <a:gdLst/>
            <a:ahLst/>
            <a:cxnLst>
              <a:cxn ang="0">
                <a:pos x="1099" y="0"/>
              </a:cxn>
              <a:cxn ang="0">
                <a:pos x="759" y="0"/>
              </a:cxn>
              <a:cxn ang="0">
                <a:pos x="0" y="934"/>
              </a:cxn>
            </a:cxnLst>
            <a:rect l="0" t="0" r="r" b="b"/>
            <a:pathLst>
              <a:path w="1099" h="934">
                <a:moveTo>
                  <a:pt x="1099" y="0"/>
                </a:moveTo>
                <a:lnTo>
                  <a:pt x="759" y="0"/>
                </a:lnTo>
                <a:lnTo>
                  <a:pt x="0" y="934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32" name="Freeform 24"/>
          <p:cNvSpPr>
            <a:spLocks/>
          </p:cNvSpPr>
          <p:nvPr/>
        </p:nvSpPr>
        <p:spPr bwMode="auto">
          <a:xfrm>
            <a:off x="5080000" y="1593850"/>
            <a:ext cx="1022350" cy="860425"/>
          </a:xfrm>
          <a:custGeom>
            <a:avLst/>
            <a:gdLst/>
            <a:ahLst/>
            <a:cxnLst>
              <a:cxn ang="0">
                <a:pos x="644" y="0"/>
              </a:cxn>
              <a:cxn ang="0">
                <a:pos x="322" y="0"/>
              </a:cxn>
              <a:cxn ang="0">
                <a:pos x="0" y="542"/>
              </a:cxn>
            </a:cxnLst>
            <a:rect l="0" t="0" r="r" b="b"/>
            <a:pathLst>
              <a:path w="644" h="542">
                <a:moveTo>
                  <a:pt x="644" y="0"/>
                </a:moveTo>
                <a:lnTo>
                  <a:pt x="322" y="0"/>
                </a:lnTo>
                <a:lnTo>
                  <a:pt x="0" y="542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33" name="Freeform 25"/>
          <p:cNvSpPr>
            <a:spLocks/>
          </p:cNvSpPr>
          <p:nvPr/>
        </p:nvSpPr>
        <p:spPr bwMode="auto">
          <a:xfrm>
            <a:off x="5203825" y="2152650"/>
            <a:ext cx="898525" cy="384175"/>
          </a:xfrm>
          <a:custGeom>
            <a:avLst/>
            <a:gdLst/>
            <a:ahLst/>
            <a:cxnLst>
              <a:cxn ang="0">
                <a:pos x="566" y="0"/>
              </a:cxn>
              <a:cxn ang="0">
                <a:pos x="178" y="0"/>
              </a:cxn>
              <a:cxn ang="0">
                <a:pos x="0" y="242"/>
              </a:cxn>
            </a:cxnLst>
            <a:rect l="0" t="0" r="r" b="b"/>
            <a:pathLst>
              <a:path w="566" h="242">
                <a:moveTo>
                  <a:pt x="566" y="0"/>
                </a:moveTo>
                <a:lnTo>
                  <a:pt x="178" y="0"/>
                </a:lnTo>
                <a:lnTo>
                  <a:pt x="0" y="242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34" name="Freeform 26"/>
          <p:cNvSpPr>
            <a:spLocks/>
          </p:cNvSpPr>
          <p:nvPr/>
        </p:nvSpPr>
        <p:spPr bwMode="auto">
          <a:xfrm>
            <a:off x="4411663" y="3633788"/>
            <a:ext cx="1690687" cy="269875"/>
          </a:xfrm>
          <a:custGeom>
            <a:avLst/>
            <a:gdLst/>
            <a:ahLst/>
            <a:cxnLst>
              <a:cxn ang="0">
                <a:pos x="1065" y="170"/>
              </a:cxn>
              <a:cxn ang="0">
                <a:pos x="937" y="170"/>
              </a:cxn>
              <a:cxn ang="0">
                <a:pos x="0" y="0"/>
              </a:cxn>
            </a:cxnLst>
            <a:rect l="0" t="0" r="r" b="b"/>
            <a:pathLst>
              <a:path w="1065" h="170">
                <a:moveTo>
                  <a:pt x="1065" y="170"/>
                </a:moveTo>
                <a:lnTo>
                  <a:pt x="937" y="170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35" name="Freeform 27"/>
          <p:cNvSpPr>
            <a:spLocks/>
          </p:cNvSpPr>
          <p:nvPr/>
        </p:nvSpPr>
        <p:spPr bwMode="auto">
          <a:xfrm>
            <a:off x="4484688" y="3976688"/>
            <a:ext cx="1439862" cy="1060450"/>
          </a:xfrm>
          <a:custGeom>
            <a:avLst/>
            <a:gdLst/>
            <a:ahLst/>
            <a:cxnLst>
              <a:cxn ang="0">
                <a:pos x="907" y="668"/>
              </a:cxn>
              <a:cxn ang="0">
                <a:pos x="735" y="668"/>
              </a:cxn>
              <a:cxn ang="0">
                <a:pos x="0" y="0"/>
              </a:cxn>
            </a:cxnLst>
            <a:rect l="0" t="0" r="r" b="b"/>
            <a:pathLst>
              <a:path w="907" h="668">
                <a:moveTo>
                  <a:pt x="907" y="668"/>
                </a:moveTo>
                <a:lnTo>
                  <a:pt x="735" y="668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36" name="Freeform 28"/>
          <p:cNvSpPr>
            <a:spLocks/>
          </p:cNvSpPr>
          <p:nvPr/>
        </p:nvSpPr>
        <p:spPr bwMode="auto">
          <a:xfrm>
            <a:off x="4246563" y="4046538"/>
            <a:ext cx="1677987" cy="1311275"/>
          </a:xfrm>
          <a:custGeom>
            <a:avLst/>
            <a:gdLst/>
            <a:ahLst/>
            <a:cxnLst>
              <a:cxn ang="0">
                <a:pos x="1057" y="826"/>
              </a:cxn>
              <a:cxn ang="0">
                <a:pos x="885" y="826"/>
              </a:cxn>
              <a:cxn ang="0">
                <a:pos x="0" y="0"/>
              </a:cxn>
            </a:cxnLst>
            <a:rect l="0" t="0" r="r" b="b"/>
            <a:pathLst>
              <a:path w="1057" h="826">
                <a:moveTo>
                  <a:pt x="1057" y="826"/>
                </a:moveTo>
                <a:lnTo>
                  <a:pt x="885" y="826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37" name="Line 29"/>
          <p:cNvSpPr>
            <a:spLocks noChangeShapeType="1"/>
          </p:cNvSpPr>
          <p:nvPr/>
        </p:nvSpPr>
        <p:spPr bwMode="auto">
          <a:xfrm flipH="1">
            <a:off x="5181600" y="3346450"/>
            <a:ext cx="927100" cy="1588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38" name="Line 30"/>
          <p:cNvSpPr>
            <a:spLocks noChangeShapeType="1"/>
          </p:cNvSpPr>
          <p:nvPr/>
        </p:nvSpPr>
        <p:spPr bwMode="auto">
          <a:xfrm>
            <a:off x="2398713" y="2647950"/>
            <a:ext cx="866775" cy="377825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39" name="Freeform 31"/>
          <p:cNvSpPr>
            <a:spLocks/>
          </p:cNvSpPr>
          <p:nvPr/>
        </p:nvSpPr>
        <p:spPr bwMode="auto">
          <a:xfrm>
            <a:off x="2274888" y="3330575"/>
            <a:ext cx="1584325" cy="522288"/>
          </a:xfrm>
          <a:custGeom>
            <a:avLst/>
            <a:gdLst/>
            <a:ahLst/>
            <a:cxnLst>
              <a:cxn ang="0">
                <a:pos x="0" y="329"/>
              </a:cxn>
              <a:cxn ang="0">
                <a:pos x="62" y="329"/>
              </a:cxn>
              <a:cxn ang="0">
                <a:pos x="998" y="0"/>
              </a:cxn>
            </a:cxnLst>
            <a:rect l="0" t="0" r="r" b="b"/>
            <a:pathLst>
              <a:path w="998" h="329">
                <a:moveTo>
                  <a:pt x="0" y="329"/>
                </a:moveTo>
                <a:lnTo>
                  <a:pt x="62" y="329"/>
                </a:lnTo>
                <a:lnTo>
                  <a:pt x="998" y="0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40" name="Freeform 32"/>
          <p:cNvSpPr>
            <a:spLocks/>
          </p:cNvSpPr>
          <p:nvPr/>
        </p:nvSpPr>
        <p:spPr bwMode="auto">
          <a:xfrm>
            <a:off x="4737100" y="3000375"/>
            <a:ext cx="1355725" cy="34925"/>
          </a:xfrm>
          <a:custGeom>
            <a:avLst/>
            <a:gdLst/>
            <a:ahLst/>
            <a:cxnLst>
              <a:cxn ang="0">
                <a:pos x="854" y="22"/>
              </a:cxn>
              <a:cxn ang="0">
                <a:pos x="314" y="22"/>
              </a:cxn>
              <a:cxn ang="0">
                <a:pos x="0" y="0"/>
              </a:cxn>
            </a:cxnLst>
            <a:rect l="0" t="0" r="r" b="b"/>
            <a:pathLst>
              <a:path w="854" h="22">
                <a:moveTo>
                  <a:pt x="854" y="22"/>
                </a:moveTo>
                <a:lnTo>
                  <a:pt x="314" y="22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41" name="Freeform 33"/>
          <p:cNvSpPr>
            <a:spLocks/>
          </p:cNvSpPr>
          <p:nvPr/>
        </p:nvSpPr>
        <p:spPr bwMode="auto">
          <a:xfrm>
            <a:off x="4994275" y="2473325"/>
            <a:ext cx="1117600" cy="412750"/>
          </a:xfrm>
          <a:custGeom>
            <a:avLst/>
            <a:gdLst/>
            <a:ahLst/>
            <a:cxnLst>
              <a:cxn ang="0">
                <a:pos x="704" y="0"/>
              </a:cxn>
              <a:cxn ang="0">
                <a:pos x="530" y="0"/>
              </a:cxn>
              <a:cxn ang="0">
                <a:pos x="0" y="260"/>
              </a:cxn>
            </a:cxnLst>
            <a:rect l="0" t="0" r="r" b="b"/>
            <a:pathLst>
              <a:path w="704" h="260">
                <a:moveTo>
                  <a:pt x="704" y="0"/>
                </a:moveTo>
                <a:lnTo>
                  <a:pt x="530" y="0"/>
                </a:lnTo>
                <a:lnTo>
                  <a:pt x="0" y="260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42" name="Freeform 34"/>
          <p:cNvSpPr>
            <a:spLocks/>
          </p:cNvSpPr>
          <p:nvPr/>
        </p:nvSpPr>
        <p:spPr bwMode="auto">
          <a:xfrm>
            <a:off x="4256088" y="3706813"/>
            <a:ext cx="1658937" cy="768350"/>
          </a:xfrm>
          <a:custGeom>
            <a:avLst/>
            <a:gdLst/>
            <a:ahLst/>
            <a:cxnLst>
              <a:cxn ang="0">
                <a:pos x="1045" y="484"/>
              </a:cxn>
              <a:cxn ang="0">
                <a:pos x="879" y="484"/>
              </a:cxn>
              <a:cxn ang="0">
                <a:pos x="0" y="0"/>
              </a:cxn>
            </a:cxnLst>
            <a:rect l="0" t="0" r="r" b="b"/>
            <a:pathLst>
              <a:path w="1045" h="484">
                <a:moveTo>
                  <a:pt x="1045" y="484"/>
                </a:moveTo>
                <a:lnTo>
                  <a:pt x="879" y="484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43" name="Line 35"/>
          <p:cNvSpPr>
            <a:spLocks noChangeShapeType="1"/>
          </p:cNvSpPr>
          <p:nvPr/>
        </p:nvSpPr>
        <p:spPr bwMode="auto">
          <a:xfrm>
            <a:off x="2147888" y="1320800"/>
            <a:ext cx="654050" cy="1588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44" name="Line 36"/>
          <p:cNvSpPr>
            <a:spLocks noChangeShapeType="1"/>
          </p:cNvSpPr>
          <p:nvPr/>
        </p:nvSpPr>
        <p:spPr bwMode="auto">
          <a:xfrm>
            <a:off x="2135188" y="1762125"/>
            <a:ext cx="2000250" cy="1588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45" name="Line 37"/>
          <p:cNvSpPr>
            <a:spLocks noChangeShapeType="1"/>
          </p:cNvSpPr>
          <p:nvPr/>
        </p:nvSpPr>
        <p:spPr bwMode="auto">
          <a:xfrm>
            <a:off x="2325688" y="2647950"/>
            <a:ext cx="285750" cy="1588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46" name="Freeform 38"/>
          <p:cNvSpPr>
            <a:spLocks/>
          </p:cNvSpPr>
          <p:nvPr/>
        </p:nvSpPr>
        <p:spPr bwMode="auto">
          <a:xfrm>
            <a:off x="2360613" y="2997200"/>
            <a:ext cx="177800" cy="209550"/>
          </a:xfrm>
          <a:custGeom>
            <a:avLst/>
            <a:gdLst/>
            <a:ahLst/>
            <a:cxnLst>
              <a:cxn ang="0">
                <a:pos x="0" y="132"/>
              </a:cxn>
              <a:cxn ang="0">
                <a:pos x="60" y="132"/>
              </a:cxn>
              <a:cxn ang="0">
                <a:pos x="112" y="0"/>
              </a:cxn>
            </a:cxnLst>
            <a:rect l="0" t="0" r="r" b="b"/>
            <a:pathLst>
              <a:path w="112" h="132">
                <a:moveTo>
                  <a:pt x="0" y="132"/>
                </a:moveTo>
                <a:lnTo>
                  <a:pt x="60" y="132"/>
                </a:lnTo>
                <a:lnTo>
                  <a:pt x="112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47" name="Freeform 39"/>
          <p:cNvSpPr>
            <a:spLocks/>
          </p:cNvSpPr>
          <p:nvPr/>
        </p:nvSpPr>
        <p:spPr bwMode="auto">
          <a:xfrm>
            <a:off x="2208213" y="3200400"/>
            <a:ext cx="1631950" cy="336550"/>
          </a:xfrm>
          <a:custGeom>
            <a:avLst/>
            <a:gdLst/>
            <a:ahLst/>
            <a:cxnLst>
              <a:cxn ang="0">
                <a:pos x="0" y="212"/>
              </a:cxn>
              <a:cxn ang="0">
                <a:pos x="188" y="212"/>
              </a:cxn>
              <a:cxn ang="0">
                <a:pos x="1028" y="0"/>
              </a:cxn>
            </a:cxnLst>
            <a:rect l="0" t="0" r="r" b="b"/>
            <a:pathLst>
              <a:path w="1028" h="212">
                <a:moveTo>
                  <a:pt x="0" y="212"/>
                </a:moveTo>
                <a:lnTo>
                  <a:pt x="188" y="212"/>
                </a:lnTo>
                <a:lnTo>
                  <a:pt x="1028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48" name="Freeform 40"/>
          <p:cNvSpPr>
            <a:spLocks/>
          </p:cNvSpPr>
          <p:nvPr/>
        </p:nvSpPr>
        <p:spPr bwMode="auto">
          <a:xfrm>
            <a:off x="2522538" y="3754438"/>
            <a:ext cx="234950" cy="419100"/>
          </a:xfrm>
          <a:custGeom>
            <a:avLst/>
            <a:gdLst/>
            <a:ahLst/>
            <a:cxnLst>
              <a:cxn ang="0">
                <a:pos x="0" y="264"/>
              </a:cxn>
              <a:cxn ang="0">
                <a:pos x="86" y="264"/>
              </a:cxn>
              <a:cxn ang="0">
                <a:pos x="148" y="0"/>
              </a:cxn>
            </a:cxnLst>
            <a:rect l="0" t="0" r="r" b="b"/>
            <a:pathLst>
              <a:path w="148" h="264">
                <a:moveTo>
                  <a:pt x="0" y="264"/>
                </a:moveTo>
                <a:lnTo>
                  <a:pt x="86" y="264"/>
                </a:lnTo>
                <a:lnTo>
                  <a:pt x="148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49" name="Freeform 41"/>
          <p:cNvSpPr>
            <a:spLocks/>
          </p:cNvSpPr>
          <p:nvPr/>
        </p:nvSpPr>
        <p:spPr bwMode="auto">
          <a:xfrm>
            <a:off x="1411288" y="4395788"/>
            <a:ext cx="2187575" cy="425450"/>
          </a:xfrm>
          <a:custGeom>
            <a:avLst/>
            <a:gdLst/>
            <a:ahLst/>
            <a:cxnLst>
              <a:cxn ang="0">
                <a:pos x="0" y="268"/>
              </a:cxn>
              <a:cxn ang="0">
                <a:pos x="146" y="268"/>
              </a:cxn>
              <a:cxn ang="0">
                <a:pos x="1378" y="0"/>
              </a:cxn>
            </a:cxnLst>
            <a:rect l="0" t="0" r="r" b="b"/>
            <a:pathLst>
              <a:path w="1378" h="268">
                <a:moveTo>
                  <a:pt x="0" y="268"/>
                </a:moveTo>
                <a:lnTo>
                  <a:pt x="146" y="268"/>
                </a:lnTo>
                <a:lnTo>
                  <a:pt x="1378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50" name="Freeform 42"/>
          <p:cNvSpPr>
            <a:spLocks/>
          </p:cNvSpPr>
          <p:nvPr/>
        </p:nvSpPr>
        <p:spPr bwMode="auto">
          <a:xfrm>
            <a:off x="1639888" y="4995863"/>
            <a:ext cx="1412875" cy="139700"/>
          </a:xfrm>
          <a:custGeom>
            <a:avLst/>
            <a:gdLst/>
            <a:ahLst/>
            <a:cxnLst>
              <a:cxn ang="0">
                <a:pos x="0" y="88"/>
              </a:cxn>
              <a:cxn ang="0">
                <a:pos x="134" y="88"/>
              </a:cxn>
              <a:cxn ang="0">
                <a:pos x="890" y="0"/>
              </a:cxn>
            </a:cxnLst>
            <a:rect l="0" t="0" r="r" b="b"/>
            <a:pathLst>
              <a:path w="890" h="88">
                <a:moveTo>
                  <a:pt x="0" y="88"/>
                </a:moveTo>
                <a:lnTo>
                  <a:pt x="134" y="88"/>
                </a:lnTo>
                <a:lnTo>
                  <a:pt x="890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51" name="Freeform 43"/>
          <p:cNvSpPr>
            <a:spLocks/>
          </p:cNvSpPr>
          <p:nvPr/>
        </p:nvSpPr>
        <p:spPr bwMode="auto">
          <a:xfrm>
            <a:off x="1878013" y="2333625"/>
            <a:ext cx="2241550" cy="7874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948" y="0"/>
              </a:cxn>
              <a:cxn ang="0">
                <a:pos x="1412" y="496"/>
              </a:cxn>
            </a:cxnLst>
            <a:rect l="0" t="0" r="r" b="b"/>
            <a:pathLst>
              <a:path w="1412" h="496">
                <a:moveTo>
                  <a:pt x="0" y="0"/>
                </a:moveTo>
                <a:lnTo>
                  <a:pt x="948" y="0"/>
                </a:lnTo>
                <a:lnTo>
                  <a:pt x="1412" y="496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52" name="Freeform 44"/>
          <p:cNvSpPr>
            <a:spLocks/>
          </p:cNvSpPr>
          <p:nvPr/>
        </p:nvSpPr>
        <p:spPr bwMode="auto">
          <a:xfrm>
            <a:off x="2640013" y="3776663"/>
            <a:ext cx="815975" cy="708025"/>
          </a:xfrm>
          <a:custGeom>
            <a:avLst/>
            <a:gdLst/>
            <a:ahLst/>
            <a:cxnLst>
              <a:cxn ang="0">
                <a:pos x="0" y="446"/>
              </a:cxn>
              <a:cxn ang="0">
                <a:pos x="108" y="446"/>
              </a:cxn>
              <a:cxn ang="0">
                <a:pos x="514" y="0"/>
              </a:cxn>
            </a:cxnLst>
            <a:rect l="0" t="0" r="r" b="b"/>
            <a:pathLst>
              <a:path w="514" h="446">
                <a:moveTo>
                  <a:pt x="0" y="446"/>
                </a:moveTo>
                <a:lnTo>
                  <a:pt x="108" y="446"/>
                </a:lnTo>
                <a:lnTo>
                  <a:pt x="514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53" name="Line 45"/>
          <p:cNvSpPr>
            <a:spLocks noChangeShapeType="1"/>
          </p:cNvSpPr>
          <p:nvPr/>
        </p:nvSpPr>
        <p:spPr bwMode="auto">
          <a:xfrm>
            <a:off x="1331913" y="5548313"/>
            <a:ext cx="2206625" cy="1587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54" name="Line 46"/>
          <p:cNvSpPr>
            <a:spLocks noChangeShapeType="1"/>
          </p:cNvSpPr>
          <p:nvPr/>
        </p:nvSpPr>
        <p:spPr bwMode="auto">
          <a:xfrm flipV="1">
            <a:off x="4256088" y="5992813"/>
            <a:ext cx="1587" cy="212725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55" name="Freeform 47"/>
          <p:cNvSpPr>
            <a:spLocks/>
          </p:cNvSpPr>
          <p:nvPr/>
        </p:nvSpPr>
        <p:spPr bwMode="auto">
          <a:xfrm>
            <a:off x="4813300" y="676275"/>
            <a:ext cx="1289050" cy="533400"/>
          </a:xfrm>
          <a:custGeom>
            <a:avLst/>
            <a:gdLst/>
            <a:ahLst/>
            <a:cxnLst>
              <a:cxn ang="0">
                <a:pos x="812" y="0"/>
              </a:cxn>
              <a:cxn ang="0">
                <a:pos x="440" y="0"/>
              </a:cxn>
              <a:cxn ang="0">
                <a:pos x="0" y="336"/>
              </a:cxn>
            </a:cxnLst>
            <a:rect l="0" t="0" r="r" b="b"/>
            <a:pathLst>
              <a:path w="812" h="336">
                <a:moveTo>
                  <a:pt x="812" y="0"/>
                </a:moveTo>
                <a:lnTo>
                  <a:pt x="440" y="0"/>
                </a:lnTo>
                <a:lnTo>
                  <a:pt x="0" y="336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56" name="Freeform 48"/>
          <p:cNvSpPr>
            <a:spLocks/>
          </p:cNvSpPr>
          <p:nvPr/>
        </p:nvSpPr>
        <p:spPr bwMode="auto">
          <a:xfrm>
            <a:off x="4265613" y="974725"/>
            <a:ext cx="1836737" cy="1511300"/>
          </a:xfrm>
          <a:custGeom>
            <a:avLst/>
            <a:gdLst/>
            <a:ahLst/>
            <a:cxnLst>
              <a:cxn ang="0">
                <a:pos x="1157" y="0"/>
              </a:cxn>
              <a:cxn ang="0">
                <a:pos x="785" y="0"/>
              </a:cxn>
              <a:cxn ang="0">
                <a:pos x="0" y="952"/>
              </a:cxn>
            </a:cxnLst>
            <a:rect l="0" t="0" r="r" b="b"/>
            <a:pathLst>
              <a:path w="1157" h="952">
                <a:moveTo>
                  <a:pt x="1157" y="0"/>
                </a:moveTo>
                <a:lnTo>
                  <a:pt x="785" y="0"/>
                </a:lnTo>
                <a:lnTo>
                  <a:pt x="0" y="952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57" name="Freeform 49"/>
          <p:cNvSpPr>
            <a:spLocks/>
          </p:cNvSpPr>
          <p:nvPr/>
        </p:nvSpPr>
        <p:spPr bwMode="auto">
          <a:xfrm>
            <a:off x="4357688" y="1282700"/>
            <a:ext cx="1744662" cy="1482725"/>
          </a:xfrm>
          <a:custGeom>
            <a:avLst/>
            <a:gdLst/>
            <a:ahLst/>
            <a:cxnLst>
              <a:cxn ang="0">
                <a:pos x="1099" y="0"/>
              </a:cxn>
              <a:cxn ang="0">
                <a:pos x="759" y="0"/>
              </a:cxn>
              <a:cxn ang="0">
                <a:pos x="0" y="934"/>
              </a:cxn>
            </a:cxnLst>
            <a:rect l="0" t="0" r="r" b="b"/>
            <a:pathLst>
              <a:path w="1099" h="934">
                <a:moveTo>
                  <a:pt x="1099" y="0"/>
                </a:moveTo>
                <a:lnTo>
                  <a:pt x="759" y="0"/>
                </a:lnTo>
                <a:lnTo>
                  <a:pt x="0" y="934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58" name="Freeform 50"/>
          <p:cNvSpPr>
            <a:spLocks/>
          </p:cNvSpPr>
          <p:nvPr/>
        </p:nvSpPr>
        <p:spPr bwMode="auto">
          <a:xfrm>
            <a:off x="5080000" y="1593850"/>
            <a:ext cx="1022350" cy="860425"/>
          </a:xfrm>
          <a:custGeom>
            <a:avLst/>
            <a:gdLst/>
            <a:ahLst/>
            <a:cxnLst>
              <a:cxn ang="0">
                <a:pos x="644" y="0"/>
              </a:cxn>
              <a:cxn ang="0">
                <a:pos x="322" y="0"/>
              </a:cxn>
              <a:cxn ang="0">
                <a:pos x="0" y="542"/>
              </a:cxn>
            </a:cxnLst>
            <a:rect l="0" t="0" r="r" b="b"/>
            <a:pathLst>
              <a:path w="644" h="542">
                <a:moveTo>
                  <a:pt x="644" y="0"/>
                </a:moveTo>
                <a:lnTo>
                  <a:pt x="322" y="0"/>
                </a:lnTo>
                <a:lnTo>
                  <a:pt x="0" y="542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59" name="Freeform 51"/>
          <p:cNvSpPr>
            <a:spLocks/>
          </p:cNvSpPr>
          <p:nvPr/>
        </p:nvSpPr>
        <p:spPr bwMode="auto">
          <a:xfrm>
            <a:off x="5203825" y="2152650"/>
            <a:ext cx="898525" cy="384175"/>
          </a:xfrm>
          <a:custGeom>
            <a:avLst/>
            <a:gdLst/>
            <a:ahLst/>
            <a:cxnLst>
              <a:cxn ang="0">
                <a:pos x="566" y="0"/>
              </a:cxn>
              <a:cxn ang="0">
                <a:pos x="178" y="0"/>
              </a:cxn>
              <a:cxn ang="0">
                <a:pos x="0" y="242"/>
              </a:cxn>
            </a:cxnLst>
            <a:rect l="0" t="0" r="r" b="b"/>
            <a:pathLst>
              <a:path w="566" h="242">
                <a:moveTo>
                  <a:pt x="566" y="0"/>
                </a:moveTo>
                <a:lnTo>
                  <a:pt x="178" y="0"/>
                </a:lnTo>
                <a:lnTo>
                  <a:pt x="0" y="242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60" name="Freeform 52"/>
          <p:cNvSpPr>
            <a:spLocks/>
          </p:cNvSpPr>
          <p:nvPr/>
        </p:nvSpPr>
        <p:spPr bwMode="auto">
          <a:xfrm>
            <a:off x="4411663" y="3633788"/>
            <a:ext cx="1690687" cy="269875"/>
          </a:xfrm>
          <a:custGeom>
            <a:avLst/>
            <a:gdLst/>
            <a:ahLst/>
            <a:cxnLst>
              <a:cxn ang="0">
                <a:pos x="1065" y="170"/>
              </a:cxn>
              <a:cxn ang="0">
                <a:pos x="937" y="170"/>
              </a:cxn>
              <a:cxn ang="0">
                <a:pos x="0" y="0"/>
              </a:cxn>
            </a:cxnLst>
            <a:rect l="0" t="0" r="r" b="b"/>
            <a:pathLst>
              <a:path w="1065" h="170">
                <a:moveTo>
                  <a:pt x="1065" y="170"/>
                </a:moveTo>
                <a:lnTo>
                  <a:pt x="937" y="170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61" name="Freeform 53"/>
          <p:cNvSpPr>
            <a:spLocks/>
          </p:cNvSpPr>
          <p:nvPr/>
        </p:nvSpPr>
        <p:spPr bwMode="auto">
          <a:xfrm>
            <a:off x="4484688" y="3976688"/>
            <a:ext cx="1439862" cy="1060450"/>
          </a:xfrm>
          <a:custGeom>
            <a:avLst/>
            <a:gdLst/>
            <a:ahLst/>
            <a:cxnLst>
              <a:cxn ang="0">
                <a:pos x="907" y="668"/>
              </a:cxn>
              <a:cxn ang="0">
                <a:pos x="735" y="668"/>
              </a:cxn>
              <a:cxn ang="0">
                <a:pos x="0" y="0"/>
              </a:cxn>
            </a:cxnLst>
            <a:rect l="0" t="0" r="r" b="b"/>
            <a:pathLst>
              <a:path w="907" h="668">
                <a:moveTo>
                  <a:pt x="907" y="668"/>
                </a:moveTo>
                <a:lnTo>
                  <a:pt x="735" y="668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62" name="Freeform 54"/>
          <p:cNvSpPr>
            <a:spLocks/>
          </p:cNvSpPr>
          <p:nvPr/>
        </p:nvSpPr>
        <p:spPr bwMode="auto">
          <a:xfrm>
            <a:off x="4246563" y="4046538"/>
            <a:ext cx="1677987" cy="1311275"/>
          </a:xfrm>
          <a:custGeom>
            <a:avLst/>
            <a:gdLst/>
            <a:ahLst/>
            <a:cxnLst>
              <a:cxn ang="0">
                <a:pos x="1057" y="826"/>
              </a:cxn>
              <a:cxn ang="0">
                <a:pos x="885" y="826"/>
              </a:cxn>
              <a:cxn ang="0">
                <a:pos x="0" y="0"/>
              </a:cxn>
            </a:cxnLst>
            <a:rect l="0" t="0" r="r" b="b"/>
            <a:pathLst>
              <a:path w="1057" h="826">
                <a:moveTo>
                  <a:pt x="1057" y="826"/>
                </a:moveTo>
                <a:lnTo>
                  <a:pt x="885" y="826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63" name="Line 55"/>
          <p:cNvSpPr>
            <a:spLocks noChangeShapeType="1"/>
          </p:cNvSpPr>
          <p:nvPr/>
        </p:nvSpPr>
        <p:spPr bwMode="auto">
          <a:xfrm flipH="1">
            <a:off x="5181600" y="3346450"/>
            <a:ext cx="927100" cy="1588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64" name="Line 56"/>
          <p:cNvSpPr>
            <a:spLocks noChangeShapeType="1"/>
          </p:cNvSpPr>
          <p:nvPr/>
        </p:nvSpPr>
        <p:spPr bwMode="auto">
          <a:xfrm>
            <a:off x="2398713" y="2647950"/>
            <a:ext cx="866775" cy="377825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65" name="Freeform 57"/>
          <p:cNvSpPr>
            <a:spLocks/>
          </p:cNvSpPr>
          <p:nvPr/>
        </p:nvSpPr>
        <p:spPr bwMode="auto">
          <a:xfrm>
            <a:off x="2274888" y="3330575"/>
            <a:ext cx="1584325" cy="522288"/>
          </a:xfrm>
          <a:custGeom>
            <a:avLst/>
            <a:gdLst/>
            <a:ahLst/>
            <a:cxnLst>
              <a:cxn ang="0">
                <a:pos x="0" y="329"/>
              </a:cxn>
              <a:cxn ang="0">
                <a:pos x="62" y="329"/>
              </a:cxn>
              <a:cxn ang="0">
                <a:pos x="998" y="0"/>
              </a:cxn>
            </a:cxnLst>
            <a:rect l="0" t="0" r="r" b="b"/>
            <a:pathLst>
              <a:path w="998" h="329">
                <a:moveTo>
                  <a:pt x="0" y="329"/>
                </a:moveTo>
                <a:lnTo>
                  <a:pt x="62" y="329"/>
                </a:lnTo>
                <a:lnTo>
                  <a:pt x="998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66" name="Freeform 58"/>
          <p:cNvSpPr>
            <a:spLocks/>
          </p:cNvSpPr>
          <p:nvPr/>
        </p:nvSpPr>
        <p:spPr bwMode="auto">
          <a:xfrm>
            <a:off x="4737100" y="3000375"/>
            <a:ext cx="1355725" cy="34925"/>
          </a:xfrm>
          <a:custGeom>
            <a:avLst/>
            <a:gdLst/>
            <a:ahLst/>
            <a:cxnLst>
              <a:cxn ang="0">
                <a:pos x="854" y="22"/>
              </a:cxn>
              <a:cxn ang="0">
                <a:pos x="314" y="22"/>
              </a:cxn>
              <a:cxn ang="0">
                <a:pos x="0" y="0"/>
              </a:cxn>
            </a:cxnLst>
            <a:rect l="0" t="0" r="r" b="b"/>
            <a:pathLst>
              <a:path w="854" h="22">
                <a:moveTo>
                  <a:pt x="854" y="22"/>
                </a:moveTo>
                <a:lnTo>
                  <a:pt x="314" y="22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67" name="Freeform 59"/>
          <p:cNvSpPr>
            <a:spLocks/>
          </p:cNvSpPr>
          <p:nvPr/>
        </p:nvSpPr>
        <p:spPr bwMode="auto">
          <a:xfrm>
            <a:off x="7448550" y="3763963"/>
            <a:ext cx="95250" cy="1073150"/>
          </a:xfrm>
          <a:custGeom>
            <a:avLst/>
            <a:gdLst/>
            <a:ahLst/>
            <a:cxnLst>
              <a:cxn ang="0">
                <a:pos x="6" y="0"/>
              </a:cxn>
              <a:cxn ang="0">
                <a:pos x="60" y="0"/>
              </a:cxn>
              <a:cxn ang="0">
                <a:pos x="60" y="676"/>
              </a:cxn>
              <a:cxn ang="0">
                <a:pos x="0" y="676"/>
              </a:cxn>
            </a:cxnLst>
            <a:rect l="0" t="0" r="r" b="b"/>
            <a:pathLst>
              <a:path w="60" h="676">
                <a:moveTo>
                  <a:pt x="6" y="0"/>
                </a:moveTo>
                <a:lnTo>
                  <a:pt x="60" y="0"/>
                </a:lnTo>
                <a:lnTo>
                  <a:pt x="60" y="676"/>
                </a:lnTo>
                <a:lnTo>
                  <a:pt x="0" y="676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68" name="Freeform 60"/>
          <p:cNvSpPr>
            <a:spLocks/>
          </p:cNvSpPr>
          <p:nvPr/>
        </p:nvSpPr>
        <p:spPr bwMode="auto">
          <a:xfrm>
            <a:off x="4994275" y="2473325"/>
            <a:ext cx="1117600" cy="412750"/>
          </a:xfrm>
          <a:custGeom>
            <a:avLst/>
            <a:gdLst/>
            <a:ahLst/>
            <a:cxnLst>
              <a:cxn ang="0">
                <a:pos x="704" y="0"/>
              </a:cxn>
              <a:cxn ang="0">
                <a:pos x="530" y="0"/>
              </a:cxn>
              <a:cxn ang="0">
                <a:pos x="0" y="260"/>
              </a:cxn>
            </a:cxnLst>
            <a:rect l="0" t="0" r="r" b="b"/>
            <a:pathLst>
              <a:path w="704" h="260">
                <a:moveTo>
                  <a:pt x="704" y="0"/>
                </a:moveTo>
                <a:lnTo>
                  <a:pt x="530" y="0"/>
                </a:lnTo>
                <a:lnTo>
                  <a:pt x="0" y="26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69" name="Line 61"/>
          <p:cNvSpPr>
            <a:spLocks noChangeShapeType="1"/>
          </p:cNvSpPr>
          <p:nvPr/>
        </p:nvSpPr>
        <p:spPr bwMode="auto">
          <a:xfrm>
            <a:off x="7540625" y="4303713"/>
            <a:ext cx="82550" cy="1587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70" name="Rectangle 62"/>
          <p:cNvSpPr>
            <a:spLocks noChangeArrowheads="1"/>
          </p:cNvSpPr>
          <p:nvPr/>
        </p:nvSpPr>
        <p:spPr bwMode="auto">
          <a:xfrm>
            <a:off x="450850" y="1144588"/>
            <a:ext cx="16637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Parietal bone</a:t>
            </a:r>
            <a:endParaRPr lang="en-US" sz="1800">
              <a:latin typeface="Arial" charset="0"/>
            </a:endParaRPr>
          </a:p>
        </p:txBody>
      </p:sp>
      <p:sp>
        <p:nvSpPr>
          <p:cNvPr id="17471" name="Rectangle 63"/>
          <p:cNvSpPr>
            <a:spLocks noChangeArrowheads="1"/>
          </p:cNvSpPr>
          <p:nvPr/>
        </p:nvSpPr>
        <p:spPr bwMode="auto">
          <a:xfrm>
            <a:off x="450850" y="1633538"/>
            <a:ext cx="17272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Squamous part </a:t>
            </a:r>
          </a:p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of frontal bone</a:t>
            </a:r>
            <a:endParaRPr lang="en-US" sz="1800" b="1">
              <a:latin typeface="Arial" charset="0"/>
            </a:endParaRPr>
          </a:p>
        </p:txBody>
      </p:sp>
      <p:sp>
        <p:nvSpPr>
          <p:cNvPr id="17472" name="Rectangle 64"/>
          <p:cNvSpPr>
            <a:spLocks noChangeArrowheads="1"/>
          </p:cNvSpPr>
          <p:nvPr/>
        </p:nvSpPr>
        <p:spPr bwMode="auto">
          <a:xfrm>
            <a:off x="450850" y="2144713"/>
            <a:ext cx="13970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Nasal bone</a:t>
            </a:r>
            <a:endParaRPr lang="en-US" sz="1800">
              <a:latin typeface="Arial" charset="0"/>
            </a:endParaRPr>
          </a:p>
        </p:txBody>
      </p:sp>
      <p:sp>
        <p:nvSpPr>
          <p:cNvPr id="17473" name="Rectangle 65"/>
          <p:cNvSpPr>
            <a:spLocks noChangeArrowheads="1"/>
          </p:cNvSpPr>
          <p:nvPr/>
        </p:nvSpPr>
        <p:spPr bwMode="auto">
          <a:xfrm>
            <a:off x="450850" y="2468563"/>
            <a:ext cx="1841500" cy="59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Sphenoid bone</a:t>
            </a:r>
          </a:p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(greater wing)</a:t>
            </a:r>
            <a:endParaRPr lang="en-US" sz="1800">
              <a:latin typeface="Arial" charset="0"/>
            </a:endParaRPr>
          </a:p>
        </p:txBody>
      </p:sp>
      <p:sp>
        <p:nvSpPr>
          <p:cNvPr id="17474" name="Rectangle 66"/>
          <p:cNvSpPr>
            <a:spLocks noChangeArrowheads="1"/>
          </p:cNvSpPr>
          <p:nvPr/>
        </p:nvSpPr>
        <p:spPr bwMode="auto">
          <a:xfrm>
            <a:off x="450850" y="3021013"/>
            <a:ext cx="18669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Temporal bone</a:t>
            </a:r>
            <a:endParaRPr lang="en-US" sz="1800">
              <a:latin typeface="Arial" charset="0"/>
            </a:endParaRPr>
          </a:p>
        </p:txBody>
      </p:sp>
      <p:sp>
        <p:nvSpPr>
          <p:cNvPr id="17475" name="Rectangle 67"/>
          <p:cNvSpPr>
            <a:spLocks noChangeArrowheads="1"/>
          </p:cNvSpPr>
          <p:nvPr/>
        </p:nvSpPr>
        <p:spPr bwMode="auto">
          <a:xfrm>
            <a:off x="450850" y="3348038"/>
            <a:ext cx="17145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Ethmoid bone</a:t>
            </a:r>
            <a:endParaRPr lang="en-US" sz="1800">
              <a:latin typeface="Arial" charset="0"/>
            </a:endParaRPr>
          </a:p>
        </p:txBody>
      </p:sp>
      <p:sp>
        <p:nvSpPr>
          <p:cNvPr id="17476" name="Rectangle 68"/>
          <p:cNvSpPr>
            <a:spLocks noChangeArrowheads="1"/>
          </p:cNvSpPr>
          <p:nvPr/>
        </p:nvSpPr>
        <p:spPr bwMode="auto">
          <a:xfrm>
            <a:off x="450850" y="3668713"/>
            <a:ext cx="17780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Lacrimal bone</a:t>
            </a:r>
            <a:endParaRPr lang="en-US" sz="1800">
              <a:latin typeface="Arial" charset="0"/>
            </a:endParaRPr>
          </a:p>
        </p:txBody>
      </p:sp>
      <p:sp>
        <p:nvSpPr>
          <p:cNvPr id="17477" name="Rectangle 69"/>
          <p:cNvSpPr>
            <a:spLocks noChangeArrowheads="1"/>
          </p:cNvSpPr>
          <p:nvPr/>
        </p:nvSpPr>
        <p:spPr bwMode="auto">
          <a:xfrm>
            <a:off x="450850" y="3989388"/>
            <a:ext cx="20066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Zygomatic bone</a:t>
            </a:r>
            <a:endParaRPr lang="en-US" sz="1800">
              <a:latin typeface="Arial" charset="0"/>
            </a:endParaRPr>
          </a:p>
        </p:txBody>
      </p:sp>
      <p:sp>
        <p:nvSpPr>
          <p:cNvPr id="17478" name="Rectangle 70"/>
          <p:cNvSpPr>
            <a:spLocks noChangeArrowheads="1"/>
          </p:cNvSpPr>
          <p:nvPr/>
        </p:nvSpPr>
        <p:spPr bwMode="auto">
          <a:xfrm>
            <a:off x="450850" y="4633913"/>
            <a:ext cx="9017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Maxilla</a:t>
            </a:r>
            <a:endParaRPr lang="en-US" sz="1800">
              <a:latin typeface="Arial" charset="0"/>
            </a:endParaRPr>
          </a:p>
        </p:txBody>
      </p:sp>
      <p:sp>
        <p:nvSpPr>
          <p:cNvPr id="17479" name="Rectangle 71"/>
          <p:cNvSpPr>
            <a:spLocks noChangeArrowheads="1"/>
          </p:cNvSpPr>
          <p:nvPr/>
        </p:nvSpPr>
        <p:spPr bwMode="auto">
          <a:xfrm>
            <a:off x="450850" y="4948238"/>
            <a:ext cx="11303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Mandible</a:t>
            </a:r>
            <a:endParaRPr lang="en-US" sz="1800">
              <a:latin typeface="Arial" charset="0"/>
            </a:endParaRPr>
          </a:p>
        </p:txBody>
      </p:sp>
      <p:sp>
        <p:nvSpPr>
          <p:cNvPr id="17480" name="Rectangle 72"/>
          <p:cNvSpPr>
            <a:spLocks noChangeArrowheads="1"/>
          </p:cNvSpPr>
          <p:nvPr/>
        </p:nvSpPr>
        <p:spPr bwMode="auto">
          <a:xfrm>
            <a:off x="450850" y="4354513"/>
            <a:ext cx="21590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Infraorbital foramen</a:t>
            </a:r>
            <a:endParaRPr lang="en-US" sz="1800" b="1">
              <a:latin typeface="Arial" charset="0"/>
            </a:endParaRPr>
          </a:p>
        </p:txBody>
      </p:sp>
      <p:sp>
        <p:nvSpPr>
          <p:cNvPr id="17481" name="Rectangle 73"/>
          <p:cNvSpPr>
            <a:spLocks noChangeArrowheads="1"/>
          </p:cNvSpPr>
          <p:nvPr/>
        </p:nvSpPr>
        <p:spPr bwMode="auto">
          <a:xfrm>
            <a:off x="450850" y="5418138"/>
            <a:ext cx="9017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Mental</a:t>
            </a:r>
          </a:p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foramen</a:t>
            </a:r>
            <a:endParaRPr lang="en-US" sz="1800" b="1">
              <a:latin typeface="Arial" charset="0"/>
            </a:endParaRPr>
          </a:p>
        </p:txBody>
      </p:sp>
      <p:sp>
        <p:nvSpPr>
          <p:cNvPr id="17482" name="Rectangle 74"/>
          <p:cNvSpPr>
            <a:spLocks noChangeArrowheads="1"/>
          </p:cNvSpPr>
          <p:nvPr/>
        </p:nvSpPr>
        <p:spPr bwMode="auto">
          <a:xfrm>
            <a:off x="460375" y="6142038"/>
            <a:ext cx="20828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(a) Anterior view</a:t>
            </a:r>
            <a:endParaRPr lang="en-US" sz="1800">
              <a:latin typeface="Arial" charset="0"/>
            </a:endParaRPr>
          </a:p>
        </p:txBody>
      </p:sp>
      <p:sp>
        <p:nvSpPr>
          <p:cNvPr id="17483" name="Rectangle 75"/>
          <p:cNvSpPr>
            <a:spLocks noChangeArrowheads="1"/>
          </p:cNvSpPr>
          <p:nvPr/>
        </p:nvSpPr>
        <p:spPr bwMode="auto">
          <a:xfrm>
            <a:off x="3213100" y="6183313"/>
            <a:ext cx="24638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Mandibular symphysis</a:t>
            </a:r>
            <a:endParaRPr lang="en-US" sz="1800" b="1">
              <a:latin typeface="Arial" charset="0"/>
            </a:endParaRPr>
          </a:p>
        </p:txBody>
      </p:sp>
      <p:sp>
        <p:nvSpPr>
          <p:cNvPr id="17484" name="Rectangle 76"/>
          <p:cNvSpPr>
            <a:spLocks noChangeArrowheads="1"/>
          </p:cNvSpPr>
          <p:nvPr/>
        </p:nvSpPr>
        <p:spPr bwMode="auto">
          <a:xfrm>
            <a:off x="6130925" y="477838"/>
            <a:ext cx="15748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Frontal bone</a:t>
            </a:r>
            <a:endParaRPr lang="en-US" sz="1800">
              <a:latin typeface="Arial" charset="0"/>
            </a:endParaRPr>
          </a:p>
        </p:txBody>
      </p:sp>
      <p:sp>
        <p:nvSpPr>
          <p:cNvPr id="17485" name="Rectangle 77"/>
          <p:cNvSpPr>
            <a:spLocks noChangeArrowheads="1"/>
          </p:cNvSpPr>
          <p:nvPr/>
        </p:nvSpPr>
        <p:spPr bwMode="auto">
          <a:xfrm>
            <a:off x="6137275" y="842963"/>
            <a:ext cx="8890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Glabella</a:t>
            </a:r>
            <a:endParaRPr lang="en-US" sz="1800" b="1">
              <a:latin typeface="Arial" charset="0"/>
            </a:endParaRPr>
          </a:p>
        </p:txBody>
      </p:sp>
      <p:sp>
        <p:nvSpPr>
          <p:cNvPr id="17486" name="Rectangle 78"/>
          <p:cNvSpPr>
            <a:spLocks noChangeArrowheads="1"/>
          </p:cNvSpPr>
          <p:nvPr/>
        </p:nvSpPr>
        <p:spPr bwMode="auto">
          <a:xfrm>
            <a:off x="6137275" y="1154113"/>
            <a:ext cx="20701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Frontonasal suture</a:t>
            </a:r>
            <a:endParaRPr lang="en-US" sz="1800" b="1">
              <a:latin typeface="Arial" charset="0"/>
            </a:endParaRPr>
          </a:p>
        </p:txBody>
      </p:sp>
      <p:sp>
        <p:nvSpPr>
          <p:cNvPr id="17487" name="Rectangle 79"/>
          <p:cNvSpPr>
            <a:spLocks noChangeArrowheads="1"/>
          </p:cNvSpPr>
          <p:nvPr/>
        </p:nvSpPr>
        <p:spPr bwMode="auto">
          <a:xfrm>
            <a:off x="6137275" y="1474788"/>
            <a:ext cx="2311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Supraorbital foramen</a:t>
            </a:r>
          </a:p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(notch)</a:t>
            </a:r>
            <a:endParaRPr lang="en-US" sz="1800" b="1">
              <a:latin typeface="Arial" charset="0"/>
            </a:endParaRPr>
          </a:p>
        </p:txBody>
      </p:sp>
      <p:sp>
        <p:nvSpPr>
          <p:cNvPr id="17488" name="Rectangle 80"/>
          <p:cNvSpPr>
            <a:spLocks noChangeArrowheads="1"/>
          </p:cNvSpPr>
          <p:nvPr/>
        </p:nvSpPr>
        <p:spPr bwMode="auto">
          <a:xfrm>
            <a:off x="6130925" y="2036763"/>
            <a:ext cx="21717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Supraorbital margin</a:t>
            </a:r>
            <a:endParaRPr lang="en-US" sz="1800" b="1">
              <a:latin typeface="Arial" charset="0"/>
            </a:endParaRPr>
          </a:p>
        </p:txBody>
      </p:sp>
      <p:sp>
        <p:nvSpPr>
          <p:cNvPr id="17489" name="Rectangle 81"/>
          <p:cNvSpPr>
            <a:spLocks noChangeArrowheads="1"/>
          </p:cNvSpPr>
          <p:nvPr/>
        </p:nvSpPr>
        <p:spPr bwMode="auto">
          <a:xfrm>
            <a:off x="6130925" y="2347913"/>
            <a:ext cx="17018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Superior orbital</a:t>
            </a:r>
          </a:p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fissure</a:t>
            </a:r>
            <a:endParaRPr lang="en-US" sz="1800" b="1">
              <a:latin typeface="Arial" charset="0"/>
            </a:endParaRPr>
          </a:p>
        </p:txBody>
      </p:sp>
      <p:sp>
        <p:nvSpPr>
          <p:cNvPr id="17490" name="Rectangle 82"/>
          <p:cNvSpPr>
            <a:spLocks noChangeArrowheads="1"/>
          </p:cNvSpPr>
          <p:nvPr/>
        </p:nvSpPr>
        <p:spPr bwMode="auto">
          <a:xfrm>
            <a:off x="6130925" y="3217863"/>
            <a:ext cx="1549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Inferior orbital</a:t>
            </a:r>
          </a:p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fissure</a:t>
            </a:r>
            <a:endParaRPr lang="en-US" sz="1800" b="1">
              <a:latin typeface="Arial" charset="0"/>
            </a:endParaRPr>
          </a:p>
        </p:txBody>
      </p:sp>
      <p:sp>
        <p:nvSpPr>
          <p:cNvPr id="17491" name="Rectangle 83"/>
          <p:cNvSpPr>
            <a:spLocks noChangeArrowheads="1"/>
          </p:cNvSpPr>
          <p:nvPr/>
        </p:nvSpPr>
        <p:spPr bwMode="auto">
          <a:xfrm>
            <a:off x="6137275" y="3786188"/>
            <a:ext cx="13716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Middle nasal</a:t>
            </a:r>
          </a:p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concha </a:t>
            </a:r>
          </a:p>
        </p:txBody>
      </p:sp>
      <p:sp>
        <p:nvSpPr>
          <p:cNvPr id="17492" name="Rectangle 84"/>
          <p:cNvSpPr>
            <a:spLocks noChangeArrowheads="1"/>
          </p:cNvSpPr>
          <p:nvPr/>
        </p:nvSpPr>
        <p:spPr bwMode="auto">
          <a:xfrm>
            <a:off x="5959475" y="4865688"/>
            <a:ext cx="26543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Inferior nasal concha</a:t>
            </a:r>
            <a:endParaRPr lang="en-US" sz="1800">
              <a:latin typeface="Arial" charset="0"/>
            </a:endParaRPr>
          </a:p>
        </p:txBody>
      </p:sp>
      <p:sp>
        <p:nvSpPr>
          <p:cNvPr id="17493" name="Rectangle 85"/>
          <p:cNvSpPr>
            <a:spLocks noChangeArrowheads="1"/>
          </p:cNvSpPr>
          <p:nvPr/>
        </p:nvSpPr>
        <p:spPr bwMode="auto">
          <a:xfrm>
            <a:off x="5953125" y="5183188"/>
            <a:ext cx="8128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Vomer</a:t>
            </a:r>
            <a:endParaRPr lang="en-US" sz="1800">
              <a:latin typeface="Arial" charset="0"/>
            </a:endParaRPr>
          </a:p>
        </p:txBody>
      </p:sp>
      <p:sp>
        <p:nvSpPr>
          <p:cNvPr id="17494" name="Rectangle 86"/>
          <p:cNvSpPr>
            <a:spLocks noChangeArrowheads="1"/>
          </p:cNvSpPr>
          <p:nvPr/>
        </p:nvSpPr>
        <p:spPr bwMode="auto">
          <a:xfrm>
            <a:off x="6130925" y="2906713"/>
            <a:ext cx="12319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Optic canal</a:t>
            </a:r>
            <a:endParaRPr lang="en-US" sz="1800" b="1">
              <a:latin typeface="Arial" charset="0"/>
            </a:endParaRPr>
          </a:p>
        </p:txBody>
      </p:sp>
      <p:sp>
        <p:nvSpPr>
          <p:cNvPr id="17495" name="Rectangle 87"/>
          <p:cNvSpPr>
            <a:spLocks noChangeArrowheads="1"/>
          </p:cNvSpPr>
          <p:nvPr/>
        </p:nvSpPr>
        <p:spPr bwMode="auto">
          <a:xfrm>
            <a:off x="5959475" y="4341813"/>
            <a:ext cx="15240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Perpendicular</a:t>
            </a:r>
          </a:p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plate </a:t>
            </a:r>
          </a:p>
        </p:txBody>
      </p:sp>
      <p:sp>
        <p:nvSpPr>
          <p:cNvPr id="17496" name="Rectangle 88"/>
          <p:cNvSpPr>
            <a:spLocks noChangeArrowheads="1"/>
          </p:cNvSpPr>
          <p:nvPr/>
        </p:nvSpPr>
        <p:spPr bwMode="auto">
          <a:xfrm>
            <a:off x="7661275" y="4138613"/>
            <a:ext cx="1028700" cy="64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Ethmoid</a:t>
            </a:r>
          </a:p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bone</a:t>
            </a:r>
            <a:endParaRPr lang="en-US" sz="1800">
              <a:latin typeface="Arial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6525" y="117475"/>
            <a:ext cx="8864600" cy="274638"/>
          </a:xfrm>
          <a:noFill/>
        </p:spPr>
        <p:txBody>
          <a:bodyPr anchor="t"/>
          <a:lstStyle/>
          <a:p>
            <a:r>
              <a:rPr lang="en-US">
                <a:solidFill>
                  <a:srgbClr val="000000"/>
                </a:solidFill>
              </a:rPr>
              <a:t>Figure 13.5a  </a:t>
            </a:r>
            <a:r>
              <a:rPr lang="en-US"/>
              <a:t>Location and function of cranial nerves. </a:t>
            </a:r>
          </a:p>
        </p:txBody>
      </p:sp>
      <p:pic>
        <p:nvPicPr>
          <p:cNvPr id="164868" name="Picture 4" descr="figure_13_05_a-jLE"/>
          <p:cNvPicPr>
            <a:picLocks noChangeAspect="1" noChangeArrowheads="1"/>
          </p:cNvPicPr>
          <p:nvPr/>
        </p:nvPicPr>
        <p:blipFill>
          <a:blip r:embed="rId3" cstate="print"/>
          <a:srcRect l="19850" t="2673" r="25752" b="5219"/>
          <a:stretch>
            <a:fillRect/>
          </a:stretch>
        </p:blipFill>
        <p:spPr bwMode="auto">
          <a:xfrm>
            <a:off x="2447925" y="517525"/>
            <a:ext cx="4476750" cy="5632450"/>
          </a:xfrm>
          <a:prstGeom prst="rect">
            <a:avLst/>
          </a:prstGeom>
          <a:noFill/>
        </p:spPr>
      </p:pic>
      <p:sp>
        <p:nvSpPr>
          <p:cNvPr id="164869" name="Freeform 5"/>
          <p:cNvSpPr>
            <a:spLocks/>
          </p:cNvSpPr>
          <p:nvPr/>
        </p:nvSpPr>
        <p:spPr bwMode="auto">
          <a:xfrm>
            <a:off x="4981575" y="709613"/>
            <a:ext cx="2098675" cy="720725"/>
          </a:xfrm>
          <a:custGeom>
            <a:avLst/>
            <a:gdLst/>
            <a:ahLst/>
            <a:cxnLst>
              <a:cxn ang="0">
                <a:pos x="0" y="454"/>
              </a:cxn>
              <a:cxn ang="0">
                <a:pos x="156" y="0"/>
              </a:cxn>
              <a:cxn ang="0">
                <a:pos x="1322" y="0"/>
              </a:cxn>
            </a:cxnLst>
            <a:rect l="0" t="0" r="r" b="b"/>
            <a:pathLst>
              <a:path w="1322" h="454">
                <a:moveTo>
                  <a:pt x="0" y="454"/>
                </a:moveTo>
                <a:lnTo>
                  <a:pt x="156" y="0"/>
                </a:lnTo>
                <a:lnTo>
                  <a:pt x="1322" y="0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4870" name="Line 6"/>
          <p:cNvSpPr>
            <a:spLocks noChangeShapeType="1"/>
          </p:cNvSpPr>
          <p:nvPr/>
        </p:nvSpPr>
        <p:spPr bwMode="auto">
          <a:xfrm flipV="1">
            <a:off x="4629150" y="709613"/>
            <a:ext cx="600075" cy="720725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4871" name="Line 7"/>
          <p:cNvSpPr>
            <a:spLocks noChangeShapeType="1"/>
          </p:cNvSpPr>
          <p:nvPr/>
        </p:nvSpPr>
        <p:spPr bwMode="auto">
          <a:xfrm flipV="1">
            <a:off x="4629150" y="709613"/>
            <a:ext cx="600075" cy="720725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4872" name="Freeform 8"/>
          <p:cNvSpPr>
            <a:spLocks/>
          </p:cNvSpPr>
          <p:nvPr/>
        </p:nvSpPr>
        <p:spPr bwMode="auto">
          <a:xfrm>
            <a:off x="4981575" y="709613"/>
            <a:ext cx="2098675" cy="720725"/>
          </a:xfrm>
          <a:custGeom>
            <a:avLst/>
            <a:gdLst/>
            <a:ahLst/>
            <a:cxnLst>
              <a:cxn ang="0">
                <a:pos x="0" y="454"/>
              </a:cxn>
              <a:cxn ang="0">
                <a:pos x="156" y="0"/>
              </a:cxn>
              <a:cxn ang="0">
                <a:pos x="1322" y="0"/>
              </a:cxn>
            </a:cxnLst>
            <a:rect l="0" t="0" r="r" b="b"/>
            <a:pathLst>
              <a:path w="1322" h="454">
                <a:moveTo>
                  <a:pt x="0" y="454"/>
                </a:moveTo>
                <a:lnTo>
                  <a:pt x="156" y="0"/>
                </a:lnTo>
                <a:lnTo>
                  <a:pt x="1322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4873" name="Freeform 9"/>
          <p:cNvSpPr>
            <a:spLocks/>
          </p:cNvSpPr>
          <p:nvPr/>
        </p:nvSpPr>
        <p:spPr bwMode="auto">
          <a:xfrm>
            <a:off x="4810125" y="5308600"/>
            <a:ext cx="2270125" cy="1936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042" y="122"/>
              </a:cxn>
              <a:cxn ang="0">
                <a:pos x="1430" y="122"/>
              </a:cxn>
            </a:cxnLst>
            <a:rect l="0" t="0" r="r" b="b"/>
            <a:pathLst>
              <a:path w="1430" h="122">
                <a:moveTo>
                  <a:pt x="0" y="0"/>
                </a:moveTo>
                <a:lnTo>
                  <a:pt x="1042" y="122"/>
                </a:lnTo>
                <a:lnTo>
                  <a:pt x="1430" y="122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4874" name="Freeform 10"/>
          <p:cNvSpPr>
            <a:spLocks/>
          </p:cNvSpPr>
          <p:nvPr/>
        </p:nvSpPr>
        <p:spPr bwMode="auto">
          <a:xfrm>
            <a:off x="6089650" y="5051425"/>
            <a:ext cx="990600" cy="1619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42" y="102"/>
              </a:cxn>
              <a:cxn ang="0">
                <a:pos x="624" y="102"/>
              </a:cxn>
            </a:cxnLst>
            <a:rect l="0" t="0" r="r" b="b"/>
            <a:pathLst>
              <a:path w="624" h="102">
                <a:moveTo>
                  <a:pt x="0" y="0"/>
                </a:moveTo>
                <a:lnTo>
                  <a:pt x="242" y="102"/>
                </a:lnTo>
                <a:lnTo>
                  <a:pt x="624" y="102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4875" name="Freeform 11"/>
          <p:cNvSpPr>
            <a:spLocks/>
          </p:cNvSpPr>
          <p:nvPr/>
        </p:nvSpPr>
        <p:spPr bwMode="auto">
          <a:xfrm>
            <a:off x="4876800" y="4451350"/>
            <a:ext cx="2203450" cy="2476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006" y="156"/>
              </a:cxn>
              <a:cxn ang="0">
                <a:pos x="1388" y="156"/>
              </a:cxn>
            </a:cxnLst>
            <a:rect l="0" t="0" r="r" b="b"/>
            <a:pathLst>
              <a:path w="1388" h="156">
                <a:moveTo>
                  <a:pt x="0" y="0"/>
                </a:moveTo>
                <a:lnTo>
                  <a:pt x="1006" y="156"/>
                </a:lnTo>
                <a:lnTo>
                  <a:pt x="1388" y="156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4876" name="Freeform 12"/>
          <p:cNvSpPr>
            <a:spLocks/>
          </p:cNvSpPr>
          <p:nvPr/>
        </p:nvSpPr>
        <p:spPr bwMode="auto">
          <a:xfrm>
            <a:off x="5340350" y="3860800"/>
            <a:ext cx="1739900" cy="3302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708" y="208"/>
              </a:cxn>
              <a:cxn ang="0">
                <a:pos x="1096" y="208"/>
              </a:cxn>
            </a:cxnLst>
            <a:rect l="0" t="0" r="r" b="b"/>
            <a:pathLst>
              <a:path w="1096" h="208">
                <a:moveTo>
                  <a:pt x="0" y="0"/>
                </a:moveTo>
                <a:lnTo>
                  <a:pt x="708" y="208"/>
                </a:lnTo>
                <a:lnTo>
                  <a:pt x="1096" y="208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4877" name="Freeform 13"/>
          <p:cNvSpPr>
            <a:spLocks/>
          </p:cNvSpPr>
          <p:nvPr/>
        </p:nvSpPr>
        <p:spPr bwMode="auto">
          <a:xfrm>
            <a:off x="5273675" y="3482975"/>
            <a:ext cx="1806575" cy="1778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68" y="112"/>
              </a:cxn>
              <a:cxn ang="0">
                <a:pos x="1138" y="112"/>
              </a:cxn>
            </a:cxnLst>
            <a:rect l="0" t="0" r="r" b="b"/>
            <a:pathLst>
              <a:path w="1138" h="112">
                <a:moveTo>
                  <a:pt x="0" y="0"/>
                </a:moveTo>
                <a:lnTo>
                  <a:pt x="168" y="112"/>
                </a:lnTo>
                <a:lnTo>
                  <a:pt x="1138" y="112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4878" name="Freeform 14"/>
          <p:cNvSpPr>
            <a:spLocks/>
          </p:cNvSpPr>
          <p:nvPr/>
        </p:nvSpPr>
        <p:spPr bwMode="auto">
          <a:xfrm>
            <a:off x="5022850" y="3135313"/>
            <a:ext cx="2057400" cy="250825"/>
          </a:xfrm>
          <a:custGeom>
            <a:avLst/>
            <a:gdLst/>
            <a:ahLst/>
            <a:cxnLst>
              <a:cxn ang="0">
                <a:pos x="0" y="158"/>
              </a:cxn>
              <a:cxn ang="0">
                <a:pos x="320" y="0"/>
              </a:cxn>
              <a:cxn ang="0">
                <a:pos x="1296" y="0"/>
              </a:cxn>
            </a:cxnLst>
            <a:rect l="0" t="0" r="r" b="b"/>
            <a:pathLst>
              <a:path w="1296" h="158">
                <a:moveTo>
                  <a:pt x="0" y="158"/>
                </a:moveTo>
                <a:lnTo>
                  <a:pt x="320" y="0"/>
                </a:lnTo>
                <a:lnTo>
                  <a:pt x="1296" y="0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4879" name="Freeform 15"/>
          <p:cNvSpPr>
            <a:spLocks/>
          </p:cNvSpPr>
          <p:nvPr/>
        </p:nvSpPr>
        <p:spPr bwMode="auto">
          <a:xfrm>
            <a:off x="5013325" y="2897188"/>
            <a:ext cx="2066925" cy="241300"/>
          </a:xfrm>
          <a:custGeom>
            <a:avLst/>
            <a:gdLst/>
            <a:ahLst/>
            <a:cxnLst>
              <a:cxn ang="0">
                <a:pos x="0" y="152"/>
              </a:cxn>
              <a:cxn ang="0">
                <a:pos x="316" y="0"/>
              </a:cxn>
              <a:cxn ang="0">
                <a:pos x="1302" y="0"/>
              </a:cxn>
            </a:cxnLst>
            <a:rect l="0" t="0" r="r" b="b"/>
            <a:pathLst>
              <a:path w="1302" h="152">
                <a:moveTo>
                  <a:pt x="0" y="152"/>
                </a:moveTo>
                <a:lnTo>
                  <a:pt x="316" y="0"/>
                </a:lnTo>
                <a:lnTo>
                  <a:pt x="1302" y="0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4880" name="Freeform 16"/>
          <p:cNvSpPr>
            <a:spLocks/>
          </p:cNvSpPr>
          <p:nvPr/>
        </p:nvSpPr>
        <p:spPr bwMode="auto">
          <a:xfrm>
            <a:off x="4740275" y="2646363"/>
            <a:ext cx="2339975" cy="152400"/>
          </a:xfrm>
          <a:custGeom>
            <a:avLst/>
            <a:gdLst/>
            <a:ahLst/>
            <a:cxnLst>
              <a:cxn ang="0">
                <a:pos x="0" y="96"/>
              </a:cxn>
              <a:cxn ang="0">
                <a:pos x="124" y="0"/>
              </a:cxn>
              <a:cxn ang="0">
                <a:pos x="1474" y="0"/>
              </a:cxn>
            </a:cxnLst>
            <a:rect l="0" t="0" r="r" b="b"/>
            <a:pathLst>
              <a:path w="1474" h="96">
                <a:moveTo>
                  <a:pt x="0" y="96"/>
                </a:moveTo>
                <a:lnTo>
                  <a:pt x="124" y="0"/>
                </a:lnTo>
                <a:lnTo>
                  <a:pt x="1474" y="0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4881" name="Freeform 17"/>
          <p:cNvSpPr>
            <a:spLocks/>
          </p:cNvSpPr>
          <p:nvPr/>
        </p:nvSpPr>
        <p:spPr bwMode="auto">
          <a:xfrm>
            <a:off x="4551363" y="2141538"/>
            <a:ext cx="2528887" cy="590550"/>
          </a:xfrm>
          <a:custGeom>
            <a:avLst/>
            <a:gdLst/>
            <a:ahLst/>
            <a:cxnLst>
              <a:cxn ang="0">
                <a:pos x="0" y="372"/>
              </a:cxn>
              <a:cxn ang="0">
                <a:pos x="179" y="0"/>
              </a:cxn>
              <a:cxn ang="0">
                <a:pos x="1593" y="0"/>
              </a:cxn>
            </a:cxnLst>
            <a:rect l="0" t="0" r="r" b="b"/>
            <a:pathLst>
              <a:path w="1593" h="372">
                <a:moveTo>
                  <a:pt x="0" y="372"/>
                </a:moveTo>
                <a:lnTo>
                  <a:pt x="179" y="0"/>
                </a:lnTo>
                <a:lnTo>
                  <a:pt x="1593" y="0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4882" name="Line 18"/>
          <p:cNvSpPr>
            <a:spLocks noChangeShapeType="1"/>
          </p:cNvSpPr>
          <p:nvPr/>
        </p:nvSpPr>
        <p:spPr bwMode="auto">
          <a:xfrm>
            <a:off x="1814513" y="1141413"/>
            <a:ext cx="2146300" cy="1587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4883" name="Line 19"/>
          <p:cNvSpPr>
            <a:spLocks noChangeShapeType="1"/>
          </p:cNvSpPr>
          <p:nvPr/>
        </p:nvSpPr>
        <p:spPr bwMode="auto">
          <a:xfrm>
            <a:off x="5022850" y="1884363"/>
            <a:ext cx="2057400" cy="1587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4884" name="Line 20"/>
          <p:cNvSpPr>
            <a:spLocks noChangeShapeType="1"/>
          </p:cNvSpPr>
          <p:nvPr/>
        </p:nvSpPr>
        <p:spPr bwMode="auto">
          <a:xfrm>
            <a:off x="4956175" y="1541463"/>
            <a:ext cx="2124075" cy="1587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4885" name="Line 21"/>
          <p:cNvSpPr>
            <a:spLocks noChangeShapeType="1"/>
          </p:cNvSpPr>
          <p:nvPr/>
        </p:nvSpPr>
        <p:spPr bwMode="auto">
          <a:xfrm>
            <a:off x="2071688" y="2179638"/>
            <a:ext cx="1371600" cy="1587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4886" name="Freeform 22"/>
          <p:cNvSpPr>
            <a:spLocks/>
          </p:cNvSpPr>
          <p:nvPr/>
        </p:nvSpPr>
        <p:spPr bwMode="auto">
          <a:xfrm>
            <a:off x="1957388" y="2820988"/>
            <a:ext cx="2751137" cy="2952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62" y="0"/>
              </a:cxn>
              <a:cxn ang="0">
                <a:pos x="1733" y="186"/>
              </a:cxn>
            </a:cxnLst>
            <a:rect l="0" t="0" r="r" b="b"/>
            <a:pathLst>
              <a:path w="1733" h="186">
                <a:moveTo>
                  <a:pt x="0" y="0"/>
                </a:moveTo>
                <a:lnTo>
                  <a:pt x="262" y="0"/>
                </a:lnTo>
                <a:lnTo>
                  <a:pt x="1733" y="186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4887" name="Freeform 23"/>
          <p:cNvSpPr>
            <a:spLocks/>
          </p:cNvSpPr>
          <p:nvPr/>
        </p:nvSpPr>
        <p:spPr bwMode="auto">
          <a:xfrm>
            <a:off x="925513" y="3119438"/>
            <a:ext cx="3276600" cy="125571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344" y="0"/>
              </a:cxn>
              <a:cxn ang="0">
                <a:pos x="2064" y="791"/>
              </a:cxn>
            </a:cxnLst>
            <a:rect l="0" t="0" r="r" b="b"/>
            <a:pathLst>
              <a:path w="2064" h="791">
                <a:moveTo>
                  <a:pt x="0" y="0"/>
                </a:moveTo>
                <a:lnTo>
                  <a:pt x="1344" y="0"/>
                </a:lnTo>
                <a:lnTo>
                  <a:pt x="2064" y="791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4888" name="Freeform 24"/>
          <p:cNvSpPr>
            <a:spLocks/>
          </p:cNvSpPr>
          <p:nvPr/>
        </p:nvSpPr>
        <p:spPr bwMode="auto">
          <a:xfrm>
            <a:off x="1763713" y="3705225"/>
            <a:ext cx="2362200" cy="7524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58" y="0"/>
              </a:cxn>
              <a:cxn ang="0">
                <a:pos x="1488" y="474"/>
              </a:cxn>
            </a:cxnLst>
            <a:rect l="0" t="0" r="r" b="b"/>
            <a:pathLst>
              <a:path w="1488" h="474">
                <a:moveTo>
                  <a:pt x="0" y="0"/>
                </a:moveTo>
                <a:lnTo>
                  <a:pt x="858" y="0"/>
                </a:lnTo>
                <a:lnTo>
                  <a:pt x="1488" y="474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4889" name="Freeform 25"/>
          <p:cNvSpPr>
            <a:spLocks/>
          </p:cNvSpPr>
          <p:nvPr/>
        </p:nvSpPr>
        <p:spPr bwMode="auto">
          <a:xfrm>
            <a:off x="2722563" y="4518025"/>
            <a:ext cx="1438275" cy="2032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36" y="0"/>
              </a:cxn>
              <a:cxn ang="0">
                <a:pos x="906" y="128"/>
              </a:cxn>
            </a:cxnLst>
            <a:rect l="0" t="0" r="r" b="b"/>
            <a:pathLst>
              <a:path w="906" h="128">
                <a:moveTo>
                  <a:pt x="0" y="0"/>
                </a:moveTo>
                <a:lnTo>
                  <a:pt x="636" y="0"/>
                </a:lnTo>
                <a:lnTo>
                  <a:pt x="906" y="128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4890" name="Freeform 26"/>
          <p:cNvSpPr>
            <a:spLocks/>
          </p:cNvSpPr>
          <p:nvPr/>
        </p:nvSpPr>
        <p:spPr bwMode="auto">
          <a:xfrm>
            <a:off x="2497138" y="4927600"/>
            <a:ext cx="1625600" cy="133350"/>
          </a:xfrm>
          <a:custGeom>
            <a:avLst/>
            <a:gdLst/>
            <a:ahLst/>
            <a:cxnLst>
              <a:cxn ang="0">
                <a:pos x="0" y="84"/>
              </a:cxn>
              <a:cxn ang="0">
                <a:pos x="274" y="84"/>
              </a:cxn>
              <a:cxn ang="0">
                <a:pos x="1024" y="0"/>
              </a:cxn>
            </a:cxnLst>
            <a:rect l="0" t="0" r="r" b="b"/>
            <a:pathLst>
              <a:path w="1024" h="84">
                <a:moveTo>
                  <a:pt x="0" y="84"/>
                </a:moveTo>
                <a:lnTo>
                  <a:pt x="274" y="84"/>
                </a:lnTo>
                <a:lnTo>
                  <a:pt x="1024" y="0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4891" name="Freeform 27"/>
          <p:cNvSpPr>
            <a:spLocks/>
          </p:cNvSpPr>
          <p:nvPr/>
        </p:nvSpPr>
        <p:spPr bwMode="auto">
          <a:xfrm>
            <a:off x="3141663" y="5162550"/>
            <a:ext cx="1038225" cy="234950"/>
          </a:xfrm>
          <a:custGeom>
            <a:avLst/>
            <a:gdLst/>
            <a:ahLst/>
            <a:cxnLst>
              <a:cxn ang="0">
                <a:pos x="0" y="148"/>
              </a:cxn>
              <a:cxn ang="0">
                <a:pos x="256" y="148"/>
              </a:cxn>
              <a:cxn ang="0">
                <a:pos x="654" y="0"/>
              </a:cxn>
            </a:cxnLst>
            <a:rect l="0" t="0" r="r" b="b"/>
            <a:pathLst>
              <a:path w="654" h="148">
                <a:moveTo>
                  <a:pt x="0" y="148"/>
                </a:moveTo>
                <a:lnTo>
                  <a:pt x="256" y="148"/>
                </a:lnTo>
                <a:lnTo>
                  <a:pt x="654" y="0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4892" name="Freeform 28"/>
          <p:cNvSpPr>
            <a:spLocks/>
          </p:cNvSpPr>
          <p:nvPr/>
        </p:nvSpPr>
        <p:spPr bwMode="auto">
          <a:xfrm>
            <a:off x="3417888" y="4994275"/>
            <a:ext cx="1031875" cy="720725"/>
          </a:xfrm>
          <a:custGeom>
            <a:avLst/>
            <a:gdLst/>
            <a:ahLst/>
            <a:cxnLst>
              <a:cxn ang="0">
                <a:pos x="0" y="454"/>
              </a:cxn>
              <a:cxn ang="0">
                <a:pos x="454" y="454"/>
              </a:cxn>
              <a:cxn ang="0">
                <a:pos x="650" y="0"/>
              </a:cxn>
            </a:cxnLst>
            <a:rect l="0" t="0" r="r" b="b"/>
            <a:pathLst>
              <a:path w="650" h="454">
                <a:moveTo>
                  <a:pt x="0" y="454"/>
                </a:moveTo>
                <a:lnTo>
                  <a:pt x="454" y="454"/>
                </a:lnTo>
                <a:lnTo>
                  <a:pt x="650" y="0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4893" name="Line 29"/>
          <p:cNvSpPr>
            <a:spLocks noChangeShapeType="1"/>
          </p:cNvSpPr>
          <p:nvPr/>
        </p:nvSpPr>
        <p:spPr bwMode="auto">
          <a:xfrm>
            <a:off x="5422900" y="3949700"/>
            <a:ext cx="1041400" cy="241300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4894" name="Line 30"/>
          <p:cNvSpPr>
            <a:spLocks noChangeShapeType="1"/>
          </p:cNvSpPr>
          <p:nvPr/>
        </p:nvSpPr>
        <p:spPr bwMode="auto">
          <a:xfrm>
            <a:off x="1798638" y="1141413"/>
            <a:ext cx="2162175" cy="1587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4895" name="Freeform 31"/>
          <p:cNvSpPr>
            <a:spLocks/>
          </p:cNvSpPr>
          <p:nvPr/>
        </p:nvSpPr>
        <p:spPr bwMode="auto">
          <a:xfrm>
            <a:off x="4810125" y="5308600"/>
            <a:ext cx="2270125" cy="1936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042" y="122"/>
              </a:cxn>
              <a:cxn ang="0">
                <a:pos x="1430" y="122"/>
              </a:cxn>
            </a:cxnLst>
            <a:rect l="0" t="0" r="r" b="b"/>
            <a:pathLst>
              <a:path w="1430" h="122">
                <a:moveTo>
                  <a:pt x="0" y="0"/>
                </a:moveTo>
                <a:lnTo>
                  <a:pt x="1042" y="122"/>
                </a:lnTo>
                <a:lnTo>
                  <a:pt x="1430" y="122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4896" name="Freeform 32"/>
          <p:cNvSpPr>
            <a:spLocks/>
          </p:cNvSpPr>
          <p:nvPr/>
        </p:nvSpPr>
        <p:spPr bwMode="auto">
          <a:xfrm>
            <a:off x="6089650" y="5051425"/>
            <a:ext cx="990600" cy="1619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42" y="102"/>
              </a:cxn>
              <a:cxn ang="0">
                <a:pos x="624" y="102"/>
              </a:cxn>
            </a:cxnLst>
            <a:rect l="0" t="0" r="r" b="b"/>
            <a:pathLst>
              <a:path w="624" h="102">
                <a:moveTo>
                  <a:pt x="0" y="0"/>
                </a:moveTo>
                <a:lnTo>
                  <a:pt x="242" y="102"/>
                </a:lnTo>
                <a:lnTo>
                  <a:pt x="624" y="102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4897" name="Freeform 33"/>
          <p:cNvSpPr>
            <a:spLocks/>
          </p:cNvSpPr>
          <p:nvPr/>
        </p:nvSpPr>
        <p:spPr bwMode="auto">
          <a:xfrm>
            <a:off x="4876800" y="4451350"/>
            <a:ext cx="2203450" cy="2476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006" y="156"/>
              </a:cxn>
              <a:cxn ang="0">
                <a:pos x="1388" y="156"/>
              </a:cxn>
            </a:cxnLst>
            <a:rect l="0" t="0" r="r" b="b"/>
            <a:pathLst>
              <a:path w="1388" h="156">
                <a:moveTo>
                  <a:pt x="0" y="0"/>
                </a:moveTo>
                <a:lnTo>
                  <a:pt x="1006" y="156"/>
                </a:lnTo>
                <a:lnTo>
                  <a:pt x="1388" y="156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4898" name="Freeform 34"/>
          <p:cNvSpPr>
            <a:spLocks/>
          </p:cNvSpPr>
          <p:nvPr/>
        </p:nvSpPr>
        <p:spPr bwMode="auto">
          <a:xfrm>
            <a:off x="5340350" y="3860800"/>
            <a:ext cx="1739900" cy="3302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708" y="208"/>
              </a:cxn>
              <a:cxn ang="0">
                <a:pos x="1096" y="208"/>
              </a:cxn>
            </a:cxnLst>
            <a:rect l="0" t="0" r="r" b="b"/>
            <a:pathLst>
              <a:path w="1096" h="208">
                <a:moveTo>
                  <a:pt x="0" y="0"/>
                </a:moveTo>
                <a:lnTo>
                  <a:pt x="708" y="208"/>
                </a:lnTo>
                <a:lnTo>
                  <a:pt x="1096" y="208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4899" name="Freeform 35"/>
          <p:cNvSpPr>
            <a:spLocks/>
          </p:cNvSpPr>
          <p:nvPr/>
        </p:nvSpPr>
        <p:spPr bwMode="auto">
          <a:xfrm>
            <a:off x="5273675" y="3482975"/>
            <a:ext cx="1806575" cy="1778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68" y="112"/>
              </a:cxn>
              <a:cxn ang="0">
                <a:pos x="1138" y="112"/>
              </a:cxn>
            </a:cxnLst>
            <a:rect l="0" t="0" r="r" b="b"/>
            <a:pathLst>
              <a:path w="1138" h="112">
                <a:moveTo>
                  <a:pt x="0" y="0"/>
                </a:moveTo>
                <a:lnTo>
                  <a:pt x="168" y="112"/>
                </a:lnTo>
                <a:lnTo>
                  <a:pt x="1138" y="112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4900" name="Freeform 36"/>
          <p:cNvSpPr>
            <a:spLocks/>
          </p:cNvSpPr>
          <p:nvPr/>
        </p:nvSpPr>
        <p:spPr bwMode="auto">
          <a:xfrm>
            <a:off x="5022850" y="3135313"/>
            <a:ext cx="2057400" cy="250825"/>
          </a:xfrm>
          <a:custGeom>
            <a:avLst/>
            <a:gdLst/>
            <a:ahLst/>
            <a:cxnLst>
              <a:cxn ang="0">
                <a:pos x="0" y="158"/>
              </a:cxn>
              <a:cxn ang="0">
                <a:pos x="320" y="0"/>
              </a:cxn>
              <a:cxn ang="0">
                <a:pos x="1296" y="0"/>
              </a:cxn>
            </a:cxnLst>
            <a:rect l="0" t="0" r="r" b="b"/>
            <a:pathLst>
              <a:path w="1296" h="158">
                <a:moveTo>
                  <a:pt x="0" y="158"/>
                </a:moveTo>
                <a:lnTo>
                  <a:pt x="320" y="0"/>
                </a:lnTo>
                <a:lnTo>
                  <a:pt x="1296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4901" name="Freeform 37"/>
          <p:cNvSpPr>
            <a:spLocks/>
          </p:cNvSpPr>
          <p:nvPr/>
        </p:nvSpPr>
        <p:spPr bwMode="auto">
          <a:xfrm>
            <a:off x="5013325" y="2897188"/>
            <a:ext cx="2066925" cy="241300"/>
          </a:xfrm>
          <a:custGeom>
            <a:avLst/>
            <a:gdLst/>
            <a:ahLst/>
            <a:cxnLst>
              <a:cxn ang="0">
                <a:pos x="0" y="152"/>
              </a:cxn>
              <a:cxn ang="0">
                <a:pos x="316" y="0"/>
              </a:cxn>
              <a:cxn ang="0">
                <a:pos x="1302" y="0"/>
              </a:cxn>
            </a:cxnLst>
            <a:rect l="0" t="0" r="r" b="b"/>
            <a:pathLst>
              <a:path w="1302" h="152">
                <a:moveTo>
                  <a:pt x="0" y="152"/>
                </a:moveTo>
                <a:lnTo>
                  <a:pt x="316" y="0"/>
                </a:lnTo>
                <a:lnTo>
                  <a:pt x="1302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4902" name="Freeform 38"/>
          <p:cNvSpPr>
            <a:spLocks/>
          </p:cNvSpPr>
          <p:nvPr/>
        </p:nvSpPr>
        <p:spPr bwMode="auto">
          <a:xfrm>
            <a:off x="4740275" y="2646363"/>
            <a:ext cx="2339975" cy="152400"/>
          </a:xfrm>
          <a:custGeom>
            <a:avLst/>
            <a:gdLst/>
            <a:ahLst/>
            <a:cxnLst>
              <a:cxn ang="0">
                <a:pos x="0" y="96"/>
              </a:cxn>
              <a:cxn ang="0">
                <a:pos x="124" y="0"/>
              </a:cxn>
              <a:cxn ang="0">
                <a:pos x="1474" y="0"/>
              </a:cxn>
            </a:cxnLst>
            <a:rect l="0" t="0" r="r" b="b"/>
            <a:pathLst>
              <a:path w="1474" h="96">
                <a:moveTo>
                  <a:pt x="0" y="96"/>
                </a:moveTo>
                <a:lnTo>
                  <a:pt x="124" y="0"/>
                </a:lnTo>
                <a:lnTo>
                  <a:pt x="1474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4903" name="Freeform 39"/>
          <p:cNvSpPr>
            <a:spLocks/>
          </p:cNvSpPr>
          <p:nvPr/>
        </p:nvSpPr>
        <p:spPr bwMode="auto">
          <a:xfrm>
            <a:off x="4551363" y="2141538"/>
            <a:ext cx="2528887" cy="590550"/>
          </a:xfrm>
          <a:custGeom>
            <a:avLst/>
            <a:gdLst/>
            <a:ahLst/>
            <a:cxnLst>
              <a:cxn ang="0">
                <a:pos x="0" y="372"/>
              </a:cxn>
              <a:cxn ang="0">
                <a:pos x="179" y="0"/>
              </a:cxn>
              <a:cxn ang="0">
                <a:pos x="1593" y="0"/>
              </a:cxn>
            </a:cxnLst>
            <a:rect l="0" t="0" r="r" b="b"/>
            <a:pathLst>
              <a:path w="1593" h="372">
                <a:moveTo>
                  <a:pt x="0" y="372"/>
                </a:moveTo>
                <a:lnTo>
                  <a:pt x="179" y="0"/>
                </a:lnTo>
                <a:lnTo>
                  <a:pt x="1593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4904" name="Line 40"/>
          <p:cNvSpPr>
            <a:spLocks noChangeShapeType="1"/>
          </p:cNvSpPr>
          <p:nvPr/>
        </p:nvSpPr>
        <p:spPr bwMode="auto">
          <a:xfrm>
            <a:off x="5022850" y="1884363"/>
            <a:ext cx="2057400" cy="1587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4905" name="Line 41"/>
          <p:cNvSpPr>
            <a:spLocks noChangeShapeType="1"/>
          </p:cNvSpPr>
          <p:nvPr/>
        </p:nvSpPr>
        <p:spPr bwMode="auto">
          <a:xfrm>
            <a:off x="4956175" y="1541463"/>
            <a:ext cx="2124075" cy="1587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4906" name="Line 42"/>
          <p:cNvSpPr>
            <a:spLocks noChangeShapeType="1"/>
          </p:cNvSpPr>
          <p:nvPr/>
        </p:nvSpPr>
        <p:spPr bwMode="auto">
          <a:xfrm>
            <a:off x="2039938" y="2179638"/>
            <a:ext cx="1403350" cy="1587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4907" name="Freeform 43"/>
          <p:cNvSpPr>
            <a:spLocks/>
          </p:cNvSpPr>
          <p:nvPr/>
        </p:nvSpPr>
        <p:spPr bwMode="auto">
          <a:xfrm>
            <a:off x="1957388" y="2820988"/>
            <a:ext cx="2751137" cy="2952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62" y="0"/>
              </a:cxn>
              <a:cxn ang="0">
                <a:pos x="1733" y="186"/>
              </a:cxn>
            </a:cxnLst>
            <a:rect l="0" t="0" r="r" b="b"/>
            <a:pathLst>
              <a:path w="1733" h="186">
                <a:moveTo>
                  <a:pt x="0" y="0"/>
                </a:moveTo>
                <a:lnTo>
                  <a:pt x="262" y="0"/>
                </a:lnTo>
                <a:lnTo>
                  <a:pt x="1733" y="186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4908" name="Line 44"/>
          <p:cNvSpPr>
            <a:spLocks noChangeShapeType="1"/>
          </p:cNvSpPr>
          <p:nvPr/>
        </p:nvSpPr>
        <p:spPr bwMode="auto">
          <a:xfrm>
            <a:off x="3059113" y="3119438"/>
            <a:ext cx="1209675" cy="1236662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4909" name="Line 45"/>
          <p:cNvSpPr>
            <a:spLocks noChangeShapeType="1"/>
          </p:cNvSpPr>
          <p:nvPr/>
        </p:nvSpPr>
        <p:spPr bwMode="auto">
          <a:xfrm>
            <a:off x="3059113" y="3119438"/>
            <a:ext cx="1209675" cy="1236662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4910" name="Freeform 46"/>
          <p:cNvSpPr>
            <a:spLocks/>
          </p:cNvSpPr>
          <p:nvPr/>
        </p:nvSpPr>
        <p:spPr bwMode="auto">
          <a:xfrm>
            <a:off x="1763713" y="3705225"/>
            <a:ext cx="2362200" cy="7524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58" y="0"/>
              </a:cxn>
              <a:cxn ang="0">
                <a:pos x="1488" y="474"/>
              </a:cxn>
            </a:cxnLst>
            <a:rect l="0" t="0" r="r" b="b"/>
            <a:pathLst>
              <a:path w="1488" h="474">
                <a:moveTo>
                  <a:pt x="0" y="0"/>
                </a:moveTo>
                <a:lnTo>
                  <a:pt x="858" y="0"/>
                </a:lnTo>
                <a:lnTo>
                  <a:pt x="1488" y="474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4911" name="Freeform 47"/>
          <p:cNvSpPr>
            <a:spLocks/>
          </p:cNvSpPr>
          <p:nvPr/>
        </p:nvSpPr>
        <p:spPr bwMode="auto">
          <a:xfrm>
            <a:off x="2725738" y="4518025"/>
            <a:ext cx="1435100" cy="2032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34" y="0"/>
              </a:cxn>
              <a:cxn ang="0">
                <a:pos x="904" y="128"/>
              </a:cxn>
            </a:cxnLst>
            <a:rect l="0" t="0" r="r" b="b"/>
            <a:pathLst>
              <a:path w="904" h="128">
                <a:moveTo>
                  <a:pt x="0" y="0"/>
                </a:moveTo>
                <a:lnTo>
                  <a:pt x="634" y="0"/>
                </a:lnTo>
                <a:lnTo>
                  <a:pt x="904" y="128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4912" name="Freeform 48"/>
          <p:cNvSpPr>
            <a:spLocks/>
          </p:cNvSpPr>
          <p:nvPr/>
        </p:nvSpPr>
        <p:spPr bwMode="auto">
          <a:xfrm>
            <a:off x="2497138" y="4927600"/>
            <a:ext cx="1625600" cy="133350"/>
          </a:xfrm>
          <a:custGeom>
            <a:avLst/>
            <a:gdLst/>
            <a:ahLst/>
            <a:cxnLst>
              <a:cxn ang="0">
                <a:pos x="0" y="84"/>
              </a:cxn>
              <a:cxn ang="0">
                <a:pos x="274" y="84"/>
              </a:cxn>
              <a:cxn ang="0">
                <a:pos x="1024" y="0"/>
              </a:cxn>
            </a:cxnLst>
            <a:rect l="0" t="0" r="r" b="b"/>
            <a:pathLst>
              <a:path w="1024" h="84">
                <a:moveTo>
                  <a:pt x="0" y="84"/>
                </a:moveTo>
                <a:lnTo>
                  <a:pt x="274" y="84"/>
                </a:lnTo>
                <a:lnTo>
                  <a:pt x="1024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4913" name="Freeform 49"/>
          <p:cNvSpPr>
            <a:spLocks/>
          </p:cNvSpPr>
          <p:nvPr/>
        </p:nvSpPr>
        <p:spPr bwMode="auto">
          <a:xfrm>
            <a:off x="3141663" y="5162550"/>
            <a:ext cx="1038225" cy="234950"/>
          </a:xfrm>
          <a:custGeom>
            <a:avLst/>
            <a:gdLst/>
            <a:ahLst/>
            <a:cxnLst>
              <a:cxn ang="0">
                <a:pos x="0" y="148"/>
              </a:cxn>
              <a:cxn ang="0">
                <a:pos x="256" y="148"/>
              </a:cxn>
              <a:cxn ang="0">
                <a:pos x="654" y="0"/>
              </a:cxn>
            </a:cxnLst>
            <a:rect l="0" t="0" r="r" b="b"/>
            <a:pathLst>
              <a:path w="654" h="148">
                <a:moveTo>
                  <a:pt x="0" y="148"/>
                </a:moveTo>
                <a:lnTo>
                  <a:pt x="256" y="148"/>
                </a:lnTo>
                <a:lnTo>
                  <a:pt x="654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4914" name="Freeform 50"/>
          <p:cNvSpPr>
            <a:spLocks/>
          </p:cNvSpPr>
          <p:nvPr/>
        </p:nvSpPr>
        <p:spPr bwMode="auto">
          <a:xfrm>
            <a:off x="3417888" y="4994275"/>
            <a:ext cx="1031875" cy="720725"/>
          </a:xfrm>
          <a:custGeom>
            <a:avLst/>
            <a:gdLst/>
            <a:ahLst/>
            <a:cxnLst>
              <a:cxn ang="0">
                <a:pos x="0" y="454"/>
              </a:cxn>
              <a:cxn ang="0">
                <a:pos x="454" y="454"/>
              </a:cxn>
              <a:cxn ang="0">
                <a:pos x="650" y="0"/>
              </a:cxn>
            </a:cxnLst>
            <a:rect l="0" t="0" r="r" b="b"/>
            <a:pathLst>
              <a:path w="650" h="454">
                <a:moveTo>
                  <a:pt x="0" y="454"/>
                </a:moveTo>
                <a:lnTo>
                  <a:pt x="454" y="454"/>
                </a:lnTo>
                <a:lnTo>
                  <a:pt x="650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4915" name="Freeform 51"/>
          <p:cNvSpPr>
            <a:spLocks/>
          </p:cNvSpPr>
          <p:nvPr/>
        </p:nvSpPr>
        <p:spPr bwMode="auto">
          <a:xfrm>
            <a:off x="1271588" y="3119438"/>
            <a:ext cx="2930525" cy="125571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126" y="0"/>
              </a:cxn>
              <a:cxn ang="0">
                <a:pos x="1846" y="791"/>
              </a:cxn>
            </a:cxnLst>
            <a:rect l="0" t="0" r="r" b="b"/>
            <a:pathLst>
              <a:path w="1846" h="791">
                <a:moveTo>
                  <a:pt x="0" y="0"/>
                </a:moveTo>
                <a:lnTo>
                  <a:pt x="1126" y="0"/>
                </a:lnTo>
                <a:lnTo>
                  <a:pt x="1846" y="791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4916" name="Line 52"/>
          <p:cNvSpPr>
            <a:spLocks noChangeShapeType="1"/>
          </p:cNvSpPr>
          <p:nvPr/>
        </p:nvSpPr>
        <p:spPr bwMode="auto">
          <a:xfrm>
            <a:off x="5422900" y="3949700"/>
            <a:ext cx="1041400" cy="241300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4917" name="Rectangle 53"/>
          <p:cNvSpPr>
            <a:spLocks noChangeArrowheads="1"/>
          </p:cNvSpPr>
          <p:nvPr/>
        </p:nvSpPr>
        <p:spPr bwMode="auto">
          <a:xfrm>
            <a:off x="457200" y="1003300"/>
            <a:ext cx="13081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231F20"/>
                </a:solidFill>
              </a:rPr>
              <a:t>Frontal lobe</a:t>
            </a:r>
            <a:endParaRPr lang="en-US" sz="1500" b="1">
              <a:latin typeface="Arial Black" pitchFamily="1" charset="0"/>
            </a:endParaRPr>
          </a:p>
        </p:txBody>
      </p:sp>
      <p:sp>
        <p:nvSpPr>
          <p:cNvPr id="164918" name="Rectangle 54"/>
          <p:cNvSpPr>
            <a:spLocks noChangeArrowheads="1"/>
          </p:cNvSpPr>
          <p:nvPr/>
        </p:nvSpPr>
        <p:spPr bwMode="auto">
          <a:xfrm>
            <a:off x="457200" y="2044700"/>
            <a:ext cx="15621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231F20"/>
                </a:solidFill>
              </a:rPr>
              <a:t>Temporal lobe</a:t>
            </a:r>
            <a:endParaRPr lang="en-US" sz="1500" b="1">
              <a:latin typeface="Arial Black" pitchFamily="1" charset="0"/>
            </a:endParaRPr>
          </a:p>
        </p:txBody>
      </p:sp>
      <p:sp>
        <p:nvSpPr>
          <p:cNvPr id="164919" name="Rectangle 55"/>
          <p:cNvSpPr>
            <a:spLocks noChangeArrowheads="1"/>
          </p:cNvSpPr>
          <p:nvPr/>
        </p:nvSpPr>
        <p:spPr bwMode="auto">
          <a:xfrm>
            <a:off x="457200" y="2676525"/>
            <a:ext cx="14478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231F20"/>
                </a:solidFill>
              </a:rPr>
              <a:t>Infundibulum</a:t>
            </a:r>
            <a:endParaRPr lang="en-US" sz="1500" b="1">
              <a:latin typeface="Arial Black" pitchFamily="1" charset="0"/>
            </a:endParaRPr>
          </a:p>
        </p:txBody>
      </p:sp>
      <p:sp>
        <p:nvSpPr>
          <p:cNvPr id="164920" name="Rectangle 56"/>
          <p:cNvSpPr>
            <a:spLocks noChangeArrowheads="1"/>
          </p:cNvSpPr>
          <p:nvPr/>
        </p:nvSpPr>
        <p:spPr bwMode="auto">
          <a:xfrm>
            <a:off x="457200" y="2955925"/>
            <a:ext cx="1308100" cy="547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231F20"/>
                </a:solidFill>
                <a:latin typeface="Arial Black" pitchFamily="1" charset="0"/>
              </a:rPr>
              <a:t>Facial</a:t>
            </a:r>
          </a:p>
          <a:p>
            <a:pPr>
              <a:lnSpc>
                <a:spcPct val="70000"/>
              </a:lnSpc>
            </a:pPr>
            <a:r>
              <a:rPr lang="en-US">
                <a:solidFill>
                  <a:srgbClr val="231F20"/>
                </a:solidFill>
                <a:latin typeface="Arial Black" pitchFamily="1" charset="0"/>
              </a:rPr>
              <a:t>nerve (VII)</a:t>
            </a:r>
            <a:endParaRPr lang="en-US" sz="1500">
              <a:latin typeface="Arial Black" pitchFamily="1" charset="0"/>
            </a:endParaRPr>
          </a:p>
        </p:txBody>
      </p:sp>
      <p:sp>
        <p:nvSpPr>
          <p:cNvPr id="164921" name="Rectangle 57"/>
          <p:cNvSpPr>
            <a:spLocks noChangeArrowheads="1"/>
          </p:cNvSpPr>
          <p:nvPr/>
        </p:nvSpPr>
        <p:spPr bwMode="auto">
          <a:xfrm>
            <a:off x="457200" y="3511550"/>
            <a:ext cx="1397000" cy="77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231F20"/>
                </a:solidFill>
                <a:latin typeface="Arial Black" pitchFamily="1" charset="0"/>
              </a:rPr>
              <a:t>Vestibulo-</a:t>
            </a:r>
          </a:p>
          <a:p>
            <a:pPr>
              <a:lnSpc>
                <a:spcPct val="70000"/>
              </a:lnSpc>
            </a:pPr>
            <a:r>
              <a:rPr lang="en-US">
                <a:solidFill>
                  <a:srgbClr val="231F20"/>
                </a:solidFill>
                <a:latin typeface="Arial Black" pitchFamily="1" charset="0"/>
              </a:rPr>
              <a:t>cochlear</a:t>
            </a:r>
            <a:endParaRPr lang="en-US" sz="1500">
              <a:latin typeface="Arial Black" pitchFamily="1" charset="0"/>
            </a:endParaRPr>
          </a:p>
          <a:p>
            <a:pPr>
              <a:lnSpc>
                <a:spcPct val="70000"/>
              </a:lnSpc>
            </a:pPr>
            <a:r>
              <a:rPr lang="en-US">
                <a:solidFill>
                  <a:srgbClr val="231F20"/>
                </a:solidFill>
                <a:latin typeface="Arial Black" pitchFamily="1" charset="0"/>
              </a:rPr>
              <a:t>nerve (VIII)</a:t>
            </a:r>
            <a:endParaRPr lang="en-US" sz="1500">
              <a:latin typeface="Arial Black" pitchFamily="1" charset="0"/>
            </a:endParaRPr>
          </a:p>
        </p:txBody>
      </p:sp>
      <p:sp>
        <p:nvSpPr>
          <p:cNvPr id="164922" name="Rectangle 58"/>
          <p:cNvSpPr>
            <a:spLocks noChangeArrowheads="1"/>
          </p:cNvSpPr>
          <p:nvPr/>
        </p:nvSpPr>
        <p:spPr bwMode="auto">
          <a:xfrm>
            <a:off x="457200" y="4324350"/>
            <a:ext cx="22352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231F20"/>
                </a:solidFill>
                <a:latin typeface="Arial Black" pitchFamily="1" charset="0"/>
              </a:rPr>
              <a:t>Glossopharyngeal</a:t>
            </a:r>
          </a:p>
          <a:p>
            <a:pPr>
              <a:lnSpc>
                <a:spcPct val="80000"/>
              </a:lnSpc>
            </a:pPr>
            <a:r>
              <a:rPr lang="en-US">
                <a:solidFill>
                  <a:srgbClr val="231F20"/>
                </a:solidFill>
                <a:latin typeface="Arial Black" pitchFamily="1" charset="0"/>
              </a:rPr>
              <a:t>nerve (IX)</a:t>
            </a:r>
            <a:endParaRPr lang="en-US" sz="1500">
              <a:latin typeface="Arial Black" pitchFamily="1" charset="0"/>
            </a:endParaRPr>
          </a:p>
        </p:txBody>
      </p:sp>
      <p:sp>
        <p:nvSpPr>
          <p:cNvPr id="164923" name="Rectangle 59"/>
          <p:cNvSpPr>
            <a:spLocks noChangeArrowheads="1"/>
          </p:cNvSpPr>
          <p:nvPr/>
        </p:nvSpPr>
        <p:spPr bwMode="auto">
          <a:xfrm>
            <a:off x="457200" y="4886325"/>
            <a:ext cx="1981200" cy="32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231F20"/>
                </a:solidFill>
                <a:latin typeface="Arial Black" pitchFamily="1" charset="0"/>
              </a:rPr>
              <a:t>Vagus nerve (X)</a:t>
            </a:r>
            <a:endParaRPr lang="en-US" sz="1500">
              <a:latin typeface="Arial Black" pitchFamily="1" charset="0"/>
            </a:endParaRPr>
          </a:p>
        </p:txBody>
      </p:sp>
      <p:sp>
        <p:nvSpPr>
          <p:cNvPr id="164924" name="Rectangle 60"/>
          <p:cNvSpPr>
            <a:spLocks noChangeArrowheads="1"/>
          </p:cNvSpPr>
          <p:nvPr/>
        </p:nvSpPr>
        <p:spPr bwMode="auto">
          <a:xfrm>
            <a:off x="457200" y="5213350"/>
            <a:ext cx="2603500" cy="32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231F20"/>
                </a:solidFill>
                <a:latin typeface="Arial Black" pitchFamily="1" charset="0"/>
              </a:rPr>
              <a:t>Accessory nerve (XI)</a:t>
            </a:r>
            <a:endParaRPr lang="en-US" sz="1500">
              <a:latin typeface="Arial Black" pitchFamily="1" charset="0"/>
            </a:endParaRPr>
          </a:p>
        </p:txBody>
      </p:sp>
      <p:sp>
        <p:nvSpPr>
          <p:cNvPr id="164925" name="Rectangle 61"/>
          <p:cNvSpPr>
            <a:spLocks noChangeArrowheads="1"/>
          </p:cNvSpPr>
          <p:nvPr/>
        </p:nvSpPr>
        <p:spPr bwMode="auto">
          <a:xfrm>
            <a:off x="457200" y="5546725"/>
            <a:ext cx="2908300" cy="32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231F20"/>
                </a:solidFill>
                <a:latin typeface="Arial Black" pitchFamily="1" charset="0"/>
              </a:rPr>
              <a:t>Hypoglossal nerve (XII)</a:t>
            </a:r>
            <a:endParaRPr lang="en-US" sz="1500">
              <a:latin typeface="Arial Black" pitchFamily="1" charset="0"/>
            </a:endParaRPr>
          </a:p>
        </p:txBody>
      </p:sp>
      <p:sp>
        <p:nvSpPr>
          <p:cNvPr id="164926" name="Rectangle 62"/>
          <p:cNvSpPr>
            <a:spLocks noChangeArrowheads="1"/>
          </p:cNvSpPr>
          <p:nvPr/>
        </p:nvSpPr>
        <p:spPr bwMode="auto">
          <a:xfrm>
            <a:off x="460375" y="6064250"/>
            <a:ext cx="330200" cy="32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231F20"/>
                </a:solidFill>
                <a:latin typeface="Arial Black" pitchFamily="1" charset="0"/>
              </a:rPr>
              <a:t>(a)</a:t>
            </a:r>
            <a:endParaRPr lang="en-US" sz="1500">
              <a:latin typeface="Arial Black" pitchFamily="1" charset="0"/>
            </a:endParaRPr>
          </a:p>
        </p:txBody>
      </p:sp>
      <p:sp>
        <p:nvSpPr>
          <p:cNvPr id="164927" name="Rectangle 63"/>
          <p:cNvSpPr>
            <a:spLocks noChangeArrowheads="1"/>
          </p:cNvSpPr>
          <p:nvPr/>
        </p:nvSpPr>
        <p:spPr bwMode="auto">
          <a:xfrm>
            <a:off x="7115175" y="539750"/>
            <a:ext cx="1549400" cy="77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231F20"/>
                </a:solidFill>
                <a:latin typeface="Arial Black" pitchFamily="1" charset="0"/>
              </a:rPr>
              <a:t>Filaments of</a:t>
            </a:r>
          </a:p>
          <a:p>
            <a:pPr>
              <a:lnSpc>
                <a:spcPct val="70000"/>
              </a:lnSpc>
            </a:pPr>
            <a:r>
              <a:rPr lang="en-US">
                <a:solidFill>
                  <a:srgbClr val="231F20"/>
                </a:solidFill>
                <a:latin typeface="Arial Black" pitchFamily="1" charset="0"/>
              </a:rPr>
              <a:t>olfactory </a:t>
            </a:r>
            <a:endParaRPr lang="en-US" sz="1500">
              <a:latin typeface="Arial Black" pitchFamily="1" charset="0"/>
            </a:endParaRPr>
          </a:p>
          <a:p>
            <a:pPr>
              <a:lnSpc>
                <a:spcPct val="70000"/>
              </a:lnSpc>
            </a:pPr>
            <a:r>
              <a:rPr lang="en-US">
                <a:solidFill>
                  <a:srgbClr val="231F20"/>
                </a:solidFill>
                <a:latin typeface="Arial Black" pitchFamily="1" charset="0"/>
              </a:rPr>
              <a:t>nerve (I)</a:t>
            </a:r>
            <a:endParaRPr lang="en-US" sz="1500">
              <a:latin typeface="Arial Black" pitchFamily="1" charset="0"/>
            </a:endParaRPr>
          </a:p>
        </p:txBody>
      </p:sp>
      <p:sp>
        <p:nvSpPr>
          <p:cNvPr id="164928" name="Rectangle 64"/>
          <p:cNvSpPr>
            <a:spLocks noChangeArrowheads="1"/>
          </p:cNvSpPr>
          <p:nvPr/>
        </p:nvSpPr>
        <p:spPr bwMode="auto">
          <a:xfrm>
            <a:off x="7115175" y="1403350"/>
            <a:ext cx="15494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231F20"/>
                </a:solidFill>
              </a:rPr>
              <a:t>Olfactory bulb</a:t>
            </a:r>
            <a:endParaRPr lang="en-US" sz="1500" b="1">
              <a:latin typeface="Arial Black" pitchFamily="1" charset="0"/>
            </a:endParaRPr>
          </a:p>
        </p:txBody>
      </p:sp>
      <p:sp>
        <p:nvSpPr>
          <p:cNvPr id="164929" name="Rectangle 65"/>
          <p:cNvSpPr>
            <a:spLocks noChangeArrowheads="1"/>
          </p:cNvSpPr>
          <p:nvPr/>
        </p:nvSpPr>
        <p:spPr bwMode="auto">
          <a:xfrm>
            <a:off x="7115175" y="1743075"/>
            <a:ext cx="15621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231F20"/>
                </a:solidFill>
              </a:rPr>
              <a:t>Olfactory tract</a:t>
            </a:r>
            <a:endParaRPr lang="en-US" sz="1500" b="1">
              <a:latin typeface="Arial Black" pitchFamily="1" charset="0"/>
            </a:endParaRPr>
          </a:p>
        </p:txBody>
      </p:sp>
      <p:sp>
        <p:nvSpPr>
          <p:cNvPr id="164930" name="Rectangle 66"/>
          <p:cNvSpPr>
            <a:spLocks noChangeArrowheads="1"/>
          </p:cNvSpPr>
          <p:nvPr/>
        </p:nvSpPr>
        <p:spPr bwMode="auto">
          <a:xfrm>
            <a:off x="7115175" y="2543175"/>
            <a:ext cx="15621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231F20"/>
                </a:solidFill>
              </a:rPr>
              <a:t>Optic chiasma</a:t>
            </a:r>
            <a:endParaRPr lang="en-US" b="1">
              <a:latin typeface="Arial Black" pitchFamily="1" charset="0"/>
            </a:endParaRPr>
          </a:p>
        </p:txBody>
      </p:sp>
      <p:sp>
        <p:nvSpPr>
          <p:cNvPr id="164931" name="Rectangle 67"/>
          <p:cNvSpPr>
            <a:spLocks noChangeArrowheads="1"/>
          </p:cNvSpPr>
          <p:nvPr/>
        </p:nvSpPr>
        <p:spPr bwMode="auto">
          <a:xfrm>
            <a:off x="7115175" y="1958975"/>
            <a:ext cx="14478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231F20"/>
                </a:solidFill>
                <a:latin typeface="Arial Black" pitchFamily="1" charset="0"/>
              </a:rPr>
              <a:t>Optic nerve</a:t>
            </a:r>
          </a:p>
          <a:p>
            <a:pPr>
              <a:lnSpc>
                <a:spcPct val="80000"/>
              </a:lnSpc>
            </a:pPr>
            <a:r>
              <a:rPr lang="en-US">
                <a:solidFill>
                  <a:srgbClr val="231F20"/>
                </a:solidFill>
                <a:latin typeface="Arial Black" pitchFamily="1" charset="0"/>
              </a:rPr>
              <a:t>(II) </a:t>
            </a:r>
          </a:p>
        </p:txBody>
      </p:sp>
      <p:sp>
        <p:nvSpPr>
          <p:cNvPr id="164932" name="Rectangle 68"/>
          <p:cNvSpPr>
            <a:spLocks noChangeArrowheads="1"/>
          </p:cNvSpPr>
          <p:nvPr/>
        </p:nvSpPr>
        <p:spPr bwMode="auto">
          <a:xfrm>
            <a:off x="7115175" y="2784475"/>
            <a:ext cx="11430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231F20"/>
                </a:solidFill>
              </a:rPr>
              <a:t>Optic tract</a:t>
            </a:r>
            <a:endParaRPr lang="en-US" b="1">
              <a:latin typeface="Arial Black" pitchFamily="1" charset="0"/>
            </a:endParaRPr>
          </a:p>
        </p:txBody>
      </p:sp>
      <p:sp>
        <p:nvSpPr>
          <p:cNvPr id="164933" name="Rectangle 69"/>
          <p:cNvSpPr>
            <a:spLocks noChangeArrowheads="1"/>
          </p:cNvSpPr>
          <p:nvPr/>
        </p:nvSpPr>
        <p:spPr bwMode="auto">
          <a:xfrm>
            <a:off x="7115175" y="2984500"/>
            <a:ext cx="1460500" cy="547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231F20"/>
                </a:solidFill>
                <a:latin typeface="Arial Black" pitchFamily="1" charset="0"/>
              </a:rPr>
              <a:t>Oculomotor</a:t>
            </a:r>
          </a:p>
          <a:p>
            <a:pPr>
              <a:lnSpc>
                <a:spcPct val="70000"/>
              </a:lnSpc>
            </a:pPr>
            <a:r>
              <a:rPr lang="en-US">
                <a:solidFill>
                  <a:srgbClr val="231F20"/>
                </a:solidFill>
                <a:latin typeface="Arial Black" pitchFamily="1" charset="0"/>
              </a:rPr>
              <a:t>nerve (III)</a:t>
            </a:r>
            <a:endParaRPr lang="en-US" sz="1500">
              <a:latin typeface="Arial Black" pitchFamily="1" charset="0"/>
            </a:endParaRPr>
          </a:p>
        </p:txBody>
      </p:sp>
      <p:sp>
        <p:nvSpPr>
          <p:cNvPr id="164934" name="Rectangle 70"/>
          <p:cNvSpPr>
            <a:spLocks noChangeArrowheads="1"/>
          </p:cNvSpPr>
          <p:nvPr/>
        </p:nvSpPr>
        <p:spPr bwMode="auto">
          <a:xfrm>
            <a:off x="7115175" y="3482975"/>
            <a:ext cx="1295400" cy="547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231F20"/>
                </a:solidFill>
                <a:latin typeface="Arial Black" pitchFamily="1" charset="0"/>
              </a:rPr>
              <a:t>Trochlear</a:t>
            </a:r>
          </a:p>
          <a:p>
            <a:pPr>
              <a:lnSpc>
                <a:spcPct val="70000"/>
              </a:lnSpc>
            </a:pPr>
            <a:r>
              <a:rPr lang="en-US">
                <a:solidFill>
                  <a:srgbClr val="231F20"/>
                </a:solidFill>
                <a:latin typeface="Arial Black" pitchFamily="1" charset="0"/>
              </a:rPr>
              <a:t>nerve (IV) </a:t>
            </a:r>
          </a:p>
        </p:txBody>
      </p:sp>
      <p:sp>
        <p:nvSpPr>
          <p:cNvPr id="164935" name="Rectangle 71"/>
          <p:cNvSpPr>
            <a:spLocks noChangeArrowheads="1"/>
          </p:cNvSpPr>
          <p:nvPr/>
        </p:nvSpPr>
        <p:spPr bwMode="auto">
          <a:xfrm>
            <a:off x="7115175" y="4003675"/>
            <a:ext cx="1333500" cy="547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231F20"/>
                </a:solidFill>
                <a:latin typeface="Arial Black" pitchFamily="1" charset="0"/>
              </a:rPr>
              <a:t>Trigeminal</a:t>
            </a:r>
          </a:p>
          <a:p>
            <a:pPr>
              <a:lnSpc>
                <a:spcPct val="70000"/>
              </a:lnSpc>
            </a:pPr>
            <a:r>
              <a:rPr lang="en-US">
                <a:solidFill>
                  <a:srgbClr val="231F20"/>
                </a:solidFill>
                <a:latin typeface="Arial Black" pitchFamily="1" charset="0"/>
              </a:rPr>
              <a:t>nerve (V) </a:t>
            </a:r>
          </a:p>
        </p:txBody>
      </p:sp>
      <p:sp>
        <p:nvSpPr>
          <p:cNvPr id="164936" name="Rectangle 72"/>
          <p:cNvSpPr>
            <a:spLocks noChangeArrowheads="1"/>
          </p:cNvSpPr>
          <p:nvPr/>
        </p:nvSpPr>
        <p:spPr bwMode="auto">
          <a:xfrm>
            <a:off x="7115175" y="4530725"/>
            <a:ext cx="12319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231F20"/>
                </a:solidFill>
                <a:latin typeface="Arial Black" pitchFamily="1" charset="0"/>
              </a:rPr>
              <a:t>Abducens</a:t>
            </a:r>
          </a:p>
          <a:p>
            <a:pPr>
              <a:lnSpc>
                <a:spcPct val="80000"/>
              </a:lnSpc>
            </a:pPr>
            <a:r>
              <a:rPr lang="en-US">
                <a:solidFill>
                  <a:srgbClr val="231F20"/>
                </a:solidFill>
                <a:latin typeface="Arial Black" pitchFamily="1" charset="0"/>
              </a:rPr>
              <a:t>nerve (VI)</a:t>
            </a:r>
            <a:endParaRPr lang="en-US" sz="1500">
              <a:latin typeface="Arial Black" pitchFamily="1" charset="0"/>
            </a:endParaRPr>
          </a:p>
        </p:txBody>
      </p:sp>
      <p:sp>
        <p:nvSpPr>
          <p:cNvPr id="164937" name="Rectangle 73"/>
          <p:cNvSpPr>
            <a:spLocks noChangeArrowheads="1"/>
          </p:cNvSpPr>
          <p:nvPr/>
        </p:nvSpPr>
        <p:spPr bwMode="auto">
          <a:xfrm>
            <a:off x="7115175" y="5099050"/>
            <a:ext cx="12446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231F20"/>
                </a:solidFill>
              </a:rPr>
              <a:t>Cerebellum</a:t>
            </a:r>
            <a:endParaRPr lang="en-US" sz="1500" b="1">
              <a:latin typeface="Arial Black" pitchFamily="1" charset="0"/>
            </a:endParaRPr>
          </a:p>
        </p:txBody>
      </p:sp>
      <p:sp>
        <p:nvSpPr>
          <p:cNvPr id="164938" name="Rectangle 74"/>
          <p:cNvSpPr>
            <a:spLocks noChangeArrowheads="1"/>
          </p:cNvSpPr>
          <p:nvPr/>
        </p:nvSpPr>
        <p:spPr bwMode="auto">
          <a:xfrm>
            <a:off x="7115175" y="5375275"/>
            <a:ext cx="11557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231F20"/>
                </a:solidFill>
              </a:rPr>
              <a:t>Medulla</a:t>
            </a:r>
          </a:p>
          <a:p>
            <a:pPr>
              <a:lnSpc>
                <a:spcPct val="80000"/>
              </a:lnSpc>
            </a:pPr>
            <a:r>
              <a:rPr lang="en-US" b="1">
                <a:solidFill>
                  <a:srgbClr val="231F20"/>
                </a:solidFill>
              </a:rPr>
              <a:t>oblongata </a:t>
            </a:r>
          </a:p>
        </p:txBody>
      </p:sp>
    </p:spTree>
    <p:custDataLst>
      <p:tags r:id="rId1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6525" y="117475"/>
            <a:ext cx="8864600" cy="274638"/>
          </a:xfrm>
          <a:noFill/>
        </p:spPr>
        <p:txBody>
          <a:bodyPr anchor="t"/>
          <a:lstStyle/>
          <a:p>
            <a:r>
              <a:rPr lang="en-US">
                <a:solidFill>
                  <a:srgbClr val="000000"/>
                </a:solidFill>
              </a:rPr>
              <a:t>Figure 15.21  </a:t>
            </a:r>
            <a:r>
              <a:rPr lang="en-US"/>
              <a:t>Olfactory receptors. </a:t>
            </a:r>
          </a:p>
        </p:txBody>
      </p:sp>
      <p:pic>
        <p:nvPicPr>
          <p:cNvPr id="193540" name="Picture 4"/>
          <p:cNvPicPr>
            <a:picLocks noChangeAspect="1" noChangeArrowheads="1"/>
          </p:cNvPicPr>
          <p:nvPr/>
        </p:nvPicPr>
        <p:blipFill>
          <a:blip r:embed="rId3" cstate="print"/>
          <a:srcRect l="1027" t="13985" r="22752" b="2083"/>
          <a:stretch>
            <a:fillRect/>
          </a:stretch>
        </p:blipFill>
        <p:spPr bwMode="auto">
          <a:xfrm>
            <a:off x="423863" y="1046163"/>
            <a:ext cx="6365875" cy="4926012"/>
          </a:xfrm>
          <a:prstGeom prst="rect">
            <a:avLst/>
          </a:prstGeom>
          <a:noFill/>
        </p:spPr>
      </p:pic>
      <p:sp>
        <p:nvSpPr>
          <p:cNvPr id="193541" name="Freeform 5"/>
          <p:cNvSpPr>
            <a:spLocks/>
          </p:cNvSpPr>
          <p:nvPr/>
        </p:nvSpPr>
        <p:spPr bwMode="auto">
          <a:xfrm>
            <a:off x="5980113" y="842963"/>
            <a:ext cx="1012825" cy="666750"/>
          </a:xfrm>
          <a:custGeom>
            <a:avLst/>
            <a:gdLst/>
            <a:ahLst/>
            <a:cxnLst>
              <a:cxn ang="0">
                <a:pos x="638" y="0"/>
              </a:cxn>
              <a:cxn ang="0">
                <a:pos x="498" y="0"/>
              </a:cxn>
              <a:cxn ang="0">
                <a:pos x="0" y="420"/>
              </a:cxn>
            </a:cxnLst>
            <a:rect l="0" t="0" r="r" b="b"/>
            <a:pathLst>
              <a:path w="638" h="420">
                <a:moveTo>
                  <a:pt x="638" y="0"/>
                </a:moveTo>
                <a:lnTo>
                  <a:pt x="498" y="0"/>
                </a:lnTo>
                <a:lnTo>
                  <a:pt x="0" y="420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3542" name="Freeform 6"/>
          <p:cNvSpPr>
            <a:spLocks/>
          </p:cNvSpPr>
          <p:nvPr/>
        </p:nvSpPr>
        <p:spPr bwMode="auto">
          <a:xfrm>
            <a:off x="5684838" y="1354138"/>
            <a:ext cx="1308100" cy="746125"/>
          </a:xfrm>
          <a:custGeom>
            <a:avLst/>
            <a:gdLst/>
            <a:ahLst/>
            <a:cxnLst>
              <a:cxn ang="0">
                <a:pos x="824" y="0"/>
              </a:cxn>
              <a:cxn ang="0">
                <a:pos x="532" y="0"/>
              </a:cxn>
              <a:cxn ang="0">
                <a:pos x="0" y="470"/>
              </a:cxn>
            </a:cxnLst>
            <a:rect l="0" t="0" r="r" b="b"/>
            <a:pathLst>
              <a:path w="824" h="470">
                <a:moveTo>
                  <a:pt x="824" y="0"/>
                </a:moveTo>
                <a:lnTo>
                  <a:pt x="532" y="0"/>
                </a:lnTo>
                <a:lnTo>
                  <a:pt x="0" y="470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3543" name="Freeform 7"/>
          <p:cNvSpPr>
            <a:spLocks/>
          </p:cNvSpPr>
          <p:nvPr/>
        </p:nvSpPr>
        <p:spPr bwMode="auto">
          <a:xfrm>
            <a:off x="6246813" y="1935163"/>
            <a:ext cx="758825" cy="558800"/>
          </a:xfrm>
          <a:custGeom>
            <a:avLst/>
            <a:gdLst/>
            <a:ahLst/>
            <a:cxnLst>
              <a:cxn ang="0">
                <a:pos x="478" y="2"/>
              </a:cxn>
              <a:cxn ang="0">
                <a:pos x="346" y="0"/>
              </a:cxn>
              <a:cxn ang="0">
                <a:pos x="0" y="352"/>
              </a:cxn>
            </a:cxnLst>
            <a:rect l="0" t="0" r="r" b="b"/>
            <a:pathLst>
              <a:path w="478" h="352">
                <a:moveTo>
                  <a:pt x="478" y="2"/>
                </a:moveTo>
                <a:lnTo>
                  <a:pt x="346" y="0"/>
                </a:lnTo>
                <a:lnTo>
                  <a:pt x="0" y="352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3544" name="Freeform 8"/>
          <p:cNvSpPr>
            <a:spLocks/>
          </p:cNvSpPr>
          <p:nvPr/>
        </p:nvSpPr>
        <p:spPr bwMode="auto">
          <a:xfrm>
            <a:off x="5707063" y="2462213"/>
            <a:ext cx="1285875" cy="527050"/>
          </a:xfrm>
          <a:custGeom>
            <a:avLst/>
            <a:gdLst/>
            <a:ahLst/>
            <a:cxnLst>
              <a:cxn ang="0">
                <a:pos x="810" y="0"/>
              </a:cxn>
              <a:cxn ang="0">
                <a:pos x="514" y="0"/>
              </a:cxn>
              <a:cxn ang="0">
                <a:pos x="0" y="332"/>
              </a:cxn>
            </a:cxnLst>
            <a:rect l="0" t="0" r="r" b="b"/>
            <a:pathLst>
              <a:path w="810" h="332">
                <a:moveTo>
                  <a:pt x="810" y="0"/>
                </a:moveTo>
                <a:lnTo>
                  <a:pt x="514" y="0"/>
                </a:lnTo>
                <a:lnTo>
                  <a:pt x="0" y="332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3545" name="Line 9"/>
          <p:cNvSpPr>
            <a:spLocks noChangeShapeType="1"/>
          </p:cNvSpPr>
          <p:nvPr/>
        </p:nvSpPr>
        <p:spPr bwMode="auto">
          <a:xfrm flipH="1">
            <a:off x="6157913" y="1354138"/>
            <a:ext cx="371475" cy="901700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3546" name="Line 10"/>
          <p:cNvSpPr>
            <a:spLocks noChangeShapeType="1"/>
          </p:cNvSpPr>
          <p:nvPr/>
        </p:nvSpPr>
        <p:spPr bwMode="auto">
          <a:xfrm flipH="1">
            <a:off x="6110288" y="2462213"/>
            <a:ext cx="412750" cy="669925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3547" name="Freeform 11"/>
          <p:cNvSpPr>
            <a:spLocks/>
          </p:cNvSpPr>
          <p:nvPr/>
        </p:nvSpPr>
        <p:spPr bwMode="auto">
          <a:xfrm>
            <a:off x="6427788" y="2963863"/>
            <a:ext cx="527050" cy="401637"/>
          </a:xfrm>
          <a:custGeom>
            <a:avLst/>
            <a:gdLst/>
            <a:ahLst/>
            <a:cxnLst>
              <a:cxn ang="0">
                <a:pos x="332" y="0"/>
              </a:cxn>
              <a:cxn ang="0">
                <a:pos x="224" y="0"/>
              </a:cxn>
              <a:cxn ang="0">
                <a:pos x="0" y="253"/>
              </a:cxn>
            </a:cxnLst>
            <a:rect l="0" t="0" r="r" b="b"/>
            <a:pathLst>
              <a:path w="332" h="253">
                <a:moveTo>
                  <a:pt x="332" y="0"/>
                </a:moveTo>
                <a:lnTo>
                  <a:pt x="224" y="0"/>
                </a:lnTo>
                <a:lnTo>
                  <a:pt x="0" y="253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3548" name="Freeform 12"/>
          <p:cNvSpPr>
            <a:spLocks/>
          </p:cNvSpPr>
          <p:nvPr/>
        </p:nvSpPr>
        <p:spPr bwMode="auto">
          <a:xfrm>
            <a:off x="6335713" y="3749675"/>
            <a:ext cx="657225" cy="177800"/>
          </a:xfrm>
          <a:custGeom>
            <a:avLst/>
            <a:gdLst/>
            <a:ahLst/>
            <a:cxnLst>
              <a:cxn ang="0">
                <a:pos x="414" y="0"/>
              </a:cxn>
              <a:cxn ang="0">
                <a:pos x="294" y="0"/>
              </a:cxn>
              <a:cxn ang="0">
                <a:pos x="0" y="112"/>
              </a:cxn>
            </a:cxnLst>
            <a:rect l="0" t="0" r="r" b="b"/>
            <a:pathLst>
              <a:path w="414" h="112">
                <a:moveTo>
                  <a:pt x="414" y="0"/>
                </a:moveTo>
                <a:lnTo>
                  <a:pt x="294" y="0"/>
                </a:lnTo>
                <a:lnTo>
                  <a:pt x="0" y="112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3549" name="Freeform 13"/>
          <p:cNvSpPr>
            <a:spLocks/>
          </p:cNvSpPr>
          <p:nvPr/>
        </p:nvSpPr>
        <p:spPr bwMode="auto">
          <a:xfrm>
            <a:off x="6246813" y="4038600"/>
            <a:ext cx="746125" cy="171450"/>
          </a:xfrm>
          <a:custGeom>
            <a:avLst/>
            <a:gdLst/>
            <a:ahLst/>
            <a:cxnLst>
              <a:cxn ang="0">
                <a:pos x="470" y="0"/>
              </a:cxn>
              <a:cxn ang="0">
                <a:pos x="354" y="0"/>
              </a:cxn>
              <a:cxn ang="0">
                <a:pos x="0" y="108"/>
              </a:cxn>
            </a:cxnLst>
            <a:rect l="0" t="0" r="r" b="b"/>
            <a:pathLst>
              <a:path w="470" h="108">
                <a:moveTo>
                  <a:pt x="470" y="0"/>
                </a:moveTo>
                <a:lnTo>
                  <a:pt x="354" y="0"/>
                </a:lnTo>
                <a:lnTo>
                  <a:pt x="0" y="108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3550" name="Freeform 14"/>
          <p:cNvSpPr>
            <a:spLocks/>
          </p:cNvSpPr>
          <p:nvPr/>
        </p:nvSpPr>
        <p:spPr bwMode="auto">
          <a:xfrm>
            <a:off x="4159250" y="3606800"/>
            <a:ext cx="1128713" cy="15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22" y="0"/>
              </a:cxn>
              <a:cxn ang="0">
                <a:pos x="711" y="0"/>
              </a:cxn>
            </a:cxnLst>
            <a:rect l="0" t="0" r="r" b="b"/>
            <a:pathLst>
              <a:path w="711">
                <a:moveTo>
                  <a:pt x="0" y="0"/>
                </a:moveTo>
                <a:lnTo>
                  <a:pt x="122" y="0"/>
                </a:lnTo>
                <a:lnTo>
                  <a:pt x="711" y="0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3551" name="Freeform 15"/>
          <p:cNvSpPr>
            <a:spLocks/>
          </p:cNvSpPr>
          <p:nvPr/>
        </p:nvSpPr>
        <p:spPr bwMode="auto">
          <a:xfrm>
            <a:off x="6230938" y="4826000"/>
            <a:ext cx="762000" cy="69850"/>
          </a:xfrm>
          <a:custGeom>
            <a:avLst/>
            <a:gdLst/>
            <a:ahLst/>
            <a:cxnLst>
              <a:cxn ang="0">
                <a:pos x="480" y="0"/>
              </a:cxn>
              <a:cxn ang="0">
                <a:pos x="358" y="0"/>
              </a:cxn>
              <a:cxn ang="0">
                <a:pos x="0" y="44"/>
              </a:cxn>
            </a:cxnLst>
            <a:rect l="0" t="0" r="r" b="b"/>
            <a:pathLst>
              <a:path w="480" h="44">
                <a:moveTo>
                  <a:pt x="480" y="0"/>
                </a:moveTo>
                <a:lnTo>
                  <a:pt x="358" y="0"/>
                </a:lnTo>
                <a:lnTo>
                  <a:pt x="0" y="44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3552" name="Freeform 16"/>
          <p:cNvSpPr>
            <a:spLocks/>
          </p:cNvSpPr>
          <p:nvPr/>
        </p:nvSpPr>
        <p:spPr bwMode="auto">
          <a:xfrm>
            <a:off x="4003675" y="1373188"/>
            <a:ext cx="342900" cy="139700"/>
          </a:xfrm>
          <a:custGeom>
            <a:avLst/>
            <a:gdLst/>
            <a:ahLst/>
            <a:cxnLst>
              <a:cxn ang="0">
                <a:pos x="216" y="0"/>
              </a:cxn>
              <a:cxn ang="0">
                <a:pos x="216" y="88"/>
              </a:cxn>
              <a:cxn ang="0">
                <a:pos x="0" y="88"/>
              </a:cxn>
            </a:cxnLst>
            <a:rect l="0" t="0" r="r" b="b"/>
            <a:pathLst>
              <a:path w="216" h="88">
                <a:moveTo>
                  <a:pt x="216" y="0"/>
                </a:moveTo>
                <a:lnTo>
                  <a:pt x="216" y="88"/>
                </a:lnTo>
                <a:lnTo>
                  <a:pt x="0" y="88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3553" name="Freeform 17"/>
          <p:cNvSpPr>
            <a:spLocks/>
          </p:cNvSpPr>
          <p:nvPr/>
        </p:nvSpPr>
        <p:spPr bwMode="auto">
          <a:xfrm>
            <a:off x="4308475" y="1131888"/>
            <a:ext cx="79375" cy="234950"/>
          </a:xfrm>
          <a:custGeom>
            <a:avLst/>
            <a:gdLst/>
            <a:ahLst/>
            <a:cxnLst>
              <a:cxn ang="0">
                <a:pos x="6" y="18"/>
              </a:cxn>
              <a:cxn ang="0">
                <a:pos x="10" y="10"/>
              </a:cxn>
              <a:cxn ang="0">
                <a:pos x="14" y="6"/>
              </a:cxn>
              <a:cxn ang="0">
                <a:pos x="20" y="2"/>
              </a:cxn>
              <a:cxn ang="0">
                <a:pos x="24" y="0"/>
              </a:cxn>
              <a:cxn ang="0">
                <a:pos x="30" y="2"/>
              </a:cxn>
              <a:cxn ang="0">
                <a:pos x="34" y="6"/>
              </a:cxn>
              <a:cxn ang="0">
                <a:pos x="38" y="14"/>
              </a:cxn>
              <a:cxn ang="0">
                <a:pos x="42" y="22"/>
              </a:cxn>
              <a:cxn ang="0">
                <a:pos x="48" y="46"/>
              </a:cxn>
              <a:cxn ang="0">
                <a:pos x="50" y="74"/>
              </a:cxn>
              <a:cxn ang="0">
                <a:pos x="48" y="102"/>
              </a:cxn>
              <a:cxn ang="0">
                <a:pos x="42" y="126"/>
              </a:cxn>
              <a:cxn ang="0">
                <a:pos x="38" y="136"/>
              </a:cxn>
              <a:cxn ang="0">
                <a:pos x="34" y="142"/>
              </a:cxn>
              <a:cxn ang="0">
                <a:pos x="30" y="146"/>
              </a:cxn>
              <a:cxn ang="0">
                <a:pos x="24" y="148"/>
              </a:cxn>
              <a:cxn ang="0">
                <a:pos x="18" y="146"/>
              </a:cxn>
              <a:cxn ang="0">
                <a:pos x="14" y="142"/>
              </a:cxn>
              <a:cxn ang="0">
                <a:pos x="10" y="138"/>
              </a:cxn>
              <a:cxn ang="0">
                <a:pos x="8" y="132"/>
              </a:cxn>
              <a:cxn ang="0">
                <a:pos x="4" y="122"/>
              </a:cxn>
              <a:cxn ang="0">
                <a:pos x="2" y="110"/>
              </a:cxn>
              <a:cxn ang="0">
                <a:pos x="0" y="96"/>
              </a:cxn>
            </a:cxnLst>
            <a:rect l="0" t="0" r="r" b="b"/>
            <a:pathLst>
              <a:path w="50" h="148">
                <a:moveTo>
                  <a:pt x="6" y="18"/>
                </a:moveTo>
                <a:lnTo>
                  <a:pt x="10" y="10"/>
                </a:lnTo>
                <a:lnTo>
                  <a:pt x="14" y="6"/>
                </a:lnTo>
                <a:lnTo>
                  <a:pt x="20" y="2"/>
                </a:lnTo>
                <a:lnTo>
                  <a:pt x="24" y="0"/>
                </a:lnTo>
                <a:lnTo>
                  <a:pt x="30" y="2"/>
                </a:lnTo>
                <a:lnTo>
                  <a:pt x="34" y="6"/>
                </a:lnTo>
                <a:lnTo>
                  <a:pt x="38" y="14"/>
                </a:lnTo>
                <a:lnTo>
                  <a:pt x="42" y="22"/>
                </a:lnTo>
                <a:lnTo>
                  <a:pt x="48" y="46"/>
                </a:lnTo>
                <a:lnTo>
                  <a:pt x="50" y="74"/>
                </a:lnTo>
                <a:lnTo>
                  <a:pt x="48" y="102"/>
                </a:lnTo>
                <a:lnTo>
                  <a:pt x="42" y="126"/>
                </a:lnTo>
                <a:lnTo>
                  <a:pt x="38" y="136"/>
                </a:lnTo>
                <a:lnTo>
                  <a:pt x="34" y="142"/>
                </a:lnTo>
                <a:lnTo>
                  <a:pt x="30" y="146"/>
                </a:lnTo>
                <a:lnTo>
                  <a:pt x="24" y="148"/>
                </a:lnTo>
                <a:lnTo>
                  <a:pt x="18" y="146"/>
                </a:lnTo>
                <a:lnTo>
                  <a:pt x="14" y="142"/>
                </a:lnTo>
                <a:lnTo>
                  <a:pt x="10" y="138"/>
                </a:lnTo>
                <a:lnTo>
                  <a:pt x="8" y="132"/>
                </a:lnTo>
                <a:lnTo>
                  <a:pt x="4" y="122"/>
                </a:lnTo>
                <a:lnTo>
                  <a:pt x="2" y="110"/>
                </a:lnTo>
                <a:lnTo>
                  <a:pt x="0" y="96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3554" name="Freeform 18"/>
          <p:cNvSpPr>
            <a:spLocks/>
          </p:cNvSpPr>
          <p:nvPr/>
        </p:nvSpPr>
        <p:spPr bwMode="auto">
          <a:xfrm>
            <a:off x="5332413" y="2932113"/>
            <a:ext cx="374650" cy="98425"/>
          </a:xfrm>
          <a:custGeom>
            <a:avLst/>
            <a:gdLst/>
            <a:ahLst/>
            <a:cxnLst>
              <a:cxn ang="0">
                <a:pos x="184" y="62"/>
              </a:cxn>
              <a:cxn ang="0">
                <a:pos x="202" y="58"/>
              </a:cxn>
              <a:cxn ang="0">
                <a:pos x="218" y="50"/>
              </a:cxn>
              <a:cxn ang="0">
                <a:pos x="232" y="42"/>
              </a:cxn>
              <a:cxn ang="0">
                <a:pos x="236" y="38"/>
              </a:cxn>
              <a:cxn ang="0">
                <a:pos x="236" y="34"/>
              </a:cxn>
              <a:cxn ang="0">
                <a:pos x="234" y="28"/>
              </a:cxn>
              <a:cxn ang="0">
                <a:pos x="228" y="20"/>
              </a:cxn>
              <a:cxn ang="0">
                <a:pos x="216" y="14"/>
              </a:cxn>
              <a:cxn ang="0">
                <a:pos x="202" y="10"/>
              </a:cxn>
              <a:cxn ang="0">
                <a:pos x="184" y="6"/>
              </a:cxn>
              <a:cxn ang="0">
                <a:pos x="164" y="2"/>
              </a:cxn>
              <a:cxn ang="0">
                <a:pos x="142" y="0"/>
              </a:cxn>
              <a:cxn ang="0">
                <a:pos x="118" y="0"/>
              </a:cxn>
              <a:cxn ang="0">
                <a:pos x="92" y="0"/>
              </a:cxn>
              <a:cxn ang="0">
                <a:pos x="68" y="4"/>
              </a:cxn>
              <a:cxn ang="0">
                <a:pos x="44" y="8"/>
              </a:cxn>
              <a:cxn ang="0">
                <a:pos x="26" y="12"/>
              </a:cxn>
              <a:cxn ang="0">
                <a:pos x="10" y="20"/>
              </a:cxn>
              <a:cxn ang="0">
                <a:pos x="4" y="24"/>
              </a:cxn>
              <a:cxn ang="0">
                <a:pos x="2" y="28"/>
              </a:cxn>
              <a:cxn ang="0">
                <a:pos x="0" y="32"/>
              </a:cxn>
              <a:cxn ang="0">
                <a:pos x="0" y="38"/>
              </a:cxn>
              <a:cxn ang="0">
                <a:pos x="4" y="42"/>
              </a:cxn>
              <a:cxn ang="0">
                <a:pos x="8" y="48"/>
              </a:cxn>
              <a:cxn ang="0">
                <a:pos x="26" y="54"/>
              </a:cxn>
              <a:cxn ang="0">
                <a:pos x="42" y="60"/>
              </a:cxn>
              <a:cxn ang="0">
                <a:pos x="60" y="62"/>
              </a:cxn>
            </a:cxnLst>
            <a:rect l="0" t="0" r="r" b="b"/>
            <a:pathLst>
              <a:path w="236" h="62">
                <a:moveTo>
                  <a:pt x="184" y="62"/>
                </a:moveTo>
                <a:lnTo>
                  <a:pt x="202" y="58"/>
                </a:lnTo>
                <a:lnTo>
                  <a:pt x="218" y="50"/>
                </a:lnTo>
                <a:lnTo>
                  <a:pt x="232" y="42"/>
                </a:lnTo>
                <a:lnTo>
                  <a:pt x="236" y="38"/>
                </a:lnTo>
                <a:lnTo>
                  <a:pt x="236" y="34"/>
                </a:lnTo>
                <a:lnTo>
                  <a:pt x="234" y="28"/>
                </a:lnTo>
                <a:lnTo>
                  <a:pt x="228" y="20"/>
                </a:lnTo>
                <a:lnTo>
                  <a:pt x="216" y="14"/>
                </a:lnTo>
                <a:lnTo>
                  <a:pt x="202" y="10"/>
                </a:lnTo>
                <a:lnTo>
                  <a:pt x="184" y="6"/>
                </a:lnTo>
                <a:lnTo>
                  <a:pt x="164" y="2"/>
                </a:lnTo>
                <a:lnTo>
                  <a:pt x="142" y="0"/>
                </a:lnTo>
                <a:lnTo>
                  <a:pt x="118" y="0"/>
                </a:lnTo>
                <a:lnTo>
                  <a:pt x="92" y="0"/>
                </a:lnTo>
                <a:lnTo>
                  <a:pt x="68" y="4"/>
                </a:lnTo>
                <a:lnTo>
                  <a:pt x="44" y="8"/>
                </a:lnTo>
                <a:lnTo>
                  <a:pt x="26" y="12"/>
                </a:lnTo>
                <a:lnTo>
                  <a:pt x="10" y="20"/>
                </a:lnTo>
                <a:lnTo>
                  <a:pt x="4" y="24"/>
                </a:lnTo>
                <a:lnTo>
                  <a:pt x="2" y="28"/>
                </a:lnTo>
                <a:lnTo>
                  <a:pt x="0" y="32"/>
                </a:lnTo>
                <a:lnTo>
                  <a:pt x="0" y="38"/>
                </a:lnTo>
                <a:lnTo>
                  <a:pt x="4" y="42"/>
                </a:lnTo>
                <a:lnTo>
                  <a:pt x="8" y="48"/>
                </a:lnTo>
                <a:lnTo>
                  <a:pt x="26" y="54"/>
                </a:lnTo>
                <a:lnTo>
                  <a:pt x="42" y="60"/>
                </a:lnTo>
                <a:lnTo>
                  <a:pt x="60" y="62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3555" name="Freeform 19"/>
          <p:cNvSpPr>
            <a:spLocks/>
          </p:cNvSpPr>
          <p:nvPr/>
        </p:nvSpPr>
        <p:spPr bwMode="auto">
          <a:xfrm>
            <a:off x="5894388" y="3094038"/>
            <a:ext cx="231775" cy="53975"/>
          </a:xfrm>
          <a:custGeom>
            <a:avLst/>
            <a:gdLst/>
            <a:ahLst/>
            <a:cxnLst>
              <a:cxn ang="0">
                <a:pos x="20" y="34"/>
              </a:cxn>
              <a:cxn ang="0">
                <a:pos x="6" y="28"/>
              </a:cxn>
              <a:cxn ang="0">
                <a:pos x="2" y="24"/>
              </a:cxn>
              <a:cxn ang="0">
                <a:pos x="0" y="20"/>
              </a:cxn>
              <a:cxn ang="0">
                <a:pos x="2" y="16"/>
              </a:cxn>
              <a:cxn ang="0">
                <a:pos x="6" y="12"/>
              </a:cxn>
              <a:cxn ang="0">
                <a:pos x="12" y="8"/>
              </a:cxn>
              <a:cxn ang="0">
                <a:pos x="22" y="6"/>
              </a:cxn>
              <a:cxn ang="0">
                <a:pos x="44" y="0"/>
              </a:cxn>
              <a:cxn ang="0">
                <a:pos x="74" y="0"/>
              </a:cxn>
              <a:cxn ang="0">
                <a:pos x="102" y="0"/>
              </a:cxn>
              <a:cxn ang="0">
                <a:pos x="124" y="6"/>
              </a:cxn>
              <a:cxn ang="0">
                <a:pos x="134" y="8"/>
              </a:cxn>
              <a:cxn ang="0">
                <a:pos x="140" y="12"/>
              </a:cxn>
              <a:cxn ang="0">
                <a:pos x="144" y="16"/>
              </a:cxn>
              <a:cxn ang="0">
                <a:pos x="146" y="20"/>
              </a:cxn>
              <a:cxn ang="0">
                <a:pos x="144" y="24"/>
              </a:cxn>
              <a:cxn ang="0">
                <a:pos x="140" y="28"/>
              </a:cxn>
              <a:cxn ang="0">
                <a:pos x="128" y="34"/>
              </a:cxn>
            </a:cxnLst>
            <a:rect l="0" t="0" r="r" b="b"/>
            <a:pathLst>
              <a:path w="146" h="34">
                <a:moveTo>
                  <a:pt x="20" y="34"/>
                </a:moveTo>
                <a:lnTo>
                  <a:pt x="6" y="28"/>
                </a:lnTo>
                <a:lnTo>
                  <a:pt x="2" y="24"/>
                </a:lnTo>
                <a:lnTo>
                  <a:pt x="0" y="20"/>
                </a:lnTo>
                <a:lnTo>
                  <a:pt x="2" y="16"/>
                </a:lnTo>
                <a:lnTo>
                  <a:pt x="6" y="12"/>
                </a:lnTo>
                <a:lnTo>
                  <a:pt x="12" y="8"/>
                </a:lnTo>
                <a:lnTo>
                  <a:pt x="22" y="6"/>
                </a:lnTo>
                <a:lnTo>
                  <a:pt x="44" y="0"/>
                </a:lnTo>
                <a:lnTo>
                  <a:pt x="74" y="0"/>
                </a:lnTo>
                <a:lnTo>
                  <a:pt x="102" y="0"/>
                </a:lnTo>
                <a:lnTo>
                  <a:pt x="124" y="6"/>
                </a:lnTo>
                <a:lnTo>
                  <a:pt x="134" y="8"/>
                </a:lnTo>
                <a:lnTo>
                  <a:pt x="140" y="12"/>
                </a:lnTo>
                <a:lnTo>
                  <a:pt x="144" y="16"/>
                </a:lnTo>
                <a:lnTo>
                  <a:pt x="146" y="20"/>
                </a:lnTo>
                <a:lnTo>
                  <a:pt x="144" y="24"/>
                </a:lnTo>
                <a:lnTo>
                  <a:pt x="140" y="28"/>
                </a:lnTo>
                <a:lnTo>
                  <a:pt x="128" y="34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3556" name="Freeform 20"/>
          <p:cNvSpPr>
            <a:spLocks/>
          </p:cNvSpPr>
          <p:nvPr/>
        </p:nvSpPr>
        <p:spPr bwMode="auto">
          <a:xfrm>
            <a:off x="5510213" y="3040063"/>
            <a:ext cx="73025" cy="1587"/>
          </a:xfrm>
          <a:custGeom>
            <a:avLst/>
            <a:gdLst/>
            <a:ahLst/>
            <a:cxnLst>
              <a:cxn ang="0">
                <a:pos x="46" y="0"/>
              </a:cxn>
              <a:cxn ang="0">
                <a:pos x="26" y="0"/>
              </a:cxn>
              <a:cxn ang="0">
                <a:pos x="0" y="0"/>
              </a:cxn>
            </a:cxnLst>
            <a:rect l="0" t="0" r="r" b="b"/>
            <a:pathLst>
              <a:path w="46">
                <a:moveTo>
                  <a:pt x="46" y="0"/>
                </a:moveTo>
                <a:lnTo>
                  <a:pt x="26" y="0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3557" name="Freeform 21"/>
          <p:cNvSpPr>
            <a:spLocks/>
          </p:cNvSpPr>
          <p:nvPr/>
        </p:nvSpPr>
        <p:spPr bwMode="auto">
          <a:xfrm>
            <a:off x="5980113" y="842963"/>
            <a:ext cx="1012825" cy="666750"/>
          </a:xfrm>
          <a:custGeom>
            <a:avLst/>
            <a:gdLst/>
            <a:ahLst/>
            <a:cxnLst>
              <a:cxn ang="0">
                <a:pos x="638" y="0"/>
              </a:cxn>
              <a:cxn ang="0">
                <a:pos x="498" y="0"/>
              </a:cxn>
              <a:cxn ang="0">
                <a:pos x="0" y="420"/>
              </a:cxn>
            </a:cxnLst>
            <a:rect l="0" t="0" r="r" b="b"/>
            <a:pathLst>
              <a:path w="638" h="420">
                <a:moveTo>
                  <a:pt x="638" y="0"/>
                </a:moveTo>
                <a:lnTo>
                  <a:pt x="498" y="0"/>
                </a:lnTo>
                <a:lnTo>
                  <a:pt x="0" y="42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3558" name="Freeform 22"/>
          <p:cNvSpPr>
            <a:spLocks/>
          </p:cNvSpPr>
          <p:nvPr/>
        </p:nvSpPr>
        <p:spPr bwMode="auto">
          <a:xfrm>
            <a:off x="6538913" y="1627188"/>
            <a:ext cx="454025" cy="520700"/>
          </a:xfrm>
          <a:custGeom>
            <a:avLst/>
            <a:gdLst/>
            <a:ahLst/>
            <a:cxnLst>
              <a:cxn ang="0">
                <a:pos x="286" y="0"/>
              </a:cxn>
              <a:cxn ang="0">
                <a:pos x="170" y="0"/>
              </a:cxn>
              <a:cxn ang="0">
                <a:pos x="0" y="328"/>
              </a:cxn>
            </a:cxnLst>
            <a:rect l="0" t="0" r="r" b="b"/>
            <a:pathLst>
              <a:path w="286" h="328">
                <a:moveTo>
                  <a:pt x="286" y="0"/>
                </a:moveTo>
                <a:lnTo>
                  <a:pt x="170" y="0"/>
                </a:lnTo>
                <a:lnTo>
                  <a:pt x="0" y="328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3559" name="Freeform 23"/>
          <p:cNvSpPr>
            <a:spLocks/>
          </p:cNvSpPr>
          <p:nvPr/>
        </p:nvSpPr>
        <p:spPr bwMode="auto">
          <a:xfrm>
            <a:off x="6538913" y="1627188"/>
            <a:ext cx="454025" cy="520700"/>
          </a:xfrm>
          <a:custGeom>
            <a:avLst/>
            <a:gdLst/>
            <a:ahLst/>
            <a:cxnLst>
              <a:cxn ang="0">
                <a:pos x="286" y="0"/>
              </a:cxn>
              <a:cxn ang="0">
                <a:pos x="170" y="0"/>
              </a:cxn>
              <a:cxn ang="0">
                <a:pos x="0" y="328"/>
              </a:cxn>
            </a:cxnLst>
            <a:rect l="0" t="0" r="r" b="b"/>
            <a:pathLst>
              <a:path w="286" h="328">
                <a:moveTo>
                  <a:pt x="286" y="0"/>
                </a:moveTo>
                <a:lnTo>
                  <a:pt x="170" y="0"/>
                </a:lnTo>
                <a:lnTo>
                  <a:pt x="0" y="328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3560" name="Line 24"/>
          <p:cNvSpPr>
            <a:spLocks noChangeShapeType="1"/>
          </p:cNvSpPr>
          <p:nvPr/>
        </p:nvSpPr>
        <p:spPr bwMode="auto">
          <a:xfrm flipV="1">
            <a:off x="6002338" y="3163888"/>
            <a:ext cx="28575" cy="4762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3561" name="Freeform 25"/>
          <p:cNvSpPr>
            <a:spLocks/>
          </p:cNvSpPr>
          <p:nvPr/>
        </p:nvSpPr>
        <p:spPr bwMode="auto">
          <a:xfrm>
            <a:off x="6246813" y="1935163"/>
            <a:ext cx="746125" cy="558800"/>
          </a:xfrm>
          <a:custGeom>
            <a:avLst/>
            <a:gdLst/>
            <a:ahLst/>
            <a:cxnLst>
              <a:cxn ang="0">
                <a:pos x="470" y="0"/>
              </a:cxn>
              <a:cxn ang="0">
                <a:pos x="346" y="0"/>
              </a:cxn>
              <a:cxn ang="0">
                <a:pos x="0" y="352"/>
              </a:cxn>
            </a:cxnLst>
            <a:rect l="0" t="0" r="r" b="b"/>
            <a:pathLst>
              <a:path w="470" h="352">
                <a:moveTo>
                  <a:pt x="470" y="0"/>
                </a:moveTo>
                <a:lnTo>
                  <a:pt x="346" y="0"/>
                </a:lnTo>
                <a:lnTo>
                  <a:pt x="0" y="352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3562" name="Freeform 26"/>
          <p:cNvSpPr>
            <a:spLocks/>
          </p:cNvSpPr>
          <p:nvPr/>
        </p:nvSpPr>
        <p:spPr bwMode="auto">
          <a:xfrm>
            <a:off x="5707063" y="2462213"/>
            <a:ext cx="1285875" cy="527050"/>
          </a:xfrm>
          <a:custGeom>
            <a:avLst/>
            <a:gdLst/>
            <a:ahLst/>
            <a:cxnLst>
              <a:cxn ang="0">
                <a:pos x="810" y="0"/>
              </a:cxn>
              <a:cxn ang="0">
                <a:pos x="698" y="0"/>
              </a:cxn>
              <a:cxn ang="0">
                <a:pos x="514" y="0"/>
              </a:cxn>
              <a:cxn ang="0">
                <a:pos x="0" y="332"/>
              </a:cxn>
            </a:cxnLst>
            <a:rect l="0" t="0" r="r" b="b"/>
            <a:pathLst>
              <a:path w="810" h="332">
                <a:moveTo>
                  <a:pt x="810" y="0"/>
                </a:moveTo>
                <a:lnTo>
                  <a:pt x="698" y="0"/>
                </a:lnTo>
                <a:lnTo>
                  <a:pt x="514" y="0"/>
                </a:lnTo>
                <a:lnTo>
                  <a:pt x="0" y="332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3563" name="Freeform 27"/>
          <p:cNvSpPr>
            <a:spLocks/>
          </p:cNvSpPr>
          <p:nvPr/>
        </p:nvSpPr>
        <p:spPr bwMode="auto">
          <a:xfrm>
            <a:off x="6427788" y="2963863"/>
            <a:ext cx="527050" cy="401637"/>
          </a:xfrm>
          <a:custGeom>
            <a:avLst/>
            <a:gdLst/>
            <a:ahLst/>
            <a:cxnLst>
              <a:cxn ang="0">
                <a:pos x="332" y="0"/>
              </a:cxn>
              <a:cxn ang="0">
                <a:pos x="224" y="0"/>
              </a:cxn>
              <a:cxn ang="0">
                <a:pos x="0" y="253"/>
              </a:cxn>
            </a:cxnLst>
            <a:rect l="0" t="0" r="r" b="b"/>
            <a:pathLst>
              <a:path w="332" h="253">
                <a:moveTo>
                  <a:pt x="332" y="0"/>
                </a:moveTo>
                <a:lnTo>
                  <a:pt x="224" y="0"/>
                </a:lnTo>
                <a:lnTo>
                  <a:pt x="0" y="253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3564" name="Freeform 28"/>
          <p:cNvSpPr>
            <a:spLocks/>
          </p:cNvSpPr>
          <p:nvPr/>
        </p:nvSpPr>
        <p:spPr bwMode="auto">
          <a:xfrm>
            <a:off x="6119813" y="3460750"/>
            <a:ext cx="873125" cy="196850"/>
          </a:xfrm>
          <a:custGeom>
            <a:avLst/>
            <a:gdLst/>
            <a:ahLst/>
            <a:cxnLst>
              <a:cxn ang="0">
                <a:pos x="550" y="0"/>
              </a:cxn>
              <a:cxn ang="0">
                <a:pos x="270" y="0"/>
              </a:cxn>
              <a:cxn ang="0">
                <a:pos x="0" y="124"/>
              </a:cxn>
            </a:cxnLst>
            <a:rect l="0" t="0" r="r" b="b"/>
            <a:pathLst>
              <a:path w="550" h="124">
                <a:moveTo>
                  <a:pt x="550" y="0"/>
                </a:moveTo>
                <a:lnTo>
                  <a:pt x="270" y="0"/>
                </a:lnTo>
                <a:lnTo>
                  <a:pt x="0" y="124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3565" name="Freeform 29"/>
          <p:cNvSpPr>
            <a:spLocks/>
          </p:cNvSpPr>
          <p:nvPr/>
        </p:nvSpPr>
        <p:spPr bwMode="auto">
          <a:xfrm>
            <a:off x="6119813" y="3460750"/>
            <a:ext cx="873125" cy="196850"/>
          </a:xfrm>
          <a:custGeom>
            <a:avLst/>
            <a:gdLst/>
            <a:ahLst/>
            <a:cxnLst>
              <a:cxn ang="0">
                <a:pos x="550" y="0"/>
              </a:cxn>
              <a:cxn ang="0">
                <a:pos x="270" y="0"/>
              </a:cxn>
              <a:cxn ang="0">
                <a:pos x="0" y="124"/>
              </a:cxn>
            </a:cxnLst>
            <a:rect l="0" t="0" r="r" b="b"/>
            <a:pathLst>
              <a:path w="550" h="124">
                <a:moveTo>
                  <a:pt x="550" y="0"/>
                </a:moveTo>
                <a:lnTo>
                  <a:pt x="270" y="0"/>
                </a:lnTo>
                <a:lnTo>
                  <a:pt x="0" y="124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3566" name="Freeform 30"/>
          <p:cNvSpPr>
            <a:spLocks/>
          </p:cNvSpPr>
          <p:nvPr/>
        </p:nvSpPr>
        <p:spPr bwMode="auto">
          <a:xfrm>
            <a:off x="6335713" y="3749675"/>
            <a:ext cx="657225" cy="177800"/>
          </a:xfrm>
          <a:custGeom>
            <a:avLst/>
            <a:gdLst/>
            <a:ahLst/>
            <a:cxnLst>
              <a:cxn ang="0">
                <a:pos x="414" y="0"/>
              </a:cxn>
              <a:cxn ang="0">
                <a:pos x="294" y="0"/>
              </a:cxn>
              <a:cxn ang="0">
                <a:pos x="0" y="112"/>
              </a:cxn>
            </a:cxnLst>
            <a:rect l="0" t="0" r="r" b="b"/>
            <a:pathLst>
              <a:path w="414" h="112">
                <a:moveTo>
                  <a:pt x="414" y="0"/>
                </a:moveTo>
                <a:lnTo>
                  <a:pt x="294" y="0"/>
                </a:lnTo>
                <a:lnTo>
                  <a:pt x="0" y="112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3567" name="Freeform 31"/>
          <p:cNvSpPr>
            <a:spLocks/>
          </p:cNvSpPr>
          <p:nvPr/>
        </p:nvSpPr>
        <p:spPr bwMode="auto">
          <a:xfrm>
            <a:off x="6246813" y="4038600"/>
            <a:ext cx="746125" cy="171450"/>
          </a:xfrm>
          <a:custGeom>
            <a:avLst/>
            <a:gdLst/>
            <a:ahLst/>
            <a:cxnLst>
              <a:cxn ang="0">
                <a:pos x="470" y="0"/>
              </a:cxn>
              <a:cxn ang="0">
                <a:pos x="354" y="0"/>
              </a:cxn>
              <a:cxn ang="0">
                <a:pos x="0" y="108"/>
              </a:cxn>
            </a:cxnLst>
            <a:rect l="0" t="0" r="r" b="b"/>
            <a:pathLst>
              <a:path w="470" h="108">
                <a:moveTo>
                  <a:pt x="470" y="0"/>
                </a:moveTo>
                <a:lnTo>
                  <a:pt x="354" y="0"/>
                </a:lnTo>
                <a:lnTo>
                  <a:pt x="0" y="108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3568" name="Line 32"/>
          <p:cNvSpPr>
            <a:spLocks noChangeShapeType="1"/>
          </p:cNvSpPr>
          <p:nvPr/>
        </p:nvSpPr>
        <p:spPr bwMode="auto">
          <a:xfrm flipH="1">
            <a:off x="6126163" y="2462213"/>
            <a:ext cx="396875" cy="663575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3569" name="Line 33"/>
          <p:cNvSpPr>
            <a:spLocks noChangeShapeType="1"/>
          </p:cNvSpPr>
          <p:nvPr/>
        </p:nvSpPr>
        <p:spPr bwMode="auto">
          <a:xfrm flipH="1">
            <a:off x="5678488" y="4552950"/>
            <a:ext cx="1314450" cy="1588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3570" name="Line 34"/>
          <p:cNvSpPr>
            <a:spLocks noChangeShapeType="1"/>
          </p:cNvSpPr>
          <p:nvPr/>
        </p:nvSpPr>
        <p:spPr bwMode="auto">
          <a:xfrm flipH="1">
            <a:off x="5678488" y="4552950"/>
            <a:ext cx="1314450" cy="1588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3571" name="Freeform 35"/>
          <p:cNvSpPr>
            <a:spLocks/>
          </p:cNvSpPr>
          <p:nvPr/>
        </p:nvSpPr>
        <p:spPr bwMode="auto">
          <a:xfrm>
            <a:off x="4162425" y="3606800"/>
            <a:ext cx="1125538" cy="15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20" y="0"/>
              </a:cxn>
              <a:cxn ang="0">
                <a:pos x="709" y="0"/>
              </a:cxn>
            </a:cxnLst>
            <a:rect l="0" t="0" r="r" b="b"/>
            <a:pathLst>
              <a:path w="709">
                <a:moveTo>
                  <a:pt x="0" y="0"/>
                </a:moveTo>
                <a:lnTo>
                  <a:pt x="120" y="0"/>
                </a:lnTo>
                <a:lnTo>
                  <a:pt x="709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3572" name="Freeform 36"/>
          <p:cNvSpPr>
            <a:spLocks/>
          </p:cNvSpPr>
          <p:nvPr/>
        </p:nvSpPr>
        <p:spPr bwMode="auto">
          <a:xfrm>
            <a:off x="6230938" y="4826000"/>
            <a:ext cx="762000" cy="69850"/>
          </a:xfrm>
          <a:custGeom>
            <a:avLst/>
            <a:gdLst/>
            <a:ahLst/>
            <a:cxnLst>
              <a:cxn ang="0">
                <a:pos x="480" y="0"/>
              </a:cxn>
              <a:cxn ang="0">
                <a:pos x="358" y="0"/>
              </a:cxn>
              <a:cxn ang="0">
                <a:pos x="0" y="44"/>
              </a:cxn>
            </a:cxnLst>
            <a:rect l="0" t="0" r="r" b="b"/>
            <a:pathLst>
              <a:path w="480" h="44">
                <a:moveTo>
                  <a:pt x="480" y="0"/>
                </a:moveTo>
                <a:lnTo>
                  <a:pt x="358" y="0"/>
                </a:lnTo>
                <a:lnTo>
                  <a:pt x="0" y="44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3573" name="Line 37"/>
          <p:cNvSpPr>
            <a:spLocks noChangeShapeType="1"/>
          </p:cNvSpPr>
          <p:nvPr/>
        </p:nvSpPr>
        <p:spPr bwMode="auto">
          <a:xfrm flipH="1">
            <a:off x="6310313" y="5118100"/>
            <a:ext cx="276225" cy="142875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3574" name="Line 38"/>
          <p:cNvSpPr>
            <a:spLocks noChangeShapeType="1"/>
          </p:cNvSpPr>
          <p:nvPr/>
        </p:nvSpPr>
        <p:spPr bwMode="auto">
          <a:xfrm>
            <a:off x="3952875" y="4495800"/>
            <a:ext cx="146050" cy="1588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3575" name="Freeform 39"/>
          <p:cNvSpPr>
            <a:spLocks/>
          </p:cNvSpPr>
          <p:nvPr/>
        </p:nvSpPr>
        <p:spPr bwMode="auto">
          <a:xfrm>
            <a:off x="4003675" y="1373188"/>
            <a:ext cx="342900" cy="139700"/>
          </a:xfrm>
          <a:custGeom>
            <a:avLst/>
            <a:gdLst/>
            <a:ahLst/>
            <a:cxnLst>
              <a:cxn ang="0">
                <a:pos x="216" y="0"/>
              </a:cxn>
              <a:cxn ang="0">
                <a:pos x="216" y="88"/>
              </a:cxn>
              <a:cxn ang="0">
                <a:pos x="0" y="88"/>
              </a:cxn>
            </a:cxnLst>
            <a:rect l="0" t="0" r="r" b="b"/>
            <a:pathLst>
              <a:path w="216" h="88">
                <a:moveTo>
                  <a:pt x="216" y="0"/>
                </a:moveTo>
                <a:lnTo>
                  <a:pt x="216" y="88"/>
                </a:lnTo>
                <a:lnTo>
                  <a:pt x="0" y="88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3576" name="Freeform 40"/>
          <p:cNvSpPr>
            <a:spLocks/>
          </p:cNvSpPr>
          <p:nvPr/>
        </p:nvSpPr>
        <p:spPr bwMode="auto">
          <a:xfrm>
            <a:off x="4308475" y="1131888"/>
            <a:ext cx="79375" cy="234950"/>
          </a:xfrm>
          <a:custGeom>
            <a:avLst/>
            <a:gdLst/>
            <a:ahLst/>
            <a:cxnLst>
              <a:cxn ang="0">
                <a:pos x="6" y="18"/>
              </a:cxn>
              <a:cxn ang="0">
                <a:pos x="10" y="10"/>
              </a:cxn>
              <a:cxn ang="0">
                <a:pos x="14" y="6"/>
              </a:cxn>
              <a:cxn ang="0">
                <a:pos x="20" y="2"/>
              </a:cxn>
              <a:cxn ang="0">
                <a:pos x="24" y="0"/>
              </a:cxn>
              <a:cxn ang="0">
                <a:pos x="30" y="2"/>
              </a:cxn>
              <a:cxn ang="0">
                <a:pos x="34" y="6"/>
              </a:cxn>
              <a:cxn ang="0">
                <a:pos x="38" y="14"/>
              </a:cxn>
              <a:cxn ang="0">
                <a:pos x="42" y="22"/>
              </a:cxn>
              <a:cxn ang="0">
                <a:pos x="48" y="46"/>
              </a:cxn>
              <a:cxn ang="0">
                <a:pos x="50" y="74"/>
              </a:cxn>
              <a:cxn ang="0">
                <a:pos x="48" y="102"/>
              </a:cxn>
              <a:cxn ang="0">
                <a:pos x="42" y="126"/>
              </a:cxn>
              <a:cxn ang="0">
                <a:pos x="38" y="136"/>
              </a:cxn>
              <a:cxn ang="0">
                <a:pos x="34" y="142"/>
              </a:cxn>
              <a:cxn ang="0">
                <a:pos x="30" y="146"/>
              </a:cxn>
              <a:cxn ang="0">
                <a:pos x="24" y="148"/>
              </a:cxn>
              <a:cxn ang="0">
                <a:pos x="18" y="146"/>
              </a:cxn>
              <a:cxn ang="0">
                <a:pos x="14" y="142"/>
              </a:cxn>
              <a:cxn ang="0">
                <a:pos x="10" y="138"/>
              </a:cxn>
              <a:cxn ang="0">
                <a:pos x="8" y="132"/>
              </a:cxn>
              <a:cxn ang="0">
                <a:pos x="4" y="122"/>
              </a:cxn>
              <a:cxn ang="0">
                <a:pos x="2" y="110"/>
              </a:cxn>
              <a:cxn ang="0">
                <a:pos x="0" y="96"/>
              </a:cxn>
            </a:cxnLst>
            <a:rect l="0" t="0" r="r" b="b"/>
            <a:pathLst>
              <a:path w="50" h="148">
                <a:moveTo>
                  <a:pt x="6" y="18"/>
                </a:moveTo>
                <a:lnTo>
                  <a:pt x="10" y="10"/>
                </a:lnTo>
                <a:lnTo>
                  <a:pt x="14" y="6"/>
                </a:lnTo>
                <a:lnTo>
                  <a:pt x="20" y="2"/>
                </a:lnTo>
                <a:lnTo>
                  <a:pt x="24" y="0"/>
                </a:lnTo>
                <a:lnTo>
                  <a:pt x="30" y="2"/>
                </a:lnTo>
                <a:lnTo>
                  <a:pt x="34" y="6"/>
                </a:lnTo>
                <a:lnTo>
                  <a:pt x="38" y="14"/>
                </a:lnTo>
                <a:lnTo>
                  <a:pt x="42" y="22"/>
                </a:lnTo>
                <a:lnTo>
                  <a:pt x="48" y="46"/>
                </a:lnTo>
                <a:lnTo>
                  <a:pt x="50" y="74"/>
                </a:lnTo>
                <a:lnTo>
                  <a:pt x="48" y="102"/>
                </a:lnTo>
                <a:lnTo>
                  <a:pt x="42" y="126"/>
                </a:lnTo>
                <a:lnTo>
                  <a:pt x="38" y="136"/>
                </a:lnTo>
                <a:lnTo>
                  <a:pt x="34" y="142"/>
                </a:lnTo>
                <a:lnTo>
                  <a:pt x="30" y="146"/>
                </a:lnTo>
                <a:lnTo>
                  <a:pt x="24" y="148"/>
                </a:lnTo>
                <a:lnTo>
                  <a:pt x="18" y="146"/>
                </a:lnTo>
                <a:lnTo>
                  <a:pt x="14" y="142"/>
                </a:lnTo>
                <a:lnTo>
                  <a:pt x="10" y="138"/>
                </a:lnTo>
                <a:lnTo>
                  <a:pt x="8" y="132"/>
                </a:lnTo>
                <a:lnTo>
                  <a:pt x="4" y="122"/>
                </a:lnTo>
                <a:lnTo>
                  <a:pt x="2" y="110"/>
                </a:lnTo>
                <a:lnTo>
                  <a:pt x="0" y="96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3577" name="Freeform 41"/>
          <p:cNvSpPr>
            <a:spLocks/>
          </p:cNvSpPr>
          <p:nvPr/>
        </p:nvSpPr>
        <p:spPr bwMode="auto">
          <a:xfrm>
            <a:off x="5332413" y="2932113"/>
            <a:ext cx="374650" cy="98425"/>
          </a:xfrm>
          <a:custGeom>
            <a:avLst/>
            <a:gdLst/>
            <a:ahLst/>
            <a:cxnLst>
              <a:cxn ang="0">
                <a:pos x="62" y="62"/>
              </a:cxn>
              <a:cxn ang="0">
                <a:pos x="42" y="58"/>
              </a:cxn>
              <a:cxn ang="0">
                <a:pos x="26" y="54"/>
              </a:cxn>
              <a:cxn ang="0">
                <a:pos x="12" y="48"/>
              </a:cxn>
              <a:cxn ang="0">
                <a:pos x="8" y="46"/>
              </a:cxn>
              <a:cxn ang="0">
                <a:pos x="2" y="40"/>
              </a:cxn>
              <a:cxn ang="0">
                <a:pos x="0" y="34"/>
              </a:cxn>
              <a:cxn ang="0">
                <a:pos x="2" y="28"/>
              </a:cxn>
              <a:cxn ang="0">
                <a:pos x="8" y="20"/>
              </a:cxn>
              <a:cxn ang="0">
                <a:pos x="20" y="14"/>
              </a:cxn>
              <a:cxn ang="0">
                <a:pos x="34" y="10"/>
              </a:cxn>
              <a:cxn ang="0">
                <a:pos x="52" y="6"/>
              </a:cxn>
              <a:cxn ang="0">
                <a:pos x="72" y="2"/>
              </a:cxn>
              <a:cxn ang="0">
                <a:pos x="94" y="0"/>
              </a:cxn>
              <a:cxn ang="0">
                <a:pos x="118" y="0"/>
              </a:cxn>
              <a:cxn ang="0">
                <a:pos x="142" y="0"/>
              </a:cxn>
              <a:cxn ang="0">
                <a:pos x="164" y="2"/>
              </a:cxn>
              <a:cxn ang="0">
                <a:pos x="184" y="6"/>
              </a:cxn>
              <a:cxn ang="0">
                <a:pos x="202" y="10"/>
              </a:cxn>
              <a:cxn ang="0">
                <a:pos x="216" y="14"/>
              </a:cxn>
              <a:cxn ang="0">
                <a:pos x="228" y="20"/>
              </a:cxn>
              <a:cxn ang="0">
                <a:pos x="234" y="28"/>
              </a:cxn>
              <a:cxn ang="0">
                <a:pos x="236" y="34"/>
              </a:cxn>
              <a:cxn ang="0">
                <a:pos x="236" y="38"/>
              </a:cxn>
              <a:cxn ang="0">
                <a:pos x="232" y="42"/>
              </a:cxn>
              <a:cxn ang="0">
                <a:pos x="220" y="50"/>
              </a:cxn>
              <a:cxn ang="0">
                <a:pos x="202" y="58"/>
              </a:cxn>
              <a:cxn ang="0">
                <a:pos x="194" y="60"/>
              </a:cxn>
              <a:cxn ang="0">
                <a:pos x="184" y="62"/>
              </a:cxn>
            </a:cxnLst>
            <a:rect l="0" t="0" r="r" b="b"/>
            <a:pathLst>
              <a:path w="236" h="62">
                <a:moveTo>
                  <a:pt x="62" y="62"/>
                </a:moveTo>
                <a:lnTo>
                  <a:pt x="42" y="58"/>
                </a:lnTo>
                <a:lnTo>
                  <a:pt x="26" y="54"/>
                </a:lnTo>
                <a:lnTo>
                  <a:pt x="12" y="48"/>
                </a:lnTo>
                <a:lnTo>
                  <a:pt x="8" y="46"/>
                </a:lnTo>
                <a:lnTo>
                  <a:pt x="2" y="40"/>
                </a:lnTo>
                <a:lnTo>
                  <a:pt x="0" y="34"/>
                </a:lnTo>
                <a:lnTo>
                  <a:pt x="2" y="28"/>
                </a:lnTo>
                <a:lnTo>
                  <a:pt x="8" y="20"/>
                </a:lnTo>
                <a:lnTo>
                  <a:pt x="20" y="14"/>
                </a:lnTo>
                <a:lnTo>
                  <a:pt x="34" y="10"/>
                </a:lnTo>
                <a:lnTo>
                  <a:pt x="52" y="6"/>
                </a:lnTo>
                <a:lnTo>
                  <a:pt x="72" y="2"/>
                </a:lnTo>
                <a:lnTo>
                  <a:pt x="94" y="0"/>
                </a:lnTo>
                <a:lnTo>
                  <a:pt x="118" y="0"/>
                </a:lnTo>
                <a:lnTo>
                  <a:pt x="142" y="0"/>
                </a:lnTo>
                <a:lnTo>
                  <a:pt x="164" y="2"/>
                </a:lnTo>
                <a:lnTo>
                  <a:pt x="184" y="6"/>
                </a:lnTo>
                <a:lnTo>
                  <a:pt x="202" y="10"/>
                </a:lnTo>
                <a:lnTo>
                  <a:pt x="216" y="14"/>
                </a:lnTo>
                <a:lnTo>
                  <a:pt x="228" y="20"/>
                </a:lnTo>
                <a:lnTo>
                  <a:pt x="234" y="28"/>
                </a:lnTo>
                <a:lnTo>
                  <a:pt x="236" y="34"/>
                </a:lnTo>
                <a:lnTo>
                  <a:pt x="236" y="38"/>
                </a:lnTo>
                <a:lnTo>
                  <a:pt x="232" y="42"/>
                </a:lnTo>
                <a:lnTo>
                  <a:pt x="220" y="50"/>
                </a:lnTo>
                <a:lnTo>
                  <a:pt x="202" y="58"/>
                </a:lnTo>
                <a:lnTo>
                  <a:pt x="194" y="60"/>
                </a:lnTo>
                <a:lnTo>
                  <a:pt x="184" y="62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3578" name="Freeform 42"/>
          <p:cNvSpPr>
            <a:spLocks/>
          </p:cNvSpPr>
          <p:nvPr/>
        </p:nvSpPr>
        <p:spPr bwMode="auto">
          <a:xfrm>
            <a:off x="5894388" y="3094038"/>
            <a:ext cx="231775" cy="53975"/>
          </a:xfrm>
          <a:custGeom>
            <a:avLst/>
            <a:gdLst/>
            <a:ahLst/>
            <a:cxnLst>
              <a:cxn ang="0">
                <a:pos x="20" y="34"/>
              </a:cxn>
              <a:cxn ang="0">
                <a:pos x="6" y="28"/>
              </a:cxn>
              <a:cxn ang="0">
                <a:pos x="2" y="24"/>
              </a:cxn>
              <a:cxn ang="0">
                <a:pos x="0" y="20"/>
              </a:cxn>
              <a:cxn ang="0">
                <a:pos x="2" y="16"/>
              </a:cxn>
              <a:cxn ang="0">
                <a:pos x="6" y="12"/>
              </a:cxn>
              <a:cxn ang="0">
                <a:pos x="12" y="8"/>
              </a:cxn>
              <a:cxn ang="0">
                <a:pos x="22" y="6"/>
              </a:cxn>
              <a:cxn ang="0">
                <a:pos x="44" y="0"/>
              </a:cxn>
              <a:cxn ang="0">
                <a:pos x="74" y="0"/>
              </a:cxn>
              <a:cxn ang="0">
                <a:pos x="102" y="0"/>
              </a:cxn>
              <a:cxn ang="0">
                <a:pos x="124" y="6"/>
              </a:cxn>
              <a:cxn ang="0">
                <a:pos x="134" y="8"/>
              </a:cxn>
              <a:cxn ang="0">
                <a:pos x="140" y="12"/>
              </a:cxn>
              <a:cxn ang="0">
                <a:pos x="144" y="16"/>
              </a:cxn>
              <a:cxn ang="0">
                <a:pos x="146" y="20"/>
              </a:cxn>
              <a:cxn ang="0">
                <a:pos x="144" y="24"/>
              </a:cxn>
              <a:cxn ang="0">
                <a:pos x="140" y="28"/>
              </a:cxn>
              <a:cxn ang="0">
                <a:pos x="128" y="34"/>
              </a:cxn>
            </a:cxnLst>
            <a:rect l="0" t="0" r="r" b="b"/>
            <a:pathLst>
              <a:path w="146" h="34">
                <a:moveTo>
                  <a:pt x="20" y="34"/>
                </a:moveTo>
                <a:lnTo>
                  <a:pt x="6" y="28"/>
                </a:lnTo>
                <a:lnTo>
                  <a:pt x="2" y="24"/>
                </a:lnTo>
                <a:lnTo>
                  <a:pt x="0" y="20"/>
                </a:lnTo>
                <a:lnTo>
                  <a:pt x="2" y="16"/>
                </a:lnTo>
                <a:lnTo>
                  <a:pt x="6" y="12"/>
                </a:lnTo>
                <a:lnTo>
                  <a:pt x="12" y="8"/>
                </a:lnTo>
                <a:lnTo>
                  <a:pt x="22" y="6"/>
                </a:lnTo>
                <a:lnTo>
                  <a:pt x="44" y="0"/>
                </a:lnTo>
                <a:lnTo>
                  <a:pt x="74" y="0"/>
                </a:lnTo>
                <a:lnTo>
                  <a:pt x="102" y="0"/>
                </a:lnTo>
                <a:lnTo>
                  <a:pt x="124" y="6"/>
                </a:lnTo>
                <a:lnTo>
                  <a:pt x="134" y="8"/>
                </a:lnTo>
                <a:lnTo>
                  <a:pt x="140" y="12"/>
                </a:lnTo>
                <a:lnTo>
                  <a:pt x="144" y="16"/>
                </a:lnTo>
                <a:lnTo>
                  <a:pt x="146" y="20"/>
                </a:lnTo>
                <a:lnTo>
                  <a:pt x="144" y="24"/>
                </a:lnTo>
                <a:lnTo>
                  <a:pt x="140" y="28"/>
                </a:lnTo>
                <a:lnTo>
                  <a:pt x="128" y="34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3579" name="Freeform 43"/>
          <p:cNvSpPr>
            <a:spLocks/>
          </p:cNvSpPr>
          <p:nvPr/>
        </p:nvSpPr>
        <p:spPr bwMode="auto">
          <a:xfrm>
            <a:off x="5510213" y="3036888"/>
            <a:ext cx="73025" cy="3175"/>
          </a:xfrm>
          <a:custGeom>
            <a:avLst/>
            <a:gdLst/>
            <a:ahLst/>
            <a:cxnLst>
              <a:cxn ang="0">
                <a:pos x="46" y="0"/>
              </a:cxn>
              <a:cxn ang="0">
                <a:pos x="26" y="2"/>
              </a:cxn>
              <a:cxn ang="0">
                <a:pos x="12" y="2"/>
              </a:cxn>
              <a:cxn ang="0">
                <a:pos x="0" y="2"/>
              </a:cxn>
            </a:cxnLst>
            <a:rect l="0" t="0" r="r" b="b"/>
            <a:pathLst>
              <a:path w="46" h="2">
                <a:moveTo>
                  <a:pt x="46" y="0"/>
                </a:moveTo>
                <a:lnTo>
                  <a:pt x="26" y="2"/>
                </a:lnTo>
                <a:lnTo>
                  <a:pt x="12" y="2"/>
                </a:lnTo>
                <a:lnTo>
                  <a:pt x="0" y="2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3580" name="Freeform 44"/>
          <p:cNvSpPr>
            <a:spLocks/>
          </p:cNvSpPr>
          <p:nvPr/>
        </p:nvSpPr>
        <p:spPr bwMode="auto">
          <a:xfrm>
            <a:off x="5351463" y="3008313"/>
            <a:ext cx="69850" cy="22225"/>
          </a:xfrm>
          <a:custGeom>
            <a:avLst/>
            <a:gdLst/>
            <a:ahLst/>
            <a:cxnLst>
              <a:cxn ang="0">
                <a:pos x="44" y="14"/>
              </a:cxn>
              <a:cxn ang="0">
                <a:pos x="30" y="10"/>
              </a:cxn>
              <a:cxn ang="0">
                <a:pos x="14" y="8"/>
              </a:cxn>
              <a:cxn ang="0">
                <a:pos x="0" y="0"/>
              </a:cxn>
            </a:cxnLst>
            <a:rect l="0" t="0" r="r" b="b"/>
            <a:pathLst>
              <a:path w="44" h="14">
                <a:moveTo>
                  <a:pt x="44" y="14"/>
                </a:moveTo>
                <a:lnTo>
                  <a:pt x="30" y="10"/>
                </a:lnTo>
                <a:lnTo>
                  <a:pt x="14" y="8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3581" name="Line 45"/>
          <p:cNvSpPr>
            <a:spLocks noChangeShapeType="1"/>
          </p:cNvSpPr>
          <p:nvPr/>
        </p:nvSpPr>
        <p:spPr bwMode="auto">
          <a:xfrm flipV="1">
            <a:off x="6002338" y="3163888"/>
            <a:ext cx="28575" cy="4762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3582" name="Line 46"/>
          <p:cNvSpPr>
            <a:spLocks noChangeShapeType="1"/>
          </p:cNvSpPr>
          <p:nvPr/>
        </p:nvSpPr>
        <p:spPr bwMode="auto">
          <a:xfrm>
            <a:off x="5954713" y="3160713"/>
            <a:ext cx="15875" cy="3175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3583" name="Line 47"/>
          <p:cNvSpPr>
            <a:spLocks noChangeShapeType="1"/>
          </p:cNvSpPr>
          <p:nvPr/>
        </p:nvSpPr>
        <p:spPr bwMode="auto">
          <a:xfrm>
            <a:off x="5954713" y="3160713"/>
            <a:ext cx="15875" cy="3175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3584" name="Freeform 48"/>
          <p:cNvSpPr>
            <a:spLocks/>
          </p:cNvSpPr>
          <p:nvPr/>
        </p:nvSpPr>
        <p:spPr bwMode="auto">
          <a:xfrm>
            <a:off x="1536700" y="2411413"/>
            <a:ext cx="866775" cy="1587"/>
          </a:xfrm>
          <a:custGeom>
            <a:avLst/>
            <a:gdLst/>
            <a:ahLst/>
            <a:cxnLst>
              <a:cxn ang="0">
                <a:pos x="546" y="0"/>
              </a:cxn>
              <a:cxn ang="0">
                <a:pos x="418" y="0"/>
              </a:cxn>
              <a:cxn ang="0">
                <a:pos x="0" y="0"/>
              </a:cxn>
            </a:cxnLst>
            <a:rect l="0" t="0" r="r" b="b"/>
            <a:pathLst>
              <a:path w="546">
                <a:moveTo>
                  <a:pt x="546" y="0"/>
                </a:moveTo>
                <a:lnTo>
                  <a:pt x="418" y="0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3585" name="Freeform 49"/>
          <p:cNvSpPr>
            <a:spLocks/>
          </p:cNvSpPr>
          <p:nvPr/>
        </p:nvSpPr>
        <p:spPr bwMode="auto">
          <a:xfrm>
            <a:off x="1228725" y="2179638"/>
            <a:ext cx="1174750" cy="263525"/>
          </a:xfrm>
          <a:custGeom>
            <a:avLst/>
            <a:gdLst/>
            <a:ahLst/>
            <a:cxnLst>
              <a:cxn ang="0">
                <a:pos x="0" y="166"/>
              </a:cxn>
              <a:cxn ang="0">
                <a:pos x="70" y="0"/>
              </a:cxn>
              <a:cxn ang="0">
                <a:pos x="740" y="0"/>
              </a:cxn>
            </a:cxnLst>
            <a:rect l="0" t="0" r="r" b="b"/>
            <a:pathLst>
              <a:path w="740" h="166">
                <a:moveTo>
                  <a:pt x="0" y="166"/>
                </a:moveTo>
                <a:lnTo>
                  <a:pt x="70" y="0"/>
                </a:lnTo>
                <a:lnTo>
                  <a:pt x="740" y="0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3586" name="Freeform 50"/>
          <p:cNvSpPr>
            <a:spLocks/>
          </p:cNvSpPr>
          <p:nvPr/>
        </p:nvSpPr>
        <p:spPr bwMode="auto">
          <a:xfrm>
            <a:off x="1038225" y="1512888"/>
            <a:ext cx="231775" cy="1228725"/>
          </a:xfrm>
          <a:custGeom>
            <a:avLst/>
            <a:gdLst/>
            <a:ahLst/>
            <a:cxnLst>
              <a:cxn ang="0">
                <a:pos x="146" y="774"/>
              </a:cxn>
              <a:cxn ang="0">
                <a:pos x="0" y="482"/>
              </a:cxn>
              <a:cxn ang="0">
                <a:pos x="0" y="0"/>
              </a:cxn>
            </a:cxnLst>
            <a:rect l="0" t="0" r="r" b="b"/>
            <a:pathLst>
              <a:path w="146" h="774">
                <a:moveTo>
                  <a:pt x="146" y="774"/>
                </a:moveTo>
                <a:lnTo>
                  <a:pt x="0" y="482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3587" name="Freeform 51"/>
          <p:cNvSpPr>
            <a:spLocks/>
          </p:cNvSpPr>
          <p:nvPr/>
        </p:nvSpPr>
        <p:spPr bwMode="auto">
          <a:xfrm>
            <a:off x="1387475" y="2773363"/>
            <a:ext cx="1482725" cy="477837"/>
          </a:xfrm>
          <a:custGeom>
            <a:avLst/>
            <a:gdLst/>
            <a:ahLst/>
            <a:cxnLst>
              <a:cxn ang="0">
                <a:pos x="934" y="301"/>
              </a:cxn>
              <a:cxn ang="0">
                <a:pos x="510" y="301"/>
              </a:cxn>
              <a:cxn ang="0">
                <a:pos x="0" y="0"/>
              </a:cxn>
            </a:cxnLst>
            <a:rect l="0" t="0" r="r" b="b"/>
            <a:pathLst>
              <a:path w="934" h="301">
                <a:moveTo>
                  <a:pt x="934" y="301"/>
                </a:moveTo>
                <a:lnTo>
                  <a:pt x="510" y="301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3588" name="Line 52"/>
          <p:cNvSpPr>
            <a:spLocks noChangeShapeType="1"/>
          </p:cNvSpPr>
          <p:nvPr/>
        </p:nvSpPr>
        <p:spPr bwMode="auto">
          <a:xfrm flipH="1" flipV="1">
            <a:off x="1444625" y="3001963"/>
            <a:ext cx="752475" cy="249237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3589" name="Line 53"/>
          <p:cNvSpPr>
            <a:spLocks noChangeShapeType="1"/>
          </p:cNvSpPr>
          <p:nvPr/>
        </p:nvSpPr>
        <p:spPr bwMode="auto">
          <a:xfrm flipH="1" flipV="1">
            <a:off x="1508125" y="3248025"/>
            <a:ext cx="688975" cy="3175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3590" name="Freeform 54"/>
          <p:cNvSpPr>
            <a:spLocks/>
          </p:cNvSpPr>
          <p:nvPr/>
        </p:nvSpPr>
        <p:spPr bwMode="auto">
          <a:xfrm>
            <a:off x="1536700" y="2411413"/>
            <a:ext cx="866775" cy="1587"/>
          </a:xfrm>
          <a:custGeom>
            <a:avLst/>
            <a:gdLst/>
            <a:ahLst/>
            <a:cxnLst>
              <a:cxn ang="0">
                <a:pos x="546" y="0"/>
              </a:cxn>
              <a:cxn ang="0">
                <a:pos x="418" y="0"/>
              </a:cxn>
              <a:cxn ang="0">
                <a:pos x="0" y="0"/>
              </a:cxn>
            </a:cxnLst>
            <a:rect l="0" t="0" r="r" b="b"/>
            <a:pathLst>
              <a:path w="546">
                <a:moveTo>
                  <a:pt x="546" y="0"/>
                </a:moveTo>
                <a:lnTo>
                  <a:pt x="418" y="0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3591" name="Freeform 55"/>
          <p:cNvSpPr>
            <a:spLocks/>
          </p:cNvSpPr>
          <p:nvPr/>
        </p:nvSpPr>
        <p:spPr bwMode="auto">
          <a:xfrm>
            <a:off x="1228725" y="2179638"/>
            <a:ext cx="1174750" cy="263525"/>
          </a:xfrm>
          <a:custGeom>
            <a:avLst/>
            <a:gdLst/>
            <a:ahLst/>
            <a:cxnLst>
              <a:cxn ang="0">
                <a:pos x="0" y="166"/>
              </a:cxn>
              <a:cxn ang="0">
                <a:pos x="70" y="0"/>
              </a:cxn>
              <a:cxn ang="0">
                <a:pos x="740" y="0"/>
              </a:cxn>
            </a:cxnLst>
            <a:rect l="0" t="0" r="r" b="b"/>
            <a:pathLst>
              <a:path w="740" h="166">
                <a:moveTo>
                  <a:pt x="0" y="166"/>
                </a:moveTo>
                <a:lnTo>
                  <a:pt x="70" y="0"/>
                </a:lnTo>
                <a:lnTo>
                  <a:pt x="740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3592" name="Freeform 56"/>
          <p:cNvSpPr>
            <a:spLocks/>
          </p:cNvSpPr>
          <p:nvPr/>
        </p:nvSpPr>
        <p:spPr bwMode="auto">
          <a:xfrm>
            <a:off x="1038225" y="1512888"/>
            <a:ext cx="231775" cy="1228725"/>
          </a:xfrm>
          <a:custGeom>
            <a:avLst/>
            <a:gdLst/>
            <a:ahLst/>
            <a:cxnLst>
              <a:cxn ang="0">
                <a:pos x="146" y="774"/>
              </a:cxn>
              <a:cxn ang="0">
                <a:pos x="0" y="482"/>
              </a:cxn>
              <a:cxn ang="0">
                <a:pos x="0" y="0"/>
              </a:cxn>
            </a:cxnLst>
            <a:rect l="0" t="0" r="r" b="b"/>
            <a:pathLst>
              <a:path w="146" h="774">
                <a:moveTo>
                  <a:pt x="146" y="774"/>
                </a:moveTo>
                <a:lnTo>
                  <a:pt x="0" y="482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3593" name="Freeform 57"/>
          <p:cNvSpPr>
            <a:spLocks/>
          </p:cNvSpPr>
          <p:nvPr/>
        </p:nvSpPr>
        <p:spPr bwMode="auto">
          <a:xfrm>
            <a:off x="2463800" y="3889375"/>
            <a:ext cx="288925" cy="384175"/>
          </a:xfrm>
          <a:custGeom>
            <a:avLst/>
            <a:gdLst/>
            <a:ahLst/>
            <a:cxnLst>
              <a:cxn ang="0">
                <a:pos x="182" y="0"/>
              </a:cxn>
              <a:cxn ang="0">
                <a:pos x="114" y="242"/>
              </a:cxn>
              <a:cxn ang="0">
                <a:pos x="0" y="242"/>
              </a:cxn>
            </a:cxnLst>
            <a:rect l="0" t="0" r="r" b="b"/>
            <a:pathLst>
              <a:path w="182" h="242">
                <a:moveTo>
                  <a:pt x="182" y="0"/>
                </a:moveTo>
                <a:lnTo>
                  <a:pt x="114" y="242"/>
                </a:lnTo>
                <a:lnTo>
                  <a:pt x="0" y="242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3594" name="Freeform 58"/>
          <p:cNvSpPr>
            <a:spLocks/>
          </p:cNvSpPr>
          <p:nvPr/>
        </p:nvSpPr>
        <p:spPr bwMode="auto">
          <a:xfrm>
            <a:off x="1387475" y="2773363"/>
            <a:ext cx="1482725" cy="477837"/>
          </a:xfrm>
          <a:custGeom>
            <a:avLst/>
            <a:gdLst/>
            <a:ahLst/>
            <a:cxnLst>
              <a:cxn ang="0">
                <a:pos x="934" y="301"/>
              </a:cxn>
              <a:cxn ang="0">
                <a:pos x="510" y="301"/>
              </a:cxn>
              <a:cxn ang="0">
                <a:pos x="0" y="0"/>
              </a:cxn>
            </a:cxnLst>
            <a:rect l="0" t="0" r="r" b="b"/>
            <a:pathLst>
              <a:path w="934" h="301">
                <a:moveTo>
                  <a:pt x="934" y="301"/>
                </a:moveTo>
                <a:lnTo>
                  <a:pt x="510" y="301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3595" name="Line 59"/>
          <p:cNvSpPr>
            <a:spLocks noChangeShapeType="1"/>
          </p:cNvSpPr>
          <p:nvPr/>
        </p:nvSpPr>
        <p:spPr bwMode="auto">
          <a:xfrm flipH="1" flipV="1">
            <a:off x="1444625" y="3001963"/>
            <a:ext cx="752475" cy="249237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3596" name="Line 60"/>
          <p:cNvSpPr>
            <a:spLocks noChangeShapeType="1"/>
          </p:cNvSpPr>
          <p:nvPr/>
        </p:nvSpPr>
        <p:spPr bwMode="auto">
          <a:xfrm flipH="1" flipV="1">
            <a:off x="1508125" y="3248025"/>
            <a:ext cx="688975" cy="3175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3597" name="Freeform 61"/>
          <p:cNvSpPr>
            <a:spLocks/>
          </p:cNvSpPr>
          <p:nvPr/>
        </p:nvSpPr>
        <p:spPr bwMode="auto">
          <a:xfrm>
            <a:off x="6303963" y="5118100"/>
            <a:ext cx="688975" cy="82550"/>
          </a:xfrm>
          <a:custGeom>
            <a:avLst/>
            <a:gdLst/>
            <a:ahLst/>
            <a:cxnLst>
              <a:cxn ang="0">
                <a:pos x="434" y="0"/>
              </a:cxn>
              <a:cxn ang="0">
                <a:pos x="176" y="0"/>
              </a:cxn>
              <a:cxn ang="0">
                <a:pos x="0" y="52"/>
              </a:cxn>
            </a:cxnLst>
            <a:rect l="0" t="0" r="r" b="b"/>
            <a:pathLst>
              <a:path w="434" h="52">
                <a:moveTo>
                  <a:pt x="434" y="0"/>
                </a:moveTo>
                <a:lnTo>
                  <a:pt x="176" y="0"/>
                </a:lnTo>
                <a:lnTo>
                  <a:pt x="0" y="52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3598" name="Freeform 62"/>
          <p:cNvSpPr>
            <a:spLocks/>
          </p:cNvSpPr>
          <p:nvPr/>
        </p:nvSpPr>
        <p:spPr bwMode="auto">
          <a:xfrm>
            <a:off x="6303963" y="5118100"/>
            <a:ext cx="688975" cy="82550"/>
          </a:xfrm>
          <a:custGeom>
            <a:avLst/>
            <a:gdLst/>
            <a:ahLst/>
            <a:cxnLst>
              <a:cxn ang="0">
                <a:pos x="434" y="0"/>
              </a:cxn>
              <a:cxn ang="0">
                <a:pos x="176" y="0"/>
              </a:cxn>
              <a:cxn ang="0">
                <a:pos x="0" y="52"/>
              </a:cxn>
            </a:cxnLst>
            <a:rect l="0" t="0" r="r" b="b"/>
            <a:pathLst>
              <a:path w="434" h="52">
                <a:moveTo>
                  <a:pt x="434" y="0"/>
                </a:moveTo>
                <a:lnTo>
                  <a:pt x="176" y="0"/>
                </a:lnTo>
                <a:lnTo>
                  <a:pt x="0" y="52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3599" name="Freeform 63"/>
          <p:cNvSpPr>
            <a:spLocks/>
          </p:cNvSpPr>
          <p:nvPr/>
        </p:nvSpPr>
        <p:spPr bwMode="auto">
          <a:xfrm>
            <a:off x="3806825" y="5257800"/>
            <a:ext cx="549275" cy="85725"/>
          </a:xfrm>
          <a:custGeom>
            <a:avLst/>
            <a:gdLst/>
            <a:ahLst/>
            <a:cxnLst>
              <a:cxn ang="0">
                <a:pos x="0" y="54"/>
              </a:cxn>
              <a:cxn ang="0">
                <a:pos x="166" y="54"/>
              </a:cxn>
              <a:cxn ang="0">
                <a:pos x="346" y="0"/>
              </a:cxn>
            </a:cxnLst>
            <a:rect l="0" t="0" r="r" b="b"/>
            <a:pathLst>
              <a:path w="346" h="54">
                <a:moveTo>
                  <a:pt x="0" y="54"/>
                </a:moveTo>
                <a:lnTo>
                  <a:pt x="166" y="54"/>
                </a:lnTo>
                <a:lnTo>
                  <a:pt x="346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3600" name="Line 64"/>
          <p:cNvSpPr>
            <a:spLocks noChangeShapeType="1"/>
          </p:cNvSpPr>
          <p:nvPr/>
        </p:nvSpPr>
        <p:spPr bwMode="auto">
          <a:xfrm flipH="1">
            <a:off x="6310313" y="5118100"/>
            <a:ext cx="276225" cy="142875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3601" name="Rectangle 65"/>
          <p:cNvSpPr>
            <a:spLocks noChangeArrowheads="1"/>
          </p:cNvSpPr>
          <p:nvPr/>
        </p:nvSpPr>
        <p:spPr bwMode="auto">
          <a:xfrm>
            <a:off x="7015163" y="739775"/>
            <a:ext cx="116522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b="1">
                <a:solidFill>
                  <a:srgbClr val="231F20"/>
                </a:solidFill>
              </a:rPr>
              <a:t>Mitral cell</a:t>
            </a:r>
          </a:p>
          <a:p>
            <a:pPr>
              <a:lnSpc>
                <a:spcPct val="90000"/>
              </a:lnSpc>
            </a:pPr>
            <a:r>
              <a:rPr lang="en-US" sz="1600" b="1">
                <a:solidFill>
                  <a:srgbClr val="231F20"/>
                </a:solidFill>
              </a:rPr>
              <a:t>(output cell)</a:t>
            </a:r>
            <a:endParaRPr lang="en-US" sz="1200" b="1" baseline="-25000"/>
          </a:p>
        </p:txBody>
      </p:sp>
      <p:sp>
        <p:nvSpPr>
          <p:cNvPr id="193602" name="Rectangle 66"/>
          <p:cNvSpPr>
            <a:spLocks noChangeArrowheads="1"/>
          </p:cNvSpPr>
          <p:nvPr/>
        </p:nvSpPr>
        <p:spPr bwMode="auto">
          <a:xfrm>
            <a:off x="3255963" y="3494088"/>
            <a:ext cx="893762" cy="43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b="1">
                <a:solidFill>
                  <a:srgbClr val="231F20"/>
                </a:solidFill>
              </a:rPr>
              <a:t>Olfactory</a:t>
            </a:r>
          </a:p>
          <a:p>
            <a:pPr>
              <a:lnSpc>
                <a:spcPct val="80000"/>
              </a:lnSpc>
            </a:pPr>
            <a:r>
              <a:rPr lang="en-US" sz="1600" b="1">
                <a:solidFill>
                  <a:srgbClr val="231F20"/>
                </a:solidFill>
              </a:rPr>
              <a:t>gland</a:t>
            </a:r>
            <a:endParaRPr lang="en-US" sz="1200" b="1" baseline="-25000"/>
          </a:p>
        </p:txBody>
      </p:sp>
      <p:sp>
        <p:nvSpPr>
          <p:cNvPr id="193603" name="Rectangle 67"/>
          <p:cNvSpPr>
            <a:spLocks noChangeArrowheads="1"/>
          </p:cNvSpPr>
          <p:nvPr/>
        </p:nvSpPr>
        <p:spPr bwMode="auto">
          <a:xfrm>
            <a:off x="3084513" y="1384300"/>
            <a:ext cx="893762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b="1">
                <a:solidFill>
                  <a:srgbClr val="231F20"/>
                </a:solidFill>
              </a:rPr>
              <a:t>Olfactory</a:t>
            </a:r>
          </a:p>
          <a:p>
            <a:pPr>
              <a:lnSpc>
                <a:spcPct val="90000"/>
              </a:lnSpc>
            </a:pPr>
            <a:r>
              <a:rPr lang="en-US" sz="1600" b="1">
                <a:solidFill>
                  <a:srgbClr val="231F20"/>
                </a:solidFill>
              </a:rPr>
              <a:t>tract</a:t>
            </a:r>
            <a:endParaRPr lang="en-US" sz="1200" b="1" baseline="-25000"/>
          </a:p>
        </p:txBody>
      </p:sp>
      <p:sp>
        <p:nvSpPr>
          <p:cNvPr id="193604" name="Rectangle 68"/>
          <p:cNvSpPr>
            <a:spLocks noChangeArrowheads="1"/>
          </p:cNvSpPr>
          <p:nvPr/>
        </p:nvSpPr>
        <p:spPr bwMode="auto">
          <a:xfrm>
            <a:off x="3036888" y="4391025"/>
            <a:ext cx="1017587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b="1">
                <a:solidFill>
                  <a:srgbClr val="231F20"/>
                </a:solidFill>
              </a:rPr>
              <a:t>Olfactory</a:t>
            </a:r>
          </a:p>
          <a:p>
            <a:pPr>
              <a:lnSpc>
                <a:spcPct val="90000"/>
              </a:lnSpc>
            </a:pPr>
            <a:r>
              <a:rPr lang="en-US" sz="1600" b="1">
                <a:solidFill>
                  <a:srgbClr val="231F20"/>
                </a:solidFill>
              </a:rPr>
              <a:t>epithelium</a:t>
            </a:r>
            <a:endParaRPr lang="en-US" sz="1200" b="1" baseline="-25000"/>
          </a:p>
        </p:txBody>
      </p:sp>
      <p:sp>
        <p:nvSpPr>
          <p:cNvPr id="193605" name="Rectangle 69"/>
          <p:cNvSpPr>
            <a:spLocks noChangeArrowheads="1"/>
          </p:cNvSpPr>
          <p:nvPr/>
        </p:nvSpPr>
        <p:spPr bwMode="auto">
          <a:xfrm>
            <a:off x="7015163" y="2343150"/>
            <a:ext cx="145732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b="1">
                <a:solidFill>
                  <a:srgbClr val="231F20"/>
                </a:solidFill>
              </a:rPr>
              <a:t>Filaments of</a:t>
            </a:r>
          </a:p>
          <a:p>
            <a:pPr>
              <a:lnSpc>
                <a:spcPct val="90000"/>
              </a:lnSpc>
            </a:pPr>
            <a:r>
              <a:rPr lang="en-US" sz="1600" b="1">
                <a:solidFill>
                  <a:srgbClr val="231F20"/>
                </a:solidFill>
              </a:rPr>
              <a:t>olfactory nerve</a:t>
            </a:r>
            <a:endParaRPr lang="en-US" sz="1200" b="1" baseline="-25000"/>
          </a:p>
        </p:txBody>
      </p:sp>
      <p:sp>
        <p:nvSpPr>
          <p:cNvPr id="193606" name="Rectangle 70"/>
          <p:cNvSpPr>
            <a:spLocks noChangeArrowheads="1"/>
          </p:cNvSpPr>
          <p:nvPr/>
        </p:nvSpPr>
        <p:spPr bwMode="auto">
          <a:xfrm>
            <a:off x="7018338" y="1831975"/>
            <a:ext cx="158115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b="1">
                <a:solidFill>
                  <a:srgbClr val="231F20"/>
                </a:solidFill>
              </a:rPr>
              <a:t>Cribriform plate</a:t>
            </a:r>
          </a:p>
          <a:p>
            <a:pPr>
              <a:lnSpc>
                <a:spcPct val="90000"/>
              </a:lnSpc>
            </a:pPr>
            <a:r>
              <a:rPr lang="en-US" sz="1600" b="1">
                <a:solidFill>
                  <a:srgbClr val="231F20"/>
                </a:solidFill>
              </a:rPr>
              <a:t>of ethmoid bone</a:t>
            </a:r>
            <a:endParaRPr lang="en-US" sz="1200" b="1" baseline="-25000"/>
          </a:p>
        </p:txBody>
      </p:sp>
      <p:sp>
        <p:nvSpPr>
          <p:cNvPr id="193607" name="Rectangle 71"/>
          <p:cNvSpPr>
            <a:spLocks noChangeArrowheads="1"/>
          </p:cNvSpPr>
          <p:nvPr/>
        </p:nvSpPr>
        <p:spPr bwMode="auto">
          <a:xfrm>
            <a:off x="6977063" y="2847975"/>
            <a:ext cx="17049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b="1">
                <a:solidFill>
                  <a:srgbClr val="231F20"/>
                </a:solidFill>
              </a:rPr>
              <a:t>Lamina propria</a:t>
            </a:r>
          </a:p>
          <a:p>
            <a:pPr>
              <a:lnSpc>
                <a:spcPct val="90000"/>
              </a:lnSpc>
            </a:pPr>
            <a:r>
              <a:rPr lang="en-US" sz="1600" b="1">
                <a:solidFill>
                  <a:srgbClr val="231F20"/>
                </a:solidFill>
              </a:rPr>
              <a:t>connective tissue</a:t>
            </a:r>
            <a:endParaRPr lang="en-US" sz="1200" b="1" baseline="-25000"/>
          </a:p>
        </p:txBody>
      </p:sp>
      <p:sp>
        <p:nvSpPr>
          <p:cNvPr id="193608" name="Rectangle 72"/>
          <p:cNvSpPr>
            <a:spLocks noChangeArrowheads="1"/>
          </p:cNvSpPr>
          <p:nvPr/>
        </p:nvSpPr>
        <p:spPr bwMode="auto">
          <a:xfrm>
            <a:off x="7015163" y="3638550"/>
            <a:ext cx="93821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b="1">
                <a:solidFill>
                  <a:srgbClr val="231F20"/>
                </a:solidFill>
              </a:rPr>
              <a:t>Basal cell</a:t>
            </a:r>
            <a:endParaRPr lang="en-US" sz="1200" b="1" baseline="-25000"/>
          </a:p>
        </p:txBody>
      </p:sp>
      <p:sp>
        <p:nvSpPr>
          <p:cNvPr id="193609" name="Rectangle 73"/>
          <p:cNvSpPr>
            <a:spLocks noChangeArrowheads="1"/>
          </p:cNvSpPr>
          <p:nvPr/>
        </p:nvSpPr>
        <p:spPr bwMode="auto">
          <a:xfrm>
            <a:off x="7018338" y="4435475"/>
            <a:ext cx="14795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b="1">
                <a:solidFill>
                  <a:srgbClr val="231F20"/>
                </a:solidFill>
              </a:rPr>
              <a:t>Supporting cell</a:t>
            </a:r>
            <a:endParaRPr lang="en-US" sz="1200" b="1" baseline="-25000"/>
          </a:p>
        </p:txBody>
      </p:sp>
      <p:sp>
        <p:nvSpPr>
          <p:cNvPr id="193610" name="Rectangle 74"/>
          <p:cNvSpPr>
            <a:spLocks noChangeArrowheads="1"/>
          </p:cNvSpPr>
          <p:nvPr/>
        </p:nvSpPr>
        <p:spPr bwMode="auto">
          <a:xfrm>
            <a:off x="7015163" y="4724400"/>
            <a:ext cx="82391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b="1">
                <a:solidFill>
                  <a:srgbClr val="231F20"/>
                </a:solidFill>
              </a:rPr>
              <a:t>Dendrite</a:t>
            </a:r>
            <a:endParaRPr lang="en-US" sz="1200" b="1" baseline="-25000"/>
          </a:p>
        </p:txBody>
      </p:sp>
      <p:sp>
        <p:nvSpPr>
          <p:cNvPr id="193611" name="Rectangle 75"/>
          <p:cNvSpPr>
            <a:spLocks noChangeArrowheads="1"/>
          </p:cNvSpPr>
          <p:nvPr/>
        </p:nvSpPr>
        <p:spPr bwMode="auto">
          <a:xfrm>
            <a:off x="7018338" y="5010150"/>
            <a:ext cx="134778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b="1">
                <a:solidFill>
                  <a:srgbClr val="231F20"/>
                </a:solidFill>
              </a:rPr>
              <a:t>Olfactory cilia</a:t>
            </a:r>
            <a:endParaRPr lang="en-US" sz="1200" b="1" baseline="-25000"/>
          </a:p>
        </p:txBody>
      </p:sp>
      <p:sp>
        <p:nvSpPr>
          <p:cNvPr id="193612" name="Rectangle 76"/>
          <p:cNvSpPr>
            <a:spLocks noChangeArrowheads="1"/>
          </p:cNvSpPr>
          <p:nvPr/>
        </p:nvSpPr>
        <p:spPr bwMode="auto">
          <a:xfrm>
            <a:off x="7015163" y="1536700"/>
            <a:ext cx="13795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b="1">
                <a:solidFill>
                  <a:srgbClr val="231F20"/>
                </a:solidFill>
              </a:rPr>
              <a:t>Olfactory bulb</a:t>
            </a:r>
            <a:endParaRPr lang="en-US" sz="1200" b="1" baseline="-25000"/>
          </a:p>
        </p:txBody>
      </p:sp>
      <p:sp>
        <p:nvSpPr>
          <p:cNvPr id="193613" name="Rectangle 77"/>
          <p:cNvSpPr>
            <a:spLocks noChangeArrowheads="1"/>
          </p:cNvSpPr>
          <p:nvPr/>
        </p:nvSpPr>
        <p:spPr bwMode="auto">
          <a:xfrm>
            <a:off x="7018338" y="1244600"/>
            <a:ext cx="95091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b="1">
                <a:solidFill>
                  <a:srgbClr val="231F20"/>
                </a:solidFill>
              </a:rPr>
              <a:t>Glomeruli</a:t>
            </a:r>
            <a:endParaRPr lang="en-US" sz="1200" b="1" baseline="-25000"/>
          </a:p>
        </p:txBody>
      </p:sp>
      <p:sp>
        <p:nvSpPr>
          <p:cNvPr id="193614" name="Rectangle 78"/>
          <p:cNvSpPr>
            <a:spLocks noChangeArrowheads="1"/>
          </p:cNvSpPr>
          <p:nvPr/>
        </p:nvSpPr>
        <p:spPr bwMode="auto">
          <a:xfrm>
            <a:off x="7024688" y="3352800"/>
            <a:ext cx="50641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b="1">
                <a:solidFill>
                  <a:srgbClr val="231F20"/>
                </a:solidFill>
              </a:rPr>
              <a:t>Axon</a:t>
            </a:r>
            <a:endParaRPr lang="en-US" sz="1200" b="1" baseline="-25000"/>
          </a:p>
        </p:txBody>
      </p:sp>
      <p:sp>
        <p:nvSpPr>
          <p:cNvPr id="193615" name="Rectangle 79"/>
          <p:cNvSpPr>
            <a:spLocks noChangeArrowheads="1"/>
          </p:cNvSpPr>
          <p:nvPr/>
        </p:nvSpPr>
        <p:spPr bwMode="auto">
          <a:xfrm>
            <a:off x="7018338" y="3930650"/>
            <a:ext cx="12096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b="1">
                <a:solidFill>
                  <a:srgbClr val="231F20"/>
                </a:solidFill>
              </a:rPr>
              <a:t>Olfactory</a:t>
            </a:r>
          </a:p>
          <a:p>
            <a:pPr>
              <a:lnSpc>
                <a:spcPct val="90000"/>
              </a:lnSpc>
            </a:pPr>
            <a:r>
              <a:rPr lang="en-US" sz="1600" b="1">
                <a:solidFill>
                  <a:srgbClr val="231F20"/>
                </a:solidFill>
              </a:rPr>
              <a:t>receptor cell</a:t>
            </a:r>
            <a:endParaRPr lang="en-US" sz="1200" b="1" baseline="-25000"/>
          </a:p>
        </p:txBody>
      </p:sp>
      <p:sp>
        <p:nvSpPr>
          <p:cNvPr id="193616" name="Rectangle 80"/>
          <p:cNvSpPr>
            <a:spLocks noChangeArrowheads="1"/>
          </p:cNvSpPr>
          <p:nvPr/>
        </p:nvSpPr>
        <p:spPr bwMode="auto">
          <a:xfrm>
            <a:off x="3128963" y="5226050"/>
            <a:ext cx="6429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b="1">
                <a:solidFill>
                  <a:srgbClr val="231F20"/>
                </a:solidFill>
              </a:rPr>
              <a:t>Mucus</a:t>
            </a:r>
            <a:endParaRPr lang="en-US" sz="1200" b="1" baseline="-25000"/>
          </a:p>
        </p:txBody>
      </p:sp>
      <p:sp>
        <p:nvSpPr>
          <p:cNvPr id="193617" name="Rectangle 81"/>
          <p:cNvSpPr>
            <a:spLocks noChangeArrowheads="1"/>
          </p:cNvSpPr>
          <p:nvPr/>
        </p:nvSpPr>
        <p:spPr bwMode="auto">
          <a:xfrm>
            <a:off x="6097588" y="5648325"/>
            <a:ext cx="2586037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b="1">
                <a:solidFill>
                  <a:srgbClr val="231F20"/>
                </a:solidFill>
              </a:rPr>
              <a:t>Route of inhaled air</a:t>
            </a:r>
          </a:p>
          <a:p>
            <a:pPr>
              <a:lnSpc>
                <a:spcPct val="90000"/>
              </a:lnSpc>
            </a:pPr>
            <a:r>
              <a:rPr lang="en-US" sz="1600" b="1">
                <a:solidFill>
                  <a:srgbClr val="231F20"/>
                </a:solidFill>
              </a:rPr>
              <a:t>containing odor molecules</a:t>
            </a:r>
            <a:endParaRPr lang="en-US" sz="1200" b="1" baseline="-25000"/>
          </a:p>
        </p:txBody>
      </p:sp>
      <p:sp>
        <p:nvSpPr>
          <p:cNvPr id="193618" name="Rectangle 82"/>
          <p:cNvSpPr>
            <a:spLocks noChangeArrowheads="1"/>
          </p:cNvSpPr>
          <p:nvPr/>
        </p:nvSpPr>
        <p:spPr bwMode="auto">
          <a:xfrm>
            <a:off x="2430463" y="2047875"/>
            <a:ext cx="13922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b="1">
                <a:solidFill>
                  <a:srgbClr val="231F20"/>
                </a:solidFill>
              </a:rPr>
              <a:t>Olfactory tract</a:t>
            </a:r>
            <a:endParaRPr lang="en-US" sz="1200" b="1" baseline="-25000"/>
          </a:p>
        </p:txBody>
      </p:sp>
      <p:sp>
        <p:nvSpPr>
          <p:cNvPr id="193619" name="Rectangle 83"/>
          <p:cNvSpPr>
            <a:spLocks noChangeArrowheads="1"/>
          </p:cNvSpPr>
          <p:nvPr/>
        </p:nvSpPr>
        <p:spPr bwMode="auto">
          <a:xfrm>
            <a:off x="2430463" y="2279650"/>
            <a:ext cx="13795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b="1">
                <a:solidFill>
                  <a:srgbClr val="231F20"/>
                </a:solidFill>
              </a:rPr>
              <a:t>Olfactory bulb</a:t>
            </a:r>
            <a:endParaRPr lang="en-US" sz="1200" b="1" baseline="-25000"/>
          </a:p>
        </p:txBody>
      </p:sp>
      <p:sp>
        <p:nvSpPr>
          <p:cNvPr id="193620" name="Rectangle 84"/>
          <p:cNvSpPr>
            <a:spLocks noChangeArrowheads="1"/>
          </p:cNvSpPr>
          <p:nvPr/>
        </p:nvSpPr>
        <p:spPr bwMode="auto">
          <a:xfrm>
            <a:off x="455613" y="4365625"/>
            <a:ext cx="361950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>
                <a:solidFill>
                  <a:srgbClr val="231F20"/>
                </a:solidFill>
                <a:latin typeface="Arial Black" pitchFamily="1" charset="0"/>
              </a:rPr>
              <a:t>(a) </a:t>
            </a:r>
            <a:endParaRPr lang="en-US" sz="1200" baseline="-25000"/>
          </a:p>
        </p:txBody>
      </p:sp>
      <p:sp>
        <p:nvSpPr>
          <p:cNvPr id="193621" name="Rectangle 85"/>
          <p:cNvSpPr>
            <a:spLocks noChangeArrowheads="1"/>
          </p:cNvSpPr>
          <p:nvPr/>
        </p:nvSpPr>
        <p:spPr bwMode="auto">
          <a:xfrm>
            <a:off x="3332163" y="5845175"/>
            <a:ext cx="361950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>
                <a:solidFill>
                  <a:srgbClr val="231F20"/>
                </a:solidFill>
                <a:latin typeface="Arial Black" pitchFamily="1" charset="0"/>
              </a:rPr>
              <a:t>(b) </a:t>
            </a:r>
            <a:endParaRPr lang="en-US" sz="1200" baseline="-25000"/>
          </a:p>
        </p:txBody>
      </p:sp>
      <p:sp>
        <p:nvSpPr>
          <p:cNvPr id="193622" name="Rectangle 86"/>
          <p:cNvSpPr>
            <a:spLocks noChangeArrowheads="1"/>
          </p:cNvSpPr>
          <p:nvPr/>
        </p:nvSpPr>
        <p:spPr bwMode="auto">
          <a:xfrm>
            <a:off x="2894013" y="3108325"/>
            <a:ext cx="822325" cy="41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b="1">
                <a:solidFill>
                  <a:srgbClr val="231F20"/>
                </a:solidFill>
              </a:rPr>
              <a:t>Nasal</a:t>
            </a:r>
          </a:p>
          <a:p>
            <a:pPr>
              <a:lnSpc>
                <a:spcPct val="70000"/>
              </a:lnSpc>
            </a:pPr>
            <a:r>
              <a:rPr lang="en-US" sz="1600" b="1">
                <a:solidFill>
                  <a:srgbClr val="231F20"/>
                </a:solidFill>
              </a:rPr>
              <a:t>conchae</a:t>
            </a:r>
            <a:endParaRPr lang="en-US" sz="1200" b="1" baseline="-25000"/>
          </a:p>
        </p:txBody>
      </p:sp>
      <p:sp>
        <p:nvSpPr>
          <p:cNvPr id="193623" name="Rectangle 87"/>
          <p:cNvSpPr>
            <a:spLocks noChangeArrowheads="1"/>
          </p:cNvSpPr>
          <p:nvPr/>
        </p:nvSpPr>
        <p:spPr bwMode="auto">
          <a:xfrm>
            <a:off x="1604963" y="4162425"/>
            <a:ext cx="1017587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b="1">
                <a:solidFill>
                  <a:srgbClr val="231F20"/>
                </a:solidFill>
              </a:rPr>
              <a:t>Route of</a:t>
            </a:r>
          </a:p>
          <a:p>
            <a:pPr>
              <a:lnSpc>
                <a:spcPct val="90000"/>
              </a:lnSpc>
            </a:pPr>
            <a:r>
              <a:rPr lang="en-US" sz="1600" b="1">
                <a:solidFill>
                  <a:srgbClr val="231F20"/>
                </a:solidFill>
              </a:rPr>
              <a:t>inhaled air</a:t>
            </a:r>
            <a:endParaRPr lang="en-US" sz="1200" b="1" baseline="-25000"/>
          </a:p>
        </p:txBody>
      </p:sp>
      <p:sp>
        <p:nvSpPr>
          <p:cNvPr id="193624" name="Rectangle 88"/>
          <p:cNvSpPr>
            <a:spLocks noChangeArrowheads="1"/>
          </p:cNvSpPr>
          <p:nvPr/>
        </p:nvSpPr>
        <p:spPr bwMode="auto">
          <a:xfrm>
            <a:off x="698500" y="1044575"/>
            <a:ext cx="1017588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600" b="1">
                <a:solidFill>
                  <a:srgbClr val="231F20"/>
                </a:solidFill>
              </a:rPr>
              <a:t>Olfactory</a:t>
            </a:r>
          </a:p>
          <a:p>
            <a:pPr algn="ctr">
              <a:lnSpc>
                <a:spcPct val="90000"/>
              </a:lnSpc>
            </a:pPr>
            <a:r>
              <a:rPr lang="en-US" sz="1600" b="1">
                <a:solidFill>
                  <a:srgbClr val="231F20"/>
                </a:solidFill>
              </a:rPr>
              <a:t>epithelium</a:t>
            </a:r>
            <a:endParaRPr lang="en-US" sz="1200" b="1" baseline="-25000"/>
          </a:p>
        </p:txBody>
      </p:sp>
      <p:sp>
        <p:nvSpPr>
          <p:cNvPr id="193625" name="AutoShape 89"/>
          <p:cNvSpPr>
            <a:spLocks/>
          </p:cNvSpPr>
          <p:nvPr/>
        </p:nvSpPr>
        <p:spPr bwMode="auto">
          <a:xfrm>
            <a:off x="6100763" y="2087563"/>
            <a:ext cx="58737" cy="304800"/>
          </a:xfrm>
          <a:prstGeom prst="rightBracket">
            <a:avLst>
              <a:gd name="adj" fmla="val 0"/>
            </a:avLst>
          </a:prstGeom>
          <a:noFill/>
          <a:ln w="285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3626" name="AutoShape 90"/>
          <p:cNvSpPr>
            <a:spLocks/>
          </p:cNvSpPr>
          <p:nvPr/>
        </p:nvSpPr>
        <p:spPr bwMode="auto">
          <a:xfrm>
            <a:off x="6100763" y="2087563"/>
            <a:ext cx="58737" cy="304800"/>
          </a:xfrm>
          <a:prstGeom prst="rightBracket">
            <a:avLst>
              <a:gd name="adj" fmla="val 0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3627" name="Line 91"/>
          <p:cNvSpPr>
            <a:spLocks noChangeShapeType="1"/>
          </p:cNvSpPr>
          <p:nvPr/>
        </p:nvSpPr>
        <p:spPr bwMode="auto">
          <a:xfrm flipH="1">
            <a:off x="6157913" y="1354138"/>
            <a:ext cx="371475" cy="901700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3628" name="AutoShape 92"/>
          <p:cNvSpPr>
            <a:spLocks/>
          </p:cNvSpPr>
          <p:nvPr/>
        </p:nvSpPr>
        <p:spPr bwMode="auto">
          <a:xfrm>
            <a:off x="5613400" y="1909763"/>
            <a:ext cx="61913" cy="393700"/>
          </a:xfrm>
          <a:prstGeom prst="rightBracket">
            <a:avLst>
              <a:gd name="adj" fmla="val 0"/>
            </a:avLst>
          </a:prstGeom>
          <a:noFill/>
          <a:ln w="285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3629" name="AutoShape 93"/>
          <p:cNvSpPr>
            <a:spLocks/>
          </p:cNvSpPr>
          <p:nvPr/>
        </p:nvSpPr>
        <p:spPr bwMode="auto">
          <a:xfrm>
            <a:off x="5613400" y="1909763"/>
            <a:ext cx="61913" cy="393700"/>
          </a:xfrm>
          <a:prstGeom prst="rightBracket">
            <a:avLst>
              <a:gd name="adj" fmla="val 0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3630" name="Freeform 94"/>
          <p:cNvSpPr>
            <a:spLocks/>
          </p:cNvSpPr>
          <p:nvPr/>
        </p:nvSpPr>
        <p:spPr bwMode="auto">
          <a:xfrm>
            <a:off x="5684838" y="1354138"/>
            <a:ext cx="1308100" cy="746125"/>
          </a:xfrm>
          <a:custGeom>
            <a:avLst/>
            <a:gdLst/>
            <a:ahLst/>
            <a:cxnLst>
              <a:cxn ang="0">
                <a:pos x="824" y="0"/>
              </a:cxn>
              <a:cxn ang="0">
                <a:pos x="532" y="0"/>
              </a:cxn>
              <a:cxn ang="0">
                <a:pos x="0" y="470"/>
              </a:cxn>
            </a:cxnLst>
            <a:rect l="0" t="0" r="r" b="b"/>
            <a:pathLst>
              <a:path w="824" h="470">
                <a:moveTo>
                  <a:pt x="824" y="0"/>
                </a:moveTo>
                <a:lnTo>
                  <a:pt x="532" y="0"/>
                </a:lnTo>
                <a:lnTo>
                  <a:pt x="0" y="47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3631" name="AutoShape 95"/>
          <p:cNvSpPr>
            <a:spLocks/>
          </p:cNvSpPr>
          <p:nvPr/>
        </p:nvSpPr>
        <p:spPr bwMode="auto">
          <a:xfrm>
            <a:off x="4097338" y="3819525"/>
            <a:ext cx="85725" cy="1349375"/>
          </a:xfrm>
          <a:prstGeom prst="leftBracket">
            <a:avLst>
              <a:gd name="adj" fmla="val 0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  <p:custDataLst>
      <p:tags r:id="rId1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6525" y="117475"/>
            <a:ext cx="8864600" cy="274638"/>
          </a:xfrm>
          <a:noFill/>
        </p:spPr>
        <p:txBody>
          <a:bodyPr anchor="t"/>
          <a:lstStyle/>
          <a:p>
            <a:r>
              <a:rPr lang="en-US">
                <a:solidFill>
                  <a:srgbClr val="000000"/>
                </a:solidFill>
              </a:rPr>
              <a:t>Figure 15.21a  </a:t>
            </a:r>
            <a:r>
              <a:rPr lang="en-US"/>
              <a:t>Olfactory receptors.</a:t>
            </a:r>
          </a:p>
        </p:txBody>
      </p:sp>
      <p:pic>
        <p:nvPicPr>
          <p:cNvPr id="194564" name="Picture 4" descr="figure_15_21_a-jL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561975"/>
            <a:ext cx="8229600" cy="5867400"/>
          </a:xfrm>
          <a:prstGeom prst="rect">
            <a:avLst/>
          </a:prstGeom>
          <a:noFill/>
        </p:spPr>
      </p:pic>
      <p:sp>
        <p:nvSpPr>
          <p:cNvPr id="194565" name="Freeform 5"/>
          <p:cNvSpPr>
            <a:spLocks/>
          </p:cNvSpPr>
          <p:nvPr/>
        </p:nvSpPr>
        <p:spPr bwMode="auto">
          <a:xfrm>
            <a:off x="3438525" y="2779713"/>
            <a:ext cx="2406650" cy="1587"/>
          </a:xfrm>
          <a:custGeom>
            <a:avLst/>
            <a:gdLst/>
            <a:ahLst/>
            <a:cxnLst>
              <a:cxn ang="0">
                <a:pos x="1516" y="0"/>
              </a:cxn>
              <a:cxn ang="0">
                <a:pos x="1288" y="0"/>
              </a:cxn>
              <a:cxn ang="0">
                <a:pos x="0" y="0"/>
              </a:cxn>
            </a:cxnLst>
            <a:rect l="0" t="0" r="r" b="b"/>
            <a:pathLst>
              <a:path w="1516">
                <a:moveTo>
                  <a:pt x="1516" y="0"/>
                </a:moveTo>
                <a:lnTo>
                  <a:pt x="1288" y="0"/>
                </a:lnTo>
                <a:lnTo>
                  <a:pt x="0" y="0"/>
                </a:lnTo>
              </a:path>
            </a:pathLst>
          </a:custGeom>
          <a:noFill/>
          <a:ln w="5080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566" name="Freeform 6"/>
          <p:cNvSpPr>
            <a:spLocks/>
          </p:cNvSpPr>
          <p:nvPr/>
        </p:nvSpPr>
        <p:spPr bwMode="auto">
          <a:xfrm>
            <a:off x="2886075" y="2363788"/>
            <a:ext cx="2962275" cy="473075"/>
          </a:xfrm>
          <a:custGeom>
            <a:avLst/>
            <a:gdLst/>
            <a:ahLst/>
            <a:cxnLst>
              <a:cxn ang="0">
                <a:pos x="0" y="298"/>
              </a:cxn>
              <a:cxn ang="0">
                <a:pos x="124" y="0"/>
              </a:cxn>
              <a:cxn ang="0">
                <a:pos x="1866" y="0"/>
              </a:cxn>
            </a:cxnLst>
            <a:rect l="0" t="0" r="r" b="b"/>
            <a:pathLst>
              <a:path w="1866" h="298">
                <a:moveTo>
                  <a:pt x="0" y="298"/>
                </a:moveTo>
                <a:lnTo>
                  <a:pt x="124" y="0"/>
                </a:lnTo>
                <a:lnTo>
                  <a:pt x="1866" y="0"/>
                </a:lnTo>
              </a:path>
            </a:pathLst>
          </a:custGeom>
          <a:noFill/>
          <a:ln w="5080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567" name="Freeform 7"/>
          <p:cNvSpPr>
            <a:spLocks/>
          </p:cNvSpPr>
          <p:nvPr/>
        </p:nvSpPr>
        <p:spPr bwMode="auto">
          <a:xfrm>
            <a:off x="2543175" y="1160463"/>
            <a:ext cx="415925" cy="2216150"/>
          </a:xfrm>
          <a:custGeom>
            <a:avLst/>
            <a:gdLst/>
            <a:ahLst/>
            <a:cxnLst>
              <a:cxn ang="0">
                <a:pos x="262" y="1396"/>
              </a:cxn>
              <a:cxn ang="0">
                <a:pos x="0" y="870"/>
              </a:cxn>
              <a:cxn ang="0">
                <a:pos x="0" y="0"/>
              </a:cxn>
            </a:cxnLst>
            <a:rect l="0" t="0" r="r" b="b"/>
            <a:pathLst>
              <a:path w="262" h="1396">
                <a:moveTo>
                  <a:pt x="262" y="1396"/>
                </a:moveTo>
                <a:lnTo>
                  <a:pt x="0" y="870"/>
                </a:lnTo>
                <a:lnTo>
                  <a:pt x="0" y="0"/>
                </a:lnTo>
              </a:path>
            </a:pathLst>
          </a:custGeom>
          <a:noFill/>
          <a:ln w="5080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568" name="Line 8"/>
          <p:cNvSpPr>
            <a:spLocks noChangeShapeType="1"/>
          </p:cNvSpPr>
          <p:nvPr/>
        </p:nvSpPr>
        <p:spPr bwMode="auto">
          <a:xfrm>
            <a:off x="5635625" y="5446713"/>
            <a:ext cx="1588" cy="327025"/>
          </a:xfrm>
          <a:prstGeom prst="line">
            <a:avLst/>
          </a:prstGeom>
          <a:noFill/>
          <a:ln w="5080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569" name="Freeform 9"/>
          <p:cNvSpPr>
            <a:spLocks/>
          </p:cNvSpPr>
          <p:nvPr/>
        </p:nvSpPr>
        <p:spPr bwMode="auto">
          <a:xfrm>
            <a:off x="3171825" y="3433763"/>
            <a:ext cx="2673350" cy="857250"/>
          </a:xfrm>
          <a:custGeom>
            <a:avLst/>
            <a:gdLst/>
            <a:ahLst/>
            <a:cxnLst>
              <a:cxn ang="0">
                <a:pos x="1684" y="540"/>
              </a:cxn>
              <a:cxn ang="0">
                <a:pos x="922" y="540"/>
              </a:cxn>
              <a:cxn ang="0">
                <a:pos x="0" y="0"/>
              </a:cxn>
            </a:cxnLst>
            <a:rect l="0" t="0" r="r" b="b"/>
            <a:pathLst>
              <a:path w="1684" h="540">
                <a:moveTo>
                  <a:pt x="1684" y="540"/>
                </a:moveTo>
                <a:lnTo>
                  <a:pt x="922" y="540"/>
                </a:lnTo>
                <a:lnTo>
                  <a:pt x="0" y="0"/>
                </a:lnTo>
              </a:path>
            </a:pathLst>
          </a:custGeom>
          <a:noFill/>
          <a:ln w="5080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570" name="Line 10"/>
          <p:cNvSpPr>
            <a:spLocks noChangeShapeType="1"/>
          </p:cNvSpPr>
          <p:nvPr/>
        </p:nvSpPr>
        <p:spPr bwMode="auto">
          <a:xfrm flipH="1" flipV="1">
            <a:off x="3276600" y="3846513"/>
            <a:ext cx="1358900" cy="444500"/>
          </a:xfrm>
          <a:prstGeom prst="line">
            <a:avLst/>
          </a:prstGeom>
          <a:noFill/>
          <a:ln w="6350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571" name="Line 11"/>
          <p:cNvSpPr>
            <a:spLocks noChangeShapeType="1"/>
          </p:cNvSpPr>
          <p:nvPr/>
        </p:nvSpPr>
        <p:spPr bwMode="auto">
          <a:xfrm flipH="1">
            <a:off x="3390900" y="4291013"/>
            <a:ext cx="1244600" cy="1587"/>
          </a:xfrm>
          <a:prstGeom prst="line">
            <a:avLst/>
          </a:prstGeom>
          <a:noFill/>
          <a:ln w="5080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572" name="Freeform 12"/>
          <p:cNvSpPr>
            <a:spLocks/>
          </p:cNvSpPr>
          <p:nvPr/>
        </p:nvSpPr>
        <p:spPr bwMode="auto">
          <a:xfrm>
            <a:off x="3422650" y="2763838"/>
            <a:ext cx="2406650" cy="1587"/>
          </a:xfrm>
          <a:custGeom>
            <a:avLst/>
            <a:gdLst/>
            <a:ahLst/>
            <a:cxnLst>
              <a:cxn ang="0">
                <a:pos x="1516" y="0"/>
              </a:cxn>
              <a:cxn ang="0">
                <a:pos x="1288" y="0"/>
              </a:cxn>
              <a:cxn ang="0">
                <a:pos x="0" y="0"/>
              </a:cxn>
            </a:cxnLst>
            <a:rect l="0" t="0" r="r" b="b"/>
            <a:pathLst>
              <a:path w="1516">
                <a:moveTo>
                  <a:pt x="1516" y="0"/>
                </a:moveTo>
                <a:lnTo>
                  <a:pt x="1288" y="0"/>
                </a:lnTo>
                <a:lnTo>
                  <a:pt x="0" y="0"/>
                </a:lnTo>
              </a:path>
            </a:pathLst>
          </a:custGeom>
          <a:noFill/>
          <a:ln w="222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573" name="Freeform 13"/>
          <p:cNvSpPr>
            <a:spLocks/>
          </p:cNvSpPr>
          <p:nvPr/>
        </p:nvSpPr>
        <p:spPr bwMode="auto">
          <a:xfrm>
            <a:off x="2870200" y="2347913"/>
            <a:ext cx="2962275" cy="473075"/>
          </a:xfrm>
          <a:custGeom>
            <a:avLst/>
            <a:gdLst/>
            <a:ahLst/>
            <a:cxnLst>
              <a:cxn ang="0">
                <a:pos x="0" y="298"/>
              </a:cxn>
              <a:cxn ang="0">
                <a:pos x="124" y="0"/>
              </a:cxn>
              <a:cxn ang="0">
                <a:pos x="1866" y="0"/>
              </a:cxn>
            </a:cxnLst>
            <a:rect l="0" t="0" r="r" b="b"/>
            <a:pathLst>
              <a:path w="1866" h="298">
                <a:moveTo>
                  <a:pt x="0" y="298"/>
                </a:moveTo>
                <a:lnTo>
                  <a:pt x="124" y="0"/>
                </a:lnTo>
                <a:lnTo>
                  <a:pt x="1866" y="0"/>
                </a:lnTo>
              </a:path>
            </a:pathLst>
          </a:custGeom>
          <a:noFill/>
          <a:ln w="222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574" name="Freeform 14"/>
          <p:cNvSpPr>
            <a:spLocks/>
          </p:cNvSpPr>
          <p:nvPr/>
        </p:nvSpPr>
        <p:spPr bwMode="auto">
          <a:xfrm>
            <a:off x="2527300" y="1144588"/>
            <a:ext cx="415925" cy="2216150"/>
          </a:xfrm>
          <a:custGeom>
            <a:avLst/>
            <a:gdLst/>
            <a:ahLst/>
            <a:cxnLst>
              <a:cxn ang="0">
                <a:pos x="262" y="1396"/>
              </a:cxn>
              <a:cxn ang="0">
                <a:pos x="0" y="870"/>
              </a:cxn>
              <a:cxn ang="0">
                <a:pos x="0" y="0"/>
              </a:cxn>
            </a:cxnLst>
            <a:rect l="0" t="0" r="r" b="b"/>
            <a:pathLst>
              <a:path w="262" h="1396">
                <a:moveTo>
                  <a:pt x="262" y="1396"/>
                </a:moveTo>
                <a:lnTo>
                  <a:pt x="0" y="870"/>
                </a:lnTo>
                <a:lnTo>
                  <a:pt x="0" y="0"/>
                </a:lnTo>
              </a:path>
            </a:pathLst>
          </a:custGeom>
          <a:noFill/>
          <a:ln w="222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575" name="Line 15"/>
          <p:cNvSpPr>
            <a:spLocks noChangeShapeType="1"/>
          </p:cNvSpPr>
          <p:nvPr/>
        </p:nvSpPr>
        <p:spPr bwMode="auto">
          <a:xfrm>
            <a:off x="5619750" y="5430838"/>
            <a:ext cx="1588" cy="450850"/>
          </a:xfrm>
          <a:prstGeom prst="line">
            <a:avLst/>
          </a:prstGeom>
          <a:noFill/>
          <a:ln w="222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576" name="Freeform 16"/>
          <p:cNvSpPr>
            <a:spLocks/>
          </p:cNvSpPr>
          <p:nvPr/>
        </p:nvSpPr>
        <p:spPr bwMode="auto">
          <a:xfrm>
            <a:off x="3155950" y="3417888"/>
            <a:ext cx="2673350" cy="857250"/>
          </a:xfrm>
          <a:custGeom>
            <a:avLst/>
            <a:gdLst/>
            <a:ahLst/>
            <a:cxnLst>
              <a:cxn ang="0">
                <a:pos x="1684" y="540"/>
              </a:cxn>
              <a:cxn ang="0">
                <a:pos x="922" y="540"/>
              </a:cxn>
              <a:cxn ang="0">
                <a:pos x="0" y="0"/>
              </a:cxn>
            </a:cxnLst>
            <a:rect l="0" t="0" r="r" b="b"/>
            <a:pathLst>
              <a:path w="1684" h="540">
                <a:moveTo>
                  <a:pt x="1684" y="540"/>
                </a:moveTo>
                <a:lnTo>
                  <a:pt x="922" y="540"/>
                </a:lnTo>
                <a:lnTo>
                  <a:pt x="0" y="0"/>
                </a:lnTo>
              </a:path>
            </a:pathLst>
          </a:custGeom>
          <a:noFill/>
          <a:ln w="222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577" name="Line 17"/>
          <p:cNvSpPr>
            <a:spLocks noChangeShapeType="1"/>
          </p:cNvSpPr>
          <p:nvPr/>
        </p:nvSpPr>
        <p:spPr bwMode="auto">
          <a:xfrm flipH="1" flipV="1">
            <a:off x="3260725" y="3830638"/>
            <a:ext cx="1358900" cy="444500"/>
          </a:xfrm>
          <a:prstGeom prst="line">
            <a:avLst/>
          </a:prstGeom>
          <a:noFill/>
          <a:ln w="254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578" name="Line 18"/>
          <p:cNvSpPr>
            <a:spLocks noChangeShapeType="1"/>
          </p:cNvSpPr>
          <p:nvPr/>
        </p:nvSpPr>
        <p:spPr bwMode="auto">
          <a:xfrm flipH="1">
            <a:off x="3375025" y="4275138"/>
            <a:ext cx="1244600" cy="1587"/>
          </a:xfrm>
          <a:prstGeom prst="line">
            <a:avLst/>
          </a:prstGeom>
          <a:noFill/>
          <a:ln w="222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579" name="Rectangle 19"/>
          <p:cNvSpPr>
            <a:spLocks noChangeArrowheads="1"/>
          </p:cNvSpPr>
          <p:nvPr/>
        </p:nvSpPr>
        <p:spPr bwMode="auto">
          <a:xfrm>
            <a:off x="5864225" y="2173288"/>
            <a:ext cx="1912938" cy="33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200" b="1">
                <a:solidFill>
                  <a:srgbClr val="231F20"/>
                </a:solidFill>
              </a:rPr>
              <a:t>Olfactory tract</a:t>
            </a:r>
            <a:endParaRPr lang="en-US" b="1"/>
          </a:p>
        </p:txBody>
      </p:sp>
      <p:sp>
        <p:nvSpPr>
          <p:cNvPr id="194580" name="Rectangle 20"/>
          <p:cNvSpPr>
            <a:spLocks noChangeArrowheads="1"/>
          </p:cNvSpPr>
          <p:nvPr/>
        </p:nvSpPr>
        <p:spPr bwMode="auto">
          <a:xfrm>
            <a:off x="5864225" y="2595563"/>
            <a:ext cx="1898650" cy="33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200" b="1">
                <a:solidFill>
                  <a:srgbClr val="231F20"/>
                </a:solidFill>
              </a:rPr>
              <a:t>Olfactory bulb</a:t>
            </a:r>
            <a:endParaRPr lang="en-US" b="1"/>
          </a:p>
        </p:txBody>
      </p:sp>
      <p:sp>
        <p:nvSpPr>
          <p:cNvPr id="194581" name="Rectangle 21"/>
          <p:cNvSpPr>
            <a:spLocks noChangeArrowheads="1"/>
          </p:cNvSpPr>
          <p:nvPr/>
        </p:nvSpPr>
        <p:spPr bwMode="auto">
          <a:xfrm>
            <a:off x="1371600" y="6062663"/>
            <a:ext cx="495300" cy="39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200">
                <a:solidFill>
                  <a:srgbClr val="231F20"/>
                </a:solidFill>
                <a:latin typeface="Arial Black" pitchFamily="1" charset="0"/>
              </a:rPr>
              <a:t>(a) </a:t>
            </a:r>
            <a:endParaRPr lang="en-US"/>
          </a:p>
        </p:txBody>
      </p:sp>
      <p:sp>
        <p:nvSpPr>
          <p:cNvPr id="194582" name="Rectangle 22"/>
          <p:cNvSpPr>
            <a:spLocks noChangeArrowheads="1"/>
          </p:cNvSpPr>
          <p:nvPr/>
        </p:nvSpPr>
        <p:spPr bwMode="auto">
          <a:xfrm>
            <a:off x="5864225" y="4106863"/>
            <a:ext cx="1136650" cy="66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200" b="1">
                <a:solidFill>
                  <a:srgbClr val="231F20"/>
                </a:solidFill>
              </a:rPr>
              <a:t>Nasal</a:t>
            </a:r>
          </a:p>
          <a:p>
            <a:r>
              <a:rPr lang="en-US" sz="2200" b="1">
                <a:solidFill>
                  <a:srgbClr val="231F20"/>
                </a:solidFill>
              </a:rPr>
              <a:t>conchae</a:t>
            </a:r>
            <a:endParaRPr lang="en-US" b="1"/>
          </a:p>
        </p:txBody>
      </p:sp>
      <p:sp>
        <p:nvSpPr>
          <p:cNvPr id="194583" name="Rectangle 23"/>
          <p:cNvSpPr>
            <a:spLocks noChangeArrowheads="1"/>
          </p:cNvSpPr>
          <p:nvPr/>
        </p:nvSpPr>
        <p:spPr bwMode="auto">
          <a:xfrm>
            <a:off x="4851400" y="5849938"/>
            <a:ext cx="1400175" cy="66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200" b="1">
                <a:solidFill>
                  <a:srgbClr val="231F20"/>
                </a:solidFill>
              </a:rPr>
              <a:t>Route of</a:t>
            </a:r>
          </a:p>
          <a:p>
            <a:r>
              <a:rPr lang="en-US" sz="2200" b="1">
                <a:solidFill>
                  <a:srgbClr val="231F20"/>
                </a:solidFill>
              </a:rPr>
              <a:t>inhaled air</a:t>
            </a:r>
            <a:endParaRPr lang="en-US" b="1"/>
          </a:p>
        </p:txBody>
      </p:sp>
      <p:sp>
        <p:nvSpPr>
          <p:cNvPr id="194584" name="Rectangle 24"/>
          <p:cNvSpPr>
            <a:spLocks noChangeArrowheads="1"/>
          </p:cNvSpPr>
          <p:nvPr/>
        </p:nvSpPr>
        <p:spPr bwMode="auto">
          <a:xfrm>
            <a:off x="2019300" y="512763"/>
            <a:ext cx="1400175" cy="66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200" b="1">
                <a:solidFill>
                  <a:srgbClr val="231F20"/>
                </a:solidFill>
              </a:rPr>
              <a:t>Olfactory</a:t>
            </a:r>
          </a:p>
          <a:p>
            <a:r>
              <a:rPr lang="en-US" sz="2200" b="1">
                <a:solidFill>
                  <a:srgbClr val="231F20"/>
                </a:solidFill>
              </a:rPr>
              <a:t>epithelium</a:t>
            </a:r>
            <a:endParaRPr lang="en-US" b="1"/>
          </a:p>
        </p:txBody>
      </p:sp>
    </p:spTree>
    <p:custDataLst>
      <p:tags r:id="rId1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Sphenoid Bone</a:t>
            </a:r>
            <a:endParaRPr lang="en-US" b="0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Complex, bat-shaped bone</a:t>
            </a:r>
          </a:p>
          <a:p>
            <a:r>
              <a:rPr lang="en-US"/>
              <a:t>Keystone bone</a:t>
            </a:r>
          </a:p>
          <a:p>
            <a:pPr lvl="1"/>
            <a:r>
              <a:rPr lang="en-US"/>
              <a:t>Articulates with all other cranial bones</a:t>
            </a:r>
          </a:p>
          <a:p>
            <a:r>
              <a:rPr lang="en-US"/>
              <a:t>Three pairs of processes</a:t>
            </a:r>
          </a:p>
          <a:p>
            <a:pPr lvl="1"/>
            <a:r>
              <a:rPr lang="en-US"/>
              <a:t>Greater wings</a:t>
            </a:r>
          </a:p>
          <a:p>
            <a:pPr lvl="1"/>
            <a:r>
              <a:rPr lang="en-US"/>
              <a:t>Lesser wings</a:t>
            </a:r>
          </a:p>
          <a:p>
            <a:pPr lvl="1"/>
            <a:r>
              <a:rPr lang="en-US"/>
              <a:t>Pterygoid processes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kull hole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365760" y="-91441"/>
            <a:ext cx="11114532" cy="18306288"/>
          </a:xfr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2" name="Rectangle 6"/>
          <p:cNvSpPr>
            <a:spLocks noChangeArrowheads="1"/>
          </p:cNvSpPr>
          <p:nvPr/>
        </p:nvSpPr>
        <p:spPr bwMode="auto">
          <a:xfrm>
            <a:off x="8151813" y="6581775"/>
            <a:ext cx="9890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7.7a</a:t>
            </a:r>
          </a:p>
        </p:txBody>
      </p:sp>
      <p:pic>
        <p:nvPicPr>
          <p:cNvPr id="29707" name="Picture 11"/>
          <p:cNvPicPr>
            <a:picLocks noChangeAspect="1" noChangeArrowheads="1"/>
          </p:cNvPicPr>
          <p:nvPr/>
        </p:nvPicPr>
        <p:blipFill>
          <a:blip r:embed="rId2" cstate="print"/>
          <a:srcRect t="1884" b="5927"/>
          <a:stretch>
            <a:fillRect/>
          </a:stretch>
        </p:blipFill>
        <p:spPr bwMode="auto">
          <a:xfrm>
            <a:off x="306388" y="530225"/>
            <a:ext cx="8529637" cy="5902325"/>
          </a:xfrm>
          <a:prstGeom prst="rect">
            <a:avLst/>
          </a:prstGeom>
          <a:noFill/>
        </p:spPr>
      </p:pic>
      <p:sp>
        <p:nvSpPr>
          <p:cNvPr id="29708" name="Freeform 12"/>
          <p:cNvSpPr>
            <a:spLocks/>
          </p:cNvSpPr>
          <p:nvPr/>
        </p:nvSpPr>
        <p:spPr bwMode="auto">
          <a:xfrm>
            <a:off x="4913313" y="1212850"/>
            <a:ext cx="1762125" cy="149225"/>
          </a:xfrm>
          <a:custGeom>
            <a:avLst/>
            <a:gdLst/>
            <a:ahLst/>
            <a:cxnLst>
              <a:cxn ang="0">
                <a:pos x="1110" y="0"/>
              </a:cxn>
              <a:cxn ang="0">
                <a:pos x="1030" y="0"/>
              </a:cxn>
              <a:cxn ang="0">
                <a:pos x="0" y="94"/>
              </a:cxn>
            </a:cxnLst>
            <a:rect l="0" t="0" r="r" b="b"/>
            <a:pathLst>
              <a:path w="1110" h="94">
                <a:moveTo>
                  <a:pt x="1110" y="0"/>
                </a:moveTo>
                <a:lnTo>
                  <a:pt x="1030" y="0"/>
                </a:lnTo>
                <a:lnTo>
                  <a:pt x="0" y="94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09" name="Freeform 13"/>
          <p:cNvSpPr>
            <a:spLocks/>
          </p:cNvSpPr>
          <p:nvPr/>
        </p:nvSpPr>
        <p:spPr bwMode="auto">
          <a:xfrm>
            <a:off x="2711450" y="1400175"/>
            <a:ext cx="1501775" cy="2349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92" y="0"/>
              </a:cxn>
              <a:cxn ang="0">
                <a:pos x="946" y="148"/>
              </a:cxn>
            </a:cxnLst>
            <a:rect l="0" t="0" r="r" b="b"/>
            <a:pathLst>
              <a:path w="946" h="148">
                <a:moveTo>
                  <a:pt x="0" y="0"/>
                </a:moveTo>
                <a:lnTo>
                  <a:pt x="192" y="0"/>
                </a:lnTo>
                <a:lnTo>
                  <a:pt x="946" y="148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10" name="Freeform 14"/>
          <p:cNvSpPr>
            <a:spLocks/>
          </p:cNvSpPr>
          <p:nvPr/>
        </p:nvSpPr>
        <p:spPr bwMode="auto">
          <a:xfrm>
            <a:off x="1930400" y="2984500"/>
            <a:ext cx="1574800" cy="292100"/>
          </a:xfrm>
          <a:custGeom>
            <a:avLst/>
            <a:gdLst/>
            <a:ahLst/>
            <a:cxnLst>
              <a:cxn ang="0">
                <a:pos x="0" y="182"/>
              </a:cxn>
              <a:cxn ang="0">
                <a:pos x="244" y="184"/>
              </a:cxn>
              <a:cxn ang="0">
                <a:pos x="992" y="0"/>
              </a:cxn>
            </a:cxnLst>
            <a:rect l="0" t="0" r="r" b="b"/>
            <a:pathLst>
              <a:path w="992" h="184">
                <a:moveTo>
                  <a:pt x="0" y="182"/>
                </a:moveTo>
                <a:lnTo>
                  <a:pt x="244" y="184"/>
                </a:lnTo>
                <a:lnTo>
                  <a:pt x="992" y="0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11" name="Freeform 15"/>
          <p:cNvSpPr>
            <a:spLocks/>
          </p:cNvSpPr>
          <p:nvPr/>
        </p:nvSpPr>
        <p:spPr bwMode="auto">
          <a:xfrm>
            <a:off x="2251075" y="3248025"/>
            <a:ext cx="1670050" cy="646113"/>
          </a:xfrm>
          <a:custGeom>
            <a:avLst/>
            <a:gdLst/>
            <a:ahLst/>
            <a:cxnLst>
              <a:cxn ang="0">
                <a:pos x="0" y="407"/>
              </a:cxn>
              <a:cxn ang="0">
                <a:pos x="154" y="407"/>
              </a:cxn>
              <a:cxn ang="0">
                <a:pos x="1052" y="0"/>
              </a:cxn>
            </a:cxnLst>
            <a:rect l="0" t="0" r="r" b="b"/>
            <a:pathLst>
              <a:path w="1052" h="407">
                <a:moveTo>
                  <a:pt x="0" y="407"/>
                </a:moveTo>
                <a:lnTo>
                  <a:pt x="154" y="407"/>
                </a:lnTo>
                <a:lnTo>
                  <a:pt x="1052" y="0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12" name="Freeform 16"/>
          <p:cNvSpPr>
            <a:spLocks/>
          </p:cNvSpPr>
          <p:nvPr/>
        </p:nvSpPr>
        <p:spPr bwMode="auto">
          <a:xfrm>
            <a:off x="1438275" y="4770438"/>
            <a:ext cx="2762250" cy="825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26" y="0"/>
              </a:cxn>
              <a:cxn ang="0">
                <a:pos x="1740" y="52"/>
              </a:cxn>
            </a:cxnLst>
            <a:rect l="0" t="0" r="r" b="b"/>
            <a:pathLst>
              <a:path w="1740" h="52">
                <a:moveTo>
                  <a:pt x="0" y="0"/>
                </a:moveTo>
                <a:lnTo>
                  <a:pt x="326" y="0"/>
                </a:lnTo>
                <a:lnTo>
                  <a:pt x="1740" y="52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13" name="Freeform 17"/>
          <p:cNvSpPr>
            <a:spLocks/>
          </p:cNvSpPr>
          <p:nvPr/>
        </p:nvSpPr>
        <p:spPr bwMode="auto">
          <a:xfrm>
            <a:off x="2070100" y="5126038"/>
            <a:ext cx="1190625" cy="355600"/>
          </a:xfrm>
          <a:custGeom>
            <a:avLst/>
            <a:gdLst/>
            <a:ahLst/>
            <a:cxnLst>
              <a:cxn ang="0">
                <a:pos x="0" y="224"/>
              </a:cxn>
              <a:cxn ang="0">
                <a:pos x="158" y="224"/>
              </a:cxn>
              <a:cxn ang="0">
                <a:pos x="750" y="0"/>
              </a:cxn>
            </a:cxnLst>
            <a:rect l="0" t="0" r="r" b="b"/>
            <a:pathLst>
              <a:path w="750" h="224">
                <a:moveTo>
                  <a:pt x="0" y="224"/>
                </a:moveTo>
                <a:lnTo>
                  <a:pt x="158" y="224"/>
                </a:lnTo>
                <a:lnTo>
                  <a:pt x="750" y="0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14" name="Freeform 18"/>
          <p:cNvSpPr>
            <a:spLocks/>
          </p:cNvSpPr>
          <p:nvPr/>
        </p:nvSpPr>
        <p:spPr bwMode="auto">
          <a:xfrm>
            <a:off x="2219325" y="5202238"/>
            <a:ext cx="1882775" cy="749300"/>
          </a:xfrm>
          <a:custGeom>
            <a:avLst/>
            <a:gdLst/>
            <a:ahLst/>
            <a:cxnLst>
              <a:cxn ang="0">
                <a:pos x="0" y="472"/>
              </a:cxn>
              <a:cxn ang="0">
                <a:pos x="172" y="472"/>
              </a:cxn>
              <a:cxn ang="0">
                <a:pos x="1186" y="0"/>
              </a:cxn>
            </a:cxnLst>
            <a:rect l="0" t="0" r="r" b="b"/>
            <a:pathLst>
              <a:path w="1186" h="472">
                <a:moveTo>
                  <a:pt x="0" y="472"/>
                </a:moveTo>
                <a:lnTo>
                  <a:pt x="172" y="472"/>
                </a:lnTo>
                <a:lnTo>
                  <a:pt x="1186" y="0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15" name="Freeform 19"/>
          <p:cNvSpPr>
            <a:spLocks/>
          </p:cNvSpPr>
          <p:nvPr/>
        </p:nvSpPr>
        <p:spPr bwMode="auto">
          <a:xfrm>
            <a:off x="4881563" y="4443413"/>
            <a:ext cx="1870075" cy="288925"/>
          </a:xfrm>
          <a:custGeom>
            <a:avLst/>
            <a:gdLst/>
            <a:ahLst/>
            <a:cxnLst>
              <a:cxn ang="0">
                <a:pos x="1178" y="182"/>
              </a:cxn>
              <a:cxn ang="0">
                <a:pos x="1064" y="182"/>
              </a:cxn>
              <a:cxn ang="0">
                <a:pos x="0" y="0"/>
              </a:cxn>
            </a:cxnLst>
            <a:rect l="0" t="0" r="r" b="b"/>
            <a:pathLst>
              <a:path w="1178" h="182">
                <a:moveTo>
                  <a:pt x="1178" y="182"/>
                </a:moveTo>
                <a:lnTo>
                  <a:pt x="1064" y="182"/>
                </a:lnTo>
                <a:lnTo>
                  <a:pt x="0" y="0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16" name="Freeform 20"/>
          <p:cNvSpPr>
            <a:spLocks/>
          </p:cNvSpPr>
          <p:nvPr/>
        </p:nvSpPr>
        <p:spPr bwMode="auto">
          <a:xfrm>
            <a:off x="3038475" y="1924050"/>
            <a:ext cx="863600" cy="2476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80" y="0"/>
              </a:cxn>
              <a:cxn ang="0">
                <a:pos x="544" y="156"/>
              </a:cxn>
            </a:cxnLst>
            <a:rect l="0" t="0" r="r" b="b"/>
            <a:pathLst>
              <a:path w="544" h="156">
                <a:moveTo>
                  <a:pt x="0" y="0"/>
                </a:moveTo>
                <a:lnTo>
                  <a:pt x="180" y="0"/>
                </a:lnTo>
                <a:lnTo>
                  <a:pt x="544" y="156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17" name="Freeform 21"/>
          <p:cNvSpPr>
            <a:spLocks/>
          </p:cNvSpPr>
          <p:nvPr/>
        </p:nvSpPr>
        <p:spPr bwMode="auto">
          <a:xfrm>
            <a:off x="3114675" y="2178050"/>
            <a:ext cx="669925" cy="666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48" y="0"/>
              </a:cxn>
              <a:cxn ang="0">
                <a:pos x="422" y="42"/>
              </a:cxn>
            </a:cxnLst>
            <a:rect l="0" t="0" r="r" b="b"/>
            <a:pathLst>
              <a:path w="422" h="42">
                <a:moveTo>
                  <a:pt x="0" y="0"/>
                </a:moveTo>
                <a:lnTo>
                  <a:pt x="148" y="0"/>
                </a:lnTo>
                <a:lnTo>
                  <a:pt x="422" y="42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18" name="Freeform 22"/>
          <p:cNvSpPr>
            <a:spLocks/>
          </p:cNvSpPr>
          <p:nvPr/>
        </p:nvSpPr>
        <p:spPr bwMode="auto">
          <a:xfrm>
            <a:off x="3305175" y="717550"/>
            <a:ext cx="1385888" cy="5175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90" y="0"/>
              </a:cxn>
              <a:cxn ang="0">
                <a:pos x="873" y="326"/>
              </a:cxn>
            </a:cxnLst>
            <a:rect l="0" t="0" r="r" b="b"/>
            <a:pathLst>
              <a:path w="873" h="326">
                <a:moveTo>
                  <a:pt x="0" y="0"/>
                </a:moveTo>
                <a:lnTo>
                  <a:pt x="190" y="0"/>
                </a:lnTo>
                <a:lnTo>
                  <a:pt x="873" y="326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19" name="Freeform 23"/>
          <p:cNvSpPr>
            <a:spLocks/>
          </p:cNvSpPr>
          <p:nvPr/>
        </p:nvSpPr>
        <p:spPr bwMode="auto">
          <a:xfrm>
            <a:off x="2803525" y="930275"/>
            <a:ext cx="2011363" cy="5492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38" y="0"/>
              </a:cxn>
              <a:cxn ang="0">
                <a:pos x="1267" y="346"/>
              </a:cxn>
            </a:cxnLst>
            <a:rect l="0" t="0" r="r" b="b"/>
            <a:pathLst>
              <a:path w="1267" h="346">
                <a:moveTo>
                  <a:pt x="0" y="0"/>
                </a:moveTo>
                <a:lnTo>
                  <a:pt x="438" y="0"/>
                </a:lnTo>
                <a:lnTo>
                  <a:pt x="1267" y="346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20" name="Freeform 24"/>
          <p:cNvSpPr>
            <a:spLocks/>
          </p:cNvSpPr>
          <p:nvPr/>
        </p:nvSpPr>
        <p:spPr bwMode="auto">
          <a:xfrm>
            <a:off x="5148263" y="1695450"/>
            <a:ext cx="1524000" cy="635000"/>
          </a:xfrm>
          <a:custGeom>
            <a:avLst/>
            <a:gdLst/>
            <a:ahLst/>
            <a:cxnLst>
              <a:cxn ang="0">
                <a:pos x="960" y="0"/>
              </a:cxn>
              <a:cxn ang="0">
                <a:pos x="838" y="0"/>
              </a:cxn>
              <a:cxn ang="0">
                <a:pos x="0" y="400"/>
              </a:cxn>
            </a:cxnLst>
            <a:rect l="0" t="0" r="r" b="b"/>
            <a:pathLst>
              <a:path w="960" h="400">
                <a:moveTo>
                  <a:pt x="960" y="0"/>
                </a:moveTo>
                <a:lnTo>
                  <a:pt x="838" y="0"/>
                </a:lnTo>
                <a:lnTo>
                  <a:pt x="0" y="400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21" name="Freeform 25"/>
          <p:cNvSpPr>
            <a:spLocks/>
          </p:cNvSpPr>
          <p:nvPr/>
        </p:nvSpPr>
        <p:spPr bwMode="auto">
          <a:xfrm>
            <a:off x="5399088" y="2114550"/>
            <a:ext cx="1276350" cy="504825"/>
          </a:xfrm>
          <a:custGeom>
            <a:avLst/>
            <a:gdLst/>
            <a:ahLst/>
            <a:cxnLst>
              <a:cxn ang="0">
                <a:pos x="804" y="0"/>
              </a:cxn>
              <a:cxn ang="0">
                <a:pos x="680" y="0"/>
              </a:cxn>
              <a:cxn ang="0">
                <a:pos x="0" y="318"/>
              </a:cxn>
            </a:cxnLst>
            <a:rect l="0" t="0" r="r" b="b"/>
            <a:pathLst>
              <a:path w="804" h="318">
                <a:moveTo>
                  <a:pt x="804" y="0"/>
                </a:moveTo>
                <a:lnTo>
                  <a:pt x="680" y="0"/>
                </a:lnTo>
                <a:lnTo>
                  <a:pt x="0" y="318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22" name="Freeform 26"/>
          <p:cNvSpPr>
            <a:spLocks/>
          </p:cNvSpPr>
          <p:nvPr/>
        </p:nvSpPr>
        <p:spPr bwMode="auto">
          <a:xfrm>
            <a:off x="5510213" y="2406650"/>
            <a:ext cx="1165225" cy="390525"/>
          </a:xfrm>
          <a:custGeom>
            <a:avLst/>
            <a:gdLst/>
            <a:ahLst/>
            <a:cxnLst>
              <a:cxn ang="0">
                <a:pos x="734" y="0"/>
              </a:cxn>
              <a:cxn ang="0">
                <a:pos x="610" y="0"/>
              </a:cxn>
              <a:cxn ang="0">
                <a:pos x="0" y="246"/>
              </a:cxn>
            </a:cxnLst>
            <a:rect l="0" t="0" r="r" b="b"/>
            <a:pathLst>
              <a:path w="734" h="246">
                <a:moveTo>
                  <a:pt x="734" y="0"/>
                </a:moveTo>
                <a:lnTo>
                  <a:pt x="610" y="0"/>
                </a:lnTo>
                <a:lnTo>
                  <a:pt x="0" y="246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23" name="Freeform 27"/>
          <p:cNvSpPr>
            <a:spLocks/>
          </p:cNvSpPr>
          <p:nvPr/>
        </p:nvSpPr>
        <p:spPr bwMode="auto">
          <a:xfrm>
            <a:off x="5732463" y="2692400"/>
            <a:ext cx="942975" cy="263525"/>
          </a:xfrm>
          <a:custGeom>
            <a:avLst/>
            <a:gdLst/>
            <a:ahLst/>
            <a:cxnLst>
              <a:cxn ang="0">
                <a:pos x="594" y="0"/>
              </a:cxn>
              <a:cxn ang="0">
                <a:pos x="470" y="0"/>
              </a:cxn>
              <a:cxn ang="0">
                <a:pos x="0" y="166"/>
              </a:cxn>
            </a:cxnLst>
            <a:rect l="0" t="0" r="r" b="b"/>
            <a:pathLst>
              <a:path w="594" h="166">
                <a:moveTo>
                  <a:pt x="594" y="0"/>
                </a:moveTo>
                <a:lnTo>
                  <a:pt x="470" y="0"/>
                </a:lnTo>
                <a:lnTo>
                  <a:pt x="0" y="166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24" name="Freeform 28"/>
          <p:cNvSpPr>
            <a:spLocks/>
          </p:cNvSpPr>
          <p:nvPr/>
        </p:nvSpPr>
        <p:spPr bwMode="auto">
          <a:xfrm>
            <a:off x="2425700" y="2574925"/>
            <a:ext cx="2347913" cy="120650"/>
          </a:xfrm>
          <a:custGeom>
            <a:avLst/>
            <a:gdLst/>
            <a:ahLst/>
            <a:cxnLst>
              <a:cxn ang="0">
                <a:pos x="0" y="76"/>
              </a:cxn>
              <a:cxn ang="0">
                <a:pos x="194" y="76"/>
              </a:cxn>
              <a:cxn ang="0">
                <a:pos x="1479" y="0"/>
              </a:cxn>
            </a:cxnLst>
            <a:rect l="0" t="0" r="r" b="b"/>
            <a:pathLst>
              <a:path w="1479" h="76">
                <a:moveTo>
                  <a:pt x="0" y="76"/>
                </a:moveTo>
                <a:lnTo>
                  <a:pt x="194" y="76"/>
                </a:lnTo>
                <a:lnTo>
                  <a:pt x="1479" y="0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25" name="Line 29"/>
          <p:cNvSpPr>
            <a:spLocks noChangeShapeType="1"/>
          </p:cNvSpPr>
          <p:nvPr/>
        </p:nvSpPr>
        <p:spPr bwMode="auto">
          <a:xfrm flipH="1">
            <a:off x="5557838" y="768350"/>
            <a:ext cx="1117600" cy="1588"/>
          </a:xfrm>
          <a:prstGeom prst="line">
            <a:avLst/>
          </a:prstGeom>
          <a:noFill/>
          <a:ln w="3492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26" name="Line 30"/>
          <p:cNvSpPr>
            <a:spLocks noChangeShapeType="1"/>
          </p:cNvSpPr>
          <p:nvPr/>
        </p:nvSpPr>
        <p:spPr bwMode="auto">
          <a:xfrm flipV="1">
            <a:off x="4894263" y="1238250"/>
            <a:ext cx="1539875" cy="333375"/>
          </a:xfrm>
          <a:prstGeom prst="line">
            <a:avLst/>
          </a:prstGeom>
          <a:noFill/>
          <a:ln w="3492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27" name="Freeform 31"/>
          <p:cNvSpPr>
            <a:spLocks/>
          </p:cNvSpPr>
          <p:nvPr/>
        </p:nvSpPr>
        <p:spPr bwMode="auto">
          <a:xfrm>
            <a:off x="5281613" y="3003550"/>
            <a:ext cx="1584325" cy="158750"/>
          </a:xfrm>
          <a:custGeom>
            <a:avLst/>
            <a:gdLst/>
            <a:ahLst/>
            <a:cxnLst>
              <a:cxn ang="0">
                <a:pos x="998" y="100"/>
              </a:cxn>
              <a:cxn ang="0">
                <a:pos x="874" y="100"/>
              </a:cxn>
              <a:cxn ang="0">
                <a:pos x="0" y="0"/>
              </a:cxn>
            </a:cxnLst>
            <a:rect l="0" t="0" r="r" b="b"/>
            <a:pathLst>
              <a:path w="998" h="100">
                <a:moveTo>
                  <a:pt x="998" y="100"/>
                </a:moveTo>
                <a:lnTo>
                  <a:pt x="874" y="100"/>
                </a:lnTo>
                <a:lnTo>
                  <a:pt x="0" y="0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28" name="Freeform 32"/>
          <p:cNvSpPr>
            <a:spLocks/>
          </p:cNvSpPr>
          <p:nvPr/>
        </p:nvSpPr>
        <p:spPr bwMode="auto">
          <a:xfrm>
            <a:off x="5249863" y="3849688"/>
            <a:ext cx="1501775" cy="546100"/>
          </a:xfrm>
          <a:custGeom>
            <a:avLst/>
            <a:gdLst/>
            <a:ahLst/>
            <a:cxnLst>
              <a:cxn ang="0">
                <a:pos x="946" y="344"/>
              </a:cxn>
              <a:cxn ang="0">
                <a:pos x="854" y="344"/>
              </a:cxn>
              <a:cxn ang="0">
                <a:pos x="0" y="0"/>
              </a:cxn>
            </a:cxnLst>
            <a:rect l="0" t="0" r="r" b="b"/>
            <a:pathLst>
              <a:path w="946" h="344">
                <a:moveTo>
                  <a:pt x="946" y="344"/>
                </a:moveTo>
                <a:lnTo>
                  <a:pt x="854" y="344"/>
                </a:lnTo>
                <a:lnTo>
                  <a:pt x="0" y="0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29" name="Freeform 33"/>
          <p:cNvSpPr>
            <a:spLocks/>
          </p:cNvSpPr>
          <p:nvPr/>
        </p:nvSpPr>
        <p:spPr bwMode="auto">
          <a:xfrm>
            <a:off x="5634038" y="3703638"/>
            <a:ext cx="1177925" cy="355600"/>
          </a:xfrm>
          <a:custGeom>
            <a:avLst/>
            <a:gdLst/>
            <a:ahLst/>
            <a:cxnLst>
              <a:cxn ang="0">
                <a:pos x="742" y="224"/>
              </a:cxn>
              <a:cxn ang="0">
                <a:pos x="728" y="224"/>
              </a:cxn>
              <a:cxn ang="0">
                <a:pos x="0" y="0"/>
              </a:cxn>
            </a:cxnLst>
            <a:rect l="0" t="0" r="r" b="b"/>
            <a:pathLst>
              <a:path w="742" h="224">
                <a:moveTo>
                  <a:pt x="742" y="224"/>
                </a:moveTo>
                <a:lnTo>
                  <a:pt x="728" y="224"/>
                </a:lnTo>
                <a:lnTo>
                  <a:pt x="0" y="0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30" name="Freeform 34"/>
          <p:cNvSpPr>
            <a:spLocks/>
          </p:cNvSpPr>
          <p:nvPr/>
        </p:nvSpPr>
        <p:spPr bwMode="auto">
          <a:xfrm>
            <a:off x="5497513" y="3432175"/>
            <a:ext cx="1444625" cy="107950"/>
          </a:xfrm>
          <a:custGeom>
            <a:avLst/>
            <a:gdLst/>
            <a:ahLst/>
            <a:cxnLst>
              <a:cxn ang="0">
                <a:pos x="910" y="68"/>
              </a:cxn>
              <a:cxn ang="0">
                <a:pos x="786" y="68"/>
              </a:cxn>
              <a:cxn ang="0">
                <a:pos x="0" y="0"/>
              </a:cxn>
            </a:cxnLst>
            <a:rect l="0" t="0" r="r" b="b"/>
            <a:pathLst>
              <a:path w="910" h="68">
                <a:moveTo>
                  <a:pt x="910" y="68"/>
                </a:moveTo>
                <a:lnTo>
                  <a:pt x="786" y="68"/>
                </a:lnTo>
                <a:lnTo>
                  <a:pt x="0" y="0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31" name="Freeform 35"/>
          <p:cNvSpPr>
            <a:spLocks/>
          </p:cNvSpPr>
          <p:nvPr/>
        </p:nvSpPr>
        <p:spPr bwMode="auto">
          <a:xfrm>
            <a:off x="1685925" y="1784350"/>
            <a:ext cx="120650" cy="520700"/>
          </a:xfrm>
          <a:custGeom>
            <a:avLst/>
            <a:gdLst/>
            <a:ahLst/>
            <a:cxnLst>
              <a:cxn ang="0">
                <a:pos x="74" y="0"/>
              </a:cxn>
              <a:cxn ang="0">
                <a:pos x="0" y="0"/>
              </a:cxn>
              <a:cxn ang="0">
                <a:pos x="0" y="328"/>
              </a:cxn>
              <a:cxn ang="0">
                <a:pos x="76" y="328"/>
              </a:cxn>
            </a:cxnLst>
            <a:rect l="0" t="0" r="r" b="b"/>
            <a:pathLst>
              <a:path w="76" h="328">
                <a:moveTo>
                  <a:pt x="74" y="0"/>
                </a:moveTo>
                <a:lnTo>
                  <a:pt x="0" y="0"/>
                </a:lnTo>
                <a:lnTo>
                  <a:pt x="0" y="328"/>
                </a:lnTo>
                <a:lnTo>
                  <a:pt x="76" y="328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32" name="Freeform 36"/>
          <p:cNvSpPr>
            <a:spLocks/>
          </p:cNvSpPr>
          <p:nvPr/>
        </p:nvSpPr>
        <p:spPr bwMode="auto">
          <a:xfrm>
            <a:off x="1574800" y="577850"/>
            <a:ext cx="117475" cy="479425"/>
          </a:xfrm>
          <a:custGeom>
            <a:avLst/>
            <a:gdLst/>
            <a:ahLst/>
            <a:cxnLst>
              <a:cxn ang="0">
                <a:pos x="72" y="0"/>
              </a:cxn>
              <a:cxn ang="0">
                <a:pos x="0" y="0"/>
              </a:cxn>
              <a:cxn ang="0">
                <a:pos x="0" y="302"/>
              </a:cxn>
              <a:cxn ang="0">
                <a:pos x="74" y="302"/>
              </a:cxn>
            </a:cxnLst>
            <a:rect l="0" t="0" r="r" b="b"/>
            <a:pathLst>
              <a:path w="74" h="302">
                <a:moveTo>
                  <a:pt x="72" y="0"/>
                </a:moveTo>
                <a:lnTo>
                  <a:pt x="0" y="0"/>
                </a:lnTo>
                <a:lnTo>
                  <a:pt x="0" y="302"/>
                </a:lnTo>
                <a:lnTo>
                  <a:pt x="74" y="302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33" name="Line 37"/>
          <p:cNvSpPr>
            <a:spLocks noChangeShapeType="1"/>
          </p:cNvSpPr>
          <p:nvPr/>
        </p:nvSpPr>
        <p:spPr bwMode="auto">
          <a:xfrm flipH="1">
            <a:off x="1562100" y="2044700"/>
            <a:ext cx="120650" cy="1588"/>
          </a:xfrm>
          <a:prstGeom prst="line">
            <a:avLst/>
          </a:prstGeom>
          <a:noFill/>
          <a:ln w="1587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34" name="Line 38"/>
          <p:cNvSpPr>
            <a:spLocks noChangeShapeType="1"/>
          </p:cNvSpPr>
          <p:nvPr/>
        </p:nvSpPr>
        <p:spPr bwMode="auto">
          <a:xfrm flipH="1">
            <a:off x="1450975" y="838200"/>
            <a:ext cx="120650" cy="1588"/>
          </a:xfrm>
          <a:prstGeom prst="line">
            <a:avLst/>
          </a:prstGeom>
          <a:noFill/>
          <a:ln w="1587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35" name="Freeform 39"/>
          <p:cNvSpPr>
            <a:spLocks/>
          </p:cNvSpPr>
          <p:nvPr/>
        </p:nvSpPr>
        <p:spPr bwMode="auto">
          <a:xfrm>
            <a:off x="4913313" y="1212850"/>
            <a:ext cx="1762125" cy="149225"/>
          </a:xfrm>
          <a:custGeom>
            <a:avLst/>
            <a:gdLst/>
            <a:ahLst/>
            <a:cxnLst>
              <a:cxn ang="0">
                <a:pos x="1110" y="0"/>
              </a:cxn>
              <a:cxn ang="0">
                <a:pos x="1030" y="0"/>
              </a:cxn>
              <a:cxn ang="0">
                <a:pos x="0" y="94"/>
              </a:cxn>
            </a:cxnLst>
            <a:rect l="0" t="0" r="r" b="b"/>
            <a:pathLst>
              <a:path w="1110" h="94">
                <a:moveTo>
                  <a:pt x="1110" y="0"/>
                </a:moveTo>
                <a:lnTo>
                  <a:pt x="1030" y="0"/>
                </a:lnTo>
                <a:lnTo>
                  <a:pt x="0" y="94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36" name="Freeform 40"/>
          <p:cNvSpPr>
            <a:spLocks/>
          </p:cNvSpPr>
          <p:nvPr/>
        </p:nvSpPr>
        <p:spPr bwMode="auto">
          <a:xfrm>
            <a:off x="2711450" y="1400175"/>
            <a:ext cx="1501775" cy="2349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92" y="0"/>
              </a:cxn>
              <a:cxn ang="0">
                <a:pos x="946" y="148"/>
              </a:cxn>
            </a:cxnLst>
            <a:rect l="0" t="0" r="r" b="b"/>
            <a:pathLst>
              <a:path w="946" h="148">
                <a:moveTo>
                  <a:pt x="0" y="0"/>
                </a:moveTo>
                <a:lnTo>
                  <a:pt x="192" y="0"/>
                </a:lnTo>
                <a:lnTo>
                  <a:pt x="946" y="148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37" name="Freeform 41"/>
          <p:cNvSpPr>
            <a:spLocks/>
          </p:cNvSpPr>
          <p:nvPr/>
        </p:nvSpPr>
        <p:spPr bwMode="auto">
          <a:xfrm>
            <a:off x="1920875" y="2984500"/>
            <a:ext cx="1584325" cy="292100"/>
          </a:xfrm>
          <a:custGeom>
            <a:avLst/>
            <a:gdLst/>
            <a:ahLst/>
            <a:cxnLst>
              <a:cxn ang="0">
                <a:pos x="0" y="182"/>
              </a:cxn>
              <a:cxn ang="0">
                <a:pos x="250" y="184"/>
              </a:cxn>
              <a:cxn ang="0">
                <a:pos x="998" y="0"/>
              </a:cxn>
            </a:cxnLst>
            <a:rect l="0" t="0" r="r" b="b"/>
            <a:pathLst>
              <a:path w="998" h="184">
                <a:moveTo>
                  <a:pt x="0" y="182"/>
                </a:moveTo>
                <a:lnTo>
                  <a:pt x="250" y="184"/>
                </a:lnTo>
                <a:lnTo>
                  <a:pt x="998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38" name="Freeform 42"/>
          <p:cNvSpPr>
            <a:spLocks/>
          </p:cNvSpPr>
          <p:nvPr/>
        </p:nvSpPr>
        <p:spPr bwMode="auto">
          <a:xfrm>
            <a:off x="2251075" y="3248025"/>
            <a:ext cx="1670050" cy="646113"/>
          </a:xfrm>
          <a:custGeom>
            <a:avLst/>
            <a:gdLst/>
            <a:ahLst/>
            <a:cxnLst>
              <a:cxn ang="0">
                <a:pos x="0" y="407"/>
              </a:cxn>
              <a:cxn ang="0">
                <a:pos x="154" y="407"/>
              </a:cxn>
              <a:cxn ang="0">
                <a:pos x="1052" y="0"/>
              </a:cxn>
            </a:cxnLst>
            <a:rect l="0" t="0" r="r" b="b"/>
            <a:pathLst>
              <a:path w="1052" h="407">
                <a:moveTo>
                  <a:pt x="0" y="407"/>
                </a:moveTo>
                <a:lnTo>
                  <a:pt x="154" y="407"/>
                </a:lnTo>
                <a:lnTo>
                  <a:pt x="1052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39" name="Freeform 43"/>
          <p:cNvSpPr>
            <a:spLocks/>
          </p:cNvSpPr>
          <p:nvPr/>
        </p:nvSpPr>
        <p:spPr bwMode="auto">
          <a:xfrm>
            <a:off x="1438275" y="4770438"/>
            <a:ext cx="2762250" cy="825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26" y="0"/>
              </a:cxn>
              <a:cxn ang="0">
                <a:pos x="1740" y="52"/>
              </a:cxn>
            </a:cxnLst>
            <a:rect l="0" t="0" r="r" b="b"/>
            <a:pathLst>
              <a:path w="1740" h="52">
                <a:moveTo>
                  <a:pt x="0" y="0"/>
                </a:moveTo>
                <a:lnTo>
                  <a:pt x="326" y="0"/>
                </a:lnTo>
                <a:lnTo>
                  <a:pt x="1740" y="52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40" name="Freeform 44"/>
          <p:cNvSpPr>
            <a:spLocks/>
          </p:cNvSpPr>
          <p:nvPr/>
        </p:nvSpPr>
        <p:spPr bwMode="auto">
          <a:xfrm>
            <a:off x="2070100" y="5126038"/>
            <a:ext cx="1190625" cy="355600"/>
          </a:xfrm>
          <a:custGeom>
            <a:avLst/>
            <a:gdLst/>
            <a:ahLst/>
            <a:cxnLst>
              <a:cxn ang="0">
                <a:pos x="0" y="224"/>
              </a:cxn>
              <a:cxn ang="0">
                <a:pos x="158" y="224"/>
              </a:cxn>
              <a:cxn ang="0">
                <a:pos x="750" y="0"/>
              </a:cxn>
            </a:cxnLst>
            <a:rect l="0" t="0" r="r" b="b"/>
            <a:pathLst>
              <a:path w="750" h="224">
                <a:moveTo>
                  <a:pt x="0" y="224"/>
                </a:moveTo>
                <a:lnTo>
                  <a:pt x="158" y="224"/>
                </a:lnTo>
                <a:lnTo>
                  <a:pt x="750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41" name="Freeform 45"/>
          <p:cNvSpPr>
            <a:spLocks/>
          </p:cNvSpPr>
          <p:nvPr/>
        </p:nvSpPr>
        <p:spPr bwMode="auto">
          <a:xfrm>
            <a:off x="2225675" y="5202238"/>
            <a:ext cx="1876425" cy="749300"/>
          </a:xfrm>
          <a:custGeom>
            <a:avLst/>
            <a:gdLst/>
            <a:ahLst/>
            <a:cxnLst>
              <a:cxn ang="0">
                <a:pos x="0" y="472"/>
              </a:cxn>
              <a:cxn ang="0">
                <a:pos x="168" y="472"/>
              </a:cxn>
              <a:cxn ang="0">
                <a:pos x="1182" y="0"/>
              </a:cxn>
            </a:cxnLst>
            <a:rect l="0" t="0" r="r" b="b"/>
            <a:pathLst>
              <a:path w="1182" h="472">
                <a:moveTo>
                  <a:pt x="0" y="472"/>
                </a:moveTo>
                <a:lnTo>
                  <a:pt x="168" y="472"/>
                </a:lnTo>
                <a:lnTo>
                  <a:pt x="1182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42" name="Freeform 46"/>
          <p:cNvSpPr>
            <a:spLocks/>
          </p:cNvSpPr>
          <p:nvPr/>
        </p:nvSpPr>
        <p:spPr bwMode="auto">
          <a:xfrm>
            <a:off x="4881563" y="4443413"/>
            <a:ext cx="1870075" cy="288925"/>
          </a:xfrm>
          <a:custGeom>
            <a:avLst/>
            <a:gdLst/>
            <a:ahLst/>
            <a:cxnLst>
              <a:cxn ang="0">
                <a:pos x="1178" y="182"/>
              </a:cxn>
              <a:cxn ang="0">
                <a:pos x="1064" y="182"/>
              </a:cxn>
              <a:cxn ang="0">
                <a:pos x="0" y="0"/>
              </a:cxn>
            </a:cxnLst>
            <a:rect l="0" t="0" r="r" b="b"/>
            <a:pathLst>
              <a:path w="1178" h="182">
                <a:moveTo>
                  <a:pt x="1178" y="182"/>
                </a:moveTo>
                <a:lnTo>
                  <a:pt x="1064" y="182"/>
                </a:lnTo>
                <a:lnTo>
                  <a:pt x="0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43" name="Freeform 47"/>
          <p:cNvSpPr>
            <a:spLocks/>
          </p:cNvSpPr>
          <p:nvPr/>
        </p:nvSpPr>
        <p:spPr bwMode="auto">
          <a:xfrm>
            <a:off x="3038475" y="1924050"/>
            <a:ext cx="863600" cy="2476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80" y="0"/>
              </a:cxn>
              <a:cxn ang="0">
                <a:pos x="544" y="156"/>
              </a:cxn>
            </a:cxnLst>
            <a:rect l="0" t="0" r="r" b="b"/>
            <a:pathLst>
              <a:path w="544" h="156">
                <a:moveTo>
                  <a:pt x="0" y="0"/>
                </a:moveTo>
                <a:lnTo>
                  <a:pt x="180" y="0"/>
                </a:lnTo>
                <a:lnTo>
                  <a:pt x="544" y="156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44" name="Freeform 48"/>
          <p:cNvSpPr>
            <a:spLocks/>
          </p:cNvSpPr>
          <p:nvPr/>
        </p:nvSpPr>
        <p:spPr bwMode="auto">
          <a:xfrm>
            <a:off x="3114675" y="2178050"/>
            <a:ext cx="669925" cy="666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48" y="0"/>
              </a:cxn>
              <a:cxn ang="0">
                <a:pos x="422" y="42"/>
              </a:cxn>
            </a:cxnLst>
            <a:rect l="0" t="0" r="r" b="b"/>
            <a:pathLst>
              <a:path w="422" h="42">
                <a:moveTo>
                  <a:pt x="0" y="0"/>
                </a:moveTo>
                <a:lnTo>
                  <a:pt x="148" y="0"/>
                </a:lnTo>
                <a:lnTo>
                  <a:pt x="422" y="42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45" name="Freeform 49"/>
          <p:cNvSpPr>
            <a:spLocks/>
          </p:cNvSpPr>
          <p:nvPr/>
        </p:nvSpPr>
        <p:spPr bwMode="auto">
          <a:xfrm>
            <a:off x="3305175" y="717550"/>
            <a:ext cx="1385888" cy="5175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90" y="0"/>
              </a:cxn>
              <a:cxn ang="0">
                <a:pos x="873" y="326"/>
              </a:cxn>
            </a:cxnLst>
            <a:rect l="0" t="0" r="r" b="b"/>
            <a:pathLst>
              <a:path w="873" h="326">
                <a:moveTo>
                  <a:pt x="0" y="0"/>
                </a:moveTo>
                <a:lnTo>
                  <a:pt x="190" y="0"/>
                </a:lnTo>
                <a:lnTo>
                  <a:pt x="873" y="326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46" name="Freeform 50"/>
          <p:cNvSpPr>
            <a:spLocks/>
          </p:cNvSpPr>
          <p:nvPr/>
        </p:nvSpPr>
        <p:spPr bwMode="auto">
          <a:xfrm>
            <a:off x="2803525" y="930275"/>
            <a:ext cx="2011363" cy="5492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38" y="0"/>
              </a:cxn>
              <a:cxn ang="0">
                <a:pos x="1267" y="346"/>
              </a:cxn>
            </a:cxnLst>
            <a:rect l="0" t="0" r="r" b="b"/>
            <a:pathLst>
              <a:path w="1267" h="346">
                <a:moveTo>
                  <a:pt x="0" y="0"/>
                </a:moveTo>
                <a:lnTo>
                  <a:pt x="438" y="0"/>
                </a:lnTo>
                <a:lnTo>
                  <a:pt x="1267" y="346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47" name="Freeform 51"/>
          <p:cNvSpPr>
            <a:spLocks/>
          </p:cNvSpPr>
          <p:nvPr/>
        </p:nvSpPr>
        <p:spPr bwMode="auto">
          <a:xfrm>
            <a:off x="5148263" y="1695450"/>
            <a:ext cx="1527175" cy="635000"/>
          </a:xfrm>
          <a:custGeom>
            <a:avLst/>
            <a:gdLst/>
            <a:ahLst/>
            <a:cxnLst>
              <a:cxn ang="0">
                <a:pos x="962" y="0"/>
              </a:cxn>
              <a:cxn ang="0">
                <a:pos x="838" y="0"/>
              </a:cxn>
              <a:cxn ang="0">
                <a:pos x="0" y="400"/>
              </a:cxn>
            </a:cxnLst>
            <a:rect l="0" t="0" r="r" b="b"/>
            <a:pathLst>
              <a:path w="962" h="400">
                <a:moveTo>
                  <a:pt x="962" y="0"/>
                </a:moveTo>
                <a:lnTo>
                  <a:pt x="838" y="0"/>
                </a:lnTo>
                <a:lnTo>
                  <a:pt x="0" y="40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48" name="Freeform 52"/>
          <p:cNvSpPr>
            <a:spLocks/>
          </p:cNvSpPr>
          <p:nvPr/>
        </p:nvSpPr>
        <p:spPr bwMode="auto">
          <a:xfrm>
            <a:off x="5399088" y="2114550"/>
            <a:ext cx="1276350" cy="504825"/>
          </a:xfrm>
          <a:custGeom>
            <a:avLst/>
            <a:gdLst/>
            <a:ahLst/>
            <a:cxnLst>
              <a:cxn ang="0">
                <a:pos x="804" y="0"/>
              </a:cxn>
              <a:cxn ang="0">
                <a:pos x="680" y="0"/>
              </a:cxn>
              <a:cxn ang="0">
                <a:pos x="0" y="318"/>
              </a:cxn>
            </a:cxnLst>
            <a:rect l="0" t="0" r="r" b="b"/>
            <a:pathLst>
              <a:path w="804" h="318">
                <a:moveTo>
                  <a:pt x="804" y="0"/>
                </a:moveTo>
                <a:lnTo>
                  <a:pt x="680" y="0"/>
                </a:lnTo>
                <a:lnTo>
                  <a:pt x="0" y="318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49" name="Freeform 53"/>
          <p:cNvSpPr>
            <a:spLocks/>
          </p:cNvSpPr>
          <p:nvPr/>
        </p:nvSpPr>
        <p:spPr bwMode="auto">
          <a:xfrm>
            <a:off x="5510213" y="2406650"/>
            <a:ext cx="1165225" cy="390525"/>
          </a:xfrm>
          <a:custGeom>
            <a:avLst/>
            <a:gdLst/>
            <a:ahLst/>
            <a:cxnLst>
              <a:cxn ang="0">
                <a:pos x="734" y="0"/>
              </a:cxn>
              <a:cxn ang="0">
                <a:pos x="610" y="0"/>
              </a:cxn>
              <a:cxn ang="0">
                <a:pos x="0" y="246"/>
              </a:cxn>
            </a:cxnLst>
            <a:rect l="0" t="0" r="r" b="b"/>
            <a:pathLst>
              <a:path w="734" h="246">
                <a:moveTo>
                  <a:pt x="734" y="0"/>
                </a:moveTo>
                <a:lnTo>
                  <a:pt x="610" y="0"/>
                </a:lnTo>
                <a:lnTo>
                  <a:pt x="0" y="246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50" name="Freeform 54"/>
          <p:cNvSpPr>
            <a:spLocks/>
          </p:cNvSpPr>
          <p:nvPr/>
        </p:nvSpPr>
        <p:spPr bwMode="auto">
          <a:xfrm>
            <a:off x="5732463" y="2692400"/>
            <a:ext cx="942975" cy="263525"/>
          </a:xfrm>
          <a:custGeom>
            <a:avLst/>
            <a:gdLst/>
            <a:ahLst/>
            <a:cxnLst>
              <a:cxn ang="0">
                <a:pos x="594" y="0"/>
              </a:cxn>
              <a:cxn ang="0">
                <a:pos x="470" y="0"/>
              </a:cxn>
              <a:cxn ang="0">
                <a:pos x="0" y="166"/>
              </a:cxn>
            </a:cxnLst>
            <a:rect l="0" t="0" r="r" b="b"/>
            <a:pathLst>
              <a:path w="594" h="166">
                <a:moveTo>
                  <a:pt x="594" y="0"/>
                </a:moveTo>
                <a:lnTo>
                  <a:pt x="470" y="0"/>
                </a:lnTo>
                <a:lnTo>
                  <a:pt x="0" y="166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51" name="Freeform 55"/>
          <p:cNvSpPr>
            <a:spLocks/>
          </p:cNvSpPr>
          <p:nvPr/>
        </p:nvSpPr>
        <p:spPr bwMode="auto">
          <a:xfrm>
            <a:off x="2425700" y="2574925"/>
            <a:ext cx="2347913" cy="120650"/>
          </a:xfrm>
          <a:custGeom>
            <a:avLst/>
            <a:gdLst/>
            <a:ahLst/>
            <a:cxnLst>
              <a:cxn ang="0">
                <a:pos x="0" y="76"/>
              </a:cxn>
              <a:cxn ang="0">
                <a:pos x="194" y="76"/>
              </a:cxn>
              <a:cxn ang="0">
                <a:pos x="1479" y="0"/>
              </a:cxn>
            </a:cxnLst>
            <a:rect l="0" t="0" r="r" b="b"/>
            <a:pathLst>
              <a:path w="1479" h="76">
                <a:moveTo>
                  <a:pt x="0" y="76"/>
                </a:moveTo>
                <a:lnTo>
                  <a:pt x="194" y="76"/>
                </a:lnTo>
                <a:lnTo>
                  <a:pt x="1479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52" name="Line 56"/>
          <p:cNvSpPr>
            <a:spLocks noChangeShapeType="1"/>
          </p:cNvSpPr>
          <p:nvPr/>
        </p:nvSpPr>
        <p:spPr bwMode="auto">
          <a:xfrm flipH="1">
            <a:off x="5557838" y="768350"/>
            <a:ext cx="1117600" cy="1588"/>
          </a:xfrm>
          <a:prstGeom prst="line">
            <a:avLst/>
          </a:prstGeom>
          <a:noFill/>
          <a:ln w="1587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53" name="Line 57"/>
          <p:cNvSpPr>
            <a:spLocks noChangeShapeType="1"/>
          </p:cNvSpPr>
          <p:nvPr/>
        </p:nvSpPr>
        <p:spPr bwMode="auto">
          <a:xfrm flipV="1">
            <a:off x="4894263" y="1212850"/>
            <a:ext cx="1647825" cy="358775"/>
          </a:xfrm>
          <a:prstGeom prst="line">
            <a:avLst/>
          </a:prstGeom>
          <a:noFill/>
          <a:ln w="1587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54" name="Freeform 58"/>
          <p:cNvSpPr>
            <a:spLocks/>
          </p:cNvSpPr>
          <p:nvPr/>
        </p:nvSpPr>
        <p:spPr bwMode="auto">
          <a:xfrm>
            <a:off x="5281613" y="3003550"/>
            <a:ext cx="1584325" cy="158750"/>
          </a:xfrm>
          <a:custGeom>
            <a:avLst/>
            <a:gdLst/>
            <a:ahLst/>
            <a:cxnLst>
              <a:cxn ang="0">
                <a:pos x="998" y="100"/>
              </a:cxn>
              <a:cxn ang="0">
                <a:pos x="874" y="100"/>
              </a:cxn>
              <a:cxn ang="0">
                <a:pos x="0" y="0"/>
              </a:cxn>
            </a:cxnLst>
            <a:rect l="0" t="0" r="r" b="b"/>
            <a:pathLst>
              <a:path w="998" h="100">
                <a:moveTo>
                  <a:pt x="998" y="100"/>
                </a:moveTo>
                <a:lnTo>
                  <a:pt x="874" y="100"/>
                </a:lnTo>
                <a:lnTo>
                  <a:pt x="0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55" name="Freeform 59"/>
          <p:cNvSpPr>
            <a:spLocks/>
          </p:cNvSpPr>
          <p:nvPr/>
        </p:nvSpPr>
        <p:spPr bwMode="auto">
          <a:xfrm>
            <a:off x="5497513" y="3432175"/>
            <a:ext cx="1444625" cy="107950"/>
          </a:xfrm>
          <a:custGeom>
            <a:avLst/>
            <a:gdLst/>
            <a:ahLst/>
            <a:cxnLst>
              <a:cxn ang="0">
                <a:pos x="910" y="68"/>
              </a:cxn>
              <a:cxn ang="0">
                <a:pos x="786" y="68"/>
              </a:cxn>
              <a:cxn ang="0">
                <a:pos x="0" y="0"/>
              </a:cxn>
            </a:cxnLst>
            <a:rect l="0" t="0" r="r" b="b"/>
            <a:pathLst>
              <a:path w="910" h="68">
                <a:moveTo>
                  <a:pt x="910" y="68"/>
                </a:moveTo>
                <a:lnTo>
                  <a:pt x="786" y="68"/>
                </a:lnTo>
                <a:lnTo>
                  <a:pt x="0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56" name="Freeform 60"/>
          <p:cNvSpPr>
            <a:spLocks/>
          </p:cNvSpPr>
          <p:nvPr/>
        </p:nvSpPr>
        <p:spPr bwMode="auto">
          <a:xfrm>
            <a:off x="5249863" y="3849688"/>
            <a:ext cx="1501775" cy="546100"/>
          </a:xfrm>
          <a:custGeom>
            <a:avLst/>
            <a:gdLst/>
            <a:ahLst/>
            <a:cxnLst>
              <a:cxn ang="0">
                <a:pos x="946" y="344"/>
              </a:cxn>
              <a:cxn ang="0">
                <a:pos x="854" y="344"/>
              </a:cxn>
              <a:cxn ang="0">
                <a:pos x="0" y="0"/>
              </a:cxn>
            </a:cxnLst>
            <a:rect l="0" t="0" r="r" b="b"/>
            <a:pathLst>
              <a:path w="946" h="344">
                <a:moveTo>
                  <a:pt x="946" y="344"/>
                </a:moveTo>
                <a:lnTo>
                  <a:pt x="854" y="344"/>
                </a:lnTo>
                <a:lnTo>
                  <a:pt x="0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57" name="Freeform 61"/>
          <p:cNvSpPr>
            <a:spLocks/>
          </p:cNvSpPr>
          <p:nvPr/>
        </p:nvSpPr>
        <p:spPr bwMode="auto">
          <a:xfrm>
            <a:off x="5634038" y="3703638"/>
            <a:ext cx="1292225" cy="355600"/>
          </a:xfrm>
          <a:custGeom>
            <a:avLst/>
            <a:gdLst/>
            <a:ahLst/>
            <a:cxnLst>
              <a:cxn ang="0">
                <a:pos x="814" y="224"/>
              </a:cxn>
              <a:cxn ang="0">
                <a:pos x="728" y="224"/>
              </a:cxn>
              <a:cxn ang="0">
                <a:pos x="0" y="0"/>
              </a:cxn>
            </a:cxnLst>
            <a:rect l="0" t="0" r="r" b="b"/>
            <a:pathLst>
              <a:path w="814" h="224">
                <a:moveTo>
                  <a:pt x="814" y="224"/>
                </a:moveTo>
                <a:lnTo>
                  <a:pt x="728" y="224"/>
                </a:lnTo>
                <a:lnTo>
                  <a:pt x="0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58" name="Rectangle 62"/>
          <p:cNvSpPr>
            <a:spLocks noChangeArrowheads="1"/>
          </p:cNvSpPr>
          <p:nvPr/>
        </p:nvSpPr>
        <p:spPr bwMode="auto">
          <a:xfrm>
            <a:off x="446088" y="2554288"/>
            <a:ext cx="1971675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700" b="1">
                <a:solidFill>
                  <a:srgbClr val="231F20"/>
                </a:solidFill>
                <a:latin typeface="Arial" charset="0"/>
              </a:rPr>
              <a:t>Hypophyseal fossa</a:t>
            </a:r>
          </a:p>
          <a:p>
            <a:r>
              <a:rPr lang="en-US" sz="1700" b="1">
                <a:solidFill>
                  <a:srgbClr val="231F20"/>
                </a:solidFill>
                <a:latin typeface="Arial" charset="0"/>
              </a:rPr>
              <a:t>of sella turcica</a:t>
            </a:r>
            <a:endParaRPr lang="en-US" sz="1800" b="1">
              <a:latin typeface="Arial" charset="0"/>
            </a:endParaRPr>
          </a:p>
        </p:txBody>
      </p:sp>
      <p:sp>
        <p:nvSpPr>
          <p:cNvPr id="29759" name="Rectangle 63"/>
          <p:cNvSpPr>
            <a:spLocks noChangeArrowheads="1"/>
          </p:cNvSpPr>
          <p:nvPr/>
        </p:nvSpPr>
        <p:spPr bwMode="auto">
          <a:xfrm>
            <a:off x="455613" y="3154363"/>
            <a:ext cx="1443037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700" b="1">
                <a:solidFill>
                  <a:srgbClr val="231F20"/>
                </a:solidFill>
                <a:latin typeface="Arial" charset="0"/>
              </a:rPr>
              <a:t>Middle cranial</a:t>
            </a:r>
          </a:p>
          <a:p>
            <a:r>
              <a:rPr lang="en-US" sz="1700" b="1">
                <a:solidFill>
                  <a:srgbClr val="231F20"/>
                </a:solidFill>
                <a:latin typeface="Arial" charset="0"/>
              </a:rPr>
              <a:t>fossa</a:t>
            </a:r>
            <a:endParaRPr lang="en-US" sz="1800" b="1">
              <a:latin typeface="Arial" charset="0"/>
            </a:endParaRPr>
          </a:p>
        </p:txBody>
      </p:sp>
      <p:sp>
        <p:nvSpPr>
          <p:cNvPr id="29760" name="Rectangle 64"/>
          <p:cNvSpPr>
            <a:spLocks noChangeArrowheads="1"/>
          </p:cNvSpPr>
          <p:nvPr/>
        </p:nvSpPr>
        <p:spPr bwMode="auto">
          <a:xfrm>
            <a:off x="455613" y="3725863"/>
            <a:ext cx="1765300" cy="563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700">
                <a:solidFill>
                  <a:srgbClr val="231F20"/>
                </a:solidFill>
                <a:latin typeface="Arial Black" pitchFamily="34" charset="0"/>
              </a:rPr>
              <a:t>Temporal bone</a:t>
            </a:r>
          </a:p>
          <a:p>
            <a:r>
              <a:rPr lang="en-US" sz="1700" b="1">
                <a:solidFill>
                  <a:srgbClr val="231F20"/>
                </a:solidFill>
                <a:latin typeface="Arial" charset="0"/>
              </a:rPr>
              <a:t>(petrous part)</a:t>
            </a:r>
            <a:endParaRPr lang="en-US" sz="1800">
              <a:latin typeface="Arial" charset="0"/>
            </a:endParaRPr>
          </a:p>
        </p:txBody>
      </p:sp>
      <p:sp>
        <p:nvSpPr>
          <p:cNvPr id="29761" name="Rectangle 65"/>
          <p:cNvSpPr>
            <a:spLocks noChangeArrowheads="1"/>
          </p:cNvSpPr>
          <p:nvPr/>
        </p:nvSpPr>
        <p:spPr bwMode="auto">
          <a:xfrm>
            <a:off x="455613" y="4646613"/>
            <a:ext cx="1323975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700" b="1">
                <a:solidFill>
                  <a:srgbClr val="231F20"/>
                </a:solidFill>
                <a:latin typeface="Arial" charset="0"/>
              </a:rPr>
              <a:t>Posterior</a:t>
            </a:r>
          </a:p>
          <a:p>
            <a:r>
              <a:rPr lang="en-US" sz="1700" b="1">
                <a:solidFill>
                  <a:srgbClr val="231F20"/>
                </a:solidFill>
                <a:latin typeface="Arial" charset="0"/>
              </a:rPr>
              <a:t>cranial fossa</a:t>
            </a:r>
            <a:endParaRPr lang="en-US" sz="1800" b="1">
              <a:latin typeface="Arial" charset="0"/>
            </a:endParaRPr>
          </a:p>
        </p:txBody>
      </p:sp>
      <p:sp>
        <p:nvSpPr>
          <p:cNvPr id="29762" name="Rectangle 66"/>
          <p:cNvSpPr>
            <a:spLocks noChangeArrowheads="1"/>
          </p:cNvSpPr>
          <p:nvPr/>
        </p:nvSpPr>
        <p:spPr bwMode="auto">
          <a:xfrm>
            <a:off x="455613" y="5303838"/>
            <a:ext cx="15716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700">
                <a:solidFill>
                  <a:srgbClr val="231F20"/>
                </a:solidFill>
                <a:latin typeface="Arial Black" pitchFamily="34" charset="0"/>
              </a:rPr>
              <a:t>Parietal bone</a:t>
            </a:r>
            <a:endParaRPr lang="en-US" sz="1800">
              <a:latin typeface="Arial" charset="0"/>
            </a:endParaRPr>
          </a:p>
        </p:txBody>
      </p:sp>
      <p:sp>
        <p:nvSpPr>
          <p:cNvPr id="29763" name="Rectangle 67"/>
          <p:cNvSpPr>
            <a:spLocks noChangeArrowheads="1"/>
          </p:cNvSpPr>
          <p:nvPr/>
        </p:nvSpPr>
        <p:spPr bwMode="auto">
          <a:xfrm>
            <a:off x="455613" y="5767388"/>
            <a:ext cx="17160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700">
                <a:solidFill>
                  <a:srgbClr val="231F20"/>
                </a:solidFill>
                <a:latin typeface="Arial Black" pitchFamily="34" charset="0"/>
              </a:rPr>
              <a:t>Occipital bone</a:t>
            </a:r>
            <a:endParaRPr lang="en-US" sz="1800">
              <a:latin typeface="Arial" charset="0"/>
            </a:endParaRPr>
          </a:p>
        </p:txBody>
      </p:sp>
      <p:sp>
        <p:nvSpPr>
          <p:cNvPr id="29764" name="Rectangle 68"/>
          <p:cNvSpPr>
            <a:spLocks noChangeArrowheads="1"/>
          </p:cNvSpPr>
          <p:nvPr/>
        </p:nvSpPr>
        <p:spPr bwMode="auto">
          <a:xfrm>
            <a:off x="6789738" y="4595813"/>
            <a:ext cx="1873250" cy="25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700" b="1">
                <a:solidFill>
                  <a:srgbClr val="231F20"/>
                </a:solidFill>
                <a:latin typeface="Arial" charset="0"/>
              </a:rPr>
              <a:t>Foramen magnum</a:t>
            </a:r>
            <a:endParaRPr lang="en-US" sz="1800" b="1">
              <a:latin typeface="Arial" charset="0"/>
            </a:endParaRPr>
          </a:p>
        </p:txBody>
      </p:sp>
      <p:sp>
        <p:nvSpPr>
          <p:cNvPr id="29765" name="Rectangle 69"/>
          <p:cNvSpPr>
            <a:spLocks noChangeArrowheads="1"/>
          </p:cNvSpPr>
          <p:nvPr/>
        </p:nvSpPr>
        <p:spPr bwMode="auto">
          <a:xfrm>
            <a:off x="455613" y="6164263"/>
            <a:ext cx="55753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700">
                <a:solidFill>
                  <a:srgbClr val="231F20"/>
                </a:solidFill>
                <a:latin typeface="Arial Black" pitchFamily="34" charset="0"/>
              </a:rPr>
              <a:t>(a) Superior view of the skull, calvaria removed</a:t>
            </a:r>
            <a:endParaRPr lang="en-US" sz="1800">
              <a:latin typeface="Arial" charset="0"/>
            </a:endParaRPr>
          </a:p>
        </p:txBody>
      </p:sp>
      <p:sp>
        <p:nvSpPr>
          <p:cNvPr id="29766" name="Rectangle 70"/>
          <p:cNvSpPr>
            <a:spLocks noChangeArrowheads="1"/>
          </p:cNvSpPr>
          <p:nvPr/>
        </p:nvSpPr>
        <p:spPr bwMode="auto">
          <a:xfrm>
            <a:off x="6704013" y="585788"/>
            <a:ext cx="14890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700">
                <a:solidFill>
                  <a:srgbClr val="231F20"/>
                </a:solidFill>
                <a:latin typeface="Arial Black" pitchFamily="34" charset="0"/>
              </a:rPr>
              <a:t>Frontal bone</a:t>
            </a:r>
            <a:endParaRPr lang="en-US" sz="1800">
              <a:latin typeface="Arial" charset="0"/>
            </a:endParaRPr>
          </a:p>
        </p:txBody>
      </p:sp>
      <p:sp>
        <p:nvSpPr>
          <p:cNvPr id="29767" name="Rectangle 71"/>
          <p:cNvSpPr>
            <a:spLocks noChangeArrowheads="1"/>
          </p:cNvSpPr>
          <p:nvPr/>
        </p:nvSpPr>
        <p:spPr bwMode="auto">
          <a:xfrm>
            <a:off x="6710363" y="1077913"/>
            <a:ext cx="1922462" cy="25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700" b="1">
                <a:solidFill>
                  <a:srgbClr val="231F20"/>
                </a:solidFill>
                <a:latin typeface="Arial" charset="0"/>
              </a:rPr>
              <a:t>Olfactory foramina</a:t>
            </a:r>
            <a:endParaRPr lang="en-US" sz="1800" b="1">
              <a:latin typeface="Arial" charset="0"/>
            </a:endParaRPr>
          </a:p>
        </p:txBody>
      </p:sp>
      <p:sp>
        <p:nvSpPr>
          <p:cNvPr id="29768" name="Rectangle 72"/>
          <p:cNvSpPr>
            <a:spLocks noChangeArrowheads="1"/>
          </p:cNvSpPr>
          <p:nvPr/>
        </p:nvSpPr>
        <p:spPr bwMode="auto">
          <a:xfrm>
            <a:off x="6707188" y="1560513"/>
            <a:ext cx="1166812" cy="25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700" b="1">
                <a:solidFill>
                  <a:srgbClr val="231F20"/>
                </a:solidFill>
                <a:latin typeface="Arial" charset="0"/>
              </a:rPr>
              <a:t>Optic canal</a:t>
            </a:r>
            <a:endParaRPr lang="en-US" sz="1800" b="1">
              <a:latin typeface="Arial" charset="0"/>
            </a:endParaRPr>
          </a:p>
        </p:txBody>
      </p:sp>
      <p:sp>
        <p:nvSpPr>
          <p:cNvPr id="29769" name="Rectangle 73"/>
          <p:cNvSpPr>
            <a:spLocks noChangeArrowheads="1"/>
          </p:cNvSpPr>
          <p:nvPr/>
        </p:nvSpPr>
        <p:spPr bwMode="auto">
          <a:xfrm>
            <a:off x="6700838" y="1973263"/>
            <a:ext cx="1979612" cy="25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700" b="1">
                <a:solidFill>
                  <a:srgbClr val="231F20"/>
                </a:solidFill>
                <a:latin typeface="Arial" charset="0"/>
              </a:rPr>
              <a:t>Foramen rotundum</a:t>
            </a:r>
            <a:endParaRPr lang="en-US" sz="1800" b="1">
              <a:latin typeface="Arial" charset="0"/>
            </a:endParaRPr>
          </a:p>
        </p:txBody>
      </p:sp>
      <p:sp>
        <p:nvSpPr>
          <p:cNvPr id="29770" name="Rectangle 74"/>
          <p:cNvSpPr>
            <a:spLocks noChangeArrowheads="1"/>
          </p:cNvSpPr>
          <p:nvPr/>
        </p:nvSpPr>
        <p:spPr bwMode="auto">
          <a:xfrm>
            <a:off x="6700838" y="2265363"/>
            <a:ext cx="1527175" cy="25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700" b="1">
                <a:solidFill>
                  <a:srgbClr val="231F20"/>
                </a:solidFill>
                <a:latin typeface="Arial" charset="0"/>
              </a:rPr>
              <a:t>Foramen ovale</a:t>
            </a:r>
            <a:endParaRPr lang="en-US" sz="1800" b="1">
              <a:latin typeface="Arial" charset="0"/>
            </a:endParaRPr>
          </a:p>
        </p:txBody>
      </p:sp>
      <p:sp>
        <p:nvSpPr>
          <p:cNvPr id="29771" name="Rectangle 75"/>
          <p:cNvSpPr>
            <a:spLocks noChangeArrowheads="1"/>
          </p:cNvSpPr>
          <p:nvPr/>
        </p:nvSpPr>
        <p:spPr bwMode="auto">
          <a:xfrm>
            <a:off x="6700838" y="2551113"/>
            <a:ext cx="1993900" cy="25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700" b="1">
                <a:solidFill>
                  <a:srgbClr val="231F20"/>
                </a:solidFill>
                <a:latin typeface="Arial" charset="0"/>
              </a:rPr>
              <a:t>Foramen spinosum</a:t>
            </a:r>
            <a:endParaRPr lang="en-US" sz="1800" b="1">
              <a:latin typeface="Arial" charset="0"/>
            </a:endParaRPr>
          </a:p>
        </p:txBody>
      </p:sp>
      <p:sp>
        <p:nvSpPr>
          <p:cNvPr id="29772" name="Rectangle 76"/>
          <p:cNvSpPr>
            <a:spLocks noChangeArrowheads="1"/>
          </p:cNvSpPr>
          <p:nvPr/>
        </p:nvSpPr>
        <p:spPr bwMode="auto">
          <a:xfrm>
            <a:off x="6980238" y="3922713"/>
            <a:ext cx="1693862" cy="25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700" b="1">
                <a:solidFill>
                  <a:srgbClr val="231F20"/>
                </a:solidFill>
                <a:latin typeface="Arial" charset="0"/>
              </a:rPr>
              <a:t>Jugular foramen</a:t>
            </a:r>
            <a:endParaRPr lang="en-US" sz="1800" b="1">
              <a:latin typeface="Arial" charset="0"/>
            </a:endParaRPr>
          </a:p>
        </p:txBody>
      </p:sp>
      <p:sp>
        <p:nvSpPr>
          <p:cNvPr id="29773" name="Rectangle 77"/>
          <p:cNvSpPr>
            <a:spLocks noChangeArrowheads="1"/>
          </p:cNvSpPr>
          <p:nvPr/>
        </p:nvSpPr>
        <p:spPr bwMode="auto">
          <a:xfrm>
            <a:off x="6792913" y="4252913"/>
            <a:ext cx="1900237" cy="25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700" b="1">
                <a:solidFill>
                  <a:srgbClr val="231F20"/>
                </a:solidFill>
                <a:latin typeface="Arial" charset="0"/>
              </a:rPr>
              <a:t>Hypoglossal canal</a:t>
            </a:r>
            <a:endParaRPr lang="en-US" sz="1800" b="1">
              <a:latin typeface="Arial" charset="0"/>
            </a:endParaRPr>
          </a:p>
        </p:txBody>
      </p:sp>
      <p:sp>
        <p:nvSpPr>
          <p:cNvPr id="29774" name="Rectangle 78"/>
          <p:cNvSpPr>
            <a:spLocks noChangeArrowheads="1"/>
          </p:cNvSpPr>
          <p:nvPr/>
        </p:nvSpPr>
        <p:spPr bwMode="auto">
          <a:xfrm>
            <a:off x="6891338" y="3033713"/>
            <a:ext cx="1803400" cy="25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700" b="1">
                <a:solidFill>
                  <a:srgbClr val="231F20"/>
                </a:solidFill>
                <a:latin typeface="Arial" charset="0"/>
              </a:rPr>
              <a:t>Foramen lacerum</a:t>
            </a:r>
            <a:endParaRPr lang="en-US" sz="1800" b="1">
              <a:latin typeface="Arial" charset="0"/>
            </a:endParaRPr>
          </a:p>
        </p:txBody>
      </p:sp>
      <p:sp>
        <p:nvSpPr>
          <p:cNvPr id="29775" name="Rectangle 79"/>
          <p:cNvSpPr>
            <a:spLocks noChangeArrowheads="1"/>
          </p:cNvSpPr>
          <p:nvPr/>
        </p:nvSpPr>
        <p:spPr bwMode="auto">
          <a:xfrm>
            <a:off x="6967538" y="3414713"/>
            <a:ext cx="1719262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700" b="1">
                <a:solidFill>
                  <a:srgbClr val="231F20"/>
                </a:solidFill>
                <a:latin typeface="Arial" charset="0"/>
              </a:rPr>
              <a:t>Internal acoustic</a:t>
            </a:r>
          </a:p>
          <a:p>
            <a:r>
              <a:rPr lang="en-US" sz="1700" b="1">
                <a:solidFill>
                  <a:srgbClr val="231F20"/>
                </a:solidFill>
                <a:latin typeface="Arial" charset="0"/>
              </a:rPr>
              <a:t>meatus </a:t>
            </a:r>
          </a:p>
        </p:txBody>
      </p:sp>
      <p:sp>
        <p:nvSpPr>
          <p:cNvPr id="29776" name="Rectangle 80"/>
          <p:cNvSpPr>
            <a:spLocks noChangeArrowheads="1"/>
          </p:cNvSpPr>
          <p:nvPr/>
        </p:nvSpPr>
        <p:spPr bwMode="auto">
          <a:xfrm>
            <a:off x="1649413" y="582613"/>
            <a:ext cx="1620837" cy="25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700" b="1">
                <a:solidFill>
                  <a:srgbClr val="231F20"/>
                </a:solidFill>
                <a:latin typeface="Arial" charset="0"/>
              </a:rPr>
              <a:t>Cribriform plate</a:t>
            </a:r>
            <a:endParaRPr lang="en-US" sz="1800" b="1">
              <a:latin typeface="Arial" charset="0"/>
            </a:endParaRPr>
          </a:p>
        </p:txBody>
      </p:sp>
      <p:sp>
        <p:nvSpPr>
          <p:cNvPr id="29777" name="Rectangle 81"/>
          <p:cNvSpPr>
            <a:spLocks noChangeArrowheads="1"/>
          </p:cNvSpPr>
          <p:nvPr/>
        </p:nvSpPr>
        <p:spPr bwMode="auto">
          <a:xfrm>
            <a:off x="455613" y="658813"/>
            <a:ext cx="9715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700">
                <a:solidFill>
                  <a:srgbClr val="231F20"/>
                </a:solidFill>
                <a:latin typeface="Arial Black" pitchFamily="34" charset="0"/>
              </a:rPr>
              <a:t>Ethmoid</a:t>
            </a:r>
          </a:p>
          <a:p>
            <a:r>
              <a:rPr lang="en-US" sz="1700">
                <a:solidFill>
                  <a:srgbClr val="231F20"/>
                </a:solidFill>
                <a:latin typeface="Arial Black" pitchFamily="34" charset="0"/>
              </a:rPr>
              <a:t>bone</a:t>
            </a:r>
            <a:endParaRPr lang="en-US" sz="1800">
              <a:latin typeface="Arial" charset="0"/>
            </a:endParaRPr>
          </a:p>
        </p:txBody>
      </p:sp>
      <p:sp>
        <p:nvSpPr>
          <p:cNvPr id="29778" name="Rectangle 82"/>
          <p:cNvSpPr>
            <a:spLocks noChangeArrowheads="1"/>
          </p:cNvSpPr>
          <p:nvPr/>
        </p:nvSpPr>
        <p:spPr bwMode="auto">
          <a:xfrm>
            <a:off x="1649413" y="814388"/>
            <a:ext cx="1166812" cy="25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700" b="1">
                <a:solidFill>
                  <a:srgbClr val="231F20"/>
                </a:solidFill>
                <a:latin typeface="Arial" charset="0"/>
              </a:rPr>
              <a:t>Crista galli </a:t>
            </a:r>
            <a:endParaRPr lang="en-US" sz="1800" b="1">
              <a:latin typeface="Arial" charset="0"/>
            </a:endParaRPr>
          </a:p>
        </p:txBody>
      </p:sp>
      <p:sp>
        <p:nvSpPr>
          <p:cNvPr id="29779" name="Rectangle 83"/>
          <p:cNvSpPr>
            <a:spLocks noChangeArrowheads="1"/>
          </p:cNvSpPr>
          <p:nvPr/>
        </p:nvSpPr>
        <p:spPr bwMode="auto">
          <a:xfrm>
            <a:off x="455613" y="1865313"/>
            <a:ext cx="10937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700">
                <a:solidFill>
                  <a:srgbClr val="231F20"/>
                </a:solidFill>
                <a:latin typeface="Arial Black" pitchFamily="34" charset="0"/>
              </a:rPr>
              <a:t>Sphenoid</a:t>
            </a:r>
            <a:endParaRPr lang="en-US" sz="1800">
              <a:latin typeface="Arial" charset="0"/>
            </a:endParaRPr>
          </a:p>
        </p:txBody>
      </p:sp>
      <p:sp>
        <p:nvSpPr>
          <p:cNvPr id="29780" name="Rectangle 84"/>
          <p:cNvSpPr>
            <a:spLocks noChangeArrowheads="1"/>
          </p:cNvSpPr>
          <p:nvPr/>
        </p:nvSpPr>
        <p:spPr bwMode="auto">
          <a:xfrm>
            <a:off x="455613" y="1277938"/>
            <a:ext cx="2224087" cy="25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700" b="1">
                <a:solidFill>
                  <a:srgbClr val="231F20"/>
                </a:solidFill>
                <a:latin typeface="Arial" charset="0"/>
              </a:rPr>
              <a:t>Anterior cranial fossa</a:t>
            </a:r>
            <a:endParaRPr lang="en-US" sz="1800" b="1">
              <a:latin typeface="Arial" charset="0"/>
            </a:endParaRPr>
          </a:p>
        </p:txBody>
      </p:sp>
      <p:sp>
        <p:nvSpPr>
          <p:cNvPr id="29781" name="Rectangle 85"/>
          <p:cNvSpPr>
            <a:spLocks noChangeArrowheads="1"/>
          </p:cNvSpPr>
          <p:nvPr/>
        </p:nvSpPr>
        <p:spPr bwMode="auto">
          <a:xfrm>
            <a:off x="1760538" y="1792288"/>
            <a:ext cx="1250950" cy="25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700" b="1">
                <a:solidFill>
                  <a:srgbClr val="231F20"/>
                </a:solidFill>
                <a:latin typeface="Arial" charset="0"/>
              </a:rPr>
              <a:t>Lesser wing</a:t>
            </a:r>
            <a:endParaRPr lang="en-US" sz="1800" b="1">
              <a:latin typeface="Arial" charset="0"/>
            </a:endParaRPr>
          </a:p>
        </p:txBody>
      </p:sp>
      <p:sp>
        <p:nvSpPr>
          <p:cNvPr id="29782" name="Rectangle 86"/>
          <p:cNvSpPr>
            <a:spLocks noChangeArrowheads="1"/>
          </p:cNvSpPr>
          <p:nvPr/>
        </p:nvSpPr>
        <p:spPr bwMode="auto">
          <a:xfrm>
            <a:off x="1760538" y="2046288"/>
            <a:ext cx="1322387" cy="25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700" b="1">
                <a:solidFill>
                  <a:srgbClr val="231F20"/>
                </a:solidFill>
                <a:latin typeface="Arial" charset="0"/>
              </a:rPr>
              <a:t>Greater wing</a:t>
            </a:r>
            <a:endParaRPr lang="en-US" sz="1800" b="1">
              <a:latin typeface="Arial" charset="0"/>
            </a:endParaRPr>
          </a:p>
        </p:txBody>
      </p:sp>
      <p:sp>
        <p:nvSpPr>
          <p:cNvPr id="29783" name="Rectangle 87"/>
          <p:cNvSpPr>
            <a:spLocks noChangeArrowheads="1"/>
          </p:cNvSpPr>
          <p:nvPr/>
        </p:nvSpPr>
        <p:spPr bwMode="auto">
          <a:xfrm>
            <a:off x="7669213" y="4979988"/>
            <a:ext cx="404812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View</a:t>
            </a:r>
            <a:endParaRPr lang="en-US" sz="1800" b="1">
              <a:latin typeface="Arial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Rectangle 4"/>
          <p:cNvSpPr>
            <a:spLocks noChangeArrowheads="1"/>
          </p:cNvSpPr>
          <p:nvPr/>
        </p:nvSpPr>
        <p:spPr bwMode="auto">
          <a:xfrm>
            <a:off x="8151813" y="6583363"/>
            <a:ext cx="989012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7.9a</a:t>
            </a:r>
          </a:p>
        </p:txBody>
      </p:sp>
      <p:pic>
        <p:nvPicPr>
          <p:cNvPr id="33841" name="Picture 49"/>
          <p:cNvPicPr>
            <a:picLocks noChangeAspect="1" noChangeArrowheads="1"/>
          </p:cNvPicPr>
          <p:nvPr/>
        </p:nvPicPr>
        <p:blipFill>
          <a:blip r:embed="rId2" cstate="print"/>
          <a:srcRect t="3645" b="10117"/>
          <a:stretch>
            <a:fillRect/>
          </a:stretch>
        </p:blipFill>
        <p:spPr bwMode="auto">
          <a:xfrm>
            <a:off x="303213" y="579438"/>
            <a:ext cx="8535987" cy="5521325"/>
          </a:xfrm>
          <a:prstGeom prst="rect">
            <a:avLst/>
          </a:prstGeom>
          <a:noFill/>
        </p:spPr>
      </p:pic>
      <p:sp>
        <p:nvSpPr>
          <p:cNvPr id="33842" name="Line 50"/>
          <p:cNvSpPr>
            <a:spLocks noChangeShapeType="1"/>
          </p:cNvSpPr>
          <p:nvPr/>
        </p:nvSpPr>
        <p:spPr bwMode="auto">
          <a:xfrm>
            <a:off x="3687763" y="987425"/>
            <a:ext cx="1587" cy="762000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43" name="Line 51"/>
          <p:cNvSpPr>
            <a:spLocks noChangeShapeType="1"/>
          </p:cNvSpPr>
          <p:nvPr/>
        </p:nvSpPr>
        <p:spPr bwMode="auto">
          <a:xfrm flipH="1">
            <a:off x="1477963" y="1755775"/>
            <a:ext cx="835025" cy="1588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44" name="Freeform 52"/>
          <p:cNvSpPr>
            <a:spLocks/>
          </p:cNvSpPr>
          <p:nvPr/>
        </p:nvSpPr>
        <p:spPr bwMode="auto">
          <a:xfrm>
            <a:off x="2230438" y="2190750"/>
            <a:ext cx="1657350" cy="273050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356" y="172"/>
              </a:cxn>
              <a:cxn ang="0">
                <a:pos x="1044" y="0"/>
              </a:cxn>
            </a:cxnLst>
            <a:rect l="0" t="0" r="r" b="b"/>
            <a:pathLst>
              <a:path w="1044" h="172">
                <a:moveTo>
                  <a:pt x="0" y="170"/>
                </a:moveTo>
                <a:lnTo>
                  <a:pt x="356" y="172"/>
                </a:lnTo>
                <a:lnTo>
                  <a:pt x="1044" y="0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45" name="Freeform 53"/>
          <p:cNvSpPr>
            <a:spLocks/>
          </p:cNvSpPr>
          <p:nvPr/>
        </p:nvSpPr>
        <p:spPr bwMode="auto">
          <a:xfrm>
            <a:off x="4968875" y="2305050"/>
            <a:ext cx="1822450" cy="238125"/>
          </a:xfrm>
          <a:custGeom>
            <a:avLst/>
            <a:gdLst/>
            <a:ahLst/>
            <a:cxnLst>
              <a:cxn ang="0">
                <a:pos x="0" y="150"/>
              </a:cxn>
              <a:cxn ang="0">
                <a:pos x="1000" y="0"/>
              </a:cxn>
              <a:cxn ang="0">
                <a:pos x="1148" y="0"/>
              </a:cxn>
            </a:cxnLst>
            <a:rect l="0" t="0" r="r" b="b"/>
            <a:pathLst>
              <a:path w="1148" h="150">
                <a:moveTo>
                  <a:pt x="0" y="150"/>
                </a:moveTo>
                <a:lnTo>
                  <a:pt x="1000" y="0"/>
                </a:lnTo>
                <a:lnTo>
                  <a:pt x="1148" y="0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46" name="Freeform 54"/>
          <p:cNvSpPr>
            <a:spLocks/>
          </p:cNvSpPr>
          <p:nvPr/>
        </p:nvSpPr>
        <p:spPr bwMode="auto">
          <a:xfrm>
            <a:off x="5330825" y="2825750"/>
            <a:ext cx="1457325" cy="95250"/>
          </a:xfrm>
          <a:custGeom>
            <a:avLst/>
            <a:gdLst/>
            <a:ahLst/>
            <a:cxnLst>
              <a:cxn ang="0">
                <a:pos x="918" y="60"/>
              </a:cxn>
              <a:cxn ang="0">
                <a:pos x="768" y="60"/>
              </a:cxn>
              <a:cxn ang="0">
                <a:pos x="0" y="0"/>
              </a:cxn>
            </a:cxnLst>
            <a:rect l="0" t="0" r="r" b="b"/>
            <a:pathLst>
              <a:path w="918" h="60">
                <a:moveTo>
                  <a:pt x="918" y="60"/>
                </a:moveTo>
                <a:lnTo>
                  <a:pt x="768" y="60"/>
                </a:lnTo>
                <a:lnTo>
                  <a:pt x="0" y="0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47" name="Freeform 55"/>
          <p:cNvSpPr>
            <a:spLocks/>
          </p:cNvSpPr>
          <p:nvPr/>
        </p:nvSpPr>
        <p:spPr bwMode="auto">
          <a:xfrm>
            <a:off x="5251450" y="635000"/>
            <a:ext cx="1517650" cy="685800"/>
          </a:xfrm>
          <a:custGeom>
            <a:avLst/>
            <a:gdLst/>
            <a:ahLst/>
            <a:cxnLst>
              <a:cxn ang="0">
                <a:pos x="956" y="0"/>
              </a:cxn>
              <a:cxn ang="0">
                <a:pos x="792" y="0"/>
              </a:cxn>
              <a:cxn ang="0">
                <a:pos x="0" y="432"/>
              </a:cxn>
            </a:cxnLst>
            <a:rect l="0" t="0" r="r" b="b"/>
            <a:pathLst>
              <a:path w="956" h="432">
                <a:moveTo>
                  <a:pt x="956" y="0"/>
                </a:moveTo>
                <a:lnTo>
                  <a:pt x="792" y="0"/>
                </a:lnTo>
                <a:lnTo>
                  <a:pt x="0" y="432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48" name="Freeform 56"/>
          <p:cNvSpPr>
            <a:spLocks/>
          </p:cNvSpPr>
          <p:nvPr/>
        </p:nvSpPr>
        <p:spPr bwMode="auto">
          <a:xfrm>
            <a:off x="4705350" y="1638300"/>
            <a:ext cx="2085975" cy="520700"/>
          </a:xfrm>
          <a:custGeom>
            <a:avLst/>
            <a:gdLst/>
            <a:ahLst/>
            <a:cxnLst>
              <a:cxn ang="0">
                <a:pos x="1314" y="0"/>
              </a:cxn>
              <a:cxn ang="0">
                <a:pos x="1164" y="0"/>
              </a:cxn>
              <a:cxn ang="0">
                <a:pos x="0" y="328"/>
              </a:cxn>
            </a:cxnLst>
            <a:rect l="0" t="0" r="r" b="b"/>
            <a:pathLst>
              <a:path w="1314" h="328">
                <a:moveTo>
                  <a:pt x="1314" y="0"/>
                </a:moveTo>
                <a:lnTo>
                  <a:pt x="1164" y="0"/>
                </a:lnTo>
                <a:lnTo>
                  <a:pt x="0" y="328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49" name="Freeform 57"/>
          <p:cNvSpPr>
            <a:spLocks/>
          </p:cNvSpPr>
          <p:nvPr/>
        </p:nvSpPr>
        <p:spPr bwMode="auto">
          <a:xfrm>
            <a:off x="4781550" y="990600"/>
            <a:ext cx="2016125" cy="927100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1144" y="0"/>
              </a:cxn>
              <a:cxn ang="0">
                <a:pos x="1270" y="0"/>
              </a:cxn>
            </a:cxnLst>
            <a:rect l="0" t="0" r="r" b="b"/>
            <a:pathLst>
              <a:path w="1270" h="584">
                <a:moveTo>
                  <a:pt x="0" y="584"/>
                </a:moveTo>
                <a:lnTo>
                  <a:pt x="1144" y="0"/>
                </a:lnTo>
                <a:lnTo>
                  <a:pt x="1270" y="0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50" name="Line 58"/>
          <p:cNvSpPr>
            <a:spLocks noChangeShapeType="1"/>
          </p:cNvSpPr>
          <p:nvPr/>
        </p:nvSpPr>
        <p:spPr bwMode="auto">
          <a:xfrm flipV="1">
            <a:off x="3951288" y="2682875"/>
            <a:ext cx="1587" cy="387350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51" name="Rectangle 59"/>
          <p:cNvSpPr>
            <a:spLocks noChangeArrowheads="1"/>
          </p:cNvSpPr>
          <p:nvPr/>
        </p:nvSpPr>
        <p:spPr bwMode="auto">
          <a:xfrm>
            <a:off x="454025" y="1582738"/>
            <a:ext cx="993775" cy="66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200" b="1">
                <a:solidFill>
                  <a:srgbClr val="231F20"/>
                </a:solidFill>
                <a:latin typeface="Arial" charset="0"/>
              </a:rPr>
              <a:t>Greater</a:t>
            </a:r>
          </a:p>
          <a:p>
            <a:r>
              <a:rPr lang="en-US" sz="2200" b="1">
                <a:solidFill>
                  <a:srgbClr val="231F20"/>
                </a:solidFill>
                <a:latin typeface="Arial" charset="0"/>
              </a:rPr>
              <a:t>wing</a:t>
            </a:r>
            <a:endParaRPr lang="en-US" sz="1800" b="1">
              <a:latin typeface="Arial" charset="0"/>
            </a:endParaRPr>
          </a:p>
        </p:txBody>
      </p:sp>
      <p:sp>
        <p:nvSpPr>
          <p:cNvPr id="33852" name="Rectangle 60"/>
          <p:cNvSpPr>
            <a:spLocks noChangeArrowheads="1"/>
          </p:cNvSpPr>
          <p:nvPr/>
        </p:nvSpPr>
        <p:spPr bwMode="auto">
          <a:xfrm>
            <a:off x="454025" y="2309813"/>
            <a:ext cx="1743075" cy="1004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200" b="1">
                <a:solidFill>
                  <a:srgbClr val="231F20"/>
                </a:solidFill>
                <a:latin typeface="Arial" charset="0"/>
              </a:rPr>
              <a:t>Hypophyseal</a:t>
            </a:r>
          </a:p>
          <a:p>
            <a:r>
              <a:rPr lang="en-US" sz="2200" b="1">
                <a:solidFill>
                  <a:srgbClr val="231F20"/>
                </a:solidFill>
                <a:latin typeface="Arial" charset="0"/>
              </a:rPr>
              <a:t>fossa of</a:t>
            </a:r>
            <a:endParaRPr lang="en-US" sz="1800" b="1">
              <a:latin typeface="Arial" charset="0"/>
            </a:endParaRPr>
          </a:p>
          <a:p>
            <a:r>
              <a:rPr lang="en-US" sz="2200" b="1">
                <a:solidFill>
                  <a:srgbClr val="231F20"/>
                </a:solidFill>
                <a:latin typeface="Arial" charset="0"/>
              </a:rPr>
              <a:t>sella turcica</a:t>
            </a:r>
          </a:p>
        </p:txBody>
      </p:sp>
      <p:sp>
        <p:nvSpPr>
          <p:cNvPr id="33853" name="Rectangle 61"/>
          <p:cNvSpPr>
            <a:spLocks noChangeArrowheads="1"/>
          </p:cNvSpPr>
          <p:nvPr/>
        </p:nvSpPr>
        <p:spPr bwMode="auto">
          <a:xfrm>
            <a:off x="6829425" y="1471613"/>
            <a:ext cx="1306513" cy="66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200" b="1">
                <a:solidFill>
                  <a:srgbClr val="231F20"/>
                </a:solidFill>
                <a:latin typeface="Arial" charset="0"/>
              </a:rPr>
              <a:t>Foramen</a:t>
            </a:r>
          </a:p>
          <a:p>
            <a:r>
              <a:rPr lang="en-US" sz="2200" b="1">
                <a:solidFill>
                  <a:srgbClr val="231F20"/>
                </a:solidFill>
                <a:latin typeface="Arial" charset="0"/>
              </a:rPr>
              <a:t>rotundum</a:t>
            </a:r>
            <a:endParaRPr lang="en-US" sz="1800" b="1">
              <a:latin typeface="Arial" charset="0"/>
            </a:endParaRPr>
          </a:p>
        </p:txBody>
      </p:sp>
      <p:sp>
        <p:nvSpPr>
          <p:cNvPr id="33854" name="Rectangle 62"/>
          <p:cNvSpPr>
            <a:spLocks noChangeArrowheads="1"/>
          </p:cNvSpPr>
          <p:nvPr/>
        </p:nvSpPr>
        <p:spPr bwMode="auto">
          <a:xfrm>
            <a:off x="6829425" y="2128838"/>
            <a:ext cx="1181100" cy="66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200" b="1">
                <a:solidFill>
                  <a:srgbClr val="231F20"/>
                </a:solidFill>
                <a:latin typeface="Arial" charset="0"/>
              </a:rPr>
              <a:t>Foramen</a:t>
            </a:r>
          </a:p>
          <a:p>
            <a:r>
              <a:rPr lang="en-US" sz="2200" b="1">
                <a:solidFill>
                  <a:srgbClr val="231F20"/>
                </a:solidFill>
                <a:latin typeface="Arial" charset="0"/>
              </a:rPr>
              <a:t>ovale</a:t>
            </a:r>
            <a:endParaRPr lang="en-US" sz="1800" b="1">
              <a:latin typeface="Arial" charset="0"/>
            </a:endParaRPr>
          </a:p>
        </p:txBody>
      </p:sp>
      <p:sp>
        <p:nvSpPr>
          <p:cNvPr id="33855" name="Rectangle 63"/>
          <p:cNvSpPr>
            <a:spLocks noChangeArrowheads="1"/>
          </p:cNvSpPr>
          <p:nvPr/>
        </p:nvSpPr>
        <p:spPr bwMode="auto">
          <a:xfrm>
            <a:off x="6829425" y="2776538"/>
            <a:ext cx="1322388" cy="66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200" b="1">
                <a:solidFill>
                  <a:srgbClr val="231F20"/>
                </a:solidFill>
                <a:latin typeface="Arial" charset="0"/>
              </a:rPr>
              <a:t>Foramen</a:t>
            </a:r>
          </a:p>
          <a:p>
            <a:r>
              <a:rPr lang="en-US" sz="2200" b="1">
                <a:solidFill>
                  <a:srgbClr val="231F20"/>
                </a:solidFill>
                <a:latin typeface="Arial" charset="0"/>
              </a:rPr>
              <a:t>spinosum</a:t>
            </a:r>
            <a:endParaRPr lang="en-US" sz="1800" b="1">
              <a:latin typeface="Arial" charset="0"/>
            </a:endParaRPr>
          </a:p>
        </p:txBody>
      </p:sp>
      <p:sp>
        <p:nvSpPr>
          <p:cNvPr id="33856" name="Rectangle 64"/>
          <p:cNvSpPr>
            <a:spLocks noChangeArrowheads="1"/>
          </p:cNvSpPr>
          <p:nvPr/>
        </p:nvSpPr>
        <p:spPr bwMode="auto">
          <a:xfrm>
            <a:off x="2743200" y="3049588"/>
            <a:ext cx="2366963" cy="33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200" b="1">
                <a:solidFill>
                  <a:srgbClr val="231F20"/>
                </a:solidFill>
                <a:latin typeface="Arial" charset="0"/>
              </a:rPr>
              <a:t>Body of sphenoid</a:t>
            </a:r>
            <a:endParaRPr lang="en-US" sz="1800" b="1">
              <a:latin typeface="Arial" charset="0"/>
            </a:endParaRPr>
          </a:p>
        </p:txBody>
      </p:sp>
      <p:sp>
        <p:nvSpPr>
          <p:cNvPr id="33857" name="Rectangle 65"/>
          <p:cNvSpPr>
            <a:spLocks noChangeArrowheads="1"/>
          </p:cNvSpPr>
          <p:nvPr/>
        </p:nvSpPr>
        <p:spPr bwMode="auto">
          <a:xfrm>
            <a:off x="6835775" y="823913"/>
            <a:ext cx="1851025" cy="66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200" b="1">
                <a:solidFill>
                  <a:srgbClr val="231F20"/>
                </a:solidFill>
                <a:latin typeface="Arial" charset="0"/>
              </a:rPr>
              <a:t>Superior</a:t>
            </a:r>
          </a:p>
          <a:p>
            <a:r>
              <a:rPr lang="en-US" sz="2200" b="1">
                <a:solidFill>
                  <a:srgbClr val="231F20"/>
                </a:solidFill>
                <a:latin typeface="Arial" charset="0"/>
              </a:rPr>
              <a:t>orbital fissure</a:t>
            </a:r>
            <a:endParaRPr lang="en-US" sz="1800" b="1">
              <a:latin typeface="Arial" charset="0"/>
            </a:endParaRPr>
          </a:p>
        </p:txBody>
      </p:sp>
      <p:sp>
        <p:nvSpPr>
          <p:cNvPr id="33858" name="Rectangle 66"/>
          <p:cNvSpPr>
            <a:spLocks noChangeArrowheads="1"/>
          </p:cNvSpPr>
          <p:nvPr/>
        </p:nvSpPr>
        <p:spPr bwMode="auto">
          <a:xfrm>
            <a:off x="457200" y="5995988"/>
            <a:ext cx="2589213" cy="39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200">
                <a:solidFill>
                  <a:srgbClr val="231F20"/>
                </a:solidFill>
                <a:latin typeface="Arial Black" pitchFamily="34" charset="0"/>
              </a:rPr>
              <a:t>(a) Superior view</a:t>
            </a:r>
            <a:endParaRPr lang="en-US" sz="1800">
              <a:latin typeface="Arial" charset="0"/>
            </a:endParaRPr>
          </a:p>
        </p:txBody>
      </p:sp>
      <p:sp>
        <p:nvSpPr>
          <p:cNvPr id="33859" name="Rectangle 67"/>
          <p:cNvSpPr>
            <a:spLocks noChangeArrowheads="1"/>
          </p:cNvSpPr>
          <p:nvPr/>
        </p:nvSpPr>
        <p:spPr bwMode="auto">
          <a:xfrm>
            <a:off x="2924175" y="652463"/>
            <a:ext cx="1509713" cy="33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200" b="1">
                <a:solidFill>
                  <a:srgbClr val="231F20"/>
                </a:solidFill>
                <a:latin typeface="Arial" charset="0"/>
              </a:rPr>
              <a:t>Optic canal</a:t>
            </a:r>
            <a:endParaRPr lang="en-US" sz="1800" b="1">
              <a:latin typeface="Arial" charset="0"/>
            </a:endParaRPr>
          </a:p>
        </p:txBody>
      </p:sp>
      <p:sp>
        <p:nvSpPr>
          <p:cNvPr id="33860" name="Rectangle 68"/>
          <p:cNvSpPr>
            <a:spLocks noChangeArrowheads="1"/>
          </p:cNvSpPr>
          <p:nvPr/>
        </p:nvSpPr>
        <p:spPr bwMode="auto">
          <a:xfrm>
            <a:off x="6832600" y="461963"/>
            <a:ext cx="1617663" cy="33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200" b="1">
                <a:solidFill>
                  <a:srgbClr val="231F20"/>
                </a:solidFill>
                <a:latin typeface="Arial" charset="0"/>
              </a:rPr>
              <a:t>Lesser wing</a:t>
            </a:r>
            <a:endParaRPr lang="en-US" sz="1800" b="1">
              <a:latin typeface="Arial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0" name="Rectangle 4"/>
          <p:cNvSpPr>
            <a:spLocks noChangeArrowheads="1"/>
          </p:cNvSpPr>
          <p:nvPr/>
        </p:nvSpPr>
        <p:spPr bwMode="auto">
          <a:xfrm>
            <a:off x="8142288" y="6581775"/>
            <a:ext cx="998537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7.9b</a:t>
            </a:r>
          </a:p>
        </p:txBody>
      </p:sp>
      <p:pic>
        <p:nvPicPr>
          <p:cNvPr id="34823" name="Picture 7"/>
          <p:cNvPicPr>
            <a:picLocks noChangeAspect="1" noChangeArrowheads="1"/>
          </p:cNvPicPr>
          <p:nvPr/>
        </p:nvPicPr>
        <p:blipFill>
          <a:blip r:embed="rId2" cstate="print"/>
          <a:srcRect t="2306" b="53658"/>
          <a:stretch>
            <a:fillRect/>
          </a:stretch>
        </p:blipFill>
        <p:spPr bwMode="auto">
          <a:xfrm>
            <a:off x="303213" y="457200"/>
            <a:ext cx="8535987" cy="2819400"/>
          </a:xfrm>
          <a:prstGeom prst="rect">
            <a:avLst/>
          </a:prstGeom>
          <a:noFill/>
        </p:spPr>
      </p:pic>
      <p:sp>
        <p:nvSpPr>
          <p:cNvPr id="34824" name="Freeform 8"/>
          <p:cNvSpPr>
            <a:spLocks/>
          </p:cNvSpPr>
          <p:nvPr/>
        </p:nvSpPr>
        <p:spPr bwMode="auto">
          <a:xfrm>
            <a:off x="5565775" y="1347788"/>
            <a:ext cx="1676400" cy="3175"/>
          </a:xfrm>
          <a:custGeom>
            <a:avLst/>
            <a:gdLst/>
            <a:ahLst/>
            <a:cxnLst>
              <a:cxn ang="0">
                <a:pos x="1056" y="2"/>
              </a:cxn>
              <a:cxn ang="0">
                <a:pos x="858" y="2"/>
              </a:cxn>
              <a:cxn ang="0">
                <a:pos x="0" y="0"/>
              </a:cxn>
            </a:cxnLst>
            <a:rect l="0" t="0" r="r" b="b"/>
            <a:pathLst>
              <a:path w="1056" h="2">
                <a:moveTo>
                  <a:pt x="1056" y="2"/>
                </a:moveTo>
                <a:lnTo>
                  <a:pt x="858" y="2"/>
                </a:lnTo>
                <a:lnTo>
                  <a:pt x="0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25" name="Line 9"/>
          <p:cNvSpPr>
            <a:spLocks noChangeShapeType="1"/>
          </p:cNvSpPr>
          <p:nvPr/>
        </p:nvSpPr>
        <p:spPr bwMode="auto">
          <a:xfrm>
            <a:off x="4857750" y="735013"/>
            <a:ext cx="1588" cy="358775"/>
          </a:xfrm>
          <a:prstGeom prst="line">
            <a:avLst/>
          </a:prstGeom>
          <a:noFill/>
          <a:ln w="1587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26" name="Line 10"/>
          <p:cNvSpPr>
            <a:spLocks noChangeShapeType="1"/>
          </p:cNvSpPr>
          <p:nvPr/>
        </p:nvSpPr>
        <p:spPr bwMode="auto">
          <a:xfrm>
            <a:off x="2859088" y="1427163"/>
            <a:ext cx="685800" cy="1587"/>
          </a:xfrm>
          <a:prstGeom prst="line">
            <a:avLst/>
          </a:prstGeom>
          <a:noFill/>
          <a:ln w="1587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27" name="Freeform 11"/>
          <p:cNvSpPr>
            <a:spLocks/>
          </p:cNvSpPr>
          <p:nvPr/>
        </p:nvSpPr>
        <p:spPr bwMode="auto">
          <a:xfrm>
            <a:off x="5556250" y="2284413"/>
            <a:ext cx="1682750" cy="419100"/>
          </a:xfrm>
          <a:custGeom>
            <a:avLst/>
            <a:gdLst/>
            <a:ahLst/>
            <a:cxnLst>
              <a:cxn ang="0">
                <a:pos x="1060" y="264"/>
              </a:cxn>
              <a:cxn ang="0">
                <a:pos x="596" y="264"/>
              </a:cxn>
              <a:cxn ang="0">
                <a:pos x="0" y="0"/>
              </a:cxn>
            </a:cxnLst>
            <a:rect l="0" t="0" r="r" b="b"/>
            <a:pathLst>
              <a:path w="1060" h="264">
                <a:moveTo>
                  <a:pt x="1060" y="264"/>
                </a:moveTo>
                <a:lnTo>
                  <a:pt x="596" y="264"/>
                </a:lnTo>
                <a:lnTo>
                  <a:pt x="0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28" name="Freeform 12"/>
          <p:cNvSpPr>
            <a:spLocks/>
          </p:cNvSpPr>
          <p:nvPr/>
        </p:nvSpPr>
        <p:spPr bwMode="auto">
          <a:xfrm>
            <a:off x="5708650" y="579438"/>
            <a:ext cx="1530350" cy="479425"/>
          </a:xfrm>
          <a:custGeom>
            <a:avLst/>
            <a:gdLst/>
            <a:ahLst/>
            <a:cxnLst>
              <a:cxn ang="0">
                <a:pos x="964" y="0"/>
              </a:cxn>
              <a:cxn ang="0">
                <a:pos x="628" y="0"/>
              </a:cxn>
              <a:cxn ang="0">
                <a:pos x="0" y="302"/>
              </a:cxn>
            </a:cxnLst>
            <a:rect l="0" t="0" r="r" b="b"/>
            <a:pathLst>
              <a:path w="964" h="302">
                <a:moveTo>
                  <a:pt x="964" y="0"/>
                </a:moveTo>
                <a:lnTo>
                  <a:pt x="628" y="0"/>
                </a:lnTo>
                <a:lnTo>
                  <a:pt x="0" y="302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29" name="Freeform 13"/>
          <p:cNvSpPr>
            <a:spLocks/>
          </p:cNvSpPr>
          <p:nvPr/>
        </p:nvSpPr>
        <p:spPr bwMode="auto">
          <a:xfrm>
            <a:off x="5280025" y="2106613"/>
            <a:ext cx="546100" cy="222250"/>
          </a:xfrm>
          <a:custGeom>
            <a:avLst/>
            <a:gdLst/>
            <a:ahLst/>
            <a:cxnLst>
              <a:cxn ang="0">
                <a:pos x="300" y="0"/>
              </a:cxn>
              <a:cxn ang="0">
                <a:pos x="318" y="0"/>
              </a:cxn>
              <a:cxn ang="0">
                <a:pos x="330" y="2"/>
              </a:cxn>
              <a:cxn ang="0">
                <a:pos x="340" y="6"/>
              </a:cxn>
              <a:cxn ang="0">
                <a:pos x="342" y="8"/>
              </a:cxn>
              <a:cxn ang="0">
                <a:pos x="344" y="12"/>
              </a:cxn>
              <a:cxn ang="0">
                <a:pos x="344" y="16"/>
              </a:cxn>
              <a:cxn ang="0">
                <a:pos x="344" y="20"/>
              </a:cxn>
              <a:cxn ang="0">
                <a:pos x="336" y="32"/>
              </a:cxn>
              <a:cxn ang="0">
                <a:pos x="322" y="44"/>
              </a:cxn>
              <a:cxn ang="0">
                <a:pos x="302" y="56"/>
              </a:cxn>
              <a:cxn ang="0">
                <a:pos x="280" y="70"/>
              </a:cxn>
              <a:cxn ang="0">
                <a:pos x="252" y="82"/>
              </a:cxn>
              <a:cxn ang="0">
                <a:pos x="220" y="96"/>
              </a:cxn>
              <a:cxn ang="0">
                <a:pos x="186" y="108"/>
              </a:cxn>
              <a:cxn ang="0">
                <a:pos x="150" y="120"/>
              </a:cxn>
              <a:cxn ang="0">
                <a:pos x="118" y="128"/>
              </a:cxn>
              <a:cxn ang="0">
                <a:pos x="88" y="134"/>
              </a:cxn>
              <a:cxn ang="0">
                <a:pos x="60" y="138"/>
              </a:cxn>
              <a:cxn ang="0">
                <a:pos x="38" y="140"/>
              </a:cxn>
              <a:cxn ang="0">
                <a:pos x="20" y="138"/>
              </a:cxn>
              <a:cxn ang="0">
                <a:pos x="6" y="134"/>
              </a:cxn>
              <a:cxn ang="0">
                <a:pos x="2" y="132"/>
              </a:cxn>
              <a:cxn ang="0">
                <a:pos x="0" y="128"/>
              </a:cxn>
              <a:cxn ang="0">
                <a:pos x="0" y="124"/>
              </a:cxn>
              <a:cxn ang="0">
                <a:pos x="2" y="118"/>
              </a:cxn>
              <a:cxn ang="0">
                <a:pos x="8" y="108"/>
              </a:cxn>
              <a:cxn ang="0">
                <a:pos x="22" y="96"/>
              </a:cxn>
              <a:cxn ang="0">
                <a:pos x="40" y="84"/>
              </a:cxn>
            </a:cxnLst>
            <a:rect l="0" t="0" r="r" b="b"/>
            <a:pathLst>
              <a:path w="344" h="140">
                <a:moveTo>
                  <a:pt x="300" y="0"/>
                </a:moveTo>
                <a:lnTo>
                  <a:pt x="318" y="0"/>
                </a:lnTo>
                <a:lnTo>
                  <a:pt x="330" y="2"/>
                </a:lnTo>
                <a:lnTo>
                  <a:pt x="340" y="6"/>
                </a:lnTo>
                <a:lnTo>
                  <a:pt x="342" y="8"/>
                </a:lnTo>
                <a:lnTo>
                  <a:pt x="344" y="12"/>
                </a:lnTo>
                <a:lnTo>
                  <a:pt x="344" y="16"/>
                </a:lnTo>
                <a:lnTo>
                  <a:pt x="344" y="20"/>
                </a:lnTo>
                <a:lnTo>
                  <a:pt x="336" y="32"/>
                </a:lnTo>
                <a:lnTo>
                  <a:pt x="322" y="44"/>
                </a:lnTo>
                <a:lnTo>
                  <a:pt x="302" y="56"/>
                </a:lnTo>
                <a:lnTo>
                  <a:pt x="280" y="70"/>
                </a:lnTo>
                <a:lnTo>
                  <a:pt x="252" y="82"/>
                </a:lnTo>
                <a:lnTo>
                  <a:pt x="220" y="96"/>
                </a:lnTo>
                <a:lnTo>
                  <a:pt x="186" y="108"/>
                </a:lnTo>
                <a:lnTo>
                  <a:pt x="150" y="120"/>
                </a:lnTo>
                <a:lnTo>
                  <a:pt x="118" y="128"/>
                </a:lnTo>
                <a:lnTo>
                  <a:pt x="88" y="134"/>
                </a:lnTo>
                <a:lnTo>
                  <a:pt x="60" y="138"/>
                </a:lnTo>
                <a:lnTo>
                  <a:pt x="38" y="140"/>
                </a:lnTo>
                <a:lnTo>
                  <a:pt x="20" y="138"/>
                </a:lnTo>
                <a:lnTo>
                  <a:pt x="6" y="134"/>
                </a:lnTo>
                <a:lnTo>
                  <a:pt x="2" y="132"/>
                </a:lnTo>
                <a:lnTo>
                  <a:pt x="0" y="128"/>
                </a:lnTo>
                <a:lnTo>
                  <a:pt x="0" y="124"/>
                </a:lnTo>
                <a:lnTo>
                  <a:pt x="2" y="118"/>
                </a:lnTo>
                <a:lnTo>
                  <a:pt x="8" y="108"/>
                </a:lnTo>
                <a:lnTo>
                  <a:pt x="22" y="96"/>
                </a:lnTo>
                <a:lnTo>
                  <a:pt x="40" y="84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30" name="Rectangle 14"/>
          <p:cNvSpPr>
            <a:spLocks noChangeArrowheads="1"/>
          </p:cNvSpPr>
          <p:nvPr/>
        </p:nvSpPr>
        <p:spPr bwMode="auto">
          <a:xfrm>
            <a:off x="3552825" y="412750"/>
            <a:ext cx="2570163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231F20"/>
                </a:solidFill>
                <a:latin typeface="Arial" charset="0"/>
              </a:rPr>
              <a:t>Body of sphenoid</a:t>
            </a:r>
            <a:endParaRPr lang="en-US" sz="1800" b="1">
              <a:latin typeface="Arial" charset="0"/>
            </a:endParaRPr>
          </a:p>
        </p:txBody>
      </p:sp>
      <p:sp>
        <p:nvSpPr>
          <p:cNvPr id="34831" name="Rectangle 15"/>
          <p:cNvSpPr>
            <a:spLocks noChangeArrowheads="1"/>
          </p:cNvSpPr>
          <p:nvPr/>
        </p:nvSpPr>
        <p:spPr bwMode="auto">
          <a:xfrm>
            <a:off x="1749425" y="1244600"/>
            <a:ext cx="1085850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231F20"/>
                </a:solidFill>
                <a:latin typeface="Arial" charset="0"/>
              </a:rPr>
              <a:t>Greater</a:t>
            </a:r>
          </a:p>
          <a:p>
            <a:r>
              <a:rPr lang="en-US" b="1">
                <a:solidFill>
                  <a:srgbClr val="231F20"/>
                </a:solidFill>
                <a:latin typeface="Arial" charset="0"/>
              </a:rPr>
              <a:t>wing</a:t>
            </a:r>
            <a:endParaRPr lang="en-US" sz="1800" b="1">
              <a:latin typeface="Arial" charset="0"/>
            </a:endParaRPr>
          </a:p>
        </p:txBody>
      </p:sp>
      <p:sp>
        <p:nvSpPr>
          <p:cNvPr id="34832" name="Rectangle 16"/>
          <p:cNvSpPr>
            <a:spLocks noChangeArrowheads="1"/>
          </p:cNvSpPr>
          <p:nvPr/>
        </p:nvSpPr>
        <p:spPr bwMode="auto">
          <a:xfrm>
            <a:off x="7289800" y="1184275"/>
            <a:ext cx="1252538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231F20"/>
                </a:solidFill>
                <a:latin typeface="Arial" charset="0"/>
              </a:rPr>
              <a:t>Superior</a:t>
            </a:r>
          </a:p>
          <a:p>
            <a:r>
              <a:rPr lang="en-US" b="1">
                <a:solidFill>
                  <a:srgbClr val="231F20"/>
                </a:solidFill>
                <a:latin typeface="Arial" charset="0"/>
              </a:rPr>
              <a:t>orbital</a:t>
            </a:r>
            <a:endParaRPr lang="en-US" sz="1800" b="1">
              <a:latin typeface="Arial" charset="0"/>
            </a:endParaRPr>
          </a:p>
          <a:p>
            <a:r>
              <a:rPr lang="en-US" b="1">
                <a:solidFill>
                  <a:srgbClr val="231F20"/>
                </a:solidFill>
                <a:latin typeface="Arial" charset="0"/>
              </a:rPr>
              <a:t>fissure</a:t>
            </a:r>
          </a:p>
        </p:txBody>
      </p:sp>
      <p:sp>
        <p:nvSpPr>
          <p:cNvPr id="34833" name="Rectangle 17"/>
          <p:cNvSpPr>
            <a:spLocks noChangeArrowheads="1"/>
          </p:cNvSpPr>
          <p:nvPr/>
        </p:nvSpPr>
        <p:spPr bwMode="auto">
          <a:xfrm>
            <a:off x="7289800" y="409575"/>
            <a:ext cx="984250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231F20"/>
                </a:solidFill>
                <a:latin typeface="Arial" charset="0"/>
              </a:rPr>
              <a:t>Lesser</a:t>
            </a:r>
          </a:p>
          <a:p>
            <a:r>
              <a:rPr lang="en-US" b="1">
                <a:solidFill>
                  <a:srgbClr val="231F20"/>
                </a:solidFill>
                <a:latin typeface="Arial" charset="0"/>
              </a:rPr>
              <a:t>wing </a:t>
            </a:r>
          </a:p>
        </p:txBody>
      </p:sp>
      <p:sp>
        <p:nvSpPr>
          <p:cNvPr id="34834" name="Rectangle 18"/>
          <p:cNvSpPr>
            <a:spLocks noChangeArrowheads="1"/>
          </p:cNvSpPr>
          <p:nvPr/>
        </p:nvSpPr>
        <p:spPr bwMode="auto">
          <a:xfrm>
            <a:off x="7283450" y="2536825"/>
            <a:ext cx="1404938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231F20"/>
                </a:solidFill>
                <a:latin typeface="Arial" charset="0"/>
              </a:rPr>
              <a:t>Pterygoid</a:t>
            </a:r>
          </a:p>
          <a:p>
            <a:r>
              <a:rPr lang="en-US" b="1">
                <a:solidFill>
                  <a:srgbClr val="231F20"/>
                </a:solidFill>
                <a:latin typeface="Arial" charset="0"/>
              </a:rPr>
              <a:t>process</a:t>
            </a:r>
            <a:endParaRPr lang="en-US" sz="1800" b="1">
              <a:latin typeface="Arial" charset="0"/>
            </a:endParaRPr>
          </a:p>
        </p:txBody>
      </p:sp>
      <p:sp>
        <p:nvSpPr>
          <p:cNvPr id="34835" name="Rectangle 19"/>
          <p:cNvSpPr>
            <a:spLocks noChangeArrowheads="1"/>
          </p:cNvSpPr>
          <p:nvPr/>
        </p:nvSpPr>
        <p:spPr bwMode="auto">
          <a:xfrm>
            <a:off x="1752600" y="5949950"/>
            <a:ext cx="2944813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231F20"/>
                </a:solidFill>
                <a:latin typeface="Arial Black" pitchFamily="34" charset="0"/>
              </a:rPr>
              <a:t>(b) Posterior view</a:t>
            </a:r>
            <a:endParaRPr lang="en-US" sz="1800">
              <a:latin typeface="Arial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8151813" y="6581775"/>
            <a:ext cx="9890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7.6a</a:t>
            </a:r>
          </a:p>
        </p:txBody>
      </p:sp>
      <p:pic>
        <p:nvPicPr>
          <p:cNvPr id="24583" name="Picture 7" descr="figure_07_06a-jL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613" y="569913"/>
            <a:ext cx="8231187" cy="5868987"/>
          </a:xfrm>
          <a:prstGeom prst="rect">
            <a:avLst/>
          </a:prstGeom>
          <a:noFill/>
        </p:spPr>
      </p:pic>
      <p:sp>
        <p:nvSpPr>
          <p:cNvPr id="24584" name="Freeform 8"/>
          <p:cNvSpPr>
            <a:spLocks/>
          </p:cNvSpPr>
          <p:nvPr/>
        </p:nvSpPr>
        <p:spPr bwMode="auto">
          <a:xfrm>
            <a:off x="1841500" y="711200"/>
            <a:ext cx="2349500" cy="8921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98" y="0"/>
              </a:cxn>
              <a:cxn ang="0">
                <a:pos x="1480" y="562"/>
              </a:cxn>
            </a:cxnLst>
            <a:rect l="0" t="0" r="r" b="b"/>
            <a:pathLst>
              <a:path w="1480" h="562">
                <a:moveTo>
                  <a:pt x="0" y="0"/>
                </a:moveTo>
                <a:lnTo>
                  <a:pt x="398" y="0"/>
                </a:lnTo>
                <a:lnTo>
                  <a:pt x="1480" y="562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585" name="Freeform 9"/>
          <p:cNvSpPr>
            <a:spLocks/>
          </p:cNvSpPr>
          <p:nvPr/>
        </p:nvSpPr>
        <p:spPr bwMode="auto">
          <a:xfrm>
            <a:off x="4454525" y="663575"/>
            <a:ext cx="2058988" cy="419100"/>
          </a:xfrm>
          <a:custGeom>
            <a:avLst/>
            <a:gdLst/>
            <a:ahLst/>
            <a:cxnLst>
              <a:cxn ang="0">
                <a:pos x="1297" y="0"/>
              </a:cxn>
              <a:cxn ang="0">
                <a:pos x="1197" y="0"/>
              </a:cxn>
              <a:cxn ang="0">
                <a:pos x="0" y="264"/>
              </a:cxn>
            </a:cxnLst>
            <a:rect l="0" t="0" r="r" b="b"/>
            <a:pathLst>
              <a:path w="1297" h="264">
                <a:moveTo>
                  <a:pt x="1297" y="0"/>
                </a:moveTo>
                <a:lnTo>
                  <a:pt x="1197" y="0"/>
                </a:lnTo>
                <a:lnTo>
                  <a:pt x="0" y="264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586" name="Freeform 10"/>
          <p:cNvSpPr>
            <a:spLocks/>
          </p:cNvSpPr>
          <p:nvPr/>
        </p:nvSpPr>
        <p:spPr bwMode="auto">
          <a:xfrm>
            <a:off x="4435475" y="1130300"/>
            <a:ext cx="2081213" cy="819150"/>
          </a:xfrm>
          <a:custGeom>
            <a:avLst/>
            <a:gdLst/>
            <a:ahLst/>
            <a:cxnLst>
              <a:cxn ang="0">
                <a:pos x="1311" y="0"/>
              </a:cxn>
              <a:cxn ang="0">
                <a:pos x="1209" y="0"/>
              </a:cxn>
              <a:cxn ang="0">
                <a:pos x="0" y="516"/>
              </a:cxn>
            </a:cxnLst>
            <a:rect l="0" t="0" r="r" b="b"/>
            <a:pathLst>
              <a:path w="1311" h="516">
                <a:moveTo>
                  <a:pt x="1311" y="0"/>
                </a:moveTo>
                <a:lnTo>
                  <a:pt x="1209" y="0"/>
                </a:lnTo>
                <a:lnTo>
                  <a:pt x="0" y="516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587" name="Freeform 11"/>
          <p:cNvSpPr>
            <a:spLocks/>
          </p:cNvSpPr>
          <p:nvPr/>
        </p:nvSpPr>
        <p:spPr bwMode="auto">
          <a:xfrm>
            <a:off x="4425950" y="889000"/>
            <a:ext cx="2090738" cy="542925"/>
          </a:xfrm>
          <a:custGeom>
            <a:avLst/>
            <a:gdLst/>
            <a:ahLst/>
            <a:cxnLst>
              <a:cxn ang="0">
                <a:pos x="1317" y="0"/>
              </a:cxn>
              <a:cxn ang="0">
                <a:pos x="1215" y="0"/>
              </a:cxn>
              <a:cxn ang="0">
                <a:pos x="0" y="342"/>
              </a:cxn>
            </a:cxnLst>
            <a:rect l="0" t="0" r="r" b="b"/>
            <a:pathLst>
              <a:path w="1317" h="342">
                <a:moveTo>
                  <a:pt x="1317" y="0"/>
                </a:moveTo>
                <a:lnTo>
                  <a:pt x="1215" y="0"/>
                </a:lnTo>
                <a:lnTo>
                  <a:pt x="0" y="342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588" name="Freeform 12"/>
          <p:cNvSpPr>
            <a:spLocks/>
          </p:cNvSpPr>
          <p:nvPr/>
        </p:nvSpPr>
        <p:spPr bwMode="auto">
          <a:xfrm>
            <a:off x="5430838" y="1412875"/>
            <a:ext cx="1089025" cy="228600"/>
          </a:xfrm>
          <a:custGeom>
            <a:avLst/>
            <a:gdLst/>
            <a:ahLst/>
            <a:cxnLst>
              <a:cxn ang="0">
                <a:pos x="686" y="0"/>
              </a:cxn>
              <a:cxn ang="0">
                <a:pos x="582" y="0"/>
              </a:cxn>
              <a:cxn ang="0">
                <a:pos x="0" y="144"/>
              </a:cxn>
            </a:cxnLst>
            <a:rect l="0" t="0" r="r" b="b"/>
            <a:pathLst>
              <a:path w="686" h="144">
                <a:moveTo>
                  <a:pt x="686" y="0"/>
                </a:moveTo>
                <a:lnTo>
                  <a:pt x="582" y="0"/>
                </a:lnTo>
                <a:lnTo>
                  <a:pt x="0" y="144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589" name="Freeform 13"/>
          <p:cNvSpPr>
            <a:spLocks/>
          </p:cNvSpPr>
          <p:nvPr/>
        </p:nvSpPr>
        <p:spPr bwMode="auto">
          <a:xfrm>
            <a:off x="5576888" y="1663700"/>
            <a:ext cx="946150" cy="193675"/>
          </a:xfrm>
          <a:custGeom>
            <a:avLst/>
            <a:gdLst/>
            <a:ahLst/>
            <a:cxnLst>
              <a:cxn ang="0">
                <a:pos x="596" y="0"/>
              </a:cxn>
              <a:cxn ang="0">
                <a:pos x="492" y="0"/>
              </a:cxn>
              <a:cxn ang="0">
                <a:pos x="0" y="122"/>
              </a:cxn>
            </a:cxnLst>
            <a:rect l="0" t="0" r="r" b="b"/>
            <a:pathLst>
              <a:path w="596" h="122">
                <a:moveTo>
                  <a:pt x="596" y="0"/>
                </a:moveTo>
                <a:lnTo>
                  <a:pt x="492" y="0"/>
                </a:lnTo>
                <a:lnTo>
                  <a:pt x="0" y="122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590" name="Freeform 14"/>
          <p:cNvSpPr>
            <a:spLocks/>
          </p:cNvSpPr>
          <p:nvPr/>
        </p:nvSpPr>
        <p:spPr bwMode="auto">
          <a:xfrm>
            <a:off x="5691188" y="2019300"/>
            <a:ext cx="825500" cy="336550"/>
          </a:xfrm>
          <a:custGeom>
            <a:avLst/>
            <a:gdLst/>
            <a:ahLst/>
            <a:cxnLst>
              <a:cxn ang="0">
                <a:pos x="520" y="0"/>
              </a:cxn>
              <a:cxn ang="0">
                <a:pos x="418" y="0"/>
              </a:cxn>
              <a:cxn ang="0">
                <a:pos x="0" y="212"/>
              </a:cxn>
            </a:cxnLst>
            <a:rect l="0" t="0" r="r" b="b"/>
            <a:pathLst>
              <a:path w="520" h="212">
                <a:moveTo>
                  <a:pt x="520" y="0"/>
                </a:moveTo>
                <a:lnTo>
                  <a:pt x="418" y="0"/>
                </a:lnTo>
                <a:lnTo>
                  <a:pt x="0" y="212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591" name="Freeform 15"/>
          <p:cNvSpPr>
            <a:spLocks/>
          </p:cNvSpPr>
          <p:nvPr/>
        </p:nvSpPr>
        <p:spPr bwMode="auto">
          <a:xfrm>
            <a:off x="5154613" y="2555875"/>
            <a:ext cx="1362075" cy="447675"/>
          </a:xfrm>
          <a:custGeom>
            <a:avLst/>
            <a:gdLst/>
            <a:ahLst/>
            <a:cxnLst>
              <a:cxn ang="0">
                <a:pos x="858" y="0"/>
              </a:cxn>
              <a:cxn ang="0">
                <a:pos x="756" y="0"/>
              </a:cxn>
              <a:cxn ang="0">
                <a:pos x="0" y="282"/>
              </a:cxn>
            </a:cxnLst>
            <a:rect l="0" t="0" r="r" b="b"/>
            <a:pathLst>
              <a:path w="858" h="282">
                <a:moveTo>
                  <a:pt x="858" y="0"/>
                </a:moveTo>
                <a:lnTo>
                  <a:pt x="756" y="0"/>
                </a:lnTo>
                <a:lnTo>
                  <a:pt x="0" y="282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592" name="Freeform 16"/>
          <p:cNvSpPr>
            <a:spLocks/>
          </p:cNvSpPr>
          <p:nvPr/>
        </p:nvSpPr>
        <p:spPr bwMode="auto">
          <a:xfrm>
            <a:off x="4786313" y="3111500"/>
            <a:ext cx="1730375" cy="92075"/>
          </a:xfrm>
          <a:custGeom>
            <a:avLst/>
            <a:gdLst/>
            <a:ahLst/>
            <a:cxnLst>
              <a:cxn ang="0">
                <a:pos x="1090" y="0"/>
              </a:cxn>
              <a:cxn ang="0">
                <a:pos x="988" y="0"/>
              </a:cxn>
              <a:cxn ang="0">
                <a:pos x="0" y="58"/>
              </a:cxn>
            </a:cxnLst>
            <a:rect l="0" t="0" r="r" b="b"/>
            <a:pathLst>
              <a:path w="1090" h="58">
                <a:moveTo>
                  <a:pt x="1090" y="0"/>
                </a:moveTo>
                <a:lnTo>
                  <a:pt x="988" y="0"/>
                </a:lnTo>
                <a:lnTo>
                  <a:pt x="0" y="58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593" name="Freeform 17"/>
          <p:cNvSpPr>
            <a:spLocks/>
          </p:cNvSpPr>
          <p:nvPr/>
        </p:nvSpPr>
        <p:spPr bwMode="auto">
          <a:xfrm>
            <a:off x="5291138" y="3343275"/>
            <a:ext cx="1225550" cy="98425"/>
          </a:xfrm>
          <a:custGeom>
            <a:avLst/>
            <a:gdLst/>
            <a:ahLst/>
            <a:cxnLst>
              <a:cxn ang="0">
                <a:pos x="772" y="0"/>
              </a:cxn>
              <a:cxn ang="0">
                <a:pos x="670" y="0"/>
              </a:cxn>
              <a:cxn ang="0">
                <a:pos x="0" y="62"/>
              </a:cxn>
            </a:cxnLst>
            <a:rect l="0" t="0" r="r" b="b"/>
            <a:pathLst>
              <a:path w="772" h="62">
                <a:moveTo>
                  <a:pt x="772" y="0"/>
                </a:moveTo>
                <a:lnTo>
                  <a:pt x="670" y="0"/>
                </a:lnTo>
                <a:lnTo>
                  <a:pt x="0" y="62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594" name="Freeform 18"/>
          <p:cNvSpPr>
            <a:spLocks/>
          </p:cNvSpPr>
          <p:nvPr/>
        </p:nvSpPr>
        <p:spPr bwMode="auto">
          <a:xfrm>
            <a:off x="6005513" y="3554413"/>
            <a:ext cx="511175" cy="44450"/>
          </a:xfrm>
          <a:custGeom>
            <a:avLst/>
            <a:gdLst/>
            <a:ahLst/>
            <a:cxnLst>
              <a:cxn ang="0">
                <a:pos x="322" y="28"/>
              </a:cxn>
              <a:cxn ang="0">
                <a:pos x="220" y="28"/>
              </a:cxn>
              <a:cxn ang="0">
                <a:pos x="0" y="0"/>
              </a:cxn>
            </a:cxnLst>
            <a:rect l="0" t="0" r="r" b="b"/>
            <a:pathLst>
              <a:path w="322" h="28">
                <a:moveTo>
                  <a:pt x="322" y="28"/>
                </a:moveTo>
                <a:lnTo>
                  <a:pt x="220" y="28"/>
                </a:lnTo>
                <a:lnTo>
                  <a:pt x="0" y="0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595" name="Freeform 19"/>
          <p:cNvSpPr>
            <a:spLocks/>
          </p:cNvSpPr>
          <p:nvPr/>
        </p:nvSpPr>
        <p:spPr bwMode="auto">
          <a:xfrm>
            <a:off x="5738813" y="3709988"/>
            <a:ext cx="777875" cy="146050"/>
          </a:xfrm>
          <a:custGeom>
            <a:avLst/>
            <a:gdLst/>
            <a:ahLst/>
            <a:cxnLst>
              <a:cxn ang="0">
                <a:pos x="490" y="92"/>
              </a:cxn>
              <a:cxn ang="0">
                <a:pos x="388" y="92"/>
              </a:cxn>
              <a:cxn ang="0">
                <a:pos x="0" y="0"/>
              </a:cxn>
            </a:cxnLst>
            <a:rect l="0" t="0" r="r" b="b"/>
            <a:pathLst>
              <a:path w="490" h="92">
                <a:moveTo>
                  <a:pt x="490" y="92"/>
                </a:moveTo>
                <a:lnTo>
                  <a:pt x="388" y="92"/>
                </a:lnTo>
                <a:lnTo>
                  <a:pt x="0" y="0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596" name="Freeform 20"/>
          <p:cNvSpPr>
            <a:spLocks/>
          </p:cNvSpPr>
          <p:nvPr/>
        </p:nvSpPr>
        <p:spPr bwMode="auto">
          <a:xfrm>
            <a:off x="5354638" y="3656013"/>
            <a:ext cx="1162050" cy="669925"/>
          </a:xfrm>
          <a:custGeom>
            <a:avLst/>
            <a:gdLst/>
            <a:ahLst/>
            <a:cxnLst>
              <a:cxn ang="0">
                <a:pos x="732" y="422"/>
              </a:cxn>
              <a:cxn ang="0">
                <a:pos x="328" y="422"/>
              </a:cxn>
              <a:cxn ang="0">
                <a:pos x="0" y="0"/>
              </a:cxn>
            </a:cxnLst>
            <a:rect l="0" t="0" r="r" b="b"/>
            <a:pathLst>
              <a:path w="732" h="422">
                <a:moveTo>
                  <a:pt x="732" y="422"/>
                </a:moveTo>
                <a:lnTo>
                  <a:pt x="328" y="422"/>
                </a:lnTo>
                <a:lnTo>
                  <a:pt x="0" y="0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597" name="Freeform 21"/>
          <p:cNvSpPr>
            <a:spLocks/>
          </p:cNvSpPr>
          <p:nvPr/>
        </p:nvSpPr>
        <p:spPr bwMode="auto">
          <a:xfrm>
            <a:off x="4397375" y="4376738"/>
            <a:ext cx="2122488" cy="1587500"/>
          </a:xfrm>
          <a:custGeom>
            <a:avLst/>
            <a:gdLst/>
            <a:ahLst/>
            <a:cxnLst>
              <a:cxn ang="0">
                <a:pos x="1337" y="1000"/>
              </a:cxn>
              <a:cxn ang="0">
                <a:pos x="455" y="1000"/>
              </a:cxn>
              <a:cxn ang="0">
                <a:pos x="0" y="0"/>
              </a:cxn>
            </a:cxnLst>
            <a:rect l="0" t="0" r="r" b="b"/>
            <a:pathLst>
              <a:path w="1337" h="1000">
                <a:moveTo>
                  <a:pt x="1337" y="1000"/>
                </a:moveTo>
                <a:lnTo>
                  <a:pt x="455" y="1000"/>
                </a:lnTo>
                <a:lnTo>
                  <a:pt x="0" y="0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598" name="Freeform 22"/>
          <p:cNvSpPr>
            <a:spLocks/>
          </p:cNvSpPr>
          <p:nvPr/>
        </p:nvSpPr>
        <p:spPr bwMode="auto">
          <a:xfrm>
            <a:off x="4954588" y="3887788"/>
            <a:ext cx="1555750" cy="860425"/>
          </a:xfrm>
          <a:custGeom>
            <a:avLst/>
            <a:gdLst/>
            <a:ahLst/>
            <a:cxnLst>
              <a:cxn ang="0">
                <a:pos x="980" y="542"/>
              </a:cxn>
              <a:cxn ang="0">
                <a:pos x="452" y="542"/>
              </a:cxn>
              <a:cxn ang="0">
                <a:pos x="0" y="0"/>
              </a:cxn>
            </a:cxnLst>
            <a:rect l="0" t="0" r="r" b="b"/>
            <a:pathLst>
              <a:path w="980" h="542">
                <a:moveTo>
                  <a:pt x="980" y="542"/>
                </a:moveTo>
                <a:lnTo>
                  <a:pt x="452" y="542"/>
                </a:lnTo>
                <a:lnTo>
                  <a:pt x="0" y="0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599" name="Line 23"/>
          <p:cNvSpPr>
            <a:spLocks noChangeShapeType="1"/>
          </p:cNvSpPr>
          <p:nvPr/>
        </p:nvSpPr>
        <p:spPr bwMode="auto">
          <a:xfrm flipH="1">
            <a:off x="5195888" y="5462588"/>
            <a:ext cx="1308100" cy="1587"/>
          </a:xfrm>
          <a:prstGeom prst="line">
            <a:avLst/>
          </a:prstGeom>
          <a:noFill/>
          <a:ln w="3492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600" name="Line 24"/>
          <p:cNvSpPr>
            <a:spLocks noChangeShapeType="1"/>
          </p:cNvSpPr>
          <p:nvPr/>
        </p:nvSpPr>
        <p:spPr bwMode="auto">
          <a:xfrm>
            <a:off x="2054225" y="1828800"/>
            <a:ext cx="901700" cy="1588"/>
          </a:xfrm>
          <a:prstGeom prst="line">
            <a:avLst/>
          </a:prstGeom>
          <a:noFill/>
          <a:ln w="3492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601" name="Freeform 25"/>
          <p:cNvSpPr>
            <a:spLocks/>
          </p:cNvSpPr>
          <p:nvPr/>
        </p:nvSpPr>
        <p:spPr bwMode="auto">
          <a:xfrm>
            <a:off x="1936750" y="2263775"/>
            <a:ext cx="701675" cy="4381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82" y="0"/>
              </a:cxn>
              <a:cxn ang="0">
                <a:pos x="442" y="276"/>
              </a:cxn>
            </a:cxnLst>
            <a:rect l="0" t="0" r="r" b="b"/>
            <a:pathLst>
              <a:path w="442" h="276">
                <a:moveTo>
                  <a:pt x="0" y="0"/>
                </a:moveTo>
                <a:lnTo>
                  <a:pt x="182" y="0"/>
                </a:lnTo>
                <a:lnTo>
                  <a:pt x="442" y="276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602" name="Freeform 26"/>
          <p:cNvSpPr>
            <a:spLocks/>
          </p:cNvSpPr>
          <p:nvPr/>
        </p:nvSpPr>
        <p:spPr bwMode="auto">
          <a:xfrm>
            <a:off x="1425575" y="3222625"/>
            <a:ext cx="1543050" cy="47625"/>
          </a:xfrm>
          <a:custGeom>
            <a:avLst/>
            <a:gdLst/>
            <a:ahLst/>
            <a:cxnLst>
              <a:cxn ang="0">
                <a:pos x="0" y="30"/>
              </a:cxn>
              <a:cxn ang="0">
                <a:pos x="108" y="30"/>
              </a:cxn>
              <a:cxn ang="0">
                <a:pos x="972" y="0"/>
              </a:cxn>
            </a:cxnLst>
            <a:rect l="0" t="0" r="r" b="b"/>
            <a:pathLst>
              <a:path w="972" h="30">
                <a:moveTo>
                  <a:pt x="0" y="30"/>
                </a:moveTo>
                <a:lnTo>
                  <a:pt x="108" y="30"/>
                </a:lnTo>
                <a:lnTo>
                  <a:pt x="972" y="0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603" name="Freeform 27"/>
          <p:cNvSpPr>
            <a:spLocks/>
          </p:cNvSpPr>
          <p:nvPr/>
        </p:nvSpPr>
        <p:spPr bwMode="auto">
          <a:xfrm>
            <a:off x="1095375" y="2730500"/>
            <a:ext cx="3302000" cy="158750"/>
          </a:xfrm>
          <a:custGeom>
            <a:avLst/>
            <a:gdLst/>
            <a:ahLst/>
            <a:cxnLst>
              <a:cxn ang="0">
                <a:pos x="0" y="100"/>
              </a:cxn>
              <a:cxn ang="0">
                <a:pos x="368" y="100"/>
              </a:cxn>
              <a:cxn ang="0">
                <a:pos x="2080" y="0"/>
              </a:cxn>
            </a:cxnLst>
            <a:rect l="0" t="0" r="r" b="b"/>
            <a:pathLst>
              <a:path w="2080" h="100">
                <a:moveTo>
                  <a:pt x="0" y="100"/>
                </a:moveTo>
                <a:lnTo>
                  <a:pt x="368" y="100"/>
                </a:lnTo>
                <a:lnTo>
                  <a:pt x="2080" y="0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604" name="Freeform 28"/>
          <p:cNvSpPr>
            <a:spLocks/>
          </p:cNvSpPr>
          <p:nvPr/>
        </p:nvSpPr>
        <p:spPr bwMode="auto">
          <a:xfrm>
            <a:off x="1809750" y="3375025"/>
            <a:ext cx="1431925" cy="369888"/>
          </a:xfrm>
          <a:custGeom>
            <a:avLst/>
            <a:gdLst/>
            <a:ahLst/>
            <a:cxnLst>
              <a:cxn ang="0">
                <a:pos x="0" y="233"/>
              </a:cxn>
              <a:cxn ang="0">
                <a:pos x="206" y="233"/>
              </a:cxn>
              <a:cxn ang="0">
                <a:pos x="902" y="0"/>
              </a:cxn>
            </a:cxnLst>
            <a:rect l="0" t="0" r="r" b="b"/>
            <a:pathLst>
              <a:path w="902" h="233">
                <a:moveTo>
                  <a:pt x="0" y="233"/>
                </a:moveTo>
                <a:lnTo>
                  <a:pt x="206" y="233"/>
                </a:lnTo>
                <a:lnTo>
                  <a:pt x="902" y="0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605" name="Freeform 29"/>
          <p:cNvSpPr>
            <a:spLocks/>
          </p:cNvSpPr>
          <p:nvPr/>
        </p:nvSpPr>
        <p:spPr bwMode="auto">
          <a:xfrm>
            <a:off x="2432050" y="4789488"/>
            <a:ext cx="1974850" cy="885825"/>
          </a:xfrm>
          <a:custGeom>
            <a:avLst/>
            <a:gdLst/>
            <a:ahLst/>
            <a:cxnLst>
              <a:cxn ang="0">
                <a:pos x="0" y="558"/>
              </a:cxn>
              <a:cxn ang="0">
                <a:pos x="102" y="558"/>
              </a:cxn>
              <a:cxn ang="0">
                <a:pos x="1244" y="0"/>
              </a:cxn>
            </a:cxnLst>
            <a:rect l="0" t="0" r="r" b="b"/>
            <a:pathLst>
              <a:path w="1244" h="558">
                <a:moveTo>
                  <a:pt x="0" y="558"/>
                </a:moveTo>
                <a:lnTo>
                  <a:pt x="102" y="558"/>
                </a:lnTo>
                <a:lnTo>
                  <a:pt x="1244" y="0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606" name="Freeform 30"/>
          <p:cNvSpPr>
            <a:spLocks/>
          </p:cNvSpPr>
          <p:nvPr/>
        </p:nvSpPr>
        <p:spPr bwMode="auto">
          <a:xfrm>
            <a:off x="1968500" y="5586413"/>
            <a:ext cx="2416175" cy="339725"/>
          </a:xfrm>
          <a:custGeom>
            <a:avLst/>
            <a:gdLst/>
            <a:ahLst/>
            <a:cxnLst>
              <a:cxn ang="0">
                <a:pos x="0" y="214"/>
              </a:cxn>
              <a:cxn ang="0">
                <a:pos x="392" y="214"/>
              </a:cxn>
              <a:cxn ang="0">
                <a:pos x="1522" y="0"/>
              </a:cxn>
            </a:cxnLst>
            <a:rect l="0" t="0" r="r" b="b"/>
            <a:pathLst>
              <a:path w="1522" h="214">
                <a:moveTo>
                  <a:pt x="0" y="214"/>
                </a:moveTo>
                <a:lnTo>
                  <a:pt x="392" y="214"/>
                </a:lnTo>
                <a:lnTo>
                  <a:pt x="1522" y="0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607" name="Freeform 31"/>
          <p:cNvSpPr>
            <a:spLocks/>
          </p:cNvSpPr>
          <p:nvPr/>
        </p:nvSpPr>
        <p:spPr bwMode="auto">
          <a:xfrm>
            <a:off x="1879600" y="3811588"/>
            <a:ext cx="949325" cy="298450"/>
          </a:xfrm>
          <a:custGeom>
            <a:avLst/>
            <a:gdLst/>
            <a:ahLst/>
            <a:cxnLst>
              <a:cxn ang="0">
                <a:pos x="0" y="188"/>
              </a:cxn>
              <a:cxn ang="0">
                <a:pos x="162" y="188"/>
              </a:cxn>
              <a:cxn ang="0">
                <a:pos x="598" y="0"/>
              </a:cxn>
            </a:cxnLst>
            <a:rect l="0" t="0" r="r" b="b"/>
            <a:pathLst>
              <a:path w="598" h="188">
                <a:moveTo>
                  <a:pt x="0" y="188"/>
                </a:moveTo>
                <a:lnTo>
                  <a:pt x="162" y="188"/>
                </a:lnTo>
                <a:lnTo>
                  <a:pt x="598" y="0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608" name="Freeform 32"/>
          <p:cNvSpPr>
            <a:spLocks/>
          </p:cNvSpPr>
          <p:nvPr/>
        </p:nvSpPr>
        <p:spPr bwMode="auto">
          <a:xfrm>
            <a:off x="1927225" y="3317875"/>
            <a:ext cx="1857375" cy="1100138"/>
          </a:xfrm>
          <a:custGeom>
            <a:avLst/>
            <a:gdLst/>
            <a:ahLst/>
            <a:cxnLst>
              <a:cxn ang="0">
                <a:pos x="0" y="693"/>
              </a:cxn>
              <a:cxn ang="0">
                <a:pos x="130" y="693"/>
              </a:cxn>
              <a:cxn ang="0">
                <a:pos x="1170" y="0"/>
              </a:cxn>
            </a:cxnLst>
            <a:rect l="0" t="0" r="r" b="b"/>
            <a:pathLst>
              <a:path w="1170" h="693">
                <a:moveTo>
                  <a:pt x="0" y="693"/>
                </a:moveTo>
                <a:lnTo>
                  <a:pt x="130" y="693"/>
                </a:lnTo>
                <a:lnTo>
                  <a:pt x="1170" y="0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609" name="Freeform 33"/>
          <p:cNvSpPr>
            <a:spLocks/>
          </p:cNvSpPr>
          <p:nvPr/>
        </p:nvSpPr>
        <p:spPr bwMode="auto">
          <a:xfrm>
            <a:off x="2209800" y="3343275"/>
            <a:ext cx="2206625" cy="1519238"/>
          </a:xfrm>
          <a:custGeom>
            <a:avLst/>
            <a:gdLst/>
            <a:ahLst/>
            <a:cxnLst>
              <a:cxn ang="0">
                <a:pos x="0" y="957"/>
              </a:cxn>
              <a:cxn ang="0">
                <a:pos x="118" y="957"/>
              </a:cxn>
              <a:cxn ang="0">
                <a:pos x="1390" y="0"/>
              </a:cxn>
            </a:cxnLst>
            <a:rect l="0" t="0" r="r" b="b"/>
            <a:pathLst>
              <a:path w="1390" h="957">
                <a:moveTo>
                  <a:pt x="0" y="957"/>
                </a:moveTo>
                <a:lnTo>
                  <a:pt x="118" y="957"/>
                </a:lnTo>
                <a:lnTo>
                  <a:pt x="1390" y="0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610" name="Freeform 34"/>
          <p:cNvSpPr>
            <a:spLocks/>
          </p:cNvSpPr>
          <p:nvPr/>
        </p:nvSpPr>
        <p:spPr bwMode="auto">
          <a:xfrm>
            <a:off x="2479675" y="1158875"/>
            <a:ext cx="1647825" cy="9810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08" y="0"/>
              </a:cxn>
              <a:cxn ang="0">
                <a:pos x="1038" y="618"/>
              </a:cxn>
            </a:cxnLst>
            <a:rect l="0" t="0" r="r" b="b"/>
            <a:pathLst>
              <a:path w="1038" h="618">
                <a:moveTo>
                  <a:pt x="0" y="0"/>
                </a:moveTo>
                <a:lnTo>
                  <a:pt x="108" y="0"/>
                </a:lnTo>
                <a:lnTo>
                  <a:pt x="1038" y="618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611" name="Freeform 35"/>
          <p:cNvSpPr>
            <a:spLocks/>
          </p:cNvSpPr>
          <p:nvPr/>
        </p:nvSpPr>
        <p:spPr bwMode="auto">
          <a:xfrm>
            <a:off x="1797050" y="5113338"/>
            <a:ext cx="1060450" cy="346075"/>
          </a:xfrm>
          <a:custGeom>
            <a:avLst/>
            <a:gdLst/>
            <a:ahLst/>
            <a:cxnLst>
              <a:cxn ang="0">
                <a:pos x="0" y="218"/>
              </a:cxn>
              <a:cxn ang="0">
                <a:pos x="226" y="218"/>
              </a:cxn>
              <a:cxn ang="0">
                <a:pos x="668" y="0"/>
              </a:cxn>
            </a:cxnLst>
            <a:rect l="0" t="0" r="r" b="b"/>
            <a:pathLst>
              <a:path w="668" h="218">
                <a:moveTo>
                  <a:pt x="0" y="218"/>
                </a:moveTo>
                <a:lnTo>
                  <a:pt x="226" y="218"/>
                </a:lnTo>
                <a:lnTo>
                  <a:pt x="668" y="0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612" name="Freeform 36"/>
          <p:cNvSpPr>
            <a:spLocks/>
          </p:cNvSpPr>
          <p:nvPr/>
        </p:nvSpPr>
        <p:spPr bwMode="auto">
          <a:xfrm>
            <a:off x="5145088" y="4821238"/>
            <a:ext cx="1374775" cy="292100"/>
          </a:xfrm>
          <a:custGeom>
            <a:avLst/>
            <a:gdLst/>
            <a:ahLst/>
            <a:cxnLst>
              <a:cxn ang="0">
                <a:pos x="866" y="184"/>
              </a:cxn>
              <a:cxn ang="0">
                <a:pos x="724" y="184"/>
              </a:cxn>
              <a:cxn ang="0">
                <a:pos x="0" y="0"/>
              </a:cxn>
            </a:cxnLst>
            <a:rect l="0" t="0" r="r" b="b"/>
            <a:pathLst>
              <a:path w="866" h="184">
                <a:moveTo>
                  <a:pt x="866" y="184"/>
                </a:moveTo>
                <a:lnTo>
                  <a:pt x="724" y="184"/>
                </a:lnTo>
                <a:lnTo>
                  <a:pt x="0" y="0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613" name="Freeform 37"/>
          <p:cNvSpPr>
            <a:spLocks/>
          </p:cNvSpPr>
          <p:nvPr/>
        </p:nvSpPr>
        <p:spPr bwMode="auto">
          <a:xfrm>
            <a:off x="5284788" y="2841625"/>
            <a:ext cx="1231900" cy="266700"/>
          </a:xfrm>
          <a:custGeom>
            <a:avLst/>
            <a:gdLst/>
            <a:ahLst/>
            <a:cxnLst>
              <a:cxn ang="0">
                <a:pos x="776" y="0"/>
              </a:cxn>
              <a:cxn ang="0">
                <a:pos x="674" y="0"/>
              </a:cxn>
              <a:cxn ang="0">
                <a:pos x="0" y="168"/>
              </a:cxn>
            </a:cxnLst>
            <a:rect l="0" t="0" r="r" b="b"/>
            <a:pathLst>
              <a:path w="776" h="168">
                <a:moveTo>
                  <a:pt x="776" y="0"/>
                </a:moveTo>
                <a:lnTo>
                  <a:pt x="674" y="0"/>
                </a:lnTo>
                <a:lnTo>
                  <a:pt x="0" y="168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614" name="Freeform 38"/>
          <p:cNvSpPr>
            <a:spLocks/>
          </p:cNvSpPr>
          <p:nvPr/>
        </p:nvSpPr>
        <p:spPr bwMode="auto">
          <a:xfrm>
            <a:off x="1022350" y="574675"/>
            <a:ext cx="114300" cy="895350"/>
          </a:xfrm>
          <a:custGeom>
            <a:avLst/>
            <a:gdLst/>
            <a:ahLst/>
            <a:cxnLst>
              <a:cxn ang="0">
                <a:pos x="70" y="0"/>
              </a:cxn>
              <a:cxn ang="0">
                <a:pos x="0" y="0"/>
              </a:cxn>
              <a:cxn ang="0">
                <a:pos x="0" y="564"/>
              </a:cxn>
              <a:cxn ang="0">
                <a:pos x="72" y="564"/>
              </a:cxn>
            </a:cxnLst>
            <a:rect l="0" t="0" r="r" b="b"/>
            <a:pathLst>
              <a:path w="72" h="564">
                <a:moveTo>
                  <a:pt x="70" y="0"/>
                </a:moveTo>
                <a:lnTo>
                  <a:pt x="0" y="0"/>
                </a:lnTo>
                <a:lnTo>
                  <a:pt x="0" y="564"/>
                </a:lnTo>
                <a:lnTo>
                  <a:pt x="72" y="564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615" name="Freeform 39"/>
          <p:cNvSpPr>
            <a:spLocks/>
          </p:cNvSpPr>
          <p:nvPr/>
        </p:nvSpPr>
        <p:spPr bwMode="auto">
          <a:xfrm>
            <a:off x="1841500" y="711200"/>
            <a:ext cx="2349500" cy="8921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98" y="0"/>
              </a:cxn>
              <a:cxn ang="0">
                <a:pos x="1480" y="562"/>
              </a:cxn>
            </a:cxnLst>
            <a:rect l="0" t="0" r="r" b="b"/>
            <a:pathLst>
              <a:path w="1480" h="562">
                <a:moveTo>
                  <a:pt x="0" y="0"/>
                </a:moveTo>
                <a:lnTo>
                  <a:pt x="398" y="0"/>
                </a:lnTo>
                <a:lnTo>
                  <a:pt x="1480" y="562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616" name="Freeform 40"/>
          <p:cNvSpPr>
            <a:spLocks/>
          </p:cNvSpPr>
          <p:nvPr/>
        </p:nvSpPr>
        <p:spPr bwMode="auto">
          <a:xfrm>
            <a:off x="4454525" y="663575"/>
            <a:ext cx="2058988" cy="419100"/>
          </a:xfrm>
          <a:custGeom>
            <a:avLst/>
            <a:gdLst/>
            <a:ahLst/>
            <a:cxnLst>
              <a:cxn ang="0">
                <a:pos x="1297" y="0"/>
              </a:cxn>
              <a:cxn ang="0">
                <a:pos x="1197" y="0"/>
              </a:cxn>
              <a:cxn ang="0">
                <a:pos x="0" y="264"/>
              </a:cxn>
            </a:cxnLst>
            <a:rect l="0" t="0" r="r" b="b"/>
            <a:pathLst>
              <a:path w="1297" h="264">
                <a:moveTo>
                  <a:pt x="1297" y="0"/>
                </a:moveTo>
                <a:lnTo>
                  <a:pt x="1197" y="0"/>
                </a:lnTo>
                <a:lnTo>
                  <a:pt x="0" y="264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617" name="Freeform 41"/>
          <p:cNvSpPr>
            <a:spLocks/>
          </p:cNvSpPr>
          <p:nvPr/>
        </p:nvSpPr>
        <p:spPr bwMode="auto">
          <a:xfrm>
            <a:off x="4435475" y="1130300"/>
            <a:ext cx="2078038" cy="819150"/>
          </a:xfrm>
          <a:custGeom>
            <a:avLst/>
            <a:gdLst/>
            <a:ahLst/>
            <a:cxnLst>
              <a:cxn ang="0">
                <a:pos x="1309" y="0"/>
              </a:cxn>
              <a:cxn ang="0">
                <a:pos x="1209" y="0"/>
              </a:cxn>
              <a:cxn ang="0">
                <a:pos x="0" y="516"/>
              </a:cxn>
            </a:cxnLst>
            <a:rect l="0" t="0" r="r" b="b"/>
            <a:pathLst>
              <a:path w="1309" h="516">
                <a:moveTo>
                  <a:pt x="1309" y="0"/>
                </a:moveTo>
                <a:lnTo>
                  <a:pt x="1209" y="0"/>
                </a:lnTo>
                <a:lnTo>
                  <a:pt x="0" y="516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618" name="Freeform 42"/>
          <p:cNvSpPr>
            <a:spLocks/>
          </p:cNvSpPr>
          <p:nvPr/>
        </p:nvSpPr>
        <p:spPr bwMode="auto">
          <a:xfrm>
            <a:off x="4425950" y="889000"/>
            <a:ext cx="2087563" cy="542925"/>
          </a:xfrm>
          <a:custGeom>
            <a:avLst/>
            <a:gdLst/>
            <a:ahLst/>
            <a:cxnLst>
              <a:cxn ang="0">
                <a:pos x="1315" y="0"/>
              </a:cxn>
              <a:cxn ang="0">
                <a:pos x="1215" y="0"/>
              </a:cxn>
              <a:cxn ang="0">
                <a:pos x="0" y="342"/>
              </a:cxn>
            </a:cxnLst>
            <a:rect l="0" t="0" r="r" b="b"/>
            <a:pathLst>
              <a:path w="1315" h="342">
                <a:moveTo>
                  <a:pt x="1315" y="0"/>
                </a:moveTo>
                <a:lnTo>
                  <a:pt x="1215" y="0"/>
                </a:lnTo>
                <a:lnTo>
                  <a:pt x="0" y="342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619" name="Freeform 43"/>
          <p:cNvSpPr>
            <a:spLocks/>
          </p:cNvSpPr>
          <p:nvPr/>
        </p:nvSpPr>
        <p:spPr bwMode="auto">
          <a:xfrm>
            <a:off x="5430838" y="1412875"/>
            <a:ext cx="1085850" cy="228600"/>
          </a:xfrm>
          <a:custGeom>
            <a:avLst/>
            <a:gdLst/>
            <a:ahLst/>
            <a:cxnLst>
              <a:cxn ang="0">
                <a:pos x="684" y="0"/>
              </a:cxn>
              <a:cxn ang="0">
                <a:pos x="582" y="0"/>
              </a:cxn>
              <a:cxn ang="0">
                <a:pos x="0" y="144"/>
              </a:cxn>
            </a:cxnLst>
            <a:rect l="0" t="0" r="r" b="b"/>
            <a:pathLst>
              <a:path w="684" h="144">
                <a:moveTo>
                  <a:pt x="684" y="0"/>
                </a:moveTo>
                <a:lnTo>
                  <a:pt x="582" y="0"/>
                </a:lnTo>
                <a:lnTo>
                  <a:pt x="0" y="144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620" name="Freeform 44"/>
          <p:cNvSpPr>
            <a:spLocks/>
          </p:cNvSpPr>
          <p:nvPr/>
        </p:nvSpPr>
        <p:spPr bwMode="auto">
          <a:xfrm>
            <a:off x="5576888" y="1663700"/>
            <a:ext cx="942975" cy="193675"/>
          </a:xfrm>
          <a:custGeom>
            <a:avLst/>
            <a:gdLst/>
            <a:ahLst/>
            <a:cxnLst>
              <a:cxn ang="0">
                <a:pos x="594" y="0"/>
              </a:cxn>
              <a:cxn ang="0">
                <a:pos x="492" y="0"/>
              </a:cxn>
              <a:cxn ang="0">
                <a:pos x="0" y="122"/>
              </a:cxn>
            </a:cxnLst>
            <a:rect l="0" t="0" r="r" b="b"/>
            <a:pathLst>
              <a:path w="594" h="122">
                <a:moveTo>
                  <a:pt x="594" y="0"/>
                </a:moveTo>
                <a:lnTo>
                  <a:pt x="492" y="0"/>
                </a:lnTo>
                <a:lnTo>
                  <a:pt x="0" y="122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621" name="Freeform 45"/>
          <p:cNvSpPr>
            <a:spLocks/>
          </p:cNvSpPr>
          <p:nvPr/>
        </p:nvSpPr>
        <p:spPr bwMode="auto">
          <a:xfrm>
            <a:off x="5691188" y="2019300"/>
            <a:ext cx="822325" cy="336550"/>
          </a:xfrm>
          <a:custGeom>
            <a:avLst/>
            <a:gdLst/>
            <a:ahLst/>
            <a:cxnLst>
              <a:cxn ang="0">
                <a:pos x="518" y="2"/>
              </a:cxn>
              <a:cxn ang="0">
                <a:pos x="418" y="0"/>
              </a:cxn>
              <a:cxn ang="0">
                <a:pos x="0" y="212"/>
              </a:cxn>
            </a:cxnLst>
            <a:rect l="0" t="0" r="r" b="b"/>
            <a:pathLst>
              <a:path w="518" h="212">
                <a:moveTo>
                  <a:pt x="518" y="2"/>
                </a:moveTo>
                <a:lnTo>
                  <a:pt x="418" y="0"/>
                </a:lnTo>
                <a:lnTo>
                  <a:pt x="0" y="212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622" name="Freeform 46"/>
          <p:cNvSpPr>
            <a:spLocks/>
          </p:cNvSpPr>
          <p:nvPr/>
        </p:nvSpPr>
        <p:spPr bwMode="auto">
          <a:xfrm>
            <a:off x="5154613" y="2555875"/>
            <a:ext cx="1358900" cy="447675"/>
          </a:xfrm>
          <a:custGeom>
            <a:avLst/>
            <a:gdLst/>
            <a:ahLst/>
            <a:cxnLst>
              <a:cxn ang="0">
                <a:pos x="856" y="0"/>
              </a:cxn>
              <a:cxn ang="0">
                <a:pos x="756" y="0"/>
              </a:cxn>
              <a:cxn ang="0">
                <a:pos x="0" y="282"/>
              </a:cxn>
            </a:cxnLst>
            <a:rect l="0" t="0" r="r" b="b"/>
            <a:pathLst>
              <a:path w="856" h="282">
                <a:moveTo>
                  <a:pt x="856" y="0"/>
                </a:moveTo>
                <a:lnTo>
                  <a:pt x="756" y="0"/>
                </a:lnTo>
                <a:lnTo>
                  <a:pt x="0" y="282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623" name="Freeform 47"/>
          <p:cNvSpPr>
            <a:spLocks/>
          </p:cNvSpPr>
          <p:nvPr/>
        </p:nvSpPr>
        <p:spPr bwMode="auto">
          <a:xfrm>
            <a:off x="4786313" y="3111500"/>
            <a:ext cx="1727200" cy="92075"/>
          </a:xfrm>
          <a:custGeom>
            <a:avLst/>
            <a:gdLst/>
            <a:ahLst/>
            <a:cxnLst>
              <a:cxn ang="0">
                <a:pos x="1088" y="0"/>
              </a:cxn>
              <a:cxn ang="0">
                <a:pos x="988" y="0"/>
              </a:cxn>
              <a:cxn ang="0">
                <a:pos x="0" y="58"/>
              </a:cxn>
            </a:cxnLst>
            <a:rect l="0" t="0" r="r" b="b"/>
            <a:pathLst>
              <a:path w="1088" h="58">
                <a:moveTo>
                  <a:pt x="1088" y="0"/>
                </a:moveTo>
                <a:lnTo>
                  <a:pt x="988" y="0"/>
                </a:lnTo>
                <a:lnTo>
                  <a:pt x="0" y="58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624" name="Freeform 48"/>
          <p:cNvSpPr>
            <a:spLocks/>
          </p:cNvSpPr>
          <p:nvPr/>
        </p:nvSpPr>
        <p:spPr bwMode="auto">
          <a:xfrm>
            <a:off x="5284788" y="2841625"/>
            <a:ext cx="1228725" cy="266700"/>
          </a:xfrm>
          <a:custGeom>
            <a:avLst/>
            <a:gdLst/>
            <a:ahLst/>
            <a:cxnLst>
              <a:cxn ang="0">
                <a:pos x="774" y="0"/>
              </a:cxn>
              <a:cxn ang="0">
                <a:pos x="674" y="0"/>
              </a:cxn>
              <a:cxn ang="0">
                <a:pos x="0" y="168"/>
              </a:cxn>
            </a:cxnLst>
            <a:rect l="0" t="0" r="r" b="b"/>
            <a:pathLst>
              <a:path w="774" h="168">
                <a:moveTo>
                  <a:pt x="774" y="0"/>
                </a:moveTo>
                <a:lnTo>
                  <a:pt x="674" y="0"/>
                </a:lnTo>
                <a:lnTo>
                  <a:pt x="0" y="168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625" name="Freeform 49"/>
          <p:cNvSpPr>
            <a:spLocks/>
          </p:cNvSpPr>
          <p:nvPr/>
        </p:nvSpPr>
        <p:spPr bwMode="auto">
          <a:xfrm>
            <a:off x="5291138" y="3343275"/>
            <a:ext cx="1222375" cy="98425"/>
          </a:xfrm>
          <a:custGeom>
            <a:avLst/>
            <a:gdLst/>
            <a:ahLst/>
            <a:cxnLst>
              <a:cxn ang="0">
                <a:pos x="770" y="0"/>
              </a:cxn>
              <a:cxn ang="0">
                <a:pos x="670" y="0"/>
              </a:cxn>
              <a:cxn ang="0">
                <a:pos x="0" y="62"/>
              </a:cxn>
            </a:cxnLst>
            <a:rect l="0" t="0" r="r" b="b"/>
            <a:pathLst>
              <a:path w="770" h="62">
                <a:moveTo>
                  <a:pt x="770" y="0"/>
                </a:moveTo>
                <a:lnTo>
                  <a:pt x="670" y="0"/>
                </a:lnTo>
                <a:lnTo>
                  <a:pt x="0" y="62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626" name="Freeform 50"/>
          <p:cNvSpPr>
            <a:spLocks/>
          </p:cNvSpPr>
          <p:nvPr/>
        </p:nvSpPr>
        <p:spPr bwMode="auto">
          <a:xfrm>
            <a:off x="6005513" y="3554413"/>
            <a:ext cx="508000" cy="44450"/>
          </a:xfrm>
          <a:custGeom>
            <a:avLst/>
            <a:gdLst/>
            <a:ahLst/>
            <a:cxnLst>
              <a:cxn ang="0">
                <a:pos x="320" y="28"/>
              </a:cxn>
              <a:cxn ang="0">
                <a:pos x="220" y="28"/>
              </a:cxn>
              <a:cxn ang="0">
                <a:pos x="0" y="0"/>
              </a:cxn>
            </a:cxnLst>
            <a:rect l="0" t="0" r="r" b="b"/>
            <a:pathLst>
              <a:path w="320" h="28">
                <a:moveTo>
                  <a:pt x="320" y="28"/>
                </a:moveTo>
                <a:lnTo>
                  <a:pt x="220" y="28"/>
                </a:lnTo>
                <a:lnTo>
                  <a:pt x="0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627" name="Freeform 51"/>
          <p:cNvSpPr>
            <a:spLocks/>
          </p:cNvSpPr>
          <p:nvPr/>
        </p:nvSpPr>
        <p:spPr bwMode="auto">
          <a:xfrm>
            <a:off x="5738813" y="3709988"/>
            <a:ext cx="774700" cy="146050"/>
          </a:xfrm>
          <a:custGeom>
            <a:avLst/>
            <a:gdLst/>
            <a:ahLst/>
            <a:cxnLst>
              <a:cxn ang="0">
                <a:pos x="488" y="92"/>
              </a:cxn>
              <a:cxn ang="0">
                <a:pos x="388" y="92"/>
              </a:cxn>
              <a:cxn ang="0">
                <a:pos x="0" y="0"/>
              </a:cxn>
            </a:cxnLst>
            <a:rect l="0" t="0" r="r" b="b"/>
            <a:pathLst>
              <a:path w="488" h="92">
                <a:moveTo>
                  <a:pt x="488" y="92"/>
                </a:moveTo>
                <a:lnTo>
                  <a:pt x="388" y="92"/>
                </a:lnTo>
                <a:lnTo>
                  <a:pt x="0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628" name="Freeform 52"/>
          <p:cNvSpPr>
            <a:spLocks/>
          </p:cNvSpPr>
          <p:nvPr/>
        </p:nvSpPr>
        <p:spPr bwMode="auto">
          <a:xfrm>
            <a:off x="5354638" y="3656013"/>
            <a:ext cx="1158875" cy="669925"/>
          </a:xfrm>
          <a:custGeom>
            <a:avLst/>
            <a:gdLst/>
            <a:ahLst/>
            <a:cxnLst>
              <a:cxn ang="0">
                <a:pos x="730" y="422"/>
              </a:cxn>
              <a:cxn ang="0">
                <a:pos x="328" y="422"/>
              </a:cxn>
              <a:cxn ang="0">
                <a:pos x="0" y="0"/>
              </a:cxn>
            </a:cxnLst>
            <a:rect l="0" t="0" r="r" b="b"/>
            <a:pathLst>
              <a:path w="730" h="422">
                <a:moveTo>
                  <a:pt x="730" y="422"/>
                </a:moveTo>
                <a:lnTo>
                  <a:pt x="328" y="422"/>
                </a:lnTo>
                <a:lnTo>
                  <a:pt x="0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629" name="Freeform 53"/>
          <p:cNvSpPr>
            <a:spLocks/>
          </p:cNvSpPr>
          <p:nvPr/>
        </p:nvSpPr>
        <p:spPr bwMode="auto">
          <a:xfrm>
            <a:off x="4397375" y="4376738"/>
            <a:ext cx="2122488" cy="1587500"/>
          </a:xfrm>
          <a:custGeom>
            <a:avLst/>
            <a:gdLst/>
            <a:ahLst/>
            <a:cxnLst>
              <a:cxn ang="0">
                <a:pos x="1337" y="1000"/>
              </a:cxn>
              <a:cxn ang="0">
                <a:pos x="455" y="1000"/>
              </a:cxn>
              <a:cxn ang="0">
                <a:pos x="0" y="0"/>
              </a:cxn>
            </a:cxnLst>
            <a:rect l="0" t="0" r="r" b="b"/>
            <a:pathLst>
              <a:path w="1337" h="1000">
                <a:moveTo>
                  <a:pt x="1337" y="1000"/>
                </a:moveTo>
                <a:lnTo>
                  <a:pt x="455" y="1000"/>
                </a:lnTo>
                <a:lnTo>
                  <a:pt x="0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630" name="Freeform 54"/>
          <p:cNvSpPr>
            <a:spLocks/>
          </p:cNvSpPr>
          <p:nvPr/>
        </p:nvSpPr>
        <p:spPr bwMode="auto">
          <a:xfrm>
            <a:off x="4954588" y="3887788"/>
            <a:ext cx="1555750" cy="860425"/>
          </a:xfrm>
          <a:custGeom>
            <a:avLst/>
            <a:gdLst/>
            <a:ahLst/>
            <a:cxnLst>
              <a:cxn ang="0">
                <a:pos x="980" y="542"/>
              </a:cxn>
              <a:cxn ang="0">
                <a:pos x="452" y="542"/>
              </a:cxn>
              <a:cxn ang="0">
                <a:pos x="0" y="0"/>
              </a:cxn>
            </a:cxnLst>
            <a:rect l="0" t="0" r="r" b="b"/>
            <a:pathLst>
              <a:path w="980" h="542">
                <a:moveTo>
                  <a:pt x="980" y="542"/>
                </a:moveTo>
                <a:lnTo>
                  <a:pt x="452" y="542"/>
                </a:lnTo>
                <a:lnTo>
                  <a:pt x="0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631" name="Line 55"/>
          <p:cNvSpPr>
            <a:spLocks noChangeShapeType="1"/>
          </p:cNvSpPr>
          <p:nvPr/>
        </p:nvSpPr>
        <p:spPr bwMode="auto">
          <a:xfrm flipH="1">
            <a:off x="901700" y="1016000"/>
            <a:ext cx="117475" cy="1588"/>
          </a:xfrm>
          <a:prstGeom prst="line">
            <a:avLst/>
          </a:prstGeom>
          <a:noFill/>
          <a:ln w="1587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632" name="Line 56"/>
          <p:cNvSpPr>
            <a:spLocks noChangeShapeType="1"/>
          </p:cNvSpPr>
          <p:nvPr/>
        </p:nvSpPr>
        <p:spPr bwMode="auto">
          <a:xfrm flipH="1">
            <a:off x="5195888" y="5462588"/>
            <a:ext cx="1308100" cy="1587"/>
          </a:xfrm>
          <a:prstGeom prst="line">
            <a:avLst/>
          </a:prstGeom>
          <a:noFill/>
          <a:ln w="1587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633" name="Line 57"/>
          <p:cNvSpPr>
            <a:spLocks noChangeShapeType="1"/>
          </p:cNvSpPr>
          <p:nvPr/>
        </p:nvSpPr>
        <p:spPr bwMode="auto">
          <a:xfrm>
            <a:off x="2054225" y="1828800"/>
            <a:ext cx="901700" cy="1588"/>
          </a:xfrm>
          <a:prstGeom prst="line">
            <a:avLst/>
          </a:prstGeom>
          <a:noFill/>
          <a:ln w="1587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634" name="Freeform 58"/>
          <p:cNvSpPr>
            <a:spLocks/>
          </p:cNvSpPr>
          <p:nvPr/>
        </p:nvSpPr>
        <p:spPr bwMode="auto">
          <a:xfrm>
            <a:off x="1936750" y="2263775"/>
            <a:ext cx="701675" cy="4381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82" y="0"/>
              </a:cxn>
              <a:cxn ang="0">
                <a:pos x="442" y="276"/>
              </a:cxn>
            </a:cxnLst>
            <a:rect l="0" t="0" r="r" b="b"/>
            <a:pathLst>
              <a:path w="442" h="276">
                <a:moveTo>
                  <a:pt x="0" y="0"/>
                </a:moveTo>
                <a:lnTo>
                  <a:pt x="182" y="0"/>
                </a:lnTo>
                <a:lnTo>
                  <a:pt x="442" y="276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635" name="Freeform 59"/>
          <p:cNvSpPr>
            <a:spLocks/>
          </p:cNvSpPr>
          <p:nvPr/>
        </p:nvSpPr>
        <p:spPr bwMode="auto">
          <a:xfrm>
            <a:off x="1425575" y="3222625"/>
            <a:ext cx="1543050" cy="47625"/>
          </a:xfrm>
          <a:custGeom>
            <a:avLst/>
            <a:gdLst/>
            <a:ahLst/>
            <a:cxnLst>
              <a:cxn ang="0">
                <a:pos x="0" y="30"/>
              </a:cxn>
              <a:cxn ang="0">
                <a:pos x="108" y="30"/>
              </a:cxn>
              <a:cxn ang="0">
                <a:pos x="972" y="0"/>
              </a:cxn>
            </a:cxnLst>
            <a:rect l="0" t="0" r="r" b="b"/>
            <a:pathLst>
              <a:path w="972" h="30">
                <a:moveTo>
                  <a:pt x="0" y="30"/>
                </a:moveTo>
                <a:lnTo>
                  <a:pt x="108" y="30"/>
                </a:lnTo>
                <a:lnTo>
                  <a:pt x="972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636" name="Freeform 60"/>
          <p:cNvSpPr>
            <a:spLocks/>
          </p:cNvSpPr>
          <p:nvPr/>
        </p:nvSpPr>
        <p:spPr bwMode="auto">
          <a:xfrm>
            <a:off x="1095375" y="2730500"/>
            <a:ext cx="3302000" cy="158750"/>
          </a:xfrm>
          <a:custGeom>
            <a:avLst/>
            <a:gdLst/>
            <a:ahLst/>
            <a:cxnLst>
              <a:cxn ang="0">
                <a:pos x="0" y="100"/>
              </a:cxn>
              <a:cxn ang="0">
                <a:pos x="368" y="100"/>
              </a:cxn>
              <a:cxn ang="0">
                <a:pos x="2080" y="0"/>
              </a:cxn>
            </a:cxnLst>
            <a:rect l="0" t="0" r="r" b="b"/>
            <a:pathLst>
              <a:path w="2080" h="100">
                <a:moveTo>
                  <a:pt x="0" y="100"/>
                </a:moveTo>
                <a:lnTo>
                  <a:pt x="368" y="100"/>
                </a:lnTo>
                <a:lnTo>
                  <a:pt x="2080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637" name="Freeform 61"/>
          <p:cNvSpPr>
            <a:spLocks/>
          </p:cNvSpPr>
          <p:nvPr/>
        </p:nvSpPr>
        <p:spPr bwMode="auto">
          <a:xfrm>
            <a:off x="1809750" y="3375025"/>
            <a:ext cx="1431925" cy="369888"/>
          </a:xfrm>
          <a:custGeom>
            <a:avLst/>
            <a:gdLst/>
            <a:ahLst/>
            <a:cxnLst>
              <a:cxn ang="0">
                <a:pos x="0" y="233"/>
              </a:cxn>
              <a:cxn ang="0">
                <a:pos x="206" y="233"/>
              </a:cxn>
              <a:cxn ang="0">
                <a:pos x="902" y="0"/>
              </a:cxn>
            </a:cxnLst>
            <a:rect l="0" t="0" r="r" b="b"/>
            <a:pathLst>
              <a:path w="902" h="233">
                <a:moveTo>
                  <a:pt x="0" y="233"/>
                </a:moveTo>
                <a:lnTo>
                  <a:pt x="206" y="233"/>
                </a:lnTo>
                <a:lnTo>
                  <a:pt x="902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638" name="Freeform 62"/>
          <p:cNvSpPr>
            <a:spLocks/>
          </p:cNvSpPr>
          <p:nvPr/>
        </p:nvSpPr>
        <p:spPr bwMode="auto">
          <a:xfrm>
            <a:off x="2432050" y="4789488"/>
            <a:ext cx="1974850" cy="885825"/>
          </a:xfrm>
          <a:custGeom>
            <a:avLst/>
            <a:gdLst/>
            <a:ahLst/>
            <a:cxnLst>
              <a:cxn ang="0">
                <a:pos x="0" y="558"/>
              </a:cxn>
              <a:cxn ang="0">
                <a:pos x="102" y="558"/>
              </a:cxn>
              <a:cxn ang="0">
                <a:pos x="1244" y="0"/>
              </a:cxn>
            </a:cxnLst>
            <a:rect l="0" t="0" r="r" b="b"/>
            <a:pathLst>
              <a:path w="1244" h="558">
                <a:moveTo>
                  <a:pt x="0" y="558"/>
                </a:moveTo>
                <a:lnTo>
                  <a:pt x="102" y="558"/>
                </a:lnTo>
                <a:lnTo>
                  <a:pt x="1244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639" name="Freeform 63"/>
          <p:cNvSpPr>
            <a:spLocks/>
          </p:cNvSpPr>
          <p:nvPr/>
        </p:nvSpPr>
        <p:spPr bwMode="auto">
          <a:xfrm>
            <a:off x="1968500" y="5586413"/>
            <a:ext cx="2416175" cy="339725"/>
          </a:xfrm>
          <a:custGeom>
            <a:avLst/>
            <a:gdLst/>
            <a:ahLst/>
            <a:cxnLst>
              <a:cxn ang="0">
                <a:pos x="0" y="214"/>
              </a:cxn>
              <a:cxn ang="0">
                <a:pos x="392" y="214"/>
              </a:cxn>
              <a:cxn ang="0">
                <a:pos x="1522" y="0"/>
              </a:cxn>
            </a:cxnLst>
            <a:rect l="0" t="0" r="r" b="b"/>
            <a:pathLst>
              <a:path w="1522" h="214">
                <a:moveTo>
                  <a:pt x="0" y="214"/>
                </a:moveTo>
                <a:lnTo>
                  <a:pt x="392" y="214"/>
                </a:lnTo>
                <a:lnTo>
                  <a:pt x="1522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640" name="Freeform 64"/>
          <p:cNvSpPr>
            <a:spLocks/>
          </p:cNvSpPr>
          <p:nvPr/>
        </p:nvSpPr>
        <p:spPr bwMode="auto">
          <a:xfrm>
            <a:off x="1879600" y="3811588"/>
            <a:ext cx="949325" cy="298450"/>
          </a:xfrm>
          <a:custGeom>
            <a:avLst/>
            <a:gdLst/>
            <a:ahLst/>
            <a:cxnLst>
              <a:cxn ang="0">
                <a:pos x="0" y="188"/>
              </a:cxn>
              <a:cxn ang="0">
                <a:pos x="162" y="188"/>
              </a:cxn>
              <a:cxn ang="0">
                <a:pos x="598" y="0"/>
              </a:cxn>
            </a:cxnLst>
            <a:rect l="0" t="0" r="r" b="b"/>
            <a:pathLst>
              <a:path w="598" h="188">
                <a:moveTo>
                  <a:pt x="0" y="188"/>
                </a:moveTo>
                <a:lnTo>
                  <a:pt x="162" y="188"/>
                </a:lnTo>
                <a:lnTo>
                  <a:pt x="598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641" name="Freeform 65"/>
          <p:cNvSpPr>
            <a:spLocks/>
          </p:cNvSpPr>
          <p:nvPr/>
        </p:nvSpPr>
        <p:spPr bwMode="auto">
          <a:xfrm>
            <a:off x="1927225" y="3317875"/>
            <a:ext cx="1857375" cy="1100138"/>
          </a:xfrm>
          <a:custGeom>
            <a:avLst/>
            <a:gdLst/>
            <a:ahLst/>
            <a:cxnLst>
              <a:cxn ang="0">
                <a:pos x="0" y="693"/>
              </a:cxn>
              <a:cxn ang="0">
                <a:pos x="130" y="693"/>
              </a:cxn>
              <a:cxn ang="0">
                <a:pos x="1170" y="0"/>
              </a:cxn>
            </a:cxnLst>
            <a:rect l="0" t="0" r="r" b="b"/>
            <a:pathLst>
              <a:path w="1170" h="693">
                <a:moveTo>
                  <a:pt x="0" y="693"/>
                </a:moveTo>
                <a:lnTo>
                  <a:pt x="130" y="693"/>
                </a:lnTo>
                <a:lnTo>
                  <a:pt x="1170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642" name="Freeform 66"/>
          <p:cNvSpPr>
            <a:spLocks/>
          </p:cNvSpPr>
          <p:nvPr/>
        </p:nvSpPr>
        <p:spPr bwMode="auto">
          <a:xfrm>
            <a:off x="2200275" y="3343275"/>
            <a:ext cx="2216150" cy="1519238"/>
          </a:xfrm>
          <a:custGeom>
            <a:avLst/>
            <a:gdLst/>
            <a:ahLst/>
            <a:cxnLst>
              <a:cxn ang="0">
                <a:pos x="0" y="957"/>
              </a:cxn>
              <a:cxn ang="0">
                <a:pos x="124" y="957"/>
              </a:cxn>
              <a:cxn ang="0">
                <a:pos x="1396" y="0"/>
              </a:cxn>
            </a:cxnLst>
            <a:rect l="0" t="0" r="r" b="b"/>
            <a:pathLst>
              <a:path w="1396" h="957">
                <a:moveTo>
                  <a:pt x="0" y="957"/>
                </a:moveTo>
                <a:lnTo>
                  <a:pt x="124" y="957"/>
                </a:lnTo>
                <a:lnTo>
                  <a:pt x="1396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643" name="Freeform 67"/>
          <p:cNvSpPr>
            <a:spLocks/>
          </p:cNvSpPr>
          <p:nvPr/>
        </p:nvSpPr>
        <p:spPr bwMode="auto">
          <a:xfrm>
            <a:off x="2479675" y="1158875"/>
            <a:ext cx="1647825" cy="9810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08" y="0"/>
              </a:cxn>
              <a:cxn ang="0">
                <a:pos x="1038" y="618"/>
              </a:cxn>
            </a:cxnLst>
            <a:rect l="0" t="0" r="r" b="b"/>
            <a:pathLst>
              <a:path w="1038" h="618">
                <a:moveTo>
                  <a:pt x="0" y="0"/>
                </a:moveTo>
                <a:lnTo>
                  <a:pt x="108" y="0"/>
                </a:lnTo>
                <a:lnTo>
                  <a:pt x="1038" y="618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644" name="Freeform 68"/>
          <p:cNvSpPr>
            <a:spLocks/>
          </p:cNvSpPr>
          <p:nvPr/>
        </p:nvSpPr>
        <p:spPr bwMode="auto">
          <a:xfrm>
            <a:off x="1797050" y="5113338"/>
            <a:ext cx="1060450" cy="346075"/>
          </a:xfrm>
          <a:custGeom>
            <a:avLst/>
            <a:gdLst/>
            <a:ahLst/>
            <a:cxnLst>
              <a:cxn ang="0">
                <a:pos x="0" y="218"/>
              </a:cxn>
              <a:cxn ang="0">
                <a:pos x="226" y="218"/>
              </a:cxn>
              <a:cxn ang="0">
                <a:pos x="668" y="0"/>
              </a:cxn>
            </a:cxnLst>
            <a:rect l="0" t="0" r="r" b="b"/>
            <a:pathLst>
              <a:path w="668" h="218">
                <a:moveTo>
                  <a:pt x="0" y="218"/>
                </a:moveTo>
                <a:lnTo>
                  <a:pt x="226" y="218"/>
                </a:lnTo>
                <a:lnTo>
                  <a:pt x="668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645" name="Freeform 69"/>
          <p:cNvSpPr>
            <a:spLocks/>
          </p:cNvSpPr>
          <p:nvPr/>
        </p:nvSpPr>
        <p:spPr bwMode="auto">
          <a:xfrm>
            <a:off x="5145088" y="4821238"/>
            <a:ext cx="1374775" cy="292100"/>
          </a:xfrm>
          <a:custGeom>
            <a:avLst/>
            <a:gdLst/>
            <a:ahLst/>
            <a:cxnLst>
              <a:cxn ang="0">
                <a:pos x="866" y="184"/>
              </a:cxn>
              <a:cxn ang="0">
                <a:pos x="724" y="184"/>
              </a:cxn>
              <a:cxn ang="0">
                <a:pos x="0" y="0"/>
              </a:cxn>
            </a:cxnLst>
            <a:rect l="0" t="0" r="r" b="b"/>
            <a:pathLst>
              <a:path w="866" h="184">
                <a:moveTo>
                  <a:pt x="866" y="184"/>
                </a:moveTo>
                <a:lnTo>
                  <a:pt x="724" y="184"/>
                </a:lnTo>
                <a:lnTo>
                  <a:pt x="0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646" name="Rectangle 70"/>
          <p:cNvSpPr>
            <a:spLocks noChangeArrowheads="1"/>
          </p:cNvSpPr>
          <p:nvPr/>
        </p:nvSpPr>
        <p:spPr bwMode="auto">
          <a:xfrm>
            <a:off x="6538913" y="554038"/>
            <a:ext cx="1160462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Incisive fossa</a:t>
            </a:r>
            <a:endParaRPr lang="en-US" sz="1800" b="1">
              <a:latin typeface="Arial" charset="0"/>
            </a:endParaRPr>
          </a:p>
        </p:txBody>
      </p:sp>
      <p:sp>
        <p:nvSpPr>
          <p:cNvPr id="24647" name="Rectangle 71"/>
          <p:cNvSpPr>
            <a:spLocks noChangeArrowheads="1"/>
          </p:cNvSpPr>
          <p:nvPr/>
        </p:nvSpPr>
        <p:spPr bwMode="auto">
          <a:xfrm>
            <a:off x="6542088" y="1023938"/>
            <a:ext cx="191770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Median palatine suture</a:t>
            </a:r>
            <a:endParaRPr lang="en-US" sz="1800" b="1">
              <a:latin typeface="Arial" charset="0"/>
            </a:endParaRPr>
          </a:p>
        </p:txBody>
      </p:sp>
      <p:sp>
        <p:nvSpPr>
          <p:cNvPr id="24648" name="Rectangle 72"/>
          <p:cNvSpPr>
            <a:spLocks noChangeArrowheads="1"/>
          </p:cNvSpPr>
          <p:nvPr/>
        </p:nvSpPr>
        <p:spPr bwMode="auto">
          <a:xfrm>
            <a:off x="6542088" y="779463"/>
            <a:ext cx="1744662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Intermaxillary suture</a:t>
            </a:r>
            <a:endParaRPr lang="en-US" sz="1800" b="1">
              <a:latin typeface="Arial" charset="0"/>
            </a:endParaRPr>
          </a:p>
        </p:txBody>
      </p:sp>
      <p:sp>
        <p:nvSpPr>
          <p:cNvPr id="24649" name="Rectangle 73"/>
          <p:cNvSpPr>
            <a:spLocks noChangeArrowheads="1"/>
          </p:cNvSpPr>
          <p:nvPr/>
        </p:nvSpPr>
        <p:spPr bwMode="auto">
          <a:xfrm>
            <a:off x="6538913" y="1309688"/>
            <a:ext cx="1674812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Infraorbital foramen</a:t>
            </a:r>
            <a:endParaRPr lang="en-US" sz="1800" b="1">
              <a:latin typeface="Arial" charset="0"/>
            </a:endParaRPr>
          </a:p>
        </p:txBody>
      </p:sp>
      <p:sp>
        <p:nvSpPr>
          <p:cNvPr id="24650" name="Rectangle 74"/>
          <p:cNvSpPr>
            <a:spLocks noChangeArrowheads="1"/>
          </p:cNvSpPr>
          <p:nvPr/>
        </p:nvSpPr>
        <p:spPr bwMode="auto">
          <a:xfrm>
            <a:off x="6542088" y="1519238"/>
            <a:ext cx="701675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Maxilla</a:t>
            </a:r>
            <a:endParaRPr lang="en-US" sz="1800">
              <a:latin typeface="Arial" charset="0"/>
            </a:endParaRPr>
          </a:p>
        </p:txBody>
      </p:sp>
      <p:sp>
        <p:nvSpPr>
          <p:cNvPr id="24651" name="Rectangle 75"/>
          <p:cNvSpPr>
            <a:spLocks noChangeArrowheads="1"/>
          </p:cNvSpPr>
          <p:nvPr/>
        </p:nvSpPr>
        <p:spPr bwMode="auto">
          <a:xfrm>
            <a:off x="6545263" y="1874838"/>
            <a:ext cx="1436687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Sphenoid bone</a:t>
            </a:r>
          </a:p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(greater wing)</a:t>
            </a:r>
            <a:endParaRPr lang="en-US" sz="1800">
              <a:latin typeface="Arial" charset="0"/>
            </a:endParaRPr>
          </a:p>
        </p:txBody>
      </p:sp>
      <p:sp>
        <p:nvSpPr>
          <p:cNvPr id="24652" name="Rectangle 76"/>
          <p:cNvSpPr>
            <a:spLocks noChangeArrowheads="1"/>
          </p:cNvSpPr>
          <p:nvPr/>
        </p:nvSpPr>
        <p:spPr bwMode="auto">
          <a:xfrm>
            <a:off x="6538913" y="2443163"/>
            <a:ext cx="125095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Foramen ovale</a:t>
            </a:r>
            <a:endParaRPr lang="en-US" sz="1800" b="1">
              <a:latin typeface="Arial" charset="0"/>
            </a:endParaRPr>
          </a:p>
        </p:txBody>
      </p:sp>
      <p:sp>
        <p:nvSpPr>
          <p:cNvPr id="24653" name="Rectangle 77"/>
          <p:cNvSpPr>
            <a:spLocks noChangeArrowheads="1"/>
          </p:cNvSpPr>
          <p:nvPr/>
        </p:nvSpPr>
        <p:spPr bwMode="auto">
          <a:xfrm>
            <a:off x="6538913" y="3001963"/>
            <a:ext cx="147955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Foramen lacerum</a:t>
            </a:r>
            <a:endParaRPr lang="en-US" sz="1800" b="1">
              <a:latin typeface="Arial" charset="0"/>
            </a:endParaRPr>
          </a:p>
        </p:txBody>
      </p:sp>
      <p:sp>
        <p:nvSpPr>
          <p:cNvPr id="24654" name="Rectangle 78"/>
          <p:cNvSpPr>
            <a:spLocks noChangeArrowheads="1"/>
          </p:cNvSpPr>
          <p:nvPr/>
        </p:nvSpPr>
        <p:spPr bwMode="auto">
          <a:xfrm>
            <a:off x="6545263" y="3233738"/>
            <a:ext cx="1122362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Carotid canal</a:t>
            </a:r>
            <a:endParaRPr lang="en-US" sz="1800" b="1">
              <a:latin typeface="Arial" charset="0"/>
            </a:endParaRPr>
          </a:p>
        </p:txBody>
      </p:sp>
      <p:sp>
        <p:nvSpPr>
          <p:cNvPr id="24655" name="Rectangle 79"/>
          <p:cNvSpPr>
            <a:spLocks noChangeArrowheads="1"/>
          </p:cNvSpPr>
          <p:nvPr/>
        </p:nvSpPr>
        <p:spPr bwMode="auto">
          <a:xfrm>
            <a:off x="6538913" y="3487738"/>
            <a:ext cx="2136775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External acoustic meatus</a:t>
            </a:r>
            <a:endParaRPr lang="en-US" sz="1800" b="1">
              <a:latin typeface="Arial" charset="0"/>
            </a:endParaRPr>
          </a:p>
        </p:txBody>
      </p:sp>
      <p:sp>
        <p:nvSpPr>
          <p:cNvPr id="24656" name="Rectangle 80"/>
          <p:cNvSpPr>
            <a:spLocks noChangeArrowheads="1"/>
          </p:cNvSpPr>
          <p:nvPr/>
        </p:nvSpPr>
        <p:spPr bwMode="auto">
          <a:xfrm>
            <a:off x="6545263" y="3744913"/>
            <a:ext cx="1112837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Stylomastoid</a:t>
            </a:r>
          </a:p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foramen</a:t>
            </a:r>
            <a:endParaRPr lang="en-US" sz="1800" b="1">
              <a:latin typeface="Arial" charset="0"/>
            </a:endParaRPr>
          </a:p>
        </p:txBody>
      </p:sp>
      <p:sp>
        <p:nvSpPr>
          <p:cNvPr id="24657" name="Rectangle 81"/>
          <p:cNvSpPr>
            <a:spLocks noChangeArrowheads="1"/>
          </p:cNvSpPr>
          <p:nvPr/>
        </p:nvSpPr>
        <p:spPr bwMode="auto">
          <a:xfrm>
            <a:off x="6548438" y="4214813"/>
            <a:ext cx="1389062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Jugular foramen</a:t>
            </a:r>
            <a:endParaRPr lang="en-US" sz="1800" b="1">
              <a:latin typeface="Arial" charset="0"/>
            </a:endParaRPr>
          </a:p>
        </p:txBody>
      </p:sp>
      <p:sp>
        <p:nvSpPr>
          <p:cNvPr id="24658" name="Rectangle 82"/>
          <p:cNvSpPr>
            <a:spLocks noChangeArrowheads="1"/>
          </p:cNvSpPr>
          <p:nvPr/>
        </p:nvSpPr>
        <p:spPr bwMode="auto">
          <a:xfrm>
            <a:off x="6548438" y="5859463"/>
            <a:ext cx="1538287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Foramen magnum</a:t>
            </a:r>
            <a:endParaRPr lang="en-US" sz="1800" b="1">
              <a:latin typeface="Arial" charset="0"/>
            </a:endParaRPr>
          </a:p>
        </p:txBody>
      </p:sp>
      <p:sp>
        <p:nvSpPr>
          <p:cNvPr id="24659" name="Rectangle 83"/>
          <p:cNvSpPr>
            <a:spLocks noChangeArrowheads="1"/>
          </p:cNvSpPr>
          <p:nvPr/>
        </p:nvSpPr>
        <p:spPr bwMode="auto">
          <a:xfrm>
            <a:off x="6548438" y="4633913"/>
            <a:ext cx="1465262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Occipital condyle</a:t>
            </a:r>
            <a:endParaRPr lang="en-US" sz="1800" b="1">
              <a:latin typeface="Arial" charset="0"/>
            </a:endParaRPr>
          </a:p>
        </p:txBody>
      </p:sp>
      <p:sp>
        <p:nvSpPr>
          <p:cNvPr id="24660" name="Rectangle 84"/>
          <p:cNvSpPr>
            <a:spLocks noChangeArrowheads="1"/>
          </p:cNvSpPr>
          <p:nvPr/>
        </p:nvSpPr>
        <p:spPr bwMode="auto">
          <a:xfrm>
            <a:off x="6548438" y="5008563"/>
            <a:ext cx="1584325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Inferior nuchal line</a:t>
            </a:r>
            <a:endParaRPr lang="en-US" sz="1800" b="1">
              <a:latin typeface="Arial" charset="0"/>
            </a:endParaRPr>
          </a:p>
        </p:txBody>
      </p:sp>
      <p:sp>
        <p:nvSpPr>
          <p:cNvPr id="24661" name="Rectangle 85"/>
          <p:cNvSpPr>
            <a:spLocks noChangeArrowheads="1"/>
          </p:cNvSpPr>
          <p:nvPr/>
        </p:nvSpPr>
        <p:spPr bwMode="auto">
          <a:xfrm>
            <a:off x="6548438" y="5354638"/>
            <a:ext cx="1703387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Superior nuchal line</a:t>
            </a:r>
            <a:endParaRPr lang="en-US" sz="1800" b="1">
              <a:latin typeface="Arial" charset="0"/>
            </a:endParaRPr>
          </a:p>
        </p:txBody>
      </p:sp>
      <p:sp>
        <p:nvSpPr>
          <p:cNvPr id="24662" name="Rectangle 86"/>
          <p:cNvSpPr>
            <a:spLocks noChangeArrowheads="1"/>
          </p:cNvSpPr>
          <p:nvPr/>
        </p:nvSpPr>
        <p:spPr bwMode="auto">
          <a:xfrm>
            <a:off x="6538913" y="2728913"/>
            <a:ext cx="1635125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Foramen spinosum</a:t>
            </a:r>
            <a:endParaRPr lang="en-US" sz="1800" b="1">
              <a:latin typeface="Arial" charset="0"/>
            </a:endParaRPr>
          </a:p>
        </p:txBody>
      </p:sp>
      <p:sp>
        <p:nvSpPr>
          <p:cNvPr id="24663" name="Rectangle 87"/>
          <p:cNvSpPr>
            <a:spLocks noChangeArrowheads="1"/>
          </p:cNvSpPr>
          <p:nvPr/>
        </p:nvSpPr>
        <p:spPr bwMode="auto">
          <a:xfrm>
            <a:off x="1116013" y="563563"/>
            <a:ext cx="1514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Maxilla</a:t>
            </a:r>
          </a:p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(palatine process)</a:t>
            </a:r>
            <a:endParaRPr lang="en-US" sz="1800">
              <a:latin typeface="Arial" charset="0"/>
            </a:endParaRPr>
          </a:p>
        </p:txBody>
      </p:sp>
      <p:sp>
        <p:nvSpPr>
          <p:cNvPr id="24664" name="Rectangle 88"/>
          <p:cNvSpPr>
            <a:spLocks noChangeArrowheads="1"/>
          </p:cNvSpPr>
          <p:nvPr/>
        </p:nvSpPr>
        <p:spPr bwMode="auto">
          <a:xfrm>
            <a:off x="458788" y="912813"/>
            <a:ext cx="511175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Hard</a:t>
            </a:r>
          </a:p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palate</a:t>
            </a:r>
            <a:endParaRPr lang="en-US" sz="1800" b="1">
              <a:latin typeface="Arial" charset="0"/>
            </a:endParaRPr>
          </a:p>
        </p:txBody>
      </p:sp>
      <p:sp>
        <p:nvSpPr>
          <p:cNvPr id="24665" name="Rectangle 89"/>
          <p:cNvSpPr>
            <a:spLocks noChangeArrowheads="1"/>
          </p:cNvSpPr>
          <p:nvPr/>
        </p:nvSpPr>
        <p:spPr bwMode="auto">
          <a:xfrm>
            <a:off x="458788" y="1674813"/>
            <a:ext cx="1563687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Zygomatic bone</a:t>
            </a:r>
            <a:endParaRPr lang="en-US" sz="1800">
              <a:latin typeface="Arial" charset="0"/>
            </a:endParaRPr>
          </a:p>
        </p:txBody>
      </p:sp>
      <p:sp>
        <p:nvSpPr>
          <p:cNvPr id="24666" name="Rectangle 90"/>
          <p:cNvSpPr>
            <a:spLocks noChangeArrowheads="1"/>
          </p:cNvSpPr>
          <p:nvPr/>
        </p:nvSpPr>
        <p:spPr bwMode="auto">
          <a:xfrm>
            <a:off x="458788" y="2109788"/>
            <a:ext cx="1712912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Temporal bone</a:t>
            </a:r>
          </a:p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(zygomatic process)</a:t>
            </a:r>
            <a:endParaRPr lang="en-US" sz="1800">
              <a:latin typeface="Arial" charset="0"/>
            </a:endParaRPr>
          </a:p>
        </p:txBody>
      </p:sp>
      <p:sp>
        <p:nvSpPr>
          <p:cNvPr id="24667" name="Rectangle 91"/>
          <p:cNvSpPr>
            <a:spLocks noChangeArrowheads="1"/>
          </p:cNvSpPr>
          <p:nvPr/>
        </p:nvSpPr>
        <p:spPr bwMode="auto">
          <a:xfrm>
            <a:off x="458788" y="3151188"/>
            <a:ext cx="944562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Mandibular</a:t>
            </a:r>
          </a:p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fossa</a:t>
            </a:r>
            <a:endParaRPr lang="en-US" sz="1800" b="1">
              <a:latin typeface="Arial" charset="0"/>
            </a:endParaRPr>
          </a:p>
        </p:txBody>
      </p:sp>
      <p:sp>
        <p:nvSpPr>
          <p:cNvPr id="24668" name="Rectangle 92"/>
          <p:cNvSpPr>
            <a:spLocks noChangeArrowheads="1"/>
          </p:cNvSpPr>
          <p:nvPr/>
        </p:nvSpPr>
        <p:spPr bwMode="auto">
          <a:xfrm>
            <a:off x="458788" y="2735263"/>
            <a:ext cx="633412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Vomer</a:t>
            </a:r>
            <a:endParaRPr lang="en-US" sz="1800">
              <a:latin typeface="Arial" charset="0"/>
            </a:endParaRPr>
          </a:p>
        </p:txBody>
      </p:sp>
      <p:sp>
        <p:nvSpPr>
          <p:cNvPr id="24669" name="Rectangle 93"/>
          <p:cNvSpPr>
            <a:spLocks noChangeArrowheads="1"/>
          </p:cNvSpPr>
          <p:nvPr/>
        </p:nvSpPr>
        <p:spPr bwMode="auto">
          <a:xfrm>
            <a:off x="458788" y="3624263"/>
            <a:ext cx="1319212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Styloid process</a:t>
            </a:r>
            <a:endParaRPr lang="en-US" sz="1800" b="1">
              <a:latin typeface="Arial" charset="0"/>
            </a:endParaRPr>
          </a:p>
        </p:txBody>
      </p:sp>
      <p:sp>
        <p:nvSpPr>
          <p:cNvPr id="24670" name="Rectangle 94"/>
          <p:cNvSpPr>
            <a:spLocks noChangeArrowheads="1"/>
          </p:cNvSpPr>
          <p:nvPr/>
        </p:nvSpPr>
        <p:spPr bwMode="auto">
          <a:xfrm>
            <a:off x="458788" y="5567363"/>
            <a:ext cx="1939925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External occipital crest</a:t>
            </a:r>
            <a:endParaRPr lang="en-US" sz="1800" b="1">
              <a:latin typeface="Arial" charset="0"/>
            </a:endParaRPr>
          </a:p>
        </p:txBody>
      </p:sp>
      <p:sp>
        <p:nvSpPr>
          <p:cNvPr id="24671" name="Rectangle 95"/>
          <p:cNvSpPr>
            <a:spLocks noChangeArrowheads="1"/>
          </p:cNvSpPr>
          <p:nvPr/>
        </p:nvSpPr>
        <p:spPr bwMode="auto">
          <a:xfrm>
            <a:off x="458788" y="5815013"/>
            <a:ext cx="1466850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External occipital</a:t>
            </a:r>
          </a:p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protuberance</a:t>
            </a:r>
            <a:endParaRPr lang="en-US" sz="1800" b="1">
              <a:latin typeface="Arial" charset="0"/>
            </a:endParaRPr>
          </a:p>
        </p:txBody>
      </p:sp>
      <p:sp>
        <p:nvSpPr>
          <p:cNvPr id="24672" name="Rectangle 96"/>
          <p:cNvSpPr>
            <a:spLocks noChangeArrowheads="1"/>
          </p:cNvSpPr>
          <p:nvPr/>
        </p:nvSpPr>
        <p:spPr bwMode="auto">
          <a:xfrm>
            <a:off x="455613" y="6215063"/>
            <a:ext cx="4679950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(a) Inferior view of the skull (mandible removed)</a:t>
            </a:r>
            <a:endParaRPr lang="en-US" sz="1800">
              <a:latin typeface="Arial" charset="0"/>
            </a:endParaRPr>
          </a:p>
        </p:txBody>
      </p:sp>
      <p:sp>
        <p:nvSpPr>
          <p:cNvPr id="24673" name="Rectangle 97"/>
          <p:cNvSpPr>
            <a:spLocks noChangeArrowheads="1"/>
          </p:cNvSpPr>
          <p:nvPr/>
        </p:nvSpPr>
        <p:spPr bwMode="auto">
          <a:xfrm>
            <a:off x="458788" y="3992563"/>
            <a:ext cx="139700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Mastoid process</a:t>
            </a:r>
            <a:endParaRPr lang="en-US" sz="1800" b="1">
              <a:latin typeface="Arial" charset="0"/>
            </a:endParaRPr>
          </a:p>
        </p:txBody>
      </p:sp>
      <p:sp>
        <p:nvSpPr>
          <p:cNvPr id="24674" name="Rectangle 98"/>
          <p:cNvSpPr>
            <a:spLocks noChangeArrowheads="1"/>
          </p:cNvSpPr>
          <p:nvPr/>
        </p:nvSpPr>
        <p:spPr bwMode="auto">
          <a:xfrm>
            <a:off x="458788" y="4271963"/>
            <a:ext cx="1641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 Black" pitchFamily="34" charset="0"/>
              </a:rPr>
              <a:t>Temporal bone</a:t>
            </a:r>
          </a:p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(petrous part)</a:t>
            </a:r>
            <a:endParaRPr lang="en-US" sz="1800" b="1">
              <a:latin typeface="Arial" charset="0"/>
            </a:endParaRPr>
          </a:p>
        </p:txBody>
      </p:sp>
      <p:sp>
        <p:nvSpPr>
          <p:cNvPr id="24675" name="Rectangle 99"/>
          <p:cNvSpPr>
            <a:spLocks noChangeArrowheads="1"/>
          </p:cNvSpPr>
          <p:nvPr/>
        </p:nvSpPr>
        <p:spPr bwMode="auto">
          <a:xfrm>
            <a:off x="458788" y="4748213"/>
            <a:ext cx="1693862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Pharyngeal tubercle</a:t>
            </a:r>
          </a:p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of basilar region of</a:t>
            </a:r>
            <a:endParaRPr lang="en-US" sz="1800" b="1">
              <a:latin typeface="Arial" charset="0"/>
            </a:endParaRPr>
          </a:p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the occipital bone</a:t>
            </a:r>
            <a:endParaRPr lang="en-US" sz="1800" b="1">
              <a:latin typeface="Arial" charset="0"/>
            </a:endParaRPr>
          </a:p>
        </p:txBody>
      </p:sp>
      <p:sp>
        <p:nvSpPr>
          <p:cNvPr id="24676" name="Rectangle 100"/>
          <p:cNvSpPr>
            <a:spLocks noChangeArrowheads="1"/>
          </p:cNvSpPr>
          <p:nvPr/>
        </p:nvSpPr>
        <p:spPr bwMode="auto">
          <a:xfrm>
            <a:off x="458788" y="5307013"/>
            <a:ext cx="1296987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Parietal bone</a:t>
            </a:r>
            <a:endParaRPr lang="en-US" sz="1800">
              <a:latin typeface="Arial" charset="0"/>
            </a:endParaRPr>
          </a:p>
        </p:txBody>
      </p:sp>
      <p:sp>
        <p:nvSpPr>
          <p:cNvPr id="24677" name="Rectangle 101"/>
          <p:cNvSpPr>
            <a:spLocks noChangeArrowheads="1"/>
          </p:cNvSpPr>
          <p:nvPr/>
        </p:nvSpPr>
        <p:spPr bwMode="auto">
          <a:xfrm>
            <a:off x="1116013" y="1011238"/>
            <a:ext cx="14255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Palatine bone</a:t>
            </a:r>
          </a:p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(horizontal plate)</a:t>
            </a:r>
            <a:endParaRPr lang="en-US" sz="1800">
              <a:latin typeface="Arial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Temporal Bones</a:t>
            </a:r>
          </a:p>
        </p:txBody>
      </p:sp>
      <p:sp>
        <p:nvSpPr>
          <p:cNvPr id="2560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Inferolateral aspects of skull and parts of cranial floor</a:t>
            </a:r>
          </a:p>
          <a:p>
            <a:r>
              <a:rPr lang="en-US"/>
              <a:t>Four major regions</a:t>
            </a:r>
          </a:p>
          <a:p>
            <a:pPr lvl="1"/>
            <a:r>
              <a:rPr lang="en-US"/>
              <a:t>Squamous</a:t>
            </a:r>
          </a:p>
          <a:p>
            <a:pPr lvl="1"/>
            <a:r>
              <a:rPr lang="en-US"/>
              <a:t>Tympanic</a:t>
            </a:r>
          </a:p>
          <a:p>
            <a:pPr lvl="1"/>
            <a:r>
              <a:rPr lang="en-US"/>
              <a:t>Mastoid</a:t>
            </a:r>
          </a:p>
          <a:p>
            <a:pPr lvl="1"/>
            <a:r>
              <a:rPr lang="en-US"/>
              <a:t>Petrous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4" name="Rectangle 6"/>
          <p:cNvSpPr>
            <a:spLocks noChangeArrowheads="1"/>
          </p:cNvSpPr>
          <p:nvPr/>
        </p:nvSpPr>
        <p:spPr bwMode="auto">
          <a:xfrm>
            <a:off x="8235950" y="6581775"/>
            <a:ext cx="9048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7.8</a:t>
            </a:r>
          </a:p>
        </p:txBody>
      </p:sp>
      <p:pic>
        <p:nvPicPr>
          <p:cNvPr id="27676" name="Picture 28"/>
          <p:cNvPicPr>
            <a:picLocks noChangeAspect="1" noChangeArrowheads="1"/>
          </p:cNvPicPr>
          <p:nvPr/>
        </p:nvPicPr>
        <p:blipFill>
          <a:blip r:embed="rId2" cstate="print"/>
          <a:srcRect t="2158" r="43742" b="10786"/>
          <a:stretch>
            <a:fillRect/>
          </a:stretch>
        </p:blipFill>
        <p:spPr bwMode="auto">
          <a:xfrm>
            <a:off x="1227138" y="476250"/>
            <a:ext cx="4802187" cy="5573713"/>
          </a:xfrm>
          <a:prstGeom prst="rect">
            <a:avLst/>
          </a:prstGeom>
          <a:noFill/>
        </p:spPr>
      </p:pic>
      <p:sp>
        <p:nvSpPr>
          <p:cNvPr id="27677" name="Freeform 29"/>
          <p:cNvSpPr>
            <a:spLocks/>
          </p:cNvSpPr>
          <p:nvPr/>
        </p:nvSpPr>
        <p:spPr bwMode="auto">
          <a:xfrm>
            <a:off x="2379663" y="3300413"/>
            <a:ext cx="736600" cy="12969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04" y="0"/>
              </a:cxn>
              <a:cxn ang="0">
                <a:pos x="464" y="817"/>
              </a:cxn>
            </a:cxnLst>
            <a:rect l="0" t="0" r="r" b="b"/>
            <a:pathLst>
              <a:path w="464" h="817">
                <a:moveTo>
                  <a:pt x="0" y="0"/>
                </a:moveTo>
                <a:lnTo>
                  <a:pt x="104" y="0"/>
                </a:lnTo>
                <a:lnTo>
                  <a:pt x="464" y="817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78" name="Freeform 30"/>
          <p:cNvSpPr>
            <a:spLocks/>
          </p:cNvSpPr>
          <p:nvPr/>
        </p:nvSpPr>
        <p:spPr bwMode="auto">
          <a:xfrm>
            <a:off x="2392363" y="2405063"/>
            <a:ext cx="1406525" cy="2262187"/>
          </a:xfrm>
          <a:custGeom>
            <a:avLst/>
            <a:gdLst/>
            <a:ahLst/>
            <a:cxnLst>
              <a:cxn ang="0">
                <a:pos x="886" y="1425"/>
              </a:cxn>
              <a:cxn ang="0">
                <a:pos x="108" y="0"/>
              </a:cxn>
              <a:cxn ang="0">
                <a:pos x="0" y="0"/>
              </a:cxn>
            </a:cxnLst>
            <a:rect l="0" t="0" r="r" b="b"/>
            <a:pathLst>
              <a:path w="886" h="1425">
                <a:moveTo>
                  <a:pt x="886" y="1425"/>
                </a:moveTo>
                <a:lnTo>
                  <a:pt x="108" y="0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79" name="Freeform 31"/>
          <p:cNvSpPr>
            <a:spLocks/>
          </p:cNvSpPr>
          <p:nvPr/>
        </p:nvSpPr>
        <p:spPr bwMode="auto">
          <a:xfrm>
            <a:off x="2382838" y="5102225"/>
            <a:ext cx="923925" cy="431800"/>
          </a:xfrm>
          <a:custGeom>
            <a:avLst/>
            <a:gdLst/>
            <a:ahLst/>
            <a:cxnLst>
              <a:cxn ang="0">
                <a:pos x="582" y="0"/>
              </a:cxn>
              <a:cxn ang="0">
                <a:pos x="250" y="272"/>
              </a:cxn>
              <a:cxn ang="0">
                <a:pos x="0" y="272"/>
              </a:cxn>
            </a:cxnLst>
            <a:rect l="0" t="0" r="r" b="b"/>
            <a:pathLst>
              <a:path w="582" h="272">
                <a:moveTo>
                  <a:pt x="582" y="0"/>
                </a:moveTo>
                <a:lnTo>
                  <a:pt x="250" y="272"/>
                </a:lnTo>
                <a:lnTo>
                  <a:pt x="0" y="272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80" name="Freeform 32"/>
          <p:cNvSpPr>
            <a:spLocks/>
          </p:cNvSpPr>
          <p:nvPr/>
        </p:nvSpPr>
        <p:spPr bwMode="auto">
          <a:xfrm>
            <a:off x="3300413" y="5851525"/>
            <a:ext cx="1038225" cy="377825"/>
          </a:xfrm>
          <a:custGeom>
            <a:avLst/>
            <a:gdLst/>
            <a:ahLst/>
            <a:cxnLst>
              <a:cxn ang="0">
                <a:pos x="0" y="238"/>
              </a:cxn>
              <a:cxn ang="0">
                <a:pos x="276" y="238"/>
              </a:cxn>
              <a:cxn ang="0">
                <a:pos x="654" y="0"/>
              </a:cxn>
            </a:cxnLst>
            <a:rect l="0" t="0" r="r" b="b"/>
            <a:pathLst>
              <a:path w="654" h="238">
                <a:moveTo>
                  <a:pt x="0" y="238"/>
                </a:moveTo>
                <a:lnTo>
                  <a:pt x="276" y="238"/>
                </a:lnTo>
                <a:lnTo>
                  <a:pt x="654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81" name="Freeform 33"/>
          <p:cNvSpPr>
            <a:spLocks/>
          </p:cNvSpPr>
          <p:nvPr/>
        </p:nvSpPr>
        <p:spPr bwMode="auto">
          <a:xfrm>
            <a:off x="4395788" y="4429125"/>
            <a:ext cx="1163637" cy="952500"/>
          </a:xfrm>
          <a:custGeom>
            <a:avLst/>
            <a:gdLst/>
            <a:ahLst/>
            <a:cxnLst>
              <a:cxn ang="0">
                <a:pos x="733" y="600"/>
              </a:cxn>
              <a:cxn ang="0">
                <a:pos x="608" y="600"/>
              </a:cxn>
              <a:cxn ang="0">
                <a:pos x="0" y="0"/>
              </a:cxn>
            </a:cxnLst>
            <a:rect l="0" t="0" r="r" b="b"/>
            <a:pathLst>
              <a:path w="733" h="600">
                <a:moveTo>
                  <a:pt x="733" y="600"/>
                </a:moveTo>
                <a:lnTo>
                  <a:pt x="608" y="600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82" name="Freeform 34"/>
          <p:cNvSpPr>
            <a:spLocks/>
          </p:cNvSpPr>
          <p:nvPr/>
        </p:nvSpPr>
        <p:spPr bwMode="auto">
          <a:xfrm>
            <a:off x="4872038" y="4264025"/>
            <a:ext cx="681037" cy="704850"/>
          </a:xfrm>
          <a:custGeom>
            <a:avLst/>
            <a:gdLst/>
            <a:ahLst/>
            <a:cxnLst>
              <a:cxn ang="0">
                <a:pos x="429" y="444"/>
              </a:cxn>
              <a:cxn ang="0">
                <a:pos x="306" y="444"/>
              </a:cxn>
              <a:cxn ang="0">
                <a:pos x="0" y="0"/>
              </a:cxn>
            </a:cxnLst>
            <a:rect l="0" t="0" r="r" b="b"/>
            <a:pathLst>
              <a:path w="429" h="444">
                <a:moveTo>
                  <a:pt x="429" y="444"/>
                </a:moveTo>
                <a:lnTo>
                  <a:pt x="306" y="444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83" name="Freeform 35"/>
          <p:cNvSpPr>
            <a:spLocks/>
          </p:cNvSpPr>
          <p:nvPr/>
        </p:nvSpPr>
        <p:spPr bwMode="auto">
          <a:xfrm>
            <a:off x="4414838" y="1963738"/>
            <a:ext cx="234950" cy="1435100"/>
          </a:xfrm>
          <a:custGeom>
            <a:avLst/>
            <a:gdLst/>
            <a:ahLst/>
            <a:cxnLst>
              <a:cxn ang="0">
                <a:pos x="148" y="904"/>
              </a:cxn>
              <a:cxn ang="0">
                <a:pos x="96" y="0"/>
              </a:cxn>
              <a:cxn ang="0">
                <a:pos x="0" y="0"/>
              </a:cxn>
            </a:cxnLst>
            <a:rect l="0" t="0" r="r" b="b"/>
            <a:pathLst>
              <a:path w="148" h="904">
                <a:moveTo>
                  <a:pt x="148" y="904"/>
                </a:moveTo>
                <a:lnTo>
                  <a:pt x="96" y="0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84" name="Freeform 36"/>
          <p:cNvSpPr>
            <a:spLocks/>
          </p:cNvSpPr>
          <p:nvPr/>
        </p:nvSpPr>
        <p:spPr bwMode="auto">
          <a:xfrm>
            <a:off x="4230688" y="4851400"/>
            <a:ext cx="1319212" cy="942975"/>
          </a:xfrm>
          <a:custGeom>
            <a:avLst/>
            <a:gdLst/>
            <a:ahLst/>
            <a:cxnLst>
              <a:cxn ang="0">
                <a:pos x="831" y="594"/>
              </a:cxn>
              <a:cxn ang="0">
                <a:pos x="712" y="594"/>
              </a:cxn>
              <a:cxn ang="0">
                <a:pos x="0" y="0"/>
              </a:cxn>
            </a:cxnLst>
            <a:rect l="0" t="0" r="r" b="b"/>
            <a:pathLst>
              <a:path w="831" h="594">
                <a:moveTo>
                  <a:pt x="831" y="594"/>
                </a:moveTo>
                <a:lnTo>
                  <a:pt x="712" y="594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85" name="Line 37"/>
          <p:cNvSpPr>
            <a:spLocks noChangeShapeType="1"/>
          </p:cNvSpPr>
          <p:nvPr/>
        </p:nvSpPr>
        <p:spPr bwMode="auto">
          <a:xfrm flipH="1" flipV="1">
            <a:off x="4024313" y="4962525"/>
            <a:ext cx="1336675" cy="831850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86" name="Rectangle 38"/>
          <p:cNvSpPr>
            <a:spLocks noChangeArrowheads="1"/>
          </p:cNvSpPr>
          <p:nvPr/>
        </p:nvSpPr>
        <p:spPr bwMode="auto">
          <a:xfrm>
            <a:off x="1371600" y="3178175"/>
            <a:ext cx="9588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 b="1">
                <a:solidFill>
                  <a:srgbClr val="231F20"/>
                </a:solidFill>
                <a:latin typeface="Arial" charset="0"/>
              </a:rPr>
              <a:t>Mastoid</a:t>
            </a:r>
          </a:p>
          <a:p>
            <a:r>
              <a:rPr lang="en-US" sz="2000" b="1">
                <a:solidFill>
                  <a:srgbClr val="231F20"/>
                </a:solidFill>
                <a:latin typeface="Arial" charset="0"/>
              </a:rPr>
              <a:t>region</a:t>
            </a:r>
            <a:endParaRPr lang="en-US" sz="1800" b="1">
              <a:latin typeface="Arial" charset="0"/>
            </a:endParaRPr>
          </a:p>
        </p:txBody>
      </p:sp>
      <p:sp>
        <p:nvSpPr>
          <p:cNvPr id="27687" name="Rectangle 39"/>
          <p:cNvSpPr>
            <a:spLocks noChangeArrowheads="1"/>
          </p:cNvSpPr>
          <p:nvPr/>
        </p:nvSpPr>
        <p:spPr bwMode="auto">
          <a:xfrm>
            <a:off x="1368425" y="2254250"/>
            <a:ext cx="1030288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 b="1">
                <a:solidFill>
                  <a:srgbClr val="231F20"/>
                </a:solidFill>
                <a:latin typeface="Arial" charset="0"/>
              </a:rPr>
              <a:t>External</a:t>
            </a:r>
          </a:p>
          <a:p>
            <a:r>
              <a:rPr lang="en-US" sz="2000" b="1">
                <a:solidFill>
                  <a:srgbClr val="231F20"/>
                </a:solidFill>
                <a:latin typeface="Arial" charset="0"/>
              </a:rPr>
              <a:t>acoustic</a:t>
            </a:r>
            <a:endParaRPr lang="en-US" sz="1800" b="1">
              <a:latin typeface="Arial" charset="0"/>
            </a:endParaRPr>
          </a:p>
          <a:p>
            <a:r>
              <a:rPr lang="en-US" sz="2000" b="1">
                <a:solidFill>
                  <a:srgbClr val="231F20"/>
                </a:solidFill>
                <a:latin typeface="Arial" charset="0"/>
              </a:rPr>
              <a:t>meatus</a:t>
            </a:r>
          </a:p>
        </p:txBody>
      </p:sp>
      <p:sp>
        <p:nvSpPr>
          <p:cNvPr id="27688" name="Rectangle 40"/>
          <p:cNvSpPr>
            <a:spLocks noChangeArrowheads="1"/>
          </p:cNvSpPr>
          <p:nvPr/>
        </p:nvSpPr>
        <p:spPr bwMode="auto">
          <a:xfrm>
            <a:off x="1362075" y="5384800"/>
            <a:ext cx="10445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 b="1">
                <a:solidFill>
                  <a:srgbClr val="231F20"/>
                </a:solidFill>
                <a:latin typeface="Arial" charset="0"/>
              </a:rPr>
              <a:t>Mastoid</a:t>
            </a:r>
          </a:p>
          <a:p>
            <a:r>
              <a:rPr lang="en-US" sz="2000" b="1">
                <a:solidFill>
                  <a:srgbClr val="231F20"/>
                </a:solidFill>
                <a:latin typeface="Arial" charset="0"/>
              </a:rPr>
              <a:t>process </a:t>
            </a:r>
          </a:p>
        </p:txBody>
      </p:sp>
      <p:sp>
        <p:nvSpPr>
          <p:cNvPr id="27689" name="Rectangle 41"/>
          <p:cNvSpPr>
            <a:spLocks noChangeArrowheads="1"/>
          </p:cNvSpPr>
          <p:nvPr/>
        </p:nvSpPr>
        <p:spPr bwMode="auto">
          <a:xfrm>
            <a:off x="1371600" y="6073775"/>
            <a:ext cx="18907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 b="1">
                <a:solidFill>
                  <a:srgbClr val="231F20"/>
                </a:solidFill>
                <a:latin typeface="Arial" charset="0"/>
              </a:rPr>
              <a:t>Styloid process</a:t>
            </a:r>
            <a:endParaRPr lang="en-US" sz="1800" b="1">
              <a:latin typeface="Arial" charset="0"/>
            </a:endParaRPr>
          </a:p>
        </p:txBody>
      </p:sp>
      <p:sp>
        <p:nvSpPr>
          <p:cNvPr id="27690" name="Rectangle 42"/>
          <p:cNvSpPr>
            <a:spLocks noChangeArrowheads="1"/>
          </p:cNvSpPr>
          <p:nvPr/>
        </p:nvSpPr>
        <p:spPr bwMode="auto">
          <a:xfrm>
            <a:off x="5584825" y="5613400"/>
            <a:ext cx="2032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 b="1">
                <a:solidFill>
                  <a:srgbClr val="231F20"/>
                </a:solidFill>
                <a:latin typeface="Arial" charset="0"/>
              </a:rPr>
              <a:t>Tympanic region</a:t>
            </a:r>
            <a:endParaRPr lang="en-US" sz="1800" b="1">
              <a:latin typeface="Arial" charset="0"/>
            </a:endParaRPr>
          </a:p>
        </p:txBody>
      </p:sp>
      <p:sp>
        <p:nvSpPr>
          <p:cNvPr id="27691" name="Rectangle 43"/>
          <p:cNvSpPr>
            <a:spLocks noChangeArrowheads="1"/>
          </p:cNvSpPr>
          <p:nvPr/>
        </p:nvSpPr>
        <p:spPr bwMode="auto">
          <a:xfrm>
            <a:off x="5584825" y="5200650"/>
            <a:ext cx="20875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 b="1">
                <a:solidFill>
                  <a:srgbClr val="231F20"/>
                </a:solidFill>
                <a:latin typeface="Arial" charset="0"/>
              </a:rPr>
              <a:t>Mandibular fossa</a:t>
            </a:r>
            <a:endParaRPr lang="en-US" sz="1800" b="1">
              <a:latin typeface="Arial" charset="0"/>
            </a:endParaRPr>
          </a:p>
        </p:txBody>
      </p:sp>
      <p:sp>
        <p:nvSpPr>
          <p:cNvPr id="27692" name="Rectangle 44"/>
          <p:cNvSpPr>
            <a:spLocks noChangeArrowheads="1"/>
          </p:cNvSpPr>
          <p:nvPr/>
        </p:nvSpPr>
        <p:spPr bwMode="auto">
          <a:xfrm>
            <a:off x="5584825" y="4787900"/>
            <a:ext cx="2314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 b="1">
                <a:solidFill>
                  <a:srgbClr val="231F20"/>
                </a:solidFill>
                <a:latin typeface="Arial" charset="0"/>
              </a:rPr>
              <a:t>Zygomatic process</a:t>
            </a:r>
            <a:endParaRPr lang="en-US" sz="1800" b="1">
              <a:latin typeface="Arial" charset="0"/>
            </a:endParaRPr>
          </a:p>
        </p:txBody>
      </p:sp>
      <p:sp>
        <p:nvSpPr>
          <p:cNvPr id="27693" name="Rectangle 45"/>
          <p:cNvSpPr>
            <a:spLocks noChangeArrowheads="1"/>
          </p:cNvSpPr>
          <p:nvPr/>
        </p:nvSpPr>
        <p:spPr bwMode="auto">
          <a:xfrm>
            <a:off x="3076575" y="1809750"/>
            <a:ext cx="1300163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 b="1">
                <a:solidFill>
                  <a:srgbClr val="231F20"/>
                </a:solidFill>
                <a:latin typeface="Arial" charset="0"/>
              </a:rPr>
              <a:t>Squamous</a:t>
            </a:r>
          </a:p>
          <a:p>
            <a:r>
              <a:rPr lang="en-US" sz="2000" b="1">
                <a:solidFill>
                  <a:srgbClr val="231F20"/>
                </a:solidFill>
                <a:latin typeface="Arial" charset="0"/>
              </a:rPr>
              <a:t>region</a:t>
            </a:r>
            <a:endParaRPr lang="en-US" sz="1800" b="1">
              <a:latin typeface="Arial" charset="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80" name="Rectangle 8"/>
          <p:cNvSpPr>
            <a:spLocks noChangeArrowheads="1"/>
          </p:cNvSpPr>
          <p:nvPr/>
        </p:nvSpPr>
        <p:spPr bwMode="auto">
          <a:xfrm>
            <a:off x="8151813" y="6581775"/>
            <a:ext cx="9890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7.6a</a:t>
            </a:r>
          </a:p>
        </p:txBody>
      </p:sp>
      <p:pic>
        <p:nvPicPr>
          <p:cNvPr id="28682" name="Picture 10" descr="figure_07_06a-jL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613" y="569913"/>
            <a:ext cx="8231187" cy="5868987"/>
          </a:xfrm>
          <a:prstGeom prst="rect">
            <a:avLst/>
          </a:prstGeom>
          <a:noFill/>
        </p:spPr>
      </p:pic>
      <p:sp>
        <p:nvSpPr>
          <p:cNvPr id="28683" name="Freeform 11"/>
          <p:cNvSpPr>
            <a:spLocks/>
          </p:cNvSpPr>
          <p:nvPr/>
        </p:nvSpPr>
        <p:spPr bwMode="auto">
          <a:xfrm>
            <a:off x="1841500" y="711200"/>
            <a:ext cx="2349500" cy="8921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98" y="0"/>
              </a:cxn>
              <a:cxn ang="0">
                <a:pos x="1480" y="562"/>
              </a:cxn>
            </a:cxnLst>
            <a:rect l="0" t="0" r="r" b="b"/>
            <a:pathLst>
              <a:path w="1480" h="562">
                <a:moveTo>
                  <a:pt x="0" y="0"/>
                </a:moveTo>
                <a:lnTo>
                  <a:pt x="398" y="0"/>
                </a:lnTo>
                <a:lnTo>
                  <a:pt x="1480" y="562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684" name="Freeform 12"/>
          <p:cNvSpPr>
            <a:spLocks/>
          </p:cNvSpPr>
          <p:nvPr/>
        </p:nvSpPr>
        <p:spPr bwMode="auto">
          <a:xfrm>
            <a:off x="4454525" y="663575"/>
            <a:ext cx="2058988" cy="419100"/>
          </a:xfrm>
          <a:custGeom>
            <a:avLst/>
            <a:gdLst/>
            <a:ahLst/>
            <a:cxnLst>
              <a:cxn ang="0">
                <a:pos x="1297" y="0"/>
              </a:cxn>
              <a:cxn ang="0">
                <a:pos x="1197" y="0"/>
              </a:cxn>
              <a:cxn ang="0">
                <a:pos x="0" y="264"/>
              </a:cxn>
            </a:cxnLst>
            <a:rect l="0" t="0" r="r" b="b"/>
            <a:pathLst>
              <a:path w="1297" h="264">
                <a:moveTo>
                  <a:pt x="1297" y="0"/>
                </a:moveTo>
                <a:lnTo>
                  <a:pt x="1197" y="0"/>
                </a:lnTo>
                <a:lnTo>
                  <a:pt x="0" y="264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685" name="Freeform 13"/>
          <p:cNvSpPr>
            <a:spLocks/>
          </p:cNvSpPr>
          <p:nvPr/>
        </p:nvSpPr>
        <p:spPr bwMode="auto">
          <a:xfrm>
            <a:off x="4435475" y="1130300"/>
            <a:ext cx="2081213" cy="819150"/>
          </a:xfrm>
          <a:custGeom>
            <a:avLst/>
            <a:gdLst/>
            <a:ahLst/>
            <a:cxnLst>
              <a:cxn ang="0">
                <a:pos x="1311" y="0"/>
              </a:cxn>
              <a:cxn ang="0">
                <a:pos x="1209" y="0"/>
              </a:cxn>
              <a:cxn ang="0">
                <a:pos x="0" y="516"/>
              </a:cxn>
            </a:cxnLst>
            <a:rect l="0" t="0" r="r" b="b"/>
            <a:pathLst>
              <a:path w="1311" h="516">
                <a:moveTo>
                  <a:pt x="1311" y="0"/>
                </a:moveTo>
                <a:lnTo>
                  <a:pt x="1209" y="0"/>
                </a:lnTo>
                <a:lnTo>
                  <a:pt x="0" y="516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686" name="Freeform 14"/>
          <p:cNvSpPr>
            <a:spLocks/>
          </p:cNvSpPr>
          <p:nvPr/>
        </p:nvSpPr>
        <p:spPr bwMode="auto">
          <a:xfrm>
            <a:off x="4425950" y="889000"/>
            <a:ext cx="2090738" cy="542925"/>
          </a:xfrm>
          <a:custGeom>
            <a:avLst/>
            <a:gdLst/>
            <a:ahLst/>
            <a:cxnLst>
              <a:cxn ang="0">
                <a:pos x="1317" y="0"/>
              </a:cxn>
              <a:cxn ang="0">
                <a:pos x="1215" y="0"/>
              </a:cxn>
              <a:cxn ang="0">
                <a:pos x="0" y="342"/>
              </a:cxn>
            </a:cxnLst>
            <a:rect l="0" t="0" r="r" b="b"/>
            <a:pathLst>
              <a:path w="1317" h="342">
                <a:moveTo>
                  <a:pt x="1317" y="0"/>
                </a:moveTo>
                <a:lnTo>
                  <a:pt x="1215" y="0"/>
                </a:lnTo>
                <a:lnTo>
                  <a:pt x="0" y="342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687" name="Freeform 15"/>
          <p:cNvSpPr>
            <a:spLocks/>
          </p:cNvSpPr>
          <p:nvPr/>
        </p:nvSpPr>
        <p:spPr bwMode="auto">
          <a:xfrm>
            <a:off x="5430838" y="1412875"/>
            <a:ext cx="1089025" cy="228600"/>
          </a:xfrm>
          <a:custGeom>
            <a:avLst/>
            <a:gdLst/>
            <a:ahLst/>
            <a:cxnLst>
              <a:cxn ang="0">
                <a:pos x="686" y="0"/>
              </a:cxn>
              <a:cxn ang="0">
                <a:pos x="582" y="0"/>
              </a:cxn>
              <a:cxn ang="0">
                <a:pos x="0" y="144"/>
              </a:cxn>
            </a:cxnLst>
            <a:rect l="0" t="0" r="r" b="b"/>
            <a:pathLst>
              <a:path w="686" h="144">
                <a:moveTo>
                  <a:pt x="686" y="0"/>
                </a:moveTo>
                <a:lnTo>
                  <a:pt x="582" y="0"/>
                </a:lnTo>
                <a:lnTo>
                  <a:pt x="0" y="144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688" name="Freeform 16"/>
          <p:cNvSpPr>
            <a:spLocks/>
          </p:cNvSpPr>
          <p:nvPr/>
        </p:nvSpPr>
        <p:spPr bwMode="auto">
          <a:xfrm>
            <a:off x="5576888" y="1663700"/>
            <a:ext cx="946150" cy="193675"/>
          </a:xfrm>
          <a:custGeom>
            <a:avLst/>
            <a:gdLst/>
            <a:ahLst/>
            <a:cxnLst>
              <a:cxn ang="0">
                <a:pos x="596" y="0"/>
              </a:cxn>
              <a:cxn ang="0">
                <a:pos x="492" y="0"/>
              </a:cxn>
              <a:cxn ang="0">
                <a:pos x="0" y="122"/>
              </a:cxn>
            </a:cxnLst>
            <a:rect l="0" t="0" r="r" b="b"/>
            <a:pathLst>
              <a:path w="596" h="122">
                <a:moveTo>
                  <a:pt x="596" y="0"/>
                </a:moveTo>
                <a:lnTo>
                  <a:pt x="492" y="0"/>
                </a:lnTo>
                <a:lnTo>
                  <a:pt x="0" y="122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689" name="Freeform 17"/>
          <p:cNvSpPr>
            <a:spLocks/>
          </p:cNvSpPr>
          <p:nvPr/>
        </p:nvSpPr>
        <p:spPr bwMode="auto">
          <a:xfrm>
            <a:off x="5691188" y="2019300"/>
            <a:ext cx="825500" cy="336550"/>
          </a:xfrm>
          <a:custGeom>
            <a:avLst/>
            <a:gdLst/>
            <a:ahLst/>
            <a:cxnLst>
              <a:cxn ang="0">
                <a:pos x="520" y="0"/>
              </a:cxn>
              <a:cxn ang="0">
                <a:pos x="418" y="0"/>
              </a:cxn>
              <a:cxn ang="0">
                <a:pos x="0" y="212"/>
              </a:cxn>
            </a:cxnLst>
            <a:rect l="0" t="0" r="r" b="b"/>
            <a:pathLst>
              <a:path w="520" h="212">
                <a:moveTo>
                  <a:pt x="520" y="0"/>
                </a:moveTo>
                <a:lnTo>
                  <a:pt x="418" y="0"/>
                </a:lnTo>
                <a:lnTo>
                  <a:pt x="0" y="212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690" name="Freeform 18"/>
          <p:cNvSpPr>
            <a:spLocks/>
          </p:cNvSpPr>
          <p:nvPr/>
        </p:nvSpPr>
        <p:spPr bwMode="auto">
          <a:xfrm>
            <a:off x="5154613" y="2555875"/>
            <a:ext cx="1362075" cy="447675"/>
          </a:xfrm>
          <a:custGeom>
            <a:avLst/>
            <a:gdLst/>
            <a:ahLst/>
            <a:cxnLst>
              <a:cxn ang="0">
                <a:pos x="858" y="0"/>
              </a:cxn>
              <a:cxn ang="0">
                <a:pos x="756" y="0"/>
              </a:cxn>
              <a:cxn ang="0">
                <a:pos x="0" y="282"/>
              </a:cxn>
            </a:cxnLst>
            <a:rect l="0" t="0" r="r" b="b"/>
            <a:pathLst>
              <a:path w="858" h="282">
                <a:moveTo>
                  <a:pt x="858" y="0"/>
                </a:moveTo>
                <a:lnTo>
                  <a:pt x="756" y="0"/>
                </a:lnTo>
                <a:lnTo>
                  <a:pt x="0" y="282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691" name="Freeform 19"/>
          <p:cNvSpPr>
            <a:spLocks/>
          </p:cNvSpPr>
          <p:nvPr/>
        </p:nvSpPr>
        <p:spPr bwMode="auto">
          <a:xfrm>
            <a:off x="4786313" y="3111500"/>
            <a:ext cx="1730375" cy="92075"/>
          </a:xfrm>
          <a:custGeom>
            <a:avLst/>
            <a:gdLst/>
            <a:ahLst/>
            <a:cxnLst>
              <a:cxn ang="0">
                <a:pos x="1090" y="0"/>
              </a:cxn>
              <a:cxn ang="0">
                <a:pos x="988" y="0"/>
              </a:cxn>
              <a:cxn ang="0">
                <a:pos x="0" y="58"/>
              </a:cxn>
            </a:cxnLst>
            <a:rect l="0" t="0" r="r" b="b"/>
            <a:pathLst>
              <a:path w="1090" h="58">
                <a:moveTo>
                  <a:pt x="1090" y="0"/>
                </a:moveTo>
                <a:lnTo>
                  <a:pt x="988" y="0"/>
                </a:lnTo>
                <a:lnTo>
                  <a:pt x="0" y="58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692" name="Freeform 20"/>
          <p:cNvSpPr>
            <a:spLocks/>
          </p:cNvSpPr>
          <p:nvPr/>
        </p:nvSpPr>
        <p:spPr bwMode="auto">
          <a:xfrm>
            <a:off x="5291138" y="3343275"/>
            <a:ext cx="1225550" cy="98425"/>
          </a:xfrm>
          <a:custGeom>
            <a:avLst/>
            <a:gdLst/>
            <a:ahLst/>
            <a:cxnLst>
              <a:cxn ang="0">
                <a:pos x="772" y="0"/>
              </a:cxn>
              <a:cxn ang="0">
                <a:pos x="670" y="0"/>
              </a:cxn>
              <a:cxn ang="0">
                <a:pos x="0" y="62"/>
              </a:cxn>
            </a:cxnLst>
            <a:rect l="0" t="0" r="r" b="b"/>
            <a:pathLst>
              <a:path w="772" h="62">
                <a:moveTo>
                  <a:pt x="772" y="0"/>
                </a:moveTo>
                <a:lnTo>
                  <a:pt x="670" y="0"/>
                </a:lnTo>
                <a:lnTo>
                  <a:pt x="0" y="62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693" name="Freeform 21"/>
          <p:cNvSpPr>
            <a:spLocks/>
          </p:cNvSpPr>
          <p:nvPr/>
        </p:nvSpPr>
        <p:spPr bwMode="auto">
          <a:xfrm>
            <a:off x="6005513" y="3554413"/>
            <a:ext cx="511175" cy="44450"/>
          </a:xfrm>
          <a:custGeom>
            <a:avLst/>
            <a:gdLst/>
            <a:ahLst/>
            <a:cxnLst>
              <a:cxn ang="0">
                <a:pos x="322" y="28"/>
              </a:cxn>
              <a:cxn ang="0">
                <a:pos x="220" y="28"/>
              </a:cxn>
              <a:cxn ang="0">
                <a:pos x="0" y="0"/>
              </a:cxn>
            </a:cxnLst>
            <a:rect l="0" t="0" r="r" b="b"/>
            <a:pathLst>
              <a:path w="322" h="28">
                <a:moveTo>
                  <a:pt x="322" y="28"/>
                </a:moveTo>
                <a:lnTo>
                  <a:pt x="220" y="28"/>
                </a:lnTo>
                <a:lnTo>
                  <a:pt x="0" y="0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694" name="Freeform 22"/>
          <p:cNvSpPr>
            <a:spLocks/>
          </p:cNvSpPr>
          <p:nvPr/>
        </p:nvSpPr>
        <p:spPr bwMode="auto">
          <a:xfrm>
            <a:off x="5738813" y="3709988"/>
            <a:ext cx="777875" cy="146050"/>
          </a:xfrm>
          <a:custGeom>
            <a:avLst/>
            <a:gdLst/>
            <a:ahLst/>
            <a:cxnLst>
              <a:cxn ang="0">
                <a:pos x="490" y="92"/>
              </a:cxn>
              <a:cxn ang="0">
                <a:pos x="388" y="92"/>
              </a:cxn>
              <a:cxn ang="0">
                <a:pos x="0" y="0"/>
              </a:cxn>
            </a:cxnLst>
            <a:rect l="0" t="0" r="r" b="b"/>
            <a:pathLst>
              <a:path w="490" h="92">
                <a:moveTo>
                  <a:pt x="490" y="92"/>
                </a:moveTo>
                <a:lnTo>
                  <a:pt x="388" y="92"/>
                </a:lnTo>
                <a:lnTo>
                  <a:pt x="0" y="0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695" name="Freeform 23"/>
          <p:cNvSpPr>
            <a:spLocks/>
          </p:cNvSpPr>
          <p:nvPr/>
        </p:nvSpPr>
        <p:spPr bwMode="auto">
          <a:xfrm>
            <a:off x="5354638" y="3656013"/>
            <a:ext cx="1162050" cy="669925"/>
          </a:xfrm>
          <a:custGeom>
            <a:avLst/>
            <a:gdLst/>
            <a:ahLst/>
            <a:cxnLst>
              <a:cxn ang="0">
                <a:pos x="732" y="422"/>
              </a:cxn>
              <a:cxn ang="0">
                <a:pos x="328" y="422"/>
              </a:cxn>
              <a:cxn ang="0">
                <a:pos x="0" y="0"/>
              </a:cxn>
            </a:cxnLst>
            <a:rect l="0" t="0" r="r" b="b"/>
            <a:pathLst>
              <a:path w="732" h="422">
                <a:moveTo>
                  <a:pt x="732" y="422"/>
                </a:moveTo>
                <a:lnTo>
                  <a:pt x="328" y="422"/>
                </a:lnTo>
                <a:lnTo>
                  <a:pt x="0" y="0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696" name="Freeform 24"/>
          <p:cNvSpPr>
            <a:spLocks/>
          </p:cNvSpPr>
          <p:nvPr/>
        </p:nvSpPr>
        <p:spPr bwMode="auto">
          <a:xfrm>
            <a:off x="4397375" y="4376738"/>
            <a:ext cx="2122488" cy="1587500"/>
          </a:xfrm>
          <a:custGeom>
            <a:avLst/>
            <a:gdLst/>
            <a:ahLst/>
            <a:cxnLst>
              <a:cxn ang="0">
                <a:pos x="1337" y="1000"/>
              </a:cxn>
              <a:cxn ang="0">
                <a:pos x="455" y="1000"/>
              </a:cxn>
              <a:cxn ang="0">
                <a:pos x="0" y="0"/>
              </a:cxn>
            </a:cxnLst>
            <a:rect l="0" t="0" r="r" b="b"/>
            <a:pathLst>
              <a:path w="1337" h="1000">
                <a:moveTo>
                  <a:pt x="1337" y="1000"/>
                </a:moveTo>
                <a:lnTo>
                  <a:pt x="455" y="1000"/>
                </a:lnTo>
                <a:lnTo>
                  <a:pt x="0" y="0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697" name="Freeform 25"/>
          <p:cNvSpPr>
            <a:spLocks/>
          </p:cNvSpPr>
          <p:nvPr/>
        </p:nvSpPr>
        <p:spPr bwMode="auto">
          <a:xfrm>
            <a:off x="4954588" y="3887788"/>
            <a:ext cx="1555750" cy="860425"/>
          </a:xfrm>
          <a:custGeom>
            <a:avLst/>
            <a:gdLst/>
            <a:ahLst/>
            <a:cxnLst>
              <a:cxn ang="0">
                <a:pos x="980" y="542"/>
              </a:cxn>
              <a:cxn ang="0">
                <a:pos x="452" y="542"/>
              </a:cxn>
              <a:cxn ang="0">
                <a:pos x="0" y="0"/>
              </a:cxn>
            </a:cxnLst>
            <a:rect l="0" t="0" r="r" b="b"/>
            <a:pathLst>
              <a:path w="980" h="542">
                <a:moveTo>
                  <a:pt x="980" y="542"/>
                </a:moveTo>
                <a:lnTo>
                  <a:pt x="452" y="542"/>
                </a:lnTo>
                <a:lnTo>
                  <a:pt x="0" y="0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698" name="Line 26"/>
          <p:cNvSpPr>
            <a:spLocks noChangeShapeType="1"/>
          </p:cNvSpPr>
          <p:nvPr/>
        </p:nvSpPr>
        <p:spPr bwMode="auto">
          <a:xfrm flipH="1">
            <a:off x="5195888" y="5462588"/>
            <a:ext cx="1308100" cy="1587"/>
          </a:xfrm>
          <a:prstGeom prst="line">
            <a:avLst/>
          </a:prstGeom>
          <a:noFill/>
          <a:ln w="3492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699" name="Line 27"/>
          <p:cNvSpPr>
            <a:spLocks noChangeShapeType="1"/>
          </p:cNvSpPr>
          <p:nvPr/>
        </p:nvSpPr>
        <p:spPr bwMode="auto">
          <a:xfrm>
            <a:off x="2054225" y="1828800"/>
            <a:ext cx="901700" cy="1588"/>
          </a:xfrm>
          <a:prstGeom prst="line">
            <a:avLst/>
          </a:prstGeom>
          <a:noFill/>
          <a:ln w="3492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700" name="Freeform 28"/>
          <p:cNvSpPr>
            <a:spLocks/>
          </p:cNvSpPr>
          <p:nvPr/>
        </p:nvSpPr>
        <p:spPr bwMode="auto">
          <a:xfrm>
            <a:off x="1936750" y="2263775"/>
            <a:ext cx="701675" cy="4381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82" y="0"/>
              </a:cxn>
              <a:cxn ang="0">
                <a:pos x="442" y="276"/>
              </a:cxn>
            </a:cxnLst>
            <a:rect l="0" t="0" r="r" b="b"/>
            <a:pathLst>
              <a:path w="442" h="276">
                <a:moveTo>
                  <a:pt x="0" y="0"/>
                </a:moveTo>
                <a:lnTo>
                  <a:pt x="182" y="0"/>
                </a:lnTo>
                <a:lnTo>
                  <a:pt x="442" y="276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701" name="Freeform 29"/>
          <p:cNvSpPr>
            <a:spLocks/>
          </p:cNvSpPr>
          <p:nvPr/>
        </p:nvSpPr>
        <p:spPr bwMode="auto">
          <a:xfrm>
            <a:off x="1425575" y="3222625"/>
            <a:ext cx="1543050" cy="47625"/>
          </a:xfrm>
          <a:custGeom>
            <a:avLst/>
            <a:gdLst/>
            <a:ahLst/>
            <a:cxnLst>
              <a:cxn ang="0">
                <a:pos x="0" y="30"/>
              </a:cxn>
              <a:cxn ang="0">
                <a:pos x="108" y="30"/>
              </a:cxn>
              <a:cxn ang="0">
                <a:pos x="972" y="0"/>
              </a:cxn>
            </a:cxnLst>
            <a:rect l="0" t="0" r="r" b="b"/>
            <a:pathLst>
              <a:path w="972" h="30">
                <a:moveTo>
                  <a:pt x="0" y="30"/>
                </a:moveTo>
                <a:lnTo>
                  <a:pt x="108" y="30"/>
                </a:lnTo>
                <a:lnTo>
                  <a:pt x="972" y="0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702" name="Freeform 30"/>
          <p:cNvSpPr>
            <a:spLocks/>
          </p:cNvSpPr>
          <p:nvPr/>
        </p:nvSpPr>
        <p:spPr bwMode="auto">
          <a:xfrm>
            <a:off x="1095375" y="2730500"/>
            <a:ext cx="3302000" cy="158750"/>
          </a:xfrm>
          <a:custGeom>
            <a:avLst/>
            <a:gdLst/>
            <a:ahLst/>
            <a:cxnLst>
              <a:cxn ang="0">
                <a:pos x="0" y="100"/>
              </a:cxn>
              <a:cxn ang="0">
                <a:pos x="368" y="100"/>
              </a:cxn>
              <a:cxn ang="0">
                <a:pos x="2080" y="0"/>
              </a:cxn>
            </a:cxnLst>
            <a:rect l="0" t="0" r="r" b="b"/>
            <a:pathLst>
              <a:path w="2080" h="100">
                <a:moveTo>
                  <a:pt x="0" y="100"/>
                </a:moveTo>
                <a:lnTo>
                  <a:pt x="368" y="100"/>
                </a:lnTo>
                <a:lnTo>
                  <a:pt x="2080" y="0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703" name="Freeform 31"/>
          <p:cNvSpPr>
            <a:spLocks/>
          </p:cNvSpPr>
          <p:nvPr/>
        </p:nvSpPr>
        <p:spPr bwMode="auto">
          <a:xfrm>
            <a:off x="1809750" y="3375025"/>
            <a:ext cx="1431925" cy="369888"/>
          </a:xfrm>
          <a:custGeom>
            <a:avLst/>
            <a:gdLst/>
            <a:ahLst/>
            <a:cxnLst>
              <a:cxn ang="0">
                <a:pos x="0" y="233"/>
              </a:cxn>
              <a:cxn ang="0">
                <a:pos x="206" y="233"/>
              </a:cxn>
              <a:cxn ang="0">
                <a:pos x="902" y="0"/>
              </a:cxn>
            </a:cxnLst>
            <a:rect l="0" t="0" r="r" b="b"/>
            <a:pathLst>
              <a:path w="902" h="233">
                <a:moveTo>
                  <a:pt x="0" y="233"/>
                </a:moveTo>
                <a:lnTo>
                  <a:pt x="206" y="233"/>
                </a:lnTo>
                <a:lnTo>
                  <a:pt x="902" y="0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704" name="Freeform 32"/>
          <p:cNvSpPr>
            <a:spLocks/>
          </p:cNvSpPr>
          <p:nvPr/>
        </p:nvSpPr>
        <p:spPr bwMode="auto">
          <a:xfrm>
            <a:off x="2432050" y="4789488"/>
            <a:ext cx="1974850" cy="885825"/>
          </a:xfrm>
          <a:custGeom>
            <a:avLst/>
            <a:gdLst/>
            <a:ahLst/>
            <a:cxnLst>
              <a:cxn ang="0">
                <a:pos x="0" y="558"/>
              </a:cxn>
              <a:cxn ang="0">
                <a:pos x="102" y="558"/>
              </a:cxn>
              <a:cxn ang="0">
                <a:pos x="1244" y="0"/>
              </a:cxn>
            </a:cxnLst>
            <a:rect l="0" t="0" r="r" b="b"/>
            <a:pathLst>
              <a:path w="1244" h="558">
                <a:moveTo>
                  <a:pt x="0" y="558"/>
                </a:moveTo>
                <a:lnTo>
                  <a:pt x="102" y="558"/>
                </a:lnTo>
                <a:lnTo>
                  <a:pt x="1244" y="0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705" name="Freeform 33"/>
          <p:cNvSpPr>
            <a:spLocks/>
          </p:cNvSpPr>
          <p:nvPr/>
        </p:nvSpPr>
        <p:spPr bwMode="auto">
          <a:xfrm>
            <a:off x="1968500" y="5586413"/>
            <a:ext cx="2416175" cy="339725"/>
          </a:xfrm>
          <a:custGeom>
            <a:avLst/>
            <a:gdLst/>
            <a:ahLst/>
            <a:cxnLst>
              <a:cxn ang="0">
                <a:pos x="0" y="214"/>
              </a:cxn>
              <a:cxn ang="0">
                <a:pos x="392" y="214"/>
              </a:cxn>
              <a:cxn ang="0">
                <a:pos x="1522" y="0"/>
              </a:cxn>
            </a:cxnLst>
            <a:rect l="0" t="0" r="r" b="b"/>
            <a:pathLst>
              <a:path w="1522" h="214">
                <a:moveTo>
                  <a:pt x="0" y="214"/>
                </a:moveTo>
                <a:lnTo>
                  <a:pt x="392" y="214"/>
                </a:lnTo>
                <a:lnTo>
                  <a:pt x="1522" y="0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706" name="Freeform 34"/>
          <p:cNvSpPr>
            <a:spLocks/>
          </p:cNvSpPr>
          <p:nvPr/>
        </p:nvSpPr>
        <p:spPr bwMode="auto">
          <a:xfrm>
            <a:off x="1879600" y="3811588"/>
            <a:ext cx="949325" cy="298450"/>
          </a:xfrm>
          <a:custGeom>
            <a:avLst/>
            <a:gdLst/>
            <a:ahLst/>
            <a:cxnLst>
              <a:cxn ang="0">
                <a:pos x="0" y="188"/>
              </a:cxn>
              <a:cxn ang="0">
                <a:pos x="162" y="188"/>
              </a:cxn>
              <a:cxn ang="0">
                <a:pos x="598" y="0"/>
              </a:cxn>
            </a:cxnLst>
            <a:rect l="0" t="0" r="r" b="b"/>
            <a:pathLst>
              <a:path w="598" h="188">
                <a:moveTo>
                  <a:pt x="0" y="188"/>
                </a:moveTo>
                <a:lnTo>
                  <a:pt x="162" y="188"/>
                </a:lnTo>
                <a:lnTo>
                  <a:pt x="598" y="0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707" name="Freeform 35"/>
          <p:cNvSpPr>
            <a:spLocks/>
          </p:cNvSpPr>
          <p:nvPr/>
        </p:nvSpPr>
        <p:spPr bwMode="auto">
          <a:xfrm>
            <a:off x="1927225" y="3317875"/>
            <a:ext cx="1857375" cy="1100138"/>
          </a:xfrm>
          <a:custGeom>
            <a:avLst/>
            <a:gdLst/>
            <a:ahLst/>
            <a:cxnLst>
              <a:cxn ang="0">
                <a:pos x="0" y="693"/>
              </a:cxn>
              <a:cxn ang="0">
                <a:pos x="130" y="693"/>
              </a:cxn>
              <a:cxn ang="0">
                <a:pos x="1170" y="0"/>
              </a:cxn>
            </a:cxnLst>
            <a:rect l="0" t="0" r="r" b="b"/>
            <a:pathLst>
              <a:path w="1170" h="693">
                <a:moveTo>
                  <a:pt x="0" y="693"/>
                </a:moveTo>
                <a:lnTo>
                  <a:pt x="130" y="693"/>
                </a:lnTo>
                <a:lnTo>
                  <a:pt x="1170" y="0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708" name="Freeform 36"/>
          <p:cNvSpPr>
            <a:spLocks/>
          </p:cNvSpPr>
          <p:nvPr/>
        </p:nvSpPr>
        <p:spPr bwMode="auto">
          <a:xfrm>
            <a:off x="2209800" y="3343275"/>
            <a:ext cx="2206625" cy="1519238"/>
          </a:xfrm>
          <a:custGeom>
            <a:avLst/>
            <a:gdLst/>
            <a:ahLst/>
            <a:cxnLst>
              <a:cxn ang="0">
                <a:pos x="0" y="957"/>
              </a:cxn>
              <a:cxn ang="0">
                <a:pos x="118" y="957"/>
              </a:cxn>
              <a:cxn ang="0">
                <a:pos x="1390" y="0"/>
              </a:cxn>
            </a:cxnLst>
            <a:rect l="0" t="0" r="r" b="b"/>
            <a:pathLst>
              <a:path w="1390" h="957">
                <a:moveTo>
                  <a:pt x="0" y="957"/>
                </a:moveTo>
                <a:lnTo>
                  <a:pt x="118" y="957"/>
                </a:lnTo>
                <a:lnTo>
                  <a:pt x="1390" y="0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709" name="Freeform 37"/>
          <p:cNvSpPr>
            <a:spLocks/>
          </p:cNvSpPr>
          <p:nvPr/>
        </p:nvSpPr>
        <p:spPr bwMode="auto">
          <a:xfrm>
            <a:off x="2479675" y="1158875"/>
            <a:ext cx="1647825" cy="9810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08" y="0"/>
              </a:cxn>
              <a:cxn ang="0">
                <a:pos x="1038" y="618"/>
              </a:cxn>
            </a:cxnLst>
            <a:rect l="0" t="0" r="r" b="b"/>
            <a:pathLst>
              <a:path w="1038" h="618">
                <a:moveTo>
                  <a:pt x="0" y="0"/>
                </a:moveTo>
                <a:lnTo>
                  <a:pt x="108" y="0"/>
                </a:lnTo>
                <a:lnTo>
                  <a:pt x="1038" y="618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710" name="Freeform 38"/>
          <p:cNvSpPr>
            <a:spLocks/>
          </p:cNvSpPr>
          <p:nvPr/>
        </p:nvSpPr>
        <p:spPr bwMode="auto">
          <a:xfrm>
            <a:off x="1797050" y="5113338"/>
            <a:ext cx="1060450" cy="346075"/>
          </a:xfrm>
          <a:custGeom>
            <a:avLst/>
            <a:gdLst/>
            <a:ahLst/>
            <a:cxnLst>
              <a:cxn ang="0">
                <a:pos x="0" y="218"/>
              </a:cxn>
              <a:cxn ang="0">
                <a:pos x="226" y="218"/>
              </a:cxn>
              <a:cxn ang="0">
                <a:pos x="668" y="0"/>
              </a:cxn>
            </a:cxnLst>
            <a:rect l="0" t="0" r="r" b="b"/>
            <a:pathLst>
              <a:path w="668" h="218">
                <a:moveTo>
                  <a:pt x="0" y="218"/>
                </a:moveTo>
                <a:lnTo>
                  <a:pt x="226" y="218"/>
                </a:lnTo>
                <a:lnTo>
                  <a:pt x="668" y="0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711" name="Freeform 39"/>
          <p:cNvSpPr>
            <a:spLocks/>
          </p:cNvSpPr>
          <p:nvPr/>
        </p:nvSpPr>
        <p:spPr bwMode="auto">
          <a:xfrm>
            <a:off x="5145088" y="4821238"/>
            <a:ext cx="1374775" cy="292100"/>
          </a:xfrm>
          <a:custGeom>
            <a:avLst/>
            <a:gdLst/>
            <a:ahLst/>
            <a:cxnLst>
              <a:cxn ang="0">
                <a:pos x="866" y="184"/>
              </a:cxn>
              <a:cxn ang="0">
                <a:pos x="724" y="184"/>
              </a:cxn>
              <a:cxn ang="0">
                <a:pos x="0" y="0"/>
              </a:cxn>
            </a:cxnLst>
            <a:rect l="0" t="0" r="r" b="b"/>
            <a:pathLst>
              <a:path w="866" h="184">
                <a:moveTo>
                  <a:pt x="866" y="184"/>
                </a:moveTo>
                <a:lnTo>
                  <a:pt x="724" y="184"/>
                </a:lnTo>
                <a:lnTo>
                  <a:pt x="0" y="0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712" name="Freeform 40"/>
          <p:cNvSpPr>
            <a:spLocks/>
          </p:cNvSpPr>
          <p:nvPr/>
        </p:nvSpPr>
        <p:spPr bwMode="auto">
          <a:xfrm>
            <a:off x="5284788" y="2841625"/>
            <a:ext cx="1231900" cy="266700"/>
          </a:xfrm>
          <a:custGeom>
            <a:avLst/>
            <a:gdLst/>
            <a:ahLst/>
            <a:cxnLst>
              <a:cxn ang="0">
                <a:pos x="776" y="0"/>
              </a:cxn>
              <a:cxn ang="0">
                <a:pos x="674" y="0"/>
              </a:cxn>
              <a:cxn ang="0">
                <a:pos x="0" y="168"/>
              </a:cxn>
            </a:cxnLst>
            <a:rect l="0" t="0" r="r" b="b"/>
            <a:pathLst>
              <a:path w="776" h="168">
                <a:moveTo>
                  <a:pt x="776" y="0"/>
                </a:moveTo>
                <a:lnTo>
                  <a:pt x="674" y="0"/>
                </a:lnTo>
                <a:lnTo>
                  <a:pt x="0" y="168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713" name="Freeform 41"/>
          <p:cNvSpPr>
            <a:spLocks/>
          </p:cNvSpPr>
          <p:nvPr/>
        </p:nvSpPr>
        <p:spPr bwMode="auto">
          <a:xfrm>
            <a:off x="1022350" y="574675"/>
            <a:ext cx="114300" cy="895350"/>
          </a:xfrm>
          <a:custGeom>
            <a:avLst/>
            <a:gdLst/>
            <a:ahLst/>
            <a:cxnLst>
              <a:cxn ang="0">
                <a:pos x="70" y="0"/>
              </a:cxn>
              <a:cxn ang="0">
                <a:pos x="0" y="0"/>
              </a:cxn>
              <a:cxn ang="0">
                <a:pos x="0" y="564"/>
              </a:cxn>
              <a:cxn ang="0">
                <a:pos x="72" y="564"/>
              </a:cxn>
            </a:cxnLst>
            <a:rect l="0" t="0" r="r" b="b"/>
            <a:pathLst>
              <a:path w="72" h="564">
                <a:moveTo>
                  <a:pt x="70" y="0"/>
                </a:moveTo>
                <a:lnTo>
                  <a:pt x="0" y="0"/>
                </a:lnTo>
                <a:lnTo>
                  <a:pt x="0" y="564"/>
                </a:lnTo>
                <a:lnTo>
                  <a:pt x="72" y="564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714" name="Freeform 42"/>
          <p:cNvSpPr>
            <a:spLocks/>
          </p:cNvSpPr>
          <p:nvPr/>
        </p:nvSpPr>
        <p:spPr bwMode="auto">
          <a:xfrm>
            <a:off x="1841500" y="711200"/>
            <a:ext cx="2349500" cy="8921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98" y="0"/>
              </a:cxn>
              <a:cxn ang="0">
                <a:pos x="1480" y="562"/>
              </a:cxn>
            </a:cxnLst>
            <a:rect l="0" t="0" r="r" b="b"/>
            <a:pathLst>
              <a:path w="1480" h="562">
                <a:moveTo>
                  <a:pt x="0" y="0"/>
                </a:moveTo>
                <a:lnTo>
                  <a:pt x="398" y="0"/>
                </a:lnTo>
                <a:lnTo>
                  <a:pt x="1480" y="562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715" name="Freeform 43"/>
          <p:cNvSpPr>
            <a:spLocks/>
          </p:cNvSpPr>
          <p:nvPr/>
        </p:nvSpPr>
        <p:spPr bwMode="auto">
          <a:xfrm>
            <a:off x="4454525" y="663575"/>
            <a:ext cx="2058988" cy="419100"/>
          </a:xfrm>
          <a:custGeom>
            <a:avLst/>
            <a:gdLst/>
            <a:ahLst/>
            <a:cxnLst>
              <a:cxn ang="0">
                <a:pos x="1297" y="0"/>
              </a:cxn>
              <a:cxn ang="0">
                <a:pos x="1197" y="0"/>
              </a:cxn>
              <a:cxn ang="0">
                <a:pos x="0" y="264"/>
              </a:cxn>
            </a:cxnLst>
            <a:rect l="0" t="0" r="r" b="b"/>
            <a:pathLst>
              <a:path w="1297" h="264">
                <a:moveTo>
                  <a:pt x="1297" y="0"/>
                </a:moveTo>
                <a:lnTo>
                  <a:pt x="1197" y="0"/>
                </a:lnTo>
                <a:lnTo>
                  <a:pt x="0" y="264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716" name="Freeform 44"/>
          <p:cNvSpPr>
            <a:spLocks/>
          </p:cNvSpPr>
          <p:nvPr/>
        </p:nvSpPr>
        <p:spPr bwMode="auto">
          <a:xfrm>
            <a:off x="4435475" y="1130300"/>
            <a:ext cx="2078038" cy="819150"/>
          </a:xfrm>
          <a:custGeom>
            <a:avLst/>
            <a:gdLst/>
            <a:ahLst/>
            <a:cxnLst>
              <a:cxn ang="0">
                <a:pos x="1309" y="0"/>
              </a:cxn>
              <a:cxn ang="0">
                <a:pos x="1209" y="0"/>
              </a:cxn>
              <a:cxn ang="0">
                <a:pos x="0" y="516"/>
              </a:cxn>
            </a:cxnLst>
            <a:rect l="0" t="0" r="r" b="b"/>
            <a:pathLst>
              <a:path w="1309" h="516">
                <a:moveTo>
                  <a:pt x="1309" y="0"/>
                </a:moveTo>
                <a:lnTo>
                  <a:pt x="1209" y="0"/>
                </a:lnTo>
                <a:lnTo>
                  <a:pt x="0" y="516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717" name="Freeform 45"/>
          <p:cNvSpPr>
            <a:spLocks/>
          </p:cNvSpPr>
          <p:nvPr/>
        </p:nvSpPr>
        <p:spPr bwMode="auto">
          <a:xfrm>
            <a:off x="4425950" y="889000"/>
            <a:ext cx="2087563" cy="542925"/>
          </a:xfrm>
          <a:custGeom>
            <a:avLst/>
            <a:gdLst/>
            <a:ahLst/>
            <a:cxnLst>
              <a:cxn ang="0">
                <a:pos x="1315" y="0"/>
              </a:cxn>
              <a:cxn ang="0">
                <a:pos x="1215" y="0"/>
              </a:cxn>
              <a:cxn ang="0">
                <a:pos x="0" y="342"/>
              </a:cxn>
            </a:cxnLst>
            <a:rect l="0" t="0" r="r" b="b"/>
            <a:pathLst>
              <a:path w="1315" h="342">
                <a:moveTo>
                  <a:pt x="1315" y="0"/>
                </a:moveTo>
                <a:lnTo>
                  <a:pt x="1215" y="0"/>
                </a:lnTo>
                <a:lnTo>
                  <a:pt x="0" y="342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718" name="Freeform 46"/>
          <p:cNvSpPr>
            <a:spLocks/>
          </p:cNvSpPr>
          <p:nvPr/>
        </p:nvSpPr>
        <p:spPr bwMode="auto">
          <a:xfrm>
            <a:off x="5430838" y="1412875"/>
            <a:ext cx="1085850" cy="228600"/>
          </a:xfrm>
          <a:custGeom>
            <a:avLst/>
            <a:gdLst/>
            <a:ahLst/>
            <a:cxnLst>
              <a:cxn ang="0">
                <a:pos x="684" y="0"/>
              </a:cxn>
              <a:cxn ang="0">
                <a:pos x="582" y="0"/>
              </a:cxn>
              <a:cxn ang="0">
                <a:pos x="0" y="144"/>
              </a:cxn>
            </a:cxnLst>
            <a:rect l="0" t="0" r="r" b="b"/>
            <a:pathLst>
              <a:path w="684" h="144">
                <a:moveTo>
                  <a:pt x="684" y="0"/>
                </a:moveTo>
                <a:lnTo>
                  <a:pt x="582" y="0"/>
                </a:lnTo>
                <a:lnTo>
                  <a:pt x="0" y="144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719" name="Freeform 47"/>
          <p:cNvSpPr>
            <a:spLocks/>
          </p:cNvSpPr>
          <p:nvPr/>
        </p:nvSpPr>
        <p:spPr bwMode="auto">
          <a:xfrm>
            <a:off x="5576888" y="1663700"/>
            <a:ext cx="942975" cy="193675"/>
          </a:xfrm>
          <a:custGeom>
            <a:avLst/>
            <a:gdLst/>
            <a:ahLst/>
            <a:cxnLst>
              <a:cxn ang="0">
                <a:pos x="594" y="0"/>
              </a:cxn>
              <a:cxn ang="0">
                <a:pos x="492" y="0"/>
              </a:cxn>
              <a:cxn ang="0">
                <a:pos x="0" y="122"/>
              </a:cxn>
            </a:cxnLst>
            <a:rect l="0" t="0" r="r" b="b"/>
            <a:pathLst>
              <a:path w="594" h="122">
                <a:moveTo>
                  <a:pt x="594" y="0"/>
                </a:moveTo>
                <a:lnTo>
                  <a:pt x="492" y="0"/>
                </a:lnTo>
                <a:lnTo>
                  <a:pt x="0" y="122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720" name="Freeform 48"/>
          <p:cNvSpPr>
            <a:spLocks/>
          </p:cNvSpPr>
          <p:nvPr/>
        </p:nvSpPr>
        <p:spPr bwMode="auto">
          <a:xfrm>
            <a:off x="5691188" y="2019300"/>
            <a:ext cx="822325" cy="336550"/>
          </a:xfrm>
          <a:custGeom>
            <a:avLst/>
            <a:gdLst/>
            <a:ahLst/>
            <a:cxnLst>
              <a:cxn ang="0">
                <a:pos x="518" y="2"/>
              </a:cxn>
              <a:cxn ang="0">
                <a:pos x="418" y="0"/>
              </a:cxn>
              <a:cxn ang="0">
                <a:pos x="0" y="212"/>
              </a:cxn>
            </a:cxnLst>
            <a:rect l="0" t="0" r="r" b="b"/>
            <a:pathLst>
              <a:path w="518" h="212">
                <a:moveTo>
                  <a:pt x="518" y="2"/>
                </a:moveTo>
                <a:lnTo>
                  <a:pt x="418" y="0"/>
                </a:lnTo>
                <a:lnTo>
                  <a:pt x="0" y="212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721" name="Freeform 49"/>
          <p:cNvSpPr>
            <a:spLocks/>
          </p:cNvSpPr>
          <p:nvPr/>
        </p:nvSpPr>
        <p:spPr bwMode="auto">
          <a:xfrm>
            <a:off x="5154613" y="2555875"/>
            <a:ext cx="1358900" cy="447675"/>
          </a:xfrm>
          <a:custGeom>
            <a:avLst/>
            <a:gdLst/>
            <a:ahLst/>
            <a:cxnLst>
              <a:cxn ang="0">
                <a:pos x="856" y="0"/>
              </a:cxn>
              <a:cxn ang="0">
                <a:pos x="756" y="0"/>
              </a:cxn>
              <a:cxn ang="0">
                <a:pos x="0" y="282"/>
              </a:cxn>
            </a:cxnLst>
            <a:rect l="0" t="0" r="r" b="b"/>
            <a:pathLst>
              <a:path w="856" h="282">
                <a:moveTo>
                  <a:pt x="856" y="0"/>
                </a:moveTo>
                <a:lnTo>
                  <a:pt x="756" y="0"/>
                </a:lnTo>
                <a:lnTo>
                  <a:pt x="0" y="282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722" name="Freeform 50"/>
          <p:cNvSpPr>
            <a:spLocks/>
          </p:cNvSpPr>
          <p:nvPr/>
        </p:nvSpPr>
        <p:spPr bwMode="auto">
          <a:xfrm>
            <a:off x="4786313" y="3111500"/>
            <a:ext cx="1727200" cy="92075"/>
          </a:xfrm>
          <a:custGeom>
            <a:avLst/>
            <a:gdLst/>
            <a:ahLst/>
            <a:cxnLst>
              <a:cxn ang="0">
                <a:pos x="1088" y="0"/>
              </a:cxn>
              <a:cxn ang="0">
                <a:pos x="988" y="0"/>
              </a:cxn>
              <a:cxn ang="0">
                <a:pos x="0" y="58"/>
              </a:cxn>
            </a:cxnLst>
            <a:rect l="0" t="0" r="r" b="b"/>
            <a:pathLst>
              <a:path w="1088" h="58">
                <a:moveTo>
                  <a:pt x="1088" y="0"/>
                </a:moveTo>
                <a:lnTo>
                  <a:pt x="988" y="0"/>
                </a:lnTo>
                <a:lnTo>
                  <a:pt x="0" y="58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723" name="Freeform 51"/>
          <p:cNvSpPr>
            <a:spLocks/>
          </p:cNvSpPr>
          <p:nvPr/>
        </p:nvSpPr>
        <p:spPr bwMode="auto">
          <a:xfrm>
            <a:off x="5284788" y="2841625"/>
            <a:ext cx="1228725" cy="266700"/>
          </a:xfrm>
          <a:custGeom>
            <a:avLst/>
            <a:gdLst/>
            <a:ahLst/>
            <a:cxnLst>
              <a:cxn ang="0">
                <a:pos x="774" y="0"/>
              </a:cxn>
              <a:cxn ang="0">
                <a:pos x="674" y="0"/>
              </a:cxn>
              <a:cxn ang="0">
                <a:pos x="0" y="168"/>
              </a:cxn>
            </a:cxnLst>
            <a:rect l="0" t="0" r="r" b="b"/>
            <a:pathLst>
              <a:path w="774" h="168">
                <a:moveTo>
                  <a:pt x="774" y="0"/>
                </a:moveTo>
                <a:lnTo>
                  <a:pt x="674" y="0"/>
                </a:lnTo>
                <a:lnTo>
                  <a:pt x="0" y="168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724" name="Freeform 52"/>
          <p:cNvSpPr>
            <a:spLocks/>
          </p:cNvSpPr>
          <p:nvPr/>
        </p:nvSpPr>
        <p:spPr bwMode="auto">
          <a:xfrm>
            <a:off x="5291138" y="3343275"/>
            <a:ext cx="1222375" cy="98425"/>
          </a:xfrm>
          <a:custGeom>
            <a:avLst/>
            <a:gdLst/>
            <a:ahLst/>
            <a:cxnLst>
              <a:cxn ang="0">
                <a:pos x="770" y="0"/>
              </a:cxn>
              <a:cxn ang="0">
                <a:pos x="670" y="0"/>
              </a:cxn>
              <a:cxn ang="0">
                <a:pos x="0" y="62"/>
              </a:cxn>
            </a:cxnLst>
            <a:rect l="0" t="0" r="r" b="b"/>
            <a:pathLst>
              <a:path w="770" h="62">
                <a:moveTo>
                  <a:pt x="770" y="0"/>
                </a:moveTo>
                <a:lnTo>
                  <a:pt x="670" y="0"/>
                </a:lnTo>
                <a:lnTo>
                  <a:pt x="0" y="62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725" name="Freeform 53"/>
          <p:cNvSpPr>
            <a:spLocks/>
          </p:cNvSpPr>
          <p:nvPr/>
        </p:nvSpPr>
        <p:spPr bwMode="auto">
          <a:xfrm>
            <a:off x="6005513" y="3554413"/>
            <a:ext cx="508000" cy="44450"/>
          </a:xfrm>
          <a:custGeom>
            <a:avLst/>
            <a:gdLst/>
            <a:ahLst/>
            <a:cxnLst>
              <a:cxn ang="0">
                <a:pos x="320" y="28"/>
              </a:cxn>
              <a:cxn ang="0">
                <a:pos x="220" y="28"/>
              </a:cxn>
              <a:cxn ang="0">
                <a:pos x="0" y="0"/>
              </a:cxn>
            </a:cxnLst>
            <a:rect l="0" t="0" r="r" b="b"/>
            <a:pathLst>
              <a:path w="320" h="28">
                <a:moveTo>
                  <a:pt x="320" y="28"/>
                </a:moveTo>
                <a:lnTo>
                  <a:pt x="220" y="28"/>
                </a:lnTo>
                <a:lnTo>
                  <a:pt x="0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726" name="Freeform 54"/>
          <p:cNvSpPr>
            <a:spLocks/>
          </p:cNvSpPr>
          <p:nvPr/>
        </p:nvSpPr>
        <p:spPr bwMode="auto">
          <a:xfrm>
            <a:off x="5738813" y="3709988"/>
            <a:ext cx="774700" cy="146050"/>
          </a:xfrm>
          <a:custGeom>
            <a:avLst/>
            <a:gdLst/>
            <a:ahLst/>
            <a:cxnLst>
              <a:cxn ang="0">
                <a:pos x="488" y="92"/>
              </a:cxn>
              <a:cxn ang="0">
                <a:pos x="388" y="92"/>
              </a:cxn>
              <a:cxn ang="0">
                <a:pos x="0" y="0"/>
              </a:cxn>
            </a:cxnLst>
            <a:rect l="0" t="0" r="r" b="b"/>
            <a:pathLst>
              <a:path w="488" h="92">
                <a:moveTo>
                  <a:pt x="488" y="92"/>
                </a:moveTo>
                <a:lnTo>
                  <a:pt x="388" y="92"/>
                </a:lnTo>
                <a:lnTo>
                  <a:pt x="0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727" name="Freeform 55"/>
          <p:cNvSpPr>
            <a:spLocks/>
          </p:cNvSpPr>
          <p:nvPr/>
        </p:nvSpPr>
        <p:spPr bwMode="auto">
          <a:xfrm>
            <a:off x="5354638" y="3656013"/>
            <a:ext cx="1158875" cy="669925"/>
          </a:xfrm>
          <a:custGeom>
            <a:avLst/>
            <a:gdLst/>
            <a:ahLst/>
            <a:cxnLst>
              <a:cxn ang="0">
                <a:pos x="730" y="422"/>
              </a:cxn>
              <a:cxn ang="0">
                <a:pos x="328" y="422"/>
              </a:cxn>
              <a:cxn ang="0">
                <a:pos x="0" y="0"/>
              </a:cxn>
            </a:cxnLst>
            <a:rect l="0" t="0" r="r" b="b"/>
            <a:pathLst>
              <a:path w="730" h="422">
                <a:moveTo>
                  <a:pt x="730" y="422"/>
                </a:moveTo>
                <a:lnTo>
                  <a:pt x="328" y="422"/>
                </a:lnTo>
                <a:lnTo>
                  <a:pt x="0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728" name="Freeform 56"/>
          <p:cNvSpPr>
            <a:spLocks/>
          </p:cNvSpPr>
          <p:nvPr/>
        </p:nvSpPr>
        <p:spPr bwMode="auto">
          <a:xfrm>
            <a:off x="4397375" y="4376738"/>
            <a:ext cx="2122488" cy="1587500"/>
          </a:xfrm>
          <a:custGeom>
            <a:avLst/>
            <a:gdLst/>
            <a:ahLst/>
            <a:cxnLst>
              <a:cxn ang="0">
                <a:pos x="1337" y="1000"/>
              </a:cxn>
              <a:cxn ang="0">
                <a:pos x="455" y="1000"/>
              </a:cxn>
              <a:cxn ang="0">
                <a:pos x="0" y="0"/>
              </a:cxn>
            </a:cxnLst>
            <a:rect l="0" t="0" r="r" b="b"/>
            <a:pathLst>
              <a:path w="1337" h="1000">
                <a:moveTo>
                  <a:pt x="1337" y="1000"/>
                </a:moveTo>
                <a:lnTo>
                  <a:pt x="455" y="1000"/>
                </a:lnTo>
                <a:lnTo>
                  <a:pt x="0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729" name="Freeform 57"/>
          <p:cNvSpPr>
            <a:spLocks/>
          </p:cNvSpPr>
          <p:nvPr/>
        </p:nvSpPr>
        <p:spPr bwMode="auto">
          <a:xfrm>
            <a:off x="4954588" y="3887788"/>
            <a:ext cx="1555750" cy="860425"/>
          </a:xfrm>
          <a:custGeom>
            <a:avLst/>
            <a:gdLst/>
            <a:ahLst/>
            <a:cxnLst>
              <a:cxn ang="0">
                <a:pos x="980" y="542"/>
              </a:cxn>
              <a:cxn ang="0">
                <a:pos x="452" y="542"/>
              </a:cxn>
              <a:cxn ang="0">
                <a:pos x="0" y="0"/>
              </a:cxn>
            </a:cxnLst>
            <a:rect l="0" t="0" r="r" b="b"/>
            <a:pathLst>
              <a:path w="980" h="542">
                <a:moveTo>
                  <a:pt x="980" y="542"/>
                </a:moveTo>
                <a:lnTo>
                  <a:pt x="452" y="542"/>
                </a:lnTo>
                <a:lnTo>
                  <a:pt x="0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730" name="Line 58"/>
          <p:cNvSpPr>
            <a:spLocks noChangeShapeType="1"/>
          </p:cNvSpPr>
          <p:nvPr/>
        </p:nvSpPr>
        <p:spPr bwMode="auto">
          <a:xfrm flipH="1">
            <a:off x="901700" y="1016000"/>
            <a:ext cx="117475" cy="1588"/>
          </a:xfrm>
          <a:prstGeom prst="line">
            <a:avLst/>
          </a:prstGeom>
          <a:noFill/>
          <a:ln w="1587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731" name="Line 59"/>
          <p:cNvSpPr>
            <a:spLocks noChangeShapeType="1"/>
          </p:cNvSpPr>
          <p:nvPr/>
        </p:nvSpPr>
        <p:spPr bwMode="auto">
          <a:xfrm flipH="1">
            <a:off x="5195888" y="5462588"/>
            <a:ext cx="1308100" cy="1587"/>
          </a:xfrm>
          <a:prstGeom prst="line">
            <a:avLst/>
          </a:prstGeom>
          <a:noFill/>
          <a:ln w="1587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732" name="Line 60"/>
          <p:cNvSpPr>
            <a:spLocks noChangeShapeType="1"/>
          </p:cNvSpPr>
          <p:nvPr/>
        </p:nvSpPr>
        <p:spPr bwMode="auto">
          <a:xfrm>
            <a:off x="2054225" y="1828800"/>
            <a:ext cx="901700" cy="1588"/>
          </a:xfrm>
          <a:prstGeom prst="line">
            <a:avLst/>
          </a:prstGeom>
          <a:noFill/>
          <a:ln w="1587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733" name="Freeform 61"/>
          <p:cNvSpPr>
            <a:spLocks/>
          </p:cNvSpPr>
          <p:nvPr/>
        </p:nvSpPr>
        <p:spPr bwMode="auto">
          <a:xfrm>
            <a:off x="1936750" y="2263775"/>
            <a:ext cx="701675" cy="4381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82" y="0"/>
              </a:cxn>
              <a:cxn ang="0">
                <a:pos x="442" y="276"/>
              </a:cxn>
            </a:cxnLst>
            <a:rect l="0" t="0" r="r" b="b"/>
            <a:pathLst>
              <a:path w="442" h="276">
                <a:moveTo>
                  <a:pt x="0" y="0"/>
                </a:moveTo>
                <a:lnTo>
                  <a:pt x="182" y="0"/>
                </a:lnTo>
                <a:lnTo>
                  <a:pt x="442" y="276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734" name="Freeform 62"/>
          <p:cNvSpPr>
            <a:spLocks/>
          </p:cNvSpPr>
          <p:nvPr/>
        </p:nvSpPr>
        <p:spPr bwMode="auto">
          <a:xfrm>
            <a:off x="1425575" y="3222625"/>
            <a:ext cx="1543050" cy="47625"/>
          </a:xfrm>
          <a:custGeom>
            <a:avLst/>
            <a:gdLst/>
            <a:ahLst/>
            <a:cxnLst>
              <a:cxn ang="0">
                <a:pos x="0" y="30"/>
              </a:cxn>
              <a:cxn ang="0">
                <a:pos x="108" y="30"/>
              </a:cxn>
              <a:cxn ang="0">
                <a:pos x="972" y="0"/>
              </a:cxn>
            </a:cxnLst>
            <a:rect l="0" t="0" r="r" b="b"/>
            <a:pathLst>
              <a:path w="972" h="30">
                <a:moveTo>
                  <a:pt x="0" y="30"/>
                </a:moveTo>
                <a:lnTo>
                  <a:pt x="108" y="30"/>
                </a:lnTo>
                <a:lnTo>
                  <a:pt x="972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735" name="Freeform 63"/>
          <p:cNvSpPr>
            <a:spLocks/>
          </p:cNvSpPr>
          <p:nvPr/>
        </p:nvSpPr>
        <p:spPr bwMode="auto">
          <a:xfrm>
            <a:off x="1095375" y="2730500"/>
            <a:ext cx="3302000" cy="158750"/>
          </a:xfrm>
          <a:custGeom>
            <a:avLst/>
            <a:gdLst/>
            <a:ahLst/>
            <a:cxnLst>
              <a:cxn ang="0">
                <a:pos x="0" y="100"/>
              </a:cxn>
              <a:cxn ang="0">
                <a:pos x="368" y="100"/>
              </a:cxn>
              <a:cxn ang="0">
                <a:pos x="2080" y="0"/>
              </a:cxn>
            </a:cxnLst>
            <a:rect l="0" t="0" r="r" b="b"/>
            <a:pathLst>
              <a:path w="2080" h="100">
                <a:moveTo>
                  <a:pt x="0" y="100"/>
                </a:moveTo>
                <a:lnTo>
                  <a:pt x="368" y="100"/>
                </a:lnTo>
                <a:lnTo>
                  <a:pt x="2080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736" name="Freeform 64"/>
          <p:cNvSpPr>
            <a:spLocks/>
          </p:cNvSpPr>
          <p:nvPr/>
        </p:nvSpPr>
        <p:spPr bwMode="auto">
          <a:xfrm>
            <a:off x="1809750" y="3375025"/>
            <a:ext cx="1431925" cy="369888"/>
          </a:xfrm>
          <a:custGeom>
            <a:avLst/>
            <a:gdLst/>
            <a:ahLst/>
            <a:cxnLst>
              <a:cxn ang="0">
                <a:pos x="0" y="233"/>
              </a:cxn>
              <a:cxn ang="0">
                <a:pos x="206" y="233"/>
              </a:cxn>
              <a:cxn ang="0">
                <a:pos x="902" y="0"/>
              </a:cxn>
            </a:cxnLst>
            <a:rect l="0" t="0" r="r" b="b"/>
            <a:pathLst>
              <a:path w="902" h="233">
                <a:moveTo>
                  <a:pt x="0" y="233"/>
                </a:moveTo>
                <a:lnTo>
                  <a:pt x="206" y="233"/>
                </a:lnTo>
                <a:lnTo>
                  <a:pt x="902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737" name="Freeform 65"/>
          <p:cNvSpPr>
            <a:spLocks/>
          </p:cNvSpPr>
          <p:nvPr/>
        </p:nvSpPr>
        <p:spPr bwMode="auto">
          <a:xfrm>
            <a:off x="2432050" y="4789488"/>
            <a:ext cx="1974850" cy="885825"/>
          </a:xfrm>
          <a:custGeom>
            <a:avLst/>
            <a:gdLst/>
            <a:ahLst/>
            <a:cxnLst>
              <a:cxn ang="0">
                <a:pos x="0" y="558"/>
              </a:cxn>
              <a:cxn ang="0">
                <a:pos x="102" y="558"/>
              </a:cxn>
              <a:cxn ang="0">
                <a:pos x="1244" y="0"/>
              </a:cxn>
            </a:cxnLst>
            <a:rect l="0" t="0" r="r" b="b"/>
            <a:pathLst>
              <a:path w="1244" h="558">
                <a:moveTo>
                  <a:pt x="0" y="558"/>
                </a:moveTo>
                <a:lnTo>
                  <a:pt x="102" y="558"/>
                </a:lnTo>
                <a:lnTo>
                  <a:pt x="1244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738" name="Freeform 66"/>
          <p:cNvSpPr>
            <a:spLocks/>
          </p:cNvSpPr>
          <p:nvPr/>
        </p:nvSpPr>
        <p:spPr bwMode="auto">
          <a:xfrm>
            <a:off x="1968500" y="5586413"/>
            <a:ext cx="2416175" cy="339725"/>
          </a:xfrm>
          <a:custGeom>
            <a:avLst/>
            <a:gdLst/>
            <a:ahLst/>
            <a:cxnLst>
              <a:cxn ang="0">
                <a:pos x="0" y="214"/>
              </a:cxn>
              <a:cxn ang="0">
                <a:pos x="392" y="214"/>
              </a:cxn>
              <a:cxn ang="0">
                <a:pos x="1522" y="0"/>
              </a:cxn>
            </a:cxnLst>
            <a:rect l="0" t="0" r="r" b="b"/>
            <a:pathLst>
              <a:path w="1522" h="214">
                <a:moveTo>
                  <a:pt x="0" y="214"/>
                </a:moveTo>
                <a:lnTo>
                  <a:pt x="392" y="214"/>
                </a:lnTo>
                <a:lnTo>
                  <a:pt x="1522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739" name="Freeform 67"/>
          <p:cNvSpPr>
            <a:spLocks/>
          </p:cNvSpPr>
          <p:nvPr/>
        </p:nvSpPr>
        <p:spPr bwMode="auto">
          <a:xfrm>
            <a:off x="1879600" y="3811588"/>
            <a:ext cx="949325" cy="298450"/>
          </a:xfrm>
          <a:custGeom>
            <a:avLst/>
            <a:gdLst/>
            <a:ahLst/>
            <a:cxnLst>
              <a:cxn ang="0">
                <a:pos x="0" y="188"/>
              </a:cxn>
              <a:cxn ang="0">
                <a:pos x="162" y="188"/>
              </a:cxn>
              <a:cxn ang="0">
                <a:pos x="598" y="0"/>
              </a:cxn>
            </a:cxnLst>
            <a:rect l="0" t="0" r="r" b="b"/>
            <a:pathLst>
              <a:path w="598" h="188">
                <a:moveTo>
                  <a:pt x="0" y="188"/>
                </a:moveTo>
                <a:lnTo>
                  <a:pt x="162" y="188"/>
                </a:lnTo>
                <a:lnTo>
                  <a:pt x="598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740" name="Freeform 68"/>
          <p:cNvSpPr>
            <a:spLocks/>
          </p:cNvSpPr>
          <p:nvPr/>
        </p:nvSpPr>
        <p:spPr bwMode="auto">
          <a:xfrm>
            <a:off x="1927225" y="3317875"/>
            <a:ext cx="1857375" cy="1100138"/>
          </a:xfrm>
          <a:custGeom>
            <a:avLst/>
            <a:gdLst/>
            <a:ahLst/>
            <a:cxnLst>
              <a:cxn ang="0">
                <a:pos x="0" y="693"/>
              </a:cxn>
              <a:cxn ang="0">
                <a:pos x="130" y="693"/>
              </a:cxn>
              <a:cxn ang="0">
                <a:pos x="1170" y="0"/>
              </a:cxn>
            </a:cxnLst>
            <a:rect l="0" t="0" r="r" b="b"/>
            <a:pathLst>
              <a:path w="1170" h="693">
                <a:moveTo>
                  <a:pt x="0" y="693"/>
                </a:moveTo>
                <a:lnTo>
                  <a:pt x="130" y="693"/>
                </a:lnTo>
                <a:lnTo>
                  <a:pt x="1170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741" name="Freeform 69"/>
          <p:cNvSpPr>
            <a:spLocks/>
          </p:cNvSpPr>
          <p:nvPr/>
        </p:nvSpPr>
        <p:spPr bwMode="auto">
          <a:xfrm>
            <a:off x="2200275" y="3343275"/>
            <a:ext cx="2216150" cy="1519238"/>
          </a:xfrm>
          <a:custGeom>
            <a:avLst/>
            <a:gdLst/>
            <a:ahLst/>
            <a:cxnLst>
              <a:cxn ang="0">
                <a:pos x="0" y="957"/>
              </a:cxn>
              <a:cxn ang="0">
                <a:pos x="124" y="957"/>
              </a:cxn>
              <a:cxn ang="0">
                <a:pos x="1396" y="0"/>
              </a:cxn>
            </a:cxnLst>
            <a:rect l="0" t="0" r="r" b="b"/>
            <a:pathLst>
              <a:path w="1396" h="957">
                <a:moveTo>
                  <a:pt x="0" y="957"/>
                </a:moveTo>
                <a:lnTo>
                  <a:pt x="124" y="957"/>
                </a:lnTo>
                <a:lnTo>
                  <a:pt x="1396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742" name="Freeform 70"/>
          <p:cNvSpPr>
            <a:spLocks/>
          </p:cNvSpPr>
          <p:nvPr/>
        </p:nvSpPr>
        <p:spPr bwMode="auto">
          <a:xfrm>
            <a:off x="2479675" y="1158875"/>
            <a:ext cx="1647825" cy="9810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08" y="0"/>
              </a:cxn>
              <a:cxn ang="0">
                <a:pos x="1038" y="618"/>
              </a:cxn>
            </a:cxnLst>
            <a:rect l="0" t="0" r="r" b="b"/>
            <a:pathLst>
              <a:path w="1038" h="618">
                <a:moveTo>
                  <a:pt x="0" y="0"/>
                </a:moveTo>
                <a:lnTo>
                  <a:pt x="108" y="0"/>
                </a:lnTo>
                <a:lnTo>
                  <a:pt x="1038" y="618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743" name="Freeform 71"/>
          <p:cNvSpPr>
            <a:spLocks/>
          </p:cNvSpPr>
          <p:nvPr/>
        </p:nvSpPr>
        <p:spPr bwMode="auto">
          <a:xfrm>
            <a:off x="1797050" y="5113338"/>
            <a:ext cx="1060450" cy="346075"/>
          </a:xfrm>
          <a:custGeom>
            <a:avLst/>
            <a:gdLst/>
            <a:ahLst/>
            <a:cxnLst>
              <a:cxn ang="0">
                <a:pos x="0" y="218"/>
              </a:cxn>
              <a:cxn ang="0">
                <a:pos x="226" y="218"/>
              </a:cxn>
              <a:cxn ang="0">
                <a:pos x="668" y="0"/>
              </a:cxn>
            </a:cxnLst>
            <a:rect l="0" t="0" r="r" b="b"/>
            <a:pathLst>
              <a:path w="668" h="218">
                <a:moveTo>
                  <a:pt x="0" y="218"/>
                </a:moveTo>
                <a:lnTo>
                  <a:pt x="226" y="218"/>
                </a:lnTo>
                <a:lnTo>
                  <a:pt x="668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744" name="Freeform 72"/>
          <p:cNvSpPr>
            <a:spLocks/>
          </p:cNvSpPr>
          <p:nvPr/>
        </p:nvSpPr>
        <p:spPr bwMode="auto">
          <a:xfrm>
            <a:off x="5145088" y="4821238"/>
            <a:ext cx="1374775" cy="292100"/>
          </a:xfrm>
          <a:custGeom>
            <a:avLst/>
            <a:gdLst/>
            <a:ahLst/>
            <a:cxnLst>
              <a:cxn ang="0">
                <a:pos x="866" y="184"/>
              </a:cxn>
              <a:cxn ang="0">
                <a:pos x="724" y="184"/>
              </a:cxn>
              <a:cxn ang="0">
                <a:pos x="0" y="0"/>
              </a:cxn>
            </a:cxnLst>
            <a:rect l="0" t="0" r="r" b="b"/>
            <a:pathLst>
              <a:path w="866" h="184">
                <a:moveTo>
                  <a:pt x="866" y="184"/>
                </a:moveTo>
                <a:lnTo>
                  <a:pt x="724" y="184"/>
                </a:lnTo>
                <a:lnTo>
                  <a:pt x="0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745" name="Rectangle 73"/>
          <p:cNvSpPr>
            <a:spLocks noChangeArrowheads="1"/>
          </p:cNvSpPr>
          <p:nvPr/>
        </p:nvSpPr>
        <p:spPr bwMode="auto">
          <a:xfrm>
            <a:off x="6538913" y="554038"/>
            <a:ext cx="1160462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Incisive fossa</a:t>
            </a:r>
            <a:endParaRPr lang="en-US" sz="1800" b="1">
              <a:latin typeface="Arial" charset="0"/>
            </a:endParaRPr>
          </a:p>
        </p:txBody>
      </p:sp>
      <p:sp>
        <p:nvSpPr>
          <p:cNvPr id="28746" name="Rectangle 74"/>
          <p:cNvSpPr>
            <a:spLocks noChangeArrowheads="1"/>
          </p:cNvSpPr>
          <p:nvPr/>
        </p:nvSpPr>
        <p:spPr bwMode="auto">
          <a:xfrm>
            <a:off x="6542088" y="1023938"/>
            <a:ext cx="191770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Median palatine suture</a:t>
            </a:r>
            <a:endParaRPr lang="en-US" sz="1800" b="1">
              <a:latin typeface="Arial" charset="0"/>
            </a:endParaRPr>
          </a:p>
        </p:txBody>
      </p:sp>
      <p:sp>
        <p:nvSpPr>
          <p:cNvPr id="28747" name="Rectangle 75"/>
          <p:cNvSpPr>
            <a:spLocks noChangeArrowheads="1"/>
          </p:cNvSpPr>
          <p:nvPr/>
        </p:nvSpPr>
        <p:spPr bwMode="auto">
          <a:xfrm>
            <a:off x="6542088" y="779463"/>
            <a:ext cx="1744662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Intermaxillary suture</a:t>
            </a:r>
            <a:endParaRPr lang="en-US" sz="1800" b="1">
              <a:latin typeface="Arial" charset="0"/>
            </a:endParaRPr>
          </a:p>
        </p:txBody>
      </p:sp>
      <p:sp>
        <p:nvSpPr>
          <p:cNvPr id="28748" name="Rectangle 76"/>
          <p:cNvSpPr>
            <a:spLocks noChangeArrowheads="1"/>
          </p:cNvSpPr>
          <p:nvPr/>
        </p:nvSpPr>
        <p:spPr bwMode="auto">
          <a:xfrm>
            <a:off x="6538913" y="1309688"/>
            <a:ext cx="1674812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Infraorbital foramen</a:t>
            </a:r>
            <a:endParaRPr lang="en-US" sz="1800" b="1">
              <a:latin typeface="Arial" charset="0"/>
            </a:endParaRPr>
          </a:p>
        </p:txBody>
      </p:sp>
      <p:sp>
        <p:nvSpPr>
          <p:cNvPr id="28749" name="Rectangle 77"/>
          <p:cNvSpPr>
            <a:spLocks noChangeArrowheads="1"/>
          </p:cNvSpPr>
          <p:nvPr/>
        </p:nvSpPr>
        <p:spPr bwMode="auto">
          <a:xfrm>
            <a:off x="6542088" y="1519238"/>
            <a:ext cx="701675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Maxilla</a:t>
            </a:r>
            <a:endParaRPr lang="en-US" sz="1800">
              <a:latin typeface="Arial" charset="0"/>
            </a:endParaRPr>
          </a:p>
        </p:txBody>
      </p:sp>
      <p:sp>
        <p:nvSpPr>
          <p:cNvPr id="28750" name="Rectangle 78"/>
          <p:cNvSpPr>
            <a:spLocks noChangeArrowheads="1"/>
          </p:cNvSpPr>
          <p:nvPr/>
        </p:nvSpPr>
        <p:spPr bwMode="auto">
          <a:xfrm>
            <a:off x="6545263" y="1874838"/>
            <a:ext cx="1436687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Sphenoid bone</a:t>
            </a:r>
          </a:p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(greater wing)</a:t>
            </a:r>
            <a:endParaRPr lang="en-US" sz="1800">
              <a:latin typeface="Arial" charset="0"/>
            </a:endParaRPr>
          </a:p>
        </p:txBody>
      </p:sp>
      <p:sp>
        <p:nvSpPr>
          <p:cNvPr id="28751" name="Rectangle 79"/>
          <p:cNvSpPr>
            <a:spLocks noChangeArrowheads="1"/>
          </p:cNvSpPr>
          <p:nvPr/>
        </p:nvSpPr>
        <p:spPr bwMode="auto">
          <a:xfrm>
            <a:off x="6538913" y="2443163"/>
            <a:ext cx="125095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Foramen ovale</a:t>
            </a:r>
            <a:endParaRPr lang="en-US" sz="1800" b="1">
              <a:latin typeface="Arial" charset="0"/>
            </a:endParaRPr>
          </a:p>
        </p:txBody>
      </p:sp>
      <p:sp>
        <p:nvSpPr>
          <p:cNvPr id="28752" name="Rectangle 80"/>
          <p:cNvSpPr>
            <a:spLocks noChangeArrowheads="1"/>
          </p:cNvSpPr>
          <p:nvPr/>
        </p:nvSpPr>
        <p:spPr bwMode="auto">
          <a:xfrm>
            <a:off x="6538913" y="3001963"/>
            <a:ext cx="147955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Foramen lacerum</a:t>
            </a:r>
            <a:endParaRPr lang="en-US" sz="1800" b="1">
              <a:latin typeface="Arial" charset="0"/>
            </a:endParaRPr>
          </a:p>
        </p:txBody>
      </p:sp>
      <p:sp>
        <p:nvSpPr>
          <p:cNvPr id="28753" name="Rectangle 81"/>
          <p:cNvSpPr>
            <a:spLocks noChangeArrowheads="1"/>
          </p:cNvSpPr>
          <p:nvPr/>
        </p:nvSpPr>
        <p:spPr bwMode="auto">
          <a:xfrm>
            <a:off x="6545263" y="3233738"/>
            <a:ext cx="1122362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Carotid canal</a:t>
            </a:r>
            <a:endParaRPr lang="en-US" sz="1800" b="1">
              <a:latin typeface="Arial" charset="0"/>
            </a:endParaRPr>
          </a:p>
        </p:txBody>
      </p:sp>
      <p:sp>
        <p:nvSpPr>
          <p:cNvPr id="28754" name="Rectangle 82"/>
          <p:cNvSpPr>
            <a:spLocks noChangeArrowheads="1"/>
          </p:cNvSpPr>
          <p:nvPr/>
        </p:nvSpPr>
        <p:spPr bwMode="auto">
          <a:xfrm>
            <a:off x="6538913" y="3487738"/>
            <a:ext cx="2136775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External acoustic meatus</a:t>
            </a:r>
            <a:endParaRPr lang="en-US" sz="1800" b="1">
              <a:latin typeface="Arial" charset="0"/>
            </a:endParaRPr>
          </a:p>
        </p:txBody>
      </p:sp>
      <p:sp>
        <p:nvSpPr>
          <p:cNvPr id="28755" name="Rectangle 83"/>
          <p:cNvSpPr>
            <a:spLocks noChangeArrowheads="1"/>
          </p:cNvSpPr>
          <p:nvPr/>
        </p:nvSpPr>
        <p:spPr bwMode="auto">
          <a:xfrm>
            <a:off x="6545263" y="3744913"/>
            <a:ext cx="1112837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Stylomastoid</a:t>
            </a:r>
          </a:p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foramen</a:t>
            </a:r>
            <a:endParaRPr lang="en-US" sz="1800" b="1">
              <a:latin typeface="Arial" charset="0"/>
            </a:endParaRPr>
          </a:p>
        </p:txBody>
      </p:sp>
      <p:sp>
        <p:nvSpPr>
          <p:cNvPr id="28756" name="Rectangle 84"/>
          <p:cNvSpPr>
            <a:spLocks noChangeArrowheads="1"/>
          </p:cNvSpPr>
          <p:nvPr/>
        </p:nvSpPr>
        <p:spPr bwMode="auto">
          <a:xfrm>
            <a:off x="6548438" y="4214813"/>
            <a:ext cx="1389062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Jugular foramen</a:t>
            </a:r>
            <a:endParaRPr lang="en-US" sz="1800" b="1">
              <a:latin typeface="Arial" charset="0"/>
            </a:endParaRPr>
          </a:p>
        </p:txBody>
      </p:sp>
      <p:sp>
        <p:nvSpPr>
          <p:cNvPr id="28757" name="Rectangle 85"/>
          <p:cNvSpPr>
            <a:spLocks noChangeArrowheads="1"/>
          </p:cNvSpPr>
          <p:nvPr/>
        </p:nvSpPr>
        <p:spPr bwMode="auto">
          <a:xfrm>
            <a:off x="6548438" y="5859463"/>
            <a:ext cx="1538287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Foramen magnum</a:t>
            </a:r>
            <a:endParaRPr lang="en-US" sz="1800" b="1">
              <a:latin typeface="Arial" charset="0"/>
            </a:endParaRPr>
          </a:p>
        </p:txBody>
      </p:sp>
      <p:sp>
        <p:nvSpPr>
          <p:cNvPr id="28758" name="Rectangle 86"/>
          <p:cNvSpPr>
            <a:spLocks noChangeArrowheads="1"/>
          </p:cNvSpPr>
          <p:nvPr/>
        </p:nvSpPr>
        <p:spPr bwMode="auto">
          <a:xfrm>
            <a:off x="6548438" y="4633913"/>
            <a:ext cx="1465262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Occipital condyle</a:t>
            </a:r>
            <a:endParaRPr lang="en-US" sz="1800" b="1">
              <a:latin typeface="Arial" charset="0"/>
            </a:endParaRPr>
          </a:p>
        </p:txBody>
      </p:sp>
      <p:sp>
        <p:nvSpPr>
          <p:cNvPr id="28759" name="Rectangle 87"/>
          <p:cNvSpPr>
            <a:spLocks noChangeArrowheads="1"/>
          </p:cNvSpPr>
          <p:nvPr/>
        </p:nvSpPr>
        <p:spPr bwMode="auto">
          <a:xfrm>
            <a:off x="6548438" y="5008563"/>
            <a:ext cx="1584325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Inferior nuchal line</a:t>
            </a:r>
            <a:endParaRPr lang="en-US" sz="1800" b="1">
              <a:latin typeface="Arial" charset="0"/>
            </a:endParaRPr>
          </a:p>
        </p:txBody>
      </p:sp>
      <p:sp>
        <p:nvSpPr>
          <p:cNvPr id="28760" name="Rectangle 88"/>
          <p:cNvSpPr>
            <a:spLocks noChangeArrowheads="1"/>
          </p:cNvSpPr>
          <p:nvPr/>
        </p:nvSpPr>
        <p:spPr bwMode="auto">
          <a:xfrm>
            <a:off x="6548438" y="5354638"/>
            <a:ext cx="1703387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Superior nuchal line</a:t>
            </a:r>
            <a:endParaRPr lang="en-US" sz="1800" b="1">
              <a:latin typeface="Arial" charset="0"/>
            </a:endParaRPr>
          </a:p>
        </p:txBody>
      </p:sp>
      <p:sp>
        <p:nvSpPr>
          <p:cNvPr id="28761" name="Rectangle 89"/>
          <p:cNvSpPr>
            <a:spLocks noChangeArrowheads="1"/>
          </p:cNvSpPr>
          <p:nvPr/>
        </p:nvSpPr>
        <p:spPr bwMode="auto">
          <a:xfrm>
            <a:off x="6538913" y="2728913"/>
            <a:ext cx="1635125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Foramen spinosum</a:t>
            </a:r>
            <a:endParaRPr lang="en-US" sz="1800" b="1">
              <a:latin typeface="Arial" charset="0"/>
            </a:endParaRPr>
          </a:p>
        </p:txBody>
      </p:sp>
      <p:sp>
        <p:nvSpPr>
          <p:cNvPr id="28762" name="Rectangle 90"/>
          <p:cNvSpPr>
            <a:spLocks noChangeArrowheads="1"/>
          </p:cNvSpPr>
          <p:nvPr/>
        </p:nvSpPr>
        <p:spPr bwMode="auto">
          <a:xfrm>
            <a:off x="1116013" y="563563"/>
            <a:ext cx="1514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Maxilla</a:t>
            </a:r>
          </a:p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(palatine process)</a:t>
            </a:r>
            <a:endParaRPr lang="en-US" sz="1800">
              <a:latin typeface="Arial" charset="0"/>
            </a:endParaRPr>
          </a:p>
        </p:txBody>
      </p:sp>
      <p:sp>
        <p:nvSpPr>
          <p:cNvPr id="28763" name="Rectangle 91"/>
          <p:cNvSpPr>
            <a:spLocks noChangeArrowheads="1"/>
          </p:cNvSpPr>
          <p:nvPr/>
        </p:nvSpPr>
        <p:spPr bwMode="auto">
          <a:xfrm>
            <a:off x="458788" y="912813"/>
            <a:ext cx="511175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Hard</a:t>
            </a:r>
          </a:p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palate</a:t>
            </a:r>
            <a:endParaRPr lang="en-US" sz="1800" b="1">
              <a:latin typeface="Arial" charset="0"/>
            </a:endParaRPr>
          </a:p>
        </p:txBody>
      </p:sp>
      <p:sp>
        <p:nvSpPr>
          <p:cNvPr id="28764" name="Rectangle 92"/>
          <p:cNvSpPr>
            <a:spLocks noChangeArrowheads="1"/>
          </p:cNvSpPr>
          <p:nvPr/>
        </p:nvSpPr>
        <p:spPr bwMode="auto">
          <a:xfrm>
            <a:off x="458788" y="1674813"/>
            <a:ext cx="1563687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Zygomatic bone</a:t>
            </a:r>
            <a:endParaRPr lang="en-US" sz="1800">
              <a:latin typeface="Arial" charset="0"/>
            </a:endParaRPr>
          </a:p>
        </p:txBody>
      </p:sp>
      <p:sp>
        <p:nvSpPr>
          <p:cNvPr id="28765" name="Rectangle 93"/>
          <p:cNvSpPr>
            <a:spLocks noChangeArrowheads="1"/>
          </p:cNvSpPr>
          <p:nvPr/>
        </p:nvSpPr>
        <p:spPr bwMode="auto">
          <a:xfrm>
            <a:off x="458788" y="2109788"/>
            <a:ext cx="1712912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Temporal bone</a:t>
            </a:r>
          </a:p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(zygomatic process)</a:t>
            </a:r>
            <a:endParaRPr lang="en-US" sz="1800">
              <a:latin typeface="Arial" charset="0"/>
            </a:endParaRPr>
          </a:p>
        </p:txBody>
      </p:sp>
      <p:sp>
        <p:nvSpPr>
          <p:cNvPr id="28766" name="Rectangle 94"/>
          <p:cNvSpPr>
            <a:spLocks noChangeArrowheads="1"/>
          </p:cNvSpPr>
          <p:nvPr/>
        </p:nvSpPr>
        <p:spPr bwMode="auto">
          <a:xfrm>
            <a:off x="458788" y="3151188"/>
            <a:ext cx="944562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Mandibular</a:t>
            </a:r>
          </a:p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fossa</a:t>
            </a:r>
            <a:endParaRPr lang="en-US" sz="1800" b="1">
              <a:latin typeface="Arial" charset="0"/>
            </a:endParaRPr>
          </a:p>
        </p:txBody>
      </p:sp>
      <p:sp>
        <p:nvSpPr>
          <p:cNvPr id="28767" name="Rectangle 95"/>
          <p:cNvSpPr>
            <a:spLocks noChangeArrowheads="1"/>
          </p:cNvSpPr>
          <p:nvPr/>
        </p:nvSpPr>
        <p:spPr bwMode="auto">
          <a:xfrm>
            <a:off x="458788" y="2735263"/>
            <a:ext cx="633412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Vomer</a:t>
            </a:r>
            <a:endParaRPr lang="en-US" sz="1800">
              <a:latin typeface="Arial" charset="0"/>
            </a:endParaRPr>
          </a:p>
        </p:txBody>
      </p:sp>
      <p:sp>
        <p:nvSpPr>
          <p:cNvPr id="28768" name="Rectangle 96"/>
          <p:cNvSpPr>
            <a:spLocks noChangeArrowheads="1"/>
          </p:cNvSpPr>
          <p:nvPr/>
        </p:nvSpPr>
        <p:spPr bwMode="auto">
          <a:xfrm>
            <a:off x="458788" y="3624263"/>
            <a:ext cx="1319212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Styloid process</a:t>
            </a:r>
            <a:endParaRPr lang="en-US" sz="1800" b="1">
              <a:latin typeface="Arial" charset="0"/>
            </a:endParaRPr>
          </a:p>
        </p:txBody>
      </p:sp>
      <p:sp>
        <p:nvSpPr>
          <p:cNvPr id="28769" name="Rectangle 97"/>
          <p:cNvSpPr>
            <a:spLocks noChangeArrowheads="1"/>
          </p:cNvSpPr>
          <p:nvPr/>
        </p:nvSpPr>
        <p:spPr bwMode="auto">
          <a:xfrm>
            <a:off x="458788" y="5567363"/>
            <a:ext cx="1939925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External occipital crest</a:t>
            </a:r>
            <a:endParaRPr lang="en-US" sz="1800" b="1">
              <a:latin typeface="Arial" charset="0"/>
            </a:endParaRPr>
          </a:p>
        </p:txBody>
      </p:sp>
      <p:sp>
        <p:nvSpPr>
          <p:cNvPr id="28770" name="Rectangle 98"/>
          <p:cNvSpPr>
            <a:spLocks noChangeArrowheads="1"/>
          </p:cNvSpPr>
          <p:nvPr/>
        </p:nvSpPr>
        <p:spPr bwMode="auto">
          <a:xfrm>
            <a:off x="458788" y="5815013"/>
            <a:ext cx="1466850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External occipital</a:t>
            </a:r>
          </a:p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protuberance</a:t>
            </a:r>
            <a:endParaRPr lang="en-US" sz="1800" b="1">
              <a:latin typeface="Arial" charset="0"/>
            </a:endParaRPr>
          </a:p>
        </p:txBody>
      </p:sp>
      <p:sp>
        <p:nvSpPr>
          <p:cNvPr id="28771" name="Rectangle 99"/>
          <p:cNvSpPr>
            <a:spLocks noChangeArrowheads="1"/>
          </p:cNvSpPr>
          <p:nvPr/>
        </p:nvSpPr>
        <p:spPr bwMode="auto">
          <a:xfrm>
            <a:off x="455613" y="6215063"/>
            <a:ext cx="4679950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(a) Inferior view of the skull (mandible removed)</a:t>
            </a:r>
            <a:endParaRPr lang="en-US" sz="1800">
              <a:latin typeface="Arial" charset="0"/>
            </a:endParaRPr>
          </a:p>
        </p:txBody>
      </p:sp>
      <p:sp>
        <p:nvSpPr>
          <p:cNvPr id="28772" name="Rectangle 100"/>
          <p:cNvSpPr>
            <a:spLocks noChangeArrowheads="1"/>
          </p:cNvSpPr>
          <p:nvPr/>
        </p:nvSpPr>
        <p:spPr bwMode="auto">
          <a:xfrm>
            <a:off x="458788" y="3992563"/>
            <a:ext cx="139700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Mastoid process</a:t>
            </a:r>
            <a:endParaRPr lang="en-US" sz="1800" b="1">
              <a:latin typeface="Arial" charset="0"/>
            </a:endParaRPr>
          </a:p>
        </p:txBody>
      </p:sp>
      <p:sp>
        <p:nvSpPr>
          <p:cNvPr id="28773" name="Rectangle 101"/>
          <p:cNvSpPr>
            <a:spLocks noChangeArrowheads="1"/>
          </p:cNvSpPr>
          <p:nvPr/>
        </p:nvSpPr>
        <p:spPr bwMode="auto">
          <a:xfrm>
            <a:off x="458788" y="4271963"/>
            <a:ext cx="1641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 Black" pitchFamily="34" charset="0"/>
              </a:rPr>
              <a:t>Temporal bone</a:t>
            </a:r>
          </a:p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(petrous part)</a:t>
            </a:r>
            <a:endParaRPr lang="en-US" sz="1800" b="1">
              <a:latin typeface="Arial" charset="0"/>
            </a:endParaRPr>
          </a:p>
        </p:txBody>
      </p:sp>
      <p:sp>
        <p:nvSpPr>
          <p:cNvPr id="28774" name="Rectangle 102"/>
          <p:cNvSpPr>
            <a:spLocks noChangeArrowheads="1"/>
          </p:cNvSpPr>
          <p:nvPr/>
        </p:nvSpPr>
        <p:spPr bwMode="auto">
          <a:xfrm>
            <a:off x="458788" y="4748213"/>
            <a:ext cx="1693862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Pharyngeal tubercle</a:t>
            </a:r>
          </a:p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of basilar region of</a:t>
            </a:r>
            <a:endParaRPr lang="en-US" sz="1800" b="1">
              <a:latin typeface="Arial" charset="0"/>
            </a:endParaRPr>
          </a:p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the occipital bone</a:t>
            </a:r>
            <a:endParaRPr lang="en-US" sz="1800" b="1">
              <a:latin typeface="Arial" charset="0"/>
            </a:endParaRPr>
          </a:p>
        </p:txBody>
      </p:sp>
      <p:sp>
        <p:nvSpPr>
          <p:cNvPr id="28775" name="Rectangle 103"/>
          <p:cNvSpPr>
            <a:spLocks noChangeArrowheads="1"/>
          </p:cNvSpPr>
          <p:nvPr/>
        </p:nvSpPr>
        <p:spPr bwMode="auto">
          <a:xfrm>
            <a:off x="458788" y="5307013"/>
            <a:ext cx="1296987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Parietal bone</a:t>
            </a:r>
            <a:endParaRPr lang="en-US" sz="1800">
              <a:latin typeface="Arial" charset="0"/>
            </a:endParaRPr>
          </a:p>
        </p:txBody>
      </p:sp>
      <p:sp>
        <p:nvSpPr>
          <p:cNvPr id="28776" name="Rectangle 104"/>
          <p:cNvSpPr>
            <a:spLocks noChangeArrowheads="1"/>
          </p:cNvSpPr>
          <p:nvPr/>
        </p:nvSpPr>
        <p:spPr bwMode="auto">
          <a:xfrm>
            <a:off x="1116013" y="1011238"/>
            <a:ext cx="14255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Palatine bone</a:t>
            </a:r>
          </a:p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(horizontal plate)</a:t>
            </a:r>
            <a:endParaRPr lang="en-US" sz="1800">
              <a:latin typeface="Arial" charset="0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2" name="Rectangle 6"/>
          <p:cNvSpPr>
            <a:spLocks noChangeArrowheads="1"/>
          </p:cNvSpPr>
          <p:nvPr/>
        </p:nvSpPr>
        <p:spPr bwMode="auto">
          <a:xfrm>
            <a:off x="8151813" y="6581775"/>
            <a:ext cx="9890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7.7a</a:t>
            </a:r>
          </a:p>
        </p:txBody>
      </p:sp>
      <p:pic>
        <p:nvPicPr>
          <p:cNvPr id="29707" name="Picture 11"/>
          <p:cNvPicPr>
            <a:picLocks noChangeAspect="1" noChangeArrowheads="1"/>
          </p:cNvPicPr>
          <p:nvPr/>
        </p:nvPicPr>
        <p:blipFill>
          <a:blip r:embed="rId2" cstate="print"/>
          <a:srcRect t="1884" b="5927"/>
          <a:stretch>
            <a:fillRect/>
          </a:stretch>
        </p:blipFill>
        <p:spPr bwMode="auto">
          <a:xfrm>
            <a:off x="306388" y="530225"/>
            <a:ext cx="8529637" cy="5902325"/>
          </a:xfrm>
          <a:prstGeom prst="rect">
            <a:avLst/>
          </a:prstGeom>
          <a:noFill/>
        </p:spPr>
      </p:pic>
      <p:sp>
        <p:nvSpPr>
          <p:cNvPr id="29708" name="Freeform 12"/>
          <p:cNvSpPr>
            <a:spLocks/>
          </p:cNvSpPr>
          <p:nvPr/>
        </p:nvSpPr>
        <p:spPr bwMode="auto">
          <a:xfrm>
            <a:off x="4913313" y="1212850"/>
            <a:ext cx="1762125" cy="149225"/>
          </a:xfrm>
          <a:custGeom>
            <a:avLst/>
            <a:gdLst/>
            <a:ahLst/>
            <a:cxnLst>
              <a:cxn ang="0">
                <a:pos x="1110" y="0"/>
              </a:cxn>
              <a:cxn ang="0">
                <a:pos x="1030" y="0"/>
              </a:cxn>
              <a:cxn ang="0">
                <a:pos x="0" y="94"/>
              </a:cxn>
            </a:cxnLst>
            <a:rect l="0" t="0" r="r" b="b"/>
            <a:pathLst>
              <a:path w="1110" h="94">
                <a:moveTo>
                  <a:pt x="1110" y="0"/>
                </a:moveTo>
                <a:lnTo>
                  <a:pt x="1030" y="0"/>
                </a:lnTo>
                <a:lnTo>
                  <a:pt x="0" y="94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09" name="Freeform 13"/>
          <p:cNvSpPr>
            <a:spLocks/>
          </p:cNvSpPr>
          <p:nvPr/>
        </p:nvSpPr>
        <p:spPr bwMode="auto">
          <a:xfrm>
            <a:off x="2711450" y="1400175"/>
            <a:ext cx="1501775" cy="2349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92" y="0"/>
              </a:cxn>
              <a:cxn ang="0">
                <a:pos x="946" y="148"/>
              </a:cxn>
            </a:cxnLst>
            <a:rect l="0" t="0" r="r" b="b"/>
            <a:pathLst>
              <a:path w="946" h="148">
                <a:moveTo>
                  <a:pt x="0" y="0"/>
                </a:moveTo>
                <a:lnTo>
                  <a:pt x="192" y="0"/>
                </a:lnTo>
                <a:lnTo>
                  <a:pt x="946" y="148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10" name="Freeform 14"/>
          <p:cNvSpPr>
            <a:spLocks/>
          </p:cNvSpPr>
          <p:nvPr/>
        </p:nvSpPr>
        <p:spPr bwMode="auto">
          <a:xfrm>
            <a:off x="1930400" y="2984500"/>
            <a:ext cx="1574800" cy="292100"/>
          </a:xfrm>
          <a:custGeom>
            <a:avLst/>
            <a:gdLst/>
            <a:ahLst/>
            <a:cxnLst>
              <a:cxn ang="0">
                <a:pos x="0" y="182"/>
              </a:cxn>
              <a:cxn ang="0">
                <a:pos x="244" y="184"/>
              </a:cxn>
              <a:cxn ang="0">
                <a:pos x="992" y="0"/>
              </a:cxn>
            </a:cxnLst>
            <a:rect l="0" t="0" r="r" b="b"/>
            <a:pathLst>
              <a:path w="992" h="184">
                <a:moveTo>
                  <a:pt x="0" y="182"/>
                </a:moveTo>
                <a:lnTo>
                  <a:pt x="244" y="184"/>
                </a:lnTo>
                <a:lnTo>
                  <a:pt x="992" y="0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11" name="Freeform 15"/>
          <p:cNvSpPr>
            <a:spLocks/>
          </p:cNvSpPr>
          <p:nvPr/>
        </p:nvSpPr>
        <p:spPr bwMode="auto">
          <a:xfrm>
            <a:off x="2251075" y="3248025"/>
            <a:ext cx="1670050" cy="646113"/>
          </a:xfrm>
          <a:custGeom>
            <a:avLst/>
            <a:gdLst/>
            <a:ahLst/>
            <a:cxnLst>
              <a:cxn ang="0">
                <a:pos x="0" y="407"/>
              </a:cxn>
              <a:cxn ang="0">
                <a:pos x="154" y="407"/>
              </a:cxn>
              <a:cxn ang="0">
                <a:pos x="1052" y="0"/>
              </a:cxn>
            </a:cxnLst>
            <a:rect l="0" t="0" r="r" b="b"/>
            <a:pathLst>
              <a:path w="1052" h="407">
                <a:moveTo>
                  <a:pt x="0" y="407"/>
                </a:moveTo>
                <a:lnTo>
                  <a:pt x="154" y="407"/>
                </a:lnTo>
                <a:lnTo>
                  <a:pt x="1052" y="0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12" name="Freeform 16"/>
          <p:cNvSpPr>
            <a:spLocks/>
          </p:cNvSpPr>
          <p:nvPr/>
        </p:nvSpPr>
        <p:spPr bwMode="auto">
          <a:xfrm>
            <a:off x="1438275" y="4770438"/>
            <a:ext cx="2762250" cy="825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26" y="0"/>
              </a:cxn>
              <a:cxn ang="0">
                <a:pos x="1740" y="52"/>
              </a:cxn>
            </a:cxnLst>
            <a:rect l="0" t="0" r="r" b="b"/>
            <a:pathLst>
              <a:path w="1740" h="52">
                <a:moveTo>
                  <a:pt x="0" y="0"/>
                </a:moveTo>
                <a:lnTo>
                  <a:pt x="326" y="0"/>
                </a:lnTo>
                <a:lnTo>
                  <a:pt x="1740" y="52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13" name="Freeform 17"/>
          <p:cNvSpPr>
            <a:spLocks/>
          </p:cNvSpPr>
          <p:nvPr/>
        </p:nvSpPr>
        <p:spPr bwMode="auto">
          <a:xfrm>
            <a:off x="2070100" y="5126038"/>
            <a:ext cx="1190625" cy="355600"/>
          </a:xfrm>
          <a:custGeom>
            <a:avLst/>
            <a:gdLst/>
            <a:ahLst/>
            <a:cxnLst>
              <a:cxn ang="0">
                <a:pos x="0" y="224"/>
              </a:cxn>
              <a:cxn ang="0">
                <a:pos x="158" y="224"/>
              </a:cxn>
              <a:cxn ang="0">
                <a:pos x="750" y="0"/>
              </a:cxn>
            </a:cxnLst>
            <a:rect l="0" t="0" r="r" b="b"/>
            <a:pathLst>
              <a:path w="750" h="224">
                <a:moveTo>
                  <a:pt x="0" y="224"/>
                </a:moveTo>
                <a:lnTo>
                  <a:pt x="158" y="224"/>
                </a:lnTo>
                <a:lnTo>
                  <a:pt x="750" y="0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14" name="Freeform 18"/>
          <p:cNvSpPr>
            <a:spLocks/>
          </p:cNvSpPr>
          <p:nvPr/>
        </p:nvSpPr>
        <p:spPr bwMode="auto">
          <a:xfrm>
            <a:off x="2219325" y="5202238"/>
            <a:ext cx="1882775" cy="749300"/>
          </a:xfrm>
          <a:custGeom>
            <a:avLst/>
            <a:gdLst/>
            <a:ahLst/>
            <a:cxnLst>
              <a:cxn ang="0">
                <a:pos x="0" y="472"/>
              </a:cxn>
              <a:cxn ang="0">
                <a:pos x="172" y="472"/>
              </a:cxn>
              <a:cxn ang="0">
                <a:pos x="1186" y="0"/>
              </a:cxn>
            </a:cxnLst>
            <a:rect l="0" t="0" r="r" b="b"/>
            <a:pathLst>
              <a:path w="1186" h="472">
                <a:moveTo>
                  <a:pt x="0" y="472"/>
                </a:moveTo>
                <a:lnTo>
                  <a:pt x="172" y="472"/>
                </a:lnTo>
                <a:lnTo>
                  <a:pt x="1186" y="0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15" name="Freeform 19"/>
          <p:cNvSpPr>
            <a:spLocks/>
          </p:cNvSpPr>
          <p:nvPr/>
        </p:nvSpPr>
        <p:spPr bwMode="auto">
          <a:xfrm>
            <a:off x="4881563" y="4443413"/>
            <a:ext cx="1870075" cy="288925"/>
          </a:xfrm>
          <a:custGeom>
            <a:avLst/>
            <a:gdLst/>
            <a:ahLst/>
            <a:cxnLst>
              <a:cxn ang="0">
                <a:pos x="1178" y="182"/>
              </a:cxn>
              <a:cxn ang="0">
                <a:pos x="1064" y="182"/>
              </a:cxn>
              <a:cxn ang="0">
                <a:pos x="0" y="0"/>
              </a:cxn>
            </a:cxnLst>
            <a:rect l="0" t="0" r="r" b="b"/>
            <a:pathLst>
              <a:path w="1178" h="182">
                <a:moveTo>
                  <a:pt x="1178" y="182"/>
                </a:moveTo>
                <a:lnTo>
                  <a:pt x="1064" y="182"/>
                </a:lnTo>
                <a:lnTo>
                  <a:pt x="0" y="0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16" name="Freeform 20"/>
          <p:cNvSpPr>
            <a:spLocks/>
          </p:cNvSpPr>
          <p:nvPr/>
        </p:nvSpPr>
        <p:spPr bwMode="auto">
          <a:xfrm>
            <a:off x="3038475" y="1924050"/>
            <a:ext cx="863600" cy="2476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80" y="0"/>
              </a:cxn>
              <a:cxn ang="0">
                <a:pos x="544" y="156"/>
              </a:cxn>
            </a:cxnLst>
            <a:rect l="0" t="0" r="r" b="b"/>
            <a:pathLst>
              <a:path w="544" h="156">
                <a:moveTo>
                  <a:pt x="0" y="0"/>
                </a:moveTo>
                <a:lnTo>
                  <a:pt x="180" y="0"/>
                </a:lnTo>
                <a:lnTo>
                  <a:pt x="544" y="156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17" name="Freeform 21"/>
          <p:cNvSpPr>
            <a:spLocks/>
          </p:cNvSpPr>
          <p:nvPr/>
        </p:nvSpPr>
        <p:spPr bwMode="auto">
          <a:xfrm>
            <a:off x="3114675" y="2178050"/>
            <a:ext cx="669925" cy="666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48" y="0"/>
              </a:cxn>
              <a:cxn ang="0">
                <a:pos x="422" y="42"/>
              </a:cxn>
            </a:cxnLst>
            <a:rect l="0" t="0" r="r" b="b"/>
            <a:pathLst>
              <a:path w="422" h="42">
                <a:moveTo>
                  <a:pt x="0" y="0"/>
                </a:moveTo>
                <a:lnTo>
                  <a:pt x="148" y="0"/>
                </a:lnTo>
                <a:lnTo>
                  <a:pt x="422" y="42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18" name="Freeform 22"/>
          <p:cNvSpPr>
            <a:spLocks/>
          </p:cNvSpPr>
          <p:nvPr/>
        </p:nvSpPr>
        <p:spPr bwMode="auto">
          <a:xfrm>
            <a:off x="3305175" y="717550"/>
            <a:ext cx="1385888" cy="5175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90" y="0"/>
              </a:cxn>
              <a:cxn ang="0">
                <a:pos x="873" y="326"/>
              </a:cxn>
            </a:cxnLst>
            <a:rect l="0" t="0" r="r" b="b"/>
            <a:pathLst>
              <a:path w="873" h="326">
                <a:moveTo>
                  <a:pt x="0" y="0"/>
                </a:moveTo>
                <a:lnTo>
                  <a:pt x="190" y="0"/>
                </a:lnTo>
                <a:lnTo>
                  <a:pt x="873" y="326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19" name="Freeform 23"/>
          <p:cNvSpPr>
            <a:spLocks/>
          </p:cNvSpPr>
          <p:nvPr/>
        </p:nvSpPr>
        <p:spPr bwMode="auto">
          <a:xfrm>
            <a:off x="2803525" y="930275"/>
            <a:ext cx="2011363" cy="5492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38" y="0"/>
              </a:cxn>
              <a:cxn ang="0">
                <a:pos x="1267" y="346"/>
              </a:cxn>
            </a:cxnLst>
            <a:rect l="0" t="0" r="r" b="b"/>
            <a:pathLst>
              <a:path w="1267" h="346">
                <a:moveTo>
                  <a:pt x="0" y="0"/>
                </a:moveTo>
                <a:lnTo>
                  <a:pt x="438" y="0"/>
                </a:lnTo>
                <a:lnTo>
                  <a:pt x="1267" y="346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20" name="Freeform 24"/>
          <p:cNvSpPr>
            <a:spLocks/>
          </p:cNvSpPr>
          <p:nvPr/>
        </p:nvSpPr>
        <p:spPr bwMode="auto">
          <a:xfrm>
            <a:off x="5148263" y="1695450"/>
            <a:ext cx="1524000" cy="635000"/>
          </a:xfrm>
          <a:custGeom>
            <a:avLst/>
            <a:gdLst/>
            <a:ahLst/>
            <a:cxnLst>
              <a:cxn ang="0">
                <a:pos x="960" y="0"/>
              </a:cxn>
              <a:cxn ang="0">
                <a:pos x="838" y="0"/>
              </a:cxn>
              <a:cxn ang="0">
                <a:pos x="0" y="400"/>
              </a:cxn>
            </a:cxnLst>
            <a:rect l="0" t="0" r="r" b="b"/>
            <a:pathLst>
              <a:path w="960" h="400">
                <a:moveTo>
                  <a:pt x="960" y="0"/>
                </a:moveTo>
                <a:lnTo>
                  <a:pt x="838" y="0"/>
                </a:lnTo>
                <a:lnTo>
                  <a:pt x="0" y="400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21" name="Freeform 25"/>
          <p:cNvSpPr>
            <a:spLocks/>
          </p:cNvSpPr>
          <p:nvPr/>
        </p:nvSpPr>
        <p:spPr bwMode="auto">
          <a:xfrm>
            <a:off x="5399088" y="2114550"/>
            <a:ext cx="1276350" cy="504825"/>
          </a:xfrm>
          <a:custGeom>
            <a:avLst/>
            <a:gdLst/>
            <a:ahLst/>
            <a:cxnLst>
              <a:cxn ang="0">
                <a:pos x="804" y="0"/>
              </a:cxn>
              <a:cxn ang="0">
                <a:pos x="680" y="0"/>
              </a:cxn>
              <a:cxn ang="0">
                <a:pos x="0" y="318"/>
              </a:cxn>
            </a:cxnLst>
            <a:rect l="0" t="0" r="r" b="b"/>
            <a:pathLst>
              <a:path w="804" h="318">
                <a:moveTo>
                  <a:pt x="804" y="0"/>
                </a:moveTo>
                <a:lnTo>
                  <a:pt x="680" y="0"/>
                </a:lnTo>
                <a:lnTo>
                  <a:pt x="0" y="318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22" name="Freeform 26"/>
          <p:cNvSpPr>
            <a:spLocks/>
          </p:cNvSpPr>
          <p:nvPr/>
        </p:nvSpPr>
        <p:spPr bwMode="auto">
          <a:xfrm>
            <a:off x="5510213" y="2406650"/>
            <a:ext cx="1165225" cy="390525"/>
          </a:xfrm>
          <a:custGeom>
            <a:avLst/>
            <a:gdLst/>
            <a:ahLst/>
            <a:cxnLst>
              <a:cxn ang="0">
                <a:pos x="734" y="0"/>
              </a:cxn>
              <a:cxn ang="0">
                <a:pos x="610" y="0"/>
              </a:cxn>
              <a:cxn ang="0">
                <a:pos x="0" y="246"/>
              </a:cxn>
            </a:cxnLst>
            <a:rect l="0" t="0" r="r" b="b"/>
            <a:pathLst>
              <a:path w="734" h="246">
                <a:moveTo>
                  <a:pt x="734" y="0"/>
                </a:moveTo>
                <a:lnTo>
                  <a:pt x="610" y="0"/>
                </a:lnTo>
                <a:lnTo>
                  <a:pt x="0" y="246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23" name="Freeform 27"/>
          <p:cNvSpPr>
            <a:spLocks/>
          </p:cNvSpPr>
          <p:nvPr/>
        </p:nvSpPr>
        <p:spPr bwMode="auto">
          <a:xfrm>
            <a:off x="5732463" y="2692400"/>
            <a:ext cx="942975" cy="263525"/>
          </a:xfrm>
          <a:custGeom>
            <a:avLst/>
            <a:gdLst/>
            <a:ahLst/>
            <a:cxnLst>
              <a:cxn ang="0">
                <a:pos x="594" y="0"/>
              </a:cxn>
              <a:cxn ang="0">
                <a:pos x="470" y="0"/>
              </a:cxn>
              <a:cxn ang="0">
                <a:pos x="0" y="166"/>
              </a:cxn>
            </a:cxnLst>
            <a:rect l="0" t="0" r="r" b="b"/>
            <a:pathLst>
              <a:path w="594" h="166">
                <a:moveTo>
                  <a:pt x="594" y="0"/>
                </a:moveTo>
                <a:lnTo>
                  <a:pt x="470" y="0"/>
                </a:lnTo>
                <a:lnTo>
                  <a:pt x="0" y="166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24" name="Freeform 28"/>
          <p:cNvSpPr>
            <a:spLocks/>
          </p:cNvSpPr>
          <p:nvPr/>
        </p:nvSpPr>
        <p:spPr bwMode="auto">
          <a:xfrm>
            <a:off x="2425700" y="2574925"/>
            <a:ext cx="2347913" cy="120650"/>
          </a:xfrm>
          <a:custGeom>
            <a:avLst/>
            <a:gdLst/>
            <a:ahLst/>
            <a:cxnLst>
              <a:cxn ang="0">
                <a:pos x="0" y="76"/>
              </a:cxn>
              <a:cxn ang="0">
                <a:pos x="194" y="76"/>
              </a:cxn>
              <a:cxn ang="0">
                <a:pos x="1479" y="0"/>
              </a:cxn>
            </a:cxnLst>
            <a:rect l="0" t="0" r="r" b="b"/>
            <a:pathLst>
              <a:path w="1479" h="76">
                <a:moveTo>
                  <a:pt x="0" y="76"/>
                </a:moveTo>
                <a:lnTo>
                  <a:pt x="194" y="76"/>
                </a:lnTo>
                <a:lnTo>
                  <a:pt x="1479" y="0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25" name="Line 29"/>
          <p:cNvSpPr>
            <a:spLocks noChangeShapeType="1"/>
          </p:cNvSpPr>
          <p:nvPr/>
        </p:nvSpPr>
        <p:spPr bwMode="auto">
          <a:xfrm flipH="1">
            <a:off x="5557838" y="768350"/>
            <a:ext cx="1117600" cy="1588"/>
          </a:xfrm>
          <a:prstGeom prst="line">
            <a:avLst/>
          </a:prstGeom>
          <a:noFill/>
          <a:ln w="3492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26" name="Line 30"/>
          <p:cNvSpPr>
            <a:spLocks noChangeShapeType="1"/>
          </p:cNvSpPr>
          <p:nvPr/>
        </p:nvSpPr>
        <p:spPr bwMode="auto">
          <a:xfrm flipV="1">
            <a:off x="4894263" y="1238250"/>
            <a:ext cx="1539875" cy="333375"/>
          </a:xfrm>
          <a:prstGeom prst="line">
            <a:avLst/>
          </a:prstGeom>
          <a:noFill/>
          <a:ln w="3492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27" name="Freeform 31"/>
          <p:cNvSpPr>
            <a:spLocks/>
          </p:cNvSpPr>
          <p:nvPr/>
        </p:nvSpPr>
        <p:spPr bwMode="auto">
          <a:xfrm>
            <a:off x="5281613" y="3003550"/>
            <a:ext cx="1584325" cy="158750"/>
          </a:xfrm>
          <a:custGeom>
            <a:avLst/>
            <a:gdLst/>
            <a:ahLst/>
            <a:cxnLst>
              <a:cxn ang="0">
                <a:pos x="998" y="100"/>
              </a:cxn>
              <a:cxn ang="0">
                <a:pos x="874" y="100"/>
              </a:cxn>
              <a:cxn ang="0">
                <a:pos x="0" y="0"/>
              </a:cxn>
            </a:cxnLst>
            <a:rect l="0" t="0" r="r" b="b"/>
            <a:pathLst>
              <a:path w="998" h="100">
                <a:moveTo>
                  <a:pt x="998" y="100"/>
                </a:moveTo>
                <a:lnTo>
                  <a:pt x="874" y="100"/>
                </a:lnTo>
                <a:lnTo>
                  <a:pt x="0" y="0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28" name="Freeform 32"/>
          <p:cNvSpPr>
            <a:spLocks/>
          </p:cNvSpPr>
          <p:nvPr/>
        </p:nvSpPr>
        <p:spPr bwMode="auto">
          <a:xfrm>
            <a:off x="5249863" y="3849688"/>
            <a:ext cx="1501775" cy="546100"/>
          </a:xfrm>
          <a:custGeom>
            <a:avLst/>
            <a:gdLst/>
            <a:ahLst/>
            <a:cxnLst>
              <a:cxn ang="0">
                <a:pos x="946" y="344"/>
              </a:cxn>
              <a:cxn ang="0">
                <a:pos x="854" y="344"/>
              </a:cxn>
              <a:cxn ang="0">
                <a:pos x="0" y="0"/>
              </a:cxn>
            </a:cxnLst>
            <a:rect l="0" t="0" r="r" b="b"/>
            <a:pathLst>
              <a:path w="946" h="344">
                <a:moveTo>
                  <a:pt x="946" y="344"/>
                </a:moveTo>
                <a:lnTo>
                  <a:pt x="854" y="344"/>
                </a:lnTo>
                <a:lnTo>
                  <a:pt x="0" y="0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29" name="Freeform 33"/>
          <p:cNvSpPr>
            <a:spLocks/>
          </p:cNvSpPr>
          <p:nvPr/>
        </p:nvSpPr>
        <p:spPr bwMode="auto">
          <a:xfrm>
            <a:off x="5634038" y="3703638"/>
            <a:ext cx="1177925" cy="355600"/>
          </a:xfrm>
          <a:custGeom>
            <a:avLst/>
            <a:gdLst/>
            <a:ahLst/>
            <a:cxnLst>
              <a:cxn ang="0">
                <a:pos x="742" y="224"/>
              </a:cxn>
              <a:cxn ang="0">
                <a:pos x="728" y="224"/>
              </a:cxn>
              <a:cxn ang="0">
                <a:pos x="0" y="0"/>
              </a:cxn>
            </a:cxnLst>
            <a:rect l="0" t="0" r="r" b="b"/>
            <a:pathLst>
              <a:path w="742" h="224">
                <a:moveTo>
                  <a:pt x="742" y="224"/>
                </a:moveTo>
                <a:lnTo>
                  <a:pt x="728" y="224"/>
                </a:lnTo>
                <a:lnTo>
                  <a:pt x="0" y="0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30" name="Freeform 34"/>
          <p:cNvSpPr>
            <a:spLocks/>
          </p:cNvSpPr>
          <p:nvPr/>
        </p:nvSpPr>
        <p:spPr bwMode="auto">
          <a:xfrm>
            <a:off x="5497513" y="3432175"/>
            <a:ext cx="1444625" cy="107950"/>
          </a:xfrm>
          <a:custGeom>
            <a:avLst/>
            <a:gdLst/>
            <a:ahLst/>
            <a:cxnLst>
              <a:cxn ang="0">
                <a:pos x="910" y="68"/>
              </a:cxn>
              <a:cxn ang="0">
                <a:pos x="786" y="68"/>
              </a:cxn>
              <a:cxn ang="0">
                <a:pos x="0" y="0"/>
              </a:cxn>
            </a:cxnLst>
            <a:rect l="0" t="0" r="r" b="b"/>
            <a:pathLst>
              <a:path w="910" h="68">
                <a:moveTo>
                  <a:pt x="910" y="68"/>
                </a:moveTo>
                <a:lnTo>
                  <a:pt x="786" y="68"/>
                </a:lnTo>
                <a:lnTo>
                  <a:pt x="0" y="0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31" name="Freeform 35"/>
          <p:cNvSpPr>
            <a:spLocks/>
          </p:cNvSpPr>
          <p:nvPr/>
        </p:nvSpPr>
        <p:spPr bwMode="auto">
          <a:xfrm>
            <a:off x="1685925" y="1784350"/>
            <a:ext cx="120650" cy="520700"/>
          </a:xfrm>
          <a:custGeom>
            <a:avLst/>
            <a:gdLst/>
            <a:ahLst/>
            <a:cxnLst>
              <a:cxn ang="0">
                <a:pos x="74" y="0"/>
              </a:cxn>
              <a:cxn ang="0">
                <a:pos x="0" y="0"/>
              </a:cxn>
              <a:cxn ang="0">
                <a:pos x="0" y="328"/>
              </a:cxn>
              <a:cxn ang="0">
                <a:pos x="76" y="328"/>
              </a:cxn>
            </a:cxnLst>
            <a:rect l="0" t="0" r="r" b="b"/>
            <a:pathLst>
              <a:path w="76" h="328">
                <a:moveTo>
                  <a:pt x="74" y="0"/>
                </a:moveTo>
                <a:lnTo>
                  <a:pt x="0" y="0"/>
                </a:lnTo>
                <a:lnTo>
                  <a:pt x="0" y="328"/>
                </a:lnTo>
                <a:lnTo>
                  <a:pt x="76" y="328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32" name="Freeform 36"/>
          <p:cNvSpPr>
            <a:spLocks/>
          </p:cNvSpPr>
          <p:nvPr/>
        </p:nvSpPr>
        <p:spPr bwMode="auto">
          <a:xfrm>
            <a:off x="1574800" y="577850"/>
            <a:ext cx="117475" cy="479425"/>
          </a:xfrm>
          <a:custGeom>
            <a:avLst/>
            <a:gdLst/>
            <a:ahLst/>
            <a:cxnLst>
              <a:cxn ang="0">
                <a:pos x="72" y="0"/>
              </a:cxn>
              <a:cxn ang="0">
                <a:pos x="0" y="0"/>
              </a:cxn>
              <a:cxn ang="0">
                <a:pos x="0" y="302"/>
              </a:cxn>
              <a:cxn ang="0">
                <a:pos x="74" y="302"/>
              </a:cxn>
            </a:cxnLst>
            <a:rect l="0" t="0" r="r" b="b"/>
            <a:pathLst>
              <a:path w="74" h="302">
                <a:moveTo>
                  <a:pt x="72" y="0"/>
                </a:moveTo>
                <a:lnTo>
                  <a:pt x="0" y="0"/>
                </a:lnTo>
                <a:lnTo>
                  <a:pt x="0" y="302"/>
                </a:lnTo>
                <a:lnTo>
                  <a:pt x="74" y="302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33" name="Line 37"/>
          <p:cNvSpPr>
            <a:spLocks noChangeShapeType="1"/>
          </p:cNvSpPr>
          <p:nvPr/>
        </p:nvSpPr>
        <p:spPr bwMode="auto">
          <a:xfrm flipH="1">
            <a:off x="1562100" y="2044700"/>
            <a:ext cx="120650" cy="1588"/>
          </a:xfrm>
          <a:prstGeom prst="line">
            <a:avLst/>
          </a:prstGeom>
          <a:noFill/>
          <a:ln w="1587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34" name="Line 38"/>
          <p:cNvSpPr>
            <a:spLocks noChangeShapeType="1"/>
          </p:cNvSpPr>
          <p:nvPr/>
        </p:nvSpPr>
        <p:spPr bwMode="auto">
          <a:xfrm flipH="1">
            <a:off x="1450975" y="838200"/>
            <a:ext cx="120650" cy="1588"/>
          </a:xfrm>
          <a:prstGeom prst="line">
            <a:avLst/>
          </a:prstGeom>
          <a:noFill/>
          <a:ln w="1587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35" name="Freeform 39"/>
          <p:cNvSpPr>
            <a:spLocks/>
          </p:cNvSpPr>
          <p:nvPr/>
        </p:nvSpPr>
        <p:spPr bwMode="auto">
          <a:xfrm>
            <a:off x="4913313" y="1212850"/>
            <a:ext cx="1762125" cy="149225"/>
          </a:xfrm>
          <a:custGeom>
            <a:avLst/>
            <a:gdLst/>
            <a:ahLst/>
            <a:cxnLst>
              <a:cxn ang="0">
                <a:pos x="1110" y="0"/>
              </a:cxn>
              <a:cxn ang="0">
                <a:pos x="1030" y="0"/>
              </a:cxn>
              <a:cxn ang="0">
                <a:pos x="0" y="94"/>
              </a:cxn>
            </a:cxnLst>
            <a:rect l="0" t="0" r="r" b="b"/>
            <a:pathLst>
              <a:path w="1110" h="94">
                <a:moveTo>
                  <a:pt x="1110" y="0"/>
                </a:moveTo>
                <a:lnTo>
                  <a:pt x="1030" y="0"/>
                </a:lnTo>
                <a:lnTo>
                  <a:pt x="0" y="94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36" name="Freeform 40"/>
          <p:cNvSpPr>
            <a:spLocks/>
          </p:cNvSpPr>
          <p:nvPr/>
        </p:nvSpPr>
        <p:spPr bwMode="auto">
          <a:xfrm>
            <a:off x="2711450" y="1400175"/>
            <a:ext cx="1501775" cy="2349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92" y="0"/>
              </a:cxn>
              <a:cxn ang="0">
                <a:pos x="946" y="148"/>
              </a:cxn>
            </a:cxnLst>
            <a:rect l="0" t="0" r="r" b="b"/>
            <a:pathLst>
              <a:path w="946" h="148">
                <a:moveTo>
                  <a:pt x="0" y="0"/>
                </a:moveTo>
                <a:lnTo>
                  <a:pt x="192" y="0"/>
                </a:lnTo>
                <a:lnTo>
                  <a:pt x="946" y="148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37" name="Freeform 41"/>
          <p:cNvSpPr>
            <a:spLocks/>
          </p:cNvSpPr>
          <p:nvPr/>
        </p:nvSpPr>
        <p:spPr bwMode="auto">
          <a:xfrm>
            <a:off x="1920875" y="2984500"/>
            <a:ext cx="1584325" cy="292100"/>
          </a:xfrm>
          <a:custGeom>
            <a:avLst/>
            <a:gdLst/>
            <a:ahLst/>
            <a:cxnLst>
              <a:cxn ang="0">
                <a:pos x="0" y="182"/>
              </a:cxn>
              <a:cxn ang="0">
                <a:pos x="250" y="184"/>
              </a:cxn>
              <a:cxn ang="0">
                <a:pos x="998" y="0"/>
              </a:cxn>
            </a:cxnLst>
            <a:rect l="0" t="0" r="r" b="b"/>
            <a:pathLst>
              <a:path w="998" h="184">
                <a:moveTo>
                  <a:pt x="0" y="182"/>
                </a:moveTo>
                <a:lnTo>
                  <a:pt x="250" y="184"/>
                </a:lnTo>
                <a:lnTo>
                  <a:pt x="998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38" name="Freeform 42"/>
          <p:cNvSpPr>
            <a:spLocks/>
          </p:cNvSpPr>
          <p:nvPr/>
        </p:nvSpPr>
        <p:spPr bwMode="auto">
          <a:xfrm>
            <a:off x="2251075" y="3248025"/>
            <a:ext cx="1670050" cy="646113"/>
          </a:xfrm>
          <a:custGeom>
            <a:avLst/>
            <a:gdLst/>
            <a:ahLst/>
            <a:cxnLst>
              <a:cxn ang="0">
                <a:pos x="0" y="407"/>
              </a:cxn>
              <a:cxn ang="0">
                <a:pos x="154" y="407"/>
              </a:cxn>
              <a:cxn ang="0">
                <a:pos x="1052" y="0"/>
              </a:cxn>
            </a:cxnLst>
            <a:rect l="0" t="0" r="r" b="b"/>
            <a:pathLst>
              <a:path w="1052" h="407">
                <a:moveTo>
                  <a:pt x="0" y="407"/>
                </a:moveTo>
                <a:lnTo>
                  <a:pt x="154" y="407"/>
                </a:lnTo>
                <a:lnTo>
                  <a:pt x="1052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39" name="Freeform 43"/>
          <p:cNvSpPr>
            <a:spLocks/>
          </p:cNvSpPr>
          <p:nvPr/>
        </p:nvSpPr>
        <p:spPr bwMode="auto">
          <a:xfrm>
            <a:off x="1438275" y="4770438"/>
            <a:ext cx="2762250" cy="825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26" y="0"/>
              </a:cxn>
              <a:cxn ang="0">
                <a:pos x="1740" y="52"/>
              </a:cxn>
            </a:cxnLst>
            <a:rect l="0" t="0" r="r" b="b"/>
            <a:pathLst>
              <a:path w="1740" h="52">
                <a:moveTo>
                  <a:pt x="0" y="0"/>
                </a:moveTo>
                <a:lnTo>
                  <a:pt x="326" y="0"/>
                </a:lnTo>
                <a:lnTo>
                  <a:pt x="1740" y="52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40" name="Freeform 44"/>
          <p:cNvSpPr>
            <a:spLocks/>
          </p:cNvSpPr>
          <p:nvPr/>
        </p:nvSpPr>
        <p:spPr bwMode="auto">
          <a:xfrm>
            <a:off x="2070100" y="5126038"/>
            <a:ext cx="1190625" cy="355600"/>
          </a:xfrm>
          <a:custGeom>
            <a:avLst/>
            <a:gdLst/>
            <a:ahLst/>
            <a:cxnLst>
              <a:cxn ang="0">
                <a:pos x="0" y="224"/>
              </a:cxn>
              <a:cxn ang="0">
                <a:pos x="158" y="224"/>
              </a:cxn>
              <a:cxn ang="0">
                <a:pos x="750" y="0"/>
              </a:cxn>
            </a:cxnLst>
            <a:rect l="0" t="0" r="r" b="b"/>
            <a:pathLst>
              <a:path w="750" h="224">
                <a:moveTo>
                  <a:pt x="0" y="224"/>
                </a:moveTo>
                <a:lnTo>
                  <a:pt x="158" y="224"/>
                </a:lnTo>
                <a:lnTo>
                  <a:pt x="750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41" name="Freeform 45"/>
          <p:cNvSpPr>
            <a:spLocks/>
          </p:cNvSpPr>
          <p:nvPr/>
        </p:nvSpPr>
        <p:spPr bwMode="auto">
          <a:xfrm>
            <a:off x="2225675" y="5202238"/>
            <a:ext cx="1876425" cy="749300"/>
          </a:xfrm>
          <a:custGeom>
            <a:avLst/>
            <a:gdLst/>
            <a:ahLst/>
            <a:cxnLst>
              <a:cxn ang="0">
                <a:pos x="0" y="472"/>
              </a:cxn>
              <a:cxn ang="0">
                <a:pos x="168" y="472"/>
              </a:cxn>
              <a:cxn ang="0">
                <a:pos x="1182" y="0"/>
              </a:cxn>
            </a:cxnLst>
            <a:rect l="0" t="0" r="r" b="b"/>
            <a:pathLst>
              <a:path w="1182" h="472">
                <a:moveTo>
                  <a:pt x="0" y="472"/>
                </a:moveTo>
                <a:lnTo>
                  <a:pt x="168" y="472"/>
                </a:lnTo>
                <a:lnTo>
                  <a:pt x="1182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42" name="Freeform 46"/>
          <p:cNvSpPr>
            <a:spLocks/>
          </p:cNvSpPr>
          <p:nvPr/>
        </p:nvSpPr>
        <p:spPr bwMode="auto">
          <a:xfrm>
            <a:off x="4881563" y="4443413"/>
            <a:ext cx="1870075" cy="288925"/>
          </a:xfrm>
          <a:custGeom>
            <a:avLst/>
            <a:gdLst/>
            <a:ahLst/>
            <a:cxnLst>
              <a:cxn ang="0">
                <a:pos x="1178" y="182"/>
              </a:cxn>
              <a:cxn ang="0">
                <a:pos x="1064" y="182"/>
              </a:cxn>
              <a:cxn ang="0">
                <a:pos x="0" y="0"/>
              </a:cxn>
            </a:cxnLst>
            <a:rect l="0" t="0" r="r" b="b"/>
            <a:pathLst>
              <a:path w="1178" h="182">
                <a:moveTo>
                  <a:pt x="1178" y="182"/>
                </a:moveTo>
                <a:lnTo>
                  <a:pt x="1064" y="182"/>
                </a:lnTo>
                <a:lnTo>
                  <a:pt x="0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43" name="Freeform 47"/>
          <p:cNvSpPr>
            <a:spLocks/>
          </p:cNvSpPr>
          <p:nvPr/>
        </p:nvSpPr>
        <p:spPr bwMode="auto">
          <a:xfrm>
            <a:off x="3038475" y="1924050"/>
            <a:ext cx="863600" cy="2476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80" y="0"/>
              </a:cxn>
              <a:cxn ang="0">
                <a:pos x="544" y="156"/>
              </a:cxn>
            </a:cxnLst>
            <a:rect l="0" t="0" r="r" b="b"/>
            <a:pathLst>
              <a:path w="544" h="156">
                <a:moveTo>
                  <a:pt x="0" y="0"/>
                </a:moveTo>
                <a:lnTo>
                  <a:pt x="180" y="0"/>
                </a:lnTo>
                <a:lnTo>
                  <a:pt x="544" y="156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44" name="Freeform 48"/>
          <p:cNvSpPr>
            <a:spLocks/>
          </p:cNvSpPr>
          <p:nvPr/>
        </p:nvSpPr>
        <p:spPr bwMode="auto">
          <a:xfrm>
            <a:off x="3114675" y="2178050"/>
            <a:ext cx="669925" cy="666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48" y="0"/>
              </a:cxn>
              <a:cxn ang="0">
                <a:pos x="422" y="42"/>
              </a:cxn>
            </a:cxnLst>
            <a:rect l="0" t="0" r="r" b="b"/>
            <a:pathLst>
              <a:path w="422" h="42">
                <a:moveTo>
                  <a:pt x="0" y="0"/>
                </a:moveTo>
                <a:lnTo>
                  <a:pt x="148" y="0"/>
                </a:lnTo>
                <a:lnTo>
                  <a:pt x="422" y="42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45" name="Freeform 49"/>
          <p:cNvSpPr>
            <a:spLocks/>
          </p:cNvSpPr>
          <p:nvPr/>
        </p:nvSpPr>
        <p:spPr bwMode="auto">
          <a:xfrm>
            <a:off x="3305175" y="717550"/>
            <a:ext cx="1385888" cy="5175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90" y="0"/>
              </a:cxn>
              <a:cxn ang="0">
                <a:pos x="873" y="326"/>
              </a:cxn>
            </a:cxnLst>
            <a:rect l="0" t="0" r="r" b="b"/>
            <a:pathLst>
              <a:path w="873" h="326">
                <a:moveTo>
                  <a:pt x="0" y="0"/>
                </a:moveTo>
                <a:lnTo>
                  <a:pt x="190" y="0"/>
                </a:lnTo>
                <a:lnTo>
                  <a:pt x="873" y="326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46" name="Freeform 50"/>
          <p:cNvSpPr>
            <a:spLocks/>
          </p:cNvSpPr>
          <p:nvPr/>
        </p:nvSpPr>
        <p:spPr bwMode="auto">
          <a:xfrm>
            <a:off x="2803525" y="930275"/>
            <a:ext cx="2011363" cy="5492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38" y="0"/>
              </a:cxn>
              <a:cxn ang="0">
                <a:pos x="1267" y="346"/>
              </a:cxn>
            </a:cxnLst>
            <a:rect l="0" t="0" r="r" b="b"/>
            <a:pathLst>
              <a:path w="1267" h="346">
                <a:moveTo>
                  <a:pt x="0" y="0"/>
                </a:moveTo>
                <a:lnTo>
                  <a:pt x="438" y="0"/>
                </a:lnTo>
                <a:lnTo>
                  <a:pt x="1267" y="346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47" name="Freeform 51"/>
          <p:cNvSpPr>
            <a:spLocks/>
          </p:cNvSpPr>
          <p:nvPr/>
        </p:nvSpPr>
        <p:spPr bwMode="auto">
          <a:xfrm>
            <a:off x="5148263" y="1695450"/>
            <a:ext cx="1527175" cy="635000"/>
          </a:xfrm>
          <a:custGeom>
            <a:avLst/>
            <a:gdLst/>
            <a:ahLst/>
            <a:cxnLst>
              <a:cxn ang="0">
                <a:pos x="962" y="0"/>
              </a:cxn>
              <a:cxn ang="0">
                <a:pos x="838" y="0"/>
              </a:cxn>
              <a:cxn ang="0">
                <a:pos x="0" y="400"/>
              </a:cxn>
            </a:cxnLst>
            <a:rect l="0" t="0" r="r" b="b"/>
            <a:pathLst>
              <a:path w="962" h="400">
                <a:moveTo>
                  <a:pt x="962" y="0"/>
                </a:moveTo>
                <a:lnTo>
                  <a:pt x="838" y="0"/>
                </a:lnTo>
                <a:lnTo>
                  <a:pt x="0" y="40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48" name="Freeform 52"/>
          <p:cNvSpPr>
            <a:spLocks/>
          </p:cNvSpPr>
          <p:nvPr/>
        </p:nvSpPr>
        <p:spPr bwMode="auto">
          <a:xfrm>
            <a:off x="5399088" y="2114550"/>
            <a:ext cx="1276350" cy="504825"/>
          </a:xfrm>
          <a:custGeom>
            <a:avLst/>
            <a:gdLst/>
            <a:ahLst/>
            <a:cxnLst>
              <a:cxn ang="0">
                <a:pos x="804" y="0"/>
              </a:cxn>
              <a:cxn ang="0">
                <a:pos x="680" y="0"/>
              </a:cxn>
              <a:cxn ang="0">
                <a:pos x="0" y="318"/>
              </a:cxn>
            </a:cxnLst>
            <a:rect l="0" t="0" r="r" b="b"/>
            <a:pathLst>
              <a:path w="804" h="318">
                <a:moveTo>
                  <a:pt x="804" y="0"/>
                </a:moveTo>
                <a:lnTo>
                  <a:pt x="680" y="0"/>
                </a:lnTo>
                <a:lnTo>
                  <a:pt x="0" y="318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49" name="Freeform 53"/>
          <p:cNvSpPr>
            <a:spLocks/>
          </p:cNvSpPr>
          <p:nvPr/>
        </p:nvSpPr>
        <p:spPr bwMode="auto">
          <a:xfrm>
            <a:off x="5510213" y="2406650"/>
            <a:ext cx="1165225" cy="390525"/>
          </a:xfrm>
          <a:custGeom>
            <a:avLst/>
            <a:gdLst/>
            <a:ahLst/>
            <a:cxnLst>
              <a:cxn ang="0">
                <a:pos x="734" y="0"/>
              </a:cxn>
              <a:cxn ang="0">
                <a:pos x="610" y="0"/>
              </a:cxn>
              <a:cxn ang="0">
                <a:pos x="0" y="246"/>
              </a:cxn>
            </a:cxnLst>
            <a:rect l="0" t="0" r="r" b="b"/>
            <a:pathLst>
              <a:path w="734" h="246">
                <a:moveTo>
                  <a:pt x="734" y="0"/>
                </a:moveTo>
                <a:lnTo>
                  <a:pt x="610" y="0"/>
                </a:lnTo>
                <a:lnTo>
                  <a:pt x="0" y="246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50" name="Freeform 54"/>
          <p:cNvSpPr>
            <a:spLocks/>
          </p:cNvSpPr>
          <p:nvPr/>
        </p:nvSpPr>
        <p:spPr bwMode="auto">
          <a:xfrm>
            <a:off x="5732463" y="2692400"/>
            <a:ext cx="942975" cy="263525"/>
          </a:xfrm>
          <a:custGeom>
            <a:avLst/>
            <a:gdLst/>
            <a:ahLst/>
            <a:cxnLst>
              <a:cxn ang="0">
                <a:pos x="594" y="0"/>
              </a:cxn>
              <a:cxn ang="0">
                <a:pos x="470" y="0"/>
              </a:cxn>
              <a:cxn ang="0">
                <a:pos x="0" y="166"/>
              </a:cxn>
            </a:cxnLst>
            <a:rect l="0" t="0" r="r" b="b"/>
            <a:pathLst>
              <a:path w="594" h="166">
                <a:moveTo>
                  <a:pt x="594" y="0"/>
                </a:moveTo>
                <a:lnTo>
                  <a:pt x="470" y="0"/>
                </a:lnTo>
                <a:lnTo>
                  <a:pt x="0" y="166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51" name="Freeform 55"/>
          <p:cNvSpPr>
            <a:spLocks/>
          </p:cNvSpPr>
          <p:nvPr/>
        </p:nvSpPr>
        <p:spPr bwMode="auto">
          <a:xfrm>
            <a:off x="2425700" y="2574925"/>
            <a:ext cx="2347913" cy="120650"/>
          </a:xfrm>
          <a:custGeom>
            <a:avLst/>
            <a:gdLst/>
            <a:ahLst/>
            <a:cxnLst>
              <a:cxn ang="0">
                <a:pos x="0" y="76"/>
              </a:cxn>
              <a:cxn ang="0">
                <a:pos x="194" y="76"/>
              </a:cxn>
              <a:cxn ang="0">
                <a:pos x="1479" y="0"/>
              </a:cxn>
            </a:cxnLst>
            <a:rect l="0" t="0" r="r" b="b"/>
            <a:pathLst>
              <a:path w="1479" h="76">
                <a:moveTo>
                  <a:pt x="0" y="76"/>
                </a:moveTo>
                <a:lnTo>
                  <a:pt x="194" y="76"/>
                </a:lnTo>
                <a:lnTo>
                  <a:pt x="1479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52" name="Line 56"/>
          <p:cNvSpPr>
            <a:spLocks noChangeShapeType="1"/>
          </p:cNvSpPr>
          <p:nvPr/>
        </p:nvSpPr>
        <p:spPr bwMode="auto">
          <a:xfrm flipH="1">
            <a:off x="5557838" y="768350"/>
            <a:ext cx="1117600" cy="1588"/>
          </a:xfrm>
          <a:prstGeom prst="line">
            <a:avLst/>
          </a:prstGeom>
          <a:noFill/>
          <a:ln w="1587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53" name="Line 57"/>
          <p:cNvSpPr>
            <a:spLocks noChangeShapeType="1"/>
          </p:cNvSpPr>
          <p:nvPr/>
        </p:nvSpPr>
        <p:spPr bwMode="auto">
          <a:xfrm flipV="1">
            <a:off x="4894263" y="1212850"/>
            <a:ext cx="1647825" cy="358775"/>
          </a:xfrm>
          <a:prstGeom prst="line">
            <a:avLst/>
          </a:prstGeom>
          <a:noFill/>
          <a:ln w="1587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54" name="Freeform 58"/>
          <p:cNvSpPr>
            <a:spLocks/>
          </p:cNvSpPr>
          <p:nvPr/>
        </p:nvSpPr>
        <p:spPr bwMode="auto">
          <a:xfrm>
            <a:off x="5281613" y="3003550"/>
            <a:ext cx="1584325" cy="158750"/>
          </a:xfrm>
          <a:custGeom>
            <a:avLst/>
            <a:gdLst/>
            <a:ahLst/>
            <a:cxnLst>
              <a:cxn ang="0">
                <a:pos x="998" y="100"/>
              </a:cxn>
              <a:cxn ang="0">
                <a:pos x="874" y="100"/>
              </a:cxn>
              <a:cxn ang="0">
                <a:pos x="0" y="0"/>
              </a:cxn>
            </a:cxnLst>
            <a:rect l="0" t="0" r="r" b="b"/>
            <a:pathLst>
              <a:path w="998" h="100">
                <a:moveTo>
                  <a:pt x="998" y="100"/>
                </a:moveTo>
                <a:lnTo>
                  <a:pt x="874" y="100"/>
                </a:lnTo>
                <a:lnTo>
                  <a:pt x="0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55" name="Freeform 59"/>
          <p:cNvSpPr>
            <a:spLocks/>
          </p:cNvSpPr>
          <p:nvPr/>
        </p:nvSpPr>
        <p:spPr bwMode="auto">
          <a:xfrm>
            <a:off x="5497513" y="3432175"/>
            <a:ext cx="1444625" cy="107950"/>
          </a:xfrm>
          <a:custGeom>
            <a:avLst/>
            <a:gdLst/>
            <a:ahLst/>
            <a:cxnLst>
              <a:cxn ang="0">
                <a:pos x="910" y="68"/>
              </a:cxn>
              <a:cxn ang="0">
                <a:pos x="786" y="68"/>
              </a:cxn>
              <a:cxn ang="0">
                <a:pos x="0" y="0"/>
              </a:cxn>
            </a:cxnLst>
            <a:rect l="0" t="0" r="r" b="b"/>
            <a:pathLst>
              <a:path w="910" h="68">
                <a:moveTo>
                  <a:pt x="910" y="68"/>
                </a:moveTo>
                <a:lnTo>
                  <a:pt x="786" y="68"/>
                </a:lnTo>
                <a:lnTo>
                  <a:pt x="0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56" name="Freeform 60"/>
          <p:cNvSpPr>
            <a:spLocks/>
          </p:cNvSpPr>
          <p:nvPr/>
        </p:nvSpPr>
        <p:spPr bwMode="auto">
          <a:xfrm>
            <a:off x="5249863" y="3849688"/>
            <a:ext cx="1501775" cy="546100"/>
          </a:xfrm>
          <a:custGeom>
            <a:avLst/>
            <a:gdLst/>
            <a:ahLst/>
            <a:cxnLst>
              <a:cxn ang="0">
                <a:pos x="946" y="344"/>
              </a:cxn>
              <a:cxn ang="0">
                <a:pos x="854" y="344"/>
              </a:cxn>
              <a:cxn ang="0">
                <a:pos x="0" y="0"/>
              </a:cxn>
            </a:cxnLst>
            <a:rect l="0" t="0" r="r" b="b"/>
            <a:pathLst>
              <a:path w="946" h="344">
                <a:moveTo>
                  <a:pt x="946" y="344"/>
                </a:moveTo>
                <a:lnTo>
                  <a:pt x="854" y="344"/>
                </a:lnTo>
                <a:lnTo>
                  <a:pt x="0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57" name="Freeform 61"/>
          <p:cNvSpPr>
            <a:spLocks/>
          </p:cNvSpPr>
          <p:nvPr/>
        </p:nvSpPr>
        <p:spPr bwMode="auto">
          <a:xfrm>
            <a:off x="5634038" y="3703638"/>
            <a:ext cx="1292225" cy="355600"/>
          </a:xfrm>
          <a:custGeom>
            <a:avLst/>
            <a:gdLst/>
            <a:ahLst/>
            <a:cxnLst>
              <a:cxn ang="0">
                <a:pos x="814" y="224"/>
              </a:cxn>
              <a:cxn ang="0">
                <a:pos x="728" y="224"/>
              </a:cxn>
              <a:cxn ang="0">
                <a:pos x="0" y="0"/>
              </a:cxn>
            </a:cxnLst>
            <a:rect l="0" t="0" r="r" b="b"/>
            <a:pathLst>
              <a:path w="814" h="224">
                <a:moveTo>
                  <a:pt x="814" y="224"/>
                </a:moveTo>
                <a:lnTo>
                  <a:pt x="728" y="224"/>
                </a:lnTo>
                <a:lnTo>
                  <a:pt x="0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58" name="Rectangle 62"/>
          <p:cNvSpPr>
            <a:spLocks noChangeArrowheads="1"/>
          </p:cNvSpPr>
          <p:nvPr/>
        </p:nvSpPr>
        <p:spPr bwMode="auto">
          <a:xfrm>
            <a:off x="446088" y="2554288"/>
            <a:ext cx="1971675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700" b="1">
                <a:solidFill>
                  <a:srgbClr val="231F20"/>
                </a:solidFill>
                <a:latin typeface="Arial" charset="0"/>
              </a:rPr>
              <a:t>Hypophyseal fossa</a:t>
            </a:r>
          </a:p>
          <a:p>
            <a:r>
              <a:rPr lang="en-US" sz="1700" b="1">
                <a:solidFill>
                  <a:srgbClr val="231F20"/>
                </a:solidFill>
                <a:latin typeface="Arial" charset="0"/>
              </a:rPr>
              <a:t>of sella turcica</a:t>
            </a:r>
            <a:endParaRPr lang="en-US" sz="1800" b="1">
              <a:latin typeface="Arial" charset="0"/>
            </a:endParaRPr>
          </a:p>
        </p:txBody>
      </p:sp>
      <p:sp>
        <p:nvSpPr>
          <p:cNvPr id="29759" name="Rectangle 63"/>
          <p:cNvSpPr>
            <a:spLocks noChangeArrowheads="1"/>
          </p:cNvSpPr>
          <p:nvPr/>
        </p:nvSpPr>
        <p:spPr bwMode="auto">
          <a:xfrm>
            <a:off x="455613" y="3154363"/>
            <a:ext cx="1443037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700" b="1">
                <a:solidFill>
                  <a:srgbClr val="231F20"/>
                </a:solidFill>
                <a:latin typeface="Arial" charset="0"/>
              </a:rPr>
              <a:t>Middle cranial</a:t>
            </a:r>
          </a:p>
          <a:p>
            <a:r>
              <a:rPr lang="en-US" sz="1700" b="1">
                <a:solidFill>
                  <a:srgbClr val="231F20"/>
                </a:solidFill>
                <a:latin typeface="Arial" charset="0"/>
              </a:rPr>
              <a:t>fossa</a:t>
            </a:r>
            <a:endParaRPr lang="en-US" sz="1800" b="1">
              <a:latin typeface="Arial" charset="0"/>
            </a:endParaRPr>
          </a:p>
        </p:txBody>
      </p:sp>
      <p:sp>
        <p:nvSpPr>
          <p:cNvPr id="29760" name="Rectangle 64"/>
          <p:cNvSpPr>
            <a:spLocks noChangeArrowheads="1"/>
          </p:cNvSpPr>
          <p:nvPr/>
        </p:nvSpPr>
        <p:spPr bwMode="auto">
          <a:xfrm>
            <a:off x="455613" y="3725863"/>
            <a:ext cx="1765300" cy="563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700">
                <a:solidFill>
                  <a:srgbClr val="231F20"/>
                </a:solidFill>
                <a:latin typeface="Arial Black" pitchFamily="34" charset="0"/>
              </a:rPr>
              <a:t>Temporal bone</a:t>
            </a:r>
          </a:p>
          <a:p>
            <a:r>
              <a:rPr lang="en-US" sz="1700" b="1">
                <a:solidFill>
                  <a:srgbClr val="231F20"/>
                </a:solidFill>
                <a:latin typeface="Arial" charset="0"/>
              </a:rPr>
              <a:t>(petrous part)</a:t>
            </a:r>
            <a:endParaRPr lang="en-US" sz="1800">
              <a:latin typeface="Arial" charset="0"/>
            </a:endParaRPr>
          </a:p>
        </p:txBody>
      </p:sp>
      <p:sp>
        <p:nvSpPr>
          <p:cNvPr id="29761" name="Rectangle 65"/>
          <p:cNvSpPr>
            <a:spLocks noChangeArrowheads="1"/>
          </p:cNvSpPr>
          <p:nvPr/>
        </p:nvSpPr>
        <p:spPr bwMode="auto">
          <a:xfrm>
            <a:off x="455613" y="4646613"/>
            <a:ext cx="1323975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700" b="1">
                <a:solidFill>
                  <a:srgbClr val="231F20"/>
                </a:solidFill>
                <a:latin typeface="Arial" charset="0"/>
              </a:rPr>
              <a:t>Posterior</a:t>
            </a:r>
          </a:p>
          <a:p>
            <a:r>
              <a:rPr lang="en-US" sz="1700" b="1">
                <a:solidFill>
                  <a:srgbClr val="231F20"/>
                </a:solidFill>
                <a:latin typeface="Arial" charset="0"/>
              </a:rPr>
              <a:t>cranial fossa</a:t>
            </a:r>
            <a:endParaRPr lang="en-US" sz="1800" b="1">
              <a:latin typeface="Arial" charset="0"/>
            </a:endParaRPr>
          </a:p>
        </p:txBody>
      </p:sp>
      <p:sp>
        <p:nvSpPr>
          <p:cNvPr id="29762" name="Rectangle 66"/>
          <p:cNvSpPr>
            <a:spLocks noChangeArrowheads="1"/>
          </p:cNvSpPr>
          <p:nvPr/>
        </p:nvSpPr>
        <p:spPr bwMode="auto">
          <a:xfrm>
            <a:off x="455613" y="5303838"/>
            <a:ext cx="15716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700">
                <a:solidFill>
                  <a:srgbClr val="231F20"/>
                </a:solidFill>
                <a:latin typeface="Arial Black" pitchFamily="34" charset="0"/>
              </a:rPr>
              <a:t>Parietal bone</a:t>
            </a:r>
            <a:endParaRPr lang="en-US" sz="1800">
              <a:latin typeface="Arial" charset="0"/>
            </a:endParaRPr>
          </a:p>
        </p:txBody>
      </p:sp>
      <p:sp>
        <p:nvSpPr>
          <p:cNvPr id="29763" name="Rectangle 67"/>
          <p:cNvSpPr>
            <a:spLocks noChangeArrowheads="1"/>
          </p:cNvSpPr>
          <p:nvPr/>
        </p:nvSpPr>
        <p:spPr bwMode="auto">
          <a:xfrm>
            <a:off x="455613" y="5767388"/>
            <a:ext cx="17160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700">
                <a:solidFill>
                  <a:srgbClr val="231F20"/>
                </a:solidFill>
                <a:latin typeface="Arial Black" pitchFamily="34" charset="0"/>
              </a:rPr>
              <a:t>Occipital bone</a:t>
            </a:r>
            <a:endParaRPr lang="en-US" sz="1800">
              <a:latin typeface="Arial" charset="0"/>
            </a:endParaRPr>
          </a:p>
        </p:txBody>
      </p:sp>
      <p:sp>
        <p:nvSpPr>
          <p:cNvPr id="29764" name="Rectangle 68"/>
          <p:cNvSpPr>
            <a:spLocks noChangeArrowheads="1"/>
          </p:cNvSpPr>
          <p:nvPr/>
        </p:nvSpPr>
        <p:spPr bwMode="auto">
          <a:xfrm>
            <a:off x="6789738" y="4595813"/>
            <a:ext cx="1873250" cy="25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700" b="1">
                <a:solidFill>
                  <a:srgbClr val="231F20"/>
                </a:solidFill>
                <a:latin typeface="Arial" charset="0"/>
              </a:rPr>
              <a:t>Foramen magnum</a:t>
            </a:r>
            <a:endParaRPr lang="en-US" sz="1800" b="1">
              <a:latin typeface="Arial" charset="0"/>
            </a:endParaRPr>
          </a:p>
        </p:txBody>
      </p:sp>
      <p:sp>
        <p:nvSpPr>
          <p:cNvPr id="29765" name="Rectangle 69"/>
          <p:cNvSpPr>
            <a:spLocks noChangeArrowheads="1"/>
          </p:cNvSpPr>
          <p:nvPr/>
        </p:nvSpPr>
        <p:spPr bwMode="auto">
          <a:xfrm>
            <a:off x="455613" y="6164263"/>
            <a:ext cx="55753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700">
                <a:solidFill>
                  <a:srgbClr val="231F20"/>
                </a:solidFill>
                <a:latin typeface="Arial Black" pitchFamily="34" charset="0"/>
              </a:rPr>
              <a:t>(a) Superior view of the skull, calvaria removed</a:t>
            </a:r>
            <a:endParaRPr lang="en-US" sz="1800">
              <a:latin typeface="Arial" charset="0"/>
            </a:endParaRPr>
          </a:p>
        </p:txBody>
      </p:sp>
      <p:sp>
        <p:nvSpPr>
          <p:cNvPr id="29766" name="Rectangle 70"/>
          <p:cNvSpPr>
            <a:spLocks noChangeArrowheads="1"/>
          </p:cNvSpPr>
          <p:nvPr/>
        </p:nvSpPr>
        <p:spPr bwMode="auto">
          <a:xfrm>
            <a:off x="6704013" y="585788"/>
            <a:ext cx="14890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700">
                <a:solidFill>
                  <a:srgbClr val="231F20"/>
                </a:solidFill>
                <a:latin typeface="Arial Black" pitchFamily="34" charset="0"/>
              </a:rPr>
              <a:t>Frontal bone</a:t>
            </a:r>
            <a:endParaRPr lang="en-US" sz="1800">
              <a:latin typeface="Arial" charset="0"/>
            </a:endParaRPr>
          </a:p>
        </p:txBody>
      </p:sp>
      <p:sp>
        <p:nvSpPr>
          <p:cNvPr id="29767" name="Rectangle 71"/>
          <p:cNvSpPr>
            <a:spLocks noChangeArrowheads="1"/>
          </p:cNvSpPr>
          <p:nvPr/>
        </p:nvSpPr>
        <p:spPr bwMode="auto">
          <a:xfrm>
            <a:off x="6710363" y="1077913"/>
            <a:ext cx="1922462" cy="25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700" b="1">
                <a:solidFill>
                  <a:srgbClr val="231F20"/>
                </a:solidFill>
                <a:latin typeface="Arial" charset="0"/>
              </a:rPr>
              <a:t>Olfactory foramina</a:t>
            </a:r>
            <a:endParaRPr lang="en-US" sz="1800" b="1">
              <a:latin typeface="Arial" charset="0"/>
            </a:endParaRPr>
          </a:p>
        </p:txBody>
      </p:sp>
      <p:sp>
        <p:nvSpPr>
          <p:cNvPr id="29768" name="Rectangle 72"/>
          <p:cNvSpPr>
            <a:spLocks noChangeArrowheads="1"/>
          </p:cNvSpPr>
          <p:nvPr/>
        </p:nvSpPr>
        <p:spPr bwMode="auto">
          <a:xfrm>
            <a:off x="6707188" y="1560513"/>
            <a:ext cx="1166812" cy="25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700" b="1">
                <a:solidFill>
                  <a:srgbClr val="231F20"/>
                </a:solidFill>
                <a:latin typeface="Arial" charset="0"/>
              </a:rPr>
              <a:t>Optic canal</a:t>
            </a:r>
            <a:endParaRPr lang="en-US" sz="1800" b="1">
              <a:latin typeface="Arial" charset="0"/>
            </a:endParaRPr>
          </a:p>
        </p:txBody>
      </p:sp>
      <p:sp>
        <p:nvSpPr>
          <p:cNvPr id="29769" name="Rectangle 73"/>
          <p:cNvSpPr>
            <a:spLocks noChangeArrowheads="1"/>
          </p:cNvSpPr>
          <p:nvPr/>
        </p:nvSpPr>
        <p:spPr bwMode="auto">
          <a:xfrm>
            <a:off x="6700838" y="1973263"/>
            <a:ext cx="1979612" cy="25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700" b="1">
                <a:solidFill>
                  <a:srgbClr val="231F20"/>
                </a:solidFill>
                <a:latin typeface="Arial" charset="0"/>
              </a:rPr>
              <a:t>Foramen rotundum</a:t>
            </a:r>
            <a:endParaRPr lang="en-US" sz="1800" b="1">
              <a:latin typeface="Arial" charset="0"/>
            </a:endParaRPr>
          </a:p>
        </p:txBody>
      </p:sp>
      <p:sp>
        <p:nvSpPr>
          <p:cNvPr id="29770" name="Rectangle 74"/>
          <p:cNvSpPr>
            <a:spLocks noChangeArrowheads="1"/>
          </p:cNvSpPr>
          <p:nvPr/>
        </p:nvSpPr>
        <p:spPr bwMode="auto">
          <a:xfrm>
            <a:off x="6700838" y="2265363"/>
            <a:ext cx="1527175" cy="25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700" b="1">
                <a:solidFill>
                  <a:srgbClr val="231F20"/>
                </a:solidFill>
                <a:latin typeface="Arial" charset="0"/>
              </a:rPr>
              <a:t>Foramen ovale</a:t>
            </a:r>
            <a:endParaRPr lang="en-US" sz="1800" b="1">
              <a:latin typeface="Arial" charset="0"/>
            </a:endParaRPr>
          </a:p>
        </p:txBody>
      </p:sp>
      <p:sp>
        <p:nvSpPr>
          <p:cNvPr id="29771" name="Rectangle 75"/>
          <p:cNvSpPr>
            <a:spLocks noChangeArrowheads="1"/>
          </p:cNvSpPr>
          <p:nvPr/>
        </p:nvSpPr>
        <p:spPr bwMode="auto">
          <a:xfrm>
            <a:off x="6700838" y="2551113"/>
            <a:ext cx="1993900" cy="25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700" b="1">
                <a:solidFill>
                  <a:srgbClr val="231F20"/>
                </a:solidFill>
                <a:latin typeface="Arial" charset="0"/>
              </a:rPr>
              <a:t>Foramen spinosum</a:t>
            </a:r>
            <a:endParaRPr lang="en-US" sz="1800" b="1">
              <a:latin typeface="Arial" charset="0"/>
            </a:endParaRPr>
          </a:p>
        </p:txBody>
      </p:sp>
      <p:sp>
        <p:nvSpPr>
          <p:cNvPr id="29772" name="Rectangle 76"/>
          <p:cNvSpPr>
            <a:spLocks noChangeArrowheads="1"/>
          </p:cNvSpPr>
          <p:nvPr/>
        </p:nvSpPr>
        <p:spPr bwMode="auto">
          <a:xfrm>
            <a:off x="6980238" y="3922713"/>
            <a:ext cx="1693862" cy="25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700" b="1">
                <a:solidFill>
                  <a:srgbClr val="231F20"/>
                </a:solidFill>
                <a:latin typeface="Arial" charset="0"/>
              </a:rPr>
              <a:t>Jugular foramen</a:t>
            </a:r>
            <a:endParaRPr lang="en-US" sz="1800" b="1">
              <a:latin typeface="Arial" charset="0"/>
            </a:endParaRPr>
          </a:p>
        </p:txBody>
      </p:sp>
      <p:sp>
        <p:nvSpPr>
          <p:cNvPr id="29773" name="Rectangle 77"/>
          <p:cNvSpPr>
            <a:spLocks noChangeArrowheads="1"/>
          </p:cNvSpPr>
          <p:nvPr/>
        </p:nvSpPr>
        <p:spPr bwMode="auto">
          <a:xfrm>
            <a:off x="6792913" y="4252913"/>
            <a:ext cx="1900237" cy="25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700" b="1">
                <a:solidFill>
                  <a:srgbClr val="231F20"/>
                </a:solidFill>
                <a:latin typeface="Arial" charset="0"/>
              </a:rPr>
              <a:t>Hypoglossal canal</a:t>
            </a:r>
            <a:endParaRPr lang="en-US" sz="1800" b="1">
              <a:latin typeface="Arial" charset="0"/>
            </a:endParaRPr>
          </a:p>
        </p:txBody>
      </p:sp>
      <p:sp>
        <p:nvSpPr>
          <p:cNvPr id="29774" name="Rectangle 78"/>
          <p:cNvSpPr>
            <a:spLocks noChangeArrowheads="1"/>
          </p:cNvSpPr>
          <p:nvPr/>
        </p:nvSpPr>
        <p:spPr bwMode="auto">
          <a:xfrm>
            <a:off x="6891338" y="3033713"/>
            <a:ext cx="1803400" cy="25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700" b="1">
                <a:solidFill>
                  <a:srgbClr val="231F20"/>
                </a:solidFill>
                <a:latin typeface="Arial" charset="0"/>
              </a:rPr>
              <a:t>Foramen lacerum</a:t>
            </a:r>
            <a:endParaRPr lang="en-US" sz="1800" b="1">
              <a:latin typeface="Arial" charset="0"/>
            </a:endParaRPr>
          </a:p>
        </p:txBody>
      </p:sp>
      <p:sp>
        <p:nvSpPr>
          <p:cNvPr id="29775" name="Rectangle 79"/>
          <p:cNvSpPr>
            <a:spLocks noChangeArrowheads="1"/>
          </p:cNvSpPr>
          <p:nvPr/>
        </p:nvSpPr>
        <p:spPr bwMode="auto">
          <a:xfrm>
            <a:off x="6967538" y="3414713"/>
            <a:ext cx="1719262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700" b="1">
                <a:solidFill>
                  <a:srgbClr val="231F20"/>
                </a:solidFill>
                <a:latin typeface="Arial" charset="0"/>
              </a:rPr>
              <a:t>Internal acoustic</a:t>
            </a:r>
          </a:p>
          <a:p>
            <a:r>
              <a:rPr lang="en-US" sz="1700" b="1">
                <a:solidFill>
                  <a:srgbClr val="231F20"/>
                </a:solidFill>
                <a:latin typeface="Arial" charset="0"/>
              </a:rPr>
              <a:t>meatus </a:t>
            </a:r>
          </a:p>
        </p:txBody>
      </p:sp>
      <p:sp>
        <p:nvSpPr>
          <p:cNvPr id="29776" name="Rectangle 80"/>
          <p:cNvSpPr>
            <a:spLocks noChangeArrowheads="1"/>
          </p:cNvSpPr>
          <p:nvPr/>
        </p:nvSpPr>
        <p:spPr bwMode="auto">
          <a:xfrm>
            <a:off x="1649413" y="582613"/>
            <a:ext cx="1620837" cy="25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700" b="1">
                <a:solidFill>
                  <a:srgbClr val="231F20"/>
                </a:solidFill>
                <a:latin typeface="Arial" charset="0"/>
              </a:rPr>
              <a:t>Cribriform plate</a:t>
            </a:r>
            <a:endParaRPr lang="en-US" sz="1800" b="1">
              <a:latin typeface="Arial" charset="0"/>
            </a:endParaRPr>
          </a:p>
        </p:txBody>
      </p:sp>
      <p:sp>
        <p:nvSpPr>
          <p:cNvPr id="29777" name="Rectangle 81"/>
          <p:cNvSpPr>
            <a:spLocks noChangeArrowheads="1"/>
          </p:cNvSpPr>
          <p:nvPr/>
        </p:nvSpPr>
        <p:spPr bwMode="auto">
          <a:xfrm>
            <a:off x="455613" y="658813"/>
            <a:ext cx="9715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700">
                <a:solidFill>
                  <a:srgbClr val="231F20"/>
                </a:solidFill>
                <a:latin typeface="Arial Black" pitchFamily="34" charset="0"/>
              </a:rPr>
              <a:t>Ethmoid</a:t>
            </a:r>
          </a:p>
          <a:p>
            <a:r>
              <a:rPr lang="en-US" sz="1700">
                <a:solidFill>
                  <a:srgbClr val="231F20"/>
                </a:solidFill>
                <a:latin typeface="Arial Black" pitchFamily="34" charset="0"/>
              </a:rPr>
              <a:t>bone</a:t>
            </a:r>
            <a:endParaRPr lang="en-US" sz="1800">
              <a:latin typeface="Arial" charset="0"/>
            </a:endParaRPr>
          </a:p>
        </p:txBody>
      </p:sp>
      <p:sp>
        <p:nvSpPr>
          <p:cNvPr id="29778" name="Rectangle 82"/>
          <p:cNvSpPr>
            <a:spLocks noChangeArrowheads="1"/>
          </p:cNvSpPr>
          <p:nvPr/>
        </p:nvSpPr>
        <p:spPr bwMode="auto">
          <a:xfrm>
            <a:off x="1649413" y="814388"/>
            <a:ext cx="1166812" cy="25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700" b="1">
                <a:solidFill>
                  <a:srgbClr val="231F20"/>
                </a:solidFill>
                <a:latin typeface="Arial" charset="0"/>
              </a:rPr>
              <a:t>Crista galli </a:t>
            </a:r>
            <a:endParaRPr lang="en-US" sz="1800" b="1">
              <a:latin typeface="Arial" charset="0"/>
            </a:endParaRPr>
          </a:p>
        </p:txBody>
      </p:sp>
      <p:sp>
        <p:nvSpPr>
          <p:cNvPr id="29779" name="Rectangle 83"/>
          <p:cNvSpPr>
            <a:spLocks noChangeArrowheads="1"/>
          </p:cNvSpPr>
          <p:nvPr/>
        </p:nvSpPr>
        <p:spPr bwMode="auto">
          <a:xfrm>
            <a:off x="455613" y="1865313"/>
            <a:ext cx="10937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700">
                <a:solidFill>
                  <a:srgbClr val="231F20"/>
                </a:solidFill>
                <a:latin typeface="Arial Black" pitchFamily="34" charset="0"/>
              </a:rPr>
              <a:t>Sphenoid</a:t>
            </a:r>
            <a:endParaRPr lang="en-US" sz="1800">
              <a:latin typeface="Arial" charset="0"/>
            </a:endParaRPr>
          </a:p>
        </p:txBody>
      </p:sp>
      <p:sp>
        <p:nvSpPr>
          <p:cNvPr id="29780" name="Rectangle 84"/>
          <p:cNvSpPr>
            <a:spLocks noChangeArrowheads="1"/>
          </p:cNvSpPr>
          <p:nvPr/>
        </p:nvSpPr>
        <p:spPr bwMode="auto">
          <a:xfrm>
            <a:off x="455613" y="1277938"/>
            <a:ext cx="2224087" cy="25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700" b="1">
                <a:solidFill>
                  <a:srgbClr val="231F20"/>
                </a:solidFill>
                <a:latin typeface="Arial" charset="0"/>
              </a:rPr>
              <a:t>Anterior cranial fossa</a:t>
            </a:r>
            <a:endParaRPr lang="en-US" sz="1800" b="1">
              <a:latin typeface="Arial" charset="0"/>
            </a:endParaRPr>
          </a:p>
        </p:txBody>
      </p:sp>
      <p:sp>
        <p:nvSpPr>
          <p:cNvPr id="29781" name="Rectangle 85"/>
          <p:cNvSpPr>
            <a:spLocks noChangeArrowheads="1"/>
          </p:cNvSpPr>
          <p:nvPr/>
        </p:nvSpPr>
        <p:spPr bwMode="auto">
          <a:xfrm>
            <a:off x="1760538" y="1792288"/>
            <a:ext cx="1250950" cy="25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700" b="1">
                <a:solidFill>
                  <a:srgbClr val="231F20"/>
                </a:solidFill>
                <a:latin typeface="Arial" charset="0"/>
              </a:rPr>
              <a:t>Lesser wing</a:t>
            </a:r>
            <a:endParaRPr lang="en-US" sz="1800" b="1">
              <a:latin typeface="Arial" charset="0"/>
            </a:endParaRPr>
          </a:p>
        </p:txBody>
      </p:sp>
      <p:sp>
        <p:nvSpPr>
          <p:cNvPr id="29782" name="Rectangle 86"/>
          <p:cNvSpPr>
            <a:spLocks noChangeArrowheads="1"/>
          </p:cNvSpPr>
          <p:nvPr/>
        </p:nvSpPr>
        <p:spPr bwMode="auto">
          <a:xfrm>
            <a:off x="1760538" y="2046288"/>
            <a:ext cx="1322387" cy="25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700" b="1">
                <a:solidFill>
                  <a:srgbClr val="231F20"/>
                </a:solidFill>
                <a:latin typeface="Arial" charset="0"/>
              </a:rPr>
              <a:t>Greater wing</a:t>
            </a:r>
            <a:endParaRPr lang="en-US" sz="1800" b="1">
              <a:latin typeface="Arial" charset="0"/>
            </a:endParaRPr>
          </a:p>
        </p:txBody>
      </p:sp>
      <p:sp>
        <p:nvSpPr>
          <p:cNvPr id="29783" name="Rectangle 87"/>
          <p:cNvSpPr>
            <a:spLocks noChangeArrowheads="1"/>
          </p:cNvSpPr>
          <p:nvPr/>
        </p:nvSpPr>
        <p:spPr bwMode="auto">
          <a:xfrm>
            <a:off x="7669213" y="4979988"/>
            <a:ext cx="404812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View</a:t>
            </a:r>
            <a:endParaRPr lang="en-US" sz="1800" b="1">
              <a:latin typeface="Arial" charset="0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Occipital Bone </a:t>
            </a:r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Most of skull’s posterior wall and posterior cranial fossa</a:t>
            </a:r>
          </a:p>
          <a:p>
            <a:r>
              <a:rPr lang="en-US"/>
              <a:t>Articulates with 1st vertebra</a:t>
            </a:r>
          </a:p>
          <a:p>
            <a:r>
              <a:rPr lang="en-US"/>
              <a:t>Sites of attachment for the ligamentum nuchae and many neck and back muscles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8142288" y="6581775"/>
            <a:ext cx="998537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7.4b</a:t>
            </a:r>
          </a:p>
        </p:txBody>
      </p:sp>
      <p:pic>
        <p:nvPicPr>
          <p:cNvPr id="23560" name="Picture 8" descr="figure_07_04b-jL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613" y="493713"/>
            <a:ext cx="8231187" cy="5868987"/>
          </a:xfrm>
          <a:prstGeom prst="rect">
            <a:avLst/>
          </a:prstGeom>
          <a:noFill/>
        </p:spPr>
      </p:pic>
      <p:sp>
        <p:nvSpPr>
          <p:cNvPr id="23561" name="Freeform 9"/>
          <p:cNvSpPr>
            <a:spLocks/>
          </p:cNvSpPr>
          <p:nvPr/>
        </p:nvSpPr>
        <p:spPr bwMode="auto">
          <a:xfrm>
            <a:off x="2236788" y="4425950"/>
            <a:ext cx="3271837" cy="231775"/>
          </a:xfrm>
          <a:custGeom>
            <a:avLst/>
            <a:gdLst/>
            <a:ahLst/>
            <a:cxnLst>
              <a:cxn ang="0">
                <a:pos x="0" y="146"/>
              </a:cxn>
              <a:cxn ang="0">
                <a:pos x="900" y="146"/>
              </a:cxn>
              <a:cxn ang="0">
                <a:pos x="2061" y="0"/>
              </a:cxn>
            </a:cxnLst>
            <a:rect l="0" t="0" r="r" b="b"/>
            <a:pathLst>
              <a:path w="2061" h="146">
                <a:moveTo>
                  <a:pt x="0" y="146"/>
                </a:moveTo>
                <a:lnTo>
                  <a:pt x="900" y="146"/>
                </a:lnTo>
                <a:lnTo>
                  <a:pt x="2061" y="0"/>
                </a:lnTo>
              </a:path>
            </a:pathLst>
          </a:custGeom>
          <a:noFill/>
          <a:ln w="412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562" name="Freeform 10"/>
          <p:cNvSpPr>
            <a:spLocks/>
          </p:cNvSpPr>
          <p:nvPr/>
        </p:nvSpPr>
        <p:spPr bwMode="auto">
          <a:xfrm>
            <a:off x="4759325" y="4822825"/>
            <a:ext cx="746125" cy="917575"/>
          </a:xfrm>
          <a:custGeom>
            <a:avLst/>
            <a:gdLst/>
            <a:ahLst/>
            <a:cxnLst>
              <a:cxn ang="0">
                <a:pos x="0" y="578"/>
              </a:cxn>
              <a:cxn ang="0">
                <a:pos x="132" y="578"/>
              </a:cxn>
              <a:cxn ang="0">
                <a:pos x="470" y="0"/>
              </a:cxn>
            </a:cxnLst>
            <a:rect l="0" t="0" r="r" b="b"/>
            <a:pathLst>
              <a:path w="470" h="578">
                <a:moveTo>
                  <a:pt x="0" y="578"/>
                </a:moveTo>
                <a:lnTo>
                  <a:pt x="132" y="578"/>
                </a:lnTo>
                <a:lnTo>
                  <a:pt x="470" y="0"/>
                </a:lnTo>
              </a:path>
            </a:pathLst>
          </a:custGeom>
          <a:noFill/>
          <a:ln w="412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563" name="Line 11"/>
          <p:cNvSpPr>
            <a:spLocks noChangeShapeType="1"/>
          </p:cNvSpPr>
          <p:nvPr/>
        </p:nvSpPr>
        <p:spPr bwMode="auto">
          <a:xfrm>
            <a:off x="3113088" y="3543300"/>
            <a:ext cx="1871662" cy="1588"/>
          </a:xfrm>
          <a:prstGeom prst="line">
            <a:avLst/>
          </a:prstGeom>
          <a:noFill/>
          <a:ln w="412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564" name="Line 12"/>
          <p:cNvSpPr>
            <a:spLocks noChangeShapeType="1"/>
          </p:cNvSpPr>
          <p:nvPr/>
        </p:nvSpPr>
        <p:spPr bwMode="auto">
          <a:xfrm flipV="1">
            <a:off x="5746750" y="5254625"/>
            <a:ext cx="1588" cy="365125"/>
          </a:xfrm>
          <a:prstGeom prst="line">
            <a:avLst/>
          </a:prstGeom>
          <a:noFill/>
          <a:ln w="412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565" name="Line 13"/>
          <p:cNvSpPr>
            <a:spLocks noChangeShapeType="1"/>
          </p:cNvSpPr>
          <p:nvPr/>
        </p:nvSpPr>
        <p:spPr bwMode="auto">
          <a:xfrm flipH="1">
            <a:off x="7061200" y="4841875"/>
            <a:ext cx="327025" cy="1588"/>
          </a:xfrm>
          <a:prstGeom prst="line">
            <a:avLst/>
          </a:prstGeom>
          <a:noFill/>
          <a:ln w="412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566" name="Freeform 14"/>
          <p:cNvSpPr>
            <a:spLocks/>
          </p:cNvSpPr>
          <p:nvPr/>
        </p:nvSpPr>
        <p:spPr bwMode="auto">
          <a:xfrm>
            <a:off x="6337300" y="1258888"/>
            <a:ext cx="965200" cy="206375"/>
          </a:xfrm>
          <a:custGeom>
            <a:avLst/>
            <a:gdLst/>
            <a:ahLst/>
            <a:cxnLst>
              <a:cxn ang="0">
                <a:pos x="608" y="0"/>
              </a:cxn>
              <a:cxn ang="0">
                <a:pos x="386" y="0"/>
              </a:cxn>
              <a:cxn ang="0">
                <a:pos x="0" y="130"/>
              </a:cxn>
            </a:cxnLst>
            <a:rect l="0" t="0" r="r" b="b"/>
            <a:pathLst>
              <a:path w="608" h="130">
                <a:moveTo>
                  <a:pt x="608" y="0"/>
                </a:moveTo>
                <a:lnTo>
                  <a:pt x="386" y="0"/>
                </a:lnTo>
                <a:lnTo>
                  <a:pt x="0" y="130"/>
                </a:lnTo>
              </a:path>
            </a:pathLst>
          </a:custGeom>
          <a:noFill/>
          <a:ln w="412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567" name="Freeform 15"/>
          <p:cNvSpPr>
            <a:spLocks/>
          </p:cNvSpPr>
          <p:nvPr/>
        </p:nvSpPr>
        <p:spPr bwMode="auto">
          <a:xfrm>
            <a:off x="5600700" y="608013"/>
            <a:ext cx="533400" cy="495300"/>
          </a:xfrm>
          <a:custGeom>
            <a:avLst/>
            <a:gdLst/>
            <a:ahLst/>
            <a:cxnLst>
              <a:cxn ang="0">
                <a:pos x="0" y="312"/>
              </a:cxn>
              <a:cxn ang="0">
                <a:pos x="200" y="0"/>
              </a:cxn>
              <a:cxn ang="0">
                <a:pos x="336" y="0"/>
              </a:cxn>
            </a:cxnLst>
            <a:rect l="0" t="0" r="r" b="b"/>
            <a:pathLst>
              <a:path w="336" h="312">
                <a:moveTo>
                  <a:pt x="0" y="312"/>
                </a:moveTo>
                <a:lnTo>
                  <a:pt x="200" y="0"/>
                </a:lnTo>
                <a:lnTo>
                  <a:pt x="336" y="0"/>
                </a:lnTo>
              </a:path>
            </a:pathLst>
          </a:custGeom>
          <a:noFill/>
          <a:ln w="412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568" name="Freeform 16"/>
          <p:cNvSpPr>
            <a:spLocks/>
          </p:cNvSpPr>
          <p:nvPr/>
        </p:nvSpPr>
        <p:spPr bwMode="auto">
          <a:xfrm>
            <a:off x="3455988" y="4197350"/>
            <a:ext cx="1671637" cy="317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02" y="0"/>
              </a:cxn>
              <a:cxn ang="0">
                <a:pos x="1053" y="20"/>
              </a:cxn>
            </a:cxnLst>
            <a:rect l="0" t="0" r="r" b="b"/>
            <a:pathLst>
              <a:path w="1053" h="20">
                <a:moveTo>
                  <a:pt x="0" y="0"/>
                </a:moveTo>
                <a:lnTo>
                  <a:pt x="102" y="0"/>
                </a:lnTo>
                <a:lnTo>
                  <a:pt x="1053" y="20"/>
                </a:lnTo>
              </a:path>
            </a:pathLst>
          </a:custGeom>
          <a:noFill/>
          <a:ln w="412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569" name="Freeform 17"/>
          <p:cNvSpPr>
            <a:spLocks/>
          </p:cNvSpPr>
          <p:nvPr/>
        </p:nvSpPr>
        <p:spPr bwMode="auto">
          <a:xfrm>
            <a:off x="2417763" y="2643188"/>
            <a:ext cx="2281237" cy="5556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40" y="0"/>
              </a:cxn>
              <a:cxn ang="0">
                <a:pos x="1437" y="350"/>
              </a:cxn>
            </a:cxnLst>
            <a:rect l="0" t="0" r="r" b="b"/>
            <a:pathLst>
              <a:path w="1437" h="350">
                <a:moveTo>
                  <a:pt x="0" y="0"/>
                </a:moveTo>
                <a:lnTo>
                  <a:pt x="540" y="0"/>
                </a:lnTo>
                <a:lnTo>
                  <a:pt x="1437" y="350"/>
                </a:lnTo>
              </a:path>
            </a:pathLst>
          </a:custGeom>
          <a:noFill/>
          <a:ln w="412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570" name="Freeform 18"/>
          <p:cNvSpPr>
            <a:spLocks/>
          </p:cNvSpPr>
          <p:nvPr/>
        </p:nvSpPr>
        <p:spPr bwMode="auto">
          <a:xfrm>
            <a:off x="5930900" y="4606925"/>
            <a:ext cx="1457325" cy="803275"/>
          </a:xfrm>
          <a:custGeom>
            <a:avLst/>
            <a:gdLst/>
            <a:ahLst/>
            <a:cxnLst>
              <a:cxn ang="0">
                <a:pos x="918" y="506"/>
              </a:cxn>
              <a:cxn ang="0">
                <a:pos x="690" y="506"/>
              </a:cxn>
              <a:cxn ang="0">
                <a:pos x="0" y="0"/>
              </a:cxn>
            </a:cxnLst>
            <a:rect l="0" t="0" r="r" b="b"/>
            <a:pathLst>
              <a:path w="918" h="506">
                <a:moveTo>
                  <a:pt x="918" y="506"/>
                </a:moveTo>
                <a:lnTo>
                  <a:pt x="690" y="506"/>
                </a:lnTo>
                <a:lnTo>
                  <a:pt x="0" y="0"/>
                </a:lnTo>
              </a:path>
            </a:pathLst>
          </a:custGeom>
          <a:noFill/>
          <a:ln w="412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571" name="Freeform 19"/>
          <p:cNvSpPr>
            <a:spLocks/>
          </p:cNvSpPr>
          <p:nvPr/>
        </p:nvSpPr>
        <p:spPr bwMode="auto">
          <a:xfrm>
            <a:off x="3100388" y="1874838"/>
            <a:ext cx="2043112" cy="9588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84" y="0"/>
              </a:cxn>
              <a:cxn ang="0">
                <a:pos x="1287" y="604"/>
              </a:cxn>
            </a:cxnLst>
            <a:rect l="0" t="0" r="r" b="b"/>
            <a:pathLst>
              <a:path w="1287" h="604">
                <a:moveTo>
                  <a:pt x="0" y="0"/>
                </a:moveTo>
                <a:lnTo>
                  <a:pt x="184" y="0"/>
                </a:lnTo>
                <a:lnTo>
                  <a:pt x="1287" y="604"/>
                </a:lnTo>
              </a:path>
            </a:pathLst>
          </a:custGeom>
          <a:noFill/>
          <a:ln w="412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572" name="Freeform 20"/>
          <p:cNvSpPr>
            <a:spLocks/>
          </p:cNvSpPr>
          <p:nvPr/>
        </p:nvSpPr>
        <p:spPr bwMode="auto">
          <a:xfrm>
            <a:off x="2236788" y="4425950"/>
            <a:ext cx="3271837" cy="231775"/>
          </a:xfrm>
          <a:custGeom>
            <a:avLst/>
            <a:gdLst/>
            <a:ahLst/>
            <a:cxnLst>
              <a:cxn ang="0">
                <a:pos x="0" y="146"/>
              </a:cxn>
              <a:cxn ang="0">
                <a:pos x="900" y="146"/>
              </a:cxn>
              <a:cxn ang="0">
                <a:pos x="2061" y="0"/>
              </a:cxn>
            </a:cxnLst>
            <a:rect l="0" t="0" r="r" b="b"/>
            <a:pathLst>
              <a:path w="2061" h="146">
                <a:moveTo>
                  <a:pt x="0" y="146"/>
                </a:moveTo>
                <a:lnTo>
                  <a:pt x="900" y="146"/>
                </a:lnTo>
                <a:lnTo>
                  <a:pt x="2061" y="0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573" name="Line 21"/>
          <p:cNvSpPr>
            <a:spLocks noChangeShapeType="1"/>
          </p:cNvSpPr>
          <p:nvPr/>
        </p:nvSpPr>
        <p:spPr bwMode="auto">
          <a:xfrm flipV="1">
            <a:off x="3754438" y="4873625"/>
            <a:ext cx="520700" cy="733425"/>
          </a:xfrm>
          <a:prstGeom prst="line">
            <a:avLst/>
          </a:prstGeom>
          <a:noFill/>
          <a:ln w="412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574" name="Line 22"/>
          <p:cNvSpPr>
            <a:spLocks noChangeShapeType="1"/>
          </p:cNvSpPr>
          <p:nvPr/>
        </p:nvSpPr>
        <p:spPr bwMode="auto">
          <a:xfrm>
            <a:off x="3113088" y="3543300"/>
            <a:ext cx="1871662" cy="1588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575" name="Freeform 23"/>
          <p:cNvSpPr>
            <a:spLocks/>
          </p:cNvSpPr>
          <p:nvPr/>
        </p:nvSpPr>
        <p:spPr bwMode="auto">
          <a:xfrm>
            <a:off x="4759325" y="4822825"/>
            <a:ext cx="746125" cy="917575"/>
          </a:xfrm>
          <a:custGeom>
            <a:avLst/>
            <a:gdLst/>
            <a:ahLst/>
            <a:cxnLst>
              <a:cxn ang="0">
                <a:pos x="0" y="578"/>
              </a:cxn>
              <a:cxn ang="0">
                <a:pos x="132" y="578"/>
              </a:cxn>
              <a:cxn ang="0">
                <a:pos x="470" y="0"/>
              </a:cxn>
            </a:cxnLst>
            <a:rect l="0" t="0" r="r" b="b"/>
            <a:pathLst>
              <a:path w="470" h="578">
                <a:moveTo>
                  <a:pt x="0" y="578"/>
                </a:moveTo>
                <a:lnTo>
                  <a:pt x="132" y="578"/>
                </a:lnTo>
                <a:lnTo>
                  <a:pt x="470" y="0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576" name="Freeform 24"/>
          <p:cNvSpPr>
            <a:spLocks/>
          </p:cNvSpPr>
          <p:nvPr/>
        </p:nvSpPr>
        <p:spPr bwMode="auto">
          <a:xfrm>
            <a:off x="5930900" y="4606925"/>
            <a:ext cx="1457325" cy="803275"/>
          </a:xfrm>
          <a:custGeom>
            <a:avLst/>
            <a:gdLst/>
            <a:ahLst/>
            <a:cxnLst>
              <a:cxn ang="0">
                <a:pos x="918" y="506"/>
              </a:cxn>
              <a:cxn ang="0">
                <a:pos x="690" y="506"/>
              </a:cxn>
              <a:cxn ang="0">
                <a:pos x="0" y="0"/>
              </a:cxn>
            </a:cxnLst>
            <a:rect l="0" t="0" r="r" b="b"/>
            <a:pathLst>
              <a:path w="918" h="506">
                <a:moveTo>
                  <a:pt x="918" y="506"/>
                </a:moveTo>
                <a:lnTo>
                  <a:pt x="690" y="506"/>
                </a:lnTo>
                <a:lnTo>
                  <a:pt x="0" y="0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577" name="Line 25"/>
          <p:cNvSpPr>
            <a:spLocks noChangeShapeType="1"/>
          </p:cNvSpPr>
          <p:nvPr/>
        </p:nvSpPr>
        <p:spPr bwMode="auto">
          <a:xfrm flipV="1">
            <a:off x="5746750" y="5254625"/>
            <a:ext cx="1588" cy="365125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578" name="Line 26"/>
          <p:cNvSpPr>
            <a:spLocks noChangeShapeType="1"/>
          </p:cNvSpPr>
          <p:nvPr/>
        </p:nvSpPr>
        <p:spPr bwMode="auto">
          <a:xfrm flipH="1">
            <a:off x="7061200" y="4841875"/>
            <a:ext cx="327025" cy="1588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579" name="Freeform 27"/>
          <p:cNvSpPr>
            <a:spLocks/>
          </p:cNvSpPr>
          <p:nvPr/>
        </p:nvSpPr>
        <p:spPr bwMode="auto">
          <a:xfrm>
            <a:off x="6337300" y="1258888"/>
            <a:ext cx="965200" cy="206375"/>
          </a:xfrm>
          <a:custGeom>
            <a:avLst/>
            <a:gdLst/>
            <a:ahLst/>
            <a:cxnLst>
              <a:cxn ang="0">
                <a:pos x="608" y="0"/>
              </a:cxn>
              <a:cxn ang="0">
                <a:pos x="386" y="0"/>
              </a:cxn>
              <a:cxn ang="0">
                <a:pos x="0" y="130"/>
              </a:cxn>
            </a:cxnLst>
            <a:rect l="0" t="0" r="r" b="b"/>
            <a:pathLst>
              <a:path w="608" h="130">
                <a:moveTo>
                  <a:pt x="608" y="0"/>
                </a:moveTo>
                <a:lnTo>
                  <a:pt x="386" y="0"/>
                </a:lnTo>
                <a:lnTo>
                  <a:pt x="0" y="130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580" name="Freeform 28"/>
          <p:cNvSpPr>
            <a:spLocks/>
          </p:cNvSpPr>
          <p:nvPr/>
        </p:nvSpPr>
        <p:spPr bwMode="auto">
          <a:xfrm>
            <a:off x="5600700" y="608013"/>
            <a:ext cx="533400" cy="495300"/>
          </a:xfrm>
          <a:custGeom>
            <a:avLst/>
            <a:gdLst/>
            <a:ahLst/>
            <a:cxnLst>
              <a:cxn ang="0">
                <a:pos x="0" y="312"/>
              </a:cxn>
              <a:cxn ang="0">
                <a:pos x="200" y="0"/>
              </a:cxn>
              <a:cxn ang="0">
                <a:pos x="336" y="0"/>
              </a:cxn>
            </a:cxnLst>
            <a:rect l="0" t="0" r="r" b="b"/>
            <a:pathLst>
              <a:path w="336" h="312">
                <a:moveTo>
                  <a:pt x="0" y="312"/>
                </a:moveTo>
                <a:lnTo>
                  <a:pt x="200" y="0"/>
                </a:lnTo>
                <a:lnTo>
                  <a:pt x="336" y="0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581" name="Freeform 29"/>
          <p:cNvSpPr>
            <a:spLocks/>
          </p:cNvSpPr>
          <p:nvPr/>
        </p:nvSpPr>
        <p:spPr bwMode="auto">
          <a:xfrm>
            <a:off x="3455988" y="4197350"/>
            <a:ext cx="1671637" cy="317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02" y="0"/>
              </a:cxn>
              <a:cxn ang="0">
                <a:pos x="1053" y="20"/>
              </a:cxn>
            </a:cxnLst>
            <a:rect l="0" t="0" r="r" b="b"/>
            <a:pathLst>
              <a:path w="1053" h="20">
                <a:moveTo>
                  <a:pt x="0" y="0"/>
                </a:moveTo>
                <a:lnTo>
                  <a:pt x="102" y="0"/>
                </a:lnTo>
                <a:lnTo>
                  <a:pt x="1053" y="20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582" name="Freeform 30"/>
          <p:cNvSpPr>
            <a:spLocks/>
          </p:cNvSpPr>
          <p:nvPr/>
        </p:nvSpPr>
        <p:spPr bwMode="auto">
          <a:xfrm>
            <a:off x="2417763" y="2643188"/>
            <a:ext cx="2281237" cy="5556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40" y="0"/>
              </a:cxn>
              <a:cxn ang="0">
                <a:pos x="1437" y="350"/>
              </a:cxn>
            </a:cxnLst>
            <a:rect l="0" t="0" r="r" b="b"/>
            <a:pathLst>
              <a:path w="1437" h="350">
                <a:moveTo>
                  <a:pt x="0" y="0"/>
                </a:moveTo>
                <a:lnTo>
                  <a:pt x="540" y="0"/>
                </a:lnTo>
                <a:lnTo>
                  <a:pt x="1437" y="350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583" name="Freeform 31"/>
          <p:cNvSpPr>
            <a:spLocks/>
          </p:cNvSpPr>
          <p:nvPr/>
        </p:nvSpPr>
        <p:spPr bwMode="auto">
          <a:xfrm>
            <a:off x="3100388" y="1874838"/>
            <a:ext cx="2043112" cy="9588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84" y="0"/>
              </a:cxn>
              <a:cxn ang="0">
                <a:pos x="1287" y="604"/>
              </a:cxn>
            </a:cxnLst>
            <a:rect l="0" t="0" r="r" b="b"/>
            <a:pathLst>
              <a:path w="1287" h="604">
                <a:moveTo>
                  <a:pt x="0" y="0"/>
                </a:moveTo>
                <a:lnTo>
                  <a:pt x="184" y="0"/>
                </a:lnTo>
                <a:lnTo>
                  <a:pt x="1287" y="604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584" name="Line 32"/>
          <p:cNvSpPr>
            <a:spLocks noChangeShapeType="1"/>
          </p:cNvSpPr>
          <p:nvPr/>
        </p:nvSpPr>
        <p:spPr bwMode="auto">
          <a:xfrm flipV="1">
            <a:off x="3751263" y="4873625"/>
            <a:ext cx="523875" cy="736600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585" name="Line 33"/>
          <p:cNvSpPr>
            <a:spLocks noChangeShapeType="1"/>
          </p:cNvSpPr>
          <p:nvPr/>
        </p:nvSpPr>
        <p:spPr bwMode="auto">
          <a:xfrm>
            <a:off x="3614738" y="5610225"/>
            <a:ext cx="142875" cy="1588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586" name="Rectangle 34"/>
          <p:cNvSpPr>
            <a:spLocks noChangeArrowheads="1"/>
          </p:cNvSpPr>
          <p:nvPr/>
        </p:nvSpPr>
        <p:spPr bwMode="auto">
          <a:xfrm>
            <a:off x="1355725" y="2524125"/>
            <a:ext cx="1031875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700" b="1">
                <a:solidFill>
                  <a:srgbClr val="231F20"/>
                </a:solidFill>
                <a:latin typeface="Arial" charset="0"/>
              </a:rPr>
              <a:t>Lambdoid</a:t>
            </a:r>
          </a:p>
          <a:p>
            <a:r>
              <a:rPr lang="en-US" sz="1700" b="1">
                <a:solidFill>
                  <a:srgbClr val="231F20"/>
                </a:solidFill>
                <a:latin typeface="Arial" charset="0"/>
              </a:rPr>
              <a:t>suture</a:t>
            </a:r>
            <a:endParaRPr lang="en-US" sz="1800" b="1">
              <a:latin typeface="Arial" charset="0"/>
            </a:endParaRPr>
          </a:p>
        </p:txBody>
      </p:sp>
      <p:sp>
        <p:nvSpPr>
          <p:cNvPr id="23587" name="Rectangle 35"/>
          <p:cNvSpPr>
            <a:spLocks noChangeArrowheads="1"/>
          </p:cNvSpPr>
          <p:nvPr/>
        </p:nvSpPr>
        <p:spPr bwMode="auto">
          <a:xfrm>
            <a:off x="1355725" y="3362325"/>
            <a:ext cx="17160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700">
                <a:solidFill>
                  <a:srgbClr val="231F20"/>
                </a:solidFill>
                <a:latin typeface="Arial Black" pitchFamily="34" charset="0"/>
              </a:rPr>
              <a:t>Occipital bone</a:t>
            </a:r>
            <a:endParaRPr lang="en-US" sz="1800">
              <a:latin typeface="Arial" charset="0"/>
            </a:endParaRPr>
          </a:p>
        </p:txBody>
      </p:sp>
      <p:sp>
        <p:nvSpPr>
          <p:cNvPr id="23588" name="Rectangle 36"/>
          <p:cNvSpPr>
            <a:spLocks noChangeArrowheads="1"/>
          </p:cNvSpPr>
          <p:nvPr/>
        </p:nvSpPr>
        <p:spPr bwMode="auto">
          <a:xfrm>
            <a:off x="1355725" y="4079875"/>
            <a:ext cx="2079625" cy="25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700" b="1">
                <a:solidFill>
                  <a:srgbClr val="231F20"/>
                </a:solidFill>
                <a:latin typeface="Arial" charset="0"/>
              </a:rPr>
              <a:t>Superior nuchal line</a:t>
            </a:r>
            <a:endParaRPr lang="en-US" sz="1800" b="1">
              <a:latin typeface="Arial" charset="0"/>
            </a:endParaRPr>
          </a:p>
        </p:txBody>
      </p:sp>
      <p:sp>
        <p:nvSpPr>
          <p:cNvPr id="23589" name="Rectangle 37"/>
          <p:cNvSpPr>
            <a:spLocks noChangeArrowheads="1"/>
          </p:cNvSpPr>
          <p:nvPr/>
        </p:nvSpPr>
        <p:spPr bwMode="auto">
          <a:xfrm>
            <a:off x="1355725" y="4527550"/>
            <a:ext cx="1381125" cy="776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700" b="1">
                <a:solidFill>
                  <a:srgbClr val="231F20"/>
                </a:solidFill>
                <a:latin typeface="Arial" charset="0"/>
              </a:rPr>
              <a:t>External</a:t>
            </a:r>
          </a:p>
          <a:p>
            <a:r>
              <a:rPr lang="en-US" sz="1700" b="1">
                <a:solidFill>
                  <a:srgbClr val="231F20"/>
                </a:solidFill>
                <a:latin typeface="Arial" charset="0"/>
              </a:rPr>
              <a:t>occipital</a:t>
            </a:r>
            <a:endParaRPr lang="en-US" sz="1800" b="1">
              <a:latin typeface="Arial" charset="0"/>
            </a:endParaRPr>
          </a:p>
          <a:p>
            <a:r>
              <a:rPr lang="en-US" sz="1700" b="1">
                <a:solidFill>
                  <a:srgbClr val="231F20"/>
                </a:solidFill>
                <a:latin typeface="Arial" charset="0"/>
              </a:rPr>
              <a:t>protuberance</a:t>
            </a:r>
            <a:endParaRPr lang="en-US" sz="1800" b="1">
              <a:latin typeface="Arial" charset="0"/>
            </a:endParaRPr>
          </a:p>
        </p:txBody>
      </p:sp>
      <p:sp>
        <p:nvSpPr>
          <p:cNvPr id="23590" name="Rectangle 38"/>
          <p:cNvSpPr>
            <a:spLocks noChangeArrowheads="1"/>
          </p:cNvSpPr>
          <p:nvPr/>
        </p:nvSpPr>
        <p:spPr bwMode="auto">
          <a:xfrm>
            <a:off x="2308225" y="1752600"/>
            <a:ext cx="744538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700" b="1">
                <a:solidFill>
                  <a:srgbClr val="231F20"/>
                </a:solidFill>
                <a:latin typeface="Arial" charset="0"/>
              </a:rPr>
              <a:t>Sutural</a:t>
            </a:r>
          </a:p>
          <a:p>
            <a:r>
              <a:rPr lang="en-US" sz="1700" b="1">
                <a:solidFill>
                  <a:srgbClr val="231F20"/>
                </a:solidFill>
                <a:latin typeface="Arial" charset="0"/>
              </a:rPr>
              <a:t>bone</a:t>
            </a:r>
            <a:endParaRPr lang="en-US" sz="1800" b="1">
              <a:latin typeface="Arial" charset="0"/>
            </a:endParaRPr>
          </a:p>
        </p:txBody>
      </p:sp>
      <p:sp>
        <p:nvSpPr>
          <p:cNvPr id="23591" name="Rectangle 39"/>
          <p:cNvSpPr>
            <a:spLocks noChangeArrowheads="1"/>
          </p:cNvSpPr>
          <p:nvPr/>
        </p:nvSpPr>
        <p:spPr bwMode="auto">
          <a:xfrm>
            <a:off x="1879600" y="5492750"/>
            <a:ext cx="1693863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700" b="1">
                <a:solidFill>
                  <a:srgbClr val="231F20"/>
                </a:solidFill>
                <a:latin typeface="Arial" charset="0"/>
              </a:rPr>
              <a:t>Occipitomastoid</a:t>
            </a:r>
          </a:p>
          <a:p>
            <a:r>
              <a:rPr lang="en-US" sz="1700" b="1">
                <a:solidFill>
                  <a:srgbClr val="231F20"/>
                </a:solidFill>
                <a:latin typeface="Arial" charset="0"/>
              </a:rPr>
              <a:t>suture</a:t>
            </a:r>
            <a:endParaRPr lang="en-US" sz="1800" b="1">
              <a:latin typeface="Arial" charset="0"/>
            </a:endParaRPr>
          </a:p>
        </p:txBody>
      </p:sp>
      <p:sp>
        <p:nvSpPr>
          <p:cNvPr id="23592" name="Rectangle 40"/>
          <p:cNvSpPr>
            <a:spLocks noChangeArrowheads="1"/>
          </p:cNvSpPr>
          <p:nvPr/>
        </p:nvSpPr>
        <p:spPr bwMode="auto">
          <a:xfrm>
            <a:off x="911225" y="6086475"/>
            <a:ext cx="20843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700">
                <a:solidFill>
                  <a:srgbClr val="231F20"/>
                </a:solidFill>
                <a:latin typeface="Arial Black" pitchFamily="34" charset="0"/>
              </a:rPr>
              <a:t>(b) Posterior view</a:t>
            </a:r>
            <a:endParaRPr lang="en-US" sz="1800">
              <a:latin typeface="Arial" charset="0"/>
            </a:endParaRPr>
          </a:p>
        </p:txBody>
      </p:sp>
      <p:sp>
        <p:nvSpPr>
          <p:cNvPr id="23593" name="Rectangle 41"/>
          <p:cNvSpPr>
            <a:spLocks noChangeArrowheads="1"/>
          </p:cNvSpPr>
          <p:nvPr/>
        </p:nvSpPr>
        <p:spPr bwMode="auto">
          <a:xfrm>
            <a:off x="5391150" y="5619750"/>
            <a:ext cx="914400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700" b="1">
                <a:solidFill>
                  <a:srgbClr val="231F20"/>
                </a:solidFill>
                <a:latin typeface="Arial" charset="0"/>
              </a:rPr>
              <a:t>Occipital</a:t>
            </a:r>
          </a:p>
          <a:p>
            <a:r>
              <a:rPr lang="en-US" sz="1700" b="1">
                <a:solidFill>
                  <a:srgbClr val="231F20"/>
                </a:solidFill>
                <a:latin typeface="Arial" charset="0"/>
              </a:rPr>
              <a:t>condyle</a:t>
            </a:r>
            <a:endParaRPr lang="en-US" sz="1800" b="1">
              <a:latin typeface="Arial" charset="0"/>
            </a:endParaRPr>
          </a:p>
        </p:txBody>
      </p:sp>
      <p:sp>
        <p:nvSpPr>
          <p:cNvPr id="23594" name="Rectangle 42"/>
          <p:cNvSpPr>
            <a:spLocks noChangeArrowheads="1"/>
          </p:cNvSpPr>
          <p:nvPr/>
        </p:nvSpPr>
        <p:spPr bwMode="auto">
          <a:xfrm>
            <a:off x="3870325" y="5616575"/>
            <a:ext cx="877888" cy="776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700" b="1">
                <a:solidFill>
                  <a:srgbClr val="231F20"/>
                </a:solidFill>
                <a:latin typeface="Arial" charset="0"/>
              </a:rPr>
              <a:t>External</a:t>
            </a:r>
          </a:p>
          <a:p>
            <a:r>
              <a:rPr lang="en-US" sz="1700" b="1">
                <a:solidFill>
                  <a:srgbClr val="231F20"/>
                </a:solidFill>
                <a:latin typeface="Arial" charset="0"/>
              </a:rPr>
              <a:t>occipital</a:t>
            </a:r>
            <a:endParaRPr lang="en-US" sz="1800" b="1">
              <a:latin typeface="Arial" charset="0"/>
            </a:endParaRPr>
          </a:p>
          <a:p>
            <a:r>
              <a:rPr lang="en-US" sz="1700" b="1">
                <a:solidFill>
                  <a:srgbClr val="231F20"/>
                </a:solidFill>
                <a:latin typeface="Arial" charset="0"/>
              </a:rPr>
              <a:t>crest</a:t>
            </a:r>
          </a:p>
        </p:txBody>
      </p:sp>
      <p:sp>
        <p:nvSpPr>
          <p:cNvPr id="23595" name="Rectangle 43"/>
          <p:cNvSpPr>
            <a:spLocks noChangeArrowheads="1"/>
          </p:cNvSpPr>
          <p:nvPr/>
        </p:nvSpPr>
        <p:spPr bwMode="auto">
          <a:xfrm>
            <a:off x="7423150" y="5273675"/>
            <a:ext cx="744538" cy="776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700" b="1">
                <a:solidFill>
                  <a:srgbClr val="231F20"/>
                </a:solidFill>
                <a:latin typeface="Arial" charset="0"/>
              </a:rPr>
              <a:t>Inferior</a:t>
            </a:r>
          </a:p>
          <a:p>
            <a:r>
              <a:rPr lang="en-US" sz="1700" b="1">
                <a:solidFill>
                  <a:srgbClr val="231F20"/>
                </a:solidFill>
                <a:latin typeface="Arial" charset="0"/>
              </a:rPr>
              <a:t>nuchal</a:t>
            </a:r>
            <a:endParaRPr lang="en-US" sz="1800" b="1">
              <a:latin typeface="Arial" charset="0"/>
            </a:endParaRPr>
          </a:p>
          <a:p>
            <a:r>
              <a:rPr lang="en-US" sz="1700" b="1">
                <a:solidFill>
                  <a:srgbClr val="231F20"/>
                </a:solidFill>
                <a:latin typeface="Arial" charset="0"/>
              </a:rPr>
              <a:t>line</a:t>
            </a:r>
          </a:p>
        </p:txBody>
      </p:sp>
      <p:sp>
        <p:nvSpPr>
          <p:cNvPr id="23596" name="Rectangle 44"/>
          <p:cNvSpPr>
            <a:spLocks noChangeArrowheads="1"/>
          </p:cNvSpPr>
          <p:nvPr/>
        </p:nvSpPr>
        <p:spPr bwMode="auto">
          <a:xfrm>
            <a:off x="7426325" y="4708525"/>
            <a:ext cx="830263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700" b="1">
                <a:solidFill>
                  <a:srgbClr val="231F20"/>
                </a:solidFill>
                <a:latin typeface="Arial" charset="0"/>
              </a:rPr>
              <a:t>Mastoid</a:t>
            </a:r>
          </a:p>
          <a:p>
            <a:r>
              <a:rPr lang="en-US" sz="1700" b="1">
                <a:solidFill>
                  <a:srgbClr val="231F20"/>
                </a:solidFill>
                <a:latin typeface="Arial" charset="0"/>
              </a:rPr>
              <a:t>process</a:t>
            </a:r>
            <a:endParaRPr lang="en-US" sz="1800" b="1">
              <a:latin typeface="Arial" charset="0"/>
            </a:endParaRPr>
          </a:p>
        </p:txBody>
      </p:sp>
      <p:sp>
        <p:nvSpPr>
          <p:cNvPr id="23597" name="Rectangle 45"/>
          <p:cNvSpPr>
            <a:spLocks noChangeArrowheads="1"/>
          </p:cNvSpPr>
          <p:nvPr/>
        </p:nvSpPr>
        <p:spPr bwMode="auto">
          <a:xfrm>
            <a:off x="7334250" y="1101725"/>
            <a:ext cx="92233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700">
                <a:solidFill>
                  <a:srgbClr val="231F20"/>
                </a:solidFill>
                <a:latin typeface="Arial Black" pitchFamily="34" charset="0"/>
              </a:rPr>
              <a:t>Parietal</a:t>
            </a:r>
          </a:p>
          <a:p>
            <a:r>
              <a:rPr lang="en-US" sz="1700">
                <a:solidFill>
                  <a:srgbClr val="231F20"/>
                </a:solidFill>
                <a:latin typeface="Arial Black" pitchFamily="34" charset="0"/>
              </a:rPr>
              <a:t>bone  </a:t>
            </a:r>
          </a:p>
        </p:txBody>
      </p:sp>
      <p:sp>
        <p:nvSpPr>
          <p:cNvPr id="23598" name="Rectangle 46"/>
          <p:cNvSpPr>
            <a:spLocks noChangeArrowheads="1"/>
          </p:cNvSpPr>
          <p:nvPr/>
        </p:nvSpPr>
        <p:spPr bwMode="auto">
          <a:xfrm>
            <a:off x="6169025" y="476250"/>
            <a:ext cx="1562100" cy="25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700" b="1">
                <a:solidFill>
                  <a:srgbClr val="231F20"/>
                </a:solidFill>
                <a:latin typeface="Arial" charset="0"/>
              </a:rPr>
              <a:t>Sagittal suture </a:t>
            </a:r>
            <a:endParaRPr lang="en-US" sz="1800" b="1">
              <a:latin typeface="Arial" charset="0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8151813" y="6581775"/>
            <a:ext cx="9890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7.6a</a:t>
            </a:r>
          </a:p>
        </p:txBody>
      </p:sp>
      <p:pic>
        <p:nvPicPr>
          <p:cNvPr id="24583" name="Picture 7" descr="figure_07_06a-jL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613" y="569913"/>
            <a:ext cx="8231187" cy="5868987"/>
          </a:xfrm>
          <a:prstGeom prst="rect">
            <a:avLst/>
          </a:prstGeom>
          <a:noFill/>
        </p:spPr>
      </p:pic>
      <p:sp>
        <p:nvSpPr>
          <p:cNvPr id="24584" name="Freeform 8"/>
          <p:cNvSpPr>
            <a:spLocks/>
          </p:cNvSpPr>
          <p:nvPr/>
        </p:nvSpPr>
        <p:spPr bwMode="auto">
          <a:xfrm>
            <a:off x="1841500" y="711200"/>
            <a:ext cx="2349500" cy="8921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98" y="0"/>
              </a:cxn>
              <a:cxn ang="0">
                <a:pos x="1480" y="562"/>
              </a:cxn>
            </a:cxnLst>
            <a:rect l="0" t="0" r="r" b="b"/>
            <a:pathLst>
              <a:path w="1480" h="562">
                <a:moveTo>
                  <a:pt x="0" y="0"/>
                </a:moveTo>
                <a:lnTo>
                  <a:pt x="398" y="0"/>
                </a:lnTo>
                <a:lnTo>
                  <a:pt x="1480" y="562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585" name="Freeform 9"/>
          <p:cNvSpPr>
            <a:spLocks/>
          </p:cNvSpPr>
          <p:nvPr/>
        </p:nvSpPr>
        <p:spPr bwMode="auto">
          <a:xfrm>
            <a:off x="4454525" y="663575"/>
            <a:ext cx="2058988" cy="419100"/>
          </a:xfrm>
          <a:custGeom>
            <a:avLst/>
            <a:gdLst/>
            <a:ahLst/>
            <a:cxnLst>
              <a:cxn ang="0">
                <a:pos x="1297" y="0"/>
              </a:cxn>
              <a:cxn ang="0">
                <a:pos x="1197" y="0"/>
              </a:cxn>
              <a:cxn ang="0">
                <a:pos x="0" y="264"/>
              </a:cxn>
            </a:cxnLst>
            <a:rect l="0" t="0" r="r" b="b"/>
            <a:pathLst>
              <a:path w="1297" h="264">
                <a:moveTo>
                  <a:pt x="1297" y="0"/>
                </a:moveTo>
                <a:lnTo>
                  <a:pt x="1197" y="0"/>
                </a:lnTo>
                <a:lnTo>
                  <a:pt x="0" y="264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586" name="Freeform 10"/>
          <p:cNvSpPr>
            <a:spLocks/>
          </p:cNvSpPr>
          <p:nvPr/>
        </p:nvSpPr>
        <p:spPr bwMode="auto">
          <a:xfrm>
            <a:off x="4435475" y="1130300"/>
            <a:ext cx="2081213" cy="819150"/>
          </a:xfrm>
          <a:custGeom>
            <a:avLst/>
            <a:gdLst/>
            <a:ahLst/>
            <a:cxnLst>
              <a:cxn ang="0">
                <a:pos x="1311" y="0"/>
              </a:cxn>
              <a:cxn ang="0">
                <a:pos x="1209" y="0"/>
              </a:cxn>
              <a:cxn ang="0">
                <a:pos x="0" y="516"/>
              </a:cxn>
            </a:cxnLst>
            <a:rect l="0" t="0" r="r" b="b"/>
            <a:pathLst>
              <a:path w="1311" h="516">
                <a:moveTo>
                  <a:pt x="1311" y="0"/>
                </a:moveTo>
                <a:lnTo>
                  <a:pt x="1209" y="0"/>
                </a:lnTo>
                <a:lnTo>
                  <a:pt x="0" y="516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587" name="Freeform 11"/>
          <p:cNvSpPr>
            <a:spLocks/>
          </p:cNvSpPr>
          <p:nvPr/>
        </p:nvSpPr>
        <p:spPr bwMode="auto">
          <a:xfrm>
            <a:off x="4425950" y="889000"/>
            <a:ext cx="2090738" cy="542925"/>
          </a:xfrm>
          <a:custGeom>
            <a:avLst/>
            <a:gdLst/>
            <a:ahLst/>
            <a:cxnLst>
              <a:cxn ang="0">
                <a:pos x="1317" y="0"/>
              </a:cxn>
              <a:cxn ang="0">
                <a:pos x="1215" y="0"/>
              </a:cxn>
              <a:cxn ang="0">
                <a:pos x="0" y="342"/>
              </a:cxn>
            </a:cxnLst>
            <a:rect l="0" t="0" r="r" b="b"/>
            <a:pathLst>
              <a:path w="1317" h="342">
                <a:moveTo>
                  <a:pt x="1317" y="0"/>
                </a:moveTo>
                <a:lnTo>
                  <a:pt x="1215" y="0"/>
                </a:lnTo>
                <a:lnTo>
                  <a:pt x="0" y="342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588" name="Freeform 12"/>
          <p:cNvSpPr>
            <a:spLocks/>
          </p:cNvSpPr>
          <p:nvPr/>
        </p:nvSpPr>
        <p:spPr bwMode="auto">
          <a:xfrm>
            <a:off x="5430838" y="1412875"/>
            <a:ext cx="1089025" cy="228600"/>
          </a:xfrm>
          <a:custGeom>
            <a:avLst/>
            <a:gdLst/>
            <a:ahLst/>
            <a:cxnLst>
              <a:cxn ang="0">
                <a:pos x="686" y="0"/>
              </a:cxn>
              <a:cxn ang="0">
                <a:pos x="582" y="0"/>
              </a:cxn>
              <a:cxn ang="0">
                <a:pos x="0" y="144"/>
              </a:cxn>
            </a:cxnLst>
            <a:rect l="0" t="0" r="r" b="b"/>
            <a:pathLst>
              <a:path w="686" h="144">
                <a:moveTo>
                  <a:pt x="686" y="0"/>
                </a:moveTo>
                <a:lnTo>
                  <a:pt x="582" y="0"/>
                </a:lnTo>
                <a:lnTo>
                  <a:pt x="0" y="144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589" name="Freeform 13"/>
          <p:cNvSpPr>
            <a:spLocks/>
          </p:cNvSpPr>
          <p:nvPr/>
        </p:nvSpPr>
        <p:spPr bwMode="auto">
          <a:xfrm>
            <a:off x="5576888" y="1663700"/>
            <a:ext cx="946150" cy="193675"/>
          </a:xfrm>
          <a:custGeom>
            <a:avLst/>
            <a:gdLst/>
            <a:ahLst/>
            <a:cxnLst>
              <a:cxn ang="0">
                <a:pos x="596" y="0"/>
              </a:cxn>
              <a:cxn ang="0">
                <a:pos x="492" y="0"/>
              </a:cxn>
              <a:cxn ang="0">
                <a:pos x="0" y="122"/>
              </a:cxn>
            </a:cxnLst>
            <a:rect l="0" t="0" r="r" b="b"/>
            <a:pathLst>
              <a:path w="596" h="122">
                <a:moveTo>
                  <a:pt x="596" y="0"/>
                </a:moveTo>
                <a:lnTo>
                  <a:pt x="492" y="0"/>
                </a:lnTo>
                <a:lnTo>
                  <a:pt x="0" y="122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590" name="Freeform 14"/>
          <p:cNvSpPr>
            <a:spLocks/>
          </p:cNvSpPr>
          <p:nvPr/>
        </p:nvSpPr>
        <p:spPr bwMode="auto">
          <a:xfrm>
            <a:off x="5691188" y="2019300"/>
            <a:ext cx="825500" cy="336550"/>
          </a:xfrm>
          <a:custGeom>
            <a:avLst/>
            <a:gdLst/>
            <a:ahLst/>
            <a:cxnLst>
              <a:cxn ang="0">
                <a:pos x="520" y="0"/>
              </a:cxn>
              <a:cxn ang="0">
                <a:pos x="418" y="0"/>
              </a:cxn>
              <a:cxn ang="0">
                <a:pos x="0" y="212"/>
              </a:cxn>
            </a:cxnLst>
            <a:rect l="0" t="0" r="r" b="b"/>
            <a:pathLst>
              <a:path w="520" h="212">
                <a:moveTo>
                  <a:pt x="520" y="0"/>
                </a:moveTo>
                <a:lnTo>
                  <a:pt x="418" y="0"/>
                </a:lnTo>
                <a:lnTo>
                  <a:pt x="0" y="212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591" name="Freeform 15"/>
          <p:cNvSpPr>
            <a:spLocks/>
          </p:cNvSpPr>
          <p:nvPr/>
        </p:nvSpPr>
        <p:spPr bwMode="auto">
          <a:xfrm>
            <a:off x="5154613" y="2555875"/>
            <a:ext cx="1362075" cy="447675"/>
          </a:xfrm>
          <a:custGeom>
            <a:avLst/>
            <a:gdLst/>
            <a:ahLst/>
            <a:cxnLst>
              <a:cxn ang="0">
                <a:pos x="858" y="0"/>
              </a:cxn>
              <a:cxn ang="0">
                <a:pos x="756" y="0"/>
              </a:cxn>
              <a:cxn ang="0">
                <a:pos x="0" y="282"/>
              </a:cxn>
            </a:cxnLst>
            <a:rect l="0" t="0" r="r" b="b"/>
            <a:pathLst>
              <a:path w="858" h="282">
                <a:moveTo>
                  <a:pt x="858" y="0"/>
                </a:moveTo>
                <a:lnTo>
                  <a:pt x="756" y="0"/>
                </a:lnTo>
                <a:lnTo>
                  <a:pt x="0" y="282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592" name="Freeform 16"/>
          <p:cNvSpPr>
            <a:spLocks/>
          </p:cNvSpPr>
          <p:nvPr/>
        </p:nvSpPr>
        <p:spPr bwMode="auto">
          <a:xfrm>
            <a:off x="4786313" y="3111500"/>
            <a:ext cx="1730375" cy="92075"/>
          </a:xfrm>
          <a:custGeom>
            <a:avLst/>
            <a:gdLst/>
            <a:ahLst/>
            <a:cxnLst>
              <a:cxn ang="0">
                <a:pos x="1090" y="0"/>
              </a:cxn>
              <a:cxn ang="0">
                <a:pos x="988" y="0"/>
              </a:cxn>
              <a:cxn ang="0">
                <a:pos x="0" y="58"/>
              </a:cxn>
            </a:cxnLst>
            <a:rect l="0" t="0" r="r" b="b"/>
            <a:pathLst>
              <a:path w="1090" h="58">
                <a:moveTo>
                  <a:pt x="1090" y="0"/>
                </a:moveTo>
                <a:lnTo>
                  <a:pt x="988" y="0"/>
                </a:lnTo>
                <a:lnTo>
                  <a:pt x="0" y="58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593" name="Freeform 17"/>
          <p:cNvSpPr>
            <a:spLocks/>
          </p:cNvSpPr>
          <p:nvPr/>
        </p:nvSpPr>
        <p:spPr bwMode="auto">
          <a:xfrm>
            <a:off x="5291138" y="3343275"/>
            <a:ext cx="1225550" cy="98425"/>
          </a:xfrm>
          <a:custGeom>
            <a:avLst/>
            <a:gdLst/>
            <a:ahLst/>
            <a:cxnLst>
              <a:cxn ang="0">
                <a:pos x="772" y="0"/>
              </a:cxn>
              <a:cxn ang="0">
                <a:pos x="670" y="0"/>
              </a:cxn>
              <a:cxn ang="0">
                <a:pos x="0" y="62"/>
              </a:cxn>
            </a:cxnLst>
            <a:rect l="0" t="0" r="r" b="b"/>
            <a:pathLst>
              <a:path w="772" h="62">
                <a:moveTo>
                  <a:pt x="772" y="0"/>
                </a:moveTo>
                <a:lnTo>
                  <a:pt x="670" y="0"/>
                </a:lnTo>
                <a:lnTo>
                  <a:pt x="0" y="62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594" name="Freeform 18"/>
          <p:cNvSpPr>
            <a:spLocks/>
          </p:cNvSpPr>
          <p:nvPr/>
        </p:nvSpPr>
        <p:spPr bwMode="auto">
          <a:xfrm>
            <a:off x="6005513" y="3554413"/>
            <a:ext cx="511175" cy="44450"/>
          </a:xfrm>
          <a:custGeom>
            <a:avLst/>
            <a:gdLst/>
            <a:ahLst/>
            <a:cxnLst>
              <a:cxn ang="0">
                <a:pos x="322" y="28"/>
              </a:cxn>
              <a:cxn ang="0">
                <a:pos x="220" y="28"/>
              </a:cxn>
              <a:cxn ang="0">
                <a:pos x="0" y="0"/>
              </a:cxn>
            </a:cxnLst>
            <a:rect l="0" t="0" r="r" b="b"/>
            <a:pathLst>
              <a:path w="322" h="28">
                <a:moveTo>
                  <a:pt x="322" y="28"/>
                </a:moveTo>
                <a:lnTo>
                  <a:pt x="220" y="28"/>
                </a:lnTo>
                <a:lnTo>
                  <a:pt x="0" y="0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595" name="Freeform 19"/>
          <p:cNvSpPr>
            <a:spLocks/>
          </p:cNvSpPr>
          <p:nvPr/>
        </p:nvSpPr>
        <p:spPr bwMode="auto">
          <a:xfrm>
            <a:off x="5738813" y="3709988"/>
            <a:ext cx="777875" cy="146050"/>
          </a:xfrm>
          <a:custGeom>
            <a:avLst/>
            <a:gdLst/>
            <a:ahLst/>
            <a:cxnLst>
              <a:cxn ang="0">
                <a:pos x="490" y="92"/>
              </a:cxn>
              <a:cxn ang="0">
                <a:pos x="388" y="92"/>
              </a:cxn>
              <a:cxn ang="0">
                <a:pos x="0" y="0"/>
              </a:cxn>
            </a:cxnLst>
            <a:rect l="0" t="0" r="r" b="b"/>
            <a:pathLst>
              <a:path w="490" h="92">
                <a:moveTo>
                  <a:pt x="490" y="92"/>
                </a:moveTo>
                <a:lnTo>
                  <a:pt x="388" y="92"/>
                </a:lnTo>
                <a:lnTo>
                  <a:pt x="0" y="0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596" name="Freeform 20"/>
          <p:cNvSpPr>
            <a:spLocks/>
          </p:cNvSpPr>
          <p:nvPr/>
        </p:nvSpPr>
        <p:spPr bwMode="auto">
          <a:xfrm>
            <a:off x="5354638" y="3656013"/>
            <a:ext cx="1162050" cy="669925"/>
          </a:xfrm>
          <a:custGeom>
            <a:avLst/>
            <a:gdLst/>
            <a:ahLst/>
            <a:cxnLst>
              <a:cxn ang="0">
                <a:pos x="732" y="422"/>
              </a:cxn>
              <a:cxn ang="0">
                <a:pos x="328" y="422"/>
              </a:cxn>
              <a:cxn ang="0">
                <a:pos x="0" y="0"/>
              </a:cxn>
            </a:cxnLst>
            <a:rect l="0" t="0" r="r" b="b"/>
            <a:pathLst>
              <a:path w="732" h="422">
                <a:moveTo>
                  <a:pt x="732" y="422"/>
                </a:moveTo>
                <a:lnTo>
                  <a:pt x="328" y="422"/>
                </a:lnTo>
                <a:lnTo>
                  <a:pt x="0" y="0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597" name="Freeform 21"/>
          <p:cNvSpPr>
            <a:spLocks/>
          </p:cNvSpPr>
          <p:nvPr/>
        </p:nvSpPr>
        <p:spPr bwMode="auto">
          <a:xfrm>
            <a:off x="4397375" y="4376738"/>
            <a:ext cx="2122488" cy="1587500"/>
          </a:xfrm>
          <a:custGeom>
            <a:avLst/>
            <a:gdLst/>
            <a:ahLst/>
            <a:cxnLst>
              <a:cxn ang="0">
                <a:pos x="1337" y="1000"/>
              </a:cxn>
              <a:cxn ang="0">
                <a:pos x="455" y="1000"/>
              </a:cxn>
              <a:cxn ang="0">
                <a:pos x="0" y="0"/>
              </a:cxn>
            </a:cxnLst>
            <a:rect l="0" t="0" r="r" b="b"/>
            <a:pathLst>
              <a:path w="1337" h="1000">
                <a:moveTo>
                  <a:pt x="1337" y="1000"/>
                </a:moveTo>
                <a:lnTo>
                  <a:pt x="455" y="1000"/>
                </a:lnTo>
                <a:lnTo>
                  <a:pt x="0" y="0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598" name="Freeform 22"/>
          <p:cNvSpPr>
            <a:spLocks/>
          </p:cNvSpPr>
          <p:nvPr/>
        </p:nvSpPr>
        <p:spPr bwMode="auto">
          <a:xfrm>
            <a:off x="4954588" y="3887788"/>
            <a:ext cx="1555750" cy="860425"/>
          </a:xfrm>
          <a:custGeom>
            <a:avLst/>
            <a:gdLst/>
            <a:ahLst/>
            <a:cxnLst>
              <a:cxn ang="0">
                <a:pos x="980" y="542"/>
              </a:cxn>
              <a:cxn ang="0">
                <a:pos x="452" y="542"/>
              </a:cxn>
              <a:cxn ang="0">
                <a:pos x="0" y="0"/>
              </a:cxn>
            </a:cxnLst>
            <a:rect l="0" t="0" r="r" b="b"/>
            <a:pathLst>
              <a:path w="980" h="542">
                <a:moveTo>
                  <a:pt x="980" y="542"/>
                </a:moveTo>
                <a:lnTo>
                  <a:pt x="452" y="542"/>
                </a:lnTo>
                <a:lnTo>
                  <a:pt x="0" y="0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599" name="Line 23"/>
          <p:cNvSpPr>
            <a:spLocks noChangeShapeType="1"/>
          </p:cNvSpPr>
          <p:nvPr/>
        </p:nvSpPr>
        <p:spPr bwMode="auto">
          <a:xfrm flipH="1">
            <a:off x="5195888" y="5462588"/>
            <a:ext cx="1308100" cy="1587"/>
          </a:xfrm>
          <a:prstGeom prst="line">
            <a:avLst/>
          </a:prstGeom>
          <a:noFill/>
          <a:ln w="3492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600" name="Line 24"/>
          <p:cNvSpPr>
            <a:spLocks noChangeShapeType="1"/>
          </p:cNvSpPr>
          <p:nvPr/>
        </p:nvSpPr>
        <p:spPr bwMode="auto">
          <a:xfrm>
            <a:off x="2054225" y="1828800"/>
            <a:ext cx="901700" cy="1588"/>
          </a:xfrm>
          <a:prstGeom prst="line">
            <a:avLst/>
          </a:prstGeom>
          <a:noFill/>
          <a:ln w="3492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601" name="Freeform 25"/>
          <p:cNvSpPr>
            <a:spLocks/>
          </p:cNvSpPr>
          <p:nvPr/>
        </p:nvSpPr>
        <p:spPr bwMode="auto">
          <a:xfrm>
            <a:off x="1936750" y="2263775"/>
            <a:ext cx="701675" cy="4381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82" y="0"/>
              </a:cxn>
              <a:cxn ang="0">
                <a:pos x="442" y="276"/>
              </a:cxn>
            </a:cxnLst>
            <a:rect l="0" t="0" r="r" b="b"/>
            <a:pathLst>
              <a:path w="442" h="276">
                <a:moveTo>
                  <a:pt x="0" y="0"/>
                </a:moveTo>
                <a:lnTo>
                  <a:pt x="182" y="0"/>
                </a:lnTo>
                <a:lnTo>
                  <a:pt x="442" y="276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602" name="Freeform 26"/>
          <p:cNvSpPr>
            <a:spLocks/>
          </p:cNvSpPr>
          <p:nvPr/>
        </p:nvSpPr>
        <p:spPr bwMode="auto">
          <a:xfrm>
            <a:off x="1425575" y="3222625"/>
            <a:ext cx="1543050" cy="47625"/>
          </a:xfrm>
          <a:custGeom>
            <a:avLst/>
            <a:gdLst/>
            <a:ahLst/>
            <a:cxnLst>
              <a:cxn ang="0">
                <a:pos x="0" y="30"/>
              </a:cxn>
              <a:cxn ang="0">
                <a:pos x="108" y="30"/>
              </a:cxn>
              <a:cxn ang="0">
                <a:pos x="972" y="0"/>
              </a:cxn>
            </a:cxnLst>
            <a:rect l="0" t="0" r="r" b="b"/>
            <a:pathLst>
              <a:path w="972" h="30">
                <a:moveTo>
                  <a:pt x="0" y="30"/>
                </a:moveTo>
                <a:lnTo>
                  <a:pt x="108" y="30"/>
                </a:lnTo>
                <a:lnTo>
                  <a:pt x="972" y="0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603" name="Freeform 27"/>
          <p:cNvSpPr>
            <a:spLocks/>
          </p:cNvSpPr>
          <p:nvPr/>
        </p:nvSpPr>
        <p:spPr bwMode="auto">
          <a:xfrm>
            <a:off x="1095375" y="2730500"/>
            <a:ext cx="3302000" cy="158750"/>
          </a:xfrm>
          <a:custGeom>
            <a:avLst/>
            <a:gdLst/>
            <a:ahLst/>
            <a:cxnLst>
              <a:cxn ang="0">
                <a:pos x="0" y="100"/>
              </a:cxn>
              <a:cxn ang="0">
                <a:pos x="368" y="100"/>
              </a:cxn>
              <a:cxn ang="0">
                <a:pos x="2080" y="0"/>
              </a:cxn>
            </a:cxnLst>
            <a:rect l="0" t="0" r="r" b="b"/>
            <a:pathLst>
              <a:path w="2080" h="100">
                <a:moveTo>
                  <a:pt x="0" y="100"/>
                </a:moveTo>
                <a:lnTo>
                  <a:pt x="368" y="100"/>
                </a:lnTo>
                <a:lnTo>
                  <a:pt x="2080" y="0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604" name="Freeform 28"/>
          <p:cNvSpPr>
            <a:spLocks/>
          </p:cNvSpPr>
          <p:nvPr/>
        </p:nvSpPr>
        <p:spPr bwMode="auto">
          <a:xfrm>
            <a:off x="1809750" y="3375025"/>
            <a:ext cx="1431925" cy="369888"/>
          </a:xfrm>
          <a:custGeom>
            <a:avLst/>
            <a:gdLst/>
            <a:ahLst/>
            <a:cxnLst>
              <a:cxn ang="0">
                <a:pos x="0" y="233"/>
              </a:cxn>
              <a:cxn ang="0">
                <a:pos x="206" y="233"/>
              </a:cxn>
              <a:cxn ang="0">
                <a:pos x="902" y="0"/>
              </a:cxn>
            </a:cxnLst>
            <a:rect l="0" t="0" r="r" b="b"/>
            <a:pathLst>
              <a:path w="902" h="233">
                <a:moveTo>
                  <a:pt x="0" y="233"/>
                </a:moveTo>
                <a:lnTo>
                  <a:pt x="206" y="233"/>
                </a:lnTo>
                <a:lnTo>
                  <a:pt x="902" y="0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605" name="Freeform 29"/>
          <p:cNvSpPr>
            <a:spLocks/>
          </p:cNvSpPr>
          <p:nvPr/>
        </p:nvSpPr>
        <p:spPr bwMode="auto">
          <a:xfrm>
            <a:off x="2432050" y="4789488"/>
            <a:ext cx="1974850" cy="885825"/>
          </a:xfrm>
          <a:custGeom>
            <a:avLst/>
            <a:gdLst/>
            <a:ahLst/>
            <a:cxnLst>
              <a:cxn ang="0">
                <a:pos x="0" y="558"/>
              </a:cxn>
              <a:cxn ang="0">
                <a:pos x="102" y="558"/>
              </a:cxn>
              <a:cxn ang="0">
                <a:pos x="1244" y="0"/>
              </a:cxn>
            </a:cxnLst>
            <a:rect l="0" t="0" r="r" b="b"/>
            <a:pathLst>
              <a:path w="1244" h="558">
                <a:moveTo>
                  <a:pt x="0" y="558"/>
                </a:moveTo>
                <a:lnTo>
                  <a:pt x="102" y="558"/>
                </a:lnTo>
                <a:lnTo>
                  <a:pt x="1244" y="0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606" name="Freeform 30"/>
          <p:cNvSpPr>
            <a:spLocks/>
          </p:cNvSpPr>
          <p:nvPr/>
        </p:nvSpPr>
        <p:spPr bwMode="auto">
          <a:xfrm>
            <a:off x="1968500" y="5586413"/>
            <a:ext cx="2416175" cy="339725"/>
          </a:xfrm>
          <a:custGeom>
            <a:avLst/>
            <a:gdLst/>
            <a:ahLst/>
            <a:cxnLst>
              <a:cxn ang="0">
                <a:pos x="0" y="214"/>
              </a:cxn>
              <a:cxn ang="0">
                <a:pos x="392" y="214"/>
              </a:cxn>
              <a:cxn ang="0">
                <a:pos x="1522" y="0"/>
              </a:cxn>
            </a:cxnLst>
            <a:rect l="0" t="0" r="r" b="b"/>
            <a:pathLst>
              <a:path w="1522" h="214">
                <a:moveTo>
                  <a:pt x="0" y="214"/>
                </a:moveTo>
                <a:lnTo>
                  <a:pt x="392" y="214"/>
                </a:lnTo>
                <a:lnTo>
                  <a:pt x="1522" y="0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607" name="Freeform 31"/>
          <p:cNvSpPr>
            <a:spLocks/>
          </p:cNvSpPr>
          <p:nvPr/>
        </p:nvSpPr>
        <p:spPr bwMode="auto">
          <a:xfrm>
            <a:off x="1879600" y="3811588"/>
            <a:ext cx="949325" cy="298450"/>
          </a:xfrm>
          <a:custGeom>
            <a:avLst/>
            <a:gdLst/>
            <a:ahLst/>
            <a:cxnLst>
              <a:cxn ang="0">
                <a:pos x="0" y="188"/>
              </a:cxn>
              <a:cxn ang="0">
                <a:pos x="162" y="188"/>
              </a:cxn>
              <a:cxn ang="0">
                <a:pos x="598" y="0"/>
              </a:cxn>
            </a:cxnLst>
            <a:rect l="0" t="0" r="r" b="b"/>
            <a:pathLst>
              <a:path w="598" h="188">
                <a:moveTo>
                  <a:pt x="0" y="188"/>
                </a:moveTo>
                <a:lnTo>
                  <a:pt x="162" y="188"/>
                </a:lnTo>
                <a:lnTo>
                  <a:pt x="598" y="0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608" name="Freeform 32"/>
          <p:cNvSpPr>
            <a:spLocks/>
          </p:cNvSpPr>
          <p:nvPr/>
        </p:nvSpPr>
        <p:spPr bwMode="auto">
          <a:xfrm>
            <a:off x="1927225" y="3317875"/>
            <a:ext cx="1857375" cy="1100138"/>
          </a:xfrm>
          <a:custGeom>
            <a:avLst/>
            <a:gdLst/>
            <a:ahLst/>
            <a:cxnLst>
              <a:cxn ang="0">
                <a:pos x="0" y="693"/>
              </a:cxn>
              <a:cxn ang="0">
                <a:pos x="130" y="693"/>
              </a:cxn>
              <a:cxn ang="0">
                <a:pos x="1170" y="0"/>
              </a:cxn>
            </a:cxnLst>
            <a:rect l="0" t="0" r="r" b="b"/>
            <a:pathLst>
              <a:path w="1170" h="693">
                <a:moveTo>
                  <a:pt x="0" y="693"/>
                </a:moveTo>
                <a:lnTo>
                  <a:pt x="130" y="693"/>
                </a:lnTo>
                <a:lnTo>
                  <a:pt x="1170" y="0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609" name="Freeform 33"/>
          <p:cNvSpPr>
            <a:spLocks/>
          </p:cNvSpPr>
          <p:nvPr/>
        </p:nvSpPr>
        <p:spPr bwMode="auto">
          <a:xfrm>
            <a:off x="2209800" y="3343275"/>
            <a:ext cx="2206625" cy="1519238"/>
          </a:xfrm>
          <a:custGeom>
            <a:avLst/>
            <a:gdLst/>
            <a:ahLst/>
            <a:cxnLst>
              <a:cxn ang="0">
                <a:pos x="0" y="957"/>
              </a:cxn>
              <a:cxn ang="0">
                <a:pos x="118" y="957"/>
              </a:cxn>
              <a:cxn ang="0">
                <a:pos x="1390" y="0"/>
              </a:cxn>
            </a:cxnLst>
            <a:rect l="0" t="0" r="r" b="b"/>
            <a:pathLst>
              <a:path w="1390" h="957">
                <a:moveTo>
                  <a:pt x="0" y="957"/>
                </a:moveTo>
                <a:lnTo>
                  <a:pt x="118" y="957"/>
                </a:lnTo>
                <a:lnTo>
                  <a:pt x="1390" y="0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610" name="Freeform 34"/>
          <p:cNvSpPr>
            <a:spLocks/>
          </p:cNvSpPr>
          <p:nvPr/>
        </p:nvSpPr>
        <p:spPr bwMode="auto">
          <a:xfrm>
            <a:off x="2479675" y="1158875"/>
            <a:ext cx="1647825" cy="9810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08" y="0"/>
              </a:cxn>
              <a:cxn ang="0">
                <a:pos x="1038" y="618"/>
              </a:cxn>
            </a:cxnLst>
            <a:rect l="0" t="0" r="r" b="b"/>
            <a:pathLst>
              <a:path w="1038" h="618">
                <a:moveTo>
                  <a:pt x="0" y="0"/>
                </a:moveTo>
                <a:lnTo>
                  <a:pt x="108" y="0"/>
                </a:lnTo>
                <a:lnTo>
                  <a:pt x="1038" y="618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611" name="Freeform 35"/>
          <p:cNvSpPr>
            <a:spLocks/>
          </p:cNvSpPr>
          <p:nvPr/>
        </p:nvSpPr>
        <p:spPr bwMode="auto">
          <a:xfrm>
            <a:off x="1797050" y="5113338"/>
            <a:ext cx="1060450" cy="346075"/>
          </a:xfrm>
          <a:custGeom>
            <a:avLst/>
            <a:gdLst/>
            <a:ahLst/>
            <a:cxnLst>
              <a:cxn ang="0">
                <a:pos x="0" y="218"/>
              </a:cxn>
              <a:cxn ang="0">
                <a:pos x="226" y="218"/>
              </a:cxn>
              <a:cxn ang="0">
                <a:pos x="668" y="0"/>
              </a:cxn>
            </a:cxnLst>
            <a:rect l="0" t="0" r="r" b="b"/>
            <a:pathLst>
              <a:path w="668" h="218">
                <a:moveTo>
                  <a:pt x="0" y="218"/>
                </a:moveTo>
                <a:lnTo>
                  <a:pt x="226" y="218"/>
                </a:lnTo>
                <a:lnTo>
                  <a:pt x="668" y="0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612" name="Freeform 36"/>
          <p:cNvSpPr>
            <a:spLocks/>
          </p:cNvSpPr>
          <p:nvPr/>
        </p:nvSpPr>
        <p:spPr bwMode="auto">
          <a:xfrm>
            <a:off x="5145088" y="4821238"/>
            <a:ext cx="1374775" cy="292100"/>
          </a:xfrm>
          <a:custGeom>
            <a:avLst/>
            <a:gdLst/>
            <a:ahLst/>
            <a:cxnLst>
              <a:cxn ang="0">
                <a:pos x="866" y="184"/>
              </a:cxn>
              <a:cxn ang="0">
                <a:pos x="724" y="184"/>
              </a:cxn>
              <a:cxn ang="0">
                <a:pos x="0" y="0"/>
              </a:cxn>
            </a:cxnLst>
            <a:rect l="0" t="0" r="r" b="b"/>
            <a:pathLst>
              <a:path w="866" h="184">
                <a:moveTo>
                  <a:pt x="866" y="184"/>
                </a:moveTo>
                <a:lnTo>
                  <a:pt x="724" y="184"/>
                </a:lnTo>
                <a:lnTo>
                  <a:pt x="0" y="0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613" name="Freeform 37"/>
          <p:cNvSpPr>
            <a:spLocks/>
          </p:cNvSpPr>
          <p:nvPr/>
        </p:nvSpPr>
        <p:spPr bwMode="auto">
          <a:xfrm>
            <a:off x="5284788" y="2841625"/>
            <a:ext cx="1231900" cy="266700"/>
          </a:xfrm>
          <a:custGeom>
            <a:avLst/>
            <a:gdLst/>
            <a:ahLst/>
            <a:cxnLst>
              <a:cxn ang="0">
                <a:pos x="776" y="0"/>
              </a:cxn>
              <a:cxn ang="0">
                <a:pos x="674" y="0"/>
              </a:cxn>
              <a:cxn ang="0">
                <a:pos x="0" y="168"/>
              </a:cxn>
            </a:cxnLst>
            <a:rect l="0" t="0" r="r" b="b"/>
            <a:pathLst>
              <a:path w="776" h="168">
                <a:moveTo>
                  <a:pt x="776" y="0"/>
                </a:moveTo>
                <a:lnTo>
                  <a:pt x="674" y="0"/>
                </a:lnTo>
                <a:lnTo>
                  <a:pt x="0" y="168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614" name="Freeform 38"/>
          <p:cNvSpPr>
            <a:spLocks/>
          </p:cNvSpPr>
          <p:nvPr/>
        </p:nvSpPr>
        <p:spPr bwMode="auto">
          <a:xfrm>
            <a:off x="1022350" y="574675"/>
            <a:ext cx="114300" cy="895350"/>
          </a:xfrm>
          <a:custGeom>
            <a:avLst/>
            <a:gdLst/>
            <a:ahLst/>
            <a:cxnLst>
              <a:cxn ang="0">
                <a:pos x="70" y="0"/>
              </a:cxn>
              <a:cxn ang="0">
                <a:pos x="0" y="0"/>
              </a:cxn>
              <a:cxn ang="0">
                <a:pos x="0" y="564"/>
              </a:cxn>
              <a:cxn ang="0">
                <a:pos x="72" y="564"/>
              </a:cxn>
            </a:cxnLst>
            <a:rect l="0" t="0" r="r" b="b"/>
            <a:pathLst>
              <a:path w="72" h="564">
                <a:moveTo>
                  <a:pt x="70" y="0"/>
                </a:moveTo>
                <a:lnTo>
                  <a:pt x="0" y="0"/>
                </a:lnTo>
                <a:lnTo>
                  <a:pt x="0" y="564"/>
                </a:lnTo>
                <a:lnTo>
                  <a:pt x="72" y="564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615" name="Freeform 39"/>
          <p:cNvSpPr>
            <a:spLocks/>
          </p:cNvSpPr>
          <p:nvPr/>
        </p:nvSpPr>
        <p:spPr bwMode="auto">
          <a:xfrm>
            <a:off x="1841500" y="711200"/>
            <a:ext cx="2349500" cy="8921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98" y="0"/>
              </a:cxn>
              <a:cxn ang="0">
                <a:pos x="1480" y="562"/>
              </a:cxn>
            </a:cxnLst>
            <a:rect l="0" t="0" r="r" b="b"/>
            <a:pathLst>
              <a:path w="1480" h="562">
                <a:moveTo>
                  <a:pt x="0" y="0"/>
                </a:moveTo>
                <a:lnTo>
                  <a:pt x="398" y="0"/>
                </a:lnTo>
                <a:lnTo>
                  <a:pt x="1480" y="562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616" name="Freeform 40"/>
          <p:cNvSpPr>
            <a:spLocks/>
          </p:cNvSpPr>
          <p:nvPr/>
        </p:nvSpPr>
        <p:spPr bwMode="auto">
          <a:xfrm>
            <a:off x="4454525" y="663575"/>
            <a:ext cx="2058988" cy="419100"/>
          </a:xfrm>
          <a:custGeom>
            <a:avLst/>
            <a:gdLst/>
            <a:ahLst/>
            <a:cxnLst>
              <a:cxn ang="0">
                <a:pos x="1297" y="0"/>
              </a:cxn>
              <a:cxn ang="0">
                <a:pos x="1197" y="0"/>
              </a:cxn>
              <a:cxn ang="0">
                <a:pos x="0" y="264"/>
              </a:cxn>
            </a:cxnLst>
            <a:rect l="0" t="0" r="r" b="b"/>
            <a:pathLst>
              <a:path w="1297" h="264">
                <a:moveTo>
                  <a:pt x="1297" y="0"/>
                </a:moveTo>
                <a:lnTo>
                  <a:pt x="1197" y="0"/>
                </a:lnTo>
                <a:lnTo>
                  <a:pt x="0" y="264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617" name="Freeform 41"/>
          <p:cNvSpPr>
            <a:spLocks/>
          </p:cNvSpPr>
          <p:nvPr/>
        </p:nvSpPr>
        <p:spPr bwMode="auto">
          <a:xfrm>
            <a:off x="4435475" y="1130300"/>
            <a:ext cx="2078038" cy="819150"/>
          </a:xfrm>
          <a:custGeom>
            <a:avLst/>
            <a:gdLst/>
            <a:ahLst/>
            <a:cxnLst>
              <a:cxn ang="0">
                <a:pos x="1309" y="0"/>
              </a:cxn>
              <a:cxn ang="0">
                <a:pos x="1209" y="0"/>
              </a:cxn>
              <a:cxn ang="0">
                <a:pos x="0" y="516"/>
              </a:cxn>
            </a:cxnLst>
            <a:rect l="0" t="0" r="r" b="b"/>
            <a:pathLst>
              <a:path w="1309" h="516">
                <a:moveTo>
                  <a:pt x="1309" y="0"/>
                </a:moveTo>
                <a:lnTo>
                  <a:pt x="1209" y="0"/>
                </a:lnTo>
                <a:lnTo>
                  <a:pt x="0" y="516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618" name="Freeform 42"/>
          <p:cNvSpPr>
            <a:spLocks/>
          </p:cNvSpPr>
          <p:nvPr/>
        </p:nvSpPr>
        <p:spPr bwMode="auto">
          <a:xfrm>
            <a:off x="4425950" y="889000"/>
            <a:ext cx="2087563" cy="542925"/>
          </a:xfrm>
          <a:custGeom>
            <a:avLst/>
            <a:gdLst/>
            <a:ahLst/>
            <a:cxnLst>
              <a:cxn ang="0">
                <a:pos x="1315" y="0"/>
              </a:cxn>
              <a:cxn ang="0">
                <a:pos x="1215" y="0"/>
              </a:cxn>
              <a:cxn ang="0">
                <a:pos x="0" y="342"/>
              </a:cxn>
            </a:cxnLst>
            <a:rect l="0" t="0" r="r" b="b"/>
            <a:pathLst>
              <a:path w="1315" h="342">
                <a:moveTo>
                  <a:pt x="1315" y="0"/>
                </a:moveTo>
                <a:lnTo>
                  <a:pt x="1215" y="0"/>
                </a:lnTo>
                <a:lnTo>
                  <a:pt x="0" y="342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619" name="Freeform 43"/>
          <p:cNvSpPr>
            <a:spLocks/>
          </p:cNvSpPr>
          <p:nvPr/>
        </p:nvSpPr>
        <p:spPr bwMode="auto">
          <a:xfrm>
            <a:off x="5430838" y="1412875"/>
            <a:ext cx="1085850" cy="228600"/>
          </a:xfrm>
          <a:custGeom>
            <a:avLst/>
            <a:gdLst/>
            <a:ahLst/>
            <a:cxnLst>
              <a:cxn ang="0">
                <a:pos x="684" y="0"/>
              </a:cxn>
              <a:cxn ang="0">
                <a:pos x="582" y="0"/>
              </a:cxn>
              <a:cxn ang="0">
                <a:pos x="0" y="144"/>
              </a:cxn>
            </a:cxnLst>
            <a:rect l="0" t="0" r="r" b="b"/>
            <a:pathLst>
              <a:path w="684" h="144">
                <a:moveTo>
                  <a:pt x="684" y="0"/>
                </a:moveTo>
                <a:lnTo>
                  <a:pt x="582" y="0"/>
                </a:lnTo>
                <a:lnTo>
                  <a:pt x="0" y="144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620" name="Freeform 44"/>
          <p:cNvSpPr>
            <a:spLocks/>
          </p:cNvSpPr>
          <p:nvPr/>
        </p:nvSpPr>
        <p:spPr bwMode="auto">
          <a:xfrm>
            <a:off x="5576888" y="1663700"/>
            <a:ext cx="942975" cy="193675"/>
          </a:xfrm>
          <a:custGeom>
            <a:avLst/>
            <a:gdLst/>
            <a:ahLst/>
            <a:cxnLst>
              <a:cxn ang="0">
                <a:pos x="594" y="0"/>
              </a:cxn>
              <a:cxn ang="0">
                <a:pos x="492" y="0"/>
              </a:cxn>
              <a:cxn ang="0">
                <a:pos x="0" y="122"/>
              </a:cxn>
            </a:cxnLst>
            <a:rect l="0" t="0" r="r" b="b"/>
            <a:pathLst>
              <a:path w="594" h="122">
                <a:moveTo>
                  <a:pt x="594" y="0"/>
                </a:moveTo>
                <a:lnTo>
                  <a:pt x="492" y="0"/>
                </a:lnTo>
                <a:lnTo>
                  <a:pt x="0" y="122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621" name="Freeform 45"/>
          <p:cNvSpPr>
            <a:spLocks/>
          </p:cNvSpPr>
          <p:nvPr/>
        </p:nvSpPr>
        <p:spPr bwMode="auto">
          <a:xfrm>
            <a:off x="5691188" y="2019300"/>
            <a:ext cx="822325" cy="336550"/>
          </a:xfrm>
          <a:custGeom>
            <a:avLst/>
            <a:gdLst/>
            <a:ahLst/>
            <a:cxnLst>
              <a:cxn ang="0">
                <a:pos x="518" y="2"/>
              </a:cxn>
              <a:cxn ang="0">
                <a:pos x="418" y="0"/>
              </a:cxn>
              <a:cxn ang="0">
                <a:pos x="0" y="212"/>
              </a:cxn>
            </a:cxnLst>
            <a:rect l="0" t="0" r="r" b="b"/>
            <a:pathLst>
              <a:path w="518" h="212">
                <a:moveTo>
                  <a:pt x="518" y="2"/>
                </a:moveTo>
                <a:lnTo>
                  <a:pt x="418" y="0"/>
                </a:lnTo>
                <a:lnTo>
                  <a:pt x="0" y="212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622" name="Freeform 46"/>
          <p:cNvSpPr>
            <a:spLocks/>
          </p:cNvSpPr>
          <p:nvPr/>
        </p:nvSpPr>
        <p:spPr bwMode="auto">
          <a:xfrm>
            <a:off x="5154613" y="2555875"/>
            <a:ext cx="1358900" cy="447675"/>
          </a:xfrm>
          <a:custGeom>
            <a:avLst/>
            <a:gdLst/>
            <a:ahLst/>
            <a:cxnLst>
              <a:cxn ang="0">
                <a:pos x="856" y="0"/>
              </a:cxn>
              <a:cxn ang="0">
                <a:pos x="756" y="0"/>
              </a:cxn>
              <a:cxn ang="0">
                <a:pos x="0" y="282"/>
              </a:cxn>
            </a:cxnLst>
            <a:rect l="0" t="0" r="r" b="b"/>
            <a:pathLst>
              <a:path w="856" h="282">
                <a:moveTo>
                  <a:pt x="856" y="0"/>
                </a:moveTo>
                <a:lnTo>
                  <a:pt x="756" y="0"/>
                </a:lnTo>
                <a:lnTo>
                  <a:pt x="0" y="282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623" name="Freeform 47"/>
          <p:cNvSpPr>
            <a:spLocks/>
          </p:cNvSpPr>
          <p:nvPr/>
        </p:nvSpPr>
        <p:spPr bwMode="auto">
          <a:xfrm>
            <a:off x="4786313" y="3111500"/>
            <a:ext cx="1727200" cy="92075"/>
          </a:xfrm>
          <a:custGeom>
            <a:avLst/>
            <a:gdLst/>
            <a:ahLst/>
            <a:cxnLst>
              <a:cxn ang="0">
                <a:pos x="1088" y="0"/>
              </a:cxn>
              <a:cxn ang="0">
                <a:pos x="988" y="0"/>
              </a:cxn>
              <a:cxn ang="0">
                <a:pos x="0" y="58"/>
              </a:cxn>
            </a:cxnLst>
            <a:rect l="0" t="0" r="r" b="b"/>
            <a:pathLst>
              <a:path w="1088" h="58">
                <a:moveTo>
                  <a:pt x="1088" y="0"/>
                </a:moveTo>
                <a:lnTo>
                  <a:pt x="988" y="0"/>
                </a:lnTo>
                <a:lnTo>
                  <a:pt x="0" y="58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624" name="Freeform 48"/>
          <p:cNvSpPr>
            <a:spLocks/>
          </p:cNvSpPr>
          <p:nvPr/>
        </p:nvSpPr>
        <p:spPr bwMode="auto">
          <a:xfrm>
            <a:off x="5284788" y="2841625"/>
            <a:ext cx="1228725" cy="266700"/>
          </a:xfrm>
          <a:custGeom>
            <a:avLst/>
            <a:gdLst/>
            <a:ahLst/>
            <a:cxnLst>
              <a:cxn ang="0">
                <a:pos x="774" y="0"/>
              </a:cxn>
              <a:cxn ang="0">
                <a:pos x="674" y="0"/>
              </a:cxn>
              <a:cxn ang="0">
                <a:pos x="0" y="168"/>
              </a:cxn>
            </a:cxnLst>
            <a:rect l="0" t="0" r="r" b="b"/>
            <a:pathLst>
              <a:path w="774" h="168">
                <a:moveTo>
                  <a:pt x="774" y="0"/>
                </a:moveTo>
                <a:lnTo>
                  <a:pt x="674" y="0"/>
                </a:lnTo>
                <a:lnTo>
                  <a:pt x="0" y="168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625" name="Freeform 49"/>
          <p:cNvSpPr>
            <a:spLocks/>
          </p:cNvSpPr>
          <p:nvPr/>
        </p:nvSpPr>
        <p:spPr bwMode="auto">
          <a:xfrm>
            <a:off x="5291138" y="3343275"/>
            <a:ext cx="1222375" cy="98425"/>
          </a:xfrm>
          <a:custGeom>
            <a:avLst/>
            <a:gdLst/>
            <a:ahLst/>
            <a:cxnLst>
              <a:cxn ang="0">
                <a:pos x="770" y="0"/>
              </a:cxn>
              <a:cxn ang="0">
                <a:pos x="670" y="0"/>
              </a:cxn>
              <a:cxn ang="0">
                <a:pos x="0" y="62"/>
              </a:cxn>
            </a:cxnLst>
            <a:rect l="0" t="0" r="r" b="b"/>
            <a:pathLst>
              <a:path w="770" h="62">
                <a:moveTo>
                  <a:pt x="770" y="0"/>
                </a:moveTo>
                <a:lnTo>
                  <a:pt x="670" y="0"/>
                </a:lnTo>
                <a:lnTo>
                  <a:pt x="0" y="62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626" name="Freeform 50"/>
          <p:cNvSpPr>
            <a:spLocks/>
          </p:cNvSpPr>
          <p:nvPr/>
        </p:nvSpPr>
        <p:spPr bwMode="auto">
          <a:xfrm>
            <a:off x="6005513" y="3554413"/>
            <a:ext cx="508000" cy="44450"/>
          </a:xfrm>
          <a:custGeom>
            <a:avLst/>
            <a:gdLst/>
            <a:ahLst/>
            <a:cxnLst>
              <a:cxn ang="0">
                <a:pos x="320" y="28"/>
              </a:cxn>
              <a:cxn ang="0">
                <a:pos x="220" y="28"/>
              </a:cxn>
              <a:cxn ang="0">
                <a:pos x="0" y="0"/>
              </a:cxn>
            </a:cxnLst>
            <a:rect l="0" t="0" r="r" b="b"/>
            <a:pathLst>
              <a:path w="320" h="28">
                <a:moveTo>
                  <a:pt x="320" y="28"/>
                </a:moveTo>
                <a:lnTo>
                  <a:pt x="220" y="28"/>
                </a:lnTo>
                <a:lnTo>
                  <a:pt x="0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627" name="Freeform 51"/>
          <p:cNvSpPr>
            <a:spLocks/>
          </p:cNvSpPr>
          <p:nvPr/>
        </p:nvSpPr>
        <p:spPr bwMode="auto">
          <a:xfrm>
            <a:off x="5738813" y="3709988"/>
            <a:ext cx="774700" cy="146050"/>
          </a:xfrm>
          <a:custGeom>
            <a:avLst/>
            <a:gdLst/>
            <a:ahLst/>
            <a:cxnLst>
              <a:cxn ang="0">
                <a:pos x="488" y="92"/>
              </a:cxn>
              <a:cxn ang="0">
                <a:pos x="388" y="92"/>
              </a:cxn>
              <a:cxn ang="0">
                <a:pos x="0" y="0"/>
              </a:cxn>
            </a:cxnLst>
            <a:rect l="0" t="0" r="r" b="b"/>
            <a:pathLst>
              <a:path w="488" h="92">
                <a:moveTo>
                  <a:pt x="488" y="92"/>
                </a:moveTo>
                <a:lnTo>
                  <a:pt x="388" y="92"/>
                </a:lnTo>
                <a:lnTo>
                  <a:pt x="0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628" name="Freeform 52"/>
          <p:cNvSpPr>
            <a:spLocks/>
          </p:cNvSpPr>
          <p:nvPr/>
        </p:nvSpPr>
        <p:spPr bwMode="auto">
          <a:xfrm>
            <a:off x="5354638" y="3656013"/>
            <a:ext cx="1158875" cy="669925"/>
          </a:xfrm>
          <a:custGeom>
            <a:avLst/>
            <a:gdLst/>
            <a:ahLst/>
            <a:cxnLst>
              <a:cxn ang="0">
                <a:pos x="730" y="422"/>
              </a:cxn>
              <a:cxn ang="0">
                <a:pos x="328" y="422"/>
              </a:cxn>
              <a:cxn ang="0">
                <a:pos x="0" y="0"/>
              </a:cxn>
            </a:cxnLst>
            <a:rect l="0" t="0" r="r" b="b"/>
            <a:pathLst>
              <a:path w="730" h="422">
                <a:moveTo>
                  <a:pt x="730" y="422"/>
                </a:moveTo>
                <a:lnTo>
                  <a:pt x="328" y="422"/>
                </a:lnTo>
                <a:lnTo>
                  <a:pt x="0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629" name="Freeform 53"/>
          <p:cNvSpPr>
            <a:spLocks/>
          </p:cNvSpPr>
          <p:nvPr/>
        </p:nvSpPr>
        <p:spPr bwMode="auto">
          <a:xfrm>
            <a:off x="4397375" y="4376738"/>
            <a:ext cx="2122488" cy="1587500"/>
          </a:xfrm>
          <a:custGeom>
            <a:avLst/>
            <a:gdLst/>
            <a:ahLst/>
            <a:cxnLst>
              <a:cxn ang="0">
                <a:pos x="1337" y="1000"/>
              </a:cxn>
              <a:cxn ang="0">
                <a:pos x="455" y="1000"/>
              </a:cxn>
              <a:cxn ang="0">
                <a:pos x="0" y="0"/>
              </a:cxn>
            </a:cxnLst>
            <a:rect l="0" t="0" r="r" b="b"/>
            <a:pathLst>
              <a:path w="1337" h="1000">
                <a:moveTo>
                  <a:pt x="1337" y="1000"/>
                </a:moveTo>
                <a:lnTo>
                  <a:pt x="455" y="1000"/>
                </a:lnTo>
                <a:lnTo>
                  <a:pt x="0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630" name="Freeform 54"/>
          <p:cNvSpPr>
            <a:spLocks/>
          </p:cNvSpPr>
          <p:nvPr/>
        </p:nvSpPr>
        <p:spPr bwMode="auto">
          <a:xfrm>
            <a:off x="4954588" y="3887788"/>
            <a:ext cx="1555750" cy="860425"/>
          </a:xfrm>
          <a:custGeom>
            <a:avLst/>
            <a:gdLst/>
            <a:ahLst/>
            <a:cxnLst>
              <a:cxn ang="0">
                <a:pos x="980" y="542"/>
              </a:cxn>
              <a:cxn ang="0">
                <a:pos x="452" y="542"/>
              </a:cxn>
              <a:cxn ang="0">
                <a:pos x="0" y="0"/>
              </a:cxn>
            </a:cxnLst>
            <a:rect l="0" t="0" r="r" b="b"/>
            <a:pathLst>
              <a:path w="980" h="542">
                <a:moveTo>
                  <a:pt x="980" y="542"/>
                </a:moveTo>
                <a:lnTo>
                  <a:pt x="452" y="542"/>
                </a:lnTo>
                <a:lnTo>
                  <a:pt x="0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631" name="Line 55"/>
          <p:cNvSpPr>
            <a:spLocks noChangeShapeType="1"/>
          </p:cNvSpPr>
          <p:nvPr/>
        </p:nvSpPr>
        <p:spPr bwMode="auto">
          <a:xfrm flipH="1">
            <a:off x="901700" y="1016000"/>
            <a:ext cx="117475" cy="1588"/>
          </a:xfrm>
          <a:prstGeom prst="line">
            <a:avLst/>
          </a:prstGeom>
          <a:noFill/>
          <a:ln w="1587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632" name="Line 56"/>
          <p:cNvSpPr>
            <a:spLocks noChangeShapeType="1"/>
          </p:cNvSpPr>
          <p:nvPr/>
        </p:nvSpPr>
        <p:spPr bwMode="auto">
          <a:xfrm flipH="1">
            <a:off x="5195888" y="5462588"/>
            <a:ext cx="1308100" cy="1587"/>
          </a:xfrm>
          <a:prstGeom prst="line">
            <a:avLst/>
          </a:prstGeom>
          <a:noFill/>
          <a:ln w="1587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633" name="Line 57"/>
          <p:cNvSpPr>
            <a:spLocks noChangeShapeType="1"/>
          </p:cNvSpPr>
          <p:nvPr/>
        </p:nvSpPr>
        <p:spPr bwMode="auto">
          <a:xfrm>
            <a:off x="2054225" y="1828800"/>
            <a:ext cx="901700" cy="1588"/>
          </a:xfrm>
          <a:prstGeom prst="line">
            <a:avLst/>
          </a:prstGeom>
          <a:noFill/>
          <a:ln w="1587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634" name="Freeform 58"/>
          <p:cNvSpPr>
            <a:spLocks/>
          </p:cNvSpPr>
          <p:nvPr/>
        </p:nvSpPr>
        <p:spPr bwMode="auto">
          <a:xfrm>
            <a:off x="1936750" y="2263775"/>
            <a:ext cx="701675" cy="4381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82" y="0"/>
              </a:cxn>
              <a:cxn ang="0">
                <a:pos x="442" y="276"/>
              </a:cxn>
            </a:cxnLst>
            <a:rect l="0" t="0" r="r" b="b"/>
            <a:pathLst>
              <a:path w="442" h="276">
                <a:moveTo>
                  <a:pt x="0" y="0"/>
                </a:moveTo>
                <a:lnTo>
                  <a:pt x="182" y="0"/>
                </a:lnTo>
                <a:lnTo>
                  <a:pt x="442" y="276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635" name="Freeform 59"/>
          <p:cNvSpPr>
            <a:spLocks/>
          </p:cNvSpPr>
          <p:nvPr/>
        </p:nvSpPr>
        <p:spPr bwMode="auto">
          <a:xfrm>
            <a:off x="1425575" y="3222625"/>
            <a:ext cx="1543050" cy="47625"/>
          </a:xfrm>
          <a:custGeom>
            <a:avLst/>
            <a:gdLst/>
            <a:ahLst/>
            <a:cxnLst>
              <a:cxn ang="0">
                <a:pos x="0" y="30"/>
              </a:cxn>
              <a:cxn ang="0">
                <a:pos x="108" y="30"/>
              </a:cxn>
              <a:cxn ang="0">
                <a:pos x="972" y="0"/>
              </a:cxn>
            </a:cxnLst>
            <a:rect l="0" t="0" r="r" b="b"/>
            <a:pathLst>
              <a:path w="972" h="30">
                <a:moveTo>
                  <a:pt x="0" y="30"/>
                </a:moveTo>
                <a:lnTo>
                  <a:pt x="108" y="30"/>
                </a:lnTo>
                <a:lnTo>
                  <a:pt x="972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636" name="Freeform 60"/>
          <p:cNvSpPr>
            <a:spLocks/>
          </p:cNvSpPr>
          <p:nvPr/>
        </p:nvSpPr>
        <p:spPr bwMode="auto">
          <a:xfrm>
            <a:off x="1095375" y="2730500"/>
            <a:ext cx="3302000" cy="158750"/>
          </a:xfrm>
          <a:custGeom>
            <a:avLst/>
            <a:gdLst/>
            <a:ahLst/>
            <a:cxnLst>
              <a:cxn ang="0">
                <a:pos x="0" y="100"/>
              </a:cxn>
              <a:cxn ang="0">
                <a:pos x="368" y="100"/>
              </a:cxn>
              <a:cxn ang="0">
                <a:pos x="2080" y="0"/>
              </a:cxn>
            </a:cxnLst>
            <a:rect l="0" t="0" r="r" b="b"/>
            <a:pathLst>
              <a:path w="2080" h="100">
                <a:moveTo>
                  <a:pt x="0" y="100"/>
                </a:moveTo>
                <a:lnTo>
                  <a:pt x="368" y="100"/>
                </a:lnTo>
                <a:lnTo>
                  <a:pt x="2080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637" name="Freeform 61"/>
          <p:cNvSpPr>
            <a:spLocks/>
          </p:cNvSpPr>
          <p:nvPr/>
        </p:nvSpPr>
        <p:spPr bwMode="auto">
          <a:xfrm>
            <a:off x="1809750" y="3375025"/>
            <a:ext cx="1431925" cy="369888"/>
          </a:xfrm>
          <a:custGeom>
            <a:avLst/>
            <a:gdLst/>
            <a:ahLst/>
            <a:cxnLst>
              <a:cxn ang="0">
                <a:pos x="0" y="233"/>
              </a:cxn>
              <a:cxn ang="0">
                <a:pos x="206" y="233"/>
              </a:cxn>
              <a:cxn ang="0">
                <a:pos x="902" y="0"/>
              </a:cxn>
            </a:cxnLst>
            <a:rect l="0" t="0" r="r" b="b"/>
            <a:pathLst>
              <a:path w="902" h="233">
                <a:moveTo>
                  <a:pt x="0" y="233"/>
                </a:moveTo>
                <a:lnTo>
                  <a:pt x="206" y="233"/>
                </a:lnTo>
                <a:lnTo>
                  <a:pt x="902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638" name="Freeform 62"/>
          <p:cNvSpPr>
            <a:spLocks/>
          </p:cNvSpPr>
          <p:nvPr/>
        </p:nvSpPr>
        <p:spPr bwMode="auto">
          <a:xfrm>
            <a:off x="2432050" y="4789488"/>
            <a:ext cx="1974850" cy="885825"/>
          </a:xfrm>
          <a:custGeom>
            <a:avLst/>
            <a:gdLst/>
            <a:ahLst/>
            <a:cxnLst>
              <a:cxn ang="0">
                <a:pos x="0" y="558"/>
              </a:cxn>
              <a:cxn ang="0">
                <a:pos x="102" y="558"/>
              </a:cxn>
              <a:cxn ang="0">
                <a:pos x="1244" y="0"/>
              </a:cxn>
            </a:cxnLst>
            <a:rect l="0" t="0" r="r" b="b"/>
            <a:pathLst>
              <a:path w="1244" h="558">
                <a:moveTo>
                  <a:pt x="0" y="558"/>
                </a:moveTo>
                <a:lnTo>
                  <a:pt x="102" y="558"/>
                </a:lnTo>
                <a:lnTo>
                  <a:pt x="1244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639" name="Freeform 63"/>
          <p:cNvSpPr>
            <a:spLocks/>
          </p:cNvSpPr>
          <p:nvPr/>
        </p:nvSpPr>
        <p:spPr bwMode="auto">
          <a:xfrm>
            <a:off x="1968500" y="5586413"/>
            <a:ext cx="2416175" cy="339725"/>
          </a:xfrm>
          <a:custGeom>
            <a:avLst/>
            <a:gdLst/>
            <a:ahLst/>
            <a:cxnLst>
              <a:cxn ang="0">
                <a:pos x="0" y="214"/>
              </a:cxn>
              <a:cxn ang="0">
                <a:pos x="392" y="214"/>
              </a:cxn>
              <a:cxn ang="0">
                <a:pos x="1522" y="0"/>
              </a:cxn>
            </a:cxnLst>
            <a:rect l="0" t="0" r="r" b="b"/>
            <a:pathLst>
              <a:path w="1522" h="214">
                <a:moveTo>
                  <a:pt x="0" y="214"/>
                </a:moveTo>
                <a:lnTo>
                  <a:pt x="392" y="214"/>
                </a:lnTo>
                <a:lnTo>
                  <a:pt x="1522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640" name="Freeform 64"/>
          <p:cNvSpPr>
            <a:spLocks/>
          </p:cNvSpPr>
          <p:nvPr/>
        </p:nvSpPr>
        <p:spPr bwMode="auto">
          <a:xfrm>
            <a:off x="1879600" y="3811588"/>
            <a:ext cx="949325" cy="298450"/>
          </a:xfrm>
          <a:custGeom>
            <a:avLst/>
            <a:gdLst/>
            <a:ahLst/>
            <a:cxnLst>
              <a:cxn ang="0">
                <a:pos x="0" y="188"/>
              </a:cxn>
              <a:cxn ang="0">
                <a:pos x="162" y="188"/>
              </a:cxn>
              <a:cxn ang="0">
                <a:pos x="598" y="0"/>
              </a:cxn>
            </a:cxnLst>
            <a:rect l="0" t="0" r="r" b="b"/>
            <a:pathLst>
              <a:path w="598" h="188">
                <a:moveTo>
                  <a:pt x="0" y="188"/>
                </a:moveTo>
                <a:lnTo>
                  <a:pt x="162" y="188"/>
                </a:lnTo>
                <a:lnTo>
                  <a:pt x="598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641" name="Freeform 65"/>
          <p:cNvSpPr>
            <a:spLocks/>
          </p:cNvSpPr>
          <p:nvPr/>
        </p:nvSpPr>
        <p:spPr bwMode="auto">
          <a:xfrm>
            <a:off x="1927225" y="3317875"/>
            <a:ext cx="1857375" cy="1100138"/>
          </a:xfrm>
          <a:custGeom>
            <a:avLst/>
            <a:gdLst/>
            <a:ahLst/>
            <a:cxnLst>
              <a:cxn ang="0">
                <a:pos x="0" y="693"/>
              </a:cxn>
              <a:cxn ang="0">
                <a:pos x="130" y="693"/>
              </a:cxn>
              <a:cxn ang="0">
                <a:pos x="1170" y="0"/>
              </a:cxn>
            </a:cxnLst>
            <a:rect l="0" t="0" r="r" b="b"/>
            <a:pathLst>
              <a:path w="1170" h="693">
                <a:moveTo>
                  <a:pt x="0" y="693"/>
                </a:moveTo>
                <a:lnTo>
                  <a:pt x="130" y="693"/>
                </a:lnTo>
                <a:lnTo>
                  <a:pt x="1170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642" name="Freeform 66"/>
          <p:cNvSpPr>
            <a:spLocks/>
          </p:cNvSpPr>
          <p:nvPr/>
        </p:nvSpPr>
        <p:spPr bwMode="auto">
          <a:xfrm>
            <a:off x="2200275" y="3343275"/>
            <a:ext cx="2216150" cy="1519238"/>
          </a:xfrm>
          <a:custGeom>
            <a:avLst/>
            <a:gdLst/>
            <a:ahLst/>
            <a:cxnLst>
              <a:cxn ang="0">
                <a:pos x="0" y="957"/>
              </a:cxn>
              <a:cxn ang="0">
                <a:pos x="124" y="957"/>
              </a:cxn>
              <a:cxn ang="0">
                <a:pos x="1396" y="0"/>
              </a:cxn>
            </a:cxnLst>
            <a:rect l="0" t="0" r="r" b="b"/>
            <a:pathLst>
              <a:path w="1396" h="957">
                <a:moveTo>
                  <a:pt x="0" y="957"/>
                </a:moveTo>
                <a:lnTo>
                  <a:pt x="124" y="957"/>
                </a:lnTo>
                <a:lnTo>
                  <a:pt x="1396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643" name="Freeform 67"/>
          <p:cNvSpPr>
            <a:spLocks/>
          </p:cNvSpPr>
          <p:nvPr/>
        </p:nvSpPr>
        <p:spPr bwMode="auto">
          <a:xfrm>
            <a:off x="2479675" y="1158875"/>
            <a:ext cx="1647825" cy="9810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08" y="0"/>
              </a:cxn>
              <a:cxn ang="0">
                <a:pos x="1038" y="618"/>
              </a:cxn>
            </a:cxnLst>
            <a:rect l="0" t="0" r="r" b="b"/>
            <a:pathLst>
              <a:path w="1038" h="618">
                <a:moveTo>
                  <a:pt x="0" y="0"/>
                </a:moveTo>
                <a:lnTo>
                  <a:pt x="108" y="0"/>
                </a:lnTo>
                <a:lnTo>
                  <a:pt x="1038" y="618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644" name="Freeform 68"/>
          <p:cNvSpPr>
            <a:spLocks/>
          </p:cNvSpPr>
          <p:nvPr/>
        </p:nvSpPr>
        <p:spPr bwMode="auto">
          <a:xfrm>
            <a:off x="1797050" y="5113338"/>
            <a:ext cx="1060450" cy="346075"/>
          </a:xfrm>
          <a:custGeom>
            <a:avLst/>
            <a:gdLst/>
            <a:ahLst/>
            <a:cxnLst>
              <a:cxn ang="0">
                <a:pos x="0" y="218"/>
              </a:cxn>
              <a:cxn ang="0">
                <a:pos x="226" y="218"/>
              </a:cxn>
              <a:cxn ang="0">
                <a:pos x="668" y="0"/>
              </a:cxn>
            </a:cxnLst>
            <a:rect l="0" t="0" r="r" b="b"/>
            <a:pathLst>
              <a:path w="668" h="218">
                <a:moveTo>
                  <a:pt x="0" y="218"/>
                </a:moveTo>
                <a:lnTo>
                  <a:pt x="226" y="218"/>
                </a:lnTo>
                <a:lnTo>
                  <a:pt x="668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645" name="Freeform 69"/>
          <p:cNvSpPr>
            <a:spLocks/>
          </p:cNvSpPr>
          <p:nvPr/>
        </p:nvSpPr>
        <p:spPr bwMode="auto">
          <a:xfrm>
            <a:off x="5145088" y="4821238"/>
            <a:ext cx="1374775" cy="292100"/>
          </a:xfrm>
          <a:custGeom>
            <a:avLst/>
            <a:gdLst/>
            <a:ahLst/>
            <a:cxnLst>
              <a:cxn ang="0">
                <a:pos x="866" y="184"/>
              </a:cxn>
              <a:cxn ang="0">
                <a:pos x="724" y="184"/>
              </a:cxn>
              <a:cxn ang="0">
                <a:pos x="0" y="0"/>
              </a:cxn>
            </a:cxnLst>
            <a:rect l="0" t="0" r="r" b="b"/>
            <a:pathLst>
              <a:path w="866" h="184">
                <a:moveTo>
                  <a:pt x="866" y="184"/>
                </a:moveTo>
                <a:lnTo>
                  <a:pt x="724" y="184"/>
                </a:lnTo>
                <a:lnTo>
                  <a:pt x="0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646" name="Rectangle 70"/>
          <p:cNvSpPr>
            <a:spLocks noChangeArrowheads="1"/>
          </p:cNvSpPr>
          <p:nvPr/>
        </p:nvSpPr>
        <p:spPr bwMode="auto">
          <a:xfrm>
            <a:off x="6538913" y="554038"/>
            <a:ext cx="1160462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Incisive fossa</a:t>
            </a:r>
            <a:endParaRPr lang="en-US" sz="1800" b="1">
              <a:latin typeface="Arial" charset="0"/>
            </a:endParaRPr>
          </a:p>
        </p:txBody>
      </p:sp>
      <p:sp>
        <p:nvSpPr>
          <p:cNvPr id="24647" name="Rectangle 71"/>
          <p:cNvSpPr>
            <a:spLocks noChangeArrowheads="1"/>
          </p:cNvSpPr>
          <p:nvPr/>
        </p:nvSpPr>
        <p:spPr bwMode="auto">
          <a:xfrm>
            <a:off x="6542088" y="1023938"/>
            <a:ext cx="191770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Median palatine suture</a:t>
            </a:r>
            <a:endParaRPr lang="en-US" sz="1800" b="1">
              <a:latin typeface="Arial" charset="0"/>
            </a:endParaRPr>
          </a:p>
        </p:txBody>
      </p:sp>
      <p:sp>
        <p:nvSpPr>
          <p:cNvPr id="24648" name="Rectangle 72"/>
          <p:cNvSpPr>
            <a:spLocks noChangeArrowheads="1"/>
          </p:cNvSpPr>
          <p:nvPr/>
        </p:nvSpPr>
        <p:spPr bwMode="auto">
          <a:xfrm>
            <a:off x="6542088" y="779463"/>
            <a:ext cx="1744662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Intermaxillary suture</a:t>
            </a:r>
            <a:endParaRPr lang="en-US" sz="1800" b="1">
              <a:latin typeface="Arial" charset="0"/>
            </a:endParaRPr>
          </a:p>
        </p:txBody>
      </p:sp>
      <p:sp>
        <p:nvSpPr>
          <p:cNvPr id="24649" name="Rectangle 73"/>
          <p:cNvSpPr>
            <a:spLocks noChangeArrowheads="1"/>
          </p:cNvSpPr>
          <p:nvPr/>
        </p:nvSpPr>
        <p:spPr bwMode="auto">
          <a:xfrm>
            <a:off x="6538913" y="1309688"/>
            <a:ext cx="1674812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Infraorbital foramen</a:t>
            </a:r>
            <a:endParaRPr lang="en-US" sz="1800" b="1">
              <a:latin typeface="Arial" charset="0"/>
            </a:endParaRPr>
          </a:p>
        </p:txBody>
      </p:sp>
      <p:sp>
        <p:nvSpPr>
          <p:cNvPr id="24650" name="Rectangle 74"/>
          <p:cNvSpPr>
            <a:spLocks noChangeArrowheads="1"/>
          </p:cNvSpPr>
          <p:nvPr/>
        </p:nvSpPr>
        <p:spPr bwMode="auto">
          <a:xfrm>
            <a:off x="6542088" y="1519238"/>
            <a:ext cx="701675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Maxilla</a:t>
            </a:r>
            <a:endParaRPr lang="en-US" sz="1800">
              <a:latin typeface="Arial" charset="0"/>
            </a:endParaRPr>
          </a:p>
        </p:txBody>
      </p:sp>
      <p:sp>
        <p:nvSpPr>
          <p:cNvPr id="24651" name="Rectangle 75"/>
          <p:cNvSpPr>
            <a:spLocks noChangeArrowheads="1"/>
          </p:cNvSpPr>
          <p:nvPr/>
        </p:nvSpPr>
        <p:spPr bwMode="auto">
          <a:xfrm>
            <a:off x="6545263" y="1874838"/>
            <a:ext cx="1436687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Sphenoid bone</a:t>
            </a:r>
          </a:p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(greater wing)</a:t>
            </a:r>
            <a:endParaRPr lang="en-US" sz="1800">
              <a:latin typeface="Arial" charset="0"/>
            </a:endParaRPr>
          </a:p>
        </p:txBody>
      </p:sp>
      <p:sp>
        <p:nvSpPr>
          <p:cNvPr id="24652" name="Rectangle 76"/>
          <p:cNvSpPr>
            <a:spLocks noChangeArrowheads="1"/>
          </p:cNvSpPr>
          <p:nvPr/>
        </p:nvSpPr>
        <p:spPr bwMode="auto">
          <a:xfrm>
            <a:off x="6538913" y="2443163"/>
            <a:ext cx="125095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Foramen ovale</a:t>
            </a:r>
            <a:endParaRPr lang="en-US" sz="1800" b="1">
              <a:latin typeface="Arial" charset="0"/>
            </a:endParaRPr>
          </a:p>
        </p:txBody>
      </p:sp>
      <p:sp>
        <p:nvSpPr>
          <p:cNvPr id="24653" name="Rectangle 77"/>
          <p:cNvSpPr>
            <a:spLocks noChangeArrowheads="1"/>
          </p:cNvSpPr>
          <p:nvPr/>
        </p:nvSpPr>
        <p:spPr bwMode="auto">
          <a:xfrm>
            <a:off x="6538913" y="3001963"/>
            <a:ext cx="147955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Foramen lacerum</a:t>
            </a:r>
            <a:endParaRPr lang="en-US" sz="1800" b="1">
              <a:latin typeface="Arial" charset="0"/>
            </a:endParaRPr>
          </a:p>
        </p:txBody>
      </p:sp>
      <p:sp>
        <p:nvSpPr>
          <p:cNvPr id="24654" name="Rectangle 78"/>
          <p:cNvSpPr>
            <a:spLocks noChangeArrowheads="1"/>
          </p:cNvSpPr>
          <p:nvPr/>
        </p:nvSpPr>
        <p:spPr bwMode="auto">
          <a:xfrm>
            <a:off x="6545263" y="3233738"/>
            <a:ext cx="1122362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Carotid canal</a:t>
            </a:r>
            <a:endParaRPr lang="en-US" sz="1800" b="1">
              <a:latin typeface="Arial" charset="0"/>
            </a:endParaRPr>
          </a:p>
        </p:txBody>
      </p:sp>
      <p:sp>
        <p:nvSpPr>
          <p:cNvPr id="24655" name="Rectangle 79"/>
          <p:cNvSpPr>
            <a:spLocks noChangeArrowheads="1"/>
          </p:cNvSpPr>
          <p:nvPr/>
        </p:nvSpPr>
        <p:spPr bwMode="auto">
          <a:xfrm>
            <a:off x="6538913" y="3487738"/>
            <a:ext cx="2136775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External acoustic meatus</a:t>
            </a:r>
            <a:endParaRPr lang="en-US" sz="1800" b="1">
              <a:latin typeface="Arial" charset="0"/>
            </a:endParaRPr>
          </a:p>
        </p:txBody>
      </p:sp>
      <p:sp>
        <p:nvSpPr>
          <p:cNvPr id="24656" name="Rectangle 80"/>
          <p:cNvSpPr>
            <a:spLocks noChangeArrowheads="1"/>
          </p:cNvSpPr>
          <p:nvPr/>
        </p:nvSpPr>
        <p:spPr bwMode="auto">
          <a:xfrm>
            <a:off x="6545263" y="3744913"/>
            <a:ext cx="1112837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Stylomastoid</a:t>
            </a:r>
          </a:p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foramen</a:t>
            </a:r>
            <a:endParaRPr lang="en-US" sz="1800" b="1">
              <a:latin typeface="Arial" charset="0"/>
            </a:endParaRPr>
          </a:p>
        </p:txBody>
      </p:sp>
      <p:sp>
        <p:nvSpPr>
          <p:cNvPr id="24657" name="Rectangle 81"/>
          <p:cNvSpPr>
            <a:spLocks noChangeArrowheads="1"/>
          </p:cNvSpPr>
          <p:nvPr/>
        </p:nvSpPr>
        <p:spPr bwMode="auto">
          <a:xfrm>
            <a:off x="6548438" y="4214813"/>
            <a:ext cx="1389062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Jugular foramen</a:t>
            </a:r>
            <a:endParaRPr lang="en-US" sz="1800" b="1">
              <a:latin typeface="Arial" charset="0"/>
            </a:endParaRPr>
          </a:p>
        </p:txBody>
      </p:sp>
      <p:sp>
        <p:nvSpPr>
          <p:cNvPr id="24658" name="Rectangle 82"/>
          <p:cNvSpPr>
            <a:spLocks noChangeArrowheads="1"/>
          </p:cNvSpPr>
          <p:nvPr/>
        </p:nvSpPr>
        <p:spPr bwMode="auto">
          <a:xfrm>
            <a:off x="6548438" y="5859463"/>
            <a:ext cx="1538287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Foramen magnum</a:t>
            </a:r>
            <a:endParaRPr lang="en-US" sz="1800" b="1">
              <a:latin typeface="Arial" charset="0"/>
            </a:endParaRPr>
          </a:p>
        </p:txBody>
      </p:sp>
      <p:sp>
        <p:nvSpPr>
          <p:cNvPr id="24659" name="Rectangle 83"/>
          <p:cNvSpPr>
            <a:spLocks noChangeArrowheads="1"/>
          </p:cNvSpPr>
          <p:nvPr/>
        </p:nvSpPr>
        <p:spPr bwMode="auto">
          <a:xfrm>
            <a:off x="6548438" y="4633913"/>
            <a:ext cx="1465262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Occipital condyle</a:t>
            </a:r>
            <a:endParaRPr lang="en-US" sz="1800" b="1">
              <a:latin typeface="Arial" charset="0"/>
            </a:endParaRPr>
          </a:p>
        </p:txBody>
      </p:sp>
      <p:sp>
        <p:nvSpPr>
          <p:cNvPr id="24660" name="Rectangle 84"/>
          <p:cNvSpPr>
            <a:spLocks noChangeArrowheads="1"/>
          </p:cNvSpPr>
          <p:nvPr/>
        </p:nvSpPr>
        <p:spPr bwMode="auto">
          <a:xfrm>
            <a:off x="6548438" y="5008563"/>
            <a:ext cx="1584325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Inferior nuchal line</a:t>
            </a:r>
            <a:endParaRPr lang="en-US" sz="1800" b="1">
              <a:latin typeface="Arial" charset="0"/>
            </a:endParaRPr>
          </a:p>
        </p:txBody>
      </p:sp>
      <p:sp>
        <p:nvSpPr>
          <p:cNvPr id="24661" name="Rectangle 85"/>
          <p:cNvSpPr>
            <a:spLocks noChangeArrowheads="1"/>
          </p:cNvSpPr>
          <p:nvPr/>
        </p:nvSpPr>
        <p:spPr bwMode="auto">
          <a:xfrm>
            <a:off x="6548438" y="5354638"/>
            <a:ext cx="1703387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Superior nuchal line</a:t>
            </a:r>
            <a:endParaRPr lang="en-US" sz="1800" b="1">
              <a:latin typeface="Arial" charset="0"/>
            </a:endParaRPr>
          </a:p>
        </p:txBody>
      </p:sp>
      <p:sp>
        <p:nvSpPr>
          <p:cNvPr id="24662" name="Rectangle 86"/>
          <p:cNvSpPr>
            <a:spLocks noChangeArrowheads="1"/>
          </p:cNvSpPr>
          <p:nvPr/>
        </p:nvSpPr>
        <p:spPr bwMode="auto">
          <a:xfrm>
            <a:off x="6538913" y="2728913"/>
            <a:ext cx="1635125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Foramen spinosum</a:t>
            </a:r>
            <a:endParaRPr lang="en-US" sz="1800" b="1">
              <a:latin typeface="Arial" charset="0"/>
            </a:endParaRPr>
          </a:p>
        </p:txBody>
      </p:sp>
      <p:sp>
        <p:nvSpPr>
          <p:cNvPr id="24663" name="Rectangle 87"/>
          <p:cNvSpPr>
            <a:spLocks noChangeArrowheads="1"/>
          </p:cNvSpPr>
          <p:nvPr/>
        </p:nvSpPr>
        <p:spPr bwMode="auto">
          <a:xfrm>
            <a:off x="1116013" y="563563"/>
            <a:ext cx="1514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Maxilla</a:t>
            </a:r>
          </a:p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(palatine process)</a:t>
            </a:r>
            <a:endParaRPr lang="en-US" sz="1800">
              <a:latin typeface="Arial" charset="0"/>
            </a:endParaRPr>
          </a:p>
        </p:txBody>
      </p:sp>
      <p:sp>
        <p:nvSpPr>
          <p:cNvPr id="24664" name="Rectangle 88"/>
          <p:cNvSpPr>
            <a:spLocks noChangeArrowheads="1"/>
          </p:cNvSpPr>
          <p:nvPr/>
        </p:nvSpPr>
        <p:spPr bwMode="auto">
          <a:xfrm>
            <a:off x="458788" y="912813"/>
            <a:ext cx="511175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Hard</a:t>
            </a:r>
          </a:p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palate</a:t>
            </a:r>
            <a:endParaRPr lang="en-US" sz="1800" b="1">
              <a:latin typeface="Arial" charset="0"/>
            </a:endParaRPr>
          </a:p>
        </p:txBody>
      </p:sp>
      <p:sp>
        <p:nvSpPr>
          <p:cNvPr id="24665" name="Rectangle 89"/>
          <p:cNvSpPr>
            <a:spLocks noChangeArrowheads="1"/>
          </p:cNvSpPr>
          <p:nvPr/>
        </p:nvSpPr>
        <p:spPr bwMode="auto">
          <a:xfrm>
            <a:off x="458788" y="1674813"/>
            <a:ext cx="1563687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Zygomatic bone</a:t>
            </a:r>
            <a:endParaRPr lang="en-US" sz="1800">
              <a:latin typeface="Arial" charset="0"/>
            </a:endParaRPr>
          </a:p>
        </p:txBody>
      </p:sp>
      <p:sp>
        <p:nvSpPr>
          <p:cNvPr id="24666" name="Rectangle 90"/>
          <p:cNvSpPr>
            <a:spLocks noChangeArrowheads="1"/>
          </p:cNvSpPr>
          <p:nvPr/>
        </p:nvSpPr>
        <p:spPr bwMode="auto">
          <a:xfrm>
            <a:off x="458788" y="2109788"/>
            <a:ext cx="1712912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Temporal bone</a:t>
            </a:r>
          </a:p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(zygomatic process)</a:t>
            </a:r>
            <a:endParaRPr lang="en-US" sz="1800">
              <a:latin typeface="Arial" charset="0"/>
            </a:endParaRPr>
          </a:p>
        </p:txBody>
      </p:sp>
      <p:sp>
        <p:nvSpPr>
          <p:cNvPr id="24667" name="Rectangle 91"/>
          <p:cNvSpPr>
            <a:spLocks noChangeArrowheads="1"/>
          </p:cNvSpPr>
          <p:nvPr/>
        </p:nvSpPr>
        <p:spPr bwMode="auto">
          <a:xfrm>
            <a:off x="458788" y="3151188"/>
            <a:ext cx="944562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Mandibular</a:t>
            </a:r>
          </a:p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fossa</a:t>
            </a:r>
            <a:endParaRPr lang="en-US" sz="1800" b="1">
              <a:latin typeface="Arial" charset="0"/>
            </a:endParaRPr>
          </a:p>
        </p:txBody>
      </p:sp>
      <p:sp>
        <p:nvSpPr>
          <p:cNvPr id="24668" name="Rectangle 92"/>
          <p:cNvSpPr>
            <a:spLocks noChangeArrowheads="1"/>
          </p:cNvSpPr>
          <p:nvPr/>
        </p:nvSpPr>
        <p:spPr bwMode="auto">
          <a:xfrm>
            <a:off x="458788" y="2735263"/>
            <a:ext cx="633412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Vomer</a:t>
            </a:r>
            <a:endParaRPr lang="en-US" sz="1800">
              <a:latin typeface="Arial" charset="0"/>
            </a:endParaRPr>
          </a:p>
        </p:txBody>
      </p:sp>
      <p:sp>
        <p:nvSpPr>
          <p:cNvPr id="24669" name="Rectangle 93"/>
          <p:cNvSpPr>
            <a:spLocks noChangeArrowheads="1"/>
          </p:cNvSpPr>
          <p:nvPr/>
        </p:nvSpPr>
        <p:spPr bwMode="auto">
          <a:xfrm>
            <a:off x="458788" y="3624263"/>
            <a:ext cx="1319212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Styloid process</a:t>
            </a:r>
            <a:endParaRPr lang="en-US" sz="1800" b="1">
              <a:latin typeface="Arial" charset="0"/>
            </a:endParaRPr>
          </a:p>
        </p:txBody>
      </p:sp>
      <p:sp>
        <p:nvSpPr>
          <p:cNvPr id="24670" name="Rectangle 94"/>
          <p:cNvSpPr>
            <a:spLocks noChangeArrowheads="1"/>
          </p:cNvSpPr>
          <p:nvPr/>
        </p:nvSpPr>
        <p:spPr bwMode="auto">
          <a:xfrm>
            <a:off x="458788" y="5567363"/>
            <a:ext cx="1939925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External occipital crest</a:t>
            </a:r>
            <a:endParaRPr lang="en-US" sz="1800" b="1">
              <a:latin typeface="Arial" charset="0"/>
            </a:endParaRPr>
          </a:p>
        </p:txBody>
      </p:sp>
      <p:sp>
        <p:nvSpPr>
          <p:cNvPr id="24671" name="Rectangle 95"/>
          <p:cNvSpPr>
            <a:spLocks noChangeArrowheads="1"/>
          </p:cNvSpPr>
          <p:nvPr/>
        </p:nvSpPr>
        <p:spPr bwMode="auto">
          <a:xfrm>
            <a:off x="458788" y="5815013"/>
            <a:ext cx="1466850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External occipital</a:t>
            </a:r>
          </a:p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protuberance</a:t>
            </a:r>
            <a:endParaRPr lang="en-US" sz="1800" b="1">
              <a:latin typeface="Arial" charset="0"/>
            </a:endParaRPr>
          </a:p>
        </p:txBody>
      </p:sp>
      <p:sp>
        <p:nvSpPr>
          <p:cNvPr id="24672" name="Rectangle 96"/>
          <p:cNvSpPr>
            <a:spLocks noChangeArrowheads="1"/>
          </p:cNvSpPr>
          <p:nvPr/>
        </p:nvSpPr>
        <p:spPr bwMode="auto">
          <a:xfrm>
            <a:off x="455613" y="6215063"/>
            <a:ext cx="4679950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(a) Inferior view of the skull (mandible removed)</a:t>
            </a:r>
            <a:endParaRPr lang="en-US" sz="1800">
              <a:latin typeface="Arial" charset="0"/>
            </a:endParaRPr>
          </a:p>
        </p:txBody>
      </p:sp>
      <p:sp>
        <p:nvSpPr>
          <p:cNvPr id="24673" name="Rectangle 97"/>
          <p:cNvSpPr>
            <a:spLocks noChangeArrowheads="1"/>
          </p:cNvSpPr>
          <p:nvPr/>
        </p:nvSpPr>
        <p:spPr bwMode="auto">
          <a:xfrm>
            <a:off x="458788" y="3992563"/>
            <a:ext cx="139700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Mastoid process</a:t>
            </a:r>
            <a:endParaRPr lang="en-US" sz="1800" b="1">
              <a:latin typeface="Arial" charset="0"/>
            </a:endParaRPr>
          </a:p>
        </p:txBody>
      </p:sp>
      <p:sp>
        <p:nvSpPr>
          <p:cNvPr id="24674" name="Rectangle 98"/>
          <p:cNvSpPr>
            <a:spLocks noChangeArrowheads="1"/>
          </p:cNvSpPr>
          <p:nvPr/>
        </p:nvSpPr>
        <p:spPr bwMode="auto">
          <a:xfrm>
            <a:off x="458788" y="4271963"/>
            <a:ext cx="1641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 Black" pitchFamily="34" charset="0"/>
              </a:rPr>
              <a:t>Temporal bone</a:t>
            </a:r>
          </a:p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(petrous part)</a:t>
            </a:r>
            <a:endParaRPr lang="en-US" sz="1800" b="1">
              <a:latin typeface="Arial" charset="0"/>
            </a:endParaRPr>
          </a:p>
        </p:txBody>
      </p:sp>
      <p:sp>
        <p:nvSpPr>
          <p:cNvPr id="24675" name="Rectangle 99"/>
          <p:cNvSpPr>
            <a:spLocks noChangeArrowheads="1"/>
          </p:cNvSpPr>
          <p:nvPr/>
        </p:nvSpPr>
        <p:spPr bwMode="auto">
          <a:xfrm>
            <a:off x="458788" y="4748213"/>
            <a:ext cx="1693862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Pharyngeal tubercle</a:t>
            </a:r>
          </a:p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of basilar region of</a:t>
            </a:r>
            <a:endParaRPr lang="en-US" sz="1800" b="1">
              <a:latin typeface="Arial" charset="0"/>
            </a:endParaRPr>
          </a:p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the occipital bone</a:t>
            </a:r>
            <a:endParaRPr lang="en-US" sz="1800" b="1">
              <a:latin typeface="Arial" charset="0"/>
            </a:endParaRPr>
          </a:p>
        </p:txBody>
      </p:sp>
      <p:sp>
        <p:nvSpPr>
          <p:cNvPr id="24676" name="Rectangle 100"/>
          <p:cNvSpPr>
            <a:spLocks noChangeArrowheads="1"/>
          </p:cNvSpPr>
          <p:nvPr/>
        </p:nvSpPr>
        <p:spPr bwMode="auto">
          <a:xfrm>
            <a:off x="458788" y="5307013"/>
            <a:ext cx="1296987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Parietal bone</a:t>
            </a:r>
            <a:endParaRPr lang="en-US" sz="1800">
              <a:latin typeface="Arial" charset="0"/>
            </a:endParaRPr>
          </a:p>
        </p:txBody>
      </p:sp>
      <p:sp>
        <p:nvSpPr>
          <p:cNvPr id="24677" name="Rectangle 101"/>
          <p:cNvSpPr>
            <a:spLocks noChangeArrowheads="1"/>
          </p:cNvSpPr>
          <p:nvPr/>
        </p:nvSpPr>
        <p:spPr bwMode="auto">
          <a:xfrm>
            <a:off x="1116013" y="1011238"/>
            <a:ext cx="14255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Palatine bone</a:t>
            </a:r>
          </a:p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(horizontal plate)</a:t>
            </a:r>
            <a:endParaRPr lang="en-US" sz="1800">
              <a:latin typeface="Arial" charset="0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Sutural Bones</a:t>
            </a:r>
          </a:p>
        </p:txBody>
      </p:sp>
      <p:sp>
        <p:nvSpPr>
          <p:cNvPr id="4096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Tiny irregularly shaped bones that appear within sutures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4" name="Rectangle 6"/>
          <p:cNvSpPr>
            <a:spLocks noChangeArrowheads="1"/>
          </p:cNvSpPr>
          <p:nvPr/>
        </p:nvSpPr>
        <p:spPr bwMode="auto">
          <a:xfrm>
            <a:off x="8142288" y="6581775"/>
            <a:ext cx="998537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7.4b</a:t>
            </a:r>
          </a:p>
        </p:txBody>
      </p:sp>
      <p:pic>
        <p:nvPicPr>
          <p:cNvPr id="43017" name="Picture 9" descr="figure_07_04b-jL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613" y="493713"/>
            <a:ext cx="8231187" cy="5868987"/>
          </a:xfrm>
          <a:prstGeom prst="rect">
            <a:avLst/>
          </a:prstGeom>
          <a:noFill/>
        </p:spPr>
      </p:pic>
      <p:sp>
        <p:nvSpPr>
          <p:cNvPr id="43018" name="Freeform 10"/>
          <p:cNvSpPr>
            <a:spLocks/>
          </p:cNvSpPr>
          <p:nvPr/>
        </p:nvSpPr>
        <p:spPr bwMode="auto">
          <a:xfrm>
            <a:off x="2236788" y="4425950"/>
            <a:ext cx="3271837" cy="231775"/>
          </a:xfrm>
          <a:custGeom>
            <a:avLst/>
            <a:gdLst/>
            <a:ahLst/>
            <a:cxnLst>
              <a:cxn ang="0">
                <a:pos x="0" y="146"/>
              </a:cxn>
              <a:cxn ang="0">
                <a:pos x="900" y="146"/>
              </a:cxn>
              <a:cxn ang="0">
                <a:pos x="2061" y="0"/>
              </a:cxn>
            </a:cxnLst>
            <a:rect l="0" t="0" r="r" b="b"/>
            <a:pathLst>
              <a:path w="2061" h="146">
                <a:moveTo>
                  <a:pt x="0" y="146"/>
                </a:moveTo>
                <a:lnTo>
                  <a:pt x="900" y="146"/>
                </a:lnTo>
                <a:lnTo>
                  <a:pt x="2061" y="0"/>
                </a:lnTo>
              </a:path>
            </a:pathLst>
          </a:custGeom>
          <a:noFill/>
          <a:ln w="412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019" name="Freeform 11"/>
          <p:cNvSpPr>
            <a:spLocks/>
          </p:cNvSpPr>
          <p:nvPr/>
        </p:nvSpPr>
        <p:spPr bwMode="auto">
          <a:xfrm>
            <a:off x="4759325" y="4822825"/>
            <a:ext cx="746125" cy="917575"/>
          </a:xfrm>
          <a:custGeom>
            <a:avLst/>
            <a:gdLst/>
            <a:ahLst/>
            <a:cxnLst>
              <a:cxn ang="0">
                <a:pos x="0" y="578"/>
              </a:cxn>
              <a:cxn ang="0">
                <a:pos x="132" y="578"/>
              </a:cxn>
              <a:cxn ang="0">
                <a:pos x="470" y="0"/>
              </a:cxn>
            </a:cxnLst>
            <a:rect l="0" t="0" r="r" b="b"/>
            <a:pathLst>
              <a:path w="470" h="578">
                <a:moveTo>
                  <a:pt x="0" y="578"/>
                </a:moveTo>
                <a:lnTo>
                  <a:pt x="132" y="578"/>
                </a:lnTo>
                <a:lnTo>
                  <a:pt x="470" y="0"/>
                </a:lnTo>
              </a:path>
            </a:pathLst>
          </a:custGeom>
          <a:noFill/>
          <a:ln w="412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020" name="Line 12"/>
          <p:cNvSpPr>
            <a:spLocks noChangeShapeType="1"/>
          </p:cNvSpPr>
          <p:nvPr/>
        </p:nvSpPr>
        <p:spPr bwMode="auto">
          <a:xfrm>
            <a:off x="3113088" y="3543300"/>
            <a:ext cx="1871662" cy="1588"/>
          </a:xfrm>
          <a:prstGeom prst="line">
            <a:avLst/>
          </a:prstGeom>
          <a:noFill/>
          <a:ln w="412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021" name="Line 13"/>
          <p:cNvSpPr>
            <a:spLocks noChangeShapeType="1"/>
          </p:cNvSpPr>
          <p:nvPr/>
        </p:nvSpPr>
        <p:spPr bwMode="auto">
          <a:xfrm flipV="1">
            <a:off x="5746750" y="5254625"/>
            <a:ext cx="1588" cy="365125"/>
          </a:xfrm>
          <a:prstGeom prst="line">
            <a:avLst/>
          </a:prstGeom>
          <a:noFill/>
          <a:ln w="412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022" name="Line 14"/>
          <p:cNvSpPr>
            <a:spLocks noChangeShapeType="1"/>
          </p:cNvSpPr>
          <p:nvPr/>
        </p:nvSpPr>
        <p:spPr bwMode="auto">
          <a:xfrm flipH="1">
            <a:off x="7061200" y="4841875"/>
            <a:ext cx="327025" cy="1588"/>
          </a:xfrm>
          <a:prstGeom prst="line">
            <a:avLst/>
          </a:prstGeom>
          <a:noFill/>
          <a:ln w="412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023" name="Freeform 15"/>
          <p:cNvSpPr>
            <a:spLocks/>
          </p:cNvSpPr>
          <p:nvPr/>
        </p:nvSpPr>
        <p:spPr bwMode="auto">
          <a:xfrm>
            <a:off x="6337300" y="1258888"/>
            <a:ext cx="965200" cy="206375"/>
          </a:xfrm>
          <a:custGeom>
            <a:avLst/>
            <a:gdLst/>
            <a:ahLst/>
            <a:cxnLst>
              <a:cxn ang="0">
                <a:pos x="608" y="0"/>
              </a:cxn>
              <a:cxn ang="0">
                <a:pos x="386" y="0"/>
              </a:cxn>
              <a:cxn ang="0">
                <a:pos x="0" y="130"/>
              </a:cxn>
            </a:cxnLst>
            <a:rect l="0" t="0" r="r" b="b"/>
            <a:pathLst>
              <a:path w="608" h="130">
                <a:moveTo>
                  <a:pt x="608" y="0"/>
                </a:moveTo>
                <a:lnTo>
                  <a:pt x="386" y="0"/>
                </a:lnTo>
                <a:lnTo>
                  <a:pt x="0" y="130"/>
                </a:lnTo>
              </a:path>
            </a:pathLst>
          </a:custGeom>
          <a:noFill/>
          <a:ln w="412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024" name="Freeform 16"/>
          <p:cNvSpPr>
            <a:spLocks/>
          </p:cNvSpPr>
          <p:nvPr/>
        </p:nvSpPr>
        <p:spPr bwMode="auto">
          <a:xfrm>
            <a:off x="5600700" y="608013"/>
            <a:ext cx="533400" cy="495300"/>
          </a:xfrm>
          <a:custGeom>
            <a:avLst/>
            <a:gdLst/>
            <a:ahLst/>
            <a:cxnLst>
              <a:cxn ang="0">
                <a:pos x="0" y="312"/>
              </a:cxn>
              <a:cxn ang="0">
                <a:pos x="200" y="0"/>
              </a:cxn>
              <a:cxn ang="0">
                <a:pos x="336" y="0"/>
              </a:cxn>
            </a:cxnLst>
            <a:rect l="0" t="0" r="r" b="b"/>
            <a:pathLst>
              <a:path w="336" h="312">
                <a:moveTo>
                  <a:pt x="0" y="312"/>
                </a:moveTo>
                <a:lnTo>
                  <a:pt x="200" y="0"/>
                </a:lnTo>
                <a:lnTo>
                  <a:pt x="336" y="0"/>
                </a:lnTo>
              </a:path>
            </a:pathLst>
          </a:custGeom>
          <a:noFill/>
          <a:ln w="412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025" name="Freeform 17"/>
          <p:cNvSpPr>
            <a:spLocks/>
          </p:cNvSpPr>
          <p:nvPr/>
        </p:nvSpPr>
        <p:spPr bwMode="auto">
          <a:xfrm>
            <a:off x="3455988" y="4197350"/>
            <a:ext cx="1671637" cy="317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02" y="0"/>
              </a:cxn>
              <a:cxn ang="0">
                <a:pos x="1053" y="20"/>
              </a:cxn>
            </a:cxnLst>
            <a:rect l="0" t="0" r="r" b="b"/>
            <a:pathLst>
              <a:path w="1053" h="20">
                <a:moveTo>
                  <a:pt x="0" y="0"/>
                </a:moveTo>
                <a:lnTo>
                  <a:pt x="102" y="0"/>
                </a:lnTo>
                <a:lnTo>
                  <a:pt x="1053" y="20"/>
                </a:lnTo>
              </a:path>
            </a:pathLst>
          </a:custGeom>
          <a:noFill/>
          <a:ln w="412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026" name="Freeform 18"/>
          <p:cNvSpPr>
            <a:spLocks/>
          </p:cNvSpPr>
          <p:nvPr/>
        </p:nvSpPr>
        <p:spPr bwMode="auto">
          <a:xfrm>
            <a:off x="2417763" y="2643188"/>
            <a:ext cx="2281237" cy="5556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40" y="0"/>
              </a:cxn>
              <a:cxn ang="0">
                <a:pos x="1437" y="350"/>
              </a:cxn>
            </a:cxnLst>
            <a:rect l="0" t="0" r="r" b="b"/>
            <a:pathLst>
              <a:path w="1437" h="350">
                <a:moveTo>
                  <a:pt x="0" y="0"/>
                </a:moveTo>
                <a:lnTo>
                  <a:pt x="540" y="0"/>
                </a:lnTo>
                <a:lnTo>
                  <a:pt x="1437" y="350"/>
                </a:lnTo>
              </a:path>
            </a:pathLst>
          </a:custGeom>
          <a:noFill/>
          <a:ln w="412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027" name="Freeform 19"/>
          <p:cNvSpPr>
            <a:spLocks/>
          </p:cNvSpPr>
          <p:nvPr/>
        </p:nvSpPr>
        <p:spPr bwMode="auto">
          <a:xfrm>
            <a:off x="5930900" y="4606925"/>
            <a:ext cx="1457325" cy="803275"/>
          </a:xfrm>
          <a:custGeom>
            <a:avLst/>
            <a:gdLst/>
            <a:ahLst/>
            <a:cxnLst>
              <a:cxn ang="0">
                <a:pos x="918" y="506"/>
              </a:cxn>
              <a:cxn ang="0">
                <a:pos x="690" y="506"/>
              </a:cxn>
              <a:cxn ang="0">
                <a:pos x="0" y="0"/>
              </a:cxn>
            </a:cxnLst>
            <a:rect l="0" t="0" r="r" b="b"/>
            <a:pathLst>
              <a:path w="918" h="506">
                <a:moveTo>
                  <a:pt x="918" y="506"/>
                </a:moveTo>
                <a:lnTo>
                  <a:pt x="690" y="506"/>
                </a:lnTo>
                <a:lnTo>
                  <a:pt x="0" y="0"/>
                </a:lnTo>
              </a:path>
            </a:pathLst>
          </a:custGeom>
          <a:noFill/>
          <a:ln w="412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028" name="Freeform 20"/>
          <p:cNvSpPr>
            <a:spLocks/>
          </p:cNvSpPr>
          <p:nvPr/>
        </p:nvSpPr>
        <p:spPr bwMode="auto">
          <a:xfrm>
            <a:off x="3100388" y="1874838"/>
            <a:ext cx="2043112" cy="9588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84" y="0"/>
              </a:cxn>
              <a:cxn ang="0">
                <a:pos x="1287" y="604"/>
              </a:cxn>
            </a:cxnLst>
            <a:rect l="0" t="0" r="r" b="b"/>
            <a:pathLst>
              <a:path w="1287" h="604">
                <a:moveTo>
                  <a:pt x="0" y="0"/>
                </a:moveTo>
                <a:lnTo>
                  <a:pt x="184" y="0"/>
                </a:lnTo>
                <a:lnTo>
                  <a:pt x="1287" y="604"/>
                </a:lnTo>
              </a:path>
            </a:pathLst>
          </a:custGeom>
          <a:noFill/>
          <a:ln w="412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029" name="Freeform 21"/>
          <p:cNvSpPr>
            <a:spLocks/>
          </p:cNvSpPr>
          <p:nvPr/>
        </p:nvSpPr>
        <p:spPr bwMode="auto">
          <a:xfrm>
            <a:off x="2236788" y="4425950"/>
            <a:ext cx="3271837" cy="231775"/>
          </a:xfrm>
          <a:custGeom>
            <a:avLst/>
            <a:gdLst/>
            <a:ahLst/>
            <a:cxnLst>
              <a:cxn ang="0">
                <a:pos x="0" y="146"/>
              </a:cxn>
              <a:cxn ang="0">
                <a:pos x="900" y="146"/>
              </a:cxn>
              <a:cxn ang="0">
                <a:pos x="2061" y="0"/>
              </a:cxn>
            </a:cxnLst>
            <a:rect l="0" t="0" r="r" b="b"/>
            <a:pathLst>
              <a:path w="2061" h="146">
                <a:moveTo>
                  <a:pt x="0" y="146"/>
                </a:moveTo>
                <a:lnTo>
                  <a:pt x="900" y="146"/>
                </a:lnTo>
                <a:lnTo>
                  <a:pt x="2061" y="0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030" name="Line 22"/>
          <p:cNvSpPr>
            <a:spLocks noChangeShapeType="1"/>
          </p:cNvSpPr>
          <p:nvPr/>
        </p:nvSpPr>
        <p:spPr bwMode="auto">
          <a:xfrm flipV="1">
            <a:off x="3754438" y="4873625"/>
            <a:ext cx="520700" cy="733425"/>
          </a:xfrm>
          <a:prstGeom prst="line">
            <a:avLst/>
          </a:prstGeom>
          <a:noFill/>
          <a:ln w="412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031" name="Line 23"/>
          <p:cNvSpPr>
            <a:spLocks noChangeShapeType="1"/>
          </p:cNvSpPr>
          <p:nvPr/>
        </p:nvSpPr>
        <p:spPr bwMode="auto">
          <a:xfrm>
            <a:off x="3113088" y="3543300"/>
            <a:ext cx="1871662" cy="1588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032" name="Freeform 24"/>
          <p:cNvSpPr>
            <a:spLocks/>
          </p:cNvSpPr>
          <p:nvPr/>
        </p:nvSpPr>
        <p:spPr bwMode="auto">
          <a:xfrm>
            <a:off x="4759325" y="4822825"/>
            <a:ext cx="746125" cy="917575"/>
          </a:xfrm>
          <a:custGeom>
            <a:avLst/>
            <a:gdLst/>
            <a:ahLst/>
            <a:cxnLst>
              <a:cxn ang="0">
                <a:pos x="0" y="578"/>
              </a:cxn>
              <a:cxn ang="0">
                <a:pos x="132" y="578"/>
              </a:cxn>
              <a:cxn ang="0">
                <a:pos x="470" y="0"/>
              </a:cxn>
            </a:cxnLst>
            <a:rect l="0" t="0" r="r" b="b"/>
            <a:pathLst>
              <a:path w="470" h="578">
                <a:moveTo>
                  <a:pt x="0" y="578"/>
                </a:moveTo>
                <a:lnTo>
                  <a:pt x="132" y="578"/>
                </a:lnTo>
                <a:lnTo>
                  <a:pt x="470" y="0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033" name="Freeform 25"/>
          <p:cNvSpPr>
            <a:spLocks/>
          </p:cNvSpPr>
          <p:nvPr/>
        </p:nvSpPr>
        <p:spPr bwMode="auto">
          <a:xfrm>
            <a:off x="5930900" y="4606925"/>
            <a:ext cx="1457325" cy="803275"/>
          </a:xfrm>
          <a:custGeom>
            <a:avLst/>
            <a:gdLst/>
            <a:ahLst/>
            <a:cxnLst>
              <a:cxn ang="0">
                <a:pos x="918" y="506"/>
              </a:cxn>
              <a:cxn ang="0">
                <a:pos x="690" y="506"/>
              </a:cxn>
              <a:cxn ang="0">
                <a:pos x="0" y="0"/>
              </a:cxn>
            </a:cxnLst>
            <a:rect l="0" t="0" r="r" b="b"/>
            <a:pathLst>
              <a:path w="918" h="506">
                <a:moveTo>
                  <a:pt x="918" y="506"/>
                </a:moveTo>
                <a:lnTo>
                  <a:pt x="690" y="506"/>
                </a:lnTo>
                <a:lnTo>
                  <a:pt x="0" y="0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034" name="Line 26"/>
          <p:cNvSpPr>
            <a:spLocks noChangeShapeType="1"/>
          </p:cNvSpPr>
          <p:nvPr/>
        </p:nvSpPr>
        <p:spPr bwMode="auto">
          <a:xfrm flipV="1">
            <a:off x="5746750" y="5254625"/>
            <a:ext cx="1588" cy="365125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035" name="Line 27"/>
          <p:cNvSpPr>
            <a:spLocks noChangeShapeType="1"/>
          </p:cNvSpPr>
          <p:nvPr/>
        </p:nvSpPr>
        <p:spPr bwMode="auto">
          <a:xfrm flipH="1">
            <a:off x="7061200" y="4841875"/>
            <a:ext cx="327025" cy="1588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036" name="Freeform 28"/>
          <p:cNvSpPr>
            <a:spLocks/>
          </p:cNvSpPr>
          <p:nvPr/>
        </p:nvSpPr>
        <p:spPr bwMode="auto">
          <a:xfrm>
            <a:off x="6337300" y="1258888"/>
            <a:ext cx="965200" cy="206375"/>
          </a:xfrm>
          <a:custGeom>
            <a:avLst/>
            <a:gdLst/>
            <a:ahLst/>
            <a:cxnLst>
              <a:cxn ang="0">
                <a:pos x="608" y="0"/>
              </a:cxn>
              <a:cxn ang="0">
                <a:pos x="386" y="0"/>
              </a:cxn>
              <a:cxn ang="0">
                <a:pos x="0" y="130"/>
              </a:cxn>
            </a:cxnLst>
            <a:rect l="0" t="0" r="r" b="b"/>
            <a:pathLst>
              <a:path w="608" h="130">
                <a:moveTo>
                  <a:pt x="608" y="0"/>
                </a:moveTo>
                <a:lnTo>
                  <a:pt x="386" y="0"/>
                </a:lnTo>
                <a:lnTo>
                  <a:pt x="0" y="130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037" name="Freeform 29"/>
          <p:cNvSpPr>
            <a:spLocks/>
          </p:cNvSpPr>
          <p:nvPr/>
        </p:nvSpPr>
        <p:spPr bwMode="auto">
          <a:xfrm>
            <a:off x="5600700" y="608013"/>
            <a:ext cx="533400" cy="495300"/>
          </a:xfrm>
          <a:custGeom>
            <a:avLst/>
            <a:gdLst/>
            <a:ahLst/>
            <a:cxnLst>
              <a:cxn ang="0">
                <a:pos x="0" y="312"/>
              </a:cxn>
              <a:cxn ang="0">
                <a:pos x="200" y="0"/>
              </a:cxn>
              <a:cxn ang="0">
                <a:pos x="336" y="0"/>
              </a:cxn>
            </a:cxnLst>
            <a:rect l="0" t="0" r="r" b="b"/>
            <a:pathLst>
              <a:path w="336" h="312">
                <a:moveTo>
                  <a:pt x="0" y="312"/>
                </a:moveTo>
                <a:lnTo>
                  <a:pt x="200" y="0"/>
                </a:lnTo>
                <a:lnTo>
                  <a:pt x="336" y="0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038" name="Freeform 30"/>
          <p:cNvSpPr>
            <a:spLocks/>
          </p:cNvSpPr>
          <p:nvPr/>
        </p:nvSpPr>
        <p:spPr bwMode="auto">
          <a:xfrm>
            <a:off x="3455988" y="4197350"/>
            <a:ext cx="1671637" cy="317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02" y="0"/>
              </a:cxn>
              <a:cxn ang="0">
                <a:pos x="1053" y="20"/>
              </a:cxn>
            </a:cxnLst>
            <a:rect l="0" t="0" r="r" b="b"/>
            <a:pathLst>
              <a:path w="1053" h="20">
                <a:moveTo>
                  <a:pt x="0" y="0"/>
                </a:moveTo>
                <a:lnTo>
                  <a:pt x="102" y="0"/>
                </a:lnTo>
                <a:lnTo>
                  <a:pt x="1053" y="20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039" name="Freeform 31"/>
          <p:cNvSpPr>
            <a:spLocks/>
          </p:cNvSpPr>
          <p:nvPr/>
        </p:nvSpPr>
        <p:spPr bwMode="auto">
          <a:xfrm>
            <a:off x="2417763" y="2643188"/>
            <a:ext cx="2281237" cy="5556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40" y="0"/>
              </a:cxn>
              <a:cxn ang="0">
                <a:pos x="1437" y="350"/>
              </a:cxn>
            </a:cxnLst>
            <a:rect l="0" t="0" r="r" b="b"/>
            <a:pathLst>
              <a:path w="1437" h="350">
                <a:moveTo>
                  <a:pt x="0" y="0"/>
                </a:moveTo>
                <a:lnTo>
                  <a:pt x="540" y="0"/>
                </a:lnTo>
                <a:lnTo>
                  <a:pt x="1437" y="350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040" name="Freeform 32"/>
          <p:cNvSpPr>
            <a:spLocks/>
          </p:cNvSpPr>
          <p:nvPr/>
        </p:nvSpPr>
        <p:spPr bwMode="auto">
          <a:xfrm>
            <a:off x="3100388" y="1874838"/>
            <a:ext cx="2043112" cy="9588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84" y="0"/>
              </a:cxn>
              <a:cxn ang="0">
                <a:pos x="1287" y="604"/>
              </a:cxn>
            </a:cxnLst>
            <a:rect l="0" t="0" r="r" b="b"/>
            <a:pathLst>
              <a:path w="1287" h="604">
                <a:moveTo>
                  <a:pt x="0" y="0"/>
                </a:moveTo>
                <a:lnTo>
                  <a:pt x="184" y="0"/>
                </a:lnTo>
                <a:lnTo>
                  <a:pt x="1287" y="604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041" name="Line 33"/>
          <p:cNvSpPr>
            <a:spLocks noChangeShapeType="1"/>
          </p:cNvSpPr>
          <p:nvPr/>
        </p:nvSpPr>
        <p:spPr bwMode="auto">
          <a:xfrm flipV="1">
            <a:off x="3751263" y="4873625"/>
            <a:ext cx="523875" cy="736600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042" name="Line 34"/>
          <p:cNvSpPr>
            <a:spLocks noChangeShapeType="1"/>
          </p:cNvSpPr>
          <p:nvPr/>
        </p:nvSpPr>
        <p:spPr bwMode="auto">
          <a:xfrm>
            <a:off x="3614738" y="5610225"/>
            <a:ext cx="142875" cy="1588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043" name="Rectangle 35"/>
          <p:cNvSpPr>
            <a:spLocks noChangeArrowheads="1"/>
          </p:cNvSpPr>
          <p:nvPr/>
        </p:nvSpPr>
        <p:spPr bwMode="auto">
          <a:xfrm>
            <a:off x="1355725" y="2524125"/>
            <a:ext cx="1031875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700" b="1">
                <a:solidFill>
                  <a:srgbClr val="231F20"/>
                </a:solidFill>
                <a:latin typeface="Arial" charset="0"/>
              </a:rPr>
              <a:t>Lambdoid</a:t>
            </a:r>
          </a:p>
          <a:p>
            <a:r>
              <a:rPr lang="en-US" sz="1700" b="1">
                <a:solidFill>
                  <a:srgbClr val="231F20"/>
                </a:solidFill>
                <a:latin typeface="Arial" charset="0"/>
              </a:rPr>
              <a:t>suture</a:t>
            </a:r>
            <a:endParaRPr lang="en-US" sz="1800" b="1">
              <a:latin typeface="Arial" charset="0"/>
            </a:endParaRPr>
          </a:p>
        </p:txBody>
      </p:sp>
      <p:sp>
        <p:nvSpPr>
          <p:cNvPr id="43044" name="Rectangle 36"/>
          <p:cNvSpPr>
            <a:spLocks noChangeArrowheads="1"/>
          </p:cNvSpPr>
          <p:nvPr/>
        </p:nvSpPr>
        <p:spPr bwMode="auto">
          <a:xfrm>
            <a:off x="1355725" y="3362325"/>
            <a:ext cx="17160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700">
                <a:solidFill>
                  <a:srgbClr val="231F20"/>
                </a:solidFill>
                <a:latin typeface="Arial Black" pitchFamily="34" charset="0"/>
              </a:rPr>
              <a:t>Occipital bone</a:t>
            </a:r>
            <a:endParaRPr lang="en-US" sz="1800">
              <a:latin typeface="Arial" charset="0"/>
            </a:endParaRPr>
          </a:p>
        </p:txBody>
      </p:sp>
      <p:sp>
        <p:nvSpPr>
          <p:cNvPr id="43045" name="Rectangle 37"/>
          <p:cNvSpPr>
            <a:spLocks noChangeArrowheads="1"/>
          </p:cNvSpPr>
          <p:nvPr/>
        </p:nvSpPr>
        <p:spPr bwMode="auto">
          <a:xfrm>
            <a:off x="1355725" y="4079875"/>
            <a:ext cx="2079625" cy="25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700" b="1">
                <a:solidFill>
                  <a:srgbClr val="231F20"/>
                </a:solidFill>
                <a:latin typeface="Arial" charset="0"/>
              </a:rPr>
              <a:t>Superior nuchal line</a:t>
            </a:r>
            <a:endParaRPr lang="en-US" sz="1800" b="1">
              <a:latin typeface="Arial" charset="0"/>
            </a:endParaRPr>
          </a:p>
        </p:txBody>
      </p:sp>
      <p:sp>
        <p:nvSpPr>
          <p:cNvPr id="43046" name="Rectangle 38"/>
          <p:cNvSpPr>
            <a:spLocks noChangeArrowheads="1"/>
          </p:cNvSpPr>
          <p:nvPr/>
        </p:nvSpPr>
        <p:spPr bwMode="auto">
          <a:xfrm>
            <a:off x="1355725" y="4527550"/>
            <a:ext cx="1381125" cy="776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700" b="1">
                <a:solidFill>
                  <a:srgbClr val="231F20"/>
                </a:solidFill>
                <a:latin typeface="Arial" charset="0"/>
              </a:rPr>
              <a:t>External</a:t>
            </a:r>
          </a:p>
          <a:p>
            <a:r>
              <a:rPr lang="en-US" sz="1700" b="1">
                <a:solidFill>
                  <a:srgbClr val="231F20"/>
                </a:solidFill>
                <a:latin typeface="Arial" charset="0"/>
              </a:rPr>
              <a:t>occipital</a:t>
            </a:r>
            <a:endParaRPr lang="en-US" sz="1800" b="1">
              <a:latin typeface="Arial" charset="0"/>
            </a:endParaRPr>
          </a:p>
          <a:p>
            <a:r>
              <a:rPr lang="en-US" sz="1700" b="1">
                <a:solidFill>
                  <a:srgbClr val="231F20"/>
                </a:solidFill>
                <a:latin typeface="Arial" charset="0"/>
              </a:rPr>
              <a:t>protuberance</a:t>
            </a:r>
            <a:endParaRPr lang="en-US" sz="1800" b="1">
              <a:latin typeface="Arial" charset="0"/>
            </a:endParaRPr>
          </a:p>
        </p:txBody>
      </p:sp>
      <p:sp>
        <p:nvSpPr>
          <p:cNvPr id="43047" name="Rectangle 39"/>
          <p:cNvSpPr>
            <a:spLocks noChangeArrowheads="1"/>
          </p:cNvSpPr>
          <p:nvPr/>
        </p:nvSpPr>
        <p:spPr bwMode="auto">
          <a:xfrm>
            <a:off x="2308225" y="1752600"/>
            <a:ext cx="744538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700" b="1">
                <a:solidFill>
                  <a:srgbClr val="231F20"/>
                </a:solidFill>
                <a:latin typeface="Arial" charset="0"/>
              </a:rPr>
              <a:t>Sutural</a:t>
            </a:r>
          </a:p>
          <a:p>
            <a:r>
              <a:rPr lang="en-US" sz="1700" b="1">
                <a:solidFill>
                  <a:srgbClr val="231F20"/>
                </a:solidFill>
                <a:latin typeface="Arial" charset="0"/>
              </a:rPr>
              <a:t>bone</a:t>
            </a:r>
            <a:endParaRPr lang="en-US" sz="1800" b="1">
              <a:latin typeface="Arial" charset="0"/>
            </a:endParaRPr>
          </a:p>
        </p:txBody>
      </p:sp>
      <p:sp>
        <p:nvSpPr>
          <p:cNvPr id="43048" name="Rectangle 40"/>
          <p:cNvSpPr>
            <a:spLocks noChangeArrowheads="1"/>
          </p:cNvSpPr>
          <p:nvPr/>
        </p:nvSpPr>
        <p:spPr bwMode="auto">
          <a:xfrm>
            <a:off x="1879600" y="5492750"/>
            <a:ext cx="1693863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700" b="1">
                <a:solidFill>
                  <a:srgbClr val="231F20"/>
                </a:solidFill>
                <a:latin typeface="Arial" charset="0"/>
              </a:rPr>
              <a:t>Occipitomastoid</a:t>
            </a:r>
          </a:p>
          <a:p>
            <a:r>
              <a:rPr lang="en-US" sz="1700" b="1">
                <a:solidFill>
                  <a:srgbClr val="231F20"/>
                </a:solidFill>
                <a:latin typeface="Arial" charset="0"/>
              </a:rPr>
              <a:t>suture</a:t>
            </a:r>
            <a:endParaRPr lang="en-US" sz="1800" b="1">
              <a:latin typeface="Arial" charset="0"/>
            </a:endParaRPr>
          </a:p>
        </p:txBody>
      </p:sp>
      <p:sp>
        <p:nvSpPr>
          <p:cNvPr id="43049" name="Rectangle 41"/>
          <p:cNvSpPr>
            <a:spLocks noChangeArrowheads="1"/>
          </p:cNvSpPr>
          <p:nvPr/>
        </p:nvSpPr>
        <p:spPr bwMode="auto">
          <a:xfrm>
            <a:off x="911225" y="6086475"/>
            <a:ext cx="20843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700">
                <a:solidFill>
                  <a:srgbClr val="231F20"/>
                </a:solidFill>
                <a:latin typeface="Arial Black" pitchFamily="34" charset="0"/>
              </a:rPr>
              <a:t>(b) Posterior view</a:t>
            </a:r>
            <a:endParaRPr lang="en-US" sz="1800">
              <a:latin typeface="Arial" charset="0"/>
            </a:endParaRPr>
          </a:p>
        </p:txBody>
      </p:sp>
      <p:sp>
        <p:nvSpPr>
          <p:cNvPr id="43050" name="Rectangle 42"/>
          <p:cNvSpPr>
            <a:spLocks noChangeArrowheads="1"/>
          </p:cNvSpPr>
          <p:nvPr/>
        </p:nvSpPr>
        <p:spPr bwMode="auto">
          <a:xfrm>
            <a:off x="5391150" y="5619750"/>
            <a:ext cx="914400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700" b="1">
                <a:solidFill>
                  <a:srgbClr val="231F20"/>
                </a:solidFill>
                <a:latin typeface="Arial" charset="0"/>
              </a:rPr>
              <a:t>Occipital</a:t>
            </a:r>
          </a:p>
          <a:p>
            <a:r>
              <a:rPr lang="en-US" sz="1700" b="1">
                <a:solidFill>
                  <a:srgbClr val="231F20"/>
                </a:solidFill>
                <a:latin typeface="Arial" charset="0"/>
              </a:rPr>
              <a:t>condyle</a:t>
            </a:r>
            <a:endParaRPr lang="en-US" sz="1800" b="1">
              <a:latin typeface="Arial" charset="0"/>
            </a:endParaRPr>
          </a:p>
        </p:txBody>
      </p:sp>
      <p:sp>
        <p:nvSpPr>
          <p:cNvPr id="43051" name="Rectangle 43"/>
          <p:cNvSpPr>
            <a:spLocks noChangeArrowheads="1"/>
          </p:cNvSpPr>
          <p:nvPr/>
        </p:nvSpPr>
        <p:spPr bwMode="auto">
          <a:xfrm>
            <a:off x="3870325" y="5616575"/>
            <a:ext cx="877888" cy="776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700" b="1">
                <a:solidFill>
                  <a:srgbClr val="231F20"/>
                </a:solidFill>
                <a:latin typeface="Arial" charset="0"/>
              </a:rPr>
              <a:t>External</a:t>
            </a:r>
          </a:p>
          <a:p>
            <a:r>
              <a:rPr lang="en-US" sz="1700" b="1">
                <a:solidFill>
                  <a:srgbClr val="231F20"/>
                </a:solidFill>
                <a:latin typeface="Arial" charset="0"/>
              </a:rPr>
              <a:t>occipital</a:t>
            </a:r>
            <a:endParaRPr lang="en-US" sz="1800" b="1">
              <a:latin typeface="Arial" charset="0"/>
            </a:endParaRPr>
          </a:p>
          <a:p>
            <a:r>
              <a:rPr lang="en-US" sz="1700" b="1">
                <a:solidFill>
                  <a:srgbClr val="231F20"/>
                </a:solidFill>
                <a:latin typeface="Arial" charset="0"/>
              </a:rPr>
              <a:t>crest</a:t>
            </a:r>
          </a:p>
        </p:txBody>
      </p:sp>
      <p:sp>
        <p:nvSpPr>
          <p:cNvPr id="43052" name="Rectangle 44"/>
          <p:cNvSpPr>
            <a:spLocks noChangeArrowheads="1"/>
          </p:cNvSpPr>
          <p:nvPr/>
        </p:nvSpPr>
        <p:spPr bwMode="auto">
          <a:xfrm>
            <a:off x="7423150" y="5273675"/>
            <a:ext cx="744538" cy="776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700" b="1">
                <a:solidFill>
                  <a:srgbClr val="231F20"/>
                </a:solidFill>
                <a:latin typeface="Arial" charset="0"/>
              </a:rPr>
              <a:t>Inferior</a:t>
            </a:r>
          </a:p>
          <a:p>
            <a:r>
              <a:rPr lang="en-US" sz="1700" b="1">
                <a:solidFill>
                  <a:srgbClr val="231F20"/>
                </a:solidFill>
                <a:latin typeface="Arial" charset="0"/>
              </a:rPr>
              <a:t>nuchal</a:t>
            </a:r>
            <a:endParaRPr lang="en-US" sz="1800" b="1">
              <a:latin typeface="Arial" charset="0"/>
            </a:endParaRPr>
          </a:p>
          <a:p>
            <a:r>
              <a:rPr lang="en-US" sz="1700" b="1">
                <a:solidFill>
                  <a:srgbClr val="231F20"/>
                </a:solidFill>
                <a:latin typeface="Arial" charset="0"/>
              </a:rPr>
              <a:t>line</a:t>
            </a:r>
          </a:p>
        </p:txBody>
      </p:sp>
      <p:sp>
        <p:nvSpPr>
          <p:cNvPr id="43053" name="Rectangle 45"/>
          <p:cNvSpPr>
            <a:spLocks noChangeArrowheads="1"/>
          </p:cNvSpPr>
          <p:nvPr/>
        </p:nvSpPr>
        <p:spPr bwMode="auto">
          <a:xfrm>
            <a:off x="7426325" y="4708525"/>
            <a:ext cx="830263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700" b="1">
                <a:solidFill>
                  <a:srgbClr val="231F20"/>
                </a:solidFill>
                <a:latin typeface="Arial" charset="0"/>
              </a:rPr>
              <a:t>Mastoid</a:t>
            </a:r>
          </a:p>
          <a:p>
            <a:r>
              <a:rPr lang="en-US" sz="1700" b="1">
                <a:solidFill>
                  <a:srgbClr val="231F20"/>
                </a:solidFill>
                <a:latin typeface="Arial" charset="0"/>
              </a:rPr>
              <a:t>process</a:t>
            </a:r>
            <a:endParaRPr lang="en-US" sz="1800" b="1">
              <a:latin typeface="Arial" charset="0"/>
            </a:endParaRPr>
          </a:p>
        </p:txBody>
      </p:sp>
      <p:sp>
        <p:nvSpPr>
          <p:cNvPr id="43054" name="Rectangle 46"/>
          <p:cNvSpPr>
            <a:spLocks noChangeArrowheads="1"/>
          </p:cNvSpPr>
          <p:nvPr/>
        </p:nvSpPr>
        <p:spPr bwMode="auto">
          <a:xfrm>
            <a:off x="7334250" y="1101725"/>
            <a:ext cx="92233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700">
                <a:solidFill>
                  <a:srgbClr val="231F20"/>
                </a:solidFill>
                <a:latin typeface="Arial Black" pitchFamily="34" charset="0"/>
              </a:rPr>
              <a:t>Parietal</a:t>
            </a:r>
          </a:p>
          <a:p>
            <a:r>
              <a:rPr lang="en-US" sz="1700">
                <a:solidFill>
                  <a:srgbClr val="231F20"/>
                </a:solidFill>
                <a:latin typeface="Arial Black" pitchFamily="34" charset="0"/>
              </a:rPr>
              <a:t>bone  </a:t>
            </a:r>
          </a:p>
        </p:txBody>
      </p:sp>
      <p:sp>
        <p:nvSpPr>
          <p:cNvPr id="43055" name="Rectangle 47"/>
          <p:cNvSpPr>
            <a:spLocks noChangeArrowheads="1"/>
          </p:cNvSpPr>
          <p:nvPr/>
        </p:nvSpPr>
        <p:spPr bwMode="auto">
          <a:xfrm>
            <a:off x="6169025" y="476250"/>
            <a:ext cx="1562100" cy="25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700" b="1">
                <a:solidFill>
                  <a:srgbClr val="231F20"/>
                </a:solidFill>
                <a:latin typeface="Arial" charset="0"/>
              </a:rPr>
              <a:t>Sagittal suture </a:t>
            </a:r>
            <a:endParaRPr lang="en-US" sz="1800" b="1">
              <a:latin typeface="Arial" charset="0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Facial Bones</a:t>
            </a:r>
          </a:p>
        </p:txBody>
      </p:sp>
      <p:sp>
        <p:nvSpPr>
          <p:cNvPr id="44037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sz="2600"/>
              <a:t>Mandible</a:t>
            </a:r>
          </a:p>
          <a:p>
            <a:r>
              <a:rPr lang="en-US" sz="2600"/>
              <a:t>Maxillary bones (maxillae) (2)</a:t>
            </a:r>
          </a:p>
          <a:p>
            <a:r>
              <a:rPr lang="en-US" sz="2600"/>
              <a:t>Zygomatic bones (2)</a:t>
            </a:r>
          </a:p>
          <a:p>
            <a:r>
              <a:rPr lang="en-US" sz="2600"/>
              <a:t>Nasal bones (2)</a:t>
            </a:r>
          </a:p>
        </p:txBody>
      </p:sp>
      <p:sp>
        <p:nvSpPr>
          <p:cNvPr id="44038" name="Rectangle 6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sz="2600"/>
              <a:t>Lacrimal bones (2)</a:t>
            </a:r>
          </a:p>
          <a:p>
            <a:r>
              <a:rPr lang="en-US" sz="2600"/>
              <a:t>Palatine bones (2)</a:t>
            </a:r>
          </a:p>
          <a:p>
            <a:r>
              <a:rPr lang="en-US" sz="2600"/>
              <a:t>Vomer</a:t>
            </a:r>
          </a:p>
          <a:p>
            <a:r>
              <a:rPr lang="en-US" sz="2600"/>
              <a:t>Inferior nasal conchae (2)</a:t>
            </a:r>
          </a:p>
          <a:p>
            <a:pPr>
              <a:buFont typeface="Times" charset="0"/>
              <a:buNone/>
            </a:pPr>
            <a:endParaRPr lang="en-US" sz="260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Mandible </a:t>
            </a:r>
          </a:p>
        </p:txBody>
      </p:sp>
      <p:sp>
        <p:nvSpPr>
          <p:cNvPr id="4608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Lower jaw</a:t>
            </a:r>
          </a:p>
          <a:p>
            <a:r>
              <a:rPr lang="en-US"/>
              <a:t>Largest, strongest bone of face</a:t>
            </a:r>
          </a:p>
          <a:p>
            <a:r>
              <a:rPr lang="en-US"/>
              <a:t>Temporomandibular joint: only freely movable joint in skull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2" name="Rectangle 4"/>
          <p:cNvSpPr>
            <a:spLocks noChangeArrowheads="1"/>
          </p:cNvSpPr>
          <p:nvPr/>
        </p:nvSpPr>
        <p:spPr bwMode="auto">
          <a:xfrm>
            <a:off x="8067675" y="6581775"/>
            <a:ext cx="10731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7.11a</a:t>
            </a:r>
          </a:p>
        </p:txBody>
      </p:sp>
      <p:pic>
        <p:nvPicPr>
          <p:cNvPr id="48135" name="Picture 7" descr="figure_07_11a-jL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7513" y="493713"/>
            <a:ext cx="8307387" cy="5868987"/>
          </a:xfrm>
          <a:prstGeom prst="rect">
            <a:avLst/>
          </a:prstGeom>
          <a:noFill/>
        </p:spPr>
      </p:pic>
      <p:sp>
        <p:nvSpPr>
          <p:cNvPr id="48136" name="Freeform 8"/>
          <p:cNvSpPr>
            <a:spLocks/>
          </p:cNvSpPr>
          <p:nvPr/>
        </p:nvSpPr>
        <p:spPr bwMode="auto">
          <a:xfrm>
            <a:off x="2487613" y="1549400"/>
            <a:ext cx="1016000" cy="17557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90" y="0"/>
              </a:cxn>
              <a:cxn ang="0">
                <a:pos x="640" y="1106"/>
              </a:cxn>
            </a:cxnLst>
            <a:rect l="0" t="0" r="r" b="b"/>
            <a:pathLst>
              <a:path w="640" h="1106">
                <a:moveTo>
                  <a:pt x="0" y="0"/>
                </a:moveTo>
                <a:lnTo>
                  <a:pt x="90" y="0"/>
                </a:lnTo>
                <a:lnTo>
                  <a:pt x="640" y="1106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8137" name="Freeform 9"/>
          <p:cNvSpPr>
            <a:spLocks/>
          </p:cNvSpPr>
          <p:nvPr/>
        </p:nvSpPr>
        <p:spPr bwMode="auto">
          <a:xfrm>
            <a:off x="3522663" y="5545138"/>
            <a:ext cx="981075" cy="403225"/>
          </a:xfrm>
          <a:custGeom>
            <a:avLst/>
            <a:gdLst/>
            <a:ahLst/>
            <a:cxnLst>
              <a:cxn ang="0">
                <a:pos x="618" y="254"/>
              </a:cxn>
              <a:cxn ang="0">
                <a:pos x="0" y="254"/>
              </a:cxn>
              <a:cxn ang="0">
                <a:pos x="0" y="0"/>
              </a:cxn>
            </a:cxnLst>
            <a:rect l="0" t="0" r="r" b="b"/>
            <a:pathLst>
              <a:path w="618" h="254">
                <a:moveTo>
                  <a:pt x="618" y="254"/>
                </a:moveTo>
                <a:lnTo>
                  <a:pt x="0" y="254"/>
                </a:lnTo>
                <a:lnTo>
                  <a:pt x="0" y="0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8138" name="Freeform 10"/>
          <p:cNvSpPr>
            <a:spLocks/>
          </p:cNvSpPr>
          <p:nvPr/>
        </p:nvSpPr>
        <p:spPr bwMode="auto">
          <a:xfrm>
            <a:off x="6591300" y="4897438"/>
            <a:ext cx="990600" cy="1050925"/>
          </a:xfrm>
          <a:custGeom>
            <a:avLst/>
            <a:gdLst/>
            <a:ahLst/>
            <a:cxnLst>
              <a:cxn ang="0">
                <a:pos x="0" y="662"/>
              </a:cxn>
              <a:cxn ang="0">
                <a:pos x="622" y="662"/>
              </a:cxn>
              <a:cxn ang="0">
                <a:pos x="624" y="0"/>
              </a:cxn>
            </a:cxnLst>
            <a:rect l="0" t="0" r="r" b="b"/>
            <a:pathLst>
              <a:path w="624" h="662">
                <a:moveTo>
                  <a:pt x="0" y="662"/>
                </a:moveTo>
                <a:lnTo>
                  <a:pt x="622" y="662"/>
                </a:lnTo>
                <a:lnTo>
                  <a:pt x="624" y="0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8139" name="Freeform 11"/>
          <p:cNvSpPr>
            <a:spLocks/>
          </p:cNvSpPr>
          <p:nvPr/>
        </p:nvSpPr>
        <p:spPr bwMode="auto">
          <a:xfrm>
            <a:off x="1763713" y="3390900"/>
            <a:ext cx="454025" cy="1963738"/>
          </a:xfrm>
          <a:custGeom>
            <a:avLst/>
            <a:gdLst/>
            <a:ahLst/>
            <a:cxnLst>
              <a:cxn ang="0">
                <a:pos x="286" y="0"/>
              </a:cxn>
              <a:cxn ang="0">
                <a:pos x="0" y="0"/>
              </a:cxn>
              <a:cxn ang="0">
                <a:pos x="0" y="1237"/>
              </a:cxn>
              <a:cxn ang="0">
                <a:pos x="98" y="1237"/>
              </a:cxn>
            </a:cxnLst>
            <a:rect l="0" t="0" r="r" b="b"/>
            <a:pathLst>
              <a:path w="286" h="1237">
                <a:moveTo>
                  <a:pt x="286" y="0"/>
                </a:moveTo>
                <a:lnTo>
                  <a:pt x="0" y="0"/>
                </a:lnTo>
                <a:lnTo>
                  <a:pt x="0" y="1237"/>
                </a:lnTo>
                <a:lnTo>
                  <a:pt x="98" y="1237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8140" name="Freeform 12"/>
          <p:cNvSpPr>
            <a:spLocks/>
          </p:cNvSpPr>
          <p:nvPr/>
        </p:nvSpPr>
        <p:spPr bwMode="auto">
          <a:xfrm>
            <a:off x="3729038" y="1724025"/>
            <a:ext cx="155575" cy="327025"/>
          </a:xfrm>
          <a:custGeom>
            <a:avLst/>
            <a:gdLst/>
            <a:ahLst/>
            <a:cxnLst>
              <a:cxn ang="0">
                <a:pos x="96" y="0"/>
              </a:cxn>
              <a:cxn ang="0">
                <a:pos x="0" y="0"/>
              </a:cxn>
              <a:cxn ang="0">
                <a:pos x="0" y="206"/>
              </a:cxn>
              <a:cxn ang="0">
                <a:pos x="98" y="206"/>
              </a:cxn>
            </a:cxnLst>
            <a:rect l="0" t="0" r="r" b="b"/>
            <a:pathLst>
              <a:path w="98" h="206">
                <a:moveTo>
                  <a:pt x="96" y="0"/>
                </a:moveTo>
                <a:lnTo>
                  <a:pt x="0" y="0"/>
                </a:lnTo>
                <a:lnTo>
                  <a:pt x="0" y="206"/>
                </a:lnTo>
                <a:lnTo>
                  <a:pt x="98" y="206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8141" name="Freeform 13"/>
          <p:cNvSpPr>
            <a:spLocks/>
          </p:cNvSpPr>
          <p:nvPr/>
        </p:nvSpPr>
        <p:spPr bwMode="auto">
          <a:xfrm>
            <a:off x="2767013" y="968375"/>
            <a:ext cx="955675" cy="923925"/>
          </a:xfrm>
          <a:custGeom>
            <a:avLst/>
            <a:gdLst/>
            <a:ahLst/>
            <a:cxnLst>
              <a:cxn ang="0">
                <a:pos x="602" y="582"/>
              </a:cxn>
              <a:cxn ang="0">
                <a:pos x="92" y="0"/>
              </a:cxn>
              <a:cxn ang="0">
                <a:pos x="0" y="0"/>
              </a:cxn>
            </a:cxnLst>
            <a:rect l="0" t="0" r="r" b="b"/>
            <a:pathLst>
              <a:path w="602" h="582">
                <a:moveTo>
                  <a:pt x="602" y="582"/>
                </a:moveTo>
                <a:lnTo>
                  <a:pt x="92" y="0"/>
                </a:lnTo>
                <a:lnTo>
                  <a:pt x="0" y="0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8142" name="Freeform 14"/>
          <p:cNvSpPr>
            <a:spLocks/>
          </p:cNvSpPr>
          <p:nvPr/>
        </p:nvSpPr>
        <p:spPr bwMode="auto">
          <a:xfrm>
            <a:off x="2811463" y="5018088"/>
            <a:ext cx="561975" cy="558800"/>
          </a:xfrm>
          <a:custGeom>
            <a:avLst/>
            <a:gdLst/>
            <a:ahLst/>
            <a:cxnLst>
              <a:cxn ang="0">
                <a:pos x="68" y="0"/>
              </a:cxn>
              <a:cxn ang="0">
                <a:pos x="0" y="64"/>
              </a:cxn>
              <a:cxn ang="0">
                <a:pos x="284" y="352"/>
              </a:cxn>
              <a:cxn ang="0">
                <a:pos x="354" y="284"/>
              </a:cxn>
            </a:cxnLst>
            <a:rect l="0" t="0" r="r" b="b"/>
            <a:pathLst>
              <a:path w="354" h="352">
                <a:moveTo>
                  <a:pt x="68" y="0"/>
                </a:moveTo>
                <a:lnTo>
                  <a:pt x="0" y="64"/>
                </a:lnTo>
                <a:lnTo>
                  <a:pt x="284" y="352"/>
                </a:lnTo>
                <a:lnTo>
                  <a:pt x="354" y="284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8143" name="Line 15"/>
          <p:cNvSpPr>
            <a:spLocks noChangeShapeType="1"/>
          </p:cNvSpPr>
          <p:nvPr/>
        </p:nvSpPr>
        <p:spPr bwMode="auto">
          <a:xfrm flipH="1">
            <a:off x="1500188" y="4335463"/>
            <a:ext cx="263525" cy="1587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8144" name="Line 16"/>
          <p:cNvSpPr>
            <a:spLocks noChangeShapeType="1"/>
          </p:cNvSpPr>
          <p:nvPr/>
        </p:nvSpPr>
        <p:spPr bwMode="auto">
          <a:xfrm flipH="1">
            <a:off x="2913063" y="5348288"/>
            <a:ext cx="111125" cy="107950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8145" name="Freeform 17"/>
          <p:cNvSpPr>
            <a:spLocks/>
          </p:cNvSpPr>
          <p:nvPr/>
        </p:nvSpPr>
        <p:spPr bwMode="auto">
          <a:xfrm>
            <a:off x="5622925" y="1673225"/>
            <a:ext cx="523875" cy="158750"/>
          </a:xfrm>
          <a:custGeom>
            <a:avLst/>
            <a:gdLst/>
            <a:ahLst/>
            <a:cxnLst>
              <a:cxn ang="0">
                <a:pos x="330" y="100"/>
              </a:cxn>
              <a:cxn ang="0">
                <a:pos x="242" y="100"/>
              </a:cxn>
              <a:cxn ang="0">
                <a:pos x="0" y="0"/>
              </a:cxn>
            </a:cxnLst>
            <a:rect l="0" t="0" r="r" b="b"/>
            <a:pathLst>
              <a:path w="330" h="100">
                <a:moveTo>
                  <a:pt x="330" y="100"/>
                </a:moveTo>
                <a:lnTo>
                  <a:pt x="242" y="100"/>
                </a:lnTo>
                <a:lnTo>
                  <a:pt x="0" y="0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8146" name="Freeform 18"/>
          <p:cNvSpPr>
            <a:spLocks/>
          </p:cNvSpPr>
          <p:nvPr/>
        </p:nvSpPr>
        <p:spPr bwMode="auto">
          <a:xfrm>
            <a:off x="1747838" y="1955800"/>
            <a:ext cx="412750" cy="4032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0" y="0"/>
              </a:cxn>
              <a:cxn ang="0">
                <a:pos x="260" y="254"/>
              </a:cxn>
            </a:cxnLst>
            <a:rect l="0" t="0" r="r" b="b"/>
            <a:pathLst>
              <a:path w="260" h="254">
                <a:moveTo>
                  <a:pt x="0" y="0"/>
                </a:moveTo>
                <a:lnTo>
                  <a:pt x="80" y="0"/>
                </a:lnTo>
                <a:lnTo>
                  <a:pt x="260" y="254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8147" name="Freeform 19"/>
          <p:cNvSpPr>
            <a:spLocks/>
          </p:cNvSpPr>
          <p:nvPr/>
        </p:nvSpPr>
        <p:spPr bwMode="auto">
          <a:xfrm>
            <a:off x="4937125" y="2657475"/>
            <a:ext cx="1457325" cy="1588"/>
          </a:xfrm>
          <a:custGeom>
            <a:avLst/>
            <a:gdLst/>
            <a:ahLst/>
            <a:cxnLst>
              <a:cxn ang="0">
                <a:pos x="918" y="0"/>
              </a:cxn>
              <a:cxn ang="0">
                <a:pos x="554" y="0"/>
              </a:cxn>
              <a:cxn ang="0">
                <a:pos x="0" y="0"/>
              </a:cxn>
            </a:cxnLst>
            <a:rect l="0" t="0" r="r" b="b"/>
            <a:pathLst>
              <a:path w="918">
                <a:moveTo>
                  <a:pt x="918" y="0"/>
                </a:moveTo>
                <a:lnTo>
                  <a:pt x="554" y="0"/>
                </a:lnTo>
                <a:lnTo>
                  <a:pt x="0" y="0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8148" name="Freeform 20"/>
          <p:cNvSpPr>
            <a:spLocks/>
          </p:cNvSpPr>
          <p:nvPr/>
        </p:nvSpPr>
        <p:spPr bwMode="auto">
          <a:xfrm>
            <a:off x="6505575" y="4694238"/>
            <a:ext cx="1209675" cy="231775"/>
          </a:xfrm>
          <a:custGeom>
            <a:avLst/>
            <a:gdLst/>
            <a:ahLst/>
            <a:cxnLst>
              <a:cxn ang="0">
                <a:pos x="762" y="0"/>
              </a:cxn>
              <a:cxn ang="0">
                <a:pos x="666" y="0"/>
              </a:cxn>
              <a:cxn ang="0">
                <a:pos x="0" y="146"/>
              </a:cxn>
            </a:cxnLst>
            <a:rect l="0" t="0" r="r" b="b"/>
            <a:pathLst>
              <a:path w="762" h="146">
                <a:moveTo>
                  <a:pt x="762" y="0"/>
                </a:moveTo>
                <a:lnTo>
                  <a:pt x="666" y="0"/>
                </a:lnTo>
                <a:lnTo>
                  <a:pt x="0" y="146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8149" name="Line 21"/>
          <p:cNvSpPr>
            <a:spLocks noChangeShapeType="1"/>
          </p:cNvSpPr>
          <p:nvPr/>
        </p:nvSpPr>
        <p:spPr bwMode="auto">
          <a:xfrm flipH="1">
            <a:off x="6842125" y="4116388"/>
            <a:ext cx="873125" cy="1587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8150" name="Line 22"/>
          <p:cNvSpPr>
            <a:spLocks noChangeShapeType="1"/>
          </p:cNvSpPr>
          <p:nvPr/>
        </p:nvSpPr>
        <p:spPr bwMode="auto">
          <a:xfrm flipV="1">
            <a:off x="4370388" y="1304925"/>
            <a:ext cx="1587" cy="263525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8151" name="Rectangle 23"/>
          <p:cNvSpPr>
            <a:spLocks noChangeArrowheads="1"/>
          </p:cNvSpPr>
          <p:nvPr/>
        </p:nvSpPr>
        <p:spPr bwMode="auto">
          <a:xfrm>
            <a:off x="6191250" y="1709738"/>
            <a:ext cx="10160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Coronoid</a:t>
            </a:r>
          </a:p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process</a:t>
            </a:r>
            <a:endParaRPr lang="en-US" sz="1800" b="1">
              <a:latin typeface="Arial" charset="0"/>
            </a:endParaRPr>
          </a:p>
        </p:txBody>
      </p:sp>
      <p:sp>
        <p:nvSpPr>
          <p:cNvPr id="48152" name="Rectangle 24"/>
          <p:cNvSpPr>
            <a:spLocks noChangeArrowheads="1"/>
          </p:cNvSpPr>
          <p:nvPr/>
        </p:nvSpPr>
        <p:spPr bwMode="auto">
          <a:xfrm>
            <a:off x="6432550" y="2535238"/>
            <a:ext cx="21844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Mandibular foramen</a:t>
            </a:r>
            <a:endParaRPr lang="en-US" sz="1800" b="1">
              <a:latin typeface="Arial" charset="0"/>
            </a:endParaRPr>
          </a:p>
        </p:txBody>
      </p:sp>
      <p:sp>
        <p:nvSpPr>
          <p:cNvPr id="48153" name="Rectangle 25"/>
          <p:cNvSpPr>
            <a:spLocks noChangeArrowheads="1"/>
          </p:cNvSpPr>
          <p:nvPr/>
        </p:nvSpPr>
        <p:spPr bwMode="auto">
          <a:xfrm>
            <a:off x="7753350" y="4570413"/>
            <a:ext cx="9017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Mental</a:t>
            </a:r>
          </a:p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foramen</a:t>
            </a:r>
            <a:endParaRPr lang="en-US" sz="1800" b="1">
              <a:latin typeface="Arial" charset="0"/>
            </a:endParaRPr>
          </a:p>
        </p:txBody>
      </p:sp>
      <p:sp>
        <p:nvSpPr>
          <p:cNvPr id="48154" name="Rectangle 26"/>
          <p:cNvSpPr>
            <a:spLocks noChangeArrowheads="1"/>
          </p:cNvSpPr>
          <p:nvPr/>
        </p:nvSpPr>
        <p:spPr bwMode="auto">
          <a:xfrm>
            <a:off x="1641475" y="5421313"/>
            <a:ext cx="12192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Mandibular</a:t>
            </a:r>
          </a:p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angle</a:t>
            </a:r>
            <a:endParaRPr lang="en-US" sz="1800" b="1">
              <a:latin typeface="Arial" charset="0"/>
            </a:endParaRPr>
          </a:p>
        </p:txBody>
      </p:sp>
      <p:sp>
        <p:nvSpPr>
          <p:cNvPr id="48155" name="Rectangle 27"/>
          <p:cNvSpPr>
            <a:spLocks noChangeArrowheads="1"/>
          </p:cNvSpPr>
          <p:nvPr/>
        </p:nvSpPr>
        <p:spPr bwMode="auto">
          <a:xfrm>
            <a:off x="663575" y="4183063"/>
            <a:ext cx="1003300" cy="82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Ramus</a:t>
            </a:r>
          </a:p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of</a:t>
            </a:r>
            <a:endParaRPr lang="en-US" sz="1800" b="1">
              <a:latin typeface="Arial" charset="0"/>
            </a:endParaRPr>
          </a:p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mandible</a:t>
            </a:r>
          </a:p>
        </p:txBody>
      </p:sp>
      <p:sp>
        <p:nvSpPr>
          <p:cNvPr id="48156" name="Rectangle 28"/>
          <p:cNvSpPr>
            <a:spLocks noChangeArrowheads="1"/>
          </p:cNvSpPr>
          <p:nvPr/>
        </p:nvSpPr>
        <p:spPr bwMode="auto">
          <a:xfrm>
            <a:off x="476250" y="1804988"/>
            <a:ext cx="12192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Mandibular</a:t>
            </a:r>
          </a:p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condyle</a:t>
            </a:r>
            <a:endParaRPr lang="en-US" sz="1800" b="1">
              <a:latin typeface="Arial" charset="0"/>
            </a:endParaRPr>
          </a:p>
        </p:txBody>
      </p:sp>
      <p:sp>
        <p:nvSpPr>
          <p:cNvPr id="48157" name="Rectangle 29"/>
          <p:cNvSpPr>
            <a:spLocks noChangeArrowheads="1"/>
          </p:cNvSpPr>
          <p:nvPr/>
        </p:nvSpPr>
        <p:spPr bwMode="auto">
          <a:xfrm>
            <a:off x="476250" y="1420813"/>
            <a:ext cx="19050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Mandibular notch</a:t>
            </a:r>
            <a:endParaRPr lang="en-US" sz="1800" b="1">
              <a:latin typeface="Arial" charset="0"/>
            </a:endParaRPr>
          </a:p>
        </p:txBody>
      </p:sp>
      <p:sp>
        <p:nvSpPr>
          <p:cNvPr id="48158" name="Rectangle 30"/>
          <p:cNvSpPr>
            <a:spLocks noChangeArrowheads="1"/>
          </p:cNvSpPr>
          <p:nvPr/>
        </p:nvSpPr>
        <p:spPr bwMode="auto">
          <a:xfrm>
            <a:off x="3521075" y="750888"/>
            <a:ext cx="18796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Mandibular fossa</a:t>
            </a:r>
          </a:p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of temporal bone</a:t>
            </a:r>
            <a:endParaRPr lang="en-US" sz="1800" b="1">
              <a:latin typeface="Arial" charset="0"/>
            </a:endParaRPr>
          </a:p>
        </p:txBody>
      </p:sp>
      <p:sp>
        <p:nvSpPr>
          <p:cNvPr id="48159" name="Rectangle 31"/>
          <p:cNvSpPr>
            <a:spLocks noChangeArrowheads="1"/>
          </p:cNvSpPr>
          <p:nvPr/>
        </p:nvSpPr>
        <p:spPr bwMode="auto">
          <a:xfrm>
            <a:off x="4562475" y="5821363"/>
            <a:ext cx="19177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Body of mandible</a:t>
            </a:r>
            <a:endParaRPr lang="en-US" sz="1800" b="1">
              <a:latin typeface="Arial" charset="0"/>
            </a:endParaRPr>
          </a:p>
        </p:txBody>
      </p:sp>
      <p:sp>
        <p:nvSpPr>
          <p:cNvPr id="48160" name="Rectangle 32"/>
          <p:cNvSpPr>
            <a:spLocks noChangeArrowheads="1"/>
          </p:cNvSpPr>
          <p:nvPr/>
        </p:nvSpPr>
        <p:spPr bwMode="auto">
          <a:xfrm>
            <a:off x="7753350" y="3989388"/>
            <a:ext cx="9017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Alveolar</a:t>
            </a:r>
          </a:p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margin</a:t>
            </a:r>
            <a:endParaRPr lang="en-US" sz="1800" b="1">
              <a:latin typeface="Arial" charset="0"/>
            </a:endParaRPr>
          </a:p>
        </p:txBody>
      </p:sp>
      <p:sp>
        <p:nvSpPr>
          <p:cNvPr id="48161" name="Rectangle 33"/>
          <p:cNvSpPr>
            <a:spLocks noChangeArrowheads="1"/>
          </p:cNvSpPr>
          <p:nvPr/>
        </p:nvSpPr>
        <p:spPr bwMode="auto">
          <a:xfrm>
            <a:off x="879475" y="6062663"/>
            <a:ext cx="38227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(a) Mandible, right lateral view</a:t>
            </a:r>
            <a:endParaRPr lang="en-US" sz="1800">
              <a:latin typeface="Arial" charset="0"/>
            </a:endParaRPr>
          </a:p>
        </p:txBody>
      </p:sp>
      <p:sp>
        <p:nvSpPr>
          <p:cNvPr id="48162" name="Rectangle 34"/>
          <p:cNvSpPr>
            <a:spLocks noChangeArrowheads="1"/>
          </p:cNvSpPr>
          <p:nvPr/>
        </p:nvSpPr>
        <p:spPr bwMode="auto">
          <a:xfrm>
            <a:off x="1308100" y="6062663"/>
            <a:ext cx="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endParaRPr lang="en-US" sz="1800">
              <a:latin typeface="Arial" charset="0"/>
            </a:endParaRPr>
          </a:p>
        </p:txBody>
      </p:sp>
      <p:sp>
        <p:nvSpPr>
          <p:cNvPr id="48163" name="Rectangle 35"/>
          <p:cNvSpPr>
            <a:spLocks noChangeArrowheads="1"/>
          </p:cNvSpPr>
          <p:nvPr/>
        </p:nvSpPr>
        <p:spPr bwMode="auto">
          <a:xfrm>
            <a:off x="476250" y="814388"/>
            <a:ext cx="22098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Temporomandibular</a:t>
            </a:r>
          </a:p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joint</a:t>
            </a:r>
            <a:endParaRPr lang="en-US" sz="1800" b="1">
              <a:latin typeface="Arial" charset="0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Maxillary Bones</a:t>
            </a:r>
          </a:p>
        </p:txBody>
      </p:sp>
      <p:sp>
        <p:nvSpPr>
          <p:cNvPr id="49157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Medially fused to form upper jaw and central portion of facial skeleton</a:t>
            </a:r>
          </a:p>
          <a:p>
            <a:r>
              <a:rPr lang="en-US"/>
              <a:t>Keystone bones</a:t>
            </a:r>
          </a:p>
          <a:p>
            <a:pPr lvl="1"/>
            <a:r>
              <a:rPr lang="en-US"/>
              <a:t>Articulate with all other facial bones except mandible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6" name="Rectangle 6"/>
          <p:cNvSpPr>
            <a:spLocks noChangeArrowheads="1"/>
          </p:cNvSpPr>
          <p:nvPr/>
        </p:nvSpPr>
        <p:spPr bwMode="auto">
          <a:xfrm>
            <a:off x="8058150" y="6581775"/>
            <a:ext cx="10826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7.11b</a:t>
            </a:r>
          </a:p>
        </p:txBody>
      </p:sp>
      <p:pic>
        <p:nvPicPr>
          <p:cNvPr id="51209" name="Picture 9" descr="figure_07_11b-jL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2438" y="579438"/>
            <a:ext cx="8237537" cy="5868987"/>
          </a:xfrm>
          <a:prstGeom prst="rect">
            <a:avLst/>
          </a:prstGeom>
          <a:noFill/>
        </p:spPr>
      </p:pic>
      <p:sp>
        <p:nvSpPr>
          <p:cNvPr id="51210" name="Freeform 10"/>
          <p:cNvSpPr>
            <a:spLocks/>
          </p:cNvSpPr>
          <p:nvPr/>
        </p:nvSpPr>
        <p:spPr bwMode="auto">
          <a:xfrm>
            <a:off x="1397000" y="2552700"/>
            <a:ext cx="2670175" cy="15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54" y="0"/>
              </a:cxn>
              <a:cxn ang="0">
                <a:pos x="1682" y="0"/>
              </a:cxn>
            </a:cxnLst>
            <a:rect l="0" t="0" r="r" b="b"/>
            <a:pathLst>
              <a:path w="1682">
                <a:moveTo>
                  <a:pt x="0" y="0"/>
                </a:moveTo>
                <a:lnTo>
                  <a:pt x="154" y="0"/>
                </a:lnTo>
                <a:lnTo>
                  <a:pt x="1682" y="0"/>
                </a:lnTo>
              </a:path>
            </a:pathLst>
          </a:custGeom>
          <a:noFill/>
          <a:ln w="222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1211" name="Freeform 11"/>
          <p:cNvSpPr>
            <a:spLocks/>
          </p:cNvSpPr>
          <p:nvPr/>
        </p:nvSpPr>
        <p:spPr bwMode="auto">
          <a:xfrm>
            <a:off x="5954713" y="4837113"/>
            <a:ext cx="803275" cy="358775"/>
          </a:xfrm>
          <a:custGeom>
            <a:avLst/>
            <a:gdLst/>
            <a:ahLst/>
            <a:cxnLst>
              <a:cxn ang="0">
                <a:pos x="506" y="0"/>
              </a:cxn>
              <a:cxn ang="0">
                <a:pos x="348" y="2"/>
              </a:cxn>
              <a:cxn ang="0">
                <a:pos x="0" y="226"/>
              </a:cxn>
            </a:cxnLst>
            <a:rect l="0" t="0" r="r" b="b"/>
            <a:pathLst>
              <a:path w="506" h="226">
                <a:moveTo>
                  <a:pt x="506" y="0"/>
                </a:moveTo>
                <a:lnTo>
                  <a:pt x="348" y="2"/>
                </a:lnTo>
                <a:lnTo>
                  <a:pt x="0" y="226"/>
                </a:lnTo>
              </a:path>
            </a:pathLst>
          </a:custGeom>
          <a:noFill/>
          <a:ln w="222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1212" name="Freeform 12"/>
          <p:cNvSpPr>
            <a:spLocks/>
          </p:cNvSpPr>
          <p:nvPr/>
        </p:nvSpPr>
        <p:spPr bwMode="auto">
          <a:xfrm>
            <a:off x="4986338" y="717550"/>
            <a:ext cx="1393825" cy="361950"/>
          </a:xfrm>
          <a:custGeom>
            <a:avLst/>
            <a:gdLst/>
            <a:ahLst/>
            <a:cxnLst>
              <a:cxn ang="0">
                <a:pos x="878" y="0"/>
              </a:cxn>
              <a:cxn ang="0">
                <a:pos x="696" y="2"/>
              </a:cxn>
              <a:cxn ang="0">
                <a:pos x="0" y="228"/>
              </a:cxn>
            </a:cxnLst>
            <a:rect l="0" t="0" r="r" b="b"/>
            <a:pathLst>
              <a:path w="878" h="228">
                <a:moveTo>
                  <a:pt x="878" y="0"/>
                </a:moveTo>
                <a:lnTo>
                  <a:pt x="696" y="2"/>
                </a:lnTo>
                <a:lnTo>
                  <a:pt x="0" y="228"/>
                </a:lnTo>
              </a:path>
            </a:pathLst>
          </a:custGeom>
          <a:noFill/>
          <a:ln w="222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1213" name="Freeform 13"/>
          <p:cNvSpPr>
            <a:spLocks/>
          </p:cNvSpPr>
          <p:nvPr/>
        </p:nvSpPr>
        <p:spPr bwMode="auto">
          <a:xfrm>
            <a:off x="6075363" y="3808413"/>
            <a:ext cx="673100" cy="1682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66" y="106"/>
              </a:cxn>
              <a:cxn ang="0">
                <a:pos x="424" y="106"/>
              </a:cxn>
            </a:cxnLst>
            <a:rect l="0" t="0" r="r" b="b"/>
            <a:pathLst>
              <a:path w="424" h="106">
                <a:moveTo>
                  <a:pt x="0" y="0"/>
                </a:moveTo>
                <a:lnTo>
                  <a:pt x="266" y="106"/>
                </a:lnTo>
                <a:lnTo>
                  <a:pt x="424" y="106"/>
                </a:lnTo>
              </a:path>
            </a:pathLst>
          </a:custGeom>
          <a:noFill/>
          <a:ln w="222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1214" name="Line 14"/>
          <p:cNvSpPr>
            <a:spLocks noChangeShapeType="1"/>
          </p:cNvSpPr>
          <p:nvPr/>
        </p:nvSpPr>
        <p:spPr bwMode="auto">
          <a:xfrm flipH="1">
            <a:off x="5262563" y="1460500"/>
            <a:ext cx="1114425" cy="1588"/>
          </a:xfrm>
          <a:prstGeom prst="line">
            <a:avLst/>
          </a:prstGeom>
          <a:noFill/>
          <a:ln w="222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1215" name="Line 15"/>
          <p:cNvSpPr>
            <a:spLocks noChangeShapeType="1"/>
          </p:cNvSpPr>
          <p:nvPr/>
        </p:nvSpPr>
        <p:spPr bwMode="auto">
          <a:xfrm>
            <a:off x="5129213" y="3251200"/>
            <a:ext cx="1619250" cy="1588"/>
          </a:xfrm>
          <a:prstGeom prst="line">
            <a:avLst/>
          </a:prstGeom>
          <a:noFill/>
          <a:ln w="222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1216" name="Line 16"/>
          <p:cNvSpPr>
            <a:spLocks noChangeShapeType="1"/>
          </p:cNvSpPr>
          <p:nvPr/>
        </p:nvSpPr>
        <p:spPr bwMode="auto">
          <a:xfrm>
            <a:off x="1885950" y="3371850"/>
            <a:ext cx="2082800" cy="1588"/>
          </a:xfrm>
          <a:prstGeom prst="line">
            <a:avLst/>
          </a:prstGeom>
          <a:noFill/>
          <a:ln w="222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1217" name="Rectangle 17"/>
          <p:cNvSpPr>
            <a:spLocks noChangeArrowheads="1"/>
          </p:cNvSpPr>
          <p:nvPr/>
        </p:nvSpPr>
        <p:spPr bwMode="auto">
          <a:xfrm>
            <a:off x="6430963" y="1300163"/>
            <a:ext cx="2100262" cy="33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200" b="1">
                <a:solidFill>
                  <a:srgbClr val="231F20"/>
                </a:solidFill>
                <a:latin typeface="Arial" charset="0"/>
              </a:rPr>
              <a:t>Frontal process</a:t>
            </a:r>
            <a:endParaRPr lang="en-US" sz="1800" b="1">
              <a:latin typeface="Arial" charset="0"/>
            </a:endParaRPr>
          </a:p>
        </p:txBody>
      </p:sp>
      <p:sp>
        <p:nvSpPr>
          <p:cNvPr id="51218" name="Rectangle 18"/>
          <p:cNvSpPr>
            <a:spLocks noChangeArrowheads="1"/>
          </p:cNvSpPr>
          <p:nvPr/>
        </p:nvSpPr>
        <p:spPr bwMode="auto">
          <a:xfrm>
            <a:off x="6440488" y="566738"/>
            <a:ext cx="2084387" cy="66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200" b="1">
                <a:solidFill>
                  <a:srgbClr val="231F20"/>
                </a:solidFill>
                <a:latin typeface="Arial" charset="0"/>
              </a:rPr>
              <a:t>Articulates with</a:t>
            </a:r>
          </a:p>
          <a:p>
            <a:r>
              <a:rPr lang="en-US" sz="2200" b="1">
                <a:solidFill>
                  <a:srgbClr val="231F20"/>
                </a:solidFill>
                <a:latin typeface="Arial" charset="0"/>
              </a:rPr>
              <a:t>frontal bone </a:t>
            </a:r>
          </a:p>
        </p:txBody>
      </p:sp>
      <p:sp>
        <p:nvSpPr>
          <p:cNvPr id="51219" name="Rectangle 19"/>
          <p:cNvSpPr>
            <a:spLocks noChangeArrowheads="1"/>
          </p:cNvSpPr>
          <p:nvPr/>
        </p:nvSpPr>
        <p:spPr bwMode="auto">
          <a:xfrm>
            <a:off x="6815138" y="3798888"/>
            <a:ext cx="1881187" cy="66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200" b="1">
                <a:solidFill>
                  <a:srgbClr val="231F20"/>
                </a:solidFill>
                <a:latin typeface="Arial" charset="0"/>
              </a:rPr>
              <a:t>Anterior nasal</a:t>
            </a:r>
          </a:p>
          <a:p>
            <a:r>
              <a:rPr lang="en-US" sz="2200" b="1">
                <a:solidFill>
                  <a:srgbClr val="231F20"/>
                </a:solidFill>
                <a:latin typeface="Arial" charset="0"/>
              </a:rPr>
              <a:t>spine</a:t>
            </a:r>
            <a:endParaRPr lang="en-US" sz="1800" b="1">
              <a:latin typeface="Arial" charset="0"/>
            </a:endParaRPr>
          </a:p>
        </p:txBody>
      </p:sp>
      <p:sp>
        <p:nvSpPr>
          <p:cNvPr id="51220" name="Rectangle 20"/>
          <p:cNvSpPr>
            <a:spLocks noChangeArrowheads="1"/>
          </p:cNvSpPr>
          <p:nvPr/>
        </p:nvSpPr>
        <p:spPr bwMode="auto">
          <a:xfrm>
            <a:off x="6815138" y="3074988"/>
            <a:ext cx="1462087" cy="66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200" b="1">
                <a:solidFill>
                  <a:srgbClr val="231F20"/>
                </a:solidFill>
                <a:latin typeface="Arial" charset="0"/>
              </a:rPr>
              <a:t>Infraorbital</a:t>
            </a:r>
          </a:p>
          <a:p>
            <a:r>
              <a:rPr lang="en-US" sz="2200" b="1">
                <a:solidFill>
                  <a:srgbClr val="231F20"/>
                </a:solidFill>
                <a:latin typeface="Arial" charset="0"/>
              </a:rPr>
              <a:t>foramen</a:t>
            </a:r>
            <a:endParaRPr lang="en-US" sz="1800" b="1">
              <a:latin typeface="Arial" charset="0"/>
            </a:endParaRPr>
          </a:p>
        </p:txBody>
      </p:sp>
      <p:sp>
        <p:nvSpPr>
          <p:cNvPr id="51221" name="Rectangle 21"/>
          <p:cNvSpPr>
            <a:spLocks noChangeArrowheads="1"/>
          </p:cNvSpPr>
          <p:nvPr/>
        </p:nvSpPr>
        <p:spPr bwMode="auto">
          <a:xfrm>
            <a:off x="6815138" y="4665663"/>
            <a:ext cx="1103312" cy="66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200" b="1">
                <a:solidFill>
                  <a:srgbClr val="231F20"/>
                </a:solidFill>
                <a:latin typeface="Arial" charset="0"/>
              </a:rPr>
              <a:t>Alveolar</a:t>
            </a:r>
          </a:p>
          <a:p>
            <a:r>
              <a:rPr lang="en-US" sz="2200" b="1">
                <a:solidFill>
                  <a:srgbClr val="231F20"/>
                </a:solidFill>
                <a:latin typeface="Arial" charset="0"/>
              </a:rPr>
              <a:t>margin</a:t>
            </a:r>
            <a:endParaRPr lang="en-US" sz="1800" b="1">
              <a:latin typeface="Arial" charset="0"/>
            </a:endParaRPr>
          </a:p>
        </p:txBody>
      </p:sp>
      <p:sp>
        <p:nvSpPr>
          <p:cNvPr id="51222" name="Rectangle 22"/>
          <p:cNvSpPr>
            <a:spLocks noChangeArrowheads="1"/>
          </p:cNvSpPr>
          <p:nvPr/>
        </p:nvSpPr>
        <p:spPr bwMode="auto">
          <a:xfrm>
            <a:off x="455613" y="6084888"/>
            <a:ext cx="4391025" cy="39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200">
                <a:solidFill>
                  <a:srgbClr val="231F20"/>
                </a:solidFill>
                <a:latin typeface="Arial Black" pitchFamily="34" charset="0"/>
              </a:rPr>
              <a:t>(b) Maxilla, right lateral view</a:t>
            </a:r>
            <a:endParaRPr lang="en-US" sz="1800">
              <a:latin typeface="Arial" charset="0"/>
            </a:endParaRPr>
          </a:p>
        </p:txBody>
      </p:sp>
      <p:sp>
        <p:nvSpPr>
          <p:cNvPr id="51223" name="Rectangle 23"/>
          <p:cNvSpPr>
            <a:spLocks noChangeArrowheads="1"/>
          </p:cNvSpPr>
          <p:nvPr/>
        </p:nvSpPr>
        <p:spPr bwMode="auto">
          <a:xfrm>
            <a:off x="455613" y="2395538"/>
            <a:ext cx="1073150" cy="66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200" b="1">
                <a:solidFill>
                  <a:srgbClr val="231F20"/>
                </a:solidFill>
                <a:latin typeface="Arial" charset="0"/>
              </a:rPr>
              <a:t>Orbital</a:t>
            </a:r>
          </a:p>
          <a:p>
            <a:r>
              <a:rPr lang="en-US" sz="2200" b="1">
                <a:solidFill>
                  <a:srgbClr val="231F20"/>
                </a:solidFill>
                <a:latin typeface="Arial" charset="0"/>
              </a:rPr>
              <a:t>surface </a:t>
            </a:r>
          </a:p>
        </p:txBody>
      </p:sp>
      <p:sp>
        <p:nvSpPr>
          <p:cNvPr id="51224" name="Rectangle 24"/>
          <p:cNvSpPr>
            <a:spLocks noChangeArrowheads="1"/>
          </p:cNvSpPr>
          <p:nvPr/>
        </p:nvSpPr>
        <p:spPr bwMode="auto">
          <a:xfrm>
            <a:off x="455613" y="3205163"/>
            <a:ext cx="1400175" cy="1004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200" b="1">
                <a:solidFill>
                  <a:srgbClr val="231F20"/>
                </a:solidFill>
                <a:latin typeface="Arial" charset="0"/>
              </a:rPr>
              <a:t>Zygomatic</a:t>
            </a:r>
          </a:p>
          <a:p>
            <a:r>
              <a:rPr lang="en-US" sz="2200" b="1">
                <a:solidFill>
                  <a:srgbClr val="231F20"/>
                </a:solidFill>
                <a:latin typeface="Arial" charset="0"/>
              </a:rPr>
              <a:t>process</a:t>
            </a:r>
            <a:endParaRPr lang="en-US" sz="1800" b="1">
              <a:latin typeface="Arial" charset="0"/>
            </a:endParaRPr>
          </a:p>
          <a:p>
            <a:r>
              <a:rPr lang="en-US" sz="2200" b="1">
                <a:solidFill>
                  <a:srgbClr val="231F20"/>
                </a:solidFill>
                <a:latin typeface="Arial" charset="0"/>
              </a:rPr>
              <a:t>(cut)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30" name="Rectangle 6"/>
          <p:cNvSpPr>
            <a:spLocks noChangeArrowheads="1"/>
          </p:cNvSpPr>
          <p:nvPr/>
        </p:nvSpPr>
        <p:spPr bwMode="auto">
          <a:xfrm>
            <a:off x="8151813" y="6581775"/>
            <a:ext cx="9890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7.4a</a:t>
            </a:r>
          </a:p>
        </p:txBody>
      </p:sp>
      <p:pic>
        <p:nvPicPr>
          <p:cNvPr id="52232" name="Picture 8"/>
          <p:cNvPicPr>
            <a:picLocks noChangeAspect="1" noChangeArrowheads="1"/>
          </p:cNvPicPr>
          <p:nvPr/>
        </p:nvPicPr>
        <p:blipFill>
          <a:blip r:embed="rId2" cstate="print"/>
          <a:srcRect t="2034" b="9967"/>
          <a:stretch>
            <a:fillRect/>
          </a:stretch>
        </p:blipFill>
        <p:spPr bwMode="auto">
          <a:xfrm>
            <a:off x="303213" y="539750"/>
            <a:ext cx="8535987" cy="5634038"/>
          </a:xfrm>
          <a:prstGeom prst="rect">
            <a:avLst/>
          </a:prstGeom>
          <a:noFill/>
        </p:spPr>
      </p:pic>
      <p:sp>
        <p:nvSpPr>
          <p:cNvPr id="52233" name="Freeform 9"/>
          <p:cNvSpPr>
            <a:spLocks/>
          </p:cNvSpPr>
          <p:nvPr/>
        </p:nvSpPr>
        <p:spPr bwMode="auto">
          <a:xfrm>
            <a:off x="4256088" y="3706813"/>
            <a:ext cx="1658937" cy="768350"/>
          </a:xfrm>
          <a:custGeom>
            <a:avLst/>
            <a:gdLst/>
            <a:ahLst/>
            <a:cxnLst>
              <a:cxn ang="0">
                <a:pos x="1045" y="484"/>
              </a:cxn>
              <a:cxn ang="0">
                <a:pos x="879" y="484"/>
              </a:cxn>
              <a:cxn ang="0">
                <a:pos x="0" y="0"/>
              </a:cxn>
            </a:cxnLst>
            <a:rect l="0" t="0" r="r" b="b"/>
            <a:pathLst>
              <a:path w="1045" h="484">
                <a:moveTo>
                  <a:pt x="1045" y="484"/>
                </a:moveTo>
                <a:lnTo>
                  <a:pt x="879" y="484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234" name="Line 10"/>
          <p:cNvSpPr>
            <a:spLocks noChangeShapeType="1"/>
          </p:cNvSpPr>
          <p:nvPr/>
        </p:nvSpPr>
        <p:spPr bwMode="auto">
          <a:xfrm>
            <a:off x="2147888" y="1320800"/>
            <a:ext cx="654050" cy="1588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235" name="Line 11"/>
          <p:cNvSpPr>
            <a:spLocks noChangeShapeType="1"/>
          </p:cNvSpPr>
          <p:nvPr/>
        </p:nvSpPr>
        <p:spPr bwMode="auto">
          <a:xfrm>
            <a:off x="2135188" y="1762125"/>
            <a:ext cx="2000250" cy="1588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236" name="Line 12"/>
          <p:cNvSpPr>
            <a:spLocks noChangeShapeType="1"/>
          </p:cNvSpPr>
          <p:nvPr/>
        </p:nvSpPr>
        <p:spPr bwMode="auto">
          <a:xfrm>
            <a:off x="2325688" y="2647950"/>
            <a:ext cx="285750" cy="1588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237" name="Freeform 13"/>
          <p:cNvSpPr>
            <a:spLocks/>
          </p:cNvSpPr>
          <p:nvPr/>
        </p:nvSpPr>
        <p:spPr bwMode="auto">
          <a:xfrm>
            <a:off x="2373313" y="2997200"/>
            <a:ext cx="165100" cy="215900"/>
          </a:xfrm>
          <a:custGeom>
            <a:avLst/>
            <a:gdLst/>
            <a:ahLst/>
            <a:cxnLst>
              <a:cxn ang="0">
                <a:pos x="0" y="136"/>
              </a:cxn>
              <a:cxn ang="0">
                <a:pos x="52" y="132"/>
              </a:cxn>
              <a:cxn ang="0">
                <a:pos x="104" y="0"/>
              </a:cxn>
            </a:cxnLst>
            <a:rect l="0" t="0" r="r" b="b"/>
            <a:pathLst>
              <a:path w="104" h="136">
                <a:moveTo>
                  <a:pt x="0" y="136"/>
                </a:moveTo>
                <a:lnTo>
                  <a:pt x="52" y="132"/>
                </a:lnTo>
                <a:lnTo>
                  <a:pt x="104" y="0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238" name="Freeform 14"/>
          <p:cNvSpPr>
            <a:spLocks/>
          </p:cNvSpPr>
          <p:nvPr/>
        </p:nvSpPr>
        <p:spPr bwMode="auto">
          <a:xfrm>
            <a:off x="2208213" y="3200400"/>
            <a:ext cx="1631950" cy="336550"/>
          </a:xfrm>
          <a:custGeom>
            <a:avLst/>
            <a:gdLst/>
            <a:ahLst/>
            <a:cxnLst>
              <a:cxn ang="0">
                <a:pos x="0" y="212"/>
              </a:cxn>
              <a:cxn ang="0">
                <a:pos x="188" y="212"/>
              </a:cxn>
              <a:cxn ang="0">
                <a:pos x="1028" y="0"/>
              </a:cxn>
            </a:cxnLst>
            <a:rect l="0" t="0" r="r" b="b"/>
            <a:pathLst>
              <a:path w="1028" h="212">
                <a:moveTo>
                  <a:pt x="0" y="212"/>
                </a:moveTo>
                <a:lnTo>
                  <a:pt x="188" y="212"/>
                </a:lnTo>
                <a:lnTo>
                  <a:pt x="1028" y="0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239" name="Freeform 15"/>
          <p:cNvSpPr>
            <a:spLocks/>
          </p:cNvSpPr>
          <p:nvPr/>
        </p:nvSpPr>
        <p:spPr bwMode="auto">
          <a:xfrm>
            <a:off x="2522538" y="3754438"/>
            <a:ext cx="234950" cy="419100"/>
          </a:xfrm>
          <a:custGeom>
            <a:avLst/>
            <a:gdLst/>
            <a:ahLst/>
            <a:cxnLst>
              <a:cxn ang="0">
                <a:pos x="0" y="264"/>
              </a:cxn>
              <a:cxn ang="0">
                <a:pos x="86" y="264"/>
              </a:cxn>
              <a:cxn ang="0">
                <a:pos x="148" y="0"/>
              </a:cxn>
            </a:cxnLst>
            <a:rect l="0" t="0" r="r" b="b"/>
            <a:pathLst>
              <a:path w="148" h="264">
                <a:moveTo>
                  <a:pt x="0" y="264"/>
                </a:moveTo>
                <a:lnTo>
                  <a:pt x="86" y="264"/>
                </a:lnTo>
                <a:lnTo>
                  <a:pt x="148" y="0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240" name="Freeform 16"/>
          <p:cNvSpPr>
            <a:spLocks/>
          </p:cNvSpPr>
          <p:nvPr/>
        </p:nvSpPr>
        <p:spPr bwMode="auto">
          <a:xfrm>
            <a:off x="1411288" y="4395788"/>
            <a:ext cx="2187575" cy="425450"/>
          </a:xfrm>
          <a:custGeom>
            <a:avLst/>
            <a:gdLst/>
            <a:ahLst/>
            <a:cxnLst>
              <a:cxn ang="0">
                <a:pos x="0" y="268"/>
              </a:cxn>
              <a:cxn ang="0">
                <a:pos x="146" y="268"/>
              </a:cxn>
              <a:cxn ang="0">
                <a:pos x="1378" y="0"/>
              </a:cxn>
            </a:cxnLst>
            <a:rect l="0" t="0" r="r" b="b"/>
            <a:pathLst>
              <a:path w="1378" h="268">
                <a:moveTo>
                  <a:pt x="0" y="268"/>
                </a:moveTo>
                <a:lnTo>
                  <a:pt x="146" y="268"/>
                </a:lnTo>
                <a:lnTo>
                  <a:pt x="1378" y="0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241" name="Freeform 17"/>
          <p:cNvSpPr>
            <a:spLocks/>
          </p:cNvSpPr>
          <p:nvPr/>
        </p:nvSpPr>
        <p:spPr bwMode="auto">
          <a:xfrm>
            <a:off x="1639888" y="4995863"/>
            <a:ext cx="1412875" cy="139700"/>
          </a:xfrm>
          <a:custGeom>
            <a:avLst/>
            <a:gdLst/>
            <a:ahLst/>
            <a:cxnLst>
              <a:cxn ang="0">
                <a:pos x="0" y="88"/>
              </a:cxn>
              <a:cxn ang="0">
                <a:pos x="134" y="88"/>
              </a:cxn>
              <a:cxn ang="0">
                <a:pos x="890" y="0"/>
              </a:cxn>
            </a:cxnLst>
            <a:rect l="0" t="0" r="r" b="b"/>
            <a:pathLst>
              <a:path w="890" h="88">
                <a:moveTo>
                  <a:pt x="0" y="88"/>
                </a:moveTo>
                <a:lnTo>
                  <a:pt x="134" y="88"/>
                </a:lnTo>
                <a:lnTo>
                  <a:pt x="890" y="0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242" name="Freeform 18"/>
          <p:cNvSpPr>
            <a:spLocks/>
          </p:cNvSpPr>
          <p:nvPr/>
        </p:nvSpPr>
        <p:spPr bwMode="auto">
          <a:xfrm>
            <a:off x="1878013" y="2333625"/>
            <a:ext cx="2241550" cy="7874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948" y="0"/>
              </a:cxn>
              <a:cxn ang="0">
                <a:pos x="1412" y="496"/>
              </a:cxn>
            </a:cxnLst>
            <a:rect l="0" t="0" r="r" b="b"/>
            <a:pathLst>
              <a:path w="1412" h="496">
                <a:moveTo>
                  <a:pt x="0" y="0"/>
                </a:moveTo>
                <a:lnTo>
                  <a:pt x="948" y="0"/>
                </a:lnTo>
                <a:lnTo>
                  <a:pt x="1412" y="496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243" name="Freeform 19"/>
          <p:cNvSpPr>
            <a:spLocks/>
          </p:cNvSpPr>
          <p:nvPr/>
        </p:nvSpPr>
        <p:spPr bwMode="auto">
          <a:xfrm>
            <a:off x="2640013" y="3776663"/>
            <a:ext cx="815975" cy="708025"/>
          </a:xfrm>
          <a:custGeom>
            <a:avLst/>
            <a:gdLst/>
            <a:ahLst/>
            <a:cxnLst>
              <a:cxn ang="0">
                <a:pos x="0" y="446"/>
              </a:cxn>
              <a:cxn ang="0">
                <a:pos x="108" y="446"/>
              </a:cxn>
              <a:cxn ang="0">
                <a:pos x="514" y="0"/>
              </a:cxn>
            </a:cxnLst>
            <a:rect l="0" t="0" r="r" b="b"/>
            <a:pathLst>
              <a:path w="514" h="446">
                <a:moveTo>
                  <a:pt x="0" y="446"/>
                </a:moveTo>
                <a:lnTo>
                  <a:pt x="108" y="446"/>
                </a:lnTo>
                <a:lnTo>
                  <a:pt x="514" y="0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244" name="Line 20"/>
          <p:cNvSpPr>
            <a:spLocks noChangeShapeType="1"/>
          </p:cNvSpPr>
          <p:nvPr/>
        </p:nvSpPr>
        <p:spPr bwMode="auto">
          <a:xfrm>
            <a:off x="1347788" y="5548313"/>
            <a:ext cx="2190750" cy="1587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245" name="Line 21"/>
          <p:cNvSpPr>
            <a:spLocks noChangeShapeType="1"/>
          </p:cNvSpPr>
          <p:nvPr/>
        </p:nvSpPr>
        <p:spPr bwMode="auto">
          <a:xfrm flipV="1">
            <a:off x="4256088" y="5992813"/>
            <a:ext cx="1587" cy="212725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246" name="Freeform 22"/>
          <p:cNvSpPr>
            <a:spLocks/>
          </p:cNvSpPr>
          <p:nvPr/>
        </p:nvSpPr>
        <p:spPr bwMode="auto">
          <a:xfrm>
            <a:off x="4813300" y="676275"/>
            <a:ext cx="1289050" cy="533400"/>
          </a:xfrm>
          <a:custGeom>
            <a:avLst/>
            <a:gdLst/>
            <a:ahLst/>
            <a:cxnLst>
              <a:cxn ang="0">
                <a:pos x="812" y="0"/>
              </a:cxn>
              <a:cxn ang="0">
                <a:pos x="440" y="0"/>
              </a:cxn>
              <a:cxn ang="0">
                <a:pos x="0" y="336"/>
              </a:cxn>
            </a:cxnLst>
            <a:rect l="0" t="0" r="r" b="b"/>
            <a:pathLst>
              <a:path w="812" h="336">
                <a:moveTo>
                  <a:pt x="812" y="0"/>
                </a:moveTo>
                <a:lnTo>
                  <a:pt x="440" y="0"/>
                </a:lnTo>
                <a:lnTo>
                  <a:pt x="0" y="336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247" name="Freeform 23"/>
          <p:cNvSpPr>
            <a:spLocks/>
          </p:cNvSpPr>
          <p:nvPr/>
        </p:nvSpPr>
        <p:spPr bwMode="auto">
          <a:xfrm>
            <a:off x="4265613" y="974725"/>
            <a:ext cx="1836737" cy="1511300"/>
          </a:xfrm>
          <a:custGeom>
            <a:avLst/>
            <a:gdLst/>
            <a:ahLst/>
            <a:cxnLst>
              <a:cxn ang="0">
                <a:pos x="1157" y="0"/>
              </a:cxn>
              <a:cxn ang="0">
                <a:pos x="785" y="0"/>
              </a:cxn>
              <a:cxn ang="0">
                <a:pos x="0" y="952"/>
              </a:cxn>
            </a:cxnLst>
            <a:rect l="0" t="0" r="r" b="b"/>
            <a:pathLst>
              <a:path w="1157" h="952">
                <a:moveTo>
                  <a:pt x="1157" y="0"/>
                </a:moveTo>
                <a:lnTo>
                  <a:pt x="785" y="0"/>
                </a:lnTo>
                <a:lnTo>
                  <a:pt x="0" y="952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248" name="Freeform 24"/>
          <p:cNvSpPr>
            <a:spLocks/>
          </p:cNvSpPr>
          <p:nvPr/>
        </p:nvSpPr>
        <p:spPr bwMode="auto">
          <a:xfrm>
            <a:off x="4357688" y="1282700"/>
            <a:ext cx="1744662" cy="1482725"/>
          </a:xfrm>
          <a:custGeom>
            <a:avLst/>
            <a:gdLst/>
            <a:ahLst/>
            <a:cxnLst>
              <a:cxn ang="0">
                <a:pos x="1099" y="0"/>
              </a:cxn>
              <a:cxn ang="0">
                <a:pos x="759" y="0"/>
              </a:cxn>
              <a:cxn ang="0">
                <a:pos x="0" y="934"/>
              </a:cxn>
            </a:cxnLst>
            <a:rect l="0" t="0" r="r" b="b"/>
            <a:pathLst>
              <a:path w="1099" h="934">
                <a:moveTo>
                  <a:pt x="1099" y="0"/>
                </a:moveTo>
                <a:lnTo>
                  <a:pt x="759" y="0"/>
                </a:lnTo>
                <a:lnTo>
                  <a:pt x="0" y="934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249" name="Freeform 25"/>
          <p:cNvSpPr>
            <a:spLocks/>
          </p:cNvSpPr>
          <p:nvPr/>
        </p:nvSpPr>
        <p:spPr bwMode="auto">
          <a:xfrm>
            <a:off x="5080000" y="1593850"/>
            <a:ext cx="1022350" cy="860425"/>
          </a:xfrm>
          <a:custGeom>
            <a:avLst/>
            <a:gdLst/>
            <a:ahLst/>
            <a:cxnLst>
              <a:cxn ang="0">
                <a:pos x="644" y="0"/>
              </a:cxn>
              <a:cxn ang="0">
                <a:pos x="322" y="0"/>
              </a:cxn>
              <a:cxn ang="0">
                <a:pos x="0" y="542"/>
              </a:cxn>
            </a:cxnLst>
            <a:rect l="0" t="0" r="r" b="b"/>
            <a:pathLst>
              <a:path w="644" h="542">
                <a:moveTo>
                  <a:pt x="644" y="0"/>
                </a:moveTo>
                <a:lnTo>
                  <a:pt x="322" y="0"/>
                </a:lnTo>
                <a:lnTo>
                  <a:pt x="0" y="542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250" name="Freeform 26"/>
          <p:cNvSpPr>
            <a:spLocks/>
          </p:cNvSpPr>
          <p:nvPr/>
        </p:nvSpPr>
        <p:spPr bwMode="auto">
          <a:xfrm>
            <a:off x="5203825" y="2152650"/>
            <a:ext cx="898525" cy="384175"/>
          </a:xfrm>
          <a:custGeom>
            <a:avLst/>
            <a:gdLst/>
            <a:ahLst/>
            <a:cxnLst>
              <a:cxn ang="0">
                <a:pos x="566" y="0"/>
              </a:cxn>
              <a:cxn ang="0">
                <a:pos x="178" y="0"/>
              </a:cxn>
              <a:cxn ang="0">
                <a:pos x="0" y="242"/>
              </a:cxn>
            </a:cxnLst>
            <a:rect l="0" t="0" r="r" b="b"/>
            <a:pathLst>
              <a:path w="566" h="242">
                <a:moveTo>
                  <a:pt x="566" y="0"/>
                </a:moveTo>
                <a:lnTo>
                  <a:pt x="178" y="0"/>
                </a:lnTo>
                <a:lnTo>
                  <a:pt x="0" y="242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251" name="Freeform 27"/>
          <p:cNvSpPr>
            <a:spLocks/>
          </p:cNvSpPr>
          <p:nvPr/>
        </p:nvSpPr>
        <p:spPr bwMode="auto">
          <a:xfrm>
            <a:off x="4411663" y="3633788"/>
            <a:ext cx="1690687" cy="269875"/>
          </a:xfrm>
          <a:custGeom>
            <a:avLst/>
            <a:gdLst/>
            <a:ahLst/>
            <a:cxnLst>
              <a:cxn ang="0">
                <a:pos x="1065" y="170"/>
              </a:cxn>
              <a:cxn ang="0">
                <a:pos x="937" y="170"/>
              </a:cxn>
              <a:cxn ang="0">
                <a:pos x="0" y="0"/>
              </a:cxn>
            </a:cxnLst>
            <a:rect l="0" t="0" r="r" b="b"/>
            <a:pathLst>
              <a:path w="1065" h="170">
                <a:moveTo>
                  <a:pt x="1065" y="170"/>
                </a:moveTo>
                <a:lnTo>
                  <a:pt x="937" y="170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252" name="Freeform 28"/>
          <p:cNvSpPr>
            <a:spLocks/>
          </p:cNvSpPr>
          <p:nvPr/>
        </p:nvSpPr>
        <p:spPr bwMode="auto">
          <a:xfrm>
            <a:off x="4484688" y="3976688"/>
            <a:ext cx="1439862" cy="1060450"/>
          </a:xfrm>
          <a:custGeom>
            <a:avLst/>
            <a:gdLst/>
            <a:ahLst/>
            <a:cxnLst>
              <a:cxn ang="0">
                <a:pos x="907" y="668"/>
              </a:cxn>
              <a:cxn ang="0">
                <a:pos x="735" y="668"/>
              </a:cxn>
              <a:cxn ang="0">
                <a:pos x="0" y="0"/>
              </a:cxn>
            </a:cxnLst>
            <a:rect l="0" t="0" r="r" b="b"/>
            <a:pathLst>
              <a:path w="907" h="668">
                <a:moveTo>
                  <a:pt x="907" y="668"/>
                </a:moveTo>
                <a:lnTo>
                  <a:pt x="735" y="668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253" name="Freeform 29"/>
          <p:cNvSpPr>
            <a:spLocks/>
          </p:cNvSpPr>
          <p:nvPr/>
        </p:nvSpPr>
        <p:spPr bwMode="auto">
          <a:xfrm>
            <a:off x="4246563" y="4046538"/>
            <a:ext cx="1677987" cy="1311275"/>
          </a:xfrm>
          <a:custGeom>
            <a:avLst/>
            <a:gdLst/>
            <a:ahLst/>
            <a:cxnLst>
              <a:cxn ang="0">
                <a:pos x="1057" y="826"/>
              </a:cxn>
              <a:cxn ang="0">
                <a:pos x="885" y="826"/>
              </a:cxn>
              <a:cxn ang="0">
                <a:pos x="0" y="0"/>
              </a:cxn>
            </a:cxnLst>
            <a:rect l="0" t="0" r="r" b="b"/>
            <a:pathLst>
              <a:path w="1057" h="826">
                <a:moveTo>
                  <a:pt x="1057" y="826"/>
                </a:moveTo>
                <a:lnTo>
                  <a:pt x="885" y="826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254" name="Line 30"/>
          <p:cNvSpPr>
            <a:spLocks noChangeShapeType="1"/>
          </p:cNvSpPr>
          <p:nvPr/>
        </p:nvSpPr>
        <p:spPr bwMode="auto">
          <a:xfrm flipH="1">
            <a:off x="5181600" y="3346450"/>
            <a:ext cx="927100" cy="1588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255" name="Line 31"/>
          <p:cNvSpPr>
            <a:spLocks noChangeShapeType="1"/>
          </p:cNvSpPr>
          <p:nvPr/>
        </p:nvSpPr>
        <p:spPr bwMode="auto">
          <a:xfrm>
            <a:off x="2398713" y="2647950"/>
            <a:ext cx="866775" cy="377825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256" name="Freeform 32"/>
          <p:cNvSpPr>
            <a:spLocks/>
          </p:cNvSpPr>
          <p:nvPr/>
        </p:nvSpPr>
        <p:spPr bwMode="auto">
          <a:xfrm>
            <a:off x="2274888" y="3330575"/>
            <a:ext cx="1584325" cy="522288"/>
          </a:xfrm>
          <a:custGeom>
            <a:avLst/>
            <a:gdLst/>
            <a:ahLst/>
            <a:cxnLst>
              <a:cxn ang="0">
                <a:pos x="0" y="329"/>
              </a:cxn>
              <a:cxn ang="0">
                <a:pos x="62" y="329"/>
              </a:cxn>
              <a:cxn ang="0">
                <a:pos x="998" y="0"/>
              </a:cxn>
            </a:cxnLst>
            <a:rect l="0" t="0" r="r" b="b"/>
            <a:pathLst>
              <a:path w="998" h="329">
                <a:moveTo>
                  <a:pt x="0" y="329"/>
                </a:moveTo>
                <a:lnTo>
                  <a:pt x="62" y="329"/>
                </a:lnTo>
                <a:lnTo>
                  <a:pt x="998" y="0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257" name="Freeform 33"/>
          <p:cNvSpPr>
            <a:spLocks/>
          </p:cNvSpPr>
          <p:nvPr/>
        </p:nvSpPr>
        <p:spPr bwMode="auto">
          <a:xfrm>
            <a:off x="4737100" y="3000375"/>
            <a:ext cx="1355725" cy="34925"/>
          </a:xfrm>
          <a:custGeom>
            <a:avLst/>
            <a:gdLst/>
            <a:ahLst/>
            <a:cxnLst>
              <a:cxn ang="0">
                <a:pos x="854" y="22"/>
              </a:cxn>
              <a:cxn ang="0">
                <a:pos x="314" y="22"/>
              </a:cxn>
              <a:cxn ang="0">
                <a:pos x="0" y="0"/>
              </a:cxn>
            </a:cxnLst>
            <a:rect l="0" t="0" r="r" b="b"/>
            <a:pathLst>
              <a:path w="854" h="22">
                <a:moveTo>
                  <a:pt x="854" y="22"/>
                </a:moveTo>
                <a:lnTo>
                  <a:pt x="314" y="22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258" name="Freeform 34"/>
          <p:cNvSpPr>
            <a:spLocks/>
          </p:cNvSpPr>
          <p:nvPr/>
        </p:nvSpPr>
        <p:spPr bwMode="auto">
          <a:xfrm>
            <a:off x="4994275" y="2473325"/>
            <a:ext cx="1117600" cy="412750"/>
          </a:xfrm>
          <a:custGeom>
            <a:avLst/>
            <a:gdLst/>
            <a:ahLst/>
            <a:cxnLst>
              <a:cxn ang="0">
                <a:pos x="704" y="0"/>
              </a:cxn>
              <a:cxn ang="0">
                <a:pos x="530" y="0"/>
              </a:cxn>
              <a:cxn ang="0">
                <a:pos x="0" y="260"/>
              </a:cxn>
            </a:cxnLst>
            <a:rect l="0" t="0" r="r" b="b"/>
            <a:pathLst>
              <a:path w="704" h="260">
                <a:moveTo>
                  <a:pt x="704" y="0"/>
                </a:moveTo>
                <a:lnTo>
                  <a:pt x="530" y="0"/>
                </a:lnTo>
                <a:lnTo>
                  <a:pt x="0" y="260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259" name="Freeform 35"/>
          <p:cNvSpPr>
            <a:spLocks/>
          </p:cNvSpPr>
          <p:nvPr/>
        </p:nvSpPr>
        <p:spPr bwMode="auto">
          <a:xfrm>
            <a:off x="4256088" y="3706813"/>
            <a:ext cx="1658937" cy="768350"/>
          </a:xfrm>
          <a:custGeom>
            <a:avLst/>
            <a:gdLst/>
            <a:ahLst/>
            <a:cxnLst>
              <a:cxn ang="0">
                <a:pos x="1045" y="484"/>
              </a:cxn>
              <a:cxn ang="0">
                <a:pos x="879" y="484"/>
              </a:cxn>
              <a:cxn ang="0">
                <a:pos x="0" y="0"/>
              </a:cxn>
            </a:cxnLst>
            <a:rect l="0" t="0" r="r" b="b"/>
            <a:pathLst>
              <a:path w="1045" h="484">
                <a:moveTo>
                  <a:pt x="1045" y="484"/>
                </a:moveTo>
                <a:lnTo>
                  <a:pt x="879" y="484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260" name="Line 36"/>
          <p:cNvSpPr>
            <a:spLocks noChangeShapeType="1"/>
          </p:cNvSpPr>
          <p:nvPr/>
        </p:nvSpPr>
        <p:spPr bwMode="auto">
          <a:xfrm>
            <a:off x="2147888" y="1320800"/>
            <a:ext cx="654050" cy="1588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261" name="Line 37"/>
          <p:cNvSpPr>
            <a:spLocks noChangeShapeType="1"/>
          </p:cNvSpPr>
          <p:nvPr/>
        </p:nvSpPr>
        <p:spPr bwMode="auto">
          <a:xfrm>
            <a:off x="2135188" y="1762125"/>
            <a:ext cx="2000250" cy="1588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262" name="Line 38"/>
          <p:cNvSpPr>
            <a:spLocks noChangeShapeType="1"/>
          </p:cNvSpPr>
          <p:nvPr/>
        </p:nvSpPr>
        <p:spPr bwMode="auto">
          <a:xfrm>
            <a:off x="2325688" y="2647950"/>
            <a:ext cx="285750" cy="1588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263" name="Freeform 39"/>
          <p:cNvSpPr>
            <a:spLocks/>
          </p:cNvSpPr>
          <p:nvPr/>
        </p:nvSpPr>
        <p:spPr bwMode="auto">
          <a:xfrm>
            <a:off x="2360613" y="2997200"/>
            <a:ext cx="177800" cy="209550"/>
          </a:xfrm>
          <a:custGeom>
            <a:avLst/>
            <a:gdLst/>
            <a:ahLst/>
            <a:cxnLst>
              <a:cxn ang="0">
                <a:pos x="0" y="132"/>
              </a:cxn>
              <a:cxn ang="0">
                <a:pos x="60" y="132"/>
              </a:cxn>
              <a:cxn ang="0">
                <a:pos x="112" y="0"/>
              </a:cxn>
            </a:cxnLst>
            <a:rect l="0" t="0" r="r" b="b"/>
            <a:pathLst>
              <a:path w="112" h="132">
                <a:moveTo>
                  <a:pt x="0" y="132"/>
                </a:moveTo>
                <a:lnTo>
                  <a:pt x="60" y="132"/>
                </a:lnTo>
                <a:lnTo>
                  <a:pt x="112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264" name="Freeform 40"/>
          <p:cNvSpPr>
            <a:spLocks/>
          </p:cNvSpPr>
          <p:nvPr/>
        </p:nvSpPr>
        <p:spPr bwMode="auto">
          <a:xfrm>
            <a:off x="2208213" y="3200400"/>
            <a:ext cx="1631950" cy="336550"/>
          </a:xfrm>
          <a:custGeom>
            <a:avLst/>
            <a:gdLst/>
            <a:ahLst/>
            <a:cxnLst>
              <a:cxn ang="0">
                <a:pos x="0" y="212"/>
              </a:cxn>
              <a:cxn ang="0">
                <a:pos x="188" y="212"/>
              </a:cxn>
              <a:cxn ang="0">
                <a:pos x="1028" y="0"/>
              </a:cxn>
            </a:cxnLst>
            <a:rect l="0" t="0" r="r" b="b"/>
            <a:pathLst>
              <a:path w="1028" h="212">
                <a:moveTo>
                  <a:pt x="0" y="212"/>
                </a:moveTo>
                <a:lnTo>
                  <a:pt x="188" y="212"/>
                </a:lnTo>
                <a:lnTo>
                  <a:pt x="1028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265" name="Freeform 41"/>
          <p:cNvSpPr>
            <a:spLocks/>
          </p:cNvSpPr>
          <p:nvPr/>
        </p:nvSpPr>
        <p:spPr bwMode="auto">
          <a:xfrm>
            <a:off x="2522538" y="3754438"/>
            <a:ext cx="234950" cy="419100"/>
          </a:xfrm>
          <a:custGeom>
            <a:avLst/>
            <a:gdLst/>
            <a:ahLst/>
            <a:cxnLst>
              <a:cxn ang="0">
                <a:pos x="0" y="264"/>
              </a:cxn>
              <a:cxn ang="0">
                <a:pos x="86" y="264"/>
              </a:cxn>
              <a:cxn ang="0">
                <a:pos x="148" y="0"/>
              </a:cxn>
            </a:cxnLst>
            <a:rect l="0" t="0" r="r" b="b"/>
            <a:pathLst>
              <a:path w="148" h="264">
                <a:moveTo>
                  <a:pt x="0" y="264"/>
                </a:moveTo>
                <a:lnTo>
                  <a:pt x="86" y="264"/>
                </a:lnTo>
                <a:lnTo>
                  <a:pt x="148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266" name="Freeform 42"/>
          <p:cNvSpPr>
            <a:spLocks/>
          </p:cNvSpPr>
          <p:nvPr/>
        </p:nvSpPr>
        <p:spPr bwMode="auto">
          <a:xfrm>
            <a:off x="1411288" y="4395788"/>
            <a:ext cx="2187575" cy="425450"/>
          </a:xfrm>
          <a:custGeom>
            <a:avLst/>
            <a:gdLst/>
            <a:ahLst/>
            <a:cxnLst>
              <a:cxn ang="0">
                <a:pos x="0" y="268"/>
              </a:cxn>
              <a:cxn ang="0">
                <a:pos x="146" y="268"/>
              </a:cxn>
              <a:cxn ang="0">
                <a:pos x="1378" y="0"/>
              </a:cxn>
            </a:cxnLst>
            <a:rect l="0" t="0" r="r" b="b"/>
            <a:pathLst>
              <a:path w="1378" h="268">
                <a:moveTo>
                  <a:pt x="0" y="268"/>
                </a:moveTo>
                <a:lnTo>
                  <a:pt x="146" y="268"/>
                </a:lnTo>
                <a:lnTo>
                  <a:pt x="1378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267" name="Freeform 43"/>
          <p:cNvSpPr>
            <a:spLocks/>
          </p:cNvSpPr>
          <p:nvPr/>
        </p:nvSpPr>
        <p:spPr bwMode="auto">
          <a:xfrm>
            <a:off x="1639888" y="4995863"/>
            <a:ext cx="1412875" cy="139700"/>
          </a:xfrm>
          <a:custGeom>
            <a:avLst/>
            <a:gdLst/>
            <a:ahLst/>
            <a:cxnLst>
              <a:cxn ang="0">
                <a:pos x="0" y="88"/>
              </a:cxn>
              <a:cxn ang="0">
                <a:pos x="134" y="88"/>
              </a:cxn>
              <a:cxn ang="0">
                <a:pos x="890" y="0"/>
              </a:cxn>
            </a:cxnLst>
            <a:rect l="0" t="0" r="r" b="b"/>
            <a:pathLst>
              <a:path w="890" h="88">
                <a:moveTo>
                  <a:pt x="0" y="88"/>
                </a:moveTo>
                <a:lnTo>
                  <a:pt x="134" y="88"/>
                </a:lnTo>
                <a:lnTo>
                  <a:pt x="890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268" name="Freeform 44"/>
          <p:cNvSpPr>
            <a:spLocks/>
          </p:cNvSpPr>
          <p:nvPr/>
        </p:nvSpPr>
        <p:spPr bwMode="auto">
          <a:xfrm>
            <a:off x="1878013" y="2333625"/>
            <a:ext cx="2241550" cy="7874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948" y="0"/>
              </a:cxn>
              <a:cxn ang="0">
                <a:pos x="1412" y="496"/>
              </a:cxn>
            </a:cxnLst>
            <a:rect l="0" t="0" r="r" b="b"/>
            <a:pathLst>
              <a:path w="1412" h="496">
                <a:moveTo>
                  <a:pt x="0" y="0"/>
                </a:moveTo>
                <a:lnTo>
                  <a:pt x="948" y="0"/>
                </a:lnTo>
                <a:lnTo>
                  <a:pt x="1412" y="496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269" name="Freeform 45"/>
          <p:cNvSpPr>
            <a:spLocks/>
          </p:cNvSpPr>
          <p:nvPr/>
        </p:nvSpPr>
        <p:spPr bwMode="auto">
          <a:xfrm>
            <a:off x="2640013" y="3776663"/>
            <a:ext cx="815975" cy="708025"/>
          </a:xfrm>
          <a:custGeom>
            <a:avLst/>
            <a:gdLst/>
            <a:ahLst/>
            <a:cxnLst>
              <a:cxn ang="0">
                <a:pos x="0" y="446"/>
              </a:cxn>
              <a:cxn ang="0">
                <a:pos x="108" y="446"/>
              </a:cxn>
              <a:cxn ang="0">
                <a:pos x="514" y="0"/>
              </a:cxn>
            </a:cxnLst>
            <a:rect l="0" t="0" r="r" b="b"/>
            <a:pathLst>
              <a:path w="514" h="446">
                <a:moveTo>
                  <a:pt x="0" y="446"/>
                </a:moveTo>
                <a:lnTo>
                  <a:pt x="108" y="446"/>
                </a:lnTo>
                <a:lnTo>
                  <a:pt x="514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270" name="Line 46"/>
          <p:cNvSpPr>
            <a:spLocks noChangeShapeType="1"/>
          </p:cNvSpPr>
          <p:nvPr/>
        </p:nvSpPr>
        <p:spPr bwMode="auto">
          <a:xfrm>
            <a:off x="1331913" y="5548313"/>
            <a:ext cx="2206625" cy="1587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271" name="Line 47"/>
          <p:cNvSpPr>
            <a:spLocks noChangeShapeType="1"/>
          </p:cNvSpPr>
          <p:nvPr/>
        </p:nvSpPr>
        <p:spPr bwMode="auto">
          <a:xfrm flipV="1">
            <a:off x="4256088" y="5992813"/>
            <a:ext cx="1587" cy="212725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272" name="Freeform 48"/>
          <p:cNvSpPr>
            <a:spLocks/>
          </p:cNvSpPr>
          <p:nvPr/>
        </p:nvSpPr>
        <p:spPr bwMode="auto">
          <a:xfrm>
            <a:off x="4813300" y="676275"/>
            <a:ext cx="1289050" cy="533400"/>
          </a:xfrm>
          <a:custGeom>
            <a:avLst/>
            <a:gdLst/>
            <a:ahLst/>
            <a:cxnLst>
              <a:cxn ang="0">
                <a:pos x="812" y="0"/>
              </a:cxn>
              <a:cxn ang="0">
                <a:pos x="440" y="0"/>
              </a:cxn>
              <a:cxn ang="0">
                <a:pos x="0" y="336"/>
              </a:cxn>
            </a:cxnLst>
            <a:rect l="0" t="0" r="r" b="b"/>
            <a:pathLst>
              <a:path w="812" h="336">
                <a:moveTo>
                  <a:pt x="812" y="0"/>
                </a:moveTo>
                <a:lnTo>
                  <a:pt x="440" y="0"/>
                </a:lnTo>
                <a:lnTo>
                  <a:pt x="0" y="336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273" name="Freeform 49"/>
          <p:cNvSpPr>
            <a:spLocks/>
          </p:cNvSpPr>
          <p:nvPr/>
        </p:nvSpPr>
        <p:spPr bwMode="auto">
          <a:xfrm>
            <a:off x="4265613" y="974725"/>
            <a:ext cx="1836737" cy="1511300"/>
          </a:xfrm>
          <a:custGeom>
            <a:avLst/>
            <a:gdLst/>
            <a:ahLst/>
            <a:cxnLst>
              <a:cxn ang="0">
                <a:pos x="1157" y="0"/>
              </a:cxn>
              <a:cxn ang="0">
                <a:pos x="785" y="0"/>
              </a:cxn>
              <a:cxn ang="0">
                <a:pos x="0" y="952"/>
              </a:cxn>
            </a:cxnLst>
            <a:rect l="0" t="0" r="r" b="b"/>
            <a:pathLst>
              <a:path w="1157" h="952">
                <a:moveTo>
                  <a:pt x="1157" y="0"/>
                </a:moveTo>
                <a:lnTo>
                  <a:pt x="785" y="0"/>
                </a:lnTo>
                <a:lnTo>
                  <a:pt x="0" y="952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274" name="Freeform 50"/>
          <p:cNvSpPr>
            <a:spLocks/>
          </p:cNvSpPr>
          <p:nvPr/>
        </p:nvSpPr>
        <p:spPr bwMode="auto">
          <a:xfrm>
            <a:off x="4357688" y="1282700"/>
            <a:ext cx="1744662" cy="1482725"/>
          </a:xfrm>
          <a:custGeom>
            <a:avLst/>
            <a:gdLst/>
            <a:ahLst/>
            <a:cxnLst>
              <a:cxn ang="0">
                <a:pos x="1099" y="0"/>
              </a:cxn>
              <a:cxn ang="0">
                <a:pos x="759" y="0"/>
              </a:cxn>
              <a:cxn ang="0">
                <a:pos x="0" y="934"/>
              </a:cxn>
            </a:cxnLst>
            <a:rect l="0" t="0" r="r" b="b"/>
            <a:pathLst>
              <a:path w="1099" h="934">
                <a:moveTo>
                  <a:pt x="1099" y="0"/>
                </a:moveTo>
                <a:lnTo>
                  <a:pt x="759" y="0"/>
                </a:lnTo>
                <a:lnTo>
                  <a:pt x="0" y="934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275" name="Freeform 51"/>
          <p:cNvSpPr>
            <a:spLocks/>
          </p:cNvSpPr>
          <p:nvPr/>
        </p:nvSpPr>
        <p:spPr bwMode="auto">
          <a:xfrm>
            <a:off x="5080000" y="1593850"/>
            <a:ext cx="1022350" cy="860425"/>
          </a:xfrm>
          <a:custGeom>
            <a:avLst/>
            <a:gdLst/>
            <a:ahLst/>
            <a:cxnLst>
              <a:cxn ang="0">
                <a:pos x="644" y="0"/>
              </a:cxn>
              <a:cxn ang="0">
                <a:pos x="322" y="0"/>
              </a:cxn>
              <a:cxn ang="0">
                <a:pos x="0" y="542"/>
              </a:cxn>
            </a:cxnLst>
            <a:rect l="0" t="0" r="r" b="b"/>
            <a:pathLst>
              <a:path w="644" h="542">
                <a:moveTo>
                  <a:pt x="644" y="0"/>
                </a:moveTo>
                <a:lnTo>
                  <a:pt x="322" y="0"/>
                </a:lnTo>
                <a:lnTo>
                  <a:pt x="0" y="542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276" name="Freeform 52"/>
          <p:cNvSpPr>
            <a:spLocks/>
          </p:cNvSpPr>
          <p:nvPr/>
        </p:nvSpPr>
        <p:spPr bwMode="auto">
          <a:xfrm>
            <a:off x="5203825" y="2152650"/>
            <a:ext cx="898525" cy="384175"/>
          </a:xfrm>
          <a:custGeom>
            <a:avLst/>
            <a:gdLst/>
            <a:ahLst/>
            <a:cxnLst>
              <a:cxn ang="0">
                <a:pos x="566" y="0"/>
              </a:cxn>
              <a:cxn ang="0">
                <a:pos x="178" y="0"/>
              </a:cxn>
              <a:cxn ang="0">
                <a:pos x="0" y="242"/>
              </a:cxn>
            </a:cxnLst>
            <a:rect l="0" t="0" r="r" b="b"/>
            <a:pathLst>
              <a:path w="566" h="242">
                <a:moveTo>
                  <a:pt x="566" y="0"/>
                </a:moveTo>
                <a:lnTo>
                  <a:pt x="178" y="0"/>
                </a:lnTo>
                <a:lnTo>
                  <a:pt x="0" y="242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277" name="Freeform 53"/>
          <p:cNvSpPr>
            <a:spLocks/>
          </p:cNvSpPr>
          <p:nvPr/>
        </p:nvSpPr>
        <p:spPr bwMode="auto">
          <a:xfrm>
            <a:off x="4411663" y="3633788"/>
            <a:ext cx="1690687" cy="269875"/>
          </a:xfrm>
          <a:custGeom>
            <a:avLst/>
            <a:gdLst/>
            <a:ahLst/>
            <a:cxnLst>
              <a:cxn ang="0">
                <a:pos x="1065" y="170"/>
              </a:cxn>
              <a:cxn ang="0">
                <a:pos x="937" y="170"/>
              </a:cxn>
              <a:cxn ang="0">
                <a:pos x="0" y="0"/>
              </a:cxn>
            </a:cxnLst>
            <a:rect l="0" t="0" r="r" b="b"/>
            <a:pathLst>
              <a:path w="1065" h="170">
                <a:moveTo>
                  <a:pt x="1065" y="170"/>
                </a:moveTo>
                <a:lnTo>
                  <a:pt x="937" y="170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278" name="Freeform 54"/>
          <p:cNvSpPr>
            <a:spLocks/>
          </p:cNvSpPr>
          <p:nvPr/>
        </p:nvSpPr>
        <p:spPr bwMode="auto">
          <a:xfrm>
            <a:off x="4484688" y="3976688"/>
            <a:ext cx="1439862" cy="1060450"/>
          </a:xfrm>
          <a:custGeom>
            <a:avLst/>
            <a:gdLst/>
            <a:ahLst/>
            <a:cxnLst>
              <a:cxn ang="0">
                <a:pos x="907" y="668"/>
              </a:cxn>
              <a:cxn ang="0">
                <a:pos x="735" y="668"/>
              </a:cxn>
              <a:cxn ang="0">
                <a:pos x="0" y="0"/>
              </a:cxn>
            </a:cxnLst>
            <a:rect l="0" t="0" r="r" b="b"/>
            <a:pathLst>
              <a:path w="907" h="668">
                <a:moveTo>
                  <a:pt x="907" y="668"/>
                </a:moveTo>
                <a:lnTo>
                  <a:pt x="735" y="668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279" name="Freeform 55"/>
          <p:cNvSpPr>
            <a:spLocks/>
          </p:cNvSpPr>
          <p:nvPr/>
        </p:nvSpPr>
        <p:spPr bwMode="auto">
          <a:xfrm>
            <a:off x="4246563" y="4046538"/>
            <a:ext cx="1677987" cy="1311275"/>
          </a:xfrm>
          <a:custGeom>
            <a:avLst/>
            <a:gdLst/>
            <a:ahLst/>
            <a:cxnLst>
              <a:cxn ang="0">
                <a:pos x="1057" y="826"/>
              </a:cxn>
              <a:cxn ang="0">
                <a:pos x="885" y="826"/>
              </a:cxn>
              <a:cxn ang="0">
                <a:pos x="0" y="0"/>
              </a:cxn>
            </a:cxnLst>
            <a:rect l="0" t="0" r="r" b="b"/>
            <a:pathLst>
              <a:path w="1057" h="826">
                <a:moveTo>
                  <a:pt x="1057" y="826"/>
                </a:moveTo>
                <a:lnTo>
                  <a:pt x="885" y="826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280" name="Line 56"/>
          <p:cNvSpPr>
            <a:spLocks noChangeShapeType="1"/>
          </p:cNvSpPr>
          <p:nvPr/>
        </p:nvSpPr>
        <p:spPr bwMode="auto">
          <a:xfrm flipH="1">
            <a:off x="5181600" y="3346450"/>
            <a:ext cx="927100" cy="1588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281" name="Line 57"/>
          <p:cNvSpPr>
            <a:spLocks noChangeShapeType="1"/>
          </p:cNvSpPr>
          <p:nvPr/>
        </p:nvSpPr>
        <p:spPr bwMode="auto">
          <a:xfrm>
            <a:off x="2398713" y="2647950"/>
            <a:ext cx="866775" cy="377825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282" name="Freeform 58"/>
          <p:cNvSpPr>
            <a:spLocks/>
          </p:cNvSpPr>
          <p:nvPr/>
        </p:nvSpPr>
        <p:spPr bwMode="auto">
          <a:xfrm>
            <a:off x="2274888" y="3330575"/>
            <a:ext cx="1584325" cy="522288"/>
          </a:xfrm>
          <a:custGeom>
            <a:avLst/>
            <a:gdLst/>
            <a:ahLst/>
            <a:cxnLst>
              <a:cxn ang="0">
                <a:pos x="0" y="329"/>
              </a:cxn>
              <a:cxn ang="0">
                <a:pos x="62" y="329"/>
              </a:cxn>
              <a:cxn ang="0">
                <a:pos x="998" y="0"/>
              </a:cxn>
            </a:cxnLst>
            <a:rect l="0" t="0" r="r" b="b"/>
            <a:pathLst>
              <a:path w="998" h="329">
                <a:moveTo>
                  <a:pt x="0" y="329"/>
                </a:moveTo>
                <a:lnTo>
                  <a:pt x="62" y="329"/>
                </a:lnTo>
                <a:lnTo>
                  <a:pt x="998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283" name="Freeform 59"/>
          <p:cNvSpPr>
            <a:spLocks/>
          </p:cNvSpPr>
          <p:nvPr/>
        </p:nvSpPr>
        <p:spPr bwMode="auto">
          <a:xfrm>
            <a:off x="4737100" y="3000375"/>
            <a:ext cx="1355725" cy="34925"/>
          </a:xfrm>
          <a:custGeom>
            <a:avLst/>
            <a:gdLst/>
            <a:ahLst/>
            <a:cxnLst>
              <a:cxn ang="0">
                <a:pos x="854" y="22"/>
              </a:cxn>
              <a:cxn ang="0">
                <a:pos x="314" y="22"/>
              </a:cxn>
              <a:cxn ang="0">
                <a:pos x="0" y="0"/>
              </a:cxn>
            </a:cxnLst>
            <a:rect l="0" t="0" r="r" b="b"/>
            <a:pathLst>
              <a:path w="854" h="22">
                <a:moveTo>
                  <a:pt x="854" y="22"/>
                </a:moveTo>
                <a:lnTo>
                  <a:pt x="314" y="22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284" name="Freeform 60"/>
          <p:cNvSpPr>
            <a:spLocks/>
          </p:cNvSpPr>
          <p:nvPr/>
        </p:nvSpPr>
        <p:spPr bwMode="auto">
          <a:xfrm>
            <a:off x="7448550" y="3763963"/>
            <a:ext cx="95250" cy="1073150"/>
          </a:xfrm>
          <a:custGeom>
            <a:avLst/>
            <a:gdLst/>
            <a:ahLst/>
            <a:cxnLst>
              <a:cxn ang="0">
                <a:pos x="6" y="0"/>
              </a:cxn>
              <a:cxn ang="0">
                <a:pos x="60" y="0"/>
              </a:cxn>
              <a:cxn ang="0">
                <a:pos x="60" y="676"/>
              </a:cxn>
              <a:cxn ang="0">
                <a:pos x="0" y="676"/>
              </a:cxn>
            </a:cxnLst>
            <a:rect l="0" t="0" r="r" b="b"/>
            <a:pathLst>
              <a:path w="60" h="676">
                <a:moveTo>
                  <a:pt x="6" y="0"/>
                </a:moveTo>
                <a:lnTo>
                  <a:pt x="60" y="0"/>
                </a:lnTo>
                <a:lnTo>
                  <a:pt x="60" y="676"/>
                </a:lnTo>
                <a:lnTo>
                  <a:pt x="0" y="676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285" name="Freeform 61"/>
          <p:cNvSpPr>
            <a:spLocks/>
          </p:cNvSpPr>
          <p:nvPr/>
        </p:nvSpPr>
        <p:spPr bwMode="auto">
          <a:xfrm>
            <a:off x="4994275" y="2473325"/>
            <a:ext cx="1117600" cy="412750"/>
          </a:xfrm>
          <a:custGeom>
            <a:avLst/>
            <a:gdLst/>
            <a:ahLst/>
            <a:cxnLst>
              <a:cxn ang="0">
                <a:pos x="704" y="0"/>
              </a:cxn>
              <a:cxn ang="0">
                <a:pos x="530" y="0"/>
              </a:cxn>
              <a:cxn ang="0">
                <a:pos x="0" y="260"/>
              </a:cxn>
            </a:cxnLst>
            <a:rect l="0" t="0" r="r" b="b"/>
            <a:pathLst>
              <a:path w="704" h="260">
                <a:moveTo>
                  <a:pt x="704" y="0"/>
                </a:moveTo>
                <a:lnTo>
                  <a:pt x="530" y="0"/>
                </a:lnTo>
                <a:lnTo>
                  <a:pt x="0" y="26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286" name="Line 62"/>
          <p:cNvSpPr>
            <a:spLocks noChangeShapeType="1"/>
          </p:cNvSpPr>
          <p:nvPr/>
        </p:nvSpPr>
        <p:spPr bwMode="auto">
          <a:xfrm>
            <a:off x="7540625" y="4303713"/>
            <a:ext cx="82550" cy="1587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287" name="Rectangle 63"/>
          <p:cNvSpPr>
            <a:spLocks noChangeArrowheads="1"/>
          </p:cNvSpPr>
          <p:nvPr/>
        </p:nvSpPr>
        <p:spPr bwMode="auto">
          <a:xfrm>
            <a:off x="450850" y="1144588"/>
            <a:ext cx="16637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Parietal bone</a:t>
            </a:r>
            <a:endParaRPr lang="en-US" sz="1800">
              <a:latin typeface="Arial" charset="0"/>
            </a:endParaRPr>
          </a:p>
        </p:txBody>
      </p:sp>
      <p:sp>
        <p:nvSpPr>
          <p:cNvPr id="52288" name="Rectangle 64"/>
          <p:cNvSpPr>
            <a:spLocks noChangeArrowheads="1"/>
          </p:cNvSpPr>
          <p:nvPr/>
        </p:nvSpPr>
        <p:spPr bwMode="auto">
          <a:xfrm>
            <a:off x="450850" y="1633538"/>
            <a:ext cx="17272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Squamous part </a:t>
            </a:r>
          </a:p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of frontal bone</a:t>
            </a:r>
            <a:endParaRPr lang="en-US" sz="1800" b="1">
              <a:latin typeface="Arial" charset="0"/>
            </a:endParaRPr>
          </a:p>
        </p:txBody>
      </p:sp>
      <p:sp>
        <p:nvSpPr>
          <p:cNvPr id="52289" name="Rectangle 65"/>
          <p:cNvSpPr>
            <a:spLocks noChangeArrowheads="1"/>
          </p:cNvSpPr>
          <p:nvPr/>
        </p:nvSpPr>
        <p:spPr bwMode="auto">
          <a:xfrm>
            <a:off x="450850" y="2144713"/>
            <a:ext cx="13970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Nasal bone</a:t>
            </a:r>
            <a:endParaRPr lang="en-US" sz="1800">
              <a:latin typeface="Arial" charset="0"/>
            </a:endParaRPr>
          </a:p>
        </p:txBody>
      </p:sp>
      <p:sp>
        <p:nvSpPr>
          <p:cNvPr id="52290" name="Rectangle 66"/>
          <p:cNvSpPr>
            <a:spLocks noChangeArrowheads="1"/>
          </p:cNvSpPr>
          <p:nvPr/>
        </p:nvSpPr>
        <p:spPr bwMode="auto">
          <a:xfrm>
            <a:off x="450850" y="2468563"/>
            <a:ext cx="1841500" cy="59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Sphenoid bone</a:t>
            </a:r>
          </a:p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(greater wing)</a:t>
            </a:r>
            <a:endParaRPr lang="en-US" sz="1800">
              <a:latin typeface="Arial" charset="0"/>
            </a:endParaRPr>
          </a:p>
        </p:txBody>
      </p:sp>
      <p:sp>
        <p:nvSpPr>
          <p:cNvPr id="52291" name="Rectangle 67"/>
          <p:cNvSpPr>
            <a:spLocks noChangeArrowheads="1"/>
          </p:cNvSpPr>
          <p:nvPr/>
        </p:nvSpPr>
        <p:spPr bwMode="auto">
          <a:xfrm>
            <a:off x="450850" y="3021013"/>
            <a:ext cx="18669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Temporal bone</a:t>
            </a:r>
            <a:endParaRPr lang="en-US" sz="1800">
              <a:latin typeface="Arial" charset="0"/>
            </a:endParaRPr>
          </a:p>
        </p:txBody>
      </p:sp>
      <p:sp>
        <p:nvSpPr>
          <p:cNvPr id="52292" name="Rectangle 68"/>
          <p:cNvSpPr>
            <a:spLocks noChangeArrowheads="1"/>
          </p:cNvSpPr>
          <p:nvPr/>
        </p:nvSpPr>
        <p:spPr bwMode="auto">
          <a:xfrm>
            <a:off x="450850" y="3348038"/>
            <a:ext cx="17145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Ethmoid bone</a:t>
            </a:r>
            <a:endParaRPr lang="en-US" sz="1800">
              <a:latin typeface="Arial" charset="0"/>
            </a:endParaRPr>
          </a:p>
        </p:txBody>
      </p:sp>
      <p:sp>
        <p:nvSpPr>
          <p:cNvPr id="52293" name="Rectangle 69"/>
          <p:cNvSpPr>
            <a:spLocks noChangeArrowheads="1"/>
          </p:cNvSpPr>
          <p:nvPr/>
        </p:nvSpPr>
        <p:spPr bwMode="auto">
          <a:xfrm>
            <a:off x="450850" y="3668713"/>
            <a:ext cx="17780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Lacrimal bone</a:t>
            </a:r>
            <a:endParaRPr lang="en-US" sz="1800">
              <a:latin typeface="Arial" charset="0"/>
            </a:endParaRPr>
          </a:p>
        </p:txBody>
      </p:sp>
      <p:sp>
        <p:nvSpPr>
          <p:cNvPr id="52294" name="Rectangle 70"/>
          <p:cNvSpPr>
            <a:spLocks noChangeArrowheads="1"/>
          </p:cNvSpPr>
          <p:nvPr/>
        </p:nvSpPr>
        <p:spPr bwMode="auto">
          <a:xfrm>
            <a:off x="450850" y="3989388"/>
            <a:ext cx="20066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Zygomatic bone</a:t>
            </a:r>
            <a:endParaRPr lang="en-US" sz="1800">
              <a:latin typeface="Arial" charset="0"/>
            </a:endParaRPr>
          </a:p>
        </p:txBody>
      </p:sp>
      <p:sp>
        <p:nvSpPr>
          <p:cNvPr id="52295" name="Rectangle 71"/>
          <p:cNvSpPr>
            <a:spLocks noChangeArrowheads="1"/>
          </p:cNvSpPr>
          <p:nvPr/>
        </p:nvSpPr>
        <p:spPr bwMode="auto">
          <a:xfrm>
            <a:off x="450850" y="4633913"/>
            <a:ext cx="9017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Maxilla</a:t>
            </a:r>
            <a:endParaRPr lang="en-US" sz="1800">
              <a:latin typeface="Arial" charset="0"/>
            </a:endParaRPr>
          </a:p>
        </p:txBody>
      </p:sp>
      <p:sp>
        <p:nvSpPr>
          <p:cNvPr id="52296" name="Rectangle 72"/>
          <p:cNvSpPr>
            <a:spLocks noChangeArrowheads="1"/>
          </p:cNvSpPr>
          <p:nvPr/>
        </p:nvSpPr>
        <p:spPr bwMode="auto">
          <a:xfrm>
            <a:off x="450850" y="4948238"/>
            <a:ext cx="11303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Mandible</a:t>
            </a:r>
            <a:endParaRPr lang="en-US" sz="1800">
              <a:latin typeface="Arial" charset="0"/>
            </a:endParaRPr>
          </a:p>
        </p:txBody>
      </p:sp>
      <p:sp>
        <p:nvSpPr>
          <p:cNvPr id="52297" name="Rectangle 73"/>
          <p:cNvSpPr>
            <a:spLocks noChangeArrowheads="1"/>
          </p:cNvSpPr>
          <p:nvPr/>
        </p:nvSpPr>
        <p:spPr bwMode="auto">
          <a:xfrm>
            <a:off x="450850" y="4354513"/>
            <a:ext cx="21590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Infraorbital foramen</a:t>
            </a:r>
            <a:endParaRPr lang="en-US" sz="1800" b="1">
              <a:latin typeface="Arial" charset="0"/>
            </a:endParaRPr>
          </a:p>
        </p:txBody>
      </p:sp>
      <p:sp>
        <p:nvSpPr>
          <p:cNvPr id="52298" name="Rectangle 74"/>
          <p:cNvSpPr>
            <a:spLocks noChangeArrowheads="1"/>
          </p:cNvSpPr>
          <p:nvPr/>
        </p:nvSpPr>
        <p:spPr bwMode="auto">
          <a:xfrm>
            <a:off x="450850" y="5418138"/>
            <a:ext cx="9017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Mental</a:t>
            </a:r>
          </a:p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foramen</a:t>
            </a:r>
            <a:endParaRPr lang="en-US" sz="1800" b="1">
              <a:latin typeface="Arial" charset="0"/>
            </a:endParaRPr>
          </a:p>
        </p:txBody>
      </p:sp>
      <p:sp>
        <p:nvSpPr>
          <p:cNvPr id="52299" name="Rectangle 75"/>
          <p:cNvSpPr>
            <a:spLocks noChangeArrowheads="1"/>
          </p:cNvSpPr>
          <p:nvPr/>
        </p:nvSpPr>
        <p:spPr bwMode="auto">
          <a:xfrm>
            <a:off x="460375" y="6142038"/>
            <a:ext cx="20828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(a) Anterior view</a:t>
            </a:r>
            <a:endParaRPr lang="en-US" sz="1800">
              <a:latin typeface="Arial" charset="0"/>
            </a:endParaRPr>
          </a:p>
        </p:txBody>
      </p:sp>
      <p:sp>
        <p:nvSpPr>
          <p:cNvPr id="52300" name="Rectangle 76"/>
          <p:cNvSpPr>
            <a:spLocks noChangeArrowheads="1"/>
          </p:cNvSpPr>
          <p:nvPr/>
        </p:nvSpPr>
        <p:spPr bwMode="auto">
          <a:xfrm>
            <a:off x="3213100" y="6183313"/>
            <a:ext cx="24638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Mandibular symphysis</a:t>
            </a:r>
            <a:endParaRPr lang="en-US" sz="1800" b="1">
              <a:latin typeface="Arial" charset="0"/>
            </a:endParaRPr>
          </a:p>
        </p:txBody>
      </p:sp>
      <p:sp>
        <p:nvSpPr>
          <p:cNvPr id="52301" name="Rectangle 77"/>
          <p:cNvSpPr>
            <a:spLocks noChangeArrowheads="1"/>
          </p:cNvSpPr>
          <p:nvPr/>
        </p:nvSpPr>
        <p:spPr bwMode="auto">
          <a:xfrm>
            <a:off x="6130925" y="477838"/>
            <a:ext cx="15748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Frontal bone</a:t>
            </a:r>
            <a:endParaRPr lang="en-US" sz="1800">
              <a:latin typeface="Arial" charset="0"/>
            </a:endParaRPr>
          </a:p>
        </p:txBody>
      </p:sp>
      <p:sp>
        <p:nvSpPr>
          <p:cNvPr id="52302" name="Rectangle 78"/>
          <p:cNvSpPr>
            <a:spLocks noChangeArrowheads="1"/>
          </p:cNvSpPr>
          <p:nvPr/>
        </p:nvSpPr>
        <p:spPr bwMode="auto">
          <a:xfrm>
            <a:off x="6137275" y="842963"/>
            <a:ext cx="8890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Glabella</a:t>
            </a:r>
            <a:endParaRPr lang="en-US" sz="1800" b="1">
              <a:latin typeface="Arial" charset="0"/>
            </a:endParaRPr>
          </a:p>
        </p:txBody>
      </p:sp>
      <p:sp>
        <p:nvSpPr>
          <p:cNvPr id="52303" name="Rectangle 79"/>
          <p:cNvSpPr>
            <a:spLocks noChangeArrowheads="1"/>
          </p:cNvSpPr>
          <p:nvPr/>
        </p:nvSpPr>
        <p:spPr bwMode="auto">
          <a:xfrm>
            <a:off x="6137275" y="1154113"/>
            <a:ext cx="20701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Frontonasal suture</a:t>
            </a:r>
            <a:endParaRPr lang="en-US" sz="1800" b="1">
              <a:latin typeface="Arial" charset="0"/>
            </a:endParaRPr>
          </a:p>
        </p:txBody>
      </p:sp>
      <p:sp>
        <p:nvSpPr>
          <p:cNvPr id="52304" name="Rectangle 80"/>
          <p:cNvSpPr>
            <a:spLocks noChangeArrowheads="1"/>
          </p:cNvSpPr>
          <p:nvPr/>
        </p:nvSpPr>
        <p:spPr bwMode="auto">
          <a:xfrm>
            <a:off x="6137275" y="1474788"/>
            <a:ext cx="2311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Supraorbital foramen</a:t>
            </a:r>
          </a:p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(notch)</a:t>
            </a:r>
            <a:endParaRPr lang="en-US" sz="1800" b="1">
              <a:latin typeface="Arial" charset="0"/>
            </a:endParaRPr>
          </a:p>
        </p:txBody>
      </p:sp>
      <p:sp>
        <p:nvSpPr>
          <p:cNvPr id="52305" name="Rectangle 81"/>
          <p:cNvSpPr>
            <a:spLocks noChangeArrowheads="1"/>
          </p:cNvSpPr>
          <p:nvPr/>
        </p:nvSpPr>
        <p:spPr bwMode="auto">
          <a:xfrm>
            <a:off x="6130925" y="2036763"/>
            <a:ext cx="21717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Supraorbital margin</a:t>
            </a:r>
            <a:endParaRPr lang="en-US" sz="1800" b="1">
              <a:latin typeface="Arial" charset="0"/>
            </a:endParaRPr>
          </a:p>
        </p:txBody>
      </p:sp>
      <p:sp>
        <p:nvSpPr>
          <p:cNvPr id="52306" name="Rectangle 82"/>
          <p:cNvSpPr>
            <a:spLocks noChangeArrowheads="1"/>
          </p:cNvSpPr>
          <p:nvPr/>
        </p:nvSpPr>
        <p:spPr bwMode="auto">
          <a:xfrm>
            <a:off x="6130925" y="2347913"/>
            <a:ext cx="17018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Superior orbital</a:t>
            </a:r>
          </a:p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fissure</a:t>
            </a:r>
            <a:endParaRPr lang="en-US" sz="1800" b="1">
              <a:latin typeface="Arial" charset="0"/>
            </a:endParaRPr>
          </a:p>
        </p:txBody>
      </p:sp>
      <p:sp>
        <p:nvSpPr>
          <p:cNvPr id="52307" name="Rectangle 83"/>
          <p:cNvSpPr>
            <a:spLocks noChangeArrowheads="1"/>
          </p:cNvSpPr>
          <p:nvPr/>
        </p:nvSpPr>
        <p:spPr bwMode="auto">
          <a:xfrm>
            <a:off x="6130925" y="3217863"/>
            <a:ext cx="1549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Inferior orbital</a:t>
            </a:r>
          </a:p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fissure</a:t>
            </a:r>
            <a:endParaRPr lang="en-US" sz="1800" b="1">
              <a:latin typeface="Arial" charset="0"/>
            </a:endParaRPr>
          </a:p>
        </p:txBody>
      </p:sp>
      <p:sp>
        <p:nvSpPr>
          <p:cNvPr id="52308" name="Rectangle 84"/>
          <p:cNvSpPr>
            <a:spLocks noChangeArrowheads="1"/>
          </p:cNvSpPr>
          <p:nvPr/>
        </p:nvSpPr>
        <p:spPr bwMode="auto">
          <a:xfrm>
            <a:off x="6137275" y="3786188"/>
            <a:ext cx="13716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Middle nasal</a:t>
            </a:r>
          </a:p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concha </a:t>
            </a:r>
          </a:p>
        </p:txBody>
      </p:sp>
      <p:sp>
        <p:nvSpPr>
          <p:cNvPr id="52309" name="Rectangle 85"/>
          <p:cNvSpPr>
            <a:spLocks noChangeArrowheads="1"/>
          </p:cNvSpPr>
          <p:nvPr/>
        </p:nvSpPr>
        <p:spPr bwMode="auto">
          <a:xfrm>
            <a:off x="5959475" y="4865688"/>
            <a:ext cx="26543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Inferior nasal concha</a:t>
            </a:r>
            <a:endParaRPr lang="en-US" sz="1800">
              <a:latin typeface="Arial" charset="0"/>
            </a:endParaRPr>
          </a:p>
        </p:txBody>
      </p:sp>
      <p:sp>
        <p:nvSpPr>
          <p:cNvPr id="52310" name="Rectangle 86"/>
          <p:cNvSpPr>
            <a:spLocks noChangeArrowheads="1"/>
          </p:cNvSpPr>
          <p:nvPr/>
        </p:nvSpPr>
        <p:spPr bwMode="auto">
          <a:xfrm>
            <a:off x="5953125" y="5183188"/>
            <a:ext cx="8128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Vomer</a:t>
            </a:r>
            <a:endParaRPr lang="en-US" sz="1800">
              <a:latin typeface="Arial" charset="0"/>
            </a:endParaRPr>
          </a:p>
        </p:txBody>
      </p:sp>
      <p:sp>
        <p:nvSpPr>
          <p:cNvPr id="52311" name="Rectangle 87"/>
          <p:cNvSpPr>
            <a:spLocks noChangeArrowheads="1"/>
          </p:cNvSpPr>
          <p:nvPr/>
        </p:nvSpPr>
        <p:spPr bwMode="auto">
          <a:xfrm>
            <a:off x="6130925" y="2906713"/>
            <a:ext cx="12319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Optic canal</a:t>
            </a:r>
            <a:endParaRPr lang="en-US" sz="1800" b="1">
              <a:latin typeface="Arial" charset="0"/>
            </a:endParaRPr>
          </a:p>
        </p:txBody>
      </p:sp>
      <p:sp>
        <p:nvSpPr>
          <p:cNvPr id="52312" name="Rectangle 88"/>
          <p:cNvSpPr>
            <a:spLocks noChangeArrowheads="1"/>
          </p:cNvSpPr>
          <p:nvPr/>
        </p:nvSpPr>
        <p:spPr bwMode="auto">
          <a:xfrm>
            <a:off x="5959475" y="4341813"/>
            <a:ext cx="15240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Perpendicular</a:t>
            </a:r>
          </a:p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plate </a:t>
            </a:r>
          </a:p>
        </p:txBody>
      </p:sp>
      <p:sp>
        <p:nvSpPr>
          <p:cNvPr id="52313" name="Rectangle 89"/>
          <p:cNvSpPr>
            <a:spLocks noChangeArrowheads="1"/>
          </p:cNvSpPr>
          <p:nvPr/>
        </p:nvSpPr>
        <p:spPr bwMode="auto">
          <a:xfrm>
            <a:off x="7661275" y="4138613"/>
            <a:ext cx="1028700" cy="64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Ethmoid</a:t>
            </a:r>
          </a:p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bone</a:t>
            </a:r>
            <a:endParaRPr lang="en-US" sz="1800">
              <a:latin typeface="Arial" charset="0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8151813" y="6581775"/>
            <a:ext cx="9890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7.6a</a:t>
            </a:r>
          </a:p>
        </p:txBody>
      </p:sp>
      <p:pic>
        <p:nvPicPr>
          <p:cNvPr id="53255" name="Picture 7" descr="figure_07_06a-jL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613" y="569913"/>
            <a:ext cx="8231187" cy="5868987"/>
          </a:xfrm>
          <a:prstGeom prst="rect">
            <a:avLst/>
          </a:prstGeom>
          <a:noFill/>
        </p:spPr>
      </p:pic>
      <p:sp>
        <p:nvSpPr>
          <p:cNvPr id="53256" name="Freeform 8"/>
          <p:cNvSpPr>
            <a:spLocks/>
          </p:cNvSpPr>
          <p:nvPr/>
        </p:nvSpPr>
        <p:spPr bwMode="auto">
          <a:xfrm>
            <a:off x="1841500" y="711200"/>
            <a:ext cx="2349500" cy="8921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98" y="0"/>
              </a:cxn>
              <a:cxn ang="0">
                <a:pos x="1480" y="562"/>
              </a:cxn>
            </a:cxnLst>
            <a:rect l="0" t="0" r="r" b="b"/>
            <a:pathLst>
              <a:path w="1480" h="562">
                <a:moveTo>
                  <a:pt x="0" y="0"/>
                </a:moveTo>
                <a:lnTo>
                  <a:pt x="398" y="0"/>
                </a:lnTo>
                <a:lnTo>
                  <a:pt x="1480" y="562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257" name="Freeform 9"/>
          <p:cNvSpPr>
            <a:spLocks/>
          </p:cNvSpPr>
          <p:nvPr/>
        </p:nvSpPr>
        <p:spPr bwMode="auto">
          <a:xfrm>
            <a:off x="4454525" y="663575"/>
            <a:ext cx="2058988" cy="419100"/>
          </a:xfrm>
          <a:custGeom>
            <a:avLst/>
            <a:gdLst/>
            <a:ahLst/>
            <a:cxnLst>
              <a:cxn ang="0">
                <a:pos x="1297" y="0"/>
              </a:cxn>
              <a:cxn ang="0">
                <a:pos x="1197" y="0"/>
              </a:cxn>
              <a:cxn ang="0">
                <a:pos x="0" y="264"/>
              </a:cxn>
            </a:cxnLst>
            <a:rect l="0" t="0" r="r" b="b"/>
            <a:pathLst>
              <a:path w="1297" h="264">
                <a:moveTo>
                  <a:pt x="1297" y="0"/>
                </a:moveTo>
                <a:lnTo>
                  <a:pt x="1197" y="0"/>
                </a:lnTo>
                <a:lnTo>
                  <a:pt x="0" y="264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258" name="Freeform 10"/>
          <p:cNvSpPr>
            <a:spLocks/>
          </p:cNvSpPr>
          <p:nvPr/>
        </p:nvSpPr>
        <p:spPr bwMode="auto">
          <a:xfrm>
            <a:off x="4435475" y="1130300"/>
            <a:ext cx="2081213" cy="819150"/>
          </a:xfrm>
          <a:custGeom>
            <a:avLst/>
            <a:gdLst/>
            <a:ahLst/>
            <a:cxnLst>
              <a:cxn ang="0">
                <a:pos x="1311" y="0"/>
              </a:cxn>
              <a:cxn ang="0">
                <a:pos x="1209" y="0"/>
              </a:cxn>
              <a:cxn ang="0">
                <a:pos x="0" y="516"/>
              </a:cxn>
            </a:cxnLst>
            <a:rect l="0" t="0" r="r" b="b"/>
            <a:pathLst>
              <a:path w="1311" h="516">
                <a:moveTo>
                  <a:pt x="1311" y="0"/>
                </a:moveTo>
                <a:lnTo>
                  <a:pt x="1209" y="0"/>
                </a:lnTo>
                <a:lnTo>
                  <a:pt x="0" y="516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259" name="Freeform 11"/>
          <p:cNvSpPr>
            <a:spLocks/>
          </p:cNvSpPr>
          <p:nvPr/>
        </p:nvSpPr>
        <p:spPr bwMode="auto">
          <a:xfrm>
            <a:off x="4425950" y="889000"/>
            <a:ext cx="2090738" cy="542925"/>
          </a:xfrm>
          <a:custGeom>
            <a:avLst/>
            <a:gdLst/>
            <a:ahLst/>
            <a:cxnLst>
              <a:cxn ang="0">
                <a:pos x="1317" y="0"/>
              </a:cxn>
              <a:cxn ang="0">
                <a:pos x="1215" y="0"/>
              </a:cxn>
              <a:cxn ang="0">
                <a:pos x="0" y="342"/>
              </a:cxn>
            </a:cxnLst>
            <a:rect l="0" t="0" r="r" b="b"/>
            <a:pathLst>
              <a:path w="1317" h="342">
                <a:moveTo>
                  <a:pt x="1317" y="0"/>
                </a:moveTo>
                <a:lnTo>
                  <a:pt x="1215" y="0"/>
                </a:lnTo>
                <a:lnTo>
                  <a:pt x="0" y="342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260" name="Freeform 12"/>
          <p:cNvSpPr>
            <a:spLocks/>
          </p:cNvSpPr>
          <p:nvPr/>
        </p:nvSpPr>
        <p:spPr bwMode="auto">
          <a:xfrm>
            <a:off x="5430838" y="1412875"/>
            <a:ext cx="1089025" cy="228600"/>
          </a:xfrm>
          <a:custGeom>
            <a:avLst/>
            <a:gdLst/>
            <a:ahLst/>
            <a:cxnLst>
              <a:cxn ang="0">
                <a:pos x="686" y="0"/>
              </a:cxn>
              <a:cxn ang="0">
                <a:pos x="582" y="0"/>
              </a:cxn>
              <a:cxn ang="0">
                <a:pos x="0" y="144"/>
              </a:cxn>
            </a:cxnLst>
            <a:rect l="0" t="0" r="r" b="b"/>
            <a:pathLst>
              <a:path w="686" h="144">
                <a:moveTo>
                  <a:pt x="686" y="0"/>
                </a:moveTo>
                <a:lnTo>
                  <a:pt x="582" y="0"/>
                </a:lnTo>
                <a:lnTo>
                  <a:pt x="0" y="144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261" name="Freeform 13"/>
          <p:cNvSpPr>
            <a:spLocks/>
          </p:cNvSpPr>
          <p:nvPr/>
        </p:nvSpPr>
        <p:spPr bwMode="auto">
          <a:xfrm>
            <a:off x="5576888" y="1663700"/>
            <a:ext cx="946150" cy="193675"/>
          </a:xfrm>
          <a:custGeom>
            <a:avLst/>
            <a:gdLst/>
            <a:ahLst/>
            <a:cxnLst>
              <a:cxn ang="0">
                <a:pos x="596" y="0"/>
              </a:cxn>
              <a:cxn ang="0">
                <a:pos x="492" y="0"/>
              </a:cxn>
              <a:cxn ang="0">
                <a:pos x="0" y="122"/>
              </a:cxn>
            </a:cxnLst>
            <a:rect l="0" t="0" r="r" b="b"/>
            <a:pathLst>
              <a:path w="596" h="122">
                <a:moveTo>
                  <a:pt x="596" y="0"/>
                </a:moveTo>
                <a:lnTo>
                  <a:pt x="492" y="0"/>
                </a:lnTo>
                <a:lnTo>
                  <a:pt x="0" y="122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262" name="Freeform 14"/>
          <p:cNvSpPr>
            <a:spLocks/>
          </p:cNvSpPr>
          <p:nvPr/>
        </p:nvSpPr>
        <p:spPr bwMode="auto">
          <a:xfrm>
            <a:off x="5691188" y="2019300"/>
            <a:ext cx="825500" cy="336550"/>
          </a:xfrm>
          <a:custGeom>
            <a:avLst/>
            <a:gdLst/>
            <a:ahLst/>
            <a:cxnLst>
              <a:cxn ang="0">
                <a:pos x="520" y="0"/>
              </a:cxn>
              <a:cxn ang="0">
                <a:pos x="418" y="0"/>
              </a:cxn>
              <a:cxn ang="0">
                <a:pos x="0" y="212"/>
              </a:cxn>
            </a:cxnLst>
            <a:rect l="0" t="0" r="r" b="b"/>
            <a:pathLst>
              <a:path w="520" h="212">
                <a:moveTo>
                  <a:pt x="520" y="0"/>
                </a:moveTo>
                <a:lnTo>
                  <a:pt x="418" y="0"/>
                </a:lnTo>
                <a:lnTo>
                  <a:pt x="0" y="212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263" name="Freeform 15"/>
          <p:cNvSpPr>
            <a:spLocks/>
          </p:cNvSpPr>
          <p:nvPr/>
        </p:nvSpPr>
        <p:spPr bwMode="auto">
          <a:xfrm>
            <a:off x="5154613" y="2555875"/>
            <a:ext cx="1362075" cy="447675"/>
          </a:xfrm>
          <a:custGeom>
            <a:avLst/>
            <a:gdLst/>
            <a:ahLst/>
            <a:cxnLst>
              <a:cxn ang="0">
                <a:pos x="858" y="0"/>
              </a:cxn>
              <a:cxn ang="0">
                <a:pos x="756" y="0"/>
              </a:cxn>
              <a:cxn ang="0">
                <a:pos x="0" y="282"/>
              </a:cxn>
            </a:cxnLst>
            <a:rect l="0" t="0" r="r" b="b"/>
            <a:pathLst>
              <a:path w="858" h="282">
                <a:moveTo>
                  <a:pt x="858" y="0"/>
                </a:moveTo>
                <a:lnTo>
                  <a:pt x="756" y="0"/>
                </a:lnTo>
                <a:lnTo>
                  <a:pt x="0" y="282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264" name="Freeform 16"/>
          <p:cNvSpPr>
            <a:spLocks/>
          </p:cNvSpPr>
          <p:nvPr/>
        </p:nvSpPr>
        <p:spPr bwMode="auto">
          <a:xfrm>
            <a:off x="4786313" y="3111500"/>
            <a:ext cx="1730375" cy="92075"/>
          </a:xfrm>
          <a:custGeom>
            <a:avLst/>
            <a:gdLst/>
            <a:ahLst/>
            <a:cxnLst>
              <a:cxn ang="0">
                <a:pos x="1090" y="0"/>
              </a:cxn>
              <a:cxn ang="0">
                <a:pos x="988" y="0"/>
              </a:cxn>
              <a:cxn ang="0">
                <a:pos x="0" y="58"/>
              </a:cxn>
            </a:cxnLst>
            <a:rect l="0" t="0" r="r" b="b"/>
            <a:pathLst>
              <a:path w="1090" h="58">
                <a:moveTo>
                  <a:pt x="1090" y="0"/>
                </a:moveTo>
                <a:lnTo>
                  <a:pt x="988" y="0"/>
                </a:lnTo>
                <a:lnTo>
                  <a:pt x="0" y="58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265" name="Freeform 17"/>
          <p:cNvSpPr>
            <a:spLocks/>
          </p:cNvSpPr>
          <p:nvPr/>
        </p:nvSpPr>
        <p:spPr bwMode="auto">
          <a:xfrm>
            <a:off x="5291138" y="3343275"/>
            <a:ext cx="1225550" cy="98425"/>
          </a:xfrm>
          <a:custGeom>
            <a:avLst/>
            <a:gdLst/>
            <a:ahLst/>
            <a:cxnLst>
              <a:cxn ang="0">
                <a:pos x="772" y="0"/>
              </a:cxn>
              <a:cxn ang="0">
                <a:pos x="670" y="0"/>
              </a:cxn>
              <a:cxn ang="0">
                <a:pos x="0" y="62"/>
              </a:cxn>
            </a:cxnLst>
            <a:rect l="0" t="0" r="r" b="b"/>
            <a:pathLst>
              <a:path w="772" h="62">
                <a:moveTo>
                  <a:pt x="772" y="0"/>
                </a:moveTo>
                <a:lnTo>
                  <a:pt x="670" y="0"/>
                </a:lnTo>
                <a:lnTo>
                  <a:pt x="0" y="62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266" name="Freeform 18"/>
          <p:cNvSpPr>
            <a:spLocks/>
          </p:cNvSpPr>
          <p:nvPr/>
        </p:nvSpPr>
        <p:spPr bwMode="auto">
          <a:xfrm>
            <a:off x="6005513" y="3554413"/>
            <a:ext cx="511175" cy="44450"/>
          </a:xfrm>
          <a:custGeom>
            <a:avLst/>
            <a:gdLst/>
            <a:ahLst/>
            <a:cxnLst>
              <a:cxn ang="0">
                <a:pos x="322" y="28"/>
              </a:cxn>
              <a:cxn ang="0">
                <a:pos x="220" y="28"/>
              </a:cxn>
              <a:cxn ang="0">
                <a:pos x="0" y="0"/>
              </a:cxn>
            </a:cxnLst>
            <a:rect l="0" t="0" r="r" b="b"/>
            <a:pathLst>
              <a:path w="322" h="28">
                <a:moveTo>
                  <a:pt x="322" y="28"/>
                </a:moveTo>
                <a:lnTo>
                  <a:pt x="220" y="28"/>
                </a:lnTo>
                <a:lnTo>
                  <a:pt x="0" y="0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267" name="Freeform 19"/>
          <p:cNvSpPr>
            <a:spLocks/>
          </p:cNvSpPr>
          <p:nvPr/>
        </p:nvSpPr>
        <p:spPr bwMode="auto">
          <a:xfrm>
            <a:off x="5738813" y="3709988"/>
            <a:ext cx="777875" cy="146050"/>
          </a:xfrm>
          <a:custGeom>
            <a:avLst/>
            <a:gdLst/>
            <a:ahLst/>
            <a:cxnLst>
              <a:cxn ang="0">
                <a:pos x="490" y="92"/>
              </a:cxn>
              <a:cxn ang="0">
                <a:pos x="388" y="92"/>
              </a:cxn>
              <a:cxn ang="0">
                <a:pos x="0" y="0"/>
              </a:cxn>
            </a:cxnLst>
            <a:rect l="0" t="0" r="r" b="b"/>
            <a:pathLst>
              <a:path w="490" h="92">
                <a:moveTo>
                  <a:pt x="490" y="92"/>
                </a:moveTo>
                <a:lnTo>
                  <a:pt x="388" y="92"/>
                </a:lnTo>
                <a:lnTo>
                  <a:pt x="0" y="0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268" name="Freeform 20"/>
          <p:cNvSpPr>
            <a:spLocks/>
          </p:cNvSpPr>
          <p:nvPr/>
        </p:nvSpPr>
        <p:spPr bwMode="auto">
          <a:xfrm>
            <a:off x="5354638" y="3656013"/>
            <a:ext cx="1162050" cy="669925"/>
          </a:xfrm>
          <a:custGeom>
            <a:avLst/>
            <a:gdLst/>
            <a:ahLst/>
            <a:cxnLst>
              <a:cxn ang="0">
                <a:pos x="732" y="422"/>
              </a:cxn>
              <a:cxn ang="0">
                <a:pos x="328" y="422"/>
              </a:cxn>
              <a:cxn ang="0">
                <a:pos x="0" y="0"/>
              </a:cxn>
            </a:cxnLst>
            <a:rect l="0" t="0" r="r" b="b"/>
            <a:pathLst>
              <a:path w="732" h="422">
                <a:moveTo>
                  <a:pt x="732" y="422"/>
                </a:moveTo>
                <a:lnTo>
                  <a:pt x="328" y="422"/>
                </a:lnTo>
                <a:lnTo>
                  <a:pt x="0" y="0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269" name="Freeform 21"/>
          <p:cNvSpPr>
            <a:spLocks/>
          </p:cNvSpPr>
          <p:nvPr/>
        </p:nvSpPr>
        <p:spPr bwMode="auto">
          <a:xfrm>
            <a:off x="4397375" y="4376738"/>
            <a:ext cx="2122488" cy="1587500"/>
          </a:xfrm>
          <a:custGeom>
            <a:avLst/>
            <a:gdLst/>
            <a:ahLst/>
            <a:cxnLst>
              <a:cxn ang="0">
                <a:pos x="1337" y="1000"/>
              </a:cxn>
              <a:cxn ang="0">
                <a:pos x="455" y="1000"/>
              </a:cxn>
              <a:cxn ang="0">
                <a:pos x="0" y="0"/>
              </a:cxn>
            </a:cxnLst>
            <a:rect l="0" t="0" r="r" b="b"/>
            <a:pathLst>
              <a:path w="1337" h="1000">
                <a:moveTo>
                  <a:pt x="1337" y="1000"/>
                </a:moveTo>
                <a:lnTo>
                  <a:pt x="455" y="1000"/>
                </a:lnTo>
                <a:lnTo>
                  <a:pt x="0" y="0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270" name="Freeform 22"/>
          <p:cNvSpPr>
            <a:spLocks/>
          </p:cNvSpPr>
          <p:nvPr/>
        </p:nvSpPr>
        <p:spPr bwMode="auto">
          <a:xfrm>
            <a:off x="4954588" y="3887788"/>
            <a:ext cx="1555750" cy="860425"/>
          </a:xfrm>
          <a:custGeom>
            <a:avLst/>
            <a:gdLst/>
            <a:ahLst/>
            <a:cxnLst>
              <a:cxn ang="0">
                <a:pos x="980" y="542"/>
              </a:cxn>
              <a:cxn ang="0">
                <a:pos x="452" y="542"/>
              </a:cxn>
              <a:cxn ang="0">
                <a:pos x="0" y="0"/>
              </a:cxn>
            </a:cxnLst>
            <a:rect l="0" t="0" r="r" b="b"/>
            <a:pathLst>
              <a:path w="980" h="542">
                <a:moveTo>
                  <a:pt x="980" y="542"/>
                </a:moveTo>
                <a:lnTo>
                  <a:pt x="452" y="542"/>
                </a:lnTo>
                <a:lnTo>
                  <a:pt x="0" y="0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271" name="Line 23"/>
          <p:cNvSpPr>
            <a:spLocks noChangeShapeType="1"/>
          </p:cNvSpPr>
          <p:nvPr/>
        </p:nvSpPr>
        <p:spPr bwMode="auto">
          <a:xfrm flipH="1">
            <a:off x="5195888" y="5462588"/>
            <a:ext cx="1308100" cy="1587"/>
          </a:xfrm>
          <a:prstGeom prst="line">
            <a:avLst/>
          </a:prstGeom>
          <a:noFill/>
          <a:ln w="3492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272" name="Line 24"/>
          <p:cNvSpPr>
            <a:spLocks noChangeShapeType="1"/>
          </p:cNvSpPr>
          <p:nvPr/>
        </p:nvSpPr>
        <p:spPr bwMode="auto">
          <a:xfrm>
            <a:off x="2054225" y="1828800"/>
            <a:ext cx="901700" cy="1588"/>
          </a:xfrm>
          <a:prstGeom prst="line">
            <a:avLst/>
          </a:prstGeom>
          <a:noFill/>
          <a:ln w="3492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273" name="Freeform 25"/>
          <p:cNvSpPr>
            <a:spLocks/>
          </p:cNvSpPr>
          <p:nvPr/>
        </p:nvSpPr>
        <p:spPr bwMode="auto">
          <a:xfrm>
            <a:off x="1936750" y="2263775"/>
            <a:ext cx="701675" cy="4381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82" y="0"/>
              </a:cxn>
              <a:cxn ang="0">
                <a:pos x="442" y="276"/>
              </a:cxn>
            </a:cxnLst>
            <a:rect l="0" t="0" r="r" b="b"/>
            <a:pathLst>
              <a:path w="442" h="276">
                <a:moveTo>
                  <a:pt x="0" y="0"/>
                </a:moveTo>
                <a:lnTo>
                  <a:pt x="182" y="0"/>
                </a:lnTo>
                <a:lnTo>
                  <a:pt x="442" y="276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274" name="Freeform 26"/>
          <p:cNvSpPr>
            <a:spLocks/>
          </p:cNvSpPr>
          <p:nvPr/>
        </p:nvSpPr>
        <p:spPr bwMode="auto">
          <a:xfrm>
            <a:off x="1425575" y="3222625"/>
            <a:ext cx="1543050" cy="47625"/>
          </a:xfrm>
          <a:custGeom>
            <a:avLst/>
            <a:gdLst/>
            <a:ahLst/>
            <a:cxnLst>
              <a:cxn ang="0">
                <a:pos x="0" y="30"/>
              </a:cxn>
              <a:cxn ang="0">
                <a:pos x="108" y="30"/>
              </a:cxn>
              <a:cxn ang="0">
                <a:pos x="972" y="0"/>
              </a:cxn>
            </a:cxnLst>
            <a:rect l="0" t="0" r="r" b="b"/>
            <a:pathLst>
              <a:path w="972" h="30">
                <a:moveTo>
                  <a:pt x="0" y="30"/>
                </a:moveTo>
                <a:lnTo>
                  <a:pt x="108" y="30"/>
                </a:lnTo>
                <a:lnTo>
                  <a:pt x="972" y="0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275" name="Freeform 27"/>
          <p:cNvSpPr>
            <a:spLocks/>
          </p:cNvSpPr>
          <p:nvPr/>
        </p:nvSpPr>
        <p:spPr bwMode="auto">
          <a:xfrm>
            <a:off x="1095375" y="2730500"/>
            <a:ext cx="3302000" cy="158750"/>
          </a:xfrm>
          <a:custGeom>
            <a:avLst/>
            <a:gdLst/>
            <a:ahLst/>
            <a:cxnLst>
              <a:cxn ang="0">
                <a:pos x="0" y="100"/>
              </a:cxn>
              <a:cxn ang="0">
                <a:pos x="368" y="100"/>
              </a:cxn>
              <a:cxn ang="0">
                <a:pos x="2080" y="0"/>
              </a:cxn>
            </a:cxnLst>
            <a:rect l="0" t="0" r="r" b="b"/>
            <a:pathLst>
              <a:path w="2080" h="100">
                <a:moveTo>
                  <a:pt x="0" y="100"/>
                </a:moveTo>
                <a:lnTo>
                  <a:pt x="368" y="100"/>
                </a:lnTo>
                <a:lnTo>
                  <a:pt x="2080" y="0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276" name="Freeform 28"/>
          <p:cNvSpPr>
            <a:spLocks/>
          </p:cNvSpPr>
          <p:nvPr/>
        </p:nvSpPr>
        <p:spPr bwMode="auto">
          <a:xfrm>
            <a:off x="1809750" y="3375025"/>
            <a:ext cx="1431925" cy="369888"/>
          </a:xfrm>
          <a:custGeom>
            <a:avLst/>
            <a:gdLst/>
            <a:ahLst/>
            <a:cxnLst>
              <a:cxn ang="0">
                <a:pos x="0" y="233"/>
              </a:cxn>
              <a:cxn ang="0">
                <a:pos x="206" y="233"/>
              </a:cxn>
              <a:cxn ang="0">
                <a:pos x="902" y="0"/>
              </a:cxn>
            </a:cxnLst>
            <a:rect l="0" t="0" r="r" b="b"/>
            <a:pathLst>
              <a:path w="902" h="233">
                <a:moveTo>
                  <a:pt x="0" y="233"/>
                </a:moveTo>
                <a:lnTo>
                  <a:pt x="206" y="233"/>
                </a:lnTo>
                <a:lnTo>
                  <a:pt x="902" y="0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277" name="Freeform 29"/>
          <p:cNvSpPr>
            <a:spLocks/>
          </p:cNvSpPr>
          <p:nvPr/>
        </p:nvSpPr>
        <p:spPr bwMode="auto">
          <a:xfrm>
            <a:off x="2432050" y="4789488"/>
            <a:ext cx="1974850" cy="885825"/>
          </a:xfrm>
          <a:custGeom>
            <a:avLst/>
            <a:gdLst/>
            <a:ahLst/>
            <a:cxnLst>
              <a:cxn ang="0">
                <a:pos x="0" y="558"/>
              </a:cxn>
              <a:cxn ang="0">
                <a:pos x="102" y="558"/>
              </a:cxn>
              <a:cxn ang="0">
                <a:pos x="1244" y="0"/>
              </a:cxn>
            </a:cxnLst>
            <a:rect l="0" t="0" r="r" b="b"/>
            <a:pathLst>
              <a:path w="1244" h="558">
                <a:moveTo>
                  <a:pt x="0" y="558"/>
                </a:moveTo>
                <a:lnTo>
                  <a:pt x="102" y="558"/>
                </a:lnTo>
                <a:lnTo>
                  <a:pt x="1244" y="0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278" name="Freeform 30"/>
          <p:cNvSpPr>
            <a:spLocks/>
          </p:cNvSpPr>
          <p:nvPr/>
        </p:nvSpPr>
        <p:spPr bwMode="auto">
          <a:xfrm>
            <a:off x="1968500" y="5586413"/>
            <a:ext cx="2416175" cy="339725"/>
          </a:xfrm>
          <a:custGeom>
            <a:avLst/>
            <a:gdLst/>
            <a:ahLst/>
            <a:cxnLst>
              <a:cxn ang="0">
                <a:pos x="0" y="214"/>
              </a:cxn>
              <a:cxn ang="0">
                <a:pos x="392" y="214"/>
              </a:cxn>
              <a:cxn ang="0">
                <a:pos x="1522" y="0"/>
              </a:cxn>
            </a:cxnLst>
            <a:rect l="0" t="0" r="r" b="b"/>
            <a:pathLst>
              <a:path w="1522" h="214">
                <a:moveTo>
                  <a:pt x="0" y="214"/>
                </a:moveTo>
                <a:lnTo>
                  <a:pt x="392" y="214"/>
                </a:lnTo>
                <a:lnTo>
                  <a:pt x="1522" y="0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279" name="Freeform 31"/>
          <p:cNvSpPr>
            <a:spLocks/>
          </p:cNvSpPr>
          <p:nvPr/>
        </p:nvSpPr>
        <p:spPr bwMode="auto">
          <a:xfrm>
            <a:off x="1879600" y="3811588"/>
            <a:ext cx="949325" cy="298450"/>
          </a:xfrm>
          <a:custGeom>
            <a:avLst/>
            <a:gdLst/>
            <a:ahLst/>
            <a:cxnLst>
              <a:cxn ang="0">
                <a:pos x="0" y="188"/>
              </a:cxn>
              <a:cxn ang="0">
                <a:pos x="162" y="188"/>
              </a:cxn>
              <a:cxn ang="0">
                <a:pos x="598" y="0"/>
              </a:cxn>
            </a:cxnLst>
            <a:rect l="0" t="0" r="r" b="b"/>
            <a:pathLst>
              <a:path w="598" h="188">
                <a:moveTo>
                  <a:pt x="0" y="188"/>
                </a:moveTo>
                <a:lnTo>
                  <a:pt x="162" y="188"/>
                </a:lnTo>
                <a:lnTo>
                  <a:pt x="598" y="0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280" name="Freeform 32"/>
          <p:cNvSpPr>
            <a:spLocks/>
          </p:cNvSpPr>
          <p:nvPr/>
        </p:nvSpPr>
        <p:spPr bwMode="auto">
          <a:xfrm>
            <a:off x="1927225" y="3317875"/>
            <a:ext cx="1857375" cy="1100138"/>
          </a:xfrm>
          <a:custGeom>
            <a:avLst/>
            <a:gdLst/>
            <a:ahLst/>
            <a:cxnLst>
              <a:cxn ang="0">
                <a:pos x="0" y="693"/>
              </a:cxn>
              <a:cxn ang="0">
                <a:pos x="130" y="693"/>
              </a:cxn>
              <a:cxn ang="0">
                <a:pos x="1170" y="0"/>
              </a:cxn>
            </a:cxnLst>
            <a:rect l="0" t="0" r="r" b="b"/>
            <a:pathLst>
              <a:path w="1170" h="693">
                <a:moveTo>
                  <a:pt x="0" y="693"/>
                </a:moveTo>
                <a:lnTo>
                  <a:pt x="130" y="693"/>
                </a:lnTo>
                <a:lnTo>
                  <a:pt x="1170" y="0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281" name="Freeform 33"/>
          <p:cNvSpPr>
            <a:spLocks/>
          </p:cNvSpPr>
          <p:nvPr/>
        </p:nvSpPr>
        <p:spPr bwMode="auto">
          <a:xfrm>
            <a:off x="2209800" y="3343275"/>
            <a:ext cx="2206625" cy="1519238"/>
          </a:xfrm>
          <a:custGeom>
            <a:avLst/>
            <a:gdLst/>
            <a:ahLst/>
            <a:cxnLst>
              <a:cxn ang="0">
                <a:pos x="0" y="957"/>
              </a:cxn>
              <a:cxn ang="0">
                <a:pos x="118" y="957"/>
              </a:cxn>
              <a:cxn ang="0">
                <a:pos x="1390" y="0"/>
              </a:cxn>
            </a:cxnLst>
            <a:rect l="0" t="0" r="r" b="b"/>
            <a:pathLst>
              <a:path w="1390" h="957">
                <a:moveTo>
                  <a:pt x="0" y="957"/>
                </a:moveTo>
                <a:lnTo>
                  <a:pt x="118" y="957"/>
                </a:lnTo>
                <a:lnTo>
                  <a:pt x="1390" y="0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282" name="Freeform 34"/>
          <p:cNvSpPr>
            <a:spLocks/>
          </p:cNvSpPr>
          <p:nvPr/>
        </p:nvSpPr>
        <p:spPr bwMode="auto">
          <a:xfrm>
            <a:off x="2479675" y="1158875"/>
            <a:ext cx="1647825" cy="9810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08" y="0"/>
              </a:cxn>
              <a:cxn ang="0">
                <a:pos x="1038" y="618"/>
              </a:cxn>
            </a:cxnLst>
            <a:rect l="0" t="0" r="r" b="b"/>
            <a:pathLst>
              <a:path w="1038" h="618">
                <a:moveTo>
                  <a:pt x="0" y="0"/>
                </a:moveTo>
                <a:lnTo>
                  <a:pt x="108" y="0"/>
                </a:lnTo>
                <a:lnTo>
                  <a:pt x="1038" y="618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283" name="Freeform 35"/>
          <p:cNvSpPr>
            <a:spLocks/>
          </p:cNvSpPr>
          <p:nvPr/>
        </p:nvSpPr>
        <p:spPr bwMode="auto">
          <a:xfrm>
            <a:off x="1797050" y="5113338"/>
            <a:ext cx="1060450" cy="346075"/>
          </a:xfrm>
          <a:custGeom>
            <a:avLst/>
            <a:gdLst/>
            <a:ahLst/>
            <a:cxnLst>
              <a:cxn ang="0">
                <a:pos x="0" y="218"/>
              </a:cxn>
              <a:cxn ang="0">
                <a:pos x="226" y="218"/>
              </a:cxn>
              <a:cxn ang="0">
                <a:pos x="668" y="0"/>
              </a:cxn>
            </a:cxnLst>
            <a:rect l="0" t="0" r="r" b="b"/>
            <a:pathLst>
              <a:path w="668" h="218">
                <a:moveTo>
                  <a:pt x="0" y="218"/>
                </a:moveTo>
                <a:lnTo>
                  <a:pt x="226" y="218"/>
                </a:lnTo>
                <a:lnTo>
                  <a:pt x="668" y="0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284" name="Freeform 36"/>
          <p:cNvSpPr>
            <a:spLocks/>
          </p:cNvSpPr>
          <p:nvPr/>
        </p:nvSpPr>
        <p:spPr bwMode="auto">
          <a:xfrm>
            <a:off x="5145088" y="4821238"/>
            <a:ext cx="1374775" cy="292100"/>
          </a:xfrm>
          <a:custGeom>
            <a:avLst/>
            <a:gdLst/>
            <a:ahLst/>
            <a:cxnLst>
              <a:cxn ang="0">
                <a:pos x="866" y="184"/>
              </a:cxn>
              <a:cxn ang="0">
                <a:pos x="724" y="184"/>
              </a:cxn>
              <a:cxn ang="0">
                <a:pos x="0" y="0"/>
              </a:cxn>
            </a:cxnLst>
            <a:rect l="0" t="0" r="r" b="b"/>
            <a:pathLst>
              <a:path w="866" h="184">
                <a:moveTo>
                  <a:pt x="866" y="184"/>
                </a:moveTo>
                <a:lnTo>
                  <a:pt x="724" y="184"/>
                </a:lnTo>
                <a:lnTo>
                  <a:pt x="0" y="0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285" name="Freeform 37"/>
          <p:cNvSpPr>
            <a:spLocks/>
          </p:cNvSpPr>
          <p:nvPr/>
        </p:nvSpPr>
        <p:spPr bwMode="auto">
          <a:xfrm>
            <a:off x="5284788" y="2841625"/>
            <a:ext cx="1231900" cy="266700"/>
          </a:xfrm>
          <a:custGeom>
            <a:avLst/>
            <a:gdLst/>
            <a:ahLst/>
            <a:cxnLst>
              <a:cxn ang="0">
                <a:pos x="776" y="0"/>
              </a:cxn>
              <a:cxn ang="0">
                <a:pos x="674" y="0"/>
              </a:cxn>
              <a:cxn ang="0">
                <a:pos x="0" y="168"/>
              </a:cxn>
            </a:cxnLst>
            <a:rect l="0" t="0" r="r" b="b"/>
            <a:pathLst>
              <a:path w="776" h="168">
                <a:moveTo>
                  <a:pt x="776" y="0"/>
                </a:moveTo>
                <a:lnTo>
                  <a:pt x="674" y="0"/>
                </a:lnTo>
                <a:lnTo>
                  <a:pt x="0" y="168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286" name="Freeform 38"/>
          <p:cNvSpPr>
            <a:spLocks/>
          </p:cNvSpPr>
          <p:nvPr/>
        </p:nvSpPr>
        <p:spPr bwMode="auto">
          <a:xfrm>
            <a:off x="1022350" y="574675"/>
            <a:ext cx="114300" cy="895350"/>
          </a:xfrm>
          <a:custGeom>
            <a:avLst/>
            <a:gdLst/>
            <a:ahLst/>
            <a:cxnLst>
              <a:cxn ang="0">
                <a:pos x="70" y="0"/>
              </a:cxn>
              <a:cxn ang="0">
                <a:pos x="0" y="0"/>
              </a:cxn>
              <a:cxn ang="0">
                <a:pos x="0" y="564"/>
              </a:cxn>
              <a:cxn ang="0">
                <a:pos x="72" y="564"/>
              </a:cxn>
            </a:cxnLst>
            <a:rect l="0" t="0" r="r" b="b"/>
            <a:pathLst>
              <a:path w="72" h="564">
                <a:moveTo>
                  <a:pt x="70" y="0"/>
                </a:moveTo>
                <a:lnTo>
                  <a:pt x="0" y="0"/>
                </a:lnTo>
                <a:lnTo>
                  <a:pt x="0" y="564"/>
                </a:lnTo>
                <a:lnTo>
                  <a:pt x="72" y="564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287" name="Freeform 39"/>
          <p:cNvSpPr>
            <a:spLocks/>
          </p:cNvSpPr>
          <p:nvPr/>
        </p:nvSpPr>
        <p:spPr bwMode="auto">
          <a:xfrm>
            <a:off x="1841500" y="711200"/>
            <a:ext cx="2349500" cy="8921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98" y="0"/>
              </a:cxn>
              <a:cxn ang="0">
                <a:pos x="1480" y="562"/>
              </a:cxn>
            </a:cxnLst>
            <a:rect l="0" t="0" r="r" b="b"/>
            <a:pathLst>
              <a:path w="1480" h="562">
                <a:moveTo>
                  <a:pt x="0" y="0"/>
                </a:moveTo>
                <a:lnTo>
                  <a:pt x="398" y="0"/>
                </a:lnTo>
                <a:lnTo>
                  <a:pt x="1480" y="562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288" name="Freeform 40"/>
          <p:cNvSpPr>
            <a:spLocks/>
          </p:cNvSpPr>
          <p:nvPr/>
        </p:nvSpPr>
        <p:spPr bwMode="auto">
          <a:xfrm>
            <a:off x="4454525" y="663575"/>
            <a:ext cx="2058988" cy="419100"/>
          </a:xfrm>
          <a:custGeom>
            <a:avLst/>
            <a:gdLst/>
            <a:ahLst/>
            <a:cxnLst>
              <a:cxn ang="0">
                <a:pos x="1297" y="0"/>
              </a:cxn>
              <a:cxn ang="0">
                <a:pos x="1197" y="0"/>
              </a:cxn>
              <a:cxn ang="0">
                <a:pos x="0" y="264"/>
              </a:cxn>
            </a:cxnLst>
            <a:rect l="0" t="0" r="r" b="b"/>
            <a:pathLst>
              <a:path w="1297" h="264">
                <a:moveTo>
                  <a:pt x="1297" y="0"/>
                </a:moveTo>
                <a:lnTo>
                  <a:pt x="1197" y="0"/>
                </a:lnTo>
                <a:lnTo>
                  <a:pt x="0" y="264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289" name="Freeform 41"/>
          <p:cNvSpPr>
            <a:spLocks/>
          </p:cNvSpPr>
          <p:nvPr/>
        </p:nvSpPr>
        <p:spPr bwMode="auto">
          <a:xfrm>
            <a:off x="4435475" y="1130300"/>
            <a:ext cx="2078038" cy="819150"/>
          </a:xfrm>
          <a:custGeom>
            <a:avLst/>
            <a:gdLst/>
            <a:ahLst/>
            <a:cxnLst>
              <a:cxn ang="0">
                <a:pos x="1309" y="0"/>
              </a:cxn>
              <a:cxn ang="0">
                <a:pos x="1209" y="0"/>
              </a:cxn>
              <a:cxn ang="0">
                <a:pos x="0" y="516"/>
              </a:cxn>
            </a:cxnLst>
            <a:rect l="0" t="0" r="r" b="b"/>
            <a:pathLst>
              <a:path w="1309" h="516">
                <a:moveTo>
                  <a:pt x="1309" y="0"/>
                </a:moveTo>
                <a:lnTo>
                  <a:pt x="1209" y="0"/>
                </a:lnTo>
                <a:lnTo>
                  <a:pt x="0" y="516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290" name="Freeform 42"/>
          <p:cNvSpPr>
            <a:spLocks/>
          </p:cNvSpPr>
          <p:nvPr/>
        </p:nvSpPr>
        <p:spPr bwMode="auto">
          <a:xfrm>
            <a:off x="4425950" y="889000"/>
            <a:ext cx="2087563" cy="542925"/>
          </a:xfrm>
          <a:custGeom>
            <a:avLst/>
            <a:gdLst/>
            <a:ahLst/>
            <a:cxnLst>
              <a:cxn ang="0">
                <a:pos x="1315" y="0"/>
              </a:cxn>
              <a:cxn ang="0">
                <a:pos x="1215" y="0"/>
              </a:cxn>
              <a:cxn ang="0">
                <a:pos x="0" y="342"/>
              </a:cxn>
            </a:cxnLst>
            <a:rect l="0" t="0" r="r" b="b"/>
            <a:pathLst>
              <a:path w="1315" h="342">
                <a:moveTo>
                  <a:pt x="1315" y="0"/>
                </a:moveTo>
                <a:lnTo>
                  <a:pt x="1215" y="0"/>
                </a:lnTo>
                <a:lnTo>
                  <a:pt x="0" y="342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291" name="Freeform 43"/>
          <p:cNvSpPr>
            <a:spLocks/>
          </p:cNvSpPr>
          <p:nvPr/>
        </p:nvSpPr>
        <p:spPr bwMode="auto">
          <a:xfrm>
            <a:off x="5430838" y="1412875"/>
            <a:ext cx="1085850" cy="228600"/>
          </a:xfrm>
          <a:custGeom>
            <a:avLst/>
            <a:gdLst/>
            <a:ahLst/>
            <a:cxnLst>
              <a:cxn ang="0">
                <a:pos x="684" y="0"/>
              </a:cxn>
              <a:cxn ang="0">
                <a:pos x="582" y="0"/>
              </a:cxn>
              <a:cxn ang="0">
                <a:pos x="0" y="144"/>
              </a:cxn>
            </a:cxnLst>
            <a:rect l="0" t="0" r="r" b="b"/>
            <a:pathLst>
              <a:path w="684" h="144">
                <a:moveTo>
                  <a:pt x="684" y="0"/>
                </a:moveTo>
                <a:lnTo>
                  <a:pt x="582" y="0"/>
                </a:lnTo>
                <a:lnTo>
                  <a:pt x="0" y="144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292" name="Freeform 44"/>
          <p:cNvSpPr>
            <a:spLocks/>
          </p:cNvSpPr>
          <p:nvPr/>
        </p:nvSpPr>
        <p:spPr bwMode="auto">
          <a:xfrm>
            <a:off x="5576888" y="1663700"/>
            <a:ext cx="942975" cy="193675"/>
          </a:xfrm>
          <a:custGeom>
            <a:avLst/>
            <a:gdLst/>
            <a:ahLst/>
            <a:cxnLst>
              <a:cxn ang="0">
                <a:pos x="594" y="0"/>
              </a:cxn>
              <a:cxn ang="0">
                <a:pos x="492" y="0"/>
              </a:cxn>
              <a:cxn ang="0">
                <a:pos x="0" y="122"/>
              </a:cxn>
            </a:cxnLst>
            <a:rect l="0" t="0" r="r" b="b"/>
            <a:pathLst>
              <a:path w="594" h="122">
                <a:moveTo>
                  <a:pt x="594" y="0"/>
                </a:moveTo>
                <a:lnTo>
                  <a:pt x="492" y="0"/>
                </a:lnTo>
                <a:lnTo>
                  <a:pt x="0" y="122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293" name="Freeform 45"/>
          <p:cNvSpPr>
            <a:spLocks/>
          </p:cNvSpPr>
          <p:nvPr/>
        </p:nvSpPr>
        <p:spPr bwMode="auto">
          <a:xfrm>
            <a:off x="5691188" y="2019300"/>
            <a:ext cx="822325" cy="336550"/>
          </a:xfrm>
          <a:custGeom>
            <a:avLst/>
            <a:gdLst/>
            <a:ahLst/>
            <a:cxnLst>
              <a:cxn ang="0">
                <a:pos x="518" y="2"/>
              </a:cxn>
              <a:cxn ang="0">
                <a:pos x="418" y="0"/>
              </a:cxn>
              <a:cxn ang="0">
                <a:pos x="0" y="212"/>
              </a:cxn>
            </a:cxnLst>
            <a:rect l="0" t="0" r="r" b="b"/>
            <a:pathLst>
              <a:path w="518" h="212">
                <a:moveTo>
                  <a:pt x="518" y="2"/>
                </a:moveTo>
                <a:lnTo>
                  <a:pt x="418" y="0"/>
                </a:lnTo>
                <a:lnTo>
                  <a:pt x="0" y="212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294" name="Freeform 46"/>
          <p:cNvSpPr>
            <a:spLocks/>
          </p:cNvSpPr>
          <p:nvPr/>
        </p:nvSpPr>
        <p:spPr bwMode="auto">
          <a:xfrm>
            <a:off x="5154613" y="2555875"/>
            <a:ext cx="1358900" cy="447675"/>
          </a:xfrm>
          <a:custGeom>
            <a:avLst/>
            <a:gdLst/>
            <a:ahLst/>
            <a:cxnLst>
              <a:cxn ang="0">
                <a:pos x="856" y="0"/>
              </a:cxn>
              <a:cxn ang="0">
                <a:pos x="756" y="0"/>
              </a:cxn>
              <a:cxn ang="0">
                <a:pos x="0" y="282"/>
              </a:cxn>
            </a:cxnLst>
            <a:rect l="0" t="0" r="r" b="b"/>
            <a:pathLst>
              <a:path w="856" h="282">
                <a:moveTo>
                  <a:pt x="856" y="0"/>
                </a:moveTo>
                <a:lnTo>
                  <a:pt x="756" y="0"/>
                </a:lnTo>
                <a:lnTo>
                  <a:pt x="0" y="282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295" name="Freeform 47"/>
          <p:cNvSpPr>
            <a:spLocks/>
          </p:cNvSpPr>
          <p:nvPr/>
        </p:nvSpPr>
        <p:spPr bwMode="auto">
          <a:xfrm>
            <a:off x="4786313" y="3111500"/>
            <a:ext cx="1727200" cy="92075"/>
          </a:xfrm>
          <a:custGeom>
            <a:avLst/>
            <a:gdLst/>
            <a:ahLst/>
            <a:cxnLst>
              <a:cxn ang="0">
                <a:pos x="1088" y="0"/>
              </a:cxn>
              <a:cxn ang="0">
                <a:pos x="988" y="0"/>
              </a:cxn>
              <a:cxn ang="0">
                <a:pos x="0" y="58"/>
              </a:cxn>
            </a:cxnLst>
            <a:rect l="0" t="0" r="r" b="b"/>
            <a:pathLst>
              <a:path w="1088" h="58">
                <a:moveTo>
                  <a:pt x="1088" y="0"/>
                </a:moveTo>
                <a:lnTo>
                  <a:pt x="988" y="0"/>
                </a:lnTo>
                <a:lnTo>
                  <a:pt x="0" y="58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296" name="Freeform 48"/>
          <p:cNvSpPr>
            <a:spLocks/>
          </p:cNvSpPr>
          <p:nvPr/>
        </p:nvSpPr>
        <p:spPr bwMode="auto">
          <a:xfrm>
            <a:off x="5284788" y="2841625"/>
            <a:ext cx="1228725" cy="266700"/>
          </a:xfrm>
          <a:custGeom>
            <a:avLst/>
            <a:gdLst/>
            <a:ahLst/>
            <a:cxnLst>
              <a:cxn ang="0">
                <a:pos x="774" y="0"/>
              </a:cxn>
              <a:cxn ang="0">
                <a:pos x="674" y="0"/>
              </a:cxn>
              <a:cxn ang="0">
                <a:pos x="0" y="168"/>
              </a:cxn>
            </a:cxnLst>
            <a:rect l="0" t="0" r="r" b="b"/>
            <a:pathLst>
              <a:path w="774" h="168">
                <a:moveTo>
                  <a:pt x="774" y="0"/>
                </a:moveTo>
                <a:lnTo>
                  <a:pt x="674" y="0"/>
                </a:lnTo>
                <a:lnTo>
                  <a:pt x="0" y="168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297" name="Freeform 49"/>
          <p:cNvSpPr>
            <a:spLocks/>
          </p:cNvSpPr>
          <p:nvPr/>
        </p:nvSpPr>
        <p:spPr bwMode="auto">
          <a:xfrm>
            <a:off x="5291138" y="3343275"/>
            <a:ext cx="1222375" cy="98425"/>
          </a:xfrm>
          <a:custGeom>
            <a:avLst/>
            <a:gdLst/>
            <a:ahLst/>
            <a:cxnLst>
              <a:cxn ang="0">
                <a:pos x="770" y="0"/>
              </a:cxn>
              <a:cxn ang="0">
                <a:pos x="670" y="0"/>
              </a:cxn>
              <a:cxn ang="0">
                <a:pos x="0" y="62"/>
              </a:cxn>
            </a:cxnLst>
            <a:rect l="0" t="0" r="r" b="b"/>
            <a:pathLst>
              <a:path w="770" h="62">
                <a:moveTo>
                  <a:pt x="770" y="0"/>
                </a:moveTo>
                <a:lnTo>
                  <a:pt x="670" y="0"/>
                </a:lnTo>
                <a:lnTo>
                  <a:pt x="0" y="62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298" name="Freeform 50"/>
          <p:cNvSpPr>
            <a:spLocks/>
          </p:cNvSpPr>
          <p:nvPr/>
        </p:nvSpPr>
        <p:spPr bwMode="auto">
          <a:xfrm>
            <a:off x="6005513" y="3554413"/>
            <a:ext cx="508000" cy="44450"/>
          </a:xfrm>
          <a:custGeom>
            <a:avLst/>
            <a:gdLst/>
            <a:ahLst/>
            <a:cxnLst>
              <a:cxn ang="0">
                <a:pos x="320" y="28"/>
              </a:cxn>
              <a:cxn ang="0">
                <a:pos x="220" y="28"/>
              </a:cxn>
              <a:cxn ang="0">
                <a:pos x="0" y="0"/>
              </a:cxn>
            </a:cxnLst>
            <a:rect l="0" t="0" r="r" b="b"/>
            <a:pathLst>
              <a:path w="320" h="28">
                <a:moveTo>
                  <a:pt x="320" y="28"/>
                </a:moveTo>
                <a:lnTo>
                  <a:pt x="220" y="28"/>
                </a:lnTo>
                <a:lnTo>
                  <a:pt x="0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299" name="Freeform 51"/>
          <p:cNvSpPr>
            <a:spLocks/>
          </p:cNvSpPr>
          <p:nvPr/>
        </p:nvSpPr>
        <p:spPr bwMode="auto">
          <a:xfrm>
            <a:off x="5738813" y="3709988"/>
            <a:ext cx="774700" cy="146050"/>
          </a:xfrm>
          <a:custGeom>
            <a:avLst/>
            <a:gdLst/>
            <a:ahLst/>
            <a:cxnLst>
              <a:cxn ang="0">
                <a:pos x="488" y="92"/>
              </a:cxn>
              <a:cxn ang="0">
                <a:pos x="388" y="92"/>
              </a:cxn>
              <a:cxn ang="0">
                <a:pos x="0" y="0"/>
              </a:cxn>
            </a:cxnLst>
            <a:rect l="0" t="0" r="r" b="b"/>
            <a:pathLst>
              <a:path w="488" h="92">
                <a:moveTo>
                  <a:pt x="488" y="92"/>
                </a:moveTo>
                <a:lnTo>
                  <a:pt x="388" y="92"/>
                </a:lnTo>
                <a:lnTo>
                  <a:pt x="0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300" name="Freeform 52"/>
          <p:cNvSpPr>
            <a:spLocks/>
          </p:cNvSpPr>
          <p:nvPr/>
        </p:nvSpPr>
        <p:spPr bwMode="auto">
          <a:xfrm>
            <a:off x="5354638" y="3656013"/>
            <a:ext cx="1158875" cy="669925"/>
          </a:xfrm>
          <a:custGeom>
            <a:avLst/>
            <a:gdLst/>
            <a:ahLst/>
            <a:cxnLst>
              <a:cxn ang="0">
                <a:pos x="730" y="422"/>
              </a:cxn>
              <a:cxn ang="0">
                <a:pos x="328" y="422"/>
              </a:cxn>
              <a:cxn ang="0">
                <a:pos x="0" y="0"/>
              </a:cxn>
            </a:cxnLst>
            <a:rect l="0" t="0" r="r" b="b"/>
            <a:pathLst>
              <a:path w="730" h="422">
                <a:moveTo>
                  <a:pt x="730" y="422"/>
                </a:moveTo>
                <a:lnTo>
                  <a:pt x="328" y="422"/>
                </a:lnTo>
                <a:lnTo>
                  <a:pt x="0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301" name="Freeform 53"/>
          <p:cNvSpPr>
            <a:spLocks/>
          </p:cNvSpPr>
          <p:nvPr/>
        </p:nvSpPr>
        <p:spPr bwMode="auto">
          <a:xfrm>
            <a:off x="4397375" y="4376738"/>
            <a:ext cx="2122488" cy="1587500"/>
          </a:xfrm>
          <a:custGeom>
            <a:avLst/>
            <a:gdLst/>
            <a:ahLst/>
            <a:cxnLst>
              <a:cxn ang="0">
                <a:pos x="1337" y="1000"/>
              </a:cxn>
              <a:cxn ang="0">
                <a:pos x="455" y="1000"/>
              </a:cxn>
              <a:cxn ang="0">
                <a:pos x="0" y="0"/>
              </a:cxn>
            </a:cxnLst>
            <a:rect l="0" t="0" r="r" b="b"/>
            <a:pathLst>
              <a:path w="1337" h="1000">
                <a:moveTo>
                  <a:pt x="1337" y="1000"/>
                </a:moveTo>
                <a:lnTo>
                  <a:pt x="455" y="1000"/>
                </a:lnTo>
                <a:lnTo>
                  <a:pt x="0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302" name="Freeform 54"/>
          <p:cNvSpPr>
            <a:spLocks/>
          </p:cNvSpPr>
          <p:nvPr/>
        </p:nvSpPr>
        <p:spPr bwMode="auto">
          <a:xfrm>
            <a:off x="4954588" y="3887788"/>
            <a:ext cx="1555750" cy="860425"/>
          </a:xfrm>
          <a:custGeom>
            <a:avLst/>
            <a:gdLst/>
            <a:ahLst/>
            <a:cxnLst>
              <a:cxn ang="0">
                <a:pos x="980" y="542"/>
              </a:cxn>
              <a:cxn ang="0">
                <a:pos x="452" y="542"/>
              </a:cxn>
              <a:cxn ang="0">
                <a:pos x="0" y="0"/>
              </a:cxn>
            </a:cxnLst>
            <a:rect l="0" t="0" r="r" b="b"/>
            <a:pathLst>
              <a:path w="980" h="542">
                <a:moveTo>
                  <a:pt x="980" y="542"/>
                </a:moveTo>
                <a:lnTo>
                  <a:pt x="452" y="542"/>
                </a:lnTo>
                <a:lnTo>
                  <a:pt x="0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303" name="Line 55"/>
          <p:cNvSpPr>
            <a:spLocks noChangeShapeType="1"/>
          </p:cNvSpPr>
          <p:nvPr/>
        </p:nvSpPr>
        <p:spPr bwMode="auto">
          <a:xfrm flipH="1">
            <a:off x="901700" y="1016000"/>
            <a:ext cx="117475" cy="1588"/>
          </a:xfrm>
          <a:prstGeom prst="line">
            <a:avLst/>
          </a:prstGeom>
          <a:noFill/>
          <a:ln w="1587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304" name="Line 56"/>
          <p:cNvSpPr>
            <a:spLocks noChangeShapeType="1"/>
          </p:cNvSpPr>
          <p:nvPr/>
        </p:nvSpPr>
        <p:spPr bwMode="auto">
          <a:xfrm flipH="1">
            <a:off x="5195888" y="5462588"/>
            <a:ext cx="1308100" cy="1587"/>
          </a:xfrm>
          <a:prstGeom prst="line">
            <a:avLst/>
          </a:prstGeom>
          <a:noFill/>
          <a:ln w="1587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305" name="Line 57"/>
          <p:cNvSpPr>
            <a:spLocks noChangeShapeType="1"/>
          </p:cNvSpPr>
          <p:nvPr/>
        </p:nvSpPr>
        <p:spPr bwMode="auto">
          <a:xfrm>
            <a:off x="2054225" y="1828800"/>
            <a:ext cx="901700" cy="1588"/>
          </a:xfrm>
          <a:prstGeom prst="line">
            <a:avLst/>
          </a:prstGeom>
          <a:noFill/>
          <a:ln w="1587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306" name="Freeform 58"/>
          <p:cNvSpPr>
            <a:spLocks/>
          </p:cNvSpPr>
          <p:nvPr/>
        </p:nvSpPr>
        <p:spPr bwMode="auto">
          <a:xfrm>
            <a:off x="1936750" y="2263775"/>
            <a:ext cx="701675" cy="4381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82" y="0"/>
              </a:cxn>
              <a:cxn ang="0">
                <a:pos x="442" y="276"/>
              </a:cxn>
            </a:cxnLst>
            <a:rect l="0" t="0" r="r" b="b"/>
            <a:pathLst>
              <a:path w="442" h="276">
                <a:moveTo>
                  <a:pt x="0" y="0"/>
                </a:moveTo>
                <a:lnTo>
                  <a:pt x="182" y="0"/>
                </a:lnTo>
                <a:lnTo>
                  <a:pt x="442" y="276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307" name="Freeform 59"/>
          <p:cNvSpPr>
            <a:spLocks/>
          </p:cNvSpPr>
          <p:nvPr/>
        </p:nvSpPr>
        <p:spPr bwMode="auto">
          <a:xfrm>
            <a:off x="1425575" y="3222625"/>
            <a:ext cx="1543050" cy="47625"/>
          </a:xfrm>
          <a:custGeom>
            <a:avLst/>
            <a:gdLst/>
            <a:ahLst/>
            <a:cxnLst>
              <a:cxn ang="0">
                <a:pos x="0" y="30"/>
              </a:cxn>
              <a:cxn ang="0">
                <a:pos x="108" y="30"/>
              </a:cxn>
              <a:cxn ang="0">
                <a:pos x="972" y="0"/>
              </a:cxn>
            </a:cxnLst>
            <a:rect l="0" t="0" r="r" b="b"/>
            <a:pathLst>
              <a:path w="972" h="30">
                <a:moveTo>
                  <a:pt x="0" y="30"/>
                </a:moveTo>
                <a:lnTo>
                  <a:pt x="108" y="30"/>
                </a:lnTo>
                <a:lnTo>
                  <a:pt x="972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308" name="Freeform 60"/>
          <p:cNvSpPr>
            <a:spLocks/>
          </p:cNvSpPr>
          <p:nvPr/>
        </p:nvSpPr>
        <p:spPr bwMode="auto">
          <a:xfrm>
            <a:off x="1095375" y="2730500"/>
            <a:ext cx="3302000" cy="158750"/>
          </a:xfrm>
          <a:custGeom>
            <a:avLst/>
            <a:gdLst/>
            <a:ahLst/>
            <a:cxnLst>
              <a:cxn ang="0">
                <a:pos x="0" y="100"/>
              </a:cxn>
              <a:cxn ang="0">
                <a:pos x="368" y="100"/>
              </a:cxn>
              <a:cxn ang="0">
                <a:pos x="2080" y="0"/>
              </a:cxn>
            </a:cxnLst>
            <a:rect l="0" t="0" r="r" b="b"/>
            <a:pathLst>
              <a:path w="2080" h="100">
                <a:moveTo>
                  <a:pt x="0" y="100"/>
                </a:moveTo>
                <a:lnTo>
                  <a:pt x="368" y="100"/>
                </a:lnTo>
                <a:lnTo>
                  <a:pt x="2080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309" name="Freeform 61"/>
          <p:cNvSpPr>
            <a:spLocks/>
          </p:cNvSpPr>
          <p:nvPr/>
        </p:nvSpPr>
        <p:spPr bwMode="auto">
          <a:xfrm>
            <a:off x="1809750" y="3375025"/>
            <a:ext cx="1431925" cy="369888"/>
          </a:xfrm>
          <a:custGeom>
            <a:avLst/>
            <a:gdLst/>
            <a:ahLst/>
            <a:cxnLst>
              <a:cxn ang="0">
                <a:pos x="0" y="233"/>
              </a:cxn>
              <a:cxn ang="0">
                <a:pos x="206" y="233"/>
              </a:cxn>
              <a:cxn ang="0">
                <a:pos x="902" y="0"/>
              </a:cxn>
            </a:cxnLst>
            <a:rect l="0" t="0" r="r" b="b"/>
            <a:pathLst>
              <a:path w="902" h="233">
                <a:moveTo>
                  <a:pt x="0" y="233"/>
                </a:moveTo>
                <a:lnTo>
                  <a:pt x="206" y="233"/>
                </a:lnTo>
                <a:lnTo>
                  <a:pt x="902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310" name="Freeform 62"/>
          <p:cNvSpPr>
            <a:spLocks/>
          </p:cNvSpPr>
          <p:nvPr/>
        </p:nvSpPr>
        <p:spPr bwMode="auto">
          <a:xfrm>
            <a:off x="2432050" y="4789488"/>
            <a:ext cx="1974850" cy="885825"/>
          </a:xfrm>
          <a:custGeom>
            <a:avLst/>
            <a:gdLst/>
            <a:ahLst/>
            <a:cxnLst>
              <a:cxn ang="0">
                <a:pos x="0" y="558"/>
              </a:cxn>
              <a:cxn ang="0">
                <a:pos x="102" y="558"/>
              </a:cxn>
              <a:cxn ang="0">
                <a:pos x="1244" y="0"/>
              </a:cxn>
            </a:cxnLst>
            <a:rect l="0" t="0" r="r" b="b"/>
            <a:pathLst>
              <a:path w="1244" h="558">
                <a:moveTo>
                  <a:pt x="0" y="558"/>
                </a:moveTo>
                <a:lnTo>
                  <a:pt x="102" y="558"/>
                </a:lnTo>
                <a:lnTo>
                  <a:pt x="1244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311" name="Freeform 63"/>
          <p:cNvSpPr>
            <a:spLocks/>
          </p:cNvSpPr>
          <p:nvPr/>
        </p:nvSpPr>
        <p:spPr bwMode="auto">
          <a:xfrm>
            <a:off x="1968500" y="5586413"/>
            <a:ext cx="2416175" cy="339725"/>
          </a:xfrm>
          <a:custGeom>
            <a:avLst/>
            <a:gdLst/>
            <a:ahLst/>
            <a:cxnLst>
              <a:cxn ang="0">
                <a:pos x="0" y="214"/>
              </a:cxn>
              <a:cxn ang="0">
                <a:pos x="392" y="214"/>
              </a:cxn>
              <a:cxn ang="0">
                <a:pos x="1522" y="0"/>
              </a:cxn>
            </a:cxnLst>
            <a:rect l="0" t="0" r="r" b="b"/>
            <a:pathLst>
              <a:path w="1522" h="214">
                <a:moveTo>
                  <a:pt x="0" y="214"/>
                </a:moveTo>
                <a:lnTo>
                  <a:pt x="392" y="214"/>
                </a:lnTo>
                <a:lnTo>
                  <a:pt x="1522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312" name="Freeform 64"/>
          <p:cNvSpPr>
            <a:spLocks/>
          </p:cNvSpPr>
          <p:nvPr/>
        </p:nvSpPr>
        <p:spPr bwMode="auto">
          <a:xfrm>
            <a:off x="1879600" y="3811588"/>
            <a:ext cx="949325" cy="298450"/>
          </a:xfrm>
          <a:custGeom>
            <a:avLst/>
            <a:gdLst/>
            <a:ahLst/>
            <a:cxnLst>
              <a:cxn ang="0">
                <a:pos x="0" y="188"/>
              </a:cxn>
              <a:cxn ang="0">
                <a:pos x="162" y="188"/>
              </a:cxn>
              <a:cxn ang="0">
                <a:pos x="598" y="0"/>
              </a:cxn>
            </a:cxnLst>
            <a:rect l="0" t="0" r="r" b="b"/>
            <a:pathLst>
              <a:path w="598" h="188">
                <a:moveTo>
                  <a:pt x="0" y="188"/>
                </a:moveTo>
                <a:lnTo>
                  <a:pt x="162" y="188"/>
                </a:lnTo>
                <a:lnTo>
                  <a:pt x="598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313" name="Freeform 65"/>
          <p:cNvSpPr>
            <a:spLocks/>
          </p:cNvSpPr>
          <p:nvPr/>
        </p:nvSpPr>
        <p:spPr bwMode="auto">
          <a:xfrm>
            <a:off x="1927225" y="3317875"/>
            <a:ext cx="1857375" cy="1100138"/>
          </a:xfrm>
          <a:custGeom>
            <a:avLst/>
            <a:gdLst/>
            <a:ahLst/>
            <a:cxnLst>
              <a:cxn ang="0">
                <a:pos x="0" y="693"/>
              </a:cxn>
              <a:cxn ang="0">
                <a:pos x="130" y="693"/>
              </a:cxn>
              <a:cxn ang="0">
                <a:pos x="1170" y="0"/>
              </a:cxn>
            </a:cxnLst>
            <a:rect l="0" t="0" r="r" b="b"/>
            <a:pathLst>
              <a:path w="1170" h="693">
                <a:moveTo>
                  <a:pt x="0" y="693"/>
                </a:moveTo>
                <a:lnTo>
                  <a:pt x="130" y="693"/>
                </a:lnTo>
                <a:lnTo>
                  <a:pt x="1170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314" name="Freeform 66"/>
          <p:cNvSpPr>
            <a:spLocks/>
          </p:cNvSpPr>
          <p:nvPr/>
        </p:nvSpPr>
        <p:spPr bwMode="auto">
          <a:xfrm>
            <a:off x="2200275" y="3343275"/>
            <a:ext cx="2216150" cy="1519238"/>
          </a:xfrm>
          <a:custGeom>
            <a:avLst/>
            <a:gdLst/>
            <a:ahLst/>
            <a:cxnLst>
              <a:cxn ang="0">
                <a:pos x="0" y="957"/>
              </a:cxn>
              <a:cxn ang="0">
                <a:pos x="124" y="957"/>
              </a:cxn>
              <a:cxn ang="0">
                <a:pos x="1396" y="0"/>
              </a:cxn>
            </a:cxnLst>
            <a:rect l="0" t="0" r="r" b="b"/>
            <a:pathLst>
              <a:path w="1396" h="957">
                <a:moveTo>
                  <a:pt x="0" y="957"/>
                </a:moveTo>
                <a:lnTo>
                  <a:pt x="124" y="957"/>
                </a:lnTo>
                <a:lnTo>
                  <a:pt x="1396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315" name="Freeform 67"/>
          <p:cNvSpPr>
            <a:spLocks/>
          </p:cNvSpPr>
          <p:nvPr/>
        </p:nvSpPr>
        <p:spPr bwMode="auto">
          <a:xfrm>
            <a:off x="2479675" y="1158875"/>
            <a:ext cx="1647825" cy="9810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08" y="0"/>
              </a:cxn>
              <a:cxn ang="0">
                <a:pos x="1038" y="618"/>
              </a:cxn>
            </a:cxnLst>
            <a:rect l="0" t="0" r="r" b="b"/>
            <a:pathLst>
              <a:path w="1038" h="618">
                <a:moveTo>
                  <a:pt x="0" y="0"/>
                </a:moveTo>
                <a:lnTo>
                  <a:pt x="108" y="0"/>
                </a:lnTo>
                <a:lnTo>
                  <a:pt x="1038" y="618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316" name="Freeform 68"/>
          <p:cNvSpPr>
            <a:spLocks/>
          </p:cNvSpPr>
          <p:nvPr/>
        </p:nvSpPr>
        <p:spPr bwMode="auto">
          <a:xfrm>
            <a:off x="1797050" y="5113338"/>
            <a:ext cx="1060450" cy="346075"/>
          </a:xfrm>
          <a:custGeom>
            <a:avLst/>
            <a:gdLst/>
            <a:ahLst/>
            <a:cxnLst>
              <a:cxn ang="0">
                <a:pos x="0" y="218"/>
              </a:cxn>
              <a:cxn ang="0">
                <a:pos x="226" y="218"/>
              </a:cxn>
              <a:cxn ang="0">
                <a:pos x="668" y="0"/>
              </a:cxn>
            </a:cxnLst>
            <a:rect l="0" t="0" r="r" b="b"/>
            <a:pathLst>
              <a:path w="668" h="218">
                <a:moveTo>
                  <a:pt x="0" y="218"/>
                </a:moveTo>
                <a:lnTo>
                  <a:pt x="226" y="218"/>
                </a:lnTo>
                <a:lnTo>
                  <a:pt x="668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317" name="Freeform 69"/>
          <p:cNvSpPr>
            <a:spLocks/>
          </p:cNvSpPr>
          <p:nvPr/>
        </p:nvSpPr>
        <p:spPr bwMode="auto">
          <a:xfrm>
            <a:off x="5145088" y="4821238"/>
            <a:ext cx="1374775" cy="292100"/>
          </a:xfrm>
          <a:custGeom>
            <a:avLst/>
            <a:gdLst/>
            <a:ahLst/>
            <a:cxnLst>
              <a:cxn ang="0">
                <a:pos x="866" y="184"/>
              </a:cxn>
              <a:cxn ang="0">
                <a:pos x="724" y="184"/>
              </a:cxn>
              <a:cxn ang="0">
                <a:pos x="0" y="0"/>
              </a:cxn>
            </a:cxnLst>
            <a:rect l="0" t="0" r="r" b="b"/>
            <a:pathLst>
              <a:path w="866" h="184">
                <a:moveTo>
                  <a:pt x="866" y="184"/>
                </a:moveTo>
                <a:lnTo>
                  <a:pt x="724" y="184"/>
                </a:lnTo>
                <a:lnTo>
                  <a:pt x="0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318" name="Rectangle 70"/>
          <p:cNvSpPr>
            <a:spLocks noChangeArrowheads="1"/>
          </p:cNvSpPr>
          <p:nvPr/>
        </p:nvSpPr>
        <p:spPr bwMode="auto">
          <a:xfrm>
            <a:off x="6538913" y="554038"/>
            <a:ext cx="1160462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Incisive fossa</a:t>
            </a:r>
            <a:endParaRPr lang="en-US" sz="1800" b="1">
              <a:latin typeface="Arial" charset="0"/>
            </a:endParaRPr>
          </a:p>
        </p:txBody>
      </p:sp>
      <p:sp>
        <p:nvSpPr>
          <p:cNvPr id="53319" name="Rectangle 71"/>
          <p:cNvSpPr>
            <a:spLocks noChangeArrowheads="1"/>
          </p:cNvSpPr>
          <p:nvPr/>
        </p:nvSpPr>
        <p:spPr bwMode="auto">
          <a:xfrm>
            <a:off x="6542088" y="1023938"/>
            <a:ext cx="191770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Median palatine suture</a:t>
            </a:r>
            <a:endParaRPr lang="en-US" sz="1800" b="1">
              <a:latin typeface="Arial" charset="0"/>
            </a:endParaRPr>
          </a:p>
        </p:txBody>
      </p:sp>
      <p:sp>
        <p:nvSpPr>
          <p:cNvPr id="53320" name="Rectangle 72"/>
          <p:cNvSpPr>
            <a:spLocks noChangeArrowheads="1"/>
          </p:cNvSpPr>
          <p:nvPr/>
        </p:nvSpPr>
        <p:spPr bwMode="auto">
          <a:xfrm>
            <a:off x="6542088" y="779463"/>
            <a:ext cx="1744662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Intermaxillary suture</a:t>
            </a:r>
            <a:endParaRPr lang="en-US" sz="1800" b="1">
              <a:latin typeface="Arial" charset="0"/>
            </a:endParaRPr>
          </a:p>
        </p:txBody>
      </p:sp>
      <p:sp>
        <p:nvSpPr>
          <p:cNvPr id="53321" name="Rectangle 73"/>
          <p:cNvSpPr>
            <a:spLocks noChangeArrowheads="1"/>
          </p:cNvSpPr>
          <p:nvPr/>
        </p:nvSpPr>
        <p:spPr bwMode="auto">
          <a:xfrm>
            <a:off x="6538913" y="1309688"/>
            <a:ext cx="1674812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Infraorbital foramen</a:t>
            </a:r>
            <a:endParaRPr lang="en-US" sz="1800" b="1">
              <a:latin typeface="Arial" charset="0"/>
            </a:endParaRPr>
          </a:p>
        </p:txBody>
      </p:sp>
      <p:sp>
        <p:nvSpPr>
          <p:cNvPr id="53322" name="Rectangle 74"/>
          <p:cNvSpPr>
            <a:spLocks noChangeArrowheads="1"/>
          </p:cNvSpPr>
          <p:nvPr/>
        </p:nvSpPr>
        <p:spPr bwMode="auto">
          <a:xfrm>
            <a:off x="6542088" y="1519238"/>
            <a:ext cx="701675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Maxilla</a:t>
            </a:r>
            <a:endParaRPr lang="en-US" sz="1800">
              <a:latin typeface="Arial" charset="0"/>
            </a:endParaRPr>
          </a:p>
        </p:txBody>
      </p:sp>
      <p:sp>
        <p:nvSpPr>
          <p:cNvPr id="53323" name="Rectangle 75"/>
          <p:cNvSpPr>
            <a:spLocks noChangeArrowheads="1"/>
          </p:cNvSpPr>
          <p:nvPr/>
        </p:nvSpPr>
        <p:spPr bwMode="auto">
          <a:xfrm>
            <a:off x="6545263" y="1874838"/>
            <a:ext cx="1436687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Sphenoid bone</a:t>
            </a:r>
          </a:p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(greater wing)</a:t>
            </a:r>
            <a:endParaRPr lang="en-US" sz="1800">
              <a:latin typeface="Arial" charset="0"/>
            </a:endParaRPr>
          </a:p>
        </p:txBody>
      </p:sp>
      <p:sp>
        <p:nvSpPr>
          <p:cNvPr id="53324" name="Rectangle 76"/>
          <p:cNvSpPr>
            <a:spLocks noChangeArrowheads="1"/>
          </p:cNvSpPr>
          <p:nvPr/>
        </p:nvSpPr>
        <p:spPr bwMode="auto">
          <a:xfrm>
            <a:off x="6538913" y="2443163"/>
            <a:ext cx="125095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Foramen ovale</a:t>
            </a:r>
            <a:endParaRPr lang="en-US" sz="1800" b="1">
              <a:latin typeface="Arial" charset="0"/>
            </a:endParaRPr>
          </a:p>
        </p:txBody>
      </p:sp>
      <p:sp>
        <p:nvSpPr>
          <p:cNvPr id="53325" name="Rectangle 77"/>
          <p:cNvSpPr>
            <a:spLocks noChangeArrowheads="1"/>
          </p:cNvSpPr>
          <p:nvPr/>
        </p:nvSpPr>
        <p:spPr bwMode="auto">
          <a:xfrm>
            <a:off x="6538913" y="3001963"/>
            <a:ext cx="147955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Foramen lacerum</a:t>
            </a:r>
            <a:endParaRPr lang="en-US" sz="1800" b="1">
              <a:latin typeface="Arial" charset="0"/>
            </a:endParaRPr>
          </a:p>
        </p:txBody>
      </p:sp>
      <p:sp>
        <p:nvSpPr>
          <p:cNvPr id="53326" name="Rectangle 78"/>
          <p:cNvSpPr>
            <a:spLocks noChangeArrowheads="1"/>
          </p:cNvSpPr>
          <p:nvPr/>
        </p:nvSpPr>
        <p:spPr bwMode="auto">
          <a:xfrm>
            <a:off x="6545263" y="3233738"/>
            <a:ext cx="1122362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Carotid canal</a:t>
            </a:r>
            <a:endParaRPr lang="en-US" sz="1800" b="1">
              <a:latin typeface="Arial" charset="0"/>
            </a:endParaRPr>
          </a:p>
        </p:txBody>
      </p:sp>
      <p:sp>
        <p:nvSpPr>
          <p:cNvPr id="53327" name="Rectangle 79"/>
          <p:cNvSpPr>
            <a:spLocks noChangeArrowheads="1"/>
          </p:cNvSpPr>
          <p:nvPr/>
        </p:nvSpPr>
        <p:spPr bwMode="auto">
          <a:xfrm>
            <a:off x="6538913" y="3487738"/>
            <a:ext cx="2136775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External acoustic meatus</a:t>
            </a:r>
            <a:endParaRPr lang="en-US" sz="1800" b="1">
              <a:latin typeface="Arial" charset="0"/>
            </a:endParaRPr>
          </a:p>
        </p:txBody>
      </p:sp>
      <p:sp>
        <p:nvSpPr>
          <p:cNvPr id="53328" name="Rectangle 80"/>
          <p:cNvSpPr>
            <a:spLocks noChangeArrowheads="1"/>
          </p:cNvSpPr>
          <p:nvPr/>
        </p:nvSpPr>
        <p:spPr bwMode="auto">
          <a:xfrm>
            <a:off x="6545263" y="3744913"/>
            <a:ext cx="1112837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Stylomastoid</a:t>
            </a:r>
          </a:p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foramen</a:t>
            </a:r>
            <a:endParaRPr lang="en-US" sz="1800" b="1">
              <a:latin typeface="Arial" charset="0"/>
            </a:endParaRPr>
          </a:p>
        </p:txBody>
      </p:sp>
      <p:sp>
        <p:nvSpPr>
          <p:cNvPr id="53329" name="Rectangle 81"/>
          <p:cNvSpPr>
            <a:spLocks noChangeArrowheads="1"/>
          </p:cNvSpPr>
          <p:nvPr/>
        </p:nvSpPr>
        <p:spPr bwMode="auto">
          <a:xfrm>
            <a:off x="6548438" y="4214813"/>
            <a:ext cx="1389062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Jugular foramen</a:t>
            </a:r>
            <a:endParaRPr lang="en-US" sz="1800" b="1">
              <a:latin typeface="Arial" charset="0"/>
            </a:endParaRPr>
          </a:p>
        </p:txBody>
      </p:sp>
      <p:sp>
        <p:nvSpPr>
          <p:cNvPr id="53330" name="Rectangle 82"/>
          <p:cNvSpPr>
            <a:spLocks noChangeArrowheads="1"/>
          </p:cNvSpPr>
          <p:nvPr/>
        </p:nvSpPr>
        <p:spPr bwMode="auto">
          <a:xfrm>
            <a:off x="6548438" y="5859463"/>
            <a:ext cx="1538287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Foramen magnum</a:t>
            </a:r>
            <a:endParaRPr lang="en-US" sz="1800" b="1">
              <a:latin typeface="Arial" charset="0"/>
            </a:endParaRPr>
          </a:p>
        </p:txBody>
      </p:sp>
      <p:sp>
        <p:nvSpPr>
          <p:cNvPr id="53331" name="Rectangle 83"/>
          <p:cNvSpPr>
            <a:spLocks noChangeArrowheads="1"/>
          </p:cNvSpPr>
          <p:nvPr/>
        </p:nvSpPr>
        <p:spPr bwMode="auto">
          <a:xfrm>
            <a:off x="6548438" y="4633913"/>
            <a:ext cx="1465262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Occipital condyle</a:t>
            </a:r>
            <a:endParaRPr lang="en-US" sz="1800" b="1">
              <a:latin typeface="Arial" charset="0"/>
            </a:endParaRPr>
          </a:p>
        </p:txBody>
      </p:sp>
      <p:sp>
        <p:nvSpPr>
          <p:cNvPr id="53332" name="Rectangle 84"/>
          <p:cNvSpPr>
            <a:spLocks noChangeArrowheads="1"/>
          </p:cNvSpPr>
          <p:nvPr/>
        </p:nvSpPr>
        <p:spPr bwMode="auto">
          <a:xfrm>
            <a:off x="6548438" y="5008563"/>
            <a:ext cx="1584325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Inferior nuchal line</a:t>
            </a:r>
            <a:endParaRPr lang="en-US" sz="1800" b="1">
              <a:latin typeface="Arial" charset="0"/>
            </a:endParaRPr>
          </a:p>
        </p:txBody>
      </p:sp>
      <p:sp>
        <p:nvSpPr>
          <p:cNvPr id="53333" name="Rectangle 85"/>
          <p:cNvSpPr>
            <a:spLocks noChangeArrowheads="1"/>
          </p:cNvSpPr>
          <p:nvPr/>
        </p:nvSpPr>
        <p:spPr bwMode="auto">
          <a:xfrm>
            <a:off x="6548438" y="5354638"/>
            <a:ext cx="1703387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Superior nuchal line</a:t>
            </a:r>
            <a:endParaRPr lang="en-US" sz="1800" b="1">
              <a:latin typeface="Arial" charset="0"/>
            </a:endParaRPr>
          </a:p>
        </p:txBody>
      </p:sp>
      <p:sp>
        <p:nvSpPr>
          <p:cNvPr id="53334" name="Rectangle 86"/>
          <p:cNvSpPr>
            <a:spLocks noChangeArrowheads="1"/>
          </p:cNvSpPr>
          <p:nvPr/>
        </p:nvSpPr>
        <p:spPr bwMode="auto">
          <a:xfrm>
            <a:off x="6538913" y="2728913"/>
            <a:ext cx="1635125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Foramen spinosum</a:t>
            </a:r>
            <a:endParaRPr lang="en-US" sz="1800" b="1">
              <a:latin typeface="Arial" charset="0"/>
            </a:endParaRPr>
          </a:p>
        </p:txBody>
      </p:sp>
      <p:sp>
        <p:nvSpPr>
          <p:cNvPr id="53335" name="Rectangle 87"/>
          <p:cNvSpPr>
            <a:spLocks noChangeArrowheads="1"/>
          </p:cNvSpPr>
          <p:nvPr/>
        </p:nvSpPr>
        <p:spPr bwMode="auto">
          <a:xfrm>
            <a:off x="1116013" y="563563"/>
            <a:ext cx="1514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Maxilla</a:t>
            </a:r>
          </a:p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(palatine process)</a:t>
            </a:r>
            <a:endParaRPr lang="en-US" sz="1800">
              <a:latin typeface="Arial" charset="0"/>
            </a:endParaRPr>
          </a:p>
        </p:txBody>
      </p:sp>
      <p:sp>
        <p:nvSpPr>
          <p:cNvPr id="53336" name="Rectangle 88"/>
          <p:cNvSpPr>
            <a:spLocks noChangeArrowheads="1"/>
          </p:cNvSpPr>
          <p:nvPr/>
        </p:nvSpPr>
        <p:spPr bwMode="auto">
          <a:xfrm>
            <a:off x="458788" y="912813"/>
            <a:ext cx="511175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Hard</a:t>
            </a:r>
          </a:p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palate</a:t>
            </a:r>
            <a:endParaRPr lang="en-US" sz="1800" b="1">
              <a:latin typeface="Arial" charset="0"/>
            </a:endParaRPr>
          </a:p>
        </p:txBody>
      </p:sp>
      <p:sp>
        <p:nvSpPr>
          <p:cNvPr id="53337" name="Rectangle 89"/>
          <p:cNvSpPr>
            <a:spLocks noChangeArrowheads="1"/>
          </p:cNvSpPr>
          <p:nvPr/>
        </p:nvSpPr>
        <p:spPr bwMode="auto">
          <a:xfrm>
            <a:off x="458788" y="1674813"/>
            <a:ext cx="1563687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Zygomatic bone</a:t>
            </a:r>
            <a:endParaRPr lang="en-US" sz="1800">
              <a:latin typeface="Arial" charset="0"/>
            </a:endParaRPr>
          </a:p>
        </p:txBody>
      </p:sp>
      <p:sp>
        <p:nvSpPr>
          <p:cNvPr id="53338" name="Rectangle 90"/>
          <p:cNvSpPr>
            <a:spLocks noChangeArrowheads="1"/>
          </p:cNvSpPr>
          <p:nvPr/>
        </p:nvSpPr>
        <p:spPr bwMode="auto">
          <a:xfrm>
            <a:off x="458788" y="2109788"/>
            <a:ext cx="1712912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Temporal bone</a:t>
            </a:r>
          </a:p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(zygomatic process)</a:t>
            </a:r>
            <a:endParaRPr lang="en-US" sz="1800">
              <a:latin typeface="Arial" charset="0"/>
            </a:endParaRPr>
          </a:p>
        </p:txBody>
      </p:sp>
      <p:sp>
        <p:nvSpPr>
          <p:cNvPr id="53339" name="Rectangle 91"/>
          <p:cNvSpPr>
            <a:spLocks noChangeArrowheads="1"/>
          </p:cNvSpPr>
          <p:nvPr/>
        </p:nvSpPr>
        <p:spPr bwMode="auto">
          <a:xfrm>
            <a:off x="458788" y="3151188"/>
            <a:ext cx="944562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Mandibular</a:t>
            </a:r>
          </a:p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fossa</a:t>
            </a:r>
            <a:endParaRPr lang="en-US" sz="1800" b="1">
              <a:latin typeface="Arial" charset="0"/>
            </a:endParaRPr>
          </a:p>
        </p:txBody>
      </p:sp>
      <p:sp>
        <p:nvSpPr>
          <p:cNvPr id="53340" name="Rectangle 92"/>
          <p:cNvSpPr>
            <a:spLocks noChangeArrowheads="1"/>
          </p:cNvSpPr>
          <p:nvPr/>
        </p:nvSpPr>
        <p:spPr bwMode="auto">
          <a:xfrm>
            <a:off x="458788" y="2735263"/>
            <a:ext cx="633412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Vomer</a:t>
            </a:r>
            <a:endParaRPr lang="en-US" sz="1800">
              <a:latin typeface="Arial" charset="0"/>
            </a:endParaRPr>
          </a:p>
        </p:txBody>
      </p:sp>
      <p:sp>
        <p:nvSpPr>
          <p:cNvPr id="53341" name="Rectangle 93"/>
          <p:cNvSpPr>
            <a:spLocks noChangeArrowheads="1"/>
          </p:cNvSpPr>
          <p:nvPr/>
        </p:nvSpPr>
        <p:spPr bwMode="auto">
          <a:xfrm>
            <a:off x="458788" y="3624263"/>
            <a:ext cx="1319212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Styloid process</a:t>
            </a:r>
            <a:endParaRPr lang="en-US" sz="1800" b="1">
              <a:latin typeface="Arial" charset="0"/>
            </a:endParaRPr>
          </a:p>
        </p:txBody>
      </p:sp>
      <p:sp>
        <p:nvSpPr>
          <p:cNvPr id="53342" name="Rectangle 94"/>
          <p:cNvSpPr>
            <a:spLocks noChangeArrowheads="1"/>
          </p:cNvSpPr>
          <p:nvPr/>
        </p:nvSpPr>
        <p:spPr bwMode="auto">
          <a:xfrm>
            <a:off x="458788" y="5567363"/>
            <a:ext cx="1939925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External occipital crest</a:t>
            </a:r>
            <a:endParaRPr lang="en-US" sz="1800" b="1">
              <a:latin typeface="Arial" charset="0"/>
            </a:endParaRPr>
          </a:p>
        </p:txBody>
      </p:sp>
      <p:sp>
        <p:nvSpPr>
          <p:cNvPr id="53343" name="Rectangle 95"/>
          <p:cNvSpPr>
            <a:spLocks noChangeArrowheads="1"/>
          </p:cNvSpPr>
          <p:nvPr/>
        </p:nvSpPr>
        <p:spPr bwMode="auto">
          <a:xfrm>
            <a:off x="458788" y="5815013"/>
            <a:ext cx="1466850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External occipital</a:t>
            </a:r>
          </a:p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protuberance</a:t>
            </a:r>
            <a:endParaRPr lang="en-US" sz="1800" b="1">
              <a:latin typeface="Arial" charset="0"/>
            </a:endParaRPr>
          </a:p>
        </p:txBody>
      </p:sp>
      <p:sp>
        <p:nvSpPr>
          <p:cNvPr id="53344" name="Rectangle 96"/>
          <p:cNvSpPr>
            <a:spLocks noChangeArrowheads="1"/>
          </p:cNvSpPr>
          <p:nvPr/>
        </p:nvSpPr>
        <p:spPr bwMode="auto">
          <a:xfrm>
            <a:off x="455613" y="6215063"/>
            <a:ext cx="4679950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(a) Inferior view of the skull (mandible removed)</a:t>
            </a:r>
            <a:endParaRPr lang="en-US" sz="1800">
              <a:latin typeface="Arial" charset="0"/>
            </a:endParaRPr>
          </a:p>
        </p:txBody>
      </p:sp>
      <p:sp>
        <p:nvSpPr>
          <p:cNvPr id="53345" name="Rectangle 97"/>
          <p:cNvSpPr>
            <a:spLocks noChangeArrowheads="1"/>
          </p:cNvSpPr>
          <p:nvPr/>
        </p:nvSpPr>
        <p:spPr bwMode="auto">
          <a:xfrm>
            <a:off x="458788" y="3992563"/>
            <a:ext cx="139700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Mastoid process</a:t>
            </a:r>
            <a:endParaRPr lang="en-US" sz="1800" b="1">
              <a:latin typeface="Arial" charset="0"/>
            </a:endParaRPr>
          </a:p>
        </p:txBody>
      </p:sp>
      <p:sp>
        <p:nvSpPr>
          <p:cNvPr id="53346" name="Rectangle 98"/>
          <p:cNvSpPr>
            <a:spLocks noChangeArrowheads="1"/>
          </p:cNvSpPr>
          <p:nvPr/>
        </p:nvSpPr>
        <p:spPr bwMode="auto">
          <a:xfrm>
            <a:off x="458788" y="4271963"/>
            <a:ext cx="1641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 Black" pitchFamily="34" charset="0"/>
              </a:rPr>
              <a:t>Temporal bone</a:t>
            </a:r>
          </a:p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(petrous part)</a:t>
            </a:r>
            <a:endParaRPr lang="en-US" sz="1800" b="1">
              <a:latin typeface="Arial" charset="0"/>
            </a:endParaRPr>
          </a:p>
        </p:txBody>
      </p:sp>
      <p:sp>
        <p:nvSpPr>
          <p:cNvPr id="53347" name="Rectangle 99"/>
          <p:cNvSpPr>
            <a:spLocks noChangeArrowheads="1"/>
          </p:cNvSpPr>
          <p:nvPr/>
        </p:nvSpPr>
        <p:spPr bwMode="auto">
          <a:xfrm>
            <a:off x="458788" y="4748213"/>
            <a:ext cx="1693862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Pharyngeal tubercle</a:t>
            </a:r>
          </a:p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of basilar region of</a:t>
            </a:r>
            <a:endParaRPr lang="en-US" sz="1800" b="1">
              <a:latin typeface="Arial" charset="0"/>
            </a:endParaRPr>
          </a:p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the occipital bone</a:t>
            </a:r>
            <a:endParaRPr lang="en-US" sz="1800" b="1">
              <a:latin typeface="Arial" charset="0"/>
            </a:endParaRPr>
          </a:p>
        </p:txBody>
      </p:sp>
      <p:sp>
        <p:nvSpPr>
          <p:cNvPr id="53348" name="Rectangle 100"/>
          <p:cNvSpPr>
            <a:spLocks noChangeArrowheads="1"/>
          </p:cNvSpPr>
          <p:nvPr/>
        </p:nvSpPr>
        <p:spPr bwMode="auto">
          <a:xfrm>
            <a:off x="458788" y="5307013"/>
            <a:ext cx="1296987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Parietal bone</a:t>
            </a:r>
            <a:endParaRPr lang="en-US" sz="1800">
              <a:latin typeface="Arial" charset="0"/>
            </a:endParaRPr>
          </a:p>
        </p:txBody>
      </p:sp>
      <p:sp>
        <p:nvSpPr>
          <p:cNvPr id="53349" name="Rectangle 101"/>
          <p:cNvSpPr>
            <a:spLocks noChangeArrowheads="1"/>
          </p:cNvSpPr>
          <p:nvPr/>
        </p:nvSpPr>
        <p:spPr bwMode="auto">
          <a:xfrm>
            <a:off x="1116013" y="1011238"/>
            <a:ext cx="14255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Palatine bone</a:t>
            </a:r>
          </a:p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(horizontal plate)</a:t>
            </a:r>
            <a:endParaRPr lang="en-US" sz="1800">
              <a:latin typeface="Arial" charset="0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Zygomatic Bones</a:t>
            </a:r>
          </a:p>
        </p:txBody>
      </p:sp>
      <p:sp>
        <p:nvSpPr>
          <p:cNvPr id="54277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Cheekbones</a:t>
            </a:r>
          </a:p>
          <a:p>
            <a:r>
              <a:rPr lang="en-US"/>
              <a:t>Inferolateral margins of orbits 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8" name="Rectangle 8"/>
          <p:cNvSpPr>
            <a:spLocks noChangeArrowheads="1"/>
          </p:cNvSpPr>
          <p:nvPr/>
        </p:nvSpPr>
        <p:spPr bwMode="auto">
          <a:xfrm>
            <a:off x="8151813" y="6581775"/>
            <a:ext cx="9890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7.4a</a:t>
            </a:r>
          </a:p>
        </p:txBody>
      </p:sp>
      <p:pic>
        <p:nvPicPr>
          <p:cNvPr id="56330" name="Picture 10"/>
          <p:cNvPicPr>
            <a:picLocks noChangeAspect="1" noChangeArrowheads="1"/>
          </p:cNvPicPr>
          <p:nvPr/>
        </p:nvPicPr>
        <p:blipFill>
          <a:blip r:embed="rId2" cstate="print"/>
          <a:srcRect t="2034" b="9967"/>
          <a:stretch>
            <a:fillRect/>
          </a:stretch>
        </p:blipFill>
        <p:spPr bwMode="auto">
          <a:xfrm>
            <a:off x="303213" y="539750"/>
            <a:ext cx="8535987" cy="5634038"/>
          </a:xfrm>
          <a:prstGeom prst="rect">
            <a:avLst/>
          </a:prstGeom>
          <a:noFill/>
        </p:spPr>
      </p:pic>
      <p:sp>
        <p:nvSpPr>
          <p:cNvPr id="56331" name="Freeform 11"/>
          <p:cNvSpPr>
            <a:spLocks/>
          </p:cNvSpPr>
          <p:nvPr/>
        </p:nvSpPr>
        <p:spPr bwMode="auto">
          <a:xfrm>
            <a:off x="4256088" y="3706813"/>
            <a:ext cx="1658937" cy="768350"/>
          </a:xfrm>
          <a:custGeom>
            <a:avLst/>
            <a:gdLst/>
            <a:ahLst/>
            <a:cxnLst>
              <a:cxn ang="0">
                <a:pos x="1045" y="484"/>
              </a:cxn>
              <a:cxn ang="0">
                <a:pos x="879" y="484"/>
              </a:cxn>
              <a:cxn ang="0">
                <a:pos x="0" y="0"/>
              </a:cxn>
            </a:cxnLst>
            <a:rect l="0" t="0" r="r" b="b"/>
            <a:pathLst>
              <a:path w="1045" h="484">
                <a:moveTo>
                  <a:pt x="1045" y="484"/>
                </a:moveTo>
                <a:lnTo>
                  <a:pt x="879" y="484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332" name="Line 12"/>
          <p:cNvSpPr>
            <a:spLocks noChangeShapeType="1"/>
          </p:cNvSpPr>
          <p:nvPr/>
        </p:nvSpPr>
        <p:spPr bwMode="auto">
          <a:xfrm>
            <a:off x="2147888" y="1320800"/>
            <a:ext cx="654050" cy="1588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333" name="Line 13"/>
          <p:cNvSpPr>
            <a:spLocks noChangeShapeType="1"/>
          </p:cNvSpPr>
          <p:nvPr/>
        </p:nvSpPr>
        <p:spPr bwMode="auto">
          <a:xfrm>
            <a:off x="2135188" y="1762125"/>
            <a:ext cx="2000250" cy="1588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334" name="Line 14"/>
          <p:cNvSpPr>
            <a:spLocks noChangeShapeType="1"/>
          </p:cNvSpPr>
          <p:nvPr/>
        </p:nvSpPr>
        <p:spPr bwMode="auto">
          <a:xfrm>
            <a:off x="2325688" y="2647950"/>
            <a:ext cx="285750" cy="1588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335" name="Freeform 15"/>
          <p:cNvSpPr>
            <a:spLocks/>
          </p:cNvSpPr>
          <p:nvPr/>
        </p:nvSpPr>
        <p:spPr bwMode="auto">
          <a:xfrm>
            <a:off x="2373313" y="2997200"/>
            <a:ext cx="165100" cy="215900"/>
          </a:xfrm>
          <a:custGeom>
            <a:avLst/>
            <a:gdLst/>
            <a:ahLst/>
            <a:cxnLst>
              <a:cxn ang="0">
                <a:pos x="0" y="136"/>
              </a:cxn>
              <a:cxn ang="0">
                <a:pos x="52" y="132"/>
              </a:cxn>
              <a:cxn ang="0">
                <a:pos x="104" y="0"/>
              </a:cxn>
            </a:cxnLst>
            <a:rect l="0" t="0" r="r" b="b"/>
            <a:pathLst>
              <a:path w="104" h="136">
                <a:moveTo>
                  <a:pt x="0" y="136"/>
                </a:moveTo>
                <a:lnTo>
                  <a:pt x="52" y="132"/>
                </a:lnTo>
                <a:lnTo>
                  <a:pt x="104" y="0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336" name="Freeform 16"/>
          <p:cNvSpPr>
            <a:spLocks/>
          </p:cNvSpPr>
          <p:nvPr/>
        </p:nvSpPr>
        <p:spPr bwMode="auto">
          <a:xfrm>
            <a:off x="2208213" y="3200400"/>
            <a:ext cx="1631950" cy="336550"/>
          </a:xfrm>
          <a:custGeom>
            <a:avLst/>
            <a:gdLst/>
            <a:ahLst/>
            <a:cxnLst>
              <a:cxn ang="0">
                <a:pos x="0" y="212"/>
              </a:cxn>
              <a:cxn ang="0">
                <a:pos x="188" y="212"/>
              </a:cxn>
              <a:cxn ang="0">
                <a:pos x="1028" y="0"/>
              </a:cxn>
            </a:cxnLst>
            <a:rect l="0" t="0" r="r" b="b"/>
            <a:pathLst>
              <a:path w="1028" h="212">
                <a:moveTo>
                  <a:pt x="0" y="212"/>
                </a:moveTo>
                <a:lnTo>
                  <a:pt x="188" y="212"/>
                </a:lnTo>
                <a:lnTo>
                  <a:pt x="1028" y="0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337" name="Freeform 17"/>
          <p:cNvSpPr>
            <a:spLocks/>
          </p:cNvSpPr>
          <p:nvPr/>
        </p:nvSpPr>
        <p:spPr bwMode="auto">
          <a:xfrm>
            <a:off x="2522538" y="3754438"/>
            <a:ext cx="234950" cy="419100"/>
          </a:xfrm>
          <a:custGeom>
            <a:avLst/>
            <a:gdLst/>
            <a:ahLst/>
            <a:cxnLst>
              <a:cxn ang="0">
                <a:pos x="0" y="264"/>
              </a:cxn>
              <a:cxn ang="0">
                <a:pos x="86" y="264"/>
              </a:cxn>
              <a:cxn ang="0">
                <a:pos x="148" y="0"/>
              </a:cxn>
            </a:cxnLst>
            <a:rect l="0" t="0" r="r" b="b"/>
            <a:pathLst>
              <a:path w="148" h="264">
                <a:moveTo>
                  <a:pt x="0" y="264"/>
                </a:moveTo>
                <a:lnTo>
                  <a:pt x="86" y="264"/>
                </a:lnTo>
                <a:lnTo>
                  <a:pt x="148" y="0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338" name="Freeform 18"/>
          <p:cNvSpPr>
            <a:spLocks/>
          </p:cNvSpPr>
          <p:nvPr/>
        </p:nvSpPr>
        <p:spPr bwMode="auto">
          <a:xfrm>
            <a:off x="1411288" y="4395788"/>
            <a:ext cx="2187575" cy="425450"/>
          </a:xfrm>
          <a:custGeom>
            <a:avLst/>
            <a:gdLst/>
            <a:ahLst/>
            <a:cxnLst>
              <a:cxn ang="0">
                <a:pos x="0" y="268"/>
              </a:cxn>
              <a:cxn ang="0">
                <a:pos x="146" y="268"/>
              </a:cxn>
              <a:cxn ang="0">
                <a:pos x="1378" y="0"/>
              </a:cxn>
            </a:cxnLst>
            <a:rect l="0" t="0" r="r" b="b"/>
            <a:pathLst>
              <a:path w="1378" h="268">
                <a:moveTo>
                  <a:pt x="0" y="268"/>
                </a:moveTo>
                <a:lnTo>
                  <a:pt x="146" y="268"/>
                </a:lnTo>
                <a:lnTo>
                  <a:pt x="1378" y="0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339" name="Freeform 19"/>
          <p:cNvSpPr>
            <a:spLocks/>
          </p:cNvSpPr>
          <p:nvPr/>
        </p:nvSpPr>
        <p:spPr bwMode="auto">
          <a:xfrm>
            <a:off x="1639888" y="4995863"/>
            <a:ext cx="1412875" cy="139700"/>
          </a:xfrm>
          <a:custGeom>
            <a:avLst/>
            <a:gdLst/>
            <a:ahLst/>
            <a:cxnLst>
              <a:cxn ang="0">
                <a:pos x="0" y="88"/>
              </a:cxn>
              <a:cxn ang="0">
                <a:pos x="134" y="88"/>
              </a:cxn>
              <a:cxn ang="0">
                <a:pos x="890" y="0"/>
              </a:cxn>
            </a:cxnLst>
            <a:rect l="0" t="0" r="r" b="b"/>
            <a:pathLst>
              <a:path w="890" h="88">
                <a:moveTo>
                  <a:pt x="0" y="88"/>
                </a:moveTo>
                <a:lnTo>
                  <a:pt x="134" y="88"/>
                </a:lnTo>
                <a:lnTo>
                  <a:pt x="890" y="0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340" name="Freeform 20"/>
          <p:cNvSpPr>
            <a:spLocks/>
          </p:cNvSpPr>
          <p:nvPr/>
        </p:nvSpPr>
        <p:spPr bwMode="auto">
          <a:xfrm>
            <a:off x="1878013" y="2333625"/>
            <a:ext cx="2241550" cy="7874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948" y="0"/>
              </a:cxn>
              <a:cxn ang="0">
                <a:pos x="1412" y="496"/>
              </a:cxn>
            </a:cxnLst>
            <a:rect l="0" t="0" r="r" b="b"/>
            <a:pathLst>
              <a:path w="1412" h="496">
                <a:moveTo>
                  <a:pt x="0" y="0"/>
                </a:moveTo>
                <a:lnTo>
                  <a:pt x="948" y="0"/>
                </a:lnTo>
                <a:lnTo>
                  <a:pt x="1412" y="496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341" name="Freeform 21"/>
          <p:cNvSpPr>
            <a:spLocks/>
          </p:cNvSpPr>
          <p:nvPr/>
        </p:nvSpPr>
        <p:spPr bwMode="auto">
          <a:xfrm>
            <a:off x="2640013" y="3776663"/>
            <a:ext cx="815975" cy="708025"/>
          </a:xfrm>
          <a:custGeom>
            <a:avLst/>
            <a:gdLst/>
            <a:ahLst/>
            <a:cxnLst>
              <a:cxn ang="0">
                <a:pos x="0" y="446"/>
              </a:cxn>
              <a:cxn ang="0">
                <a:pos x="108" y="446"/>
              </a:cxn>
              <a:cxn ang="0">
                <a:pos x="514" y="0"/>
              </a:cxn>
            </a:cxnLst>
            <a:rect l="0" t="0" r="r" b="b"/>
            <a:pathLst>
              <a:path w="514" h="446">
                <a:moveTo>
                  <a:pt x="0" y="446"/>
                </a:moveTo>
                <a:lnTo>
                  <a:pt x="108" y="446"/>
                </a:lnTo>
                <a:lnTo>
                  <a:pt x="514" y="0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342" name="Line 22"/>
          <p:cNvSpPr>
            <a:spLocks noChangeShapeType="1"/>
          </p:cNvSpPr>
          <p:nvPr/>
        </p:nvSpPr>
        <p:spPr bwMode="auto">
          <a:xfrm>
            <a:off x="1347788" y="5548313"/>
            <a:ext cx="2190750" cy="1587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343" name="Line 23"/>
          <p:cNvSpPr>
            <a:spLocks noChangeShapeType="1"/>
          </p:cNvSpPr>
          <p:nvPr/>
        </p:nvSpPr>
        <p:spPr bwMode="auto">
          <a:xfrm flipV="1">
            <a:off x="4256088" y="5992813"/>
            <a:ext cx="1587" cy="212725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344" name="Freeform 24"/>
          <p:cNvSpPr>
            <a:spLocks/>
          </p:cNvSpPr>
          <p:nvPr/>
        </p:nvSpPr>
        <p:spPr bwMode="auto">
          <a:xfrm>
            <a:off x="4813300" y="676275"/>
            <a:ext cx="1289050" cy="533400"/>
          </a:xfrm>
          <a:custGeom>
            <a:avLst/>
            <a:gdLst/>
            <a:ahLst/>
            <a:cxnLst>
              <a:cxn ang="0">
                <a:pos x="812" y="0"/>
              </a:cxn>
              <a:cxn ang="0">
                <a:pos x="440" y="0"/>
              </a:cxn>
              <a:cxn ang="0">
                <a:pos x="0" y="336"/>
              </a:cxn>
            </a:cxnLst>
            <a:rect l="0" t="0" r="r" b="b"/>
            <a:pathLst>
              <a:path w="812" h="336">
                <a:moveTo>
                  <a:pt x="812" y="0"/>
                </a:moveTo>
                <a:lnTo>
                  <a:pt x="440" y="0"/>
                </a:lnTo>
                <a:lnTo>
                  <a:pt x="0" y="336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345" name="Freeform 25"/>
          <p:cNvSpPr>
            <a:spLocks/>
          </p:cNvSpPr>
          <p:nvPr/>
        </p:nvSpPr>
        <p:spPr bwMode="auto">
          <a:xfrm>
            <a:off x="4265613" y="974725"/>
            <a:ext cx="1836737" cy="1511300"/>
          </a:xfrm>
          <a:custGeom>
            <a:avLst/>
            <a:gdLst/>
            <a:ahLst/>
            <a:cxnLst>
              <a:cxn ang="0">
                <a:pos x="1157" y="0"/>
              </a:cxn>
              <a:cxn ang="0">
                <a:pos x="785" y="0"/>
              </a:cxn>
              <a:cxn ang="0">
                <a:pos x="0" y="952"/>
              </a:cxn>
            </a:cxnLst>
            <a:rect l="0" t="0" r="r" b="b"/>
            <a:pathLst>
              <a:path w="1157" h="952">
                <a:moveTo>
                  <a:pt x="1157" y="0"/>
                </a:moveTo>
                <a:lnTo>
                  <a:pt x="785" y="0"/>
                </a:lnTo>
                <a:lnTo>
                  <a:pt x="0" y="952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346" name="Freeform 26"/>
          <p:cNvSpPr>
            <a:spLocks/>
          </p:cNvSpPr>
          <p:nvPr/>
        </p:nvSpPr>
        <p:spPr bwMode="auto">
          <a:xfrm>
            <a:off x="4357688" y="1282700"/>
            <a:ext cx="1744662" cy="1482725"/>
          </a:xfrm>
          <a:custGeom>
            <a:avLst/>
            <a:gdLst/>
            <a:ahLst/>
            <a:cxnLst>
              <a:cxn ang="0">
                <a:pos x="1099" y="0"/>
              </a:cxn>
              <a:cxn ang="0">
                <a:pos x="759" y="0"/>
              </a:cxn>
              <a:cxn ang="0">
                <a:pos x="0" y="934"/>
              </a:cxn>
            </a:cxnLst>
            <a:rect l="0" t="0" r="r" b="b"/>
            <a:pathLst>
              <a:path w="1099" h="934">
                <a:moveTo>
                  <a:pt x="1099" y="0"/>
                </a:moveTo>
                <a:lnTo>
                  <a:pt x="759" y="0"/>
                </a:lnTo>
                <a:lnTo>
                  <a:pt x="0" y="934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347" name="Freeform 27"/>
          <p:cNvSpPr>
            <a:spLocks/>
          </p:cNvSpPr>
          <p:nvPr/>
        </p:nvSpPr>
        <p:spPr bwMode="auto">
          <a:xfrm>
            <a:off x="5080000" y="1593850"/>
            <a:ext cx="1022350" cy="860425"/>
          </a:xfrm>
          <a:custGeom>
            <a:avLst/>
            <a:gdLst/>
            <a:ahLst/>
            <a:cxnLst>
              <a:cxn ang="0">
                <a:pos x="644" y="0"/>
              </a:cxn>
              <a:cxn ang="0">
                <a:pos x="322" y="0"/>
              </a:cxn>
              <a:cxn ang="0">
                <a:pos x="0" y="542"/>
              </a:cxn>
            </a:cxnLst>
            <a:rect l="0" t="0" r="r" b="b"/>
            <a:pathLst>
              <a:path w="644" h="542">
                <a:moveTo>
                  <a:pt x="644" y="0"/>
                </a:moveTo>
                <a:lnTo>
                  <a:pt x="322" y="0"/>
                </a:lnTo>
                <a:lnTo>
                  <a:pt x="0" y="542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348" name="Freeform 28"/>
          <p:cNvSpPr>
            <a:spLocks/>
          </p:cNvSpPr>
          <p:nvPr/>
        </p:nvSpPr>
        <p:spPr bwMode="auto">
          <a:xfrm>
            <a:off x="5203825" y="2152650"/>
            <a:ext cx="898525" cy="384175"/>
          </a:xfrm>
          <a:custGeom>
            <a:avLst/>
            <a:gdLst/>
            <a:ahLst/>
            <a:cxnLst>
              <a:cxn ang="0">
                <a:pos x="566" y="0"/>
              </a:cxn>
              <a:cxn ang="0">
                <a:pos x="178" y="0"/>
              </a:cxn>
              <a:cxn ang="0">
                <a:pos x="0" y="242"/>
              </a:cxn>
            </a:cxnLst>
            <a:rect l="0" t="0" r="r" b="b"/>
            <a:pathLst>
              <a:path w="566" h="242">
                <a:moveTo>
                  <a:pt x="566" y="0"/>
                </a:moveTo>
                <a:lnTo>
                  <a:pt x="178" y="0"/>
                </a:lnTo>
                <a:lnTo>
                  <a:pt x="0" y="242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349" name="Freeform 29"/>
          <p:cNvSpPr>
            <a:spLocks/>
          </p:cNvSpPr>
          <p:nvPr/>
        </p:nvSpPr>
        <p:spPr bwMode="auto">
          <a:xfrm>
            <a:off x="4411663" y="3633788"/>
            <a:ext cx="1690687" cy="269875"/>
          </a:xfrm>
          <a:custGeom>
            <a:avLst/>
            <a:gdLst/>
            <a:ahLst/>
            <a:cxnLst>
              <a:cxn ang="0">
                <a:pos x="1065" y="170"/>
              </a:cxn>
              <a:cxn ang="0">
                <a:pos x="937" y="170"/>
              </a:cxn>
              <a:cxn ang="0">
                <a:pos x="0" y="0"/>
              </a:cxn>
            </a:cxnLst>
            <a:rect l="0" t="0" r="r" b="b"/>
            <a:pathLst>
              <a:path w="1065" h="170">
                <a:moveTo>
                  <a:pt x="1065" y="170"/>
                </a:moveTo>
                <a:lnTo>
                  <a:pt x="937" y="170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350" name="Freeform 30"/>
          <p:cNvSpPr>
            <a:spLocks/>
          </p:cNvSpPr>
          <p:nvPr/>
        </p:nvSpPr>
        <p:spPr bwMode="auto">
          <a:xfrm>
            <a:off x="4484688" y="3976688"/>
            <a:ext cx="1439862" cy="1060450"/>
          </a:xfrm>
          <a:custGeom>
            <a:avLst/>
            <a:gdLst/>
            <a:ahLst/>
            <a:cxnLst>
              <a:cxn ang="0">
                <a:pos x="907" y="668"/>
              </a:cxn>
              <a:cxn ang="0">
                <a:pos x="735" y="668"/>
              </a:cxn>
              <a:cxn ang="0">
                <a:pos x="0" y="0"/>
              </a:cxn>
            </a:cxnLst>
            <a:rect l="0" t="0" r="r" b="b"/>
            <a:pathLst>
              <a:path w="907" h="668">
                <a:moveTo>
                  <a:pt x="907" y="668"/>
                </a:moveTo>
                <a:lnTo>
                  <a:pt x="735" y="668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351" name="Freeform 31"/>
          <p:cNvSpPr>
            <a:spLocks/>
          </p:cNvSpPr>
          <p:nvPr/>
        </p:nvSpPr>
        <p:spPr bwMode="auto">
          <a:xfrm>
            <a:off x="4246563" y="4046538"/>
            <a:ext cx="1677987" cy="1311275"/>
          </a:xfrm>
          <a:custGeom>
            <a:avLst/>
            <a:gdLst/>
            <a:ahLst/>
            <a:cxnLst>
              <a:cxn ang="0">
                <a:pos x="1057" y="826"/>
              </a:cxn>
              <a:cxn ang="0">
                <a:pos x="885" y="826"/>
              </a:cxn>
              <a:cxn ang="0">
                <a:pos x="0" y="0"/>
              </a:cxn>
            </a:cxnLst>
            <a:rect l="0" t="0" r="r" b="b"/>
            <a:pathLst>
              <a:path w="1057" h="826">
                <a:moveTo>
                  <a:pt x="1057" y="826"/>
                </a:moveTo>
                <a:lnTo>
                  <a:pt x="885" y="826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352" name="Line 32"/>
          <p:cNvSpPr>
            <a:spLocks noChangeShapeType="1"/>
          </p:cNvSpPr>
          <p:nvPr/>
        </p:nvSpPr>
        <p:spPr bwMode="auto">
          <a:xfrm flipH="1">
            <a:off x="5181600" y="3346450"/>
            <a:ext cx="927100" cy="1588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353" name="Line 33"/>
          <p:cNvSpPr>
            <a:spLocks noChangeShapeType="1"/>
          </p:cNvSpPr>
          <p:nvPr/>
        </p:nvSpPr>
        <p:spPr bwMode="auto">
          <a:xfrm>
            <a:off x="2398713" y="2647950"/>
            <a:ext cx="866775" cy="377825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354" name="Freeform 34"/>
          <p:cNvSpPr>
            <a:spLocks/>
          </p:cNvSpPr>
          <p:nvPr/>
        </p:nvSpPr>
        <p:spPr bwMode="auto">
          <a:xfrm>
            <a:off x="2274888" y="3330575"/>
            <a:ext cx="1584325" cy="522288"/>
          </a:xfrm>
          <a:custGeom>
            <a:avLst/>
            <a:gdLst/>
            <a:ahLst/>
            <a:cxnLst>
              <a:cxn ang="0">
                <a:pos x="0" y="329"/>
              </a:cxn>
              <a:cxn ang="0">
                <a:pos x="62" y="329"/>
              </a:cxn>
              <a:cxn ang="0">
                <a:pos x="998" y="0"/>
              </a:cxn>
            </a:cxnLst>
            <a:rect l="0" t="0" r="r" b="b"/>
            <a:pathLst>
              <a:path w="998" h="329">
                <a:moveTo>
                  <a:pt x="0" y="329"/>
                </a:moveTo>
                <a:lnTo>
                  <a:pt x="62" y="329"/>
                </a:lnTo>
                <a:lnTo>
                  <a:pt x="998" y="0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355" name="Freeform 35"/>
          <p:cNvSpPr>
            <a:spLocks/>
          </p:cNvSpPr>
          <p:nvPr/>
        </p:nvSpPr>
        <p:spPr bwMode="auto">
          <a:xfrm>
            <a:off x="4737100" y="3000375"/>
            <a:ext cx="1355725" cy="34925"/>
          </a:xfrm>
          <a:custGeom>
            <a:avLst/>
            <a:gdLst/>
            <a:ahLst/>
            <a:cxnLst>
              <a:cxn ang="0">
                <a:pos x="854" y="22"/>
              </a:cxn>
              <a:cxn ang="0">
                <a:pos x="314" y="22"/>
              </a:cxn>
              <a:cxn ang="0">
                <a:pos x="0" y="0"/>
              </a:cxn>
            </a:cxnLst>
            <a:rect l="0" t="0" r="r" b="b"/>
            <a:pathLst>
              <a:path w="854" h="22">
                <a:moveTo>
                  <a:pt x="854" y="22"/>
                </a:moveTo>
                <a:lnTo>
                  <a:pt x="314" y="22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356" name="Freeform 36"/>
          <p:cNvSpPr>
            <a:spLocks/>
          </p:cNvSpPr>
          <p:nvPr/>
        </p:nvSpPr>
        <p:spPr bwMode="auto">
          <a:xfrm>
            <a:off x="4994275" y="2473325"/>
            <a:ext cx="1117600" cy="412750"/>
          </a:xfrm>
          <a:custGeom>
            <a:avLst/>
            <a:gdLst/>
            <a:ahLst/>
            <a:cxnLst>
              <a:cxn ang="0">
                <a:pos x="704" y="0"/>
              </a:cxn>
              <a:cxn ang="0">
                <a:pos x="530" y="0"/>
              </a:cxn>
              <a:cxn ang="0">
                <a:pos x="0" y="260"/>
              </a:cxn>
            </a:cxnLst>
            <a:rect l="0" t="0" r="r" b="b"/>
            <a:pathLst>
              <a:path w="704" h="260">
                <a:moveTo>
                  <a:pt x="704" y="0"/>
                </a:moveTo>
                <a:lnTo>
                  <a:pt x="530" y="0"/>
                </a:lnTo>
                <a:lnTo>
                  <a:pt x="0" y="260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357" name="Freeform 37"/>
          <p:cNvSpPr>
            <a:spLocks/>
          </p:cNvSpPr>
          <p:nvPr/>
        </p:nvSpPr>
        <p:spPr bwMode="auto">
          <a:xfrm>
            <a:off x="4256088" y="3706813"/>
            <a:ext cx="1658937" cy="768350"/>
          </a:xfrm>
          <a:custGeom>
            <a:avLst/>
            <a:gdLst/>
            <a:ahLst/>
            <a:cxnLst>
              <a:cxn ang="0">
                <a:pos x="1045" y="484"/>
              </a:cxn>
              <a:cxn ang="0">
                <a:pos x="879" y="484"/>
              </a:cxn>
              <a:cxn ang="0">
                <a:pos x="0" y="0"/>
              </a:cxn>
            </a:cxnLst>
            <a:rect l="0" t="0" r="r" b="b"/>
            <a:pathLst>
              <a:path w="1045" h="484">
                <a:moveTo>
                  <a:pt x="1045" y="484"/>
                </a:moveTo>
                <a:lnTo>
                  <a:pt x="879" y="484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358" name="Line 38"/>
          <p:cNvSpPr>
            <a:spLocks noChangeShapeType="1"/>
          </p:cNvSpPr>
          <p:nvPr/>
        </p:nvSpPr>
        <p:spPr bwMode="auto">
          <a:xfrm>
            <a:off x="2147888" y="1320800"/>
            <a:ext cx="654050" cy="1588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359" name="Line 39"/>
          <p:cNvSpPr>
            <a:spLocks noChangeShapeType="1"/>
          </p:cNvSpPr>
          <p:nvPr/>
        </p:nvSpPr>
        <p:spPr bwMode="auto">
          <a:xfrm>
            <a:off x="2135188" y="1762125"/>
            <a:ext cx="2000250" cy="1588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360" name="Line 40"/>
          <p:cNvSpPr>
            <a:spLocks noChangeShapeType="1"/>
          </p:cNvSpPr>
          <p:nvPr/>
        </p:nvSpPr>
        <p:spPr bwMode="auto">
          <a:xfrm>
            <a:off x="2325688" y="2647950"/>
            <a:ext cx="285750" cy="1588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361" name="Freeform 41"/>
          <p:cNvSpPr>
            <a:spLocks/>
          </p:cNvSpPr>
          <p:nvPr/>
        </p:nvSpPr>
        <p:spPr bwMode="auto">
          <a:xfrm>
            <a:off x="2360613" y="2997200"/>
            <a:ext cx="177800" cy="209550"/>
          </a:xfrm>
          <a:custGeom>
            <a:avLst/>
            <a:gdLst/>
            <a:ahLst/>
            <a:cxnLst>
              <a:cxn ang="0">
                <a:pos x="0" y="132"/>
              </a:cxn>
              <a:cxn ang="0">
                <a:pos x="60" y="132"/>
              </a:cxn>
              <a:cxn ang="0">
                <a:pos x="112" y="0"/>
              </a:cxn>
            </a:cxnLst>
            <a:rect l="0" t="0" r="r" b="b"/>
            <a:pathLst>
              <a:path w="112" h="132">
                <a:moveTo>
                  <a:pt x="0" y="132"/>
                </a:moveTo>
                <a:lnTo>
                  <a:pt x="60" y="132"/>
                </a:lnTo>
                <a:lnTo>
                  <a:pt x="112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362" name="Freeform 42"/>
          <p:cNvSpPr>
            <a:spLocks/>
          </p:cNvSpPr>
          <p:nvPr/>
        </p:nvSpPr>
        <p:spPr bwMode="auto">
          <a:xfrm>
            <a:off x="2208213" y="3200400"/>
            <a:ext cx="1631950" cy="336550"/>
          </a:xfrm>
          <a:custGeom>
            <a:avLst/>
            <a:gdLst/>
            <a:ahLst/>
            <a:cxnLst>
              <a:cxn ang="0">
                <a:pos x="0" y="212"/>
              </a:cxn>
              <a:cxn ang="0">
                <a:pos x="188" y="212"/>
              </a:cxn>
              <a:cxn ang="0">
                <a:pos x="1028" y="0"/>
              </a:cxn>
            </a:cxnLst>
            <a:rect l="0" t="0" r="r" b="b"/>
            <a:pathLst>
              <a:path w="1028" h="212">
                <a:moveTo>
                  <a:pt x="0" y="212"/>
                </a:moveTo>
                <a:lnTo>
                  <a:pt x="188" y="212"/>
                </a:lnTo>
                <a:lnTo>
                  <a:pt x="1028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363" name="Freeform 43"/>
          <p:cNvSpPr>
            <a:spLocks/>
          </p:cNvSpPr>
          <p:nvPr/>
        </p:nvSpPr>
        <p:spPr bwMode="auto">
          <a:xfrm>
            <a:off x="2522538" y="3754438"/>
            <a:ext cx="234950" cy="419100"/>
          </a:xfrm>
          <a:custGeom>
            <a:avLst/>
            <a:gdLst/>
            <a:ahLst/>
            <a:cxnLst>
              <a:cxn ang="0">
                <a:pos x="0" y="264"/>
              </a:cxn>
              <a:cxn ang="0">
                <a:pos x="86" y="264"/>
              </a:cxn>
              <a:cxn ang="0">
                <a:pos x="148" y="0"/>
              </a:cxn>
            </a:cxnLst>
            <a:rect l="0" t="0" r="r" b="b"/>
            <a:pathLst>
              <a:path w="148" h="264">
                <a:moveTo>
                  <a:pt x="0" y="264"/>
                </a:moveTo>
                <a:lnTo>
                  <a:pt x="86" y="264"/>
                </a:lnTo>
                <a:lnTo>
                  <a:pt x="148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364" name="Freeform 44"/>
          <p:cNvSpPr>
            <a:spLocks/>
          </p:cNvSpPr>
          <p:nvPr/>
        </p:nvSpPr>
        <p:spPr bwMode="auto">
          <a:xfrm>
            <a:off x="1411288" y="4395788"/>
            <a:ext cx="2187575" cy="425450"/>
          </a:xfrm>
          <a:custGeom>
            <a:avLst/>
            <a:gdLst/>
            <a:ahLst/>
            <a:cxnLst>
              <a:cxn ang="0">
                <a:pos x="0" y="268"/>
              </a:cxn>
              <a:cxn ang="0">
                <a:pos x="146" y="268"/>
              </a:cxn>
              <a:cxn ang="0">
                <a:pos x="1378" y="0"/>
              </a:cxn>
            </a:cxnLst>
            <a:rect l="0" t="0" r="r" b="b"/>
            <a:pathLst>
              <a:path w="1378" h="268">
                <a:moveTo>
                  <a:pt x="0" y="268"/>
                </a:moveTo>
                <a:lnTo>
                  <a:pt x="146" y="268"/>
                </a:lnTo>
                <a:lnTo>
                  <a:pt x="1378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365" name="Freeform 45"/>
          <p:cNvSpPr>
            <a:spLocks/>
          </p:cNvSpPr>
          <p:nvPr/>
        </p:nvSpPr>
        <p:spPr bwMode="auto">
          <a:xfrm>
            <a:off x="1639888" y="4995863"/>
            <a:ext cx="1412875" cy="139700"/>
          </a:xfrm>
          <a:custGeom>
            <a:avLst/>
            <a:gdLst/>
            <a:ahLst/>
            <a:cxnLst>
              <a:cxn ang="0">
                <a:pos x="0" y="88"/>
              </a:cxn>
              <a:cxn ang="0">
                <a:pos x="134" y="88"/>
              </a:cxn>
              <a:cxn ang="0">
                <a:pos x="890" y="0"/>
              </a:cxn>
            </a:cxnLst>
            <a:rect l="0" t="0" r="r" b="b"/>
            <a:pathLst>
              <a:path w="890" h="88">
                <a:moveTo>
                  <a:pt x="0" y="88"/>
                </a:moveTo>
                <a:lnTo>
                  <a:pt x="134" y="88"/>
                </a:lnTo>
                <a:lnTo>
                  <a:pt x="890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366" name="Freeform 46"/>
          <p:cNvSpPr>
            <a:spLocks/>
          </p:cNvSpPr>
          <p:nvPr/>
        </p:nvSpPr>
        <p:spPr bwMode="auto">
          <a:xfrm>
            <a:off x="1878013" y="2333625"/>
            <a:ext cx="2241550" cy="7874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948" y="0"/>
              </a:cxn>
              <a:cxn ang="0">
                <a:pos x="1412" y="496"/>
              </a:cxn>
            </a:cxnLst>
            <a:rect l="0" t="0" r="r" b="b"/>
            <a:pathLst>
              <a:path w="1412" h="496">
                <a:moveTo>
                  <a:pt x="0" y="0"/>
                </a:moveTo>
                <a:lnTo>
                  <a:pt x="948" y="0"/>
                </a:lnTo>
                <a:lnTo>
                  <a:pt x="1412" y="496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367" name="Freeform 47"/>
          <p:cNvSpPr>
            <a:spLocks/>
          </p:cNvSpPr>
          <p:nvPr/>
        </p:nvSpPr>
        <p:spPr bwMode="auto">
          <a:xfrm>
            <a:off x="2640013" y="3776663"/>
            <a:ext cx="815975" cy="708025"/>
          </a:xfrm>
          <a:custGeom>
            <a:avLst/>
            <a:gdLst/>
            <a:ahLst/>
            <a:cxnLst>
              <a:cxn ang="0">
                <a:pos x="0" y="446"/>
              </a:cxn>
              <a:cxn ang="0">
                <a:pos x="108" y="446"/>
              </a:cxn>
              <a:cxn ang="0">
                <a:pos x="514" y="0"/>
              </a:cxn>
            </a:cxnLst>
            <a:rect l="0" t="0" r="r" b="b"/>
            <a:pathLst>
              <a:path w="514" h="446">
                <a:moveTo>
                  <a:pt x="0" y="446"/>
                </a:moveTo>
                <a:lnTo>
                  <a:pt x="108" y="446"/>
                </a:lnTo>
                <a:lnTo>
                  <a:pt x="514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368" name="Line 48"/>
          <p:cNvSpPr>
            <a:spLocks noChangeShapeType="1"/>
          </p:cNvSpPr>
          <p:nvPr/>
        </p:nvSpPr>
        <p:spPr bwMode="auto">
          <a:xfrm>
            <a:off x="1331913" y="5548313"/>
            <a:ext cx="2206625" cy="1587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369" name="Line 49"/>
          <p:cNvSpPr>
            <a:spLocks noChangeShapeType="1"/>
          </p:cNvSpPr>
          <p:nvPr/>
        </p:nvSpPr>
        <p:spPr bwMode="auto">
          <a:xfrm flipV="1">
            <a:off x="4256088" y="5992813"/>
            <a:ext cx="1587" cy="212725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370" name="Freeform 50"/>
          <p:cNvSpPr>
            <a:spLocks/>
          </p:cNvSpPr>
          <p:nvPr/>
        </p:nvSpPr>
        <p:spPr bwMode="auto">
          <a:xfrm>
            <a:off x="4813300" y="676275"/>
            <a:ext cx="1289050" cy="533400"/>
          </a:xfrm>
          <a:custGeom>
            <a:avLst/>
            <a:gdLst/>
            <a:ahLst/>
            <a:cxnLst>
              <a:cxn ang="0">
                <a:pos x="812" y="0"/>
              </a:cxn>
              <a:cxn ang="0">
                <a:pos x="440" y="0"/>
              </a:cxn>
              <a:cxn ang="0">
                <a:pos x="0" y="336"/>
              </a:cxn>
            </a:cxnLst>
            <a:rect l="0" t="0" r="r" b="b"/>
            <a:pathLst>
              <a:path w="812" h="336">
                <a:moveTo>
                  <a:pt x="812" y="0"/>
                </a:moveTo>
                <a:lnTo>
                  <a:pt x="440" y="0"/>
                </a:lnTo>
                <a:lnTo>
                  <a:pt x="0" y="336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371" name="Freeform 51"/>
          <p:cNvSpPr>
            <a:spLocks/>
          </p:cNvSpPr>
          <p:nvPr/>
        </p:nvSpPr>
        <p:spPr bwMode="auto">
          <a:xfrm>
            <a:off x="4265613" y="974725"/>
            <a:ext cx="1836737" cy="1511300"/>
          </a:xfrm>
          <a:custGeom>
            <a:avLst/>
            <a:gdLst/>
            <a:ahLst/>
            <a:cxnLst>
              <a:cxn ang="0">
                <a:pos x="1157" y="0"/>
              </a:cxn>
              <a:cxn ang="0">
                <a:pos x="785" y="0"/>
              </a:cxn>
              <a:cxn ang="0">
                <a:pos x="0" y="952"/>
              </a:cxn>
            </a:cxnLst>
            <a:rect l="0" t="0" r="r" b="b"/>
            <a:pathLst>
              <a:path w="1157" h="952">
                <a:moveTo>
                  <a:pt x="1157" y="0"/>
                </a:moveTo>
                <a:lnTo>
                  <a:pt x="785" y="0"/>
                </a:lnTo>
                <a:lnTo>
                  <a:pt x="0" y="952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372" name="Freeform 52"/>
          <p:cNvSpPr>
            <a:spLocks/>
          </p:cNvSpPr>
          <p:nvPr/>
        </p:nvSpPr>
        <p:spPr bwMode="auto">
          <a:xfrm>
            <a:off x="4357688" y="1282700"/>
            <a:ext cx="1744662" cy="1482725"/>
          </a:xfrm>
          <a:custGeom>
            <a:avLst/>
            <a:gdLst/>
            <a:ahLst/>
            <a:cxnLst>
              <a:cxn ang="0">
                <a:pos x="1099" y="0"/>
              </a:cxn>
              <a:cxn ang="0">
                <a:pos x="759" y="0"/>
              </a:cxn>
              <a:cxn ang="0">
                <a:pos x="0" y="934"/>
              </a:cxn>
            </a:cxnLst>
            <a:rect l="0" t="0" r="r" b="b"/>
            <a:pathLst>
              <a:path w="1099" h="934">
                <a:moveTo>
                  <a:pt x="1099" y="0"/>
                </a:moveTo>
                <a:lnTo>
                  <a:pt x="759" y="0"/>
                </a:lnTo>
                <a:lnTo>
                  <a:pt x="0" y="934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373" name="Freeform 53"/>
          <p:cNvSpPr>
            <a:spLocks/>
          </p:cNvSpPr>
          <p:nvPr/>
        </p:nvSpPr>
        <p:spPr bwMode="auto">
          <a:xfrm>
            <a:off x="5080000" y="1593850"/>
            <a:ext cx="1022350" cy="860425"/>
          </a:xfrm>
          <a:custGeom>
            <a:avLst/>
            <a:gdLst/>
            <a:ahLst/>
            <a:cxnLst>
              <a:cxn ang="0">
                <a:pos x="644" y="0"/>
              </a:cxn>
              <a:cxn ang="0">
                <a:pos x="322" y="0"/>
              </a:cxn>
              <a:cxn ang="0">
                <a:pos x="0" y="542"/>
              </a:cxn>
            </a:cxnLst>
            <a:rect l="0" t="0" r="r" b="b"/>
            <a:pathLst>
              <a:path w="644" h="542">
                <a:moveTo>
                  <a:pt x="644" y="0"/>
                </a:moveTo>
                <a:lnTo>
                  <a:pt x="322" y="0"/>
                </a:lnTo>
                <a:lnTo>
                  <a:pt x="0" y="542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374" name="Freeform 54"/>
          <p:cNvSpPr>
            <a:spLocks/>
          </p:cNvSpPr>
          <p:nvPr/>
        </p:nvSpPr>
        <p:spPr bwMode="auto">
          <a:xfrm>
            <a:off x="5203825" y="2152650"/>
            <a:ext cx="898525" cy="384175"/>
          </a:xfrm>
          <a:custGeom>
            <a:avLst/>
            <a:gdLst/>
            <a:ahLst/>
            <a:cxnLst>
              <a:cxn ang="0">
                <a:pos x="566" y="0"/>
              </a:cxn>
              <a:cxn ang="0">
                <a:pos x="178" y="0"/>
              </a:cxn>
              <a:cxn ang="0">
                <a:pos x="0" y="242"/>
              </a:cxn>
            </a:cxnLst>
            <a:rect l="0" t="0" r="r" b="b"/>
            <a:pathLst>
              <a:path w="566" h="242">
                <a:moveTo>
                  <a:pt x="566" y="0"/>
                </a:moveTo>
                <a:lnTo>
                  <a:pt x="178" y="0"/>
                </a:lnTo>
                <a:lnTo>
                  <a:pt x="0" y="242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375" name="Freeform 55"/>
          <p:cNvSpPr>
            <a:spLocks/>
          </p:cNvSpPr>
          <p:nvPr/>
        </p:nvSpPr>
        <p:spPr bwMode="auto">
          <a:xfrm>
            <a:off x="4411663" y="3633788"/>
            <a:ext cx="1690687" cy="269875"/>
          </a:xfrm>
          <a:custGeom>
            <a:avLst/>
            <a:gdLst/>
            <a:ahLst/>
            <a:cxnLst>
              <a:cxn ang="0">
                <a:pos x="1065" y="170"/>
              </a:cxn>
              <a:cxn ang="0">
                <a:pos x="937" y="170"/>
              </a:cxn>
              <a:cxn ang="0">
                <a:pos x="0" y="0"/>
              </a:cxn>
            </a:cxnLst>
            <a:rect l="0" t="0" r="r" b="b"/>
            <a:pathLst>
              <a:path w="1065" h="170">
                <a:moveTo>
                  <a:pt x="1065" y="170"/>
                </a:moveTo>
                <a:lnTo>
                  <a:pt x="937" y="170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376" name="Freeform 56"/>
          <p:cNvSpPr>
            <a:spLocks/>
          </p:cNvSpPr>
          <p:nvPr/>
        </p:nvSpPr>
        <p:spPr bwMode="auto">
          <a:xfrm>
            <a:off x="4484688" y="3976688"/>
            <a:ext cx="1439862" cy="1060450"/>
          </a:xfrm>
          <a:custGeom>
            <a:avLst/>
            <a:gdLst/>
            <a:ahLst/>
            <a:cxnLst>
              <a:cxn ang="0">
                <a:pos x="907" y="668"/>
              </a:cxn>
              <a:cxn ang="0">
                <a:pos x="735" y="668"/>
              </a:cxn>
              <a:cxn ang="0">
                <a:pos x="0" y="0"/>
              </a:cxn>
            </a:cxnLst>
            <a:rect l="0" t="0" r="r" b="b"/>
            <a:pathLst>
              <a:path w="907" h="668">
                <a:moveTo>
                  <a:pt x="907" y="668"/>
                </a:moveTo>
                <a:lnTo>
                  <a:pt x="735" y="668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377" name="Freeform 57"/>
          <p:cNvSpPr>
            <a:spLocks/>
          </p:cNvSpPr>
          <p:nvPr/>
        </p:nvSpPr>
        <p:spPr bwMode="auto">
          <a:xfrm>
            <a:off x="4246563" y="4046538"/>
            <a:ext cx="1677987" cy="1311275"/>
          </a:xfrm>
          <a:custGeom>
            <a:avLst/>
            <a:gdLst/>
            <a:ahLst/>
            <a:cxnLst>
              <a:cxn ang="0">
                <a:pos x="1057" y="826"/>
              </a:cxn>
              <a:cxn ang="0">
                <a:pos x="885" y="826"/>
              </a:cxn>
              <a:cxn ang="0">
                <a:pos x="0" y="0"/>
              </a:cxn>
            </a:cxnLst>
            <a:rect l="0" t="0" r="r" b="b"/>
            <a:pathLst>
              <a:path w="1057" h="826">
                <a:moveTo>
                  <a:pt x="1057" y="826"/>
                </a:moveTo>
                <a:lnTo>
                  <a:pt x="885" y="826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378" name="Line 58"/>
          <p:cNvSpPr>
            <a:spLocks noChangeShapeType="1"/>
          </p:cNvSpPr>
          <p:nvPr/>
        </p:nvSpPr>
        <p:spPr bwMode="auto">
          <a:xfrm flipH="1">
            <a:off x="5181600" y="3346450"/>
            <a:ext cx="927100" cy="1588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379" name="Line 59"/>
          <p:cNvSpPr>
            <a:spLocks noChangeShapeType="1"/>
          </p:cNvSpPr>
          <p:nvPr/>
        </p:nvSpPr>
        <p:spPr bwMode="auto">
          <a:xfrm>
            <a:off x="2398713" y="2647950"/>
            <a:ext cx="866775" cy="377825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380" name="Freeform 60"/>
          <p:cNvSpPr>
            <a:spLocks/>
          </p:cNvSpPr>
          <p:nvPr/>
        </p:nvSpPr>
        <p:spPr bwMode="auto">
          <a:xfrm>
            <a:off x="2274888" y="3330575"/>
            <a:ext cx="1584325" cy="522288"/>
          </a:xfrm>
          <a:custGeom>
            <a:avLst/>
            <a:gdLst/>
            <a:ahLst/>
            <a:cxnLst>
              <a:cxn ang="0">
                <a:pos x="0" y="329"/>
              </a:cxn>
              <a:cxn ang="0">
                <a:pos x="62" y="329"/>
              </a:cxn>
              <a:cxn ang="0">
                <a:pos x="998" y="0"/>
              </a:cxn>
            </a:cxnLst>
            <a:rect l="0" t="0" r="r" b="b"/>
            <a:pathLst>
              <a:path w="998" h="329">
                <a:moveTo>
                  <a:pt x="0" y="329"/>
                </a:moveTo>
                <a:lnTo>
                  <a:pt x="62" y="329"/>
                </a:lnTo>
                <a:lnTo>
                  <a:pt x="998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381" name="Freeform 61"/>
          <p:cNvSpPr>
            <a:spLocks/>
          </p:cNvSpPr>
          <p:nvPr/>
        </p:nvSpPr>
        <p:spPr bwMode="auto">
          <a:xfrm>
            <a:off x="4737100" y="3000375"/>
            <a:ext cx="1355725" cy="34925"/>
          </a:xfrm>
          <a:custGeom>
            <a:avLst/>
            <a:gdLst/>
            <a:ahLst/>
            <a:cxnLst>
              <a:cxn ang="0">
                <a:pos x="854" y="22"/>
              </a:cxn>
              <a:cxn ang="0">
                <a:pos x="314" y="22"/>
              </a:cxn>
              <a:cxn ang="0">
                <a:pos x="0" y="0"/>
              </a:cxn>
            </a:cxnLst>
            <a:rect l="0" t="0" r="r" b="b"/>
            <a:pathLst>
              <a:path w="854" h="22">
                <a:moveTo>
                  <a:pt x="854" y="22"/>
                </a:moveTo>
                <a:lnTo>
                  <a:pt x="314" y="22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382" name="Freeform 62"/>
          <p:cNvSpPr>
            <a:spLocks/>
          </p:cNvSpPr>
          <p:nvPr/>
        </p:nvSpPr>
        <p:spPr bwMode="auto">
          <a:xfrm>
            <a:off x="7448550" y="3763963"/>
            <a:ext cx="95250" cy="1073150"/>
          </a:xfrm>
          <a:custGeom>
            <a:avLst/>
            <a:gdLst/>
            <a:ahLst/>
            <a:cxnLst>
              <a:cxn ang="0">
                <a:pos x="6" y="0"/>
              </a:cxn>
              <a:cxn ang="0">
                <a:pos x="60" y="0"/>
              </a:cxn>
              <a:cxn ang="0">
                <a:pos x="60" y="676"/>
              </a:cxn>
              <a:cxn ang="0">
                <a:pos x="0" y="676"/>
              </a:cxn>
            </a:cxnLst>
            <a:rect l="0" t="0" r="r" b="b"/>
            <a:pathLst>
              <a:path w="60" h="676">
                <a:moveTo>
                  <a:pt x="6" y="0"/>
                </a:moveTo>
                <a:lnTo>
                  <a:pt x="60" y="0"/>
                </a:lnTo>
                <a:lnTo>
                  <a:pt x="60" y="676"/>
                </a:lnTo>
                <a:lnTo>
                  <a:pt x="0" y="676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383" name="Freeform 63"/>
          <p:cNvSpPr>
            <a:spLocks/>
          </p:cNvSpPr>
          <p:nvPr/>
        </p:nvSpPr>
        <p:spPr bwMode="auto">
          <a:xfrm>
            <a:off x="4994275" y="2473325"/>
            <a:ext cx="1117600" cy="412750"/>
          </a:xfrm>
          <a:custGeom>
            <a:avLst/>
            <a:gdLst/>
            <a:ahLst/>
            <a:cxnLst>
              <a:cxn ang="0">
                <a:pos x="704" y="0"/>
              </a:cxn>
              <a:cxn ang="0">
                <a:pos x="530" y="0"/>
              </a:cxn>
              <a:cxn ang="0">
                <a:pos x="0" y="260"/>
              </a:cxn>
            </a:cxnLst>
            <a:rect l="0" t="0" r="r" b="b"/>
            <a:pathLst>
              <a:path w="704" h="260">
                <a:moveTo>
                  <a:pt x="704" y="0"/>
                </a:moveTo>
                <a:lnTo>
                  <a:pt x="530" y="0"/>
                </a:lnTo>
                <a:lnTo>
                  <a:pt x="0" y="26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384" name="Line 64"/>
          <p:cNvSpPr>
            <a:spLocks noChangeShapeType="1"/>
          </p:cNvSpPr>
          <p:nvPr/>
        </p:nvSpPr>
        <p:spPr bwMode="auto">
          <a:xfrm>
            <a:off x="7540625" y="4303713"/>
            <a:ext cx="82550" cy="1587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385" name="Rectangle 65"/>
          <p:cNvSpPr>
            <a:spLocks noChangeArrowheads="1"/>
          </p:cNvSpPr>
          <p:nvPr/>
        </p:nvSpPr>
        <p:spPr bwMode="auto">
          <a:xfrm>
            <a:off x="450850" y="1144588"/>
            <a:ext cx="16637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Parietal bone</a:t>
            </a:r>
            <a:endParaRPr lang="en-US" sz="1800">
              <a:latin typeface="Arial" charset="0"/>
            </a:endParaRPr>
          </a:p>
        </p:txBody>
      </p:sp>
      <p:sp>
        <p:nvSpPr>
          <p:cNvPr id="56386" name="Rectangle 66"/>
          <p:cNvSpPr>
            <a:spLocks noChangeArrowheads="1"/>
          </p:cNvSpPr>
          <p:nvPr/>
        </p:nvSpPr>
        <p:spPr bwMode="auto">
          <a:xfrm>
            <a:off x="450850" y="1633538"/>
            <a:ext cx="17272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Squamous part </a:t>
            </a:r>
          </a:p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of frontal bone</a:t>
            </a:r>
            <a:endParaRPr lang="en-US" sz="1800" b="1">
              <a:latin typeface="Arial" charset="0"/>
            </a:endParaRPr>
          </a:p>
        </p:txBody>
      </p:sp>
      <p:sp>
        <p:nvSpPr>
          <p:cNvPr id="56387" name="Rectangle 67"/>
          <p:cNvSpPr>
            <a:spLocks noChangeArrowheads="1"/>
          </p:cNvSpPr>
          <p:nvPr/>
        </p:nvSpPr>
        <p:spPr bwMode="auto">
          <a:xfrm>
            <a:off x="450850" y="2144713"/>
            <a:ext cx="13970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Nasal bone</a:t>
            </a:r>
            <a:endParaRPr lang="en-US" sz="1800">
              <a:latin typeface="Arial" charset="0"/>
            </a:endParaRPr>
          </a:p>
        </p:txBody>
      </p:sp>
      <p:sp>
        <p:nvSpPr>
          <p:cNvPr id="56388" name="Rectangle 68"/>
          <p:cNvSpPr>
            <a:spLocks noChangeArrowheads="1"/>
          </p:cNvSpPr>
          <p:nvPr/>
        </p:nvSpPr>
        <p:spPr bwMode="auto">
          <a:xfrm>
            <a:off x="450850" y="2468563"/>
            <a:ext cx="1841500" cy="59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Sphenoid bone</a:t>
            </a:r>
          </a:p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(greater wing)</a:t>
            </a:r>
            <a:endParaRPr lang="en-US" sz="1800">
              <a:latin typeface="Arial" charset="0"/>
            </a:endParaRPr>
          </a:p>
        </p:txBody>
      </p:sp>
      <p:sp>
        <p:nvSpPr>
          <p:cNvPr id="56389" name="Rectangle 69"/>
          <p:cNvSpPr>
            <a:spLocks noChangeArrowheads="1"/>
          </p:cNvSpPr>
          <p:nvPr/>
        </p:nvSpPr>
        <p:spPr bwMode="auto">
          <a:xfrm>
            <a:off x="450850" y="3021013"/>
            <a:ext cx="18669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Temporal bone</a:t>
            </a:r>
            <a:endParaRPr lang="en-US" sz="1800">
              <a:latin typeface="Arial" charset="0"/>
            </a:endParaRPr>
          </a:p>
        </p:txBody>
      </p:sp>
      <p:sp>
        <p:nvSpPr>
          <p:cNvPr id="56390" name="Rectangle 70"/>
          <p:cNvSpPr>
            <a:spLocks noChangeArrowheads="1"/>
          </p:cNvSpPr>
          <p:nvPr/>
        </p:nvSpPr>
        <p:spPr bwMode="auto">
          <a:xfrm>
            <a:off x="450850" y="3348038"/>
            <a:ext cx="17145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Ethmoid bone</a:t>
            </a:r>
            <a:endParaRPr lang="en-US" sz="1800">
              <a:latin typeface="Arial" charset="0"/>
            </a:endParaRPr>
          </a:p>
        </p:txBody>
      </p:sp>
      <p:sp>
        <p:nvSpPr>
          <p:cNvPr id="56391" name="Rectangle 71"/>
          <p:cNvSpPr>
            <a:spLocks noChangeArrowheads="1"/>
          </p:cNvSpPr>
          <p:nvPr/>
        </p:nvSpPr>
        <p:spPr bwMode="auto">
          <a:xfrm>
            <a:off x="450850" y="3668713"/>
            <a:ext cx="17780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Lacrimal bone</a:t>
            </a:r>
            <a:endParaRPr lang="en-US" sz="1800">
              <a:latin typeface="Arial" charset="0"/>
            </a:endParaRPr>
          </a:p>
        </p:txBody>
      </p:sp>
      <p:sp>
        <p:nvSpPr>
          <p:cNvPr id="56392" name="Rectangle 72"/>
          <p:cNvSpPr>
            <a:spLocks noChangeArrowheads="1"/>
          </p:cNvSpPr>
          <p:nvPr/>
        </p:nvSpPr>
        <p:spPr bwMode="auto">
          <a:xfrm>
            <a:off x="450850" y="3989388"/>
            <a:ext cx="20066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Zygomatic bone</a:t>
            </a:r>
            <a:endParaRPr lang="en-US" sz="1800">
              <a:latin typeface="Arial" charset="0"/>
            </a:endParaRPr>
          </a:p>
        </p:txBody>
      </p:sp>
      <p:sp>
        <p:nvSpPr>
          <p:cNvPr id="56393" name="Rectangle 73"/>
          <p:cNvSpPr>
            <a:spLocks noChangeArrowheads="1"/>
          </p:cNvSpPr>
          <p:nvPr/>
        </p:nvSpPr>
        <p:spPr bwMode="auto">
          <a:xfrm>
            <a:off x="450850" y="4633913"/>
            <a:ext cx="9017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Maxilla</a:t>
            </a:r>
            <a:endParaRPr lang="en-US" sz="1800">
              <a:latin typeface="Arial" charset="0"/>
            </a:endParaRPr>
          </a:p>
        </p:txBody>
      </p:sp>
      <p:sp>
        <p:nvSpPr>
          <p:cNvPr id="56394" name="Rectangle 74"/>
          <p:cNvSpPr>
            <a:spLocks noChangeArrowheads="1"/>
          </p:cNvSpPr>
          <p:nvPr/>
        </p:nvSpPr>
        <p:spPr bwMode="auto">
          <a:xfrm>
            <a:off x="450850" y="4948238"/>
            <a:ext cx="11303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Mandible</a:t>
            </a:r>
            <a:endParaRPr lang="en-US" sz="1800">
              <a:latin typeface="Arial" charset="0"/>
            </a:endParaRPr>
          </a:p>
        </p:txBody>
      </p:sp>
      <p:sp>
        <p:nvSpPr>
          <p:cNvPr id="56395" name="Rectangle 75"/>
          <p:cNvSpPr>
            <a:spLocks noChangeArrowheads="1"/>
          </p:cNvSpPr>
          <p:nvPr/>
        </p:nvSpPr>
        <p:spPr bwMode="auto">
          <a:xfrm>
            <a:off x="450850" y="4354513"/>
            <a:ext cx="21590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Infraorbital foramen</a:t>
            </a:r>
            <a:endParaRPr lang="en-US" sz="1800" b="1">
              <a:latin typeface="Arial" charset="0"/>
            </a:endParaRPr>
          </a:p>
        </p:txBody>
      </p:sp>
      <p:sp>
        <p:nvSpPr>
          <p:cNvPr id="56396" name="Rectangle 76"/>
          <p:cNvSpPr>
            <a:spLocks noChangeArrowheads="1"/>
          </p:cNvSpPr>
          <p:nvPr/>
        </p:nvSpPr>
        <p:spPr bwMode="auto">
          <a:xfrm>
            <a:off x="450850" y="5418138"/>
            <a:ext cx="9017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Mental</a:t>
            </a:r>
          </a:p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foramen</a:t>
            </a:r>
            <a:endParaRPr lang="en-US" sz="1800" b="1">
              <a:latin typeface="Arial" charset="0"/>
            </a:endParaRPr>
          </a:p>
        </p:txBody>
      </p:sp>
      <p:sp>
        <p:nvSpPr>
          <p:cNvPr id="56397" name="Rectangle 77"/>
          <p:cNvSpPr>
            <a:spLocks noChangeArrowheads="1"/>
          </p:cNvSpPr>
          <p:nvPr/>
        </p:nvSpPr>
        <p:spPr bwMode="auto">
          <a:xfrm>
            <a:off x="460375" y="6142038"/>
            <a:ext cx="20828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(a) Anterior view</a:t>
            </a:r>
            <a:endParaRPr lang="en-US" sz="1800">
              <a:latin typeface="Arial" charset="0"/>
            </a:endParaRPr>
          </a:p>
        </p:txBody>
      </p:sp>
      <p:sp>
        <p:nvSpPr>
          <p:cNvPr id="56398" name="Rectangle 78"/>
          <p:cNvSpPr>
            <a:spLocks noChangeArrowheads="1"/>
          </p:cNvSpPr>
          <p:nvPr/>
        </p:nvSpPr>
        <p:spPr bwMode="auto">
          <a:xfrm>
            <a:off x="3213100" y="6183313"/>
            <a:ext cx="24638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Mandibular symphysis</a:t>
            </a:r>
            <a:endParaRPr lang="en-US" sz="1800" b="1">
              <a:latin typeface="Arial" charset="0"/>
            </a:endParaRPr>
          </a:p>
        </p:txBody>
      </p:sp>
      <p:sp>
        <p:nvSpPr>
          <p:cNvPr id="56399" name="Rectangle 79"/>
          <p:cNvSpPr>
            <a:spLocks noChangeArrowheads="1"/>
          </p:cNvSpPr>
          <p:nvPr/>
        </p:nvSpPr>
        <p:spPr bwMode="auto">
          <a:xfrm>
            <a:off x="6130925" y="477838"/>
            <a:ext cx="15748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Frontal bone</a:t>
            </a:r>
            <a:endParaRPr lang="en-US" sz="1800">
              <a:latin typeface="Arial" charset="0"/>
            </a:endParaRPr>
          </a:p>
        </p:txBody>
      </p:sp>
      <p:sp>
        <p:nvSpPr>
          <p:cNvPr id="56400" name="Rectangle 80"/>
          <p:cNvSpPr>
            <a:spLocks noChangeArrowheads="1"/>
          </p:cNvSpPr>
          <p:nvPr/>
        </p:nvSpPr>
        <p:spPr bwMode="auto">
          <a:xfrm>
            <a:off x="6137275" y="842963"/>
            <a:ext cx="8890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Glabella</a:t>
            </a:r>
            <a:endParaRPr lang="en-US" sz="1800" b="1">
              <a:latin typeface="Arial" charset="0"/>
            </a:endParaRPr>
          </a:p>
        </p:txBody>
      </p:sp>
      <p:sp>
        <p:nvSpPr>
          <p:cNvPr id="56401" name="Rectangle 81"/>
          <p:cNvSpPr>
            <a:spLocks noChangeArrowheads="1"/>
          </p:cNvSpPr>
          <p:nvPr/>
        </p:nvSpPr>
        <p:spPr bwMode="auto">
          <a:xfrm>
            <a:off x="6137275" y="1154113"/>
            <a:ext cx="20701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Frontonasal suture</a:t>
            </a:r>
            <a:endParaRPr lang="en-US" sz="1800" b="1">
              <a:latin typeface="Arial" charset="0"/>
            </a:endParaRPr>
          </a:p>
        </p:txBody>
      </p:sp>
      <p:sp>
        <p:nvSpPr>
          <p:cNvPr id="56402" name="Rectangle 82"/>
          <p:cNvSpPr>
            <a:spLocks noChangeArrowheads="1"/>
          </p:cNvSpPr>
          <p:nvPr/>
        </p:nvSpPr>
        <p:spPr bwMode="auto">
          <a:xfrm>
            <a:off x="6137275" y="1474788"/>
            <a:ext cx="2311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Supraorbital foramen</a:t>
            </a:r>
          </a:p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(notch)</a:t>
            </a:r>
            <a:endParaRPr lang="en-US" sz="1800" b="1">
              <a:latin typeface="Arial" charset="0"/>
            </a:endParaRPr>
          </a:p>
        </p:txBody>
      </p:sp>
      <p:sp>
        <p:nvSpPr>
          <p:cNvPr id="56403" name="Rectangle 83"/>
          <p:cNvSpPr>
            <a:spLocks noChangeArrowheads="1"/>
          </p:cNvSpPr>
          <p:nvPr/>
        </p:nvSpPr>
        <p:spPr bwMode="auto">
          <a:xfrm>
            <a:off x="6130925" y="2036763"/>
            <a:ext cx="21717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Supraorbital margin</a:t>
            </a:r>
            <a:endParaRPr lang="en-US" sz="1800" b="1">
              <a:latin typeface="Arial" charset="0"/>
            </a:endParaRPr>
          </a:p>
        </p:txBody>
      </p:sp>
      <p:sp>
        <p:nvSpPr>
          <p:cNvPr id="56404" name="Rectangle 84"/>
          <p:cNvSpPr>
            <a:spLocks noChangeArrowheads="1"/>
          </p:cNvSpPr>
          <p:nvPr/>
        </p:nvSpPr>
        <p:spPr bwMode="auto">
          <a:xfrm>
            <a:off x="6130925" y="2347913"/>
            <a:ext cx="17018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Superior orbital</a:t>
            </a:r>
          </a:p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fissure</a:t>
            </a:r>
            <a:endParaRPr lang="en-US" sz="1800" b="1">
              <a:latin typeface="Arial" charset="0"/>
            </a:endParaRPr>
          </a:p>
        </p:txBody>
      </p:sp>
      <p:sp>
        <p:nvSpPr>
          <p:cNvPr id="56405" name="Rectangle 85"/>
          <p:cNvSpPr>
            <a:spLocks noChangeArrowheads="1"/>
          </p:cNvSpPr>
          <p:nvPr/>
        </p:nvSpPr>
        <p:spPr bwMode="auto">
          <a:xfrm>
            <a:off x="6130925" y="3217863"/>
            <a:ext cx="1549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Inferior orbital</a:t>
            </a:r>
          </a:p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fissure</a:t>
            </a:r>
            <a:endParaRPr lang="en-US" sz="1800" b="1">
              <a:latin typeface="Arial" charset="0"/>
            </a:endParaRPr>
          </a:p>
        </p:txBody>
      </p:sp>
      <p:sp>
        <p:nvSpPr>
          <p:cNvPr id="56406" name="Rectangle 86"/>
          <p:cNvSpPr>
            <a:spLocks noChangeArrowheads="1"/>
          </p:cNvSpPr>
          <p:nvPr/>
        </p:nvSpPr>
        <p:spPr bwMode="auto">
          <a:xfrm>
            <a:off x="6137275" y="3786188"/>
            <a:ext cx="13716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Middle nasal</a:t>
            </a:r>
          </a:p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concha </a:t>
            </a:r>
          </a:p>
        </p:txBody>
      </p:sp>
      <p:sp>
        <p:nvSpPr>
          <p:cNvPr id="56407" name="Rectangle 87"/>
          <p:cNvSpPr>
            <a:spLocks noChangeArrowheads="1"/>
          </p:cNvSpPr>
          <p:nvPr/>
        </p:nvSpPr>
        <p:spPr bwMode="auto">
          <a:xfrm>
            <a:off x="5959475" y="4865688"/>
            <a:ext cx="26543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Inferior nasal concha</a:t>
            </a:r>
            <a:endParaRPr lang="en-US" sz="1800">
              <a:latin typeface="Arial" charset="0"/>
            </a:endParaRPr>
          </a:p>
        </p:txBody>
      </p:sp>
      <p:sp>
        <p:nvSpPr>
          <p:cNvPr id="56408" name="Rectangle 88"/>
          <p:cNvSpPr>
            <a:spLocks noChangeArrowheads="1"/>
          </p:cNvSpPr>
          <p:nvPr/>
        </p:nvSpPr>
        <p:spPr bwMode="auto">
          <a:xfrm>
            <a:off x="5953125" y="5183188"/>
            <a:ext cx="8128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Vomer</a:t>
            </a:r>
            <a:endParaRPr lang="en-US" sz="1800">
              <a:latin typeface="Arial" charset="0"/>
            </a:endParaRPr>
          </a:p>
        </p:txBody>
      </p:sp>
      <p:sp>
        <p:nvSpPr>
          <p:cNvPr id="56409" name="Rectangle 89"/>
          <p:cNvSpPr>
            <a:spLocks noChangeArrowheads="1"/>
          </p:cNvSpPr>
          <p:nvPr/>
        </p:nvSpPr>
        <p:spPr bwMode="auto">
          <a:xfrm>
            <a:off x="6130925" y="2906713"/>
            <a:ext cx="12319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Optic canal</a:t>
            </a:r>
            <a:endParaRPr lang="en-US" sz="1800" b="1">
              <a:latin typeface="Arial" charset="0"/>
            </a:endParaRPr>
          </a:p>
        </p:txBody>
      </p:sp>
      <p:sp>
        <p:nvSpPr>
          <p:cNvPr id="56410" name="Rectangle 90"/>
          <p:cNvSpPr>
            <a:spLocks noChangeArrowheads="1"/>
          </p:cNvSpPr>
          <p:nvPr/>
        </p:nvSpPr>
        <p:spPr bwMode="auto">
          <a:xfrm>
            <a:off x="5959475" y="4341813"/>
            <a:ext cx="15240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Perpendicular</a:t>
            </a:r>
          </a:p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plate </a:t>
            </a:r>
          </a:p>
        </p:txBody>
      </p:sp>
      <p:sp>
        <p:nvSpPr>
          <p:cNvPr id="56411" name="Rectangle 91"/>
          <p:cNvSpPr>
            <a:spLocks noChangeArrowheads="1"/>
          </p:cNvSpPr>
          <p:nvPr/>
        </p:nvSpPr>
        <p:spPr bwMode="auto">
          <a:xfrm>
            <a:off x="7661275" y="4138613"/>
            <a:ext cx="1028700" cy="64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Ethmoid</a:t>
            </a:r>
          </a:p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bone</a:t>
            </a:r>
            <a:endParaRPr lang="en-US" sz="1800">
              <a:latin typeface="Arial" charset="0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Nasal Bones and Lacrimal Bones</a:t>
            </a:r>
          </a:p>
        </p:txBody>
      </p:sp>
      <p:sp>
        <p:nvSpPr>
          <p:cNvPr id="5734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Nasal bones</a:t>
            </a:r>
          </a:p>
          <a:p>
            <a:pPr lvl="1"/>
            <a:r>
              <a:rPr lang="en-US"/>
              <a:t>Form bridge of nose</a:t>
            </a:r>
          </a:p>
          <a:p>
            <a:r>
              <a:rPr lang="en-US"/>
              <a:t>Lacrimal bones</a:t>
            </a:r>
          </a:p>
          <a:p>
            <a:pPr lvl="1"/>
            <a:r>
              <a:rPr lang="en-US"/>
              <a:t>In medial walls of orbits</a:t>
            </a:r>
          </a:p>
          <a:p>
            <a:pPr lvl="1"/>
            <a:r>
              <a:rPr lang="en-US"/>
              <a:t>Lacrimal fossa houses lacrimal sac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8" name="Rectangle 6"/>
          <p:cNvSpPr>
            <a:spLocks noChangeArrowheads="1"/>
          </p:cNvSpPr>
          <p:nvPr/>
        </p:nvSpPr>
        <p:spPr bwMode="auto">
          <a:xfrm>
            <a:off x="8151813" y="6581775"/>
            <a:ext cx="9890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7.5a</a:t>
            </a:r>
          </a:p>
        </p:txBody>
      </p:sp>
      <p:pic>
        <p:nvPicPr>
          <p:cNvPr id="59401" name="Picture 9" descr="figure_07_05a-jL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5313" y="661988"/>
            <a:ext cx="7953375" cy="5668962"/>
          </a:xfrm>
          <a:prstGeom prst="rect">
            <a:avLst/>
          </a:prstGeom>
          <a:noFill/>
        </p:spPr>
      </p:pic>
      <p:sp>
        <p:nvSpPr>
          <p:cNvPr id="59402" name="Line 10"/>
          <p:cNvSpPr>
            <a:spLocks noChangeShapeType="1"/>
          </p:cNvSpPr>
          <p:nvPr/>
        </p:nvSpPr>
        <p:spPr bwMode="auto">
          <a:xfrm>
            <a:off x="1858963" y="846138"/>
            <a:ext cx="2852737" cy="1587"/>
          </a:xfrm>
          <a:prstGeom prst="line">
            <a:avLst/>
          </a:prstGeom>
          <a:noFill/>
          <a:ln w="317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9403" name="Line 11"/>
          <p:cNvSpPr>
            <a:spLocks noChangeShapeType="1"/>
          </p:cNvSpPr>
          <p:nvPr/>
        </p:nvSpPr>
        <p:spPr bwMode="auto">
          <a:xfrm>
            <a:off x="5303838" y="833438"/>
            <a:ext cx="1833562" cy="1587"/>
          </a:xfrm>
          <a:prstGeom prst="line">
            <a:avLst/>
          </a:prstGeom>
          <a:noFill/>
          <a:ln w="317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9404" name="Freeform 12"/>
          <p:cNvSpPr>
            <a:spLocks/>
          </p:cNvSpPr>
          <p:nvPr/>
        </p:nvSpPr>
        <p:spPr bwMode="auto">
          <a:xfrm>
            <a:off x="5557838" y="1103313"/>
            <a:ext cx="1579562" cy="1385887"/>
          </a:xfrm>
          <a:custGeom>
            <a:avLst/>
            <a:gdLst/>
            <a:ahLst/>
            <a:cxnLst>
              <a:cxn ang="0">
                <a:pos x="1030" y="0"/>
              </a:cxn>
              <a:cxn ang="0">
                <a:pos x="896" y="0"/>
              </a:cxn>
              <a:cxn ang="0">
                <a:pos x="0" y="904"/>
              </a:cxn>
            </a:cxnLst>
            <a:rect l="0" t="0" r="r" b="b"/>
            <a:pathLst>
              <a:path w="1030" h="904">
                <a:moveTo>
                  <a:pt x="1030" y="0"/>
                </a:moveTo>
                <a:lnTo>
                  <a:pt x="896" y="0"/>
                </a:lnTo>
                <a:lnTo>
                  <a:pt x="0" y="904"/>
                </a:lnTo>
              </a:path>
            </a:pathLst>
          </a:custGeom>
          <a:noFill/>
          <a:ln w="317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9405" name="Freeform 13"/>
          <p:cNvSpPr>
            <a:spLocks/>
          </p:cNvSpPr>
          <p:nvPr/>
        </p:nvSpPr>
        <p:spPr bwMode="auto">
          <a:xfrm>
            <a:off x="6091238" y="1570038"/>
            <a:ext cx="1046162" cy="1403350"/>
          </a:xfrm>
          <a:custGeom>
            <a:avLst/>
            <a:gdLst/>
            <a:ahLst/>
            <a:cxnLst>
              <a:cxn ang="0">
                <a:pos x="682" y="0"/>
              </a:cxn>
              <a:cxn ang="0">
                <a:pos x="478" y="0"/>
              </a:cxn>
              <a:cxn ang="0">
                <a:pos x="0" y="916"/>
              </a:cxn>
            </a:cxnLst>
            <a:rect l="0" t="0" r="r" b="b"/>
            <a:pathLst>
              <a:path w="682" h="916">
                <a:moveTo>
                  <a:pt x="682" y="0"/>
                </a:moveTo>
                <a:lnTo>
                  <a:pt x="478" y="0"/>
                </a:lnTo>
                <a:lnTo>
                  <a:pt x="0" y="916"/>
                </a:lnTo>
              </a:path>
            </a:pathLst>
          </a:custGeom>
          <a:noFill/>
          <a:ln w="317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9406" name="Freeform 14"/>
          <p:cNvSpPr>
            <a:spLocks/>
          </p:cNvSpPr>
          <p:nvPr/>
        </p:nvSpPr>
        <p:spPr bwMode="auto">
          <a:xfrm>
            <a:off x="6248400" y="1931988"/>
            <a:ext cx="889000" cy="1004887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492" y="0"/>
              </a:cxn>
              <a:cxn ang="0">
                <a:pos x="0" y="656"/>
              </a:cxn>
            </a:cxnLst>
            <a:rect l="0" t="0" r="r" b="b"/>
            <a:pathLst>
              <a:path w="580" h="656">
                <a:moveTo>
                  <a:pt x="580" y="0"/>
                </a:moveTo>
                <a:lnTo>
                  <a:pt x="492" y="0"/>
                </a:lnTo>
                <a:lnTo>
                  <a:pt x="0" y="656"/>
                </a:lnTo>
              </a:path>
            </a:pathLst>
          </a:custGeom>
          <a:noFill/>
          <a:ln w="317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9407" name="Freeform 15"/>
          <p:cNvSpPr>
            <a:spLocks/>
          </p:cNvSpPr>
          <p:nvPr/>
        </p:nvSpPr>
        <p:spPr bwMode="auto">
          <a:xfrm>
            <a:off x="6357938" y="2219325"/>
            <a:ext cx="779462" cy="920750"/>
          </a:xfrm>
          <a:custGeom>
            <a:avLst/>
            <a:gdLst/>
            <a:ahLst/>
            <a:cxnLst>
              <a:cxn ang="0">
                <a:pos x="508" y="0"/>
              </a:cxn>
              <a:cxn ang="0">
                <a:pos x="416" y="0"/>
              </a:cxn>
              <a:cxn ang="0">
                <a:pos x="0" y="600"/>
              </a:cxn>
            </a:cxnLst>
            <a:rect l="0" t="0" r="r" b="b"/>
            <a:pathLst>
              <a:path w="508" h="600">
                <a:moveTo>
                  <a:pt x="508" y="0"/>
                </a:moveTo>
                <a:lnTo>
                  <a:pt x="416" y="0"/>
                </a:lnTo>
                <a:lnTo>
                  <a:pt x="0" y="600"/>
                </a:lnTo>
              </a:path>
            </a:pathLst>
          </a:custGeom>
          <a:noFill/>
          <a:ln w="317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9408" name="Line 16"/>
          <p:cNvSpPr>
            <a:spLocks noChangeShapeType="1"/>
          </p:cNvSpPr>
          <p:nvPr/>
        </p:nvSpPr>
        <p:spPr bwMode="auto">
          <a:xfrm flipH="1">
            <a:off x="6851650" y="3022600"/>
            <a:ext cx="285750" cy="1588"/>
          </a:xfrm>
          <a:prstGeom prst="line">
            <a:avLst/>
          </a:prstGeom>
          <a:noFill/>
          <a:ln w="317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9409" name="Line 17"/>
          <p:cNvSpPr>
            <a:spLocks noChangeShapeType="1"/>
          </p:cNvSpPr>
          <p:nvPr/>
        </p:nvSpPr>
        <p:spPr bwMode="auto">
          <a:xfrm>
            <a:off x="6496050" y="3784600"/>
            <a:ext cx="641350" cy="1588"/>
          </a:xfrm>
          <a:prstGeom prst="line">
            <a:avLst/>
          </a:prstGeom>
          <a:noFill/>
          <a:ln w="317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9410" name="Line 18"/>
          <p:cNvSpPr>
            <a:spLocks noChangeShapeType="1"/>
          </p:cNvSpPr>
          <p:nvPr/>
        </p:nvSpPr>
        <p:spPr bwMode="auto">
          <a:xfrm flipH="1">
            <a:off x="7351713" y="4524375"/>
            <a:ext cx="68262" cy="1588"/>
          </a:xfrm>
          <a:prstGeom prst="line">
            <a:avLst/>
          </a:prstGeom>
          <a:noFill/>
          <a:ln w="317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9411" name="Line 19"/>
          <p:cNvSpPr>
            <a:spLocks noChangeShapeType="1"/>
          </p:cNvSpPr>
          <p:nvPr/>
        </p:nvSpPr>
        <p:spPr bwMode="auto">
          <a:xfrm flipH="1">
            <a:off x="6896100" y="5078413"/>
            <a:ext cx="358775" cy="1587"/>
          </a:xfrm>
          <a:prstGeom prst="line">
            <a:avLst/>
          </a:prstGeom>
          <a:noFill/>
          <a:ln w="317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9412" name="Line 20"/>
          <p:cNvSpPr>
            <a:spLocks noChangeShapeType="1"/>
          </p:cNvSpPr>
          <p:nvPr/>
        </p:nvSpPr>
        <p:spPr bwMode="auto">
          <a:xfrm flipH="1">
            <a:off x="6535738" y="5294313"/>
            <a:ext cx="719137" cy="1587"/>
          </a:xfrm>
          <a:prstGeom prst="line">
            <a:avLst/>
          </a:prstGeom>
          <a:noFill/>
          <a:ln w="317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9413" name="Line 21"/>
          <p:cNvSpPr>
            <a:spLocks noChangeShapeType="1"/>
          </p:cNvSpPr>
          <p:nvPr/>
        </p:nvSpPr>
        <p:spPr bwMode="auto">
          <a:xfrm flipH="1">
            <a:off x="6956425" y="4524375"/>
            <a:ext cx="395288" cy="431800"/>
          </a:xfrm>
          <a:prstGeom prst="line">
            <a:avLst/>
          </a:prstGeom>
          <a:noFill/>
          <a:ln w="317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9414" name="Line 22"/>
          <p:cNvSpPr>
            <a:spLocks noChangeShapeType="1"/>
          </p:cNvSpPr>
          <p:nvPr/>
        </p:nvSpPr>
        <p:spPr bwMode="auto">
          <a:xfrm flipH="1" flipV="1">
            <a:off x="7024688" y="4330700"/>
            <a:ext cx="327025" cy="193675"/>
          </a:xfrm>
          <a:prstGeom prst="line">
            <a:avLst/>
          </a:prstGeom>
          <a:noFill/>
          <a:ln w="317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9415" name="Line 23"/>
          <p:cNvSpPr>
            <a:spLocks noChangeShapeType="1"/>
          </p:cNvSpPr>
          <p:nvPr/>
        </p:nvSpPr>
        <p:spPr bwMode="auto">
          <a:xfrm>
            <a:off x="1898650" y="1225550"/>
            <a:ext cx="1285875" cy="1588"/>
          </a:xfrm>
          <a:prstGeom prst="line">
            <a:avLst/>
          </a:prstGeom>
          <a:noFill/>
          <a:ln w="317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9416" name="Line 24"/>
          <p:cNvSpPr>
            <a:spLocks noChangeShapeType="1"/>
          </p:cNvSpPr>
          <p:nvPr/>
        </p:nvSpPr>
        <p:spPr bwMode="auto">
          <a:xfrm>
            <a:off x="1497013" y="2752725"/>
            <a:ext cx="2184400" cy="1588"/>
          </a:xfrm>
          <a:prstGeom prst="line">
            <a:avLst/>
          </a:prstGeom>
          <a:noFill/>
          <a:ln w="317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9417" name="Line 25"/>
          <p:cNvSpPr>
            <a:spLocks noChangeShapeType="1"/>
          </p:cNvSpPr>
          <p:nvPr/>
        </p:nvSpPr>
        <p:spPr bwMode="auto">
          <a:xfrm>
            <a:off x="1487488" y="3111500"/>
            <a:ext cx="703262" cy="1588"/>
          </a:xfrm>
          <a:prstGeom prst="line">
            <a:avLst/>
          </a:prstGeom>
          <a:noFill/>
          <a:ln w="317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9418" name="Line 26"/>
          <p:cNvSpPr>
            <a:spLocks noChangeShapeType="1"/>
          </p:cNvSpPr>
          <p:nvPr/>
        </p:nvSpPr>
        <p:spPr bwMode="auto">
          <a:xfrm>
            <a:off x="1979613" y="3836988"/>
            <a:ext cx="1149350" cy="1587"/>
          </a:xfrm>
          <a:prstGeom prst="line">
            <a:avLst/>
          </a:prstGeom>
          <a:noFill/>
          <a:ln w="317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9419" name="Freeform 27"/>
          <p:cNvSpPr>
            <a:spLocks/>
          </p:cNvSpPr>
          <p:nvPr/>
        </p:nvSpPr>
        <p:spPr bwMode="auto">
          <a:xfrm>
            <a:off x="2049463" y="3721100"/>
            <a:ext cx="2239962" cy="477838"/>
          </a:xfrm>
          <a:custGeom>
            <a:avLst/>
            <a:gdLst/>
            <a:ahLst/>
            <a:cxnLst>
              <a:cxn ang="0">
                <a:pos x="0" y="312"/>
              </a:cxn>
              <a:cxn ang="0">
                <a:pos x="718" y="312"/>
              </a:cxn>
              <a:cxn ang="0">
                <a:pos x="1460" y="0"/>
              </a:cxn>
            </a:cxnLst>
            <a:rect l="0" t="0" r="r" b="b"/>
            <a:pathLst>
              <a:path w="1460" h="312">
                <a:moveTo>
                  <a:pt x="0" y="312"/>
                </a:moveTo>
                <a:lnTo>
                  <a:pt x="718" y="312"/>
                </a:lnTo>
                <a:lnTo>
                  <a:pt x="1460" y="0"/>
                </a:lnTo>
              </a:path>
            </a:pathLst>
          </a:custGeom>
          <a:noFill/>
          <a:ln w="317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9420" name="Freeform 28"/>
          <p:cNvSpPr>
            <a:spLocks/>
          </p:cNvSpPr>
          <p:nvPr/>
        </p:nvSpPr>
        <p:spPr bwMode="auto">
          <a:xfrm>
            <a:off x="1908175" y="4186238"/>
            <a:ext cx="2506663" cy="582612"/>
          </a:xfrm>
          <a:custGeom>
            <a:avLst/>
            <a:gdLst/>
            <a:ahLst/>
            <a:cxnLst>
              <a:cxn ang="0">
                <a:pos x="0" y="380"/>
              </a:cxn>
              <a:cxn ang="0">
                <a:pos x="1480" y="380"/>
              </a:cxn>
              <a:cxn ang="0">
                <a:pos x="1634" y="0"/>
              </a:cxn>
            </a:cxnLst>
            <a:rect l="0" t="0" r="r" b="b"/>
            <a:pathLst>
              <a:path w="1634" h="380">
                <a:moveTo>
                  <a:pt x="0" y="380"/>
                </a:moveTo>
                <a:lnTo>
                  <a:pt x="1480" y="380"/>
                </a:lnTo>
                <a:lnTo>
                  <a:pt x="1634" y="0"/>
                </a:lnTo>
              </a:path>
            </a:pathLst>
          </a:custGeom>
          <a:noFill/>
          <a:ln w="317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9421" name="Freeform 29"/>
          <p:cNvSpPr>
            <a:spLocks/>
          </p:cNvSpPr>
          <p:nvPr/>
        </p:nvSpPr>
        <p:spPr bwMode="auto">
          <a:xfrm>
            <a:off x="1993900" y="4452938"/>
            <a:ext cx="2055813" cy="127000"/>
          </a:xfrm>
          <a:custGeom>
            <a:avLst/>
            <a:gdLst/>
            <a:ahLst/>
            <a:cxnLst>
              <a:cxn ang="0">
                <a:pos x="0" y="82"/>
              </a:cxn>
              <a:cxn ang="0">
                <a:pos x="1018" y="82"/>
              </a:cxn>
              <a:cxn ang="0">
                <a:pos x="1340" y="0"/>
              </a:cxn>
            </a:cxnLst>
            <a:rect l="0" t="0" r="r" b="b"/>
            <a:pathLst>
              <a:path w="1340" h="82">
                <a:moveTo>
                  <a:pt x="0" y="82"/>
                </a:moveTo>
                <a:lnTo>
                  <a:pt x="1018" y="82"/>
                </a:lnTo>
                <a:lnTo>
                  <a:pt x="1340" y="0"/>
                </a:lnTo>
              </a:path>
            </a:pathLst>
          </a:custGeom>
          <a:noFill/>
          <a:ln w="317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9422" name="Freeform 30"/>
          <p:cNvSpPr>
            <a:spLocks/>
          </p:cNvSpPr>
          <p:nvPr/>
        </p:nvSpPr>
        <p:spPr bwMode="auto">
          <a:xfrm>
            <a:off x="3963988" y="3754438"/>
            <a:ext cx="725487" cy="1244600"/>
          </a:xfrm>
          <a:custGeom>
            <a:avLst/>
            <a:gdLst/>
            <a:ahLst/>
            <a:cxnLst>
              <a:cxn ang="0">
                <a:pos x="0" y="812"/>
              </a:cxn>
              <a:cxn ang="0">
                <a:pos x="354" y="812"/>
              </a:cxn>
              <a:cxn ang="0">
                <a:pos x="473" y="0"/>
              </a:cxn>
            </a:cxnLst>
            <a:rect l="0" t="0" r="r" b="b"/>
            <a:pathLst>
              <a:path w="473" h="812">
                <a:moveTo>
                  <a:pt x="0" y="812"/>
                </a:moveTo>
                <a:lnTo>
                  <a:pt x="354" y="812"/>
                </a:lnTo>
                <a:lnTo>
                  <a:pt x="473" y="0"/>
                </a:lnTo>
              </a:path>
            </a:pathLst>
          </a:custGeom>
          <a:noFill/>
          <a:ln w="317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9423" name="Freeform 31"/>
          <p:cNvSpPr>
            <a:spLocks/>
          </p:cNvSpPr>
          <p:nvPr/>
        </p:nvSpPr>
        <p:spPr bwMode="auto">
          <a:xfrm>
            <a:off x="3802063" y="4008438"/>
            <a:ext cx="1377950" cy="1230312"/>
          </a:xfrm>
          <a:custGeom>
            <a:avLst/>
            <a:gdLst/>
            <a:ahLst/>
            <a:cxnLst>
              <a:cxn ang="0">
                <a:pos x="0" y="802"/>
              </a:cxn>
              <a:cxn ang="0">
                <a:pos x="529" y="802"/>
              </a:cxn>
              <a:cxn ang="0">
                <a:pos x="899" y="0"/>
              </a:cxn>
            </a:cxnLst>
            <a:rect l="0" t="0" r="r" b="b"/>
            <a:pathLst>
              <a:path w="899" h="802">
                <a:moveTo>
                  <a:pt x="0" y="802"/>
                </a:moveTo>
                <a:lnTo>
                  <a:pt x="529" y="802"/>
                </a:lnTo>
                <a:lnTo>
                  <a:pt x="899" y="0"/>
                </a:lnTo>
              </a:path>
            </a:pathLst>
          </a:custGeom>
          <a:noFill/>
          <a:ln w="317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9424" name="Freeform 32"/>
          <p:cNvSpPr>
            <a:spLocks/>
          </p:cNvSpPr>
          <p:nvPr/>
        </p:nvSpPr>
        <p:spPr bwMode="auto">
          <a:xfrm>
            <a:off x="3829050" y="4738688"/>
            <a:ext cx="1455738" cy="787400"/>
          </a:xfrm>
          <a:custGeom>
            <a:avLst/>
            <a:gdLst/>
            <a:ahLst/>
            <a:cxnLst>
              <a:cxn ang="0">
                <a:pos x="0" y="514"/>
              </a:cxn>
              <a:cxn ang="0">
                <a:pos x="571" y="514"/>
              </a:cxn>
              <a:cxn ang="0">
                <a:pos x="949" y="0"/>
              </a:cxn>
            </a:cxnLst>
            <a:rect l="0" t="0" r="r" b="b"/>
            <a:pathLst>
              <a:path w="949" h="514">
                <a:moveTo>
                  <a:pt x="0" y="514"/>
                </a:moveTo>
                <a:lnTo>
                  <a:pt x="571" y="514"/>
                </a:lnTo>
                <a:lnTo>
                  <a:pt x="949" y="0"/>
                </a:lnTo>
              </a:path>
            </a:pathLst>
          </a:custGeom>
          <a:noFill/>
          <a:ln w="317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9425" name="Freeform 33"/>
          <p:cNvSpPr>
            <a:spLocks/>
          </p:cNvSpPr>
          <p:nvPr/>
        </p:nvSpPr>
        <p:spPr bwMode="auto">
          <a:xfrm>
            <a:off x="5475288" y="3846513"/>
            <a:ext cx="1576387" cy="200501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72" y="1308"/>
              </a:cxn>
              <a:cxn ang="0">
                <a:pos x="1028" y="1308"/>
              </a:cxn>
            </a:cxnLst>
            <a:rect l="0" t="0" r="r" b="b"/>
            <a:pathLst>
              <a:path w="1028" h="1308">
                <a:moveTo>
                  <a:pt x="0" y="0"/>
                </a:moveTo>
                <a:lnTo>
                  <a:pt x="472" y="1308"/>
                </a:lnTo>
                <a:lnTo>
                  <a:pt x="1028" y="1308"/>
                </a:lnTo>
              </a:path>
            </a:pathLst>
          </a:custGeom>
          <a:noFill/>
          <a:ln w="317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9426" name="Freeform 34"/>
          <p:cNvSpPr>
            <a:spLocks/>
          </p:cNvSpPr>
          <p:nvPr/>
        </p:nvSpPr>
        <p:spPr bwMode="auto">
          <a:xfrm>
            <a:off x="1493838" y="3463925"/>
            <a:ext cx="3370262" cy="1587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060" y="0"/>
              </a:cxn>
              <a:cxn ang="0">
                <a:pos x="2197" y="103"/>
              </a:cxn>
            </a:cxnLst>
            <a:rect l="0" t="0" r="r" b="b"/>
            <a:pathLst>
              <a:path w="2197" h="103">
                <a:moveTo>
                  <a:pt x="0" y="0"/>
                </a:moveTo>
                <a:lnTo>
                  <a:pt x="1060" y="0"/>
                </a:lnTo>
                <a:lnTo>
                  <a:pt x="2197" y="103"/>
                </a:lnTo>
              </a:path>
            </a:pathLst>
          </a:custGeom>
          <a:noFill/>
          <a:ln w="317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9427" name="Freeform 35"/>
          <p:cNvSpPr>
            <a:spLocks/>
          </p:cNvSpPr>
          <p:nvPr/>
        </p:nvSpPr>
        <p:spPr bwMode="auto">
          <a:xfrm>
            <a:off x="2019300" y="1797050"/>
            <a:ext cx="2257425" cy="76041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74" y="0"/>
              </a:cxn>
              <a:cxn ang="0">
                <a:pos x="1472" y="496"/>
              </a:cxn>
            </a:cxnLst>
            <a:rect l="0" t="0" r="r" b="b"/>
            <a:pathLst>
              <a:path w="1472" h="496">
                <a:moveTo>
                  <a:pt x="0" y="0"/>
                </a:moveTo>
                <a:lnTo>
                  <a:pt x="174" y="0"/>
                </a:lnTo>
                <a:lnTo>
                  <a:pt x="1472" y="496"/>
                </a:lnTo>
              </a:path>
            </a:pathLst>
          </a:custGeom>
          <a:noFill/>
          <a:ln w="317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9428" name="Freeform 36"/>
          <p:cNvSpPr>
            <a:spLocks/>
          </p:cNvSpPr>
          <p:nvPr/>
        </p:nvSpPr>
        <p:spPr bwMode="auto">
          <a:xfrm>
            <a:off x="6045200" y="3321050"/>
            <a:ext cx="1071563" cy="190500"/>
          </a:xfrm>
          <a:custGeom>
            <a:avLst/>
            <a:gdLst/>
            <a:ahLst/>
            <a:cxnLst>
              <a:cxn ang="0">
                <a:pos x="698" y="0"/>
              </a:cxn>
              <a:cxn ang="0">
                <a:pos x="618" y="0"/>
              </a:cxn>
              <a:cxn ang="0">
                <a:pos x="0" y="125"/>
              </a:cxn>
            </a:cxnLst>
            <a:rect l="0" t="0" r="r" b="b"/>
            <a:pathLst>
              <a:path w="698" h="125">
                <a:moveTo>
                  <a:pt x="698" y="0"/>
                </a:moveTo>
                <a:lnTo>
                  <a:pt x="618" y="0"/>
                </a:lnTo>
                <a:lnTo>
                  <a:pt x="0" y="125"/>
                </a:lnTo>
              </a:path>
            </a:pathLst>
          </a:custGeom>
          <a:noFill/>
          <a:ln w="317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9429" name="Freeform 37"/>
          <p:cNvSpPr>
            <a:spLocks/>
          </p:cNvSpPr>
          <p:nvPr/>
        </p:nvSpPr>
        <p:spPr bwMode="auto">
          <a:xfrm>
            <a:off x="1447800" y="2228850"/>
            <a:ext cx="690563" cy="41116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46" y="0"/>
              </a:cxn>
              <a:cxn ang="0">
                <a:pos x="450" y="268"/>
              </a:cxn>
            </a:cxnLst>
            <a:rect l="0" t="0" r="r" b="b"/>
            <a:pathLst>
              <a:path w="450" h="268">
                <a:moveTo>
                  <a:pt x="0" y="0"/>
                </a:moveTo>
                <a:lnTo>
                  <a:pt x="146" y="0"/>
                </a:lnTo>
                <a:lnTo>
                  <a:pt x="450" y="268"/>
                </a:lnTo>
              </a:path>
            </a:pathLst>
          </a:custGeom>
          <a:noFill/>
          <a:ln w="317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9430" name="Line 38"/>
          <p:cNvSpPr>
            <a:spLocks noChangeShapeType="1"/>
          </p:cNvSpPr>
          <p:nvPr/>
        </p:nvSpPr>
        <p:spPr bwMode="auto">
          <a:xfrm flipV="1">
            <a:off x="5257800" y="5446713"/>
            <a:ext cx="0" cy="312737"/>
          </a:xfrm>
          <a:prstGeom prst="line">
            <a:avLst/>
          </a:prstGeom>
          <a:noFill/>
          <a:ln w="317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9431" name="Line 39"/>
          <p:cNvSpPr>
            <a:spLocks noChangeShapeType="1"/>
          </p:cNvSpPr>
          <p:nvPr/>
        </p:nvSpPr>
        <p:spPr bwMode="auto">
          <a:xfrm flipH="1">
            <a:off x="6846888" y="3794125"/>
            <a:ext cx="184150" cy="361950"/>
          </a:xfrm>
          <a:prstGeom prst="line">
            <a:avLst/>
          </a:prstGeom>
          <a:noFill/>
          <a:ln w="317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9432" name="Line 40"/>
          <p:cNvSpPr>
            <a:spLocks noChangeShapeType="1"/>
          </p:cNvSpPr>
          <p:nvPr/>
        </p:nvSpPr>
        <p:spPr bwMode="auto">
          <a:xfrm>
            <a:off x="1862138" y="846138"/>
            <a:ext cx="2849562" cy="1587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9433" name="Line 41"/>
          <p:cNvSpPr>
            <a:spLocks noChangeShapeType="1"/>
          </p:cNvSpPr>
          <p:nvPr/>
        </p:nvSpPr>
        <p:spPr bwMode="auto">
          <a:xfrm>
            <a:off x="5303838" y="833438"/>
            <a:ext cx="1833562" cy="1587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9434" name="Freeform 42"/>
          <p:cNvSpPr>
            <a:spLocks/>
          </p:cNvSpPr>
          <p:nvPr/>
        </p:nvSpPr>
        <p:spPr bwMode="auto">
          <a:xfrm>
            <a:off x="5557838" y="1103313"/>
            <a:ext cx="1579562" cy="1385887"/>
          </a:xfrm>
          <a:custGeom>
            <a:avLst/>
            <a:gdLst/>
            <a:ahLst/>
            <a:cxnLst>
              <a:cxn ang="0">
                <a:pos x="1030" y="0"/>
              </a:cxn>
              <a:cxn ang="0">
                <a:pos x="896" y="0"/>
              </a:cxn>
              <a:cxn ang="0">
                <a:pos x="0" y="904"/>
              </a:cxn>
            </a:cxnLst>
            <a:rect l="0" t="0" r="r" b="b"/>
            <a:pathLst>
              <a:path w="1030" h="904">
                <a:moveTo>
                  <a:pt x="1030" y="0"/>
                </a:moveTo>
                <a:lnTo>
                  <a:pt x="896" y="0"/>
                </a:lnTo>
                <a:lnTo>
                  <a:pt x="0" y="904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9435" name="Freeform 43"/>
          <p:cNvSpPr>
            <a:spLocks/>
          </p:cNvSpPr>
          <p:nvPr/>
        </p:nvSpPr>
        <p:spPr bwMode="auto">
          <a:xfrm>
            <a:off x="6091238" y="1570038"/>
            <a:ext cx="1046162" cy="1403350"/>
          </a:xfrm>
          <a:custGeom>
            <a:avLst/>
            <a:gdLst/>
            <a:ahLst/>
            <a:cxnLst>
              <a:cxn ang="0">
                <a:pos x="682" y="0"/>
              </a:cxn>
              <a:cxn ang="0">
                <a:pos x="478" y="0"/>
              </a:cxn>
              <a:cxn ang="0">
                <a:pos x="0" y="916"/>
              </a:cxn>
            </a:cxnLst>
            <a:rect l="0" t="0" r="r" b="b"/>
            <a:pathLst>
              <a:path w="682" h="916">
                <a:moveTo>
                  <a:pt x="682" y="0"/>
                </a:moveTo>
                <a:lnTo>
                  <a:pt x="478" y="0"/>
                </a:lnTo>
                <a:lnTo>
                  <a:pt x="0" y="916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9436" name="Freeform 44"/>
          <p:cNvSpPr>
            <a:spLocks/>
          </p:cNvSpPr>
          <p:nvPr/>
        </p:nvSpPr>
        <p:spPr bwMode="auto">
          <a:xfrm>
            <a:off x="6248400" y="1931988"/>
            <a:ext cx="889000" cy="1004887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492" y="0"/>
              </a:cxn>
              <a:cxn ang="0">
                <a:pos x="0" y="656"/>
              </a:cxn>
            </a:cxnLst>
            <a:rect l="0" t="0" r="r" b="b"/>
            <a:pathLst>
              <a:path w="580" h="656">
                <a:moveTo>
                  <a:pt x="580" y="0"/>
                </a:moveTo>
                <a:lnTo>
                  <a:pt x="492" y="0"/>
                </a:lnTo>
                <a:lnTo>
                  <a:pt x="0" y="656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9437" name="Freeform 45"/>
          <p:cNvSpPr>
            <a:spLocks/>
          </p:cNvSpPr>
          <p:nvPr/>
        </p:nvSpPr>
        <p:spPr bwMode="auto">
          <a:xfrm>
            <a:off x="6357938" y="2219325"/>
            <a:ext cx="779462" cy="920750"/>
          </a:xfrm>
          <a:custGeom>
            <a:avLst/>
            <a:gdLst/>
            <a:ahLst/>
            <a:cxnLst>
              <a:cxn ang="0">
                <a:pos x="508" y="0"/>
              </a:cxn>
              <a:cxn ang="0">
                <a:pos x="416" y="0"/>
              </a:cxn>
              <a:cxn ang="0">
                <a:pos x="0" y="600"/>
              </a:cxn>
            </a:cxnLst>
            <a:rect l="0" t="0" r="r" b="b"/>
            <a:pathLst>
              <a:path w="508" h="600">
                <a:moveTo>
                  <a:pt x="508" y="0"/>
                </a:moveTo>
                <a:lnTo>
                  <a:pt x="416" y="0"/>
                </a:lnTo>
                <a:lnTo>
                  <a:pt x="0" y="60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9438" name="Line 46"/>
          <p:cNvSpPr>
            <a:spLocks noChangeShapeType="1"/>
          </p:cNvSpPr>
          <p:nvPr/>
        </p:nvSpPr>
        <p:spPr bwMode="auto">
          <a:xfrm flipH="1">
            <a:off x="6851650" y="3022600"/>
            <a:ext cx="285750" cy="1588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9439" name="Line 47"/>
          <p:cNvSpPr>
            <a:spLocks noChangeShapeType="1"/>
          </p:cNvSpPr>
          <p:nvPr/>
        </p:nvSpPr>
        <p:spPr bwMode="auto">
          <a:xfrm>
            <a:off x="6496050" y="3784600"/>
            <a:ext cx="641350" cy="1588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9440" name="Line 48"/>
          <p:cNvSpPr>
            <a:spLocks noChangeShapeType="1"/>
          </p:cNvSpPr>
          <p:nvPr/>
        </p:nvSpPr>
        <p:spPr bwMode="auto">
          <a:xfrm flipH="1">
            <a:off x="7351713" y="4524375"/>
            <a:ext cx="68262" cy="1588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9441" name="Line 49"/>
          <p:cNvSpPr>
            <a:spLocks noChangeShapeType="1"/>
          </p:cNvSpPr>
          <p:nvPr/>
        </p:nvSpPr>
        <p:spPr bwMode="auto">
          <a:xfrm flipH="1">
            <a:off x="6896100" y="5078413"/>
            <a:ext cx="358775" cy="1587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9442" name="Line 50"/>
          <p:cNvSpPr>
            <a:spLocks noChangeShapeType="1"/>
          </p:cNvSpPr>
          <p:nvPr/>
        </p:nvSpPr>
        <p:spPr bwMode="auto">
          <a:xfrm flipH="1">
            <a:off x="6535738" y="5294313"/>
            <a:ext cx="719137" cy="1587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9443" name="Line 51"/>
          <p:cNvSpPr>
            <a:spLocks noChangeShapeType="1"/>
          </p:cNvSpPr>
          <p:nvPr/>
        </p:nvSpPr>
        <p:spPr bwMode="auto">
          <a:xfrm flipH="1">
            <a:off x="6956425" y="4524375"/>
            <a:ext cx="395288" cy="431800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9444" name="Line 52"/>
          <p:cNvSpPr>
            <a:spLocks noChangeShapeType="1"/>
          </p:cNvSpPr>
          <p:nvPr/>
        </p:nvSpPr>
        <p:spPr bwMode="auto">
          <a:xfrm flipH="1" flipV="1">
            <a:off x="7024688" y="4330700"/>
            <a:ext cx="327025" cy="193675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9445" name="Line 53"/>
          <p:cNvSpPr>
            <a:spLocks noChangeShapeType="1"/>
          </p:cNvSpPr>
          <p:nvPr/>
        </p:nvSpPr>
        <p:spPr bwMode="auto">
          <a:xfrm>
            <a:off x="1898650" y="1225550"/>
            <a:ext cx="1285875" cy="1588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9446" name="Line 54"/>
          <p:cNvSpPr>
            <a:spLocks noChangeShapeType="1"/>
          </p:cNvSpPr>
          <p:nvPr/>
        </p:nvSpPr>
        <p:spPr bwMode="auto">
          <a:xfrm>
            <a:off x="1493838" y="2752725"/>
            <a:ext cx="2187575" cy="1588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9447" name="Line 55"/>
          <p:cNvSpPr>
            <a:spLocks noChangeShapeType="1"/>
          </p:cNvSpPr>
          <p:nvPr/>
        </p:nvSpPr>
        <p:spPr bwMode="auto">
          <a:xfrm>
            <a:off x="1484313" y="3111500"/>
            <a:ext cx="706437" cy="1588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9448" name="Line 56"/>
          <p:cNvSpPr>
            <a:spLocks noChangeShapeType="1"/>
          </p:cNvSpPr>
          <p:nvPr/>
        </p:nvSpPr>
        <p:spPr bwMode="auto">
          <a:xfrm>
            <a:off x="1979613" y="3836988"/>
            <a:ext cx="1149350" cy="1587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9449" name="Freeform 57"/>
          <p:cNvSpPr>
            <a:spLocks/>
          </p:cNvSpPr>
          <p:nvPr/>
        </p:nvSpPr>
        <p:spPr bwMode="auto">
          <a:xfrm>
            <a:off x="2049463" y="3721100"/>
            <a:ext cx="2239962" cy="477838"/>
          </a:xfrm>
          <a:custGeom>
            <a:avLst/>
            <a:gdLst/>
            <a:ahLst/>
            <a:cxnLst>
              <a:cxn ang="0">
                <a:pos x="0" y="312"/>
              </a:cxn>
              <a:cxn ang="0">
                <a:pos x="718" y="312"/>
              </a:cxn>
              <a:cxn ang="0">
                <a:pos x="1460" y="0"/>
              </a:cxn>
            </a:cxnLst>
            <a:rect l="0" t="0" r="r" b="b"/>
            <a:pathLst>
              <a:path w="1460" h="312">
                <a:moveTo>
                  <a:pt x="0" y="312"/>
                </a:moveTo>
                <a:lnTo>
                  <a:pt x="718" y="312"/>
                </a:lnTo>
                <a:lnTo>
                  <a:pt x="1460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9450" name="Freeform 58"/>
          <p:cNvSpPr>
            <a:spLocks/>
          </p:cNvSpPr>
          <p:nvPr/>
        </p:nvSpPr>
        <p:spPr bwMode="auto">
          <a:xfrm>
            <a:off x="1908175" y="4186238"/>
            <a:ext cx="2506663" cy="582612"/>
          </a:xfrm>
          <a:custGeom>
            <a:avLst/>
            <a:gdLst/>
            <a:ahLst/>
            <a:cxnLst>
              <a:cxn ang="0">
                <a:pos x="0" y="380"/>
              </a:cxn>
              <a:cxn ang="0">
                <a:pos x="1480" y="380"/>
              </a:cxn>
              <a:cxn ang="0">
                <a:pos x="1634" y="0"/>
              </a:cxn>
            </a:cxnLst>
            <a:rect l="0" t="0" r="r" b="b"/>
            <a:pathLst>
              <a:path w="1634" h="380">
                <a:moveTo>
                  <a:pt x="0" y="380"/>
                </a:moveTo>
                <a:lnTo>
                  <a:pt x="1480" y="380"/>
                </a:lnTo>
                <a:lnTo>
                  <a:pt x="1634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9451" name="Freeform 59"/>
          <p:cNvSpPr>
            <a:spLocks/>
          </p:cNvSpPr>
          <p:nvPr/>
        </p:nvSpPr>
        <p:spPr bwMode="auto">
          <a:xfrm>
            <a:off x="1993900" y="4452938"/>
            <a:ext cx="2055813" cy="127000"/>
          </a:xfrm>
          <a:custGeom>
            <a:avLst/>
            <a:gdLst/>
            <a:ahLst/>
            <a:cxnLst>
              <a:cxn ang="0">
                <a:pos x="0" y="82"/>
              </a:cxn>
              <a:cxn ang="0">
                <a:pos x="1018" y="82"/>
              </a:cxn>
              <a:cxn ang="0">
                <a:pos x="1340" y="0"/>
              </a:cxn>
            </a:cxnLst>
            <a:rect l="0" t="0" r="r" b="b"/>
            <a:pathLst>
              <a:path w="1340" h="82">
                <a:moveTo>
                  <a:pt x="0" y="82"/>
                </a:moveTo>
                <a:lnTo>
                  <a:pt x="1018" y="82"/>
                </a:lnTo>
                <a:lnTo>
                  <a:pt x="1340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9452" name="Freeform 60"/>
          <p:cNvSpPr>
            <a:spLocks/>
          </p:cNvSpPr>
          <p:nvPr/>
        </p:nvSpPr>
        <p:spPr bwMode="auto">
          <a:xfrm>
            <a:off x="3963988" y="3754438"/>
            <a:ext cx="725487" cy="1244600"/>
          </a:xfrm>
          <a:custGeom>
            <a:avLst/>
            <a:gdLst/>
            <a:ahLst/>
            <a:cxnLst>
              <a:cxn ang="0">
                <a:pos x="0" y="812"/>
              </a:cxn>
              <a:cxn ang="0">
                <a:pos x="354" y="812"/>
              </a:cxn>
              <a:cxn ang="0">
                <a:pos x="473" y="0"/>
              </a:cxn>
            </a:cxnLst>
            <a:rect l="0" t="0" r="r" b="b"/>
            <a:pathLst>
              <a:path w="473" h="812">
                <a:moveTo>
                  <a:pt x="0" y="812"/>
                </a:moveTo>
                <a:lnTo>
                  <a:pt x="354" y="812"/>
                </a:lnTo>
                <a:lnTo>
                  <a:pt x="473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9453" name="Freeform 61"/>
          <p:cNvSpPr>
            <a:spLocks/>
          </p:cNvSpPr>
          <p:nvPr/>
        </p:nvSpPr>
        <p:spPr bwMode="auto">
          <a:xfrm>
            <a:off x="3802063" y="4008438"/>
            <a:ext cx="1377950" cy="1230312"/>
          </a:xfrm>
          <a:custGeom>
            <a:avLst/>
            <a:gdLst/>
            <a:ahLst/>
            <a:cxnLst>
              <a:cxn ang="0">
                <a:pos x="0" y="802"/>
              </a:cxn>
              <a:cxn ang="0">
                <a:pos x="529" y="802"/>
              </a:cxn>
              <a:cxn ang="0">
                <a:pos x="899" y="0"/>
              </a:cxn>
            </a:cxnLst>
            <a:rect l="0" t="0" r="r" b="b"/>
            <a:pathLst>
              <a:path w="899" h="802">
                <a:moveTo>
                  <a:pt x="0" y="802"/>
                </a:moveTo>
                <a:lnTo>
                  <a:pt x="529" y="802"/>
                </a:lnTo>
                <a:lnTo>
                  <a:pt x="899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9454" name="Freeform 62"/>
          <p:cNvSpPr>
            <a:spLocks/>
          </p:cNvSpPr>
          <p:nvPr/>
        </p:nvSpPr>
        <p:spPr bwMode="auto">
          <a:xfrm>
            <a:off x="3829050" y="4738688"/>
            <a:ext cx="1455738" cy="787400"/>
          </a:xfrm>
          <a:custGeom>
            <a:avLst/>
            <a:gdLst/>
            <a:ahLst/>
            <a:cxnLst>
              <a:cxn ang="0">
                <a:pos x="0" y="514"/>
              </a:cxn>
              <a:cxn ang="0">
                <a:pos x="571" y="514"/>
              </a:cxn>
              <a:cxn ang="0">
                <a:pos x="949" y="0"/>
              </a:cxn>
            </a:cxnLst>
            <a:rect l="0" t="0" r="r" b="b"/>
            <a:pathLst>
              <a:path w="949" h="514">
                <a:moveTo>
                  <a:pt x="0" y="514"/>
                </a:moveTo>
                <a:lnTo>
                  <a:pt x="571" y="514"/>
                </a:lnTo>
                <a:lnTo>
                  <a:pt x="949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9455" name="Freeform 63"/>
          <p:cNvSpPr>
            <a:spLocks/>
          </p:cNvSpPr>
          <p:nvPr/>
        </p:nvSpPr>
        <p:spPr bwMode="auto">
          <a:xfrm>
            <a:off x="5475288" y="3846513"/>
            <a:ext cx="1576387" cy="200501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72" y="1308"/>
              </a:cxn>
              <a:cxn ang="0">
                <a:pos x="1028" y="1308"/>
              </a:cxn>
            </a:cxnLst>
            <a:rect l="0" t="0" r="r" b="b"/>
            <a:pathLst>
              <a:path w="1028" h="1308">
                <a:moveTo>
                  <a:pt x="0" y="0"/>
                </a:moveTo>
                <a:lnTo>
                  <a:pt x="472" y="1308"/>
                </a:lnTo>
                <a:lnTo>
                  <a:pt x="1028" y="1308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9456" name="Freeform 64"/>
          <p:cNvSpPr>
            <a:spLocks/>
          </p:cNvSpPr>
          <p:nvPr/>
        </p:nvSpPr>
        <p:spPr bwMode="auto">
          <a:xfrm>
            <a:off x="1493838" y="3463925"/>
            <a:ext cx="3370262" cy="1587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060" y="0"/>
              </a:cxn>
              <a:cxn ang="0">
                <a:pos x="2197" y="103"/>
              </a:cxn>
            </a:cxnLst>
            <a:rect l="0" t="0" r="r" b="b"/>
            <a:pathLst>
              <a:path w="2197" h="103">
                <a:moveTo>
                  <a:pt x="0" y="0"/>
                </a:moveTo>
                <a:lnTo>
                  <a:pt x="1060" y="0"/>
                </a:lnTo>
                <a:lnTo>
                  <a:pt x="2197" y="103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9457" name="Freeform 65"/>
          <p:cNvSpPr>
            <a:spLocks/>
          </p:cNvSpPr>
          <p:nvPr/>
        </p:nvSpPr>
        <p:spPr bwMode="auto">
          <a:xfrm>
            <a:off x="2022475" y="1797050"/>
            <a:ext cx="2254250" cy="76041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72" y="0"/>
              </a:cxn>
              <a:cxn ang="0">
                <a:pos x="1470" y="496"/>
              </a:cxn>
            </a:cxnLst>
            <a:rect l="0" t="0" r="r" b="b"/>
            <a:pathLst>
              <a:path w="1470" h="496">
                <a:moveTo>
                  <a:pt x="0" y="0"/>
                </a:moveTo>
                <a:lnTo>
                  <a:pt x="172" y="0"/>
                </a:lnTo>
                <a:lnTo>
                  <a:pt x="1470" y="496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9458" name="Freeform 66"/>
          <p:cNvSpPr>
            <a:spLocks/>
          </p:cNvSpPr>
          <p:nvPr/>
        </p:nvSpPr>
        <p:spPr bwMode="auto">
          <a:xfrm>
            <a:off x="6045200" y="3327400"/>
            <a:ext cx="1089025" cy="184150"/>
          </a:xfrm>
          <a:custGeom>
            <a:avLst/>
            <a:gdLst/>
            <a:ahLst/>
            <a:cxnLst>
              <a:cxn ang="0">
                <a:pos x="710" y="0"/>
              </a:cxn>
              <a:cxn ang="0">
                <a:pos x="602" y="0"/>
              </a:cxn>
              <a:cxn ang="0">
                <a:pos x="0" y="121"/>
              </a:cxn>
            </a:cxnLst>
            <a:rect l="0" t="0" r="r" b="b"/>
            <a:pathLst>
              <a:path w="710" h="121">
                <a:moveTo>
                  <a:pt x="710" y="0"/>
                </a:moveTo>
                <a:lnTo>
                  <a:pt x="602" y="0"/>
                </a:lnTo>
                <a:lnTo>
                  <a:pt x="0" y="121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9459" name="Freeform 67"/>
          <p:cNvSpPr>
            <a:spLocks/>
          </p:cNvSpPr>
          <p:nvPr/>
        </p:nvSpPr>
        <p:spPr bwMode="auto">
          <a:xfrm>
            <a:off x="1447800" y="2228850"/>
            <a:ext cx="690563" cy="41116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46" y="0"/>
              </a:cxn>
              <a:cxn ang="0">
                <a:pos x="450" y="268"/>
              </a:cxn>
            </a:cxnLst>
            <a:rect l="0" t="0" r="r" b="b"/>
            <a:pathLst>
              <a:path w="450" h="268">
                <a:moveTo>
                  <a:pt x="0" y="0"/>
                </a:moveTo>
                <a:lnTo>
                  <a:pt x="146" y="0"/>
                </a:lnTo>
                <a:lnTo>
                  <a:pt x="450" y="268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9460" name="Line 68"/>
          <p:cNvSpPr>
            <a:spLocks noChangeShapeType="1"/>
          </p:cNvSpPr>
          <p:nvPr/>
        </p:nvSpPr>
        <p:spPr bwMode="auto">
          <a:xfrm flipV="1">
            <a:off x="5257800" y="5446713"/>
            <a:ext cx="0" cy="312737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9461" name="Line 69"/>
          <p:cNvSpPr>
            <a:spLocks noChangeShapeType="1"/>
          </p:cNvSpPr>
          <p:nvPr/>
        </p:nvSpPr>
        <p:spPr bwMode="auto">
          <a:xfrm flipH="1">
            <a:off x="6846888" y="3794125"/>
            <a:ext cx="184150" cy="361950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9462" name="Rectangle 70"/>
          <p:cNvSpPr>
            <a:spLocks noChangeArrowheads="1"/>
          </p:cNvSpPr>
          <p:nvPr/>
        </p:nvSpPr>
        <p:spPr bwMode="auto">
          <a:xfrm>
            <a:off x="593725" y="730250"/>
            <a:ext cx="1260475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Coronal suture</a:t>
            </a:r>
            <a:endParaRPr lang="en-US" sz="1800" b="1">
              <a:latin typeface="Arial" charset="0"/>
            </a:endParaRPr>
          </a:p>
        </p:txBody>
      </p:sp>
      <p:sp>
        <p:nvSpPr>
          <p:cNvPr id="59463" name="Rectangle 71"/>
          <p:cNvSpPr>
            <a:spLocks noChangeArrowheads="1"/>
          </p:cNvSpPr>
          <p:nvPr/>
        </p:nvSpPr>
        <p:spPr bwMode="auto">
          <a:xfrm>
            <a:off x="7165975" y="696913"/>
            <a:ext cx="1228725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Frontal bone</a:t>
            </a:r>
            <a:endParaRPr lang="en-US" sz="1800">
              <a:latin typeface="Arial" charset="0"/>
            </a:endParaRPr>
          </a:p>
        </p:txBody>
      </p:sp>
      <p:sp>
        <p:nvSpPr>
          <p:cNvPr id="59464" name="Rectangle 72"/>
          <p:cNvSpPr>
            <a:spLocks noChangeArrowheads="1"/>
          </p:cNvSpPr>
          <p:nvPr/>
        </p:nvSpPr>
        <p:spPr bwMode="auto">
          <a:xfrm>
            <a:off x="7165975" y="963613"/>
            <a:ext cx="1436688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Sphenoid bone</a:t>
            </a:r>
          </a:p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(greater wing)</a:t>
            </a:r>
            <a:endParaRPr lang="en-US" sz="1800">
              <a:latin typeface="Arial" charset="0"/>
            </a:endParaRPr>
          </a:p>
        </p:txBody>
      </p:sp>
      <p:sp>
        <p:nvSpPr>
          <p:cNvPr id="59465" name="Rectangle 73"/>
          <p:cNvSpPr>
            <a:spLocks noChangeArrowheads="1"/>
          </p:cNvSpPr>
          <p:nvPr/>
        </p:nvSpPr>
        <p:spPr bwMode="auto">
          <a:xfrm>
            <a:off x="7165975" y="1430338"/>
            <a:ext cx="1336675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Ethmoid bone</a:t>
            </a:r>
            <a:endParaRPr lang="en-US" sz="1800">
              <a:latin typeface="Arial" charset="0"/>
            </a:endParaRPr>
          </a:p>
        </p:txBody>
      </p:sp>
      <p:sp>
        <p:nvSpPr>
          <p:cNvPr id="59466" name="Rectangle 74"/>
          <p:cNvSpPr>
            <a:spLocks noChangeArrowheads="1"/>
          </p:cNvSpPr>
          <p:nvPr/>
        </p:nvSpPr>
        <p:spPr bwMode="auto">
          <a:xfrm>
            <a:off x="7165975" y="1792288"/>
            <a:ext cx="1385888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Lacrimal bone</a:t>
            </a:r>
            <a:endParaRPr lang="en-US" sz="1800">
              <a:latin typeface="Arial" charset="0"/>
            </a:endParaRPr>
          </a:p>
        </p:txBody>
      </p:sp>
      <p:sp>
        <p:nvSpPr>
          <p:cNvPr id="59467" name="Rectangle 75"/>
          <p:cNvSpPr>
            <a:spLocks noChangeArrowheads="1"/>
          </p:cNvSpPr>
          <p:nvPr/>
        </p:nvSpPr>
        <p:spPr bwMode="auto">
          <a:xfrm>
            <a:off x="7165975" y="2114550"/>
            <a:ext cx="1241425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Lacrimal fossa</a:t>
            </a:r>
            <a:endParaRPr lang="en-US" sz="1800" b="1">
              <a:latin typeface="Arial" charset="0"/>
            </a:endParaRPr>
          </a:p>
        </p:txBody>
      </p:sp>
      <p:sp>
        <p:nvSpPr>
          <p:cNvPr id="59468" name="Rectangle 76"/>
          <p:cNvSpPr>
            <a:spLocks noChangeArrowheads="1"/>
          </p:cNvSpPr>
          <p:nvPr/>
        </p:nvSpPr>
        <p:spPr bwMode="auto">
          <a:xfrm>
            <a:off x="7165975" y="2882900"/>
            <a:ext cx="1087438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Nasal bone</a:t>
            </a:r>
            <a:endParaRPr lang="en-US" sz="1800">
              <a:latin typeface="Arial" charset="0"/>
            </a:endParaRPr>
          </a:p>
        </p:txBody>
      </p:sp>
      <p:sp>
        <p:nvSpPr>
          <p:cNvPr id="59469" name="Rectangle 77"/>
          <p:cNvSpPr>
            <a:spLocks noChangeArrowheads="1"/>
          </p:cNvSpPr>
          <p:nvPr/>
        </p:nvSpPr>
        <p:spPr bwMode="auto">
          <a:xfrm>
            <a:off x="7165975" y="3194050"/>
            <a:ext cx="1028700" cy="50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Zygomatic</a:t>
            </a:r>
          </a:p>
          <a:p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bone </a:t>
            </a:r>
          </a:p>
        </p:txBody>
      </p:sp>
      <p:sp>
        <p:nvSpPr>
          <p:cNvPr id="59470" name="Rectangle 78"/>
          <p:cNvSpPr>
            <a:spLocks noChangeArrowheads="1"/>
          </p:cNvSpPr>
          <p:nvPr/>
        </p:nvSpPr>
        <p:spPr bwMode="auto">
          <a:xfrm>
            <a:off x="7165975" y="3643313"/>
            <a:ext cx="701675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Maxilla</a:t>
            </a:r>
            <a:endParaRPr lang="en-US" sz="1800">
              <a:latin typeface="Arial" charset="0"/>
            </a:endParaRPr>
          </a:p>
        </p:txBody>
      </p:sp>
      <p:sp>
        <p:nvSpPr>
          <p:cNvPr id="59471" name="Rectangle 79"/>
          <p:cNvSpPr>
            <a:spLocks noChangeArrowheads="1"/>
          </p:cNvSpPr>
          <p:nvPr/>
        </p:nvSpPr>
        <p:spPr bwMode="auto">
          <a:xfrm>
            <a:off x="7446963" y="4419600"/>
            <a:ext cx="739775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Alveolar</a:t>
            </a:r>
          </a:p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margins </a:t>
            </a:r>
          </a:p>
        </p:txBody>
      </p:sp>
      <p:sp>
        <p:nvSpPr>
          <p:cNvPr id="59472" name="Rectangle 80"/>
          <p:cNvSpPr>
            <a:spLocks noChangeArrowheads="1"/>
          </p:cNvSpPr>
          <p:nvPr/>
        </p:nvSpPr>
        <p:spPr bwMode="auto">
          <a:xfrm>
            <a:off x="7281863" y="4941888"/>
            <a:ext cx="881062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Mandible</a:t>
            </a:r>
            <a:endParaRPr lang="en-US" sz="1800">
              <a:latin typeface="Arial" charset="0"/>
            </a:endParaRPr>
          </a:p>
        </p:txBody>
      </p:sp>
      <p:sp>
        <p:nvSpPr>
          <p:cNvPr id="59473" name="Rectangle 81"/>
          <p:cNvSpPr>
            <a:spLocks noChangeArrowheads="1"/>
          </p:cNvSpPr>
          <p:nvPr/>
        </p:nvSpPr>
        <p:spPr bwMode="auto">
          <a:xfrm>
            <a:off x="7281863" y="5189538"/>
            <a:ext cx="1309687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Mental foramen</a:t>
            </a:r>
            <a:endParaRPr lang="en-US" sz="1800" b="1">
              <a:latin typeface="Arial" charset="0"/>
            </a:endParaRPr>
          </a:p>
        </p:txBody>
      </p:sp>
      <p:sp>
        <p:nvSpPr>
          <p:cNvPr id="59474" name="Rectangle 82"/>
          <p:cNvSpPr>
            <a:spLocks noChangeArrowheads="1"/>
          </p:cNvSpPr>
          <p:nvPr/>
        </p:nvSpPr>
        <p:spPr bwMode="auto">
          <a:xfrm>
            <a:off x="593725" y="1077913"/>
            <a:ext cx="1296988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Parietal bone</a:t>
            </a:r>
            <a:endParaRPr lang="en-US" sz="1800">
              <a:latin typeface="Arial" charset="0"/>
            </a:endParaRPr>
          </a:p>
        </p:txBody>
      </p:sp>
      <p:sp>
        <p:nvSpPr>
          <p:cNvPr id="59475" name="Rectangle 83"/>
          <p:cNvSpPr>
            <a:spLocks noChangeArrowheads="1"/>
          </p:cNvSpPr>
          <p:nvPr/>
        </p:nvSpPr>
        <p:spPr bwMode="auto">
          <a:xfrm>
            <a:off x="593725" y="2119313"/>
            <a:ext cx="846138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Lambdoid</a:t>
            </a:r>
          </a:p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suture</a:t>
            </a:r>
            <a:endParaRPr lang="en-US" sz="1800" b="1">
              <a:latin typeface="Arial" charset="0"/>
            </a:endParaRPr>
          </a:p>
        </p:txBody>
      </p:sp>
      <p:sp>
        <p:nvSpPr>
          <p:cNvPr id="59476" name="Rectangle 84"/>
          <p:cNvSpPr>
            <a:spLocks noChangeArrowheads="1"/>
          </p:cNvSpPr>
          <p:nvPr/>
        </p:nvSpPr>
        <p:spPr bwMode="auto">
          <a:xfrm>
            <a:off x="593725" y="2635250"/>
            <a:ext cx="906463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Squamous</a:t>
            </a:r>
          </a:p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suture</a:t>
            </a:r>
            <a:endParaRPr lang="en-US" sz="1800" b="1">
              <a:latin typeface="Arial" charset="0"/>
            </a:endParaRPr>
          </a:p>
        </p:txBody>
      </p:sp>
      <p:sp>
        <p:nvSpPr>
          <p:cNvPr id="59477" name="Rectangle 85"/>
          <p:cNvSpPr>
            <a:spLocks noChangeArrowheads="1"/>
          </p:cNvSpPr>
          <p:nvPr/>
        </p:nvSpPr>
        <p:spPr bwMode="auto">
          <a:xfrm>
            <a:off x="593725" y="2960688"/>
            <a:ext cx="879475" cy="50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Occipital</a:t>
            </a:r>
          </a:p>
          <a:p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bone</a:t>
            </a:r>
            <a:endParaRPr lang="en-US" sz="1800">
              <a:latin typeface="Arial" charset="0"/>
            </a:endParaRPr>
          </a:p>
        </p:txBody>
      </p:sp>
      <p:sp>
        <p:nvSpPr>
          <p:cNvPr id="59478" name="Rectangle 86"/>
          <p:cNvSpPr>
            <a:spLocks noChangeArrowheads="1"/>
          </p:cNvSpPr>
          <p:nvPr/>
        </p:nvSpPr>
        <p:spPr bwMode="auto">
          <a:xfrm>
            <a:off x="593725" y="3717925"/>
            <a:ext cx="1387475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Occipitomastoid</a:t>
            </a:r>
          </a:p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suture</a:t>
            </a:r>
            <a:endParaRPr lang="en-US" sz="1800" b="1">
              <a:latin typeface="Arial" charset="0"/>
            </a:endParaRPr>
          </a:p>
        </p:txBody>
      </p:sp>
      <p:sp>
        <p:nvSpPr>
          <p:cNvPr id="59479" name="Rectangle 87"/>
          <p:cNvSpPr>
            <a:spLocks noChangeArrowheads="1"/>
          </p:cNvSpPr>
          <p:nvPr/>
        </p:nvSpPr>
        <p:spPr bwMode="auto">
          <a:xfrm>
            <a:off x="593725" y="4079875"/>
            <a:ext cx="1466850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External acoustic</a:t>
            </a:r>
          </a:p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meatus</a:t>
            </a:r>
            <a:endParaRPr lang="en-US" sz="1800" b="1">
              <a:latin typeface="Arial" charset="0"/>
            </a:endParaRPr>
          </a:p>
        </p:txBody>
      </p:sp>
      <p:sp>
        <p:nvSpPr>
          <p:cNvPr id="59480" name="Rectangle 88"/>
          <p:cNvSpPr>
            <a:spLocks noChangeArrowheads="1"/>
          </p:cNvSpPr>
          <p:nvPr/>
        </p:nvSpPr>
        <p:spPr bwMode="auto">
          <a:xfrm>
            <a:off x="596900" y="4465638"/>
            <a:ext cx="139700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Mastoid process</a:t>
            </a:r>
            <a:endParaRPr lang="en-US" sz="1800" b="1">
              <a:latin typeface="Arial" charset="0"/>
            </a:endParaRPr>
          </a:p>
        </p:txBody>
      </p:sp>
      <p:sp>
        <p:nvSpPr>
          <p:cNvPr id="59481" name="Rectangle 89"/>
          <p:cNvSpPr>
            <a:spLocks noChangeArrowheads="1"/>
          </p:cNvSpPr>
          <p:nvPr/>
        </p:nvSpPr>
        <p:spPr bwMode="auto">
          <a:xfrm>
            <a:off x="593725" y="4672013"/>
            <a:ext cx="131921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Styloid process</a:t>
            </a:r>
            <a:endParaRPr lang="en-US" sz="1800" b="1">
              <a:latin typeface="Arial" charset="0"/>
            </a:endParaRPr>
          </a:p>
        </p:txBody>
      </p:sp>
      <p:sp>
        <p:nvSpPr>
          <p:cNvPr id="59482" name="Rectangle 90"/>
          <p:cNvSpPr>
            <a:spLocks noChangeArrowheads="1"/>
          </p:cNvSpPr>
          <p:nvPr/>
        </p:nvSpPr>
        <p:spPr bwMode="auto">
          <a:xfrm>
            <a:off x="2327275" y="4895850"/>
            <a:ext cx="166211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Mandibular condyle</a:t>
            </a:r>
            <a:endParaRPr lang="en-US" sz="1800" b="1">
              <a:latin typeface="Arial" charset="0"/>
            </a:endParaRPr>
          </a:p>
        </p:txBody>
      </p:sp>
      <p:sp>
        <p:nvSpPr>
          <p:cNvPr id="59483" name="Rectangle 91"/>
          <p:cNvSpPr>
            <a:spLocks noChangeArrowheads="1"/>
          </p:cNvSpPr>
          <p:nvPr/>
        </p:nvSpPr>
        <p:spPr bwMode="auto">
          <a:xfrm>
            <a:off x="2333625" y="5133975"/>
            <a:ext cx="1474788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Mandibular notch</a:t>
            </a:r>
            <a:endParaRPr lang="en-US" sz="1800" b="1">
              <a:latin typeface="Arial" charset="0"/>
            </a:endParaRPr>
          </a:p>
        </p:txBody>
      </p:sp>
      <p:sp>
        <p:nvSpPr>
          <p:cNvPr id="59484" name="Rectangle 92"/>
          <p:cNvSpPr>
            <a:spLocks noChangeArrowheads="1"/>
          </p:cNvSpPr>
          <p:nvPr/>
        </p:nvSpPr>
        <p:spPr bwMode="auto">
          <a:xfrm>
            <a:off x="2324100" y="5410200"/>
            <a:ext cx="1527175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Mandibular ramus</a:t>
            </a:r>
            <a:endParaRPr lang="en-US" sz="1800" b="1">
              <a:latin typeface="Arial" charset="0"/>
            </a:endParaRPr>
          </a:p>
        </p:txBody>
      </p:sp>
      <p:sp>
        <p:nvSpPr>
          <p:cNvPr id="59485" name="Rectangle 93"/>
          <p:cNvSpPr>
            <a:spLocks noChangeArrowheads="1"/>
          </p:cNvSpPr>
          <p:nvPr/>
        </p:nvSpPr>
        <p:spPr bwMode="auto">
          <a:xfrm>
            <a:off x="596900" y="6103938"/>
            <a:ext cx="4787900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(a) External anatomy of the right side of the skull</a:t>
            </a:r>
            <a:endParaRPr lang="en-US" sz="1800">
              <a:latin typeface="Arial" charset="0"/>
            </a:endParaRPr>
          </a:p>
        </p:txBody>
      </p:sp>
      <p:sp>
        <p:nvSpPr>
          <p:cNvPr id="59486" name="Rectangle 94"/>
          <p:cNvSpPr>
            <a:spLocks noChangeArrowheads="1"/>
          </p:cNvSpPr>
          <p:nvPr/>
        </p:nvSpPr>
        <p:spPr bwMode="auto">
          <a:xfrm>
            <a:off x="4600575" y="5762625"/>
            <a:ext cx="1455738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Mandibular angle</a:t>
            </a:r>
            <a:endParaRPr lang="en-US" sz="1800" b="1">
              <a:latin typeface="Arial" charset="0"/>
            </a:endParaRPr>
          </a:p>
        </p:txBody>
      </p:sp>
      <p:sp>
        <p:nvSpPr>
          <p:cNvPr id="59487" name="Rectangle 95"/>
          <p:cNvSpPr>
            <a:spLocks noChangeArrowheads="1"/>
          </p:cNvSpPr>
          <p:nvPr/>
        </p:nvSpPr>
        <p:spPr bwMode="auto">
          <a:xfrm>
            <a:off x="7081838" y="5745163"/>
            <a:ext cx="1516062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Coronoid process</a:t>
            </a:r>
            <a:endParaRPr lang="en-US" sz="1800" b="1">
              <a:latin typeface="Arial" charset="0"/>
            </a:endParaRPr>
          </a:p>
        </p:txBody>
      </p:sp>
      <p:sp>
        <p:nvSpPr>
          <p:cNvPr id="59488" name="Rectangle 96"/>
          <p:cNvSpPr>
            <a:spLocks noChangeArrowheads="1"/>
          </p:cNvSpPr>
          <p:nvPr/>
        </p:nvSpPr>
        <p:spPr bwMode="auto">
          <a:xfrm>
            <a:off x="593725" y="3346450"/>
            <a:ext cx="885825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Zygomatic</a:t>
            </a:r>
          </a:p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process</a:t>
            </a:r>
            <a:endParaRPr lang="en-US" sz="1800" b="1">
              <a:latin typeface="Arial" charset="0"/>
            </a:endParaRPr>
          </a:p>
        </p:txBody>
      </p:sp>
      <p:sp>
        <p:nvSpPr>
          <p:cNvPr id="59489" name="Rectangle 97"/>
          <p:cNvSpPr>
            <a:spLocks noChangeArrowheads="1"/>
          </p:cNvSpPr>
          <p:nvPr/>
        </p:nvSpPr>
        <p:spPr bwMode="auto">
          <a:xfrm>
            <a:off x="593725" y="1647825"/>
            <a:ext cx="1455738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Temporal bone</a:t>
            </a:r>
            <a:endParaRPr lang="en-US" sz="1800">
              <a:latin typeface="Arial" charset="0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2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Palatine Bones and Vomer</a:t>
            </a:r>
          </a:p>
        </p:txBody>
      </p:sp>
      <p:sp>
        <p:nvSpPr>
          <p:cNvPr id="60421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sz="2600"/>
              <a:t>Palatine bones</a:t>
            </a:r>
          </a:p>
          <a:p>
            <a:pPr lvl="1"/>
            <a:r>
              <a:rPr lang="en-US"/>
              <a:t>Posterior one-third of hard palate</a:t>
            </a:r>
          </a:p>
          <a:p>
            <a:pPr lvl="1"/>
            <a:r>
              <a:rPr lang="en-US"/>
              <a:t>Posterolateral walls of the nasal cavity</a:t>
            </a:r>
          </a:p>
          <a:p>
            <a:pPr lvl="1"/>
            <a:r>
              <a:rPr lang="en-US"/>
              <a:t>Small part of the orbits</a:t>
            </a:r>
          </a:p>
        </p:txBody>
      </p:sp>
      <p:sp>
        <p:nvSpPr>
          <p:cNvPr id="60422" name="Rectangle 6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sz="2600"/>
              <a:t>Vomer</a:t>
            </a:r>
          </a:p>
          <a:p>
            <a:pPr lvl="1"/>
            <a:r>
              <a:rPr lang="en-US"/>
              <a:t>Plow shaped </a:t>
            </a:r>
          </a:p>
          <a:p>
            <a:pPr lvl="1"/>
            <a:r>
              <a:rPr lang="en-US"/>
              <a:t>Lower part of nasal septum</a:t>
            </a:r>
          </a:p>
          <a:p>
            <a:endParaRPr lang="en-US" sz="260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72" name="Rectangle 8"/>
          <p:cNvSpPr>
            <a:spLocks noChangeArrowheads="1"/>
          </p:cNvSpPr>
          <p:nvPr/>
        </p:nvSpPr>
        <p:spPr bwMode="auto">
          <a:xfrm>
            <a:off x="8151813" y="6581775"/>
            <a:ext cx="9890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7.6a</a:t>
            </a:r>
          </a:p>
        </p:txBody>
      </p:sp>
      <p:pic>
        <p:nvPicPr>
          <p:cNvPr id="62474" name="Picture 10" descr="figure_07_06a-jL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613" y="569913"/>
            <a:ext cx="8231187" cy="5868987"/>
          </a:xfrm>
          <a:prstGeom prst="rect">
            <a:avLst/>
          </a:prstGeom>
          <a:noFill/>
        </p:spPr>
      </p:pic>
      <p:sp>
        <p:nvSpPr>
          <p:cNvPr id="62475" name="Freeform 11"/>
          <p:cNvSpPr>
            <a:spLocks/>
          </p:cNvSpPr>
          <p:nvPr/>
        </p:nvSpPr>
        <p:spPr bwMode="auto">
          <a:xfrm>
            <a:off x="1841500" y="711200"/>
            <a:ext cx="2349500" cy="8921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98" y="0"/>
              </a:cxn>
              <a:cxn ang="0">
                <a:pos x="1480" y="562"/>
              </a:cxn>
            </a:cxnLst>
            <a:rect l="0" t="0" r="r" b="b"/>
            <a:pathLst>
              <a:path w="1480" h="562">
                <a:moveTo>
                  <a:pt x="0" y="0"/>
                </a:moveTo>
                <a:lnTo>
                  <a:pt x="398" y="0"/>
                </a:lnTo>
                <a:lnTo>
                  <a:pt x="1480" y="562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476" name="Freeform 12"/>
          <p:cNvSpPr>
            <a:spLocks/>
          </p:cNvSpPr>
          <p:nvPr/>
        </p:nvSpPr>
        <p:spPr bwMode="auto">
          <a:xfrm>
            <a:off x="4454525" y="663575"/>
            <a:ext cx="2058988" cy="419100"/>
          </a:xfrm>
          <a:custGeom>
            <a:avLst/>
            <a:gdLst/>
            <a:ahLst/>
            <a:cxnLst>
              <a:cxn ang="0">
                <a:pos x="1297" y="0"/>
              </a:cxn>
              <a:cxn ang="0">
                <a:pos x="1197" y="0"/>
              </a:cxn>
              <a:cxn ang="0">
                <a:pos x="0" y="264"/>
              </a:cxn>
            </a:cxnLst>
            <a:rect l="0" t="0" r="r" b="b"/>
            <a:pathLst>
              <a:path w="1297" h="264">
                <a:moveTo>
                  <a:pt x="1297" y="0"/>
                </a:moveTo>
                <a:lnTo>
                  <a:pt x="1197" y="0"/>
                </a:lnTo>
                <a:lnTo>
                  <a:pt x="0" y="264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477" name="Freeform 13"/>
          <p:cNvSpPr>
            <a:spLocks/>
          </p:cNvSpPr>
          <p:nvPr/>
        </p:nvSpPr>
        <p:spPr bwMode="auto">
          <a:xfrm>
            <a:off x="4435475" y="1130300"/>
            <a:ext cx="2081213" cy="819150"/>
          </a:xfrm>
          <a:custGeom>
            <a:avLst/>
            <a:gdLst/>
            <a:ahLst/>
            <a:cxnLst>
              <a:cxn ang="0">
                <a:pos x="1311" y="0"/>
              </a:cxn>
              <a:cxn ang="0">
                <a:pos x="1209" y="0"/>
              </a:cxn>
              <a:cxn ang="0">
                <a:pos x="0" y="516"/>
              </a:cxn>
            </a:cxnLst>
            <a:rect l="0" t="0" r="r" b="b"/>
            <a:pathLst>
              <a:path w="1311" h="516">
                <a:moveTo>
                  <a:pt x="1311" y="0"/>
                </a:moveTo>
                <a:lnTo>
                  <a:pt x="1209" y="0"/>
                </a:lnTo>
                <a:lnTo>
                  <a:pt x="0" y="516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478" name="Freeform 14"/>
          <p:cNvSpPr>
            <a:spLocks/>
          </p:cNvSpPr>
          <p:nvPr/>
        </p:nvSpPr>
        <p:spPr bwMode="auto">
          <a:xfrm>
            <a:off x="4425950" y="889000"/>
            <a:ext cx="2090738" cy="542925"/>
          </a:xfrm>
          <a:custGeom>
            <a:avLst/>
            <a:gdLst/>
            <a:ahLst/>
            <a:cxnLst>
              <a:cxn ang="0">
                <a:pos x="1317" y="0"/>
              </a:cxn>
              <a:cxn ang="0">
                <a:pos x="1215" y="0"/>
              </a:cxn>
              <a:cxn ang="0">
                <a:pos x="0" y="342"/>
              </a:cxn>
            </a:cxnLst>
            <a:rect l="0" t="0" r="r" b="b"/>
            <a:pathLst>
              <a:path w="1317" h="342">
                <a:moveTo>
                  <a:pt x="1317" y="0"/>
                </a:moveTo>
                <a:lnTo>
                  <a:pt x="1215" y="0"/>
                </a:lnTo>
                <a:lnTo>
                  <a:pt x="0" y="342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479" name="Freeform 15"/>
          <p:cNvSpPr>
            <a:spLocks/>
          </p:cNvSpPr>
          <p:nvPr/>
        </p:nvSpPr>
        <p:spPr bwMode="auto">
          <a:xfrm>
            <a:off x="5430838" y="1412875"/>
            <a:ext cx="1089025" cy="228600"/>
          </a:xfrm>
          <a:custGeom>
            <a:avLst/>
            <a:gdLst/>
            <a:ahLst/>
            <a:cxnLst>
              <a:cxn ang="0">
                <a:pos x="686" y="0"/>
              </a:cxn>
              <a:cxn ang="0">
                <a:pos x="582" y="0"/>
              </a:cxn>
              <a:cxn ang="0">
                <a:pos x="0" y="144"/>
              </a:cxn>
            </a:cxnLst>
            <a:rect l="0" t="0" r="r" b="b"/>
            <a:pathLst>
              <a:path w="686" h="144">
                <a:moveTo>
                  <a:pt x="686" y="0"/>
                </a:moveTo>
                <a:lnTo>
                  <a:pt x="582" y="0"/>
                </a:lnTo>
                <a:lnTo>
                  <a:pt x="0" y="144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480" name="Freeform 16"/>
          <p:cNvSpPr>
            <a:spLocks/>
          </p:cNvSpPr>
          <p:nvPr/>
        </p:nvSpPr>
        <p:spPr bwMode="auto">
          <a:xfrm>
            <a:off x="5576888" y="1663700"/>
            <a:ext cx="946150" cy="193675"/>
          </a:xfrm>
          <a:custGeom>
            <a:avLst/>
            <a:gdLst/>
            <a:ahLst/>
            <a:cxnLst>
              <a:cxn ang="0">
                <a:pos x="596" y="0"/>
              </a:cxn>
              <a:cxn ang="0">
                <a:pos x="492" y="0"/>
              </a:cxn>
              <a:cxn ang="0">
                <a:pos x="0" y="122"/>
              </a:cxn>
            </a:cxnLst>
            <a:rect l="0" t="0" r="r" b="b"/>
            <a:pathLst>
              <a:path w="596" h="122">
                <a:moveTo>
                  <a:pt x="596" y="0"/>
                </a:moveTo>
                <a:lnTo>
                  <a:pt x="492" y="0"/>
                </a:lnTo>
                <a:lnTo>
                  <a:pt x="0" y="122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481" name="Freeform 17"/>
          <p:cNvSpPr>
            <a:spLocks/>
          </p:cNvSpPr>
          <p:nvPr/>
        </p:nvSpPr>
        <p:spPr bwMode="auto">
          <a:xfrm>
            <a:off x="5691188" y="2019300"/>
            <a:ext cx="825500" cy="336550"/>
          </a:xfrm>
          <a:custGeom>
            <a:avLst/>
            <a:gdLst/>
            <a:ahLst/>
            <a:cxnLst>
              <a:cxn ang="0">
                <a:pos x="520" y="0"/>
              </a:cxn>
              <a:cxn ang="0">
                <a:pos x="418" y="0"/>
              </a:cxn>
              <a:cxn ang="0">
                <a:pos x="0" y="212"/>
              </a:cxn>
            </a:cxnLst>
            <a:rect l="0" t="0" r="r" b="b"/>
            <a:pathLst>
              <a:path w="520" h="212">
                <a:moveTo>
                  <a:pt x="520" y="0"/>
                </a:moveTo>
                <a:lnTo>
                  <a:pt x="418" y="0"/>
                </a:lnTo>
                <a:lnTo>
                  <a:pt x="0" y="212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482" name="Freeform 18"/>
          <p:cNvSpPr>
            <a:spLocks/>
          </p:cNvSpPr>
          <p:nvPr/>
        </p:nvSpPr>
        <p:spPr bwMode="auto">
          <a:xfrm>
            <a:off x="5154613" y="2555875"/>
            <a:ext cx="1362075" cy="447675"/>
          </a:xfrm>
          <a:custGeom>
            <a:avLst/>
            <a:gdLst/>
            <a:ahLst/>
            <a:cxnLst>
              <a:cxn ang="0">
                <a:pos x="858" y="0"/>
              </a:cxn>
              <a:cxn ang="0">
                <a:pos x="756" y="0"/>
              </a:cxn>
              <a:cxn ang="0">
                <a:pos x="0" y="282"/>
              </a:cxn>
            </a:cxnLst>
            <a:rect l="0" t="0" r="r" b="b"/>
            <a:pathLst>
              <a:path w="858" h="282">
                <a:moveTo>
                  <a:pt x="858" y="0"/>
                </a:moveTo>
                <a:lnTo>
                  <a:pt x="756" y="0"/>
                </a:lnTo>
                <a:lnTo>
                  <a:pt x="0" y="282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483" name="Freeform 19"/>
          <p:cNvSpPr>
            <a:spLocks/>
          </p:cNvSpPr>
          <p:nvPr/>
        </p:nvSpPr>
        <p:spPr bwMode="auto">
          <a:xfrm>
            <a:off x="4786313" y="3111500"/>
            <a:ext cx="1730375" cy="92075"/>
          </a:xfrm>
          <a:custGeom>
            <a:avLst/>
            <a:gdLst/>
            <a:ahLst/>
            <a:cxnLst>
              <a:cxn ang="0">
                <a:pos x="1090" y="0"/>
              </a:cxn>
              <a:cxn ang="0">
                <a:pos x="988" y="0"/>
              </a:cxn>
              <a:cxn ang="0">
                <a:pos x="0" y="58"/>
              </a:cxn>
            </a:cxnLst>
            <a:rect l="0" t="0" r="r" b="b"/>
            <a:pathLst>
              <a:path w="1090" h="58">
                <a:moveTo>
                  <a:pt x="1090" y="0"/>
                </a:moveTo>
                <a:lnTo>
                  <a:pt x="988" y="0"/>
                </a:lnTo>
                <a:lnTo>
                  <a:pt x="0" y="58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484" name="Freeform 20"/>
          <p:cNvSpPr>
            <a:spLocks/>
          </p:cNvSpPr>
          <p:nvPr/>
        </p:nvSpPr>
        <p:spPr bwMode="auto">
          <a:xfrm>
            <a:off x="5291138" y="3343275"/>
            <a:ext cx="1225550" cy="98425"/>
          </a:xfrm>
          <a:custGeom>
            <a:avLst/>
            <a:gdLst/>
            <a:ahLst/>
            <a:cxnLst>
              <a:cxn ang="0">
                <a:pos x="772" y="0"/>
              </a:cxn>
              <a:cxn ang="0">
                <a:pos x="670" y="0"/>
              </a:cxn>
              <a:cxn ang="0">
                <a:pos x="0" y="62"/>
              </a:cxn>
            </a:cxnLst>
            <a:rect l="0" t="0" r="r" b="b"/>
            <a:pathLst>
              <a:path w="772" h="62">
                <a:moveTo>
                  <a:pt x="772" y="0"/>
                </a:moveTo>
                <a:lnTo>
                  <a:pt x="670" y="0"/>
                </a:lnTo>
                <a:lnTo>
                  <a:pt x="0" y="62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485" name="Freeform 21"/>
          <p:cNvSpPr>
            <a:spLocks/>
          </p:cNvSpPr>
          <p:nvPr/>
        </p:nvSpPr>
        <p:spPr bwMode="auto">
          <a:xfrm>
            <a:off x="6005513" y="3554413"/>
            <a:ext cx="511175" cy="44450"/>
          </a:xfrm>
          <a:custGeom>
            <a:avLst/>
            <a:gdLst/>
            <a:ahLst/>
            <a:cxnLst>
              <a:cxn ang="0">
                <a:pos x="322" y="28"/>
              </a:cxn>
              <a:cxn ang="0">
                <a:pos x="220" y="28"/>
              </a:cxn>
              <a:cxn ang="0">
                <a:pos x="0" y="0"/>
              </a:cxn>
            </a:cxnLst>
            <a:rect l="0" t="0" r="r" b="b"/>
            <a:pathLst>
              <a:path w="322" h="28">
                <a:moveTo>
                  <a:pt x="322" y="28"/>
                </a:moveTo>
                <a:lnTo>
                  <a:pt x="220" y="28"/>
                </a:lnTo>
                <a:lnTo>
                  <a:pt x="0" y="0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486" name="Freeform 22"/>
          <p:cNvSpPr>
            <a:spLocks/>
          </p:cNvSpPr>
          <p:nvPr/>
        </p:nvSpPr>
        <p:spPr bwMode="auto">
          <a:xfrm>
            <a:off x="5738813" y="3709988"/>
            <a:ext cx="777875" cy="146050"/>
          </a:xfrm>
          <a:custGeom>
            <a:avLst/>
            <a:gdLst/>
            <a:ahLst/>
            <a:cxnLst>
              <a:cxn ang="0">
                <a:pos x="490" y="92"/>
              </a:cxn>
              <a:cxn ang="0">
                <a:pos x="388" y="92"/>
              </a:cxn>
              <a:cxn ang="0">
                <a:pos x="0" y="0"/>
              </a:cxn>
            </a:cxnLst>
            <a:rect l="0" t="0" r="r" b="b"/>
            <a:pathLst>
              <a:path w="490" h="92">
                <a:moveTo>
                  <a:pt x="490" y="92"/>
                </a:moveTo>
                <a:lnTo>
                  <a:pt x="388" y="92"/>
                </a:lnTo>
                <a:lnTo>
                  <a:pt x="0" y="0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487" name="Freeform 23"/>
          <p:cNvSpPr>
            <a:spLocks/>
          </p:cNvSpPr>
          <p:nvPr/>
        </p:nvSpPr>
        <p:spPr bwMode="auto">
          <a:xfrm>
            <a:off x="5354638" y="3656013"/>
            <a:ext cx="1162050" cy="669925"/>
          </a:xfrm>
          <a:custGeom>
            <a:avLst/>
            <a:gdLst/>
            <a:ahLst/>
            <a:cxnLst>
              <a:cxn ang="0">
                <a:pos x="732" y="422"/>
              </a:cxn>
              <a:cxn ang="0">
                <a:pos x="328" y="422"/>
              </a:cxn>
              <a:cxn ang="0">
                <a:pos x="0" y="0"/>
              </a:cxn>
            </a:cxnLst>
            <a:rect l="0" t="0" r="r" b="b"/>
            <a:pathLst>
              <a:path w="732" h="422">
                <a:moveTo>
                  <a:pt x="732" y="422"/>
                </a:moveTo>
                <a:lnTo>
                  <a:pt x="328" y="422"/>
                </a:lnTo>
                <a:lnTo>
                  <a:pt x="0" y="0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488" name="Freeform 24"/>
          <p:cNvSpPr>
            <a:spLocks/>
          </p:cNvSpPr>
          <p:nvPr/>
        </p:nvSpPr>
        <p:spPr bwMode="auto">
          <a:xfrm>
            <a:off x="4397375" y="4376738"/>
            <a:ext cx="2122488" cy="1587500"/>
          </a:xfrm>
          <a:custGeom>
            <a:avLst/>
            <a:gdLst/>
            <a:ahLst/>
            <a:cxnLst>
              <a:cxn ang="0">
                <a:pos x="1337" y="1000"/>
              </a:cxn>
              <a:cxn ang="0">
                <a:pos x="455" y="1000"/>
              </a:cxn>
              <a:cxn ang="0">
                <a:pos x="0" y="0"/>
              </a:cxn>
            </a:cxnLst>
            <a:rect l="0" t="0" r="r" b="b"/>
            <a:pathLst>
              <a:path w="1337" h="1000">
                <a:moveTo>
                  <a:pt x="1337" y="1000"/>
                </a:moveTo>
                <a:lnTo>
                  <a:pt x="455" y="1000"/>
                </a:lnTo>
                <a:lnTo>
                  <a:pt x="0" y="0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489" name="Freeform 25"/>
          <p:cNvSpPr>
            <a:spLocks/>
          </p:cNvSpPr>
          <p:nvPr/>
        </p:nvSpPr>
        <p:spPr bwMode="auto">
          <a:xfrm>
            <a:off x="4954588" y="3887788"/>
            <a:ext cx="1555750" cy="860425"/>
          </a:xfrm>
          <a:custGeom>
            <a:avLst/>
            <a:gdLst/>
            <a:ahLst/>
            <a:cxnLst>
              <a:cxn ang="0">
                <a:pos x="980" y="542"/>
              </a:cxn>
              <a:cxn ang="0">
                <a:pos x="452" y="542"/>
              </a:cxn>
              <a:cxn ang="0">
                <a:pos x="0" y="0"/>
              </a:cxn>
            </a:cxnLst>
            <a:rect l="0" t="0" r="r" b="b"/>
            <a:pathLst>
              <a:path w="980" h="542">
                <a:moveTo>
                  <a:pt x="980" y="542"/>
                </a:moveTo>
                <a:lnTo>
                  <a:pt x="452" y="542"/>
                </a:lnTo>
                <a:lnTo>
                  <a:pt x="0" y="0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490" name="Line 26"/>
          <p:cNvSpPr>
            <a:spLocks noChangeShapeType="1"/>
          </p:cNvSpPr>
          <p:nvPr/>
        </p:nvSpPr>
        <p:spPr bwMode="auto">
          <a:xfrm flipH="1">
            <a:off x="5195888" y="5462588"/>
            <a:ext cx="1308100" cy="1587"/>
          </a:xfrm>
          <a:prstGeom prst="line">
            <a:avLst/>
          </a:prstGeom>
          <a:noFill/>
          <a:ln w="3492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491" name="Line 27"/>
          <p:cNvSpPr>
            <a:spLocks noChangeShapeType="1"/>
          </p:cNvSpPr>
          <p:nvPr/>
        </p:nvSpPr>
        <p:spPr bwMode="auto">
          <a:xfrm>
            <a:off x="2054225" y="1828800"/>
            <a:ext cx="901700" cy="1588"/>
          </a:xfrm>
          <a:prstGeom prst="line">
            <a:avLst/>
          </a:prstGeom>
          <a:noFill/>
          <a:ln w="3492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492" name="Freeform 28"/>
          <p:cNvSpPr>
            <a:spLocks/>
          </p:cNvSpPr>
          <p:nvPr/>
        </p:nvSpPr>
        <p:spPr bwMode="auto">
          <a:xfrm>
            <a:off x="1936750" y="2263775"/>
            <a:ext cx="701675" cy="4381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82" y="0"/>
              </a:cxn>
              <a:cxn ang="0">
                <a:pos x="442" y="276"/>
              </a:cxn>
            </a:cxnLst>
            <a:rect l="0" t="0" r="r" b="b"/>
            <a:pathLst>
              <a:path w="442" h="276">
                <a:moveTo>
                  <a:pt x="0" y="0"/>
                </a:moveTo>
                <a:lnTo>
                  <a:pt x="182" y="0"/>
                </a:lnTo>
                <a:lnTo>
                  <a:pt x="442" y="276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493" name="Freeform 29"/>
          <p:cNvSpPr>
            <a:spLocks/>
          </p:cNvSpPr>
          <p:nvPr/>
        </p:nvSpPr>
        <p:spPr bwMode="auto">
          <a:xfrm>
            <a:off x="1425575" y="3222625"/>
            <a:ext cx="1543050" cy="47625"/>
          </a:xfrm>
          <a:custGeom>
            <a:avLst/>
            <a:gdLst/>
            <a:ahLst/>
            <a:cxnLst>
              <a:cxn ang="0">
                <a:pos x="0" y="30"/>
              </a:cxn>
              <a:cxn ang="0">
                <a:pos x="108" y="30"/>
              </a:cxn>
              <a:cxn ang="0">
                <a:pos x="972" y="0"/>
              </a:cxn>
            </a:cxnLst>
            <a:rect l="0" t="0" r="r" b="b"/>
            <a:pathLst>
              <a:path w="972" h="30">
                <a:moveTo>
                  <a:pt x="0" y="30"/>
                </a:moveTo>
                <a:lnTo>
                  <a:pt x="108" y="30"/>
                </a:lnTo>
                <a:lnTo>
                  <a:pt x="972" y="0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494" name="Freeform 30"/>
          <p:cNvSpPr>
            <a:spLocks/>
          </p:cNvSpPr>
          <p:nvPr/>
        </p:nvSpPr>
        <p:spPr bwMode="auto">
          <a:xfrm>
            <a:off x="1095375" y="2730500"/>
            <a:ext cx="3302000" cy="158750"/>
          </a:xfrm>
          <a:custGeom>
            <a:avLst/>
            <a:gdLst/>
            <a:ahLst/>
            <a:cxnLst>
              <a:cxn ang="0">
                <a:pos x="0" y="100"/>
              </a:cxn>
              <a:cxn ang="0">
                <a:pos x="368" y="100"/>
              </a:cxn>
              <a:cxn ang="0">
                <a:pos x="2080" y="0"/>
              </a:cxn>
            </a:cxnLst>
            <a:rect l="0" t="0" r="r" b="b"/>
            <a:pathLst>
              <a:path w="2080" h="100">
                <a:moveTo>
                  <a:pt x="0" y="100"/>
                </a:moveTo>
                <a:lnTo>
                  <a:pt x="368" y="100"/>
                </a:lnTo>
                <a:lnTo>
                  <a:pt x="2080" y="0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495" name="Freeform 31"/>
          <p:cNvSpPr>
            <a:spLocks/>
          </p:cNvSpPr>
          <p:nvPr/>
        </p:nvSpPr>
        <p:spPr bwMode="auto">
          <a:xfrm>
            <a:off x="1809750" y="3375025"/>
            <a:ext cx="1431925" cy="369888"/>
          </a:xfrm>
          <a:custGeom>
            <a:avLst/>
            <a:gdLst/>
            <a:ahLst/>
            <a:cxnLst>
              <a:cxn ang="0">
                <a:pos x="0" y="233"/>
              </a:cxn>
              <a:cxn ang="0">
                <a:pos x="206" y="233"/>
              </a:cxn>
              <a:cxn ang="0">
                <a:pos x="902" y="0"/>
              </a:cxn>
            </a:cxnLst>
            <a:rect l="0" t="0" r="r" b="b"/>
            <a:pathLst>
              <a:path w="902" h="233">
                <a:moveTo>
                  <a:pt x="0" y="233"/>
                </a:moveTo>
                <a:lnTo>
                  <a:pt x="206" y="233"/>
                </a:lnTo>
                <a:lnTo>
                  <a:pt x="902" y="0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496" name="Freeform 32"/>
          <p:cNvSpPr>
            <a:spLocks/>
          </p:cNvSpPr>
          <p:nvPr/>
        </p:nvSpPr>
        <p:spPr bwMode="auto">
          <a:xfrm>
            <a:off x="2432050" y="4789488"/>
            <a:ext cx="1974850" cy="885825"/>
          </a:xfrm>
          <a:custGeom>
            <a:avLst/>
            <a:gdLst/>
            <a:ahLst/>
            <a:cxnLst>
              <a:cxn ang="0">
                <a:pos x="0" y="558"/>
              </a:cxn>
              <a:cxn ang="0">
                <a:pos x="102" y="558"/>
              </a:cxn>
              <a:cxn ang="0">
                <a:pos x="1244" y="0"/>
              </a:cxn>
            </a:cxnLst>
            <a:rect l="0" t="0" r="r" b="b"/>
            <a:pathLst>
              <a:path w="1244" h="558">
                <a:moveTo>
                  <a:pt x="0" y="558"/>
                </a:moveTo>
                <a:lnTo>
                  <a:pt x="102" y="558"/>
                </a:lnTo>
                <a:lnTo>
                  <a:pt x="1244" y="0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497" name="Freeform 33"/>
          <p:cNvSpPr>
            <a:spLocks/>
          </p:cNvSpPr>
          <p:nvPr/>
        </p:nvSpPr>
        <p:spPr bwMode="auto">
          <a:xfrm>
            <a:off x="1968500" y="5586413"/>
            <a:ext cx="2416175" cy="339725"/>
          </a:xfrm>
          <a:custGeom>
            <a:avLst/>
            <a:gdLst/>
            <a:ahLst/>
            <a:cxnLst>
              <a:cxn ang="0">
                <a:pos x="0" y="214"/>
              </a:cxn>
              <a:cxn ang="0">
                <a:pos x="392" y="214"/>
              </a:cxn>
              <a:cxn ang="0">
                <a:pos x="1522" y="0"/>
              </a:cxn>
            </a:cxnLst>
            <a:rect l="0" t="0" r="r" b="b"/>
            <a:pathLst>
              <a:path w="1522" h="214">
                <a:moveTo>
                  <a:pt x="0" y="214"/>
                </a:moveTo>
                <a:lnTo>
                  <a:pt x="392" y="214"/>
                </a:lnTo>
                <a:lnTo>
                  <a:pt x="1522" y="0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498" name="Freeform 34"/>
          <p:cNvSpPr>
            <a:spLocks/>
          </p:cNvSpPr>
          <p:nvPr/>
        </p:nvSpPr>
        <p:spPr bwMode="auto">
          <a:xfrm>
            <a:off x="1879600" y="3811588"/>
            <a:ext cx="949325" cy="298450"/>
          </a:xfrm>
          <a:custGeom>
            <a:avLst/>
            <a:gdLst/>
            <a:ahLst/>
            <a:cxnLst>
              <a:cxn ang="0">
                <a:pos x="0" y="188"/>
              </a:cxn>
              <a:cxn ang="0">
                <a:pos x="162" y="188"/>
              </a:cxn>
              <a:cxn ang="0">
                <a:pos x="598" y="0"/>
              </a:cxn>
            </a:cxnLst>
            <a:rect l="0" t="0" r="r" b="b"/>
            <a:pathLst>
              <a:path w="598" h="188">
                <a:moveTo>
                  <a:pt x="0" y="188"/>
                </a:moveTo>
                <a:lnTo>
                  <a:pt x="162" y="188"/>
                </a:lnTo>
                <a:lnTo>
                  <a:pt x="598" y="0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499" name="Freeform 35"/>
          <p:cNvSpPr>
            <a:spLocks/>
          </p:cNvSpPr>
          <p:nvPr/>
        </p:nvSpPr>
        <p:spPr bwMode="auto">
          <a:xfrm>
            <a:off x="1927225" y="3317875"/>
            <a:ext cx="1857375" cy="1100138"/>
          </a:xfrm>
          <a:custGeom>
            <a:avLst/>
            <a:gdLst/>
            <a:ahLst/>
            <a:cxnLst>
              <a:cxn ang="0">
                <a:pos x="0" y="693"/>
              </a:cxn>
              <a:cxn ang="0">
                <a:pos x="130" y="693"/>
              </a:cxn>
              <a:cxn ang="0">
                <a:pos x="1170" y="0"/>
              </a:cxn>
            </a:cxnLst>
            <a:rect l="0" t="0" r="r" b="b"/>
            <a:pathLst>
              <a:path w="1170" h="693">
                <a:moveTo>
                  <a:pt x="0" y="693"/>
                </a:moveTo>
                <a:lnTo>
                  <a:pt x="130" y="693"/>
                </a:lnTo>
                <a:lnTo>
                  <a:pt x="1170" y="0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500" name="Freeform 36"/>
          <p:cNvSpPr>
            <a:spLocks/>
          </p:cNvSpPr>
          <p:nvPr/>
        </p:nvSpPr>
        <p:spPr bwMode="auto">
          <a:xfrm>
            <a:off x="2209800" y="3343275"/>
            <a:ext cx="2206625" cy="1519238"/>
          </a:xfrm>
          <a:custGeom>
            <a:avLst/>
            <a:gdLst/>
            <a:ahLst/>
            <a:cxnLst>
              <a:cxn ang="0">
                <a:pos x="0" y="957"/>
              </a:cxn>
              <a:cxn ang="0">
                <a:pos x="118" y="957"/>
              </a:cxn>
              <a:cxn ang="0">
                <a:pos x="1390" y="0"/>
              </a:cxn>
            </a:cxnLst>
            <a:rect l="0" t="0" r="r" b="b"/>
            <a:pathLst>
              <a:path w="1390" h="957">
                <a:moveTo>
                  <a:pt x="0" y="957"/>
                </a:moveTo>
                <a:lnTo>
                  <a:pt x="118" y="957"/>
                </a:lnTo>
                <a:lnTo>
                  <a:pt x="1390" y="0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501" name="Freeform 37"/>
          <p:cNvSpPr>
            <a:spLocks/>
          </p:cNvSpPr>
          <p:nvPr/>
        </p:nvSpPr>
        <p:spPr bwMode="auto">
          <a:xfrm>
            <a:off x="2479675" y="1158875"/>
            <a:ext cx="1647825" cy="9810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08" y="0"/>
              </a:cxn>
              <a:cxn ang="0">
                <a:pos x="1038" y="618"/>
              </a:cxn>
            </a:cxnLst>
            <a:rect l="0" t="0" r="r" b="b"/>
            <a:pathLst>
              <a:path w="1038" h="618">
                <a:moveTo>
                  <a:pt x="0" y="0"/>
                </a:moveTo>
                <a:lnTo>
                  <a:pt x="108" y="0"/>
                </a:lnTo>
                <a:lnTo>
                  <a:pt x="1038" y="618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502" name="Freeform 38"/>
          <p:cNvSpPr>
            <a:spLocks/>
          </p:cNvSpPr>
          <p:nvPr/>
        </p:nvSpPr>
        <p:spPr bwMode="auto">
          <a:xfrm>
            <a:off x="1797050" y="5113338"/>
            <a:ext cx="1060450" cy="346075"/>
          </a:xfrm>
          <a:custGeom>
            <a:avLst/>
            <a:gdLst/>
            <a:ahLst/>
            <a:cxnLst>
              <a:cxn ang="0">
                <a:pos x="0" y="218"/>
              </a:cxn>
              <a:cxn ang="0">
                <a:pos x="226" y="218"/>
              </a:cxn>
              <a:cxn ang="0">
                <a:pos x="668" y="0"/>
              </a:cxn>
            </a:cxnLst>
            <a:rect l="0" t="0" r="r" b="b"/>
            <a:pathLst>
              <a:path w="668" h="218">
                <a:moveTo>
                  <a:pt x="0" y="218"/>
                </a:moveTo>
                <a:lnTo>
                  <a:pt x="226" y="218"/>
                </a:lnTo>
                <a:lnTo>
                  <a:pt x="668" y="0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503" name="Freeform 39"/>
          <p:cNvSpPr>
            <a:spLocks/>
          </p:cNvSpPr>
          <p:nvPr/>
        </p:nvSpPr>
        <p:spPr bwMode="auto">
          <a:xfrm>
            <a:off x="5145088" y="4821238"/>
            <a:ext cx="1374775" cy="292100"/>
          </a:xfrm>
          <a:custGeom>
            <a:avLst/>
            <a:gdLst/>
            <a:ahLst/>
            <a:cxnLst>
              <a:cxn ang="0">
                <a:pos x="866" y="184"/>
              </a:cxn>
              <a:cxn ang="0">
                <a:pos x="724" y="184"/>
              </a:cxn>
              <a:cxn ang="0">
                <a:pos x="0" y="0"/>
              </a:cxn>
            </a:cxnLst>
            <a:rect l="0" t="0" r="r" b="b"/>
            <a:pathLst>
              <a:path w="866" h="184">
                <a:moveTo>
                  <a:pt x="866" y="184"/>
                </a:moveTo>
                <a:lnTo>
                  <a:pt x="724" y="184"/>
                </a:lnTo>
                <a:lnTo>
                  <a:pt x="0" y="0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504" name="Freeform 40"/>
          <p:cNvSpPr>
            <a:spLocks/>
          </p:cNvSpPr>
          <p:nvPr/>
        </p:nvSpPr>
        <p:spPr bwMode="auto">
          <a:xfrm>
            <a:off x="5284788" y="2841625"/>
            <a:ext cx="1231900" cy="266700"/>
          </a:xfrm>
          <a:custGeom>
            <a:avLst/>
            <a:gdLst/>
            <a:ahLst/>
            <a:cxnLst>
              <a:cxn ang="0">
                <a:pos x="776" y="0"/>
              </a:cxn>
              <a:cxn ang="0">
                <a:pos x="674" y="0"/>
              </a:cxn>
              <a:cxn ang="0">
                <a:pos x="0" y="168"/>
              </a:cxn>
            </a:cxnLst>
            <a:rect l="0" t="0" r="r" b="b"/>
            <a:pathLst>
              <a:path w="776" h="168">
                <a:moveTo>
                  <a:pt x="776" y="0"/>
                </a:moveTo>
                <a:lnTo>
                  <a:pt x="674" y="0"/>
                </a:lnTo>
                <a:lnTo>
                  <a:pt x="0" y="168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505" name="Freeform 41"/>
          <p:cNvSpPr>
            <a:spLocks/>
          </p:cNvSpPr>
          <p:nvPr/>
        </p:nvSpPr>
        <p:spPr bwMode="auto">
          <a:xfrm>
            <a:off x="1022350" y="574675"/>
            <a:ext cx="114300" cy="895350"/>
          </a:xfrm>
          <a:custGeom>
            <a:avLst/>
            <a:gdLst/>
            <a:ahLst/>
            <a:cxnLst>
              <a:cxn ang="0">
                <a:pos x="70" y="0"/>
              </a:cxn>
              <a:cxn ang="0">
                <a:pos x="0" y="0"/>
              </a:cxn>
              <a:cxn ang="0">
                <a:pos x="0" y="564"/>
              </a:cxn>
              <a:cxn ang="0">
                <a:pos x="72" y="564"/>
              </a:cxn>
            </a:cxnLst>
            <a:rect l="0" t="0" r="r" b="b"/>
            <a:pathLst>
              <a:path w="72" h="564">
                <a:moveTo>
                  <a:pt x="70" y="0"/>
                </a:moveTo>
                <a:lnTo>
                  <a:pt x="0" y="0"/>
                </a:lnTo>
                <a:lnTo>
                  <a:pt x="0" y="564"/>
                </a:lnTo>
                <a:lnTo>
                  <a:pt x="72" y="564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506" name="Freeform 42"/>
          <p:cNvSpPr>
            <a:spLocks/>
          </p:cNvSpPr>
          <p:nvPr/>
        </p:nvSpPr>
        <p:spPr bwMode="auto">
          <a:xfrm>
            <a:off x="1841500" y="711200"/>
            <a:ext cx="2349500" cy="8921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98" y="0"/>
              </a:cxn>
              <a:cxn ang="0">
                <a:pos x="1480" y="562"/>
              </a:cxn>
            </a:cxnLst>
            <a:rect l="0" t="0" r="r" b="b"/>
            <a:pathLst>
              <a:path w="1480" h="562">
                <a:moveTo>
                  <a:pt x="0" y="0"/>
                </a:moveTo>
                <a:lnTo>
                  <a:pt x="398" y="0"/>
                </a:lnTo>
                <a:lnTo>
                  <a:pt x="1480" y="562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507" name="Freeform 43"/>
          <p:cNvSpPr>
            <a:spLocks/>
          </p:cNvSpPr>
          <p:nvPr/>
        </p:nvSpPr>
        <p:spPr bwMode="auto">
          <a:xfrm>
            <a:off x="4454525" y="663575"/>
            <a:ext cx="2058988" cy="419100"/>
          </a:xfrm>
          <a:custGeom>
            <a:avLst/>
            <a:gdLst/>
            <a:ahLst/>
            <a:cxnLst>
              <a:cxn ang="0">
                <a:pos x="1297" y="0"/>
              </a:cxn>
              <a:cxn ang="0">
                <a:pos x="1197" y="0"/>
              </a:cxn>
              <a:cxn ang="0">
                <a:pos x="0" y="264"/>
              </a:cxn>
            </a:cxnLst>
            <a:rect l="0" t="0" r="r" b="b"/>
            <a:pathLst>
              <a:path w="1297" h="264">
                <a:moveTo>
                  <a:pt x="1297" y="0"/>
                </a:moveTo>
                <a:lnTo>
                  <a:pt x="1197" y="0"/>
                </a:lnTo>
                <a:lnTo>
                  <a:pt x="0" y="264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508" name="Freeform 44"/>
          <p:cNvSpPr>
            <a:spLocks/>
          </p:cNvSpPr>
          <p:nvPr/>
        </p:nvSpPr>
        <p:spPr bwMode="auto">
          <a:xfrm>
            <a:off x="4435475" y="1130300"/>
            <a:ext cx="2078038" cy="819150"/>
          </a:xfrm>
          <a:custGeom>
            <a:avLst/>
            <a:gdLst/>
            <a:ahLst/>
            <a:cxnLst>
              <a:cxn ang="0">
                <a:pos x="1309" y="0"/>
              </a:cxn>
              <a:cxn ang="0">
                <a:pos x="1209" y="0"/>
              </a:cxn>
              <a:cxn ang="0">
                <a:pos x="0" y="516"/>
              </a:cxn>
            </a:cxnLst>
            <a:rect l="0" t="0" r="r" b="b"/>
            <a:pathLst>
              <a:path w="1309" h="516">
                <a:moveTo>
                  <a:pt x="1309" y="0"/>
                </a:moveTo>
                <a:lnTo>
                  <a:pt x="1209" y="0"/>
                </a:lnTo>
                <a:lnTo>
                  <a:pt x="0" y="516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509" name="Freeform 45"/>
          <p:cNvSpPr>
            <a:spLocks/>
          </p:cNvSpPr>
          <p:nvPr/>
        </p:nvSpPr>
        <p:spPr bwMode="auto">
          <a:xfrm>
            <a:off x="4425950" y="889000"/>
            <a:ext cx="2087563" cy="542925"/>
          </a:xfrm>
          <a:custGeom>
            <a:avLst/>
            <a:gdLst/>
            <a:ahLst/>
            <a:cxnLst>
              <a:cxn ang="0">
                <a:pos x="1315" y="0"/>
              </a:cxn>
              <a:cxn ang="0">
                <a:pos x="1215" y="0"/>
              </a:cxn>
              <a:cxn ang="0">
                <a:pos x="0" y="342"/>
              </a:cxn>
            </a:cxnLst>
            <a:rect l="0" t="0" r="r" b="b"/>
            <a:pathLst>
              <a:path w="1315" h="342">
                <a:moveTo>
                  <a:pt x="1315" y="0"/>
                </a:moveTo>
                <a:lnTo>
                  <a:pt x="1215" y="0"/>
                </a:lnTo>
                <a:lnTo>
                  <a:pt x="0" y="342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510" name="Freeform 46"/>
          <p:cNvSpPr>
            <a:spLocks/>
          </p:cNvSpPr>
          <p:nvPr/>
        </p:nvSpPr>
        <p:spPr bwMode="auto">
          <a:xfrm>
            <a:off x="5430838" y="1412875"/>
            <a:ext cx="1085850" cy="228600"/>
          </a:xfrm>
          <a:custGeom>
            <a:avLst/>
            <a:gdLst/>
            <a:ahLst/>
            <a:cxnLst>
              <a:cxn ang="0">
                <a:pos x="684" y="0"/>
              </a:cxn>
              <a:cxn ang="0">
                <a:pos x="582" y="0"/>
              </a:cxn>
              <a:cxn ang="0">
                <a:pos x="0" y="144"/>
              </a:cxn>
            </a:cxnLst>
            <a:rect l="0" t="0" r="r" b="b"/>
            <a:pathLst>
              <a:path w="684" h="144">
                <a:moveTo>
                  <a:pt x="684" y="0"/>
                </a:moveTo>
                <a:lnTo>
                  <a:pt x="582" y="0"/>
                </a:lnTo>
                <a:lnTo>
                  <a:pt x="0" y="144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511" name="Freeform 47"/>
          <p:cNvSpPr>
            <a:spLocks/>
          </p:cNvSpPr>
          <p:nvPr/>
        </p:nvSpPr>
        <p:spPr bwMode="auto">
          <a:xfrm>
            <a:off x="5576888" y="1663700"/>
            <a:ext cx="942975" cy="193675"/>
          </a:xfrm>
          <a:custGeom>
            <a:avLst/>
            <a:gdLst/>
            <a:ahLst/>
            <a:cxnLst>
              <a:cxn ang="0">
                <a:pos x="594" y="0"/>
              </a:cxn>
              <a:cxn ang="0">
                <a:pos x="492" y="0"/>
              </a:cxn>
              <a:cxn ang="0">
                <a:pos x="0" y="122"/>
              </a:cxn>
            </a:cxnLst>
            <a:rect l="0" t="0" r="r" b="b"/>
            <a:pathLst>
              <a:path w="594" h="122">
                <a:moveTo>
                  <a:pt x="594" y="0"/>
                </a:moveTo>
                <a:lnTo>
                  <a:pt x="492" y="0"/>
                </a:lnTo>
                <a:lnTo>
                  <a:pt x="0" y="122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512" name="Freeform 48"/>
          <p:cNvSpPr>
            <a:spLocks/>
          </p:cNvSpPr>
          <p:nvPr/>
        </p:nvSpPr>
        <p:spPr bwMode="auto">
          <a:xfrm>
            <a:off x="5691188" y="2019300"/>
            <a:ext cx="822325" cy="336550"/>
          </a:xfrm>
          <a:custGeom>
            <a:avLst/>
            <a:gdLst/>
            <a:ahLst/>
            <a:cxnLst>
              <a:cxn ang="0">
                <a:pos x="518" y="2"/>
              </a:cxn>
              <a:cxn ang="0">
                <a:pos x="418" y="0"/>
              </a:cxn>
              <a:cxn ang="0">
                <a:pos x="0" y="212"/>
              </a:cxn>
            </a:cxnLst>
            <a:rect l="0" t="0" r="r" b="b"/>
            <a:pathLst>
              <a:path w="518" h="212">
                <a:moveTo>
                  <a:pt x="518" y="2"/>
                </a:moveTo>
                <a:lnTo>
                  <a:pt x="418" y="0"/>
                </a:lnTo>
                <a:lnTo>
                  <a:pt x="0" y="212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513" name="Freeform 49"/>
          <p:cNvSpPr>
            <a:spLocks/>
          </p:cNvSpPr>
          <p:nvPr/>
        </p:nvSpPr>
        <p:spPr bwMode="auto">
          <a:xfrm>
            <a:off x="5154613" y="2555875"/>
            <a:ext cx="1358900" cy="447675"/>
          </a:xfrm>
          <a:custGeom>
            <a:avLst/>
            <a:gdLst/>
            <a:ahLst/>
            <a:cxnLst>
              <a:cxn ang="0">
                <a:pos x="856" y="0"/>
              </a:cxn>
              <a:cxn ang="0">
                <a:pos x="756" y="0"/>
              </a:cxn>
              <a:cxn ang="0">
                <a:pos x="0" y="282"/>
              </a:cxn>
            </a:cxnLst>
            <a:rect l="0" t="0" r="r" b="b"/>
            <a:pathLst>
              <a:path w="856" h="282">
                <a:moveTo>
                  <a:pt x="856" y="0"/>
                </a:moveTo>
                <a:lnTo>
                  <a:pt x="756" y="0"/>
                </a:lnTo>
                <a:lnTo>
                  <a:pt x="0" y="282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514" name="Freeform 50"/>
          <p:cNvSpPr>
            <a:spLocks/>
          </p:cNvSpPr>
          <p:nvPr/>
        </p:nvSpPr>
        <p:spPr bwMode="auto">
          <a:xfrm>
            <a:off x="4786313" y="3111500"/>
            <a:ext cx="1727200" cy="92075"/>
          </a:xfrm>
          <a:custGeom>
            <a:avLst/>
            <a:gdLst/>
            <a:ahLst/>
            <a:cxnLst>
              <a:cxn ang="0">
                <a:pos x="1088" y="0"/>
              </a:cxn>
              <a:cxn ang="0">
                <a:pos x="988" y="0"/>
              </a:cxn>
              <a:cxn ang="0">
                <a:pos x="0" y="58"/>
              </a:cxn>
            </a:cxnLst>
            <a:rect l="0" t="0" r="r" b="b"/>
            <a:pathLst>
              <a:path w="1088" h="58">
                <a:moveTo>
                  <a:pt x="1088" y="0"/>
                </a:moveTo>
                <a:lnTo>
                  <a:pt x="988" y="0"/>
                </a:lnTo>
                <a:lnTo>
                  <a:pt x="0" y="58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515" name="Freeform 51"/>
          <p:cNvSpPr>
            <a:spLocks/>
          </p:cNvSpPr>
          <p:nvPr/>
        </p:nvSpPr>
        <p:spPr bwMode="auto">
          <a:xfrm>
            <a:off x="5284788" y="2841625"/>
            <a:ext cx="1228725" cy="266700"/>
          </a:xfrm>
          <a:custGeom>
            <a:avLst/>
            <a:gdLst/>
            <a:ahLst/>
            <a:cxnLst>
              <a:cxn ang="0">
                <a:pos x="774" y="0"/>
              </a:cxn>
              <a:cxn ang="0">
                <a:pos x="674" y="0"/>
              </a:cxn>
              <a:cxn ang="0">
                <a:pos x="0" y="168"/>
              </a:cxn>
            </a:cxnLst>
            <a:rect l="0" t="0" r="r" b="b"/>
            <a:pathLst>
              <a:path w="774" h="168">
                <a:moveTo>
                  <a:pt x="774" y="0"/>
                </a:moveTo>
                <a:lnTo>
                  <a:pt x="674" y="0"/>
                </a:lnTo>
                <a:lnTo>
                  <a:pt x="0" y="168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516" name="Freeform 52"/>
          <p:cNvSpPr>
            <a:spLocks/>
          </p:cNvSpPr>
          <p:nvPr/>
        </p:nvSpPr>
        <p:spPr bwMode="auto">
          <a:xfrm>
            <a:off x="5291138" y="3343275"/>
            <a:ext cx="1222375" cy="98425"/>
          </a:xfrm>
          <a:custGeom>
            <a:avLst/>
            <a:gdLst/>
            <a:ahLst/>
            <a:cxnLst>
              <a:cxn ang="0">
                <a:pos x="770" y="0"/>
              </a:cxn>
              <a:cxn ang="0">
                <a:pos x="670" y="0"/>
              </a:cxn>
              <a:cxn ang="0">
                <a:pos x="0" y="62"/>
              </a:cxn>
            </a:cxnLst>
            <a:rect l="0" t="0" r="r" b="b"/>
            <a:pathLst>
              <a:path w="770" h="62">
                <a:moveTo>
                  <a:pt x="770" y="0"/>
                </a:moveTo>
                <a:lnTo>
                  <a:pt x="670" y="0"/>
                </a:lnTo>
                <a:lnTo>
                  <a:pt x="0" y="62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517" name="Freeform 53"/>
          <p:cNvSpPr>
            <a:spLocks/>
          </p:cNvSpPr>
          <p:nvPr/>
        </p:nvSpPr>
        <p:spPr bwMode="auto">
          <a:xfrm>
            <a:off x="6005513" y="3554413"/>
            <a:ext cx="508000" cy="44450"/>
          </a:xfrm>
          <a:custGeom>
            <a:avLst/>
            <a:gdLst/>
            <a:ahLst/>
            <a:cxnLst>
              <a:cxn ang="0">
                <a:pos x="320" y="28"/>
              </a:cxn>
              <a:cxn ang="0">
                <a:pos x="220" y="28"/>
              </a:cxn>
              <a:cxn ang="0">
                <a:pos x="0" y="0"/>
              </a:cxn>
            </a:cxnLst>
            <a:rect l="0" t="0" r="r" b="b"/>
            <a:pathLst>
              <a:path w="320" h="28">
                <a:moveTo>
                  <a:pt x="320" y="28"/>
                </a:moveTo>
                <a:lnTo>
                  <a:pt x="220" y="28"/>
                </a:lnTo>
                <a:lnTo>
                  <a:pt x="0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518" name="Freeform 54"/>
          <p:cNvSpPr>
            <a:spLocks/>
          </p:cNvSpPr>
          <p:nvPr/>
        </p:nvSpPr>
        <p:spPr bwMode="auto">
          <a:xfrm>
            <a:off x="5738813" y="3709988"/>
            <a:ext cx="774700" cy="146050"/>
          </a:xfrm>
          <a:custGeom>
            <a:avLst/>
            <a:gdLst/>
            <a:ahLst/>
            <a:cxnLst>
              <a:cxn ang="0">
                <a:pos x="488" y="92"/>
              </a:cxn>
              <a:cxn ang="0">
                <a:pos x="388" y="92"/>
              </a:cxn>
              <a:cxn ang="0">
                <a:pos x="0" y="0"/>
              </a:cxn>
            </a:cxnLst>
            <a:rect l="0" t="0" r="r" b="b"/>
            <a:pathLst>
              <a:path w="488" h="92">
                <a:moveTo>
                  <a:pt x="488" y="92"/>
                </a:moveTo>
                <a:lnTo>
                  <a:pt x="388" y="92"/>
                </a:lnTo>
                <a:lnTo>
                  <a:pt x="0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519" name="Freeform 55"/>
          <p:cNvSpPr>
            <a:spLocks/>
          </p:cNvSpPr>
          <p:nvPr/>
        </p:nvSpPr>
        <p:spPr bwMode="auto">
          <a:xfrm>
            <a:off x="5354638" y="3656013"/>
            <a:ext cx="1158875" cy="669925"/>
          </a:xfrm>
          <a:custGeom>
            <a:avLst/>
            <a:gdLst/>
            <a:ahLst/>
            <a:cxnLst>
              <a:cxn ang="0">
                <a:pos x="730" y="422"/>
              </a:cxn>
              <a:cxn ang="0">
                <a:pos x="328" y="422"/>
              </a:cxn>
              <a:cxn ang="0">
                <a:pos x="0" y="0"/>
              </a:cxn>
            </a:cxnLst>
            <a:rect l="0" t="0" r="r" b="b"/>
            <a:pathLst>
              <a:path w="730" h="422">
                <a:moveTo>
                  <a:pt x="730" y="422"/>
                </a:moveTo>
                <a:lnTo>
                  <a:pt x="328" y="422"/>
                </a:lnTo>
                <a:lnTo>
                  <a:pt x="0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520" name="Freeform 56"/>
          <p:cNvSpPr>
            <a:spLocks/>
          </p:cNvSpPr>
          <p:nvPr/>
        </p:nvSpPr>
        <p:spPr bwMode="auto">
          <a:xfrm>
            <a:off x="4397375" y="4376738"/>
            <a:ext cx="2122488" cy="1587500"/>
          </a:xfrm>
          <a:custGeom>
            <a:avLst/>
            <a:gdLst/>
            <a:ahLst/>
            <a:cxnLst>
              <a:cxn ang="0">
                <a:pos x="1337" y="1000"/>
              </a:cxn>
              <a:cxn ang="0">
                <a:pos x="455" y="1000"/>
              </a:cxn>
              <a:cxn ang="0">
                <a:pos x="0" y="0"/>
              </a:cxn>
            </a:cxnLst>
            <a:rect l="0" t="0" r="r" b="b"/>
            <a:pathLst>
              <a:path w="1337" h="1000">
                <a:moveTo>
                  <a:pt x="1337" y="1000"/>
                </a:moveTo>
                <a:lnTo>
                  <a:pt x="455" y="1000"/>
                </a:lnTo>
                <a:lnTo>
                  <a:pt x="0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521" name="Freeform 57"/>
          <p:cNvSpPr>
            <a:spLocks/>
          </p:cNvSpPr>
          <p:nvPr/>
        </p:nvSpPr>
        <p:spPr bwMode="auto">
          <a:xfrm>
            <a:off x="4954588" y="3887788"/>
            <a:ext cx="1555750" cy="860425"/>
          </a:xfrm>
          <a:custGeom>
            <a:avLst/>
            <a:gdLst/>
            <a:ahLst/>
            <a:cxnLst>
              <a:cxn ang="0">
                <a:pos x="980" y="542"/>
              </a:cxn>
              <a:cxn ang="0">
                <a:pos x="452" y="542"/>
              </a:cxn>
              <a:cxn ang="0">
                <a:pos x="0" y="0"/>
              </a:cxn>
            </a:cxnLst>
            <a:rect l="0" t="0" r="r" b="b"/>
            <a:pathLst>
              <a:path w="980" h="542">
                <a:moveTo>
                  <a:pt x="980" y="542"/>
                </a:moveTo>
                <a:lnTo>
                  <a:pt x="452" y="542"/>
                </a:lnTo>
                <a:lnTo>
                  <a:pt x="0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522" name="Line 58"/>
          <p:cNvSpPr>
            <a:spLocks noChangeShapeType="1"/>
          </p:cNvSpPr>
          <p:nvPr/>
        </p:nvSpPr>
        <p:spPr bwMode="auto">
          <a:xfrm flipH="1">
            <a:off x="901700" y="1016000"/>
            <a:ext cx="117475" cy="1588"/>
          </a:xfrm>
          <a:prstGeom prst="line">
            <a:avLst/>
          </a:prstGeom>
          <a:noFill/>
          <a:ln w="1587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523" name="Line 59"/>
          <p:cNvSpPr>
            <a:spLocks noChangeShapeType="1"/>
          </p:cNvSpPr>
          <p:nvPr/>
        </p:nvSpPr>
        <p:spPr bwMode="auto">
          <a:xfrm flipH="1">
            <a:off x="5195888" y="5462588"/>
            <a:ext cx="1308100" cy="1587"/>
          </a:xfrm>
          <a:prstGeom prst="line">
            <a:avLst/>
          </a:prstGeom>
          <a:noFill/>
          <a:ln w="1587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524" name="Line 60"/>
          <p:cNvSpPr>
            <a:spLocks noChangeShapeType="1"/>
          </p:cNvSpPr>
          <p:nvPr/>
        </p:nvSpPr>
        <p:spPr bwMode="auto">
          <a:xfrm>
            <a:off x="2054225" y="1828800"/>
            <a:ext cx="901700" cy="1588"/>
          </a:xfrm>
          <a:prstGeom prst="line">
            <a:avLst/>
          </a:prstGeom>
          <a:noFill/>
          <a:ln w="1587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525" name="Freeform 61"/>
          <p:cNvSpPr>
            <a:spLocks/>
          </p:cNvSpPr>
          <p:nvPr/>
        </p:nvSpPr>
        <p:spPr bwMode="auto">
          <a:xfrm>
            <a:off x="1936750" y="2263775"/>
            <a:ext cx="701675" cy="4381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82" y="0"/>
              </a:cxn>
              <a:cxn ang="0">
                <a:pos x="442" y="276"/>
              </a:cxn>
            </a:cxnLst>
            <a:rect l="0" t="0" r="r" b="b"/>
            <a:pathLst>
              <a:path w="442" h="276">
                <a:moveTo>
                  <a:pt x="0" y="0"/>
                </a:moveTo>
                <a:lnTo>
                  <a:pt x="182" y="0"/>
                </a:lnTo>
                <a:lnTo>
                  <a:pt x="442" y="276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526" name="Freeform 62"/>
          <p:cNvSpPr>
            <a:spLocks/>
          </p:cNvSpPr>
          <p:nvPr/>
        </p:nvSpPr>
        <p:spPr bwMode="auto">
          <a:xfrm>
            <a:off x="1425575" y="3222625"/>
            <a:ext cx="1543050" cy="47625"/>
          </a:xfrm>
          <a:custGeom>
            <a:avLst/>
            <a:gdLst/>
            <a:ahLst/>
            <a:cxnLst>
              <a:cxn ang="0">
                <a:pos x="0" y="30"/>
              </a:cxn>
              <a:cxn ang="0">
                <a:pos x="108" y="30"/>
              </a:cxn>
              <a:cxn ang="0">
                <a:pos x="972" y="0"/>
              </a:cxn>
            </a:cxnLst>
            <a:rect l="0" t="0" r="r" b="b"/>
            <a:pathLst>
              <a:path w="972" h="30">
                <a:moveTo>
                  <a:pt x="0" y="30"/>
                </a:moveTo>
                <a:lnTo>
                  <a:pt x="108" y="30"/>
                </a:lnTo>
                <a:lnTo>
                  <a:pt x="972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527" name="Freeform 63"/>
          <p:cNvSpPr>
            <a:spLocks/>
          </p:cNvSpPr>
          <p:nvPr/>
        </p:nvSpPr>
        <p:spPr bwMode="auto">
          <a:xfrm>
            <a:off x="1095375" y="2730500"/>
            <a:ext cx="3302000" cy="158750"/>
          </a:xfrm>
          <a:custGeom>
            <a:avLst/>
            <a:gdLst/>
            <a:ahLst/>
            <a:cxnLst>
              <a:cxn ang="0">
                <a:pos x="0" y="100"/>
              </a:cxn>
              <a:cxn ang="0">
                <a:pos x="368" y="100"/>
              </a:cxn>
              <a:cxn ang="0">
                <a:pos x="2080" y="0"/>
              </a:cxn>
            </a:cxnLst>
            <a:rect l="0" t="0" r="r" b="b"/>
            <a:pathLst>
              <a:path w="2080" h="100">
                <a:moveTo>
                  <a:pt x="0" y="100"/>
                </a:moveTo>
                <a:lnTo>
                  <a:pt x="368" y="100"/>
                </a:lnTo>
                <a:lnTo>
                  <a:pt x="2080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528" name="Freeform 64"/>
          <p:cNvSpPr>
            <a:spLocks/>
          </p:cNvSpPr>
          <p:nvPr/>
        </p:nvSpPr>
        <p:spPr bwMode="auto">
          <a:xfrm>
            <a:off x="1809750" y="3375025"/>
            <a:ext cx="1431925" cy="369888"/>
          </a:xfrm>
          <a:custGeom>
            <a:avLst/>
            <a:gdLst/>
            <a:ahLst/>
            <a:cxnLst>
              <a:cxn ang="0">
                <a:pos x="0" y="233"/>
              </a:cxn>
              <a:cxn ang="0">
                <a:pos x="206" y="233"/>
              </a:cxn>
              <a:cxn ang="0">
                <a:pos x="902" y="0"/>
              </a:cxn>
            </a:cxnLst>
            <a:rect l="0" t="0" r="r" b="b"/>
            <a:pathLst>
              <a:path w="902" h="233">
                <a:moveTo>
                  <a:pt x="0" y="233"/>
                </a:moveTo>
                <a:lnTo>
                  <a:pt x="206" y="233"/>
                </a:lnTo>
                <a:lnTo>
                  <a:pt x="902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529" name="Freeform 65"/>
          <p:cNvSpPr>
            <a:spLocks/>
          </p:cNvSpPr>
          <p:nvPr/>
        </p:nvSpPr>
        <p:spPr bwMode="auto">
          <a:xfrm>
            <a:off x="2432050" y="4789488"/>
            <a:ext cx="1974850" cy="885825"/>
          </a:xfrm>
          <a:custGeom>
            <a:avLst/>
            <a:gdLst/>
            <a:ahLst/>
            <a:cxnLst>
              <a:cxn ang="0">
                <a:pos x="0" y="558"/>
              </a:cxn>
              <a:cxn ang="0">
                <a:pos x="102" y="558"/>
              </a:cxn>
              <a:cxn ang="0">
                <a:pos x="1244" y="0"/>
              </a:cxn>
            </a:cxnLst>
            <a:rect l="0" t="0" r="r" b="b"/>
            <a:pathLst>
              <a:path w="1244" h="558">
                <a:moveTo>
                  <a:pt x="0" y="558"/>
                </a:moveTo>
                <a:lnTo>
                  <a:pt x="102" y="558"/>
                </a:lnTo>
                <a:lnTo>
                  <a:pt x="1244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530" name="Freeform 66"/>
          <p:cNvSpPr>
            <a:spLocks/>
          </p:cNvSpPr>
          <p:nvPr/>
        </p:nvSpPr>
        <p:spPr bwMode="auto">
          <a:xfrm>
            <a:off x="1968500" y="5586413"/>
            <a:ext cx="2416175" cy="339725"/>
          </a:xfrm>
          <a:custGeom>
            <a:avLst/>
            <a:gdLst/>
            <a:ahLst/>
            <a:cxnLst>
              <a:cxn ang="0">
                <a:pos x="0" y="214"/>
              </a:cxn>
              <a:cxn ang="0">
                <a:pos x="392" y="214"/>
              </a:cxn>
              <a:cxn ang="0">
                <a:pos x="1522" y="0"/>
              </a:cxn>
            </a:cxnLst>
            <a:rect l="0" t="0" r="r" b="b"/>
            <a:pathLst>
              <a:path w="1522" h="214">
                <a:moveTo>
                  <a:pt x="0" y="214"/>
                </a:moveTo>
                <a:lnTo>
                  <a:pt x="392" y="214"/>
                </a:lnTo>
                <a:lnTo>
                  <a:pt x="1522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531" name="Freeform 67"/>
          <p:cNvSpPr>
            <a:spLocks/>
          </p:cNvSpPr>
          <p:nvPr/>
        </p:nvSpPr>
        <p:spPr bwMode="auto">
          <a:xfrm>
            <a:off x="1879600" y="3811588"/>
            <a:ext cx="949325" cy="298450"/>
          </a:xfrm>
          <a:custGeom>
            <a:avLst/>
            <a:gdLst/>
            <a:ahLst/>
            <a:cxnLst>
              <a:cxn ang="0">
                <a:pos x="0" y="188"/>
              </a:cxn>
              <a:cxn ang="0">
                <a:pos x="162" y="188"/>
              </a:cxn>
              <a:cxn ang="0">
                <a:pos x="598" y="0"/>
              </a:cxn>
            </a:cxnLst>
            <a:rect l="0" t="0" r="r" b="b"/>
            <a:pathLst>
              <a:path w="598" h="188">
                <a:moveTo>
                  <a:pt x="0" y="188"/>
                </a:moveTo>
                <a:lnTo>
                  <a:pt x="162" y="188"/>
                </a:lnTo>
                <a:lnTo>
                  <a:pt x="598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532" name="Freeform 68"/>
          <p:cNvSpPr>
            <a:spLocks/>
          </p:cNvSpPr>
          <p:nvPr/>
        </p:nvSpPr>
        <p:spPr bwMode="auto">
          <a:xfrm>
            <a:off x="1927225" y="3317875"/>
            <a:ext cx="1857375" cy="1100138"/>
          </a:xfrm>
          <a:custGeom>
            <a:avLst/>
            <a:gdLst/>
            <a:ahLst/>
            <a:cxnLst>
              <a:cxn ang="0">
                <a:pos x="0" y="693"/>
              </a:cxn>
              <a:cxn ang="0">
                <a:pos x="130" y="693"/>
              </a:cxn>
              <a:cxn ang="0">
                <a:pos x="1170" y="0"/>
              </a:cxn>
            </a:cxnLst>
            <a:rect l="0" t="0" r="r" b="b"/>
            <a:pathLst>
              <a:path w="1170" h="693">
                <a:moveTo>
                  <a:pt x="0" y="693"/>
                </a:moveTo>
                <a:lnTo>
                  <a:pt x="130" y="693"/>
                </a:lnTo>
                <a:lnTo>
                  <a:pt x="1170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533" name="Freeform 69"/>
          <p:cNvSpPr>
            <a:spLocks/>
          </p:cNvSpPr>
          <p:nvPr/>
        </p:nvSpPr>
        <p:spPr bwMode="auto">
          <a:xfrm>
            <a:off x="2200275" y="3343275"/>
            <a:ext cx="2216150" cy="1519238"/>
          </a:xfrm>
          <a:custGeom>
            <a:avLst/>
            <a:gdLst/>
            <a:ahLst/>
            <a:cxnLst>
              <a:cxn ang="0">
                <a:pos x="0" y="957"/>
              </a:cxn>
              <a:cxn ang="0">
                <a:pos x="124" y="957"/>
              </a:cxn>
              <a:cxn ang="0">
                <a:pos x="1396" y="0"/>
              </a:cxn>
            </a:cxnLst>
            <a:rect l="0" t="0" r="r" b="b"/>
            <a:pathLst>
              <a:path w="1396" h="957">
                <a:moveTo>
                  <a:pt x="0" y="957"/>
                </a:moveTo>
                <a:lnTo>
                  <a:pt x="124" y="957"/>
                </a:lnTo>
                <a:lnTo>
                  <a:pt x="1396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534" name="Freeform 70"/>
          <p:cNvSpPr>
            <a:spLocks/>
          </p:cNvSpPr>
          <p:nvPr/>
        </p:nvSpPr>
        <p:spPr bwMode="auto">
          <a:xfrm>
            <a:off x="2479675" y="1158875"/>
            <a:ext cx="1647825" cy="9810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08" y="0"/>
              </a:cxn>
              <a:cxn ang="0">
                <a:pos x="1038" y="618"/>
              </a:cxn>
            </a:cxnLst>
            <a:rect l="0" t="0" r="r" b="b"/>
            <a:pathLst>
              <a:path w="1038" h="618">
                <a:moveTo>
                  <a:pt x="0" y="0"/>
                </a:moveTo>
                <a:lnTo>
                  <a:pt x="108" y="0"/>
                </a:lnTo>
                <a:lnTo>
                  <a:pt x="1038" y="618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535" name="Freeform 71"/>
          <p:cNvSpPr>
            <a:spLocks/>
          </p:cNvSpPr>
          <p:nvPr/>
        </p:nvSpPr>
        <p:spPr bwMode="auto">
          <a:xfrm>
            <a:off x="1797050" y="5113338"/>
            <a:ext cx="1060450" cy="346075"/>
          </a:xfrm>
          <a:custGeom>
            <a:avLst/>
            <a:gdLst/>
            <a:ahLst/>
            <a:cxnLst>
              <a:cxn ang="0">
                <a:pos x="0" y="218"/>
              </a:cxn>
              <a:cxn ang="0">
                <a:pos x="226" y="218"/>
              </a:cxn>
              <a:cxn ang="0">
                <a:pos x="668" y="0"/>
              </a:cxn>
            </a:cxnLst>
            <a:rect l="0" t="0" r="r" b="b"/>
            <a:pathLst>
              <a:path w="668" h="218">
                <a:moveTo>
                  <a:pt x="0" y="218"/>
                </a:moveTo>
                <a:lnTo>
                  <a:pt x="226" y="218"/>
                </a:lnTo>
                <a:lnTo>
                  <a:pt x="668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536" name="Freeform 72"/>
          <p:cNvSpPr>
            <a:spLocks/>
          </p:cNvSpPr>
          <p:nvPr/>
        </p:nvSpPr>
        <p:spPr bwMode="auto">
          <a:xfrm>
            <a:off x="5145088" y="4821238"/>
            <a:ext cx="1374775" cy="292100"/>
          </a:xfrm>
          <a:custGeom>
            <a:avLst/>
            <a:gdLst/>
            <a:ahLst/>
            <a:cxnLst>
              <a:cxn ang="0">
                <a:pos x="866" y="184"/>
              </a:cxn>
              <a:cxn ang="0">
                <a:pos x="724" y="184"/>
              </a:cxn>
              <a:cxn ang="0">
                <a:pos x="0" y="0"/>
              </a:cxn>
            </a:cxnLst>
            <a:rect l="0" t="0" r="r" b="b"/>
            <a:pathLst>
              <a:path w="866" h="184">
                <a:moveTo>
                  <a:pt x="866" y="184"/>
                </a:moveTo>
                <a:lnTo>
                  <a:pt x="724" y="184"/>
                </a:lnTo>
                <a:lnTo>
                  <a:pt x="0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537" name="Rectangle 73"/>
          <p:cNvSpPr>
            <a:spLocks noChangeArrowheads="1"/>
          </p:cNvSpPr>
          <p:nvPr/>
        </p:nvSpPr>
        <p:spPr bwMode="auto">
          <a:xfrm>
            <a:off x="6538913" y="554038"/>
            <a:ext cx="1160462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Incisive fossa</a:t>
            </a:r>
            <a:endParaRPr lang="en-US" sz="1800" b="1">
              <a:latin typeface="Arial" charset="0"/>
            </a:endParaRPr>
          </a:p>
        </p:txBody>
      </p:sp>
      <p:sp>
        <p:nvSpPr>
          <p:cNvPr id="62538" name="Rectangle 74"/>
          <p:cNvSpPr>
            <a:spLocks noChangeArrowheads="1"/>
          </p:cNvSpPr>
          <p:nvPr/>
        </p:nvSpPr>
        <p:spPr bwMode="auto">
          <a:xfrm>
            <a:off x="6542088" y="1023938"/>
            <a:ext cx="191770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Median palatine suture</a:t>
            </a:r>
            <a:endParaRPr lang="en-US" sz="1800" b="1">
              <a:latin typeface="Arial" charset="0"/>
            </a:endParaRPr>
          </a:p>
        </p:txBody>
      </p:sp>
      <p:sp>
        <p:nvSpPr>
          <p:cNvPr id="62539" name="Rectangle 75"/>
          <p:cNvSpPr>
            <a:spLocks noChangeArrowheads="1"/>
          </p:cNvSpPr>
          <p:nvPr/>
        </p:nvSpPr>
        <p:spPr bwMode="auto">
          <a:xfrm>
            <a:off x="6542088" y="779463"/>
            <a:ext cx="1744662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Intermaxillary suture</a:t>
            </a:r>
            <a:endParaRPr lang="en-US" sz="1800" b="1">
              <a:latin typeface="Arial" charset="0"/>
            </a:endParaRPr>
          </a:p>
        </p:txBody>
      </p:sp>
      <p:sp>
        <p:nvSpPr>
          <p:cNvPr id="62540" name="Rectangle 76"/>
          <p:cNvSpPr>
            <a:spLocks noChangeArrowheads="1"/>
          </p:cNvSpPr>
          <p:nvPr/>
        </p:nvSpPr>
        <p:spPr bwMode="auto">
          <a:xfrm>
            <a:off x="6538913" y="1309688"/>
            <a:ext cx="1674812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Infraorbital foramen</a:t>
            </a:r>
            <a:endParaRPr lang="en-US" sz="1800" b="1">
              <a:latin typeface="Arial" charset="0"/>
            </a:endParaRPr>
          </a:p>
        </p:txBody>
      </p:sp>
      <p:sp>
        <p:nvSpPr>
          <p:cNvPr id="62541" name="Rectangle 77"/>
          <p:cNvSpPr>
            <a:spLocks noChangeArrowheads="1"/>
          </p:cNvSpPr>
          <p:nvPr/>
        </p:nvSpPr>
        <p:spPr bwMode="auto">
          <a:xfrm>
            <a:off x="6542088" y="1519238"/>
            <a:ext cx="701675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Maxilla</a:t>
            </a:r>
            <a:endParaRPr lang="en-US" sz="1800">
              <a:latin typeface="Arial" charset="0"/>
            </a:endParaRPr>
          </a:p>
        </p:txBody>
      </p:sp>
      <p:sp>
        <p:nvSpPr>
          <p:cNvPr id="62542" name="Rectangle 78"/>
          <p:cNvSpPr>
            <a:spLocks noChangeArrowheads="1"/>
          </p:cNvSpPr>
          <p:nvPr/>
        </p:nvSpPr>
        <p:spPr bwMode="auto">
          <a:xfrm>
            <a:off x="6545263" y="1874838"/>
            <a:ext cx="1436687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Sphenoid bone</a:t>
            </a:r>
          </a:p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(greater wing)</a:t>
            </a:r>
            <a:endParaRPr lang="en-US" sz="1800">
              <a:latin typeface="Arial" charset="0"/>
            </a:endParaRPr>
          </a:p>
        </p:txBody>
      </p:sp>
      <p:sp>
        <p:nvSpPr>
          <p:cNvPr id="62543" name="Rectangle 79"/>
          <p:cNvSpPr>
            <a:spLocks noChangeArrowheads="1"/>
          </p:cNvSpPr>
          <p:nvPr/>
        </p:nvSpPr>
        <p:spPr bwMode="auto">
          <a:xfrm>
            <a:off x="6538913" y="2443163"/>
            <a:ext cx="125095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Foramen ovale</a:t>
            </a:r>
            <a:endParaRPr lang="en-US" sz="1800" b="1">
              <a:latin typeface="Arial" charset="0"/>
            </a:endParaRPr>
          </a:p>
        </p:txBody>
      </p:sp>
      <p:sp>
        <p:nvSpPr>
          <p:cNvPr id="62544" name="Rectangle 80"/>
          <p:cNvSpPr>
            <a:spLocks noChangeArrowheads="1"/>
          </p:cNvSpPr>
          <p:nvPr/>
        </p:nvSpPr>
        <p:spPr bwMode="auto">
          <a:xfrm>
            <a:off x="6538913" y="3001963"/>
            <a:ext cx="147955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Foramen lacerum</a:t>
            </a:r>
            <a:endParaRPr lang="en-US" sz="1800" b="1">
              <a:latin typeface="Arial" charset="0"/>
            </a:endParaRPr>
          </a:p>
        </p:txBody>
      </p:sp>
      <p:sp>
        <p:nvSpPr>
          <p:cNvPr id="62545" name="Rectangle 81"/>
          <p:cNvSpPr>
            <a:spLocks noChangeArrowheads="1"/>
          </p:cNvSpPr>
          <p:nvPr/>
        </p:nvSpPr>
        <p:spPr bwMode="auto">
          <a:xfrm>
            <a:off x="6545263" y="3233738"/>
            <a:ext cx="1122362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Carotid canal</a:t>
            </a:r>
            <a:endParaRPr lang="en-US" sz="1800" b="1">
              <a:latin typeface="Arial" charset="0"/>
            </a:endParaRPr>
          </a:p>
        </p:txBody>
      </p:sp>
      <p:sp>
        <p:nvSpPr>
          <p:cNvPr id="62546" name="Rectangle 82"/>
          <p:cNvSpPr>
            <a:spLocks noChangeArrowheads="1"/>
          </p:cNvSpPr>
          <p:nvPr/>
        </p:nvSpPr>
        <p:spPr bwMode="auto">
          <a:xfrm>
            <a:off x="6538913" y="3487738"/>
            <a:ext cx="2136775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External acoustic meatus</a:t>
            </a:r>
            <a:endParaRPr lang="en-US" sz="1800" b="1">
              <a:latin typeface="Arial" charset="0"/>
            </a:endParaRPr>
          </a:p>
        </p:txBody>
      </p:sp>
      <p:sp>
        <p:nvSpPr>
          <p:cNvPr id="62547" name="Rectangle 83"/>
          <p:cNvSpPr>
            <a:spLocks noChangeArrowheads="1"/>
          </p:cNvSpPr>
          <p:nvPr/>
        </p:nvSpPr>
        <p:spPr bwMode="auto">
          <a:xfrm>
            <a:off x="6545263" y="3744913"/>
            <a:ext cx="1112837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Stylomastoid</a:t>
            </a:r>
          </a:p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foramen</a:t>
            </a:r>
            <a:endParaRPr lang="en-US" sz="1800" b="1">
              <a:latin typeface="Arial" charset="0"/>
            </a:endParaRPr>
          </a:p>
        </p:txBody>
      </p:sp>
      <p:sp>
        <p:nvSpPr>
          <p:cNvPr id="62548" name="Rectangle 84"/>
          <p:cNvSpPr>
            <a:spLocks noChangeArrowheads="1"/>
          </p:cNvSpPr>
          <p:nvPr/>
        </p:nvSpPr>
        <p:spPr bwMode="auto">
          <a:xfrm>
            <a:off x="6548438" y="4214813"/>
            <a:ext cx="1389062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Jugular foramen</a:t>
            </a:r>
            <a:endParaRPr lang="en-US" sz="1800" b="1">
              <a:latin typeface="Arial" charset="0"/>
            </a:endParaRPr>
          </a:p>
        </p:txBody>
      </p:sp>
      <p:sp>
        <p:nvSpPr>
          <p:cNvPr id="62549" name="Rectangle 85"/>
          <p:cNvSpPr>
            <a:spLocks noChangeArrowheads="1"/>
          </p:cNvSpPr>
          <p:nvPr/>
        </p:nvSpPr>
        <p:spPr bwMode="auto">
          <a:xfrm>
            <a:off x="6548438" y="5859463"/>
            <a:ext cx="1538287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Foramen magnum</a:t>
            </a:r>
            <a:endParaRPr lang="en-US" sz="1800" b="1">
              <a:latin typeface="Arial" charset="0"/>
            </a:endParaRPr>
          </a:p>
        </p:txBody>
      </p:sp>
      <p:sp>
        <p:nvSpPr>
          <p:cNvPr id="62550" name="Rectangle 86"/>
          <p:cNvSpPr>
            <a:spLocks noChangeArrowheads="1"/>
          </p:cNvSpPr>
          <p:nvPr/>
        </p:nvSpPr>
        <p:spPr bwMode="auto">
          <a:xfrm>
            <a:off x="6548438" y="4633913"/>
            <a:ext cx="1465262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Occipital condyle</a:t>
            </a:r>
            <a:endParaRPr lang="en-US" sz="1800" b="1">
              <a:latin typeface="Arial" charset="0"/>
            </a:endParaRPr>
          </a:p>
        </p:txBody>
      </p:sp>
      <p:sp>
        <p:nvSpPr>
          <p:cNvPr id="62551" name="Rectangle 87"/>
          <p:cNvSpPr>
            <a:spLocks noChangeArrowheads="1"/>
          </p:cNvSpPr>
          <p:nvPr/>
        </p:nvSpPr>
        <p:spPr bwMode="auto">
          <a:xfrm>
            <a:off x="6548438" y="5008563"/>
            <a:ext cx="1584325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Inferior nuchal line</a:t>
            </a:r>
            <a:endParaRPr lang="en-US" sz="1800" b="1">
              <a:latin typeface="Arial" charset="0"/>
            </a:endParaRPr>
          </a:p>
        </p:txBody>
      </p:sp>
      <p:sp>
        <p:nvSpPr>
          <p:cNvPr id="62552" name="Rectangle 88"/>
          <p:cNvSpPr>
            <a:spLocks noChangeArrowheads="1"/>
          </p:cNvSpPr>
          <p:nvPr/>
        </p:nvSpPr>
        <p:spPr bwMode="auto">
          <a:xfrm>
            <a:off x="6548438" y="5354638"/>
            <a:ext cx="1703387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Superior nuchal line</a:t>
            </a:r>
            <a:endParaRPr lang="en-US" sz="1800" b="1">
              <a:latin typeface="Arial" charset="0"/>
            </a:endParaRPr>
          </a:p>
        </p:txBody>
      </p:sp>
      <p:sp>
        <p:nvSpPr>
          <p:cNvPr id="62553" name="Rectangle 89"/>
          <p:cNvSpPr>
            <a:spLocks noChangeArrowheads="1"/>
          </p:cNvSpPr>
          <p:nvPr/>
        </p:nvSpPr>
        <p:spPr bwMode="auto">
          <a:xfrm>
            <a:off x="6538913" y="2728913"/>
            <a:ext cx="1635125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Foramen spinosum</a:t>
            </a:r>
            <a:endParaRPr lang="en-US" sz="1800" b="1">
              <a:latin typeface="Arial" charset="0"/>
            </a:endParaRPr>
          </a:p>
        </p:txBody>
      </p:sp>
      <p:sp>
        <p:nvSpPr>
          <p:cNvPr id="62554" name="Rectangle 90"/>
          <p:cNvSpPr>
            <a:spLocks noChangeArrowheads="1"/>
          </p:cNvSpPr>
          <p:nvPr/>
        </p:nvSpPr>
        <p:spPr bwMode="auto">
          <a:xfrm>
            <a:off x="1116013" y="563563"/>
            <a:ext cx="1514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Maxilla</a:t>
            </a:r>
          </a:p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(palatine process)</a:t>
            </a:r>
            <a:endParaRPr lang="en-US" sz="1800">
              <a:latin typeface="Arial" charset="0"/>
            </a:endParaRPr>
          </a:p>
        </p:txBody>
      </p:sp>
      <p:sp>
        <p:nvSpPr>
          <p:cNvPr id="62555" name="Rectangle 91"/>
          <p:cNvSpPr>
            <a:spLocks noChangeArrowheads="1"/>
          </p:cNvSpPr>
          <p:nvPr/>
        </p:nvSpPr>
        <p:spPr bwMode="auto">
          <a:xfrm>
            <a:off x="458788" y="912813"/>
            <a:ext cx="511175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Hard</a:t>
            </a:r>
          </a:p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palate</a:t>
            </a:r>
            <a:endParaRPr lang="en-US" sz="1800" b="1">
              <a:latin typeface="Arial" charset="0"/>
            </a:endParaRPr>
          </a:p>
        </p:txBody>
      </p:sp>
      <p:sp>
        <p:nvSpPr>
          <p:cNvPr id="62556" name="Rectangle 92"/>
          <p:cNvSpPr>
            <a:spLocks noChangeArrowheads="1"/>
          </p:cNvSpPr>
          <p:nvPr/>
        </p:nvSpPr>
        <p:spPr bwMode="auto">
          <a:xfrm>
            <a:off x="458788" y="1674813"/>
            <a:ext cx="1563687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Zygomatic bone</a:t>
            </a:r>
            <a:endParaRPr lang="en-US" sz="1800">
              <a:latin typeface="Arial" charset="0"/>
            </a:endParaRPr>
          </a:p>
        </p:txBody>
      </p:sp>
      <p:sp>
        <p:nvSpPr>
          <p:cNvPr id="62557" name="Rectangle 93"/>
          <p:cNvSpPr>
            <a:spLocks noChangeArrowheads="1"/>
          </p:cNvSpPr>
          <p:nvPr/>
        </p:nvSpPr>
        <p:spPr bwMode="auto">
          <a:xfrm>
            <a:off x="458788" y="2109788"/>
            <a:ext cx="1712912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Temporal bone</a:t>
            </a:r>
          </a:p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(zygomatic process)</a:t>
            </a:r>
            <a:endParaRPr lang="en-US" sz="1800">
              <a:latin typeface="Arial" charset="0"/>
            </a:endParaRPr>
          </a:p>
        </p:txBody>
      </p:sp>
      <p:sp>
        <p:nvSpPr>
          <p:cNvPr id="62558" name="Rectangle 94"/>
          <p:cNvSpPr>
            <a:spLocks noChangeArrowheads="1"/>
          </p:cNvSpPr>
          <p:nvPr/>
        </p:nvSpPr>
        <p:spPr bwMode="auto">
          <a:xfrm>
            <a:off x="458788" y="3151188"/>
            <a:ext cx="944562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Mandibular</a:t>
            </a:r>
          </a:p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fossa</a:t>
            </a:r>
            <a:endParaRPr lang="en-US" sz="1800" b="1">
              <a:latin typeface="Arial" charset="0"/>
            </a:endParaRPr>
          </a:p>
        </p:txBody>
      </p:sp>
      <p:sp>
        <p:nvSpPr>
          <p:cNvPr id="62559" name="Rectangle 95"/>
          <p:cNvSpPr>
            <a:spLocks noChangeArrowheads="1"/>
          </p:cNvSpPr>
          <p:nvPr/>
        </p:nvSpPr>
        <p:spPr bwMode="auto">
          <a:xfrm>
            <a:off x="458788" y="2735263"/>
            <a:ext cx="633412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Vomer</a:t>
            </a:r>
            <a:endParaRPr lang="en-US" sz="1800">
              <a:latin typeface="Arial" charset="0"/>
            </a:endParaRPr>
          </a:p>
        </p:txBody>
      </p:sp>
      <p:sp>
        <p:nvSpPr>
          <p:cNvPr id="62560" name="Rectangle 96"/>
          <p:cNvSpPr>
            <a:spLocks noChangeArrowheads="1"/>
          </p:cNvSpPr>
          <p:nvPr/>
        </p:nvSpPr>
        <p:spPr bwMode="auto">
          <a:xfrm>
            <a:off x="458788" y="3624263"/>
            <a:ext cx="1319212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Styloid process</a:t>
            </a:r>
            <a:endParaRPr lang="en-US" sz="1800" b="1">
              <a:latin typeface="Arial" charset="0"/>
            </a:endParaRPr>
          </a:p>
        </p:txBody>
      </p:sp>
      <p:sp>
        <p:nvSpPr>
          <p:cNvPr id="62561" name="Rectangle 97"/>
          <p:cNvSpPr>
            <a:spLocks noChangeArrowheads="1"/>
          </p:cNvSpPr>
          <p:nvPr/>
        </p:nvSpPr>
        <p:spPr bwMode="auto">
          <a:xfrm>
            <a:off x="458788" y="5567363"/>
            <a:ext cx="1939925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External occipital crest</a:t>
            </a:r>
            <a:endParaRPr lang="en-US" sz="1800" b="1">
              <a:latin typeface="Arial" charset="0"/>
            </a:endParaRPr>
          </a:p>
        </p:txBody>
      </p:sp>
      <p:sp>
        <p:nvSpPr>
          <p:cNvPr id="62562" name="Rectangle 98"/>
          <p:cNvSpPr>
            <a:spLocks noChangeArrowheads="1"/>
          </p:cNvSpPr>
          <p:nvPr/>
        </p:nvSpPr>
        <p:spPr bwMode="auto">
          <a:xfrm>
            <a:off x="458788" y="5815013"/>
            <a:ext cx="1466850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External occipital</a:t>
            </a:r>
          </a:p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protuberance</a:t>
            </a:r>
            <a:endParaRPr lang="en-US" sz="1800" b="1">
              <a:latin typeface="Arial" charset="0"/>
            </a:endParaRPr>
          </a:p>
        </p:txBody>
      </p:sp>
      <p:sp>
        <p:nvSpPr>
          <p:cNvPr id="62563" name="Rectangle 99"/>
          <p:cNvSpPr>
            <a:spLocks noChangeArrowheads="1"/>
          </p:cNvSpPr>
          <p:nvPr/>
        </p:nvSpPr>
        <p:spPr bwMode="auto">
          <a:xfrm>
            <a:off x="455613" y="6215063"/>
            <a:ext cx="4679950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(a) Inferior view of the skull (mandible removed)</a:t>
            </a:r>
            <a:endParaRPr lang="en-US" sz="1800">
              <a:latin typeface="Arial" charset="0"/>
            </a:endParaRPr>
          </a:p>
        </p:txBody>
      </p:sp>
      <p:sp>
        <p:nvSpPr>
          <p:cNvPr id="62564" name="Rectangle 100"/>
          <p:cNvSpPr>
            <a:spLocks noChangeArrowheads="1"/>
          </p:cNvSpPr>
          <p:nvPr/>
        </p:nvSpPr>
        <p:spPr bwMode="auto">
          <a:xfrm>
            <a:off x="458788" y="3992563"/>
            <a:ext cx="139700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Mastoid process</a:t>
            </a:r>
            <a:endParaRPr lang="en-US" sz="1800" b="1">
              <a:latin typeface="Arial" charset="0"/>
            </a:endParaRPr>
          </a:p>
        </p:txBody>
      </p:sp>
      <p:sp>
        <p:nvSpPr>
          <p:cNvPr id="62565" name="Rectangle 101"/>
          <p:cNvSpPr>
            <a:spLocks noChangeArrowheads="1"/>
          </p:cNvSpPr>
          <p:nvPr/>
        </p:nvSpPr>
        <p:spPr bwMode="auto">
          <a:xfrm>
            <a:off x="458788" y="4271963"/>
            <a:ext cx="1641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 Black" pitchFamily="34" charset="0"/>
              </a:rPr>
              <a:t>Temporal bone</a:t>
            </a:r>
          </a:p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(petrous part)</a:t>
            </a:r>
            <a:endParaRPr lang="en-US" sz="1800" b="1">
              <a:latin typeface="Arial" charset="0"/>
            </a:endParaRPr>
          </a:p>
        </p:txBody>
      </p:sp>
      <p:sp>
        <p:nvSpPr>
          <p:cNvPr id="62566" name="Rectangle 102"/>
          <p:cNvSpPr>
            <a:spLocks noChangeArrowheads="1"/>
          </p:cNvSpPr>
          <p:nvPr/>
        </p:nvSpPr>
        <p:spPr bwMode="auto">
          <a:xfrm>
            <a:off x="458788" y="4748213"/>
            <a:ext cx="1693862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Pharyngeal tubercle</a:t>
            </a:r>
          </a:p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of basilar region of</a:t>
            </a:r>
            <a:endParaRPr lang="en-US" sz="1800" b="1">
              <a:latin typeface="Arial" charset="0"/>
            </a:endParaRPr>
          </a:p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the occipital bone</a:t>
            </a:r>
            <a:endParaRPr lang="en-US" sz="1800" b="1">
              <a:latin typeface="Arial" charset="0"/>
            </a:endParaRPr>
          </a:p>
        </p:txBody>
      </p:sp>
      <p:sp>
        <p:nvSpPr>
          <p:cNvPr id="62567" name="Rectangle 103"/>
          <p:cNvSpPr>
            <a:spLocks noChangeArrowheads="1"/>
          </p:cNvSpPr>
          <p:nvPr/>
        </p:nvSpPr>
        <p:spPr bwMode="auto">
          <a:xfrm>
            <a:off x="458788" y="5307013"/>
            <a:ext cx="1296987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Parietal bone</a:t>
            </a:r>
            <a:endParaRPr lang="en-US" sz="1800">
              <a:latin typeface="Arial" charset="0"/>
            </a:endParaRPr>
          </a:p>
        </p:txBody>
      </p:sp>
      <p:sp>
        <p:nvSpPr>
          <p:cNvPr id="62568" name="Rectangle 104"/>
          <p:cNvSpPr>
            <a:spLocks noChangeArrowheads="1"/>
          </p:cNvSpPr>
          <p:nvPr/>
        </p:nvSpPr>
        <p:spPr bwMode="auto">
          <a:xfrm>
            <a:off x="1116013" y="1011238"/>
            <a:ext cx="14255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Palatine bone</a:t>
            </a:r>
          </a:p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(horizontal plate)</a:t>
            </a:r>
            <a:endParaRPr lang="en-US" sz="1800">
              <a:latin typeface="Arial" charset="0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Inferior Nasal Conchae</a:t>
            </a:r>
          </a:p>
        </p:txBody>
      </p:sp>
      <p:sp>
        <p:nvSpPr>
          <p:cNvPr id="63493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Form part of lateral walls of nasal cavity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42" name="Rectangle 6"/>
          <p:cNvSpPr>
            <a:spLocks noChangeArrowheads="1"/>
          </p:cNvSpPr>
          <p:nvPr/>
        </p:nvSpPr>
        <p:spPr bwMode="auto">
          <a:xfrm>
            <a:off x="8067675" y="6581775"/>
            <a:ext cx="10731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7.14a</a:t>
            </a:r>
          </a:p>
        </p:txBody>
      </p:sp>
      <p:pic>
        <p:nvPicPr>
          <p:cNvPr id="65546" name="Picture 10"/>
          <p:cNvPicPr>
            <a:picLocks noChangeAspect="1" noChangeArrowheads="1"/>
          </p:cNvPicPr>
          <p:nvPr/>
        </p:nvPicPr>
        <p:blipFill>
          <a:blip r:embed="rId2" cstate="print"/>
          <a:srcRect t="1611" b="22935"/>
          <a:stretch>
            <a:fillRect/>
          </a:stretch>
        </p:blipFill>
        <p:spPr bwMode="auto">
          <a:xfrm>
            <a:off x="303213" y="481013"/>
            <a:ext cx="8535987" cy="4830762"/>
          </a:xfrm>
          <a:prstGeom prst="rect">
            <a:avLst/>
          </a:prstGeom>
          <a:noFill/>
        </p:spPr>
      </p:pic>
      <p:sp>
        <p:nvSpPr>
          <p:cNvPr id="65547" name="Freeform 11"/>
          <p:cNvSpPr>
            <a:spLocks/>
          </p:cNvSpPr>
          <p:nvPr/>
        </p:nvSpPr>
        <p:spPr bwMode="auto">
          <a:xfrm>
            <a:off x="5108575" y="615950"/>
            <a:ext cx="857250" cy="692150"/>
          </a:xfrm>
          <a:custGeom>
            <a:avLst/>
            <a:gdLst/>
            <a:ahLst/>
            <a:cxnLst>
              <a:cxn ang="0">
                <a:pos x="0" y="436"/>
              </a:cxn>
              <a:cxn ang="0">
                <a:pos x="386" y="0"/>
              </a:cxn>
              <a:cxn ang="0">
                <a:pos x="540" y="0"/>
              </a:cxn>
            </a:cxnLst>
            <a:rect l="0" t="0" r="r" b="b"/>
            <a:pathLst>
              <a:path w="540" h="436">
                <a:moveTo>
                  <a:pt x="0" y="436"/>
                </a:moveTo>
                <a:lnTo>
                  <a:pt x="386" y="0"/>
                </a:lnTo>
                <a:lnTo>
                  <a:pt x="540" y="0"/>
                </a:lnTo>
              </a:path>
            </a:pathLst>
          </a:custGeom>
          <a:noFill/>
          <a:ln w="3810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5548" name="Freeform 12"/>
          <p:cNvSpPr>
            <a:spLocks/>
          </p:cNvSpPr>
          <p:nvPr/>
        </p:nvSpPr>
        <p:spPr bwMode="auto">
          <a:xfrm>
            <a:off x="4094163" y="987425"/>
            <a:ext cx="1868487" cy="1317625"/>
          </a:xfrm>
          <a:custGeom>
            <a:avLst/>
            <a:gdLst/>
            <a:ahLst/>
            <a:cxnLst>
              <a:cxn ang="0">
                <a:pos x="0" y="830"/>
              </a:cxn>
              <a:cxn ang="0">
                <a:pos x="1025" y="0"/>
              </a:cxn>
              <a:cxn ang="0">
                <a:pos x="1177" y="0"/>
              </a:cxn>
            </a:cxnLst>
            <a:rect l="0" t="0" r="r" b="b"/>
            <a:pathLst>
              <a:path w="1177" h="830">
                <a:moveTo>
                  <a:pt x="0" y="830"/>
                </a:moveTo>
                <a:lnTo>
                  <a:pt x="1025" y="0"/>
                </a:lnTo>
                <a:lnTo>
                  <a:pt x="1177" y="0"/>
                </a:lnTo>
              </a:path>
            </a:pathLst>
          </a:custGeom>
          <a:noFill/>
          <a:ln w="3810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5549" name="Freeform 13"/>
          <p:cNvSpPr>
            <a:spLocks/>
          </p:cNvSpPr>
          <p:nvPr/>
        </p:nvSpPr>
        <p:spPr bwMode="auto">
          <a:xfrm>
            <a:off x="4437063" y="1473200"/>
            <a:ext cx="1525587" cy="1155700"/>
          </a:xfrm>
          <a:custGeom>
            <a:avLst/>
            <a:gdLst/>
            <a:ahLst/>
            <a:cxnLst>
              <a:cxn ang="0">
                <a:pos x="0" y="728"/>
              </a:cxn>
              <a:cxn ang="0">
                <a:pos x="809" y="0"/>
              </a:cxn>
              <a:cxn ang="0">
                <a:pos x="961" y="0"/>
              </a:cxn>
            </a:cxnLst>
            <a:rect l="0" t="0" r="r" b="b"/>
            <a:pathLst>
              <a:path w="961" h="728">
                <a:moveTo>
                  <a:pt x="0" y="728"/>
                </a:moveTo>
                <a:lnTo>
                  <a:pt x="809" y="0"/>
                </a:lnTo>
                <a:lnTo>
                  <a:pt x="961" y="0"/>
                </a:lnTo>
              </a:path>
            </a:pathLst>
          </a:custGeom>
          <a:noFill/>
          <a:ln w="3810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5550" name="Freeform 14"/>
          <p:cNvSpPr>
            <a:spLocks/>
          </p:cNvSpPr>
          <p:nvPr/>
        </p:nvSpPr>
        <p:spPr bwMode="auto">
          <a:xfrm>
            <a:off x="4867275" y="2193925"/>
            <a:ext cx="1584325" cy="866775"/>
          </a:xfrm>
          <a:custGeom>
            <a:avLst/>
            <a:gdLst/>
            <a:ahLst/>
            <a:cxnLst>
              <a:cxn ang="0">
                <a:pos x="0" y="546"/>
              </a:cxn>
              <a:cxn ang="0">
                <a:pos x="714" y="0"/>
              </a:cxn>
              <a:cxn ang="0">
                <a:pos x="998" y="0"/>
              </a:cxn>
            </a:cxnLst>
            <a:rect l="0" t="0" r="r" b="b"/>
            <a:pathLst>
              <a:path w="998" h="546">
                <a:moveTo>
                  <a:pt x="0" y="546"/>
                </a:moveTo>
                <a:lnTo>
                  <a:pt x="714" y="0"/>
                </a:lnTo>
                <a:lnTo>
                  <a:pt x="998" y="0"/>
                </a:lnTo>
              </a:path>
            </a:pathLst>
          </a:custGeom>
          <a:noFill/>
          <a:ln w="3810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5551" name="Freeform 15"/>
          <p:cNvSpPr>
            <a:spLocks/>
          </p:cNvSpPr>
          <p:nvPr/>
        </p:nvSpPr>
        <p:spPr bwMode="auto">
          <a:xfrm>
            <a:off x="2230438" y="3843338"/>
            <a:ext cx="1323975" cy="1527175"/>
          </a:xfrm>
          <a:custGeom>
            <a:avLst/>
            <a:gdLst/>
            <a:ahLst/>
            <a:cxnLst>
              <a:cxn ang="0">
                <a:pos x="834" y="0"/>
              </a:cxn>
              <a:cxn ang="0">
                <a:pos x="656" y="962"/>
              </a:cxn>
              <a:cxn ang="0">
                <a:pos x="0" y="962"/>
              </a:cxn>
            </a:cxnLst>
            <a:rect l="0" t="0" r="r" b="b"/>
            <a:pathLst>
              <a:path w="834" h="962">
                <a:moveTo>
                  <a:pt x="834" y="0"/>
                </a:moveTo>
                <a:lnTo>
                  <a:pt x="656" y="962"/>
                </a:lnTo>
                <a:lnTo>
                  <a:pt x="0" y="962"/>
                </a:lnTo>
              </a:path>
            </a:pathLst>
          </a:custGeom>
          <a:noFill/>
          <a:ln w="3810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5552" name="Freeform 16"/>
          <p:cNvSpPr>
            <a:spLocks/>
          </p:cNvSpPr>
          <p:nvPr/>
        </p:nvSpPr>
        <p:spPr bwMode="auto">
          <a:xfrm>
            <a:off x="3846513" y="3983038"/>
            <a:ext cx="773112" cy="1384300"/>
          </a:xfrm>
          <a:custGeom>
            <a:avLst/>
            <a:gdLst/>
            <a:ahLst/>
            <a:cxnLst>
              <a:cxn ang="0">
                <a:pos x="487" y="872"/>
              </a:cxn>
              <a:cxn ang="0">
                <a:pos x="296" y="872"/>
              </a:cxn>
              <a:cxn ang="0">
                <a:pos x="0" y="0"/>
              </a:cxn>
            </a:cxnLst>
            <a:rect l="0" t="0" r="r" b="b"/>
            <a:pathLst>
              <a:path w="487" h="872">
                <a:moveTo>
                  <a:pt x="487" y="872"/>
                </a:moveTo>
                <a:lnTo>
                  <a:pt x="296" y="872"/>
                </a:lnTo>
                <a:lnTo>
                  <a:pt x="0" y="0"/>
                </a:lnTo>
              </a:path>
            </a:pathLst>
          </a:custGeom>
          <a:noFill/>
          <a:ln w="3810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5553" name="Freeform 17"/>
          <p:cNvSpPr>
            <a:spLocks/>
          </p:cNvSpPr>
          <p:nvPr/>
        </p:nvSpPr>
        <p:spPr bwMode="auto">
          <a:xfrm>
            <a:off x="2986088" y="4081463"/>
            <a:ext cx="374650" cy="638175"/>
          </a:xfrm>
          <a:custGeom>
            <a:avLst/>
            <a:gdLst/>
            <a:ahLst/>
            <a:cxnLst>
              <a:cxn ang="0">
                <a:pos x="0" y="402"/>
              </a:cxn>
              <a:cxn ang="0">
                <a:pos x="98" y="402"/>
              </a:cxn>
              <a:cxn ang="0">
                <a:pos x="236" y="0"/>
              </a:cxn>
            </a:cxnLst>
            <a:rect l="0" t="0" r="r" b="b"/>
            <a:pathLst>
              <a:path w="236" h="402">
                <a:moveTo>
                  <a:pt x="0" y="402"/>
                </a:moveTo>
                <a:lnTo>
                  <a:pt x="98" y="402"/>
                </a:lnTo>
                <a:lnTo>
                  <a:pt x="236" y="0"/>
                </a:lnTo>
              </a:path>
            </a:pathLst>
          </a:custGeom>
          <a:noFill/>
          <a:ln w="3810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5554" name="Freeform 18"/>
          <p:cNvSpPr>
            <a:spLocks/>
          </p:cNvSpPr>
          <p:nvPr/>
        </p:nvSpPr>
        <p:spPr bwMode="auto">
          <a:xfrm>
            <a:off x="2935288" y="2943225"/>
            <a:ext cx="88900" cy="1182688"/>
          </a:xfrm>
          <a:custGeom>
            <a:avLst/>
            <a:gdLst/>
            <a:ahLst/>
            <a:cxnLst>
              <a:cxn ang="0">
                <a:pos x="0" y="745"/>
              </a:cxn>
              <a:cxn ang="0">
                <a:pos x="56" y="745"/>
              </a:cxn>
              <a:cxn ang="0">
                <a:pos x="16" y="0"/>
              </a:cxn>
            </a:cxnLst>
            <a:rect l="0" t="0" r="r" b="b"/>
            <a:pathLst>
              <a:path w="56" h="745">
                <a:moveTo>
                  <a:pt x="0" y="745"/>
                </a:moveTo>
                <a:lnTo>
                  <a:pt x="56" y="745"/>
                </a:lnTo>
                <a:lnTo>
                  <a:pt x="16" y="0"/>
                </a:lnTo>
              </a:path>
            </a:pathLst>
          </a:custGeom>
          <a:noFill/>
          <a:ln w="3810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5555" name="Freeform 19"/>
          <p:cNvSpPr>
            <a:spLocks/>
          </p:cNvSpPr>
          <p:nvPr/>
        </p:nvSpPr>
        <p:spPr bwMode="auto">
          <a:xfrm>
            <a:off x="5927725" y="2489200"/>
            <a:ext cx="514350" cy="390525"/>
          </a:xfrm>
          <a:custGeom>
            <a:avLst/>
            <a:gdLst/>
            <a:ahLst/>
            <a:cxnLst>
              <a:cxn ang="0">
                <a:pos x="324" y="246"/>
              </a:cxn>
              <a:cxn ang="0">
                <a:pos x="152" y="246"/>
              </a:cxn>
              <a:cxn ang="0">
                <a:pos x="0" y="0"/>
              </a:cxn>
            </a:cxnLst>
            <a:rect l="0" t="0" r="r" b="b"/>
            <a:pathLst>
              <a:path w="324" h="246">
                <a:moveTo>
                  <a:pt x="324" y="246"/>
                </a:moveTo>
                <a:lnTo>
                  <a:pt x="152" y="246"/>
                </a:lnTo>
                <a:lnTo>
                  <a:pt x="0" y="0"/>
                </a:lnTo>
              </a:path>
            </a:pathLst>
          </a:custGeom>
          <a:noFill/>
          <a:ln w="3810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5556" name="Freeform 20"/>
          <p:cNvSpPr>
            <a:spLocks/>
          </p:cNvSpPr>
          <p:nvPr/>
        </p:nvSpPr>
        <p:spPr bwMode="auto">
          <a:xfrm>
            <a:off x="2754313" y="1504950"/>
            <a:ext cx="1682750" cy="2262188"/>
          </a:xfrm>
          <a:custGeom>
            <a:avLst/>
            <a:gdLst/>
            <a:ahLst/>
            <a:cxnLst>
              <a:cxn ang="0">
                <a:pos x="1060" y="1425"/>
              </a:cxn>
              <a:cxn ang="0">
                <a:pos x="0" y="0"/>
              </a:cxn>
              <a:cxn ang="0">
                <a:pos x="890" y="1008"/>
              </a:cxn>
            </a:cxnLst>
            <a:rect l="0" t="0" r="r" b="b"/>
            <a:pathLst>
              <a:path w="1060" h="1425">
                <a:moveTo>
                  <a:pt x="1060" y="1425"/>
                </a:moveTo>
                <a:lnTo>
                  <a:pt x="0" y="0"/>
                </a:lnTo>
                <a:lnTo>
                  <a:pt x="890" y="1008"/>
                </a:lnTo>
              </a:path>
            </a:pathLst>
          </a:custGeom>
          <a:noFill/>
          <a:ln w="3810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5557" name="Freeform 21"/>
          <p:cNvSpPr>
            <a:spLocks/>
          </p:cNvSpPr>
          <p:nvPr/>
        </p:nvSpPr>
        <p:spPr bwMode="auto">
          <a:xfrm>
            <a:off x="2754313" y="1368425"/>
            <a:ext cx="1270000" cy="1301750"/>
          </a:xfrm>
          <a:custGeom>
            <a:avLst/>
            <a:gdLst/>
            <a:ahLst/>
            <a:cxnLst>
              <a:cxn ang="0">
                <a:pos x="800" y="820"/>
              </a:cxn>
              <a:cxn ang="0">
                <a:pos x="0" y="86"/>
              </a:cxn>
              <a:cxn ang="0">
                <a:pos x="0" y="0"/>
              </a:cxn>
            </a:cxnLst>
            <a:rect l="0" t="0" r="r" b="b"/>
            <a:pathLst>
              <a:path w="800" h="820">
                <a:moveTo>
                  <a:pt x="800" y="820"/>
                </a:moveTo>
                <a:lnTo>
                  <a:pt x="0" y="86"/>
                </a:lnTo>
                <a:lnTo>
                  <a:pt x="0" y="0"/>
                </a:lnTo>
              </a:path>
            </a:pathLst>
          </a:custGeom>
          <a:noFill/>
          <a:ln w="3810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5558" name="Freeform 22"/>
          <p:cNvSpPr>
            <a:spLocks/>
          </p:cNvSpPr>
          <p:nvPr/>
        </p:nvSpPr>
        <p:spPr bwMode="auto">
          <a:xfrm>
            <a:off x="7388225" y="927100"/>
            <a:ext cx="136525" cy="949325"/>
          </a:xfrm>
          <a:custGeom>
            <a:avLst/>
            <a:gdLst/>
            <a:ahLst/>
            <a:cxnLst>
              <a:cxn ang="0">
                <a:pos x="2" y="0"/>
              </a:cxn>
              <a:cxn ang="0">
                <a:pos x="86" y="0"/>
              </a:cxn>
              <a:cxn ang="0">
                <a:pos x="86" y="598"/>
              </a:cxn>
              <a:cxn ang="0">
                <a:pos x="0" y="598"/>
              </a:cxn>
            </a:cxnLst>
            <a:rect l="0" t="0" r="r" b="b"/>
            <a:pathLst>
              <a:path w="86" h="598">
                <a:moveTo>
                  <a:pt x="2" y="0"/>
                </a:moveTo>
                <a:lnTo>
                  <a:pt x="86" y="0"/>
                </a:lnTo>
                <a:lnTo>
                  <a:pt x="86" y="598"/>
                </a:lnTo>
                <a:lnTo>
                  <a:pt x="0" y="598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5559" name="Line 23"/>
          <p:cNvSpPr>
            <a:spLocks noChangeShapeType="1"/>
          </p:cNvSpPr>
          <p:nvPr/>
        </p:nvSpPr>
        <p:spPr bwMode="auto">
          <a:xfrm>
            <a:off x="5870575" y="3821113"/>
            <a:ext cx="581025" cy="1587"/>
          </a:xfrm>
          <a:prstGeom prst="line">
            <a:avLst/>
          </a:prstGeom>
          <a:noFill/>
          <a:ln w="3810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5560" name="Line 24"/>
          <p:cNvSpPr>
            <a:spLocks noChangeShapeType="1"/>
          </p:cNvSpPr>
          <p:nvPr/>
        </p:nvSpPr>
        <p:spPr bwMode="auto">
          <a:xfrm>
            <a:off x="7524750" y="1387475"/>
            <a:ext cx="111125" cy="1588"/>
          </a:xfrm>
          <a:prstGeom prst="line">
            <a:avLst/>
          </a:prstGeom>
          <a:noFill/>
          <a:ln w="1587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5561" name="Freeform 25"/>
          <p:cNvSpPr>
            <a:spLocks/>
          </p:cNvSpPr>
          <p:nvPr/>
        </p:nvSpPr>
        <p:spPr bwMode="auto">
          <a:xfrm>
            <a:off x="1763713" y="3989388"/>
            <a:ext cx="133350" cy="1165225"/>
          </a:xfrm>
          <a:custGeom>
            <a:avLst/>
            <a:gdLst/>
            <a:ahLst/>
            <a:cxnLst>
              <a:cxn ang="0">
                <a:pos x="82" y="0"/>
              </a:cxn>
              <a:cxn ang="0">
                <a:pos x="0" y="0"/>
              </a:cxn>
              <a:cxn ang="0">
                <a:pos x="0" y="734"/>
              </a:cxn>
              <a:cxn ang="0">
                <a:pos x="84" y="734"/>
              </a:cxn>
            </a:cxnLst>
            <a:rect l="0" t="0" r="r" b="b"/>
            <a:pathLst>
              <a:path w="84" h="734">
                <a:moveTo>
                  <a:pt x="82" y="0"/>
                </a:moveTo>
                <a:lnTo>
                  <a:pt x="0" y="0"/>
                </a:lnTo>
                <a:lnTo>
                  <a:pt x="0" y="734"/>
                </a:lnTo>
                <a:lnTo>
                  <a:pt x="84" y="734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5562" name="Freeform 26"/>
          <p:cNvSpPr>
            <a:spLocks/>
          </p:cNvSpPr>
          <p:nvPr/>
        </p:nvSpPr>
        <p:spPr bwMode="auto">
          <a:xfrm>
            <a:off x="5108575" y="615950"/>
            <a:ext cx="857250" cy="692150"/>
          </a:xfrm>
          <a:custGeom>
            <a:avLst/>
            <a:gdLst/>
            <a:ahLst/>
            <a:cxnLst>
              <a:cxn ang="0">
                <a:pos x="0" y="436"/>
              </a:cxn>
              <a:cxn ang="0">
                <a:pos x="386" y="0"/>
              </a:cxn>
              <a:cxn ang="0">
                <a:pos x="540" y="0"/>
              </a:cxn>
            </a:cxnLst>
            <a:rect l="0" t="0" r="r" b="b"/>
            <a:pathLst>
              <a:path w="540" h="436">
                <a:moveTo>
                  <a:pt x="0" y="436"/>
                </a:moveTo>
                <a:lnTo>
                  <a:pt x="386" y="0"/>
                </a:lnTo>
                <a:lnTo>
                  <a:pt x="540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5563" name="Freeform 27"/>
          <p:cNvSpPr>
            <a:spLocks/>
          </p:cNvSpPr>
          <p:nvPr/>
        </p:nvSpPr>
        <p:spPr bwMode="auto">
          <a:xfrm>
            <a:off x="4094163" y="987425"/>
            <a:ext cx="1868487" cy="1317625"/>
          </a:xfrm>
          <a:custGeom>
            <a:avLst/>
            <a:gdLst/>
            <a:ahLst/>
            <a:cxnLst>
              <a:cxn ang="0">
                <a:pos x="0" y="830"/>
              </a:cxn>
              <a:cxn ang="0">
                <a:pos x="1025" y="0"/>
              </a:cxn>
              <a:cxn ang="0">
                <a:pos x="1177" y="0"/>
              </a:cxn>
            </a:cxnLst>
            <a:rect l="0" t="0" r="r" b="b"/>
            <a:pathLst>
              <a:path w="1177" h="830">
                <a:moveTo>
                  <a:pt x="0" y="830"/>
                </a:moveTo>
                <a:lnTo>
                  <a:pt x="1025" y="0"/>
                </a:lnTo>
                <a:lnTo>
                  <a:pt x="1177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5564" name="Freeform 28"/>
          <p:cNvSpPr>
            <a:spLocks/>
          </p:cNvSpPr>
          <p:nvPr/>
        </p:nvSpPr>
        <p:spPr bwMode="auto">
          <a:xfrm>
            <a:off x="4437063" y="1473200"/>
            <a:ext cx="1525587" cy="1155700"/>
          </a:xfrm>
          <a:custGeom>
            <a:avLst/>
            <a:gdLst/>
            <a:ahLst/>
            <a:cxnLst>
              <a:cxn ang="0">
                <a:pos x="0" y="728"/>
              </a:cxn>
              <a:cxn ang="0">
                <a:pos x="809" y="0"/>
              </a:cxn>
              <a:cxn ang="0">
                <a:pos x="961" y="0"/>
              </a:cxn>
            </a:cxnLst>
            <a:rect l="0" t="0" r="r" b="b"/>
            <a:pathLst>
              <a:path w="961" h="728">
                <a:moveTo>
                  <a:pt x="0" y="728"/>
                </a:moveTo>
                <a:lnTo>
                  <a:pt x="809" y="0"/>
                </a:lnTo>
                <a:lnTo>
                  <a:pt x="961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5565" name="Freeform 29"/>
          <p:cNvSpPr>
            <a:spLocks/>
          </p:cNvSpPr>
          <p:nvPr/>
        </p:nvSpPr>
        <p:spPr bwMode="auto">
          <a:xfrm>
            <a:off x="4867275" y="2193925"/>
            <a:ext cx="1577975" cy="866775"/>
          </a:xfrm>
          <a:custGeom>
            <a:avLst/>
            <a:gdLst/>
            <a:ahLst/>
            <a:cxnLst>
              <a:cxn ang="0">
                <a:pos x="0" y="546"/>
              </a:cxn>
              <a:cxn ang="0">
                <a:pos x="714" y="0"/>
              </a:cxn>
              <a:cxn ang="0">
                <a:pos x="994" y="0"/>
              </a:cxn>
            </a:cxnLst>
            <a:rect l="0" t="0" r="r" b="b"/>
            <a:pathLst>
              <a:path w="994" h="546">
                <a:moveTo>
                  <a:pt x="0" y="546"/>
                </a:moveTo>
                <a:lnTo>
                  <a:pt x="714" y="0"/>
                </a:lnTo>
                <a:lnTo>
                  <a:pt x="994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5566" name="Freeform 30"/>
          <p:cNvSpPr>
            <a:spLocks/>
          </p:cNvSpPr>
          <p:nvPr/>
        </p:nvSpPr>
        <p:spPr bwMode="auto">
          <a:xfrm>
            <a:off x="5133975" y="4052888"/>
            <a:ext cx="1314450" cy="1587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46" y="100"/>
              </a:cxn>
              <a:cxn ang="0">
                <a:pos x="828" y="100"/>
              </a:cxn>
            </a:cxnLst>
            <a:rect l="0" t="0" r="r" b="b"/>
            <a:pathLst>
              <a:path w="828" h="100">
                <a:moveTo>
                  <a:pt x="0" y="0"/>
                </a:moveTo>
                <a:lnTo>
                  <a:pt x="546" y="100"/>
                </a:lnTo>
                <a:lnTo>
                  <a:pt x="828" y="100"/>
                </a:lnTo>
              </a:path>
            </a:pathLst>
          </a:custGeom>
          <a:noFill/>
          <a:ln w="3810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5567" name="Freeform 31"/>
          <p:cNvSpPr>
            <a:spLocks/>
          </p:cNvSpPr>
          <p:nvPr/>
        </p:nvSpPr>
        <p:spPr bwMode="auto">
          <a:xfrm>
            <a:off x="5133975" y="4052888"/>
            <a:ext cx="1314450" cy="1587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46" y="100"/>
              </a:cxn>
              <a:cxn ang="0">
                <a:pos x="828" y="100"/>
              </a:cxn>
            </a:cxnLst>
            <a:rect l="0" t="0" r="r" b="b"/>
            <a:pathLst>
              <a:path w="828" h="100">
                <a:moveTo>
                  <a:pt x="0" y="0"/>
                </a:moveTo>
                <a:lnTo>
                  <a:pt x="546" y="100"/>
                </a:lnTo>
                <a:lnTo>
                  <a:pt x="828" y="10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5568" name="Line 32"/>
          <p:cNvSpPr>
            <a:spLocks noChangeShapeType="1"/>
          </p:cNvSpPr>
          <p:nvPr/>
        </p:nvSpPr>
        <p:spPr bwMode="auto">
          <a:xfrm flipH="1">
            <a:off x="1627188" y="4519613"/>
            <a:ext cx="133350" cy="1587"/>
          </a:xfrm>
          <a:prstGeom prst="line">
            <a:avLst/>
          </a:prstGeom>
          <a:noFill/>
          <a:ln w="1587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5569" name="Line 33"/>
          <p:cNvSpPr>
            <a:spLocks noChangeShapeType="1"/>
          </p:cNvSpPr>
          <p:nvPr/>
        </p:nvSpPr>
        <p:spPr bwMode="auto">
          <a:xfrm>
            <a:off x="5870575" y="3821113"/>
            <a:ext cx="574675" cy="1587"/>
          </a:xfrm>
          <a:prstGeom prst="line">
            <a:avLst/>
          </a:prstGeom>
          <a:noFill/>
          <a:ln w="1587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5570" name="Freeform 34"/>
          <p:cNvSpPr>
            <a:spLocks/>
          </p:cNvSpPr>
          <p:nvPr/>
        </p:nvSpPr>
        <p:spPr bwMode="auto">
          <a:xfrm>
            <a:off x="2230438" y="3843338"/>
            <a:ext cx="1323975" cy="1527175"/>
          </a:xfrm>
          <a:custGeom>
            <a:avLst/>
            <a:gdLst/>
            <a:ahLst/>
            <a:cxnLst>
              <a:cxn ang="0">
                <a:pos x="834" y="0"/>
              </a:cxn>
              <a:cxn ang="0">
                <a:pos x="656" y="962"/>
              </a:cxn>
              <a:cxn ang="0">
                <a:pos x="0" y="962"/>
              </a:cxn>
            </a:cxnLst>
            <a:rect l="0" t="0" r="r" b="b"/>
            <a:pathLst>
              <a:path w="834" h="962">
                <a:moveTo>
                  <a:pt x="834" y="0"/>
                </a:moveTo>
                <a:lnTo>
                  <a:pt x="656" y="962"/>
                </a:lnTo>
                <a:lnTo>
                  <a:pt x="0" y="962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5571" name="Freeform 35"/>
          <p:cNvSpPr>
            <a:spLocks/>
          </p:cNvSpPr>
          <p:nvPr/>
        </p:nvSpPr>
        <p:spPr bwMode="auto">
          <a:xfrm>
            <a:off x="3846513" y="3983038"/>
            <a:ext cx="773112" cy="1384300"/>
          </a:xfrm>
          <a:custGeom>
            <a:avLst/>
            <a:gdLst/>
            <a:ahLst/>
            <a:cxnLst>
              <a:cxn ang="0">
                <a:pos x="487" y="872"/>
              </a:cxn>
              <a:cxn ang="0">
                <a:pos x="296" y="872"/>
              </a:cxn>
              <a:cxn ang="0">
                <a:pos x="0" y="0"/>
              </a:cxn>
            </a:cxnLst>
            <a:rect l="0" t="0" r="r" b="b"/>
            <a:pathLst>
              <a:path w="487" h="872">
                <a:moveTo>
                  <a:pt x="487" y="872"/>
                </a:moveTo>
                <a:lnTo>
                  <a:pt x="296" y="872"/>
                </a:lnTo>
                <a:lnTo>
                  <a:pt x="0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5572" name="Freeform 36"/>
          <p:cNvSpPr>
            <a:spLocks/>
          </p:cNvSpPr>
          <p:nvPr/>
        </p:nvSpPr>
        <p:spPr bwMode="auto">
          <a:xfrm>
            <a:off x="2986088" y="4081463"/>
            <a:ext cx="374650" cy="638175"/>
          </a:xfrm>
          <a:custGeom>
            <a:avLst/>
            <a:gdLst/>
            <a:ahLst/>
            <a:cxnLst>
              <a:cxn ang="0">
                <a:pos x="0" y="402"/>
              </a:cxn>
              <a:cxn ang="0">
                <a:pos x="98" y="402"/>
              </a:cxn>
              <a:cxn ang="0">
                <a:pos x="236" y="0"/>
              </a:cxn>
            </a:cxnLst>
            <a:rect l="0" t="0" r="r" b="b"/>
            <a:pathLst>
              <a:path w="236" h="402">
                <a:moveTo>
                  <a:pt x="0" y="402"/>
                </a:moveTo>
                <a:lnTo>
                  <a:pt x="98" y="402"/>
                </a:lnTo>
                <a:lnTo>
                  <a:pt x="236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5573" name="Freeform 37"/>
          <p:cNvSpPr>
            <a:spLocks/>
          </p:cNvSpPr>
          <p:nvPr/>
        </p:nvSpPr>
        <p:spPr bwMode="auto">
          <a:xfrm>
            <a:off x="2935288" y="2943225"/>
            <a:ext cx="88900" cy="1182688"/>
          </a:xfrm>
          <a:custGeom>
            <a:avLst/>
            <a:gdLst/>
            <a:ahLst/>
            <a:cxnLst>
              <a:cxn ang="0">
                <a:pos x="0" y="745"/>
              </a:cxn>
              <a:cxn ang="0">
                <a:pos x="56" y="745"/>
              </a:cxn>
              <a:cxn ang="0">
                <a:pos x="16" y="0"/>
              </a:cxn>
            </a:cxnLst>
            <a:rect l="0" t="0" r="r" b="b"/>
            <a:pathLst>
              <a:path w="56" h="745">
                <a:moveTo>
                  <a:pt x="0" y="745"/>
                </a:moveTo>
                <a:lnTo>
                  <a:pt x="56" y="745"/>
                </a:lnTo>
                <a:lnTo>
                  <a:pt x="16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5574" name="Freeform 38"/>
          <p:cNvSpPr>
            <a:spLocks/>
          </p:cNvSpPr>
          <p:nvPr/>
        </p:nvSpPr>
        <p:spPr bwMode="auto">
          <a:xfrm>
            <a:off x="5927725" y="2489200"/>
            <a:ext cx="517525" cy="390525"/>
          </a:xfrm>
          <a:custGeom>
            <a:avLst/>
            <a:gdLst/>
            <a:ahLst/>
            <a:cxnLst>
              <a:cxn ang="0">
                <a:pos x="326" y="246"/>
              </a:cxn>
              <a:cxn ang="0">
                <a:pos x="152" y="246"/>
              </a:cxn>
              <a:cxn ang="0">
                <a:pos x="0" y="0"/>
              </a:cxn>
            </a:cxnLst>
            <a:rect l="0" t="0" r="r" b="b"/>
            <a:pathLst>
              <a:path w="326" h="246">
                <a:moveTo>
                  <a:pt x="326" y="246"/>
                </a:moveTo>
                <a:lnTo>
                  <a:pt x="152" y="246"/>
                </a:lnTo>
                <a:lnTo>
                  <a:pt x="0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5575" name="Freeform 39"/>
          <p:cNvSpPr>
            <a:spLocks/>
          </p:cNvSpPr>
          <p:nvPr/>
        </p:nvSpPr>
        <p:spPr bwMode="auto">
          <a:xfrm>
            <a:off x="2754313" y="1504950"/>
            <a:ext cx="1682750" cy="2262188"/>
          </a:xfrm>
          <a:custGeom>
            <a:avLst/>
            <a:gdLst/>
            <a:ahLst/>
            <a:cxnLst>
              <a:cxn ang="0">
                <a:pos x="1060" y="1425"/>
              </a:cxn>
              <a:cxn ang="0">
                <a:pos x="0" y="0"/>
              </a:cxn>
              <a:cxn ang="0">
                <a:pos x="890" y="1008"/>
              </a:cxn>
            </a:cxnLst>
            <a:rect l="0" t="0" r="r" b="b"/>
            <a:pathLst>
              <a:path w="1060" h="1425">
                <a:moveTo>
                  <a:pt x="1060" y="1425"/>
                </a:moveTo>
                <a:lnTo>
                  <a:pt x="0" y="0"/>
                </a:lnTo>
                <a:lnTo>
                  <a:pt x="890" y="1008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5576" name="Freeform 40"/>
          <p:cNvSpPr>
            <a:spLocks/>
          </p:cNvSpPr>
          <p:nvPr/>
        </p:nvSpPr>
        <p:spPr bwMode="auto">
          <a:xfrm>
            <a:off x="2754313" y="1368425"/>
            <a:ext cx="1270000" cy="1301750"/>
          </a:xfrm>
          <a:custGeom>
            <a:avLst/>
            <a:gdLst/>
            <a:ahLst/>
            <a:cxnLst>
              <a:cxn ang="0">
                <a:pos x="800" y="820"/>
              </a:cxn>
              <a:cxn ang="0">
                <a:pos x="0" y="86"/>
              </a:cxn>
              <a:cxn ang="0">
                <a:pos x="0" y="0"/>
              </a:cxn>
            </a:cxnLst>
            <a:rect l="0" t="0" r="r" b="b"/>
            <a:pathLst>
              <a:path w="800" h="820">
                <a:moveTo>
                  <a:pt x="800" y="820"/>
                </a:moveTo>
                <a:lnTo>
                  <a:pt x="0" y="86"/>
                </a:lnTo>
                <a:lnTo>
                  <a:pt x="0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5577" name="Rectangle 41"/>
          <p:cNvSpPr>
            <a:spLocks noChangeArrowheads="1"/>
          </p:cNvSpPr>
          <p:nvPr/>
        </p:nvSpPr>
        <p:spPr bwMode="auto">
          <a:xfrm>
            <a:off x="6480175" y="4037013"/>
            <a:ext cx="1955800" cy="59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Maxillary bone</a:t>
            </a:r>
          </a:p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(palatine process)</a:t>
            </a:r>
            <a:endParaRPr lang="en-US" sz="1800">
              <a:latin typeface="Arial" charset="0"/>
            </a:endParaRPr>
          </a:p>
        </p:txBody>
      </p:sp>
      <p:sp>
        <p:nvSpPr>
          <p:cNvPr id="65578" name="Rectangle 42"/>
          <p:cNvSpPr>
            <a:spLocks noChangeArrowheads="1"/>
          </p:cNvSpPr>
          <p:nvPr/>
        </p:nvSpPr>
        <p:spPr bwMode="auto">
          <a:xfrm>
            <a:off x="447675" y="5189538"/>
            <a:ext cx="2260600" cy="59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Palatine bone</a:t>
            </a:r>
          </a:p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(perpendicular plate)</a:t>
            </a:r>
            <a:endParaRPr lang="en-US" sz="1800">
              <a:latin typeface="Arial" charset="0"/>
            </a:endParaRPr>
          </a:p>
        </p:txBody>
      </p:sp>
      <p:sp>
        <p:nvSpPr>
          <p:cNvPr id="65579" name="Rectangle 43"/>
          <p:cNvSpPr>
            <a:spLocks noChangeArrowheads="1"/>
          </p:cNvSpPr>
          <p:nvPr/>
        </p:nvSpPr>
        <p:spPr bwMode="auto">
          <a:xfrm>
            <a:off x="4654550" y="5186363"/>
            <a:ext cx="1917700" cy="64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Palatine bone</a:t>
            </a:r>
          </a:p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(horizontal plate)</a:t>
            </a:r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 </a:t>
            </a:r>
          </a:p>
        </p:txBody>
      </p:sp>
      <p:sp>
        <p:nvSpPr>
          <p:cNvPr id="65580" name="Rectangle 44"/>
          <p:cNvSpPr>
            <a:spLocks noChangeArrowheads="1"/>
          </p:cNvSpPr>
          <p:nvPr/>
        </p:nvSpPr>
        <p:spPr bwMode="auto">
          <a:xfrm>
            <a:off x="1882775" y="4572000"/>
            <a:ext cx="10541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Pterygoid</a:t>
            </a:r>
          </a:p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process</a:t>
            </a:r>
            <a:endParaRPr lang="en-US" sz="1800" b="1">
              <a:latin typeface="Arial" charset="0"/>
            </a:endParaRPr>
          </a:p>
        </p:txBody>
      </p:sp>
      <p:sp>
        <p:nvSpPr>
          <p:cNvPr id="65581" name="Rectangle 45"/>
          <p:cNvSpPr>
            <a:spLocks noChangeArrowheads="1"/>
          </p:cNvSpPr>
          <p:nvPr/>
        </p:nvSpPr>
        <p:spPr bwMode="auto">
          <a:xfrm>
            <a:off x="466725" y="5856288"/>
            <a:ext cx="7061200" cy="64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(a) Bones forming the left lateral wall of the nasal cavity</a:t>
            </a:r>
          </a:p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     (nasal septum removed) </a:t>
            </a:r>
          </a:p>
        </p:txBody>
      </p:sp>
      <p:sp>
        <p:nvSpPr>
          <p:cNvPr id="65582" name="Rectangle 46"/>
          <p:cNvSpPr>
            <a:spLocks noChangeArrowheads="1"/>
          </p:cNvSpPr>
          <p:nvPr/>
        </p:nvSpPr>
        <p:spPr bwMode="auto">
          <a:xfrm>
            <a:off x="1866900" y="3990975"/>
            <a:ext cx="1041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Sphenoid</a:t>
            </a:r>
          </a:p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sinus</a:t>
            </a:r>
            <a:endParaRPr lang="en-US" sz="1800" b="1">
              <a:latin typeface="Arial" charset="0"/>
            </a:endParaRPr>
          </a:p>
        </p:txBody>
      </p:sp>
      <p:sp>
        <p:nvSpPr>
          <p:cNvPr id="65583" name="Rectangle 47"/>
          <p:cNvSpPr>
            <a:spLocks noChangeArrowheads="1"/>
          </p:cNvSpPr>
          <p:nvPr/>
        </p:nvSpPr>
        <p:spPr bwMode="auto">
          <a:xfrm>
            <a:off x="447675" y="4348163"/>
            <a:ext cx="1155700" cy="64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Sphenoid</a:t>
            </a:r>
          </a:p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bone</a:t>
            </a:r>
            <a:endParaRPr lang="en-US" sz="1800">
              <a:latin typeface="Arial" charset="0"/>
            </a:endParaRPr>
          </a:p>
        </p:txBody>
      </p:sp>
      <p:sp>
        <p:nvSpPr>
          <p:cNvPr id="65584" name="Rectangle 48"/>
          <p:cNvSpPr>
            <a:spLocks noChangeArrowheads="1"/>
          </p:cNvSpPr>
          <p:nvPr/>
        </p:nvSpPr>
        <p:spPr bwMode="auto">
          <a:xfrm>
            <a:off x="6489700" y="3694113"/>
            <a:ext cx="21971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Anterior nasal spine</a:t>
            </a:r>
            <a:endParaRPr lang="en-US" sz="1800" b="1">
              <a:latin typeface="Arial" charset="0"/>
            </a:endParaRPr>
          </a:p>
        </p:txBody>
      </p:sp>
      <p:sp>
        <p:nvSpPr>
          <p:cNvPr id="65585" name="Rectangle 49"/>
          <p:cNvSpPr>
            <a:spLocks noChangeArrowheads="1"/>
          </p:cNvSpPr>
          <p:nvPr/>
        </p:nvSpPr>
        <p:spPr bwMode="auto">
          <a:xfrm>
            <a:off x="5997575" y="509588"/>
            <a:ext cx="14351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Frontal sinus</a:t>
            </a:r>
            <a:endParaRPr lang="en-US" sz="1800" b="1">
              <a:latin typeface="Arial" charset="0"/>
            </a:endParaRPr>
          </a:p>
        </p:txBody>
      </p:sp>
      <p:sp>
        <p:nvSpPr>
          <p:cNvPr id="65586" name="Rectangle 50"/>
          <p:cNvSpPr>
            <a:spLocks noChangeArrowheads="1"/>
          </p:cNvSpPr>
          <p:nvPr/>
        </p:nvSpPr>
        <p:spPr bwMode="auto">
          <a:xfrm>
            <a:off x="6003925" y="874713"/>
            <a:ext cx="14478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Superior</a:t>
            </a:r>
          </a:p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nasal concha</a:t>
            </a:r>
            <a:endParaRPr lang="en-US" sz="1800" b="1">
              <a:latin typeface="Arial" charset="0"/>
            </a:endParaRPr>
          </a:p>
        </p:txBody>
      </p:sp>
      <p:sp>
        <p:nvSpPr>
          <p:cNvPr id="65587" name="Rectangle 51"/>
          <p:cNvSpPr>
            <a:spLocks noChangeArrowheads="1"/>
          </p:cNvSpPr>
          <p:nvPr/>
        </p:nvSpPr>
        <p:spPr bwMode="auto">
          <a:xfrm>
            <a:off x="6000750" y="1360488"/>
            <a:ext cx="14478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Middle</a:t>
            </a:r>
          </a:p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nasal concha</a:t>
            </a:r>
            <a:endParaRPr lang="en-US" sz="1800" b="1">
              <a:latin typeface="Arial" charset="0"/>
            </a:endParaRPr>
          </a:p>
        </p:txBody>
      </p:sp>
      <p:sp>
        <p:nvSpPr>
          <p:cNvPr id="65588" name="Rectangle 52"/>
          <p:cNvSpPr>
            <a:spLocks noChangeArrowheads="1"/>
          </p:cNvSpPr>
          <p:nvPr/>
        </p:nvSpPr>
        <p:spPr bwMode="auto">
          <a:xfrm>
            <a:off x="7664450" y="1217613"/>
            <a:ext cx="1028700" cy="64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Ethmoid</a:t>
            </a:r>
          </a:p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bone</a:t>
            </a:r>
            <a:endParaRPr lang="en-US" sz="1800">
              <a:latin typeface="Arial" charset="0"/>
            </a:endParaRPr>
          </a:p>
        </p:txBody>
      </p:sp>
      <p:sp>
        <p:nvSpPr>
          <p:cNvPr id="65589" name="Rectangle 53"/>
          <p:cNvSpPr>
            <a:spLocks noChangeArrowheads="1"/>
          </p:cNvSpPr>
          <p:nvPr/>
        </p:nvSpPr>
        <p:spPr bwMode="auto">
          <a:xfrm>
            <a:off x="6483350" y="2020888"/>
            <a:ext cx="1663700" cy="64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Inferior nasal</a:t>
            </a:r>
          </a:p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concha </a:t>
            </a:r>
          </a:p>
        </p:txBody>
      </p:sp>
      <p:sp>
        <p:nvSpPr>
          <p:cNvPr id="65590" name="Rectangle 54"/>
          <p:cNvSpPr>
            <a:spLocks noChangeArrowheads="1"/>
          </p:cNvSpPr>
          <p:nvPr/>
        </p:nvSpPr>
        <p:spPr bwMode="auto">
          <a:xfrm>
            <a:off x="6483350" y="2719388"/>
            <a:ext cx="13970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Nasal bone</a:t>
            </a:r>
            <a:endParaRPr lang="en-US" sz="1800">
              <a:latin typeface="Arial" charset="0"/>
            </a:endParaRPr>
          </a:p>
        </p:txBody>
      </p:sp>
      <p:sp>
        <p:nvSpPr>
          <p:cNvPr id="65591" name="Rectangle 55"/>
          <p:cNvSpPr>
            <a:spLocks noChangeArrowheads="1"/>
          </p:cNvSpPr>
          <p:nvPr/>
        </p:nvSpPr>
        <p:spPr bwMode="auto">
          <a:xfrm>
            <a:off x="2254250" y="831850"/>
            <a:ext cx="23368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Superior, middle, and</a:t>
            </a:r>
          </a:p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inferior meatus</a:t>
            </a:r>
            <a:endParaRPr lang="en-US" sz="1800" b="1">
              <a:latin typeface="Arial" charset="0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Orbits</a:t>
            </a:r>
          </a:p>
        </p:txBody>
      </p:sp>
      <p:sp>
        <p:nvSpPr>
          <p:cNvPr id="6656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Encase eyes and lacrimal glands</a:t>
            </a:r>
          </a:p>
          <a:p>
            <a:r>
              <a:rPr lang="en-US"/>
              <a:t>Sites of attachment for eye muscles</a:t>
            </a:r>
          </a:p>
          <a:p>
            <a:r>
              <a:rPr lang="en-US"/>
              <a:t>Formed by parts of seven bones (next slide)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7" name="Picture 9" descr="figure_07_13b-jL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263" y="493713"/>
            <a:ext cx="8243887" cy="5868987"/>
          </a:xfrm>
          <a:prstGeom prst="rect">
            <a:avLst/>
          </a:prstGeom>
          <a:noFill/>
        </p:spPr>
      </p:pic>
      <p:sp>
        <p:nvSpPr>
          <p:cNvPr id="68618" name="Freeform 10"/>
          <p:cNvSpPr>
            <a:spLocks/>
          </p:cNvSpPr>
          <p:nvPr/>
        </p:nvSpPr>
        <p:spPr bwMode="auto">
          <a:xfrm>
            <a:off x="1884363" y="1268413"/>
            <a:ext cx="3090862" cy="13398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900" y="0"/>
              </a:cxn>
              <a:cxn ang="0">
                <a:pos x="1947" y="844"/>
              </a:cxn>
            </a:cxnLst>
            <a:rect l="0" t="0" r="r" b="b"/>
            <a:pathLst>
              <a:path w="1947" h="844">
                <a:moveTo>
                  <a:pt x="0" y="0"/>
                </a:moveTo>
                <a:lnTo>
                  <a:pt x="900" y="0"/>
                </a:lnTo>
                <a:lnTo>
                  <a:pt x="1947" y="844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8619" name="Freeform 11"/>
          <p:cNvSpPr>
            <a:spLocks/>
          </p:cNvSpPr>
          <p:nvPr/>
        </p:nvSpPr>
        <p:spPr bwMode="auto">
          <a:xfrm>
            <a:off x="4157663" y="1004888"/>
            <a:ext cx="909637" cy="8001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04" y="0"/>
              </a:cxn>
              <a:cxn ang="0">
                <a:pos x="573" y="504"/>
              </a:cxn>
            </a:cxnLst>
            <a:rect l="0" t="0" r="r" b="b"/>
            <a:pathLst>
              <a:path w="573" h="504">
                <a:moveTo>
                  <a:pt x="0" y="0"/>
                </a:moveTo>
                <a:lnTo>
                  <a:pt x="104" y="0"/>
                </a:lnTo>
                <a:lnTo>
                  <a:pt x="573" y="504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8620" name="Freeform 12"/>
          <p:cNvSpPr>
            <a:spLocks/>
          </p:cNvSpPr>
          <p:nvPr/>
        </p:nvSpPr>
        <p:spPr bwMode="auto">
          <a:xfrm>
            <a:off x="5416550" y="1020763"/>
            <a:ext cx="606425" cy="1806575"/>
          </a:xfrm>
          <a:custGeom>
            <a:avLst/>
            <a:gdLst/>
            <a:ahLst/>
            <a:cxnLst>
              <a:cxn ang="0">
                <a:pos x="382" y="0"/>
              </a:cxn>
              <a:cxn ang="0">
                <a:pos x="278" y="0"/>
              </a:cxn>
              <a:cxn ang="0">
                <a:pos x="0" y="1138"/>
              </a:cxn>
            </a:cxnLst>
            <a:rect l="0" t="0" r="r" b="b"/>
            <a:pathLst>
              <a:path w="382" h="1138">
                <a:moveTo>
                  <a:pt x="382" y="0"/>
                </a:moveTo>
                <a:lnTo>
                  <a:pt x="278" y="0"/>
                </a:lnTo>
                <a:lnTo>
                  <a:pt x="0" y="1138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8621" name="Freeform 13"/>
          <p:cNvSpPr>
            <a:spLocks/>
          </p:cNvSpPr>
          <p:nvPr/>
        </p:nvSpPr>
        <p:spPr bwMode="auto">
          <a:xfrm>
            <a:off x="5670550" y="2779713"/>
            <a:ext cx="1336675" cy="190500"/>
          </a:xfrm>
          <a:custGeom>
            <a:avLst/>
            <a:gdLst/>
            <a:ahLst/>
            <a:cxnLst>
              <a:cxn ang="0">
                <a:pos x="842" y="0"/>
              </a:cxn>
              <a:cxn ang="0">
                <a:pos x="738" y="0"/>
              </a:cxn>
              <a:cxn ang="0">
                <a:pos x="0" y="120"/>
              </a:cxn>
            </a:cxnLst>
            <a:rect l="0" t="0" r="r" b="b"/>
            <a:pathLst>
              <a:path w="842" h="120">
                <a:moveTo>
                  <a:pt x="842" y="0"/>
                </a:moveTo>
                <a:lnTo>
                  <a:pt x="738" y="0"/>
                </a:lnTo>
                <a:lnTo>
                  <a:pt x="0" y="120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8622" name="Freeform 14"/>
          <p:cNvSpPr>
            <a:spLocks/>
          </p:cNvSpPr>
          <p:nvPr/>
        </p:nvSpPr>
        <p:spPr bwMode="auto">
          <a:xfrm>
            <a:off x="5375275" y="3421063"/>
            <a:ext cx="1397000" cy="1566862"/>
          </a:xfrm>
          <a:custGeom>
            <a:avLst/>
            <a:gdLst/>
            <a:ahLst/>
            <a:cxnLst>
              <a:cxn ang="0">
                <a:pos x="880" y="987"/>
              </a:cxn>
              <a:cxn ang="0">
                <a:pos x="632" y="987"/>
              </a:cxn>
              <a:cxn ang="0">
                <a:pos x="0" y="0"/>
              </a:cxn>
            </a:cxnLst>
            <a:rect l="0" t="0" r="r" b="b"/>
            <a:pathLst>
              <a:path w="880" h="987">
                <a:moveTo>
                  <a:pt x="880" y="987"/>
                </a:moveTo>
                <a:lnTo>
                  <a:pt x="632" y="987"/>
                </a:lnTo>
                <a:lnTo>
                  <a:pt x="0" y="0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8623" name="Freeform 15"/>
          <p:cNvSpPr>
            <a:spLocks/>
          </p:cNvSpPr>
          <p:nvPr/>
        </p:nvSpPr>
        <p:spPr bwMode="auto">
          <a:xfrm>
            <a:off x="4956175" y="4006850"/>
            <a:ext cx="1816100" cy="1473200"/>
          </a:xfrm>
          <a:custGeom>
            <a:avLst/>
            <a:gdLst/>
            <a:ahLst/>
            <a:cxnLst>
              <a:cxn ang="0">
                <a:pos x="1144" y="928"/>
              </a:cxn>
              <a:cxn ang="0">
                <a:pos x="850" y="928"/>
              </a:cxn>
              <a:cxn ang="0">
                <a:pos x="0" y="0"/>
              </a:cxn>
            </a:cxnLst>
            <a:rect l="0" t="0" r="r" b="b"/>
            <a:pathLst>
              <a:path w="1144" h="928">
                <a:moveTo>
                  <a:pt x="1144" y="928"/>
                </a:moveTo>
                <a:lnTo>
                  <a:pt x="850" y="928"/>
                </a:lnTo>
                <a:lnTo>
                  <a:pt x="0" y="0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8624" name="Freeform 16"/>
          <p:cNvSpPr>
            <a:spLocks/>
          </p:cNvSpPr>
          <p:nvPr/>
        </p:nvSpPr>
        <p:spPr bwMode="auto">
          <a:xfrm>
            <a:off x="5702300" y="3421063"/>
            <a:ext cx="1304925" cy="341312"/>
          </a:xfrm>
          <a:custGeom>
            <a:avLst/>
            <a:gdLst/>
            <a:ahLst/>
            <a:cxnLst>
              <a:cxn ang="0">
                <a:pos x="822" y="215"/>
              </a:cxn>
              <a:cxn ang="0">
                <a:pos x="718" y="215"/>
              </a:cxn>
              <a:cxn ang="0">
                <a:pos x="0" y="0"/>
              </a:cxn>
            </a:cxnLst>
            <a:rect l="0" t="0" r="r" b="b"/>
            <a:pathLst>
              <a:path w="822" h="215">
                <a:moveTo>
                  <a:pt x="822" y="215"/>
                </a:moveTo>
                <a:lnTo>
                  <a:pt x="718" y="215"/>
                </a:lnTo>
                <a:lnTo>
                  <a:pt x="0" y="0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8625" name="Freeform 17"/>
          <p:cNvSpPr>
            <a:spLocks/>
          </p:cNvSpPr>
          <p:nvPr/>
        </p:nvSpPr>
        <p:spPr bwMode="auto">
          <a:xfrm>
            <a:off x="6337300" y="3698875"/>
            <a:ext cx="622300" cy="479425"/>
          </a:xfrm>
          <a:custGeom>
            <a:avLst/>
            <a:gdLst/>
            <a:ahLst/>
            <a:cxnLst>
              <a:cxn ang="0">
                <a:pos x="392" y="302"/>
              </a:cxn>
              <a:cxn ang="0">
                <a:pos x="184" y="302"/>
              </a:cxn>
              <a:cxn ang="0">
                <a:pos x="0" y="0"/>
              </a:cxn>
            </a:cxnLst>
            <a:rect l="0" t="0" r="r" b="b"/>
            <a:pathLst>
              <a:path w="392" h="302">
                <a:moveTo>
                  <a:pt x="392" y="302"/>
                </a:moveTo>
                <a:lnTo>
                  <a:pt x="184" y="302"/>
                </a:lnTo>
                <a:lnTo>
                  <a:pt x="0" y="0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8626" name="Freeform 18"/>
          <p:cNvSpPr>
            <a:spLocks/>
          </p:cNvSpPr>
          <p:nvPr/>
        </p:nvSpPr>
        <p:spPr bwMode="auto">
          <a:xfrm>
            <a:off x="6213475" y="3144838"/>
            <a:ext cx="793750" cy="127000"/>
          </a:xfrm>
          <a:custGeom>
            <a:avLst/>
            <a:gdLst/>
            <a:ahLst/>
            <a:cxnLst>
              <a:cxn ang="0">
                <a:pos x="500" y="80"/>
              </a:cxn>
              <a:cxn ang="0">
                <a:pos x="384" y="80"/>
              </a:cxn>
              <a:cxn ang="0">
                <a:pos x="0" y="0"/>
              </a:cxn>
            </a:cxnLst>
            <a:rect l="0" t="0" r="r" b="b"/>
            <a:pathLst>
              <a:path w="500" h="80">
                <a:moveTo>
                  <a:pt x="500" y="80"/>
                </a:moveTo>
                <a:lnTo>
                  <a:pt x="384" y="80"/>
                </a:lnTo>
                <a:lnTo>
                  <a:pt x="0" y="0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8627" name="Freeform 19"/>
          <p:cNvSpPr>
            <a:spLocks/>
          </p:cNvSpPr>
          <p:nvPr/>
        </p:nvSpPr>
        <p:spPr bwMode="auto">
          <a:xfrm>
            <a:off x="1897063" y="1779588"/>
            <a:ext cx="2320925" cy="4953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86" y="0"/>
              </a:cxn>
              <a:cxn ang="0">
                <a:pos x="1462" y="312"/>
              </a:cxn>
            </a:cxnLst>
            <a:rect l="0" t="0" r="r" b="b"/>
            <a:pathLst>
              <a:path w="1462" h="312">
                <a:moveTo>
                  <a:pt x="0" y="0"/>
                </a:moveTo>
                <a:lnTo>
                  <a:pt x="886" y="0"/>
                </a:lnTo>
                <a:lnTo>
                  <a:pt x="1462" y="312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8628" name="Freeform 20"/>
          <p:cNvSpPr>
            <a:spLocks/>
          </p:cNvSpPr>
          <p:nvPr/>
        </p:nvSpPr>
        <p:spPr bwMode="auto">
          <a:xfrm>
            <a:off x="2246313" y="2347913"/>
            <a:ext cx="1416050" cy="714375"/>
          </a:xfrm>
          <a:custGeom>
            <a:avLst/>
            <a:gdLst/>
            <a:ahLst/>
            <a:cxnLst>
              <a:cxn ang="0">
                <a:pos x="0" y="450"/>
              </a:cxn>
              <a:cxn ang="0">
                <a:pos x="74" y="450"/>
              </a:cxn>
              <a:cxn ang="0">
                <a:pos x="892" y="0"/>
              </a:cxn>
            </a:cxnLst>
            <a:rect l="0" t="0" r="r" b="b"/>
            <a:pathLst>
              <a:path w="892" h="450">
                <a:moveTo>
                  <a:pt x="0" y="450"/>
                </a:moveTo>
                <a:lnTo>
                  <a:pt x="74" y="450"/>
                </a:lnTo>
                <a:lnTo>
                  <a:pt x="892" y="0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8629" name="Freeform 21"/>
          <p:cNvSpPr>
            <a:spLocks/>
          </p:cNvSpPr>
          <p:nvPr/>
        </p:nvSpPr>
        <p:spPr bwMode="auto">
          <a:xfrm>
            <a:off x="1947863" y="3084513"/>
            <a:ext cx="2413000" cy="500062"/>
          </a:xfrm>
          <a:custGeom>
            <a:avLst/>
            <a:gdLst/>
            <a:ahLst/>
            <a:cxnLst>
              <a:cxn ang="0">
                <a:pos x="0" y="315"/>
              </a:cxn>
              <a:cxn ang="0">
                <a:pos x="150" y="315"/>
              </a:cxn>
              <a:cxn ang="0">
                <a:pos x="1520" y="0"/>
              </a:cxn>
            </a:cxnLst>
            <a:rect l="0" t="0" r="r" b="b"/>
            <a:pathLst>
              <a:path w="1520" h="315">
                <a:moveTo>
                  <a:pt x="0" y="315"/>
                </a:moveTo>
                <a:lnTo>
                  <a:pt x="150" y="315"/>
                </a:lnTo>
                <a:lnTo>
                  <a:pt x="1520" y="0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8630" name="Freeform 22"/>
          <p:cNvSpPr>
            <a:spLocks/>
          </p:cNvSpPr>
          <p:nvPr/>
        </p:nvSpPr>
        <p:spPr bwMode="auto">
          <a:xfrm>
            <a:off x="2112963" y="3505200"/>
            <a:ext cx="1704975" cy="574675"/>
          </a:xfrm>
          <a:custGeom>
            <a:avLst/>
            <a:gdLst/>
            <a:ahLst/>
            <a:cxnLst>
              <a:cxn ang="0">
                <a:pos x="0" y="362"/>
              </a:cxn>
              <a:cxn ang="0">
                <a:pos x="134" y="362"/>
              </a:cxn>
              <a:cxn ang="0">
                <a:pos x="1074" y="0"/>
              </a:cxn>
            </a:cxnLst>
            <a:rect l="0" t="0" r="r" b="b"/>
            <a:pathLst>
              <a:path w="1074" h="362">
                <a:moveTo>
                  <a:pt x="0" y="362"/>
                </a:moveTo>
                <a:lnTo>
                  <a:pt x="134" y="362"/>
                </a:lnTo>
                <a:lnTo>
                  <a:pt x="1074" y="0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8631" name="Freeform 23"/>
          <p:cNvSpPr>
            <a:spLocks/>
          </p:cNvSpPr>
          <p:nvPr/>
        </p:nvSpPr>
        <p:spPr bwMode="auto">
          <a:xfrm>
            <a:off x="2087563" y="4889500"/>
            <a:ext cx="1085850" cy="422275"/>
          </a:xfrm>
          <a:custGeom>
            <a:avLst/>
            <a:gdLst/>
            <a:ahLst/>
            <a:cxnLst>
              <a:cxn ang="0">
                <a:pos x="0" y="266"/>
              </a:cxn>
              <a:cxn ang="0">
                <a:pos x="152" y="266"/>
              </a:cxn>
              <a:cxn ang="0">
                <a:pos x="684" y="0"/>
              </a:cxn>
            </a:cxnLst>
            <a:rect l="0" t="0" r="r" b="b"/>
            <a:pathLst>
              <a:path w="684" h="266">
                <a:moveTo>
                  <a:pt x="0" y="266"/>
                </a:moveTo>
                <a:lnTo>
                  <a:pt x="152" y="266"/>
                </a:lnTo>
                <a:lnTo>
                  <a:pt x="684" y="0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8632" name="Freeform 24"/>
          <p:cNvSpPr>
            <a:spLocks/>
          </p:cNvSpPr>
          <p:nvPr/>
        </p:nvSpPr>
        <p:spPr bwMode="auto">
          <a:xfrm>
            <a:off x="2459038" y="3883025"/>
            <a:ext cx="1847850" cy="847725"/>
          </a:xfrm>
          <a:custGeom>
            <a:avLst/>
            <a:gdLst/>
            <a:ahLst/>
            <a:cxnLst>
              <a:cxn ang="0">
                <a:pos x="0" y="534"/>
              </a:cxn>
              <a:cxn ang="0">
                <a:pos x="112" y="534"/>
              </a:cxn>
              <a:cxn ang="0">
                <a:pos x="1164" y="0"/>
              </a:cxn>
            </a:cxnLst>
            <a:rect l="0" t="0" r="r" b="b"/>
            <a:pathLst>
              <a:path w="1164" h="534">
                <a:moveTo>
                  <a:pt x="0" y="534"/>
                </a:moveTo>
                <a:lnTo>
                  <a:pt x="112" y="534"/>
                </a:lnTo>
                <a:lnTo>
                  <a:pt x="1164" y="0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8633" name="Freeform 25"/>
          <p:cNvSpPr>
            <a:spLocks/>
          </p:cNvSpPr>
          <p:nvPr/>
        </p:nvSpPr>
        <p:spPr bwMode="auto">
          <a:xfrm>
            <a:off x="2271713" y="3863975"/>
            <a:ext cx="2560637" cy="1165225"/>
          </a:xfrm>
          <a:custGeom>
            <a:avLst/>
            <a:gdLst/>
            <a:ahLst/>
            <a:cxnLst>
              <a:cxn ang="0">
                <a:pos x="0" y="734"/>
              </a:cxn>
              <a:cxn ang="0">
                <a:pos x="126" y="734"/>
              </a:cxn>
              <a:cxn ang="0">
                <a:pos x="1613" y="0"/>
              </a:cxn>
            </a:cxnLst>
            <a:rect l="0" t="0" r="r" b="b"/>
            <a:pathLst>
              <a:path w="1613" h="734">
                <a:moveTo>
                  <a:pt x="0" y="734"/>
                </a:moveTo>
                <a:lnTo>
                  <a:pt x="126" y="734"/>
                </a:lnTo>
                <a:lnTo>
                  <a:pt x="1613" y="0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8634" name="Freeform 26"/>
          <p:cNvSpPr>
            <a:spLocks/>
          </p:cNvSpPr>
          <p:nvPr/>
        </p:nvSpPr>
        <p:spPr bwMode="auto">
          <a:xfrm>
            <a:off x="5549900" y="2474913"/>
            <a:ext cx="1422400" cy="250825"/>
          </a:xfrm>
          <a:custGeom>
            <a:avLst/>
            <a:gdLst/>
            <a:ahLst/>
            <a:cxnLst>
              <a:cxn ang="0">
                <a:pos x="896" y="0"/>
              </a:cxn>
              <a:cxn ang="0">
                <a:pos x="812" y="0"/>
              </a:cxn>
              <a:cxn ang="0">
                <a:pos x="0" y="158"/>
              </a:cxn>
            </a:cxnLst>
            <a:rect l="0" t="0" r="r" b="b"/>
            <a:pathLst>
              <a:path w="896" h="158">
                <a:moveTo>
                  <a:pt x="896" y="0"/>
                </a:moveTo>
                <a:lnTo>
                  <a:pt x="812" y="0"/>
                </a:lnTo>
                <a:lnTo>
                  <a:pt x="0" y="158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8635" name="Line 27"/>
          <p:cNvSpPr>
            <a:spLocks noChangeShapeType="1"/>
          </p:cNvSpPr>
          <p:nvPr/>
        </p:nvSpPr>
        <p:spPr bwMode="auto">
          <a:xfrm flipV="1">
            <a:off x="4597400" y="4743450"/>
            <a:ext cx="327025" cy="962025"/>
          </a:xfrm>
          <a:prstGeom prst="line">
            <a:avLst/>
          </a:prstGeom>
          <a:noFill/>
          <a:ln w="3492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8636" name="Line 28"/>
          <p:cNvSpPr>
            <a:spLocks noChangeShapeType="1"/>
          </p:cNvSpPr>
          <p:nvPr/>
        </p:nvSpPr>
        <p:spPr bwMode="auto">
          <a:xfrm flipH="1">
            <a:off x="5149850" y="1020763"/>
            <a:ext cx="190500" cy="2095500"/>
          </a:xfrm>
          <a:prstGeom prst="line">
            <a:avLst/>
          </a:prstGeom>
          <a:noFill/>
          <a:ln w="3492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8637" name="Freeform 29"/>
          <p:cNvSpPr>
            <a:spLocks/>
          </p:cNvSpPr>
          <p:nvPr/>
        </p:nvSpPr>
        <p:spPr bwMode="auto">
          <a:xfrm>
            <a:off x="4478338" y="4130675"/>
            <a:ext cx="2293937" cy="1841500"/>
          </a:xfrm>
          <a:custGeom>
            <a:avLst/>
            <a:gdLst/>
            <a:ahLst/>
            <a:cxnLst>
              <a:cxn ang="0">
                <a:pos x="1445" y="1160"/>
              </a:cxn>
              <a:cxn ang="0">
                <a:pos x="1251" y="1160"/>
              </a:cxn>
              <a:cxn ang="0">
                <a:pos x="0" y="0"/>
              </a:cxn>
            </a:cxnLst>
            <a:rect l="0" t="0" r="r" b="b"/>
            <a:pathLst>
              <a:path w="1445" h="1160">
                <a:moveTo>
                  <a:pt x="1445" y="1160"/>
                </a:moveTo>
                <a:lnTo>
                  <a:pt x="1251" y="1160"/>
                </a:lnTo>
                <a:lnTo>
                  <a:pt x="0" y="0"/>
                </a:lnTo>
              </a:path>
            </a:pathLst>
          </a:custGeom>
          <a:noFill/>
          <a:ln w="349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8638" name="Freeform 30"/>
          <p:cNvSpPr>
            <a:spLocks/>
          </p:cNvSpPr>
          <p:nvPr/>
        </p:nvSpPr>
        <p:spPr bwMode="auto">
          <a:xfrm>
            <a:off x="1884363" y="1268413"/>
            <a:ext cx="3090862" cy="13398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900" y="0"/>
              </a:cxn>
              <a:cxn ang="0">
                <a:pos x="1947" y="844"/>
              </a:cxn>
            </a:cxnLst>
            <a:rect l="0" t="0" r="r" b="b"/>
            <a:pathLst>
              <a:path w="1947" h="844">
                <a:moveTo>
                  <a:pt x="0" y="0"/>
                </a:moveTo>
                <a:lnTo>
                  <a:pt x="900" y="0"/>
                </a:lnTo>
                <a:lnTo>
                  <a:pt x="1947" y="844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8639" name="Freeform 31"/>
          <p:cNvSpPr>
            <a:spLocks/>
          </p:cNvSpPr>
          <p:nvPr/>
        </p:nvSpPr>
        <p:spPr bwMode="auto">
          <a:xfrm>
            <a:off x="4157663" y="1004888"/>
            <a:ext cx="909637" cy="8001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04" y="0"/>
              </a:cxn>
              <a:cxn ang="0">
                <a:pos x="573" y="504"/>
              </a:cxn>
            </a:cxnLst>
            <a:rect l="0" t="0" r="r" b="b"/>
            <a:pathLst>
              <a:path w="573" h="504">
                <a:moveTo>
                  <a:pt x="0" y="0"/>
                </a:moveTo>
                <a:lnTo>
                  <a:pt x="104" y="0"/>
                </a:lnTo>
                <a:lnTo>
                  <a:pt x="573" y="504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8640" name="Freeform 32"/>
          <p:cNvSpPr>
            <a:spLocks/>
          </p:cNvSpPr>
          <p:nvPr/>
        </p:nvSpPr>
        <p:spPr bwMode="auto">
          <a:xfrm>
            <a:off x="5416550" y="1020763"/>
            <a:ext cx="606425" cy="1806575"/>
          </a:xfrm>
          <a:custGeom>
            <a:avLst/>
            <a:gdLst/>
            <a:ahLst/>
            <a:cxnLst>
              <a:cxn ang="0">
                <a:pos x="382" y="0"/>
              </a:cxn>
              <a:cxn ang="0">
                <a:pos x="278" y="0"/>
              </a:cxn>
              <a:cxn ang="0">
                <a:pos x="0" y="1138"/>
              </a:cxn>
            </a:cxnLst>
            <a:rect l="0" t="0" r="r" b="b"/>
            <a:pathLst>
              <a:path w="382" h="1138">
                <a:moveTo>
                  <a:pt x="382" y="0"/>
                </a:moveTo>
                <a:lnTo>
                  <a:pt x="278" y="0"/>
                </a:lnTo>
                <a:lnTo>
                  <a:pt x="0" y="1138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8641" name="Freeform 33"/>
          <p:cNvSpPr>
            <a:spLocks/>
          </p:cNvSpPr>
          <p:nvPr/>
        </p:nvSpPr>
        <p:spPr bwMode="auto">
          <a:xfrm>
            <a:off x="5670550" y="2779713"/>
            <a:ext cx="1336675" cy="190500"/>
          </a:xfrm>
          <a:custGeom>
            <a:avLst/>
            <a:gdLst/>
            <a:ahLst/>
            <a:cxnLst>
              <a:cxn ang="0">
                <a:pos x="842" y="0"/>
              </a:cxn>
              <a:cxn ang="0">
                <a:pos x="738" y="0"/>
              </a:cxn>
              <a:cxn ang="0">
                <a:pos x="0" y="120"/>
              </a:cxn>
            </a:cxnLst>
            <a:rect l="0" t="0" r="r" b="b"/>
            <a:pathLst>
              <a:path w="842" h="120">
                <a:moveTo>
                  <a:pt x="842" y="0"/>
                </a:moveTo>
                <a:lnTo>
                  <a:pt x="738" y="0"/>
                </a:lnTo>
                <a:lnTo>
                  <a:pt x="0" y="12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8642" name="Freeform 34"/>
          <p:cNvSpPr>
            <a:spLocks/>
          </p:cNvSpPr>
          <p:nvPr/>
        </p:nvSpPr>
        <p:spPr bwMode="auto">
          <a:xfrm>
            <a:off x="5375275" y="3421063"/>
            <a:ext cx="1397000" cy="1566862"/>
          </a:xfrm>
          <a:custGeom>
            <a:avLst/>
            <a:gdLst/>
            <a:ahLst/>
            <a:cxnLst>
              <a:cxn ang="0">
                <a:pos x="880" y="987"/>
              </a:cxn>
              <a:cxn ang="0">
                <a:pos x="632" y="987"/>
              </a:cxn>
              <a:cxn ang="0">
                <a:pos x="0" y="0"/>
              </a:cxn>
            </a:cxnLst>
            <a:rect l="0" t="0" r="r" b="b"/>
            <a:pathLst>
              <a:path w="880" h="987">
                <a:moveTo>
                  <a:pt x="880" y="987"/>
                </a:moveTo>
                <a:lnTo>
                  <a:pt x="632" y="987"/>
                </a:lnTo>
                <a:lnTo>
                  <a:pt x="0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8643" name="Freeform 35"/>
          <p:cNvSpPr>
            <a:spLocks/>
          </p:cNvSpPr>
          <p:nvPr/>
        </p:nvSpPr>
        <p:spPr bwMode="auto">
          <a:xfrm>
            <a:off x="4956175" y="4006850"/>
            <a:ext cx="1816100" cy="1473200"/>
          </a:xfrm>
          <a:custGeom>
            <a:avLst/>
            <a:gdLst/>
            <a:ahLst/>
            <a:cxnLst>
              <a:cxn ang="0">
                <a:pos x="1144" y="928"/>
              </a:cxn>
              <a:cxn ang="0">
                <a:pos x="850" y="928"/>
              </a:cxn>
              <a:cxn ang="0">
                <a:pos x="0" y="0"/>
              </a:cxn>
            </a:cxnLst>
            <a:rect l="0" t="0" r="r" b="b"/>
            <a:pathLst>
              <a:path w="1144" h="928">
                <a:moveTo>
                  <a:pt x="1144" y="928"/>
                </a:moveTo>
                <a:lnTo>
                  <a:pt x="850" y="928"/>
                </a:lnTo>
                <a:lnTo>
                  <a:pt x="0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8644" name="Freeform 36"/>
          <p:cNvSpPr>
            <a:spLocks/>
          </p:cNvSpPr>
          <p:nvPr/>
        </p:nvSpPr>
        <p:spPr bwMode="auto">
          <a:xfrm>
            <a:off x="5702300" y="3421063"/>
            <a:ext cx="1304925" cy="341312"/>
          </a:xfrm>
          <a:custGeom>
            <a:avLst/>
            <a:gdLst/>
            <a:ahLst/>
            <a:cxnLst>
              <a:cxn ang="0">
                <a:pos x="822" y="215"/>
              </a:cxn>
              <a:cxn ang="0">
                <a:pos x="718" y="215"/>
              </a:cxn>
              <a:cxn ang="0">
                <a:pos x="0" y="0"/>
              </a:cxn>
            </a:cxnLst>
            <a:rect l="0" t="0" r="r" b="b"/>
            <a:pathLst>
              <a:path w="822" h="215">
                <a:moveTo>
                  <a:pt x="822" y="215"/>
                </a:moveTo>
                <a:lnTo>
                  <a:pt x="718" y="215"/>
                </a:lnTo>
                <a:lnTo>
                  <a:pt x="0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8645" name="Freeform 37"/>
          <p:cNvSpPr>
            <a:spLocks/>
          </p:cNvSpPr>
          <p:nvPr/>
        </p:nvSpPr>
        <p:spPr bwMode="auto">
          <a:xfrm>
            <a:off x="6337300" y="3698875"/>
            <a:ext cx="622300" cy="479425"/>
          </a:xfrm>
          <a:custGeom>
            <a:avLst/>
            <a:gdLst/>
            <a:ahLst/>
            <a:cxnLst>
              <a:cxn ang="0">
                <a:pos x="392" y="302"/>
              </a:cxn>
              <a:cxn ang="0">
                <a:pos x="184" y="302"/>
              </a:cxn>
              <a:cxn ang="0">
                <a:pos x="0" y="0"/>
              </a:cxn>
            </a:cxnLst>
            <a:rect l="0" t="0" r="r" b="b"/>
            <a:pathLst>
              <a:path w="392" h="302">
                <a:moveTo>
                  <a:pt x="392" y="302"/>
                </a:moveTo>
                <a:lnTo>
                  <a:pt x="184" y="302"/>
                </a:lnTo>
                <a:lnTo>
                  <a:pt x="0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8646" name="Freeform 38"/>
          <p:cNvSpPr>
            <a:spLocks/>
          </p:cNvSpPr>
          <p:nvPr/>
        </p:nvSpPr>
        <p:spPr bwMode="auto">
          <a:xfrm>
            <a:off x="6213475" y="3144838"/>
            <a:ext cx="793750" cy="127000"/>
          </a:xfrm>
          <a:custGeom>
            <a:avLst/>
            <a:gdLst/>
            <a:ahLst/>
            <a:cxnLst>
              <a:cxn ang="0">
                <a:pos x="500" y="80"/>
              </a:cxn>
              <a:cxn ang="0">
                <a:pos x="384" y="80"/>
              </a:cxn>
              <a:cxn ang="0">
                <a:pos x="0" y="0"/>
              </a:cxn>
            </a:cxnLst>
            <a:rect l="0" t="0" r="r" b="b"/>
            <a:pathLst>
              <a:path w="500" h="80">
                <a:moveTo>
                  <a:pt x="500" y="80"/>
                </a:moveTo>
                <a:lnTo>
                  <a:pt x="384" y="80"/>
                </a:lnTo>
                <a:lnTo>
                  <a:pt x="0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8647" name="Freeform 39"/>
          <p:cNvSpPr>
            <a:spLocks/>
          </p:cNvSpPr>
          <p:nvPr/>
        </p:nvSpPr>
        <p:spPr bwMode="auto">
          <a:xfrm>
            <a:off x="1897063" y="1779588"/>
            <a:ext cx="2320925" cy="4953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86" y="0"/>
              </a:cxn>
              <a:cxn ang="0">
                <a:pos x="1462" y="312"/>
              </a:cxn>
            </a:cxnLst>
            <a:rect l="0" t="0" r="r" b="b"/>
            <a:pathLst>
              <a:path w="1462" h="312">
                <a:moveTo>
                  <a:pt x="0" y="0"/>
                </a:moveTo>
                <a:lnTo>
                  <a:pt x="886" y="0"/>
                </a:lnTo>
                <a:lnTo>
                  <a:pt x="1462" y="312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8648" name="Freeform 40"/>
          <p:cNvSpPr>
            <a:spLocks/>
          </p:cNvSpPr>
          <p:nvPr/>
        </p:nvSpPr>
        <p:spPr bwMode="auto">
          <a:xfrm>
            <a:off x="2246313" y="2347913"/>
            <a:ext cx="1416050" cy="714375"/>
          </a:xfrm>
          <a:custGeom>
            <a:avLst/>
            <a:gdLst/>
            <a:ahLst/>
            <a:cxnLst>
              <a:cxn ang="0">
                <a:pos x="0" y="450"/>
              </a:cxn>
              <a:cxn ang="0">
                <a:pos x="74" y="450"/>
              </a:cxn>
              <a:cxn ang="0">
                <a:pos x="892" y="0"/>
              </a:cxn>
            </a:cxnLst>
            <a:rect l="0" t="0" r="r" b="b"/>
            <a:pathLst>
              <a:path w="892" h="450">
                <a:moveTo>
                  <a:pt x="0" y="450"/>
                </a:moveTo>
                <a:lnTo>
                  <a:pt x="74" y="450"/>
                </a:lnTo>
                <a:lnTo>
                  <a:pt x="892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8649" name="Freeform 41"/>
          <p:cNvSpPr>
            <a:spLocks/>
          </p:cNvSpPr>
          <p:nvPr/>
        </p:nvSpPr>
        <p:spPr bwMode="auto">
          <a:xfrm>
            <a:off x="1947863" y="3084513"/>
            <a:ext cx="2413000" cy="500062"/>
          </a:xfrm>
          <a:custGeom>
            <a:avLst/>
            <a:gdLst/>
            <a:ahLst/>
            <a:cxnLst>
              <a:cxn ang="0">
                <a:pos x="0" y="315"/>
              </a:cxn>
              <a:cxn ang="0">
                <a:pos x="150" y="315"/>
              </a:cxn>
              <a:cxn ang="0">
                <a:pos x="1520" y="0"/>
              </a:cxn>
            </a:cxnLst>
            <a:rect l="0" t="0" r="r" b="b"/>
            <a:pathLst>
              <a:path w="1520" h="315">
                <a:moveTo>
                  <a:pt x="0" y="315"/>
                </a:moveTo>
                <a:lnTo>
                  <a:pt x="150" y="315"/>
                </a:lnTo>
                <a:lnTo>
                  <a:pt x="1520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8650" name="Freeform 42"/>
          <p:cNvSpPr>
            <a:spLocks/>
          </p:cNvSpPr>
          <p:nvPr/>
        </p:nvSpPr>
        <p:spPr bwMode="auto">
          <a:xfrm>
            <a:off x="2112963" y="3505200"/>
            <a:ext cx="1704975" cy="574675"/>
          </a:xfrm>
          <a:custGeom>
            <a:avLst/>
            <a:gdLst/>
            <a:ahLst/>
            <a:cxnLst>
              <a:cxn ang="0">
                <a:pos x="0" y="362"/>
              </a:cxn>
              <a:cxn ang="0">
                <a:pos x="134" y="362"/>
              </a:cxn>
              <a:cxn ang="0">
                <a:pos x="1074" y="0"/>
              </a:cxn>
            </a:cxnLst>
            <a:rect l="0" t="0" r="r" b="b"/>
            <a:pathLst>
              <a:path w="1074" h="362">
                <a:moveTo>
                  <a:pt x="0" y="362"/>
                </a:moveTo>
                <a:lnTo>
                  <a:pt x="134" y="362"/>
                </a:lnTo>
                <a:lnTo>
                  <a:pt x="1074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8651" name="Freeform 43"/>
          <p:cNvSpPr>
            <a:spLocks/>
          </p:cNvSpPr>
          <p:nvPr/>
        </p:nvSpPr>
        <p:spPr bwMode="auto">
          <a:xfrm>
            <a:off x="1998663" y="4889500"/>
            <a:ext cx="1174750" cy="422275"/>
          </a:xfrm>
          <a:custGeom>
            <a:avLst/>
            <a:gdLst/>
            <a:ahLst/>
            <a:cxnLst>
              <a:cxn ang="0">
                <a:pos x="0" y="266"/>
              </a:cxn>
              <a:cxn ang="0">
                <a:pos x="208" y="266"/>
              </a:cxn>
              <a:cxn ang="0">
                <a:pos x="740" y="0"/>
              </a:cxn>
            </a:cxnLst>
            <a:rect l="0" t="0" r="r" b="b"/>
            <a:pathLst>
              <a:path w="740" h="266">
                <a:moveTo>
                  <a:pt x="0" y="266"/>
                </a:moveTo>
                <a:lnTo>
                  <a:pt x="208" y="266"/>
                </a:lnTo>
                <a:lnTo>
                  <a:pt x="740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8652" name="Freeform 44"/>
          <p:cNvSpPr>
            <a:spLocks/>
          </p:cNvSpPr>
          <p:nvPr/>
        </p:nvSpPr>
        <p:spPr bwMode="auto">
          <a:xfrm>
            <a:off x="2459038" y="3883025"/>
            <a:ext cx="1847850" cy="847725"/>
          </a:xfrm>
          <a:custGeom>
            <a:avLst/>
            <a:gdLst/>
            <a:ahLst/>
            <a:cxnLst>
              <a:cxn ang="0">
                <a:pos x="0" y="534"/>
              </a:cxn>
              <a:cxn ang="0">
                <a:pos x="112" y="534"/>
              </a:cxn>
              <a:cxn ang="0">
                <a:pos x="1164" y="0"/>
              </a:cxn>
            </a:cxnLst>
            <a:rect l="0" t="0" r="r" b="b"/>
            <a:pathLst>
              <a:path w="1164" h="534">
                <a:moveTo>
                  <a:pt x="0" y="534"/>
                </a:moveTo>
                <a:lnTo>
                  <a:pt x="112" y="534"/>
                </a:lnTo>
                <a:lnTo>
                  <a:pt x="1164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8653" name="Freeform 45"/>
          <p:cNvSpPr>
            <a:spLocks/>
          </p:cNvSpPr>
          <p:nvPr/>
        </p:nvSpPr>
        <p:spPr bwMode="auto">
          <a:xfrm>
            <a:off x="2195513" y="3863975"/>
            <a:ext cx="2636837" cy="1165225"/>
          </a:xfrm>
          <a:custGeom>
            <a:avLst/>
            <a:gdLst/>
            <a:ahLst/>
            <a:cxnLst>
              <a:cxn ang="0">
                <a:pos x="0" y="734"/>
              </a:cxn>
              <a:cxn ang="0">
                <a:pos x="174" y="734"/>
              </a:cxn>
              <a:cxn ang="0">
                <a:pos x="1661" y="0"/>
              </a:cxn>
            </a:cxnLst>
            <a:rect l="0" t="0" r="r" b="b"/>
            <a:pathLst>
              <a:path w="1661" h="734">
                <a:moveTo>
                  <a:pt x="0" y="734"/>
                </a:moveTo>
                <a:lnTo>
                  <a:pt x="174" y="734"/>
                </a:lnTo>
                <a:lnTo>
                  <a:pt x="1661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8654" name="Freeform 46"/>
          <p:cNvSpPr>
            <a:spLocks/>
          </p:cNvSpPr>
          <p:nvPr/>
        </p:nvSpPr>
        <p:spPr bwMode="auto">
          <a:xfrm>
            <a:off x="5549900" y="2474913"/>
            <a:ext cx="1438275" cy="250825"/>
          </a:xfrm>
          <a:custGeom>
            <a:avLst/>
            <a:gdLst/>
            <a:ahLst/>
            <a:cxnLst>
              <a:cxn ang="0">
                <a:pos x="906" y="0"/>
              </a:cxn>
              <a:cxn ang="0">
                <a:pos x="812" y="0"/>
              </a:cxn>
              <a:cxn ang="0">
                <a:pos x="0" y="158"/>
              </a:cxn>
            </a:cxnLst>
            <a:rect l="0" t="0" r="r" b="b"/>
            <a:pathLst>
              <a:path w="906" h="158">
                <a:moveTo>
                  <a:pt x="906" y="0"/>
                </a:moveTo>
                <a:lnTo>
                  <a:pt x="812" y="0"/>
                </a:lnTo>
                <a:lnTo>
                  <a:pt x="0" y="158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8655" name="Freeform 47"/>
          <p:cNvSpPr>
            <a:spLocks/>
          </p:cNvSpPr>
          <p:nvPr/>
        </p:nvSpPr>
        <p:spPr bwMode="auto">
          <a:xfrm>
            <a:off x="4597400" y="4743450"/>
            <a:ext cx="327025" cy="1063625"/>
          </a:xfrm>
          <a:custGeom>
            <a:avLst/>
            <a:gdLst/>
            <a:ahLst/>
            <a:cxnLst>
              <a:cxn ang="0">
                <a:pos x="206" y="0"/>
              </a:cxn>
              <a:cxn ang="0">
                <a:pos x="0" y="606"/>
              </a:cxn>
              <a:cxn ang="0">
                <a:pos x="0" y="670"/>
              </a:cxn>
            </a:cxnLst>
            <a:rect l="0" t="0" r="r" b="b"/>
            <a:pathLst>
              <a:path w="206" h="670">
                <a:moveTo>
                  <a:pt x="206" y="0"/>
                </a:moveTo>
                <a:lnTo>
                  <a:pt x="0" y="606"/>
                </a:lnTo>
                <a:lnTo>
                  <a:pt x="0" y="67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8656" name="Freeform 48"/>
          <p:cNvSpPr>
            <a:spLocks/>
          </p:cNvSpPr>
          <p:nvPr/>
        </p:nvSpPr>
        <p:spPr bwMode="auto">
          <a:xfrm>
            <a:off x="5149850" y="935038"/>
            <a:ext cx="190500" cy="2181225"/>
          </a:xfrm>
          <a:custGeom>
            <a:avLst/>
            <a:gdLst/>
            <a:ahLst/>
            <a:cxnLst>
              <a:cxn ang="0">
                <a:pos x="0" y="1374"/>
              </a:cxn>
              <a:cxn ang="0">
                <a:pos x="120" y="54"/>
              </a:cxn>
              <a:cxn ang="0">
                <a:pos x="120" y="0"/>
              </a:cxn>
            </a:cxnLst>
            <a:rect l="0" t="0" r="r" b="b"/>
            <a:pathLst>
              <a:path w="120" h="1374">
                <a:moveTo>
                  <a:pt x="0" y="1374"/>
                </a:moveTo>
                <a:lnTo>
                  <a:pt x="120" y="54"/>
                </a:lnTo>
                <a:lnTo>
                  <a:pt x="120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8657" name="Freeform 49"/>
          <p:cNvSpPr>
            <a:spLocks/>
          </p:cNvSpPr>
          <p:nvPr/>
        </p:nvSpPr>
        <p:spPr bwMode="auto">
          <a:xfrm>
            <a:off x="4478338" y="4130675"/>
            <a:ext cx="2293937" cy="1841500"/>
          </a:xfrm>
          <a:custGeom>
            <a:avLst/>
            <a:gdLst/>
            <a:ahLst/>
            <a:cxnLst>
              <a:cxn ang="0">
                <a:pos x="1445" y="1160"/>
              </a:cxn>
              <a:cxn ang="0">
                <a:pos x="1251" y="1160"/>
              </a:cxn>
              <a:cxn ang="0">
                <a:pos x="0" y="0"/>
              </a:cxn>
            </a:cxnLst>
            <a:rect l="0" t="0" r="r" b="b"/>
            <a:pathLst>
              <a:path w="1445" h="1160">
                <a:moveTo>
                  <a:pt x="1445" y="1160"/>
                </a:moveTo>
                <a:lnTo>
                  <a:pt x="1251" y="1160"/>
                </a:lnTo>
                <a:lnTo>
                  <a:pt x="0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8658" name="Rectangle 50"/>
          <p:cNvSpPr>
            <a:spLocks noChangeArrowheads="1"/>
          </p:cNvSpPr>
          <p:nvPr/>
        </p:nvSpPr>
        <p:spPr bwMode="auto">
          <a:xfrm>
            <a:off x="473075" y="825500"/>
            <a:ext cx="1208088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Roof of orbit</a:t>
            </a:r>
            <a:endParaRPr lang="en-US" sz="1800">
              <a:latin typeface="Arial" charset="0"/>
            </a:endParaRPr>
          </a:p>
        </p:txBody>
      </p:sp>
      <p:sp>
        <p:nvSpPr>
          <p:cNvPr id="68659" name="Rectangle 51"/>
          <p:cNvSpPr>
            <a:spLocks noChangeArrowheads="1"/>
          </p:cNvSpPr>
          <p:nvPr/>
        </p:nvSpPr>
        <p:spPr bwMode="auto">
          <a:xfrm>
            <a:off x="7032625" y="2070100"/>
            <a:ext cx="1106488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Medial wall</a:t>
            </a:r>
            <a:endParaRPr lang="en-US" sz="1800">
              <a:latin typeface="Arial" charset="0"/>
            </a:endParaRPr>
          </a:p>
        </p:txBody>
      </p:sp>
      <p:sp>
        <p:nvSpPr>
          <p:cNvPr id="68660" name="Rectangle 52"/>
          <p:cNvSpPr>
            <a:spLocks noChangeArrowheads="1"/>
          </p:cNvSpPr>
          <p:nvPr/>
        </p:nvSpPr>
        <p:spPr bwMode="auto">
          <a:xfrm>
            <a:off x="2546350" y="889000"/>
            <a:ext cx="157480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Supraorbital notch</a:t>
            </a:r>
            <a:endParaRPr lang="en-US" sz="1800" b="1">
              <a:latin typeface="Arial" charset="0"/>
            </a:endParaRPr>
          </a:p>
        </p:txBody>
      </p:sp>
      <p:sp>
        <p:nvSpPr>
          <p:cNvPr id="68661" name="Rectangle 53"/>
          <p:cNvSpPr>
            <a:spLocks noChangeArrowheads="1"/>
          </p:cNvSpPr>
          <p:nvPr/>
        </p:nvSpPr>
        <p:spPr bwMode="auto">
          <a:xfrm>
            <a:off x="6057900" y="920750"/>
            <a:ext cx="100330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Optic canal </a:t>
            </a:r>
            <a:endParaRPr lang="en-US" sz="1800" b="1">
              <a:latin typeface="Arial" charset="0"/>
            </a:endParaRPr>
          </a:p>
        </p:txBody>
      </p:sp>
      <p:sp>
        <p:nvSpPr>
          <p:cNvPr id="68662" name="Rectangle 54"/>
          <p:cNvSpPr>
            <a:spLocks noChangeArrowheads="1"/>
          </p:cNvSpPr>
          <p:nvPr/>
        </p:nvSpPr>
        <p:spPr bwMode="auto">
          <a:xfrm>
            <a:off x="6807200" y="4543425"/>
            <a:ext cx="1257300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Floor of orbit</a:t>
            </a:r>
            <a:endParaRPr lang="en-US" sz="1800">
              <a:latin typeface="Arial" charset="0"/>
            </a:endParaRPr>
          </a:p>
        </p:txBody>
      </p:sp>
      <p:sp>
        <p:nvSpPr>
          <p:cNvPr id="68663" name="Rectangle 55"/>
          <p:cNvSpPr>
            <a:spLocks noChangeArrowheads="1"/>
          </p:cNvSpPr>
          <p:nvPr/>
        </p:nvSpPr>
        <p:spPr bwMode="auto">
          <a:xfrm>
            <a:off x="6985000" y="4060825"/>
            <a:ext cx="94456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Nasal bone</a:t>
            </a:r>
            <a:endParaRPr lang="en-US" sz="1800" b="1">
              <a:latin typeface="Arial" charset="0"/>
            </a:endParaRPr>
          </a:p>
        </p:txBody>
      </p:sp>
      <p:sp>
        <p:nvSpPr>
          <p:cNvPr id="68664" name="Rectangle 56"/>
          <p:cNvSpPr>
            <a:spLocks noChangeArrowheads="1"/>
          </p:cNvSpPr>
          <p:nvPr/>
        </p:nvSpPr>
        <p:spPr bwMode="auto">
          <a:xfrm>
            <a:off x="473075" y="2616200"/>
            <a:ext cx="1978025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Lateral wall of orbit </a:t>
            </a:r>
            <a:endParaRPr lang="en-US" sz="1800">
              <a:latin typeface="Arial" charset="0"/>
            </a:endParaRPr>
          </a:p>
        </p:txBody>
      </p:sp>
      <p:sp>
        <p:nvSpPr>
          <p:cNvPr id="68665" name="Rectangle 57"/>
          <p:cNvSpPr>
            <a:spLocks noChangeArrowheads="1"/>
          </p:cNvSpPr>
          <p:nvPr/>
        </p:nvSpPr>
        <p:spPr bwMode="auto">
          <a:xfrm>
            <a:off x="603250" y="3975100"/>
            <a:ext cx="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endParaRPr lang="en-US" sz="1800" b="1">
              <a:latin typeface="Arial" charset="0"/>
            </a:endParaRPr>
          </a:p>
        </p:txBody>
      </p:sp>
      <p:sp>
        <p:nvSpPr>
          <p:cNvPr id="68666" name="Rectangle 58"/>
          <p:cNvSpPr>
            <a:spLocks noChangeArrowheads="1"/>
          </p:cNvSpPr>
          <p:nvPr/>
        </p:nvSpPr>
        <p:spPr bwMode="auto">
          <a:xfrm>
            <a:off x="596900" y="5200650"/>
            <a:ext cx="135731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Zygomatic bone</a:t>
            </a:r>
            <a:endParaRPr lang="en-US" sz="1800" b="1">
              <a:latin typeface="Arial" charset="0"/>
            </a:endParaRPr>
          </a:p>
        </p:txBody>
      </p:sp>
      <p:sp>
        <p:nvSpPr>
          <p:cNvPr id="68667" name="Rectangle 59"/>
          <p:cNvSpPr>
            <a:spLocks noChangeArrowheads="1"/>
          </p:cNvSpPr>
          <p:nvPr/>
        </p:nvSpPr>
        <p:spPr bwMode="auto">
          <a:xfrm>
            <a:off x="587375" y="4635500"/>
            <a:ext cx="1831975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Inferior orbital fissure</a:t>
            </a:r>
            <a:endParaRPr lang="en-US" sz="1800" b="1">
              <a:latin typeface="Arial" charset="0"/>
            </a:endParaRPr>
          </a:p>
        </p:txBody>
      </p:sp>
      <p:sp>
        <p:nvSpPr>
          <p:cNvPr id="68668" name="Rectangle 60"/>
          <p:cNvSpPr>
            <a:spLocks noChangeArrowheads="1"/>
          </p:cNvSpPr>
          <p:nvPr/>
        </p:nvSpPr>
        <p:spPr bwMode="auto">
          <a:xfrm>
            <a:off x="584200" y="4927600"/>
            <a:ext cx="1565275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Infraorbital groove</a:t>
            </a:r>
            <a:endParaRPr lang="en-US" sz="1800" b="1">
              <a:latin typeface="Arial" charset="0"/>
            </a:endParaRPr>
          </a:p>
        </p:txBody>
      </p:sp>
      <p:sp>
        <p:nvSpPr>
          <p:cNvPr id="68669" name="Rectangle 61"/>
          <p:cNvSpPr>
            <a:spLocks noChangeArrowheads="1"/>
          </p:cNvSpPr>
          <p:nvPr/>
        </p:nvSpPr>
        <p:spPr bwMode="auto">
          <a:xfrm>
            <a:off x="3740150" y="5810250"/>
            <a:ext cx="167481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Infraorbital foramen</a:t>
            </a:r>
            <a:endParaRPr lang="en-US" sz="1800" b="1">
              <a:latin typeface="Arial" charset="0"/>
            </a:endParaRPr>
          </a:p>
        </p:txBody>
      </p:sp>
      <p:sp>
        <p:nvSpPr>
          <p:cNvPr id="68670" name="Rectangle 62"/>
          <p:cNvSpPr>
            <a:spLocks noChangeArrowheads="1"/>
          </p:cNvSpPr>
          <p:nvPr/>
        </p:nvSpPr>
        <p:spPr bwMode="auto">
          <a:xfrm>
            <a:off x="4851400" y="552450"/>
            <a:ext cx="1171575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Superior</a:t>
            </a:r>
          </a:p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orbital fissure</a:t>
            </a:r>
            <a:endParaRPr lang="en-US" sz="1800" b="1">
              <a:latin typeface="Arial" charset="0"/>
            </a:endParaRPr>
          </a:p>
        </p:txBody>
      </p:sp>
      <p:sp>
        <p:nvSpPr>
          <p:cNvPr id="68671" name="Rectangle 63"/>
          <p:cNvSpPr>
            <a:spLocks noChangeArrowheads="1"/>
          </p:cNvSpPr>
          <p:nvPr/>
        </p:nvSpPr>
        <p:spPr bwMode="auto">
          <a:xfrm>
            <a:off x="584200" y="6127750"/>
            <a:ext cx="6413500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(b) Contribution of each of the seven bones forming the right orbit</a:t>
            </a:r>
            <a:endParaRPr lang="en-US" sz="1800">
              <a:latin typeface="Arial" charset="0"/>
            </a:endParaRPr>
          </a:p>
        </p:txBody>
      </p:sp>
      <p:sp>
        <p:nvSpPr>
          <p:cNvPr id="68672" name="Rectangle 64"/>
          <p:cNvSpPr>
            <a:spLocks noChangeArrowheads="1"/>
          </p:cNvSpPr>
          <p:nvPr/>
        </p:nvSpPr>
        <p:spPr bwMode="auto">
          <a:xfrm>
            <a:off x="485775" y="1168400"/>
            <a:ext cx="1350963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• Lesser wing of</a:t>
            </a:r>
            <a:r>
              <a:rPr lang="en-US" sz="1800" b="1">
                <a:latin typeface="Arial" charset="0"/>
              </a:rPr>
              <a:t/>
            </a:r>
            <a:br>
              <a:rPr lang="en-US" sz="1800" b="1">
                <a:latin typeface="Arial" charset="0"/>
              </a:rPr>
            </a:br>
            <a:r>
              <a:rPr lang="en-US" sz="1400" b="1">
                <a:solidFill>
                  <a:srgbClr val="231F20"/>
                </a:solidFill>
                <a:latin typeface="Arial" charset="0"/>
              </a:rPr>
              <a:t>sphenoid bone</a:t>
            </a:r>
            <a:endParaRPr lang="en-US" sz="1800" b="1">
              <a:latin typeface="Arial" charset="0"/>
            </a:endParaRPr>
          </a:p>
        </p:txBody>
      </p:sp>
      <p:sp>
        <p:nvSpPr>
          <p:cNvPr id="68673" name="Rectangle 65"/>
          <p:cNvSpPr>
            <a:spLocks noChangeArrowheads="1"/>
          </p:cNvSpPr>
          <p:nvPr/>
        </p:nvSpPr>
        <p:spPr bwMode="auto">
          <a:xfrm>
            <a:off x="485775" y="1682750"/>
            <a:ext cx="1360488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• Orbital plate of</a:t>
            </a:r>
            <a:r>
              <a:rPr lang="en-US" sz="1800" b="1">
                <a:latin typeface="Arial" charset="0"/>
              </a:rPr>
              <a:t/>
            </a:r>
            <a:br>
              <a:rPr lang="en-US" sz="1800" b="1">
                <a:latin typeface="Arial" charset="0"/>
              </a:rPr>
            </a:br>
            <a:r>
              <a:rPr lang="en-US" sz="1400" b="1">
                <a:solidFill>
                  <a:srgbClr val="231F20"/>
                </a:solidFill>
                <a:latin typeface="Arial" charset="0"/>
              </a:rPr>
              <a:t>frontal bone</a:t>
            </a:r>
            <a:endParaRPr lang="en-US" sz="1800" b="1">
              <a:latin typeface="Arial" charset="0"/>
            </a:endParaRPr>
          </a:p>
        </p:txBody>
      </p:sp>
      <p:sp>
        <p:nvSpPr>
          <p:cNvPr id="68674" name="Rectangle 66"/>
          <p:cNvSpPr>
            <a:spLocks noChangeArrowheads="1"/>
          </p:cNvSpPr>
          <p:nvPr/>
        </p:nvSpPr>
        <p:spPr bwMode="auto">
          <a:xfrm>
            <a:off x="492125" y="2971800"/>
            <a:ext cx="1725613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• Zygomatic process</a:t>
            </a:r>
            <a:r>
              <a:rPr lang="en-US" sz="1800" b="1">
                <a:latin typeface="Arial" charset="0"/>
              </a:rPr>
              <a:t/>
            </a:r>
            <a:br>
              <a:rPr lang="en-US" sz="1800" b="1">
                <a:latin typeface="Arial" charset="0"/>
              </a:rPr>
            </a:br>
            <a:r>
              <a:rPr lang="en-US" sz="1400" b="1">
                <a:solidFill>
                  <a:srgbClr val="231F20"/>
                </a:solidFill>
                <a:latin typeface="Arial" charset="0"/>
              </a:rPr>
              <a:t>of frontal bone</a:t>
            </a:r>
            <a:endParaRPr lang="en-US" sz="1800" b="1">
              <a:latin typeface="Arial" charset="0"/>
            </a:endParaRPr>
          </a:p>
        </p:txBody>
      </p:sp>
      <p:sp>
        <p:nvSpPr>
          <p:cNvPr id="68675" name="Rectangle 67"/>
          <p:cNvSpPr>
            <a:spLocks noChangeArrowheads="1"/>
          </p:cNvSpPr>
          <p:nvPr/>
        </p:nvSpPr>
        <p:spPr bwMode="auto">
          <a:xfrm>
            <a:off x="492125" y="3476625"/>
            <a:ext cx="1411288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• Greater wing of</a:t>
            </a:r>
            <a:br>
              <a:rPr lang="en-US" sz="1400" b="1">
                <a:solidFill>
                  <a:srgbClr val="231F20"/>
                </a:solidFill>
                <a:latin typeface="Arial" charset="0"/>
              </a:rPr>
            </a:br>
            <a:r>
              <a:rPr lang="en-US" sz="1400" b="1">
                <a:solidFill>
                  <a:srgbClr val="231F20"/>
                </a:solidFill>
                <a:latin typeface="Arial" charset="0"/>
              </a:rPr>
              <a:t>sphenoid bone</a:t>
            </a:r>
            <a:endParaRPr lang="en-US" sz="1800" b="1">
              <a:latin typeface="Arial" charset="0"/>
            </a:endParaRPr>
          </a:p>
        </p:txBody>
      </p:sp>
      <p:sp>
        <p:nvSpPr>
          <p:cNvPr id="68676" name="Rectangle 68"/>
          <p:cNvSpPr>
            <a:spLocks noChangeArrowheads="1"/>
          </p:cNvSpPr>
          <p:nvPr/>
        </p:nvSpPr>
        <p:spPr bwMode="auto">
          <a:xfrm>
            <a:off x="492125" y="3987800"/>
            <a:ext cx="1577975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• Orbital surface of</a:t>
            </a:r>
            <a:r>
              <a:rPr lang="en-US" sz="1800" b="1">
                <a:latin typeface="Arial" charset="0"/>
              </a:rPr>
              <a:t/>
            </a:r>
            <a:br>
              <a:rPr lang="en-US" sz="1800" b="1">
                <a:latin typeface="Arial" charset="0"/>
              </a:rPr>
            </a:br>
            <a:r>
              <a:rPr lang="en-US" sz="1400" b="1">
                <a:solidFill>
                  <a:srgbClr val="231F20"/>
                </a:solidFill>
                <a:latin typeface="Arial" charset="0"/>
              </a:rPr>
              <a:t>zygomatic bone</a:t>
            </a:r>
            <a:endParaRPr lang="en-US" sz="1800" b="1">
              <a:latin typeface="Arial" charset="0"/>
            </a:endParaRPr>
          </a:p>
        </p:txBody>
      </p:sp>
      <p:sp>
        <p:nvSpPr>
          <p:cNvPr id="68677" name="Rectangle 69"/>
          <p:cNvSpPr>
            <a:spLocks noChangeArrowheads="1"/>
          </p:cNvSpPr>
          <p:nvPr/>
        </p:nvSpPr>
        <p:spPr bwMode="auto">
          <a:xfrm>
            <a:off x="7038975" y="2381250"/>
            <a:ext cx="138906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• Sphenoid body</a:t>
            </a:r>
            <a:endParaRPr lang="en-US" sz="1800" b="1">
              <a:latin typeface="Arial" charset="0"/>
            </a:endParaRPr>
          </a:p>
        </p:txBody>
      </p:sp>
      <p:sp>
        <p:nvSpPr>
          <p:cNvPr id="68678" name="Rectangle 70"/>
          <p:cNvSpPr>
            <a:spLocks noChangeArrowheads="1"/>
          </p:cNvSpPr>
          <p:nvPr/>
        </p:nvSpPr>
        <p:spPr bwMode="auto">
          <a:xfrm>
            <a:off x="7038975" y="2682875"/>
            <a:ext cx="1376363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• Orbital plate</a:t>
            </a:r>
            <a:r>
              <a:rPr lang="en-US" sz="1800" b="1">
                <a:latin typeface="Arial" charset="0"/>
              </a:rPr>
              <a:t/>
            </a:r>
            <a:br>
              <a:rPr lang="en-US" sz="1800" b="1">
                <a:latin typeface="Arial" charset="0"/>
              </a:rPr>
            </a:br>
            <a:r>
              <a:rPr lang="en-US" sz="1400" b="1">
                <a:solidFill>
                  <a:srgbClr val="231F20"/>
                </a:solidFill>
                <a:latin typeface="Arial" charset="0"/>
              </a:rPr>
              <a:t>of ethmoid bone</a:t>
            </a:r>
            <a:endParaRPr lang="en-US" sz="1800" b="1">
              <a:latin typeface="Arial" charset="0"/>
            </a:endParaRPr>
          </a:p>
        </p:txBody>
      </p:sp>
      <p:sp>
        <p:nvSpPr>
          <p:cNvPr id="68679" name="Rectangle 71"/>
          <p:cNvSpPr>
            <a:spLocks noChangeArrowheads="1"/>
          </p:cNvSpPr>
          <p:nvPr/>
        </p:nvSpPr>
        <p:spPr bwMode="auto">
          <a:xfrm>
            <a:off x="7038975" y="3171825"/>
            <a:ext cx="1439863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• Frontal process</a:t>
            </a:r>
            <a:r>
              <a:rPr lang="en-US" sz="1800" b="1">
                <a:latin typeface="Arial" charset="0"/>
              </a:rPr>
              <a:t/>
            </a:r>
            <a:br>
              <a:rPr lang="en-US" sz="1800" b="1">
                <a:latin typeface="Arial" charset="0"/>
              </a:rPr>
            </a:br>
            <a:r>
              <a:rPr lang="en-US" sz="1400" b="1">
                <a:solidFill>
                  <a:srgbClr val="231F20"/>
                </a:solidFill>
                <a:latin typeface="Arial" charset="0"/>
              </a:rPr>
              <a:t>of maxilla</a:t>
            </a:r>
            <a:endParaRPr lang="en-US" sz="1800" b="1">
              <a:latin typeface="Arial" charset="0"/>
            </a:endParaRPr>
          </a:p>
        </p:txBody>
      </p:sp>
      <p:sp>
        <p:nvSpPr>
          <p:cNvPr id="68680" name="Rectangle 72"/>
          <p:cNvSpPr>
            <a:spLocks noChangeArrowheads="1"/>
          </p:cNvSpPr>
          <p:nvPr/>
        </p:nvSpPr>
        <p:spPr bwMode="auto">
          <a:xfrm>
            <a:off x="7038975" y="3663950"/>
            <a:ext cx="131286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• Lacrimal bone</a:t>
            </a:r>
            <a:endParaRPr lang="en-US" sz="1800" b="1">
              <a:latin typeface="Arial" charset="0"/>
            </a:endParaRPr>
          </a:p>
        </p:txBody>
      </p:sp>
      <p:sp>
        <p:nvSpPr>
          <p:cNvPr id="68681" name="Rectangle 73"/>
          <p:cNvSpPr>
            <a:spLocks noChangeArrowheads="1"/>
          </p:cNvSpPr>
          <p:nvPr/>
        </p:nvSpPr>
        <p:spPr bwMode="auto">
          <a:xfrm>
            <a:off x="6810375" y="4889500"/>
            <a:ext cx="1627188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• Orbital process of</a:t>
            </a:r>
            <a:r>
              <a:rPr lang="en-US" sz="1800" b="1">
                <a:latin typeface="Arial" charset="0"/>
              </a:rPr>
              <a:t/>
            </a:r>
            <a:br>
              <a:rPr lang="en-US" sz="1800" b="1">
                <a:latin typeface="Arial" charset="0"/>
              </a:rPr>
            </a:br>
            <a:r>
              <a:rPr lang="en-US" sz="1400" b="1">
                <a:solidFill>
                  <a:srgbClr val="231F20"/>
                </a:solidFill>
                <a:latin typeface="Arial" charset="0"/>
              </a:rPr>
              <a:t>palatine bone</a:t>
            </a:r>
            <a:endParaRPr lang="en-US" sz="1800" b="1">
              <a:latin typeface="Arial" charset="0"/>
            </a:endParaRPr>
          </a:p>
        </p:txBody>
      </p:sp>
      <p:sp>
        <p:nvSpPr>
          <p:cNvPr id="68682" name="Rectangle 74"/>
          <p:cNvSpPr>
            <a:spLocks noChangeArrowheads="1"/>
          </p:cNvSpPr>
          <p:nvPr/>
        </p:nvSpPr>
        <p:spPr bwMode="auto">
          <a:xfrm>
            <a:off x="6810375" y="5378450"/>
            <a:ext cx="1577975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• Orbital surface of</a:t>
            </a:r>
            <a:r>
              <a:rPr lang="en-US" sz="1800" b="1">
                <a:latin typeface="Arial" charset="0"/>
              </a:rPr>
              <a:t/>
            </a:r>
            <a:br>
              <a:rPr lang="en-US" sz="1800" b="1">
                <a:latin typeface="Arial" charset="0"/>
              </a:rPr>
            </a:br>
            <a:r>
              <a:rPr lang="en-US" sz="1400" b="1">
                <a:solidFill>
                  <a:srgbClr val="231F20"/>
                </a:solidFill>
                <a:latin typeface="Arial" charset="0"/>
              </a:rPr>
              <a:t>maxillary bone</a:t>
            </a:r>
            <a:endParaRPr lang="en-US" sz="1800" b="1">
              <a:latin typeface="Arial" charset="0"/>
            </a:endParaRPr>
          </a:p>
        </p:txBody>
      </p:sp>
      <p:sp>
        <p:nvSpPr>
          <p:cNvPr id="68683" name="Rectangle 75"/>
          <p:cNvSpPr>
            <a:spLocks noChangeArrowheads="1"/>
          </p:cNvSpPr>
          <p:nvPr/>
        </p:nvSpPr>
        <p:spPr bwMode="auto">
          <a:xfrm>
            <a:off x="6810375" y="5870575"/>
            <a:ext cx="1468438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• Zygomatic bone</a:t>
            </a:r>
          </a:p>
        </p:txBody>
      </p:sp>
      <p:sp>
        <p:nvSpPr>
          <p:cNvPr id="68684" name="Rectangle 76"/>
          <p:cNvSpPr>
            <a:spLocks noChangeArrowheads="1"/>
          </p:cNvSpPr>
          <p:nvPr/>
        </p:nvSpPr>
        <p:spPr bwMode="auto">
          <a:xfrm>
            <a:off x="8067675" y="6580188"/>
            <a:ext cx="10731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7.13a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Nasal Cavity</a:t>
            </a:r>
          </a:p>
        </p:txBody>
      </p:sp>
      <p:sp>
        <p:nvSpPr>
          <p:cNvPr id="69637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600"/>
              <a:t>Roof, lateral walls, and floor formed by parts of four bones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Ethmoid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Palatine bones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Maxillary bones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Inferior nasal conchae</a:t>
            </a:r>
          </a:p>
          <a:p>
            <a:pPr>
              <a:lnSpc>
                <a:spcPct val="90000"/>
              </a:lnSpc>
            </a:pPr>
            <a:r>
              <a:rPr lang="en-US" sz="2600"/>
              <a:t>Nasal septum of bone and hyaline cartilage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Ethmoid 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Vomer 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Anterior septal cartilage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4" name="Rectangle 4"/>
          <p:cNvSpPr>
            <a:spLocks noChangeArrowheads="1"/>
          </p:cNvSpPr>
          <p:nvPr/>
        </p:nvSpPr>
        <p:spPr bwMode="auto">
          <a:xfrm>
            <a:off x="8067675" y="6581775"/>
            <a:ext cx="10731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7.14a</a:t>
            </a:r>
          </a:p>
        </p:txBody>
      </p:sp>
      <p:pic>
        <p:nvPicPr>
          <p:cNvPr id="71687" name="Picture 7"/>
          <p:cNvPicPr>
            <a:picLocks noChangeAspect="1" noChangeArrowheads="1"/>
          </p:cNvPicPr>
          <p:nvPr/>
        </p:nvPicPr>
        <p:blipFill>
          <a:blip r:embed="rId2" cstate="print"/>
          <a:srcRect t="1611" b="22935"/>
          <a:stretch>
            <a:fillRect/>
          </a:stretch>
        </p:blipFill>
        <p:spPr bwMode="auto">
          <a:xfrm>
            <a:off x="303213" y="481013"/>
            <a:ext cx="8535987" cy="4830762"/>
          </a:xfrm>
          <a:prstGeom prst="rect">
            <a:avLst/>
          </a:prstGeom>
          <a:noFill/>
        </p:spPr>
      </p:pic>
      <p:sp>
        <p:nvSpPr>
          <p:cNvPr id="71688" name="Freeform 8"/>
          <p:cNvSpPr>
            <a:spLocks/>
          </p:cNvSpPr>
          <p:nvPr/>
        </p:nvSpPr>
        <p:spPr bwMode="auto">
          <a:xfrm>
            <a:off x="5108575" y="615950"/>
            <a:ext cx="857250" cy="692150"/>
          </a:xfrm>
          <a:custGeom>
            <a:avLst/>
            <a:gdLst/>
            <a:ahLst/>
            <a:cxnLst>
              <a:cxn ang="0">
                <a:pos x="0" y="436"/>
              </a:cxn>
              <a:cxn ang="0">
                <a:pos x="386" y="0"/>
              </a:cxn>
              <a:cxn ang="0">
                <a:pos x="540" y="0"/>
              </a:cxn>
            </a:cxnLst>
            <a:rect l="0" t="0" r="r" b="b"/>
            <a:pathLst>
              <a:path w="540" h="436">
                <a:moveTo>
                  <a:pt x="0" y="436"/>
                </a:moveTo>
                <a:lnTo>
                  <a:pt x="386" y="0"/>
                </a:lnTo>
                <a:lnTo>
                  <a:pt x="540" y="0"/>
                </a:lnTo>
              </a:path>
            </a:pathLst>
          </a:custGeom>
          <a:noFill/>
          <a:ln w="3810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689" name="Freeform 9"/>
          <p:cNvSpPr>
            <a:spLocks/>
          </p:cNvSpPr>
          <p:nvPr/>
        </p:nvSpPr>
        <p:spPr bwMode="auto">
          <a:xfrm>
            <a:off x="4094163" y="987425"/>
            <a:ext cx="1868487" cy="1317625"/>
          </a:xfrm>
          <a:custGeom>
            <a:avLst/>
            <a:gdLst/>
            <a:ahLst/>
            <a:cxnLst>
              <a:cxn ang="0">
                <a:pos x="0" y="830"/>
              </a:cxn>
              <a:cxn ang="0">
                <a:pos x="1025" y="0"/>
              </a:cxn>
              <a:cxn ang="0">
                <a:pos x="1177" y="0"/>
              </a:cxn>
            </a:cxnLst>
            <a:rect l="0" t="0" r="r" b="b"/>
            <a:pathLst>
              <a:path w="1177" h="830">
                <a:moveTo>
                  <a:pt x="0" y="830"/>
                </a:moveTo>
                <a:lnTo>
                  <a:pt x="1025" y="0"/>
                </a:lnTo>
                <a:lnTo>
                  <a:pt x="1177" y="0"/>
                </a:lnTo>
              </a:path>
            </a:pathLst>
          </a:custGeom>
          <a:noFill/>
          <a:ln w="3810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690" name="Freeform 10"/>
          <p:cNvSpPr>
            <a:spLocks/>
          </p:cNvSpPr>
          <p:nvPr/>
        </p:nvSpPr>
        <p:spPr bwMode="auto">
          <a:xfrm>
            <a:off x="4437063" y="1473200"/>
            <a:ext cx="1525587" cy="1155700"/>
          </a:xfrm>
          <a:custGeom>
            <a:avLst/>
            <a:gdLst/>
            <a:ahLst/>
            <a:cxnLst>
              <a:cxn ang="0">
                <a:pos x="0" y="728"/>
              </a:cxn>
              <a:cxn ang="0">
                <a:pos x="809" y="0"/>
              </a:cxn>
              <a:cxn ang="0">
                <a:pos x="961" y="0"/>
              </a:cxn>
            </a:cxnLst>
            <a:rect l="0" t="0" r="r" b="b"/>
            <a:pathLst>
              <a:path w="961" h="728">
                <a:moveTo>
                  <a:pt x="0" y="728"/>
                </a:moveTo>
                <a:lnTo>
                  <a:pt x="809" y="0"/>
                </a:lnTo>
                <a:lnTo>
                  <a:pt x="961" y="0"/>
                </a:lnTo>
              </a:path>
            </a:pathLst>
          </a:custGeom>
          <a:noFill/>
          <a:ln w="3810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691" name="Freeform 11"/>
          <p:cNvSpPr>
            <a:spLocks/>
          </p:cNvSpPr>
          <p:nvPr/>
        </p:nvSpPr>
        <p:spPr bwMode="auto">
          <a:xfrm>
            <a:off x="4867275" y="2193925"/>
            <a:ext cx="1584325" cy="866775"/>
          </a:xfrm>
          <a:custGeom>
            <a:avLst/>
            <a:gdLst/>
            <a:ahLst/>
            <a:cxnLst>
              <a:cxn ang="0">
                <a:pos x="0" y="546"/>
              </a:cxn>
              <a:cxn ang="0">
                <a:pos x="714" y="0"/>
              </a:cxn>
              <a:cxn ang="0">
                <a:pos x="998" y="0"/>
              </a:cxn>
            </a:cxnLst>
            <a:rect l="0" t="0" r="r" b="b"/>
            <a:pathLst>
              <a:path w="998" h="546">
                <a:moveTo>
                  <a:pt x="0" y="546"/>
                </a:moveTo>
                <a:lnTo>
                  <a:pt x="714" y="0"/>
                </a:lnTo>
                <a:lnTo>
                  <a:pt x="998" y="0"/>
                </a:lnTo>
              </a:path>
            </a:pathLst>
          </a:custGeom>
          <a:noFill/>
          <a:ln w="3810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692" name="Freeform 12"/>
          <p:cNvSpPr>
            <a:spLocks/>
          </p:cNvSpPr>
          <p:nvPr/>
        </p:nvSpPr>
        <p:spPr bwMode="auto">
          <a:xfrm>
            <a:off x="2230438" y="3843338"/>
            <a:ext cx="1323975" cy="1527175"/>
          </a:xfrm>
          <a:custGeom>
            <a:avLst/>
            <a:gdLst/>
            <a:ahLst/>
            <a:cxnLst>
              <a:cxn ang="0">
                <a:pos x="834" y="0"/>
              </a:cxn>
              <a:cxn ang="0">
                <a:pos x="656" y="962"/>
              </a:cxn>
              <a:cxn ang="0">
                <a:pos x="0" y="962"/>
              </a:cxn>
            </a:cxnLst>
            <a:rect l="0" t="0" r="r" b="b"/>
            <a:pathLst>
              <a:path w="834" h="962">
                <a:moveTo>
                  <a:pt x="834" y="0"/>
                </a:moveTo>
                <a:lnTo>
                  <a:pt x="656" y="962"/>
                </a:lnTo>
                <a:lnTo>
                  <a:pt x="0" y="962"/>
                </a:lnTo>
              </a:path>
            </a:pathLst>
          </a:custGeom>
          <a:noFill/>
          <a:ln w="3810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693" name="Freeform 13"/>
          <p:cNvSpPr>
            <a:spLocks/>
          </p:cNvSpPr>
          <p:nvPr/>
        </p:nvSpPr>
        <p:spPr bwMode="auto">
          <a:xfrm>
            <a:off x="3846513" y="3983038"/>
            <a:ext cx="773112" cy="1384300"/>
          </a:xfrm>
          <a:custGeom>
            <a:avLst/>
            <a:gdLst/>
            <a:ahLst/>
            <a:cxnLst>
              <a:cxn ang="0">
                <a:pos x="487" y="872"/>
              </a:cxn>
              <a:cxn ang="0">
                <a:pos x="296" y="872"/>
              </a:cxn>
              <a:cxn ang="0">
                <a:pos x="0" y="0"/>
              </a:cxn>
            </a:cxnLst>
            <a:rect l="0" t="0" r="r" b="b"/>
            <a:pathLst>
              <a:path w="487" h="872">
                <a:moveTo>
                  <a:pt x="487" y="872"/>
                </a:moveTo>
                <a:lnTo>
                  <a:pt x="296" y="872"/>
                </a:lnTo>
                <a:lnTo>
                  <a:pt x="0" y="0"/>
                </a:lnTo>
              </a:path>
            </a:pathLst>
          </a:custGeom>
          <a:noFill/>
          <a:ln w="3810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694" name="Freeform 14"/>
          <p:cNvSpPr>
            <a:spLocks/>
          </p:cNvSpPr>
          <p:nvPr/>
        </p:nvSpPr>
        <p:spPr bwMode="auto">
          <a:xfrm>
            <a:off x="2986088" y="4081463"/>
            <a:ext cx="374650" cy="638175"/>
          </a:xfrm>
          <a:custGeom>
            <a:avLst/>
            <a:gdLst/>
            <a:ahLst/>
            <a:cxnLst>
              <a:cxn ang="0">
                <a:pos x="0" y="402"/>
              </a:cxn>
              <a:cxn ang="0">
                <a:pos x="98" y="402"/>
              </a:cxn>
              <a:cxn ang="0">
                <a:pos x="236" y="0"/>
              </a:cxn>
            </a:cxnLst>
            <a:rect l="0" t="0" r="r" b="b"/>
            <a:pathLst>
              <a:path w="236" h="402">
                <a:moveTo>
                  <a:pt x="0" y="402"/>
                </a:moveTo>
                <a:lnTo>
                  <a:pt x="98" y="402"/>
                </a:lnTo>
                <a:lnTo>
                  <a:pt x="236" y="0"/>
                </a:lnTo>
              </a:path>
            </a:pathLst>
          </a:custGeom>
          <a:noFill/>
          <a:ln w="3810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695" name="Freeform 15"/>
          <p:cNvSpPr>
            <a:spLocks/>
          </p:cNvSpPr>
          <p:nvPr/>
        </p:nvSpPr>
        <p:spPr bwMode="auto">
          <a:xfrm>
            <a:off x="2935288" y="2943225"/>
            <a:ext cx="88900" cy="1182688"/>
          </a:xfrm>
          <a:custGeom>
            <a:avLst/>
            <a:gdLst/>
            <a:ahLst/>
            <a:cxnLst>
              <a:cxn ang="0">
                <a:pos x="0" y="745"/>
              </a:cxn>
              <a:cxn ang="0">
                <a:pos x="56" y="745"/>
              </a:cxn>
              <a:cxn ang="0">
                <a:pos x="16" y="0"/>
              </a:cxn>
            </a:cxnLst>
            <a:rect l="0" t="0" r="r" b="b"/>
            <a:pathLst>
              <a:path w="56" h="745">
                <a:moveTo>
                  <a:pt x="0" y="745"/>
                </a:moveTo>
                <a:lnTo>
                  <a:pt x="56" y="745"/>
                </a:lnTo>
                <a:lnTo>
                  <a:pt x="16" y="0"/>
                </a:lnTo>
              </a:path>
            </a:pathLst>
          </a:custGeom>
          <a:noFill/>
          <a:ln w="3810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696" name="Freeform 16"/>
          <p:cNvSpPr>
            <a:spLocks/>
          </p:cNvSpPr>
          <p:nvPr/>
        </p:nvSpPr>
        <p:spPr bwMode="auto">
          <a:xfrm>
            <a:off x="5927725" y="2489200"/>
            <a:ext cx="514350" cy="390525"/>
          </a:xfrm>
          <a:custGeom>
            <a:avLst/>
            <a:gdLst/>
            <a:ahLst/>
            <a:cxnLst>
              <a:cxn ang="0">
                <a:pos x="324" y="246"/>
              </a:cxn>
              <a:cxn ang="0">
                <a:pos x="152" y="246"/>
              </a:cxn>
              <a:cxn ang="0">
                <a:pos x="0" y="0"/>
              </a:cxn>
            </a:cxnLst>
            <a:rect l="0" t="0" r="r" b="b"/>
            <a:pathLst>
              <a:path w="324" h="246">
                <a:moveTo>
                  <a:pt x="324" y="246"/>
                </a:moveTo>
                <a:lnTo>
                  <a:pt x="152" y="246"/>
                </a:lnTo>
                <a:lnTo>
                  <a:pt x="0" y="0"/>
                </a:lnTo>
              </a:path>
            </a:pathLst>
          </a:custGeom>
          <a:noFill/>
          <a:ln w="3810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697" name="Freeform 17"/>
          <p:cNvSpPr>
            <a:spLocks/>
          </p:cNvSpPr>
          <p:nvPr/>
        </p:nvSpPr>
        <p:spPr bwMode="auto">
          <a:xfrm>
            <a:off x="2754313" y="1504950"/>
            <a:ext cx="1682750" cy="2262188"/>
          </a:xfrm>
          <a:custGeom>
            <a:avLst/>
            <a:gdLst/>
            <a:ahLst/>
            <a:cxnLst>
              <a:cxn ang="0">
                <a:pos x="1060" y="1425"/>
              </a:cxn>
              <a:cxn ang="0">
                <a:pos x="0" y="0"/>
              </a:cxn>
              <a:cxn ang="0">
                <a:pos x="890" y="1008"/>
              </a:cxn>
            </a:cxnLst>
            <a:rect l="0" t="0" r="r" b="b"/>
            <a:pathLst>
              <a:path w="1060" h="1425">
                <a:moveTo>
                  <a:pt x="1060" y="1425"/>
                </a:moveTo>
                <a:lnTo>
                  <a:pt x="0" y="0"/>
                </a:lnTo>
                <a:lnTo>
                  <a:pt x="890" y="1008"/>
                </a:lnTo>
              </a:path>
            </a:pathLst>
          </a:custGeom>
          <a:noFill/>
          <a:ln w="3810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698" name="Freeform 18"/>
          <p:cNvSpPr>
            <a:spLocks/>
          </p:cNvSpPr>
          <p:nvPr/>
        </p:nvSpPr>
        <p:spPr bwMode="auto">
          <a:xfrm>
            <a:off x="2754313" y="1368425"/>
            <a:ext cx="1270000" cy="1301750"/>
          </a:xfrm>
          <a:custGeom>
            <a:avLst/>
            <a:gdLst/>
            <a:ahLst/>
            <a:cxnLst>
              <a:cxn ang="0">
                <a:pos x="800" y="820"/>
              </a:cxn>
              <a:cxn ang="0">
                <a:pos x="0" y="86"/>
              </a:cxn>
              <a:cxn ang="0">
                <a:pos x="0" y="0"/>
              </a:cxn>
            </a:cxnLst>
            <a:rect l="0" t="0" r="r" b="b"/>
            <a:pathLst>
              <a:path w="800" h="820">
                <a:moveTo>
                  <a:pt x="800" y="820"/>
                </a:moveTo>
                <a:lnTo>
                  <a:pt x="0" y="86"/>
                </a:lnTo>
                <a:lnTo>
                  <a:pt x="0" y="0"/>
                </a:lnTo>
              </a:path>
            </a:pathLst>
          </a:custGeom>
          <a:noFill/>
          <a:ln w="3810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699" name="Freeform 19"/>
          <p:cNvSpPr>
            <a:spLocks/>
          </p:cNvSpPr>
          <p:nvPr/>
        </p:nvSpPr>
        <p:spPr bwMode="auto">
          <a:xfrm>
            <a:off x="7388225" y="927100"/>
            <a:ext cx="136525" cy="949325"/>
          </a:xfrm>
          <a:custGeom>
            <a:avLst/>
            <a:gdLst/>
            <a:ahLst/>
            <a:cxnLst>
              <a:cxn ang="0">
                <a:pos x="2" y="0"/>
              </a:cxn>
              <a:cxn ang="0">
                <a:pos x="86" y="0"/>
              </a:cxn>
              <a:cxn ang="0">
                <a:pos x="86" y="598"/>
              </a:cxn>
              <a:cxn ang="0">
                <a:pos x="0" y="598"/>
              </a:cxn>
            </a:cxnLst>
            <a:rect l="0" t="0" r="r" b="b"/>
            <a:pathLst>
              <a:path w="86" h="598">
                <a:moveTo>
                  <a:pt x="2" y="0"/>
                </a:moveTo>
                <a:lnTo>
                  <a:pt x="86" y="0"/>
                </a:lnTo>
                <a:lnTo>
                  <a:pt x="86" y="598"/>
                </a:lnTo>
                <a:lnTo>
                  <a:pt x="0" y="598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700" name="Line 20"/>
          <p:cNvSpPr>
            <a:spLocks noChangeShapeType="1"/>
          </p:cNvSpPr>
          <p:nvPr/>
        </p:nvSpPr>
        <p:spPr bwMode="auto">
          <a:xfrm>
            <a:off x="5870575" y="3821113"/>
            <a:ext cx="581025" cy="1587"/>
          </a:xfrm>
          <a:prstGeom prst="line">
            <a:avLst/>
          </a:prstGeom>
          <a:noFill/>
          <a:ln w="3810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701" name="Line 21"/>
          <p:cNvSpPr>
            <a:spLocks noChangeShapeType="1"/>
          </p:cNvSpPr>
          <p:nvPr/>
        </p:nvSpPr>
        <p:spPr bwMode="auto">
          <a:xfrm>
            <a:off x="7524750" y="1387475"/>
            <a:ext cx="111125" cy="1588"/>
          </a:xfrm>
          <a:prstGeom prst="line">
            <a:avLst/>
          </a:prstGeom>
          <a:noFill/>
          <a:ln w="1587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702" name="Freeform 22"/>
          <p:cNvSpPr>
            <a:spLocks/>
          </p:cNvSpPr>
          <p:nvPr/>
        </p:nvSpPr>
        <p:spPr bwMode="auto">
          <a:xfrm>
            <a:off x="1763713" y="3989388"/>
            <a:ext cx="133350" cy="1165225"/>
          </a:xfrm>
          <a:custGeom>
            <a:avLst/>
            <a:gdLst/>
            <a:ahLst/>
            <a:cxnLst>
              <a:cxn ang="0">
                <a:pos x="82" y="0"/>
              </a:cxn>
              <a:cxn ang="0">
                <a:pos x="0" y="0"/>
              </a:cxn>
              <a:cxn ang="0">
                <a:pos x="0" y="734"/>
              </a:cxn>
              <a:cxn ang="0">
                <a:pos x="84" y="734"/>
              </a:cxn>
            </a:cxnLst>
            <a:rect l="0" t="0" r="r" b="b"/>
            <a:pathLst>
              <a:path w="84" h="734">
                <a:moveTo>
                  <a:pt x="82" y="0"/>
                </a:moveTo>
                <a:lnTo>
                  <a:pt x="0" y="0"/>
                </a:lnTo>
                <a:lnTo>
                  <a:pt x="0" y="734"/>
                </a:lnTo>
                <a:lnTo>
                  <a:pt x="84" y="734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703" name="Freeform 23"/>
          <p:cNvSpPr>
            <a:spLocks/>
          </p:cNvSpPr>
          <p:nvPr/>
        </p:nvSpPr>
        <p:spPr bwMode="auto">
          <a:xfrm>
            <a:off x="5108575" y="615950"/>
            <a:ext cx="857250" cy="692150"/>
          </a:xfrm>
          <a:custGeom>
            <a:avLst/>
            <a:gdLst/>
            <a:ahLst/>
            <a:cxnLst>
              <a:cxn ang="0">
                <a:pos x="0" y="436"/>
              </a:cxn>
              <a:cxn ang="0">
                <a:pos x="386" y="0"/>
              </a:cxn>
              <a:cxn ang="0">
                <a:pos x="540" y="0"/>
              </a:cxn>
            </a:cxnLst>
            <a:rect l="0" t="0" r="r" b="b"/>
            <a:pathLst>
              <a:path w="540" h="436">
                <a:moveTo>
                  <a:pt x="0" y="436"/>
                </a:moveTo>
                <a:lnTo>
                  <a:pt x="386" y="0"/>
                </a:lnTo>
                <a:lnTo>
                  <a:pt x="540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704" name="Freeform 24"/>
          <p:cNvSpPr>
            <a:spLocks/>
          </p:cNvSpPr>
          <p:nvPr/>
        </p:nvSpPr>
        <p:spPr bwMode="auto">
          <a:xfrm>
            <a:off x="4094163" y="987425"/>
            <a:ext cx="1868487" cy="1317625"/>
          </a:xfrm>
          <a:custGeom>
            <a:avLst/>
            <a:gdLst/>
            <a:ahLst/>
            <a:cxnLst>
              <a:cxn ang="0">
                <a:pos x="0" y="830"/>
              </a:cxn>
              <a:cxn ang="0">
                <a:pos x="1025" y="0"/>
              </a:cxn>
              <a:cxn ang="0">
                <a:pos x="1177" y="0"/>
              </a:cxn>
            </a:cxnLst>
            <a:rect l="0" t="0" r="r" b="b"/>
            <a:pathLst>
              <a:path w="1177" h="830">
                <a:moveTo>
                  <a:pt x="0" y="830"/>
                </a:moveTo>
                <a:lnTo>
                  <a:pt x="1025" y="0"/>
                </a:lnTo>
                <a:lnTo>
                  <a:pt x="1177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705" name="Freeform 25"/>
          <p:cNvSpPr>
            <a:spLocks/>
          </p:cNvSpPr>
          <p:nvPr/>
        </p:nvSpPr>
        <p:spPr bwMode="auto">
          <a:xfrm>
            <a:off x="4437063" y="1473200"/>
            <a:ext cx="1525587" cy="1155700"/>
          </a:xfrm>
          <a:custGeom>
            <a:avLst/>
            <a:gdLst/>
            <a:ahLst/>
            <a:cxnLst>
              <a:cxn ang="0">
                <a:pos x="0" y="728"/>
              </a:cxn>
              <a:cxn ang="0">
                <a:pos x="809" y="0"/>
              </a:cxn>
              <a:cxn ang="0">
                <a:pos x="961" y="0"/>
              </a:cxn>
            </a:cxnLst>
            <a:rect l="0" t="0" r="r" b="b"/>
            <a:pathLst>
              <a:path w="961" h="728">
                <a:moveTo>
                  <a:pt x="0" y="728"/>
                </a:moveTo>
                <a:lnTo>
                  <a:pt x="809" y="0"/>
                </a:lnTo>
                <a:lnTo>
                  <a:pt x="961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706" name="Freeform 26"/>
          <p:cNvSpPr>
            <a:spLocks/>
          </p:cNvSpPr>
          <p:nvPr/>
        </p:nvSpPr>
        <p:spPr bwMode="auto">
          <a:xfrm>
            <a:off x="4867275" y="2193925"/>
            <a:ext cx="1577975" cy="866775"/>
          </a:xfrm>
          <a:custGeom>
            <a:avLst/>
            <a:gdLst/>
            <a:ahLst/>
            <a:cxnLst>
              <a:cxn ang="0">
                <a:pos x="0" y="546"/>
              </a:cxn>
              <a:cxn ang="0">
                <a:pos x="714" y="0"/>
              </a:cxn>
              <a:cxn ang="0">
                <a:pos x="994" y="0"/>
              </a:cxn>
            </a:cxnLst>
            <a:rect l="0" t="0" r="r" b="b"/>
            <a:pathLst>
              <a:path w="994" h="546">
                <a:moveTo>
                  <a:pt x="0" y="546"/>
                </a:moveTo>
                <a:lnTo>
                  <a:pt x="714" y="0"/>
                </a:lnTo>
                <a:lnTo>
                  <a:pt x="994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707" name="Freeform 27"/>
          <p:cNvSpPr>
            <a:spLocks/>
          </p:cNvSpPr>
          <p:nvPr/>
        </p:nvSpPr>
        <p:spPr bwMode="auto">
          <a:xfrm>
            <a:off x="5133975" y="4052888"/>
            <a:ext cx="1314450" cy="1587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46" y="100"/>
              </a:cxn>
              <a:cxn ang="0">
                <a:pos x="828" y="100"/>
              </a:cxn>
            </a:cxnLst>
            <a:rect l="0" t="0" r="r" b="b"/>
            <a:pathLst>
              <a:path w="828" h="100">
                <a:moveTo>
                  <a:pt x="0" y="0"/>
                </a:moveTo>
                <a:lnTo>
                  <a:pt x="546" y="100"/>
                </a:lnTo>
                <a:lnTo>
                  <a:pt x="828" y="100"/>
                </a:lnTo>
              </a:path>
            </a:pathLst>
          </a:custGeom>
          <a:noFill/>
          <a:ln w="3810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708" name="Freeform 28"/>
          <p:cNvSpPr>
            <a:spLocks/>
          </p:cNvSpPr>
          <p:nvPr/>
        </p:nvSpPr>
        <p:spPr bwMode="auto">
          <a:xfrm>
            <a:off x="5133975" y="4052888"/>
            <a:ext cx="1314450" cy="1587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46" y="100"/>
              </a:cxn>
              <a:cxn ang="0">
                <a:pos x="828" y="100"/>
              </a:cxn>
            </a:cxnLst>
            <a:rect l="0" t="0" r="r" b="b"/>
            <a:pathLst>
              <a:path w="828" h="100">
                <a:moveTo>
                  <a:pt x="0" y="0"/>
                </a:moveTo>
                <a:lnTo>
                  <a:pt x="546" y="100"/>
                </a:lnTo>
                <a:lnTo>
                  <a:pt x="828" y="10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709" name="Line 29"/>
          <p:cNvSpPr>
            <a:spLocks noChangeShapeType="1"/>
          </p:cNvSpPr>
          <p:nvPr/>
        </p:nvSpPr>
        <p:spPr bwMode="auto">
          <a:xfrm flipH="1">
            <a:off x="1627188" y="4519613"/>
            <a:ext cx="133350" cy="1587"/>
          </a:xfrm>
          <a:prstGeom prst="line">
            <a:avLst/>
          </a:prstGeom>
          <a:noFill/>
          <a:ln w="1587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710" name="Line 30"/>
          <p:cNvSpPr>
            <a:spLocks noChangeShapeType="1"/>
          </p:cNvSpPr>
          <p:nvPr/>
        </p:nvSpPr>
        <p:spPr bwMode="auto">
          <a:xfrm>
            <a:off x="5870575" y="3821113"/>
            <a:ext cx="574675" cy="1587"/>
          </a:xfrm>
          <a:prstGeom prst="line">
            <a:avLst/>
          </a:prstGeom>
          <a:noFill/>
          <a:ln w="1587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711" name="Freeform 31"/>
          <p:cNvSpPr>
            <a:spLocks/>
          </p:cNvSpPr>
          <p:nvPr/>
        </p:nvSpPr>
        <p:spPr bwMode="auto">
          <a:xfrm>
            <a:off x="2230438" y="3843338"/>
            <a:ext cx="1323975" cy="1527175"/>
          </a:xfrm>
          <a:custGeom>
            <a:avLst/>
            <a:gdLst/>
            <a:ahLst/>
            <a:cxnLst>
              <a:cxn ang="0">
                <a:pos x="834" y="0"/>
              </a:cxn>
              <a:cxn ang="0">
                <a:pos x="656" y="962"/>
              </a:cxn>
              <a:cxn ang="0">
                <a:pos x="0" y="962"/>
              </a:cxn>
            </a:cxnLst>
            <a:rect l="0" t="0" r="r" b="b"/>
            <a:pathLst>
              <a:path w="834" h="962">
                <a:moveTo>
                  <a:pt x="834" y="0"/>
                </a:moveTo>
                <a:lnTo>
                  <a:pt x="656" y="962"/>
                </a:lnTo>
                <a:lnTo>
                  <a:pt x="0" y="962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712" name="Freeform 32"/>
          <p:cNvSpPr>
            <a:spLocks/>
          </p:cNvSpPr>
          <p:nvPr/>
        </p:nvSpPr>
        <p:spPr bwMode="auto">
          <a:xfrm>
            <a:off x="3846513" y="3983038"/>
            <a:ext cx="773112" cy="1384300"/>
          </a:xfrm>
          <a:custGeom>
            <a:avLst/>
            <a:gdLst/>
            <a:ahLst/>
            <a:cxnLst>
              <a:cxn ang="0">
                <a:pos x="487" y="872"/>
              </a:cxn>
              <a:cxn ang="0">
                <a:pos x="296" y="872"/>
              </a:cxn>
              <a:cxn ang="0">
                <a:pos x="0" y="0"/>
              </a:cxn>
            </a:cxnLst>
            <a:rect l="0" t="0" r="r" b="b"/>
            <a:pathLst>
              <a:path w="487" h="872">
                <a:moveTo>
                  <a:pt x="487" y="872"/>
                </a:moveTo>
                <a:lnTo>
                  <a:pt x="296" y="872"/>
                </a:lnTo>
                <a:lnTo>
                  <a:pt x="0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713" name="Freeform 33"/>
          <p:cNvSpPr>
            <a:spLocks/>
          </p:cNvSpPr>
          <p:nvPr/>
        </p:nvSpPr>
        <p:spPr bwMode="auto">
          <a:xfrm>
            <a:off x="2986088" y="4081463"/>
            <a:ext cx="374650" cy="638175"/>
          </a:xfrm>
          <a:custGeom>
            <a:avLst/>
            <a:gdLst/>
            <a:ahLst/>
            <a:cxnLst>
              <a:cxn ang="0">
                <a:pos x="0" y="402"/>
              </a:cxn>
              <a:cxn ang="0">
                <a:pos x="98" y="402"/>
              </a:cxn>
              <a:cxn ang="0">
                <a:pos x="236" y="0"/>
              </a:cxn>
            </a:cxnLst>
            <a:rect l="0" t="0" r="r" b="b"/>
            <a:pathLst>
              <a:path w="236" h="402">
                <a:moveTo>
                  <a:pt x="0" y="402"/>
                </a:moveTo>
                <a:lnTo>
                  <a:pt x="98" y="402"/>
                </a:lnTo>
                <a:lnTo>
                  <a:pt x="236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714" name="Freeform 34"/>
          <p:cNvSpPr>
            <a:spLocks/>
          </p:cNvSpPr>
          <p:nvPr/>
        </p:nvSpPr>
        <p:spPr bwMode="auto">
          <a:xfrm>
            <a:off x="2935288" y="2943225"/>
            <a:ext cx="88900" cy="1182688"/>
          </a:xfrm>
          <a:custGeom>
            <a:avLst/>
            <a:gdLst/>
            <a:ahLst/>
            <a:cxnLst>
              <a:cxn ang="0">
                <a:pos x="0" y="745"/>
              </a:cxn>
              <a:cxn ang="0">
                <a:pos x="56" y="745"/>
              </a:cxn>
              <a:cxn ang="0">
                <a:pos x="16" y="0"/>
              </a:cxn>
            </a:cxnLst>
            <a:rect l="0" t="0" r="r" b="b"/>
            <a:pathLst>
              <a:path w="56" h="745">
                <a:moveTo>
                  <a:pt x="0" y="745"/>
                </a:moveTo>
                <a:lnTo>
                  <a:pt x="56" y="745"/>
                </a:lnTo>
                <a:lnTo>
                  <a:pt x="16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715" name="Freeform 35"/>
          <p:cNvSpPr>
            <a:spLocks/>
          </p:cNvSpPr>
          <p:nvPr/>
        </p:nvSpPr>
        <p:spPr bwMode="auto">
          <a:xfrm>
            <a:off x="5927725" y="2489200"/>
            <a:ext cx="517525" cy="390525"/>
          </a:xfrm>
          <a:custGeom>
            <a:avLst/>
            <a:gdLst/>
            <a:ahLst/>
            <a:cxnLst>
              <a:cxn ang="0">
                <a:pos x="326" y="246"/>
              </a:cxn>
              <a:cxn ang="0">
                <a:pos x="152" y="246"/>
              </a:cxn>
              <a:cxn ang="0">
                <a:pos x="0" y="0"/>
              </a:cxn>
            </a:cxnLst>
            <a:rect l="0" t="0" r="r" b="b"/>
            <a:pathLst>
              <a:path w="326" h="246">
                <a:moveTo>
                  <a:pt x="326" y="246"/>
                </a:moveTo>
                <a:lnTo>
                  <a:pt x="152" y="246"/>
                </a:lnTo>
                <a:lnTo>
                  <a:pt x="0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716" name="Freeform 36"/>
          <p:cNvSpPr>
            <a:spLocks/>
          </p:cNvSpPr>
          <p:nvPr/>
        </p:nvSpPr>
        <p:spPr bwMode="auto">
          <a:xfrm>
            <a:off x="2754313" y="1504950"/>
            <a:ext cx="1682750" cy="2262188"/>
          </a:xfrm>
          <a:custGeom>
            <a:avLst/>
            <a:gdLst/>
            <a:ahLst/>
            <a:cxnLst>
              <a:cxn ang="0">
                <a:pos x="1060" y="1425"/>
              </a:cxn>
              <a:cxn ang="0">
                <a:pos x="0" y="0"/>
              </a:cxn>
              <a:cxn ang="0">
                <a:pos x="890" y="1008"/>
              </a:cxn>
            </a:cxnLst>
            <a:rect l="0" t="0" r="r" b="b"/>
            <a:pathLst>
              <a:path w="1060" h="1425">
                <a:moveTo>
                  <a:pt x="1060" y="1425"/>
                </a:moveTo>
                <a:lnTo>
                  <a:pt x="0" y="0"/>
                </a:lnTo>
                <a:lnTo>
                  <a:pt x="890" y="1008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717" name="Freeform 37"/>
          <p:cNvSpPr>
            <a:spLocks/>
          </p:cNvSpPr>
          <p:nvPr/>
        </p:nvSpPr>
        <p:spPr bwMode="auto">
          <a:xfrm>
            <a:off x="2754313" y="1368425"/>
            <a:ext cx="1270000" cy="1301750"/>
          </a:xfrm>
          <a:custGeom>
            <a:avLst/>
            <a:gdLst/>
            <a:ahLst/>
            <a:cxnLst>
              <a:cxn ang="0">
                <a:pos x="800" y="820"/>
              </a:cxn>
              <a:cxn ang="0">
                <a:pos x="0" y="86"/>
              </a:cxn>
              <a:cxn ang="0">
                <a:pos x="0" y="0"/>
              </a:cxn>
            </a:cxnLst>
            <a:rect l="0" t="0" r="r" b="b"/>
            <a:pathLst>
              <a:path w="800" h="820">
                <a:moveTo>
                  <a:pt x="800" y="820"/>
                </a:moveTo>
                <a:lnTo>
                  <a:pt x="0" y="86"/>
                </a:lnTo>
                <a:lnTo>
                  <a:pt x="0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718" name="Rectangle 38"/>
          <p:cNvSpPr>
            <a:spLocks noChangeArrowheads="1"/>
          </p:cNvSpPr>
          <p:nvPr/>
        </p:nvSpPr>
        <p:spPr bwMode="auto">
          <a:xfrm>
            <a:off x="6480175" y="4037013"/>
            <a:ext cx="1955800" cy="59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Maxillary bone</a:t>
            </a:r>
          </a:p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(palatine process)</a:t>
            </a:r>
            <a:endParaRPr lang="en-US" sz="1800">
              <a:latin typeface="Arial" charset="0"/>
            </a:endParaRPr>
          </a:p>
        </p:txBody>
      </p:sp>
      <p:sp>
        <p:nvSpPr>
          <p:cNvPr id="71719" name="Rectangle 39"/>
          <p:cNvSpPr>
            <a:spLocks noChangeArrowheads="1"/>
          </p:cNvSpPr>
          <p:nvPr/>
        </p:nvSpPr>
        <p:spPr bwMode="auto">
          <a:xfrm>
            <a:off x="447675" y="5189538"/>
            <a:ext cx="2260600" cy="59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Palatine bone</a:t>
            </a:r>
          </a:p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(perpendicular plate)</a:t>
            </a:r>
            <a:endParaRPr lang="en-US" sz="1800">
              <a:latin typeface="Arial" charset="0"/>
            </a:endParaRPr>
          </a:p>
        </p:txBody>
      </p:sp>
      <p:sp>
        <p:nvSpPr>
          <p:cNvPr id="71720" name="Rectangle 40"/>
          <p:cNvSpPr>
            <a:spLocks noChangeArrowheads="1"/>
          </p:cNvSpPr>
          <p:nvPr/>
        </p:nvSpPr>
        <p:spPr bwMode="auto">
          <a:xfrm>
            <a:off x="4654550" y="5186363"/>
            <a:ext cx="1917700" cy="64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Palatine bone</a:t>
            </a:r>
          </a:p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(horizontal plate)</a:t>
            </a:r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 </a:t>
            </a:r>
          </a:p>
        </p:txBody>
      </p:sp>
      <p:sp>
        <p:nvSpPr>
          <p:cNvPr id="71721" name="Rectangle 41"/>
          <p:cNvSpPr>
            <a:spLocks noChangeArrowheads="1"/>
          </p:cNvSpPr>
          <p:nvPr/>
        </p:nvSpPr>
        <p:spPr bwMode="auto">
          <a:xfrm>
            <a:off x="1882775" y="4572000"/>
            <a:ext cx="10541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Pterygoid</a:t>
            </a:r>
          </a:p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process</a:t>
            </a:r>
            <a:endParaRPr lang="en-US" sz="1800" b="1">
              <a:latin typeface="Arial" charset="0"/>
            </a:endParaRPr>
          </a:p>
        </p:txBody>
      </p:sp>
      <p:sp>
        <p:nvSpPr>
          <p:cNvPr id="71722" name="Rectangle 42"/>
          <p:cNvSpPr>
            <a:spLocks noChangeArrowheads="1"/>
          </p:cNvSpPr>
          <p:nvPr/>
        </p:nvSpPr>
        <p:spPr bwMode="auto">
          <a:xfrm>
            <a:off x="466725" y="5856288"/>
            <a:ext cx="7061200" cy="64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(a) Bones forming the left lateral wall of the nasal cavity</a:t>
            </a:r>
          </a:p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     (nasal septum removed) </a:t>
            </a:r>
          </a:p>
        </p:txBody>
      </p:sp>
      <p:sp>
        <p:nvSpPr>
          <p:cNvPr id="71723" name="Rectangle 43"/>
          <p:cNvSpPr>
            <a:spLocks noChangeArrowheads="1"/>
          </p:cNvSpPr>
          <p:nvPr/>
        </p:nvSpPr>
        <p:spPr bwMode="auto">
          <a:xfrm>
            <a:off x="1866900" y="3990975"/>
            <a:ext cx="1041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Sphenoid</a:t>
            </a:r>
          </a:p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sinus</a:t>
            </a:r>
            <a:endParaRPr lang="en-US" sz="1800" b="1">
              <a:latin typeface="Arial" charset="0"/>
            </a:endParaRPr>
          </a:p>
        </p:txBody>
      </p:sp>
      <p:sp>
        <p:nvSpPr>
          <p:cNvPr id="71724" name="Rectangle 44"/>
          <p:cNvSpPr>
            <a:spLocks noChangeArrowheads="1"/>
          </p:cNvSpPr>
          <p:nvPr/>
        </p:nvSpPr>
        <p:spPr bwMode="auto">
          <a:xfrm>
            <a:off x="447675" y="4348163"/>
            <a:ext cx="1155700" cy="64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Sphenoid</a:t>
            </a:r>
          </a:p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bone</a:t>
            </a:r>
            <a:endParaRPr lang="en-US" sz="1800">
              <a:latin typeface="Arial" charset="0"/>
            </a:endParaRPr>
          </a:p>
        </p:txBody>
      </p:sp>
      <p:sp>
        <p:nvSpPr>
          <p:cNvPr id="71725" name="Rectangle 45"/>
          <p:cNvSpPr>
            <a:spLocks noChangeArrowheads="1"/>
          </p:cNvSpPr>
          <p:nvPr/>
        </p:nvSpPr>
        <p:spPr bwMode="auto">
          <a:xfrm>
            <a:off x="6489700" y="3694113"/>
            <a:ext cx="21971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Anterior nasal spine</a:t>
            </a:r>
            <a:endParaRPr lang="en-US" sz="1800" b="1">
              <a:latin typeface="Arial" charset="0"/>
            </a:endParaRPr>
          </a:p>
        </p:txBody>
      </p:sp>
      <p:sp>
        <p:nvSpPr>
          <p:cNvPr id="71726" name="Rectangle 46"/>
          <p:cNvSpPr>
            <a:spLocks noChangeArrowheads="1"/>
          </p:cNvSpPr>
          <p:nvPr/>
        </p:nvSpPr>
        <p:spPr bwMode="auto">
          <a:xfrm>
            <a:off x="5997575" y="509588"/>
            <a:ext cx="14351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Frontal sinus</a:t>
            </a:r>
            <a:endParaRPr lang="en-US" sz="1800" b="1">
              <a:latin typeface="Arial" charset="0"/>
            </a:endParaRPr>
          </a:p>
        </p:txBody>
      </p:sp>
      <p:sp>
        <p:nvSpPr>
          <p:cNvPr id="71727" name="Rectangle 47"/>
          <p:cNvSpPr>
            <a:spLocks noChangeArrowheads="1"/>
          </p:cNvSpPr>
          <p:nvPr/>
        </p:nvSpPr>
        <p:spPr bwMode="auto">
          <a:xfrm>
            <a:off x="6003925" y="874713"/>
            <a:ext cx="14478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Superior</a:t>
            </a:r>
          </a:p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nasal concha</a:t>
            </a:r>
            <a:endParaRPr lang="en-US" sz="1800" b="1">
              <a:latin typeface="Arial" charset="0"/>
            </a:endParaRPr>
          </a:p>
        </p:txBody>
      </p:sp>
      <p:sp>
        <p:nvSpPr>
          <p:cNvPr id="71728" name="Rectangle 48"/>
          <p:cNvSpPr>
            <a:spLocks noChangeArrowheads="1"/>
          </p:cNvSpPr>
          <p:nvPr/>
        </p:nvSpPr>
        <p:spPr bwMode="auto">
          <a:xfrm>
            <a:off x="6000750" y="1360488"/>
            <a:ext cx="14478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Middle</a:t>
            </a:r>
          </a:p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nasal concha</a:t>
            </a:r>
            <a:endParaRPr lang="en-US" sz="1800" b="1">
              <a:latin typeface="Arial" charset="0"/>
            </a:endParaRPr>
          </a:p>
        </p:txBody>
      </p:sp>
      <p:sp>
        <p:nvSpPr>
          <p:cNvPr id="71729" name="Rectangle 49"/>
          <p:cNvSpPr>
            <a:spLocks noChangeArrowheads="1"/>
          </p:cNvSpPr>
          <p:nvPr/>
        </p:nvSpPr>
        <p:spPr bwMode="auto">
          <a:xfrm>
            <a:off x="7664450" y="1217613"/>
            <a:ext cx="1028700" cy="64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Ethmoid</a:t>
            </a:r>
          </a:p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bone</a:t>
            </a:r>
            <a:endParaRPr lang="en-US" sz="1800">
              <a:latin typeface="Arial" charset="0"/>
            </a:endParaRPr>
          </a:p>
        </p:txBody>
      </p:sp>
      <p:sp>
        <p:nvSpPr>
          <p:cNvPr id="71730" name="Rectangle 50"/>
          <p:cNvSpPr>
            <a:spLocks noChangeArrowheads="1"/>
          </p:cNvSpPr>
          <p:nvPr/>
        </p:nvSpPr>
        <p:spPr bwMode="auto">
          <a:xfrm>
            <a:off x="6483350" y="2020888"/>
            <a:ext cx="1663700" cy="64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Inferior nasal</a:t>
            </a:r>
          </a:p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concha </a:t>
            </a:r>
          </a:p>
        </p:txBody>
      </p:sp>
      <p:sp>
        <p:nvSpPr>
          <p:cNvPr id="71731" name="Rectangle 51"/>
          <p:cNvSpPr>
            <a:spLocks noChangeArrowheads="1"/>
          </p:cNvSpPr>
          <p:nvPr/>
        </p:nvSpPr>
        <p:spPr bwMode="auto">
          <a:xfrm>
            <a:off x="6483350" y="2719388"/>
            <a:ext cx="13970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Nasal bone</a:t>
            </a:r>
            <a:endParaRPr lang="en-US" sz="1800">
              <a:latin typeface="Arial" charset="0"/>
            </a:endParaRPr>
          </a:p>
        </p:txBody>
      </p:sp>
      <p:sp>
        <p:nvSpPr>
          <p:cNvPr id="71732" name="Rectangle 52"/>
          <p:cNvSpPr>
            <a:spLocks noChangeArrowheads="1"/>
          </p:cNvSpPr>
          <p:nvPr/>
        </p:nvSpPr>
        <p:spPr bwMode="auto">
          <a:xfrm>
            <a:off x="2254250" y="831850"/>
            <a:ext cx="23368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Superior, middle, and</a:t>
            </a:r>
          </a:p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inferior meatus</a:t>
            </a:r>
            <a:endParaRPr lang="en-US" sz="1800" b="1">
              <a:latin typeface="Arial" charset="0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8" name="Rectangle 4"/>
          <p:cNvSpPr>
            <a:spLocks noChangeArrowheads="1"/>
          </p:cNvSpPr>
          <p:nvPr/>
        </p:nvSpPr>
        <p:spPr bwMode="auto">
          <a:xfrm>
            <a:off x="8061325" y="6581775"/>
            <a:ext cx="10826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7.14b</a:t>
            </a:r>
          </a:p>
        </p:txBody>
      </p:sp>
      <p:pic>
        <p:nvPicPr>
          <p:cNvPr id="72712" name="Picture 8"/>
          <p:cNvPicPr>
            <a:picLocks noChangeAspect="1" noChangeArrowheads="1"/>
          </p:cNvPicPr>
          <p:nvPr/>
        </p:nvPicPr>
        <p:blipFill>
          <a:blip r:embed="rId2" cstate="print"/>
          <a:srcRect t="1364" b="17952"/>
          <a:stretch>
            <a:fillRect/>
          </a:stretch>
        </p:blipFill>
        <p:spPr bwMode="auto">
          <a:xfrm>
            <a:off x="303213" y="473075"/>
            <a:ext cx="8535987" cy="5165725"/>
          </a:xfrm>
          <a:prstGeom prst="rect">
            <a:avLst/>
          </a:prstGeom>
          <a:noFill/>
        </p:spPr>
      </p:pic>
      <p:sp>
        <p:nvSpPr>
          <p:cNvPr id="72713" name="Freeform 9"/>
          <p:cNvSpPr>
            <a:spLocks/>
          </p:cNvSpPr>
          <p:nvPr/>
        </p:nvSpPr>
        <p:spPr bwMode="auto">
          <a:xfrm>
            <a:off x="5067300" y="4051300"/>
            <a:ext cx="1679575" cy="6032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928" y="380"/>
              </a:cxn>
              <a:cxn ang="0">
                <a:pos x="1058" y="380"/>
              </a:cxn>
            </a:cxnLst>
            <a:rect l="0" t="0" r="r" b="b"/>
            <a:pathLst>
              <a:path w="1058" h="380">
                <a:moveTo>
                  <a:pt x="0" y="0"/>
                </a:moveTo>
                <a:lnTo>
                  <a:pt x="928" y="380"/>
                </a:lnTo>
                <a:lnTo>
                  <a:pt x="1058" y="380"/>
                </a:lnTo>
              </a:path>
            </a:pathLst>
          </a:custGeom>
          <a:noFill/>
          <a:ln w="3810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714" name="Freeform 10"/>
          <p:cNvSpPr>
            <a:spLocks/>
          </p:cNvSpPr>
          <p:nvPr/>
        </p:nvSpPr>
        <p:spPr bwMode="auto">
          <a:xfrm>
            <a:off x="5416550" y="1004888"/>
            <a:ext cx="530225" cy="4445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06" y="280"/>
              </a:cxn>
              <a:cxn ang="0">
                <a:pos x="334" y="280"/>
              </a:cxn>
            </a:cxnLst>
            <a:rect l="0" t="0" r="r" b="b"/>
            <a:pathLst>
              <a:path w="334" h="280">
                <a:moveTo>
                  <a:pt x="0" y="0"/>
                </a:moveTo>
                <a:lnTo>
                  <a:pt x="206" y="280"/>
                </a:lnTo>
                <a:lnTo>
                  <a:pt x="334" y="280"/>
                </a:lnTo>
              </a:path>
            </a:pathLst>
          </a:custGeom>
          <a:noFill/>
          <a:ln w="3810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715" name="Line 11"/>
          <p:cNvSpPr>
            <a:spLocks noChangeShapeType="1"/>
          </p:cNvSpPr>
          <p:nvPr/>
        </p:nvSpPr>
        <p:spPr bwMode="auto">
          <a:xfrm>
            <a:off x="5521325" y="2214563"/>
            <a:ext cx="1219200" cy="1587"/>
          </a:xfrm>
          <a:prstGeom prst="line">
            <a:avLst/>
          </a:prstGeom>
          <a:noFill/>
          <a:ln w="3810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716" name="Line 12"/>
          <p:cNvSpPr>
            <a:spLocks noChangeShapeType="1"/>
          </p:cNvSpPr>
          <p:nvPr/>
        </p:nvSpPr>
        <p:spPr bwMode="auto">
          <a:xfrm>
            <a:off x="5734050" y="3673475"/>
            <a:ext cx="1006475" cy="1588"/>
          </a:xfrm>
          <a:prstGeom prst="line">
            <a:avLst/>
          </a:prstGeom>
          <a:noFill/>
          <a:ln w="3810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717" name="Line 13"/>
          <p:cNvSpPr>
            <a:spLocks noChangeShapeType="1"/>
          </p:cNvSpPr>
          <p:nvPr/>
        </p:nvSpPr>
        <p:spPr bwMode="auto">
          <a:xfrm>
            <a:off x="5918200" y="5054600"/>
            <a:ext cx="828675" cy="1588"/>
          </a:xfrm>
          <a:prstGeom prst="line">
            <a:avLst/>
          </a:prstGeom>
          <a:noFill/>
          <a:ln w="3810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718" name="Freeform 14"/>
          <p:cNvSpPr>
            <a:spLocks/>
          </p:cNvSpPr>
          <p:nvPr/>
        </p:nvSpPr>
        <p:spPr bwMode="auto">
          <a:xfrm>
            <a:off x="4699000" y="2465388"/>
            <a:ext cx="2041525" cy="212725"/>
          </a:xfrm>
          <a:custGeom>
            <a:avLst/>
            <a:gdLst/>
            <a:ahLst/>
            <a:cxnLst>
              <a:cxn ang="0">
                <a:pos x="1286" y="134"/>
              </a:cxn>
              <a:cxn ang="0">
                <a:pos x="1072" y="134"/>
              </a:cxn>
              <a:cxn ang="0">
                <a:pos x="0" y="0"/>
              </a:cxn>
            </a:cxnLst>
            <a:rect l="0" t="0" r="r" b="b"/>
            <a:pathLst>
              <a:path w="1286" h="134">
                <a:moveTo>
                  <a:pt x="1286" y="134"/>
                </a:moveTo>
                <a:lnTo>
                  <a:pt x="1072" y="134"/>
                </a:lnTo>
                <a:lnTo>
                  <a:pt x="0" y="0"/>
                </a:lnTo>
              </a:path>
            </a:pathLst>
          </a:custGeom>
          <a:noFill/>
          <a:ln w="3810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719" name="Freeform 15"/>
          <p:cNvSpPr>
            <a:spLocks/>
          </p:cNvSpPr>
          <p:nvPr/>
        </p:nvSpPr>
        <p:spPr bwMode="auto">
          <a:xfrm>
            <a:off x="3224213" y="700088"/>
            <a:ext cx="1327150" cy="7270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8" y="0"/>
              </a:cxn>
              <a:cxn ang="0">
                <a:pos x="836" y="458"/>
              </a:cxn>
            </a:cxnLst>
            <a:rect l="0" t="0" r="r" b="b"/>
            <a:pathLst>
              <a:path w="836" h="458">
                <a:moveTo>
                  <a:pt x="0" y="0"/>
                </a:moveTo>
                <a:lnTo>
                  <a:pt x="218" y="0"/>
                </a:lnTo>
                <a:lnTo>
                  <a:pt x="836" y="458"/>
                </a:lnTo>
              </a:path>
            </a:pathLst>
          </a:custGeom>
          <a:noFill/>
          <a:ln w="3810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720" name="Freeform 16"/>
          <p:cNvSpPr>
            <a:spLocks/>
          </p:cNvSpPr>
          <p:nvPr/>
        </p:nvSpPr>
        <p:spPr bwMode="auto">
          <a:xfrm>
            <a:off x="3173413" y="1020763"/>
            <a:ext cx="1490662" cy="8064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26" y="0"/>
              </a:cxn>
              <a:cxn ang="0">
                <a:pos x="939" y="508"/>
              </a:cxn>
            </a:cxnLst>
            <a:rect l="0" t="0" r="r" b="b"/>
            <a:pathLst>
              <a:path w="939" h="508">
                <a:moveTo>
                  <a:pt x="0" y="0"/>
                </a:moveTo>
                <a:lnTo>
                  <a:pt x="226" y="0"/>
                </a:lnTo>
                <a:lnTo>
                  <a:pt x="939" y="508"/>
                </a:lnTo>
              </a:path>
            </a:pathLst>
          </a:custGeom>
          <a:noFill/>
          <a:ln w="3810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721" name="Freeform 17"/>
          <p:cNvSpPr>
            <a:spLocks/>
          </p:cNvSpPr>
          <p:nvPr/>
        </p:nvSpPr>
        <p:spPr bwMode="auto">
          <a:xfrm>
            <a:off x="1992313" y="1909763"/>
            <a:ext cx="644525" cy="5588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44" y="0"/>
              </a:cxn>
              <a:cxn ang="0">
                <a:pos x="406" y="352"/>
              </a:cxn>
            </a:cxnLst>
            <a:rect l="0" t="0" r="r" b="b"/>
            <a:pathLst>
              <a:path w="406" h="352">
                <a:moveTo>
                  <a:pt x="0" y="0"/>
                </a:moveTo>
                <a:lnTo>
                  <a:pt x="244" y="0"/>
                </a:lnTo>
                <a:lnTo>
                  <a:pt x="406" y="352"/>
                </a:lnTo>
              </a:path>
            </a:pathLst>
          </a:custGeom>
          <a:noFill/>
          <a:ln w="3810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722" name="Freeform 18"/>
          <p:cNvSpPr>
            <a:spLocks/>
          </p:cNvSpPr>
          <p:nvPr/>
        </p:nvSpPr>
        <p:spPr bwMode="auto">
          <a:xfrm>
            <a:off x="2547938" y="4324350"/>
            <a:ext cx="1419225" cy="339725"/>
          </a:xfrm>
          <a:custGeom>
            <a:avLst/>
            <a:gdLst/>
            <a:ahLst/>
            <a:cxnLst>
              <a:cxn ang="0">
                <a:pos x="0" y="214"/>
              </a:cxn>
              <a:cxn ang="0">
                <a:pos x="354" y="214"/>
              </a:cxn>
              <a:cxn ang="0">
                <a:pos x="894" y="0"/>
              </a:cxn>
            </a:cxnLst>
            <a:rect l="0" t="0" r="r" b="b"/>
            <a:pathLst>
              <a:path w="894" h="214">
                <a:moveTo>
                  <a:pt x="0" y="214"/>
                </a:moveTo>
                <a:lnTo>
                  <a:pt x="354" y="214"/>
                </a:lnTo>
                <a:lnTo>
                  <a:pt x="894" y="0"/>
                </a:lnTo>
              </a:path>
            </a:pathLst>
          </a:custGeom>
          <a:noFill/>
          <a:ln w="3810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723" name="Freeform 19"/>
          <p:cNvSpPr>
            <a:spLocks/>
          </p:cNvSpPr>
          <p:nvPr/>
        </p:nvSpPr>
        <p:spPr bwMode="auto">
          <a:xfrm>
            <a:off x="3405188" y="4400550"/>
            <a:ext cx="1547812" cy="895350"/>
          </a:xfrm>
          <a:custGeom>
            <a:avLst/>
            <a:gdLst/>
            <a:ahLst/>
            <a:cxnLst>
              <a:cxn ang="0">
                <a:pos x="0" y="564"/>
              </a:cxn>
              <a:cxn ang="0">
                <a:pos x="112" y="564"/>
              </a:cxn>
              <a:cxn ang="0">
                <a:pos x="975" y="0"/>
              </a:cxn>
            </a:cxnLst>
            <a:rect l="0" t="0" r="r" b="b"/>
            <a:pathLst>
              <a:path w="975" h="564">
                <a:moveTo>
                  <a:pt x="0" y="564"/>
                </a:moveTo>
                <a:lnTo>
                  <a:pt x="112" y="564"/>
                </a:lnTo>
                <a:lnTo>
                  <a:pt x="975" y="0"/>
                </a:lnTo>
              </a:path>
            </a:pathLst>
          </a:custGeom>
          <a:noFill/>
          <a:ln w="3810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724" name="Line 20"/>
          <p:cNvSpPr>
            <a:spLocks noChangeShapeType="1"/>
          </p:cNvSpPr>
          <p:nvPr/>
        </p:nvSpPr>
        <p:spPr bwMode="auto">
          <a:xfrm flipV="1">
            <a:off x="5099050" y="1449388"/>
            <a:ext cx="644525" cy="434975"/>
          </a:xfrm>
          <a:prstGeom prst="line">
            <a:avLst/>
          </a:prstGeom>
          <a:noFill/>
          <a:ln w="3810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725" name="Line 21"/>
          <p:cNvSpPr>
            <a:spLocks noChangeShapeType="1"/>
          </p:cNvSpPr>
          <p:nvPr/>
        </p:nvSpPr>
        <p:spPr bwMode="auto">
          <a:xfrm>
            <a:off x="1652588" y="2973388"/>
            <a:ext cx="1387475" cy="1587"/>
          </a:xfrm>
          <a:prstGeom prst="line">
            <a:avLst/>
          </a:prstGeom>
          <a:noFill/>
          <a:ln w="3810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726" name="Freeform 22"/>
          <p:cNvSpPr>
            <a:spLocks/>
          </p:cNvSpPr>
          <p:nvPr/>
        </p:nvSpPr>
        <p:spPr bwMode="auto">
          <a:xfrm>
            <a:off x="1766888" y="550863"/>
            <a:ext cx="139700" cy="930275"/>
          </a:xfrm>
          <a:custGeom>
            <a:avLst/>
            <a:gdLst/>
            <a:ahLst/>
            <a:cxnLst>
              <a:cxn ang="0">
                <a:pos x="86" y="0"/>
              </a:cxn>
              <a:cxn ang="0">
                <a:pos x="0" y="0"/>
              </a:cxn>
              <a:cxn ang="0">
                <a:pos x="0" y="586"/>
              </a:cxn>
              <a:cxn ang="0">
                <a:pos x="88" y="586"/>
              </a:cxn>
            </a:cxnLst>
            <a:rect l="0" t="0" r="r" b="b"/>
            <a:pathLst>
              <a:path w="88" h="586">
                <a:moveTo>
                  <a:pt x="86" y="0"/>
                </a:moveTo>
                <a:lnTo>
                  <a:pt x="0" y="0"/>
                </a:lnTo>
                <a:lnTo>
                  <a:pt x="0" y="586"/>
                </a:lnTo>
                <a:lnTo>
                  <a:pt x="88" y="586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727" name="Freeform 23"/>
          <p:cNvSpPr>
            <a:spLocks/>
          </p:cNvSpPr>
          <p:nvPr/>
        </p:nvSpPr>
        <p:spPr bwMode="auto">
          <a:xfrm>
            <a:off x="1230313" y="4495800"/>
            <a:ext cx="133350" cy="1216025"/>
          </a:xfrm>
          <a:custGeom>
            <a:avLst/>
            <a:gdLst/>
            <a:ahLst/>
            <a:cxnLst>
              <a:cxn ang="0">
                <a:pos x="82" y="0"/>
              </a:cxn>
              <a:cxn ang="0">
                <a:pos x="0" y="0"/>
              </a:cxn>
              <a:cxn ang="0">
                <a:pos x="0" y="766"/>
              </a:cxn>
              <a:cxn ang="0">
                <a:pos x="84" y="766"/>
              </a:cxn>
            </a:cxnLst>
            <a:rect l="0" t="0" r="r" b="b"/>
            <a:pathLst>
              <a:path w="84" h="766">
                <a:moveTo>
                  <a:pt x="82" y="0"/>
                </a:moveTo>
                <a:lnTo>
                  <a:pt x="0" y="0"/>
                </a:lnTo>
                <a:lnTo>
                  <a:pt x="0" y="766"/>
                </a:lnTo>
                <a:lnTo>
                  <a:pt x="84" y="766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728" name="Line 24"/>
          <p:cNvSpPr>
            <a:spLocks noChangeShapeType="1"/>
          </p:cNvSpPr>
          <p:nvPr/>
        </p:nvSpPr>
        <p:spPr bwMode="auto">
          <a:xfrm flipH="1">
            <a:off x="1630363" y="963613"/>
            <a:ext cx="133350" cy="1587"/>
          </a:xfrm>
          <a:prstGeom prst="line">
            <a:avLst/>
          </a:prstGeom>
          <a:noFill/>
          <a:ln w="1587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729" name="Line 25"/>
          <p:cNvSpPr>
            <a:spLocks noChangeShapeType="1"/>
          </p:cNvSpPr>
          <p:nvPr/>
        </p:nvSpPr>
        <p:spPr bwMode="auto">
          <a:xfrm flipH="1">
            <a:off x="1077913" y="5213350"/>
            <a:ext cx="149225" cy="1588"/>
          </a:xfrm>
          <a:prstGeom prst="line">
            <a:avLst/>
          </a:prstGeom>
          <a:noFill/>
          <a:ln w="1587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730" name="Freeform 26"/>
          <p:cNvSpPr>
            <a:spLocks/>
          </p:cNvSpPr>
          <p:nvPr/>
        </p:nvSpPr>
        <p:spPr bwMode="auto">
          <a:xfrm>
            <a:off x="5067300" y="4051300"/>
            <a:ext cx="1673225" cy="6032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928" y="380"/>
              </a:cxn>
              <a:cxn ang="0">
                <a:pos x="1054" y="380"/>
              </a:cxn>
            </a:cxnLst>
            <a:rect l="0" t="0" r="r" b="b"/>
            <a:pathLst>
              <a:path w="1054" h="380">
                <a:moveTo>
                  <a:pt x="0" y="0"/>
                </a:moveTo>
                <a:lnTo>
                  <a:pt x="928" y="380"/>
                </a:lnTo>
                <a:lnTo>
                  <a:pt x="1054" y="38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731" name="Freeform 27"/>
          <p:cNvSpPr>
            <a:spLocks/>
          </p:cNvSpPr>
          <p:nvPr/>
        </p:nvSpPr>
        <p:spPr bwMode="auto">
          <a:xfrm>
            <a:off x="5416550" y="1004888"/>
            <a:ext cx="530225" cy="4445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06" y="280"/>
              </a:cxn>
              <a:cxn ang="0">
                <a:pos x="334" y="280"/>
              </a:cxn>
            </a:cxnLst>
            <a:rect l="0" t="0" r="r" b="b"/>
            <a:pathLst>
              <a:path w="334" h="280">
                <a:moveTo>
                  <a:pt x="0" y="0"/>
                </a:moveTo>
                <a:lnTo>
                  <a:pt x="206" y="280"/>
                </a:lnTo>
                <a:lnTo>
                  <a:pt x="334" y="28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732" name="Line 28"/>
          <p:cNvSpPr>
            <a:spLocks noChangeShapeType="1"/>
          </p:cNvSpPr>
          <p:nvPr/>
        </p:nvSpPr>
        <p:spPr bwMode="auto">
          <a:xfrm>
            <a:off x="5521325" y="2214563"/>
            <a:ext cx="1219200" cy="1587"/>
          </a:xfrm>
          <a:prstGeom prst="line">
            <a:avLst/>
          </a:prstGeom>
          <a:noFill/>
          <a:ln w="1587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733" name="Line 29"/>
          <p:cNvSpPr>
            <a:spLocks noChangeShapeType="1"/>
          </p:cNvSpPr>
          <p:nvPr/>
        </p:nvSpPr>
        <p:spPr bwMode="auto">
          <a:xfrm>
            <a:off x="5734050" y="3673475"/>
            <a:ext cx="1006475" cy="1588"/>
          </a:xfrm>
          <a:prstGeom prst="line">
            <a:avLst/>
          </a:prstGeom>
          <a:noFill/>
          <a:ln w="1587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734" name="Line 30"/>
          <p:cNvSpPr>
            <a:spLocks noChangeShapeType="1"/>
          </p:cNvSpPr>
          <p:nvPr/>
        </p:nvSpPr>
        <p:spPr bwMode="auto">
          <a:xfrm>
            <a:off x="5918200" y="5054600"/>
            <a:ext cx="822325" cy="1588"/>
          </a:xfrm>
          <a:prstGeom prst="line">
            <a:avLst/>
          </a:prstGeom>
          <a:noFill/>
          <a:ln w="1587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735" name="Freeform 31"/>
          <p:cNvSpPr>
            <a:spLocks/>
          </p:cNvSpPr>
          <p:nvPr/>
        </p:nvSpPr>
        <p:spPr bwMode="auto">
          <a:xfrm>
            <a:off x="4699000" y="2465388"/>
            <a:ext cx="2041525" cy="212725"/>
          </a:xfrm>
          <a:custGeom>
            <a:avLst/>
            <a:gdLst/>
            <a:ahLst/>
            <a:cxnLst>
              <a:cxn ang="0">
                <a:pos x="1286" y="134"/>
              </a:cxn>
              <a:cxn ang="0">
                <a:pos x="1072" y="134"/>
              </a:cxn>
              <a:cxn ang="0">
                <a:pos x="0" y="0"/>
              </a:cxn>
            </a:cxnLst>
            <a:rect l="0" t="0" r="r" b="b"/>
            <a:pathLst>
              <a:path w="1286" h="134">
                <a:moveTo>
                  <a:pt x="1286" y="134"/>
                </a:moveTo>
                <a:lnTo>
                  <a:pt x="1072" y="134"/>
                </a:lnTo>
                <a:lnTo>
                  <a:pt x="0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736" name="Freeform 32"/>
          <p:cNvSpPr>
            <a:spLocks/>
          </p:cNvSpPr>
          <p:nvPr/>
        </p:nvSpPr>
        <p:spPr bwMode="auto">
          <a:xfrm>
            <a:off x="3224213" y="700088"/>
            <a:ext cx="1327150" cy="7270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8" y="0"/>
              </a:cxn>
              <a:cxn ang="0">
                <a:pos x="836" y="458"/>
              </a:cxn>
            </a:cxnLst>
            <a:rect l="0" t="0" r="r" b="b"/>
            <a:pathLst>
              <a:path w="836" h="458">
                <a:moveTo>
                  <a:pt x="0" y="0"/>
                </a:moveTo>
                <a:lnTo>
                  <a:pt x="218" y="0"/>
                </a:lnTo>
                <a:lnTo>
                  <a:pt x="836" y="458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737" name="Freeform 33"/>
          <p:cNvSpPr>
            <a:spLocks/>
          </p:cNvSpPr>
          <p:nvPr/>
        </p:nvSpPr>
        <p:spPr bwMode="auto">
          <a:xfrm>
            <a:off x="3173413" y="1020763"/>
            <a:ext cx="1490662" cy="8064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26" y="0"/>
              </a:cxn>
              <a:cxn ang="0">
                <a:pos x="939" y="508"/>
              </a:cxn>
            </a:cxnLst>
            <a:rect l="0" t="0" r="r" b="b"/>
            <a:pathLst>
              <a:path w="939" h="508">
                <a:moveTo>
                  <a:pt x="0" y="0"/>
                </a:moveTo>
                <a:lnTo>
                  <a:pt x="226" y="0"/>
                </a:lnTo>
                <a:lnTo>
                  <a:pt x="939" y="508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738" name="Freeform 34"/>
          <p:cNvSpPr>
            <a:spLocks/>
          </p:cNvSpPr>
          <p:nvPr/>
        </p:nvSpPr>
        <p:spPr bwMode="auto">
          <a:xfrm>
            <a:off x="1992313" y="1909763"/>
            <a:ext cx="644525" cy="5588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44" y="0"/>
              </a:cxn>
              <a:cxn ang="0">
                <a:pos x="406" y="352"/>
              </a:cxn>
            </a:cxnLst>
            <a:rect l="0" t="0" r="r" b="b"/>
            <a:pathLst>
              <a:path w="406" h="352">
                <a:moveTo>
                  <a:pt x="0" y="0"/>
                </a:moveTo>
                <a:lnTo>
                  <a:pt x="244" y="0"/>
                </a:lnTo>
                <a:lnTo>
                  <a:pt x="406" y="352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739" name="Freeform 35"/>
          <p:cNvSpPr>
            <a:spLocks/>
          </p:cNvSpPr>
          <p:nvPr/>
        </p:nvSpPr>
        <p:spPr bwMode="auto">
          <a:xfrm>
            <a:off x="2547938" y="4324350"/>
            <a:ext cx="1419225" cy="339725"/>
          </a:xfrm>
          <a:custGeom>
            <a:avLst/>
            <a:gdLst/>
            <a:ahLst/>
            <a:cxnLst>
              <a:cxn ang="0">
                <a:pos x="0" y="214"/>
              </a:cxn>
              <a:cxn ang="0">
                <a:pos x="354" y="214"/>
              </a:cxn>
              <a:cxn ang="0">
                <a:pos x="894" y="0"/>
              </a:cxn>
            </a:cxnLst>
            <a:rect l="0" t="0" r="r" b="b"/>
            <a:pathLst>
              <a:path w="894" h="214">
                <a:moveTo>
                  <a:pt x="0" y="214"/>
                </a:moveTo>
                <a:lnTo>
                  <a:pt x="354" y="214"/>
                </a:lnTo>
                <a:lnTo>
                  <a:pt x="894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740" name="Freeform 36"/>
          <p:cNvSpPr>
            <a:spLocks/>
          </p:cNvSpPr>
          <p:nvPr/>
        </p:nvSpPr>
        <p:spPr bwMode="auto">
          <a:xfrm>
            <a:off x="3405188" y="4400550"/>
            <a:ext cx="1547812" cy="895350"/>
          </a:xfrm>
          <a:custGeom>
            <a:avLst/>
            <a:gdLst/>
            <a:ahLst/>
            <a:cxnLst>
              <a:cxn ang="0">
                <a:pos x="0" y="564"/>
              </a:cxn>
              <a:cxn ang="0">
                <a:pos x="112" y="564"/>
              </a:cxn>
              <a:cxn ang="0">
                <a:pos x="975" y="0"/>
              </a:cxn>
            </a:cxnLst>
            <a:rect l="0" t="0" r="r" b="b"/>
            <a:pathLst>
              <a:path w="975" h="564">
                <a:moveTo>
                  <a:pt x="0" y="564"/>
                </a:moveTo>
                <a:lnTo>
                  <a:pt x="112" y="564"/>
                </a:lnTo>
                <a:lnTo>
                  <a:pt x="975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741" name="Line 37"/>
          <p:cNvSpPr>
            <a:spLocks noChangeShapeType="1"/>
          </p:cNvSpPr>
          <p:nvPr/>
        </p:nvSpPr>
        <p:spPr bwMode="auto">
          <a:xfrm flipV="1">
            <a:off x="5099050" y="1449388"/>
            <a:ext cx="644525" cy="434975"/>
          </a:xfrm>
          <a:prstGeom prst="line">
            <a:avLst/>
          </a:prstGeom>
          <a:noFill/>
          <a:ln w="1587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742" name="Line 38"/>
          <p:cNvSpPr>
            <a:spLocks noChangeShapeType="1"/>
          </p:cNvSpPr>
          <p:nvPr/>
        </p:nvSpPr>
        <p:spPr bwMode="auto">
          <a:xfrm>
            <a:off x="1652588" y="2973388"/>
            <a:ext cx="1387475" cy="1587"/>
          </a:xfrm>
          <a:prstGeom prst="line">
            <a:avLst/>
          </a:prstGeom>
          <a:noFill/>
          <a:ln w="1587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743" name="Rectangle 39"/>
          <p:cNvSpPr>
            <a:spLocks noChangeArrowheads="1"/>
          </p:cNvSpPr>
          <p:nvPr/>
        </p:nvSpPr>
        <p:spPr bwMode="auto">
          <a:xfrm>
            <a:off x="6778625" y="4508500"/>
            <a:ext cx="790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 b="1">
                <a:solidFill>
                  <a:srgbClr val="231F20"/>
                </a:solidFill>
                <a:latin typeface="Arial" charset="0"/>
              </a:rPr>
              <a:t>Vomer</a:t>
            </a:r>
            <a:endParaRPr lang="en-US" sz="1800" b="1">
              <a:latin typeface="Arial" charset="0"/>
            </a:endParaRPr>
          </a:p>
        </p:txBody>
      </p:sp>
      <p:sp>
        <p:nvSpPr>
          <p:cNvPr id="72744" name="Rectangle 40"/>
          <p:cNvSpPr>
            <a:spLocks noChangeArrowheads="1"/>
          </p:cNvSpPr>
          <p:nvPr/>
        </p:nvSpPr>
        <p:spPr bwMode="auto">
          <a:xfrm>
            <a:off x="1882775" y="533400"/>
            <a:ext cx="1295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 b="1">
                <a:solidFill>
                  <a:srgbClr val="231F20"/>
                </a:solidFill>
                <a:latin typeface="Arial" charset="0"/>
              </a:rPr>
              <a:t>Crista galli</a:t>
            </a:r>
            <a:endParaRPr lang="en-US" sz="1800" b="1">
              <a:latin typeface="Arial" charset="0"/>
            </a:endParaRPr>
          </a:p>
        </p:txBody>
      </p:sp>
      <p:sp>
        <p:nvSpPr>
          <p:cNvPr id="72745" name="Rectangle 41"/>
          <p:cNvSpPr>
            <a:spLocks noChangeArrowheads="1"/>
          </p:cNvSpPr>
          <p:nvPr/>
        </p:nvSpPr>
        <p:spPr bwMode="auto">
          <a:xfrm>
            <a:off x="1882775" y="838200"/>
            <a:ext cx="123983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 b="1">
                <a:solidFill>
                  <a:srgbClr val="231F20"/>
                </a:solidFill>
                <a:latin typeface="Arial" charset="0"/>
              </a:rPr>
              <a:t>Cribriform</a:t>
            </a:r>
          </a:p>
          <a:p>
            <a:r>
              <a:rPr lang="en-US" sz="2000" b="1">
                <a:solidFill>
                  <a:srgbClr val="231F20"/>
                </a:solidFill>
                <a:latin typeface="Arial" charset="0"/>
              </a:rPr>
              <a:t>plate</a:t>
            </a:r>
            <a:endParaRPr lang="en-US" sz="1800" b="1">
              <a:latin typeface="Arial" charset="0"/>
            </a:endParaRPr>
          </a:p>
        </p:txBody>
      </p:sp>
      <p:sp>
        <p:nvSpPr>
          <p:cNvPr id="72746" name="Rectangle 42"/>
          <p:cNvSpPr>
            <a:spLocks noChangeArrowheads="1"/>
          </p:cNvSpPr>
          <p:nvPr/>
        </p:nvSpPr>
        <p:spPr bwMode="auto">
          <a:xfrm>
            <a:off x="454025" y="768350"/>
            <a:ext cx="1144588" cy="71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>
                <a:solidFill>
                  <a:srgbClr val="231F20"/>
                </a:solidFill>
                <a:latin typeface="Arial Black" pitchFamily="34" charset="0"/>
              </a:rPr>
              <a:t>Ethmoid</a:t>
            </a:r>
          </a:p>
          <a:p>
            <a:r>
              <a:rPr lang="en-US" sz="2000">
                <a:solidFill>
                  <a:srgbClr val="231F20"/>
                </a:solidFill>
                <a:latin typeface="Arial Black" pitchFamily="34" charset="0"/>
              </a:rPr>
              <a:t>bone</a:t>
            </a:r>
            <a:endParaRPr lang="en-US" sz="1800">
              <a:latin typeface="Arial" charset="0"/>
            </a:endParaRPr>
          </a:p>
        </p:txBody>
      </p:sp>
      <p:sp>
        <p:nvSpPr>
          <p:cNvPr id="72747" name="Rectangle 43"/>
          <p:cNvSpPr>
            <a:spLocks noChangeArrowheads="1"/>
          </p:cNvSpPr>
          <p:nvPr/>
        </p:nvSpPr>
        <p:spPr bwMode="auto">
          <a:xfrm>
            <a:off x="5962650" y="1330325"/>
            <a:ext cx="86042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 b="1">
                <a:solidFill>
                  <a:srgbClr val="231F20"/>
                </a:solidFill>
                <a:latin typeface="Arial" charset="0"/>
              </a:rPr>
              <a:t>Frontal</a:t>
            </a:r>
          </a:p>
          <a:p>
            <a:r>
              <a:rPr lang="en-US" sz="2000" b="1">
                <a:solidFill>
                  <a:srgbClr val="231F20"/>
                </a:solidFill>
                <a:latin typeface="Arial" charset="0"/>
              </a:rPr>
              <a:t>sinus </a:t>
            </a:r>
          </a:p>
        </p:txBody>
      </p:sp>
      <p:sp>
        <p:nvSpPr>
          <p:cNvPr id="72748" name="Rectangle 44"/>
          <p:cNvSpPr>
            <a:spLocks noChangeArrowheads="1"/>
          </p:cNvSpPr>
          <p:nvPr/>
        </p:nvSpPr>
        <p:spPr bwMode="auto">
          <a:xfrm>
            <a:off x="6769100" y="2022475"/>
            <a:ext cx="1554163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>
                <a:solidFill>
                  <a:srgbClr val="231F20"/>
                </a:solidFill>
                <a:latin typeface="Arial Black" pitchFamily="34" charset="0"/>
              </a:rPr>
              <a:t>Nasal bone</a:t>
            </a:r>
            <a:endParaRPr lang="en-US" sz="1800">
              <a:latin typeface="Arial" charset="0"/>
            </a:endParaRPr>
          </a:p>
        </p:txBody>
      </p:sp>
      <p:sp>
        <p:nvSpPr>
          <p:cNvPr id="72749" name="Rectangle 45"/>
          <p:cNvSpPr>
            <a:spLocks noChangeArrowheads="1"/>
          </p:cNvSpPr>
          <p:nvPr/>
        </p:nvSpPr>
        <p:spPr bwMode="auto">
          <a:xfrm>
            <a:off x="6772275" y="3543300"/>
            <a:ext cx="18748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 b="1">
                <a:solidFill>
                  <a:srgbClr val="231F20"/>
                </a:solidFill>
                <a:latin typeface="Arial" charset="0"/>
              </a:rPr>
              <a:t>Septal cartilage</a:t>
            </a:r>
            <a:endParaRPr lang="en-US" sz="1800" b="1">
              <a:latin typeface="Arial" charset="0"/>
            </a:endParaRPr>
          </a:p>
        </p:txBody>
      </p:sp>
      <p:sp>
        <p:nvSpPr>
          <p:cNvPr id="72750" name="Rectangle 46"/>
          <p:cNvSpPr>
            <a:spLocks noChangeArrowheads="1"/>
          </p:cNvSpPr>
          <p:nvPr/>
        </p:nvSpPr>
        <p:spPr bwMode="auto">
          <a:xfrm>
            <a:off x="6778625" y="4911725"/>
            <a:ext cx="19177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 b="1">
                <a:solidFill>
                  <a:srgbClr val="231F20"/>
                </a:solidFill>
                <a:latin typeface="Arial" charset="0"/>
              </a:rPr>
              <a:t>Alveolar margin</a:t>
            </a:r>
          </a:p>
          <a:p>
            <a:r>
              <a:rPr lang="en-US" sz="2000" b="1">
                <a:solidFill>
                  <a:srgbClr val="231F20"/>
                </a:solidFill>
                <a:latin typeface="Arial" charset="0"/>
              </a:rPr>
              <a:t>of maxilla</a:t>
            </a:r>
            <a:endParaRPr lang="en-US" sz="1800" b="1">
              <a:latin typeface="Arial" charset="0"/>
            </a:endParaRPr>
          </a:p>
        </p:txBody>
      </p:sp>
      <p:sp>
        <p:nvSpPr>
          <p:cNvPr id="72751" name="Rectangle 47"/>
          <p:cNvSpPr>
            <a:spLocks noChangeArrowheads="1"/>
          </p:cNvSpPr>
          <p:nvPr/>
        </p:nvSpPr>
        <p:spPr bwMode="auto">
          <a:xfrm>
            <a:off x="6769100" y="2511425"/>
            <a:ext cx="1693863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 b="1">
                <a:solidFill>
                  <a:srgbClr val="231F20"/>
                </a:solidFill>
                <a:latin typeface="Arial" charset="0"/>
              </a:rPr>
              <a:t>Perpendicular</a:t>
            </a:r>
          </a:p>
          <a:p>
            <a:r>
              <a:rPr lang="en-US" sz="2000" b="1">
                <a:solidFill>
                  <a:srgbClr val="231F20"/>
                </a:solidFill>
                <a:latin typeface="Arial" charset="0"/>
              </a:rPr>
              <a:t>plate of </a:t>
            </a:r>
            <a:endParaRPr lang="en-US" sz="1800" b="1">
              <a:latin typeface="Arial" charset="0"/>
            </a:endParaRPr>
          </a:p>
          <a:p>
            <a:r>
              <a:rPr lang="en-US" sz="2000" b="1">
                <a:solidFill>
                  <a:srgbClr val="231F20"/>
                </a:solidFill>
                <a:latin typeface="Arial" charset="0"/>
              </a:rPr>
              <a:t>ethmoid bone</a:t>
            </a:r>
          </a:p>
        </p:txBody>
      </p:sp>
      <p:sp>
        <p:nvSpPr>
          <p:cNvPr id="72752" name="Rectangle 48"/>
          <p:cNvSpPr>
            <a:spLocks noChangeArrowheads="1"/>
          </p:cNvSpPr>
          <p:nvPr/>
        </p:nvSpPr>
        <p:spPr bwMode="auto">
          <a:xfrm>
            <a:off x="454025" y="1765300"/>
            <a:ext cx="14938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 b="1">
                <a:solidFill>
                  <a:srgbClr val="231F20"/>
                </a:solidFill>
                <a:latin typeface="Arial" charset="0"/>
              </a:rPr>
              <a:t>Sella turcica</a:t>
            </a:r>
            <a:endParaRPr lang="en-US" sz="1800" b="1">
              <a:latin typeface="Arial" charset="0"/>
            </a:endParaRPr>
          </a:p>
        </p:txBody>
      </p:sp>
      <p:sp>
        <p:nvSpPr>
          <p:cNvPr id="72753" name="Rectangle 49"/>
          <p:cNvSpPr>
            <a:spLocks noChangeArrowheads="1"/>
          </p:cNvSpPr>
          <p:nvPr/>
        </p:nvSpPr>
        <p:spPr bwMode="auto">
          <a:xfrm>
            <a:off x="454025" y="2832100"/>
            <a:ext cx="122872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 b="1">
                <a:solidFill>
                  <a:srgbClr val="231F20"/>
                </a:solidFill>
                <a:latin typeface="Arial" charset="0"/>
              </a:rPr>
              <a:t>Sphenoid </a:t>
            </a:r>
          </a:p>
          <a:p>
            <a:r>
              <a:rPr lang="en-US" sz="2000" b="1">
                <a:solidFill>
                  <a:srgbClr val="231F20"/>
                </a:solidFill>
                <a:latin typeface="Arial" charset="0"/>
              </a:rPr>
              <a:t>sinus</a:t>
            </a:r>
            <a:endParaRPr lang="en-US" sz="1800" b="1">
              <a:latin typeface="Arial" charset="0"/>
            </a:endParaRPr>
          </a:p>
        </p:txBody>
      </p:sp>
      <p:sp>
        <p:nvSpPr>
          <p:cNvPr id="72754" name="Rectangle 50"/>
          <p:cNvSpPr>
            <a:spLocks noChangeArrowheads="1"/>
          </p:cNvSpPr>
          <p:nvPr/>
        </p:nvSpPr>
        <p:spPr bwMode="auto">
          <a:xfrm>
            <a:off x="1339850" y="4470400"/>
            <a:ext cx="1144588" cy="71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>
                <a:solidFill>
                  <a:srgbClr val="231F20"/>
                </a:solidFill>
                <a:latin typeface="Arial Black" pitchFamily="34" charset="0"/>
              </a:rPr>
              <a:t>Palatine</a:t>
            </a:r>
          </a:p>
          <a:p>
            <a:r>
              <a:rPr lang="en-US" sz="2000">
                <a:solidFill>
                  <a:srgbClr val="231F20"/>
                </a:solidFill>
                <a:latin typeface="Arial Black" pitchFamily="34" charset="0"/>
              </a:rPr>
              <a:t>bone </a:t>
            </a:r>
          </a:p>
        </p:txBody>
      </p:sp>
      <p:sp>
        <p:nvSpPr>
          <p:cNvPr id="72755" name="Rectangle 51"/>
          <p:cNvSpPr>
            <a:spLocks noChangeArrowheads="1"/>
          </p:cNvSpPr>
          <p:nvPr/>
        </p:nvSpPr>
        <p:spPr bwMode="auto">
          <a:xfrm>
            <a:off x="1339850" y="5133975"/>
            <a:ext cx="2017713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 b="1">
                <a:solidFill>
                  <a:srgbClr val="231F20"/>
                </a:solidFill>
                <a:latin typeface="Arial" charset="0"/>
              </a:rPr>
              <a:t>Palatine process</a:t>
            </a:r>
          </a:p>
          <a:p>
            <a:r>
              <a:rPr lang="en-US" sz="2000" b="1">
                <a:solidFill>
                  <a:srgbClr val="231F20"/>
                </a:solidFill>
                <a:latin typeface="Arial" charset="0"/>
              </a:rPr>
              <a:t>of maxilla</a:t>
            </a:r>
            <a:endParaRPr lang="en-US" sz="1800" b="1">
              <a:latin typeface="Arial" charset="0"/>
            </a:endParaRPr>
          </a:p>
        </p:txBody>
      </p:sp>
      <p:sp>
        <p:nvSpPr>
          <p:cNvPr id="72756" name="Rectangle 52"/>
          <p:cNvSpPr>
            <a:spLocks noChangeArrowheads="1"/>
          </p:cNvSpPr>
          <p:nvPr/>
        </p:nvSpPr>
        <p:spPr bwMode="auto">
          <a:xfrm>
            <a:off x="434975" y="5821363"/>
            <a:ext cx="8420100" cy="67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900">
                <a:solidFill>
                  <a:srgbClr val="231F20"/>
                </a:solidFill>
                <a:latin typeface="Arial Black" pitchFamily="34" charset="0"/>
              </a:rPr>
              <a:t>(b) Nasal cavity with septum in place showing the contributions</a:t>
            </a:r>
          </a:p>
          <a:p>
            <a:r>
              <a:rPr lang="en-US" sz="1900">
                <a:solidFill>
                  <a:srgbClr val="231F20"/>
                </a:solidFill>
                <a:latin typeface="Arial Black" pitchFamily="34" charset="0"/>
              </a:rPr>
              <a:t>     of the ethmoid bone, the vomer, and septal cartilage</a:t>
            </a:r>
            <a:endParaRPr lang="en-US" sz="1800">
              <a:latin typeface="Arial" charset="0"/>
            </a:endParaRPr>
          </a:p>
        </p:txBody>
      </p:sp>
      <p:sp>
        <p:nvSpPr>
          <p:cNvPr id="72757" name="Rectangle 53"/>
          <p:cNvSpPr>
            <a:spLocks noChangeArrowheads="1"/>
          </p:cNvSpPr>
          <p:nvPr/>
        </p:nvSpPr>
        <p:spPr bwMode="auto">
          <a:xfrm>
            <a:off x="450850" y="5067300"/>
            <a:ext cx="73342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 b="1">
                <a:solidFill>
                  <a:srgbClr val="231F20"/>
                </a:solidFill>
                <a:latin typeface="Arial" charset="0"/>
              </a:rPr>
              <a:t>Hard</a:t>
            </a:r>
          </a:p>
          <a:p>
            <a:r>
              <a:rPr lang="en-US" sz="2000" b="1">
                <a:solidFill>
                  <a:srgbClr val="231F20"/>
                </a:solidFill>
                <a:latin typeface="Arial" charset="0"/>
              </a:rPr>
              <a:t>palate</a:t>
            </a:r>
            <a:endParaRPr lang="en-US" sz="1800" b="1">
              <a:latin typeface="Arial" charset="0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Paranasal Sinuses</a:t>
            </a:r>
          </a:p>
        </p:txBody>
      </p:sp>
      <p:sp>
        <p:nvSpPr>
          <p:cNvPr id="73733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Mucosa-lined, air-filled spaces </a:t>
            </a:r>
          </a:p>
          <a:p>
            <a:r>
              <a:rPr lang="en-US"/>
              <a:t>Lighten the skull </a:t>
            </a:r>
          </a:p>
          <a:p>
            <a:r>
              <a:rPr lang="en-US"/>
              <a:t>Enhance resonance of voice</a:t>
            </a:r>
          </a:p>
          <a:p>
            <a:r>
              <a:rPr lang="en-US"/>
              <a:t>Found in frontal, sphenoid, ethmoid, and maxillary bones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80" name="Rectangle 4"/>
          <p:cNvSpPr>
            <a:spLocks noChangeArrowheads="1"/>
          </p:cNvSpPr>
          <p:nvPr/>
        </p:nvSpPr>
        <p:spPr bwMode="auto">
          <a:xfrm>
            <a:off x="8151813" y="6581775"/>
            <a:ext cx="9890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7.15</a:t>
            </a:r>
          </a:p>
        </p:txBody>
      </p:sp>
      <p:pic>
        <p:nvPicPr>
          <p:cNvPr id="75783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3213" y="1212850"/>
            <a:ext cx="8535987" cy="4432300"/>
          </a:xfrm>
          <a:prstGeom prst="rect">
            <a:avLst/>
          </a:prstGeom>
          <a:noFill/>
        </p:spPr>
      </p:pic>
      <p:sp>
        <p:nvSpPr>
          <p:cNvPr id="75784" name="Freeform 8"/>
          <p:cNvSpPr>
            <a:spLocks/>
          </p:cNvSpPr>
          <p:nvPr/>
        </p:nvSpPr>
        <p:spPr bwMode="auto">
          <a:xfrm>
            <a:off x="2157413" y="2181225"/>
            <a:ext cx="1549400" cy="79375"/>
          </a:xfrm>
          <a:custGeom>
            <a:avLst/>
            <a:gdLst/>
            <a:ahLst/>
            <a:cxnLst>
              <a:cxn ang="0">
                <a:pos x="976" y="0"/>
              </a:cxn>
              <a:cxn ang="0">
                <a:pos x="896" y="0"/>
              </a:cxn>
              <a:cxn ang="0">
                <a:pos x="0" y="50"/>
              </a:cxn>
            </a:cxnLst>
            <a:rect l="0" t="0" r="r" b="b"/>
            <a:pathLst>
              <a:path w="976" h="50">
                <a:moveTo>
                  <a:pt x="976" y="0"/>
                </a:moveTo>
                <a:lnTo>
                  <a:pt x="896" y="0"/>
                </a:lnTo>
                <a:lnTo>
                  <a:pt x="0" y="50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5785" name="Freeform 9"/>
          <p:cNvSpPr>
            <a:spLocks/>
          </p:cNvSpPr>
          <p:nvPr/>
        </p:nvSpPr>
        <p:spPr bwMode="auto">
          <a:xfrm>
            <a:off x="2163763" y="2549525"/>
            <a:ext cx="1536700" cy="3429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910" y="216"/>
              </a:cxn>
              <a:cxn ang="0">
                <a:pos x="968" y="216"/>
              </a:cxn>
            </a:cxnLst>
            <a:rect l="0" t="0" r="r" b="b"/>
            <a:pathLst>
              <a:path w="968" h="216">
                <a:moveTo>
                  <a:pt x="0" y="0"/>
                </a:moveTo>
                <a:lnTo>
                  <a:pt x="910" y="216"/>
                </a:lnTo>
                <a:lnTo>
                  <a:pt x="968" y="216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5786" name="Freeform 10"/>
          <p:cNvSpPr>
            <a:spLocks/>
          </p:cNvSpPr>
          <p:nvPr/>
        </p:nvSpPr>
        <p:spPr bwMode="auto">
          <a:xfrm>
            <a:off x="2497138" y="2936875"/>
            <a:ext cx="1209675" cy="4445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700" y="280"/>
              </a:cxn>
              <a:cxn ang="0">
                <a:pos x="762" y="280"/>
              </a:cxn>
            </a:cxnLst>
            <a:rect l="0" t="0" r="r" b="b"/>
            <a:pathLst>
              <a:path w="762" h="280">
                <a:moveTo>
                  <a:pt x="0" y="0"/>
                </a:moveTo>
                <a:lnTo>
                  <a:pt x="700" y="280"/>
                </a:lnTo>
                <a:lnTo>
                  <a:pt x="762" y="280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5787" name="Freeform 11"/>
          <p:cNvSpPr>
            <a:spLocks/>
          </p:cNvSpPr>
          <p:nvPr/>
        </p:nvSpPr>
        <p:spPr bwMode="auto">
          <a:xfrm>
            <a:off x="2157413" y="2181225"/>
            <a:ext cx="1549400" cy="76200"/>
          </a:xfrm>
          <a:custGeom>
            <a:avLst/>
            <a:gdLst/>
            <a:ahLst/>
            <a:cxnLst>
              <a:cxn ang="0">
                <a:pos x="976" y="0"/>
              </a:cxn>
              <a:cxn ang="0">
                <a:pos x="896" y="0"/>
              </a:cxn>
              <a:cxn ang="0">
                <a:pos x="0" y="48"/>
              </a:cxn>
            </a:cxnLst>
            <a:rect l="0" t="0" r="r" b="b"/>
            <a:pathLst>
              <a:path w="976" h="48">
                <a:moveTo>
                  <a:pt x="976" y="0"/>
                </a:moveTo>
                <a:lnTo>
                  <a:pt x="896" y="0"/>
                </a:lnTo>
                <a:lnTo>
                  <a:pt x="0" y="48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5788" name="Freeform 12"/>
          <p:cNvSpPr>
            <a:spLocks/>
          </p:cNvSpPr>
          <p:nvPr/>
        </p:nvSpPr>
        <p:spPr bwMode="auto">
          <a:xfrm>
            <a:off x="2163763" y="2549525"/>
            <a:ext cx="1543050" cy="3429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910" y="216"/>
              </a:cxn>
              <a:cxn ang="0">
                <a:pos x="972" y="216"/>
              </a:cxn>
            </a:cxnLst>
            <a:rect l="0" t="0" r="r" b="b"/>
            <a:pathLst>
              <a:path w="972" h="216">
                <a:moveTo>
                  <a:pt x="0" y="0"/>
                </a:moveTo>
                <a:lnTo>
                  <a:pt x="910" y="216"/>
                </a:lnTo>
                <a:lnTo>
                  <a:pt x="972" y="216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5789" name="Freeform 13"/>
          <p:cNvSpPr>
            <a:spLocks/>
          </p:cNvSpPr>
          <p:nvPr/>
        </p:nvSpPr>
        <p:spPr bwMode="auto">
          <a:xfrm>
            <a:off x="2497138" y="2936875"/>
            <a:ext cx="1216025" cy="4445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700" y="280"/>
              </a:cxn>
              <a:cxn ang="0">
                <a:pos x="766" y="280"/>
              </a:cxn>
            </a:cxnLst>
            <a:rect l="0" t="0" r="r" b="b"/>
            <a:pathLst>
              <a:path w="766" h="280">
                <a:moveTo>
                  <a:pt x="0" y="0"/>
                </a:moveTo>
                <a:lnTo>
                  <a:pt x="700" y="280"/>
                </a:lnTo>
                <a:lnTo>
                  <a:pt x="766" y="28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5790" name="Line 14"/>
          <p:cNvSpPr>
            <a:spLocks noChangeShapeType="1"/>
          </p:cNvSpPr>
          <p:nvPr/>
        </p:nvSpPr>
        <p:spPr bwMode="auto">
          <a:xfrm flipH="1">
            <a:off x="3592513" y="1676400"/>
            <a:ext cx="123825" cy="1588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5791" name="Line 15"/>
          <p:cNvSpPr>
            <a:spLocks noChangeShapeType="1"/>
          </p:cNvSpPr>
          <p:nvPr/>
        </p:nvSpPr>
        <p:spPr bwMode="auto">
          <a:xfrm flipH="1">
            <a:off x="2173288" y="1682750"/>
            <a:ext cx="1416050" cy="247650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5792" name="Freeform 16"/>
          <p:cNvSpPr>
            <a:spLocks/>
          </p:cNvSpPr>
          <p:nvPr/>
        </p:nvSpPr>
        <p:spPr bwMode="auto">
          <a:xfrm>
            <a:off x="2173288" y="1676400"/>
            <a:ext cx="1543050" cy="254000"/>
          </a:xfrm>
          <a:custGeom>
            <a:avLst/>
            <a:gdLst/>
            <a:ahLst/>
            <a:cxnLst>
              <a:cxn ang="0">
                <a:pos x="972" y="0"/>
              </a:cxn>
              <a:cxn ang="0">
                <a:pos x="894" y="0"/>
              </a:cxn>
              <a:cxn ang="0">
                <a:pos x="0" y="160"/>
              </a:cxn>
            </a:cxnLst>
            <a:rect l="0" t="0" r="r" b="b"/>
            <a:pathLst>
              <a:path w="972" h="160">
                <a:moveTo>
                  <a:pt x="972" y="0"/>
                </a:moveTo>
                <a:lnTo>
                  <a:pt x="894" y="0"/>
                </a:lnTo>
                <a:lnTo>
                  <a:pt x="0" y="16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5793" name="Rectangle 17"/>
          <p:cNvSpPr>
            <a:spLocks noChangeArrowheads="1"/>
          </p:cNvSpPr>
          <p:nvPr/>
        </p:nvSpPr>
        <p:spPr bwMode="auto">
          <a:xfrm>
            <a:off x="3733800" y="1589088"/>
            <a:ext cx="644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500" b="1">
                <a:solidFill>
                  <a:srgbClr val="231F20"/>
                </a:solidFill>
                <a:latin typeface="Arial" charset="0"/>
              </a:rPr>
              <a:t>Frontal</a:t>
            </a:r>
          </a:p>
          <a:p>
            <a:r>
              <a:rPr lang="en-US" sz="1500" b="1">
                <a:solidFill>
                  <a:srgbClr val="231F20"/>
                </a:solidFill>
                <a:latin typeface="Arial" charset="0"/>
              </a:rPr>
              <a:t>sinus </a:t>
            </a:r>
          </a:p>
        </p:txBody>
      </p:sp>
      <p:sp>
        <p:nvSpPr>
          <p:cNvPr id="75794" name="Rectangle 18"/>
          <p:cNvSpPr>
            <a:spLocks noChangeArrowheads="1"/>
          </p:cNvSpPr>
          <p:nvPr/>
        </p:nvSpPr>
        <p:spPr bwMode="auto">
          <a:xfrm>
            <a:off x="3733800" y="2090738"/>
            <a:ext cx="919163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500" b="1">
                <a:solidFill>
                  <a:srgbClr val="231F20"/>
                </a:solidFill>
                <a:latin typeface="Arial" charset="0"/>
              </a:rPr>
              <a:t>Ethmoidal</a:t>
            </a:r>
          </a:p>
          <a:p>
            <a:r>
              <a:rPr lang="en-US" sz="1500" b="1">
                <a:solidFill>
                  <a:srgbClr val="231F20"/>
                </a:solidFill>
                <a:latin typeface="Arial" charset="0"/>
              </a:rPr>
              <a:t>air cells</a:t>
            </a:r>
            <a:endParaRPr lang="en-US" sz="1800" b="1">
              <a:latin typeface="Arial" charset="0"/>
            </a:endParaRPr>
          </a:p>
          <a:p>
            <a:r>
              <a:rPr lang="en-US" sz="1500" b="1">
                <a:solidFill>
                  <a:srgbClr val="231F20"/>
                </a:solidFill>
                <a:latin typeface="Arial" charset="0"/>
              </a:rPr>
              <a:t>(sinus)</a:t>
            </a:r>
          </a:p>
        </p:txBody>
      </p:sp>
      <p:sp>
        <p:nvSpPr>
          <p:cNvPr id="75795" name="Rectangle 19"/>
          <p:cNvSpPr>
            <a:spLocks noChangeArrowheads="1"/>
          </p:cNvSpPr>
          <p:nvPr/>
        </p:nvSpPr>
        <p:spPr bwMode="auto">
          <a:xfrm>
            <a:off x="3733800" y="3284538"/>
            <a:ext cx="8159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500" b="1">
                <a:solidFill>
                  <a:srgbClr val="231F20"/>
                </a:solidFill>
                <a:latin typeface="Arial" charset="0"/>
              </a:rPr>
              <a:t>Maxillary</a:t>
            </a:r>
          </a:p>
          <a:p>
            <a:r>
              <a:rPr lang="en-US" sz="1500" b="1">
                <a:solidFill>
                  <a:srgbClr val="231F20"/>
                </a:solidFill>
                <a:latin typeface="Arial" charset="0"/>
              </a:rPr>
              <a:t>sinus </a:t>
            </a:r>
          </a:p>
        </p:txBody>
      </p:sp>
      <p:sp>
        <p:nvSpPr>
          <p:cNvPr id="75796" name="Rectangle 20"/>
          <p:cNvSpPr>
            <a:spLocks noChangeArrowheads="1"/>
          </p:cNvSpPr>
          <p:nvPr/>
        </p:nvSpPr>
        <p:spPr bwMode="auto">
          <a:xfrm>
            <a:off x="3733800" y="2789238"/>
            <a:ext cx="8651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500" b="1">
                <a:solidFill>
                  <a:srgbClr val="231F20"/>
                </a:solidFill>
                <a:latin typeface="Arial" charset="0"/>
              </a:rPr>
              <a:t>Sphenoid</a:t>
            </a:r>
          </a:p>
          <a:p>
            <a:r>
              <a:rPr lang="en-US" sz="1500" b="1">
                <a:solidFill>
                  <a:srgbClr val="231F20"/>
                </a:solidFill>
                <a:latin typeface="Arial" charset="0"/>
              </a:rPr>
              <a:t>sinus </a:t>
            </a:r>
          </a:p>
        </p:txBody>
      </p:sp>
      <p:sp>
        <p:nvSpPr>
          <p:cNvPr id="75797" name="Rectangle 21"/>
          <p:cNvSpPr>
            <a:spLocks noChangeArrowheads="1"/>
          </p:cNvSpPr>
          <p:nvPr/>
        </p:nvSpPr>
        <p:spPr bwMode="auto">
          <a:xfrm>
            <a:off x="7772400" y="1785938"/>
            <a:ext cx="644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500" b="1">
                <a:solidFill>
                  <a:srgbClr val="231F20"/>
                </a:solidFill>
                <a:latin typeface="Arial" charset="0"/>
              </a:rPr>
              <a:t>Frontal</a:t>
            </a:r>
          </a:p>
          <a:p>
            <a:r>
              <a:rPr lang="en-US" sz="1500" b="1">
                <a:solidFill>
                  <a:srgbClr val="231F20"/>
                </a:solidFill>
                <a:latin typeface="Arial" charset="0"/>
              </a:rPr>
              <a:t>sinus</a:t>
            </a:r>
            <a:endParaRPr lang="en-US" sz="1800" b="1">
              <a:latin typeface="Arial" charset="0"/>
            </a:endParaRPr>
          </a:p>
        </p:txBody>
      </p:sp>
      <p:sp>
        <p:nvSpPr>
          <p:cNvPr id="75798" name="Rectangle 22"/>
          <p:cNvSpPr>
            <a:spLocks noChangeArrowheads="1"/>
          </p:cNvSpPr>
          <p:nvPr/>
        </p:nvSpPr>
        <p:spPr bwMode="auto">
          <a:xfrm>
            <a:off x="7772400" y="2297113"/>
            <a:ext cx="9191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500" b="1">
                <a:solidFill>
                  <a:srgbClr val="231F20"/>
                </a:solidFill>
                <a:latin typeface="Arial" charset="0"/>
              </a:rPr>
              <a:t>Ethmoidal</a:t>
            </a:r>
          </a:p>
          <a:p>
            <a:r>
              <a:rPr lang="en-US" sz="1500" b="1">
                <a:solidFill>
                  <a:srgbClr val="231F20"/>
                </a:solidFill>
                <a:latin typeface="Arial" charset="0"/>
              </a:rPr>
              <a:t>air cells </a:t>
            </a:r>
          </a:p>
        </p:txBody>
      </p:sp>
      <p:sp>
        <p:nvSpPr>
          <p:cNvPr id="75799" name="Rectangle 23"/>
          <p:cNvSpPr>
            <a:spLocks noChangeArrowheads="1"/>
          </p:cNvSpPr>
          <p:nvPr/>
        </p:nvSpPr>
        <p:spPr bwMode="auto">
          <a:xfrm>
            <a:off x="7772400" y="3289300"/>
            <a:ext cx="8159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500" b="1">
                <a:solidFill>
                  <a:srgbClr val="231F20"/>
                </a:solidFill>
                <a:latin typeface="Arial" charset="0"/>
              </a:rPr>
              <a:t>Maxillary</a:t>
            </a:r>
          </a:p>
          <a:p>
            <a:r>
              <a:rPr lang="en-US" sz="1500" b="1">
                <a:solidFill>
                  <a:srgbClr val="231F20"/>
                </a:solidFill>
                <a:latin typeface="Arial" charset="0"/>
              </a:rPr>
              <a:t>sinus</a:t>
            </a:r>
            <a:endParaRPr lang="en-US" sz="1800" b="1">
              <a:latin typeface="Arial" charset="0"/>
            </a:endParaRPr>
          </a:p>
        </p:txBody>
      </p:sp>
      <p:sp>
        <p:nvSpPr>
          <p:cNvPr id="75800" name="Rectangle 24"/>
          <p:cNvSpPr>
            <a:spLocks noChangeArrowheads="1"/>
          </p:cNvSpPr>
          <p:nvPr/>
        </p:nvSpPr>
        <p:spPr bwMode="auto">
          <a:xfrm>
            <a:off x="7772400" y="2803525"/>
            <a:ext cx="8651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500" b="1">
                <a:solidFill>
                  <a:srgbClr val="231F20"/>
                </a:solidFill>
                <a:latin typeface="Arial" charset="0"/>
              </a:rPr>
              <a:t>Sphenoid</a:t>
            </a:r>
          </a:p>
          <a:p>
            <a:r>
              <a:rPr lang="en-US" sz="1500" b="1">
                <a:solidFill>
                  <a:srgbClr val="231F20"/>
                </a:solidFill>
                <a:latin typeface="Arial" charset="0"/>
              </a:rPr>
              <a:t>sinus </a:t>
            </a:r>
          </a:p>
        </p:txBody>
      </p:sp>
      <p:sp>
        <p:nvSpPr>
          <p:cNvPr id="75801" name="Rectangle 25"/>
          <p:cNvSpPr>
            <a:spLocks noChangeArrowheads="1"/>
          </p:cNvSpPr>
          <p:nvPr/>
        </p:nvSpPr>
        <p:spPr bwMode="auto">
          <a:xfrm>
            <a:off x="454025" y="5018088"/>
            <a:ext cx="1955800" cy="26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500">
                <a:solidFill>
                  <a:srgbClr val="231F20"/>
                </a:solidFill>
                <a:latin typeface="Arial Black" pitchFamily="34" charset="0"/>
              </a:rPr>
              <a:t>(a) Anterior aspect</a:t>
            </a:r>
            <a:endParaRPr lang="en-US" sz="1800">
              <a:latin typeface="Arial" charset="0"/>
            </a:endParaRPr>
          </a:p>
        </p:txBody>
      </p:sp>
      <p:sp>
        <p:nvSpPr>
          <p:cNvPr id="75802" name="Rectangle 26"/>
          <p:cNvSpPr>
            <a:spLocks noChangeArrowheads="1"/>
          </p:cNvSpPr>
          <p:nvPr/>
        </p:nvSpPr>
        <p:spPr bwMode="auto">
          <a:xfrm>
            <a:off x="4546600" y="5014913"/>
            <a:ext cx="1798638" cy="26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500">
                <a:solidFill>
                  <a:srgbClr val="231F20"/>
                </a:solidFill>
                <a:latin typeface="Arial Black" pitchFamily="34" charset="0"/>
              </a:rPr>
              <a:t>(b) Medial aspect</a:t>
            </a:r>
            <a:endParaRPr lang="en-US" sz="1800">
              <a:latin typeface="Arial" charset="0"/>
            </a:endParaRPr>
          </a:p>
        </p:txBody>
      </p:sp>
      <p:sp>
        <p:nvSpPr>
          <p:cNvPr id="75803" name="Freeform 27"/>
          <p:cNvSpPr>
            <a:spLocks/>
          </p:cNvSpPr>
          <p:nvPr/>
        </p:nvSpPr>
        <p:spPr bwMode="auto">
          <a:xfrm>
            <a:off x="7204075" y="1900238"/>
            <a:ext cx="552450" cy="171450"/>
          </a:xfrm>
          <a:custGeom>
            <a:avLst/>
            <a:gdLst/>
            <a:ahLst/>
            <a:cxnLst>
              <a:cxn ang="0">
                <a:pos x="0" y="108"/>
              </a:cxn>
              <a:cxn ang="0">
                <a:pos x="242" y="0"/>
              </a:cxn>
              <a:cxn ang="0">
                <a:pos x="348" y="0"/>
              </a:cxn>
            </a:cxnLst>
            <a:rect l="0" t="0" r="r" b="b"/>
            <a:pathLst>
              <a:path w="348" h="108">
                <a:moveTo>
                  <a:pt x="0" y="108"/>
                </a:moveTo>
                <a:lnTo>
                  <a:pt x="242" y="0"/>
                </a:lnTo>
                <a:lnTo>
                  <a:pt x="348" y="0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5804" name="Freeform 28"/>
          <p:cNvSpPr>
            <a:spLocks/>
          </p:cNvSpPr>
          <p:nvPr/>
        </p:nvSpPr>
        <p:spPr bwMode="auto">
          <a:xfrm>
            <a:off x="6696075" y="3128963"/>
            <a:ext cx="1060450" cy="2762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80" y="174"/>
              </a:cxn>
              <a:cxn ang="0">
                <a:pos x="668" y="174"/>
              </a:cxn>
            </a:cxnLst>
            <a:rect l="0" t="0" r="r" b="b"/>
            <a:pathLst>
              <a:path w="668" h="174">
                <a:moveTo>
                  <a:pt x="0" y="0"/>
                </a:moveTo>
                <a:lnTo>
                  <a:pt x="580" y="174"/>
                </a:lnTo>
                <a:lnTo>
                  <a:pt x="668" y="174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5805" name="Freeform 29"/>
          <p:cNvSpPr>
            <a:spLocks/>
          </p:cNvSpPr>
          <p:nvPr/>
        </p:nvSpPr>
        <p:spPr bwMode="auto">
          <a:xfrm>
            <a:off x="6216650" y="2643188"/>
            <a:ext cx="1539875" cy="2635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910" y="166"/>
              </a:cxn>
              <a:cxn ang="0">
                <a:pos x="970" y="166"/>
              </a:cxn>
            </a:cxnLst>
            <a:rect l="0" t="0" r="r" b="b"/>
            <a:pathLst>
              <a:path w="970" h="166">
                <a:moveTo>
                  <a:pt x="0" y="0"/>
                </a:moveTo>
                <a:lnTo>
                  <a:pt x="910" y="166"/>
                </a:lnTo>
                <a:lnTo>
                  <a:pt x="970" y="166"/>
                </a:lnTo>
              </a:path>
            </a:pathLst>
          </a:custGeom>
          <a:noFill/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5806" name="Line 30"/>
          <p:cNvSpPr>
            <a:spLocks noChangeShapeType="1"/>
          </p:cNvSpPr>
          <p:nvPr/>
        </p:nvSpPr>
        <p:spPr bwMode="auto">
          <a:xfrm>
            <a:off x="6838950" y="2405063"/>
            <a:ext cx="917575" cy="1587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5807" name="Line 31"/>
          <p:cNvSpPr>
            <a:spLocks noChangeShapeType="1"/>
          </p:cNvSpPr>
          <p:nvPr/>
        </p:nvSpPr>
        <p:spPr bwMode="auto">
          <a:xfrm flipV="1">
            <a:off x="6594475" y="2408238"/>
            <a:ext cx="927100" cy="165100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5808" name="Freeform 32"/>
          <p:cNvSpPr>
            <a:spLocks/>
          </p:cNvSpPr>
          <p:nvPr/>
        </p:nvSpPr>
        <p:spPr bwMode="auto">
          <a:xfrm>
            <a:off x="7204075" y="1900238"/>
            <a:ext cx="552450" cy="171450"/>
          </a:xfrm>
          <a:custGeom>
            <a:avLst/>
            <a:gdLst/>
            <a:ahLst/>
            <a:cxnLst>
              <a:cxn ang="0">
                <a:pos x="0" y="108"/>
              </a:cxn>
              <a:cxn ang="0">
                <a:pos x="242" y="0"/>
              </a:cxn>
              <a:cxn ang="0">
                <a:pos x="348" y="0"/>
              </a:cxn>
            </a:cxnLst>
            <a:rect l="0" t="0" r="r" b="b"/>
            <a:pathLst>
              <a:path w="348" h="108">
                <a:moveTo>
                  <a:pt x="0" y="108"/>
                </a:moveTo>
                <a:lnTo>
                  <a:pt x="242" y="0"/>
                </a:lnTo>
                <a:lnTo>
                  <a:pt x="348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5809" name="Line 33"/>
          <p:cNvSpPr>
            <a:spLocks noChangeShapeType="1"/>
          </p:cNvSpPr>
          <p:nvPr/>
        </p:nvSpPr>
        <p:spPr bwMode="auto">
          <a:xfrm>
            <a:off x="6838950" y="2405063"/>
            <a:ext cx="917575" cy="1587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5810" name="Freeform 34"/>
          <p:cNvSpPr>
            <a:spLocks/>
          </p:cNvSpPr>
          <p:nvPr/>
        </p:nvSpPr>
        <p:spPr bwMode="auto">
          <a:xfrm>
            <a:off x="6696075" y="3128963"/>
            <a:ext cx="1060450" cy="2762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80" y="174"/>
              </a:cxn>
              <a:cxn ang="0">
                <a:pos x="668" y="174"/>
              </a:cxn>
            </a:cxnLst>
            <a:rect l="0" t="0" r="r" b="b"/>
            <a:pathLst>
              <a:path w="668" h="174">
                <a:moveTo>
                  <a:pt x="0" y="0"/>
                </a:moveTo>
                <a:lnTo>
                  <a:pt x="580" y="174"/>
                </a:lnTo>
                <a:lnTo>
                  <a:pt x="668" y="174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5811" name="Freeform 35"/>
          <p:cNvSpPr>
            <a:spLocks/>
          </p:cNvSpPr>
          <p:nvPr/>
        </p:nvSpPr>
        <p:spPr bwMode="auto">
          <a:xfrm>
            <a:off x="6216650" y="2643188"/>
            <a:ext cx="1539875" cy="2635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910" y="166"/>
              </a:cxn>
              <a:cxn ang="0">
                <a:pos x="970" y="166"/>
              </a:cxn>
            </a:cxnLst>
            <a:rect l="0" t="0" r="r" b="b"/>
            <a:pathLst>
              <a:path w="970" h="166">
                <a:moveTo>
                  <a:pt x="0" y="0"/>
                </a:moveTo>
                <a:lnTo>
                  <a:pt x="910" y="166"/>
                </a:lnTo>
                <a:lnTo>
                  <a:pt x="970" y="166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5812" name="Line 36"/>
          <p:cNvSpPr>
            <a:spLocks noChangeShapeType="1"/>
          </p:cNvSpPr>
          <p:nvPr/>
        </p:nvSpPr>
        <p:spPr bwMode="auto">
          <a:xfrm flipV="1">
            <a:off x="6594475" y="2408238"/>
            <a:ext cx="927100" cy="165100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Hyoid Bone</a:t>
            </a:r>
          </a:p>
        </p:txBody>
      </p:sp>
      <p:sp>
        <p:nvSpPr>
          <p:cNvPr id="7680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Not a bone of the skull</a:t>
            </a:r>
          </a:p>
          <a:p>
            <a:r>
              <a:rPr lang="en-US"/>
              <a:t>Does not articulate directly with another bone</a:t>
            </a:r>
          </a:p>
          <a:p>
            <a:r>
              <a:rPr lang="en-US"/>
              <a:t>Site of attachment for muscles of swallowing and speech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02" name="Rectangle 6"/>
          <p:cNvSpPr>
            <a:spLocks noChangeArrowheads="1"/>
          </p:cNvSpPr>
          <p:nvPr/>
        </p:nvSpPr>
        <p:spPr bwMode="auto">
          <a:xfrm>
            <a:off x="8151813" y="6581775"/>
            <a:ext cx="9890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7.12</a:t>
            </a:r>
          </a:p>
        </p:txBody>
      </p:sp>
      <p:pic>
        <p:nvPicPr>
          <p:cNvPr id="80905" name="Picture 9" descr="figure_07_12-jL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613" y="468313"/>
            <a:ext cx="8231187" cy="5919787"/>
          </a:xfrm>
          <a:prstGeom prst="rect">
            <a:avLst/>
          </a:prstGeom>
          <a:noFill/>
        </p:spPr>
      </p:pic>
      <p:sp>
        <p:nvSpPr>
          <p:cNvPr id="80906" name="Line 10"/>
          <p:cNvSpPr>
            <a:spLocks noChangeShapeType="1"/>
          </p:cNvSpPr>
          <p:nvPr/>
        </p:nvSpPr>
        <p:spPr bwMode="auto">
          <a:xfrm>
            <a:off x="6042025" y="4217988"/>
            <a:ext cx="520700" cy="1587"/>
          </a:xfrm>
          <a:prstGeom prst="line">
            <a:avLst/>
          </a:prstGeom>
          <a:noFill/>
          <a:ln w="254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0907" name="Line 11"/>
          <p:cNvSpPr>
            <a:spLocks noChangeShapeType="1"/>
          </p:cNvSpPr>
          <p:nvPr/>
        </p:nvSpPr>
        <p:spPr bwMode="auto">
          <a:xfrm flipH="1">
            <a:off x="5086350" y="4865688"/>
            <a:ext cx="1476375" cy="1587"/>
          </a:xfrm>
          <a:prstGeom prst="line">
            <a:avLst/>
          </a:prstGeom>
          <a:noFill/>
          <a:ln w="254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0908" name="Line 12"/>
          <p:cNvSpPr>
            <a:spLocks noChangeShapeType="1"/>
          </p:cNvSpPr>
          <p:nvPr/>
        </p:nvSpPr>
        <p:spPr bwMode="auto">
          <a:xfrm flipH="1">
            <a:off x="4164013" y="5999163"/>
            <a:ext cx="2398712" cy="1587"/>
          </a:xfrm>
          <a:prstGeom prst="line">
            <a:avLst/>
          </a:prstGeom>
          <a:noFill/>
          <a:ln w="254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0909" name="Rectangle 13"/>
          <p:cNvSpPr>
            <a:spLocks noChangeArrowheads="1"/>
          </p:cNvSpPr>
          <p:nvPr/>
        </p:nvSpPr>
        <p:spPr bwMode="auto">
          <a:xfrm>
            <a:off x="6616700" y="4078288"/>
            <a:ext cx="1614488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100" b="1">
                <a:solidFill>
                  <a:srgbClr val="231F20"/>
                </a:solidFill>
                <a:latin typeface="Arial" charset="0"/>
              </a:rPr>
              <a:t>Greater horn</a:t>
            </a:r>
            <a:endParaRPr lang="en-US" sz="1800" b="1">
              <a:latin typeface="Arial" charset="0"/>
            </a:endParaRPr>
          </a:p>
        </p:txBody>
      </p:sp>
      <p:sp>
        <p:nvSpPr>
          <p:cNvPr id="80910" name="Rectangle 14"/>
          <p:cNvSpPr>
            <a:spLocks noChangeArrowheads="1"/>
          </p:cNvSpPr>
          <p:nvPr/>
        </p:nvSpPr>
        <p:spPr bwMode="auto">
          <a:xfrm>
            <a:off x="6610350" y="4716463"/>
            <a:ext cx="1525588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100" b="1">
                <a:solidFill>
                  <a:srgbClr val="231F20"/>
                </a:solidFill>
                <a:latin typeface="Arial" charset="0"/>
              </a:rPr>
              <a:t>Lesser horn</a:t>
            </a:r>
            <a:endParaRPr lang="en-US" sz="1800" b="1">
              <a:latin typeface="Arial" charset="0"/>
            </a:endParaRPr>
          </a:p>
        </p:txBody>
      </p:sp>
      <p:sp>
        <p:nvSpPr>
          <p:cNvPr id="80911" name="Rectangle 15"/>
          <p:cNvSpPr>
            <a:spLocks noChangeArrowheads="1"/>
          </p:cNvSpPr>
          <p:nvPr/>
        </p:nvSpPr>
        <p:spPr bwMode="auto">
          <a:xfrm>
            <a:off x="6610350" y="5856288"/>
            <a:ext cx="6667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100" b="1">
                <a:solidFill>
                  <a:srgbClr val="231F20"/>
                </a:solidFill>
                <a:latin typeface="Arial" charset="0"/>
              </a:rPr>
              <a:t>Body</a:t>
            </a:r>
            <a:endParaRPr lang="en-US" sz="1800" b="1">
              <a:latin typeface="Arial" charset="0"/>
            </a:endParaRP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IW_IMAGE_TITLE" val="f:\fap7_unit_01\chapter_01\pict_files-pict\0102_1orgsysintegumentsk.pict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IW_IMAGE_TITLE" val="f:\fap7_unit_01\chapter_01\pict_files-pict\0102_1orgsysintegumentsk.pict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IW_IMAGE_TITLE" val="f:\fap7_unit_01\chapter_01\pict_files-pict\0102_1orgsysintegumentsk.pict"/>
</p:tagLst>
</file>

<file path=ppt/theme/theme1.xml><?xml version="1.0" encoding="utf-8"?>
<a:theme xmlns:a="http://schemas.openxmlformats.org/drawingml/2006/main" name="Marieb_Lect_Design_Approved">
  <a:themeElements>
    <a:clrScheme name="Marieb_Lect_Design_Approved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arieb_Lect_Design_Approve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lnDef>
  </a:objectDefaults>
  <a:extraClrSchemeLst>
    <a:extraClrScheme>
      <a:clrScheme name="Marieb_Lect_Design_Approved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ign_Approved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ign_Approved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ign_Approved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ign_Approved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ign_Approved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ign_Approved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ign_Approved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ign_Approved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ign_Approved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ign_Approved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ign_Approved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arieb_Lect_Des_App-blank">
  <a:themeElements>
    <a:clrScheme name="Marieb_Lect_Des_App-blan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arieb_Lect_Des_App-bla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lnDef>
  </a:objectDefaults>
  <a:extraClrSchemeLst>
    <a:extraClrScheme>
      <a:clrScheme name="Marieb_Lect_Des_App-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_App-blank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_App-blank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_App-blank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_App-blank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_App-blank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_App-blank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_App-blank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_App-blank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_App-blank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_App-blank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_App-blank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G4_01:Production_Current:HAP8:Marieb_Lect_Des_App-blank.pot</Template>
  <TotalTime>1672</TotalTime>
  <Words>2763</Words>
  <Application>Microsoft Office PowerPoint</Application>
  <PresentationFormat>On-screen Show (4:3)</PresentationFormat>
  <Paragraphs>1124</Paragraphs>
  <Slides>65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65</vt:i4>
      </vt:variant>
    </vt:vector>
  </HeadingPairs>
  <TitlesOfParts>
    <vt:vector size="67" baseType="lpstr">
      <vt:lpstr>Marieb_Lect_Design_Approved</vt:lpstr>
      <vt:lpstr>Marieb_Lect_Des_App-blank</vt:lpstr>
      <vt:lpstr>7     </vt:lpstr>
      <vt:lpstr>The Axial Skeleton</vt:lpstr>
      <vt:lpstr>Slide 3</vt:lpstr>
      <vt:lpstr>The Skull</vt:lpstr>
      <vt:lpstr>The Skull</vt:lpstr>
      <vt:lpstr>Bone Markings: Depressions and Openings</vt:lpstr>
      <vt:lpstr>Slide 7</vt:lpstr>
      <vt:lpstr>Fontanels (soft spots) &amp; Sutures </vt:lpstr>
      <vt:lpstr>Fontanels</vt:lpstr>
      <vt:lpstr>Slide 10</vt:lpstr>
      <vt:lpstr>Sutures</vt:lpstr>
      <vt:lpstr>Slide 12</vt:lpstr>
      <vt:lpstr>Slide 13</vt:lpstr>
      <vt:lpstr>Cranial Bones</vt:lpstr>
      <vt:lpstr>Frontal Bone</vt:lpstr>
      <vt:lpstr>Slide 16</vt:lpstr>
      <vt:lpstr>Slide 17</vt:lpstr>
      <vt:lpstr>Parietal Bones</vt:lpstr>
      <vt:lpstr>Slide 19</vt:lpstr>
      <vt:lpstr>Slide 20</vt:lpstr>
      <vt:lpstr>Ethmoid Bone</vt:lpstr>
      <vt:lpstr>Slide 22</vt:lpstr>
      <vt:lpstr>Slide 23</vt:lpstr>
      <vt:lpstr>Figure 13.5a  Location and function of cranial nerves. </vt:lpstr>
      <vt:lpstr>Figure 15.21  Olfactory receptors. </vt:lpstr>
      <vt:lpstr>Figure 15.21a  Olfactory receptors.</vt:lpstr>
      <vt:lpstr>Sphenoid Bone</vt:lpstr>
      <vt:lpstr>Slide 28</vt:lpstr>
      <vt:lpstr>Slide 29</vt:lpstr>
      <vt:lpstr>Slide 30</vt:lpstr>
      <vt:lpstr>Slide 31</vt:lpstr>
      <vt:lpstr>Slide 32</vt:lpstr>
      <vt:lpstr>Temporal Bones</vt:lpstr>
      <vt:lpstr>Slide 34</vt:lpstr>
      <vt:lpstr>Slide 35</vt:lpstr>
      <vt:lpstr>Slide 36</vt:lpstr>
      <vt:lpstr>Occipital Bone </vt:lpstr>
      <vt:lpstr>Slide 38</vt:lpstr>
      <vt:lpstr>Slide 39</vt:lpstr>
      <vt:lpstr>Sutural Bones</vt:lpstr>
      <vt:lpstr>Slide 41</vt:lpstr>
      <vt:lpstr>Facial Bones</vt:lpstr>
      <vt:lpstr>Mandible </vt:lpstr>
      <vt:lpstr>Slide 44</vt:lpstr>
      <vt:lpstr>Maxillary Bones</vt:lpstr>
      <vt:lpstr>Slide 46</vt:lpstr>
      <vt:lpstr>Slide 47</vt:lpstr>
      <vt:lpstr>Slide 48</vt:lpstr>
      <vt:lpstr>Zygomatic Bones</vt:lpstr>
      <vt:lpstr>Slide 50</vt:lpstr>
      <vt:lpstr>Nasal Bones and Lacrimal Bones</vt:lpstr>
      <vt:lpstr>Slide 52</vt:lpstr>
      <vt:lpstr>Palatine Bones and Vomer</vt:lpstr>
      <vt:lpstr>Slide 54</vt:lpstr>
      <vt:lpstr>Inferior Nasal Conchae</vt:lpstr>
      <vt:lpstr>Slide 56</vt:lpstr>
      <vt:lpstr>Orbits</vt:lpstr>
      <vt:lpstr>Slide 58</vt:lpstr>
      <vt:lpstr>Nasal Cavity</vt:lpstr>
      <vt:lpstr>Slide 60</vt:lpstr>
      <vt:lpstr>Slide 61</vt:lpstr>
      <vt:lpstr>Paranasal Sinuses</vt:lpstr>
      <vt:lpstr>Slide 63</vt:lpstr>
      <vt:lpstr>Hyoid Bone</vt:lpstr>
      <vt:lpstr>Slide 65</vt:lpstr>
    </vt:vector>
  </TitlesOfParts>
  <Company>뿿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     </dc:title>
  <dc:creator>R U</dc:creator>
  <cp:lastModifiedBy>HP Authorized Customer</cp:lastModifiedBy>
  <cp:revision>17</cp:revision>
  <dcterms:created xsi:type="dcterms:W3CDTF">2009-02-19T23:03:48Z</dcterms:created>
  <dcterms:modified xsi:type="dcterms:W3CDTF">2010-11-09T14:38:25Z</dcterms:modified>
</cp:coreProperties>
</file>